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ags/tag1.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omments/modernComment_4BF_69350958.xml" ContentType="application/vnd.ms-powerpoint.comments+xml"/>
  <Override PartName="/ppt/notesSlides/notesSlide2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comments/modernComment_701_50B0AA2D.xml" ContentType="application/vnd.ms-powerpoint.comments+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comments/modernComment_72D_9FC4BAE0.xml" ContentType="application/vnd.ms-powerpoint.comments+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comments/modernComment_72A_FDFAF541.xml" ContentType="application/vnd.ms-powerpoint.comments+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18.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drawings/drawing1.xml" ContentType="application/vnd.openxmlformats-officedocument.drawingml.chartshapes+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notesSlides/notesSlide234.xml" ContentType="application/vnd.openxmlformats-officedocument.presentationml.notesSlide+xml"/>
  <Override PartName="/ppt/notesSlides/notesSlide235.xml" ContentType="application/vnd.openxmlformats-officedocument.presentationml.notesSlide+xml"/>
  <Override PartName="/ppt/notesSlides/notesSlide236.xml" ContentType="application/vnd.openxmlformats-officedocument.presentationml.notesSlide+xml"/>
  <Override PartName="/ppt/notesSlides/notesSlide237.xml" ContentType="application/vnd.openxmlformats-officedocument.presentationml.notesSlide+xml"/>
  <Override PartName="/ppt/notesSlides/notesSlide238.xml" ContentType="application/vnd.openxmlformats-officedocument.presentationml.notesSlide+xml"/>
  <Override PartName="/ppt/notesSlides/notesSlide239.xml" ContentType="application/vnd.openxmlformats-officedocument.presentationml.notesSlide+xml"/>
  <Override PartName="/ppt/notesSlides/notesSlide240.xml" ContentType="application/vnd.openxmlformats-officedocument.presentationml.notesSlide+xml"/>
  <Override PartName="/ppt/notesSlides/notesSlide241.xml" ContentType="application/vnd.openxmlformats-officedocument.presentationml.notesSlide+xml"/>
  <Override PartName="/ppt/notesSlides/notesSlide242.xml" ContentType="application/vnd.openxmlformats-officedocument.presentationml.notesSlide+xml"/>
  <Override PartName="/ppt/notesSlides/notesSlide243.xml" ContentType="application/vnd.openxmlformats-officedocument.presentationml.notesSlide+xml"/>
  <Override PartName="/ppt/notesSlides/notesSlide244.xml" ContentType="application/vnd.openxmlformats-officedocument.presentationml.notesSlide+xml"/>
  <Override PartName="/ppt/notesSlides/notesSlide245.xml" ContentType="application/vnd.openxmlformats-officedocument.presentationml.notesSlide+xml"/>
  <Override PartName="/ppt/notesSlides/notesSlide246.xml" ContentType="application/vnd.openxmlformats-officedocument.presentationml.notesSlide+xml"/>
  <Override PartName="/ppt/notesSlides/notesSlide247.xml" ContentType="application/vnd.openxmlformats-officedocument.presentationml.notesSlide+xml"/>
  <Override PartName="/ppt/notesSlides/notesSlide248.xml" ContentType="application/vnd.openxmlformats-officedocument.presentationml.notesSlide+xml"/>
  <Override PartName="/ppt/notesSlides/notesSlide249.xml" ContentType="application/vnd.openxmlformats-officedocument.presentationml.notesSlide+xml"/>
  <Override PartName="/ppt/notesSlides/notesSlide250.xml" ContentType="application/vnd.openxmlformats-officedocument.presentationml.notesSlide+xml"/>
  <Override PartName="/ppt/notesSlides/notesSlide251.xml" ContentType="application/vnd.openxmlformats-officedocument.presentationml.notesSlide+xml"/>
  <Override PartName="/ppt/notesSlides/notesSlide252.xml" ContentType="application/vnd.openxmlformats-officedocument.presentationml.notesSlide+xml"/>
  <Override PartName="/ppt/notesSlides/notesSlide253.xml" ContentType="application/vnd.openxmlformats-officedocument.presentationml.notesSlide+xml"/>
  <Override PartName="/ppt/notesSlides/notesSlide254.xml" ContentType="application/vnd.openxmlformats-officedocument.presentationml.notesSlide+xml"/>
  <Override PartName="/ppt/notesSlides/notesSlide255.xml" ContentType="application/vnd.openxmlformats-officedocument.presentationml.notesSlide+xml"/>
  <Override PartName="/ppt/notesSlides/notesSlide256.xml" ContentType="application/vnd.openxmlformats-officedocument.presentationml.notesSlide+xml"/>
  <Override PartName="/ppt/notesSlides/notesSlide257.xml" ContentType="application/vnd.openxmlformats-officedocument.presentationml.notesSlide+xml"/>
  <Override PartName="/ppt/notesSlides/notesSlide258.xml" ContentType="application/vnd.openxmlformats-officedocument.presentationml.notesSlide+xml"/>
  <Override PartName="/ppt/notesSlides/notesSlide259.xml" ContentType="application/vnd.openxmlformats-officedocument.presentationml.notesSlide+xml"/>
  <Override PartName="/ppt/notesSlides/notesSlide260.xml" ContentType="application/vnd.openxmlformats-officedocument.presentationml.notesSlide+xml"/>
  <Override PartName="/ppt/notesSlides/notesSlide261.xml" ContentType="application/vnd.openxmlformats-officedocument.presentationml.notesSlide+xml"/>
  <Override PartName="/ppt/notesSlides/notesSlide262.xml" ContentType="application/vnd.openxmlformats-officedocument.presentationml.notesSlide+xml"/>
  <Override PartName="/ppt/notesSlides/notesSlide263.xml" ContentType="application/vnd.openxmlformats-officedocument.presentationml.notesSlide+xml"/>
  <Override PartName="/ppt/notesSlides/notesSlide264.xml" ContentType="application/vnd.openxmlformats-officedocument.presentationml.notesSlide+xml"/>
  <Override PartName="/ppt/notesSlides/notesSlide265.xml" ContentType="application/vnd.openxmlformats-officedocument.presentationml.notesSlide+xml"/>
  <Override PartName="/ppt/notesSlides/notesSlide266.xml" ContentType="application/vnd.openxmlformats-officedocument.presentationml.notesSlide+xml"/>
  <Override PartName="/ppt/notesSlides/notesSlide267.xml" ContentType="application/vnd.openxmlformats-officedocument.presentationml.notesSlide+xml"/>
  <Override PartName="/ppt/notesSlides/notesSlide268.xml" ContentType="application/vnd.openxmlformats-officedocument.presentationml.notesSlide+xml"/>
  <Override PartName="/ppt/notesSlides/notesSlide269.xml" ContentType="application/vnd.openxmlformats-officedocument.presentationml.notesSlide+xml"/>
  <Override PartName="/ppt/notesSlides/notesSlide270.xml" ContentType="application/vnd.openxmlformats-officedocument.presentationml.notesSlide+xml"/>
  <Override PartName="/ppt/notesSlides/notesSlide271.xml" ContentType="application/vnd.openxmlformats-officedocument.presentationml.notesSlide+xml"/>
  <Override PartName="/ppt/notesSlides/notesSlide272.xml" ContentType="application/vnd.openxmlformats-officedocument.presentationml.notesSlide+xml"/>
  <Override PartName="/ppt/notesSlides/notesSlide273.xml" ContentType="application/vnd.openxmlformats-officedocument.presentationml.notesSlide+xml"/>
  <Override PartName="/ppt/notesSlides/notesSlide274.xml" ContentType="application/vnd.openxmlformats-officedocument.presentationml.notesSlide+xml"/>
  <Override PartName="/ppt/notesSlides/notesSlide275.xml" ContentType="application/vnd.openxmlformats-officedocument.presentationml.notesSlide+xml"/>
  <Override PartName="/ppt/notesSlides/notesSlide276.xml" ContentType="application/vnd.openxmlformats-officedocument.presentationml.notesSlide+xml"/>
  <Override PartName="/ppt/notesSlides/notesSlide277.xml" ContentType="application/vnd.openxmlformats-officedocument.presentationml.notesSlide+xml"/>
  <Override PartName="/ppt/notesSlides/notesSlide278.xml" ContentType="application/vnd.openxmlformats-officedocument.presentationml.notesSlide+xml"/>
  <Override PartName="/ppt/notesSlides/notesSlide279.xml" ContentType="application/vnd.openxmlformats-officedocument.presentationml.notesSlide+xml"/>
  <Override PartName="/ppt/notesSlides/notesSlide280.xml" ContentType="application/vnd.openxmlformats-officedocument.presentationml.notesSlide+xml"/>
  <Override PartName="/ppt/notesSlides/notesSlide281.xml" ContentType="application/vnd.openxmlformats-officedocument.presentationml.notesSlide+xml"/>
  <Override PartName="/ppt/notesSlides/notesSlide282.xml" ContentType="application/vnd.openxmlformats-officedocument.presentationml.notesSlide+xml"/>
  <Override PartName="/ppt/notesSlides/notesSlide283.xml" ContentType="application/vnd.openxmlformats-officedocument.presentationml.notesSlide+xml"/>
  <Override PartName="/ppt/notesSlides/notesSlide284.xml" ContentType="application/vnd.openxmlformats-officedocument.presentationml.notesSlide+xml"/>
  <Override PartName="/ppt/notesSlides/notesSlide285.xml" ContentType="application/vnd.openxmlformats-officedocument.presentationml.notesSlide+xml"/>
  <Override PartName="/ppt/notesSlides/notesSlide286.xml" ContentType="application/vnd.openxmlformats-officedocument.presentationml.notesSlide+xml"/>
  <Override PartName="/ppt/notesSlides/notesSlide287.xml" ContentType="application/vnd.openxmlformats-officedocument.presentationml.notesSlide+xml"/>
  <Override PartName="/ppt/notesSlides/notesSlide288.xml" ContentType="application/vnd.openxmlformats-officedocument.presentationml.notesSlide+xml"/>
  <Override PartName="/ppt/notesSlides/notesSlide289.xml" ContentType="application/vnd.openxmlformats-officedocument.presentationml.notesSlide+xml"/>
  <Override PartName="/ppt/notesSlides/notesSlide290.xml" ContentType="application/vnd.openxmlformats-officedocument.presentationml.notesSlide+xml"/>
  <Override PartName="/ppt/notesSlides/notesSlide291.xml" ContentType="application/vnd.openxmlformats-officedocument.presentationml.notesSlide+xml"/>
  <Override PartName="/ppt/notesSlides/notesSlide292.xml" ContentType="application/vnd.openxmlformats-officedocument.presentationml.notesSlide+xml"/>
  <Override PartName="/ppt/notesSlides/notesSlide293.xml" ContentType="application/vnd.openxmlformats-officedocument.presentationml.notesSlide+xml"/>
  <Override PartName="/ppt/notesSlides/notesSlide294.xml" ContentType="application/vnd.openxmlformats-officedocument.presentationml.notesSlide+xml"/>
  <Override PartName="/ppt/notesSlides/notesSlide295.xml" ContentType="application/vnd.openxmlformats-officedocument.presentationml.notesSlide+xml"/>
  <Override PartName="/ppt/notesSlides/notesSlide296.xml" ContentType="application/vnd.openxmlformats-officedocument.presentationml.notesSlide+xml"/>
  <Override PartName="/ppt/notesSlides/notesSlide297.xml" ContentType="application/vnd.openxmlformats-officedocument.presentationml.notesSlide+xml"/>
  <Override PartName="/ppt/notesSlides/notesSlide298.xml" ContentType="application/vnd.openxmlformats-officedocument.presentationml.notesSlide+xml"/>
  <Override PartName="/ppt/notesSlides/notesSlide299.xml" ContentType="application/vnd.openxmlformats-officedocument.presentationml.notesSlide+xml"/>
  <Override PartName="/ppt/notesSlides/notesSlide300.xml" ContentType="application/vnd.openxmlformats-officedocument.presentationml.notesSlide+xml"/>
  <Override PartName="/ppt/notesSlides/notesSlide301.xml" ContentType="application/vnd.openxmlformats-officedocument.presentationml.notesSlide+xml"/>
  <Override PartName="/ppt/notesSlides/notesSlide302.xml" ContentType="application/vnd.openxmlformats-officedocument.presentationml.notesSlide+xml"/>
  <Override PartName="/ppt/notesSlides/notesSlide303.xml" ContentType="application/vnd.openxmlformats-officedocument.presentationml.notesSlide+xml"/>
  <Override PartName="/ppt/notesSlides/notesSlide304.xml" ContentType="application/vnd.openxmlformats-officedocument.presentationml.notesSlide+xml"/>
  <Override PartName="/ppt/notesSlides/notesSlide305.xml" ContentType="application/vnd.openxmlformats-officedocument.presentationml.notesSlide+xml"/>
  <Override PartName="/ppt/notesSlides/notesSlide306.xml" ContentType="application/vnd.openxmlformats-officedocument.presentationml.notesSlide+xml"/>
  <Override PartName="/ppt/notesSlides/notesSlide307.xml" ContentType="application/vnd.openxmlformats-officedocument.presentationml.notesSlide+xml"/>
  <Override PartName="/ppt/notesSlides/notesSlide308.xml" ContentType="application/vnd.openxmlformats-officedocument.presentationml.notesSlide+xml"/>
  <Override PartName="/ppt/notesSlides/notesSlide309.xml" ContentType="application/vnd.openxmlformats-officedocument.presentationml.notesSlide+xml"/>
  <Override PartName="/ppt/notesSlides/notesSlide310.xml" ContentType="application/vnd.openxmlformats-officedocument.presentationml.notesSlide+xml"/>
  <Override PartName="/ppt/notesSlides/notesSlide311.xml" ContentType="application/vnd.openxmlformats-officedocument.presentationml.notesSlide+xml"/>
  <Override PartName="/ppt/notesSlides/notesSlide312.xml" ContentType="application/vnd.openxmlformats-officedocument.presentationml.notesSlide+xml"/>
  <Override PartName="/ppt/notesSlides/notesSlide313.xml" ContentType="application/vnd.openxmlformats-officedocument.presentationml.notesSlide+xml"/>
  <Override PartName="/ppt/notesSlides/notesSlide314.xml" ContentType="application/vnd.openxmlformats-officedocument.presentationml.notesSlide+xml"/>
  <Override PartName="/ppt/notesSlides/notesSlide315.xml" ContentType="application/vnd.openxmlformats-officedocument.presentationml.notesSlide+xml"/>
  <Override PartName="/ppt/notesSlides/notesSlide316.xml" ContentType="application/vnd.openxmlformats-officedocument.presentationml.notesSlide+xml"/>
  <Override PartName="/ppt/notesSlides/notesSlide317.xml" ContentType="application/vnd.openxmlformats-officedocument.presentationml.notesSlide+xml"/>
  <Override PartName="/ppt/notesSlides/notesSlide318.xml" ContentType="application/vnd.openxmlformats-officedocument.presentationml.notesSlide+xml"/>
  <Override PartName="/ppt/notesSlides/notesSlide319.xml" ContentType="application/vnd.openxmlformats-officedocument.presentationml.notesSlide+xml"/>
  <Override PartName="/ppt/notesSlides/notesSlide320.xml" ContentType="application/vnd.openxmlformats-officedocument.presentationml.notesSlide+xml"/>
  <Override PartName="/ppt/notesSlides/notesSlide321.xml" ContentType="application/vnd.openxmlformats-officedocument.presentationml.notesSlide+xml"/>
  <Override PartName="/ppt/notesSlides/notesSlide322.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p:sldMasterIdLst>
    <p:sldMasterId id="2147483704" r:id="rId4"/>
  </p:sldMasterIdLst>
  <p:notesMasterIdLst>
    <p:notesMasterId r:id="rId389"/>
  </p:notesMasterIdLst>
  <p:handoutMasterIdLst>
    <p:handoutMasterId r:id="rId390"/>
  </p:handoutMasterIdLst>
  <p:sldIdLst>
    <p:sldId id="1211" r:id="rId5"/>
    <p:sldId id="1115" r:id="rId6"/>
    <p:sldId id="1116" r:id="rId7"/>
    <p:sldId id="1207" r:id="rId8"/>
    <p:sldId id="1208" r:id="rId9"/>
    <p:sldId id="1195" r:id="rId10"/>
    <p:sldId id="1221" r:id="rId11"/>
    <p:sldId id="1771" r:id="rId12"/>
    <p:sldId id="1044" r:id="rId13"/>
    <p:sldId id="1827" r:id="rId14"/>
    <p:sldId id="1700" r:id="rId15"/>
    <p:sldId id="1611" r:id="rId16"/>
    <p:sldId id="258" r:id="rId17"/>
    <p:sldId id="1756" r:id="rId18"/>
    <p:sldId id="259" r:id="rId19"/>
    <p:sldId id="1213" r:id="rId20"/>
    <p:sldId id="1813" r:id="rId21"/>
    <p:sldId id="1224" r:id="rId22"/>
    <p:sldId id="1604" r:id="rId23"/>
    <p:sldId id="1606" r:id="rId24"/>
    <p:sldId id="1605" r:id="rId25"/>
    <p:sldId id="1216" r:id="rId26"/>
    <p:sldId id="1757" r:id="rId27"/>
    <p:sldId id="1759" r:id="rId28"/>
    <p:sldId id="1703" r:id="rId29"/>
    <p:sldId id="1704" r:id="rId30"/>
    <p:sldId id="1705" r:id="rId31"/>
    <p:sldId id="1814" r:id="rId32"/>
    <p:sldId id="1760" r:id="rId33"/>
    <p:sldId id="1758" r:id="rId34"/>
    <p:sldId id="1214" r:id="rId35"/>
    <p:sldId id="1215" r:id="rId36"/>
    <p:sldId id="1708" r:id="rId37"/>
    <p:sldId id="1626" r:id="rId38"/>
    <p:sldId id="1761" r:id="rId39"/>
    <p:sldId id="1762" r:id="rId40"/>
    <p:sldId id="1784" r:id="rId41"/>
    <p:sldId id="1763" r:id="rId42"/>
    <p:sldId id="1764" r:id="rId43"/>
    <p:sldId id="1846" r:id="rId44"/>
    <p:sldId id="1765" r:id="rId45"/>
    <p:sldId id="1769" r:id="rId46"/>
    <p:sldId id="1772" r:id="rId47"/>
    <p:sldId id="1773" r:id="rId48"/>
    <p:sldId id="1774" r:id="rId49"/>
    <p:sldId id="1775" r:id="rId50"/>
    <p:sldId id="1776" r:id="rId51"/>
    <p:sldId id="1777" r:id="rId52"/>
    <p:sldId id="1844" r:id="rId53"/>
    <p:sldId id="1854" r:id="rId54"/>
    <p:sldId id="1778" r:id="rId55"/>
    <p:sldId id="1779" r:id="rId56"/>
    <p:sldId id="1780" r:id="rId57"/>
    <p:sldId id="1793" r:id="rId58"/>
    <p:sldId id="1792" r:id="rId59"/>
    <p:sldId id="1847" r:id="rId60"/>
    <p:sldId id="1835" r:id="rId61"/>
    <p:sldId id="1836" r:id="rId62"/>
    <p:sldId id="1848" r:id="rId63"/>
    <p:sldId id="1849" r:id="rId64"/>
    <p:sldId id="1837" r:id="rId65"/>
    <p:sldId id="1838" r:id="rId66"/>
    <p:sldId id="1850" r:id="rId67"/>
    <p:sldId id="1834" r:id="rId68"/>
    <p:sldId id="967" r:id="rId69"/>
    <p:sldId id="1011" r:id="rId70"/>
    <p:sldId id="874" r:id="rId71"/>
    <p:sldId id="1821" r:id="rId72"/>
    <p:sldId id="1822" r:id="rId73"/>
    <p:sldId id="954" r:id="rId74"/>
    <p:sldId id="410" r:id="rId75"/>
    <p:sldId id="991" r:id="rId76"/>
    <p:sldId id="441" r:id="rId77"/>
    <p:sldId id="1723" r:id="rId78"/>
    <p:sldId id="1817" r:id="rId79"/>
    <p:sldId id="1726" r:id="rId80"/>
    <p:sldId id="358" r:id="rId81"/>
    <p:sldId id="1812" r:id="rId82"/>
    <p:sldId id="1794" r:id="rId83"/>
    <p:sldId id="1724" r:id="rId84"/>
    <p:sldId id="1851" r:id="rId85"/>
    <p:sldId id="1815" r:id="rId86"/>
    <p:sldId id="1795" r:id="rId87"/>
    <p:sldId id="1856" r:id="rId88"/>
    <p:sldId id="1807" r:id="rId89"/>
    <p:sldId id="1808" r:id="rId90"/>
    <p:sldId id="1855" r:id="rId91"/>
    <p:sldId id="1809" r:id="rId92"/>
    <p:sldId id="1839" r:id="rId93"/>
    <p:sldId id="1840" r:id="rId94"/>
    <p:sldId id="1841" r:id="rId95"/>
    <p:sldId id="1832" r:id="rId96"/>
    <p:sldId id="1842" r:id="rId97"/>
    <p:sldId id="1797" r:id="rId98"/>
    <p:sldId id="1843" r:id="rId99"/>
    <p:sldId id="995" r:id="rId100"/>
    <p:sldId id="1802" r:id="rId101"/>
    <p:sldId id="1852" r:id="rId102"/>
    <p:sldId id="1730" r:id="rId103"/>
    <p:sldId id="1789" r:id="rId104"/>
    <p:sldId id="1820" r:id="rId105"/>
    <p:sldId id="1853" r:id="rId106"/>
    <p:sldId id="1831" r:id="rId107"/>
    <p:sldId id="1744" r:id="rId108"/>
    <p:sldId id="1412" r:id="rId109"/>
    <p:sldId id="1731" r:id="rId110"/>
    <p:sldId id="1785" r:id="rId111"/>
    <p:sldId id="1786" r:id="rId112"/>
    <p:sldId id="1787" r:id="rId113"/>
    <p:sldId id="1788" r:id="rId114"/>
    <p:sldId id="1737" r:id="rId115"/>
    <p:sldId id="1738" r:id="rId116"/>
    <p:sldId id="1743" r:id="rId117"/>
    <p:sldId id="1721" r:id="rId118"/>
    <p:sldId id="1845" r:id="rId119"/>
    <p:sldId id="1790" r:id="rId120"/>
    <p:sldId id="1415" r:id="rId121"/>
    <p:sldId id="1823" r:id="rId122"/>
    <p:sldId id="1438" r:id="rId123"/>
    <p:sldId id="1818" r:id="rId124"/>
    <p:sldId id="1804" r:id="rId125"/>
    <p:sldId id="1805" r:id="rId126"/>
    <p:sldId id="1824" r:id="rId127"/>
    <p:sldId id="1749" r:id="rId128"/>
    <p:sldId id="1810" r:id="rId129"/>
    <p:sldId id="282" r:id="rId130"/>
    <p:sldId id="444" r:id="rId131"/>
    <p:sldId id="1806" r:id="rId132"/>
    <p:sldId id="1819" r:id="rId133"/>
    <p:sldId id="1857" r:id="rId134"/>
    <p:sldId id="1750" r:id="rId135"/>
    <p:sldId id="1826" r:id="rId136"/>
    <p:sldId id="1825" r:id="rId137"/>
    <p:sldId id="1830" r:id="rId138"/>
    <p:sldId id="1753" r:id="rId139"/>
    <p:sldId id="1828" r:id="rId140"/>
    <p:sldId id="1829" r:id="rId141"/>
    <p:sldId id="1754" r:id="rId142"/>
    <p:sldId id="1751" r:id="rId143"/>
    <p:sldId id="1752" r:id="rId144"/>
    <p:sldId id="1858" r:id="rId145"/>
    <p:sldId id="1083" r:id="rId146"/>
    <p:sldId id="1255" r:id="rId147"/>
    <p:sldId id="1164" r:id="rId148"/>
    <p:sldId id="1223" r:id="rId149"/>
    <p:sldId id="1309" r:id="rId150"/>
    <p:sldId id="1217" r:id="rId151"/>
    <p:sldId id="1225" r:id="rId152"/>
    <p:sldId id="1310" r:id="rId153"/>
    <p:sldId id="1218" r:id="rId154"/>
    <p:sldId id="1212" r:id="rId155"/>
    <p:sldId id="1228" r:id="rId156"/>
    <p:sldId id="1229" r:id="rId157"/>
    <p:sldId id="1230" r:id="rId158"/>
    <p:sldId id="1231" r:id="rId159"/>
    <p:sldId id="1311" r:id="rId160"/>
    <p:sldId id="1237" r:id="rId161"/>
    <p:sldId id="1239" r:id="rId162"/>
    <p:sldId id="1240" r:id="rId163"/>
    <p:sldId id="1242" r:id="rId164"/>
    <p:sldId id="1241" r:id="rId165"/>
    <p:sldId id="1235" r:id="rId166"/>
    <p:sldId id="1254" r:id="rId167"/>
    <p:sldId id="1631" r:id="rId168"/>
    <p:sldId id="1243" r:id="rId169"/>
    <p:sldId id="1256" r:id="rId170"/>
    <p:sldId id="1244" r:id="rId171"/>
    <p:sldId id="1294" r:id="rId172"/>
    <p:sldId id="1292" r:id="rId173"/>
    <p:sldId id="1296" r:id="rId174"/>
    <p:sldId id="1303" r:id="rId175"/>
    <p:sldId id="1297" r:id="rId176"/>
    <p:sldId id="1298" r:id="rId177"/>
    <p:sldId id="1299" r:id="rId178"/>
    <p:sldId id="1300" r:id="rId179"/>
    <p:sldId id="1304" r:id="rId180"/>
    <p:sldId id="1313" r:id="rId181"/>
    <p:sldId id="1301" r:id="rId182"/>
    <p:sldId id="1314" r:id="rId183"/>
    <p:sldId id="1308" r:id="rId184"/>
    <p:sldId id="1315" r:id="rId185"/>
    <p:sldId id="1306" r:id="rId186"/>
    <p:sldId id="1320" r:id="rId187"/>
    <p:sldId id="1305" r:id="rId188"/>
    <p:sldId id="1609" r:id="rId189"/>
    <p:sldId id="1318" r:id="rId190"/>
    <p:sldId id="1317" r:id="rId191"/>
    <p:sldId id="1319" r:id="rId192"/>
    <p:sldId id="1324" r:id="rId193"/>
    <p:sldId id="1316" r:id="rId194"/>
    <p:sldId id="1321" r:id="rId195"/>
    <p:sldId id="1322" r:id="rId196"/>
    <p:sldId id="1323" r:id="rId197"/>
    <p:sldId id="1628" r:id="rId198"/>
    <p:sldId id="1257" r:id="rId199"/>
    <p:sldId id="1629" r:id="rId200"/>
    <p:sldId id="1249" r:id="rId201"/>
    <p:sldId id="1258" r:id="rId202"/>
    <p:sldId id="1251" r:id="rId203"/>
    <p:sldId id="1328" r:id="rId204"/>
    <p:sldId id="1329" r:id="rId205"/>
    <p:sldId id="1333" r:id="rId206"/>
    <p:sldId id="1330" r:id="rId207"/>
    <p:sldId id="1347" r:id="rId208"/>
    <p:sldId id="1349" r:id="rId209"/>
    <p:sldId id="1331" r:id="rId210"/>
    <p:sldId id="1325" r:id="rId211"/>
    <p:sldId id="1332" r:id="rId212"/>
    <p:sldId id="1326" r:id="rId213"/>
    <p:sldId id="1334" r:id="rId214"/>
    <p:sldId id="1339" r:id="rId215"/>
    <p:sldId id="1335" r:id="rId216"/>
    <p:sldId id="1350" r:id="rId217"/>
    <p:sldId id="1337" r:id="rId218"/>
    <p:sldId id="1627" r:id="rId219"/>
    <p:sldId id="1336" r:id="rId220"/>
    <p:sldId id="1351" r:id="rId221"/>
    <p:sldId id="1338" r:id="rId222"/>
    <p:sldId id="1352" r:id="rId223"/>
    <p:sldId id="1340" r:id="rId224"/>
    <p:sldId id="1327" r:id="rId225"/>
    <p:sldId id="1341" r:id="rId226"/>
    <p:sldId id="1410" r:id="rId227"/>
    <p:sldId id="1342" r:id="rId228"/>
    <p:sldId id="1343" r:id="rId229"/>
    <p:sldId id="1259" r:id="rId230"/>
    <p:sldId id="1265" r:id="rId231"/>
    <p:sldId id="1261" r:id="rId232"/>
    <p:sldId id="1262" r:id="rId233"/>
    <p:sldId id="1360" r:id="rId234"/>
    <p:sldId id="1361" r:id="rId235"/>
    <p:sldId id="1367" r:id="rId236"/>
    <p:sldId id="1407" r:id="rId237"/>
    <p:sldId id="1353" r:id="rId238"/>
    <p:sldId id="1408" r:id="rId239"/>
    <p:sldId id="1366" r:id="rId240"/>
    <p:sldId id="1409" r:id="rId241"/>
    <p:sldId id="1411" r:id="rId242"/>
    <p:sldId id="1354" r:id="rId243"/>
    <p:sldId id="1414" r:id="rId244"/>
    <p:sldId id="1376" r:id="rId245"/>
    <p:sldId id="1416" r:id="rId246"/>
    <p:sldId id="1377" r:id="rId247"/>
    <p:sldId id="1417" r:id="rId248"/>
    <p:sldId id="1355" r:id="rId249"/>
    <p:sldId id="1378" r:id="rId250"/>
    <p:sldId id="1380" r:id="rId251"/>
    <p:sldId id="1381" r:id="rId252"/>
    <p:sldId id="1418" r:id="rId253"/>
    <p:sldId id="1406" r:id="rId254"/>
    <p:sldId id="1425" r:id="rId255"/>
    <p:sldId id="1421" r:id="rId256"/>
    <p:sldId id="1422" r:id="rId257"/>
    <p:sldId id="1427" r:id="rId258"/>
    <p:sldId id="1428" r:id="rId259"/>
    <p:sldId id="1432" r:id="rId260"/>
    <p:sldId id="1430" r:id="rId261"/>
    <p:sldId id="1439" r:id="rId262"/>
    <p:sldId id="1440" r:id="rId263"/>
    <p:sldId id="1433" r:id="rId264"/>
    <p:sldId id="1435" r:id="rId265"/>
    <p:sldId id="1436" r:id="rId266"/>
    <p:sldId id="1437" r:id="rId267"/>
    <p:sldId id="1283" r:id="rId268"/>
    <p:sldId id="1619" r:id="rId269"/>
    <p:sldId id="1270" r:id="rId270"/>
    <p:sldId id="1271" r:id="rId271"/>
    <p:sldId id="1272" r:id="rId272"/>
    <p:sldId id="1441" r:id="rId273"/>
    <p:sldId id="1442" r:id="rId274"/>
    <p:sldId id="1455" r:id="rId275"/>
    <p:sldId id="1459" r:id="rId276"/>
    <p:sldId id="1444" r:id="rId277"/>
    <p:sldId id="1445" r:id="rId278"/>
    <p:sldId id="1456" r:id="rId279"/>
    <p:sldId id="1447" r:id="rId280"/>
    <p:sldId id="1448" r:id="rId281"/>
    <p:sldId id="1449" r:id="rId282"/>
    <p:sldId id="1457" r:id="rId283"/>
    <p:sldId id="1462" r:id="rId284"/>
    <p:sldId id="1468" r:id="rId285"/>
    <p:sldId id="1461" r:id="rId286"/>
    <p:sldId id="1466" r:id="rId287"/>
    <p:sldId id="1464" r:id="rId288"/>
    <p:sldId id="1467" r:id="rId289"/>
    <p:sldId id="1450" r:id="rId290"/>
    <p:sldId id="1460" r:id="rId291"/>
    <p:sldId id="1458" r:id="rId292"/>
    <p:sldId id="1453" r:id="rId293"/>
    <p:sldId id="1284" r:id="rId294"/>
    <p:sldId id="1622" r:id="rId295"/>
    <p:sldId id="1274" r:id="rId296"/>
    <p:sldId id="1275" r:id="rId297"/>
    <p:sldId id="1276" r:id="rId298"/>
    <p:sldId id="1486" r:id="rId299"/>
    <p:sldId id="1500" r:id="rId300"/>
    <p:sldId id="1504" r:id="rId301"/>
    <p:sldId id="1487" r:id="rId302"/>
    <p:sldId id="1506" r:id="rId303"/>
    <p:sldId id="1505" r:id="rId304"/>
    <p:sldId id="1508" r:id="rId305"/>
    <p:sldId id="1623" r:id="rId306"/>
    <p:sldId id="1512" r:id="rId307"/>
    <p:sldId id="1624" r:id="rId308"/>
    <p:sldId id="1625" r:id="rId309"/>
    <p:sldId id="1511" r:id="rId310"/>
    <p:sldId id="1524" r:id="rId311"/>
    <p:sldId id="1513" r:id="rId312"/>
    <p:sldId id="1482" r:id="rId313"/>
    <p:sldId id="1523" r:id="rId314"/>
    <p:sldId id="1514" r:id="rId315"/>
    <p:sldId id="1481" r:id="rId316"/>
    <p:sldId id="1480" r:id="rId317"/>
    <p:sldId id="1525" r:id="rId318"/>
    <p:sldId id="1515" r:id="rId319"/>
    <p:sldId id="1526" r:id="rId320"/>
    <p:sldId id="1528" r:id="rId321"/>
    <p:sldId id="1529" r:id="rId322"/>
    <p:sldId id="1516" r:id="rId323"/>
    <p:sldId id="1531" r:id="rId324"/>
    <p:sldId id="1530" r:id="rId325"/>
    <p:sldId id="1519" r:id="rId326"/>
    <p:sldId id="1483" r:id="rId327"/>
    <p:sldId id="1521" r:id="rId328"/>
    <p:sldId id="1544" r:id="rId329"/>
    <p:sldId id="1545" r:id="rId330"/>
    <p:sldId id="1551" r:id="rId331"/>
    <p:sldId id="1549" r:id="rId332"/>
    <p:sldId id="1552" r:id="rId333"/>
    <p:sldId id="1522" r:id="rId334"/>
    <p:sldId id="1485" r:id="rId335"/>
    <p:sldId id="1285" r:id="rId336"/>
    <p:sldId id="1630" r:id="rId337"/>
    <p:sldId id="1278" r:id="rId338"/>
    <p:sldId id="1279" r:id="rId339"/>
    <p:sldId id="1280" r:id="rId340"/>
    <p:sldId id="1568" r:id="rId341"/>
    <p:sldId id="1566" r:id="rId342"/>
    <p:sldId id="1567" r:id="rId343"/>
    <p:sldId id="1574" r:id="rId344"/>
    <p:sldId id="1572" r:id="rId345"/>
    <p:sldId id="1575" r:id="rId346"/>
    <p:sldId id="1571" r:id="rId347"/>
    <p:sldId id="1573" r:id="rId348"/>
    <p:sldId id="1577" r:id="rId349"/>
    <p:sldId id="1576" r:id="rId350"/>
    <p:sldId id="1580" r:id="rId351"/>
    <p:sldId id="1554" r:id="rId352"/>
    <p:sldId id="1590" r:id="rId353"/>
    <p:sldId id="1583" r:id="rId354"/>
    <p:sldId id="1581" r:id="rId355"/>
    <p:sldId id="1556" r:id="rId356"/>
    <p:sldId id="1587" r:id="rId357"/>
    <p:sldId id="1557" r:id="rId358"/>
    <p:sldId id="1592" r:id="rId359"/>
    <p:sldId id="1593" r:id="rId360"/>
    <p:sldId id="1286" r:id="rId361"/>
    <p:sldId id="1289" r:id="rId362"/>
    <p:sldId id="1290" r:id="rId363"/>
    <p:sldId id="1287" r:id="rId364"/>
    <p:sldId id="1608" r:id="rId365"/>
    <p:sldId id="1589" r:id="rId366"/>
    <p:sldId id="1236" r:id="rId367"/>
    <p:sldId id="1553" r:id="rId368"/>
    <p:sldId id="1603" r:id="rId369"/>
    <p:sldId id="1532" r:id="rId370"/>
    <p:sldId id="1602" r:id="rId371"/>
    <p:sldId id="1537" r:id="rId372"/>
    <p:sldId id="1533" r:id="rId373"/>
    <p:sldId id="1538" r:id="rId374"/>
    <p:sldId id="1540" r:id="rId375"/>
    <p:sldId id="1534" r:id="rId376"/>
    <p:sldId id="1535" r:id="rId377"/>
    <p:sldId id="1601" r:id="rId378"/>
    <p:sldId id="1536" r:id="rId379"/>
    <p:sldId id="1542" r:id="rId380"/>
    <p:sldId id="1543" r:id="rId381"/>
    <p:sldId id="1541" r:id="rId382"/>
    <p:sldId id="1555" r:id="rId383"/>
    <p:sldId id="1584" r:id="rId384"/>
    <p:sldId id="1585" r:id="rId385"/>
    <p:sldId id="1586" r:id="rId386"/>
    <p:sldId id="1591" r:id="rId387"/>
    <p:sldId id="1291" r:id="rId388"/>
  </p:sldIdLst>
  <p:sldSz cx="12192000" cy="6858000"/>
  <p:notesSz cx="7099300" cy="10234613"/>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既定のセクション" id="{12E1DAAC-9A6B-4F13-B324-757803BD10BF}">
          <p14:sldIdLst>
            <p14:sldId id="1211"/>
            <p14:sldId id="1115"/>
            <p14:sldId id="1116"/>
            <p14:sldId id="1207"/>
            <p14:sldId id="1208"/>
            <p14:sldId id="1195"/>
            <p14:sldId id="1221"/>
            <p14:sldId id="1771"/>
            <p14:sldId id="1044"/>
            <p14:sldId id="1827"/>
            <p14:sldId id="1700"/>
            <p14:sldId id="1611"/>
          </p14:sldIdLst>
        </p14:section>
        <p14:section name="第一章 AI とは" id="{08056215-C4FB-E84A-80D7-A6A3A9AFD82C}">
          <p14:sldIdLst>
            <p14:sldId id="258"/>
            <p14:sldId id="1756"/>
            <p14:sldId id="259"/>
            <p14:sldId id="1213"/>
            <p14:sldId id="1813"/>
            <p14:sldId id="1224"/>
            <p14:sldId id="1604"/>
            <p14:sldId id="1606"/>
            <p14:sldId id="1605"/>
            <p14:sldId id="1216"/>
            <p14:sldId id="1757"/>
            <p14:sldId id="1759"/>
            <p14:sldId id="1703"/>
            <p14:sldId id="1704"/>
            <p14:sldId id="1705"/>
            <p14:sldId id="1814"/>
            <p14:sldId id="1760"/>
            <p14:sldId id="1758"/>
            <p14:sldId id="1214"/>
            <p14:sldId id="1215"/>
            <p14:sldId id="1708"/>
            <p14:sldId id="1626"/>
            <p14:sldId id="1761"/>
            <p14:sldId id="1762"/>
            <p14:sldId id="1784"/>
            <p14:sldId id="1763"/>
            <p14:sldId id="1764"/>
            <p14:sldId id="1846"/>
            <p14:sldId id="1765"/>
            <p14:sldId id="1769"/>
            <p14:sldId id="1772"/>
            <p14:sldId id="1773"/>
            <p14:sldId id="1774"/>
            <p14:sldId id="1775"/>
            <p14:sldId id="1776"/>
            <p14:sldId id="1777"/>
            <p14:sldId id="1844"/>
            <p14:sldId id="1854"/>
          </p14:sldIdLst>
        </p14:section>
        <p14:section name="第二章 AI プロジェクトの全体像" id="{F713ADF2-0136-D04D-95D2-B9D622558315}">
          <p14:sldIdLst>
            <p14:sldId id="1778"/>
            <p14:sldId id="1779"/>
            <p14:sldId id="1780"/>
            <p14:sldId id="1793"/>
            <p14:sldId id="1792"/>
            <p14:sldId id="1847"/>
            <p14:sldId id="1835"/>
            <p14:sldId id="1836"/>
            <p14:sldId id="1848"/>
            <p14:sldId id="1849"/>
            <p14:sldId id="1837"/>
            <p14:sldId id="1838"/>
            <p14:sldId id="1850"/>
            <p14:sldId id="1834"/>
            <p14:sldId id="967"/>
            <p14:sldId id="1011"/>
            <p14:sldId id="874"/>
            <p14:sldId id="1821"/>
            <p14:sldId id="1822"/>
            <p14:sldId id="954"/>
            <p14:sldId id="410"/>
            <p14:sldId id="991"/>
            <p14:sldId id="441"/>
            <p14:sldId id="1723"/>
            <p14:sldId id="1817"/>
            <p14:sldId id="1726"/>
            <p14:sldId id="358"/>
            <p14:sldId id="1812"/>
            <p14:sldId id="1794"/>
            <p14:sldId id="1724"/>
            <p14:sldId id="1851"/>
            <p14:sldId id="1815"/>
            <p14:sldId id="1795"/>
            <p14:sldId id="1856"/>
          </p14:sldIdLst>
        </p14:section>
        <p14:section name="第三章 AI 開発のプロセス" id="{9C86B8DC-12E2-444B-B07C-9F23523EF30D}">
          <p14:sldIdLst>
            <p14:sldId id="1807"/>
            <p14:sldId id="1808"/>
            <p14:sldId id="1855"/>
            <p14:sldId id="1809"/>
            <p14:sldId id="1839"/>
            <p14:sldId id="1840"/>
            <p14:sldId id="1841"/>
            <p14:sldId id="1832"/>
            <p14:sldId id="1842"/>
            <p14:sldId id="1797"/>
            <p14:sldId id="1843"/>
            <p14:sldId id="995"/>
            <p14:sldId id="1802"/>
            <p14:sldId id="1852"/>
            <p14:sldId id="1730"/>
            <p14:sldId id="1789"/>
            <p14:sldId id="1820"/>
            <p14:sldId id="1853"/>
            <p14:sldId id="1831"/>
            <p14:sldId id="1744"/>
            <p14:sldId id="1412"/>
            <p14:sldId id="1731"/>
            <p14:sldId id="1785"/>
            <p14:sldId id="1786"/>
            <p14:sldId id="1787"/>
            <p14:sldId id="1788"/>
            <p14:sldId id="1737"/>
            <p14:sldId id="1738"/>
            <p14:sldId id="1743"/>
            <p14:sldId id="1721"/>
            <p14:sldId id="1845"/>
            <p14:sldId id="1790"/>
            <p14:sldId id="1415"/>
            <p14:sldId id="1823"/>
            <p14:sldId id="1438"/>
            <p14:sldId id="1818"/>
            <p14:sldId id="1804"/>
            <p14:sldId id="1805"/>
            <p14:sldId id="1824"/>
            <p14:sldId id="1749"/>
            <p14:sldId id="1810"/>
            <p14:sldId id="282"/>
            <p14:sldId id="444"/>
            <p14:sldId id="1806"/>
            <p14:sldId id="1819"/>
            <p14:sldId id="1857"/>
          </p14:sldIdLst>
        </p14:section>
        <p14:section name="第四章 AI プロジェクトの事例" id="{022D8F0C-1129-404A-9D91-C62614972DD9}">
          <p14:sldIdLst>
            <p14:sldId id="1750"/>
            <p14:sldId id="1826"/>
            <p14:sldId id="1825"/>
            <p14:sldId id="1830"/>
            <p14:sldId id="1753"/>
            <p14:sldId id="1828"/>
            <p14:sldId id="1829"/>
            <p14:sldId id="1754"/>
          </p14:sldIdLst>
        </p14:section>
        <p14:section name="第五章 AI プロジェクトの立案" id="{0D37B928-372D-A148-88E9-C1950D768382}">
          <p14:sldIdLst>
            <p14:sldId id="1751"/>
            <p14:sldId id="1752"/>
            <p14:sldId id="1858"/>
          </p14:sldIdLst>
        </p14:section>
        <p14:section name="以下、参考資料" id="{9C797436-B549-CD4B-A3E3-2E227718ADE0}">
          <p14:sldIdLst/>
        </p14:section>
        <p14:section name="参考" id="{BEA8BAC9-335C-49FD-9152-6C2641CB857F}">
          <p14:sldIdLst>
            <p14:sldId id="1083"/>
            <p14:sldId id="1255"/>
            <p14:sldId id="1164"/>
            <p14:sldId id="1223"/>
            <p14:sldId id="1309"/>
            <p14:sldId id="1217"/>
            <p14:sldId id="1225"/>
            <p14:sldId id="1310"/>
            <p14:sldId id="1218"/>
            <p14:sldId id="1212"/>
            <p14:sldId id="1228"/>
            <p14:sldId id="1229"/>
            <p14:sldId id="1230"/>
            <p14:sldId id="1231"/>
            <p14:sldId id="1311"/>
            <p14:sldId id="1237"/>
            <p14:sldId id="1239"/>
            <p14:sldId id="1240"/>
            <p14:sldId id="1242"/>
            <p14:sldId id="1241"/>
            <p14:sldId id="1235"/>
            <p14:sldId id="1254"/>
            <p14:sldId id="1631"/>
          </p14:sldIdLst>
        </p14:section>
        <p14:section name="2章" id="{26C0AF55-57E5-41EC-9107-261C623EBF11}">
          <p14:sldIdLst>
            <p14:sldId id="1243"/>
            <p14:sldId id="1256"/>
            <p14:sldId id="1244"/>
            <p14:sldId id="1294"/>
            <p14:sldId id="1292"/>
            <p14:sldId id="1296"/>
            <p14:sldId id="1303"/>
            <p14:sldId id="1297"/>
            <p14:sldId id="1298"/>
            <p14:sldId id="1299"/>
            <p14:sldId id="1300"/>
            <p14:sldId id="1304"/>
            <p14:sldId id="1313"/>
            <p14:sldId id="1301"/>
            <p14:sldId id="1314"/>
            <p14:sldId id="1308"/>
            <p14:sldId id="1315"/>
            <p14:sldId id="1306"/>
            <p14:sldId id="1320"/>
            <p14:sldId id="1305"/>
            <p14:sldId id="1609"/>
            <p14:sldId id="1318"/>
            <p14:sldId id="1317"/>
            <p14:sldId id="1319"/>
            <p14:sldId id="1324"/>
            <p14:sldId id="1316"/>
            <p14:sldId id="1321"/>
            <p14:sldId id="1322"/>
            <p14:sldId id="1323"/>
            <p14:sldId id="1628"/>
            <p14:sldId id="1257"/>
            <p14:sldId id="1629"/>
          </p14:sldIdLst>
        </p14:section>
        <p14:section name="3章" id="{2E1430EF-82F2-4654-A4E9-66A98AE66124}">
          <p14:sldIdLst>
            <p14:sldId id="1249"/>
            <p14:sldId id="1258"/>
            <p14:sldId id="1251"/>
            <p14:sldId id="1328"/>
            <p14:sldId id="1329"/>
            <p14:sldId id="1333"/>
            <p14:sldId id="1330"/>
            <p14:sldId id="1347"/>
            <p14:sldId id="1349"/>
            <p14:sldId id="1331"/>
            <p14:sldId id="1325"/>
            <p14:sldId id="1332"/>
            <p14:sldId id="1326"/>
            <p14:sldId id="1334"/>
            <p14:sldId id="1339"/>
            <p14:sldId id="1335"/>
            <p14:sldId id="1350"/>
            <p14:sldId id="1337"/>
            <p14:sldId id="1627"/>
            <p14:sldId id="1336"/>
            <p14:sldId id="1351"/>
            <p14:sldId id="1338"/>
            <p14:sldId id="1352"/>
            <p14:sldId id="1340"/>
            <p14:sldId id="1327"/>
            <p14:sldId id="1341"/>
            <p14:sldId id="1410"/>
            <p14:sldId id="1342"/>
            <p14:sldId id="1343"/>
            <p14:sldId id="1259"/>
          </p14:sldIdLst>
        </p14:section>
        <p14:section name="4章" id="{B1B74FD5-0422-4AB2-ADC5-F28268E6DD88}">
          <p14:sldIdLst>
            <p14:sldId id="1265"/>
            <p14:sldId id="1261"/>
            <p14:sldId id="1262"/>
            <p14:sldId id="1360"/>
            <p14:sldId id="1361"/>
            <p14:sldId id="1367"/>
            <p14:sldId id="1407"/>
            <p14:sldId id="1353"/>
            <p14:sldId id="1408"/>
            <p14:sldId id="1366"/>
            <p14:sldId id="1409"/>
            <p14:sldId id="1411"/>
            <p14:sldId id="1354"/>
            <p14:sldId id="1414"/>
            <p14:sldId id="1376"/>
            <p14:sldId id="1416"/>
            <p14:sldId id="1377"/>
            <p14:sldId id="1417"/>
            <p14:sldId id="1355"/>
            <p14:sldId id="1378"/>
            <p14:sldId id="1380"/>
            <p14:sldId id="1381"/>
            <p14:sldId id="1418"/>
            <p14:sldId id="1406"/>
            <p14:sldId id="1425"/>
            <p14:sldId id="1421"/>
            <p14:sldId id="1422"/>
            <p14:sldId id="1427"/>
            <p14:sldId id="1428"/>
            <p14:sldId id="1432"/>
            <p14:sldId id="1430"/>
            <p14:sldId id="1439"/>
            <p14:sldId id="1440"/>
            <p14:sldId id="1433"/>
            <p14:sldId id="1435"/>
            <p14:sldId id="1436"/>
            <p14:sldId id="1437"/>
            <p14:sldId id="1283"/>
            <p14:sldId id="1619"/>
          </p14:sldIdLst>
        </p14:section>
        <p14:section name="5章" id="{B5CA9186-2F6A-47C3-A7DA-13615D1EC388}">
          <p14:sldIdLst>
            <p14:sldId id="1270"/>
            <p14:sldId id="1271"/>
            <p14:sldId id="1272"/>
            <p14:sldId id="1441"/>
            <p14:sldId id="1442"/>
            <p14:sldId id="1455"/>
            <p14:sldId id="1459"/>
            <p14:sldId id="1444"/>
            <p14:sldId id="1445"/>
            <p14:sldId id="1456"/>
            <p14:sldId id="1447"/>
            <p14:sldId id="1448"/>
            <p14:sldId id="1449"/>
            <p14:sldId id="1457"/>
            <p14:sldId id="1462"/>
            <p14:sldId id="1468"/>
            <p14:sldId id="1461"/>
            <p14:sldId id="1466"/>
            <p14:sldId id="1464"/>
            <p14:sldId id="1467"/>
            <p14:sldId id="1450"/>
            <p14:sldId id="1460"/>
            <p14:sldId id="1458"/>
            <p14:sldId id="1453"/>
            <p14:sldId id="1284"/>
            <p14:sldId id="1622"/>
          </p14:sldIdLst>
        </p14:section>
        <p14:section name="6章" id="{9B0DAA79-1E21-4627-A53C-60820399C21E}">
          <p14:sldIdLst>
            <p14:sldId id="1274"/>
            <p14:sldId id="1275"/>
            <p14:sldId id="1276"/>
            <p14:sldId id="1486"/>
            <p14:sldId id="1500"/>
            <p14:sldId id="1504"/>
            <p14:sldId id="1487"/>
            <p14:sldId id="1506"/>
            <p14:sldId id="1505"/>
            <p14:sldId id="1508"/>
            <p14:sldId id="1623"/>
            <p14:sldId id="1512"/>
            <p14:sldId id="1624"/>
            <p14:sldId id="1625"/>
            <p14:sldId id="1511"/>
            <p14:sldId id="1524"/>
            <p14:sldId id="1513"/>
            <p14:sldId id="1482"/>
            <p14:sldId id="1523"/>
            <p14:sldId id="1514"/>
            <p14:sldId id="1481"/>
            <p14:sldId id="1480"/>
            <p14:sldId id="1525"/>
            <p14:sldId id="1515"/>
            <p14:sldId id="1526"/>
            <p14:sldId id="1528"/>
            <p14:sldId id="1529"/>
            <p14:sldId id="1516"/>
            <p14:sldId id="1531"/>
            <p14:sldId id="1530"/>
            <p14:sldId id="1519"/>
            <p14:sldId id="1483"/>
            <p14:sldId id="1521"/>
            <p14:sldId id="1544"/>
            <p14:sldId id="1545"/>
            <p14:sldId id="1551"/>
            <p14:sldId id="1549"/>
            <p14:sldId id="1552"/>
            <p14:sldId id="1522"/>
            <p14:sldId id="1485"/>
            <p14:sldId id="1285"/>
            <p14:sldId id="1630"/>
          </p14:sldIdLst>
        </p14:section>
        <p14:section name="7章" id="{762B17DD-76D4-45A0-918C-92B467BFDA4C}">
          <p14:sldIdLst>
            <p14:sldId id="1278"/>
            <p14:sldId id="1279"/>
            <p14:sldId id="1280"/>
            <p14:sldId id="1568"/>
            <p14:sldId id="1566"/>
            <p14:sldId id="1567"/>
            <p14:sldId id="1574"/>
            <p14:sldId id="1572"/>
            <p14:sldId id="1575"/>
            <p14:sldId id="1571"/>
            <p14:sldId id="1573"/>
            <p14:sldId id="1577"/>
            <p14:sldId id="1576"/>
            <p14:sldId id="1580"/>
            <p14:sldId id="1554"/>
            <p14:sldId id="1590"/>
            <p14:sldId id="1583"/>
            <p14:sldId id="1581"/>
            <p14:sldId id="1556"/>
            <p14:sldId id="1587"/>
            <p14:sldId id="1557"/>
            <p14:sldId id="1592"/>
            <p14:sldId id="1593"/>
            <p14:sldId id="1286"/>
            <p14:sldId id="1289"/>
            <p14:sldId id="1290"/>
            <p14:sldId id="1287"/>
            <p14:sldId id="1608"/>
          </p14:sldIdLst>
        </p14:section>
        <p14:section name="Appendix" id="{F542805B-BE55-42E0-9C69-AB87F0F5744C}">
          <p14:sldIdLst>
            <p14:sldId id="1589"/>
            <p14:sldId id="1236"/>
            <p14:sldId id="1553"/>
            <p14:sldId id="1603"/>
            <p14:sldId id="1532"/>
            <p14:sldId id="1602"/>
            <p14:sldId id="1537"/>
            <p14:sldId id="1533"/>
            <p14:sldId id="1538"/>
            <p14:sldId id="1540"/>
            <p14:sldId id="1534"/>
            <p14:sldId id="1535"/>
            <p14:sldId id="1601"/>
            <p14:sldId id="1536"/>
            <p14:sldId id="1542"/>
            <p14:sldId id="1543"/>
            <p14:sldId id="1541"/>
            <p14:sldId id="1555"/>
            <p14:sldId id="1584"/>
            <p14:sldId id="1585"/>
            <p14:sldId id="1586"/>
            <p14:sldId id="1591"/>
            <p14:sldId id="1291"/>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guide id="3" pos="7219" userDrawn="1">
          <p15:clr>
            <a:srgbClr val="A4A3A4"/>
          </p15:clr>
        </p15:guide>
        <p15:guide id="4" pos="461"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作成者"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作成者" initials="A" lastIdx="331"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36C37"/>
    <a:srgbClr val="BFBFBF"/>
    <a:srgbClr val="5694D0"/>
    <a:srgbClr val="0070C0"/>
    <a:srgbClr val="494949"/>
    <a:srgbClr val="00879E"/>
    <a:srgbClr val="EB0046"/>
    <a:srgbClr val="EA0D62"/>
    <a:srgbClr val="AC2F2F"/>
    <a:srgbClr val="09885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間スタイル 2 - アクセント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3296810-A885-4BE3-A3E7-6D5BEEA58F35}" styleName="中間スタイル 2 - アクセント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E9639D4-E3E2-4D34-9284-5A2195B3D0D7}" styleName="スタイル (淡色)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D7AC3CCA-C797-4891-BE02-D94E43425B78}" styleName="スタイル (中間)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3C2FFA5D-87B4-456A-9821-1D502468CF0F}" styleName="テーマ スタイル 1 - アクセント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125E5076-3810-47DD-B79F-674D7AD40C01}" styleName="濃色スタイル 1 - アクセント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08FB837D-C827-4EFA-A057-4D05807E0F7C}" styleName="テーマ スタイル 1 - アクセント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9012ECD-51FC-41F1-AA8D-1B2483CD663E}" styleName="淡色スタイル 2 - アクセント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E8B1032C-EA38-4F05-BA0D-38AFFFC7BED3}" styleName="淡色スタイル 3 - アクセント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B301B821-A1FF-4177-AEE7-76D212191A09}" styleName="中間スタイル 1 - アクセント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7DF18680-E054-41AD-8BC1-D1AEF772440D}" styleName="中間スタイル 2 - アクセント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10A1B5D5-9B99-4C35-A422-299274C87663}" styleName="中間スタイル 1 - アクセント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2A488322-F2BA-4B5B-9748-0D474271808F}" styleName="中間スタイル 3 - アクセント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6E25E649-3F16-4E02-A733-19D2CDBF48F0}" styleName="中間スタイル 3 - アクセント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2D5ABB26-0587-4C30-8999-92F81FD0307C}" styleName="スタイルなし、表のグリッド線なし">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1348" autoAdjust="0"/>
    <p:restoredTop sz="77945" autoAdjust="0"/>
  </p:normalViewPr>
  <p:slideViewPr>
    <p:cSldViewPr snapToGrid="0">
      <p:cViewPr varScale="1">
        <p:scale>
          <a:sx n="97" d="100"/>
          <a:sy n="97" d="100"/>
        </p:scale>
        <p:origin x="696" y="200"/>
      </p:cViewPr>
      <p:guideLst>
        <p:guide orient="horz" pos="2160"/>
        <p:guide pos="3840"/>
        <p:guide pos="7219"/>
        <p:guide pos="461"/>
      </p:guideLst>
    </p:cSldViewPr>
  </p:slideViewPr>
  <p:notesTextViewPr>
    <p:cViewPr>
      <p:scale>
        <a:sx n="3" d="2"/>
        <a:sy n="3" d="2"/>
      </p:scale>
      <p:origin x="0" y="0"/>
    </p:cViewPr>
  </p:notesTextViewPr>
  <p:sorterViewPr>
    <p:cViewPr varScale="1">
      <p:scale>
        <a:sx n="1" d="1"/>
        <a:sy n="1" d="1"/>
      </p:scale>
      <p:origin x="0" y="-26352"/>
    </p:cViewPr>
  </p:sorterViewPr>
  <p:notesViewPr>
    <p:cSldViewPr snapToGrid="0">
      <p:cViewPr>
        <p:scale>
          <a:sx n="1" d="2"/>
          <a:sy n="1" d="2"/>
        </p:scale>
        <p:origin x="2934" y="465"/>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99" Type="http://schemas.openxmlformats.org/officeDocument/2006/relationships/slide" Target="slides/slide295.xml"/><Relationship Id="rId21" Type="http://schemas.openxmlformats.org/officeDocument/2006/relationships/slide" Target="slides/slide17.xml"/><Relationship Id="rId63" Type="http://schemas.openxmlformats.org/officeDocument/2006/relationships/slide" Target="slides/slide59.xml"/><Relationship Id="rId159" Type="http://schemas.openxmlformats.org/officeDocument/2006/relationships/slide" Target="slides/slide155.xml"/><Relationship Id="rId324" Type="http://schemas.openxmlformats.org/officeDocument/2006/relationships/slide" Target="slides/slide320.xml"/><Relationship Id="rId366" Type="http://schemas.openxmlformats.org/officeDocument/2006/relationships/slide" Target="slides/slide362.xml"/><Relationship Id="rId170" Type="http://schemas.openxmlformats.org/officeDocument/2006/relationships/slide" Target="slides/slide166.xml"/><Relationship Id="rId226" Type="http://schemas.openxmlformats.org/officeDocument/2006/relationships/slide" Target="slides/slide222.xml"/><Relationship Id="rId268" Type="http://schemas.openxmlformats.org/officeDocument/2006/relationships/slide" Target="slides/slide264.xml"/><Relationship Id="rId32" Type="http://schemas.openxmlformats.org/officeDocument/2006/relationships/slide" Target="slides/slide28.xml"/><Relationship Id="rId74" Type="http://schemas.openxmlformats.org/officeDocument/2006/relationships/slide" Target="slides/slide70.xml"/><Relationship Id="rId128" Type="http://schemas.openxmlformats.org/officeDocument/2006/relationships/slide" Target="slides/slide124.xml"/><Relationship Id="rId335" Type="http://schemas.openxmlformats.org/officeDocument/2006/relationships/slide" Target="slides/slide331.xml"/><Relationship Id="rId377" Type="http://schemas.openxmlformats.org/officeDocument/2006/relationships/slide" Target="slides/slide373.xml"/><Relationship Id="rId5" Type="http://schemas.openxmlformats.org/officeDocument/2006/relationships/slide" Target="slides/slide1.xml"/><Relationship Id="rId181" Type="http://schemas.openxmlformats.org/officeDocument/2006/relationships/slide" Target="slides/slide177.xml"/><Relationship Id="rId237" Type="http://schemas.openxmlformats.org/officeDocument/2006/relationships/slide" Target="slides/slide233.xml"/><Relationship Id="rId279" Type="http://schemas.openxmlformats.org/officeDocument/2006/relationships/slide" Target="slides/slide275.xml"/><Relationship Id="rId43" Type="http://schemas.openxmlformats.org/officeDocument/2006/relationships/slide" Target="slides/slide39.xml"/><Relationship Id="rId139" Type="http://schemas.openxmlformats.org/officeDocument/2006/relationships/slide" Target="slides/slide135.xml"/><Relationship Id="rId290" Type="http://schemas.openxmlformats.org/officeDocument/2006/relationships/slide" Target="slides/slide286.xml"/><Relationship Id="rId304" Type="http://schemas.openxmlformats.org/officeDocument/2006/relationships/slide" Target="slides/slide300.xml"/><Relationship Id="rId346" Type="http://schemas.openxmlformats.org/officeDocument/2006/relationships/slide" Target="slides/slide342.xml"/><Relationship Id="rId388" Type="http://schemas.openxmlformats.org/officeDocument/2006/relationships/slide" Target="slides/slide384.xml"/><Relationship Id="rId85" Type="http://schemas.openxmlformats.org/officeDocument/2006/relationships/slide" Target="slides/slide81.xml"/><Relationship Id="rId150" Type="http://schemas.openxmlformats.org/officeDocument/2006/relationships/slide" Target="slides/slide146.xml"/><Relationship Id="rId192" Type="http://schemas.openxmlformats.org/officeDocument/2006/relationships/slide" Target="slides/slide188.xml"/><Relationship Id="rId206" Type="http://schemas.openxmlformats.org/officeDocument/2006/relationships/slide" Target="slides/slide202.xml"/><Relationship Id="rId248" Type="http://schemas.openxmlformats.org/officeDocument/2006/relationships/slide" Target="slides/slide244.xml"/><Relationship Id="rId12" Type="http://schemas.openxmlformats.org/officeDocument/2006/relationships/slide" Target="slides/slide8.xml"/><Relationship Id="rId108" Type="http://schemas.openxmlformats.org/officeDocument/2006/relationships/slide" Target="slides/slide104.xml"/><Relationship Id="rId315" Type="http://schemas.openxmlformats.org/officeDocument/2006/relationships/slide" Target="slides/slide311.xml"/><Relationship Id="rId357" Type="http://schemas.openxmlformats.org/officeDocument/2006/relationships/slide" Target="slides/slide353.xml"/><Relationship Id="rId54" Type="http://schemas.openxmlformats.org/officeDocument/2006/relationships/slide" Target="slides/slide50.xml"/><Relationship Id="rId96" Type="http://schemas.openxmlformats.org/officeDocument/2006/relationships/slide" Target="slides/slide92.xml"/><Relationship Id="rId161" Type="http://schemas.openxmlformats.org/officeDocument/2006/relationships/slide" Target="slides/slide157.xml"/><Relationship Id="rId217" Type="http://schemas.openxmlformats.org/officeDocument/2006/relationships/slide" Target="slides/slide213.xml"/><Relationship Id="rId259" Type="http://schemas.openxmlformats.org/officeDocument/2006/relationships/slide" Target="slides/slide255.xml"/><Relationship Id="rId23" Type="http://schemas.openxmlformats.org/officeDocument/2006/relationships/slide" Target="slides/slide19.xml"/><Relationship Id="rId119" Type="http://schemas.openxmlformats.org/officeDocument/2006/relationships/slide" Target="slides/slide115.xml"/><Relationship Id="rId270" Type="http://schemas.openxmlformats.org/officeDocument/2006/relationships/slide" Target="slides/slide266.xml"/><Relationship Id="rId326" Type="http://schemas.openxmlformats.org/officeDocument/2006/relationships/slide" Target="slides/slide322.xml"/><Relationship Id="rId65" Type="http://schemas.openxmlformats.org/officeDocument/2006/relationships/slide" Target="slides/slide61.xml"/><Relationship Id="rId130" Type="http://schemas.openxmlformats.org/officeDocument/2006/relationships/slide" Target="slides/slide126.xml"/><Relationship Id="rId368" Type="http://schemas.openxmlformats.org/officeDocument/2006/relationships/slide" Target="slides/slide364.xml"/><Relationship Id="rId172" Type="http://schemas.openxmlformats.org/officeDocument/2006/relationships/slide" Target="slides/slide168.xml"/><Relationship Id="rId228" Type="http://schemas.openxmlformats.org/officeDocument/2006/relationships/slide" Target="slides/slide224.xml"/><Relationship Id="rId281" Type="http://schemas.openxmlformats.org/officeDocument/2006/relationships/slide" Target="slides/slide277.xml"/><Relationship Id="rId337" Type="http://schemas.openxmlformats.org/officeDocument/2006/relationships/slide" Target="slides/slide333.xml"/><Relationship Id="rId34" Type="http://schemas.openxmlformats.org/officeDocument/2006/relationships/slide" Target="slides/slide30.xml"/><Relationship Id="rId76" Type="http://schemas.openxmlformats.org/officeDocument/2006/relationships/slide" Target="slides/slide72.xml"/><Relationship Id="rId141" Type="http://schemas.openxmlformats.org/officeDocument/2006/relationships/slide" Target="slides/slide137.xml"/><Relationship Id="rId379" Type="http://schemas.openxmlformats.org/officeDocument/2006/relationships/slide" Target="slides/slide375.xml"/><Relationship Id="rId7" Type="http://schemas.openxmlformats.org/officeDocument/2006/relationships/slide" Target="slides/slide3.xml"/><Relationship Id="rId183" Type="http://schemas.openxmlformats.org/officeDocument/2006/relationships/slide" Target="slides/slide179.xml"/><Relationship Id="rId239" Type="http://schemas.openxmlformats.org/officeDocument/2006/relationships/slide" Target="slides/slide235.xml"/><Relationship Id="rId390" Type="http://schemas.openxmlformats.org/officeDocument/2006/relationships/handoutMaster" Target="handoutMasters/handoutMaster1.xml"/><Relationship Id="rId250" Type="http://schemas.openxmlformats.org/officeDocument/2006/relationships/slide" Target="slides/slide246.xml"/><Relationship Id="rId292" Type="http://schemas.openxmlformats.org/officeDocument/2006/relationships/slide" Target="slides/slide288.xml"/><Relationship Id="rId306" Type="http://schemas.openxmlformats.org/officeDocument/2006/relationships/slide" Target="slides/slide302.xml"/><Relationship Id="rId45" Type="http://schemas.openxmlformats.org/officeDocument/2006/relationships/slide" Target="slides/slide41.xml"/><Relationship Id="rId87" Type="http://schemas.openxmlformats.org/officeDocument/2006/relationships/slide" Target="slides/slide83.xml"/><Relationship Id="rId110" Type="http://schemas.openxmlformats.org/officeDocument/2006/relationships/slide" Target="slides/slide106.xml"/><Relationship Id="rId348" Type="http://schemas.openxmlformats.org/officeDocument/2006/relationships/slide" Target="slides/slide344.xml"/><Relationship Id="rId152" Type="http://schemas.openxmlformats.org/officeDocument/2006/relationships/slide" Target="slides/slide148.xml"/><Relationship Id="rId194" Type="http://schemas.openxmlformats.org/officeDocument/2006/relationships/slide" Target="slides/slide190.xml"/><Relationship Id="rId208" Type="http://schemas.openxmlformats.org/officeDocument/2006/relationships/slide" Target="slides/slide204.xml"/><Relationship Id="rId261" Type="http://schemas.openxmlformats.org/officeDocument/2006/relationships/slide" Target="slides/slide257.xml"/><Relationship Id="rId14" Type="http://schemas.openxmlformats.org/officeDocument/2006/relationships/slide" Target="slides/slide10.xml"/><Relationship Id="rId56" Type="http://schemas.openxmlformats.org/officeDocument/2006/relationships/slide" Target="slides/slide52.xml"/><Relationship Id="rId317" Type="http://schemas.openxmlformats.org/officeDocument/2006/relationships/slide" Target="slides/slide313.xml"/><Relationship Id="rId359" Type="http://schemas.openxmlformats.org/officeDocument/2006/relationships/slide" Target="slides/slide355.xml"/><Relationship Id="rId98" Type="http://schemas.openxmlformats.org/officeDocument/2006/relationships/slide" Target="slides/slide94.xml"/><Relationship Id="rId121" Type="http://schemas.openxmlformats.org/officeDocument/2006/relationships/slide" Target="slides/slide117.xml"/><Relationship Id="rId163" Type="http://schemas.openxmlformats.org/officeDocument/2006/relationships/slide" Target="slides/slide159.xml"/><Relationship Id="rId219" Type="http://schemas.openxmlformats.org/officeDocument/2006/relationships/slide" Target="slides/slide215.xml"/><Relationship Id="rId370" Type="http://schemas.openxmlformats.org/officeDocument/2006/relationships/slide" Target="slides/slide366.xml"/><Relationship Id="rId230" Type="http://schemas.openxmlformats.org/officeDocument/2006/relationships/slide" Target="slides/slide226.xml"/><Relationship Id="rId25" Type="http://schemas.openxmlformats.org/officeDocument/2006/relationships/slide" Target="slides/slide21.xml"/><Relationship Id="rId67" Type="http://schemas.openxmlformats.org/officeDocument/2006/relationships/slide" Target="slides/slide63.xml"/><Relationship Id="rId272" Type="http://schemas.openxmlformats.org/officeDocument/2006/relationships/slide" Target="slides/slide268.xml"/><Relationship Id="rId328" Type="http://schemas.openxmlformats.org/officeDocument/2006/relationships/slide" Target="slides/slide324.xml"/><Relationship Id="rId132" Type="http://schemas.openxmlformats.org/officeDocument/2006/relationships/slide" Target="slides/slide128.xml"/><Relationship Id="rId174" Type="http://schemas.openxmlformats.org/officeDocument/2006/relationships/slide" Target="slides/slide170.xml"/><Relationship Id="rId381" Type="http://schemas.openxmlformats.org/officeDocument/2006/relationships/slide" Target="slides/slide377.xml"/><Relationship Id="rId241" Type="http://schemas.openxmlformats.org/officeDocument/2006/relationships/slide" Target="slides/slide237.xml"/><Relationship Id="rId36" Type="http://schemas.openxmlformats.org/officeDocument/2006/relationships/slide" Target="slides/slide32.xml"/><Relationship Id="rId283" Type="http://schemas.openxmlformats.org/officeDocument/2006/relationships/slide" Target="slides/slide279.xml"/><Relationship Id="rId339" Type="http://schemas.openxmlformats.org/officeDocument/2006/relationships/slide" Target="slides/slide335.xml"/><Relationship Id="rId78" Type="http://schemas.openxmlformats.org/officeDocument/2006/relationships/slide" Target="slides/slide74.xml"/><Relationship Id="rId101" Type="http://schemas.openxmlformats.org/officeDocument/2006/relationships/slide" Target="slides/slide97.xml"/><Relationship Id="rId143" Type="http://schemas.openxmlformats.org/officeDocument/2006/relationships/slide" Target="slides/slide139.xml"/><Relationship Id="rId185" Type="http://schemas.openxmlformats.org/officeDocument/2006/relationships/slide" Target="slides/slide181.xml"/><Relationship Id="rId350" Type="http://schemas.openxmlformats.org/officeDocument/2006/relationships/slide" Target="slides/slide346.xml"/><Relationship Id="rId9" Type="http://schemas.openxmlformats.org/officeDocument/2006/relationships/slide" Target="slides/slide5.xml"/><Relationship Id="rId210" Type="http://schemas.openxmlformats.org/officeDocument/2006/relationships/slide" Target="slides/slide206.xml"/><Relationship Id="rId392" Type="http://schemas.openxmlformats.org/officeDocument/2006/relationships/presProps" Target="presProps.xml"/><Relationship Id="rId252" Type="http://schemas.openxmlformats.org/officeDocument/2006/relationships/slide" Target="slides/slide248.xml"/><Relationship Id="rId294" Type="http://schemas.openxmlformats.org/officeDocument/2006/relationships/slide" Target="slides/slide290.xml"/><Relationship Id="rId308" Type="http://schemas.openxmlformats.org/officeDocument/2006/relationships/slide" Target="slides/slide304.xml"/><Relationship Id="rId47" Type="http://schemas.openxmlformats.org/officeDocument/2006/relationships/slide" Target="slides/slide43.xml"/><Relationship Id="rId89" Type="http://schemas.openxmlformats.org/officeDocument/2006/relationships/slide" Target="slides/slide85.xml"/><Relationship Id="rId112" Type="http://schemas.openxmlformats.org/officeDocument/2006/relationships/slide" Target="slides/slide108.xml"/><Relationship Id="rId154" Type="http://schemas.openxmlformats.org/officeDocument/2006/relationships/slide" Target="slides/slide150.xml"/><Relationship Id="rId361" Type="http://schemas.openxmlformats.org/officeDocument/2006/relationships/slide" Target="slides/slide357.xml"/><Relationship Id="rId196" Type="http://schemas.openxmlformats.org/officeDocument/2006/relationships/slide" Target="slides/slide192.xml"/><Relationship Id="rId16" Type="http://schemas.openxmlformats.org/officeDocument/2006/relationships/slide" Target="slides/slide12.xml"/><Relationship Id="rId221" Type="http://schemas.openxmlformats.org/officeDocument/2006/relationships/slide" Target="slides/slide217.xml"/><Relationship Id="rId242" Type="http://schemas.openxmlformats.org/officeDocument/2006/relationships/slide" Target="slides/slide238.xml"/><Relationship Id="rId263" Type="http://schemas.openxmlformats.org/officeDocument/2006/relationships/slide" Target="slides/slide259.xml"/><Relationship Id="rId284" Type="http://schemas.openxmlformats.org/officeDocument/2006/relationships/slide" Target="slides/slide280.xml"/><Relationship Id="rId319" Type="http://schemas.openxmlformats.org/officeDocument/2006/relationships/slide" Target="slides/slide315.xml"/><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slide" Target="slides/slide140.xml"/><Relationship Id="rId330" Type="http://schemas.openxmlformats.org/officeDocument/2006/relationships/slide" Target="slides/slide326.xml"/><Relationship Id="rId90" Type="http://schemas.openxmlformats.org/officeDocument/2006/relationships/slide" Target="slides/slide86.xml"/><Relationship Id="rId165" Type="http://schemas.openxmlformats.org/officeDocument/2006/relationships/slide" Target="slides/slide161.xml"/><Relationship Id="rId186" Type="http://schemas.openxmlformats.org/officeDocument/2006/relationships/slide" Target="slides/slide182.xml"/><Relationship Id="rId351" Type="http://schemas.openxmlformats.org/officeDocument/2006/relationships/slide" Target="slides/slide347.xml"/><Relationship Id="rId372" Type="http://schemas.openxmlformats.org/officeDocument/2006/relationships/slide" Target="slides/slide368.xml"/><Relationship Id="rId393" Type="http://schemas.openxmlformats.org/officeDocument/2006/relationships/viewProps" Target="viewProps.xml"/><Relationship Id="rId211" Type="http://schemas.openxmlformats.org/officeDocument/2006/relationships/slide" Target="slides/slide207.xml"/><Relationship Id="rId232" Type="http://schemas.openxmlformats.org/officeDocument/2006/relationships/slide" Target="slides/slide228.xml"/><Relationship Id="rId253" Type="http://schemas.openxmlformats.org/officeDocument/2006/relationships/slide" Target="slides/slide249.xml"/><Relationship Id="rId274" Type="http://schemas.openxmlformats.org/officeDocument/2006/relationships/slide" Target="slides/slide270.xml"/><Relationship Id="rId295" Type="http://schemas.openxmlformats.org/officeDocument/2006/relationships/slide" Target="slides/slide291.xml"/><Relationship Id="rId309" Type="http://schemas.openxmlformats.org/officeDocument/2006/relationships/slide" Target="slides/slide305.xml"/><Relationship Id="rId27" Type="http://schemas.openxmlformats.org/officeDocument/2006/relationships/slide" Target="slides/slide23.xml"/><Relationship Id="rId48" Type="http://schemas.openxmlformats.org/officeDocument/2006/relationships/slide" Target="slides/slide44.xml"/><Relationship Id="rId69" Type="http://schemas.openxmlformats.org/officeDocument/2006/relationships/slide" Target="slides/slide65.xml"/><Relationship Id="rId113" Type="http://schemas.openxmlformats.org/officeDocument/2006/relationships/slide" Target="slides/slide109.xml"/><Relationship Id="rId134" Type="http://schemas.openxmlformats.org/officeDocument/2006/relationships/slide" Target="slides/slide130.xml"/><Relationship Id="rId320" Type="http://schemas.openxmlformats.org/officeDocument/2006/relationships/slide" Target="slides/slide316.xml"/><Relationship Id="rId80" Type="http://schemas.openxmlformats.org/officeDocument/2006/relationships/slide" Target="slides/slide76.xml"/><Relationship Id="rId155" Type="http://schemas.openxmlformats.org/officeDocument/2006/relationships/slide" Target="slides/slide151.xml"/><Relationship Id="rId176" Type="http://schemas.openxmlformats.org/officeDocument/2006/relationships/slide" Target="slides/slide172.xml"/><Relationship Id="rId197" Type="http://schemas.openxmlformats.org/officeDocument/2006/relationships/slide" Target="slides/slide193.xml"/><Relationship Id="rId341" Type="http://schemas.openxmlformats.org/officeDocument/2006/relationships/slide" Target="slides/slide337.xml"/><Relationship Id="rId362" Type="http://schemas.openxmlformats.org/officeDocument/2006/relationships/slide" Target="slides/slide358.xml"/><Relationship Id="rId383" Type="http://schemas.openxmlformats.org/officeDocument/2006/relationships/slide" Target="slides/slide379.xml"/><Relationship Id="rId201" Type="http://schemas.openxmlformats.org/officeDocument/2006/relationships/slide" Target="slides/slide197.xml"/><Relationship Id="rId222" Type="http://schemas.openxmlformats.org/officeDocument/2006/relationships/slide" Target="slides/slide218.xml"/><Relationship Id="rId243" Type="http://schemas.openxmlformats.org/officeDocument/2006/relationships/slide" Target="slides/slide239.xml"/><Relationship Id="rId264" Type="http://schemas.openxmlformats.org/officeDocument/2006/relationships/slide" Target="slides/slide260.xml"/><Relationship Id="rId285" Type="http://schemas.openxmlformats.org/officeDocument/2006/relationships/slide" Target="slides/slide281.xml"/><Relationship Id="rId17" Type="http://schemas.openxmlformats.org/officeDocument/2006/relationships/slide" Target="slides/slide13.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24" Type="http://schemas.openxmlformats.org/officeDocument/2006/relationships/slide" Target="slides/slide120.xml"/><Relationship Id="rId310" Type="http://schemas.openxmlformats.org/officeDocument/2006/relationships/slide" Target="slides/slide306.xml"/><Relationship Id="rId70" Type="http://schemas.openxmlformats.org/officeDocument/2006/relationships/slide" Target="slides/slide66.xml"/><Relationship Id="rId91" Type="http://schemas.openxmlformats.org/officeDocument/2006/relationships/slide" Target="slides/slide87.xml"/><Relationship Id="rId145" Type="http://schemas.openxmlformats.org/officeDocument/2006/relationships/slide" Target="slides/slide141.xml"/><Relationship Id="rId166" Type="http://schemas.openxmlformats.org/officeDocument/2006/relationships/slide" Target="slides/slide162.xml"/><Relationship Id="rId187" Type="http://schemas.openxmlformats.org/officeDocument/2006/relationships/slide" Target="slides/slide183.xml"/><Relationship Id="rId331" Type="http://schemas.openxmlformats.org/officeDocument/2006/relationships/slide" Target="slides/slide327.xml"/><Relationship Id="rId352" Type="http://schemas.openxmlformats.org/officeDocument/2006/relationships/slide" Target="slides/slide348.xml"/><Relationship Id="rId373" Type="http://schemas.openxmlformats.org/officeDocument/2006/relationships/slide" Target="slides/slide369.xml"/><Relationship Id="rId394" Type="http://schemas.openxmlformats.org/officeDocument/2006/relationships/theme" Target="theme/theme1.xml"/><Relationship Id="rId1" Type="http://schemas.openxmlformats.org/officeDocument/2006/relationships/customXml" Target="../customXml/item1.xml"/><Relationship Id="rId212" Type="http://schemas.openxmlformats.org/officeDocument/2006/relationships/slide" Target="slides/slide208.xml"/><Relationship Id="rId233" Type="http://schemas.openxmlformats.org/officeDocument/2006/relationships/slide" Target="slides/slide229.xml"/><Relationship Id="rId254" Type="http://schemas.openxmlformats.org/officeDocument/2006/relationships/slide" Target="slides/slide250.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275" Type="http://schemas.openxmlformats.org/officeDocument/2006/relationships/slide" Target="slides/slide271.xml"/><Relationship Id="rId296" Type="http://schemas.openxmlformats.org/officeDocument/2006/relationships/slide" Target="slides/slide292.xml"/><Relationship Id="rId300" Type="http://schemas.openxmlformats.org/officeDocument/2006/relationships/slide" Target="slides/slide296.xml"/><Relationship Id="rId60" Type="http://schemas.openxmlformats.org/officeDocument/2006/relationships/slide" Target="slides/slide56.xml"/><Relationship Id="rId81" Type="http://schemas.openxmlformats.org/officeDocument/2006/relationships/slide" Target="slides/slide77.xml"/><Relationship Id="rId135" Type="http://schemas.openxmlformats.org/officeDocument/2006/relationships/slide" Target="slides/slide131.xml"/><Relationship Id="rId156" Type="http://schemas.openxmlformats.org/officeDocument/2006/relationships/slide" Target="slides/slide152.xml"/><Relationship Id="rId177" Type="http://schemas.openxmlformats.org/officeDocument/2006/relationships/slide" Target="slides/slide173.xml"/><Relationship Id="rId198" Type="http://schemas.openxmlformats.org/officeDocument/2006/relationships/slide" Target="slides/slide194.xml"/><Relationship Id="rId321" Type="http://schemas.openxmlformats.org/officeDocument/2006/relationships/slide" Target="slides/slide317.xml"/><Relationship Id="rId342" Type="http://schemas.openxmlformats.org/officeDocument/2006/relationships/slide" Target="slides/slide338.xml"/><Relationship Id="rId363" Type="http://schemas.openxmlformats.org/officeDocument/2006/relationships/slide" Target="slides/slide359.xml"/><Relationship Id="rId384" Type="http://schemas.openxmlformats.org/officeDocument/2006/relationships/slide" Target="slides/slide380.xml"/><Relationship Id="rId202" Type="http://schemas.openxmlformats.org/officeDocument/2006/relationships/slide" Target="slides/slide198.xml"/><Relationship Id="rId223" Type="http://schemas.openxmlformats.org/officeDocument/2006/relationships/slide" Target="slides/slide219.xml"/><Relationship Id="rId244" Type="http://schemas.openxmlformats.org/officeDocument/2006/relationships/slide" Target="slides/slide240.xml"/><Relationship Id="rId18" Type="http://schemas.openxmlformats.org/officeDocument/2006/relationships/slide" Target="slides/slide14.xml"/><Relationship Id="rId39" Type="http://schemas.openxmlformats.org/officeDocument/2006/relationships/slide" Target="slides/slide35.xml"/><Relationship Id="rId265" Type="http://schemas.openxmlformats.org/officeDocument/2006/relationships/slide" Target="slides/slide261.xml"/><Relationship Id="rId286" Type="http://schemas.openxmlformats.org/officeDocument/2006/relationships/slide" Target="slides/slide282.xml"/><Relationship Id="rId50" Type="http://schemas.openxmlformats.org/officeDocument/2006/relationships/slide" Target="slides/slide46.xml"/><Relationship Id="rId104" Type="http://schemas.openxmlformats.org/officeDocument/2006/relationships/slide" Target="slides/slide100.xml"/><Relationship Id="rId125" Type="http://schemas.openxmlformats.org/officeDocument/2006/relationships/slide" Target="slides/slide121.xml"/><Relationship Id="rId146" Type="http://schemas.openxmlformats.org/officeDocument/2006/relationships/slide" Target="slides/slide142.xml"/><Relationship Id="rId167" Type="http://schemas.openxmlformats.org/officeDocument/2006/relationships/slide" Target="slides/slide163.xml"/><Relationship Id="rId188" Type="http://schemas.openxmlformats.org/officeDocument/2006/relationships/slide" Target="slides/slide184.xml"/><Relationship Id="rId311" Type="http://schemas.openxmlformats.org/officeDocument/2006/relationships/slide" Target="slides/slide307.xml"/><Relationship Id="rId332" Type="http://schemas.openxmlformats.org/officeDocument/2006/relationships/slide" Target="slides/slide328.xml"/><Relationship Id="rId353" Type="http://schemas.openxmlformats.org/officeDocument/2006/relationships/slide" Target="slides/slide349.xml"/><Relationship Id="rId374" Type="http://schemas.openxmlformats.org/officeDocument/2006/relationships/slide" Target="slides/slide370.xml"/><Relationship Id="rId395" Type="http://schemas.openxmlformats.org/officeDocument/2006/relationships/tableStyles" Target="tableStyles.xml"/><Relationship Id="rId71" Type="http://schemas.openxmlformats.org/officeDocument/2006/relationships/slide" Target="slides/slide67.xml"/><Relationship Id="rId92" Type="http://schemas.openxmlformats.org/officeDocument/2006/relationships/slide" Target="slides/slide88.xml"/><Relationship Id="rId213" Type="http://schemas.openxmlformats.org/officeDocument/2006/relationships/slide" Target="slides/slide209.xml"/><Relationship Id="rId234" Type="http://schemas.openxmlformats.org/officeDocument/2006/relationships/slide" Target="slides/slide230.xml"/><Relationship Id="rId2" Type="http://schemas.openxmlformats.org/officeDocument/2006/relationships/customXml" Target="../customXml/item2.xml"/><Relationship Id="rId29" Type="http://schemas.openxmlformats.org/officeDocument/2006/relationships/slide" Target="slides/slide25.xml"/><Relationship Id="rId255" Type="http://schemas.openxmlformats.org/officeDocument/2006/relationships/slide" Target="slides/slide251.xml"/><Relationship Id="rId276" Type="http://schemas.openxmlformats.org/officeDocument/2006/relationships/slide" Target="slides/slide272.xml"/><Relationship Id="rId297" Type="http://schemas.openxmlformats.org/officeDocument/2006/relationships/slide" Target="slides/slide293.xml"/><Relationship Id="rId40" Type="http://schemas.openxmlformats.org/officeDocument/2006/relationships/slide" Target="slides/slide36.xml"/><Relationship Id="rId115" Type="http://schemas.openxmlformats.org/officeDocument/2006/relationships/slide" Target="slides/slide111.xml"/><Relationship Id="rId136" Type="http://schemas.openxmlformats.org/officeDocument/2006/relationships/slide" Target="slides/slide132.xml"/><Relationship Id="rId157" Type="http://schemas.openxmlformats.org/officeDocument/2006/relationships/slide" Target="slides/slide153.xml"/><Relationship Id="rId178" Type="http://schemas.openxmlformats.org/officeDocument/2006/relationships/slide" Target="slides/slide174.xml"/><Relationship Id="rId301" Type="http://schemas.openxmlformats.org/officeDocument/2006/relationships/slide" Target="slides/slide297.xml"/><Relationship Id="rId322" Type="http://schemas.openxmlformats.org/officeDocument/2006/relationships/slide" Target="slides/slide318.xml"/><Relationship Id="rId343" Type="http://schemas.openxmlformats.org/officeDocument/2006/relationships/slide" Target="slides/slide339.xml"/><Relationship Id="rId364" Type="http://schemas.openxmlformats.org/officeDocument/2006/relationships/slide" Target="slides/slide360.xml"/><Relationship Id="rId61" Type="http://schemas.openxmlformats.org/officeDocument/2006/relationships/slide" Target="slides/slide57.xml"/><Relationship Id="rId82" Type="http://schemas.openxmlformats.org/officeDocument/2006/relationships/slide" Target="slides/slide78.xml"/><Relationship Id="rId199" Type="http://schemas.openxmlformats.org/officeDocument/2006/relationships/slide" Target="slides/slide195.xml"/><Relationship Id="rId203" Type="http://schemas.openxmlformats.org/officeDocument/2006/relationships/slide" Target="slides/slide199.xml"/><Relationship Id="rId385" Type="http://schemas.openxmlformats.org/officeDocument/2006/relationships/slide" Target="slides/slide381.xml"/><Relationship Id="rId19" Type="http://schemas.openxmlformats.org/officeDocument/2006/relationships/slide" Target="slides/slide15.xml"/><Relationship Id="rId224" Type="http://schemas.openxmlformats.org/officeDocument/2006/relationships/slide" Target="slides/slide220.xml"/><Relationship Id="rId245" Type="http://schemas.openxmlformats.org/officeDocument/2006/relationships/slide" Target="slides/slide241.xml"/><Relationship Id="rId266" Type="http://schemas.openxmlformats.org/officeDocument/2006/relationships/slide" Target="slides/slide262.xml"/><Relationship Id="rId287" Type="http://schemas.openxmlformats.org/officeDocument/2006/relationships/slide" Target="slides/slide283.xml"/><Relationship Id="rId30" Type="http://schemas.openxmlformats.org/officeDocument/2006/relationships/slide" Target="slides/slide2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168" Type="http://schemas.openxmlformats.org/officeDocument/2006/relationships/slide" Target="slides/slide164.xml"/><Relationship Id="rId312" Type="http://schemas.openxmlformats.org/officeDocument/2006/relationships/slide" Target="slides/slide308.xml"/><Relationship Id="rId333" Type="http://schemas.openxmlformats.org/officeDocument/2006/relationships/slide" Target="slides/slide329.xml"/><Relationship Id="rId354" Type="http://schemas.openxmlformats.org/officeDocument/2006/relationships/slide" Target="slides/slide350.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189" Type="http://schemas.openxmlformats.org/officeDocument/2006/relationships/slide" Target="slides/slide185.xml"/><Relationship Id="rId375" Type="http://schemas.openxmlformats.org/officeDocument/2006/relationships/slide" Target="slides/slide371.xml"/><Relationship Id="rId396" Type="http://schemas.microsoft.com/office/2018/10/relationships/authors" Target="authors.xml"/><Relationship Id="rId3" Type="http://schemas.openxmlformats.org/officeDocument/2006/relationships/customXml" Target="../customXml/item3.xml"/><Relationship Id="rId214" Type="http://schemas.openxmlformats.org/officeDocument/2006/relationships/slide" Target="slides/slide210.xml"/><Relationship Id="rId235" Type="http://schemas.openxmlformats.org/officeDocument/2006/relationships/slide" Target="slides/slide231.xml"/><Relationship Id="rId256" Type="http://schemas.openxmlformats.org/officeDocument/2006/relationships/slide" Target="slides/slide252.xml"/><Relationship Id="rId277" Type="http://schemas.openxmlformats.org/officeDocument/2006/relationships/slide" Target="slides/slide273.xml"/><Relationship Id="rId298" Type="http://schemas.openxmlformats.org/officeDocument/2006/relationships/slide" Target="slides/slide294.xml"/><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slide" Target="slides/slide154.xml"/><Relationship Id="rId302" Type="http://schemas.openxmlformats.org/officeDocument/2006/relationships/slide" Target="slides/slide298.xml"/><Relationship Id="rId323" Type="http://schemas.openxmlformats.org/officeDocument/2006/relationships/slide" Target="slides/slide319.xml"/><Relationship Id="rId344" Type="http://schemas.openxmlformats.org/officeDocument/2006/relationships/slide" Target="slides/slide340.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179" Type="http://schemas.openxmlformats.org/officeDocument/2006/relationships/slide" Target="slides/slide175.xml"/><Relationship Id="rId365" Type="http://schemas.openxmlformats.org/officeDocument/2006/relationships/slide" Target="slides/slide361.xml"/><Relationship Id="rId386" Type="http://schemas.openxmlformats.org/officeDocument/2006/relationships/slide" Target="slides/slide382.xml"/><Relationship Id="rId190" Type="http://schemas.openxmlformats.org/officeDocument/2006/relationships/slide" Target="slides/slide186.xml"/><Relationship Id="rId204" Type="http://schemas.openxmlformats.org/officeDocument/2006/relationships/slide" Target="slides/slide200.xml"/><Relationship Id="rId225" Type="http://schemas.openxmlformats.org/officeDocument/2006/relationships/slide" Target="slides/slide221.xml"/><Relationship Id="rId246" Type="http://schemas.openxmlformats.org/officeDocument/2006/relationships/slide" Target="slides/slide242.xml"/><Relationship Id="rId267" Type="http://schemas.openxmlformats.org/officeDocument/2006/relationships/slide" Target="slides/slide263.xml"/><Relationship Id="rId288" Type="http://schemas.openxmlformats.org/officeDocument/2006/relationships/slide" Target="slides/slide284.xml"/><Relationship Id="rId106" Type="http://schemas.openxmlformats.org/officeDocument/2006/relationships/slide" Target="slides/slide102.xml"/><Relationship Id="rId127" Type="http://schemas.openxmlformats.org/officeDocument/2006/relationships/slide" Target="slides/slide123.xml"/><Relationship Id="rId313" Type="http://schemas.openxmlformats.org/officeDocument/2006/relationships/slide" Target="slides/slide309.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94" Type="http://schemas.openxmlformats.org/officeDocument/2006/relationships/slide" Target="slides/slide90.xml"/><Relationship Id="rId148" Type="http://schemas.openxmlformats.org/officeDocument/2006/relationships/slide" Target="slides/slide144.xml"/><Relationship Id="rId169" Type="http://schemas.openxmlformats.org/officeDocument/2006/relationships/slide" Target="slides/slide165.xml"/><Relationship Id="rId334" Type="http://schemas.openxmlformats.org/officeDocument/2006/relationships/slide" Target="slides/slide330.xml"/><Relationship Id="rId355" Type="http://schemas.openxmlformats.org/officeDocument/2006/relationships/slide" Target="slides/slide351.xml"/><Relationship Id="rId376" Type="http://schemas.openxmlformats.org/officeDocument/2006/relationships/slide" Target="slides/slide372.xml"/><Relationship Id="rId4" Type="http://schemas.openxmlformats.org/officeDocument/2006/relationships/slideMaster" Target="slideMasters/slideMaster1.xml"/><Relationship Id="rId180" Type="http://schemas.openxmlformats.org/officeDocument/2006/relationships/slide" Target="slides/slide176.xml"/><Relationship Id="rId215" Type="http://schemas.openxmlformats.org/officeDocument/2006/relationships/slide" Target="slides/slide211.xml"/><Relationship Id="rId236" Type="http://schemas.openxmlformats.org/officeDocument/2006/relationships/slide" Target="slides/slide232.xml"/><Relationship Id="rId257" Type="http://schemas.openxmlformats.org/officeDocument/2006/relationships/slide" Target="slides/slide253.xml"/><Relationship Id="rId278" Type="http://schemas.openxmlformats.org/officeDocument/2006/relationships/slide" Target="slides/slide274.xml"/><Relationship Id="rId303" Type="http://schemas.openxmlformats.org/officeDocument/2006/relationships/slide" Target="slides/slide299.xml"/><Relationship Id="rId42" Type="http://schemas.openxmlformats.org/officeDocument/2006/relationships/slide" Target="slides/slide38.xml"/><Relationship Id="rId84" Type="http://schemas.openxmlformats.org/officeDocument/2006/relationships/slide" Target="slides/slide80.xml"/><Relationship Id="rId138" Type="http://schemas.openxmlformats.org/officeDocument/2006/relationships/slide" Target="slides/slide134.xml"/><Relationship Id="rId345" Type="http://schemas.openxmlformats.org/officeDocument/2006/relationships/slide" Target="slides/slide341.xml"/><Relationship Id="rId387" Type="http://schemas.openxmlformats.org/officeDocument/2006/relationships/slide" Target="slides/slide383.xml"/><Relationship Id="rId191" Type="http://schemas.openxmlformats.org/officeDocument/2006/relationships/slide" Target="slides/slide187.xml"/><Relationship Id="rId205" Type="http://schemas.openxmlformats.org/officeDocument/2006/relationships/slide" Target="slides/slide201.xml"/><Relationship Id="rId247" Type="http://schemas.openxmlformats.org/officeDocument/2006/relationships/slide" Target="slides/slide243.xml"/><Relationship Id="rId107" Type="http://schemas.openxmlformats.org/officeDocument/2006/relationships/slide" Target="slides/slide103.xml"/><Relationship Id="rId289" Type="http://schemas.openxmlformats.org/officeDocument/2006/relationships/slide" Target="slides/slide285.xml"/><Relationship Id="rId11" Type="http://schemas.openxmlformats.org/officeDocument/2006/relationships/slide" Target="slides/slide7.xml"/><Relationship Id="rId53" Type="http://schemas.openxmlformats.org/officeDocument/2006/relationships/slide" Target="slides/slide49.xml"/><Relationship Id="rId149" Type="http://schemas.openxmlformats.org/officeDocument/2006/relationships/slide" Target="slides/slide145.xml"/><Relationship Id="rId314" Type="http://schemas.openxmlformats.org/officeDocument/2006/relationships/slide" Target="slides/slide310.xml"/><Relationship Id="rId356" Type="http://schemas.openxmlformats.org/officeDocument/2006/relationships/slide" Target="slides/slide352.xml"/><Relationship Id="rId95" Type="http://schemas.openxmlformats.org/officeDocument/2006/relationships/slide" Target="slides/slide91.xml"/><Relationship Id="rId160" Type="http://schemas.openxmlformats.org/officeDocument/2006/relationships/slide" Target="slides/slide156.xml"/><Relationship Id="rId216" Type="http://schemas.openxmlformats.org/officeDocument/2006/relationships/slide" Target="slides/slide212.xml"/><Relationship Id="rId258" Type="http://schemas.openxmlformats.org/officeDocument/2006/relationships/slide" Target="slides/slide254.xml"/><Relationship Id="rId22" Type="http://schemas.openxmlformats.org/officeDocument/2006/relationships/slide" Target="slides/slide18.xml"/><Relationship Id="rId64" Type="http://schemas.openxmlformats.org/officeDocument/2006/relationships/slide" Target="slides/slide60.xml"/><Relationship Id="rId118" Type="http://schemas.openxmlformats.org/officeDocument/2006/relationships/slide" Target="slides/slide114.xml"/><Relationship Id="rId325" Type="http://schemas.openxmlformats.org/officeDocument/2006/relationships/slide" Target="slides/slide321.xml"/><Relationship Id="rId367" Type="http://schemas.openxmlformats.org/officeDocument/2006/relationships/slide" Target="slides/slide363.xml"/><Relationship Id="rId171" Type="http://schemas.openxmlformats.org/officeDocument/2006/relationships/slide" Target="slides/slide167.xml"/><Relationship Id="rId227" Type="http://schemas.openxmlformats.org/officeDocument/2006/relationships/slide" Target="slides/slide223.xml"/><Relationship Id="rId269" Type="http://schemas.openxmlformats.org/officeDocument/2006/relationships/slide" Target="slides/slide265.xml"/><Relationship Id="rId33" Type="http://schemas.openxmlformats.org/officeDocument/2006/relationships/slide" Target="slides/slide29.xml"/><Relationship Id="rId129" Type="http://schemas.openxmlformats.org/officeDocument/2006/relationships/slide" Target="slides/slide125.xml"/><Relationship Id="rId280" Type="http://schemas.openxmlformats.org/officeDocument/2006/relationships/slide" Target="slides/slide276.xml"/><Relationship Id="rId336" Type="http://schemas.openxmlformats.org/officeDocument/2006/relationships/slide" Target="slides/slide332.xml"/><Relationship Id="rId75" Type="http://schemas.openxmlformats.org/officeDocument/2006/relationships/slide" Target="slides/slide71.xml"/><Relationship Id="rId140" Type="http://schemas.openxmlformats.org/officeDocument/2006/relationships/slide" Target="slides/slide136.xml"/><Relationship Id="rId182" Type="http://schemas.openxmlformats.org/officeDocument/2006/relationships/slide" Target="slides/slide178.xml"/><Relationship Id="rId378" Type="http://schemas.openxmlformats.org/officeDocument/2006/relationships/slide" Target="slides/slide374.xml"/><Relationship Id="rId6" Type="http://schemas.openxmlformats.org/officeDocument/2006/relationships/slide" Target="slides/slide2.xml"/><Relationship Id="rId238" Type="http://schemas.openxmlformats.org/officeDocument/2006/relationships/slide" Target="slides/slide234.xml"/><Relationship Id="rId291" Type="http://schemas.openxmlformats.org/officeDocument/2006/relationships/slide" Target="slides/slide287.xml"/><Relationship Id="rId305" Type="http://schemas.openxmlformats.org/officeDocument/2006/relationships/slide" Target="slides/slide301.xml"/><Relationship Id="rId347" Type="http://schemas.openxmlformats.org/officeDocument/2006/relationships/slide" Target="slides/slide343.xml"/><Relationship Id="rId44" Type="http://schemas.openxmlformats.org/officeDocument/2006/relationships/slide" Target="slides/slide40.xml"/><Relationship Id="rId86" Type="http://schemas.openxmlformats.org/officeDocument/2006/relationships/slide" Target="slides/slide82.xml"/><Relationship Id="rId151" Type="http://schemas.openxmlformats.org/officeDocument/2006/relationships/slide" Target="slides/slide147.xml"/><Relationship Id="rId389" Type="http://schemas.openxmlformats.org/officeDocument/2006/relationships/notesMaster" Target="notesMasters/notesMaster1.xml"/><Relationship Id="rId193" Type="http://schemas.openxmlformats.org/officeDocument/2006/relationships/slide" Target="slides/slide189.xml"/><Relationship Id="rId207" Type="http://schemas.openxmlformats.org/officeDocument/2006/relationships/slide" Target="slides/slide203.xml"/><Relationship Id="rId249" Type="http://schemas.openxmlformats.org/officeDocument/2006/relationships/slide" Target="slides/slide245.xml"/><Relationship Id="rId13" Type="http://schemas.openxmlformats.org/officeDocument/2006/relationships/slide" Target="slides/slide9.xml"/><Relationship Id="rId109" Type="http://schemas.openxmlformats.org/officeDocument/2006/relationships/slide" Target="slides/slide105.xml"/><Relationship Id="rId260" Type="http://schemas.openxmlformats.org/officeDocument/2006/relationships/slide" Target="slides/slide256.xml"/><Relationship Id="rId316" Type="http://schemas.openxmlformats.org/officeDocument/2006/relationships/slide" Target="slides/slide312.xml"/><Relationship Id="rId55" Type="http://schemas.openxmlformats.org/officeDocument/2006/relationships/slide" Target="slides/slide51.xml"/><Relationship Id="rId97" Type="http://schemas.openxmlformats.org/officeDocument/2006/relationships/slide" Target="slides/slide93.xml"/><Relationship Id="rId120" Type="http://schemas.openxmlformats.org/officeDocument/2006/relationships/slide" Target="slides/slide116.xml"/><Relationship Id="rId358" Type="http://schemas.openxmlformats.org/officeDocument/2006/relationships/slide" Target="slides/slide354.xml"/><Relationship Id="rId162" Type="http://schemas.openxmlformats.org/officeDocument/2006/relationships/slide" Target="slides/slide158.xml"/><Relationship Id="rId218" Type="http://schemas.openxmlformats.org/officeDocument/2006/relationships/slide" Target="slides/slide214.xml"/><Relationship Id="rId271" Type="http://schemas.openxmlformats.org/officeDocument/2006/relationships/slide" Target="slides/slide267.xml"/><Relationship Id="rId24" Type="http://schemas.openxmlformats.org/officeDocument/2006/relationships/slide" Target="slides/slide20.xml"/><Relationship Id="rId66" Type="http://schemas.openxmlformats.org/officeDocument/2006/relationships/slide" Target="slides/slide62.xml"/><Relationship Id="rId131" Type="http://schemas.openxmlformats.org/officeDocument/2006/relationships/slide" Target="slides/slide127.xml"/><Relationship Id="rId327" Type="http://schemas.openxmlformats.org/officeDocument/2006/relationships/slide" Target="slides/slide323.xml"/><Relationship Id="rId369" Type="http://schemas.openxmlformats.org/officeDocument/2006/relationships/slide" Target="slides/slide365.xml"/><Relationship Id="rId173" Type="http://schemas.openxmlformats.org/officeDocument/2006/relationships/slide" Target="slides/slide169.xml"/><Relationship Id="rId229" Type="http://schemas.openxmlformats.org/officeDocument/2006/relationships/slide" Target="slides/slide225.xml"/><Relationship Id="rId380" Type="http://schemas.openxmlformats.org/officeDocument/2006/relationships/slide" Target="slides/slide376.xml"/><Relationship Id="rId240" Type="http://schemas.openxmlformats.org/officeDocument/2006/relationships/slide" Target="slides/slide236.xml"/><Relationship Id="rId35" Type="http://schemas.openxmlformats.org/officeDocument/2006/relationships/slide" Target="slides/slide31.xml"/><Relationship Id="rId77" Type="http://schemas.openxmlformats.org/officeDocument/2006/relationships/slide" Target="slides/slide73.xml"/><Relationship Id="rId100" Type="http://schemas.openxmlformats.org/officeDocument/2006/relationships/slide" Target="slides/slide96.xml"/><Relationship Id="rId282" Type="http://schemas.openxmlformats.org/officeDocument/2006/relationships/slide" Target="slides/slide278.xml"/><Relationship Id="rId338" Type="http://schemas.openxmlformats.org/officeDocument/2006/relationships/slide" Target="slides/slide334.xml"/><Relationship Id="rId8" Type="http://schemas.openxmlformats.org/officeDocument/2006/relationships/slide" Target="slides/slide4.xml"/><Relationship Id="rId142" Type="http://schemas.openxmlformats.org/officeDocument/2006/relationships/slide" Target="slides/slide138.xml"/><Relationship Id="rId184" Type="http://schemas.openxmlformats.org/officeDocument/2006/relationships/slide" Target="slides/slide180.xml"/><Relationship Id="rId391" Type="http://schemas.openxmlformats.org/officeDocument/2006/relationships/commentAuthors" Target="commentAuthors.xml"/><Relationship Id="rId251" Type="http://schemas.openxmlformats.org/officeDocument/2006/relationships/slide" Target="slides/slide247.xml"/><Relationship Id="rId46" Type="http://schemas.openxmlformats.org/officeDocument/2006/relationships/slide" Target="slides/slide42.xml"/><Relationship Id="rId293" Type="http://schemas.openxmlformats.org/officeDocument/2006/relationships/slide" Target="slides/slide289.xml"/><Relationship Id="rId307" Type="http://schemas.openxmlformats.org/officeDocument/2006/relationships/slide" Target="slides/slide303.xml"/><Relationship Id="rId349" Type="http://schemas.openxmlformats.org/officeDocument/2006/relationships/slide" Target="slides/slide345.xml"/><Relationship Id="rId88" Type="http://schemas.openxmlformats.org/officeDocument/2006/relationships/slide" Target="slides/slide84.xml"/><Relationship Id="rId111" Type="http://schemas.openxmlformats.org/officeDocument/2006/relationships/slide" Target="slides/slide107.xml"/><Relationship Id="rId153" Type="http://schemas.openxmlformats.org/officeDocument/2006/relationships/slide" Target="slides/slide149.xml"/><Relationship Id="rId195" Type="http://schemas.openxmlformats.org/officeDocument/2006/relationships/slide" Target="slides/slide191.xml"/><Relationship Id="rId209" Type="http://schemas.openxmlformats.org/officeDocument/2006/relationships/slide" Target="slides/slide205.xml"/><Relationship Id="rId360" Type="http://schemas.openxmlformats.org/officeDocument/2006/relationships/slide" Target="slides/slide356.xml"/><Relationship Id="rId220" Type="http://schemas.openxmlformats.org/officeDocument/2006/relationships/slide" Target="slides/slide216.xml"/><Relationship Id="rId15" Type="http://schemas.openxmlformats.org/officeDocument/2006/relationships/slide" Target="slides/slide11.xml"/><Relationship Id="rId57" Type="http://schemas.openxmlformats.org/officeDocument/2006/relationships/slide" Target="slides/slide53.xml"/><Relationship Id="rId262" Type="http://schemas.openxmlformats.org/officeDocument/2006/relationships/slide" Target="slides/slide258.xml"/><Relationship Id="rId318" Type="http://schemas.openxmlformats.org/officeDocument/2006/relationships/slide" Target="slides/slide314.xml"/><Relationship Id="rId99" Type="http://schemas.openxmlformats.org/officeDocument/2006/relationships/slide" Target="slides/slide95.xml"/><Relationship Id="rId122" Type="http://schemas.openxmlformats.org/officeDocument/2006/relationships/slide" Target="slides/slide118.xml"/><Relationship Id="rId164" Type="http://schemas.openxmlformats.org/officeDocument/2006/relationships/slide" Target="slides/slide160.xml"/><Relationship Id="rId371" Type="http://schemas.openxmlformats.org/officeDocument/2006/relationships/slide" Target="slides/slide367.xml"/><Relationship Id="rId26" Type="http://schemas.openxmlformats.org/officeDocument/2006/relationships/slide" Target="slides/slide22.xml"/><Relationship Id="rId231" Type="http://schemas.openxmlformats.org/officeDocument/2006/relationships/slide" Target="slides/slide227.xml"/><Relationship Id="rId273" Type="http://schemas.openxmlformats.org/officeDocument/2006/relationships/slide" Target="slides/slide269.xml"/><Relationship Id="rId329" Type="http://schemas.openxmlformats.org/officeDocument/2006/relationships/slide" Target="slides/slide325.xml"/><Relationship Id="rId68" Type="http://schemas.openxmlformats.org/officeDocument/2006/relationships/slide" Target="slides/slide64.xml"/><Relationship Id="rId133" Type="http://schemas.openxmlformats.org/officeDocument/2006/relationships/slide" Target="slides/slide129.xml"/><Relationship Id="rId175" Type="http://schemas.openxmlformats.org/officeDocument/2006/relationships/slide" Target="slides/slide171.xml"/><Relationship Id="rId340" Type="http://schemas.openxmlformats.org/officeDocument/2006/relationships/slide" Target="slides/slide336.xml"/><Relationship Id="rId200" Type="http://schemas.openxmlformats.org/officeDocument/2006/relationships/slide" Target="slides/slide196.xml"/><Relationship Id="rId382" Type="http://schemas.openxmlformats.org/officeDocument/2006/relationships/slide" Target="slides/slide378.xml"/></Relationships>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______.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______1.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______2.xlsx"/><Relationship Id="rId2" Type="http://schemas.microsoft.com/office/2011/relationships/chartColorStyle" Target="colors4.xml"/><Relationship Id="rId1" Type="http://schemas.microsoft.com/office/2011/relationships/chartStyle" Target="style4.xml"/><Relationship Id="rId4" Type="http://schemas.openxmlformats.org/officeDocument/2006/relationships/chartUserShapes" Target="../drawings/drawing1.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______3.xlsx"/><Relationship Id="rId2" Type="http://schemas.microsoft.com/office/2011/relationships/chartColorStyle" Target="colors5.xml"/><Relationship Id="rId1" Type="http://schemas.microsoft.com/office/2011/relationships/chartStyle" Target="style5.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ja-JP" altLang="en-US"/>
              <a:t>アイスコーヒー販売数</a:t>
            </a:r>
          </a:p>
        </c:rich>
      </c:tx>
      <c:layout>
        <c:manualLayout>
          <c:xMode val="edge"/>
          <c:yMode val="edge"/>
          <c:x val="0.23441926514794587"/>
          <c:y val="2.3494940914054675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manualLayout>
          <c:layoutTarget val="inner"/>
          <c:xMode val="edge"/>
          <c:yMode val="edge"/>
          <c:x val="3.199672667757774E-2"/>
          <c:y val="0.17206001622060016"/>
          <c:w val="0.8122314647973079"/>
          <c:h val="0.625473366924025"/>
        </c:manualLayout>
      </c:layout>
      <c:scatterChart>
        <c:scatterStyle val="lineMarker"/>
        <c:varyColors val="0"/>
        <c:ser>
          <c:idx val="0"/>
          <c:order val="0"/>
          <c:tx>
            <c:strRef>
              <c:f>Sheet1!$D$2</c:f>
              <c:strCache>
                <c:ptCount val="1"/>
                <c:pt idx="0">
                  <c:v>販売数</c:v>
                </c:pt>
              </c:strCache>
            </c:strRef>
          </c:tx>
          <c:spPr>
            <a:ln w="1905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linear"/>
            <c:dispRSqr val="0"/>
            <c:dispEq val="0"/>
          </c:trendline>
          <c:trendline>
            <c:spPr>
              <a:ln w="19050" cap="rnd">
                <a:solidFill>
                  <a:schemeClr val="accent1"/>
                </a:solidFill>
                <a:prstDash val="sysDot"/>
              </a:ln>
              <a:effectLst/>
            </c:spPr>
            <c:trendlineType val="linear"/>
            <c:dispRSqr val="0"/>
            <c:dispEq val="0"/>
          </c:trendline>
          <c:trendline>
            <c:spPr>
              <a:ln w="19050" cap="rnd">
                <a:solidFill>
                  <a:schemeClr val="accent1"/>
                </a:solidFill>
                <a:prstDash val="sysDot"/>
              </a:ln>
              <a:effectLst/>
            </c:spPr>
            <c:trendlineType val="linear"/>
            <c:dispRSqr val="0"/>
            <c:dispEq val="0"/>
          </c:trendline>
          <c:trendline>
            <c:spPr>
              <a:ln w="19050" cap="rnd">
                <a:solidFill>
                  <a:schemeClr val="accent4"/>
                </a:solidFill>
                <a:prstDash val="solid"/>
              </a:ln>
              <a:effectLst/>
            </c:spPr>
            <c:trendlineType val="linear"/>
            <c:dispRSqr val="0"/>
            <c:dispEq val="0"/>
          </c:trendline>
          <c:xVal>
            <c:numRef>
              <c:f>Sheet1!$C$3:$C$21</c:f>
              <c:numCache>
                <c:formatCode>General</c:formatCode>
                <c:ptCount val="19"/>
                <c:pt idx="0">
                  <c:v>20</c:v>
                </c:pt>
                <c:pt idx="2">
                  <c:v>22</c:v>
                </c:pt>
                <c:pt idx="4">
                  <c:v>24</c:v>
                </c:pt>
                <c:pt idx="6">
                  <c:v>26</c:v>
                </c:pt>
                <c:pt idx="8">
                  <c:v>28</c:v>
                </c:pt>
                <c:pt idx="10">
                  <c:v>30</c:v>
                </c:pt>
                <c:pt idx="12">
                  <c:v>32</c:v>
                </c:pt>
                <c:pt idx="14">
                  <c:v>34</c:v>
                </c:pt>
                <c:pt idx="16">
                  <c:v>36</c:v>
                </c:pt>
                <c:pt idx="18">
                  <c:v>38</c:v>
                </c:pt>
              </c:numCache>
            </c:numRef>
          </c:xVal>
          <c:yVal>
            <c:numRef>
              <c:f>Sheet1!$D$3:$D$21</c:f>
              <c:numCache>
                <c:formatCode>General</c:formatCode>
                <c:ptCount val="19"/>
                <c:pt idx="0">
                  <c:v>260</c:v>
                </c:pt>
                <c:pt idx="2">
                  <c:v>300</c:v>
                </c:pt>
                <c:pt idx="4">
                  <c:v>320</c:v>
                </c:pt>
                <c:pt idx="6">
                  <c:v>320</c:v>
                </c:pt>
                <c:pt idx="8">
                  <c:v>360</c:v>
                </c:pt>
                <c:pt idx="10">
                  <c:v>350</c:v>
                </c:pt>
                <c:pt idx="12">
                  <c:v>390</c:v>
                </c:pt>
                <c:pt idx="14">
                  <c:v>460</c:v>
                </c:pt>
                <c:pt idx="16">
                  <c:v>500</c:v>
                </c:pt>
                <c:pt idx="18">
                  <c:v>430</c:v>
                </c:pt>
              </c:numCache>
            </c:numRef>
          </c:yVal>
          <c:smooth val="0"/>
          <c:extLst>
            <c:ext xmlns:c16="http://schemas.microsoft.com/office/drawing/2014/chart" uri="{C3380CC4-5D6E-409C-BE32-E72D297353CC}">
              <c16:uniqueId val="{00000004-9D65-7547-90B9-BEB5331AA2F1}"/>
            </c:ext>
          </c:extLst>
        </c:ser>
        <c:dLbls>
          <c:showLegendKey val="0"/>
          <c:showVal val="0"/>
          <c:showCatName val="0"/>
          <c:showSerName val="0"/>
          <c:showPercent val="0"/>
          <c:showBubbleSize val="0"/>
        </c:dLbls>
        <c:axId val="400836896"/>
        <c:axId val="358931696"/>
      </c:scatterChart>
      <c:valAx>
        <c:axId val="400836896"/>
        <c:scaling>
          <c:orientation val="minMax"/>
          <c:min val="18"/>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ja-JP" altLang="en-US"/>
                  <a:t>日付</a:t>
                </a:r>
                <a:endParaRPr lang="ja-JP" altLang="en-US" dirty="0"/>
              </a:p>
            </c:rich>
          </c:tx>
          <c:layout>
            <c:manualLayout>
              <c:xMode val="edge"/>
              <c:yMode val="edge"/>
              <c:x val="0.40589580416332105"/>
              <c:y val="0.8393080416618155"/>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ja-JP"/>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358931696"/>
        <c:crosses val="autoZero"/>
        <c:crossBetween val="midCat"/>
        <c:majorUnit val="2"/>
      </c:valAx>
      <c:valAx>
        <c:axId val="358931696"/>
        <c:scaling>
          <c:orientation val="minMax"/>
          <c:min val="220"/>
        </c:scaling>
        <c:delete val="0"/>
        <c:axPos val="l"/>
        <c:majorGridlines>
          <c:spPr>
            <a:ln w="9525" cap="flat" cmpd="sng" algn="ctr">
              <a:solidFill>
                <a:schemeClr val="tx1">
                  <a:lumMod val="15000"/>
                  <a:lumOff val="85000"/>
                </a:schemeClr>
              </a:solidFill>
              <a:round/>
            </a:ln>
            <a:effectLst/>
          </c:spPr>
        </c:majorGridlines>
        <c:title>
          <c:tx>
            <c:rich>
              <a:bodyPr rot="0" spcFirstLastPara="1" vertOverflow="ellipsis" vert="eaVert" wrap="square" anchor="ctr" anchorCtr="1"/>
              <a:lstStyle/>
              <a:p>
                <a:pPr>
                  <a:defRPr sz="1000" b="0" i="0" u="none" strike="noStrike" kern="1200" baseline="0">
                    <a:solidFill>
                      <a:schemeClr val="tx1">
                        <a:lumMod val="65000"/>
                        <a:lumOff val="35000"/>
                      </a:schemeClr>
                    </a:solidFill>
                    <a:latin typeface="+mn-lt"/>
                    <a:ea typeface="+mn-ea"/>
                    <a:cs typeface="+mn-cs"/>
                  </a:defRPr>
                </a:pPr>
                <a:r>
                  <a:rPr lang="ja-JP" altLang="en-US" dirty="0"/>
                  <a:t>販売数 </a:t>
                </a:r>
                <a:r>
                  <a:rPr lang="en-US" altLang="ja-JP" dirty="0"/>
                  <a:t>(</a:t>
                </a:r>
                <a:r>
                  <a:rPr lang="ja-JP" altLang="en-US" dirty="0"/>
                  <a:t>目的変数</a:t>
                </a:r>
                <a:r>
                  <a:rPr lang="en-US" altLang="ja-JP" dirty="0"/>
                  <a:t>)</a:t>
                </a:r>
                <a:endParaRPr lang="ja-JP" altLang="en-US" dirty="0"/>
              </a:p>
            </c:rich>
          </c:tx>
          <c:layout>
            <c:manualLayout>
              <c:xMode val="edge"/>
              <c:yMode val="edge"/>
              <c:x val="0.92077748706176621"/>
              <c:y val="0.26626466399729237"/>
            </c:manualLayout>
          </c:layout>
          <c:overlay val="0"/>
          <c:spPr>
            <a:noFill/>
            <a:ln>
              <a:noFill/>
            </a:ln>
            <a:effectLst/>
          </c:spPr>
          <c:txPr>
            <a:bodyPr rot="0" spcFirstLastPara="1" vertOverflow="ellipsis" vert="eaVert"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ja-JP"/>
            </a:p>
          </c:txPr>
        </c:title>
        <c:numFmt formatCode="General" sourceLinked="1"/>
        <c:majorTickMark val="none"/>
        <c:minorTickMark val="none"/>
        <c:tickLblPos val="high"/>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400836896"/>
        <c:crosses val="autoZero"/>
        <c:crossBetween val="midCat"/>
        <c:majorUnit val="50"/>
      </c:valAx>
      <c:spPr>
        <a:noFill/>
        <a:ln>
          <a:noFill/>
        </a:ln>
        <a:effectLst/>
      </c:spPr>
    </c:plotArea>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Sheet1!$B$1</c:f>
              <c:strCache>
                <c:ptCount val="1"/>
                <c:pt idx="0">
                  <c:v>取引価格</c:v>
                </c:pt>
              </c:strCache>
            </c:strRef>
          </c:tx>
          <c:spPr>
            <a:ln w="1905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linear"/>
            <c:dispRSqr val="0"/>
            <c:dispEq val="0"/>
          </c:trendline>
          <c:trendline>
            <c:spPr>
              <a:ln w="19050" cap="rnd">
                <a:solidFill>
                  <a:schemeClr val="accent1"/>
                </a:solidFill>
                <a:prstDash val="sysDot"/>
              </a:ln>
              <a:effectLst/>
            </c:spPr>
            <c:trendlineType val="linear"/>
            <c:dispRSqr val="0"/>
            <c:dispEq val="0"/>
          </c:trendline>
          <c:trendline>
            <c:spPr>
              <a:ln w="25400" cap="rnd">
                <a:solidFill>
                  <a:srgbClr val="00879E"/>
                </a:solidFill>
                <a:prstDash val="solid"/>
              </a:ln>
              <a:effectLst/>
            </c:spPr>
            <c:trendlineType val="linear"/>
            <c:dispRSqr val="0"/>
            <c:dispEq val="1"/>
            <c:trendlineLbl>
              <c:layout>
                <c:manualLayout>
                  <c:x val="-3.1033584504461208E-2"/>
                  <c:y val="-0.41790802908542751"/>
                </c:manualLayout>
              </c:layout>
              <c:tx>
                <c:rich>
                  <a:bodyPr rot="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r>
                      <a:rPr lang="en-US" altLang="ja-JP" sz="1600" b="1" baseline="0" dirty="0"/>
                      <a:t>y = </a:t>
                    </a:r>
                    <a:r>
                      <a:rPr lang="en-US" altLang="ja-JP" sz="1600" b="1" baseline="0" dirty="0">
                        <a:solidFill>
                          <a:srgbClr val="EB0046"/>
                        </a:solidFill>
                      </a:rPr>
                      <a:t>-158.8 </a:t>
                    </a:r>
                    <a:r>
                      <a:rPr lang="en-US" altLang="ja-JP" sz="1600" b="1" baseline="0" dirty="0"/>
                      <a:t>x + </a:t>
                    </a:r>
                    <a:r>
                      <a:rPr lang="en-US" altLang="ja-JP" sz="1600" b="1" baseline="0" dirty="0">
                        <a:solidFill>
                          <a:srgbClr val="00879E"/>
                        </a:solidFill>
                      </a:rPr>
                      <a:t>3,838.3</a:t>
                    </a:r>
                    <a:r>
                      <a:rPr lang="en-US" altLang="ja-JP" sz="1600" b="1" baseline="0" dirty="0"/>
                      <a:t> </a:t>
                    </a:r>
                    <a:endParaRPr lang="en-US" altLang="ja-JP" sz="1600" b="1" dirty="0"/>
                  </a:p>
                </c:rich>
              </c:tx>
              <c:numFmt formatCode="#,##0.0_);[Red]\(#,##0.0\)" sourceLinked="0"/>
              <c:spPr>
                <a:noFill/>
                <a:ln>
                  <a:noFill/>
                </a:ln>
                <a:effectLst/>
              </c:spPr>
              <c:txPr>
                <a:bodyPr rot="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ja-JP"/>
                </a:p>
              </c:txPr>
            </c:trendlineLbl>
          </c:trendline>
          <c:xVal>
            <c:numRef>
              <c:f>Sheet1!$A$2:$A$8</c:f>
              <c:numCache>
                <c:formatCode>General</c:formatCode>
                <c:ptCount val="7"/>
                <c:pt idx="0">
                  <c:v>2</c:v>
                </c:pt>
                <c:pt idx="1">
                  <c:v>5</c:v>
                </c:pt>
                <c:pt idx="2">
                  <c:v>8</c:v>
                </c:pt>
                <c:pt idx="3">
                  <c:v>10</c:v>
                </c:pt>
                <c:pt idx="4">
                  <c:v>13</c:v>
                </c:pt>
                <c:pt idx="5">
                  <c:v>15</c:v>
                </c:pt>
                <c:pt idx="6">
                  <c:v>18</c:v>
                </c:pt>
              </c:numCache>
            </c:numRef>
          </c:xVal>
          <c:yVal>
            <c:numRef>
              <c:f>Sheet1!$B$2:$B$8</c:f>
              <c:numCache>
                <c:formatCode>General</c:formatCode>
                <c:ptCount val="7"/>
                <c:pt idx="0">
                  <c:v>3500</c:v>
                </c:pt>
                <c:pt idx="1">
                  <c:v>2830</c:v>
                </c:pt>
                <c:pt idx="2">
                  <c:v>2820</c:v>
                </c:pt>
                <c:pt idx="3">
                  <c:v>2540</c:v>
                </c:pt>
                <c:pt idx="4">
                  <c:v>1700</c:v>
                </c:pt>
                <c:pt idx="5">
                  <c:v>1000</c:v>
                </c:pt>
                <c:pt idx="6">
                  <c:v>1200</c:v>
                </c:pt>
              </c:numCache>
            </c:numRef>
          </c:yVal>
          <c:smooth val="0"/>
          <c:extLst>
            <c:ext xmlns:c16="http://schemas.microsoft.com/office/drawing/2014/chart" uri="{C3380CC4-5D6E-409C-BE32-E72D297353CC}">
              <c16:uniqueId val="{00000000-AB82-4942-A334-DE220ADB5ADD}"/>
            </c:ext>
          </c:extLst>
        </c:ser>
        <c:dLbls>
          <c:showLegendKey val="0"/>
          <c:showVal val="0"/>
          <c:showCatName val="0"/>
          <c:showSerName val="0"/>
          <c:showPercent val="0"/>
          <c:showBubbleSize val="0"/>
        </c:dLbls>
        <c:axId val="939807456"/>
        <c:axId val="939818272"/>
      </c:scatterChart>
      <c:valAx>
        <c:axId val="939807456"/>
        <c:scaling>
          <c:orientation val="minMax"/>
        </c:scaling>
        <c:delete val="0"/>
        <c:axPos val="b"/>
        <c:title>
          <c:tx>
            <c:rich>
              <a:bodyPr rot="0" spcFirstLastPara="1" vertOverflow="ellipsis" vert="horz" wrap="square" anchor="ctr" anchorCtr="1"/>
              <a:lstStyle/>
              <a:p>
                <a:pPr>
                  <a:defRPr sz="1330" b="1" i="0" u="none" strike="noStrike" kern="1200" baseline="0">
                    <a:solidFill>
                      <a:schemeClr val="tx1">
                        <a:lumMod val="65000"/>
                        <a:lumOff val="35000"/>
                      </a:schemeClr>
                    </a:solidFill>
                    <a:latin typeface="+mn-lt"/>
                    <a:ea typeface="+mn-ea"/>
                    <a:cs typeface="+mn-cs"/>
                  </a:defRPr>
                </a:pPr>
                <a:r>
                  <a:rPr lang="ja-JP" altLang="en-US" b="1" dirty="0"/>
                  <a:t>築年数</a:t>
                </a:r>
              </a:p>
            </c:rich>
          </c:tx>
          <c:overlay val="0"/>
          <c:spPr>
            <a:solidFill>
              <a:srgbClr val="E9E9E9"/>
            </a:solidFill>
            <a:ln>
              <a:noFill/>
            </a:ln>
            <a:effectLst/>
          </c:spPr>
          <c:txPr>
            <a:bodyPr rot="0" spcFirstLastPara="1" vertOverflow="ellipsis" vert="horz" wrap="square" anchor="ctr" anchorCtr="1"/>
            <a:lstStyle/>
            <a:p>
              <a:pPr>
                <a:defRPr sz="1330" b="1" i="0" u="none" strike="noStrike" kern="1200" baseline="0">
                  <a:solidFill>
                    <a:schemeClr val="tx1">
                      <a:lumMod val="65000"/>
                      <a:lumOff val="35000"/>
                    </a:schemeClr>
                  </a:solidFill>
                  <a:latin typeface="+mn-lt"/>
                  <a:ea typeface="+mn-ea"/>
                  <a:cs typeface="+mn-cs"/>
                </a:defRPr>
              </a:pPr>
              <a:endParaRPr lang="ja-JP"/>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1" i="0" u="none" strike="noStrike" kern="1200" baseline="0">
                <a:solidFill>
                  <a:schemeClr val="tx1">
                    <a:lumMod val="65000"/>
                    <a:lumOff val="35000"/>
                  </a:schemeClr>
                </a:solidFill>
                <a:latin typeface="+mn-ea"/>
                <a:ea typeface="+mn-ea"/>
                <a:cs typeface="+mn-cs"/>
              </a:defRPr>
            </a:pPr>
            <a:endParaRPr lang="ja-JP"/>
          </a:p>
        </c:txPr>
        <c:crossAx val="939818272"/>
        <c:crosses val="autoZero"/>
        <c:crossBetween val="midCat"/>
      </c:valAx>
      <c:valAx>
        <c:axId val="939818272"/>
        <c:scaling>
          <c:orientation val="minMax"/>
        </c:scaling>
        <c:delete val="0"/>
        <c:axPos val="l"/>
        <c:title>
          <c:tx>
            <c:rich>
              <a:bodyPr rot="-5400000" spcFirstLastPara="1" vertOverflow="ellipsis" vert="horz" wrap="square" anchor="ctr" anchorCtr="1"/>
              <a:lstStyle/>
              <a:p>
                <a:pPr>
                  <a:defRPr sz="1330" b="1" i="0" u="none" strike="noStrike" kern="1200" baseline="0">
                    <a:solidFill>
                      <a:schemeClr val="tx1">
                        <a:lumMod val="65000"/>
                        <a:lumOff val="35000"/>
                      </a:schemeClr>
                    </a:solidFill>
                    <a:latin typeface="+mn-lt"/>
                    <a:ea typeface="+mn-ea"/>
                    <a:cs typeface="+mn-cs"/>
                  </a:defRPr>
                </a:pPr>
                <a:r>
                  <a:rPr lang="ja-JP" altLang="en-US" b="1" dirty="0"/>
                  <a:t>取引価格</a:t>
                </a:r>
              </a:p>
            </c:rich>
          </c:tx>
          <c:overlay val="0"/>
          <c:spPr>
            <a:noFill/>
            <a:ln>
              <a:noFill/>
            </a:ln>
            <a:effectLst/>
          </c:spPr>
          <c:txPr>
            <a:bodyPr rot="-5400000" spcFirstLastPara="1" vertOverflow="ellipsis" vert="horz" wrap="square" anchor="ctr" anchorCtr="1"/>
            <a:lstStyle/>
            <a:p>
              <a:pPr>
                <a:defRPr sz="1330" b="1" i="0" u="none" strike="noStrike" kern="1200" baseline="0">
                  <a:solidFill>
                    <a:schemeClr val="tx1">
                      <a:lumMod val="65000"/>
                      <a:lumOff val="35000"/>
                    </a:schemeClr>
                  </a:solidFill>
                  <a:latin typeface="+mn-lt"/>
                  <a:ea typeface="+mn-ea"/>
                  <a:cs typeface="+mn-cs"/>
                </a:defRPr>
              </a:pPr>
              <a:endParaRPr lang="ja-JP"/>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1" i="0" u="none" strike="noStrike" kern="1200" baseline="0">
                <a:solidFill>
                  <a:schemeClr val="tx1">
                    <a:lumMod val="65000"/>
                    <a:lumOff val="35000"/>
                  </a:schemeClr>
                </a:solidFill>
                <a:latin typeface="+mn-ea"/>
                <a:ea typeface="+mn-ea"/>
                <a:cs typeface="+mn-cs"/>
              </a:defRPr>
            </a:pPr>
            <a:endParaRPr lang="ja-JP"/>
          </a:p>
        </c:txPr>
        <c:crossAx val="939807456"/>
        <c:crosses val="autoZero"/>
        <c:crossBetween val="midCat"/>
      </c:valAx>
      <c:spPr>
        <a:solidFill>
          <a:schemeClr val="bg1"/>
        </a:solid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tx2">
        <a:lumMod val="10000"/>
        <a:lumOff val="90000"/>
      </a:schemeClr>
    </a:solidFill>
    <a:ln>
      <a:noFill/>
    </a:ln>
    <a:effectLst/>
  </c:spPr>
  <c:txPr>
    <a:bodyPr/>
    <a:lstStyle/>
    <a:p>
      <a:pPr>
        <a:defRPr/>
      </a:pPr>
      <a:endParaRPr lang="ja-JP"/>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990824171282156E-2"/>
          <c:y val="5.3662308508721758E-2"/>
          <c:w val="0.90484115977096002"/>
          <c:h val="0.75149472768779213"/>
        </c:manualLayout>
      </c:layout>
      <c:scatterChart>
        <c:scatterStyle val="smoothMarker"/>
        <c:varyColors val="0"/>
        <c:ser>
          <c:idx val="0"/>
          <c:order val="0"/>
          <c:tx>
            <c:strRef>
              <c:f>Sheet1!$B$1</c:f>
              <c:strCache>
                <c:ptCount val="1"/>
                <c:pt idx="0">
                  <c:v>Y の値</c:v>
                </c:pt>
              </c:strCache>
            </c:strRef>
          </c:tx>
          <c:spPr>
            <a:ln w="19050" cap="rnd">
              <a:solidFill>
                <a:schemeClr val="tx1"/>
              </a:solidFill>
              <a:round/>
            </a:ln>
            <a:effectLst/>
          </c:spPr>
          <c:marker>
            <c:symbol val="none"/>
          </c:marker>
          <c:dPt>
            <c:idx val="6"/>
            <c:marker>
              <c:symbol val="none"/>
            </c:marker>
            <c:bubble3D val="0"/>
            <c:spPr>
              <a:ln w="19050" cap="flat">
                <a:solidFill>
                  <a:schemeClr val="tx1"/>
                </a:solidFill>
                <a:bevel/>
              </a:ln>
              <a:effectLst/>
            </c:spPr>
            <c:extLst>
              <c:ext xmlns:c16="http://schemas.microsoft.com/office/drawing/2014/chart" uri="{C3380CC4-5D6E-409C-BE32-E72D297353CC}">
                <c16:uniqueId val="{00000001-2DD1-481E-8045-CEC2B5681C79}"/>
              </c:ext>
            </c:extLst>
          </c:dPt>
          <c:xVal>
            <c:numRef>
              <c:f>Sheet1!$A$2:$A$12</c:f>
              <c:numCache>
                <c:formatCode>General</c:formatCode>
                <c:ptCount val="11"/>
                <c:pt idx="0">
                  <c:v>-5</c:v>
                </c:pt>
                <c:pt idx="1">
                  <c:v>-4</c:v>
                </c:pt>
                <c:pt idx="2">
                  <c:v>-3</c:v>
                </c:pt>
                <c:pt idx="3">
                  <c:v>-2</c:v>
                </c:pt>
                <c:pt idx="4">
                  <c:v>-1</c:v>
                </c:pt>
                <c:pt idx="5">
                  <c:v>0</c:v>
                </c:pt>
                <c:pt idx="6">
                  <c:v>1</c:v>
                </c:pt>
                <c:pt idx="7">
                  <c:v>2</c:v>
                </c:pt>
                <c:pt idx="8">
                  <c:v>3</c:v>
                </c:pt>
                <c:pt idx="9">
                  <c:v>4</c:v>
                </c:pt>
                <c:pt idx="10">
                  <c:v>5</c:v>
                </c:pt>
              </c:numCache>
            </c:numRef>
          </c:xVal>
          <c:yVal>
            <c:numRef>
              <c:f>Sheet1!$B$2:$B$12</c:f>
              <c:numCache>
                <c:formatCode>General</c:formatCode>
                <c:ptCount val="11"/>
                <c:pt idx="0">
                  <c:v>28</c:v>
                </c:pt>
                <c:pt idx="1">
                  <c:v>19</c:v>
                </c:pt>
                <c:pt idx="2">
                  <c:v>12</c:v>
                </c:pt>
                <c:pt idx="3">
                  <c:v>7</c:v>
                </c:pt>
                <c:pt idx="4">
                  <c:v>4</c:v>
                </c:pt>
                <c:pt idx="5">
                  <c:v>3</c:v>
                </c:pt>
                <c:pt idx="6">
                  <c:v>4</c:v>
                </c:pt>
                <c:pt idx="7">
                  <c:v>7</c:v>
                </c:pt>
                <c:pt idx="8">
                  <c:v>12</c:v>
                </c:pt>
                <c:pt idx="9">
                  <c:v>19</c:v>
                </c:pt>
                <c:pt idx="10">
                  <c:v>28</c:v>
                </c:pt>
              </c:numCache>
            </c:numRef>
          </c:yVal>
          <c:smooth val="1"/>
          <c:extLst>
            <c:ext xmlns:c16="http://schemas.microsoft.com/office/drawing/2014/chart" uri="{C3380CC4-5D6E-409C-BE32-E72D297353CC}">
              <c16:uniqueId val="{00000002-2DD1-481E-8045-CEC2B5681C79}"/>
            </c:ext>
          </c:extLst>
        </c:ser>
        <c:ser>
          <c:idx val="1"/>
          <c:order val="1"/>
          <c:tx>
            <c:strRef>
              <c:f>Sheet1!$C$1</c:f>
              <c:strCache>
                <c:ptCount val="1"/>
                <c:pt idx="0">
                  <c:v>3</c:v>
                </c:pt>
              </c:strCache>
            </c:strRef>
          </c:tx>
          <c:spPr>
            <a:ln w="19050" cap="rnd">
              <a:solidFill>
                <a:schemeClr val="accent2"/>
              </a:solidFill>
              <a:round/>
            </a:ln>
            <a:effectLst/>
          </c:spPr>
          <c:marker>
            <c:symbol val="none"/>
          </c:marker>
          <c:xVal>
            <c:numRef>
              <c:f>Sheet1!$A$2:$A$12</c:f>
              <c:numCache>
                <c:formatCode>General</c:formatCode>
                <c:ptCount val="11"/>
                <c:pt idx="0">
                  <c:v>-5</c:v>
                </c:pt>
                <c:pt idx="1">
                  <c:v>-4</c:v>
                </c:pt>
                <c:pt idx="2">
                  <c:v>-3</c:v>
                </c:pt>
                <c:pt idx="3">
                  <c:v>-2</c:v>
                </c:pt>
                <c:pt idx="4">
                  <c:v>-1</c:v>
                </c:pt>
                <c:pt idx="5">
                  <c:v>0</c:v>
                </c:pt>
                <c:pt idx="6">
                  <c:v>1</c:v>
                </c:pt>
                <c:pt idx="7">
                  <c:v>2</c:v>
                </c:pt>
                <c:pt idx="8">
                  <c:v>3</c:v>
                </c:pt>
                <c:pt idx="9">
                  <c:v>4</c:v>
                </c:pt>
                <c:pt idx="10">
                  <c:v>5</c:v>
                </c:pt>
              </c:numCache>
            </c:numRef>
          </c:xVal>
          <c:yVal>
            <c:numRef>
              <c:f>Sheet1!$C$2:$C$12</c:f>
              <c:numCache>
                <c:formatCode>General</c:formatCode>
                <c:ptCount val="11"/>
              </c:numCache>
            </c:numRef>
          </c:yVal>
          <c:smooth val="1"/>
          <c:extLst>
            <c:ext xmlns:c16="http://schemas.microsoft.com/office/drawing/2014/chart" uri="{C3380CC4-5D6E-409C-BE32-E72D297353CC}">
              <c16:uniqueId val="{00000003-2DD1-481E-8045-CEC2B5681C79}"/>
            </c:ext>
          </c:extLst>
        </c:ser>
        <c:dLbls>
          <c:showLegendKey val="0"/>
          <c:showVal val="0"/>
          <c:showCatName val="0"/>
          <c:showSerName val="0"/>
          <c:showPercent val="0"/>
          <c:showBubbleSize val="0"/>
        </c:dLbls>
        <c:axId val="1838546304"/>
        <c:axId val="1700240512"/>
      </c:scatterChart>
      <c:valAx>
        <c:axId val="1838546304"/>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700240512"/>
        <c:crosses val="autoZero"/>
        <c:crossBetween val="midCat"/>
      </c:valAx>
      <c:valAx>
        <c:axId val="1700240512"/>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838546304"/>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9301432392188611"/>
          <c:y val="6.1270776489754784E-2"/>
          <c:w val="0.75116865521179366"/>
          <c:h val="0.80785860855548697"/>
        </c:manualLayout>
      </c:layout>
      <c:lineChart>
        <c:grouping val="stacked"/>
        <c:varyColors val="0"/>
        <c:ser>
          <c:idx val="0"/>
          <c:order val="0"/>
          <c:tx>
            <c:strRef>
              <c:f>Sheet1!$B$1</c:f>
              <c:strCache>
                <c:ptCount val="1"/>
                <c:pt idx="0">
                  <c:v>目的変数</c:v>
                </c:pt>
              </c:strCache>
            </c:strRef>
          </c:tx>
          <c:spPr>
            <a:ln w="19050" cap="rnd">
              <a:solidFill>
                <a:schemeClr val="accent1"/>
              </a:solidFill>
              <a:round/>
            </a:ln>
            <a:effectLst/>
          </c:spPr>
          <c:marker>
            <c:symbol val="none"/>
          </c:marker>
          <c:cat>
            <c:numRef>
              <c:f>Sheet1!$A$2:$A$6</c:f>
              <c:numCache>
                <c:formatCode>General</c:formatCode>
                <c:ptCount val="5"/>
                <c:pt idx="0">
                  <c:v>0.5</c:v>
                </c:pt>
                <c:pt idx="1">
                  <c:v>1.5</c:v>
                </c:pt>
                <c:pt idx="2">
                  <c:v>2.5</c:v>
                </c:pt>
                <c:pt idx="3">
                  <c:v>3.5</c:v>
                </c:pt>
                <c:pt idx="4">
                  <c:v>4.5</c:v>
                </c:pt>
              </c:numCache>
            </c:numRef>
          </c:cat>
          <c:val>
            <c:numRef>
              <c:f>Sheet1!$B$2:$B$6</c:f>
              <c:numCache>
                <c:formatCode>General</c:formatCode>
                <c:ptCount val="5"/>
                <c:pt idx="0">
                  <c:v>-0.5</c:v>
                </c:pt>
                <c:pt idx="1">
                  <c:v>0</c:v>
                </c:pt>
                <c:pt idx="2">
                  <c:v>0.5</c:v>
                </c:pt>
                <c:pt idx="3">
                  <c:v>1</c:v>
                </c:pt>
                <c:pt idx="4">
                  <c:v>1.5</c:v>
                </c:pt>
              </c:numCache>
            </c:numRef>
          </c:val>
          <c:smooth val="0"/>
          <c:extLst>
            <c:ext xmlns:c16="http://schemas.microsoft.com/office/drawing/2014/chart" uri="{C3380CC4-5D6E-409C-BE32-E72D297353CC}">
              <c16:uniqueId val="{00000003-7BB3-4011-856B-17237EC983E7}"/>
            </c:ext>
          </c:extLst>
        </c:ser>
        <c:dLbls>
          <c:showLegendKey val="0"/>
          <c:showVal val="0"/>
          <c:showCatName val="0"/>
          <c:showSerName val="0"/>
          <c:showPercent val="0"/>
          <c:showBubbleSize val="0"/>
        </c:dLbls>
        <c:smooth val="0"/>
        <c:axId val="939807456"/>
        <c:axId val="939818272"/>
      </c:lineChart>
      <c:catAx>
        <c:axId val="939807456"/>
        <c:scaling>
          <c:orientation val="minMax"/>
        </c:scaling>
        <c:delete val="0"/>
        <c:axPos val="b"/>
        <c:title>
          <c:tx>
            <c:rich>
              <a:bodyPr rot="0" spcFirstLastPara="1" vertOverflow="ellipsis" vert="horz" wrap="square" anchor="ctr" anchorCtr="1"/>
              <a:lstStyle/>
              <a:p>
                <a:pPr>
                  <a:defRPr sz="1330" b="1" i="0" u="none" strike="noStrike" kern="1200" baseline="0">
                    <a:solidFill>
                      <a:schemeClr val="tx1">
                        <a:lumMod val="65000"/>
                        <a:lumOff val="35000"/>
                      </a:schemeClr>
                    </a:solidFill>
                    <a:latin typeface="+mn-lt"/>
                    <a:ea typeface="+mn-ea"/>
                    <a:cs typeface="+mn-cs"/>
                  </a:defRPr>
                </a:pPr>
                <a:r>
                  <a:rPr lang="ja-JP" altLang="en-US" b="1" dirty="0"/>
                  <a:t>説明変数</a:t>
                </a:r>
              </a:p>
            </c:rich>
          </c:tx>
          <c:overlay val="0"/>
          <c:spPr>
            <a:solidFill>
              <a:srgbClr val="E9E9E9"/>
            </a:solidFill>
            <a:ln>
              <a:noFill/>
            </a:ln>
            <a:effectLst/>
          </c:spPr>
          <c:txPr>
            <a:bodyPr rot="0" spcFirstLastPara="1" vertOverflow="ellipsis" vert="horz" wrap="square" anchor="ctr" anchorCtr="1"/>
            <a:lstStyle/>
            <a:p>
              <a:pPr>
                <a:defRPr sz="1330" b="1" i="0" u="none" strike="noStrike" kern="1200" baseline="0">
                  <a:solidFill>
                    <a:schemeClr val="tx1">
                      <a:lumMod val="65000"/>
                      <a:lumOff val="35000"/>
                    </a:schemeClr>
                  </a:solidFill>
                  <a:latin typeface="+mn-lt"/>
                  <a:ea typeface="+mn-ea"/>
                  <a:cs typeface="+mn-cs"/>
                </a:defRPr>
              </a:pPr>
              <a:endParaRPr lang="ja-JP"/>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1" i="0" u="none" strike="noStrike" kern="1200" baseline="0">
                <a:solidFill>
                  <a:schemeClr val="tx1">
                    <a:lumMod val="65000"/>
                    <a:lumOff val="35000"/>
                  </a:schemeClr>
                </a:solidFill>
                <a:latin typeface="+mn-ea"/>
                <a:ea typeface="+mn-ea"/>
                <a:cs typeface="+mn-cs"/>
              </a:defRPr>
            </a:pPr>
            <a:endParaRPr lang="ja-JP"/>
          </a:p>
        </c:txPr>
        <c:crossAx val="939818272"/>
        <c:crosses val="autoZero"/>
        <c:auto val="1"/>
        <c:lblAlgn val="ctr"/>
        <c:lblOffset val="100"/>
        <c:noMultiLvlLbl val="0"/>
      </c:catAx>
      <c:valAx>
        <c:axId val="939818272"/>
        <c:scaling>
          <c:orientation val="minMax"/>
        </c:scaling>
        <c:delete val="0"/>
        <c:axPos val="l"/>
        <c:title>
          <c:tx>
            <c:rich>
              <a:bodyPr rot="-5400000" spcFirstLastPara="1" vertOverflow="ellipsis" vert="horz" wrap="square" anchor="ctr" anchorCtr="1"/>
              <a:lstStyle/>
              <a:p>
                <a:pPr>
                  <a:defRPr sz="1330" b="1" i="0" u="none" strike="noStrike" kern="1200" baseline="0">
                    <a:solidFill>
                      <a:schemeClr val="tx1">
                        <a:lumMod val="65000"/>
                        <a:lumOff val="35000"/>
                      </a:schemeClr>
                    </a:solidFill>
                    <a:latin typeface="+mn-lt"/>
                    <a:ea typeface="+mn-ea"/>
                    <a:cs typeface="+mn-cs"/>
                  </a:defRPr>
                </a:pPr>
                <a:r>
                  <a:rPr lang="ja-JP" altLang="en-US" b="1" dirty="0"/>
                  <a:t>目的変数</a:t>
                </a:r>
              </a:p>
            </c:rich>
          </c:tx>
          <c:overlay val="0"/>
          <c:spPr>
            <a:noFill/>
            <a:ln>
              <a:noFill/>
            </a:ln>
            <a:effectLst/>
          </c:spPr>
          <c:txPr>
            <a:bodyPr rot="-5400000" spcFirstLastPara="1" vertOverflow="ellipsis" vert="horz" wrap="square" anchor="ctr" anchorCtr="1"/>
            <a:lstStyle/>
            <a:p>
              <a:pPr>
                <a:defRPr sz="1330" b="1" i="0" u="none" strike="noStrike" kern="1200" baseline="0">
                  <a:solidFill>
                    <a:schemeClr val="tx1">
                      <a:lumMod val="65000"/>
                      <a:lumOff val="35000"/>
                    </a:schemeClr>
                  </a:solidFill>
                  <a:latin typeface="+mn-lt"/>
                  <a:ea typeface="+mn-ea"/>
                  <a:cs typeface="+mn-cs"/>
                </a:defRPr>
              </a:pPr>
              <a:endParaRPr lang="ja-JP"/>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1" i="0" u="none" strike="noStrike" kern="1200" baseline="0">
                <a:solidFill>
                  <a:schemeClr val="tx1">
                    <a:lumMod val="65000"/>
                    <a:lumOff val="35000"/>
                  </a:schemeClr>
                </a:solidFill>
                <a:latin typeface="+mn-ea"/>
                <a:ea typeface="+mn-ea"/>
                <a:cs typeface="+mn-cs"/>
              </a:defRPr>
            </a:pPr>
            <a:endParaRPr lang="ja-JP"/>
          </a:p>
        </c:txPr>
        <c:crossAx val="939807456"/>
        <c:crosses val="autoZero"/>
        <c:crossBetween val="between"/>
      </c:valAx>
      <c:spPr>
        <a:solidFill>
          <a:schemeClr val="bg1"/>
        </a:solid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tx2">
        <a:lumMod val="10000"/>
        <a:lumOff val="90000"/>
      </a:schemeClr>
    </a:solidFill>
    <a:ln>
      <a:noFill/>
    </a:ln>
    <a:effectLst/>
  </c:spPr>
  <c:txPr>
    <a:bodyPr/>
    <a:lstStyle/>
    <a:p>
      <a:pPr>
        <a:defRPr/>
      </a:pPr>
      <a:endParaRPr lang="ja-JP"/>
    </a:p>
  </c:txPr>
  <c:externalData r:id="rId3">
    <c:autoUpdate val="0"/>
  </c:externalData>
  <c:userShapes r:id="rId4"/>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990824171282156E-2"/>
          <c:y val="5.3662308508721758E-2"/>
          <c:w val="0.90484115977096002"/>
          <c:h val="0.75149472768779213"/>
        </c:manualLayout>
      </c:layout>
      <c:scatterChart>
        <c:scatterStyle val="smoothMarker"/>
        <c:varyColors val="0"/>
        <c:ser>
          <c:idx val="0"/>
          <c:order val="0"/>
          <c:tx>
            <c:strRef>
              <c:f>Sheet1!$D$1</c:f>
              <c:strCache>
                <c:ptCount val="1"/>
              </c:strCache>
            </c:strRef>
          </c:tx>
          <c:spPr>
            <a:ln w="25400" cap="rnd">
              <a:solidFill>
                <a:srgbClr val="5694D0"/>
              </a:solidFill>
              <a:round/>
            </a:ln>
            <a:effectLst/>
          </c:spPr>
          <c:marker>
            <c:symbol val="none"/>
          </c:marker>
          <c:xVal>
            <c:numRef>
              <c:f>Sheet1!$A$3:$A$23</c:f>
              <c:numCache>
                <c:formatCode>General</c:formatCode>
                <c:ptCount val="21"/>
                <c:pt idx="0">
                  <c:v>-1</c:v>
                </c:pt>
                <c:pt idx="1">
                  <c:v>-0.9</c:v>
                </c:pt>
                <c:pt idx="2">
                  <c:v>-0.8</c:v>
                </c:pt>
                <c:pt idx="3">
                  <c:v>-0.7</c:v>
                </c:pt>
                <c:pt idx="4">
                  <c:v>-0.6</c:v>
                </c:pt>
                <c:pt idx="5">
                  <c:v>-0.5</c:v>
                </c:pt>
                <c:pt idx="6">
                  <c:v>-0.4</c:v>
                </c:pt>
                <c:pt idx="7">
                  <c:v>-0.3</c:v>
                </c:pt>
                <c:pt idx="8">
                  <c:v>-0.2</c:v>
                </c:pt>
                <c:pt idx="9">
                  <c:v>-0.1</c:v>
                </c:pt>
                <c:pt idx="10">
                  <c:v>0</c:v>
                </c:pt>
                <c:pt idx="11">
                  <c:v>0.1</c:v>
                </c:pt>
                <c:pt idx="12">
                  <c:v>0.2</c:v>
                </c:pt>
                <c:pt idx="13">
                  <c:v>0.3</c:v>
                </c:pt>
                <c:pt idx="14">
                  <c:v>0.4</c:v>
                </c:pt>
                <c:pt idx="15">
                  <c:v>0.5</c:v>
                </c:pt>
                <c:pt idx="16">
                  <c:v>0.6</c:v>
                </c:pt>
                <c:pt idx="17">
                  <c:v>0.7</c:v>
                </c:pt>
                <c:pt idx="18">
                  <c:v>0.8</c:v>
                </c:pt>
                <c:pt idx="19">
                  <c:v>0.9</c:v>
                </c:pt>
                <c:pt idx="20">
                  <c:v>1</c:v>
                </c:pt>
              </c:numCache>
            </c:numRef>
          </c:xVal>
          <c:yVal>
            <c:numRef>
              <c:f>Sheet1!$D$3:$D$23</c:f>
              <c:numCache>
                <c:formatCode>General</c:formatCode>
                <c:ptCount val="21"/>
                <c:pt idx="0">
                  <c:v>4.5397868702434395E-5</c:v>
                </c:pt>
                <c:pt idx="1">
                  <c:v>1.2339457598623172E-4</c:v>
                </c:pt>
                <c:pt idx="2">
                  <c:v>3.3535013046647811E-4</c:v>
                </c:pt>
                <c:pt idx="3">
                  <c:v>9.1105119440064539E-4</c:v>
                </c:pt>
                <c:pt idx="4">
                  <c:v>2.4726231566347743E-3</c:v>
                </c:pt>
                <c:pt idx="5">
                  <c:v>6.6928509242848554E-3</c:v>
                </c:pt>
                <c:pt idx="6">
                  <c:v>1.7986209962091559E-2</c:v>
                </c:pt>
                <c:pt idx="7">
                  <c:v>4.7425873177566781E-2</c:v>
                </c:pt>
                <c:pt idx="8">
                  <c:v>0.11920292202211755</c:v>
                </c:pt>
                <c:pt idx="9">
                  <c:v>0.2689414213699951</c:v>
                </c:pt>
                <c:pt idx="10">
                  <c:v>0.5</c:v>
                </c:pt>
                <c:pt idx="11">
                  <c:v>0.7310585786300049</c:v>
                </c:pt>
                <c:pt idx="12">
                  <c:v>0.88079707797788231</c:v>
                </c:pt>
                <c:pt idx="13">
                  <c:v>0.95257412682243336</c:v>
                </c:pt>
                <c:pt idx="14">
                  <c:v>0.98201379003790845</c:v>
                </c:pt>
                <c:pt idx="15">
                  <c:v>0.99330714907571527</c:v>
                </c:pt>
                <c:pt idx="16">
                  <c:v>0.99752737684336534</c:v>
                </c:pt>
                <c:pt idx="17">
                  <c:v>0.9990889488055994</c:v>
                </c:pt>
                <c:pt idx="18">
                  <c:v>0.99966464986953363</c:v>
                </c:pt>
                <c:pt idx="19">
                  <c:v>0.99987660542401369</c:v>
                </c:pt>
                <c:pt idx="20">
                  <c:v>0.99995460213129761</c:v>
                </c:pt>
              </c:numCache>
            </c:numRef>
          </c:yVal>
          <c:smooth val="1"/>
          <c:extLst>
            <c:ext xmlns:c16="http://schemas.microsoft.com/office/drawing/2014/chart" uri="{C3380CC4-5D6E-409C-BE32-E72D297353CC}">
              <c16:uniqueId val="{00000002-52A8-416A-B85F-221B6067B49A}"/>
            </c:ext>
          </c:extLst>
        </c:ser>
        <c:dLbls>
          <c:showLegendKey val="0"/>
          <c:showVal val="0"/>
          <c:showCatName val="0"/>
          <c:showSerName val="0"/>
          <c:showPercent val="0"/>
          <c:showBubbleSize val="0"/>
        </c:dLbls>
        <c:axId val="1838546304"/>
        <c:axId val="1700240512"/>
      </c:scatterChart>
      <c:valAx>
        <c:axId val="1838546304"/>
        <c:scaling>
          <c:orientation val="minMax"/>
          <c:max val="1"/>
          <c:min val="-1"/>
        </c:scaling>
        <c:delete val="0"/>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00" b="1" i="0" u="none" strike="noStrike" kern="1200" baseline="0">
                <a:solidFill>
                  <a:schemeClr val="tx1">
                    <a:lumMod val="65000"/>
                    <a:lumOff val="35000"/>
                  </a:schemeClr>
                </a:solidFill>
                <a:latin typeface="+mn-lt"/>
                <a:ea typeface="+mn-ea"/>
                <a:cs typeface="+mn-cs"/>
              </a:defRPr>
            </a:pPr>
            <a:endParaRPr lang="ja-JP"/>
          </a:p>
        </c:txPr>
        <c:crossAx val="1700240512"/>
        <c:crossesAt val="0"/>
        <c:crossBetween val="midCat"/>
      </c:valAx>
      <c:valAx>
        <c:axId val="1700240512"/>
        <c:scaling>
          <c:orientation val="minMax"/>
          <c:max val="1.1000000000000001"/>
          <c:min val="0"/>
        </c:scaling>
        <c:delete val="0"/>
        <c:axPos val="l"/>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00" b="1" i="0" u="none" strike="noStrike" kern="1200" baseline="0">
                <a:solidFill>
                  <a:schemeClr val="tx1">
                    <a:lumMod val="65000"/>
                    <a:lumOff val="35000"/>
                  </a:schemeClr>
                </a:solidFill>
                <a:latin typeface="+mn-lt"/>
                <a:ea typeface="+mn-ea"/>
                <a:cs typeface="+mn-cs"/>
              </a:defRPr>
            </a:pPr>
            <a:endParaRPr lang="ja-JP"/>
          </a:p>
        </c:txPr>
        <c:crossAx val="1838546304"/>
        <c:crosses val="autoZero"/>
        <c:crossBetween val="midCat"/>
        <c:majorUnit val="0.5"/>
      </c:valAx>
      <c:spPr>
        <a:noFill/>
        <a:ln>
          <a:noFill/>
        </a:ln>
        <a:effectLst/>
      </c:spPr>
    </c:plotArea>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omments/modernComment_4BF_69350958.xml><?xml version="1.0" encoding="utf-8"?>
<p188:cmLst xmlns:a="http://schemas.openxmlformats.org/drawingml/2006/main" xmlns:r="http://schemas.openxmlformats.org/officeDocument/2006/relationships" xmlns:p188="http://schemas.microsoft.com/office/powerpoint/2018/8/main">
  <p188:cm id="{F0BA6625-6967-C14B-AFFA-07A265C2380B}" authorId="{00000000-0000-0000-0000-000000000000}" status="resolved" created="2024-05-22T23:24:50.126">
    <ac:txMkLst xmlns:ac="http://schemas.microsoft.com/office/drawing/2013/main/command">
      <pc:docMk xmlns:pc="http://schemas.microsoft.com/office/powerpoint/2013/main/command"/>
      <pc:sldMk xmlns:pc="http://schemas.microsoft.com/office/powerpoint/2013/main/command" cId="1765083480" sldId="1215"/>
      <ac:spMk id="2" creationId="{12F5BCFB-DA20-4DAD-8707-AC135368CC68}"/>
      <ac:txMk cp="0">
        <ac:context len="15" hash="2318971720"/>
      </ac:txMk>
    </ac:txMkLst>
    <p188:pos x="3627980" y="480484"/>
    <p188:txBody>
      <a:bodyPr/>
      <a:lstStyle/>
      <a:p>
        <a:r>
          <a:rPr lang="ja-JP" altLang="en-US"/>
          <a:t>誤字かも</a:t>
        </a:r>
      </a:p>
    </p188:txBody>
  </p188:cm>
</p188:cmLst>
</file>

<file path=ppt/comments/modernComment_701_50B0AA2D.xml><?xml version="1.0" encoding="utf-8"?>
<p188:cmLst xmlns:a="http://schemas.openxmlformats.org/drawingml/2006/main" xmlns:r="http://schemas.openxmlformats.org/officeDocument/2006/relationships" xmlns:p188="http://schemas.microsoft.com/office/powerpoint/2018/8/main">
  <p188:cm id="{9C2F6EA7-062C-491B-8E06-E4CF0BE9255A}" authorId="{00000000-0000-0000-0000-000000000000}" created="2024-05-22T23:39:41.774">
    <pc:sldMkLst xmlns:pc="http://schemas.microsoft.com/office/powerpoint/2013/main/command">
      <pc:docMk/>
      <pc:sldMk cId="1353755181" sldId="1793"/>
    </pc:sldMkLst>
    <p188:txBody>
      <a:bodyPr/>
      <a:lstStyle/>
      <a:p>
        <a:r>
          <a:rPr lang="ja-JP" altLang="en-US"/>
          <a:t>この全体像の正しさを証明できるようなソースは説明必要かも</a:t>
        </a:r>
      </a:p>
    </p188:txBody>
    <p188:extLst>
      <p:ext xmlns:p="http://schemas.openxmlformats.org/presentationml/2006/main" uri="{5BB2D875-25FF-4072-B9AC-8F64D62656EB}">
        <p228:taskDetails xmlns:p228="http://schemas.microsoft.com/office/powerpoint/2022/08/main">
          <p228:history/>
        </p228:taskDetails>
      </p:ext>
    </p188:extLst>
  </p188:cm>
</p188:cmLst>
</file>

<file path=ppt/comments/modernComment_72A_FDFAF541.xml><?xml version="1.0" encoding="utf-8"?>
<p188:cmLst xmlns:a="http://schemas.openxmlformats.org/drawingml/2006/main" xmlns:r="http://schemas.openxmlformats.org/officeDocument/2006/relationships" xmlns:p188="http://schemas.microsoft.com/office/powerpoint/2018/8/main">
  <p188:cm id="{7FFA9A91-AEBC-2C4B-9B15-B44B1564AA7A}" authorId="{00000000-0000-0000-0000-000000000000}" created="2024-05-22T23:39:41.774">
    <pc:sldMkLst xmlns:pc="http://schemas.microsoft.com/office/powerpoint/2013/main/command">
      <pc:docMk/>
      <pc:sldMk cId="1353755181" sldId="1793"/>
    </pc:sldMkLst>
    <p188:txBody>
      <a:bodyPr/>
      <a:lstStyle/>
      <a:p>
        <a:r>
          <a:rPr lang="ja-JP" altLang="en-US"/>
          <a:t>この全体像の正しさを証明できるようなソースは説明必要かも</a:t>
        </a:r>
      </a:p>
    </p188:txBody>
  </p188:cm>
</p188:cmLst>
</file>

<file path=ppt/comments/modernComment_72D_9FC4BAE0.xml><?xml version="1.0" encoding="utf-8"?>
<p188:cmLst xmlns:a="http://schemas.openxmlformats.org/drawingml/2006/main" xmlns:r="http://schemas.openxmlformats.org/officeDocument/2006/relationships" xmlns:p188="http://schemas.microsoft.com/office/powerpoint/2018/8/main">
  <p188:cm id="{0C9BBE20-A348-4636-9DC0-9BB89A9FADC2}" authorId="{00000000-0000-0000-0000-000000000000}" created="2024-06-17T05:26:26.317">
    <pc:sldMkLst xmlns:pc="http://schemas.microsoft.com/office/powerpoint/2013/main/command">
      <pc:docMk/>
      <pc:sldMk cId="2680470240" sldId="1835"/>
    </pc:sldMkLst>
    <p188:txBody>
      <a:bodyPr/>
      <a:lstStyle/>
      <a:p>
        <a:r>
          <a:rPr lang="ja-JP" altLang="en-US"/>
          <a:t>前ページの続きとして、今回のシナリオに対してSWOTを考えている例を記載していたほうが親切かと思いました。</a:t>
        </a:r>
      </a:p>
    </p188:txBody>
  </p188:cm>
</p188:cmLst>
</file>

<file path=ppt/diagrams/colors1.xml><?xml version="1.0" encoding="utf-8"?>
<dgm:colorsDef xmlns:dgm="http://schemas.openxmlformats.org/drawingml/2006/diagram" xmlns:a="http://schemas.openxmlformats.org/drawingml/2006/main" uniqueId="urn:microsoft.com/office/officeart/2005/8/colors/accent2_4">
  <dgm:title val=""/>
  <dgm:desc val=""/>
  <dgm:catLst>
    <dgm:cat type="accent2" pri="11400"/>
  </dgm:catLst>
  <dgm:styleLbl name="node0">
    <dgm:fillClrLst meth="cycle">
      <a:schemeClr val="accent2">
        <a:shade val="60000"/>
      </a:schemeClr>
    </dgm:fillClrLst>
    <dgm:linClrLst meth="repeat">
      <a:schemeClr val="lt1"/>
    </dgm:linClrLst>
    <dgm:effectClrLst/>
    <dgm:txLinClrLst/>
    <dgm:txFillClrLst/>
    <dgm:txEffectClrLst/>
  </dgm:styleLbl>
  <dgm:styleLbl name="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alignNode1">
    <dgm:fillClrLst meth="cycle">
      <a:schemeClr val="accent2">
        <a:shade val="50000"/>
      </a:schemeClr>
      <a:schemeClr val="accent2">
        <a:tint val="45000"/>
      </a:schemeClr>
    </dgm:fillClrLst>
    <dgm:linClrLst meth="cycle">
      <a:schemeClr val="accent2">
        <a:shade val="50000"/>
      </a:schemeClr>
      <a:schemeClr val="accent2">
        <a:tint val="45000"/>
      </a:schemeClr>
    </dgm:linClrLst>
    <dgm:effectClrLst/>
    <dgm:txLinClrLst/>
    <dgm:txFillClrLst/>
    <dgm:txEffectClrLst/>
  </dgm:styleLbl>
  <dgm:styleLbl name="ln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vennNode1">
    <dgm:fillClrLst meth="cycle">
      <a:schemeClr val="accent2">
        <a:shade val="80000"/>
        <a:alpha val="50000"/>
      </a:schemeClr>
      <a:schemeClr val="accent2">
        <a:tint val="45000"/>
        <a:alpha val="50000"/>
      </a:schemeClr>
    </dgm:fillClrLst>
    <dgm:linClrLst meth="repeat">
      <a:schemeClr val="lt1"/>
    </dgm:linClrLst>
    <dgm:effectClrLst/>
    <dgm:txLinClrLst/>
    <dgm:txFillClrLst/>
    <dgm:txEffectClrLst/>
  </dgm:styleLbl>
  <dgm:styleLbl name="node2">
    <dgm:fillClrLst>
      <a:schemeClr val="accent2">
        <a:shade val="80000"/>
      </a:schemeClr>
    </dgm:fillClrLst>
    <dgm:linClrLst meth="repeat">
      <a:schemeClr val="lt1"/>
    </dgm:linClrLst>
    <dgm:effectClrLst/>
    <dgm:txLinClrLst/>
    <dgm:txFillClrLst/>
    <dgm:txEffectClrLst/>
  </dgm:styleLbl>
  <dgm:styleLbl name="node3">
    <dgm:fillClrLst>
      <a:schemeClr val="accent2">
        <a:tint val="99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f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b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sibTrans1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0000"/>
      </a:schemeClr>
    </dgm:fillClrLst>
    <dgm:linClrLst meth="repeat">
      <a:schemeClr val="lt1"/>
    </dgm:linClrLst>
    <dgm:effectClrLst/>
    <dgm:txLinClrLst/>
    <dgm:txFillClrLst/>
    <dgm:txEffectClrLst/>
  </dgm:styleLbl>
  <dgm:styleLbl name="asst3">
    <dgm:fillClrLst>
      <a:schemeClr val="accent2">
        <a:tint val="70000"/>
      </a:schemeClr>
    </dgm:fillClrLst>
    <dgm:linClrLst meth="repeat">
      <a:schemeClr val="lt1"/>
    </dgm:linClrLst>
    <dgm:effectClrLst/>
    <dgm:txLinClrLst/>
    <dgm:txFillClrLst/>
    <dgm:txEffectClrLst/>
  </dgm:styleLbl>
  <dgm:styleLbl name="asst4">
    <dgm:fillClrLst>
      <a:schemeClr val="accent2">
        <a:tint val="5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align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bgAccFollowNode1">
    <dgm:fillClrLst meth="repeat">
      <a:schemeClr val="accent2">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55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4">
  <dgm:title val=""/>
  <dgm:desc val=""/>
  <dgm:catLst>
    <dgm:cat type="accent2" pri="11400"/>
  </dgm:catLst>
  <dgm:styleLbl name="node0">
    <dgm:fillClrLst meth="cycle">
      <a:schemeClr val="accent2">
        <a:shade val="60000"/>
      </a:schemeClr>
    </dgm:fillClrLst>
    <dgm:linClrLst meth="repeat">
      <a:schemeClr val="lt1"/>
    </dgm:linClrLst>
    <dgm:effectClrLst/>
    <dgm:txLinClrLst/>
    <dgm:txFillClrLst/>
    <dgm:txEffectClrLst/>
  </dgm:styleLbl>
  <dgm:styleLbl name="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alignNode1">
    <dgm:fillClrLst meth="cycle">
      <a:schemeClr val="accent2">
        <a:shade val="50000"/>
      </a:schemeClr>
      <a:schemeClr val="accent2">
        <a:tint val="45000"/>
      </a:schemeClr>
    </dgm:fillClrLst>
    <dgm:linClrLst meth="cycle">
      <a:schemeClr val="accent2">
        <a:shade val="50000"/>
      </a:schemeClr>
      <a:schemeClr val="accent2">
        <a:tint val="45000"/>
      </a:schemeClr>
    </dgm:linClrLst>
    <dgm:effectClrLst/>
    <dgm:txLinClrLst/>
    <dgm:txFillClrLst/>
    <dgm:txEffectClrLst/>
  </dgm:styleLbl>
  <dgm:styleLbl name="ln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vennNode1">
    <dgm:fillClrLst meth="cycle">
      <a:schemeClr val="accent2">
        <a:shade val="80000"/>
        <a:alpha val="50000"/>
      </a:schemeClr>
      <a:schemeClr val="accent2">
        <a:tint val="45000"/>
        <a:alpha val="50000"/>
      </a:schemeClr>
    </dgm:fillClrLst>
    <dgm:linClrLst meth="repeat">
      <a:schemeClr val="lt1"/>
    </dgm:linClrLst>
    <dgm:effectClrLst/>
    <dgm:txLinClrLst/>
    <dgm:txFillClrLst/>
    <dgm:txEffectClrLst/>
  </dgm:styleLbl>
  <dgm:styleLbl name="node2">
    <dgm:fillClrLst>
      <a:schemeClr val="accent2">
        <a:shade val="80000"/>
      </a:schemeClr>
    </dgm:fillClrLst>
    <dgm:linClrLst meth="repeat">
      <a:schemeClr val="lt1"/>
    </dgm:linClrLst>
    <dgm:effectClrLst/>
    <dgm:txLinClrLst/>
    <dgm:txFillClrLst/>
    <dgm:txEffectClrLst/>
  </dgm:styleLbl>
  <dgm:styleLbl name="node3">
    <dgm:fillClrLst>
      <a:schemeClr val="accent2">
        <a:tint val="99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f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b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sibTrans1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0000"/>
      </a:schemeClr>
    </dgm:fillClrLst>
    <dgm:linClrLst meth="repeat">
      <a:schemeClr val="lt1"/>
    </dgm:linClrLst>
    <dgm:effectClrLst/>
    <dgm:txLinClrLst/>
    <dgm:txFillClrLst/>
    <dgm:txEffectClrLst/>
  </dgm:styleLbl>
  <dgm:styleLbl name="asst3">
    <dgm:fillClrLst>
      <a:schemeClr val="accent2">
        <a:tint val="70000"/>
      </a:schemeClr>
    </dgm:fillClrLst>
    <dgm:linClrLst meth="repeat">
      <a:schemeClr val="lt1"/>
    </dgm:linClrLst>
    <dgm:effectClrLst/>
    <dgm:txLinClrLst/>
    <dgm:txFillClrLst/>
    <dgm:txEffectClrLst/>
  </dgm:styleLbl>
  <dgm:styleLbl name="asst4">
    <dgm:fillClrLst>
      <a:schemeClr val="accent2">
        <a:tint val="5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align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bgAccFollowNode1">
    <dgm:fillClrLst meth="repeat">
      <a:schemeClr val="accent2">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55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4">
  <dgm:title val=""/>
  <dgm:desc val=""/>
  <dgm:catLst>
    <dgm:cat type="accent2" pri="11400"/>
  </dgm:catLst>
  <dgm:styleLbl name="node0">
    <dgm:fillClrLst meth="cycle">
      <a:schemeClr val="accent2">
        <a:shade val="60000"/>
      </a:schemeClr>
    </dgm:fillClrLst>
    <dgm:linClrLst meth="repeat">
      <a:schemeClr val="lt1"/>
    </dgm:linClrLst>
    <dgm:effectClrLst/>
    <dgm:txLinClrLst/>
    <dgm:txFillClrLst/>
    <dgm:txEffectClrLst/>
  </dgm:styleLbl>
  <dgm:styleLbl name="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alignNode1">
    <dgm:fillClrLst meth="cycle">
      <a:schemeClr val="accent2">
        <a:shade val="50000"/>
      </a:schemeClr>
      <a:schemeClr val="accent2">
        <a:tint val="45000"/>
      </a:schemeClr>
    </dgm:fillClrLst>
    <dgm:linClrLst meth="cycle">
      <a:schemeClr val="accent2">
        <a:shade val="50000"/>
      </a:schemeClr>
      <a:schemeClr val="accent2">
        <a:tint val="45000"/>
      </a:schemeClr>
    </dgm:linClrLst>
    <dgm:effectClrLst/>
    <dgm:txLinClrLst/>
    <dgm:txFillClrLst/>
    <dgm:txEffectClrLst/>
  </dgm:styleLbl>
  <dgm:styleLbl name="ln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vennNode1">
    <dgm:fillClrLst meth="cycle">
      <a:schemeClr val="accent2">
        <a:shade val="80000"/>
        <a:alpha val="50000"/>
      </a:schemeClr>
      <a:schemeClr val="accent2">
        <a:tint val="45000"/>
        <a:alpha val="50000"/>
      </a:schemeClr>
    </dgm:fillClrLst>
    <dgm:linClrLst meth="repeat">
      <a:schemeClr val="lt1"/>
    </dgm:linClrLst>
    <dgm:effectClrLst/>
    <dgm:txLinClrLst/>
    <dgm:txFillClrLst/>
    <dgm:txEffectClrLst/>
  </dgm:styleLbl>
  <dgm:styleLbl name="node2">
    <dgm:fillClrLst>
      <a:schemeClr val="accent2">
        <a:shade val="80000"/>
      </a:schemeClr>
    </dgm:fillClrLst>
    <dgm:linClrLst meth="repeat">
      <a:schemeClr val="lt1"/>
    </dgm:linClrLst>
    <dgm:effectClrLst/>
    <dgm:txLinClrLst/>
    <dgm:txFillClrLst/>
    <dgm:txEffectClrLst/>
  </dgm:styleLbl>
  <dgm:styleLbl name="node3">
    <dgm:fillClrLst>
      <a:schemeClr val="accent2">
        <a:tint val="99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f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b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sibTrans1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0000"/>
      </a:schemeClr>
    </dgm:fillClrLst>
    <dgm:linClrLst meth="repeat">
      <a:schemeClr val="lt1"/>
    </dgm:linClrLst>
    <dgm:effectClrLst/>
    <dgm:txLinClrLst/>
    <dgm:txFillClrLst/>
    <dgm:txEffectClrLst/>
  </dgm:styleLbl>
  <dgm:styleLbl name="asst3">
    <dgm:fillClrLst>
      <a:schemeClr val="accent2">
        <a:tint val="70000"/>
      </a:schemeClr>
    </dgm:fillClrLst>
    <dgm:linClrLst meth="repeat">
      <a:schemeClr val="lt1"/>
    </dgm:linClrLst>
    <dgm:effectClrLst/>
    <dgm:txLinClrLst/>
    <dgm:txFillClrLst/>
    <dgm:txEffectClrLst/>
  </dgm:styleLbl>
  <dgm:styleLbl name="asst4">
    <dgm:fillClrLst>
      <a:schemeClr val="accent2">
        <a:tint val="5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align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bgAccFollowNode1">
    <dgm:fillClrLst meth="repeat">
      <a:schemeClr val="accent2">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55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D9BD05A-F53C-4DE9-915B-551ED968F2FA}" type="doc">
      <dgm:prSet loTypeId="urn:microsoft.com/office/officeart/2005/8/layout/chevron1" loCatId="process" qsTypeId="urn:microsoft.com/office/officeart/2005/8/quickstyle/simple1" qsCatId="simple" csTypeId="urn:microsoft.com/office/officeart/2005/8/colors/accent2_4" csCatId="accent2" phldr="1"/>
      <dgm:spPr/>
    </dgm:pt>
    <dgm:pt modelId="{208B9D49-9F09-4CB7-B4FD-A95F20A0EC8C}">
      <dgm:prSet phldrT="[テキスト]"/>
      <dgm:spPr>
        <a:solidFill>
          <a:srgbClr val="F36C37"/>
        </a:solidFill>
      </dgm:spPr>
      <dgm:t>
        <a:bodyPr/>
        <a:lstStyle/>
        <a:p>
          <a:r>
            <a:rPr kumimoji="1" lang="ja-JP" altLang="en-US" dirty="0">
              <a:latin typeface="Meiryo UI" panose="020B0604030504040204" pitchFamily="50" charset="-128"/>
              <a:ea typeface="Meiryo UI" panose="020B0604030504040204" pitchFamily="50" charset="-128"/>
            </a:rPr>
            <a:t>適用領域</a:t>
          </a:r>
          <a:br>
            <a:rPr kumimoji="1" lang="en-US" altLang="ja-JP" dirty="0">
              <a:latin typeface="Meiryo UI" panose="020B0604030504040204" pitchFamily="50" charset="-128"/>
              <a:ea typeface="Meiryo UI" panose="020B0604030504040204" pitchFamily="50" charset="-128"/>
            </a:rPr>
          </a:br>
          <a:r>
            <a:rPr kumimoji="1" lang="ja-JP" altLang="en-US" dirty="0">
              <a:latin typeface="Meiryo UI" panose="020B0604030504040204" pitchFamily="50" charset="-128"/>
              <a:ea typeface="Meiryo UI" panose="020B0604030504040204" pitchFamily="50" charset="-128"/>
            </a:rPr>
            <a:t>検討</a:t>
          </a:r>
        </a:p>
      </dgm:t>
    </dgm:pt>
    <dgm:pt modelId="{58357E82-F55C-467A-A660-E8200DAAA14B}" type="parTrans" cxnId="{0CBA9338-A9E5-4D91-B156-E6A2924FD422}">
      <dgm:prSet/>
      <dgm:spPr/>
      <dgm:t>
        <a:bodyPr/>
        <a:lstStyle/>
        <a:p>
          <a:endParaRPr kumimoji="1" lang="ja-JP" altLang="en-US">
            <a:latin typeface="Meiryo UI" panose="020B0604030504040204" pitchFamily="50" charset="-128"/>
            <a:ea typeface="Meiryo UI" panose="020B0604030504040204" pitchFamily="50" charset="-128"/>
          </a:endParaRPr>
        </a:p>
      </dgm:t>
    </dgm:pt>
    <dgm:pt modelId="{AC97822F-2104-4487-9B74-D11D7851397F}" type="sibTrans" cxnId="{0CBA9338-A9E5-4D91-B156-E6A2924FD422}">
      <dgm:prSet/>
      <dgm:spPr/>
      <dgm:t>
        <a:bodyPr/>
        <a:lstStyle/>
        <a:p>
          <a:endParaRPr kumimoji="1" lang="ja-JP" altLang="en-US">
            <a:latin typeface="Meiryo UI" panose="020B0604030504040204" pitchFamily="50" charset="-128"/>
            <a:ea typeface="Meiryo UI" panose="020B0604030504040204" pitchFamily="50" charset="-128"/>
          </a:endParaRPr>
        </a:p>
      </dgm:t>
    </dgm:pt>
    <dgm:pt modelId="{92F555DC-AE13-4749-BB18-F7EA5BB20F29}">
      <dgm:prSet phldrT="[テキスト]"/>
      <dgm:spPr>
        <a:solidFill>
          <a:srgbClr val="F36C37"/>
        </a:solidFill>
      </dgm:spPr>
      <dgm:t>
        <a:bodyPr/>
        <a:lstStyle/>
        <a:p>
          <a:r>
            <a:rPr kumimoji="1" lang="en-US" altLang="ja-JP" dirty="0">
              <a:latin typeface="Meiryo UI" panose="020B0604030504040204" pitchFamily="50" charset="-128"/>
              <a:ea typeface="Meiryo UI" panose="020B0604030504040204" pitchFamily="50" charset="-128"/>
            </a:rPr>
            <a:t>PoC</a:t>
          </a:r>
          <a:endParaRPr kumimoji="1" lang="ja-JP" altLang="en-US" dirty="0">
            <a:latin typeface="Meiryo UI" panose="020B0604030504040204" pitchFamily="50" charset="-128"/>
            <a:ea typeface="Meiryo UI" panose="020B0604030504040204" pitchFamily="50" charset="-128"/>
          </a:endParaRPr>
        </a:p>
      </dgm:t>
    </dgm:pt>
    <dgm:pt modelId="{177618DE-9E53-4F65-A56B-1ECB0063F37D}" type="parTrans" cxnId="{724BA696-B985-4CA5-AD9A-C064B8CCDAF7}">
      <dgm:prSet/>
      <dgm:spPr/>
      <dgm:t>
        <a:bodyPr/>
        <a:lstStyle/>
        <a:p>
          <a:endParaRPr kumimoji="1" lang="ja-JP" altLang="en-US">
            <a:latin typeface="Meiryo UI" panose="020B0604030504040204" pitchFamily="50" charset="-128"/>
            <a:ea typeface="Meiryo UI" panose="020B0604030504040204" pitchFamily="50" charset="-128"/>
          </a:endParaRPr>
        </a:p>
      </dgm:t>
    </dgm:pt>
    <dgm:pt modelId="{2CD09781-4490-4874-84FD-878BB2F0D2B0}" type="sibTrans" cxnId="{724BA696-B985-4CA5-AD9A-C064B8CCDAF7}">
      <dgm:prSet/>
      <dgm:spPr/>
      <dgm:t>
        <a:bodyPr/>
        <a:lstStyle/>
        <a:p>
          <a:endParaRPr kumimoji="1" lang="ja-JP" altLang="en-US">
            <a:latin typeface="Meiryo UI" panose="020B0604030504040204" pitchFamily="50" charset="-128"/>
            <a:ea typeface="Meiryo UI" panose="020B0604030504040204" pitchFamily="50" charset="-128"/>
          </a:endParaRPr>
        </a:p>
      </dgm:t>
    </dgm:pt>
    <dgm:pt modelId="{54926163-B3DF-4705-A08E-1A2F67420CEB}">
      <dgm:prSet phldrT="[テキスト]"/>
      <dgm:spPr>
        <a:solidFill>
          <a:srgbClr val="F36C37"/>
        </a:solidFill>
      </dgm:spPr>
      <dgm:t>
        <a:bodyPr/>
        <a:lstStyle/>
        <a:p>
          <a:r>
            <a:rPr kumimoji="1" lang="ja-JP" altLang="en-US" dirty="0">
              <a:latin typeface="Meiryo UI" panose="020B0604030504040204" pitchFamily="50" charset="-128"/>
              <a:ea typeface="Meiryo UI" panose="020B0604030504040204" pitchFamily="50" charset="-128"/>
            </a:rPr>
            <a:t>パイロット導入</a:t>
          </a:r>
        </a:p>
      </dgm:t>
    </dgm:pt>
    <dgm:pt modelId="{912BE0D4-0894-4AD1-BF43-E95549714208}" type="parTrans" cxnId="{9013F66E-5E86-4B7B-B6A6-47B31FE892D8}">
      <dgm:prSet/>
      <dgm:spPr/>
      <dgm:t>
        <a:bodyPr/>
        <a:lstStyle/>
        <a:p>
          <a:endParaRPr kumimoji="1" lang="ja-JP" altLang="en-US">
            <a:latin typeface="Meiryo UI" panose="020B0604030504040204" pitchFamily="50" charset="-128"/>
            <a:ea typeface="Meiryo UI" panose="020B0604030504040204" pitchFamily="50" charset="-128"/>
          </a:endParaRPr>
        </a:p>
      </dgm:t>
    </dgm:pt>
    <dgm:pt modelId="{799037BF-6233-43EF-ADF3-12E79EC1EAE4}" type="sibTrans" cxnId="{9013F66E-5E86-4B7B-B6A6-47B31FE892D8}">
      <dgm:prSet/>
      <dgm:spPr/>
      <dgm:t>
        <a:bodyPr/>
        <a:lstStyle/>
        <a:p>
          <a:endParaRPr kumimoji="1" lang="ja-JP" altLang="en-US">
            <a:latin typeface="Meiryo UI" panose="020B0604030504040204" pitchFamily="50" charset="-128"/>
            <a:ea typeface="Meiryo UI" panose="020B0604030504040204" pitchFamily="50" charset="-128"/>
          </a:endParaRPr>
        </a:p>
      </dgm:t>
    </dgm:pt>
    <dgm:pt modelId="{88496475-656A-4943-A087-B5F39DD35BB5}">
      <dgm:prSet phldrT="[テキスト]"/>
      <dgm:spPr>
        <a:solidFill>
          <a:srgbClr val="F36C37"/>
        </a:solidFill>
      </dgm:spPr>
      <dgm:t>
        <a:bodyPr/>
        <a:lstStyle/>
        <a:p>
          <a:r>
            <a:rPr kumimoji="1" lang="ja-JP" altLang="en-US" dirty="0">
              <a:latin typeface="Meiryo UI" panose="020B0604030504040204" pitchFamily="50" charset="-128"/>
              <a:ea typeface="Meiryo UI" panose="020B0604030504040204" pitchFamily="50" charset="-128"/>
            </a:rPr>
            <a:t>効果測定</a:t>
          </a:r>
        </a:p>
      </dgm:t>
    </dgm:pt>
    <dgm:pt modelId="{D4171C2B-AC9C-4B8C-A250-6501915702A2}" type="parTrans" cxnId="{3663FFF2-AAD5-4AB5-86C7-5AD8CCE29CF9}">
      <dgm:prSet/>
      <dgm:spPr/>
      <dgm:t>
        <a:bodyPr/>
        <a:lstStyle/>
        <a:p>
          <a:endParaRPr kumimoji="1" lang="ja-JP" altLang="en-US">
            <a:latin typeface="Meiryo UI" panose="020B0604030504040204" pitchFamily="50" charset="-128"/>
            <a:ea typeface="Meiryo UI" panose="020B0604030504040204" pitchFamily="50" charset="-128"/>
          </a:endParaRPr>
        </a:p>
      </dgm:t>
    </dgm:pt>
    <dgm:pt modelId="{6BB2D68F-9636-463D-B2AF-A943DDB1AEF9}" type="sibTrans" cxnId="{3663FFF2-AAD5-4AB5-86C7-5AD8CCE29CF9}">
      <dgm:prSet/>
      <dgm:spPr/>
      <dgm:t>
        <a:bodyPr/>
        <a:lstStyle/>
        <a:p>
          <a:endParaRPr kumimoji="1" lang="ja-JP" altLang="en-US">
            <a:latin typeface="Meiryo UI" panose="020B0604030504040204" pitchFamily="50" charset="-128"/>
            <a:ea typeface="Meiryo UI" panose="020B0604030504040204" pitchFamily="50" charset="-128"/>
          </a:endParaRPr>
        </a:p>
      </dgm:t>
    </dgm:pt>
    <dgm:pt modelId="{3E07991E-5088-4A76-84B7-76B4EA489A63}">
      <dgm:prSet phldrT="[テキスト]"/>
      <dgm:spPr>
        <a:solidFill>
          <a:srgbClr val="F36C37"/>
        </a:solidFill>
      </dgm:spPr>
      <dgm:t>
        <a:bodyPr/>
        <a:lstStyle/>
        <a:p>
          <a:r>
            <a:rPr kumimoji="1" lang="ja-JP" altLang="en-US" dirty="0">
              <a:latin typeface="Meiryo UI" panose="020B0604030504040204" pitchFamily="50" charset="-128"/>
              <a:ea typeface="Meiryo UI" panose="020B0604030504040204" pitchFamily="50" charset="-128"/>
            </a:rPr>
            <a:t>本格導入</a:t>
          </a:r>
        </a:p>
      </dgm:t>
    </dgm:pt>
    <dgm:pt modelId="{EA27FE02-15B6-4DCF-8301-D1B478DBAB6A}" type="parTrans" cxnId="{3F837D1F-9169-4AA7-B3B2-86C4E938FEE5}">
      <dgm:prSet/>
      <dgm:spPr/>
      <dgm:t>
        <a:bodyPr/>
        <a:lstStyle/>
        <a:p>
          <a:endParaRPr kumimoji="1" lang="ja-JP" altLang="en-US">
            <a:latin typeface="Meiryo UI" panose="020B0604030504040204" pitchFamily="50" charset="-128"/>
            <a:ea typeface="Meiryo UI" panose="020B0604030504040204" pitchFamily="50" charset="-128"/>
          </a:endParaRPr>
        </a:p>
      </dgm:t>
    </dgm:pt>
    <dgm:pt modelId="{BF9EAE4E-9D7B-4C29-A111-3C6D2839DE16}" type="sibTrans" cxnId="{3F837D1F-9169-4AA7-B3B2-86C4E938FEE5}">
      <dgm:prSet/>
      <dgm:spPr/>
      <dgm:t>
        <a:bodyPr/>
        <a:lstStyle/>
        <a:p>
          <a:endParaRPr kumimoji="1" lang="ja-JP" altLang="en-US">
            <a:latin typeface="Meiryo UI" panose="020B0604030504040204" pitchFamily="50" charset="-128"/>
            <a:ea typeface="Meiryo UI" panose="020B0604030504040204" pitchFamily="50" charset="-128"/>
          </a:endParaRPr>
        </a:p>
      </dgm:t>
    </dgm:pt>
    <dgm:pt modelId="{6D21B953-A3B3-48BB-AF23-B0607121ECF9}" type="pres">
      <dgm:prSet presAssocID="{1D9BD05A-F53C-4DE9-915B-551ED968F2FA}" presName="Name0" presStyleCnt="0">
        <dgm:presLayoutVars>
          <dgm:dir/>
          <dgm:animLvl val="lvl"/>
          <dgm:resizeHandles val="exact"/>
        </dgm:presLayoutVars>
      </dgm:prSet>
      <dgm:spPr/>
    </dgm:pt>
    <dgm:pt modelId="{0278F478-5278-49AB-8CA1-7938A817D8EA}" type="pres">
      <dgm:prSet presAssocID="{208B9D49-9F09-4CB7-B4FD-A95F20A0EC8C}" presName="parTxOnly" presStyleLbl="node1" presStyleIdx="0" presStyleCnt="5">
        <dgm:presLayoutVars>
          <dgm:chMax val="0"/>
          <dgm:chPref val="0"/>
          <dgm:bulletEnabled val="1"/>
        </dgm:presLayoutVars>
      </dgm:prSet>
      <dgm:spPr/>
    </dgm:pt>
    <dgm:pt modelId="{6F732F0F-8FA1-4C27-B51F-54733F920646}" type="pres">
      <dgm:prSet presAssocID="{AC97822F-2104-4487-9B74-D11D7851397F}" presName="parTxOnlySpace" presStyleCnt="0"/>
      <dgm:spPr/>
    </dgm:pt>
    <dgm:pt modelId="{7ED0F60C-04D1-4FAF-B3E2-9A08E41D9B49}" type="pres">
      <dgm:prSet presAssocID="{92F555DC-AE13-4749-BB18-F7EA5BB20F29}" presName="parTxOnly" presStyleLbl="node1" presStyleIdx="1" presStyleCnt="5">
        <dgm:presLayoutVars>
          <dgm:chMax val="0"/>
          <dgm:chPref val="0"/>
          <dgm:bulletEnabled val="1"/>
        </dgm:presLayoutVars>
      </dgm:prSet>
      <dgm:spPr/>
    </dgm:pt>
    <dgm:pt modelId="{8546D276-7DEB-45CA-AD57-B5E8A78AFC37}" type="pres">
      <dgm:prSet presAssocID="{2CD09781-4490-4874-84FD-878BB2F0D2B0}" presName="parTxOnlySpace" presStyleCnt="0"/>
      <dgm:spPr/>
    </dgm:pt>
    <dgm:pt modelId="{F0C1333D-1B77-44B2-AD57-4FFD08C9F4B5}" type="pres">
      <dgm:prSet presAssocID="{54926163-B3DF-4705-A08E-1A2F67420CEB}" presName="parTxOnly" presStyleLbl="node1" presStyleIdx="2" presStyleCnt="5">
        <dgm:presLayoutVars>
          <dgm:chMax val="0"/>
          <dgm:chPref val="0"/>
          <dgm:bulletEnabled val="1"/>
        </dgm:presLayoutVars>
      </dgm:prSet>
      <dgm:spPr/>
    </dgm:pt>
    <dgm:pt modelId="{CE618B03-287B-4DB4-956C-EBA47C015F01}" type="pres">
      <dgm:prSet presAssocID="{799037BF-6233-43EF-ADF3-12E79EC1EAE4}" presName="parTxOnlySpace" presStyleCnt="0"/>
      <dgm:spPr/>
    </dgm:pt>
    <dgm:pt modelId="{0BF4153D-0FFA-40D0-9959-63A2CEFC2665}" type="pres">
      <dgm:prSet presAssocID="{88496475-656A-4943-A087-B5F39DD35BB5}" presName="parTxOnly" presStyleLbl="node1" presStyleIdx="3" presStyleCnt="5">
        <dgm:presLayoutVars>
          <dgm:chMax val="0"/>
          <dgm:chPref val="0"/>
          <dgm:bulletEnabled val="1"/>
        </dgm:presLayoutVars>
      </dgm:prSet>
      <dgm:spPr/>
    </dgm:pt>
    <dgm:pt modelId="{BE215270-53C2-48D6-93B8-552C59636DAC}" type="pres">
      <dgm:prSet presAssocID="{6BB2D68F-9636-463D-B2AF-A943DDB1AEF9}" presName="parTxOnlySpace" presStyleCnt="0"/>
      <dgm:spPr/>
    </dgm:pt>
    <dgm:pt modelId="{A45125AD-BDA2-4586-B23C-12D681F88938}" type="pres">
      <dgm:prSet presAssocID="{3E07991E-5088-4A76-84B7-76B4EA489A63}" presName="parTxOnly" presStyleLbl="node1" presStyleIdx="4" presStyleCnt="5">
        <dgm:presLayoutVars>
          <dgm:chMax val="0"/>
          <dgm:chPref val="0"/>
          <dgm:bulletEnabled val="1"/>
        </dgm:presLayoutVars>
      </dgm:prSet>
      <dgm:spPr/>
    </dgm:pt>
  </dgm:ptLst>
  <dgm:cxnLst>
    <dgm:cxn modelId="{3F837D1F-9169-4AA7-B3B2-86C4E938FEE5}" srcId="{1D9BD05A-F53C-4DE9-915B-551ED968F2FA}" destId="{3E07991E-5088-4A76-84B7-76B4EA489A63}" srcOrd="4" destOrd="0" parTransId="{EA27FE02-15B6-4DCF-8301-D1B478DBAB6A}" sibTransId="{BF9EAE4E-9D7B-4C29-A111-3C6D2839DE16}"/>
    <dgm:cxn modelId="{0825942D-2E9C-4123-AA58-52D2440B673D}" type="presOf" srcId="{208B9D49-9F09-4CB7-B4FD-A95F20A0EC8C}" destId="{0278F478-5278-49AB-8CA1-7938A817D8EA}" srcOrd="0" destOrd="0" presId="urn:microsoft.com/office/officeart/2005/8/layout/chevron1"/>
    <dgm:cxn modelId="{0CBA9338-A9E5-4D91-B156-E6A2924FD422}" srcId="{1D9BD05A-F53C-4DE9-915B-551ED968F2FA}" destId="{208B9D49-9F09-4CB7-B4FD-A95F20A0EC8C}" srcOrd="0" destOrd="0" parTransId="{58357E82-F55C-467A-A660-E8200DAAA14B}" sibTransId="{AC97822F-2104-4487-9B74-D11D7851397F}"/>
    <dgm:cxn modelId="{36B6CF4C-B8E0-439B-8993-2D2684842AB2}" type="presOf" srcId="{1D9BD05A-F53C-4DE9-915B-551ED968F2FA}" destId="{6D21B953-A3B3-48BB-AF23-B0607121ECF9}" srcOrd="0" destOrd="0" presId="urn:microsoft.com/office/officeart/2005/8/layout/chevron1"/>
    <dgm:cxn modelId="{84F8215B-8E4B-4CFB-A1C0-63B454EC0502}" type="presOf" srcId="{88496475-656A-4943-A087-B5F39DD35BB5}" destId="{0BF4153D-0FFA-40D0-9959-63A2CEFC2665}" srcOrd="0" destOrd="0" presId="urn:microsoft.com/office/officeart/2005/8/layout/chevron1"/>
    <dgm:cxn modelId="{9013F66E-5E86-4B7B-B6A6-47B31FE892D8}" srcId="{1D9BD05A-F53C-4DE9-915B-551ED968F2FA}" destId="{54926163-B3DF-4705-A08E-1A2F67420CEB}" srcOrd="2" destOrd="0" parTransId="{912BE0D4-0894-4AD1-BF43-E95549714208}" sibTransId="{799037BF-6233-43EF-ADF3-12E79EC1EAE4}"/>
    <dgm:cxn modelId="{724BA696-B985-4CA5-AD9A-C064B8CCDAF7}" srcId="{1D9BD05A-F53C-4DE9-915B-551ED968F2FA}" destId="{92F555DC-AE13-4749-BB18-F7EA5BB20F29}" srcOrd="1" destOrd="0" parTransId="{177618DE-9E53-4F65-A56B-1ECB0063F37D}" sibTransId="{2CD09781-4490-4874-84FD-878BB2F0D2B0}"/>
    <dgm:cxn modelId="{423CE3A6-105E-4D10-AB00-0C15EF808637}" type="presOf" srcId="{3E07991E-5088-4A76-84B7-76B4EA489A63}" destId="{A45125AD-BDA2-4586-B23C-12D681F88938}" srcOrd="0" destOrd="0" presId="urn:microsoft.com/office/officeart/2005/8/layout/chevron1"/>
    <dgm:cxn modelId="{7678A7B6-04B5-4481-82AC-D6E122F417F1}" type="presOf" srcId="{54926163-B3DF-4705-A08E-1A2F67420CEB}" destId="{F0C1333D-1B77-44B2-AD57-4FFD08C9F4B5}" srcOrd="0" destOrd="0" presId="urn:microsoft.com/office/officeart/2005/8/layout/chevron1"/>
    <dgm:cxn modelId="{723397D7-36A1-4AE8-8761-4799EEC20783}" type="presOf" srcId="{92F555DC-AE13-4749-BB18-F7EA5BB20F29}" destId="{7ED0F60C-04D1-4FAF-B3E2-9A08E41D9B49}" srcOrd="0" destOrd="0" presId="urn:microsoft.com/office/officeart/2005/8/layout/chevron1"/>
    <dgm:cxn modelId="{3663FFF2-AAD5-4AB5-86C7-5AD8CCE29CF9}" srcId="{1D9BD05A-F53C-4DE9-915B-551ED968F2FA}" destId="{88496475-656A-4943-A087-B5F39DD35BB5}" srcOrd="3" destOrd="0" parTransId="{D4171C2B-AC9C-4B8C-A250-6501915702A2}" sibTransId="{6BB2D68F-9636-463D-B2AF-A943DDB1AEF9}"/>
    <dgm:cxn modelId="{6D04F5A6-0D58-436B-90A7-244E67FC1753}" type="presParOf" srcId="{6D21B953-A3B3-48BB-AF23-B0607121ECF9}" destId="{0278F478-5278-49AB-8CA1-7938A817D8EA}" srcOrd="0" destOrd="0" presId="urn:microsoft.com/office/officeart/2005/8/layout/chevron1"/>
    <dgm:cxn modelId="{16818394-05F5-4CB0-A75D-285FD04E477E}" type="presParOf" srcId="{6D21B953-A3B3-48BB-AF23-B0607121ECF9}" destId="{6F732F0F-8FA1-4C27-B51F-54733F920646}" srcOrd="1" destOrd="0" presId="urn:microsoft.com/office/officeart/2005/8/layout/chevron1"/>
    <dgm:cxn modelId="{CE11A352-09C2-4B79-86A2-6AACDDD6AA92}" type="presParOf" srcId="{6D21B953-A3B3-48BB-AF23-B0607121ECF9}" destId="{7ED0F60C-04D1-4FAF-B3E2-9A08E41D9B49}" srcOrd="2" destOrd="0" presId="urn:microsoft.com/office/officeart/2005/8/layout/chevron1"/>
    <dgm:cxn modelId="{B829F9C8-B40D-44C7-A4CA-52D60B4AB785}" type="presParOf" srcId="{6D21B953-A3B3-48BB-AF23-B0607121ECF9}" destId="{8546D276-7DEB-45CA-AD57-B5E8A78AFC37}" srcOrd="3" destOrd="0" presId="urn:microsoft.com/office/officeart/2005/8/layout/chevron1"/>
    <dgm:cxn modelId="{8558D50A-11B0-4B32-8E0F-9BB836B31D23}" type="presParOf" srcId="{6D21B953-A3B3-48BB-AF23-B0607121ECF9}" destId="{F0C1333D-1B77-44B2-AD57-4FFD08C9F4B5}" srcOrd="4" destOrd="0" presId="urn:microsoft.com/office/officeart/2005/8/layout/chevron1"/>
    <dgm:cxn modelId="{C8E607BB-A91A-4AF4-A748-6E403936B243}" type="presParOf" srcId="{6D21B953-A3B3-48BB-AF23-B0607121ECF9}" destId="{CE618B03-287B-4DB4-956C-EBA47C015F01}" srcOrd="5" destOrd="0" presId="urn:microsoft.com/office/officeart/2005/8/layout/chevron1"/>
    <dgm:cxn modelId="{8D911580-48A8-4B1E-A5E8-F4D77598F3EA}" type="presParOf" srcId="{6D21B953-A3B3-48BB-AF23-B0607121ECF9}" destId="{0BF4153D-0FFA-40D0-9959-63A2CEFC2665}" srcOrd="6" destOrd="0" presId="urn:microsoft.com/office/officeart/2005/8/layout/chevron1"/>
    <dgm:cxn modelId="{85553094-7795-4AFB-9B5B-9DAB2BA4012A}" type="presParOf" srcId="{6D21B953-A3B3-48BB-AF23-B0607121ECF9}" destId="{BE215270-53C2-48D6-93B8-552C59636DAC}" srcOrd="7" destOrd="0" presId="urn:microsoft.com/office/officeart/2005/8/layout/chevron1"/>
    <dgm:cxn modelId="{55ED1493-70B9-43F1-A5F2-C12D33CE784F}" type="presParOf" srcId="{6D21B953-A3B3-48BB-AF23-B0607121ECF9}" destId="{A45125AD-BDA2-4586-B23C-12D681F88938}" srcOrd="8"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D9BD05A-F53C-4DE9-915B-551ED968F2FA}" type="doc">
      <dgm:prSet loTypeId="urn:microsoft.com/office/officeart/2005/8/layout/chevron1" loCatId="process" qsTypeId="urn:microsoft.com/office/officeart/2005/8/quickstyle/simple1" qsCatId="simple" csTypeId="urn:microsoft.com/office/officeart/2005/8/colors/accent2_4" csCatId="accent2" phldr="1"/>
      <dgm:spPr/>
    </dgm:pt>
    <dgm:pt modelId="{208B9D49-9F09-4CB7-B4FD-A95F20A0EC8C}">
      <dgm:prSet phldrT="[テキスト]"/>
      <dgm:spPr>
        <a:solidFill>
          <a:schemeClr val="accent1"/>
        </a:solidFill>
      </dgm:spPr>
      <dgm:t>
        <a:bodyPr/>
        <a:lstStyle/>
        <a:p>
          <a:r>
            <a:rPr kumimoji="1" lang="ja-JP" altLang="en-US" dirty="0">
              <a:latin typeface="Meiryo UI" panose="020B0604030504040204" pitchFamily="50" charset="-128"/>
              <a:ea typeface="Meiryo UI" panose="020B0604030504040204" pitchFamily="50" charset="-128"/>
            </a:rPr>
            <a:t>適用領域</a:t>
          </a:r>
          <a:br>
            <a:rPr kumimoji="1" lang="en-US" altLang="ja-JP" dirty="0">
              <a:latin typeface="Meiryo UI" panose="020B0604030504040204" pitchFamily="50" charset="-128"/>
              <a:ea typeface="Meiryo UI" panose="020B0604030504040204" pitchFamily="50" charset="-128"/>
            </a:rPr>
          </a:br>
          <a:r>
            <a:rPr kumimoji="1" lang="ja-JP" altLang="en-US" dirty="0">
              <a:latin typeface="Meiryo UI" panose="020B0604030504040204" pitchFamily="50" charset="-128"/>
              <a:ea typeface="Meiryo UI" panose="020B0604030504040204" pitchFamily="50" charset="-128"/>
            </a:rPr>
            <a:t>検討</a:t>
          </a:r>
        </a:p>
      </dgm:t>
    </dgm:pt>
    <dgm:pt modelId="{58357E82-F55C-467A-A660-E8200DAAA14B}" type="parTrans" cxnId="{0CBA9338-A9E5-4D91-B156-E6A2924FD422}">
      <dgm:prSet/>
      <dgm:spPr/>
      <dgm:t>
        <a:bodyPr/>
        <a:lstStyle/>
        <a:p>
          <a:endParaRPr kumimoji="1" lang="ja-JP" altLang="en-US">
            <a:latin typeface="メイリオ" panose="020B0604030504040204" pitchFamily="50" charset="-128"/>
            <a:ea typeface="メイリオ" panose="020B0604030504040204" pitchFamily="50" charset="-128"/>
          </a:endParaRPr>
        </a:p>
      </dgm:t>
    </dgm:pt>
    <dgm:pt modelId="{AC97822F-2104-4487-9B74-D11D7851397F}" type="sibTrans" cxnId="{0CBA9338-A9E5-4D91-B156-E6A2924FD422}">
      <dgm:prSet/>
      <dgm:spPr/>
      <dgm:t>
        <a:bodyPr/>
        <a:lstStyle/>
        <a:p>
          <a:endParaRPr kumimoji="1" lang="ja-JP" altLang="en-US">
            <a:latin typeface="メイリオ" panose="020B0604030504040204" pitchFamily="50" charset="-128"/>
            <a:ea typeface="メイリオ" panose="020B0604030504040204" pitchFamily="50" charset="-128"/>
          </a:endParaRPr>
        </a:p>
      </dgm:t>
    </dgm:pt>
    <dgm:pt modelId="{92F555DC-AE13-4749-BB18-F7EA5BB20F29}">
      <dgm:prSet phldrT="[テキスト]"/>
      <dgm:spPr>
        <a:solidFill>
          <a:schemeClr val="accent2">
            <a:lumMod val="60000"/>
            <a:lumOff val="40000"/>
          </a:schemeClr>
        </a:solidFill>
      </dgm:spPr>
      <dgm:t>
        <a:bodyPr/>
        <a:lstStyle/>
        <a:p>
          <a:r>
            <a:rPr kumimoji="1" lang="en-US" altLang="ja-JP" dirty="0">
              <a:latin typeface="Meiryo UI" panose="020B0604030504040204" pitchFamily="50" charset="-128"/>
              <a:ea typeface="Meiryo UI" panose="020B0604030504040204" pitchFamily="50" charset="-128"/>
            </a:rPr>
            <a:t>PoC</a:t>
          </a:r>
          <a:endParaRPr kumimoji="1" lang="ja-JP" altLang="en-US" dirty="0">
            <a:latin typeface="Meiryo UI" panose="020B0604030504040204" pitchFamily="50" charset="-128"/>
            <a:ea typeface="Meiryo UI" panose="020B0604030504040204" pitchFamily="50" charset="-128"/>
          </a:endParaRPr>
        </a:p>
      </dgm:t>
    </dgm:pt>
    <dgm:pt modelId="{177618DE-9E53-4F65-A56B-1ECB0063F37D}" type="parTrans" cxnId="{724BA696-B985-4CA5-AD9A-C064B8CCDAF7}">
      <dgm:prSet/>
      <dgm:spPr/>
      <dgm:t>
        <a:bodyPr/>
        <a:lstStyle/>
        <a:p>
          <a:endParaRPr kumimoji="1" lang="ja-JP" altLang="en-US">
            <a:latin typeface="メイリオ" panose="020B0604030504040204" pitchFamily="50" charset="-128"/>
            <a:ea typeface="メイリオ" panose="020B0604030504040204" pitchFamily="50" charset="-128"/>
          </a:endParaRPr>
        </a:p>
      </dgm:t>
    </dgm:pt>
    <dgm:pt modelId="{2CD09781-4490-4874-84FD-878BB2F0D2B0}" type="sibTrans" cxnId="{724BA696-B985-4CA5-AD9A-C064B8CCDAF7}">
      <dgm:prSet/>
      <dgm:spPr/>
      <dgm:t>
        <a:bodyPr/>
        <a:lstStyle/>
        <a:p>
          <a:endParaRPr kumimoji="1" lang="ja-JP" altLang="en-US">
            <a:latin typeface="メイリオ" panose="020B0604030504040204" pitchFamily="50" charset="-128"/>
            <a:ea typeface="メイリオ" panose="020B0604030504040204" pitchFamily="50" charset="-128"/>
          </a:endParaRPr>
        </a:p>
      </dgm:t>
    </dgm:pt>
    <dgm:pt modelId="{54926163-B3DF-4705-A08E-1A2F67420CEB}">
      <dgm:prSet phldrT="[テキスト]"/>
      <dgm:spPr>
        <a:solidFill>
          <a:schemeClr val="accent2">
            <a:lumMod val="60000"/>
            <a:lumOff val="40000"/>
          </a:schemeClr>
        </a:solidFill>
      </dgm:spPr>
      <dgm:t>
        <a:bodyPr/>
        <a:lstStyle/>
        <a:p>
          <a:r>
            <a:rPr kumimoji="1" lang="ja-JP" altLang="en-US" dirty="0">
              <a:latin typeface="Meiryo UI" panose="020B0604030504040204" pitchFamily="50" charset="-128"/>
              <a:ea typeface="Meiryo UI" panose="020B0604030504040204" pitchFamily="50" charset="-128"/>
            </a:rPr>
            <a:t>パイロット導入</a:t>
          </a:r>
        </a:p>
      </dgm:t>
    </dgm:pt>
    <dgm:pt modelId="{912BE0D4-0894-4AD1-BF43-E95549714208}" type="parTrans" cxnId="{9013F66E-5E86-4B7B-B6A6-47B31FE892D8}">
      <dgm:prSet/>
      <dgm:spPr/>
      <dgm:t>
        <a:bodyPr/>
        <a:lstStyle/>
        <a:p>
          <a:endParaRPr kumimoji="1" lang="ja-JP" altLang="en-US">
            <a:latin typeface="メイリオ" panose="020B0604030504040204" pitchFamily="50" charset="-128"/>
            <a:ea typeface="メイリオ" panose="020B0604030504040204" pitchFamily="50" charset="-128"/>
          </a:endParaRPr>
        </a:p>
      </dgm:t>
    </dgm:pt>
    <dgm:pt modelId="{799037BF-6233-43EF-ADF3-12E79EC1EAE4}" type="sibTrans" cxnId="{9013F66E-5E86-4B7B-B6A6-47B31FE892D8}">
      <dgm:prSet/>
      <dgm:spPr/>
      <dgm:t>
        <a:bodyPr/>
        <a:lstStyle/>
        <a:p>
          <a:endParaRPr kumimoji="1" lang="ja-JP" altLang="en-US">
            <a:latin typeface="メイリオ" panose="020B0604030504040204" pitchFamily="50" charset="-128"/>
            <a:ea typeface="メイリオ" panose="020B0604030504040204" pitchFamily="50" charset="-128"/>
          </a:endParaRPr>
        </a:p>
      </dgm:t>
    </dgm:pt>
    <dgm:pt modelId="{88496475-656A-4943-A087-B5F39DD35BB5}">
      <dgm:prSet phldrT="[テキスト]"/>
      <dgm:spPr>
        <a:solidFill>
          <a:schemeClr val="accent2">
            <a:lumMod val="60000"/>
            <a:lumOff val="40000"/>
          </a:schemeClr>
        </a:solidFill>
      </dgm:spPr>
      <dgm:t>
        <a:bodyPr/>
        <a:lstStyle/>
        <a:p>
          <a:r>
            <a:rPr kumimoji="1" lang="ja-JP" altLang="en-US" dirty="0">
              <a:latin typeface="Meiryo UI" panose="020B0604030504040204" pitchFamily="50" charset="-128"/>
              <a:ea typeface="Meiryo UI" panose="020B0604030504040204" pitchFamily="50" charset="-128"/>
            </a:rPr>
            <a:t>効果測定</a:t>
          </a:r>
        </a:p>
      </dgm:t>
    </dgm:pt>
    <dgm:pt modelId="{D4171C2B-AC9C-4B8C-A250-6501915702A2}" type="parTrans" cxnId="{3663FFF2-AAD5-4AB5-86C7-5AD8CCE29CF9}">
      <dgm:prSet/>
      <dgm:spPr/>
      <dgm:t>
        <a:bodyPr/>
        <a:lstStyle/>
        <a:p>
          <a:endParaRPr kumimoji="1" lang="ja-JP" altLang="en-US">
            <a:latin typeface="メイリオ" panose="020B0604030504040204" pitchFamily="50" charset="-128"/>
            <a:ea typeface="メイリオ" panose="020B0604030504040204" pitchFamily="50" charset="-128"/>
          </a:endParaRPr>
        </a:p>
      </dgm:t>
    </dgm:pt>
    <dgm:pt modelId="{6BB2D68F-9636-463D-B2AF-A943DDB1AEF9}" type="sibTrans" cxnId="{3663FFF2-AAD5-4AB5-86C7-5AD8CCE29CF9}">
      <dgm:prSet/>
      <dgm:spPr/>
      <dgm:t>
        <a:bodyPr/>
        <a:lstStyle/>
        <a:p>
          <a:endParaRPr kumimoji="1" lang="ja-JP" altLang="en-US">
            <a:latin typeface="メイリオ" panose="020B0604030504040204" pitchFamily="50" charset="-128"/>
            <a:ea typeface="メイリオ" panose="020B0604030504040204" pitchFamily="50" charset="-128"/>
          </a:endParaRPr>
        </a:p>
      </dgm:t>
    </dgm:pt>
    <dgm:pt modelId="{3E07991E-5088-4A76-84B7-76B4EA489A63}">
      <dgm:prSet phldrT="[テキスト]"/>
      <dgm:spPr>
        <a:solidFill>
          <a:schemeClr val="accent2">
            <a:lumMod val="60000"/>
            <a:lumOff val="40000"/>
          </a:schemeClr>
        </a:solidFill>
      </dgm:spPr>
      <dgm:t>
        <a:bodyPr/>
        <a:lstStyle/>
        <a:p>
          <a:r>
            <a:rPr kumimoji="1" lang="ja-JP" altLang="en-US" dirty="0">
              <a:latin typeface="Meiryo UI" panose="020B0604030504040204" pitchFamily="50" charset="-128"/>
              <a:ea typeface="Meiryo UI" panose="020B0604030504040204" pitchFamily="50" charset="-128"/>
            </a:rPr>
            <a:t>本格導入</a:t>
          </a:r>
        </a:p>
      </dgm:t>
    </dgm:pt>
    <dgm:pt modelId="{EA27FE02-15B6-4DCF-8301-D1B478DBAB6A}" type="parTrans" cxnId="{3F837D1F-9169-4AA7-B3B2-86C4E938FEE5}">
      <dgm:prSet/>
      <dgm:spPr/>
      <dgm:t>
        <a:bodyPr/>
        <a:lstStyle/>
        <a:p>
          <a:endParaRPr kumimoji="1" lang="ja-JP" altLang="en-US">
            <a:latin typeface="メイリオ" panose="020B0604030504040204" pitchFamily="50" charset="-128"/>
            <a:ea typeface="メイリオ" panose="020B0604030504040204" pitchFamily="50" charset="-128"/>
          </a:endParaRPr>
        </a:p>
      </dgm:t>
    </dgm:pt>
    <dgm:pt modelId="{BF9EAE4E-9D7B-4C29-A111-3C6D2839DE16}" type="sibTrans" cxnId="{3F837D1F-9169-4AA7-B3B2-86C4E938FEE5}">
      <dgm:prSet/>
      <dgm:spPr/>
      <dgm:t>
        <a:bodyPr/>
        <a:lstStyle/>
        <a:p>
          <a:endParaRPr kumimoji="1" lang="ja-JP" altLang="en-US">
            <a:latin typeface="メイリオ" panose="020B0604030504040204" pitchFamily="50" charset="-128"/>
            <a:ea typeface="メイリオ" panose="020B0604030504040204" pitchFamily="50" charset="-128"/>
          </a:endParaRPr>
        </a:p>
      </dgm:t>
    </dgm:pt>
    <dgm:pt modelId="{6D21B953-A3B3-48BB-AF23-B0607121ECF9}" type="pres">
      <dgm:prSet presAssocID="{1D9BD05A-F53C-4DE9-915B-551ED968F2FA}" presName="Name0" presStyleCnt="0">
        <dgm:presLayoutVars>
          <dgm:dir/>
          <dgm:animLvl val="lvl"/>
          <dgm:resizeHandles val="exact"/>
        </dgm:presLayoutVars>
      </dgm:prSet>
      <dgm:spPr/>
    </dgm:pt>
    <dgm:pt modelId="{0278F478-5278-49AB-8CA1-7938A817D8EA}" type="pres">
      <dgm:prSet presAssocID="{208B9D49-9F09-4CB7-B4FD-A95F20A0EC8C}" presName="parTxOnly" presStyleLbl="node1" presStyleIdx="0" presStyleCnt="5">
        <dgm:presLayoutVars>
          <dgm:chMax val="0"/>
          <dgm:chPref val="0"/>
          <dgm:bulletEnabled val="1"/>
        </dgm:presLayoutVars>
      </dgm:prSet>
      <dgm:spPr/>
    </dgm:pt>
    <dgm:pt modelId="{6F732F0F-8FA1-4C27-B51F-54733F920646}" type="pres">
      <dgm:prSet presAssocID="{AC97822F-2104-4487-9B74-D11D7851397F}" presName="parTxOnlySpace" presStyleCnt="0"/>
      <dgm:spPr/>
    </dgm:pt>
    <dgm:pt modelId="{7ED0F60C-04D1-4FAF-B3E2-9A08E41D9B49}" type="pres">
      <dgm:prSet presAssocID="{92F555DC-AE13-4749-BB18-F7EA5BB20F29}" presName="parTxOnly" presStyleLbl="node1" presStyleIdx="1" presStyleCnt="5">
        <dgm:presLayoutVars>
          <dgm:chMax val="0"/>
          <dgm:chPref val="0"/>
          <dgm:bulletEnabled val="1"/>
        </dgm:presLayoutVars>
      </dgm:prSet>
      <dgm:spPr/>
    </dgm:pt>
    <dgm:pt modelId="{8546D276-7DEB-45CA-AD57-B5E8A78AFC37}" type="pres">
      <dgm:prSet presAssocID="{2CD09781-4490-4874-84FD-878BB2F0D2B0}" presName="parTxOnlySpace" presStyleCnt="0"/>
      <dgm:spPr/>
    </dgm:pt>
    <dgm:pt modelId="{F0C1333D-1B77-44B2-AD57-4FFD08C9F4B5}" type="pres">
      <dgm:prSet presAssocID="{54926163-B3DF-4705-A08E-1A2F67420CEB}" presName="parTxOnly" presStyleLbl="node1" presStyleIdx="2" presStyleCnt="5">
        <dgm:presLayoutVars>
          <dgm:chMax val="0"/>
          <dgm:chPref val="0"/>
          <dgm:bulletEnabled val="1"/>
        </dgm:presLayoutVars>
      </dgm:prSet>
      <dgm:spPr/>
    </dgm:pt>
    <dgm:pt modelId="{CE618B03-287B-4DB4-956C-EBA47C015F01}" type="pres">
      <dgm:prSet presAssocID="{799037BF-6233-43EF-ADF3-12E79EC1EAE4}" presName="parTxOnlySpace" presStyleCnt="0"/>
      <dgm:spPr/>
    </dgm:pt>
    <dgm:pt modelId="{0BF4153D-0FFA-40D0-9959-63A2CEFC2665}" type="pres">
      <dgm:prSet presAssocID="{88496475-656A-4943-A087-B5F39DD35BB5}" presName="parTxOnly" presStyleLbl="node1" presStyleIdx="3" presStyleCnt="5">
        <dgm:presLayoutVars>
          <dgm:chMax val="0"/>
          <dgm:chPref val="0"/>
          <dgm:bulletEnabled val="1"/>
        </dgm:presLayoutVars>
      </dgm:prSet>
      <dgm:spPr/>
    </dgm:pt>
    <dgm:pt modelId="{BE215270-53C2-48D6-93B8-552C59636DAC}" type="pres">
      <dgm:prSet presAssocID="{6BB2D68F-9636-463D-B2AF-A943DDB1AEF9}" presName="parTxOnlySpace" presStyleCnt="0"/>
      <dgm:spPr/>
    </dgm:pt>
    <dgm:pt modelId="{A45125AD-BDA2-4586-B23C-12D681F88938}" type="pres">
      <dgm:prSet presAssocID="{3E07991E-5088-4A76-84B7-76B4EA489A63}" presName="parTxOnly" presStyleLbl="node1" presStyleIdx="4" presStyleCnt="5">
        <dgm:presLayoutVars>
          <dgm:chMax val="0"/>
          <dgm:chPref val="0"/>
          <dgm:bulletEnabled val="1"/>
        </dgm:presLayoutVars>
      </dgm:prSet>
      <dgm:spPr/>
    </dgm:pt>
  </dgm:ptLst>
  <dgm:cxnLst>
    <dgm:cxn modelId="{3F837D1F-9169-4AA7-B3B2-86C4E938FEE5}" srcId="{1D9BD05A-F53C-4DE9-915B-551ED968F2FA}" destId="{3E07991E-5088-4A76-84B7-76B4EA489A63}" srcOrd="4" destOrd="0" parTransId="{EA27FE02-15B6-4DCF-8301-D1B478DBAB6A}" sibTransId="{BF9EAE4E-9D7B-4C29-A111-3C6D2839DE16}"/>
    <dgm:cxn modelId="{0825942D-2E9C-4123-AA58-52D2440B673D}" type="presOf" srcId="{208B9D49-9F09-4CB7-B4FD-A95F20A0EC8C}" destId="{0278F478-5278-49AB-8CA1-7938A817D8EA}" srcOrd="0" destOrd="0" presId="urn:microsoft.com/office/officeart/2005/8/layout/chevron1"/>
    <dgm:cxn modelId="{0CBA9338-A9E5-4D91-B156-E6A2924FD422}" srcId="{1D9BD05A-F53C-4DE9-915B-551ED968F2FA}" destId="{208B9D49-9F09-4CB7-B4FD-A95F20A0EC8C}" srcOrd="0" destOrd="0" parTransId="{58357E82-F55C-467A-A660-E8200DAAA14B}" sibTransId="{AC97822F-2104-4487-9B74-D11D7851397F}"/>
    <dgm:cxn modelId="{36B6CF4C-B8E0-439B-8993-2D2684842AB2}" type="presOf" srcId="{1D9BD05A-F53C-4DE9-915B-551ED968F2FA}" destId="{6D21B953-A3B3-48BB-AF23-B0607121ECF9}" srcOrd="0" destOrd="0" presId="urn:microsoft.com/office/officeart/2005/8/layout/chevron1"/>
    <dgm:cxn modelId="{84F8215B-8E4B-4CFB-A1C0-63B454EC0502}" type="presOf" srcId="{88496475-656A-4943-A087-B5F39DD35BB5}" destId="{0BF4153D-0FFA-40D0-9959-63A2CEFC2665}" srcOrd="0" destOrd="0" presId="urn:microsoft.com/office/officeart/2005/8/layout/chevron1"/>
    <dgm:cxn modelId="{9013F66E-5E86-4B7B-B6A6-47B31FE892D8}" srcId="{1D9BD05A-F53C-4DE9-915B-551ED968F2FA}" destId="{54926163-B3DF-4705-A08E-1A2F67420CEB}" srcOrd="2" destOrd="0" parTransId="{912BE0D4-0894-4AD1-BF43-E95549714208}" sibTransId="{799037BF-6233-43EF-ADF3-12E79EC1EAE4}"/>
    <dgm:cxn modelId="{724BA696-B985-4CA5-AD9A-C064B8CCDAF7}" srcId="{1D9BD05A-F53C-4DE9-915B-551ED968F2FA}" destId="{92F555DC-AE13-4749-BB18-F7EA5BB20F29}" srcOrd="1" destOrd="0" parTransId="{177618DE-9E53-4F65-A56B-1ECB0063F37D}" sibTransId="{2CD09781-4490-4874-84FD-878BB2F0D2B0}"/>
    <dgm:cxn modelId="{423CE3A6-105E-4D10-AB00-0C15EF808637}" type="presOf" srcId="{3E07991E-5088-4A76-84B7-76B4EA489A63}" destId="{A45125AD-BDA2-4586-B23C-12D681F88938}" srcOrd="0" destOrd="0" presId="urn:microsoft.com/office/officeart/2005/8/layout/chevron1"/>
    <dgm:cxn modelId="{7678A7B6-04B5-4481-82AC-D6E122F417F1}" type="presOf" srcId="{54926163-B3DF-4705-A08E-1A2F67420CEB}" destId="{F0C1333D-1B77-44B2-AD57-4FFD08C9F4B5}" srcOrd="0" destOrd="0" presId="urn:microsoft.com/office/officeart/2005/8/layout/chevron1"/>
    <dgm:cxn modelId="{723397D7-36A1-4AE8-8761-4799EEC20783}" type="presOf" srcId="{92F555DC-AE13-4749-BB18-F7EA5BB20F29}" destId="{7ED0F60C-04D1-4FAF-B3E2-9A08E41D9B49}" srcOrd="0" destOrd="0" presId="urn:microsoft.com/office/officeart/2005/8/layout/chevron1"/>
    <dgm:cxn modelId="{3663FFF2-AAD5-4AB5-86C7-5AD8CCE29CF9}" srcId="{1D9BD05A-F53C-4DE9-915B-551ED968F2FA}" destId="{88496475-656A-4943-A087-B5F39DD35BB5}" srcOrd="3" destOrd="0" parTransId="{D4171C2B-AC9C-4B8C-A250-6501915702A2}" sibTransId="{6BB2D68F-9636-463D-B2AF-A943DDB1AEF9}"/>
    <dgm:cxn modelId="{6D04F5A6-0D58-436B-90A7-244E67FC1753}" type="presParOf" srcId="{6D21B953-A3B3-48BB-AF23-B0607121ECF9}" destId="{0278F478-5278-49AB-8CA1-7938A817D8EA}" srcOrd="0" destOrd="0" presId="urn:microsoft.com/office/officeart/2005/8/layout/chevron1"/>
    <dgm:cxn modelId="{16818394-05F5-4CB0-A75D-285FD04E477E}" type="presParOf" srcId="{6D21B953-A3B3-48BB-AF23-B0607121ECF9}" destId="{6F732F0F-8FA1-4C27-B51F-54733F920646}" srcOrd="1" destOrd="0" presId="urn:microsoft.com/office/officeart/2005/8/layout/chevron1"/>
    <dgm:cxn modelId="{CE11A352-09C2-4B79-86A2-6AACDDD6AA92}" type="presParOf" srcId="{6D21B953-A3B3-48BB-AF23-B0607121ECF9}" destId="{7ED0F60C-04D1-4FAF-B3E2-9A08E41D9B49}" srcOrd="2" destOrd="0" presId="urn:microsoft.com/office/officeart/2005/8/layout/chevron1"/>
    <dgm:cxn modelId="{B829F9C8-B40D-44C7-A4CA-52D60B4AB785}" type="presParOf" srcId="{6D21B953-A3B3-48BB-AF23-B0607121ECF9}" destId="{8546D276-7DEB-45CA-AD57-B5E8A78AFC37}" srcOrd="3" destOrd="0" presId="urn:microsoft.com/office/officeart/2005/8/layout/chevron1"/>
    <dgm:cxn modelId="{8558D50A-11B0-4B32-8E0F-9BB836B31D23}" type="presParOf" srcId="{6D21B953-A3B3-48BB-AF23-B0607121ECF9}" destId="{F0C1333D-1B77-44B2-AD57-4FFD08C9F4B5}" srcOrd="4" destOrd="0" presId="urn:microsoft.com/office/officeart/2005/8/layout/chevron1"/>
    <dgm:cxn modelId="{C8E607BB-A91A-4AF4-A748-6E403936B243}" type="presParOf" srcId="{6D21B953-A3B3-48BB-AF23-B0607121ECF9}" destId="{CE618B03-287B-4DB4-956C-EBA47C015F01}" srcOrd="5" destOrd="0" presId="urn:microsoft.com/office/officeart/2005/8/layout/chevron1"/>
    <dgm:cxn modelId="{8D911580-48A8-4B1E-A5E8-F4D77598F3EA}" type="presParOf" srcId="{6D21B953-A3B3-48BB-AF23-B0607121ECF9}" destId="{0BF4153D-0FFA-40D0-9959-63A2CEFC2665}" srcOrd="6" destOrd="0" presId="urn:microsoft.com/office/officeart/2005/8/layout/chevron1"/>
    <dgm:cxn modelId="{85553094-7795-4AFB-9B5B-9DAB2BA4012A}" type="presParOf" srcId="{6D21B953-A3B3-48BB-AF23-B0607121ECF9}" destId="{BE215270-53C2-48D6-93B8-552C59636DAC}" srcOrd="7" destOrd="0" presId="urn:microsoft.com/office/officeart/2005/8/layout/chevron1"/>
    <dgm:cxn modelId="{55ED1493-70B9-43F1-A5F2-C12D33CE784F}" type="presParOf" srcId="{6D21B953-A3B3-48BB-AF23-B0607121ECF9}" destId="{A45125AD-BDA2-4586-B23C-12D681F88938}" srcOrd="8"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D9BD05A-F53C-4DE9-915B-551ED968F2FA}" type="doc">
      <dgm:prSet loTypeId="urn:microsoft.com/office/officeart/2005/8/layout/chevron1" loCatId="process" qsTypeId="urn:microsoft.com/office/officeart/2005/8/quickstyle/simple1" qsCatId="simple" csTypeId="urn:microsoft.com/office/officeart/2005/8/colors/accent2_4" csCatId="accent2" phldr="1"/>
      <dgm:spPr/>
    </dgm:pt>
    <dgm:pt modelId="{208B9D49-9F09-4CB7-B4FD-A95F20A0EC8C}">
      <dgm:prSet phldrT="[テキスト]"/>
      <dgm:spPr>
        <a:solidFill>
          <a:schemeClr val="accent1"/>
        </a:solidFill>
      </dgm:spPr>
      <dgm:t>
        <a:bodyPr/>
        <a:lstStyle/>
        <a:p>
          <a:r>
            <a:rPr kumimoji="1" lang="ja-JP" altLang="en-US" dirty="0">
              <a:latin typeface="Meiryo UI" panose="020B0604030504040204" pitchFamily="50" charset="-128"/>
              <a:ea typeface="Meiryo UI" panose="020B0604030504040204" pitchFamily="50" charset="-128"/>
            </a:rPr>
            <a:t>適用領域</a:t>
          </a:r>
          <a:br>
            <a:rPr kumimoji="1" lang="en-US" altLang="ja-JP" dirty="0">
              <a:latin typeface="Meiryo UI" panose="020B0604030504040204" pitchFamily="50" charset="-128"/>
              <a:ea typeface="Meiryo UI" panose="020B0604030504040204" pitchFamily="50" charset="-128"/>
            </a:rPr>
          </a:br>
          <a:r>
            <a:rPr kumimoji="1" lang="ja-JP" altLang="en-US" dirty="0">
              <a:latin typeface="Meiryo UI" panose="020B0604030504040204" pitchFamily="50" charset="-128"/>
              <a:ea typeface="Meiryo UI" panose="020B0604030504040204" pitchFamily="50" charset="-128"/>
            </a:rPr>
            <a:t>検討</a:t>
          </a:r>
        </a:p>
      </dgm:t>
    </dgm:pt>
    <dgm:pt modelId="{58357E82-F55C-467A-A660-E8200DAAA14B}" type="parTrans" cxnId="{0CBA9338-A9E5-4D91-B156-E6A2924FD422}">
      <dgm:prSet/>
      <dgm:spPr/>
      <dgm:t>
        <a:bodyPr/>
        <a:lstStyle/>
        <a:p>
          <a:endParaRPr kumimoji="1" lang="ja-JP" altLang="en-US">
            <a:latin typeface="Meiryo UI" panose="020B0604030504040204" pitchFamily="50" charset="-128"/>
            <a:ea typeface="Meiryo UI" panose="020B0604030504040204" pitchFamily="50" charset="-128"/>
          </a:endParaRPr>
        </a:p>
      </dgm:t>
    </dgm:pt>
    <dgm:pt modelId="{AC97822F-2104-4487-9B74-D11D7851397F}" type="sibTrans" cxnId="{0CBA9338-A9E5-4D91-B156-E6A2924FD422}">
      <dgm:prSet/>
      <dgm:spPr/>
      <dgm:t>
        <a:bodyPr/>
        <a:lstStyle/>
        <a:p>
          <a:endParaRPr kumimoji="1" lang="ja-JP" altLang="en-US">
            <a:latin typeface="Meiryo UI" panose="020B0604030504040204" pitchFamily="50" charset="-128"/>
            <a:ea typeface="Meiryo UI" panose="020B0604030504040204" pitchFamily="50" charset="-128"/>
          </a:endParaRPr>
        </a:p>
      </dgm:t>
    </dgm:pt>
    <dgm:pt modelId="{92F555DC-AE13-4749-BB18-F7EA5BB20F29}">
      <dgm:prSet phldrT="[テキスト]"/>
      <dgm:spPr/>
      <dgm:t>
        <a:bodyPr/>
        <a:lstStyle/>
        <a:p>
          <a:r>
            <a:rPr kumimoji="1" lang="en-US" altLang="ja-JP" dirty="0">
              <a:latin typeface="Meiryo UI" panose="020B0604030504040204" pitchFamily="50" charset="-128"/>
              <a:ea typeface="Meiryo UI" panose="020B0604030504040204" pitchFamily="50" charset="-128"/>
            </a:rPr>
            <a:t>PoC</a:t>
          </a:r>
          <a:endParaRPr kumimoji="1" lang="ja-JP" altLang="en-US" dirty="0">
            <a:latin typeface="Meiryo UI" panose="020B0604030504040204" pitchFamily="50" charset="-128"/>
            <a:ea typeface="Meiryo UI" panose="020B0604030504040204" pitchFamily="50" charset="-128"/>
          </a:endParaRPr>
        </a:p>
      </dgm:t>
    </dgm:pt>
    <dgm:pt modelId="{177618DE-9E53-4F65-A56B-1ECB0063F37D}" type="parTrans" cxnId="{724BA696-B985-4CA5-AD9A-C064B8CCDAF7}">
      <dgm:prSet/>
      <dgm:spPr/>
      <dgm:t>
        <a:bodyPr/>
        <a:lstStyle/>
        <a:p>
          <a:endParaRPr kumimoji="1" lang="ja-JP" altLang="en-US">
            <a:latin typeface="Meiryo UI" panose="020B0604030504040204" pitchFamily="50" charset="-128"/>
            <a:ea typeface="Meiryo UI" panose="020B0604030504040204" pitchFamily="50" charset="-128"/>
          </a:endParaRPr>
        </a:p>
      </dgm:t>
    </dgm:pt>
    <dgm:pt modelId="{2CD09781-4490-4874-84FD-878BB2F0D2B0}" type="sibTrans" cxnId="{724BA696-B985-4CA5-AD9A-C064B8CCDAF7}">
      <dgm:prSet/>
      <dgm:spPr/>
      <dgm:t>
        <a:bodyPr/>
        <a:lstStyle/>
        <a:p>
          <a:endParaRPr kumimoji="1" lang="ja-JP" altLang="en-US">
            <a:latin typeface="Meiryo UI" panose="020B0604030504040204" pitchFamily="50" charset="-128"/>
            <a:ea typeface="Meiryo UI" panose="020B0604030504040204" pitchFamily="50" charset="-128"/>
          </a:endParaRPr>
        </a:p>
      </dgm:t>
    </dgm:pt>
    <dgm:pt modelId="{54926163-B3DF-4705-A08E-1A2F67420CEB}">
      <dgm:prSet phldrT="[テキスト]"/>
      <dgm:spPr/>
      <dgm:t>
        <a:bodyPr/>
        <a:lstStyle/>
        <a:p>
          <a:r>
            <a:rPr kumimoji="1" lang="ja-JP" altLang="en-US" dirty="0">
              <a:latin typeface="Meiryo UI" panose="020B0604030504040204" pitchFamily="50" charset="-128"/>
              <a:ea typeface="Meiryo UI" panose="020B0604030504040204" pitchFamily="50" charset="-128"/>
            </a:rPr>
            <a:t>パイロット導入</a:t>
          </a:r>
        </a:p>
      </dgm:t>
    </dgm:pt>
    <dgm:pt modelId="{912BE0D4-0894-4AD1-BF43-E95549714208}" type="parTrans" cxnId="{9013F66E-5E86-4B7B-B6A6-47B31FE892D8}">
      <dgm:prSet/>
      <dgm:spPr/>
      <dgm:t>
        <a:bodyPr/>
        <a:lstStyle/>
        <a:p>
          <a:endParaRPr kumimoji="1" lang="ja-JP" altLang="en-US">
            <a:latin typeface="Meiryo UI" panose="020B0604030504040204" pitchFamily="50" charset="-128"/>
            <a:ea typeface="Meiryo UI" panose="020B0604030504040204" pitchFamily="50" charset="-128"/>
          </a:endParaRPr>
        </a:p>
      </dgm:t>
    </dgm:pt>
    <dgm:pt modelId="{799037BF-6233-43EF-ADF3-12E79EC1EAE4}" type="sibTrans" cxnId="{9013F66E-5E86-4B7B-B6A6-47B31FE892D8}">
      <dgm:prSet/>
      <dgm:spPr/>
      <dgm:t>
        <a:bodyPr/>
        <a:lstStyle/>
        <a:p>
          <a:endParaRPr kumimoji="1" lang="ja-JP" altLang="en-US">
            <a:latin typeface="Meiryo UI" panose="020B0604030504040204" pitchFamily="50" charset="-128"/>
            <a:ea typeface="Meiryo UI" panose="020B0604030504040204" pitchFamily="50" charset="-128"/>
          </a:endParaRPr>
        </a:p>
      </dgm:t>
    </dgm:pt>
    <dgm:pt modelId="{88496475-656A-4943-A087-B5F39DD35BB5}">
      <dgm:prSet phldrT="[テキスト]"/>
      <dgm:spPr/>
      <dgm:t>
        <a:bodyPr/>
        <a:lstStyle/>
        <a:p>
          <a:r>
            <a:rPr kumimoji="1" lang="ja-JP" altLang="en-US" dirty="0">
              <a:latin typeface="Meiryo UI" panose="020B0604030504040204" pitchFamily="50" charset="-128"/>
              <a:ea typeface="Meiryo UI" panose="020B0604030504040204" pitchFamily="50" charset="-128"/>
            </a:rPr>
            <a:t>効果測定</a:t>
          </a:r>
        </a:p>
      </dgm:t>
    </dgm:pt>
    <dgm:pt modelId="{D4171C2B-AC9C-4B8C-A250-6501915702A2}" type="parTrans" cxnId="{3663FFF2-AAD5-4AB5-86C7-5AD8CCE29CF9}">
      <dgm:prSet/>
      <dgm:spPr/>
      <dgm:t>
        <a:bodyPr/>
        <a:lstStyle/>
        <a:p>
          <a:endParaRPr kumimoji="1" lang="ja-JP" altLang="en-US">
            <a:latin typeface="Meiryo UI" panose="020B0604030504040204" pitchFamily="50" charset="-128"/>
            <a:ea typeface="Meiryo UI" panose="020B0604030504040204" pitchFamily="50" charset="-128"/>
          </a:endParaRPr>
        </a:p>
      </dgm:t>
    </dgm:pt>
    <dgm:pt modelId="{6BB2D68F-9636-463D-B2AF-A943DDB1AEF9}" type="sibTrans" cxnId="{3663FFF2-AAD5-4AB5-86C7-5AD8CCE29CF9}">
      <dgm:prSet/>
      <dgm:spPr/>
      <dgm:t>
        <a:bodyPr/>
        <a:lstStyle/>
        <a:p>
          <a:endParaRPr kumimoji="1" lang="ja-JP" altLang="en-US">
            <a:latin typeface="Meiryo UI" panose="020B0604030504040204" pitchFamily="50" charset="-128"/>
            <a:ea typeface="Meiryo UI" panose="020B0604030504040204" pitchFamily="50" charset="-128"/>
          </a:endParaRPr>
        </a:p>
      </dgm:t>
    </dgm:pt>
    <dgm:pt modelId="{3E07991E-5088-4A76-84B7-76B4EA489A63}">
      <dgm:prSet phldrT="[テキスト]"/>
      <dgm:spPr/>
      <dgm:t>
        <a:bodyPr/>
        <a:lstStyle/>
        <a:p>
          <a:r>
            <a:rPr kumimoji="1" lang="ja-JP" altLang="en-US" dirty="0">
              <a:latin typeface="Meiryo UI" panose="020B0604030504040204" pitchFamily="50" charset="-128"/>
              <a:ea typeface="Meiryo UI" panose="020B0604030504040204" pitchFamily="50" charset="-128"/>
            </a:rPr>
            <a:t>本格導入</a:t>
          </a:r>
        </a:p>
      </dgm:t>
    </dgm:pt>
    <dgm:pt modelId="{EA27FE02-15B6-4DCF-8301-D1B478DBAB6A}" type="parTrans" cxnId="{3F837D1F-9169-4AA7-B3B2-86C4E938FEE5}">
      <dgm:prSet/>
      <dgm:spPr/>
      <dgm:t>
        <a:bodyPr/>
        <a:lstStyle/>
        <a:p>
          <a:endParaRPr kumimoji="1" lang="ja-JP" altLang="en-US">
            <a:latin typeface="Meiryo UI" panose="020B0604030504040204" pitchFamily="50" charset="-128"/>
            <a:ea typeface="Meiryo UI" panose="020B0604030504040204" pitchFamily="50" charset="-128"/>
          </a:endParaRPr>
        </a:p>
      </dgm:t>
    </dgm:pt>
    <dgm:pt modelId="{BF9EAE4E-9D7B-4C29-A111-3C6D2839DE16}" type="sibTrans" cxnId="{3F837D1F-9169-4AA7-B3B2-86C4E938FEE5}">
      <dgm:prSet/>
      <dgm:spPr/>
      <dgm:t>
        <a:bodyPr/>
        <a:lstStyle/>
        <a:p>
          <a:endParaRPr kumimoji="1" lang="ja-JP" altLang="en-US">
            <a:latin typeface="Meiryo UI" panose="020B0604030504040204" pitchFamily="50" charset="-128"/>
            <a:ea typeface="Meiryo UI" panose="020B0604030504040204" pitchFamily="50" charset="-128"/>
          </a:endParaRPr>
        </a:p>
      </dgm:t>
    </dgm:pt>
    <dgm:pt modelId="{6D21B953-A3B3-48BB-AF23-B0607121ECF9}" type="pres">
      <dgm:prSet presAssocID="{1D9BD05A-F53C-4DE9-915B-551ED968F2FA}" presName="Name0" presStyleCnt="0">
        <dgm:presLayoutVars>
          <dgm:dir/>
          <dgm:animLvl val="lvl"/>
          <dgm:resizeHandles val="exact"/>
        </dgm:presLayoutVars>
      </dgm:prSet>
      <dgm:spPr/>
    </dgm:pt>
    <dgm:pt modelId="{0278F478-5278-49AB-8CA1-7938A817D8EA}" type="pres">
      <dgm:prSet presAssocID="{208B9D49-9F09-4CB7-B4FD-A95F20A0EC8C}" presName="parTxOnly" presStyleLbl="node1" presStyleIdx="0" presStyleCnt="5">
        <dgm:presLayoutVars>
          <dgm:chMax val="0"/>
          <dgm:chPref val="0"/>
          <dgm:bulletEnabled val="1"/>
        </dgm:presLayoutVars>
      </dgm:prSet>
      <dgm:spPr/>
    </dgm:pt>
    <dgm:pt modelId="{6F732F0F-8FA1-4C27-B51F-54733F920646}" type="pres">
      <dgm:prSet presAssocID="{AC97822F-2104-4487-9B74-D11D7851397F}" presName="parTxOnlySpace" presStyleCnt="0"/>
      <dgm:spPr/>
    </dgm:pt>
    <dgm:pt modelId="{7ED0F60C-04D1-4FAF-B3E2-9A08E41D9B49}" type="pres">
      <dgm:prSet presAssocID="{92F555DC-AE13-4749-BB18-F7EA5BB20F29}" presName="parTxOnly" presStyleLbl="node1" presStyleIdx="1" presStyleCnt="5">
        <dgm:presLayoutVars>
          <dgm:chMax val="0"/>
          <dgm:chPref val="0"/>
          <dgm:bulletEnabled val="1"/>
        </dgm:presLayoutVars>
      </dgm:prSet>
      <dgm:spPr/>
    </dgm:pt>
    <dgm:pt modelId="{8546D276-7DEB-45CA-AD57-B5E8A78AFC37}" type="pres">
      <dgm:prSet presAssocID="{2CD09781-4490-4874-84FD-878BB2F0D2B0}" presName="parTxOnlySpace" presStyleCnt="0"/>
      <dgm:spPr/>
    </dgm:pt>
    <dgm:pt modelId="{F0C1333D-1B77-44B2-AD57-4FFD08C9F4B5}" type="pres">
      <dgm:prSet presAssocID="{54926163-B3DF-4705-A08E-1A2F67420CEB}" presName="parTxOnly" presStyleLbl="node1" presStyleIdx="2" presStyleCnt="5">
        <dgm:presLayoutVars>
          <dgm:chMax val="0"/>
          <dgm:chPref val="0"/>
          <dgm:bulletEnabled val="1"/>
        </dgm:presLayoutVars>
      </dgm:prSet>
      <dgm:spPr/>
    </dgm:pt>
    <dgm:pt modelId="{CE618B03-287B-4DB4-956C-EBA47C015F01}" type="pres">
      <dgm:prSet presAssocID="{799037BF-6233-43EF-ADF3-12E79EC1EAE4}" presName="parTxOnlySpace" presStyleCnt="0"/>
      <dgm:spPr/>
    </dgm:pt>
    <dgm:pt modelId="{0BF4153D-0FFA-40D0-9959-63A2CEFC2665}" type="pres">
      <dgm:prSet presAssocID="{88496475-656A-4943-A087-B5F39DD35BB5}" presName="parTxOnly" presStyleLbl="node1" presStyleIdx="3" presStyleCnt="5">
        <dgm:presLayoutVars>
          <dgm:chMax val="0"/>
          <dgm:chPref val="0"/>
          <dgm:bulletEnabled val="1"/>
        </dgm:presLayoutVars>
      </dgm:prSet>
      <dgm:spPr/>
    </dgm:pt>
    <dgm:pt modelId="{BE215270-53C2-48D6-93B8-552C59636DAC}" type="pres">
      <dgm:prSet presAssocID="{6BB2D68F-9636-463D-B2AF-A943DDB1AEF9}" presName="parTxOnlySpace" presStyleCnt="0"/>
      <dgm:spPr/>
    </dgm:pt>
    <dgm:pt modelId="{A45125AD-BDA2-4586-B23C-12D681F88938}" type="pres">
      <dgm:prSet presAssocID="{3E07991E-5088-4A76-84B7-76B4EA489A63}" presName="parTxOnly" presStyleLbl="node1" presStyleIdx="4" presStyleCnt="5">
        <dgm:presLayoutVars>
          <dgm:chMax val="0"/>
          <dgm:chPref val="0"/>
          <dgm:bulletEnabled val="1"/>
        </dgm:presLayoutVars>
      </dgm:prSet>
      <dgm:spPr/>
    </dgm:pt>
  </dgm:ptLst>
  <dgm:cxnLst>
    <dgm:cxn modelId="{3F837D1F-9169-4AA7-B3B2-86C4E938FEE5}" srcId="{1D9BD05A-F53C-4DE9-915B-551ED968F2FA}" destId="{3E07991E-5088-4A76-84B7-76B4EA489A63}" srcOrd="4" destOrd="0" parTransId="{EA27FE02-15B6-4DCF-8301-D1B478DBAB6A}" sibTransId="{BF9EAE4E-9D7B-4C29-A111-3C6D2839DE16}"/>
    <dgm:cxn modelId="{0825942D-2E9C-4123-AA58-52D2440B673D}" type="presOf" srcId="{208B9D49-9F09-4CB7-B4FD-A95F20A0EC8C}" destId="{0278F478-5278-49AB-8CA1-7938A817D8EA}" srcOrd="0" destOrd="0" presId="urn:microsoft.com/office/officeart/2005/8/layout/chevron1"/>
    <dgm:cxn modelId="{0CBA9338-A9E5-4D91-B156-E6A2924FD422}" srcId="{1D9BD05A-F53C-4DE9-915B-551ED968F2FA}" destId="{208B9D49-9F09-4CB7-B4FD-A95F20A0EC8C}" srcOrd="0" destOrd="0" parTransId="{58357E82-F55C-467A-A660-E8200DAAA14B}" sibTransId="{AC97822F-2104-4487-9B74-D11D7851397F}"/>
    <dgm:cxn modelId="{36B6CF4C-B8E0-439B-8993-2D2684842AB2}" type="presOf" srcId="{1D9BD05A-F53C-4DE9-915B-551ED968F2FA}" destId="{6D21B953-A3B3-48BB-AF23-B0607121ECF9}" srcOrd="0" destOrd="0" presId="urn:microsoft.com/office/officeart/2005/8/layout/chevron1"/>
    <dgm:cxn modelId="{84F8215B-8E4B-4CFB-A1C0-63B454EC0502}" type="presOf" srcId="{88496475-656A-4943-A087-B5F39DD35BB5}" destId="{0BF4153D-0FFA-40D0-9959-63A2CEFC2665}" srcOrd="0" destOrd="0" presId="urn:microsoft.com/office/officeart/2005/8/layout/chevron1"/>
    <dgm:cxn modelId="{9013F66E-5E86-4B7B-B6A6-47B31FE892D8}" srcId="{1D9BD05A-F53C-4DE9-915B-551ED968F2FA}" destId="{54926163-B3DF-4705-A08E-1A2F67420CEB}" srcOrd="2" destOrd="0" parTransId="{912BE0D4-0894-4AD1-BF43-E95549714208}" sibTransId="{799037BF-6233-43EF-ADF3-12E79EC1EAE4}"/>
    <dgm:cxn modelId="{724BA696-B985-4CA5-AD9A-C064B8CCDAF7}" srcId="{1D9BD05A-F53C-4DE9-915B-551ED968F2FA}" destId="{92F555DC-AE13-4749-BB18-F7EA5BB20F29}" srcOrd="1" destOrd="0" parTransId="{177618DE-9E53-4F65-A56B-1ECB0063F37D}" sibTransId="{2CD09781-4490-4874-84FD-878BB2F0D2B0}"/>
    <dgm:cxn modelId="{423CE3A6-105E-4D10-AB00-0C15EF808637}" type="presOf" srcId="{3E07991E-5088-4A76-84B7-76B4EA489A63}" destId="{A45125AD-BDA2-4586-B23C-12D681F88938}" srcOrd="0" destOrd="0" presId="urn:microsoft.com/office/officeart/2005/8/layout/chevron1"/>
    <dgm:cxn modelId="{7678A7B6-04B5-4481-82AC-D6E122F417F1}" type="presOf" srcId="{54926163-B3DF-4705-A08E-1A2F67420CEB}" destId="{F0C1333D-1B77-44B2-AD57-4FFD08C9F4B5}" srcOrd="0" destOrd="0" presId="urn:microsoft.com/office/officeart/2005/8/layout/chevron1"/>
    <dgm:cxn modelId="{723397D7-36A1-4AE8-8761-4799EEC20783}" type="presOf" srcId="{92F555DC-AE13-4749-BB18-F7EA5BB20F29}" destId="{7ED0F60C-04D1-4FAF-B3E2-9A08E41D9B49}" srcOrd="0" destOrd="0" presId="urn:microsoft.com/office/officeart/2005/8/layout/chevron1"/>
    <dgm:cxn modelId="{3663FFF2-AAD5-4AB5-86C7-5AD8CCE29CF9}" srcId="{1D9BD05A-F53C-4DE9-915B-551ED968F2FA}" destId="{88496475-656A-4943-A087-B5F39DD35BB5}" srcOrd="3" destOrd="0" parTransId="{D4171C2B-AC9C-4B8C-A250-6501915702A2}" sibTransId="{6BB2D68F-9636-463D-B2AF-A943DDB1AEF9}"/>
    <dgm:cxn modelId="{6D04F5A6-0D58-436B-90A7-244E67FC1753}" type="presParOf" srcId="{6D21B953-A3B3-48BB-AF23-B0607121ECF9}" destId="{0278F478-5278-49AB-8CA1-7938A817D8EA}" srcOrd="0" destOrd="0" presId="urn:microsoft.com/office/officeart/2005/8/layout/chevron1"/>
    <dgm:cxn modelId="{16818394-05F5-4CB0-A75D-285FD04E477E}" type="presParOf" srcId="{6D21B953-A3B3-48BB-AF23-B0607121ECF9}" destId="{6F732F0F-8FA1-4C27-B51F-54733F920646}" srcOrd="1" destOrd="0" presId="urn:microsoft.com/office/officeart/2005/8/layout/chevron1"/>
    <dgm:cxn modelId="{CE11A352-09C2-4B79-86A2-6AACDDD6AA92}" type="presParOf" srcId="{6D21B953-A3B3-48BB-AF23-B0607121ECF9}" destId="{7ED0F60C-04D1-4FAF-B3E2-9A08E41D9B49}" srcOrd="2" destOrd="0" presId="urn:microsoft.com/office/officeart/2005/8/layout/chevron1"/>
    <dgm:cxn modelId="{B829F9C8-B40D-44C7-A4CA-52D60B4AB785}" type="presParOf" srcId="{6D21B953-A3B3-48BB-AF23-B0607121ECF9}" destId="{8546D276-7DEB-45CA-AD57-B5E8A78AFC37}" srcOrd="3" destOrd="0" presId="urn:microsoft.com/office/officeart/2005/8/layout/chevron1"/>
    <dgm:cxn modelId="{8558D50A-11B0-4B32-8E0F-9BB836B31D23}" type="presParOf" srcId="{6D21B953-A3B3-48BB-AF23-B0607121ECF9}" destId="{F0C1333D-1B77-44B2-AD57-4FFD08C9F4B5}" srcOrd="4" destOrd="0" presId="urn:microsoft.com/office/officeart/2005/8/layout/chevron1"/>
    <dgm:cxn modelId="{C8E607BB-A91A-4AF4-A748-6E403936B243}" type="presParOf" srcId="{6D21B953-A3B3-48BB-AF23-B0607121ECF9}" destId="{CE618B03-287B-4DB4-956C-EBA47C015F01}" srcOrd="5" destOrd="0" presId="urn:microsoft.com/office/officeart/2005/8/layout/chevron1"/>
    <dgm:cxn modelId="{8D911580-48A8-4B1E-A5E8-F4D77598F3EA}" type="presParOf" srcId="{6D21B953-A3B3-48BB-AF23-B0607121ECF9}" destId="{0BF4153D-0FFA-40D0-9959-63A2CEFC2665}" srcOrd="6" destOrd="0" presId="urn:microsoft.com/office/officeart/2005/8/layout/chevron1"/>
    <dgm:cxn modelId="{85553094-7795-4AFB-9B5B-9DAB2BA4012A}" type="presParOf" srcId="{6D21B953-A3B3-48BB-AF23-B0607121ECF9}" destId="{BE215270-53C2-48D6-93B8-552C59636DAC}" srcOrd="7" destOrd="0" presId="urn:microsoft.com/office/officeart/2005/8/layout/chevron1"/>
    <dgm:cxn modelId="{55ED1493-70B9-43F1-A5F2-C12D33CE784F}" type="presParOf" srcId="{6D21B953-A3B3-48BB-AF23-B0607121ECF9}" destId="{A45125AD-BDA2-4586-B23C-12D681F88938}" srcOrd="8"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27BC8F3-A04C-49B3-A7EB-FB3B72D78F2B}" type="doc">
      <dgm:prSet loTypeId="urn:microsoft.com/office/officeart/2005/8/layout/cycle3" loCatId="cycle" qsTypeId="urn:microsoft.com/office/officeart/2005/8/quickstyle/simple1" qsCatId="simple" csTypeId="urn:microsoft.com/office/officeart/2005/8/colors/accent2_1" csCatId="accent2" phldr="1"/>
      <dgm:spPr/>
      <dgm:t>
        <a:bodyPr/>
        <a:lstStyle/>
        <a:p>
          <a:endParaRPr kumimoji="1" lang="ja-JP" altLang="en-US"/>
        </a:p>
      </dgm:t>
    </dgm:pt>
    <dgm:pt modelId="{C37D116C-5D30-4C40-A67E-6ACABD68020C}">
      <dgm:prSet phldrT="[テキスト]"/>
      <dgm:spPr/>
      <dgm:t>
        <a:bodyPr/>
        <a:lstStyle/>
        <a:p>
          <a:r>
            <a:rPr kumimoji="1" lang="ja-JP" altLang="en-US" dirty="0">
              <a:latin typeface="Meiryo UI" panose="020B0604030504040204" pitchFamily="50" charset="-128"/>
              <a:ea typeface="Meiryo UI" panose="020B0604030504040204" pitchFamily="50" charset="-128"/>
            </a:rPr>
            <a:t>データ取得</a:t>
          </a:r>
        </a:p>
      </dgm:t>
    </dgm:pt>
    <dgm:pt modelId="{009C016D-4A90-408D-9C57-72DA1BD97155}" type="parTrans" cxnId="{998DC412-2DE7-4615-965A-0A381CA861B9}">
      <dgm:prSet/>
      <dgm:spPr/>
      <dgm:t>
        <a:bodyPr/>
        <a:lstStyle/>
        <a:p>
          <a:endParaRPr kumimoji="1" lang="ja-JP" altLang="en-US">
            <a:latin typeface="Meiryo UI" panose="020B0604030504040204" pitchFamily="50" charset="-128"/>
            <a:ea typeface="Meiryo UI" panose="020B0604030504040204" pitchFamily="50" charset="-128"/>
          </a:endParaRPr>
        </a:p>
      </dgm:t>
    </dgm:pt>
    <dgm:pt modelId="{84EE1DA5-051B-49FB-B0F0-2DB2D5A38EBC}" type="sibTrans" cxnId="{998DC412-2DE7-4615-965A-0A381CA861B9}">
      <dgm:prSet/>
      <dgm:spPr/>
      <dgm:t>
        <a:bodyPr/>
        <a:lstStyle/>
        <a:p>
          <a:endParaRPr kumimoji="1" lang="ja-JP" altLang="en-US">
            <a:latin typeface="Meiryo UI" panose="020B0604030504040204" pitchFamily="50" charset="-128"/>
            <a:ea typeface="Meiryo UI" panose="020B0604030504040204" pitchFamily="50" charset="-128"/>
          </a:endParaRPr>
        </a:p>
      </dgm:t>
    </dgm:pt>
    <dgm:pt modelId="{C4D3F67C-E9B8-4AFF-9D5C-EB2B77ACA125}">
      <dgm:prSet phldrT="[テキスト]"/>
      <dgm:spPr/>
      <dgm:t>
        <a:bodyPr/>
        <a:lstStyle/>
        <a:p>
          <a:r>
            <a:rPr kumimoji="1" lang="ja-JP" altLang="en-US" dirty="0">
              <a:latin typeface="Meiryo UI" panose="020B0604030504040204" pitchFamily="50" charset="-128"/>
              <a:ea typeface="Meiryo UI" panose="020B0604030504040204" pitchFamily="50" charset="-128"/>
            </a:rPr>
            <a:t>データ蓄積</a:t>
          </a:r>
        </a:p>
      </dgm:t>
    </dgm:pt>
    <dgm:pt modelId="{683FE730-78A9-4AAE-A794-6E5CAB2DF042}" type="parTrans" cxnId="{E1158DE8-0C06-424B-B003-5D816E0F5F21}">
      <dgm:prSet/>
      <dgm:spPr/>
      <dgm:t>
        <a:bodyPr/>
        <a:lstStyle/>
        <a:p>
          <a:endParaRPr kumimoji="1" lang="ja-JP" altLang="en-US">
            <a:latin typeface="Meiryo UI" panose="020B0604030504040204" pitchFamily="50" charset="-128"/>
            <a:ea typeface="Meiryo UI" panose="020B0604030504040204" pitchFamily="50" charset="-128"/>
          </a:endParaRPr>
        </a:p>
      </dgm:t>
    </dgm:pt>
    <dgm:pt modelId="{BF2067D3-9A0C-4947-8B45-730DD43AF518}" type="sibTrans" cxnId="{E1158DE8-0C06-424B-B003-5D816E0F5F21}">
      <dgm:prSet/>
      <dgm:spPr/>
      <dgm:t>
        <a:bodyPr/>
        <a:lstStyle/>
        <a:p>
          <a:endParaRPr kumimoji="1" lang="ja-JP" altLang="en-US">
            <a:latin typeface="Meiryo UI" panose="020B0604030504040204" pitchFamily="50" charset="-128"/>
            <a:ea typeface="Meiryo UI" panose="020B0604030504040204" pitchFamily="50" charset="-128"/>
          </a:endParaRPr>
        </a:p>
      </dgm:t>
    </dgm:pt>
    <dgm:pt modelId="{673F4ABD-75F1-4790-9FDE-1A61F1C0704C}">
      <dgm:prSet phldrT="[テキスト]"/>
      <dgm:spPr/>
      <dgm:t>
        <a:bodyPr/>
        <a:lstStyle/>
        <a:p>
          <a:r>
            <a:rPr kumimoji="1" lang="ja-JP" altLang="en-US" dirty="0">
              <a:latin typeface="Meiryo UI" panose="020B0604030504040204" pitchFamily="50" charset="-128"/>
              <a:ea typeface="Meiryo UI" panose="020B0604030504040204" pitchFamily="50" charset="-128"/>
            </a:rPr>
            <a:t>学習</a:t>
          </a:r>
        </a:p>
      </dgm:t>
    </dgm:pt>
    <dgm:pt modelId="{8526CE3A-56F7-47F2-B00B-75B545FA061D}" type="parTrans" cxnId="{DF6CA899-C055-44A9-BE90-6BA32C9D0C66}">
      <dgm:prSet/>
      <dgm:spPr/>
      <dgm:t>
        <a:bodyPr/>
        <a:lstStyle/>
        <a:p>
          <a:endParaRPr kumimoji="1" lang="ja-JP" altLang="en-US">
            <a:latin typeface="Meiryo UI" panose="020B0604030504040204" pitchFamily="50" charset="-128"/>
            <a:ea typeface="Meiryo UI" panose="020B0604030504040204" pitchFamily="50" charset="-128"/>
          </a:endParaRPr>
        </a:p>
      </dgm:t>
    </dgm:pt>
    <dgm:pt modelId="{0E84F2CD-E34F-4F99-8847-9BCC6E187C95}" type="sibTrans" cxnId="{DF6CA899-C055-44A9-BE90-6BA32C9D0C66}">
      <dgm:prSet/>
      <dgm:spPr/>
      <dgm:t>
        <a:bodyPr/>
        <a:lstStyle/>
        <a:p>
          <a:endParaRPr kumimoji="1" lang="ja-JP" altLang="en-US">
            <a:latin typeface="Meiryo UI" panose="020B0604030504040204" pitchFamily="50" charset="-128"/>
            <a:ea typeface="Meiryo UI" panose="020B0604030504040204" pitchFamily="50" charset="-128"/>
          </a:endParaRPr>
        </a:p>
      </dgm:t>
    </dgm:pt>
    <dgm:pt modelId="{6C84B6D3-878B-476A-9912-46A3000F79B2}">
      <dgm:prSet phldrT="[テキスト]"/>
      <dgm:spPr/>
      <dgm:t>
        <a:bodyPr/>
        <a:lstStyle/>
        <a:p>
          <a:r>
            <a:rPr kumimoji="1" lang="ja-JP" altLang="en-US" dirty="0">
              <a:latin typeface="Meiryo UI" panose="020B0604030504040204" pitchFamily="50" charset="-128"/>
              <a:ea typeface="Meiryo UI" panose="020B0604030504040204" pitchFamily="50" charset="-128"/>
            </a:rPr>
            <a:t>デプロイ</a:t>
          </a:r>
        </a:p>
      </dgm:t>
    </dgm:pt>
    <dgm:pt modelId="{DC765B81-F9B2-48BE-8FE2-64865AD0A0EA}" type="parTrans" cxnId="{F135C048-B071-4F50-B32F-78584D38BF2C}">
      <dgm:prSet/>
      <dgm:spPr/>
      <dgm:t>
        <a:bodyPr/>
        <a:lstStyle/>
        <a:p>
          <a:endParaRPr kumimoji="1" lang="ja-JP" altLang="en-US">
            <a:latin typeface="Meiryo UI" panose="020B0604030504040204" pitchFamily="50" charset="-128"/>
            <a:ea typeface="Meiryo UI" panose="020B0604030504040204" pitchFamily="50" charset="-128"/>
          </a:endParaRPr>
        </a:p>
      </dgm:t>
    </dgm:pt>
    <dgm:pt modelId="{2A9B0213-4B7B-4FDB-AD1A-25AFD2F3B8F5}" type="sibTrans" cxnId="{F135C048-B071-4F50-B32F-78584D38BF2C}">
      <dgm:prSet/>
      <dgm:spPr/>
      <dgm:t>
        <a:bodyPr/>
        <a:lstStyle/>
        <a:p>
          <a:endParaRPr kumimoji="1" lang="ja-JP" altLang="en-US">
            <a:latin typeface="Meiryo UI" panose="020B0604030504040204" pitchFamily="50" charset="-128"/>
            <a:ea typeface="Meiryo UI" panose="020B0604030504040204" pitchFamily="50" charset="-128"/>
          </a:endParaRPr>
        </a:p>
      </dgm:t>
    </dgm:pt>
    <dgm:pt modelId="{44FF44D1-CE64-4006-B568-777F4054C35B}">
      <dgm:prSet phldrT="[テキスト]"/>
      <dgm:spPr/>
      <dgm:t>
        <a:bodyPr/>
        <a:lstStyle/>
        <a:p>
          <a:r>
            <a:rPr kumimoji="1" lang="ja-JP" altLang="en-US" dirty="0">
              <a:latin typeface="Meiryo UI" panose="020B0604030504040204" pitchFamily="50" charset="-128"/>
              <a:ea typeface="Meiryo UI" panose="020B0604030504040204" pitchFamily="50" charset="-128"/>
            </a:rPr>
            <a:t>運用</a:t>
          </a:r>
        </a:p>
      </dgm:t>
    </dgm:pt>
    <dgm:pt modelId="{D25B558B-FF45-43BE-94E1-C72CEF972DAB}" type="parTrans" cxnId="{4F223F66-26D4-425B-BE32-05FD825DCDCB}">
      <dgm:prSet/>
      <dgm:spPr/>
      <dgm:t>
        <a:bodyPr/>
        <a:lstStyle/>
        <a:p>
          <a:endParaRPr kumimoji="1" lang="ja-JP" altLang="en-US">
            <a:latin typeface="Meiryo UI" panose="020B0604030504040204" pitchFamily="50" charset="-128"/>
            <a:ea typeface="Meiryo UI" panose="020B0604030504040204" pitchFamily="50" charset="-128"/>
          </a:endParaRPr>
        </a:p>
      </dgm:t>
    </dgm:pt>
    <dgm:pt modelId="{14502392-1950-44E2-9659-402C4609CF36}" type="sibTrans" cxnId="{4F223F66-26D4-425B-BE32-05FD825DCDCB}">
      <dgm:prSet/>
      <dgm:spPr/>
      <dgm:t>
        <a:bodyPr/>
        <a:lstStyle/>
        <a:p>
          <a:endParaRPr kumimoji="1" lang="ja-JP" altLang="en-US">
            <a:latin typeface="Meiryo UI" panose="020B0604030504040204" pitchFamily="50" charset="-128"/>
            <a:ea typeface="Meiryo UI" panose="020B0604030504040204" pitchFamily="50" charset="-128"/>
          </a:endParaRPr>
        </a:p>
      </dgm:t>
    </dgm:pt>
    <dgm:pt modelId="{2356D864-A3E4-4226-9597-A192FC7468DD}" type="pres">
      <dgm:prSet presAssocID="{327BC8F3-A04C-49B3-A7EB-FB3B72D78F2B}" presName="Name0" presStyleCnt="0">
        <dgm:presLayoutVars>
          <dgm:dir/>
          <dgm:resizeHandles val="exact"/>
        </dgm:presLayoutVars>
      </dgm:prSet>
      <dgm:spPr/>
    </dgm:pt>
    <dgm:pt modelId="{48E2A29F-0535-4015-9D4D-9E4844681A81}" type="pres">
      <dgm:prSet presAssocID="{327BC8F3-A04C-49B3-A7EB-FB3B72D78F2B}" presName="cycle" presStyleCnt="0"/>
      <dgm:spPr/>
    </dgm:pt>
    <dgm:pt modelId="{5F24DF74-F18D-4755-950C-A8EEB518D2E0}" type="pres">
      <dgm:prSet presAssocID="{C37D116C-5D30-4C40-A67E-6ACABD68020C}" presName="nodeFirstNode" presStyleLbl="node1" presStyleIdx="0" presStyleCnt="5">
        <dgm:presLayoutVars>
          <dgm:bulletEnabled val="1"/>
        </dgm:presLayoutVars>
      </dgm:prSet>
      <dgm:spPr/>
    </dgm:pt>
    <dgm:pt modelId="{7CD5F62D-F559-46CF-B306-CF45CD4D3180}" type="pres">
      <dgm:prSet presAssocID="{84EE1DA5-051B-49FB-B0F0-2DB2D5A38EBC}" presName="sibTransFirstNode" presStyleLbl="bgShp" presStyleIdx="0" presStyleCnt="1"/>
      <dgm:spPr/>
    </dgm:pt>
    <dgm:pt modelId="{0EEE4680-3760-4469-9602-E5D266010DB0}" type="pres">
      <dgm:prSet presAssocID="{C4D3F67C-E9B8-4AFF-9D5C-EB2B77ACA125}" presName="nodeFollowingNodes" presStyleLbl="node1" presStyleIdx="1" presStyleCnt="5">
        <dgm:presLayoutVars>
          <dgm:bulletEnabled val="1"/>
        </dgm:presLayoutVars>
      </dgm:prSet>
      <dgm:spPr/>
    </dgm:pt>
    <dgm:pt modelId="{EC5328E0-B9BF-4409-85BA-AC228F1CA1DF}" type="pres">
      <dgm:prSet presAssocID="{673F4ABD-75F1-4790-9FDE-1A61F1C0704C}" presName="nodeFollowingNodes" presStyleLbl="node1" presStyleIdx="2" presStyleCnt="5">
        <dgm:presLayoutVars>
          <dgm:bulletEnabled val="1"/>
        </dgm:presLayoutVars>
      </dgm:prSet>
      <dgm:spPr/>
    </dgm:pt>
    <dgm:pt modelId="{339C0C95-2BC1-46A5-BE10-EC8A2C5A609D}" type="pres">
      <dgm:prSet presAssocID="{6C84B6D3-878B-476A-9912-46A3000F79B2}" presName="nodeFollowingNodes" presStyleLbl="node1" presStyleIdx="3" presStyleCnt="5">
        <dgm:presLayoutVars>
          <dgm:bulletEnabled val="1"/>
        </dgm:presLayoutVars>
      </dgm:prSet>
      <dgm:spPr/>
    </dgm:pt>
    <dgm:pt modelId="{654866E7-6444-4B9A-9E7F-BD0A377D5063}" type="pres">
      <dgm:prSet presAssocID="{44FF44D1-CE64-4006-B568-777F4054C35B}" presName="nodeFollowingNodes" presStyleLbl="node1" presStyleIdx="4" presStyleCnt="5">
        <dgm:presLayoutVars>
          <dgm:bulletEnabled val="1"/>
        </dgm:presLayoutVars>
      </dgm:prSet>
      <dgm:spPr/>
    </dgm:pt>
  </dgm:ptLst>
  <dgm:cxnLst>
    <dgm:cxn modelId="{11A16A00-ABAC-4082-8660-C4EECC63F6F6}" type="presOf" srcId="{6C84B6D3-878B-476A-9912-46A3000F79B2}" destId="{339C0C95-2BC1-46A5-BE10-EC8A2C5A609D}" srcOrd="0" destOrd="0" presId="urn:microsoft.com/office/officeart/2005/8/layout/cycle3"/>
    <dgm:cxn modelId="{998DC412-2DE7-4615-965A-0A381CA861B9}" srcId="{327BC8F3-A04C-49B3-A7EB-FB3B72D78F2B}" destId="{C37D116C-5D30-4C40-A67E-6ACABD68020C}" srcOrd="0" destOrd="0" parTransId="{009C016D-4A90-408D-9C57-72DA1BD97155}" sibTransId="{84EE1DA5-051B-49FB-B0F0-2DB2D5A38EBC}"/>
    <dgm:cxn modelId="{F135C048-B071-4F50-B32F-78584D38BF2C}" srcId="{327BC8F3-A04C-49B3-A7EB-FB3B72D78F2B}" destId="{6C84B6D3-878B-476A-9912-46A3000F79B2}" srcOrd="3" destOrd="0" parTransId="{DC765B81-F9B2-48BE-8FE2-64865AD0A0EA}" sibTransId="{2A9B0213-4B7B-4FDB-AD1A-25AFD2F3B8F5}"/>
    <dgm:cxn modelId="{3374654C-A28C-4D21-BE8D-9A2D41D6B3EF}" type="presOf" srcId="{327BC8F3-A04C-49B3-A7EB-FB3B72D78F2B}" destId="{2356D864-A3E4-4226-9597-A192FC7468DD}" srcOrd="0" destOrd="0" presId="urn:microsoft.com/office/officeart/2005/8/layout/cycle3"/>
    <dgm:cxn modelId="{0C355850-718F-440B-9184-33074A1DFAC6}" type="presOf" srcId="{84EE1DA5-051B-49FB-B0F0-2DB2D5A38EBC}" destId="{7CD5F62D-F559-46CF-B306-CF45CD4D3180}" srcOrd="0" destOrd="0" presId="urn:microsoft.com/office/officeart/2005/8/layout/cycle3"/>
    <dgm:cxn modelId="{4F223F66-26D4-425B-BE32-05FD825DCDCB}" srcId="{327BC8F3-A04C-49B3-A7EB-FB3B72D78F2B}" destId="{44FF44D1-CE64-4006-B568-777F4054C35B}" srcOrd="4" destOrd="0" parTransId="{D25B558B-FF45-43BE-94E1-C72CEF972DAB}" sibTransId="{14502392-1950-44E2-9659-402C4609CF36}"/>
    <dgm:cxn modelId="{2AC27E7B-642C-4A1B-B2E2-AFB03B952459}" type="presOf" srcId="{C37D116C-5D30-4C40-A67E-6ACABD68020C}" destId="{5F24DF74-F18D-4755-950C-A8EEB518D2E0}" srcOrd="0" destOrd="0" presId="urn:microsoft.com/office/officeart/2005/8/layout/cycle3"/>
    <dgm:cxn modelId="{DF6CA899-C055-44A9-BE90-6BA32C9D0C66}" srcId="{327BC8F3-A04C-49B3-A7EB-FB3B72D78F2B}" destId="{673F4ABD-75F1-4790-9FDE-1A61F1C0704C}" srcOrd="2" destOrd="0" parTransId="{8526CE3A-56F7-47F2-B00B-75B545FA061D}" sibTransId="{0E84F2CD-E34F-4F99-8847-9BCC6E187C95}"/>
    <dgm:cxn modelId="{89548FC0-642A-4D2E-8788-84D3E271028E}" type="presOf" srcId="{673F4ABD-75F1-4790-9FDE-1A61F1C0704C}" destId="{EC5328E0-B9BF-4409-85BA-AC228F1CA1DF}" srcOrd="0" destOrd="0" presId="urn:microsoft.com/office/officeart/2005/8/layout/cycle3"/>
    <dgm:cxn modelId="{E1158DE8-0C06-424B-B003-5D816E0F5F21}" srcId="{327BC8F3-A04C-49B3-A7EB-FB3B72D78F2B}" destId="{C4D3F67C-E9B8-4AFF-9D5C-EB2B77ACA125}" srcOrd="1" destOrd="0" parTransId="{683FE730-78A9-4AAE-A794-6E5CAB2DF042}" sibTransId="{BF2067D3-9A0C-4947-8B45-730DD43AF518}"/>
    <dgm:cxn modelId="{DAD9AAF6-5003-4C34-8332-3E0049CC57EB}" type="presOf" srcId="{44FF44D1-CE64-4006-B568-777F4054C35B}" destId="{654866E7-6444-4B9A-9E7F-BD0A377D5063}" srcOrd="0" destOrd="0" presId="urn:microsoft.com/office/officeart/2005/8/layout/cycle3"/>
    <dgm:cxn modelId="{C704D5FF-D668-4EBE-9E90-C1727E8B0211}" type="presOf" srcId="{C4D3F67C-E9B8-4AFF-9D5C-EB2B77ACA125}" destId="{0EEE4680-3760-4469-9602-E5D266010DB0}" srcOrd="0" destOrd="0" presId="urn:microsoft.com/office/officeart/2005/8/layout/cycle3"/>
    <dgm:cxn modelId="{6A5E869D-782E-4442-9E1F-D42554727093}" type="presParOf" srcId="{2356D864-A3E4-4226-9597-A192FC7468DD}" destId="{48E2A29F-0535-4015-9D4D-9E4844681A81}" srcOrd="0" destOrd="0" presId="urn:microsoft.com/office/officeart/2005/8/layout/cycle3"/>
    <dgm:cxn modelId="{7725A86A-246C-4702-9B4A-05B72FA26CF3}" type="presParOf" srcId="{48E2A29F-0535-4015-9D4D-9E4844681A81}" destId="{5F24DF74-F18D-4755-950C-A8EEB518D2E0}" srcOrd="0" destOrd="0" presId="urn:microsoft.com/office/officeart/2005/8/layout/cycle3"/>
    <dgm:cxn modelId="{ACC3D0A8-5EF9-49F3-B416-DB4F8C27EF1E}" type="presParOf" srcId="{48E2A29F-0535-4015-9D4D-9E4844681A81}" destId="{7CD5F62D-F559-46CF-B306-CF45CD4D3180}" srcOrd="1" destOrd="0" presId="urn:microsoft.com/office/officeart/2005/8/layout/cycle3"/>
    <dgm:cxn modelId="{8E62C6AA-F998-45FB-8B47-D649A959E726}" type="presParOf" srcId="{48E2A29F-0535-4015-9D4D-9E4844681A81}" destId="{0EEE4680-3760-4469-9602-E5D266010DB0}" srcOrd="2" destOrd="0" presId="urn:microsoft.com/office/officeart/2005/8/layout/cycle3"/>
    <dgm:cxn modelId="{BBD70F40-784C-4F47-AC65-AE4915303103}" type="presParOf" srcId="{48E2A29F-0535-4015-9D4D-9E4844681A81}" destId="{EC5328E0-B9BF-4409-85BA-AC228F1CA1DF}" srcOrd="3" destOrd="0" presId="urn:microsoft.com/office/officeart/2005/8/layout/cycle3"/>
    <dgm:cxn modelId="{3F8DEC97-A962-4B6B-8D2E-4C2E85B4D078}" type="presParOf" srcId="{48E2A29F-0535-4015-9D4D-9E4844681A81}" destId="{339C0C95-2BC1-46A5-BE10-EC8A2C5A609D}" srcOrd="4" destOrd="0" presId="urn:microsoft.com/office/officeart/2005/8/layout/cycle3"/>
    <dgm:cxn modelId="{4FC3676E-99B7-45CE-B96E-A78581CC3FD3}" type="presParOf" srcId="{48E2A29F-0535-4015-9D4D-9E4844681A81}" destId="{654866E7-6444-4B9A-9E7F-BD0A377D5063}" srcOrd="5" destOrd="0" presId="urn:microsoft.com/office/officeart/2005/8/layout/cycle3"/>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27BC8F3-A04C-49B3-A7EB-FB3B72D78F2B}" type="doc">
      <dgm:prSet loTypeId="urn:microsoft.com/office/officeart/2005/8/layout/cycle3" loCatId="cycle" qsTypeId="urn:microsoft.com/office/officeart/2005/8/quickstyle/simple1" qsCatId="simple" csTypeId="urn:microsoft.com/office/officeart/2005/8/colors/accent2_1" csCatId="accent2" phldr="1"/>
      <dgm:spPr/>
      <dgm:t>
        <a:bodyPr/>
        <a:lstStyle/>
        <a:p>
          <a:endParaRPr kumimoji="1" lang="ja-JP" altLang="en-US"/>
        </a:p>
      </dgm:t>
    </dgm:pt>
    <dgm:pt modelId="{C37D116C-5D30-4C40-A67E-6ACABD68020C}">
      <dgm:prSet phldrT="[テキスト]"/>
      <dgm:spPr/>
      <dgm:t>
        <a:bodyPr/>
        <a:lstStyle/>
        <a:p>
          <a:r>
            <a:rPr kumimoji="1" lang="ja-JP" altLang="en-US" dirty="0">
              <a:latin typeface="Meiryo UI" panose="020B0604030504040204" pitchFamily="50" charset="-128"/>
              <a:ea typeface="Meiryo UI" panose="020B0604030504040204" pitchFamily="50" charset="-128"/>
            </a:rPr>
            <a:t>データ取得</a:t>
          </a:r>
        </a:p>
      </dgm:t>
    </dgm:pt>
    <dgm:pt modelId="{009C016D-4A90-408D-9C57-72DA1BD97155}" type="parTrans" cxnId="{998DC412-2DE7-4615-965A-0A381CA861B9}">
      <dgm:prSet/>
      <dgm:spPr/>
      <dgm:t>
        <a:bodyPr/>
        <a:lstStyle/>
        <a:p>
          <a:endParaRPr kumimoji="1" lang="ja-JP" altLang="en-US">
            <a:latin typeface="Meiryo UI" panose="020B0604030504040204" pitchFamily="50" charset="-128"/>
            <a:ea typeface="Meiryo UI" panose="020B0604030504040204" pitchFamily="50" charset="-128"/>
          </a:endParaRPr>
        </a:p>
      </dgm:t>
    </dgm:pt>
    <dgm:pt modelId="{84EE1DA5-051B-49FB-B0F0-2DB2D5A38EBC}" type="sibTrans" cxnId="{998DC412-2DE7-4615-965A-0A381CA861B9}">
      <dgm:prSet/>
      <dgm:spPr/>
      <dgm:t>
        <a:bodyPr/>
        <a:lstStyle/>
        <a:p>
          <a:endParaRPr kumimoji="1" lang="ja-JP" altLang="en-US">
            <a:latin typeface="Meiryo UI" panose="020B0604030504040204" pitchFamily="50" charset="-128"/>
            <a:ea typeface="Meiryo UI" panose="020B0604030504040204" pitchFamily="50" charset="-128"/>
          </a:endParaRPr>
        </a:p>
      </dgm:t>
    </dgm:pt>
    <dgm:pt modelId="{C4D3F67C-E9B8-4AFF-9D5C-EB2B77ACA125}">
      <dgm:prSet phldrT="[テキスト]"/>
      <dgm:spPr/>
      <dgm:t>
        <a:bodyPr/>
        <a:lstStyle/>
        <a:p>
          <a:r>
            <a:rPr kumimoji="1" lang="ja-JP" altLang="en-US" dirty="0">
              <a:latin typeface="Meiryo UI" panose="020B0604030504040204" pitchFamily="50" charset="-128"/>
              <a:ea typeface="Meiryo UI" panose="020B0604030504040204" pitchFamily="50" charset="-128"/>
            </a:rPr>
            <a:t>データ蓄積</a:t>
          </a:r>
        </a:p>
      </dgm:t>
    </dgm:pt>
    <dgm:pt modelId="{683FE730-78A9-4AAE-A794-6E5CAB2DF042}" type="parTrans" cxnId="{E1158DE8-0C06-424B-B003-5D816E0F5F21}">
      <dgm:prSet/>
      <dgm:spPr/>
      <dgm:t>
        <a:bodyPr/>
        <a:lstStyle/>
        <a:p>
          <a:endParaRPr kumimoji="1" lang="ja-JP" altLang="en-US">
            <a:latin typeface="Meiryo UI" panose="020B0604030504040204" pitchFamily="50" charset="-128"/>
            <a:ea typeface="Meiryo UI" panose="020B0604030504040204" pitchFamily="50" charset="-128"/>
          </a:endParaRPr>
        </a:p>
      </dgm:t>
    </dgm:pt>
    <dgm:pt modelId="{BF2067D3-9A0C-4947-8B45-730DD43AF518}" type="sibTrans" cxnId="{E1158DE8-0C06-424B-B003-5D816E0F5F21}">
      <dgm:prSet/>
      <dgm:spPr/>
      <dgm:t>
        <a:bodyPr/>
        <a:lstStyle/>
        <a:p>
          <a:endParaRPr kumimoji="1" lang="ja-JP" altLang="en-US">
            <a:latin typeface="Meiryo UI" panose="020B0604030504040204" pitchFamily="50" charset="-128"/>
            <a:ea typeface="Meiryo UI" panose="020B0604030504040204" pitchFamily="50" charset="-128"/>
          </a:endParaRPr>
        </a:p>
      </dgm:t>
    </dgm:pt>
    <dgm:pt modelId="{673F4ABD-75F1-4790-9FDE-1A61F1C0704C}">
      <dgm:prSet phldrT="[テキスト]"/>
      <dgm:spPr/>
      <dgm:t>
        <a:bodyPr/>
        <a:lstStyle/>
        <a:p>
          <a:r>
            <a:rPr kumimoji="1" lang="ja-JP" altLang="en-US" dirty="0">
              <a:latin typeface="Meiryo UI" panose="020B0604030504040204" pitchFamily="50" charset="-128"/>
              <a:ea typeface="Meiryo UI" panose="020B0604030504040204" pitchFamily="50" charset="-128"/>
            </a:rPr>
            <a:t>学習</a:t>
          </a:r>
        </a:p>
      </dgm:t>
    </dgm:pt>
    <dgm:pt modelId="{8526CE3A-56F7-47F2-B00B-75B545FA061D}" type="parTrans" cxnId="{DF6CA899-C055-44A9-BE90-6BA32C9D0C66}">
      <dgm:prSet/>
      <dgm:spPr/>
      <dgm:t>
        <a:bodyPr/>
        <a:lstStyle/>
        <a:p>
          <a:endParaRPr kumimoji="1" lang="ja-JP" altLang="en-US">
            <a:latin typeface="Meiryo UI" panose="020B0604030504040204" pitchFamily="50" charset="-128"/>
            <a:ea typeface="Meiryo UI" panose="020B0604030504040204" pitchFamily="50" charset="-128"/>
          </a:endParaRPr>
        </a:p>
      </dgm:t>
    </dgm:pt>
    <dgm:pt modelId="{0E84F2CD-E34F-4F99-8847-9BCC6E187C95}" type="sibTrans" cxnId="{DF6CA899-C055-44A9-BE90-6BA32C9D0C66}">
      <dgm:prSet/>
      <dgm:spPr/>
      <dgm:t>
        <a:bodyPr/>
        <a:lstStyle/>
        <a:p>
          <a:endParaRPr kumimoji="1" lang="ja-JP" altLang="en-US">
            <a:latin typeface="Meiryo UI" panose="020B0604030504040204" pitchFamily="50" charset="-128"/>
            <a:ea typeface="Meiryo UI" panose="020B0604030504040204" pitchFamily="50" charset="-128"/>
          </a:endParaRPr>
        </a:p>
      </dgm:t>
    </dgm:pt>
    <dgm:pt modelId="{6C84B6D3-878B-476A-9912-46A3000F79B2}">
      <dgm:prSet phldrT="[テキスト]"/>
      <dgm:spPr/>
      <dgm:t>
        <a:bodyPr/>
        <a:lstStyle/>
        <a:p>
          <a:r>
            <a:rPr kumimoji="1" lang="ja-JP" altLang="en-US" dirty="0">
              <a:latin typeface="Meiryo UI" panose="020B0604030504040204" pitchFamily="50" charset="-128"/>
              <a:ea typeface="Meiryo UI" panose="020B0604030504040204" pitchFamily="50" charset="-128"/>
            </a:rPr>
            <a:t>デプロイ</a:t>
          </a:r>
        </a:p>
      </dgm:t>
    </dgm:pt>
    <dgm:pt modelId="{DC765B81-F9B2-48BE-8FE2-64865AD0A0EA}" type="parTrans" cxnId="{F135C048-B071-4F50-B32F-78584D38BF2C}">
      <dgm:prSet/>
      <dgm:spPr/>
      <dgm:t>
        <a:bodyPr/>
        <a:lstStyle/>
        <a:p>
          <a:endParaRPr kumimoji="1" lang="ja-JP" altLang="en-US">
            <a:latin typeface="Meiryo UI" panose="020B0604030504040204" pitchFamily="50" charset="-128"/>
            <a:ea typeface="Meiryo UI" panose="020B0604030504040204" pitchFamily="50" charset="-128"/>
          </a:endParaRPr>
        </a:p>
      </dgm:t>
    </dgm:pt>
    <dgm:pt modelId="{2A9B0213-4B7B-4FDB-AD1A-25AFD2F3B8F5}" type="sibTrans" cxnId="{F135C048-B071-4F50-B32F-78584D38BF2C}">
      <dgm:prSet/>
      <dgm:spPr/>
      <dgm:t>
        <a:bodyPr/>
        <a:lstStyle/>
        <a:p>
          <a:endParaRPr kumimoji="1" lang="ja-JP" altLang="en-US">
            <a:latin typeface="Meiryo UI" panose="020B0604030504040204" pitchFamily="50" charset="-128"/>
            <a:ea typeface="Meiryo UI" panose="020B0604030504040204" pitchFamily="50" charset="-128"/>
          </a:endParaRPr>
        </a:p>
      </dgm:t>
    </dgm:pt>
    <dgm:pt modelId="{44FF44D1-CE64-4006-B568-777F4054C35B}">
      <dgm:prSet phldrT="[テキスト]"/>
      <dgm:spPr/>
      <dgm:t>
        <a:bodyPr/>
        <a:lstStyle/>
        <a:p>
          <a:r>
            <a:rPr kumimoji="1" lang="ja-JP" altLang="en-US" dirty="0">
              <a:latin typeface="Meiryo UI" panose="020B0604030504040204" pitchFamily="50" charset="-128"/>
              <a:ea typeface="Meiryo UI" panose="020B0604030504040204" pitchFamily="50" charset="-128"/>
            </a:rPr>
            <a:t>運用</a:t>
          </a:r>
        </a:p>
      </dgm:t>
    </dgm:pt>
    <dgm:pt modelId="{D25B558B-FF45-43BE-94E1-C72CEF972DAB}" type="parTrans" cxnId="{4F223F66-26D4-425B-BE32-05FD825DCDCB}">
      <dgm:prSet/>
      <dgm:spPr/>
      <dgm:t>
        <a:bodyPr/>
        <a:lstStyle/>
        <a:p>
          <a:endParaRPr kumimoji="1" lang="ja-JP" altLang="en-US">
            <a:latin typeface="Meiryo UI" panose="020B0604030504040204" pitchFamily="50" charset="-128"/>
            <a:ea typeface="Meiryo UI" panose="020B0604030504040204" pitchFamily="50" charset="-128"/>
          </a:endParaRPr>
        </a:p>
      </dgm:t>
    </dgm:pt>
    <dgm:pt modelId="{14502392-1950-44E2-9659-402C4609CF36}" type="sibTrans" cxnId="{4F223F66-26D4-425B-BE32-05FD825DCDCB}">
      <dgm:prSet/>
      <dgm:spPr/>
      <dgm:t>
        <a:bodyPr/>
        <a:lstStyle/>
        <a:p>
          <a:endParaRPr kumimoji="1" lang="ja-JP" altLang="en-US">
            <a:latin typeface="Meiryo UI" panose="020B0604030504040204" pitchFamily="50" charset="-128"/>
            <a:ea typeface="Meiryo UI" panose="020B0604030504040204" pitchFamily="50" charset="-128"/>
          </a:endParaRPr>
        </a:p>
      </dgm:t>
    </dgm:pt>
    <dgm:pt modelId="{2356D864-A3E4-4226-9597-A192FC7468DD}" type="pres">
      <dgm:prSet presAssocID="{327BC8F3-A04C-49B3-A7EB-FB3B72D78F2B}" presName="Name0" presStyleCnt="0">
        <dgm:presLayoutVars>
          <dgm:dir/>
          <dgm:resizeHandles val="exact"/>
        </dgm:presLayoutVars>
      </dgm:prSet>
      <dgm:spPr/>
    </dgm:pt>
    <dgm:pt modelId="{48E2A29F-0535-4015-9D4D-9E4844681A81}" type="pres">
      <dgm:prSet presAssocID="{327BC8F3-A04C-49B3-A7EB-FB3B72D78F2B}" presName="cycle" presStyleCnt="0"/>
      <dgm:spPr/>
    </dgm:pt>
    <dgm:pt modelId="{5F24DF74-F18D-4755-950C-A8EEB518D2E0}" type="pres">
      <dgm:prSet presAssocID="{C37D116C-5D30-4C40-A67E-6ACABD68020C}" presName="nodeFirstNode" presStyleLbl="node1" presStyleIdx="0" presStyleCnt="5">
        <dgm:presLayoutVars>
          <dgm:bulletEnabled val="1"/>
        </dgm:presLayoutVars>
      </dgm:prSet>
      <dgm:spPr/>
    </dgm:pt>
    <dgm:pt modelId="{7CD5F62D-F559-46CF-B306-CF45CD4D3180}" type="pres">
      <dgm:prSet presAssocID="{84EE1DA5-051B-49FB-B0F0-2DB2D5A38EBC}" presName="sibTransFirstNode" presStyleLbl="bgShp" presStyleIdx="0" presStyleCnt="1"/>
      <dgm:spPr/>
    </dgm:pt>
    <dgm:pt modelId="{0EEE4680-3760-4469-9602-E5D266010DB0}" type="pres">
      <dgm:prSet presAssocID="{C4D3F67C-E9B8-4AFF-9D5C-EB2B77ACA125}" presName="nodeFollowingNodes" presStyleLbl="node1" presStyleIdx="1" presStyleCnt="5">
        <dgm:presLayoutVars>
          <dgm:bulletEnabled val="1"/>
        </dgm:presLayoutVars>
      </dgm:prSet>
      <dgm:spPr/>
    </dgm:pt>
    <dgm:pt modelId="{EC5328E0-B9BF-4409-85BA-AC228F1CA1DF}" type="pres">
      <dgm:prSet presAssocID="{673F4ABD-75F1-4790-9FDE-1A61F1C0704C}" presName="nodeFollowingNodes" presStyleLbl="node1" presStyleIdx="2" presStyleCnt="5">
        <dgm:presLayoutVars>
          <dgm:bulletEnabled val="1"/>
        </dgm:presLayoutVars>
      </dgm:prSet>
      <dgm:spPr/>
    </dgm:pt>
    <dgm:pt modelId="{339C0C95-2BC1-46A5-BE10-EC8A2C5A609D}" type="pres">
      <dgm:prSet presAssocID="{6C84B6D3-878B-476A-9912-46A3000F79B2}" presName="nodeFollowingNodes" presStyleLbl="node1" presStyleIdx="3" presStyleCnt="5">
        <dgm:presLayoutVars>
          <dgm:bulletEnabled val="1"/>
        </dgm:presLayoutVars>
      </dgm:prSet>
      <dgm:spPr/>
    </dgm:pt>
    <dgm:pt modelId="{654866E7-6444-4B9A-9E7F-BD0A377D5063}" type="pres">
      <dgm:prSet presAssocID="{44FF44D1-CE64-4006-B568-777F4054C35B}" presName="nodeFollowingNodes" presStyleLbl="node1" presStyleIdx="4" presStyleCnt="5">
        <dgm:presLayoutVars>
          <dgm:bulletEnabled val="1"/>
        </dgm:presLayoutVars>
      </dgm:prSet>
      <dgm:spPr/>
    </dgm:pt>
  </dgm:ptLst>
  <dgm:cxnLst>
    <dgm:cxn modelId="{11A16A00-ABAC-4082-8660-C4EECC63F6F6}" type="presOf" srcId="{6C84B6D3-878B-476A-9912-46A3000F79B2}" destId="{339C0C95-2BC1-46A5-BE10-EC8A2C5A609D}" srcOrd="0" destOrd="0" presId="urn:microsoft.com/office/officeart/2005/8/layout/cycle3"/>
    <dgm:cxn modelId="{998DC412-2DE7-4615-965A-0A381CA861B9}" srcId="{327BC8F3-A04C-49B3-A7EB-FB3B72D78F2B}" destId="{C37D116C-5D30-4C40-A67E-6ACABD68020C}" srcOrd="0" destOrd="0" parTransId="{009C016D-4A90-408D-9C57-72DA1BD97155}" sibTransId="{84EE1DA5-051B-49FB-B0F0-2DB2D5A38EBC}"/>
    <dgm:cxn modelId="{F135C048-B071-4F50-B32F-78584D38BF2C}" srcId="{327BC8F3-A04C-49B3-A7EB-FB3B72D78F2B}" destId="{6C84B6D3-878B-476A-9912-46A3000F79B2}" srcOrd="3" destOrd="0" parTransId="{DC765B81-F9B2-48BE-8FE2-64865AD0A0EA}" sibTransId="{2A9B0213-4B7B-4FDB-AD1A-25AFD2F3B8F5}"/>
    <dgm:cxn modelId="{3374654C-A28C-4D21-BE8D-9A2D41D6B3EF}" type="presOf" srcId="{327BC8F3-A04C-49B3-A7EB-FB3B72D78F2B}" destId="{2356D864-A3E4-4226-9597-A192FC7468DD}" srcOrd="0" destOrd="0" presId="urn:microsoft.com/office/officeart/2005/8/layout/cycle3"/>
    <dgm:cxn modelId="{0C355850-718F-440B-9184-33074A1DFAC6}" type="presOf" srcId="{84EE1DA5-051B-49FB-B0F0-2DB2D5A38EBC}" destId="{7CD5F62D-F559-46CF-B306-CF45CD4D3180}" srcOrd="0" destOrd="0" presId="urn:microsoft.com/office/officeart/2005/8/layout/cycle3"/>
    <dgm:cxn modelId="{4F223F66-26D4-425B-BE32-05FD825DCDCB}" srcId="{327BC8F3-A04C-49B3-A7EB-FB3B72D78F2B}" destId="{44FF44D1-CE64-4006-B568-777F4054C35B}" srcOrd="4" destOrd="0" parTransId="{D25B558B-FF45-43BE-94E1-C72CEF972DAB}" sibTransId="{14502392-1950-44E2-9659-402C4609CF36}"/>
    <dgm:cxn modelId="{2AC27E7B-642C-4A1B-B2E2-AFB03B952459}" type="presOf" srcId="{C37D116C-5D30-4C40-A67E-6ACABD68020C}" destId="{5F24DF74-F18D-4755-950C-A8EEB518D2E0}" srcOrd="0" destOrd="0" presId="urn:microsoft.com/office/officeart/2005/8/layout/cycle3"/>
    <dgm:cxn modelId="{DF6CA899-C055-44A9-BE90-6BA32C9D0C66}" srcId="{327BC8F3-A04C-49B3-A7EB-FB3B72D78F2B}" destId="{673F4ABD-75F1-4790-9FDE-1A61F1C0704C}" srcOrd="2" destOrd="0" parTransId="{8526CE3A-56F7-47F2-B00B-75B545FA061D}" sibTransId="{0E84F2CD-E34F-4F99-8847-9BCC6E187C95}"/>
    <dgm:cxn modelId="{89548FC0-642A-4D2E-8788-84D3E271028E}" type="presOf" srcId="{673F4ABD-75F1-4790-9FDE-1A61F1C0704C}" destId="{EC5328E0-B9BF-4409-85BA-AC228F1CA1DF}" srcOrd="0" destOrd="0" presId="urn:microsoft.com/office/officeart/2005/8/layout/cycle3"/>
    <dgm:cxn modelId="{E1158DE8-0C06-424B-B003-5D816E0F5F21}" srcId="{327BC8F3-A04C-49B3-A7EB-FB3B72D78F2B}" destId="{C4D3F67C-E9B8-4AFF-9D5C-EB2B77ACA125}" srcOrd="1" destOrd="0" parTransId="{683FE730-78A9-4AAE-A794-6E5CAB2DF042}" sibTransId="{BF2067D3-9A0C-4947-8B45-730DD43AF518}"/>
    <dgm:cxn modelId="{DAD9AAF6-5003-4C34-8332-3E0049CC57EB}" type="presOf" srcId="{44FF44D1-CE64-4006-B568-777F4054C35B}" destId="{654866E7-6444-4B9A-9E7F-BD0A377D5063}" srcOrd="0" destOrd="0" presId="urn:microsoft.com/office/officeart/2005/8/layout/cycle3"/>
    <dgm:cxn modelId="{C704D5FF-D668-4EBE-9E90-C1727E8B0211}" type="presOf" srcId="{C4D3F67C-E9B8-4AFF-9D5C-EB2B77ACA125}" destId="{0EEE4680-3760-4469-9602-E5D266010DB0}" srcOrd="0" destOrd="0" presId="urn:microsoft.com/office/officeart/2005/8/layout/cycle3"/>
    <dgm:cxn modelId="{6A5E869D-782E-4442-9E1F-D42554727093}" type="presParOf" srcId="{2356D864-A3E4-4226-9597-A192FC7468DD}" destId="{48E2A29F-0535-4015-9D4D-9E4844681A81}" srcOrd="0" destOrd="0" presId="urn:microsoft.com/office/officeart/2005/8/layout/cycle3"/>
    <dgm:cxn modelId="{7725A86A-246C-4702-9B4A-05B72FA26CF3}" type="presParOf" srcId="{48E2A29F-0535-4015-9D4D-9E4844681A81}" destId="{5F24DF74-F18D-4755-950C-A8EEB518D2E0}" srcOrd="0" destOrd="0" presId="urn:microsoft.com/office/officeart/2005/8/layout/cycle3"/>
    <dgm:cxn modelId="{ACC3D0A8-5EF9-49F3-B416-DB4F8C27EF1E}" type="presParOf" srcId="{48E2A29F-0535-4015-9D4D-9E4844681A81}" destId="{7CD5F62D-F559-46CF-B306-CF45CD4D3180}" srcOrd="1" destOrd="0" presId="urn:microsoft.com/office/officeart/2005/8/layout/cycle3"/>
    <dgm:cxn modelId="{8E62C6AA-F998-45FB-8B47-D649A959E726}" type="presParOf" srcId="{48E2A29F-0535-4015-9D4D-9E4844681A81}" destId="{0EEE4680-3760-4469-9602-E5D266010DB0}" srcOrd="2" destOrd="0" presId="urn:microsoft.com/office/officeart/2005/8/layout/cycle3"/>
    <dgm:cxn modelId="{BBD70F40-784C-4F47-AC65-AE4915303103}" type="presParOf" srcId="{48E2A29F-0535-4015-9D4D-9E4844681A81}" destId="{EC5328E0-B9BF-4409-85BA-AC228F1CA1DF}" srcOrd="3" destOrd="0" presId="urn:microsoft.com/office/officeart/2005/8/layout/cycle3"/>
    <dgm:cxn modelId="{3F8DEC97-A962-4B6B-8D2E-4C2E85B4D078}" type="presParOf" srcId="{48E2A29F-0535-4015-9D4D-9E4844681A81}" destId="{339C0C95-2BC1-46A5-BE10-EC8A2C5A609D}" srcOrd="4" destOrd="0" presId="urn:microsoft.com/office/officeart/2005/8/layout/cycle3"/>
    <dgm:cxn modelId="{4FC3676E-99B7-45CE-B96E-A78581CC3FD3}" type="presParOf" srcId="{48E2A29F-0535-4015-9D4D-9E4844681A81}" destId="{654866E7-6444-4B9A-9E7F-BD0A377D5063}" srcOrd="5" destOrd="0" presId="urn:microsoft.com/office/officeart/2005/8/layout/cycle3"/>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327BC8F3-A04C-49B3-A7EB-FB3B72D78F2B}" type="doc">
      <dgm:prSet loTypeId="urn:microsoft.com/office/officeart/2005/8/layout/cycle3" loCatId="cycle" qsTypeId="urn:microsoft.com/office/officeart/2005/8/quickstyle/simple1" qsCatId="simple" csTypeId="urn:microsoft.com/office/officeart/2005/8/colors/accent2_1" csCatId="accent2" phldr="1"/>
      <dgm:spPr/>
      <dgm:t>
        <a:bodyPr/>
        <a:lstStyle/>
        <a:p>
          <a:endParaRPr kumimoji="1" lang="ja-JP" altLang="en-US"/>
        </a:p>
      </dgm:t>
    </dgm:pt>
    <dgm:pt modelId="{C37D116C-5D30-4C40-A67E-6ACABD68020C}">
      <dgm:prSet phldrT="[テキスト]"/>
      <dgm:spPr/>
      <dgm:t>
        <a:bodyPr/>
        <a:lstStyle/>
        <a:p>
          <a:r>
            <a:rPr kumimoji="1" lang="ja-JP" altLang="en-US" dirty="0">
              <a:latin typeface="Meiryo UI" panose="020B0604030504040204" pitchFamily="50" charset="-128"/>
              <a:ea typeface="Meiryo UI" panose="020B0604030504040204" pitchFamily="50" charset="-128"/>
            </a:rPr>
            <a:t>データ取得</a:t>
          </a:r>
        </a:p>
      </dgm:t>
    </dgm:pt>
    <dgm:pt modelId="{009C016D-4A90-408D-9C57-72DA1BD97155}" type="parTrans" cxnId="{998DC412-2DE7-4615-965A-0A381CA861B9}">
      <dgm:prSet/>
      <dgm:spPr/>
      <dgm:t>
        <a:bodyPr/>
        <a:lstStyle/>
        <a:p>
          <a:endParaRPr kumimoji="1" lang="ja-JP" altLang="en-US">
            <a:latin typeface="Meiryo UI" panose="020B0604030504040204" pitchFamily="50" charset="-128"/>
            <a:ea typeface="Meiryo UI" panose="020B0604030504040204" pitchFamily="50" charset="-128"/>
          </a:endParaRPr>
        </a:p>
      </dgm:t>
    </dgm:pt>
    <dgm:pt modelId="{84EE1DA5-051B-49FB-B0F0-2DB2D5A38EBC}" type="sibTrans" cxnId="{998DC412-2DE7-4615-965A-0A381CA861B9}">
      <dgm:prSet/>
      <dgm:spPr/>
      <dgm:t>
        <a:bodyPr/>
        <a:lstStyle/>
        <a:p>
          <a:endParaRPr kumimoji="1" lang="ja-JP" altLang="en-US">
            <a:latin typeface="Meiryo UI" panose="020B0604030504040204" pitchFamily="50" charset="-128"/>
            <a:ea typeface="Meiryo UI" panose="020B0604030504040204" pitchFamily="50" charset="-128"/>
          </a:endParaRPr>
        </a:p>
      </dgm:t>
    </dgm:pt>
    <dgm:pt modelId="{C4D3F67C-E9B8-4AFF-9D5C-EB2B77ACA125}">
      <dgm:prSet phldrT="[テキスト]"/>
      <dgm:spPr/>
      <dgm:t>
        <a:bodyPr/>
        <a:lstStyle/>
        <a:p>
          <a:r>
            <a:rPr kumimoji="1" lang="ja-JP" altLang="en-US" dirty="0">
              <a:latin typeface="Meiryo UI" panose="020B0604030504040204" pitchFamily="50" charset="-128"/>
              <a:ea typeface="Meiryo UI" panose="020B0604030504040204" pitchFamily="50" charset="-128"/>
            </a:rPr>
            <a:t>データ蓄積</a:t>
          </a:r>
        </a:p>
      </dgm:t>
    </dgm:pt>
    <dgm:pt modelId="{683FE730-78A9-4AAE-A794-6E5CAB2DF042}" type="parTrans" cxnId="{E1158DE8-0C06-424B-B003-5D816E0F5F21}">
      <dgm:prSet/>
      <dgm:spPr/>
      <dgm:t>
        <a:bodyPr/>
        <a:lstStyle/>
        <a:p>
          <a:endParaRPr kumimoji="1" lang="ja-JP" altLang="en-US">
            <a:latin typeface="Meiryo UI" panose="020B0604030504040204" pitchFamily="50" charset="-128"/>
            <a:ea typeface="Meiryo UI" panose="020B0604030504040204" pitchFamily="50" charset="-128"/>
          </a:endParaRPr>
        </a:p>
      </dgm:t>
    </dgm:pt>
    <dgm:pt modelId="{BF2067D3-9A0C-4947-8B45-730DD43AF518}" type="sibTrans" cxnId="{E1158DE8-0C06-424B-B003-5D816E0F5F21}">
      <dgm:prSet/>
      <dgm:spPr/>
      <dgm:t>
        <a:bodyPr/>
        <a:lstStyle/>
        <a:p>
          <a:endParaRPr kumimoji="1" lang="ja-JP" altLang="en-US">
            <a:latin typeface="Meiryo UI" panose="020B0604030504040204" pitchFamily="50" charset="-128"/>
            <a:ea typeface="Meiryo UI" panose="020B0604030504040204" pitchFamily="50" charset="-128"/>
          </a:endParaRPr>
        </a:p>
      </dgm:t>
    </dgm:pt>
    <dgm:pt modelId="{673F4ABD-75F1-4790-9FDE-1A61F1C0704C}">
      <dgm:prSet phldrT="[テキスト]"/>
      <dgm:spPr/>
      <dgm:t>
        <a:bodyPr/>
        <a:lstStyle/>
        <a:p>
          <a:r>
            <a:rPr kumimoji="1" lang="ja-JP" altLang="en-US" dirty="0">
              <a:latin typeface="Meiryo UI" panose="020B0604030504040204" pitchFamily="50" charset="-128"/>
              <a:ea typeface="Meiryo UI" panose="020B0604030504040204" pitchFamily="50" charset="-128"/>
            </a:rPr>
            <a:t>学習</a:t>
          </a:r>
        </a:p>
      </dgm:t>
    </dgm:pt>
    <dgm:pt modelId="{8526CE3A-56F7-47F2-B00B-75B545FA061D}" type="parTrans" cxnId="{DF6CA899-C055-44A9-BE90-6BA32C9D0C66}">
      <dgm:prSet/>
      <dgm:spPr/>
      <dgm:t>
        <a:bodyPr/>
        <a:lstStyle/>
        <a:p>
          <a:endParaRPr kumimoji="1" lang="ja-JP" altLang="en-US">
            <a:latin typeface="Meiryo UI" panose="020B0604030504040204" pitchFamily="50" charset="-128"/>
            <a:ea typeface="Meiryo UI" panose="020B0604030504040204" pitchFamily="50" charset="-128"/>
          </a:endParaRPr>
        </a:p>
      </dgm:t>
    </dgm:pt>
    <dgm:pt modelId="{0E84F2CD-E34F-4F99-8847-9BCC6E187C95}" type="sibTrans" cxnId="{DF6CA899-C055-44A9-BE90-6BA32C9D0C66}">
      <dgm:prSet/>
      <dgm:spPr/>
      <dgm:t>
        <a:bodyPr/>
        <a:lstStyle/>
        <a:p>
          <a:endParaRPr kumimoji="1" lang="ja-JP" altLang="en-US">
            <a:latin typeface="Meiryo UI" panose="020B0604030504040204" pitchFamily="50" charset="-128"/>
            <a:ea typeface="Meiryo UI" panose="020B0604030504040204" pitchFamily="50" charset="-128"/>
          </a:endParaRPr>
        </a:p>
      </dgm:t>
    </dgm:pt>
    <dgm:pt modelId="{6C84B6D3-878B-476A-9912-46A3000F79B2}">
      <dgm:prSet phldrT="[テキスト]"/>
      <dgm:spPr/>
      <dgm:t>
        <a:bodyPr/>
        <a:lstStyle/>
        <a:p>
          <a:r>
            <a:rPr kumimoji="1" lang="ja-JP" altLang="en-US" dirty="0">
              <a:latin typeface="Meiryo UI" panose="020B0604030504040204" pitchFamily="50" charset="-128"/>
              <a:ea typeface="Meiryo UI" panose="020B0604030504040204" pitchFamily="50" charset="-128"/>
            </a:rPr>
            <a:t>デプロイ</a:t>
          </a:r>
        </a:p>
      </dgm:t>
    </dgm:pt>
    <dgm:pt modelId="{DC765B81-F9B2-48BE-8FE2-64865AD0A0EA}" type="parTrans" cxnId="{F135C048-B071-4F50-B32F-78584D38BF2C}">
      <dgm:prSet/>
      <dgm:spPr/>
      <dgm:t>
        <a:bodyPr/>
        <a:lstStyle/>
        <a:p>
          <a:endParaRPr kumimoji="1" lang="ja-JP" altLang="en-US">
            <a:latin typeface="Meiryo UI" panose="020B0604030504040204" pitchFamily="50" charset="-128"/>
            <a:ea typeface="Meiryo UI" panose="020B0604030504040204" pitchFamily="50" charset="-128"/>
          </a:endParaRPr>
        </a:p>
      </dgm:t>
    </dgm:pt>
    <dgm:pt modelId="{2A9B0213-4B7B-4FDB-AD1A-25AFD2F3B8F5}" type="sibTrans" cxnId="{F135C048-B071-4F50-B32F-78584D38BF2C}">
      <dgm:prSet/>
      <dgm:spPr/>
      <dgm:t>
        <a:bodyPr/>
        <a:lstStyle/>
        <a:p>
          <a:endParaRPr kumimoji="1" lang="ja-JP" altLang="en-US">
            <a:latin typeface="Meiryo UI" panose="020B0604030504040204" pitchFamily="50" charset="-128"/>
            <a:ea typeface="Meiryo UI" panose="020B0604030504040204" pitchFamily="50" charset="-128"/>
          </a:endParaRPr>
        </a:p>
      </dgm:t>
    </dgm:pt>
    <dgm:pt modelId="{44FF44D1-CE64-4006-B568-777F4054C35B}">
      <dgm:prSet phldrT="[テキスト]"/>
      <dgm:spPr/>
      <dgm:t>
        <a:bodyPr/>
        <a:lstStyle/>
        <a:p>
          <a:r>
            <a:rPr kumimoji="1" lang="ja-JP" altLang="en-US" dirty="0">
              <a:latin typeface="Meiryo UI" panose="020B0604030504040204" pitchFamily="50" charset="-128"/>
              <a:ea typeface="Meiryo UI" panose="020B0604030504040204" pitchFamily="50" charset="-128"/>
            </a:rPr>
            <a:t>運用</a:t>
          </a:r>
        </a:p>
      </dgm:t>
    </dgm:pt>
    <dgm:pt modelId="{D25B558B-FF45-43BE-94E1-C72CEF972DAB}" type="parTrans" cxnId="{4F223F66-26D4-425B-BE32-05FD825DCDCB}">
      <dgm:prSet/>
      <dgm:spPr/>
      <dgm:t>
        <a:bodyPr/>
        <a:lstStyle/>
        <a:p>
          <a:endParaRPr kumimoji="1" lang="ja-JP" altLang="en-US">
            <a:latin typeface="Meiryo UI" panose="020B0604030504040204" pitchFamily="50" charset="-128"/>
            <a:ea typeface="Meiryo UI" panose="020B0604030504040204" pitchFamily="50" charset="-128"/>
          </a:endParaRPr>
        </a:p>
      </dgm:t>
    </dgm:pt>
    <dgm:pt modelId="{14502392-1950-44E2-9659-402C4609CF36}" type="sibTrans" cxnId="{4F223F66-26D4-425B-BE32-05FD825DCDCB}">
      <dgm:prSet/>
      <dgm:spPr/>
      <dgm:t>
        <a:bodyPr/>
        <a:lstStyle/>
        <a:p>
          <a:endParaRPr kumimoji="1" lang="ja-JP" altLang="en-US">
            <a:latin typeface="Meiryo UI" panose="020B0604030504040204" pitchFamily="50" charset="-128"/>
            <a:ea typeface="Meiryo UI" panose="020B0604030504040204" pitchFamily="50" charset="-128"/>
          </a:endParaRPr>
        </a:p>
      </dgm:t>
    </dgm:pt>
    <dgm:pt modelId="{2356D864-A3E4-4226-9597-A192FC7468DD}" type="pres">
      <dgm:prSet presAssocID="{327BC8F3-A04C-49B3-A7EB-FB3B72D78F2B}" presName="Name0" presStyleCnt="0">
        <dgm:presLayoutVars>
          <dgm:dir/>
          <dgm:resizeHandles val="exact"/>
        </dgm:presLayoutVars>
      </dgm:prSet>
      <dgm:spPr/>
    </dgm:pt>
    <dgm:pt modelId="{48E2A29F-0535-4015-9D4D-9E4844681A81}" type="pres">
      <dgm:prSet presAssocID="{327BC8F3-A04C-49B3-A7EB-FB3B72D78F2B}" presName="cycle" presStyleCnt="0"/>
      <dgm:spPr/>
    </dgm:pt>
    <dgm:pt modelId="{5F24DF74-F18D-4755-950C-A8EEB518D2E0}" type="pres">
      <dgm:prSet presAssocID="{C37D116C-5D30-4C40-A67E-6ACABD68020C}" presName="nodeFirstNode" presStyleLbl="node1" presStyleIdx="0" presStyleCnt="5">
        <dgm:presLayoutVars>
          <dgm:bulletEnabled val="1"/>
        </dgm:presLayoutVars>
      </dgm:prSet>
      <dgm:spPr/>
    </dgm:pt>
    <dgm:pt modelId="{7CD5F62D-F559-46CF-B306-CF45CD4D3180}" type="pres">
      <dgm:prSet presAssocID="{84EE1DA5-051B-49FB-B0F0-2DB2D5A38EBC}" presName="sibTransFirstNode" presStyleLbl="bgShp" presStyleIdx="0" presStyleCnt="1"/>
      <dgm:spPr/>
    </dgm:pt>
    <dgm:pt modelId="{0EEE4680-3760-4469-9602-E5D266010DB0}" type="pres">
      <dgm:prSet presAssocID="{C4D3F67C-E9B8-4AFF-9D5C-EB2B77ACA125}" presName="nodeFollowingNodes" presStyleLbl="node1" presStyleIdx="1" presStyleCnt="5">
        <dgm:presLayoutVars>
          <dgm:bulletEnabled val="1"/>
        </dgm:presLayoutVars>
      </dgm:prSet>
      <dgm:spPr/>
    </dgm:pt>
    <dgm:pt modelId="{EC5328E0-B9BF-4409-85BA-AC228F1CA1DF}" type="pres">
      <dgm:prSet presAssocID="{673F4ABD-75F1-4790-9FDE-1A61F1C0704C}" presName="nodeFollowingNodes" presStyleLbl="node1" presStyleIdx="2" presStyleCnt="5">
        <dgm:presLayoutVars>
          <dgm:bulletEnabled val="1"/>
        </dgm:presLayoutVars>
      </dgm:prSet>
      <dgm:spPr/>
    </dgm:pt>
    <dgm:pt modelId="{339C0C95-2BC1-46A5-BE10-EC8A2C5A609D}" type="pres">
      <dgm:prSet presAssocID="{6C84B6D3-878B-476A-9912-46A3000F79B2}" presName="nodeFollowingNodes" presStyleLbl="node1" presStyleIdx="3" presStyleCnt="5">
        <dgm:presLayoutVars>
          <dgm:bulletEnabled val="1"/>
        </dgm:presLayoutVars>
      </dgm:prSet>
      <dgm:spPr/>
    </dgm:pt>
    <dgm:pt modelId="{654866E7-6444-4B9A-9E7F-BD0A377D5063}" type="pres">
      <dgm:prSet presAssocID="{44FF44D1-CE64-4006-B568-777F4054C35B}" presName="nodeFollowingNodes" presStyleLbl="node1" presStyleIdx="4" presStyleCnt="5">
        <dgm:presLayoutVars>
          <dgm:bulletEnabled val="1"/>
        </dgm:presLayoutVars>
      </dgm:prSet>
      <dgm:spPr/>
    </dgm:pt>
  </dgm:ptLst>
  <dgm:cxnLst>
    <dgm:cxn modelId="{11A16A00-ABAC-4082-8660-C4EECC63F6F6}" type="presOf" srcId="{6C84B6D3-878B-476A-9912-46A3000F79B2}" destId="{339C0C95-2BC1-46A5-BE10-EC8A2C5A609D}" srcOrd="0" destOrd="0" presId="urn:microsoft.com/office/officeart/2005/8/layout/cycle3"/>
    <dgm:cxn modelId="{998DC412-2DE7-4615-965A-0A381CA861B9}" srcId="{327BC8F3-A04C-49B3-A7EB-FB3B72D78F2B}" destId="{C37D116C-5D30-4C40-A67E-6ACABD68020C}" srcOrd="0" destOrd="0" parTransId="{009C016D-4A90-408D-9C57-72DA1BD97155}" sibTransId="{84EE1DA5-051B-49FB-B0F0-2DB2D5A38EBC}"/>
    <dgm:cxn modelId="{F135C048-B071-4F50-B32F-78584D38BF2C}" srcId="{327BC8F3-A04C-49B3-A7EB-FB3B72D78F2B}" destId="{6C84B6D3-878B-476A-9912-46A3000F79B2}" srcOrd="3" destOrd="0" parTransId="{DC765B81-F9B2-48BE-8FE2-64865AD0A0EA}" sibTransId="{2A9B0213-4B7B-4FDB-AD1A-25AFD2F3B8F5}"/>
    <dgm:cxn modelId="{3374654C-A28C-4D21-BE8D-9A2D41D6B3EF}" type="presOf" srcId="{327BC8F3-A04C-49B3-A7EB-FB3B72D78F2B}" destId="{2356D864-A3E4-4226-9597-A192FC7468DD}" srcOrd="0" destOrd="0" presId="urn:microsoft.com/office/officeart/2005/8/layout/cycle3"/>
    <dgm:cxn modelId="{0C355850-718F-440B-9184-33074A1DFAC6}" type="presOf" srcId="{84EE1DA5-051B-49FB-B0F0-2DB2D5A38EBC}" destId="{7CD5F62D-F559-46CF-B306-CF45CD4D3180}" srcOrd="0" destOrd="0" presId="urn:microsoft.com/office/officeart/2005/8/layout/cycle3"/>
    <dgm:cxn modelId="{4F223F66-26D4-425B-BE32-05FD825DCDCB}" srcId="{327BC8F3-A04C-49B3-A7EB-FB3B72D78F2B}" destId="{44FF44D1-CE64-4006-B568-777F4054C35B}" srcOrd="4" destOrd="0" parTransId="{D25B558B-FF45-43BE-94E1-C72CEF972DAB}" sibTransId="{14502392-1950-44E2-9659-402C4609CF36}"/>
    <dgm:cxn modelId="{2AC27E7B-642C-4A1B-B2E2-AFB03B952459}" type="presOf" srcId="{C37D116C-5D30-4C40-A67E-6ACABD68020C}" destId="{5F24DF74-F18D-4755-950C-A8EEB518D2E0}" srcOrd="0" destOrd="0" presId="urn:microsoft.com/office/officeart/2005/8/layout/cycle3"/>
    <dgm:cxn modelId="{DF6CA899-C055-44A9-BE90-6BA32C9D0C66}" srcId="{327BC8F3-A04C-49B3-A7EB-FB3B72D78F2B}" destId="{673F4ABD-75F1-4790-9FDE-1A61F1C0704C}" srcOrd="2" destOrd="0" parTransId="{8526CE3A-56F7-47F2-B00B-75B545FA061D}" sibTransId="{0E84F2CD-E34F-4F99-8847-9BCC6E187C95}"/>
    <dgm:cxn modelId="{89548FC0-642A-4D2E-8788-84D3E271028E}" type="presOf" srcId="{673F4ABD-75F1-4790-9FDE-1A61F1C0704C}" destId="{EC5328E0-B9BF-4409-85BA-AC228F1CA1DF}" srcOrd="0" destOrd="0" presId="urn:microsoft.com/office/officeart/2005/8/layout/cycle3"/>
    <dgm:cxn modelId="{E1158DE8-0C06-424B-B003-5D816E0F5F21}" srcId="{327BC8F3-A04C-49B3-A7EB-FB3B72D78F2B}" destId="{C4D3F67C-E9B8-4AFF-9D5C-EB2B77ACA125}" srcOrd="1" destOrd="0" parTransId="{683FE730-78A9-4AAE-A794-6E5CAB2DF042}" sibTransId="{BF2067D3-9A0C-4947-8B45-730DD43AF518}"/>
    <dgm:cxn modelId="{DAD9AAF6-5003-4C34-8332-3E0049CC57EB}" type="presOf" srcId="{44FF44D1-CE64-4006-B568-777F4054C35B}" destId="{654866E7-6444-4B9A-9E7F-BD0A377D5063}" srcOrd="0" destOrd="0" presId="urn:microsoft.com/office/officeart/2005/8/layout/cycle3"/>
    <dgm:cxn modelId="{C704D5FF-D668-4EBE-9E90-C1727E8B0211}" type="presOf" srcId="{C4D3F67C-E9B8-4AFF-9D5C-EB2B77ACA125}" destId="{0EEE4680-3760-4469-9602-E5D266010DB0}" srcOrd="0" destOrd="0" presId="urn:microsoft.com/office/officeart/2005/8/layout/cycle3"/>
    <dgm:cxn modelId="{6A5E869D-782E-4442-9E1F-D42554727093}" type="presParOf" srcId="{2356D864-A3E4-4226-9597-A192FC7468DD}" destId="{48E2A29F-0535-4015-9D4D-9E4844681A81}" srcOrd="0" destOrd="0" presId="urn:microsoft.com/office/officeart/2005/8/layout/cycle3"/>
    <dgm:cxn modelId="{7725A86A-246C-4702-9B4A-05B72FA26CF3}" type="presParOf" srcId="{48E2A29F-0535-4015-9D4D-9E4844681A81}" destId="{5F24DF74-F18D-4755-950C-A8EEB518D2E0}" srcOrd="0" destOrd="0" presId="urn:microsoft.com/office/officeart/2005/8/layout/cycle3"/>
    <dgm:cxn modelId="{ACC3D0A8-5EF9-49F3-B416-DB4F8C27EF1E}" type="presParOf" srcId="{48E2A29F-0535-4015-9D4D-9E4844681A81}" destId="{7CD5F62D-F559-46CF-B306-CF45CD4D3180}" srcOrd="1" destOrd="0" presId="urn:microsoft.com/office/officeart/2005/8/layout/cycle3"/>
    <dgm:cxn modelId="{8E62C6AA-F998-45FB-8B47-D649A959E726}" type="presParOf" srcId="{48E2A29F-0535-4015-9D4D-9E4844681A81}" destId="{0EEE4680-3760-4469-9602-E5D266010DB0}" srcOrd="2" destOrd="0" presId="urn:microsoft.com/office/officeart/2005/8/layout/cycle3"/>
    <dgm:cxn modelId="{BBD70F40-784C-4F47-AC65-AE4915303103}" type="presParOf" srcId="{48E2A29F-0535-4015-9D4D-9E4844681A81}" destId="{EC5328E0-B9BF-4409-85BA-AC228F1CA1DF}" srcOrd="3" destOrd="0" presId="urn:microsoft.com/office/officeart/2005/8/layout/cycle3"/>
    <dgm:cxn modelId="{3F8DEC97-A962-4B6B-8D2E-4C2E85B4D078}" type="presParOf" srcId="{48E2A29F-0535-4015-9D4D-9E4844681A81}" destId="{339C0C95-2BC1-46A5-BE10-EC8A2C5A609D}" srcOrd="4" destOrd="0" presId="urn:microsoft.com/office/officeart/2005/8/layout/cycle3"/>
    <dgm:cxn modelId="{4FC3676E-99B7-45CE-B96E-A78581CC3FD3}" type="presParOf" srcId="{48E2A29F-0535-4015-9D4D-9E4844681A81}" destId="{654866E7-6444-4B9A-9E7F-BD0A377D5063}" srcOrd="5" destOrd="0" presId="urn:microsoft.com/office/officeart/2005/8/layout/cycle3"/>
  </dgm:cxnLst>
  <dgm:bg/>
  <dgm:whole/>
  <dgm:extLst>
    <a:ext uri="http://schemas.microsoft.com/office/drawing/2008/diagram">
      <dsp:dataModelExt xmlns:dsp="http://schemas.microsoft.com/office/drawing/2008/diagram" relId="rId22"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8E33174B-8ADE-4C9D-8977-8525C1254C11}" type="doc">
      <dgm:prSet loTypeId="urn:microsoft.com/office/officeart/2005/8/layout/equation1" loCatId="process" qsTypeId="urn:microsoft.com/office/officeart/2005/8/quickstyle/simple1" qsCatId="simple" csTypeId="urn:microsoft.com/office/officeart/2005/8/colors/accent1_2" csCatId="accent1" phldr="1"/>
      <dgm:spPr/>
      <dgm:t>
        <a:bodyPr/>
        <a:lstStyle/>
        <a:p>
          <a:endParaRPr kumimoji="1" lang="ja-JP" altLang="en-US"/>
        </a:p>
      </dgm:t>
    </dgm:pt>
    <dgm:pt modelId="{748E311D-4EC3-4C92-9031-277CA982046A}">
      <dgm:prSet custT="1"/>
      <dgm:spPr/>
      <dgm:t>
        <a:bodyPr/>
        <a:lstStyle/>
        <a:p>
          <a:r>
            <a:rPr lang="ja-JP" altLang="en-US" sz="1600" b="1" dirty="0">
              <a:latin typeface="メイリオ" panose="020B0604030504040204" pitchFamily="50" charset="-128"/>
              <a:ea typeface="メイリオ" panose="020B0604030504040204" pitchFamily="50" charset="-128"/>
            </a:rPr>
            <a:t>分散された</a:t>
          </a:r>
          <a:br>
            <a:rPr lang="en-US" altLang="ja-JP" sz="1600" b="1" dirty="0">
              <a:latin typeface="メイリオ" panose="020B0604030504040204" pitchFamily="50" charset="-128"/>
              <a:ea typeface="メイリオ" panose="020B0604030504040204" pitchFamily="50" charset="-128"/>
            </a:rPr>
          </a:br>
          <a:r>
            <a:rPr lang="ja-JP" altLang="en-US" sz="2100" b="1" dirty="0">
              <a:latin typeface="メイリオ" panose="020B0604030504040204" pitchFamily="50" charset="-128"/>
              <a:ea typeface="メイリオ" panose="020B0604030504040204" pitchFamily="50" charset="-128"/>
            </a:rPr>
            <a:t>インフラ</a:t>
          </a:r>
        </a:p>
      </dgm:t>
    </dgm:pt>
    <dgm:pt modelId="{7E4B2928-8610-476B-AB1D-B6B067135243}" type="parTrans" cxnId="{1E315E61-D5D6-4672-B034-FFE34ECB4148}">
      <dgm:prSet/>
      <dgm:spPr/>
      <dgm:t>
        <a:bodyPr/>
        <a:lstStyle/>
        <a:p>
          <a:endParaRPr lang="ja-JP" altLang="en-US"/>
        </a:p>
      </dgm:t>
    </dgm:pt>
    <dgm:pt modelId="{14E5EA08-9E55-4ADB-8797-E1CA6B8AD14F}" type="sibTrans" cxnId="{1E315E61-D5D6-4672-B034-FFE34ECB4148}">
      <dgm:prSet/>
      <dgm:spPr/>
      <dgm:t>
        <a:bodyPr/>
        <a:lstStyle/>
        <a:p>
          <a:endParaRPr lang="ja-JP" altLang="en-US"/>
        </a:p>
      </dgm:t>
    </dgm:pt>
    <dgm:pt modelId="{F9F11661-6736-4605-953D-D9B5421C86F9}">
      <dgm:prSet custT="1"/>
      <dgm:spPr/>
      <dgm:t>
        <a:bodyPr/>
        <a:lstStyle/>
        <a:p>
          <a:r>
            <a:rPr lang="ja-JP" altLang="en-US" sz="1600" b="1" dirty="0">
              <a:latin typeface="メイリオ" panose="020B0604030504040204" pitchFamily="50" charset="-128"/>
              <a:ea typeface="メイリオ" panose="020B0604030504040204" pitchFamily="50" charset="-128"/>
            </a:rPr>
            <a:t>仮想化による</a:t>
          </a:r>
          <a:br>
            <a:rPr lang="en-US" altLang="ja-JP" sz="1700" b="1" dirty="0">
              <a:latin typeface="メイリオ" panose="020B0604030504040204" pitchFamily="50" charset="-128"/>
              <a:ea typeface="メイリオ" panose="020B0604030504040204" pitchFamily="50" charset="-128"/>
            </a:rPr>
          </a:br>
          <a:r>
            <a:rPr lang="ja-JP" altLang="en-US" sz="3200" b="1" dirty="0">
              <a:latin typeface="メイリオ" panose="020B0604030504040204" pitchFamily="50" charset="-128"/>
              <a:ea typeface="メイリオ" panose="020B0604030504040204" pitchFamily="50" charset="-128"/>
            </a:rPr>
            <a:t>柔軟性</a:t>
          </a:r>
          <a:endParaRPr lang="ja-JP" altLang="en-US" sz="1700" b="1" dirty="0">
            <a:latin typeface="メイリオ" panose="020B0604030504040204" pitchFamily="50" charset="-128"/>
            <a:ea typeface="メイリオ" panose="020B0604030504040204" pitchFamily="50" charset="-128"/>
          </a:endParaRPr>
        </a:p>
      </dgm:t>
    </dgm:pt>
    <dgm:pt modelId="{F41D14E3-258E-4B1B-B614-B1C74961A055}" type="parTrans" cxnId="{198C9E78-748E-4F94-9077-D0243F8CF0AA}">
      <dgm:prSet/>
      <dgm:spPr/>
      <dgm:t>
        <a:bodyPr/>
        <a:lstStyle/>
        <a:p>
          <a:endParaRPr lang="ja-JP" altLang="en-US"/>
        </a:p>
      </dgm:t>
    </dgm:pt>
    <dgm:pt modelId="{AC65E4E0-A30D-4420-8376-BA03D7CD4191}" type="sibTrans" cxnId="{198C9E78-748E-4F94-9077-D0243F8CF0AA}">
      <dgm:prSet/>
      <dgm:spPr/>
      <dgm:t>
        <a:bodyPr/>
        <a:lstStyle/>
        <a:p>
          <a:endParaRPr lang="ja-JP" altLang="en-US"/>
        </a:p>
      </dgm:t>
    </dgm:pt>
    <dgm:pt modelId="{AE3FC5F1-57ED-4A7A-9FCD-40863851A675}">
      <dgm:prSet custT="1"/>
      <dgm:spPr/>
      <dgm:t>
        <a:bodyPr/>
        <a:lstStyle/>
        <a:p>
          <a:pPr algn="l"/>
          <a:r>
            <a:rPr lang="ja-JP" altLang="en-US" sz="1600" b="1" dirty="0">
              <a:latin typeface="メイリオ" panose="020B0604030504040204" pitchFamily="50" charset="-128"/>
              <a:ea typeface="メイリオ" panose="020B0604030504040204" pitchFamily="50" charset="-128"/>
            </a:rPr>
            <a:t> 変更しやすい</a:t>
          </a:r>
          <a:endParaRPr lang="en-US" altLang="ja-JP" sz="1600" b="1" dirty="0">
            <a:latin typeface="メイリオ" panose="020B0604030504040204" pitchFamily="50" charset="-128"/>
            <a:ea typeface="メイリオ" panose="020B0604030504040204" pitchFamily="50" charset="-128"/>
          </a:endParaRPr>
        </a:p>
        <a:p>
          <a:pPr algn="l"/>
          <a:r>
            <a:rPr lang="ja-JP" altLang="en-US" sz="1600" b="1" dirty="0">
              <a:latin typeface="メイリオ" panose="020B0604030504040204" pitchFamily="50" charset="-128"/>
              <a:ea typeface="メイリオ" panose="020B0604030504040204" pitchFamily="50" charset="-128"/>
            </a:rPr>
            <a:t> 障害に強い</a:t>
          </a:r>
          <a:endParaRPr lang="en-US" altLang="ja-JP" sz="1600" b="1" dirty="0">
            <a:latin typeface="メイリオ" panose="020B0604030504040204" pitchFamily="50" charset="-128"/>
            <a:ea typeface="メイリオ" panose="020B0604030504040204" pitchFamily="50" charset="-128"/>
          </a:endParaRPr>
        </a:p>
        <a:p>
          <a:pPr algn="l"/>
          <a:r>
            <a:rPr lang="ja-JP" altLang="en-US" sz="1600" b="1" dirty="0">
              <a:latin typeface="メイリオ" panose="020B0604030504040204" pitchFamily="50" charset="-128"/>
              <a:ea typeface="メイリオ" panose="020B0604030504040204" pitchFamily="50" charset="-128"/>
            </a:rPr>
            <a:t> スケーラブル</a:t>
          </a:r>
        </a:p>
      </dgm:t>
    </dgm:pt>
    <dgm:pt modelId="{077FDDC5-0FA9-40DB-A8A1-F16CFA9427BD}" type="parTrans" cxnId="{8D1D6D5D-1790-4027-B54A-CB052FCABA71}">
      <dgm:prSet/>
      <dgm:spPr/>
      <dgm:t>
        <a:bodyPr/>
        <a:lstStyle/>
        <a:p>
          <a:endParaRPr lang="ja-JP" altLang="en-US"/>
        </a:p>
      </dgm:t>
    </dgm:pt>
    <dgm:pt modelId="{2C81B2CF-2762-4248-AA46-1B707F399597}" type="sibTrans" cxnId="{8D1D6D5D-1790-4027-B54A-CB052FCABA71}">
      <dgm:prSet/>
      <dgm:spPr/>
      <dgm:t>
        <a:bodyPr/>
        <a:lstStyle/>
        <a:p>
          <a:endParaRPr lang="ja-JP" altLang="en-US"/>
        </a:p>
      </dgm:t>
    </dgm:pt>
    <dgm:pt modelId="{B5215DA3-BDB8-4D1D-ACEE-DAE8FD3FB3EC}" type="pres">
      <dgm:prSet presAssocID="{8E33174B-8ADE-4C9D-8977-8525C1254C11}" presName="linearFlow" presStyleCnt="0">
        <dgm:presLayoutVars>
          <dgm:dir/>
          <dgm:resizeHandles val="exact"/>
        </dgm:presLayoutVars>
      </dgm:prSet>
      <dgm:spPr/>
    </dgm:pt>
    <dgm:pt modelId="{8DB6F078-451D-40A6-9862-6A2F1938E0F1}" type="pres">
      <dgm:prSet presAssocID="{748E311D-4EC3-4C92-9031-277CA982046A}" presName="node" presStyleLbl="node1" presStyleIdx="0" presStyleCnt="3">
        <dgm:presLayoutVars>
          <dgm:bulletEnabled val="1"/>
        </dgm:presLayoutVars>
      </dgm:prSet>
      <dgm:spPr/>
    </dgm:pt>
    <dgm:pt modelId="{1C066841-C20E-4228-93C1-89E969B682E1}" type="pres">
      <dgm:prSet presAssocID="{14E5EA08-9E55-4ADB-8797-E1CA6B8AD14F}" presName="spacerL" presStyleCnt="0"/>
      <dgm:spPr/>
    </dgm:pt>
    <dgm:pt modelId="{5BE4854C-1706-4782-892B-889744A10137}" type="pres">
      <dgm:prSet presAssocID="{14E5EA08-9E55-4ADB-8797-E1CA6B8AD14F}" presName="sibTrans" presStyleLbl="sibTrans2D1" presStyleIdx="0" presStyleCnt="2"/>
      <dgm:spPr/>
    </dgm:pt>
    <dgm:pt modelId="{03F9E196-C4AE-42C6-91D3-F5C30D4B98FA}" type="pres">
      <dgm:prSet presAssocID="{14E5EA08-9E55-4ADB-8797-E1CA6B8AD14F}" presName="spacerR" presStyleCnt="0"/>
      <dgm:spPr/>
    </dgm:pt>
    <dgm:pt modelId="{A30F1505-3A65-4AE0-83FC-9975B6159E40}" type="pres">
      <dgm:prSet presAssocID="{F9F11661-6736-4605-953D-D9B5421C86F9}" presName="node" presStyleLbl="node1" presStyleIdx="1" presStyleCnt="3">
        <dgm:presLayoutVars>
          <dgm:bulletEnabled val="1"/>
        </dgm:presLayoutVars>
      </dgm:prSet>
      <dgm:spPr/>
    </dgm:pt>
    <dgm:pt modelId="{D8AE0705-FD40-49BB-814E-235A4A4AE442}" type="pres">
      <dgm:prSet presAssocID="{AC65E4E0-A30D-4420-8376-BA03D7CD4191}" presName="spacerL" presStyleCnt="0"/>
      <dgm:spPr/>
    </dgm:pt>
    <dgm:pt modelId="{8D64AA1B-E0D8-4E52-BF58-E20BBE0A731F}" type="pres">
      <dgm:prSet presAssocID="{AC65E4E0-A30D-4420-8376-BA03D7CD4191}" presName="sibTrans" presStyleLbl="sibTrans2D1" presStyleIdx="1" presStyleCnt="2" custLinFactNeighborX="-21556"/>
      <dgm:spPr/>
    </dgm:pt>
    <dgm:pt modelId="{8A323F10-F279-4FF7-B561-BCFDCBF83B0F}" type="pres">
      <dgm:prSet presAssocID="{AC65E4E0-A30D-4420-8376-BA03D7CD4191}" presName="spacerR" presStyleCnt="0"/>
      <dgm:spPr/>
    </dgm:pt>
    <dgm:pt modelId="{A26B60FF-0658-4F9C-8DEF-683D97FC7EB8}" type="pres">
      <dgm:prSet presAssocID="{AE3FC5F1-57ED-4A7A-9FCD-40863851A675}" presName="node" presStyleLbl="node1" presStyleIdx="2" presStyleCnt="3" custScaleX="110157" custScaleY="112445">
        <dgm:presLayoutVars>
          <dgm:bulletEnabled val="1"/>
        </dgm:presLayoutVars>
      </dgm:prSet>
      <dgm:spPr/>
    </dgm:pt>
  </dgm:ptLst>
  <dgm:cxnLst>
    <dgm:cxn modelId="{CF9F0E4F-837C-4028-A430-BCFB0DBF3307}" type="presOf" srcId="{8E33174B-8ADE-4C9D-8977-8525C1254C11}" destId="{B5215DA3-BDB8-4D1D-ACEE-DAE8FD3FB3EC}" srcOrd="0" destOrd="0" presId="urn:microsoft.com/office/officeart/2005/8/layout/equation1"/>
    <dgm:cxn modelId="{51F30C56-59ED-4B79-8A38-7FA03748D033}" type="presOf" srcId="{F9F11661-6736-4605-953D-D9B5421C86F9}" destId="{A30F1505-3A65-4AE0-83FC-9975B6159E40}" srcOrd="0" destOrd="0" presId="urn:microsoft.com/office/officeart/2005/8/layout/equation1"/>
    <dgm:cxn modelId="{8D1D6D5D-1790-4027-B54A-CB052FCABA71}" srcId="{8E33174B-8ADE-4C9D-8977-8525C1254C11}" destId="{AE3FC5F1-57ED-4A7A-9FCD-40863851A675}" srcOrd="2" destOrd="0" parTransId="{077FDDC5-0FA9-40DB-A8A1-F16CFA9427BD}" sibTransId="{2C81B2CF-2762-4248-AA46-1B707F399597}"/>
    <dgm:cxn modelId="{1E315E61-D5D6-4672-B034-FFE34ECB4148}" srcId="{8E33174B-8ADE-4C9D-8977-8525C1254C11}" destId="{748E311D-4EC3-4C92-9031-277CA982046A}" srcOrd="0" destOrd="0" parTransId="{7E4B2928-8610-476B-AB1D-B6B067135243}" sibTransId="{14E5EA08-9E55-4ADB-8797-E1CA6B8AD14F}"/>
    <dgm:cxn modelId="{8B58B164-3F68-44FB-8931-7C9690621DD8}" type="presOf" srcId="{14E5EA08-9E55-4ADB-8797-E1CA6B8AD14F}" destId="{5BE4854C-1706-4782-892B-889744A10137}" srcOrd="0" destOrd="0" presId="urn:microsoft.com/office/officeart/2005/8/layout/equation1"/>
    <dgm:cxn modelId="{198C9E78-748E-4F94-9077-D0243F8CF0AA}" srcId="{8E33174B-8ADE-4C9D-8977-8525C1254C11}" destId="{F9F11661-6736-4605-953D-D9B5421C86F9}" srcOrd="1" destOrd="0" parTransId="{F41D14E3-258E-4B1B-B614-B1C74961A055}" sibTransId="{AC65E4E0-A30D-4420-8376-BA03D7CD4191}"/>
    <dgm:cxn modelId="{7A40E1A2-1055-45FE-BCAB-E40C446B9D26}" type="presOf" srcId="{748E311D-4EC3-4C92-9031-277CA982046A}" destId="{8DB6F078-451D-40A6-9862-6A2F1938E0F1}" srcOrd="0" destOrd="0" presId="urn:microsoft.com/office/officeart/2005/8/layout/equation1"/>
    <dgm:cxn modelId="{AE24E1A3-0B74-41D2-9902-BD69AF83EA9C}" type="presOf" srcId="{AE3FC5F1-57ED-4A7A-9FCD-40863851A675}" destId="{A26B60FF-0658-4F9C-8DEF-683D97FC7EB8}" srcOrd="0" destOrd="0" presId="urn:microsoft.com/office/officeart/2005/8/layout/equation1"/>
    <dgm:cxn modelId="{F9A3D9D9-F041-40E5-8BB7-FF18ACC97C64}" type="presOf" srcId="{AC65E4E0-A30D-4420-8376-BA03D7CD4191}" destId="{8D64AA1B-E0D8-4E52-BF58-E20BBE0A731F}" srcOrd="0" destOrd="0" presId="urn:microsoft.com/office/officeart/2005/8/layout/equation1"/>
    <dgm:cxn modelId="{FCA664C9-C029-4258-B70F-313D869EE5EE}" type="presParOf" srcId="{B5215DA3-BDB8-4D1D-ACEE-DAE8FD3FB3EC}" destId="{8DB6F078-451D-40A6-9862-6A2F1938E0F1}" srcOrd="0" destOrd="0" presId="urn:microsoft.com/office/officeart/2005/8/layout/equation1"/>
    <dgm:cxn modelId="{0C7FD5FB-59AB-49B7-8BCA-05692D7AC4B5}" type="presParOf" srcId="{B5215DA3-BDB8-4D1D-ACEE-DAE8FD3FB3EC}" destId="{1C066841-C20E-4228-93C1-89E969B682E1}" srcOrd="1" destOrd="0" presId="urn:microsoft.com/office/officeart/2005/8/layout/equation1"/>
    <dgm:cxn modelId="{46FB1253-A70C-43E8-88FF-78944CBC215C}" type="presParOf" srcId="{B5215DA3-BDB8-4D1D-ACEE-DAE8FD3FB3EC}" destId="{5BE4854C-1706-4782-892B-889744A10137}" srcOrd="2" destOrd="0" presId="urn:microsoft.com/office/officeart/2005/8/layout/equation1"/>
    <dgm:cxn modelId="{2DDF2E5F-43A6-4546-B158-093F07543239}" type="presParOf" srcId="{B5215DA3-BDB8-4D1D-ACEE-DAE8FD3FB3EC}" destId="{03F9E196-C4AE-42C6-91D3-F5C30D4B98FA}" srcOrd="3" destOrd="0" presId="urn:microsoft.com/office/officeart/2005/8/layout/equation1"/>
    <dgm:cxn modelId="{07011285-4978-452F-9378-774FB6DEF983}" type="presParOf" srcId="{B5215DA3-BDB8-4D1D-ACEE-DAE8FD3FB3EC}" destId="{A30F1505-3A65-4AE0-83FC-9975B6159E40}" srcOrd="4" destOrd="0" presId="urn:microsoft.com/office/officeart/2005/8/layout/equation1"/>
    <dgm:cxn modelId="{82F6E7D0-8337-4589-9AD9-9A406D9D4105}" type="presParOf" srcId="{B5215DA3-BDB8-4D1D-ACEE-DAE8FD3FB3EC}" destId="{D8AE0705-FD40-49BB-814E-235A4A4AE442}" srcOrd="5" destOrd="0" presId="urn:microsoft.com/office/officeart/2005/8/layout/equation1"/>
    <dgm:cxn modelId="{DE1895F8-6EEA-4389-A42A-DF6ABB2C7E82}" type="presParOf" srcId="{B5215DA3-BDB8-4D1D-ACEE-DAE8FD3FB3EC}" destId="{8D64AA1B-E0D8-4E52-BF58-E20BBE0A731F}" srcOrd="6" destOrd="0" presId="urn:microsoft.com/office/officeart/2005/8/layout/equation1"/>
    <dgm:cxn modelId="{13314536-9516-4CA1-AD6E-FF44DC7DCB96}" type="presParOf" srcId="{B5215DA3-BDB8-4D1D-ACEE-DAE8FD3FB3EC}" destId="{8A323F10-F279-4FF7-B561-BCFDCBF83B0F}" srcOrd="7" destOrd="0" presId="urn:microsoft.com/office/officeart/2005/8/layout/equation1"/>
    <dgm:cxn modelId="{90B08AE7-53FF-493A-8D40-5EF61C4F434C}" type="presParOf" srcId="{B5215DA3-BDB8-4D1D-ACEE-DAE8FD3FB3EC}" destId="{A26B60FF-0658-4F9C-8DEF-683D97FC7EB8}" srcOrd="8" destOrd="0" presId="urn:microsoft.com/office/officeart/2005/8/layout/equati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78F478-5278-49AB-8CA1-7938A817D8EA}">
      <dsp:nvSpPr>
        <dsp:cNvPr id="0" name=""/>
        <dsp:cNvSpPr/>
      </dsp:nvSpPr>
      <dsp:spPr>
        <a:xfrm>
          <a:off x="2083" y="753217"/>
          <a:ext cx="1853972" cy="741589"/>
        </a:xfrm>
        <a:prstGeom prst="chevron">
          <a:avLst/>
        </a:prstGeom>
        <a:solidFill>
          <a:srgbClr val="F36C37"/>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800100">
            <a:lnSpc>
              <a:spcPct val="90000"/>
            </a:lnSpc>
            <a:spcBef>
              <a:spcPct val="0"/>
            </a:spcBef>
            <a:spcAft>
              <a:spcPct val="35000"/>
            </a:spcAft>
            <a:buNone/>
          </a:pPr>
          <a:r>
            <a:rPr kumimoji="1" lang="ja-JP" altLang="en-US" sz="1800" kern="1200" dirty="0">
              <a:latin typeface="Meiryo UI" panose="020B0604030504040204" pitchFamily="50" charset="-128"/>
              <a:ea typeface="Meiryo UI" panose="020B0604030504040204" pitchFamily="50" charset="-128"/>
            </a:rPr>
            <a:t>適用領域</a:t>
          </a:r>
          <a:br>
            <a:rPr kumimoji="1" lang="en-US" altLang="ja-JP" sz="1800" kern="1200" dirty="0">
              <a:latin typeface="Meiryo UI" panose="020B0604030504040204" pitchFamily="50" charset="-128"/>
              <a:ea typeface="Meiryo UI" panose="020B0604030504040204" pitchFamily="50" charset="-128"/>
            </a:rPr>
          </a:br>
          <a:r>
            <a:rPr kumimoji="1" lang="ja-JP" altLang="en-US" sz="1800" kern="1200" dirty="0">
              <a:latin typeface="Meiryo UI" panose="020B0604030504040204" pitchFamily="50" charset="-128"/>
              <a:ea typeface="Meiryo UI" panose="020B0604030504040204" pitchFamily="50" charset="-128"/>
            </a:rPr>
            <a:t>検討</a:t>
          </a:r>
        </a:p>
      </dsp:txBody>
      <dsp:txXfrm>
        <a:off x="372878" y="753217"/>
        <a:ext cx="1112383" cy="741589"/>
      </dsp:txXfrm>
    </dsp:sp>
    <dsp:sp modelId="{7ED0F60C-04D1-4FAF-B3E2-9A08E41D9B49}">
      <dsp:nvSpPr>
        <dsp:cNvPr id="0" name=""/>
        <dsp:cNvSpPr/>
      </dsp:nvSpPr>
      <dsp:spPr>
        <a:xfrm>
          <a:off x="1670658" y="753217"/>
          <a:ext cx="1853972" cy="741589"/>
        </a:xfrm>
        <a:prstGeom prst="chevron">
          <a:avLst/>
        </a:prstGeom>
        <a:solidFill>
          <a:srgbClr val="F36C37"/>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800100">
            <a:lnSpc>
              <a:spcPct val="90000"/>
            </a:lnSpc>
            <a:spcBef>
              <a:spcPct val="0"/>
            </a:spcBef>
            <a:spcAft>
              <a:spcPct val="35000"/>
            </a:spcAft>
            <a:buNone/>
          </a:pPr>
          <a:r>
            <a:rPr kumimoji="1" lang="en-US" altLang="ja-JP" sz="1800" kern="1200" dirty="0">
              <a:latin typeface="Meiryo UI" panose="020B0604030504040204" pitchFamily="50" charset="-128"/>
              <a:ea typeface="Meiryo UI" panose="020B0604030504040204" pitchFamily="50" charset="-128"/>
            </a:rPr>
            <a:t>PoC</a:t>
          </a:r>
          <a:endParaRPr kumimoji="1" lang="ja-JP" altLang="en-US" sz="1800" kern="1200" dirty="0">
            <a:latin typeface="Meiryo UI" panose="020B0604030504040204" pitchFamily="50" charset="-128"/>
            <a:ea typeface="Meiryo UI" panose="020B0604030504040204" pitchFamily="50" charset="-128"/>
          </a:endParaRPr>
        </a:p>
      </dsp:txBody>
      <dsp:txXfrm>
        <a:off x="2041453" y="753217"/>
        <a:ext cx="1112383" cy="741589"/>
      </dsp:txXfrm>
    </dsp:sp>
    <dsp:sp modelId="{F0C1333D-1B77-44B2-AD57-4FFD08C9F4B5}">
      <dsp:nvSpPr>
        <dsp:cNvPr id="0" name=""/>
        <dsp:cNvSpPr/>
      </dsp:nvSpPr>
      <dsp:spPr>
        <a:xfrm>
          <a:off x="3339233" y="753217"/>
          <a:ext cx="1853972" cy="741589"/>
        </a:xfrm>
        <a:prstGeom prst="chevron">
          <a:avLst/>
        </a:prstGeom>
        <a:solidFill>
          <a:srgbClr val="F36C37"/>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800100">
            <a:lnSpc>
              <a:spcPct val="90000"/>
            </a:lnSpc>
            <a:spcBef>
              <a:spcPct val="0"/>
            </a:spcBef>
            <a:spcAft>
              <a:spcPct val="35000"/>
            </a:spcAft>
            <a:buNone/>
          </a:pPr>
          <a:r>
            <a:rPr kumimoji="1" lang="ja-JP" altLang="en-US" sz="1800" kern="1200" dirty="0">
              <a:latin typeface="Meiryo UI" panose="020B0604030504040204" pitchFamily="50" charset="-128"/>
              <a:ea typeface="Meiryo UI" panose="020B0604030504040204" pitchFamily="50" charset="-128"/>
            </a:rPr>
            <a:t>パイロット導入</a:t>
          </a:r>
        </a:p>
      </dsp:txBody>
      <dsp:txXfrm>
        <a:off x="3710028" y="753217"/>
        <a:ext cx="1112383" cy="741589"/>
      </dsp:txXfrm>
    </dsp:sp>
    <dsp:sp modelId="{0BF4153D-0FFA-40D0-9959-63A2CEFC2665}">
      <dsp:nvSpPr>
        <dsp:cNvPr id="0" name=""/>
        <dsp:cNvSpPr/>
      </dsp:nvSpPr>
      <dsp:spPr>
        <a:xfrm>
          <a:off x="5007809" y="753217"/>
          <a:ext cx="1853972" cy="741589"/>
        </a:xfrm>
        <a:prstGeom prst="chevron">
          <a:avLst/>
        </a:prstGeom>
        <a:solidFill>
          <a:srgbClr val="F36C37"/>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800100">
            <a:lnSpc>
              <a:spcPct val="90000"/>
            </a:lnSpc>
            <a:spcBef>
              <a:spcPct val="0"/>
            </a:spcBef>
            <a:spcAft>
              <a:spcPct val="35000"/>
            </a:spcAft>
            <a:buNone/>
          </a:pPr>
          <a:r>
            <a:rPr kumimoji="1" lang="ja-JP" altLang="en-US" sz="1800" kern="1200" dirty="0">
              <a:latin typeface="Meiryo UI" panose="020B0604030504040204" pitchFamily="50" charset="-128"/>
              <a:ea typeface="Meiryo UI" panose="020B0604030504040204" pitchFamily="50" charset="-128"/>
            </a:rPr>
            <a:t>効果測定</a:t>
          </a:r>
        </a:p>
      </dsp:txBody>
      <dsp:txXfrm>
        <a:off x="5378604" y="753217"/>
        <a:ext cx="1112383" cy="741589"/>
      </dsp:txXfrm>
    </dsp:sp>
    <dsp:sp modelId="{A45125AD-BDA2-4586-B23C-12D681F88938}">
      <dsp:nvSpPr>
        <dsp:cNvPr id="0" name=""/>
        <dsp:cNvSpPr/>
      </dsp:nvSpPr>
      <dsp:spPr>
        <a:xfrm>
          <a:off x="6676384" y="753217"/>
          <a:ext cx="1853972" cy="741589"/>
        </a:xfrm>
        <a:prstGeom prst="chevron">
          <a:avLst/>
        </a:prstGeom>
        <a:solidFill>
          <a:srgbClr val="F36C37"/>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800100">
            <a:lnSpc>
              <a:spcPct val="90000"/>
            </a:lnSpc>
            <a:spcBef>
              <a:spcPct val="0"/>
            </a:spcBef>
            <a:spcAft>
              <a:spcPct val="35000"/>
            </a:spcAft>
            <a:buNone/>
          </a:pPr>
          <a:r>
            <a:rPr kumimoji="1" lang="ja-JP" altLang="en-US" sz="1800" kern="1200" dirty="0">
              <a:latin typeface="Meiryo UI" panose="020B0604030504040204" pitchFamily="50" charset="-128"/>
              <a:ea typeface="Meiryo UI" panose="020B0604030504040204" pitchFamily="50" charset="-128"/>
            </a:rPr>
            <a:t>本格導入</a:t>
          </a:r>
        </a:p>
      </dsp:txBody>
      <dsp:txXfrm>
        <a:off x="7047179" y="753217"/>
        <a:ext cx="1112383" cy="74158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78F478-5278-49AB-8CA1-7938A817D8EA}">
      <dsp:nvSpPr>
        <dsp:cNvPr id="0" name=""/>
        <dsp:cNvSpPr/>
      </dsp:nvSpPr>
      <dsp:spPr>
        <a:xfrm>
          <a:off x="2083" y="753217"/>
          <a:ext cx="1853972" cy="741589"/>
        </a:xfrm>
        <a:prstGeom prst="chevron">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800100">
            <a:lnSpc>
              <a:spcPct val="90000"/>
            </a:lnSpc>
            <a:spcBef>
              <a:spcPct val="0"/>
            </a:spcBef>
            <a:spcAft>
              <a:spcPct val="35000"/>
            </a:spcAft>
            <a:buNone/>
          </a:pPr>
          <a:r>
            <a:rPr kumimoji="1" lang="ja-JP" altLang="en-US" sz="1800" kern="1200" dirty="0">
              <a:latin typeface="Meiryo UI" panose="020B0604030504040204" pitchFamily="50" charset="-128"/>
              <a:ea typeface="Meiryo UI" panose="020B0604030504040204" pitchFamily="50" charset="-128"/>
            </a:rPr>
            <a:t>適用領域</a:t>
          </a:r>
          <a:br>
            <a:rPr kumimoji="1" lang="en-US" altLang="ja-JP" sz="1800" kern="1200" dirty="0">
              <a:latin typeface="Meiryo UI" panose="020B0604030504040204" pitchFamily="50" charset="-128"/>
              <a:ea typeface="Meiryo UI" panose="020B0604030504040204" pitchFamily="50" charset="-128"/>
            </a:rPr>
          </a:br>
          <a:r>
            <a:rPr kumimoji="1" lang="ja-JP" altLang="en-US" sz="1800" kern="1200" dirty="0">
              <a:latin typeface="Meiryo UI" panose="020B0604030504040204" pitchFamily="50" charset="-128"/>
              <a:ea typeface="Meiryo UI" panose="020B0604030504040204" pitchFamily="50" charset="-128"/>
            </a:rPr>
            <a:t>検討</a:t>
          </a:r>
        </a:p>
      </dsp:txBody>
      <dsp:txXfrm>
        <a:off x="372878" y="753217"/>
        <a:ext cx="1112383" cy="741589"/>
      </dsp:txXfrm>
    </dsp:sp>
    <dsp:sp modelId="{7ED0F60C-04D1-4FAF-B3E2-9A08E41D9B49}">
      <dsp:nvSpPr>
        <dsp:cNvPr id="0" name=""/>
        <dsp:cNvSpPr/>
      </dsp:nvSpPr>
      <dsp:spPr>
        <a:xfrm>
          <a:off x="1670658" y="753217"/>
          <a:ext cx="1853972" cy="741589"/>
        </a:xfrm>
        <a:prstGeom prst="chevron">
          <a:avLst/>
        </a:prstGeom>
        <a:solidFill>
          <a:schemeClr val="accent2">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800100">
            <a:lnSpc>
              <a:spcPct val="90000"/>
            </a:lnSpc>
            <a:spcBef>
              <a:spcPct val="0"/>
            </a:spcBef>
            <a:spcAft>
              <a:spcPct val="35000"/>
            </a:spcAft>
            <a:buNone/>
          </a:pPr>
          <a:r>
            <a:rPr kumimoji="1" lang="en-US" altLang="ja-JP" sz="1800" kern="1200" dirty="0">
              <a:latin typeface="Meiryo UI" panose="020B0604030504040204" pitchFamily="50" charset="-128"/>
              <a:ea typeface="Meiryo UI" panose="020B0604030504040204" pitchFamily="50" charset="-128"/>
            </a:rPr>
            <a:t>PoC</a:t>
          </a:r>
          <a:endParaRPr kumimoji="1" lang="ja-JP" altLang="en-US" sz="1800" kern="1200" dirty="0">
            <a:latin typeface="Meiryo UI" panose="020B0604030504040204" pitchFamily="50" charset="-128"/>
            <a:ea typeface="Meiryo UI" panose="020B0604030504040204" pitchFamily="50" charset="-128"/>
          </a:endParaRPr>
        </a:p>
      </dsp:txBody>
      <dsp:txXfrm>
        <a:off x="2041453" y="753217"/>
        <a:ext cx="1112383" cy="741589"/>
      </dsp:txXfrm>
    </dsp:sp>
    <dsp:sp modelId="{F0C1333D-1B77-44B2-AD57-4FFD08C9F4B5}">
      <dsp:nvSpPr>
        <dsp:cNvPr id="0" name=""/>
        <dsp:cNvSpPr/>
      </dsp:nvSpPr>
      <dsp:spPr>
        <a:xfrm>
          <a:off x="3339233" y="753217"/>
          <a:ext cx="1853972" cy="741589"/>
        </a:xfrm>
        <a:prstGeom prst="chevron">
          <a:avLst/>
        </a:prstGeom>
        <a:solidFill>
          <a:schemeClr val="accent2">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800100">
            <a:lnSpc>
              <a:spcPct val="90000"/>
            </a:lnSpc>
            <a:spcBef>
              <a:spcPct val="0"/>
            </a:spcBef>
            <a:spcAft>
              <a:spcPct val="35000"/>
            </a:spcAft>
            <a:buNone/>
          </a:pPr>
          <a:r>
            <a:rPr kumimoji="1" lang="ja-JP" altLang="en-US" sz="1800" kern="1200" dirty="0">
              <a:latin typeface="Meiryo UI" panose="020B0604030504040204" pitchFamily="50" charset="-128"/>
              <a:ea typeface="Meiryo UI" panose="020B0604030504040204" pitchFamily="50" charset="-128"/>
            </a:rPr>
            <a:t>パイロット導入</a:t>
          </a:r>
        </a:p>
      </dsp:txBody>
      <dsp:txXfrm>
        <a:off x="3710028" y="753217"/>
        <a:ext cx="1112383" cy="741589"/>
      </dsp:txXfrm>
    </dsp:sp>
    <dsp:sp modelId="{0BF4153D-0FFA-40D0-9959-63A2CEFC2665}">
      <dsp:nvSpPr>
        <dsp:cNvPr id="0" name=""/>
        <dsp:cNvSpPr/>
      </dsp:nvSpPr>
      <dsp:spPr>
        <a:xfrm>
          <a:off x="5007809" y="753217"/>
          <a:ext cx="1853972" cy="741589"/>
        </a:xfrm>
        <a:prstGeom prst="chevron">
          <a:avLst/>
        </a:prstGeom>
        <a:solidFill>
          <a:schemeClr val="accent2">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800100">
            <a:lnSpc>
              <a:spcPct val="90000"/>
            </a:lnSpc>
            <a:spcBef>
              <a:spcPct val="0"/>
            </a:spcBef>
            <a:spcAft>
              <a:spcPct val="35000"/>
            </a:spcAft>
            <a:buNone/>
          </a:pPr>
          <a:r>
            <a:rPr kumimoji="1" lang="ja-JP" altLang="en-US" sz="1800" kern="1200" dirty="0">
              <a:latin typeface="Meiryo UI" panose="020B0604030504040204" pitchFamily="50" charset="-128"/>
              <a:ea typeface="Meiryo UI" panose="020B0604030504040204" pitchFamily="50" charset="-128"/>
            </a:rPr>
            <a:t>効果測定</a:t>
          </a:r>
        </a:p>
      </dsp:txBody>
      <dsp:txXfrm>
        <a:off x="5378604" y="753217"/>
        <a:ext cx="1112383" cy="741589"/>
      </dsp:txXfrm>
    </dsp:sp>
    <dsp:sp modelId="{A45125AD-BDA2-4586-B23C-12D681F88938}">
      <dsp:nvSpPr>
        <dsp:cNvPr id="0" name=""/>
        <dsp:cNvSpPr/>
      </dsp:nvSpPr>
      <dsp:spPr>
        <a:xfrm>
          <a:off x="6676384" y="753217"/>
          <a:ext cx="1853972" cy="741589"/>
        </a:xfrm>
        <a:prstGeom prst="chevron">
          <a:avLst/>
        </a:prstGeom>
        <a:solidFill>
          <a:schemeClr val="accent2">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800100">
            <a:lnSpc>
              <a:spcPct val="90000"/>
            </a:lnSpc>
            <a:spcBef>
              <a:spcPct val="0"/>
            </a:spcBef>
            <a:spcAft>
              <a:spcPct val="35000"/>
            </a:spcAft>
            <a:buNone/>
          </a:pPr>
          <a:r>
            <a:rPr kumimoji="1" lang="ja-JP" altLang="en-US" sz="1800" kern="1200" dirty="0">
              <a:latin typeface="Meiryo UI" panose="020B0604030504040204" pitchFamily="50" charset="-128"/>
              <a:ea typeface="Meiryo UI" panose="020B0604030504040204" pitchFamily="50" charset="-128"/>
            </a:rPr>
            <a:t>本格導入</a:t>
          </a:r>
        </a:p>
      </dsp:txBody>
      <dsp:txXfrm>
        <a:off x="7047179" y="753217"/>
        <a:ext cx="1112383" cy="74158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78F478-5278-49AB-8CA1-7938A817D8EA}">
      <dsp:nvSpPr>
        <dsp:cNvPr id="0" name=""/>
        <dsp:cNvSpPr/>
      </dsp:nvSpPr>
      <dsp:spPr>
        <a:xfrm>
          <a:off x="1971" y="1277125"/>
          <a:ext cx="1754710" cy="701884"/>
        </a:xfrm>
        <a:prstGeom prst="chevron">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22670" rIns="22670" bIns="22670" numCol="1" spcCol="1270" anchor="ctr" anchorCtr="0">
          <a:noAutofit/>
        </a:bodyPr>
        <a:lstStyle/>
        <a:p>
          <a:pPr marL="0" lvl="0" indent="0" algn="ctr" defTabSz="755650">
            <a:lnSpc>
              <a:spcPct val="90000"/>
            </a:lnSpc>
            <a:spcBef>
              <a:spcPct val="0"/>
            </a:spcBef>
            <a:spcAft>
              <a:spcPct val="35000"/>
            </a:spcAft>
            <a:buNone/>
          </a:pPr>
          <a:r>
            <a:rPr kumimoji="1" lang="ja-JP" altLang="en-US" sz="1700" kern="1200" dirty="0">
              <a:latin typeface="Meiryo UI" panose="020B0604030504040204" pitchFamily="50" charset="-128"/>
              <a:ea typeface="Meiryo UI" panose="020B0604030504040204" pitchFamily="50" charset="-128"/>
            </a:rPr>
            <a:t>適用領域</a:t>
          </a:r>
          <a:br>
            <a:rPr kumimoji="1" lang="en-US" altLang="ja-JP" sz="1700" kern="1200" dirty="0">
              <a:latin typeface="Meiryo UI" panose="020B0604030504040204" pitchFamily="50" charset="-128"/>
              <a:ea typeface="Meiryo UI" panose="020B0604030504040204" pitchFamily="50" charset="-128"/>
            </a:rPr>
          </a:br>
          <a:r>
            <a:rPr kumimoji="1" lang="ja-JP" altLang="en-US" sz="1700" kern="1200" dirty="0">
              <a:latin typeface="Meiryo UI" panose="020B0604030504040204" pitchFamily="50" charset="-128"/>
              <a:ea typeface="Meiryo UI" panose="020B0604030504040204" pitchFamily="50" charset="-128"/>
            </a:rPr>
            <a:t>検討</a:t>
          </a:r>
        </a:p>
      </dsp:txBody>
      <dsp:txXfrm>
        <a:off x="352913" y="1277125"/>
        <a:ext cx="1052826" cy="701884"/>
      </dsp:txXfrm>
    </dsp:sp>
    <dsp:sp modelId="{7ED0F60C-04D1-4FAF-B3E2-9A08E41D9B49}">
      <dsp:nvSpPr>
        <dsp:cNvPr id="0" name=""/>
        <dsp:cNvSpPr/>
      </dsp:nvSpPr>
      <dsp:spPr>
        <a:xfrm>
          <a:off x="1581211" y="1277125"/>
          <a:ext cx="1754710" cy="701884"/>
        </a:xfrm>
        <a:prstGeom prst="chevron">
          <a:avLst/>
        </a:prstGeom>
        <a:solidFill>
          <a:schemeClr val="accent2">
            <a:shade val="50000"/>
            <a:hueOff val="-303071"/>
            <a:satOff val="-26731"/>
            <a:lumOff val="2277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22670" rIns="22670" bIns="22670" numCol="1" spcCol="1270" anchor="ctr" anchorCtr="0">
          <a:noAutofit/>
        </a:bodyPr>
        <a:lstStyle/>
        <a:p>
          <a:pPr marL="0" lvl="0" indent="0" algn="ctr" defTabSz="755650">
            <a:lnSpc>
              <a:spcPct val="90000"/>
            </a:lnSpc>
            <a:spcBef>
              <a:spcPct val="0"/>
            </a:spcBef>
            <a:spcAft>
              <a:spcPct val="35000"/>
            </a:spcAft>
            <a:buNone/>
          </a:pPr>
          <a:r>
            <a:rPr kumimoji="1" lang="en-US" altLang="ja-JP" sz="1700" kern="1200" dirty="0">
              <a:latin typeface="Meiryo UI" panose="020B0604030504040204" pitchFamily="50" charset="-128"/>
              <a:ea typeface="Meiryo UI" panose="020B0604030504040204" pitchFamily="50" charset="-128"/>
            </a:rPr>
            <a:t>PoC</a:t>
          </a:r>
          <a:endParaRPr kumimoji="1" lang="ja-JP" altLang="en-US" sz="1700" kern="1200" dirty="0">
            <a:latin typeface="Meiryo UI" panose="020B0604030504040204" pitchFamily="50" charset="-128"/>
            <a:ea typeface="Meiryo UI" panose="020B0604030504040204" pitchFamily="50" charset="-128"/>
          </a:endParaRPr>
        </a:p>
      </dsp:txBody>
      <dsp:txXfrm>
        <a:off x="1932153" y="1277125"/>
        <a:ext cx="1052826" cy="701884"/>
      </dsp:txXfrm>
    </dsp:sp>
    <dsp:sp modelId="{F0C1333D-1B77-44B2-AD57-4FFD08C9F4B5}">
      <dsp:nvSpPr>
        <dsp:cNvPr id="0" name=""/>
        <dsp:cNvSpPr/>
      </dsp:nvSpPr>
      <dsp:spPr>
        <a:xfrm>
          <a:off x="3160451" y="1277125"/>
          <a:ext cx="1754710" cy="701884"/>
        </a:xfrm>
        <a:prstGeom prst="chevron">
          <a:avLst/>
        </a:prstGeom>
        <a:solidFill>
          <a:schemeClr val="accent2">
            <a:shade val="50000"/>
            <a:hueOff val="-606142"/>
            <a:satOff val="-53462"/>
            <a:lumOff val="4554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22670" rIns="22670" bIns="22670" numCol="1" spcCol="1270" anchor="ctr" anchorCtr="0">
          <a:noAutofit/>
        </a:bodyPr>
        <a:lstStyle/>
        <a:p>
          <a:pPr marL="0" lvl="0" indent="0" algn="ctr" defTabSz="755650">
            <a:lnSpc>
              <a:spcPct val="90000"/>
            </a:lnSpc>
            <a:spcBef>
              <a:spcPct val="0"/>
            </a:spcBef>
            <a:spcAft>
              <a:spcPct val="35000"/>
            </a:spcAft>
            <a:buNone/>
          </a:pPr>
          <a:r>
            <a:rPr kumimoji="1" lang="ja-JP" altLang="en-US" sz="1700" kern="1200" dirty="0">
              <a:latin typeface="Meiryo UI" panose="020B0604030504040204" pitchFamily="50" charset="-128"/>
              <a:ea typeface="Meiryo UI" panose="020B0604030504040204" pitchFamily="50" charset="-128"/>
            </a:rPr>
            <a:t>パイロット導入</a:t>
          </a:r>
        </a:p>
      </dsp:txBody>
      <dsp:txXfrm>
        <a:off x="3511393" y="1277125"/>
        <a:ext cx="1052826" cy="701884"/>
      </dsp:txXfrm>
    </dsp:sp>
    <dsp:sp modelId="{0BF4153D-0FFA-40D0-9959-63A2CEFC2665}">
      <dsp:nvSpPr>
        <dsp:cNvPr id="0" name=""/>
        <dsp:cNvSpPr/>
      </dsp:nvSpPr>
      <dsp:spPr>
        <a:xfrm>
          <a:off x="4739690" y="1277125"/>
          <a:ext cx="1754710" cy="701884"/>
        </a:xfrm>
        <a:prstGeom prst="chevron">
          <a:avLst/>
        </a:prstGeom>
        <a:solidFill>
          <a:schemeClr val="accent2">
            <a:shade val="50000"/>
            <a:hueOff val="-606142"/>
            <a:satOff val="-53462"/>
            <a:lumOff val="4554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22670" rIns="22670" bIns="22670" numCol="1" spcCol="1270" anchor="ctr" anchorCtr="0">
          <a:noAutofit/>
        </a:bodyPr>
        <a:lstStyle/>
        <a:p>
          <a:pPr marL="0" lvl="0" indent="0" algn="ctr" defTabSz="755650">
            <a:lnSpc>
              <a:spcPct val="90000"/>
            </a:lnSpc>
            <a:spcBef>
              <a:spcPct val="0"/>
            </a:spcBef>
            <a:spcAft>
              <a:spcPct val="35000"/>
            </a:spcAft>
            <a:buNone/>
          </a:pPr>
          <a:r>
            <a:rPr kumimoji="1" lang="ja-JP" altLang="en-US" sz="1700" kern="1200" dirty="0">
              <a:latin typeface="Meiryo UI" panose="020B0604030504040204" pitchFamily="50" charset="-128"/>
              <a:ea typeface="Meiryo UI" panose="020B0604030504040204" pitchFamily="50" charset="-128"/>
            </a:rPr>
            <a:t>効果測定</a:t>
          </a:r>
        </a:p>
      </dsp:txBody>
      <dsp:txXfrm>
        <a:off x="5090632" y="1277125"/>
        <a:ext cx="1052826" cy="701884"/>
      </dsp:txXfrm>
    </dsp:sp>
    <dsp:sp modelId="{A45125AD-BDA2-4586-B23C-12D681F88938}">
      <dsp:nvSpPr>
        <dsp:cNvPr id="0" name=""/>
        <dsp:cNvSpPr/>
      </dsp:nvSpPr>
      <dsp:spPr>
        <a:xfrm>
          <a:off x="6318930" y="1277125"/>
          <a:ext cx="1754710" cy="701884"/>
        </a:xfrm>
        <a:prstGeom prst="chevron">
          <a:avLst/>
        </a:prstGeom>
        <a:solidFill>
          <a:schemeClr val="accent2">
            <a:shade val="50000"/>
            <a:hueOff val="-303071"/>
            <a:satOff val="-26731"/>
            <a:lumOff val="2277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22670" rIns="22670" bIns="22670" numCol="1" spcCol="1270" anchor="ctr" anchorCtr="0">
          <a:noAutofit/>
        </a:bodyPr>
        <a:lstStyle/>
        <a:p>
          <a:pPr marL="0" lvl="0" indent="0" algn="ctr" defTabSz="755650">
            <a:lnSpc>
              <a:spcPct val="90000"/>
            </a:lnSpc>
            <a:spcBef>
              <a:spcPct val="0"/>
            </a:spcBef>
            <a:spcAft>
              <a:spcPct val="35000"/>
            </a:spcAft>
            <a:buNone/>
          </a:pPr>
          <a:r>
            <a:rPr kumimoji="1" lang="ja-JP" altLang="en-US" sz="1700" kern="1200" dirty="0">
              <a:latin typeface="Meiryo UI" panose="020B0604030504040204" pitchFamily="50" charset="-128"/>
              <a:ea typeface="Meiryo UI" panose="020B0604030504040204" pitchFamily="50" charset="-128"/>
            </a:rPr>
            <a:t>本格導入</a:t>
          </a:r>
        </a:p>
      </dsp:txBody>
      <dsp:txXfrm>
        <a:off x="6669872" y="1277125"/>
        <a:ext cx="1052826" cy="70188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CD5F62D-F559-46CF-B306-CF45CD4D3180}">
      <dsp:nvSpPr>
        <dsp:cNvPr id="0" name=""/>
        <dsp:cNvSpPr/>
      </dsp:nvSpPr>
      <dsp:spPr>
        <a:xfrm>
          <a:off x="191610" y="-5470"/>
          <a:ext cx="1346664" cy="1346664"/>
        </a:xfrm>
        <a:prstGeom prst="circularArrow">
          <a:avLst>
            <a:gd name="adj1" fmla="val 5544"/>
            <a:gd name="adj2" fmla="val 330680"/>
            <a:gd name="adj3" fmla="val 14193678"/>
            <a:gd name="adj4" fmla="val 17136624"/>
            <a:gd name="adj5" fmla="val 5757"/>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F24DF74-F18D-4755-950C-A8EEB518D2E0}">
      <dsp:nvSpPr>
        <dsp:cNvPr id="0" name=""/>
        <dsp:cNvSpPr/>
      </dsp:nvSpPr>
      <dsp:spPr>
        <a:xfrm>
          <a:off x="608163" y="249"/>
          <a:ext cx="513559" cy="256779"/>
        </a:xfrm>
        <a:prstGeom prst="round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r>
            <a:rPr kumimoji="1" lang="ja-JP" altLang="en-US" sz="700" kern="1200" dirty="0">
              <a:latin typeface="Meiryo UI" panose="020B0604030504040204" pitchFamily="50" charset="-128"/>
              <a:ea typeface="Meiryo UI" panose="020B0604030504040204" pitchFamily="50" charset="-128"/>
            </a:rPr>
            <a:t>データ取得</a:t>
          </a:r>
        </a:p>
      </dsp:txBody>
      <dsp:txXfrm>
        <a:off x="620698" y="12784"/>
        <a:ext cx="488489" cy="231709"/>
      </dsp:txXfrm>
    </dsp:sp>
    <dsp:sp modelId="{0EEE4680-3760-4469-9602-E5D266010DB0}">
      <dsp:nvSpPr>
        <dsp:cNvPr id="0" name=""/>
        <dsp:cNvSpPr/>
      </dsp:nvSpPr>
      <dsp:spPr>
        <a:xfrm>
          <a:off x="1154326" y="397060"/>
          <a:ext cx="513559" cy="256779"/>
        </a:xfrm>
        <a:prstGeom prst="round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r>
            <a:rPr kumimoji="1" lang="ja-JP" altLang="en-US" sz="700" kern="1200" dirty="0">
              <a:latin typeface="Meiryo UI" panose="020B0604030504040204" pitchFamily="50" charset="-128"/>
              <a:ea typeface="Meiryo UI" panose="020B0604030504040204" pitchFamily="50" charset="-128"/>
            </a:rPr>
            <a:t>データ蓄積</a:t>
          </a:r>
        </a:p>
      </dsp:txBody>
      <dsp:txXfrm>
        <a:off x="1166861" y="409595"/>
        <a:ext cx="488489" cy="231709"/>
      </dsp:txXfrm>
    </dsp:sp>
    <dsp:sp modelId="{EC5328E0-B9BF-4409-85BA-AC228F1CA1DF}">
      <dsp:nvSpPr>
        <dsp:cNvPr id="0" name=""/>
        <dsp:cNvSpPr/>
      </dsp:nvSpPr>
      <dsp:spPr>
        <a:xfrm>
          <a:off x="945710" y="1039113"/>
          <a:ext cx="513559" cy="256779"/>
        </a:xfrm>
        <a:prstGeom prst="round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r>
            <a:rPr kumimoji="1" lang="ja-JP" altLang="en-US" sz="700" kern="1200" dirty="0">
              <a:latin typeface="Meiryo UI" panose="020B0604030504040204" pitchFamily="50" charset="-128"/>
              <a:ea typeface="Meiryo UI" panose="020B0604030504040204" pitchFamily="50" charset="-128"/>
            </a:rPr>
            <a:t>学習</a:t>
          </a:r>
        </a:p>
      </dsp:txBody>
      <dsp:txXfrm>
        <a:off x="958245" y="1051648"/>
        <a:ext cx="488489" cy="231709"/>
      </dsp:txXfrm>
    </dsp:sp>
    <dsp:sp modelId="{339C0C95-2BC1-46A5-BE10-EC8A2C5A609D}">
      <dsp:nvSpPr>
        <dsp:cNvPr id="0" name=""/>
        <dsp:cNvSpPr/>
      </dsp:nvSpPr>
      <dsp:spPr>
        <a:xfrm>
          <a:off x="270615" y="1039113"/>
          <a:ext cx="513559" cy="256779"/>
        </a:xfrm>
        <a:prstGeom prst="round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r>
            <a:rPr kumimoji="1" lang="ja-JP" altLang="en-US" sz="700" kern="1200" dirty="0">
              <a:latin typeface="Meiryo UI" panose="020B0604030504040204" pitchFamily="50" charset="-128"/>
              <a:ea typeface="Meiryo UI" panose="020B0604030504040204" pitchFamily="50" charset="-128"/>
            </a:rPr>
            <a:t>デプロイ</a:t>
          </a:r>
        </a:p>
      </dsp:txBody>
      <dsp:txXfrm>
        <a:off x="283150" y="1051648"/>
        <a:ext cx="488489" cy="231709"/>
      </dsp:txXfrm>
    </dsp:sp>
    <dsp:sp modelId="{654866E7-6444-4B9A-9E7F-BD0A377D5063}">
      <dsp:nvSpPr>
        <dsp:cNvPr id="0" name=""/>
        <dsp:cNvSpPr/>
      </dsp:nvSpPr>
      <dsp:spPr>
        <a:xfrm>
          <a:off x="61999" y="397060"/>
          <a:ext cx="513559" cy="256779"/>
        </a:xfrm>
        <a:prstGeom prst="round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r>
            <a:rPr kumimoji="1" lang="ja-JP" altLang="en-US" sz="700" kern="1200" dirty="0">
              <a:latin typeface="Meiryo UI" panose="020B0604030504040204" pitchFamily="50" charset="-128"/>
              <a:ea typeface="Meiryo UI" panose="020B0604030504040204" pitchFamily="50" charset="-128"/>
            </a:rPr>
            <a:t>運用</a:t>
          </a:r>
        </a:p>
      </dsp:txBody>
      <dsp:txXfrm>
        <a:off x="74534" y="409595"/>
        <a:ext cx="488489" cy="23170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CD5F62D-F559-46CF-B306-CF45CD4D3180}">
      <dsp:nvSpPr>
        <dsp:cNvPr id="0" name=""/>
        <dsp:cNvSpPr/>
      </dsp:nvSpPr>
      <dsp:spPr>
        <a:xfrm>
          <a:off x="195566" y="175710"/>
          <a:ext cx="1824460" cy="1824460"/>
        </a:xfrm>
        <a:prstGeom prst="circularArrow">
          <a:avLst>
            <a:gd name="adj1" fmla="val 5544"/>
            <a:gd name="adj2" fmla="val 330680"/>
            <a:gd name="adj3" fmla="val 14093565"/>
            <a:gd name="adj4" fmla="val 17195532"/>
            <a:gd name="adj5" fmla="val 5757"/>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F24DF74-F18D-4755-950C-A8EEB518D2E0}">
      <dsp:nvSpPr>
        <dsp:cNvPr id="0" name=""/>
        <dsp:cNvSpPr/>
      </dsp:nvSpPr>
      <dsp:spPr>
        <a:xfrm>
          <a:off x="740514" y="183317"/>
          <a:ext cx="734564" cy="367282"/>
        </a:xfrm>
        <a:prstGeom prst="round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kumimoji="1" lang="ja-JP" altLang="en-US" sz="1100" kern="1200" dirty="0">
              <a:latin typeface="Meiryo UI" panose="020B0604030504040204" pitchFamily="50" charset="-128"/>
              <a:ea typeface="Meiryo UI" panose="020B0604030504040204" pitchFamily="50" charset="-128"/>
            </a:rPr>
            <a:t>データ取得</a:t>
          </a:r>
        </a:p>
      </dsp:txBody>
      <dsp:txXfrm>
        <a:off x="758443" y="201246"/>
        <a:ext cx="698706" cy="331424"/>
      </dsp:txXfrm>
    </dsp:sp>
    <dsp:sp modelId="{0EEE4680-3760-4469-9602-E5D266010DB0}">
      <dsp:nvSpPr>
        <dsp:cNvPr id="0" name=""/>
        <dsp:cNvSpPr/>
      </dsp:nvSpPr>
      <dsp:spPr>
        <a:xfrm>
          <a:off x="1480457" y="720916"/>
          <a:ext cx="734564" cy="367282"/>
        </a:xfrm>
        <a:prstGeom prst="round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kumimoji="1" lang="ja-JP" altLang="en-US" sz="1100" kern="1200" dirty="0">
              <a:latin typeface="Meiryo UI" panose="020B0604030504040204" pitchFamily="50" charset="-128"/>
              <a:ea typeface="Meiryo UI" panose="020B0604030504040204" pitchFamily="50" charset="-128"/>
            </a:rPr>
            <a:t>データ蓄積</a:t>
          </a:r>
        </a:p>
      </dsp:txBody>
      <dsp:txXfrm>
        <a:off x="1498386" y="738845"/>
        <a:ext cx="698706" cy="331424"/>
      </dsp:txXfrm>
    </dsp:sp>
    <dsp:sp modelId="{EC5328E0-B9BF-4409-85BA-AC228F1CA1DF}">
      <dsp:nvSpPr>
        <dsp:cNvPr id="0" name=""/>
        <dsp:cNvSpPr/>
      </dsp:nvSpPr>
      <dsp:spPr>
        <a:xfrm>
          <a:off x="1197824" y="1590771"/>
          <a:ext cx="734564" cy="367282"/>
        </a:xfrm>
        <a:prstGeom prst="round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kumimoji="1" lang="ja-JP" altLang="en-US" sz="1100" kern="1200" dirty="0">
              <a:latin typeface="Meiryo UI" panose="020B0604030504040204" pitchFamily="50" charset="-128"/>
              <a:ea typeface="Meiryo UI" panose="020B0604030504040204" pitchFamily="50" charset="-128"/>
            </a:rPr>
            <a:t>学習</a:t>
          </a:r>
        </a:p>
      </dsp:txBody>
      <dsp:txXfrm>
        <a:off x="1215753" y="1608700"/>
        <a:ext cx="698706" cy="331424"/>
      </dsp:txXfrm>
    </dsp:sp>
    <dsp:sp modelId="{339C0C95-2BC1-46A5-BE10-EC8A2C5A609D}">
      <dsp:nvSpPr>
        <dsp:cNvPr id="0" name=""/>
        <dsp:cNvSpPr/>
      </dsp:nvSpPr>
      <dsp:spPr>
        <a:xfrm>
          <a:off x="283205" y="1590771"/>
          <a:ext cx="734564" cy="367282"/>
        </a:xfrm>
        <a:prstGeom prst="round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kumimoji="1" lang="ja-JP" altLang="en-US" sz="1100" kern="1200" dirty="0">
              <a:latin typeface="Meiryo UI" panose="020B0604030504040204" pitchFamily="50" charset="-128"/>
              <a:ea typeface="Meiryo UI" panose="020B0604030504040204" pitchFamily="50" charset="-128"/>
            </a:rPr>
            <a:t>デプロイ</a:t>
          </a:r>
        </a:p>
      </dsp:txBody>
      <dsp:txXfrm>
        <a:off x="301134" y="1608700"/>
        <a:ext cx="698706" cy="331424"/>
      </dsp:txXfrm>
    </dsp:sp>
    <dsp:sp modelId="{654866E7-6444-4B9A-9E7F-BD0A377D5063}">
      <dsp:nvSpPr>
        <dsp:cNvPr id="0" name=""/>
        <dsp:cNvSpPr/>
      </dsp:nvSpPr>
      <dsp:spPr>
        <a:xfrm>
          <a:off x="572" y="720916"/>
          <a:ext cx="734564" cy="367282"/>
        </a:xfrm>
        <a:prstGeom prst="round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kumimoji="1" lang="ja-JP" altLang="en-US" sz="1100" kern="1200" dirty="0">
              <a:latin typeface="Meiryo UI" panose="020B0604030504040204" pitchFamily="50" charset="-128"/>
              <a:ea typeface="Meiryo UI" panose="020B0604030504040204" pitchFamily="50" charset="-128"/>
            </a:rPr>
            <a:t>運用</a:t>
          </a:r>
        </a:p>
      </dsp:txBody>
      <dsp:txXfrm>
        <a:off x="18501" y="738845"/>
        <a:ext cx="698706" cy="33142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CD5F62D-F559-46CF-B306-CF45CD4D3180}">
      <dsp:nvSpPr>
        <dsp:cNvPr id="0" name=""/>
        <dsp:cNvSpPr/>
      </dsp:nvSpPr>
      <dsp:spPr>
        <a:xfrm>
          <a:off x="267131" y="67636"/>
          <a:ext cx="2302370" cy="2302370"/>
        </a:xfrm>
        <a:prstGeom prst="circularArrow">
          <a:avLst>
            <a:gd name="adj1" fmla="val 5544"/>
            <a:gd name="adj2" fmla="val 330680"/>
            <a:gd name="adj3" fmla="val 14008361"/>
            <a:gd name="adj4" fmla="val 17246070"/>
            <a:gd name="adj5" fmla="val 5757"/>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F24DF74-F18D-4755-950C-A8EEB518D2E0}">
      <dsp:nvSpPr>
        <dsp:cNvPr id="0" name=""/>
        <dsp:cNvSpPr/>
      </dsp:nvSpPr>
      <dsp:spPr>
        <a:xfrm>
          <a:off x="934232" y="77726"/>
          <a:ext cx="968167" cy="484083"/>
        </a:xfrm>
        <a:prstGeom prst="round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kumimoji="1" lang="ja-JP" altLang="en-US" sz="1400" kern="1200" dirty="0">
              <a:latin typeface="Meiryo UI" panose="020B0604030504040204" pitchFamily="50" charset="-128"/>
              <a:ea typeface="Meiryo UI" panose="020B0604030504040204" pitchFamily="50" charset="-128"/>
            </a:rPr>
            <a:t>データ取得</a:t>
          </a:r>
        </a:p>
      </dsp:txBody>
      <dsp:txXfrm>
        <a:off x="957863" y="101357"/>
        <a:ext cx="920905" cy="436821"/>
      </dsp:txXfrm>
    </dsp:sp>
    <dsp:sp modelId="{0EEE4680-3760-4469-9602-E5D266010DB0}">
      <dsp:nvSpPr>
        <dsp:cNvPr id="0" name=""/>
        <dsp:cNvSpPr/>
      </dsp:nvSpPr>
      <dsp:spPr>
        <a:xfrm>
          <a:off x="1868000" y="756148"/>
          <a:ext cx="968167" cy="484083"/>
        </a:xfrm>
        <a:prstGeom prst="round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kumimoji="1" lang="ja-JP" altLang="en-US" sz="1400" kern="1200" dirty="0">
              <a:latin typeface="Meiryo UI" panose="020B0604030504040204" pitchFamily="50" charset="-128"/>
              <a:ea typeface="Meiryo UI" panose="020B0604030504040204" pitchFamily="50" charset="-128"/>
            </a:rPr>
            <a:t>データ蓄積</a:t>
          </a:r>
        </a:p>
      </dsp:txBody>
      <dsp:txXfrm>
        <a:off x="1891631" y="779779"/>
        <a:ext cx="920905" cy="436821"/>
      </dsp:txXfrm>
    </dsp:sp>
    <dsp:sp modelId="{EC5328E0-B9BF-4409-85BA-AC228F1CA1DF}">
      <dsp:nvSpPr>
        <dsp:cNvPr id="0" name=""/>
        <dsp:cNvSpPr/>
      </dsp:nvSpPr>
      <dsp:spPr>
        <a:xfrm>
          <a:off x="1511332" y="1853857"/>
          <a:ext cx="968167" cy="484083"/>
        </a:xfrm>
        <a:prstGeom prst="round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kumimoji="1" lang="ja-JP" altLang="en-US" sz="1400" kern="1200" dirty="0">
              <a:latin typeface="Meiryo UI" panose="020B0604030504040204" pitchFamily="50" charset="-128"/>
              <a:ea typeface="Meiryo UI" panose="020B0604030504040204" pitchFamily="50" charset="-128"/>
            </a:rPr>
            <a:t>学習</a:t>
          </a:r>
        </a:p>
      </dsp:txBody>
      <dsp:txXfrm>
        <a:off x="1534963" y="1877488"/>
        <a:ext cx="920905" cy="436821"/>
      </dsp:txXfrm>
    </dsp:sp>
    <dsp:sp modelId="{339C0C95-2BC1-46A5-BE10-EC8A2C5A609D}">
      <dsp:nvSpPr>
        <dsp:cNvPr id="0" name=""/>
        <dsp:cNvSpPr/>
      </dsp:nvSpPr>
      <dsp:spPr>
        <a:xfrm>
          <a:off x="357132" y="1853857"/>
          <a:ext cx="968167" cy="484083"/>
        </a:xfrm>
        <a:prstGeom prst="round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kumimoji="1" lang="ja-JP" altLang="en-US" sz="1400" kern="1200" dirty="0">
              <a:latin typeface="Meiryo UI" panose="020B0604030504040204" pitchFamily="50" charset="-128"/>
              <a:ea typeface="Meiryo UI" panose="020B0604030504040204" pitchFamily="50" charset="-128"/>
            </a:rPr>
            <a:t>デプロイ</a:t>
          </a:r>
        </a:p>
      </dsp:txBody>
      <dsp:txXfrm>
        <a:off x="380763" y="1877488"/>
        <a:ext cx="920905" cy="436821"/>
      </dsp:txXfrm>
    </dsp:sp>
    <dsp:sp modelId="{654866E7-6444-4B9A-9E7F-BD0A377D5063}">
      <dsp:nvSpPr>
        <dsp:cNvPr id="0" name=""/>
        <dsp:cNvSpPr/>
      </dsp:nvSpPr>
      <dsp:spPr>
        <a:xfrm>
          <a:off x="465" y="756148"/>
          <a:ext cx="968167" cy="484083"/>
        </a:xfrm>
        <a:prstGeom prst="round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kumimoji="1" lang="ja-JP" altLang="en-US" sz="1400" kern="1200" dirty="0">
              <a:latin typeface="Meiryo UI" panose="020B0604030504040204" pitchFamily="50" charset="-128"/>
              <a:ea typeface="Meiryo UI" panose="020B0604030504040204" pitchFamily="50" charset="-128"/>
            </a:rPr>
            <a:t>運用</a:t>
          </a:r>
        </a:p>
      </dsp:txBody>
      <dsp:txXfrm>
        <a:off x="24096" y="779779"/>
        <a:ext cx="920905" cy="436821"/>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DB6F078-451D-40A6-9862-6A2F1938E0F1}">
      <dsp:nvSpPr>
        <dsp:cNvPr id="0" name=""/>
        <dsp:cNvSpPr/>
      </dsp:nvSpPr>
      <dsp:spPr>
        <a:xfrm>
          <a:off x="371" y="670808"/>
          <a:ext cx="1785190" cy="1785190"/>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ja-JP" altLang="en-US" sz="1600" b="1" kern="1200" dirty="0">
              <a:latin typeface="メイリオ" panose="020B0604030504040204" pitchFamily="50" charset="-128"/>
              <a:ea typeface="メイリオ" panose="020B0604030504040204" pitchFamily="50" charset="-128"/>
            </a:rPr>
            <a:t>分散された</a:t>
          </a:r>
          <a:br>
            <a:rPr lang="en-US" altLang="ja-JP" sz="1600" b="1" kern="1200" dirty="0">
              <a:latin typeface="メイリオ" panose="020B0604030504040204" pitchFamily="50" charset="-128"/>
              <a:ea typeface="メイリオ" panose="020B0604030504040204" pitchFamily="50" charset="-128"/>
            </a:rPr>
          </a:br>
          <a:r>
            <a:rPr lang="ja-JP" altLang="en-US" sz="2100" b="1" kern="1200" dirty="0">
              <a:latin typeface="メイリオ" panose="020B0604030504040204" pitchFamily="50" charset="-128"/>
              <a:ea typeface="メイリオ" panose="020B0604030504040204" pitchFamily="50" charset="-128"/>
            </a:rPr>
            <a:t>インフラ</a:t>
          </a:r>
        </a:p>
      </dsp:txBody>
      <dsp:txXfrm>
        <a:off x="261806" y="932243"/>
        <a:ext cx="1262320" cy="1262320"/>
      </dsp:txXfrm>
    </dsp:sp>
    <dsp:sp modelId="{5BE4854C-1706-4782-892B-889744A10137}">
      <dsp:nvSpPr>
        <dsp:cNvPr id="0" name=""/>
        <dsp:cNvSpPr/>
      </dsp:nvSpPr>
      <dsp:spPr>
        <a:xfrm>
          <a:off x="1930519" y="1045698"/>
          <a:ext cx="1035410" cy="1035410"/>
        </a:xfrm>
        <a:prstGeom prst="mathPlus">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ja-JP" altLang="en-US" sz="1800" kern="1200"/>
        </a:p>
      </dsp:txBody>
      <dsp:txXfrm>
        <a:off x="2067763" y="1441639"/>
        <a:ext cx="760922" cy="243528"/>
      </dsp:txXfrm>
    </dsp:sp>
    <dsp:sp modelId="{A30F1505-3A65-4AE0-83FC-9975B6159E40}">
      <dsp:nvSpPr>
        <dsp:cNvPr id="0" name=""/>
        <dsp:cNvSpPr/>
      </dsp:nvSpPr>
      <dsp:spPr>
        <a:xfrm>
          <a:off x="3110888" y="670808"/>
          <a:ext cx="1785190" cy="1785190"/>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ja-JP" altLang="en-US" sz="1600" b="1" kern="1200" dirty="0">
              <a:latin typeface="メイリオ" panose="020B0604030504040204" pitchFamily="50" charset="-128"/>
              <a:ea typeface="メイリオ" panose="020B0604030504040204" pitchFamily="50" charset="-128"/>
            </a:rPr>
            <a:t>仮想化による</a:t>
          </a:r>
          <a:br>
            <a:rPr lang="en-US" altLang="ja-JP" sz="1700" b="1" kern="1200" dirty="0">
              <a:latin typeface="メイリオ" panose="020B0604030504040204" pitchFamily="50" charset="-128"/>
              <a:ea typeface="メイリオ" panose="020B0604030504040204" pitchFamily="50" charset="-128"/>
            </a:rPr>
          </a:br>
          <a:r>
            <a:rPr lang="ja-JP" altLang="en-US" sz="3200" b="1" kern="1200" dirty="0">
              <a:latin typeface="メイリオ" panose="020B0604030504040204" pitchFamily="50" charset="-128"/>
              <a:ea typeface="メイリオ" panose="020B0604030504040204" pitchFamily="50" charset="-128"/>
            </a:rPr>
            <a:t>柔軟性</a:t>
          </a:r>
          <a:endParaRPr lang="ja-JP" altLang="en-US" sz="1700" b="1" kern="1200" dirty="0">
            <a:latin typeface="メイリオ" panose="020B0604030504040204" pitchFamily="50" charset="-128"/>
            <a:ea typeface="メイリオ" panose="020B0604030504040204" pitchFamily="50" charset="-128"/>
          </a:endParaRPr>
        </a:p>
      </dsp:txBody>
      <dsp:txXfrm>
        <a:off x="3372323" y="932243"/>
        <a:ext cx="1262320" cy="1262320"/>
      </dsp:txXfrm>
    </dsp:sp>
    <dsp:sp modelId="{8D64AA1B-E0D8-4E52-BF58-E20BBE0A731F}">
      <dsp:nvSpPr>
        <dsp:cNvPr id="0" name=""/>
        <dsp:cNvSpPr/>
      </dsp:nvSpPr>
      <dsp:spPr>
        <a:xfrm>
          <a:off x="5009789" y="1045698"/>
          <a:ext cx="1035410" cy="1035410"/>
        </a:xfrm>
        <a:prstGeom prst="mathEqual">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044700">
            <a:lnSpc>
              <a:spcPct val="90000"/>
            </a:lnSpc>
            <a:spcBef>
              <a:spcPct val="0"/>
            </a:spcBef>
            <a:spcAft>
              <a:spcPct val="35000"/>
            </a:spcAft>
            <a:buNone/>
          </a:pPr>
          <a:endParaRPr lang="ja-JP" altLang="en-US" sz="4600" kern="1200"/>
        </a:p>
      </dsp:txBody>
      <dsp:txXfrm>
        <a:off x="5147033" y="1258992"/>
        <a:ext cx="760922" cy="608822"/>
      </dsp:txXfrm>
    </dsp:sp>
    <dsp:sp modelId="{A26B60FF-0658-4F9C-8DEF-683D97FC7EB8}">
      <dsp:nvSpPr>
        <dsp:cNvPr id="0" name=""/>
        <dsp:cNvSpPr/>
      </dsp:nvSpPr>
      <dsp:spPr>
        <a:xfrm>
          <a:off x="6221404" y="559724"/>
          <a:ext cx="1966512" cy="2007357"/>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l" defTabSz="711200">
            <a:lnSpc>
              <a:spcPct val="90000"/>
            </a:lnSpc>
            <a:spcBef>
              <a:spcPct val="0"/>
            </a:spcBef>
            <a:spcAft>
              <a:spcPct val="35000"/>
            </a:spcAft>
            <a:buNone/>
          </a:pPr>
          <a:r>
            <a:rPr lang="ja-JP" altLang="en-US" sz="1600" b="1" kern="1200" dirty="0">
              <a:latin typeface="メイリオ" panose="020B0604030504040204" pitchFamily="50" charset="-128"/>
              <a:ea typeface="メイリオ" panose="020B0604030504040204" pitchFamily="50" charset="-128"/>
            </a:rPr>
            <a:t> 変更しやすい</a:t>
          </a:r>
          <a:endParaRPr lang="en-US" altLang="ja-JP" sz="1600" b="1" kern="1200" dirty="0">
            <a:latin typeface="メイリオ" panose="020B0604030504040204" pitchFamily="50" charset="-128"/>
            <a:ea typeface="メイリオ" panose="020B0604030504040204" pitchFamily="50" charset="-128"/>
          </a:endParaRPr>
        </a:p>
        <a:p>
          <a:pPr marL="0" lvl="0" indent="0" algn="l" defTabSz="711200">
            <a:lnSpc>
              <a:spcPct val="90000"/>
            </a:lnSpc>
            <a:spcBef>
              <a:spcPct val="0"/>
            </a:spcBef>
            <a:spcAft>
              <a:spcPct val="35000"/>
            </a:spcAft>
            <a:buNone/>
          </a:pPr>
          <a:r>
            <a:rPr lang="ja-JP" altLang="en-US" sz="1600" b="1" kern="1200" dirty="0">
              <a:latin typeface="メイリオ" panose="020B0604030504040204" pitchFamily="50" charset="-128"/>
              <a:ea typeface="メイリオ" panose="020B0604030504040204" pitchFamily="50" charset="-128"/>
            </a:rPr>
            <a:t> 障害に強い</a:t>
          </a:r>
          <a:endParaRPr lang="en-US" altLang="ja-JP" sz="1600" b="1" kern="1200" dirty="0">
            <a:latin typeface="メイリオ" panose="020B0604030504040204" pitchFamily="50" charset="-128"/>
            <a:ea typeface="メイリオ" panose="020B0604030504040204" pitchFamily="50" charset="-128"/>
          </a:endParaRPr>
        </a:p>
        <a:p>
          <a:pPr marL="0" lvl="0" indent="0" algn="l" defTabSz="711200">
            <a:lnSpc>
              <a:spcPct val="90000"/>
            </a:lnSpc>
            <a:spcBef>
              <a:spcPct val="0"/>
            </a:spcBef>
            <a:spcAft>
              <a:spcPct val="35000"/>
            </a:spcAft>
            <a:buNone/>
          </a:pPr>
          <a:r>
            <a:rPr lang="ja-JP" altLang="en-US" sz="1600" b="1" kern="1200" dirty="0">
              <a:latin typeface="メイリオ" panose="020B0604030504040204" pitchFamily="50" charset="-128"/>
              <a:ea typeface="メイリオ" panose="020B0604030504040204" pitchFamily="50" charset="-128"/>
            </a:rPr>
            <a:t> スケーラブル</a:t>
          </a:r>
        </a:p>
      </dsp:txBody>
      <dsp:txXfrm>
        <a:off x="6509393" y="853695"/>
        <a:ext cx="1390534" cy="1419415"/>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5.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6.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7.xml><?xml version="1.0" encoding="utf-8"?>
<dgm:layoutDef xmlns:dgm="http://schemas.openxmlformats.org/drawingml/2006/diagram" xmlns:a="http://schemas.openxmlformats.org/drawingml/2006/main" uniqueId="urn:microsoft.com/office/officeart/2005/8/layout/equation1">
  <dgm:title val=""/>
  <dgm:desc val=""/>
  <dgm:catLst>
    <dgm:cat type="relationship" pri="17000"/>
    <dgm:cat type="process"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choose name="Name0">
      <dgm:if name="Name1" func="var" arg="dir" op="equ" val="norm">
        <dgm:alg type="lin">
          <dgm:param type="fallback" val="2D"/>
        </dgm:alg>
      </dgm:if>
      <dgm:else name="Name2">
        <dgm:alg type="lin">
          <dgm:param type="linDir" val="fromR"/>
          <dgm:param type="fallback" val="2D"/>
        </dgm:alg>
      </dgm:else>
    </dgm:choose>
    <dgm:shape xmlns:r="http://schemas.openxmlformats.org/officeDocument/2006/relationships" r:blip="">
      <dgm:adjLst/>
    </dgm:shape>
    <dgm:presOf/>
    <dgm:constrLst>
      <dgm:constr type="w" for="ch" ptType="node" refType="w"/>
      <dgm:constr type="w" for="ch" ptType="sibTrans" refType="w" refFor="ch" refPtType="node" fact="0.58"/>
      <dgm:constr type="primFontSz" for="ch" ptType="node" op="equ" val="65"/>
      <dgm:constr type="primFontSz" for="ch" ptType="sibTrans" op="equ" val="55"/>
      <dgm:constr type="primFontSz" for="ch" ptType="sibTrans" refType="primFontSz" refFor="ch" refPtType="node" op="lte" fact="0.8"/>
      <dgm:constr type="w" for="ch" forName="spacerL" refType="w" refFor="ch" refPtType="sibTrans" fact="0.14"/>
      <dgm:constr type="w" for="ch" forName="spacerR" refType="w" refFor="ch" refPtType="sibTrans" fact="0.14"/>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sibTransForEach" axis="followSib" ptType="sibTrans" cnt="1">
        <dgm:layoutNode name="spacerL">
          <dgm:alg type="sp"/>
          <dgm:shape xmlns:r="http://schemas.openxmlformats.org/officeDocument/2006/relationships" r:blip="">
            <dgm:adjLst/>
          </dgm:shape>
          <dgm:presOf/>
          <dgm:constrLst/>
          <dgm:ruleLst/>
        </dgm:layoutNode>
        <dgm:layoutNode name="sibTrans">
          <dgm:alg type="tx"/>
          <dgm:choose name="Name3">
            <dgm:if name="Name4" axis="followSib" ptType="sibTrans" func="cnt" op="equ" val="0">
              <dgm:shape xmlns:r="http://schemas.openxmlformats.org/officeDocument/2006/relationships" type="mathEqual" r:blip="">
                <dgm:adjLst/>
              </dgm:shape>
            </dgm:if>
            <dgm:else name="Name5">
              <dgm:shape xmlns:r="http://schemas.openxmlformats.org/officeDocument/2006/relationships" type="mathPlus" r:blip="">
                <dgm:adjLst/>
              </dgm:shape>
            </dgm:else>
          </dgm:choose>
          <dgm:presOf axis="self"/>
          <dgm:constrLst>
            <dgm:constr type="h" refType="w"/>
            <dgm:constr type="lMarg"/>
            <dgm:constr type="rMarg"/>
            <dgm:constr type="tMarg"/>
            <dgm:constr type="bMarg"/>
          </dgm:constrLst>
          <dgm:ruleLst>
            <dgm:rule type="primFontSz" val="5" fact="NaN" max="NaN"/>
          </dgm:ruleLst>
        </dgm:layoutNode>
        <dgm:layoutNode name="spacerR">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drawing1.xml><?xml version="1.0" encoding="utf-8"?>
<c:userShapes xmlns:c="http://schemas.openxmlformats.org/drawingml/2006/chart">
  <cdr:relSizeAnchor xmlns:cdr="http://schemas.openxmlformats.org/drawingml/2006/chartDrawing">
    <cdr:from>
      <cdr:x>0.22086</cdr:x>
      <cdr:y>0.28268</cdr:y>
    </cdr:from>
    <cdr:to>
      <cdr:x>0.94256</cdr:x>
      <cdr:y>0.28268</cdr:y>
    </cdr:to>
    <cdr:cxnSp macro="">
      <cdr:nvCxnSpPr>
        <cdr:cNvPr id="3" name="直線コネクタ 2">
          <a:extLst xmlns:a="http://schemas.openxmlformats.org/drawingml/2006/main">
            <a:ext uri="{FF2B5EF4-FFF2-40B4-BE49-F238E27FC236}">
              <a16:creationId xmlns:a16="http://schemas.microsoft.com/office/drawing/2014/main" id="{5829D59B-236C-4F82-A97C-7B22420F3CA8}"/>
            </a:ext>
          </a:extLst>
        </cdr:cNvPr>
        <cdr:cNvCxnSpPr/>
      </cdr:nvCxnSpPr>
      <cdr:spPr>
        <a:xfrm xmlns:a="http://schemas.openxmlformats.org/drawingml/2006/main">
          <a:off x="959802" y="818990"/>
          <a:ext cx="3136392" cy="0"/>
        </a:xfrm>
        <a:prstGeom xmlns:a="http://schemas.openxmlformats.org/drawingml/2006/main" prst="line">
          <a:avLst/>
        </a:prstGeom>
        <a:ln xmlns:a="http://schemas.openxmlformats.org/drawingml/2006/main" w="28575">
          <a:solidFill>
            <a:schemeClr val="accent3">
              <a:lumMod val="40000"/>
              <a:lumOff val="60000"/>
            </a:schemeClr>
          </a:solidFill>
          <a:prstDash val="sysDot"/>
          <a:headEnd type="none" w="med" len="med"/>
          <a:tailEnd type="none" w="med" len="med"/>
        </a:ln>
      </cdr:spPr>
      <cdr:style>
        <a:lnRef xmlns:a="http://schemas.openxmlformats.org/drawingml/2006/main" idx="3">
          <a:schemeClr val="accent1"/>
        </a:lnRef>
        <a:fillRef xmlns:a="http://schemas.openxmlformats.org/drawingml/2006/main" idx="0">
          <a:schemeClr val="accent1"/>
        </a:fillRef>
        <a:effectRef xmlns:a="http://schemas.openxmlformats.org/drawingml/2006/main" idx="2">
          <a:schemeClr val="accent1"/>
        </a:effectRef>
        <a:fontRef xmlns:a="http://schemas.openxmlformats.org/drawingml/2006/main" idx="minor">
          <a:schemeClr val="tx1"/>
        </a:fontRef>
      </cdr:style>
    </cdr:cxnSp>
  </cdr:relSizeAnchor>
  <cdr:relSizeAnchor xmlns:cdr="http://schemas.openxmlformats.org/drawingml/2006/chartDrawing">
    <cdr:from>
      <cdr:x>0.21967</cdr:x>
      <cdr:y>0.604</cdr:y>
    </cdr:from>
    <cdr:to>
      <cdr:x>0.94137</cdr:x>
      <cdr:y>0.604</cdr:y>
    </cdr:to>
    <cdr:cxnSp macro="">
      <cdr:nvCxnSpPr>
        <cdr:cNvPr id="4" name="直線コネクタ 3">
          <a:extLst xmlns:a="http://schemas.openxmlformats.org/drawingml/2006/main">
            <a:ext uri="{FF2B5EF4-FFF2-40B4-BE49-F238E27FC236}">
              <a16:creationId xmlns:a16="http://schemas.microsoft.com/office/drawing/2014/main" id="{2CFB6278-BFE5-48C9-A268-73BD9C596BEF}"/>
            </a:ext>
          </a:extLst>
        </cdr:cNvPr>
        <cdr:cNvCxnSpPr/>
      </cdr:nvCxnSpPr>
      <cdr:spPr>
        <a:xfrm xmlns:a="http://schemas.openxmlformats.org/drawingml/2006/main">
          <a:off x="954643" y="1749920"/>
          <a:ext cx="3136369" cy="0"/>
        </a:xfrm>
        <a:prstGeom xmlns:a="http://schemas.openxmlformats.org/drawingml/2006/main" prst="line">
          <a:avLst/>
        </a:prstGeom>
        <a:ln xmlns:a="http://schemas.openxmlformats.org/drawingml/2006/main" w="28575">
          <a:solidFill>
            <a:schemeClr val="accent3">
              <a:lumMod val="40000"/>
              <a:lumOff val="60000"/>
            </a:schemeClr>
          </a:solidFill>
          <a:prstDash val="sysDot"/>
          <a:headEnd type="none" w="med" len="med"/>
          <a:tailEnd type="none" w="med" len="med"/>
        </a:ln>
      </cdr:spPr>
      <cdr:style>
        <a:lnRef xmlns:a="http://schemas.openxmlformats.org/drawingml/2006/main" idx="3">
          <a:schemeClr val="accent1"/>
        </a:lnRef>
        <a:fillRef xmlns:a="http://schemas.openxmlformats.org/drawingml/2006/main" idx="0">
          <a:schemeClr val="accent1"/>
        </a:fillRef>
        <a:effectRef xmlns:a="http://schemas.openxmlformats.org/drawingml/2006/main" idx="2">
          <a:schemeClr val="accent1"/>
        </a:effectRef>
        <a:fontRef xmlns:a="http://schemas.openxmlformats.org/drawingml/2006/main" idx="minor">
          <a:schemeClr val="tx1"/>
        </a:fontRef>
      </cdr:style>
    </cdr:cxn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a:extLst>
              <a:ext uri="{FF2B5EF4-FFF2-40B4-BE49-F238E27FC236}">
                <a16:creationId xmlns:a16="http://schemas.microsoft.com/office/drawing/2014/main" id="{3FF0C0D8-114A-4379-ABA1-77F8F16AF4FF}"/>
              </a:ext>
            </a:extLst>
          </p:cNvPr>
          <p:cNvSpPr>
            <a:spLocks noGrp="1"/>
          </p:cNvSpPr>
          <p:nvPr>
            <p:ph type="hdr" sz="quarter"/>
          </p:nvPr>
        </p:nvSpPr>
        <p:spPr>
          <a:xfrm>
            <a:off x="1" y="0"/>
            <a:ext cx="3076363" cy="513508"/>
          </a:xfrm>
          <a:prstGeom prst="rect">
            <a:avLst/>
          </a:prstGeom>
        </p:spPr>
        <p:txBody>
          <a:bodyPr vert="horz" lIns="99075" tIns="49538" rIns="99075" bIns="49538" rtlCol="0"/>
          <a:lstStyle>
            <a:lvl1pPr algn="l">
              <a:defRPr sz="1300"/>
            </a:lvl1pPr>
          </a:lstStyle>
          <a:p>
            <a:endParaRPr kumimoji="1" lang="ja-JP" altLang="en-US"/>
          </a:p>
        </p:txBody>
      </p:sp>
      <p:sp>
        <p:nvSpPr>
          <p:cNvPr id="3" name="日付プレースホルダー 2">
            <a:extLst>
              <a:ext uri="{FF2B5EF4-FFF2-40B4-BE49-F238E27FC236}">
                <a16:creationId xmlns:a16="http://schemas.microsoft.com/office/drawing/2014/main" id="{8F961DFE-78E6-41FB-95CF-C29D66178DD9}"/>
              </a:ext>
            </a:extLst>
          </p:cNvPr>
          <p:cNvSpPr>
            <a:spLocks noGrp="1"/>
          </p:cNvSpPr>
          <p:nvPr>
            <p:ph type="dt" sz="quarter" idx="1"/>
          </p:nvPr>
        </p:nvSpPr>
        <p:spPr>
          <a:xfrm>
            <a:off x="4021295" y="0"/>
            <a:ext cx="3076363" cy="513508"/>
          </a:xfrm>
          <a:prstGeom prst="rect">
            <a:avLst/>
          </a:prstGeom>
        </p:spPr>
        <p:txBody>
          <a:bodyPr vert="horz" lIns="99075" tIns="49538" rIns="99075" bIns="49538" rtlCol="0"/>
          <a:lstStyle>
            <a:lvl1pPr algn="r">
              <a:defRPr sz="1300"/>
            </a:lvl1pPr>
          </a:lstStyle>
          <a:p>
            <a:fld id="{0D499238-4F93-4FA4-8F3C-27E8D6BF9C89}" type="datetimeFigureOut">
              <a:rPr kumimoji="1" lang="ja-JP" altLang="en-US" smtClean="0"/>
              <a:t>2024/8/19</a:t>
            </a:fld>
            <a:endParaRPr kumimoji="1" lang="ja-JP" altLang="en-US"/>
          </a:p>
        </p:txBody>
      </p:sp>
      <p:sp>
        <p:nvSpPr>
          <p:cNvPr id="4" name="フッター プレースホルダー 3">
            <a:extLst>
              <a:ext uri="{FF2B5EF4-FFF2-40B4-BE49-F238E27FC236}">
                <a16:creationId xmlns:a16="http://schemas.microsoft.com/office/drawing/2014/main" id="{FD694867-DF92-432B-9F29-FAE2D06D3433}"/>
              </a:ext>
            </a:extLst>
          </p:cNvPr>
          <p:cNvSpPr>
            <a:spLocks noGrp="1"/>
          </p:cNvSpPr>
          <p:nvPr>
            <p:ph type="ftr" sz="quarter" idx="2"/>
          </p:nvPr>
        </p:nvSpPr>
        <p:spPr>
          <a:xfrm>
            <a:off x="1" y="9721108"/>
            <a:ext cx="3076363" cy="513507"/>
          </a:xfrm>
          <a:prstGeom prst="rect">
            <a:avLst/>
          </a:prstGeom>
        </p:spPr>
        <p:txBody>
          <a:bodyPr vert="horz" lIns="99075" tIns="49538" rIns="99075" bIns="49538" rtlCol="0" anchor="b"/>
          <a:lstStyle>
            <a:lvl1pPr algn="l">
              <a:defRPr sz="1300"/>
            </a:lvl1pPr>
          </a:lstStyle>
          <a:p>
            <a:endParaRPr kumimoji="1" lang="ja-JP" altLang="en-US"/>
          </a:p>
        </p:txBody>
      </p:sp>
      <p:sp>
        <p:nvSpPr>
          <p:cNvPr id="5" name="スライド番号プレースホルダー 4">
            <a:extLst>
              <a:ext uri="{FF2B5EF4-FFF2-40B4-BE49-F238E27FC236}">
                <a16:creationId xmlns:a16="http://schemas.microsoft.com/office/drawing/2014/main" id="{1E0517FF-91C1-4F20-8E67-ACF19816CB61}"/>
              </a:ext>
            </a:extLst>
          </p:cNvPr>
          <p:cNvSpPr>
            <a:spLocks noGrp="1"/>
          </p:cNvSpPr>
          <p:nvPr>
            <p:ph type="sldNum" sz="quarter" idx="3"/>
          </p:nvPr>
        </p:nvSpPr>
        <p:spPr>
          <a:xfrm>
            <a:off x="4021295" y="9721108"/>
            <a:ext cx="3076363" cy="513507"/>
          </a:xfrm>
          <a:prstGeom prst="rect">
            <a:avLst/>
          </a:prstGeom>
        </p:spPr>
        <p:txBody>
          <a:bodyPr vert="horz" lIns="99075" tIns="49538" rIns="99075" bIns="49538" rtlCol="0" anchor="b"/>
          <a:lstStyle>
            <a:lvl1pPr algn="r">
              <a:defRPr sz="1300"/>
            </a:lvl1pPr>
          </a:lstStyle>
          <a:p>
            <a:fld id="{2071F9BB-B18D-4200-9D53-9D108813D5F8}" type="slidenum">
              <a:rPr kumimoji="1" lang="ja-JP" altLang="en-US" smtClean="0"/>
              <a:t>‹#›</a:t>
            </a:fld>
            <a:endParaRPr kumimoji="1" lang="ja-JP" altLang="en-US"/>
          </a:p>
        </p:txBody>
      </p:sp>
    </p:spTree>
    <p:extLst>
      <p:ext uri="{BB962C8B-B14F-4D97-AF65-F5344CB8AC3E}">
        <p14:creationId xmlns:p14="http://schemas.microsoft.com/office/powerpoint/2010/main" val="38803233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1" y="0"/>
            <a:ext cx="3076363" cy="513508"/>
          </a:xfrm>
          <a:prstGeom prst="rect">
            <a:avLst/>
          </a:prstGeom>
        </p:spPr>
        <p:txBody>
          <a:bodyPr vert="horz" lIns="99075" tIns="49538" rIns="99075" bIns="49538" rtlCol="0"/>
          <a:lstStyle>
            <a:lvl1pPr algn="l">
              <a:defRPr sz="1300">
                <a:latin typeface="メイリオ" panose="020B0604030504040204" pitchFamily="50" charset="-128"/>
                <a:ea typeface="メイリオ" panose="020B0604030504040204" pitchFamily="50" charset="-128"/>
              </a:defRPr>
            </a:lvl1pPr>
          </a:lstStyle>
          <a:p>
            <a:endParaRPr kumimoji="1" lang="ja-JP" altLang="en-US" dirty="0"/>
          </a:p>
        </p:txBody>
      </p:sp>
      <p:sp>
        <p:nvSpPr>
          <p:cNvPr id="3" name="日付プレースホルダー 2"/>
          <p:cNvSpPr>
            <a:spLocks noGrp="1"/>
          </p:cNvSpPr>
          <p:nvPr>
            <p:ph type="dt" idx="1"/>
          </p:nvPr>
        </p:nvSpPr>
        <p:spPr>
          <a:xfrm>
            <a:off x="4021295" y="0"/>
            <a:ext cx="3076363" cy="513508"/>
          </a:xfrm>
          <a:prstGeom prst="rect">
            <a:avLst/>
          </a:prstGeom>
        </p:spPr>
        <p:txBody>
          <a:bodyPr vert="horz" lIns="99075" tIns="49538" rIns="99075" bIns="49538" rtlCol="0"/>
          <a:lstStyle>
            <a:lvl1pPr algn="r">
              <a:defRPr sz="1300">
                <a:latin typeface="メイリオ" panose="020B0604030504040204" pitchFamily="50" charset="-128"/>
                <a:ea typeface="メイリオ" panose="020B0604030504040204" pitchFamily="50" charset="-128"/>
              </a:defRPr>
            </a:lvl1pPr>
          </a:lstStyle>
          <a:p>
            <a:fld id="{EDFA33F9-C536-4CC0-BA52-D84FC60A38EA}" type="datetimeFigureOut">
              <a:rPr kumimoji="1" lang="ja-JP" altLang="en-US" smtClean="0"/>
              <a:pPr/>
              <a:t>2024/8/19</a:t>
            </a:fld>
            <a:endParaRPr kumimoji="1" lang="ja-JP" altLang="en-US" dirty="0"/>
          </a:p>
        </p:txBody>
      </p:sp>
      <p:sp>
        <p:nvSpPr>
          <p:cNvPr id="4" name="スライド イメージ プレースホルダー 3"/>
          <p:cNvSpPr>
            <a:spLocks noGrp="1" noRot="1" noChangeAspect="1"/>
          </p:cNvSpPr>
          <p:nvPr>
            <p:ph type="sldImg" idx="2"/>
          </p:nvPr>
        </p:nvSpPr>
        <p:spPr>
          <a:xfrm>
            <a:off x="481013" y="1279525"/>
            <a:ext cx="6138862" cy="3454400"/>
          </a:xfrm>
          <a:prstGeom prst="rect">
            <a:avLst/>
          </a:prstGeom>
          <a:noFill/>
          <a:ln w="12700">
            <a:solidFill>
              <a:prstClr val="black"/>
            </a:solidFill>
          </a:ln>
        </p:spPr>
        <p:txBody>
          <a:bodyPr vert="horz" lIns="99075" tIns="49538" rIns="99075" bIns="49538" rtlCol="0" anchor="ctr"/>
          <a:lstStyle/>
          <a:p>
            <a:endParaRPr lang="ja-JP" altLang="en-US" dirty="0"/>
          </a:p>
        </p:txBody>
      </p:sp>
      <p:sp>
        <p:nvSpPr>
          <p:cNvPr id="5" name="ノート プレースホルダー 4"/>
          <p:cNvSpPr>
            <a:spLocks noGrp="1"/>
          </p:cNvSpPr>
          <p:nvPr>
            <p:ph type="body" sz="quarter" idx="3"/>
          </p:nvPr>
        </p:nvSpPr>
        <p:spPr>
          <a:xfrm>
            <a:off x="709930" y="4925408"/>
            <a:ext cx="5679440" cy="4029879"/>
          </a:xfrm>
          <a:prstGeom prst="rect">
            <a:avLst/>
          </a:prstGeom>
        </p:spPr>
        <p:txBody>
          <a:bodyPr vert="horz" lIns="99075" tIns="49538" rIns="99075" bIns="49538" rtlCol="0"/>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6" name="フッター プレースホルダー 5"/>
          <p:cNvSpPr>
            <a:spLocks noGrp="1"/>
          </p:cNvSpPr>
          <p:nvPr>
            <p:ph type="ftr" sz="quarter" idx="4"/>
          </p:nvPr>
        </p:nvSpPr>
        <p:spPr>
          <a:xfrm>
            <a:off x="1" y="9721108"/>
            <a:ext cx="3076363" cy="513507"/>
          </a:xfrm>
          <a:prstGeom prst="rect">
            <a:avLst/>
          </a:prstGeom>
        </p:spPr>
        <p:txBody>
          <a:bodyPr vert="horz" lIns="99075" tIns="49538" rIns="99075" bIns="49538" rtlCol="0" anchor="b"/>
          <a:lstStyle>
            <a:lvl1pPr algn="l">
              <a:defRPr sz="1300">
                <a:latin typeface="メイリオ" panose="020B0604030504040204" pitchFamily="50" charset="-128"/>
                <a:ea typeface="メイリオ" panose="020B0604030504040204" pitchFamily="50" charset="-128"/>
              </a:defRPr>
            </a:lvl1pPr>
          </a:lstStyle>
          <a:p>
            <a:endParaRPr kumimoji="1" lang="ja-JP" altLang="en-US" dirty="0"/>
          </a:p>
        </p:txBody>
      </p:sp>
      <p:sp>
        <p:nvSpPr>
          <p:cNvPr id="7" name="スライド番号プレースホルダー 6"/>
          <p:cNvSpPr>
            <a:spLocks noGrp="1"/>
          </p:cNvSpPr>
          <p:nvPr>
            <p:ph type="sldNum" sz="quarter" idx="5"/>
          </p:nvPr>
        </p:nvSpPr>
        <p:spPr>
          <a:xfrm>
            <a:off x="4021295" y="9721108"/>
            <a:ext cx="3076363" cy="513507"/>
          </a:xfrm>
          <a:prstGeom prst="rect">
            <a:avLst/>
          </a:prstGeom>
        </p:spPr>
        <p:txBody>
          <a:bodyPr vert="horz" lIns="99075" tIns="49538" rIns="99075" bIns="49538" rtlCol="0" anchor="b"/>
          <a:lstStyle>
            <a:lvl1pPr algn="r">
              <a:defRPr sz="1300">
                <a:latin typeface="メイリオ" panose="020B0604030504040204" pitchFamily="50" charset="-128"/>
                <a:ea typeface="メイリオ" panose="020B0604030504040204" pitchFamily="50" charset="-128"/>
              </a:defRPr>
            </a:lvl1pPr>
          </a:lstStyle>
          <a:p>
            <a:fld id="{3935B53D-37AE-4FD8-B6B6-E22203BDD651}" type="slidenum">
              <a:rPr kumimoji="1" lang="ja-JP" altLang="en-US" smtClean="0"/>
              <a:pPr/>
              <a:t>‹#›</a:t>
            </a:fld>
            <a:endParaRPr kumimoji="1" lang="ja-JP" altLang="en-US" dirty="0"/>
          </a:p>
        </p:txBody>
      </p:sp>
    </p:spTree>
    <p:extLst>
      <p:ext uri="{BB962C8B-B14F-4D97-AF65-F5344CB8AC3E}">
        <p14:creationId xmlns:p14="http://schemas.microsoft.com/office/powerpoint/2010/main" val="1997035749"/>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メイリオ" panose="020B0604030504040204" pitchFamily="50" charset="-128"/>
        <a:ea typeface="メイリオ" panose="020B0604030504040204" pitchFamily="50" charset="-128"/>
        <a:cs typeface="+mn-cs"/>
      </a:defRPr>
    </a:lvl1pPr>
    <a:lvl2pPr marL="457200" algn="l" defTabSz="914400" rtl="0" eaLnBrk="1" latinLnBrk="0" hangingPunct="1">
      <a:defRPr kumimoji="1" sz="1200" kern="1200">
        <a:solidFill>
          <a:schemeClr val="tx1"/>
        </a:solidFill>
        <a:latin typeface="メイリオ" panose="020B0604030504040204" pitchFamily="50" charset="-128"/>
        <a:ea typeface="メイリオ" panose="020B0604030504040204" pitchFamily="50" charset="-128"/>
        <a:cs typeface="+mn-cs"/>
      </a:defRPr>
    </a:lvl2pPr>
    <a:lvl3pPr marL="914400" algn="l" defTabSz="914400" rtl="0" eaLnBrk="1" latinLnBrk="0" hangingPunct="1">
      <a:defRPr kumimoji="1" sz="1200" kern="1200">
        <a:solidFill>
          <a:schemeClr val="tx1"/>
        </a:solidFill>
        <a:latin typeface="メイリオ" panose="020B0604030504040204" pitchFamily="50" charset="-128"/>
        <a:ea typeface="メイリオ" panose="020B0604030504040204" pitchFamily="50" charset="-128"/>
        <a:cs typeface="+mn-cs"/>
      </a:defRPr>
    </a:lvl3pPr>
    <a:lvl4pPr marL="1371600" algn="l" defTabSz="914400" rtl="0" eaLnBrk="1" latinLnBrk="0" hangingPunct="1">
      <a:defRPr kumimoji="1" sz="1200" kern="1200">
        <a:solidFill>
          <a:schemeClr val="tx1"/>
        </a:solidFill>
        <a:latin typeface="メイリオ" panose="020B0604030504040204" pitchFamily="50" charset="-128"/>
        <a:ea typeface="メイリオ" panose="020B0604030504040204" pitchFamily="50" charset="-128"/>
        <a:cs typeface="+mn-cs"/>
      </a:defRPr>
    </a:lvl4pPr>
    <a:lvl5pPr marL="1828800" algn="l" defTabSz="914400" rtl="0" eaLnBrk="1" latinLnBrk="0" hangingPunct="1">
      <a:defRPr kumimoji="1" sz="1200" kern="1200">
        <a:solidFill>
          <a:schemeClr val="tx1"/>
        </a:solidFill>
        <a:latin typeface="メイリオ" panose="020B0604030504040204" pitchFamily="50" charset="-128"/>
        <a:ea typeface="メイリオ" panose="020B0604030504040204" pitchFamily="50" charset="-128"/>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73.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275.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277.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27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279.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280.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281.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282.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2" Type="http://schemas.openxmlformats.org/officeDocument/2006/relationships/slide" Target="../slides/slide284.xml"/><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2" Type="http://schemas.openxmlformats.org/officeDocument/2006/relationships/slide" Target="../slides/slide285.xml"/><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2" Type="http://schemas.openxmlformats.org/officeDocument/2006/relationships/slide" Target="../slides/slide286.xml"/><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2" Type="http://schemas.openxmlformats.org/officeDocument/2006/relationships/slide" Target="../slides/slide287.xml"/><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2" Type="http://schemas.openxmlformats.org/officeDocument/2006/relationships/slide" Target="../slides/slide28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2" Type="http://schemas.openxmlformats.org/officeDocument/2006/relationships/slide" Target="../slides/slide289.xml"/><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2" Type="http://schemas.openxmlformats.org/officeDocument/2006/relationships/slide" Target="../slides/slide290.xml"/><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2" Type="http://schemas.openxmlformats.org/officeDocument/2006/relationships/slide" Target="../slides/slide292.xml"/><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2" Type="http://schemas.openxmlformats.org/officeDocument/2006/relationships/slide" Target="../slides/slide293.xml"/><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2" Type="http://schemas.openxmlformats.org/officeDocument/2006/relationships/slide" Target="../slides/slide294.xml"/><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2" Type="http://schemas.openxmlformats.org/officeDocument/2006/relationships/slide" Target="../slides/slide295.xml"/><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2" Type="http://schemas.openxmlformats.org/officeDocument/2006/relationships/slide" Target="../slides/slide296.xml"/><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2" Type="http://schemas.openxmlformats.org/officeDocument/2006/relationships/slide" Target="../slides/slide297.xml"/><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2" Type="http://schemas.openxmlformats.org/officeDocument/2006/relationships/slide" Target="../slides/slide298.xml"/><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2" Type="http://schemas.openxmlformats.org/officeDocument/2006/relationships/slide" Target="../slides/slide29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2" Type="http://schemas.openxmlformats.org/officeDocument/2006/relationships/slide" Target="../slides/slide300.xml"/><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2" Type="http://schemas.openxmlformats.org/officeDocument/2006/relationships/slide" Target="../slides/slide301.xml"/><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2" Type="http://schemas.openxmlformats.org/officeDocument/2006/relationships/slide" Target="../slides/slide302.xml"/><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2" Type="http://schemas.openxmlformats.org/officeDocument/2006/relationships/slide" Target="../slides/slide303.xml"/><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2" Type="http://schemas.openxmlformats.org/officeDocument/2006/relationships/slide" Target="../slides/slide304.xml"/><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2" Type="http://schemas.openxmlformats.org/officeDocument/2006/relationships/slide" Target="../slides/slide305.xml"/><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2" Type="http://schemas.openxmlformats.org/officeDocument/2006/relationships/slide" Target="../slides/slide306.xml"/><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2" Type="http://schemas.openxmlformats.org/officeDocument/2006/relationships/slide" Target="../slides/slide307.xml"/><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2" Type="http://schemas.openxmlformats.org/officeDocument/2006/relationships/slide" Target="../slides/slide308.xml"/><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2" Type="http://schemas.openxmlformats.org/officeDocument/2006/relationships/slide" Target="../slides/slide30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2" Type="http://schemas.openxmlformats.org/officeDocument/2006/relationships/slide" Target="../slides/slide310.xml"/><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2" Type="http://schemas.openxmlformats.org/officeDocument/2006/relationships/slide" Target="../slides/slide311.xml"/><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2" Type="http://schemas.openxmlformats.org/officeDocument/2006/relationships/slide" Target="../slides/slide312.xml"/><Relationship Id="rId1" Type="http://schemas.openxmlformats.org/officeDocument/2006/relationships/notesMaster" Target="../notesMasters/notesMaster1.xml"/></Relationships>
</file>

<file path=ppt/notesSlides/_rels/notesSlide253.xml.rels><?xml version="1.0" encoding="UTF-8" standalone="yes"?>
<Relationships xmlns="http://schemas.openxmlformats.org/package/2006/relationships"><Relationship Id="rId2" Type="http://schemas.openxmlformats.org/officeDocument/2006/relationships/slide" Target="../slides/slide313.xml"/><Relationship Id="rId1" Type="http://schemas.openxmlformats.org/officeDocument/2006/relationships/notesMaster" Target="../notesMasters/notesMaster1.xml"/></Relationships>
</file>

<file path=ppt/notesSlides/_rels/notesSlide254.xml.rels><?xml version="1.0" encoding="UTF-8" standalone="yes"?>
<Relationships xmlns="http://schemas.openxmlformats.org/package/2006/relationships"><Relationship Id="rId2" Type="http://schemas.openxmlformats.org/officeDocument/2006/relationships/slide" Target="../slides/slide314.xml"/><Relationship Id="rId1" Type="http://schemas.openxmlformats.org/officeDocument/2006/relationships/notesMaster" Target="../notesMasters/notesMaster1.xml"/></Relationships>
</file>

<file path=ppt/notesSlides/_rels/notesSlide255.xml.rels><?xml version="1.0" encoding="UTF-8" standalone="yes"?>
<Relationships xmlns="http://schemas.openxmlformats.org/package/2006/relationships"><Relationship Id="rId2" Type="http://schemas.openxmlformats.org/officeDocument/2006/relationships/slide" Target="../slides/slide315.xml"/><Relationship Id="rId1" Type="http://schemas.openxmlformats.org/officeDocument/2006/relationships/notesMaster" Target="../notesMasters/notesMaster1.xml"/></Relationships>
</file>

<file path=ppt/notesSlides/_rels/notesSlide256.xml.rels><?xml version="1.0" encoding="UTF-8" standalone="yes"?>
<Relationships xmlns="http://schemas.openxmlformats.org/package/2006/relationships"><Relationship Id="rId2" Type="http://schemas.openxmlformats.org/officeDocument/2006/relationships/slide" Target="../slides/slide316.xml"/><Relationship Id="rId1" Type="http://schemas.openxmlformats.org/officeDocument/2006/relationships/notesMaster" Target="../notesMasters/notesMaster1.xml"/></Relationships>
</file>

<file path=ppt/notesSlides/_rels/notesSlide257.xml.rels><?xml version="1.0" encoding="UTF-8" standalone="yes"?>
<Relationships xmlns="http://schemas.openxmlformats.org/package/2006/relationships"><Relationship Id="rId2" Type="http://schemas.openxmlformats.org/officeDocument/2006/relationships/slide" Target="../slides/slide317.xml"/><Relationship Id="rId1" Type="http://schemas.openxmlformats.org/officeDocument/2006/relationships/notesMaster" Target="../notesMasters/notesMaster1.xml"/></Relationships>
</file>

<file path=ppt/notesSlides/_rels/notesSlide258.xml.rels><?xml version="1.0" encoding="UTF-8" standalone="yes"?>
<Relationships xmlns="http://schemas.openxmlformats.org/package/2006/relationships"><Relationship Id="rId2" Type="http://schemas.openxmlformats.org/officeDocument/2006/relationships/slide" Target="../slides/slide318.xml"/><Relationship Id="rId1" Type="http://schemas.openxmlformats.org/officeDocument/2006/relationships/notesMaster" Target="../notesMasters/notesMaster1.xml"/></Relationships>
</file>

<file path=ppt/notesSlides/_rels/notesSlide259.xml.rels><?xml version="1.0" encoding="UTF-8" standalone="yes"?>
<Relationships xmlns="http://schemas.openxmlformats.org/package/2006/relationships"><Relationship Id="rId2" Type="http://schemas.openxmlformats.org/officeDocument/2006/relationships/slide" Target="../slides/slide31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0.xml.rels><?xml version="1.0" encoding="UTF-8" standalone="yes"?>
<Relationships xmlns="http://schemas.openxmlformats.org/package/2006/relationships"><Relationship Id="rId2" Type="http://schemas.openxmlformats.org/officeDocument/2006/relationships/slide" Target="../slides/slide320.xml"/><Relationship Id="rId1" Type="http://schemas.openxmlformats.org/officeDocument/2006/relationships/notesMaster" Target="../notesMasters/notesMaster1.xml"/></Relationships>
</file>

<file path=ppt/notesSlides/_rels/notesSlide261.xml.rels><?xml version="1.0" encoding="UTF-8" standalone="yes"?>
<Relationships xmlns="http://schemas.openxmlformats.org/package/2006/relationships"><Relationship Id="rId2" Type="http://schemas.openxmlformats.org/officeDocument/2006/relationships/slide" Target="../slides/slide321.xml"/><Relationship Id="rId1" Type="http://schemas.openxmlformats.org/officeDocument/2006/relationships/notesMaster" Target="../notesMasters/notesMaster1.xml"/></Relationships>
</file>

<file path=ppt/notesSlides/_rels/notesSlide262.xml.rels><?xml version="1.0" encoding="UTF-8" standalone="yes"?>
<Relationships xmlns="http://schemas.openxmlformats.org/package/2006/relationships"><Relationship Id="rId2" Type="http://schemas.openxmlformats.org/officeDocument/2006/relationships/slide" Target="../slides/slide322.xml"/><Relationship Id="rId1" Type="http://schemas.openxmlformats.org/officeDocument/2006/relationships/notesMaster" Target="../notesMasters/notesMaster1.xml"/></Relationships>
</file>

<file path=ppt/notesSlides/_rels/notesSlide263.xml.rels><?xml version="1.0" encoding="UTF-8" standalone="yes"?>
<Relationships xmlns="http://schemas.openxmlformats.org/package/2006/relationships"><Relationship Id="rId2" Type="http://schemas.openxmlformats.org/officeDocument/2006/relationships/slide" Target="../slides/slide323.xml"/><Relationship Id="rId1" Type="http://schemas.openxmlformats.org/officeDocument/2006/relationships/notesMaster" Target="../notesMasters/notesMaster1.xml"/></Relationships>
</file>

<file path=ppt/notesSlides/_rels/notesSlide264.xml.rels><?xml version="1.0" encoding="UTF-8" standalone="yes"?>
<Relationships xmlns="http://schemas.openxmlformats.org/package/2006/relationships"><Relationship Id="rId2" Type="http://schemas.openxmlformats.org/officeDocument/2006/relationships/slide" Target="../slides/slide324.xml"/><Relationship Id="rId1" Type="http://schemas.openxmlformats.org/officeDocument/2006/relationships/notesMaster" Target="../notesMasters/notesMaster1.xml"/></Relationships>
</file>

<file path=ppt/notesSlides/_rels/notesSlide265.xml.rels><?xml version="1.0" encoding="UTF-8" standalone="yes"?>
<Relationships xmlns="http://schemas.openxmlformats.org/package/2006/relationships"><Relationship Id="rId2" Type="http://schemas.openxmlformats.org/officeDocument/2006/relationships/slide" Target="../slides/slide325.xml"/><Relationship Id="rId1" Type="http://schemas.openxmlformats.org/officeDocument/2006/relationships/notesMaster" Target="../notesMasters/notesMaster1.xml"/></Relationships>
</file>

<file path=ppt/notesSlides/_rels/notesSlide266.xml.rels><?xml version="1.0" encoding="UTF-8" standalone="yes"?>
<Relationships xmlns="http://schemas.openxmlformats.org/package/2006/relationships"><Relationship Id="rId2" Type="http://schemas.openxmlformats.org/officeDocument/2006/relationships/slide" Target="../slides/slide326.xml"/><Relationship Id="rId1" Type="http://schemas.openxmlformats.org/officeDocument/2006/relationships/notesMaster" Target="../notesMasters/notesMaster1.xml"/></Relationships>
</file>

<file path=ppt/notesSlides/_rels/notesSlide267.xml.rels><?xml version="1.0" encoding="UTF-8" standalone="yes"?>
<Relationships xmlns="http://schemas.openxmlformats.org/package/2006/relationships"><Relationship Id="rId2" Type="http://schemas.openxmlformats.org/officeDocument/2006/relationships/slide" Target="../slides/slide327.xml"/><Relationship Id="rId1" Type="http://schemas.openxmlformats.org/officeDocument/2006/relationships/notesMaster" Target="../notesMasters/notesMaster1.xml"/></Relationships>
</file>

<file path=ppt/notesSlides/_rels/notesSlide268.xml.rels><?xml version="1.0" encoding="UTF-8" standalone="yes"?>
<Relationships xmlns="http://schemas.openxmlformats.org/package/2006/relationships"><Relationship Id="rId2" Type="http://schemas.openxmlformats.org/officeDocument/2006/relationships/slide" Target="../slides/slide328.xml"/><Relationship Id="rId1" Type="http://schemas.openxmlformats.org/officeDocument/2006/relationships/notesMaster" Target="../notesMasters/notesMaster1.xml"/></Relationships>
</file>

<file path=ppt/notesSlides/_rels/notesSlide269.xml.rels><?xml version="1.0" encoding="UTF-8" standalone="yes"?>
<Relationships xmlns="http://schemas.openxmlformats.org/package/2006/relationships"><Relationship Id="rId2" Type="http://schemas.openxmlformats.org/officeDocument/2006/relationships/slide" Target="../slides/slide3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70.xml.rels><?xml version="1.0" encoding="UTF-8" standalone="yes"?>
<Relationships xmlns="http://schemas.openxmlformats.org/package/2006/relationships"><Relationship Id="rId2" Type="http://schemas.openxmlformats.org/officeDocument/2006/relationships/slide" Target="../slides/slide330.xml"/><Relationship Id="rId1" Type="http://schemas.openxmlformats.org/officeDocument/2006/relationships/notesMaster" Target="../notesMasters/notesMaster1.xml"/></Relationships>
</file>

<file path=ppt/notesSlides/_rels/notesSlide271.xml.rels><?xml version="1.0" encoding="UTF-8" standalone="yes"?>
<Relationships xmlns="http://schemas.openxmlformats.org/package/2006/relationships"><Relationship Id="rId2" Type="http://schemas.openxmlformats.org/officeDocument/2006/relationships/slide" Target="../slides/slide331.xml"/><Relationship Id="rId1" Type="http://schemas.openxmlformats.org/officeDocument/2006/relationships/notesMaster" Target="../notesMasters/notesMaster1.xml"/></Relationships>
</file>

<file path=ppt/notesSlides/_rels/notesSlide272.xml.rels><?xml version="1.0" encoding="UTF-8" standalone="yes"?>
<Relationships xmlns="http://schemas.openxmlformats.org/package/2006/relationships"><Relationship Id="rId2" Type="http://schemas.openxmlformats.org/officeDocument/2006/relationships/slide" Target="../slides/slide332.xml"/><Relationship Id="rId1" Type="http://schemas.openxmlformats.org/officeDocument/2006/relationships/notesMaster" Target="../notesMasters/notesMaster1.xml"/></Relationships>
</file>

<file path=ppt/notesSlides/_rels/notesSlide273.xml.rels><?xml version="1.0" encoding="UTF-8" standalone="yes"?>
<Relationships xmlns="http://schemas.openxmlformats.org/package/2006/relationships"><Relationship Id="rId2" Type="http://schemas.openxmlformats.org/officeDocument/2006/relationships/slide" Target="../slides/slide334.xml"/><Relationship Id="rId1" Type="http://schemas.openxmlformats.org/officeDocument/2006/relationships/notesMaster" Target="../notesMasters/notesMaster1.xml"/></Relationships>
</file>

<file path=ppt/notesSlides/_rels/notesSlide274.xml.rels><?xml version="1.0" encoding="UTF-8" standalone="yes"?>
<Relationships xmlns="http://schemas.openxmlformats.org/package/2006/relationships"><Relationship Id="rId2" Type="http://schemas.openxmlformats.org/officeDocument/2006/relationships/slide" Target="../slides/slide335.xml"/><Relationship Id="rId1" Type="http://schemas.openxmlformats.org/officeDocument/2006/relationships/notesMaster" Target="../notesMasters/notesMaster1.xml"/></Relationships>
</file>

<file path=ppt/notesSlides/_rels/notesSlide275.xml.rels><?xml version="1.0" encoding="UTF-8" standalone="yes"?>
<Relationships xmlns="http://schemas.openxmlformats.org/package/2006/relationships"><Relationship Id="rId2" Type="http://schemas.openxmlformats.org/officeDocument/2006/relationships/slide" Target="../slides/slide336.xml"/><Relationship Id="rId1" Type="http://schemas.openxmlformats.org/officeDocument/2006/relationships/notesMaster" Target="../notesMasters/notesMaster1.xml"/></Relationships>
</file>

<file path=ppt/notesSlides/_rels/notesSlide276.xml.rels><?xml version="1.0" encoding="UTF-8" standalone="yes"?>
<Relationships xmlns="http://schemas.openxmlformats.org/package/2006/relationships"><Relationship Id="rId2" Type="http://schemas.openxmlformats.org/officeDocument/2006/relationships/slide" Target="../slides/slide337.xml"/><Relationship Id="rId1" Type="http://schemas.openxmlformats.org/officeDocument/2006/relationships/notesMaster" Target="../notesMasters/notesMaster1.xml"/></Relationships>
</file>

<file path=ppt/notesSlides/_rels/notesSlide277.xml.rels><?xml version="1.0" encoding="UTF-8" standalone="yes"?>
<Relationships xmlns="http://schemas.openxmlformats.org/package/2006/relationships"><Relationship Id="rId2" Type="http://schemas.openxmlformats.org/officeDocument/2006/relationships/slide" Target="../slides/slide338.xml"/><Relationship Id="rId1" Type="http://schemas.openxmlformats.org/officeDocument/2006/relationships/notesMaster" Target="../notesMasters/notesMaster1.xml"/></Relationships>
</file>

<file path=ppt/notesSlides/_rels/notesSlide278.xml.rels><?xml version="1.0" encoding="UTF-8" standalone="yes"?>
<Relationships xmlns="http://schemas.openxmlformats.org/package/2006/relationships"><Relationship Id="rId2" Type="http://schemas.openxmlformats.org/officeDocument/2006/relationships/slide" Target="../slides/slide339.xml"/><Relationship Id="rId1" Type="http://schemas.openxmlformats.org/officeDocument/2006/relationships/notesMaster" Target="../notesMasters/notesMaster1.xml"/></Relationships>
</file>

<file path=ppt/notesSlides/_rels/notesSlide279.xml.rels><?xml version="1.0" encoding="UTF-8" standalone="yes"?>
<Relationships xmlns="http://schemas.openxmlformats.org/package/2006/relationships"><Relationship Id="rId2" Type="http://schemas.openxmlformats.org/officeDocument/2006/relationships/slide" Target="../slides/slide3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80.xml.rels><?xml version="1.0" encoding="UTF-8" standalone="yes"?>
<Relationships xmlns="http://schemas.openxmlformats.org/package/2006/relationships"><Relationship Id="rId2" Type="http://schemas.openxmlformats.org/officeDocument/2006/relationships/slide" Target="../slides/slide341.xml"/><Relationship Id="rId1" Type="http://schemas.openxmlformats.org/officeDocument/2006/relationships/notesMaster" Target="../notesMasters/notesMaster1.xml"/></Relationships>
</file>

<file path=ppt/notesSlides/_rels/notesSlide281.xml.rels><?xml version="1.0" encoding="UTF-8" standalone="yes"?>
<Relationships xmlns="http://schemas.openxmlformats.org/package/2006/relationships"><Relationship Id="rId2" Type="http://schemas.openxmlformats.org/officeDocument/2006/relationships/slide" Target="../slides/slide342.xml"/><Relationship Id="rId1" Type="http://schemas.openxmlformats.org/officeDocument/2006/relationships/notesMaster" Target="../notesMasters/notesMaster1.xml"/></Relationships>
</file>

<file path=ppt/notesSlides/_rels/notesSlide282.xml.rels><?xml version="1.0" encoding="UTF-8" standalone="yes"?>
<Relationships xmlns="http://schemas.openxmlformats.org/package/2006/relationships"><Relationship Id="rId2" Type="http://schemas.openxmlformats.org/officeDocument/2006/relationships/slide" Target="../slides/slide343.xml"/><Relationship Id="rId1" Type="http://schemas.openxmlformats.org/officeDocument/2006/relationships/notesMaster" Target="../notesMasters/notesMaster1.xml"/></Relationships>
</file>

<file path=ppt/notesSlides/_rels/notesSlide283.xml.rels><?xml version="1.0" encoding="UTF-8" standalone="yes"?>
<Relationships xmlns="http://schemas.openxmlformats.org/package/2006/relationships"><Relationship Id="rId2" Type="http://schemas.openxmlformats.org/officeDocument/2006/relationships/slide" Target="../slides/slide344.xml"/><Relationship Id="rId1" Type="http://schemas.openxmlformats.org/officeDocument/2006/relationships/notesMaster" Target="../notesMasters/notesMaster1.xml"/></Relationships>
</file>

<file path=ppt/notesSlides/_rels/notesSlide284.xml.rels><?xml version="1.0" encoding="UTF-8" standalone="yes"?>
<Relationships xmlns="http://schemas.openxmlformats.org/package/2006/relationships"><Relationship Id="rId2" Type="http://schemas.openxmlformats.org/officeDocument/2006/relationships/slide" Target="../slides/slide345.xml"/><Relationship Id="rId1" Type="http://schemas.openxmlformats.org/officeDocument/2006/relationships/notesMaster" Target="../notesMasters/notesMaster1.xml"/></Relationships>
</file>

<file path=ppt/notesSlides/_rels/notesSlide285.xml.rels><?xml version="1.0" encoding="UTF-8" standalone="yes"?>
<Relationships xmlns="http://schemas.openxmlformats.org/package/2006/relationships"><Relationship Id="rId2" Type="http://schemas.openxmlformats.org/officeDocument/2006/relationships/slide" Target="../slides/slide346.xml"/><Relationship Id="rId1" Type="http://schemas.openxmlformats.org/officeDocument/2006/relationships/notesMaster" Target="../notesMasters/notesMaster1.xml"/></Relationships>
</file>

<file path=ppt/notesSlides/_rels/notesSlide286.xml.rels><?xml version="1.0" encoding="UTF-8" standalone="yes"?>
<Relationships xmlns="http://schemas.openxmlformats.org/package/2006/relationships"><Relationship Id="rId2" Type="http://schemas.openxmlformats.org/officeDocument/2006/relationships/slide" Target="../slides/slide347.xml"/><Relationship Id="rId1" Type="http://schemas.openxmlformats.org/officeDocument/2006/relationships/notesMaster" Target="../notesMasters/notesMaster1.xml"/></Relationships>
</file>

<file path=ppt/notesSlides/_rels/notesSlide287.xml.rels><?xml version="1.0" encoding="UTF-8" standalone="yes"?>
<Relationships xmlns="http://schemas.openxmlformats.org/package/2006/relationships"><Relationship Id="rId2" Type="http://schemas.openxmlformats.org/officeDocument/2006/relationships/slide" Target="../slides/slide348.xml"/><Relationship Id="rId1" Type="http://schemas.openxmlformats.org/officeDocument/2006/relationships/notesMaster" Target="../notesMasters/notesMaster1.xml"/></Relationships>
</file>

<file path=ppt/notesSlides/_rels/notesSlide288.xml.rels><?xml version="1.0" encoding="UTF-8" standalone="yes"?>
<Relationships xmlns="http://schemas.openxmlformats.org/package/2006/relationships"><Relationship Id="rId2" Type="http://schemas.openxmlformats.org/officeDocument/2006/relationships/slide" Target="../slides/slide349.xml"/><Relationship Id="rId1" Type="http://schemas.openxmlformats.org/officeDocument/2006/relationships/notesMaster" Target="../notesMasters/notesMaster1.xml"/></Relationships>
</file>

<file path=ppt/notesSlides/_rels/notesSlide289.xml.rels><?xml version="1.0" encoding="UTF-8" standalone="yes"?>
<Relationships xmlns="http://schemas.openxmlformats.org/package/2006/relationships"><Relationship Id="rId2" Type="http://schemas.openxmlformats.org/officeDocument/2006/relationships/slide" Target="../slides/slide35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90.xml.rels><?xml version="1.0" encoding="UTF-8" standalone="yes"?>
<Relationships xmlns="http://schemas.openxmlformats.org/package/2006/relationships"><Relationship Id="rId2" Type="http://schemas.openxmlformats.org/officeDocument/2006/relationships/slide" Target="../slides/slide351.xml"/><Relationship Id="rId1" Type="http://schemas.openxmlformats.org/officeDocument/2006/relationships/notesMaster" Target="../notesMasters/notesMaster1.xml"/></Relationships>
</file>

<file path=ppt/notesSlides/_rels/notesSlide291.xml.rels><?xml version="1.0" encoding="UTF-8" standalone="yes"?>
<Relationships xmlns="http://schemas.openxmlformats.org/package/2006/relationships"><Relationship Id="rId2" Type="http://schemas.openxmlformats.org/officeDocument/2006/relationships/slide" Target="../slides/slide352.xml"/><Relationship Id="rId1" Type="http://schemas.openxmlformats.org/officeDocument/2006/relationships/notesMaster" Target="../notesMasters/notesMaster1.xml"/></Relationships>
</file>

<file path=ppt/notesSlides/_rels/notesSlide292.xml.rels><?xml version="1.0" encoding="UTF-8" standalone="yes"?>
<Relationships xmlns="http://schemas.openxmlformats.org/package/2006/relationships"><Relationship Id="rId2" Type="http://schemas.openxmlformats.org/officeDocument/2006/relationships/slide" Target="../slides/slide353.xml"/><Relationship Id="rId1" Type="http://schemas.openxmlformats.org/officeDocument/2006/relationships/notesMaster" Target="../notesMasters/notesMaster1.xml"/></Relationships>
</file>

<file path=ppt/notesSlides/_rels/notesSlide293.xml.rels><?xml version="1.0" encoding="UTF-8" standalone="yes"?>
<Relationships xmlns="http://schemas.openxmlformats.org/package/2006/relationships"><Relationship Id="rId2" Type="http://schemas.openxmlformats.org/officeDocument/2006/relationships/slide" Target="../slides/slide354.xml"/><Relationship Id="rId1" Type="http://schemas.openxmlformats.org/officeDocument/2006/relationships/notesMaster" Target="../notesMasters/notesMaster1.xml"/></Relationships>
</file>

<file path=ppt/notesSlides/_rels/notesSlide294.xml.rels><?xml version="1.0" encoding="UTF-8" standalone="yes"?>
<Relationships xmlns="http://schemas.openxmlformats.org/package/2006/relationships"><Relationship Id="rId2" Type="http://schemas.openxmlformats.org/officeDocument/2006/relationships/slide" Target="../slides/slide355.xml"/><Relationship Id="rId1" Type="http://schemas.openxmlformats.org/officeDocument/2006/relationships/notesMaster" Target="../notesMasters/notesMaster1.xml"/></Relationships>
</file>

<file path=ppt/notesSlides/_rels/notesSlide295.xml.rels><?xml version="1.0" encoding="UTF-8" standalone="yes"?>
<Relationships xmlns="http://schemas.openxmlformats.org/package/2006/relationships"><Relationship Id="rId2" Type="http://schemas.openxmlformats.org/officeDocument/2006/relationships/slide" Target="../slides/slide356.xml"/><Relationship Id="rId1" Type="http://schemas.openxmlformats.org/officeDocument/2006/relationships/notesMaster" Target="../notesMasters/notesMaster1.xml"/></Relationships>
</file>

<file path=ppt/notesSlides/_rels/notesSlide296.xml.rels><?xml version="1.0" encoding="UTF-8" standalone="yes"?>
<Relationships xmlns="http://schemas.openxmlformats.org/package/2006/relationships"><Relationship Id="rId2" Type="http://schemas.openxmlformats.org/officeDocument/2006/relationships/slide" Target="../slides/slide357.xml"/><Relationship Id="rId1" Type="http://schemas.openxmlformats.org/officeDocument/2006/relationships/notesMaster" Target="../notesMasters/notesMaster1.xml"/></Relationships>
</file>

<file path=ppt/notesSlides/_rels/notesSlide297.xml.rels><?xml version="1.0" encoding="UTF-8" standalone="yes"?>
<Relationships xmlns="http://schemas.openxmlformats.org/package/2006/relationships"><Relationship Id="rId2" Type="http://schemas.openxmlformats.org/officeDocument/2006/relationships/slide" Target="../slides/slide358.xml"/><Relationship Id="rId1" Type="http://schemas.openxmlformats.org/officeDocument/2006/relationships/notesMaster" Target="../notesMasters/notesMaster1.xml"/></Relationships>
</file>

<file path=ppt/notesSlides/_rels/notesSlide298.xml.rels><?xml version="1.0" encoding="UTF-8" standalone="yes"?>
<Relationships xmlns="http://schemas.openxmlformats.org/package/2006/relationships"><Relationship Id="rId2" Type="http://schemas.openxmlformats.org/officeDocument/2006/relationships/slide" Target="../slides/slide359.xml"/><Relationship Id="rId1" Type="http://schemas.openxmlformats.org/officeDocument/2006/relationships/notesMaster" Target="../notesMasters/notesMaster1.xml"/></Relationships>
</file>

<file path=ppt/notesSlides/_rels/notesSlide299.xml.rels><?xml version="1.0" encoding="UTF-8" standalone="yes"?>
<Relationships xmlns="http://schemas.openxmlformats.org/package/2006/relationships"><Relationship Id="rId2" Type="http://schemas.openxmlformats.org/officeDocument/2006/relationships/slide" Target="../slides/slide36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00.xml.rels><?xml version="1.0" encoding="UTF-8" standalone="yes"?>
<Relationships xmlns="http://schemas.openxmlformats.org/package/2006/relationships"><Relationship Id="rId2" Type="http://schemas.openxmlformats.org/officeDocument/2006/relationships/slide" Target="../slides/slide362.xml"/><Relationship Id="rId1" Type="http://schemas.openxmlformats.org/officeDocument/2006/relationships/notesMaster" Target="../notesMasters/notesMaster1.xml"/></Relationships>
</file>

<file path=ppt/notesSlides/_rels/notesSlide301.xml.rels><?xml version="1.0" encoding="UTF-8" standalone="yes"?>
<Relationships xmlns="http://schemas.openxmlformats.org/package/2006/relationships"><Relationship Id="rId2" Type="http://schemas.openxmlformats.org/officeDocument/2006/relationships/slide" Target="../slides/slide363.xml"/><Relationship Id="rId1" Type="http://schemas.openxmlformats.org/officeDocument/2006/relationships/notesMaster" Target="../notesMasters/notesMaster1.xml"/></Relationships>
</file>

<file path=ppt/notesSlides/_rels/notesSlide302.xml.rels><?xml version="1.0" encoding="UTF-8" standalone="yes"?>
<Relationships xmlns="http://schemas.openxmlformats.org/package/2006/relationships"><Relationship Id="rId2" Type="http://schemas.openxmlformats.org/officeDocument/2006/relationships/slide" Target="../slides/slide364.xml"/><Relationship Id="rId1" Type="http://schemas.openxmlformats.org/officeDocument/2006/relationships/notesMaster" Target="../notesMasters/notesMaster1.xml"/></Relationships>
</file>

<file path=ppt/notesSlides/_rels/notesSlide303.xml.rels><?xml version="1.0" encoding="UTF-8" standalone="yes"?>
<Relationships xmlns="http://schemas.openxmlformats.org/package/2006/relationships"><Relationship Id="rId2" Type="http://schemas.openxmlformats.org/officeDocument/2006/relationships/slide" Target="../slides/slide365.xml"/><Relationship Id="rId1" Type="http://schemas.openxmlformats.org/officeDocument/2006/relationships/notesMaster" Target="../notesMasters/notesMaster1.xml"/></Relationships>
</file>

<file path=ppt/notesSlides/_rels/notesSlide304.xml.rels><?xml version="1.0" encoding="UTF-8" standalone="yes"?>
<Relationships xmlns="http://schemas.openxmlformats.org/package/2006/relationships"><Relationship Id="rId2" Type="http://schemas.openxmlformats.org/officeDocument/2006/relationships/slide" Target="../slides/slide366.xml"/><Relationship Id="rId1" Type="http://schemas.openxmlformats.org/officeDocument/2006/relationships/notesMaster" Target="../notesMasters/notesMaster1.xml"/></Relationships>
</file>

<file path=ppt/notesSlides/_rels/notesSlide305.xml.rels><?xml version="1.0" encoding="UTF-8" standalone="yes"?>
<Relationships xmlns="http://schemas.openxmlformats.org/package/2006/relationships"><Relationship Id="rId2" Type="http://schemas.openxmlformats.org/officeDocument/2006/relationships/slide" Target="../slides/slide367.xml"/><Relationship Id="rId1" Type="http://schemas.openxmlformats.org/officeDocument/2006/relationships/notesMaster" Target="../notesMasters/notesMaster1.xml"/></Relationships>
</file>

<file path=ppt/notesSlides/_rels/notesSlide306.xml.rels><?xml version="1.0" encoding="UTF-8" standalone="yes"?>
<Relationships xmlns="http://schemas.openxmlformats.org/package/2006/relationships"><Relationship Id="rId2" Type="http://schemas.openxmlformats.org/officeDocument/2006/relationships/slide" Target="../slides/slide368.xml"/><Relationship Id="rId1" Type="http://schemas.openxmlformats.org/officeDocument/2006/relationships/notesMaster" Target="../notesMasters/notesMaster1.xml"/></Relationships>
</file>

<file path=ppt/notesSlides/_rels/notesSlide307.xml.rels><?xml version="1.0" encoding="UTF-8" standalone="yes"?>
<Relationships xmlns="http://schemas.openxmlformats.org/package/2006/relationships"><Relationship Id="rId2" Type="http://schemas.openxmlformats.org/officeDocument/2006/relationships/slide" Target="../slides/slide369.xml"/><Relationship Id="rId1" Type="http://schemas.openxmlformats.org/officeDocument/2006/relationships/notesMaster" Target="../notesMasters/notesMaster1.xml"/></Relationships>
</file>

<file path=ppt/notesSlides/_rels/notesSlide308.xml.rels><?xml version="1.0" encoding="UTF-8" standalone="yes"?>
<Relationships xmlns="http://schemas.openxmlformats.org/package/2006/relationships"><Relationship Id="rId2" Type="http://schemas.openxmlformats.org/officeDocument/2006/relationships/slide" Target="../slides/slide370.xml"/><Relationship Id="rId1" Type="http://schemas.openxmlformats.org/officeDocument/2006/relationships/notesMaster" Target="../notesMasters/notesMaster1.xml"/></Relationships>
</file>

<file path=ppt/notesSlides/_rels/notesSlide309.xml.rels><?xml version="1.0" encoding="UTF-8" standalone="yes"?>
<Relationships xmlns="http://schemas.openxmlformats.org/package/2006/relationships"><Relationship Id="rId2" Type="http://schemas.openxmlformats.org/officeDocument/2006/relationships/slide" Target="../slides/slide37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10.xml.rels><?xml version="1.0" encoding="UTF-8" standalone="yes"?>
<Relationships xmlns="http://schemas.openxmlformats.org/package/2006/relationships"><Relationship Id="rId2" Type="http://schemas.openxmlformats.org/officeDocument/2006/relationships/slide" Target="../slides/slide372.xml"/><Relationship Id="rId1" Type="http://schemas.openxmlformats.org/officeDocument/2006/relationships/notesMaster" Target="../notesMasters/notesMaster1.xml"/></Relationships>
</file>

<file path=ppt/notesSlides/_rels/notesSlide311.xml.rels><?xml version="1.0" encoding="UTF-8" standalone="yes"?>
<Relationships xmlns="http://schemas.openxmlformats.org/package/2006/relationships"><Relationship Id="rId2" Type="http://schemas.openxmlformats.org/officeDocument/2006/relationships/slide" Target="../slides/slide373.xml"/><Relationship Id="rId1" Type="http://schemas.openxmlformats.org/officeDocument/2006/relationships/notesMaster" Target="../notesMasters/notesMaster1.xml"/></Relationships>
</file>

<file path=ppt/notesSlides/_rels/notesSlide312.xml.rels><?xml version="1.0" encoding="UTF-8" standalone="yes"?>
<Relationships xmlns="http://schemas.openxmlformats.org/package/2006/relationships"><Relationship Id="rId2" Type="http://schemas.openxmlformats.org/officeDocument/2006/relationships/slide" Target="../slides/slide374.xml"/><Relationship Id="rId1" Type="http://schemas.openxmlformats.org/officeDocument/2006/relationships/notesMaster" Target="../notesMasters/notesMaster1.xml"/></Relationships>
</file>

<file path=ppt/notesSlides/_rels/notesSlide313.xml.rels><?xml version="1.0" encoding="UTF-8" standalone="yes"?>
<Relationships xmlns="http://schemas.openxmlformats.org/package/2006/relationships"><Relationship Id="rId2" Type="http://schemas.openxmlformats.org/officeDocument/2006/relationships/slide" Target="../slides/slide375.xml"/><Relationship Id="rId1" Type="http://schemas.openxmlformats.org/officeDocument/2006/relationships/notesMaster" Target="../notesMasters/notesMaster1.xml"/></Relationships>
</file>

<file path=ppt/notesSlides/_rels/notesSlide314.xml.rels><?xml version="1.0" encoding="UTF-8" standalone="yes"?>
<Relationships xmlns="http://schemas.openxmlformats.org/package/2006/relationships"><Relationship Id="rId2" Type="http://schemas.openxmlformats.org/officeDocument/2006/relationships/slide" Target="../slides/slide376.xml"/><Relationship Id="rId1" Type="http://schemas.openxmlformats.org/officeDocument/2006/relationships/notesMaster" Target="../notesMasters/notesMaster1.xml"/></Relationships>
</file>

<file path=ppt/notesSlides/_rels/notesSlide315.xml.rels><?xml version="1.0" encoding="UTF-8" standalone="yes"?>
<Relationships xmlns="http://schemas.openxmlformats.org/package/2006/relationships"><Relationship Id="rId2" Type="http://schemas.openxmlformats.org/officeDocument/2006/relationships/slide" Target="../slides/slide377.xml"/><Relationship Id="rId1" Type="http://schemas.openxmlformats.org/officeDocument/2006/relationships/notesMaster" Target="../notesMasters/notesMaster1.xml"/></Relationships>
</file>

<file path=ppt/notesSlides/_rels/notesSlide316.xml.rels><?xml version="1.0" encoding="UTF-8" standalone="yes"?>
<Relationships xmlns="http://schemas.openxmlformats.org/package/2006/relationships"><Relationship Id="rId2" Type="http://schemas.openxmlformats.org/officeDocument/2006/relationships/slide" Target="../slides/slide378.xml"/><Relationship Id="rId1" Type="http://schemas.openxmlformats.org/officeDocument/2006/relationships/notesMaster" Target="../notesMasters/notesMaster1.xml"/></Relationships>
</file>

<file path=ppt/notesSlides/_rels/notesSlide317.xml.rels><?xml version="1.0" encoding="UTF-8" standalone="yes"?>
<Relationships xmlns="http://schemas.openxmlformats.org/package/2006/relationships"><Relationship Id="rId2" Type="http://schemas.openxmlformats.org/officeDocument/2006/relationships/slide" Target="../slides/slide379.xml"/><Relationship Id="rId1" Type="http://schemas.openxmlformats.org/officeDocument/2006/relationships/notesMaster" Target="../notesMasters/notesMaster1.xml"/></Relationships>
</file>

<file path=ppt/notesSlides/_rels/notesSlide318.xml.rels><?xml version="1.0" encoding="UTF-8" standalone="yes"?>
<Relationships xmlns="http://schemas.openxmlformats.org/package/2006/relationships"><Relationship Id="rId2" Type="http://schemas.openxmlformats.org/officeDocument/2006/relationships/slide" Target="../slides/slide380.xml"/><Relationship Id="rId1" Type="http://schemas.openxmlformats.org/officeDocument/2006/relationships/notesMaster" Target="../notesMasters/notesMaster1.xml"/></Relationships>
</file>

<file path=ppt/notesSlides/_rels/notesSlide319.xml.rels><?xml version="1.0" encoding="UTF-8" standalone="yes"?>
<Relationships xmlns="http://schemas.openxmlformats.org/package/2006/relationships"><Relationship Id="rId2" Type="http://schemas.openxmlformats.org/officeDocument/2006/relationships/slide" Target="../slides/slide38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20.xml.rels><?xml version="1.0" encoding="UTF-8" standalone="yes"?>
<Relationships xmlns="http://schemas.openxmlformats.org/package/2006/relationships"><Relationship Id="rId2" Type="http://schemas.openxmlformats.org/officeDocument/2006/relationships/slide" Target="../slides/slide382.xml"/><Relationship Id="rId1" Type="http://schemas.openxmlformats.org/officeDocument/2006/relationships/notesMaster" Target="../notesMasters/notesMaster1.xml"/></Relationships>
</file>

<file path=ppt/notesSlides/_rels/notesSlide321.xml.rels><?xml version="1.0" encoding="UTF-8" standalone="yes"?>
<Relationships xmlns="http://schemas.openxmlformats.org/package/2006/relationships"><Relationship Id="rId2" Type="http://schemas.openxmlformats.org/officeDocument/2006/relationships/slide" Target="../slides/slide383.xml"/><Relationship Id="rId1" Type="http://schemas.openxmlformats.org/officeDocument/2006/relationships/notesMaster" Target="../notesMasters/notesMaster1.xml"/></Relationships>
</file>

<file path=ppt/notesSlides/_rels/notesSlide322.xml.rels><?xml version="1.0" encoding="UTF-8" standalone="yes"?>
<Relationships xmlns="http://schemas.openxmlformats.org/package/2006/relationships"><Relationship Id="rId2" Type="http://schemas.openxmlformats.org/officeDocument/2006/relationships/slide" Target="../slides/slide38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クレジット表記をしていないアイコンや写真は、クレジット表記が不要の無料アイコンを使用していますので、他のテキストでも転用可能</a:t>
            </a:r>
            <a:r>
              <a:rPr kumimoji="1" lang="ja-JP" altLang="en-US"/>
              <a:t>です。</a:t>
            </a:r>
            <a:endParaRPr kumimoji="1" lang="en-US" altLang="ja-JP" dirty="0"/>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pPr/>
              <a:t>1</a:t>
            </a:fld>
            <a:endParaRPr kumimoji="1" lang="ja-JP" altLang="en-US" dirty="0"/>
          </a:p>
        </p:txBody>
      </p:sp>
    </p:spTree>
    <p:extLst>
      <p:ext uri="{BB962C8B-B14F-4D97-AF65-F5344CB8AC3E}">
        <p14:creationId xmlns:p14="http://schemas.microsoft.com/office/powerpoint/2010/main" val="21793171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
        <p:cNvGrpSpPr/>
        <p:nvPr/>
      </p:nvGrpSpPr>
      <p:grpSpPr>
        <a:xfrm>
          <a:off x="0" y="0"/>
          <a:ext cx="0" cy="0"/>
          <a:chOff x="0" y="0"/>
          <a:chExt cx="0" cy="0"/>
        </a:xfrm>
      </p:grpSpPr>
      <p:sp>
        <p:nvSpPr>
          <p:cNvPr id="50" name="Google Shape;50;p3:notes"/>
          <p:cNvSpPr txBox="1">
            <a:spLocks noGrp="1"/>
          </p:cNvSpPr>
          <p:nvPr>
            <p:ph type="body" idx="1"/>
          </p:nvPr>
        </p:nvSpPr>
        <p:spPr>
          <a:xfrm>
            <a:off x="680720" y="4783307"/>
            <a:ext cx="5445760" cy="3913614"/>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latin typeface="メイリオ" panose="020B0604030504040204" pitchFamily="50" charset="-128"/>
              <a:ea typeface="メイリオ" panose="020B0604030504040204" pitchFamily="50" charset="-128"/>
            </a:endParaRPr>
          </a:p>
        </p:txBody>
      </p:sp>
      <p:sp>
        <p:nvSpPr>
          <p:cNvPr id="51" name="Google Shape;51;p3:notes"/>
          <p:cNvSpPr>
            <a:spLocks noGrp="1" noRot="1" noChangeAspect="1"/>
          </p:cNvSpPr>
          <p:nvPr>
            <p:ph type="sldImg" idx="2"/>
          </p:nvPr>
        </p:nvSpPr>
        <p:spPr>
          <a:xfrm>
            <a:off x="422275" y="1243013"/>
            <a:ext cx="5962650" cy="33543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t>156</a:t>
            </a:fld>
            <a:endParaRPr kumimoji="1" lang="ja-JP" altLang="en-US"/>
          </a:p>
        </p:txBody>
      </p:sp>
    </p:spTree>
    <p:extLst>
      <p:ext uri="{BB962C8B-B14F-4D97-AF65-F5344CB8AC3E}">
        <p14:creationId xmlns:p14="http://schemas.microsoft.com/office/powerpoint/2010/main" val="362787823"/>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dirty="0"/>
              <a:t>【</a:t>
            </a:r>
            <a:r>
              <a:rPr lang="ja-JP" altLang="en-US" dirty="0"/>
              <a:t>ハンズオンのインストラクションガイド</a:t>
            </a:r>
            <a:r>
              <a:rPr lang="en-US" altLang="ja-JP" dirty="0"/>
              <a:t>】</a:t>
            </a:r>
          </a:p>
          <a:p>
            <a:r>
              <a:rPr lang="ja-JP" altLang="en-US" dirty="0"/>
              <a:t>ここで、</a:t>
            </a:r>
            <a:r>
              <a:rPr lang="en-US" altLang="ja-JP" dirty="0"/>
              <a:t>Google Colaboratory</a:t>
            </a:r>
            <a:r>
              <a:rPr lang="ja-JP" altLang="en-US" dirty="0"/>
              <a:t>を実演とともに受講者にも一緒にさわってもらうスタイルで進めます。</a:t>
            </a:r>
            <a:endParaRPr lang="en-US" altLang="ja-JP" dirty="0"/>
          </a:p>
          <a:p>
            <a:r>
              <a:rPr lang="en-US" altLang="ja-JP" dirty="0"/>
              <a:t>Google Drive</a:t>
            </a:r>
            <a:r>
              <a:rPr lang="ja-JP" altLang="en-US" dirty="0"/>
              <a:t>へファイルのコピーなどを行う、事前準備の段階で受講者は軽くこのノートブックを読んでさわっていますが、</a:t>
            </a:r>
            <a:endParaRPr lang="en-US" altLang="ja-JP" dirty="0"/>
          </a:p>
          <a:p>
            <a:r>
              <a:rPr lang="ja-JP" altLang="en-US" dirty="0"/>
              <a:t>初心者の受講者がいる前提で手順を一つ一つ丁寧に見せてください。</a:t>
            </a:r>
            <a:endParaRPr lang="en-US" altLang="ja-JP" dirty="0"/>
          </a:p>
          <a:p>
            <a:endParaRPr lang="en-US" altLang="ja-JP" dirty="0"/>
          </a:p>
          <a:p>
            <a:r>
              <a:rPr lang="ja-JP" altLang="en-US" dirty="0"/>
              <a:t>実施形態によってはファイルのダウンロードがまだの場合もあります。</a:t>
            </a:r>
            <a:endParaRPr lang="en-US" altLang="ja-JP" dirty="0"/>
          </a:p>
          <a:p>
            <a:r>
              <a:rPr lang="ja-JP" altLang="en-US" dirty="0"/>
              <a:t>その場合は</a:t>
            </a:r>
            <a:r>
              <a:rPr lang="en-US" altLang="ja-JP" dirty="0"/>
              <a:t>URL</a:t>
            </a:r>
            <a:r>
              <a:rPr lang="ja-JP" altLang="en-US" dirty="0"/>
              <a:t>を連携するか、可能な場合は</a:t>
            </a:r>
            <a:r>
              <a:rPr lang="en-US" altLang="ja-JP" dirty="0"/>
              <a:t>Zoom</a:t>
            </a:r>
            <a:r>
              <a:rPr lang="ja-JP" altLang="en-US" dirty="0"/>
              <a:t>のチャットなどで配布してください。</a:t>
            </a:r>
            <a:endParaRPr lang="en-US" altLang="ja-JP" dirty="0"/>
          </a:p>
          <a:p>
            <a:r>
              <a:rPr lang="en-US" altLang="ja-JP"/>
              <a:t>http://www.trainocate.co.jp/data/doc_MAC0025G.zip</a:t>
            </a:r>
            <a:endParaRPr lang="ja-JP" altLang="en-US" dirty="0"/>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t>157</a:t>
            </a:fld>
            <a:endParaRPr kumimoji="1" lang="ja-JP" altLang="en-US"/>
          </a:p>
        </p:txBody>
      </p:sp>
    </p:spTree>
    <p:extLst>
      <p:ext uri="{BB962C8B-B14F-4D97-AF65-F5344CB8AC3E}">
        <p14:creationId xmlns:p14="http://schemas.microsoft.com/office/powerpoint/2010/main" val="1500309773"/>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dirty="0"/>
              <a:t>【</a:t>
            </a:r>
            <a:r>
              <a:rPr lang="ja-JP" altLang="en-US" dirty="0"/>
              <a:t>ハンズオンのインストラクションガイド</a:t>
            </a:r>
            <a:r>
              <a:rPr lang="en-US" altLang="ja-JP" dirty="0"/>
              <a:t>】</a:t>
            </a:r>
          </a:p>
          <a:p>
            <a:r>
              <a:rPr lang="ja-JP" altLang="en-US" dirty="0"/>
              <a:t>続けて、</a:t>
            </a:r>
            <a:r>
              <a:rPr lang="en-US" altLang="ja-JP" dirty="0"/>
              <a:t>Python</a:t>
            </a:r>
            <a:r>
              <a:rPr lang="ja-JP" altLang="en-US" dirty="0"/>
              <a:t>基本文法の復習を受講者と一緒に実施してください。</a:t>
            </a:r>
            <a:endParaRPr lang="en-US" altLang="ja-JP" dirty="0"/>
          </a:p>
          <a:p>
            <a:r>
              <a:rPr lang="en-US" altLang="ja-JP" dirty="0"/>
              <a:t>Python1</a:t>
            </a:r>
            <a:r>
              <a:rPr lang="ja-JP" altLang="en-US" dirty="0"/>
              <a:t>レベルの</a:t>
            </a:r>
            <a:r>
              <a:rPr lang="en-US" altLang="ja-JP" dirty="0"/>
              <a:t>Python</a:t>
            </a:r>
            <a:r>
              <a:rPr lang="ja-JP" altLang="en-US" dirty="0"/>
              <a:t>の基本文法についてはこのコースの前提となっているため、</a:t>
            </a:r>
            <a:endParaRPr lang="en-US" altLang="ja-JP" dirty="0"/>
          </a:p>
          <a:p>
            <a:r>
              <a:rPr lang="ja-JP" altLang="en-US" dirty="0"/>
              <a:t>ここで詳しく説明をする必要はありません。</a:t>
            </a:r>
            <a:endParaRPr lang="en-US" altLang="ja-JP" dirty="0"/>
          </a:p>
          <a:p>
            <a:endParaRPr lang="en-US" altLang="ja-JP" dirty="0"/>
          </a:p>
          <a:p>
            <a:r>
              <a:rPr lang="ja-JP" altLang="en-US" dirty="0"/>
              <a:t>基本的に、前提条件に自信のない受講者はこのファイルを事前に確認して、</a:t>
            </a:r>
            <a:endParaRPr lang="en-US" altLang="ja-JP" dirty="0"/>
          </a:p>
          <a:p>
            <a:r>
              <a:rPr lang="ja-JP" altLang="en-US" dirty="0"/>
              <a:t>わからないことは調べてから受講することを推奨する事前案内を出しています。</a:t>
            </a:r>
            <a:endParaRPr lang="en-US" altLang="ja-JP" dirty="0"/>
          </a:p>
          <a:p>
            <a:endParaRPr lang="en-US" altLang="ja-JP" dirty="0"/>
          </a:p>
          <a:p>
            <a:r>
              <a:rPr lang="ja-JP" altLang="en-US" dirty="0"/>
              <a:t>ライブラリの説明は、この後のスライドを併用しながらお話いただいてもよいですし、使わずにノートブックだけで説明しても構いません。</a:t>
            </a:r>
            <a:endParaRPr lang="en-US" altLang="ja-JP" dirty="0"/>
          </a:p>
          <a:p>
            <a:r>
              <a:rPr lang="ja-JP" altLang="en-US" dirty="0"/>
              <a:t>ライブラリそのものが何かは把握している受講者もいると思いますが、一応説明をしてください。</a:t>
            </a:r>
            <a:endParaRPr lang="en-US" altLang="ja-JP" dirty="0"/>
          </a:p>
          <a:p>
            <a:r>
              <a:rPr lang="ja-JP" altLang="en-US" dirty="0"/>
              <a:t>このパートでは写経は必須ではなく、実行内容と結果の確認をすることを想定しています。</a:t>
            </a:r>
            <a:endParaRPr lang="en-US" altLang="ja-JP" dirty="0"/>
          </a:p>
          <a:p>
            <a:endParaRPr lang="en-US" altLang="ja-JP" dirty="0"/>
          </a:p>
          <a:p>
            <a:r>
              <a:rPr lang="ja-JP" altLang="en-US" dirty="0"/>
              <a:t>テキストにも簡単にライブラリとコードを記載しているのは、テキストだけでも復習や予習を行える用途のためです。</a:t>
            </a:r>
          </a:p>
        </p:txBody>
      </p:sp>
    </p:spTree>
    <p:extLst>
      <p:ext uri="{BB962C8B-B14F-4D97-AF65-F5344CB8AC3E}">
        <p14:creationId xmlns:p14="http://schemas.microsoft.com/office/powerpoint/2010/main" val="2145117456"/>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Tree>
    <p:extLst>
      <p:ext uri="{BB962C8B-B14F-4D97-AF65-F5344CB8AC3E}">
        <p14:creationId xmlns:p14="http://schemas.microsoft.com/office/powerpoint/2010/main" val="917066872"/>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Tree>
    <p:extLst>
      <p:ext uri="{BB962C8B-B14F-4D97-AF65-F5344CB8AC3E}">
        <p14:creationId xmlns:p14="http://schemas.microsoft.com/office/powerpoint/2010/main" val="1603769609"/>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Tree>
    <p:extLst>
      <p:ext uri="{BB962C8B-B14F-4D97-AF65-F5344CB8AC3E}">
        <p14:creationId xmlns:p14="http://schemas.microsoft.com/office/powerpoint/2010/main" val="1543957251"/>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章末問題の解答例は最後の</a:t>
            </a:r>
            <a:r>
              <a:rPr kumimoji="1" lang="en-US" altLang="ja-JP" dirty="0"/>
              <a:t>Appendix</a:t>
            </a:r>
            <a:r>
              <a:rPr kumimoji="1" lang="ja-JP" altLang="en-US" dirty="0"/>
              <a:t>についています。</a:t>
            </a:r>
            <a:endParaRPr kumimoji="1" lang="en-US" altLang="ja-JP" dirty="0"/>
          </a:p>
          <a:p>
            <a:r>
              <a:rPr kumimoji="1" lang="ja-JP" altLang="en-US" dirty="0"/>
              <a:t>演習のない</a:t>
            </a:r>
            <a:r>
              <a:rPr kumimoji="1" lang="en-US" altLang="ja-JP" dirty="0"/>
              <a:t>1</a:t>
            </a:r>
            <a:r>
              <a:rPr kumimoji="1" lang="ja-JP" altLang="en-US" dirty="0"/>
              <a:t>章の報告が書きやすいように基本構成として入っています。</a:t>
            </a:r>
            <a:endParaRPr kumimoji="1" lang="en-US" altLang="ja-JP" dirty="0"/>
          </a:p>
          <a:p>
            <a:r>
              <a:rPr kumimoji="1" lang="ja-JP" altLang="en-US" dirty="0"/>
              <a:t>何らかの形でやっていただくことを推奨しますが、時間がなければ飛ばしてください。</a:t>
            </a:r>
            <a:endParaRPr kumimoji="1" lang="en-US" altLang="ja-JP" dirty="0"/>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pPr/>
              <a:t>162</a:t>
            </a:fld>
            <a:endParaRPr kumimoji="1" lang="ja-JP" altLang="en-US" dirty="0"/>
          </a:p>
        </p:txBody>
      </p:sp>
    </p:spTree>
    <p:extLst>
      <p:ext uri="{BB962C8B-B14F-4D97-AF65-F5344CB8AC3E}">
        <p14:creationId xmlns:p14="http://schemas.microsoft.com/office/powerpoint/2010/main" val="4169517222"/>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t>163</a:t>
            </a:fld>
            <a:endParaRPr kumimoji="1" lang="ja-JP" altLang="en-US"/>
          </a:p>
        </p:txBody>
      </p:sp>
    </p:spTree>
    <p:extLst>
      <p:ext uri="{BB962C8B-B14F-4D97-AF65-F5344CB8AC3E}">
        <p14:creationId xmlns:p14="http://schemas.microsoft.com/office/powerpoint/2010/main" val="3376975711"/>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t>165</a:t>
            </a:fld>
            <a:endParaRPr kumimoji="1" lang="ja-JP" altLang="en-US"/>
          </a:p>
        </p:txBody>
      </p:sp>
    </p:spTree>
    <p:extLst>
      <p:ext uri="{BB962C8B-B14F-4D97-AF65-F5344CB8AC3E}">
        <p14:creationId xmlns:p14="http://schemas.microsoft.com/office/powerpoint/2010/main" val="925324896"/>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t>166</a:t>
            </a:fld>
            <a:endParaRPr kumimoji="1" lang="ja-JP" altLang="en-US"/>
          </a:p>
        </p:txBody>
      </p:sp>
    </p:spTree>
    <p:extLst>
      <p:ext uri="{BB962C8B-B14F-4D97-AF65-F5344CB8AC3E}">
        <p14:creationId xmlns:p14="http://schemas.microsoft.com/office/powerpoint/2010/main" val="38891316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t>14</a:t>
            </a:fld>
            <a:endParaRPr kumimoji="1" lang="ja-JP" altLang="en-US"/>
          </a:p>
        </p:txBody>
      </p:sp>
    </p:spTree>
    <p:extLst>
      <p:ext uri="{BB962C8B-B14F-4D97-AF65-F5344CB8AC3E}">
        <p14:creationId xmlns:p14="http://schemas.microsoft.com/office/powerpoint/2010/main" val="3969164473"/>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t>167</a:t>
            </a:fld>
            <a:endParaRPr kumimoji="1" lang="ja-JP" altLang="en-US"/>
          </a:p>
        </p:txBody>
      </p:sp>
    </p:spTree>
    <p:extLst>
      <p:ext uri="{BB962C8B-B14F-4D97-AF65-F5344CB8AC3E}">
        <p14:creationId xmlns:p14="http://schemas.microsoft.com/office/powerpoint/2010/main" val="2848915334"/>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en-US" altLang="ja-JP" dirty="0"/>
          </a:p>
        </p:txBody>
      </p:sp>
    </p:spTree>
    <p:extLst>
      <p:ext uri="{BB962C8B-B14F-4D97-AF65-F5344CB8AC3E}">
        <p14:creationId xmlns:p14="http://schemas.microsoft.com/office/powerpoint/2010/main" val="1460447670"/>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Tree>
    <p:extLst>
      <p:ext uri="{BB962C8B-B14F-4D97-AF65-F5344CB8AC3E}">
        <p14:creationId xmlns:p14="http://schemas.microsoft.com/office/powerpoint/2010/main" val="3918101433"/>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Tree>
    <p:extLst>
      <p:ext uri="{BB962C8B-B14F-4D97-AF65-F5344CB8AC3E}">
        <p14:creationId xmlns:p14="http://schemas.microsoft.com/office/powerpoint/2010/main" val="3124441480"/>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r>
              <a:rPr lang="en-US" altLang="ja-JP" dirty="0"/>
              <a:t>【</a:t>
            </a:r>
            <a:r>
              <a:rPr lang="ja-JP" altLang="en-US" dirty="0"/>
              <a:t>ハンズオンのインストラクションガイド</a:t>
            </a:r>
            <a:r>
              <a:rPr lang="en-US" altLang="ja-JP" dirty="0"/>
              <a:t>】</a:t>
            </a:r>
          </a:p>
          <a:p>
            <a:r>
              <a:rPr lang="ja-JP" altLang="en-US" dirty="0"/>
              <a:t>ハンズオン部分と演習部分は基本的に写経で進めることを想定しています。</a:t>
            </a:r>
            <a:r>
              <a:rPr lang="en-US" altLang="ja-JP" dirty="0"/>
              <a:t>Python</a:t>
            </a:r>
            <a:r>
              <a:rPr lang="ja-JP" altLang="en-US" dirty="0"/>
              <a:t>の習得レベル感に差異があることと、ボリュームを考慮してです。書き写してもコピペでも構わないので、どのようなプログラムを動かしたのか一つ一つ確認しながら実行するように伝えてください。</a:t>
            </a:r>
            <a:endParaRPr lang="en-US" altLang="ja-JP" dirty="0"/>
          </a:p>
          <a:p>
            <a:r>
              <a:rPr lang="ja-JP" altLang="en-US" dirty="0"/>
              <a:t>また、次章以降は説明時のハンズオンでは実行するのみで、演習でのみ受講者はコーディングを行います。</a:t>
            </a:r>
            <a:endParaRPr lang="en-US" altLang="ja-JP" dirty="0"/>
          </a:p>
          <a:p>
            <a:endParaRPr lang="en-US" altLang="ja-JP" dirty="0"/>
          </a:p>
          <a:p>
            <a:r>
              <a:rPr lang="ja-JP" altLang="en-US" dirty="0"/>
              <a:t>ノートブックとテキストを並行して進めてもよいですし、片方ずつ説明しても構いません、また、重複する部分はどちらかだけ説明して割愛して構いません。</a:t>
            </a:r>
            <a:endParaRPr lang="en-US" altLang="ja-JP" dirty="0"/>
          </a:p>
          <a:p>
            <a:r>
              <a:rPr lang="ja-JP" altLang="en-US" dirty="0"/>
              <a:t>後からノートブック・テキストをそれぞれ単体で見ても学習できるようにするため、両方に記載があります。</a:t>
            </a:r>
            <a:endParaRPr lang="en-US" altLang="ja-JP" dirty="0"/>
          </a:p>
          <a:p>
            <a:endParaRPr lang="en-US" altLang="ja-JP" dirty="0"/>
          </a:p>
          <a:p>
            <a:r>
              <a:rPr lang="ja-JP" altLang="en-US" dirty="0"/>
              <a:t>初めに、</a:t>
            </a:r>
            <a:r>
              <a:rPr lang="en-US" altLang="ja-JP" dirty="0"/>
              <a:t>matplotlib</a:t>
            </a:r>
            <a:r>
              <a:rPr lang="ja-JP" altLang="en-US" dirty="0"/>
              <a:t>の日本語化や</a:t>
            </a:r>
            <a:r>
              <a:rPr lang="en-US" altLang="ja-JP" dirty="0"/>
              <a:t>Google Colaboratory</a:t>
            </a:r>
            <a:r>
              <a:rPr lang="ja-JP" altLang="en-US" dirty="0"/>
              <a:t>のデフォルト設定についての記載がありますが、この部分は表示を見やすくするためにやっているだけ、とりあえず実行しておきましょうくらいでよいです。</a:t>
            </a:r>
            <a:endParaRPr lang="en-US" altLang="ja-JP" dirty="0"/>
          </a:p>
          <a:p>
            <a:endParaRPr lang="en-US" altLang="ja-JP" dirty="0"/>
          </a:p>
          <a:p>
            <a:r>
              <a:rPr lang="ja-JP" altLang="en-US" dirty="0"/>
              <a:t>「（参考）」と記載している部分は、</a:t>
            </a:r>
            <a:r>
              <a:rPr lang="en-US" altLang="ja-JP" dirty="0"/>
              <a:t>Python</a:t>
            </a:r>
            <a:r>
              <a:rPr lang="ja-JP" altLang="en-US" dirty="0"/>
              <a:t>の前提スキルなどを考えて詳しい説明を行うことができないものの、有用だと思われるものを入れています。</a:t>
            </a:r>
            <a:endParaRPr lang="en-US" altLang="ja-JP" dirty="0"/>
          </a:p>
          <a:p>
            <a:r>
              <a:rPr lang="ja-JP" altLang="en-US" dirty="0"/>
              <a:t>時間が許せば参考として紹介することを推奨です。</a:t>
            </a:r>
            <a:endParaRPr lang="en-US" altLang="ja-JP" dirty="0"/>
          </a:p>
          <a:p>
            <a:r>
              <a:rPr lang="ja-JP" altLang="en-US" dirty="0"/>
              <a:t>時間がなければ、触れずに飛ばしても構いません。</a:t>
            </a:r>
            <a:endParaRPr lang="en-US" altLang="ja-JP" dirty="0"/>
          </a:p>
          <a:p>
            <a:endParaRPr lang="en-US" altLang="ja-JP" dirty="0"/>
          </a:p>
        </p:txBody>
      </p:sp>
    </p:spTree>
    <p:extLst>
      <p:ext uri="{BB962C8B-B14F-4D97-AF65-F5344CB8AC3E}">
        <p14:creationId xmlns:p14="http://schemas.microsoft.com/office/powerpoint/2010/main" val="4209955542"/>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dirty="0"/>
          </a:p>
        </p:txBody>
      </p:sp>
    </p:spTree>
    <p:extLst>
      <p:ext uri="{BB962C8B-B14F-4D97-AF65-F5344CB8AC3E}">
        <p14:creationId xmlns:p14="http://schemas.microsoft.com/office/powerpoint/2010/main" val="2120944134"/>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Tree>
    <p:extLst>
      <p:ext uri="{BB962C8B-B14F-4D97-AF65-F5344CB8AC3E}">
        <p14:creationId xmlns:p14="http://schemas.microsoft.com/office/powerpoint/2010/main" val="3987932519"/>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Tree>
    <p:extLst>
      <p:ext uri="{BB962C8B-B14F-4D97-AF65-F5344CB8AC3E}">
        <p14:creationId xmlns:p14="http://schemas.microsoft.com/office/powerpoint/2010/main" val="3929035800"/>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Tree>
    <p:extLst>
      <p:ext uri="{BB962C8B-B14F-4D97-AF65-F5344CB8AC3E}">
        <p14:creationId xmlns:p14="http://schemas.microsoft.com/office/powerpoint/2010/main" val="3134186607"/>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en-US" altLang="ja-JP" dirty="0"/>
          </a:p>
        </p:txBody>
      </p:sp>
    </p:spTree>
    <p:extLst>
      <p:ext uri="{BB962C8B-B14F-4D97-AF65-F5344CB8AC3E}">
        <p14:creationId xmlns:p14="http://schemas.microsoft.com/office/powerpoint/2010/main" val="36492235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Google Shape;55;p4:notes"/>
          <p:cNvSpPr txBox="1">
            <a:spLocks noGrp="1"/>
          </p:cNvSpPr>
          <p:nvPr>
            <p:ph type="body" idx="1"/>
          </p:nvPr>
        </p:nvSpPr>
        <p:spPr>
          <a:xfrm>
            <a:off x="680720" y="4783307"/>
            <a:ext cx="5445760" cy="3913614"/>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ja-JP" altLang="en-US">
                <a:latin typeface="メイリオ" panose="020B0604030504040204" pitchFamily="50" charset="-128"/>
                <a:ea typeface="メイリオ" panose="020B0604030504040204" pitchFamily="50" charset="-128"/>
              </a:rPr>
              <a:t>目標を達成できるように</a:t>
            </a:r>
            <a:r>
              <a:rPr lang="en-US" altLang="ja-JP" dirty="0">
                <a:latin typeface="メイリオ" panose="020B0604030504040204" pitchFamily="50" charset="-128"/>
                <a:ea typeface="メイリオ" panose="020B0604030504040204" pitchFamily="50" charset="-128"/>
              </a:rPr>
              <a:t>4  </a:t>
            </a:r>
            <a:r>
              <a:rPr lang="ja-JP" altLang="en-US">
                <a:latin typeface="メイリオ" panose="020B0604030504040204" pitchFamily="50" charset="-128"/>
                <a:ea typeface="メイリオ" panose="020B0604030504040204" pitchFamily="50" charset="-128"/>
              </a:rPr>
              <a:t>つ紹介する</a:t>
            </a:r>
            <a:endParaRPr lang="en-US" altLang="ja-JP" dirty="0">
              <a:latin typeface="メイリオ" panose="020B0604030504040204" pitchFamily="50" charset="-128"/>
              <a:ea typeface="メイリオ" panose="020B0604030504040204" pitchFamily="50" charset="-128"/>
            </a:endParaRPr>
          </a:p>
          <a:p>
            <a:pPr marL="0" lvl="0" indent="0" algn="l" rtl="0">
              <a:spcBef>
                <a:spcPts val="0"/>
              </a:spcBef>
              <a:spcAft>
                <a:spcPts val="0"/>
              </a:spcAft>
              <a:buNone/>
            </a:pPr>
            <a:endParaRPr lang="en-US" dirty="0">
              <a:latin typeface="メイリオ" panose="020B0604030504040204" pitchFamily="50" charset="-128"/>
              <a:ea typeface="メイリオ" panose="020B0604030504040204" pitchFamily="50" charset="-128"/>
            </a:endParaRPr>
          </a:p>
          <a:p>
            <a:pPr marL="0" lvl="0" indent="0" algn="l" rtl="0">
              <a:spcBef>
                <a:spcPts val="0"/>
              </a:spcBef>
              <a:spcAft>
                <a:spcPts val="0"/>
              </a:spcAft>
              <a:buNone/>
            </a:pPr>
            <a:r>
              <a:rPr lang="ja-JP" altLang="en-US">
                <a:latin typeface="メイリオ" panose="020B0604030504040204" pitchFamily="50" charset="-128"/>
                <a:ea typeface="メイリオ" panose="020B0604030504040204" pitchFamily="50" charset="-128"/>
              </a:rPr>
              <a:t>可用性→障害がおこってもサービスの提供をし続けること</a:t>
            </a:r>
            <a:endParaRPr lang="en-US" altLang="ja-JP" dirty="0">
              <a:latin typeface="メイリオ" panose="020B0604030504040204" pitchFamily="50" charset="-128"/>
              <a:ea typeface="メイリオ" panose="020B0604030504040204" pitchFamily="50" charset="-128"/>
            </a:endParaRPr>
          </a:p>
          <a:p>
            <a:pPr marL="0" lvl="0" indent="0" algn="l" rtl="0">
              <a:spcBef>
                <a:spcPts val="0"/>
              </a:spcBef>
              <a:spcAft>
                <a:spcPts val="0"/>
              </a:spcAft>
              <a:buNone/>
            </a:pPr>
            <a:r>
              <a:rPr lang="ja-JP" altLang="en-US">
                <a:latin typeface="メイリオ" panose="020B0604030504040204" pitchFamily="50" charset="-128"/>
                <a:ea typeface="メイリオ" panose="020B0604030504040204" pitchFamily="50" charset="-128"/>
              </a:rPr>
              <a:t>インフラは仮想化技術で支えられている</a:t>
            </a:r>
            <a:endParaRPr dirty="0">
              <a:latin typeface="メイリオ" panose="020B0604030504040204" pitchFamily="50" charset="-128"/>
              <a:ea typeface="メイリオ" panose="020B0604030504040204" pitchFamily="50" charset="-128"/>
            </a:endParaRPr>
          </a:p>
        </p:txBody>
      </p:sp>
      <p:sp>
        <p:nvSpPr>
          <p:cNvPr id="56" name="Google Shape;56;p4:notes"/>
          <p:cNvSpPr>
            <a:spLocks noGrp="1" noRot="1" noChangeAspect="1"/>
          </p:cNvSpPr>
          <p:nvPr>
            <p:ph type="sldImg" idx="2"/>
          </p:nvPr>
        </p:nvSpPr>
        <p:spPr>
          <a:xfrm>
            <a:off x="422275" y="1243013"/>
            <a:ext cx="5962650" cy="33543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t>177</a:t>
            </a:fld>
            <a:endParaRPr kumimoji="1" lang="ja-JP" altLang="en-US"/>
          </a:p>
        </p:txBody>
      </p:sp>
    </p:spTree>
    <p:extLst>
      <p:ext uri="{BB962C8B-B14F-4D97-AF65-F5344CB8AC3E}">
        <p14:creationId xmlns:p14="http://schemas.microsoft.com/office/powerpoint/2010/main" val="2446239257"/>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dirty="0"/>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t>178</a:t>
            </a:fld>
            <a:endParaRPr kumimoji="1" lang="ja-JP" altLang="en-US"/>
          </a:p>
        </p:txBody>
      </p:sp>
    </p:spTree>
    <p:extLst>
      <p:ext uri="{BB962C8B-B14F-4D97-AF65-F5344CB8AC3E}">
        <p14:creationId xmlns:p14="http://schemas.microsoft.com/office/powerpoint/2010/main" val="3838708519"/>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t>179</a:t>
            </a:fld>
            <a:endParaRPr kumimoji="1" lang="ja-JP" altLang="en-US"/>
          </a:p>
        </p:txBody>
      </p:sp>
    </p:spTree>
    <p:extLst>
      <p:ext uri="{BB962C8B-B14F-4D97-AF65-F5344CB8AC3E}">
        <p14:creationId xmlns:p14="http://schemas.microsoft.com/office/powerpoint/2010/main" val="1096529983"/>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Tree>
    <p:extLst>
      <p:ext uri="{BB962C8B-B14F-4D97-AF65-F5344CB8AC3E}">
        <p14:creationId xmlns:p14="http://schemas.microsoft.com/office/powerpoint/2010/main" val="223725011"/>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t>181</a:t>
            </a:fld>
            <a:endParaRPr kumimoji="1" lang="ja-JP" altLang="en-US"/>
          </a:p>
        </p:txBody>
      </p:sp>
    </p:spTree>
    <p:extLst>
      <p:ext uri="{BB962C8B-B14F-4D97-AF65-F5344CB8AC3E}">
        <p14:creationId xmlns:p14="http://schemas.microsoft.com/office/powerpoint/2010/main" val="229099281"/>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t>182</a:t>
            </a:fld>
            <a:endParaRPr kumimoji="1" lang="ja-JP" altLang="en-US"/>
          </a:p>
        </p:txBody>
      </p:sp>
    </p:spTree>
    <p:extLst>
      <p:ext uri="{BB962C8B-B14F-4D97-AF65-F5344CB8AC3E}">
        <p14:creationId xmlns:p14="http://schemas.microsoft.com/office/powerpoint/2010/main" val="2209935058"/>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r>
              <a:rPr lang="en-US" altLang="ja-JP" dirty="0"/>
              <a:t>【</a:t>
            </a:r>
            <a:r>
              <a:rPr lang="ja-JP" altLang="en-US" dirty="0"/>
              <a:t>ハンズオンのインストラクションガイド</a:t>
            </a:r>
            <a:r>
              <a:rPr lang="en-US" altLang="ja-JP" dirty="0"/>
              <a:t>】</a:t>
            </a:r>
          </a:p>
          <a:p>
            <a:r>
              <a:rPr lang="ja-JP" altLang="en-US" dirty="0"/>
              <a:t>先ほどの続きから、説明変数を増やしたパターンを検証します。</a:t>
            </a:r>
            <a:endParaRPr lang="en-US" altLang="ja-JP" dirty="0"/>
          </a:p>
        </p:txBody>
      </p:sp>
    </p:spTree>
    <p:extLst>
      <p:ext uri="{BB962C8B-B14F-4D97-AF65-F5344CB8AC3E}">
        <p14:creationId xmlns:p14="http://schemas.microsoft.com/office/powerpoint/2010/main" val="1762968951"/>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Tree>
    <p:extLst>
      <p:ext uri="{BB962C8B-B14F-4D97-AF65-F5344CB8AC3E}">
        <p14:creationId xmlns:p14="http://schemas.microsoft.com/office/powerpoint/2010/main" val="3492389982"/>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Tree>
    <p:extLst>
      <p:ext uri="{BB962C8B-B14F-4D97-AF65-F5344CB8AC3E}">
        <p14:creationId xmlns:p14="http://schemas.microsoft.com/office/powerpoint/2010/main" val="3794172781"/>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pPr/>
              <a:t>186</a:t>
            </a:fld>
            <a:endParaRPr kumimoji="1" lang="ja-JP" altLang="en-US" dirty="0"/>
          </a:p>
        </p:txBody>
      </p:sp>
    </p:spTree>
    <p:extLst>
      <p:ext uri="{BB962C8B-B14F-4D97-AF65-F5344CB8AC3E}">
        <p14:creationId xmlns:p14="http://schemas.microsoft.com/office/powerpoint/2010/main" val="37347329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r>
              <a:rPr lang="ja-JP" altLang="en-US" dirty="0"/>
              <a:t>人工知能を実現する手段として、プログラミングで全て教えるルールベースの開発手法と、コンピュータがデータから傾向を学び取る機械学習があります。</a:t>
            </a:r>
            <a:endParaRPr lang="en-US" altLang="ja-JP" dirty="0"/>
          </a:p>
          <a:p>
            <a:r>
              <a:rPr lang="ja-JP" altLang="en-US" dirty="0"/>
              <a:t>更に、機械学習を行う手法の一つとして、ディープラーニングがあります。</a:t>
            </a:r>
            <a:endParaRPr lang="en-US" altLang="ja-JP" dirty="0"/>
          </a:p>
          <a:p>
            <a:endParaRPr lang="en-US" altLang="ja-JP" dirty="0"/>
          </a:p>
          <a:p>
            <a:r>
              <a:rPr lang="ja-JP" altLang="en-US" dirty="0"/>
              <a:t>機械学習にはその他にも様々な手法がありますが、</a:t>
            </a:r>
            <a:r>
              <a:rPr lang="en-US" altLang="ja-JP" dirty="0"/>
              <a:t>2012</a:t>
            </a:r>
            <a:r>
              <a:rPr lang="ja-JP" altLang="en-US" dirty="0"/>
              <a:t>年に開かれた画像認識コンペで非常に高い精度を出したことをきっかけに、</a:t>
            </a:r>
            <a:endParaRPr lang="en-US" altLang="ja-JP" dirty="0"/>
          </a:p>
          <a:p>
            <a:r>
              <a:rPr lang="ja-JP" altLang="en-US" dirty="0"/>
              <a:t>ディープラーニングが注目されることになりました。</a:t>
            </a:r>
          </a:p>
        </p:txBody>
      </p:sp>
    </p:spTree>
    <p:extLst>
      <p:ext uri="{BB962C8B-B14F-4D97-AF65-F5344CB8AC3E}">
        <p14:creationId xmlns:p14="http://schemas.microsoft.com/office/powerpoint/2010/main" val="1188658944"/>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Tree>
    <p:extLst>
      <p:ext uri="{BB962C8B-B14F-4D97-AF65-F5344CB8AC3E}">
        <p14:creationId xmlns:p14="http://schemas.microsoft.com/office/powerpoint/2010/main" val="3001590986"/>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en-US" altLang="ja-JP" dirty="0"/>
          </a:p>
        </p:txBody>
      </p:sp>
    </p:spTree>
    <p:extLst>
      <p:ext uri="{BB962C8B-B14F-4D97-AF65-F5344CB8AC3E}">
        <p14:creationId xmlns:p14="http://schemas.microsoft.com/office/powerpoint/2010/main" val="701051541"/>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r>
              <a:rPr lang="ja-JP" altLang="en-US" dirty="0"/>
              <a:t>こちらは、この章で学んだプログラムのダイジェストです。後の章でもこのようにダイジェストを入れています。</a:t>
            </a:r>
            <a:endParaRPr lang="en-US" altLang="ja-JP" dirty="0"/>
          </a:p>
          <a:p>
            <a:r>
              <a:rPr lang="ja-JP" altLang="en-US" dirty="0"/>
              <a:t>講義用のプログラムは説明が入っているため、全体を見渡しづらくなっています。</a:t>
            </a:r>
            <a:endParaRPr lang="en-US" altLang="ja-JP" dirty="0"/>
          </a:p>
          <a:p>
            <a:r>
              <a:rPr lang="ja-JP" altLang="en-US" dirty="0"/>
              <a:t>その為、全体を確認しやすいようにダイジェスト版を入れています。</a:t>
            </a:r>
            <a:endParaRPr lang="en-US" altLang="ja-JP" dirty="0"/>
          </a:p>
          <a:p>
            <a:endParaRPr lang="en-US" altLang="ja-JP" dirty="0"/>
          </a:p>
          <a:p>
            <a:r>
              <a:rPr lang="ja-JP" altLang="en-US" dirty="0"/>
              <a:t>飛ばして構いませんが、まとめとして演習前におさらいをするなどご利用ください。</a:t>
            </a:r>
          </a:p>
        </p:txBody>
      </p:sp>
    </p:spTree>
    <p:extLst>
      <p:ext uri="{BB962C8B-B14F-4D97-AF65-F5344CB8AC3E}">
        <p14:creationId xmlns:p14="http://schemas.microsoft.com/office/powerpoint/2010/main" val="2983703990"/>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t>190</a:t>
            </a:fld>
            <a:endParaRPr kumimoji="1" lang="ja-JP" altLang="en-US"/>
          </a:p>
        </p:txBody>
      </p:sp>
    </p:spTree>
    <p:extLst>
      <p:ext uri="{BB962C8B-B14F-4D97-AF65-F5344CB8AC3E}">
        <p14:creationId xmlns:p14="http://schemas.microsoft.com/office/powerpoint/2010/main" val="1432788578"/>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dirty="0"/>
          </a:p>
        </p:txBody>
      </p:sp>
    </p:spTree>
    <p:extLst>
      <p:ext uri="{BB962C8B-B14F-4D97-AF65-F5344CB8AC3E}">
        <p14:creationId xmlns:p14="http://schemas.microsoft.com/office/powerpoint/2010/main" val="3725095336"/>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r>
              <a:rPr lang="ja-JP" altLang="en-US" dirty="0"/>
              <a:t>ところどころ文字数が非常に多いスライドが入っています。</a:t>
            </a:r>
            <a:endParaRPr lang="en-US" altLang="ja-JP" dirty="0"/>
          </a:p>
          <a:p>
            <a:r>
              <a:rPr lang="ja-JP" altLang="en-US" dirty="0"/>
              <a:t>これは後から見直したり、離席した際にも内容を追えるように、説明を記載する目的です。</a:t>
            </a:r>
            <a:endParaRPr lang="en-US" altLang="ja-JP" dirty="0"/>
          </a:p>
          <a:p>
            <a:r>
              <a:rPr lang="ja-JP" altLang="en-US" dirty="0"/>
              <a:t>こういった文字数の多いスライドは内容を読み上げる必要はなく、要点だけ説明してもらえば結構です。</a:t>
            </a:r>
            <a:endParaRPr lang="en-US" altLang="ja-JP" dirty="0"/>
          </a:p>
        </p:txBody>
      </p:sp>
    </p:spTree>
    <p:extLst>
      <p:ext uri="{BB962C8B-B14F-4D97-AF65-F5344CB8AC3E}">
        <p14:creationId xmlns:p14="http://schemas.microsoft.com/office/powerpoint/2010/main" val="1097274829"/>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線形回帰を学んだのは何のためかという質問が出るかもしれません。</a:t>
            </a:r>
            <a:endParaRPr kumimoji="1" lang="en-US" altLang="ja-JP" dirty="0"/>
          </a:p>
          <a:p>
            <a:r>
              <a:rPr kumimoji="1" lang="ja-JP" altLang="en-US" dirty="0"/>
              <a:t>単純なモデルで、機械学習の基礎を学ぶという学習上の理由もありますが、</a:t>
            </a:r>
            <a:endParaRPr kumimoji="1" lang="en-US" altLang="ja-JP" dirty="0"/>
          </a:p>
          <a:p>
            <a:r>
              <a:rPr kumimoji="1" lang="ja-JP" altLang="en-US" dirty="0"/>
              <a:t>線形性の出やすい課題では、他のモデル以上の成果がでることもあり、</a:t>
            </a:r>
            <a:endParaRPr kumimoji="1" lang="en-US" altLang="ja-JP" dirty="0"/>
          </a:p>
          <a:p>
            <a:r>
              <a:rPr kumimoji="1" lang="ja-JP" altLang="en-US" dirty="0"/>
              <a:t>スタッキングの一つのアルゴリズムとして多様性を持たせる用途に使われることもあります。</a:t>
            </a:r>
            <a:endParaRPr kumimoji="1" lang="en-US" altLang="ja-JP" dirty="0"/>
          </a:p>
          <a:p>
            <a:r>
              <a:rPr kumimoji="1" lang="ja-JP" altLang="en-US" dirty="0"/>
              <a:t>線形回帰の発展アルゴリズムであるリッジ回帰やラッソ回帰ではさらに精度の改善が見込めますが、</a:t>
            </a:r>
            <a:endParaRPr kumimoji="1" lang="en-US" altLang="ja-JP" dirty="0"/>
          </a:p>
          <a:p>
            <a:r>
              <a:rPr kumimoji="1" lang="ja-JP" altLang="en-US" dirty="0"/>
              <a:t>どのモデルもパラメータ調整が非常に単純です。</a:t>
            </a:r>
            <a:endParaRPr kumimoji="1" lang="en-US" altLang="ja-JP" dirty="0"/>
          </a:p>
          <a:p>
            <a:r>
              <a:rPr kumimoji="1" lang="ja-JP" altLang="en-US" dirty="0"/>
              <a:t>そういった点から実用性もあります。</a:t>
            </a:r>
            <a:endParaRPr kumimoji="1" lang="en-US" altLang="ja-JP" dirty="0"/>
          </a:p>
          <a:p>
            <a:r>
              <a:rPr kumimoji="1" lang="en-US" altLang="ja-JP" dirty="0"/>
              <a:t>3</a:t>
            </a:r>
            <a:r>
              <a:rPr kumimoji="1" lang="ja-JP" altLang="en-US" dirty="0"/>
              <a:t>章のロジスティック回帰モデルで予測を行うガンの悪性良性の判断などは、データとの相性が良く</a:t>
            </a:r>
            <a:r>
              <a:rPr kumimoji="1" lang="en-US" altLang="ja-JP" dirty="0" err="1"/>
              <a:t>LightGBM</a:t>
            </a:r>
            <a:r>
              <a:rPr kumimoji="1" lang="ja-JP" altLang="en-US" dirty="0"/>
              <a:t>より高い精度が出ています。</a:t>
            </a:r>
            <a:endParaRPr kumimoji="1" lang="en-US" altLang="ja-JP" dirty="0"/>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pPr/>
              <a:t>193</a:t>
            </a:fld>
            <a:endParaRPr kumimoji="1" lang="ja-JP" altLang="en-US" dirty="0"/>
          </a:p>
        </p:txBody>
      </p:sp>
    </p:spTree>
    <p:extLst>
      <p:ext uri="{BB962C8B-B14F-4D97-AF65-F5344CB8AC3E}">
        <p14:creationId xmlns:p14="http://schemas.microsoft.com/office/powerpoint/2010/main" val="3499338513"/>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r>
              <a:rPr lang="ja-JP" altLang="en-US" dirty="0"/>
              <a:t>・</a:t>
            </a:r>
            <a:r>
              <a:rPr lang="en-US" altLang="ja-JP" dirty="0"/>
              <a:t>dummy</a:t>
            </a:r>
            <a:r>
              <a:rPr lang="ja-JP" altLang="en-US" dirty="0"/>
              <a:t>変数化について</a:t>
            </a:r>
          </a:p>
          <a:p>
            <a:r>
              <a:rPr lang="en-US" altLang="ja-JP" dirty="0" err="1"/>
              <a:t>pandas.get_dummies</a:t>
            </a:r>
            <a:r>
              <a:rPr lang="ja-JP" altLang="en-US" dirty="0"/>
              <a:t>メソッドを使用すると、</a:t>
            </a:r>
          </a:p>
          <a:p>
            <a:r>
              <a:rPr lang="ja-JP" altLang="en-US" dirty="0"/>
              <a:t>学習データ、運用データのどちらか一方にしか存在しないカテゴリがある場合にうまく動かないことが知られています。</a:t>
            </a:r>
          </a:p>
          <a:p>
            <a:r>
              <a:rPr lang="ja-JP" altLang="en-US" dirty="0"/>
              <a:t>このような場合、</a:t>
            </a:r>
            <a:r>
              <a:rPr lang="en-US" altLang="ja-JP" dirty="0" err="1"/>
              <a:t>get_dummies</a:t>
            </a:r>
            <a:r>
              <a:rPr lang="ja-JP" altLang="en-US" dirty="0"/>
              <a:t>では特徴量の列数が変わってしまい、エラーが出てしまいます。</a:t>
            </a:r>
          </a:p>
          <a:p>
            <a:r>
              <a:rPr lang="ja-JP" altLang="en-US" dirty="0"/>
              <a:t>こういったデータでも対応できるようなしくみが</a:t>
            </a:r>
            <a:r>
              <a:rPr lang="en-US" altLang="ja-JP" dirty="0" err="1"/>
              <a:t>OneHotEncoder</a:t>
            </a:r>
            <a:r>
              <a:rPr lang="ja-JP" altLang="en-US" dirty="0"/>
              <a:t>の中に入っています。</a:t>
            </a:r>
          </a:p>
          <a:p>
            <a:r>
              <a:rPr lang="ja-JP" altLang="en-US" dirty="0"/>
              <a:t>（具体的には</a:t>
            </a:r>
            <a:r>
              <a:rPr lang="en-US" altLang="ja-JP" dirty="0" err="1"/>
              <a:t>handle_unknown</a:t>
            </a:r>
            <a:r>
              <a:rPr lang="ja-JP" altLang="en-US" dirty="0"/>
              <a:t>オプションで知らないカテゴリが出てきた場合の処理を指定できます）</a:t>
            </a:r>
          </a:p>
          <a:p>
            <a:r>
              <a:rPr lang="ja-JP" altLang="en-US" dirty="0"/>
              <a:t>この</a:t>
            </a:r>
            <a:r>
              <a:rPr lang="en-US" altLang="ja-JP" dirty="0" err="1"/>
              <a:t>OneHotEncoder</a:t>
            </a:r>
            <a:r>
              <a:rPr lang="ja-JP" altLang="en-US" dirty="0"/>
              <a:t>についても学習後に</a:t>
            </a:r>
            <a:r>
              <a:rPr lang="en-US" altLang="ja-JP" dirty="0"/>
              <a:t>pickle</a:t>
            </a:r>
            <a:r>
              <a:rPr lang="ja-JP" altLang="en-US" dirty="0"/>
              <a:t>化し、運用時はファイルから読み込んで前処理に使用します。</a:t>
            </a:r>
            <a:endParaRPr lang="en-US" altLang="ja-JP" dirty="0"/>
          </a:p>
          <a:p>
            <a:r>
              <a:rPr lang="en-US" altLang="ja-JP" dirty="0"/>
              <a:t>https://qiita.com/k-y-river/items/23f7a125e12e8f679ff9</a:t>
            </a:r>
            <a:endParaRPr lang="ja-JP" altLang="en-US" dirty="0"/>
          </a:p>
        </p:txBody>
      </p:sp>
    </p:spTree>
    <p:extLst>
      <p:ext uri="{BB962C8B-B14F-4D97-AF65-F5344CB8AC3E}">
        <p14:creationId xmlns:p14="http://schemas.microsoft.com/office/powerpoint/2010/main" val="2457594104"/>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dirty="0"/>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t>195</a:t>
            </a:fld>
            <a:endParaRPr kumimoji="1" lang="ja-JP" altLang="en-US"/>
          </a:p>
        </p:txBody>
      </p:sp>
    </p:spTree>
    <p:extLst>
      <p:ext uri="{BB962C8B-B14F-4D97-AF65-F5344CB8AC3E}">
        <p14:creationId xmlns:p14="http://schemas.microsoft.com/office/powerpoint/2010/main" val="3561935332"/>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t>197</a:t>
            </a:fld>
            <a:endParaRPr kumimoji="1" lang="ja-JP" altLang="en-US"/>
          </a:p>
        </p:txBody>
      </p:sp>
    </p:spTree>
    <p:extLst>
      <p:ext uri="{BB962C8B-B14F-4D97-AF65-F5344CB8AC3E}">
        <p14:creationId xmlns:p14="http://schemas.microsoft.com/office/powerpoint/2010/main" val="22905651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dirty="0"/>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t>18</a:t>
            </a:fld>
            <a:endParaRPr kumimoji="1" lang="ja-JP" altLang="en-US"/>
          </a:p>
        </p:txBody>
      </p:sp>
    </p:spTree>
    <p:extLst>
      <p:ext uri="{BB962C8B-B14F-4D97-AF65-F5344CB8AC3E}">
        <p14:creationId xmlns:p14="http://schemas.microsoft.com/office/powerpoint/2010/main" val="527702953"/>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t>198</a:t>
            </a:fld>
            <a:endParaRPr kumimoji="1" lang="ja-JP" altLang="en-US"/>
          </a:p>
        </p:txBody>
      </p:sp>
    </p:spTree>
    <p:extLst>
      <p:ext uri="{BB962C8B-B14F-4D97-AF65-F5344CB8AC3E}">
        <p14:creationId xmlns:p14="http://schemas.microsoft.com/office/powerpoint/2010/main" val="1666559205"/>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t>199</a:t>
            </a:fld>
            <a:endParaRPr kumimoji="1" lang="ja-JP" altLang="en-US"/>
          </a:p>
        </p:txBody>
      </p:sp>
    </p:spTree>
    <p:extLst>
      <p:ext uri="{BB962C8B-B14F-4D97-AF65-F5344CB8AC3E}">
        <p14:creationId xmlns:p14="http://schemas.microsoft.com/office/powerpoint/2010/main" val="1616347125"/>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Tree>
    <p:extLst>
      <p:ext uri="{BB962C8B-B14F-4D97-AF65-F5344CB8AC3E}">
        <p14:creationId xmlns:p14="http://schemas.microsoft.com/office/powerpoint/2010/main" val="1813390304"/>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Tree>
    <p:extLst>
      <p:ext uri="{BB962C8B-B14F-4D97-AF65-F5344CB8AC3E}">
        <p14:creationId xmlns:p14="http://schemas.microsoft.com/office/powerpoint/2010/main" val="2331215556"/>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r>
              <a:rPr lang="en-US" altLang="ja-JP" dirty="0"/>
              <a:t>【</a:t>
            </a:r>
            <a:r>
              <a:rPr lang="ja-JP" altLang="en-US" dirty="0"/>
              <a:t>ハンズオンのインストラクションガイド</a:t>
            </a:r>
            <a:r>
              <a:rPr lang="en-US" altLang="ja-JP" dirty="0"/>
              <a:t>】</a:t>
            </a:r>
          </a:p>
          <a:p>
            <a:r>
              <a:rPr lang="ja-JP" altLang="en-US" dirty="0"/>
              <a:t>これ以後のハンズオンでは、パラメータチューニングなどの一部を除き演習部分以外は全てプログラムが先に書かれています。</a:t>
            </a:r>
            <a:endParaRPr lang="en-US" altLang="ja-JP" dirty="0"/>
          </a:p>
          <a:p>
            <a:r>
              <a:rPr lang="ja-JP" altLang="en-US" dirty="0"/>
              <a:t>（コメントアウトもされていません）</a:t>
            </a:r>
            <a:endParaRPr lang="en-US" altLang="ja-JP" dirty="0"/>
          </a:p>
          <a:p>
            <a:r>
              <a:rPr lang="ja-JP" altLang="en-US" dirty="0"/>
              <a:t>講師のデモも受講者も基本的に実行だけしながら学んでいきます。</a:t>
            </a:r>
            <a:endParaRPr lang="en-US" altLang="ja-JP" dirty="0"/>
          </a:p>
        </p:txBody>
      </p:sp>
    </p:spTree>
    <p:extLst>
      <p:ext uri="{BB962C8B-B14F-4D97-AF65-F5344CB8AC3E}">
        <p14:creationId xmlns:p14="http://schemas.microsoft.com/office/powerpoint/2010/main" val="2279006917"/>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Tree>
    <p:extLst>
      <p:ext uri="{BB962C8B-B14F-4D97-AF65-F5344CB8AC3E}">
        <p14:creationId xmlns:p14="http://schemas.microsoft.com/office/powerpoint/2010/main" val="1243920748"/>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en-US" altLang="ja-JP" dirty="0"/>
          </a:p>
        </p:txBody>
      </p:sp>
    </p:spTree>
    <p:extLst>
      <p:ext uri="{BB962C8B-B14F-4D97-AF65-F5344CB8AC3E}">
        <p14:creationId xmlns:p14="http://schemas.microsoft.com/office/powerpoint/2010/main" val="3545221103"/>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数式は詳細に説明しなくて構いません。</a:t>
            </a:r>
            <a:endParaRPr kumimoji="1" lang="en-US" altLang="ja-JP" dirty="0"/>
          </a:p>
          <a:p>
            <a:r>
              <a:rPr kumimoji="1" lang="ja-JP" altLang="en-US" dirty="0"/>
              <a:t>全く載せないとより分かりずらいため、数式を載せた上で図解でイメージを記載しています。</a:t>
            </a:r>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pPr/>
              <a:t>205</a:t>
            </a:fld>
            <a:endParaRPr kumimoji="1" lang="ja-JP" altLang="en-US" dirty="0"/>
          </a:p>
        </p:txBody>
      </p:sp>
    </p:spTree>
    <p:extLst>
      <p:ext uri="{BB962C8B-B14F-4D97-AF65-F5344CB8AC3E}">
        <p14:creationId xmlns:p14="http://schemas.microsoft.com/office/powerpoint/2010/main" val="918532736"/>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en-US" altLang="ja-JP" dirty="0"/>
          </a:p>
        </p:txBody>
      </p:sp>
    </p:spTree>
    <p:extLst>
      <p:ext uri="{BB962C8B-B14F-4D97-AF65-F5344CB8AC3E}">
        <p14:creationId xmlns:p14="http://schemas.microsoft.com/office/powerpoint/2010/main" val="1262043307"/>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t>207</a:t>
            </a:fld>
            <a:endParaRPr kumimoji="1" lang="ja-JP" altLang="en-US"/>
          </a:p>
        </p:txBody>
      </p:sp>
    </p:spTree>
    <p:extLst>
      <p:ext uri="{BB962C8B-B14F-4D97-AF65-F5344CB8AC3E}">
        <p14:creationId xmlns:p14="http://schemas.microsoft.com/office/powerpoint/2010/main" val="6676899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Tree>
    <p:extLst>
      <p:ext uri="{BB962C8B-B14F-4D97-AF65-F5344CB8AC3E}">
        <p14:creationId xmlns:p14="http://schemas.microsoft.com/office/powerpoint/2010/main" val="1426231417"/>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Tree>
    <p:extLst>
      <p:ext uri="{BB962C8B-B14F-4D97-AF65-F5344CB8AC3E}">
        <p14:creationId xmlns:p14="http://schemas.microsoft.com/office/powerpoint/2010/main" val="2618394528"/>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t>209</a:t>
            </a:fld>
            <a:endParaRPr kumimoji="1" lang="ja-JP" altLang="en-US"/>
          </a:p>
        </p:txBody>
      </p:sp>
    </p:spTree>
    <p:extLst>
      <p:ext uri="{BB962C8B-B14F-4D97-AF65-F5344CB8AC3E}">
        <p14:creationId xmlns:p14="http://schemas.microsoft.com/office/powerpoint/2010/main" val="2619282335"/>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t>210</a:t>
            </a:fld>
            <a:endParaRPr kumimoji="1" lang="ja-JP" altLang="en-US"/>
          </a:p>
        </p:txBody>
      </p:sp>
    </p:spTree>
    <p:extLst>
      <p:ext uri="{BB962C8B-B14F-4D97-AF65-F5344CB8AC3E}">
        <p14:creationId xmlns:p14="http://schemas.microsoft.com/office/powerpoint/2010/main" val="1112605650"/>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dirty="0"/>
          </a:p>
        </p:txBody>
      </p:sp>
    </p:spTree>
    <p:extLst>
      <p:ext uri="{BB962C8B-B14F-4D97-AF65-F5344CB8AC3E}">
        <p14:creationId xmlns:p14="http://schemas.microsoft.com/office/powerpoint/2010/main" val="3044993893"/>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Tree>
    <p:extLst>
      <p:ext uri="{BB962C8B-B14F-4D97-AF65-F5344CB8AC3E}">
        <p14:creationId xmlns:p14="http://schemas.microsoft.com/office/powerpoint/2010/main" val="2622728540"/>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dirty="0"/>
          </a:p>
        </p:txBody>
      </p:sp>
    </p:spTree>
    <p:extLst>
      <p:ext uri="{BB962C8B-B14F-4D97-AF65-F5344CB8AC3E}">
        <p14:creationId xmlns:p14="http://schemas.microsoft.com/office/powerpoint/2010/main" val="708674015"/>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dirty="0"/>
          </a:p>
        </p:txBody>
      </p:sp>
    </p:spTree>
    <p:extLst>
      <p:ext uri="{BB962C8B-B14F-4D97-AF65-F5344CB8AC3E}">
        <p14:creationId xmlns:p14="http://schemas.microsoft.com/office/powerpoint/2010/main" val="3425581539"/>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r>
              <a:rPr lang="en-US" altLang="ja-JP" dirty="0" err="1"/>
              <a:t>StandardScaler</a:t>
            </a:r>
            <a:r>
              <a:rPr lang="ja-JP" altLang="en-US" dirty="0"/>
              <a:t>は便利ですが、本コースでは</a:t>
            </a:r>
            <a:r>
              <a:rPr lang="en-US" altLang="ja-JP" dirty="0" err="1"/>
              <a:t>numpy</a:t>
            </a:r>
            <a:r>
              <a:rPr lang="ja-JP" altLang="en-US" dirty="0"/>
              <a:t>と</a:t>
            </a:r>
            <a:r>
              <a:rPr lang="en-US" altLang="ja-JP" dirty="0"/>
              <a:t>pandas</a:t>
            </a:r>
            <a:r>
              <a:rPr lang="ja-JP" altLang="en-US" dirty="0"/>
              <a:t>の変換を省いて難易度を下げる関係や、標準化の計算と</a:t>
            </a:r>
            <a:r>
              <a:rPr lang="en-US" altLang="ja-JP" dirty="0" err="1"/>
              <a:t>StandardScaler</a:t>
            </a:r>
            <a:r>
              <a:rPr lang="ja-JP" altLang="en-US" dirty="0"/>
              <a:t>を両方説明する分量を考えて参考にとどめています。</a:t>
            </a:r>
            <a:endParaRPr lang="en-US" altLang="ja-JP" dirty="0"/>
          </a:p>
          <a:p>
            <a:endParaRPr lang="en-US" altLang="ja-JP" dirty="0"/>
          </a:p>
          <a:p>
            <a:r>
              <a:rPr lang="ja-JP" altLang="en-US" dirty="0"/>
              <a:t>インスタンス化して使用すると、インスタンス属性に平均値・標準偏差を記録してくれます。</a:t>
            </a:r>
          </a:p>
          <a:p>
            <a:r>
              <a:rPr lang="ja-JP" altLang="en-US" dirty="0"/>
              <a:t>学習後</a:t>
            </a:r>
            <a:r>
              <a:rPr lang="en-US" altLang="ja-JP" dirty="0"/>
              <a:t>pickle</a:t>
            </a:r>
            <a:r>
              <a:rPr lang="ja-JP" altLang="en-US" dirty="0"/>
              <a:t>でファイルに出力し、運用時はこのファイルを読み込んで前処理を実施する流れです。 </a:t>
            </a:r>
          </a:p>
          <a:p>
            <a:r>
              <a:rPr lang="ja-JP" altLang="en-US" dirty="0"/>
              <a:t>注意点としては、変換後の値は</a:t>
            </a:r>
            <a:r>
              <a:rPr lang="en-US" altLang="ja-JP" dirty="0" err="1"/>
              <a:t>DataFrame</a:t>
            </a:r>
            <a:r>
              <a:rPr lang="ja-JP" altLang="en-US" dirty="0"/>
              <a:t>型ではなく、</a:t>
            </a:r>
            <a:r>
              <a:rPr lang="en-US" altLang="ja-JP" dirty="0" err="1"/>
              <a:t>numpy</a:t>
            </a:r>
            <a:r>
              <a:rPr lang="ja-JP" altLang="en-US" dirty="0"/>
              <a:t>配列に勝手になります。</a:t>
            </a:r>
          </a:p>
          <a:p>
            <a:r>
              <a:rPr lang="ja-JP" altLang="en-US" dirty="0"/>
              <a:t>もし処理後のデータで基本統計量を確認したい（</a:t>
            </a:r>
            <a:r>
              <a:rPr lang="en-US" altLang="ja-JP" dirty="0"/>
              <a:t>describe</a:t>
            </a:r>
            <a:r>
              <a:rPr lang="ja-JP" altLang="en-US" dirty="0"/>
              <a:t>メソッドを使いたい）場合は、</a:t>
            </a:r>
          </a:p>
          <a:p>
            <a:r>
              <a:rPr lang="en-US" altLang="ja-JP" dirty="0" err="1"/>
              <a:t>DataFrame</a:t>
            </a:r>
            <a:r>
              <a:rPr lang="ja-JP" altLang="en-US" dirty="0"/>
              <a:t>に変換する処理をかませる必要があります。</a:t>
            </a:r>
            <a:endParaRPr lang="en-US" altLang="ja-JP" dirty="0"/>
          </a:p>
        </p:txBody>
      </p:sp>
    </p:spTree>
    <p:extLst>
      <p:ext uri="{BB962C8B-B14F-4D97-AF65-F5344CB8AC3E}">
        <p14:creationId xmlns:p14="http://schemas.microsoft.com/office/powerpoint/2010/main" val="1186542893"/>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pPr/>
              <a:t>216</a:t>
            </a:fld>
            <a:endParaRPr kumimoji="1" lang="ja-JP" altLang="en-US" dirty="0"/>
          </a:p>
        </p:txBody>
      </p:sp>
    </p:spTree>
    <p:extLst>
      <p:ext uri="{BB962C8B-B14F-4D97-AF65-F5344CB8AC3E}">
        <p14:creationId xmlns:p14="http://schemas.microsoft.com/office/powerpoint/2010/main" val="1401790713"/>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スライド イメージ プレースホルダー 1">
            <a:extLst>
              <a:ext uri="{FF2B5EF4-FFF2-40B4-BE49-F238E27FC236}">
                <a16:creationId xmlns:a16="http://schemas.microsoft.com/office/drawing/2014/main" id="{229A4071-4BB3-4FBF-80C1-D6CBEFB79268}"/>
              </a:ext>
            </a:extLst>
          </p:cNvPr>
          <p:cNvSpPr>
            <a:spLocks noGrp="1" noRot="1" noChangeAspect="1" noChangeArrowheads="1" noTextEdit="1"/>
          </p:cNvSpPr>
          <p:nvPr>
            <p:ph type="sldImg"/>
          </p:nvPr>
        </p:nvSpPr>
        <p:spPr>
          <a:xfrm>
            <a:off x="481013" y="1279525"/>
            <a:ext cx="6138862" cy="3454400"/>
          </a:xfrm>
          <a:ln/>
        </p:spPr>
      </p:sp>
      <p:sp>
        <p:nvSpPr>
          <p:cNvPr id="19459" name="ノート プレースホルダー 2">
            <a:extLst>
              <a:ext uri="{FF2B5EF4-FFF2-40B4-BE49-F238E27FC236}">
                <a16:creationId xmlns:a16="http://schemas.microsoft.com/office/drawing/2014/main" id="{3F35151C-618D-43DE-AE0E-A3B94BF880EA}"/>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ja-JP" dirty="0">
              <a:latin typeface="Times" panose="02020603050405020304" pitchFamily="18" charset="0"/>
            </a:endParaRPr>
          </a:p>
        </p:txBody>
      </p:sp>
    </p:spTree>
    <p:extLst>
      <p:ext uri="{BB962C8B-B14F-4D97-AF65-F5344CB8AC3E}">
        <p14:creationId xmlns:p14="http://schemas.microsoft.com/office/powerpoint/2010/main" val="27382323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Tree>
    <p:extLst>
      <p:ext uri="{BB962C8B-B14F-4D97-AF65-F5344CB8AC3E}">
        <p14:creationId xmlns:p14="http://schemas.microsoft.com/office/powerpoint/2010/main" val="2495092357"/>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en-US" altLang="ja-JP" dirty="0"/>
          </a:p>
        </p:txBody>
      </p:sp>
    </p:spTree>
    <p:extLst>
      <p:ext uri="{BB962C8B-B14F-4D97-AF65-F5344CB8AC3E}">
        <p14:creationId xmlns:p14="http://schemas.microsoft.com/office/powerpoint/2010/main" val="1284058293"/>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t>219</a:t>
            </a:fld>
            <a:endParaRPr kumimoji="1" lang="ja-JP" altLang="en-US"/>
          </a:p>
        </p:txBody>
      </p:sp>
    </p:spTree>
    <p:extLst>
      <p:ext uri="{BB962C8B-B14F-4D97-AF65-F5344CB8AC3E}">
        <p14:creationId xmlns:p14="http://schemas.microsoft.com/office/powerpoint/2010/main" val="1356739847"/>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Tree>
    <p:extLst>
      <p:ext uri="{BB962C8B-B14F-4D97-AF65-F5344CB8AC3E}">
        <p14:creationId xmlns:p14="http://schemas.microsoft.com/office/powerpoint/2010/main" val="3593551565"/>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t>221</a:t>
            </a:fld>
            <a:endParaRPr kumimoji="1" lang="ja-JP" altLang="en-US"/>
          </a:p>
        </p:txBody>
      </p:sp>
    </p:spTree>
    <p:extLst>
      <p:ext uri="{BB962C8B-B14F-4D97-AF65-F5344CB8AC3E}">
        <p14:creationId xmlns:p14="http://schemas.microsoft.com/office/powerpoint/2010/main" val="2051912287"/>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dirty="0"/>
          </a:p>
        </p:txBody>
      </p:sp>
    </p:spTree>
    <p:extLst>
      <p:ext uri="{BB962C8B-B14F-4D97-AF65-F5344CB8AC3E}">
        <p14:creationId xmlns:p14="http://schemas.microsoft.com/office/powerpoint/2010/main" val="4212118214"/>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pPr/>
              <a:t>223</a:t>
            </a:fld>
            <a:endParaRPr kumimoji="1" lang="ja-JP" altLang="en-US" dirty="0"/>
          </a:p>
        </p:txBody>
      </p:sp>
    </p:spTree>
    <p:extLst>
      <p:ext uri="{BB962C8B-B14F-4D97-AF65-F5344CB8AC3E}">
        <p14:creationId xmlns:p14="http://schemas.microsoft.com/office/powerpoint/2010/main" val="3528427934"/>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Tree>
    <p:extLst>
      <p:ext uri="{BB962C8B-B14F-4D97-AF65-F5344CB8AC3E}">
        <p14:creationId xmlns:p14="http://schemas.microsoft.com/office/powerpoint/2010/main" val="1404746198"/>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pPr/>
              <a:t>225</a:t>
            </a:fld>
            <a:endParaRPr kumimoji="1" lang="ja-JP" altLang="en-US" dirty="0"/>
          </a:p>
        </p:txBody>
      </p:sp>
    </p:spTree>
    <p:extLst>
      <p:ext uri="{BB962C8B-B14F-4D97-AF65-F5344CB8AC3E}">
        <p14:creationId xmlns:p14="http://schemas.microsoft.com/office/powerpoint/2010/main" val="2841697128"/>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t>226</a:t>
            </a:fld>
            <a:endParaRPr kumimoji="1" lang="ja-JP" altLang="en-US"/>
          </a:p>
        </p:txBody>
      </p:sp>
    </p:spTree>
    <p:extLst>
      <p:ext uri="{BB962C8B-B14F-4D97-AF65-F5344CB8AC3E}">
        <p14:creationId xmlns:p14="http://schemas.microsoft.com/office/powerpoint/2010/main" val="2040531560"/>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dirty="0"/>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t>227</a:t>
            </a:fld>
            <a:endParaRPr kumimoji="1" lang="ja-JP" altLang="en-US"/>
          </a:p>
        </p:txBody>
      </p:sp>
    </p:spTree>
    <p:extLst>
      <p:ext uri="{BB962C8B-B14F-4D97-AF65-F5344CB8AC3E}">
        <p14:creationId xmlns:p14="http://schemas.microsoft.com/office/powerpoint/2010/main" val="41426599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Tree>
    <p:extLst>
      <p:ext uri="{BB962C8B-B14F-4D97-AF65-F5344CB8AC3E}">
        <p14:creationId xmlns:p14="http://schemas.microsoft.com/office/powerpoint/2010/main" val="121200569"/>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t>228</a:t>
            </a:fld>
            <a:endParaRPr kumimoji="1" lang="ja-JP" altLang="en-US"/>
          </a:p>
        </p:txBody>
      </p:sp>
    </p:spTree>
    <p:extLst>
      <p:ext uri="{BB962C8B-B14F-4D97-AF65-F5344CB8AC3E}">
        <p14:creationId xmlns:p14="http://schemas.microsoft.com/office/powerpoint/2010/main" val="2207284194"/>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t>229</a:t>
            </a:fld>
            <a:endParaRPr kumimoji="1" lang="ja-JP" altLang="en-US"/>
          </a:p>
        </p:txBody>
      </p:sp>
    </p:spTree>
    <p:extLst>
      <p:ext uri="{BB962C8B-B14F-4D97-AF65-F5344CB8AC3E}">
        <p14:creationId xmlns:p14="http://schemas.microsoft.com/office/powerpoint/2010/main" val="49114322"/>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Tree>
    <p:extLst>
      <p:ext uri="{BB962C8B-B14F-4D97-AF65-F5344CB8AC3E}">
        <p14:creationId xmlns:p14="http://schemas.microsoft.com/office/powerpoint/2010/main" val="1920933523"/>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Tree>
    <p:extLst>
      <p:ext uri="{BB962C8B-B14F-4D97-AF65-F5344CB8AC3E}">
        <p14:creationId xmlns:p14="http://schemas.microsoft.com/office/powerpoint/2010/main" val="991556682"/>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r>
              <a:rPr lang="en-US" altLang="ja-JP" dirty="0"/>
              <a:t>※</a:t>
            </a:r>
            <a:r>
              <a:rPr lang="ja-JP" altLang="en-US" dirty="0"/>
              <a:t>注意</a:t>
            </a:r>
            <a:endParaRPr lang="en-US" altLang="ja-JP" dirty="0"/>
          </a:p>
          <a:p>
            <a:r>
              <a:rPr lang="ja-JP" altLang="en-US" b="0" dirty="0">
                <a:solidFill>
                  <a:srgbClr val="A31515"/>
                </a:solidFill>
                <a:effectLst/>
                <a:latin typeface="Courier New" panose="02070309020205020404" pitchFamily="49" charset="0"/>
              </a:rPr>
              <a:t>戸塚戸建てデータはクレンジングを行っていますが、やや外れ値の影響があります。</a:t>
            </a:r>
            <a:endParaRPr lang="ja-JP" altLang="en-US" b="0" dirty="0">
              <a:solidFill>
                <a:srgbClr val="000000"/>
              </a:solidFill>
              <a:effectLst/>
              <a:latin typeface="Courier New" panose="02070309020205020404" pitchFamily="49" charset="0"/>
            </a:endParaRPr>
          </a:p>
          <a:p>
            <a:r>
              <a:rPr lang="ja-JP" altLang="en-US" b="0" dirty="0">
                <a:solidFill>
                  <a:srgbClr val="A31515"/>
                </a:solidFill>
                <a:effectLst/>
                <a:latin typeface="Courier New" panose="02070309020205020404" pitchFamily="49" charset="0"/>
              </a:rPr>
              <a:t>決定係数</a:t>
            </a:r>
            <a:r>
              <a:rPr lang="en-US" altLang="ja-JP" b="0" dirty="0">
                <a:solidFill>
                  <a:srgbClr val="A31515"/>
                </a:solidFill>
                <a:effectLst/>
                <a:latin typeface="Courier New" panose="02070309020205020404" pitchFamily="49" charset="0"/>
              </a:rPr>
              <a:t>R2</a:t>
            </a:r>
            <a:r>
              <a:rPr lang="ja-JP" altLang="en-US" b="0" dirty="0">
                <a:solidFill>
                  <a:srgbClr val="A31515"/>
                </a:solidFill>
                <a:effectLst/>
                <a:latin typeface="Courier New" panose="02070309020205020404" pitchFamily="49" charset="0"/>
              </a:rPr>
              <a:t>は外れ値の影響を受けやすいため、この外れ値が検証データに含まれると非常に</a:t>
            </a:r>
            <a:r>
              <a:rPr lang="en-US" altLang="ja-JP" b="0" dirty="0">
                <a:solidFill>
                  <a:srgbClr val="A31515"/>
                </a:solidFill>
                <a:effectLst/>
                <a:latin typeface="Courier New" panose="02070309020205020404" pitchFamily="49" charset="0"/>
              </a:rPr>
              <a:t>R2</a:t>
            </a:r>
            <a:r>
              <a:rPr lang="ja-JP" altLang="en-US" b="0" dirty="0">
                <a:solidFill>
                  <a:srgbClr val="A31515"/>
                </a:solidFill>
                <a:effectLst/>
                <a:latin typeface="Courier New" panose="02070309020205020404" pitchFamily="49" charset="0"/>
              </a:rPr>
              <a:t>が低くなり、場合によってはマイナスになってしまいます。</a:t>
            </a:r>
            <a:endParaRPr lang="ja-JP" altLang="en-US" b="0" dirty="0">
              <a:solidFill>
                <a:srgbClr val="000000"/>
              </a:solidFill>
              <a:effectLst/>
              <a:latin typeface="Courier New" panose="02070309020205020404" pitchFamily="49" charset="0"/>
            </a:endParaRPr>
          </a:p>
          <a:p>
            <a:r>
              <a:rPr lang="ja-JP" altLang="en-US" b="0" dirty="0">
                <a:solidFill>
                  <a:srgbClr val="A31515"/>
                </a:solidFill>
                <a:effectLst/>
                <a:latin typeface="Courier New" panose="02070309020205020404" pitchFamily="49" charset="0"/>
              </a:rPr>
              <a:t>よって、</a:t>
            </a:r>
            <a:r>
              <a:rPr lang="en-US" altLang="ja-JP" b="0" dirty="0">
                <a:solidFill>
                  <a:srgbClr val="A31515"/>
                </a:solidFill>
                <a:effectLst/>
                <a:latin typeface="Courier New" panose="02070309020205020404" pitchFamily="49" charset="0"/>
              </a:rPr>
              <a:t>train_test_split</a:t>
            </a:r>
            <a:r>
              <a:rPr lang="ja-JP" altLang="en-US" b="0" dirty="0">
                <a:solidFill>
                  <a:srgbClr val="A31515"/>
                </a:solidFill>
                <a:effectLst/>
                <a:latin typeface="Courier New" panose="02070309020205020404" pitchFamily="49" charset="0"/>
              </a:rPr>
              <a:t>の</a:t>
            </a:r>
            <a:r>
              <a:rPr lang="en-US" altLang="ja-JP" b="0" dirty="0" err="1">
                <a:solidFill>
                  <a:srgbClr val="A31515"/>
                </a:solidFill>
                <a:effectLst/>
                <a:latin typeface="Courier New" panose="02070309020205020404" pitchFamily="49" charset="0"/>
              </a:rPr>
              <a:t>random_state</a:t>
            </a:r>
            <a:r>
              <a:rPr lang="ja-JP" altLang="en-US" b="0" dirty="0">
                <a:solidFill>
                  <a:srgbClr val="A31515"/>
                </a:solidFill>
                <a:effectLst/>
                <a:latin typeface="Courier New" panose="02070309020205020404" pitchFamily="49" charset="0"/>
              </a:rPr>
              <a:t>はノートブック指定の値にしてください。</a:t>
            </a:r>
            <a:endParaRPr lang="en-US" altLang="ja-JP" b="0" dirty="0">
              <a:solidFill>
                <a:srgbClr val="A31515"/>
              </a:solidFill>
              <a:effectLst/>
              <a:latin typeface="Courier New" panose="02070309020205020404" pitchFamily="49" charset="0"/>
            </a:endParaRPr>
          </a:p>
          <a:p>
            <a:endParaRPr lang="ja-JP" altLang="en-US" dirty="0"/>
          </a:p>
        </p:txBody>
      </p:sp>
    </p:spTree>
    <p:extLst>
      <p:ext uri="{BB962C8B-B14F-4D97-AF65-F5344CB8AC3E}">
        <p14:creationId xmlns:p14="http://schemas.microsoft.com/office/powerpoint/2010/main" val="2748520124"/>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Tree>
    <p:extLst>
      <p:ext uri="{BB962C8B-B14F-4D97-AF65-F5344CB8AC3E}">
        <p14:creationId xmlns:p14="http://schemas.microsoft.com/office/powerpoint/2010/main" val="655392144"/>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en-US" altLang="ja-JP" dirty="0"/>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t>234</a:t>
            </a:fld>
            <a:endParaRPr kumimoji="1" lang="ja-JP" altLang="en-US"/>
          </a:p>
        </p:txBody>
      </p:sp>
    </p:spTree>
    <p:extLst>
      <p:ext uri="{BB962C8B-B14F-4D97-AF65-F5344CB8AC3E}">
        <p14:creationId xmlns:p14="http://schemas.microsoft.com/office/powerpoint/2010/main" val="2555945423"/>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Tree>
    <p:extLst>
      <p:ext uri="{BB962C8B-B14F-4D97-AF65-F5344CB8AC3E}">
        <p14:creationId xmlns:p14="http://schemas.microsoft.com/office/powerpoint/2010/main" val="4037708061"/>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Tree>
    <p:extLst>
      <p:ext uri="{BB962C8B-B14F-4D97-AF65-F5344CB8AC3E}">
        <p14:creationId xmlns:p14="http://schemas.microsoft.com/office/powerpoint/2010/main" val="4011739850"/>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pPr/>
              <a:t>237</a:t>
            </a:fld>
            <a:endParaRPr kumimoji="1" lang="ja-JP" altLang="en-US" dirty="0"/>
          </a:p>
        </p:txBody>
      </p:sp>
    </p:spTree>
    <p:extLst>
      <p:ext uri="{BB962C8B-B14F-4D97-AF65-F5344CB8AC3E}">
        <p14:creationId xmlns:p14="http://schemas.microsoft.com/office/powerpoint/2010/main" val="250444142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pPr/>
              <a:t>22</a:t>
            </a:fld>
            <a:endParaRPr kumimoji="1" lang="ja-JP" altLang="en-US" dirty="0"/>
          </a:p>
        </p:txBody>
      </p:sp>
    </p:spTree>
    <p:extLst>
      <p:ext uri="{BB962C8B-B14F-4D97-AF65-F5344CB8AC3E}">
        <p14:creationId xmlns:p14="http://schemas.microsoft.com/office/powerpoint/2010/main" val="776985452"/>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Tree>
    <p:extLst>
      <p:ext uri="{BB962C8B-B14F-4D97-AF65-F5344CB8AC3E}">
        <p14:creationId xmlns:p14="http://schemas.microsoft.com/office/powerpoint/2010/main" val="3233339395"/>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t>239</a:t>
            </a:fld>
            <a:endParaRPr kumimoji="1" lang="ja-JP" altLang="en-US"/>
          </a:p>
        </p:txBody>
      </p:sp>
    </p:spTree>
    <p:extLst>
      <p:ext uri="{BB962C8B-B14F-4D97-AF65-F5344CB8AC3E}">
        <p14:creationId xmlns:p14="http://schemas.microsoft.com/office/powerpoint/2010/main" val="3340540780"/>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dirty="0"/>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t>240</a:t>
            </a:fld>
            <a:endParaRPr kumimoji="1" lang="ja-JP" altLang="en-US"/>
          </a:p>
        </p:txBody>
      </p:sp>
    </p:spTree>
    <p:extLst>
      <p:ext uri="{BB962C8B-B14F-4D97-AF65-F5344CB8AC3E}">
        <p14:creationId xmlns:p14="http://schemas.microsoft.com/office/powerpoint/2010/main" val="3722595182"/>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dirty="0"/>
          </a:p>
        </p:txBody>
      </p:sp>
    </p:spTree>
    <p:extLst>
      <p:ext uri="{BB962C8B-B14F-4D97-AF65-F5344CB8AC3E}">
        <p14:creationId xmlns:p14="http://schemas.microsoft.com/office/powerpoint/2010/main" val="2017363172"/>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Tree>
    <p:extLst>
      <p:ext uri="{BB962C8B-B14F-4D97-AF65-F5344CB8AC3E}">
        <p14:creationId xmlns:p14="http://schemas.microsoft.com/office/powerpoint/2010/main" val="586975379"/>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dirty="0"/>
          </a:p>
        </p:txBody>
      </p:sp>
    </p:spTree>
    <p:extLst>
      <p:ext uri="{BB962C8B-B14F-4D97-AF65-F5344CB8AC3E}">
        <p14:creationId xmlns:p14="http://schemas.microsoft.com/office/powerpoint/2010/main" val="3049208811"/>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Tree>
    <p:extLst>
      <p:ext uri="{BB962C8B-B14F-4D97-AF65-F5344CB8AC3E}">
        <p14:creationId xmlns:p14="http://schemas.microsoft.com/office/powerpoint/2010/main" val="1988434130"/>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t>245</a:t>
            </a:fld>
            <a:endParaRPr kumimoji="1" lang="ja-JP" altLang="en-US"/>
          </a:p>
        </p:txBody>
      </p:sp>
    </p:spTree>
    <p:extLst>
      <p:ext uri="{BB962C8B-B14F-4D97-AF65-F5344CB8AC3E}">
        <p14:creationId xmlns:p14="http://schemas.microsoft.com/office/powerpoint/2010/main" val="633432227"/>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dirty="0"/>
          </a:p>
        </p:txBody>
      </p:sp>
    </p:spTree>
    <p:extLst>
      <p:ext uri="{BB962C8B-B14F-4D97-AF65-F5344CB8AC3E}">
        <p14:creationId xmlns:p14="http://schemas.microsoft.com/office/powerpoint/2010/main" val="3301346018"/>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pPr/>
              <a:t>247</a:t>
            </a:fld>
            <a:endParaRPr kumimoji="1" lang="ja-JP" altLang="en-US" dirty="0"/>
          </a:p>
        </p:txBody>
      </p:sp>
    </p:spTree>
    <p:extLst>
      <p:ext uri="{BB962C8B-B14F-4D97-AF65-F5344CB8AC3E}">
        <p14:creationId xmlns:p14="http://schemas.microsoft.com/office/powerpoint/2010/main" val="11637623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Google Shape;55;p4:notes"/>
          <p:cNvSpPr txBox="1">
            <a:spLocks noGrp="1"/>
          </p:cNvSpPr>
          <p:nvPr>
            <p:ph type="body" idx="1"/>
          </p:nvPr>
        </p:nvSpPr>
        <p:spPr>
          <a:xfrm>
            <a:off x="680720" y="4783307"/>
            <a:ext cx="5445760" cy="3913614"/>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ja-JP" altLang="en-US">
                <a:latin typeface="メイリオ" panose="020B0604030504040204" pitchFamily="50" charset="-128"/>
                <a:ea typeface="メイリオ" panose="020B0604030504040204" pitchFamily="50" charset="-128"/>
              </a:rPr>
              <a:t>目標を達成できるように</a:t>
            </a:r>
            <a:r>
              <a:rPr lang="en-US" altLang="ja-JP" dirty="0">
                <a:latin typeface="メイリオ" panose="020B0604030504040204" pitchFamily="50" charset="-128"/>
                <a:ea typeface="メイリオ" panose="020B0604030504040204" pitchFamily="50" charset="-128"/>
              </a:rPr>
              <a:t>4  </a:t>
            </a:r>
            <a:r>
              <a:rPr lang="ja-JP" altLang="en-US">
                <a:latin typeface="メイリオ" panose="020B0604030504040204" pitchFamily="50" charset="-128"/>
                <a:ea typeface="メイリオ" panose="020B0604030504040204" pitchFamily="50" charset="-128"/>
              </a:rPr>
              <a:t>つ紹介する</a:t>
            </a:r>
            <a:endParaRPr lang="en-US" altLang="ja-JP" dirty="0">
              <a:latin typeface="メイリオ" panose="020B0604030504040204" pitchFamily="50" charset="-128"/>
              <a:ea typeface="メイリオ" panose="020B0604030504040204" pitchFamily="50" charset="-128"/>
            </a:endParaRPr>
          </a:p>
          <a:p>
            <a:pPr marL="0" lvl="0" indent="0" algn="l" rtl="0">
              <a:spcBef>
                <a:spcPts val="0"/>
              </a:spcBef>
              <a:spcAft>
                <a:spcPts val="0"/>
              </a:spcAft>
              <a:buNone/>
            </a:pPr>
            <a:endParaRPr lang="en-US" dirty="0">
              <a:latin typeface="メイリオ" panose="020B0604030504040204" pitchFamily="50" charset="-128"/>
              <a:ea typeface="メイリオ" panose="020B0604030504040204" pitchFamily="50" charset="-128"/>
            </a:endParaRPr>
          </a:p>
          <a:p>
            <a:pPr marL="0" lvl="0" indent="0" algn="l" rtl="0">
              <a:spcBef>
                <a:spcPts val="0"/>
              </a:spcBef>
              <a:spcAft>
                <a:spcPts val="0"/>
              </a:spcAft>
              <a:buNone/>
            </a:pPr>
            <a:r>
              <a:rPr lang="ja-JP" altLang="en-US">
                <a:latin typeface="メイリオ" panose="020B0604030504040204" pitchFamily="50" charset="-128"/>
                <a:ea typeface="メイリオ" panose="020B0604030504040204" pitchFamily="50" charset="-128"/>
              </a:rPr>
              <a:t>可用性→障害がおこってもサービスの提供をし続けること</a:t>
            </a:r>
            <a:endParaRPr lang="en-US" altLang="ja-JP" dirty="0">
              <a:latin typeface="メイリオ" panose="020B0604030504040204" pitchFamily="50" charset="-128"/>
              <a:ea typeface="メイリオ" panose="020B0604030504040204" pitchFamily="50" charset="-128"/>
            </a:endParaRPr>
          </a:p>
          <a:p>
            <a:pPr marL="0" lvl="0" indent="0" algn="l" rtl="0">
              <a:spcBef>
                <a:spcPts val="0"/>
              </a:spcBef>
              <a:spcAft>
                <a:spcPts val="0"/>
              </a:spcAft>
              <a:buNone/>
            </a:pPr>
            <a:r>
              <a:rPr lang="ja-JP" altLang="en-US">
                <a:latin typeface="メイリオ" panose="020B0604030504040204" pitchFamily="50" charset="-128"/>
                <a:ea typeface="メイリオ" panose="020B0604030504040204" pitchFamily="50" charset="-128"/>
              </a:rPr>
              <a:t>インフラは仮想化技術で支えられている</a:t>
            </a:r>
            <a:endParaRPr dirty="0">
              <a:latin typeface="メイリオ" panose="020B0604030504040204" pitchFamily="50" charset="-128"/>
              <a:ea typeface="メイリオ" panose="020B0604030504040204" pitchFamily="50" charset="-128"/>
            </a:endParaRPr>
          </a:p>
        </p:txBody>
      </p:sp>
      <p:sp>
        <p:nvSpPr>
          <p:cNvPr id="56" name="Google Shape;56;p4:notes"/>
          <p:cNvSpPr>
            <a:spLocks noGrp="1" noRot="1" noChangeAspect="1"/>
          </p:cNvSpPr>
          <p:nvPr>
            <p:ph type="sldImg" idx="2"/>
          </p:nvPr>
        </p:nvSpPr>
        <p:spPr>
          <a:xfrm>
            <a:off x="422275" y="1243013"/>
            <a:ext cx="5962650" cy="33543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45844220"/>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t>248</a:t>
            </a:fld>
            <a:endParaRPr kumimoji="1" lang="ja-JP" altLang="en-US"/>
          </a:p>
        </p:txBody>
      </p:sp>
    </p:spTree>
    <p:extLst>
      <p:ext uri="{BB962C8B-B14F-4D97-AF65-F5344CB8AC3E}">
        <p14:creationId xmlns:p14="http://schemas.microsoft.com/office/powerpoint/2010/main" val="3605137216"/>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Tree>
    <p:extLst>
      <p:ext uri="{BB962C8B-B14F-4D97-AF65-F5344CB8AC3E}">
        <p14:creationId xmlns:p14="http://schemas.microsoft.com/office/powerpoint/2010/main" val="2711849123"/>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Tree>
    <p:extLst>
      <p:ext uri="{BB962C8B-B14F-4D97-AF65-F5344CB8AC3E}">
        <p14:creationId xmlns:p14="http://schemas.microsoft.com/office/powerpoint/2010/main" val="3072681785"/>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dirty="0"/>
          </a:p>
        </p:txBody>
      </p:sp>
    </p:spTree>
    <p:extLst>
      <p:ext uri="{BB962C8B-B14F-4D97-AF65-F5344CB8AC3E}">
        <p14:creationId xmlns:p14="http://schemas.microsoft.com/office/powerpoint/2010/main" val="1572149099"/>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t>252</a:t>
            </a:fld>
            <a:endParaRPr kumimoji="1" lang="ja-JP" altLang="en-US"/>
          </a:p>
        </p:txBody>
      </p:sp>
    </p:spTree>
    <p:extLst>
      <p:ext uri="{BB962C8B-B14F-4D97-AF65-F5344CB8AC3E}">
        <p14:creationId xmlns:p14="http://schemas.microsoft.com/office/powerpoint/2010/main" val="4199170250"/>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Tree>
    <p:extLst>
      <p:ext uri="{BB962C8B-B14F-4D97-AF65-F5344CB8AC3E}">
        <p14:creationId xmlns:p14="http://schemas.microsoft.com/office/powerpoint/2010/main" val="3380138628"/>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t>254</a:t>
            </a:fld>
            <a:endParaRPr kumimoji="1" lang="ja-JP" altLang="en-US"/>
          </a:p>
        </p:txBody>
      </p:sp>
    </p:spTree>
    <p:extLst>
      <p:ext uri="{BB962C8B-B14F-4D97-AF65-F5344CB8AC3E}">
        <p14:creationId xmlns:p14="http://schemas.microsoft.com/office/powerpoint/2010/main" val="702640699"/>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t>255</a:t>
            </a:fld>
            <a:endParaRPr kumimoji="1" lang="ja-JP" altLang="en-US"/>
          </a:p>
        </p:txBody>
      </p:sp>
    </p:spTree>
    <p:extLst>
      <p:ext uri="{BB962C8B-B14F-4D97-AF65-F5344CB8AC3E}">
        <p14:creationId xmlns:p14="http://schemas.microsoft.com/office/powerpoint/2010/main" val="1869779821"/>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dirty="0"/>
          </a:p>
        </p:txBody>
      </p:sp>
    </p:spTree>
    <p:extLst>
      <p:ext uri="{BB962C8B-B14F-4D97-AF65-F5344CB8AC3E}">
        <p14:creationId xmlns:p14="http://schemas.microsoft.com/office/powerpoint/2010/main" val="611656256"/>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dirty="0"/>
          </a:p>
        </p:txBody>
      </p:sp>
    </p:spTree>
    <p:extLst>
      <p:ext uri="{BB962C8B-B14F-4D97-AF65-F5344CB8AC3E}">
        <p14:creationId xmlns:p14="http://schemas.microsoft.com/office/powerpoint/2010/main" val="22289500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t>2</a:t>
            </a:fld>
            <a:endParaRPr kumimoji="1" lang="ja-JP" altLang="en-US"/>
          </a:p>
        </p:txBody>
      </p:sp>
    </p:spTree>
    <p:extLst>
      <p:ext uri="{BB962C8B-B14F-4D97-AF65-F5344CB8AC3E}">
        <p14:creationId xmlns:p14="http://schemas.microsoft.com/office/powerpoint/2010/main" val="23290565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algn="l" defTabSz="914400" fontAlgn="base">
              <a:spcBef>
                <a:spcPct val="0"/>
              </a:spcBef>
              <a:spcAft>
                <a:spcPct val="0"/>
              </a:spcAft>
            </a:pPr>
            <a:r>
              <a:rPr kumimoji="1" lang="ja-JP" altLang="en-US" sz="1200">
                <a:solidFill>
                  <a:srgbClr val="000000"/>
                </a:solidFill>
                <a:latin typeface="+mn-ea"/>
              </a:rPr>
              <a:t>ユースケース例</a:t>
            </a:r>
            <a:endParaRPr kumimoji="1" lang="en-US" altLang="ja-JP" sz="1200" dirty="0">
              <a:solidFill>
                <a:srgbClr val="000000"/>
              </a:solidFill>
              <a:latin typeface="+mn-ea"/>
            </a:endParaRPr>
          </a:p>
          <a:p>
            <a:pPr algn="l" defTabSz="914400" fontAlgn="base">
              <a:spcBef>
                <a:spcPct val="0"/>
              </a:spcBef>
              <a:spcAft>
                <a:spcPct val="0"/>
              </a:spcAft>
            </a:pPr>
            <a:r>
              <a:rPr kumimoji="1" lang="en-US" altLang="ja-JP" sz="1200" dirty="0">
                <a:solidFill>
                  <a:srgbClr val="000000"/>
                </a:solidFill>
                <a:latin typeface="+mn-ea"/>
              </a:rPr>
              <a:t>A </a:t>
            </a:r>
            <a:r>
              <a:rPr kumimoji="1" lang="ja-JP" altLang="en-US" sz="1200">
                <a:solidFill>
                  <a:srgbClr val="000000"/>
                </a:solidFill>
                <a:latin typeface="+mn-ea"/>
              </a:rPr>
              <a:t>社は家電メーカーです。毎日</a:t>
            </a:r>
            <a:r>
              <a:rPr kumimoji="1" lang="en-US" altLang="ja-JP" sz="1200" dirty="0">
                <a:solidFill>
                  <a:srgbClr val="000000"/>
                </a:solidFill>
                <a:latin typeface="+mn-ea"/>
              </a:rPr>
              <a:t>40 </a:t>
            </a:r>
            <a:r>
              <a:rPr kumimoji="1" lang="ja-JP" altLang="en-US" sz="1200">
                <a:solidFill>
                  <a:srgbClr val="000000"/>
                </a:solidFill>
                <a:latin typeface="+mn-ea"/>
              </a:rPr>
              <a:t>件の問い合わせがきます。問い合わせを適切な担当者に割り振るために</a:t>
            </a:r>
            <a:r>
              <a:rPr kumimoji="1" lang="en-US" altLang="ja-JP" sz="1200" dirty="0">
                <a:solidFill>
                  <a:srgbClr val="000000"/>
                </a:solidFill>
                <a:latin typeface="+mn-ea"/>
              </a:rPr>
              <a:t>AI </a:t>
            </a:r>
            <a:r>
              <a:rPr kumimoji="1" lang="ja-JP" altLang="en-US" sz="1200">
                <a:solidFill>
                  <a:srgbClr val="000000"/>
                </a:solidFill>
                <a:latin typeface="+mn-ea"/>
              </a:rPr>
              <a:t>チャットボットを導入した。</a:t>
            </a:r>
            <a:br>
              <a:rPr kumimoji="1" lang="en-US" altLang="ja-JP" sz="1200" dirty="0">
                <a:solidFill>
                  <a:srgbClr val="000000"/>
                </a:solidFill>
                <a:latin typeface="+mn-ea"/>
              </a:rPr>
            </a:br>
            <a:r>
              <a:rPr kumimoji="1" lang="ja-JP" altLang="en-US" sz="1200">
                <a:solidFill>
                  <a:srgbClr val="000000"/>
                </a:solidFill>
                <a:latin typeface="+mn-ea"/>
              </a:rPr>
              <a:t>→課題を精査すると、適切な担当者に割り振りができずにユーザビリティはコールセンターの人材が不足していた。</a:t>
            </a:r>
            <a:endParaRPr kumimoji="1" lang="en-US" altLang="ja-JP" sz="1200" dirty="0">
              <a:solidFill>
                <a:srgbClr val="000000"/>
              </a:solidFill>
              <a:latin typeface="+mn-ea"/>
            </a:endParaRPr>
          </a:p>
          <a:p>
            <a:pPr algn="l" defTabSz="914400" fontAlgn="base">
              <a:spcBef>
                <a:spcPct val="0"/>
              </a:spcBef>
              <a:spcAft>
                <a:spcPct val="0"/>
              </a:spcAft>
            </a:pPr>
            <a:r>
              <a:rPr kumimoji="1" lang="ja-JP" altLang="en-US" sz="1200">
                <a:solidFill>
                  <a:srgbClr val="000000"/>
                </a:solidFill>
                <a:latin typeface="+mn-ea"/>
              </a:rPr>
              <a:t>お問い合わせフォームを、項目別にすれば防げる</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a:solidFill>
                <a:srgbClr val="000000"/>
              </a:solidFill>
              <a:latin typeface="+mn-ea"/>
            </a:endParaRPr>
          </a:p>
          <a:p>
            <a:pPr algn="l"/>
            <a:endParaRPr kumimoji="1" lang="ja-JP" altLang="en-US"/>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pPr/>
              <a:t>25</a:t>
            </a:fld>
            <a:endParaRPr kumimoji="1" lang="ja-JP" altLang="en-US" dirty="0"/>
          </a:p>
        </p:txBody>
      </p:sp>
    </p:spTree>
    <p:extLst>
      <p:ext uri="{BB962C8B-B14F-4D97-AF65-F5344CB8AC3E}">
        <p14:creationId xmlns:p14="http://schemas.microsoft.com/office/powerpoint/2010/main" val="2853628838"/>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dirty="0"/>
          </a:p>
        </p:txBody>
      </p:sp>
    </p:spTree>
    <p:extLst>
      <p:ext uri="{BB962C8B-B14F-4D97-AF65-F5344CB8AC3E}">
        <p14:creationId xmlns:p14="http://schemas.microsoft.com/office/powerpoint/2010/main" val="3574332253"/>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r>
              <a:rPr lang="ja-JP" altLang="en-US" dirty="0"/>
              <a:t>乳がんデータは</a:t>
            </a:r>
            <a:r>
              <a:rPr lang="en-US" altLang="ja-JP" dirty="0"/>
              <a:t>6:4</a:t>
            </a:r>
            <a:r>
              <a:rPr lang="ja-JP" altLang="en-US" dirty="0"/>
              <a:t>くらいの比率なため、極端に不均衡なデータではないため、</a:t>
            </a:r>
            <a:endParaRPr lang="en-US" altLang="ja-JP" dirty="0"/>
          </a:p>
          <a:p>
            <a:r>
              <a:rPr lang="ja-JP" altLang="en-US" dirty="0"/>
              <a:t>不均衡データに対しての対策を行わなくても精度・</a:t>
            </a:r>
            <a:r>
              <a:rPr lang="en-US" altLang="ja-JP" dirty="0"/>
              <a:t>F</a:t>
            </a:r>
            <a:r>
              <a:rPr lang="ja-JP" altLang="en-US" dirty="0"/>
              <a:t>値ともに今回はあまり問題ありませんでした。</a:t>
            </a:r>
            <a:endParaRPr lang="en-US" altLang="ja-JP" dirty="0"/>
          </a:p>
          <a:p>
            <a:r>
              <a:rPr lang="ja-JP" altLang="en-US" dirty="0"/>
              <a:t>また、</a:t>
            </a:r>
            <a:r>
              <a:rPr lang="en-US" altLang="ja-JP" dirty="0"/>
              <a:t>balanced</a:t>
            </a:r>
            <a:r>
              <a:rPr lang="ja-JP" altLang="en-US" dirty="0"/>
              <a:t>についてノートブックには載せていません。</a:t>
            </a:r>
            <a:endParaRPr lang="en-US" altLang="ja-JP" dirty="0"/>
          </a:p>
          <a:p>
            <a:r>
              <a:rPr lang="ja-JP" altLang="en-US" dirty="0"/>
              <a:t>ですが現実世界の課題には不均衡データが非常に多いため、ここで紹介しています。</a:t>
            </a:r>
            <a:endParaRPr lang="en-US" altLang="ja-JP" dirty="0"/>
          </a:p>
        </p:txBody>
      </p:sp>
    </p:spTree>
    <p:extLst>
      <p:ext uri="{BB962C8B-B14F-4D97-AF65-F5344CB8AC3E}">
        <p14:creationId xmlns:p14="http://schemas.microsoft.com/office/powerpoint/2010/main" val="3633139322"/>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Tree>
    <p:extLst>
      <p:ext uri="{BB962C8B-B14F-4D97-AF65-F5344CB8AC3E}">
        <p14:creationId xmlns:p14="http://schemas.microsoft.com/office/powerpoint/2010/main" val="2957013015"/>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t>261</a:t>
            </a:fld>
            <a:endParaRPr kumimoji="1" lang="ja-JP" altLang="en-US"/>
          </a:p>
        </p:txBody>
      </p:sp>
    </p:spTree>
    <p:extLst>
      <p:ext uri="{BB962C8B-B14F-4D97-AF65-F5344CB8AC3E}">
        <p14:creationId xmlns:p14="http://schemas.microsoft.com/office/powerpoint/2010/main" val="1558324828"/>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dirty="0"/>
          </a:p>
        </p:txBody>
      </p:sp>
    </p:spTree>
    <p:extLst>
      <p:ext uri="{BB962C8B-B14F-4D97-AF65-F5344CB8AC3E}">
        <p14:creationId xmlns:p14="http://schemas.microsoft.com/office/powerpoint/2010/main" val="3001231020"/>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pPr/>
              <a:t>263</a:t>
            </a:fld>
            <a:endParaRPr kumimoji="1" lang="ja-JP" altLang="en-US" dirty="0"/>
          </a:p>
        </p:txBody>
      </p:sp>
    </p:spTree>
    <p:extLst>
      <p:ext uri="{BB962C8B-B14F-4D97-AF65-F5344CB8AC3E}">
        <p14:creationId xmlns:p14="http://schemas.microsoft.com/office/powerpoint/2010/main" val="3287416850"/>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t>264</a:t>
            </a:fld>
            <a:endParaRPr kumimoji="1" lang="ja-JP" altLang="en-US"/>
          </a:p>
        </p:txBody>
      </p:sp>
    </p:spTree>
    <p:extLst>
      <p:ext uri="{BB962C8B-B14F-4D97-AF65-F5344CB8AC3E}">
        <p14:creationId xmlns:p14="http://schemas.microsoft.com/office/powerpoint/2010/main" val="50261696"/>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t>266</a:t>
            </a:fld>
            <a:endParaRPr kumimoji="1" lang="ja-JP" altLang="en-US"/>
          </a:p>
        </p:txBody>
      </p:sp>
    </p:spTree>
    <p:extLst>
      <p:ext uri="{BB962C8B-B14F-4D97-AF65-F5344CB8AC3E}">
        <p14:creationId xmlns:p14="http://schemas.microsoft.com/office/powerpoint/2010/main" val="1880860848"/>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t>267</a:t>
            </a:fld>
            <a:endParaRPr kumimoji="1" lang="ja-JP" altLang="en-US"/>
          </a:p>
        </p:txBody>
      </p:sp>
    </p:spTree>
    <p:extLst>
      <p:ext uri="{BB962C8B-B14F-4D97-AF65-F5344CB8AC3E}">
        <p14:creationId xmlns:p14="http://schemas.microsoft.com/office/powerpoint/2010/main" val="2453657628"/>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t>268</a:t>
            </a:fld>
            <a:endParaRPr kumimoji="1" lang="ja-JP" altLang="en-US"/>
          </a:p>
        </p:txBody>
      </p:sp>
    </p:spTree>
    <p:extLst>
      <p:ext uri="{BB962C8B-B14F-4D97-AF65-F5344CB8AC3E}">
        <p14:creationId xmlns:p14="http://schemas.microsoft.com/office/powerpoint/2010/main" val="40768979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Google Shape;55;p4:notes"/>
          <p:cNvSpPr txBox="1">
            <a:spLocks noGrp="1"/>
          </p:cNvSpPr>
          <p:nvPr>
            <p:ph type="body" idx="1"/>
          </p:nvPr>
        </p:nvSpPr>
        <p:spPr>
          <a:xfrm>
            <a:off x="680720" y="4783307"/>
            <a:ext cx="5445760" cy="3913614"/>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ja-JP" altLang="en-US">
                <a:latin typeface="メイリオ" panose="020B0604030504040204" pitchFamily="50" charset="-128"/>
                <a:ea typeface="メイリオ" panose="020B0604030504040204" pitchFamily="50" charset="-128"/>
              </a:rPr>
              <a:t>目標を達成できるように</a:t>
            </a:r>
            <a:r>
              <a:rPr lang="en-US" altLang="ja-JP" dirty="0">
                <a:latin typeface="メイリオ" panose="020B0604030504040204" pitchFamily="50" charset="-128"/>
                <a:ea typeface="メイリオ" panose="020B0604030504040204" pitchFamily="50" charset="-128"/>
              </a:rPr>
              <a:t>4  </a:t>
            </a:r>
            <a:r>
              <a:rPr lang="ja-JP" altLang="en-US">
                <a:latin typeface="メイリオ" panose="020B0604030504040204" pitchFamily="50" charset="-128"/>
                <a:ea typeface="メイリオ" panose="020B0604030504040204" pitchFamily="50" charset="-128"/>
              </a:rPr>
              <a:t>つ紹介する</a:t>
            </a:r>
            <a:endParaRPr lang="en-US" altLang="ja-JP" dirty="0">
              <a:latin typeface="メイリオ" panose="020B0604030504040204" pitchFamily="50" charset="-128"/>
              <a:ea typeface="メイリオ" panose="020B0604030504040204" pitchFamily="50" charset="-128"/>
            </a:endParaRPr>
          </a:p>
          <a:p>
            <a:pPr marL="0" lvl="0" indent="0" algn="l" rtl="0">
              <a:spcBef>
                <a:spcPts val="0"/>
              </a:spcBef>
              <a:spcAft>
                <a:spcPts val="0"/>
              </a:spcAft>
              <a:buNone/>
            </a:pPr>
            <a:endParaRPr lang="en-US" dirty="0">
              <a:latin typeface="メイリオ" panose="020B0604030504040204" pitchFamily="50" charset="-128"/>
              <a:ea typeface="メイリオ" panose="020B0604030504040204" pitchFamily="50" charset="-128"/>
            </a:endParaRPr>
          </a:p>
          <a:p>
            <a:pPr marL="0" lvl="0" indent="0" algn="l" rtl="0">
              <a:spcBef>
                <a:spcPts val="0"/>
              </a:spcBef>
              <a:spcAft>
                <a:spcPts val="0"/>
              </a:spcAft>
              <a:buNone/>
            </a:pPr>
            <a:r>
              <a:rPr lang="ja-JP" altLang="en-US">
                <a:latin typeface="メイリオ" panose="020B0604030504040204" pitchFamily="50" charset="-128"/>
                <a:ea typeface="メイリオ" panose="020B0604030504040204" pitchFamily="50" charset="-128"/>
              </a:rPr>
              <a:t>可用性→障害がおこってもサービスの提供をし続けること</a:t>
            </a:r>
            <a:endParaRPr lang="en-US" altLang="ja-JP" dirty="0">
              <a:latin typeface="メイリオ" panose="020B0604030504040204" pitchFamily="50" charset="-128"/>
              <a:ea typeface="メイリオ" panose="020B0604030504040204" pitchFamily="50" charset="-128"/>
            </a:endParaRPr>
          </a:p>
          <a:p>
            <a:pPr marL="0" lvl="0" indent="0" algn="l" rtl="0">
              <a:spcBef>
                <a:spcPts val="0"/>
              </a:spcBef>
              <a:spcAft>
                <a:spcPts val="0"/>
              </a:spcAft>
              <a:buNone/>
            </a:pPr>
            <a:r>
              <a:rPr lang="ja-JP" altLang="en-US">
                <a:latin typeface="メイリオ" panose="020B0604030504040204" pitchFamily="50" charset="-128"/>
                <a:ea typeface="メイリオ" panose="020B0604030504040204" pitchFamily="50" charset="-128"/>
              </a:rPr>
              <a:t>インフラは仮想化技術で支えられている</a:t>
            </a:r>
            <a:endParaRPr dirty="0">
              <a:latin typeface="メイリオ" panose="020B0604030504040204" pitchFamily="50" charset="-128"/>
              <a:ea typeface="メイリオ" panose="020B0604030504040204" pitchFamily="50" charset="-128"/>
            </a:endParaRPr>
          </a:p>
        </p:txBody>
      </p:sp>
      <p:sp>
        <p:nvSpPr>
          <p:cNvPr id="56" name="Google Shape;56;p4:notes"/>
          <p:cNvSpPr>
            <a:spLocks noGrp="1" noRot="1" noChangeAspect="1"/>
          </p:cNvSpPr>
          <p:nvPr>
            <p:ph type="sldImg" idx="2"/>
          </p:nvPr>
        </p:nvSpPr>
        <p:spPr>
          <a:xfrm>
            <a:off x="422275" y="1243013"/>
            <a:ext cx="5962650" cy="33543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37962578"/>
      </p:ext>
    </p:extLst>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Tree>
    <p:extLst>
      <p:ext uri="{BB962C8B-B14F-4D97-AF65-F5344CB8AC3E}">
        <p14:creationId xmlns:p14="http://schemas.microsoft.com/office/powerpoint/2010/main" val="41911992"/>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Tree>
    <p:extLst>
      <p:ext uri="{BB962C8B-B14F-4D97-AF65-F5344CB8AC3E}">
        <p14:creationId xmlns:p14="http://schemas.microsoft.com/office/powerpoint/2010/main" val="3335266039"/>
      </p:ext>
    </p:extLst>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dirty="0"/>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t>271</a:t>
            </a:fld>
            <a:endParaRPr kumimoji="1" lang="ja-JP" altLang="en-US"/>
          </a:p>
        </p:txBody>
      </p:sp>
    </p:spTree>
    <p:extLst>
      <p:ext uri="{BB962C8B-B14F-4D97-AF65-F5344CB8AC3E}">
        <p14:creationId xmlns:p14="http://schemas.microsoft.com/office/powerpoint/2010/main" val="3111633145"/>
      </p:ext>
    </p:extLst>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err="1"/>
              <a:t>Kagle</a:t>
            </a:r>
            <a:r>
              <a:rPr kumimoji="1" lang="ja-JP" altLang="en-US" dirty="0"/>
              <a:t>で上位のモデルには</a:t>
            </a:r>
            <a:r>
              <a:rPr kumimoji="1" lang="en-US" altLang="ja-JP" dirty="0" err="1"/>
              <a:t>XGBoost</a:t>
            </a:r>
            <a:r>
              <a:rPr kumimoji="1" lang="ja-JP" altLang="en-US" dirty="0"/>
              <a:t>や</a:t>
            </a:r>
            <a:r>
              <a:rPr kumimoji="1" lang="en-US" altLang="ja-JP" dirty="0" err="1"/>
              <a:t>LightGBM</a:t>
            </a:r>
            <a:r>
              <a:rPr kumimoji="1" lang="ja-JP" altLang="en-US" dirty="0"/>
              <a:t>が多く使われており、</a:t>
            </a:r>
            <a:endParaRPr kumimoji="1" lang="en-US" altLang="ja-JP" dirty="0"/>
          </a:p>
          <a:p>
            <a:r>
              <a:rPr kumimoji="1" lang="ja-JP" altLang="en-US" dirty="0"/>
              <a:t>構造化データに対してはニューラルネットワークより人気があります。</a:t>
            </a:r>
            <a:endParaRPr kumimoji="1" lang="en-US" altLang="ja-JP" dirty="0"/>
          </a:p>
          <a:p>
            <a:r>
              <a:rPr kumimoji="1" lang="en-US" altLang="ja-JP" dirty="0" err="1"/>
              <a:t>XGBoost</a:t>
            </a:r>
            <a:r>
              <a:rPr kumimoji="1" lang="ja-JP" altLang="en-US" dirty="0"/>
              <a:t>が以前は最もよく使われていましたが、</a:t>
            </a:r>
            <a:r>
              <a:rPr kumimoji="1" lang="en-US" altLang="ja-JP" dirty="0" err="1"/>
              <a:t>LightGBM</a:t>
            </a:r>
            <a:r>
              <a:rPr kumimoji="1" lang="ja-JP" altLang="en-US" dirty="0"/>
              <a:t>の方が人気が出てきています。</a:t>
            </a:r>
            <a:endParaRPr kumimoji="1" lang="en-US" altLang="ja-JP" dirty="0"/>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pPr/>
              <a:t>272</a:t>
            </a:fld>
            <a:endParaRPr kumimoji="1" lang="ja-JP" altLang="en-US" dirty="0"/>
          </a:p>
        </p:txBody>
      </p:sp>
    </p:spTree>
    <p:extLst>
      <p:ext uri="{BB962C8B-B14F-4D97-AF65-F5344CB8AC3E}">
        <p14:creationId xmlns:p14="http://schemas.microsoft.com/office/powerpoint/2010/main" val="1109362003"/>
      </p:ext>
    </p:extLst>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Tree>
    <p:extLst>
      <p:ext uri="{BB962C8B-B14F-4D97-AF65-F5344CB8AC3E}">
        <p14:creationId xmlns:p14="http://schemas.microsoft.com/office/powerpoint/2010/main" val="3158277116"/>
      </p:ext>
    </p:extLst>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en-US" altLang="ja-JP" dirty="0"/>
          </a:p>
        </p:txBody>
      </p:sp>
    </p:spTree>
    <p:extLst>
      <p:ext uri="{BB962C8B-B14F-4D97-AF65-F5344CB8AC3E}">
        <p14:creationId xmlns:p14="http://schemas.microsoft.com/office/powerpoint/2010/main" val="1261125891"/>
      </p:ext>
    </p:extLst>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t>275</a:t>
            </a:fld>
            <a:endParaRPr kumimoji="1" lang="ja-JP" altLang="en-US"/>
          </a:p>
        </p:txBody>
      </p:sp>
    </p:spTree>
    <p:extLst>
      <p:ext uri="{BB962C8B-B14F-4D97-AF65-F5344CB8AC3E}">
        <p14:creationId xmlns:p14="http://schemas.microsoft.com/office/powerpoint/2010/main" val="4029177638"/>
      </p:ext>
    </p:extLst>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t>276</a:t>
            </a:fld>
            <a:endParaRPr kumimoji="1" lang="ja-JP" altLang="en-US"/>
          </a:p>
        </p:txBody>
      </p:sp>
    </p:spTree>
    <p:extLst>
      <p:ext uri="{BB962C8B-B14F-4D97-AF65-F5344CB8AC3E}">
        <p14:creationId xmlns:p14="http://schemas.microsoft.com/office/powerpoint/2010/main" val="2748016558"/>
      </p:ext>
    </p:extLst>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r>
              <a:rPr lang="en-US" altLang="ja-JP" dirty="0" err="1"/>
              <a:t>XGBoost</a:t>
            </a:r>
            <a:r>
              <a:rPr lang="ja-JP" altLang="en-US" dirty="0"/>
              <a:t>やランダムフォレストなどの多くの決定木モデルでは、</a:t>
            </a:r>
            <a:r>
              <a:rPr lang="en-US" altLang="ja-JP" dirty="0" err="1"/>
              <a:t>max_depth</a:t>
            </a:r>
            <a:r>
              <a:rPr lang="ja-JP" altLang="en-US" dirty="0"/>
              <a:t>を使用して過学習を調整することが多いが、</a:t>
            </a:r>
            <a:r>
              <a:rPr lang="en-US" altLang="ja-JP" dirty="0" err="1"/>
              <a:t>LightGBM</a:t>
            </a:r>
            <a:r>
              <a:rPr lang="ja-JP" altLang="en-US" dirty="0"/>
              <a:t>では</a:t>
            </a:r>
            <a:r>
              <a:rPr lang="en-US" altLang="ja-JP" dirty="0" err="1"/>
              <a:t>num_leaves</a:t>
            </a:r>
            <a:r>
              <a:rPr lang="ja-JP" altLang="en-US" dirty="0"/>
              <a:t>の使用が推奨されている。</a:t>
            </a:r>
            <a:endParaRPr lang="en-US" altLang="ja-JP" dirty="0"/>
          </a:p>
          <a:p>
            <a:r>
              <a:rPr lang="ja-JP" altLang="en-US" dirty="0"/>
              <a:t>木を作成するアルゴリズムが他のモデルとは異なり、深さを優先して探索をするのではなく葉を成長させていくことを優先させているため。</a:t>
            </a:r>
            <a:endParaRPr lang="en-US" altLang="ja-JP" dirty="0"/>
          </a:p>
          <a:p>
            <a:r>
              <a:rPr lang="ja-JP" altLang="en-US" dirty="0"/>
              <a:t>講義で詳しく説明する必要はないが、「アルゴリズムが異なるので</a:t>
            </a:r>
            <a:r>
              <a:rPr lang="en-US" altLang="ja-JP" dirty="0" err="1"/>
              <a:t>num_leaves</a:t>
            </a:r>
            <a:r>
              <a:rPr lang="ja-JP" altLang="en-US" dirty="0"/>
              <a:t>の方が効果的である」ぐらいにお話しするとよいと考えられる。</a:t>
            </a:r>
          </a:p>
        </p:txBody>
      </p:sp>
    </p:spTree>
    <p:extLst>
      <p:ext uri="{BB962C8B-B14F-4D97-AF65-F5344CB8AC3E}">
        <p14:creationId xmlns:p14="http://schemas.microsoft.com/office/powerpoint/2010/main" val="3948814653"/>
      </p:ext>
    </p:extLst>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dirty="0"/>
          </a:p>
        </p:txBody>
      </p:sp>
    </p:spTree>
    <p:extLst>
      <p:ext uri="{BB962C8B-B14F-4D97-AF65-F5344CB8AC3E}">
        <p14:creationId xmlns:p14="http://schemas.microsoft.com/office/powerpoint/2010/main" val="20128244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Tree>
    <p:extLst>
      <p:ext uri="{BB962C8B-B14F-4D97-AF65-F5344CB8AC3E}">
        <p14:creationId xmlns:p14="http://schemas.microsoft.com/office/powerpoint/2010/main" val="3791026276"/>
      </p:ext>
    </p:extLst>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t>279</a:t>
            </a:fld>
            <a:endParaRPr kumimoji="1" lang="ja-JP" altLang="en-US"/>
          </a:p>
        </p:txBody>
      </p:sp>
    </p:spTree>
    <p:extLst>
      <p:ext uri="{BB962C8B-B14F-4D97-AF65-F5344CB8AC3E}">
        <p14:creationId xmlns:p14="http://schemas.microsoft.com/office/powerpoint/2010/main" val="1116176814"/>
      </p:ext>
    </p:extLst>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en-US" altLang="ja-JP" dirty="0"/>
          </a:p>
        </p:txBody>
      </p:sp>
    </p:spTree>
    <p:extLst>
      <p:ext uri="{BB962C8B-B14F-4D97-AF65-F5344CB8AC3E}">
        <p14:creationId xmlns:p14="http://schemas.microsoft.com/office/powerpoint/2010/main" val="2763771332"/>
      </p:ext>
    </p:extLst>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en-US" altLang="ja-JP" dirty="0"/>
          </a:p>
        </p:txBody>
      </p:sp>
    </p:spTree>
    <p:extLst>
      <p:ext uri="{BB962C8B-B14F-4D97-AF65-F5344CB8AC3E}">
        <p14:creationId xmlns:p14="http://schemas.microsoft.com/office/powerpoint/2010/main" val="3778272893"/>
      </p:ext>
    </p:extLst>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pPr/>
              <a:t>282</a:t>
            </a:fld>
            <a:endParaRPr kumimoji="1" lang="ja-JP" altLang="en-US" dirty="0"/>
          </a:p>
        </p:txBody>
      </p:sp>
    </p:spTree>
    <p:extLst>
      <p:ext uri="{BB962C8B-B14F-4D97-AF65-F5344CB8AC3E}">
        <p14:creationId xmlns:p14="http://schemas.microsoft.com/office/powerpoint/2010/main" val="3631258742"/>
      </p:ext>
    </p:extLst>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pPr/>
              <a:t>283</a:t>
            </a:fld>
            <a:endParaRPr kumimoji="1" lang="ja-JP" altLang="en-US" dirty="0"/>
          </a:p>
        </p:txBody>
      </p:sp>
    </p:spTree>
    <p:extLst>
      <p:ext uri="{BB962C8B-B14F-4D97-AF65-F5344CB8AC3E}">
        <p14:creationId xmlns:p14="http://schemas.microsoft.com/office/powerpoint/2010/main" val="40221040"/>
      </p:ext>
    </p:extLst>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pPr marL="185766" indent="-185766">
              <a:buFont typeface="Arial" panose="020B0604020202020204" pitchFamily="34" charset="0"/>
              <a:buChar char="•"/>
            </a:pPr>
            <a:endParaRPr lang="ja-JP" altLang="en-US"/>
          </a:p>
        </p:txBody>
      </p:sp>
    </p:spTree>
    <p:extLst>
      <p:ext uri="{BB962C8B-B14F-4D97-AF65-F5344CB8AC3E}">
        <p14:creationId xmlns:p14="http://schemas.microsoft.com/office/powerpoint/2010/main" val="353000844"/>
      </p:ext>
    </p:extLst>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Tree>
    <p:extLst>
      <p:ext uri="{BB962C8B-B14F-4D97-AF65-F5344CB8AC3E}">
        <p14:creationId xmlns:p14="http://schemas.microsoft.com/office/powerpoint/2010/main" val="4074462075"/>
      </p:ext>
    </p:extLst>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Tree>
    <p:extLst>
      <p:ext uri="{BB962C8B-B14F-4D97-AF65-F5344CB8AC3E}">
        <p14:creationId xmlns:p14="http://schemas.microsoft.com/office/powerpoint/2010/main" val="3745972987"/>
      </p:ext>
    </p:extLst>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Tree>
    <p:extLst>
      <p:ext uri="{BB962C8B-B14F-4D97-AF65-F5344CB8AC3E}">
        <p14:creationId xmlns:p14="http://schemas.microsoft.com/office/powerpoint/2010/main" val="3073216791"/>
      </p:ext>
    </p:extLst>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t>288</a:t>
            </a:fld>
            <a:endParaRPr kumimoji="1" lang="ja-JP" altLang="en-US"/>
          </a:p>
        </p:txBody>
      </p:sp>
    </p:spTree>
    <p:extLst>
      <p:ext uri="{BB962C8B-B14F-4D97-AF65-F5344CB8AC3E}">
        <p14:creationId xmlns:p14="http://schemas.microsoft.com/office/powerpoint/2010/main" val="278177973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4187869413"/>
      </p:ext>
    </p:extLst>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dirty="0"/>
          </a:p>
        </p:txBody>
      </p:sp>
    </p:spTree>
    <p:extLst>
      <p:ext uri="{BB962C8B-B14F-4D97-AF65-F5344CB8AC3E}">
        <p14:creationId xmlns:p14="http://schemas.microsoft.com/office/powerpoint/2010/main" val="1725212887"/>
      </p:ext>
    </p:extLst>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t>290</a:t>
            </a:fld>
            <a:endParaRPr kumimoji="1" lang="ja-JP" altLang="en-US"/>
          </a:p>
        </p:txBody>
      </p:sp>
    </p:spTree>
    <p:extLst>
      <p:ext uri="{BB962C8B-B14F-4D97-AF65-F5344CB8AC3E}">
        <p14:creationId xmlns:p14="http://schemas.microsoft.com/office/powerpoint/2010/main" val="3757067912"/>
      </p:ext>
    </p:extLst>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dirty="0"/>
              <a:t>6</a:t>
            </a:r>
            <a:r>
              <a:rPr lang="ja-JP" altLang="en-US" dirty="0"/>
              <a:t>章・</a:t>
            </a:r>
            <a:r>
              <a:rPr lang="en-US" altLang="ja-JP" dirty="0"/>
              <a:t>7</a:t>
            </a:r>
            <a:r>
              <a:rPr lang="ja-JP" altLang="en-US" dirty="0"/>
              <a:t>章の内容は</a:t>
            </a:r>
            <a:r>
              <a:rPr lang="en-US" altLang="ja-JP" dirty="0" err="1"/>
              <a:t>PyTorch</a:t>
            </a:r>
            <a:r>
              <a:rPr lang="ja-JP" altLang="en-US" dirty="0"/>
              <a:t>での実装も付録としてつけていますが、基本的に講義では扱いません。</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dirty="0"/>
              <a:t>TensorFlow</a:t>
            </a:r>
            <a:r>
              <a:rPr lang="ja-JP" altLang="en-US" dirty="0"/>
              <a:t>と並ぶフレームワークである</a:t>
            </a:r>
            <a:r>
              <a:rPr lang="en-US" altLang="ja-JP" dirty="0" err="1"/>
              <a:t>PyTorch</a:t>
            </a:r>
            <a:r>
              <a:rPr lang="ja-JP" altLang="en-US" dirty="0"/>
              <a:t>で実装するとこんな感じになるという参考で掲載しています。</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必要に応じてご紹介ください。</a:t>
            </a:r>
            <a:endParaRPr lang="en-US" altLang="ja-JP" dirty="0"/>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t>292</a:t>
            </a:fld>
            <a:endParaRPr kumimoji="1" lang="ja-JP" altLang="en-US"/>
          </a:p>
        </p:txBody>
      </p:sp>
    </p:spTree>
    <p:extLst>
      <p:ext uri="{BB962C8B-B14F-4D97-AF65-F5344CB8AC3E}">
        <p14:creationId xmlns:p14="http://schemas.microsoft.com/office/powerpoint/2010/main" val="3310058940"/>
      </p:ext>
    </p:extLst>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t>293</a:t>
            </a:fld>
            <a:endParaRPr kumimoji="1" lang="ja-JP" altLang="en-US"/>
          </a:p>
        </p:txBody>
      </p:sp>
    </p:spTree>
    <p:extLst>
      <p:ext uri="{BB962C8B-B14F-4D97-AF65-F5344CB8AC3E}">
        <p14:creationId xmlns:p14="http://schemas.microsoft.com/office/powerpoint/2010/main" val="1192090844"/>
      </p:ext>
    </p:extLst>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t>294</a:t>
            </a:fld>
            <a:endParaRPr kumimoji="1" lang="ja-JP" altLang="en-US"/>
          </a:p>
        </p:txBody>
      </p:sp>
    </p:spTree>
    <p:extLst>
      <p:ext uri="{BB962C8B-B14F-4D97-AF65-F5344CB8AC3E}">
        <p14:creationId xmlns:p14="http://schemas.microsoft.com/office/powerpoint/2010/main" val="2610926355"/>
      </p:ext>
    </p:extLst>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pPr/>
              <a:t>295</a:t>
            </a:fld>
            <a:endParaRPr kumimoji="1" lang="ja-JP" altLang="en-US" dirty="0"/>
          </a:p>
        </p:txBody>
      </p:sp>
    </p:spTree>
    <p:extLst>
      <p:ext uri="{BB962C8B-B14F-4D97-AF65-F5344CB8AC3E}">
        <p14:creationId xmlns:p14="http://schemas.microsoft.com/office/powerpoint/2010/main" val="486965599"/>
      </p:ext>
    </p:extLst>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pPr/>
              <a:t>296</a:t>
            </a:fld>
            <a:endParaRPr kumimoji="1" lang="ja-JP" altLang="en-US" dirty="0"/>
          </a:p>
        </p:txBody>
      </p:sp>
    </p:spTree>
    <p:extLst>
      <p:ext uri="{BB962C8B-B14F-4D97-AF65-F5344CB8AC3E}">
        <p14:creationId xmlns:p14="http://schemas.microsoft.com/office/powerpoint/2010/main" val="2676919893"/>
      </p:ext>
    </p:extLst>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pPr/>
              <a:t>297</a:t>
            </a:fld>
            <a:endParaRPr kumimoji="1" lang="ja-JP" altLang="en-US" dirty="0"/>
          </a:p>
        </p:txBody>
      </p:sp>
    </p:spTree>
    <p:extLst>
      <p:ext uri="{BB962C8B-B14F-4D97-AF65-F5344CB8AC3E}">
        <p14:creationId xmlns:p14="http://schemas.microsoft.com/office/powerpoint/2010/main" val="2718234274"/>
      </p:ext>
    </p:extLst>
  </p:cSld>
  <p:clrMapOvr>
    <a:masterClrMapping/>
  </p:clrMapOvr>
</p:notes>
</file>

<file path=ppt/notesSlides/notesSlide2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pPr/>
              <a:t>298</a:t>
            </a:fld>
            <a:endParaRPr kumimoji="1" lang="ja-JP" altLang="en-US" dirty="0"/>
          </a:p>
        </p:txBody>
      </p:sp>
    </p:spTree>
    <p:extLst>
      <p:ext uri="{BB962C8B-B14F-4D97-AF65-F5344CB8AC3E}">
        <p14:creationId xmlns:p14="http://schemas.microsoft.com/office/powerpoint/2010/main" val="1768031815"/>
      </p:ext>
    </p:extLst>
  </p:cSld>
  <p:clrMapOvr>
    <a:masterClrMapping/>
  </p:clrMapOvr>
</p:notes>
</file>

<file path=ppt/notesSlides/notesSlide2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今回は決定係数をメインに回帰の評価をおこなっている。</a:t>
            </a:r>
            <a:endParaRPr kumimoji="1" lang="en-US" altLang="ja-JP" dirty="0"/>
          </a:p>
          <a:p>
            <a:r>
              <a:rPr kumimoji="1" lang="ja-JP" altLang="en-US" dirty="0"/>
              <a:t>決定係数は予測値と実測値がどれだけ連動するモデルになっているか？を知るための指標のため、</a:t>
            </a:r>
          </a:p>
          <a:p>
            <a:r>
              <a:rPr kumimoji="1" lang="ja-JP" altLang="en-US" dirty="0"/>
              <a:t>正解からどれだけ誤差があるかを評価する</a:t>
            </a:r>
            <a:r>
              <a:rPr kumimoji="1" lang="en-US" altLang="ja-JP" dirty="0"/>
              <a:t>RMSE</a:t>
            </a:r>
            <a:r>
              <a:rPr kumimoji="1" lang="ja-JP" altLang="en-US" dirty="0"/>
              <a:t>と結果は同一の傾向になるとは限らない。</a:t>
            </a:r>
          </a:p>
          <a:p>
            <a:r>
              <a:rPr kumimoji="1" lang="ja-JP" altLang="en-US" dirty="0"/>
              <a:t>そのため、決定係数、</a:t>
            </a:r>
            <a:r>
              <a:rPr kumimoji="1" lang="en-US" altLang="ja-JP" dirty="0"/>
              <a:t>RMSE(MSE</a:t>
            </a:r>
            <a:r>
              <a:rPr kumimoji="1" lang="ja-JP" altLang="en-US" dirty="0"/>
              <a:t>をルートとったもの</a:t>
            </a:r>
            <a:r>
              <a:rPr kumimoji="1" lang="en-US" altLang="ja-JP" dirty="0"/>
              <a:t>)</a:t>
            </a:r>
            <a:r>
              <a:rPr kumimoji="1" lang="ja-JP" altLang="en-US" dirty="0"/>
              <a:t>、残渣プロット（</a:t>
            </a:r>
            <a:r>
              <a:rPr lang="en-US" altLang="ja-JP" dirty="0"/>
              <a:t>Observed-Predicted Plot</a:t>
            </a:r>
            <a:r>
              <a:rPr kumimoji="1" lang="ja-JP" altLang="en-US" dirty="0"/>
              <a:t>）などそれぞれ確認して複合的に実用できるか判断するのが良い。</a:t>
            </a:r>
            <a:endParaRPr kumimoji="1" lang="en-US" altLang="ja-JP" dirty="0"/>
          </a:p>
          <a:p>
            <a:r>
              <a:rPr kumimoji="1" lang="en-US" altLang="ja-JP" dirty="0"/>
              <a:t>https://ichi.pro/rmse-to-r-o-shiyoshita-kaiki-moderu-no-hyoka-73630570573806</a:t>
            </a:r>
            <a:endParaRPr kumimoji="1" lang="ja-JP" altLang="en-US" dirty="0"/>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pPr/>
              <a:t>299</a:t>
            </a:fld>
            <a:endParaRPr kumimoji="1" lang="ja-JP" altLang="en-US" dirty="0"/>
          </a:p>
        </p:txBody>
      </p:sp>
    </p:spTree>
    <p:extLst>
      <p:ext uri="{BB962C8B-B14F-4D97-AF65-F5344CB8AC3E}">
        <p14:creationId xmlns:p14="http://schemas.microsoft.com/office/powerpoint/2010/main" val="219156114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dirty="0"/>
          </a:p>
        </p:txBody>
      </p:sp>
    </p:spTree>
    <p:extLst>
      <p:ext uri="{BB962C8B-B14F-4D97-AF65-F5344CB8AC3E}">
        <p14:creationId xmlns:p14="http://schemas.microsoft.com/office/powerpoint/2010/main" val="2183262589"/>
      </p:ext>
    </p:extLst>
  </p:cSld>
  <p:clrMapOvr>
    <a:masterClrMapping/>
  </p:clrMapOvr>
</p:notes>
</file>

<file path=ppt/notesSlides/notesSlide2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pPr/>
              <a:t>300</a:t>
            </a:fld>
            <a:endParaRPr kumimoji="1" lang="ja-JP" altLang="en-US" dirty="0"/>
          </a:p>
        </p:txBody>
      </p:sp>
    </p:spTree>
    <p:extLst>
      <p:ext uri="{BB962C8B-B14F-4D97-AF65-F5344CB8AC3E}">
        <p14:creationId xmlns:p14="http://schemas.microsoft.com/office/powerpoint/2010/main" val="3496417065"/>
      </p:ext>
    </p:extLst>
  </p:cSld>
  <p:clrMapOvr>
    <a:masterClrMapping/>
  </p:clrMapOvr>
</p:notes>
</file>

<file path=ppt/notesSlides/notesSlide2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pPr/>
              <a:t>301</a:t>
            </a:fld>
            <a:endParaRPr kumimoji="1" lang="ja-JP" altLang="en-US" dirty="0"/>
          </a:p>
        </p:txBody>
      </p:sp>
    </p:spTree>
    <p:extLst>
      <p:ext uri="{BB962C8B-B14F-4D97-AF65-F5344CB8AC3E}">
        <p14:creationId xmlns:p14="http://schemas.microsoft.com/office/powerpoint/2010/main" val="3256170127"/>
      </p:ext>
    </p:extLst>
  </p:cSld>
  <p:clrMapOvr>
    <a:masterClrMapping/>
  </p:clrMapOvr>
</p:notes>
</file>

<file path=ppt/notesSlides/notesSlide2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pPr/>
              <a:t>302</a:t>
            </a:fld>
            <a:endParaRPr kumimoji="1" lang="ja-JP" altLang="en-US" dirty="0"/>
          </a:p>
        </p:txBody>
      </p:sp>
    </p:spTree>
    <p:extLst>
      <p:ext uri="{BB962C8B-B14F-4D97-AF65-F5344CB8AC3E}">
        <p14:creationId xmlns:p14="http://schemas.microsoft.com/office/powerpoint/2010/main" val="64736315"/>
      </p:ext>
    </p:extLst>
  </p:cSld>
  <p:clrMapOvr>
    <a:masterClrMapping/>
  </p:clrMapOvr>
</p:notes>
</file>

<file path=ppt/notesSlides/notesSlide2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t>303</a:t>
            </a:fld>
            <a:endParaRPr kumimoji="1" lang="ja-JP" altLang="en-US"/>
          </a:p>
        </p:txBody>
      </p:sp>
    </p:spTree>
    <p:extLst>
      <p:ext uri="{BB962C8B-B14F-4D97-AF65-F5344CB8AC3E}">
        <p14:creationId xmlns:p14="http://schemas.microsoft.com/office/powerpoint/2010/main" val="1689516786"/>
      </p:ext>
    </p:extLst>
  </p:cSld>
  <p:clrMapOvr>
    <a:masterClrMapping/>
  </p:clrMapOvr>
</p:notes>
</file>

<file path=ppt/notesSlides/notesSlide2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pPr/>
              <a:t>304</a:t>
            </a:fld>
            <a:endParaRPr kumimoji="1" lang="ja-JP" altLang="en-US" dirty="0"/>
          </a:p>
        </p:txBody>
      </p:sp>
    </p:spTree>
    <p:extLst>
      <p:ext uri="{BB962C8B-B14F-4D97-AF65-F5344CB8AC3E}">
        <p14:creationId xmlns:p14="http://schemas.microsoft.com/office/powerpoint/2010/main" val="1123191177"/>
      </p:ext>
    </p:extLst>
  </p:cSld>
  <p:clrMapOvr>
    <a:masterClrMapping/>
  </p:clrMapOvr>
</p:notes>
</file>

<file path=ppt/notesSlides/notesSlide2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en-US" altLang="ja-JP" dirty="0"/>
          </a:p>
        </p:txBody>
      </p:sp>
    </p:spTree>
    <p:extLst>
      <p:ext uri="{BB962C8B-B14F-4D97-AF65-F5344CB8AC3E}">
        <p14:creationId xmlns:p14="http://schemas.microsoft.com/office/powerpoint/2010/main" val="4209493175"/>
      </p:ext>
    </p:extLst>
  </p:cSld>
  <p:clrMapOvr>
    <a:masterClrMapping/>
  </p:clrMapOvr>
</p:notes>
</file>

<file path=ppt/notesSlides/notesSlide2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pPr/>
              <a:t>306</a:t>
            </a:fld>
            <a:endParaRPr kumimoji="1" lang="ja-JP" altLang="en-US" dirty="0"/>
          </a:p>
        </p:txBody>
      </p:sp>
    </p:spTree>
    <p:extLst>
      <p:ext uri="{BB962C8B-B14F-4D97-AF65-F5344CB8AC3E}">
        <p14:creationId xmlns:p14="http://schemas.microsoft.com/office/powerpoint/2010/main" val="806175414"/>
      </p:ext>
    </p:extLst>
  </p:cSld>
  <p:clrMapOvr>
    <a:masterClrMapping/>
  </p:clrMapOvr>
</p:notes>
</file>

<file path=ppt/notesSlides/notesSlide2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pPr marL="0" indent="0">
              <a:buFont typeface="Arial" panose="020B0604020202020204" pitchFamily="34" charset="0"/>
              <a:buNone/>
            </a:pPr>
            <a:r>
              <a:rPr lang="ja-JP" altLang="en-US" dirty="0"/>
              <a:t>両方のフレームワークについて掲載をしていますが、どういった場面であればどちらを使うというような使い分けの例はあまり聞きません。</a:t>
            </a:r>
            <a:endParaRPr lang="en-US" altLang="ja-JP" dirty="0"/>
          </a:p>
          <a:p>
            <a:pPr marL="0" indent="0">
              <a:buFont typeface="Arial" panose="020B0604020202020204" pitchFamily="34" charset="0"/>
              <a:buNone/>
            </a:pPr>
            <a:r>
              <a:rPr lang="ja-JP" altLang="en-US" dirty="0"/>
              <a:t>両方を併用しているケースよりも、現場によりどちらかのフレームワークを採用しているというケースが多いようです。</a:t>
            </a:r>
            <a:endParaRPr lang="en-US" altLang="ja-JP" dirty="0"/>
          </a:p>
          <a:p>
            <a:pPr marL="0" indent="0">
              <a:buFont typeface="Arial" panose="020B0604020202020204" pitchFamily="34" charset="0"/>
              <a:buNone/>
            </a:pPr>
            <a:r>
              <a:rPr lang="ja-JP" altLang="en-US" dirty="0"/>
              <a:t>一般に</a:t>
            </a:r>
            <a:r>
              <a:rPr lang="en-US" altLang="ja-JP" dirty="0"/>
              <a:t>Python</a:t>
            </a:r>
            <a:r>
              <a:rPr lang="ja-JP" altLang="en-US" dirty="0"/>
              <a:t>初心者や機械学習初心者には、ラッパーライブラリが強力な </a:t>
            </a:r>
            <a:r>
              <a:rPr lang="en-US" altLang="ja-JP" dirty="0"/>
              <a:t>TensorFlow / </a:t>
            </a:r>
            <a:r>
              <a:rPr lang="en-US" altLang="ja-JP" dirty="0" err="1"/>
              <a:t>Keras</a:t>
            </a:r>
            <a:r>
              <a:rPr lang="en-US" altLang="ja-JP" dirty="0"/>
              <a:t> </a:t>
            </a:r>
            <a:r>
              <a:rPr lang="ja-JP" altLang="en-US" dirty="0"/>
              <a:t>のほうが学習コストは低いと考えられています。</a:t>
            </a:r>
            <a:endParaRPr lang="en-US" altLang="ja-JP" dirty="0"/>
          </a:p>
        </p:txBody>
      </p:sp>
    </p:spTree>
    <p:extLst>
      <p:ext uri="{BB962C8B-B14F-4D97-AF65-F5344CB8AC3E}">
        <p14:creationId xmlns:p14="http://schemas.microsoft.com/office/powerpoint/2010/main" val="3974230833"/>
      </p:ext>
    </p:extLst>
  </p:cSld>
  <p:clrMapOvr>
    <a:masterClrMapping/>
  </p:clrMapOvr>
</p:notes>
</file>

<file path=ppt/notesSlides/notesSlide2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t>308</a:t>
            </a:fld>
            <a:endParaRPr kumimoji="1" lang="ja-JP" altLang="en-US"/>
          </a:p>
        </p:txBody>
      </p:sp>
    </p:spTree>
    <p:extLst>
      <p:ext uri="{BB962C8B-B14F-4D97-AF65-F5344CB8AC3E}">
        <p14:creationId xmlns:p14="http://schemas.microsoft.com/office/powerpoint/2010/main" val="1763935062"/>
      </p:ext>
    </p:extLst>
  </p:cSld>
  <p:clrMapOvr>
    <a:masterClrMapping/>
  </p:clrMapOvr>
</p:notes>
</file>

<file path=ppt/notesSlides/notesSlide2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en-US" altLang="ja-JP" dirty="0"/>
          </a:p>
        </p:txBody>
      </p:sp>
    </p:spTree>
    <p:extLst>
      <p:ext uri="{BB962C8B-B14F-4D97-AF65-F5344CB8AC3E}">
        <p14:creationId xmlns:p14="http://schemas.microsoft.com/office/powerpoint/2010/main" val="18837181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defTabSz="946404">
              <a:defRPr/>
            </a:pPr>
            <a:r>
              <a:rPr lang="ja-JP" altLang="en-US" dirty="0"/>
              <a:t>代表的な形態素解析エンジン</a:t>
            </a:r>
            <a:br>
              <a:rPr lang="en-US" altLang="ja-JP" dirty="0"/>
            </a:br>
            <a:r>
              <a:rPr lang="en-US" altLang="ja-JP" dirty="0" err="1"/>
              <a:t>MeCab</a:t>
            </a:r>
            <a:r>
              <a:rPr lang="ja-JP" altLang="en-US" dirty="0" err="1"/>
              <a:t>、</a:t>
            </a:r>
            <a:r>
              <a:rPr lang="en-US" altLang="ja-JP" dirty="0"/>
              <a:t>Janome</a:t>
            </a:r>
            <a:r>
              <a:rPr lang="ja-JP" altLang="en-US" dirty="0" err="1"/>
              <a:t>、</a:t>
            </a:r>
            <a:r>
              <a:rPr lang="en-US" altLang="ja-JP" dirty="0"/>
              <a:t>JUMAN++</a:t>
            </a:r>
            <a:r>
              <a:rPr lang="ja-JP" altLang="en-US" dirty="0" err="1"/>
              <a:t>、</a:t>
            </a:r>
            <a:r>
              <a:rPr lang="en-US" altLang="ja-JP" dirty="0"/>
              <a:t>Rosette</a:t>
            </a:r>
            <a:r>
              <a:rPr lang="ja-JP" altLang="en-US" dirty="0"/>
              <a:t> など</a:t>
            </a:r>
            <a:endParaRPr lang="en-US" altLang="ja-JP" dirty="0"/>
          </a:p>
          <a:p>
            <a:endParaRPr kumimoji="1" lang="ja-JP" altLang="en-US" dirty="0"/>
          </a:p>
        </p:txBody>
      </p:sp>
    </p:spTree>
    <p:extLst>
      <p:ext uri="{BB962C8B-B14F-4D97-AF65-F5344CB8AC3E}">
        <p14:creationId xmlns:p14="http://schemas.microsoft.com/office/powerpoint/2010/main" val="2835991062"/>
      </p:ext>
    </p:extLst>
  </p:cSld>
  <p:clrMapOvr>
    <a:masterClrMapping/>
  </p:clrMapOvr>
</p:notes>
</file>

<file path=ppt/notesSlides/notesSlide2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pPr marL="0" indent="0">
              <a:buFont typeface="Arial" panose="020B0604020202020204" pitchFamily="34" charset="0"/>
              <a:buNone/>
            </a:pPr>
            <a:endParaRPr lang="en-US" altLang="ja-JP" dirty="0"/>
          </a:p>
        </p:txBody>
      </p:sp>
    </p:spTree>
    <p:extLst>
      <p:ext uri="{BB962C8B-B14F-4D97-AF65-F5344CB8AC3E}">
        <p14:creationId xmlns:p14="http://schemas.microsoft.com/office/powerpoint/2010/main" val="3434911312"/>
      </p:ext>
    </p:extLst>
  </p:cSld>
  <p:clrMapOvr>
    <a:masterClrMapping/>
  </p:clrMapOvr>
</p:notes>
</file>

<file path=ppt/notesSlides/notesSlide2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t>311</a:t>
            </a:fld>
            <a:endParaRPr kumimoji="1" lang="ja-JP" altLang="en-US"/>
          </a:p>
        </p:txBody>
      </p:sp>
    </p:spTree>
    <p:extLst>
      <p:ext uri="{BB962C8B-B14F-4D97-AF65-F5344CB8AC3E}">
        <p14:creationId xmlns:p14="http://schemas.microsoft.com/office/powerpoint/2010/main" val="4051811089"/>
      </p:ext>
    </p:extLst>
  </p:cSld>
  <p:clrMapOvr>
    <a:masterClrMapping/>
  </p:clrMapOvr>
</p:notes>
</file>

<file path=ppt/notesSlides/notesSlide2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dirty="0"/>
          </a:p>
        </p:txBody>
      </p:sp>
    </p:spTree>
    <p:extLst>
      <p:ext uri="{BB962C8B-B14F-4D97-AF65-F5344CB8AC3E}">
        <p14:creationId xmlns:p14="http://schemas.microsoft.com/office/powerpoint/2010/main" val="2224317638"/>
      </p:ext>
    </p:extLst>
  </p:cSld>
  <p:clrMapOvr>
    <a:masterClrMapping/>
  </p:clrMapOvr>
</p:notes>
</file>

<file path=ppt/notesSlides/notesSlide2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Tree>
    <p:extLst>
      <p:ext uri="{BB962C8B-B14F-4D97-AF65-F5344CB8AC3E}">
        <p14:creationId xmlns:p14="http://schemas.microsoft.com/office/powerpoint/2010/main" val="3887183551"/>
      </p:ext>
    </p:extLst>
  </p:cSld>
  <p:clrMapOvr>
    <a:masterClrMapping/>
  </p:clrMapOvr>
</p:notes>
</file>

<file path=ppt/notesSlides/notesSlide2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Tree>
    <p:extLst>
      <p:ext uri="{BB962C8B-B14F-4D97-AF65-F5344CB8AC3E}">
        <p14:creationId xmlns:p14="http://schemas.microsoft.com/office/powerpoint/2010/main" val="2079982481"/>
      </p:ext>
    </p:extLst>
  </p:cSld>
  <p:clrMapOvr>
    <a:masterClrMapping/>
  </p:clrMapOvr>
</p:notes>
</file>

<file path=ppt/notesSlides/notesSlide2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t>315</a:t>
            </a:fld>
            <a:endParaRPr kumimoji="1" lang="ja-JP" altLang="en-US"/>
          </a:p>
        </p:txBody>
      </p:sp>
    </p:spTree>
    <p:extLst>
      <p:ext uri="{BB962C8B-B14F-4D97-AF65-F5344CB8AC3E}">
        <p14:creationId xmlns:p14="http://schemas.microsoft.com/office/powerpoint/2010/main" val="1402870775"/>
      </p:ext>
    </p:extLst>
  </p:cSld>
  <p:clrMapOvr>
    <a:masterClrMapping/>
  </p:clrMapOvr>
</p:notes>
</file>

<file path=ppt/notesSlides/notesSlide2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t>316</a:t>
            </a:fld>
            <a:endParaRPr kumimoji="1" lang="ja-JP" altLang="en-US"/>
          </a:p>
        </p:txBody>
      </p:sp>
    </p:spTree>
    <p:extLst>
      <p:ext uri="{BB962C8B-B14F-4D97-AF65-F5344CB8AC3E}">
        <p14:creationId xmlns:p14="http://schemas.microsoft.com/office/powerpoint/2010/main" val="338112342"/>
      </p:ext>
    </p:extLst>
  </p:cSld>
  <p:clrMapOvr>
    <a:masterClrMapping/>
  </p:clrMapOvr>
</p:notes>
</file>

<file path=ppt/notesSlides/notesSlide2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pPr/>
              <a:t>317</a:t>
            </a:fld>
            <a:endParaRPr kumimoji="1" lang="ja-JP" altLang="en-US" dirty="0"/>
          </a:p>
        </p:txBody>
      </p:sp>
    </p:spTree>
    <p:extLst>
      <p:ext uri="{BB962C8B-B14F-4D97-AF65-F5344CB8AC3E}">
        <p14:creationId xmlns:p14="http://schemas.microsoft.com/office/powerpoint/2010/main" val="169366740"/>
      </p:ext>
    </p:extLst>
  </p:cSld>
  <p:clrMapOvr>
    <a:masterClrMapping/>
  </p:clrMapOvr>
</p:notes>
</file>

<file path=ppt/notesSlides/notesSlide2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pPr/>
              <a:t>318</a:t>
            </a:fld>
            <a:endParaRPr kumimoji="1" lang="ja-JP" altLang="en-US" dirty="0"/>
          </a:p>
        </p:txBody>
      </p:sp>
    </p:spTree>
    <p:extLst>
      <p:ext uri="{BB962C8B-B14F-4D97-AF65-F5344CB8AC3E}">
        <p14:creationId xmlns:p14="http://schemas.microsoft.com/office/powerpoint/2010/main" val="1380527545"/>
      </p:ext>
    </p:extLst>
  </p:cSld>
  <p:clrMapOvr>
    <a:masterClrMapping/>
  </p:clrMapOvr>
</p:notes>
</file>

<file path=ppt/notesSlides/notesSlide2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t>319</a:t>
            </a:fld>
            <a:endParaRPr kumimoji="1" lang="ja-JP" altLang="en-US"/>
          </a:p>
        </p:txBody>
      </p:sp>
    </p:spTree>
    <p:extLst>
      <p:ext uri="{BB962C8B-B14F-4D97-AF65-F5344CB8AC3E}">
        <p14:creationId xmlns:p14="http://schemas.microsoft.com/office/powerpoint/2010/main" val="100636440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Google Shape;55;p4:notes"/>
          <p:cNvSpPr txBox="1">
            <a:spLocks noGrp="1"/>
          </p:cNvSpPr>
          <p:nvPr>
            <p:ph type="body" idx="1"/>
          </p:nvPr>
        </p:nvSpPr>
        <p:spPr>
          <a:xfrm>
            <a:off x="680720" y="4783307"/>
            <a:ext cx="5445760" cy="3913614"/>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ja-JP" altLang="en-US">
                <a:latin typeface="メイリオ" panose="020B0604030504040204" pitchFamily="50" charset="-128"/>
                <a:ea typeface="メイリオ" panose="020B0604030504040204" pitchFamily="50" charset="-128"/>
              </a:rPr>
              <a:t>目標を達成できるように</a:t>
            </a:r>
            <a:r>
              <a:rPr lang="en-US" altLang="ja-JP" dirty="0">
                <a:latin typeface="メイリオ" panose="020B0604030504040204" pitchFamily="50" charset="-128"/>
                <a:ea typeface="メイリオ" panose="020B0604030504040204" pitchFamily="50" charset="-128"/>
              </a:rPr>
              <a:t>4  </a:t>
            </a:r>
            <a:r>
              <a:rPr lang="ja-JP" altLang="en-US">
                <a:latin typeface="メイリオ" panose="020B0604030504040204" pitchFamily="50" charset="-128"/>
                <a:ea typeface="メイリオ" panose="020B0604030504040204" pitchFamily="50" charset="-128"/>
              </a:rPr>
              <a:t>つ紹介する</a:t>
            </a:r>
            <a:endParaRPr lang="en-US" altLang="ja-JP" dirty="0">
              <a:latin typeface="メイリオ" panose="020B0604030504040204" pitchFamily="50" charset="-128"/>
              <a:ea typeface="メイリオ" panose="020B0604030504040204" pitchFamily="50" charset="-128"/>
            </a:endParaRPr>
          </a:p>
          <a:p>
            <a:pPr marL="0" lvl="0" indent="0" algn="l" rtl="0">
              <a:spcBef>
                <a:spcPts val="0"/>
              </a:spcBef>
              <a:spcAft>
                <a:spcPts val="0"/>
              </a:spcAft>
              <a:buNone/>
            </a:pPr>
            <a:endParaRPr lang="en-US" dirty="0">
              <a:latin typeface="メイリオ" panose="020B0604030504040204" pitchFamily="50" charset="-128"/>
              <a:ea typeface="メイリオ" panose="020B0604030504040204" pitchFamily="50" charset="-128"/>
            </a:endParaRPr>
          </a:p>
          <a:p>
            <a:pPr marL="0" lvl="0" indent="0" algn="l" rtl="0">
              <a:spcBef>
                <a:spcPts val="0"/>
              </a:spcBef>
              <a:spcAft>
                <a:spcPts val="0"/>
              </a:spcAft>
              <a:buNone/>
            </a:pPr>
            <a:r>
              <a:rPr lang="ja-JP" altLang="en-US">
                <a:latin typeface="メイリオ" panose="020B0604030504040204" pitchFamily="50" charset="-128"/>
                <a:ea typeface="メイリオ" panose="020B0604030504040204" pitchFamily="50" charset="-128"/>
              </a:rPr>
              <a:t>可用性→障害がおこってもサービスの提供をし続けること</a:t>
            </a:r>
            <a:endParaRPr lang="en-US" altLang="ja-JP" dirty="0">
              <a:latin typeface="メイリオ" panose="020B0604030504040204" pitchFamily="50" charset="-128"/>
              <a:ea typeface="メイリオ" panose="020B0604030504040204" pitchFamily="50" charset="-128"/>
            </a:endParaRPr>
          </a:p>
          <a:p>
            <a:pPr marL="0" lvl="0" indent="0" algn="l" rtl="0">
              <a:spcBef>
                <a:spcPts val="0"/>
              </a:spcBef>
              <a:spcAft>
                <a:spcPts val="0"/>
              </a:spcAft>
              <a:buNone/>
            </a:pPr>
            <a:r>
              <a:rPr lang="ja-JP" altLang="en-US">
                <a:latin typeface="メイリオ" panose="020B0604030504040204" pitchFamily="50" charset="-128"/>
                <a:ea typeface="メイリオ" panose="020B0604030504040204" pitchFamily="50" charset="-128"/>
              </a:rPr>
              <a:t>インフラは仮想化技術で支えられている</a:t>
            </a:r>
            <a:endParaRPr dirty="0">
              <a:latin typeface="メイリオ" panose="020B0604030504040204" pitchFamily="50" charset="-128"/>
              <a:ea typeface="メイリオ" panose="020B0604030504040204" pitchFamily="50" charset="-128"/>
            </a:endParaRPr>
          </a:p>
        </p:txBody>
      </p:sp>
      <p:sp>
        <p:nvSpPr>
          <p:cNvPr id="56" name="Google Shape;56;p4:notes"/>
          <p:cNvSpPr>
            <a:spLocks noGrp="1" noRot="1" noChangeAspect="1"/>
          </p:cNvSpPr>
          <p:nvPr>
            <p:ph type="sldImg" idx="2"/>
          </p:nvPr>
        </p:nvSpPr>
        <p:spPr>
          <a:xfrm>
            <a:off x="422275" y="1243013"/>
            <a:ext cx="5962650" cy="33543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45718715"/>
      </p:ext>
    </p:extLst>
  </p:cSld>
  <p:clrMapOvr>
    <a:masterClrMapping/>
  </p:clrMapOvr>
</p:notes>
</file>

<file path=ppt/notesSlides/notesSlide2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dirty="0"/>
          </a:p>
        </p:txBody>
      </p:sp>
    </p:spTree>
    <p:extLst>
      <p:ext uri="{BB962C8B-B14F-4D97-AF65-F5344CB8AC3E}">
        <p14:creationId xmlns:p14="http://schemas.microsoft.com/office/powerpoint/2010/main" val="47149479"/>
      </p:ext>
    </p:extLst>
  </p:cSld>
  <p:clrMapOvr>
    <a:masterClrMapping/>
  </p:clrMapOvr>
</p:notes>
</file>

<file path=ppt/notesSlides/notesSlide2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Tree>
    <p:extLst>
      <p:ext uri="{BB962C8B-B14F-4D97-AF65-F5344CB8AC3E}">
        <p14:creationId xmlns:p14="http://schemas.microsoft.com/office/powerpoint/2010/main" val="296518746"/>
      </p:ext>
    </p:extLst>
  </p:cSld>
  <p:clrMapOvr>
    <a:masterClrMapping/>
  </p:clrMapOvr>
</p:notes>
</file>

<file path=ppt/notesSlides/notesSlide2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t>322</a:t>
            </a:fld>
            <a:endParaRPr kumimoji="1" lang="ja-JP" altLang="en-US"/>
          </a:p>
        </p:txBody>
      </p:sp>
    </p:spTree>
    <p:extLst>
      <p:ext uri="{BB962C8B-B14F-4D97-AF65-F5344CB8AC3E}">
        <p14:creationId xmlns:p14="http://schemas.microsoft.com/office/powerpoint/2010/main" val="1931246652"/>
      </p:ext>
    </p:extLst>
  </p:cSld>
  <p:clrMapOvr>
    <a:masterClrMapping/>
  </p:clrMapOvr>
</p:notes>
</file>

<file path=ppt/notesSlides/notesSlide2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dirty="0"/>
          </a:p>
        </p:txBody>
      </p:sp>
    </p:spTree>
    <p:extLst>
      <p:ext uri="{BB962C8B-B14F-4D97-AF65-F5344CB8AC3E}">
        <p14:creationId xmlns:p14="http://schemas.microsoft.com/office/powerpoint/2010/main" val="1725775252"/>
      </p:ext>
    </p:extLst>
  </p:cSld>
  <p:clrMapOvr>
    <a:masterClrMapping/>
  </p:clrMapOvr>
</p:notes>
</file>

<file path=ppt/notesSlides/notesSlide2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t>324</a:t>
            </a:fld>
            <a:endParaRPr kumimoji="1" lang="ja-JP" altLang="en-US"/>
          </a:p>
        </p:txBody>
      </p:sp>
    </p:spTree>
    <p:extLst>
      <p:ext uri="{BB962C8B-B14F-4D97-AF65-F5344CB8AC3E}">
        <p14:creationId xmlns:p14="http://schemas.microsoft.com/office/powerpoint/2010/main" val="2127816516"/>
      </p:ext>
    </p:extLst>
  </p:cSld>
  <p:clrMapOvr>
    <a:masterClrMapping/>
  </p:clrMapOvr>
</p:notes>
</file>

<file path=ppt/notesSlides/notesSlide2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t>325</a:t>
            </a:fld>
            <a:endParaRPr kumimoji="1" lang="ja-JP" altLang="en-US"/>
          </a:p>
        </p:txBody>
      </p:sp>
    </p:spTree>
    <p:extLst>
      <p:ext uri="{BB962C8B-B14F-4D97-AF65-F5344CB8AC3E}">
        <p14:creationId xmlns:p14="http://schemas.microsoft.com/office/powerpoint/2010/main" val="3140638233"/>
      </p:ext>
    </p:extLst>
  </p:cSld>
  <p:clrMapOvr>
    <a:masterClrMapping/>
  </p:clrMapOvr>
</p:notes>
</file>

<file path=ppt/notesSlides/notesSlide2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pPr/>
              <a:t>326</a:t>
            </a:fld>
            <a:endParaRPr kumimoji="1" lang="ja-JP" altLang="en-US" dirty="0"/>
          </a:p>
        </p:txBody>
      </p:sp>
    </p:spTree>
    <p:extLst>
      <p:ext uri="{BB962C8B-B14F-4D97-AF65-F5344CB8AC3E}">
        <p14:creationId xmlns:p14="http://schemas.microsoft.com/office/powerpoint/2010/main" val="1110423867"/>
      </p:ext>
    </p:extLst>
  </p:cSld>
  <p:clrMapOvr>
    <a:masterClrMapping/>
  </p:clrMapOvr>
</p:notes>
</file>

<file path=ppt/notesSlides/notesSlide2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r>
              <a:rPr lang="ja-JP" altLang="en-US" dirty="0">
                <a:latin typeface="メイリオ"/>
                <a:ea typeface="メイリオ"/>
              </a:rPr>
              <a:t>ワークの進め方は時間や、実施形態に応じて柔軟に変えてもらって構いません。</a:t>
            </a:r>
            <a:endParaRPr lang="en-US" altLang="ja-JP" dirty="0">
              <a:latin typeface="メイリオ"/>
              <a:ea typeface="メイリオ"/>
            </a:endParaRPr>
          </a:p>
          <a:p>
            <a:r>
              <a:rPr lang="ja-JP" altLang="en-US" dirty="0">
                <a:latin typeface="メイリオ"/>
                <a:ea typeface="メイリオ"/>
              </a:rPr>
              <a:t>例）時間がないのでグループワークを実施しない。時間があるので発表してもらう。時間がないので解説で済ませる。など</a:t>
            </a:r>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t>327</a:t>
            </a:fld>
            <a:endParaRPr kumimoji="1" lang="ja-JP" altLang="en-US"/>
          </a:p>
        </p:txBody>
      </p:sp>
    </p:spTree>
    <p:extLst>
      <p:ext uri="{BB962C8B-B14F-4D97-AF65-F5344CB8AC3E}">
        <p14:creationId xmlns:p14="http://schemas.microsoft.com/office/powerpoint/2010/main" val="1453309134"/>
      </p:ext>
    </p:extLst>
  </p:cSld>
  <p:clrMapOvr>
    <a:masterClrMapping/>
  </p:clrMapOvr>
</p:notes>
</file>

<file path=ppt/notesSlides/notesSlide2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pPr/>
              <a:t>328</a:t>
            </a:fld>
            <a:endParaRPr kumimoji="1" lang="ja-JP" altLang="en-US" dirty="0"/>
          </a:p>
        </p:txBody>
      </p:sp>
    </p:spTree>
    <p:extLst>
      <p:ext uri="{BB962C8B-B14F-4D97-AF65-F5344CB8AC3E}">
        <p14:creationId xmlns:p14="http://schemas.microsoft.com/office/powerpoint/2010/main" val="4157701352"/>
      </p:ext>
    </p:extLst>
  </p:cSld>
  <p:clrMapOvr>
    <a:masterClrMapping/>
  </p:clrMapOvr>
</p:notes>
</file>

<file path=ppt/notesSlides/notesSlide2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pPr/>
              <a:t>329</a:t>
            </a:fld>
            <a:endParaRPr kumimoji="1" lang="ja-JP" altLang="en-US" dirty="0"/>
          </a:p>
        </p:txBody>
      </p:sp>
    </p:spTree>
    <p:extLst>
      <p:ext uri="{BB962C8B-B14F-4D97-AF65-F5344CB8AC3E}">
        <p14:creationId xmlns:p14="http://schemas.microsoft.com/office/powerpoint/2010/main" val="179654970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https://</a:t>
            </a:r>
            <a:r>
              <a:rPr kumimoji="1" lang="en-US" altLang="ja-JP" dirty="0" err="1"/>
              <a:t>blogs.microsoft.com</a:t>
            </a:r>
            <a:r>
              <a:rPr kumimoji="1" lang="en-US" altLang="ja-JP" dirty="0"/>
              <a:t>/wp-content/uploads/prod/sites/5/2022/06/Microsoft-Responsible-AI-Standard-v2-General-Requirements-3.pdf</a:t>
            </a:r>
            <a:endParaRPr kumimoji="1" lang="ja-JP" altLang="en-US"/>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pPr/>
              <a:t>41</a:t>
            </a:fld>
            <a:endParaRPr kumimoji="1" lang="ja-JP" altLang="en-US" dirty="0"/>
          </a:p>
        </p:txBody>
      </p:sp>
    </p:spTree>
    <p:extLst>
      <p:ext uri="{BB962C8B-B14F-4D97-AF65-F5344CB8AC3E}">
        <p14:creationId xmlns:p14="http://schemas.microsoft.com/office/powerpoint/2010/main" val="1003339516"/>
      </p:ext>
    </p:extLst>
  </p:cSld>
  <p:clrMapOvr>
    <a:masterClrMapping/>
  </p:clrMapOvr>
</p:notes>
</file>

<file path=ppt/notesSlides/notesSlide2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t>330</a:t>
            </a:fld>
            <a:endParaRPr kumimoji="1" lang="ja-JP" altLang="en-US"/>
          </a:p>
        </p:txBody>
      </p:sp>
    </p:spTree>
    <p:extLst>
      <p:ext uri="{BB962C8B-B14F-4D97-AF65-F5344CB8AC3E}">
        <p14:creationId xmlns:p14="http://schemas.microsoft.com/office/powerpoint/2010/main" val="616747409"/>
      </p:ext>
    </p:extLst>
  </p:cSld>
  <p:clrMapOvr>
    <a:masterClrMapping/>
  </p:clrMapOvr>
</p:notes>
</file>

<file path=ppt/notesSlides/notesSlide2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Tree>
    <p:extLst>
      <p:ext uri="{BB962C8B-B14F-4D97-AF65-F5344CB8AC3E}">
        <p14:creationId xmlns:p14="http://schemas.microsoft.com/office/powerpoint/2010/main" val="3286496197"/>
      </p:ext>
    </p:extLst>
  </p:cSld>
  <p:clrMapOvr>
    <a:masterClrMapping/>
  </p:clrMapOvr>
</p:notes>
</file>

<file path=ppt/notesSlides/notesSlide2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t>332</a:t>
            </a:fld>
            <a:endParaRPr kumimoji="1" lang="ja-JP" altLang="en-US"/>
          </a:p>
        </p:txBody>
      </p:sp>
    </p:spTree>
    <p:extLst>
      <p:ext uri="{BB962C8B-B14F-4D97-AF65-F5344CB8AC3E}">
        <p14:creationId xmlns:p14="http://schemas.microsoft.com/office/powerpoint/2010/main" val="4074665009"/>
      </p:ext>
    </p:extLst>
  </p:cSld>
  <p:clrMapOvr>
    <a:masterClrMapping/>
  </p:clrMapOvr>
</p:notes>
</file>

<file path=ppt/notesSlides/notesSlide2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t>334</a:t>
            </a:fld>
            <a:endParaRPr kumimoji="1" lang="ja-JP" altLang="en-US"/>
          </a:p>
        </p:txBody>
      </p:sp>
    </p:spTree>
    <p:extLst>
      <p:ext uri="{BB962C8B-B14F-4D97-AF65-F5344CB8AC3E}">
        <p14:creationId xmlns:p14="http://schemas.microsoft.com/office/powerpoint/2010/main" val="1938851711"/>
      </p:ext>
    </p:extLst>
  </p:cSld>
  <p:clrMapOvr>
    <a:masterClrMapping/>
  </p:clrMapOvr>
</p:notes>
</file>

<file path=ppt/notesSlides/notesSlide2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t>335</a:t>
            </a:fld>
            <a:endParaRPr kumimoji="1" lang="ja-JP" altLang="en-US"/>
          </a:p>
        </p:txBody>
      </p:sp>
    </p:spTree>
    <p:extLst>
      <p:ext uri="{BB962C8B-B14F-4D97-AF65-F5344CB8AC3E}">
        <p14:creationId xmlns:p14="http://schemas.microsoft.com/office/powerpoint/2010/main" val="1226135699"/>
      </p:ext>
    </p:extLst>
  </p:cSld>
  <p:clrMapOvr>
    <a:masterClrMapping/>
  </p:clrMapOvr>
</p:notes>
</file>

<file path=ppt/notesSlides/notesSlide2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t>336</a:t>
            </a:fld>
            <a:endParaRPr kumimoji="1" lang="ja-JP" altLang="en-US"/>
          </a:p>
        </p:txBody>
      </p:sp>
    </p:spTree>
    <p:extLst>
      <p:ext uri="{BB962C8B-B14F-4D97-AF65-F5344CB8AC3E}">
        <p14:creationId xmlns:p14="http://schemas.microsoft.com/office/powerpoint/2010/main" val="2229860428"/>
      </p:ext>
    </p:extLst>
  </p:cSld>
  <p:clrMapOvr>
    <a:masterClrMapping/>
  </p:clrMapOvr>
</p:notes>
</file>

<file path=ppt/notesSlides/notesSlide2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dirty="0"/>
          </a:p>
        </p:txBody>
      </p:sp>
    </p:spTree>
    <p:extLst>
      <p:ext uri="{BB962C8B-B14F-4D97-AF65-F5344CB8AC3E}">
        <p14:creationId xmlns:p14="http://schemas.microsoft.com/office/powerpoint/2010/main" val="2439948791"/>
      </p:ext>
    </p:extLst>
  </p:cSld>
  <p:clrMapOvr>
    <a:masterClrMapping/>
  </p:clrMapOvr>
</p:notes>
</file>

<file path=ppt/notesSlides/notesSlide2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単純化のためにテキストでは「これが</a:t>
            </a:r>
            <a:r>
              <a:rPr kumimoji="1" lang="en-US" altLang="ja-JP" dirty="0"/>
              <a:t>CNN</a:t>
            </a:r>
            <a:r>
              <a:rPr kumimoji="1" lang="ja-JP" altLang="en-US" dirty="0"/>
              <a:t>」という説明になっていますが、</a:t>
            </a:r>
            <a:r>
              <a:rPr kumimoji="1" lang="en-US" altLang="ja-JP" dirty="0"/>
              <a:t>CNN</a:t>
            </a:r>
            <a:r>
              <a:rPr kumimoji="1" lang="ja-JP" altLang="en-US" dirty="0"/>
              <a:t>にもさまざまな種類があります。</a:t>
            </a:r>
            <a:endParaRPr kumimoji="1" lang="en-US" altLang="ja-JP" dirty="0"/>
          </a:p>
          <a:p>
            <a:r>
              <a:rPr kumimoji="1" lang="ja-JP" altLang="en-US" dirty="0"/>
              <a:t>最終的に分類を出力するのではなく、画像を結果として出力するようなネットワークの場合は全結合層がないケースもあります。</a:t>
            </a:r>
            <a:endParaRPr kumimoji="1" lang="en-US" altLang="ja-JP" dirty="0"/>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pPr/>
              <a:t>338</a:t>
            </a:fld>
            <a:endParaRPr kumimoji="1" lang="ja-JP" altLang="en-US" dirty="0"/>
          </a:p>
        </p:txBody>
      </p:sp>
    </p:spTree>
    <p:extLst>
      <p:ext uri="{BB962C8B-B14F-4D97-AF65-F5344CB8AC3E}">
        <p14:creationId xmlns:p14="http://schemas.microsoft.com/office/powerpoint/2010/main" val="682395254"/>
      </p:ext>
    </p:extLst>
  </p:cSld>
  <p:clrMapOvr>
    <a:masterClrMapping/>
  </p:clrMapOvr>
</p:notes>
</file>

<file path=ppt/notesSlides/notesSlide2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pPr/>
              <a:t>339</a:t>
            </a:fld>
            <a:endParaRPr kumimoji="1" lang="ja-JP" altLang="en-US" dirty="0"/>
          </a:p>
        </p:txBody>
      </p:sp>
    </p:spTree>
    <p:extLst>
      <p:ext uri="{BB962C8B-B14F-4D97-AF65-F5344CB8AC3E}">
        <p14:creationId xmlns:p14="http://schemas.microsoft.com/office/powerpoint/2010/main" val="87737944"/>
      </p:ext>
    </p:extLst>
  </p:cSld>
  <p:clrMapOvr>
    <a:masterClrMapping/>
  </p:clrMapOvr>
</p:notes>
</file>

<file path=ppt/notesSlides/notesSlide2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pPr/>
              <a:t>340</a:t>
            </a:fld>
            <a:endParaRPr kumimoji="1" lang="ja-JP" altLang="en-US" dirty="0"/>
          </a:p>
        </p:txBody>
      </p:sp>
    </p:spTree>
    <p:extLst>
      <p:ext uri="{BB962C8B-B14F-4D97-AF65-F5344CB8AC3E}">
        <p14:creationId xmlns:p14="http://schemas.microsoft.com/office/powerpoint/2010/main" val="36400172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https://</a:t>
            </a:r>
            <a:r>
              <a:rPr kumimoji="1" lang="en-US" altLang="ja-JP" dirty="0" err="1"/>
              <a:t>blogs.microsoft.com</a:t>
            </a:r>
            <a:r>
              <a:rPr kumimoji="1" lang="en-US" altLang="ja-JP" dirty="0"/>
              <a:t>/wp-content/uploads/prod/sites/5/2022/06/Microsoft-Responsible-AI-Standard-v2-General-Requirements-3.pdf</a:t>
            </a:r>
            <a:endParaRPr kumimoji="1" lang="ja-JP" altLang="en-US"/>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pPr/>
              <a:t>42</a:t>
            </a:fld>
            <a:endParaRPr kumimoji="1" lang="ja-JP" altLang="en-US" dirty="0"/>
          </a:p>
        </p:txBody>
      </p:sp>
    </p:spTree>
    <p:extLst>
      <p:ext uri="{BB962C8B-B14F-4D97-AF65-F5344CB8AC3E}">
        <p14:creationId xmlns:p14="http://schemas.microsoft.com/office/powerpoint/2010/main" val="1430812062"/>
      </p:ext>
    </p:extLst>
  </p:cSld>
  <p:clrMapOvr>
    <a:masterClrMapping/>
  </p:clrMapOvr>
</p:notes>
</file>

<file path=ppt/notesSlides/notesSlide2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畳み込み後に</a:t>
            </a:r>
            <a:r>
              <a:rPr kumimoji="1" lang="en-US" altLang="ja-JP" dirty="0"/>
              <a:t>ReLU</a:t>
            </a:r>
            <a:r>
              <a:rPr kumimoji="1" lang="ja-JP" altLang="en-US" dirty="0"/>
              <a:t>関数が入るので、バイアスで足し引きされる値は</a:t>
            </a:r>
            <a:r>
              <a:rPr kumimoji="1" lang="en-US" altLang="ja-JP" dirty="0"/>
              <a:t>0</a:t>
            </a:r>
            <a:r>
              <a:rPr kumimoji="1" lang="ja-JP" altLang="en-US" dirty="0"/>
              <a:t>を出力するか</a:t>
            </a:r>
            <a:r>
              <a:rPr kumimoji="1" lang="en-US" altLang="ja-JP" dirty="0"/>
              <a:t>0</a:t>
            </a:r>
            <a:r>
              <a:rPr kumimoji="1" lang="ja-JP" altLang="en-US" dirty="0"/>
              <a:t>以上を出力するかの境目を調整することになります。</a:t>
            </a:r>
            <a:endParaRPr kumimoji="1" lang="en-US" altLang="ja-JP" dirty="0"/>
          </a:p>
          <a:p>
            <a:r>
              <a:rPr kumimoji="1" lang="ja-JP" altLang="en-US" dirty="0"/>
              <a:t>これにより特徴がより際立つような特徴抽出ができます。</a:t>
            </a:r>
            <a:endParaRPr kumimoji="1" lang="en-US" altLang="ja-JP" dirty="0"/>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pPr/>
              <a:t>341</a:t>
            </a:fld>
            <a:endParaRPr kumimoji="1" lang="ja-JP" altLang="en-US" dirty="0"/>
          </a:p>
        </p:txBody>
      </p:sp>
    </p:spTree>
    <p:extLst>
      <p:ext uri="{BB962C8B-B14F-4D97-AF65-F5344CB8AC3E}">
        <p14:creationId xmlns:p14="http://schemas.microsoft.com/office/powerpoint/2010/main" val="4036253149"/>
      </p:ext>
    </p:extLst>
  </p:cSld>
  <p:clrMapOvr>
    <a:masterClrMapping/>
  </p:clrMapOvr>
</p:notes>
</file>

<file path=ppt/notesSlides/notesSlide2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pPr/>
              <a:t>342</a:t>
            </a:fld>
            <a:endParaRPr kumimoji="1" lang="ja-JP" altLang="en-US" dirty="0"/>
          </a:p>
        </p:txBody>
      </p:sp>
    </p:spTree>
    <p:extLst>
      <p:ext uri="{BB962C8B-B14F-4D97-AF65-F5344CB8AC3E}">
        <p14:creationId xmlns:p14="http://schemas.microsoft.com/office/powerpoint/2010/main" val="2844635400"/>
      </p:ext>
    </p:extLst>
  </p:cSld>
  <p:clrMapOvr>
    <a:masterClrMapping/>
  </p:clrMapOvr>
</p:notes>
</file>

<file path=ppt/notesSlides/notesSlide2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pPr/>
              <a:t>343</a:t>
            </a:fld>
            <a:endParaRPr kumimoji="1" lang="ja-JP" altLang="en-US" dirty="0"/>
          </a:p>
        </p:txBody>
      </p:sp>
    </p:spTree>
    <p:extLst>
      <p:ext uri="{BB962C8B-B14F-4D97-AF65-F5344CB8AC3E}">
        <p14:creationId xmlns:p14="http://schemas.microsoft.com/office/powerpoint/2010/main" val="683210258"/>
      </p:ext>
    </p:extLst>
  </p:cSld>
  <p:clrMapOvr>
    <a:masterClrMapping/>
  </p:clrMapOvr>
</p:notes>
</file>

<file path=ppt/notesSlides/notesSlide2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こちらは紹介しなくて構いませんが、</a:t>
            </a:r>
            <a:r>
              <a:rPr kumimoji="1" lang="en-US" altLang="ja-JP" dirty="0"/>
              <a:t>CNN</a:t>
            </a:r>
            <a:r>
              <a:rPr kumimoji="1" lang="ja-JP" altLang="en-US" dirty="0"/>
              <a:t>が唯一の方法というわけではなく、別の方法の方が有力かもしれない説があります。</a:t>
            </a:r>
            <a:endParaRPr kumimoji="1" lang="en-US" altLang="ja-JP" dirty="0"/>
          </a:p>
          <a:p>
            <a:r>
              <a:rPr kumimoji="1" lang="ja-JP" altLang="en-US" dirty="0"/>
              <a:t>既に情報を得ている受講者などから何か聞かれた際には以下を参考にしてください。</a:t>
            </a:r>
            <a:endParaRPr kumimoji="1" lang="en-US" altLang="ja-JP" dirty="0"/>
          </a:p>
          <a:p>
            <a:endParaRPr kumimoji="1" lang="en-US" altLang="ja-JP" dirty="0"/>
          </a:p>
          <a:p>
            <a:r>
              <a:rPr kumimoji="1" lang="ja-JP" altLang="en-US" dirty="0"/>
              <a:t>人間であれば前から見た姿から横から見た姿や後ろから見た姿をある程度判断できるのに対し、</a:t>
            </a:r>
            <a:r>
              <a:rPr kumimoji="1" lang="en-US" altLang="ja-JP" dirty="0"/>
              <a:t>CNN</a:t>
            </a:r>
            <a:r>
              <a:rPr kumimoji="1" lang="ja-JP" altLang="en-US" dirty="0"/>
              <a:t>ではそういった問題に対して精度がかなり低下する。</a:t>
            </a:r>
            <a:endParaRPr kumimoji="1" lang="en-US" altLang="ja-JP" dirty="0"/>
          </a:p>
          <a:p>
            <a:r>
              <a:rPr kumimoji="1" lang="ja-JP" altLang="en-US" dirty="0"/>
              <a:t>こういったことから</a:t>
            </a:r>
            <a:r>
              <a:rPr kumimoji="1" lang="en-US" altLang="ja-JP" dirty="0"/>
              <a:t>CNN</a:t>
            </a:r>
            <a:r>
              <a:rPr kumimoji="1" lang="ja-JP" altLang="en-US" dirty="0"/>
              <a:t>が視覚的な機能とは実は異なったアプローチをとっているかもしれないという説があり、ジェフリーヒントン教授などから出ている。</a:t>
            </a:r>
            <a:endParaRPr kumimoji="1" lang="en-US" altLang="ja-JP" dirty="0"/>
          </a:p>
          <a:p>
            <a:r>
              <a:rPr kumimoji="1" lang="ja-JP" altLang="en-US" dirty="0"/>
              <a:t>現状</a:t>
            </a:r>
            <a:r>
              <a:rPr kumimoji="1" lang="en-US" altLang="ja-JP" dirty="0"/>
              <a:t>CNN</a:t>
            </a:r>
            <a:r>
              <a:rPr kumimoji="1" lang="ja-JP" altLang="en-US" dirty="0"/>
              <a:t>が実用的であるが、今後変わってくるかもしれない。（カプセルネットワークなどの新しい手法が研究されている）</a:t>
            </a:r>
            <a:endParaRPr kumimoji="1" lang="en-US" altLang="ja-JP" dirty="0"/>
          </a:p>
          <a:p>
            <a:r>
              <a:rPr kumimoji="1" lang="en-US" altLang="ja-JP" dirty="0"/>
              <a:t>https://ainow.ai/2021/06/30/255617/</a:t>
            </a:r>
            <a:endParaRPr kumimoji="1" lang="ja-JP" altLang="en-US" dirty="0"/>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pPr/>
              <a:t>344</a:t>
            </a:fld>
            <a:endParaRPr kumimoji="1" lang="ja-JP" altLang="en-US" dirty="0"/>
          </a:p>
        </p:txBody>
      </p:sp>
    </p:spTree>
    <p:extLst>
      <p:ext uri="{BB962C8B-B14F-4D97-AF65-F5344CB8AC3E}">
        <p14:creationId xmlns:p14="http://schemas.microsoft.com/office/powerpoint/2010/main" val="3948116753"/>
      </p:ext>
    </p:extLst>
  </p:cSld>
  <p:clrMapOvr>
    <a:masterClrMapping/>
  </p:clrMapOvr>
</p:notes>
</file>

<file path=ppt/notesSlides/notesSlide2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pPr/>
              <a:t>345</a:t>
            </a:fld>
            <a:endParaRPr kumimoji="1" lang="ja-JP" altLang="en-US" dirty="0"/>
          </a:p>
        </p:txBody>
      </p:sp>
    </p:spTree>
    <p:extLst>
      <p:ext uri="{BB962C8B-B14F-4D97-AF65-F5344CB8AC3E}">
        <p14:creationId xmlns:p14="http://schemas.microsoft.com/office/powerpoint/2010/main" val="1961774600"/>
      </p:ext>
    </p:extLst>
  </p:cSld>
  <p:clrMapOvr>
    <a:masterClrMapping/>
  </p:clrMapOvr>
</p:notes>
</file>

<file path=ppt/notesSlides/notesSlide2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pPr/>
              <a:t>346</a:t>
            </a:fld>
            <a:endParaRPr kumimoji="1" lang="ja-JP" altLang="en-US" dirty="0"/>
          </a:p>
        </p:txBody>
      </p:sp>
    </p:spTree>
    <p:extLst>
      <p:ext uri="{BB962C8B-B14F-4D97-AF65-F5344CB8AC3E}">
        <p14:creationId xmlns:p14="http://schemas.microsoft.com/office/powerpoint/2010/main" val="4278010834"/>
      </p:ext>
    </p:extLst>
  </p:cSld>
  <p:clrMapOvr>
    <a:masterClrMapping/>
  </p:clrMapOvr>
</p:notes>
</file>

<file path=ppt/notesSlides/notesSlide2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pPr/>
              <a:t>347</a:t>
            </a:fld>
            <a:endParaRPr kumimoji="1" lang="ja-JP" altLang="en-US" dirty="0"/>
          </a:p>
        </p:txBody>
      </p:sp>
    </p:spTree>
    <p:extLst>
      <p:ext uri="{BB962C8B-B14F-4D97-AF65-F5344CB8AC3E}">
        <p14:creationId xmlns:p14="http://schemas.microsoft.com/office/powerpoint/2010/main" val="3162944496"/>
      </p:ext>
    </p:extLst>
  </p:cSld>
  <p:clrMapOvr>
    <a:masterClrMapping/>
  </p:clrMapOvr>
</p:notes>
</file>

<file path=ppt/notesSlides/notesSlide2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t>348</a:t>
            </a:fld>
            <a:endParaRPr kumimoji="1" lang="ja-JP" altLang="en-US"/>
          </a:p>
        </p:txBody>
      </p:sp>
    </p:spTree>
    <p:extLst>
      <p:ext uri="{BB962C8B-B14F-4D97-AF65-F5344CB8AC3E}">
        <p14:creationId xmlns:p14="http://schemas.microsoft.com/office/powerpoint/2010/main" val="1825339267"/>
      </p:ext>
    </p:extLst>
  </p:cSld>
  <p:clrMapOvr>
    <a:masterClrMapping/>
  </p:clrMapOvr>
</p:notes>
</file>

<file path=ppt/notesSlides/notesSlide2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dirty="0"/>
          </a:p>
        </p:txBody>
      </p:sp>
    </p:spTree>
    <p:extLst>
      <p:ext uri="{BB962C8B-B14F-4D97-AF65-F5344CB8AC3E}">
        <p14:creationId xmlns:p14="http://schemas.microsoft.com/office/powerpoint/2010/main" val="3103005505"/>
      </p:ext>
    </p:extLst>
  </p:cSld>
  <p:clrMapOvr>
    <a:masterClrMapping/>
  </p:clrMapOvr>
</p:notes>
</file>

<file path=ppt/notesSlides/notesSlide2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Tree>
    <p:extLst>
      <p:ext uri="{BB962C8B-B14F-4D97-AF65-F5344CB8AC3E}">
        <p14:creationId xmlns:p14="http://schemas.microsoft.com/office/powerpoint/2010/main" val="66471903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透明性を高める</a:t>
            </a:r>
            <a:r>
              <a:rPr kumimoji="1" lang="en-US" altLang="ja-JP" dirty="0"/>
              <a:t> AI</a:t>
            </a:r>
            <a:br>
              <a:rPr kumimoji="1" lang="en-US" altLang="ja-JP" dirty="0"/>
            </a:br>
            <a:r>
              <a:rPr kumimoji="1" lang="en-US" altLang="ja-JP" dirty="0"/>
              <a:t>https://</a:t>
            </a:r>
            <a:r>
              <a:rPr kumimoji="1" lang="en-US" altLang="ja-JP" dirty="0" err="1"/>
              <a:t>interpret.ml</a:t>
            </a:r>
            <a:r>
              <a:rPr kumimoji="1" lang="en-US" altLang="ja-JP" dirty="0"/>
              <a:t>/</a:t>
            </a:r>
            <a:endParaRPr kumimoji="1" lang="ja-JP" altLang="en-US"/>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pPr/>
              <a:t>43</a:t>
            </a:fld>
            <a:endParaRPr kumimoji="1" lang="ja-JP" altLang="en-US" dirty="0"/>
          </a:p>
        </p:txBody>
      </p:sp>
    </p:spTree>
    <p:extLst>
      <p:ext uri="{BB962C8B-B14F-4D97-AF65-F5344CB8AC3E}">
        <p14:creationId xmlns:p14="http://schemas.microsoft.com/office/powerpoint/2010/main" val="3371468044"/>
      </p:ext>
    </p:extLst>
  </p:cSld>
  <p:clrMapOvr>
    <a:masterClrMapping/>
  </p:clrMapOvr>
</p:notes>
</file>

<file path=ppt/notesSlides/notesSlide2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Tree>
    <p:extLst>
      <p:ext uri="{BB962C8B-B14F-4D97-AF65-F5344CB8AC3E}">
        <p14:creationId xmlns:p14="http://schemas.microsoft.com/office/powerpoint/2010/main" val="941525436"/>
      </p:ext>
    </p:extLst>
  </p:cSld>
  <p:clrMapOvr>
    <a:masterClrMapping/>
  </p:clrMapOvr>
</p:notes>
</file>

<file path=ppt/notesSlides/notesSlide2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t>352</a:t>
            </a:fld>
            <a:endParaRPr kumimoji="1" lang="ja-JP" altLang="en-US"/>
          </a:p>
        </p:txBody>
      </p:sp>
    </p:spTree>
    <p:extLst>
      <p:ext uri="{BB962C8B-B14F-4D97-AF65-F5344CB8AC3E}">
        <p14:creationId xmlns:p14="http://schemas.microsoft.com/office/powerpoint/2010/main" val="3786852276"/>
      </p:ext>
    </p:extLst>
  </p:cSld>
  <p:clrMapOvr>
    <a:masterClrMapping/>
  </p:clrMapOvr>
</p:notes>
</file>

<file path=ppt/notesSlides/notesSlide2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dirty="0"/>
          </a:p>
        </p:txBody>
      </p:sp>
    </p:spTree>
    <p:extLst>
      <p:ext uri="{BB962C8B-B14F-4D97-AF65-F5344CB8AC3E}">
        <p14:creationId xmlns:p14="http://schemas.microsoft.com/office/powerpoint/2010/main" val="3341146501"/>
      </p:ext>
    </p:extLst>
  </p:cSld>
  <p:clrMapOvr>
    <a:masterClrMapping/>
  </p:clrMapOvr>
</p:notes>
</file>

<file path=ppt/notesSlides/notesSlide2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t>354</a:t>
            </a:fld>
            <a:endParaRPr kumimoji="1" lang="ja-JP" altLang="en-US"/>
          </a:p>
        </p:txBody>
      </p:sp>
    </p:spTree>
    <p:extLst>
      <p:ext uri="{BB962C8B-B14F-4D97-AF65-F5344CB8AC3E}">
        <p14:creationId xmlns:p14="http://schemas.microsoft.com/office/powerpoint/2010/main" val="2687856730"/>
      </p:ext>
    </p:extLst>
  </p:cSld>
  <p:clrMapOvr>
    <a:masterClrMapping/>
  </p:clrMapOvr>
</p:notes>
</file>

<file path=ppt/notesSlides/notesSlide2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r>
              <a:rPr lang="ja-JP" altLang="en-US" dirty="0"/>
              <a:t>もとにしている事例</a:t>
            </a:r>
            <a:endParaRPr lang="en-US" altLang="ja-JP" dirty="0"/>
          </a:p>
          <a:p>
            <a:r>
              <a:rPr lang="ja-JP" altLang="en-US" dirty="0"/>
              <a:t>（掲載許可は取っていないため、テキスト上は情報をぼやかしています。ネットの記事などを紹介しても良いですが、受講者に関係者がいらっしゃる可能性もある為、不快な印象を与えないようにご注意ください。）</a:t>
            </a:r>
            <a:endParaRPr lang="en-US" altLang="ja-JP" dirty="0"/>
          </a:p>
          <a:p>
            <a:r>
              <a:rPr lang="ja-JP" altLang="en-US" dirty="0"/>
              <a:t>大東建託いい部屋ネット：</a:t>
            </a:r>
            <a:r>
              <a:rPr lang="en-US" altLang="ja-JP" dirty="0"/>
              <a:t>https://japan.cnet.com/article/35120690/</a:t>
            </a:r>
          </a:p>
          <a:p>
            <a:r>
              <a:rPr lang="ja-JP" altLang="en-US" dirty="0"/>
              <a:t>クリーニング店</a:t>
            </a:r>
            <a:r>
              <a:rPr lang="ja-JP" altLang="en-US" b="0" i="0" dirty="0">
                <a:solidFill>
                  <a:srgbClr val="343434"/>
                </a:solidFill>
                <a:effectLst/>
                <a:latin typeface="Meiryo" panose="020B0604030504040204" pitchFamily="50" charset="-128"/>
                <a:ea typeface="Meiryo" panose="020B0604030504040204" pitchFamily="50" charset="-128"/>
              </a:rPr>
              <a:t>エルアンドエー</a:t>
            </a:r>
            <a:r>
              <a:rPr lang="ja-JP" altLang="en-US" dirty="0"/>
              <a:t>：</a:t>
            </a:r>
            <a:r>
              <a:rPr lang="en-US" altLang="ja-JP" dirty="0"/>
              <a:t>https://www.itmedia.co.jp/news/articles/1804/04/news118.html</a:t>
            </a:r>
          </a:p>
          <a:p>
            <a:r>
              <a:rPr lang="en-US" altLang="ja-JP" dirty="0"/>
              <a:t>ALSOK</a:t>
            </a:r>
            <a:r>
              <a:rPr lang="ja-JP" altLang="en-US" dirty="0"/>
              <a:t>：</a:t>
            </a:r>
            <a:r>
              <a:rPr lang="en-US" altLang="ja-JP" dirty="0"/>
              <a:t>https://xtrend.nikkei.com/atcl/contents/18/00049/00017/</a:t>
            </a:r>
            <a:endParaRPr lang="ja-JP" altLang="en-US" dirty="0"/>
          </a:p>
        </p:txBody>
      </p:sp>
    </p:spTree>
    <p:extLst>
      <p:ext uri="{BB962C8B-B14F-4D97-AF65-F5344CB8AC3E}">
        <p14:creationId xmlns:p14="http://schemas.microsoft.com/office/powerpoint/2010/main" val="2409077443"/>
      </p:ext>
    </p:extLst>
  </p:cSld>
  <p:clrMapOvr>
    <a:masterClrMapping/>
  </p:clrMapOvr>
</p:notes>
</file>

<file path=ppt/notesSlides/notesSlide2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r>
              <a:rPr lang="ja-JP" altLang="en-US" dirty="0"/>
              <a:t>もとにしている事例</a:t>
            </a:r>
            <a:endParaRPr lang="en-US" altLang="ja-JP" dirty="0"/>
          </a:p>
          <a:p>
            <a:r>
              <a:rPr lang="ja-JP" altLang="en-US" dirty="0"/>
              <a:t>メルカリ：</a:t>
            </a:r>
            <a:r>
              <a:rPr lang="en-US" altLang="ja-JP" dirty="0"/>
              <a:t>https://engineering.mercari.com/blog/entry/2017-12-23-100000/</a:t>
            </a:r>
          </a:p>
        </p:txBody>
      </p:sp>
    </p:spTree>
    <p:extLst>
      <p:ext uri="{BB962C8B-B14F-4D97-AF65-F5344CB8AC3E}">
        <p14:creationId xmlns:p14="http://schemas.microsoft.com/office/powerpoint/2010/main" val="769845953"/>
      </p:ext>
    </p:extLst>
  </p:cSld>
  <p:clrMapOvr>
    <a:masterClrMapping/>
  </p:clrMapOvr>
</p:notes>
</file>

<file path=ppt/notesSlides/notesSlide2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t>357</a:t>
            </a:fld>
            <a:endParaRPr kumimoji="1" lang="ja-JP" altLang="en-US"/>
          </a:p>
        </p:txBody>
      </p:sp>
    </p:spTree>
    <p:extLst>
      <p:ext uri="{BB962C8B-B14F-4D97-AF65-F5344CB8AC3E}">
        <p14:creationId xmlns:p14="http://schemas.microsoft.com/office/powerpoint/2010/main" val="1765439394"/>
      </p:ext>
    </p:extLst>
  </p:cSld>
  <p:clrMapOvr>
    <a:masterClrMapping/>
  </p:clrMapOvr>
</p:notes>
</file>

<file path=ppt/notesSlides/notesSlide2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t>358</a:t>
            </a:fld>
            <a:endParaRPr kumimoji="1" lang="ja-JP" altLang="en-US"/>
          </a:p>
        </p:txBody>
      </p:sp>
    </p:spTree>
    <p:extLst>
      <p:ext uri="{BB962C8B-B14F-4D97-AF65-F5344CB8AC3E}">
        <p14:creationId xmlns:p14="http://schemas.microsoft.com/office/powerpoint/2010/main" val="2768967359"/>
      </p:ext>
    </p:extLst>
  </p:cSld>
  <p:clrMapOvr>
    <a:masterClrMapping/>
  </p:clrMapOvr>
</p:notes>
</file>

<file path=ppt/notesSlides/notesSlide2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t>359</a:t>
            </a:fld>
            <a:endParaRPr kumimoji="1" lang="ja-JP" altLang="en-US"/>
          </a:p>
        </p:txBody>
      </p:sp>
    </p:spTree>
    <p:extLst>
      <p:ext uri="{BB962C8B-B14F-4D97-AF65-F5344CB8AC3E}">
        <p14:creationId xmlns:p14="http://schemas.microsoft.com/office/powerpoint/2010/main" val="678350892"/>
      </p:ext>
    </p:extLst>
  </p:cSld>
  <p:clrMapOvr>
    <a:masterClrMapping/>
  </p:clrMapOvr>
</p:notes>
</file>

<file path=ppt/notesSlides/notesSlide2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pPr/>
              <a:t>360</a:t>
            </a:fld>
            <a:endParaRPr kumimoji="1" lang="ja-JP" altLang="en-US" dirty="0"/>
          </a:p>
        </p:txBody>
      </p:sp>
    </p:spTree>
    <p:extLst>
      <p:ext uri="{BB962C8B-B14F-4D97-AF65-F5344CB8AC3E}">
        <p14:creationId xmlns:p14="http://schemas.microsoft.com/office/powerpoint/2010/main" val="29802480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t>3</a:t>
            </a:fld>
            <a:endParaRPr kumimoji="1" lang="ja-JP" altLang="en-US"/>
          </a:p>
        </p:txBody>
      </p:sp>
    </p:spTree>
    <p:extLst>
      <p:ext uri="{BB962C8B-B14F-4D97-AF65-F5344CB8AC3E}">
        <p14:creationId xmlns:p14="http://schemas.microsoft.com/office/powerpoint/2010/main" val="25164998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https://</a:t>
            </a:r>
            <a:r>
              <a:rPr kumimoji="1" lang="en-US" altLang="ja-JP" dirty="0" err="1"/>
              <a:t>blogs.microsoft.com</a:t>
            </a:r>
            <a:r>
              <a:rPr kumimoji="1" lang="en-US" altLang="ja-JP" dirty="0"/>
              <a:t>/wp-content/uploads/prod/sites/5/2022/06/Microsoft-Responsible-AI-Standard-v2-General-Requirements-3.pdf</a:t>
            </a:r>
            <a:endParaRPr kumimoji="1" lang="ja-JP" altLang="en-US"/>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pPr/>
              <a:t>44</a:t>
            </a:fld>
            <a:endParaRPr kumimoji="1" lang="ja-JP" altLang="en-US" dirty="0"/>
          </a:p>
        </p:txBody>
      </p:sp>
    </p:spTree>
    <p:extLst>
      <p:ext uri="{BB962C8B-B14F-4D97-AF65-F5344CB8AC3E}">
        <p14:creationId xmlns:p14="http://schemas.microsoft.com/office/powerpoint/2010/main" val="1751107397"/>
      </p:ext>
    </p:extLst>
  </p:cSld>
  <p:clrMapOvr>
    <a:masterClrMapping/>
  </p:clrMapOvr>
</p:notes>
</file>

<file path=ppt/notesSlides/notesSlide3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t>362</a:t>
            </a:fld>
            <a:endParaRPr kumimoji="1" lang="ja-JP" altLang="en-US"/>
          </a:p>
        </p:txBody>
      </p:sp>
    </p:spTree>
    <p:extLst>
      <p:ext uri="{BB962C8B-B14F-4D97-AF65-F5344CB8AC3E}">
        <p14:creationId xmlns:p14="http://schemas.microsoft.com/office/powerpoint/2010/main" val="2413008703"/>
      </p:ext>
    </p:extLst>
  </p:cSld>
  <p:clrMapOvr>
    <a:masterClrMapping/>
  </p:clrMapOvr>
</p:notes>
</file>

<file path=ppt/notesSlides/notesSlide3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解説</a:t>
            </a:r>
            <a:endParaRPr kumimoji="1" lang="en-US" altLang="ja-JP" dirty="0"/>
          </a:p>
          <a:p>
            <a:r>
              <a:rPr kumimoji="1" lang="ja-JP" altLang="en-US" dirty="0"/>
              <a:t>１</a:t>
            </a:r>
            <a:r>
              <a:rPr kumimoji="1" lang="en-US" altLang="ja-JP" dirty="0"/>
              <a:t>. </a:t>
            </a:r>
            <a:r>
              <a:rPr kumimoji="1" lang="ja-JP" altLang="en-US" dirty="0"/>
              <a:t>選択肢１：人工知能についての説明です。</a:t>
            </a:r>
            <a:endParaRPr kumimoji="1" lang="en-US" altLang="ja-JP" dirty="0"/>
          </a:p>
          <a:p>
            <a:r>
              <a:rPr kumimoji="1" lang="ja-JP" altLang="en-US" dirty="0"/>
              <a:t>１</a:t>
            </a:r>
            <a:r>
              <a:rPr kumimoji="1" lang="en-US" altLang="ja-JP" dirty="0"/>
              <a:t>. </a:t>
            </a:r>
            <a:r>
              <a:rPr kumimoji="1" lang="ja-JP" altLang="en-US" dirty="0"/>
              <a:t>選択肢３：人工知能の実現手段の一つである、エキスパートシステムについての説明です。</a:t>
            </a:r>
            <a:endParaRPr kumimoji="1" lang="en-US" altLang="ja-JP" dirty="0"/>
          </a:p>
          <a:p>
            <a:endParaRPr kumimoji="1" lang="en-US" altLang="ja-JP" dirty="0"/>
          </a:p>
          <a:p>
            <a:r>
              <a:rPr kumimoji="1" lang="ja-JP" altLang="en-US" dirty="0"/>
              <a:t>２</a:t>
            </a:r>
            <a:r>
              <a:rPr kumimoji="1" lang="en-US" altLang="ja-JP" dirty="0"/>
              <a:t>. </a:t>
            </a:r>
            <a:r>
              <a:rPr kumimoji="1" lang="ja-JP" altLang="en-US" dirty="0"/>
              <a:t>選択肢１、４、５の名称の学習手法はありません</a:t>
            </a:r>
            <a:endParaRPr kumimoji="1" lang="en-US" altLang="ja-JP" dirty="0"/>
          </a:p>
          <a:p>
            <a:endParaRPr kumimoji="1" lang="en-US" altLang="ja-JP" dirty="0"/>
          </a:p>
          <a:p>
            <a:r>
              <a:rPr kumimoji="1" lang="ja-JP" altLang="en-US" dirty="0"/>
              <a:t>３．カスタムモデルを開発する場合、機械学習のプログラムを開発するためのハードウェアやソフトウェアの用意が必要です。どの選択肢も関係しています。</a:t>
            </a:r>
            <a:endParaRPr kumimoji="1" lang="en-US" altLang="ja-JP" dirty="0"/>
          </a:p>
          <a:p>
            <a:r>
              <a:rPr kumimoji="1" lang="ja-JP" altLang="en-US" dirty="0"/>
              <a:t>・ ハードウェアに関係するもの：</a:t>
            </a:r>
            <a:r>
              <a:rPr kumimoji="1" lang="en-US" altLang="ja-JP" dirty="0"/>
              <a:t>GPU</a:t>
            </a:r>
          </a:p>
          <a:p>
            <a:r>
              <a:rPr kumimoji="1" lang="ja-JP" altLang="en-US" dirty="0"/>
              <a:t>・ プログラムの実行環境に関係するもの：</a:t>
            </a:r>
            <a:r>
              <a:rPr kumimoji="1" lang="en-US" altLang="ja-JP" dirty="0"/>
              <a:t>Jupyter Notebook</a:t>
            </a:r>
            <a:r>
              <a:rPr kumimoji="1" lang="ja-JP" altLang="en-US" dirty="0"/>
              <a:t>、</a:t>
            </a:r>
            <a:r>
              <a:rPr kumimoji="1" lang="en-US" altLang="ja-JP" dirty="0"/>
              <a:t>Google Colaboratory</a:t>
            </a:r>
          </a:p>
          <a:p>
            <a:r>
              <a:rPr kumimoji="1" lang="ja-JP" altLang="en-US" dirty="0"/>
              <a:t>・ プログラミング言語：</a:t>
            </a:r>
            <a:r>
              <a:rPr kumimoji="1" lang="en-US" altLang="ja-JP" dirty="0"/>
              <a:t>Python</a:t>
            </a:r>
          </a:p>
          <a:p>
            <a:r>
              <a:rPr kumimoji="1" lang="ja-JP" altLang="en-US" dirty="0"/>
              <a:t>・ 機械学習用のライブラリ・フレームワーク：</a:t>
            </a:r>
            <a:r>
              <a:rPr kumimoji="1" lang="en-US" altLang="ja-JP" dirty="0"/>
              <a:t>scikit-learn</a:t>
            </a:r>
            <a:r>
              <a:rPr kumimoji="1" lang="ja-JP" altLang="en-US" dirty="0"/>
              <a:t>、</a:t>
            </a:r>
            <a:r>
              <a:rPr kumimoji="1" lang="en-US" altLang="ja-JP" dirty="0"/>
              <a:t>Keras</a:t>
            </a:r>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pPr/>
              <a:t>363</a:t>
            </a:fld>
            <a:endParaRPr kumimoji="1" lang="ja-JP" altLang="en-US" dirty="0"/>
          </a:p>
        </p:txBody>
      </p:sp>
    </p:spTree>
    <p:extLst>
      <p:ext uri="{BB962C8B-B14F-4D97-AF65-F5344CB8AC3E}">
        <p14:creationId xmlns:p14="http://schemas.microsoft.com/office/powerpoint/2010/main" val="1794265835"/>
      </p:ext>
    </p:extLst>
  </p:cSld>
  <p:clrMapOvr>
    <a:masterClrMapping/>
  </p:clrMapOvr>
</p:notes>
</file>

<file path=ppt/notesSlides/notesSlide3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こちらのワークには正解があるわけではありません。</a:t>
            </a:r>
            <a:endParaRPr kumimoji="1" lang="en-US" altLang="ja-JP" dirty="0"/>
          </a:p>
          <a:p>
            <a:r>
              <a:rPr kumimoji="1" lang="ja-JP" altLang="en-US" dirty="0"/>
              <a:t>講義や演習を振り返りながら理解を深めてもらうことが目的のため、解答例に書かれていることと違っていても問題はありません。</a:t>
            </a:r>
            <a:endParaRPr kumimoji="1" lang="en-US" altLang="ja-JP" dirty="0"/>
          </a:p>
          <a:p>
            <a:r>
              <a:rPr kumimoji="1" lang="ja-JP" altLang="en-US" dirty="0"/>
              <a:t>また、</a:t>
            </a:r>
            <a:r>
              <a:rPr kumimoji="1" lang="en-US" altLang="ja-JP" dirty="0" err="1"/>
              <a:t>class_weight</a:t>
            </a:r>
            <a:r>
              <a:rPr kumimoji="1" lang="en-US" altLang="ja-JP" dirty="0"/>
              <a:t>=‘balanced’</a:t>
            </a:r>
            <a:r>
              <a:rPr kumimoji="1" lang="ja-JP" altLang="en-US" dirty="0"/>
              <a:t>は（参考）に記載している内容ですのでご注意ください。</a:t>
            </a:r>
            <a:endParaRPr kumimoji="1" lang="en-US" altLang="ja-JP" dirty="0"/>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pPr/>
              <a:t>364</a:t>
            </a:fld>
            <a:endParaRPr kumimoji="1" lang="ja-JP" altLang="en-US" dirty="0"/>
          </a:p>
        </p:txBody>
      </p:sp>
    </p:spTree>
    <p:extLst>
      <p:ext uri="{BB962C8B-B14F-4D97-AF65-F5344CB8AC3E}">
        <p14:creationId xmlns:p14="http://schemas.microsoft.com/office/powerpoint/2010/main" val="4113880115"/>
      </p:ext>
    </p:extLst>
  </p:cSld>
  <p:clrMapOvr>
    <a:masterClrMapping/>
  </p:clrMapOvr>
</p:notes>
</file>

<file path=ppt/notesSlides/notesSlide3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t>365</a:t>
            </a:fld>
            <a:endParaRPr kumimoji="1" lang="ja-JP" altLang="en-US"/>
          </a:p>
        </p:txBody>
      </p:sp>
    </p:spTree>
    <p:extLst>
      <p:ext uri="{BB962C8B-B14F-4D97-AF65-F5344CB8AC3E}">
        <p14:creationId xmlns:p14="http://schemas.microsoft.com/office/powerpoint/2010/main" val="3162518653"/>
      </p:ext>
    </p:extLst>
  </p:cSld>
  <p:clrMapOvr>
    <a:masterClrMapping/>
  </p:clrMapOvr>
</p:notes>
</file>

<file path=ppt/notesSlides/notesSlide3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en-US" altLang="ja-JP" dirty="0"/>
          </a:p>
        </p:txBody>
      </p:sp>
    </p:spTree>
    <p:extLst>
      <p:ext uri="{BB962C8B-B14F-4D97-AF65-F5344CB8AC3E}">
        <p14:creationId xmlns:p14="http://schemas.microsoft.com/office/powerpoint/2010/main" val="2122585545"/>
      </p:ext>
    </p:extLst>
  </p:cSld>
  <p:clrMapOvr>
    <a:masterClrMapping/>
  </p:clrMapOvr>
</p:notes>
</file>

<file path=ppt/notesSlides/notesSlide3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t>367</a:t>
            </a:fld>
            <a:endParaRPr kumimoji="1" lang="ja-JP" altLang="en-US"/>
          </a:p>
        </p:txBody>
      </p:sp>
    </p:spTree>
    <p:extLst>
      <p:ext uri="{BB962C8B-B14F-4D97-AF65-F5344CB8AC3E}">
        <p14:creationId xmlns:p14="http://schemas.microsoft.com/office/powerpoint/2010/main" val="1852951608"/>
      </p:ext>
    </p:extLst>
  </p:cSld>
  <p:clrMapOvr>
    <a:masterClrMapping/>
  </p:clrMapOvr>
</p:notes>
</file>

<file path=ppt/notesSlides/notesSlide3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Tree>
    <p:extLst>
      <p:ext uri="{BB962C8B-B14F-4D97-AF65-F5344CB8AC3E}">
        <p14:creationId xmlns:p14="http://schemas.microsoft.com/office/powerpoint/2010/main" val="3361461550"/>
      </p:ext>
    </p:extLst>
  </p:cSld>
  <p:clrMapOvr>
    <a:masterClrMapping/>
  </p:clrMapOvr>
</p:notes>
</file>

<file path=ppt/notesSlides/notesSlide3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Tree>
    <p:extLst>
      <p:ext uri="{BB962C8B-B14F-4D97-AF65-F5344CB8AC3E}">
        <p14:creationId xmlns:p14="http://schemas.microsoft.com/office/powerpoint/2010/main" val="4097046655"/>
      </p:ext>
    </p:extLst>
  </p:cSld>
  <p:clrMapOvr>
    <a:masterClrMapping/>
  </p:clrMapOvr>
</p:notes>
</file>

<file path=ppt/notesSlides/notesSlide3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Tree>
    <p:extLst>
      <p:ext uri="{BB962C8B-B14F-4D97-AF65-F5344CB8AC3E}">
        <p14:creationId xmlns:p14="http://schemas.microsoft.com/office/powerpoint/2010/main" val="3963111914"/>
      </p:ext>
    </p:extLst>
  </p:cSld>
  <p:clrMapOvr>
    <a:masterClrMapping/>
  </p:clrMapOvr>
</p:notes>
</file>

<file path=ppt/notesSlides/notesSlide3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pPr/>
              <a:t>371</a:t>
            </a:fld>
            <a:endParaRPr kumimoji="1" lang="ja-JP" altLang="en-US" dirty="0"/>
          </a:p>
        </p:txBody>
      </p:sp>
    </p:spTree>
    <p:extLst>
      <p:ext uri="{BB962C8B-B14F-4D97-AF65-F5344CB8AC3E}">
        <p14:creationId xmlns:p14="http://schemas.microsoft.com/office/powerpoint/2010/main" val="159960263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https://</a:t>
            </a:r>
            <a:r>
              <a:rPr kumimoji="1" lang="en-US" altLang="ja-JP" dirty="0" err="1"/>
              <a:t>blogs.microsoft.com</a:t>
            </a:r>
            <a:r>
              <a:rPr kumimoji="1" lang="en-US" altLang="ja-JP" dirty="0"/>
              <a:t>/wp-content/uploads/prod/sites/5/2022/06/Microsoft-Responsible-AI-Standard-v2-General-Requirements-3.pdf</a:t>
            </a:r>
            <a:endParaRPr kumimoji="1" lang="ja-JP" altLang="en-US"/>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pPr/>
              <a:t>45</a:t>
            </a:fld>
            <a:endParaRPr kumimoji="1" lang="ja-JP" altLang="en-US" dirty="0"/>
          </a:p>
        </p:txBody>
      </p:sp>
    </p:spTree>
    <p:extLst>
      <p:ext uri="{BB962C8B-B14F-4D97-AF65-F5344CB8AC3E}">
        <p14:creationId xmlns:p14="http://schemas.microsoft.com/office/powerpoint/2010/main" val="754180907"/>
      </p:ext>
    </p:extLst>
  </p:cSld>
  <p:clrMapOvr>
    <a:masterClrMapping/>
  </p:clrMapOvr>
</p:notes>
</file>

<file path=ppt/notesSlides/notesSlide3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dirty="0"/>
          </a:p>
        </p:txBody>
      </p:sp>
    </p:spTree>
    <p:extLst>
      <p:ext uri="{BB962C8B-B14F-4D97-AF65-F5344CB8AC3E}">
        <p14:creationId xmlns:p14="http://schemas.microsoft.com/office/powerpoint/2010/main" val="630522245"/>
      </p:ext>
    </p:extLst>
  </p:cSld>
  <p:clrMapOvr>
    <a:masterClrMapping/>
  </p:clrMapOvr>
</p:notes>
</file>

<file path=ppt/notesSlides/notesSlide3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dirty="0"/>
          </a:p>
        </p:txBody>
      </p:sp>
    </p:spTree>
    <p:extLst>
      <p:ext uri="{BB962C8B-B14F-4D97-AF65-F5344CB8AC3E}">
        <p14:creationId xmlns:p14="http://schemas.microsoft.com/office/powerpoint/2010/main" val="2436474425"/>
      </p:ext>
    </p:extLst>
  </p:cSld>
  <p:clrMapOvr>
    <a:masterClrMapping/>
  </p:clrMapOvr>
</p:notes>
</file>

<file path=ppt/notesSlides/notesSlide3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t>374</a:t>
            </a:fld>
            <a:endParaRPr kumimoji="1" lang="ja-JP" altLang="en-US"/>
          </a:p>
        </p:txBody>
      </p:sp>
    </p:spTree>
    <p:extLst>
      <p:ext uri="{BB962C8B-B14F-4D97-AF65-F5344CB8AC3E}">
        <p14:creationId xmlns:p14="http://schemas.microsoft.com/office/powerpoint/2010/main" val="1293305961"/>
      </p:ext>
    </p:extLst>
  </p:cSld>
  <p:clrMapOvr>
    <a:masterClrMapping/>
  </p:clrMapOvr>
</p:notes>
</file>

<file path=ppt/notesSlides/notesSlide3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Tree>
    <p:extLst>
      <p:ext uri="{BB962C8B-B14F-4D97-AF65-F5344CB8AC3E}">
        <p14:creationId xmlns:p14="http://schemas.microsoft.com/office/powerpoint/2010/main" val="862788054"/>
      </p:ext>
    </p:extLst>
  </p:cSld>
  <p:clrMapOvr>
    <a:masterClrMapping/>
  </p:clrMapOvr>
</p:notes>
</file>

<file path=ppt/notesSlides/notesSlide3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Tree>
    <p:extLst>
      <p:ext uri="{BB962C8B-B14F-4D97-AF65-F5344CB8AC3E}">
        <p14:creationId xmlns:p14="http://schemas.microsoft.com/office/powerpoint/2010/main" val="2111806284"/>
      </p:ext>
    </p:extLst>
  </p:cSld>
  <p:clrMapOvr>
    <a:masterClrMapping/>
  </p:clrMapOvr>
</p:notes>
</file>

<file path=ppt/notesSlides/notesSlide3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Tree>
    <p:extLst>
      <p:ext uri="{BB962C8B-B14F-4D97-AF65-F5344CB8AC3E}">
        <p14:creationId xmlns:p14="http://schemas.microsoft.com/office/powerpoint/2010/main" val="3561174187"/>
      </p:ext>
    </p:extLst>
  </p:cSld>
  <p:clrMapOvr>
    <a:masterClrMapping/>
  </p:clrMapOvr>
</p:notes>
</file>

<file path=ppt/notesSlides/notesSlide3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dirty="0"/>
          </a:p>
        </p:txBody>
      </p:sp>
    </p:spTree>
    <p:extLst>
      <p:ext uri="{BB962C8B-B14F-4D97-AF65-F5344CB8AC3E}">
        <p14:creationId xmlns:p14="http://schemas.microsoft.com/office/powerpoint/2010/main" val="4132778309"/>
      </p:ext>
    </p:extLst>
  </p:cSld>
  <p:clrMapOvr>
    <a:masterClrMapping/>
  </p:clrMapOvr>
</p:notes>
</file>

<file path=ppt/notesSlides/notesSlide3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t>379</a:t>
            </a:fld>
            <a:endParaRPr kumimoji="1" lang="ja-JP" altLang="en-US"/>
          </a:p>
        </p:txBody>
      </p:sp>
    </p:spTree>
    <p:extLst>
      <p:ext uri="{BB962C8B-B14F-4D97-AF65-F5344CB8AC3E}">
        <p14:creationId xmlns:p14="http://schemas.microsoft.com/office/powerpoint/2010/main" val="3735664840"/>
      </p:ext>
    </p:extLst>
  </p:cSld>
  <p:clrMapOvr>
    <a:masterClrMapping/>
  </p:clrMapOvr>
</p:notes>
</file>

<file path=ppt/notesSlides/notesSlide3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Tree>
    <p:extLst>
      <p:ext uri="{BB962C8B-B14F-4D97-AF65-F5344CB8AC3E}">
        <p14:creationId xmlns:p14="http://schemas.microsoft.com/office/powerpoint/2010/main" val="3542857167"/>
      </p:ext>
    </p:extLst>
  </p:cSld>
  <p:clrMapOvr>
    <a:masterClrMapping/>
  </p:clrMapOvr>
</p:notes>
</file>

<file path=ppt/notesSlides/notesSlide3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pPr/>
              <a:t>381</a:t>
            </a:fld>
            <a:endParaRPr kumimoji="1" lang="ja-JP" altLang="en-US" dirty="0"/>
          </a:p>
        </p:txBody>
      </p:sp>
    </p:spTree>
    <p:extLst>
      <p:ext uri="{BB962C8B-B14F-4D97-AF65-F5344CB8AC3E}">
        <p14:creationId xmlns:p14="http://schemas.microsoft.com/office/powerpoint/2010/main" val="121395523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https://</a:t>
            </a:r>
            <a:r>
              <a:rPr kumimoji="1" lang="en-US" altLang="ja-JP" dirty="0" err="1"/>
              <a:t>blogs.microsoft.com</a:t>
            </a:r>
            <a:r>
              <a:rPr kumimoji="1" lang="en-US" altLang="ja-JP" dirty="0"/>
              <a:t>/wp-content/uploads/prod/sites/5/2022/06/Microsoft-Responsible-AI-Standard-v2-General-Requirements-3.pdf</a:t>
            </a:r>
            <a:endParaRPr kumimoji="1" lang="ja-JP" altLang="en-US"/>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pPr/>
              <a:t>46</a:t>
            </a:fld>
            <a:endParaRPr kumimoji="1" lang="ja-JP" altLang="en-US" dirty="0"/>
          </a:p>
        </p:txBody>
      </p:sp>
    </p:spTree>
    <p:extLst>
      <p:ext uri="{BB962C8B-B14F-4D97-AF65-F5344CB8AC3E}">
        <p14:creationId xmlns:p14="http://schemas.microsoft.com/office/powerpoint/2010/main" val="1858911263"/>
      </p:ext>
    </p:extLst>
  </p:cSld>
  <p:clrMapOvr>
    <a:masterClrMapping/>
  </p:clrMapOvr>
</p:notes>
</file>

<file path=ppt/notesSlides/notesSlide3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pPr/>
              <a:t>382</a:t>
            </a:fld>
            <a:endParaRPr kumimoji="1" lang="ja-JP" altLang="en-US" dirty="0"/>
          </a:p>
        </p:txBody>
      </p:sp>
    </p:spTree>
    <p:extLst>
      <p:ext uri="{BB962C8B-B14F-4D97-AF65-F5344CB8AC3E}">
        <p14:creationId xmlns:p14="http://schemas.microsoft.com/office/powerpoint/2010/main" val="4194009545"/>
      </p:ext>
    </p:extLst>
  </p:cSld>
  <p:clrMapOvr>
    <a:masterClrMapping/>
  </p:clrMapOvr>
</p:notes>
</file>

<file path=ppt/notesSlides/notesSlide3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dirty="0"/>
          </a:p>
        </p:txBody>
      </p:sp>
    </p:spTree>
    <p:extLst>
      <p:ext uri="{BB962C8B-B14F-4D97-AF65-F5344CB8AC3E}">
        <p14:creationId xmlns:p14="http://schemas.microsoft.com/office/powerpoint/2010/main" val="365326193"/>
      </p:ext>
    </p:extLst>
  </p:cSld>
  <p:clrMapOvr>
    <a:masterClrMapping/>
  </p:clrMapOvr>
</p:notes>
</file>

<file path=ppt/notesSlides/notesSlide3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pPr/>
              <a:t>384</a:t>
            </a:fld>
            <a:endParaRPr kumimoji="1" lang="ja-JP" altLang="en-US" dirty="0"/>
          </a:p>
        </p:txBody>
      </p:sp>
    </p:spTree>
    <p:extLst>
      <p:ext uri="{BB962C8B-B14F-4D97-AF65-F5344CB8AC3E}">
        <p14:creationId xmlns:p14="http://schemas.microsoft.com/office/powerpoint/2010/main" val="80337327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https://</a:t>
            </a:r>
            <a:r>
              <a:rPr kumimoji="1" lang="en-US" altLang="ja-JP" dirty="0" err="1"/>
              <a:t>blogs.microsoft.com</a:t>
            </a:r>
            <a:r>
              <a:rPr kumimoji="1" lang="en-US" altLang="ja-JP" dirty="0"/>
              <a:t>/wp-content/uploads/prod/sites/5/2022/06/Microsoft-Responsible-AI-Standard-v2-General-Requirements-3.pdf</a:t>
            </a:r>
            <a:endParaRPr kumimoji="1" lang="ja-JP" altLang="en-US"/>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pPr/>
              <a:t>47</a:t>
            </a:fld>
            <a:endParaRPr kumimoji="1" lang="ja-JP" altLang="en-US" dirty="0"/>
          </a:p>
        </p:txBody>
      </p:sp>
    </p:spTree>
    <p:extLst>
      <p:ext uri="{BB962C8B-B14F-4D97-AF65-F5344CB8AC3E}">
        <p14:creationId xmlns:p14="http://schemas.microsoft.com/office/powerpoint/2010/main" val="323244843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pPr/>
              <a:t>48</a:t>
            </a:fld>
            <a:endParaRPr kumimoji="1" lang="ja-JP" altLang="en-US" dirty="0"/>
          </a:p>
        </p:txBody>
      </p:sp>
    </p:spTree>
    <p:extLst>
      <p:ext uri="{BB962C8B-B14F-4D97-AF65-F5344CB8AC3E}">
        <p14:creationId xmlns:p14="http://schemas.microsoft.com/office/powerpoint/2010/main" val="257186501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実装資料：</a:t>
            </a:r>
            <a:r>
              <a:rPr kumimoji="1" lang="en-US" altLang="ja-JP" dirty="0"/>
              <a:t>https://d2pk9cfvc7xvk7.cloudfront.net/</a:t>
            </a:r>
            <a:r>
              <a:rPr kumimoji="1" lang="en-US" altLang="ja-JP" dirty="0" err="1"/>
              <a:t>src</a:t>
            </a:r>
            <a:r>
              <a:rPr kumimoji="1" lang="en-US" altLang="ja-JP" dirty="0"/>
              <a:t>/02-1.html</a:t>
            </a:r>
            <a:br>
              <a:rPr kumimoji="1" lang="en-US" altLang="ja-JP" dirty="0"/>
            </a:br>
            <a:r>
              <a:rPr kumimoji="1" lang="en-US" altLang="ja-JP" dirty="0"/>
              <a:t>ai900</a:t>
            </a:r>
            <a:endParaRPr kumimoji="1" lang="ja-JP" altLang="en-US"/>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pPr/>
              <a:t>49</a:t>
            </a:fld>
            <a:endParaRPr kumimoji="1" lang="ja-JP" altLang="en-US" dirty="0"/>
          </a:p>
        </p:txBody>
      </p:sp>
    </p:spTree>
    <p:extLst>
      <p:ext uri="{BB962C8B-B14F-4D97-AF65-F5344CB8AC3E}">
        <p14:creationId xmlns:p14="http://schemas.microsoft.com/office/powerpoint/2010/main" val="231474084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
        <p:cNvGrpSpPr/>
        <p:nvPr/>
      </p:nvGrpSpPr>
      <p:grpSpPr>
        <a:xfrm>
          <a:off x="0" y="0"/>
          <a:ext cx="0" cy="0"/>
          <a:chOff x="0" y="0"/>
          <a:chExt cx="0" cy="0"/>
        </a:xfrm>
      </p:grpSpPr>
      <p:sp>
        <p:nvSpPr>
          <p:cNvPr id="50" name="Google Shape;50;p3:notes"/>
          <p:cNvSpPr txBox="1">
            <a:spLocks noGrp="1"/>
          </p:cNvSpPr>
          <p:nvPr>
            <p:ph type="body" idx="1"/>
          </p:nvPr>
        </p:nvSpPr>
        <p:spPr>
          <a:xfrm>
            <a:off x="680720" y="4783307"/>
            <a:ext cx="5445760" cy="3913614"/>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latin typeface="メイリオ" panose="020B0604030504040204" pitchFamily="50" charset="-128"/>
              <a:ea typeface="メイリオ" panose="020B0604030504040204" pitchFamily="50" charset="-128"/>
            </a:endParaRPr>
          </a:p>
        </p:txBody>
      </p:sp>
      <p:sp>
        <p:nvSpPr>
          <p:cNvPr id="51" name="Google Shape;51;p3:notes"/>
          <p:cNvSpPr>
            <a:spLocks noGrp="1" noRot="1" noChangeAspect="1"/>
          </p:cNvSpPr>
          <p:nvPr>
            <p:ph type="sldImg" idx="2"/>
          </p:nvPr>
        </p:nvSpPr>
        <p:spPr>
          <a:xfrm>
            <a:off x="422275" y="1243013"/>
            <a:ext cx="5962650" cy="33543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6979850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t>52</a:t>
            </a:fld>
            <a:endParaRPr kumimoji="1" lang="ja-JP" altLang="en-US"/>
          </a:p>
        </p:txBody>
      </p:sp>
    </p:spTree>
    <p:extLst>
      <p:ext uri="{BB962C8B-B14F-4D97-AF65-F5344CB8AC3E}">
        <p14:creationId xmlns:p14="http://schemas.microsoft.com/office/powerpoint/2010/main" val="249037716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Google Shape;55;p4:notes"/>
          <p:cNvSpPr txBox="1">
            <a:spLocks noGrp="1"/>
          </p:cNvSpPr>
          <p:nvPr>
            <p:ph type="body" idx="1"/>
          </p:nvPr>
        </p:nvSpPr>
        <p:spPr>
          <a:xfrm>
            <a:off x="680720" y="4783307"/>
            <a:ext cx="5445760" cy="3913614"/>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ja-JP" altLang="en-US">
                <a:latin typeface="メイリオ" panose="020B0604030504040204" pitchFamily="50" charset="-128"/>
                <a:ea typeface="メイリオ" panose="020B0604030504040204" pitchFamily="50" charset="-128"/>
              </a:rPr>
              <a:t>目標を達成できるように</a:t>
            </a:r>
            <a:r>
              <a:rPr lang="en-US" altLang="ja-JP" dirty="0">
                <a:latin typeface="メイリオ" panose="020B0604030504040204" pitchFamily="50" charset="-128"/>
                <a:ea typeface="メイリオ" panose="020B0604030504040204" pitchFamily="50" charset="-128"/>
              </a:rPr>
              <a:t>4  </a:t>
            </a:r>
            <a:r>
              <a:rPr lang="ja-JP" altLang="en-US">
                <a:latin typeface="メイリオ" panose="020B0604030504040204" pitchFamily="50" charset="-128"/>
                <a:ea typeface="メイリオ" panose="020B0604030504040204" pitchFamily="50" charset="-128"/>
              </a:rPr>
              <a:t>つ紹介する</a:t>
            </a:r>
            <a:endParaRPr lang="en-US" altLang="ja-JP" dirty="0">
              <a:latin typeface="メイリオ" panose="020B0604030504040204" pitchFamily="50" charset="-128"/>
              <a:ea typeface="メイリオ" panose="020B0604030504040204" pitchFamily="50" charset="-128"/>
            </a:endParaRPr>
          </a:p>
          <a:p>
            <a:pPr marL="0" lvl="0" indent="0" algn="l" rtl="0">
              <a:spcBef>
                <a:spcPts val="0"/>
              </a:spcBef>
              <a:spcAft>
                <a:spcPts val="0"/>
              </a:spcAft>
              <a:buNone/>
            </a:pPr>
            <a:endParaRPr lang="en-US" dirty="0">
              <a:latin typeface="メイリオ" panose="020B0604030504040204" pitchFamily="50" charset="-128"/>
              <a:ea typeface="メイリオ" panose="020B0604030504040204" pitchFamily="50" charset="-128"/>
            </a:endParaRPr>
          </a:p>
          <a:p>
            <a:pPr marL="0" lvl="0" indent="0" algn="l" rtl="0">
              <a:spcBef>
                <a:spcPts val="0"/>
              </a:spcBef>
              <a:spcAft>
                <a:spcPts val="0"/>
              </a:spcAft>
              <a:buNone/>
            </a:pPr>
            <a:r>
              <a:rPr lang="ja-JP" altLang="en-US">
                <a:latin typeface="メイリオ" panose="020B0604030504040204" pitchFamily="50" charset="-128"/>
                <a:ea typeface="メイリオ" panose="020B0604030504040204" pitchFamily="50" charset="-128"/>
              </a:rPr>
              <a:t>可用性→障害がおこってもサービスの提供をし続けること</a:t>
            </a:r>
            <a:endParaRPr lang="en-US" altLang="ja-JP" dirty="0">
              <a:latin typeface="メイリオ" panose="020B0604030504040204" pitchFamily="50" charset="-128"/>
              <a:ea typeface="メイリオ" panose="020B0604030504040204" pitchFamily="50" charset="-128"/>
            </a:endParaRPr>
          </a:p>
          <a:p>
            <a:pPr marL="0" lvl="0" indent="0" algn="l" rtl="0">
              <a:spcBef>
                <a:spcPts val="0"/>
              </a:spcBef>
              <a:spcAft>
                <a:spcPts val="0"/>
              </a:spcAft>
              <a:buNone/>
            </a:pPr>
            <a:r>
              <a:rPr lang="ja-JP" altLang="en-US">
                <a:latin typeface="メイリオ" panose="020B0604030504040204" pitchFamily="50" charset="-128"/>
                <a:ea typeface="メイリオ" panose="020B0604030504040204" pitchFamily="50" charset="-128"/>
              </a:rPr>
              <a:t>インフラは仮想化技術で支えられている</a:t>
            </a:r>
            <a:endParaRPr dirty="0">
              <a:latin typeface="メイリオ" panose="020B0604030504040204" pitchFamily="50" charset="-128"/>
              <a:ea typeface="メイリオ" panose="020B0604030504040204" pitchFamily="50" charset="-128"/>
            </a:endParaRPr>
          </a:p>
        </p:txBody>
      </p:sp>
      <p:sp>
        <p:nvSpPr>
          <p:cNvPr id="56" name="Google Shape;56;p4:notes"/>
          <p:cNvSpPr>
            <a:spLocks noGrp="1" noRot="1" noChangeAspect="1"/>
          </p:cNvSpPr>
          <p:nvPr>
            <p:ph type="sldImg" idx="2"/>
          </p:nvPr>
        </p:nvSpPr>
        <p:spPr>
          <a:xfrm>
            <a:off x="422275" y="1243013"/>
            <a:ext cx="5962650" cy="33543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9480783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https://www.ipa.go.jp/jinzai/skill-standard/plus-it-ui/itssplus/data_science.html</a:t>
            </a:r>
            <a:endParaRPr kumimoji="1" lang="ja-JP" altLang="en-US" dirty="0"/>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pPr/>
              <a:t>54</a:t>
            </a:fld>
            <a:endParaRPr kumimoji="1" lang="ja-JP" altLang="en-US" dirty="0"/>
          </a:p>
        </p:txBody>
      </p:sp>
    </p:spTree>
    <p:extLst>
      <p:ext uri="{BB962C8B-B14F-4D97-AF65-F5344CB8AC3E}">
        <p14:creationId xmlns:p14="http://schemas.microsoft.com/office/powerpoint/2010/main" val="40353701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dirty="0"/>
          </a:p>
        </p:txBody>
      </p:sp>
    </p:spTree>
    <p:extLst>
      <p:ext uri="{BB962C8B-B14F-4D97-AF65-F5344CB8AC3E}">
        <p14:creationId xmlns:p14="http://schemas.microsoft.com/office/powerpoint/2010/main" val="337766037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pPr/>
              <a:t>59</a:t>
            </a:fld>
            <a:endParaRPr kumimoji="1" lang="ja-JP" altLang="en-US" dirty="0"/>
          </a:p>
        </p:txBody>
      </p:sp>
    </p:spTree>
    <p:extLst>
      <p:ext uri="{BB962C8B-B14F-4D97-AF65-F5344CB8AC3E}">
        <p14:creationId xmlns:p14="http://schemas.microsoft.com/office/powerpoint/2010/main" val="253228409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algn="l" defTabSz="914400" fontAlgn="base">
              <a:spcBef>
                <a:spcPct val="0"/>
              </a:spcBef>
              <a:spcAft>
                <a:spcPct val="0"/>
              </a:spcAft>
            </a:pPr>
            <a:endParaRPr kumimoji="1" lang="en-US" altLang="ja-JP" sz="1200">
              <a:solidFill>
                <a:srgbClr val="000000"/>
              </a:solidFill>
              <a:latin typeface="+mn-ea"/>
            </a:endParaRPr>
          </a:p>
          <a:p>
            <a:pPr algn="l" defTabSz="914400" fontAlgn="base">
              <a:spcBef>
                <a:spcPct val="0"/>
              </a:spcBef>
              <a:spcAft>
                <a:spcPct val="0"/>
              </a:spcAft>
            </a:pPr>
            <a:r>
              <a:rPr kumimoji="1" lang="ja-JP" altLang="en-US" sz="1200">
                <a:solidFill>
                  <a:srgbClr val="000000"/>
                </a:solidFill>
                <a:latin typeface="+mn-ea"/>
              </a:rPr>
              <a:t>ユースケース例</a:t>
            </a:r>
            <a:endParaRPr kumimoji="1" lang="en-US" altLang="ja-JP" sz="1200">
              <a:solidFill>
                <a:srgbClr val="000000"/>
              </a:solidFill>
              <a:latin typeface="+mn-ea"/>
            </a:endParaRPr>
          </a:p>
          <a:p>
            <a:pPr algn="l" defTabSz="914400" fontAlgn="base">
              <a:spcBef>
                <a:spcPct val="0"/>
              </a:spcBef>
              <a:spcAft>
                <a:spcPct val="0"/>
              </a:spcAft>
            </a:pPr>
            <a:r>
              <a:rPr kumimoji="1" lang="en-US" altLang="ja-JP" sz="1200">
                <a:solidFill>
                  <a:srgbClr val="000000"/>
                </a:solidFill>
                <a:latin typeface="+mn-ea"/>
              </a:rPr>
              <a:t>A </a:t>
            </a:r>
            <a:r>
              <a:rPr kumimoji="1" lang="ja-JP" altLang="en-US" sz="1200">
                <a:solidFill>
                  <a:srgbClr val="000000"/>
                </a:solidFill>
                <a:latin typeface="+mn-ea"/>
              </a:rPr>
              <a:t>社は家電メーカーです。毎日</a:t>
            </a:r>
            <a:r>
              <a:rPr kumimoji="1" lang="en-US" altLang="ja-JP" sz="1200">
                <a:solidFill>
                  <a:srgbClr val="000000"/>
                </a:solidFill>
                <a:latin typeface="+mn-ea"/>
              </a:rPr>
              <a:t>40 </a:t>
            </a:r>
            <a:r>
              <a:rPr kumimoji="1" lang="ja-JP" altLang="en-US" sz="1200">
                <a:solidFill>
                  <a:srgbClr val="000000"/>
                </a:solidFill>
                <a:latin typeface="+mn-ea"/>
              </a:rPr>
              <a:t>件の問い合わせがきます。問い合わせを適切な担当者に割り振るために</a:t>
            </a:r>
            <a:r>
              <a:rPr kumimoji="1" lang="en-US" altLang="ja-JP" sz="1200">
                <a:solidFill>
                  <a:srgbClr val="000000"/>
                </a:solidFill>
                <a:latin typeface="+mn-ea"/>
              </a:rPr>
              <a:t>AI </a:t>
            </a:r>
            <a:r>
              <a:rPr kumimoji="1" lang="ja-JP" altLang="en-US" sz="1200">
                <a:solidFill>
                  <a:srgbClr val="000000"/>
                </a:solidFill>
                <a:latin typeface="+mn-ea"/>
              </a:rPr>
              <a:t>チャットボットを導入した。</a:t>
            </a:r>
            <a:br>
              <a:rPr kumimoji="1" lang="en-US" altLang="ja-JP" sz="1200">
                <a:solidFill>
                  <a:srgbClr val="000000"/>
                </a:solidFill>
                <a:latin typeface="+mn-ea"/>
              </a:rPr>
            </a:br>
            <a:r>
              <a:rPr kumimoji="1" lang="ja-JP" altLang="en-US" sz="1200">
                <a:solidFill>
                  <a:srgbClr val="000000"/>
                </a:solidFill>
                <a:latin typeface="+mn-ea"/>
              </a:rPr>
              <a:t>→課題を精査すると、適切な担当者に割り振りができずにユーザビリティはコールセンターの人材が不足していた。</a:t>
            </a:r>
            <a:endParaRPr kumimoji="1" lang="en-US" altLang="ja-JP" sz="1200">
              <a:solidFill>
                <a:srgbClr val="000000"/>
              </a:solidFill>
              <a:latin typeface="+mn-ea"/>
            </a:endParaRPr>
          </a:p>
          <a:p>
            <a:pPr algn="l" defTabSz="914400" fontAlgn="base">
              <a:spcBef>
                <a:spcPct val="0"/>
              </a:spcBef>
              <a:spcAft>
                <a:spcPct val="0"/>
              </a:spcAft>
            </a:pPr>
            <a:r>
              <a:rPr kumimoji="1" lang="ja-JP" altLang="en-US" sz="1200">
                <a:solidFill>
                  <a:srgbClr val="000000"/>
                </a:solidFill>
                <a:latin typeface="+mn-ea"/>
              </a:rPr>
              <a:t>お問い合わせフォームを、項目別にすれば防げる</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a:solidFill>
                <a:srgbClr val="000000"/>
              </a:solidFill>
              <a:latin typeface="+mn-ea"/>
            </a:endParaRPr>
          </a:p>
          <a:p>
            <a:pPr algn="l"/>
            <a:endParaRPr kumimoji="1" lang="ja-JP" altLang="en-US"/>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pPr/>
              <a:t>61</a:t>
            </a:fld>
            <a:endParaRPr kumimoji="1" lang="ja-JP" altLang="en-US"/>
          </a:p>
        </p:txBody>
      </p:sp>
    </p:spTree>
    <p:extLst>
      <p:ext uri="{BB962C8B-B14F-4D97-AF65-F5344CB8AC3E}">
        <p14:creationId xmlns:p14="http://schemas.microsoft.com/office/powerpoint/2010/main" val="285362883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5" name="スライド番号プレースホルダー 4">
            <a:extLst>
              <a:ext uri="{FF2B5EF4-FFF2-40B4-BE49-F238E27FC236}">
                <a16:creationId xmlns:a16="http://schemas.microsoft.com/office/drawing/2014/main" id="{3108B242-A241-4394-8CE0-F6CC1C6C0DA5}"/>
              </a:ext>
            </a:extLst>
          </p:cNvPr>
          <p:cNvSpPr>
            <a:spLocks noGrp="1"/>
          </p:cNvSpPr>
          <p:nvPr>
            <p:ph type="sldNum" sz="quarter" idx="5"/>
          </p:nvPr>
        </p:nvSpPr>
        <p:spPr/>
        <p:txBody>
          <a:bodyPr/>
          <a:lstStyle/>
          <a:p>
            <a:fld id="{B0FD862D-B83D-4E0B-BF71-EE82900644FE}" type="slidenum">
              <a:rPr lang="ja-JP" altLang="en-US" smtClean="0"/>
              <a:pPr/>
              <a:t>62</a:t>
            </a:fld>
            <a:endParaRPr lang="en-US" altLang="ja-JP" dirty="0"/>
          </a:p>
        </p:txBody>
      </p:sp>
    </p:spTree>
    <p:extLst>
      <p:ext uri="{BB962C8B-B14F-4D97-AF65-F5344CB8AC3E}">
        <p14:creationId xmlns:p14="http://schemas.microsoft.com/office/powerpoint/2010/main" val="203386557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https://www.ipa.go.jp/jinzai/skill-standard/plus-it-ui/itssplus/data_science.html</a:t>
            </a:r>
            <a:endParaRPr kumimoji="1" lang="ja-JP" altLang="en-US" dirty="0"/>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pPr/>
              <a:t>64</a:t>
            </a:fld>
            <a:endParaRPr kumimoji="1" lang="ja-JP" altLang="en-US" dirty="0"/>
          </a:p>
        </p:txBody>
      </p:sp>
    </p:spTree>
    <p:extLst>
      <p:ext uri="{BB962C8B-B14F-4D97-AF65-F5344CB8AC3E}">
        <p14:creationId xmlns:p14="http://schemas.microsoft.com/office/powerpoint/2010/main" val="92846879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lvl="0"/>
            <a:r>
              <a:rPr lang="ja-JP" altLang="en-US" kern="100" dirty="0"/>
              <a:t>適用領域検討</a:t>
            </a:r>
          </a:p>
          <a:p>
            <a:pPr lvl="1"/>
            <a:r>
              <a:rPr lang="ja-JP" altLang="en-US" kern="100" dirty="0"/>
              <a:t>「</a:t>
            </a:r>
            <a:r>
              <a:rPr lang="en-US" altLang="ja-JP" kern="100" dirty="0"/>
              <a:t>Why?</a:t>
            </a:r>
            <a:r>
              <a:rPr lang="ja-JP" altLang="en-US" kern="100" dirty="0"/>
              <a:t>」「</a:t>
            </a:r>
            <a:r>
              <a:rPr lang="en-US" altLang="ja-JP" kern="100" dirty="0"/>
              <a:t>How?</a:t>
            </a:r>
            <a:r>
              <a:rPr lang="ja-JP" altLang="en-US" kern="100" dirty="0"/>
              <a:t>」「</a:t>
            </a:r>
            <a:r>
              <a:rPr lang="en-US" altLang="ja-JP" kern="100" dirty="0"/>
              <a:t>What?</a:t>
            </a:r>
            <a:r>
              <a:rPr lang="ja-JP" altLang="en-US" kern="100" dirty="0"/>
              <a:t>」の検討結果をもとに、</a:t>
            </a:r>
            <a:r>
              <a:rPr lang="en-US" altLang="ja-JP" kern="100" dirty="0"/>
              <a:t>AI</a:t>
            </a:r>
            <a:r>
              <a:rPr lang="ja-JP" altLang="en-US" kern="100" dirty="0"/>
              <a:t>の適用範囲とする業務を検討する</a:t>
            </a:r>
          </a:p>
          <a:p>
            <a:endParaRPr kumimoji="1" lang="en-US" altLang="ja-JP" dirty="0"/>
          </a:p>
          <a:p>
            <a:pPr lvl="1"/>
            <a:endParaRPr kumimoji="1" lang="ja-JP" altLang="en-US" dirty="0"/>
          </a:p>
        </p:txBody>
      </p:sp>
      <p:sp>
        <p:nvSpPr>
          <p:cNvPr id="5" name="スライド番号プレースホルダー 4">
            <a:extLst>
              <a:ext uri="{FF2B5EF4-FFF2-40B4-BE49-F238E27FC236}">
                <a16:creationId xmlns:a16="http://schemas.microsoft.com/office/drawing/2014/main" id="{A30C4662-2E96-4E31-8AC2-E0E907C757BB}"/>
              </a:ext>
            </a:extLst>
          </p:cNvPr>
          <p:cNvSpPr>
            <a:spLocks noGrp="1"/>
          </p:cNvSpPr>
          <p:nvPr>
            <p:ph type="sldNum" sz="quarter" idx="5"/>
          </p:nvPr>
        </p:nvSpPr>
        <p:spPr/>
        <p:txBody>
          <a:bodyPr/>
          <a:lstStyle/>
          <a:p>
            <a:fld id="{B0FD862D-B83D-4E0B-BF71-EE82900644FE}" type="slidenum">
              <a:rPr lang="ja-JP" altLang="en-US" smtClean="0"/>
              <a:pPr/>
              <a:t>65</a:t>
            </a:fld>
            <a:endParaRPr lang="en-US" altLang="ja-JP" dirty="0"/>
          </a:p>
        </p:txBody>
      </p:sp>
    </p:spTree>
    <p:extLst>
      <p:ext uri="{BB962C8B-B14F-4D97-AF65-F5344CB8AC3E}">
        <p14:creationId xmlns:p14="http://schemas.microsoft.com/office/powerpoint/2010/main" val="119060727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172927" indent="-172927" defTabSz="922275">
              <a:defRPr/>
            </a:pPr>
            <a:r>
              <a:rPr kumimoji="1" lang="en-US" altLang="ja-JP" dirty="0">
                <a:latin typeface="Meiryo UI" panose="020B0604030504040204" pitchFamily="50" charset="-128"/>
                <a:ea typeface="Meiryo UI" panose="020B0604030504040204" pitchFamily="50" charset="-128"/>
              </a:rPr>
              <a:t>3</a:t>
            </a:r>
            <a:r>
              <a:rPr kumimoji="1" lang="ja-JP" altLang="en-US" dirty="0">
                <a:latin typeface="Meiryo UI" panose="020B0604030504040204" pitchFamily="50" charset="-128"/>
                <a:ea typeface="Meiryo UI" panose="020B0604030504040204" pitchFamily="50" charset="-128"/>
              </a:rPr>
              <a:t>つの問いかけを通して、</a:t>
            </a:r>
            <a:r>
              <a:rPr kumimoji="1" lang="en-US" altLang="ja-JP" dirty="0">
                <a:latin typeface="Meiryo UI" panose="020B0604030504040204" pitchFamily="50" charset="-128"/>
                <a:ea typeface="Meiryo UI" panose="020B0604030504040204" pitchFamily="50" charset="-128"/>
              </a:rPr>
              <a:t>AI</a:t>
            </a:r>
            <a:r>
              <a:rPr kumimoji="1" lang="ja-JP" altLang="en-US" dirty="0">
                <a:latin typeface="Meiryo UI" panose="020B0604030504040204" pitchFamily="50" charset="-128"/>
                <a:ea typeface="Meiryo UI" panose="020B0604030504040204" pitchFamily="50" charset="-128"/>
              </a:rPr>
              <a:t>導入で何を目指すのかを検討する</a:t>
            </a:r>
            <a:endParaRPr kumimoji="1" lang="en-US" altLang="ja-JP" dirty="0">
              <a:latin typeface="Meiryo UI" panose="020B0604030504040204" pitchFamily="50" charset="-128"/>
              <a:ea typeface="Meiryo UI" panose="020B0604030504040204" pitchFamily="50" charset="-128"/>
            </a:endParaRPr>
          </a:p>
          <a:p>
            <a:pPr marL="172927" indent="-172927" defTabSz="922275">
              <a:defRPr/>
            </a:pPr>
            <a:endParaRPr kumimoji="1" lang="en-US" altLang="ja-JP" dirty="0">
              <a:latin typeface="Meiryo UI" panose="020B0604030504040204" pitchFamily="50" charset="-128"/>
              <a:ea typeface="Meiryo UI" panose="020B0604030504040204" pitchFamily="50" charset="-128"/>
            </a:endParaRPr>
          </a:p>
          <a:p>
            <a:pPr marL="172927" indent="-172927" defTabSz="922275">
              <a:defRPr/>
            </a:pPr>
            <a:r>
              <a:rPr lang="ja-JP" altLang="en-US" dirty="0">
                <a:latin typeface="Meiryo UI" panose="020B0604030504040204" pitchFamily="50" charset="-128"/>
                <a:ea typeface="Meiryo UI" panose="020B0604030504040204" pitchFamily="50" charset="-128"/>
              </a:rPr>
              <a:t>なぜ</a:t>
            </a:r>
            <a:r>
              <a:rPr lang="en-US" altLang="ja-JP" dirty="0">
                <a:latin typeface="Meiryo UI" panose="020B0604030504040204" pitchFamily="50" charset="-128"/>
                <a:ea typeface="Meiryo UI" panose="020B0604030504040204" pitchFamily="50" charset="-128"/>
              </a:rPr>
              <a:t>AI</a:t>
            </a:r>
            <a:r>
              <a:rPr lang="ja-JP" altLang="en-US" dirty="0">
                <a:latin typeface="Meiryo UI" panose="020B0604030504040204" pitchFamily="50" charset="-128"/>
                <a:ea typeface="Meiryo UI" panose="020B0604030504040204" pitchFamily="50" charset="-128"/>
              </a:rPr>
              <a:t>なのか？</a:t>
            </a:r>
            <a:endParaRPr lang="en-US" altLang="ja-JP" dirty="0">
              <a:latin typeface="Meiryo UI" panose="020B0604030504040204" pitchFamily="50" charset="-128"/>
              <a:ea typeface="Meiryo UI" panose="020B0604030504040204" pitchFamily="50" charset="-128"/>
            </a:endParaRPr>
          </a:p>
          <a:p>
            <a:pPr marL="634064" lvl="1" indent="-172927" defTabSz="922275">
              <a:defRPr/>
            </a:pPr>
            <a:r>
              <a:rPr lang="en-US" altLang="ja-JP" dirty="0">
                <a:latin typeface="Meiryo UI" panose="020B0604030504040204" pitchFamily="50" charset="-128"/>
                <a:ea typeface="Meiryo UI" panose="020B0604030504040204" pitchFamily="50" charset="-128"/>
              </a:rPr>
              <a:t>AI</a:t>
            </a:r>
            <a:r>
              <a:rPr lang="ja-JP" altLang="en-US" dirty="0">
                <a:latin typeface="Meiryo UI" panose="020B0604030504040204" pitchFamily="50" charset="-128"/>
                <a:ea typeface="Meiryo UI" panose="020B0604030504040204" pitchFamily="50" charset="-128"/>
              </a:rPr>
              <a:t>以外の解決手段がある場合は必ずしも</a:t>
            </a:r>
            <a:r>
              <a:rPr lang="en-US" altLang="ja-JP" dirty="0">
                <a:latin typeface="Meiryo UI" panose="020B0604030504040204" pitchFamily="50" charset="-128"/>
                <a:ea typeface="Meiryo UI" panose="020B0604030504040204" pitchFamily="50" charset="-128"/>
              </a:rPr>
              <a:t>AI</a:t>
            </a:r>
            <a:r>
              <a:rPr lang="ja-JP" altLang="en-US" dirty="0">
                <a:latin typeface="Meiryo UI" panose="020B0604030504040204" pitchFamily="50" charset="-128"/>
                <a:ea typeface="Meiryo UI" panose="020B0604030504040204" pitchFamily="50" charset="-128"/>
              </a:rPr>
              <a:t>を利用する必要がないこともある</a:t>
            </a:r>
            <a:endParaRPr lang="en-US" altLang="ja-JP" dirty="0">
              <a:latin typeface="Meiryo UI" panose="020B0604030504040204" pitchFamily="50" charset="-128"/>
              <a:ea typeface="Meiryo UI" panose="020B0604030504040204" pitchFamily="50" charset="-128"/>
            </a:endParaRPr>
          </a:p>
          <a:p>
            <a:pPr marL="172927" indent="-172927" defTabSz="922275">
              <a:defRPr/>
            </a:pPr>
            <a:r>
              <a:rPr lang="ja-JP" altLang="en-US" dirty="0">
                <a:latin typeface="Meiryo UI" panose="020B0604030504040204" pitchFamily="50" charset="-128"/>
                <a:ea typeface="Meiryo UI" panose="020B0604030504040204" pitchFamily="50" charset="-128"/>
              </a:rPr>
              <a:t>どのように</a:t>
            </a:r>
            <a:r>
              <a:rPr lang="en-US" altLang="ja-JP" dirty="0">
                <a:latin typeface="Meiryo UI" panose="020B0604030504040204" pitchFamily="50" charset="-128"/>
                <a:ea typeface="Meiryo UI" panose="020B0604030504040204" pitchFamily="50" charset="-128"/>
              </a:rPr>
              <a:t>AI</a:t>
            </a:r>
            <a:r>
              <a:rPr lang="ja-JP" altLang="en-US" dirty="0">
                <a:latin typeface="Meiryo UI" panose="020B0604030504040204" pitchFamily="50" charset="-128"/>
                <a:ea typeface="Meiryo UI" panose="020B0604030504040204" pitchFamily="50" charset="-128"/>
              </a:rPr>
              <a:t>を使うのか？</a:t>
            </a:r>
            <a:endParaRPr lang="en-US" altLang="ja-JP" dirty="0">
              <a:latin typeface="Meiryo UI" panose="020B0604030504040204" pitchFamily="50" charset="-128"/>
              <a:ea typeface="Meiryo UI" panose="020B0604030504040204" pitchFamily="50" charset="-128"/>
            </a:endParaRPr>
          </a:p>
          <a:p>
            <a:pPr marL="634064" lvl="1" indent="-172927" defTabSz="922275">
              <a:defRPr/>
            </a:pPr>
            <a:r>
              <a:rPr lang="ja-JP" altLang="en-US" dirty="0">
                <a:latin typeface="Meiryo UI" panose="020B0604030504040204" pitchFamily="50" charset="-128"/>
                <a:ea typeface="Meiryo UI" panose="020B0604030504040204" pitchFamily="50" charset="-128"/>
              </a:rPr>
              <a:t>機械学習の活用機会をどこに求めるのか</a:t>
            </a:r>
            <a:endParaRPr lang="en-US" altLang="ja-JP" dirty="0">
              <a:latin typeface="Meiryo UI" panose="020B0604030504040204" pitchFamily="50" charset="-128"/>
              <a:ea typeface="Meiryo UI" panose="020B0604030504040204" pitchFamily="50" charset="-128"/>
            </a:endParaRPr>
          </a:p>
          <a:p>
            <a:pPr marL="172927" indent="-172927" defTabSz="922275">
              <a:defRPr/>
            </a:pPr>
            <a:r>
              <a:rPr lang="en-US" altLang="ja-JP" dirty="0">
                <a:latin typeface="Meiryo UI" panose="020B0604030504040204" pitchFamily="50" charset="-128"/>
                <a:ea typeface="Meiryo UI" panose="020B0604030504040204" pitchFamily="50" charset="-128"/>
              </a:rPr>
              <a:t>AI</a:t>
            </a:r>
            <a:r>
              <a:rPr lang="ja-JP" altLang="en-US" dirty="0">
                <a:latin typeface="Meiryo UI" panose="020B0604030504040204" pitchFamily="50" charset="-128"/>
                <a:ea typeface="Meiryo UI" panose="020B0604030504040204" pitchFamily="50" charset="-128"/>
              </a:rPr>
              <a:t>を使ってなにを解決するのか？</a:t>
            </a:r>
            <a:endParaRPr lang="en-US" altLang="ja-JP" dirty="0">
              <a:latin typeface="Meiryo UI" panose="020B0604030504040204" pitchFamily="50" charset="-128"/>
              <a:ea typeface="Meiryo UI" panose="020B0604030504040204" pitchFamily="50" charset="-128"/>
            </a:endParaRPr>
          </a:p>
          <a:p>
            <a:pPr marL="634064" lvl="1" indent="-172927" defTabSz="922275">
              <a:defRPr/>
            </a:pPr>
            <a:r>
              <a:rPr lang="ja-JP" altLang="en-US" dirty="0">
                <a:latin typeface="Meiryo UI" panose="020B0604030504040204" pitchFamily="50" charset="-128"/>
                <a:ea typeface="Meiryo UI" panose="020B0604030504040204" pitchFamily="50" charset="-128"/>
              </a:rPr>
              <a:t>業務課題の解決に</a:t>
            </a:r>
            <a:r>
              <a:rPr lang="en-US" altLang="ja-JP" dirty="0">
                <a:latin typeface="Meiryo UI" panose="020B0604030504040204" pitchFamily="50" charset="-128"/>
                <a:ea typeface="Meiryo UI" panose="020B0604030504040204" pitchFamily="50" charset="-128"/>
              </a:rPr>
              <a:t>AI</a:t>
            </a:r>
            <a:r>
              <a:rPr lang="ja-JP" altLang="en-US" dirty="0">
                <a:latin typeface="Meiryo UI" panose="020B0604030504040204" pitchFamily="50" charset="-128"/>
                <a:ea typeface="Meiryo UI" panose="020B0604030504040204" pitchFamily="50" charset="-128"/>
              </a:rPr>
              <a:t>が役立つのか</a:t>
            </a:r>
          </a:p>
        </p:txBody>
      </p:sp>
      <p:sp>
        <p:nvSpPr>
          <p:cNvPr id="5" name="スライド番号プレースホルダー 4">
            <a:extLst>
              <a:ext uri="{FF2B5EF4-FFF2-40B4-BE49-F238E27FC236}">
                <a16:creationId xmlns:a16="http://schemas.microsoft.com/office/drawing/2014/main" id="{2CFD078D-F021-46B6-8B55-29571A0437F0}"/>
              </a:ext>
            </a:extLst>
          </p:cNvPr>
          <p:cNvSpPr>
            <a:spLocks noGrp="1"/>
          </p:cNvSpPr>
          <p:nvPr>
            <p:ph type="sldNum" sz="quarter" idx="5"/>
          </p:nvPr>
        </p:nvSpPr>
        <p:spPr/>
        <p:txBody>
          <a:bodyPr/>
          <a:lstStyle/>
          <a:p>
            <a:fld id="{B0FD862D-B83D-4E0B-BF71-EE82900644FE}" type="slidenum">
              <a:rPr lang="ja-JP" altLang="en-US" smtClean="0"/>
              <a:pPr/>
              <a:t>66</a:t>
            </a:fld>
            <a:endParaRPr lang="en-US" altLang="ja-JP" dirty="0"/>
          </a:p>
        </p:txBody>
      </p:sp>
    </p:spTree>
    <p:extLst>
      <p:ext uri="{BB962C8B-B14F-4D97-AF65-F5344CB8AC3E}">
        <p14:creationId xmlns:p14="http://schemas.microsoft.com/office/powerpoint/2010/main" val="307253105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0513" indent="-170513"/>
            <a:r>
              <a:rPr lang="ja-JP" altLang="en-US" dirty="0">
                <a:latin typeface="Meiryo UI" panose="020B0604030504040204" pitchFamily="50" charset="-128"/>
                <a:ea typeface="Meiryo UI" panose="020B0604030504040204" pitchFamily="50" charset="-128"/>
              </a:rPr>
              <a:t>阻害要因とは</a:t>
            </a:r>
          </a:p>
          <a:p>
            <a:pPr marL="627639" lvl="1" indent="-170513"/>
            <a:r>
              <a:rPr lang="ja-JP" altLang="en-US" dirty="0">
                <a:latin typeface="Meiryo UI" panose="020B0604030504040204" pitchFamily="50" charset="-128"/>
                <a:ea typeface="Meiryo UI" panose="020B0604030504040204" pitchFamily="50" charset="-128"/>
              </a:rPr>
              <a:t>タクシーを探す</a:t>
            </a:r>
          </a:p>
          <a:p>
            <a:pPr marL="627639" lvl="1" indent="-170513"/>
            <a:r>
              <a:rPr lang="ja-JP" altLang="en-US" dirty="0">
                <a:latin typeface="Meiryo UI" panose="020B0604030504040204" pitchFamily="50" charset="-128"/>
                <a:ea typeface="Meiryo UI" panose="020B0604030504040204" pitchFamily="50" charset="-128"/>
              </a:rPr>
              <a:t>目的地を指示する</a:t>
            </a:r>
          </a:p>
          <a:p>
            <a:pPr marL="627639" lvl="1" indent="-170513"/>
            <a:r>
              <a:rPr lang="ja-JP" altLang="en-US" dirty="0">
                <a:latin typeface="Meiryo UI" panose="020B0604030504040204" pitchFamily="50" charset="-128"/>
                <a:ea typeface="Meiryo UI" panose="020B0604030504040204" pitchFamily="50" charset="-128"/>
              </a:rPr>
              <a:t>支払う</a:t>
            </a:r>
          </a:p>
          <a:p>
            <a:pPr marL="170513" indent="-170513"/>
            <a:r>
              <a:rPr lang="ja-JP" altLang="en-US" dirty="0">
                <a:latin typeface="Meiryo UI" panose="020B0604030504040204" pitchFamily="50" charset="-128"/>
                <a:ea typeface="Meiryo UI" panose="020B0604030504040204" pitchFamily="50" charset="-128"/>
              </a:rPr>
              <a:t>阻害要因を取り除くために運転手と道路情報による学習とフィードバックが必要</a:t>
            </a:r>
          </a:p>
          <a:p>
            <a:pPr marL="627639" lvl="1" indent="-170513"/>
            <a:r>
              <a:rPr lang="ja-JP" altLang="en-US" dirty="0">
                <a:latin typeface="Meiryo UI" panose="020B0604030504040204" pitchFamily="50" charset="-128"/>
                <a:ea typeface="Meiryo UI" panose="020B0604030504040204" pitchFamily="50" charset="-128"/>
              </a:rPr>
              <a:t>タクシーを探す→最短地点を学習する</a:t>
            </a:r>
          </a:p>
          <a:p>
            <a:pPr marL="627639" lvl="1" indent="-170513"/>
            <a:r>
              <a:rPr lang="ja-JP" altLang="en-US" dirty="0">
                <a:latin typeface="Meiryo UI" panose="020B0604030504040204" pitchFamily="50" charset="-128"/>
                <a:ea typeface="Meiryo UI" panose="020B0604030504040204" pitchFamily="50" charset="-128"/>
              </a:rPr>
              <a:t>目的地を指示する→最短経路を学習する</a:t>
            </a:r>
          </a:p>
          <a:p>
            <a:pPr marL="627639" lvl="1" indent="-170513"/>
            <a:r>
              <a:rPr lang="ja-JP" altLang="en-US" dirty="0">
                <a:latin typeface="Meiryo UI" panose="020B0604030504040204" pitchFamily="50" charset="-128"/>
                <a:ea typeface="Meiryo UI" panose="020B0604030504040204" pitchFamily="50" charset="-128"/>
              </a:rPr>
              <a:t>支払う→決済を効率化する</a:t>
            </a:r>
          </a:p>
          <a:p>
            <a:pPr marL="170513" indent="-170513"/>
            <a:endParaRPr lang="ja-JP" altLang="en-US" dirty="0">
              <a:latin typeface="HGPｺﾞｼｯｸE" panose="020B0900000000000000" pitchFamily="50" charset="-128"/>
              <a:ea typeface="HGPｺﾞｼｯｸE" panose="020B0900000000000000" pitchFamily="50" charset="-128"/>
            </a:endParaRPr>
          </a:p>
        </p:txBody>
      </p:sp>
      <p:sp>
        <p:nvSpPr>
          <p:cNvPr id="5" name="スライド番号プレースホルダー 4">
            <a:extLst>
              <a:ext uri="{FF2B5EF4-FFF2-40B4-BE49-F238E27FC236}">
                <a16:creationId xmlns:a16="http://schemas.microsoft.com/office/drawing/2014/main" id="{AB017765-B821-46D2-B5E8-F0D32574F41E}"/>
              </a:ext>
            </a:extLst>
          </p:cNvPr>
          <p:cNvSpPr>
            <a:spLocks noGrp="1"/>
          </p:cNvSpPr>
          <p:nvPr>
            <p:ph type="sldNum" sz="quarter" idx="5"/>
          </p:nvPr>
        </p:nvSpPr>
        <p:spPr/>
        <p:txBody>
          <a:bodyPr/>
          <a:lstStyle/>
          <a:p>
            <a:fld id="{B0FD862D-B83D-4E0B-BF71-EE82900644FE}" type="slidenum">
              <a:rPr lang="ja-JP" altLang="en-US" smtClean="0"/>
              <a:pPr/>
              <a:t>67</a:t>
            </a:fld>
            <a:endParaRPr lang="en-US" altLang="ja-JP" dirty="0"/>
          </a:p>
        </p:txBody>
      </p:sp>
    </p:spTree>
    <p:extLst>
      <p:ext uri="{BB962C8B-B14F-4D97-AF65-F5344CB8AC3E}">
        <p14:creationId xmlns:p14="http://schemas.microsoft.com/office/powerpoint/2010/main" val="357002148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0513" indent="-170513"/>
            <a:r>
              <a:rPr lang="ja-JP" altLang="en-US">
                <a:latin typeface="Meiryo UI" panose="020B0604030504040204" pitchFamily="50" charset="-128"/>
                <a:ea typeface="Meiryo UI" panose="020B0604030504040204" pitchFamily="50" charset="-128"/>
              </a:rPr>
              <a:t>阻害</a:t>
            </a:r>
            <a:r>
              <a:rPr lang="ja-JP" altLang="en-US" dirty="0">
                <a:latin typeface="Meiryo UI" panose="020B0604030504040204" pitchFamily="50" charset="-128"/>
                <a:ea typeface="Meiryo UI" panose="020B0604030504040204" pitchFamily="50" charset="-128"/>
              </a:rPr>
              <a:t>要因とは</a:t>
            </a:r>
          </a:p>
          <a:p>
            <a:pPr marL="627639" lvl="1" indent="-170513"/>
            <a:r>
              <a:rPr lang="ja-JP" altLang="en-US" dirty="0">
                <a:latin typeface="Meiryo UI" panose="020B0604030504040204" pitchFamily="50" charset="-128"/>
                <a:ea typeface="Meiryo UI" panose="020B0604030504040204" pitchFamily="50" charset="-128"/>
              </a:rPr>
              <a:t>タクシーを探す</a:t>
            </a:r>
          </a:p>
          <a:p>
            <a:pPr marL="627639" lvl="1" indent="-170513"/>
            <a:r>
              <a:rPr lang="ja-JP" altLang="en-US" dirty="0">
                <a:latin typeface="Meiryo UI" panose="020B0604030504040204" pitchFamily="50" charset="-128"/>
                <a:ea typeface="Meiryo UI" panose="020B0604030504040204" pitchFamily="50" charset="-128"/>
              </a:rPr>
              <a:t>目的地を指示する</a:t>
            </a:r>
          </a:p>
          <a:p>
            <a:pPr marL="627639" lvl="1" indent="-170513"/>
            <a:r>
              <a:rPr lang="ja-JP" altLang="en-US" dirty="0">
                <a:latin typeface="Meiryo UI" panose="020B0604030504040204" pitchFamily="50" charset="-128"/>
                <a:ea typeface="Meiryo UI" panose="020B0604030504040204" pitchFamily="50" charset="-128"/>
              </a:rPr>
              <a:t>支払う</a:t>
            </a:r>
          </a:p>
          <a:p>
            <a:pPr marL="170513" indent="-170513"/>
            <a:r>
              <a:rPr lang="ja-JP" altLang="en-US" dirty="0">
                <a:latin typeface="Meiryo UI" panose="020B0604030504040204" pitchFamily="50" charset="-128"/>
                <a:ea typeface="Meiryo UI" panose="020B0604030504040204" pitchFamily="50" charset="-128"/>
              </a:rPr>
              <a:t>阻害要因を取り除くために運転手と道路情報による学習とフィードバックが必要</a:t>
            </a:r>
          </a:p>
          <a:p>
            <a:pPr marL="627639" lvl="1" indent="-170513"/>
            <a:r>
              <a:rPr lang="ja-JP" altLang="en-US" dirty="0">
                <a:latin typeface="Meiryo UI" panose="020B0604030504040204" pitchFamily="50" charset="-128"/>
                <a:ea typeface="Meiryo UI" panose="020B0604030504040204" pitchFamily="50" charset="-128"/>
              </a:rPr>
              <a:t>タクシーを探す→最短地点を学習する</a:t>
            </a:r>
          </a:p>
          <a:p>
            <a:pPr marL="627639" lvl="1" indent="-170513"/>
            <a:r>
              <a:rPr lang="ja-JP" altLang="en-US" dirty="0">
                <a:latin typeface="Meiryo UI" panose="020B0604030504040204" pitchFamily="50" charset="-128"/>
                <a:ea typeface="Meiryo UI" panose="020B0604030504040204" pitchFamily="50" charset="-128"/>
              </a:rPr>
              <a:t>目的地を指示する→最短経路を学習する</a:t>
            </a:r>
          </a:p>
          <a:p>
            <a:pPr marL="627639" lvl="1" indent="-170513"/>
            <a:r>
              <a:rPr lang="ja-JP" altLang="en-US" dirty="0">
                <a:latin typeface="Meiryo UI" panose="020B0604030504040204" pitchFamily="50" charset="-128"/>
                <a:ea typeface="Meiryo UI" panose="020B0604030504040204" pitchFamily="50" charset="-128"/>
              </a:rPr>
              <a:t>支払う→決済を効率化する</a:t>
            </a:r>
          </a:p>
          <a:p>
            <a:pPr marL="170513" indent="-170513"/>
            <a:endParaRPr lang="ja-JP" altLang="en-US" dirty="0">
              <a:latin typeface="HGPｺﾞｼｯｸE" panose="020B0900000000000000" pitchFamily="50" charset="-128"/>
              <a:ea typeface="HGPｺﾞｼｯｸE" panose="020B0900000000000000" pitchFamily="50" charset="-128"/>
            </a:endParaRPr>
          </a:p>
        </p:txBody>
      </p:sp>
      <p:sp>
        <p:nvSpPr>
          <p:cNvPr id="5" name="スライド番号プレースホルダー 4">
            <a:extLst>
              <a:ext uri="{FF2B5EF4-FFF2-40B4-BE49-F238E27FC236}">
                <a16:creationId xmlns:a16="http://schemas.microsoft.com/office/drawing/2014/main" id="{AB017765-B821-46D2-B5E8-F0D32574F41E}"/>
              </a:ext>
            </a:extLst>
          </p:cNvPr>
          <p:cNvSpPr>
            <a:spLocks noGrp="1"/>
          </p:cNvSpPr>
          <p:nvPr>
            <p:ph type="sldNum" sz="quarter" idx="5"/>
          </p:nvPr>
        </p:nvSpPr>
        <p:spPr/>
        <p:txBody>
          <a:bodyPr/>
          <a:lstStyle/>
          <a:p>
            <a:fld id="{B0FD862D-B83D-4E0B-BF71-EE82900644FE}" type="slidenum">
              <a:rPr lang="ja-JP" altLang="en-US" smtClean="0"/>
              <a:pPr/>
              <a:t>68</a:t>
            </a:fld>
            <a:endParaRPr lang="en-US" altLang="ja-JP" dirty="0"/>
          </a:p>
        </p:txBody>
      </p:sp>
    </p:spTree>
    <p:extLst>
      <p:ext uri="{BB962C8B-B14F-4D97-AF65-F5344CB8AC3E}">
        <p14:creationId xmlns:p14="http://schemas.microsoft.com/office/powerpoint/2010/main" val="241047456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0513" indent="-170513"/>
            <a:r>
              <a:rPr kumimoji="1" lang="ja-JP" altLang="en-US"/>
              <a:t>阻害要因を課題に落とし込む</a:t>
            </a:r>
            <a:endParaRPr kumimoji="1" lang="en-US" altLang="ja-JP" dirty="0"/>
          </a:p>
          <a:p>
            <a:pPr marL="170513" indent="-170513"/>
            <a:endParaRPr kumimoji="1" lang="en-US" altLang="ja-JP" dirty="0"/>
          </a:p>
          <a:p>
            <a:pPr marL="170513" indent="-170513"/>
            <a:r>
              <a:rPr kumimoji="1" lang="ja-JP" altLang="en-US"/>
              <a:t>どの</a:t>
            </a:r>
            <a:r>
              <a:rPr kumimoji="1" lang="ja-JP" altLang="en-US" dirty="0"/>
              <a:t>ように</a:t>
            </a:r>
            <a:r>
              <a:rPr kumimoji="1" lang="en-US" altLang="ja-JP" dirty="0"/>
              <a:t>AI</a:t>
            </a:r>
            <a:r>
              <a:rPr kumimoji="1" lang="ja-JP" altLang="en-US" dirty="0"/>
              <a:t>を使うのか？の掘り下げ方</a:t>
            </a:r>
            <a:endParaRPr kumimoji="1" lang="en-US" altLang="ja-JP" dirty="0"/>
          </a:p>
          <a:p>
            <a:pPr marL="627639" lvl="1" indent="-170513"/>
            <a:r>
              <a:rPr kumimoji="1" lang="ja-JP" altLang="en-US" dirty="0"/>
              <a:t>データを分析することで実現可能なことは？</a:t>
            </a:r>
            <a:endParaRPr kumimoji="1" lang="en-US" altLang="ja-JP" dirty="0"/>
          </a:p>
          <a:p>
            <a:pPr marL="627639" lvl="1" indent="-170513"/>
            <a:r>
              <a:rPr kumimoji="1" lang="ja-JP" altLang="en-US" dirty="0"/>
              <a:t>課題解決にデータが必要な理由は？</a:t>
            </a:r>
            <a:endParaRPr kumimoji="1" lang="en-US" altLang="ja-JP" dirty="0"/>
          </a:p>
          <a:p>
            <a:pPr marL="627639" lvl="1" indent="-170513"/>
            <a:r>
              <a:rPr kumimoji="1" lang="ja-JP" altLang="en-US" dirty="0"/>
              <a:t>実際に収集・蓄積可能なデータはなにがある？</a:t>
            </a:r>
            <a:endParaRPr kumimoji="1" lang="en-US" altLang="ja-JP" dirty="0"/>
          </a:p>
          <a:p>
            <a:pPr marL="627639" lvl="1" indent="-170513"/>
            <a:endParaRPr kumimoji="1" lang="en-US" altLang="ja-JP" dirty="0"/>
          </a:p>
          <a:p>
            <a:pPr marL="170513" indent="-170513"/>
            <a:r>
              <a:rPr kumimoji="1" lang="ja-JP" altLang="en-US" dirty="0"/>
              <a:t>注意点</a:t>
            </a:r>
            <a:endParaRPr kumimoji="1" lang="en-US" altLang="ja-JP" dirty="0"/>
          </a:p>
          <a:p>
            <a:pPr marL="627639" lvl="1" indent="-170513"/>
            <a:r>
              <a:rPr kumimoji="1" lang="ja-JP" altLang="en-US" dirty="0"/>
              <a:t>「</a:t>
            </a:r>
            <a:r>
              <a:rPr kumimoji="1" lang="en-US" altLang="ja-JP" dirty="0"/>
              <a:t>AI</a:t>
            </a:r>
            <a:r>
              <a:rPr kumimoji="1" lang="ja-JP" altLang="en-US" dirty="0"/>
              <a:t>ありき」で考えない</a:t>
            </a:r>
            <a:r>
              <a:rPr kumimoji="1" lang="en-US" altLang="ja-JP" dirty="0"/>
              <a:t>(AI</a:t>
            </a:r>
            <a:r>
              <a:rPr kumimoji="1" lang="ja-JP" altLang="en-US" dirty="0"/>
              <a:t>が唯一の解決方法ではない</a:t>
            </a:r>
            <a:r>
              <a:rPr kumimoji="1" lang="en-US" altLang="ja-JP" dirty="0"/>
              <a:t>)</a:t>
            </a:r>
          </a:p>
          <a:p>
            <a:pPr marL="627639" lvl="1" indent="-170513"/>
            <a:r>
              <a:rPr kumimoji="1" lang="ja-JP" altLang="en-US" dirty="0"/>
              <a:t>データがない</a:t>
            </a:r>
            <a:r>
              <a:rPr kumimoji="1" lang="en-US" altLang="ja-JP" dirty="0"/>
              <a:t>/</a:t>
            </a:r>
            <a:r>
              <a:rPr kumimoji="1" lang="ja-JP" altLang="en-US" dirty="0"/>
              <a:t>分析できないためにボトルネックになっていたことがないかを探す</a:t>
            </a:r>
            <a:endParaRPr kumimoji="1" lang="en-US" altLang="ja-JP" dirty="0"/>
          </a:p>
          <a:p>
            <a:pPr marL="627639" lvl="1" indent="-170513"/>
            <a:endParaRPr kumimoji="1" lang="en-US" altLang="ja-JP" dirty="0"/>
          </a:p>
        </p:txBody>
      </p:sp>
      <p:sp>
        <p:nvSpPr>
          <p:cNvPr id="5" name="スライド番号プレースホルダー 4">
            <a:extLst>
              <a:ext uri="{FF2B5EF4-FFF2-40B4-BE49-F238E27FC236}">
                <a16:creationId xmlns:a16="http://schemas.microsoft.com/office/drawing/2014/main" id="{50AF14BB-47F5-4660-98DB-04EC71B19B30}"/>
              </a:ext>
            </a:extLst>
          </p:cNvPr>
          <p:cNvSpPr>
            <a:spLocks noGrp="1"/>
          </p:cNvSpPr>
          <p:nvPr>
            <p:ph type="sldNum" sz="quarter" idx="5"/>
          </p:nvPr>
        </p:nvSpPr>
        <p:spPr/>
        <p:txBody>
          <a:bodyPr/>
          <a:lstStyle/>
          <a:p>
            <a:fld id="{B0FD862D-B83D-4E0B-BF71-EE82900644FE}" type="slidenum">
              <a:rPr lang="ja-JP" altLang="en-US" smtClean="0"/>
              <a:pPr/>
              <a:t>70</a:t>
            </a:fld>
            <a:endParaRPr lang="en-US" altLang="ja-JP" dirty="0"/>
          </a:p>
        </p:txBody>
      </p:sp>
    </p:spTree>
    <p:extLst>
      <p:ext uri="{BB962C8B-B14F-4D97-AF65-F5344CB8AC3E}">
        <p14:creationId xmlns:p14="http://schemas.microsoft.com/office/powerpoint/2010/main" val="162543356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lvl="0"/>
            <a:r>
              <a:rPr lang="en-US" altLang="ja-JP" dirty="0"/>
              <a:t>AI</a:t>
            </a:r>
            <a:r>
              <a:rPr lang="ja-JP" altLang="en-US" dirty="0"/>
              <a:t>導入の必要性を説明するために、自社や顧客のビジネスモデルの理解が必要</a:t>
            </a:r>
            <a:endParaRPr lang="en-US" altLang="ja-JP" dirty="0"/>
          </a:p>
          <a:p>
            <a:pPr lvl="0"/>
            <a:endParaRPr lang="en-US" altLang="ja-JP" dirty="0"/>
          </a:p>
          <a:p>
            <a:pPr lvl="0"/>
            <a:r>
              <a:rPr lang="en-US" altLang="ja-JP" dirty="0"/>
              <a:t>AI</a:t>
            </a:r>
            <a:r>
              <a:rPr lang="ja-JP" altLang="en-US" dirty="0"/>
              <a:t>導入によってなにが変わるのかを説明するためにビジネスを見える化することが肝要である</a:t>
            </a:r>
            <a:endParaRPr lang="en-US" altLang="ja-JP" dirty="0"/>
          </a:p>
          <a:p>
            <a:pPr lvl="0"/>
            <a:endParaRPr kumimoji="1" lang="en-US" altLang="ja-JP" dirty="0"/>
          </a:p>
          <a:p>
            <a:pPr marL="170513" indent="-170513" defTabSz="909406" fontAlgn="auto">
              <a:spcBef>
                <a:spcPts val="0"/>
              </a:spcBef>
              <a:spcAft>
                <a:spcPts val="0"/>
              </a:spcAft>
              <a:defRPr/>
            </a:pPr>
            <a:r>
              <a:rPr kumimoji="1" lang="ja-JP" altLang="en-US" dirty="0"/>
              <a:t>本コースでは</a:t>
            </a:r>
            <a:r>
              <a:rPr kumimoji="1" lang="en-US" altLang="ja-JP" dirty="0"/>
              <a:t>BMG(Business Model Generation)</a:t>
            </a:r>
            <a:r>
              <a:rPr kumimoji="1" lang="ja-JP" altLang="en-US" dirty="0"/>
              <a:t>フレームワークを用いてビジネスモデルを可視化する</a:t>
            </a:r>
            <a:endParaRPr kumimoji="1" lang="en-US" altLang="ja-JP" dirty="0"/>
          </a:p>
          <a:p>
            <a:pPr marL="170513" indent="-170513" defTabSz="909406" fontAlgn="auto">
              <a:spcBef>
                <a:spcPts val="0"/>
              </a:spcBef>
              <a:spcAft>
                <a:spcPts val="0"/>
              </a:spcAft>
              <a:defRPr/>
            </a:pPr>
            <a:endParaRPr kumimoji="1" lang="ja-JP" altLang="en-US" dirty="0"/>
          </a:p>
          <a:p>
            <a:pPr marL="170513" indent="-170513"/>
            <a:endParaRPr kumimoji="1" lang="ja-JP" altLang="en-US" dirty="0">
              <a:latin typeface="HGPｺﾞｼｯｸE" panose="020B0900000000000000" pitchFamily="50" charset="-128"/>
              <a:ea typeface="HGPｺﾞｼｯｸE" panose="020B0900000000000000" pitchFamily="50" charset="-128"/>
            </a:endParaRPr>
          </a:p>
        </p:txBody>
      </p:sp>
      <p:sp>
        <p:nvSpPr>
          <p:cNvPr id="5" name="スライド番号プレースホルダー 4">
            <a:extLst>
              <a:ext uri="{FF2B5EF4-FFF2-40B4-BE49-F238E27FC236}">
                <a16:creationId xmlns:a16="http://schemas.microsoft.com/office/drawing/2014/main" id="{2362F81B-0D7D-4AE8-B5B4-4F5C881230EA}"/>
              </a:ext>
            </a:extLst>
          </p:cNvPr>
          <p:cNvSpPr>
            <a:spLocks noGrp="1"/>
          </p:cNvSpPr>
          <p:nvPr>
            <p:ph type="sldNum" sz="quarter" idx="5"/>
          </p:nvPr>
        </p:nvSpPr>
        <p:spPr/>
        <p:txBody>
          <a:bodyPr/>
          <a:lstStyle/>
          <a:p>
            <a:fld id="{B0FD862D-B83D-4E0B-BF71-EE82900644FE}" type="slidenum">
              <a:rPr lang="ja-JP" altLang="en-US" smtClean="0"/>
              <a:pPr/>
              <a:t>71</a:t>
            </a:fld>
            <a:endParaRPr lang="en-US" altLang="ja-JP" dirty="0"/>
          </a:p>
        </p:txBody>
      </p:sp>
    </p:spTree>
    <p:extLst>
      <p:ext uri="{BB962C8B-B14F-4D97-AF65-F5344CB8AC3E}">
        <p14:creationId xmlns:p14="http://schemas.microsoft.com/office/powerpoint/2010/main" val="237057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r>
              <a:rPr lang="ja-JP" altLang="en-US" dirty="0"/>
              <a:t>コースのコンセプトをこちらに記載しておきます。</a:t>
            </a:r>
            <a:endParaRPr lang="en-US" altLang="ja-JP" dirty="0"/>
          </a:p>
          <a:p>
            <a:r>
              <a:rPr lang="ja-JP" altLang="en-US" dirty="0"/>
              <a:t>前提コースがプログラミングである為、プログラミング研修の感覚で受講する受講者もいると思いますが、</a:t>
            </a:r>
            <a:endParaRPr lang="en-US" altLang="ja-JP" dirty="0"/>
          </a:p>
          <a:p>
            <a:r>
              <a:rPr lang="ja-JP" altLang="en-US" dirty="0"/>
              <a:t>受講者が学びに集中できるように、どのようなことを学べるコースなのか、どんな姿勢で受けて欲しいのか認識を共有しておきます。</a:t>
            </a:r>
            <a:endParaRPr lang="en-US" altLang="ja-JP" dirty="0"/>
          </a:p>
          <a:p>
            <a:endParaRPr lang="en-US" altLang="ja-JP" dirty="0"/>
          </a:p>
          <a:p>
            <a:r>
              <a:rPr lang="ja-JP" altLang="en-US" dirty="0"/>
              <a:t>本コースの前提知識として必要なものは</a:t>
            </a:r>
            <a:r>
              <a:rPr lang="en-US" altLang="ja-JP" dirty="0"/>
              <a:t>Python</a:t>
            </a:r>
            <a:r>
              <a:rPr lang="ja-JP" altLang="en-US" dirty="0"/>
              <a:t>の基本文法のみとしています。</a:t>
            </a:r>
            <a:endParaRPr lang="en-US" altLang="ja-JP" dirty="0"/>
          </a:p>
          <a:p>
            <a:r>
              <a:rPr lang="ja-JP" altLang="en-US" dirty="0"/>
              <a:t>そして、本コースはプログラミングを学ぶことを目標としているのではなく、プログラミングを用いて機械学習を理解・実装することを目標としています。</a:t>
            </a:r>
            <a:endParaRPr lang="en-US" altLang="ja-JP" dirty="0"/>
          </a:p>
          <a:p>
            <a:endParaRPr lang="en-US" altLang="ja-JP" dirty="0"/>
          </a:p>
          <a:p>
            <a:r>
              <a:rPr lang="ja-JP" altLang="en-US" dirty="0"/>
              <a:t>機械学習のプログラミングは、状況に応じた試行錯誤が重要です。</a:t>
            </a:r>
            <a:endParaRPr lang="en-US" altLang="ja-JP" dirty="0"/>
          </a:p>
          <a:p>
            <a:r>
              <a:rPr lang="ja-JP" altLang="en-US" dirty="0"/>
              <a:t>そのため、状況によってさまざまなプログラミングを試すことになります。</a:t>
            </a:r>
            <a:endParaRPr lang="en-US" altLang="ja-JP" dirty="0"/>
          </a:p>
          <a:p>
            <a:r>
              <a:rPr lang="ja-JP" altLang="en-US" dirty="0"/>
              <a:t>そのプログラミング自体を完璧にしてから機械学習に取り組むのでは、</a:t>
            </a:r>
            <a:endParaRPr lang="en-US" altLang="ja-JP" dirty="0"/>
          </a:p>
          <a:p>
            <a:r>
              <a:rPr lang="ja-JP" altLang="en-US" dirty="0"/>
              <a:t>非常に多くの時間が必要になってしまいます。</a:t>
            </a:r>
            <a:endParaRPr lang="en-US" altLang="ja-JP" dirty="0"/>
          </a:p>
          <a:p>
            <a:endParaRPr lang="en-US" altLang="ja-JP" dirty="0"/>
          </a:p>
          <a:p>
            <a:r>
              <a:rPr lang="ja-JP" altLang="en-US" dirty="0"/>
              <a:t>本コースでは、プログラミングを覚えるのではなく、</a:t>
            </a:r>
            <a:endParaRPr lang="en-US" altLang="ja-JP" dirty="0"/>
          </a:p>
          <a:p>
            <a:r>
              <a:rPr lang="ja-JP" altLang="en-US" dirty="0"/>
              <a:t>仕組みを理解し、見ながら・調べながら機械学習ができるようになる</a:t>
            </a:r>
            <a:endParaRPr lang="en-US" altLang="ja-JP" dirty="0"/>
          </a:p>
          <a:p>
            <a:r>
              <a:rPr lang="ja-JP" altLang="en-US" dirty="0"/>
              <a:t>ということをゴールとします。</a:t>
            </a:r>
            <a:endParaRPr lang="en-US" altLang="ja-JP" dirty="0"/>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t>5</a:t>
            </a:fld>
            <a:endParaRPr kumimoji="1" lang="ja-JP" altLang="en-US"/>
          </a:p>
        </p:txBody>
      </p:sp>
    </p:spTree>
    <p:extLst>
      <p:ext uri="{BB962C8B-B14F-4D97-AF65-F5344CB8AC3E}">
        <p14:creationId xmlns:p14="http://schemas.microsoft.com/office/powerpoint/2010/main" val="394324565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lvl="0"/>
            <a:r>
              <a:rPr kumimoji="1" lang="en-US" altLang="ja-JP" dirty="0"/>
              <a:t>PoC</a:t>
            </a:r>
            <a:r>
              <a:rPr kumimoji="1" lang="ja-JP" altLang="en-US" dirty="0"/>
              <a:t>フェーズの実施を提案する場合の訴求ポイント</a:t>
            </a:r>
            <a:endParaRPr kumimoji="1" lang="en-US" altLang="ja-JP" dirty="0"/>
          </a:p>
          <a:p>
            <a:pPr lvl="1"/>
            <a:r>
              <a:rPr kumimoji="1" lang="en-US" altLang="ja-JP" dirty="0"/>
              <a:t>AI</a:t>
            </a:r>
            <a:r>
              <a:rPr kumimoji="1" lang="ja-JP" altLang="en-US" dirty="0"/>
              <a:t>でやること・導入仮説</a:t>
            </a:r>
            <a:r>
              <a:rPr kumimoji="1" lang="en-US" altLang="ja-JP" dirty="0"/>
              <a:t>(</a:t>
            </a:r>
            <a:r>
              <a:rPr kumimoji="1" lang="ja-JP" altLang="en-US" dirty="0"/>
              <a:t>本当にできるのか</a:t>
            </a:r>
            <a:r>
              <a:rPr kumimoji="1" lang="en-US" altLang="ja-JP" dirty="0"/>
              <a:t>)</a:t>
            </a:r>
            <a:r>
              <a:rPr kumimoji="1" lang="ja-JP" altLang="en-US" dirty="0"/>
              <a:t>を定義する</a:t>
            </a:r>
            <a:endParaRPr kumimoji="1" lang="en-US" altLang="ja-JP" dirty="0"/>
          </a:p>
          <a:p>
            <a:pPr lvl="1"/>
            <a:r>
              <a:rPr kumimoji="1" lang="en-US" altLang="ja-JP" dirty="0"/>
              <a:t>PoC</a:t>
            </a:r>
            <a:r>
              <a:rPr kumimoji="1" lang="ja-JP" altLang="en-US" dirty="0"/>
              <a:t>により小さく分析して仮説が正しいことを検証する</a:t>
            </a:r>
            <a:endParaRPr kumimoji="1" lang="en-US" altLang="ja-JP" dirty="0"/>
          </a:p>
          <a:p>
            <a:pPr lvl="0"/>
            <a:r>
              <a:rPr kumimoji="1" lang="en-US" altLang="ja-JP" dirty="0"/>
              <a:t>PoC</a:t>
            </a:r>
            <a:r>
              <a:rPr kumimoji="1" lang="ja-JP" altLang="en-US" dirty="0"/>
              <a:t>の実施により、導入の正当性</a:t>
            </a:r>
            <a:r>
              <a:rPr kumimoji="1" lang="en-US" altLang="ja-JP" dirty="0"/>
              <a:t>(</a:t>
            </a:r>
            <a:r>
              <a:rPr kumimoji="1" lang="ja-JP" altLang="en-US" dirty="0"/>
              <a:t>意味がある</a:t>
            </a:r>
            <a:r>
              <a:rPr kumimoji="1" lang="en-US" altLang="ja-JP" dirty="0"/>
              <a:t>)</a:t>
            </a:r>
            <a:r>
              <a:rPr kumimoji="1" lang="ja-JP" altLang="en-US" dirty="0"/>
              <a:t>ことを説得できる</a:t>
            </a:r>
            <a:endParaRPr kumimoji="1" lang="en-US" altLang="ja-JP" dirty="0"/>
          </a:p>
          <a:p>
            <a:pPr lvl="0"/>
            <a:r>
              <a:rPr kumimoji="1" lang="ja-JP" altLang="en-US" dirty="0"/>
              <a:t>「</a:t>
            </a:r>
            <a:r>
              <a:rPr kumimoji="1" lang="en-US" altLang="ja-JP" dirty="0"/>
              <a:t>PoC</a:t>
            </a:r>
            <a:r>
              <a:rPr kumimoji="1" lang="ja-JP" altLang="en-US" dirty="0"/>
              <a:t>を実行することで、課題解決に</a:t>
            </a:r>
            <a:r>
              <a:rPr kumimoji="1" lang="en-US" altLang="ja-JP" dirty="0"/>
              <a:t>AI</a:t>
            </a:r>
            <a:r>
              <a:rPr kumimoji="1" lang="ja-JP" altLang="en-US" dirty="0"/>
              <a:t>が有効であるかどうかを検証できる」</a:t>
            </a:r>
            <a:endParaRPr kumimoji="1" lang="en-US" altLang="ja-JP" dirty="0"/>
          </a:p>
        </p:txBody>
      </p:sp>
      <p:sp>
        <p:nvSpPr>
          <p:cNvPr id="5" name="スライド番号プレースホルダー 4">
            <a:extLst>
              <a:ext uri="{FF2B5EF4-FFF2-40B4-BE49-F238E27FC236}">
                <a16:creationId xmlns:a16="http://schemas.microsoft.com/office/drawing/2014/main" id="{68717038-CCA9-40E4-A683-FC007D2DB9E0}"/>
              </a:ext>
            </a:extLst>
          </p:cNvPr>
          <p:cNvSpPr>
            <a:spLocks noGrp="1"/>
          </p:cNvSpPr>
          <p:nvPr>
            <p:ph type="sldNum" sz="quarter" idx="5"/>
          </p:nvPr>
        </p:nvSpPr>
        <p:spPr/>
        <p:txBody>
          <a:bodyPr/>
          <a:lstStyle/>
          <a:p>
            <a:fld id="{B0FD862D-B83D-4E0B-BF71-EE82900644FE}" type="slidenum">
              <a:rPr lang="ja-JP" altLang="en-US" smtClean="0"/>
              <a:pPr/>
              <a:t>72</a:t>
            </a:fld>
            <a:endParaRPr lang="en-US" altLang="ja-JP" dirty="0"/>
          </a:p>
        </p:txBody>
      </p:sp>
    </p:spTree>
    <p:extLst>
      <p:ext uri="{BB962C8B-B14F-4D97-AF65-F5344CB8AC3E}">
        <p14:creationId xmlns:p14="http://schemas.microsoft.com/office/powerpoint/2010/main" val="373113947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企画提案プロセスでは、各フェーズを通して利害関係者への説明・説得の機会が準備される</a:t>
            </a:r>
            <a:endParaRPr kumimoji="1" lang="en-US" altLang="ja-JP" dirty="0"/>
          </a:p>
          <a:p>
            <a:r>
              <a:rPr kumimoji="1" lang="ja-JP" altLang="en-US" dirty="0"/>
              <a:t>企画提案プロセスのうち以下のフェーズは</a:t>
            </a:r>
            <a:r>
              <a:rPr kumimoji="1" lang="en-US" altLang="ja-JP" dirty="0"/>
              <a:t>AI</a:t>
            </a:r>
            <a:r>
              <a:rPr kumimoji="1" lang="ja-JP" altLang="en-US" dirty="0"/>
              <a:t>導入における課題分析にも適用できる</a:t>
            </a:r>
            <a:endParaRPr kumimoji="1" lang="en-US" altLang="ja-JP" dirty="0"/>
          </a:p>
          <a:p>
            <a:pPr lvl="1"/>
            <a:r>
              <a:rPr kumimoji="1" lang="ja-JP" altLang="en-US" dirty="0"/>
              <a:t>仮説の設定</a:t>
            </a:r>
            <a:r>
              <a:rPr kumimoji="1" lang="en-US" altLang="ja-JP" dirty="0"/>
              <a:t>(</a:t>
            </a:r>
            <a:r>
              <a:rPr kumimoji="1" lang="ja-JP" altLang="en-US" dirty="0"/>
              <a:t>→</a:t>
            </a:r>
            <a:r>
              <a:rPr kumimoji="1" lang="en-US" altLang="ja-JP" dirty="0"/>
              <a:t>AI</a:t>
            </a:r>
            <a:r>
              <a:rPr kumimoji="1" lang="ja-JP" altLang="en-US" dirty="0"/>
              <a:t>が支援できることの検討</a:t>
            </a:r>
            <a:r>
              <a:rPr kumimoji="1" lang="en-US" altLang="ja-JP" dirty="0"/>
              <a:t>)</a:t>
            </a:r>
          </a:p>
          <a:p>
            <a:pPr lvl="1"/>
            <a:r>
              <a:rPr kumimoji="1" lang="ja-JP" altLang="en-US" dirty="0"/>
              <a:t>課題の収集・現状分析</a:t>
            </a:r>
            <a:r>
              <a:rPr kumimoji="1" lang="en-US" altLang="ja-JP" dirty="0"/>
              <a:t>(</a:t>
            </a:r>
            <a:r>
              <a:rPr kumimoji="1" lang="ja-JP" altLang="en-US" dirty="0"/>
              <a:t>→仮説検証にどのようなデータがあるか・必要かを分析</a:t>
            </a:r>
            <a:r>
              <a:rPr kumimoji="1" lang="en-US" altLang="ja-JP" dirty="0"/>
              <a:t>)</a:t>
            </a:r>
          </a:p>
          <a:p>
            <a:pPr lvl="1"/>
            <a:r>
              <a:rPr kumimoji="1" lang="ja-JP" altLang="en-US" dirty="0"/>
              <a:t>解決策の立案</a:t>
            </a:r>
            <a:r>
              <a:rPr kumimoji="1" lang="en-US" altLang="ja-JP" dirty="0"/>
              <a:t>(</a:t>
            </a:r>
            <a:r>
              <a:rPr kumimoji="1" lang="ja-JP" altLang="en-US" dirty="0"/>
              <a:t>→課題解決に</a:t>
            </a:r>
            <a:r>
              <a:rPr kumimoji="1" lang="en-US" altLang="ja-JP" dirty="0"/>
              <a:t>AI</a:t>
            </a:r>
            <a:r>
              <a:rPr kumimoji="1" lang="ja-JP" altLang="en-US" dirty="0"/>
              <a:t>が有効であることを提言</a:t>
            </a:r>
            <a:r>
              <a:rPr kumimoji="1" lang="en-US" altLang="ja-JP" dirty="0"/>
              <a:t>)</a:t>
            </a:r>
          </a:p>
          <a:p>
            <a:pPr lvl="1"/>
            <a:endParaRPr kumimoji="1" lang="ja-JP" altLang="en-US" dirty="0"/>
          </a:p>
        </p:txBody>
      </p:sp>
      <p:sp>
        <p:nvSpPr>
          <p:cNvPr id="5" name="スライド番号プレースホルダー 4">
            <a:extLst>
              <a:ext uri="{FF2B5EF4-FFF2-40B4-BE49-F238E27FC236}">
                <a16:creationId xmlns:a16="http://schemas.microsoft.com/office/drawing/2014/main" id="{B38BBACF-B95B-4E61-A63A-7BF8013C2A3C}"/>
              </a:ext>
            </a:extLst>
          </p:cNvPr>
          <p:cNvSpPr>
            <a:spLocks noGrp="1"/>
          </p:cNvSpPr>
          <p:nvPr>
            <p:ph type="sldNum" sz="quarter" idx="5"/>
          </p:nvPr>
        </p:nvSpPr>
        <p:spPr/>
        <p:txBody>
          <a:bodyPr/>
          <a:lstStyle/>
          <a:p>
            <a:fld id="{B0FD862D-B83D-4E0B-BF71-EE82900644FE}" type="slidenum">
              <a:rPr lang="ja-JP" altLang="en-US" smtClean="0"/>
              <a:pPr/>
              <a:t>73</a:t>
            </a:fld>
            <a:endParaRPr lang="en-US" altLang="ja-JP" dirty="0"/>
          </a:p>
        </p:txBody>
      </p:sp>
    </p:spTree>
    <p:extLst>
      <p:ext uri="{BB962C8B-B14F-4D97-AF65-F5344CB8AC3E}">
        <p14:creationId xmlns:p14="http://schemas.microsoft.com/office/powerpoint/2010/main" val="143342681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精度は必ず低くなるわけではないが、検証が難しかったり、出にくい傾向がある→ビジネスに導入する難易度が高いことを伝える</a:t>
            </a:r>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pPr/>
              <a:t>75</a:t>
            </a:fld>
            <a:endParaRPr kumimoji="1" lang="ja-JP" altLang="en-US" dirty="0"/>
          </a:p>
        </p:txBody>
      </p:sp>
    </p:spTree>
    <p:extLst>
      <p:ext uri="{BB962C8B-B14F-4D97-AF65-F5344CB8AC3E}">
        <p14:creationId xmlns:p14="http://schemas.microsoft.com/office/powerpoint/2010/main" val="151559493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171997" indent="-171997"/>
            <a:r>
              <a:rPr kumimoji="1" lang="ja-JP" altLang="en-US" dirty="0"/>
              <a:t>「</a:t>
            </a:r>
            <a:r>
              <a:rPr kumimoji="1" lang="en-US" altLang="ja-JP" dirty="0"/>
              <a:t>PoC</a:t>
            </a:r>
            <a:r>
              <a:rPr kumimoji="1" lang="ja-JP" altLang="en-US" dirty="0"/>
              <a:t>」「パイロット導入」「本格導入」の各フェーズにおいて</a:t>
            </a:r>
            <a:br>
              <a:rPr kumimoji="1" lang="en-US" altLang="ja-JP" dirty="0"/>
            </a:br>
            <a:r>
              <a:rPr kumimoji="1" lang="ja-JP" altLang="en-US" dirty="0"/>
              <a:t>以下のアクティビティが繰り返される</a:t>
            </a:r>
            <a:endParaRPr kumimoji="1" lang="en-US" altLang="ja-JP" dirty="0"/>
          </a:p>
          <a:p>
            <a:pPr marL="633099" lvl="1" indent="-171997"/>
            <a:r>
              <a:rPr kumimoji="1" lang="ja-JP" altLang="en-US" dirty="0"/>
              <a:t>データ取得</a:t>
            </a:r>
            <a:endParaRPr kumimoji="1" lang="en-US" altLang="ja-JP" dirty="0"/>
          </a:p>
          <a:p>
            <a:pPr marL="633099" lvl="1" indent="-171997"/>
            <a:r>
              <a:rPr kumimoji="1" lang="ja-JP" altLang="en-US" dirty="0"/>
              <a:t>データ蓄積</a:t>
            </a:r>
            <a:endParaRPr kumimoji="1" lang="en-US" altLang="ja-JP" dirty="0"/>
          </a:p>
          <a:p>
            <a:pPr marL="633099" lvl="1" indent="-171997"/>
            <a:r>
              <a:rPr kumimoji="1" lang="ja-JP" altLang="en-US" dirty="0"/>
              <a:t>学習</a:t>
            </a:r>
            <a:endParaRPr kumimoji="1" lang="en-US" altLang="ja-JP" dirty="0"/>
          </a:p>
          <a:p>
            <a:pPr marL="633099" lvl="1" indent="-171997"/>
            <a:r>
              <a:rPr kumimoji="1" lang="ja-JP" altLang="en-US" dirty="0"/>
              <a:t>デプロイ</a:t>
            </a:r>
            <a:endParaRPr kumimoji="1" lang="en-US" altLang="ja-JP" dirty="0"/>
          </a:p>
          <a:p>
            <a:pPr marL="633099" lvl="1" indent="-171997"/>
            <a:r>
              <a:rPr kumimoji="1" lang="ja-JP" altLang="en-US" dirty="0"/>
              <a:t>運用</a:t>
            </a:r>
            <a:endParaRPr kumimoji="1" lang="en-US" altLang="ja-JP" dirty="0"/>
          </a:p>
          <a:p>
            <a:pPr marL="171997" indent="-171997"/>
            <a:r>
              <a:rPr kumimoji="1" lang="ja-JP" altLang="en-US" dirty="0"/>
              <a:t>各フェーズにおける学習結果および運用結果は次フェーズの検討材料として再利用され、対象スコープや検討範囲の拡大につながる</a:t>
            </a:r>
            <a:endParaRPr kumimoji="1" lang="en-US" altLang="ja-JP" dirty="0"/>
          </a:p>
          <a:p>
            <a:pPr marL="629123" lvl="1" indent="-171997"/>
            <a:r>
              <a:rPr kumimoji="1" lang="ja-JP" altLang="en-US" dirty="0"/>
              <a:t>ただし、本格導入では新たなデータセットを準備することが多い</a:t>
            </a:r>
            <a:endParaRPr kumimoji="1" lang="en-US" altLang="ja-JP" dirty="0"/>
          </a:p>
        </p:txBody>
      </p:sp>
      <p:sp>
        <p:nvSpPr>
          <p:cNvPr id="5" name="スライド番号プレースホルダー 4">
            <a:extLst>
              <a:ext uri="{FF2B5EF4-FFF2-40B4-BE49-F238E27FC236}">
                <a16:creationId xmlns:a16="http://schemas.microsoft.com/office/drawing/2014/main" id="{968F00BF-C2BC-4AE4-BD83-48A3E29E9633}"/>
              </a:ext>
            </a:extLst>
          </p:cNvPr>
          <p:cNvSpPr>
            <a:spLocks noGrp="1"/>
          </p:cNvSpPr>
          <p:nvPr>
            <p:ph type="sldNum" sz="quarter" idx="5"/>
          </p:nvPr>
        </p:nvSpPr>
        <p:spPr/>
        <p:txBody>
          <a:bodyPr/>
          <a:lstStyle/>
          <a:p>
            <a:fld id="{B0FD862D-B83D-4E0B-BF71-EE82900644FE}" type="slidenum">
              <a:rPr lang="ja-JP" altLang="en-US" smtClean="0"/>
              <a:pPr/>
              <a:t>77</a:t>
            </a:fld>
            <a:endParaRPr lang="en-US" altLang="ja-JP" dirty="0"/>
          </a:p>
        </p:txBody>
      </p:sp>
    </p:spTree>
    <p:extLst>
      <p:ext uri="{BB962C8B-B14F-4D97-AF65-F5344CB8AC3E}">
        <p14:creationId xmlns:p14="http://schemas.microsoft.com/office/powerpoint/2010/main" val="339784851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プラブという会社がマーケティング会社であったため、新規ビジネスではあるが、デザインの評価は既存の顧客に行ってもらうなど、新規ビジネスの土台があった</a:t>
            </a:r>
            <a:endParaRPr kumimoji="1" lang="en-US" altLang="ja-JP" dirty="0"/>
          </a:p>
          <a:p>
            <a:r>
              <a:rPr kumimoji="1" lang="ja-JP" altLang="en-US"/>
              <a:t>飲料メーカーが行えば業務改善としての活用事例となる</a:t>
            </a:r>
            <a:endParaRPr kumimoji="1" lang="en-US" altLang="ja-JP" dirty="0"/>
          </a:p>
          <a:p>
            <a:endParaRPr kumimoji="1" lang="ja-JP" altLang="en-US"/>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pPr/>
              <a:t>78</a:t>
            </a:fld>
            <a:endParaRPr kumimoji="1" lang="ja-JP" altLang="en-US" dirty="0"/>
          </a:p>
        </p:txBody>
      </p:sp>
    </p:spTree>
    <p:extLst>
      <p:ext uri="{BB962C8B-B14F-4D97-AF65-F5344CB8AC3E}">
        <p14:creationId xmlns:p14="http://schemas.microsoft.com/office/powerpoint/2010/main" val="326701198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
        <p:cNvGrpSpPr/>
        <p:nvPr/>
      </p:nvGrpSpPr>
      <p:grpSpPr>
        <a:xfrm>
          <a:off x="0" y="0"/>
          <a:ext cx="0" cy="0"/>
          <a:chOff x="0" y="0"/>
          <a:chExt cx="0" cy="0"/>
        </a:xfrm>
      </p:grpSpPr>
      <p:sp>
        <p:nvSpPr>
          <p:cNvPr id="50" name="Google Shape;50;p3:notes"/>
          <p:cNvSpPr txBox="1">
            <a:spLocks noGrp="1"/>
          </p:cNvSpPr>
          <p:nvPr>
            <p:ph type="body" idx="1"/>
          </p:nvPr>
        </p:nvSpPr>
        <p:spPr>
          <a:xfrm>
            <a:off x="680720" y="4783307"/>
            <a:ext cx="5445760" cy="3913614"/>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latin typeface="メイリオ" panose="020B0604030504040204" pitchFamily="50" charset="-128"/>
              <a:ea typeface="メイリオ" panose="020B0604030504040204" pitchFamily="50" charset="-128"/>
            </a:endParaRPr>
          </a:p>
        </p:txBody>
      </p:sp>
      <p:sp>
        <p:nvSpPr>
          <p:cNvPr id="51" name="Google Shape;51;p3:notes"/>
          <p:cNvSpPr>
            <a:spLocks noGrp="1" noRot="1" noChangeAspect="1"/>
          </p:cNvSpPr>
          <p:nvPr>
            <p:ph type="sldImg" idx="2"/>
          </p:nvPr>
        </p:nvSpPr>
        <p:spPr>
          <a:xfrm>
            <a:off x="422275" y="1243013"/>
            <a:ext cx="5962650" cy="33543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8359655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t>86</a:t>
            </a:fld>
            <a:endParaRPr kumimoji="1" lang="ja-JP" altLang="en-US"/>
          </a:p>
        </p:txBody>
      </p:sp>
    </p:spTree>
    <p:extLst>
      <p:ext uri="{BB962C8B-B14F-4D97-AF65-F5344CB8AC3E}">
        <p14:creationId xmlns:p14="http://schemas.microsoft.com/office/powerpoint/2010/main" val="75278966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Google Shape;55;p4:notes"/>
          <p:cNvSpPr txBox="1">
            <a:spLocks noGrp="1"/>
          </p:cNvSpPr>
          <p:nvPr>
            <p:ph type="body" idx="1"/>
          </p:nvPr>
        </p:nvSpPr>
        <p:spPr>
          <a:xfrm>
            <a:off x="680720" y="4783307"/>
            <a:ext cx="5445760" cy="3913614"/>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ja-JP" altLang="en-US">
                <a:latin typeface="メイリオ" panose="020B0604030504040204" pitchFamily="50" charset="-128"/>
                <a:ea typeface="メイリオ" panose="020B0604030504040204" pitchFamily="50" charset="-128"/>
              </a:rPr>
              <a:t>目標を達成できるように</a:t>
            </a:r>
            <a:r>
              <a:rPr lang="en-US" altLang="ja-JP" dirty="0">
                <a:latin typeface="メイリオ" panose="020B0604030504040204" pitchFamily="50" charset="-128"/>
                <a:ea typeface="メイリオ" panose="020B0604030504040204" pitchFamily="50" charset="-128"/>
              </a:rPr>
              <a:t>4  </a:t>
            </a:r>
            <a:r>
              <a:rPr lang="ja-JP" altLang="en-US">
                <a:latin typeface="メイリオ" panose="020B0604030504040204" pitchFamily="50" charset="-128"/>
                <a:ea typeface="メイリオ" panose="020B0604030504040204" pitchFamily="50" charset="-128"/>
              </a:rPr>
              <a:t>つ紹介する</a:t>
            </a:r>
            <a:endParaRPr lang="en-US" altLang="ja-JP" dirty="0">
              <a:latin typeface="メイリオ" panose="020B0604030504040204" pitchFamily="50" charset="-128"/>
              <a:ea typeface="メイリオ" panose="020B0604030504040204" pitchFamily="50" charset="-128"/>
            </a:endParaRPr>
          </a:p>
          <a:p>
            <a:pPr marL="0" lvl="0" indent="0" algn="l" rtl="0">
              <a:spcBef>
                <a:spcPts val="0"/>
              </a:spcBef>
              <a:spcAft>
                <a:spcPts val="0"/>
              </a:spcAft>
              <a:buNone/>
            </a:pPr>
            <a:endParaRPr lang="en-US" dirty="0">
              <a:latin typeface="メイリオ" panose="020B0604030504040204" pitchFamily="50" charset="-128"/>
              <a:ea typeface="メイリオ" panose="020B0604030504040204" pitchFamily="50" charset="-128"/>
            </a:endParaRPr>
          </a:p>
          <a:p>
            <a:pPr marL="0" lvl="0" indent="0" algn="l" rtl="0">
              <a:spcBef>
                <a:spcPts val="0"/>
              </a:spcBef>
              <a:spcAft>
                <a:spcPts val="0"/>
              </a:spcAft>
              <a:buNone/>
            </a:pPr>
            <a:r>
              <a:rPr lang="ja-JP" altLang="en-US">
                <a:latin typeface="メイリオ" panose="020B0604030504040204" pitchFamily="50" charset="-128"/>
                <a:ea typeface="メイリオ" panose="020B0604030504040204" pitchFamily="50" charset="-128"/>
              </a:rPr>
              <a:t>可用性→障害がおこってもサービスの提供をし続けること</a:t>
            </a:r>
            <a:endParaRPr lang="en-US" altLang="ja-JP" dirty="0">
              <a:latin typeface="メイリオ" panose="020B0604030504040204" pitchFamily="50" charset="-128"/>
              <a:ea typeface="メイリオ" panose="020B0604030504040204" pitchFamily="50" charset="-128"/>
            </a:endParaRPr>
          </a:p>
          <a:p>
            <a:pPr marL="0" lvl="0" indent="0" algn="l" rtl="0">
              <a:spcBef>
                <a:spcPts val="0"/>
              </a:spcBef>
              <a:spcAft>
                <a:spcPts val="0"/>
              </a:spcAft>
              <a:buNone/>
            </a:pPr>
            <a:r>
              <a:rPr lang="ja-JP" altLang="en-US">
                <a:latin typeface="メイリオ" panose="020B0604030504040204" pitchFamily="50" charset="-128"/>
                <a:ea typeface="メイリオ" panose="020B0604030504040204" pitchFamily="50" charset="-128"/>
              </a:rPr>
              <a:t>インフラは仮想化技術で支えられている</a:t>
            </a:r>
            <a:endParaRPr dirty="0">
              <a:latin typeface="メイリオ" panose="020B0604030504040204" pitchFamily="50" charset="-128"/>
              <a:ea typeface="メイリオ" panose="020B0604030504040204" pitchFamily="50" charset="-128"/>
            </a:endParaRPr>
          </a:p>
        </p:txBody>
      </p:sp>
      <p:sp>
        <p:nvSpPr>
          <p:cNvPr id="56" name="Google Shape;56;p4:notes"/>
          <p:cNvSpPr>
            <a:spLocks noGrp="1" noRot="1" noChangeAspect="1"/>
          </p:cNvSpPr>
          <p:nvPr>
            <p:ph type="sldImg" idx="2"/>
          </p:nvPr>
        </p:nvSpPr>
        <p:spPr>
          <a:xfrm>
            <a:off x="422275" y="1243013"/>
            <a:ext cx="5962650" cy="33543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0056218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
        <p:cNvGrpSpPr/>
        <p:nvPr/>
      </p:nvGrpSpPr>
      <p:grpSpPr>
        <a:xfrm>
          <a:off x="0" y="0"/>
          <a:ext cx="0" cy="0"/>
          <a:chOff x="0" y="0"/>
          <a:chExt cx="0" cy="0"/>
        </a:xfrm>
      </p:grpSpPr>
      <p:sp>
        <p:nvSpPr>
          <p:cNvPr id="50" name="Google Shape;50;p3:notes"/>
          <p:cNvSpPr txBox="1">
            <a:spLocks noGrp="1"/>
          </p:cNvSpPr>
          <p:nvPr>
            <p:ph type="body" idx="1"/>
          </p:nvPr>
        </p:nvSpPr>
        <p:spPr>
          <a:xfrm>
            <a:off x="680720" y="4783307"/>
            <a:ext cx="5445760" cy="3913614"/>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latin typeface="メイリオ" panose="020B0604030504040204" pitchFamily="50" charset="-128"/>
              <a:ea typeface="メイリオ" panose="020B0604030504040204" pitchFamily="50" charset="-128"/>
            </a:endParaRPr>
          </a:p>
        </p:txBody>
      </p:sp>
      <p:sp>
        <p:nvSpPr>
          <p:cNvPr id="51" name="Google Shape;51;p3:notes"/>
          <p:cNvSpPr>
            <a:spLocks noGrp="1" noRot="1" noChangeAspect="1"/>
          </p:cNvSpPr>
          <p:nvPr>
            <p:ph type="sldImg" idx="2"/>
          </p:nvPr>
        </p:nvSpPr>
        <p:spPr>
          <a:xfrm>
            <a:off x="422275" y="1243013"/>
            <a:ext cx="5962650" cy="33543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8191170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
        <p:cNvGrpSpPr/>
        <p:nvPr/>
      </p:nvGrpSpPr>
      <p:grpSpPr>
        <a:xfrm>
          <a:off x="0" y="0"/>
          <a:ext cx="0" cy="0"/>
          <a:chOff x="0" y="0"/>
          <a:chExt cx="0" cy="0"/>
        </a:xfrm>
      </p:grpSpPr>
      <p:sp>
        <p:nvSpPr>
          <p:cNvPr id="50" name="Google Shape;50;p3:notes"/>
          <p:cNvSpPr txBox="1">
            <a:spLocks noGrp="1"/>
          </p:cNvSpPr>
          <p:nvPr>
            <p:ph type="body" idx="1"/>
          </p:nvPr>
        </p:nvSpPr>
        <p:spPr>
          <a:xfrm>
            <a:off x="680720" y="4783307"/>
            <a:ext cx="5445760" cy="3913614"/>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latin typeface="メイリオ" panose="020B0604030504040204" pitchFamily="50" charset="-128"/>
              <a:ea typeface="メイリオ" panose="020B0604030504040204" pitchFamily="50" charset="-128"/>
            </a:endParaRPr>
          </a:p>
        </p:txBody>
      </p:sp>
      <p:sp>
        <p:nvSpPr>
          <p:cNvPr id="51" name="Google Shape;51;p3:notes"/>
          <p:cNvSpPr>
            <a:spLocks noGrp="1" noRot="1" noChangeAspect="1"/>
          </p:cNvSpPr>
          <p:nvPr>
            <p:ph type="sldImg" idx="2"/>
          </p:nvPr>
        </p:nvSpPr>
        <p:spPr>
          <a:xfrm>
            <a:off x="422275" y="1243013"/>
            <a:ext cx="5962650" cy="33543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995075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pPr marL="185766" indent="-185766">
              <a:buFont typeface="Arial" panose="020B0604020202020204" pitchFamily="34" charset="0"/>
              <a:buChar char="•"/>
            </a:pPr>
            <a:endParaRPr lang="en-US" altLang="ja-JP" dirty="0"/>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t>6</a:t>
            </a:fld>
            <a:endParaRPr kumimoji="1" lang="ja-JP" altLang="en-US"/>
          </a:p>
        </p:txBody>
      </p:sp>
    </p:spTree>
    <p:extLst>
      <p:ext uri="{BB962C8B-B14F-4D97-AF65-F5344CB8AC3E}">
        <p14:creationId xmlns:p14="http://schemas.microsoft.com/office/powerpoint/2010/main" val="294036177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
        <p:cNvGrpSpPr/>
        <p:nvPr/>
      </p:nvGrpSpPr>
      <p:grpSpPr>
        <a:xfrm>
          <a:off x="0" y="0"/>
          <a:ext cx="0" cy="0"/>
          <a:chOff x="0" y="0"/>
          <a:chExt cx="0" cy="0"/>
        </a:xfrm>
      </p:grpSpPr>
      <p:sp>
        <p:nvSpPr>
          <p:cNvPr id="50" name="Google Shape;50;p3:notes"/>
          <p:cNvSpPr txBox="1">
            <a:spLocks noGrp="1"/>
          </p:cNvSpPr>
          <p:nvPr>
            <p:ph type="body" idx="1"/>
          </p:nvPr>
        </p:nvSpPr>
        <p:spPr>
          <a:xfrm>
            <a:off x="680720" y="4783307"/>
            <a:ext cx="5445760" cy="3913614"/>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latin typeface="メイリオ" panose="020B0604030504040204" pitchFamily="50" charset="-128"/>
              <a:ea typeface="メイリオ" panose="020B0604030504040204" pitchFamily="50" charset="-128"/>
            </a:endParaRPr>
          </a:p>
        </p:txBody>
      </p:sp>
      <p:sp>
        <p:nvSpPr>
          <p:cNvPr id="51" name="Google Shape;51;p3:notes"/>
          <p:cNvSpPr>
            <a:spLocks noGrp="1" noRot="1" noChangeAspect="1"/>
          </p:cNvSpPr>
          <p:nvPr>
            <p:ph type="sldImg" idx="2"/>
          </p:nvPr>
        </p:nvSpPr>
        <p:spPr>
          <a:xfrm>
            <a:off x="422275" y="1243013"/>
            <a:ext cx="5962650" cy="33543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449221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
        <p:cNvGrpSpPr/>
        <p:nvPr/>
      </p:nvGrpSpPr>
      <p:grpSpPr>
        <a:xfrm>
          <a:off x="0" y="0"/>
          <a:ext cx="0" cy="0"/>
          <a:chOff x="0" y="0"/>
          <a:chExt cx="0" cy="0"/>
        </a:xfrm>
      </p:grpSpPr>
      <p:sp>
        <p:nvSpPr>
          <p:cNvPr id="50" name="Google Shape;50;p3:notes"/>
          <p:cNvSpPr txBox="1">
            <a:spLocks noGrp="1"/>
          </p:cNvSpPr>
          <p:nvPr>
            <p:ph type="body" idx="1"/>
          </p:nvPr>
        </p:nvSpPr>
        <p:spPr>
          <a:xfrm>
            <a:off x="680720" y="4783307"/>
            <a:ext cx="5445760" cy="3913614"/>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latin typeface="メイリオ" panose="020B0604030504040204" pitchFamily="50" charset="-128"/>
              <a:ea typeface="メイリオ" panose="020B0604030504040204" pitchFamily="50" charset="-128"/>
            </a:endParaRPr>
          </a:p>
        </p:txBody>
      </p:sp>
      <p:sp>
        <p:nvSpPr>
          <p:cNvPr id="51" name="Google Shape;51;p3:notes"/>
          <p:cNvSpPr>
            <a:spLocks noGrp="1" noRot="1" noChangeAspect="1"/>
          </p:cNvSpPr>
          <p:nvPr>
            <p:ph type="sldImg" idx="2"/>
          </p:nvPr>
        </p:nvSpPr>
        <p:spPr>
          <a:xfrm>
            <a:off x="422275" y="1243013"/>
            <a:ext cx="5962650" cy="33543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6474627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en-US" altLang="ja-JP" dirty="0"/>
          </a:p>
        </p:txBody>
      </p:sp>
    </p:spTree>
    <p:extLst>
      <p:ext uri="{BB962C8B-B14F-4D97-AF65-F5344CB8AC3E}">
        <p14:creationId xmlns:p14="http://schemas.microsoft.com/office/powerpoint/2010/main" val="375167352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
        <p:cNvGrpSpPr/>
        <p:nvPr/>
      </p:nvGrpSpPr>
      <p:grpSpPr>
        <a:xfrm>
          <a:off x="0" y="0"/>
          <a:ext cx="0" cy="0"/>
          <a:chOff x="0" y="0"/>
          <a:chExt cx="0" cy="0"/>
        </a:xfrm>
      </p:grpSpPr>
      <p:sp>
        <p:nvSpPr>
          <p:cNvPr id="50" name="Google Shape;50;p3:notes"/>
          <p:cNvSpPr txBox="1">
            <a:spLocks noGrp="1"/>
          </p:cNvSpPr>
          <p:nvPr>
            <p:ph type="body" idx="1"/>
          </p:nvPr>
        </p:nvSpPr>
        <p:spPr>
          <a:xfrm>
            <a:off x="680720" y="4783307"/>
            <a:ext cx="5445760" cy="3913614"/>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latin typeface="メイリオ" panose="020B0604030504040204" pitchFamily="50" charset="-128"/>
              <a:ea typeface="メイリオ" panose="020B0604030504040204" pitchFamily="50" charset="-128"/>
            </a:endParaRPr>
          </a:p>
        </p:txBody>
      </p:sp>
      <p:sp>
        <p:nvSpPr>
          <p:cNvPr id="51" name="Google Shape;51;p3:notes"/>
          <p:cNvSpPr>
            <a:spLocks noGrp="1" noRot="1" noChangeAspect="1"/>
          </p:cNvSpPr>
          <p:nvPr>
            <p:ph type="sldImg" idx="2"/>
          </p:nvPr>
        </p:nvSpPr>
        <p:spPr>
          <a:xfrm>
            <a:off x="422275" y="1243013"/>
            <a:ext cx="5962650" cy="33543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6039661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
        <p:cNvGrpSpPr/>
        <p:nvPr/>
      </p:nvGrpSpPr>
      <p:grpSpPr>
        <a:xfrm>
          <a:off x="0" y="0"/>
          <a:ext cx="0" cy="0"/>
          <a:chOff x="0" y="0"/>
          <a:chExt cx="0" cy="0"/>
        </a:xfrm>
      </p:grpSpPr>
      <p:sp>
        <p:nvSpPr>
          <p:cNvPr id="50" name="Google Shape;50;p3:notes"/>
          <p:cNvSpPr txBox="1">
            <a:spLocks noGrp="1"/>
          </p:cNvSpPr>
          <p:nvPr>
            <p:ph type="body" idx="1"/>
          </p:nvPr>
        </p:nvSpPr>
        <p:spPr>
          <a:xfrm>
            <a:off x="680720" y="4783307"/>
            <a:ext cx="5445760" cy="3913614"/>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latin typeface="メイリオ" panose="020B0604030504040204" pitchFamily="50" charset="-128"/>
              <a:ea typeface="メイリオ" panose="020B0604030504040204" pitchFamily="50" charset="-128"/>
            </a:endParaRPr>
          </a:p>
        </p:txBody>
      </p:sp>
      <p:sp>
        <p:nvSpPr>
          <p:cNvPr id="51" name="Google Shape;51;p3:notes"/>
          <p:cNvSpPr>
            <a:spLocks noGrp="1" noRot="1" noChangeAspect="1"/>
          </p:cNvSpPr>
          <p:nvPr>
            <p:ph type="sldImg" idx="2"/>
          </p:nvPr>
        </p:nvSpPr>
        <p:spPr>
          <a:xfrm>
            <a:off x="422275" y="1243013"/>
            <a:ext cx="5962650" cy="33543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2289246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例の部分には講師が加筆し学習例をかいてください</a:t>
            </a:r>
            <a:endParaRPr kumimoji="1" lang="en-US" altLang="ja-JP" dirty="0"/>
          </a:p>
          <a:p>
            <a:r>
              <a:rPr kumimoji="1" lang="ja-JP" altLang="en-US"/>
              <a:t>参考</a:t>
            </a:r>
            <a:endParaRPr kumimoji="1" lang="en-US" altLang="ja-JP" dirty="0"/>
          </a:p>
          <a:p>
            <a:r>
              <a:rPr kumimoji="1" lang="ja-JP" altLang="en-US"/>
              <a:t>家賃算出の例</a:t>
            </a:r>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pPr/>
              <a:t>103</a:t>
            </a:fld>
            <a:endParaRPr kumimoji="1" lang="ja-JP" altLang="en-US" dirty="0"/>
          </a:p>
        </p:txBody>
      </p:sp>
    </p:spTree>
    <p:extLst>
      <p:ext uri="{BB962C8B-B14F-4D97-AF65-F5344CB8AC3E}">
        <p14:creationId xmlns:p14="http://schemas.microsoft.com/office/powerpoint/2010/main" val="66515977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b="1" dirty="0">
                <a:solidFill>
                  <a:srgbClr val="F36C37"/>
                </a:solidFill>
                <a:latin typeface="+mn-ea"/>
              </a:rPr>
              <a:t>1 </a:t>
            </a:r>
            <a:r>
              <a:rPr kumimoji="1" lang="ja-JP" altLang="en-US" sz="1200" b="1">
                <a:solidFill>
                  <a:srgbClr val="F36C37"/>
                </a:solidFill>
                <a:latin typeface="+mn-ea"/>
              </a:rPr>
              <a:t>度の学習で最適なモデルが出来ることはほぼない</a:t>
            </a:r>
            <a:endParaRPr kumimoji="1" lang="en-US" altLang="ja-JP" sz="1200" b="1" dirty="0">
              <a:solidFill>
                <a:srgbClr val="F36C37"/>
              </a:solidFill>
              <a:latin typeface="+mn-ea"/>
            </a:endParaRPr>
          </a:p>
          <a:p>
            <a:endParaRPr kumimoji="1" lang="ja-JP" altLang="en-US"/>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pPr/>
              <a:t>104</a:t>
            </a:fld>
            <a:endParaRPr kumimoji="1" lang="ja-JP" altLang="en-US" dirty="0"/>
          </a:p>
        </p:txBody>
      </p:sp>
    </p:spTree>
    <p:extLst>
      <p:ext uri="{BB962C8B-B14F-4D97-AF65-F5344CB8AC3E}">
        <p14:creationId xmlns:p14="http://schemas.microsoft.com/office/powerpoint/2010/main" val="156442132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Tree>
    <p:extLst>
      <p:ext uri="{BB962C8B-B14F-4D97-AF65-F5344CB8AC3E}">
        <p14:creationId xmlns:p14="http://schemas.microsoft.com/office/powerpoint/2010/main" val="336867850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defTabSz="946404">
              <a:defRPr/>
            </a:pPr>
            <a:r>
              <a:rPr kumimoji="1" lang="ja-JP" altLang="en-US" dirty="0"/>
              <a:t>インフル</a:t>
            </a:r>
            <a:r>
              <a:rPr kumimoji="1" lang="en-US" altLang="ja-JP" dirty="0"/>
              <a:t>(</a:t>
            </a:r>
            <a:r>
              <a:rPr kumimoji="1" lang="ja-JP" altLang="en-US" dirty="0"/>
              <a:t>陽性</a:t>
            </a:r>
            <a:r>
              <a:rPr kumimoji="1" lang="en-US" altLang="ja-JP" dirty="0"/>
              <a:t>)</a:t>
            </a:r>
            <a:r>
              <a:rPr kumimoji="1" lang="ja-JP" altLang="en-US" dirty="0"/>
              <a:t>だと言われたが精密検査でインフル</a:t>
            </a:r>
            <a:r>
              <a:rPr kumimoji="1" lang="en-US" altLang="ja-JP" dirty="0"/>
              <a:t>		</a:t>
            </a:r>
            <a:r>
              <a:rPr kumimoji="1" lang="ja-JP" altLang="en-US" dirty="0"/>
              <a:t>＞真陽性</a:t>
            </a:r>
            <a:r>
              <a:rPr kumimoji="1" lang="en-US" altLang="ja-JP" dirty="0"/>
              <a:t>(TP)</a:t>
            </a:r>
            <a:endParaRPr kumimoji="1" lang="ja-JP" altLang="en-US" dirty="0"/>
          </a:p>
          <a:p>
            <a:r>
              <a:rPr kumimoji="1" lang="ja-JP" altLang="en-US" dirty="0"/>
              <a:t>インフル</a:t>
            </a:r>
            <a:r>
              <a:rPr kumimoji="1" lang="en-US" altLang="ja-JP" dirty="0"/>
              <a:t>(</a:t>
            </a:r>
            <a:r>
              <a:rPr kumimoji="1" lang="ja-JP" altLang="en-US" dirty="0"/>
              <a:t>陽性</a:t>
            </a:r>
            <a:r>
              <a:rPr kumimoji="1" lang="en-US" altLang="ja-JP" dirty="0"/>
              <a:t>)</a:t>
            </a:r>
            <a:r>
              <a:rPr kumimoji="1" lang="ja-JP" altLang="en-US"/>
              <a:t>でないと言われたが精密検査でインフル</a:t>
            </a:r>
            <a:r>
              <a:rPr kumimoji="1" lang="en-US" altLang="ja-JP" dirty="0"/>
              <a:t>	</a:t>
            </a:r>
            <a:r>
              <a:rPr kumimoji="1" lang="ja-JP" altLang="en-US" dirty="0"/>
              <a:t>＞偽陰性</a:t>
            </a:r>
            <a:r>
              <a:rPr kumimoji="1" lang="en-US" altLang="ja-JP" dirty="0"/>
              <a:t>(FN)</a:t>
            </a:r>
          </a:p>
          <a:p>
            <a:r>
              <a:rPr kumimoji="1" lang="ja-JP" altLang="en-US" dirty="0"/>
              <a:t>インフル</a:t>
            </a:r>
            <a:r>
              <a:rPr kumimoji="1" lang="en-US" altLang="ja-JP" dirty="0"/>
              <a:t>(</a:t>
            </a:r>
            <a:r>
              <a:rPr kumimoji="1" lang="ja-JP" altLang="en-US" dirty="0"/>
              <a:t>陽性</a:t>
            </a:r>
            <a:r>
              <a:rPr kumimoji="1" lang="en-US" altLang="ja-JP" dirty="0"/>
              <a:t>)</a:t>
            </a:r>
            <a:r>
              <a:rPr kumimoji="1" lang="ja-JP" altLang="en-US" dirty="0"/>
              <a:t>だと言われたが精密検査で問題無し</a:t>
            </a:r>
            <a:r>
              <a:rPr kumimoji="1" lang="en-US" altLang="ja-JP" dirty="0"/>
              <a:t>	</a:t>
            </a:r>
            <a:r>
              <a:rPr kumimoji="1" lang="ja-JP" altLang="en-US" dirty="0"/>
              <a:t>＞偽陽性</a:t>
            </a:r>
            <a:r>
              <a:rPr kumimoji="1" lang="en-US" altLang="ja-JP" dirty="0"/>
              <a:t>(FP)	</a:t>
            </a:r>
          </a:p>
          <a:p>
            <a:r>
              <a:rPr kumimoji="1" lang="ja-JP" altLang="en-US" dirty="0"/>
              <a:t>インフル</a:t>
            </a:r>
            <a:r>
              <a:rPr kumimoji="1" lang="en-US" altLang="ja-JP" dirty="0"/>
              <a:t>(</a:t>
            </a:r>
            <a:r>
              <a:rPr kumimoji="1" lang="ja-JP" altLang="en-US" dirty="0"/>
              <a:t>陽性</a:t>
            </a:r>
            <a:r>
              <a:rPr kumimoji="1" lang="en-US" altLang="ja-JP" dirty="0"/>
              <a:t>)</a:t>
            </a:r>
            <a:r>
              <a:rPr kumimoji="1" lang="ja-JP" altLang="en-US" dirty="0"/>
              <a:t>でないと言われたが精密検査で問題無し</a:t>
            </a:r>
            <a:r>
              <a:rPr kumimoji="1" lang="en-US" altLang="ja-JP" dirty="0"/>
              <a:t>	</a:t>
            </a:r>
            <a:r>
              <a:rPr kumimoji="1" lang="ja-JP" altLang="en-US" dirty="0"/>
              <a:t>＞真陰性</a:t>
            </a:r>
            <a:r>
              <a:rPr kumimoji="1" lang="en-US" altLang="ja-JP" dirty="0"/>
              <a:t>(TN)</a:t>
            </a:r>
            <a:endParaRPr kumimoji="1" lang="ja-JP" altLang="en-US" dirty="0"/>
          </a:p>
        </p:txBody>
      </p:sp>
    </p:spTree>
    <p:extLst>
      <p:ext uri="{BB962C8B-B14F-4D97-AF65-F5344CB8AC3E}">
        <p14:creationId xmlns:p14="http://schemas.microsoft.com/office/powerpoint/2010/main" val="157962604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	</a:t>
            </a:r>
            <a:r>
              <a:rPr kumimoji="1" lang="ja-JP" altLang="en-US" dirty="0"/>
              <a:t>罹患だろう</a:t>
            </a:r>
            <a:r>
              <a:rPr kumimoji="1" lang="en-US" altLang="ja-JP" dirty="0"/>
              <a:t>	</a:t>
            </a:r>
            <a:r>
              <a:rPr kumimoji="1" lang="ja-JP" altLang="en-US" dirty="0"/>
              <a:t>健康だろう</a:t>
            </a:r>
            <a:endParaRPr kumimoji="1" lang="en-US" altLang="ja-JP" dirty="0"/>
          </a:p>
          <a:p>
            <a:r>
              <a:rPr kumimoji="1" lang="ja-JP" altLang="en-US" dirty="0"/>
              <a:t>罹患 </a:t>
            </a:r>
            <a:r>
              <a:rPr kumimoji="1" lang="en-US" altLang="ja-JP" dirty="0"/>
              <a:t>(</a:t>
            </a:r>
            <a:r>
              <a:rPr kumimoji="1" lang="ja-JP" altLang="en-US" dirty="0"/>
              <a:t>陽性</a:t>
            </a:r>
            <a:r>
              <a:rPr kumimoji="1" lang="en-US" altLang="ja-JP" dirty="0"/>
              <a:t>)</a:t>
            </a:r>
            <a:r>
              <a:rPr kumimoji="1" lang="ja-JP" altLang="en-US" dirty="0"/>
              <a:t>         </a:t>
            </a:r>
            <a:r>
              <a:rPr kumimoji="1" lang="en-US" altLang="ja-JP" dirty="0"/>
              <a:t>60</a:t>
            </a:r>
            <a:r>
              <a:rPr kumimoji="1" lang="ja-JP" altLang="en-US" dirty="0"/>
              <a:t>   </a:t>
            </a:r>
            <a:r>
              <a:rPr kumimoji="1" lang="en-US" altLang="ja-JP" dirty="0"/>
              <a:t>	</a:t>
            </a:r>
            <a:r>
              <a:rPr kumimoji="1" lang="ja-JP" altLang="en-US" dirty="0"/>
              <a:t>     </a:t>
            </a:r>
            <a:r>
              <a:rPr kumimoji="1" lang="en-US" altLang="ja-JP" dirty="0"/>
              <a:t>40</a:t>
            </a:r>
          </a:p>
          <a:p>
            <a:r>
              <a:rPr kumimoji="1" lang="ja-JP" altLang="en-US" dirty="0"/>
              <a:t>健康 </a:t>
            </a:r>
            <a:r>
              <a:rPr kumimoji="1" lang="en-US" altLang="ja-JP" dirty="0"/>
              <a:t>(</a:t>
            </a:r>
            <a:r>
              <a:rPr kumimoji="1" lang="ja-JP" altLang="en-US" dirty="0"/>
              <a:t>陰性</a:t>
            </a:r>
            <a:r>
              <a:rPr kumimoji="1" lang="en-US" altLang="ja-JP" dirty="0"/>
              <a:t>)	</a:t>
            </a:r>
            <a:r>
              <a:rPr kumimoji="1" lang="ja-JP" altLang="en-US" dirty="0"/>
              <a:t>   </a:t>
            </a:r>
            <a:r>
              <a:rPr kumimoji="1" lang="en-US" altLang="ja-JP" dirty="0"/>
              <a:t>140	</a:t>
            </a:r>
            <a:r>
              <a:rPr kumimoji="1" lang="ja-JP" altLang="en-US" dirty="0"/>
              <a:t> </a:t>
            </a:r>
            <a:r>
              <a:rPr kumimoji="1" lang="en-US" altLang="ja-JP" dirty="0"/>
              <a:t>9760</a:t>
            </a:r>
          </a:p>
          <a:p>
            <a:r>
              <a:rPr kumimoji="1" lang="ja-JP" altLang="en-US" dirty="0"/>
              <a:t>実際の罹患者は</a:t>
            </a:r>
            <a:r>
              <a:rPr kumimoji="1" lang="en-US" altLang="ja-JP" dirty="0"/>
              <a:t>100</a:t>
            </a:r>
            <a:r>
              <a:rPr kumimoji="1" lang="ja-JP" altLang="en-US" dirty="0"/>
              <a:t>人 </a:t>
            </a:r>
            <a:r>
              <a:rPr kumimoji="1" lang="en-US" altLang="ja-JP" dirty="0"/>
              <a:t>(100</a:t>
            </a:r>
            <a:r>
              <a:rPr kumimoji="1" lang="ja-JP" altLang="en-US" dirty="0"/>
              <a:t>人の</a:t>
            </a:r>
            <a:r>
              <a:rPr kumimoji="1" lang="en-US" altLang="ja-JP" dirty="0"/>
              <a:t>40%</a:t>
            </a:r>
            <a:r>
              <a:rPr kumimoji="1" lang="ja-JP" altLang="en-US" dirty="0" err="1"/>
              <a:t>が誤</a:t>
            </a:r>
            <a:r>
              <a:rPr kumimoji="1" lang="ja-JP" altLang="en-US" dirty="0"/>
              <a:t>診という想定</a:t>
            </a:r>
            <a:r>
              <a:rPr kumimoji="1" lang="en-US" altLang="ja-JP" dirty="0"/>
              <a:t>)</a:t>
            </a:r>
          </a:p>
          <a:p>
            <a:r>
              <a:rPr kumimoji="1" lang="ja-JP" altLang="en-US" dirty="0"/>
              <a:t>正解率</a:t>
            </a:r>
            <a:r>
              <a:rPr kumimoji="1" lang="en-US" altLang="ja-JP" dirty="0"/>
              <a:t>: 60+9740/10000=0.982=98.2%</a:t>
            </a:r>
            <a:r>
              <a:rPr kumimoji="1" lang="ja-JP" altLang="en-US" dirty="0"/>
              <a:t> </a:t>
            </a:r>
            <a:r>
              <a:rPr kumimoji="1" lang="en-US" altLang="ja-JP" dirty="0"/>
              <a:t>(TP+TN/all)</a:t>
            </a:r>
          </a:p>
          <a:p>
            <a:pPr defTabSz="946404">
              <a:defRPr/>
            </a:pPr>
            <a:r>
              <a:rPr kumimoji="1" lang="ja-JP" altLang="en-US" dirty="0"/>
              <a:t>再現率</a:t>
            </a:r>
            <a:r>
              <a:rPr kumimoji="1" lang="en-US" altLang="ja-JP" dirty="0"/>
              <a:t>: 60/60+  40=0.6=60% (TP/TP+FN) &gt;</a:t>
            </a:r>
            <a:r>
              <a:rPr kumimoji="1" lang="ja-JP" altLang="en-US" dirty="0"/>
              <a:t>疾病判定など陽性を見抜けないとヤバ</a:t>
            </a:r>
            <a:r>
              <a:rPr kumimoji="1" lang="ja-JP" altLang="en-US" dirty="0" err="1"/>
              <a:t>い</a:t>
            </a:r>
            <a:r>
              <a:rPr kumimoji="1" lang="ja-JP" altLang="en-US" dirty="0"/>
              <a:t>ケース</a:t>
            </a:r>
            <a:r>
              <a:rPr kumimoji="1" lang="en-US" altLang="ja-JP" dirty="0"/>
              <a:t>(</a:t>
            </a:r>
            <a:r>
              <a:rPr kumimoji="1" lang="ja-JP" altLang="en-US" dirty="0"/>
              <a:t>保守的な検査ではとりあえず陽性と診断</a:t>
            </a:r>
            <a:r>
              <a:rPr kumimoji="1" lang="en-US" altLang="ja-JP" dirty="0"/>
              <a:t>)</a:t>
            </a:r>
          </a:p>
          <a:p>
            <a:r>
              <a:rPr kumimoji="1" lang="ja-JP" altLang="en-US" dirty="0"/>
              <a:t>適合率</a:t>
            </a:r>
            <a:r>
              <a:rPr kumimoji="1" lang="en-US" altLang="ja-JP" dirty="0"/>
              <a:t>:</a:t>
            </a:r>
            <a:r>
              <a:rPr kumimoji="1" lang="ja-JP" altLang="en-US" dirty="0"/>
              <a:t> </a:t>
            </a:r>
            <a:r>
              <a:rPr kumimoji="1" lang="en-US" altLang="ja-JP" dirty="0"/>
              <a:t>60/60+140=</a:t>
            </a:r>
            <a:r>
              <a:rPr kumimoji="1" lang="en-US" altLang="ja-JP" dirty="0">
                <a:solidFill>
                  <a:srgbClr val="FF0000"/>
                </a:solidFill>
              </a:rPr>
              <a:t>0.3</a:t>
            </a:r>
            <a:r>
              <a:rPr kumimoji="1" lang="en-US" altLang="ja-JP" dirty="0"/>
              <a:t>=30% (TP/TP+FP)</a:t>
            </a:r>
            <a:r>
              <a:rPr kumimoji="1" lang="ja-JP" altLang="en-US" dirty="0"/>
              <a:t>  </a:t>
            </a:r>
            <a:r>
              <a:rPr kumimoji="1" lang="en-US" altLang="ja-JP" dirty="0"/>
              <a:t>&gt;</a:t>
            </a:r>
            <a:r>
              <a:rPr kumimoji="1" lang="ja-JP" altLang="en-US" dirty="0"/>
              <a:t>犯人</a:t>
            </a:r>
            <a:r>
              <a:rPr kumimoji="1" lang="en-US" altLang="ja-JP" dirty="0"/>
              <a:t>(</a:t>
            </a:r>
            <a:r>
              <a:rPr kumimoji="1" lang="ja-JP" altLang="en-US" dirty="0"/>
              <a:t>陽性</a:t>
            </a:r>
            <a:r>
              <a:rPr kumimoji="1" lang="en-US" altLang="ja-JP" dirty="0"/>
              <a:t>:TP)</a:t>
            </a:r>
            <a:r>
              <a:rPr kumimoji="1" lang="ja-JP" altLang="en-US" dirty="0"/>
              <a:t>に対して誤認逮捕</a:t>
            </a:r>
            <a:r>
              <a:rPr kumimoji="1" lang="en-US" altLang="ja-JP" dirty="0"/>
              <a:t>(</a:t>
            </a:r>
            <a:r>
              <a:rPr kumimoji="1" lang="ja-JP" altLang="en-US" dirty="0"/>
              <a:t>陰性</a:t>
            </a:r>
            <a:r>
              <a:rPr kumimoji="1" lang="en-US" altLang="ja-JP" dirty="0"/>
              <a:t>:FP;</a:t>
            </a:r>
            <a:r>
              <a:rPr kumimoji="1" lang="ja-JP" altLang="en-US" dirty="0"/>
              <a:t>犯人ではない</a:t>
            </a:r>
            <a:r>
              <a:rPr kumimoji="1" lang="en-US" altLang="ja-JP" dirty="0"/>
              <a:t>)</a:t>
            </a:r>
            <a:r>
              <a:rPr kumimoji="1" lang="ja-JP" altLang="en-US" dirty="0"/>
              <a:t>などうっかりとしてしまうとヤバイケース（疑わしきは罰せず）</a:t>
            </a:r>
            <a:endParaRPr kumimoji="1" lang="en-US" altLang="ja-JP" dirty="0"/>
          </a:p>
          <a:p>
            <a:r>
              <a:rPr kumimoji="1" lang="en-US" altLang="ja-JP" dirty="0"/>
              <a:t>F</a:t>
            </a:r>
            <a:r>
              <a:rPr kumimoji="1" lang="ja-JP" altLang="en-US" dirty="0"/>
              <a:t>値</a:t>
            </a:r>
            <a:r>
              <a:rPr kumimoji="1" lang="en-US" altLang="ja-JP" dirty="0"/>
              <a:t>:     2*(0.6*0.3)/0.6+0.3=0.36/0.9=0.4=40%</a:t>
            </a:r>
            <a:endParaRPr kumimoji="1" lang="ja-JP" altLang="en-US" dirty="0"/>
          </a:p>
        </p:txBody>
      </p:sp>
    </p:spTree>
    <p:extLst>
      <p:ext uri="{BB962C8B-B14F-4D97-AF65-F5344CB8AC3E}">
        <p14:creationId xmlns:p14="http://schemas.microsoft.com/office/powerpoint/2010/main" val="9407150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en-US" altLang="ja-JP" dirty="0"/>
          </a:p>
        </p:txBody>
      </p:sp>
    </p:spTree>
    <p:extLst>
      <p:ext uri="{BB962C8B-B14F-4D97-AF65-F5344CB8AC3E}">
        <p14:creationId xmlns:p14="http://schemas.microsoft.com/office/powerpoint/2010/main" val="389253471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pPr/>
              <a:t>109</a:t>
            </a:fld>
            <a:endParaRPr kumimoji="1" lang="ja-JP" altLang="en-US" dirty="0"/>
          </a:p>
        </p:txBody>
      </p:sp>
    </p:spTree>
    <p:extLst>
      <p:ext uri="{BB962C8B-B14F-4D97-AF65-F5344CB8AC3E}">
        <p14:creationId xmlns:p14="http://schemas.microsoft.com/office/powerpoint/2010/main" val="380250332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実装資料：</a:t>
            </a:r>
            <a:r>
              <a:rPr kumimoji="1" lang="en-US" altLang="ja-JP" dirty="0"/>
              <a:t>https://d2pk9cfvc7xvk7.cloudfront.net/</a:t>
            </a:r>
            <a:r>
              <a:rPr kumimoji="1" lang="en-US" altLang="ja-JP" dirty="0" err="1"/>
              <a:t>src</a:t>
            </a:r>
            <a:r>
              <a:rPr kumimoji="1" lang="en-US" altLang="ja-JP" dirty="0"/>
              <a:t>/02-1.html</a:t>
            </a:r>
            <a:br>
              <a:rPr kumimoji="1" lang="en-US" altLang="ja-JP" dirty="0"/>
            </a:br>
            <a:r>
              <a:rPr kumimoji="1" lang="en-US" altLang="ja-JP" dirty="0"/>
              <a:t>ai900</a:t>
            </a:r>
            <a:endParaRPr kumimoji="1" lang="ja-JP" altLang="en-US"/>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pPr/>
              <a:t>114</a:t>
            </a:fld>
            <a:endParaRPr kumimoji="1" lang="ja-JP" altLang="en-US" dirty="0"/>
          </a:p>
        </p:txBody>
      </p:sp>
    </p:spTree>
    <p:extLst>
      <p:ext uri="{BB962C8B-B14F-4D97-AF65-F5344CB8AC3E}">
        <p14:creationId xmlns:p14="http://schemas.microsoft.com/office/powerpoint/2010/main" val="233281124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
        <p:cNvGrpSpPr/>
        <p:nvPr/>
      </p:nvGrpSpPr>
      <p:grpSpPr>
        <a:xfrm>
          <a:off x="0" y="0"/>
          <a:ext cx="0" cy="0"/>
          <a:chOff x="0" y="0"/>
          <a:chExt cx="0" cy="0"/>
        </a:xfrm>
      </p:grpSpPr>
      <p:sp>
        <p:nvSpPr>
          <p:cNvPr id="50" name="Google Shape;50;p3:notes"/>
          <p:cNvSpPr txBox="1">
            <a:spLocks noGrp="1"/>
          </p:cNvSpPr>
          <p:nvPr>
            <p:ph type="body" idx="1"/>
          </p:nvPr>
        </p:nvSpPr>
        <p:spPr>
          <a:xfrm>
            <a:off x="680720" y="4783307"/>
            <a:ext cx="5445760" cy="3913614"/>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latin typeface="メイリオ" panose="020B0604030504040204" pitchFamily="50" charset="-128"/>
              <a:ea typeface="メイリオ" panose="020B0604030504040204" pitchFamily="50" charset="-128"/>
            </a:endParaRPr>
          </a:p>
        </p:txBody>
      </p:sp>
      <p:sp>
        <p:nvSpPr>
          <p:cNvPr id="51" name="Google Shape;51;p3:notes"/>
          <p:cNvSpPr>
            <a:spLocks noGrp="1" noRot="1" noChangeAspect="1"/>
          </p:cNvSpPr>
          <p:nvPr>
            <p:ph type="sldImg" idx="2"/>
          </p:nvPr>
        </p:nvSpPr>
        <p:spPr>
          <a:xfrm>
            <a:off x="422275" y="1243013"/>
            <a:ext cx="5962650" cy="33543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2622364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en-US" altLang="ja-JP" dirty="0"/>
          </a:p>
        </p:txBody>
      </p:sp>
    </p:spTree>
    <p:extLst>
      <p:ext uri="{BB962C8B-B14F-4D97-AF65-F5344CB8AC3E}">
        <p14:creationId xmlns:p14="http://schemas.microsoft.com/office/powerpoint/2010/main" val="411339725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dirty="0"/>
          </a:p>
        </p:txBody>
      </p:sp>
    </p:spTree>
    <p:extLst>
      <p:ext uri="{BB962C8B-B14F-4D97-AF65-F5344CB8AC3E}">
        <p14:creationId xmlns:p14="http://schemas.microsoft.com/office/powerpoint/2010/main" val="360622385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pPr/>
              <a:t>124</a:t>
            </a:fld>
            <a:endParaRPr kumimoji="1" lang="ja-JP" altLang="en-US" dirty="0"/>
          </a:p>
        </p:txBody>
      </p:sp>
    </p:spTree>
    <p:extLst>
      <p:ext uri="{BB962C8B-B14F-4D97-AF65-F5344CB8AC3E}">
        <p14:creationId xmlns:p14="http://schemas.microsoft.com/office/powerpoint/2010/main" val="187695110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algn="l"/>
            <a:r>
              <a:rPr kumimoji="1" lang="ja-JP" altLang="en-US" sz="1200" u="none" strike="noStrike" kern="0" cap="none" spc="0" normalizeH="0" baseline="0" noProof="0">
                <a:ln>
                  <a:noFill/>
                </a:ln>
                <a:solidFill>
                  <a:srgbClr val="24292F"/>
                </a:solidFill>
                <a:uLnTx/>
                <a:uFillTx/>
                <a:latin typeface="Lucida Sans Typewriter"/>
                <a:ea typeface="HGPｺﾞｼｯｸE"/>
                <a:cs typeface="Lucida Sans Typewriter"/>
              </a:rPr>
              <a:t>サービスモデルを定義しているのが</a:t>
            </a:r>
            <a:r>
              <a:rPr lang="en-US" altLang="ja-JP" b="0" i="0" dirty="0">
                <a:solidFill>
                  <a:srgbClr val="131619"/>
                </a:solidFill>
                <a:effectLst/>
                <a:highlight>
                  <a:srgbClr val="F2F2F7"/>
                </a:highlight>
                <a:latin typeface="Noto Sans JP"/>
              </a:rPr>
              <a:t>■NIST: National Institute of Standards and Technology</a:t>
            </a:r>
          </a:p>
          <a:p>
            <a:pPr algn="l"/>
            <a:r>
              <a:rPr lang="ja-JP" altLang="en-US" b="0" i="0">
                <a:solidFill>
                  <a:srgbClr val="131619"/>
                </a:solidFill>
                <a:effectLst/>
                <a:highlight>
                  <a:srgbClr val="F2F2F7"/>
                </a:highlight>
                <a:latin typeface="Noto Sans JP"/>
              </a:rPr>
              <a:t>（米国国立標準技術研究所）</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1" lang="en-US" altLang="ja-JP" sz="1200" u="none" strike="noStrike" kern="0" cap="none" spc="0" normalizeH="0" baseline="0" noProof="0" dirty="0">
              <a:ln>
                <a:noFill/>
              </a:ln>
              <a:solidFill>
                <a:srgbClr val="24292F"/>
              </a:solidFill>
              <a:uLnTx/>
              <a:uFillTx/>
              <a:latin typeface="Lucida Sans Typewriter"/>
              <a:ea typeface="HGPｺﾞｼｯｸE"/>
              <a:cs typeface="Lucida Sans Typewriter"/>
            </a:endParaRP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kumimoji="1" lang="ja-JP" altLang="en-US" sz="1200" u="none" strike="noStrike" kern="0" cap="none" spc="0" normalizeH="0" baseline="0" noProof="0">
                <a:ln>
                  <a:noFill/>
                </a:ln>
                <a:solidFill>
                  <a:srgbClr val="24292F"/>
                </a:solidFill>
                <a:uLnTx/>
                <a:uFillTx/>
                <a:latin typeface="Lucida Sans Typewriter"/>
                <a:ea typeface="HGPｺﾞｼｯｸE"/>
                <a:cs typeface="Lucida Sans Typewriter"/>
              </a:rPr>
              <a:t>定義しているサービスが３つある</a:t>
            </a:r>
            <a:endParaRPr kumimoji="1" lang="en-US" altLang="ja-JP" sz="1200" u="none" strike="noStrike" kern="0" cap="none" spc="0" normalizeH="0" baseline="0" noProof="0" dirty="0">
              <a:ln>
                <a:noFill/>
              </a:ln>
              <a:solidFill>
                <a:srgbClr val="24292F"/>
              </a:solidFill>
              <a:uLnTx/>
              <a:uFillTx/>
              <a:latin typeface="Lucida Sans Typewriter"/>
              <a:ea typeface="HGPｺﾞｼｯｸE"/>
              <a:cs typeface="Lucida Sans Typewriter"/>
            </a:endParaRP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kumimoji="1" lang="en-US" altLang="ja-JP" sz="1200" u="none" strike="noStrike" kern="0" cap="none" spc="0" normalizeH="0" baseline="0" noProof="0" dirty="0" err="1">
                <a:ln>
                  <a:noFill/>
                </a:ln>
                <a:solidFill>
                  <a:srgbClr val="24292F"/>
                </a:solidFill>
                <a:uLnTx/>
                <a:uFillTx/>
                <a:latin typeface="Lucida Sans Typewriter"/>
                <a:ea typeface="HGPｺﾞｼｯｸE"/>
                <a:cs typeface="Lucida Sans Typewriter"/>
              </a:rPr>
              <a:t>IaaS,PaaS,SaaS</a:t>
            </a:r>
            <a:r>
              <a:rPr kumimoji="1" lang="en-US" altLang="ja-JP" sz="1200" u="none" strike="noStrike" kern="0" cap="none" spc="0" normalizeH="0" baseline="0" noProof="0" dirty="0">
                <a:ln>
                  <a:noFill/>
                </a:ln>
                <a:solidFill>
                  <a:srgbClr val="24292F"/>
                </a:solidFill>
                <a:uLnTx/>
                <a:uFillTx/>
                <a:latin typeface="Lucida Sans Typewriter"/>
                <a:ea typeface="HGPｺﾞｼｯｸE"/>
                <a:cs typeface="Lucida Sans Typewriter"/>
              </a:rPr>
              <a:t> </a:t>
            </a:r>
            <a:r>
              <a:rPr kumimoji="1" lang="ja-JP" altLang="en-US" sz="1200" u="none" strike="noStrike" kern="0" cap="none" spc="0" normalizeH="0" baseline="0" noProof="0">
                <a:ln>
                  <a:noFill/>
                </a:ln>
                <a:solidFill>
                  <a:srgbClr val="24292F"/>
                </a:solidFill>
                <a:uLnTx/>
                <a:uFillTx/>
                <a:latin typeface="Lucida Sans Typewriter"/>
                <a:ea typeface="HGPｺﾞｼｯｸE"/>
                <a:cs typeface="Lucida Sans Typewriter"/>
              </a:rPr>
              <a:t>がある、クラウドプロバイダーが管理する範囲が変わってくる</a:t>
            </a:r>
            <a:endParaRPr kumimoji="1" lang="en-US" altLang="ja-JP" sz="1200" u="none" strike="noStrike" kern="0" cap="none" spc="0" normalizeH="0" baseline="0" noProof="0" dirty="0">
              <a:ln>
                <a:noFill/>
              </a:ln>
              <a:solidFill>
                <a:srgbClr val="24292F"/>
              </a:solidFill>
              <a:uLnTx/>
              <a:uFillTx/>
              <a:latin typeface="Lucida Sans Typewriter"/>
              <a:ea typeface="HGPｺﾞｼｯｸE"/>
              <a:cs typeface="Lucida Sans Typewriter"/>
            </a:endParaRP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1" lang="en-US" altLang="ja-JP" sz="1200" u="none" strike="noStrike" kern="0" cap="none" spc="0" normalizeH="0" baseline="0" noProof="0" dirty="0">
              <a:ln>
                <a:noFill/>
              </a:ln>
              <a:solidFill>
                <a:srgbClr val="24292F"/>
              </a:solidFill>
              <a:uLnTx/>
              <a:uFillTx/>
              <a:latin typeface="Lucida Sans Typewriter"/>
              <a:ea typeface="HGPｺﾞｼｯｸE"/>
              <a:cs typeface="Lucida Sans Typewriter"/>
            </a:endParaRP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kumimoji="1" lang="ja-JP" altLang="en-US" sz="1200" u="none" strike="noStrike" kern="0" cap="none" spc="0" normalizeH="0" baseline="0" noProof="0">
                <a:ln>
                  <a:noFill/>
                </a:ln>
                <a:solidFill>
                  <a:srgbClr val="24292F"/>
                </a:solidFill>
                <a:uLnTx/>
                <a:uFillTx/>
                <a:latin typeface="Lucida Sans Typewriter"/>
                <a:ea typeface="HGPｺﾞｼｯｸE"/>
                <a:cs typeface="Lucida Sans Typewriter"/>
              </a:rPr>
              <a:t>皆さんの維持管理のコストが変わってくるということ</a:t>
            </a:r>
            <a:endParaRPr kumimoji="1" lang="en-US" altLang="ja-JP" sz="1200" u="none" strike="noStrike" kern="0" cap="none" spc="0" normalizeH="0" baseline="0" noProof="0" dirty="0">
              <a:ln>
                <a:noFill/>
              </a:ln>
              <a:solidFill>
                <a:srgbClr val="24292F"/>
              </a:solidFill>
              <a:uLnTx/>
              <a:uFillTx/>
              <a:latin typeface="Lucida Sans Typewriter"/>
              <a:ea typeface="HGPｺﾞｼｯｸE"/>
              <a:cs typeface="Lucida Sans Typewriter"/>
            </a:endParaRP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kumimoji="1" lang="ja-JP" altLang="en-US" sz="1200" u="none" strike="noStrike" kern="0" cap="none" spc="0" normalizeH="0" baseline="0" noProof="0">
                <a:ln>
                  <a:noFill/>
                </a:ln>
                <a:solidFill>
                  <a:srgbClr val="24292F"/>
                </a:solidFill>
                <a:uLnTx/>
                <a:uFillTx/>
                <a:latin typeface="Lucida Sans Typewriter"/>
                <a:ea typeface="HGPｺﾞｼｯｸE"/>
                <a:cs typeface="Lucida Sans Typewriter"/>
              </a:rPr>
              <a:t>それぞれについて詳しく見ていきましょう</a:t>
            </a:r>
            <a:endParaRPr kumimoji="1" lang="en-US" altLang="ja-JP" sz="1200" u="none" strike="noStrike" kern="0" cap="none" spc="0" normalizeH="0" baseline="0" noProof="0" dirty="0">
              <a:ln>
                <a:noFill/>
              </a:ln>
              <a:solidFill>
                <a:srgbClr val="24292F"/>
              </a:solidFill>
              <a:uLnTx/>
              <a:uFillTx/>
              <a:latin typeface="Lucida Sans Typewriter"/>
              <a:ea typeface="HGPｺﾞｼｯｸE"/>
              <a:cs typeface="Lucida Sans Typewriter"/>
            </a:endParaRP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1" lang="en-US" altLang="ja-JP" sz="1200" u="none" strike="noStrike" kern="0" cap="none" spc="0" normalizeH="0" baseline="0" noProof="0" dirty="0">
              <a:ln>
                <a:noFill/>
              </a:ln>
              <a:solidFill>
                <a:srgbClr val="24292F"/>
              </a:solidFill>
              <a:uLnTx/>
              <a:uFillTx/>
              <a:latin typeface="Lucida Sans Typewriter"/>
              <a:ea typeface="HGPｺﾞｼｯｸE"/>
              <a:cs typeface="Lucida Sans Typewriter"/>
            </a:endParaRP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1" lang="en-US" altLang="ja-JP" sz="1200" u="none" strike="noStrike" kern="0" cap="none" spc="0" normalizeH="0" baseline="0" noProof="0" dirty="0">
              <a:ln>
                <a:noFill/>
              </a:ln>
              <a:solidFill>
                <a:srgbClr val="24292F"/>
              </a:solidFill>
              <a:uLnTx/>
              <a:uFillTx/>
              <a:latin typeface="Lucida Sans Typewriter"/>
              <a:ea typeface="HGPｺﾞｼｯｸE"/>
              <a:cs typeface="Lucida Sans Typewriter"/>
            </a:endParaRP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kumimoji="1" lang="en-US" altLang="ja-JP" sz="1200" u="none" strike="noStrike" kern="0" cap="none" spc="0" normalizeH="0" baseline="0" noProof="0" dirty="0">
                <a:ln>
                  <a:noFill/>
                </a:ln>
                <a:solidFill>
                  <a:srgbClr val="24292F"/>
                </a:solidFill>
                <a:uLnTx/>
                <a:uFillTx/>
                <a:latin typeface="Lucida Sans Typewriter"/>
                <a:ea typeface="HGPｺﾞｼｯｸE"/>
                <a:cs typeface="Lucida Sans Typewriter"/>
              </a:rPr>
              <a:t>【</a:t>
            </a:r>
            <a:r>
              <a:rPr kumimoji="1" lang="ja-JP" altLang="en-US" sz="1200" u="none" strike="noStrike" kern="0" cap="none" spc="0" normalizeH="0" baseline="0" noProof="0" dirty="0">
                <a:ln>
                  <a:noFill/>
                </a:ln>
                <a:solidFill>
                  <a:srgbClr val="24292F"/>
                </a:solidFill>
                <a:uLnTx/>
                <a:uFillTx/>
                <a:latin typeface="Lucida Sans Typewriter"/>
                <a:ea typeface="HGPｺﾞｼｯｸE"/>
                <a:cs typeface="Lucida Sans Typewriter"/>
              </a:rPr>
              <a:t>インストラクターガイド</a:t>
            </a:r>
            <a:r>
              <a:rPr kumimoji="1" lang="en-US" altLang="ja-JP" sz="1200" u="none" strike="noStrike" kern="0" cap="none" spc="0" normalizeH="0" baseline="0" noProof="0" dirty="0">
                <a:ln>
                  <a:noFill/>
                </a:ln>
                <a:solidFill>
                  <a:srgbClr val="24292F"/>
                </a:solidFill>
                <a:uLnTx/>
                <a:uFillTx/>
                <a:latin typeface="Lucida Sans Typewriter"/>
                <a:ea typeface="HGPｺﾞｼｯｸE"/>
                <a:cs typeface="Lucida Sans Typewriter"/>
              </a:rPr>
              <a:t>】</a:t>
            </a:r>
          </a:p>
          <a:p>
            <a:r>
              <a:rPr kumimoji="1" lang="ja-JP" altLang="en-US" dirty="0"/>
              <a:t>ここから</a:t>
            </a:r>
            <a:r>
              <a:rPr kumimoji="1" lang="en-US" altLang="ja-JP" dirty="0"/>
              <a:t>5</a:t>
            </a:r>
            <a:r>
              <a:rPr kumimoji="1" lang="ja-JP" altLang="en-US" dirty="0"/>
              <a:t>枚のスライドにわたり</a:t>
            </a:r>
            <a:r>
              <a:rPr kumimoji="1" lang="en-US" altLang="ja-JP" dirty="0"/>
              <a:t>NIST</a:t>
            </a:r>
            <a:r>
              <a:rPr kumimoji="1" lang="ja-JP" altLang="en-US" dirty="0"/>
              <a:t>の３つのサービスモデルをもとに、サービスモデルについて説明をします。</a:t>
            </a:r>
            <a:endParaRPr kumimoji="1" lang="en-US" altLang="ja-JP" dirty="0"/>
          </a:p>
          <a:p>
            <a:r>
              <a:rPr kumimoji="1" lang="ja-JP" altLang="en-US" dirty="0"/>
              <a:t>各クラウドプロバイダーが提供する代表的なサービスなどは各クラウドのスライドでも説明があるので軽く紹介でよいです。</a:t>
            </a:r>
            <a:endParaRPr kumimoji="1" lang="en-US" altLang="ja-JP" dirty="0"/>
          </a:p>
          <a:p>
            <a:r>
              <a:rPr kumimoji="1" lang="ja-JP" altLang="en-US" dirty="0"/>
              <a:t>ミドルウェア、ランタイム、アプリケーション、デプロイなどのワードが通じないことが多いので、受講者に合わせて丁寧に説明していただくとよい</a:t>
            </a:r>
            <a:r>
              <a:rPr kumimoji="1" lang="ja-JP" altLang="en-US"/>
              <a:t>です。</a:t>
            </a:r>
            <a:endParaRPr kumimoji="1" lang="en-US" altLang="ja-JP" dirty="0"/>
          </a:p>
          <a:p>
            <a:endParaRPr kumimoji="1" lang="en-US" altLang="ja-JP" dirty="0"/>
          </a:p>
          <a:p>
            <a:endParaRPr kumimoji="1" lang="en-US" altLang="ja-JP" dirty="0"/>
          </a:p>
          <a:p>
            <a:pPr algn="l"/>
            <a:r>
              <a:rPr lang="en-US" altLang="ja-JP" b="0" i="0" dirty="0">
                <a:solidFill>
                  <a:srgbClr val="131619"/>
                </a:solidFill>
                <a:effectLst/>
                <a:highlight>
                  <a:srgbClr val="F2F2F7"/>
                </a:highlight>
                <a:latin typeface="Noto Sans JP"/>
              </a:rPr>
              <a:t>■NIST: National Institute of Standards and Technology</a:t>
            </a:r>
          </a:p>
          <a:p>
            <a:pPr algn="l"/>
            <a:r>
              <a:rPr lang="ja-JP" altLang="en-US" b="0" i="0">
                <a:solidFill>
                  <a:srgbClr val="131619"/>
                </a:solidFill>
                <a:effectLst/>
                <a:highlight>
                  <a:srgbClr val="F2F2F7"/>
                </a:highlight>
                <a:latin typeface="Noto Sans JP"/>
              </a:rPr>
              <a:t>（米国国立標準技術研究所）</a:t>
            </a:r>
          </a:p>
          <a:p>
            <a:endParaRPr kumimoji="1" lang="ja-JP" altLang="en-US" dirty="0"/>
          </a:p>
        </p:txBody>
      </p:sp>
    </p:spTree>
    <p:extLst>
      <p:ext uri="{BB962C8B-B14F-4D97-AF65-F5344CB8AC3E}">
        <p14:creationId xmlns:p14="http://schemas.microsoft.com/office/powerpoint/2010/main" val="426845692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a:defRPr/>
            </a:pPr>
            <a:r>
              <a:rPr lang="en-US" altLang="ja-JP" dirty="0">
                <a:solidFill>
                  <a:srgbClr val="000000"/>
                </a:solidFill>
              </a:rPr>
              <a:t>【</a:t>
            </a:r>
            <a:r>
              <a:rPr lang="ja-JP" altLang="en-US" dirty="0">
                <a:solidFill>
                  <a:srgbClr val="000000"/>
                </a:solidFill>
              </a:rPr>
              <a:t>インストラクターガイド</a:t>
            </a:r>
            <a:r>
              <a:rPr lang="en-US" altLang="ja-JP" dirty="0">
                <a:solidFill>
                  <a:srgbClr val="000000"/>
                </a:solidFill>
              </a:rPr>
              <a:t>】</a:t>
            </a:r>
          </a:p>
          <a:p>
            <a:pPr>
              <a:defRPr/>
            </a:pPr>
            <a:r>
              <a:rPr lang="ja-JP" altLang="en-US" dirty="0">
                <a:solidFill>
                  <a:srgbClr val="000000"/>
                </a:solidFill>
              </a:rPr>
              <a:t>このスライドは</a:t>
            </a:r>
            <a:r>
              <a:rPr lang="en-US" altLang="ja-JP" dirty="0">
                <a:solidFill>
                  <a:srgbClr val="000000"/>
                </a:solidFill>
              </a:rPr>
              <a:t>1</a:t>
            </a:r>
            <a:r>
              <a:rPr lang="ja-JP" altLang="en-US" dirty="0">
                <a:solidFill>
                  <a:srgbClr val="000000"/>
                </a:solidFill>
              </a:rPr>
              <a:t>章のまとめとして使ってください。新たに何かを話そうとしなくてよいです。</a:t>
            </a:r>
            <a:endParaRPr lang="en-US" altLang="ja-JP" dirty="0">
              <a:solidFill>
                <a:srgbClr val="000000"/>
              </a:solidFill>
            </a:endParaRPr>
          </a:p>
          <a:p>
            <a:pPr>
              <a:defRPr/>
            </a:pPr>
            <a:r>
              <a:rPr lang="ja-JP" altLang="en-US" dirty="0">
                <a:solidFill>
                  <a:srgbClr val="000000"/>
                </a:solidFill>
              </a:rPr>
              <a:t>つぎのまとめのスライドはテキスト形式に従って入れていますが、ここですべてまとめを話してしまう場合は飛ばして構いません</a:t>
            </a:r>
            <a:endParaRPr lang="en-US" altLang="ja-JP" dirty="0">
              <a:solidFill>
                <a:srgbClr val="000000"/>
              </a:solidFill>
            </a:endParaRPr>
          </a:p>
        </p:txBody>
      </p:sp>
    </p:spTree>
    <p:extLst>
      <p:ext uri="{BB962C8B-B14F-4D97-AF65-F5344CB8AC3E}">
        <p14:creationId xmlns:p14="http://schemas.microsoft.com/office/powerpoint/2010/main" val="187144174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pPr/>
              <a:t>128</a:t>
            </a:fld>
            <a:endParaRPr kumimoji="1" lang="ja-JP" altLang="en-US" dirty="0"/>
          </a:p>
        </p:txBody>
      </p:sp>
    </p:spTree>
    <p:extLst>
      <p:ext uri="{BB962C8B-B14F-4D97-AF65-F5344CB8AC3E}">
        <p14:creationId xmlns:p14="http://schemas.microsoft.com/office/powerpoint/2010/main" val="331029600"/>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画像のリスクを暗記する必要はない。ユースケースによるが様々な範囲でリスクが存在する</a:t>
            </a:r>
            <a:endParaRPr kumimoji="1" lang="en-US" altLang="ja-JP" dirty="0"/>
          </a:p>
          <a:p>
            <a:r>
              <a:rPr kumimoji="1" lang="ja-JP" altLang="en-US"/>
              <a:t>他方にアンテナを巡らせて事前にリスクの洗い出しを行うことが重要</a:t>
            </a:r>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pPr/>
              <a:t>129</a:t>
            </a:fld>
            <a:endParaRPr kumimoji="1" lang="ja-JP" altLang="en-US" dirty="0"/>
          </a:p>
        </p:txBody>
      </p:sp>
    </p:spTree>
    <p:extLst>
      <p:ext uri="{BB962C8B-B14F-4D97-AF65-F5344CB8AC3E}">
        <p14:creationId xmlns:p14="http://schemas.microsoft.com/office/powerpoint/2010/main" val="14701883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https://</a:t>
            </a:r>
            <a:r>
              <a:rPr kumimoji="1" lang="en-US" altLang="ja-JP" dirty="0" err="1"/>
              <a:t>docs.google.com</a:t>
            </a:r>
            <a:r>
              <a:rPr kumimoji="1" lang="en-US" altLang="ja-JP" dirty="0"/>
              <a:t>/spreadsheets/d/1klIR0392khouyreFC4ST3BIn-4y5Au1I/</a:t>
            </a:r>
            <a:r>
              <a:rPr kumimoji="1" lang="en-US" altLang="ja-JP" dirty="0" err="1"/>
              <a:t>edit?usp</a:t>
            </a:r>
            <a:r>
              <a:rPr kumimoji="1" lang="en-US" altLang="ja-JP" dirty="0"/>
              <a:t>=</a:t>
            </a:r>
            <a:r>
              <a:rPr kumimoji="1" lang="en-US" altLang="ja-JP" dirty="0" err="1"/>
              <a:t>sharing&amp;ouid</a:t>
            </a:r>
            <a:r>
              <a:rPr kumimoji="1" lang="en-US" altLang="ja-JP" dirty="0"/>
              <a:t>=102712789547541073394&amp;rtpof=</a:t>
            </a:r>
            <a:r>
              <a:rPr kumimoji="1" lang="en-US" altLang="ja-JP" dirty="0" err="1"/>
              <a:t>true&amp;sd</a:t>
            </a:r>
            <a:r>
              <a:rPr kumimoji="1" lang="en-US" altLang="ja-JP"/>
              <a:t>=true</a:t>
            </a:r>
            <a:endParaRPr kumimoji="1" lang="ja-JP" altLang="en-US"/>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pPr/>
              <a:t>8</a:t>
            </a:fld>
            <a:endParaRPr kumimoji="1" lang="ja-JP" altLang="en-US" dirty="0"/>
          </a:p>
        </p:txBody>
      </p:sp>
    </p:spTree>
    <p:extLst>
      <p:ext uri="{BB962C8B-B14F-4D97-AF65-F5344CB8AC3E}">
        <p14:creationId xmlns:p14="http://schemas.microsoft.com/office/powerpoint/2010/main" val="155922359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p39:notes"/>
          <p:cNvSpPr txBox="1">
            <a:spLocks noGrp="1"/>
          </p:cNvSpPr>
          <p:nvPr>
            <p:ph type="body" idx="1"/>
          </p:nvPr>
        </p:nvSpPr>
        <p:spPr>
          <a:xfrm>
            <a:off x="680720" y="4783307"/>
            <a:ext cx="5445760" cy="3913614"/>
          </a:xfrm>
          <a:prstGeom prst="rect">
            <a:avLst/>
          </a:prstGeom>
        </p:spPr>
        <p:txBody>
          <a:bodyPr spcFirstLastPara="1" wrap="square" lIns="91425" tIns="45700" rIns="91425" bIns="45700" anchor="t" anchorCtr="0">
            <a:noAutofit/>
          </a:bodyPr>
          <a:lstStyle/>
          <a:p>
            <a:endParaRPr kumimoji="1" lang="en-US" altLang="ja-JP" dirty="0"/>
          </a:p>
        </p:txBody>
      </p:sp>
      <p:sp>
        <p:nvSpPr>
          <p:cNvPr id="288" name="Google Shape;288;p39:notes"/>
          <p:cNvSpPr>
            <a:spLocks noGrp="1" noRot="1" noChangeAspect="1"/>
          </p:cNvSpPr>
          <p:nvPr>
            <p:ph type="sldImg" idx="2"/>
          </p:nvPr>
        </p:nvSpPr>
        <p:spPr>
          <a:xfrm>
            <a:off x="422275" y="1243013"/>
            <a:ext cx="5962650" cy="33543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8101394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pPr/>
              <a:t>133</a:t>
            </a:fld>
            <a:endParaRPr kumimoji="1" lang="ja-JP" altLang="en-US" dirty="0"/>
          </a:p>
        </p:txBody>
      </p:sp>
    </p:spTree>
    <p:extLst>
      <p:ext uri="{BB962C8B-B14F-4D97-AF65-F5344CB8AC3E}">
        <p14:creationId xmlns:p14="http://schemas.microsoft.com/office/powerpoint/2010/main" val="73414474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pPr/>
              <a:t>135</a:t>
            </a:fld>
            <a:endParaRPr kumimoji="1" lang="ja-JP" altLang="en-US" dirty="0"/>
          </a:p>
        </p:txBody>
      </p:sp>
    </p:spTree>
    <p:extLst>
      <p:ext uri="{BB962C8B-B14F-4D97-AF65-F5344CB8AC3E}">
        <p14:creationId xmlns:p14="http://schemas.microsoft.com/office/powerpoint/2010/main" val="79120585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pPr/>
              <a:t>136</a:t>
            </a:fld>
            <a:endParaRPr kumimoji="1" lang="ja-JP" altLang="en-US"/>
          </a:p>
        </p:txBody>
      </p:sp>
    </p:spTree>
    <p:extLst>
      <p:ext uri="{BB962C8B-B14F-4D97-AF65-F5344CB8AC3E}">
        <p14:creationId xmlns:p14="http://schemas.microsoft.com/office/powerpoint/2010/main" val="791205856"/>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pPr/>
              <a:t>137</a:t>
            </a:fld>
            <a:endParaRPr kumimoji="1" lang="ja-JP" altLang="en-US" dirty="0"/>
          </a:p>
        </p:txBody>
      </p:sp>
    </p:spTree>
    <p:extLst>
      <p:ext uri="{BB962C8B-B14F-4D97-AF65-F5344CB8AC3E}">
        <p14:creationId xmlns:p14="http://schemas.microsoft.com/office/powerpoint/2010/main" val="2344322583"/>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p39:notes"/>
          <p:cNvSpPr txBox="1">
            <a:spLocks noGrp="1"/>
          </p:cNvSpPr>
          <p:nvPr>
            <p:ph type="body" idx="1"/>
          </p:nvPr>
        </p:nvSpPr>
        <p:spPr>
          <a:xfrm>
            <a:off x="680720" y="4783307"/>
            <a:ext cx="5445760" cy="3913614"/>
          </a:xfrm>
          <a:prstGeom prst="rect">
            <a:avLst/>
          </a:prstGeom>
        </p:spPr>
        <p:txBody>
          <a:bodyPr spcFirstLastPara="1" wrap="square" lIns="91425" tIns="45700" rIns="91425" bIns="45700" anchor="t" anchorCtr="0">
            <a:noAutofit/>
          </a:bodyPr>
          <a:lstStyle/>
          <a:p>
            <a:r>
              <a:rPr kumimoji="1" lang="en-US" altLang="ja-JP" dirty="0"/>
              <a:t>【</a:t>
            </a:r>
            <a:r>
              <a:rPr kumimoji="1" lang="ja-JP" altLang="en-US" dirty="0"/>
              <a:t>インストラクターガイド</a:t>
            </a:r>
            <a:r>
              <a:rPr kumimoji="1" lang="en-US" altLang="ja-JP" dirty="0"/>
              <a:t>】</a:t>
            </a:r>
          </a:p>
          <a:p>
            <a:r>
              <a:rPr kumimoji="1" lang="ja-JP" altLang="en-US" dirty="0"/>
              <a:t>「クラウドのメリット」のパートは、主にクラウド概要の３章、ビジネスパーソンのためのクラウド入門の</a:t>
            </a:r>
            <a:r>
              <a:rPr kumimoji="1" lang="en-US" altLang="ja-JP" dirty="0"/>
              <a:t>2</a:t>
            </a:r>
            <a:r>
              <a:rPr kumimoji="1" lang="ja-JP" altLang="en-US" dirty="0"/>
              <a:t>章から引用しています。</a:t>
            </a:r>
            <a:endParaRPr kumimoji="1" lang="en-US" altLang="ja-JP" dirty="0"/>
          </a:p>
          <a:p>
            <a:r>
              <a:rPr kumimoji="1" lang="ja-JP" altLang="en-US" dirty="0"/>
              <a:t>本コースの１章２章で、クラウドの基本を学んだうえで、メリットについて離散的にはすでに学んでいます。</a:t>
            </a:r>
            <a:endParaRPr kumimoji="1" lang="en-US" altLang="ja-JP" dirty="0"/>
          </a:p>
          <a:p>
            <a:r>
              <a:rPr kumimoji="1" lang="ja-JP" altLang="en-US" dirty="0"/>
              <a:t>その為、まとめていくという趣旨でのご説明をお願いします。</a:t>
            </a:r>
            <a:endParaRPr kumimoji="1" lang="en-US" altLang="ja-JP" dirty="0"/>
          </a:p>
          <a:p>
            <a:endParaRPr kumimoji="1" lang="en-US" altLang="ja-JP" dirty="0"/>
          </a:p>
          <a:p>
            <a:r>
              <a:rPr kumimoji="1" lang="ja-JP" altLang="en-US" dirty="0"/>
              <a:t>１章２章ですでに話している内容は再度丁寧に説明するというよりは、簡潔にまとめての説明を想定しています。</a:t>
            </a:r>
            <a:endParaRPr kumimoji="1" lang="en-US" altLang="ja-JP" dirty="0"/>
          </a:p>
          <a:p>
            <a:endParaRPr kumimoji="1" lang="en-US" altLang="ja-JP" dirty="0"/>
          </a:p>
          <a:p>
            <a:r>
              <a:rPr kumimoji="1" lang="ja-JP" altLang="en-US" dirty="0"/>
              <a:t>また、クラウド概要、ビジネスパーソンのためのクラウド入門とほぼ同じと考えていただいて、他のコースと同じような形で話していただいて構いませんが、</a:t>
            </a:r>
            <a:endParaRPr kumimoji="1" lang="en-US" altLang="ja-JP" dirty="0"/>
          </a:p>
          <a:p>
            <a:r>
              <a:rPr kumimoji="1" lang="ja-JP" altLang="en-US" dirty="0"/>
              <a:t>想定受講者レベルやコースで扱った内容に合わせて、むずかしめな要素（</a:t>
            </a:r>
            <a:r>
              <a:rPr kumimoji="1" lang="en-US" altLang="ja-JP" dirty="0"/>
              <a:t>Hadoop</a:t>
            </a:r>
            <a:r>
              <a:rPr kumimoji="1" lang="ja-JP" altLang="en-US" dirty="0"/>
              <a:t>など）を削ったり、理解が難しいと思われるものに言葉や図の付け足しを行っています。</a:t>
            </a:r>
            <a:endParaRPr kumimoji="1" lang="en-US" altLang="ja-JP" dirty="0"/>
          </a:p>
          <a:p>
            <a:endParaRPr kumimoji="1" lang="en-US" altLang="ja-JP" dirty="0"/>
          </a:p>
          <a:p>
            <a:r>
              <a:rPr kumimoji="1" lang="ja-JP" altLang="en-US" dirty="0"/>
              <a:t>加えて、事例に関しては、明確に企業を特定できないような表現に変えています。</a:t>
            </a:r>
            <a:endParaRPr kumimoji="1" lang="en-US" altLang="ja-JP" dirty="0"/>
          </a:p>
          <a:p>
            <a:r>
              <a:rPr kumimoji="1" lang="ja-JP" altLang="en-US" dirty="0"/>
              <a:t>コース中にモデルとなった企業の実名や事例の</a:t>
            </a:r>
            <a:r>
              <a:rPr kumimoji="1" lang="en-US" altLang="ja-JP" dirty="0"/>
              <a:t>Web</a:t>
            </a:r>
            <a:r>
              <a:rPr kumimoji="1" lang="ja-JP" altLang="en-US" dirty="0"/>
              <a:t>ページを出しても構いませんが、</a:t>
            </a:r>
            <a:endParaRPr kumimoji="1" lang="en-US" altLang="ja-JP" dirty="0"/>
          </a:p>
          <a:p>
            <a:r>
              <a:rPr kumimoji="1" lang="ja-JP" altLang="en-US" dirty="0"/>
              <a:t>受講者に開発に携わるなどの関連企業の方がいる可能性もあるので、失礼や中傷に当たらないようにお気を付けください。</a:t>
            </a:r>
            <a:endParaRPr kumimoji="1" lang="en-US" altLang="ja-JP" dirty="0"/>
          </a:p>
        </p:txBody>
      </p:sp>
      <p:sp>
        <p:nvSpPr>
          <p:cNvPr id="288" name="Google Shape;288;p39:notes"/>
          <p:cNvSpPr>
            <a:spLocks noGrp="1" noRot="1" noChangeAspect="1"/>
          </p:cNvSpPr>
          <p:nvPr>
            <p:ph type="sldImg" idx="2"/>
          </p:nvPr>
        </p:nvSpPr>
        <p:spPr>
          <a:xfrm>
            <a:off x="422275" y="1243013"/>
            <a:ext cx="5962650" cy="33543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67816091"/>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t>142</a:t>
            </a:fld>
            <a:endParaRPr kumimoji="1" lang="ja-JP" altLang="en-US"/>
          </a:p>
        </p:txBody>
      </p:sp>
    </p:spTree>
    <p:extLst>
      <p:ext uri="{BB962C8B-B14F-4D97-AF65-F5344CB8AC3E}">
        <p14:creationId xmlns:p14="http://schemas.microsoft.com/office/powerpoint/2010/main" val="1239218037"/>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t>143</a:t>
            </a:fld>
            <a:endParaRPr kumimoji="1" lang="ja-JP" altLang="en-US"/>
          </a:p>
        </p:txBody>
      </p:sp>
    </p:spTree>
    <p:extLst>
      <p:ext uri="{BB962C8B-B14F-4D97-AF65-F5344CB8AC3E}">
        <p14:creationId xmlns:p14="http://schemas.microsoft.com/office/powerpoint/2010/main" val="2096137976"/>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t>144</a:t>
            </a:fld>
            <a:endParaRPr kumimoji="1" lang="ja-JP" altLang="en-US"/>
          </a:p>
        </p:txBody>
      </p:sp>
    </p:spTree>
    <p:extLst>
      <p:ext uri="{BB962C8B-B14F-4D97-AF65-F5344CB8AC3E}">
        <p14:creationId xmlns:p14="http://schemas.microsoft.com/office/powerpoint/2010/main" val="217524721"/>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Mycin</a:t>
            </a:r>
            <a:r>
              <a:rPr kumimoji="1" lang="ja-JP" altLang="en-US" dirty="0"/>
              <a:t>（マイシン）は、</a:t>
            </a:r>
            <a:r>
              <a:rPr kumimoji="1" lang="en-US" altLang="ja-JP" dirty="0"/>
              <a:t>1970</a:t>
            </a:r>
            <a:r>
              <a:rPr kumimoji="1" lang="ja-JP" altLang="en-US" dirty="0"/>
              <a:t>年代初めにスタンフォード大学で</a:t>
            </a:r>
            <a:r>
              <a:rPr kumimoji="1" lang="en-US" altLang="ja-JP" dirty="0"/>
              <a:t>5</a:t>
            </a:r>
            <a:r>
              <a:rPr kumimoji="1" lang="ja-JP" altLang="en-US" dirty="0"/>
              <a:t>、</a:t>
            </a:r>
            <a:r>
              <a:rPr kumimoji="1" lang="en-US" altLang="ja-JP" dirty="0"/>
              <a:t>6</a:t>
            </a:r>
            <a:r>
              <a:rPr kumimoji="1" lang="ja-JP" altLang="en-US" dirty="0"/>
              <a:t>年の歳月をかけて開発された、プログラミングされたルールにより判定をするエキスパートシステムと呼ばれるタイプの</a:t>
            </a:r>
            <a:r>
              <a:rPr kumimoji="1" lang="en-US" altLang="ja-JP" dirty="0"/>
              <a:t>AI</a:t>
            </a:r>
            <a:r>
              <a:rPr kumimoji="1" lang="ja-JP" altLang="en-US" dirty="0"/>
              <a:t>です。システムは伝染性の血液疾患を診断し、抗生物質を推奨するようにデザインされていて、患者の体重により供与量を調節することができました。もちろん素人よりは確かな判断ができるものの、実際の医者が問診して処方することに比べると精度に劣ると言われていました。</a:t>
            </a:r>
            <a:endParaRPr kumimoji="1" lang="en-US" altLang="ja-JP" dirty="0"/>
          </a:p>
          <a:p>
            <a:endParaRPr kumimoji="1" lang="en-US" altLang="ja-JP" dirty="0"/>
          </a:p>
          <a:p>
            <a:r>
              <a:rPr kumimoji="1" lang="ja-JP" altLang="en-US" dirty="0"/>
              <a:t>現在のテクノロジーでは、大量の犬と猫の画像を学習させることで、犬と猫を正確に見分ける</a:t>
            </a:r>
            <a:r>
              <a:rPr kumimoji="1" lang="en-US" altLang="ja-JP" dirty="0"/>
              <a:t>AI</a:t>
            </a:r>
            <a:r>
              <a:rPr kumimoji="1" lang="ja-JP" altLang="en-US" dirty="0"/>
              <a:t>を作ることができます。</a:t>
            </a:r>
            <a:endParaRPr kumimoji="1" lang="en-US" altLang="ja-JP" dirty="0"/>
          </a:p>
          <a:p>
            <a:r>
              <a:rPr kumimoji="1" lang="ja-JP" altLang="en-US" dirty="0"/>
              <a:t>しかし、どのような理由で犬と猫を見分けたのか、内部で行われる非常に複雑な計算を人間が説明することは非常に困難です。</a:t>
            </a:r>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pPr/>
              <a:t>145</a:t>
            </a:fld>
            <a:endParaRPr kumimoji="1" lang="ja-JP" altLang="en-US" dirty="0"/>
          </a:p>
        </p:txBody>
      </p:sp>
    </p:spTree>
    <p:extLst>
      <p:ext uri="{BB962C8B-B14F-4D97-AF65-F5344CB8AC3E}">
        <p14:creationId xmlns:p14="http://schemas.microsoft.com/office/powerpoint/2010/main" val="451671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normAutofit/>
          </a:bodyPr>
          <a:lstStyle/>
          <a:p>
            <a:pPr marL="171997" indent="-171997"/>
            <a:r>
              <a:rPr kumimoji="1" lang="ja-JP" altLang="en-US"/>
              <a:t>実例）プロジェクトに期待される</a:t>
            </a:r>
            <a:r>
              <a:rPr kumimoji="1" lang="en-US" altLang="ja-JP" dirty="0"/>
              <a:t>AI </a:t>
            </a:r>
            <a:r>
              <a:rPr kumimoji="1" lang="ja-JP" altLang="en-US"/>
              <a:t>のモデル構築を行う</a:t>
            </a:r>
            <a:r>
              <a:rPr kumimoji="1" lang="en-US" altLang="ja-JP" dirty="0"/>
              <a:t>PoC </a:t>
            </a:r>
            <a:r>
              <a:rPr kumimoji="1" lang="ja-JP" altLang="en-US"/>
              <a:t>を受注（</a:t>
            </a:r>
            <a:r>
              <a:rPr kumimoji="1" lang="en-US" altLang="ja-JP" dirty="0"/>
              <a:t>900</a:t>
            </a:r>
            <a:r>
              <a:rPr kumimoji="1" lang="ja-JP" altLang="en-US"/>
              <a:t>万）結果として、期待された精度の出る</a:t>
            </a:r>
            <a:r>
              <a:rPr kumimoji="1" lang="en-US" altLang="ja-JP" dirty="0"/>
              <a:t>AI</a:t>
            </a:r>
            <a:r>
              <a:rPr kumimoji="1" lang="ja-JP" altLang="en-US"/>
              <a:t>は構築できたが、定期的なデータ収集やシステムインフラの投資がしっかりとプロジェクトに組み込まれておらずとん挫。</a:t>
            </a:r>
            <a:br>
              <a:rPr kumimoji="1" lang="en-US" altLang="ja-JP" dirty="0"/>
            </a:br>
            <a:r>
              <a:rPr kumimoji="1" lang="en-US" altLang="ja-JP" dirty="0"/>
              <a:t>PoC </a:t>
            </a:r>
            <a:r>
              <a:rPr kumimoji="1" lang="ja-JP" altLang="en-US"/>
              <a:t>受注企業は、要件は達成しているため</a:t>
            </a:r>
            <a:r>
              <a:rPr kumimoji="1" lang="en-US" altLang="ja-JP" dirty="0"/>
              <a:t>900</a:t>
            </a:r>
            <a:r>
              <a:rPr kumimoji="1" lang="ja-JP" altLang="en-US"/>
              <a:t>万の売上</a:t>
            </a:r>
            <a:endParaRPr kumimoji="1" lang="en-US" altLang="ja-JP" dirty="0"/>
          </a:p>
        </p:txBody>
      </p:sp>
      <p:sp>
        <p:nvSpPr>
          <p:cNvPr id="5" name="スライド番号プレースホルダー 4">
            <a:extLst>
              <a:ext uri="{FF2B5EF4-FFF2-40B4-BE49-F238E27FC236}">
                <a16:creationId xmlns:a16="http://schemas.microsoft.com/office/drawing/2014/main" id="{10220049-AA95-4243-9AB8-5418331CD938}"/>
              </a:ext>
            </a:extLst>
          </p:cNvPr>
          <p:cNvSpPr>
            <a:spLocks noGrp="1"/>
          </p:cNvSpPr>
          <p:nvPr>
            <p:ph type="sldNum" sz="quarter" idx="5"/>
          </p:nvPr>
        </p:nvSpPr>
        <p:spPr/>
        <p:txBody>
          <a:bodyPr/>
          <a:lstStyle/>
          <a:p>
            <a:fld id="{B0FD862D-B83D-4E0B-BF71-EE82900644FE}" type="slidenum">
              <a:rPr lang="ja-JP" altLang="en-US" smtClean="0"/>
              <a:pPr/>
              <a:t>9</a:t>
            </a:fld>
            <a:endParaRPr lang="en-US" altLang="ja-JP" dirty="0"/>
          </a:p>
        </p:txBody>
      </p:sp>
    </p:spTree>
    <p:extLst>
      <p:ext uri="{BB962C8B-B14F-4D97-AF65-F5344CB8AC3E}">
        <p14:creationId xmlns:p14="http://schemas.microsoft.com/office/powerpoint/2010/main" val="1753597586"/>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t>146</a:t>
            </a:fld>
            <a:endParaRPr kumimoji="1" lang="ja-JP" altLang="en-US"/>
          </a:p>
        </p:txBody>
      </p:sp>
    </p:spTree>
    <p:extLst>
      <p:ext uri="{BB962C8B-B14F-4D97-AF65-F5344CB8AC3E}">
        <p14:creationId xmlns:p14="http://schemas.microsoft.com/office/powerpoint/2010/main" val="1147168660"/>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Tree>
    <p:extLst>
      <p:ext uri="{BB962C8B-B14F-4D97-AF65-F5344CB8AC3E}">
        <p14:creationId xmlns:p14="http://schemas.microsoft.com/office/powerpoint/2010/main" val="2008055393"/>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Tree>
    <p:extLst>
      <p:ext uri="{BB962C8B-B14F-4D97-AF65-F5344CB8AC3E}">
        <p14:creationId xmlns:p14="http://schemas.microsoft.com/office/powerpoint/2010/main" val="1284645780"/>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t>149</a:t>
            </a:fld>
            <a:endParaRPr kumimoji="1" lang="ja-JP" altLang="en-US"/>
          </a:p>
        </p:txBody>
      </p:sp>
    </p:spTree>
    <p:extLst>
      <p:ext uri="{BB962C8B-B14F-4D97-AF65-F5344CB8AC3E}">
        <p14:creationId xmlns:p14="http://schemas.microsoft.com/office/powerpoint/2010/main" val="4236021571"/>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pPr/>
              <a:t>150</a:t>
            </a:fld>
            <a:endParaRPr kumimoji="1" lang="ja-JP" altLang="en-US" dirty="0"/>
          </a:p>
        </p:txBody>
      </p:sp>
    </p:spTree>
    <p:extLst>
      <p:ext uri="{BB962C8B-B14F-4D97-AF65-F5344CB8AC3E}">
        <p14:creationId xmlns:p14="http://schemas.microsoft.com/office/powerpoint/2010/main" val="1072871891"/>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pPr/>
              <a:t>151</a:t>
            </a:fld>
            <a:endParaRPr kumimoji="1" lang="ja-JP" altLang="en-US" dirty="0"/>
          </a:p>
        </p:txBody>
      </p:sp>
    </p:spTree>
    <p:extLst>
      <p:ext uri="{BB962C8B-B14F-4D97-AF65-F5344CB8AC3E}">
        <p14:creationId xmlns:p14="http://schemas.microsoft.com/office/powerpoint/2010/main" val="2973351938"/>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pPr/>
              <a:t>152</a:t>
            </a:fld>
            <a:endParaRPr kumimoji="1" lang="ja-JP" altLang="en-US" dirty="0"/>
          </a:p>
        </p:txBody>
      </p:sp>
    </p:spTree>
    <p:extLst>
      <p:ext uri="{BB962C8B-B14F-4D97-AF65-F5344CB8AC3E}">
        <p14:creationId xmlns:p14="http://schemas.microsoft.com/office/powerpoint/2010/main" val="1625082050"/>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en-US" altLang="ja-JP" dirty="0"/>
          </a:p>
        </p:txBody>
      </p:sp>
    </p:spTree>
    <p:extLst>
      <p:ext uri="{BB962C8B-B14F-4D97-AF65-F5344CB8AC3E}">
        <p14:creationId xmlns:p14="http://schemas.microsoft.com/office/powerpoint/2010/main" val="2150209729"/>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t>154</a:t>
            </a:fld>
            <a:endParaRPr kumimoji="1" lang="ja-JP" altLang="en-US"/>
          </a:p>
        </p:txBody>
      </p:sp>
    </p:spTree>
    <p:extLst>
      <p:ext uri="{BB962C8B-B14F-4D97-AF65-F5344CB8AC3E}">
        <p14:creationId xmlns:p14="http://schemas.microsoft.com/office/powerpoint/2010/main" val="1505820137"/>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pPr marL="0" indent="0">
              <a:buFont typeface="Arial" panose="020B0604020202020204" pitchFamily="34" charset="0"/>
              <a:buNone/>
            </a:pPr>
            <a:r>
              <a:rPr lang="ja-JP" altLang="en-US" dirty="0"/>
              <a:t>ライブラリとフレームワークはどちらも出来合いのプログラムとして使用できますが、厳密には定義が異なるものです。</a:t>
            </a:r>
            <a:endParaRPr lang="en-US" altLang="ja-JP" dirty="0"/>
          </a:p>
          <a:p>
            <a:pPr marL="0" indent="0">
              <a:buFont typeface="Arial" panose="020B0604020202020204" pitchFamily="34" charset="0"/>
              <a:buNone/>
            </a:pPr>
            <a:r>
              <a:rPr lang="ja-JP" altLang="en-US" dirty="0"/>
              <a:t>ですが、機械学習で使用する際にはあまり違いを意識する必要はなく、これらのフレームワークは単に機械学習のライブラリと表現されることも多いです。</a:t>
            </a:r>
            <a:endParaRPr lang="en-US" altLang="ja-JP" dirty="0"/>
          </a:p>
          <a:p>
            <a:pPr marL="0" indent="0">
              <a:buFont typeface="Arial" panose="020B0604020202020204" pitchFamily="34" charset="0"/>
              <a:buNone/>
            </a:pPr>
            <a:endParaRPr lang="en-US" altLang="ja-JP" dirty="0"/>
          </a:p>
          <a:p>
            <a:pPr marL="0" indent="0">
              <a:buFont typeface="Arial" panose="020B0604020202020204" pitchFamily="34" charset="0"/>
              <a:buNone/>
            </a:pPr>
            <a:r>
              <a:rPr lang="en-US" altLang="ja-JP" dirty="0"/>
              <a:t>TensorFlow </a:t>
            </a:r>
            <a:r>
              <a:rPr lang="ja-JP" altLang="en-US" dirty="0"/>
              <a:t>と </a:t>
            </a:r>
            <a:r>
              <a:rPr lang="en-US" altLang="ja-JP" dirty="0"/>
              <a:t>PyTorch </a:t>
            </a:r>
            <a:r>
              <a:rPr lang="ja-JP" altLang="en-US" dirty="0"/>
              <a:t>は使い勝手の面などでも違いがありますが、大きな違いとして </a:t>
            </a:r>
            <a:r>
              <a:rPr lang="en-US" altLang="ja-JP" dirty="0"/>
              <a:t>TensorFlow </a:t>
            </a:r>
            <a:r>
              <a:rPr lang="ja-JP" altLang="en-US" dirty="0"/>
              <a:t>はディープラーニングの構造を定義してから実行する（</a:t>
            </a:r>
            <a:r>
              <a:rPr lang="en-US" altLang="ja-JP" dirty="0"/>
              <a:t>Define and Run</a:t>
            </a:r>
            <a:r>
              <a:rPr lang="ja-JP" altLang="en-US" dirty="0"/>
              <a:t>）のに対して、</a:t>
            </a:r>
            <a:r>
              <a:rPr lang="en-US" altLang="ja-JP" dirty="0"/>
              <a:t>PyTorch </a:t>
            </a:r>
            <a:r>
              <a:rPr lang="ja-JP" altLang="en-US" dirty="0"/>
              <a:t>は計算を実行しながら定義する（</a:t>
            </a:r>
            <a:r>
              <a:rPr lang="en-US" altLang="ja-JP" dirty="0"/>
              <a:t>Define by Run</a:t>
            </a:r>
            <a:r>
              <a:rPr lang="ja-JP" altLang="en-US" dirty="0"/>
              <a:t>）という違いがあります。</a:t>
            </a:r>
            <a:endParaRPr lang="en-US" altLang="ja-JP" dirty="0"/>
          </a:p>
          <a:p>
            <a:pPr marL="0" indent="0">
              <a:buFont typeface="Arial" panose="020B0604020202020204" pitchFamily="34" charset="0"/>
              <a:buNone/>
            </a:pPr>
            <a:r>
              <a:rPr lang="ja-JP" altLang="en-US" dirty="0"/>
              <a:t>特に時系列データや自然言語処理の分野では入ってくるデータの構造が常に一定ではないため、</a:t>
            </a:r>
            <a:r>
              <a:rPr lang="en-US" altLang="ja-JP" dirty="0"/>
              <a:t>PyTorch </a:t>
            </a:r>
            <a:r>
              <a:rPr lang="ja-JP" altLang="en-US" dirty="0"/>
              <a:t>の </a:t>
            </a:r>
            <a:r>
              <a:rPr lang="en-US" altLang="ja-JP" dirty="0"/>
              <a:t>Define by Run </a:t>
            </a:r>
            <a:r>
              <a:rPr lang="ja-JP" altLang="en-US" dirty="0"/>
              <a:t>の方が有利なポイントがあります。また、まだあまり例は聞きませんが、</a:t>
            </a:r>
            <a:r>
              <a:rPr lang="en-US" altLang="ja-JP" dirty="0"/>
              <a:t>TensorFlow</a:t>
            </a:r>
            <a:r>
              <a:rPr lang="ja-JP" altLang="en-US" dirty="0"/>
              <a:t>にも</a:t>
            </a:r>
            <a:r>
              <a:rPr lang="en-US" altLang="ja-JP" dirty="0"/>
              <a:t>Define by Run</a:t>
            </a:r>
            <a:r>
              <a:rPr lang="ja-JP" altLang="en-US" dirty="0"/>
              <a:t>で実行するオプション機能があり今後変化していく可能性もあります。</a:t>
            </a:r>
            <a:endParaRPr lang="en-US" altLang="ja-JP" dirty="0"/>
          </a:p>
          <a:p>
            <a:pPr marL="0" indent="0">
              <a:buFont typeface="Arial" panose="020B0604020202020204" pitchFamily="34" charset="0"/>
              <a:buNone/>
            </a:pPr>
            <a:r>
              <a:rPr lang="en-US" altLang="ja-JP" dirty="0"/>
              <a:t>TensorFlow</a:t>
            </a:r>
            <a:r>
              <a:rPr lang="ja-JP" altLang="en-US" dirty="0"/>
              <a:t>には</a:t>
            </a:r>
            <a:r>
              <a:rPr lang="en-US" altLang="ja-JP" dirty="0"/>
              <a:t>Keras</a:t>
            </a:r>
            <a:r>
              <a:rPr lang="ja-JP" altLang="en-US" dirty="0"/>
              <a:t>という強力なラッパーライブラリもある為、非常に人気の強いライブラリですが、</a:t>
            </a:r>
            <a:r>
              <a:rPr lang="en-US" altLang="ja-JP" dirty="0"/>
              <a:t>PyTorch</a:t>
            </a:r>
            <a:r>
              <a:rPr lang="ja-JP" altLang="en-US" dirty="0"/>
              <a:t>も現在では開発のストップした</a:t>
            </a:r>
            <a:r>
              <a:rPr lang="en-US" altLang="ja-JP" dirty="0"/>
              <a:t>Chainer</a:t>
            </a:r>
            <a:r>
              <a:rPr lang="ja-JP" altLang="en-US" dirty="0"/>
              <a:t>からの移行先や、</a:t>
            </a:r>
            <a:r>
              <a:rPr lang="en-US" altLang="ja-JP" dirty="0"/>
              <a:t>Define by Run</a:t>
            </a:r>
            <a:r>
              <a:rPr lang="ja-JP" altLang="en-US" dirty="0"/>
              <a:t> の利点が注目され、人気を伸ばしています。</a:t>
            </a:r>
            <a:endParaRPr lang="en-US" altLang="ja-JP" dirty="0"/>
          </a:p>
        </p:txBody>
      </p:sp>
    </p:spTree>
    <p:extLst>
      <p:ext uri="{BB962C8B-B14F-4D97-AF65-F5344CB8AC3E}">
        <p14:creationId xmlns:p14="http://schemas.microsoft.com/office/powerpoint/2010/main" val="5103028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27151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タイトルとテキスト">
    <p:spTree>
      <p:nvGrpSpPr>
        <p:cNvPr id="1" name=""/>
        <p:cNvGrpSpPr/>
        <p:nvPr/>
      </p:nvGrpSpPr>
      <p:grpSpPr>
        <a:xfrm>
          <a:off x="0" y="0"/>
          <a:ext cx="0" cy="0"/>
          <a:chOff x="0" y="0"/>
          <a:chExt cx="0" cy="0"/>
        </a:xfrm>
      </p:grpSpPr>
      <p:sp>
        <p:nvSpPr>
          <p:cNvPr id="3" name="テキスト プレースホルダー 2">
            <a:extLst>
              <a:ext uri="{FF2B5EF4-FFF2-40B4-BE49-F238E27FC236}">
                <a16:creationId xmlns:a16="http://schemas.microsoft.com/office/drawing/2014/main" id="{17695A6F-FA92-4121-B6ED-A90D3DD447F8}"/>
              </a:ext>
            </a:extLst>
          </p:cNvPr>
          <p:cNvSpPr>
            <a:spLocks noGrp="1"/>
          </p:cNvSpPr>
          <p:nvPr>
            <p:ph type="body" idx="1"/>
          </p:nvPr>
        </p:nvSpPr>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7" name="タイトル 6">
            <a:extLst>
              <a:ext uri="{FF2B5EF4-FFF2-40B4-BE49-F238E27FC236}">
                <a16:creationId xmlns:a16="http://schemas.microsoft.com/office/drawing/2014/main" id="{ECE3B8CC-1E6D-4D94-AC6F-1437F852D155}"/>
              </a:ext>
            </a:extLst>
          </p:cNvPr>
          <p:cNvSpPr>
            <a:spLocks noGrp="1"/>
          </p:cNvSpPr>
          <p:nvPr>
            <p:ph type="title"/>
          </p:nvPr>
        </p:nvSpPr>
        <p:spPr/>
        <p:txBody>
          <a:bodyPr/>
          <a:lstStyle/>
          <a:p>
            <a:r>
              <a:rPr kumimoji="1" lang="ja-JP" altLang="en-US" dirty="0"/>
              <a:t>マスター タイトルの書式設定</a:t>
            </a:r>
          </a:p>
        </p:txBody>
      </p:sp>
      <p:sp>
        <p:nvSpPr>
          <p:cNvPr id="4" name="Slide Number Placeholder 5">
            <a:extLst>
              <a:ext uri="{FF2B5EF4-FFF2-40B4-BE49-F238E27FC236}">
                <a16:creationId xmlns:a16="http://schemas.microsoft.com/office/drawing/2014/main" id="{B6A8E54F-1B2F-4C34-8AD2-D0D5ABF0C071}"/>
              </a:ext>
            </a:extLst>
          </p:cNvPr>
          <p:cNvSpPr>
            <a:spLocks noGrp="1"/>
          </p:cNvSpPr>
          <p:nvPr>
            <p:ph type="sldNum" sz="quarter" idx="4"/>
          </p:nvPr>
        </p:nvSpPr>
        <p:spPr bwMode="white">
          <a:xfrm>
            <a:off x="10642600" y="6660000"/>
            <a:ext cx="1440000" cy="180000"/>
          </a:xfrm>
          <a:prstGeom prst="rect">
            <a:avLst/>
          </a:prstGeom>
        </p:spPr>
        <p:txBody>
          <a:bodyPr vert="horz" lIns="91440" tIns="45720" rIns="91440" bIns="45720" rtlCol="0" anchor="t"/>
          <a:lstStyle>
            <a:lvl1pPr algn="r">
              <a:defRPr sz="1000" b="1">
                <a:solidFill>
                  <a:schemeClr val="tx1"/>
                </a:solidFill>
                <a:latin typeface="Meiryo UI" panose="020B0604030504040204" pitchFamily="50" charset="-128"/>
                <a:ea typeface="Meiryo UI" panose="020B0604030504040204" pitchFamily="50" charset="-128"/>
              </a:defRPr>
            </a:lvl1pPr>
          </a:lstStyle>
          <a:p>
            <a:fld id="{46BB8D49-91AB-4BE8-B7F4-8EAFE2BF815D}" type="slidenum">
              <a:rPr kumimoji="1" lang="ja-JP" altLang="en-US" smtClean="0"/>
              <a:pPr/>
              <a:t>‹#›</a:t>
            </a:fld>
            <a:endParaRPr kumimoji="1" lang="ja-JP" altLang="en-US" dirty="0"/>
          </a:p>
        </p:txBody>
      </p:sp>
    </p:spTree>
    <p:extLst>
      <p:ext uri="{BB962C8B-B14F-4D97-AF65-F5344CB8AC3E}">
        <p14:creationId xmlns:p14="http://schemas.microsoft.com/office/powerpoint/2010/main" val="29117301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3_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341279" y="0"/>
            <a:ext cx="11020800" cy="540000"/>
          </a:xfrm>
        </p:spPr>
        <p:txBody>
          <a:bodyPr/>
          <a:lstStyle>
            <a:lvl1pPr>
              <a:defRPr b="1" baseline="0">
                <a:latin typeface="(日本語用のフォントを使用)"/>
              </a:defRPr>
            </a:lvl1pPr>
          </a:lstStyle>
          <a:p>
            <a:r>
              <a:rPr kumimoji="1" lang="ja-JP" altLang="en-US" dirty="0"/>
              <a:t>マスター タイトルの書式設定</a:t>
            </a:r>
          </a:p>
        </p:txBody>
      </p:sp>
      <p:sp>
        <p:nvSpPr>
          <p:cNvPr id="4" name="コンテンツ プレースホルダー 3"/>
          <p:cNvSpPr>
            <a:spLocks noGrp="1"/>
          </p:cNvSpPr>
          <p:nvPr>
            <p:ph sz="quarter" idx="10"/>
          </p:nvPr>
        </p:nvSpPr>
        <p:spPr>
          <a:xfrm>
            <a:off x="340784" y="576000"/>
            <a:ext cx="11521016" cy="6084000"/>
          </a:xfrm>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defRPr>
            </a:lvl1pPr>
            <a:lvl2pPr>
              <a:defRPr baseline="0">
                <a:solidFill>
                  <a:schemeClr val="tx1">
                    <a:lumMod val="85000"/>
                    <a:lumOff val="15000"/>
                  </a:schemeClr>
                </a:solidFill>
                <a:latin typeface="Meiryo UI" panose="020B0604030504040204" pitchFamily="50" charset="-128"/>
                <a:ea typeface="Meiryo UI" panose="020B0604030504040204" pitchFamily="50" charset="-128"/>
              </a:defRPr>
            </a:lvl2pPr>
            <a:lvl3pPr>
              <a:defRPr baseline="0">
                <a:solidFill>
                  <a:schemeClr val="tx1">
                    <a:lumMod val="75000"/>
                    <a:lumOff val="25000"/>
                  </a:schemeClr>
                </a:solidFill>
                <a:latin typeface="Meiryo UI" panose="020B0604030504040204" pitchFamily="50" charset="-128"/>
                <a:ea typeface="Meiryo UI" panose="020B0604030504040204" pitchFamily="50" charset="-128"/>
              </a:defRPr>
            </a:lvl3pPr>
            <a:lvl4pPr>
              <a:defRPr baseline="0">
                <a:solidFill>
                  <a:schemeClr val="tx1">
                    <a:lumMod val="75000"/>
                    <a:lumOff val="25000"/>
                  </a:schemeClr>
                </a:solidFill>
                <a:latin typeface="Meiryo UI" panose="020B0604030504040204" pitchFamily="50" charset="-128"/>
                <a:ea typeface="Meiryo UI" panose="020B0604030504040204" pitchFamily="50" charset="-128"/>
              </a:defRPr>
            </a:lvl4pPr>
            <a:lvl5pPr marL="2114550" indent="-285750">
              <a:buFont typeface="Arial" panose="020B0604020202020204" pitchFamily="34" charset="0"/>
              <a:buChar char="•"/>
              <a:defRPr baseline="0">
                <a:solidFill>
                  <a:schemeClr val="tx1">
                    <a:lumMod val="75000"/>
                    <a:lumOff val="25000"/>
                  </a:schemeClr>
                </a:solidFill>
                <a:latin typeface="Meiryo UI" panose="020B0604030504040204" pitchFamily="50" charset="-128"/>
                <a:ea typeface="Meiryo UI" panose="020B0604030504040204" pitchFamily="50" charset="-128"/>
              </a:defRPr>
            </a:lvl5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6" name="Slide Number Placeholder 5">
            <a:extLst>
              <a:ext uri="{FF2B5EF4-FFF2-40B4-BE49-F238E27FC236}">
                <a16:creationId xmlns:a16="http://schemas.microsoft.com/office/drawing/2014/main" id="{D7B8CBA1-014F-40AD-A966-3201C6D132E1}"/>
              </a:ext>
            </a:extLst>
          </p:cNvPr>
          <p:cNvSpPr>
            <a:spLocks noGrp="1"/>
          </p:cNvSpPr>
          <p:nvPr>
            <p:ph type="sldNum" sz="quarter" idx="4"/>
          </p:nvPr>
        </p:nvSpPr>
        <p:spPr bwMode="white">
          <a:xfrm>
            <a:off x="10642600" y="6660000"/>
            <a:ext cx="1440000" cy="180000"/>
          </a:xfrm>
          <a:prstGeom prst="rect">
            <a:avLst/>
          </a:prstGeom>
        </p:spPr>
        <p:txBody>
          <a:bodyPr vert="horz" lIns="91440" tIns="45720" rIns="91440" bIns="45720" rtlCol="0" anchor="t"/>
          <a:lstStyle>
            <a:lvl1pPr algn="r">
              <a:defRPr sz="1000" b="1" baseline="0">
                <a:solidFill>
                  <a:schemeClr val="tx1"/>
                </a:solidFill>
                <a:latin typeface="Meiryo UI" panose="020B0604030504040204" pitchFamily="50" charset="-128"/>
                <a:ea typeface="Meiryo UI" panose="020B0604030504040204" pitchFamily="50" charset="-128"/>
              </a:defRPr>
            </a:lvl1pPr>
          </a:lstStyle>
          <a:p>
            <a:fld id="{46BB8D49-91AB-4BE8-B7F4-8EAFE2BF815D}" type="slidenum">
              <a:rPr kumimoji="1" lang="ja-JP" altLang="en-US" smtClean="0"/>
              <a:pPr/>
              <a:t>‹#›</a:t>
            </a:fld>
            <a:endParaRPr kumimoji="1" lang="ja-JP" altLang="en-US" dirty="0"/>
          </a:p>
        </p:txBody>
      </p:sp>
    </p:spTree>
    <p:extLst>
      <p:ext uri="{BB962C8B-B14F-4D97-AF65-F5344CB8AC3E}">
        <p14:creationId xmlns:p14="http://schemas.microsoft.com/office/powerpoint/2010/main" val="31852359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5_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341279" y="0"/>
            <a:ext cx="11020800" cy="540000"/>
          </a:xfrm>
        </p:spPr>
        <p:txBody>
          <a:bodyPr/>
          <a:lstStyle>
            <a:lvl1pPr>
              <a:defRPr b="1" baseline="0">
                <a:latin typeface="(日本語用のフォントを使用)"/>
              </a:defRPr>
            </a:lvl1pPr>
          </a:lstStyle>
          <a:p>
            <a:r>
              <a:rPr kumimoji="1" lang="ja-JP" altLang="en-US" dirty="0"/>
              <a:t>マスター タイトルの書式設定</a:t>
            </a:r>
          </a:p>
        </p:txBody>
      </p:sp>
      <p:sp>
        <p:nvSpPr>
          <p:cNvPr id="4" name="コンテンツ プレースホルダー 3"/>
          <p:cNvSpPr>
            <a:spLocks noGrp="1"/>
          </p:cNvSpPr>
          <p:nvPr>
            <p:ph sz="quarter" idx="10"/>
          </p:nvPr>
        </p:nvSpPr>
        <p:spPr>
          <a:xfrm>
            <a:off x="340784" y="576000"/>
            <a:ext cx="11521016" cy="6084000"/>
          </a:xfrm>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defRPr>
            </a:lvl1pPr>
            <a:lvl2pPr>
              <a:defRPr baseline="0">
                <a:solidFill>
                  <a:schemeClr val="tx1">
                    <a:lumMod val="85000"/>
                    <a:lumOff val="15000"/>
                  </a:schemeClr>
                </a:solidFill>
                <a:latin typeface="Meiryo UI" panose="020B0604030504040204" pitchFamily="50" charset="-128"/>
                <a:ea typeface="Meiryo UI" panose="020B0604030504040204" pitchFamily="50" charset="-128"/>
              </a:defRPr>
            </a:lvl2pPr>
            <a:lvl3pPr>
              <a:defRPr baseline="0">
                <a:solidFill>
                  <a:schemeClr val="tx1">
                    <a:lumMod val="75000"/>
                    <a:lumOff val="25000"/>
                  </a:schemeClr>
                </a:solidFill>
                <a:latin typeface="Meiryo UI" panose="020B0604030504040204" pitchFamily="50" charset="-128"/>
                <a:ea typeface="Meiryo UI" panose="020B0604030504040204" pitchFamily="50" charset="-128"/>
              </a:defRPr>
            </a:lvl3pPr>
            <a:lvl4pPr>
              <a:defRPr baseline="0">
                <a:solidFill>
                  <a:schemeClr val="tx1">
                    <a:lumMod val="75000"/>
                    <a:lumOff val="25000"/>
                  </a:schemeClr>
                </a:solidFill>
                <a:latin typeface="Meiryo UI" panose="020B0604030504040204" pitchFamily="50" charset="-128"/>
                <a:ea typeface="Meiryo UI" panose="020B0604030504040204" pitchFamily="50" charset="-128"/>
              </a:defRPr>
            </a:lvl4pPr>
            <a:lvl5pPr marL="2114550" indent="-285750">
              <a:buFont typeface="Arial" panose="020B0604020202020204" pitchFamily="34" charset="0"/>
              <a:buChar char="•"/>
              <a:defRPr baseline="0">
                <a:solidFill>
                  <a:schemeClr val="tx1">
                    <a:lumMod val="75000"/>
                    <a:lumOff val="25000"/>
                  </a:schemeClr>
                </a:solidFill>
                <a:latin typeface="Meiryo UI" panose="020B0604030504040204" pitchFamily="50" charset="-128"/>
                <a:ea typeface="Meiryo UI" panose="020B0604030504040204" pitchFamily="50" charset="-128"/>
              </a:defRPr>
            </a:lvl5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6" name="Slide Number Placeholder 5">
            <a:extLst>
              <a:ext uri="{FF2B5EF4-FFF2-40B4-BE49-F238E27FC236}">
                <a16:creationId xmlns:a16="http://schemas.microsoft.com/office/drawing/2014/main" id="{D7B8CBA1-014F-40AD-A966-3201C6D132E1}"/>
              </a:ext>
            </a:extLst>
          </p:cNvPr>
          <p:cNvSpPr>
            <a:spLocks noGrp="1"/>
          </p:cNvSpPr>
          <p:nvPr>
            <p:ph type="sldNum" sz="quarter" idx="4"/>
          </p:nvPr>
        </p:nvSpPr>
        <p:spPr bwMode="white">
          <a:xfrm>
            <a:off x="10642600" y="6660000"/>
            <a:ext cx="1440000" cy="180000"/>
          </a:xfrm>
          <a:prstGeom prst="rect">
            <a:avLst/>
          </a:prstGeom>
        </p:spPr>
        <p:txBody>
          <a:bodyPr vert="horz" lIns="91440" tIns="45720" rIns="91440" bIns="45720" rtlCol="0" anchor="t"/>
          <a:lstStyle>
            <a:lvl1pPr algn="r">
              <a:defRPr sz="1000" b="1" baseline="0">
                <a:solidFill>
                  <a:schemeClr val="tx1"/>
                </a:solidFill>
                <a:latin typeface="Meiryo UI" panose="020B0604030504040204" pitchFamily="50" charset="-128"/>
                <a:ea typeface="Meiryo UI" panose="020B0604030504040204" pitchFamily="50" charset="-128"/>
              </a:defRPr>
            </a:lvl1pPr>
          </a:lstStyle>
          <a:p>
            <a:fld id="{46BB8D49-91AB-4BE8-B7F4-8EAFE2BF815D}" type="slidenum">
              <a:rPr kumimoji="1" lang="ja-JP" altLang="en-US" smtClean="0"/>
              <a:pPr/>
              <a:t>‹#›</a:t>
            </a:fld>
            <a:endParaRPr kumimoji="1" lang="ja-JP" altLang="en-US" dirty="0"/>
          </a:p>
        </p:txBody>
      </p:sp>
    </p:spTree>
    <p:extLst>
      <p:ext uri="{BB962C8B-B14F-4D97-AF65-F5344CB8AC3E}">
        <p14:creationId xmlns:p14="http://schemas.microsoft.com/office/powerpoint/2010/main" val="39323970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6_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341279" y="0"/>
            <a:ext cx="11020800" cy="540000"/>
          </a:xfrm>
        </p:spPr>
        <p:txBody>
          <a:bodyPr/>
          <a:lstStyle>
            <a:lvl1pPr>
              <a:defRPr b="1" baseline="0">
                <a:latin typeface="(日本語用のフォントを使用)"/>
              </a:defRPr>
            </a:lvl1pPr>
          </a:lstStyle>
          <a:p>
            <a:r>
              <a:rPr kumimoji="1" lang="ja-JP" altLang="en-US" dirty="0"/>
              <a:t>マスター タイトルの書式設定</a:t>
            </a:r>
          </a:p>
        </p:txBody>
      </p:sp>
      <p:sp>
        <p:nvSpPr>
          <p:cNvPr id="4" name="コンテンツ プレースホルダー 3"/>
          <p:cNvSpPr>
            <a:spLocks noGrp="1"/>
          </p:cNvSpPr>
          <p:nvPr>
            <p:ph sz="quarter" idx="10"/>
          </p:nvPr>
        </p:nvSpPr>
        <p:spPr>
          <a:xfrm>
            <a:off x="340784" y="576000"/>
            <a:ext cx="11521016" cy="6084000"/>
          </a:xfrm>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defRPr>
            </a:lvl1pPr>
            <a:lvl2pPr>
              <a:defRPr baseline="0">
                <a:solidFill>
                  <a:schemeClr val="tx1">
                    <a:lumMod val="85000"/>
                    <a:lumOff val="15000"/>
                  </a:schemeClr>
                </a:solidFill>
                <a:latin typeface="Meiryo UI" panose="020B0604030504040204" pitchFamily="50" charset="-128"/>
                <a:ea typeface="Meiryo UI" panose="020B0604030504040204" pitchFamily="50" charset="-128"/>
              </a:defRPr>
            </a:lvl2pPr>
            <a:lvl3pPr>
              <a:defRPr baseline="0">
                <a:solidFill>
                  <a:schemeClr val="tx1">
                    <a:lumMod val="75000"/>
                    <a:lumOff val="25000"/>
                  </a:schemeClr>
                </a:solidFill>
                <a:latin typeface="Meiryo UI" panose="020B0604030504040204" pitchFamily="50" charset="-128"/>
                <a:ea typeface="Meiryo UI" panose="020B0604030504040204" pitchFamily="50" charset="-128"/>
              </a:defRPr>
            </a:lvl3pPr>
            <a:lvl4pPr>
              <a:defRPr baseline="0">
                <a:solidFill>
                  <a:schemeClr val="tx1">
                    <a:lumMod val="75000"/>
                    <a:lumOff val="25000"/>
                  </a:schemeClr>
                </a:solidFill>
                <a:latin typeface="Meiryo UI" panose="020B0604030504040204" pitchFamily="50" charset="-128"/>
                <a:ea typeface="Meiryo UI" panose="020B0604030504040204" pitchFamily="50" charset="-128"/>
              </a:defRPr>
            </a:lvl4pPr>
            <a:lvl5pPr marL="2114550" indent="-285750">
              <a:buFont typeface="Arial" panose="020B0604020202020204" pitchFamily="34" charset="0"/>
              <a:buChar char="•"/>
              <a:defRPr baseline="0">
                <a:solidFill>
                  <a:schemeClr val="tx1">
                    <a:lumMod val="75000"/>
                    <a:lumOff val="25000"/>
                  </a:schemeClr>
                </a:solidFill>
                <a:latin typeface="Meiryo UI" panose="020B0604030504040204" pitchFamily="50" charset="-128"/>
                <a:ea typeface="Meiryo UI" panose="020B0604030504040204" pitchFamily="50" charset="-128"/>
              </a:defRPr>
            </a:lvl5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6" name="Slide Number Placeholder 5">
            <a:extLst>
              <a:ext uri="{FF2B5EF4-FFF2-40B4-BE49-F238E27FC236}">
                <a16:creationId xmlns:a16="http://schemas.microsoft.com/office/drawing/2014/main" id="{D7B8CBA1-014F-40AD-A966-3201C6D132E1}"/>
              </a:ext>
            </a:extLst>
          </p:cNvPr>
          <p:cNvSpPr>
            <a:spLocks noGrp="1"/>
          </p:cNvSpPr>
          <p:nvPr>
            <p:ph type="sldNum" sz="quarter" idx="4"/>
          </p:nvPr>
        </p:nvSpPr>
        <p:spPr bwMode="white">
          <a:xfrm>
            <a:off x="10642600" y="6660000"/>
            <a:ext cx="1440000" cy="180000"/>
          </a:xfrm>
          <a:prstGeom prst="rect">
            <a:avLst/>
          </a:prstGeom>
        </p:spPr>
        <p:txBody>
          <a:bodyPr vert="horz" lIns="91440" tIns="45720" rIns="91440" bIns="45720" rtlCol="0" anchor="t"/>
          <a:lstStyle>
            <a:lvl1pPr algn="r">
              <a:defRPr sz="1000" b="1" baseline="0">
                <a:solidFill>
                  <a:schemeClr val="tx1"/>
                </a:solidFill>
                <a:latin typeface="Meiryo UI" panose="020B0604030504040204" pitchFamily="50" charset="-128"/>
                <a:ea typeface="Meiryo UI" panose="020B0604030504040204" pitchFamily="50" charset="-128"/>
              </a:defRPr>
            </a:lvl1pPr>
          </a:lstStyle>
          <a:p>
            <a:fld id="{46BB8D49-91AB-4BE8-B7F4-8EAFE2BF815D}" type="slidenum">
              <a:rPr kumimoji="1" lang="ja-JP" altLang="en-US" smtClean="0"/>
              <a:pPr/>
              <a:t>‹#›</a:t>
            </a:fld>
            <a:endParaRPr kumimoji="1" lang="ja-JP" altLang="en-US" dirty="0"/>
          </a:p>
        </p:txBody>
      </p:sp>
    </p:spTree>
    <p:extLst>
      <p:ext uri="{BB962C8B-B14F-4D97-AF65-F5344CB8AC3E}">
        <p14:creationId xmlns:p14="http://schemas.microsoft.com/office/powerpoint/2010/main" val="42239761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7_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341279" y="0"/>
            <a:ext cx="11020800" cy="540000"/>
          </a:xfrm>
        </p:spPr>
        <p:txBody>
          <a:bodyPr/>
          <a:lstStyle>
            <a:lvl1pPr>
              <a:defRPr b="1" baseline="0">
                <a:latin typeface="(日本語用のフォントを使用)"/>
              </a:defRPr>
            </a:lvl1pPr>
          </a:lstStyle>
          <a:p>
            <a:r>
              <a:rPr kumimoji="1" lang="ja-JP" altLang="en-US" dirty="0"/>
              <a:t>マスター タイトルの書式設定</a:t>
            </a:r>
          </a:p>
        </p:txBody>
      </p:sp>
      <p:sp>
        <p:nvSpPr>
          <p:cNvPr id="4" name="コンテンツ プレースホルダー 3"/>
          <p:cNvSpPr>
            <a:spLocks noGrp="1"/>
          </p:cNvSpPr>
          <p:nvPr>
            <p:ph sz="quarter" idx="10"/>
          </p:nvPr>
        </p:nvSpPr>
        <p:spPr>
          <a:xfrm>
            <a:off x="340784" y="576000"/>
            <a:ext cx="11521016" cy="6084000"/>
          </a:xfrm>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defRPr>
            </a:lvl1pPr>
            <a:lvl2pPr>
              <a:defRPr baseline="0">
                <a:solidFill>
                  <a:schemeClr val="tx1">
                    <a:lumMod val="85000"/>
                    <a:lumOff val="15000"/>
                  </a:schemeClr>
                </a:solidFill>
                <a:latin typeface="Meiryo UI" panose="020B0604030504040204" pitchFamily="50" charset="-128"/>
                <a:ea typeface="Meiryo UI" panose="020B0604030504040204" pitchFamily="50" charset="-128"/>
              </a:defRPr>
            </a:lvl2pPr>
            <a:lvl3pPr>
              <a:defRPr baseline="0">
                <a:solidFill>
                  <a:schemeClr val="tx1">
                    <a:lumMod val="75000"/>
                    <a:lumOff val="25000"/>
                  </a:schemeClr>
                </a:solidFill>
                <a:latin typeface="Meiryo UI" panose="020B0604030504040204" pitchFamily="50" charset="-128"/>
                <a:ea typeface="Meiryo UI" panose="020B0604030504040204" pitchFamily="50" charset="-128"/>
              </a:defRPr>
            </a:lvl3pPr>
            <a:lvl4pPr>
              <a:defRPr baseline="0">
                <a:solidFill>
                  <a:schemeClr val="tx1">
                    <a:lumMod val="75000"/>
                    <a:lumOff val="25000"/>
                  </a:schemeClr>
                </a:solidFill>
                <a:latin typeface="Meiryo UI" panose="020B0604030504040204" pitchFamily="50" charset="-128"/>
                <a:ea typeface="Meiryo UI" panose="020B0604030504040204" pitchFamily="50" charset="-128"/>
              </a:defRPr>
            </a:lvl4pPr>
            <a:lvl5pPr marL="2114550" indent="-285750">
              <a:buFont typeface="Arial" panose="020B0604020202020204" pitchFamily="34" charset="0"/>
              <a:buChar char="•"/>
              <a:defRPr baseline="0">
                <a:solidFill>
                  <a:schemeClr val="tx1">
                    <a:lumMod val="75000"/>
                    <a:lumOff val="25000"/>
                  </a:schemeClr>
                </a:solidFill>
                <a:latin typeface="Meiryo UI" panose="020B0604030504040204" pitchFamily="50" charset="-128"/>
                <a:ea typeface="Meiryo UI" panose="020B0604030504040204" pitchFamily="50" charset="-128"/>
              </a:defRPr>
            </a:lvl5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6" name="Slide Number Placeholder 5">
            <a:extLst>
              <a:ext uri="{FF2B5EF4-FFF2-40B4-BE49-F238E27FC236}">
                <a16:creationId xmlns:a16="http://schemas.microsoft.com/office/drawing/2014/main" id="{D7B8CBA1-014F-40AD-A966-3201C6D132E1}"/>
              </a:ext>
            </a:extLst>
          </p:cNvPr>
          <p:cNvSpPr>
            <a:spLocks noGrp="1"/>
          </p:cNvSpPr>
          <p:nvPr>
            <p:ph type="sldNum" sz="quarter" idx="4"/>
          </p:nvPr>
        </p:nvSpPr>
        <p:spPr bwMode="white">
          <a:xfrm>
            <a:off x="10642600" y="6660000"/>
            <a:ext cx="1440000" cy="180000"/>
          </a:xfrm>
          <a:prstGeom prst="rect">
            <a:avLst/>
          </a:prstGeom>
        </p:spPr>
        <p:txBody>
          <a:bodyPr vert="horz" lIns="91440" tIns="45720" rIns="91440" bIns="45720" rtlCol="0" anchor="t"/>
          <a:lstStyle>
            <a:lvl1pPr algn="r">
              <a:defRPr sz="1000" b="1" baseline="0">
                <a:solidFill>
                  <a:schemeClr val="tx1"/>
                </a:solidFill>
                <a:latin typeface="Meiryo UI" panose="020B0604030504040204" pitchFamily="50" charset="-128"/>
                <a:ea typeface="Meiryo UI" panose="020B0604030504040204" pitchFamily="50" charset="-128"/>
              </a:defRPr>
            </a:lvl1pPr>
          </a:lstStyle>
          <a:p>
            <a:fld id="{46BB8D49-91AB-4BE8-B7F4-8EAFE2BF815D}" type="slidenum">
              <a:rPr kumimoji="1" lang="ja-JP" altLang="en-US" smtClean="0"/>
              <a:pPr/>
              <a:t>‹#›</a:t>
            </a:fld>
            <a:endParaRPr kumimoji="1" lang="ja-JP" altLang="en-US" dirty="0"/>
          </a:p>
        </p:txBody>
      </p:sp>
    </p:spTree>
    <p:extLst>
      <p:ext uri="{BB962C8B-B14F-4D97-AF65-F5344CB8AC3E}">
        <p14:creationId xmlns:p14="http://schemas.microsoft.com/office/powerpoint/2010/main" val="67965864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9_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341279" y="0"/>
            <a:ext cx="11020800" cy="540000"/>
          </a:xfrm>
        </p:spPr>
        <p:txBody>
          <a:bodyPr/>
          <a:lstStyle>
            <a:lvl1pPr>
              <a:defRPr b="1" baseline="0">
                <a:latin typeface="(日本語用のフォントを使用)"/>
              </a:defRPr>
            </a:lvl1pPr>
          </a:lstStyle>
          <a:p>
            <a:r>
              <a:rPr kumimoji="1" lang="ja-JP" altLang="en-US" dirty="0"/>
              <a:t>マスター タイトルの書式設定</a:t>
            </a:r>
          </a:p>
        </p:txBody>
      </p:sp>
      <p:sp>
        <p:nvSpPr>
          <p:cNvPr id="4" name="コンテンツ プレースホルダー 3"/>
          <p:cNvSpPr>
            <a:spLocks noGrp="1"/>
          </p:cNvSpPr>
          <p:nvPr>
            <p:ph sz="quarter" idx="10"/>
          </p:nvPr>
        </p:nvSpPr>
        <p:spPr>
          <a:xfrm>
            <a:off x="340784" y="576000"/>
            <a:ext cx="11521016" cy="6084000"/>
          </a:xfrm>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defRPr>
            </a:lvl1pPr>
            <a:lvl2pPr>
              <a:defRPr baseline="0">
                <a:solidFill>
                  <a:schemeClr val="tx1">
                    <a:lumMod val="85000"/>
                    <a:lumOff val="15000"/>
                  </a:schemeClr>
                </a:solidFill>
                <a:latin typeface="Meiryo UI" panose="020B0604030504040204" pitchFamily="50" charset="-128"/>
                <a:ea typeface="Meiryo UI" panose="020B0604030504040204" pitchFamily="50" charset="-128"/>
              </a:defRPr>
            </a:lvl2pPr>
            <a:lvl3pPr>
              <a:defRPr baseline="0">
                <a:solidFill>
                  <a:schemeClr val="tx1">
                    <a:lumMod val="75000"/>
                    <a:lumOff val="25000"/>
                  </a:schemeClr>
                </a:solidFill>
                <a:latin typeface="Meiryo UI" panose="020B0604030504040204" pitchFamily="50" charset="-128"/>
                <a:ea typeface="Meiryo UI" panose="020B0604030504040204" pitchFamily="50" charset="-128"/>
              </a:defRPr>
            </a:lvl3pPr>
            <a:lvl4pPr>
              <a:defRPr baseline="0">
                <a:solidFill>
                  <a:schemeClr val="tx1">
                    <a:lumMod val="75000"/>
                    <a:lumOff val="25000"/>
                  </a:schemeClr>
                </a:solidFill>
                <a:latin typeface="Meiryo UI" panose="020B0604030504040204" pitchFamily="50" charset="-128"/>
                <a:ea typeface="Meiryo UI" panose="020B0604030504040204" pitchFamily="50" charset="-128"/>
              </a:defRPr>
            </a:lvl4pPr>
            <a:lvl5pPr marL="2114550" indent="-285750">
              <a:buFont typeface="Arial" panose="020B0604020202020204" pitchFamily="34" charset="0"/>
              <a:buChar char="•"/>
              <a:defRPr baseline="0">
                <a:solidFill>
                  <a:schemeClr val="tx1">
                    <a:lumMod val="75000"/>
                    <a:lumOff val="25000"/>
                  </a:schemeClr>
                </a:solidFill>
                <a:latin typeface="Meiryo UI" panose="020B0604030504040204" pitchFamily="50" charset="-128"/>
                <a:ea typeface="Meiryo UI" panose="020B0604030504040204" pitchFamily="50" charset="-128"/>
              </a:defRPr>
            </a:lvl5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6" name="Slide Number Placeholder 5">
            <a:extLst>
              <a:ext uri="{FF2B5EF4-FFF2-40B4-BE49-F238E27FC236}">
                <a16:creationId xmlns:a16="http://schemas.microsoft.com/office/drawing/2014/main" id="{D7B8CBA1-014F-40AD-A966-3201C6D132E1}"/>
              </a:ext>
            </a:extLst>
          </p:cNvPr>
          <p:cNvSpPr>
            <a:spLocks noGrp="1"/>
          </p:cNvSpPr>
          <p:nvPr>
            <p:ph type="sldNum" sz="quarter" idx="4"/>
          </p:nvPr>
        </p:nvSpPr>
        <p:spPr bwMode="white">
          <a:xfrm>
            <a:off x="10642600" y="6660000"/>
            <a:ext cx="1440000" cy="180000"/>
          </a:xfrm>
          <a:prstGeom prst="rect">
            <a:avLst/>
          </a:prstGeom>
        </p:spPr>
        <p:txBody>
          <a:bodyPr vert="horz" lIns="91440" tIns="45720" rIns="91440" bIns="45720" rtlCol="0" anchor="t"/>
          <a:lstStyle>
            <a:lvl1pPr algn="r">
              <a:defRPr sz="1000" b="1" baseline="0">
                <a:solidFill>
                  <a:schemeClr val="tx1"/>
                </a:solidFill>
                <a:latin typeface="Meiryo UI" panose="020B0604030504040204" pitchFamily="50" charset="-128"/>
                <a:ea typeface="Meiryo UI" panose="020B0604030504040204" pitchFamily="50" charset="-128"/>
              </a:defRPr>
            </a:lvl1pPr>
          </a:lstStyle>
          <a:p>
            <a:fld id="{46BB8D49-91AB-4BE8-B7F4-8EAFE2BF815D}" type="slidenum">
              <a:rPr kumimoji="1" lang="ja-JP" altLang="en-US" smtClean="0"/>
              <a:pPr/>
              <a:t>‹#›</a:t>
            </a:fld>
            <a:endParaRPr kumimoji="1" lang="ja-JP" altLang="en-US" dirty="0"/>
          </a:p>
        </p:txBody>
      </p:sp>
    </p:spTree>
    <p:extLst>
      <p:ext uri="{BB962C8B-B14F-4D97-AF65-F5344CB8AC3E}">
        <p14:creationId xmlns:p14="http://schemas.microsoft.com/office/powerpoint/2010/main" val="229736825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10_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341279" y="0"/>
            <a:ext cx="11020800" cy="540000"/>
          </a:xfrm>
        </p:spPr>
        <p:txBody>
          <a:bodyPr/>
          <a:lstStyle>
            <a:lvl1pPr>
              <a:defRPr b="1" baseline="0">
                <a:latin typeface="(日本語用のフォントを使用)"/>
              </a:defRPr>
            </a:lvl1pPr>
          </a:lstStyle>
          <a:p>
            <a:r>
              <a:rPr kumimoji="1" lang="ja-JP" altLang="en-US" dirty="0"/>
              <a:t>マスター タイトルの書式設定</a:t>
            </a:r>
          </a:p>
        </p:txBody>
      </p:sp>
      <p:sp>
        <p:nvSpPr>
          <p:cNvPr id="4" name="コンテンツ プレースホルダー 3"/>
          <p:cNvSpPr>
            <a:spLocks noGrp="1"/>
          </p:cNvSpPr>
          <p:nvPr>
            <p:ph sz="quarter" idx="10"/>
          </p:nvPr>
        </p:nvSpPr>
        <p:spPr>
          <a:xfrm>
            <a:off x="340784" y="576000"/>
            <a:ext cx="11521016" cy="6084000"/>
          </a:xfrm>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defRPr>
            </a:lvl1pPr>
            <a:lvl2pPr>
              <a:defRPr baseline="0">
                <a:solidFill>
                  <a:schemeClr val="tx1">
                    <a:lumMod val="85000"/>
                    <a:lumOff val="15000"/>
                  </a:schemeClr>
                </a:solidFill>
                <a:latin typeface="Meiryo UI" panose="020B0604030504040204" pitchFamily="50" charset="-128"/>
                <a:ea typeface="Meiryo UI" panose="020B0604030504040204" pitchFamily="50" charset="-128"/>
              </a:defRPr>
            </a:lvl2pPr>
            <a:lvl3pPr>
              <a:defRPr baseline="0">
                <a:solidFill>
                  <a:schemeClr val="tx1">
                    <a:lumMod val="75000"/>
                    <a:lumOff val="25000"/>
                  </a:schemeClr>
                </a:solidFill>
                <a:latin typeface="Meiryo UI" panose="020B0604030504040204" pitchFamily="50" charset="-128"/>
                <a:ea typeface="Meiryo UI" panose="020B0604030504040204" pitchFamily="50" charset="-128"/>
              </a:defRPr>
            </a:lvl3pPr>
            <a:lvl4pPr>
              <a:defRPr baseline="0">
                <a:solidFill>
                  <a:schemeClr val="tx1">
                    <a:lumMod val="75000"/>
                    <a:lumOff val="25000"/>
                  </a:schemeClr>
                </a:solidFill>
                <a:latin typeface="Meiryo UI" panose="020B0604030504040204" pitchFamily="50" charset="-128"/>
                <a:ea typeface="Meiryo UI" panose="020B0604030504040204" pitchFamily="50" charset="-128"/>
              </a:defRPr>
            </a:lvl4pPr>
            <a:lvl5pPr marL="2114550" indent="-285750">
              <a:buFont typeface="Arial" panose="020B0604020202020204" pitchFamily="34" charset="0"/>
              <a:buChar char="•"/>
              <a:defRPr baseline="0">
                <a:solidFill>
                  <a:schemeClr val="tx1">
                    <a:lumMod val="75000"/>
                    <a:lumOff val="25000"/>
                  </a:schemeClr>
                </a:solidFill>
                <a:latin typeface="Meiryo UI" panose="020B0604030504040204" pitchFamily="50" charset="-128"/>
                <a:ea typeface="Meiryo UI" panose="020B0604030504040204" pitchFamily="50" charset="-128"/>
              </a:defRPr>
            </a:lvl5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6" name="Slide Number Placeholder 5">
            <a:extLst>
              <a:ext uri="{FF2B5EF4-FFF2-40B4-BE49-F238E27FC236}">
                <a16:creationId xmlns:a16="http://schemas.microsoft.com/office/drawing/2014/main" id="{D7B8CBA1-014F-40AD-A966-3201C6D132E1}"/>
              </a:ext>
            </a:extLst>
          </p:cNvPr>
          <p:cNvSpPr>
            <a:spLocks noGrp="1"/>
          </p:cNvSpPr>
          <p:nvPr>
            <p:ph type="sldNum" sz="quarter" idx="4"/>
          </p:nvPr>
        </p:nvSpPr>
        <p:spPr bwMode="white">
          <a:xfrm>
            <a:off x="10642600" y="6660000"/>
            <a:ext cx="1440000" cy="180000"/>
          </a:xfrm>
          <a:prstGeom prst="rect">
            <a:avLst/>
          </a:prstGeom>
        </p:spPr>
        <p:txBody>
          <a:bodyPr vert="horz" lIns="91440" tIns="45720" rIns="91440" bIns="45720" rtlCol="0" anchor="t"/>
          <a:lstStyle>
            <a:lvl1pPr algn="r">
              <a:defRPr sz="1000" b="1" baseline="0">
                <a:solidFill>
                  <a:schemeClr val="tx1"/>
                </a:solidFill>
                <a:latin typeface="Meiryo UI" panose="020B0604030504040204" pitchFamily="50" charset="-128"/>
                <a:ea typeface="Meiryo UI" panose="020B0604030504040204" pitchFamily="50" charset="-128"/>
              </a:defRPr>
            </a:lvl1pPr>
          </a:lstStyle>
          <a:p>
            <a:fld id="{46BB8D49-91AB-4BE8-B7F4-8EAFE2BF815D}" type="slidenum">
              <a:rPr kumimoji="1" lang="ja-JP" altLang="en-US" smtClean="0"/>
              <a:pPr/>
              <a:t>‹#›</a:t>
            </a:fld>
            <a:endParaRPr kumimoji="1" lang="ja-JP" altLang="en-US" dirty="0"/>
          </a:p>
        </p:txBody>
      </p:sp>
    </p:spTree>
    <p:extLst>
      <p:ext uri="{BB962C8B-B14F-4D97-AF65-F5344CB8AC3E}">
        <p14:creationId xmlns:p14="http://schemas.microsoft.com/office/powerpoint/2010/main" val="404387312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4_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bwMode="black">
          <a:xfrm>
            <a:off x="341280" y="0"/>
            <a:ext cx="11018569" cy="573579"/>
          </a:xfrm>
        </p:spPr>
        <p:txBody>
          <a:bodyPr/>
          <a:lstStyle>
            <a:lvl1pPr>
              <a:defRPr b="0">
                <a:latin typeface="Meiryo UI" panose="020B0604030504040204" pitchFamily="50" charset="-128"/>
                <a:ea typeface="Meiryo UI" panose="020B0604030504040204" pitchFamily="50" charset="-128"/>
              </a:defRPr>
            </a:lvl1pPr>
          </a:lstStyle>
          <a:p>
            <a:r>
              <a:rPr kumimoji="1" lang="ja-JP" altLang="en-US" dirty="0"/>
              <a:t>マスター タイトルの書式設定</a:t>
            </a:r>
          </a:p>
        </p:txBody>
      </p:sp>
      <p:sp>
        <p:nvSpPr>
          <p:cNvPr id="4" name="コンテンツ プレースホルダー 3"/>
          <p:cNvSpPr>
            <a:spLocks noGrp="1"/>
          </p:cNvSpPr>
          <p:nvPr>
            <p:ph sz="quarter" idx="10"/>
          </p:nvPr>
        </p:nvSpPr>
        <p:spPr>
          <a:xfrm>
            <a:off x="340784" y="623455"/>
            <a:ext cx="11521016" cy="6026727"/>
          </a:xfrm>
        </p:spPr>
        <p:txBody>
          <a:bodyPr/>
          <a:lstStyle>
            <a:lvl1pPr>
              <a:defRPr>
                <a:solidFill>
                  <a:schemeClr val="tx1">
                    <a:lumMod val="85000"/>
                    <a:lumOff val="15000"/>
                  </a:schemeClr>
                </a:solidFill>
                <a:latin typeface="Meiryo UI" panose="020B0604030504040204" pitchFamily="50" charset="-128"/>
                <a:ea typeface="Meiryo UI" panose="020B0604030504040204" pitchFamily="50" charset="-128"/>
              </a:defRPr>
            </a:lvl1pPr>
            <a:lvl2pPr>
              <a:defRPr>
                <a:solidFill>
                  <a:schemeClr val="tx1">
                    <a:lumMod val="85000"/>
                    <a:lumOff val="15000"/>
                  </a:schemeClr>
                </a:solidFill>
                <a:latin typeface="Meiryo UI" panose="020B0604030504040204" pitchFamily="50" charset="-128"/>
                <a:ea typeface="Meiryo UI" panose="020B0604030504040204" pitchFamily="50" charset="-128"/>
              </a:defRPr>
            </a:lvl2pPr>
            <a:lvl3pPr>
              <a:defRPr>
                <a:solidFill>
                  <a:schemeClr val="tx1">
                    <a:lumMod val="75000"/>
                    <a:lumOff val="25000"/>
                  </a:schemeClr>
                </a:solidFill>
                <a:latin typeface="Meiryo UI" panose="020B0604030504040204" pitchFamily="50" charset="-128"/>
                <a:ea typeface="Meiryo UI" panose="020B0604030504040204" pitchFamily="50" charset="-128"/>
              </a:defRPr>
            </a:lvl3pPr>
            <a:lvl4pPr>
              <a:defRPr>
                <a:solidFill>
                  <a:schemeClr val="tx1">
                    <a:lumMod val="75000"/>
                    <a:lumOff val="25000"/>
                  </a:schemeClr>
                </a:solidFill>
                <a:latin typeface="Meiryo UI" panose="020B0604030504040204" pitchFamily="50" charset="-128"/>
                <a:ea typeface="Meiryo UI" panose="020B0604030504040204" pitchFamily="50" charset="-128"/>
              </a:defRPr>
            </a:lvl4pPr>
            <a:lvl5pPr>
              <a:defRPr>
                <a:solidFill>
                  <a:schemeClr val="tx1">
                    <a:lumMod val="75000"/>
                    <a:lumOff val="25000"/>
                  </a:schemeClr>
                </a:solidFill>
                <a:latin typeface="Meiryo UI" panose="020B0604030504040204" pitchFamily="50" charset="-128"/>
                <a:ea typeface="Meiryo UI" panose="020B0604030504040204" pitchFamily="50" charset="-128"/>
              </a:defRPr>
            </a:lvl5p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5" name="スライド番号プレースホルダー 1">
            <a:extLst>
              <a:ext uri="{FF2B5EF4-FFF2-40B4-BE49-F238E27FC236}">
                <a16:creationId xmlns:a16="http://schemas.microsoft.com/office/drawing/2014/main" id="{0ED60FDA-872A-4D89-AD67-8640452C9650}"/>
              </a:ext>
            </a:extLst>
          </p:cNvPr>
          <p:cNvSpPr>
            <a:spLocks noGrp="1"/>
          </p:cNvSpPr>
          <p:nvPr>
            <p:ph type="sldNum" sz="quarter" idx="11"/>
          </p:nvPr>
        </p:nvSpPr>
        <p:spPr>
          <a:xfrm>
            <a:off x="10642600" y="6660000"/>
            <a:ext cx="1440000" cy="180000"/>
          </a:xfrm>
        </p:spPr>
        <p:txBody>
          <a:bodyPr/>
          <a:lstStyle/>
          <a:p>
            <a:fld id="{46BB8D49-91AB-4BE8-B7F4-8EAFE2BF815D}" type="slidenum">
              <a:rPr kumimoji="1" lang="ja-JP" altLang="en-US" smtClean="0"/>
              <a:pPr/>
              <a:t>‹#›</a:t>
            </a:fld>
            <a:endParaRPr kumimoji="1" lang="ja-JP" altLang="en-US" dirty="0"/>
          </a:p>
        </p:txBody>
      </p:sp>
    </p:spTree>
    <p:extLst>
      <p:ext uri="{BB962C8B-B14F-4D97-AF65-F5344CB8AC3E}">
        <p14:creationId xmlns:p14="http://schemas.microsoft.com/office/powerpoint/2010/main" val="116466153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8_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bwMode="black">
          <a:xfrm>
            <a:off x="341280" y="0"/>
            <a:ext cx="11018569" cy="573579"/>
          </a:xfrm>
        </p:spPr>
        <p:txBody>
          <a:bodyPr/>
          <a:lstStyle>
            <a:lvl1pPr>
              <a:defRPr b="0">
                <a:latin typeface="Meiryo UI" panose="020B0604030504040204" pitchFamily="50" charset="-128"/>
                <a:ea typeface="Meiryo UI" panose="020B0604030504040204" pitchFamily="50" charset="-128"/>
              </a:defRPr>
            </a:lvl1pPr>
          </a:lstStyle>
          <a:p>
            <a:r>
              <a:rPr kumimoji="1" lang="ja-JP" altLang="en-US" dirty="0"/>
              <a:t>マスター タイトルの書式設定</a:t>
            </a:r>
          </a:p>
        </p:txBody>
      </p:sp>
      <p:sp>
        <p:nvSpPr>
          <p:cNvPr id="4" name="コンテンツ プレースホルダー 3"/>
          <p:cNvSpPr>
            <a:spLocks noGrp="1"/>
          </p:cNvSpPr>
          <p:nvPr>
            <p:ph sz="quarter" idx="10"/>
          </p:nvPr>
        </p:nvSpPr>
        <p:spPr>
          <a:xfrm>
            <a:off x="340784" y="623455"/>
            <a:ext cx="11521016" cy="6026727"/>
          </a:xfrm>
        </p:spPr>
        <p:txBody>
          <a:bodyPr/>
          <a:lstStyle>
            <a:lvl1pPr>
              <a:defRPr>
                <a:solidFill>
                  <a:schemeClr val="tx1">
                    <a:lumMod val="85000"/>
                    <a:lumOff val="15000"/>
                  </a:schemeClr>
                </a:solidFill>
                <a:latin typeface="Meiryo UI" panose="020B0604030504040204" pitchFamily="50" charset="-128"/>
                <a:ea typeface="Meiryo UI" panose="020B0604030504040204" pitchFamily="50" charset="-128"/>
              </a:defRPr>
            </a:lvl1pPr>
            <a:lvl2pPr>
              <a:defRPr>
                <a:solidFill>
                  <a:schemeClr val="tx1">
                    <a:lumMod val="85000"/>
                    <a:lumOff val="15000"/>
                  </a:schemeClr>
                </a:solidFill>
                <a:latin typeface="Meiryo UI" panose="020B0604030504040204" pitchFamily="50" charset="-128"/>
                <a:ea typeface="Meiryo UI" panose="020B0604030504040204" pitchFamily="50" charset="-128"/>
              </a:defRPr>
            </a:lvl2pPr>
            <a:lvl3pPr>
              <a:defRPr>
                <a:solidFill>
                  <a:schemeClr val="tx1">
                    <a:lumMod val="75000"/>
                    <a:lumOff val="25000"/>
                  </a:schemeClr>
                </a:solidFill>
                <a:latin typeface="Meiryo UI" panose="020B0604030504040204" pitchFamily="50" charset="-128"/>
                <a:ea typeface="Meiryo UI" panose="020B0604030504040204" pitchFamily="50" charset="-128"/>
              </a:defRPr>
            </a:lvl3pPr>
            <a:lvl4pPr>
              <a:defRPr>
                <a:solidFill>
                  <a:schemeClr val="tx1">
                    <a:lumMod val="75000"/>
                    <a:lumOff val="25000"/>
                  </a:schemeClr>
                </a:solidFill>
                <a:latin typeface="Meiryo UI" panose="020B0604030504040204" pitchFamily="50" charset="-128"/>
                <a:ea typeface="Meiryo UI" panose="020B0604030504040204" pitchFamily="50" charset="-128"/>
              </a:defRPr>
            </a:lvl4pPr>
            <a:lvl5pPr>
              <a:defRPr>
                <a:solidFill>
                  <a:schemeClr val="tx1">
                    <a:lumMod val="75000"/>
                    <a:lumOff val="25000"/>
                  </a:schemeClr>
                </a:solidFill>
                <a:latin typeface="Meiryo UI" panose="020B0604030504040204" pitchFamily="50" charset="-128"/>
                <a:ea typeface="Meiryo UI" panose="020B0604030504040204" pitchFamily="50" charset="-128"/>
              </a:defRPr>
            </a:lvl5p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5" name="スライド番号プレースホルダー 1">
            <a:extLst>
              <a:ext uri="{FF2B5EF4-FFF2-40B4-BE49-F238E27FC236}">
                <a16:creationId xmlns:a16="http://schemas.microsoft.com/office/drawing/2014/main" id="{0ED60FDA-872A-4D89-AD67-8640452C9650}"/>
              </a:ext>
            </a:extLst>
          </p:cNvPr>
          <p:cNvSpPr>
            <a:spLocks noGrp="1"/>
          </p:cNvSpPr>
          <p:nvPr>
            <p:ph type="sldNum" sz="quarter" idx="11"/>
          </p:nvPr>
        </p:nvSpPr>
        <p:spPr>
          <a:xfrm>
            <a:off x="10642600" y="6660000"/>
            <a:ext cx="1440000" cy="180000"/>
          </a:xfrm>
        </p:spPr>
        <p:txBody>
          <a:bodyPr/>
          <a:lstStyle/>
          <a:p>
            <a:fld id="{46BB8D49-91AB-4BE8-B7F4-8EAFE2BF815D}" type="slidenum">
              <a:rPr kumimoji="1" lang="ja-JP" altLang="en-US" smtClean="0"/>
              <a:pPr/>
              <a:t>‹#›</a:t>
            </a:fld>
            <a:endParaRPr kumimoji="1" lang="ja-JP" altLang="en-US" dirty="0"/>
          </a:p>
        </p:txBody>
      </p:sp>
    </p:spTree>
    <p:extLst>
      <p:ext uri="{BB962C8B-B14F-4D97-AF65-F5344CB8AC3E}">
        <p14:creationId xmlns:p14="http://schemas.microsoft.com/office/powerpoint/2010/main" val="415578104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1_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bwMode="black">
          <a:xfrm>
            <a:off x="341280" y="0"/>
            <a:ext cx="11018569" cy="573579"/>
          </a:xfrm>
        </p:spPr>
        <p:txBody>
          <a:bodyPr/>
          <a:lstStyle>
            <a:lvl1pPr>
              <a:defRPr b="0">
                <a:latin typeface="Meiryo UI" panose="020B0604030504040204" pitchFamily="50" charset="-128"/>
                <a:ea typeface="Meiryo UI" panose="020B0604030504040204" pitchFamily="50" charset="-128"/>
              </a:defRPr>
            </a:lvl1pPr>
          </a:lstStyle>
          <a:p>
            <a:r>
              <a:rPr kumimoji="1" lang="ja-JP" altLang="en-US" dirty="0"/>
              <a:t>マスター タイトルの書式設定</a:t>
            </a:r>
          </a:p>
        </p:txBody>
      </p:sp>
      <p:sp>
        <p:nvSpPr>
          <p:cNvPr id="4" name="コンテンツ プレースホルダー 3"/>
          <p:cNvSpPr>
            <a:spLocks noGrp="1"/>
          </p:cNvSpPr>
          <p:nvPr>
            <p:ph sz="quarter" idx="10"/>
          </p:nvPr>
        </p:nvSpPr>
        <p:spPr>
          <a:xfrm>
            <a:off x="340784" y="623455"/>
            <a:ext cx="11521016" cy="6026727"/>
          </a:xfrm>
        </p:spPr>
        <p:txBody>
          <a:bodyPr/>
          <a:lstStyle>
            <a:lvl1pPr>
              <a:defRPr>
                <a:solidFill>
                  <a:schemeClr val="tx1">
                    <a:lumMod val="85000"/>
                    <a:lumOff val="15000"/>
                  </a:schemeClr>
                </a:solidFill>
                <a:latin typeface="Meiryo UI" panose="020B0604030504040204" pitchFamily="50" charset="-128"/>
                <a:ea typeface="Meiryo UI" panose="020B0604030504040204" pitchFamily="50" charset="-128"/>
              </a:defRPr>
            </a:lvl1pPr>
            <a:lvl2pPr>
              <a:defRPr>
                <a:solidFill>
                  <a:schemeClr val="tx1">
                    <a:lumMod val="85000"/>
                    <a:lumOff val="15000"/>
                  </a:schemeClr>
                </a:solidFill>
                <a:latin typeface="Meiryo UI" panose="020B0604030504040204" pitchFamily="50" charset="-128"/>
                <a:ea typeface="Meiryo UI" panose="020B0604030504040204" pitchFamily="50" charset="-128"/>
              </a:defRPr>
            </a:lvl2pPr>
            <a:lvl3pPr>
              <a:defRPr>
                <a:solidFill>
                  <a:schemeClr val="tx1">
                    <a:lumMod val="75000"/>
                    <a:lumOff val="25000"/>
                  </a:schemeClr>
                </a:solidFill>
                <a:latin typeface="Meiryo UI" panose="020B0604030504040204" pitchFamily="50" charset="-128"/>
                <a:ea typeface="Meiryo UI" panose="020B0604030504040204" pitchFamily="50" charset="-128"/>
              </a:defRPr>
            </a:lvl3pPr>
            <a:lvl4pPr>
              <a:defRPr>
                <a:solidFill>
                  <a:schemeClr val="tx1">
                    <a:lumMod val="75000"/>
                    <a:lumOff val="25000"/>
                  </a:schemeClr>
                </a:solidFill>
                <a:latin typeface="Meiryo UI" panose="020B0604030504040204" pitchFamily="50" charset="-128"/>
                <a:ea typeface="Meiryo UI" panose="020B0604030504040204" pitchFamily="50" charset="-128"/>
              </a:defRPr>
            </a:lvl4pPr>
            <a:lvl5pPr>
              <a:defRPr>
                <a:solidFill>
                  <a:schemeClr val="tx1">
                    <a:lumMod val="75000"/>
                    <a:lumOff val="25000"/>
                  </a:schemeClr>
                </a:solidFill>
                <a:latin typeface="Meiryo UI" panose="020B0604030504040204" pitchFamily="50" charset="-128"/>
                <a:ea typeface="Meiryo UI" panose="020B0604030504040204" pitchFamily="50" charset="-128"/>
              </a:defRPr>
            </a:lvl5p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5" name="スライド番号プレースホルダー 1">
            <a:extLst>
              <a:ext uri="{FF2B5EF4-FFF2-40B4-BE49-F238E27FC236}">
                <a16:creationId xmlns:a16="http://schemas.microsoft.com/office/drawing/2014/main" id="{0ED60FDA-872A-4D89-AD67-8640452C9650}"/>
              </a:ext>
            </a:extLst>
          </p:cNvPr>
          <p:cNvSpPr>
            <a:spLocks noGrp="1"/>
          </p:cNvSpPr>
          <p:nvPr>
            <p:ph type="sldNum" sz="quarter" idx="11"/>
          </p:nvPr>
        </p:nvSpPr>
        <p:spPr>
          <a:xfrm>
            <a:off x="10642600" y="6660000"/>
            <a:ext cx="1440000" cy="180000"/>
          </a:xfrm>
        </p:spPr>
        <p:txBody>
          <a:bodyPr/>
          <a:lstStyle/>
          <a:p>
            <a:fld id="{46BB8D49-91AB-4BE8-B7F4-8EAFE2BF815D}" type="slidenum">
              <a:rPr kumimoji="1" lang="ja-JP" altLang="en-US" smtClean="0"/>
              <a:pPr/>
              <a:t>‹#›</a:t>
            </a:fld>
            <a:endParaRPr kumimoji="1" lang="ja-JP" altLang="en-US" dirty="0"/>
          </a:p>
        </p:txBody>
      </p:sp>
    </p:spTree>
    <p:extLst>
      <p:ext uri="{BB962C8B-B14F-4D97-AF65-F5344CB8AC3E}">
        <p14:creationId xmlns:p14="http://schemas.microsoft.com/office/powerpoint/2010/main" val="24826955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タイトルのみ">
    <p:spTree>
      <p:nvGrpSpPr>
        <p:cNvPr id="1" name=""/>
        <p:cNvGrpSpPr/>
        <p:nvPr/>
      </p:nvGrpSpPr>
      <p:grpSpPr>
        <a:xfrm>
          <a:off x="0" y="0"/>
          <a:ext cx="0" cy="0"/>
          <a:chOff x="0" y="0"/>
          <a:chExt cx="0" cy="0"/>
        </a:xfrm>
      </p:grpSpPr>
      <p:pic>
        <p:nvPicPr>
          <p:cNvPr id="9" name="Picture 6">
            <a:extLst>
              <a:ext uri="{FF2B5EF4-FFF2-40B4-BE49-F238E27FC236}">
                <a16:creationId xmlns:a16="http://schemas.microsoft.com/office/drawing/2014/main" id="{94BAD08A-275D-4D9A-8A3B-C82EB334522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r="1853" b="20081"/>
          <a:stretch/>
        </p:blipFill>
        <p:spPr bwMode="auto">
          <a:xfrm>
            <a:off x="492494" y="289982"/>
            <a:ext cx="11207011" cy="522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タイトル 1"/>
          <p:cNvSpPr>
            <a:spLocks noGrp="1"/>
          </p:cNvSpPr>
          <p:nvPr>
            <p:ph type="title"/>
          </p:nvPr>
        </p:nvSpPr>
        <p:spPr bwMode="auto">
          <a:xfrm>
            <a:off x="368287" y="366183"/>
            <a:ext cx="11455423" cy="482600"/>
          </a:xfrm>
        </p:spPr>
        <p:txBody>
          <a:bodyPr/>
          <a:lstStyle>
            <a:lvl1pPr algn="ctr">
              <a:defRPr sz="2400" spc="300">
                <a:solidFill>
                  <a:schemeClr val="bg1"/>
                </a:solidFill>
              </a:defRPr>
            </a:lvl1pPr>
          </a:lstStyle>
          <a:p>
            <a:r>
              <a:rPr kumimoji="1" lang="ja-JP" altLang="en-US"/>
              <a:t>マスター タイトルの書式設定</a:t>
            </a:r>
          </a:p>
        </p:txBody>
      </p:sp>
      <p:sp>
        <p:nvSpPr>
          <p:cNvPr id="2" name="スライド番号プレースホルダー 1">
            <a:extLst>
              <a:ext uri="{FF2B5EF4-FFF2-40B4-BE49-F238E27FC236}">
                <a16:creationId xmlns:a16="http://schemas.microsoft.com/office/drawing/2014/main" id="{1153C121-57E6-473A-856C-94D940EF6F9C}"/>
              </a:ext>
            </a:extLst>
          </p:cNvPr>
          <p:cNvSpPr>
            <a:spLocks noGrp="1"/>
          </p:cNvSpPr>
          <p:nvPr>
            <p:ph type="sldNum" sz="quarter" idx="10"/>
          </p:nvPr>
        </p:nvSpPr>
        <p:spPr>
          <a:xfrm>
            <a:off x="9265299" y="6465214"/>
            <a:ext cx="2743200" cy="204403"/>
          </a:xfrm>
        </p:spPr>
        <p:txBody>
          <a:bodyPr vert="horz" lIns="91440" tIns="45720" rIns="91440" bIns="45720" rtlCol="0" anchor="ctr"/>
          <a:lstStyle>
            <a:lvl1pPr>
              <a:defRPr kumimoji="1" lang="ja-JP" altLang="en-US" sz="900" b="0" smtClean="0">
                <a:solidFill>
                  <a:schemeClr val="tx1">
                    <a:lumMod val="50000"/>
                    <a:lumOff val="50000"/>
                  </a:schemeClr>
                </a:solidFill>
              </a:defRPr>
            </a:lvl1pPr>
          </a:lstStyle>
          <a:p>
            <a:fld id="{5D750650-B10A-47BF-93C2-E1678438B37A}" type="slidenum">
              <a:rPr lang="en-US" altLang="ja-JP" smtClean="0"/>
              <a:pPr/>
              <a:t>‹#›</a:t>
            </a:fld>
            <a:endParaRPr lang="en-US" altLang="ja-JP" dirty="0"/>
          </a:p>
        </p:txBody>
      </p:sp>
      <p:pic>
        <p:nvPicPr>
          <p:cNvPr id="4" name="図 3" descr="黒い背景に白い文字がある&#10;&#10;中程度の精度で自動的に生成された説明">
            <a:extLst>
              <a:ext uri="{FF2B5EF4-FFF2-40B4-BE49-F238E27FC236}">
                <a16:creationId xmlns:a16="http://schemas.microsoft.com/office/drawing/2014/main" id="{369FED7A-191D-41AA-BA02-F199CD0EE3D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83501" y="6379033"/>
            <a:ext cx="1854849" cy="376766"/>
          </a:xfrm>
          <a:prstGeom prst="rect">
            <a:avLst/>
          </a:prstGeom>
        </p:spPr>
      </p:pic>
      <p:sp>
        <p:nvSpPr>
          <p:cNvPr id="6" name="テキスト ボックス 5">
            <a:extLst>
              <a:ext uri="{FF2B5EF4-FFF2-40B4-BE49-F238E27FC236}">
                <a16:creationId xmlns:a16="http://schemas.microsoft.com/office/drawing/2014/main" id="{2B05335F-1CB8-4C73-ACD0-245972AB751D}"/>
              </a:ext>
            </a:extLst>
          </p:cNvPr>
          <p:cNvSpPr txBox="1"/>
          <p:nvPr userDrawn="1"/>
        </p:nvSpPr>
        <p:spPr>
          <a:xfrm>
            <a:off x="9544121" y="6453543"/>
            <a:ext cx="2095446" cy="215444"/>
          </a:xfrm>
          <a:prstGeom prst="rect">
            <a:avLst/>
          </a:prstGeom>
          <a:noFill/>
        </p:spPr>
        <p:txBody>
          <a:bodyPr wrap="none" rtlCol="0">
            <a:spAutoFit/>
          </a:bodyPr>
          <a:lstStyle/>
          <a:p>
            <a:pPr algn="r"/>
            <a:r>
              <a:rPr lang="en-US" altLang="ja-JP" sz="800" dirty="0">
                <a:solidFill>
                  <a:schemeClr val="bg1">
                    <a:lumMod val="50000"/>
                  </a:schemeClr>
                </a:solidFill>
                <a:ea typeface="HGPｺﾞｼｯｸM" panose="020B0600000000000000" pitchFamily="50" charset="-128"/>
                <a:cs typeface="Arial" panose="020B0604020202020204" pitchFamily="34" charset="0"/>
              </a:rPr>
              <a:t>Trainocate Japan, Ltd. All rights reserved.</a:t>
            </a:r>
          </a:p>
        </p:txBody>
      </p:sp>
      <p:cxnSp>
        <p:nvCxnSpPr>
          <p:cNvPr id="8" name="直線コネクタ 7">
            <a:extLst>
              <a:ext uri="{FF2B5EF4-FFF2-40B4-BE49-F238E27FC236}">
                <a16:creationId xmlns:a16="http://schemas.microsoft.com/office/drawing/2014/main" id="{0B1245B4-4D7E-47C3-AAF4-3C5DB63AC92F}"/>
              </a:ext>
            </a:extLst>
          </p:cNvPr>
          <p:cNvCxnSpPr/>
          <p:nvPr userDrawn="1"/>
        </p:nvCxnSpPr>
        <p:spPr>
          <a:xfrm>
            <a:off x="11639567" y="6450445"/>
            <a:ext cx="0" cy="233942"/>
          </a:xfrm>
          <a:prstGeom prst="line">
            <a:avLst/>
          </a:prstGeom>
          <a:ln w="12700">
            <a:solidFill>
              <a:schemeClr val="tx1">
                <a:lumMod val="75000"/>
                <a:lumOff val="2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20260160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2_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bwMode="black">
          <a:xfrm>
            <a:off x="341280" y="0"/>
            <a:ext cx="11018569" cy="573579"/>
          </a:xfrm>
        </p:spPr>
        <p:txBody>
          <a:bodyPr/>
          <a:lstStyle>
            <a:lvl1pPr>
              <a:defRPr b="0">
                <a:latin typeface="Meiryo UI" panose="020B0604030504040204" pitchFamily="50" charset="-128"/>
                <a:ea typeface="Meiryo UI" panose="020B0604030504040204" pitchFamily="50" charset="-128"/>
              </a:defRPr>
            </a:lvl1pPr>
          </a:lstStyle>
          <a:p>
            <a:r>
              <a:rPr kumimoji="1" lang="ja-JP" altLang="en-US" dirty="0"/>
              <a:t>マスター タイトルの書式設定</a:t>
            </a:r>
          </a:p>
        </p:txBody>
      </p:sp>
      <p:sp>
        <p:nvSpPr>
          <p:cNvPr id="4" name="コンテンツ プレースホルダー 3"/>
          <p:cNvSpPr>
            <a:spLocks noGrp="1"/>
          </p:cNvSpPr>
          <p:nvPr>
            <p:ph sz="quarter" idx="10"/>
          </p:nvPr>
        </p:nvSpPr>
        <p:spPr>
          <a:xfrm>
            <a:off x="340784" y="623455"/>
            <a:ext cx="11521016" cy="6026727"/>
          </a:xfrm>
        </p:spPr>
        <p:txBody>
          <a:bodyPr/>
          <a:lstStyle>
            <a:lvl1pPr>
              <a:defRPr>
                <a:solidFill>
                  <a:schemeClr val="tx1">
                    <a:lumMod val="85000"/>
                    <a:lumOff val="15000"/>
                  </a:schemeClr>
                </a:solidFill>
                <a:latin typeface="Meiryo UI" panose="020B0604030504040204" pitchFamily="50" charset="-128"/>
                <a:ea typeface="Meiryo UI" panose="020B0604030504040204" pitchFamily="50" charset="-128"/>
              </a:defRPr>
            </a:lvl1pPr>
            <a:lvl2pPr>
              <a:defRPr>
                <a:solidFill>
                  <a:schemeClr val="tx1">
                    <a:lumMod val="85000"/>
                    <a:lumOff val="15000"/>
                  </a:schemeClr>
                </a:solidFill>
                <a:latin typeface="Meiryo UI" panose="020B0604030504040204" pitchFamily="50" charset="-128"/>
                <a:ea typeface="Meiryo UI" panose="020B0604030504040204" pitchFamily="50" charset="-128"/>
              </a:defRPr>
            </a:lvl2pPr>
            <a:lvl3pPr>
              <a:defRPr>
                <a:solidFill>
                  <a:schemeClr val="tx1">
                    <a:lumMod val="75000"/>
                    <a:lumOff val="25000"/>
                  </a:schemeClr>
                </a:solidFill>
                <a:latin typeface="Meiryo UI" panose="020B0604030504040204" pitchFamily="50" charset="-128"/>
                <a:ea typeface="Meiryo UI" panose="020B0604030504040204" pitchFamily="50" charset="-128"/>
              </a:defRPr>
            </a:lvl3pPr>
            <a:lvl4pPr>
              <a:defRPr>
                <a:solidFill>
                  <a:schemeClr val="tx1">
                    <a:lumMod val="75000"/>
                    <a:lumOff val="25000"/>
                  </a:schemeClr>
                </a:solidFill>
                <a:latin typeface="Meiryo UI" panose="020B0604030504040204" pitchFamily="50" charset="-128"/>
                <a:ea typeface="Meiryo UI" panose="020B0604030504040204" pitchFamily="50" charset="-128"/>
              </a:defRPr>
            </a:lvl4pPr>
            <a:lvl5pPr>
              <a:defRPr>
                <a:solidFill>
                  <a:schemeClr val="tx1">
                    <a:lumMod val="75000"/>
                    <a:lumOff val="25000"/>
                  </a:schemeClr>
                </a:solidFill>
                <a:latin typeface="Meiryo UI" panose="020B0604030504040204" pitchFamily="50" charset="-128"/>
                <a:ea typeface="Meiryo UI" panose="020B0604030504040204" pitchFamily="50" charset="-128"/>
              </a:defRPr>
            </a:lvl5p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5" name="スライド番号プレースホルダー 1">
            <a:extLst>
              <a:ext uri="{FF2B5EF4-FFF2-40B4-BE49-F238E27FC236}">
                <a16:creationId xmlns:a16="http://schemas.microsoft.com/office/drawing/2014/main" id="{0ED60FDA-872A-4D89-AD67-8640452C9650}"/>
              </a:ext>
            </a:extLst>
          </p:cNvPr>
          <p:cNvSpPr>
            <a:spLocks noGrp="1"/>
          </p:cNvSpPr>
          <p:nvPr>
            <p:ph type="sldNum" sz="quarter" idx="11"/>
          </p:nvPr>
        </p:nvSpPr>
        <p:spPr>
          <a:xfrm>
            <a:off x="10642600" y="6660000"/>
            <a:ext cx="1440000" cy="180000"/>
          </a:xfrm>
        </p:spPr>
        <p:txBody>
          <a:bodyPr/>
          <a:lstStyle/>
          <a:p>
            <a:fld id="{46BB8D49-91AB-4BE8-B7F4-8EAFE2BF815D}" type="slidenum">
              <a:rPr kumimoji="1" lang="ja-JP" altLang="en-US" smtClean="0"/>
              <a:pPr/>
              <a:t>‹#›</a:t>
            </a:fld>
            <a:endParaRPr kumimoji="1" lang="ja-JP" altLang="en-US" dirty="0"/>
          </a:p>
        </p:txBody>
      </p:sp>
    </p:spTree>
    <p:extLst>
      <p:ext uri="{BB962C8B-B14F-4D97-AF65-F5344CB8AC3E}">
        <p14:creationId xmlns:p14="http://schemas.microsoft.com/office/powerpoint/2010/main" val="355234161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3_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bwMode="black">
          <a:xfrm>
            <a:off x="341280" y="0"/>
            <a:ext cx="11018569" cy="573579"/>
          </a:xfrm>
        </p:spPr>
        <p:txBody>
          <a:bodyPr/>
          <a:lstStyle>
            <a:lvl1pPr>
              <a:defRPr b="0">
                <a:latin typeface="Meiryo UI" panose="020B0604030504040204" pitchFamily="50" charset="-128"/>
                <a:ea typeface="Meiryo UI" panose="020B0604030504040204" pitchFamily="50" charset="-128"/>
              </a:defRPr>
            </a:lvl1pPr>
          </a:lstStyle>
          <a:p>
            <a:r>
              <a:rPr kumimoji="1" lang="ja-JP" altLang="en-US" dirty="0"/>
              <a:t>マスター タイトルの書式設定</a:t>
            </a:r>
          </a:p>
        </p:txBody>
      </p:sp>
      <p:sp>
        <p:nvSpPr>
          <p:cNvPr id="4" name="コンテンツ プレースホルダー 3"/>
          <p:cNvSpPr>
            <a:spLocks noGrp="1"/>
          </p:cNvSpPr>
          <p:nvPr>
            <p:ph sz="quarter" idx="10"/>
          </p:nvPr>
        </p:nvSpPr>
        <p:spPr>
          <a:xfrm>
            <a:off x="340784" y="623455"/>
            <a:ext cx="11521016" cy="6026727"/>
          </a:xfrm>
        </p:spPr>
        <p:txBody>
          <a:bodyPr/>
          <a:lstStyle>
            <a:lvl1pPr>
              <a:defRPr>
                <a:solidFill>
                  <a:schemeClr val="tx1">
                    <a:lumMod val="85000"/>
                    <a:lumOff val="15000"/>
                  </a:schemeClr>
                </a:solidFill>
                <a:latin typeface="Meiryo UI" panose="020B0604030504040204" pitchFamily="50" charset="-128"/>
                <a:ea typeface="Meiryo UI" panose="020B0604030504040204" pitchFamily="50" charset="-128"/>
              </a:defRPr>
            </a:lvl1pPr>
            <a:lvl2pPr>
              <a:defRPr>
                <a:solidFill>
                  <a:schemeClr val="tx1">
                    <a:lumMod val="85000"/>
                    <a:lumOff val="15000"/>
                  </a:schemeClr>
                </a:solidFill>
                <a:latin typeface="Meiryo UI" panose="020B0604030504040204" pitchFamily="50" charset="-128"/>
                <a:ea typeface="Meiryo UI" panose="020B0604030504040204" pitchFamily="50" charset="-128"/>
              </a:defRPr>
            </a:lvl2pPr>
            <a:lvl3pPr>
              <a:defRPr>
                <a:solidFill>
                  <a:schemeClr val="tx1">
                    <a:lumMod val="75000"/>
                    <a:lumOff val="25000"/>
                  </a:schemeClr>
                </a:solidFill>
                <a:latin typeface="Meiryo UI" panose="020B0604030504040204" pitchFamily="50" charset="-128"/>
                <a:ea typeface="Meiryo UI" panose="020B0604030504040204" pitchFamily="50" charset="-128"/>
              </a:defRPr>
            </a:lvl3pPr>
            <a:lvl4pPr>
              <a:defRPr>
                <a:solidFill>
                  <a:schemeClr val="tx1">
                    <a:lumMod val="75000"/>
                    <a:lumOff val="25000"/>
                  </a:schemeClr>
                </a:solidFill>
                <a:latin typeface="Meiryo UI" panose="020B0604030504040204" pitchFamily="50" charset="-128"/>
                <a:ea typeface="Meiryo UI" panose="020B0604030504040204" pitchFamily="50" charset="-128"/>
              </a:defRPr>
            </a:lvl4pPr>
            <a:lvl5pPr>
              <a:defRPr>
                <a:solidFill>
                  <a:schemeClr val="tx1">
                    <a:lumMod val="75000"/>
                    <a:lumOff val="25000"/>
                  </a:schemeClr>
                </a:solidFill>
                <a:latin typeface="Meiryo UI" panose="020B0604030504040204" pitchFamily="50" charset="-128"/>
                <a:ea typeface="Meiryo UI" panose="020B0604030504040204" pitchFamily="50" charset="-128"/>
              </a:defRPr>
            </a:lvl5p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5" name="スライド番号プレースホルダー 1">
            <a:extLst>
              <a:ext uri="{FF2B5EF4-FFF2-40B4-BE49-F238E27FC236}">
                <a16:creationId xmlns:a16="http://schemas.microsoft.com/office/drawing/2014/main" id="{0ED60FDA-872A-4D89-AD67-8640452C9650}"/>
              </a:ext>
            </a:extLst>
          </p:cNvPr>
          <p:cNvSpPr>
            <a:spLocks noGrp="1"/>
          </p:cNvSpPr>
          <p:nvPr>
            <p:ph type="sldNum" sz="quarter" idx="11"/>
          </p:nvPr>
        </p:nvSpPr>
        <p:spPr>
          <a:xfrm>
            <a:off x="10642600" y="6660000"/>
            <a:ext cx="1440000" cy="180000"/>
          </a:xfrm>
        </p:spPr>
        <p:txBody>
          <a:bodyPr/>
          <a:lstStyle/>
          <a:p>
            <a:fld id="{46BB8D49-91AB-4BE8-B7F4-8EAFE2BF815D}" type="slidenum">
              <a:rPr kumimoji="1" lang="ja-JP" altLang="en-US" smtClean="0"/>
              <a:pPr/>
              <a:t>‹#›</a:t>
            </a:fld>
            <a:endParaRPr kumimoji="1" lang="ja-JP" altLang="en-US" dirty="0"/>
          </a:p>
        </p:txBody>
      </p:sp>
    </p:spTree>
    <p:extLst>
      <p:ext uri="{BB962C8B-B14F-4D97-AF65-F5344CB8AC3E}">
        <p14:creationId xmlns:p14="http://schemas.microsoft.com/office/powerpoint/2010/main" val="210275222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4_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bwMode="black">
          <a:xfrm>
            <a:off x="341280" y="0"/>
            <a:ext cx="11018569" cy="573579"/>
          </a:xfrm>
        </p:spPr>
        <p:txBody>
          <a:bodyPr/>
          <a:lstStyle>
            <a:lvl1pPr>
              <a:defRPr b="0">
                <a:latin typeface="Meiryo UI" panose="020B0604030504040204" pitchFamily="50" charset="-128"/>
                <a:ea typeface="Meiryo UI" panose="020B0604030504040204" pitchFamily="50" charset="-128"/>
              </a:defRPr>
            </a:lvl1pPr>
          </a:lstStyle>
          <a:p>
            <a:r>
              <a:rPr kumimoji="1" lang="ja-JP" altLang="en-US" dirty="0"/>
              <a:t>マスター タイトルの書式設定</a:t>
            </a:r>
          </a:p>
        </p:txBody>
      </p:sp>
      <p:sp>
        <p:nvSpPr>
          <p:cNvPr id="4" name="コンテンツ プレースホルダー 3"/>
          <p:cNvSpPr>
            <a:spLocks noGrp="1"/>
          </p:cNvSpPr>
          <p:nvPr>
            <p:ph sz="quarter" idx="10"/>
          </p:nvPr>
        </p:nvSpPr>
        <p:spPr>
          <a:xfrm>
            <a:off x="340784" y="623455"/>
            <a:ext cx="11521016" cy="6026727"/>
          </a:xfrm>
        </p:spPr>
        <p:txBody>
          <a:bodyPr/>
          <a:lstStyle>
            <a:lvl1pPr>
              <a:defRPr>
                <a:solidFill>
                  <a:schemeClr val="tx1">
                    <a:lumMod val="85000"/>
                    <a:lumOff val="15000"/>
                  </a:schemeClr>
                </a:solidFill>
                <a:latin typeface="Meiryo UI" panose="020B0604030504040204" pitchFamily="50" charset="-128"/>
                <a:ea typeface="Meiryo UI" panose="020B0604030504040204" pitchFamily="50" charset="-128"/>
              </a:defRPr>
            </a:lvl1pPr>
            <a:lvl2pPr>
              <a:defRPr>
                <a:solidFill>
                  <a:schemeClr val="tx1">
                    <a:lumMod val="85000"/>
                    <a:lumOff val="15000"/>
                  </a:schemeClr>
                </a:solidFill>
                <a:latin typeface="Meiryo UI" panose="020B0604030504040204" pitchFamily="50" charset="-128"/>
                <a:ea typeface="Meiryo UI" panose="020B0604030504040204" pitchFamily="50" charset="-128"/>
              </a:defRPr>
            </a:lvl2pPr>
            <a:lvl3pPr>
              <a:defRPr>
                <a:solidFill>
                  <a:schemeClr val="tx1">
                    <a:lumMod val="75000"/>
                    <a:lumOff val="25000"/>
                  </a:schemeClr>
                </a:solidFill>
                <a:latin typeface="Meiryo UI" panose="020B0604030504040204" pitchFamily="50" charset="-128"/>
                <a:ea typeface="Meiryo UI" panose="020B0604030504040204" pitchFamily="50" charset="-128"/>
              </a:defRPr>
            </a:lvl3pPr>
            <a:lvl4pPr>
              <a:defRPr>
                <a:solidFill>
                  <a:schemeClr val="tx1">
                    <a:lumMod val="75000"/>
                    <a:lumOff val="25000"/>
                  </a:schemeClr>
                </a:solidFill>
                <a:latin typeface="Meiryo UI" panose="020B0604030504040204" pitchFamily="50" charset="-128"/>
                <a:ea typeface="Meiryo UI" panose="020B0604030504040204" pitchFamily="50" charset="-128"/>
              </a:defRPr>
            </a:lvl4pPr>
            <a:lvl5pPr>
              <a:defRPr>
                <a:solidFill>
                  <a:schemeClr val="tx1">
                    <a:lumMod val="75000"/>
                    <a:lumOff val="25000"/>
                  </a:schemeClr>
                </a:solidFill>
                <a:latin typeface="Meiryo UI" panose="020B0604030504040204" pitchFamily="50" charset="-128"/>
                <a:ea typeface="Meiryo UI" panose="020B0604030504040204" pitchFamily="50" charset="-128"/>
              </a:defRPr>
            </a:lvl5p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5" name="スライド番号プレースホルダー 1">
            <a:extLst>
              <a:ext uri="{FF2B5EF4-FFF2-40B4-BE49-F238E27FC236}">
                <a16:creationId xmlns:a16="http://schemas.microsoft.com/office/drawing/2014/main" id="{0ED60FDA-872A-4D89-AD67-8640452C9650}"/>
              </a:ext>
            </a:extLst>
          </p:cNvPr>
          <p:cNvSpPr>
            <a:spLocks noGrp="1"/>
          </p:cNvSpPr>
          <p:nvPr>
            <p:ph type="sldNum" sz="quarter" idx="11"/>
          </p:nvPr>
        </p:nvSpPr>
        <p:spPr>
          <a:xfrm>
            <a:off x="10642600" y="6660000"/>
            <a:ext cx="1440000" cy="180000"/>
          </a:xfrm>
        </p:spPr>
        <p:txBody>
          <a:bodyPr/>
          <a:lstStyle/>
          <a:p>
            <a:fld id="{46BB8D49-91AB-4BE8-B7F4-8EAFE2BF815D}" type="slidenum">
              <a:rPr kumimoji="1" lang="ja-JP" altLang="en-US" smtClean="0"/>
              <a:pPr/>
              <a:t>‹#›</a:t>
            </a:fld>
            <a:endParaRPr kumimoji="1" lang="ja-JP" altLang="en-US" dirty="0"/>
          </a:p>
        </p:txBody>
      </p:sp>
    </p:spTree>
    <p:extLst>
      <p:ext uri="{BB962C8B-B14F-4D97-AF65-F5344CB8AC3E}">
        <p14:creationId xmlns:p14="http://schemas.microsoft.com/office/powerpoint/2010/main" val="121098988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5_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bwMode="black">
          <a:xfrm>
            <a:off x="341280" y="0"/>
            <a:ext cx="11018569" cy="573579"/>
          </a:xfrm>
        </p:spPr>
        <p:txBody>
          <a:bodyPr/>
          <a:lstStyle>
            <a:lvl1pPr>
              <a:defRPr b="0">
                <a:latin typeface="Meiryo UI" panose="020B0604030504040204" pitchFamily="50" charset="-128"/>
                <a:ea typeface="Meiryo UI" panose="020B0604030504040204" pitchFamily="50" charset="-128"/>
              </a:defRPr>
            </a:lvl1pPr>
          </a:lstStyle>
          <a:p>
            <a:r>
              <a:rPr kumimoji="1" lang="ja-JP" altLang="en-US" dirty="0"/>
              <a:t>マスター タイトルの書式設定</a:t>
            </a:r>
          </a:p>
        </p:txBody>
      </p:sp>
      <p:sp>
        <p:nvSpPr>
          <p:cNvPr id="4" name="コンテンツ プレースホルダー 3"/>
          <p:cNvSpPr>
            <a:spLocks noGrp="1"/>
          </p:cNvSpPr>
          <p:nvPr>
            <p:ph sz="quarter" idx="10"/>
          </p:nvPr>
        </p:nvSpPr>
        <p:spPr>
          <a:xfrm>
            <a:off x="340784" y="623455"/>
            <a:ext cx="11521016" cy="6026727"/>
          </a:xfrm>
        </p:spPr>
        <p:txBody>
          <a:bodyPr/>
          <a:lstStyle>
            <a:lvl1pPr>
              <a:defRPr>
                <a:solidFill>
                  <a:schemeClr val="tx1">
                    <a:lumMod val="85000"/>
                    <a:lumOff val="15000"/>
                  </a:schemeClr>
                </a:solidFill>
                <a:latin typeface="Meiryo UI" panose="020B0604030504040204" pitchFamily="50" charset="-128"/>
                <a:ea typeface="Meiryo UI" panose="020B0604030504040204" pitchFamily="50" charset="-128"/>
              </a:defRPr>
            </a:lvl1pPr>
            <a:lvl2pPr>
              <a:defRPr>
                <a:solidFill>
                  <a:schemeClr val="tx1">
                    <a:lumMod val="85000"/>
                    <a:lumOff val="15000"/>
                  </a:schemeClr>
                </a:solidFill>
                <a:latin typeface="Meiryo UI" panose="020B0604030504040204" pitchFamily="50" charset="-128"/>
                <a:ea typeface="Meiryo UI" panose="020B0604030504040204" pitchFamily="50" charset="-128"/>
              </a:defRPr>
            </a:lvl2pPr>
            <a:lvl3pPr>
              <a:defRPr>
                <a:solidFill>
                  <a:schemeClr val="tx1">
                    <a:lumMod val="75000"/>
                    <a:lumOff val="25000"/>
                  </a:schemeClr>
                </a:solidFill>
                <a:latin typeface="Meiryo UI" panose="020B0604030504040204" pitchFamily="50" charset="-128"/>
                <a:ea typeface="Meiryo UI" panose="020B0604030504040204" pitchFamily="50" charset="-128"/>
              </a:defRPr>
            </a:lvl3pPr>
            <a:lvl4pPr>
              <a:defRPr>
                <a:solidFill>
                  <a:schemeClr val="tx1">
                    <a:lumMod val="75000"/>
                    <a:lumOff val="25000"/>
                  </a:schemeClr>
                </a:solidFill>
                <a:latin typeface="Meiryo UI" panose="020B0604030504040204" pitchFamily="50" charset="-128"/>
                <a:ea typeface="Meiryo UI" panose="020B0604030504040204" pitchFamily="50" charset="-128"/>
              </a:defRPr>
            </a:lvl4pPr>
            <a:lvl5pPr>
              <a:defRPr>
                <a:solidFill>
                  <a:schemeClr val="tx1">
                    <a:lumMod val="75000"/>
                    <a:lumOff val="25000"/>
                  </a:schemeClr>
                </a:solidFill>
                <a:latin typeface="Meiryo UI" panose="020B0604030504040204" pitchFamily="50" charset="-128"/>
                <a:ea typeface="Meiryo UI" panose="020B0604030504040204" pitchFamily="50" charset="-128"/>
              </a:defRPr>
            </a:lvl5p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5" name="スライド番号プレースホルダー 1">
            <a:extLst>
              <a:ext uri="{FF2B5EF4-FFF2-40B4-BE49-F238E27FC236}">
                <a16:creationId xmlns:a16="http://schemas.microsoft.com/office/drawing/2014/main" id="{0ED60FDA-872A-4D89-AD67-8640452C9650}"/>
              </a:ext>
            </a:extLst>
          </p:cNvPr>
          <p:cNvSpPr>
            <a:spLocks noGrp="1"/>
          </p:cNvSpPr>
          <p:nvPr>
            <p:ph type="sldNum" sz="quarter" idx="11"/>
          </p:nvPr>
        </p:nvSpPr>
        <p:spPr>
          <a:xfrm>
            <a:off x="10642600" y="6660000"/>
            <a:ext cx="1440000" cy="180000"/>
          </a:xfrm>
        </p:spPr>
        <p:txBody>
          <a:bodyPr/>
          <a:lstStyle/>
          <a:p>
            <a:fld id="{46BB8D49-91AB-4BE8-B7F4-8EAFE2BF815D}" type="slidenum">
              <a:rPr kumimoji="1" lang="ja-JP" altLang="en-US" smtClean="0"/>
              <a:pPr/>
              <a:t>‹#›</a:t>
            </a:fld>
            <a:endParaRPr kumimoji="1" lang="ja-JP" altLang="en-US" dirty="0"/>
          </a:p>
        </p:txBody>
      </p:sp>
    </p:spTree>
    <p:extLst>
      <p:ext uri="{BB962C8B-B14F-4D97-AF65-F5344CB8AC3E}">
        <p14:creationId xmlns:p14="http://schemas.microsoft.com/office/powerpoint/2010/main" val="28344265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6_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bwMode="black">
          <a:xfrm>
            <a:off x="341280" y="0"/>
            <a:ext cx="11018569" cy="573579"/>
          </a:xfrm>
        </p:spPr>
        <p:txBody>
          <a:bodyPr/>
          <a:lstStyle>
            <a:lvl1pPr>
              <a:defRPr b="0">
                <a:latin typeface="Meiryo UI" panose="020B0604030504040204" pitchFamily="50" charset="-128"/>
                <a:ea typeface="Meiryo UI" panose="020B0604030504040204" pitchFamily="50" charset="-128"/>
              </a:defRPr>
            </a:lvl1pPr>
          </a:lstStyle>
          <a:p>
            <a:r>
              <a:rPr kumimoji="1" lang="ja-JP" altLang="en-US" dirty="0"/>
              <a:t>マスター タイトルの書式設定</a:t>
            </a:r>
          </a:p>
        </p:txBody>
      </p:sp>
      <p:sp>
        <p:nvSpPr>
          <p:cNvPr id="4" name="コンテンツ プレースホルダー 3"/>
          <p:cNvSpPr>
            <a:spLocks noGrp="1"/>
          </p:cNvSpPr>
          <p:nvPr>
            <p:ph sz="quarter" idx="10"/>
          </p:nvPr>
        </p:nvSpPr>
        <p:spPr>
          <a:xfrm>
            <a:off x="340784" y="623455"/>
            <a:ext cx="11521016" cy="6026727"/>
          </a:xfrm>
        </p:spPr>
        <p:txBody>
          <a:bodyPr/>
          <a:lstStyle>
            <a:lvl1pPr>
              <a:defRPr>
                <a:solidFill>
                  <a:schemeClr val="tx1">
                    <a:lumMod val="85000"/>
                    <a:lumOff val="15000"/>
                  </a:schemeClr>
                </a:solidFill>
                <a:latin typeface="Meiryo UI" panose="020B0604030504040204" pitchFamily="50" charset="-128"/>
                <a:ea typeface="Meiryo UI" panose="020B0604030504040204" pitchFamily="50" charset="-128"/>
              </a:defRPr>
            </a:lvl1pPr>
            <a:lvl2pPr>
              <a:defRPr>
                <a:solidFill>
                  <a:schemeClr val="tx1">
                    <a:lumMod val="85000"/>
                    <a:lumOff val="15000"/>
                  </a:schemeClr>
                </a:solidFill>
                <a:latin typeface="Meiryo UI" panose="020B0604030504040204" pitchFamily="50" charset="-128"/>
                <a:ea typeface="Meiryo UI" panose="020B0604030504040204" pitchFamily="50" charset="-128"/>
              </a:defRPr>
            </a:lvl2pPr>
            <a:lvl3pPr>
              <a:defRPr>
                <a:solidFill>
                  <a:schemeClr val="tx1">
                    <a:lumMod val="75000"/>
                    <a:lumOff val="25000"/>
                  </a:schemeClr>
                </a:solidFill>
                <a:latin typeface="Meiryo UI" panose="020B0604030504040204" pitchFamily="50" charset="-128"/>
                <a:ea typeface="Meiryo UI" panose="020B0604030504040204" pitchFamily="50" charset="-128"/>
              </a:defRPr>
            </a:lvl3pPr>
            <a:lvl4pPr>
              <a:defRPr>
                <a:solidFill>
                  <a:schemeClr val="tx1">
                    <a:lumMod val="75000"/>
                    <a:lumOff val="25000"/>
                  </a:schemeClr>
                </a:solidFill>
                <a:latin typeface="Meiryo UI" panose="020B0604030504040204" pitchFamily="50" charset="-128"/>
                <a:ea typeface="Meiryo UI" panose="020B0604030504040204" pitchFamily="50" charset="-128"/>
              </a:defRPr>
            </a:lvl4pPr>
            <a:lvl5pPr>
              <a:defRPr>
                <a:solidFill>
                  <a:schemeClr val="tx1">
                    <a:lumMod val="75000"/>
                    <a:lumOff val="25000"/>
                  </a:schemeClr>
                </a:solidFill>
                <a:latin typeface="Meiryo UI" panose="020B0604030504040204" pitchFamily="50" charset="-128"/>
                <a:ea typeface="Meiryo UI" panose="020B0604030504040204" pitchFamily="50" charset="-128"/>
              </a:defRPr>
            </a:lvl5p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5" name="スライド番号プレースホルダー 1">
            <a:extLst>
              <a:ext uri="{FF2B5EF4-FFF2-40B4-BE49-F238E27FC236}">
                <a16:creationId xmlns:a16="http://schemas.microsoft.com/office/drawing/2014/main" id="{0ED60FDA-872A-4D89-AD67-8640452C9650}"/>
              </a:ext>
            </a:extLst>
          </p:cNvPr>
          <p:cNvSpPr>
            <a:spLocks noGrp="1"/>
          </p:cNvSpPr>
          <p:nvPr>
            <p:ph type="sldNum" sz="quarter" idx="11"/>
          </p:nvPr>
        </p:nvSpPr>
        <p:spPr>
          <a:xfrm>
            <a:off x="10642600" y="6660000"/>
            <a:ext cx="1440000" cy="180000"/>
          </a:xfrm>
        </p:spPr>
        <p:txBody>
          <a:bodyPr/>
          <a:lstStyle/>
          <a:p>
            <a:fld id="{46BB8D49-91AB-4BE8-B7F4-8EAFE2BF815D}" type="slidenum">
              <a:rPr kumimoji="1" lang="ja-JP" altLang="en-US" smtClean="0"/>
              <a:pPr/>
              <a:t>‹#›</a:t>
            </a:fld>
            <a:endParaRPr kumimoji="1" lang="ja-JP" altLang="en-US" dirty="0"/>
          </a:p>
        </p:txBody>
      </p:sp>
    </p:spTree>
    <p:extLst>
      <p:ext uri="{BB962C8B-B14F-4D97-AF65-F5344CB8AC3E}">
        <p14:creationId xmlns:p14="http://schemas.microsoft.com/office/powerpoint/2010/main" val="27109502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タイトルのみ">
    <p:spTree>
      <p:nvGrpSpPr>
        <p:cNvPr id="1" name=""/>
        <p:cNvGrpSpPr/>
        <p:nvPr/>
      </p:nvGrpSpPr>
      <p:grpSpPr>
        <a:xfrm>
          <a:off x="0" y="0"/>
          <a:ext cx="0" cy="0"/>
          <a:chOff x="0" y="0"/>
          <a:chExt cx="0" cy="0"/>
        </a:xfrm>
      </p:grpSpPr>
      <p:pic>
        <p:nvPicPr>
          <p:cNvPr id="9" name="Picture 6">
            <a:extLst>
              <a:ext uri="{FF2B5EF4-FFF2-40B4-BE49-F238E27FC236}">
                <a16:creationId xmlns:a16="http://schemas.microsoft.com/office/drawing/2014/main" id="{94BAD08A-275D-4D9A-8A3B-C82EB334522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53747" r="1853" b="20080"/>
          <a:stretch/>
        </p:blipFill>
        <p:spPr bwMode="auto">
          <a:xfrm rot="5400000">
            <a:off x="-3376614" y="3376613"/>
            <a:ext cx="6858001" cy="10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図 3" descr="黒い背景に白い文字がある&#10;&#10;中程度の精度で自動的に生成された説明">
            <a:extLst>
              <a:ext uri="{FF2B5EF4-FFF2-40B4-BE49-F238E27FC236}">
                <a16:creationId xmlns:a16="http://schemas.microsoft.com/office/drawing/2014/main" id="{369FED7A-191D-41AA-BA02-F199CD0EE3D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83501" y="6379033"/>
            <a:ext cx="1854849" cy="376766"/>
          </a:xfrm>
          <a:prstGeom prst="rect">
            <a:avLst/>
          </a:prstGeom>
        </p:spPr>
      </p:pic>
      <p:cxnSp>
        <p:nvCxnSpPr>
          <p:cNvPr id="19" name="直線コネクタ 18">
            <a:extLst>
              <a:ext uri="{FF2B5EF4-FFF2-40B4-BE49-F238E27FC236}">
                <a16:creationId xmlns:a16="http://schemas.microsoft.com/office/drawing/2014/main" id="{D8697D65-E4D6-4029-B640-F03DA08B9584}"/>
              </a:ext>
            </a:extLst>
          </p:cNvPr>
          <p:cNvCxnSpPr>
            <a:stCxn id="9" idx="0"/>
          </p:cNvCxnSpPr>
          <p:nvPr userDrawn="1"/>
        </p:nvCxnSpPr>
        <p:spPr>
          <a:xfrm flipV="1">
            <a:off x="104774" y="3429000"/>
            <a:ext cx="12087226" cy="1"/>
          </a:xfrm>
          <a:prstGeom prst="line">
            <a:avLst/>
          </a:prstGeom>
          <a:ln w="12700">
            <a:solidFill>
              <a:srgbClr val="E94823"/>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pic>
        <p:nvPicPr>
          <p:cNvPr id="6" name="図 5" descr="アイコン&#10;&#10;自動的に生成された説明">
            <a:extLst>
              <a:ext uri="{FF2B5EF4-FFF2-40B4-BE49-F238E27FC236}">
                <a16:creationId xmlns:a16="http://schemas.microsoft.com/office/drawing/2014/main" id="{DA2D65E6-944E-4348-9835-8EAFC90CBE95}"/>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9078000" y="3744000"/>
            <a:ext cx="3114000" cy="3114000"/>
          </a:xfrm>
          <a:prstGeom prst="rect">
            <a:avLst/>
          </a:prstGeom>
        </p:spPr>
      </p:pic>
    </p:spTree>
    <p:extLst>
      <p:ext uri="{BB962C8B-B14F-4D97-AF65-F5344CB8AC3E}">
        <p14:creationId xmlns:p14="http://schemas.microsoft.com/office/powerpoint/2010/main" val="23548916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タイトルのみ">
    <p:spTree>
      <p:nvGrpSpPr>
        <p:cNvPr id="1" name=""/>
        <p:cNvGrpSpPr/>
        <p:nvPr/>
      </p:nvGrpSpPr>
      <p:grpSpPr>
        <a:xfrm>
          <a:off x="0" y="0"/>
          <a:ext cx="0" cy="0"/>
          <a:chOff x="0" y="0"/>
          <a:chExt cx="0" cy="0"/>
        </a:xfrm>
      </p:grpSpPr>
      <p:pic>
        <p:nvPicPr>
          <p:cNvPr id="8" name="図 7" descr="アイコン&#10;&#10;自動的に生成された説明">
            <a:extLst>
              <a:ext uri="{FF2B5EF4-FFF2-40B4-BE49-F238E27FC236}">
                <a16:creationId xmlns:a16="http://schemas.microsoft.com/office/drawing/2014/main" id="{D0F12A64-4DD3-47A5-80BD-7C75938A17D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078000" y="3744000"/>
            <a:ext cx="3114000" cy="3114000"/>
          </a:xfrm>
          <a:prstGeom prst="rect">
            <a:avLst/>
          </a:prstGeom>
        </p:spPr>
      </p:pic>
      <p:pic>
        <p:nvPicPr>
          <p:cNvPr id="9" name="Picture 6">
            <a:extLst>
              <a:ext uri="{FF2B5EF4-FFF2-40B4-BE49-F238E27FC236}">
                <a16:creationId xmlns:a16="http://schemas.microsoft.com/office/drawing/2014/main" id="{94BAD08A-275D-4D9A-8A3B-C82EB3345222}"/>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53747" r="1853" b="20080"/>
          <a:stretch/>
        </p:blipFill>
        <p:spPr bwMode="auto">
          <a:xfrm rot="5400000">
            <a:off x="-3376614" y="3376613"/>
            <a:ext cx="6858001" cy="10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図 3" descr="黒い背景に白い文字がある&#10;&#10;中程度の精度で自動的に生成された説明">
            <a:extLst>
              <a:ext uri="{FF2B5EF4-FFF2-40B4-BE49-F238E27FC236}">
                <a16:creationId xmlns:a16="http://schemas.microsoft.com/office/drawing/2014/main" id="{369FED7A-191D-41AA-BA02-F199CD0EE3D6}"/>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83501" y="6379033"/>
            <a:ext cx="1854849" cy="376766"/>
          </a:xfrm>
          <a:prstGeom prst="rect">
            <a:avLst/>
          </a:prstGeom>
        </p:spPr>
      </p:pic>
      <p:sp>
        <p:nvSpPr>
          <p:cNvPr id="7" name="スライド番号プレースホルダー 1">
            <a:extLst>
              <a:ext uri="{FF2B5EF4-FFF2-40B4-BE49-F238E27FC236}">
                <a16:creationId xmlns:a16="http://schemas.microsoft.com/office/drawing/2014/main" id="{0490F45F-1918-4319-8F36-12875FB9516D}"/>
              </a:ext>
            </a:extLst>
          </p:cNvPr>
          <p:cNvSpPr>
            <a:spLocks noGrp="1"/>
          </p:cNvSpPr>
          <p:nvPr>
            <p:ph type="sldNum" sz="quarter" idx="10"/>
          </p:nvPr>
        </p:nvSpPr>
        <p:spPr>
          <a:xfrm>
            <a:off x="9265299" y="6465214"/>
            <a:ext cx="2743200" cy="204403"/>
          </a:xfrm>
        </p:spPr>
        <p:txBody>
          <a:bodyPr/>
          <a:lstStyle>
            <a:lvl1pPr>
              <a:defRPr sz="900" b="0">
                <a:solidFill>
                  <a:schemeClr val="tx1">
                    <a:lumMod val="50000"/>
                    <a:lumOff val="50000"/>
                  </a:schemeClr>
                </a:solidFill>
              </a:defRPr>
            </a:lvl1pPr>
          </a:lstStyle>
          <a:p>
            <a:fld id="{5D750650-B10A-47BF-93C2-E1678438B37A}" type="slidenum">
              <a:rPr kumimoji="1" lang="ja-JP" altLang="en-US" smtClean="0"/>
              <a:pPr/>
              <a:t>‹#›</a:t>
            </a:fld>
            <a:endParaRPr kumimoji="1" lang="ja-JP" altLang="en-US" dirty="0"/>
          </a:p>
        </p:txBody>
      </p:sp>
      <p:cxnSp>
        <p:nvCxnSpPr>
          <p:cNvPr id="10" name="直線コネクタ 9">
            <a:extLst>
              <a:ext uri="{FF2B5EF4-FFF2-40B4-BE49-F238E27FC236}">
                <a16:creationId xmlns:a16="http://schemas.microsoft.com/office/drawing/2014/main" id="{E3C18DD8-225D-478C-A140-3F31B31F74F0}"/>
              </a:ext>
            </a:extLst>
          </p:cNvPr>
          <p:cNvCxnSpPr/>
          <p:nvPr userDrawn="1"/>
        </p:nvCxnSpPr>
        <p:spPr>
          <a:xfrm>
            <a:off x="11639567" y="6450445"/>
            <a:ext cx="0" cy="233942"/>
          </a:xfrm>
          <a:prstGeom prst="line">
            <a:avLst/>
          </a:prstGeom>
          <a:ln w="12700">
            <a:solidFill>
              <a:schemeClr val="tx1">
                <a:lumMod val="75000"/>
                <a:lumOff val="2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4364939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タイトルのみ">
    <p:spTree>
      <p:nvGrpSpPr>
        <p:cNvPr id="1" name=""/>
        <p:cNvGrpSpPr/>
        <p:nvPr/>
      </p:nvGrpSpPr>
      <p:grpSpPr>
        <a:xfrm>
          <a:off x="0" y="0"/>
          <a:ext cx="0" cy="0"/>
          <a:chOff x="0" y="0"/>
          <a:chExt cx="0" cy="0"/>
        </a:xfrm>
      </p:grpSpPr>
      <p:pic>
        <p:nvPicPr>
          <p:cNvPr id="4" name="図 3" descr="黒い背景に白い文字がある&#10;&#10;中程度の精度で自動的に生成された説明">
            <a:extLst>
              <a:ext uri="{FF2B5EF4-FFF2-40B4-BE49-F238E27FC236}">
                <a16:creationId xmlns:a16="http://schemas.microsoft.com/office/drawing/2014/main" id="{369FED7A-191D-41AA-BA02-F199CD0EE3D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3501" y="6379033"/>
            <a:ext cx="1854849" cy="376766"/>
          </a:xfrm>
          <a:prstGeom prst="rect">
            <a:avLst/>
          </a:prstGeom>
        </p:spPr>
      </p:pic>
      <p:pic>
        <p:nvPicPr>
          <p:cNvPr id="1026" name="Picture 2" descr="トレノケート株式会社 | JAWS DAYS 2021">
            <a:extLst>
              <a:ext uri="{FF2B5EF4-FFF2-40B4-BE49-F238E27FC236}">
                <a16:creationId xmlns:a16="http://schemas.microsoft.com/office/drawing/2014/main" id="{D34D181A-9476-4627-BEC1-F96398B936A6}"/>
              </a:ext>
            </a:extLst>
          </p:cNvPr>
          <p:cNvPicPr>
            <a:picLocks noChangeAspect="1" noChangeArrowheads="1"/>
          </p:cNvPicPr>
          <p:nvPr userDrawn="1"/>
        </p:nvPicPr>
        <p:blipFill rotWithShape="1">
          <a:blip r:embed="rId3">
            <a:alphaModFix amt="10000"/>
            <a:extLst>
              <a:ext uri="{28A0092B-C50C-407E-A947-70E740481C1C}">
                <a14:useLocalDpi xmlns:a14="http://schemas.microsoft.com/office/drawing/2010/main" val="0"/>
              </a:ext>
            </a:extLst>
          </a:blip>
          <a:srcRect l="-1" t="1" r="63765" b="43873"/>
          <a:stretch/>
        </p:blipFill>
        <p:spPr bwMode="auto">
          <a:xfrm>
            <a:off x="9082004" y="3786485"/>
            <a:ext cx="3109996" cy="3071515"/>
          </a:xfrm>
          <a:prstGeom prst="rect">
            <a:avLst/>
          </a:prstGeom>
          <a:noFill/>
          <a:extLst>
            <a:ext uri="{909E8E84-426E-40DD-AFC4-6F175D3DCCD1}">
              <a14:hiddenFill xmlns:a14="http://schemas.microsoft.com/office/drawing/2010/main">
                <a:solidFill>
                  <a:srgbClr val="FFFFFF"/>
                </a:solidFill>
              </a14:hiddenFill>
            </a:ext>
          </a:extLst>
        </p:spPr>
      </p:pic>
      <p:sp>
        <p:nvSpPr>
          <p:cNvPr id="7" name="スライド番号プレースホルダー 1">
            <a:extLst>
              <a:ext uri="{FF2B5EF4-FFF2-40B4-BE49-F238E27FC236}">
                <a16:creationId xmlns:a16="http://schemas.microsoft.com/office/drawing/2014/main" id="{7F627C84-F660-4E33-BA6C-ABF4C319A355}"/>
              </a:ext>
            </a:extLst>
          </p:cNvPr>
          <p:cNvSpPr>
            <a:spLocks noGrp="1"/>
          </p:cNvSpPr>
          <p:nvPr>
            <p:ph type="sldNum" sz="quarter" idx="10"/>
          </p:nvPr>
        </p:nvSpPr>
        <p:spPr>
          <a:xfrm>
            <a:off x="9265299" y="6465214"/>
            <a:ext cx="2743200" cy="204403"/>
          </a:xfrm>
        </p:spPr>
        <p:txBody>
          <a:bodyPr/>
          <a:lstStyle>
            <a:lvl1pPr>
              <a:defRPr sz="900" b="0">
                <a:solidFill>
                  <a:schemeClr val="tx1">
                    <a:lumMod val="50000"/>
                    <a:lumOff val="50000"/>
                  </a:schemeClr>
                </a:solidFill>
              </a:defRPr>
            </a:lvl1pPr>
          </a:lstStyle>
          <a:p>
            <a:fld id="{5D750650-B10A-47BF-93C2-E1678438B37A}" type="slidenum">
              <a:rPr kumimoji="1" lang="ja-JP" altLang="en-US" smtClean="0"/>
              <a:pPr/>
              <a:t>‹#›</a:t>
            </a:fld>
            <a:endParaRPr kumimoji="1" lang="ja-JP" altLang="en-US"/>
          </a:p>
        </p:txBody>
      </p:sp>
      <p:sp>
        <p:nvSpPr>
          <p:cNvPr id="8" name="テキスト ボックス 7">
            <a:extLst>
              <a:ext uri="{FF2B5EF4-FFF2-40B4-BE49-F238E27FC236}">
                <a16:creationId xmlns:a16="http://schemas.microsoft.com/office/drawing/2014/main" id="{3608AA0F-4017-493F-86A7-994D00DFD141}"/>
              </a:ext>
            </a:extLst>
          </p:cNvPr>
          <p:cNvSpPr txBox="1"/>
          <p:nvPr userDrawn="1"/>
        </p:nvSpPr>
        <p:spPr>
          <a:xfrm>
            <a:off x="9544121" y="6453543"/>
            <a:ext cx="2095446" cy="215444"/>
          </a:xfrm>
          <a:prstGeom prst="rect">
            <a:avLst/>
          </a:prstGeom>
          <a:noFill/>
        </p:spPr>
        <p:txBody>
          <a:bodyPr wrap="none" rtlCol="0">
            <a:spAutoFit/>
          </a:bodyPr>
          <a:lstStyle/>
          <a:p>
            <a:pPr algn="r"/>
            <a:r>
              <a:rPr lang="en-US" altLang="ja-JP" sz="800" dirty="0">
                <a:solidFill>
                  <a:schemeClr val="bg1">
                    <a:lumMod val="50000"/>
                  </a:schemeClr>
                </a:solidFill>
                <a:ea typeface="HGPｺﾞｼｯｸM" panose="020B0600000000000000" pitchFamily="50" charset="-128"/>
                <a:cs typeface="Arial" panose="020B0604020202020204" pitchFamily="34" charset="0"/>
              </a:rPr>
              <a:t>Trainocate Japan, Ltd. All rights reserved.</a:t>
            </a:r>
          </a:p>
        </p:txBody>
      </p:sp>
      <p:cxnSp>
        <p:nvCxnSpPr>
          <p:cNvPr id="9" name="直線コネクタ 8">
            <a:extLst>
              <a:ext uri="{FF2B5EF4-FFF2-40B4-BE49-F238E27FC236}">
                <a16:creationId xmlns:a16="http://schemas.microsoft.com/office/drawing/2014/main" id="{B003B9C4-D2A5-4997-B60F-7008C7C184E9}"/>
              </a:ext>
            </a:extLst>
          </p:cNvPr>
          <p:cNvCxnSpPr/>
          <p:nvPr userDrawn="1"/>
        </p:nvCxnSpPr>
        <p:spPr>
          <a:xfrm>
            <a:off x="11639567" y="6450445"/>
            <a:ext cx="0" cy="233942"/>
          </a:xfrm>
          <a:prstGeom prst="line">
            <a:avLst/>
          </a:prstGeom>
          <a:ln w="12700">
            <a:solidFill>
              <a:schemeClr val="tx1">
                <a:lumMod val="75000"/>
                <a:lumOff val="2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0172095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cSld name="Topic Introduction">
    <p:bg>
      <p:bgPr>
        <a:solidFill>
          <a:schemeClr val="bg1"/>
        </a:solidFill>
        <a:effectLst/>
      </p:bgPr>
    </p:bg>
    <p:spTree>
      <p:nvGrpSpPr>
        <p:cNvPr id="1" name=""/>
        <p:cNvGrpSpPr/>
        <p:nvPr/>
      </p:nvGrpSpPr>
      <p:grpSpPr>
        <a:xfrm>
          <a:off x="0" y="0"/>
          <a:ext cx="0" cy="0"/>
          <a:chOff x="0" y="0"/>
          <a:chExt cx="0" cy="0"/>
        </a:xfrm>
      </p:grpSpPr>
      <p:sp>
        <p:nvSpPr>
          <p:cNvPr id="3" name="Slide Number">
            <a:extLst>
              <a:ext uri="{FF2B5EF4-FFF2-40B4-BE49-F238E27FC236}">
                <a16:creationId xmlns:a16="http://schemas.microsoft.com/office/drawing/2014/main" id="{72396DCE-1655-44FD-8989-3700320AFC04}"/>
              </a:ext>
            </a:extLst>
          </p:cNvPr>
          <p:cNvSpPr>
            <a:spLocks noGrp="1" noSelect="1"/>
          </p:cNvSpPr>
          <p:nvPr>
            <p:ph type="sldNum" sz="quarter" idx="20"/>
          </p:nvPr>
        </p:nvSpPr>
        <p:spPr>
          <a:xfrm>
            <a:off x="11469390" y="6568410"/>
            <a:ext cx="484261" cy="265176"/>
          </a:xfrm>
        </p:spPr>
        <p:txBody>
          <a:bodyPr rtlCol="0"/>
          <a:lstStyle>
            <a:lvl1pPr>
              <a:defRPr sz="825">
                <a:latin typeface="+mn-lt"/>
              </a:defRPr>
            </a:lvl1pPr>
          </a:lstStyle>
          <a:p>
            <a:pPr rtl="0"/>
            <a:fld id="{930176A1-BCF0-4712-97A6-6B495F55390B}" type="slidenum">
              <a:rPr lang="en-US" smtClean="0"/>
              <a:pPr/>
              <a:t>‹#›</a:t>
            </a:fld>
            <a:endParaRPr lang="en-US" dirty="0"/>
          </a:p>
        </p:txBody>
      </p:sp>
      <p:sp>
        <p:nvSpPr>
          <p:cNvPr id="2" name="Title">
            <a:extLst>
              <a:ext uri="{FF2B5EF4-FFF2-40B4-BE49-F238E27FC236}">
                <a16:creationId xmlns:a16="http://schemas.microsoft.com/office/drawing/2014/main" id="{F2D32D74-0FC6-414A-96C5-2549942CD64E}"/>
              </a:ext>
            </a:extLst>
          </p:cNvPr>
          <p:cNvSpPr>
            <a:spLocks noGrp="1"/>
          </p:cNvSpPr>
          <p:nvPr>
            <p:ph type="ctrTitle" hasCustomPrompt="1"/>
          </p:nvPr>
        </p:nvSpPr>
        <p:spPr>
          <a:xfrm>
            <a:off x="243243" y="292099"/>
            <a:ext cx="3960976" cy="1866901"/>
          </a:xfrm>
        </p:spPr>
        <p:txBody>
          <a:bodyPr rtlCol="0" anchor="t"/>
          <a:lstStyle>
            <a:lvl1pPr algn="ctr">
              <a:lnSpc>
                <a:spcPct val="100000"/>
              </a:lnSpc>
              <a:defRPr sz="2700">
                <a:solidFill>
                  <a:schemeClr val="bg1"/>
                </a:soli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pPr rtl="0"/>
            <a:r>
              <a:rPr lang="ja-jp"/>
              <a:t>Type title here</a:t>
            </a:r>
          </a:p>
        </p:txBody>
      </p:sp>
      <p:sp>
        <p:nvSpPr>
          <p:cNvPr id="17" name="Picture">
            <a:extLst>
              <a:ext uri="{FF2B5EF4-FFF2-40B4-BE49-F238E27FC236}">
                <a16:creationId xmlns:a16="http://schemas.microsoft.com/office/drawing/2014/main" id="{F8F6CC5A-3CF0-480D-B25E-574EDC100323}"/>
              </a:ext>
              <a:ext uri="{C183D7F6-B498-43B3-948B-1728B52AA6E4}">
                <adec:decorative xmlns:adec="http://schemas.microsoft.com/office/drawing/2017/decorative" val="1"/>
              </a:ext>
            </a:extLst>
          </p:cNvPr>
          <p:cNvSpPr>
            <a:spLocks noGrp="1"/>
          </p:cNvSpPr>
          <p:nvPr>
            <p:ph idx="9" hasCustomPrompt="1"/>
          </p:nvPr>
        </p:nvSpPr>
        <p:spPr>
          <a:xfrm>
            <a:off x="394931" y="2434960"/>
            <a:ext cx="3657600" cy="3657600"/>
          </a:xfrm>
        </p:spPr>
        <p:txBody>
          <a:bodyPr rtlCol="0" anchor="t"/>
          <a:lstStyle>
            <a:lvl1pPr marL="0" indent="0" algn="ctr">
              <a:buNone/>
              <a:defRPr>
                <a:solidFill>
                  <a:schemeClr val="bg1"/>
                </a:solidFill>
              </a:defRPr>
            </a:lvl1pPr>
          </a:lstStyle>
          <a:p>
            <a:pPr rtl="0"/>
            <a:r>
              <a:rPr lang="ja-jp"/>
              <a:t>Click icon to add image</a:t>
            </a:r>
          </a:p>
        </p:txBody>
      </p:sp>
      <p:sp>
        <p:nvSpPr>
          <p:cNvPr id="9" name="Content">
            <a:extLst>
              <a:ext uri="{FF2B5EF4-FFF2-40B4-BE49-F238E27FC236}">
                <a16:creationId xmlns:a16="http://schemas.microsoft.com/office/drawing/2014/main" id="{E88E0D0B-F719-4929-9A45-08A3503393CA}"/>
              </a:ext>
            </a:extLst>
          </p:cNvPr>
          <p:cNvSpPr>
            <a:spLocks noGrp="1"/>
          </p:cNvSpPr>
          <p:nvPr>
            <p:ph type="body" idx="1" hasCustomPrompt="1"/>
          </p:nvPr>
        </p:nvSpPr>
        <p:spPr>
          <a:xfrm>
            <a:off x="4592637" y="292100"/>
            <a:ext cx="7356121" cy="6142651"/>
          </a:xfrm>
        </p:spPr>
        <p:txBody>
          <a:bodyPr rtlCol="0">
            <a:noAutofit/>
          </a:bodyPr>
          <a:lstStyle>
            <a:lvl1pPr>
              <a:lnSpc>
                <a:spcPct val="100000"/>
              </a:lnSpc>
              <a:spcAft>
                <a:spcPts val="450"/>
              </a:spcAft>
              <a:defRPr sz="2100">
                <a:solidFill>
                  <a:schemeClr val="tx2"/>
                </a:solidFill>
              </a:defRPr>
            </a:lvl1pPr>
            <a:lvl2pPr marL="346472" indent="-171450">
              <a:lnSpc>
                <a:spcPct val="100000"/>
              </a:lnSpc>
              <a:spcAft>
                <a:spcPts val="450"/>
              </a:spcAft>
              <a:defRPr sz="1800">
                <a:solidFill>
                  <a:schemeClr val="tx2"/>
                </a:solidFill>
              </a:defRPr>
            </a:lvl2pPr>
            <a:lvl3pPr marL="513160" indent="-171450">
              <a:lnSpc>
                <a:spcPct val="100000"/>
              </a:lnSpc>
              <a:spcAft>
                <a:spcPts val="450"/>
              </a:spcAft>
              <a:defRPr sz="1500">
                <a:solidFill>
                  <a:schemeClr val="tx2"/>
                </a:solidFill>
              </a:defRPr>
            </a:lvl3pPr>
            <a:lvl4pPr marL="685800" indent="-171450">
              <a:lnSpc>
                <a:spcPct val="100000"/>
              </a:lnSpc>
              <a:spcAft>
                <a:spcPts val="450"/>
              </a:spcAft>
              <a:defRPr sz="1350">
                <a:solidFill>
                  <a:schemeClr val="tx2"/>
                </a:solidFill>
              </a:defRPr>
            </a:lvl4pPr>
            <a:lvl5pPr marL="858441" indent="-171450">
              <a:lnSpc>
                <a:spcPct val="100000"/>
              </a:lnSpc>
              <a:spcAft>
                <a:spcPts val="450"/>
              </a:spcAft>
              <a:defRPr sz="1350">
                <a:solidFill>
                  <a:schemeClr val="tx2"/>
                </a:solidFill>
              </a:defRPr>
            </a:lvl5pPr>
          </a:lstStyle>
          <a:p>
            <a:pPr lvl="0" rtl="0"/>
            <a:r>
              <a:rPr lang="ja-jp"/>
              <a:t>Add content text</a:t>
            </a:r>
          </a:p>
          <a:p>
            <a:pPr lvl="1" rtl="0"/>
            <a:r>
              <a:rPr lang="ja-jp"/>
              <a:t>Second level</a:t>
            </a:r>
          </a:p>
          <a:p>
            <a:pPr lvl="2" rtl="0"/>
            <a:r>
              <a:rPr lang="ja-jp"/>
              <a:t>Third level</a:t>
            </a:r>
          </a:p>
          <a:p>
            <a:pPr lvl="3" rtl="0"/>
            <a:r>
              <a:rPr lang="ja-jp"/>
              <a:t>Avoid using fourth  level</a:t>
            </a:r>
          </a:p>
          <a:p>
            <a:pPr lvl="4" rtl="0"/>
            <a:r>
              <a:rPr lang="ja-jp"/>
              <a:t>Avoid using fifth level</a:t>
            </a:r>
          </a:p>
        </p:txBody>
      </p:sp>
      <p:sp>
        <p:nvSpPr>
          <p:cNvPr id="10" name="Copyright">
            <a:extLst>
              <a:ext uri="{FF2B5EF4-FFF2-40B4-BE49-F238E27FC236}">
                <a16:creationId xmlns:a16="http://schemas.microsoft.com/office/drawing/2014/main" id="{1A418397-7EA4-469E-A067-E795D3CC49C7}"/>
              </a:ext>
            </a:extLst>
          </p:cNvPr>
          <p:cNvSpPr txBox="1"/>
          <p:nvPr userDrawn="1"/>
        </p:nvSpPr>
        <p:spPr>
          <a:xfrm>
            <a:off x="6535995" y="6568820"/>
            <a:ext cx="3499676" cy="219291"/>
          </a:xfrm>
          <a:prstGeom prst="rect">
            <a:avLst/>
          </a:prstGeom>
          <a:noFill/>
        </p:spPr>
        <p:txBody>
          <a:bodyPr wrap="none" rtlCol="0">
            <a:spAutoFit/>
          </a:bodyPr>
          <a:lstStyle/>
          <a:p>
            <a:pPr algn="ctr"/>
            <a:r>
              <a:rPr lang="en-US" sz="825" kern="1200" dirty="0">
                <a:solidFill>
                  <a:schemeClr val="tx2"/>
                </a:solidFill>
                <a:effectLst/>
                <a:latin typeface="+mn-lt"/>
                <a:ea typeface="+mn-ea"/>
                <a:cs typeface="+mn-cs"/>
              </a:rPr>
              <a:t>© 2023, Amazon Web Services, Inc. or its affiliates. All rights reserved.</a:t>
            </a:r>
          </a:p>
        </p:txBody>
      </p:sp>
    </p:spTree>
    <p:custDataLst>
      <p:tags r:id="rId1"/>
    </p:custDataLst>
    <p:extLst>
      <p:ext uri="{BB962C8B-B14F-4D97-AF65-F5344CB8AC3E}">
        <p14:creationId xmlns:p14="http://schemas.microsoft.com/office/powerpoint/2010/main" val="15003885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タイトルとコンテンツ">
  <p:cSld name="タイトルとコンテンツ">
    <p:spTree>
      <p:nvGrpSpPr>
        <p:cNvPr id="1" name="Shape 19"/>
        <p:cNvGrpSpPr/>
        <p:nvPr/>
      </p:nvGrpSpPr>
      <p:grpSpPr>
        <a:xfrm>
          <a:off x="0" y="0"/>
          <a:ext cx="0" cy="0"/>
          <a:chOff x="0" y="0"/>
          <a:chExt cx="0" cy="0"/>
        </a:xfrm>
      </p:grpSpPr>
      <p:sp>
        <p:nvSpPr>
          <p:cNvPr id="20" name="Google Shape;20;p3"/>
          <p:cNvSpPr txBox="1">
            <a:spLocks noGrp="1"/>
          </p:cNvSpPr>
          <p:nvPr>
            <p:ph type="title"/>
          </p:nvPr>
        </p:nvSpPr>
        <p:spPr>
          <a:xfrm>
            <a:off x="341280" y="0"/>
            <a:ext cx="11018569" cy="573579"/>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2200"/>
              <a:buFont typeface="Arial"/>
              <a:buNone/>
              <a:defRPr b="0">
                <a:latin typeface="メイリオ" panose="020B0604030504040204" pitchFamily="50" charset="-128"/>
                <a:ea typeface="メイリオ" panose="020B0604030504040204" pitchFamily="50" charset="-128"/>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21" name="Google Shape;21;p3"/>
          <p:cNvSpPr txBox="1">
            <a:spLocks noGrp="1"/>
          </p:cNvSpPr>
          <p:nvPr>
            <p:ph type="body" idx="1"/>
          </p:nvPr>
        </p:nvSpPr>
        <p:spPr>
          <a:xfrm>
            <a:off x="340784" y="623455"/>
            <a:ext cx="11521016" cy="6026727"/>
          </a:xfrm>
          <a:prstGeom prst="rect">
            <a:avLst/>
          </a:prstGeom>
          <a:noFill/>
          <a:ln>
            <a:noFill/>
          </a:ln>
        </p:spPr>
        <p:txBody>
          <a:bodyPr spcFirstLastPara="1" wrap="square" lIns="91425" tIns="45700" rIns="91425" bIns="45700" anchor="t" anchorCtr="0">
            <a:noAutofit/>
          </a:bodyPr>
          <a:lstStyle>
            <a:lvl1pPr marL="457200" lvl="0" indent="-406400" algn="l">
              <a:lnSpc>
                <a:spcPct val="100000"/>
              </a:lnSpc>
              <a:spcBef>
                <a:spcPts val="560"/>
              </a:spcBef>
              <a:spcAft>
                <a:spcPts val="0"/>
              </a:spcAft>
              <a:buSzPts val="2800"/>
              <a:buChar char="■"/>
              <a:defRPr>
                <a:solidFill>
                  <a:srgbClr val="262626"/>
                </a:solidFill>
                <a:latin typeface="メイリオ" panose="020B0604030504040204" pitchFamily="50" charset="-128"/>
                <a:ea typeface="メイリオ" panose="020B0604030504040204" pitchFamily="50" charset="-128"/>
                <a:cs typeface="Arial"/>
                <a:sym typeface="Arial"/>
              </a:defRPr>
            </a:lvl1pPr>
            <a:lvl2pPr marL="914400" lvl="1" indent="-381000" algn="l">
              <a:lnSpc>
                <a:spcPct val="100000"/>
              </a:lnSpc>
              <a:spcBef>
                <a:spcPts val="480"/>
              </a:spcBef>
              <a:spcAft>
                <a:spcPts val="0"/>
              </a:spcAft>
              <a:buSzPts val="2400"/>
              <a:buChar char="●"/>
              <a:defRPr>
                <a:solidFill>
                  <a:srgbClr val="262626"/>
                </a:solidFill>
                <a:latin typeface="Arial"/>
                <a:ea typeface="Arial"/>
                <a:cs typeface="Arial"/>
                <a:sym typeface="Arial"/>
              </a:defRPr>
            </a:lvl2pPr>
            <a:lvl3pPr marL="1371600" lvl="2" indent="-368300" algn="l">
              <a:lnSpc>
                <a:spcPct val="100000"/>
              </a:lnSpc>
              <a:spcBef>
                <a:spcPts val="440"/>
              </a:spcBef>
              <a:spcAft>
                <a:spcPts val="0"/>
              </a:spcAft>
              <a:buSzPts val="2200"/>
              <a:buChar char="-"/>
              <a:defRPr>
                <a:solidFill>
                  <a:srgbClr val="3F3F3F"/>
                </a:solidFill>
                <a:latin typeface="Arial"/>
                <a:ea typeface="Arial"/>
                <a:cs typeface="Arial"/>
                <a:sym typeface="Arial"/>
              </a:defRPr>
            </a:lvl3pPr>
            <a:lvl4pPr marL="1828800" lvl="3" indent="-355600" algn="l">
              <a:lnSpc>
                <a:spcPct val="100000"/>
              </a:lnSpc>
              <a:spcBef>
                <a:spcPts val="400"/>
              </a:spcBef>
              <a:spcAft>
                <a:spcPts val="0"/>
              </a:spcAft>
              <a:buSzPts val="2000"/>
              <a:buChar char="•"/>
              <a:defRPr>
                <a:solidFill>
                  <a:srgbClr val="3F3F3F"/>
                </a:solidFill>
                <a:latin typeface="Arial"/>
                <a:ea typeface="Arial"/>
                <a:cs typeface="Arial"/>
                <a:sym typeface="Arial"/>
              </a:defRPr>
            </a:lvl4pPr>
            <a:lvl5pPr marL="2286000" lvl="4" indent="-342900" algn="l">
              <a:lnSpc>
                <a:spcPct val="100000"/>
              </a:lnSpc>
              <a:spcBef>
                <a:spcPts val="360"/>
              </a:spcBef>
              <a:spcAft>
                <a:spcPts val="0"/>
              </a:spcAft>
              <a:buSzPts val="1800"/>
              <a:buChar char="•"/>
              <a:defRPr>
                <a:solidFill>
                  <a:srgbClr val="3F3F3F"/>
                </a:solidFill>
                <a:latin typeface="Arial"/>
                <a:ea typeface="Arial"/>
                <a:cs typeface="Arial"/>
                <a:sym typeface="Aria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dirty="0"/>
          </a:p>
        </p:txBody>
      </p:sp>
      <p:sp>
        <p:nvSpPr>
          <p:cNvPr id="22" name="Google Shape;22;p3"/>
          <p:cNvSpPr txBox="1">
            <a:spLocks noGrp="1"/>
          </p:cNvSpPr>
          <p:nvPr>
            <p:ph type="sldNum" idx="12"/>
          </p:nvPr>
        </p:nvSpPr>
        <p:spPr>
          <a:xfrm>
            <a:off x="10642600" y="6660000"/>
            <a:ext cx="1440000" cy="180000"/>
          </a:xfrm>
          <a:prstGeom prst="rect">
            <a:avLst/>
          </a:prstGeom>
          <a:noFill/>
          <a:ln>
            <a:noFill/>
          </a:ln>
        </p:spPr>
        <p:txBody>
          <a:bodyPr spcFirstLastPara="1" wrap="square" lIns="91425" tIns="45700" rIns="91425" bIns="45700" anchor="t"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dirty="0"/>
          </a:p>
        </p:txBody>
      </p:sp>
    </p:spTree>
    <p:extLst>
      <p:ext uri="{BB962C8B-B14F-4D97-AF65-F5344CB8AC3E}">
        <p14:creationId xmlns:p14="http://schemas.microsoft.com/office/powerpoint/2010/main" val="13266376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matchingName="タイトル スライド">
  <p:cSld name="タイトル スライド">
    <p:spTree>
      <p:nvGrpSpPr>
        <p:cNvPr id="1" name="Shape 12"/>
        <p:cNvGrpSpPr/>
        <p:nvPr/>
      </p:nvGrpSpPr>
      <p:grpSpPr>
        <a:xfrm>
          <a:off x="0" y="0"/>
          <a:ext cx="0" cy="0"/>
          <a:chOff x="0" y="0"/>
          <a:chExt cx="0" cy="0"/>
        </a:xfrm>
      </p:grpSpPr>
      <p:pic>
        <p:nvPicPr>
          <p:cNvPr id="13" name="Google Shape;13;p2"/>
          <p:cNvPicPr preferRelativeResize="0"/>
          <p:nvPr/>
        </p:nvPicPr>
        <p:blipFill rotWithShape="1">
          <a:blip r:embed="rId2">
            <a:alphaModFix/>
          </a:blip>
          <a:srcRect/>
          <a:stretch/>
        </p:blipFill>
        <p:spPr>
          <a:xfrm>
            <a:off x="822336" y="3547105"/>
            <a:ext cx="10560000" cy="85797"/>
          </a:xfrm>
          <a:prstGeom prst="rect">
            <a:avLst/>
          </a:prstGeom>
          <a:noFill/>
          <a:ln>
            <a:noFill/>
          </a:ln>
        </p:spPr>
      </p:pic>
      <p:pic>
        <p:nvPicPr>
          <p:cNvPr id="14" name="Google Shape;14;p2"/>
          <p:cNvPicPr preferRelativeResize="0"/>
          <p:nvPr/>
        </p:nvPicPr>
        <p:blipFill rotWithShape="1">
          <a:blip r:embed="rId3">
            <a:alphaModFix/>
          </a:blip>
          <a:srcRect/>
          <a:stretch/>
        </p:blipFill>
        <p:spPr>
          <a:xfrm>
            <a:off x="8253048" y="4855684"/>
            <a:ext cx="3938953" cy="2002317"/>
          </a:xfrm>
          <a:prstGeom prst="rect">
            <a:avLst/>
          </a:prstGeom>
          <a:noFill/>
          <a:ln>
            <a:noFill/>
          </a:ln>
        </p:spPr>
      </p:pic>
      <p:sp>
        <p:nvSpPr>
          <p:cNvPr id="15" name="Google Shape;15;p2"/>
          <p:cNvSpPr txBox="1">
            <a:spLocks noGrp="1"/>
          </p:cNvSpPr>
          <p:nvPr>
            <p:ph type="ctrTitle"/>
          </p:nvPr>
        </p:nvSpPr>
        <p:spPr>
          <a:xfrm>
            <a:off x="822336" y="3045629"/>
            <a:ext cx="10560000" cy="480131"/>
          </a:xfrm>
          <a:prstGeom prst="rect">
            <a:avLst/>
          </a:prstGeom>
          <a:noFill/>
          <a:ln>
            <a:noFill/>
          </a:ln>
        </p:spPr>
        <p:txBody>
          <a:bodyPr spcFirstLastPara="1" wrap="square" lIns="91425" tIns="45700" rIns="91425" bIns="45700" anchor="b" anchorCtr="1">
            <a:noAutofit/>
          </a:bodyPr>
          <a:lstStyle>
            <a:lvl1pPr lvl="0" algn="ctr">
              <a:lnSpc>
                <a:spcPct val="90000"/>
              </a:lnSpc>
              <a:spcBef>
                <a:spcPts val="0"/>
              </a:spcBef>
              <a:spcAft>
                <a:spcPts val="0"/>
              </a:spcAft>
              <a:buClr>
                <a:srgbClr val="3F3F3F"/>
              </a:buClr>
              <a:buSzPts val="2800"/>
              <a:buFont typeface="Arial"/>
              <a:buNone/>
              <a:defRPr sz="2800" b="1">
                <a:solidFill>
                  <a:srgbClr val="3F3F3F"/>
                </a:solidFill>
                <a:latin typeface="メイリオ" panose="020B0604030504040204" pitchFamily="50" charset="-128"/>
                <a:ea typeface="メイリオ" panose="020B0604030504040204" pitchFamily="50" charset="-128"/>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6" name="Google Shape;16;p2"/>
          <p:cNvSpPr txBox="1">
            <a:spLocks noGrp="1"/>
          </p:cNvSpPr>
          <p:nvPr>
            <p:ph type="body" idx="1"/>
          </p:nvPr>
        </p:nvSpPr>
        <p:spPr>
          <a:xfrm>
            <a:off x="822336" y="3647649"/>
            <a:ext cx="10560000" cy="461665"/>
          </a:xfrm>
          <a:prstGeom prst="rect">
            <a:avLst/>
          </a:prstGeom>
          <a:noFill/>
          <a:ln>
            <a:noFill/>
          </a:ln>
        </p:spPr>
        <p:txBody>
          <a:bodyPr spcFirstLastPara="1" wrap="square" lIns="91425" tIns="45700" rIns="91425" bIns="45700" anchor="ctr" anchorCtr="1">
            <a:noAutofit/>
          </a:bodyPr>
          <a:lstStyle>
            <a:lvl1pPr marL="457200" lvl="0" indent="-228600" algn="ctr">
              <a:lnSpc>
                <a:spcPct val="100000"/>
              </a:lnSpc>
              <a:spcBef>
                <a:spcPts val="480"/>
              </a:spcBef>
              <a:spcAft>
                <a:spcPts val="0"/>
              </a:spcAft>
              <a:buSzPts val="2400"/>
              <a:buNone/>
              <a:defRPr sz="2400">
                <a:solidFill>
                  <a:srgbClr val="3F3F3F"/>
                </a:solidFill>
                <a:latin typeface="メイリオ" panose="020B0604030504040204" pitchFamily="50" charset="-128"/>
                <a:ea typeface="メイリオ" panose="020B0604030504040204" pitchFamily="50" charset="-128"/>
                <a:cs typeface="Arial"/>
                <a:sym typeface="Arial"/>
              </a:defRPr>
            </a:lvl1pPr>
            <a:lvl2pPr marL="914400" lvl="1" indent="-381000" algn="l">
              <a:lnSpc>
                <a:spcPct val="100000"/>
              </a:lnSpc>
              <a:spcBef>
                <a:spcPts val="480"/>
              </a:spcBef>
              <a:spcAft>
                <a:spcPts val="0"/>
              </a:spcAft>
              <a:buSzPts val="2400"/>
              <a:buChar char="●"/>
              <a:defRPr>
                <a:latin typeface="Arial"/>
                <a:ea typeface="Arial"/>
                <a:cs typeface="Arial"/>
                <a:sym typeface="Arial"/>
              </a:defRPr>
            </a:lvl2pPr>
            <a:lvl3pPr marL="1371600" lvl="2" indent="-368300" algn="l">
              <a:lnSpc>
                <a:spcPct val="100000"/>
              </a:lnSpc>
              <a:spcBef>
                <a:spcPts val="440"/>
              </a:spcBef>
              <a:spcAft>
                <a:spcPts val="0"/>
              </a:spcAft>
              <a:buSzPts val="2200"/>
              <a:buChar char="-"/>
              <a:defRPr>
                <a:latin typeface="Arial"/>
                <a:ea typeface="Arial"/>
                <a:cs typeface="Arial"/>
                <a:sym typeface="Arial"/>
              </a:defRPr>
            </a:lvl3pPr>
            <a:lvl4pPr marL="1828800" lvl="3" indent="-355600" algn="l">
              <a:lnSpc>
                <a:spcPct val="100000"/>
              </a:lnSpc>
              <a:spcBef>
                <a:spcPts val="400"/>
              </a:spcBef>
              <a:spcAft>
                <a:spcPts val="0"/>
              </a:spcAft>
              <a:buSzPts val="2000"/>
              <a:buChar char="•"/>
              <a:defRPr>
                <a:latin typeface="Arial"/>
                <a:ea typeface="Arial"/>
                <a:cs typeface="Arial"/>
                <a:sym typeface="Arial"/>
              </a:defRPr>
            </a:lvl4pPr>
            <a:lvl5pPr marL="2286000" lvl="4" indent="-342900" algn="l">
              <a:lnSpc>
                <a:spcPct val="100000"/>
              </a:lnSpc>
              <a:spcBef>
                <a:spcPts val="360"/>
              </a:spcBef>
              <a:spcAft>
                <a:spcPts val="0"/>
              </a:spcAft>
              <a:buSzPts val="1800"/>
              <a:buChar char="•"/>
              <a:defRPr>
                <a:latin typeface="Arial"/>
                <a:ea typeface="Arial"/>
                <a:cs typeface="Arial"/>
                <a:sym typeface="Aria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dirty="0"/>
          </a:p>
        </p:txBody>
      </p:sp>
      <p:pic>
        <p:nvPicPr>
          <p:cNvPr id="17" name="Google Shape;17;p2"/>
          <p:cNvPicPr preferRelativeResize="0"/>
          <p:nvPr/>
        </p:nvPicPr>
        <p:blipFill rotWithShape="1">
          <a:blip r:embed="rId4">
            <a:alphaModFix/>
          </a:blip>
          <a:srcRect/>
          <a:stretch/>
        </p:blipFill>
        <p:spPr>
          <a:xfrm>
            <a:off x="42333" y="142876"/>
            <a:ext cx="5607051" cy="765175"/>
          </a:xfrm>
          <a:prstGeom prst="rect">
            <a:avLst/>
          </a:prstGeom>
          <a:noFill/>
          <a:ln>
            <a:noFill/>
          </a:ln>
        </p:spPr>
      </p:pic>
      <p:sp>
        <p:nvSpPr>
          <p:cNvPr id="18" name="Google Shape;18;p2"/>
          <p:cNvSpPr txBox="1">
            <a:spLocks noGrp="1"/>
          </p:cNvSpPr>
          <p:nvPr>
            <p:ph type="body" idx="2"/>
          </p:nvPr>
        </p:nvSpPr>
        <p:spPr>
          <a:xfrm>
            <a:off x="340800" y="6284611"/>
            <a:ext cx="2880000" cy="369332"/>
          </a:xfrm>
          <a:prstGeom prst="rect">
            <a:avLst/>
          </a:prstGeom>
          <a:noFill/>
          <a:ln>
            <a:noFill/>
          </a:ln>
        </p:spPr>
        <p:txBody>
          <a:bodyPr spcFirstLastPara="1" wrap="square" lIns="91425" tIns="45700" rIns="91425" bIns="45700" anchor="ctr" anchorCtr="0">
            <a:noAutofit/>
          </a:bodyPr>
          <a:lstStyle>
            <a:lvl1pPr marL="457200" lvl="0" indent="-228600" algn="l">
              <a:lnSpc>
                <a:spcPct val="100000"/>
              </a:lnSpc>
              <a:spcBef>
                <a:spcPts val="360"/>
              </a:spcBef>
              <a:spcAft>
                <a:spcPts val="0"/>
              </a:spcAft>
              <a:buSzPts val="1800"/>
              <a:buNone/>
              <a:defRPr sz="1800">
                <a:solidFill>
                  <a:srgbClr val="3F3F3F"/>
                </a:solidFill>
                <a:latin typeface="メイリオ" panose="020B0604030504040204" pitchFamily="50" charset="-128"/>
                <a:ea typeface="メイリオ" panose="020B0604030504040204" pitchFamily="50" charset="-128"/>
                <a:cs typeface="Arial"/>
                <a:sym typeface="Arial"/>
              </a:defRPr>
            </a:lvl1pPr>
            <a:lvl2pPr marL="914400" lvl="1" indent="-381000" algn="l">
              <a:lnSpc>
                <a:spcPct val="100000"/>
              </a:lnSpc>
              <a:spcBef>
                <a:spcPts val="480"/>
              </a:spcBef>
              <a:spcAft>
                <a:spcPts val="0"/>
              </a:spcAft>
              <a:buSzPts val="2400"/>
              <a:buChar char="●"/>
              <a:defRPr>
                <a:latin typeface="Arial"/>
                <a:ea typeface="Arial"/>
                <a:cs typeface="Arial"/>
                <a:sym typeface="Arial"/>
              </a:defRPr>
            </a:lvl2pPr>
            <a:lvl3pPr marL="1371600" lvl="2" indent="-368300" algn="l">
              <a:lnSpc>
                <a:spcPct val="100000"/>
              </a:lnSpc>
              <a:spcBef>
                <a:spcPts val="440"/>
              </a:spcBef>
              <a:spcAft>
                <a:spcPts val="0"/>
              </a:spcAft>
              <a:buSzPts val="2200"/>
              <a:buChar char="-"/>
              <a:defRPr>
                <a:latin typeface="Arial"/>
                <a:ea typeface="Arial"/>
                <a:cs typeface="Arial"/>
                <a:sym typeface="Arial"/>
              </a:defRPr>
            </a:lvl3pPr>
            <a:lvl4pPr marL="1828800" lvl="3" indent="-355600" algn="l">
              <a:lnSpc>
                <a:spcPct val="100000"/>
              </a:lnSpc>
              <a:spcBef>
                <a:spcPts val="400"/>
              </a:spcBef>
              <a:spcAft>
                <a:spcPts val="0"/>
              </a:spcAft>
              <a:buSzPts val="2000"/>
              <a:buChar char="•"/>
              <a:defRPr>
                <a:latin typeface="Arial"/>
                <a:ea typeface="Arial"/>
                <a:cs typeface="Arial"/>
                <a:sym typeface="Arial"/>
              </a:defRPr>
            </a:lvl4pPr>
            <a:lvl5pPr marL="2286000" lvl="4" indent="-342900" algn="l">
              <a:lnSpc>
                <a:spcPct val="100000"/>
              </a:lnSpc>
              <a:spcBef>
                <a:spcPts val="360"/>
              </a:spcBef>
              <a:spcAft>
                <a:spcPts val="0"/>
              </a:spcAft>
              <a:buSzPts val="1800"/>
              <a:buChar char="•"/>
              <a:defRPr>
                <a:latin typeface="Arial"/>
                <a:ea typeface="Arial"/>
                <a:cs typeface="Arial"/>
                <a:sym typeface="Aria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10346168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2_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341279" y="0"/>
            <a:ext cx="11020800" cy="540000"/>
          </a:xfrm>
        </p:spPr>
        <p:txBody>
          <a:bodyPr/>
          <a:lstStyle>
            <a:lvl1pPr>
              <a:defRPr b="1" baseline="0">
                <a:latin typeface="(日本語用のフォントを使用)"/>
              </a:defRPr>
            </a:lvl1pPr>
          </a:lstStyle>
          <a:p>
            <a:r>
              <a:rPr kumimoji="1" lang="ja-JP" altLang="en-US" dirty="0"/>
              <a:t>マスター タイトルの書式設定</a:t>
            </a:r>
          </a:p>
        </p:txBody>
      </p:sp>
      <p:sp>
        <p:nvSpPr>
          <p:cNvPr id="4" name="コンテンツ プレースホルダー 3"/>
          <p:cNvSpPr>
            <a:spLocks noGrp="1"/>
          </p:cNvSpPr>
          <p:nvPr>
            <p:ph sz="quarter" idx="10"/>
          </p:nvPr>
        </p:nvSpPr>
        <p:spPr>
          <a:xfrm>
            <a:off x="340784" y="576000"/>
            <a:ext cx="11521016" cy="6084000"/>
          </a:xfrm>
        </p:spPr>
        <p:txBody>
          <a:bodyPr/>
          <a:lstStyle>
            <a:lvl1pPr>
              <a:defRPr baseline="0">
                <a:solidFill>
                  <a:schemeClr val="tx1">
                    <a:lumMod val="85000"/>
                    <a:lumOff val="15000"/>
                  </a:schemeClr>
                </a:solidFill>
                <a:latin typeface="Meiryo UI" panose="020B0604030504040204" pitchFamily="50" charset="-128"/>
                <a:ea typeface="Meiryo UI" panose="020B0604030504040204" pitchFamily="50" charset="-128"/>
              </a:defRPr>
            </a:lvl1pPr>
            <a:lvl2pPr>
              <a:defRPr baseline="0">
                <a:solidFill>
                  <a:schemeClr val="tx1">
                    <a:lumMod val="85000"/>
                    <a:lumOff val="15000"/>
                  </a:schemeClr>
                </a:solidFill>
                <a:latin typeface="Meiryo UI" panose="020B0604030504040204" pitchFamily="50" charset="-128"/>
                <a:ea typeface="Meiryo UI" panose="020B0604030504040204" pitchFamily="50" charset="-128"/>
              </a:defRPr>
            </a:lvl2pPr>
            <a:lvl3pPr>
              <a:defRPr baseline="0">
                <a:solidFill>
                  <a:schemeClr val="tx1">
                    <a:lumMod val="75000"/>
                    <a:lumOff val="25000"/>
                  </a:schemeClr>
                </a:solidFill>
                <a:latin typeface="Meiryo UI" panose="020B0604030504040204" pitchFamily="50" charset="-128"/>
                <a:ea typeface="Meiryo UI" panose="020B0604030504040204" pitchFamily="50" charset="-128"/>
              </a:defRPr>
            </a:lvl3pPr>
            <a:lvl4pPr>
              <a:defRPr baseline="0">
                <a:solidFill>
                  <a:schemeClr val="tx1">
                    <a:lumMod val="75000"/>
                    <a:lumOff val="25000"/>
                  </a:schemeClr>
                </a:solidFill>
                <a:latin typeface="Meiryo UI" panose="020B0604030504040204" pitchFamily="50" charset="-128"/>
                <a:ea typeface="Meiryo UI" panose="020B0604030504040204" pitchFamily="50" charset="-128"/>
              </a:defRPr>
            </a:lvl4pPr>
            <a:lvl5pPr marL="2114550" indent="-285750">
              <a:buFont typeface="Arial" panose="020B0604020202020204" pitchFamily="34" charset="0"/>
              <a:buChar char="•"/>
              <a:defRPr baseline="0">
                <a:solidFill>
                  <a:schemeClr val="tx1">
                    <a:lumMod val="75000"/>
                    <a:lumOff val="25000"/>
                  </a:schemeClr>
                </a:solidFill>
                <a:latin typeface="Meiryo UI" panose="020B0604030504040204" pitchFamily="50" charset="-128"/>
                <a:ea typeface="Meiryo UI" panose="020B0604030504040204" pitchFamily="50" charset="-128"/>
              </a:defRPr>
            </a:lvl5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6" name="Slide Number Placeholder 5">
            <a:extLst>
              <a:ext uri="{FF2B5EF4-FFF2-40B4-BE49-F238E27FC236}">
                <a16:creationId xmlns:a16="http://schemas.microsoft.com/office/drawing/2014/main" id="{D7B8CBA1-014F-40AD-A966-3201C6D132E1}"/>
              </a:ext>
            </a:extLst>
          </p:cNvPr>
          <p:cNvSpPr>
            <a:spLocks noGrp="1"/>
          </p:cNvSpPr>
          <p:nvPr>
            <p:ph type="sldNum" sz="quarter" idx="4"/>
          </p:nvPr>
        </p:nvSpPr>
        <p:spPr bwMode="white">
          <a:xfrm>
            <a:off x="10642600" y="6660000"/>
            <a:ext cx="1440000" cy="180000"/>
          </a:xfrm>
          <a:prstGeom prst="rect">
            <a:avLst/>
          </a:prstGeom>
        </p:spPr>
        <p:txBody>
          <a:bodyPr vert="horz" lIns="91440" tIns="45720" rIns="91440" bIns="45720" rtlCol="0" anchor="t"/>
          <a:lstStyle>
            <a:lvl1pPr algn="r">
              <a:defRPr sz="1000" b="1" baseline="0">
                <a:solidFill>
                  <a:schemeClr val="tx1"/>
                </a:solidFill>
                <a:latin typeface="Meiryo UI" panose="020B0604030504040204" pitchFamily="50" charset="-128"/>
                <a:ea typeface="Meiryo UI" panose="020B0604030504040204" pitchFamily="50" charset="-128"/>
              </a:defRPr>
            </a:lvl1pPr>
          </a:lstStyle>
          <a:p>
            <a:fld id="{46BB8D49-91AB-4BE8-B7F4-8EAFE2BF815D}" type="slidenum">
              <a:rPr kumimoji="1" lang="ja-JP" altLang="en-US" smtClean="0"/>
              <a:pPr/>
              <a:t>‹#›</a:t>
            </a:fld>
            <a:endParaRPr kumimoji="1" lang="ja-JP" altLang="en-US" dirty="0"/>
          </a:p>
        </p:txBody>
      </p:sp>
    </p:spTree>
    <p:extLst>
      <p:ext uri="{BB962C8B-B14F-4D97-AF65-F5344CB8AC3E}">
        <p14:creationId xmlns:p14="http://schemas.microsoft.com/office/powerpoint/2010/main" val="13690302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bwMode="auto">
          <a:xfrm>
            <a:off x="341280" y="0"/>
            <a:ext cx="11018569" cy="572400"/>
          </a:xfrm>
          <a:prstGeom prst="rect">
            <a:avLst/>
          </a:prstGeom>
        </p:spPr>
        <p:txBody>
          <a:bodyPr vert="horz" lIns="91440" tIns="45720" rIns="91440" bIns="45720" rtlCol="0" anchor="ctr">
            <a:noAutofit/>
          </a:bodyPr>
          <a:lstStyle/>
          <a:p>
            <a:r>
              <a:rPr lang="ja-JP" altLang="en-US" dirty="0"/>
              <a:t>マスター タイトルの書式設定</a:t>
            </a:r>
            <a:endParaRPr lang="en-US" dirty="0"/>
          </a:p>
        </p:txBody>
      </p:sp>
      <p:sp>
        <p:nvSpPr>
          <p:cNvPr id="4" name="テキスト プレースホルダー 3"/>
          <p:cNvSpPr>
            <a:spLocks noGrp="1"/>
          </p:cNvSpPr>
          <p:nvPr>
            <p:ph type="body" idx="1"/>
          </p:nvPr>
        </p:nvSpPr>
        <p:spPr bwMode="auto">
          <a:xfrm>
            <a:off x="341279" y="622800"/>
            <a:ext cx="11520000" cy="6026400"/>
          </a:xfrm>
          <a:prstGeom prst="rect">
            <a:avLst/>
          </a:prstGeom>
        </p:spPr>
        <p:txBody>
          <a:bodyPr vert="horz" wrap="none" lIns="91440" tIns="45720" rIns="91440" bIns="45720" rtlCol="0">
            <a:noAutofit/>
          </a:bodyPr>
          <a:lstStyle/>
          <a:p>
            <a:pPr lvl="0">
              <a:buClrTx/>
            </a:pPr>
            <a:r>
              <a:rPr kumimoji="1" lang="ja-JP" altLang="en-US"/>
              <a:t>マスター テキストの書式設定</a:t>
            </a:r>
            <a:endParaRPr kumimoji="1" lang="en-US" altLang="ja-JP"/>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3" name="スライド番号プレースホルダー 2">
            <a:extLst>
              <a:ext uri="{FF2B5EF4-FFF2-40B4-BE49-F238E27FC236}">
                <a16:creationId xmlns:a16="http://schemas.microsoft.com/office/drawing/2014/main" id="{C8ABF288-01C4-4183-8C81-CCED633584AC}"/>
              </a:ext>
            </a:extLst>
          </p:cNvPr>
          <p:cNvSpPr>
            <a:spLocks noGrp="1"/>
          </p:cNvSpPr>
          <p:nvPr>
            <p:ph type="sldNum" sz="quarter" idx="4"/>
          </p:nvPr>
        </p:nvSpPr>
        <p:spPr>
          <a:xfrm>
            <a:off x="9448800" y="6653598"/>
            <a:ext cx="2743200" cy="204403"/>
          </a:xfrm>
          <a:prstGeom prst="rect">
            <a:avLst/>
          </a:prstGeom>
        </p:spPr>
        <p:txBody>
          <a:bodyPr vert="horz" lIns="91440" tIns="45720" rIns="91440" bIns="45720" rtlCol="0" anchor="ctr"/>
          <a:lstStyle>
            <a:lvl1pPr algn="r">
              <a:defRPr sz="900" b="1">
                <a:solidFill>
                  <a:schemeClr val="tx1">
                    <a:lumMod val="50000"/>
                    <a:lumOff val="50000"/>
                  </a:schemeClr>
                </a:solidFill>
                <a:latin typeface="メイリオ" panose="020B0604030504040204" pitchFamily="50" charset="-128"/>
                <a:ea typeface="メイリオ" panose="020B0604030504040204" pitchFamily="50" charset="-128"/>
              </a:defRPr>
            </a:lvl1pPr>
          </a:lstStyle>
          <a:p>
            <a:fld id="{5D750650-B10A-47BF-93C2-E1678438B37A}" type="slidenum">
              <a:rPr kumimoji="1" lang="ja-JP" altLang="en-US" smtClean="0"/>
              <a:pPr/>
              <a:t>‹#›</a:t>
            </a:fld>
            <a:endParaRPr kumimoji="1" lang="ja-JP" altLang="en-US" dirty="0"/>
          </a:p>
        </p:txBody>
      </p:sp>
      <p:sp>
        <p:nvSpPr>
          <p:cNvPr id="5" name="正方形/長方形 4">
            <a:extLst>
              <a:ext uri="{FF2B5EF4-FFF2-40B4-BE49-F238E27FC236}">
                <a16:creationId xmlns:a16="http://schemas.microsoft.com/office/drawing/2014/main" id="{C92DF38B-ACF7-433E-8E2C-C0DE48C52C5D}"/>
              </a:ext>
            </a:extLst>
          </p:cNvPr>
          <p:cNvSpPr/>
          <p:nvPr userDrawn="1"/>
        </p:nvSpPr>
        <p:spPr>
          <a:xfrm>
            <a:off x="-471170" y="366183"/>
            <a:ext cx="262843" cy="262843"/>
          </a:xfrm>
          <a:prstGeom prst="rect">
            <a:avLst/>
          </a:prstGeom>
          <a:solidFill>
            <a:srgbClr val="F36C3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6" name="正方形/長方形 5">
            <a:extLst>
              <a:ext uri="{FF2B5EF4-FFF2-40B4-BE49-F238E27FC236}">
                <a16:creationId xmlns:a16="http://schemas.microsoft.com/office/drawing/2014/main" id="{F8A1F90B-34FB-43C2-8A49-8976FC01CBA8}"/>
              </a:ext>
            </a:extLst>
          </p:cNvPr>
          <p:cNvSpPr/>
          <p:nvPr userDrawn="1"/>
        </p:nvSpPr>
        <p:spPr>
          <a:xfrm>
            <a:off x="-471170" y="10679"/>
            <a:ext cx="262843" cy="262843"/>
          </a:xfrm>
          <a:prstGeom prst="rect">
            <a:avLst/>
          </a:prstGeom>
          <a:solidFill>
            <a:srgbClr val="E9482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7" name="正方形/長方形 6">
            <a:extLst>
              <a:ext uri="{FF2B5EF4-FFF2-40B4-BE49-F238E27FC236}">
                <a16:creationId xmlns:a16="http://schemas.microsoft.com/office/drawing/2014/main" id="{1D0AAB9E-7A6C-4EC7-A4D1-17FF3E3CE7A2}"/>
              </a:ext>
            </a:extLst>
          </p:cNvPr>
          <p:cNvSpPr/>
          <p:nvPr userDrawn="1"/>
        </p:nvSpPr>
        <p:spPr>
          <a:xfrm>
            <a:off x="-471170" y="721687"/>
            <a:ext cx="262843" cy="262843"/>
          </a:xfrm>
          <a:prstGeom prst="rect">
            <a:avLst/>
          </a:prstGeom>
          <a:solidFill>
            <a:srgbClr val="EB004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8" name="正方形/長方形 7">
            <a:extLst>
              <a:ext uri="{FF2B5EF4-FFF2-40B4-BE49-F238E27FC236}">
                <a16:creationId xmlns:a16="http://schemas.microsoft.com/office/drawing/2014/main" id="{7F06B2A6-2D56-4B1E-9839-D1B22BB13BA1}"/>
              </a:ext>
            </a:extLst>
          </p:cNvPr>
          <p:cNvSpPr/>
          <p:nvPr userDrawn="1"/>
        </p:nvSpPr>
        <p:spPr>
          <a:xfrm>
            <a:off x="-471170" y="1077191"/>
            <a:ext cx="262843" cy="262843"/>
          </a:xfrm>
          <a:prstGeom prst="rect">
            <a:avLst/>
          </a:prstGeom>
          <a:solidFill>
            <a:srgbClr val="5694D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9" name="正方形/長方形 8">
            <a:extLst>
              <a:ext uri="{FF2B5EF4-FFF2-40B4-BE49-F238E27FC236}">
                <a16:creationId xmlns:a16="http://schemas.microsoft.com/office/drawing/2014/main" id="{A071679A-6EA2-4FEB-B100-26DB8C9169BB}"/>
              </a:ext>
            </a:extLst>
          </p:cNvPr>
          <p:cNvSpPr/>
          <p:nvPr userDrawn="1"/>
        </p:nvSpPr>
        <p:spPr>
          <a:xfrm>
            <a:off x="-471170" y="1432695"/>
            <a:ext cx="262843" cy="262843"/>
          </a:xfrm>
          <a:prstGeom prst="rect">
            <a:avLst/>
          </a:prstGeom>
          <a:solidFill>
            <a:srgbClr val="FFF4E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10" name="正方形/長方形 9">
            <a:extLst>
              <a:ext uri="{FF2B5EF4-FFF2-40B4-BE49-F238E27FC236}">
                <a16:creationId xmlns:a16="http://schemas.microsoft.com/office/drawing/2014/main" id="{90AF1D1F-2370-466D-8F43-42A5B1DE56DB}"/>
              </a:ext>
            </a:extLst>
          </p:cNvPr>
          <p:cNvSpPr/>
          <p:nvPr userDrawn="1"/>
        </p:nvSpPr>
        <p:spPr>
          <a:xfrm>
            <a:off x="-471170" y="1788199"/>
            <a:ext cx="262843" cy="262843"/>
          </a:xfrm>
          <a:prstGeom prst="rect">
            <a:avLst/>
          </a:prstGeom>
          <a:solidFill>
            <a:srgbClr val="FFC21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11" name="正方形/長方形 10">
            <a:extLst>
              <a:ext uri="{FF2B5EF4-FFF2-40B4-BE49-F238E27FC236}">
                <a16:creationId xmlns:a16="http://schemas.microsoft.com/office/drawing/2014/main" id="{2825F007-F9D8-42EF-9637-C5DA62BD8CEC}"/>
              </a:ext>
            </a:extLst>
          </p:cNvPr>
          <p:cNvSpPr/>
          <p:nvPr userDrawn="1"/>
        </p:nvSpPr>
        <p:spPr>
          <a:xfrm>
            <a:off x="-471170" y="2153959"/>
            <a:ext cx="262843" cy="262843"/>
          </a:xfrm>
          <a:prstGeom prst="rect">
            <a:avLst/>
          </a:prstGeom>
          <a:solidFill>
            <a:srgbClr val="00879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196722972"/>
      </p:ext>
    </p:extLst>
  </p:cSld>
  <p:clrMap bg1="lt1" tx1="dk1" bg2="lt2" tx2="dk2" accent1="accent1" accent2="accent2" accent3="accent3" accent4="accent4" accent5="accent5" accent6="accent6" hlink="hlink" folHlink="folHlink"/>
  <p:sldLayoutIdLst>
    <p:sldLayoutId id="2147483710" r:id="rId1"/>
    <p:sldLayoutId id="2147483707" r:id="rId2"/>
    <p:sldLayoutId id="2147483721" r:id="rId3"/>
    <p:sldLayoutId id="2147483723" r:id="rId4"/>
    <p:sldLayoutId id="2147483722" r:id="rId5"/>
    <p:sldLayoutId id="2147483724" r:id="rId6"/>
    <p:sldLayoutId id="2147483725" r:id="rId7"/>
    <p:sldLayoutId id="2147483727" r:id="rId8"/>
    <p:sldLayoutId id="2147483728" r:id="rId9"/>
    <p:sldLayoutId id="2147483729" r:id="rId10"/>
    <p:sldLayoutId id="2147483730" r:id="rId11"/>
    <p:sldLayoutId id="2147483732" r:id="rId12"/>
    <p:sldLayoutId id="2147483733" r:id="rId13"/>
    <p:sldLayoutId id="2147483734" r:id="rId14"/>
    <p:sldLayoutId id="2147483736" r:id="rId15"/>
    <p:sldLayoutId id="2147483737" r:id="rId16"/>
    <p:sldLayoutId id="2147483738" r:id="rId17"/>
    <p:sldLayoutId id="2147483739" r:id="rId18"/>
    <p:sldLayoutId id="2147483740" r:id="rId19"/>
    <p:sldLayoutId id="2147483741" r:id="rId20"/>
    <p:sldLayoutId id="2147483742" r:id="rId21"/>
    <p:sldLayoutId id="2147483743" r:id="rId22"/>
    <p:sldLayoutId id="2147483744" r:id="rId23"/>
    <p:sldLayoutId id="2147483745" r:id="rId24"/>
  </p:sldLayoutIdLst>
  <p:hf hdr="0" ftr="0" dt="0"/>
  <p:txStyles>
    <p:titleStyle>
      <a:lvl1pPr algn="l" defTabSz="914400" rtl="0" eaLnBrk="1" latinLnBrk="0" hangingPunct="1">
        <a:lnSpc>
          <a:spcPct val="90000"/>
        </a:lnSpc>
        <a:spcBef>
          <a:spcPct val="0"/>
        </a:spcBef>
        <a:buNone/>
        <a:defRPr kumimoji="1" sz="2800" b="1" kern="1200" baseline="0">
          <a:solidFill>
            <a:schemeClr val="tx1">
              <a:lumMod val="75000"/>
              <a:lumOff val="25000"/>
            </a:schemeClr>
          </a:solidFill>
          <a:latin typeface="メイリオ" panose="020B0604030504040204" pitchFamily="50" charset="-128"/>
          <a:ea typeface="メイリオ" panose="020B0604030504040204" pitchFamily="50" charset="-128"/>
          <a:cs typeface="+mj-cs"/>
        </a:defRPr>
      </a:lvl1pPr>
    </p:titleStyle>
    <p:bodyStyle>
      <a:lvl1pPr marL="357188" marR="0" indent="-357188"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n"/>
        <a:tabLst/>
        <a:defRPr kumimoji="1" lang="en-US" altLang="ja-JP"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1pPr>
      <a:lvl2pPr marL="742950" marR="0" indent="-28575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l"/>
        <a:tabLst/>
        <a:defRPr kumimoji="1" lang="ja-JP" altLang="en-US"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2pPr>
      <a:lvl3pPr marL="1143000" marR="0" indent="-2286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3pPr>
      <a:lvl4pPr marL="1714500" marR="0" indent="-3429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4pPr>
      <a:lvl5pPr marL="2114550" marR="0" indent="-28575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0" orient="horz" pos="2160" userDrawn="1">
          <p15:clr>
            <a:srgbClr val="F26B43"/>
          </p15:clr>
        </p15:guide>
        <p15:guide id="1" pos="3840" userDrawn="1">
          <p15:clr>
            <a:srgbClr val="F26B43"/>
          </p15:clr>
        </p15:guide>
        <p15:guide id="2" pos="211" userDrawn="1">
          <p15:clr>
            <a:srgbClr val="F26B43"/>
          </p15:clr>
        </p15:guide>
        <p15:guide id="3" pos="7469"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142.jpg"/><Relationship Id="rId2" Type="http://schemas.openxmlformats.org/officeDocument/2006/relationships/image" Target="../media/image141.jp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hyperlink" Target="https://scikit-learn.org/stable/modules/classes.html#module-sklearn.tree" TargetMode="External"/><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139.png"/><Relationship Id="rId1" Type="http://schemas.openxmlformats.org/officeDocument/2006/relationships/slideLayout" Target="../slideLayouts/slideLayout2.xml"/><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06.png"/></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1351.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1360.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10.xml.rels><?xml version="1.0" encoding="UTF-8" standalone="yes"?>
<Relationships xmlns="http://schemas.openxmlformats.org/package/2006/relationships"><Relationship Id="rId2" Type="http://schemas.openxmlformats.org/officeDocument/2006/relationships/image" Target="../media/image1371.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144.jp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0.xml.rels><?xml version="1.0" encoding="UTF-8" standalone="yes"?>
<Relationships xmlns="http://schemas.openxmlformats.org/package/2006/relationships"><Relationship Id="rId2" Type="http://schemas.openxmlformats.org/officeDocument/2006/relationships/image" Target="../media/image145.jp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image" Target="../media/image149.png"/><Relationship Id="rId5" Type="http://schemas.openxmlformats.org/officeDocument/2006/relationships/image" Target="../media/image148.png"/><Relationship Id="rId4" Type="http://schemas.openxmlformats.org/officeDocument/2006/relationships/image" Target="../media/image147.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151.jpg"/><Relationship Id="rId2" Type="http://schemas.openxmlformats.org/officeDocument/2006/relationships/image" Target="../media/image150.jp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77.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12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152.jpe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3.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1501.pn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153.jpe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154.jp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3.xml"/></Relationships>
</file>

<file path=ppt/slides/_rels/slide14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7.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4.xml"/></Relationships>
</file>

<file path=ppt/slides/_rels/slide145.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89.xml"/><Relationship Id="rId1" Type="http://schemas.openxmlformats.org/officeDocument/2006/relationships/slideLayout" Target="../slideLayouts/slideLayout2.xml"/><Relationship Id="rId4" Type="http://schemas.openxmlformats.org/officeDocument/2006/relationships/image" Target="../media/image156.png"/></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4.xml"/></Relationships>
</file>

<file path=ppt/slides/_rels/slide147.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54.png"/><Relationship Id="rId7" Type="http://schemas.openxmlformats.org/officeDocument/2006/relationships/image" Target="../media/image47.png"/><Relationship Id="rId2" Type="http://schemas.openxmlformats.org/officeDocument/2006/relationships/notesSlide" Target="../notesSlides/notesSlide91.xml"/><Relationship Id="rId1" Type="http://schemas.openxmlformats.org/officeDocument/2006/relationships/slideLayout" Target="../slideLayouts/slideLayout2.xml"/><Relationship Id="rId6" Type="http://schemas.openxmlformats.org/officeDocument/2006/relationships/image" Target="../media/image157.png"/><Relationship Id="rId5" Type="http://schemas.openxmlformats.org/officeDocument/2006/relationships/image" Target="../media/image106.png"/><Relationship Id="rId10" Type="http://schemas.openxmlformats.org/officeDocument/2006/relationships/image" Target="../media/image21.png"/><Relationship Id="rId4" Type="http://schemas.openxmlformats.org/officeDocument/2006/relationships/image" Target="../media/image55.svg"/><Relationship Id="rId9" Type="http://schemas.openxmlformats.org/officeDocument/2006/relationships/image" Target="../media/image20.svg"/></Relationships>
</file>

<file path=ppt/slides/_rels/slide148.xml.rels><?xml version="1.0" encoding="UTF-8" standalone="yes"?>
<Relationships xmlns="http://schemas.openxmlformats.org/package/2006/relationships"><Relationship Id="rId8" Type="http://schemas.openxmlformats.org/officeDocument/2006/relationships/image" Target="../media/image163.svg"/><Relationship Id="rId3" Type="http://schemas.openxmlformats.org/officeDocument/2006/relationships/image" Target="../media/image158.png"/><Relationship Id="rId7" Type="http://schemas.openxmlformats.org/officeDocument/2006/relationships/image" Target="../media/image162.png"/><Relationship Id="rId12" Type="http://schemas.openxmlformats.org/officeDocument/2006/relationships/image" Target="../media/image167.svg"/><Relationship Id="rId2" Type="http://schemas.openxmlformats.org/officeDocument/2006/relationships/notesSlide" Target="../notesSlides/notesSlide92.xml"/><Relationship Id="rId1" Type="http://schemas.openxmlformats.org/officeDocument/2006/relationships/slideLayout" Target="../slideLayouts/slideLayout2.xml"/><Relationship Id="rId6" Type="http://schemas.openxmlformats.org/officeDocument/2006/relationships/image" Target="../media/image161.svg"/><Relationship Id="rId11" Type="http://schemas.openxmlformats.org/officeDocument/2006/relationships/image" Target="../media/image166.png"/><Relationship Id="rId5" Type="http://schemas.openxmlformats.org/officeDocument/2006/relationships/image" Target="../media/image160.png"/><Relationship Id="rId10" Type="http://schemas.openxmlformats.org/officeDocument/2006/relationships/image" Target="../media/image165.svg"/><Relationship Id="rId4" Type="http://schemas.openxmlformats.org/officeDocument/2006/relationships/image" Target="../media/image159.svg"/><Relationship Id="rId9" Type="http://schemas.openxmlformats.org/officeDocument/2006/relationships/image" Target="../media/image164.png"/></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5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8" Type="http://schemas.openxmlformats.org/officeDocument/2006/relationships/image" Target="../media/image173.png"/><Relationship Id="rId3" Type="http://schemas.openxmlformats.org/officeDocument/2006/relationships/image" Target="../media/image168.png"/><Relationship Id="rId7" Type="http://schemas.openxmlformats.org/officeDocument/2006/relationships/image" Target="../media/image172.png"/><Relationship Id="rId12" Type="http://schemas.openxmlformats.org/officeDocument/2006/relationships/image" Target="../media/image177.svg"/><Relationship Id="rId2" Type="http://schemas.openxmlformats.org/officeDocument/2006/relationships/notesSlide" Target="../notesSlides/notesSlide96.xml"/><Relationship Id="rId1" Type="http://schemas.openxmlformats.org/officeDocument/2006/relationships/slideLayout" Target="../slideLayouts/slideLayout2.xml"/><Relationship Id="rId6" Type="http://schemas.openxmlformats.org/officeDocument/2006/relationships/image" Target="../media/image171.png"/><Relationship Id="rId11" Type="http://schemas.openxmlformats.org/officeDocument/2006/relationships/image" Target="../media/image176.png"/><Relationship Id="rId5" Type="http://schemas.openxmlformats.org/officeDocument/2006/relationships/image" Target="../media/image170.svg"/><Relationship Id="rId10" Type="http://schemas.openxmlformats.org/officeDocument/2006/relationships/image" Target="../media/image175.svg"/><Relationship Id="rId4" Type="http://schemas.openxmlformats.org/officeDocument/2006/relationships/image" Target="../media/image169.png"/><Relationship Id="rId9" Type="http://schemas.openxmlformats.org/officeDocument/2006/relationships/image" Target="../media/image174.png"/></Relationships>
</file>

<file path=ppt/slides/_rels/slide153.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notesSlide" Target="../notesSlides/notesSlide97.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54.xml.rels><?xml version="1.0" encoding="UTF-8" standalone="yes"?>
<Relationships xmlns="http://schemas.openxmlformats.org/package/2006/relationships"><Relationship Id="rId8" Type="http://schemas.openxmlformats.org/officeDocument/2006/relationships/image" Target="../media/image183.png"/><Relationship Id="rId3" Type="http://schemas.openxmlformats.org/officeDocument/2006/relationships/image" Target="../media/image179.png"/><Relationship Id="rId7" Type="http://schemas.openxmlformats.org/officeDocument/2006/relationships/image" Target="../media/image182.png"/><Relationship Id="rId2" Type="http://schemas.openxmlformats.org/officeDocument/2006/relationships/notesSlide" Target="../notesSlides/notesSlide98.xml"/><Relationship Id="rId1" Type="http://schemas.openxmlformats.org/officeDocument/2006/relationships/slideLayout" Target="../slideLayouts/slideLayout2.xml"/><Relationship Id="rId6" Type="http://schemas.openxmlformats.org/officeDocument/2006/relationships/image" Target="../media/image1710.png"/><Relationship Id="rId5" Type="http://schemas.openxmlformats.org/officeDocument/2006/relationships/image" Target="../media/image181.png"/><Relationship Id="rId10" Type="http://schemas.openxmlformats.org/officeDocument/2006/relationships/image" Target="../media/image185.png"/><Relationship Id="rId4" Type="http://schemas.openxmlformats.org/officeDocument/2006/relationships/image" Target="../media/image180.png"/><Relationship Id="rId9" Type="http://schemas.openxmlformats.org/officeDocument/2006/relationships/image" Target="../media/image184.png"/></Relationships>
</file>

<file path=ppt/slides/_rels/slide155.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99.xml"/><Relationship Id="rId1" Type="http://schemas.openxmlformats.org/officeDocument/2006/relationships/slideLayout" Target="../slideLayouts/slideLayout2.xml"/><Relationship Id="rId5" Type="http://schemas.openxmlformats.org/officeDocument/2006/relationships/image" Target="../media/image188.png"/><Relationship Id="rId4" Type="http://schemas.openxmlformats.org/officeDocument/2006/relationships/image" Target="../media/image187.png"/></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4.xml"/></Relationships>
</file>

<file path=ppt/slides/_rels/slide157.xml.rels><?xml version="1.0" encoding="UTF-8" standalone="yes"?>
<Relationships xmlns="http://schemas.openxmlformats.org/package/2006/relationships"><Relationship Id="rId3" Type="http://schemas.openxmlformats.org/officeDocument/2006/relationships/hyperlink" Target="https://drive.google.com/drive/my-drive" TargetMode="External"/><Relationship Id="rId2" Type="http://schemas.openxmlformats.org/officeDocument/2006/relationships/notesSlide" Target="../notesSlides/notesSlide101.xml"/><Relationship Id="rId1" Type="http://schemas.openxmlformats.org/officeDocument/2006/relationships/slideLayout" Target="../slideLayouts/slideLayout2.xml"/><Relationship Id="rId5" Type="http://schemas.openxmlformats.org/officeDocument/2006/relationships/image" Target="../media/image178.png"/><Relationship Id="rId4" Type="http://schemas.openxmlformats.org/officeDocument/2006/relationships/image" Target="../media/image11.png"/></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notesSlide" Target="../notesSlides/notesSlide103.xml"/><Relationship Id="rId1" Type="http://schemas.openxmlformats.org/officeDocument/2006/relationships/slideLayout" Target="../slideLayouts/slideLayout2.xml"/><Relationship Id="rId4" Type="http://schemas.openxmlformats.org/officeDocument/2006/relationships/image" Target="../media/image1800.png"/></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104.xml"/><Relationship Id="rId1" Type="http://schemas.openxmlformats.org/officeDocument/2006/relationships/slideLayout" Target="../slideLayouts/slideLayout2.xml"/><Relationship Id="rId5" Type="http://schemas.openxmlformats.org/officeDocument/2006/relationships/image" Target="../media/image191.png"/><Relationship Id="rId4" Type="http://schemas.openxmlformats.org/officeDocument/2006/relationships/image" Target="../media/image190.png"/></Relationships>
</file>

<file path=ppt/slides/_rels/slide161.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notesSlide" Target="../notesSlides/notesSlide105.xml"/><Relationship Id="rId1" Type="http://schemas.openxmlformats.org/officeDocument/2006/relationships/slideLayout" Target="../slideLayouts/slideLayout2.xml"/><Relationship Id="rId6" Type="http://schemas.openxmlformats.org/officeDocument/2006/relationships/image" Target="../media/image195.png"/><Relationship Id="rId5" Type="http://schemas.openxmlformats.org/officeDocument/2006/relationships/image" Target="../media/image194.png"/><Relationship Id="rId4" Type="http://schemas.openxmlformats.org/officeDocument/2006/relationships/image" Target="../media/image193.png"/></Relationships>
</file>

<file path=ppt/slides/_rels/slide162.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7.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3.xml"/></Relationships>
</file>

<file path=ppt/slides/_rels/slide16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9.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4.xml"/></Relationships>
</file>

<file path=ppt/slides/_rels/slide168.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notesSlide" Target="../notesSlides/notesSlide111.xml"/><Relationship Id="rId1" Type="http://schemas.openxmlformats.org/officeDocument/2006/relationships/slideLayout" Target="../slideLayouts/slideLayout2.xml"/><Relationship Id="rId5" Type="http://schemas.openxmlformats.org/officeDocument/2006/relationships/image" Target="../media/image199.svg"/><Relationship Id="rId4" Type="http://schemas.openxmlformats.org/officeDocument/2006/relationships/image" Target="../media/image198.png"/></Relationships>
</file>

<file path=ppt/slides/_rels/slide169.xml.rels><?xml version="1.0" encoding="UTF-8" standalone="yes"?>
<Relationships xmlns="http://schemas.openxmlformats.org/package/2006/relationships"><Relationship Id="rId3" Type="http://schemas.openxmlformats.org/officeDocument/2006/relationships/image" Target="../media/image200.png"/><Relationship Id="rId7" Type="http://schemas.openxmlformats.org/officeDocument/2006/relationships/image" Target="../media/image1950.png"/><Relationship Id="rId2" Type="http://schemas.openxmlformats.org/officeDocument/2006/relationships/notesSlide" Target="../notesSlides/notesSlide112.xml"/><Relationship Id="rId1" Type="http://schemas.openxmlformats.org/officeDocument/2006/relationships/slideLayout" Target="../slideLayouts/slideLayout2.xml"/><Relationship Id="rId6" Type="http://schemas.openxmlformats.org/officeDocument/2006/relationships/image" Target="../media/image203.svg"/><Relationship Id="rId5" Type="http://schemas.openxmlformats.org/officeDocument/2006/relationships/image" Target="../media/image202.png"/><Relationship Id="rId4" Type="http://schemas.openxmlformats.org/officeDocument/2006/relationships/image" Target="../media/image201.sv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image" Target="../media/image204.png"/><Relationship Id="rId7" Type="http://schemas.openxmlformats.org/officeDocument/2006/relationships/image" Target="../media/image41.png"/><Relationship Id="rId2" Type="http://schemas.openxmlformats.org/officeDocument/2006/relationships/notesSlide" Target="../notesSlides/notesSlide113.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06.png"/><Relationship Id="rId4" Type="http://schemas.openxmlformats.org/officeDocument/2006/relationships/image" Target="../media/image205.png"/></Relationships>
</file>

<file path=ppt/slides/_rels/slide171.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8" Type="http://schemas.openxmlformats.org/officeDocument/2006/relationships/image" Target="../media/image730.png"/><Relationship Id="rId13" Type="http://schemas.openxmlformats.org/officeDocument/2006/relationships/image" Target="../media/image1411.png"/><Relationship Id="rId18" Type="http://schemas.openxmlformats.org/officeDocument/2006/relationships/image" Target="../media/image1500.png"/><Relationship Id="rId21" Type="http://schemas.openxmlformats.org/officeDocument/2006/relationships/image" Target="../media/image1520.png"/><Relationship Id="rId7" Type="http://schemas.openxmlformats.org/officeDocument/2006/relationships/image" Target="../media/image1350.png"/><Relationship Id="rId12" Type="http://schemas.openxmlformats.org/officeDocument/2006/relationships/image" Target="../media/image1400.png"/><Relationship Id="rId17" Type="http://schemas.openxmlformats.org/officeDocument/2006/relationships/image" Target="../media/image1490.png"/><Relationship Id="rId2" Type="http://schemas.openxmlformats.org/officeDocument/2006/relationships/notesSlide" Target="../notesSlides/notesSlide118.xml"/><Relationship Id="rId16" Type="http://schemas.openxmlformats.org/officeDocument/2006/relationships/image" Target="../media/image1480.png"/><Relationship Id="rId20" Type="http://schemas.openxmlformats.org/officeDocument/2006/relationships/chart" Target="../charts/chart3.xml"/><Relationship Id="rId1" Type="http://schemas.openxmlformats.org/officeDocument/2006/relationships/slideLayout" Target="../slideLayouts/slideLayout2.xml"/><Relationship Id="rId6" Type="http://schemas.openxmlformats.org/officeDocument/2006/relationships/image" Target="../media/image1340.png"/><Relationship Id="rId11" Type="http://schemas.openxmlformats.org/officeDocument/2006/relationships/image" Target="../media/image1390.png"/><Relationship Id="rId5" Type="http://schemas.openxmlformats.org/officeDocument/2006/relationships/image" Target="../media/image1330.png"/><Relationship Id="rId15" Type="http://schemas.openxmlformats.org/officeDocument/2006/relationships/image" Target="../media/image1430.png"/><Relationship Id="rId10" Type="http://schemas.openxmlformats.org/officeDocument/2006/relationships/image" Target="../media/image1380.png"/><Relationship Id="rId19" Type="http://schemas.openxmlformats.org/officeDocument/2006/relationships/image" Target="../media/image1510.png"/><Relationship Id="rId4" Type="http://schemas.openxmlformats.org/officeDocument/2006/relationships/image" Target="../media/image1320.png"/><Relationship Id="rId9" Type="http://schemas.openxmlformats.org/officeDocument/2006/relationships/image" Target="../media/image1370.png"/><Relationship Id="rId14" Type="http://schemas.openxmlformats.org/officeDocument/2006/relationships/image" Target="../media/image1420.png"/><Relationship Id="rId22" Type="http://schemas.openxmlformats.org/officeDocument/2006/relationships/image" Target="../media/image1530.png"/></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4.xml"/></Relationships>
</file>

<file path=ppt/slides/_rels/slide17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21.xml"/><Relationship Id="rId1" Type="http://schemas.openxmlformats.org/officeDocument/2006/relationships/slideLayout" Target="../slideLayouts/slideLayout2.xml"/><Relationship Id="rId5" Type="http://schemas.openxmlformats.org/officeDocument/2006/relationships/image" Target="../media/image197.png"/><Relationship Id="rId4" Type="http://schemas.openxmlformats.org/officeDocument/2006/relationships/image" Target="../media/image55.svg"/></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4.xml"/></Relationships>
</file>

<file path=ppt/slides/_rels/slide18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5.xm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22.png"/></Relationships>
</file>

<file path=ppt/slides/_rels/slide183.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notesSlide" Target="../notesSlides/notesSlide126.xml"/><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notesSlide" Target="../notesSlides/notesSlide128.xml"/><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9.xml"/><Relationship Id="rId1" Type="http://schemas.openxmlformats.org/officeDocument/2006/relationships/slideLayout" Target="../slideLayouts/slideLayout2.xml"/><Relationship Id="rId5" Type="http://schemas.openxmlformats.org/officeDocument/2006/relationships/image" Target="../media/image146.png"/><Relationship Id="rId4" Type="http://schemas.openxmlformats.org/officeDocument/2006/relationships/image" Target="../media/image8.png"/></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3" Type="http://schemas.openxmlformats.org/officeDocument/2006/relationships/image" Target="../media/image139.png"/><Relationship Id="rId7" Type="http://schemas.openxmlformats.org/officeDocument/2006/relationships/image" Target="../media/image20.svg"/><Relationship Id="rId2" Type="http://schemas.openxmlformats.org/officeDocument/2006/relationships/notesSlide" Target="../notesSlides/notesSlide131.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06.png"/><Relationship Id="rId4" Type="http://schemas.openxmlformats.org/officeDocument/2006/relationships/image" Target="../media/image47.png"/></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svg"/></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4.xml"/></Relationships>
</file>

<file path=ppt/slides/_rels/slide191.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notesSlide" Target="../notesSlides/notesSlide134.xml"/><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8.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7.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3.xml"/></Relationships>
</file>

<file path=ppt/slides/_rels/slide19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0.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99.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svg"/></Relationships>
</file>

<file path=ppt/slides/_rels/slide200.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notesSlide" Target="../notesSlides/notesSlide142.xml"/><Relationship Id="rId1" Type="http://schemas.openxmlformats.org/officeDocument/2006/relationships/slideLayout" Target="../slideLayouts/slideLayout2.xml"/><Relationship Id="rId6" Type="http://schemas.openxmlformats.org/officeDocument/2006/relationships/image" Target="../media/image2010.png"/><Relationship Id="rId5" Type="http://schemas.openxmlformats.org/officeDocument/2006/relationships/image" Target="../media/image201.svg"/><Relationship Id="rId4" Type="http://schemas.openxmlformats.org/officeDocument/2006/relationships/image" Target="../media/image200.png"/></Relationships>
</file>

<file path=ppt/slides/_rels/slide20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3.xml"/><Relationship Id="rId1" Type="http://schemas.openxmlformats.org/officeDocument/2006/relationships/slideLayout" Target="../slideLayouts/slideLayout2.xml"/><Relationship Id="rId6" Type="http://schemas.openxmlformats.org/officeDocument/2006/relationships/image" Target="../media/image211.png"/><Relationship Id="rId5" Type="http://schemas.openxmlformats.org/officeDocument/2006/relationships/image" Target="../media/image210.png"/><Relationship Id="rId4" Type="http://schemas.openxmlformats.org/officeDocument/2006/relationships/image" Target="../media/image209.png"/></Relationships>
</file>

<file path=ppt/slides/_rels/slide202.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notesSlide" Target="../notesSlides/notesSlide144.xml"/><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8" Type="http://schemas.openxmlformats.org/officeDocument/2006/relationships/chart" Target="../charts/chart5.xml"/><Relationship Id="rId3" Type="http://schemas.openxmlformats.org/officeDocument/2006/relationships/chart" Target="../charts/chart4.xml"/><Relationship Id="rId7" Type="http://schemas.openxmlformats.org/officeDocument/2006/relationships/image" Target="../media/image1630.png"/><Relationship Id="rId2" Type="http://schemas.openxmlformats.org/officeDocument/2006/relationships/notesSlide" Target="../notesSlides/notesSlide147.xml"/><Relationship Id="rId1" Type="http://schemas.openxmlformats.org/officeDocument/2006/relationships/slideLayout" Target="../slideLayouts/slideLayout2.xml"/><Relationship Id="rId6" Type="http://schemas.openxmlformats.org/officeDocument/2006/relationships/image" Target="../media/image1620.png"/><Relationship Id="rId5" Type="http://schemas.openxmlformats.org/officeDocument/2006/relationships/image" Target="../media/image1610.png"/><Relationship Id="rId10" Type="http://schemas.openxmlformats.org/officeDocument/2006/relationships/image" Target="../media/image199.svg"/><Relationship Id="rId9" Type="http://schemas.openxmlformats.org/officeDocument/2006/relationships/image" Target="../media/image198.png"/></Relationships>
</file>

<file path=ppt/slides/_rels/slide206.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4.xml"/></Relationships>
</file>

<file path=ppt/slides/_rels/slide208.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2.xml"/><Relationship Id="rId1" Type="http://schemas.openxmlformats.org/officeDocument/2006/relationships/slideLayout" Target="../slideLayouts/slideLayout2.xml"/><Relationship Id="rId5" Type="http://schemas.openxmlformats.org/officeDocument/2006/relationships/image" Target="../media/image209.png"/><Relationship Id="rId4" Type="http://schemas.openxmlformats.org/officeDocument/2006/relationships/image" Target="../media/image22.png"/></Relationships>
</file>

<file path=ppt/slides/_rels/slide211.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notesSlide" Target="../notesSlides/notesSlide153.xml"/><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notesSlide" Target="../notesSlides/notesSlide155.xml"/><Relationship Id="rId1" Type="http://schemas.openxmlformats.org/officeDocument/2006/relationships/slideLayout" Target="../slideLayouts/slideLayout2.xml"/><Relationship Id="rId4" Type="http://schemas.openxmlformats.org/officeDocument/2006/relationships/image" Target="../media/image199.svg"/></Relationships>
</file>

<file path=ppt/slides/_rels/slide214.xml.rels><?xml version="1.0" encoding="UTF-8" standalone="yes"?>
<Relationships xmlns="http://schemas.openxmlformats.org/package/2006/relationships"><Relationship Id="rId3" Type="http://schemas.openxmlformats.org/officeDocument/2006/relationships/image" Target="../media/image1600.png"/><Relationship Id="rId2" Type="http://schemas.openxmlformats.org/officeDocument/2006/relationships/notesSlide" Target="../notesSlides/notesSlide156.xml"/><Relationship Id="rId1" Type="http://schemas.openxmlformats.org/officeDocument/2006/relationships/slideLayout" Target="../slideLayouts/slideLayout2.xml"/><Relationship Id="rId4" Type="http://schemas.openxmlformats.org/officeDocument/2006/relationships/image" Target="../media/image1640.png"/></Relationships>
</file>

<file path=ppt/slides/_rels/slide215.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8.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217.xml.rels><?xml version="1.0" encoding="UTF-8" standalone="yes"?>
<Relationships xmlns="http://schemas.openxmlformats.org/package/2006/relationships"><Relationship Id="rId3" Type="http://schemas.openxmlformats.org/officeDocument/2006/relationships/image" Target="../media/image212.png"/><Relationship Id="rId2" Type="http://schemas.openxmlformats.org/officeDocument/2006/relationships/notesSlide" Target="../notesSlides/notesSlide159.xml"/><Relationship Id="rId1" Type="http://schemas.openxmlformats.org/officeDocument/2006/relationships/slideLayout" Target="../slideLayouts/slideLayout2.xml"/><Relationship Id="rId4" Type="http://schemas.openxmlformats.org/officeDocument/2006/relationships/image" Target="../media/image213.png"/></Relationships>
</file>

<file path=ppt/slides/_rels/slide218.xml.rels><?xml version="1.0" encoding="UTF-8" standalone="yes"?>
<Relationships xmlns="http://schemas.openxmlformats.org/package/2006/relationships"><Relationship Id="rId3" Type="http://schemas.openxmlformats.org/officeDocument/2006/relationships/image" Target="../media/image214.png"/><Relationship Id="rId2" Type="http://schemas.openxmlformats.org/officeDocument/2006/relationships/notesSlide" Target="../notesSlides/notesSlide160.xml"/><Relationship Id="rId1" Type="http://schemas.openxmlformats.org/officeDocument/2006/relationships/slideLayout" Target="../slideLayouts/slideLayout2.xml"/><Relationship Id="rId5" Type="http://schemas.openxmlformats.org/officeDocument/2006/relationships/image" Target="../media/image212.png"/><Relationship Id="rId4" Type="http://schemas.openxmlformats.org/officeDocument/2006/relationships/image" Target="../media/image215.png"/></Relationships>
</file>

<file path=ppt/slides/_rels/slide219.xml.rels><?xml version="1.0" encoding="UTF-8" standalone="yes"?>
<Relationships xmlns="http://schemas.openxmlformats.org/package/2006/relationships"><Relationship Id="rId2" Type="http://schemas.openxmlformats.org/officeDocument/2006/relationships/notesSlide" Target="../notesSlides/notesSlide16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28.svg"/><Relationship Id="rId13" Type="http://schemas.openxmlformats.org/officeDocument/2006/relationships/image" Target="../media/image33.svg"/><Relationship Id="rId18" Type="http://schemas.openxmlformats.org/officeDocument/2006/relationships/image" Target="../media/image38.jpg"/><Relationship Id="rId3" Type="http://schemas.openxmlformats.org/officeDocument/2006/relationships/image" Target="../media/image23.png"/><Relationship Id="rId7" Type="http://schemas.openxmlformats.org/officeDocument/2006/relationships/image" Target="../media/image27.png"/><Relationship Id="rId12" Type="http://schemas.openxmlformats.org/officeDocument/2006/relationships/image" Target="../media/image32.png"/><Relationship Id="rId17" Type="http://schemas.openxmlformats.org/officeDocument/2006/relationships/image" Target="../media/image37.jpg"/><Relationship Id="rId2" Type="http://schemas.openxmlformats.org/officeDocument/2006/relationships/notesSlide" Target="../notesSlides/notesSlide18.xml"/><Relationship Id="rId16"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26.svg"/><Relationship Id="rId11" Type="http://schemas.openxmlformats.org/officeDocument/2006/relationships/image" Target="../media/image31.svg"/><Relationship Id="rId5" Type="http://schemas.openxmlformats.org/officeDocument/2006/relationships/image" Target="../media/image25.png"/><Relationship Id="rId15" Type="http://schemas.openxmlformats.org/officeDocument/2006/relationships/image" Target="../media/image35.svg"/><Relationship Id="rId10" Type="http://schemas.openxmlformats.org/officeDocument/2006/relationships/image" Target="../media/image30.png"/><Relationship Id="rId19" Type="http://schemas.openxmlformats.org/officeDocument/2006/relationships/image" Target="../media/image39.png"/><Relationship Id="rId4" Type="http://schemas.openxmlformats.org/officeDocument/2006/relationships/image" Target="../media/image24.svg"/><Relationship Id="rId9" Type="http://schemas.openxmlformats.org/officeDocument/2006/relationships/image" Target="../media/image29.png"/><Relationship Id="rId14" Type="http://schemas.openxmlformats.org/officeDocument/2006/relationships/image" Target="../media/image34.png"/></Relationships>
</file>

<file path=ppt/slides/_rels/slide220.xml.rels><?xml version="1.0" encoding="UTF-8" standalone="yes"?>
<Relationships xmlns="http://schemas.openxmlformats.org/package/2006/relationships"><Relationship Id="rId2" Type="http://schemas.openxmlformats.org/officeDocument/2006/relationships/notesSlide" Target="../notesSlides/notesSlide162.xml"/><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2" Type="http://schemas.openxmlformats.org/officeDocument/2006/relationships/notesSlide" Target="../notesSlides/notesSlide163.xml"/><Relationship Id="rId1" Type="http://schemas.openxmlformats.org/officeDocument/2006/relationships/slideLayout" Target="../slideLayouts/slideLayout4.xml"/></Relationships>
</file>

<file path=ppt/slides/_rels/slide222.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notesSlide" Target="../notesSlides/notesSlide164.xml"/><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3" Type="http://schemas.openxmlformats.org/officeDocument/2006/relationships/image" Target="../media/image216.jpeg"/><Relationship Id="rId2" Type="http://schemas.openxmlformats.org/officeDocument/2006/relationships/notesSlide" Target="../notesSlides/notesSlide165.xml"/><Relationship Id="rId1" Type="http://schemas.openxmlformats.org/officeDocument/2006/relationships/slideLayout" Target="../slideLayouts/slideLayout2.xml"/><Relationship Id="rId5" Type="http://schemas.openxmlformats.org/officeDocument/2006/relationships/image" Target="../media/image218.jpeg"/><Relationship Id="rId4" Type="http://schemas.openxmlformats.org/officeDocument/2006/relationships/image" Target="../media/image217.jpeg"/></Relationships>
</file>

<file path=ppt/slides/_rels/slide2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6.xml"/><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2" Type="http://schemas.openxmlformats.org/officeDocument/2006/relationships/notesSlide" Target="../notesSlides/notesSlide167.xml"/><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8.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27.xml.rels><?xml version="1.0" encoding="UTF-8" standalone="yes"?>
<Relationships xmlns="http://schemas.openxmlformats.org/package/2006/relationships"><Relationship Id="rId2" Type="http://schemas.openxmlformats.org/officeDocument/2006/relationships/notesSlide" Target="../notesSlides/notesSlide169.xml"/><Relationship Id="rId1" Type="http://schemas.openxmlformats.org/officeDocument/2006/relationships/slideLayout" Target="../slideLayouts/slideLayout3.xml"/></Relationships>
</file>

<file path=ppt/slides/_rels/slide2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0.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29.xml.rels><?xml version="1.0" encoding="UTF-8" standalone="yes"?>
<Relationships xmlns="http://schemas.openxmlformats.org/package/2006/relationships"><Relationship Id="rId2" Type="http://schemas.openxmlformats.org/officeDocument/2006/relationships/notesSlide" Target="../notesSlides/notesSlide171.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30.xml.rels><?xml version="1.0" encoding="UTF-8" standalone="yes"?>
<Relationships xmlns="http://schemas.openxmlformats.org/package/2006/relationships"><Relationship Id="rId2" Type="http://schemas.openxmlformats.org/officeDocument/2006/relationships/notesSlide" Target="../notesSlides/notesSlide172.xml"/><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41.png"/><Relationship Id="rId2" Type="http://schemas.openxmlformats.org/officeDocument/2006/relationships/notesSlide" Target="../notesSlides/notesSlide173.xml"/><Relationship Id="rId1" Type="http://schemas.openxmlformats.org/officeDocument/2006/relationships/slideLayout" Target="../slideLayouts/slideLayout2.xml"/><Relationship Id="rId6" Type="http://schemas.openxmlformats.org/officeDocument/2006/relationships/image" Target="../media/image206.png"/><Relationship Id="rId5" Type="http://schemas.openxmlformats.org/officeDocument/2006/relationships/image" Target="../media/image205.png"/><Relationship Id="rId4" Type="http://schemas.openxmlformats.org/officeDocument/2006/relationships/image" Target="../media/image204.png"/></Relationships>
</file>

<file path=ppt/slides/_rels/slide232.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notesSlide" Target="../notesSlides/notesSlide174.xml"/><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2" Type="http://schemas.openxmlformats.org/officeDocument/2006/relationships/notesSlide" Target="../notesSlides/notesSlide175.xml"/><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2" Type="http://schemas.openxmlformats.org/officeDocument/2006/relationships/notesSlide" Target="../notesSlides/notesSlide176.xml"/><Relationship Id="rId1" Type="http://schemas.openxmlformats.org/officeDocument/2006/relationships/slideLayout" Target="../slideLayouts/slideLayout4.xml"/></Relationships>
</file>

<file path=ppt/slides/_rels/slide235.xml.rels><?xml version="1.0" encoding="UTF-8" standalone="yes"?>
<Relationships xmlns="http://schemas.openxmlformats.org/package/2006/relationships"><Relationship Id="rId2" Type="http://schemas.openxmlformats.org/officeDocument/2006/relationships/notesSlide" Target="../notesSlides/notesSlide177.xml"/><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2" Type="http://schemas.openxmlformats.org/officeDocument/2006/relationships/notesSlide" Target="../notesSlides/notesSlide178.xml"/><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3" Type="http://schemas.openxmlformats.org/officeDocument/2006/relationships/image" Target="../media/image219.png"/><Relationship Id="rId2" Type="http://schemas.openxmlformats.org/officeDocument/2006/relationships/notesSlide" Target="../notesSlides/notesSlide179.xml"/><Relationship Id="rId1" Type="http://schemas.openxmlformats.org/officeDocument/2006/relationships/slideLayout" Target="../slideLayouts/slideLayout2.xml"/><Relationship Id="rId6" Type="http://schemas.openxmlformats.org/officeDocument/2006/relationships/image" Target="../media/image218.jpeg"/><Relationship Id="rId5" Type="http://schemas.openxmlformats.org/officeDocument/2006/relationships/image" Target="../media/image217.jpeg"/><Relationship Id="rId4" Type="http://schemas.openxmlformats.org/officeDocument/2006/relationships/image" Target="../media/image216.jpeg"/></Relationships>
</file>

<file path=ppt/slides/_rels/slide238.xml.rels><?xml version="1.0" encoding="UTF-8" standalone="yes"?>
<Relationships xmlns="http://schemas.openxmlformats.org/package/2006/relationships"><Relationship Id="rId2" Type="http://schemas.openxmlformats.org/officeDocument/2006/relationships/notesSlide" Target="../notesSlides/notesSlide180.xml"/><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2" Type="http://schemas.openxmlformats.org/officeDocument/2006/relationships/notesSlide" Target="../notesSlides/notesSlide181.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2.xm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241.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notesSlide" Target="../notesSlides/notesSlide183.xml"/><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2" Type="http://schemas.openxmlformats.org/officeDocument/2006/relationships/notesSlide" Target="../notesSlides/notesSlide184.xml"/><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2" Type="http://schemas.openxmlformats.org/officeDocument/2006/relationships/notesSlide" Target="../notesSlides/notesSlide185.xml"/><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2" Type="http://schemas.openxmlformats.org/officeDocument/2006/relationships/notesSlide" Target="../notesSlides/notesSlide186.xml"/><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2" Type="http://schemas.openxmlformats.org/officeDocument/2006/relationships/notesSlide" Target="../notesSlides/notesSlide187.xml"/><Relationship Id="rId1" Type="http://schemas.openxmlformats.org/officeDocument/2006/relationships/slideLayout" Target="../slideLayouts/slideLayout4.xml"/></Relationships>
</file>

<file path=ppt/slides/_rels/slide246.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notesSlide" Target="../notesSlides/notesSlide188.xml"/><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89.xml"/><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2" Type="http://schemas.openxmlformats.org/officeDocument/2006/relationships/notesSlide" Target="../notesSlides/notesSlide190.xml"/><Relationship Id="rId1" Type="http://schemas.openxmlformats.org/officeDocument/2006/relationships/slideLayout" Target="../slideLayouts/slideLayout4.xml"/></Relationships>
</file>

<file path=ppt/slides/_rels/slide249.xml.rels><?xml version="1.0" encoding="UTF-8" standalone="yes"?>
<Relationships xmlns="http://schemas.openxmlformats.org/package/2006/relationships"><Relationship Id="rId3" Type="http://schemas.openxmlformats.org/officeDocument/2006/relationships/image" Target="../media/image1750.png"/><Relationship Id="rId7" Type="http://schemas.openxmlformats.org/officeDocument/2006/relationships/image" Target="../media/image1790.png"/><Relationship Id="rId2" Type="http://schemas.openxmlformats.org/officeDocument/2006/relationships/notesSlide" Target="../notesSlides/notesSlide191.xml"/><Relationship Id="rId1" Type="http://schemas.openxmlformats.org/officeDocument/2006/relationships/slideLayout" Target="../slideLayouts/slideLayout2.xml"/><Relationship Id="rId6" Type="http://schemas.openxmlformats.org/officeDocument/2006/relationships/image" Target="../media/image1780.png"/><Relationship Id="rId5" Type="http://schemas.openxmlformats.org/officeDocument/2006/relationships/image" Target="../media/image1770.png"/><Relationship Id="rId4" Type="http://schemas.openxmlformats.org/officeDocument/2006/relationships/image" Target="../media/image1760.png"/></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8" Type="http://schemas.openxmlformats.org/officeDocument/2006/relationships/image" Target="../media/image204.png"/><Relationship Id="rId3" Type="http://schemas.openxmlformats.org/officeDocument/2006/relationships/image" Target="../media/image220.png"/><Relationship Id="rId7" Type="http://schemas.openxmlformats.org/officeDocument/2006/relationships/image" Target="../media/image40.png"/><Relationship Id="rId2" Type="http://schemas.openxmlformats.org/officeDocument/2006/relationships/notesSlide" Target="../notesSlides/notesSlide192.xml"/><Relationship Id="rId1" Type="http://schemas.openxmlformats.org/officeDocument/2006/relationships/slideLayout" Target="../slideLayouts/slideLayout2.xml"/><Relationship Id="rId6" Type="http://schemas.openxmlformats.org/officeDocument/2006/relationships/image" Target="../media/image223.png"/><Relationship Id="rId11" Type="http://schemas.openxmlformats.org/officeDocument/2006/relationships/image" Target="../media/image41.png"/><Relationship Id="rId5" Type="http://schemas.openxmlformats.org/officeDocument/2006/relationships/image" Target="../media/image222.png"/><Relationship Id="rId10" Type="http://schemas.openxmlformats.org/officeDocument/2006/relationships/image" Target="../media/image206.png"/><Relationship Id="rId4" Type="http://schemas.openxmlformats.org/officeDocument/2006/relationships/image" Target="../media/image221.png"/><Relationship Id="rId9" Type="http://schemas.openxmlformats.org/officeDocument/2006/relationships/image" Target="../media/image205.png"/></Relationships>
</file>

<file path=ppt/slides/_rels/slide251.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notesSlide" Target="../notesSlides/notesSlide193.xml"/><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2" Type="http://schemas.openxmlformats.org/officeDocument/2006/relationships/notesSlide" Target="../notesSlides/notesSlide194.xml"/><Relationship Id="rId1" Type="http://schemas.openxmlformats.org/officeDocument/2006/relationships/slideLayout" Target="../slideLayouts/slideLayout4.xml"/></Relationships>
</file>

<file path=ppt/slides/_rels/slide253.xml.rels><?xml version="1.0" encoding="UTF-8" standalone="yes"?>
<Relationships xmlns="http://schemas.openxmlformats.org/package/2006/relationships"><Relationship Id="rId2" Type="http://schemas.openxmlformats.org/officeDocument/2006/relationships/notesSlide" Target="../notesSlides/notesSlide195.xml"/><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2" Type="http://schemas.openxmlformats.org/officeDocument/2006/relationships/notesSlide" Target="../notesSlides/notesSlide196.xml"/><Relationship Id="rId1" Type="http://schemas.openxmlformats.org/officeDocument/2006/relationships/slideLayout" Target="../slideLayouts/slideLayout4.xml"/></Relationships>
</file>

<file path=ppt/slides/_rels/slide255.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16.png"/><Relationship Id="rId7" Type="http://schemas.openxmlformats.org/officeDocument/2006/relationships/image" Target="../media/image223.png"/><Relationship Id="rId2" Type="http://schemas.openxmlformats.org/officeDocument/2006/relationships/notesSlide" Target="../notesSlides/notesSlide197.xml"/><Relationship Id="rId1" Type="http://schemas.openxmlformats.org/officeDocument/2006/relationships/slideLayout" Target="../slideLayouts/slideLayout2.xml"/><Relationship Id="rId6" Type="http://schemas.openxmlformats.org/officeDocument/2006/relationships/image" Target="../media/image222.png"/><Relationship Id="rId5" Type="http://schemas.openxmlformats.org/officeDocument/2006/relationships/image" Target="../media/image221.png"/><Relationship Id="rId4" Type="http://schemas.openxmlformats.org/officeDocument/2006/relationships/image" Target="../media/image220.png"/><Relationship Id="rId9" Type="http://schemas.openxmlformats.org/officeDocument/2006/relationships/image" Target="../media/image41.png"/></Relationships>
</file>

<file path=ppt/slides/_rels/slide256.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notesSlide" Target="../notesSlides/notesSlide198.xml"/><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3" Type="http://schemas.openxmlformats.org/officeDocument/2006/relationships/hyperlink" Target="https://scikit-learn.org/stable/modules/classes.html#module-sklearn.ensemble" TargetMode="External"/><Relationship Id="rId2" Type="http://schemas.openxmlformats.org/officeDocument/2006/relationships/notesSlide" Target="../notesSlides/notesSlide199.xml"/><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3" Type="http://schemas.openxmlformats.org/officeDocument/2006/relationships/image" Target="../media/image224.png"/><Relationship Id="rId2" Type="http://schemas.openxmlformats.org/officeDocument/2006/relationships/notesSlide" Target="../notesSlides/notesSlide200.xml"/><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3" Type="http://schemas.openxmlformats.org/officeDocument/2006/relationships/image" Target="../media/image214.png"/><Relationship Id="rId2" Type="http://schemas.openxmlformats.org/officeDocument/2006/relationships/notesSlide" Target="../notesSlides/notesSlide201.xml"/><Relationship Id="rId1" Type="http://schemas.openxmlformats.org/officeDocument/2006/relationships/slideLayout" Target="../slideLayouts/slideLayout2.xml"/><Relationship Id="rId4" Type="http://schemas.openxmlformats.org/officeDocument/2006/relationships/image" Target="../media/image215.png"/></Relationships>
</file>

<file path=ppt/slides/_rels/slide2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202.xml"/><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2" Type="http://schemas.openxmlformats.org/officeDocument/2006/relationships/notesSlide" Target="../notesSlides/notesSlide203.xml"/><Relationship Id="rId1" Type="http://schemas.openxmlformats.org/officeDocument/2006/relationships/slideLayout" Target="../slideLayouts/slideLayout4.xml"/></Relationships>
</file>

<file path=ppt/slides/_rels/slide262.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notesSlide" Target="../notesSlides/notesSlide204.xml"/><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2" Type="http://schemas.openxmlformats.org/officeDocument/2006/relationships/notesSlide" Target="../notesSlides/notesSlide205.xml"/><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6.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6.xml.rels><?xml version="1.0" encoding="UTF-8" standalone="yes"?>
<Relationships xmlns="http://schemas.openxmlformats.org/package/2006/relationships"><Relationship Id="rId2" Type="http://schemas.openxmlformats.org/officeDocument/2006/relationships/notesSlide" Target="../notesSlides/notesSlide207.xml"/><Relationship Id="rId1" Type="http://schemas.openxmlformats.org/officeDocument/2006/relationships/slideLayout" Target="../slideLayouts/slideLayout3.xml"/></Relationships>
</file>

<file path=ppt/slides/_rels/slide267.xml.rels><?xml version="1.0" encoding="UTF-8" standalone="yes"?>
<Relationships xmlns="http://schemas.openxmlformats.org/package/2006/relationships"><Relationship Id="rId3" Type="http://schemas.openxmlformats.org/officeDocument/2006/relationships/image" Target="../media/image225.png"/><Relationship Id="rId2" Type="http://schemas.openxmlformats.org/officeDocument/2006/relationships/notesSlide" Target="../notesSlides/notesSlide208.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68.xml.rels><?xml version="1.0" encoding="UTF-8" standalone="yes"?>
<Relationships xmlns="http://schemas.openxmlformats.org/package/2006/relationships"><Relationship Id="rId2" Type="http://schemas.openxmlformats.org/officeDocument/2006/relationships/notesSlide" Target="../notesSlides/notesSlide209.xml"/><Relationship Id="rId1" Type="http://schemas.openxmlformats.org/officeDocument/2006/relationships/slideLayout" Target="../slideLayouts/slideLayout4.xml"/></Relationships>
</file>

<file path=ppt/slides/_rels/slide269.xml.rels><?xml version="1.0" encoding="UTF-8" standalone="yes"?>
<Relationships xmlns="http://schemas.openxmlformats.org/package/2006/relationships"><Relationship Id="rId3" Type="http://schemas.openxmlformats.org/officeDocument/2006/relationships/image" Target="../media/image1860.png"/><Relationship Id="rId2" Type="http://schemas.openxmlformats.org/officeDocument/2006/relationships/notesSlide" Target="../notesSlides/notesSlide210.xml"/><Relationship Id="rId1" Type="http://schemas.openxmlformats.org/officeDocument/2006/relationships/slideLayout" Target="../slideLayouts/slideLayout2.xml"/><Relationship Id="rId5" Type="http://schemas.openxmlformats.org/officeDocument/2006/relationships/image" Target="../media/image1880.png"/><Relationship Id="rId4" Type="http://schemas.openxmlformats.org/officeDocument/2006/relationships/image" Target="../media/image1870.png"/></Relationships>
</file>

<file path=ppt/slides/_rels/slide2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270.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220.png"/><Relationship Id="rId7" Type="http://schemas.openxmlformats.org/officeDocument/2006/relationships/image" Target="../media/image40.png"/><Relationship Id="rId2" Type="http://schemas.openxmlformats.org/officeDocument/2006/relationships/notesSlide" Target="../notesSlides/notesSlide211.xml"/><Relationship Id="rId1" Type="http://schemas.openxmlformats.org/officeDocument/2006/relationships/slideLayout" Target="../slideLayouts/slideLayout2.xml"/><Relationship Id="rId6" Type="http://schemas.openxmlformats.org/officeDocument/2006/relationships/image" Target="../media/image223.png"/><Relationship Id="rId5" Type="http://schemas.openxmlformats.org/officeDocument/2006/relationships/image" Target="../media/image222.png"/><Relationship Id="rId4" Type="http://schemas.openxmlformats.org/officeDocument/2006/relationships/image" Target="../media/image221.png"/></Relationships>
</file>

<file path=ppt/slides/_rels/slide271.xml.rels><?xml version="1.0" encoding="UTF-8" standalone="yes"?>
<Relationships xmlns="http://schemas.openxmlformats.org/package/2006/relationships"><Relationship Id="rId2" Type="http://schemas.openxmlformats.org/officeDocument/2006/relationships/notesSlide" Target="../notesSlides/notesSlide212.xml"/><Relationship Id="rId1" Type="http://schemas.openxmlformats.org/officeDocument/2006/relationships/slideLayout" Target="../slideLayouts/slideLayout4.xml"/></Relationships>
</file>

<file path=ppt/slides/_rels/slide272.xml.rels><?xml version="1.0" encoding="UTF-8" standalone="yes"?>
<Relationships xmlns="http://schemas.openxmlformats.org/package/2006/relationships"><Relationship Id="rId2" Type="http://schemas.openxmlformats.org/officeDocument/2006/relationships/notesSlide" Target="../notesSlides/notesSlide213.xml"/><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2" Type="http://schemas.openxmlformats.org/officeDocument/2006/relationships/notesSlide" Target="../notesSlides/notesSlide214.xml"/><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notesSlide" Target="../notesSlides/notesSlide215.xml"/><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2" Type="http://schemas.openxmlformats.org/officeDocument/2006/relationships/notesSlide" Target="../notesSlides/notesSlide216.xml"/><Relationship Id="rId1" Type="http://schemas.openxmlformats.org/officeDocument/2006/relationships/slideLayout" Target="../slideLayouts/slideLayout4.xml"/></Relationships>
</file>

<file path=ppt/slides/_rels/slide276.xml.rels><?xml version="1.0" encoding="UTF-8" standalone="yes"?>
<Relationships xmlns="http://schemas.openxmlformats.org/package/2006/relationships"><Relationship Id="rId8" Type="http://schemas.openxmlformats.org/officeDocument/2006/relationships/image" Target="../media/image223.png"/><Relationship Id="rId3" Type="http://schemas.openxmlformats.org/officeDocument/2006/relationships/image" Target="../media/image16.png"/><Relationship Id="rId7" Type="http://schemas.openxmlformats.org/officeDocument/2006/relationships/image" Target="../media/image222.png"/><Relationship Id="rId2" Type="http://schemas.openxmlformats.org/officeDocument/2006/relationships/notesSlide" Target="../notesSlides/notesSlide217.xml"/><Relationship Id="rId1" Type="http://schemas.openxmlformats.org/officeDocument/2006/relationships/slideLayout" Target="../slideLayouts/slideLayout2.xml"/><Relationship Id="rId6" Type="http://schemas.openxmlformats.org/officeDocument/2006/relationships/image" Target="../media/image221.png"/><Relationship Id="rId5" Type="http://schemas.openxmlformats.org/officeDocument/2006/relationships/image" Target="../media/image220.png"/><Relationship Id="rId4" Type="http://schemas.openxmlformats.org/officeDocument/2006/relationships/image" Target="../media/image41.png"/><Relationship Id="rId9" Type="http://schemas.openxmlformats.org/officeDocument/2006/relationships/image" Target="../media/image40.png"/></Relationships>
</file>

<file path=ppt/slides/_rels/slide277.xml.rels><?xml version="1.0" encoding="UTF-8" standalone="yes"?>
<Relationships xmlns="http://schemas.openxmlformats.org/package/2006/relationships"><Relationship Id="rId3" Type="http://schemas.openxmlformats.org/officeDocument/2006/relationships/hyperlink" Target="https://lightgbm.readthedocs.io/en/latest/Python-API.html" TargetMode="External"/><Relationship Id="rId2" Type="http://schemas.openxmlformats.org/officeDocument/2006/relationships/notesSlide" Target="../notesSlides/notesSlide218.xml"/><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notesSlide" Target="../notesSlides/notesSlide219.xml"/><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2" Type="http://schemas.openxmlformats.org/officeDocument/2006/relationships/notesSlide" Target="../notesSlides/notesSlide220.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8.png"/><Relationship Id="rId1" Type="http://schemas.openxmlformats.org/officeDocument/2006/relationships/slideLayout" Target="../slideLayouts/slideLayout2.xml"/><Relationship Id="rId4" Type="http://schemas.openxmlformats.org/officeDocument/2006/relationships/image" Target="../media/image38.jpg"/></Relationships>
</file>

<file path=ppt/slides/_rels/slide280.xml.rels><?xml version="1.0" encoding="UTF-8" standalone="yes"?>
<Relationships xmlns="http://schemas.openxmlformats.org/package/2006/relationships"><Relationship Id="rId3" Type="http://schemas.openxmlformats.org/officeDocument/2006/relationships/image" Target="../media/image226.png"/><Relationship Id="rId7" Type="http://schemas.openxmlformats.org/officeDocument/2006/relationships/image" Target="../media/image230.png"/><Relationship Id="rId2" Type="http://schemas.openxmlformats.org/officeDocument/2006/relationships/notesSlide" Target="../notesSlides/notesSlide221.xml"/><Relationship Id="rId1" Type="http://schemas.openxmlformats.org/officeDocument/2006/relationships/slideLayout" Target="../slideLayouts/slideLayout2.xml"/><Relationship Id="rId6" Type="http://schemas.openxmlformats.org/officeDocument/2006/relationships/image" Target="../media/image229.png"/><Relationship Id="rId5" Type="http://schemas.openxmlformats.org/officeDocument/2006/relationships/image" Target="../media/image228.png"/><Relationship Id="rId4" Type="http://schemas.openxmlformats.org/officeDocument/2006/relationships/image" Target="../media/image227.png"/></Relationships>
</file>

<file path=ppt/slides/_rels/slide281.xml.rels><?xml version="1.0" encoding="UTF-8" standalone="yes"?>
<Relationships xmlns="http://schemas.openxmlformats.org/package/2006/relationships"><Relationship Id="rId3" Type="http://schemas.openxmlformats.org/officeDocument/2006/relationships/image" Target="../media/image227.png"/><Relationship Id="rId2" Type="http://schemas.openxmlformats.org/officeDocument/2006/relationships/notesSlide" Target="../notesSlides/notesSlide222.xml"/><Relationship Id="rId1" Type="http://schemas.openxmlformats.org/officeDocument/2006/relationships/slideLayout" Target="../slideLayouts/slideLayout2.xml"/><Relationship Id="rId4" Type="http://schemas.openxmlformats.org/officeDocument/2006/relationships/image" Target="../media/image228.png"/></Relationships>
</file>

<file path=ppt/slides/_rels/slide282.xml.rels><?xml version="1.0" encoding="UTF-8" standalone="yes"?>
<Relationships xmlns="http://schemas.openxmlformats.org/package/2006/relationships"><Relationship Id="rId2" Type="http://schemas.openxmlformats.org/officeDocument/2006/relationships/notesSlide" Target="../notesSlides/notesSlide223.xml"/><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2" Type="http://schemas.openxmlformats.org/officeDocument/2006/relationships/notesSlide" Target="../notesSlides/notesSlide224.xml"/><Relationship Id="rId1" Type="http://schemas.openxmlformats.org/officeDocument/2006/relationships/slideLayout" Target="../slideLayouts/slideLayout2.xml"/></Relationships>
</file>

<file path=ppt/slides/_rels/slide284.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notesSlide" Target="../notesSlides/notesSlide225.xml"/><Relationship Id="rId1" Type="http://schemas.openxmlformats.org/officeDocument/2006/relationships/slideLayout" Target="../slideLayouts/slideLayout2.xml"/></Relationships>
</file>

<file path=ppt/slides/_rels/slide285.xml.rels><?xml version="1.0" encoding="UTF-8" standalone="yes"?>
<Relationships xmlns="http://schemas.openxmlformats.org/package/2006/relationships"><Relationship Id="rId2" Type="http://schemas.openxmlformats.org/officeDocument/2006/relationships/notesSlide" Target="../notesSlides/notesSlide226.xml"/><Relationship Id="rId1" Type="http://schemas.openxmlformats.org/officeDocument/2006/relationships/slideLayout" Target="../slideLayouts/slideLayout2.xml"/></Relationships>
</file>

<file path=ppt/slides/_rels/slide286.xml.rels><?xml version="1.0" encoding="UTF-8" standalone="yes"?>
<Relationships xmlns="http://schemas.openxmlformats.org/package/2006/relationships"><Relationship Id="rId2" Type="http://schemas.openxmlformats.org/officeDocument/2006/relationships/notesSlide" Target="../notesSlides/notesSlide227.xml"/><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2" Type="http://schemas.openxmlformats.org/officeDocument/2006/relationships/notesSlide" Target="../notesSlides/notesSlide228.xml"/><Relationship Id="rId1" Type="http://schemas.openxmlformats.org/officeDocument/2006/relationships/slideLayout" Target="../slideLayouts/slideLayout2.xml"/></Relationships>
</file>

<file path=ppt/slides/_rels/slide288.xml.rels><?xml version="1.0" encoding="UTF-8" standalone="yes"?>
<Relationships xmlns="http://schemas.openxmlformats.org/package/2006/relationships"><Relationship Id="rId2" Type="http://schemas.openxmlformats.org/officeDocument/2006/relationships/notesSlide" Target="../notesSlides/notesSlide229.xml"/><Relationship Id="rId1" Type="http://schemas.openxmlformats.org/officeDocument/2006/relationships/slideLayout" Target="../slideLayouts/slideLayout4.xml"/></Relationships>
</file>

<file path=ppt/slides/_rels/slide289.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notesSlide" Target="../notesSlides/notesSlide230.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3" Type="http://schemas.openxmlformats.org/officeDocument/2006/relationships/image" Target="../media/image225.png"/><Relationship Id="rId2" Type="http://schemas.openxmlformats.org/officeDocument/2006/relationships/notesSlide" Target="../notesSlides/notesSlide231.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2.xml.rels><?xml version="1.0" encoding="UTF-8" standalone="yes"?>
<Relationships xmlns="http://schemas.openxmlformats.org/package/2006/relationships"><Relationship Id="rId2" Type="http://schemas.openxmlformats.org/officeDocument/2006/relationships/notesSlide" Target="../notesSlides/notesSlide232.xml"/><Relationship Id="rId1" Type="http://schemas.openxmlformats.org/officeDocument/2006/relationships/slideLayout" Target="../slideLayouts/slideLayout3.xml"/></Relationships>
</file>

<file path=ppt/slides/_rels/slide29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33.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94.xml.rels><?xml version="1.0" encoding="UTF-8" standalone="yes"?>
<Relationships xmlns="http://schemas.openxmlformats.org/package/2006/relationships"><Relationship Id="rId2" Type="http://schemas.openxmlformats.org/officeDocument/2006/relationships/notesSlide" Target="../notesSlides/notesSlide234.xml"/><Relationship Id="rId1" Type="http://schemas.openxmlformats.org/officeDocument/2006/relationships/slideLayout" Target="../slideLayouts/slideLayout4.xml"/></Relationships>
</file>

<file path=ppt/slides/_rels/slide295.xml.rels><?xml version="1.0" encoding="UTF-8" standalone="yes"?>
<Relationships xmlns="http://schemas.openxmlformats.org/package/2006/relationships"><Relationship Id="rId8" Type="http://schemas.openxmlformats.org/officeDocument/2006/relationships/image" Target="../media/image2310.png"/><Relationship Id="rId3" Type="http://schemas.openxmlformats.org/officeDocument/2006/relationships/image" Target="../media/image232.png"/><Relationship Id="rId7" Type="http://schemas.openxmlformats.org/officeDocument/2006/relationships/image" Target="../media/image2300.png"/><Relationship Id="rId12" Type="http://schemas.openxmlformats.org/officeDocument/2006/relationships/image" Target="../media/image2350.png"/><Relationship Id="rId2" Type="http://schemas.openxmlformats.org/officeDocument/2006/relationships/notesSlide" Target="../notesSlides/notesSlide235.xml"/><Relationship Id="rId1" Type="http://schemas.openxmlformats.org/officeDocument/2006/relationships/slideLayout" Target="../slideLayouts/slideLayout2.xml"/><Relationship Id="rId6" Type="http://schemas.openxmlformats.org/officeDocument/2006/relationships/image" Target="../media/image235.svg"/><Relationship Id="rId11" Type="http://schemas.openxmlformats.org/officeDocument/2006/relationships/image" Target="../media/image2340.png"/><Relationship Id="rId5" Type="http://schemas.openxmlformats.org/officeDocument/2006/relationships/image" Target="../media/image234.png"/><Relationship Id="rId10" Type="http://schemas.openxmlformats.org/officeDocument/2006/relationships/image" Target="../media/image2330.png"/><Relationship Id="rId4" Type="http://schemas.openxmlformats.org/officeDocument/2006/relationships/image" Target="../media/image233.svg"/><Relationship Id="rId9" Type="http://schemas.openxmlformats.org/officeDocument/2006/relationships/image" Target="../media/image2320.png"/></Relationships>
</file>

<file path=ppt/slides/_rels/slide296.xml.rels><?xml version="1.0" encoding="UTF-8" standalone="yes"?>
<Relationships xmlns="http://schemas.openxmlformats.org/package/2006/relationships"><Relationship Id="rId8" Type="http://schemas.openxmlformats.org/officeDocument/2006/relationships/image" Target="../media/image2170.png"/><Relationship Id="rId3" Type="http://schemas.openxmlformats.org/officeDocument/2006/relationships/image" Target="../media/image2120.png"/><Relationship Id="rId7" Type="http://schemas.openxmlformats.org/officeDocument/2006/relationships/image" Target="../media/image2160.png"/><Relationship Id="rId2" Type="http://schemas.openxmlformats.org/officeDocument/2006/relationships/notesSlide" Target="../notesSlides/notesSlide236.xml"/><Relationship Id="rId1" Type="http://schemas.openxmlformats.org/officeDocument/2006/relationships/slideLayout" Target="../slideLayouts/slideLayout2.xml"/><Relationship Id="rId6" Type="http://schemas.openxmlformats.org/officeDocument/2006/relationships/image" Target="../media/image2150.png"/><Relationship Id="rId5" Type="http://schemas.openxmlformats.org/officeDocument/2006/relationships/image" Target="../media/image2140.png"/><Relationship Id="rId4" Type="http://schemas.openxmlformats.org/officeDocument/2006/relationships/image" Target="../media/image2130.png"/><Relationship Id="rId9" Type="http://schemas.openxmlformats.org/officeDocument/2006/relationships/image" Target="../media/image2180.png"/></Relationships>
</file>

<file path=ppt/slides/_rels/slide297.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notesSlide" Target="../notesSlides/notesSlide237.xml"/><Relationship Id="rId1" Type="http://schemas.openxmlformats.org/officeDocument/2006/relationships/slideLayout" Target="../slideLayouts/slideLayout2.xml"/></Relationships>
</file>

<file path=ppt/slides/_rels/slide298.xml.rels><?xml version="1.0" encoding="UTF-8" standalone="yes"?>
<Relationships xmlns="http://schemas.openxmlformats.org/package/2006/relationships"><Relationship Id="rId8" Type="http://schemas.openxmlformats.org/officeDocument/2006/relationships/image" Target="../media/image2410.png"/><Relationship Id="rId13" Type="http://schemas.openxmlformats.org/officeDocument/2006/relationships/image" Target="../media/image246.png"/><Relationship Id="rId18" Type="http://schemas.openxmlformats.org/officeDocument/2006/relationships/image" Target="../media/image251.png"/><Relationship Id="rId3" Type="http://schemas.openxmlformats.org/officeDocument/2006/relationships/image" Target="../media/image236.png"/><Relationship Id="rId21" Type="http://schemas.openxmlformats.org/officeDocument/2006/relationships/image" Target="../media/image254.png"/><Relationship Id="rId7" Type="http://schemas.openxmlformats.org/officeDocument/2006/relationships/image" Target="../media/image2400.png"/><Relationship Id="rId12" Type="http://schemas.openxmlformats.org/officeDocument/2006/relationships/image" Target="../media/image245.png"/><Relationship Id="rId17" Type="http://schemas.openxmlformats.org/officeDocument/2006/relationships/image" Target="../media/image250.png"/><Relationship Id="rId2" Type="http://schemas.openxmlformats.org/officeDocument/2006/relationships/notesSlide" Target="../notesSlides/notesSlide238.xml"/><Relationship Id="rId16" Type="http://schemas.openxmlformats.org/officeDocument/2006/relationships/image" Target="../media/image237.png"/><Relationship Id="rId20" Type="http://schemas.openxmlformats.org/officeDocument/2006/relationships/image" Target="../media/image253.png"/><Relationship Id="rId1" Type="http://schemas.openxmlformats.org/officeDocument/2006/relationships/slideLayout" Target="../slideLayouts/slideLayout2.xml"/><Relationship Id="rId6" Type="http://schemas.openxmlformats.org/officeDocument/2006/relationships/image" Target="../media/image2390.png"/><Relationship Id="rId11" Type="http://schemas.openxmlformats.org/officeDocument/2006/relationships/image" Target="../media/image244.png"/><Relationship Id="rId5" Type="http://schemas.openxmlformats.org/officeDocument/2006/relationships/image" Target="../media/image2380.png"/><Relationship Id="rId15" Type="http://schemas.openxmlformats.org/officeDocument/2006/relationships/image" Target="../media/image248.png"/><Relationship Id="rId10" Type="http://schemas.openxmlformats.org/officeDocument/2006/relationships/image" Target="../media/image2430.png"/><Relationship Id="rId19" Type="http://schemas.openxmlformats.org/officeDocument/2006/relationships/image" Target="../media/image252.png"/><Relationship Id="rId4" Type="http://schemas.openxmlformats.org/officeDocument/2006/relationships/image" Target="../media/image2370.png"/><Relationship Id="rId9" Type="http://schemas.openxmlformats.org/officeDocument/2006/relationships/image" Target="../media/image2420.png"/><Relationship Id="rId14" Type="http://schemas.openxmlformats.org/officeDocument/2006/relationships/image" Target="../media/image247.png"/><Relationship Id="rId22" Type="http://schemas.openxmlformats.org/officeDocument/2006/relationships/image" Target="../media/image255.png"/></Relationships>
</file>

<file path=ppt/slides/_rels/slide299.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notesSlide" Target="../notesSlides/notesSlide239.xml"/><Relationship Id="rId1" Type="http://schemas.openxmlformats.org/officeDocument/2006/relationships/slideLayout" Target="../slideLayouts/slideLayout2.xml"/><Relationship Id="rId4" Type="http://schemas.openxmlformats.org/officeDocument/2006/relationships/image" Target="../media/image256.png"/></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300.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notesSlide" Target="../notesSlides/notesSlide240.xml"/><Relationship Id="rId1" Type="http://schemas.openxmlformats.org/officeDocument/2006/relationships/slideLayout" Target="../slideLayouts/slideLayout2.xml"/><Relationship Id="rId5" Type="http://schemas.openxmlformats.org/officeDocument/2006/relationships/image" Target="../media/image238.png"/><Relationship Id="rId4" Type="http://schemas.openxmlformats.org/officeDocument/2006/relationships/image" Target="../media/image257.png"/></Relationships>
</file>

<file path=ppt/slides/_rels/slide301.xml.rels><?xml version="1.0" encoding="UTF-8" standalone="yes"?>
<Relationships xmlns="http://schemas.openxmlformats.org/package/2006/relationships"><Relationship Id="rId2" Type="http://schemas.openxmlformats.org/officeDocument/2006/relationships/notesSlide" Target="../notesSlides/notesSlide241.xml"/><Relationship Id="rId1" Type="http://schemas.openxmlformats.org/officeDocument/2006/relationships/slideLayout" Target="../slideLayouts/slideLayout2.xml"/></Relationships>
</file>

<file path=ppt/slides/_rels/slide302.xml.rels><?xml version="1.0" encoding="UTF-8" standalone="yes"?>
<Relationships xmlns="http://schemas.openxmlformats.org/package/2006/relationships"><Relationship Id="rId3" Type="http://schemas.openxmlformats.org/officeDocument/2006/relationships/image" Target="../media/image239.png"/><Relationship Id="rId2" Type="http://schemas.openxmlformats.org/officeDocument/2006/relationships/notesSlide" Target="../notesSlides/notesSlide242.xml"/><Relationship Id="rId1" Type="http://schemas.openxmlformats.org/officeDocument/2006/relationships/slideLayout" Target="../slideLayouts/slideLayout2.xml"/></Relationships>
</file>

<file path=ppt/slides/_rels/slide303.xml.rels><?xml version="1.0" encoding="UTF-8" standalone="yes"?>
<Relationships xmlns="http://schemas.openxmlformats.org/package/2006/relationships"><Relationship Id="rId2" Type="http://schemas.openxmlformats.org/officeDocument/2006/relationships/notesSlide" Target="../notesSlides/notesSlide243.xml"/><Relationship Id="rId1" Type="http://schemas.openxmlformats.org/officeDocument/2006/relationships/slideLayout" Target="../slideLayouts/slideLayout2.xml"/></Relationships>
</file>

<file path=ppt/slides/_rels/slide304.xml.rels><?xml version="1.0" encoding="UTF-8" standalone="yes"?>
<Relationships xmlns="http://schemas.openxmlformats.org/package/2006/relationships"><Relationship Id="rId2" Type="http://schemas.openxmlformats.org/officeDocument/2006/relationships/notesSlide" Target="../notesSlides/notesSlide244.xml"/><Relationship Id="rId1" Type="http://schemas.openxmlformats.org/officeDocument/2006/relationships/slideLayout" Target="../slideLayouts/slideLayout2.xml"/></Relationships>
</file>

<file path=ppt/slides/_rels/slide305.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notesSlide" Target="../notesSlides/notesSlide245.xml"/><Relationship Id="rId1" Type="http://schemas.openxmlformats.org/officeDocument/2006/relationships/slideLayout" Target="../slideLayouts/slideLayout2.xml"/><Relationship Id="rId4" Type="http://schemas.openxmlformats.org/officeDocument/2006/relationships/image" Target="../media/image241.png"/></Relationships>
</file>

<file path=ppt/slides/_rels/slide306.xml.rels><?xml version="1.0" encoding="UTF-8" standalone="yes"?>
<Relationships xmlns="http://schemas.openxmlformats.org/package/2006/relationships"><Relationship Id="rId2" Type="http://schemas.openxmlformats.org/officeDocument/2006/relationships/notesSlide" Target="../notesSlides/notesSlide246.xml"/><Relationship Id="rId1" Type="http://schemas.openxmlformats.org/officeDocument/2006/relationships/slideLayout" Target="../slideLayouts/slideLayout2.xml"/></Relationships>
</file>

<file path=ppt/slides/_rels/slide307.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247.xml"/><Relationship Id="rId1" Type="http://schemas.openxmlformats.org/officeDocument/2006/relationships/slideLayout" Target="../slideLayouts/slideLayout2.xml"/><Relationship Id="rId5" Type="http://schemas.openxmlformats.org/officeDocument/2006/relationships/image" Target="../media/image188.png"/><Relationship Id="rId4" Type="http://schemas.openxmlformats.org/officeDocument/2006/relationships/image" Target="../media/image187.png"/></Relationships>
</file>

<file path=ppt/slides/_rels/slide308.xml.rels><?xml version="1.0" encoding="UTF-8" standalone="yes"?>
<Relationships xmlns="http://schemas.openxmlformats.org/package/2006/relationships"><Relationship Id="rId2" Type="http://schemas.openxmlformats.org/officeDocument/2006/relationships/notesSlide" Target="../notesSlides/notesSlide248.xml"/><Relationship Id="rId1" Type="http://schemas.openxmlformats.org/officeDocument/2006/relationships/slideLayout" Target="../slideLayouts/slideLayout4.xml"/></Relationships>
</file>

<file path=ppt/slides/_rels/slide309.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24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image" Target="../media/image54.png"/><Relationship Id="rId13" Type="http://schemas.openxmlformats.org/officeDocument/2006/relationships/image" Target="../media/image59.svg"/><Relationship Id="rId3" Type="http://schemas.openxmlformats.org/officeDocument/2006/relationships/image" Target="../media/image50.png"/><Relationship Id="rId7" Type="http://schemas.openxmlformats.org/officeDocument/2006/relationships/image" Target="../media/image29.png"/><Relationship Id="rId12" Type="http://schemas.openxmlformats.org/officeDocument/2006/relationships/image" Target="../media/image58.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53.png"/><Relationship Id="rId11" Type="http://schemas.openxmlformats.org/officeDocument/2006/relationships/image" Target="../media/image57.png"/><Relationship Id="rId5" Type="http://schemas.openxmlformats.org/officeDocument/2006/relationships/image" Target="../media/image52.png"/><Relationship Id="rId10" Type="http://schemas.openxmlformats.org/officeDocument/2006/relationships/image" Target="../media/image56.png"/><Relationship Id="rId4" Type="http://schemas.openxmlformats.org/officeDocument/2006/relationships/image" Target="../media/image51.png"/><Relationship Id="rId9" Type="http://schemas.openxmlformats.org/officeDocument/2006/relationships/image" Target="../media/image55.svg"/></Relationships>
</file>

<file path=ppt/slides/_rels/slide310.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250.xml"/><Relationship Id="rId1" Type="http://schemas.openxmlformats.org/officeDocument/2006/relationships/slideLayout" Target="../slideLayouts/slideLayout2.xml"/></Relationships>
</file>

<file path=ppt/slides/_rels/slide311.xml.rels><?xml version="1.0" encoding="UTF-8" standalone="yes"?>
<Relationships xmlns="http://schemas.openxmlformats.org/package/2006/relationships"><Relationship Id="rId2" Type="http://schemas.openxmlformats.org/officeDocument/2006/relationships/notesSlide" Target="../notesSlides/notesSlide251.xml"/><Relationship Id="rId1" Type="http://schemas.openxmlformats.org/officeDocument/2006/relationships/slideLayout" Target="../slideLayouts/slideLayout4.xml"/></Relationships>
</file>

<file path=ppt/slides/_rels/slide312.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notesSlide" Target="../notesSlides/notesSlide252.xml"/><Relationship Id="rId1" Type="http://schemas.openxmlformats.org/officeDocument/2006/relationships/slideLayout" Target="../slideLayouts/slideLayout2.xml"/></Relationships>
</file>

<file path=ppt/slides/_rels/slide313.xml.rels><?xml version="1.0" encoding="UTF-8" standalone="yes"?>
<Relationships xmlns="http://schemas.openxmlformats.org/package/2006/relationships"><Relationship Id="rId2" Type="http://schemas.openxmlformats.org/officeDocument/2006/relationships/notesSlide" Target="../notesSlides/notesSlide253.xml"/><Relationship Id="rId1" Type="http://schemas.openxmlformats.org/officeDocument/2006/relationships/slideLayout" Target="../slideLayouts/slideLayout2.xml"/></Relationships>
</file>

<file path=ppt/slides/_rels/slide314.xml.rels><?xml version="1.0" encoding="UTF-8" standalone="yes"?>
<Relationships xmlns="http://schemas.openxmlformats.org/package/2006/relationships"><Relationship Id="rId2" Type="http://schemas.openxmlformats.org/officeDocument/2006/relationships/notesSlide" Target="../notesSlides/notesSlide254.xml"/><Relationship Id="rId1" Type="http://schemas.openxmlformats.org/officeDocument/2006/relationships/slideLayout" Target="../slideLayouts/slideLayout2.xml"/></Relationships>
</file>

<file path=ppt/slides/_rels/slide315.xml.rels><?xml version="1.0" encoding="UTF-8" standalone="yes"?>
<Relationships xmlns="http://schemas.openxmlformats.org/package/2006/relationships"><Relationship Id="rId2" Type="http://schemas.openxmlformats.org/officeDocument/2006/relationships/notesSlide" Target="../notesSlides/notesSlide255.xml"/><Relationship Id="rId1" Type="http://schemas.openxmlformats.org/officeDocument/2006/relationships/slideLayout" Target="../slideLayouts/slideLayout4.xml"/></Relationships>
</file>

<file path=ppt/slides/_rels/slide3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56.xml"/><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41.png"/></Relationships>
</file>

<file path=ppt/slides/_rels/slide317.xml.rels><?xml version="1.0" encoding="UTF-8" standalone="yes"?>
<Relationships xmlns="http://schemas.openxmlformats.org/package/2006/relationships"><Relationship Id="rId2" Type="http://schemas.openxmlformats.org/officeDocument/2006/relationships/notesSlide" Target="../notesSlides/notesSlide257.xml"/><Relationship Id="rId1" Type="http://schemas.openxmlformats.org/officeDocument/2006/relationships/slideLayout" Target="../slideLayouts/slideLayout2.xml"/></Relationships>
</file>

<file path=ppt/slides/_rels/slide318.xml.rels><?xml version="1.0" encoding="UTF-8" standalone="yes"?>
<Relationships xmlns="http://schemas.openxmlformats.org/package/2006/relationships"><Relationship Id="rId2" Type="http://schemas.openxmlformats.org/officeDocument/2006/relationships/notesSlide" Target="../notesSlides/notesSlide258.xml"/><Relationship Id="rId1" Type="http://schemas.openxmlformats.org/officeDocument/2006/relationships/slideLayout" Target="../slideLayouts/slideLayout2.xml"/></Relationships>
</file>

<file path=ppt/slides/_rels/slide319.xml.rels><?xml version="1.0" encoding="UTF-8" standalone="yes"?>
<Relationships xmlns="http://schemas.openxmlformats.org/package/2006/relationships"><Relationship Id="rId2" Type="http://schemas.openxmlformats.org/officeDocument/2006/relationships/notesSlide" Target="../notesSlides/notesSlide259.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3" Type="http://schemas.openxmlformats.org/officeDocument/2006/relationships/image" Target="../media/image69.svg"/><Relationship Id="rId18" Type="http://schemas.openxmlformats.org/officeDocument/2006/relationships/image" Target="../media/image74.png"/><Relationship Id="rId26" Type="http://schemas.openxmlformats.org/officeDocument/2006/relationships/image" Target="../media/image82.png"/><Relationship Id="rId39" Type="http://schemas.openxmlformats.org/officeDocument/2006/relationships/image" Target="../media/image95.svg"/><Relationship Id="rId21" Type="http://schemas.openxmlformats.org/officeDocument/2006/relationships/image" Target="../media/image77.svg"/><Relationship Id="rId34" Type="http://schemas.openxmlformats.org/officeDocument/2006/relationships/image" Target="../media/image90.png"/><Relationship Id="rId42" Type="http://schemas.openxmlformats.org/officeDocument/2006/relationships/image" Target="../media/image98.png"/><Relationship Id="rId7" Type="http://schemas.openxmlformats.org/officeDocument/2006/relationships/image" Target="../media/image63.svg"/><Relationship Id="rId2" Type="http://schemas.openxmlformats.org/officeDocument/2006/relationships/notesSlide" Target="../notesSlides/notesSlide23.xml"/><Relationship Id="rId16" Type="http://schemas.openxmlformats.org/officeDocument/2006/relationships/image" Target="../media/image72.png"/><Relationship Id="rId20" Type="http://schemas.openxmlformats.org/officeDocument/2006/relationships/image" Target="../media/image76.png"/><Relationship Id="rId29" Type="http://schemas.openxmlformats.org/officeDocument/2006/relationships/image" Target="../media/image85.svg"/><Relationship Id="rId41" Type="http://schemas.openxmlformats.org/officeDocument/2006/relationships/image" Target="../media/image97.svg"/><Relationship Id="rId1" Type="http://schemas.openxmlformats.org/officeDocument/2006/relationships/slideLayout" Target="../slideLayouts/slideLayout2.xml"/><Relationship Id="rId6" Type="http://schemas.openxmlformats.org/officeDocument/2006/relationships/image" Target="../media/image62.png"/><Relationship Id="rId11" Type="http://schemas.openxmlformats.org/officeDocument/2006/relationships/image" Target="../media/image67.svg"/><Relationship Id="rId24" Type="http://schemas.openxmlformats.org/officeDocument/2006/relationships/image" Target="../media/image80.png"/><Relationship Id="rId32" Type="http://schemas.openxmlformats.org/officeDocument/2006/relationships/image" Target="../media/image88.png"/><Relationship Id="rId37" Type="http://schemas.openxmlformats.org/officeDocument/2006/relationships/image" Target="../media/image93.svg"/><Relationship Id="rId40" Type="http://schemas.openxmlformats.org/officeDocument/2006/relationships/image" Target="../media/image96.png"/><Relationship Id="rId5" Type="http://schemas.openxmlformats.org/officeDocument/2006/relationships/image" Target="../media/image61.svg"/><Relationship Id="rId15" Type="http://schemas.openxmlformats.org/officeDocument/2006/relationships/image" Target="../media/image71.svg"/><Relationship Id="rId23" Type="http://schemas.openxmlformats.org/officeDocument/2006/relationships/image" Target="../media/image79.svg"/><Relationship Id="rId28" Type="http://schemas.openxmlformats.org/officeDocument/2006/relationships/image" Target="../media/image84.png"/><Relationship Id="rId36" Type="http://schemas.openxmlformats.org/officeDocument/2006/relationships/image" Target="../media/image92.png"/><Relationship Id="rId10" Type="http://schemas.openxmlformats.org/officeDocument/2006/relationships/image" Target="../media/image66.png"/><Relationship Id="rId19" Type="http://schemas.openxmlformats.org/officeDocument/2006/relationships/image" Target="../media/image75.svg"/><Relationship Id="rId31" Type="http://schemas.openxmlformats.org/officeDocument/2006/relationships/image" Target="../media/image87.svg"/><Relationship Id="rId4" Type="http://schemas.openxmlformats.org/officeDocument/2006/relationships/image" Target="../media/image60.png"/><Relationship Id="rId9" Type="http://schemas.openxmlformats.org/officeDocument/2006/relationships/image" Target="../media/image65.svg"/><Relationship Id="rId14" Type="http://schemas.openxmlformats.org/officeDocument/2006/relationships/image" Target="../media/image70.png"/><Relationship Id="rId22" Type="http://schemas.openxmlformats.org/officeDocument/2006/relationships/image" Target="../media/image78.png"/><Relationship Id="rId27" Type="http://schemas.openxmlformats.org/officeDocument/2006/relationships/image" Target="../media/image83.svg"/><Relationship Id="rId30" Type="http://schemas.openxmlformats.org/officeDocument/2006/relationships/image" Target="../media/image86.png"/><Relationship Id="rId35" Type="http://schemas.openxmlformats.org/officeDocument/2006/relationships/image" Target="../media/image91.svg"/><Relationship Id="rId43" Type="http://schemas.openxmlformats.org/officeDocument/2006/relationships/image" Target="../media/image99.svg"/><Relationship Id="rId8" Type="http://schemas.openxmlformats.org/officeDocument/2006/relationships/image" Target="../media/image64.png"/><Relationship Id="rId3" Type="http://schemas.microsoft.com/office/2018/10/relationships/comments" Target="../comments/modernComment_4BF_69350958.xml"/><Relationship Id="rId12" Type="http://schemas.openxmlformats.org/officeDocument/2006/relationships/image" Target="../media/image68.png"/><Relationship Id="rId17" Type="http://schemas.openxmlformats.org/officeDocument/2006/relationships/image" Target="../media/image73.svg"/><Relationship Id="rId25" Type="http://schemas.openxmlformats.org/officeDocument/2006/relationships/image" Target="../media/image81.svg"/><Relationship Id="rId33" Type="http://schemas.openxmlformats.org/officeDocument/2006/relationships/image" Target="../media/image89.svg"/><Relationship Id="rId38" Type="http://schemas.openxmlformats.org/officeDocument/2006/relationships/image" Target="../media/image94.png"/></Relationships>
</file>

<file path=ppt/slides/_rels/slide320.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notesSlide" Target="../notesSlides/notesSlide260.xml"/><Relationship Id="rId1" Type="http://schemas.openxmlformats.org/officeDocument/2006/relationships/slideLayout" Target="../slideLayouts/slideLayout2.xml"/></Relationships>
</file>

<file path=ppt/slides/_rels/slide321.xml.rels><?xml version="1.0" encoding="UTF-8" standalone="yes"?>
<Relationships xmlns="http://schemas.openxmlformats.org/package/2006/relationships"><Relationship Id="rId2" Type="http://schemas.openxmlformats.org/officeDocument/2006/relationships/notesSlide" Target="../notesSlides/notesSlide261.xml"/><Relationship Id="rId1" Type="http://schemas.openxmlformats.org/officeDocument/2006/relationships/slideLayout" Target="../slideLayouts/slideLayout2.xml"/></Relationships>
</file>

<file path=ppt/slides/_rels/slide322.xml.rels><?xml version="1.0" encoding="UTF-8" standalone="yes"?>
<Relationships xmlns="http://schemas.openxmlformats.org/package/2006/relationships"><Relationship Id="rId2" Type="http://schemas.openxmlformats.org/officeDocument/2006/relationships/notesSlide" Target="../notesSlides/notesSlide262.xml"/><Relationship Id="rId1" Type="http://schemas.openxmlformats.org/officeDocument/2006/relationships/slideLayout" Target="../slideLayouts/slideLayout4.xml"/></Relationships>
</file>

<file path=ppt/slides/_rels/slide323.xml.rels><?xml version="1.0" encoding="UTF-8" standalone="yes"?>
<Relationships xmlns="http://schemas.openxmlformats.org/package/2006/relationships"><Relationship Id="rId3" Type="http://schemas.openxmlformats.org/officeDocument/2006/relationships/image" Target="../media/image242.png"/><Relationship Id="rId2" Type="http://schemas.openxmlformats.org/officeDocument/2006/relationships/notesSlide" Target="../notesSlides/notesSlide263.xml"/><Relationship Id="rId1" Type="http://schemas.openxmlformats.org/officeDocument/2006/relationships/slideLayout" Target="../slideLayouts/slideLayout2.xml"/></Relationships>
</file>

<file path=ppt/slides/_rels/slide324.xml.rels><?xml version="1.0" encoding="UTF-8" standalone="yes"?>
<Relationships xmlns="http://schemas.openxmlformats.org/package/2006/relationships"><Relationship Id="rId2" Type="http://schemas.openxmlformats.org/officeDocument/2006/relationships/notesSlide" Target="../notesSlides/notesSlide264.xml"/><Relationship Id="rId1" Type="http://schemas.openxmlformats.org/officeDocument/2006/relationships/slideLayout" Target="../slideLayouts/slideLayout4.xml"/></Relationships>
</file>

<file path=ppt/slides/_rels/slide325.xml.rels><?xml version="1.0" encoding="UTF-8" standalone="yes"?>
<Relationships xmlns="http://schemas.openxmlformats.org/package/2006/relationships"><Relationship Id="rId3" Type="http://schemas.openxmlformats.org/officeDocument/2006/relationships/image" Target="../media/image243.png"/><Relationship Id="rId2" Type="http://schemas.openxmlformats.org/officeDocument/2006/relationships/notesSlide" Target="../notesSlides/notesSlide265.xml"/><Relationship Id="rId1" Type="http://schemas.openxmlformats.org/officeDocument/2006/relationships/slideLayout" Target="../slideLayouts/slideLayout2.xml"/><Relationship Id="rId4" Type="http://schemas.openxmlformats.org/officeDocument/2006/relationships/image" Target="../media/image249.png"/></Relationships>
</file>

<file path=ppt/slides/_rels/slide326.xml.rels><?xml version="1.0" encoding="UTF-8" standalone="yes"?>
<Relationships xmlns="http://schemas.openxmlformats.org/package/2006/relationships"><Relationship Id="rId8" Type="http://schemas.openxmlformats.org/officeDocument/2006/relationships/image" Target="../media/image262.png"/><Relationship Id="rId3" Type="http://schemas.openxmlformats.org/officeDocument/2006/relationships/image" Target="../media/image243.png"/><Relationship Id="rId7" Type="http://schemas.openxmlformats.org/officeDocument/2006/relationships/image" Target="../media/image261.png"/><Relationship Id="rId2" Type="http://schemas.openxmlformats.org/officeDocument/2006/relationships/notesSlide" Target="../notesSlides/notesSlide266.xml"/><Relationship Id="rId1" Type="http://schemas.openxmlformats.org/officeDocument/2006/relationships/slideLayout" Target="../slideLayouts/slideLayout2.xml"/><Relationship Id="rId6" Type="http://schemas.openxmlformats.org/officeDocument/2006/relationships/image" Target="../media/image260.png"/><Relationship Id="rId5" Type="http://schemas.openxmlformats.org/officeDocument/2006/relationships/image" Target="../media/image259.png"/><Relationship Id="rId4" Type="http://schemas.openxmlformats.org/officeDocument/2006/relationships/image" Target="../media/image258.png"/></Relationships>
</file>

<file path=ppt/slides/_rels/slide32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67.xml"/><Relationship Id="rId1" Type="http://schemas.openxmlformats.org/officeDocument/2006/relationships/slideLayout" Target="../slideLayouts/slideLayout2.xml"/></Relationships>
</file>

<file path=ppt/slides/_rels/slide328.xml.rels><?xml version="1.0" encoding="UTF-8" standalone="yes"?>
<Relationships xmlns="http://schemas.openxmlformats.org/package/2006/relationships"><Relationship Id="rId2" Type="http://schemas.openxmlformats.org/officeDocument/2006/relationships/notesSlide" Target="../notesSlides/notesSlide268.xml"/><Relationship Id="rId1" Type="http://schemas.openxmlformats.org/officeDocument/2006/relationships/slideLayout" Target="../slideLayouts/slideLayout2.xml"/></Relationships>
</file>

<file path=ppt/slides/_rels/slide329.xml.rels><?xml version="1.0" encoding="UTF-8" standalone="yes"?>
<Relationships xmlns="http://schemas.openxmlformats.org/package/2006/relationships"><Relationship Id="rId2" Type="http://schemas.openxmlformats.org/officeDocument/2006/relationships/notesSlide" Target="../notesSlides/notesSlide26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100.jpeg"/><Relationship Id="rId1" Type="http://schemas.openxmlformats.org/officeDocument/2006/relationships/slideLayout" Target="../slideLayouts/slideLayout2.xml"/><Relationship Id="rId5" Type="http://schemas.openxmlformats.org/officeDocument/2006/relationships/image" Target="../media/image102.jpg"/><Relationship Id="rId4" Type="http://schemas.openxmlformats.org/officeDocument/2006/relationships/image" Target="../media/image101.jpg"/></Relationships>
</file>

<file path=ppt/slides/_rels/slide330.xml.rels><?xml version="1.0" encoding="UTF-8" standalone="yes"?>
<Relationships xmlns="http://schemas.openxmlformats.org/package/2006/relationships"><Relationship Id="rId2" Type="http://schemas.openxmlformats.org/officeDocument/2006/relationships/notesSlide" Target="../notesSlides/notesSlide270.xml"/><Relationship Id="rId1" Type="http://schemas.openxmlformats.org/officeDocument/2006/relationships/slideLayout" Target="../slideLayouts/slideLayout4.xml"/></Relationships>
</file>

<file path=ppt/slides/_rels/slide331.xml.rels><?xml version="1.0" encoding="UTF-8" standalone="yes"?>
<Relationships xmlns="http://schemas.openxmlformats.org/package/2006/relationships"><Relationship Id="rId3" Type="http://schemas.openxmlformats.org/officeDocument/2006/relationships/image" Target="../media/image263.png"/><Relationship Id="rId2" Type="http://schemas.openxmlformats.org/officeDocument/2006/relationships/notesSlide" Target="../notesSlides/notesSlide271.xml"/><Relationship Id="rId1" Type="http://schemas.openxmlformats.org/officeDocument/2006/relationships/slideLayout" Target="../slideLayouts/slideLayout2.xml"/></Relationships>
</file>

<file path=ppt/slides/_rels/slide33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72.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4.xml.rels><?xml version="1.0" encoding="UTF-8" standalone="yes"?>
<Relationships xmlns="http://schemas.openxmlformats.org/package/2006/relationships"><Relationship Id="rId2" Type="http://schemas.openxmlformats.org/officeDocument/2006/relationships/notesSlide" Target="../notesSlides/notesSlide273.xml"/><Relationship Id="rId1" Type="http://schemas.openxmlformats.org/officeDocument/2006/relationships/slideLayout" Target="../slideLayouts/slideLayout3.xml"/></Relationships>
</file>

<file path=ppt/slides/_rels/slide33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74.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336.xml.rels><?xml version="1.0" encoding="UTF-8" standalone="yes"?>
<Relationships xmlns="http://schemas.openxmlformats.org/package/2006/relationships"><Relationship Id="rId2" Type="http://schemas.openxmlformats.org/officeDocument/2006/relationships/notesSlide" Target="../notesSlides/notesSlide275.xml"/><Relationship Id="rId1" Type="http://schemas.openxmlformats.org/officeDocument/2006/relationships/slideLayout" Target="../slideLayouts/slideLayout4.xml"/></Relationships>
</file>

<file path=ppt/slides/_rels/slide337.xml.rels><?xml version="1.0" encoding="UTF-8" standalone="yes"?>
<Relationships xmlns="http://schemas.openxmlformats.org/package/2006/relationships"><Relationship Id="rId3" Type="http://schemas.openxmlformats.org/officeDocument/2006/relationships/image" Target="../media/image264.png"/><Relationship Id="rId2" Type="http://schemas.openxmlformats.org/officeDocument/2006/relationships/notesSlide" Target="../notesSlides/notesSlide276.xml"/><Relationship Id="rId1" Type="http://schemas.openxmlformats.org/officeDocument/2006/relationships/slideLayout" Target="../slideLayouts/slideLayout2.xml"/><Relationship Id="rId6" Type="http://schemas.openxmlformats.org/officeDocument/2006/relationships/image" Target="../media/image239.png"/><Relationship Id="rId5" Type="http://schemas.openxmlformats.org/officeDocument/2006/relationships/image" Target="../media/image48.png"/><Relationship Id="rId4" Type="http://schemas.openxmlformats.org/officeDocument/2006/relationships/image" Target="../media/image262.png"/></Relationships>
</file>

<file path=ppt/slides/_rels/slide338.xml.rels><?xml version="1.0" encoding="UTF-8" standalone="yes"?>
<Relationships xmlns="http://schemas.openxmlformats.org/package/2006/relationships"><Relationship Id="rId3" Type="http://schemas.openxmlformats.org/officeDocument/2006/relationships/image" Target="../media/image264.png"/><Relationship Id="rId2" Type="http://schemas.openxmlformats.org/officeDocument/2006/relationships/notesSlide" Target="../notesSlides/notesSlide277.xml"/><Relationship Id="rId1" Type="http://schemas.openxmlformats.org/officeDocument/2006/relationships/slideLayout" Target="../slideLayouts/slideLayout2.xml"/></Relationships>
</file>

<file path=ppt/slides/_rels/slide339.xml.rels><?xml version="1.0" encoding="UTF-8" standalone="yes"?>
<Relationships xmlns="http://schemas.openxmlformats.org/package/2006/relationships"><Relationship Id="rId3" Type="http://schemas.openxmlformats.org/officeDocument/2006/relationships/image" Target="../media/image265.png"/><Relationship Id="rId2" Type="http://schemas.openxmlformats.org/officeDocument/2006/relationships/notesSlide" Target="../notesSlides/notesSlide27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40.xml.rels><?xml version="1.0" encoding="UTF-8" standalone="yes"?>
<Relationships xmlns="http://schemas.openxmlformats.org/package/2006/relationships"><Relationship Id="rId8" Type="http://schemas.openxmlformats.org/officeDocument/2006/relationships/image" Target="../media/image271.png"/><Relationship Id="rId13" Type="http://schemas.openxmlformats.org/officeDocument/2006/relationships/image" Target="../media/image276.png"/><Relationship Id="rId3" Type="http://schemas.openxmlformats.org/officeDocument/2006/relationships/image" Target="../media/image266.png"/><Relationship Id="rId7" Type="http://schemas.openxmlformats.org/officeDocument/2006/relationships/image" Target="../media/image270.png"/><Relationship Id="rId12" Type="http://schemas.openxmlformats.org/officeDocument/2006/relationships/image" Target="../media/image275.png"/><Relationship Id="rId2" Type="http://schemas.openxmlformats.org/officeDocument/2006/relationships/notesSlide" Target="../notesSlides/notesSlide279.xml"/><Relationship Id="rId1" Type="http://schemas.openxmlformats.org/officeDocument/2006/relationships/slideLayout" Target="../slideLayouts/slideLayout2.xml"/><Relationship Id="rId6" Type="http://schemas.openxmlformats.org/officeDocument/2006/relationships/image" Target="../media/image269.png"/><Relationship Id="rId11" Type="http://schemas.openxmlformats.org/officeDocument/2006/relationships/image" Target="../media/image274.png"/><Relationship Id="rId5" Type="http://schemas.openxmlformats.org/officeDocument/2006/relationships/image" Target="../media/image268.png"/><Relationship Id="rId10" Type="http://schemas.openxmlformats.org/officeDocument/2006/relationships/image" Target="../media/image273.png"/><Relationship Id="rId4" Type="http://schemas.openxmlformats.org/officeDocument/2006/relationships/image" Target="../media/image267.png"/><Relationship Id="rId9" Type="http://schemas.openxmlformats.org/officeDocument/2006/relationships/image" Target="../media/image272.png"/></Relationships>
</file>

<file path=ppt/slides/_rels/slide341.xml.rels><?xml version="1.0" encoding="UTF-8" standalone="yes"?>
<Relationships xmlns="http://schemas.openxmlformats.org/package/2006/relationships"><Relationship Id="rId2" Type="http://schemas.openxmlformats.org/officeDocument/2006/relationships/notesSlide" Target="../notesSlides/notesSlide280.xml"/><Relationship Id="rId1" Type="http://schemas.openxmlformats.org/officeDocument/2006/relationships/slideLayout" Target="../slideLayouts/slideLayout2.xml"/></Relationships>
</file>

<file path=ppt/slides/_rels/slide342.xml.rels><?xml version="1.0" encoding="UTF-8" standalone="yes"?>
<Relationships xmlns="http://schemas.openxmlformats.org/package/2006/relationships"><Relationship Id="rId3" Type="http://schemas.openxmlformats.org/officeDocument/2006/relationships/image" Target="../media/image277.png"/><Relationship Id="rId2" Type="http://schemas.openxmlformats.org/officeDocument/2006/relationships/notesSlide" Target="../notesSlides/notesSlide281.xml"/><Relationship Id="rId1" Type="http://schemas.openxmlformats.org/officeDocument/2006/relationships/slideLayout" Target="../slideLayouts/slideLayout2.xml"/><Relationship Id="rId4" Type="http://schemas.openxmlformats.org/officeDocument/2006/relationships/image" Target="../media/image278.png"/></Relationships>
</file>

<file path=ppt/slides/_rels/slide343.xml.rels><?xml version="1.0" encoding="UTF-8" standalone="yes"?>
<Relationships xmlns="http://schemas.openxmlformats.org/package/2006/relationships"><Relationship Id="rId8" Type="http://schemas.openxmlformats.org/officeDocument/2006/relationships/image" Target="../media/image280.png"/><Relationship Id="rId3" Type="http://schemas.openxmlformats.org/officeDocument/2006/relationships/image" Target="../media/image273.png"/><Relationship Id="rId7" Type="http://schemas.openxmlformats.org/officeDocument/2006/relationships/image" Target="../media/image279.png"/><Relationship Id="rId2" Type="http://schemas.openxmlformats.org/officeDocument/2006/relationships/notesSlide" Target="../notesSlides/notesSlide282.xml"/><Relationship Id="rId1" Type="http://schemas.openxmlformats.org/officeDocument/2006/relationships/slideLayout" Target="../slideLayouts/slideLayout2.xml"/><Relationship Id="rId6" Type="http://schemas.openxmlformats.org/officeDocument/2006/relationships/image" Target="../media/image276.png"/><Relationship Id="rId5" Type="http://schemas.openxmlformats.org/officeDocument/2006/relationships/image" Target="../media/image275.png"/><Relationship Id="rId10" Type="http://schemas.openxmlformats.org/officeDocument/2006/relationships/image" Target="../media/image282.png"/><Relationship Id="rId4" Type="http://schemas.openxmlformats.org/officeDocument/2006/relationships/image" Target="../media/image274.png"/><Relationship Id="rId9" Type="http://schemas.openxmlformats.org/officeDocument/2006/relationships/image" Target="../media/image281.png"/></Relationships>
</file>

<file path=ppt/slides/_rels/slide344.xml.rels><?xml version="1.0" encoding="UTF-8" standalone="yes"?>
<Relationships xmlns="http://schemas.openxmlformats.org/package/2006/relationships"><Relationship Id="rId2" Type="http://schemas.openxmlformats.org/officeDocument/2006/relationships/notesSlide" Target="../notesSlides/notesSlide283.xml"/><Relationship Id="rId1" Type="http://schemas.openxmlformats.org/officeDocument/2006/relationships/slideLayout" Target="../slideLayouts/slideLayout2.xml"/></Relationships>
</file>

<file path=ppt/slides/_rels/slide345.xml.rels><?xml version="1.0" encoding="UTF-8" standalone="yes"?>
<Relationships xmlns="http://schemas.openxmlformats.org/package/2006/relationships"><Relationship Id="rId3" Type="http://schemas.openxmlformats.org/officeDocument/2006/relationships/image" Target="../media/image283.png"/><Relationship Id="rId2" Type="http://schemas.openxmlformats.org/officeDocument/2006/relationships/notesSlide" Target="../notesSlides/notesSlide284.xml"/><Relationship Id="rId1" Type="http://schemas.openxmlformats.org/officeDocument/2006/relationships/slideLayout" Target="../slideLayouts/slideLayout2.xml"/></Relationships>
</file>

<file path=ppt/slides/_rels/slide346.xml.rels><?xml version="1.0" encoding="UTF-8" standalone="yes"?>
<Relationships xmlns="http://schemas.openxmlformats.org/package/2006/relationships"><Relationship Id="rId3" Type="http://schemas.openxmlformats.org/officeDocument/2006/relationships/image" Target="../media/image283.png"/><Relationship Id="rId2" Type="http://schemas.openxmlformats.org/officeDocument/2006/relationships/notesSlide" Target="../notesSlides/notesSlide285.xml"/><Relationship Id="rId1" Type="http://schemas.openxmlformats.org/officeDocument/2006/relationships/slideLayout" Target="../slideLayouts/slideLayout2.xml"/></Relationships>
</file>

<file path=ppt/slides/_rels/slide347.xml.rels><?xml version="1.0" encoding="UTF-8" standalone="yes"?>
<Relationships xmlns="http://schemas.openxmlformats.org/package/2006/relationships"><Relationship Id="rId3" Type="http://schemas.openxmlformats.org/officeDocument/2006/relationships/image" Target="../media/image284.png"/><Relationship Id="rId2" Type="http://schemas.openxmlformats.org/officeDocument/2006/relationships/notesSlide" Target="../notesSlides/notesSlide286.xml"/><Relationship Id="rId1" Type="http://schemas.openxmlformats.org/officeDocument/2006/relationships/slideLayout" Target="../slideLayouts/slideLayout2.xml"/><Relationship Id="rId5" Type="http://schemas.openxmlformats.org/officeDocument/2006/relationships/image" Target="../media/image286.png"/><Relationship Id="rId4" Type="http://schemas.openxmlformats.org/officeDocument/2006/relationships/image" Target="../media/image285.png"/></Relationships>
</file>

<file path=ppt/slides/_rels/slide348.xml.rels><?xml version="1.0" encoding="UTF-8" standalone="yes"?>
<Relationships xmlns="http://schemas.openxmlformats.org/package/2006/relationships"><Relationship Id="rId2" Type="http://schemas.openxmlformats.org/officeDocument/2006/relationships/notesSlide" Target="../notesSlides/notesSlide287.xml"/><Relationship Id="rId1" Type="http://schemas.openxmlformats.org/officeDocument/2006/relationships/slideLayout" Target="../slideLayouts/slideLayout4.xml"/></Relationships>
</file>

<file path=ppt/slides/_rels/slide349.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notesSlide" Target="../notesSlides/notesSlide288.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chart" Target="../charts/chart1.xml"/><Relationship Id="rId1" Type="http://schemas.openxmlformats.org/officeDocument/2006/relationships/slideLayout" Target="../slideLayouts/slideLayout2.xml"/><Relationship Id="rId4" Type="http://schemas.openxmlformats.org/officeDocument/2006/relationships/image" Target="../media/image104.png"/></Relationships>
</file>

<file path=ppt/slides/_rels/slide350.xml.rels><?xml version="1.0" encoding="UTF-8" standalone="yes"?>
<Relationships xmlns="http://schemas.openxmlformats.org/package/2006/relationships"><Relationship Id="rId2" Type="http://schemas.openxmlformats.org/officeDocument/2006/relationships/notesSlide" Target="../notesSlides/notesSlide289.xml"/><Relationship Id="rId1" Type="http://schemas.openxmlformats.org/officeDocument/2006/relationships/slideLayout" Target="../slideLayouts/slideLayout2.xml"/></Relationships>
</file>

<file path=ppt/slides/_rels/slide351.xml.rels><?xml version="1.0" encoding="UTF-8" standalone="yes"?>
<Relationships xmlns="http://schemas.openxmlformats.org/package/2006/relationships"><Relationship Id="rId2" Type="http://schemas.openxmlformats.org/officeDocument/2006/relationships/notesSlide" Target="../notesSlides/notesSlide290.xml"/><Relationship Id="rId1" Type="http://schemas.openxmlformats.org/officeDocument/2006/relationships/slideLayout" Target="../slideLayouts/slideLayout2.xml"/></Relationships>
</file>

<file path=ppt/slides/_rels/slide352.xml.rels><?xml version="1.0" encoding="UTF-8" standalone="yes"?>
<Relationships xmlns="http://schemas.openxmlformats.org/package/2006/relationships"><Relationship Id="rId2" Type="http://schemas.openxmlformats.org/officeDocument/2006/relationships/notesSlide" Target="../notesSlides/notesSlide291.xml"/><Relationship Id="rId1" Type="http://schemas.openxmlformats.org/officeDocument/2006/relationships/slideLayout" Target="../slideLayouts/slideLayout4.xml"/></Relationships>
</file>

<file path=ppt/slides/_rels/slide353.xml.rels><?xml version="1.0" encoding="UTF-8" standalone="yes"?>
<Relationships xmlns="http://schemas.openxmlformats.org/package/2006/relationships"><Relationship Id="rId8" Type="http://schemas.openxmlformats.org/officeDocument/2006/relationships/image" Target="../media/image292.png"/><Relationship Id="rId13" Type="http://schemas.openxmlformats.org/officeDocument/2006/relationships/image" Target="../media/image297.png"/><Relationship Id="rId3" Type="http://schemas.openxmlformats.org/officeDocument/2006/relationships/image" Target="../media/image287.png"/><Relationship Id="rId7" Type="http://schemas.openxmlformats.org/officeDocument/2006/relationships/image" Target="../media/image291.png"/><Relationship Id="rId12" Type="http://schemas.openxmlformats.org/officeDocument/2006/relationships/image" Target="../media/image296.png"/><Relationship Id="rId2" Type="http://schemas.openxmlformats.org/officeDocument/2006/relationships/notesSlide" Target="../notesSlides/notesSlide292.xml"/><Relationship Id="rId1" Type="http://schemas.openxmlformats.org/officeDocument/2006/relationships/slideLayout" Target="../slideLayouts/slideLayout2.xml"/><Relationship Id="rId6" Type="http://schemas.openxmlformats.org/officeDocument/2006/relationships/image" Target="../media/image290.png"/><Relationship Id="rId11" Type="http://schemas.openxmlformats.org/officeDocument/2006/relationships/image" Target="../media/image295.png"/><Relationship Id="rId5" Type="http://schemas.openxmlformats.org/officeDocument/2006/relationships/image" Target="../media/image289.png"/><Relationship Id="rId10" Type="http://schemas.openxmlformats.org/officeDocument/2006/relationships/image" Target="../media/image294.png"/><Relationship Id="rId4" Type="http://schemas.openxmlformats.org/officeDocument/2006/relationships/image" Target="../media/image288.png"/><Relationship Id="rId9" Type="http://schemas.openxmlformats.org/officeDocument/2006/relationships/image" Target="../media/image293.png"/></Relationships>
</file>

<file path=ppt/slides/_rels/slide354.xml.rels><?xml version="1.0" encoding="UTF-8" standalone="yes"?>
<Relationships xmlns="http://schemas.openxmlformats.org/package/2006/relationships"><Relationship Id="rId2" Type="http://schemas.openxmlformats.org/officeDocument/2006/relationships/notesSlide" Target="../notesSlides/notesSlide293.xml"/><Relationship Id="rId1" Type="http://schemas.openxmlformats.org/officeDocument/2006/relationships/slideLayout" Target="../slideLayouts/slideLayout4.xml"/></Relationships>
</file>

<file path=ppt/slides/_rels/slide355.xml.rels><?xml version="1.0" encoding="UTF-8" standalone="yes"?>
<Relationships xmlns="http://schemas.openxmlformats.org/package/2006/relationships"><Relationship Id="rId3" Type="http://schemas.openxmlformats.org/officeDocument/2006/relationships/image" Target="../media/image263.png"/><Relationship Id="rId2" Type="http://schemas.openxmlformats.org/officeDocument/2006/relationships/notesSlide" Target="../notesSlides/notesSlide294.xml"/><Relationship Id="rId1" Type="http://schemas.openxmlformats.org/officeDocument/2006/relationships/slideLayout" Target="../slideLayouts/slideLayout2.xml"/></Relationships>
</file>

<file path=ppt/slides/_rels/slide356.xml.rels><?xml version="1.0" encoding="UTF-8" standalone="yes"?>
<Relationships xmlns="http://schemas.openxmlformats.org/package/2006/relationships"><Relationship Id="rId3" Type="http://schemas.openxmlformats.org/officeDocument/2006/relationships/image" Target="../media/image298.png"/><Relationship Id="rId2" Type="http://schemas.openxmlformats.org/officeDocument/2006/relationships/notesSlide" Target="../notesSlides/notesSlide295.xml"/><Relationship Id="rId1" Type="http://schemas.openxmlformats.org/officeDocument/2006/relationships/slideLayout" Target="../slideLayouts/slideLayout2.xml"/></Relationships>
</file>

<file path=ppt/slides/_rels/slide35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96.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358.xml.rels><?xml version="1.0" encoding="UTF-8" standalone="yes"?>
<Relationships xmlns="http://schemas.openxmlformats.org/package/2006/relationships"><Relationship Id="rId2" Type="http://schemas.openxmlformats.org/officeDocument/2006/relationships/notesSlide" Target="../notesSlides/notesSlide297.xml"/><Relationship Id="rId1" Type="http://schemas.openxmlformats.org/officeDocument/2006/relationships/slideLayout" Target="../slideLayouts/slideLayout3.xml"/></Relationships>
</file>

<file path=ppt/slides/_rels/slide35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98.xml"/><Relationship Id="rId1" Type="http://schemas.openxmlformats.org/officeDocument/2006/relationships/slideLayout" Target="../slideLayouts/slideLayout2.xml"/><Relationship Id="rId5" Type="http://schemas.openxmlformats.org/officeDocument/2006/relationships/image" Target="../media/image300.png"/><Relationship Id="rId4" Type="http://schemas.openxmlformats.org/officeDocument/2006/relationships/image" Target="../media/image299.png"/></Relationships>
</file>

<file path=ppt/slides/_rels/slide36.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6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99.xml"/><Relationship Id="rId1" Type="http://schemas.openxmlformats.org/officeDocument/2006/relationships/slideLayout" Target="../slideLayouts/slideLayout2.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2.xml.rels><?xml version="1.0" encoding="UTF-8" standalone="yes"?>
<Relationships xmlns="http://schemas.openxmlformats.org/package/2006/relationships"><Relationship Id="rId2" Type="http://schemas.openxmlformats.org/officeDocument/2006/relationships/notesSlide" Target="../notesSlides/notesSlide300.xml"/><Relationship Id="rId1" Type="http://schemas.openxmlformats.org/officeDocument/2006/relationships/slideLayout" Target="../slideLayouts/slideLayout3.xml"/></Relationships>
</file>

<file path=ppt/slides/_rels/slide363.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notesSlide" Target="../notesSlides/notesSlide301.xml"/><Relationship Id="rId1" Type="http://schemas.openxmlformats.org/officeDocument/2006/relationships/slideLayout" Target="../slideLayouts/slideLayout2.xml"/></Relationships>
</file>

<file path=ppt/slides/_rels/slide364.xml.rels><?xml version="1.0" encoding="UTF-8" standalone="yes"?>
<Relationships xmlns="http://schemas.openxmlformats.org/package/2006/relationships"><Relationship Id="rId2" Type="http://schemas.openxmlformats.org/officeDocument/2006/relationships/notesSlide" Target="../notesSlides/notesSlide302.xml"/><Relationship Id="rId1" Type="http://schemas.openxmlformats.org/officeDocument/2006/relationships/slideLayout" Target="../slideLayouts/slideLayout2.xml"/></Relationships>
</file>

<file path=ppt/slides/_rels/slide365.xml.rels><?xml version="1.0" encoding="UTF-8" standalone="yes"?>
<Relationships xmlns="http://schemas.openxmlformats.org/package/2006/relationships"><Relationship Id="rId2" Type="http://schemas.openxmlformats.org/officeDocument/2006/relationships/notesSlide" Target="../notesSlides/notesSlide303.xml"/><Relationship Id="rId1" Type="http://schemas.openxmlformats.org/officeDocument/2006/relationships/slideLayout" Target="../slideLayouts/slideLayout4.xml"/></Relationships>
</file>

<file path=ppt/slides/_rels/slide366.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notesSlide" Target="../notesSlides/notesSlide304.xml"/><Relationship Id="rId1" Type="http://schemas.openxmlformats.org/officeDocument/2006/relationships/slideLayout" Target="../slideLayouts/slideLayout2.xml"/></Relationships>
</file>

<file path=ppt/slides/_rels/slide367.xml.rels><?xml version="1.0" encoding="UTF-8" standalone="yes"?>
<Relationships xmlns="http://schemas.openxmlformats.org/package/2006/relationships"><Relationship Id="rId2" Type="http://schemas.openxmlformats.org/officeDocument/2006/relationships/notesSlide" Target="../notesSlides/notesSlide305.xml"/><Relationship Id="rId1" Type="http://schemas.openxmlformats.org/officeDocument/2006/relationships/slideLayout" Target="../slideLayouts/slideLayout4.xml"/></Relationships>
</file>

<file path=ppt/slides/_rels/slide368.xml.rels><?xml version="1.0" encoding="UTF-8" standalone="yes"?>
<Relationships xmlns="http://schemas.openxmlformats.org/package/2006/relationships"><Relationship Id="rId2" Type="http://schemas.openxmlformats.org/officeDocument/2006/relationships/notesSlide" Target="../notesSlides/notesSlide306.xml"/><Relationship Id="rId1" Type="http://schemas.openxmlformats.org/officeDocument/2006/relationships/slideLayout" Target="../slideLayouts/slideLayout2.xml"/></Relationships>
</file>

<file path=ppt/slides/_rels/slide369.xml.rels><?xml version="1.0" encoding="UTF-8" standalone="yes"?>
<Relationships xmlns="http://schemas.openxmlformats.org/package/2006/relationships"><Relationship Id="rId2" Type="http://schemas.openxmlformats.org/officeDocument/2006/relationships/notesSlide" Target="../notesSlides/notesSlide307.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70.xml.rels><?xml version="1.0" encoding="UTF-8" standalone="yes"?>
<Relationships xmlns="http://schemas.openxmlformats.org/package/2006/relationships"><Relationship Id="rId2" Type="http://schemas.openxmlformats.org/officeDocument/2006/relationships/notesSlide" Target="../notesSlides/notesSlide308.xml"/><Relationship Id="rId1" Type="http://schemas.openxmlformats.org/officeDocument/2006/relationships/slideLayout" Target="../slideLayouts/slideLayout2.xml"/></Relationships>
</file>

<file path=ppt/slides/_rels/slide371.xml.rels><?xml version="1.0" encoding="UTF-8" standalone="yes"?>
<Relationships xmlns="http://schemas.openxmlformats.org/package/2006/relationships"><Relationship Id="rId2" Type="http://schemas.openxmlformats.org/officeDocument/2006/relationships/notesSlide" Target="../notesSlides/notesSlide309.xml"/><Relationship Id="rId1" Type="http://schemas.openxmlformats.org/officeDocument/2006/relationships/slideLayout" Target="../slideLayouts/slideLayout1.xml"/></Relationships>
</file>

<file path=ppt/slides/_rels/slide372.xml.rels><?xml version="1.0" encoding="UTF-8" standalone="yes"?>
<Relationships xmlns="http://schemas.openxmlformats.org/package/2006/relationships"><Relationship Id="rId2" Type="http://schemas.openxmlformats.org/officeDocument/2006/relationships/notesSlide" Target="../notesSlides/notesSlide310.xml"/><Relationship Id="rId1" Type="http://schemas.openxmlformats.org/officeDocument/2006/relationships/slideLayout" Target="../slideLayouts/slideLayout2.xml"/></Relationships>
</file>

<file path=ppt/slides/_rels/slide373.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notesSlide" Target="../notesSlides/notesSlide311.xml"/><Relationship Id="rId1" Type="http://schemas.openxmlformats.org/officeDocument/2006/relationships/slideLayout" Target="../slideLayouts/slideLayout2.xml"/></Relationships>
</file>

<file path=ppt/slides/_rels/slide374.xml.rels><?xml version="1.0" encoding="UTF-8" standalone="yes"?>
<Relationships xmlns="http://schemas.openxmlformats.org/package/2006/relationships"><Relationship Id="rId2" Type="http://schemas.openxmlformats.org/officeDocument/2006/relationships/notesSlide" Target="../notesSlides/notesSlide312.xml"/><Relationship Id="rId1" Type="http://schemas.openxmlformats.org/officeDocument/2006/relationships/slideLayout" Target="../slideLayouts/slideLayout4.xml"/></Relationships>
</file>

<file path=ppt/slides/_rels/slide375.xml.rels><?xml version="1.0" encoding="UTF-8" standalone="yes"?>
<Relationships xmlns="http://schemas.openxmlformats.org/package/2006/relationships"><Relationship Id="rId2" Type="http://schemas.openxmlformats.org/officeDocument/2006/relationships/notesSlide" Target="../notesSlides/notesSlide313.xml"/><Relationship Id="rId1" Type="http://schemas.openxmlformats.org/officeDocument/2006/relationships/slideLayout" Target="../slideLayouts/slideLayout2.xml"/></Relationships>
</file>

<file path=ppt/slides/_rels/slide376.xml.rels><?xml version="1.0" encoding="UTF-8" standalone="yes"?>
<Relationships xmlns="http://schemas.openxmlformats.org/package/2006/relationships"><Relationship Id="rId2" Type="http://schemas.openxmlformats.org/officeDocument/2006/relationships/notesSlide" Target="../notesSlides/notesSlide314.xml"/><Relationship Id="rId1" Type="http://schemas.openxmlformats.org/officeDocument/2006/relationships/slideLayout" Target="../slideLayouts/slideLayout2.xml"/></Relationships>
</file>

<file path=ppt/slides/_rels/slide377.xml.rels><?xml version="1.0" encoding="UTF-8" standalone="yes"?>
<Relationships xmlns="http://schemas.openxmlformats.org/package/2006/relationships"><Relationship Id="rId2" Type="http://schemas.openxmlformats.org/officeDocument/2006/relationships/notesSlide" Target="../notesSlides/notesSlide315.xml"/><Relationship Id="rId1" Type="http://schemas.openxmlformats.org/officeDocument/2006/relationships/slideLayout" Target="../slideLayouts/slideLayout2.xml"/></Relationships>
</file>

<file path=ppt/slides/_rels/slide378.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notesSlide" Target="../notesSlides/notesSlide316.xml"/><Relationship Id="rId1" Type="http://schemas.openxmlformats.org/officeDocument/2006/relationships/slideLayout" Target="../slideLayouts/slideLayout2.xml"/></Relationships>
</file>

<file path=ppt/slides/_rels/slide379.xml.rels><?xml version="1.0" encoding="UTF-8" standalone="yes"?>
<Relationships xmlns="http://schemas.openxmlformats.org/package/2006/relationships"><Relationship Id="rId2" Type="http://schemas.openxmlformats.org/officeDocument/2006/relationships/notesSlide" Target="../notesSlides/notesSlide317.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48.png"/><Relationship Id="rId1" Type="http://schemas.openxmlformats.org/officeDocument/2006/relationships/slideLayout" Target="../slideLayouts/slideLayout2.xml"/><Relationship Id="rId4" Type="http://schemas.openxmlformats.org/officeDocument/2006/relationships/image" Target="../media/image107.png"/></Relationships>
</file>

<file path=ppt/slides/_rels/slide380.xml.rels><?xml version="1.0" encoding="UTF-8" standalone="yes"?>
<Relationships xmlns="http://schemas.openxmlformats.org/package/2006/relationships"><Relationship Id="rId2" Type="http://schemas.openxmlformats.org/officeDocument/2006/relationships/notesSlide" Target="../notesSlides/notesSlide318.xml"/><Relationship Id="rId1" Type="http://schemas.openxmlformats.org/officeDocument/2006/relationships/slideLayout" Target="../slideLayouts/slideLayout2.xml"/></Relationships>
</file>

<file path=ppt/slides/_rels/slide381.xml.rels><?xml version="1.0" encoding="UTF-8" standalone="yes"?>
<Relationships xmlns="http://schemas.openxmlformats.org/package/2006/relationships"><Relationship Id="rId2" Type="http://schemas.openxmlformats.org/officeDocument/2006/relationships/notesSlide" Target="../notesSlides/notesSlide319.xml"/><Relationship Id="rId1" Type="http://schemas.openxmlformats.org/officeDocument/2006/relationships/slideLayout" Target="../slideLayouts/slideLayout2.xml"/></Relationships>
</file>

<file path=ppt/slides/_rels/slide382.xml.rels><?xml version="1.0" encoding="UTF-8" standalone="yes"?>
<Relationships xmlns="http://schemas.openxmlformats.org/package/2006/relationships"><Relationship Id="rId2" Type="http://schemas.openxmlformats.org/officeDocument/2006/relationships/notesSlide" Target="../notesSlides/notesSlide320.xml"/><Relationship Id="rId1" Type="http://schemas.openxmlformats.org/officeDocument/2006/relationships/slideLayout" Target="../slideLayouts/slideLayout2.xml"/></Relationships>
</file>

<file path=ppt/slides/_rels/slide383.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notesSlide" Target="../notesSlides/notesSlide321.xml"/><Relationship Id="rId1" Type="http://schemas.openxmlformats.org/officeDocument/2006/relationships/slideLayout" Target="../slideLayouts/slideLayout2.xml"/></Relationships>
</file>

<file path=ppt/slides/_rels/slide384.xml.rels><?xml version="1.0" encoding="UTF-8" standalone="yes"?>
<Relationships xmlns="http://schemas.openxmlformats.org/package/2006/relationships"><Relationship Id="rId8" Type="http://schemas.openxmlformats.org/officeDocument/2006/relationships/hyperlink" Target="https://pandas.pydata.org/docs/" TargetMode="External"/><Relationship Id="rId3" Type="http://schemas.openxmlformats.org/officeDocument/2006/relationships/image" Target="../media/image301.png"/><Relationship Id="rId7" Type="http://schemas.openxmlformats.org/officeDocument/2006/relationships/hyperlink" Target="https://matplotlib.org/stable/contents.html" TargetMode="External"/><Relationship Id="rId2" Type="http://schemas.openxmlformats.org/officeDocument/2006/relationships/notesSlide" Target="../notesSlides/notesSlide322.xml"/><Relationship Id="rId1" Type="http://schemas.openxmlformats.org/officeDocument/2006/relationships/slideLayout" Target="../slideLayouts/slideLayout2.xml"/><Relationship Id="rId6" Type="http://schemas.openxmlformats.org/officeDocument/2006/relationships/hyperlink" Target="https://scikit-learn.org/stable/" TargetMode="External"/><Relationship Id="rId5" Type="http://schemas.openxmlformats.org/officeDocument/2006/relationships/hyperlink" Target="https://pytorch.org/docs/stable/index.html" TargetMode="External"/><Relationship Id="rId4" Type="http://schemas.openxmlformats.org/officeDocument/2006/relationships/hyperlink" Target="https://keras.io/ja/why-use-keras/" TargetMode="External"/><Relationship Id="rId9" Type="http://schemas.openxmlformats.org/officeDocument/2006/relationships/hyperlink" Target="https://lightgbm.readthedocs.io/en/latest/" TargetMode="Externa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8" Type="http://schemas.openxmlformats.org/officeDocument/2006/relationships/image" Target="../media/image113.svg"/><Relationship Id="rId13" Type="http://schemas.openxmlformats.org/officeDocument/2006/relationships/image" Target="../media/image118.png"/><Relationship Id="rId3" Type="http://schemas.openxmlformats.org/officeDocument/2006/relationships/image" Target="../media/image108.png"/><Relationship Id="rId7" Type="http://schemas.openxmlformats.org/officeDocument/2006/relationships/image" Target="../media/image112.png"/><Relationship Id="rId12" Type="http://schemas.openxmlformats.org/officeDocument/2006/relationships/image" Target="../media/image117.sv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111.svg"/><Relationship Id="rId11" Type="http://schemas.openxmlformats.org/officeDocument/2006/relationships/image" Target="../media/image116.png"/><Relationship Id="rId5" Type="http://schemas.openxmlformats.org/officeDocument/2006/relationships/image" Target="../media/image110.png"/><Relationship Id="rId15" Type="http://schemas.openxmlformats.org/officeDocument/2006/relationships/hyperlink" Target="https://learn.microsoft.com/ja-jp/azure/cloud-adoption-framework/innovate/best-practices/trusted-ai" TargetMode="External"/><Relationship Id="rId10" Type="http://schemas.openxmlformats.org/officeDocument/2006/relationships/image" Target="../media/image115.svg"/><Relationship Id="rId4" Type="http://schemas.openxmlformats.org/officeDocument/2006/relationships/image" Target="../media/image109.svg"/><Relationship Id="rId9" Type="http://schemas.openxmlformats.org/officeDocument/2006/relationships/image" Target="../media/image114.png"/><Relationship Id="rId14" Type="http://schemas.openxmlformats.org/officeDocument/2006/relationships/image" Target="../media/image119.svg"/></Relationships>
</file>

<file path=ppt/slides/_rels/slide42.xml.rels><?xml version="1.0" encoding="UTF-8" standalone="yes"?>
<Relationships xmlns="http://schemas.openxmlformats.org/package/2006/relationships"><Relationship Id="rId8" Type="http://schemas.openxmlformats.org/officeDocument/2006/relationships/image" Target="../media/image113.svg"/><Relationship Id="rId13" Type="http://schemas.openxmlformats.org/officeDocument/2006/relationships/image" Target="../media/image118.png"/><Relationship Id="rId3" Type="http://schemas.openxmlformats.org/officeDocument/2006/relationships/image" Target="../media/image108.png"/><Relationship Id="rId7" Type="http://schemas.openxmlformats.org/officeDocument/2006/relationships/image" Target="../media/image112.png"/><Relationship Id="rId12" Type="http://schemas.openxmlformats.org/officeDocument/2006/relationships/image" Target="../media/image117.sv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111.svg"/><Relationship Id="rId11" Type="http://schemas.openxmlformats.org/officeDocument/2006/relationships/image" Target="../media/image116.png"/><Relationship Id="rId5" Type="http://schemas.openxmlformats.org/officeDocument/2006/relationships/image" Target="../media/image110.png"/><Relationship Id="rId15" Type="http://schemas.openxmlformats.org/officeDocument/2006/relationships/hyperlink" Target="https://learn.microsoft.com/ja-jp/azure/cloud-adoption-framework/innovate/best-practices/trusted-ai" TargetMode="External"/><Relationship Id="rId10" Type="http://schemas.openxmlformats.org/officeDocument/2006/relationships/image" Target="../media/image115.svg"/><Relationship Id="rId4" Type="http://schemas.openxmlformats.org/officeDocument/2006/relationships/image" Target="../media/image109.svg"/><Relationship Id="rId9" Type="http://schemas.openxmlformats.org/officeDocument/2006/relationships/image" Target="../media/image114.png"/><Relationship Id="rId14" Type="http://schemas.openxmlformats.org/officeDocument/2006/relationships/image" Target="../media/image119.svg"/></Relationships>
</file>

<file path=ppt/slides/_rels/slide43.xml.rels><?xml version="1.0" encoding="UTF-8" standalone="yes"?>
<Relationships xmlns="http://schemas.openxmlformats.org/package/2006/relationships"><Relationship Id="rId8" Type="http://schemas.openxmlformats.org/officeDocument/2006/relationships/image" Target="../media/image113.svg"/><Relationship Id="rId13" Type="http://schemas.openxmlformats.org/officeDocument/2006/relationships/image" Target="../media/image118.png"/><Relationship Id="rId3" Type="http://schemas.openxmlformats.org/officeDocument/2006/relationships/image" Target="../media/image108.png"/><Relationship Id="rId7" Type="http://schemas.openxmlformats.org/officeDocument/2006/relationships/image" Target="../media/image112.png"/><Relationship Id="rId12" Type="http://schemas.openxmlformats.org/officeDocument/2006/relationships/image" Target="../media/image117.sv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111.svg"/><Relationship Id="rId11" Type="http://schemas.openxmlformats.org/officeDocument/2006/relationships/image" Target="../media/image116.png"/><Relationship Id="rId5" Type="http://schemas.openxmlformats.org/officeDocument/2006/relationships/image" Target="../media/image110.png"/><Relationship Id="rId15" Type="http://schemas.openxmlformats.org/officeDocument/2006/relationships/hyperlink" Target="https://learn.microsoft.com/ja-jp/azure/cloud-adoption-framework/innovate/best-practices/trusted-ai" TargetMode="External"/><Relationship Id="rId10" Type="http://schemas.openxmlformats.org/officeDocument/2006/relationships/image" Target="../media/image115.svg"/><Relationship Id="rId4" Type="http://schemas.openxmlformats.org/officeDocument/2006/relationships/image" Target="../media/image109.svg"/><Relationship Id="rId9" Type="http://schemas.openxmlformats.org/officeDocument/2006/relationships/image" Target="../media/image114.png"/><Relationship Id="rId14" Type="http://schemas.openxmlformats.org/officeDocument/2006/relationships/image" Target="../media/image119.svg"/></Relationships>
</file>

<file path=ppt/slides/_rels/slide44.xml.rels><?xml version="1.0" encoding="UTF-8" standalone="yes"?>
<Relationships xmlns="http://schemas.openxmlformats.org/package/2006/relationships"><Relationship Id="rId8" Type="http://schemas.openxmlformats.org/officeDocument/2006/relationships/image" Target="../media/image113.svg"/><Relationship Id="rId13" Type="http://schemas.openxmlformats.org/officeDocument/2006/relationships/image" Target="../media/image118.png"/><Relationship Id="rId3" Type="http://schemas.openxmlformats.org/officeDocument/2006/relationships/image" Target="../media/image108.png"/><Relationship Id="rId7" Type="http://schemas.openxmlformats.org/officeDocument/2006/relationships/image" Target="../media/image112.png"/><Relationship Id="rId12" Type="http://schemas.openxmlformats.org/officeDocument/2006/relationships/image" Target="../media/image117.sv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111.svg"/><Relationship Id="rId11" Type="http://schemas.openxmlformats.org/officeDocument/2006/relationships/image" Target="../media/image116.png"/><Relationship Id="rId5" Type="http://schemas.openxmlformats.org/officeDocument/2006/relationships/image" Target="../media/image110.png"/><Relationship Id="rId15" Type="http://schemas.openxmlformats.org/officeDocument/2006/relationships/hyperlink" Target="https://learn.microsoft.com/ja-jp/azure/cloud-adoption-framework/innovate/best-practices/trusted-ai" TargetMode="External"/><Relationship Id="rId10" Type="http://schemas.openxmlformats.org/officeDocument/2006/relationships/image" Target="../media/image115.svg"/><Relationship Id="rId4" Type="http://schemas.openxmlformats.org/officeDocument/2006/relationships/image" Target="../media/image109.svg"/><Relationship Id="rId9" Type="http://schemas.openxmlformats.org/officeDocument/2006/relationships/image" Target="../media/image114.png"/><Relationship Id="rId14" Type="http://schemas.openxmlformats.org/officeDocument/2006/relationships/image" Target="../media/image119.svg"/></Relationships>
</file>

<file path=ppt/slides/_rels/slide45.xml.rels><?xml version="1.0" encoding="UTF-8" standalone="yes"?>
<Relationships xmlns="http://schemas.openxmlformats.org/package/2006/relationships"><Relationship Id="rId8" Type="http://schemas.openxmlformats.org/officeDocument/2006/relationships/image" Target="../media/image113.svg"/><Relationship Id="rId13" Type="http://schemas.openxmlformats.org/officeDocument/2006/relationships/image" Target="../media/image118.png"/><Relationship Id="rId3" Type="http://schemas.openxmlformats.org/officeDocument/2006/relationships/image" Target="../media/image108.png"/><Relationship Id="rId7" Type="http://schemas.openxmlformats.org/officeDocument/2006/relationships/image" Target="../media/image112.png"/><Relationship Id="rId12" Type="http://schemas.openxmlformats.org/officeDocument/2006/relationships/image" Target="../media/image117.sv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111.svg"/><Relationship Id="rId11" Type="http://schemas.openxmlformats.org/officeDocument/2006/relationships/image" Target="../media/image116.png"/><Relationship Id="rId5" Type="http://schemas.openxmlformats.org/officeDocument/2006/relationships/image" Target="../media/image110.png"/><Relationship Id="rId15" Type="http://schemas.openxmlformats.org/officeDocument/2006/relationships/hyperlink" Target="https://learn.microsoft.com/ja-jp/azure/cloud-adoption-framework/innovate/best-practices/trusted-ai" TargetMode="External"/><Relationship Id="rId10" Type="http://schemas.openxmlformats.org/officeDocument/2006/relationships/image" Target="../media/image115.svg"/><Relationship Id="rId4" Type="http://schemas.openxmlformats.org/officeDocument/2006/relationships/image" Target="../media/image109.svg"/><Relationship Id="rId9" Type="http://schemas.openxmlformats.org/officeDocument/2006/relationships/image" Target="../media/image114.png"/><Relationship Id="rId14" Type="http://schemas.openxmlformats.org/officeDocument/2006/relationships/image" Target="../media/image119.svg"/></Relationships>
</file>

<file path=ppt/slides/_rels/slide46.xml.rels><?xml version="1.0" encoding="UTF-8" standalone="yes"?>
<Relationships xmlns="http://schemas.openxmlformats.org/package/2006/relationships"><Relationship Id="rId8" Type="http://schemas.openxmlformats.org/officeDocument/2006/relationships/image" Target="../media/image113.svg"/><Relationship Id="rId13" Type="http://schemas.openxmlformats.org/officeDocument/2006/relationships/image" Target="../media/image118.png"/><Relationship Id="rId3" Type="http://schemas.openxmlformats.org/officeDocument/2006/relationships/image" Target="../media/image108.png"/><Relationship Id="rId7" Type="http://schemas.openxmlformats.org/officeDocument/2006/relationships/image" Target="../media/image112.png"/><Relationship Id="rId12" Type="http://schemas.openxmlformats.org/officeDocument/2006/relationships/image" Target="../media/image117.sv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111.svg"/><Relationship Id="rId11" Type="http://schemas.openxmlformats.org/officeDocument/2006/relationships/image" Target="../media/image116.png"/><Relationship Id="rId5" Type="http://schemas.openxmlformats.org/officeDocument/2006/relationships/image" Target="../media/image110.png"/><Relationship Id="rId15" Type="http://schemas.openxmlformats.org/officeDocument/2006/relationships/hyperlink" Target="https://learn.microsoft.com/ja-jp/azure/cloud-adoption-framework/innovate/best-practices/trusted-ai" TargetMode="External"/><Relationship Id="rId10" Type="http://schemas.openxmlformats.org/officeDocument/2006/relationships/image" Target="../media/image115.svg"/><Relationship Id="rId4" Type="http://schemas.openxmlformats.org/officeDocument/2006/relationships/image" Target="../media/image109.svg"/><Relationship Id="rId9" Type="http://schemas.openxmlformats.org/officeDocument/2006/relationships/image" Target="../media/image114.png"/><Relationship Id="rId14" Type="http://schemas.openxmlformats.org/officeDocument/2006/relationships/image" Target="../media/image119.svg"/></Relationships>
</file>

<file path=ppt/slides/_rels/slide47.xml.rels><?xml version="1.0" encoding="UTF-8" standalone="yes"?>
<Relationships xmlns="http://schemas.openxmlformats.org/package/2006/relationships"><Relationship Id="rId8" Type="http://schemas.openxmlformats.org/officeDocument/2006/relationships/image" Target="../media/image113.svg"/><Relationship Id="rId13" Type="http://schemas.openxmlformats.org/officeDocument/2006/relationships/image" Target="../media/image118.png"/><Relationship Id="rId3" Type="http://schemas.openxmlformats.org/officeDocument/2006/relationships/image" Target="../media/image108.png"/><Relationship Id="rId7" Type="http://schemas.openxmlformats.org/officeDocument/2006/relationships/image" Target="../media/image112.png"/><Relationship Id="rId12" Type="http://schemas.openxmlformats.org/officeDocument/2006/relationships/image" Target="../media/image117.sv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111.svg"/><Relationship Id="rId11" Type="http://schemas.openxmlformats.org/officeDocument/2006/relationships/image" Target="../media/image116.png"/><Relationship Id="rId5" Type="http://schemas.openxmlformats.org/officeDocument/2006/relationships/image" Target="../media/image110.png"/><Relationship Id="rId15" Type="http://schemas.openxmlformats.org/officeDocument/2006/relationships/hyperlink" Target="https://learn.microsoft.com/ja-jp/azure/cloud-adoption-framework/innovate/best-practices/trusted-ai" TargetMode="External"/><Relationship Id="rId10" Type="http://schemas.openxmlformats.org/officeDocument/2006/relationships/image" Target="../media/image115.svg"/><Relationship Id="rId4" Type="http://schemas.openxmlformats.org/officeDocument/2006/relationships/image" Target="../media/image109.svg"/><Relationship Id="rId9" Type="http://schemas.openxmlformats.org/officeDocument/2006/relationships/image" Target="../media/image114.png"/><Relationship Id="rId14" Type="http://schemas.openxmlformats.org/officeDocument/2006/relationships/image" Target="../media/image119.svg"/></Relationships>
</file>

<file path=ppt/slides/_rels/slide48.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hyperlink" Target="https://learn.microsoft.com/ja-jp/azure/cloud-adoption-framework/innovate/best-practices/trusted-ai" TargetMode="Externa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microsoft.com/office/2018/10/relationships/comments" Target="../comments/modernComment_701_50B0AA2D.xml"/><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microsoft.com/office/2018/10/relationships/comments" Target="../comments/modernComment_72D_9FC4BAE0.xml"/><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121.pn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122.jp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8" Type="http://schemas.openxmlformats.org/officeDocument/2006/relationships/image" Target="../media/image127.png"/><Relationship Id="rId3" Type="http://schemas.microsoft.com/office/2018/10/relationships/comments" Target="../comments/modernComment_72A_FDFAF541.xml"/><Relationship Id="rId7" Type="http://schemas.openxmlformats.org/officeDocument/2006/relationships/image" Target="../media/image126.sv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125.png"/><Relationship Id="rId11" Type="http://schemas.openxmlformats.org/officeDocument/2006/relationships/image" Target="../media/image130.svg"/><Relationship Id="rId5" Type="http://schemas.openxmlformats.org/officeDocument/2006/relationships/image" Target="../media/image124.svg"/><Relationship Id="rId10" Type="http://schemas.openxmlformats.org/officeDocument/2006/relationships/image" Target="../media/image129.png"/><Relationship Id="rId4" Type="http://schemas.openxmlformats.org/officeDocument/2006/relationships/image" Target="../media/image123.png"/><Relationship Id="rId9" Type="http://schemas.openxmlformats.org/officeDocument/2006/relationships/image" Target="../media/image128.svg"/></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49.xml"/><Relationship Id="rId1" Type="http://schemas.openxmlformats.org/officeDocument/2006/relationships/slideLayout" Target="../slideLayouts/slideLayout2.xml"/><Relationship Id="rId5" Type="http://schemas.openxmlformats.org/officeDocument/2006/relationships/image" Target="../media/image134.png"/><Relationship Id="rId4" Type="http://schemas.openxmlformats.org/officeDocument/2006/relationships/image" Target="../media/image133.svg"/></Relationships>
</file>

<file path=ppt/slides/_rels/slide72.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hyperlink" Target="https://www.mhlw.go.jp/content/11601000/001125241.pdf" TargetMode="External"/><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8" Type="http://schemas.openxmlformats.org/officeDocument/2006/relationships/diagramData" Target="../diagrams/data4.xml"/><Relationship Id="rId13" Type="http://schemas.openxmlformats.org/officeDocument/2006/relationships/diagramData" Target="../diagrams/data5.xml"/><Relationship Id="rId18" Type="http://schemas.openxmlformats.org/officeDocument/2006/relationships/diagramData" Target="../diagrams/data6.xml"/><Relationship Id="rId3" Type="http://schemas.openxmlformats.org/officeDocument/2006/relationships/diagramData" Target="../diagrams/data3.xml"/><Relationship Id="rId21" Type="http://schemas.openxmlformats.org/officeDocument/2006/relationships/diagramColors" Target="../diagrams/colors6.xml"/><Relationship Id="rId7" Type="http://schemas.microsoft.com/office/2007/relationships/diagramDrawing" Target="../diagrams/drawing3.xml"/><Relationship Id="rId12" Type="http://schemas.microsoft.com/office/2007/relationships/diagramDrawing" Target="../diagrams/drawing4.xml"/><Relationship Id="rId17" Type="http://schemas.microsoft.com/office/2007/relationships/diagramDrawing" Target="../diagrams/drawing5.xml"/><Relationship Id="rId2" Type="http://schemas.openxmlformats.org/officeDocument/2006/relationships/notesSlide" Target="../notesSlides/notesSlide53.xml"/><Relationship Id="rId16" Type="http://schemas.openxmlformats.org/officeDocument/2006/relationships/diagramColors" Target="../diagrams/colors5.xml"/><Relationship Id="rId20" Type="http://schemas.openxmlformats.org/officeDocument/2006/relationships/diagramQuickStyle" Target="../diagrams/quickStyle6.xml"/><Relationship Id="rId1" Type="http://schemas.openxmlformats.org/officeDocument/2006/relationships/slideLayout" Target="../slideLayouts/slideLayout2.xml"/><Relationship Id="rId6" Type="http://schemas.openxmlformats.org/officeDocument/2006/relationships/diagramColors" Target="../diagrams/colors3.xml"/><Relationship Id="rId11" Type="http://schemas.openxmlformats.org/officeDocument/2006/relationships/diagramColors" Target="../diagrams/colors4.xml"/><Relationship Id="rId5" Type="http://schemas.openxmlformats.org/officeDocument/2006/relationships/diagramQuickStyle" Target="../diagrams/quickStyle3.xml"/><Relationship Id="rId15" Type="http://schemas.openxmlformats.org/officeDocument/2006/relationships/diagramQuickStyle" Target="../diagrams/quickStyle5.xml"/><Relationship Id="rId10" Type="http://schemas.openxmlformats.org/officeDocument/2006/relationships/diagramQuickStyle" Target="../diagrams/quickStyle4.xml"/><Relationship Id="rId19" Type="http://schemas.openxmlformats.org/officeDocument/2006/relationships/diagramLayout" Target="../diagrams/layout6.xml"/><Relationship Id="rId4" Type="http://schemas.openxmlformats.org/officeDocument/2006/relationships/diagramLayout" Target="../diagrams/layout3.xml"/><Relationship Id="rId9" Type="http://schemas.openxmlformats.org/officeDocument/2006/relationships/diagramLayout" Target="../diagrams/layout4.xml"/><Relationship Id="rId14" Type="http://schemas.openxmlformats.org/officeDocument/2006/relationships/diagramLayout" Target="../diagrams/layout5.xml"/><Relationship Id="rId22" Type="http://schemas.microsoft.com/office/2007/relationships/diagramDrawing" Target="../diagrams/drawing6.xml"/></Relationships>
</file>

<file path=ppt/slides/_rels/slide78.xml.rels><?xml version="1.0" encoding="UTF-8" standalone="yes"?>
<Relationships xmlns="http://schemas.openxmlformats.org/package/2006/relationships"><Relationship Id="rId3" Type="http://schemas.openxmlformats.org/officeDocument/2006/relationships/image" Target="../media/image135.jpe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136.png"/><Relationship Id="rId4" Type="http://schemas.openxmlformats.org/officeDocument/2006/relationships/image" Target="../media/image45.png"/></Relationships>
</file>

<file path=ppt/slides/_rels/slide8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137.jpe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14.jpe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hyperlink" Target="https://atmarkit.itmedia.co.jp/ait/articles/2010/21/news027.html" TargetMode="External"/><Relationship Id="rId2" Type="http://schemas.openxmlformats.org/officeDocument/2006/relationships/image" Target="../media/image138.gif"/><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139.png"/><Relationship Id="rId7" Type="http://schemas.openxmlformats.org/officeDocument/2006/relationships/image" Target="../media/image20.svg"/><Relationship Id="rId2" Type="http://schemas.openxmlformats.org/officeDocument/2006/relationships/notesSlide" Target="../notesSlides/notesSlide62.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06.png"/><Relationship Id="rId4" Type="http://schemas.openxmlformats.org/officeDocument/2006/relationships/image" Target="../media/image47.png"/></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hyperlink" Target="https://memo.tyoshida.me/azure/japanese-version-of-microsoft-azure-machine-learning-algorithm-cheat-sheet/" TargetMode="External"/><Relationship Id="rId2" Type="http://schemas.openxmlformats.org/officeDocument/2006/relationships/image" Target="../media/image14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正方形/長方形 8">
            <a:extLst>
              <a:ext uri="{FF2B5EF4-FFF2-40B4-BE49-F238E27FC236}">
                <a16:creationId xmlns:a16="http://schemas.microsoft.com/office/drawing/2014/main" id="{4E7AC2AE-6607-446B-84CD-B0571F1DBFDC}"/>
              </a:ext>
            </a:extLst>
          </p:cNvPr>
          <p:cNvSpPr/>
          <p:nvPr/>
        </p:nvSpPr>
        <p:spPr bwMode="auto">
          <a:xfrm>
            <a:off x="0" y="0"/>
            <a:ext cx="12192000" cy="5765799"/>
          </a:xfrm>
          <a:prstGeom prst="rect">
            <a:avLst/>
          </a:prstGeom>
          <a:gradFill>
            <a:gsLst>
              <a:gs pos="0">
                <a:srgbClr val="FBB359"/>
              </a:gs>
              <a:gs pos="100000">
                <a:srgbClr val="E05832"/>
              </a:gs>
            </a:gsLst>
            <a:lin ang="5400000" scaled="1"/>
          </a:gradFill>
          <a:ln w="19050" algn="ctr">
            <a:noFill/>
            <a:prstDash val="dash"/>
            <a:round/>
            <a:headEnd/>
            <a:tailEnd/>
          </a:ln>
          <a:effectLst/>
        </p:spPr>
        <p:txBody>
          <a:bodyPr wrap="none" rtlCol="0" anchor="ctr"/>
          <a:lstStyle/>
          <a:p>
            <a:pPr algn="ctr"/>
            <a:endParaRPr kumimoji="1" lang="ja-JP" altLang="en-US" sz="2400" dirty="0">
              <a:solidFill>
                <a:schemeClr val="bg1"/>
              </a:solidFill>
            </a:endParaRPr>
          </a:p>
        </p:txBody>
      </p:sp>
      <p:sp>
        <p:nvSpPr>
          <p:cNvPr id="20" name="四角形: 角を丸くする 19">
            <a:extLst>
              <a:ext uri="{FF2B5EF4-FFF2-40B4-BE49-F238E27FC236}">
                <a16:creationId xmlns:a16="http://schemas.microsoft.com/office/drawing/2014/main" id="{AD289B8B-B24A-4A21-BD1B-BC0C16AD4B4E}"/>
              </a:ext>
            </a:extLst>
          </p:cNvPr>
          <p:cNvSpPr/>
          <p:nvPr/>
        </p:nvSpPr>
        <p:spPr>
          <a:xfrm>
            <a:off x="6468359" y="647700"/>
            <a:ext cx="5014981" cy="4678680"/>
          </a:xfrm>
          <a:prstGeom prst="roundRect">
            <a:avLst>
              <a:gd name="adj" fmla="val 2335"/>
            </a:avLst>
          </a:prstGeom>
          <a:solidFill>
            <a:schemeClr val="tx1">
              <a:lumMod val="90000"/>
              <a:lumOff val="1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pic>
        <p:nvPicPr>
          <p:cNvPr id="6" name="図 5" descr="黒い背景に白い文字がある&#10;&#10;中程度の精度で自動的に生成された説明">
            <a:extLst>
              <a:ext uri="{FF2B5EF4-FFF2-40B4-BE49-F238E27FC236}">
                <a16:creationId xmlns:a16="http://schemas.microsoft.com/office/drawing/2014/main" id="{FEE931EC-FBA3-407A-A208-704BFAE3FA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73927" y="6050689"/>
            <a:ext cx="2596556" cy="527425"/>
          </a:xfrm>
          <a:prstGeom prst="rect">
            <a:avLst/>
          </a:prstGeom>
        </p:spPr>
      </p:pic>
      <p:sp>
        <p:nvSpPr>
          <p:cNvPr id="15" name="タイトル 1">
            <a:extLst>
              <a:ext uri="{FF2B5EF4-FFF2-40B4-BE49-F238E27FC236}">
                <a16:creationId xmlns:a16="http://schemas.microsoft.com/office/drawing/2014/main" id="{7C83B450-834E-467C-AD34-91C869D096FA}"/>
              </a:ext>
            </a:extLst>
          </p:cNvPr>
          <p:cNvSpPr txBox="1">
            <a:spLocks/>
          </p:cNvSpPr>
          <p:nvPr/>
        </p:nvSpPr>
        <p:spPr bwMode="auto">
          <a:xfrm>
            <a:off x="102361" y="6005983"/>
            <a:ext cx="5356362" cy="49053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kumimoji="1" sz="2800" b="1" kern="1200" baseline="0">
                <a:solidFill>
                  <a:schemeClr val="tx1">
                    <a:lumMod val="75000"/>
                    <a:lumOff val="25000"/>
                  </a:schemeClr>
                </a:solidFill>
                <a:latin typeface="メイリオ" panose="020B0604030504040204" pitchFamily="50" charset="-128"/>
                <a:ea typeface="メイリオ" panose="020B0604030504040204" pitchFamily="50" charset="-128"/>
                <a:cs typeface="+mj-cs"/>
              </a:defRPr>
            </a:lvl1pPr>
          </a:lstStyle>
          <a:p>
            <a:r>
              <a:rPr lang="en-US" altLang="ja-JP" sz="1400" spc="300" dirty="0"/>
              <a:t>AI </a:t>
            </a:r>
            <a:r>
              <a:rPr lang="ja-JP" altLang="en-US" sz="1400" spc="300"/>
              <a:t>プロジェクト</a:t>
            </a:r>
            <a:endParaRPr lang="en-US" altLang="ja-JP" sz="1400" spc="300" dirty="0"/>
          </a:p>
          <a:p>
            <a:r>
              <a:rPr lang="ja-JP" altLang="en-US" sz="1400" spc="300"/>
              <a:t>企画入門コース</a:t>
            </a:r>
            <a:endParaRPr lang="ja-JP" altLang="en-US" sz="1400" spc="300" dirty="0"/>
          </a:p>
        </p:txBody>
      </p:sp>
      <p:cxnSp>
        <p:nvCxnSpPr>
          <p:cNvPr id="5" name="直線コネクタ 4">
            <a:extLst>
              <a:ext uri="{FF2B5EF4-FFF2-40B4-BE49-F238E27FC236}">
                <a16:creationId xmlns:a16="http://schemas.microsoft.com/office/drawing/2014/main" id="{2B9EFE50-C658-43AB-B1E5-1A2174403086}"/>
              </a:ext>
            </a:extLst>
          </p:cNvPr>
          <p:cNvCxnSpPr/>
          <p:nvPr/>
        </p:nvCxnSpPr>
        <p:spPr>
          <a:xfrm>
            <a:off x="4737822" y="5893621"/>
            <a:ext cx="0" cy="635728"/>
          </a:xfrm>
          <a:prstGeom prst="line">
            <a:avLst/>
          </a:prstGeom>
          <a:ln w="19050">
            <a:solidFill>
              <a:srgbClr val="F36C37"/>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grpSp>
        <p:nvGrpSpPr>
          <p:cNvPr id="19" name="グループ化 18">
            <a:extLst>
              <a:ext uri="{FF2B5EF4-FFF2-40B4-BE49-F238E27FC236}">
                <a16:creationId xmlns:a16="http://schemas.microsoft.com/office/drawing/2014/main" id="{0FFBD830-99CE-4B94-A06A-29F4092D97D4}"/>
              </a:ext>
            </a:extLst>
          </p:cNvPr>
          <p:cNvGrpSpPr/>
          <p:nvPr/>
        </p:nvGrpSpPr>
        <p:grpSpPr>
          <a:xfrm>
            <a:off x="6468359" y="1365831"/>
            <a:ext cx="5158740" cy="3174638"/>
            <a:chOff x="6468359" y="1301971"/>
            <a:chExt cx="5158740" cy="3460532"/>
          </a:xfrm>
        </p:grpSpPr>
        <p:sp>
          <p:nvSpPr>
            <p:cNvPr id="14" name="タイトル 1">
              <a:extLst>
                <a:ext uri="{FF2B5EF4-FFF2-40B4-BE49-F238E27FC236}">
                  <a16:creationId xmlns:a16="http://schemas.microsoft.com/office/drawing/2014/main" id="{3ADD641D-48C4-46FA-9C52-A3561EF85E8D}"/>
                </a:ext>
              </a:extLst>
            </p:cNvPr>
            <p:cNvSpPr txBox="1">
              <a:spLocks/>
            </p:cNvSpPr>
            <p:nvPr/>
          </p:nvSpPr>
          <p:spPr bwMode="auto">
            <a:xfrm>
              <a:off x="6468359" y="1301971"/>
              <a:ext cx="4786381" cy="168182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kumimoji="1" sz="2800" b="1" kern="1200" baseline="0">
                  <a:solidFill>
                    <a:schemeClr val="tx1">
                      <a:lumMod val="75000"/>
                      <a:lumOff val="25000"/>
                    </a:schemeClr>
                  </a:solidFill>
                  <a:latin typeface="メイリオ" panose="020B0604030504040204" pitchFamily="50" charset="-128"/>
                  <a:ea typeface="メイリオ" panose="020B0604030504040204" pitchFamily="50" charset="-128"/>
                  <a:cs typeface="+mj-cs"/>
                </a:defRPr>
              </a:lvl1pPr>
            </a:lstStyle>
            <a:p>
              <a:pPr algn="ctr"/>
              <a:r>
                <a:rPr lang="en-US" altLang="ja-JP" sz="7100" spc="300" dirty="0">
                  <a:solidFill>
                    <a:schemeClr val="bg1"/>
                  </a:solidFill>
                  <a:effectLst>
                    <a:outerShdw blurRad="38100" dist="38100" dir="2700000" algn="tl">
                      <a:srgbClr val="000000">
                        <a:alpha val="43137"/>
                      </a:srgbClr>
                    </a:outerShdw>
                  </a:effectLst>
                </a:rPr>
                <a:t>AI </a:t>
              </a:r>
            </a:p>
          </p:txBody>
        </p:sp>
        <p:sp>
          <p:nvSpPr>
            <p:cNvPr id="16" name="タイトル 1">
              <a:extLst>
                <a:ext uri="{FF2B5EF4-FFF2-40B4-BE49-F238E27FC236}">
                  <a16:creationId xmlns:a16="http://schemas.microsoft.com/office/drawing/2014/main" id="{7AEFADD6-33C8-46B6-8CCC-547E4FA784C4}"/>
                </a:ext>
              </a:extLst>
            </p:cNvPr>
            <p:cNvSpPr txBox="1">
              <a:spLocks/>
            </p:cNvSpPr>
            <p:nvPr/>
          </p:nvSpPr>
          <p:spPr bwMode="auto">
            <a:xfrm>
              <a:off x="6612118" y="2755858"/>
              <a:ext cx="5014981" cy="107696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kumimoji="1" sz="2800" b="1" kern="1200" baseline="0">
                  <a:solidFill>
                    <a:schemeClr val="tx1">
                      <a:lumMod val="75000"/>
                      <a:lumOff val="25000"/>
                    </a:schemeClr>
                  </a:solidFill>
                  <a:latin typeface="メイリオ" panose="020B0604030504040204" pitchFamily="50" charset="-128"/>
                  <a:ea typeface="メイリオ" panose="020B0604030504040204" pitchFamily="50" charset="-128"/>
                  <a:cs typeface="+mj-cs"/>
                </a:defRPr>
              </a:lvl1pPr>
            </a:lstStyle>
            <a:p>
              <a:pPr algn="ctr"/>
              <a:r>
                <a:rPr lang="ja-JP" altLang="en-US" sz="6000" spc="300">
                  <a:solidFill>
                    <a:schemeClr val="bg1"/>
                  </a:solidFill>
                  <a:effectLst>
                    <a:outerShdw blurRad="38100" dist="38100" dir="2700000" algn="tl">
                      <a:srgbClr val="000000">
                        <a:alpha val="43137"/>
                      </a:srgbClr>
                    </a:outerShdw>
                  </a:effectLst>
                </a:rPr>
                <a:t>プロジェクト</a:t>
              </a:r>
              <a:endParaRPr lang="ja-JP" altLang="en-US" sz="6000" spc="300" dirty="0">
                <a:solidFill>
                  <a:schemeClr val="bg1"/>
                </a:solidFill>
                <a:effectLst>
                  <a:outerShdw blurRad="38100" dist="38100" dir="2700000" algn="tl">
                    <a:srgbClr val="000000">
                      <a:alpha val="43137"/>
                    </a:srgbClr>
                  </a:outerShdw>
                </a:effectLst>
              </a:endParaRPr>
            </a:p>
          </p:txBody>
        </p:sp>
        <p:cxnSp>
          <p:nvCxnSpPr>
            <p:cNvPr id="17" name="直線コネクタ 16">
              <a:extLst>
                <a:ext uri="{FF2B5EF4-FFF2-40B4-BE49-F238E27FC236}">
                  <a16:creationId xmlns:a16="http://schemas.microsoft.com/office/drawing/2014/main" id="{AAF43C5B-17B3-42DD-B2FC-19FBDD66B66B}"/>
                </a:ext>
              </a:extLst>
            </p:cNvPr>
            <p:cNvCxnSpPr/>
            <p:nvPr/>
          </p:nvCxnSpPr>
          <p:spPr>
            <a:xfrm>
              <a:off x="6931153" y="3876451"/>
              <a:ext cx="4090416" cy="0"/>
            </a:xfrm>
            <a:prstGeom prst="line">
              <a:avLst/>
            </a:prstGeom>
            <a:ln w="9525">
              <a:solidFill>
                <a:schemeClr val="bg1"/>
              </a:solidFill>
              <a:headEnd type="none" w="med" len="med"/>
              <a:tailEnd type="none" w="med" len="med"/>
            </a:ln>
            <a:effectLst>
              <a:outerShdw blurRad="50800" dist="38100" dir="2700000" algn="tl" rotWithShape="0">
                <a:prstClr val="black">
                  <a:alpha val="40000"/>
                </a:prstClr>
              </a:outerShdw>
            </a:effectLst>
          </p:spPr>
          <p:style>
            <a:lnRef idx="3">
              <a:schemeClr val="accent1"/>
            </a:lnRef>
            <a:fillRef idx="0">
              <a:schemeClr val="accent1"/>
            </a:fillRef>
            <a:effectRef idx="2">
              <a:schemeClr val="accent1"/>
            </a:effectRef>
            <a:fontRef idx="minor">
              <a:schemeClr val="tx1"/>
            </a:fontRef>
          </p:style>
        </p:cxnSp>
        <p:sp>
          <p:nvSpPr>
            <p:cNvPr id="18" name="タイトル 1">
              <a:extLst>
                <a:ext uri="{FF2B5EF4-FFF2-40B4-BE49-F238E27FC236}">
                  <a16:creationId xmlns:a16="http://schemas.microsoft.com/office/drawing/2014/main" id="{4DFD4FD0-1AD2-4DCE-8975-08147F05B048}"/>
                </a:ext>
              </a:extLst>
            </p:cNvPr>
            <p:cNvSpPr txBox="1">
              <a:spLocks/>
            </p:cNvSpPr>
            <p:nvPr/>
          </p:nvSpPr>
          <p:spPr bwMode="auto">
            <a:xfrm>
              <a:off x="6931153" y="4327098"/>
              <a:ext cx="4090416" cy="43540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kumimoji="1" sz="2800" b="1" kern="1200" baseline="0">
                  <a:solidFill>
                    <a:schemeClr val="tx1">
                      <a:lumMod val="75000"/>
                      <a:lumOff val="25000"/>
                    </a:schemeClr>
                  </a:solidFill>
                  <a:latin typeface="メイリオ" panose="020B0604030504040204" pitchFamily="50" charset="-128"/>
                  <a:ea typeface="メイリオ" panose="020B0604030504040204" pitchFamily="50" charset="-128"/>
                  <a:cs typeface="+mj-cs"/>
                </a:defRPr>
              </a:lvl1pPr>
            </a:lstStyle>
            <a:p>
              <a:pPr algn="ctr"/>
              <a:r>
                <a:rPr lang="ja-JP" altLang="en-US" sz="3200" spc="300">
                  <a:solidFill>
                    <a:schemeClr val="bg1"/>
                  </a:solidFill>
                  <a:effectLst>
                    <a:outerShdw blurRad="38100" dist="38100" dir="2700000" algn="tl">
                      <a:srgbClr val="000000">
                        <a:alpha val="43137"/>
                      </a:srgbClr>
                    </a:outerShdw>
                  </a:effectLst>
                </a:rPr>
                <a:t>企画入門</a:t>
              </a:r>
              <a:endParaRPr lang="ja-JP" altLang="en-US" sz="3200" spc="300" dirty="0">
                <a:solidFill>
                  <a:schemeClr val="bg1"/>
                </a:solidFill>
                <a:effectLst>
                  <a:outerShdw blurRad="38100" dist="38100" dir="2700000" algn="tl">
                    <a:srgbClr val="000000">
                      <a:alpha val="43137"/>
                    </a:srgbClr>
                  </a:outerShdw>
                </a:effectLst>
              </a:endParaRPr>
            </a:p>
          </p:txBody>
        </p:sp>
      </p:grpSp>
      <p:pic>
        <p:nvPicPr>
          <p:cNvPr id="10" name="図 9">
            <a:extLst>
              <a:ext uri="{FF2B5EF4-FFF2-40B4-BE49-F238E27FC236}">
                <a16:creationId xmlns:a16="http://schemas.microsoft.com/office/drawing/2014/main" id="{B978FF89-CC01-4F26-B42F-C10EF294565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74605" y="397902"/>
            <a:ext cx="3821395" cy="3972941"/>
          </a:xfrm>
          <a:prstGeom prst="rect">
            <a:avLst/>
          </a:prstGeom>
        </p:spPr>
      </p:pic>
      <p:pic>
        <p:nvPicPr>
          <p:cNvPr id="4" name="図 3">
            <a:extLst>
              <a:ext uri="{FF2B5EF4-FFF2-40B4-BE49-F238E27FC236}">
                <a16:creationId xmlns:a16="http://schemas.microsoft.com/office/drawing/2014/main" id="{A24E51EB-BBDD-4048-AEA0-26AE61CF4F6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7297" y="3406958"/>
            <a:ext cx="1728044" cy="1728044"/>
          </a:xfrm>
          <a:prstGeom prst="rect">
            <a:avLst/>
          </a:prstGeom>
        </p:spPr>
      </p:pic>
      <p:pic>
        <p:nvPicPr>
          <p:cNvPr id="22" name="図 21">
            <a:extLst>
              <a:ext uri="{FF2B5EF4-FFF2-40B4-BE49-F238E27FC236}">
                <a16:creationId xmlns:a16="http://schemas.microsoft.com/office/drawing/2014/main" id="{59693136-BA60-4B13-B522-9CDC85A1BD4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9351" y="804358"/>
            <a:ext cx="2225990" cy="2225990"/>
          </a:xfrm>
          <a:prstGeom prst="rect">
            <a:avLst/>
          </a:prstGeom>
        </p:spPr>
      </p:pic>
      <p:sp>
        <p:nvSpPr>
          <p:cNvPr id="23" name="テキスト ボックス 22">
            <a:extLst>
              <a:ext uri="{FF2B5EF4-FFF2-40B4-BE49-F238E27FC236}">
                <a16:creationId xmlns:a16="http://schemas.microsoft.com/office/drawing/2014/main" id="{27140227-B249-497E-A254-BB3D83F3B863}"/>
              </a:ext>
            </a:extLst>
          </p:cNvPr>
          <p:cNvSpPr txBox="1"/>
          <p:nvPr/>
        </p:nvSpPr>
        <p:spPr>
          <a:xfrm>
            <a:off x="3919844" y="4698989"/>
            <a:ext cx="1635956" cy="369332"/>
          </a:xfrm>
          <a:prstGeom prst="rect">
            <a:avLst/>
          </a:prstGeom>
          <a:noFill/>
        </p:spPr>
        <p:txBody>
          <a:bodyPr wrap="square" rtlCol="0">
            <a:spAutoFit/>
          </a:bodyPr>
          <a:lstStyle/>
          <a:p>
            <a:pPr algn="l" defTabSz="914400" fontAlgn="base">
              <a:spcBef>
                <a:spcPct val="0"/>
              </a:spcBef>
              <a:spcAft>
                <a:spcPct val="0"/>
              </a:spcAft>
            </a:pPr>
            <a:r>
              <a:rPr kumimoji="1" lang="en-US" altLang="ja-JP" dirty="0">
                <a:solidFill>
                  <a:schemeClr val="accent1">
                    <a:lumMod val="60000"/>
                    <a:lumOff val="40000"/>
                  </a:schemeClr>
                </a:solidFill>
                <a:latin typeface="Book Antiqua" panose="02040602050305030304" pitchFamily="18" charset="0"/>
              </a:rPr>
              <a:t>scikit-learn</a:t>
            </a:r>
            <a:endParaRPr kumimoji="1" lang="ja-JP" altLang="en-US" dirty="0">
              <a:solidFill>
                <a:schemeClr val="accent1">
                  <a:lumMod val="60000"/>
                  <a:lumOff val="40000"/>
                </a:schemeClr>
              </a:solidFill>
              <a:latin typeface="Book Antiqua" panose="02040602050305030304" pitchFamily="18" charset="0"/>
            </a:endParaRPr>
          </a:p>
        </p:txBody>
      </p:sp>
      <p:sp>
        <p:nvSpPr>
          <p:cNvPr id="24" name="テキスト ボックス 23">
            <a:extLst>
              <a:ext uri="{FF2B5EF4-FFF2-40B4-BE49-F238E27FC236}">
                <a16:creationId xmlns:a16="http://schemas.microsoft.com/office/drawing/2014/main" id="{36515E7C-E1A8-4620-9EAA-755E872A4E58}"/>
              </a:ext>
            </a:extLst>
          </p:cNvPr>
          <p:cNvSpPr txBox="1"/>
          <p:nvPr/>
        </p:nvSpPr>
        <p:spPr>
          <a:xfrm>
            <a:off x="2395693" y="552142"/>
            <a:ext cx="1403268" cy="307777"/>
          </a:xfrm>
          <a:prstGeom prst="rect">
            <a:avLst/>
          </a:prstGeom>
          <a:noFill/>
        </p:spPr>
        <p:txBody>
          <a:bodyPr wrap="square" rtlCol="0">
            <a:spAutoFit/>
          </a:bodyPr>
          <a:lstStyle/>
          <a:p>
            <a:pPr algn="l" defTabSz="914400" fontAlgn="base">
              <a:spcBef>
                <a:spcPct val="0"/>
              </a:spcBef>
              <a:spcAft>
                <a:spcPct val="0"/>
              </a:spcAft>
            </a:pPr>
            <a:r>
              <a:rPr kumimoji="1" lang="en-US" altLang="ja-JP" sz="1400" dirty="0">
                <a:solidFill>
                  <a:schemeClr val="accent6">
                    <a:lumMod val="40000"/>
                    <a:lumOff val="60000"/>
                  </a:schemeClr>
                </a:solidFill>
                <a:latin typeface="Book Antiqua" panose="02040602050305030304" pitchFamily="18" charset="0"/>
              </a:rPr>
              <a:t>LightGBM</a:t>
            </a:r>
            <a:endParaRPr kumimoji="1" lang="ja-JP" altLang="en-US" sz="1400" dirty="0">
              <a:solidFill>
                <a:schemeClr val="accent6">
                  <a:lumMod val="40000"/>
                  <a:lumOff val="60000"/>
                </a:schemeClr>
              </a:solidFill>
              <a:latin typeface="Book Antiqua" panose="02040602050305030304" pitchFamily="18" charset="0"/>
            </a:endParaRPr>
          </a:p>
        </p:txBody>
      </p:sp>
      <p:sp>
        <p:nvSpPr>
          <p:cNvPr id="25" name="テキスト ボックス 24">
            <a:extLst>
              <a:ext uri="{FF2B5EF4-FFF2-40B4-BE49-F238E27FC236}">
                <a16:creationId xmlns:a16="http://schemas.microsoft.com/office/drawing/2014/main" id="{6B670FBB-2C0E-4FFC-9AF0-99A2D7BDBD8F}"/>
              </a:ext>
            </a:extLst>
          </p:cNvPr>
          <p:cNvSpPr txBox="1"/>
          <p:nvPr/>
        </p:nvSpPr>
        <p:spPr>
          <a:xfrm>
            <a:off x="319351" y="2913232"/>
            <a:ext cx="1403268" cy="369332"/>
          </a:xfrm>
          <a:prstGeom prst="rect">
            <a:avLst/>
          </a:prstGeom>
          <a:noFill/>
        </p:spPr>
        <p:txBody>
          <a:bodyPr wrap="square" rtlCol="0">
            <a:spAutoFit/>
          </a:bodyPr>
          <a:lstStyle/>
          <a:p>
            <a:pPr algn="l" defTabSz="914400" fontAlgn="base">
              <a:spcBef>
                <a:spcPct val="0"/>
              </a:spcBef>
              <a:spcAft>
                <a:spcPct val="0"/>
              </a:spcAft>
            </a:pPr>
            <a:r>
              <a:rPr kumimoji="1" lang="en-US" altLang="ja-JP" dirty="0">
                <a:solidFill>
                  <a:schemeClr val="accent1">
                    <a:lumMod val="40000"/>
                    <a:lumOff val="60000"/>
                  </a:schemeClr>
                </a:solidFill>
                <a:latin typeface="Book Antiqua" panose="02040602050305030304" pitchFamily="18" charset="0"/>
              </a:rPr>
              <a:t>Keras</a:t>
            </a:r>
            <a:endParaRPr kumimoji="1" lang="ja-JP" altLang="en-US" dirty="0">
              <a:solidFill>
                <a:schemeClr val="accent1">
                  <a:lumMod val="40000"/>
                  <a:lumOff val="60000"/>
                </a:schemeClr>
              </a:solidFill>
              <a:latin typeface="Book Antiqua" panose="02040602050305030304" pitchFamily="18" charset="0"/>
            </a:endParaRPr>
          </a:p>
        </p:txBody>
      </p:sp>
      <p:sp>
        <p:nvSpPr>
          <p:cNvPr id="26" name="テキスト ボックス 25">
            <a:extLst>
              <a:ext uri="{FF2B5EF4-FFF2-40B4-BE49-F238E27FC236}">
                <a16:creationId xmlns:a16="http://schemas.microsoft.com/office/drawing/2014/main" id="{939A07EA-7785-4756-9054-0AED8EFBBFF6}"/>
              </a:ext>
            </a:extLst>
          </p:cNvPr>
          <p:cNvSpPr txBox="1"/>
          <p:nvPr/>
        </p:nvSpPr>
        <p:spPr>
          <a:xfrm>
            <a:off x="496635" y="3269358"/>
            <a:ext cx="1403268" cy="369332"/>
          </a:xfrm>
          <a:prstGeom prst="rect">
            <a:avLst/>
          </a:prstGeom>
          <a:noFill/>
        </p:spPr>
        <p:txBody>
          <a:bodyPr wrap="square" rtlCol="0">
            <a:spAutoFit/>
          </a:bodyPr>
          <a:lstStyle/>
          <a:p>
            <a:pPr algn="l" defTabSz="914400" fontAlgn="base">
              <a:spcBef>
                <a:spcPct val="0"/>
              </a:spcBef>
              <a:spcAft>
                <a:spcPct val="0"/>
              </a:spcAft>
            </a:pPr>
            <a:r>
              <a:rPr kumimoji="1" lang="en-US" altLang="ja-JP" dirty="0">
                <a:solidFill>
                  <a:schemeClr val="accent1">
                    <a:lumMod val="40000"/>
                    <a:lumOff val="60000"/>
                  </a:schemeClr>
                </a:solidFill>
                <a:latin typeface="Book Antiqua" panose="02040602050305030304" pitchFamily="18" charset="0"/>
              </a:rPr>
              <a:t>TensorFlow</a:t>
            </a:r>
            <a:endParaRPr kumimoji="1" lang="ja-JP" altLang="en-US" dirty="0">
              <a:solidFill>
                <a:schemeClr val="accent1">
                  <a:lumMod val="40000"/>
                  <a:lumOff val="60000"/>
                </a:schemeClr>
              </a:solidFill>
              <a:latin typeface="Book Antiqua" panose="02040602050305030304" pitchFamily="18" charset="0"/>
            </a:endParaRPr>
          </a:p>
        </p:txBody>
      </p:sp>
    </p:spTree>
    <p:extLst>
      <p:ext uri="{BB962C8B-B14F-4D97-AF65-F5344CB8AC3E}">
        <p14:creationId xmlns:p14="http://schemas.microsoft.com/office/powerpoint/2010/main" val="11744225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114ED32-5C4E-0648-1C44-590F99B92CB0}"/>
              </a:ext>
            </a:extLst>
          </p:cNvPr>
          <p:cNvSpPr>
            <a:spLocks noGrp="1"/>
          </p:cNvSpPr>
          <p:nvPr>
            <p:ph type="title"/>
          </p:nvPr>
        </p:nvSpPr>
        <p:spPr/>
        <p:txBody>
          <a:bodyPr/>
          <a:lstStyle/>
          <a:p>
            <a:r>
              <a:rPr kumimoji="1" lang="ja-JP" altLang="en-US"/>
              <a:t>開発方法の変化</a:t>
            </a:r>
          </a:p>
        </p:txBody>
      </p:sp>
      <p:sp>
        <p:nvSpPr>
          <p:cNvPr id="3" name="スライド番号プレースホルダー 2">
            <a:extLst>
              <a:ext uri="{FF2B5EF4-FFF2-40B4-BE49-F238E27FC236}">
                <a16:creationId xmlns:a16="http://schemas.microsoft.com/office/drawing/2014/main" id="{6C406992-2478-B11D-14D9-A7FCBA7F00AF}"/>
              </a:ext>
            </a:extLst>
          </p:cNvPr>
          <p:cNvSpPr>
            <a:spLocks noGrp="1"/>
          </p:cNvSpPr>
          <p:nvPr>
            <p:ph type="sldNum" sz="quarter" idx="10"/>
          </p:nvPr>
        </p:nvSpPr>
        <p:spPr/>
        <p:txBody>
          <a:bodyPr/>
          <a:lstStyle/>
          <a:p>
            <a:fld id="{5D750650-B10A-47BF-93C2-E1678438B37A}" type="slidenum">
              <a:rPr lang="en-US" altLang="ja-JP" smtClean="0"/>
              <a:pPr/>
              <a:t>10</a:t>
            </a:fld>
            <a:endParaRPr lang="en-US" altLang="ja-JP" dirty="0"/>
          </a:p>
        </p:txBody>
      </p:sp>
      <p:sp>
        <p:nvSpPr>
          <p:cNvPr id="4" name="テキスト ボックス 3">
            <a:extLst>
              <a:ext uri="{FF2B5EF4-FFF2-40B4-BE49-F238E27FC236}">
                <a16:creationId xmlns:a16="http://schemas.microsoft.com/office/drawing/2014/main" id="{3BF2534D-B128-A939-749B-CB4A26D11F5B}"/>
              </a:ext>
            </a:extLst>
          </p:cNvPr>
          <p:cNvSpPr txBox="1"/>
          <p:nvPr/>
        </p:nvSpPr>
        <p:spPr>
          <a:xfrm>
            <a:off x="456632" y="1195286"/>
            <a:ext cx="4978542" cy="369332"/>
          </a:xfrm>
          <a:prstGeom prst="rect">
            <a:avLst/>
          </a:prstGeom>
          <a:noFill/>
        </p:spPr>
        <p:txBody>
          <a:bodyPr wrap="none" rtlCol="0">
            <a:spAutoFit/>
          </a:bodyPr>
          <a:lstStyle/>
          <a:p>
            <a:pPr algn="ctr" defTabSz="914400" fontAlgn="base">
              <a:spcBef>
                <a:spcPct val="0"/>
              </a:spcBef>
              <a:spcAft>
                <a:spcPct val="0"/>
              </a:spcAft>
            </a:pPr>
            <a:r>
              <a:rPr kumimoji="1" lang="en-US" altLang="ja-JP" b="1" dirty="0">
                <a:solidFill>
                  <a:srgbClr val="F36C37"/>
                </a:solidFill>
                <a:latin typeface="+mn-ea"/>
              </a:rPr>
              <a:t>AI </a:t>
            </a:r>
            <a:r>
              <a:rPr kumimoji="1" lang="ja-JP" altLang="en-US" b="1">
                <a:solidFill>
                  <a:srgbClr val="F36C37"/>
                </a:solidFill>
                <a:latin typeface="+mn-ea"/>
              </a:rPr>
              <a:t>システムの開発：</a:t>
            </a:r>
            <a:r>
              <a:rPr kumimoji="1" lang="en-US" altLang="ja-JP" sz="1800" dirty="0">
                <a:solidFill>
                  <a:srgbClr val="F36C37"/>
                </a:solidFill>
                <a:latin typeface="+mn-ea"/>
              </a:rPr>
              <a:t>PoC </a:t>
            </a:r>
            <a:r>
              <a:rPr kumimoji="1" lang="ja-JP" altLang="en-US" sz="1800">
                <a:solidFill>
                  <a:srgbClr val="F36C37"/>
                </a:solidFill>
                <a:latin typeface="+mn-ea"/>
              </a:rPr>
              <a:t>ベースの開発が主流</a:t>
            </a:r>
            <a:endParaRPr kumimoji="1" lang="en-US" altLang="ja-JP" sz="1800" dirty="0">
              <a:solidFill>
                <a:srgbClr val="F36C37"/>
              </a:solidFill>
              <a:latin typeface="+mn-ea"/>
            </a:endParaRPr>
          </a:p>
        </p:txBody>
      </p:sp>
      <p:sp>
        <p:nvSpPr>
          <p:cNvPr id="6" name="右矢印 5">
            <a:extLst>
              <a:ext uri="{FF2B5EF4-FFF2-40B4-BE49-F238E27FC236}">
                <a16:creationId xmlns:a16="http://schemas.microsoft.com/office/drawing/2014/main" id="{3BF51391-7C43-C923-8BCE-8F9F254DCA85}"/>
              </a:ext>
            </a:extLst>
          </p:cNvPr>
          <p:cNvSpPr/>
          <p:nvPr/>
        </p:nvSpPr>
        <p:spPr>
          <a:xfrm>
            <a:off x="1374821" y="2435627"/>
            <a:ext cx="8052710" cy="676988"/>
          </a:xfrm>
          <a:prstGeom prst="rightArrow">
            <a:avLst/>
          </a:prstGeom>
          <a:solidFill>
            <a:srgbClr val="F36C3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000" dirty="0">
              <a:latin typeface="BIZ UDPゴシック" panose="020B0400000000000000" pitchFamily="50" charset="-128"/>
              <a:ea typeface="BIZ UDPゴシック" panose="020B0400000000000000" pitchFamily="50" charset="-128"/>
            </a:endParaRPr>
          </a:p>
        </p:txBody>
      </p:sp>
      <p:sp>
        <p:nvSpPr>
          <p:cNvPr id="7" name="角丸四角形 6">
            <a:extLst>
              <a:ext uri="{FF2B5EF4-FFF2-40B4-BE49-F238E27FC236}">
                <a16:creationId xmlns:a16="http://schemas.microsoft.com/office/drawing/2014/main" id="{45545656-7B9D-F963-7C0C-7444BB77902E}"/>
              </a:ext>
            </a:extLst>
          </p:cNvPr>
          <p:cNvSpPr/>
          <p:nvPr/>
        </p:nvSpPr>
        <p:spPr>
          <a:xfrm>
            <a:off x="2505027" y="1767744"/>
            <a:ext cx="727989" cy="1995948"/>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000" dirty="0">
              <a:latin typeface="BIZ UDPゴシック" panose="020B0400000000000000" pitchFamily="50" charset="-128"/>
              <a:ea typeface="BIZ UDPゴシック" panose="020B0400000000000000" pitchFamily="50" charset="-128"/>
            </a:endParaRPr>
          </a:p>
        </p:txBody>
      </p:sp>
      <p:sp>
        <p:nvSpPr>
          <p:cNvPr id="8" name="角丸四角形 7">
            <a:extLst>
              <a:ext uri="{FF2B5EF4-FFF2-40B4-BE49-F238E27FC236}">
                <a16:creationId xmlns:a16="http://schemas.microsoft.com/office/drawing/2014/main" id="{67926E41-DE32-6AEB-28CE-99B333839034}"/>
              </a:ext>
            </a:extLst>
          </p:cNvPr>
          <p:cNvSpPr/>
          <p:nvPr/>
        </p:nvSpPr>
        <p:spPr>
          <a:xfrm>
            <a:off x="9387266" y="1806471"/>
            <a:ext cx="727989" cy="1995948"/>
          </a:xfrm>
          <a:prstGeom prst="round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000" dirty="0">
              <a:solidFill>
                <a:schemeClr val="bg1"/>
              </a:solidFill>
              <a:latin typeface="BIZ UDPゴシック" panose="020B0400000000000000" pitchFamily="50" charset="-128"/>
              <a:ea typeface="BIZ UDPゴシック" panose="020B0400000000000000" pitchFamily="50" charset="-128"/>
            </a:endParaRPr>
          </a:p>
        </p:txBody>
      </p:sp>
      <p:sp>
        <p:nvSpPr>
          <p:cNvPr id="9" name="角丸四角形 8">
            <a:extLst>
              <a:ext uri="{FF2B5EF4-FFF2-40B4-BE49-F238E27FC236}">
                <a16:creationId xmlns:a16="http://schemas.microsoft.com/office/drawing/2014/main" id="{DB3580DB-56DA-1160-10D6-30201770AA53}"/>
              </a:ext>
            </a:extLst>
          </p:cNvPr>
          <p:cNvSpPr/>
          <p:nvPr/>
        </p:nvSpPr>
        <p:spPr>
          <a:xfrm>
            <a:off x="7923181" y="1784075"/>
            <a:ext cx="727989" cy="1995948"/>
          </a:xfrm>
          <a:prstGeom prst="round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000" dirty="0">
              <a:solidFill>
                <a:schemeClr val="bg1"/>
              </a:solidFill>
              <a:latin typeface="BIZ UDPゴシック" panose="020B0400000000000000" pitchFamily="50" charset="-128"/>
              <a:ea typeface="BIZ UDPゴシック" panose="020B0400000000000000" pitchFamily="50" charset="-128"/>
            </a:endParaRPr>
          </a:p>
        </p:txBody>
      </p:sp>
      <p:sp>
        <p:nvSpPr>
          <p:cNvPr id="10" name="角丸四角形 9">
            <a:extLst>
              <a:ext uri="{FF2B5EF4-FFF2-40B4-BE49-F238E27FC236}">
                <a16:creationId xmlns:a16="http://schemas.microsoft.com/office/drawing/2014/main" id="{1595D0DD-B827-18A6-C0DE-116E3C5BDA5C}"/>
              </a:ext>
            </a:extLst>
          </p:cNvPr>
          <p:cNvSpPr/>
          <p:nvPr/>
        </p:nvSpPr>
        <p:spPr>
          <a:xfrm>
            <a:off x="6512030" y="1784075"/>
            <a:ext cx="727989" cy="1995948"/>
          </a:xfrm>
          <a:prstGeom prst="round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000" dirty="0">
              <a:solidFill>
                <a:schemeClr val="bg1"/>
              </a:solidFill>
              <a:latin typeface="BIZ UDPゴシック" panose="020B0400000000000000" pitchFamily="50" charset="-128"/>
              <a:ea typeface="BIZ UDPゴシック" panose="020B0400000000000000" pitchFamily="50" charset="-128"/>
            </a:endParaRPr>
          </a:p>
        </p:txBody>
      </p:sp>
      <p:sp>
        <p:nvSpPr>
          <p:cNvPr id="11" name="角丸四角形 10">
            <a:extLst>
              <a:ext uri="{FF2B5EF4-FFF2-40B4-BE49-F238E27FC236}">
                <a16:creationId xmlns:a16="http://schemas.microsoft.com/office/drawing/2014/main" id="{B9CB27A1-FE66-243C-2F2E-771088A161F1}"/>
              </a:ext>
            </a:extLst>
          </p:cNvPr>
          <p:cNvSpPr/>
          <p:nvPr/>
        </p:nvSpPr>
        <p:spPr>
          <a:xfrm>
            <a:off x="5218651" y="1806471"/>
            <a:ext cx="727989" cy="1995948"/>
          </a:xfrm>
          <a:prstGeom prst="round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000" dirty="0">
              <a:solidFill>
                <a:schemeClr val="bg1"/>
              </a:solidFill>
              <a:latin typeface="BIZ UDPゴシック" panose="020B0400000000000000" pitchFamily="50" charset="-128"/>
              <a:ea typeface="BIZ UDPゴシック" panose="020B0400000000000000" pitchFamily="50" charset="-128"/>
            </a:endParaRPr>
          </a:p>
        </p:txBody>
      </p:sp>
      <p:sp>
        <p:nvSpPr>
          <p:cNvPr id="12" name="角丸四角形 11">
            <a:extLst>
              <a:ext uri="{FF2B5EF4-FFF2-40B4-BE49-F238E27FC236}">
                <a16:creationId xmlns:a16="http://schemas.microsoft.com/office/drawing/2014/main" id="{3E94EE6F-E57D-8C88-B56D-8A02AC3F94F9}"/>
              </a:ext>
            </a:extLst>
          </p:cNvPr>
          <p:cNvSpPr/>
          <p:nvPr/>
        </p:nvSpPr>
        <p:spPr>
          <a:xfrm>
            <a:off x="1361613" y="1784075"/>
            <a:ext cx="727989" cy="1995948"/>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000" dirty="0">
              <a:latin typeface="BIZ UDPゴシック" panose="020B0400000000000000" pitchFamily="50" charset="-128"/>
              <a:ea typeface="BIZ UDPゴシック" panose="020B0400000000000000" pitchFamily="50" charset="-128"/>
            </a:endParaRPr>
          </a:p>
        </p:txBody>
      </p:sp>
      <p:sp>
        <p:nvSpPr>
          <p:cNvPr id="13" name="テキスト ボックス 12">
            <a:extLst>
              <a:ext uri="{FF2B5EF4-FFF2-40B4-BE49-F238E27FC236}">
                <a16:creationId xmlns:a16="http://schemas.microsoft.com/office/drawing/2014/main" id="{54454B1D-52C7-564F-92AF-C250F49E7A12}"/>
              </a:ext>
            </a:extLst>
          </p:cNvPr>
          <p:cNvSpPr txBox="1"/>
          <p:nvPr/>
        </p:nvSpPr>
        <p:spPr>
          <a:xfrm>
            <a:off x="1475470" y="1844297"/>
            <a:ext cx="492443" cy="1859650"/>
          </a:xfrm>
          <a:prstGeom prst="rect">
            <a:avLst/>
          </a:prstGeom>
          <a:noFill/>
        </p:spPr>
        <p:txBody>
          <a:bodyPr vert="eaVert" wrap="square" rtlCol="0">
            <a:spAutoFit/>
          </a:bodyPr>
          <a:lstStyle/>
          <a:p>
            <a:pPr algn="ctr" defTabSz="914400" fontAlgn="base">
              <a:spcBef>
                <a:spcPct val="0"/>
              </a:spcBef>
              <a:spcAft>
                <a:spcPct val="0"/>
              </a:spcAft>
            </a:pPr>
            <a:r>
              <a:rPr kumimoji="1" lang="ja-JP" altLang="en-US" sz="2000" b="1">
                <a:solidFill>
                  <a:srgbClr val="F36C37"/>
                </a:solidFill>
                <a:latin typeface="+mn-ea"/>
              </a:rPr>
              <a:t>目的の明確化</a:t>
            </a:r>
            <a:endParaRPr kumimoji="1" lang="ja-JP" altLang="en-US" sz="2000" b="1" dirty="0">
              <a:solidFill>
                <a:srgbClr val="F36C37"/>
              </a:solidFill>
              <a:latin typeface="+mn-ea"/>
            </a:endParaRPr>
          </a:p>
        </p:txBody>
      </p:sp>
      <p:sp>
        <p:nvSpPr>
          <p:cNvPr id="14" name="テキスト ボックス 13">
            <a:extLst>
              <a:ext uri="{FF2B5EF4-FFF2-40B4-BE49-F238E27FC236}">
                <a16:creationId xmlns:a16="http://schemas.microsoft.com/office/drawing/2014/main" id="{C512691A-AD50-6422-742E-0EB69C768E3F}"/>
              </a:ext>
            </a:extLst>
          </p:cNvPr>
          <p:cNvSpPr txBox="1"/>
          <p:nvPr/>
        </p:nvSpPr>
        <p:spPr>
          <a:xfrm>
            <a:off x="2417480" y="1688301"/>
            <a:ext cx="800219" cy="2154833"/>
          </a:xfrm>
          <a:prstGeom prst="rect">
            <a:avLst/>
          </a:prstGeom>
          <a:noFill/>
        </p:spPr>
        <p:txBody>
          <a:bodyPr vert="eaVert" wrap="square" rtlCol="0">
            <a:spAutoFit/>
          </a:bodyPr>
          <a:lstStyle/>
          <a:p>
            <a:pPr algn="ctr" defTabSz="914400" fontAlgn="base">
              <a:spcBef>
                <a:spcPct val="0"/>
              </a:spcBef>
              <a:spcAft>
                <a:spcPct val="0"/>
              </a:spcAft>
            </a:pPr>
            <a:r>
              <a:rPr kumimoji="1" lang="ja-JP" altLang="en-US" sz="2000" b="1">
                <a:solidFill>
                  <a:srgbClr val="F36C37"/>
                </a:solidFill>
                <a:latin typeface="+mn-ea"/>
              </a:rPr>
              <a:t>トライアル（</a:t>
            </a:r>
            <a:r>
              <a:rPr kumimoji="1" lang="en-US" altLang="ja-JP" sz="2000" b="1" dirty="0">
                <a:solidFill>
                  <a:srgbClr val="F36C37"/>
                </a:solidFill>
                <a:latin typeface="+mn-ea"/>
              </a:rPr>
              <a:t>PoC)</a:t>
            </a:r>
            <a:endParaRPr kumimoji="1" lang="ja-JP" altLang="en-US" sz="2000" b="1" dirty="0">
              <a:solidFill>
                <a:srgbClr val="F36C37"/>
              </a:solidFill>
              <a:latin typeface="+mn-ea"/>
            </a:endParaRPr>
          </a:p>
        </p:txBody>
      </p:sp>
      <p:sp>
        <p:nvSpPr>
          <p:cNvPr id="15" name="テキスト ボックス 14">
            <a:extLst>
              <a:ext uri="{FF2B5EF4-FFF2-40B4-BE49-F238E27FC236}">
                <a16:creationId xmlns:a16="http://schemas.microsoft.com/office/drawing/2014/main" id="{53990CFA-C8B2-6153-259C-E43935B1961D}"/>
              </a:ext>
            </a:extLst>
          </p:cNvPr>
          <p:cNvSpPr txBox="1"/>
          <p:nvPr/>
        </p:nvSpPr>
        <p:spPr>
          <a:xfrm>
            <a:off x="5336425" y="1571510"/>
            <a:ext cx="492443" cy="2450015"/>
          </a:xfrm>
          <a:prstGeom prst="rect">
            <a:avLst/>
          </a:prstGeom>
          <a:noFill/>
        </p:spPr>
        <p:txBody>
          <a:bodyPr vert="eaVert" wrap="square" rtlCol="0">
            <a:spAutoFit/>
          </a:bodyPr>
          <a:lstStyle/>
          <a:p>
            <a:pPr algn="ctr" defTabSz="914400" fontAlgn="base">
              <a:spcBef>
                <a:spcPct val="0"/>
              </a:spcBef>
              <a:spcAft>
                <a:spcPct val="0"/>
              </a:spcAft>
            </a:pPr>
            <a:r>
              <a:rPr kumimoji="1" lang="ja-JP" altLang="en-US" sz="2000" b="1">
                <a:solidFill>
                  <a:schemeClr val="bg1"/>
                </a:solidFill>
                <a:latin typeface="+mn-ea"/>
              </a:rPr>
              <a:t>要件定義</a:t>
            </a:r>
            <a:endParaRPr kumimoji="1" lang="ja-JP" altLang="en-US" sz="2000" b="1" dirty="0">
              <a:solidFill>
                <a:schemeClr val="bg1"/>
              </a:solidFill>
              <a:latin typeface="+mn-ea"/>
            </a:endParaRPr>
          </a:p>
        </p:txBody>
      </p:sp>
      <p:sp>
        <p:nvSpPr>
          <p:cNvPr id="16" name="テキスト ボックス 15">
            <a:extLst>
              <a:ext uri="{FF2B5EF4-FFF2-40B4-BE49-F238E27FC236}">
                <a16:creationId xmlns:a16="http://schemas.microsoft.com/office/drawing/2014/main" id="{C36207E1-ECB0-144D-A5AE-39AD39A7B34D}"/>
              </a:ext>
            </a:extLst>
          </p:cNvPr>
          <p:cNvSpPr txBox="1"/>
          <p:nvPr/>
        </p:nvSpPr>
        <p:spPr>
          <a:xfrm>
            <a:off x="6634350" y="1856555"/>
            <a:ext cx="492443" cy="1859650"/>
          </a:xfrm>
          <a:prstGeom prst="rect">
            <a:avLst/>
          </a:prstGeom>
          <a:solidFill>
            <a:schemeClr val="tx1">
              <a:lumMod val="50000"/>
              <a:lumOff val="50000"/>
            </a:schemeClr>
          </a:solidFill>
        </p:spPr>
        <p:txBody>
          <a:bodyPr vert="eaVert" wrap="square" rtlCol="0">
            <a:spAutoFit/>
          </a:bodyPr>
          <a:lstStyle/>
          <a:p>
            <a:pPr algn="ctr" defTabSz="914400" fontAlgn="base">
              <a:spcBef>
                <a:spcPct val="0"/>
              </a:spcBef>
              <a:spcAft>
                <a:spcPct val="0"/>
              </a:spcAft>
            </a:pPr>
            <a:r>
              <a:rPr kumimoji="1" lang="ja-JP" altLang="en-US" sz="2000" b="1">
                <a:solidFill>
                  <a:schemeClr val="bg1"/>
                </a:solidFill>
                <a:latin typeface="+mn-ea"/>
              </a:rPr>
              <a:t>設計</a:t>
            </a:r>
            <a:endParaRPr kumimoji="1" lang="ja-JP" altLang="en-US" sz="2000" b="1" dirty="0">
              <a:solidFill>
                <a:schemeClr val="bg1"/>
              </a:solidFill>
              <a:latin typeface="+mn-ea"/>
            </a:endParaRPr>
          </a:p>
        </p:txBody>
      </p:sp>
      <p:sp>
        <p:nvSpPr>
          <p:cNvPr id="17" name="テキスト ボックス 16">
            <a:extLst>
              <a:ext uri="{FF2B5EF4-FFF2-40B4-BE49-F238E27FC236}">
                <a16:creationId xmlns:a16="http://schemas.microsoft.com/office/drawing/2014/main" id="{A3EB604F-1366-2133-3D89-E093D87D4530}"/>
              </a:ext>
            </a:extLst>
          </p:cNvPr>
          <p:cNvSpPr txBox="1"/>
          <p:nvPr/>
        </p:nvSpPr>
        <p:spPr>
          <a:xfrm>
            <a:off x="8040955" y="1844297"/>
            <a:ext cx="492443" cy="1859650"/>
          </a:xfrm>
          <a:prstGeom prst="rect">
            <a:avLst/>
          </a:prstGeom>
          <a:solidFill>
            <a:schemeClr val="tx1">
              <a:lumMod val="50000"/>
              <a:lumOff val="50000"/>
            </a:schemeClr>
          </a:solidFill>
        </p:spPr>
        <p:txBody>
          <a:bodyPr vert="eaVert" wrap="square" rtlCol="0">
            <a:spAutoFit/>
          </a:bodyPr>
          <a:lstStyle/>
          <a:p>
            <a:pPr algn="ctr" defTabSz="914400" fontAlgn="base">
              <a:spcBef>
                <a:spcPct val="0"/>
              </a:spcBef>
              <a:spcAft>
                <a:spcPct val="0"/>
              </a:spcAft>
            </a:pPr>
            <a:r>
              <a:rPr kumimoji="1" lang="ja-JP" altLang="en-US" sz="2000" b="1">
                <a:solidFill>
                  <a:schemeClr val="bg1"/>
                </a:solidFill>
                <a:latin typeface="+mn-ea"/>
              </a:rPr>
              <a:t>テスト</a:t>
            </a:r>
            <a:endParaRPr kumimoji="1" lang="ja-JP" altLang="en-US" sz="2000" b="1" dirty="0">
              <a:solidFill>
                <a:schemeClr val="bg1"/>
              </a:solidFill>
              <a:latin typeface="+mn-ea"/>
            </a:endParaRPr>
          </a:p>
        </p:txBody>
      </p:sp>
      <p:sp>
        <p:nvSpPr>
          <p:cNvPr id="18" name="テキスト ボックス 17">
            <a:extLst>
              <a:ext uri="{FF2B5EF4-FFF2-40B4-BE49-F238E27FC236}">
                <a16:creationId xmlns:a16="http://schemas.microsoft.com/office/drawing/2014/main" id="{3A3444D6-8B3A-7BDF-CDAE-443F8AF7A0B5}"/>
              </a:ext>
            </a:extLst>
          </p:cNvPr>
          <p:cNvSpPr txBox="1"/>
          <p:nvPr/>
        </p:nvSpPr>
        <p:spPr>
          <a:xfrm>
            <a:off x="9501125" y="1886656"/>
            <a:ext cx="492443" cy="1859650"/>
          </a:xfrm>
          <a:prstGeom prst="rect">
            <a:avLst/>
          </a:prstGeom>
          <a:solidFill>
            <a:schemeClr val="tx1">
              <a:lumMod val="50000"/>
              <a:lumOff val="50000"/>
            </a:schemeClr>
          </a:solidFill>
        </p:spPr>
        <p:txBody>
          <a:bodyPr vert="eaVert" wrap="square" rtlCol="0">
            <a:spAutoFit/>
          </a:bodyPr>
          <a:lstStyle/>
          <a:p>
            <a:pPr algn="ctr" defTabSz="914400" fontAlgn="base">
              <a:spcBef>
                <a:spcPct val="0"/>
              </a:spcBef>
              <a:spcAft>
                <a:spcPct val="0"/>
              </a:spcAft>
            </a:pPr>
            <a:r>
              <a:rPr kumimoji="1" lang="ja-JP" altLang="en-US" sz="2000" b="1">
                <a:solidFill>
                  <a:schemeClr val="bg1"/>
                </a:solidFill>
                <a:latin typeface="+mn-ea"/>
              </a:rPr>
              <a:t>導入</a:t>
            </a:r>
            <a:endParaRPr kumimoji="1" lang="ja-JP" altLang="en-US" sz="2000" b="1" dirty="0">
              <a:solidFill>
                <a:schemeClr val="bg1"/>
              </a:solidFill>
              <a:latin typeface="+mn-ea"/>
            </a:endParaRPr>
          </a:p>
        </p:txBody>
      </p:sp>
      <p:sp>
        <p:nvSpPr>
          <p:cNvPr id="20" name="テキスト ボックス 19">
            <a:extLst>
              <a:ext uri="{FF2B5EF4-FFF2-40B4-BE49-F238E27FC236}">
                <a16:creationId xmlns:a16="http://schemas.microsoft.com/office/drawing/2014/main" id="{C51971AC-6445-1531-ACD3-4333320F3344}"/>
              </a:ext>
            </a:extLst>
          </p:cNvPr>
          <p:cNvSpPr txBox="1"/>
          <p:nvPr/>
        </p:nvSpPr>
        <p:spPr>
          <a:xfrm>
            <a:off x="1356561" y="4263378"/>
            <a:ext cx="9478877" cy="923330"/>
          </a:xfrm>
          <a:prstGeom prst="rect">
            <a:avLst/>
          </a:prstGeom>
          <a:noFill/>
        </p:spPr>
        <p:txBody>
          <a:bodyPr wrap="none" rtlCol="0">
            <a:spAutoFit/>
          </a:bodyPr>
          <a:lstStyle/>
          <a:p>
            <a:pPr marL="342900" indent="-342900" defTabSz="914400" fontAlgn="base">
              <a:spcBef>
                <a:spcPct val="0"/>
              </a:spcBef>
              <a:spcAft>
                <a:spcPct val="0"/>
              </a:spcAft>
              <a:buFont typeface="+mj-lt"/>
              <a:buAutoNum type="arabicPeriod"/>
            </a:pPr>
            <a:r>
              <a:rPr kumimoji="1" lang="ja-JP" altLang="en-US">
                <a:solidFill>
                  <a:srgbClr val="F36C37"/>
                </a:solidFill>
                <a:latin typeface="+mn-ea"/>
              </a:rPr>
              <a:t>現場やビジネスサイドでトライアルを実施、</a:t>
            </a:r>
            <a:r>
              <a:rPr kumimoji="1" lang="en-US" altLang="ja-JP" dirty="0">
                <a:solidFill>
                  <a:srgbClr val="F36C37"/>
                </a:solidFill>
                <a:latin typeface="+mn-ea"/>
              </a:rPr>
              <a:t> AI </a:t>
            </a:r>
            <a:r>
              <a:rPr kumimoji="1" lang="ja-JP" altLang="en-US">
                <a:solidFill>
                  <a:srgbClr val="F36C37"/>
                </a:solidFill>
                <a:latin typeface="+mn-ea"/>
              </a:rPr>
              <a:t>構築が可能かどうかを技術目線で判断</a:t>
            </a:r>
            <a:endParaRPr kumimoji="1" lang="en-US" altLang="ja-JP" dirty="0">
              <a:solidFill>
                <a:srgbClr val="F36C37"/>
              </a:solidFill>
              <a:latin typeface="+mn-ea"/>
            </a:endParaRPr>
          </a:p>
          <a:p>
            <a:pPr marL="342900" indent="-342900" defTabSz="914400" fontAlgn="base">
              <a:spcBef>
                <a:spcPct val="0"/>
              </a:spcBef>
              <a:spcAft>
                <a:spcPct val="0"/>
              </a:spcAft>
              <a:buFont typeface="+mj-lt"/>
              <a:buAutoNum type="arabicPeriod"/>
            </a:pPr>
            <a:r>
              <a:rPr kumimoji="1" lang="en-US" altLang="ja-JP" dirty="0">
                <a:solidFill>
                  <a:srgbClr val="F36C37"/>
                </a:solidFill>
                <a:latin typeface="+mn-ea"/>
              </a:rPr>
              <a:t>KPI </a:t>
            </a:r>
            <a:r>
              <a:rPr kumimoji="1" lang="ja-JP" altLang="en-US">
                <a:solidFill>
                  <a:srgbClr val="F36C37"/>
                </a:solidFill>
                <a:latin typeface="+mn-ea"/>
              </a:rPr>
              <a:t>などの検討・ビジネス設計</a:t>
            </a:r>
          </a:p>
          <a:p>
            <a:pPr marL="342900" indent="-342900" defTabSz="914400" fontAlgn="base">
              <a:spcBef>
                <a:spcPct val="0"/>
              </a:spcBef>
              <a:spcAft>
                <a:spcPct val="0"/>
              </a:spcAft>
              <a:buFont typeface="+mj-lt"/>
              <a:buAutoNum type="arabicPeriod"/>
            </a:pPr>
            <a:r>
              <a:rPr kumimoji="1" lang="ja-JP" altLang="en-US">
                <a:solidFill>
                  <a:srgbClr val="F36C37"/>
                </a:solidFill>
                <a:latin typeface="+mn-ea"/>
              </a:rPr>
              <a:t>構築・導入</a:t>
            </a:r>
            <a:endParaRPr kumimoji="1" lang="ja-JP" altLang="en-US" dirty="0">
              <a:solidFill>
                <a:srgbClr val="F36C37"/>
              </a:solidFill>
              <a:latin typeface="+mn-ea"/>
            </a:endParaRPr>
          </a:p>
        </p:txBody>
      </p:sp>
      <p:sp>
        <p:nvSpPr>
          <p:cNvPr id="23" name="角丸四角形 22">
            <a:extLst>
              <a:ext uri="{FF2B5EF4-FFF2-40B4-BE49-F238E27FC236}">
                <a16:creationId xmlns:a16="http://schemas.microsoft.com/office/drawing/2014/main" id="{D3564D9E-0766-1390-81BE-53CD61A28DC5}"/>
              </a:ext>
            </a:extLst>
          </p:cNvPr>
          <p:cNvSpPr/>
          <p:nvPr/>
        </p:nvSpPr>
        <p:spPr>
          <a:xfrm>
            <a:off x="3802952" y="1784075"/>
            <a:ext cx="727989" cy="1995948"/>
          </a:xfrm>
          <a:prstGeom prst="round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000" dirty="0">
              <a:solidFill>
                <a:schemeClr val="bg1"/>
              </a:solidFill>
              <a:latin typeface="BIZ UDPゴシック" panose="020B0400000000000000" pitchFamily="50" charset="-128"/>
              <a:ea typeface="BIZ UDPゴシック" panose="020B0400000000000000" pitchFamily="50" charset="-128"/>
            </a:endParaRPr>
          </a:p>
        </p:txBody>
      </p:sp>
      <p:sp>
        <p:nvSpPr>
          <p:cNvPr id="24" name="テキスト ボックス 23">
            <a:extLst>
              <a:ext uri="{FF2B5EF4-FFF2-40B4-BE49-F238E27FC236}">
                <a16:creationId xmlns:a16="http://schemas.microsoft.com/office/drawing/2014/main" id="{75874300-0950-08BB-CCFB-9B9AB4E85246}"/>
              </a:ext>
            </a:extLst>
          </p:cNvPr>
          <p:cNvSpPr txBox="1"/>
          <p:nvPr/>
        </p:nvSpPr>
        <p:spPr>
          <a:xfrm>
            <a:off x="3925293" y="1856555"/>
            <a:ext cx="492443" cy="1859650"/>
          </a:xfrm>
          <a:prstGeom prst="rect">
            <a:avLst/>
          </a:prstGeom>
          <a:solidFill>
            <a:schemeClr val="tx1">
              <a:lumMod val="50000"/>
              <a:lumOff val="50000"/>
            </a:schemeClr>
          </a:solidFill>
        </p:spPr>
        <p:txBody>
          <a:bodyPr vert="eaVert" wrap="square" rtlCol="0">
            <a:spAutoFit/>
          </a:bodyPr>
          <a:lstStyle/>
          <a:p>
            <a:pPr algn="ctr" defTabSz="914400" fontAlgn="base">
              <a:spcBef>
                <a:spcPct val="0"/>
              </a:spcBef>
              <a:spcAft>
                <a:spcPct val="0"/>
              </a:spcAft>
            </a:pPr>
            <a:r>
              <a:rPr kumimoji="1" lang="ja-JP" altLang="en-US" sz="2000" b="1">
                <a:solidFill>
                  <a:schemeClr val="bg1"/>
                </a:solidFill>
                <a:latin typeface="+mn-ea"/>
              </a:rPr>
              <a:t>企画</a:t>
            </a:r>
            <a:endParaRPr kumimoji="1" lang="ja-JP" altLang="en-US" sz="2000" b="1" dirty="0">
              <a:solidFill>
                <a:schemeClr val="bg1"/>
              </a:solidFill>
              <a:latin typeface="+mn-ea"/>
            </a:endParaRPr>
          </a:p>
        </p:txBody>
      </p:sp>
      <p:sp>
        <p:nvSpPr>
          <p:cNvPr id="26" name="三角形 25">
            <a:extLst>
              <a:ext uri="{FF2B5EF4-FFF2-40B4-BE49-F238E27FC236}">
                <a16:creationId xmlns:a16="http://schemas.microsoft.com/office/drawing/2014/main" id="{89AC5633-68B8-C4EC-E9A2-631B4EA75087}"/>
              </a:ext>
            </a:extLst>
          </p:cNvPr>
          <p:cNvSpPr/>
          <p:nvPr/>
        </p:nvSpPr>
        <p:spPr>
          <a:xfrm rot="10800000">
            <a:off x="5256552" y="5186708"/>
            <a:ext cx="1678892" cy="241853"/>
          </a:xfrm>
          <a:prstGeom prst="triangle">
            <a:avLst/>
          </a:prstGeom>
          <a:solidFill>
            <a:srgbClr val="F36C3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27" name="テキスト ボックス 26">
            <a:extLst>
              <a:ext uri="{FF2B5EF4-FFF2-40B4-BE49-F238E27FC236}">
                <a16:creationId xmlns:a16="http://schemas.microsoft.com/office/drawing/2014/main" id="{FF4F5179-4102-7852-BA38-2AD324D18038}"/>
              </a:ext>
            </a:extLst>
          </p:cNvPr>
          <p:cNvSpPr txBox="1"/>
          <p:nvPr/>
        </p:nvSpPr>
        <p:spPr>
          <a:xfrm>
            <a:off x="3221401" y="5647667"/>
            <a:ext cx="5742278" cy="338554"/>
          </a:xfrm>
          <a:prstGeom prst="rect">
            <a:avLst/>
          </a:prstGeom>
          <a:solidFill>
            <a:srgbClr val="F36C37"/>
          </a:solidFill>
        </p:spPr>
        <p:txBody>
          <a:bodyPr wrap="none" rtlCol="0">
            <a:spAutoFit/>
          </a:bodyPr>
          <a:lstStyle/>
          <a:p>
            <a:pPr algn="ctr" defTabSz="914400" fontAlgn="base">
              <a:spcBef>
                <a:spcPct val="0"/>
              </a:spcBef>
              <a:spcAft>
                <a:spcPct val="0"/>
              </a:spcAft>
            </a:pPr>
            <a:r>
              <a:rPr kumimoji="1" lang="ja-JP" altLang="en-US" sz="1600" b="1">
                <a:solidFill>
                  <a:schemeClr val="bg1"/>
                </a:solidFill>
                <a:latin typeface="+mn-ea"/>
              </a:rPr>
              <a:t>現場サイドの課題を抽出し企業に</a:t>
            </a:r>
            <a:r>
              <a:rPr kumimoji="1" lang="en-US" altLang="ja-JP" sz="1600" b="1" dirty="0">
                <a:solidFill>
                  <a:schemeClr val="bg1"/>
                </a:solidFill>
                <a:latin typeface="+mn-ea"/>
              </a:rPr>
              <a:t>AI</a:t>
            </a:r>
            <a:r>
              <a:rPr kumimoji="1" lang="ja-JP" altLang="en-US" sz="1600" b="1">
                <a:solidFill>
                  <a:schemeClr val="bg1"/>
                </a:solidFill>
                <a:latin typeface="+mn-ea"/>
              </a:rPr>
              <a:t>を導入することが可能</a:t>
            </a:r>
            <a:endParaRPr kumimoji="1" lang="ja-JP" altLang="en-US" sz="1600" b="1" dirty="0">
              <a:solidFill>
                <a:schemeClr val="bg1"/>
              </a:solidFill>
              <a:latin typeface="+mn-ea"/>
            </a:endParaRPr>
          </a:p>
        </p:txBody>
      </p:sp>
    </p:spTree>
    <p:extLst>
      <p:ext uri="{BB962C8B-B14F-4D97-AF65-F5344CB8AC3E}">
        <p14:creationId xmlns:p14="http://schemas.microsoft.com/office/powerpoint/2010/main" val="309119578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820A399-7CDC-37AD-D40A-7222C6099579}"/>
              </a:ext>
            </a:extLst>
          </p:cNvPr>
          <p:cNvSpPr>
            <a:spLocks noGrp="1"/>
          </p:cNvSpPr>
          <p:nvPr>
            <p:ph type="title"/>
          </p:nvPr>
        </p:nvSpPr>
        <p:spPr/>
        <p:txBody>
          <a:bodyPr/>
          <a:lstStyle/>
          <a:p>
            <a:r>
              <a:rPr kumimoji="1" lang="ja-JP" altLang="en-US"/>
              <a:t>モデルの構築</a:t>
            </a:r>
          </a:p>
        </p:txBody>
      </p:sp>
      <p:sp>
        <p:nvSpPr>
          <p:cNvPr id="6" name="テキスト ボックス 5">
            <a:extLst>
              <a:ext uri="{FF2B5EF4-FFF2-40B4-BE49-F238E27FC236}">
                <a16:creationId xmlns:a16="http://schemas.microsoft.com/office/drawing/2014/main" id="{849BAA7C-75D5-3D5C-3CC9-B45BC10F201E}"/>
              </a:ext>
            </a:extLst>
          </p:cNvPr>
          <p:cNvSpPr txBox="1"/>
          <p:nvPr/>
        </p:nvSpPr>
        <p:spPr>
          <a:xfrm>
            <a:off x="1983178" y="6197600"/>
            <a:ext cx="184731" cy="338554"/>
          </a:xfrm>
          <a:prstGeom prst="rect">
            <a:avLst/>
          </a:prstGeom>
          <a:noFill/>
        </p:spPr>
        <p:txBody>
          <a:bodyPr wrap="none" rtlCol="0">
            <a:spAutoFit/>
          </a:bodyPr>
          <a:lstStyle/>
          <a:p>
            <a:pPr algn="ctr" defTabSz="914400" fontAlgn="base">
              <a:spcBef>
                <a:spcPct val="0"/>
              </a:spcBef>
              <a:spcAft>
                <a:spcPct val="0"/>
              </a:spcAft>
            </a:pPr>
            <a:endParaRPr kumimoji="1" lang="ja-JP" altLang="en-US" sz="1600" dirty="0">
              <a:solidFill>
                <a:srgbClr val="000000"/>
              </a:solidFill>
              <a:latin typeface="+mn-ea"/>
            </a:endParaRPr>
          </a:p>
        </p:txBody>
      </p:sp>
      <p:sp>
        <p:nvSpPr>
          <p:cNvPr id="7" name="テキスト ボックス 6">
            <a:extLst>
              <a:ext uri="{FF2B5EF4-FFF2-40B4-BE49-F238E27FC236}">
                <a16:creationId xmlns:a16="http://schemas.microsoft.com/office/drawing/2014/main" id="{C0D3E038-B449-7142-5CC5-7D6F9574F555}"/>
              </a:ext>
            </a:extLst>
          </p:cNvPr>
          <p:cNvSpPr txBox="1"/>
          <p:nvPr/>
        </p:nvSpPr>
        <p:spPr>
          <a:xfrm>
            <a:off x="3971639" y="6139543"/>
            <a:ext cx="184730" cy="338554"/>
          </a:xfrm>
          <a:prstGeom prst="rect">
            <a:avLst/>
          </a:prstGeom>
          <a:noFill/>
        </p:spPr>
        <p:txBody>
          <a:bodyPr wrap="none" rtlCol="0">
            <a:spAutoFit/>
          </a:bodyPr>
          <a:lstStyle/>
          <a:p>
            <a:pPr algn="ctr" defTabSz="914400" fontAlgn="base">
              <a:spcBef>
                <a:spcPct val="0"/>
              </a:spcBef>
              <a:spcAft>
                <a:spcPct val="0"/>
              </a:spcAft>
            </a:pPr>
            <a:endParaRPr kumimoji="1" lang="ja-JP" altLang="en-US" sz="1600" dirty="0">
              <a:solidFill>
                <a:srgbClr val="000000"/>
              </a:solidFill>
              <a:latin typeface="+mn-ea"/>
            </a:endParaRPr>
          </a:p>
        </p:txBody>
      </p:sp>
      <p:graphicFrame>
        <p:nvGraphicFramePr>
          <p:cNvPr id="8" name="表 7">
            <a:extLst>
              <a:ext uri="{FF2B5EF4-FFF2-40B4-BE49-F238E27FC236}">
                <a16:creationId xmlns:a16="http://schemas.microsoft.com/office/drawing/2014/main" id="{CC41561A-E003-7243-BEA3-ED95CF7CA422}"/>
              </a:ext>
            </a:extLst>
          </p:cNvPr>
          <p:cNvGraphicFramePr>
            <a:graphicFrameLocks noGrp="1"/>
          </p:cNvGraphicFramePr>
          <p:nvPr>
            <p:extLst>
              <p:ext uri="{D42A27DB-BD31-4B8C-83A1-F6EECF244321}">
                <p14:modId xmlns:p14="http://schemas.microsoft.com/office/powerpoint/2010/main" val="315049270"/>
              </p:ext>
            </p:extLst>
          </p:nvPr>
        </p:nvGraphicFramePr>
        <p:xfrm>
          <a:off x="1824183" y="2451649"/>
          <a:ext cx="8669643" cy="1833610"/>
        </p:xfrm>
        <a:graphic>
          <a:graphicData uri="http://schemas.openxmlformats.org/drawingml/2006/table">
            <a:tbl>
              <a:tblPr firstRow="1" bandRow="1">
                <a:tableStyleId>{5C22544A-7EE6-4342-B048-85BDC9FD1C3A}</a:tableStyleId>
              </a:tblPr>
              <a:tblGrid>
                <a:gridCol w="2645592">
                  <a:extLst>
                    <a:ext uri="{9D8B030D-6E8A-4147-A177-3AD203B41FA5}">
                      <a16:colId xmlns:a16="http://schemas.microsoft.com/office/drawing/2014/main" val="2818435825"/>
                    </a:ext>
                  </a:extLst>
                </a:gridCol>
                <a:gridCol w="3134170">
                  <a:extLst>
                    <a:ext uri="{9D8B030D-6E8A-4147-A177-3AD203B41FA5}">
                      <a16:colId xmlns:a16="http://schemas.microsoft.com/office/drawing/2014/main" val="1885314043"/>
                    </a:ext>
                  </a:extLst>
                </a:gridCol>
                <a:gridCol w="2889881">
                  <a:extLst>
                    <a:ext uri="{9D8B030D-6E8A-4147-A177-3AD203B41FA5}">
                      <a16:colId xmlns:a16="http://schemas.microsoft.com/office/drawing/2014/main" val="2987072515"/>
                    </a:ext>
                  </a:extLst>
                </a:gridCol>
              </a:tblGrid>
              <a:tr h="432358">
                <a:tc>
                  <a:txBody>
                    <a:bodyPr/>
                    <a:lstStyle/>
                    <a:p>
                      <a:endParaRPr kumimoji="1" lang="ja-JP" altLang="en-US"/>
                    </a:p>
                  </a:txBody>
                  <a:tcPr>
                    <a:solidFill>
                      <a:srgbClr val="F36C37"/>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t>モデルの複雑性が高い</a:t>
                      </a:r>
                    </a:p>
                  </a:txBody>
                  <a:tcPr>
                    <a:solidFill>
                      <a:srgbClr val="F36C37"/>
                    </a:solidFill>
                  </a:tcPr>
                </a:tc>
                <a:tc>
                  <a:txBody>
                    <a:bodyPr/>
                    <a:lstStyle/>
                    <a:p>
                      <a:r>
                        <a:rPr kumimoji="1" lang="ja-JP" altLang="en-US"/>
                        <a:t>モデルがシンプル</a:t>
                      </a:r>
                    </a:p>
                  </a:txBody>
                  <a:tcPr>
                    <a:solidFill>
                      <a:srgbClr val="F36C37"/>
                    </a:solidFill>
                  </a:tcPr>
                </a:tc>
                <a:extLst>
                  <a:ext uri="{0D108BD9-81ED-4DB2-BD59-A6C34878D82A}">
                    <a16:rowId xmlns:a16="http://schemas.microsoft.com/office/drawing/2014/main" val="3965959171"/>
                  </a:ext>
                </a:extLst>
              </a:tr>
              <a:tr h="0">
                <a:tc>
                  <a:txBody>
                    <a:bodyPr/>
                    <a:lstStyle/>
                    <a:p>
                      <a:r>
                        <a:rPr kumimoji="1" lang="ja-JP" altLang="en-US" sz="1800"/>
                        <a:t>結果の解釈が容易</a:t>
                      </a:r>
                    </a:p>
                  </a:txBody>
                  <a:tcPr/>
                </a:tc>
                <a:tc>
                  <a:txBody>
                    <a:bodyPr/>
                    <a:lstStyle/>
                    <a:p>
                      <a:r>
                        <a:rPr kumimoji="1" lang="ja-JP" altLang="en-US" sz="1800"/>
                        <a:t>ランダムフォレスト・決定木</a:t>
                      </a:r>
                    </a:p>
                  </a:txBody>
                  <a:tcPr/>
                </a:tc>
                <a:tc>
                  <a:txBody>
                    <a:bodyPr/>
                    <a:lstStyle/>
                    <a:p>
                      <a:r>
                        <a:rPr kumimoji="1" lang="ja-JP" altLang="en-US" sz="1800"/>
                        <a:t>・ロジスティクス回帰・重回帰分析・単回帰分析</a:t>
                      </a:r>
                    </a:p>
                  </a:txBody>
                  <a:tcPr/>
                </a:tc>
                <a:extLst>
                  <a:ext uri="{0D108BD9-81ED-4DB2-BD59-A6C34878D82A}">
                    <a16:rowId xmlns:a16="http://schemas.microsoft.com/office/drawing/2014/main" val="587178994"/>
                  </a:ext>
                </a:extLst>
              </a:tr>
              <a:tr h="761172">
                <a:tc>
                  <a:txBody>
                    <a:bodyPr/>
                    <a:lstStyle/>
                    <a:p>
                      <a:r>
                        <a:rPr kumimoji="1" lang="ja-JP" altLang="en-US" sz="1800"/>
                        <a:t>結果の解釈が難しい</a:t>
                      </a:r>
                    </a:p>
                  </a:txBody>
                  <a:tcPr/>
                </a:tc>
                <a:tc>
                  <a:txBody>
                    <a:bodyPr/>
                    <a:lstStyle/>
                    <a:p>
                      <a:r>
                        <a:rPr kumimoji="1" lang="en-US" altLang="ja-JP" sz="1800" dirty="0"/>
                        <a:t>DL</a:t>
                      </a:r>
                      <a:r>
                        <a:rPr kumimoji="1" lang="ja-JP" altLang="en-US" sz="1800"/>
                        <a:t>・</a:t>
                      </a:r>
                      <a:r>
                        <a:rPr kumimoji="1" lang="en-US" altLang="ja-JP" sz="1800" dirty="0"/>
                        <a:t>SVM</a:t>
                      </a:r>
                      <a:r>
                        <a:rPr kumimoji="1" lang="ja-JP" altLang="en-US" sz="1800"/>
                        <a:t>・</a:t>
                      </a:r>
                      <a:r>
                        <a:rPr kumimoji="1" lang="en-US" altLang="ja-JP" sz="1800" dirty="0" err="1"/>
                        <a:t>XGBoost</a:t>
                      </a:r>
                      <a:r>
                        <a:rPr kumimoji="1" lang="en-US" altLang="ja-JP" sz="1800" dirty="0"/>
                        <a:t> </a:t>
                      </a:r>
                      <a:endParaRPr kumimoji="1" lang="ja-JP" altLang="en-US" sz="1800"/>
                    </a:p>
                  </a:txBody>
                  <a:tcPr/>
                </a:tc>
                <a:tc>
                  <a:txBody>
                    <a:bodyPr/>
                    <a:lstStyle/>
                    <a:p>
                      <a:r>
                        <a:rPr kumimoji="1" lang="ja-JP" altLang="en-US" sz="1800"/>
                        <a:t>✗</a:t>
                      </a:r>
                    </a:p>
                  </a:txBody>
                  <a:tcPr/>
                </a:tc>
                <a:extLst>
                  <a:ext uri="{0D108BD9-81ED-4DB2-BD59-A6C34878D82A}">
                    <a16:rowId xmlns:a16="http://schemas.microsoft.com/office/drawing/2014/main" val="112683702"/>
                  </a:ext>
                </a:extLst>
              </a:tr>
            </a:tbl>
          </a:graphicData>
        </a:graphic>
      </p:graphicFrame>
      <p:sp>
        <p:nvSpPr>
          <p:cNvPr id="9" name="テキスト ボックス 8">
            <a:extLst>
              <a:ext uri="{FF2B5EF4-FFF2-40B4-BE49-F238E27FC236}">
                <a16:creationId xmlns:a16="http://schemas.microsoft.com/office/drawing/2014/main" id="{4EF62E17-2CC0-A710-A35F-5B3CC838A241}"/>
              </a:ext>
            </a:extLst>
          </p:cNvPr>
          <p:cNvSpPr txBox="1"/>
          <p:nvPr/>
        </p:nvSpPr>
        <p:spPr>
          <a:xfrm>
            <a:off x="1698169" y="1450161"/>
            <a:ext cx="8795657" cy="400110"/>
          </a:xfrm>
          <a:prstGeom prst="rect">
            <a:avLst/>
          </a:prstGeom>
          <a:noFill/>
        </p:spPr>
        <p:txBody>
          <a:bodyPr wrap="square">
            <a:spAutoFit/>
          </a:bodyPr>
          <a:lstStyle/>
          <a:p>
            <a:pPr lvl="1" algn="ctr"/>
            <a:r>
              <a:rPr lang="en-US" altLang="ja-JP" sz="2000" b="1" dirty="0">
                <a:solidFill>
                  <a:srgbClr val="F36C37"/>
                </a:solidFill>
              </a:rPr>
              <a:t>Step2. </a:t>
            </a:r>
            <a:r>
              <a:rPr lang="ja-JP" altLang="en-US" sz="2000" b="1">
                <a:solidFill>
                  <a:srgbClr val="F36C37"/>
                </a:solidFill>
              </a:rPr>
              <a:t>モデルの精度を確認しながら最適なアルゴリズムを探索する</a:t>
            </a:r>
            <a:endParaRPr kumimoji="1" lang="ja-JP" altLang="en-US" sz="2000" b="1" dirty="0">
              <a:solidFill>
                <a:srgbClr val="F36C37"/>
              </a:solidFill>
            </a:endParaRPr>
          </a:p>
        </p:txBody>
      </p:sp>
      <p:sp>
        <p:nvSpPr>
          <p:cNvPr id="10" name="テキスト ボックス 9">
            <a:extLst>
              <a:ext uri="{FF2B5EF4-FFF2-40B4-BE49-F238E27FC236}">
                <a16:creationId xmlns:a16="http://schemas.microsoft.com/office/drawing/2014/main" id="{F8EAC2AD-7E94-3582-043D-7AFEDDA813A5}"/>
              </a:ext>
            </a:extLst>
          </p:cNvPr>
          <p:cNvSpPr txBox="1"/>
          <p:nvPr/>
        </p:nvSpPr>
        <p:spPr>
          <a:xfrm>
            <a:off x="2028217" y="5407839"/>
            <a:ext cx="8135560" cy="400110"/>
          </a:xfrm>
          <a:prstGeom prst="rect">
            <a:avLst/>
          </a:prstGeom>
          <a:noFill/>
        </p:spPr>
        <p:txBody>
          <a:bodyPr wrap="none" rtlCol="0">
            <a:spAutoFit/>
          </a:bodyPr>
          <a:lstStyle/>
          <a:p>
            <a:pPr algn="ctr" defTabSz="914400" fontAlgn="base">
              <a:spcBef>
                <a:spcPct val="0"/>
              </a:spcBef>
              <a:spcAft>
                <a:spcPct val="0"/>
              </a:spcAft>
            </a:pPr>
            <a:r>
              <a:rPr kumimoji="1" lang="ja-JP" altLang="en-US" sz="2000">
                <a:solidFill>
                  <a:srgbClr val="000000"/>
                </a:solidFill>
                <a:latin typeface="+mn-ea"/>
              </a:rPr>
              <a:t>複雑な予測をしようとすればするほど、予測結果の解釈は困難となる</a:t>
            </a:r>
            <a:endParaRPr kumimoji="1" lang="en-US" altLang="ja-JP" sz="2000" dirty="0">
              <a:solidFill>
                <a:srgbClr val="000000"/>
              </a:solidFill>
              <a:latin typeface="+mn-ea"/>
            </a:endParaRPr>
          </a:p>
        </p:txBody>
      </p:sp>
      <p:sp>
        <p:nvSpPr>
          <p:cNvPr id="3" name="スライド番号プレースホルダー 2">
            <a:extLst>
              <a:ext uri="{FF2B5EF4-FFF2-40B4-BE49-F238E27FC236}">
                <a16:creationId xmlns:a16="http://schemas.microsoft.com/office/drawing/2014/main" id="{BA278F58-F2B4-3CFA-6652-B20C7A8AE054}"/>
              </a:ext>
            </a:extLst>
          </p:cNvPr>
          <p:cNvSpPr>
            <a:spLocks noGrp="1"/>
          </p:cNvSpPr>
          <p:nvPr>
            <p:ph type="sldNum" sz="quarter" idx="10"/>
          </p:nvPr>
        </p:nvSpPr>
        <p:spPr>
          <a:xfrm>
            <a:off x="9265299" y="6465214"/>
            <a:ext cx="2743200" cy="204403"/>
          </a:xfrm>
        </p:spPr>
        <p:txBody>
          <a:bodyPr/>
          <a:lstStyle/>
          <a:p>
            <a:fld id="{5D750650-B10A-47BF-93C2-E1678438B37A}" type="slidenum">
              <a:rPr lang="en-US" altLang="ja-JP" smtClean="0"/>
              <a:pPr/>
              <a:t>100</a:t>
            </a:fld>
            <a:endParaRPr lang="en-US" altLang="ja-JP" dirty="0"/>
          </a:p>
        </p:txBody>
      </p:sp>
    </p:spTree>
    <p:extLst>
      <p:ext uri="{BB962C8B-B14F-4D97-AF65-F5344CB8AC3E}">
        <p14:creationId xmlns:p14="http://schemas.microsoft.com/office/powerpoint/2010/main" val="37249143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DD89BC9-D5B1-3596-3991-07FD8B337584}"/>
              </a:ext>
            </a:extLst>
          </p:cNvPr>
          <p:cNvSpPr>
            <a:spLocks noGrp="1"/>
          </p:cNvSpPr>
          <p:nvPr>
            <p:ph type="title"/>
          </p:nvPr>
        </p:nvSpPr>
        <p:spPr/>
        <p:txBody>
          <a:bodyPr/>
          <a:lstStyle/>
          <a:p>
            <a:r>
              <a:rPr kumimoji="1" lang="ja-JP" altLang="en-US"/>
              <a:t>生成</a:t>
            </a:r>
            <a:r>
              <a:rPr kumimoji="1" lang="en-US" altLang="ja-JP" dirty="0"/>
              <a:t>AI </a:t>
            </a:r>
            <a:r>
              <a:rPr kumimoji="1" lang="ja-JP" altLang="en-US"/>
              <a:t>のモデルの選択</a:t>
            </a:r>
          </a:p>
        </p:txBody>
      </p:sp>
      <p:sp>
        <p:nvSpPr>
          <p:cNvPr id="3" name="スライド番号プレースホルダー 2">
            <a:extLst>
              <a:ext uri="{FF2B5EF4-FFF2-40B4-BE49-F238E27FC236}">
                <a16:creationId xmlns:a16="http://schemas.microsoft.com/office/drawing/2014/main" id="{ADD72628-3B8D-0A37-BE53-E2510AD0844F}"/>
              </a:ext>
            </a:extLst>
          </p:cNvPr>
          <p:cNvSpPr>
            <a:spLocks noGrp="1"/>
          </p:cNvSpPr>
          <p:nvPr>
            <p:ph type="sldNum" sz="quarter" idx="10"/>
          </p:nvPr>
        </p:nvSpPr>
        <p:spPr/>
        <p:txBody>
          <a:bodyPr/>
          <a:lstStyle/>
          <a:p>
            <a:fld id="{5D750650-B10A-47BF-93C2-E1678438B37A}" type="slidenum">
              <a:rPr lang="en-US" altLang="ja-JP" smtClean="0"/>
              <a:pPr/>
              <a:t>101</a:t>
            </a:fld>
            <a:endParaRPr lang="en-US" altLang="ja-JP" dirty="0"/>
          </a:p>
        </p:txBody>
      </p:sp>
      <p:graphicFrame>
        <p:nvGraphicFramePr>
          <p:cNvPr id="4" name="Table 7">
            <a:extLst>
              <a:ext uri="{FF2B5EF4-FFF2-40B4-BE49-F238E27FC236}">
                <a16:creationId xmlns:a16="http://schemas.microsoft.com/office/drawing/2014/main" id="{28494648-9268-62CD-4CC3-B8EC1F12B268}"/>
              </a:ext>
            </a:extLst>
          </p:cNvPr>
          <p:cNvGraphicFramePr>
            <a:graphicFrameLocks noGrp="1"/>
          </p:cNvGraphicFramePr>
          <p:nvPr>
            <p:extLst>
              <p:ext uri="{D42A27DB-BD31-4B8C-83A1-F6EECF244321}">
                <p14:modId xmlns:p14="http://schemas.microsoft.com/office/powerpoint/2010/main" val="2420433567"/>
              </p:ext>
            </p:extLst>
          </p:nvPr>
        </p:nvGraphicFramePr>
        <p:xfrm>
          <a:off x="982418" y="2049089"/>
          <a:ext cx="5338433" cy="3814355"/>
        </p:xfrm>
        <a:graphic>
          <a:graphicData uri="http://schemas.openxmlformats.org/drawingml/2006/table">
            <a:tbl>
              <a:tblPr firstRow="1" bandRow="1">
                <a:tableStyleId>{912C8C85-51F0-491E-9774-3900AFEF0FD7}</a:tableStyleId>
              </a:tblPr>
              <a:tblGrid>
                <a:gridCol w="1726024">
                  <a:extLst>
                    <a:ext uri="{9D8B030D-6E8A-4147-A177-3AD203B41FA5}">
                      <a16:colId xmlns:a16="http://schemas.microsoft.com/office/drawing/2014/main" val="1503036329"/>
                    </a:ext>
                  </a:extLst>
                </a:gridCol>
                <a:gridCol w="3612409">
                  <a:extLst>
                    <a:ext uri="{9D8B030D-6E8A-4147-A177-3AD203B41FA5}">
                      <a16:colId xmlns:a16="http://schemas.microsoft.com/office/drawing/2014/main" val="1561002128"/>
                    </a:ext>
                  </a:extLst>
                </a:gridCol>
              </a:tblGrid>
              <a:tr h="412821">
                <a:tc>
                  <a:txBody>
                    <a:bodyPr/>
                    <a:lstStyle/>
                    <a:p>
                      <a:r>
                        <a:rPr lang="ja-JP" altLang="en-US" sz="1600" b="1" i="0" strike="noStrike" cap="none" spc="0" baseline="0" dirty="0">
                          <a:solidFill>
                            <a:schemeClr val="bg1"/>
                          </a:solidFill>
                          <a:effectLst/>
                          <a:latin typeface="+mn-ea"/>
                          <a:ea typeface="+mn-ea"/>
                          <a:cs typeface="MS UI Gothic"/>
                        </a:rPr>
                        <a:t>モデル ファミリ</a:t>
                      </a:r>
                    </a:p>
                  </a:txBody>
                  <a:tcPr>
                    <a:solidFill>
                      <a:srgbClr val="F36C37"/>
                    </a:solidFill>
                  </a:tcPr>
                </a:tc>
                <a:tc>
                  <a:txBody>
                    <a:bodyPr/>
                    <a:lstStyle/>
                    <a:p>
                      <a:r>
                        <a:rPr lang="ja-JP" altLang="en-US" sz="1600" b="1" i="0" strike="noStrike" cap="none" spc="0" baseline="0" dirty="0">
                          <a:solidFill>
                            <a:schemeClr val="bg1"/>
                          </a:solidFill>
                          <a:effectLst/>
                          <a:latin typeface="+mn-ea"/>
                          <a:ea typeface="+mn-ea"/>
                          <a:cs typeface="MS UI Gothic"/>
                        </a:rPr>
                        <a:t>説明</a:t>
                      </a:r>
                    </a:p>
                  </a:txBody>
                  <a:tcPr>
                    <a:solidFill>
                      <a:srgbClr val="F36C37"/>
                    </a:solidFill>
                  </a:tcPr>
                </a:tc>
                <a:extLst>
                  <a:ext uri="{0D108BD9-81ED-4DB2-BD59-A6C34878D82A}">
                    <a16:rowId xmlns:a16="http://schemas.microsoft.com/office/drawing/2014/main" val="2965252598"/>
                  </a:ext>
                </a:extLst>
              </a:tr>
              <a:tr h="1000102">
                <a:tc>
                  <a:txBody>
                    <a:bodyPr/>
                    <a:lstStyle/>
                    <a:p>
                      <a:pPr algn="ctr"/>
                      <a:r>
                        <a:rPr lang="en-US" altLang="ja-JP" sz="1600" b="0" i="0" strike="noStrike" cap="none" spc="0" baseline="0" dirty="0">
                          <a:solidFill>
                            <a:srgbClr val="000000"/>
                          </a:solidFill>
                          <a:effectLst/>
                          <a:latin typeface="+mn-ea"/>
                          <a:ea typeface="+mn-ea"/>
                          <a:cs typeface="MS UI Gothic"/>
                        </a:rPr>
                        <a:t>GPT-4</a:t>
                      </a:r>
                    </a:p>
                  </a:txBody>
                  <a:tcPr anchor="ctr"/>
                </a:tc>
                <a:tc>
                  <a:txBody>
                    <a:bodyPr/>
                    <a:lstStyle/>
                    <a:p>
                      <a:r>
                        <a:rPr lang="ja-JP" altLang="en-US" sz="1600" b="0" i="0" strike="noStrike" cap="none" spc="0" baseline="0" dirty="0">
                          <a:solidFill>
                            <a:srgbClr val="000000"/>
                          </a:solidFill>
                          <a:effectLst/>
                          <a:latin typeface="+mn-ea"/>
                          <a:ea typeface="+mn-ea"/>
                          <a:cs typeface="MS UI Gothic"/>
                        </a:rPr>
                        <a:t>言語とコード生成のための、最新で最も多機能なチャットベースのモデル</a:t>
                      </a:r>
                    </a:p>
                  </a:txBody>
                  <a:tcPr/>
                </a:tc>
                <a:extLst>
                  <a:ext uri="{0D108BD9-81ED-4DB2-BD59-A6C34878D82A}">
                    <a16:rowId xmlns:a16="http://schemas.microsoft.com/office/drawing/2014/main" val="1648347811"/>
                  </a:ext>
                </a:extLst>
              </a:tr>
              <a:tr h="700665">
                <a:tc>
                  <a:txBody>
                    <a:bodyPr/>
                    <a:lstStyle/>
                    <a:p>
                      <a:pPr algn="ctr"/>
                      <a:r>
                        <a:rPr lang="en-US" altLang="ja-JP" sz="1600" b="0" i="0" strike="noStrike" cap="none" spc="0" baseline="0" dirty="0">
                          <a:solidFill>
                            <a:srgbClr val="000000"/>
                          </a:solidFill>
                          <a:effectLst/>
                          <a:latin typeface="+mn-ea"/>
                          <a:ea typeface="+mn-ea"/>
                          <a:cs typeface="MS UI Gothic"/>
                        </a:rPr>
                        <a:t>GPT-3</a:t>
                      </a:r>
                    </a:p>
                  </a:txBody>
                  <a:tcPr anchor="ctr"/>
                </a:tc>
                <a:tc>
                  <a:txBody>
                    <a:bodyPr/>
                    <a:lstStyle/>
                    <a:p>
                      <a:r>
                        <a:rPr lang="ja-JP" altLang="en-US" sz="1600" b="0" i="0" strike="noStrike" cap="none" spc="0" baseline="0" dirty="0">
                          <a:solidFill>
                            <a:srgbClr val="000000"/>
                          </a:solidFill>
                          <a:effectLst/>
                          <a:latin typeface="+mn-ea"/>
                          <a:ea typeface="+mn-ea"/>
                          <a:cs typeface="MS UI Gothic"/>
                        </a:rPr>
                        <a:t>自然言語とコード生成のモデル</a:t>
                      </a:r>
                    </a:p>
                  </a:txBody>
                  <a:tcPr/>
                </a:tc>
                <a:extLst>
                  <a:ext uri="{0D108BD9-81ED-4DB2-BD59-A6C34878D82A}">
                    <a16:rowId xmlns:a16="http://schemas.microsoft.com/office/drawing/2014/main" val="2604782334"/>
                  </a:ext>
                </a:extLst>
              </a:tr>
              <a:tr h="1000102">
                <a:tc>
                  <a:txBody>
                    <a:bodyPr/>
                    <a:lstStyle/>
                    <a:p>
                      <a:pPr algn="ctr"/>
                      <a:r>
                        <a:rPr lang="en-US" altLang="ja-JP" sz="1600" b="0" i="0" strike="noStrike" cap="none" spc="0" baseline="0" dirty="0">
                          <a:solidFill>
                            <a:srgbClr val="000000"/>
                          </a:solidFill>
                          <a:effectLst/>
                          <a:latin typeface="+mn-ea"/>
                          <a:ea typeface="+mn-ea"/>
                          <a:cs typeface="MS UI Gothic"/>
                        </a:rPr>
                        <a:t>Embedding</a:t>
                      </a:r>
                      <a:endParaRPr lang="ja-JP" altLang="en-US" sz="1600" b="0" i="0" strike="noStrike" cap="none" spc="0" baseline="0" dirty="0">
                        <a:solidFill>
                          <a:srgbClr val="000000"/>
                        </a:solidFill>
                        <a:effectLst/>
                        <a:latin typeface="+mn-ea"/>
                        <a:ea typeface="+mn-ea"/>
                        <a:cs typeface="MS UI Gothic"/>
                      </a:endParaRPr>
                    </a:p>
                  </a:txBody>
                  <a:tcPr anchor="ctr"/>
                </a:tc>
                <a:tc>
                  <a:txBody>
                    <a:bodyPr/>
                    <a:lstStyle/>
                    <a:p>
                      <a:r>
                        <a:rPr lang="ja-JP" altLang="en-US" sz="1600" b="0" i="0" strike="noStrike" cap="none" spc="0" baseline="0" dirty="0">
                          <a:solidFill>
                            <a:srgbClr val="000000"/>
                          </a:solidFill>
                          <a:effectLst/>
                          <a:latin typeface="+mn-ea"/>
                          <a:ea typeface="+mn-ea"/>
                          <a:cs typeface="MS UI Gothic"/>
                        </a:rPr>
                        <a:t>特定のタスク </a:t>
                      </a:r>
                      <a:r>
                        <a:rPr lang="en-US" altLang="ja-JP" sz="1600" b="0" i="0" strike="noStrike" cap="none" spc="0" baseline="0" dirty="0">
                          <a:solidFill>
                            <a:srgbClr val="000000"/>
                          </a:solidFill>
                          <a:effectLst/>
                          <a:latin typeface="+mn-ea"/>
                          <a:ea typeface="+mn-ea"/>
                          <a:cs typeface="MS UI Gothic"/>
                        </a:rPr>
                        <a:t>(</a:t>
                      </a:r>
                      <a:r>
                        <a:rPr lang="ja-JP" altLang="en-US" sz="1600" b="0" i="0" strike="noStrike" cap="none" spc="0" baseline="0" dirty="0">
                          <a:solidFill>
                            <a:srgbClr val="000000"/>
                          </a:solidFill>
                          <a:effectLst/>
                          <a:latin typeface="+mn-ea"/>
                          <a:ea typeface="+mn-ea"/>
                          <a:cs typeface="MS UI Gothic"/>
                        </a:rPr>
                        <a:t>類似性、テキスト検索、コード検索</a:t>
                      </a:r>
                      <a:r>
                        <a:rPr lang="en-US" altLang="ja-JP" sz="1600" b="0" i="0" strike="noStrike" cap="none" spc="0" baseline="0" dirty="0">
                          <a:solidFill>
                            <a:srgbClr val="000000"/>
                          </a:solidFill>
                          <a:effectLst/>
                          <a:latin typeface="+mn-ea"/>
                          <a:ea typeface="+mn-ea"/>
                          <a:cs typeface="MS UI Gothic"/>
                        </a:rPr>
                        <a:t>) </a:t>
                      </a:r>
                      <a:r>
                        <a:rPr lang="ja-JP" altLang="en-US" sz="1600" b="0" i="0" strike="noStrike" cap="none" spc="0" baseline="0" dirty="0">
                          <a:solidFill>
                            <a:srgbClr val="000000"/>
                          </a:solidFill>
                          <a:effectLst/>
                          <a:latin typeface="+mn-ea"/>
                          <a:ea typeface="+mn-ea"/>
                          <a:cs typeface="MS UI Gothic"/>
                        </a:rPr>
                        <a:t>に埋め込みを使用するモデル</a:t>
                      </a:r>
                    </a:p>
                  </a:txBody>
                  <a:tcPr/>
                </a:tc>
                <a:extLst>
                  <a:ext uri="{0D108BD9-81ED-4DB2-BD59-A6C34878D82A}">
                    <a16:rowId xmlns:a16="http://schemas.microsoft.com/office/drawing/2014/main" val="1555137803"/>
                  </a:ext>
                </a:extLst>
              </a:tr>
              <a:tr h="700665">
                <a:tc>
                  <a:txBody>
                    <a:bodyPr/>
                    <a:lstStyle/>
                    <a:p>
                      <a:pPr algn="ctr"/>
                      <a:r>
                        <a:rPr lang="en-US" altLang="ja-JP" sz="1600" b="0" i="0" strike="noStrike" cap="none" spc="0" baseline="0" dirty="0">
                          <a:solidFill>
                            <a:srgbClr val="000000"/>
                          </a:solidFill>
                          <a:effectLst/>
                          <a:latin typeface="+mn-ea"/>
                          <a:ea typeface="+mn-ea"/>
                          <a:cs typeface="MS UI Gothic"/>
                        </a:rPr>
                        <a:t>DALL-E</a:t>
                      </a:r>
                    </a:p>
                  </a:txBody>
                  <a:tcPr anchor="ctr"/>
                </a:tc>
                <a:tc>
                  <a:txBody>
                    <a:bodyPr/>
                    <a:lstStyle/>
                    <a:p>
                      <a:r>
                        <a:rPr lang="ja-JP" altLang="en-US" sz="1600" b="0" i="0" strike="noStrike" cap="none" spc="0" baseline="0" dirty="0">
                          <a:solidFill>
                            <a:srgbClr val="000000"/>
                          </a:solidFill>
                          <a:effectLst/>
                          <a:latin typeface="+mn-ea"/>
                          <a:ea typeface="+mn-ea"/>
                          <a:cs typeface="MS UI Gothic"/>
                        </a:rPr>
                        <a:t>画像生成モデル </a:t>
                      </a:r>
                      <a:r>
                        <a:rPr lang="en-US" altLang="ja-JP" sz="1600" b="0" i="0" strike="noStrike" cap="none" spc="0" baseline="0" dirty="0">
                          <a:solidFill>
                            <a:srgbClr val="000000"/>
                          </a:solidFill>
                          <a:effectLst/>
                          <a:latin typeface="+mn-ea"/>
                          <a:ea typeface="+mn-ea"/>
                          <a:cs typeface="MS UI Gothic"/>
                        </a:rPr>
                        <a:t>(</a:t>
                      </a:r>
                      <a:r>
                        <a:rPr lang="ja-JP" altLang="en-US" sz="1600" b="0" i="1" strike="noStrike" cap="none" spc="0" baseline="0" dirty="0">
                          <a:solidFill>
                            <a:srgbClr val="000000"/>
                          </a:solidFill>
                          <a:effectLst/>
                          <a:latin typeface="+mn-ea"/>
                          <a:ea typeface="+mn-ea"/>
                          <a:cs typeface="MS UI Gothic"/>
                        </a:rPr>
                        <a:t>プレビュー、制限領域</a:t>
                      </a:r>
                      <a:r>
                        <a:rPr lang="en-US" altLang="ja-JP" sz="1600" b="0" i="0" strike="noStrike" cap="none" spc="0" baseline="0" dirty="0">
                          <a:solidFill>
                            <a:srgbClr val="000000"/>
                          </a:solidFill>
                          <a:effectLst/>
                          <a:latin typeface="+mn-ea"/>
                          <a:ea typeface="+mn-ea"/>
                          <a:cs typeface="MS UI Gothic"/>
                        </a:rPr>
                        <a:t>)</a:t>
                      </a:r>
                      <a:endParaRPr lang="ja-JP" altLang="en-US" sz="1600" dirty="0">
                        <a:latin typeface="+mn-ea"/>
                        <a:ea typeface="+mn-ea"/>
                      </a:endParaRPr>
                    </a:p>
                  </a:txBody>
                  <a:tcPr/>
                </a:tc>
                <a:extLst>
                  <a:ext uri="{0D108BD9-81ED-4DB2-BD59-A6C34878D82A}">
                    <a16:rowId xmlns:a16="http://schemas.microsoft.com/office/drawing/2014/main" val="3748721208"/>
                  </a:ext>
                </a:extLst>
              </a:tr>
            </a:tbl>
          </a:graphicData>
        </a:graphic>
      </p:graphicFrame>
      <p:pic>
        <p:nvPicPr>
          <p:cNvPr id="8" name="図 7" descr="グラフィカル ユーザー インターフェイス, アプリケーション, Web サイト&#10;&#10;自動的に生成された説明">
            <a:extLst>
              <a:ext uri="{FF2B5EF4-FFF2-40B4-BE49-F238E27FC236}">
                <a16:creationId xmlns:a16="http://schemas.microsoft.com/office/drawing/2014/main" id="{9A9AEDD8-EB3D-BEE0-875D-E8CCD114D3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22739" y="3156776"/>
            <a:ext cx="4592810" cy="2706668"/>
          </a:xfrm>
          <a:prstGeom prst="rect">
            <a:avLst/>
          </a:prstGeom>
        </p:spPr>
      </p:pic>
      <p:pic>
        <p:nvPicPr>
          <p:cNvPr id="10" name="図 9" descr="グラフィカル ユーザー インターフェイス, テキスト, アプリケーション, メール&#10;&#10;自動的に生成された説明">
            <a:extLst>
              <a:ext uri="{FF2B5EF4-FFF2-40B4-BE49-F238E27FC236}">
                <a16:creationId xmlns:a16="http://schemas.microsoft.com/office/drawing/2014/main" id="{194DD835-1F55-1323-5644-CD26CB6ADE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76352" y="2458387"/>
            <a:ext cx="2488947" cy="3405057"/>
          </a:xfrm>
          <a:prstGeom prst="rect">
            <a:avLst/>
          </a:prstGeom>
        </p:spPr>
      </p:pic>
      <p:sp>
        <p:nvSpPr>
          <p:cNvPr id="5" name="テキスト ボックス 4">
            <a:extLst>
              <a:ext uri="{FF2B5EF4-FFF2-40B4-BE49-F238E27FC236}">
                <a16:creationId xmlns:a16="http://schemas.microsoft.com/office/drawing/2014/main" id="{803E19D7-7525-BFEA-C604-FA0A2C5D8392}"/>
              </a:ext>
            </a:extLst>
          </p:cNvPr>
          <p:cNvSpPr txBox="1"/>
          <p:nvPr/>
        </p:nvSpPr>
        <p:spPr>
          <a:xfrm>
            <a:off x="2463433" y="1247264"/>
            <a:ext cx="7265130" cy="400110"/>
          </a:xfrm>
          <a:prstGeom prst="rect">
            <a:avLst/>
          </a:prstGeom>
          <a:noFill/>
        </p:spPr>
        <p:txBody>
          <a:bodyPr wrap="none" rtlCol="0">
            <a:spAutoFit/>
          </a:bodyPr>
          <a:lstStyle/>
          <a:p>
            <a:pPr algn="ctr" defTabSz="914400" fontAlgn="base">
              <a:spcBef>
                <a:spcPct val="0"/>
              </a:spcBef>
              <a:spcAft>
                <a:spcPct val="0"/>
              </a:spcAft>
            </a:pPr>
            <a:r>
              <a:rPr kumimoji="1" lang="ja-JP" altLang="en-US" sz="2000">
                <a:solidFill>
                  <a:srgbClr val="000000"/>
                </a:solidFill>
                <a:latin typeface="+mn-ea"/>
              </a:rPr>
              <a:t>既存のモデルに＋</a:t>
            </a:r>
            <a:r>
              <a:rPr kumimoji="1" lang="en-US" altLang="ja-JP" sz="2000" dirty="0">
                <a:solidFill>
                  <a:srgbClr val="000000"/>
                </a:solidFill>
                <a:latin typeface="+mn-ea"/>
              </a:rPr>
              <a:t>α</a:t>
            </a:r>
            <a:r>
              <a:rPr kumimoji="1" lang="ja-JP" altLang="en-US" sz="2000">
                <a:solidFill>
                  <a:srgbClr val="000000"/>
                </a:solidFill>
                <a:latin typeface="+mn-ea"/>
              </a:rPr>
              <a:t>を行う</a:t>
            </a:r>
            <a:r>
              <a:rPr kumimoji="1" lang="ja-JP" altLang="en-US" sz="2000" b="1">
                <a:solidFill>
                  <a:srgbClr val="F36C37"/>
                </a:solidFill>
                <a:latin typeface="+mn-ea"/>
              </a:rPr>
              <a:t>ファインチューニング</a:t>
            </a:r>
            <a:r>
              <a:rPr kumimoji="1" lang="ja-JP" altLang="en-US" sz="2000">
                <a:solidFill>
                  <a:srgbClr val="000000"/>
                </a:solidFill>
                <a:latin typeface="+mn-ea"/>
              </a:rPr>
              <a:t>が用いられる</a:t>
            </a:r>
            <a:endParaRPr kumimoji="1" lang="ja-JP" altLang="en-US" sz="2000" dirty="0">
              <a:solidFill>
                <a:srgbClr val="000000"/>
              </a:solidFill>
              <a:latin typeface="+mn-ea"/>
            </a:endParaRPr>
          </a:p>
        </p:txBody>
      </p:sp>
    </p:spTree>
    <p:extLst>
      <p:ext uri="{BB962C8B-B14F-4D97-AF65-F5344CB8AC3E}">
        <p14:creationId xmlns:p14="http://schemas.microsoft.com/office/powerpoint/2010/main" val="401443979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52"/>
        <p:cNvGrpSpPr/>
        <p:nvPr/>
      </p:nvGrpSpPr>
      <p:grpSpPr>
        <a:xfrm>
          <a:off x="0" y="0"/>
          <a:ext cx="0" cy="0"/>
          <a:chOff x="0" y="0"/>
          <a:chExt cx="0" cy="0"/>
        </a:xfrm>
      </p:grpSpPr>
      <p:sp>
        <p:nvSpPr>
          <p:cNvPr id="18" name="右矢印 17">
            <a:extLst>
              <a:ext uri="{FF2B5EF4-FFF2-40B4-BE49-F238E27FC236}">
                <a16:creationId xmlns:a16="http://schemas.microsoft.com/office/drawing/2014/main" id="{9F7FF212-DAB3-6557-1C24-4376041817D7}"/>
              </a:ext>
            </a:extLst>
          </p:cNvPr>
          <p:cNvSpPr/>
          <p:nvPr/>
        </p:nvSpPr>
        <p:spPr>
          <a:xfrm>
            <a:off x="756735" y="2985576"/>
            <a:ext cx="10568761" cy="881743"/>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13" name="角丸四角形 12">
            <a:extLst>
              <a:ext uri="{FF2B5EF4-FFF2-40B4-BE49-F238E27FC236}">
                <a16:creationId xmlns:a16="http://schemas.microsoft.com/office/drawing/2014/main" id="{310CE122-2D77-B45C-2547-722038ED1EBC}"/>
              </a:ext>
            </a:extLst>
          </p:cNvPr>
          <p:cNvSpPr/>
          <p:nvPr/>
        </p:nvSpPr>
        <p:spPr>
          <a:xfrm>
            <a:off x="3803012" y="1750422"/>
            <a:ext cx="1005840" cy="3357155"/>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solidFill>
                <a:schemeClr val="bg1"/>
              </a:solidFill>
              <a:latin typeface="BIZ UDPゴシック" panose="020B0400000000000000" pitchFamily="50" charset="-128"/>
              <a:ea typeface="BIZ UDPゴシック" panose="020B0400000000000000" pitchFamily="50" charset="-128"/>
            </a:endParaRPr>
          </a:p>
        </p:txBody>
      </p:sp>
      <p:sp>
        <p:nvSpPr>
          <p:cNvPr id="14" name="角丸四角形 13">
            <a:extLst>
              <a:ext uri="{FF2B5EF4-FFF2-40B4-BE49-F238E27FC236}">
                <a16:creationId xmlns:a16="http://schemas.microsoft.com/office/drawing/2014/main" id="{22090DC9-F254-19F5-F9D5-91364E133B9C}"/>
              </a:ext>
            </a:extLst>
          </p:cNvPr>
          <p:cNvSpPr/>
          <p:nvPr/>
        </p:nvSpPr>
        <p:spPr>
          <a:xfrm>
            <a:off x="9802359" y="1750422"/>
            <a:ext cx="1005840" cy="3357155"/>
          </a:xfrm>
          <a:prstGeom prst="round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solidFill>
                <a:srgbClr val="F36C37"/>
              </a:solidFill>
              <a:latin typeface="BIZ UDPゴシック" panose="020B0400000000000000" pitchFamily="50" charset="-128"/>
              <a:ea typeface="BIZ UDPゴシック" panose="020B0400000000000000" pitchFamily="50" charset="-128"/>
            </a:endParaRPr>
          </a:p>
        </p:txBody>
      </p:sp>
      <p:sp>
        <p:nvSpPr>
          <p:cNvPr id="15" name="角丸四角形 14">
            <a:extLst>
              <a:ext uri="{FF2B5EF4-FFF2-40B4-BE49-F238E27FC236}">
                <a16:creationId xmlns:a16="http://schemas.microsoft.com/office/drawing/2014/main" id="{FE29CE6C-6BD2-31EA-C954-93D01537064C}"/>
              </a:ext>
            </a:extLst>
          </p:cNvPr>
          <p:cNvSpPr/>
          <p:nvPr/>
        </p:nvSpPr>
        <p:spPr>
          <a:xfrm>
            <a:off x="8369889" y="1750422"/>
            <a:ext cx="1005840" cy="3357155"/>
          </a:xfrm>
          <a:prstGeom prst="round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solidFill>
                <a:srgbClr val="F36C37"/>
              </a:solidFill>
              <a:latin typeface="BIZ UDPゴシック" panose="020B0400000000000000" pitchFamily="50" charset="-128"/>
              <a:ea typeface="BIZ UDPゴシック" panose="020B0400000000000000" pitchFamily="50" charset="-128"/>
            </a:endParaRPr>
          </a:p>
        </p:txBody>
      </p:sp>
      <p:sp>
        <p:nvSpPr>
          <p:cNvPr id="16" name="角丸四角形 15">
            <a:extLst>
              <a:ext uri="{FF2B5EF4-FFF2-40B4-BE49-F238E27FC236}">
                <a16:creationId xmlns:a16="http://schemas.microsoft.com/office/drawing/2014/main" id="{5DBD2E16-F351-391A-71E8-76509BF2ED9B}"/>
              </a:ext>
            </a:extLst>
          </p:cNvPr>
          <p:cNvSpPr/>
          <p:nvPr/>
        </p:nvSpPr>
        <p:spPr>
          <a:xfrm>
            <a:off x="6846751" y="1750422"/>
            <a:ext cx="1005840" cy="3357155"/>
          </a:xfrm>
          <a:prstGeom prst="round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solidFill>
                <a:schemeClr val="bg1"/>
              </a:solidFill>
              <a:latin typeface="BIZ UDPゴシック" panose="020B0400000000000000" pitchFamily="50" charset="-128"/>
              <a:ea typeface="BIZ UDPゴシック" panose="020B0400000000000000" pitchFamily="50" charset="-128"/>
            </a:endParaRPr>
          </a:p>
        </p:txBody>
      </p:sp>
      <p:sp>
        <p:nvSpPr>
          <p:cNvPr id="17" name="角丸四角形 16">
            <a:extLst>
              <a:ext uri="{FF2B5EF4-FFF2-40B4-BE49-F238E27FC236}">
                <a16:creationId xmlns:a16="http://schemas.microsoft.com/office/drawing/2014/main" id="{A4685C2F-CF3E-F80C-F659-A9BF2A655E58}"/>
              </a:ext>
            </a:extLst>
          </p:cNvPr>
          <p:cNvSpPr/>
          <p:nvPr/>
        </p:nvSpPr>
        <p:spPr>
          <a:xfrm>
            <a:off x="5326150" y="1750422"/>
            <a:ext cx="1005840" cy="3357155"/>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solidFill>
                <a:schemeClr val="bg1"/>
              </a:solidFill>
              <a:latin typeface="BIZ UDPゴシック" panose="020B0400000000000000" pitchFamily="50" charset="-128"/>
              <a:ea typeface="BIZ UDPゴシック" panose="020B0400000000000000" pitchFamily="50" charset="-128"/>
            </a:endParaRPr>
          </a:p>
        </p:txBody>
      </p:sp>
      <p:sp>
        <p:nvSpPr>
          <p:cNvPr id="12" name="角丸四角形 11">
            <a:extLst>
              <a:ext uri="{FF2B5EF4-FFF2-40B4-BE49-F238E27FC236}">
                <a16:creationId xmlns:a16="http://schemas.microsoft.com/office/drawing/2014/main" id="{F5A30B1A-B00C-2230-A206-9C9CE8605ADA}"/>
              </a:ext>
            </a:extLst>
          </p:cNvPr>
          <p:cNvSpPr/>
          <p:nvPr/>
        </p:nvSpPr>
        <p:spPr>
          <a:xfrm>
            <a:off x="2279874" y="1750422"/>
            <a:ext cx="1005840" cy="3357155"/>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solidFill>
                <a:schemeClr val="bg1"/>
              </a:solidFill>
              <a:latin typeface="BIZ UDPゴシック" panose="020B0400000000000000" pitchFamily="50" charset="-128"/>
              <a:ea typeface="BIZ UDPゴシック" panose="020B0400000000000000" pitchFamily="50" charset="-128"/>
            </a:endParaRPr>
          </a:p>
        </p:txBody>
      </p:sp>
      <p:sp>
        <p:nvSpPr>
          <p:cNvPr id="53" name="Google Shape;53;p10"/>
          <p:cNvSpPr txBox="1">
            <a:spLocks noGrp="1"/>
          </p:cNvSpPr>
          <p:nvPr>
            <p:ph type="title"/>
          </p:nvPr>
        </p:nvSpPr>
        <p:spPr>
          <a:prstGeom prst="rect">
            <a:avLst/>
          </a:prstGeom>
          <a:noFill/>
          <a:ln>
            <a:noFill/>
          </a:ln>
        </p:spPr>
        <p:txBody>
          <a:bodyPr spcFirstLastPara="1" vert="horz" wrap="square" lIns="91425" tIns="45700" rIns="91425" bIns="45700" rtlCol="0" anchor="b" anchorCtr="1">
            <a:noAutofit/>
          </a:bodyPr>
          <a:lstStyle/>
          <a:p>
            <a:r>
              <a:rPr lang="en-US" dirty="0"/>
              <a:t>第3章 AI </a:t>
            </a:r>
            <a:r>
              <a:rPr lang="ja-JP" altLang="en-US"/>
              <a:t>の開発プロセス</a:t>
            </a:r>
            <a:endParaRPr dirty="0"/>
          </a:p>
        </p:txBody>
      </p:sp>
      <p:sp>
        <p:nvSpPr>
          <p:cNvPr id="2" name="テキスト ボックス 1">
            <a:extLst>
              <a:ext uri="{FF2B5EF4-FFF2-40B4-BE49-F238E27FC236}">
                <a16:creationId xmlns:a16="http://schemas.microsoft.com/office/drawing/2014/main" id="{F65E9EB4-6CFA-F409-1557-1AF8B96BCED2}"/>
              </a:ext>
            </a:extLst>
          </p:cNvPr>
          <p:cNvSpPr txBox="1"/>
          <p:nvPr/>
        </p:nvSpPr>
        <p:spPr>
          <a:xfrm>
            <a:off x="2505795" y="2459503"/>
            <a:ext cx="553998" cy="1938992"/>
          </a:xfrm>
          <a:prstGeom prst="rect">
            <a:avLst/>
          </a:prstGeom>
          <a:noFill/>
        </p:spPr>
        <p:txBody>
          <a:bodyPr vert="eaVert" wrap="none" rtlCol="0">
            <a:spAutoFit/>
          </a:bodyPr>
          <a:lstStyle/>
          <a:p>
            <a:pPr algn="ctr" defTabSz="914400" fontAlgn="base">
              <a:spcBef>
                <a:spcPct val="0"/>
              </a:spcBef>
              <a:spcAft>
                <a:spcPct val="0"/>
              </a:spcAft>
            </a:pPr>
            <a:r>
              <a:rPr kumimoji="1" lang="ja-JP" altLang="en-US" sz="2400" b="1">
                <a:solidFill>
                  <a:schemeClr val="bg1"/>
                </a:solidFill>
                <a:latin typeface="+mn-ea"/>
              </a:rPr>
              <a:t>データの収集</a:t>
            </a:r>
            <a:endParaRPr kumimoji="1" lang="ja-JP" altLang="en-US" sz="2400" b="1" dirty="0">
              <a:solidFill>
                <a:schemeClr val="bg1"/>
              </a:solidFill>
              <a:latin typeface="+mn-ea"/>
            </a:endParaRPr>
          </a:p>
        </p:txBody>
      </p:sp>
      <p:sp>
        <p:nvSpPr>
          <p:cNvPr id="3" name="テキスト ボックス 2">
            <a:extLst>
              <a:ext uri="{FF2B5EF4-FFF2-40B4-BE49-F238E27FC236}">
                <a16:creationId xmlns:a16="http://schemas.microsoft.com/office/drawing/2014/main" id="{42C7F3CE-065F-FE83-6587-9E0C7871DF6B}"/>
              </a:ext>
            </a:extLst>
          </p:cNvPr>
          <p:cNvSpPr txBox="1"/>
          <p:nvPr/>
        </p:nvSpPr>
        <p:spPr>
          <a:xfrm>
            <a:off x="4027894" y="2305614"/>
            <a:ext cx="553998" cy="2246769"/>
          </a:xfrm>
          <a:prstGeom prst="rect">
            <a:avLst/>
          </a:prstGeom>
          <a:noFill/>
        </p:spPr>
        <p:txBody>
          <a:bodyPr vert="eaVert" wrap="none" rtlCol="0">
            <a:spAutoFit/>
          </a:bodyPr>
          <a:lstStyle/>
          <a:p>
            <a:pPr algn="ctr" defTabSz="914400" fontAlgn="base">
              <a:spcBef>
                <a:spcPct val="0"/>
              </a:spcBef>
              <a:spcAft>
                <a:spcPct val="0"/>
              </a:spcAft>
            </a:pPr>
            <a:r>
              <a:rPr kumimoji="1" lang="ja-JP" altLang="en-US" sz="2400" b="1">
                <a:solidFill>
                  <a:schemeClr val="bg1"/>
                </a:solidFill>
                <a:latin typeface="+mn-ea"/>
              </a:rPr>
              <a:t>データの前処理</a:t>
            </a:r>
            <a:endParaRPr kumimoji="1" lang="ja-JP" altLang="en-US" sz="2400" b="1" dirty="0">
              <a:solidFill>
                <a:schemeClr val="bg1"/>
              </a:solidFill>
              <a:latin typeface="+mn-ea"/>
            </a:endParaRPr>
          </a:p>
        </p:txBody>
      </p:sp>
      <p:sp>
        <p:nvSpPr>
          <p:cNvPr id="4" name="テキスト ボックス 3">
            <a:extLst>
              <a:ext uri="{FF2B5EF4-FFF2-40B4-BE49-F238E27FC236}">
                <a16:creationId xmlns:a16="http://schemas.microsoft.com/office/drawing/2014/main" id="{25E6CE98-888D-73C1-B747-2DC59F08CB05}"/>
              </a:ext>
            </a:extLst>
          </p:cNvPr>
          <p:cNvSpPr txBox="1"/>
          <p:nvPr/>
        </p:nvSpPr>
        <p:spPr>
          <a:xfrm>
            <a:off x="5551032" y="2025450"/>
            <a:ext cx="553998" cy="2554545"/>
          </a:xfrm>
          <a:prstGeom prst="rect">
            <a:avLst/>
          </a:prstGeom>
          <a:solidFill>
            <a:schemeClr val="bg2">
              <a:lumMod val="75000"/>
            </a:schemeClr>
          </a:solidFill>
        </p:spPr>
        <p:txBody>
          <a:bodyPr vert="eaVert" wrap="none" rtlCol="0">
            <a:spAutoFit/>
          </a:bodyPr>
          <a:lstStyle/>
          <a:p>
            <a:pPr algn="ctr" defTabSz="914400" fontAlgn="base">
              <a:spcBef>
                <a:spcPct val="0"/>
              </a:spcBef>
              <a:spcAft>
                <a:spcPct val="0"/>
              </a:spcAft>
            </a:pPr>
            <a:r>
              <a:rPr kumimoji="1" lang="ja-JP" altLang="en-US" sz="2400" b="1">
                <a:solidFill>
                  <a:schemeClr val="bg1"/>
                </a:solidFill>
                <a:latin typeface="+mn-ea"/>
              </a:rPr>
              <a:t>アルゴリズム選択</a:t>
            </a:r>
            <a:endParaRPr kumimoji="1" lang="ja-JP" altLang="en-US" sz="2400" b="1" dirty="0">
              <a:solidFill>
                <a:schemeClr val="bg1"/>
              </a:solidFill>
              <a:latin typeface="+mn-ea"/>
            </a:endParaRPr>
          </a:p>
        </p:txBody>
      </p:sp>
      <p:sp>
        <p:nvSpPr>
          <p:cNvPr id="5" name="テキスト ボックス 4">
            <a:extLst>
              <a:ext uri="{FF2B5EF4-FFF2-40B4-BE49-F238E27FC236}">
                <a16:creationId xmlns:a16="http://schemas.microsoft.com/office/drawing/2014/main" id="{DEF44041-DBC1-03A3-5368-A17A86AF3D80}"/>
              </a:ext>
            </a:extLst>
          </p:cNvPr>
          <p:cNvSpPr txBox="1"/>
          <p:nvPr/>
        </p:nvSpPr>
        <p:spPr>
          <a:xfrm>
            <a:off x="7071633" y="2459503"/>
            <a:ext cx="553998" cy="1938992"/>
          </a:xfrm>
          <a:prstGeom prst="rect">
            <a:avLst/>
          </a:prstGeom>
          <a:solidFill>
            <a:schemeClr val="accent1">
              <a:lumMod val="40000"/>
              <a:lumOff val="60000"/>
            </a:schemeClr>
          </a:solidFill>
        </p:spPr>
        <p:txBody>
          <a:bodyPr vert="eaVert" wrap="none" rtlCol="0">
            <a:spAutoFit/>
          </a:bodyPr>
          <a:lstStyle/>
          <a:p>
            <a:pPr algn="ctr" defTabSz="914400" fontAlgn="base">
              <a:spcBef>
                <a:spcPct val="0"/>
              </a:spcBef>
              <a:spcAft>
                <a:spcPct val="0"/>
              </a:spcAft>
            </a:pPr>
            <a:r>
              <a:rPr kumimoji="1" lang="ja-JP" altLang="en-US" sz="2400" b="1">
                <a:solidFill>
                  <a:srgbClr val="F36C37"/>
                </a:solidFill>
                <a:latin typeface="+mn-ea"/>
              </a:rPr>
              <a:t>モデルの学習</a:t>
            </a:r>
            <a:endParaRPr kumimoji="1" lang="ja-JP" altLang="en-US" sz="2400" b="1" dirty="0">
              <a:solidFill>
                <a:srgbClr val="F36C37"/>
              </a:solidFill>
              <a:latin typeface="+mn-ea"/>
            </a:endParaRPr>
          </a:p>
        </p:txBody>
      </p:sp>
      <p:sp>
        <p:nvSpPr>
          <p:cNvPr id="6" name="テキスト ボックス 5">
            <a:extLst>
              <a:ext uri="{FF2B5EF4-FFF2-40B4-BE49-F238E27FC236}">
                <a16:creationId xmlns:a16="http://schemas.microsoft.com/office/drawing/2014/main" id="{D6CA4E30-B38A-43A8-28DD-8187F75545AA}"/>
              </a:ext>
            </a:extLst>
          </p:cNvPr>
          <p:cNvSpPr txBox="1"/>
          <p:nvPr/>
        </p:nvSpPr>
        <p:spPr>
          <a:xfrm>
            <a:off x="8597057" y="2433378"/>
            <a:ext cx="553998" cy="1938992"/>
          </a:xfrm>
          <a:prstGeom prst="rect">
            <a:avLst/>
          </a:prstGeom>
          <a:solidFill>
            <a:schemeClr val="accent1">
              <a:lumMod val="40000"/>
              <a:lumOff val="60000"/>
            </a:schemeClr>
          </a:solidFill>
        </p:spPr>
        <p:txBody>
          <a:bodyPr vert="eaVert" wrap="none" rtlCol="0">
            <a:spAutoFit/>
          </a:bodyPr>
          <a:lstStyle/>
          <a:p>
            <a:pPr algn="ctr" defTabSz="914400" fontAlgn="base">
              <a:spcBef>
                <a:spcPct val="0"/>
              </a:spcBef>
              <a:spcAft>
                <a:spcPct val="0"/>
              </a:spcAft>
            </a:pPr>
            <a:r>
              <a:rPr kumimoji="1" lang="ja-JP" altLang="en-US" sz="2400" b="1">
                <a:solidFill>
                  <a:srgbClr val="F36C37"/>
                </a:solidFill>
                <a:latin typeface="+mn-ea"/>
              </a:rPr>
              <a:t>モデルの検証</a:t>
            </a:r>
            <a:endParaRPr kumimoji="1" lang="ja-JP" altLang="en-US" sz="2400" b="1" dirty="0">
              <a:solidFill>
                <a:srgbClr val="F36C37"/>
              </a:solidFill>
              <a:latin typeface="+mn-ea"/>
            </a:endParaRPr>
          </a:p>
        </p:txBody>
      </p:sp>
      <p:sp>
        <p:nvSpPr>
          <p:cNvPr id="7" name="テキスト ボックス 6">
            <a:extLst>
              <a:ext uri="{FF2B5EF4-FFF2-40B4-BE49-F238E27FC236}">
                <a16:creationId xmlns:a16="http://schemas.microsoft.com/office/drawing/2014/main" id="{1F366158-061F-1F95-9011-A6A2BDA7C7A5}"/>
              </a:ext>
            </a:extLst>
          </p:cNvPr>
          <p:cNvSpPr txBox="1"/>
          <p:nvPr/>
        </p:nvSpPr>
        <p:spPr>
          <a:xfrm>
            <a:off x="10028280" y="2459503"/>
            <a:ext cx="553998" cy="1938992"/>
          </a:xfrm>
          <a:prstGeom prst="rect">
            <a:avLst/>
          </a:prstGeom>
          <a:solidFill>
            <a:schemeClr val="accent1">
              <a:lumMod val="40000"/>
              <a:lumOff val="60000"/>
            </a:schemeClr>
          </a:solidFill>
        </p:spPr>
        <p:txBody>
          <a:bodyPr vert="eaVert" wrap="none" rtlCol="0">
            <a:spAutoFit/>
          </a:bodyPr>
          <a:lstStyle/>
          <a:p>
            <a:pPr algn="ctr" defTabSz="914400" fontAlgn="base">
              <a:spcBef>
                <a:spcPct val="0"/>
              </a:spcBef>
              <a:spcAft>
                <a:spcPct val="0"/>
              </a:spcAft>
            </a:pPr>
            <a:r>
              <a:rPr kumimoji="1" lang="ja-JP" altLang="en-US" sz="2400" b="1">
                <a:solidFill>
                  <a:srgbClr val="F36C37"/>
                </a:solidFill>
                <a:latin typeface="+mn-ea"/>
              </a:rPr>
              <a:t>モデルの評価</a:t>
            </a:r>
            <a:endParaRPr kumimoji="1" lang="ja-JP" altLang="en-US" sz="2400" b="1" dirty="0">
              <a:solidFill>
                <a:srgbClr val="F36C37"/>
              </a:solidFill>
              <a:latin typeface="+mn-ea"/>
            </a:endParaRPr>
          </a:p>
        </p:txBody>
      </p:sp>
      <p:sp>
        <p:nvSpPr>
          <p:cNvPr id="8" name="角丸四角形 7">
            <a:extLst>
              <a:ext uri="{FF2B5EF4-FFF2-40B4-BE49-F238E27FC236}">
                <a16:creationId xmlns:a16="http://schemas.microsoft.com/office/drawing/2014/main" id="{B2522D51-833C-567F-DF54-12F9EBA2E271}"/>
              </a:ext>
            </a:extLst>
          </p:cNvPr>
          <p:cNvSpPr/>
          <p:nvPr/>
        </p:nvSpPr>
        <p:spPr>
          <a:xfrm>
            <a:off x="756736" y="1750422"/>
            <a:ext cx="1005840" cy="3357155"/>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solidFill>
                <a:schemeClr val="bg1"/>
              </a:solidFill>
              <a:latin typeface="BIZ UDPゴシック" panose="020B0400000000000000" pitchFamily="50" charset="-128"/>
              <a:ea typeface="BIZ UDPゴシック" panose="020B0400000000000000" pitchFamily="50" charset="-128"/>
            </a:endParaRPr>
          </a:p>
        </p:txBody>
      </p:sp>
      <p:sp>
        <p:nvSpPr>
          <p:cNvPr id="9" name="テキスト ボックス 8">
            <a:extLst>
              <a:ext uri="{FF2B5EF4-FFF2-40B4-BE49-F238E27FC236}">
                <a16:creationId xmlns:a16="http://schemas.microsoft.com/office/drawing/2014/main" id="{4274B67D-4344-E284-2BD7-138C6BE4DFBB}"/>
              </a:ext>
            </a:extLst>
          </p:cNvPr>
          <p:cNvSpPr txBox="1"/>
          <p:nvPr/>
        </p:nvSpPr>
        <p:spPr>
          <a:xfrm>
            <a:off x="982657" y="1997839"/>
            <a:ext cx="553998" cy="2862322"/>
          </a:xfrm>
          <a:prstGeom prst="rect">
            <a:avLst/>
          </a:prstGeom>
          <a:noFill/>
        </p:spPr>
        <p:txBody>
          <a:bodyPr vert="eaVert" wrap="none" rtlCol="0">
            <a:spAutoFit/>
          </a:bodyPr>
          <a:lstStyle/>
          <a:p>
            <a:pPr algn="ctr" defTabSz="914400" fontAlgn="base">
              <a:spcBef>
                <a:spcPct val="0"/>
              </a:spcBef>
              <a:spcAft>
                <a:spcPct val="0"/>
              </a:spcAft>
            </a:pPr>
            <a:r>
              <a:rPr kumimoji="1" lang="ja-JP" altLang="en-US" sz="2400" b="1">
                <a:solidFill>
                  <a:schemeClr val="bg1"/>
                </a:solidFill>
                <a:latin typeface="+mn-ea"/>
              </a:rPr>
              <a:t>開発スコープの確認</a:t>
            </a:r>
            <a:endParaRPr kumimoji="1" lang="ja-JP" altLang="en-US" sz="2400" b="1" dirty="0">
              <a:solidFill>
                <a:schemeClr val="bg1"/>
              </a:solidFill>
              <a:latin typeface="+mn-ea"/>
            </a:endParaRPr>
          </a:p>
        </p:txBody>
      </p:sp>
    </p:spTree>
    <p:extLst>
      <p:ext uri="{BB962C8B-B14F-4D97-AF65-F5344CB8AC3E}">
        <p14:creationId xmlns:p14="http://schemas.microsoft.com/office/powerpoint/2010/main" val="98778671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6617457-071B-2429-7DA8-190288DC7574}"/>
              </a:ext>
            </a:extLst>
          </p:cNvPr>
          <p:cNvSpPr>
            <a:spLocks noGrp="1"/>
          </p:cNvSpPr>
          <p:nvPr>
            <p:ph type="title"/>
          </p:nvPr>
        </p:nvSpPr>
        <p:spPr/>
        <p:txBody>
          <a:bodyPr/>
          <a:lstStyle/>
          <a:p>
            <a:r>
              <a:rPr kumimoji="1" lang="ja-JP" altLang="en-US"/>
              <a:t>モデルの学習</a:t>
            </a:r>
          </a:p>
        </p:txBody>
      </p:sp>
      <p:sp>
        <p:nvSpPr>
          <p:cNvPr id="3" name="スライド番号プレースホルダー 2">
            <a:extLst>
              <a:ext uri="{FF2B5EF4-FFF2-40B4-BE49-F238E27FC236}">
                <a16:creationId xmlns:a16="http://schemas.microsoft.com/office/drawing/2014/main" id="{993CDE24-7026-6D10-2EAF-A33FBD48542A}"/>
              </a:ext>
            </a:extLst>
          </p:cNvPr>
          <p:cNvSpPr>
            <a:spLocks noGrp="1"/>
          </p:cNvSpPr>
          <p:nvPr>
            <p:ph type="sldNum" sz="quarter" idx="10"/>
          </p:nvPr>
        </p:nvSpPr>
        <p:spPr/>
        <p:txBody>
          <a:bodyPr/>
          <a:lstStyle/>
          <a:p>
            <a:fld id="{5D750650-B10A-47BF-93C2-E1678438B37A}" type="slidenum">
              <a:rPr lang="en-US" altLang="ja-JP" smtClean="0"/>
              <a:pPr/>
              <a:t>103</a:t>
            </a:fld>
            <a:endParaRPr lang="en-US" altLang="ja-JP" dirty="0"/>
          </a:p>
        </p:txBody>
      </p:sp>
      <p:sp>
        <p:nvSpPr>
          <p:cNvPr id="5" name="テキスト ボックス 4">
            <a:extLst>
              <a:ext uri="{FF2B5EF4-FFF2-40B4-BE49-F238E27FC236}">
                <a16:creationId xmlns:a16="http://schemas.microsoft.com/office/drawing/2014/main" id="{8E6672D8-7402-CD4F-819D-892600DB55DB}"/>
              </a:ext>
            </a:extLst>
          </p:cNvPr>
          <p:cNvSpPr txBox="1"/>
          <p:nvPr/>
        </p:nvSpPr>
        <p:spPr>
          <a:xfrm>
            <a:off x="1002956" y="1807891"/>
            <a:ext cx="3262432" cy="400110"/>
          </a:xfrm>
          <a:prstGeom prst="rect">
            <a:avLst/>
          </a:prstGeom>
          <a:noFill/>
        </p:spPr>
        <p:txBody>
          <a:bodyPr wrap="none" rtlCol="0">
            <a:spAutoFit/>
          </a:bodyPr>
          <a:lstStyle/>
          <a:p>
            <a:pPr algn="ctr" defTabSz="914400" fontAlgn="base">
              <a:spcBef>
                <a:spcPct val="0"/>
              </a:spcBef>
              <a:spcAft>
                <a:spcPct val="0"/>
              </a:spcAft>
            </a:pPr>
            <a:r>
              <a:rPr kumimoji="1" lang="en-US" altLang="ja-JP" sz="2000" dirty="0">
                <a:solidFill>
                  <a:srgbClr val="000000"/>
                </a:solidFill>
                <a:latin typeface="+mn-ea"/>
              </a:rPr>
              <a:t>①</a:t>
            </a:r>
            <a:r>
              <a:rPr kumimoji="1" lang="ja-JP" altLang="en-US" sz="2000">
                <a:solidFill>
                  <a:srgbClr val="000000"/>
                </a:solidFill>
                <a:latin typeface="+mn-ea"/>
              </a:rPr>
              <a:t>初期値パラメータの算出</a:t>
            </a:r>
            <a:endParaRPr kumimoji="1" lang="ja-JP" altLang="en-US" sz="2000" dirty="0">
              <a:solidFill>
                <a:srgbClr val="000000"/>
              </a:solidFill>
              <a:latin typeface="+mn-ea"/>
            </a:endParaRPr>
          </a:p>
        </p:txBody>
      </p:sp>
      <p:sp>
        <p:nvSpPr>
          <p:cNvPr id="6" name="テキスト ボックス 5">
            <a:extLst>
              <a:ext uri="{FF2B5EF4-FFF2-40B4-BE49-F238E27FC236}">
                <a16:creationId xmlns:a16="http://schemas.microsoft.com/office/drawing/2014/main" id="{665E72FD-1264-C3A3-270E-247633100419}"/>
              </a:ext>
            </a:extLst>
          </p:cNvPr>
          <p:cNvSpPr txBox="1"/>
          <p:nvPr/>
        </p:nvSpPr>
        <p:spPr>
          <a:xfrm>
            <a:off x="5520832" y="1807891"/>
            <a:ext cx="1723549" cy="400110"/>
          </a:xfrm>
          <a:prstGeom prst="rect">
            <a:avLst/>
          </a:prstGeom>
          <a:noFill/>
        </p:spPr>
        <p:txBody>
          <a:bodyPr wrap="none" rtlCol="0">
            <a:spAutoFit/>
          </a:bodyPr>
          <a:lstStyle/>
          <a:p>
            <a:pPr algn="ctr" defTabSz="914400" fontAlgn="base">
              <a:spcBef>
                <a:spcPct val="0"/>
              </a:spcBef>
              <a:spcAft>
                <a:spcPct val="0"/>
              </a:spcAft>
            </a:pPr>
            <a:r>
              <a:rPr kumimoji="1" lang="en-US" altLang="ja-JP" sz="2000" dirty="0">
                <a:solidFill>
                  <a:srgbClr val="000000"/>
                </a:solidFill>
                <a:latin typeface="+mn-ea"/>
              </a:rPr>
              <a:t>②</a:t>
            </a:r>
            <a:r>
              <a:rPr kumimoji="1" lang="ja-JP" altLang="en-US" sz="2000">
                <a:solidFill>
                  <a:srgbClr val="000000"/>
                </a:solidFill>
                <a:latin typeface="+mn-ea"/>
              </a:rPr>
              <a:t>誤差の評価</a:t>
            </a:r>
            <a:endParaRPr kumimoji="1" lang="ja-JP" altLang="en-US" sz="2000" dirty="0">
              <a:solidFill>
                <a:srgbClr val="000000"/>
              </a:solidFill>
              <a:latin typeface="+mn-ea"/>
            </a:endParaRPr>
          </a:p>
        </p:txBody>
      </p:sp>
      <p:sp>
        <p:nvSpPr>
          <p:cNvPr id="7" name="テキスト ボックス 6">
            <a:extLst>
              <a:ext uri="{FF2B5EF4-FFF2-40B4-BE49-F238E27FC236}">
                <a16:creationId xmlns:a16="http://schemas.microsoft.com/office/drawing/2014/main" id="{C2CE8288-4660-C7FF-97B1-F1531634AB31}"/>
              </a:ext>
            </a:extLst>
          </p:cNvPr>
          <p:cNvSpPr txBox="1"/>
          <p:nvPr/>
        </p:nvSpPr>
        <p:spPr>
          <a:xfrm>
            <a:off x="8815237" y="1807891"/>
            <a:ext cx="2236510" cy="400110"/>
          </a:xfrm>
          <a:prstGeom prst="rect">
            <a:avLst/>
          </a:prstGeom>
          <a:noFill/>
        </p:spPr>
        <p:txBody>
          <a:bodyPr wrap="none" rtlCol="0">
            <a:spAutoFit/>
          </a:bodyPr>
          <a:lstStyle/>
          <a:p>
            <a:pPr algn="ctr" defTabSz="914400" fontAlgn="base">
              <a:spcBef>
                <a:spcPct val="0"/>
              </a:spcBef>
              <a:spcAft>
                <a:spcPct val="0"/>
              </a:spcAft>
            </a:pPr>
            <a:r>
              <a:rPr kumimoji="1" lang="en-US" altLang="ja-JP" sz="2000" dirty="0">
                <a:solidFill>
                  <a:srgbClr val="000000"/>
                </a:solidFill>
                <a:latin typeface="+mn-ea"/>
              </a:rPr>
              <a:t>③</a:t>
            </a:r>
            <a:r>
              <a:rPr kumimoji="1" lang="ja-JP" altLang="en-US" sz="2000">
                <a:solidFill>
                  <a:srgbClr val="000000"/>
                </a:solidFill>
                <a:latin typeface="+mn-ea"/>
              </a:rPr>
              <a:t>パラメータ探索</a:t>
            </a:r>
            <a:endParaRPr kumimoji="1" lang="ja-JP" altLang="en-US" sz="2000" dirty="0">
              <a:solidFill>
                <a:srgbClr val="000000"/>
              </a:solidFill>
              <a:latin typeface="+mn-ea"/>
            </a:endParaRPr>
          </a:p>
        </p:txBody>
      </p:sp>
      <p:cxnSp>
        <p:nvCxnSpPr>
          <p:cNvPr id="9" name="直線矢印コネクタ 8">
            <a:extLst>
              <a:ext uri="{FF2B5EF4-FFF2-40B4-BE49-F238E27FC236}">
                <a16:creationId xmlns:a16="http://schemas.microsoft.com/office/drawing/2014/main" id="{A8C61B42-E0B5-C4DA-FEDE-EA3C96BBF8D0}"/>
              </a:ext>
            </a:extLst>
          </p:cNvPr>
          <p:cNvCxnSpPr>
            <a:stCxn id="5" idx="3"/>
            <a:endCxn id="6" idx="1"/>
          </p:cNvCxnSpPr>
          <p:nvPr/>
        </p:nvCxnSpPr>
        <p:spPr>
          <a:xfrm>
            <a:off x="4265388" y="2007946"/>
            <a:ext cx="1255444" cy="0"/>
          </a:xfrm>
          <a:prstGeom prst="straightConnector1">
            <a:avLst/>
          </a:prstGeom>
          <a:ln w="47625">
            <a:solidFill>
              <a:srgbClr val="F36C37"/>
            </a:solidFill>
            <a:headEnd type="none" w="med" len="med"/>
            <a:tailEnd type="triangle"/>
          </a:ln>
        </p:spPr>
        <p:style>
          <a:lnRef idx="3">
            <a:schemeClr val="accent1"/>
          </a:lnRef>
          <a:fillRef idx="0">
            <a:schemeClr val="accent1"/>
          </a:fillRef>
          <a:effectRef idx="2">
            <a:schemeClr val="accent1"/>
          </a:effectRef>
          <a:fontRef idx="minor">
            <a:schemeClr val="tx1"/>
          </a:fontRef>
        </p:style>
      </p:cxnSp>
      <p:cxnSp>
        <p:nvCxnSpPr>
          <p:cNvPr id="10" name="直線矢印コネクタ 9">
            <a:extLst>
              <a:ext uri="{FF2B5EF4-FFF2-40B4-BE49-F238E27FC236}">
                <a16:creationId xmlns:a16="http://schemas.microsoft.com/office/drawing/2014/main" id="{5630537D-F5E3-EF11-F4F6-AA4F3C32A8EE}"/>
              </a:ext>
            </a:extLst>
          </p:cNvPr>
          <p:cNvCxnSpPr>
            <a:cxnSpLocks/>
            <a:stCxn id="6" idx="3"/>
            <a:endCxn id="7" idx="1"/>
          </p:cNvCxnSpPr>
          <p:nvPr/>
        </p:nvCxnSpPr>
        <p:spPr>
          <a:xfrm>
            <a:off x="7244381" y="2007946"/>
            <a:ext cx="1570856" cy="0"/>
          </a:xfrm>
          <a:prstGeom prst="straightConnector1">
            <a:avLst/>
          </a:prstGeom>
          <a:ln w="47625">
            <a:solidFill>
              <a:srgbClr val="F36C37"/>
            </a:solidFill>
            <a:headEnd type="none" w="med" len="med"/>
            <a:tailEnd type="triangle"/>
          </a:ln>
        </p:spPr>
        <p:style>
          <a:lnRef idx="3">
            <a:schemeClr val="accent1"/>
          </a:lnRef>
          <a:fillRef idx="0">
            <a:schemeClr val="accent1"/>
          </a:fillRef>
          <a:effectRef idx="2">
            <a:schemeClr val="accent1"/>
          </a:effectRef>
          <a:fontRef idx="minor">
            <a:schemeClr val="tx1"/>
          </a:fontRef>
        </p:style>
      </p:cxnSp>
      <p:cxnSp>
        <p:nvCxnSpPr>
          <p:cNvPr id="14" name="曲線コネクタ 13">
            <a:extLst>
              <a:ext uri="{FF2B5EF4-FFF2-40B4-BE49-F238E27FC236}">
                <a16:creationId xmlns:a16="http://schemas.microsoft.com/office/drawing/2014/main" id="{0904C0BC-D2AA-0F7D-08F5-69466254B182}"/>
              </a:ext>
            </a:extLst>
          </p:cNvPr>
          <p:cNvCxnSpPr>
            <a:cxnSpLocks/>
            <a:stCxn id="7" idx="2"/>
            <a:endCxn id="6" idx="2"/>
          </p:cNvCxnSpPr>
          <p:nvPr/>
        </p:nvCxnSpPr>
        <p:spPr>
          <a:xfrm rot="5400000">
            <a:off x="8158050" y="432559"/>
            <a:ext cx="12700" cy="3550885"/>
          </a:xfrm>
          <a:prstGeom prst="curvedConnector3">
            <a:avLst>
              <a:gd name="adj1" fmla="val 4384614"/>
            </a:avLst>
          </a:prstGeom>
          <a:ln w="47625">
            <a:solidFill>
              <a:srgbClr val="F36C37"/>
            </a:solidFill>
            <a:headEnd type="none" w="med" len="med"/>
            <a:tailEnd type="triangle"/>
          </a:ln>
        </p:spPr>
        <p:style>
          <a:lnRef idx="3">
            <a:schemeClr val="accent1"/>
          </a:lnRef>
          <a:fillRef idx="0">
            <a:schemeClr val="accent1"/>
          </a:fillRef>
          <a:effectRef idx="2">
            <a:schemeClr val="accent1"/>
          </a:effectRef>
          <a:fontRef idx="minor">
            <a:schemeClr val="tx1"/>
          </a:fontRef>
        </p:style>
      </p:cxnSp>
      <p:sp>
        <p:nvSpPr>
          <p:cNvPr id="19" name="テキスト ボックス 18">
            <a:extLst>
              <a:ext uri="{FF2B5EF4-FFF2-40B4-BE49-F238E27FC236}">
                <a16:creationId xmlns:a16="http://schemas.microsoft.com/office/drawing/2014/main" id="{E0E348F6-61A3-75EA-A1FD-7075EF2416FD}"/>
              </a:ext>
            </a:extLst>
          </p:cNvPr>
          <p:cNvSpPr txBox="1"/>
          <p:nvPr/>
        </p:nvSpPr>
        <p:spPr>
          <a:xfrm>
            <a:off x="811948" y="3547404"/>
            <a:ext cx="2492991" cy="400110"/>
          </a:xfrm>
          <a:prstGeom prst="rect">
            <a:avLst/>
          </a:prstGeom>
          <a:noFill/>
        </p:spPr>
        <p:txBody>
          <a:bodyPr wrap="none" rtlCol="0">
            <a:spAutoFit/>
          </a:bodyPr>
          <a:lstStyle/>
          <a:p>
            <a:pPr algn="ctr" defTabSz="914400" fontAlgn="base">
              <a:spcBef>
                <a:spcPct val="0"/>
              </a:spcBef>
              <a:spcAft>
                <a:spcPct val="0"/>
              </a:spcAft>
            </a:pPr>
            <a:r>
              <a:rPr kumimoji="1" lang="ja-JP" altLang="en-US" sz="2000">
                <a:solidFill>
                  <a:srgbClr val="000000"/>
                </a:solidFill>
                <a:latin typeface="+mn-ea"/>
              </a:rPr>
              <a:t>例）家賃予測の問題</a:t>
            </a:r>
            <a:endParaRPr kumimoji="1" lang="ja-JP" altLang="en-US" sz="2000" dirty="0">
              <a:solidFill>
                <a:srgbClr val="000000"/>
              </a:solidFill>
              <a:latin typeface="+mn-ea"/>
            </a:endParaRPr>
          </a:p>
        </p:txBody>
      </p:sp>
      <p:sp>
        <p:nvSpPr>
          <p:cNvPr id="21" name="テキスト ボックス 20">
            <a:extLst>
              <a:ext uri="{FF2B5EF4-FFF2-40B4-BE49-F238E27FC236}">
                <a16:creationId xmlns:a16="http://schemas.microsoft.com/office/drawing/2014/main" id="{13B2236C-0E6F-90A0-6E7B-B2E64BF6D753}"/>
              </a:ext>
            </a:extLst>
          </p:cNvPr>
          <p:cNvSpPr txBox="1"/>
          <p:nvPr/>
        </p:nvSpPr>
        <p:spPr>
          <a:xfrm>
            <a:off x="7456514" y="2298702"/>
            <a:ext cx="1415772" cy="338554"/>
          </a:xfrm>
          <a:prstGeom prst="rect">
            <a:avLst/>
          </a:prstGeom>
          <a:noFill/>
        </p:spPr>
        <p:txBody>
          <a:bodyPr wrap="none" rtlCol="0">
            <a:spAutoFit/>
          </a:bodyPr>
          <a:lstStyle/>
          <a:p>
            <a:pPr algn="ctr" defTabSz="914400" fontAlgn="base">
              <a:spcBef>
                <a:spcPct val="0"/>
              </a:spcBef>
              <a:spcAft>
                <a:spcPct val="0"/>
              </a:spcAft>
            </a:pPr>
            <a:r>
              <a:rPr kumimoji="1" lang="ja-JP" altLang="en-US" sz="1600">
                <a:solidFill>
                  <a:srgbClr val="000000"/>
                </a:solidFill>
                <a:latin typeface="+mn-ea"/>
              </a:rPr>
              <a:t>繰り返し行う</a:t>
            </a:r>
            <a:endParaRPr kumimoji="1" lang="ja-JP" altLang="en-US" sz="1600" dirty="0">
              <a:solidFill>
                <a:srgbClr val="000000"/>
              </a:solidFill>
              <a:latin typeface="+mn-ea"/>
            </a:endParaRPr>
          </a:p>
        </p:txBody>
      </p:sp>
      <p:sp>
        <p:nvSpPr>
          <p:cNvPr id="23" name="テキスト ボックス 22">
            <a:extLst>
              <a:ext uri="{FF2B5EF4-FFF2-40B4-BE49-F238E27FC236}">
                <a16:creationId xmlns:a16="http://schemas.microsoft.com/office/drawing/2014/main" id="{4DF13722-CCD2-404D-0279-5EFD57D79356}"/>
              </a:ext>
            </a:extLst>
          </p:cNvPr>
          <p:cNvSpPr txBox="1"/>
          <p:nvPr/>
        </p:nvSpPr>
        <p:spPr>
          <a:xfrm>
            <a:off x="1551166" y="4418940"/>
            <a:ext cx="9232014" cy="400110"/>
          </a:xfrm>
          <a:prstGeom prst="rect">
            <a:avLst/>
          </a:prstGeom>
          <a:noFill/>
          <a:ln w="25400">
            <a:noFill/>
          </a:ln>
        </p:spPr>
        <p:txBody>
          <a:bodyPr wrap="none" rtlCol="0">
            <a:spAutoFit/>
          </a:bodyPr>
          <a:lstStyle/>
          <a:p>
            <a:pPr algn="ctr" defTabSz="914400" fontAlgn="base">
              <a:spcBef>
                <a:spcPct val="0"/>
              </a:spcBef>
              <a:spcAft>
                <a:spcPct val="0"/>
              </a:spcAft>
            </a:pPr>
            <a:r>
              <a:rPr kumimoji="1" lang="en-US" altLang="ja-JP" sz="2000" dirty="0">
                <a:solidFill>
                  <a:srgbClr val="F36C37"/>
                </a:solidFill>
                <a:latin typeface="+mn-ea"/>
              </a:rPr>
              <a:t>①</a:t>
            </a:r>
            <a:r>
              <a:rPr kumimoji="1" lang="ja-JP" altLang="en-US" sz="2000">
                <a:solidFill>
                  <a:srgbClr val="F36C37"/>
                </a:solidFill>
                <a:latin typeface="+mn-ea"/>
              </a:rPr>
              <a:t>家の広さ</a:t>
            </a:r>
            <a:r>
              <a:rPr kumimoji="1" lang="en-US" altLang="ja-JP" sz="2000" dirty="0">
                <a:solidFill>
                  <a:srgbClr val="F36C37"/>
                </a:solidFill>
                <a:latin typeface="+mn-ea"/>
              </a:rPr>
              <a:t>×W1</a:t>
            </a:r>
            <a:r>
              <a:rPr kumimoji="1" lang="ja-JP" altLang="en-US" sz="2000">
                <a:solidFill>
                  <a:srgbClr val="F36C37"/>
                </a:solidFill>
                <a:latin typeface="+mn-ea"/>
              </a:rPr>
              <a:t>＋駅からの距離</a:t>
            </a:r>
            <a:r>
              <a:rPr kumimoji="1" lang="en-US" altLang="ja-JP" sz="2000" dirty="0">
                <a:solidFill>
                  <a:srgbClr val="F36C37"/>
                </a:solidFill>
                <a:latin typeface="+mn-ea"/>
              </a:rPr>
              <a:t>×W2</a:t>
            </a:r>
            <a:r>
              <a:rPr kumimoji="1" lang="ja-JP" altLang="en-US" sz="2000">
                <a:solidFill>
                  <a:srgbClr val="F36C37"/>
                </a:solidFill>
                <a:latin typeface="+mn-ea"/>
              </a:rPr>
              <a:t>＋築年数</a:t>
            </a:r>
            <a:r>
              <a:rPr kumimoji="1" lang="en-US" altLang="ja-JP" sz="2000" dirty="0">
                <a:solidFill>
                  <a:srgbClr val="F36C37"/>
                </a:solidFill>
                <a:latin typeface="+mn-ea"/>
              </a:rPr>
              <a:t>×W3</a:t>
            </a:r>
            <a:r>
              <a:rPr kumimoji="1" lang="ja-JP" altLang="en-US" sz="2000">
                <a:solidFill>
                  <a:srgbClr val="F36C37"/>
                </a:solidFill>
                <a:latin typeface="+mn-ea"/>
              </a:rPr>
              <a:t>・・・・＝家賃（予測値）</a:t>
            </a:r>
          </a:p>
        </p:txBody>
      </p:sp>
      <p:sp>
        <p:nvSpPr>
          <p:cNvPr id="27" name="テキスト ボックス 26">
            <a:extLst>
              <a:ext uri="{FF2B5EF4-FFF2-40B4-BE49-F238E27FC236}">
                <a16:creationId xmlns:a16="http://schemas.microsoft.com/office/drawing/2014/main" id="{F1F80DE4-4668-FDF5-8718-45214350DE36}"/>
              </a:ext>
            </a:extLst>
          </p:cNvPr>
          <p:cNvSpPr txBox="1"/>
          <p:nvPr/>
        </p:nvSpPr>
        <p:spPr>
          <a:xfrm>
            <a:off x="1551166" y="5192663"/>
            <a:ext cx="4544834" cy="400110"/>
          </a:xfrm>
          <a:prstGeom prst="rect">
            <a:avLst/>
          </a:prstGeom>
          <a:noFill/>
        </p:spPr>
        <p:txBody>
          <a:bodyPr wrap="none" rtlCol="0">
            <a:spAutoFit/>
          </a:bodyPr>
          <a:lstStyle/>
          <a:p>
            <a:pPr algn="ctr" defTabSz="914400" fontAlgn="base">
              <a:spcBef>
                <a:spcPct val="0"/>
              </a:spcBef>
              <a:spcAft>
                <a:spcPct val="0"/>
              </a:spcAft>
            </a:pPr>
            <a:r>
              <a:rPr kumimoji="1" lang="en-US" altLang="ja-JP" sz="2000" dirty="0">
                <a:solidFill>
                  <a:srgbClr val="F36C37"/>
                </a:solidFill>
                <a:latin typeface="+mn-ea"/>
              </a:rPr>
              <a:t>②</a:t>
            </a:r>
            <a:r>
              <a:rPr kumimoji="1" lang="ja-JP" altLang="en-US" sz="2000">
                <a:solidFill>
                  <a:srgbClr val="F36C37"/>
                </a:solidFill>
                <a:latin typeface="+mn-ea"/>
              </a:rPr>
              <a:t>家賃（予測値）：家賃（実際の値）</a:t>
            </a:r>
            <a:endParaRPr kumimoji="1" lang="ja-JP" altLang="en-US" sz="2000" dirty="0">
              <a:solidFill>
                <a:srgbClr val="000000"/>
              </a:solidFill>
              <a:latin typeface="+mn-ea"/>
            </a:endParaRPr>
          </a:p>
        </p:txBody>
      </p:sp>
      <p:cxnSp>
        <p:nvCxnSpPr>
          <p:cNvPr id="29" name="曲線コネクタ 28">
            <a:extLst>
              <a:ext uri="{FF2B5EF4-FFF2-40B4-BE49-F238E27FC236}">
                <a16:creationId xmlns:a16="http://schemas.microsoft.com/office/drawing/2014/main" id="{2AD8D40D-3015-2AC2-C7B7-76B2037C3E9F}"/>
              </a:ext>
            </a:extLst>
          </p:cNvPr>
          <p:cNvCxnSpPr>
            <a:cxnSpLocks/>
            <a:stCxn id="27" idx="1"/>
            <a:endCxn id="23" idx="1"/>
          </p:cNvCxnSpPr>
          <p:nvPr/>
        </p:nvCxnSpPr>
        <p:spPr>
          <a:xfrm rot="10800000">
            <a:off x="1551166" y="4618996"/>
            <a:ext cx="12700" cy="773723"/>
          </a:xfrm>
          <a:prstGeom prst="curvedConnector3">
            <a:avLst>
              <a:gd name="adj1" fmla="val 1800000"/>
            </a:avLst>
          </a:prstGeom>
          <a:ln w="47625">
            <a:solidFill>
              <a:srgbClr val="F36C37"/>
            </a:solidFill>
            <a:headEnd type="none" w="med" len="med"/>
            <a:tailEnd type="triangle"/>
          </a:ln>
        </p:spPr>
        <p:style>
          <a:lnRef idx="3">
            <a:schemeClr val="accent1"/>
          </a:lnRef>
          <a:fillRef idx="0">
            <a:schemeClr val="accent1"/>
          </a:fillRef>
          <a:effectRef idx="2">
            <a:schemeClr val="accent1"/>
          </a:effectRef>
          <a:fontRef idx="minor">
            <a:schemeClr val="tx1"/>
          </a:fontRef>
        </p:style>
      </p:cxnSp>
      <p:sp>
        <p:nvSpPr>
          <p:cNvPr id="33" name="テキスト ボックス 32">
            <a:extLst>
              <a:ext uri="{FF2B5EF4-FFF2-40B4-BE49-F238E27FC236}">
                <a16:creationId xmlns:a16="http://schemas.microsoft.com/office/drawing/2014/main" id="{183FE511-DE7D-6866-731A-A8D95EBF28D6}"/>
              </a:ext>
            </a:extLst>
          </p:cNvPr>
          <p:cNvSpPr txBox="1"/>
          <p:nvPr/>
        </p:nvSpPr>
        <p:spPr>
          <a:xfrm>
            <a:off x="782382" y="4819050"/>
            <a:ext cx="441147" cy="400110"/>
          </a:xfrm>
          <a:prstGeom prst="rect">
            <a:avLst/>
          </a:prstGeom>
          <a:noFill/>
        </p:spPr>
        <p:txBody>
          <a:bodyPr wrap="none" rtlCol="0">
            <a:spAutoFit/>
          </a:bodyPr>
          <a:lstStyle/>
          <a:p>
            <a:pPr algn="ctr" defTabSz="914400" fontAlgn="base">
              <a:spcBef>
                <a:spcPct val="0"/>
              </a:spcBef>
              <a:spcAft>
                <a:spcPct val="0"/>
              </a:spcAft>
            </a:pPr>
            <a:r>
              <a:rPr kumimoji="1" lang="en-US" altLang="ja-JP" sz="2000" dirty="0">
                <a:solidFill>
                  <a:srgbClr val="F36C37"/>
                </a:solidFill>
                <a:latin typeface="+mn-ea"/>
              </a:rPr>
              <a:t>③</a:t>
            </a:r>
            <a:endParaRPr kumimoji="1" lang="ja-JP" altLang="en-US" sz="2000" dirty="0">
              <a:solidFill>
                <a:srgbClr val="F36C37"/>
              </a:solidFill>
              <a:latin typeface="+mn-ea"/>
            </a:endParaRPr>
          </a:p>
        </p:txBody>
      </p:sp>
      <p:sp>
        <p:nvSpPr>
          <p:cNvPr id="34" name="正方形/長方形 33">
            <a:extLst>
              <a:ext uri="{FF2B5EF4-FFF2-40B4-BE49-F238E27FC236}">
                <a16:creationId xmlns:a16="http://schemas.microsoft.com/office/drawing/2014/main" id="{CFF36ED9-5300-F766-CEA6-3AF3B5C40AEC}"/>
              </a:ext>
            </a:extLst>
          </p:cNvPr>
          <p:cNvSpPr/>
          <p:nvPr/>
        </p:nvSpPr>
        <p:spPr>
          <a:xfrm>
            <a:off x="553454" y="1320209"/>
            <a:ext cx="11069052" cy="1677746"/>
          </a:xfrm>
          <a:prstGeom prst="rect">
            <a:avLst/>
          </a:prstGeom>
          <a:noFill/>
          <a:ln>
            <a:solidFill>
              <a:srgbClr val="F36C3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156583695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3CED911-8C17-A05A-8E04-54D38A80F341}"/>
              </a:ext>
            </a:extLst>
          </p:cNvPr>
          <p:cNvSpPr>
            <a:spLocks noGrp="1"/>
          </p:cNvSpPr>
          <p:nvPr>
            <p:ph type="title"/>
          </p:nvPr>
        </p:nvSpPr>
        <p:spPr/>
        <p:txBody>
          <a:bodyPr/>
          <a:lstStyle/>
          <a:p>
            <a:r>
              <a:rPr kumimoji="1" lang="ja-JP" altLang="en-US"/>
              <a:t>モデル</a:t>
            </a:r>
            <a:r>
              <a:rPr kumimoji="1" lang="en-US" altLang="ja-JP" dirty="0"/>
              <a:t> </a:t>
            </a:r>
            <a:r>
              <a:rPr kumimoji="1" lang="ja-JP" altLang="en-US"/>
              <a:t>の精度向上</a:t>
            </a:r>
          </a:p>
        </p:txBody>
      </p:sp>
      <p:sp>
        <p:nvSpPr>
          <p:cNvPr id="3" name="コンテンツ プレースホルダー 2">
            <a:extLst>
              <a:ext uri="{FF2B5EF4-FFF2-40B4-BE49-F238E27FC236}">
                <a16:creationId xmlns:a16="http://schemas.microsoft.com/office/drawing/2014/main" id="{3E1CF864-A2D0-8CFB-E708-DCE6BD42B592}"/>
              </a:ext>
            </a:extLst>
          </p:cNvPr>
          <p:cNvSpPr txBox="1">
            <a:spLocks/>
          </p:cNvSpPr>
          <p:nvPr/>
        </p:nvSpPr>
        <p:spPr bwMode="auto">
          <a:xfrm>
            <a:off x="363137" y="4367967"/>
            <a:ext cx="10637672" cy="775597"/>
          </a:xfrm>
          <a:prstGeom prst="rect">
            <a:avLst/>
          </a:prstGeom>
        </p:spPr>
        <p:txBody>
          <a:bodyPr vert="horz" wrap="none" lIns="91440" tIns="45720" rIns="91440" bIns="45720" rtlCol="0">
            <a:noAutofit/>
          </a:bodyPr>
          <a:lstStyle>
            <a:lvl1pPr marL="357188" marR="0" indent="-357188"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n"/>
              <a:tabLst/>
              <a:defRPr kumimoji="1" lang="en-US" altLang="ja-JP"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1pPr>
            <a:lvl2pPr marL="742950" marR="0" indent="-28575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l"/>
              <a:tabLst/>
              <a:defRPr kumimoji="1" lang="ja-JP" altLang="en-US"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2pPr>
            <a:lvl3pPr marL="1143000" marR="0" indent="-2286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3pPr>
            <a:lvl4pPr marL="1714500" marR="0" indent="-3429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4pPr>
            <a:lvl5pPr marL="2114550" marR="0" indent="-28575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endParaRPr lang="ja-JP" altLang="en-US" sz="1200"/>
          </a:p>
          <a:p>
            <a:r>
              <a:rPr lang="ja-JP" altLang="en-US" sz="2400"/>
              <a:t>未学習</a:t>
            </a:r>
            <a:r>
              <a:rPr lang="en-US" altLang="ja-JP" sz="2400" dirty="0"/>
              <a:t>(</a:t>
            </a:r>
            <a:r>
              <a:rPr lang="en-US" sz="2400" dirty="0"/>
              <a:t>Underfitting; </a:t>
            </a:r>
            <a:r>
              <a:rPr lang="ja-JP" altLang="en-US" sz="2400"/>
              <a:t>適合不足</a:t>
            </a:r>
            <a:r>
              <a:rPr lang="en-US" altLang="ja-JP" sz="2400" dirty="0"/>
              <a:t>)</a:t>
            </a:r>
          </a:p>
          <a:p>
            <a:pPr lvl="1"/>
            <a:r>
              <a:rPr lang="ja-JP" altLang="en-US" sz="2000"/>
              <a:t>既知データ・未知データに対しての予測精度が低い状態</a:t>
            </a:r>
          </a:p>
          <a:p>
            <a:pPr lvl="1"/>
            <a:r>
              <a:rPr lang="ja-JP" altLang="en-US" sz="2000"/>
              <a:t>訓練データの特徴量が少ない場合や簡素なモデル構築時など</a:t>
            </a:r>
            <a:endParaRPr lang="ja-JP" altLang="en-US" sz="2400"/>
          </a:p>
          <a:p>
            <a:pPr lvl="1"/>
            <a:endParaRPr lang="ja-JP" altLang="en-US" sz="2400"/>
          </a:p>
          <a:p>
            <a:pPr lvl="1"/>
            <a:endParaRPr lang="ja-JP" altLang="en-US" sz="2400"/>
          </a:p>
        </p:txBody>
      </p:sp>
      <p:grpSp>
        <p:nvGrpSpPr>
          <p:cNvPr id="7" name="グループ化 6">
            <a:extLst>
              <a:ext uri="{FF2B5EF4-FFF2-40B4-BE49-F238E27FC236}">
                <a16:creationId xmlns:a16="http://schemas.microsoft.com/office/drawing/2014/main" id="{99670867-08FA-281D-ABC8-ACDADB9148BD}"/>
              </a:ext>
            </a:extLst>
          </p:cNvPr>
          <p:cNvGrpSpPr/>
          <p:nvPr/>
        </p:nvGrpSpPr>
        <p:grpSpPr>
          <a:xfrm>
            <a:off x="8463272" y="4452276"/>
            <a:ext cx="2792162" cy="1909413"/>
            <a:chOff x="696996" y="4486966"/>
            <a:chExt cx="2792162" cy="1909413"/>
          </a:xfrm>
        </p:grpSpPr>
        <p:grpSp>
          <p:nvGrpSpPr>
            <p:cNvPr id="32" name="グループ化 31">
              <a:extLst>
                <a:ext uri="{FF2B5EF4-FFF2-40B4-BE49-F238E27FC236}">
                  <a16:creationId xmlns:a16="http://schemas.microsoft.com/office/drawing/2014/main" id="{9F0287C3-F70A-0D19-C563-7D04880C1A6B}"/>
                </a:ext>
              </a:extLst>
            </p:cNvPr>
            <p:cNvGrpSpPr/>
            <p:nvPr/>
          </p:nvGrpSpPr>
          <p:grpSpPr>
            <a:xfrm>
              <a:off x="696996" y="4486966"/>
              <a:ext cx="2792162" cy="1909413"/>
              <a:chOff x="696996" y="4486966"/>
              <a:chExt cx="2792162" cy="1909413"/>
            </a:xfrm>
          </p:grpSpPr>
          <p:cxnSp>
            <p:nvCxnSpPr>
              <p:cNvPr id="34" name="直線矢印コネクタ 33">
                <a:extLst>
                  <a:ext uri="{FF2B5EF4-FFF2-40B4-BE49-F238E27FC236}">
                    <a16:creationId xmlns:a16="http://schemas.microsoft.com/office/drawing/2014/main" id="{A13C0890-3162-AA84-6E8A-AFD3E502AA4C}"/>
                  </a:ext>
                </a:extLst>
              </p:cNvPr>
              <p:cNvCxnSpPr>
                <a:cxnSpLocks/>
              </p:cNvCxnSpPr>
              <p:nvPr/>
            </p:nvCxnSpPr>
            <p:spPr>
              <a:xfrm>
                <a:off x="879435" y="6121762"/>
                <a:ext cx="2609723" cy="0"/>
              </a:xfrm>
              <a:prstGeom prst="straightConnector1">
                <a:avLst/>
              </a:prstGeom>
              <a:ln w="19050">
                <a:solidFill>
                  <a:schemeClr val="tx1"/>
                </a:solidFill>
                <a:headEnd type="none" w="med" len="med"/>
                <a:tailEnd type="triangle"/>
              </a:ln>
            </p:spPr>
            <p:style>
              <a:lnRef idx="3">
                <a:schemeClr val="accent1"/>
              </a:lnRef>
              <a:fillRef idx="0">
                <a:schemeClr val="accent1"/>
              </a:fillRef>
              <a:effectRef idx="2">
                <a:schemeClr val="accent1"/>
              </a:effectRef>
              <a:fontRef idx="minor">
                <a:schemeClr val="tx1"/>
              </a:fontRef>
            </p:style>
          </p:cxnSp>
          <p:cxnSp>
            <p:nvCxnSpPr>
              <p:cNvPr id="35" name="直線矢印コネクタ 34">
                <a:extLst>
                  <a:ext uri="{FF2B5EF4-FFF2-40B4-BE49-F238E27FC236}">
                    <a16:creationId xmlns:a16="http://schemas.microsoft.com/office/drawing/2014/main" id="{DBEBFA1E-90DA-E1D9-048B-AE59932A3928}"/>
                  </a:ext>
                </a:extLst>
              </p:cNvPr>
              <p:cNvCxnSpPr>
                <a:cxnSpLocks/>
              </p:cNvCxnSpPr>
              <p:nvPr/>
            </p:nvCxnSpPr>
            <p:spPr>
              <a:xfrm flipV="1">
                <a:off x="1073841" y="4486966"/>
                <a:ext cx="0" cy="1769577"/>
              </a:xfrm>
              <a:prstGeom prst="straightConnector1">
                <a:avLst/>
              </a:prstGeom>
              <a:ln w="19050">
                <a:solidFill>
                  <a:schemeClr val="tx1"/>
                </a:solidFill>
                <a:headEnd type="none" w="med" len="med"/>
                <a:tailEnd type="triangle"/>
              </a:ln>
            </p:spPr>
            <p:style>
              <a:lnRef idx="3">
                <a:schemeClr val="accent1"/>
              </a:lnRef>
              <a:fillRef idx="0">
                <a:schemeClr val="accent1"/>
              </a:fillRef>
              <a:effectRef idx="2">
                <a:schemeClr val="accent1"/>
              </a:effectRef>
              <a:fontRef idx="minor">
                <a:schemeClr val="tx1"/>
              </a:fontRef>
            </p:style>
          </p:cxnSp>
          <p:sp>
            <p:nvSpPr>
              <p:cNvPr id="36" name="楕円 21">
                <a:extLst>
                  <a:ext uri="{FF2B5EF4-FFF2-40B4-BE49-F238E27FC236}">
                    <a16:creationId xmlns:a16="http://schemas.microsoft.com/office/drawing/2014/main" id="{8EC2FA90-AF76-B31C-8FA8-DBDF47104430}"/>
                  </a:ext>
                </a:extLst>
              </p:cNvPr>
              <p:cNvSpPr/>
              <p:nvPr/>
            </p:nvSpPr>
            <p:spPr>
              <a:xfrm>
                <a:off x="1238705" y="5359036"/>
                <a:ext cx="171508" cy="171508"/>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37" name="楕円 31">
                <a:extLst>
                  <a:ext uri="{FF2B5EF4-FFF2-40B4-BE49-F238E27FC236}">
                    <a16:creationId xmlns:a16="http://schemas.microsoft.com/office/drawing/2014/main" id="{6CE34C3E-0C52-DC9B-0F4A-D4FE6B227DD5}"/>
                  </a:ext>
                </a:extLst>
              </p:cNvPr>
              <p:cNvSpPr/>
              <p:nvPr/>
            </p:nvSpPr>
            <p:spPr>
              <a:xfrm>
                <a:off x="1331424" y="5623245"/>
                <a:ext cx="171508" cy="171508"/>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38" name="楕円 32">
                <a:extLst>
                  <a:ext uri="{FF2B5EF4-FFF2-40B4-BE49-F238E27FC236}">
                    <a16:creationId xmlns:a16="http://schemas.microsoft.com/office/drawing/2014/main" id="{8870D5A5-5D0B-ED90-498F-0B04BE043082}"/>
                  </a:ext>
                </a:extLst>
              </p:cNvPr>
              <p:cNvSpPr/>
              <p:nvPr/>
            </p:nvSpPr>
            <p:spPr>
              <a:xfrm>
                <a:off x="1213626" y="5900379"/>
                <a:ext cx="171508" cy="171508"/>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39" name="楕円 33">
                <a:extLst>
                  <a:ext uri="{FF2B5EF4-FFF2-40B4-BE49-F238E27FC236}">
                    <a16:creationId xmlns:a16="http://schemas.microsoft.com/office/drawing/2014/main" id="{624064AB-05CA-254B-F5C2-AD792ECB6353}"/>
                  </a:ext>
                </a:extLst>
              </p:cNvPr>
              <p:cNvSpPr/>
              <p:nvPr/>
            </p:nvSpPr>
            <p:spPr>
              <a:xfrm>
                <a:off x="1683745" y="5722931"/>
                <a:ext cx="171508" cy="171508"/>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40" name="楕円 34">
                <a:extLst>
                  <a:ext uri="{FF2B5EF4-FFF2-40B4-BE49-F238E27FC236}">
                    <a16:creationId xmlns:a16="http://schemas.microsoft.com/office/drawing/2014/main" id="{1E55D998-0422-EE42-25DD-D83AF557569A}"/>
                  </a:ext>
                </a:extLst>
              </p:cNvPr>
              <p:cNvSpPr/>
              <p:nvPr/>
            </p:nvSpPr>
            <p:spPr>
              <a:xfrm>
                <a:off x="2084583" y="5579223"/>
                <a:ext cx="171508" cy="171508"/>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41" name="楕円 35">
                <a:extLst>
                  <a:ext uri="{FF2B5EF4-FFF2-40B4-BE49-F238E27FC236}">
                    <a16:creationId xmlns:a16="http://schemas.microsoft.com/office/drawing/2014/main" id="{A7C3B4AD-0451-572C-7D8A-7367E1E505CD}"/>
                  </a:ext>
                </a:extLst>
              </p:cNvPr>
              <p:cNvSpPr/>
              <p:nvPr/>
            </p:nvSpPr>
            <p:spPr>
              <a:xfrm>
                <a:off x="1942188" y="5843432"/>
                <a:ext cx="171508" cy="171508"/>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42" name="楕円 36">
                <a:extLst>
                  <a:ext uri="{FF2B5EF4-FFF2-40B4-BE49-F238E27FC236}">
                    <a16:creationId xmlns:a16="http://schemas.microsoft.com/office/drawing/2014/main" id="{DCD05BF3-80EC-CF0F-9FCA-2A7D27DF9CD9}"/>
                  </a:ext>
                </a:extLst>
              </p:cNvPr>
              <p:cNvSpPr/>
              <p:nvPr/>
            </p:nvSpPr>
            <p:spPr>
              <a:xfrm>
                <a:off x="2335308" y="5775556"/>
                <a:ext cx="171508" cy="171508"/>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43" name="楕円 37">
                <a:extLst>
                  <a:ext uri="{FF2B5EF4-FFF2-40B4-BE49-F238E27FC236}">
                    <a16:creationId xmlns:a16="http://schemas.microsoft.com/office/drawing/2014/main" id="{745600CA-4797-E3D6-08D4-68FEBA3F15CA}"/>
                  </a:ext>
                </a:extLst>
              </p:cNvPr>
              <p:cNvSpPr/>
              <p:nvPr/>
            </p:nvSpPr>
            <p:spPr>
              <a:xfrm>
                <a:off x="2650969" y="5737375"/>
                <a:ext cx="171508" cy="171508"/>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44" name="楕円 38">
                <a:extLst>
                  <a:ext uri="{FF2B5EF4-FFF2-40B4-BE49-F238E27FC236}">
                    <a16:creationId xmlns:a16="http://schemas.microsoft.com/office/drawing/2014/main" id="{FBD42A7F-DC62-618E-8D85-0786CE0565AA}"/>
                  </a:ext>
                </a:extLst>
              </p:cNvPr>
              <p:cNvSpPr/>
              <p:nvPr/>
            </p:nvSpPr>
            <p:spPr>
              <a:xfrm>
                <a:off x="2946635" y="5440531"/>
                <a:ext cx="171508" cy="171508"/>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45" name="楕円 39">
                <a:extLst>
                  <a:ext uri="{FF2B5EF4-FFF2-40B4-BE49-F238E27FC236}">
                    <a16:creationId xmlns:a16="http://schemas.microsoft.com/office/drawing/2014/main" id="{2435CF53-8300-90C3-58A0-7912C6FA5E9C}"/>
                  </a:ext>
                </a:extLst>
              </p:cNvPr>
              <p:cNvSpPr/>
              <p:nvPr/>
            </p:nvSpPr>
            <p:spPr>
              <a:xfrm>
                <a:off x="1770680" y="5367973"/>
                <a:ext cx="171508" cy="171508"/>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46" name="楕円 40">
                <a:extLst>
                  <a:ext uri="{FF2B5EF4-FFF2-40B4-BE49-F238E27FC236}">
                    <a16:creationId xmlns:a16="http://schemas.microsoft.com/office/drawing/2014/main" id="{DBF22CAA-2583-7708-5BBC-20A72985A2AF}"/>
                  </a:ext>
                </a:extLst>
              </p:cNvPr>
              <p:cNvSpPr/>
              <p:nvPr/>
            </p:nvSpPr>
            <p:spPr>
              <a:xfrm>
                <a:off x="2446050" y="5356155"/>
                <a:ext cx="171508" cy="171508"/>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47" name="楕円 41">
                <a:extLst>
                  <a:ext uri="{FF2B5EF4-FFF2-40B4-BE49-F238E27FC236}">
                    <a16:creationId xmlns:a16="http://schemas.microsoft.com/office/drawing/2014/main" id="{2E9CFBBC-1B2E-57F1-EFCA-8F18EB5E6110}"/>
                  </a:ext>
                </a:extLst>
              </p:cNvPr>
              <p:cNvSpPr/>
              <p:nvPr/>
            </p:nvSpPr>
            <p:spPr>
              <a:xfrm>
                <a:off x="2806517" y="5186788"/>
                <a:ext cx="171508" cy="171508"/>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48" name="楕円 42">
                <a:extLst>
                  <a:ext uri="{FF2B5EF4-FFF2-40B4-BE49-F238E27FC236}">
                    <a16:creationId xmlns:a16="http://schemas.microsoft.com/office/drawing/2014/main" id="{86BB102D-0A7A-D01A-7F6A-CDA7199163FE}"/>
                  </a:ext>
                </a:extLst>
              </p:cNvPr>
              <p:cNvSpPr/>
              <p:nvPr/>
            </p:nvSpPr>
            <p:spPr>
              <a:xfrm>
                <a:off x="2637424" y="4802401"/>
                <a:ext cx="171508" cy="171508"/>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49" name="楕円 43">
                <a:extLst>
                  <a:ext uri="{FF2B5EF4-FFF2-40B4-BE49-F238E27FC236}">
                    <a16:creationId xmlns:a16="http://schemas.microsoft.com/office/drawing/2014/main" id="{287ABB45-D12A-53CA-36DF-2F8F01B9E6B5}"/>
                  </a:ext>
                </a:extLst>
              </p:cNvPr>
              <p:cNvSpPr/>
              <p:nvPr/>
            </p:nvSpPr>
            <p:spPr>
              <a:xfrm>
                <a:off x="2978025" y="4824891"/>
                <a:ext cx="171508" cy="171508"/>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50" name="楕円 44">
                <a:extLst>
                  <a:ext uri="{FF2B5EF4-FFF2-40B4-BE49-F238E27FC236}">
                    <a16:creationId xmlns:a16="http://schemas.microsoft.com/office/drawing/2014/main" id="{64AA96ED-719B-ACDB-96E1-320E919798E2}"/>
                  </a:ext>
                </a:extLst>
              </p:cNvPr>
              <p:cNvSpPr/>
              <p:nvPr/>
            </p:nvSpPr>
            <p:spPr>
              <a:xfrm>
                <a:off x="3095736" y="5075596"/>
                <a:ext cx="171508" cy="171508"/>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51" name="正方形/長方形 50">
                <a:extLst>
                  <a:ext uri="{FF2B5EF4-FFF2-40B4-BE49-F238E27FC236}">
                    <a16:creationId xmlns:a16="http://schemas.microsoft.com/office/drawing/2014/main" id="{005FCB79-8053-1A7B-5BD9-FE23F90B9B3B}"/>
                  </a:ext>
                </a:extLst>
              </p:cNvPr>
              <p:cNvSpPr/>
              <p:nvPr/>
            </p:nvSpPr>
            <p:spPr>
              <a:xfrm>
                <a:off x="2500971" y="6119380"/>
                <a:ext cx="954107" cy="276999"/>
              </a:xfrm>
              <a:prstGeom prst="rect">
                <a:avLst/>
              </a:prstGeom>
            </p:spPr>
            <p:txBody>
              <a:bodyPr wrap="none">
                <a:spAutoFit/>
              </a:bodyPr>
              <a:lstStyle/>
              <a:p>
                <a:pPr algn="ctr"/>
                <a:r>
                  <a:rPr lang="ja-JP" altLang="en-US" sz="1200" dirty="0"/>
                  <a:t>訓練データ</a:t>
                </a:r>
              </a:p>
            </p:txBody>
          </p:sp>
          <p:sp>
            <p:nvSpPr>
              <p:cNvPr id="52" name="正方形/長方形 51">
                <a:extLst>
                  <a:ext uri="{FF2B5EF4-FFF2-40B4-BE49-F238E27FC236}">
                    <a16:creationId xmlns:a16="http://schemas.microsoft.com/office/drawing/2014/main" id="{884F4AEA-1BB4-7AE6-DACC-23077F418A2F}"/>
                  </a:ext>
                </a:extLst>
              </p:cNvPr>
              <p:cNvSpPr/>
              <p:nvPr/>
            </p:nvSpPr>
            <p:spPr>
              <a:xfrm>
                <a:off x="696996" y="4626410"/>
                <a:ext cx="369332" cy="553998"/>
              </a:xfrm>
              <a:prstGeom prst="rect">
                <a:avLst/>
              </a:prstGeom>
            </p:spPr>
            <p:txBody>
              <a:bodyPr vert="eaVert" wrap="none">
                <a:spAutoFit/>
              </a:bodyPr>
              <a:lstStyle/>
              <a:p>
                <a:pPr algn="ctr"/>
                <a:r>
                  <a:rPr lang="ja-JP" altLang="en-US" sz="1200" dirty="0"/>
                  <a:t>予測値</a:t>
                </a:r>
              </a:p>
            </p:txBody>
          </p:sp>
        </p:grpSp>
        <p:cxnSp>
          <p:nvCxnSpPr>
            <p:cNvPr id="33" name="直線コネクタ 32">
              <a:extLst>
                <a:ext uri="{FF2B5EF4-FFF2-40B4-BE49-F238E27FC236}">
                  <a16:creationId xmlns:a16="http://schemas.microsoft.com/office/drawing/2014/main" id="{D78E2AC9-8E23-7A8F-5121-C33995C815BA}"/>
                </a:ext>
              </a:extLst>
            </p:cNvPr>
            <p:cNvCxnSpPr>
              <a:cxnSpLocks/>
              <a:stCxn id="38" idx="2"/>
            </p:cNvCxnSpPr>
            <p:nvPr/>
          </p:nvCxnSpPr>
          <p:spPr>
            <a:xfrm flipV="1">
              <a:off x="1213626" y="5894439"/>
              <a:ext cx="2037127" cy="91694"/>
            </a:xfrm>
            <a:prstGeom prst="line">
              <a:avLst/>
            </a:prstGeom>
            <a:ln w="28575">
              <a:solidFill>
                <a:srgbClr val="FF9239"/>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grpSp>
      <p:sp>
        <p:nvSpPr>
          <p:cNvPr id="8" name="吹き出し: 四角形 78">
            <a:extLst>
              <a:ext uri="{FF2B5EF4-FFF2-40B4-BE49-F238E27FC236}">
                <a16:creationId xmlns:a16="http://schemas.microsoft.com/office/drawing/2014/main" id="{191BFD89-0828-ED96-FD02-E8D416AB13FB}"/>
              </a:ext>
            </a:extLst>
          </p:cNvPr>
          <p:cNvSpPr/>
          <p:nvPr/>
        </p:nvSpPr>
        <p:spPr>
          <a:xfrm>
            <a:off x="9020440" y="2187846"/>
            <a:ext cx="2268859" cy="601213"/>
          </a:xfrm>
          <a:prstGeom prst="wedgeRectCallout">
            <a:avLst>
              <a:gd name="adj1" fmla="val -6601"/>
              <a:gd name="adj2" fmla="val 144494"/>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ja-JP" altLang="en-US" sz="1200" dirty="0">
                <a:solidFill>
                  <a:schemeClr val="tx1"/>
                </a:solidFill>
              </a:rPr>
              <a:t>既知データに適合しすぎているため、未知のデータに対応できない</a:t>
            </a:r>
            <a:endParaRPr lang="ja-JP" altLang="en-US" sz="1200" dirty="0">
              <a:solidFill>
                <a:schemeClr val="tx1"/>
              </a:solidFill>
            </a:endParaRPr>
          </a:p>
        </p:txBody>
      </p:sp>
      <p:grpSp>
        <p:nvGrpSpPr>
          <p:cNvPr id="9" name="グループ化 8">
            <a:extLst>
              <a:ext uri="{FF2B5EF4-FFF2-40B4-BE49-F238E27FC236}">
                <a16:creationId xmlns:a16="http://schemas.microsoft.com/office/drawing/2014/main" id="{0FA4F623-2F74-36B4-84BC-4EEBDB35D459}"/>
              </a:ext>
            </a:extLst>
          </p:cNvPr>
          <p:cNvGrpSpPr/>
          <p:nvPr/>
        </p:nvGrpSpPr>
        <p:grpSpPr>
          <a:xfrm>
            <a:off x="8386012" y="2564098"/>
            <a:ext cx="2792162" cy="1909413"/>
            <a:chOff x="696996" y="4486966"/>
            <a:chExt cx="2792162" cy="1909413"/>
          </a:xfrm>
        </p:grpSpPr>
        <p:cxnSp>
          <p:nvCxnSpPr>
            <p:cNvPr id="13" name="直線矢印コネクタ 12">
              <a:extLst>
                <a:ext uri="{FF2B5EF4-FFF2-40B4-BE49-F238E27FC236}">
                  <a16:creationId xmlns:a16="http://schemas.microsoft.com/office/drawing/2014/main" id="{046C6F9A-A40F-394D-15CC-084CE0C95706}"/>
                </a:ext>
              </a:extLst>
            </p:cNvPr>
            <p:cNvCxnSpPr>
              <a:cxnSpLocks/>
            </p:cNvCxnSpPr>
            <p:nvPr/>
          </p:nvCxnSpPr>
          <p:spPr>
            <a:xfrm>
              <a:off x="879435" y="6121762"/>
              <a:ext cx="2609723" cy="0"/>
            </a:xfrm>
            <a:prstGeom prst="straightConnector1">
              <a:avLst/>
            </a:prstGeom>
            <a:ln w="19050">
              <a:solidFill>
                <a:schemeClr val="tx1"/>
              </a:solidFill>
              <a:headEnd type="none" w="med" len="med"/>
              <a:tailEnd type="triangle"/>
            </a:ln>
          </p:spPr>
          <p:style>
            <a:lnRef idx="3">
              <a:schemeClr val="accent1"/>
            </a:lnRef>
            <a:fillRef idx="0">
              <a:schemeClr val="accent1"/>
            </a:fillRef>
            <a:effectRef idx="2">
              <a:schemeClr val="accent1"/>
            </a:effectRef>
            <a:fontRef idx="minor">
              <a:schemeClr val="tx1"/>
            </a:fontRef>
          </p:style>
        </p:cxnSp>
        <p:cxnSp>
          <p:nvCxnSpPr>
            <p:cNvPr id="14" name="直線矢印コネクタ 13">
              <a:extLst>
                <a:ext uri="{FF2B5EF4-FFF2-40B4-BE49-F238E27FC236}">
                  <a16:creationId xmlns:a16="http://schemas.microsoft.com/office/drawing/2014/main" id="{AB4A1325-E0AA-FC52-DDCB-E4A34CB3822A}"/>
                </a:ext>
              </a:extLst>
            </p:cNvPr>
            <p:cNvCxnSpPr>
              <a:cxnSpLocks/>
            </p:cNvCxnSpPr>
            <p:nvPr/>
          </p:nvCxnSpPr>
          <p:spPr>
            <a:xfrm flipV="1">
              <a:off x="1073841" y="4486966"/>
              <a:ext cx="0" cy="1769577"/>
            </a:xfrm>
            <a:prstGeom prst="straightConnector1">
              <a:avLst/>
            </a:prstGeom>
            <a:ln w="19050">
              <a:solidFill>
                <a:schemeClr val="tx1"/>
              </a:solidFill>
              <a:headEnd type="none" w="med" len="med"/>
              <a:tailEnd type="triangle"/>
            </a:ln>
          </p:spPr>
          <p:style>
            <a:lnRef idx="3">
              <a:schemeClr val="accent1"/>
            </a:lnRef>
            <a:fillRef idx="0">
              <a:schemeClr val="accent1"/>
            </a:fillRef>
            <a:effectRef idx="2">
              <a:schemeClr val="accent1"/>
            </a:effectRef>
            <a:fontRef idx="minor">
              <a:schemeClr val="tx1"/>
            </a:fontRef>
          </p:style>
        </p:cxnSp>
        <p:sp>
          <p:nvSpPr>
            <p:cNvPr id="15" name="楕円 53">
              <a:extLst>
                <a:ext uri="{FF2B5EF4-FFF2-40B4-BE49-F238E27FC236}">
                  <a16:creationId xmlns:a16="http://schemas.microsoft.com/office/drawing/2014/main" id="{5B9CDD17-C758-400A-5DC2-1D2351A3EEE0}"/>
                </a:ext>
              </a:extLst>
            </p:cNvPr>
            <p:cNvSpPr/>
            <p:nvPr/>
          </p:nvSpPr>
          <p:spPr>
            <a:xfrm>
              <a:off x="1238705" y="5359036"/>
              <a:ext cx="171508" cy="171508"/>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16" name="楕円 54">
              <a:extLst>
                <a:ext uri="{FF2B5EF4-FFF2-40B4-BE49-F238E27FC236}">
                  <a16:creationId xmlns:a16="http://schemas.microsoft.com/office/drawing/2014/main" id="{25F6850A-AB1E-671F-3CD2-8AB5291D25C9}"/>
                </a:ext>
              </a:extLst>
            </p:cNvPr>
            <p:cNvSpPr/>
            <p:nvPr/>
          </p:nvSpPr>
          <p:spPr>
            <a:xfrm>
              <a:off x="1331424" y="5623245"/>
              <a:ext cx="171508" cy="171508"/>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17" name="楕円 55">
              <a:extLst>
                <a:ext uri="{FF2B5EF4-FFF2-40B4-BE49-F238E27FC236}">
                  <a16:creationId xmlns:a16="http://schemas.microsoft.com/office/drawing/2014/main" id="{618CC3DA-FA36-62F5-8655-AF0D7043BBC9}"/>
                </a:ext>
              </a:extLst>
            </p:cNvPr>
            <p:cNvSpPr/>
            <p:nvPr/>
          </p:nvSpPr>
          <p:spPr>
            <a:xfrm>
              <a:off x="1213626" y="5900379"/>
              <a:ext cx="171508" cy="171508"/>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18" name="楕円 56">
              <a:extLst>
                <a:ext uri="{FF2B5EF4-FFF2-40B4-BE49-F238E27FC236}">
                  <a16:creationId xmlns:a16="http://schemas.microsoft.com/office/drawing/2014/main" id="{351699F1-63AC-AF38-789D-5AB7D3608766}"/>
                </a:ext>
              </a:extLst>
            </p:cNvPr>
            <p:cNvSpPr/>
            <p:nvPr/>
          </p:nvSpPr>
          <p:spPr>
            <a:xfrm>
              <a:off x="1683745" y="5722931"/>
              <a:ext cx="171508" cy="171508"/>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19" name="楕円 57">
              <a:extLst>
                <a:ext uri="{FF2B5EF4-FFF2-40B4-BE49-F238E27FC236}">
                  <a16:creationId xmlns:a16="http://schemas.microsoft.com/office/drawing/2014/main" id="{B20164D0-A8B2-F7B3-BD16-543521EE261A}"/>
                </a:ext>
              </a:extLst>
            </p:cNvPr>
            <p:cNvSpPr/>
            <p:nvPr/>
          </p:nvSpPr>
          <p:spPr>
            <a:xfrm>
              <a:off x="2084583" y="5579223"/>
              <a:ext cx="171508" cy="171508"/>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20" name="楕円 58">
              <a:extLst>
                <a:ext uri="{FF2B5EF4-FFF2-40B4-BE49-F238E27FC236}">
                  <a16:creationId xmlns:a16="http://schemas.microsoft.com/office/drawing/2014/main" id="{C14FDCFF-B08C-EFC7-A360-C772550A21EF}"/>
                </a:ext>
              </a:extLst>
            </p:cNvPr>
            <p:cNvSpPr/>
            <p:nvPr/>
          </p:nvSpPr>
          <p:spPr>
            <a:xfrm>
              <a:off x="1942188" y="5843432"/>
              <a:ext cx="171508" cy="171508"/>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21" name="楕円 59">
              <a:extLst>
                <a:ext uri="{FF2B5EF4-FFF2-40B4-BE49-F238E27FC236}">
                  <a16:creationId xmlns:a16="http://schemas.microsoft.com/office/drawing/2014/main" id="{5DD4DD40-CDCB-AB1A-BF6A-FAC2A6D46CF1}"/>
                </a:ext>
              </a:extLst>
            </p:cNvPr>
            <p:cNvSpPr/>
            <p:nvPr/>
          </p:nvSpPr>
          <p:spPr>
            <a:xfrm>
              <a:off x="2335308" y="5775556"/>
              <a:ext cx="171508" cy="171508"/>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22" name="楕円 60">
              <a:extLst>
                <a:ext uri="{FF2B5EF4-FFF2-40B4-BE49-F238E27FC236}">
                  <a16:creationId xmlns:a16="http://schemas.microsoft.com/office/drawing/2014/main" id="{ABDCF3DD-F171-7072-61B0-A8A57AB7B8C5}"/>
                </a:ext>
              </a:extLst>
            </p:cNvPr>
            <p:cNvSpPr/>
            <p:nvPr/>
          </p:nvSpPr>
          <p:spPr>
            <a:xfrm>
              <a:off x="2650969" y="5737375"/>
              <a:ext cx="171508" cy="171508"/>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23" name="楕円 61">
              <a:extLst>
                <a:ext uri="{FF2B5EF4-FFF2-40B4-BE49-F238E27FC236}">
                  <a16:creationId xmlns:a16="http://schemas.microsoft.com/office/drawing/2014/main" id="{0D5FFEBF-F91B-E0C3-5EC1-4839A09320F7}"/>
                </a:ext>
              </a:extLst>
            </p:cNvPr>
            <p:cNvSpPr/>
            <p:nvPr/>
          </p:nvSpPr>
          <p:spPr>
            <a:xfrm>
              <a:off x="2946635" y="5440531"/>
              <a:ext cx="171508" cy="171508"/>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24" name="楕円 62">
              <a:extLst>
                <a:ext uri="{FF2B5EF4-FFF2-40B4-BE49-F238E27FC236}">
                  <a16:creationId xmlns:a16="http://schemas.microsoft.com/office/drawing/2014/main" id="{7A9AD5C6-075C-8001-85BF-30A2C719CA0B}"/>
                </a:ext>
              </a:extLst>
            </p:cNvPr>
            <p:cNvSpPr/>
            <p:nvPr/>
          </p:nvSpPr>
          <p:spPr>
            <a:xfrm>
              <a:off x="1770680" y="5367973"/>
              <a:ext cx="171508" cy="171508"/>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25" name="楕円 63">
              <a:extLst>
                <a:ext uri="{FF2B5EF4-FFF2-40B4-BE49-F238E27FC236}">
                  <a16:creationId xmlns:a16="http://schemas.microsoft.com/office/drawing/2014/main" id="{9048C331-7C8D-105C-320B-6B330AA74CB3}"/>
                </a:ext>
              </a:extLst>
            </p:cNvPr>
            <p:cNvSpPr/>
            <p:nvPr/>
          </p:nvSpPr>
          <p:spPr>
            <a:xfrm>
              <a:off x="2446050" y="5356155"/>
              <a:ext cx="171508" cy="171508"/>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26" name="楕円 64">
              <a:extLst>
                <a:ext uri="{FF2B5EF4-FFF2-40B4-BE49-F238E27FC236}">
                  <a16:creationId xmlns:a16="http://schemas.microsoft.com/office/drawing/2014/main" id="{6AB72727-0352-E5CE-1F07-ECAC293B84DF}"/>
                </a:ext>
              </a:extLst>
            </p:cNvPr>
            <p:cNvSpPr/>
            <p:nvPr/>
          </p:nvSpPr>
          <p:spPr>
            <a:xfrm>
              <a:off x="2806517" y="5186788"/>
              <a:ext cx="171508" cy="171508"/>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27" name="楕円 65">
              <a:extLst>
                <a:ext uri="{FF2B5EF4-FFF2-40B4-BE49-F238E27FC236}">
                  <a16:creationId xmlns:a16="http://schemas.microsoft.com/office/drawing/2014/main" id="{A94A46FD-6B6D-2348-7524-B7F9E699937D}"/>
                </a:ext>
              </a:extLst>
            </p:cNvPr>
            <p:cNvSpPr/>
            <p:nvPr/>
          </p:nvSpPr>
          <p:spPr>
            <a:xfrm>
              <a:off x="2637424" y="4802401"/>
              <a:ext cx="171508" cy="171508"/>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28" name="楕円 66">
              <a:extLst>
                <a:ext uri="{FF2B5EF4-FFF2-40B4-BE49-F238E27FC236}">
                  <a16:creationId xmlns:a16="http://schemas.microsoft.com/office/drawing/2014/main" id="{1D10728B-0482-5027-6363-C72C599E85AE}"/>
                </a:ext>
              </a:extLst>
            </p:cNvPr>
            <p:cNvSpPr/>
            <p:nvPr/>
          </p:nvSpPr>
          <p:spPr>
            <a:xfrm>
              <a:off x="2978025" y="4824891"/>
              <a:ext cx="171508" cy="171508"/>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29" name="楕円 67">
              <a:extLst>
                <a:ext uri="{FF2B5EF4-FFF2-40B4-BE49-F238E27FC236}">
                  <a16:creationId xmlns:a16="http://schemas.microsoft.com/office/drawing/2014/main" id="{AF02042A-57D7-8F89-D13B-9F3B6E76C0DB}"/>
                </a:ext>
              </a:extLst>
            </p:cNvPr>
            <p:cNvSpPr/>
            <p:nvPr/>
          </p:nvSpPr>
          <p:spPr>
            <a:xfrm>
              <a:off x="3095736" y="5075596"/>
              <a:ext cx="171508" cy="171508"/>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30" name="正方形/長方形 29">
              <a:extLst>
                <a:ext uri="{FF2B5EF4-FFF2-40B4-BE49-F238E27FC236}">
                  <a16:creationId xmlns:a16="http://schemas.microsoft.com/office/drawing/2014/main" id="{E130F69E-5508-649F-CD5C-FB22796F762B}"/>
                </a:ext>
              </a:extLst>
            </p:cNvPr>
            <p:cNvSpPr/>
            <p:nvPr/>
          </p:nvSpPr>
          <p:spPr>
            <a:xfrm>
              <a:off x="2500971" y="6119380"/>
              <a:ext cx="954107" cy="276999"/>
            </a:xfrm>
            <a:prstGeom prst="rect">
              <a:avLst/>
            </a:prstGeom>
          </p:spPr>
          <p:txBody>
            <a:bodyPr wrap="none">
              <a:spAutoFit/>
            </a:bodyPr>
            <a:lstStyle/>
            <a:p>
              <a:pPr algn="ctr"/>
              <a:r>
                <a:rPr lang="ja-JP" altLang="en-US" sz="1200" dirty="0"/>
                <a:t>訓練データ</a:t>
              </a:r>
            </a:p>
          </p:txBody>
        </p:sp>
        <p:sp>
          <p:nvSpPr>
            <p:cNvPr id="31" name="正方形/長方形 30">
              <a:extLst>
                <a:ext uri="{FF2B5EF4-FFF2-40B4-BE49-F238E27FC236}">
                  <a16:creationId xmlns:a16="http://schemas.microsoft.com/office/drawing/2014/main" id="{F467EA5E-A35C-51DD-FFF1-EDF1CCF8B84E}"/>
                </a:ext>
              </a:extLst>
            </p:cNvPr>
            <p:cNvSpPr/>
            <p:nvPr/>
          </p:nvSpPr>
          <p:spPr>
            <a:xfrm>
              <a:off x="696996" y="4626410"/>
              <a:ext cx="369332" cy="553998"/>
            </a:xfrm>
            <a:prstGeom prst="rect">
              <a:avLst/>
            </a:prstGeom>
          </p:spPr>
          <p:txBody>
            <a:bodyPr vert="eaVert" wrap="none">
              <a:spAutoFit/>
            </a:bodyPr>
            <a:lstStyle/>
            <a:p>
              <a:pPr algn="ctr"/>
              <a:r>
                <a:rPr lang="ja-JP" altLang="en-US" sz="1200" dirty="0"/>
                <a:t>予測値</a:t>
              </a:r>
            </a:p>
          </p:txBody>
        </p:sp>
      </p:grpSp>
      <p:sp>
        <p:nvSpPr>
          <p:cNvPr id="10" name="吹き出し: 四角形 82">
            <a:extLst>
              <a:ext uri="{FF2B5EF4-FFF2-40B4-BE49-F238E27FC236}">
                <a16:creationId xmlns:a16="http://schemas.microsoft.com/office/drawing/2014/main" id="{7F5DB565-338C-A6DD-D593-DA5674E30AEB}"/>
              </a:ext>
            </a:extLst>
          </p:cNvPr>
          <p:cNvSpPr/>
          <p:nvPr/>
        </p:nvSpPr>
        <p:spPr>
          <a:xfrm>
            <a:off x="6517175" y="5793781"/>
            <a:ext cx="2268859" cy="504326"/>
          </a:xfrm>
          <a:prstGeom prst="wedgeRectCallout">
            <a:avLst>
              <a:gd name="adj1" fmla="val 51527"/>
              <a:gd name="adj2" fmla="val -85632"/>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ja-JP" altLang="en-US" sz="1200" dirty="0">
                <a:solidFill>
                  <a:schemeClr val="tx1"/>
                </a:solidFill>
              </a:rPr>
              <a:t>既知データの特徴を</a:t>
            </a:r>
            <a:br>
              <a:rPr kumimoji="1" lang="en-US" altLang="ja-JP" sz="1200" dirty="0">
                <a:solidFill>
                  <a:schemeClr val="tx1"/>
                </a:solidFill>
              </a:rPr>
            </a:br>
            <a:r>
              <a:rPr kumimoji="1" lang="ja-JP" altLang="en-US" sz="1200" dirty="0">
                <a:solidFill>
                  <a:schemeClr val="tx1"/>
                </a:solidFill>
              </a:rPr>
              <a:t>十分に捉えられていない</a:t>
            </a:r>
            <a:endParaRPr lang="ja-JP" altLang="en-US" sz="1200" dirty="0">
              <a:solidFill>
                <a:schemeClr val="tx1"/>
              </a:solidFill>
            </a:endParaRPr>
          </a:p>
        </p:txBody>
      </p:sp>
      <p:sp>
        <p:nvSpPr>
          <p:cNvPr id="11" name="正方形/長方形 10">
            <a:extLst>
              <a:ext uri="{FF2B5EF4-FFF2-40B4-BE49-F238E27FC236}">
                <a16:creationId xmlns:a16="http://schemas.microsoft.com/office/drawing/2014/main" id="{94546E43-9F47-10AB-18F7-F3B5A870811B}"/>
              </a:ext>
            </a:extLst>
          </p:cNvPr>
          <p:cNvSpPr/>
          <p:nvPr/>
        </p:nvSpPr>
        <p:spPr>
          <a:xfrm>
            <a:off x="9106194" y="4589202"/>
            <a:ext cx="1338828" cy="369332"/>
          </a:xfrm>
          <a:prstGeom prst="rect">
            <a:avLst/>
          </a:prstGeom>
        </p:spPr>
        <p:txBody>
          <a:bodyPr wrap="none">
            <a:spAutoFit/>
          </a:bodyPr>
          <a:lstStyle/>
          <a:p>
            <a:r>
              <a:rPr lang="ja-JP" altLang="en-US" b="1" dirty="0"/>
              <a:t>未学習状態</a:t>
            </a:r>
          </a:p>
        </p:txBody>
      </p:sp>
      <p:sp>
        <p:nvSpPr>
          <p:cNvPr id="12" name="正方形/長方形 11">
            <a:extLst>
              <a:ext uri="{FF2B5EF4-FFF2-40B4-BE49-F238E27FC236}">
                <a16:creationId xmlns:a16="http://schemas.microsoft.com/office/drawing/2014/main" id="{86B73871-D7B4-AE02-CD05-E346F94E19AE}"/>
              </a:ext>
            </a:extLst>
          </p:cNvPr>
          <p:cNvSpPr/>
          <p:nvPr/>
        </p:nvSpPr>
        <p:spPr>
          <a:xfrm>
            <a:off x="8845928" y="1870190"/>
            <a:ext cx="1338828" cy="369332"/>
          </a:xfrm>
          <a:prstGeom prst="rect">
            <a:avLst/>
          </a:prstGeom>
        </p:spPr>
        <p:txBody>
          <a:bodyPr wrap="none">
            <a:spAutoFit/>
          </a:bodyPr>
          <a:lstStyle/>
          <a:p>
            <a:r>
              <a:rPr lang="ja-JP" altLang="en-US" b="1" dirty="0"/>
              <a:t>過学習状態</a:t>
            </a:r>
          </a:p>
        </p:txBody>
      </p:sp>
      <p:sp>
        <p:nvSpPr>
          <p:cNvPr id="53" name="フリーフォーム: 図形 4110">
            <a:extLst>
              <a:ext uri="{FF2B5EF4-FFF2-40B4-BE49-F238E27FC236}">
                <a16:creationId xmlns:a16="http://schemas.microsoft.com/office/drawing/2014/main" id="{474EE096-01CF-001E-1FBC-3C5F23CBE6FA}"/>
              </a:ext>
            </a:extLst>
          </p:cNvPr>
          <p:cNvSpPr/>
          <p:nvPr/>
        </p:nvSpPr>
        <p:spPr>
          <a:xfrm>
            <a:off x="8929815" y="2963275"/>
            <a:ext cx="2189018" cy="1125372"/>
          </a:xfrm>
          <a:custGeom>
            <a:avLst/>
            <a:gdLst>
              <a:gd name="connsiteX0" fmla="*/ 0 w 2189018"/>
              <a:gd name="connsiteY0" fmla="*/ 1125372 h 1125372"/>
              <a:gd name="connsiteX1" fmla="*/ 36946 w 2189018"/>
              <a:gd name="connsiteY1" fmla="*/ 543481 h 1125372"/>
              <a:gd name="connsiteX2" fmla="*/ 166255 w 2189018"/>
              <a:gd name="connsiteY2" fmla="*/ 848281 h 1125372"/>
              <a:gd name="connsiteX3" fmla="*/ 341746 w 2189018"/>
              <a:gd name="connsiteY3" fmla="*/ 1060717 h 1125372"/>
              <a:gd name="connsiteX4" fmla="*/ 517237 w 2189018"/>
              <a:gd name="connsiteY4" fmla="*/ 968354 h 1125372"/>
              <a:gd name="connsiteX5" fmla="*/ 563418 w 2189018"/>
              <a:gd name="connsiteY5" fmla="*/ 561954 h 1125372"/>
              <a:gd name="connsiteX6" fmla="*/ 738909 w 2189018"/>
              <a:gd name="connsiteY6" fmla="*/ 1060717 h 1125372"/>
              <a:gd name="connsiteX7" fmla="*/ 923637 w 2189018"/>
              <a:gd name="connsiteY7" fmla="*/ 783626 h 1125372"/>
              <a:gd name="connsiteX8" fmla="*/ 1145309 w 2189018"/>
              <a:gd name="connsiteY8" fmla="*/ 968354 h 1125372"/>
              <a:gd name="connsiteX9" fmla="*/ 1293091 w 2189018"/>
              <a:gd name="connsiteY9" fmla="*/ 525008 h 1125372"/>
              <a:gd name="connsiteX10" fmla="*/ 1450109 w 2189018"/>
              <a:gd name="connsiteY10" fmla="*/ 996063 h 1125372"/>
              <a:gd name="connsiteX11" fmla="*/ 1477818 w 2189018"/>
              <a:gd name="connsiteY11" fmla="*/ 17008 h 1125372"/>
              <a:gd name="connsiteX12" fmla="*/ 1616364 w 2189018"/>
              <a:gd name="connsiteY12" fmla="*/ 395699 h 1125372"/>
              <a:gd name="connsiteX13" fmla="*/ 1736437 w 2189018"/>
              <a:gd name="connsiteY13" fmla="*/ 672790 h 1125372"/>
              <a:gd name="connsiteX14" fmla="*/ 1773382 w 2189018"/>
              <a:gd name="connsiteY14" fmla="*/ 44717 h 1125372"/>
              <a:gd name="connsiteX15" fmla="*/ 1921164 w 2189018"/>
              <a:gd name="connsiteY15" fmla="*/ 275626 h 1125372"/>
              <a:gd name="connsiteX16" fmla="*/ 2189018 w 2189018"/>
              <a:gd name="connsiteY16" fmla="*/ 488063 h 1125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189018" h="1125372">
                <a:moveTo>
                  <a:pt x="0" y="1125372"/>
                </a:moveTo>
                <a:cubicBezTo>
                  <a:pt x="4618" y="857517"/>
                  <a:pt x="9237" y="589663"/>
                  <a:pt x="36946" y="543481"/>
                </a:cubicBezTo>
                <a:cubicBezTo>
                  <a:pt x="64655" y="497299"/>
                  <a:pt x="115455" y="762075"/>
                  <a:pt x="166255" y="848281"/>
                </a:cubicBezTo>
                <a:cubicBezTo>
                  <a:pt x="217055" y="934487"/>
                  <a:pt x="283249" y="1040705"/>
                  <a:pt x="341746" y="1060717"/>
                </a:cubicBezTo>
                <a:cubicBezTo>
                  <a:pt x="400243" y="1080729"/>
                  <a:pt x="480292" y="1051481"/>
                  <a:pt x="517237" y="968354"/>
                </a:cubicBezTo>
                <a:cubicBezTo>
                  <a:pt x="554182" y="885227"/>
                  <a:pt x="526473" y="546560"/>
                  <a:pt x="563418" y="561954"/>
                </a:cubicBezTo>
                <a:cubicBezTo>
                  <a:pt x="600363" y="577348"/>
                  <a:pt x="678872" y="1023772"/>
                  <a:pt x="738909" y="1060717"/>
                </a:cubicBezTo>
                <a:cubicBezTo>
                  <a:pt x="798946" y="1097662"/>
                  <a:pt x="855904" y="799020"/>
                  <a:pt x="923637" y="783626"/>
                </a:cubicBezTo>
                <a:cubicBezTo>
                  <a:pt x="991370" y="768232"/>
                  <a:pt x="1083733" y="1011457"/>
                  <a:pt x="1145309" y="968354"/>
                </a:cubicBezTo>
                <a:cubicBezTo>
                  <a:pt x="1206885" y="925251"/>
                  <a:pt x="1242291" y="520390"/>
                  <a:pt x="1293091" y="525008"/>
                </a:cubicBezTo>
                <a:cubicBezTo>
                  <a:pt x="1343891" y="529626"/>
                  <a:pt x="1419321" y="1080730"/>
                  <a:pt x="1450109" y="996063"/>
                </a:cubicBezTo>
                <a:cubicBezTo>
                  <a:pt x="1480897" y="911396"/>
                  <a:pt x="1450109" y="117069"/>
                  <a:pt x="1477818" y="17008"/>
                </a:cubicBezTo>
                <a:cubicBezTo>
                  <a:pt x="1505527" y="-83053"/>
                  <a:pt x="1573261" y="286402"/>
                  <a:pt x="1616364" y="395699"/>
                </a:cubicBezTo>
                <a:cubicBezTo>
                  <a:pt x="1659467" y="504996"/>
                  <a:pt x="1710267" y="731287"/>
                  <a:pt x="1736437" y="672790"/>
                </a:cubicBezTo>
                <a:cubicBezTo>
                  <a:pt x="1762607" y="614293"/>
                  <a:pt x="1742594" y="110911"/>
                  <a:pt x="1773382" y="44717"/>
                </a:cubicBezTo>
                <a:cubicBezTo>
                  <a:pt x="1804170" y="-21477"/>
                  <a:pt x="1851891" y="201735"/>
                  <a:pt x="1921164" y="275626"/>
                </a:cubicBezTo>
                <a:cubicBezTo>
                  <a:pt x="1990437" y="349517"/>
                  <a:pt x="2153612" y="454196"/>
                  <a:pt x="2189018" y="488063"/>
                </a:cubicBezTo>
              </a:path>
            </a:pathLst>
          </a:custGeom>
          <a:ln w="28575">
            <a:solidFill>
              <a:srgbClr val="FF9239"/>
            </a:solidFill>
            <a:headEnd type="none" w="med" len="med"/>
            <a:tailEnd type="none"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kumimoji="1" lang="ja-JP" altLang="en-US"/>
          </a:p>
        </p:txBody>
      </p:sp>
      <p:sp>
        <p:nvSpPr>
          <p:cNvPr id="5" name="コンテンツ プレースホルダー 2">
            <a:extLst>
              <a:ext uri="{FF2B5EF4-FFF2-40B4-BE49-F238E27FC236}">
                <a16:creationId xmlns:a16="http://schemas.microsoft.com/office/drawing/2014/main" id="{279EB821-B89E-27D0-09F7-8E1AA07BA640}"/>
              </a:ext>
            </a:extLst>
          </p:cNvPr>
          <p:cNvSpPr txBox="1">
            <a:spLocks/>
          </p:cNvSpPr>
          <p:nvPr/>
        </p:nvSpPr>
        <p:spPr bwMode="auto">
          <a:xfrm>
            <a:off x="363137" y="2657394"/>
            <a:ext cx="10637672" cy="775597"/>
          </a:xfrm>
          <a:prstGeom prst="rect">
            <a:avLst/>
          </a:prstGeom>
        </p:spPr>
        <p:txBody>
          <a:bodyPr vert="horz" wrap="none" lIns="91440" tIns="45720" rIns="91440" bIns="45720" rtlCol="0">
            <a:noAutofit/>
          </a:bodyPr>
          <a:lstStyle>
            <a:lvl1pPr marL="357188" marR="0" indent="-357188"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n"/>
              <a:tabLst/>
              <a:defRPr kumimoji="1" lang="en-US" altLang="ja-JP"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1pPr>
            <a:lvl2pPr marL="742950" marR="0" indent="-28575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l"/>
              <a:tabLst/>
              <a:defRPr kumimoji="1" lang="ja-JP" altLang="en-US"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2pPr>
            <a:lvl3pPr marL="1143000" marR="0" indent="-2286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3pPr>
            <a:lvl4pPr marL="1714500" marR="0" indent="-3429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4pPr>
            <a:lvl5pPr marL="2114550" marR="0" indent="-28575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400"/>
              <a:t>過学習</a:t>
            </a:r>
            <a:r>
              <a:rPr lang="en-US" altLang="ja-JP" sz="2400" dirty="0"/>
              <a:t>(Overfitting; </a:t>
            </a:r>
            <a:r>
              <a:rPr lang="ja-JP" altLang="en-US" sz="2400"/>
              <a:t>過剰適合</a:t>
            </a:r>
            <a:r>
              <a:rPr lang="en-US" altLang="ja-JP" sz="2400" dirty="0"/>
              <a:t>)</a:t>
            </a:r>
          </a:p>
          <a:p>
            <a:pPr lvl="1"/>
            <a:r>
              <a:rPr lang="ja-JP" altLang="en-US" sz="2000"/>
              <a:t>既知データに過度に適合、未知データでの精度が低い状態</a:t>
            </a:r>
          </a:p>
          <a:p>
            <a:pPr lvl="1"/>
            <a:r>
              <a:rPr lang="ja-JP" altLang="en-US" sz="2000"/>
              <a:t>訓練データ数が少ない場合複雑なモデル構築時など</a:t>
            </a:r>
          </a:p>
        </p:txBody>
      </p:sp>
      <p:sp>
        <p:nvSpPr>
          <p:cNvPr id="54" name="テキスト ボックス 53">
            <a:extLst>
              <a:ext uri="{FF2B5EF4-FFF2-40B4-BE49-F238E27FC236}">
                <a16:creationId xmlns:a16="http://schemas.microsoft.com/office/drawing/2014/main" id="{5D24A050-0B89-10B6-BA70-89B8DD338561}"/>
              </a:ext>
            </a:extLst>
          </p:cNvPr>
          <p:cNvSpPr txBox="1"/>
          <p:nvPr/>
        </p:nvSpPr>
        <p:spPr>
          <a:xfrm>
            <a:off x="2618123" y="1284399"/>
            <a:ext cx="6955750" cy="461665"/>
          </a:xfrm>
          <a:prstGeom prst="rect">
            <a:avLst/>
          </a:prstGeom>
          <a:noFill/>
        </p:spPr>
        <p:txBody>
          <a:bodyPr wrap="none" rtlCol="0">
            <a:spAutoFit/>
          </a:bodyPr>
          <a:lstStyle/>
          <a:p>
            <a:pPr algn="ctr" defTabSz="914400" fontAlgn="base">
              <a:spcBef>
                <a:spcPct val="0"/>
              </a:spcBef>
              <a:spcAft>
                <a:spcPct val="0"/>
              </a:spcAft>
            </a:pPr>
            <a:r>
              <a:rPr kumimoji="1" lang="ja-JP" altLang="en-US" sz="2400" b="1">
                <a:solidFill>
                  <a:srgbClr val="F36C37"/>
                </a:solidFill>
                <a:latin typeface="+mn-ea"/>
              </a:rPr>
              <a:t>検証データの精度を確認しながら試行錯誤を行う</a:t>
            </a:r>
            <a:endParaRPr kumimoji="1" lang="en-US" altLang="ja-JP" sz="2400" b="1" dirty="0">
              <a:solidFill>
                <a:srgbClr val="F36C37"/>
              </a:solidFill>
              <a:latin typeface="+mn-ea"/>
            </a:endParaRPr>
          </a:p>
        </p:txBody>
      </p:sp>
      <p:sp>
        <p:nvSpPr>
          <p:cNvPr id="4" name="スライド番号プレースホルダー 2">
            <a:extLst>
              <a:ext uri="{FF2B5EF4-FFF2-40B4-BE49-F238E27FC236}">
                <a16:creationId xmlns:a16="http://schemas.microsoft.com/office/drawing/2014/main" id="{D058BF1D-31F5-F02A-58CD-001053E7F04A}"/>
              </a:ext>
            </a:extLst>
          </p:cNvPr>
          <p:cNvSpPr>
            <a:spLocks noGrp="1"/>
          </p:cNvSpPr>
          <p:nvPr>
            <p:ph type="sldNum" sz="quarter" idx="10"/>
          </p:nvPr>
        </p:nvSpPr>
        <p:spPr>
          <a:xfrm>
            <a:off x="9265299" y="6465214"/>
            <a:ext cx="2743200" cy="204403"/>
          </a:xfrm>
        </p:spPr>
        <p:txBody>
          <a:bodyPr/>
          <a:lstStyle/>
          <a:p>
            <a:fld id="{5D750650-B10A-47BF-93C2-E1678438B37A}" type="slidenum">
              <a:rPr lang="en-US" altLang="ja-JP" smtClean="0"/>
              <a:pPr/>
              <a:t>104</a:t>
            </a:fld>
            <a:endParaRPr lang="en-US" altLang="ja-JP" dirty="0"/>
          </a:p>
        </p:txBody>
      </p:sp>
    </p:spTree>
    <p:extLst>
      <p:ext uri="{BB962C8B-B14F-4D97-AF65-F5344CB8AC3E}">
        <p14:creationId xmlns:p14="http://schemas.microsoft.com/office/powerpoint/2010/main" val="223582669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四角形: 角を丸くする 5">
            <a:extLst>
              <a:ext uri="{FF2B5EF4-FFF2-40B4-BE49-F238E27FC236}">
                <a16:creationId xmlns:a16="http://schemas.microsoft.com/office/drawing/2014/main" id="{915DD971-A22B-40E4-9124-F6E32E9C99DA}"/>
              </a:ext>
            </a:extLst>
          </p:cNvPr>
          <p:cNvSpPr/>
          <p:nvPr/>
        </p:nvSpPr>
        <p:spPr bwMode="auto">
          <a:xfrm>
            <a:off x="756614" y="1239317"/>
            <a:ext cx="10678772" cy="477017"/>
          </a:xfrm>
          <a:prstGeom prst="roundRect">
            <a:avLst>
              <a:gd name="adj" fmla="val 7423"/>
            </a:avLst>
          </a:prstGeom>
          <a:solidFill>
            <a:srgbClr val="FEEDE6"/>
          </a:solidFill>
          <a:ln w="19050" algn="ctr">
            <a:noFill/>
            <a:prstDash val="dash"/>
            <a:round/>
            <a:headEnd/>
            <a:tailEnd/>
          </a:ln>
          <a:effectLst/>
        </p:spPr>
        <p:txBody>
          <a:bodyPr wrap="none" lIns="180000" bIns="0" rtlCol="0" anchor="ctr"/>
          <a:lstStyle/>
          <a:p>
            <a:pPr marL="285750" indent="-285750">
              <a:buFont typeface="Wingdings" panose="05000000000000000000" pitchFamily="2" charset="2"/>
              <a:buChar char="n"/>
            </a:pPr>
            <a:r>
              <a:rPr kumimoji="1" lang="ja-JP" altLang="en-US" sz="2000" b="1" dirty="0">
                <a:solidFill>
                  <a:srgbClr val="F36C37"/>
                </a:solidFill>
                <a:latin typeface="+mj-ea"/>
                <a:ea typeface="+mj-ea"/>
              </a:rPr>
              <a:t>決定木のハイパーパラメータ</a:t>
            </a:r>
          </a:p>
        </p:txBody>
      </p:sp>
      <p:sp>
        <p:nvSpPr>
          <p:cNvPr id="7" name="テキスト ボックス 6">
            <a:extLst>
              <a:ext uri="{FF2B5EF4-FFF2-40B4-BE49-F238E27FC236}">
                <a16:creationId xmlns:a16="http://schemas.microsoft.com/office/drawing/2014/main" id="{2F1127E5-9282-4A02-8889-BA620D0A3CE0}"/>
              </a:ext>
            </a:extLst>
          </p:cNvPr>
          <p:cNvSpPr txBox="1"/>
          <p:nvPr/>
        </p:nvSpPr>
        <p:spPr>
          <a:xfrm>
            <a:off x="1049140" y="1955032"/>
            <a:ext cx="10386245" cy="1311140"/>
          </a:xfrm>
          <a:prstGeom prst="rect">
            <a:avLst/>
          </a:prstGeom>
        </p:spPr>
        <p:txBody>
          <a:bodyPr vert="horz" wrap="none" lIns="91440" tIns="45720" rIns="91440" bIns="45720" rtlCol="0">
            <a:noAutofit/>
          </a:bodyPr>
          <a:lstStyle>
            <a:defPPr>
              <a:defRPr lang="en-US"/>
            </a:defPPr>
            <a:lvl1pPr marL="357188" marR="0" indent="-357188" defTabSz="914400" fontAlgn="base">
              <a:lnSpc>
                <a:spcPct val="100000"/>
              </a:lnSpc>
              <a:spcBef>
                <a:spcPts val="0"/>
              </a:spcBef>
              <a:spcAft>
                <a:spcPts val="600"/>
              </a:spcAft>
              <a:buClr>
                <a:schemeClr val="tx1">
                  <a:lumMod val="75000"/>
                  <a:lumOff val="25000"/>
                </a:schemeClr>
              </a:buClr>
              <a:buSzTx/>
              <a:buFont typeface="Wingdings" panose="05000000000000000000" pitchFamily="2" charset="2"/>
              <a:buChar char="n"/>
              <a:tabLst/>
              <a:defRPr kumimoji="1" sz="2000" b="1" baseline="0">
                <a:solidFill>
                  <a:schemeClr val="tx1">
                    <a:lumMod val="75000"/>
                    <a:lumOff val="25000"/>
                  </a:schemeClr>
                </a:solidFill>
                <a:latin typeface="メイリオ" panose="020B0604030504040204" pitchFamily="50" charset="-128"/>
                <a:ea typeface="メイリオ" panose="020B0604030504040204" pitchFamily="50" charset="-128"/>
              </a:defRPr>
            </a:lvl1pPr>
            <a:lvl2pPr marL="742950" marR="0" indent="-285750" defTabSz="914400" fontAlgn="base">
              <a:lnSpc>
                <a:spcPct val="100000"/>
              </a:lnSpc>
              <a:spcBef>
                <a:spcPct val="20000"/>
              </a:spcBef>
              <a:spcAft>
                <a:spcPct val="0"/>
              </a:spcAft>
              <a:buClr>
                <a:schemeClr val="tx1"/>
              </a:buClr>
              <a:buSzTx/>
              <a:buFont typeface="Wingdings" panose="05000000000000000000" pitchFamily="2" charset="2"/>
              <a:buChar char="l"/>
              <a:tabLst/>
              <a:defRPr kumimoji="1" sz="2800" baseline="0">
                <a:solidFill>
                  <a:schemeClr val="tx1">
                    <a:lumMod val="75000"/>
                    <a:lumOff val="25000"/>
                  </a:schemeClr>
                </a:solidFill>
                <a:latin typeface="メイリオ" panose="020B0604030504040204" pitchFamily="50" charset="-128"/>
                <a:ea typeface="メイリオ" panose="020B0604030504040204" pitchFamily="50" charset="-128"/>
              </a:defRPr>
            </a:lvl2pPr>
            <a:lvl3pPr marL="1143000" marR="0" indent="-22860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3pPr>
            <a:lvl4pPr marL="1714500" marR="0" indent="-34290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4pPr>
            <a:lvl5pPr marL="2114550" marR="0" indent="-28575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5pPr>
            <a:lvl6pPr marL="2514600" indent="-228600" defTabSz="914400">
              <a:lnSpc>
                <a:spcPct val="90000"/>
              </a:lnSpc>
              <a:spcBef>
                <a:spcPts val="500"/>
              </a:spcBef>
              <a:buFont typeface="Arial" panose="020B0604020202020204" pitchFamily="34" charset="0"/>
              <a:buChar char="•"/>
              <a:defRPr kumimoji="1"/>
            </a:lvl6pPr>
            <a:lvl7pPr marL="2971800" indent="-228600" defTabSz="914400">
              <a:lnSpc>
                <a:spcPct val="90000"/>
              </a:lnSpc>
              <a:spcBef>
                <a:spcPts val="500"/>
              </a:spcBef>
              <a:buFont typeface="Arial" panose="020B0604020202020204" pitchFamily="34" charset="0"/>
              <a:buChar char="•"/>
              <a:defRPr kumimoji="1"/>
            </a:lvl7pPr>
            <a:lvl8pPr marL="3429000" indent="-228600" defTabSz="914400">
              <a:lnSpc>
                <a:spcPct val="90000"/>
              </a:lnSpc>
              <a:spcBef>
                <a:spcPts val="500"/>
              </a:spcBef>
              <a:buFont typeface="Arial" panose="020B0604020202020204" pitchFamily="34" charset="0"/>
              <a:buChar char="•"/>
              <a:defRPr kumimoji="1"/>
            </a:lvl8pPr>
            <a:lvl9pPr marL="3886200" indent="-228600" defTabSz="914400">
              <a:lnSpc>
                <a:spcPct val="90000"/>
              </a:lnSpc>
              <a:spcBef>
                <a:spcPts val="500"/>
              </a:spcBef>
              <a:buFont typeface="Arial" panose="020B0604020202020204" pitchFamily="34" charset="0"/>
              <a:buChar char="•"/>
              <a:defRPr kumimoji="1"/>
            </a:lvl9pPr>
          </a:lstStyle>
          <a:p>
            <a:pPr>
              <a:buClr>
                <a:srgbClr val="F36C37"/>
              </a:buClr>
              <a:buFont typeface="Wingdings" panose="05000000000000000000" pitchFamily="2" charset="2"/>
              <a:buChar char="l"/>
            </a:pPr>
            <a:r>
              <a:rPr lang="ja-JP" altLang="en-US" sz="1800" dirty="0"/>
              <a:t>決定木のハイパーパラメータのうち特に重要なハイパーパラメータは以下の</a:t>
            </a:r>
            <a:r>
              <a:rPr lang="en-US" altLang="ja-JP" sz="1800" dirty="0"/>
              <a:t>3</a:t>
            </a:r>
            <a:r>
              <a:rPr lang="ja-JP" altLang="en-US" sz="1800" dirty="0"/>
              <a:t>つです。</a:t>
            </a:r>
          </a:p>
          <a:p>
            <a:pPr lvl="1">
              <a:buClr>
                <a:srgbClr val="F36C37"/>
              </a:buClr>
            </a:pPr>
            <a:r>
              <a:rPr lang="en-US" altLang="ja-JP" sz="1400" b="1" dirty="0"/>
              <a:t>max_depth		</a:t>
            </a:r>
            <a:r>
              <a:rPr lang="ja-JP" altLang="en-US" sz="1400" b="1" dirty="0"/>
              <a:t>：決定木の最大の深さ</a:t>
            </a:r>
          </a:p>
          <a:p>
            <a:pPr lvl="1">
              <a:buClr>
                <a:srgbClr val="F36C37"/>
              </a:buClr>
            </a:pPr>
            <a:r>
              <a:rPr lang="en-US" altLang="ja-JP" sz="1400" b="1" dirty="0"/>
              <a:t>min_sample_leaf	</a:t>
            </a:r>
            <a:r>
              <a:rPr lang="ja-JP" altLang="en-US" sz="1400" b="1" dirty="0"/>
              <a:t>：葉ノード（木の先端）に分類される最小のサンプル数。この数を下回らないようになる。</a:t>
            </a:r>
          </a:p>
          <a:p>
            <a:pPr lvl="1">
              <a:buClr>
                <a:srgbClr val="F36C37"/>
              </a:buClr>
            </a:pPr>
            <a:r>
              <a:rPr lang="en-US" altLang="ja-JP" sz="1400" b="1" dirty="0"/>
              <a:t>max_leaf_nodes	</a:t>
            </a:r>
            <a:r>
              <a:rPr lang="ja-JP" altLang="en-US" sz="1400" b="1" dirty="0"/>
              <a:t>：葉ノードの最大数</a:t>
            </a:r>
            <a:endParaRPr lang="en-US" altLang="ja-JP" sz="1400" b="1" dirty="0"/>
          </a:p>
        </p:txBody>
      </p:sp>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lang="ja-JP" altLang="en-US"/>
              <a:t>機械学習モデルの</a:t>
            </a:r>
            <a:r>
              <a:rPr kumimoji="1" lang="en-US" altLang="ja-JP" dirty="0"/>
              <a:t>(</a:t>
            </a:r>
            <a:r>
              <a:rPr kumimoji="1" lang="ja-JP" altLang="en-US"/>
              <a:t>決定木</a:t>
            </a:r>
            <a:r>
              <a:rPr kumimoji="1" lang="en-US" altLang="ja-JP" dirty="0"/>
              <a:t>)</a:t>
            </a:r>
            <a:r>
              <a:rPr kumimoji="1" lang="ja-JP" altLang="en-US"/>
              <a:t>の</a:t>
            </a:r>
            <a:r>
              <a:rPr lang="ja-JP" altLang="en-US" dirty="0"/>
              <a:t>パラメータチューニング</a:t>
            </a:r>
            <a:endParaRPr kumimoji="1" lang="ja-JP" altLang="en-US" dirty="0"/>
          </a:p>
        </p:txBody>
      </p:sp>
      <p:sp>
        <p:nvSpPr>
          <p:cNvPr id="5" name="スライド番号プレースホルダー 4">
            <a:extLst>
              <a:ext uri="{FF2B5EF4-FFF2-40B4-BE49-F238E27FC236}">
                <a16:creationId xmlns:a16="http://schemas.microsoft.com/office/drawing/2014/main" id="{C905B90A-465B-402F-BC68-6932C2B00E04}"/>
              </a:ext>
            </a:extLst>
          </p:cNvPr>
          <p:cNvSpPr>
            <a:spLocks noGrp="1"/>
          </p:cNvSpPr>
          <p:nvPr>
            <p:ph type="sldNum" sz="quarter" idx="10"/>
          </p:nvPr>
        </p:nvSpPr>
        <p:spPr/>
        <p:txBody>
          <a:bodyPr/>
          <a:lstStyle/>
          <a:p>
            <a:fld id="{5D750650-B10A-47BF-93C2-E1678438B37A}" type="slidenum">
              <a:rPr kumimoji="1" lang="ja-JP" altLang="en-US" smtClean="0"/>
              <a:pPr/>
              <a:t>105</a:t>
            </a:fld>
            <a:endParaRPr kumimoji="1" lang="ja-JP" altLang="en-US"/>
          </a:p>
        </p:txBody>
      </p:sp>
      <p:sp>
        <p:nvSpPr>
          <p:cNvPr id="12" name="正方形/長方形 11">
            <a:extLst>
              <a:ext uri="{FF2B5EF4-FFF2-40B4-BE49-F238E27FC236}">
                <a16:creationId xmlns:a16="http://schemas.microsoft.com/office/drawing/2014/main" id="{62062C14-5D7C-4D79-8CF4-E782502C7964}"/>
              </a:ext>
            </a:extLst>
          </p:cNvPr>
          <p:cNvSpPr/>
          <p:nvPr/>
        </p:nvSpPr>
        <p:spPr bwMode="auto">
          <a:xfrm>
            <a:off x="776912" y="5213051"/>
            <a:ext cx="10658473" cy="861628"/>
          </a:xfrm>
          <a:prstGeom prst="rect">
            <a:avLst/>
          </a:prstGeom>
          <a:solidFill>
            <a:srgbClr val="ECECEC"/>
          </a:solidFill>
          <a:ln w="12700">
            <a:noFill/>
          </a:ln>
          <a:effectLst/>
        </p:spPr>
        <p:style>
          <a:lnRef idx="1">
            <a:schemeClr val="accent1"/>
          </a:lnRef>
          <a:fillRef idx="2">
            <a:schemeClr val="accent1"/>
          </a:fillRef>
          <a:effectRef idx="1">
            <a:schemeClr val="accent1"/>
          </a:effectRef>
          <a:fontRef idx="minor">
            <a:schemeClr val="dk1"/>
          </a:fontRef>
        </p:style>
        <p:txBody>
          <a:bodyPr vert="horz" wrap="square" lIns="84406" tIns="42203" rIns="84406" bIns="42203" numCol="1" rtlCol="0" anchor="t" anchorCtr="0" compatLnSpc="1">
            <a:prstTxWarp prst="textNoShape">
              <a:avLst/>
            </a:prstTxWarp>
            <a:normAutofit/>
          </a:bodyPr>
          <a:lstStyle/>
          <a:p>
            <a:r>
              <a:rPr lang="en-US" altLang="ja-JP" sz="1400" dirty="0">
                <a:solidFill>
                  <a:srgbClr val="00879E"/>
                </a:solidFill>
                <a:latin typeface="Meiryo UI" panose="020B0604030504040204" pitchFamily="50" charset="-128"/>
                <a:ea typeface="Meiryo UI" panose="020B0604030504040204" pitchFamily="50" charset="-128"/>
              </a:rPr>
              <a:t>#</a:t>
            </a:r>
            <a:r>
              <a:rPr lang="ja-JP" altLang="en-US" sz="1400" dirty="0">
                <a:solidFill>
                  <a:srgbClr val="00879E"/>
                </a:solidFill>
                <a:latin typeface="Meiryo UI" panose="020B0604030504040204" pitchFamily="50" charset="-128"/>
                <a:ea typeface="Meiryo UI" panose="020B0604030504040204" pitchFamily="50" charset="-128"/>
              </a:rPr>
              <a:t> モデルをインスタンス化して変数</a:t>
            </a:r>
            <a:r>
              <a:rPr lang="en-US" altLang="ja-JP" sz="1400" dirty="0">
                <a:solidFill>
                  <a:srgbClr val="00879E"/>
                </a:solidFill>
                <a:latin typeface="Meiryo UI" panose="020B0604030504040204" pitchFamily="50" charset="-128"/>
                <a:ea typeface="Meiryo UI" panose="020B0604030504040204" pitchFamily="50" charset="-128"/>
              </a:rPr>
              <a:t>model</a:t>
            </a:r>
            <a:r>
              <a:rPr lang="ja-JP" altLang="en-US" sz="1400" dirty="0">
                <a:solidFill>
                  <a:srgbClr val="00879E"/>
                </a:solidFill>
                <a:latin typeface="Meiryo UI" panose="020B0604030504040204" pitchFamily="50" charset="-128"/>
                <a:ea typeface="Meiryo UI" panose="020B0604030504040204" pitchFamily="50" charset="-128"/>
              </a:rPr>
              <a:t>へ格納</a:t>
            </a:r>
            <a:endParaRPr lang="en-US" altLang="ja-JP" sz="1400" dirty="0">
              <a:solidFill>
                <a:srgbClr val="00879E"/>
              </a:solidFill>
              <a:latin typeface="Meiryo UI" panose="020B0604030504040204" pitchFamily="50" charset="-128"/>
              <a:ea typeface="Meiryo UI" panose="020B0604030504040204" pitchFamily="50" charset="-128"/>
            </a:endParaRPr>
          </a:p>
          <a:p>
            <a:r>
              <a:rPr lang="en-US" altLang="ja-JP" sz="1400" dirty="0">
                <a:latin typeface="Meiryo UI" panose="020B0604030504040204" pitchFamily="50" charset="-128"/>
                <a:ea typeface="Meiryo UI" panose="020B0604030504040204" pitchFamily="50" charset="-128"/>
              </a:rPr>
              <a:t>model = </a:t>
            </a:r>
            <a:r>
              <a:rPr lang="en-US" altLang="ja-JP" sz="1400" b="0" dirty="0">
                <a:solidFill>
                  <a:srgbClr val="000000"/>
                </a:solidFill>
                <a:effectLst/>
                <a:latin typeface="Meiryo UI" panose="020B0604030504040204" pitchFamily="50" charset="-128"/>
                <a:ea typeface="Meiryo UI" panose="020B0604030504040204" pitchFamily="50" charset="-128"/>
              </a:rPr>
              <a:t>DecisionTreeRegressor</a:t>
            </a:r>
            <a:r>
              <a:rPr lang="en-US" altLang="ja-JP" sz="1400" b="0" dirty="0">
                <a:solidFill>
                  <a:srgbClr val="000000"/>
                </a:solidFill>
                <a:effectLst/>
                <a:latin typeface="+mn-ea"/>
              </a:rPr>
              <a:t>(</a:t>
            </a:r>
            <a:r>
              <a:rPr lang="en-US" altLang="ja-JP" sz="1400" b="0" dirty="0" err="1">
                <a:solidFill>
                  <a:srgbClr val="000000"/>
                </a:solidFill>
                <a:effectLst/>
                <a:latin typeface="+mn-ea"/>
              </a:rPr>
              <a:t>max_depth</a:t>
            </a:r>
            <a:r>
              <a:rPr lang="en-US" altLang="ja-JP" sz="1400" b="0" dirty="0">
                <a:solidFill>
                  <a:srgbClr val="000000"/>
                </a:solidFill>
                <a:effectLst/>
                <a:latin typeface="+mn-ea"/>
              </a:rPr>
              <a:t>=</a:t>
            </a:r>
            <a:r>
              <a:rPr lang="en-US" altLang="ja-JP" sz="1400" b="0" dirty="0">
                <a:solidFill>
                  <a:srgbClr val="09885A"/>
                </a:solidFill>
                <a:effectLst/>
                <a:latin typeface="+mn-ea"/>
              </a:rPr>
              <a:t>15</a:t>
            </a:r>
            <a:r>
              <a:rPr lang="en-US" altLang="ja-JP" sz="1400" b="0" dirty="0">
                <a:solidFill>
                  <a:srgbClr val="000000"/>
                </a:solidFill>
                <a:effectLst/>
                <a:latin typeface="+mn-ea"/>
              </a:rPr>
              <a:t>, </a:t>
            </a:r>
            <a:r>
              <a:rPr lang="en-US" altLang="ja-JP" sz="1400" b="0" dirty="0" err="1">
                <a:solidFill>
                  <a:srgbClr val="000000"/>
                </a:solidFill>
                <a:effectLst/>
                <a:latin typeface="+mn-ea"/>
              </a:rPr>
              <a:t>min_samples_leaf</a:t>
            </a:r>
            <a:r>
              <a:rPr lang="en-US" altLang="ja-JP" sz="1400" b="0" dirty="0">
                <a:solidFill>
                  <a:srgbClr val="000000"/>
                </a:solidFill>
                <a:effectLst/>
                <a:latin typeface="+mn-ea"/>
              </a:rPr>
              <a:t>=</a:t>
            </a:r>
            <a:r>
              <a:rPr lang="en-US" altLang="ja-JP" sz="1400" b="0" dirty="0">
                <a:solidFill>
                  <a:srgbClr val="09885A"/>
                </a:solidFill>
                <a:effectLst/>
                <a:latin typeface="+mn-ea"/>
              </a:rPr>
              <a:t>1</a:t>
            </a:r>
            <a:r>
              <a:rPr lang="en-US" altLang="ja-JP" sz="1400" b="0" dirty="0">
                <a:solidFill>
                  <a:srgbClr val="000000"/>
                </a:solidFill>
                <a:effectLst/>
                <a:latin typeface="+mn-ea"/>
              </a:rPr>
              <a:t>, </a:t>
            </a:r>
          </a:p>
          <a:p>
            <a:r>
              <a:rPr lang="en-US" altLang="ja-JP" sz="1400" dirty="0">
                <a:solidFill>
                  <a:srgbClr val="000000"/>
                </a:solidFill>
                <a:latin typeface="+mn-ea"/>
              </a:rPr>
              <a:t>								</a:t>
            </a:r>
            <a:r>
              <a:rPr lang="en-US" altLang="ja-JP" sz="1400" b="0" dirty="0" err="1">
                <a:solidFill>
                  <a:srgbClr val="000000"/>
                </a:solidFill>
                <a:effectLst/>
                <a:latin typeface="+mn-ea"/>
              </a:rPr>
              <a:t>max_leaf_nodes</a:t>
            </a:r>
            <a:r>
              <a:rPr lang="en-US" altLang="ja-JP" sz="1400" b="0" dirty="0">
                <a:solidFill>
                  <a:srgbClr val="000000"/>
                </a:solidFill>
                <a:effectLst/>
                <a:latin typeface="+mn-ea"/>
              </a:rPr>
              <a:t>=</a:t>
            </a:r>
            <a:r>
              <a:rPr lang="en-US" altLang="ja-JP" sz="1400" b="0" dirty="0">
                <a:solidFill>
                  <a:srgbClr val="0000FF"/>
                </a:solidFill>
                <a:effectLst/>
                <a:latin typeface="+mn-ea"/>
              </a:rPr>
              <a:t>None</a:t>
            </a:r>
            <a:r>
              <a:rPr lang="en-US" altLang="ja-JP" sz="1400" b="0" dirty="0">
                <a:solidFill>
                  <a:srgbClr val="000000"/>
                </a:solidFill>
                <a:effectLst/>
                <a:latin typeface="+mn-ea"/>
              </a:rPr>
              <a:t>, </a:t>
            </a:r>
            <a:r>
              <a:rPr lang="en-US" altLang="ja-JP" sz="1400" b="0" dirty="0" err="1">
                <a:solidFill>
                  <a:srgbClr val="000000"/>
                </a:solidFill>
                <a:effectLst/>
                <a:latin typeface="+mn-ea"/>
              </a:rPr>
              <a:t>random_state</a:t>
            </a:r>
            <a:r>
              <a:rPr lang="en-US" altLang="ja-JP" sz="1400" b="0" dirty="0">
                <a:solidFill>
                  <a:srgbClr val="000000"/>
                </a:solidFill>
                <a:effectLst/>
                <a:latin typeface="+mn-ea"/>
              </a:rPr>
              <a:t>=</a:t>
            </a:r>
            <a:r>
              <a:rPr lang="en-US" altLang="ja-JP" sz="1400" b="0" dirty="0">
                <a:solidFill>
                  <a:srgbClr val="09885A"/>
                </a:solidFill>
                <a:effectLst/>
                <a:latin typeface="+mn-ea"/>
              </a:rPr>
              <a:t>0</a:t>
            </a:r>
            <a:r>
              <a:rPr lang="en-US" altLang="ja-JP" sz="1400" b="0" dirty="0">
                <a:solidFill>
                  <a:srgbClr val="000000"/>
                </a:solidFill>
                <a:effectLst/>
                <a:latin typeface="+mn-ea"/>
              </a:rPr>
              <a:t>)</a:t>
            </a:r>
          </a:p>
          <a:p>
            <a:endParaRPr lang="en-US" altLang="ja-JP" sz="1400" dirty="0">
              <a:latin typeface="Meiryo UI" panose="020B0604030504040204" pitchFamily="50" charset="-128"/>
              <a:ea typeface="Meiryo UI" panose="020B0604030504040204" pitchFamily="50" charset="-128"/>
            </a:endParaRPr>
          </a:p>
          <a:p>
            <a:endParaRPr lang="en-US" altLang="ja-JP" sz="1400" dirty="0">
              <a:latin typeface="Meiryo UI" panose="020B0604030504040204" pitchFamily="50" charset="-128"/>
              <a:ea typeface="Meiryo UI" panose="020B0604030504040204" pitchFamily="50" charset="-128"/>
            </a:endParaRPr>
          </a:p>
        </p:txBody>
      </p:sp>
      <p:sp>
        <p:nvSpPr>
          <p:cNvPr id="8" name="正方形/長方形 7">
            <a:extLst>
              <a:ext uri="{FF2B5EF4-FFF2-40B4-BE49-F238E27FC236}">
                <a16:creationId xmlns:a16="http://schemas.microsoft.com/office/drawing/2014/main" id="{F94A987E-061A-4B2A-BBB7-27D318EACCEF}"/>
              </a:ext>
            </a:extLst>
          </p:cNvPr>
          <p:cNvSpPr/>
          <p:nvPr/>
        </p:nvSpPr>
        <p:spPr>
          <a:xfrm>
            <a:off x="776911" y="4810065"/>
            <a:ext cx="3180983" cy="338554"/>
          </a:xfrm>
          <a:prstGeom prst="rect">
            <a:avLst/>
          </a:prstGeom>
        </p:spPr>
        <p:txBody>
          <a:bodyPr wrap="square">
            <a:spAutoFit/>
          </a:bodyPr>
          <a:lstStyle/>
          <a:p>
            <a:r>
              <a:rPr lang="ja-JP" altLang="en-US" sz="1600" b="1" dirty="0">
                <a:solidFill>
                  <a:srgbClr val="00879E"/>
                </a:solidFill>
              </a:rPr>
              <a:t>ハイパーパラメータの設定例</a:t>
            </a:r>
          </a:p>
        </p:txBody>
      </p:sp>
      <p:sp>
        <p:nvSpPr>
          <p:cNvPr id="11" name="テキスト ボックス 10">
            <a:extLst>
              <a:ext uri="{FF2B5EF4-FFF2-40B4-BE49-F238E27FC236}">
                <a16:creationId xmlns:a16="http://schemas.microsoft.com/office/drawing/2014/main" id="{609D5D67-A846-4C0B-B801-FCBA6C14FC3B}"/>
              </a:ext>
            </a:extLst>
          </p:cNvPr>
          <p:cNvSpPr txBox="1"/>
          <p:nvPr/>
        </p:nvSpPr>
        <p:spPr>
          <a:xfrm>
            <a:off x="1049139" y="3539236"/>
            <a:ext cx="10386245" cy="1103939"/>
          </a:xfrm>
          <a:prstGeom prst="rect">
            <a:avLst/>
          </a:prstGeom>
        </p:spPr>
        <p:txBody>
          <a:bodyPr vert="horz" wrap="none" lIns="91440" tIns="45720" rIns="91440" bIns="45720" rtlCol="0">
            <a:noAutofit/>
          </a:bodyPr>
          <a:lstStyle>
            <a:defPPr>
              <a:defRPr lang="en-US"/>
            </a:defPPr>
            <a:lvl1pPr marL="357188" marR="0" indent="-357188" defTabSz="914400" fontAlgn="base">
              <a:lnSpc>
                <a:spcPct val="100000"/>
              </a:lnSpc>
              <a:spcBef>
                <a:spcPts val="0"/>
              </a:spcBef>
              <a:spcAft>
                <a:spcPts val="600"/>
              </a:spcAft>
              <a:buClr>
                <a:schemeClr val="tx1">
                  <a:lumMod val="75000"/>
                  <a:lumOff val="25000"/>
                </a:schemeClr>
              </a:buClr>
              <a:buSzTx/>
              <a:buFont typeface="Wingdings" panose="05000000000000000000" pitchFamily="2" charset="2"/>
              <a:buChar char="n"/>
              <a:tabLst/>
              <a:defRPr kumimoji="1" sz="2000" b="1" baseline="0">
                <a:solidFill>
                  <a:schemeClr val="tx1">
                    <a:lumMod val="75000"/>
                    <a:lumOff val="25000"/>
                  </a:schemeClr>
                </a:solidFill>
                <a:latin typeface="メイリオ" panose="020B0604030504040204" pitchFamily="50" charset="-128"/>
                <a:ea typeface="メイリオ" panose="020B0604030504040204" pitchFamily="50" charset="-128"/>
              </a:defRPr>
            </a:lvl1pPr>
            <a:lvl2pPr marL="742950" marR="0" indent="-285750" defTabSz="914400" fontAlgn="base">
              <a:lnSpc>
                <a:spcPct val="100000"/>
              </a:lnSpc>
              <a:spcBef>
                <a:spcPct val="20000"/>
              </a:spcBef>
              <a:spcAft>
                <a:spcPct val="0"/>
              </a:spcAft>
              <a:buClr>
                <a:schemeClr val="tx1"/>
              </a:buClr>
              <a:buSzTx/>
              <a:buFont typeface="Wingdings" panose="05000000000000000000" pitchFamily="2" charset="2"/>
              <a:buChar char="l"/>
              <a:tabLst/>
              <a:defRPr kumimoji="1" sz="2800" baseline="0">
                <a:solidFill>
                  <a:schemeClr val="tx1">
                    <a:lumMod val="75000"/>
                    <a:lumOff val="25000"/>
                  </a:schemeClr>
                </a:solidFill>
                <a:latin typeface="メイリオ" panose="020B0604030504040204" pitchFamily="50" charset="-128"/>
                <a:ea typeface="メイリオ" panose="020B0604030504040204" pitchFamily="50" charset="-128"/>
              </a:defRPr>
            </a:lvl2pPr>
            <a:lvl3pPr marL="1143000" marR="0" indent="-22860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3pPr>
            <a:lvl4pPr marL="1714500" marR="0" indent="-34290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4pPr>
            <a:lvl5pPr marL="2114550" marR="0" indent="-28575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5pPr>
            <a:lvl6pPr marL="2514600" indent="-228600" defTabSz="914400">
              <a:lnSpc>
                <a:spcPct val="90000"/>
              </a:lnSpc>
              <a:spcBef>
                <a:spcPts val="500"/>
              </a:spcBef>
              <a:buFont typeface="Arial" panose="020B0604020202020204" pitchFamily="34" charset="0"/>
              <a:buChar char="•"/>
              <a:defRPr kumimoji="1"/>
            </a:lvl6pPr>
            <a:lvl7pPr marL="2971800" indent="-228600" defTabSz="914400">
              <a:lnSpc>
                <a:spcPct val="90000"/>
              </a:lnSpc>
              <a:spcBef>
                <a:spcPts val="500"/>
              </a:spcBef>
              <a:buFont typeface="Arial" panose="020B0604020202020204" pitchFamily="34" charset="0"/>
              <a:buChar char="•"/>
              <a:defRPr kumimoji="1"/>
            </a:lvl7pPr>
            <a:lvl8pPr marL="3429000" indent="-228600" defTabSz="914400">
              <a:lnSpc>
                <a:spcPct val="90000"/>
              </a:lnSpc>
              <a:spcBef>
                <a:spcPts val="500"/>
              </a:spcBef>
              <a:buFont typeface="Arial" panose="020B0604020202020204" pitchFamily="34" charset="0"/>
              <a:buChar char="•"/>
              <a:defRPr kumimoji="1"/>
            </a:lvl8pPr>
            <a:lvl9pPr marL="3886200" indent="-228600" defTabSz="914400">
              <a:lnSpc>
                <a:spcPct val="90000"/>
              </a:lnSpc>
              <a:spcBef>
                <a:spcPts val="500"/>
              </a:spcBef>
              <a:buFont typeface="Arial" panose="020B0604020202020204" pitchFamily="34" charset="0"/>
              <a:buChar char="•"/>
              <a:defRPr kumimoji="1"/>
            </a:lvl9pPr>
          </a:lstStyle>
          <a:p>
            <a:pPr>
              <a:buClr>
                <a:srgbClr val="F36C37"/>
              </a:buClr>
              <a:buFont typeface="Wingdings" panose="05000000000000000000" pitchFamily="2" charset="2"/>
              <a:buChar char="l"/>
            </a:pPr>
            <a:r>
              <a:rPr lang="ja-JP" altLang="en-US" sz="1800" dirty="0"/>
              <a:t>そのほかのハイパーパラメータについては以下の公式リファレンスに記載があります。</a:t>
            </a:r>
            <a:br>
              <a:rPr lang="en-US" altLang="ja-JP" sz="1800" dirty="0"/>
            </a:br>
            <a:br>
              <a:rPr lang="en-US" altLang="ja-JP" sz="1800" dirty="0"/>
            </a:br>
            <a:r>
              <a:rPr lang="ja-JP" altLang="en-US" sz="1400" dirty="0"/>
              <a:t>決定木の</a:t>
            </a:r>
            <a:r>
              <a:rPr lang="en-US" altLang="ja-JP" sz="1400" dirty="0"/>
              <a:t>API</a:t>
            </a:r>
            <a:r>
              <a:rPr lang="ja-JP" altLang="en-US" sz="1400" dirty="0"/>
              <a:t>リファレンス</a:t>
            </a:r>
            <a:br>
              <a:rPr lang="en-US" altLang="ja-JP" sz="1800" dirty="0"/>
            </a:br>
            <a:r>
              <a:rPr lang="en-US" altLang="ja-JP" sz="1400" dirty="0">
                <a:hlinkClick r:id="rId3"/>
              </a:rPr>
              <a:t>https://scikit-learn.org/stable/modules/classes.html#module-sklearn.tree</a:t>
            </a:r>
            <a:br>
              <a:rPr lang="ja-JP" altLang="en-US" sz="600" b="1" dirty="0"/>
            </a:br>
            <a:endParaRPr lang="ja-JP" altLang="en-US" sz="600" b="1" dirty="0"/>
          </a:p>
        </p:txBody>
      </p:sp>
    </p:spTree>
    <p:extLst>
      <p:ext uri="{BB962C8B-B14F-4D97-AF65-F5344CB8AC3E}">
        <p14:creationId xmlns:p14="http://schemas.microsoft.com/office/powerpoint/2010/main" val="366439677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3EED049-9879-9289-FB06-53E1702FE0CE}"/>
              </a:ext>
            </a:extLst>
          </p:cNvPr>
          <p:cNvSpPr>
            <a:spLocks noGrp="1"/>
          </p:cNvSpPr>
          <p:nvPr>
            <p:ph type="title"/>
          </p:nvPr>
        </p:nvSpPr>
        <p:spPr/>
        <p:txBody>
          <a:bodyPr/>
          <a:lstStyle/>
          <a:p>
            <a:r>
              <a:rPr kumimoji="1" lang="ja-JP" altLang="en-US"/>
              <a:t>機械学習モデル</a:t>
            </a:r>
            <a:r>
              <a:rPr lang="ja-JP" altLang="en-US"/>
              <a:t>の評価</a:t>
            </a:r>
            <a:endParaRPr kumimoji="1" lang="ja-JP" altLang="en-US"/>
          </a:p>
        </p:txBody>
      </p:sp>
      <p:grpSp>
        <p:nvGrpSpPr>
          <p:cNvPr id="3" name="グループ化 2">
            <a:extLst>
              <a:ext uri="{FF2B5EF4-FFF2-40B4-BE49-F238E27FC236}">
                <a16:creationId xmlns:a16="http://schemas.microsoft.com/office/drawing/2014/main" id="{25DB18EA-4068-14EF-4701-94A3B94D62AB}"/>
              </a:ext>
            </a:extLst>
          </p:cNvPr>
          <p:cNvGrpSpPr/>
          <p:nvPr/>
        </p:nvGrpSpPr>
        <p:grpSpPr>
          <a:xfrm>
            <a:off x="1470043" y="3517075"/>
            <a:ext cx="4999754" cy="2159741"/>
            <a:chOff x="766762" y="4279500"/>
            <a:chExt cx="4999754" cy="2159741"/>
          </a:xfrm>
        </p:grpSpPr>
        <p:sp>
          <p:nvSpPr>
            <p:cNvPr id="4" name="テキスト ボックス 3">
              <a:extLst>
                <a:ext uri="{FF2B5EF4-FFF2-40B4-BE49-F238E27FC236}">
                  <a16:creationId xmlns:a16="http://schemas.microsoft.com/office/drawing/2014/main" id="{3A1FEE5D-1D9E-C354-4096-A7393933C1C6}"/>
                </a:ext>
              </a:extLst>
            </p:cNvPr>
            <p:cNvSpPr txBox="1"/>
            <p:nvPr/>
          </p:nvSpPr>
          <p:spPr>
            <a:xfrm>
              <a:off x="2420472" y="5049210"/>
              <a:ext cx="1716576" cy="304699"/>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14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r>
                <a:rPr lang="en-US" altLang="ja-JP" sz="1200" dirty="0"/>
                <a:t>70% </a:t>
              </a:r>
              <a:r>
                <a:rPr lang="ja-JP" altLang="en-US" sz="1200" dirty="0"/>
                <a:t>訓練データ</a:t>
              </a:r>
            </a:p>
          </p:txBody>
        </p:sp>
        <p:pic>
          <p:nvPicPr>
            <p:cNvPr id="5" name="図 4" descr="アイコン が含まれている画像&#10;&#10;自動的に生成された説明">
              <a:extLst>
                <a:ext uri="{FF2B5EF4-FFF2-40B4-BE49-F238E27FC236}">
                  <a16:creationId xmlns:a16="http://schemas.microsoft.com/office/drawing/2014/main" id="{D110A3A6-76FD-FB1B-1EC0-930524689F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0774" y="4955036"/>
              <a:ext cx="685834" cy="685834"/>
            </a:xfrm>
            <a:prstGeom prst="rect">
              <a:avLst/>
            </a:prstGeom>
            <a:effectLst>
              <a:outerShdw blurRad="50800" dist="38100" dir="2700000" algn="tl" rotWithShape="0">
                <a:prstClr val="black">
                  <a:alpha val="40000"/>
                </a:prstClr>
              </a:outerShdw>
            </a:effectLst>
          </p:spPr>
        </p:pic>
        <p:pic>
          <p:nvPicPr>
            <p:cNvPr id="6" name="図 5" descr="アイコン が含まれている画像&#10;&#10;自動的に生成された説明">
              <a:extLst>
                <a:ext uri="{FF2B5EF4-FFF2-40B4-BE49-F238E27FC236}">
                  <a16:creationId xmlns:a16="http://schemas.microsoft.com/office/drawing/2014/main" id="{4FB5E428-483C-0312-4D01-A48BFEDFCE1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84106" y="5448708"/>
              <a:ext cx="685834" cy="685834"/>
            </a:xfrm>
            <a:prstGeom prst="rect">
              <a:avLst/>
            </a:prstGeom>
            <a:effectLst>
              <a:outerShdw blurRad="50800" dist="38100" dir="2700000" algn="tl" rotWithShape="0">
                <a:prstClr val="black">
                  <a:alpha val="40000"/>
                </a:prstClr>
              </a:outerShdw>
            </a:effectLst>
          </p:spPr>
        </p:pic>
        <p:pic>
          <p:nvPicPr>
            <p:cNvPr id="7" name="図 6" descr="アイコン が含まれている画像&#10;&#10;自動的に生成された説明">
              <a:extLst>
                <a:ext uri="{FF2B5EF4-FFF2-40B4-BE49-F238E27FC236}">
                  <a16:creationId xmlns:a16="http://schemas.microsoft.com/office/drawing/2014/main" id="{0FC12518-3A75-73A4-DE84-B1D3C0D5A2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61263" y="4371414"/>
              <a:ext cx="685834" cy="685834"/>
            </a:xfrm>
            <a:prstGeom prst="rect">
              <a:avLst/>
            </a:prstGeom>
            <a:effectLst>
              <a:outerShdw blurRad="50800" dist="38100" dir="2700000" algn="tl" rotWithShape="0">
                <a:prstClr val="black">
                  <a:alpha val="40000"/>
                </a:prstClr>
              </a:outerShdw>
            </a:effectLst>
          </p:spPr>
        </p:pic>
        <p:grpSp>
          <p:nvGrpSpPr>
            <p:cNvPr id="8" name="グループ化 7">
              <a:extLst>
                <a:ext uri="{FF2B5EF4-FFF2-40B4-BE49-F238E27FC236}">
                  <a16:creationId xmlns:a16="http://schemas.microsoft.com/office/drawing/2014/main" id="{78057ACA-E685-526C-E1DF-7BE72D701E14}"/>
                </a:ext>
              </a:extLst>
            </p:cNvPr>
            <p:cNvGrpSpPr/>
            <p:nvPr/>
          </p:nvGrpSpPr>
          <p:grpSpPr>
            <a:xfrm>
              <a:off x="4178617" y="5543313"/>
              <a:ext cx="1587899" cy="870103"/>
              <a:chOff x="8731924" y="2529728"/>
              <a:chExt cx="1587899" cy="870103"/>
            </a:xfrm>
          </p:grpSpPr>
          <p:pic>
            <p:nvPicPr>
              <p:cNvPr id="22" name="図 21">
                <a:extLst>
                  <a:ext uri="{FF2B5EF4-FFF2-40B4-BE49-F238E27FC236}">
                    <a16:creationId xmlns:a16="http://schemas.microsoft.com/office/drawing/2014/main" id="{EF78B5EB-C6B0-904B-F599-091C6AD8BD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49720" y="2529728"/>
                <a:ext cx="870103" cy="870103"/>
              </a:xfrm>
              <a:prstGeom prst="rect">
                <a:avLst/>
              </a:prstGeom>
              <a:effectLst>
                <a:outerShdw blurRad="50800" dist="38100" dir="2700000" algn="tl" rotWithShape="0">
                  <a:prstClr val="black">
                    <a:alpha val="40000"/>
                  </a:prstClr>
                </a:outerShdw>
              </a:effectLst>
            </p:spPr>
          </p:pic>
          <p:pic>
            <p:nvPicPr>
              <p:cNvPr id="23" name="図 22" descr="アイコン&#10;&#10;自動的に生成された説明">
                <a:extLst>
                  <a:ext uri="{FF2B5EF4-FFF2-40B4-BE49-F238E27FC236}">
                    <a16:creationId xmlns:a16="http://schemas.microsoft.com/office/drawing/2014/main" id="{6214321F-8417-949D-D2DF-F383C9928E8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31924" y="2725178"/>
                <a:ext cx="583128" cy="583128"/>
              </a:xfrm>
              <a:prstGeom prst="rect">
                <a:avLst/>
              </a:prstGeom>
              <a:effectLst>
                <a:outerShdw blurRad="50800" dist="38100" dir="2700000" algn="tl" rotWithShape="0">
                  <a:prstClr val="black">
                    <a:alpha val="40000"/>
                  </a:prstClr>
                </a:outerShdw>
              </a:effectLst>
            </p:spPr>
          </p:pic>
        </p:grpSp>
        <p:grpSp>
          <p:nvGrpSpPr>
            <p:cNvPr id="9" name="グループ化 8">
              <a:extLst>
                <a:ext uri="{FF2B5EF4-FFF2-40B4-BE49-F238E27FC236}">
                  <a16:creationId xmlns:a16="http://schemas.microsoft.com/office/drawing/2014/main" id="{0FCF32A9-F2FA-257B-5F94-A8B3520D56B3}"/>
                </a:ext>
              </a:extLst>
            </p:cNvPr>
            <p:cNvGrpSpPr/>
            <p:nvPr/>
          </p:nvGrpSpPr>
          <p:grpSpPr>
            <a:xfrm>
              <a:off x="4827646" y="4357826"/>
              <a:ext cx="780704" cy="717507"/>
              <a:chOff x="3228066" y="5416302"/>
              <a:chExt cx="1002417" cy="921272"/>
            </a:xfrm>
          </p:grpSpPr>
          <p:grpSp>
            <p:nvGrpSpPr>
              <p:cNvPr id="18" name="グループ化 17">
                <a:extLst>
                  <a:ext uri="{FF2B5EF4-FFF2-40B4-BE49-F238E27FC236}">
                    <a16:creationId xmlns:a16="http://schemas.microsoft.com/office/drawing/2014/main" id="{B77E204B-37BB-A0AE-EAB3-C5105475F268}"/>
                  </a:ext>
                </a:extLst>
              </p:cNvPr>
              <p:cNvGrpSpPr/>
              <p:nvPr/>
            </p:nvGrpSpPr>
            <p:grpSpPr>
              <a:xfrm>
                <a:off x="3228066" y="5416302"/>
                <a:ext cx="1002417" cy="921272"/>
                <a:chOff x="2371264" y="3642965"/>
                <a:chExt cx="1106239" cy="1016690"/>
              </a:xfrm>
            </p:grpSpPr>
            <p:sp>
              <p:nvSpPr>
                <p:cNvPr id="20" name="正方形/長方形 19">
                  <a:extLst>
                    <a:ext uri="{FF2B5EF4-FFF2-40B4-BE49-F238E27FC236}">
                      <a16:creationId xmlns:a16="http://schemas.microsoft.com/office/drawing/2014/main" id="{5ECE2D1F-57D6-4BB2-36F7-E0EAE4D51B0D}"/>
                    </a:ext>
                  </a:extLst>
                </p:cNvPr>
                <p:cNvSpPr/>
                <p:nvPr/>
              </p:nvSpPr>
              <p:spPr bwMode="auto">
                <a:xfrm>
                  <a:off x="2371264" y="3642965"/>
                  <a:ext cx="1106239" cy="1016690"/>
                </a:xfrm>
                <a:prstGeom prst="rect">
                  <a:avLst/>
                </a:prstGeom>
                <a:solidFill>
                  <a:srgbClr val="FBD2C1"/>
                </a:solidFill>
                <a:ln w="38100">
                  <a:solidFill>
                    <a:srgbClr val="F36C37"/>
                  </a:solidFill>
                </a:ln>
                <a:effectLst/>
              </p:spPr>
              <p:style>
                <a:lnRef idx="1">
                  <a:schemeClr val="accent1"/>
                </a:lnRef>
                <a:fillRef idx="2">
                  <a:schemeClr val="accent1"/>
                </a:fillRef>
                <a:effectRef idx="1">
                  <a:schemeClr val="accent1"/>
                </a:effectRef>
                <a:fontRef idx="minor">
                  <a:schemeClr val="dk1"/>
                </a:fontRef>
              </p:style>
              <p:txBody>
                <a:bodyPr vert="horz" wrap="square" lIns="84406" tIns="42203" rIns="84406" bIns="42203" numCol="1" rtlCol="0" anchor="t" anchorCtr="0" compatLnSpc="1">
                  <a:prstTxWarp prst="textNoShape">
                    <a:avLst/>
                  </a:prstTxWarp>
                </a:bodyPr>
                <a:lstStyle/>
                <a:p>
                  <a:pPr algn="ctr">
                    <a:defRPr/>
                  </a:pPr>
                  <a:endParaRPr lang="en-US" altLang="ja-JP" sz="1400" dirty="0">
                    <a:solidFill>
                      <a:prstClr val="black"/>
                    </a:solidFill>
                    <a:latin typeface="メイリオ" panose="020B0604030504040204" pitchFamily="50" charset="-128"/>
                    <a:ea typeface="メイリオ" panose="020B0604030504040204" pitchFamily="50" charset="-128"/>
                  </a:endParaRPr>
                </a:p>
              </p:txBody>
            </p:sp>
            <p:pic>
              <p:nvPicPr>
                <p:cNvPr id="21" name="グラフィックス 20" descr="歯車 2 つ">
                  <a:extLst>
                    <a:ext uri="{FF2B5EF4-FFF2-40B4-BE49-F238E27FC236}">
                      <a16:creationId xmlns:a16="http://schemas.microsoft.com/office/drawing/2014/main" id="{4698F38C-0D9D-160C-D3CB-888F5AD27E9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649200" y="3889359"/>
                  <a:ext cx="692419" cy="692419"/>
                </a:xfrm>
                <a:prstGeom prst="rect">
                  <a:avLst/>
                </a:prstGeom>
              </p:spPr>
            </p:pic>
          </p:grpSp>
          <p:sp>
            <p:nvSpPr>
              <p:cNvPr id="19" name="テキスト ボックス 18">
                <a:extLst>
                  <a:ext uri="{FF2B5EF4-FFF2-40B4-BE49-F238E27FC236}">
                    <a16:creationId xmlns:a16="http://schemas.microsoft.com/office/drawing/2014/main" id="{E777A44A-702E-DFA1-A0FC-490BF5261121}"/>
                  </a:ext>
                </a:extLst>
              </p:cNvPr>
              <p:cNvSpPr txBox="1"/>
              <p:nvPr/>
            </p:nvSpPr>
            <p:spPr>
              <a:xfrm>
                <a:off x="3309572" y="5424817"/>
                <a:ext cx="839404" cy="323061"/>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14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r>
                  <a:rPr lang="en-US" altLang="ja-JP" sz="900" dirty="0"/>
                  <a:t>Model</a:t>
                </a:r>
                <a:endParaRPr lang="ja-JP" altLang="en-US" sz="900" dirty="0"/>
              </a:p>
            </p:txBody>
          </p:sp>
        </p:grpSp>
        <p:sp>
          <p:nvSpPr>
            <p:cNvPr id="10" name="テキスト ボックス 9">
              <a:extLst>
                <a:ext uri="{FF2B5EF4-FFF2-40B4-BE49-F238E27FC236}">
                  <a16:creationId xmlns:a16="http://schemas.microsoft.com/office/drawing/2014/main" id="{26B93400-2BF1-0F2C-0572-B08648F54C7B}"/>
                </a:ext>
              </a:extLst>
            </p:cNvPr>
            <p:cNvSpPr txBox="1"/>
            <p:nvPr/>
          </p:nvSpPr>
          <p:spPr>
            <a:xfrm>
              <a:off x="2461869" y="6134542"/>
              <a:ext cx="1629783" cy="304699"/>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14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r>
                <a:rPr lang="en-US" altLang="ja-JP" sz="1200" dirty="0"/>
                <a:t>30% </a:t>
              </a:r>
              <a:r>
                <a:rPr lang="ja-JP" altLang="en-US" sz="1200" dirty="0"/>
                <a:t>検証データ</a:t>
              </a:r>
            </a:p>
          </p:txBody>
        </p:sp>
        <p:cxnSp>
          <p:nvCxnSpPr>
            <p:cNvPr id="11" name="直線矢印コネクタ 10">
              <a:extLst>
                <a:ext uri="{FF2B5EF4-FFF2-40B4-BE49-F238E27FC236}">
                  <a16:creationId xmlns:a16="http://schemas.microsoft.com/office/drawing/2014/main" id="{AE6FF8CC-5E39-965C-7D3E-A5D14F767D48}"/>
                </a:ext>
              </a:extLst>
            </p:cNvPr>
            <p:cNvCxnSpPr>
              <a:cxnSpLocks/>
              <a:stCxn id="5" idx="3"/>
              <a:endCxn id="7" idx="1"/>
            </p:cNvCxnSpPr>
            <p:nvPr/>
          </p:nvCxnSpPr>
          <p:spPr>
            <a:xfrm flipV="1">
              <a:off x="1646608" y="4714331"/>
              <a:ext cx="1114655" cy="583622"/>
            </a:xfrm>
            <a:prstGeom prst="straightConnector1">
              <a:avLst/>
            </a:prstGeom>
            <a:ln w="47625">
              <a:solidFill>
                <a:srgbClr val="00879E"/>
              </a:solidFill>
              <a:headEnd type="none" w="med" len="med"/>
              <a:tailEnd type="triangle"/>
            </a:ln>
          </p:spPr>
          <p:style>
            <a:lnRef idx="3">
              <a:schemeClr val="accent1"/>
            </a:lnRef>
            <a:fillRef idx="0">
              <a:schemeClr val="accent1"/>
            </a:fillRef>
            <a:effectRef idx="2">
              <a:schemeClr val="accent1"/>
            </a:effectRef>
            <a:fontRef idx="minor">
              <a:schemeClr val="tx1"/>
            </a:fontRef>
          </p:style>
        </p:cxnSp>
        <p:cxnSp>
          <p:nvCxnSpPr>
            <p:cNvPr id="12" name="直線矢印コネクタ 11">
              <a:extLst>
                <a:ext uri="{FF2B5EF4-FFF2-40B4-BE49-F238E27FC236}">
                  <a16:creationId xmlns:a16="http://schemas.microsoft.com/office/drawing/2014/main" id="{B8DA4584-C115-67A4-D351-976D531D8EC0}"/>
                </a:ext>
              </a:extLst>
            </p:cNvPr>
            <p:cNvCxnSpPr>
              <a:cxnSpLocks/>
              <a:stCxn id="5" idx="3"/>
              <a:endCxn id="6" idx="1"/>
            </p:cNvCxnSpPr>
            <p:nvPr/>
          </p:nvCxnSpPr>
          <p:spPr>
            <a:xfrm>
              <a:off x="1646608" y="5297953"/>
              <a:ext cx="1137498" cy="493672"/>
            </a:xfrm>
            <a:prstGeom prst="straightConnector1">
              <a:avLst/>
            </a:prstGeom>
            <a:ln w="47625">
              <a:solidFill>
                <a:srgbClr val="00879E"/>
              </a:solidFill>
              <a:headEnd type="none" w="med" len="med"/>
              <a:tailEnd type="triangle"/>
            </a:ln>
          </p:spPr>
          <p:style>
            <a:lnRef idx="3">
              <a:schemeClr val="accent1"/>
            </a:lnRef>
            <a:fillRef idx="0">
              <a:schemeClr val="accent1"/>
            </a:fillRef>
            <a:effectRef idx="2">
              <a:schemeClr val="accent1"/>
            </a:effectRef>
            <a:fontRef idx="minor">
              <a:schemeClr val="tx1"/>
            </a:fontRef>
          </p:style>
        </p:cxnSp>
        <p:sp>
          <p:nvSpPr>
            <p:cNvPr id="13" name="テキスト ボックス 12">
              <a:extLst>
                <a:ext uri="{FF2B5EF4-FFF2-40B4-BE49-F238E27FC236}">
                  <a16:creationId xmlns:a16="http://schemas.microsoft.com/office/drawing/2014/main" id="{B80E9FF7-5EDE-9E8B-7228-934903AFE73C}"/>
                </a:ext>
              </a:extLst>
            </p:cNvPr>
            <p:cNvSpPr txBox="1"/>
            <p:nvPr/>
          </p:nvSpPr>
          <p:spPr>
            <a:xfrm>
              <a:off x="766762" y="4279500"/>
              <a:ext cx="1927939" cy="526298"/>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14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pPr algn="l"/>
              <a:r>
                <a:rPr lang="en-US" altLang="ja-JP" sz="1200" dirty="0">
                  <a:solidFill>
                    <a:srgbClr val="00879E"/>
                  </a:solidFill>
                </a:rPr>
                <a:t>scikit-learn</a:t>
              </a:r>
            </a:p>
            <a:p>
              <a:pPr algn="l"/>
              <a:r>
                <a:rPr lang="en-US" altLang="ja-JP" sz="1200" dirty="0">
                  <a:solidFill>
                    <a:srgbClr val="00879E"/>
                  </a:solidFill>
                </a:rPr>
                <a:t>train_test_split()</a:t>
              </a:r>
              <a:endParaRPr lang="ja-JP" altLang="en-US" sz="1200" dirty="0">
                <a:solidFill>
                  <a:srgbClr val="00879E"/>
                </a:solidFill>
              </a:endParaRPr>
            </a:p>
          </p:txBody>
        </p:sp>
        <p:cxnSp>
          <p:nvCxnSpPr>
            <p:cNvPr id="14" name="直線矢印コネクタ 13">
              <a:extLst>
                <a:ext uri="{FF2B5EF4-FFF2-40B4-BE49-F238E27FC236}">
                  <a16:creationId xmlns:a16="http://schemas.microsoft.com/office/drawing/2014/main" id="{45F7A6E1-96F1-DD4B-8EA7-14943DE99990}"/>
                </a:ext>
              </a:extLst>
            </p:cNvPr>
            <p:cNvCxnSpPr>
              <a:cxnSpLocks/>
              <a:stCxn id="7" idx="3"/>
              <a:endCxn id="20" idx="1"/>
            </p:cNvCxnSpPr>
            <p:nvPr/>
          </p:nvCxnSpPr>
          <p:spPr>
            <a:xfrm>
              <a:off x="3447097" y="4714331"/>
              <a:ext cx="1380549" cy="2249"/>
            </a:xfrm>
            <a:prstGeom prst="straightConnector1">
              <a:avLst/>
            </a:prstGeom>
            <a:ln w="47625">
              <a:solidFill>
                <a:srgbClr val="00879E"/>
              </a:solidFill>
              <a:headEnd type="none" w="med" len="med"/>
              <a:tailEnd type="triangle"/>
            </a:ln>
          </p:spPr>
          <p:style>
            <a:lnRef idx="3">
              <a:schemeClr val="accent1"/>
            </a:lnRef>
            <a:fillRef idx="0">
              <a:schemeClr val="accent1"/>
            </a:fillRef>
            <a:effectRef idx="2">
              <a:schemeClr val="accent1"/>
            </a:effectRef>
            <a:fontRef idx="minor">
              <a:schemeClr val="tx1"/>
            </a:fontRef>
          </p:style>
        </p:cxnSp>
        <p:sp>
          <p:nvSpPr>
            <p:cNvPr id="15" name="テキスト ボックス 14">
              <a:extLst>
                <a:ext uri="{FF2B5EF4-FFF2-40B4-BE49-F238E27FC236}">
                  <a16:creationId xmlns:a16="http://schemas.microsoft.com/office/drawing/2014/main" id="{24ADF0D1-E87D-C551-5C95-8A0ED24A8A9B}"/>
                </a:ext>
              </a:extLst>
            </p:cNvPr>
            <p:cNvSpPr txBox="1"/>
            <p:nvPr/>
          </p:nvSpPr>
          <p:spPr>
            <a:xfrm>
              <a:off x="3580781" y="4409632"/>
              <a:ext cx="1108673" cy="304699"/>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14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r>
                <a:rPr lang="ja-JP" altLang="en-US" sz="1200" dirty="0">
                  <a:solidFill>
                    <a:srgbClr val="00879E"/>
                  </a:solidFill>
                </a:rPr>
                <a:t>学習に利用</a:t>
              </a:r>
            </a:p>
          </p:txBody>
        </p:sp>
        <p:cxnSp>
          <p:nvCxnSpPr>
            <p:cNvPr id="16" name="コネクタ: 曲線 23">
              <a:extLst>
                <a:ext uri="{FF2B5EF4-FFF2-40B4-BE49-F238E27FC236}">
                  <a16:creationId xmlns:a16="http://schemas.microsoft.com/office/drawing/2014/main" id="{C3BCDD00-A0A6-C3B4-AAE5-46AED131F768}"/>
                </a:ext>
              </a:extLst>
            </p:cNvPr>
            <p:cNvCxnSpPr>
              <a:stCxn id="6" idx="3"/>
              <a:endCxn id="20" idx="2"/>
            </p:cNvCxnSpPr>
            <p:nvPr/>
          </p:nvCxnSpPr>
          <p:spPr>
            <a:xfrm flipV="1">
              <a:off x="3469940" y="5075333"/>
              <a:ext cx="1748058" cy="716292"/>
            </a:xfrm>
            <a:prstGeom prst="curvedConnector2">
              <a:avLst/>
            </a:prstGeom>
            <a:ln w="47625">
              <a:solidFill>
                <a:srgbClr val="00879E"/>
              </a:solidFill>
              <a:headEnd type="none" w="med" len="med"/>
              <a:tailEnd type="triangle"/>
            </a:ln>
          </p:spPr>
          <p:style>
            <a:lnRef idx="3">
              <a:schemeClr val="accent1"/>
            </a:lnRef>
            <a:fillRef idx="0">
              <a:schemeClr val="accent1"/>
            </a:fillRef>
            <a:effectRef idx="2">
              <a:schemeClr val="accent1"/>
            </a:effectRef>
            <a:fontRef idx="minor">
              <a:schemeClr val="tx1"/>
            </a:fontRef>
          </p:style>
        </p:cxnSp>
        <p:sp>
          <p:nvSpPr>
            <p:cNvPr id="17" name="テキスト ボックス 16">
              <a:extLst>
                <a:ext uri="{FF2B5EF4-FFF2-40B4-BE49-F238E27FC236}">
                  <a16:creationId xmlns:a16="http://schemas.microsoft.com/office/drawing/2014/main" id="{82DAF8BF-2587-66B5-C636-58E913FFA4B7}"/>
                </a:ext>
              </a:extLst>
            </p:cNvPr>
            <p:cNvSpPr txBox="1"/>
            <p:nvPr/>
          </p:nvSpPr>
          <p:spPr>
            <a:xfrm>
              <a:off x="3613810" y="5184880"/>
              <a:ext cx="1108673" cy="526298"/>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14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r>
                <a:rPr lang="ja-JP" altLang="en-US" sz="1200">
                  <a:solidFill>
                    <a:srgbClr val="00879E"/>
                  </a:solidFill>
                </a:rPr>
                <a:t>モデルの調整に</a:t>
              </a:r>
              <a:r>
                <a:rPr lang="ja-JP" altLang="en-US" sz="1200" dirty="0">
                  <a:solidFill>
                    <a:srgbClr val="00879E"/>
                  </a:solidFill>
                </a:rPr>
                <a:t>利用</a:t>
              </a:r>
            </a:p>
          </p:txBody>
        </p:sp>
      </p:grpSp>
      <p:pic>
        <p:nvPicPr>
          <p:cNvPr id="24" name="図 23" descr="アイコン が含まれている画像&#10;&#10;自動的に生成された説明">
            <a:extLst>
              <a:ext uri="{FF2B5EF4-FFF2-40B4-BE49-F238E27FC236}">
                <a16:creationId xmlns:a16="http://schemas.microsoft.com/office/drawing/2014/main" id="{CC0F3B2B-D33B-FA22-70F7-7C2BB55200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96270" y="4686283"/>
            <a:ext cx="685834" cy="685834"/>
          </a:xfrm>
          <a:prstGeom prst="rect">
            <a:avLst/>
          </a:prstGeom>
          <a:effectLst>
            <a:outerShdw blurRad="50800" dist="38100" dir="2700000" algn="tl" rotWithShape="0">
              <a:prstClr val="black">
                <a:alpha val="40000"/>
              </a:prstClr>
            </a:outerShdw>
          </a:effectLst>
        </p:spPr>
      </p:pic>
      <p:sp>
        <p:nvSpPr>
          <p:cNvPr id="25" name="テキスト ボックス 24">
            <a:extLst>
              <a:ext uri="{FF2B5EF4-FFF2-40B4-BE49-F238E27FC236}">
                <a16:creationId xmlns:a16="http://schemas.microsoft.com/office/drawing/2014/main" id="{281CA422-005B-A08F-69A3-C38D71F28B3E}"/>
              </a:ext>
            </a:extLst>
          </p:cNvPr>
          <p:cNvSpPr txBox="1"/>
          <p:nvPr/>
        </p:nvSpPr>
        <p:spPr>
          <a:xfrm>
            <a:off x="7424295" y="5346292"/>
            <a:ext cx="1629783" cy="304699"/>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14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r>
              <a:rPr lang="ja-JP" altLang="en-US" sz="1200"/>
              <a:t>テストデータ</a:t>
            </a:r>
            <a:endParaRPr lang="ja-JP" altLang="en-US" sz="1200" dirty="0"/>
          </a:p>
        </p:txBody>
      </p:sp>
      <p:sp>
        <p:nvSpPr>
          <p:cNvPr id="26" name="正方形/長方形 25">
            <a:extLst>
              <a:ext uri="{FF2B5EF4-FFF2-40B4-BE49-F238E27FC236}">
                <a16:creationId xmlns:a16="http://schemas.microsoft.com/office/drawing/2014/main" id="{F2963F7B-B7D9-5457-C922-E72094D8FAD2}"/>
              </a:ext>
            </a:extLst>
          </p:cNvPr>
          <p:cNvSpPr/>
          <p:nvPr/>
        </p:nvSpPr>
        <p:spPr bwMode="auto">
          <a:xfrm>
            <a:off x="7896270" y="3573106"/>
            <a:ext cx="780704" cy="717507"/>
          </a:xfrm>
          <a:prstGeom prst="rect">
            <a:avLst/>
          </a:prstGeom>
          <a:solidFill>
            <a:srgbClr val="FBD2C1"/>
          </a:solidFill>
          <a:ln w="38100">
            <a:solidFill>
              <a:srgbClr val="F36C37"/>
            </a:solidFill>
          </a:ln>
          <a:effectLst/>
        </p:spPr>
        <p:style>
          <a:lnRef idx="1">
            <a:schemeClr val="accent1"/>
          </a:lnRef>
          <a:fillRef idx="2">
            <a:schemeClr val="accent1"/>
          </a:fillRef>
          <a:effectRef idx="1">
            <a:schemeClr val="accent1"/>
          </a:effectRef>
          <a:fontRef idx="minor">
            <a:schemeClr val="dk1"/>
          </a:fontRef>
        </p:style>
        <p:txBody>
          <a:bodyPr vert="horz" wrap="square" lIns="84406" tIns="42203" rIns="84406" bIns="42203" numCol="1" rtlCol="0" anchor="t" anchorCtr="0" compatLnSpc="1">
            <a:prstTxWarp prst="textNoShape">
              <a:avLst/>
            </a:prstTxWarp>
          </a:bodyPr>
          <a:lstStyle/>
          <a:p>
            <a:pPr algn="ctr">
              <a:defRPr/>
            </a:pPr>
            <a:endParaRPr lang="en-US" altLang="ja-JP" sz="1400" dirty="0">
              <a:solidFill>
                <a:prstClr val="black"/>
              </a:solidFill>
              <a:latin typeface="メイリオ" panose="020B0604030504040204" pitchFamily="50" charset="-128"/>
              <a:ea typeface="メイリオ" panose="020B0604030504040204" pitchFamily="50" charset="-128"/>
            </a:endParaRPr>
          </a:p>
        </p:txBody>
      </p:sp>
      <p:sp>
        <p:nvSpPr>
          <p:cNvPr id="27" name="テキスト ボックス 26">
            <a:extLst>
              <a:ext uri="{FF2B5EF4-FFF2-40B4-BE49-F238E27FC236}">
                <a16:creationId xmlns:a16="http://schemas.microsoft.com/office/drawing/2014/main" id="{0D43B0AC-E9C6-9EDA-D8AF-EC97AC804AFB}"/>
              </a:ext>
            </a:extLst>
          </p:cNvPr>
          <p:cNvSpPr txBox="1"/>
          <p:nvPr/>
        </p:nvSpPr>
        <p:spPr>
          <a:xfrm>
            <a:off x="7959749" y="3579738"/>
            <a:ext cx="653746" cy="251607"/>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14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r>
              <a:rPr lang="en-US" altLang="ja-JP" sz="900" dirty="0"/>
              <a:t>Model</a:t>
            </a:r>
            <a:endParaRPr lang="ja-JP" altLang="en-US" sz="900" dirty="0"/>
          </a:p>
        </p:txBody>
      </p:sp>
      <p:pic>
        <p:nvPicPr>
          <p:cNvPr id="28" name="グラフィックス 27" descr="歯車 2 つ">
            <a:extLst>
              <a:ext uri="{FF2B5EF4-FFF2-40B4-BE49-F238E27FC236}">
                <a16:creationId xmlns:a16="http://schemas.microsoft.com/office/drawing/2014/main" id="{4B1FDD58-A336-32AC-574E-A85825877D4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042292" y="3780224"/>
            <a:ext cx="488660" cy="488660"/>
          </a:xfrm>
          <a:prstGeom prst="rect">
            <a:avLst/>
          </a:prstGeom>
        </p:spPr>
      </p:pic>
      <p:pic>
        <p:nvPicPr>
          <p:cNvPr id="29" name="図 28">
            <a:extLst>
              <a:ext uri="{FF2B5EF4-FFF2-40B4-BE49-F238E27FC236}">
                <a16:creationId xmlns:a16="http://schemas.microsoft.com/office/drawing/2014/main" id="{F708D3C7-EA0D-9A77-7C72-E1E1A11DF0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78533" y="4008342"/>
            <a:ext cx="870103" cy="870103"/>
          </a:xfrm>
          <a:prstGeom prst="rect">
            <a:avLst/>
          </a:prstGeom>
          <a:effectLst>
            <a:outerShdw blurRad="50800" dist="38100" dir="2700000" algn="tl" rotWithShape="0">
              <a:prstClr val="black">
                <a:alpha val="40000"/>
              </a:prstClr>
            </a:outerShdw>
          </a:effectLst>
        </p:spPr>
      </p:pic>
      <p:pic>
        <p:nvPicPr>
          <p:cNvPr id="30" name="図 29" descr="アイコン&#10;&#10;自動的に生成された説明">
            <a:extLst>
              <a:ext uri="{FF2B5EF4-FFF2-40B4-BE49-F238E27FC236}">
                <a16:creationId xmlns:a16="http://schemas.microsoft.com/office/drawing/2014/main" id="{9B085B81-32A5-D100-550F-13CC117C03C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60737" y="4203792"/>
            <a:ext cx="583128" cy="583128"/>
          </a:xfrm>
          <a:prstGeom prst="rect">
            <a:avLst/>
          </a:prstGeom>
          <a:effectLst>
            <a:outerShdw blurRad="50800" dist="38100" dir="2700000" algn="tl" rotWithShape="0">
              <a:prstClr val="black">
                <a:alpha val="40000"/>
              </a:prstClr>
            </a:outerShdw>
          </a:effectLst>
        </p:spPr>
      </p:pic>
      <p:cxnSp>
        <p:nvCxnSpPr>
          <p:cNvPr id="31" name="直線矢印コネクタ 30">
            <a:extLst>
              <a:ext uri="{FF2B5EF4-FFF2-40B4-BE49-F238E27FC236}">
                <a16:creationId xmlns:a16="http://schemas.microsoft.com/office/drawing/2014/main" id="{FF038991-5DF8-E5E0-2325-B7C1B90F8F84}"/>
              </a:ext>
            </a:extLst>
          </p:cNvPr>
          <p:cNvCxnSpPr>
            <a:cxnSpLocks/>
          </p:cNvCxnSpPr>
          <p:nvPr/>
        </p:nvCxnSpPr>
        <p:spPr>
          <a:xfrm>
            <a:off x="6411881" y="3929610"/>
            <a:ext cx="1380549" cy="2249"/>
          </a:xfrm>
          <a:prstGeom prst="straightConnector1">
            <a:avLst/>
          </a:prstGeom>
          <a:ln w="47625">
            <a:solidFill>
              <a:srgbClr val="00879E"/>
            </a:solidFill>
            <a:prstDash val="sysDash"/>
            <a:headEnd type="none" w="med" len="med"/>
            <a:tailEnd type="triangle"/>
          </a:ln>
        </p:spPr>
        <p:style>
          <a:lnRef idx="3">
            <a:schemeClr val="accent1"/>
          </a:lnRef>
          <a:fillRef idx="0">
            <a:schemeClr val="accent1"/>
          </a:fillRef>
          <a:effectRef idx="2">
            <a:schemeClr val="accent1"/>
          </a:effectRef>
          <a:fontRef idx="minor">
            <a:schemeClr val="tx1"/>
          </a:fontRef>
        </p:style>
      </p:cxnSp>
      <p:sp>
        <p:nvSpPr>
          <p:cNvPr id="32" name="テキスト ボックス 31">
            <a:extLst>
              <a:ext uri="{FF2B5EF4-FFF2-40B4-BE49-F238E27FC236}">
                <a16:creationId xmlns:a16="http://schemas.microsoft.com/office/drawing/2014/main" id="{3E020FDE-1C13-B881-E9FA-1AF25A6B9777}"/>
              </a:ext>
            </a:extLst>
          </p:cNvPr>
          <p:cNvSpPr txBox="1"/>
          <p:nvPr/>
        </p:nvSpPr>
        <p:spPr>
          <a:xfrm>
            <a:off x="9370272" y="5004715"/>
            <a:ext cx="1050289" cy="338554"/>
          </a:xfrm>
          <a:prstGeom prst="rect">
            <a:avLst/>
          </a:prstGeom>
          <a:noFill/>
        </p:spPr>
        <p:txBody>
          <a:bodyPr wrap="none" rtlCol="0">
            <a:spAutoFit/>
          </a:bodyPr>
          <a:lstStyle/>
          <a:p>
            <a:pPr algn="ctr" defTabSz="914400" fontAlgn="base">
              <a:spcBef>
                <a:spcPct val="0"/>
              </a:spcBef>
              <a:spcAft>
                <a:spcPct val="0"/>
              </a:spcAft>
            </a:pPr>
            <a:r>
              <a:rPr kumimoji="1" lang="ja-JP" altLang="en-US" sz="1600">
                <a:solidFill>
                  <a:srgbClr val="000000"/>
                </a:solidFill>
                <a:latin typeface="+mn-ea"/>
              </a:rPr>
              <a:t>精度</a:t>
            </a:r>
            <a:r>
              <a:rPr kumimoji="1" lang="en-US" altLang="ja-JP" sz="1600" dirty="0" err="1">
                <a:solidFill>
                  <a:srgbClr val="000000"/>
                </a:solidFill>
                <a:latin typeface="+mn-ea"/>
              </a:rPr>
              <a:t>oo</a:t>
            </a:r>
            <a:r>
              <a:rPr kumimoji="1" lang="en-US" altLang="ja-JP" sz="1600" dirty="0">
                <a:solidFill>
                  <a:srgbClr val="000000"/>
                </a:solidFill>
                <a:latin typeface="+mn-ea"/>
              </a:rPr>
              <a:t>%</a:t>
            </a:r>
            <a:endParaRPr kumimoji="1" lang="ja-JP" altLang="en-US" sz="1600" dirty="0">
              <a:solidFill>
                <a:srgbClr val="000000"/>
              </a:solidFill>
              <a:latin typeface="+mn-ea"/>
            </a:endParaRPr>
          </a:p>
        </p:txBody>
      </p:sp>
      <p:sp>
        <p:nvSpPr>
          <p:cNvPr id="34" name="正方形/長方形 33">
            <a:extLst>
              <a:ext uri="{FF2B5EF4-FFF2-40B4-BE49-F238E27FC236}">
                <a16:creationId xmlns:a16="http://schemas.microsoft.com/office/drawing/2014/main" id="{CAE9D19A-178B-D5B1-8658-EE164F0FB2F4}"/>
              </a:ext>
            </a:extLst>
          </p:cNvPr>
          <p:cNvSpPr/>
          <p:nvPr/>
        </p:nvSpPr>
        <p:spPr bwMode="auto">
          <a:xfrm>
            <a:off x="981559" y="1321830"/>
            <a:ext cx="10228881" cy="1453765"/>
          </a:xfrm>
          <a:prstGeom prst="rect">
            <a:avLst/>
          </a:prstGeom>
          <a:solidFill>
            <a:srgbClr val="FFF4E1"/>
          </a:solidFill>
          <a:ln w="19050" algn="ctr">
            <a:noFill/>
            <a:prstDash val="dash"/>
            <a:round/>
            <a:headEnd/>
            <a:tailEnd/>
          </a:ln>
          <a:effectLst/>
        </p:spPr>
        <p:txBody>
          <a:bodyPr wrap="square" lIns="324000" tIns="144000" bIns="72000" rtlCol="0" anchor="ctr"/>
          <a:lstStyle/>
          <a:p>
            <a:pPr marL="0" lvl="2">
              <a:lnSpc>
                <a:spcPct val="110000"/>
              </a:lnSpc>
              <a:buClr>
                <a:srgbClr val="F36C37"/>
              </a:buClr>
            </a:pPr>
            <a:r>
              <a:rPr lang="ja-JP" altLang="en-US" sz="1600" b="1">
                <a:solidFill>
                  <a:schemeClr val="tx1">
                    <a:lumMod val="75000"/>
                    <a:lumOff val="25000"/>
                  </a:schemeClr>
                </a:solidFill>
                <a:latin typeface="+mn-ea"/>
              </a:rPr>
              <a:t>訓練データと検証データを使用して、モデルの作成とハイパーパラメータの調整を行います。</a:t>
            </a:r>
            <a:endParaRPr lang="en-US" altLang="ja-JP" sz="1600" b="1" dirty="0">
              <a:solidFill>
                <a:schemeClr val="tx1">
                  <a:lumMod val="75000"/>
                  <a:lumOff val="25000"/>
                </a:schemeClr>
              </a:solidFill>
              <a:latin typeface="+mn-ea"/>
            </a:endParaRPr>
          </a:p>
          <a:p>
            <a:pPr marL="0" lvl="2">
              <a:lnSpc>
                <a:spcPct val="110000"/>
              </a:lnSpc>
              <a:buClr>
                <a:srgbClr val="F36C37"/>
              </a:buClr>
            </a:pPr>
            <a:r>
              <a:rPr lang="ja-JP" altLang="en-US" sz="1600" b="1">
                <a:solidFill>
                  <a:schemeClr val="tx1">
                    <a:lumMod val="75000"/>
                    <a:lumOff val="25000"/>
                  </a:schemeClr>
                </a:solidFill>
                <a:latin typeface="+mn-ea"/>
              </a:rPr>
              <a:t>それぞれのデータに対し基準の精度がでたあとに、最終確認として、テストデータ（学習にもハイパーパラメータチューニングにも使用してない）を使用してモデルの評価を検証します。</a:t>
            </a:r>
            <a:endParaRPr lang="en-US" altLang="ja-JP" sz="1600" b="1" dirty="0">
              <a:solidFill>
                <a:schemeClr val="tx1">
                  <a:lumMod val="75000"/>
                  <a:lumOff val="25000"/>
                </a:schemeClr>
              </a:solidFill>
              <a:latin typeface="+mn-ea"/>
            </a:endParaRPr>
          </a:p>
          <a:p>
            <a:pPr marL="0" lvl="2">
              <a:lnSpc>
                <a:spcPct val="110000"/>
              </a:lnSpc>
              <a:buClr>
                <a:srgbClr val="F36C37"/>
              </a:buClr>
            </a:pPr>
            <a:r>
              <a:rPr lang="ja-JP" altLang="en-US" sz="1600" b="1">
                <a:solidFill>
                  <a:schemeClr val="tx1">
                    <a:lumMod val="75000"/>
                    <a:lumOff val="25000"/>
                  </a:schemeClr>
                </a:solidFill>
                <a:latin typeface="+mn-ea"/>
              </a:rPr>
              <a:t>モデルの評価指標は回帰や分類といったタスクによって異なります。</a:t>
            </a:r>
            <a:endParaRPr lang="en-US" altLang="ja-JP" sz="1600" b="1" dirty="0">
              <a:solidFill>
                <a:schemeClr val="tx1">
                  <a:lumMod val="75000"/>
                  <a:lumOff val="25000"/>
                </a:schemeClr>
              </a:solidFill>
              <a:latin typeface="+mn-ea"/>
            </a:endParaRPr>
          </a:p>
        </p:txBody>
      </p:sp>
      <p:sp>
        <p:nvSpPr>
          <p:cNvPr id="33" name="スライド番号プレースホルダー 2">
            <a:extLst>
              <a:ext uri="{FF2B5EF4-FFF2-40B4-BE49-F238E27FC236}">
                <a16:creationId xmlns:a16="http://schemas.microsoft.com/office/drawing/2014/main" id="{56D23483-C091-0598-D804-83BE2A5D16E6}"/>
              </a:ext>
            </a:extLst>
          </p:cNvPr>
          <p:cNvSpPr>
            <a:spLocks noGrp="1"/>
          </p:cNvSpPr>
          <p:nvPr>
            <p:ph type="sldNum" sz="quarter" idx="10"/>
          </p:nvPr>
        </p:nvSpPr>
        <p:spPr>
          <a:xfrm>
            <a:off x="9265299" y="6465214"/>
            <a:ext cx="2743200" cy="204403"/>
          </a:xfrm>
        </p:spPr>
        <p:txBody>
          <a:bodyPr/>
          <a:lstStyle/>
          <a:p>
            <a:fld id="{5D750650-B10A-47BF-93C2-E1678438B37A}" type="slidenum">
              <a:rPr lang="en-US" altLang="ja-JP" smtClean="0"/>
              <a:pPr/>
              <a:t>106</a:t>
            </a:fld>
            <a:endParaRPr lang="en-US" altLang="ja-JP" dirty="0"/>
          </a:p>
        </p:txBody>
      </p:sp>
    </p:spTree>
    <p:extLst>
      <p:ext uri="{BB962C8B-B14F-4D97-AF65-F5344CB8AC3E}">
        <p14:creationId xmlns:p14="http://schemas.microsoft.com/office/powerpoint/2010/main" val="166125122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A81239D-1C29-4599-8AF5-0DB23E5426D8}"/>
              </a:ext>
            </a:extLst>
          </p:cNvPr>
          <p:cNvSpPr>
            <a:spLocks noGrp="1"/>
          </p:cNvSpPr>
          <p:nvPr>
            <p:ph type="title"/>
          </p:nvPr>
        </p:nvSpPr>
        <p:spPr/>
        <p:txBody>
          <a:bodyPr/>
          <a:lstStyle/>
          <a:p>
            <a:r>
              <a:rPr lang="ja-JP" altLang="en-US"/>
              <a:t>分類の評価指標</a:t>
            </a:r>
            <a:endParaRPr lang="ja-JP" altLang="en-US" dirty="0"/>
          </a:p>
        </p:txBody>
      </p:sp>
      <p:sp>
        <p:nvSpPr>
          <p:cNvPr id="4" name="スライド番号プレースホルダー 3">
            <a:extLst>
              <a:ext uri="{FF2B5EF4-FFF2-40B4-BE49-F238E27FC236}">
                <a16:creationId xmlns:a16="http://schemas.microsoft.com/office/drawing/2014/main" id="{C91FF52A-77F1-4585-A505-702FFC3DEE98}"/>
              </a:ext>
            </a:extLst>
          </p:cNvPr>
          <p:cNvSpPr>
            <a:spLocks noGrp="1"/>
          </p:cNvSpPr>
          <p:nvPr>
            <p:ph type="sldNum" sz="quarter" idx="10"/>
          </p:nvPr>
        </p:nvSpPr>
        <p:spPr/>
        <p:txBody>
          <a:bodyPr/>
          <a:lstStyle/>
          <a:p>
            <a:fld id="{46BB8D49-91AB-4BE8-B7F4-8EAFE2BF815D}" type="slidenum">
              <a:rPr kumimoji="1" lang="ja-JP" altLang="en-US" smtClean="0"/>
              <a:pPr/>
              <a:t>107</a:t>
            </a:fld>
            <a:endParaRPr kumimoji="1" lang="ja-JP" altLang="en-US" dirty="0"/>
          </a:p>
        </p:txBody>
      </p:sp>
      <p:graphicFrame>
        <p:nvGraphicFramePr>
          <p:cNvPr id="7" name="表 6">
            <a:extLst>
              <a:ext uri="{FF2B5EF4-FFF2-40B4-BE49-F238E27FC236}">
                <a16:creationId xmlns:a16="http://schemas.microsoft.com/office/drawing/2014/main" id="{1E0EFD57-660C-4BF6-8147-E73D4FB1E2F6}"/>
              </a:ext>
            </a:extLst>
          </p:cNvPr>
          <p:cNvGraphicFramePr>
            <a:graphicFrameLocks noGrp="1"/>
          </p:cNvGraphicFramePr>
          <p:nvPr>
            <p:extLst>
              <p:ext uri="{D42A27DB-BD31-4B8C-83A1-F6EECF244321}">
                <p14:modId xmlns:p14="http://schemas.microsoft.com/office/powerpoint/2010/main" val="3620531721"/>
              </p:ext>
            </p:extLst>
          </p:nvPr>
        </p:nvGraphicFramePr>
        <p:xfrm>
          <a:off x="1991704" y="2610538"/>
          <a:ext cx="7383823" cy="2631180"/>
        </p:xfrm>
        <a:graphic>
          <a:graphicData uri="http://schemas.openxmlformats.org/drawingml/2006/table">
            <a:tbl>
              <a:tblPr>
                <a:tableStyleId>{5C22544A-7EE6-4342-B048-85BDC9FD1C3A}</a:tableStyleId>
              </a:tblPr>
              <a:tblGrid>
                <a:gridCol w="767614">
                  <a:extLst>
                    <a:ext uri="{9D8B030D-6E8A-4147-A177-3AD203B41FA5}">
                      <a16:colId xmlns:a16="http://schemas.microsoft.com/office/drawing/2014/main" val="3503371272"/>
                    </a:ext>
                  </a:extLst>
                </a:gridCol>
                <a:gridCol w="1324192">
                  <a:extLst>
                    <a:ext uri="{9D8B030D-6E8A-4147-A177-3AD203B41FA5}">
                      <a16:colId xmlns:a16="http://schemas.microsoft.com/office/drawing/2014/main" val="3088189874"/>
                    </a:ext>
                  </a:extLst>
                </a:gridCol>
                <a:gridCol w="2549115">
                  <a:extLst>
                    <a:ext uri="{9D8B030D-6E8A-4147-A177-3AD203B41FA5}">
                      <a16:colId xmlns:a16="http://schemas.microsoft.com/office/drawing/2014/main" val="1226411030"/>
                    </a:ext>
                  </a:extLst>
                </a:gridCol>
                <a:gridCol w="2742902">
                  <a:extLst>
                    <a:ext uri="{9D8B030D-6E8A-4147-A177-3AD203B41FA5}">
                      <a16:colId xmlns:a16="http://schemas.microsoft.com/office/drawing/2014/main" val="4085017847"/>
                    </a:ext>
                  </a:extLst>
                </a:gridCol>
              </a:tblGrid>
              <a:tr h="426678">
                <a:tc rowSpan="2" gridSpan="2">
                  <a:txBody>
                    <a:bodyPr/>
                    <a:lstStyle/>
                    <a:p>
                      <a:endParaRPr lang="ja-JP" altLang="en-US" sz="1800" dirty="0"/>
                    </a:p>
                  </a:txBody>
                  <a:tcPr anchor="ctr">
                    <a:solidFill>
                      <a:schemeClr val="accent1">
                        <a:lumMod val="60000"/>
                        <a:lumOff val="40000"/>
                      </a:schemeClr>
                    </a:solidFill>
                  </a:tcPr>
                </a:tc>
                <a:tc rowSpan="2" hMerge="1">
                  <a:txBody>
                    <a:bodyPr/>
                    <a:lstStyle/>
                    <a:p>
                      <a:endParaRPr lang="ja-JP" altLang="en-US"/>
                    </a:p>
                  </a:txBody>
                  <a:tcPr/>
                </a:tc>
                <a:tc gridSpan="2">
                  <a:txBody>
                    <a:bodyPr/>
                    <a:lstStyle/>
                    <a:p>
                      <a:pPr algn="ctr"/>
                      <a:r>
                        <a:rPr kumimoji="1" lang="ja-JP" altLang="en-US" sz="2000" dirty="0"/>
                        <a:t>予測値</a:t>
                      </a:r>
                    </a:p>
                  </a:txBody>
                  <a:tcPr anchor="ctr">
                    <a:solidFill>
                      <a:schemeClr val="accent1">
                        <a:lumMod val="60000"/>
                        <a:lumOff val="40000"/>
                      </a:schemeClr>
                    </a:solidFill>
                  </a:tcPr>
                </a:tc>
                <a:tc hMerge="1">
                  <a:txBody>
                    <a:bodyPr/>
                    <a:lstStyle/>
                    <a:p>
                      <a:endParaRPr kumimoji="1" lang="ja-JP" altLang="en-US" dirty="0"/>
                    </a:p>
                  </a:txBody>
                  <a:tcPr/>
                </a:tc>
                <a:extLst>
                  <a:ext uri="{0D108BD9-81ED-4DB2-BD59-A6C34878D82A}">
                    <a16:rowId xmlns:a16="http://schemas.microsoft.com/office/drawing/2014/main" val="2667736794"/>
                  </a:ext>
                </a:extLst>
              </a:tr>
              <a:tr h="426678">
                <a:tc gridSpan="2" vMerge="1">
                  <a:txBody>
                    <a:bodyPr/>
                    <a:lstStyle/>
                    <a:p>
                      <a:endParaRPr lang="ja-JP" altLang="en-US"/>
                    </a:p>
                  </a:txBody>
                  <a:tcPr/>
                </a:tc>
                <a:tc hMerge="1" vMerge="1">
                  <a:txBody>
                    <a:bodyPr/>
                    <a:lstStyle/>
                    <a:p>
                      <a:endParaRPr lang="ja-JP" altLang="en-US" dirty="0"/>
                    </a:p>
                  </a:txBody>
                  <a:tcPr/>
                </a:tc>
                <a:tc>
                  <a:txBody>
                    <a:bodyPr/>
                    <a:lstStyle/>
                    <a:p>
                      <a:pPr algn="ctr"/>
                      <a:r>
                        <a:rPr kumimoji="1" lang="en-US" altLang="ja-JP" sz="2000" dirty="0"/>
                        <a:t>Positive</a:t>
                      </a:r>
                      <a:endParaRPr kumimoji="1" lang="ja-JP" altLang="en-US" sz="2000" dirty="0"/>
                    </a:p>
                  </a:txBody>
                  <a:tcPr anchor="ctr">
                    <a:solidFill>
                      <a:schemeClr val="accent1">
                        <a:lumMod val="60000"/>
                        <a:lumOff val="40000"/>
                      </a:schemeClr>
                    </a:solidFill>
                  </a:tcPr>
                </a:tc>
                <a:tc>
                  <a:txBody>
                    <a:bodyPr/>
                    <a:lstStyle/>
                    <a:p>
                      <a:pPr algn="ctr"/>
                      <a:r>
                        <a:rPr kumimoji="1" lang="en-US" altLang="ja-JP" sz="2000" dirty="0"/>
                        <a:t>Negative</a:t>
                      </a:r>
                      <a:endParaRPr kumimoji="1" lang="ja-JP" altLang="en-US" sz="2000" dirty="0"/>
                    </a:p>
                  </a:txBody>
                  <a:tcPr anchor="ctr">
                    <a:solidFill>
                      <a:schemeClr val="accent1">
                        <a:lumMod val="60000"/>
                        <a:lumOff val="40000"/>
                      </a:schemeClr>
                    </a:solidFill>
                  </a:tcPr>
                </a:tc>
                <a:extLst>
                  <a:ext uri="{0D108BD9-81ED-4DB2-BD59-A6C34878D82A}">
                    <a16:rowId xmlns:a16="http://schemas.microsoft.com/office/drawing/2014/main" val="847339455"/>
                  </a:ext>
                </a:extLst>
              </a:tr>
              <a:tr h="888912">
                <a:tc rowSpan="2">
                  <a:txBody>
                    <a:bodyPr/>
                    <a:lstStyle/>
                    <a:p>
                      <a:pPr algn="ctr"/>
                      <a:r>
                        <a:rPr kumimoji="1" lang="ja-JP" altLang="en-US" sz="2000" dirty="0"/>
                        <a:t>正解</a:t>
                      </a:r>
                    </a:p>
                  </a:txBody>
                  <a:tcPr anchor="ctr">
                    <a:solidFill>
                      <a:schemeClr val="accent1">
                        <a:lumMod val="60000"/>
                        <a:lumOff val="40000"/>
                      </a:schemeClr>
                    </a:solidFill>
                  </a:tcPr>
                </a:tc>
                <a:tc>
                  <a:txBody>
                    <a:bodyPr/>
                    <a:lstStyle/>
                    <a:p>
                      <a:pPr algn="ctr"/>
                      <a:r>
                        <a:rPr kumimoji="1" lang="en-US" altLang="ja-JP" sz="2000" dirty="0"/>
                        <a:t>Positive</a:t>
                      </a:r>
                      <a:endParaRPr kumimoji="1" lang="ja-JP" altLang="en-US" sz="2000" dirty="0"/>
                    </a:p>
                  </a:txBody>
                  <a:tcPr anchor="ctr">
                    <a:solidFill>
                      <a:schemeClr val="accent1">
                        <a:lumMod val="60000"/>
                        <a:lumOff val="40000"/>
                      </a:schemeClr>
                    </a:solidFill>
                  </a:tcPr>
                </a:tc>
                <a:tc>
                  <a:txBody>
                    <a:bodyPr/>
                    <a:lstStyle/>
                    <a:p>
                      <a:pPr algn="ctr"/>
                      <a:r>
                        <a:rPr kumimoji="1" lang="en-US" altLang="ja-JP" sz="2800" b="1" dirty="0"/>
                        <a:t>TP</a:t>
                      </a:r>
                    </a:p>
                    <a:p>
                      <a:pPr algn="ctr"/>
                      <a:r>
                        <a:rPr kumimoji="1" lang="en-US" altLang="ja-JP" sz="1600" dirty="0"/>
                        <a:t>(True Positive;</a:t>
                      </a:r>
                      <a:r>
                        <a:rPr kumimoji="1" lang="ja-JP" altLang="en-US" sz="1600" dirty="0"/>
                        <a:t>真陽性</a:t>
                      </a:r>
                      <a:r>
                        <a:rPr kumimoji="1" lang="en-US" altLang="ja-JP" sz="1600" dirty="0"/>
                        <a:t>)</a:t>
                      </a:r>
                      <a:endParaRPr kumimoji="1" lang="ja-JP" altLang="en-US" sz="1600" dirty="0"/>
                    </a:p>
                  </a:txBody>
                  <a:tcPr anchor="ctr"/>
                </a:tc>
                <a:tc>
                  <a:txBody>
                    <a:bodyPr/>
                    <a:lstStyle/>
                    <a:p>
                      <a:pPr algn="ctr"/>
                      <a:r>
                        <a:rPr kumimoji="1" lang="en-US" altLang="ja-JP" sz="2800" b="1" dirty="0"/>
                        <a:t>FN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600" dirty="0"/>
                        <a:t>(False Negative;</a:t>
                      </a:r>
                      <a:r>
                        <a:rPr kumimoji="1" lang="ja-JP" altLang="en-US" sz="1600" dirty="0"/>
                        <a:t>偽陰性</a:t>
                      </a:r>
                      <a:r>
                        <a:rPr kumimoji="1" lang="en-US" altLang="ja-JP" sz="1600" dirty="0"/>
                        <a:t>)</a:t>
                      </a:r>
                      <a:endParaRPr kumimoji="1" lang="ja-JP" altLang="en-US" sz="1800" dirty="0"/>
                    </a:p>
                  </a:txBody>
                  <a:tcPr anchor="ctr"/>
                </a:tc>
                <a:extLst>
                  <a:ext uri="{0D108BD9-81ED-4DB2-BD59-A6C34878D82A}">
                    <a16:rowId xmlns:a16="http://schemas.microsoft.com/office/drawing/2014/main" val="931510227"/>
                  </a:ext>
                </a:extLst>
              </a:tr>
              <a:tr h="888912">
                <a:tc vMerge="1">
                  <a:txBody>
                    <a:bodyPr/>
                    <a:lstStyle/>
                    <a:p>
                      <a:endParaRPr kumimoji="1" lang="ja-JP" altLang="en-US" dirty="0"/>
                    </a:p>
                  </a:txBody>
                  <a:tcPr/>
                </a:tc>
                <a:tc>
                  <a:txBody>
                    <a:bodyPr/>
                    <a:lstStyle/>
                    <a:p>
                      <a:pPr algn="ctr"/>
                      <a:r>
                        <a:rPr kumimoji="1" lang="en-US" altLang="ja-JP" sz="2000" dirty="0"/>
                        <a:t>Negative</a:t>
                      </a:r>
                      <a:endParaRPr kumimoji="1" lang="ja-JP" altLang="en-US" sz="2000" dirty="0"/>
                    </a:p>
                  </a:txBody>
                  <a:tcPr anchor="ctr">
                    <a:solidFill>
                      <a:schemeClr val="accent1">
                        <a:lumMod val="60000"/>
                        <a:lumOff val="40000"/>
                      </a:schemeClr>
                    </a:solidFill>
                  </a:tcPr>
                </a:tc>
                <a:tc>
                  <a:txBody>
                    <a:bodyPr/>
                    <a:lstStyle/>
                    <a:p>
                      <a:pPr algn="ctr"/>
                      <a:r>
                        <a:rPr kumimoji="1" lang="en-US" altLang="ja-JP" sz="2800" b="1" dirty="0"/>
                        <a:t>FP</a:t>
                      </a:r>
                    </a:p>
                    <a:p>
                      <a:pPr algn="ctr"/>
                      <a:r>
                        <a:rPr kumimoji="1" lang="en-US" altLang="ja-JP" sz="1600" dirty="0"/>
                        <a:t>(False Positive;</a:t>
                      </a:r>
                      <a:r>
                        <a:rPr kumimoji="1" lang="ja-JP" altLang="en-US" sz="1600" dirty="0"/>
                        <a:t>偽陽性</a:t>
                      </a:r>
                      <a:r>
                        <a:rPr kumimoji="1" lang="en-US" altLang="ja-JP" sz="1600" dirty="0"/>
                        <a:t>)</a:t>
                      </a:r>
                      <a:endParaRPr kumimoji="1" lang="ja-JP" altLang="en-US" sz="1800" dirty="0"/>
                    </a:p>
                  </a:txBody>
                  <a:tcPr anchor="ctr"/>
                </a:tc>
                <a:tc>
                  <a:txBody>
                    <a:bodyPr/>
                    <a:lstStyle/>
                    <a:p>
                      <a:pPr algn="ctr"/>
                      <a:r>
                        <a:rPr kumimoji="1" lang="en-US" altLang="ja-JP" sz="2800" b="1" dirty="0"/>
                        <a:t>TN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600" dirty="0"/>
                        <a:t>(True Negative;</a:t>
                      </a:r>
                      <a:r>
                        <a:rPr kumimoji="1" lang="ja-JP" altLang="en-US" sz="1600" dirty="0"/>
                        <a:t>真陰性</a:t>
                      </a:r>
                      <a:r>
                        <a:rPr kumimoji="1" lang="en-US" altLang="ja-JP" sz="1600" dirty="0"/>
                        <a:t>)</a:t>
                      </a:r>
                      <a:endParaRPr kumimoji="1" lang="ja-JP" altLang="en-US" sz="1600" dirty="0"/>
                    </a:p>
                  </a:txBody>
                  <a:tcPr anchor="ctr"/>
                </a:tc>
                <a:extLst>
                  <a:ext uri="{0D108BD9-81ED-4DB2-BD59-A6C34878D82A}">
                    <a16:rowId xmlns:a16="http://schemas.microsoft.com/office/drawing/2014/main" val="3960495481"/>
                  </a:ext>
                </a:extLst>
              </a:tr>
            </a:tbl>
          </a:graphicData>
        </a:graphic>
      </p:graphicFrame>
      <p:sp>
        <p:nvSpPr>
          <p:cNvPr id="9" name="正方形/長方形 8">
            <a:extLst>
              <a:ext uri="{FF2B5EF4-FFF2-40B4-BE49-F238E27FC236}">
                <a16:creationId xmlns:a16="http://schemas.microsoft.com/office/drawing/2014/main" id="{E25D4201-B887-4949-86A1-B4F14E9A3E3F}"/>
              </a:ext>
            </a:extLst>
          </p:cNvPr>
          <p:cNvSpPr/>
          <p:nvPr/>
        </p:nvSpPr>
        <p:spPr>
          <a:xfrm>
            <a:off x="2907335" y="1912507"/>
            <a:ext cx="6377323" cy="400110"/>
          </a:xfrm>
          <a:prstGeom prst="rect">
            <a:avLst/>
          </a:prstGeom>
        </p:spPr>
        <p:txBody>
          <a:bodyPr wrap="none">
            <a:spAutoFit/>
          </a:bodyPr>
          <a:lstStyle/>
          <a:p>
            <a:pPr algn="ctr"/>
            <a:r>
              <a:rPr lang="en-US" altLang="ja-JP" sz="2000" b="1" dirty="0">
                <a:solidFill>
                  <a:srgbClr val="F36C37"/>
                </a:solidFill>
              </a:rPr>
              <a:t>A</a:t>
            </a:r>
            <a:r>
              <a:rPr lang="ja-JP" altLang="en-US" sz="2000" b="1" dirty="0">
                <a:solidFill>
                  <a:srgbClr val="F36C37"/>
                </a:solidFill>
              </a:rPr>
              <a:t>かどうか</a:t>
            </a:r>
            <a:r>
              <a:rPr lang="en-US" altLang="ja-JP" sz="2000" b="1" dirty="0">
                <a:solidFill>
                  <a:srgbClr val="F36C37"/>
                </a:solidFill>
              </a:rPr>
              <a:t>(A or not A)</a:t>
            </a:r>
            <a:r>
              <a:rPr lang="ja-JP" altLang="en-US" sz="2000" b="1" dirty="0">
                <a:solidFill>
                  <a:srgbClr val="F36C37"/>
                </a:solidFill>
              </a:rPr>
              <a:t>にクラス分類する混同行列の例</a:t>
            </a:r>
          </a:p>
        </p:txBody>
      </p:sp>
      <p:sp>
        <p:nvSpPr>
          <p:cNvPr id="17" name="吹き出し: 四角形 16">
            <a:extLst>
              <a:ext uri="{FF2B5EF4-FFF2-40B4-BE49-F238E27FC236}">
                <a16:creationId xmlns:a16="http://schemas.microsoft.com/office/drawing/2014/main" id="{C35430DF-DA3E-4F5C-AE13-8FC487D1377C}"/>
              </a:ext>
            </a:extLst>
          </p:cNvPr>
          <p:cNvSpPr/>
          <p:nvPr/>
        </p:nvSpPr>
        <p:spPr>
          <a:xfrm>
            <a:off x="2754018" y="5475404"/>
            <a:ext cx="1600519" cy="640185"/>
          </a:xfrm>
          <a:prstGeom prst="wedgeRectCallout">
            <a:avLst>
              <a:gd name="adj1" fmla="val 69238"/>
              <a:gd name="adj2" fmla="val -132821"/>
            </a:avLst>
          </a:prstGeom>
          <a:solidFill>
            <a:schemeClr val="bg2"/>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kumimoji="1" lang="ja-JP" altLang="en-US" sz="1600" dirty="0">
                <a:solidFill>
                  <a:schemeClr val="tx1"/>
                </a:solidFill>
              </a:rPr>
              <a:t>予測値</a:t>
            </a:r>
            <a:r>
              <a:rPr kumimoji="1" lang="en-US" altLang="ja-JP" sz="1600" dirty="0">
                <a:solidFill>
                  <a:schemeClr val="tx1"/>
                </a:solidFill>
              </a:rPr>
              <a:t>:</a:t>
            </a:r>
            <a:r>
              <a:rPr kumimoji="1" lang="ja-JP" altLang="en-US" sz="1600" dirty="0">
                <a:solidFill>
                  <a:schemeClr val="tx1"/>
                </a:solidFill>
              </a:rPr>
              <a:t> </a:t>
            </a:r>
            <a:r>
              <a:rPr kumimoji="1" lang="en-US" altLang="ja-JP" sz="1600" dirty="0">
                <a:solidFill>
                  <a:schemeClr val="tx1"/>
                </a:solidFill>
              </a:rPr>
              <a:t>A </a:t>
            </a:r>
          </a:p>
          <a:p>
            <a:r>
              <a:rPr kumimoji="1" lang="ja-JP" altLang="en-US" sz="1600" dirty="0">
                <a:solidFill>
                  <a:schemeClr val="tx1"/>
                </a:solidFill>
              </a:rPr>
              <a:t>   正解</a:t>
            </a:r>
            <a:r>
              <a:rPr kumimoji="1" lang="en-US" altLang="ja-JP" sz="1600" dirty="0">
                <a:solidFill>
                  <a:schemeClr val="tx1"/>
                </a:solidFill>
              </a:rPr>
              <a:t>:</a:t>
            </a:r>
            <a:r>
              <a:rPr kumimoji="1" lang="ja-JP" altLang="en-US" sz="1600" dirty="0">
                <a:solidFill>
                  <a:schemeClr val="tx1"/>
                </a:solidFill>
              </a:rPr>
              <a:t> </a:t>
            </a:r>
            <a:r>
              <a:rPr kumimoji="1" lang="en-US" altLang="ja-JP" sz="1600" dirty="0">
                <a:solidFill>
                  <a:schemeClr val="tx1"/>
                </a:solidFill>
              </a:rPr>
              <a:t>not A</a:t>
            </a:r>
            <a:endParaRPr kumimoji="1" lang="ja-JP" altLang="en-US" sz="1600" dirty="0">
              <a:solidFill>
                <a:schemeClr val="tx1"/>
              </a:solidFill>
            </a:endParaRPr>
          </a:p>
        </p:txBody>
      </p:sp>
      <p:sp>
        <p:nvSpPr>
          <p:cNvPr id="19" name="吹き出し: 四角形 18">
            <a:extLst>
              <a:ext uri="{FF2B5EF4-FFF2-40B4-BE49-F238E27FC236}">
                <a16:creationId xmlns:a16="http://schemas.microsoft.com/office/drawing/2014/main" id="{34F6F729-B79A-41FF-94C8-F243F489EC88}"/>
              </a:ext>
            </a:extLst>
          </p:cNvPr>
          <p:cNvSpPr/>
          <p:nvPr/>
        </p:nvSpPr>
        <p:spPr>
          <a:xfrm>
            <a:off x="9375526" y="5475404"/>
            <a:ext cx="1600519" cy="640185"/>
          </a:xfrm>
          <a:prstGeom prst="wedgeRectCallout">
            <a:avLst>
              <a:gd name="adj1" fmla="val -73412"/>
              <a:gd name="adj2" fmla="val -142946"/>
            </a:avLst>
          </a:prstGeom>
          <a:solidFill>
            <a:schemeClr val="bg2"/>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kumimoji="1" lang="ja-JP" altLang="en-US" sz="1600" dirty="0">
                <a:solidFill>
                  <a:schemeClr val="tx1"/>
                </a:solidFill>
              </a:rPr>
              <a:t>予測値</a:t>
            </a:r>
            <a:r>
              <a:rPr kumimoji="1" lang="en-US" altLang="ja-JP" sz="1600" dirty="0">
                <a:solidFill>
                  <a:schemeClr val="tx1"/>
                </a:solidFill>
              </a:rPr>
              <a:t>:</a:t>
            </a:r>
            <a:r>
              <a:rPr kumimoji="1" lang="ja-JP" altLang="en-US" sz="1600" dirty="0">
                <a:solidFill>
                  <a:schemeClr val="tx1"/>
                </a:solidFill>
              </a:rPr>
              <a:t> </a:t>
            </a:r>
            <a:r>
              <a:rPr kumimoji="1" lang="en-US" altLang="ja-JP" sz="1600" dirty="0">
                <a:solidFill>
                  <a:schemeClr val="tx1"/>
                </a:solidFill>
              </a:rPr>
              <a:t>not A </a:t>
            </a:r>
          </a:p>
          <a:p>
            <a:r>
              <a:rPr kumimoji="1" lang="ja-JP" altLang="en-US" sz="1600" dirty="0">
                <a:solidFill>
                  <a:schemeClr val="tx1"/>
                </a:solidFill>
              </a:rPr>
              <a:t>   正解</a:t>
            </a:r>
            <a:r>
              <a:rPr kumimoji="1" lang="en-US" altLang="ja-JP" sz="1600" dirty="0">
                <a:solidFill>
                  <a:schemeClr val="tx1"/>
                </a:solidFill>
              </a:rPr>
              <a:t>:</a:t>
            </a:r>
            <a:r>
              <a:rPr kumimoji="1" lang="ja-JP" altLang="en-US" sz="1600" dirty="0">
                <a:solidFill>
                  <a:schemeClr val="tx1"/>
                </a:solidFill>
              </a:rPr>
              <a:t> </a:t>
            </a:r>
            <a:r>
              <a:rPr kumimoji="1" lang="en-US" altLang="ja-JP" sz="1600" dirty="0">
                <a:solidFill>
                  <a:schemeClr val="tx1"/>
                </a:solidFill>
              </a:rPr>
              <a:t>not A</a:t>
            </a:r>
            <a:endParaRPr kumimoji="1" lang="ja-JP" altLang="en-US" sz="1600" dirty="0">
              <a:solidFill>
                <a:schemeClr val="tx1"/>
              </a:solidFill>
            </a:endParaRPr>
          </a:p>
        </p:txBody>
      </p:sp>
      <p:sp>
        <p:nvSpPr>
          <p:cNvPr id="21" name="吹き出し: 四角形 20">
            <a:extLst>
              <a:ext uri="{FF2B5EF4-FFF2-40B4-BE49-F238E27FC236}">
                <a16:creationId xmlns:a16="http://schemas.microsoft.com/office/drawing/2014/main" id="{6ACB52ED-7B93-4A8C-A262-08A152057E27}"/>
              </a:ext>
            </a:extLst>
          </p:cNvPr>
          <p:cNvSpPr/>
          <p:nvPr/>
        </p:nvSpPr>
        <p:spPr>
          <a:xfrm>
            <a:off x="9478612" y="2788815"/>
            <a:ext cx="1600519" cy="640185"/>
          </a:xfrm>
          <a:prstGeom prst="wedgeRectCallout">
            <a:avLst>
              <a:gd name="adj1" fmla="val -74166"/>
              <a:gd name="adj2" fmla="val 122344"/>
            </a:avLst>
          </a:prstGeom>
          <a:solidFill>
            <a:schemeClr val="bg2"/>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kumimoji="1" lang="ja-JP" altLang="en-US" sz="1600" dirty="0">
                <a:solidFill>
                  <a:schemeClr val="tx1"/>
                </a:solidFill>
              </a:rPr>
              <a:t>予測値</a:t>
            </a:r>
            <a:r>
              <a:rPr kumimoji="1" lang="en-US" altLang="ja-JP" sz="1600" dirty="0">
                <a:solidFill>
                  <a:schemeClr val="tx1"/>
                </a:solidFill>
              </a:rPr>
              <a:t>:</a:t>
            </a:r>
            <a:r>
              <a:rPr kumimoji="1" lang="ja-JP" altLang="en-US" sz="1600" dirty="0">
                <a:solidFill>
                  <a:schemeClr val="tx1"/>
                </a:solidFill>
              </a:rPr>
              <a:t> </a:t>
            </a:r>
            <a:r>
              <a:rPr kumimoji="1" lang="en-US" altLang="ja-JP" sz="1600" dirty="0">
                <a:solidFill>
                  <a:schemeClr val="tx1"/>
                </a:solidFill>
              </a:rPr>
              <a:t>not A </a:t>
            </a:r>
          </a:p>
          <a:p>
            <a:r>
              <a:rPr kumimoji="1" lang="ja-JP" altLang="en-US" sz="1600" dirty="0">
                <a:solidFill>
                  <a:schemeClr val="tx1"/>
                </a:solidFill>
              </a:rPr>
              <a:t>   正解</a:t>
            </a:r>
            <a:r>
              <a:rPr kumimoji="1" lang="en-US" altLang="ja-JP" sz="1600" dirty="0">
                <a:solidFill>
                  <a:schemeClr val="tx1"/>
                </a:solidFill>
              </a:rPr>
              <a:t>:</a:t>
            </a:r>
            <a:r>
              <a:rPr kumimoji="1" lang="ja-JP" altLang="en-US" sz="1600" dirty="0">
                <a:solidFill>
                  <a:schemeClr val="tx1"/>
                </a:solidFill>
              </a:rPr>
              <a:t> </a:t>
            </a:r>
            <a:r>
              <a:rPr kumimoji="1" lang="en-US" altLang="ja-JP" sz="1600" dirty="0">
                <a:solidFill>
                  <a:schemeClr val="tx1"/>
                </a:solidFill>
              </a:rPr>
              <a:t>A</a:t>
            </a:r>
            <a:endParaRPr kumimoji="1" lang="ja-JP" altLang="en-US" sz="1600" dirty="0">
              <a:solidFill>
                <a:schemeClr val="tx1"/>
              </a:solidFill>
            </a:endParaRPr>
          </a:p>
        </p:txBody>
      </p:sp>
      <p:sp>
        <p:nvSpPr>
          <p:cNvPr id="23" name="吹き出し: 四角形 22">
            <a:extLst>
              <a:ext uri="{FF2B5EF4-FFF2-40B4-BE49-F238E27FC236}">
                <a16:creationId xmlns:a16="http://schemas.microsoft.com/office/drawing/2014/main" id="{8B980407-AFE0-485E-8CEA-0DD91B0CEA92}"/>
              </a:ext>
            </a:extLst>
          </p:cNvPr>
          <p:cNvSpPr/>
          <p:nvPr/>
        </p:nvSpPr>
        <p:spPr>
          <a:xfrm>
            <a:off x="2754018" y="2842001"/>
            <a:ext cx="1600519" cy="640185"/>
          </a:xfrm>
          <a:prstGeom prst="wedgeRectCallout">
            <a:avLst>
              <a:gd name="adj1" fmla="val 66974"/>
              <a:gd name="adj2" fmla="val 114243"/>
            </a:avLst>
          </a:prstGeom>
          <a:solidFill>
            <a:schemeClr val="bg2"/>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kumimoji="1" lang="ja-JP" altLang="en-US" sz="1600" dirty="0">
                <a:solidFill>
                  <a:schemeClr val="tx1"/>
                </a:solidFill>
              </a:rPr>
              <a:t>予測値</a:t>
            </a:r>
            <a:r>
              <a:rPr kumimoji="1" lang="en-US" altLang="ja-JP" sz="1600" dirty="0">
                <a:solidFill>
                  <a:schemeClr val="tx1"/>
                </a:solidFill>
              </a:rPr>
              <a:t>:</a:t>
            </a:r>
            <a:r>
              <a:rPr kumimoji="1" lang="ja-JP" altLang="en-US" sz="1600" dirty="0">
                <a:solidFill>
                  <a:schemeClr val="tx1"/>
                </a:solidFill>
              </a:rPr>
              <a:t> </a:t>
            </a:r>
            <a:r>
              <a:rPr kumimoji="1" lang="en-US" altLang="ja-JP" sz="1600" dirty="0">
                <a:solidFill>
                  <a:schemeClr val="tx1"/>
                </a:solidFill>
              </a:rPr>
              <a:t>A </a:t>
            </a:r>
          </a:p>
          <a:p>
            <a:r>
              <a:rPr kumimoji="1" lang="ja-JP" altLang="en-US" sz="1600" dirty="0">
                <a:solidFill>
                  <a:schemeClr val="tx1"/>
                </a:solidFill>
              </a:rPr>
              <a:t>   正解</a:t>
            </a:r>
            <a:r>
              <a:rPr kumimoji="1" lang="en-US" altLang="ja-JP" sz="1600" dirty="0">
                <a:solidFill>
                  <a:schemeClr val="tx1"/>
                </a:solidFill>
              </a:rPr>
              <a:t>:</a:t>
            </a:r>
            <a:r>
              <a:rPr kumimoji="1" lang="ja-JP" altLang="en-US" sz="1600" dirty="0">
                <a:solidFill>
                  <a:schemeClr val="tx1"/>
                </a:solidFill>
              </a:rPr>
              <a:t> </a:t>
            </a:r>
            <a:r>
              <a:rPr kumimoji="1" lang="en-US" altLang="ja-JP" sz="1600" dirty="0">
                <a:solidFill>
                  <a:schemeClr val="tx1"/>
                </a:solidFill>
              </a:rPr>
              <a:t>A</a:t>
            </a:r>
            <a:endParaRPr kumimoji="1" lang="ja-JP" altLang="en-US" sz="1600" dirty="0">
              <a:solidFill>
                <a:schemeClr val="tx1"/>
              </a:solidFill>
            </a:endParaRPr>
          </a:p>
        </p:txBody>
      </p:sp>
      <p:sp>
        <p:nvSpPr>
          <p:cNvPr id="5" name="四角形: 角を丸くする 5">
            <a:extLst>
              <a:ext uri="{FF2B5EF4-FFF2-40B4-BE49-F238E27FC236}">
                <a16:creationId xmlns:a16="http://schemas.microsoft.com/office/drawing/2014/main" id="{AE604076-B13F-9CBC-A386-7A274D3D6CA3}"/>
              </a:ext>
            </a:extLst>
          </p:cNvPr>
          <p:cNvSpPr/>
          <p:nvPr/>
        </p:nvSpPr>
        <p:spPr bwMode="auto">
          <a:xfrm>
            <a:off x="756611" y="1080246"/>
            <a:ext cx="10678772" cy="477017"/>
          </a:xfrm>
          <a:prstGeom prst="roundRect">
            <a:avLst>
              <a:gd name="adj" fmla="val 7423"/>
            </a:avLst>
          </a:prstGeom>
          <a:solidFill>
            <a:srgbClr val="FEEDE6"/>
          </a:solidFill>
          <a:ln w="19050" algn="ctr">
            <a:noFill/>
            <a:prstDash val="dash"/>
            <a:round/>
            <a:headEnd/>
            <a:tailEnd/>
          </a:ln>
          <a:effectLst/>
        </p:spPr>
        <p:txBody>
          <a:bodyPr wrap="none" lIns="180000" bIns="0" rtlCol="0" anchor="ctr"/>
          <a:lstStyle/>
          <a:p>
            <a:pPr marL="285750" indent="-285750">
              <a:buFont typeface="Wingdings" panose="05000000000000000000" pitchFamily="2" charset="2"/>
              <a:buChar char="n"/>
            </a:pPr>
            <a:r>
              <a:rPr kumimoji="1" lang="ja-JP" altLang="en-US" sz="2000" b="1">
                <a:solidFill>
                  <a:srgbClr val="F36C37"/>
                </a:solidFill>
                <a:latin typeface="+mj-ea"/>
                <a:ea typeface="+mj-ea"/>
              </a:rPr>
              <a:t>混合行列</a:t>
            </a:r>
            <a:endParaRPr kumimoji="1" lang="ja-JP" altLang="en-US" sz="2000" b="1" dirty="0">
              <a:solidFill>
                <a:srgbClr val="F36C37"/>
              </a:solidFill>
              <a:latin typeface="+mj-ea"/>
              <a:ea typeface="+mj-ea"/>
            </a:endParaRPr>
          </a:p>
        </p:txBody>
      </p:sp>
    </p:spTree>
    <p:extLst>
      <p:ext uri="{BB962C8B-B14F-4D97-AF65-F5344CB8AC3E}">
        <p14:creationId xmlns:p14="http://schemas.microsoft.com/office/powerpoint/2010/main" val="342257694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118484-EC80-497F-836A-F1DE06607CAC}"/>
              </a:ext>
            </a:extLst>
          </p:cNvPr>
          <p:cNvSpPr>
            <a:spLocks noGrp="1"/>
          </p:cNvSpPr>
          <p:nvPr>
            <p:ph type="title"/>
          </p:nvPr>
        </p:nvSpPr>
        <p:spPr/>
        <p:txBody>
          <a:bodyPr/>
          <a:lstStyle/>
          <a:p>
            <a:r>
              <a:rPr lang="ja-JP" altLang="en-US"/>
              <a:t>主な評価指標</a:t>
            </a:r>
            <a:endParaRPr lang="ja-JP" altLang="en-US" dirty="0"/>
          </a:p>
        </p:txBody>
      </p:sp>
      <p:sp>
        <p:nvSpPr>
          <p:cNvPr id="4" name="スライド番号プレースホルダー 3">
            <a:extLst>
              <a:ext uri="{FF2B5EF4-FFF2-40B4-BE49-F238E27FC236}">
                <a16:creationId xmlns:a16="http://schemas.microsoft.com/office/drawing/2014/main" id="{81721F00-CC97-4BE0-9882-79D65EC4A1E2}"/>
              </a:ext>
            </a:extLst>
          </p:cNvPr>
          <p:cNvSpPr>
            <a:spLocks noGrp="1"/>
          </p:cNvSpPr>
          <p:nvPr>
            <p:ph type="sldNum" sz="quarter" idx="10"/>
          </p:nvPr>
        </p:nvSpPr>
        <p:spPr/>
        <p:txBody>
          <a:bodyPr/>
          <a:lstStyle/>
          <a:p>
            <a:fld id="{46BB8D49-91AB-4BE8-B7F4-8EAFE2BF815D}" type="slidenum">
              <a:rPr lang="ja-JP" altLang="en-US" smtClean="0"/>
              <a:pPr/>
              <a:t>108</a:t>
            </a:fld>
            <a:endParaRPr lang="ja-JP" altLang="en-US" dirty="0"/>
          </a:p>
        </p:txBody>
      </p:sp>
      <mc:AlternateContent xmlns:mc="http://schemas.openxmlformats.org/markup-compatibility/2006" xmlns:a14="http://schemas.microsoft.com/office/drawing/2010/main">
        <mc:Choice Requires="a14">
          <p:graphicFrame>
            <p:nvGraphicFramePr>
              <p:cNvPr id="13" name="コンテンツ プレースホルダー 7">
                <a:extLst>
                  <a:ext uri="{FF2B5EF4-FFF2-40B4-BE49-F238E27FC236}">
                    <a16:creationId xmlns:a16="http://schemas.microsoft.com/office/drawing/2014/main" id="{84C91066-7F23-4110-B96E-01B29AE163B4}"/>
                  </a:ext>
                </a:extLst>
              </p:cNvPr>
              <p:cNvGraphicFramePr>
                <a:graphicFrameLocks noGrp="1"/>
              </p:cNvGraphicFramePr>
              <p:nvPr>
                <p:ph sz="quarter" idx="4294967295"/>
                <p:extLst>
                  <p:ext uri="{D42A27DB-BD31-4B8C-83A1-F6EECF244321}">
                    <p14:modId xmlns:p14="http://schemas.microsoft.com/office/powerpoint/2010/main" val="1373048486"/>
                  </p:ext>
                </p:extLst>
              </p:nvPr>
            </p:nvGraphicFramePr>
            <p:xfrm>
              <a:off x="934950" y="1178168"/>
              <a:ext cx="10322099" cy="5039864"/>
            </p:xfrm>
            <a:graphic>
              <a:graphicData uri="http://schemas.openxmlformats.org/drawingml/2006/table">
                <a:tbl>
                  <a:tblPr firstRow="1" bandRow="1">
                    <a:tableStyleId>{5C22544A-7EE6-4342-B048-85BDC9FD1C3A}</a:tableStyleId>
                  </a:tblPr>
                  <a:tblGrid>
                    <a:gridCol w="2109823">
                      <a:extLst>
                        <a:ext uri="{9D8B030D-6E8A-4147-A177-3AD203B41FA5}">
                          <a16:colId xmlns:a16="http://schemas.microsoft.com/office/drawing/2014/main" val="1117708512"/>
                        </a:ext>
                      </a:extLst>
                    </a:gridCol>
                    <a:gridCol w="3063456">
                      <a:extLst>
                        <a:ext uri="{9D8B030D-6E8A-4147-A177-3AD203B41FA5}">
                          <a16:colId xmlns:a16="http://schemas.microsoft.com/office/drawing/2014/main" val="459550775"/>
                        </a:ext>
                      </a:extLst>
                    </a:gridCol>
                    <a:gridCol w="5148820">
                      <a:extLst>
                        <a:ext uri="{9D8B030D-6E8A-4147-A177-3AD203B41FA5}">
                          <a16:colId xmlns:a16="http://schemas.microsoft.com/office/drawing/2014/main" val="94796764"/>
                        </a:ext>
                      </a:extLst>
                    </a:gridCol>
                  </a:tblGrid>
                  <a:tr h="355099">
                    <a:tc>
                      <a:txBody>
                        <a:bodyPr/>
                        <a:lstStyle/>
                        <a:p>
                          <a:pPr algn="ctr"/>
                          <a:r>
                            <a:rPr kumimoji="1" lang="ja-JP" altLang="en-US" dirty="0"/>
                            <a:t>評価指標</a:t>
                          </a:r>
                        </a:p>
                      </a:txBody>
                      <a:tcPr anchor="ctr"/>
                    </a:tc>
                    <a:tc>
                      <a:txBody>
                        <a:bodyPr/>
                        <a:lstStyle/>
                        <a:p>
                          <a:pPr algn="ctr"/>
                          <a:r>
                            <a:rPr kumimoji="1" lang="ja-JP" altLang="en-US" dirty="0"/>
                            <a:t>計算式</a:t>
                          </a:r>
                        </a:p>
                      </a:txBody>
                      <a:tcPr anchor="ctr"/>
                    </a:tc>
                    <a:tc>
                      <a:txBody>
                        <a:bodyPr/>
                        <a:lstStyle/>
                        <a:p>
                          <a:pPr algn="ctr"/>
                          <a:r>
                            <a:rPr kumimoji="1" lang="ja-JP" altLang="en-US" dirty="0"/>
                            <a:t>説明</a:t>
                          </a:r>
                        </a:p>
                      </a:txBody>
                      <a:tcPr anchor="ctr"/>
                    </a:tc>
                    <a:extLst>
                      <a:ext uri="{0D108BD9-81ED-4DB2-BD59-A6C34878D82A}">
                        <a16:rowId xmlns:a16="http://schemas.microsoft.com/office/drawing/2014/main" val="3111007965"/>
                      </a:ext>
                    </a:extLst>
                  </a:tr>
                  <a:tr h="116852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800" dirty="0"/>
                            <a:t>正解率 </a:t>
                          </a:r>
                          <a:br>
                            <a:rPr lang="en-US" altLang="ja-JP" sz="1800" dirty="0"/>
                          </a:br>
                          <a:r>
                            <a:rPr lang="en-US" altLang="ja-JP" sz="1800" dirty="0"/>
                            <a:t>(Accuracy)</a:t>
                          </a:r>
                          <a:endParaRPr kumimoji="1" lang="ja-JP" altLang="en-US" sz="18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f>
                                  <m:fPr>
                                    <m:ctrlPr>
                                      <a:rPr kumimoji="1" lang="en-US" altLang="ja-JP" sz="2000" i="1" smtClean="0">
                                        <a:latin typeface="Cambria Math" panose="02040503050406030204" pitchFamily="18" charset="0"/>
                                      </a:rPr>
                                    </m:ctrlPr>
                                  </m:fPr>
                                  <m:num>
                                    <m:r>
                                      <a:rPr kumimoji="1" lang="en-US" altLang="ja-JP" sz="2000">
                                        <a:latin typeface="Cambria Math" panose="02040503050406030204" pitchFamily="18" charset="0"/>
                                      </a:rPr>
                                      <m:t>𝑇𝑃</m:t>
                                    </m:r>
                                    <m:r>
                                      <a:rPr kumimoji="1" lang="en-US" altLang="ja-JP" sz="2000" smtClean="0">
                                        <a:latin typeface="Cambria Math" panose="02040503050406030204" pitchFamily="18" charset="0"/>
                                      </a:rPr>
                                      <m:t>+</m:t>
                                    </m:r>
                                    <m:r>
                                      <a:rPr kumimoji="1" lang="en-US" altLang="ja-JP" sz="2000" b="0" smtClean="0">
                                        <a:latin typeface="Cambria Math" panose="02040503050406030204" pitchFamily="18" charset="0"/>
                                      </a:rPr>
                                      <m:t>𝑇𝑁</m:t>
                                    </m:r>
                                  </m:num>
                                  <m:den>
                                    <m:r>
                                      <a:rPr kumimoji="1" lang="en-US" altLang="ja-JP" sz="2000">
                                        <a:latin typeface="Cambria Math" panose="02040503050406030204" pitchFamily="18" charset="0"/>
                                      </a:rPr>
                                      <m:t>𝑇𝑃</m:t>
                                    </m:r>
                                    <m:r>
                                      <a:rPr kumimoji="1" lang="en-US" altLang="ja-JP" sz="2000">
                                        <a:latin typeface="Cambria Math" panose="02040503050406030204" pitchFamily="18" charset="0"/>
                                      </a:rPr>
                                      <m:t>+</m:t>
                                    </m:r>
                                    <m:r>
                                      <a:rPr kumimoji="1" lang="en-US" altLang="ja-JP" sz="2000">
                                        <a:latin typeface="Cambria Math" panose="02040503050406030204" pitchFamily="18" charset="0"/>
                                      </a:rPr>
                                      <m:t>𝐹𝑃</m:t>
                                    </m:r>
                                    <m:r>
                                      <a:rPr kumimoji="1" lang="en-US" altLang="ja-JP" sz="2000" smtClean="0">
                                        <a:latin typeface="Cambria Math" panose="02040503050406030204" pitchFamily="18" charset="0"/>
                                      </a:rPr>
                                      <m:t>+</m:t>
                                    </m:r>
                                    <m:r>
                                      <a:rPr kumimoji="1" lang="en-US" altLang="ja-JP" sz="2000" b="0" smtClean="0">
                                        <a:latin typeface="Cambria Math" panose="02040503050406030204" pitchFamily="18" charset="0"/>
                                      </a:rPr>
                                      <m:t>𝐹𝑁</m:t>
                                    </m:r>
                                    <m:r>
                                      <a:rPr kumimoji="1" lang="en-US" altLang="ja-JP" sz="2000" b="0" smtClean="0">
                                        <a:latin typeface="Cambria Math" panose="02040503050406030204" pitchFamily="18" charset="0"/>
                                      </a:rPr>
                                      <m:t>+</m:t>
                                    </m:r>
                                    <m:r>
                                      <a:rPr kumimoji="1" lang="en-US" altLang="ja-JP" sz="2000" b="0" smtClean="0">
                                        <a:latin typeface="Cambria Math" panose="02040503050406030204" pitchFamily="18" charset="0"/>
                                      </a:rPr>
                                      <m:t>𝑇𝑁</m:t>
                                    </m:r>
                                  </m:den>
                                </m:f>
                              </m:oMath>
                            </m:oMathPara>
                          </a14:m>
                          <a:endParaRPr kumimoji="1" lang="ja-JP" altLang="en-US" sz="20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kern="1200" dirty="0">
                              <a:solidFill>
                                <a:schemeClr val="tx1"/>
                              </a:solidFill>
                              <a:effectLst/>
                            </a:rPr>
                            <a:t>・ </a:t>
                          </a:r>
                          <a:r>
                            <a:rPr kumimoji="1" lang="ja-JP" altLang="ja-JP" sz="1800" kern="1200" dirty="0">
                              <a:solidFill>
                                <a:schemeClr val="tx1"/>
                              </a:solidFill>
                              <a:effectLst/>
                            </a:rPr>
                            <a:t>全体の中でどれだけ正解</a:t>
                          </a:r>
                          <a:r>
                            <a:rPr kumimoji="1" lang="ja-JP" altLang="en-US" sz="1800" kern="1200" dirty="0">
                              <a:solidFill>
                                <a:schemeClr val="tx1"/>
                              </a:solidFill>
                              <a:effectLst/>
                            </a:rPr>
                            <a:t>したかの割合</a:t>
                          </a:r>
                          <a:endParaRPr kumimoji="1" lang="en-US" altLang="ja-JP" sz="1800" kern="1200" dirty="0">
                            <a:solidFill>
                              <a:schemeClr val="tx1"/>
                            </a:solidFill>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kern="1200" dirty="0">
                              <a:solidFill>
                                <a:schemeClr val="tx1"/>
                              </a:solidFill>
                              <a:effectLst/>
                            </a:rPr>
                            <a:t>・ サンプルデータに偏りが少ないケースで有意</a:t>
                          </a:r>
                          <a:endParaRPr kumimoji="1" lang="ja-JP" altLang="en-US" sz="1800" dirty="0"/>
                        </a:p>
                      </a:txBody>
                      <a:tcPr anchor="ctr"/>
                    </a:tc>
                    <a:extLst>
                      <a:ext uri="{0D108BD9-81ED-4DB2-BD59-A6C34878D82A}">
                        <a16:rowId xmlns:a16="http://schemas.microsoft.com/office/drawing/2014/main" val="3009076104"/>
                      </a:ext>
                    </a:extLst>
                  </a:tr>
                  <a:tr h="1168526">
                    <a:tc>
                      <a:txBody>
                        <a:bodyPr/>
                        <a:lstStyle/>
                        <a:p>
                          <a:pPr algn="ctr"/>
                          <a:r>
                            <a:rPr lang="ja-JP" altLang="en-US" sz="1800" dirty="0"/>
                            <a:t>再現率</a:t>
                          </a:r>
                          <a:br>
                            <a:rPr lang="en-US" altLang="ja-JP" sz="1800" dirty="0"/>
                          </a:br>
                          <a:r>
                            <a:rPr lang="en-US" altLang="ja-JP" sz="1800" dirty="0"/>
                            <a:t>(Recall)</a:t>
                          </a:r>
                          <a:endParaRPr kumimoji="1" lang="ja-JP" altLang="en-US" sz="18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f>
                                  <m:fPr>
                                    <m:ctrlPr>
                                      <a:rPr kumimoji="1" lang="en-US" altLang="ja-JP" sz="2000" i="1" smtClean="0">
                                        <a:latin typeface="Cambria Math" panose="02040503050406030204" pitchFamily="18" charset="0"/>
                                      </a:rPr>
                                    </m:ctrlPr>
                                  </m:fPr>
                                  <m:num>
                                    <m:r>
                                      <a:rPr kumimoji="1" lang="en-US" altLang="ja-JP" sz="2000">
                                        <a:latin typeface="Cambria Math" panose="02040503050406030204" pitchFamily="18" charset="0"/>
                                      </a:rPr>
                                      <m:t>𝑇𝑃</m:t>
                                    </m:r>
                                  </m:num>
                                  <m:den>
                                    <m:r>
                                      <a:rPr kumimoji="1" lang="en-US" altLang="ja-JP" sz="2000">
                                        <a:latin typeface="Cambria Math" panose="02040503050406030204" pitchFamily="18" charset="0"/>
                                      </a:rPr>
                                      <m:t>𝑇𝑃</m:t>
                                    </m:r>
                                    <m:r>
                                      <a:rPr kumimoji="1" lang="en-US" altLang="ja-JP" sz="2000">
                                        <a:latin typeface="Cambria Math" panose="02040503050406030204" pitchFamily="18" charset="0"/>
                                      </a:rPr>
                                      <m:t>+</m:t>
                                    </m:r>
                                    <m:r>
                                      <a:rPr kumimoji="1" lang="en-US" altLang="ja-JP" sz="2000">
                                        <a:latin typeface="Cambria Math" panose="02040503050406030204" pitchFamily="18" charset="0"/>
                                      </a:rPr>
                                      <m:t>𝐹𝑁</m:t>
                                    </m:r>
                                  </m:den>
                                </m:f>
                              </m:oMath>
                            </m:oMathPara>
                          </a14:m>
                          <a:endParaRPr kumimoji="1" lang="ja-JP" altLang="en-US" sz="2000" dirty="0"/>
                        </a:p>
                      </a:txBody>
                      <a:tcPr anchor="ctr"/>
                    </a:tc>
                    <a:tc>
                      <a:txBody>
                        <a:bodyPr/>
                        <a:lstStyle/>
                        <a:p>
                          <a:r>
                            <a:rPr kumimoji="1" lang="ja-JP" altLang="en-US" sz="1800" kern="1200" dirty="0">
                              <a:solidFill>
                                <a:schemeClr val="dk1"/>
                              </a:solidFill>
                              <a:effectLst/>
                            </a:rPr>
                            <a:t>・ 実際の</a:t>
                          </a:r>
                          <a:r>
                            <a:rPr kumimoji="1" lang="ja-JP" altLang="ja-JP" sz="1800" kern="1200" dirty="0">
                              <a:solidFill>
                                <a:schemeClr val="dk1"/>
                              </a:solidFill>
                              <a:effectLst/>
                            </a:rPr>
                            <a:t>正</a:t>
                          </a:r>
                          <a:r>
                            <a:rPr kumimoji="1" lang="en-US" altLang="ja-JP" sz="1800" kern="1200" dirty="0">
                              <a:solidFill>
                                <a:schemeClr val="dk1"/>
                              </a:solidFill>
                              <a:effectLst/>
                            </a:rPr>
                            <a:t>(</a:t>
                          </a:r>
                          <a:r>
                            <a:rPr kumimoji="1" lang="ja-JP" altLang="en-US" sz="1800" kern="1200" dirty="0">
                              <a:solidFill>
                                <a:schemeClr val="dk1"/>
                              </a:solidFill>
                              <a:effectLst/>
                            </a:rPr>
                            <a:t>陽性</a:t>
                          </a:r>
                          <a:r>
                            <a:rPr kumimoji="1" lang="en-US" altLang="ja-JP" sz="1800" kern="1200" dirty="0">
                              <a:solidFill>
                                <a:schemeClr val="dk1"/>
                              </a:solidFill>
                              <a:effectLst/>
                            </a:rPr>
                            <a:t>)</a:t>
                          </a:r>
                          <a:r>
                            <a:rPr kumimoji="1" lang="ja-JP" altLang="en-US" sz="1800" kern="1200" dirty="0">
                              <a:solidFill>
                                <a:schemeClr val="dk1"/>
                              </a:solidFill>
                              <a:effectLst/>
                            </a:rPr>
                            <a:t>のデータ</a:t>
                          </a:r>
                          <a:r>
                            <a:rPr kumimoji="1" lang="ja-JP" altLang="ja-JP" sz="1800" kern="1200" dirty="0">
                              <a:solidFill>
                                <a:schemeClr val="dk1"/>
                              </a:solidFill>
                              <a:effectLst/>
                            </a:rPr>
                            <a:t>のうち</a:t>
                          </a:r>
                          <a:r>
                            <a:rPr kumimoji="1" lang="ja-JP" altLang="en-US" sz="1800" kern="1200" dirty="0">
                              <a:solidFill>
                                <a:schemeClr val="dk1"/>
                              </a:solidFill>
                              <a:effectLst/>
                            </a:rPr>
                            <a:t>、</a:t>
                          </a:r>
                          <a:br>
                            <a:rPr kumimoji="1" lang="en-US" altLang="ja-JP" sz="1800" kern="1200" dirty="0">
                              <a:solidFill>
                                <a:schemeClr val="dk1"/>
                              </a:solidFill>
                              <a:effectLst/>
                            </a:rPr>
                          </a:br>
                          <a:r>
                            <a:rPr kumimoji="1" lang="ja-JP" altLang="en-US" sz="1800" kern="1200" dirty="0">
                              <a:solidFill>
                                <a:schemeClr val="dk1"/>
                              </a:solidFill>
                              <a:effectLst/>
                            </a:rPr>
                            <a:t>   </a:t>
                          </a:r>
                          <a:r>
                            <a:rPr kumimoji="1" lang="ja-JP" altLang="ja-JP" sz="1800" kern="1200" dirty="0">
                              <a:solidFill>
                                <a:schemeClr val="dk1"/>
                              </a:solidFill>
                              <a:effectLst/>
                            </a:rPr>
                            <a:t>正</a:t>
                          </a:r>
                          <a:r>
                            <a:rPr kumimoji="1" lang="en-US" altLang="ja-JP" sz="1800" kern="1200" dirty="0">
                              <a:solidFill>
                                <a:schemeClr val="dk1"/>
                              </a:solidFill>
                              <a:effectLst/>
                            </a:rPr>
                            <a:t>(</a:t>
                          </a:r>
                          <a:r>
                            <a:rPr kumimoji="1" lang="ja-JP" altLang="en-US" sz="1800" kern="1200" dirty="0">
                              <a:solidFill>
                                <a:schemeClr val="dk1"/>
                              </a:solidFill>
                              <a:effectLst/>
                            </a:rPr>
                            <a:t>陽性</a:t>
                          </a:r>
                          <a:r>
                            <a:rPr kumimoji="1" lang="en-US" altLang="ja-JP" sz="1800" kern="1200" dirty="0">
                              <a:solidFill>
                                <a:schemeClr val="dk1"/>
                              </a:solidFill>
                              <a:effectLst/>
                            </a:rPr>
                            <a:t>)</a:t>
                          </a:r>
                          <a:r>
                            <a:rPr kumimoji="1" lang="ja-JP" altLang="en-US" sz="1800" kern="1200" dirty="0">
                              <a:solidFill>
                                <a:schemeClr val="dk1"/>
                              </a:solidFill>
                              <a:effectLst/>
                            </a:rPr>
                            <a:t>と</a:t>
                          </a:r>
                          <a:r>
                            <a:rPr kumimoji="1" lang="ja-JP" altLang="ja-JP" sz="1800" kern="1200" dirty="0">
                              <a:solidFill>
                                <a:schemeClr val="dk1"/>
                              </a:solidFill>
                              <a:effectLst/>
                            </a:rPr>
                            <a:t>予測</a:t>
                          </a:r>
                          <a:r>
                            <a:rPr kumimoji="1" lang="ja-JP" altLang="en-US" sz="1800" kern="1200" dirty="0">
                              <a:solidFill>
                                <a:schemeClr val="dk1"/>
                              </a:solidFill>
                              <a:effectLst/>
                            </a:rPr>
                            <a:t>できた</a:t>
                          </a:r>
                          <a:r>
                            <a:rPr kumimoji="1" lang="ja-JP" altLang="ja-JP" sz="1800" kern="1200" dirty="0">
                              <a:solidFill>
                                <a:schemeClr val="dk1"/>
                              </a:solidFill>
                              <a:effectLst/>
                            </a:rPr>
                            <a:t>割合</a:t>
                          </a:r>
                          <a:endParaRPr kumimoji="1" lang="en-US" altLang="ja-JP" sz="1800" kern="1200" dirty="0">
                            <a:solidFill>
                              <a:schemeClr val="dk1"/>
                            </a:solidFill>
                            <a:effectLst/>
                          </a:endParaRPr>
                        </a:p>
                        <a:p>
                          <a:r>
                            <a:rPr kumimoji="1" lang="ja-JP" altLang="en-US" sz="1800" kern="1200" dirty="0">
                              <a:solidFill>
                                <a:schemeClr val="dk1"/>
                              </a:solidFill>
                              <a:effectLst/>
                            </a:rPr>
                            <a:t>・ 偽陰性</a:t>
                          </a:r>
                          <a:r>
                            <a:rPr kumimoji="1" lang="en-US" altLang="ja-JP" sz="1800" kern="1200" dirty="0">
                              <a:solidFill>
                                <a:schemeClr val="dk1"/>
                              </a:solidFill>
                              <a:effectLst/>
                            </a:rPr>
                            <a:t>(FN)</a:t>
                          </a:r>
                          <a:r>
                            <a:rPr kumimoji="1" lang="ja-JP" altLang="en-US" sz="1800" kern="1200" dirty="0">
                              <a:solidFill>
                                <a:schemeClr val="dk1"/>
                              </a:solidFill>
                              <a:effectLst/>
                            </a:rPr>
                            <a:t>を低く抑えたい場合に有意</a:t>
                          </a:r>
                          <a:endParaRPr kumimoji="1" lang="en-US" altLang="ja-JP" sz="1800" kern="1200" dirty="0">
                            <a:solidFill>
                              <a:schemeClr val="dk1"/>
                            </a:solidFill>
                            <a:effectLst/>
                            <a:latin typeface="+mn-lt"/>
                            <a:ea typeface="+mn-ea"/>
                            <a:cs typeface="+mn-cs"/>
                          </a:endParaRPr>
                        </a:p>
                      </a:txBody>
                      <a:tcPr anchor="ctr"/>
                    </a:tc>
                    <a:extLst>
                      <a:ext uri="{0D108BD9-81ED-4DB2-BD59-A6C34878D82A}">
                        <a16:rowId xmlns:a16="http://schemas.microsoft.com/office/drawing/2014/main" val="3028906424"/>
                      </a:ext>
                    </a:extLst>
                  </a:tr>
                  <a:tr h="1168526">
                    <a:tc>
                      <a:txBody>
                        <a:bodyPr/>
                        <a:lstStyle/>
                        <a:p>
                          <a:pPr algn="ctr"/>
                          <a:r>
                            <a:rPr lang="ja-JP" altLang="en-US" sz="1800" dirty="0"/>
                            <a:t>適合率</a:t>
                          </a:r>
                          <a:br>
                            <a:rPr lang="en-US" altLang="ja-JP" sz="1800" dirty="0"/>
                          </a:br>
                          <a:r>
                            <a:rPr lang="en-US" altLang="ja-JP" sz="1800" dirty="0"/>
                            <a:t>(Precision)</a:t>
                          </a:r>
                          <a:endParaRPr kumimoji="1" lang="ja-JP" altLang="en-US" sz="18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ja-JP" sz="2000" i="1" smtClean="0">
                                        <a:latin typeface="Cambria Math" panose="02040503050406030204" pitchFamily="18" charset="0"/>
                                      </a:rPr>
                                    </m:ctrlPr>
                                  </m:fPr>
                                  <m:num>
                                    <m:r>
                                      <a:rPr kumimoji="1" lang="en-US" altLang="ja-JP" sz="2000">
                                        <a:latin typeface="Cambria Math" panose="02040503050406030204" pitchFamily="18" charset="0"/>
                                      </a:rPr>
                                      <m:t>𝑇𝑃</m:t>
                                    </m:r>
                                  </m:num>
                                  <m:den>
                                    <m:r>
                                      <a:rPr kumimoji="1" lang="en-US" altLang="ja-JP" sz="2000">
                                        <a:latin typeface="Cambria Math" panose="02040503050406030204" pitchFamily="18" charset="0"/>
                                      </a:rPr>
                                      <m:t>𝑇𝑃</m:t>
                                    </m:r>
                                    <m:r>
                                      <a:rPr kumimoji="1" lang="en-US" altLang="ja-JP" sz="2000">
                                        <a:latin typeface="Cambria Math" panose="02040503050406030204" pitchFamily="18" charset="0"/>
                                      </a:rPr>
                                      <m:t>+</m:t>
                                    </m:r>
                                    <m:r>
                                      <a:rPr kumimoji="1" lang="en-US" altLang="ja-JP" sz="2000">
                                        <a:latin typeface="Cambria Math" panose="02040503050406030204" pitchFamily="18" charset="0"/>
                                      </a:rPr>
                                      <m:t>𝐹𝑃</m:t>
                                    </m:r>
                                  </m:den>
                                </m:f>
                              </m:oMath>
                            </m:oMathPara>
                          </a14:m>
                          <a:endParaRPr kumimoji="1" lang="ja-JP" altLang="en-US" sz="2000" dirty="0"/>
                        </a:p>
                      </a:txBody>
                      <a:tcPr anchor="ctr"/>
                    </a:tc>
                    <a:tc>
                      <a:txBody>
                        <a:bodyPr/>
                        <a:lstStyle/>
                        <a:p>
                          <a:r>
                            <a:rPr kumimoji="1" lang="ja-JP" altLang="en-US" sz="1800" kern="1200" dirty="0">
                              <a:solidFill>
                                <a:schemeClr val="dk1"/>
                              </a:solidFill>
                              <a:effectLst/>
                            </a:rPr>
                            <a:t>・ </a:t>
                          </a:r>
                          <a:r>
                            <a:rPr kumimoji="1" lang="ja-JP" altLang="ja-JP" sz="1800" kern="1200" dirty="0">
                              <a:solidFill>
                                <a:schemeClr val="dk1"/>
                              </a:solidFill>
                              <a:effectLst/>
                            </a:rPr>
                            <a:t>正</a:t>
                          </a:r>
                          <a:r>
                            <a:rPr kumimoji="1" lang="en-US" altLang="ja-JP" sz="1800" kern="1200" dirty="0">
                              <a:solidFill>
                                <a:schemeClr val="dk1"/>
                              </a:solidFill>
                              <a:effectLst/>
                            </a:rPr>
                            <a:t>(</a:t>
                          </a:r>
                          <a:r>
                            <a:rPr kumimoji="1" lang="ja-JP" altLang="en-US" sz="1800" kern="1200" dirty="0">
                              <a:solidFill>
                                <a:schemeClr val="dk1"/>
                              </a:solidFill>
                              <a:effectLst/>
                            </a:rPr>
                            <a:t>陽性</a:t>
                          </a:r>
                          <a:r>
                            <a:rPr kumimoji="1" lang="en-US" altLang="ja-JP" sz="1800" kern="1200" dirty="0">
                              <a:solidFill>
                                <a:schemeClr val="dk1"/>
                              </a:solidFill>
                              <a:effectLst/>
                            </a:rPr>
                            <a:t>)</a:t>
                          </a:r>
                          <a:r>
                            <a:rPr kumimoji="1" lang="ja-JP" altLang="ja-JP" sz="1800" kern="1200" dirty="0">
                              <a:solidFill>
                                <a:schemeClr val="dk1"/>
                              </a:solidFill>
                              <a:effectLst/>
                            </a:rPr>
                            <a:t>と予測したデータのうち</a:t>
                          </a:r>
                          <a:r>
                            <a:rPr kumimoji="1" lang="ja-JP" altLang="en-US" sz="1800" kern="1200" dirty="0">
                              <a:solidFill>
                                <a:schemeClr val="dk1"/>
                              </a:solidFill>
                              <a:effectLst/>
                            </a:rPr>
                            <a:t>、</a:t>
                          </a:r>
                          <a:br>
                            <a:rPr kumimoji="1" lang="en-US" altLang="ja-JP" sz="1800" kern="1200" dirty="0">
                              <a:solidFill>
                                <a:schemeClr val="dk1"/>
                              </a:solidFill>
                              <a:effectLst/>
                            </a:rPr>
                          </a:br>
                          <a:r>
                            <a:rPr kumimoji="1" lang="ja-JP" altLang="en-US" sz="1800" kern="1200" dirty="0">
                              <a:solidFill>
                                <a:schemeClr val="dk1"/>
                              </a:solidFill>
                              <a:effectLst/>
                            </a:rPr>
                            <a:t>   </a:t>
                          </a:r>
                          <a:r>
                            <a:rPr kumimoji="1" lang="ja-JP" altLang="ja-JP" sz="1800" kern="1200" dirty="0">
                              <a:solidFill>
                                <a:schemeClr val="dk1"/>
                              </a:solidFill>
                              <a:effectLst/>
                            </a:rPr>
                            <a:t>実際に正</a:t>
                          </a:r>
                          <a:r>
                            <a:rPr kumimoji="1" lang="en-US" altLang="ja-JP" sz="1800" kern="1200" dirty="0">
                              <a:solidFill>
                                <a:schemeClr val="dk1"/>
                              </a:solidFill>
                              <a:effectLst/>
                            </a:rPr>
                            <a:t>(</a:t>
                          </a:r>
                          <a:r>
                            <a:rPr kumimoji="1" lang="ja-JP" altLang="en-US" sz="1800" kern="1200" dirty="0">
                              <a:solidFill>
                                <a:schemeClr val="dk1"/>
                              </a:solidFill>
                              <a:effectLst/>
                            </a:rPr>
                            <a:t>陽性</a:t>
                          </a:r>
                          <a:r>
                            <a:rPr kumimoji="1" lang="en-US" altLang="ja-JP" sz="1800" kern="1200" dirty="0">
                              <a:solidFill>
                                <a:schemeClr val="dk1"/>
                              </a:solidFill>
                              <a:effectLst/>
                            </a:rPr>
                            <a:t>)</a:t>
                          </a:r>
                          <a:r>
                            <a:rPr kumimoji="1" lang="ja-JP" altLang="ja-JP" sz="1800" kern="1200" dirty="0">
                              <a:solidFill>
                                <a:schemeClr val="dk1"/>
                              </a:solidFill>
                              <a:effectLst/>
                            </a:rPr>
                            <a:t>であるものの割合</a:t>
                          </a:r>
                          <a:endParaRPr kumimoji="1" lang="en-US" altLang="ja-JP" sz="1800" kern="1200" dirty="0">
                            <a:solidFill>
                              <a:schemeClr val="dk1"/>
                            </a:solidFill>
                            <a:effectLst/>
                          </a:endParaRPr>
                        </a:p>
                        <a:p>
                          <a:r>
                            <a:rPr kumimoji="1" lang="ja-JP" altLang="en-US" sz="1800" kern="1200" dirty="0">
                              <a:solidFill>
                                <a:schemeClr val="dk1"/>
                              </a:solidFill>
                              <a:effectLst/>
                            </a:rPr>
                            <a:t>・ 偽陽性</a:t>
                          </a:r>
                          <a:r>
                            <a:rPr kumimoji="1" lang="en-US" altLang="ja-JP" sz="1800" kern="1200" dirty="0">
                              <a:solidFill>
                                <a:schemeClr val="dk1"/>
                              </a:solidFill>
                              <a:effectLst/>
                            </a:rPr>
                            <a:t>(FP)</a:t>
                          </a:r>
                          <a:r>
                            <a:rPr kumimoji="1" lang="ja-JP" altLang="en-US" sz="1800" kern="1200" dirty="0">
                              <a:solidFill>
                                <a:schemeClr val="dk1"/>
                              </a:solidFill>
                              <a:effectLst/>
                            </a:rPr>
                            <a:t>を低く抑えたい場合に有意</a:t>
                          </a:r>
                          <a:endParaRPr kumimoji="1" lang="ja-JP" altLang="en-US" sz="1800" dirty="0"/>
                        </a:p>
                      </a:txBody>
                      <a:tcPr anchor="ctr"/>
                    </a:tc>
                    <a:extLst>
                      <a:ext uri="{0D108BD9-81ED-4DB2-BD59-A6C34878D82A}">
                        <a16:rowId xmlns:a16="http://schemas.microsoft.com/office/drawing/2014/main" val="3236968840"/>
                      </a:ext>
                    </a:extLst>
                  </a:tr>
                  <a:tr h="1168526">
                    <a:tc>
                      <a:txBody>
                        <a:bodyPr/>
                        <a:lstStyle/>
                        <a:p>
                          <a:pPr algn="ctr"/>
                          <a:r>
                            <a:rPr lang="en-US" altLang="ja-JP" sz="1800" dirty="0"/>
                            <a:t>F</a:t>
                          </a:r>
                          <a:r>
                            <a:rPr lang="ja-JP" altLang="en-US" sz="1800" dirty="0"/>
                            <a:t>値</a:t>
                          </a:r>
                          <a:br>
                            <a:rPr lang="en-US" altLang="ja-JP" sz="1800" dirty="0"/>
                          </a:br>
                          <a:r>
                            <a:rPr lang="en-US" altLang="ja-JP" sz="1800" dirty="0"/>
                            <a:t>(</a:t>
                          </a:r>
                          <a:r>
                            <a:rPr lang="en-US" altLang="ja-JP" sz="1800" dirty="0" err="1"/>
                            <a:t>fscore</a:t>
                          </a:r>
                          <a:r>
                            <a:rPr lang="en-US" altLang="ja-JP" sz="1800" dirty="0"/>
                            <a:t>;</a:t>
                          </a:r>
                          <a:r>
                            <a:rPr lang="ja-JP" altLang="en-US" sz="1800" dirty="0"/>
                            <a:t> 調和平均</a:t>
                          </a:r>
                          <a:r>
                            <a:rPr lang="en-US" altLang="ja-JP" sz="1800" dirty="0"/>
                            <a:t>)</a:t>
                          </a:r>
                          <a:endParaRPr kumimoji="1" lang="ja-JP" altLang="en-US" sz="18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ja-JP" sz="2000" i="1" smtClean="0">
                                        <a:latin typeface="Cambria Math" panose="02040503050406030204" pitchFamily="18" charset="0"/>
                                      </a:rPr>
                                    </m:ctrlPr>
                                  </m:fPr>
                                  <m:num>
                                    <m:r>
                                      <a:rPr kumimoji="1" lang="en-US" altLang="ja-JP" sz="2000" b="0" smtClean="0">
                                        <a:latin typeface="Cambria Math" panose="02040503050406030204" pitchFamily="18" charset="0"/>
                                      </a:rPr>
                                      <m:t>2(</m:t>
                                    </m:r>
                                    <m:r>
                                      <a:rPr kumimoji="1" lang="en-US" altLang="ja-JP" sz="2000">
                                        <a:latin typeface="Cambria Math" panose="02040503050406030204" pitchFamily="18" charset="0"/>
                                      </a:rPr>
                                      <m:t>𝑅𝑒𝑐𝑎𝑙𝑙</m:t>
                                    </m:r>
                                    <m:r>
                                      <a:rPr kumimoji="1" lang="en-US" altLang="ja-JP" sz="2000" smtClean="0">
                                        <a:latin typeface="Cambria Math" panose="02040503050406030204" pitchFamily="18" charset="0"/>
                                      </a:rPr>
                                      <m:t>×</m:t>
                                    </m:r>
                                    <m:r>
                                      <a:rPr kumimoji="1" lang="en-US" altLang="ja-JP" sz="2000">
                                        <a:latin typeface="Cambria Math" panose="02040503050406030204" pitchFamily="18" charset="0"/>
                                      </a:rPr>
                                      <m:t>𝑃𝑟𝑒𝑐𝑖𝑠𝑖𝑜𝑛</m:t>
                                    </m:r>
                                    <m:r>
                                      <a:rPr kumimoji="1" lang="en-US" altLang="ja-JP" sz="2000" b="0" smtClean="0">
                                        <a:latin typeface="Cambria Math" panose="02040503050406030204" pitchFamily="18" charset="0"/>
                                      </a:rPr>
                                      <m:t>)</m:t>
                                    </m:r>
                                  </m:num>
                                  <m:den>
                                    <m:r>
                                      <a:rPr kumimoji="1" lang="en-US" altLang="ja-JP" sz="2000" b="0" smtClean="0">
                                        <a:latin typeface="Cambria Math" panose="02040503050406030204" pitchFamily="18" charset="0"/>
                                      </a:rPr>
                                      <m:t>𝑅𝑒𝑐𝑎𝑙𝑙</m:t>
                                    </m:r>
                                    <m:r>
                                      <a:rPr kumimoji="1" lang="en-US" altLang="ja-JP" sz="2000">
                                        <a:latin typeface="Cambria Math" panose="02040503050406030204" pitchFamily="18" charset="0"/>
                                      </a:rPr>
                                      <m:t>+</m:t>
                                    </m:r>
                                    <m:r>
                                      <a:rPr kumimoji="1" lang="en-US" altLang="ja-JP" sz="2000" b="0" smtClean="0">
                                        <a:latin typeface="Cambria Math" panose="02040503050406030204" pitchFamily="18" charset="0"/>
                                      </a:rPr>
                                      <m:t>𝑃𝑟𝑒𝑐𝑖𝑠𝑖𝑜𝑛</m:t>
                                    </m:r>
                                  </m:den>
                                </m:f>
                              </m:oMath>
                            </m:oMathPara>
                          </a14:m>
                          <a:endParaRPr kumimoji="1" lang="ja-JP" altLang="en-US" sz="2000" dirty="0"/>
                        </a:p>
                      </a:txBody>
                      <a:tcPr anchor="ctr"/>
                    </a:tc>
                    <a:tc>
                      <a:txBody>
                        <a:bodyPr/>
                        <a:lstStyle/>
                        <a:p>
                          <a:r>
                            <a:rPr kumimoji="1" lang="ja-JP" altLang="en-US" sz="1800" dirty="0"/>
                            <a:t>・ 再現率と適合率の総合的な尺度</a:t>
                          </a:r>
                          <a:endParaRPr kumimoji="1" lang="en-US" altLang="ja-JP" sz="1800" dirty="0"/>
                        </a:p>
                        <a:p>
                          <a:r>
                            <a:rPr kumimoji="1" lang="ja-JP" altLang="en-US" sz="1800" dirty="0"/>
                            <a:t>・ とりうる範囲は</a:t>
                          </a:r>
                          <a:r>
                            <a:rPr kumimoji="1" lang="en-US" altLang="ja-JP" sz="1800" dirty="0"/>
                            <a:t>0</a:t>
                          </a:r>
                          <a:r>
                            <a:rPr kumimoji="1" lang="ja-JP" altLang="en-US" sz="1800" dirty="0"/>
                            <a:t>～</a:t>
                          </a:r>
                          <a:r>
                            <a:rPr kumimoji="1" lang="en-US" altLang="ja-JP" sz="1800" dirty="0"/>
                            <a:t>1</a:t>
                          </a:r>
                          <a:r>
                            <a:rPr kumimoji="1" lang="ja-JP" altLang="en-US" sz="1800" dirty="0"/>
                            <a:t>で、</a:t>
                          </a:r>
                          <a:r>
                            <a:rPr kumimoji="1" lang="en-US" altLang="ja-JP" sz="1800" dirty="0"/>
                            <a:t>1</a:t>
                          </a:r>
                          <a:r>
                            <a:rPr kumimoji="1" lang="ja-JP" altLang="en-US" sz="1800" dirty="0"/>
                            <a:t>に近いほど良い</a:t>
                          </a:r>
                        </a:p>
                      </a:txBody>
                      <a:tcPr anchor="ctr"/>
                    </a:tc>
                    <a:extLst>
                      <a:ext uri="{0D108BD9-81ED-4DB2-BD59-A6C34878D82A}">
                        <a16:rowId xmlns:a16="http://schemas.microsoft.com/office/drawing/2014/main" val="3696997392"/>
                      </a:ext>
                    </a:extLst>
                  </a:tr>
                </a:tbl>
              </a:graphicData>
            </a:graphic>
          </p:graphicFrame>
        </mc:Choice>
        <mc:Fallback xmlns="">
          <p:graphicFrame>
            <p:nvGraphicFramePr>
              <p:cNvPr id="13" name="コンテンツ プレースホルダー 7">
                <a:extLst>
                  <a:ext uri="{FF2B5EF4-FFF2-40B4-BE49-F238E27FC236}">
                    <a16:creationId xmlns:a16="http://schemas.microsoft.com/office/drawing/2014/main" id="{84C91066-7F23-4110-B96E-01B29AE163B4}"/>
                  </a:ext>
                </a:extLst>
              </p:cNvPr>
              <p:cNvGraphicFramePr>
                <a:graphicFrameLocks noGrp="1"/>
              </p:cNvGraphicFramePr>
              <p:nvPr>
                <p:ph sz="quarter" idx="4294967295"/>
                <p:extLst>
                  <p:ext uri="{D42A27DB-BD31-4B8C-83A1-F6EECF244321}">
                    <p14:modId xmlns:p14="http://schemas.microsoft.com/office/powerpoint/2010/main" val="1373048486"/>
                  </p:ext>
                </p:extLst>
              </p:nvPr>
            </p:nvGraphicFramePr>
            <p:xfrm>
              <a:off x="934950" y="1178168"/>
              <a:ext cx="10322099" cy="5039864"/>
            </p:xfrm>
            <a:graphic>
              <a:graphicData uri="http://schemas.openxmlformats.org/drawingml/2006/table">
                <a:tbl>
                  <a:tblPr firstRow="1" bandRow="1">
                    <a:tableStyleId>{5C22544A-7EE6-4342-B048-85BDC9FD1C3A}</a:tableStyleId>
                  </a:tblPr>
                  <a:tblGrid>
                    <a:gridCol w="2109823">
                      <a:extLst>
                        <a:ext uri="{9D8B030D-6E8A-4147-A177-3AD203B41FA5}">
                          <a16:colId xmlns:a16="http://schemas.microsoft.com/office/drawing/2014/main" val="1117708512"/>
                        </a:ext>
                      </a:extLst>
                    </a:gridCol>
                    <a:gridCol w="3063456">
                      <a:extLst>
                        <a:ext uri="{9D8B030D-6E8A-4147-A177-3AD203B41FA5}">
                          <a16:colId xmlns:a16="http://schemas.microsoft.com/office/drawing/2014/main" val="459550775"/>
                        </a:ext>
                      </a:extLst>
                    </a:gridCol>
                    <a:gridCol w="5148820">
                      <a:extLst>
                        <a:ext uri="{9D8B030D-6E8A-4147-A177-3AD203B41FA5}">
                          <a16:colId xmlns:a16="http://schemas.microsoft.com/office/drawing/2014/main" val="94796764"/>
                        </a:ext>
                      </a:extLst>
                    </a:gridCol>
                  </a:tblGrid>
                  <a:tr h="365760">
                    <a:tc>
                      <a:txBody>
                        <a:bodyPr/>
                        <a:lstStyle/>
                        <a:p>
                          <a:pPr algn="ctr"/>
                          <a:r>
                            <a:rPr kumimoji="1" lang="ja-JP" altLang="en-US" dirty="0"/>
                            <a:t>評価指標</a:t>
                          </a:r>
                        </a:p>
                      </a:txBody>
                      <a:tcPr anchor="ctr"/>
                    </a:tc>
                    <a:tc>
                      <a:txBody>
                        <a:bodyPr/>
                        <a:lstStyle/>
                        <a:p>
                          <a:pPr algn="ctr"/>
                          <a:r>
                            <a:rPr kumimoji="1" lang="ja-JP" altLang="en-US" dirty="0"/>
                            <a:t>計算式</a:t>
                          </a:r>
                        </a:p>
                      </a:txBody>
                      <a:tcPr anchor="ctr"/>
                    </a:tc>
                    <a:tc>
                      <a:txBody>
                        <a:bodyPr/>
                        <a:lstStyle/>
                        <a:p>
                          <a:pPr algn="ctr"/>
                          <a:r>
                            <a:rPr kumimoji="1" lang="ja-JP" altLang="en-US" dirty="0"/>
                            <a:t>説明</a:t>
                          </a:r>
                        </a:p>
                      </a:txBody>
                      <a:tcPr anchor="ctr"/>
                    </a:tc>
                    <a:extLst>
                      <a:ext uri="{0D108BD9-81ED-4DB2-BD59-A6C34878D82A}">
                        <a16:rowId xmlns:a16="http://schemas.microsoft.com/office/drawing/2014/main" val="3111007965"/>
                      </a:ext>
                    </a:extLst>
                  </a:tr>
                  <a:tr h="116852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800" dirty="0"/>
                            <a:t>正解率 </a:t>
                          </a:r>
                          <a:br>
                            <a:rPr lang="en-US" altLang="ja-JP" sz="1800" dirty="0"/>
                          </a:br>
                          <a:r>
                            <a:rPr lang="en-US" altLang="ja-JP" sz="1800" dirty="0"/>
                            <a:t>(Accuracy)</a:t>
                          </a:r>
                          <a:endParaRPr kumimoji="1" lang="ja-JP" altLang="en-US" sz="1800" dirty="0"/>
                        </a:p>
                      </a:txBody>
                      <a:tcPr anchor="ctr"/>
                    </a:tc>
                    <a:tc>
                      <a:txBody>
                        <a:bodyPr/>
                        <a:lstStyle/>
                        <a:p>
                          <a:endParaRPr lang="ja-JP"/>
                        </a:p>
                      </a:txBody>
                      <a:tcPr anchor="ctr">
                        <a:blipFill>
                          <a:blip r:embed="rId3"/>
                          <a:stretch>
                            <a:fillRect l="-68986" t="-32813" r="-168787" b="-301042"/>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kern="1200" dirty="0">
                              <a:solidFill>
                                <a:schemeClr val="tx1"/>
                              </a:solidFill>
                              <a:effectLst/>
                            </a:rPr>
                            <a:t>・ </a:t>
                          </a:r>
                          <a:r>
                            <a:rPr kumimoji="1" lang="ja-JP" altLang="ja-JP" sz="1800" kern="1200" dirty="0">
                              <a:solidFill>
                                <a:schemeClr val="tx1"/>
                              </a:solidFill>
                              <a:effectLst/>
                            </a:rPr>
                            <a:t>全体の中でどれだけ正解</a:t>
                          </a:r>
                          <a:r>
                            <a:rPr kumimoji="1" lang="ja-JP" altLang="en-US" sz="1800" kern="1200" dirty="0">
                              <a:solidFill>
                                <a:schemeClr val="tx1"/>
                              </a:solidFill>
                              <a:effectLst/>
                            </a:rPr>
                            <a:t>したかの割合</a:t>
                          </a:r>
                          <a:endParaRPr kumimoji="1" lang="en-US" altLang="ja-JP" sz="1800" kern="1200" dirty="0">
                            <a:solidFill>
                              <a:schemeClr val="tx1"/>
                            </a:solidFill>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kern="1200" dirty="0">
                              <a:solidFill>
                                <a:schemeClr val="tx1"/>
                              </a:solidFill>
                              <a:effectLst/>
                            </a:rPr>
                            <a:t>・ サンプルデータに偏りが少ないケースで有意</a:t>
                          </a:r>
                          <a:endParaRPr kumimoji="1" lang="ja-JP" altLang="en-US" sz="1800" dirty="0"/>
                        </a:p>
                      </a:txBody>
                      <a:tcPr anchor="ctr"/>
                    </a:tc>
                    <a:extLst>
                      <a:ext uri="{0D108BD9-81ED-4DB2-BD59-A6C34878D82A}">
                        <a16:rowId xmlns:a16="http://schemas.microsoft.com/office/drawing/2014/main" val="3009076104"/>
                      </a:ext>
                    </a:extLst>
                  </a:tr>
                  <a:tr h="1168526">
                    <a:tc>
                      <a:txBody>
                        <a:bodyPr/>
                        <a:lstStyle/>
                        <a:p>
                          <a:pPr algn="ctr"/>
                          <a:r>
                            <a:rPr lang="ja-JP" altLang="en-US" sz="1800" dirty="0"/>
                            <a:t>再現率</a:t>
                          </a:r>
                          <a:br>
                            <a:rPr lang="en-US" altLang="ja-JP" sz="1800" dirty="0"/>
                          </a:br>
                          <a:r>
                            <a:rPr lang="en-US" altLang="ja-JP" sz="1800" dirty="0"/>
                            <a:t>(Recall)</a:t>
                          </a:r>
                          <a:endParaRPr kumimoji="1" lang="ja-JP" altLang="en-US" sz="1800" dirty="0"/>
                        </a:p>
                      </a:txBody>
                      <a:tcPr anchor="ctr"/>
                    </a:tc>
                    <a:tc>
                      <a:txBody>
                        <a:bodyPr/>
                        <a:lstStyle/>
                        <a:p>
                          <a:endParaRPr lang="ja-JP"/>
                        </a:p>
                      </a:txBody>
                      <a:tcPr anchor="ctr">
                        <a:blipFill>
                          <a:blip r:embed="rId3"/>
                          <a:stretch>
                            <a:fillRect l="-68986" t="-132813" r="-168787" b="-201042"/>
                          </a:stretch>
                        </a:blipFill>
                      </a:tcPr>
                    </a:tc>
                    <a:tc>
                      <a:txBody>
                        <a:bodyPr/>
                        <a:lstStyle/>
                        <a:p>
                          <a:r>
                            <a:rPr kumimoji="1" lang="ja-JP" altLang="en-US" sz="1800" kern="1200" dirty="0">
                              <a:solidFill>
                                <a:schemeClr val="dk1"/>
                              </a:solidFill>
                              <a:effectLst/>
                            </a:rPr>
                            <a:t>・ 実際の</a:t>
                          </a:r>
                          <a:r>
                            <a:rPr kumimoji="1" lang="ja-JP" altLang="ja-JP" sz="1800" kern="1200" dirty="0">
                              <a:solidFill>
                                <a:schemeClr val="dk1"/>
                              </a:solidFill>
                              <a:effectLst/>
                            </a:rPr>
                            <a:t>正</a:t>
                          </a:r>
                          <a:r>
                            <a:rPr kumimoji="1" lang="en-US" altLang="ja-JP" sz="1800" kern="1200" dirty="0">
                              <a:solidFill>
                                <a:schemeClr val="dk1"/>
                              </a:solidFill>
                              <a:effectLst/>
                            </a:rPr>
                            <a:t>(</a:t>
                          </a:r>
                          <a:r>
                            <a:rPr kumimoji="1" lang="ja-JP" altLang="en-US" sz="1800" kern="1200" dirty="0">
                              <a:solidFill>
                                <a:schemeClr val="dk1"/>
                              </a:solidFill>
                              <a:effectLst/>
                            </a:rPr>
                            <a:t>陽性</a:t>
                          </a:r>
                          <a:r>
                            <a:rPr kumimoji="1" lang="en-US" altLang="ja-JP" sz="1800" kern="1200" dirty="0">
                              <a:solidFill>
                                <a:schemeClr val="dk1"/>
                              </a:solidFill>
                              <a:effectLst/>
                            </a:rPr>
                            <a:t>)</a:t>
                          </a:r>
                          <a:r>
                            <a:rPr kumimoji="1" lang="ja-JP" altLang="en-US" sz="1800" kern="1200" dirty="0">
                              <a:solidFill>
                                <a:schemeClr val="dk1"/>
                              </a:solidFill>
                              <a:effectLst/>
                            </a:rPr>
                            <a:t>のデータ</a:t>
                          </a:r>
                          <a:r>
                            <a:rPr kumimoji="1" lang="ja-JP" altLang="ja-JP" sz="1800" kern="1200" dirty="0">
                              <a:solidFill>
                                <a:schemeClr val="dk1"/>
                              </a:solidFill>
                              <a:effectLst/>
                            </a:rPr>
                            <a:t>のうち</a:t>
                          </a:r>
                          <a:r>
                            <a:rPr kumimoji="1" lang="ja-JP" altLang="en-US" sz="1800" kern="1200" dirty="0">
                              <a:solidFill>
                                <a:schemeClr val="dk1"/>
                              </a:solidFill>
                              <a:effectLst/>
                            </a:rPr>
                            <a:t>、</a:t>
                          </a:r>
                          <a:br>
                            <a:rPr kumimoji="1" lang="en-US" altLang="ja-JP" sz="1800" kern="1200" dirty="0">
                              <a:solidFill>
                                <a:schemeClr val="dk1"/>
                              </a:solidFill>
                              <a:effectLst/>
                            </a:rPr>
                          </a:br>
                          <a:r>
                            <a:rPr kumimoji="1" lang="ja-JP" altLang="en-US" sz="1800" kern="1200" dirty="0">
                              <a:solidFill>
                                <a:schemeClr val="dk1"/>
                              </a:solidFill>
                              <a:effectLst/>
                            </a:rPr>
                            <a:t>   </a:t>
                          </a:r>
                          <a:r>
                            <a:rPr kumimoji="1" lang="ja-JP" altLang="ja-JP" sz="1800" kern="1200" dirty="0">
                              <a:solidFill>
                                <a:schemeClr val="dk1"/>
                              </a:solidFill>
                              <a:effectLst/>
                            </a:rPr>
                            <a:t>正</a:t>
                          </a:r>
                          <a:r>
                            <a:rPr kumimoji="1" lang="en-US" altLang="ja-JP" sz="1800" kern="1200" dirty="0">
                              <a:solidFill>
                                <a:schemeClr val="dk1"/>
                              </a:solidFill>
                              <a:effectLst/>
                            </a:rPr>
                            <a:t>(</a:t>
                          </a:r>
                          <a:r>
                            <a:rPr kumimoji="1" lang="ja-JP" altLang="en-US" sz="1800" kern="1200" dirty="0">
                              <a:solidFill>
                                <a:schemeClr val="dk1"/>
                              </a:solidFill>
                              <a:effectLst/>
                            </a:rPr>
                            <a:t>陽性</a:t>
                          </a:r>
                          <a:r>
                            <a:rPr kumimoji="1" lang="en-US" altLang="ja-JP" sz="1800" kern="1200" dirty="0">
                              <a:solidFill>
                                <a:schemeClr val="dk1"/>
                              </a:solidFill>
                              <a:effectLst/>
                            </a:rPr>
                            <a:t>)</a:t>
                          </a:r>
                          <a:r>
                            <a:rPr kumimoji="1" lang="ja-JP" altLang="en-US" sz="1800" kern="1200" dirty="0">
                              <a:solidFill>
                                <a:schemeClr val="dk1"/>
                              </a:solidFill>
                              <a:effectLst/>
                            </a:rPr>
                            <a:t>と</a:t>
                          </a:r>
                          <a:r>
                            <a:rPr kumimoji="1" lang="ja-JP" altLang="ja-JP" sz="1800" kern="1200" dirty="0">
                              <a:solidFill>
                                <a:schemeClr val="dk1"/>
                              </a:solidFill>
                              <a:effectLst/>
                            </a:rPr>
                            <a:t>予測</a:t>
                          </a:r>
                          <a:r>
                            <a:rPr kumimoji="1" lang="ja-JP" altLang="en-US" sz="1800" kern="1200" dirty="0">
                              <a:solidFill>
                                <a:schemeClr val="dk1"/>
                              </a:solidFill>
                              <a:effectLst/>
                            </a:rPr>
                            <a:t>できた</a:t>
                          </a:r>
                          <a:r>
                            <a:rPr kumimoji="1" lang="ja-JP" altLang="ja-JP" sz="1800" kern="1200" dirty="0">
                              <a:solidFill>
                                <a:schemeClr val="dk1"/>
                              </a:solidFill>
                              <a:effectLst/>
                            </a:rPr>
                            <a:t>割合</a:t>
                          </a:r>
                          <a:endParaRPr kumimoji="1" lang="en-US" altLang="ja-JP" sz="1800" kern="1200" dirty="0">
                            <a:solidFill>
                              <a:schemeClr val="dk1"/>
                            </a:solidFill>
                            <a:effectLst/>
                          </a:endParaRPr>
                        </a:p>
                        <a:p>
                          <a:r>
                            <a:rPr kumimoji="1" lang="ja-JP" altLang="en-US" sz="1800" kern="1200" dirty="0">
                              <a:solidFill>
                                <a:schemeClr val="dk1"/>
                              </a:solidFill>
                              <a:effectLst/>
                            </a:rPr>
                            <a:t>・ 偽陰性</a:t>
                          </a:r>
                          <a:r>
                            <a:rPr kumimoji="1" lang="en-US" altLang="ja-JP" sz="1800" kern="1200" dirty="0">
                              <a:solidFill>
                                <a:schemeClr val="dk1"/>
                              </a:solidFill>
                              <a:effectLst/>
                            </a:rPr>
                            <a:t>(FN)</a:t>
                          </a:r>
                          <a:r>
                            <a:rPr kumimoji="1" lang="ja-JP" altLang="en-US" sz="1800" kern="1200" dirty="0">
                              <a:solidFill>
                                <a:schemeClr val="dk1"/>
                              </a:solidFill>
                              <a:effectLst/>
                            </a:rPr>
                            <a:t>を低く抑えたい場合に有意</a:t>
                          </a:r>
                          <a:endParaRPr kumimoji="1" lang="en-US" altLang="ja-JP" sz="1800" kern="1200" dirty="0">
                            <a:solidFill>
                              <a:schemeClr val="dk1"/>
                            </a:solidFill>
                            <a:effectLst/>
                            <a:latin typeface="+mn-lt"/>
                            <a:ea typeface="+mn-ea"/>
                            <a:cs typeface="+mn-cs"/>
                          </a:endParaRPr>
                        </a:p>
                      </a:txBody>
                      <a:tcPr anchor="ctr"/>
                    </a:tc>
                    <a:extLst>
                      <a:ext uri="{0D108BD9-81ED-4DB2-BD59-A6C34878D82A}">
                        <a16:rowId xmlns:a16="http://schemas.microsoft.com/office/drawing/2014/main" val="3028906424"/>
                      </a:ext>
                    </a:extLst>
                  </a:tr>
                  <a:tr h="1168526">
                    <a:tc>
                      <a:txBody>
                        <a:bodyPr/>
                        <a:lstStyle/>
                        <a:p>
                          <a:pPr algn="ctr"/>
                          <a:r>
                            <a:rPr lang="ja-JP" altLang="en-US" sz="1800" dirty="0"/>
                            <a:t>適合率</a:t>
                          </a:r>
                          <a:br>
                            <a:rPr lang="en-US" altLang="ja-JP" sz="1800" dirty="0"/>
                          </a:br>
                          <a:r>
                            <a:rPr lang="en-US" altLang="ja-JP" sz="1800" dirty="0"/>
                            <a:t>(Precision)</a:t>
                          </a:r>
                          <a:endParaRPr kumimoji="1" lang="ja-JP" altLang="en-US" sz="1800" dirty="0"/>
                        </a:p>
                      </a:txBody>
                      <a:tcPr anchor="ctr"/>
                    </a:tc>
                    <a:tc>
                      <a:txBody>
                        <a:bodyPr/>
                        <a:lstStyle/>
                        <a:p>
                          <a:endParaRPr lang="ja-JP"/>
                        </a:p>
                      </a:txBody>
                      <a:tcPr anchor="ctr">
                        <a:blipFill>
                          <a:blip r:embed="rId3"/>
                          <a:stretch>
                            <a:fillRect l="-68986" t="-232813" r="-168787" b="-101042"/>
                          </a:stretch>
                        </a:blipFill>
                      </a:tcPr>
                    </a:tc>
                    <a:tc>
                      <a:txBody>
                        <a:bodyPr/>
                        <a:lstStyle/>
                        <a:p>
                          <a:r>
                            <a:rPr kumimoji="1" lang="ja-JP" altLang="en-US" sz="1800" kern="1200" dirty="0">
                              <a:solidFill>
                                <a:schemeClr val="dk1"/>
                              </a:solidFill>
                              <a:effectLst/>
                            </a:rPr>
                            <a:t>・ </a:t>
                          </a:r>
                          <a:r>
                            <a:rPr kumimoji="1" lang="ja-JP" altLang="ja-JP" sz="1800" kern="1200" dirty="0">
                              <a:solidFill>
                                <a:schemeClr val="dk1"/>
                              </a:solidFill>
                              <a:effectLst/>
                            </a:rPr>
                            <a:t>正</a:t>
                          </a:r>
                          <a:r>
                            <a:rPr kumimoji="1" lang="en-US" altLang="ja-JP" sz="1800" kern="1200" dirty="0">
                              <a:solidFill>
                                <a:schemeClr val="dk1"/>
                              </a:solidFill>
                              <a:effectLst/>
                            </a:rPr>
                            <a:t>(</a:t>
                          </a:r>
                          <a:r>
                            <a:rPr kumimoji="1" lang="ja-JP" altLang="en-US" sz="1800" kern="1200" dirty="0">
                              <a:solidFill>
                                <a:schemeClr val="dk1"/>
                              </a:solidFill>
                              <a:effectLst/>
                            </a:rPr>
                            <a:t>陽性</a:t>
                          </a:r>
                          <a:r>
                            <a:rPr kumimoji="1" lang="en-US" altLang="ja-JP" sz="1800" kern="1200" dirty="0">
                              <a:solidFill>
                                <a:schemeClr val="dk1"/>
                              </a:solidFill>
                              <a:effectLst/>
                            </a:rPr>
                            <a:t>)</a:t>
                          </a:r>
                          <a:r>
                            <a:rPr kumimoji="1" lang="ja-JP" altLang="ja-JP" sz="1800" kern="1200" dirty="0">
                              <a:solidFill>
                                <a:schemeClr val="dk1"/>
                              </a:solidFill>
                              <a:effectLst/>
                            </a:rPr>
                            <a:t>と予測したデータのうち</a:t>
                          </a:r>
                          <a:r>
                            <a:rPr kumimoji="1" lang="ja-JP" altLang="en-US" sz="1800" kern="1200" dirty="0">
                              <a:solidFill>
                                <a:schemeClr val="dk1"/>
                              </a:solidFill>
                              <a:effectLst/>
                            </a:rPr>
                            <a:t>、</a:t>
                          </a:r>
                          <a:br>
                            <a:rPr kumimoji="1" lang="en-US" altLang="ja-JP" sz="1800" kern="1200" dirty="0">
                              <a:solidFill>
                                <a:schemeClr val="dk1"/>
                              </a:solidFill>
                              <a:effectLst/>
                            </a:rPr>
                          </a:br>
                          <a:r>
                            <a:rPr kumimoji="1" lang="ja-JP" altLang="en-US" sz="1800" kern="1200" dirty="0">
                              <a:solidFill>
                                <a:schemeClr val="dk1"/>
                              </a:solidFill>
                              <a:effectLst/>
                            </a:rPr>
                            <a:t>   </a:t>
                          </a:r>
                          <a:r>
                            <a:rPr kumimoji="1" lang="ja-JP" altLang="ja-JP" sz="1800" kern="1200" dirty="0">
                              <a:solidFill>
                                <a:schemeClr val="dk1"/>
                              </a:solidFill>
                              <a:effectLst/>
                            </a:rPr>
                            <a:t>実際に正</a:t>
                          </a:r>
                          <a:r>
                            <a:rPr kumimoji="1" lang="en-US" altLang="ja-JP" sz="1800" kern="1200" dirty="0">
                              <a:solidFill>
                                <a:schemeClr val="dk1"/>
                              </a:solidFill>
                              <a:effectLst/>
                            </a:rPr>
                            <a:t>(</a:t>
                          </a:r>
                          <a:r>
                            <a:rPr kumimoji="1" lang="ja-JP" altLang="en-US" sz="1800" kern="1200" dirty="0">
                              <a:solidFill>
                                <a:schemeClr val="dk1"/>
                              </a:solidFill>
                              <a:effectLst/>
                            </a:rPr>
                            <a:t>陽性</a:t>
                          </a:r>
                          <a:r>
                            <a:rPr kumimoji="1" lang="en-US" altLang="ja-JP" sz="1800" kern="1200" dirty="0">
                              <a:solidFill>
                                <a:schemeClr val="dk1"/>
                              </a:solidFill>
                              <a:effectLst/>
                            </a:rPr>
                            <a:t>)</a:t>
                          </a:r>
                          <a:r>
                            <a:rPr kumimoji="1" lang="ja-JP" altLang="ja-JP" sz="1800" kern="1200" dirty="0">
                              <a:solidFill>
                                <a:schemeClr val="dk1"/>
                              </a:solidFill>
                              <a:effectLst/>
                            </a:rPr>
                            <a:t>であるものの割合</a:t>
                          </a:r>
                          <a:endParaRPr kumimoji="1" lang="en-US" altLang="ja-JP" sz="1800" kern="1200" dirty="0">
                            <a:solidFill>
                              <a:schemeClr val="dk1"/>
                            </a:solidFill>
                            <a:effectLst/>
                          </a:endParaRPr>
                        </a:p>
                        <a:p>
                          <a:r>
                            <a:rPr kumimoji="1" lang="ja-JP" altLang="en-US" sz="1800" kern="1200" dirty="0">
                              <a:solidFill>
                                <a:schemeClr val="dk1"/>
                              </a:solidFill>
                              <a:effectLst/>
                            </a:rPr>
                            <a:t>・ 偽陽性</a:t>
                          </a:r>
                          <a:r>
                            <a:rPr kumimoji="1" lang="en-US" altLang="ja-JP" sz="1800" kern="1200" dirty="0">
                              <a:solidFill>
                                <a:schemeClr val="dk1"/>
                              </a:solidFill>
                              <a:effectLst/>
                            </a:rPr>
                            <a:t>(FP)</a:t>
                          </a:r>
                          <a:r>
                            <a:rPr kumimoji="1" lang="ja-JP" altLang="en-US" sz="1800" kern="1200" dirty="0">
                              <a:solidFill>
                                <a:schemeClr val="dk1"/>
                              </a:solidFill>
                              <a:effectLst/>
                            </a:rPr>
                            <a:t>を低く抑えたい場合に有意</a:t>
                          </a:r>
                          <a:endParaRPr kumimoji="1" lang="ja-JP" altLang="en-US" sz="1800" dirty="0"/>
                        </a:p>
                      </a:txBody>
                      <a:tcPr anchor="ctr"/>
                    </a:tc>
                    <a:extLst>
                      <a:ext uri="{0D108BD9-81ED-4DB2-BD59-A6C34878D82A}">
                        <a16:rowId xmlns:a16="http://schemas.microsoft.com/office/drawing/2014/main" val="3236968840"/>
                      </a:ext>
                    </a:extLst>
                  </a:tr>
                  <a:tr h="1168526">
                    <a:tc>
                      <a:txBody>
                        <a:bodyPr/>
                        <a:lstStyle/>
                        <a:p>
                          <a:pPr algn="ctr"/>
                          <a:r>
                            <a:rPr lang="en-US" altLang="ja-JP" sz="1800" dirty="0"/>
                            <a:t>F</a:t>
                          </a:r>
                          <a:r>
                            <a:rPr lang="ja-JP" altLang="en-US" sz="1800" dirty="0"/>
                            <a:t>値</a:t>
                          </a:r>
                          <a:br>
                            <a:rPr lang="en-US" altLang="ja-JP" sz="1800" dirty="0"/>
                          </a:br>
                          <a:r>
                            <a:rPr lang="en-US" altLang="ja-JP" sz="1800" dirty="0"/>
                            <a:t>(</a:t>
                          </a:r>
                          <a:r>
                            <a:rPr lang="en-US" altLang="ja-JP" sz="1800" dirty="0" err="1"/>
                            <a:t>fscore</a:t>
                          </a:r>
                          <a:r>
                            <a:rPr lang="en-US" altLang="ja-JP" sz="1800" dirty="0"/>
                            <a:t>;</a:t>
                          </a:r>
                          <a:r>
                            <a:rPr lang="ja-JP" altLang="en-US" sz="1800" dirty="0"/>
                            <a:t> 調和平均</a:t>
                          </a:r>
                          <a:r>
                            <a:rPr lang="en-US" altLang="ja-JP" sz="1800" dirty="0"/>
                            <a:t>)</a:t>
                          </a:r>
                          <a:endParaRPr kumimoji="1" lang="ja-JP" altLang="en-US" sz="1800" dirty="0"/>
                        </a:p>
                      </a:txBody>
                      <a:tcPr anchor="ctr"/>
                    </a:tc>
                    <a:tc>
                      <a:txBody>
                        <a:bodyPr/>
                        <a:lstStyle/>
                        <a:p>
                          <a:endParaRPr lang="ja-JP"/>
                        </a:p>
                      </a:txBody>
                      <a:tcPr anchor="ctr">
                        <a:blipFill>
                          <a:blip r:embed="rId3"/>
                          <a:stretch>
                            <a:fillRect l="-68986" t="-332813" r="-168787" b="-1042"/>
                          </a:stretch>
                        </a:blipFill>
                      </a:tcPr>
                    </a:tc>
                    <a:tc>
                      <a:txBody>
                        <a:bodyPr/>
                        <a:lstStyle/>
                        <a:p>
                          <a:r>
                            <a:rPr kumimoji="1" lang="ja-JP" altLang="en-US" sz="1800" dirty="0"/>
                            <a:t>・ 再現率と適合率の総合的な尺度</a:t>
                          </a:r>
                          <a:endParaRPr kumimoji="1" lang="en-US" altLang="ja-JP" sz="1800" dirty="0"/>
                        </a:p>
                        <a:p>
                          <a:r>
                            <a:rPr kumimoji="1" lang="ja-JP" altLang="en-US" sz="1800" dirty="0"/>
                            <a:t>・ とりうる範囲は</a:t>
                          </a:r>
                          <a:r>
                            <a:rPr kumimoji="1" lang="en-US" altLang="ja-JP" sz="1800" dirty="0"/>
                            <a:t>0</a:t>
                          </a:r>
                          <a:r>
                            <a:rPr kumimoji="1" lang="ja-JP" altLang="en-US" sz="1800" dirty="0"/>
                            <a:t>～</a:t>
                          </a:r>
                          <a:r>
                            <a:rPr kumimoji="1" lang="en-US" altLang="ja-JP" sz="1800" dirty="0"/>
                            <a:t>1</a:t>
                          </a:r>
                          <a:r>
                            <a:rPr kumimoji="1" lang="ja-JP" altLang="en-US" sz="1800" dirty="0"/>
                            <a:t>で、</a:t>
                          </a:r>
                          <a:r>
                            <a:rPr kumimoji="1" lang="en-US" altLang="ja-JP" sz="1800" dirty="0"/>
                            <a:t>1</a:t>
                          </a:r>
                          <a:r>
                            <a:rPr kumimoji="1" lang="ja-JP" altLang="en-US" sz="1800" dirty="0"/>
                            <a:t>に近いほど良い</a:t>
                          </a:r>
                        </a:p>
                      </a:txBody>
                      <a:tcPr anchor="ctr"/>
                    </a:tc>
                    <a:extLst>
                      <a:ext uri="{0D108BD9-81ED-4DB2-BD59-A6C34878D82A}">
                        <a16:rowId xmlns:a16="http://schemas.microsoft.com/office/drawing/2014/main" val="3696997392"/>
                      </a:ext>
                    </a:extLst>
                  </a:tr>
                </a:tbl>
              </a:graphicData>
            </a:graphic>
          </p:graphicFrame>
        </mc:Fallback>
      </mc:AlternateContent>
    </p:spTree>
    <p:extLst>
      <p:ext uri="{BB962C8B-B14F-4D97-AF65-F5344CB8AC3E}">
        <p14:creationId xmlns:p14="http://schemas.microsoft.com/office/powerpoint/2010/main" val="416113698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69D0C81-5415-4807-A09A-19E446088804}"/>
              </a:ext>
            </a:extLst>
          </p:cNvPr>
          <p:cNvSpPr>
            <a:spLocks noGrp="1"/>
          </p:cNvSpPr>
          <p:nvPr>
            <p:ph type="title"/>
          </p:nvPr>
        </p:nvSpPr>
        <p:spPr/>
        <p:txBody>
          <a:bodyPr/>
          <a:lstStyle/>
          <a:p>
            <a:r>
              <a:rPr lang="ja-JP" altLang="en-US" dirty="0"/>
              <a:t>参考</a:t>
            </a:r>
            <a:r>
              <a:rPr lang="en-US" altLang="ja-JP" dirty="0"/>
              <a:t>: </a:t>
            </a:r>
            <a:r>
              <a:rPr lang="ja-JP" altLang="en-US"/>
              <a:t>再現率（</a:t>
            </a:r>
            <a:r>
              <a:rPr lang="en-US" altLang="ja-JP" dirty="0"/>
              <a:t>Recall)</a:t>
            </a:r>
            <a:r>
              <a:rPr lang="ja-JP" altLang="en-US"/>
              <a:t>を</a:t>
            </a:r>
            <a:r>
              <a:rPr lang="ja-JP" altLang="en-US" dirty="0"/>
              <a:t>意識するケース</a:t>
            </a:r>
            <a:endParaRPr lang="en-US" altLang="ja-JP" dirty="0"/>
          </a:p>
        </p:txBody>
      </p:sp>
      <p:sp>
        <p:nvSpPr>
          <p:cNvPr id="4" name="スライド番号プレースホルダー 3">
            <a:extLst>
              <a:ext uri="{FF2B5EF4-FFF2-40B4-BE49-F238E27FC236}">
                <a16:creationId xmlns:a16="http://schemas.microsoft.com/office/drawing/2014/main" id="{9C550173-66B5-4C35-9A5C-1514B646A123}"/>
              </a:ext>
            </a:extLst>
          </p:cNvPr>
          <p:cNvSpPr>
            <a:spLocks noGrp="1"/>
          </p:cNvSpPr>
          <p:nvPr>
            <p:ph type="sldNum" sz="quarter" idx="10"/>
          </p:nvPr>
        </p:nvSpPr>
        <p:spPr/>
        <p:txBody>
          <a:bodyPr/>
          <a:lstStyle/>
          <a:p>
            <a:fld id="{46BB8D49-91AB-4BE8-B7F4-8EAFE2BF815D}" type="slidenum">
              <a:rPr kumimoji="1" lang="ja-JP" altLang="en-US" smtClean="0"/>
              <a:pPr/>
              <a:t>109</a:t>
            </a:fld>
            <a:endParaRPr kumimoji="1" lang="ja-JP" altLang="en-US" dirty="0"/>
          </a:p>
        </p:txBody>
      </p:sp>
      <mc:AlternateContent xmlns:mc="http://schemas.openxmlformats.org/markup-compatibility/2006" xmlns:a14="http://schemas.microsoft.com/office/drawing/2010/main">
        <mc:Choice Requires="a14">
          <p:sp>
            <p:nvSpPr>
              <p:cNvPr id="6" name="正方形/長方形 5">
                <a:extLst>
                  <a:ext uri="{FF2B5EF4-FFF2-40B4-BE49-F238E27FC236}">
                    <a16:creationId xmlns:a16="http://schemas.microsoft.com/office/drawing/2014/main" id="{A4A77624-33D9-432B-A071-E0580C55BE4C}"/>
                  </a:ext>
                </a:extLst>
              </p:cNvPr>
              <p:cNvSpPr/>
              <p:nvPr/>
            </p:nvSpPr>
            <p:spPr>
              <a:xfrm>
                <a:off x="6718549" y="3438195"/>
                <a:ext cx="3214278" cy="90614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kumimoji="1" lang="ja-JP" altLang="en-US" sz="2800" i="1">
                          <a:latin typeface="Cambria Math" panose="02040503050406030204" pitchFamily="18" charset="0"/>
                        </a:rPr>
                        <m:t>再現率</m:t>
                      </m:r>
                      <m:r>
                        <a:rPr kumimoji="1" lang="en-US" altLang="ja-JP" sz="2800" i="1">
                          <a:latin typeface="Cambria Math" panose="02040503050406030204" pitchFamily="18" charset="0"/>
                        </a:rPr>
                        <m:t>=</m:t>
                      </m:r>
                      <m:f>
                        <m:fPr>
                          <m:ctrlPr>
                            <a:rPr kumimoji="1" lang="en-US" altLang="ja-JP" sz="2800" i="1">
                              <a:latin typeface="Cambria Math" panose="02040503050406030204" pitchFamily="18" charset="0"/>
                            </a:rPr>
                          </m:ctrlPr>
                        </m:fPr>
                        <m:num>
                          <m:r>
                            <a:rPr kumimoji="1" lang="en-US" altLang="ja-JP" sz="2800" i="1">
                              <a:latin typeface="Cambria Math" panose="02040503050406030204" pitchFamily="18" charset="0"/>
                            </a:rPr>
                            <m:t>𝑇𝑃</m:t>
                          </m:r>
                        </m:num>
                        <m:den>
                          <m:r>
                            <a:rPr kumimoji="1" lang="en-US" altLang="ja-JP" sz="2800" i="1">
                              <a:latin typeface="Cambria Math" panose="02040503050406030204" pitchFamily="18" charset="0"/>
                            </a:rPr>
                            <m:t>𝑇𝑃</m:t>
                          </m:r>
                          <m:r>
                            <a:rPr kumimoji="1" lang="en-US" altLang="ja-JP" sz="2800" i="1">
                              <a:latin typeface="Cambria Math" panose="02040503050406030204" pitchFamily="18" charset="0"/>
                            </a:rPr>
                            <m:t>+</m:t>
                          </m:r>
                          <m:r>
                            <a:rPr kumimoji="1" lang="en-US" altLang="ja-JP" sz="2800" i="1">
                              <a:latin typeface="Cambria Math" panose="02040503050406030204" pitchFamily="18" charset="0"/>
                            </a:rPr>
                            <m:t>𝐹𝑁</m:t>
                          </m:r>
                        </m:den>
                      </m:f>
                    </m:oMath>
                  </m:oMathPara>
                </a14:m>
                <a:endParaRPr lang="ja-JP" altLang="en-US" sz="2800" dirty="0"/>
              </a:p>
            </p:txBody>
          </p:sp>
        </mc:Choice>
        <mc:Fallback xmlns="">
          <p:sp>
            <p:nvSpPr>
              <p:cNvPr id="6" name="正方形/長方形 5">
                <a:extLst>
                  <a:ext uri="{FF2B5EF4-FFF2-40B4-BE49-F238E27FC236}">
                    <a16:creationId xmlns:a16="http://schemas.microsoft.com/office/drawing/2014/main" id="{A4A77624-33D9-432B-A071-E0580C55BE4C}"/>
                  </a:ext>
                </a:extLst>
              </p:cNvPr>
              <p:cNvSpPr>
                <a:spLocks noRot="1" noChangeAspect="1" noMove="1" noResize="1" noEditPoints="1" noAdjustHandles="1" noChangeArrowheads="1" noChangeShapeType="1" noTextEdit="1"/>
              </p:cNvSpPr>
              <p:nvPr/>
            </p:nvSpPr>
            <p:spPr>
              <a:xfrm>
                <a:off x="6718549" y="3438195"/>
                <a:ext cx="3214278" cy="906145"/>
              </a:xfrm>
              <a:prstGeom prst="rect">
                <a:avLst/>
              </a:prstGeom>
              <a:blipFill>
                <a:blip r:embed="rId3"/>
                <a:stretch>
                  <a:fillRect/>
                </a:stretch>
              </a:blipFill>
            </p:spPr>
            <p:txBody>
              <a:bodyPr/>
              <a:lstStyle/>
              <a:p>
                <a:r>
                  <a:rPr lang="ja-JP" altLang="en-US">
                    <a:noFill/>
                  </a:rPr>
                  <a:t> </a:t>
                </a:r>
              </a:p>
            </p:txBody>
          </p:sp>
        </mc:Fallback>
      </mc:AlternateContent>
      <p:graphicFrame>
        <p:nvGraphicFramePr>
          <p:cNvPr id="7" name="表 6">
            <a:extLst>
              <a:ext uri="{FF2B5EF4-FFF2-40B4-BE49-F238E27FC236}">
                <a16:creationId xmlns:a16="http://schemas.microsoft.com/office/drawing/2014/main" id="{7FC9793F-6260-451C-A15A-085CC38AA5DC}"/>
              </a:ext>
            </a:extLst>
          </p:cNvPr>
          <p:cNvGraphicFramePr>
            <a:graphicFrameLocks noGrp="1"/>
          </p:cNvGraphicFramePr>
          <p:nvPr>
            <p:extLst>
              <p:ext uri="{D42A27DB-BD31-4B8C-83A1-F6EECF244321}">
                <p14:modId xmlns:p14="http://schemas.microsoft.com/office/powerpoint/2010/main" val="2530867648"/>
              </p:ext>
            </p:extLst>
          </p:nvPr>
        </p:nvGraphicFramePr>
        <p:xfrm>
          <a:off x="1964334" y="3058019"/>
          <a:ext cx="4160102" cy="1443832"/>
        </p:xfrm>
        <a:graphic>
          <a:graphicData uri="http://schemas.openxmlformats.org/drawingml/2006/table">
            <a:tbl>
              <a:tblPr>
                <a:tableStyleId>{073A0DAA-6AF3-43AB-8588-CEC1D06C72B9}</a:tableStyleId>
              </a:tblPr>
              <a:tblGrid>
                <a:gridCol w="856288">
                  <a:extLst>
                    <a:ext uri="{9D8B030D-6E8A-4147-A177-3AD203B41FA5}">
                      <a16:colId xmlns:a16="http://schemas.microsoft.com/office/drawing/2014/main" val="4181310961"/>
                    </a:ext>
                  </a:extLst>
                </a:gridCol>
                <a:gridCol w="1715646">
                  <a:extLst>
                    <a:ext uri="{9D8B030D-6E8A-4147-A177-3AD203B41FA5}">
                      <a16:colId xmlns:a16="http://schemas.microsoft.com/office/drawing/2014/main" val="393670047"/>
                    </a:ext>
                  </a:extLst>
                </a:gridCol>
                <a:gridCol w="1588168">
                  <a:extLst>
                    <a:ext uri="{9D8B030D-6E8A-4147-A177-3AD203B41FA5}">
                      <a16:colId xmlns:a16="http://schemas.microsoft.com/office/drawing/2014/main" val="752936928"/>
                    </a:ext>
                  </a:extLst>
                </a:gridCol>
              </a:tblGrid>
              <a:tr h="330719">
                <a:tc>
                  <a:txBody>
                    <a:bodyPr/>
                    <a:lstStyle/>
                    <a:p>
                      <a:pPr lvl="1" algn="l"/>
                      <a:endParaRPr kumimoji="1" lang="en-US" altLang="ja-JP" sz="2000" b="1" dirty="0"/>
                    </a:p>
                  </a:txBody>
                  <a:tcPr anchor="ctr">
                    <a:solidFill>
                      <a:schemeClr val="accent5">
                        <a:lumMod val="20000"/>
                        <a:lumOff val="80000"/>
                      </a:schemeClr>
                    </a:solidFill>
                  </a:tcPr>
                </a:tc>
                <a:tc gridSpan="2">
                  <a:txBody>
                    <a:bodyPr/>
                    <a:lstStyle/>
                    <a:p>
                      <a:pPr lvl="0" algn="ctr"/>
                      <a:r>
                        <a:rPr kumimoji="1" lang="ja-JP" altLang="en-US" sz="2000" b="0" dirty="0"/>
                        <a:t>予測値</a:t>
                      </a:r>
                      <a:endParaRPr kumimoji="1" lang="en-US" altLang="ja-JP" sz="2000" b="0" dirty="0"/>
                    </a:p>
                  </a:txBody>
                  <a:tcPr anchor="ctr">
                    <a:solidFill>
                      <a:schemeClr val="accent5">
                        <a:lumMod val="20000"/>
                        <a:lumOff val="80000"/>
                      </a:schemeClr>
                    </a:solidFill>
                  </a:tcPr>
                </a:tc>
                <a:tc hMerge="1">
                  <a:txBody>
                    <a:bodyPr/>
                    <a:lstStyle/>
                    <a:p>
                      <a:pPr lvl="1" algn="l"/>
                      <a:endParaRPr kumimoji="1" lang="en-US" altLang="ja-JP" sz="2800" b="1" dirty="0"/>
                    </a:p>
                  </a:txBody>
                  <a:tcPr anchor="ctr">
                    <a:solidFill>
                      <a:schemeClr val="accent4"/>
                    </a:solidFill>
                  </a:tcPr>
                </a:tc>
                <a:extLst>
                  <a:ext uri="{0D108BD9-81ED-4DB2-BD59-A6C34878D82A}">
                    <a16:rowId xmlns:a16="http://schemas.microsoft.com/office/drawing/2014/main" val="23008909"/>
                  </a:ext>
                </a:extLst>
              </a:tr>
              <a:tr h="523796">
                <a:tc rowSpan="2">
                  <a:txBody>
                    <a:bodyPr/>
                    <a:lstStyle/>
                    <a:p>
                      <a:pPr lvl="0" algn="ctr"/>
                      <a:r>
                        <a:rPr kumimoji="1" lang="ja-JP" altLang="en-US" sz="2000" b="0" dirty="0"/>
                        <a:t>正解</a:t>
                      </a:r>
                      <a:endParaRPr kumimoji="1" lang="en-US" altLang="ja-JP" sz="2000" b="0" dirty="0"/>
                    </a:p>
                  </a:txBody>
                  <a:tcPr anchor="ctr">
                    <a:solidFill>
                      <a:schemeClr val="accent5">
                        <a:lumMod val="20000"/>
                        <a:lumOff val="80000"/>
                      </a:schemeClr>
                    </a:solidFill>
                  </a:tcPr>
                </a:tc>
                <a:tc>
                  <a:txBody>
                    <a:bodyPr/>
                    <a:lstStyle/>
                    <a:p>
                      <a:pPr lvl="0" algn="ctr"/>
                      <a:r>
                        <a:rPr kumimoji="1" lang="en-US" altLang="ja-JP" sz="2000" b="1" dirty="0"/>
                        <a:t>TP:  60</a:t>
                      </a:r>
                    </a:p>
                  </a:txBody>
                  <a:tcPr anchor="ctr">
                    <a:solidFill>
                      <a:schemeClr val="accent4"/>
                    </a:solidFill>
                  </a:tcPr>
                </a:tc>
                <a:tc>
                  <a:txBody>
                    <a:bodyPr/>
                    <a:lstStyle/>
                    <a:p>
                      <a:pPr lvl="0" algn="ctr"/>
                      <a:r>
                        <a:rPr kumimoji="1" lang="en-US" altLang="ja-JP" sz="2000" b="1" dirty="0"/>
                        <a:t>FN:   40</a:t>
                      </a:r>
                    </a:p>
                  </a:txBody>
                  <a:tcPr anchor="ctr">
                    <a:solidFill>
                      <a:schemeClr val="accent4">
                        <a:lumMod val="20000"/>
                        <a:lumOff val="80000"/>
                      </a:schemeClr>
                    </a:solidFill>
                  </a:tcPr>
                </a:tc>
                <a:extLst>
                  <a:ext uri="{0D108BD9-81ED-4DB2-BD59-A6C34878D82A}">
                    <a16:rowId xmlns:a16="http://schemas.microsoft.com/office/drawing/2014/main" val="4270780776"/>
                  </a:ext>
                </a:extLst>
              </a:tr>
              <a:tr h="523796">
                <a:tc vMerge="1">
                  <a:txBody>
                    <a:bodyPr/>
                    <a:lstStyle/>
                    <a:p>
                      <a:pPr lvl="1" algn="l"/>
                      <a:endParaRPr kumimoji="1" lang="en-US" altLang="ja-JP" sz="2800" b="1" dirty="0"/>
                    </a:p>
                  </a:txBody>
                  <a:tcPr anchor="ctr">
                    <a:solidFill>
                      <a:schemeClr val="accent4"/>
                    </a:solidFill>
                  </a:tcPr>
                </a:tc>
                <a:tc>
                  <a:txBody>
                    <a:bodyPr/>
                    <a:lstStyle/>
                    <a:p>
                      <a:pPr lvl="0" algn="ctr"/>
                      <a:r>
                        <a:rPr kumimoji="1" lang="en-US" altLang="ja-JP" sz="2000" b="1" dirty="0"/>
                        <a:t>FP:  10</a:t>
                      </a:r>
                    </a:p>
                  </a:txBody>
                  <a:tcPr anchor="ctr">
                    <a:solidFill>
                      <a:schemeClr val="accent4">
                        <a:lumMod val="20000"/>
                        <a:lumOff val="80000"/>
                      </a:schemeClr>
                    </a:solidFill>
                  </a:tcPr>
                </a:tc>
                <a:tc>
                  <a:txBody>
                    <a:bodyPr/>
                    <a:lstStyle/>
                    <a:p>
                      <a:pPr lvl="0" algn="ctr"/>
                      <a:r>
                        <a:rPr kumimoji="1" lang="en-US" altLang="ja-JP" sz="2000" b="1" dirty="0"/>
                        <a:t>TN: 890</a:t>
                      </a:r>
                    </a:p>
                  </a:txBody>
                  <a:tcPr anchor="ctr">
                    <a:solidFill>
                      <a:schemeClr val="accent4">
                        <a:lumMod val="20000"/>
                        <a:lumOff val="80000"/>
                      </a:schemeClr>
                    </a:solidFill>
                  </a:tcPr>
                </a:tc>
                <a:extLst>
                  <a:ext uri="{0D108BD9-81ED-4DB2-BD59-A6C34878D82A}">
                    <a16:rowId xmlns:a16="http://schemas.microsoft.com/office/drawing/2014/main" val="3154070965"/>
                  </a:ext>
                </a:extLst>
              </a:tr>
            </a:tbl>
          </a:graphicData>
        </a:graphic>
      </p:graphicFrame>
      <p:sp>
        <p:nvSpPr>
          <p:cNvPr id="8" name="正方形/長方形 7">
            <a:extLst>
              <a:ext uri="{FF2B5EF4-FFF2-40B4-BE49-F238E27FC236}">
                <a16:creationId xmlns:a16="http://schemas.microsoft.com/office/drawing/2014/main" id="{972183F0-030E-47F8-8A4F-7B8FE8964F67}"/>
              </a:ext>
            </a:extLst>
          </p:cNvPr>
          <p:cNvSpPr/>
          <p:nvPr/>
        </p:nvSpPr>
        <p:spPr>
          <a:xfrm>
            <a:off x="2834551" y="3438194"/>
            <a:ext cx="3289885" cy="544010"/>
          </a:xfrm>
          <a:prstGeom prst="rect">
            <a:avLst/>
          </a:prstGeom>
          <a:noFill/>
          <a:ln w="57150">
            <a:solidFill>
              <a:srgbClr val="FF000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sz="1600" dirty="0">
              <a:solidFill>
                <a:schemeClr val="tx1"/>
              </a:solidFill>
            </a:endParaRPr>
          </a:p>
        </p:txBody>
      </p:sp>
      <p:sp>
        <p:nvSpPr>
          <p:cNvPr id="9" name="吹き出し: 四角形 16">
            <a:extLst>
              <a:ext uri="{FF2B5EF4-FFF2-40B4-BE49-F238E27FC236}">
                <a16:creationId xmlns:a16="http://schemas.microsoft.com/office/drawing/2014/main" id="{C35430DF-DA3E-4F5C-AE13-8FC487D1377C}"/>
              </a:ext>
            </a:extLst>
          </p:cNvPr>
          <p:cNvSpPr/>
          <p:nvPr/>
        </p:nvSpPr>
        <p:spPr>
          <a:xfrm>
            <a:off x="1849198" y="4882027"/>
            <a:ext cx="1392538" cy="518999"/>
          </a:xfrm>
          <a:prstGeom prst="wedgeRectCallout">
            <a:avLst>
              <a:gd name="adj1" fmla="val 69238"/>
              <a:gd name="adj2" fmla="val -132821"/>
            </a:avLst>
          </a:prstGeom>
          <a:solidFill>
            <a:schemeClr val="bg2"/>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kumimoji="1" lang="ja-JP" altLang="en-US" sz="1400" dirty="0">
                <a:solidFill>
                  <a:schemeClr val="tx1"/>
                </a:solidFill>
              </a:rPr>
              <a:t>予測値</a:t>
            </a:r>
            <a:r>
              <a:rPr kumimoji="1" lang="en-US" altLang="ja-JP" sz="1400" dirty="0">
                <a:solidFill>
                  <a:schemeClr val="tx1"/>
                </a:solidFill>
              </a:rPr>
              <a:t>:</a:t>
            </a:r>
            <a:r>
              <a:rPr kumimoji="1" lang="ja-JP" altLang="en-US" sz="1400" dirty="0">
                <a:solidFill>
                  <a:schemeClr val="tx1"/>
                </a:solidFill>
              </a:rPr>
              <a:t> </a:t>
            </a:r>
            <a:r>
              <a:rPr kumimoji="1" lang="en-US" altLang="ja-JP" sz="1400" dirty="0">
                <a:solidFill>
                  <a:schemeClr val="tx1"/>
                </a:solidFill>
              </a:rPr>
              <a:t>A </a:t>
            </a:r>
          </a:p>
          <a:p>
            <a:r>
              <a:rPr kumimoji="1" lang="ja-JP" altLang="en-US" sz="1400" dirty="0">
                <a:solidFill>
                  <a:schemeClr val="tx1"/>
                </a:solidFill>
              </a:rPr>
              <a:t>   正解</a:t>
            </a:r>
            <a:r>
              <a:rPr kumimoji="1" lang="en-US" altLang="ja-JP" sz="1400" dirty="0">
                <a:solidFill>
                  <a:schemeClr val="tx1"/>
                </a:solidFill>
              </a:rPr>
              <a:t>:</a:t>
            </a:r>
            <a:r>
              <a:rPr kumimoji="1" lang="ja-JP" altLang="en-US" sz="1400" dirty="0">
                <a:solidFill>
                  <a:schemeClr val="tx1"/>
                </a:solidFill>
              </a:rPr>
              <a:t> </a:t>
            </a:r>
            <a:r>
              <a:rPr kumimoji="1" lang="en-US" altLang="ja-JP" sz="1400" dirty="0">
                <a:solidFill>
                  <a:schemeClr val="tx1"/>
                </a:solidFill>
              </a:rPr>
              <a:t>not A</a:t>
            </a:r>
            <a:endParaRPr kumimoji="1" lang="ja-JP" altLang="en-US" sz="1400" dirty="0">
              <a:solidFill>
                <a:schemeClr val="tx1"/>
              </a:solidFill>
            </a:endParaRPr>
          </a:p>
        </p:txBody>
      </p:sp>
      <p:sp>
        <p:nvSpPr>
          <p:cNvPr id="10" name="正方形/長方形 9"/>
          <p:cNvSpPr/>
          <p:nvPr/>
        </p:nvSpPr>
        <p:spPr>
          <a:xfrm>
            <a:off x="3241736" y="4956860"/>
            <a:ext cx="4660309" cy="400110"/>
          </a:xfrm>
          <a:prstGeom prst="rect">
            <a:avLst/>
          </a:prstGeom>
        </p:spPr>
        <p:txBody>
          <a:bodyPr wrap="square">
            <a:spAutoFit/>
          </a:bodyPr>
          <a:lstStyle/>
          <a:p>
            <a:r>
              <a:rPr lang="ja-JP" altLang="en-US" sz="2000" dirty="0"/>
              <a:t>罹患と判定されたら、精密検査に誘導</a:t>
            </a:r>
          </a:p>
        </p:txBody>
      </p:sp>
      <p:sp>
        <p:nvSpPr>
          <p:cNvPr id="12" name="吹き出し: 四角形 20">
            <a:extLst>
              <a:ext uri="{FF2B5EF4-FFF2-40B4-BE49-F238E27FC236}">
                <a16:creationId xmlns:a16="http://schemas.microsoft.com/office/drawing/2014/main" id="{6ACB52ED-7B93-4A8C-A262-08A152057E27}"/>
              </a:ext>
            </a:extLst>
          </p:cNvPr>
          <p:cNvSpPr/>
          <p:nvPr/>
        </p:nvSpPr>
        <p:spPr>
          <a:xfrm>
            <a:off x="6320656" y="2677314"/>
            <a:ext cx="1392538" cy="518999"/>
          </a:xfrm>
          <a:prstGeom prst="wedgeRectCallout">
            <a:avLst>
              <a:gd name="adj1" fmla="val -74166"/>
              <a:gd name="adj2" fmla="val 122344"/>
            </a:avLst>
          </a:prstGeom>
          <a:solidFill>
            <a:schemeClr val="bg2"/>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kumimoji="1" lang="ja-JP" altLang="en-US" sz="1400" dirty="0">
                <a:solidFill>
                  <a:schemeClr val="tx1"/>
                </a:solidFill>
              </a:rPr>
              <a:t>予測値</a:t>
            </a:r>
            <a:r>
              <a:rPr kumimoji="1" lang="en-US" altLang="ja-JP" sz="1400" dirty="0">
                <a:solidFill>
                  <a:schemeClr val="tx1"/>
                </a:solidFill>
              </a:rPr>
              <a:t>:</a:t>
            </a:r>
            <a:r>
              <a:rPr kumimoji="1" lang="ja-JP" altLang="en-US" sz="1400" dirty="0">
                <a:solidFill>
                  <a:schemeClr val="tx1"/>
                </a:solidFill>
              </a:rPr>
              <a:t> </a:t>
            </a:r>
            <a:r>
              <a:rPr kumimoji="1" lang="en-US" altLang="ja-JP" sz="1400" dirty="0">
                <a:solidFill>
                  <a:schemeClr val="tx1"/>
                </a:solidFill>
              </a:rPr>
              <a:t>not A </a:t>
            </a:r>
          </a:p>
          <a:p>
            <a:r>
              <a:rPr kumimoji="1" lang="ja-JP" altLang="en-US" sz="1400" dirty="0">
                <a:solidFill>
                  <a:schemeClr val="tx1"/>
                </a:solidFill>
              </a:rPr>
              <a:t>   正解</a:t>
            </a:r>
            <a:r>
              <a:rPr kumimoji="1" lang="en-US" altLang="ja-JP" sz="1400" dirty="0">
                <a:solidFill>
                  <a:schemeClr val="tx1"/>
                </a:solidFill>
              </a:rPr>
              <a:t>:</a:t>
            </a:r>
            <a:r>
              <a:rPr kumimoji="1" lang="ja-JP" altLang="en-US" sz="1400" dirty="0">
                <a:solidFill>
                  <a:schemeClr val="tx1"/>
                </a:solidFill>
              </a:rPr>
              <a:t> </a:t>
            </a:r>
            <a:r>
              <a:rPr kumimoji="1" lang="en-US" altLang="ja-JP" sz="1400" dirty="0">
                <a:solidFill>
                  <a:schemeClr val="tx1"/>
                </a:solidFill>
              </a:rPr>
              <a:t>A</a:t>
            </a:r>
            <a:endParaRPr kumimoji="1" lang="ja-JP" altLang="en-US" sz="1400" dirty="0">
              <a:solidFill>
                <a:schemeClr val="tx1"/>
              </a:solidFill>
            </a:endParaRPr>
          </a:p>
        </p:txBody>
      </p:sp>
      <p:sp>
        <p:nvSpPr>
          <p:cNvPr id="11" name="正方形/長方形 10">
            <a:extLst>
              <a:ext uri="{FF2B5EF4-FFF2-40B4-BE49-F238E27FC236}">
                <a16:creationId xmlns:a16="http://schemas.microsoft.com/office/drawing/2014/main" id="{DE3E14C9-FD49-4FB6-B8C5-8E6C9C3FBD42}"/>
              </a:ext>
            </a:extLst>
          </p:cNvPr>
          <p:cNvSpPr/>
          <p:nvPr/>
        </p:nvSpPr>
        <p:spPr>
          <a:xfrm>
            <a:off x="7672555" y="2752146"/>
            <a:ext cx="3185487" cy="369332"/>
          </a:xfrm>
          <a:prstGeom prst="rect">
            <a:avLst/>
          </a:prstGeom>
        </p:spPr>
        <p:txBody>
          <a:bodyPr wrap="none">
            <a:spAutoFit/>
          </a:bodyPr>
          <a:lstStyle/>
          <a:p>
            <a:r>
              <a:rPr lang="ja-JP" altLang="en-US" b="1" dirty="0">
                <a:solidFill>
                  <a:srgbClr val="FF0000"/>
                </a:solidFill>
              </a:rPr>
              <a:t>周囲に感染させる可能性あり</a:t>
            </a:r>
          </a:p>
        </p:txBody>
      </p:sp>
      <p:sp>
        <p:nvSpPr>
          <p:cNvPr id="5" name="テキスト ボックス 4">
            <a:extLst>
              <a:ext uri="{FF2B5EF4-FFF2-40B4-BE49-F238E27FC236}">
                <a16:creationId xmlns:a16="http://schemas.microsoft.com/office/drawing/2014/main" id="{9ABC9CEC-B72F-CBC5-0165-3247238AACA1}"/>
              </a:ext>
            </a:extLst>
          </p:cNvPr>
          <p:cNvSpPr txBox="1"/>
          <p:nvPr/>
        </p:nvSpPr>
        <p:spPr>
          <a:xfrm>
            <a:off x="2384516" y="1244174"/>
            <a:ext cx="7225055" cy="1723549"/>
          </a:xfrm>
          <a:prstGeom prst="rect">
            <a:avLst/>
          </a:prstGeom>
          <a:noFill/>
        </p:spPr>
        <p:txBody>
          <a:bodyPr wrap="none" rtlCol="0">
            <a:spAutoFit/>
          </a:bodyPr>
          <a:lstStyle/>
          <a:p>
            <a:r>
              <a:rPr lang="ja-JP" altLang="en-US"/>
              <a:t>病理判定など偽陰性</a:t>
            </a:r>
            <a:r>
              <a:rPr lang="en-US" altLang="ja-JP" dirty="0"/>
              <a:t>(FN)</a:t>
            </a:r>
            <a:r>
              <a:rPr lang="ja-JP" altLang="en-US"/>
              <a:t>を低く抑えたい場合</a:t>
            </a:r>
            <a:endParaRPr lang="en-US" altLang="ja-JP" dirty="0"/>
          </a:p>
          <a:p>
            <a:pPr lvl="1"/>
            <a:r>
              <a:rPr lang="ja-JP" altLang="en-US"/>
              <a:t>インフルエンザに罹患しているかどうかを判定したい </a:t>
            </a:r>
            <a:r>
              <a:rPr lang="en-US" altLang="ja-JP" dirty="0"/>
              <a:t>(TP:</a:t>
            </a:r>
            <a:r>
              <a:rPr lang="ja-JP" altLang="en-US"/>
              <a:t>罹患</a:t>
            </a:r>
            <a:r>
              <a:rPr lang="en-US" altLang="ja-JP" dirty="0"/>
              <a:t>)</a:t>
            </a:r>
          </a:p>
          <a:p>
            <a:pPr lvl="1"/>
            <a:r>
              <a:rPr lang="ja-JP" altLang="en-US"/>
              <a:t>サンプル数 </a:t>
            </a:r>
            <a:r>
              <a:rPr lang="en-US" altLang="ja-JP" dirty="0"/>
              <a:t>1,000</a:t>
            </a:r>
            <a:r>
              <a:rPr lang="ja-JP" altLang="en-US"/>
              <a:t>人のうち、</a:t>
            </a:r>
            <a:r>
              <a:rPr lang="en-US" altLang="ja-JP" dirty="0"/>
              <a:t>100</a:t>
            </a:r>
            <a:r>
              <a:rPr lang="ja-JP" altLang="en-US"/>
              <a:t>人が実際に罹患していた</a:t>
            </a:r>
            <a:endParaRPr lang="en-US" altLang="ja-JP" dirty="0"/>
          </a:p>
          <a:p>
            <a:pPr lvl="2"/>
            <a:r>
              <a:rPr lang="ja-JP" altLang="en-US"/>
              <a:t>正解率</a:t>
            </a:r>
            <a:r>
              <a:rPr lang="en-US" altLang="ja-JP" dirty="0"/>
              <a:t>: 95%</a:t>
            </a:r>
            <a:r>
              <a:rPr lang="ja-JP" altLang="en-US"/>
              <a:t> </a:t>
            </a:r>
            <a:endParaRPr lang="en-US" altLang="ja-JP" dirty="0"/>
          </a:p>
          <a:p>
            <a:pPr lvl="2"/>
            <a:r>
              <a:rPr lang="ja-JP" altLang="en-US"/>
              <a:t>再現率</a:t>
            </a:r>
            <a:r>
              <a:rPr lang="en-US" altLang="ja-JP" dirty="0"/>
              <a:t>: 60% (40%</a:t>
            </a:r>
            <a:r>
              <a:rPr lang="ja-JP" altLang="en-US"/>
              <a:t>が誤診</a:t>
            </a:r>
            <a:r>
              <a:rPr lang="en-US" altLang="ja-JP" dirty="0"/>
              <a:t>)</a:t>
            </a:r>
          </a:p>
          <a:p>
            <a:pPr algn="ctr" defTabSz="914400" fontAlgn="base">
              <a:spcBef>
                <a:spcPct val="0"/>
              </a:spcBef>
              <a:spcAft>
                <a:spcPct val="0"/>
              </a:spcAft>
            </a:pPr>
            <a:endParaRPr kumimoji="1" lang="ja-JP" altLang="en-US" sz="1600" dirty="0">
              <a:solidFill>
                <a:srgbClr val="000000"/>
              </a:solidFill>
              <a:latin typeface="+mn-ea"/>
            </a:endParaRPr>
          </a:p>
        </p:txBody>
      </p:sp>
      <p:sp>
        <p:nvSpPr>
          <p:cNvPr id="3" name="テキスト ボックス 2">
            <a:extLst>
              <a:ext uri="{FF2B5EF4-FFF2-40B4-BE49-F238E27FC236}">
                <a16:creationId xmlns:a16="http://schemas.microsoft.com/office/drawing/2014/main" id="{A1BAE117-8F4C-BFF5-6EDE-8059776C10D7}"/>
              </a:ext>
            </a:extLst>
          </p:cNvPr>
          <p:cNvSpPr txBox="1"/>
          <p:nvPr/>
        </p:nvSpPr>
        <p:spPr>
          <a:xfrm>
            <a:off x="282212" y="5742751"/>
            <a:ext cx="11726287" cy="400110"/>
          </a:xfrm>
          <a:prstGeom prst="rect">
            <a:avLst/>
          </a:prstGeom>
          <a:noFill/>
        </p:spPr>
        <p:txBody>
          <a:bodyPr wrap="none" rtlCol="0">
            <a:spAutoFit/>
          </a:bodyPr>
          <a:lstStyle/>
          <a:p>
            <a:pPr algn="ctr" defTabSz="914400" fontAlgn="base">
              <a:spcBef>
                <a:spcPct val="0"/>
              </a:spcBef>
              <a:spcAft>
                <a:spcPct val="0"/>
              </a:spcAft>
            </a:pPr>
            <a:r>
              <a:rPr kumimoji="1" lang="ja-JP" altLang="en-US" sz="2000" b="1">
                <a:solidFill>
                  <a:srgbClr val="F36C37"/>
                </a:solidFill>
                <a:latin typeface="+mn-ea"/>
              </a:rPr>
              <a:t>陽性の誤診（病気に感染している人を病気ではない（陰性）と診断してしまう）を防ぎたい時に使用</a:t>
            </a:r>
            <a:endParaRPr kumimoji="1" lang="ja-JP" altLang="en-US" sz="2000" b="1" dirty="0">
              <a:solidFill>
                <a:srgbClr val="F36C37"/>
              </a:solidFill>
              <a:latin typeface="+mn-ea"/>
            </a:endParaRPr>
          </a:p>
        </p:txBody>
      </p:sp>
    </p:spTree>
    <p:extLst>
      <p:ext uri="{BB962C8B-B14F-4D97-AF65-F5344CB8AC3E}">
        <p14:creationId xmlns:p14="http://schemas.microsoft.com/office/powerpoint/2010/main" val="40450311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B55B8F3-C86E-6765-3DB5-8C7838760F39}"/>
              </a:ext>
            </a:extLst>
          </p:cNvPr>
          <p:cNvSpPr>
            <a:spLocks noGrp="1"/>
          </p:cNvSpPr>
          <p:nvPr>
            <p:ph type="ctrTitle" idx="4294967295"/>
          </p:nvPr>
        </p:nvSpPr>
        <p:spPr>
          <a:xfrm>
            <a:off x="0" y="238125"/>
            <a:ext cx="8264525" cy="1435100"/>
          </a:xfrm>
        </p:spPr>
        <p:txBody>
          <a:bodyPr vert="horz" lIns="91440" tIns="45720" rIns="91440" bIns="45720" rtlCol="0" anchor="b">
            <a:normAutofit/>
          </a:bodyPr>
          <a:lstStyle/>
          <a:p>
            <a:pPr algn="l">
              <a:lnSpc>
                <a:spcPct val="90000"/>
              </a:lnSpc>
            </a:pPr>
            <a:r>
              <a:rPr lang="ja-JP" altLang="en-US" sz="2900">
                <a:solidFill>
                  <a:schemeClr val="tx1"/>
                </a:solidFill>
                <a:latin typeface="+mj-lt"/>
                <a:ea typeface="+mj-ea"/>
                <a:cs typeface="+mj-cs"/>
              </a:rPr>
              <a:t>講師紹介</a:t>
            </a:r>
            <a:br>
              <a:rPr lang="en-US" altLang="ja-JP" sz="2900">
                <a:solidFill>
                  <a:schemeClr val="tx1"/>
                </a:solidFill>
                <a:latin typeface="+mj-lt"/>
                <a:ea typeface="+mj-ea"/>
                <a:cs typeface="+mj-cs"/>
              </a:rPr>
            </a:br>
            <a:r>
              <a:rPr lang="ja-JP" altLang="en-US" sz="2900">
                <a:solidFill>
                  <a:schemeClr val="tx1"/>
                </a:solidFill>
                <a:latin typeface="+mj-lt"/>
                <a:ea typeface="+mj-ea"/>
                <a:cs typeface="+mj-cs"/>
              </a:rPr>
              <a:t>小池　歩</a:t>
            </a:r>
            <a:br>
              <a:rPr lang="en-US" altLang="ja-JP" sz="2900">
                <a:solidFill>
                  <a:schemeClr val="tx1"/>
                </a:solidFill>
                <a:latin typeface="+mj-lt"/>
                <a:ea typeface="+mj-ea"/>
                <a:cs typeface="+mj-cs"/>
              </a:rPr>
            </a:br>
            <a:r>
              <a:rPr lang="ja-JP" altLang="en-US" sz="2900">
                <a:solidFill>
                  <a:schemeClr val="tx1"/>
                </a:solidFill>
                <a:latin typeface="+mj-lt"/>
                <a:ea typeface="+mj-ea"/>
                <a:cs typeface="+mj-cs"/>
              </a:rPr>
              <a:t>こいけ　あゆむ</a:t>
            </a:r>
          </a:p>
        </p:txBody>
      </p:sp>
      <p:sp>
        <p:nvSpPr>
          <p:cNvPr id="4" name="コンテンツ プレースホルダー 3">
            <a:extLst>
              <a:ext uri="{FF2B5EF4-FFF2-40B4-BE49-F238E27FC236}">
                <a16:creationId xmlns:a16="http://schemas.microsoft.com/office/drawing/2014/main" id="{F4436E3C-D493-960E-6220-EA5243667800}"/>
              </a:ext>
            </a:extLst>
          </p:cNvPr>
          <p:cNvSpPr>
            <a:spLocks noGrp="1"/>
          </p:cNvSpPr>
          <p:nvPr>
            <p:ph type="body" idx="4294967295"/>
          </p:nvPr>
        </p:nvSpPr>
        <p:spPr>
          <a:xfrm>
            <a:off x="0" y="4921250"/>
            <a:ext cx="5035550" cy="1601788"/>
          </a:xfrm>
        </p:spPr>
        <p:txBody>
          <a:bodyPr vert="horz" wrap="none" lIns="91440" tIns="45720" rIns="91440" bIns="45720" rtlCol="0" anchor="t">
            <a:normAutofit/>
          </a:bodyPr>
          <a:lstStyle/>
          <a:p>
            <a:pPr marL="0" indent="-228600">
              <a:lnSpc>
                <a:spcPct val="90000"/>
              </a:lnSpc>
              <a:buFont typeface="Wingdings" pitchFamily="2" charset="2"/>
              <a:buChar char="ü"/>
            </a:pPr>
            <a:endParaRPr lang="en-US" altLang="ja-JP" sz="1600" b="1" dirty="0">
              <a:solidFill>
                <a:schemeClr val="tx1"/>
              </a:solidFill>
              <a:latin typeface="+mn-lt"/>
              <a:ea typeface="+mn-ea"/>
            </a:endParaRPr>
          </a:p>
          <a:p>
            <a:pPr indent="-228600">
              <a:lnSpc>
                <a:spcPct val="90000"/>
              </a:lnSpc>
              <a:buFont typeface="Wingdings" pitchFamily="2" charset="2"/>
              <a:buChar char="ü"/>
            </a:pPr>
            <a:r>
              <a:rPr lang="en-US" altLang="ja-JP" sz="1600" b="1" dirty="0">
                <a:solidFill>
                  <a:schemeClr val="tx1"/>
                </a:solidFill>
                <a:latin typeface="+mn-lt"/>
                <a:ea typeface="+mn-ea"/>
              </a:rPr>
              <a:t>Solution Architect Associate</a:t>
            </a:r>
          </a:p>
          <a:p>
            <a:pPr indent="-228600">
              <a:lnSpc>
                <a:spcPct val="90000"/>
              </a:lnSpc>
              <a:buFont typeface="Wingdings" pitchFamily="2" charset="2"/>
              <a:buChar char="ü"/>
            </a:pPr>
            <a:r>
              <a:rPr lang="en-US" altLang="ja-JP" sz="1600" b="1" dirty="0">
                <a:solidFill>
                  <a:schemeClr val="tx1"/>
                </a:solidFill>
                <a:latin typeface="+mn-lt"/>
                <a:ea typeface="+mn-ea"/>
              </a:rPr>
              <a:t>Machine Learning Specialty</a:t>
            </a:r>
          </a:p>
          <a:p>
            <a:pPr indent="-228600">
              <a:lnSpc>
                <a:spcPct val="90000"/>
              </a:lnSpc>
              <a:buFont typeface="Wingdings" pitchFamily="2" charset="2"/>
              <a:buChar char="ü"/>
            </a:pPr>
            <a:r>
              <a:rPr lang="en-US" altLang="ja-JP" sz="1600" b="1" dirty="0">
                <a:solidFill>
                  <a:schemeClr val="tx1"/>
                </a:solidFill>
                <a:latin typeface="+mn-lt"/>
                <a:ea typeface="+mn-ea"/>
              </a:rPr>
              <a:t>DP-100</a:t>
            </a:r>
          </a:p>
          <a:p>
            <a:pPr indent="-228600">
              <a:lnSpc>
                <a:spcPct val="90000"/>
              </a:lnSpc>
              <a:buFont typeface="Wingdings" pitchFamily="2" charset="2"/>
              <a:buChar char="ü"/>
            </a:pPr>
            <a:r>
              <a:rPr lang="en-US" altLang="ja-JP" sz="1600" b="1" dirty="0">
                <a:solidFill>
                  <a:schemeClr val="tx1"/>
                </a:solidFill>
                <a:latin typeface="+mn-lt"/>
                <a:ea typeface="+mn-ea"/>
              </a:rPr>
              <a:t>DP-900</a:t>
            </a:r>
          </a:p>
          <a:p>
            <a:pPr marL="0" indent="-228600">
              <a:lnSpc>
                <a:spcPct val="90000"/>
              </a:lnSpc>
              <a:buFont typeface="Arial" panose="020B0604020202020204" pitchFamily="34" charset="0"/>
              <a:buChar char="•"/>
            </a:pPr>
            <a:endParaRPr lang="en-US" altLang="ja-JP" sz="1000" dirty="0">
              <a:solidFill>
                <a:schemeClr val="tx1"/>
              </a:solidFill>
              <a:latin typeface="+mn-lt"/>
              <a:ea typeface="+mn-ea"/>
            </a:endParaRPr>
          </a:p>
          <a:p>
            <a:pPr marL="0" indent="-228600">
              <a:lnSpc>
                <a:spcPct val="90000"/>
              </a:lnSpc>
              <a:buFont typeface="Arial" panose="020B0604020202020204" pitchFamily="34" charset="0"/>
              <a:buChar char="•"/>
            </a:pPr>
            <a:endParaRPr lang="en-US" altLang="ja-JP" sz="1000" dirty="0">
              <a:solidFill>
                <a:schemeClr val="tx1"/>
              </a:solidFill>
              <a:latin typeface="+mn-lt"/>
              <a:ea typeface="+mn-ea"/>
            </a:endParaRPr>
          </a:p>
          <a:p>
            <a:pPr marL="0" indent="-228600">
              <a:lnSpc>
                <a:spcPct val="90000"/>
              </a:lnSpc>
              <a:buFont typeface="Arial" panose="020B0604020202020204" pitchFamily="34" charset="0"/>
              <a:buChar char="•"/>
            </a:pPr>
            <a:endParaRPr lang="en-US" altLang="ja-JP" sz="1000" dirty="0">
              <a:solidFill>
                <a:schemeClr val="tx1"/>
              </a:solidFill>
              <a:latin typeface="+mn-lt"/>
              <a:ea typeface="+mn-ea"/>
            </a:endParaRPr>
          </a:p>
          <a:p>
            <a:pPr marL="0" indent="-228600">
              <a:lnSpc>
                <a:spcPct val="90000"/>
              </a:lnSpc>
              <a:buFont typeface="Arial" panose="020B0604020202020204" pitchFamily="34" charset="0"/>
              <a:buChar char="•"/>
            </a:pPr>
            <a:endParaRPr lang="en-US" altLang="ja-JP" sz="1000" dirty="0">
              <a:solidFill>
                <a:schemeClr val="tx1"/>
              </a:solidFill>
              <a:latin typeface="+mn-lt"/>
              <a:ea typeface="+mn-ea"/>
            </a:endParaRPr>
          </a:p>
        </p:txBody>
      </p:sp>
      <p:pic>
        <p:nvPicPr>
          <p:cNvPr id="5" name="図プレースホルダー 4" descr="スーツを着た男性&#10;&#10;自動的に生成された説明">
            <a:extLst>
              <a:ext uri="{FF2B5EF4-FFF2-40B4-BE49-F238E27FC236}">
                <a16:creationId xmlns:a16="http://schemas.microsoft.com/office/drawing/2014/main" id="{C0B88F2F-85AA-4958-5886-181D63499606}"/>
              </a:ext>
            </a:extLst>
          </p:cNvPr>
          <p:cNvPicPr>
            <a:picLocks noGrp="1" noChangeAspect="1"/>
          </p:cNvPicPr>
          <p:nvPr>
            <p:ph idx="4294967295"/>
          </p:nvPr>
        </p:nvPicPr>
        <p:blipFill rotWithShape="1">
          <a:blip r:embed="rId2"/>
          <a:srcRect l="10812" r="17035" b="2"/>
          <a:stretch/>
        </p:blipFill>
        <p:spPr>
          <a:xfrm>
            <a:off x="9236075" y="2371725"/>
            <a:ext cx="2955925" cy="4097338"/>
          </a:xfrm>
          <a:prstGeom prst="rect">
            <a:avLst/>
          </a:prstGeom>
          <a:noFill/>
        </p:spPr>
      </p:pic>
      <p:sp>
        <p:nvSpPr>
          <p:cNvPr id="3" name="テキスト ボックス 2">
            <a:extLst>
              <a:ext uri="{FF2B5EF4-FFF2-40B4-BE49-F238E27FC236}">
                <a16:creationId xmlns:a16="http://schemas.microsoft.com/office/drawing/2014/main" id="{B4AF8693-78C8-AC41-16C6-9C633BBFC5D8}"/>
              </a:ext>
            </a:extLst>
          </p:cNvPr>
          <p:cNvSpPr txBox="1"/>
          <p:nvPr/>
        </p:nvSpPr>
        <p:spPr>
          <a:xfrm>
            <a:off x="1953369" y="1708422"/>
            <a:ext cx="6241774" cy="1600438"/>
          </a:xfrm>
          <a:prstGeom prst="rect">
            <a:avLst/>
          </a:prstGeom>
          <a:noFill/>
        </p:spPr>
        <p:txBody>
          <a:bodyPr wrap="square" rtlCol="0">
            <a:spAutoFit/>
          </a:bodyPr>
          <a:lstStyle/>
          <a:p>
            <a:r>
              <a:rPr kumimoji="1" lang="ja-JP" altLang="en-US" b="1"/>
              <a:t>経歴</a:t>
            </a:r>
            <a:endParaRPr kumimoji="1" lang="en-US" altLang="ja-JP" b="1" dirty="0"/>
          </a:p>
          <a:p>
            <a:r>
              <a:rPr kumimoji="1" lang="ja-JP" altLang="en-US" sz="1600" b="1"/>
              <a:t>元俳優、大学卒業後、株式会社キカガク入社。</a:t>
            </a:r>
            <a:br>
              <a:rPr kumimoji="1" lang="en-US" altLang="ja-JP" sz="1600" b="1" dirty="0"/>
            </a:br>
            <a:r>
              <a:rPr kumimoji="1" lang="en-US" altLang="ja-JP" sz="1600" b="1" dirty="0"/>
              <a:t>AI</a:t>
            </a:r>
            <a:r>
              <a:rPr kumimoji="1" lang="ja-JP" altLang="en-US" sz="1600" b="1"/>
              <a:t>や</a:t>
            </a:r>
            <a:r>
              <a:rPr kumimoji="1" lang="en-US" altLang="ja-JP" sz="1600" b="1" dirty="0"/>
              <a:t>DL</a:t>
            </a:r>
            <a:r>
              <a:rPr kumimoji="1" lang="ja-JP" altLang="en-US" sz="1600" b="1"/>
              <a:t>の講師を務める。製造業の物体検知モデルの作成や医療の子宮がんの画像分類（論文）など様々なプロジェクトに参画。</a:t>
            </a:r>
            <a:br>
              <a:rPr kumimoji="1" lang="en-US" altLang="ja-JP" sz="1600" b="1" dirty="0"/>
            </a:br>
            <a:r>
              <a:rPr kumimoji="1" lang="ja-JP" altLang="en-US" sz="1600" b="1"/>
              <a:t>前職よりトレノケートにて業務委託での講師をしており、</a:t>
            </a:r>
            <a:r>
              <a:rPr kumimoji="1" lang="en-US" altLang="ja-JP" sz="1600" b="1" dirty="0"/>
              <a:t>2024</a:t>
            </a:r>
            <a:r>
              <a:rPr kumimoji="1" lang="ja-JP" altLang="en-US" sz="1600" b="1"/>
              <a:t>年１月より</a:t>
            </a:r>
            <a:r>
              <a:rPr kumimoji="1" lang="en-US" altLang="ja-JP" sz="1600" b="1" dirty="0"/>
              <a:t>JOIN</a:t>
            </a:r>
          </a:p>
        </p:txBody>
      </p:sp>
      <p:sp>
        <p:nvSpPr>
          <p:cNvPr id="8" name="テキスト ボックス 7">
            <a:extLst>
              <a:ext uri="{FF2B5EF4-FFF2-40B4-BE49-F238E27FC236}">
                <a16:creationId xmlns:a16="http://schemas.microsoft.com/office/drawing/2014/main" id="{42BBCF8C-2CDD-7DF4-08B9-10E6355B46FB}"/>
              </a:ext>
            </a:extLst>
          </p:cNvPr>
          <p:cNvSpPr txBox="1"/>
          <p:nvPr/>
        </p:nvSpPr>
        <p:spPr>
          <a:xfrm>
            <a:off x="1951311" y="3634082"/>
            <a:ext cx="5412487" cy="1206484"/>
          </a:xfrm>
          <a:prstGeom prst="rect">
            <a:avLst/>
          </a:prstGeom>
          <a:noFill/>
        </p:spPr>
        <p:txBody>
          <a:bodyPr wrap="square">
            <a:spAutoFit/>
          </a:bodyPr>
          <a:lstStyle/>
          <a:p>
            <a:pPr marL="285750" indent="-285750">
              <a:lnSpc>
                <a:spcPct val="90000"/>
              </a:lnSpc>
              <a:buFont typeface="Wingdings" pitchFamily="2" charset="2"/>
              <a:buChar char="ü"/>
            </a:pPr>
            <a:r>
              <a:rPr kumimoji="1" lang="ja-JP" altLang="en-US" sz="1600" b="1"/>
              <a:t>マイクロソフト認定トレーナー</a:t>
            </a:r>
            <a:endParaRPr kumimoji="1" lang="en-US" altLang="ja-JP" sz="1600" b="1" dirty="0"/>
          </a:p>
          <a:p>
            <a:pPr marL="57150" indent="-285750">
              <a:lnSpc>
                <a:spcPct val="90000"/>
              </a:lnSpc>
              <a:buFont typeface="Wingdings" pitchFamily="2" charset="2"/>
              <a:buChar char="ü"/>
            </a:pPr>
            <a:r>
              <a:rPr kumimoji="1" lang="en-US" altLang="ja-JP" sz="1600" b="1" dirty="0"/>
              <a:t>AWS </a:t>
            </a:r>
            <a:r>
              <a:rPr kumimoji="1" lang="ja-JP" altLang="en-US" sz="1600" b="1"/>
              <a:t>認定トレーナー</a:t>
            </a:r>
            <a:endParaRPr kumimoji="1" lang="en-US" altLang="ja-JP" sz="1600" b="1" dirty="0"/>
          </a:p>
          <a:p>
            <a:pPr marL="57150" indent="-285750">
              <a:lnSpc>
                <a:spcPct val="90000"/>
              </a:lnSpc>
              <a:buFont typeface="Wingdings" pitchFamily="2" charset="2"/>
              <a:buChar char="ü"/>
            </a:pPr>
            <a:r>
              <a:rPr kumimoji="1" lang="en-US" altLang="ja-JP" sz="1600" b="1" dirty="0" err="1"/>
              <a:t>Ideactive</a:t>
            </a:r>
            <a:r>
              <a:rPr kumimoji="1" lang="en-US" altLang="ja-JP" sz="1600" b="1" dirty="0"/>
              <a:t> Japan Project Professional Menta</a:t>
            </a:r>
          </a:p>
          <a:p>
            <a:pPr marL="57150" indent="-285750">
              <a:lnSpc>
                <a:spcPct val="90000"/>
              </a:lnSpc>
              <a:buFont typeface="Wingdings" pitchFamily="2" charset="2"/>
              <a:buChar char="ü"/>
            </a:pPr>
            <a:r>
              <a:rPr kumimoji="1" lang="en-US" altLang="ja-JP" sz="1600" b="1" dirty="0"/>
              <a:t>AI-900 </a:t>
            </a:r>
            <a:r>
              <a:rPr kumimoji="1" lang="ja-JP" altLang="en-US" sz="1600" b="1"/>
              <a:t>資格対策講座開発</a:t>
            </a:r>
            <a:endParaRPr kumimoji="1" lang="en-US" altLang="ja-JP" sz="1600" b="1" dirty="0"/>
          </a:p>
          <a:p>
            <a:pPr marL="57150" indent="-285750">
              <a:lnSpc>
                <a:spcPct val="90000"/>
              </a:lnSpc>
              <a:buFont typeface="Wingdings" pitchFamily="2" charset="2"/>
              <a:buChar char="ü"/>
            </a:pPr>
            <a:r>
              <a:rPr kumimoji="1" lang="ja-JP" altLang="en-US" sz="1600" b="1"/>
              <a:t>日本初データエンジニアリング講座開講</a:t>
            </a:r>
            <a:endParaRPr kumimoji="1" lang="en-US" altLang="ja-JP" sz="1600" b="1" dirty="0"/>
          </a:p>
        </p:txBody>
      </p:sp>
      <p:sp>
        <p:nvSpPr>
          <p:cNvPr id="9" name="テキスト ボックス 8">
            <a:extLst>
              <a:ext uri="{FF2B5EF4-FFF2-40B4-BE49-F238E27FC236}">
                <a16:creationId xmlns:a16="http://schemas.microsoft.com/office/drawing/2014/main" id="{72D42360-35F2-1573-1D82-7D7558C9E8AD}"/>
              </a:ext>
            </a:extLst>
          </p:cNvPr>
          <p:cNvSpPr txBox="1"/>
          <p:nvPr/>
        </p:nvSpPr>
        <p:spPr>
          <a:xfrm>
            <a:off x="1926317" y="3326305"/>
            <a:ext cx="1107996" cy="369332"/>
          </a:xfrm>
          <a:prstGeom prst="rect">
            <a:avLst/>
          </a:prstGeom>
          <a:noFill/>
        </p:spPr>
        <p:txBody>
          <a:bodyPr wrap="none" rtlCol="0">
            <a:spAutoFit/>
          </a:bodyPr>
          <a:lstStyle/>
          <a:p>
            <a:r>
              <a:rPr kumimoji="1" lang="ja-JP" altLang="en-US" b="1"/>
              <a:t>主な経歴</a:t>
            </a:r>
            <a:endParaRPr kumimoji="1" lang="en-US" altLang="ja-JP" b="1" dirty="0"/>
          </a:p>
        </p:txBody>
      </p:sp>
      <p:sp>
        <p:nvSpPr>
          <p:cNvPr id="11" name="テキスト ボックス 10">
            <a:extLst>
              <a:ext uri="{FF2B5EF4-FFF2-40B4-BE49-F238E27FC236}">
                <a16:creationId xmlns:a16="http://schemas.microsoft.com/office/drawing/2014/main" id="{E0941759-205E-038A-D0E3-0764C5001EE3}"/>
              </a:ext>
            </a:extLst>
          </p:cNvPr>
          <p:cNvSpPr txBox="1"/>
          <p:nvPr/>
        </p:nvSpPr>
        <p:spPr>
          <a:xfrm>
            <a:off x="1926317" y="4777545"/>
            <a:ext cx="1107996" cy="369332"/>
          </a:xfrm>
          <a:prstGeom prst="rect">
            <a:avLst/>
          </a:prstGeom>
          <a:noFill/>
        </p:spPr>
        <p:txBody>
          <a:bodyPr wrap="none" rtlCol="0">
            <a:spAutoFit/>
          </a:bodyPr>
          <a:lstStyle/>
          <a:p>
            <a:r>
              <a:rPr kumimoji="1" lang="ja-JP" altLang="en-US" b="1"/>
              <a:t>保有資格</a:t>
            </a:r>
            <a:endParaRPr kumimoji="1" lang="en-US" altLang="ja-JP" b="1" dirty="0"/>
          </a:p>
        </p:txBody>
      </p:sp>
    </p:spTree>
    <p:extLst>
      <p:ext uri="{BB962C8B-B14F-4D97-AF65-F5344CB8AC3E}">
        <p14:creationId xmlns:p14="http://schemas.microsoft.com/office/powerpoint/2010/main" val="141004284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69D0C81-5415-4807-A09A-19E446088804}"/>
              </a:ext>
            </a:extLst>
          </p:cNvPr>
          <p:cNvSpPr>
            <a:spLocks noGrp="1"/>
          </p:cNvSpPr>
          <p:nvPr>
            <p:ph type="title"/>
          </p:nvPr>
        </p:nvSpPr>
        <p:spPr/>
        <p:txBody>
          <a:bodyPr/>
          <a:lstStyle/>
          <a:p>
            <a:r>
              <a:rPr lang="ja-JP" altLang="en-US" dirty="0"/>
              <a:t>参考</a:t>
            </a:r>
            <a:r>
              <a:rPr lang="en-US" altLang="ja-JP" dirty="0"/>
              <a:t>: </a:t>
            </a:r>
            <a:r>
              <a:rPr lang="ja-JP" altLang="en-US"/>
              <a:t>適合率（</a:t>
            </a:r>
            <a:r>
              <a:rPr lang="en-US" altLang="ja-JP" dirty="0"/>
              <a:t>Precision</a:t>
            </a:r>
            <a:r>
              <a:rPr lang="ja-JP" altLang="en-US"/>
              <a:t>）を</a:t>
            </a:r>
            <a:r>
              <a:rPr lang="ja-JP" altLang="en-US" dirty="0"/>
              <a:t>意識するケース</a:t>
            </a:r>
            <a:endParaRPr lang="en-US" altLang="ja-JP" dirty="0"/>
          </a:p>
        </p:txBody>
      </p:sp>
      <p:sp>
        <p:nvSpPr>
          <p:cNvPr id="4" name="スライド番号プレースホルダー 3">
            <a:extLst>
              <a:ext uri="{FF2B5EF4-FFF2-40B4-BE49-F238E27FC236}">
                <a16:creationId xmlns:a16="http://schemas.microsoft.com/office/drawing/2014/main" id="{9C550173-66B5-4C35-9A5C-1514B646A123}"/>
              </a:ext>
            </a:extLst>
          </p:cNvPr>
          <p:cNvSpPr>
            <a:spLocks noGrp="1"/>
          </p:cNvSpPr>
          <p:nvPr>
            <p:ph type="sldNum" sz="quarter" idx="10"/>
          </p:nvPr>
        </p:nvSpPr>
        <p:spPr/>
        <p:txBody>
          <a:bodyPr/>
          <a:lstStyle/>
          <a:p>
            <a:fld id="{46BB8D49-91AB-4BE8-B7F4-8EAFE2BF815D}" type="slidenum">
              <a:rPr kumimoji="1" lang="ja-JP" altLang="en-US" smtClean="0"/>
              <a:pPr/>
              <a:t>110</a:t>
            </a:fld>
            <a:endParaRPr kumimoji="1" lang="ja-JP" altLang="en-US" dirty="0"/>
          </a:p>
        </p:txBody>
      </p:sp>
      <mc:AlternateContent xmlns:mc="http://schemas.openxmlformats.org/markup-compatibility/2006" xmlns:a14="http://schemas.microsoft.com/office/drawing/2010/main">
        <mc:Choice Requires="a14">
          <p:sp>
            <p:nvSpPr>
              <p:cNvPr id="6" name="正方形/長方形 5">
                <a:extLst>
                  <a:ext uri="{FF2B5EF4-FFF2-40B4-BE49-F238E27FC236}">
                    <a16:creationId xmlns:a16="http://schemas.microsoft.com/office/drawing/2014/main" id="{A4A77624-33D9-432B-A071-E0580C55BE4C}"/>
                  </a:ext>
                </a:extLst>
              </p:cNvPr>
              <p:cNvSpPr/>
              <p:nvPr/>
            </p:nvSpPr>
            <p:spPr>
              <a:xfrm>
                <a:off x="7678198" y="4946974"/>
                <a:ext cx="3174202" cy="90614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kumimoji="1" lang="ja-JP" altLang="en-US" sz="2800" i="1">
                          <a:latin typeface="Cambria Math" panose="02040503050406030204" pitchFamily="18" charset="0"/>
                        </a:rPr>
                        <m:t>適合率</m:t>
                      </m:r>
                      <m:r>
                        <a:rPr kumimoji="1" lang="en-US" altLang="ja-JP" sz="2800" i="1">
                          <a:latin typeface="Cambria Math" panose="02040503050406030204" pitchFamily="18" charset="0"/>
                        </a:rPr>
                        <m:t>=</m:t>
                      </m:r>
                      <m:f>
                        <m:fPr>
                          <m:ctrlPr>
                            <a:rPr kumimoji="1" lang="en-US" altLang="ja-JP" sz="2800" i="1">
                              <a:latin typeface="Cambria Math" panose="02040503050406030204" pitchFamily="18" charset="0"/>
                            </a:rPr>
                          </m:ctrlPr>
                        </m:fPr>
                        <m:num>
                          <m:r>
                            <a:rPr kumimoji="1" lang="en-US" altLang="ja-JP" sz="2800" i="1">
                              <a:latin typeface="Cambria Math" panose="02040503050406030204" pitchFamily="18" charset="0"/>
                            </a:rPr>
                            <m:t>𝑇𝑃</m:t>
                          </m:r>
                        </m:num>
                        <m:den>
                          <m:r>
                            <a:rPr kumimoji="1" lang="en-US" altLang="ja-JP" sz="2800" i="1">
                              <a:latin typeface="Cambria Math" panose="02040503050406030204" pitchFamily="18" charset="0"/>
                            </a:rPr>
                            <m:t>𝑇𝑃</m:t>
                          </m:r>
                          <m:r>
                            <a:rPr kumimoji="1" lang="en-US" altLang="ja-JP" sz="2800" i="1">
                              <a:latin typeface="Cambria Math" panose="02040503050406030204" pitchFamily="18" charset="0"/>
                            </a:rPr>
                            <m:t>+</m:t>
                          </m:r>
                          <m:r>
                            <a:rPr kumimoji="1" lang="en-US" altLang="ja-JP" sz="2800" i="1">
                              <a:latin typeface="Cambria Math" panose="02040503050406030204" pitchFamily="18" charset="0"/>
                            </a:rPr>
                            <m:t>𝐹𝑃</m:t>
                          </m:r>
                        </m:den>
                      </m:f>
                    </m:oMath>
                  </m:oMathPara>
                </a14:m>
                <a:endParaRPr lang="ja-JP" altLang="en-US" sz="2800" dirty="0"/>
              </a:p>
            </p:txBody>
          </p:sp>
        </mc:Choice>
        <mc:Fallback xmlns="">
          <p:sp>
            <p:nvSpPr>
              <p:cNvPr id="6" name="正方形/長方形 5">
                <a:extLst>
                  <a:ext uri="{FF2B5EF4-FFF2-40B4-BE49-F238E27FC236}">
                    <a16:creationId xmlns:a16="http://schemas.microsoft.com/office/drawing/2014/main" id="{A4A77624-33D9-432B-A071-E0580C55BE4C}"/>
                  </a:ext>
                </a:extLst>
              </p:cNvPr>
              <p:cNvSpPr>
                <a:spLocks noRot="1" noChangeAspect="1" noMove="1" noResize="1" noEditPoints="1" noAdjustHandles="1" noChangeArrowheads="1" noChangeShapeType="1" noTextEdit="1"/>
              </p:cNvSpPr>
              <p:nvPr/>
            </p:nvSpPr>
            <p:spPr>
              <a:xfrm>
                <a:off x="7678198" y="4946974"/>
                <a:ext cx="3174202" cy="906145"/>
              </a:xfrm>
              <a:prstGeom prst="rect">
                <a:avLst/>
              </a:prstGeom>
              <a:blipFill>
                <a:blip r:embed="rId2"/>
                <a:stretch>
                  <a:fillRect/>
                </a:stretch>
              </a:blipFill>
            </p:spPr>
            <p:txBody>
              <a:bodyPr/>
              <a:lstStyle/>
              <a:p>
                <a:r>
                  <a:rPr lang="ja-JP" altLang="en-US">
                    <a:noFill/>
                  </a:rPr>
                  <a:t> </a:t>
                </a:r>
              </a:p>
            </p:txBody>
          </p:sp>
        </mc:Fallback>
      </mc:AlternateContent>
      <p:sp>
        <p:nvSpPr>
          <p:cNvPr id="12" name="正方形/長方形 11"/>
          <p:cNvSpPr/>
          <p:nvPr/>
        </p:nvSpPr>
        <p:spPr>
          <a:xfrm>
            <a:off x="6285660" y="3798957"/>
            <a:ext cx="4339650" cy="646331"/>
          </a:xfrm>
          <a:prstGeom prst="rect">
            <a:avLst/>
          </a:prstGeom>
        </p:spPr>
        <p:txBody>
          <a:bodyPr wrap="none">
            <a:spAutoFit/>
          </a:bodyPr>
          <a:lstStyle/>
          <a:p>
            <a:r>
              <a:rPr lang="ja-JP" altLang="en-US" dirty="0"/>
              <a:t>不正利用を見抜けないと、</a:t>
            </a:r>
            <a:endParaRPr lang="en-US" altLang="ja-JP" dirty="0"/>
          </a:p>
          <a:p>
            <a:r>
              <a:rPr lang="ja-JP" altLang="en-US" dirty="0"/>
              <a:t>損失は発生するがクレームにはならない</a:t>
            </a:r>
          </a:p>
        </p:txBody>
      </p:sp>
      <p:graphicFrame>
        <p:nvGraphicFramePr>
          <p:cNvPr id="17" name="表 16">
            <a:extLst>
              <a:ext uri="{FF2B5EF4-FFF2-40B4-BE49-F238E27FC236}">
                <a16:creationId xmlns:a16="http://schemas.microsoft.com/office/drawing/2014/main" id="{BCDD02E6-6462-4401-8767-9BAB40C7CF51}"/>
              </a:ext>
            </a:extLst>
          </p:cNvPr>
          <p:cNvGraphicFramePr>
            <a:graphicFrameLocks noGrp="1"/>
          </p:cNvGraphicFramePr>
          <p:nvPr>
            <p:extLst>
              <p:ext uri="{D42A27DB-BD31-4B8C-83A1-F6EECF244321}">
                <p14:modId xmlns:p14="http://schemas.microsoft.com/office/powerpoint/2010/main" val="3444303370"/>
              </p:ext>
            </p:extLst>
          </p:nvPr>
        </p:nvGraphicFramePr>
        <p:xfrm>
          <a:off x="1929338" y="3418782"/>
          <a:ext cx="4160102" cy="1443832"/>
        </p:xfrm>
        <a:graphic>
          <a:graphicData uri="http://schemas.openxmlformats.org/drawingml/2006/table">
            <a:tbl>
              <a:tblPr>
                <a:tableStyleId>{073A0DAA-6AF3-43AB-8588-CEC1D06C72B9}</a:tableStyleId>
              </a:tblPr>
              <a:tblGrid>
                <a:gridCol w="856288">
                  <a:extLst>
                    <a:ext uri="{9D8B030D-6E8A-4147-A177-3AD203B41FA5}">
                      <a16:colId xmlns:a16="http://schemas.microsoft.com/office/drawing/2014/main" val="4181310961"/>
                    </a:ext>
                  </a:extLst>
                </a:gridCol>
                <a:gridCol w="1715646">
                  <a:extLst>
                    <a:ext uri="{9D8B030D-6E8A-4147-A177-3AD203B41FA5}">
                      <a16:colId xmlns:a16="http://schemas.microsoft.com/office/drawing/2014/main" val="393670047"/>
                    </a:ext>
                  </a:extLst>
                </a:gridCol>
                <a:gridCol w="1588168">
                  <a:extLst>
                    <a:ext uri="{9D8B030D-6E8A-4147-A177-3AD203B41FA5}">
                      <a16:colId xmlns:a16="http://schemas.microsoft.com/office/drawing/2014/main" val="752936928"/>
                    </a:ext>
                  </a:extLst>
                </a:gridCol>
              </a:tblGrid>
              <a:tr h="330719">
                <a:tc>
                  <a:txBody>
                    <a:bodyPr/>
                    <a:lstStyle/>
                    <a:p>
                      <a:pPr lvl="1" algn="l"/>
                      <a:endParaRPr kumimoji="1" lang="en-US" altLang="ja-JP" sz="2000" b="1" dirty="0"/>
                    </a:p>
                  </a:txBody>
                  <a:tcPr anchor="ctr">
                    <a:solidFill>
                      <a:schemeClr val="accent5">
                        <a:lumMod val="20000"/>
                        <a:lumOff val="80000"/>
                      </a:schemeClr>
                    </a:solidFill>
                  </a:tcPr>
                </a:tc>
                <a:tc gridSpan="2">
                  <a:txBody>
                    <a:bodyPr/>
                    <a:lstStyle/>
                    <a:p>
                      <a:pPr lvl="0" algn="ctr"/>
                      <a:r>
                        <a:rPr kumimoji="1" lang="ja-JP" altLang="en-US" sz="2000" b="0" dirty="0"/>
                        <a:t>予測値</a:t>
                      </a:r>
                      <a:endParaRPr kumimoji="1" lang="en-US" altLang="ja-JP" sz="2000" b="0" dirty="0"/>
                    </a:p>
                  </a:txBody>
                  <a:tcPr anchor="ctr">
                    <a:solidFill>
                      <a:schemeClr val="accent5">
                        <a:lumMod val="20000"/>
                        <a:lumOff val="80000"/>
                      </a:schemeClr>
                    </a:solidFill>
                  </a:tcPr>
                </a:tc>
                <a:tc hMerge="1">
                  <a:txBody>
                    <a:bodyPr/>
                    <a:lstStyle/>
                    <a:p>
                      <a:pPr lvl="1" algn="l"/>
                      <a:endParaRPr kumimoji="1" lang="en-US" altLang="ja-JP" sz="2800" b="1" dirty="0"/>
                    </a:p>
                  </a:txBody>
                  <a:tcPr anchor="ctr">
                    <a:solidFill>
                      <a:schemeClr val="accent4"/>
                    </a:solidFill>
                  </a:tcPr>
                </a:tc>
                <a:extLst>
                  <a:ext uri="{0D108BD9-81ED-4DB2-BD59-A6C34878D82A}">
                    <a16:rowId xmlns:a16="http://schemas.microsoft.com/office/drawing/2014/main" val="23008909"/>
                  </a:ext>
                </a:extLst>
              </a:tr>
              <a:tr h="523796">
                <a:tc rowSpan="2">
                  <a:txBody>
                    <a:bodyPr/>
                    <a:lstStyle/>
                    <a:p>
                      <a:pPr lvl="0" algn="ctr"/>
                      <a:r>
                        <a:rPr kumimoji="1" lang="ja-JP" altLang="en-US" sz="2000" b="0" dirty="0"/>
                        <a:t>正解</a:t>
                      </a:r>
                      <a:endParaRPr kumimoji="1" lang="en-US" altLang="ja-JP" sz="2000" b="0" dirty="0"/>
                    </a:p>
                  </a:txBody>
                  <a:tcPr anchor="ctr">
                    <a:solidFill>
                      <a:schemeClr val="accent5">
                        <a:lumMod val="20000"/>
                        <a:lumOff val="80000"/>
                      </a:schemeClr>
                    </a:solidFill>
                  </a:tcPr>
                </a:tc>
                <a:tc>
                  <a:txBody>
                    <a:bodyPr/>
                    <a:lstStyle/>
                    <a:p>
                      <a:pPr lvl="0" algn="ctr"/>
                      <a:r>
                        <a:rPr kumimoji="1" lang="en-US" altLang="ja-JP" sz="2000" b="1" dirty="0"/>
                        <a:t>TP:  60</a:t>
                      </a:r>
                    </a:p>
                  </a:txBody>
                  <a:tcPr anchor="ctr">
                    <a:solidFill>
                      <a:schemeClr val="accent4"/>
                    </a:solidFill>
                  </a:tcPr>
                </a:tc>
                <a:tc>
                  <a:txBody>
                    <a:bodyPr/>
                    <a:lstStyle/>
                    <a:p>
                      <a:pPr lvl="0" algn="ctr"/>
                      <a:r>
                        <a:rPr kumimoji="1" lang="en-US" altLang="ja-JP" sz="2000" b="1" dirty="0"/>
                        <a:t>FN:   10</a:t>
                      </a:r>
                    </a:p>
                  </a:txBody>
                  <a:tcPr anchor="ctr">
                    <a:solidFill>
                      <a:schemeClr val="accent4">
                        <a:lumMod val="20000"/>
                        <a:lumOff val="80000"/>
                      </a:schemeClr>
                    </a:solidFill>
                  </a:tcPr>
                </a:tc>
                <a:extLst>
                  <a:ext uri="{0D108BD9-81ED-4DB2-BD59-A6C34878D82A}">
                    <a16:rowId xmlns:a16="http://schemas.microsoft.com/office/drawing/2014/main" val="4270780776"/>
                  </a:ext>
                </a:extLst>
              </a:tr>
              <a:tr h="523796">
                <a:tc vMerge="1">
                  <a:txBody>
                    <a:bodyPr/>
                    <a:lstStyle/>
                    <a:p>
                      <a:pPr lvl="1" algn="l"/>
                      <a:endParaRPr kumimoji="1" lang="en-US" altLang="ja-JP" sz="2800" b="1" dirty="0"/>
                    </a:p>
                  </a:txBody>
                  <a:tcPr anchor="ctr">
                    <a:solidFill>
                      <a:schemeClr val="accent4"/>
                    </a:solidFill>
                  </a:tcPr>
                </a:tc>
                <a:tc>
                  <a:txBody>
                    <a:bodyPr/>
                    <a:lstStyle/>
                    <a:p>
                      <a:pPr lvl="0" algn="ctr"/>
                      <a:r>
                        <a:rPr kumimoji="1" lang="en-US" altLang="ja-JP" sz="2000" b="1" dirty="0"/>
                        <a:t>FP:  40</a:t>
                      </a:r>
                    </a:p>
                  </a:txBody>
                  <a:tcPr anchor="ctr">
                    <a:solidFill>
                      <a:schemeClr val="accent4">
                        <a:lumMod val="20000"/>
                        <a:lumOff val="80000"/>
                      </a:schemeClr>
                    </a:solidFill>
                  </a:tcPr>
                </a:tc>
                <a:tc>
                  <a:txBody>
                    <a:bodyPr/>
                    <a:lstStyle/>
                    <a:p>
                      <a:pPr lvl="0" algn="ctr"/>
                      <a:r>
                        <a:rPr kumimoji="1" lang="en-US" altLang="ja-JP" sz="2000" b="1" dirty="0"/>
                        <a:t>TN: 890</a:t>
                      </a:r>
                    </a:p>
                  </a:txBody>
                  <a:tcPr anchor="ctr">
                    <a:solidFill>
                      <a:schemeClr val="accent4">
                        <a:lumMod val="20000"/>
                        <a:lumOff val="80000"/>
                      </a:schemeClr>
                    </a:solidFill>
                  </a:tcPr>
                </a:tc>
                <a:extLst>
                  <a:ext uri="{0D108BD9-81ED-4DB2-BD59-A6C34878D82A}">
                    <a16:rowId xmlns:a16="http://schemas.microsoft.com/office/drawing/2014/main" val="3154070965"/>
                  </a:ext>
                </a:extLst>
              </a:tr>
            </a:tbl>
          </a:graphicData>
        </a:graphic>
      </p:graphicFrame>
      <p:sp>
        <p:nvSpPr>
          <p:cNvPr id="18" name="正方形/長方形 17">
            <a:extLst>
              <a:ext uri="{FF2B5EF4-FFF2-40B4-BE49-F238E27FC236}">
                <a16:creationId xmlns:a16="http://schemas.microsoft.com/office/drawing/2014/main" id="{A7FBE0B7-22A8-42D1-B0A6-1D36214C1CA0}"/>
              </a:ext>
            </a:extLst>
          </p:cNvPr>
          <p:cNvSpPr/>
          <p:nvPr/>
        </p:nvSpPr>
        <p:spPr>
          <a:xfrm>
            <a:off x="2769075" y="3798957"/>
            <a:ext cx="1747520" cy="1063657"/>
          </a:xfrm>
          <a:prstGeom prst="rect">
            <a:avLst/>
          </a:prstGeom>
          <a:noFill/>
          <a:ln w="57150">
            <a:solidFill>
              <a:srgbClr val="FF000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sz="1600" dirty="0">
              <a:solidFill>
                <a:schemeClr val="tx1"/>
              </a:solidFill>
            </a:endParaRPr>
          </a:p>
        </p:txBody>
      </p:sp>
      <p:sp>
        <p:nvSpPr>
          <p:cNvPr id="19" name="吹き出し: 四角形 16">
            <a:extLst>
              <a:ext uri="{FF2B5EF4-FFF2-40B4-BE49-F238E27FC236}">
                <a16:creationId xmlns:a16="http://schemas.microsoft.com/office/drawing/2014/main" id="{02D39CC8-83B5-46D5-8711-1728AF5CD97F}"/>
              </a:ext>
            </a:extLst>
          </p:cNvPr>
          <p:cNvSpPr/>
          <p:nvPr/>
        </p:nvSpPr>
        <p:spPr>
          <a:xfrm>
            <a:off x="1814202" y="5242790"/>
            <a:ext cx="1392538" cy="518999"/>
          </a:xfrm>
          <a:prstGeom prst="wedgeRectCallout">
            <a:avLst>
              <a:gd name="adj1" fmla="val 69238"/>
              <a:gd name="adj2" fmla="val -132821"/>
            </a:avLst>
          </a:prstGeom>
          <a:solidFill>
            <a:schemeClr val="bg2"/>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kumimoji="1" lang="ja-JP" altLang="en-US" sz="1400" dirty="0">
                <a:solidFill>
                  <a:schemeClr val="tx1"/>
                </a:solidFill>
              </a:rPr>
              <a:t>予測値</a:t>
            </a:r>
            <a:r>
              <a:rPr kumimoji="1" lang="en-US" altLang="ja-JP" sz="1400" dirty="0">
                <a:solidFill>
                  <a:schemeClr val="tx1"/>
                </a:solidFill>
              </a:rPr>
              <a:t>:</a:t>
            </a:r>
            <a:r>
              <a:rPr kumimoji="1" lang="ja-JP" altLang="en-US" sz="1400" dirty="0">
                <a:solidFill>
                  <a:schemeClr val="tx1"/>
                </a:solidFill>
              </a:rPr>
              <a:t> </a:t>
            </a:r>
            <a:r>
              <a:rPr kumimoji="1" lang="en-US" altLang="ja-JP" sz="1400" dirty="0">
                <a:solidFill>
                  <a:schemeClr val="tx1"/>
                </a:solidFill>
              </a:rPr>
              <a:t>A </a:t>
            </a:r>
          </a:p>
          <a:p>
            <a:r>
              <a:rPr kumimoji="1" lang="ja-JP" altLang="en-US" sz="1400" dirty="0">
                <a:solidFill>
                  <a:schemeClr val="tx1"/>
                </a:solidFill>
              </a:rPr>
              <a:t>   正解</a:t>
            </a:r>
            <a:r>
              <a:rPr kumimoji="1" lang="en-US" altLang="ja-JP" sz="1400" dirty="0">
                <a:solidFill>
                  <a:schemeClr val="tx1"/>
                </a:solidFill>
              </a:rPr>
              <a:t>:</a:t>
            </a:r>
            <a:r>
              <a:rPr kumimoji="1" lang="ja-JP" altLang="en-US" sz="1400" dirty="0">
                <a:solidFill>
                  <a:schemeClr val="tx1"/>
                </a:solidFill>
              </a:rPr>
              <a:t> </a:t>
            </a:r>
            <a:r>
              <a:rPr kumimoji="1" lang="en-US" altLang="ja-JP" sz="1400" dirty="0">
                <a:solidFill>
                  <a:schemeClr val="tx1"/>
                </a:solidFill>
              </a:rPr>
              <a:t>not A</a:t>
            </a:r>
            <a:endParaRPr kumimoji="1" lang="ja-JP" altLang="en-US" sz="1400" dirty="0">
              <a:solidFill>
                <a:schemeClr val="tx1"/>
              </a:solidFill>
            </a:endParaRPr>
          </a:p>
        </p:txBody>
      </p:sp>
      <p:sp>
        <p:nvSpPr>
          <p:cNvPr id="22" name="吹き出し: 四角形 20">
            <a:extLst>
              <a:ext uri="{FF2B5EF4-FFF2-40B4-BE49-F238E27FC236}">
                <a16:creationId xmlns:a16="http://schemas.microsoft.com/office/drawing/2014/main" id="{A728FAED-7916-4079-A0B9-332F2617E293}"/>
              </a:ext>
            </a:extLst>
          </p:cNvPr>
          <p:cNvSpPr/>
          <p:nvPr/>
        </p:nvSpPr>
        <p:spPr>
          <a:xfrm>
            <a:off x="6285660" y="3038077"/>
            <a:ext cx="1392538" cy="518999"/>
          </a:xfrm>
          <a:prstGeom prst="wedgeRectCallout">
            <a:avLst>
              <a:gd name="adj1" fmla="val -74166"/>
              <a:gd name="adj2" fmla="val 122344"/>
            </a:avLst>
          </a:prstGeom>
          <a:solidFill>
            <a:schemeClr val="bg2"/>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kumimoji="1" lang="ja-JP" altLang="en-US" sz="1400" dirty="0">
                <a:solidFill>
                  <a:schemeClr val="tx1"/>
                </a:solidFill>
              </a:rPr>
              <a:t>予測値</a:t>
            </a:r>
            <a:r>
              <a:rPr kumimoji="1" lang="en-US" altLang="ja-JP" sz="1400" dirty="0">
                <a:solidFill>
                  <a:schemeClr val="tx1"/>
                </a:solidFill>
              </a:rPr>
              <a:t>:</a:t>
            </a:r>
            <a:r>
              <a:rPr kumimoji="1" lang="ja-JP" altLang="en-US" sz="1400" dirty="0">
                <a:solidFill>
                  <a:schemeClr val="tx1"/>
                </a:solidFill>
              </a:rPr>
              <a:t> </a:t>
            </a:r>
            <a:r>
              <a:rPr kumimoji="1" lang="en-US" altLang="ja-JP" sz="1400" dirty="0">
                <a:solidFill>
                  <a:schemeClr val="tx1"/>
                </a:solidFill>
              </a:rPr>
              <a:t>not A </a:t>
            </a:r>
          </a:p>
          <a:p>
            <a:r>
              <a:rPr kumimoji="1" lang="ja-JP" altLang="en-US" sz="1400" dirty="0">
                <a:solidFill>
                  <a:schemeClr val="tx1"/>
                </a:solidFill>
              </a:rPr>
              <a:t>   正解</a:t>
            </a:r>
            <a:r>
              <a:rPr kumimoji="1" lang="en-US" altLang="ja-JP" sz="1400" dirty="0">
                <a:solidFill>
                  <a:schemeClr val="tx1"/>
                </a:solidFill>
              </a:rPr>
              <a:t>:</a:t>
            </a:r>
            <a:r>
              <a:rPr kumimoji="1" lang="ja-JP" altLang="en-US" sz="1400" dirty="0">
                <a:solidFill>
                  <a:schemeClr val="tx1"/>
                </a:solidFill>
              </a:rPr>
              <a:t> </a:t>
            </a:r>
            <a:r>
              <a:rPr kumimoji="1" lang="en-US" altLang="ja-JP" sz="1400" dirty="0">
                <a:solidFill>
                  <a:schemeClr val="tx1"/>
                </a:solidFill>
              </a:rPr>
              <a:t>A</a:t>
            </a:r>
            <a:endParaRPr kumimoji="1" lang="ja-JP" altLang="en-US" sz="1400" dirty="0">
              <a:solidFill>
                <a:schemeClr val="tx1"/>
              </a:solidFill>
            </a:endParaRPr>
          </a:p>
        </p:txBody>
      </p:sp>
      <p:sp>
        <p:nvSpPr>
          <p:cNvPr id="23" name="正方形/長方形 22">
            <a:extLst>
              <a:ext uri="{FF2B5EF4-FFF2-40B4-BE49-F238E27FC236}">
                <a16:creationId xmlns:a16="http://schemas.microsoft.com/office/drawing/2014/main" id="{8D2FA882-CC06-450D-A51E-EE7674EF38A9}"/>
              </a:ext>
            </a:extLst>
          </p:cNvPr>
          <p:cNvSpPr/>
          <p:nvPr/>
        </p:nvSpPr>
        <p:spPr>
          <a:xfrm>
            <a:off x="3206740" y="5179123"/>
            <a:ext cx="4108817" cy="646331"/>
          </a:xfrm>
          <a:prstGeom prst="rect">
            <a:avLst/>
          </a:prstGeom>
        </p:spPr>
        <p:txBody>
          <a:bodyPr wrap="none">
            <a:spAutoFit/>
          </a:bodyPr>
          <a:lstStyle/>
          <a:p>
            <a:r>
              <a:rPr lang="ja-JP" altLang="en-US" b="1" dirty="0">
                <a:solidFill>
                  <a:srgbClr val="FF0000"/>
                </a:solidFill>
              </a:rPr>
              <a:t>不正利用と判定することでクレームに</a:t>
            </a:r>
            <a:endParaRPr lang="en-US" altLang="ja-JP" b="1" dirty="0">
              <a:solidFill>
                <a:srgbClr val="FF0000"/>
              </a:solidFill>
            </a:endParaRPr>
          </a:p>
          <a:p>
            <a:r>
              <a:rPr lang="ja-JP" altLang="en-US" b="1" dirty="0">
                <a:solidFill>
                  <a:srgbClr val="FF0000"/>
                </a:solidFill>
              </a:rPr>
              <a:t>発展する可能性あり</a:t>
            </a:r>
          </a:p>
        </p:txBody>
      </p:sp>
      <p:sp>
        <p:nvSpPr>
          <p:cNvPr id="7" name="テキスト ボックス 6">
            <a:extLst>
              <a:ext uri="{FF2B5EF4-FFF2-40B4-BE49-F238E27FC236}">
                <a16:creationId xmlns:a16="http://schemas.microsoft.com/office/drawing/2014/main" id="{DEE7ED54-B039-C42C-F3E1-2E09E683038D}"/>
              </a:ext>
            </a:extLst>
          </p:cNvPr>
          <p:cNvSpPr txBox="1"/>
          <p:nvPr/>
        </p:nvSpPr>
        <p:spPr>
          <a:xfrm>
            <a:off x="2626836" y="912868"/>
            <a:ext cx="6328228" cy="2246769"/>
          </a:xfrm>
          <a:prstGeom prst="rect">
            <a:avLst/>
          </a:prstGeom>
          <a:noFill/>
        </p:spPr>
        <p:txBody>
          <a:bodyPr wrap="square">
            <a:spAutoFit/>
          </a:bodyPr>
          <a:lstStyle/>
          <a:p>
            <a:r>
              <a:rPr lang="ja-JP" altLang="en-US" sz="2000"/>
              <a:t>不正検知など偽陽性</a:t>
            </a:r>
            <a:r>
              <a:rPr lang="en-US" altLang="ja-JP" sz="2000" dirty="0"/>
              <a:t>(FP)</a:t>
            </a:r>
            <a:r>
              <a:rPr lang="ja-JP" altLang="en-US" sz="2000"/>
              <a:t>を低く抑えたい場合</a:t>
            </a:r>
            <a:endParaRPr lang="en-US" altLang="ja-JP" sz="2000" dirty="0"/>
          </a:p>
          <a:p>
            <a:pPr lvl="1"/>
            <a:r>
              <a:rPr lang="ja-JP" altLang="en-US" sz="2000"/>
              <a:t>ユーザーの活動傾向から不正利用を判定したい</a:t>
            </a:r>
            <a:r>
              <a:rPr lang="en-US" altLang="ja-JP" sz="2000" dirty="0"/>
              <a:t>(TP:</a:t>
            </a:r>
            <a:r>
              <a:rPr lang="ja-JP" altLang="en-US" sz="2000"/>
              <a:t>不正利用</a:t>
            </a:r>
            <a:r>
              <a:rPr lang="en-US" altLang="ja-JP" sz="2000" dirty="0"/>
              <a:t>)</a:t>
            </a:r>
          </a:p>
          <a:p>
            <a:pPr lvl="1"/>
            <a:r>
              <a:rPr lang="ja-JP" altLang="en-US" sz="2000"/>
              <a:t>サンプル数</a:t>
            </a:r>
            <a:r>
              <a:rPr lang="en-US" altLang="ja-JP" sz="2000" dirty="0"/>
              <a:t>1,000</a:t>
            </a:r>
            <a:r>
              <a:rPr lang="ja-JP" altLang="en-US" sz="2000"/>
              <a:t>人のうち、</a:t>
            </a:r>
            <a:r>
              <a:rPr lang="en-US" altLang="ja-JP" sz="2000" dirty="0"/>
              <a:t>100</a:t>
            </a:r>
            <a:r>
              <a:rPr lang="ja-JP" altLang="en-US" sz="2000"/>
              <a:t>人を不正利用者と判定した</a:t>
            </a:r>
            <a:endParaRPr lang="en-US" altLang="ja-JP" sz="2000" dirty="0"/>
          </a:p>
          <a:p>
            <a:pPr lvl="2"/>
            <a:r>
              <a:rPr lang="ja-JP" altLang="en-US" sz="2000"/>
              <a:t>正解率</a:t>
            </a:r>
            <a:r>
              <a:rPr lang="en-US" altLang="ja-JP" sz="2000" dirty="0"/>
              <a:t>:</a:t>
            </a:r>
            <a:r>
              <a:rPr lang="ja-JP" altLang="en-US" sz="2000"/>
              <a:t> </a:t>
            </a:r>
            <a:r>
              <a:rPr lang="en-US" altLang="ja-JP" sz="2000" dirty="0"/>
              <a:t>95%</a:t>
            </a:r>
          </a:p>
          <a:p>
            <a:pPr lvl="2"/>
            <a:r>
              <a:rPr lang="ja-JP" altLang="en-US" sz="2000"/>
              <a:t>適合率</a:t>
            </a:r>
            <a:r>
              <a:rPr lang="en-US" altLang="ja-JP" sz="2000" dirty="0"/>
              <a:t>: 60</a:t>
            </a:r>
            <a:r>
              <a:rPr lang="ja-JP" altLang="en-US" sz="2000"/>
              <a:t>％　</a:t>
            </a:r>
            <a:r>
              <a:rPr lang="en-US" altLang="ja-JP" sz="2000" dirty="0"/>
              <a:t>(40%</a:t>
            </a:r>
            <a:r>
              <a:rPr lang="ja-JP" altLang="en-US" sz="2000"/>
              <a:t>がクレームにつながる</a:t>
            </a:r>
            <a:r>
              <a:rPr lang="en-US" altLang="ja-JP" sz="2000" dirty="0"/>
              <a:t>)</a:t>
            </a:r>
          </a:p>
        </p:txBody>
      </p:sp>
      <p:sp>
        <p:nvSpPr>
          <p:cNvPr id="3" name="テキスト ボックス 2">
            <a:extLst>
              <a:ext uri="{FF2B5EF4-FFF2-40B4-BE49-F238E27FC236}">
                <a16:creationId xmlns:a16="http://schemas.microsoft.com/office/drawing/2014/main" id="{A36585C1-A7E1-6B66-0B90-7B9A57667D37}"/>
              </a:ext>
            </a:extLst>
          </p:cNvPr>
          <p:cNvSpPr txBox="1"/>
          <p:nvPr/>
        </p:nvSpPr>
        <p:spPr>
          <a:xfrm>
            <a:off x="1210208" y="6037666"/>
            <a:ext cx="9161483" cy="400110"/>
          </a:xfrm>
          <a:prstGeom prst="rect">
            <a:avLst/>
          </a:prstGeom>
          <a:noFill/>
        </p:spPr>
        <p:txBody>
          <a:bodyPr wrap="none" rtlCol="0">
            <a:spAutoFit/>
          </a:bodyPr>
          <a:lstStyle/>
          <a:p>
            <a:pPr algn="ctr" defTabSz="914400" fontAlgn="base">
              <a:spcBef>
                <a:spcPct val="0"/>
              </a:spcBef>
              <a:spcAft>
                <a:spcPct val="0"/>
              </a:spcAft>
            </a:pPr>
            <a:r>
              <a:rPr kumimoji="1" lang="ja-JP" altLang="en-US" sz="2000" b="1">
                <a:solidFill>
                  <a:srgbClr val="F36C37"/>
                </a:solidFill>
                <a:latin typeface="+mn-ea"/>
              </a:rPr>
              <a:t>陽性と予測されたデータの中から本当に陽性であるものを正確に特定すること</a:t>
            </a:r>
            <a:endParaRPr kumimoji="1" lang="ja-JP" altLang="en-US" sz="2000" b="1" dirty="0">
              <a:solidFill>
                <a:srgbClr val="F36C37"/>
              </a:solidFill>
              <a:latin typeface="+mn-ea"/>
            </a:endParaRPr>
          </a:p>
        </p:txBody>
      </p:sp>
    </p:spTree>
    <p:extLst>
      <p:ext uri="{BB962C8B-B14F-4D97-AF65-F5344CB8AC3E}">
        <p14:creationId xmlns:p14="http://schemas.microsoft.com/office/powerpoint/2010/main" val="60185284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227D1BF-A6EE-B773-6BB5-C483645984A8}"/>
              </a:ext>
            </a:extLst>
          </p:cNvPr>
          <p:cNvSpPr>
            <a:spLocks noGrp="1"/>
          </p:cNvSpPr>
          <p:nvPr>
            <p:ph type="title"/>
          </p:nvPr>
        </p:nvSpPr>
        <p:spPr/>
        <p:txBody>
          <a:bodyPr/>
          <a:lstStyle/>
          <a:p>
            <a:r>
              <a:rPr kumimoji="1" lang="ja-JP" altLang="en-US"/>
              <a:t>分類の評価指標（</a:t>
            </a:r>
            <a:r>
              <a:rPr kumimoji="1" lang="en-US" altLang="ja-JP" dirty="0"/>
              <a:t>ROC </a:t>
            </a:r>
            <a:r>
              <a:rPr kumimoji="1" lang="ja-JP" altLang="en-US"/>
              <a:t>と</a:t>
            </a:r>
            <a:r>
              <a:rPr kumimoji="1" lang="en-US" altLang="ja-JP" dirty="0"/>
              <a:t> AUC</a:t>
            </a:r>
            <a:r>
              <a:rPr kumimoji="1" lang="ja-JP" altLang="en-US"/>
              <a:t>）</a:t>
            </a:r>
          </a:p>
        </p:txBody>
      </p:sp>
    </p:spTree>
    <p:extLst>
      <p:ext uri="{BB962C8B-B14F-4D97-AF65-F5344CB8AC3E}">
        <p14:creationId xmlns:p14="http://schemas.microsoft.com/office/powerpoint/2010/main" val="34722696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D4C6BCA-48D5-A992-52F0-B02729B7D3DF}"/>
              </a:ext>
            </a:extLst>
          </p:cNvPr>
          <p:cNvSpPr>
            <a:spLocks noGrp="1"/>
          </p:cNvSpPr>
          <p:nvPr>
            <p:ph type="title"/>
          </p:nvPr>
        </p:nvSpPr>
        <p:spPr/>
        <p:txBody>
          <a:bodyPr/>
          <a:lstStyle/>
          <a:p>
            <a:r>
              <a:rPr kumimoji="1" lang="ja-JP" altLang="en-US"/>
              <a:t>回帰の代表的な評価指標</a:t>
            </a:r>
          </a:p>
        </p:txBody>
      </p:sp>
      <p:graphicFrame>
        <p:nvGraphicFramePr>
          <p:cNvPr id="19" name="表 18">
            <a:extLst>
              <a:ext uri="{FF2B5EF4-FFF2-40B4-BE49-F238E27FC236}">
                <a16:creationId xmlns:a16="http://schemas.microsoft.com/office/drawing/2014/main" id="{91AFCA72-F7D7-01D7-9719-BD786FDD3160}"/>
              </a:ext>
            </a:extLst>
          </p:cNvPr>
          <p:cNvGraphicFramePr>
            <a:graphicFrameLocks noGrp="1"/>
          </p:cNvGraphicFramePr>
          <p:nvPr>
            <p:extLst>
              <p:ext uri="{D42A27DB-BD31-4B8C-83A1-F6EECF244321}">
                <p14:modId xmlns:p14="http://schemas.microsoft.com/office/powerpoint/2010/main" val="41822618"/>
              </p:ext>
            </p:extLst>
          </p:nvPr>
        </p:nvGraphicFramePr>
        <p:xfrm>
          <a:off x="552172" y="1453100"/>
          <a:ext cx="11271538" cy="3951800"/>
        </p:xfrm>
        <a:graphic>
          <a:graphicData uri="http://schemas.openxmlformats.org/drawingml/2006/table">
            <a:tbl>
              <a:tblPr firstRow="1" bandRow="1">
                <a:tableStyleId>{5C22544A-7EE6-4342-B048-85BDC9FD1C3A}</a:tableStyleId>
              </a:tblPr>
              <a:tblGrid>
                <a:gridCol w="2707863">
                  <a:extLst>
                    <a:ext uri="{9D8B030D-6E8A-4147-A177-3AD203B41FA5}">
                      <a16:colId xmlns:a16="http://schemas.microsoft.com/office/drawing/2014/main" val="669969590"/>
                    </a:ext>
                  </a:extLst>
                </a:gridCol>
                <a:gridCol w="4035287">
                  <a:extLst>
                    <a:ext uri="{9D8B030D-6E8A-4147-A177-3AD203B41FA5}">
                      <a16:colId xmlns:a16="http://schemas.microsoft.com/office/drawing/2014/main" val="4001937347"/>
                    </a:ext>
                  </a:extLst>
                </a:gridCol>
                <a:gridCol w="4528388">
                  <a:extLst>
                    <a:ext uri="{9D8B030D-6E8A-4147-A177-3AD203B41FA5}">
                      <a16:colId xmlns:a16="http://schemas.microsoft.com/office/drawing/2014/main" val="3970224902"/>
                    </a:ext>
                  </a:extLst>
                </a:gridCol>
              </a:tblGrid>
              <a:tr h="476455">
                <a:tc>
                  <a:txBody>
                    <a:bodyPr/>
                    <a:lstStyle/>
                    <a:p>
                      <a:pPr algn="ctr"/>
                      <a:r>
                        <a:rPr kumimoji="1" lang="ja-JP" altLang="en-US"/>
                        <a:t>評価指標</a:t>
                      </a:r>
                    </a:p>
                  </a:txBody>
                  <a:tcPr anchor="ctr">
                    <a:solidFill>
                      <a:srgbClr val="F36C37"/>
                    </a:solidFill>
                  </a:tcPr>
                </a:tc>
                <a:tc>
                  <a:txBody>
                    <a:bodyPr/>
                    <a:lstStyle/>
                    <a:p>
                      <a:pPr algn="ctr"/>
                      <a:r>
                        <a:rPr kumimoji="1" lang="ja-JP" altLang="en-US"/>
                        <a:t>定義</a:t>
                      </a:r>
                    </a:p>
                  </a:txBody>
                  <a:tcPr anchor="ctr">
                    <a:solidFill>
                      <a:srgbClr val="F36C37"/>
                    </a:solidFill>
                  </a:tcPr>
                </a:tc>
                <a:tc>
                  <a:txBody>
                    <a:bodyPr/>
                    <a:lstStyle/>
                    <a:p>
                      <a:pPr algn="ctr"/>
                      <a:r>
                        <a:rPr kumimoji="1" lang="ja-JP" altLang="en-US"/>
                        <a:t>数式</a:t>
                      </a:r>
                      <a:endParaRPr kumimoji="1" lang="en-US" altLang="ja-JP" dirty="0"/>
                    </a:p>
                  </a:txBody>
                  <a:tcPr anchor="ctr">
                    <a:solidFill>
                      <a:srgbClr val="F36C37"/>
                    </a:solidFill>
                  </a:tcPr>
                </a:tc>
                <a:extLst>
                  <a:ext uri="{0D108BD9-81ED-4DB2-BD59-A6C34878D82A}">
                    <a16:rowId xmlns:a16="http://schemas.microsoft.com/office/drawing/2014/main" val="4144449851"/>
                  </a:ext>
                </a:extLst>
              </a:tr>
              <a:tr h="1053135">
                <a:tc>
                  <a:txBody>
                    <a:bodyPr/>
                    <a:lstStyle/>
                    <a:p>
                      <a:pPr algn="ctr"/>
                      <a:r>
                        <a:rPr lang="ja-JP" altLang="en-US" b="1"/>
                        <a:t>平均絶対誤差 </a:t>
                      </a:r>
                      <a:r>
                        <a:rPr lang="en-US" altLang="ja-JP" b="1" dirty="0"/>
                        <a:t>(</a:t>
                      </a:r>
                      <a:r>
                        <a:rPr lang="en-US" b="1" dirty="0"/>
                        <a:t>MAE)</a:t>
                      </a:r>
                    </a:p>
                  </a:txBody>
                  <a:tcPr anchor="ctr"/>
                </a:tc>
                <a:tc>
                  <a:txBody>
                    <a:bodyPr/>
                    <a:lstStyle/>
                    <a:p>
                      <a:r>
                        <a:rPr lang="ja-JP" altLang="en-US"/>
                        <a:t>誤差の絶対値の平均。モデルの予測値と実際の値の平均的な差を示す</a:t>
                      </a:r>
                      <a:endParaRPr lang="en-US" dirty="0"/>
                    </a:p>
                  </a:txBody>
                  <a:tcPr anchor="ctr"/>
                </a:tc>
                <a:tc>
                  <a:txBody>
                    <a:bodyPr/>
                    <a:lstStyle/>
                    <a:p>
                      <a:r>
                        <a:rPr lang="en-US" altLang="ja-JP" dirty="0"/>
                        <a:t>MAE = </a:t>
                      </a:r>
                      <a:r>
                        <a:rPr lang="ja-JP" altLang="en-US"/>
                        <a:t>サンプル数に対する、各誤差の絶対値の合計 </a:t>
                      </a:r>
                      <a:r>
                        <a:rPr lang="en-US" altLang="ja-JP" dirty="0"/>
                        <a:t>/ </a:t>
                      </a:r>
                      <a:r>
                        <a:rPr lang="ja-JP" altLang="en-US"/>
                        <a:t>サンプル数</a:t>
                      </a:r>
                      <a:r>
                        <a:rPr lang="en-US" b="1" dirty="0"/>
                        <a:t>)</a:t>
                      </a:r>
                      <a:endParaRPr lang="en-US" dirty="0"/>
                    </a:p>
                  </a:txBody>
                  <a:tcPr anchor="ctr"/>
                </a:tc>
                <a:extLst>
                  <a:ext uri="{0D108BD9-81ED-4DB2-BD59-A6C34878D82A}">
                    <a16:rowId xmlns:a16="http://schemas.microsoft.com/office/drawing/2014/main" val="2661278025"/>
                  </a:ext>
                </a:extLst>
              </a:tr>
              <a:tr h="1053135">
                <a:tc>
                  <a:txBody>
                    <a:bodyPr/>
                    <a:lstStyle/>
                    <a:p>
                      <a:pPr algn="ctr"/>
                      <a:r>
                        <a:rPr lang="ja-JP" altLang="en-US" b="1"/>
                        <a:t>平均二乗誤差 </a:t>
                      </a:r>
                      <a:r>
                        <a:rPr lang="en-US" altLang="ja-JP" b="1" dirty="0"/>
                        <a:t>(MSE)</a:t>
                      </a:r>
                      <a:endParaRPr kumimoji="1" lang="ja-JP" altLang="en-US" b="1"/>
                    </a:p>
                  </a:txBody>
                  <a:tcPr anchor="ctr"/>
                </a:tc>
                <a:tc>
                  <a:txBody>
                    <a:bodyPr/>
                    <a:lstStyle/>
                    <a:p>
                      <a:r>
                        <a:rPr lang="ja-JP" altLang="en-US"/>
                        <a:t>誤差の二乗の平均。誤差が大きい場合に特に敏感</a:t>
                      </a:r>
                      <a:endParaRPr kumimoji="1" lang="ja-JP" altLang="en-US"/>
                    </a:p>
                  </a:txBody>
                  <a:tcPr anchor="ctr"/>
                </a:tc>
                <a:tc>
                  <a:txBody>
                    <a:bodyPr/>
                    <a:lstStyle/>
                    <a:p>
                      <a:r>
                        <a:rPr lang="en-US" altLang="ja-JP" dirty="0"/>
                        <a:t>MSE = </a:t>
                      </a:r>
                      <a:r>
                        <a:rPr lang="ja-JP" altLang="en-US"/>
                        <a:t>サンプル数に対する、各誤差の二乗の合計 </a:t>
                      </a:r>
                      <a:r>
                        <a:rPr lang="en-US" altLang="ja-JP" dirty="0"/>
                        <a:t>/ </a:t>
                      </a:r>
                      <a:r>
                        <a:rPr lang="ja-JP" altLang="en-US"/>
                        <a:t>サンプル数</a:t>
                      </a:r>
                      <a:endParaRPr kumimoji="1" lang="ja-JP" altLang="en-US"/>
                    </a:p>
                  </a:txBody>
                  <a:tcPr anchor="ctr"/>
                </a:tc>
                <a:extLst>
                  <a:ext uri="{0D108BD9-81ED-4DB2-BD59-A6C34878D82A}">
                    <a16:rowId xmlns:a16="http://schemas.microsoft.com/office/drawing/2014/main" val="1295232922"/>
                  </a:ext>
                </a:extLst>
              </a:tr>
              <a:tr h="1369075">
                <a:tc>
                  <a:txBody>
                    <a:bodyPr/>
                    <a:lstStyle/>
                    <a:p>
                      <a:pPr algn="ctr"/>
                      <a:r>
                        <a:rPr lang="ja-JP" altLang="en-US" b="1"/>
                        <a:t>決定係数 </a:t>
                      </a:r>
                      <a:r>
                        <a:rPr lang="en-US" altLang="ja-JP" b="1" dirty="0"/>
                        <a:t>(R²)</a:t>
                      </a:r>
                      <a:endParaRPr kumimoji="1" lang="ja-JP" altLang="en-US" b="1"/>
                    </a:p>
                  </a:txBody>
                  <a:tcPr anchor="ctr"/>
                </a:tc>
                <a:tc>
                  <a:txBody>
                    <a:bodyPr/>
                    <a:lstStyle/>
                    <a:p>
                      <a:r>
                        <a:rPr lang="ja-JP" altLang="en-US"/>
                        <a:t>目的変数の変動が説明変数によってどの程度説明できるかを示す。</a:t>
                      </a:r>
                      <a:r>
                        <a:rPr lang="en-US" altLang="ja-JP" dirty="0"/>
                        <a:t>1</a:t>
                      </a:r>
                      <a:r>
                        <a:rPr lang="ja-JP" altLang="en-US"/>
                        <a:t>に近いほど説明力が高い</a:t>
                      </a:r>
                      <a:endParaRPr kumimoji="1" lang="ja-JP" altLang="en-US"/>
                    </a:p>
                  </a:txBody>
                  <a:tcPr anchor="ctr"/>
                </a:tc>
                <a:tc>
                  <a:txBody>
                    <a:bodyPr/>
                    <a:lstStyle/>
                    <a:p>
                      <a:r>
                        <a:rPr lang="en-US" altLang="ja-JP" dirty="0"/>
                        <a:t>R² = 1 - </a:t>
                      </a:r>
                      <a:r>
                        <a:rPr lang="ja-JP" altLang="en-US"/>
                        <a:t>各誤差の二乗の合計 </a:t>
                      </a:r>
                      <a:r>
                        <a:rPr lang="en-US" altLang="ja-JP" dirty="0"/>
                        <a:t>/ </a:t>
                      </a:r>
                      <a:r>
                        <a:rPr lang="ja-JP" altLang="en-US"/>
                        <a:t>実測値の平均からの差の二乗の合計</a:t>
                      </a:r>
                      <a:endParaRPr kumimoji="1" lang="ja-JP" altLang="en-US"/>
                    </a:p>
                  </a:txBody>
                  <a:tcPr anchor="ctr"/>
                </a:tc>
                <a:extLst>
                  <a:ext uri="{0D108BD9-81ED-4DB2-BD59-A6C34878D82A}">
                    <a16:rowId xmlns:a16="http://schemas.microsoft.com/office/drawing/2014/main" val="2037910639"/>
                  </a:ext>
                </a:extLst>
              </a:tr>
            </a:tbl>
          </a:graphicData>
        </a:graphic>
      </p:graphicFrame>
      <p:sp>
        <p:nvSpPr>
          <p:cNvPr id="20" name="テキスト ボックス 19">
            <a:extLst>
              <a:ext uri="{FF2B5EF4-FFF2-40B4-BE49-F238E27FC236}">
                <a16:creationId xmlns:a16="http://schemas.microsoft.com/office/drawing/2014/main" id="{3235FAD5-9C1C-6130-AFA3-083BCD3AAC06}"/>
              </a:ext>
            </a:extLst>
          </p:cNvPr>
          <p:cNvSpPr txBox="1"/>
          <p:nvPr/>
        </p:nvSpPr>
        <p:spPr>
          <a:xfrm>
            <a:off x="2925899" y="5839940"/>
            <a:ext cx="6340198" cy="400110"/>
          </a:xfrm>
          <a:prstGeom prst="rect">
            <a:avLst/>
          </a:prstGeom>
          <a:noFill/>
        </p:spPr>
        <p:txBody>
          <a:bodyPr wrap="none" rtlCol="0">
            <a:spAutoFit/>
          </a:bodyPr>
          <a:lstStyle/>
          <a:p>
            <a:pPr algn="ctr" defTabSz="914400" fontAlgn="base">
              <a:spcBef>
                <a:spcPct val="0"/>
              </a:spcBef>
              <a:spcAft>
                <a:spcPct val="0"/>
              </a:spcAft>
            </a:pPr>
            <a:r>
              <a:rPr kumimoji="1" lang="ja-JP" altLang="en-US" sz="2000" b="1">
                <a:solidFill>
                  <a:srgbClr val="F36C37"/>
                </a:solidFill>
                <a:latin typeface="+mn-ea"/>
              </a:rPr>
              <a:t>実際の値と予測値の誤差を計算しモデルの性能を評価</a:t>
            </a:r>
            <a:endParaRPr kumimoji="1" lang="ja-JP" altLang="en-US" sz="2000" b="1" dirty="0">
              <a:solidFill>
                <a:srgbClr val="F36C37"/>
              </a:solidFill>
              <a:latin typeface="+mn-ea"/>
            </a:endParaRPr>
          </a:p>
        </p:txBody>
      </p:sp>
      <p:sp>
        <p:nvSpPr>
          <p:cNvPr id="3" name="スライド番号プレースホルダー 2">
            <a:extLst>
              <a:ext uri="{FF2B5EF4-FFF2-40B4-BE49-F238E27FC236}">
                <a16:creationId xmlns:a16="http://schemas.microsoft.com/office/drawing/2014/main" id="{3E88D6B4-0BD9-4AE0-DD1B-9E14044BA835}"/>
              </a:ext>
            </a:extLst>
          </p:cNvPr>
          <p:cNvSpPr>
            <a:spLocks noGrp="1"/>
          </p:cNvSpPr>
          <p:nvPr>
            <p:ph type="sldNum" sz="quarter" idx="10"/>
          </p:nvPr>
        </p:nvSpPr>
        <p:spPr>
          <a:xfrm>
            <a:off x="9265299" y="6465214"/>
            <a:ext cx="2743200" cy="204403"/>
          </a:xfrm>
        </p:spPr>
        <p:txBody>
          <a:bodyPr/>
          <a:lstStyle/>
          <a:p>
            <a:fld id="{5D750650-B10A-47BF-93C2-E1678438B37A}" type="slidenum">
              <a:rPr lang="en-US" altLang="ja-JP" smtClean="0"/>
              <a:pPr/>
              <a:t>112</a:t>
            </a:fld>
            <a:endParaRPr lang="en-US" altLang="ja-JP" dirty="0"/>
          </a:p>
        </p:txBody>
      </p:sp>
    </p:spTree>
    <p:extLst>
      <p:ext uri="{BB962C8B-B14F-4D97-AF65-F5344CB8AC3E}">
        <p14:creationId xmlns:p14="http://schemas.microsoft.com/office/powerpoint/2010/main" val="338985694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B58554A-C977-C3E9-C070-796327AC132E}"/>
              </a:ext>
            </a:extLst>
          </p:cNvPr>
          <p:cNvSpPr>
            <a:spLocks noGrp="1"/>
          </p:cNvSpPr>
          <p:nvPr>
            <p:ph type="title"/>
          </p:nvPr>
        </p:nvSpPr>
        <p:spPr/>
        <p:txBody>
          <a:bodyPr/>
          <a:lstStyle/>
          <a:p>
            <a:r>
              <a:rPr kumimoji="1" lang="ja-JP" altLang="en-US"/>
              <a:t>生成</a:t>
            </a:r>
            <a:r>
              <a:rPr kumimoji="1" lang="en-US" altLang="ja-JP" dirty="0"/>
              <a:t> AI </a:t>
            </a:r>
            <a:r>
              <a:rPr kumimoji="1" lang="ja-JP" altLang="en-US"/>
              <a:t>の評価指標（補足）</a:t>
            </a:r>
          </a:p>
        </p:txBody>
      </p:sp>
      <p:graphicFrame>
        <p:nvGraphicFramePr>
          <p:cNvPr id="5" name="表 4">
            <a:extLst>
              <a:ext uri="{FF2B5EF4-FFF2-40B4-BE49-F238E27FC236}">
                <a16:creationId xmlns:a16="http://schemas.microsoft.com/office/drawing/2014/main" id="{4DB76F97-0A79-F32B-C28D-79A7B115BC8A}"/>
              </a:ext>
            </a:extLst>
          </p:cNvPr>
          <p:cNvGraphicFramePr>
            <a:graphicFrameLocks noGrp="1"/>
          </p:cNvGraphicFramePr>
          <p:nvPr>
            <p:extLst>
              <p:ext uri="{D42A27DB-BD31-4B8C-83A1-F6EECF244321}">
                <p14:modId xmlns:p14="http://schemas.microsoft.com/office/powerpoint/2010/main" val="588426485"/>
              </p:ext>
            </p:extLst>
          </p:nvPr>
        </p:nvGraphicFramePr>
        <p:xfrm>
          <a:off x="1480971" y="1697531"/>
          <a:ext cx="9551464" cy="4500064"/>
        </p:xfrm>
        <a:graphic>
          <a:graphicData uri="http://schemas.openxmlformats.org/drawingml/2006/table">
            <a:tbl>
              <a:tblPr firstRow="1" bandRow="1">
                <a:tableStyleId>{B301B821-A1FF-4177-AEE7-76D212191A09}</a:tableStyleId>
              </a:tblPr>
              <a:tblGrid>
                <a:gridCol w="3183822">
                  <a:extLst>
                    <a:ext uri="{9D8B030D-6E8A-4147-A177-3AD203B41FA5}">
                      <a16:colId xmlns:a16="http://schemas.microsoft.com/office/drawing/2014/main" val="626146198"/>
                    </a:ext>
                  </a:extLst>
                </a:gridCol>
                <a:gridCol w="4274500">
                  <a:extLst>
                    <a:ext uri="{9D8B030D-6E8A-4147-A177-3AD203B41FA5}">
                      <a16:colId xmlns:a16="http://schemas.microsoft.com/office/drawing/2014/main" val="3480025701"/>
                    </a:ext>
                  </a:extLst>
                </a:gridCol>
                <a:gridCol w="2093142">
                  <a:extLst>
                    <a:ext uri="{9D8B030D-6E8A-4147-A177-3AD203B41FA5}">
                      <a16:colId xmlns:a16="http://schemas.microsoft.com/office/drawing/2014/main" val="1529547464"/>
                    </a:ext>
                  </a:extLst>
                </a:gridCol>
              </a:tblGrid>
              <a:tr h="302054">
                <a:tc>
                  <a:txBody>
                    <a:bodyPr/>
                    <a:lstStyle/>
                    <a:p>
                      <a:pPr algn="ctr" fontAlgn="b"/>
                      <a:r>
                        <a:rPr lang="ja-JP" altLang="en-US" sz="1400" b="1">
                          <a:effectLst/>
                        </a:rPr>
                        <a:t>評価指標</a:t>
                      </a:r>
                    </a:p>
                  </a:txBody>
                  <a:tcPr marL="72604" marR="72604" marT="36302" marB="36302"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36C37"/>
                    </a:solidFill>
                  </a:tcPr>
                </a:tc>
                <a:tc>
                  <a:txBody>
                    <a:bodyPr/>
                    <a:lstStyle/>
                    <a:p>
                      <a:pPr algn="ctr" fontAlgn="b"/>
                      <a:r>
                        <a:rPr lang="ja-JP" altLang="en-US" sz="1400" b="1">
                          <a:effectLst/>
                        </a:rPr>
                        <a:t>説明</a:t>
                      </a:r>
                    </a:p>
                  </a:txBody>
                  <a:tcPr marL="72604" marR="72604" marT="36302" marB="36302"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36C37"/>
                    </a:solidFill>
                  </a:tcPr>
                </a:tc>
                <a:tc>
                  <a:txBody>
                    <a:bodyPr/>
                    <a:lstStyle/>
                    <a:p>
                      <a:pPr algn="ctr" fontAlgn="b"/>
                      <a:r>
                        <a:rPr lang="ja-JP" altLang="en-US" sz="1400" b="1">
                          <a:effectLst/>
                        </a:rPr>
                        <a:t>用途</a:t>
                      </a:r>
                    </a:p>
                  </a:txBody>
                  <a:tcPr marL="72604" marR="72604" marT="36302" marB="36302"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36C37"/>
                    </a:solidFill>
                  </a:tcPr>
                </a:tc>
                <a:extLst>
                  <a:ext uri="{0D108BD9-81ED-4DB2-BD59-A6C34878D82A}">
                    <a16:rowId xmlns:a16="http://schemas.microsoft.com/office/drawing/2014/main" val="1523008567"/>
                  </a:ext>
                </a:extLst>
              </a:tr>
              <a:tr h="1169066">
                <a:tc>
                  <a:txBody>
                    <a:bodyPr/>
                    <a:lstStyle/>
                    <a:p>
                      <a:pPr algn="ctr" fontAlgn="base"/>
                      <a:r>
                        <a:rPr lang="en-US" sz="1400" dirty="0" err="1">
                          <a:effectLst/>
                        </a:rPr>
                        <a:t>BLEU（Bilingual</a:t>
                      </a:r>
                      <a:r>
                        <a:rPr lang="en-US" sz="1400" dirty="0">
                          <a:effectLst/>
                        </a:rPr>
                        <a:t> Evaluation Understudy）</a:t>
                      </a:r>
                    </a:p>
                  </a:txBody>
                  <a:tcPr marL="72604" marR="72604" marT="36302" marB="363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ase"/>
                      <a:r>
                        <a:rPr lang="ja-JP" altLang="en-US" sz="1400">
                          <a:effectLst/>
                        </a:rPr>
                        <a:t>生成された文と正しい文（参照文）との一致度を測る指標。文の一致度を </a:t>
                      </a:r>
                      <a:r>
                        <a:rPr lang="en-US" altLang="ja-JP" sz="1400" dirty="0">
                          <a:effectLst/>
                        </a:rPr>
                        <a:t>0 </a:t>
                      </a:r>
                      <a:r>
                        <a:rPr lang="ja-JP" altLang="en-US" sz="1400">
                          <a:effectLst/>
                        </a:rPr>
                        <a:t>から </a:t>
                      </a:r>
                      <a:r>
                        <a:rPr lang="en-US" altLang="ja-JP" sz="1400" dirty="0">
                          <a:effectLst/>
                        </a:rPr>
                        <a:t>1 </a:t>
                      </a:r>
                      <a:r>
                        <a:rPr lang="ja-JP" altLang="en-US" sz="1400">
                          <a:effectLst/>
                        </a:rPr>
                        <a:t>の範囲で評価する。</a:t>
                      </a:r>
                    </a:p>
                  </a:txBody>
                  <a:tcPr marL="72604" marR="72604" marT="36302" marB="363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ase"/>
                      <a:r>
                        <a:rPr lang="ja-JP" altLang="en-US" sz="1400">
                          <a:effectLst/>
                        </a:rPr>
                        <a:t>翻訳、要約</a:t>
                      </a:r>
                    </a:p>
                  </a:txBody>
                  <a:tcPr marL="72604" marR="72604" marT="36302" marB="363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78136842"/>
                  </a:ext>
                </a:extLst>
              </a:tr>
              <a:tr h="1169066">
                <a:tc>
                  <a:txBody>
                    <a:bodyPr/>
                    <a:lstStyle/>
                    <a:p>
                      <a:pPr algn="ctr" fontAlgn="base"/>
                      <a:r>
                        <a:rPr lang="en-US" sz="1400" dirty="0" err="1">
                          <a:effectLst/>
                        </a:rPr>
                        <a:t>ROUGE（Recall-Oriented</a:t>
                      </a:r>
                      <a:r>
                        <a:rPr lang="en-US" sz="1400" dirty="0">
                          <a:effectLst/>
                        </a:rPr>
                        <a:t> Understudy for </a:t>
                      </a:r>
                      <a:r>
                        <a:rPr lang="en-US" sz="1400" dirty="0" err="1">
                          <a:effectLst/>
                        </a:rPr>
                        <a:t>Gisting</a:t>
                      </a:r>
                      <a:r>
                        <a:rPr lang="en-US" sz="1400" dirty="0">
                          <a:effectLst/>
                        </a:rPr>
                        <a:t> Evaluation）</a:t>
                      </a:r>
                    </a:p>
                  </a:txBody>
                  <a:tcPr marL="72604" marR="72604" marT="36302" marB="363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ase"/>
                      <a:r>
                        <a:rPr lang="ja-JP" altLang="en-US" sz="1400">
                          <a:effectLst/>
                        </a:rPr>
                        <a:t>生成された文と参照文との重複を測る指標。特に要約で使用され、単語やフレーズの一致度を評価する。</a:t>
                      </a:r>
                    </a:p>
                  </a:txBody>
                  <a:tcPr marL="72604" marR="72604" marT="36302" marB="363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ase"/>
                      <a:r>
                        <a:rPr lang="ja-JP" altLang="en-US" sz="1400">
                          <a:effectLst/>
                        </a:rPr>
                        <a:t>要約、翻訳</a:t>
                      </a:r>
                    </a:p>
                  </a:txBody>
                  <a:tcPr marL="72604" marR="72604" marT="36302" marB="363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4312050"/>
                  </a:ext>
                </a:extLst>
              </a:tr>
              <a:tr h="850230">
                <a:tc>
                  <a:txBody>
                    <a:bodyPr/>
                    <a:lstStyle/>
                    <a:p>
                      <a:pPr algn="ctr" fontAlgn="base"/>
                      <a:r>
                        <a:rPr lang="en-US" sz="1400">
                          <a:effectLst/>
                        </a:rPr>
                        <a:t>Perplexity</a:t>
                      </a:r>
                    </a:p>
                  </a:txBody>
                  <a:tcPr marL="72604" marR="72604" marT="36302" marB="363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ase"/>
                      <a:r>
                        <a:rPr lang="ja-JP" altLang="en-US" sz="1400">
                          <a:effectLst/>
                        </a:rPr>
                        <a:t>モデルがどれだけうまく次の単語を予測するかを示す指標。値が低いほど良い。</a:t>
                      </a:r>
                    </a:p>
                  </a:txBody>
                  <a:tcPr marL="72604" marR="72604" marT="36302" marB="363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ase"/>
                      <a:r>
                        <a:rPr lang="ja-JP" altLang="en-US" sz="1400">
                          <a:effectLst/>
                        </a:rPr>
                        <a:t>言語モデル全般</a:t>
                      </a:r>
                    </a:p>
                  </a:txBody>
                  <a:tcPr marL="72604" marR="72604" marT="36302" marB="363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81657429"/>
                  </a:ext>
                </a:extLst>
              </a:tr>
              <a:tr h="1009648">
                <a:tc>
                  <a:txBody>
                    <a:bodyPr/>
                    <a:lstStyle/>
                    <a:p>
                      <a:pPr algn="ctr" fontAlgn="base"/>
                      <a:r>
                        <a:rPr lang="en-US" sz="1400">
                          <a:effectLst/>
                        </a:rPr>
                        <a:t>Human Evaluation</a:t>
                      </a:r>
                    </a:p>
                  </a:txBody>
                  <a:tcPr marL="72604" marR="72604" marT="36302" marB="363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ase"/>
                      <a:r>
                        <a:rPr lang="ja-JP" altLang="en-US" sz="1400">
                          <a:effectLst/>
                        </a:rPr>
                        <a:t>実際の人間が生成文の質を評価する方法。文の流暢さや意味の一貫性などを総合的に評価する。</a:t>
                      </a:r>
                    </a:p>
                  </a:txBody>
                  <a:tcPr marL="72604" marR="72604" marT="36302" marB="363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ase"/>
                      <a:r>
                        <a:rPr lang="ja-JP" altLang="en-US" sz="1400">
                          <a:effectLst/>
                        </a:rPr>
                        <a:t>全ての生成タスク（翻訳、要約、対話など）</a:t>
                      </a:r>
                    </a:p>
                  </a:txBody>
                  <a:tcPr marL="72604" marR="72604" marT="36302" marB="363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86075097"/>
                  </a:ext>
                </a:extLst>
              </a:tr>
            </a:tbl>
          </a:graphicData>
        </a:graphic>
      </p:graphicFrame>
      <p:sp>
        <p:nvSpPr>
          <p:cNvPr id="6" name="テキスト ボックス 5">
            <a:extLst>
              <a:ext uri="{FF2B5EF4-FFF2-40B4-BE49-F238E27FC236}">
                <a16:creationId xmlns:a16="http://schemas.microsoft.com/office/drawing/2014/main" id="{A955BF18-09FE-2265-EA53-A16C820ED1DB}"/>
              </a:ext>
            </a:extLst>
          </p:cNvPr>
          <p:cNvSpPr txBox="1"/>
          <p:nvPr/>
        </p:nvSpPr>
        <p:spPr>
          <a:xfrm>
            <a:off x="3260927" y="1088491"/>
            <a:ext cx="5670142" cy="369332"/>
          </a:xfrm>
          <a:prstGeom prst="rect">
            <a:avLst/>
          </a:prstGeom>
          <a:noFill/>
        </p:spPr>
        <p:txBody>
          <a:bodyPr wrap="none" rtlCol="0">
            <a:spAutoFit/>
          </a:bodyPr>
          <a:lstStyle/>
          <a:p>
            <a:pPr algn="ctr" defTabSz="914400" fontAlgn="base">
              <a:spcBef>
                <a:spcPct val="0"/>
              </a:spcBef>
              <a:spcAft>
                <a:spcPct val="0"/>
              </a:spcAft>
            </a:pPr>
            <a:r>
              <a:rPr kumimoji="1" lang="ja-JP" altLang="en-US">
                <a:solidFill>
                  <a:srgbClr val="F36C37"/>
                </a:solidFill>
                <a:latin typeface="+mn-ea"/>
              </a:rPr>
              <a:t>生成</a:t>
            </a:r>
            <a:r>
              <a:rPr kumimoji="1" lang="en-US" altLang="ja-JP" dirty="0">
                <a:solidFill>
                  <a:srgbClr val="F36C37"/>
                </a:solidFill>
                <a:latin typeface="+mn-ea"/>
              </a:rPr>
              <a:t> AI </a:t>
            </a:r>
            <a:r>
              <a:rPr kumimoji="1" lang="ja-JP" altLang="en-US">
                <a:solidFill>
                  <a:srgbClr val="F36C37"/>
                </a:solidFill>
                <a:latin typeface="+mn-ea"/>
              </a:rPr>
              <a:t>の用途により、モデルの評価が指標が異なる</a:t>
            </a:r>
            <a:endParaRPr kumimoji="1" lang="ja-JP" altLang="en-US" dirty="0">
              <a:solidFill>
                <a:srgbClr val="F36C37"/>
              </a:solidFill>
              <a:latin typeface="+mn-ea"/>
            </a:endParaRPr>
          </a:p>
        </p:txBody>
      </p:sp>
      <p:sp>
        <p:nvSpPr>
          <p:cNvPr id="3" name="スライド番号プレースホルダー 2">
            <a:extLst>
              <a:ext uri="{FF2B5EF4-FFF2-40B4-BE49-F238E27FC236}">
                <a16:creationId xmlns:a16="http://schemas.microsoft.com/office/drawing/2014/main" id="{711418FF-A50A-798E-CE09-A35E41EDFE4A}"/>
              </a:ext>
            </a:extLst>
          </p:cNvPr>
          <p:cNvSpPr>
            <a:spLocks noGrp="1"/>
          </p:cNvSpPr>
          <p:nvPr>
            <p:ph type="sldNum" sz="quarter" idx="10"/>
          </p:nvPr>
        </p:nvSpPr>
        <p:spPr>
          <a:xfrm>
            <a:off x="9265299" y="6465214"/>
            <a:ext cx="2743200" cy="204403"/>
          </a:xfrm>
        </p:spPr>
        <p:txBody>
          <a:bodyPr/>
          <a:lstStyle/>
          <a:p>
            <a:fld id="{5D750650-B10A-47BF-93C2-E1678438B37A}" type="slidenum">
              <a:rPr lang="en-US" altLang="ja-JP" smtClean="0"/>
              <a:pPr/>
              <a:t>113</a:t>
            </a:fld>
            <a:endParaRPr lang="en-US" altLang="ja-JP" dirty="0"/>
          </a:p>
        </p:txBody>
      </p:sp>
    </p:spTree>
    <p:extLst>
      <p:ext uri="{BB962C8B-B14F-4D97-AF65-F5344CB8AC3E}">
        <p14:creationId xmlns:p14="http://schemas.microsoft.com/office/powerpoint/2010/main" val="159750171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FA439B4-1F63-345E-DD92-215CAF746711}"/>
              </a:ext>
            </a:extLst>
          </p:cNvPr>
          <p:cNvSpPr>
            <a:spLocks noGrp="1"/>
          </p:cNvSpPr>
          <p:nvPr>
            <p:ph type="title"/>
          </p:nvPr>
        </p:nvSpPr>
        <p:spPr/>
        <p:txBody>
          <a:bodyPr/>
          <a:lstStyle/>
          <a:p>
            <a:r>
              <a:rPr kumimoji="1" lang="en-US" altLang="ja-JP" dirty="0"/>
              <a:t>AI </a:t>
            </a:r>
            <a:r>
              <a:rPr kumimoji="1" lang="ja-JP" altLang="en-US"/>
              <a:t>の構築</a:t>
            </a:r>
          </a:p>
        </p:txBody>
      </p:sp>
      <p:sp>
        <p:nvSpPr>
          <p:cNvPr id="5" name="テキスト ボックス 4">
            <a:extLst>
              <a:ext uri="{FF2B5EF4-FFF2-40B4-BE49-F238E27FC236}">
                <a16:creationId xmlns:a16="http://schemas.microsoft.com/office/drawing/2014/main" id="{10A7AFD2-2D08-526C-5D18-844DDB6ABF93}"/>
              </a:ext>
            </a:extLst>
          </p:cNvPr>
          <p:cNvSpPr txBox="1"/>
          <p:nvPr/>
        </p:nvSpPr>
        <p:spPr>
          <a:xfrm>
            <a:off x="1664884" y="3513652"/>
            <a:ext cx="1980029" cy="400110"/>
          </a:xfrm>
          <a:prstGeom prst="rect">
            <a:avLst/>
          </a:prstGeom>
          <a:noFill/>
        </p:spPr>
        <p:txBody>
          <a:bodyPr wrap="none" rtlCol="0">
            <a:spAutoFit/>
          </a:bodyPr>
          <a:lstStyle/>
          <a:p>
            <a:r>
              <a:rPr kumimoji="1" lang="ja-JP" altLang="en-US" sz="2000"/>
              <a:t>実装の振り返り</a:t>
            </a:r>
            <a:endParaRPr kumimoji="1" lang="en-US" altLang="ja-JP" sz="2000" dirty="0"/>
          </a:p>
        </p:txBody>
      </p:sp>
      <p:sp>
        <p:nvSpPr>
          <p:cNvPr id="6" name="テキスト ボックス 5">
            <a:extLst>
              <a:ext uri="{FF2B5EF4-FFF2-40B4-BE49-F238E27FC236}">
                <a16:creationId xmlns:a16="http://schemas.microsoft.com/office/drawing/2014/main" id="{14A5D6D2-185C-31B9-BEE0-1A7C1DB24FB9}"/>
              </a:ext>
            </a:extLst>
          </p:cNvPr>
          <p:cNvSpPr txBox="1"/>
          <p:nvPr/>
        </p:nvSpPr>
        <p:spPr>
          <a:xfrm>
            <a:off x="1664884" y="3913762"/>
            <a:ext cx="4945841" cy="707886"/>
          </a:xfrm>
          <a:prstGeom prst="rect">
            <a:avLst/>
          </a:prstGeom>
          <a:noFill/>
        </p:spPr>
        <p:txBody>
          <a:bodyPr wrap="none" rtlCol="0">
            <a:spAutoFit/>
          </a:bodyPr>
          <a:lstStyle/>
          <a:p>
            <a:pPr marL="285750" indent="-285750">
              <a:buClr>
                <a:srgbClr val="F36C37"/>
              </a:buClr>
              <a:buFont typeface="Wingdings" pitchFamily="2" charset="2"/>
              <a:buChar char="n"/>
            </a:pPr>
            <a:r>
              <a:rPr kumimoji="1" lang="ja-JP" altLang="en-US" sz="2000"/>
              <a:t>作成した</a:t>
            </a:r>
            <a:r>
              <a:rPr kumimoji="1" lang="en-US" altLang="ja-JP" sz="2000" dirty="0"/>
              <a:t> AI </a:t>
            </a:r>
            <a:r>
              <a:rPr kumimoji="1" lang="ja-JP" altLang="en-US" sz="2000"/>
              <a:t>の精度を向上させるには？</a:t>
            </a:r>
            <a:endParaRPr kumimoji="1" lang="en-US" altLang="ja-JP" sz="2000" dirty="0"/>
          </a:p>
          <a:p>
            <a:pPr marL="285750" indent="-285750">
              <a:buClr>
                <a:srgbClr val="F36C37"/>
              </a:buClr>
              <a:buFont typeface="Wingdings" pitchFamily="2" charset="2"/>
              <a:buChar char="n"/>
            </a:pPr>
            <a:r>
              <a:rPr kumimoji="1" lang="ja-JP" altLang="en-US" sz="2000"/>
              <a:t>実装の感想</a:t>
            </a:r>
            <a:endParaRPr kumimoji="1" lang="en-US" altLang="ja-JP" sz="2000" dirty="0"/>
          </a:p>
        </p:txBody>
      </p:sp>
      <p:sp>
        <p:nvSpPr>
          <p:cNvPr id="3" name="テキスト ボックス 2">
            <a:extLst>
              <a:ext uri="{FF2B5EF4-FFF2-40B4-BE49-F238E27FC236}">
                <a16:creationId xmlns:a16="http://schemas.microsoft.com/office/drawing/2014/main" id="{4C33C7C1-B3AE-6B3B-EC1D-AB19A6C7FD55}"/>
              </a:ext>
            </a:extLst>
          </p:cNvPr>
          <p:cNvSpPr txBox="1"/>
          <p:nvPr/>
        </p:nvSpPr>
        <p:spPr>
          <a:xfrm>
            <a:off x="1664884" y="1859338"/>
            <a:ext cx="9260112" cy="461665"/>
          </a:xfrm>
          <a:prstGeom prst="rect">
            <a:avLst/>
          </a:prstGeom>
          <a:noFill/>
        </p:spPr>
        <p:txBody>
          <a:bodyPr wrap="square" rtlCol="0">
            <a:spAutoFit/>
          </a:bodyPr>
          <a:lstStyle/>
          <a:p>
            <a:r>
              <a:rPr kumimoji="1" lang="en-US" altLang="ja-JP" sz="2400" dirty="0" err="1">
                <a:solidFill>
                  <a:srgbClr val="F36C37"/>
                </a:solidFill>
              </a:rPr>
              <a:t>Micorsoft</a:t>
            </a:r>
            <a:r>
              <a:rPr kumimoji="1" lang="en-US" altLang="ja-JP" sz="2400" dirty="0">
                <a:solidFill>
                  <a:srgbClr val="F36C37"/>
                </a:solidFill>
              </a:rPr>
              <a:t> Azure </a:t>
            </a:r>
            <a:r>
              <a:rPr kumimoji="1" lang="ja-JP" altLang="en-US" sz="2400">
                <a:solidFill>
                  <a:srgbClr val="F36C37"/>
                </a:solidFill>
              </a:rPr>
              <a:t>の</a:t>
            </a:r>
            <a:r>
              <a:rPr kumimoji="1" lang="en-US" altLang="ja-JP" sz="2400" dirty="0">
                <a:solidFill>
                  <a:srgbClr val="F36C37"/>
                </a:solidFill>
              </a:rPr>
              <a:t> </a:t>
            </a:r>
            <a:r>
              <a:rPr kumimoji="1" lang="en-US" altLang="ja-JP" sz="2400" dirty="0" err="1">
                <a:solidFill>
                  <a:srgbClr val="F36C37"/>
                </a:solidFill>
              </a:rPr>
              <a:t>CustomVision</a:t>
            </a:r>
            <a:r>
              <a:rPr kumimoji="1" lang="en-US" altLang="ja-JP" sz="2400" dirty="0">
                <a:solidFill>
                  <a:srgbClr val="F36C37"/>
                </a:solidFill>
              </a:rPr>
              <a:t> </a:t>
            </a:r>
            <a:r>
              <a:rPr kumimoji="1" lang="ja-JP" altLang="en-US" sz="2400">
                <a:solidFill>
                  <a:srgbClr val="F36C37"/>
                </a:solidFill>
              </a:rPr>
              <a:t>を用いて</a:t>
            </a:r>
            <a:r>
              <a:rPr kumimoji="1" lang="ja-JP" altLang="en-US" sz="2400" b="1">
                <a:solidFill>
                  <a:srgbClr val="F36C37"/>
                </a:solidFill>
              </a:rPr>
              <a:t>画像分類</a:t>
            </a:r>
            <a:r>
              <a:rPr kumimoji="1" lang="en-US" altLang="ja-JP" sz="2400" b="1" dirty="0">
                <a:solidFill>
                  <a:srgbClr val="F36C37"/>
                </a:solidFill>
              </a:rPr>
              <a:t> AI </a:t>
            </a:r>
            <a:r>
              <a:rPr kumimoji="1" lang="ja-JP" altLang="en-US" sz="2400" b="1">
                <a:solidFill>
                  <a:srgbClr val="F36C37"/>
                </a:solidFill>
              </a:rPr>
              <a:t>を構築</a:t>
            </a:r>
            <a:r>
              <a:rPr kumimoji="1" lang="ja-JP" altLang="en-US" sz="2400">
                <a:solidFill>
                  <a:srgbClr val="F36C37"/>
                </a:solidFill>
              </a:rPr>
              <a:t>する</a:t>
            </a:r>
            <a:endParaRPr kumimoji="1" lang="en-US" altLang="ja-JP" sz="2400" dirty="0">
              <a:solidFill>
                <a:srgbClr val="F36C37"/>
              </a:solidFill>
            </a:endParaRPr>
          </a:p>
        </p:txBody>
      </p:sp>
      <p:sp>
        <p:nvSpPr>
          <p:cNvPr id="7" name="角丸四角形 6">
            <a:extLst>
              <a:ext uri="{FF2B5EF4-FFF2-40B4-BE49-F238E27FC236}">
                <a16:creationId xmlns:a16="http://schemas.microsoft.com/office/drawing/2014/main" id="{61067ED8-F694-7873-E243-2FCD449002FE}"/>
              </a:ext>
            </a:extLst>
          </p:cNvPr>
          <p:cNvSpPr/>
          <p:nvPr/>
        </p:nvSpPr>
        <p:spPr>
          <a:xfrm>
            <a:off x="1364340" y="1346422"/>
            <a:ext cx="9463315" cy="1436914"/>
          </a:xfrm>
          <a:prstGeom prst="roundRect">
            <a:avLst/>
          </a:prstGeom>
          <a:noFill/>
          <a:ln w="25400">
            <a:solidFill>
              <a:srgbClr val="F36C3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8" name="テキスト ボックス 7">
            <a:extLst>
              <a:ext uri="{FF2B5EF4-FFF2-40B4-BE49-F238E27FC236}">
                <a16:creationId xmlns:a16="http://schemas.microsoft.com/office/drawing/2014/main" id="{8F311B53-E777-31AF-B54B-011A01059030}"/>
              </a:ext>
            </a:extLst>
          </p:cNvPr>
          <p:cNvSpPr txBox="1"/>
          <p:nvPr/>
        </p:nvSpPr>
        <p:spPr>
          <a:xfrm>
            <a:off x="5489901" y="1146367"/>
            <a:ext cx="1212191" cy="400110"/>
          </a:xfrm>
          <a:prstGeom prst="rect">
            <a:avLst/>
          </a:prstGeom>
          <a:solidFill>
            <a:schemeClr val="bg1"/>
          </a:solidFill>
          <a:ln w="25400">
            <a:solidFill>
              <a:srgbClr val="F36C37"/>
            </a:solidFill>
          </a:ln>
        </p:spPr>
        <p:txBody>
          <a:bodyPr wrap="none" rtlCol="0">
            <a:spAutoFit/>
          </a:bodyPr>
          <a:lstStyle/>
          <a:p>
            <a:pPr algn="ctr" defTabSz="914400" fontAlgn="base">
              <a:spcBef>
                <a:spcPct val="0"/>
              </a:spcBef>
              <a:spcAft>
                <a:spcPct val="0"/>
              </a:spcAft>
            </a:pPr>
            <a:r>
              <a:rPr kumimoji="1" lang="ja-JP" altLang="en-US" sz="2000" b="1">
                <a:solidFill>
                  <a:srgbClr val="F36C37"/>
                </a:solidFill>
                <a:latin typeface="+mn-ea"/>
              </a:rPr>
              <a:t>ワーク</a:t>
            </a:r>
            <a:r>
              <a:rPr kumimoji="1" lang="en-US" altLang="ja-JP" sz="2000" b="1" dirty="0">
                <a:solidFill>
                  <a:srgbClr val="F36C37"/>
                </a:solidFill>
                <a:latin typeface="+mn-ea"/>
              </a:rPr>
              <a:t> 2</a:t>
            </a:r>
            <a:endParaRPr kumimoji="1" lang="ja-JP" altLang="en-US" sz="2000" b="1" dirty="0">
              <a:solidFill>
                <a:srgbClr val="F36C37"/>
              </a:solidFill>
              <a:latin typeface="+mn-ea"/>
            </a:endParaRPr>
          </a:p>
        </p:txBody>
      </p:sp>
      <p:sp>
        <p:nvSpPr>
          <p:cNvPr id="4" name="スライド番号プレースホルダー 2">
            <a:extLst>
              <a:ext uri="{FF2B5EF4-FFF2-40B4-BE49-F238E27FC236}">
                <a16:creationId xmlns:a16="http://schemas.microsoft.com/office/drawing/2014/main" id="{2DEAB5CB-B8A6-C49F-CC66-4D89928B12DA}"/>
              </a:ext>
            </a:extLst>
          </p:cNvPr>
          <p:cNvSpPr>
            <a:spLocks noGrp="1"/>
          </p:cNvSpPr>
          <p:nvPr>
            <p:ph type="sldNum" sz="quarter" idx="10"/>
          </p:nvPr>
        </p:nvSpPr>
        <p:spPr>
          <a:xfrm>
            <a:off x="9265299" y="6465214"/>
            <a:ext cx="2743200" cy="204403"/>
          </a:xfrm>
        </p:spPr>
        <p:txBody>
          <a:bodyPr/>
          <a:lstStyle/>
          <a:p>
            <a:fld id="{5D750650-B10A-47BF-93C2-E1678438B37A}" type="slidenum">
              <a:rPr lang="en-US" altLang="ja-JP" smtClean="0"/>
              <a:pPr/>
              <a:t>114</a:t>
            </a:fld>
            <a:endParaRPr lang="en-US" altLang="ja-JP" dirty="0"/>
          </a:p>
        </p:txBody>
      </p:sp>
    </p:spTree>
    <p:extLst>
      <p:ext uri="{BB962C8B-B14F-4D97-AF65-F5344CB8AC3E}">
        <p14:creationId xmlns:p14="http://schemas.microsoft.com/office/powerpoint/2010/main" val="33343045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52"/>
        <p:cNvGrpSpPr/>
        <p:nvPr/>
      </p:nvGrpSpPr>
      <p:grpSpPr>
        <a:xfrm>
          <a:off x="0" y="0"/>
          <a:ext cx="0" cy="0"/>
          <a:chOff x="0" y="0"/>
          <a:chExt cx="0" cy="0"/>
        </a:xfrm>
      </p:grpSpPr>
      <p:sp>
        <p:nvSpPr>
          <p:cNvPr id="18" name="右矢印 17">
            <a:extLst>
              <a:ext uri="{FF2B5EF4-FFF2-40B4-BE49-F238E27FC236}">
                <a16:creationId xmlns:a16="http://schemas.microsoft.com/office/drawing/2014/main" id="{9F7FF212-DAB3-6557-1C24-4376041817D7}"/>
              </a:ext>
            </a:extLst>
          </p:cNvPr>
          <p:cNvSpPr/>
          <p:nvPr/>
        </p:nvSpPr>
        <p:spPr>
          <a:xfrm>
            <a:off x="2075589" y="2985576"/>
            <a:ext cx="9249908" cy="881743"/>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13" name="角丸四角形 12">
            <a:extLst>
              <a:ext uri="{FF2B5EF4-FFF2-40B4-BE49-F238E27FC236}">
                <a16:creationId xmlns:a16="http://schemas.microsoft.com/office/drawing/2014/main" id="{310CE122-2D77-B45C-2547-722038ED1EBC}"/>
              </a:ext>
            </a:extLst>
          </p:cNvPr>
          <p:cNvSpPr/>
          <p:nvPr/>
        </p:nvSpPr>
        <p:spPr>
          <a:xfrm>
            <a:off x="2816271" y="1750422"/>
            <a:ext cx="1005840" cy="3357155"/>
          </a:xfrm>
          <a:prstGeom prst="roundRect">
            <a:avLst/>
          </a:pr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14" name="角丸四角形 13">
            <a:extLst>
              <a:ext uri="{FF2B5EF4-FFF2-40B4-BE49-F238E27FC236}">
                <a16:creationId xmlns:a16="http://schemas.microsoft.com/office/drawing/2014/main" id="{22090DC9-F254-19F5-F9D5-91364E133B9C}"/>
              </a:ext>
            </a:extLst>
          </p:cNvPr>
          <p:cNvSpPr/>
          <p:nvPr/>
        </p:nvSpPr>
        <p:spPr>
          <a:xfrm>
            <a:off x="9802359" y="1750422"/>
            <a:ext cx="1005840" cy="3357155"/>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15" name="角丸四角形 14">
            <a:extLst>
              <a:ext uri="{FF2B5EF4-FFF2-40B4-BE49-F238E27FC236}">
                <a16:creationId xmlns:a16="http://schemas.microsoft.com/office/drawing/2014/main" id="{FE29CE6C-6BD2-31EA-C954-93D01537064C}"/>
              </a:ext>
            </a:extLst>
          </p:cNvPr>
          <p:cNvSpPr/>
          <p:nvPr/>
        </p:nvSpPr>
        <p:spPr>
          <a:xfrm>
            <a:off x="8055837" y="1750422"/>
            <a:ext cx="1005840" cy="3357155"/>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16" name="角丸四角形 15">
            <a:extLst>
              <a:ext uri="{FF2B5EF4-FFF2-40B4-BE49-F238E27FC236}">
                <a16:creationId xmlns:a16="http://schemas.microsoft.com/office/drawing/2014/main" id="{5DBD2E16-F351-391A-71E8-76509BF2ED9B}"/>
              </a:ext>
            </a:extLst>
          </p:cNvPr>
          <p:cNvSpPr/>
          <p:nvPr/>
        </p:nvSpPr>
        <p:spPr>
          <a:xfrm>
            <a:off x="6309315" y="1750422"/>
            <a:ext cx="1005840" cy="3357155"/>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solidFill>
                <a:srgbClr val="F36C37"/>
              </a:solidFill>
              <a:latin typeface="BIZ UDPゴシック" panose="020B0400000000000000" pitchFamily="50" charset="-128"/>
              <a:ea typeface="BIZ UDPゴシック" panose="020B0400000000000000" pitchFamily="50" charset="-128"/>
            </a:endParaRPr>
          </a:p>
        </p:txBody>
      </p:sp>
      <p:sp>
        <p:nvSpPr>
          <p:cNvPr id="17" name="角丸四角形 16">
            <a:extLst>
              <a:ext uri="{FF2B5EF4-FFF2-40B4-BE49-F238E27FC236}">
                <a16:creationId xmlns:a16="http://schemas.microsoft.com/office/drawing/2014/main" id="{A4685C2F-CF3E-F80C-F659-A9BF2A655E58}"/>
              </a:ext>
            </a:extLst>
          </p:cNvPr>
          <p:cNvSpPr/>
          <p:nvPr/>
        </p:nvSpPr>
        <p:spPr>
          <a:xfrm>
            <a:off x="4562793" y="1750422"/>
            <a:ext cx="1005840" cy="3357155"/>
          </a:xfrm>
          <a:prstGeom prst="roundRect">
            <a:avLst/>
          </a:pr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solidFill>
                <a:schemeClr val="tx1">
                  <a:lumMod val="50000"/>
                  <a:lumOff val="50000"/>
                </a:schemeClr>
              </a:solidFill>
              <a:latin typeface="BIZ UDPゴシック" panose="020B0400000000000000" pitchFamily="50" charset="-128"/>
              <a:ea typeface="BIZ UDPゴシック" panose="020B0400000000000000" pitchFamily="50" charset="-128"/>
            </a:endParaRPr>
          </a:p>
        </p:txBody>
      </p:sp>
      <p:sp>
        <p:nvSpPr>
          <p:cNvPr id="12" name="角丸四角形 11">
            <a:extLst>
              <a:ext uri="{FF2B5EF4-FFF2-40B4-BE49-F238E27FC236}">
                <a16:creationId xmlns:a16="http://schemas.microsoft.com/office/drawing/2014/main" id="{F5A30B1A-B00C-2230-A206-9C9CE8605ADA}"/>
              </a:ext>
            </a:extLst>
          </p:cNvPr>
          <p:cNvSpPr/>
          <p:nvPr/>
        </p:nvSpPr>
        <p:spPr>
          <a:xfrm>
            <a:off x="1069749" y="1750422"/>
            <a:ext cx="1005840" cy="3357155"/>
          </a:xfrm>
          <a:prstGeom prst="roundRect">
            <a:avLst/>
          </a:pr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solidFill>
                <a:schemeClr val="tx1">
                  <a:lumMod val="50000"/>
                  <a:lumOff val="50000"/>
                </a:schemeClr>
              </a:solidFill>
              <a:latin typeface="BIZ UDPゴシック" panose="020B0400000000000000" pitchFamily="50" charset="-128"/>
              <a:ea typeface="BIZ UDPゴシック" panose="020B0400000000000000" pitchFamily="50" charset="-128"/>
            </a:endParaRPr>
          </a:p>
        </p:txBody>
      </p:sp>
      <p:sp>
        <p:nvSpPr>
          <p:cNvPr id="53" name="Google Shape;53;p10"/>
          <p:cNvSpPr txBox="1">
            <a:spLocks noGrp="1"/>
          </p:cNvSpPr>
          <p:nvPr>
            <p:ph type="title"/>
          </p:nvPr>
        </p:nvSpPr>
        <p:spPr>
          <a:prstGeom prst="rect">
            <a:avLst/>
          </a:prstGeom>
          <a:noFill/>
          <a:ln>
            <a:noFill/>
          </a:ln>
        </p:spPr>
        <p:txBody>
          <a:bodyPr spcFirstLastPara="1" vert="horz" wrap="square" lIns="91425" tIns="45700" rIns="91425" bIns="45700" rtlCol="0" anchor="b" anchorCtr="1">
            <a:noAutofit/>
          </a:bodyPr>
          <a:lstStyle/>
          <a:p>
            <a:r>
              <a:rPr lang="en-US" altLang="ja-JP" dirty="0"/>
              <a:t>【</a:t>
            </a:r>
            <a:r>
              <a:rPr lang="ja-JP" altLang="en-US"/>
              <a:t>発展</a:t>
            </a:r>
            <a:r>
              <a:rPr lang="en-US" altLang="ja-JP" dirty="0"/>
              <a:t>】</a:t>
            </a:r>
            <a:r>
              <a:rPr lang="ja-JP" altLang="en-US"/>
              <a:t>モデルのチューニング</a:t>
            </a:r>
            <a:endParaRPr dirty="0"/>
          </a:p>
        </p:txBody>
      </p:sp>
      <p:sp>
        <p:nvSpPr>
          <p:cNvPr id="2" name="テキスト ボックス 1">
            <a:extLst>
              <a:ext uri="{FF2B5EF4-FFF2-40B4-BE49-F238E27FC236}">
                <a16:creationId xmlns:a16="http://schemas.microsoft.com/office/drawing/2014/main" id="{F65E9EB4-6CFA-F409-1557-1AF8B96BCED2}"/>
              </a:ext>
            </a:extLst>
          </p:cNvPr>
          <p:cNvSpPr txBox="1"/>
          <p:nvPr/>
        </p:nvSpPr>
        <p:spPr>
          <a:xfrm>
            <a:off x="1296709" y="2459503"/>
            <a:ext cx="553998" cy="1938992"/>
          </a:xfrm>
          <a:prstGeom prst="rect">
            <a:avLst/>
          </a:prstGeom>
          <a:noFill/>
        </p:spPr>
        <p:txBody>
          <a:bodyPr vert="eaVert" wrap="none" rtlCol="0">
            <a:spAutoFit/>
          </a:bodyPr>
          <a:lstStyle/>
          <a:p>
            <a:pPr algn="ctr" defTabSz="914400" fontAlgn="base">
              <a:spcBef>
                <a:spcPct val="0"/>
              </a:spcBef>
              <a:spcAft>
                <a:spcPct val="0"/>
              </a:spcAft>
            </a:pPr>
            <a:r>
              <a:rPr kumimoji="1" lang="ja-JP" altLang="en-US" sz="2400" b="1">
                <a:solidFill>
                  <a:schemeClr val="tx1">
                    <a:lumMod val="50000"/>
                    <a:lumOff val="50000"/>
                  </a:schemeClr>
                </a:solidFill>
                <a:latin typeface="+mn-ea"/>
              </a:rPr>
              <a:t>データの収集</a:t>
            </a:r>
            <a:endParaRPr kumimoji="1" lang="ja-JP" altLang="en-US" sz="2400" b="1" dirty="0">
              <a:solidFill>
                <a:schemeClr val="tx1">
                  <a:lumMod val="50000"/>
                  <a:lumOff val="50000"/>
                </a:schemeClr>
              </a:solidFill>
              <a:latin typeface="+mn-ea"/>
            </a:endParaRPr>
          </a:p>
        </p:txBody>
      </p:sp>
      <p:sp>
        <p:nvSpPr>
          <p:cNvPr id="3" name="テキスト ボックス 2">
            <a:extLst>
              <a:ext uri="{FF2B5EF4-FFF2-40B4-BE49-F238E27FC236}">
                <a16:creationId xmlns:a16="http://schemas.microsoft.com/office/drawing/2014/main" id="{42C7F3CE-065F-FE83-6587-9E0C7871DF6B}"/>
              </a:ext>
            </a:extLst>
          </p:cNvPr>
          <p:cNvSpPr txBox="1"/>
          <p:nvPr/>
        </p:nvSpPr>
        <p:spPr>
          <a:xfrm>
            <a:off x="3042192" y="2305614"/>
            <a:ext cx="553998" cy="2246769"/>
          </a:xfrm>
          <a:prstGeom prst="rect">
            <a:avLst/>
          </a:prstGeom>
          <a:noFill/>
        </p:spPr>
        <p:txBody>
          <a:bodyPr vert="eaVert" wrap="none" rtlCol="0">
            <a:spAutoFit/>
          </a:bodyPr>
          <a:lstStyle/>
          <a:p>
            <a:pPr algn="ctr" defTabSz="914400" fontAlgn="base">
              <a:spcBef>
                <a:spcPct val="0"/>
              </a:spcBef>
              <a:spcAft>
                <a:spcPct val="0"/>
              </a:spcAft>
            </a:pPr>
            <a:r>
              <a:rPr kumimoji="1" lang="ja-JP" altLang="en-US" sz="2400" b="1">
                <a:solidFill>
                  <a:schemeClr val="tx1">
                    <a:lumMod val="50000"/>
                    <a:lumOff val="50000"/>
                  </a:schemeClr>
                </a:solidFill>
                <a:latin typeface="+mn-ea"/>
              </a:rPr>
              <a:t>データの前処理</a:t>
            </a:r>
            <a:endParaRPr kumimoji="1" lang="ja-JP" altLang="en-US" sz="2400" b="1" dirty="0">
              <a:solidFill>
                <a:schemeClr val="tx1">
                  <a:lumMod val="50000"/>
                  <a:lumOff val="50000"/>
                </a:schemeClr>
              </a:solidFill>
              <a:latin typeface="+mn-ea"/>
            </a:endParaRPr>
          </a:p>
        </p:txBody>
      </p:sp>
      <p:sp>
        <p:nvSpPr>
          <p:cNvPr id="4" name="テキスト ボックス 3">
            <a:extLst>
              <a:ext uri="{FF2B5EF4-FFF2-40B4-BE49-F238E27FC236}">
                <a16:creationId xmlns:a16="http://schemas.microsoft.com/office/drawing/2014/main" id="{25E6CE98-888D-73C1-B747-2DC59F08CB05}"/>
              </a:ext>
            </a:extLst>
          </p:cNvPr>
          <p:cNvSpPr txBox="1"/>
          <p:nvPr/>
        </p:nvSpPr>
        <p:spPr>
          <a:xfrm>
            <a:off x="4788714" y="2025450"/>
            <a:ext cx="553998" cy="2554545"/>
          </a:xfrm>
          <a:prstGeom prst="rect">
            <a:avLst/>
          </a:prstGeom>
          <a:noFill/>
        </p:spPr>
        <p:txBody>
          <a:bodyPr vert="eaVert" wrap="none" rtlCol="0">
            <a:spAutoFit/>
          </a:bodyPr>
          <a:lstStyle/>
          <a:p>
            <a:pPr algn="ctr" defTabSz="914400" fontAlgn="base">
              <a:spcBef>
                <a:spcPct val="0"/>
              </a:spcBef>
              <a:spcAft>
                <a:spcPct val="0"/>
              </a:spcAft>
            </a:pPr>
            <a:r>
              <a:rPr kumimoji="1" lang="ja-JP" altLang="en-US" sz="2400" b="1">
                <a:solidFill>
                  <a:schemeClr val="tx1">
                    <a:lumMod val="50000"/>
                    <a:lumOff val="50000"/>
                  </a:schemeClr>
                </a:solidFill>
                <a:latin typeface="+mn-ea"/>
              </a:rPr>
              <a:t>アルゴリズム選択</a:t>
            </a:r>
            <a:endParaRPr kumimoji="1" lang="ja-JP" altLang="en-US" sz="2400" b="1" dirty="0">
              <a:solidFill>
                <a:schemeClr val="tx1">
                  <a:lumMod val="50000"/>
                  <a:lumOff val="50000"/>
                </a:schemeClr>
              </a:solidFill>
              <a:latin typeface="+mn-ea"/>
            </a:endParaRPr>
          </a:p>
        </p:txBody>
      </p:sp>
      <p:sp>
        <p:nvSpPr>
          <p:cNvPr id="5" name="テキスト ボックス 4">
            <a:extLst>
              <a:ext uri="{FF2B5EF4-FFF2-40B4-BE49-F238E27FC236}">
                <a16:creationId xmlns:a16="http://schemas.microsoft.com/office/drawing/2014/main" id="{DEF44041-DBC1-03A3-5368-A17A86AF3D80}"/>
              </a:ext>
            </a:extLst>
          </p:cNvPr>
          <p:cNvSpPr txBox="1"/>
          <p:nvPr/>
        </p:nvSpPr>
        <p:spPr>
          <a:xfrm>
            <a:off x="6535236" y="2459503"/>
            <a:ext cx="553998" cy="1938992"/>
          </a:xfrm>
          <a:prstGeom prst="rect">
            <a:avLst/>
          </a:prstGeom>
          <a:noFill/>
        </p:spPr>
        <p:txBody>
          <a:bodyPr vert="eaVert" wrap="none" rtlCol="0">
            <a:spAutoFit/>
          </a:bodyPr>
          <a:lstStyle/>
          <a:p>
            <a:pPr algn="ctr" defTabSz="914400" fontAlgn="base">
              <a:spcBef>
                <a:spcPct val="0"/>
              </a:spcBef>
              <a:spcAft>
                <a:spcPct val="0"/>
              </a:spcAft>
            </a:pPr>
            <a:r>
              <a:rPr kumimoji="1" lang="ja-JP" altLang="en-US" sz="2400" b="1">
                <a:solidFill>
                  <a:srgbClr val="F36C37"/>
                </a:solidFill>
                <a:latin typeface="+mn-ea"/>
              </a:rPr>
              <a:t>モデルの学習</a:t>
            </a:r>
            <a:endParaRPr kumimoji="1" lang="ja-JP" altLang="en-US" sz="2400" b="1" dirty="0">
              <a:solidFill>
                <a:srgbClr val="F36C37"/>
              </a:solidFill>
              <a:latin typeface="+mn-ea"/>
            </a:endParaRPr>
          </a:p>
        </p:txBody>
      </p:sp>
      <p:sp>
        <p:nvSpPr>
          <p:cNvPr id="6" name="テキスト ボックス 5">
            <a:extLst>
              <a:ext uri="{FF2B5EF4-FFF2-40B4-BE49-F238E27FC236}">
                <a16:creationId xmlns:a16="http://schemas.microsoft.com/office/drawing/2014/main" id="{D6CA4E30-B38A-43A8-28DD-8187F75545AA}"/>
              </a:ext>
            </a:extLst>
          </p:cNvPr>
          <p:cNvSpPr txBox="1"/>
          <p:nvPr/>
        </p:nvSpPr>
        <p:spPr>
          <a:xfrm>
            <a:off x="8284044" y="2433378"/>
            <a:ext cx="553998" cy="1938992"/>
          </a:xfrm>
          <a:prstGeom prst="rect">
            <a:avLst/>
          </a:prstGeom>
          <a:solidFill>
            <a:schemeClr val="accent1">
              <a:lumMod val="20000"/>
              <a:lumOff val="80000"/>
            </a:schemeClr>
          </a:solidFill>
        </p:spPr>
        <p:txBody>
          <a:bodyPr vert="eaVert" wrap="none" rtlCol="0">
            <a:spAutoFit/>
          </a:bodyPr>
          <a:lstStyle/>
          <a:p>
            <a:pPr algn="ctr" defTabSz="914400" fontAlgn="base">
              <a:spcBef>
                <a:spcPct val="0"/>
              </a:spcBef>
              <a:spcAft>
                <a:spcPct val="0"/>
              </a:spcAft>
            </a:pPr>
            <a:r>
              <a:rPr kumimoji="1" lang="ja-JP" altLang="en-US" sz="2400" b="1">
                <a:solidFill>
                  <a:srgbClr val="F36C37"/>
                </a:solidFill>
                <a:latin typeface="+mn-ea"/>
              </a:rPr>
              <a:t>モデルの検証</a:t>
            </a:r>
            <a:endParaRPr kumimoji="1" lang="ja-JP" altLang="en-US" sz="2400" b="1" dirty="0">
              <a:solidFill>
                <a:srgbClr val="F36C37"/>
              </a:solidFill>
              <a:latin typeface="+mn-ea"/>
            </a:endParaRPr>
          </a:p>
        </p:txBody>
      </p:sp>
      <p:sp>
        <p:nvSpPr>
          <p:cNvPr id="7" name="テキスト ボックス 6">
            <a:extLst>
              <a:ext uri="{FF2B5EF4-FFF2-40B4-BE49-F238E27FC236}">
                <a16:creationId xmlns:a16="http://schemas.microsoft.com/office/drawing/2014/main" id="{1F366158-061F-1F95-9011-A6A2BDA7C7A5}"/>
              </a:ext>
            </a:extLst>
          </p:cNvPr>
          <p:cNvSpPr txBox="1"/>
          <p:nvPr/>
        </p:nvSpPr>
        <p:spPr>
          <a:xfrm>
            <a:off x="10028280" y="2459503"/>
            <a:ext cx="553998" cy="1938992"/>
          </a:xfrm>
          <a:prstGeom prst="rect">
            <a:avLst/>
          </a:prstGeom>
          <a:noFill/>
        </p:spPr>
        <p:txBody>
          <a:bodyPr vert="eaVert" wrap="none" rtlCol="0">
            <a:spAutoFit/>
          </a:bodyPr>
          <a:lstStyle/>
          <a:p>
            <a:pPr algn="ctr" defTabSz="914400" fontAlgn="base">
              <a:spcBef>
                <a:spcPct val="0"/>
              </a:spcBef>
              <a:spcAft>
                <a:spcPct val="0"/>
              </a:spcAft>
            </a:pPr>
            <a:r>
              <a:rPr kumimoji="1" lang="ja-JP" altLang="en-US" sz="2400" b="1">
                <a:solidFill>
                  <a:srgbClr val="F36C37"/>
                </a:solidFill>
                <a:latin typeface="+mn-ea"/>
              </a:rPr>
              <a:t>モデルの評価</a:t>
            </a:r>
            <a:endParaRPr kumimoji="1" lang="ja-JP" altLang="en-US" sz="2400" b="1" dirty="0">
              <a:solidFill>
                <a:srgbClr val="F36C37"/>
              </a:solidFill>
              <a:latin typeface="+mn-ea"/>
            </a:endParaRPr>
          </a:p>
        </p:txBody>
      </p:sp>
      <p:sp>
        <p:nvSpPr>
          <p:cNvPr id="8" name="スライド番号プレースホルダー 2">
            <a:extLst>
              <a:ext uri="{FF2B5EF4-FFF2-40B4-BE49-F238E27FC236}">
                <a16:creationId xmlns:a16="http://schemas.microsoft.com/office/drawing/2014/main" id="{0692B29D-353F-192C-9522-5AB9FB49B68D}"/>
              </a:ext>
            </a:extLst>
          </p:cNvPr>
          <p:cNvSpPr>
            <a:spLocks noGrp="1"/>
          </p:cNvSpPr>
          <p:nvPr>
            <p:ph type="sldNum" sz="quarter" idx="10"/>
          </p:nvPr>
        </p:nvSpPr>
        <p:spPr>
          <a:xfrm>
            <a:off x="9265299" y="6465214"/>
            <a:ext cx="2743200" cy="204403"/>
          </a:xfrm>
        </p:spPr>
        <p:txBody>
          <a:bodyPr/>
          <a:lstStyle/>
          <a:p>
            <a:fld id="{5D750650-B10A-47BF-93C2-E1678438B37A}" type="slidenum">
              <a:rPr lang="en-US" altLang="ja-JP" smtClean="0"/>
              <a:pPr/>
              <a:t>115</a:t>
            </a:fld>
            <a:endParaRPr lang="en-US" altLang="ja-JP" dirty="0"/>
          </a:p>
        </p:txBody>
      </p:sp>
      <p:cxnSp>
        <p:nvCxnSpPr>
          <p:cNvPr id="11" name="曲線コネクタ 10">
            <a:extLst>
              <a:ext uri="{FF2B5EF4-FFF2-40B4-BE49-F238E27FC236}">
                <a16:creationId xmlns:a16="http://schemas.microsoft.com/office/drawing/2014/main" id="{4ECC9967-4F12-E125-B078-36B22FB7C2B0}"/>
              </a:ext>
            </a:extLst>
          </p:cNvPr>
          <p:cNvCxnSpPr>
            <a:stCxn id="14" idx="0"/>
            <a:endCxn id="16" idx="0"/>
          </p:cNvCxnSpPr>
          <p:nvPr/>
        </p:nvCxnSpPr>
        <p:spPr>
          <a:xfrm rot="16200000" flipV="1">
            <a:off x="8558757" y="3900"/>
            <a:ext cx="12700" cy="3493044"/>
          </a:xfrm>
          <a:prstGeom prst="curvedConnector3">
            <a:avLst>
              <a:gd name="adj1" fmla="val 5139126"/>
            </a:avLst>
          </a:prstGeom>
          <a:ln w="47625">
            <a:solidFill>
              <a:srgbClr val="F36C37"/>
            </a:solidFill>
            <a:headEnd type="none" w="med" len="med"/>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00439552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97EDDDC-F09E-A42F-C8D1-8DF2B4B32A11}"/>
              </a:ext>
            </a:extLst>
          </p:cNvPr>
          <p:cNvSpPr>
            <a:spLocks noGrp="1"/>
          </p:cNvSpPr>
          <p:nvPr>
            <p:ph type="title"/>
          </p:nvPr>
        </p:nvSpPr>
        <p:spPr/>
        <p:txBody>
          <a:bodyPr/>
          <a:lstStyle/>
          <a:p>
            <a:r>
              <a:rPr kumimoji="1" lang="ja-JP" altLang="en-US"/>
              <a:t>モデルの精度向上</a:t>
            </a:r>
          </a:p>
        </p:txBody>
      </p:sp>
      <p:sp>
        <p:nvSpPr>
          <p:cNvPr id="3" name="スライド番号プレースホルダー 2">
            <a:extLst>
              <a:ext uri="{FF2B5EF4-FFF2-40B4-BE49-F238E27FC236}">
                <a16:creationId xmlns:a16="http://schemas.microsoft.com/office/drawing/2014/main" id="{52A4251E-003E-5CA6-2E07-8CE4F0067FB9}"/>
              </a:ext>
            </a:extLst>
          </p:cNvPr>
          <p:cNvSpPr>
            <a:spLocks noGrp="1"/>
          </p:cNvSpPr>
          <p:nvPr>
            <p:ph type="sldNum" sz="quarter" idx="10"/>
          </p:nvPr>
        </p:nvSpPr>
        <p:spPr/>
        <p:txBody>
          <a:bodyPr/>
          <a:lstStyle/>
          <a:p>
            <a:fld id="{5D750650-B10A-47BF-93C2-E1678438B37A}" type="slidenum">
              <a:rPr lang="en-US" altLang="ja-JP" smtClean="0"/>
              <a:pPr/>
              <a:t>116</a:t>
            </a:fld>
            <a:endParaRPr lang="en-US" altLang="ja-JP" dirty="0"/>
          </a:p>
        </p:txBody>
      </p:sp>
      <p:sp>
        <p:nvSpPr>
          <p:cNvPr id="7" name="テキスト ボックス 6">
            <a:extLst>
              <a:ext uri="{FF2B5EF4-FFF2-40B4-BE49-F238E27FC236}">
                <a16:creationId xmlns:a16="http://schemas.microsoft.com/office/drawing/2014/main" id="{BE5E284B-A0D6-67F6-42CC-90E8E4C70019}"/>
              </a:ext>
            </a:extLst>
          </p:cNvPr>
          <p:cNvSpPr txBox="1"/>
          <p:nvPr/>
        </p:nvSpPr>
        <p:spPr>
          <a:xfrm>
            <a:off x="967450" y="3745137"/>
            <a:ext cx="4653300" cy="2585323"/>
          </a:xfrm>
          <a:prstGeom prst="rect">
            <a:avLst/>
          </a:prstGeom>
          <a:noFill/>
        </p:spPr>
        <p:txBody>
          <a:bodyPr wrap="square">
            <a:spAutoFit/>
          </a:bodyPr>
          <a:lstStyle/>
          <a:p>
            <a:pPr marL="285750" indent="-285750">
              <a:buFont typeface="Wingdings" pitchFamily="2" charset="2"/>
              <a:buChar char="n"/>
            </a:pPr>
            <a:r>
              <a:rPr lang="ja-JP" altLang="en-US" b="1">
                <a:solidFill>
                  <a:srgbClr val="F36C37"/>
                </a:solidFill>
                <a:latin typeface="+mn-ea"/>
              </a:rPr>
              <a:t>データ拡張 </a:t>
            </a:r>
            <a:r>
              <a:rPr lang="en-US" altLang="ja-JP" b="1" dirty="0">
                <a:solidFill>
                  <a:srgbClr val="F36C37"/>
                </a:solidFill>
                <a:latin typeface="+mn-ea"/>
              </a:rPr>
              <a:t>(Data Augmentation)</a:t>
            </a:r>
          </a:p>
          <a:p>
            <a:pPr marL="742950" lvl="1" indent="-285750">
              <a:buFont typeface="Wingdings" pitchFamily="2" charset="2"/>
              <a:buChar char="n"/>
            </a:pPr>
            <a:r>
              <a:rPr lang="ja-JP" altLang="en-US">
                <a:latin typeface="+mn-ea"/>
              </a:rPr>
              <a:t>もとのデータを加工して訓練データ数を増やす</a:t>
            </a:r>
            <a:endParaRPr lang="en-US" altLang="ja-JP" dirty="0">
              <a:latin typeface="+mn-ea"/>
            </a:endParaRPr>
          </a:p>
          <a:p>
            <a:pPr marL="285750" indent="-285750">
              <a:buFont typeface="Wingdings" pitchFamily="2" charset="2"/>
              <a:buChar char="n"/>
            </a:pPr>
            <a:r>
              <a:rPr lang="ja-JP" altLang="en-US" b="1">
                <a:solidFill>
                  <a:srgbClr val="F36C37"/>
                </a:solidFill>
                <a:latin typeface="+mn-ea"/>
              </a:rPr>
              <a:t>データ正規化 </a:t>
            </a:r>
            <a:r>
              <a:rPr lang="en-US" altLang="ja-JP" b="1" dirty="0">
                <a:solidFill>
                  <a:srgbClr val="F36C37"/>
                </a:solidFill>
                <a:latin typeface="+mn-ea"/>
              </a:rPr>
              <a:t>(Normalization)</a:t>
            </a:r>
          </a:p>
          <a:p>
            <a:pPr marL="742950" lvl="1" indent="-285750">
              <a:buFont typeface="Wingdings" pitchFamily="2" charset="2"/>
              <a:buChar char="n"/>
            </a:pPr>
            <a:r>
              <a:rPr lang="ja-JP" altLang="en-US">
                <a:latin typeface="+mn-ea"/>
              </a:rPr>
              <a:t>もとのデータの値を０</a:t>
            </a:r>
            <a:r>
              <a:rPr lang="en-US" altLang="ja-JP" dirty="0">
                <a:latin typeface="+mn-ea"/>
              </a:rPr>
              <a:t>~1</a:t>
            </a:r>
            <a:r>
              <a:rPr lang="ja-JP" altLang="en-US">
                <a:latin typeface="+mn-ea"/>
              </a:rPr>
              <a:t>の範囲でスケールを変換</a:t>
            </a:r>
            <a:endParaRPr lang="en-US" altLang="ja-JP" dirty="0">
              <a:latin typeface="+mn-ea"/>
            </a:endParaRPr>
          </a:p>
          <a:p>
            <a:pPr marL="742950" lvl="1" indent="-285750">
              <a:buFont typeface="Wingdings" pitchFamily="2" charset="2"/>
              <a:buChar char="n"/>
            </a:pPr>
            <a:r>
              <a:rPr lang="ja-JP" altLang="en-US">
                <a:latin typeface="+mn-ea"/>
              </a:rPr>
              <a:t>データ前処理、学習時のバッチ単位でスケール変換を行う</a:t>
            </a:r>
          </a:p>
          <a:p>
            <a:pPr lvl="1"/>
            <a:endParaRPr lang="en-US" altLang="ja-JP" dirty="0">
              <a:latin typeface="+mn-ea"/>
            </a:endParaRPr>
          </a:p>
        </p:txBody>
      </p:sp>
      <p:sp>
        <p:nvSpPr>
          <p:cNvPr id="9" name="テキスト ボックス 8">
            <a:extLst>
              <a:ext uri="{FF2B5EF4-FFF2-40B4-BE49-F238E27FC236}">
                <a16:creationId xmlns:a16="http://schemas.microsoft.com/office/drawing/2014/main" id="{1A590CE3-3901-747E-01AE-6663EE8F9115}"/>
              </a:ext>
            </a:extLst>
          </p:cNvPr>
          <p:cNvSpPr txBox="1"/>
          <p:nvPr/>
        </p:nvSpPr>
        <p:spPr>
          <a:xfrm>
            <a:off x="6434194" y="3824049"/>
            <a:ext cx="4750018" cy="1661993"/>
          </a:xfrm>
          <a:prstGeom prst="rect">
            <a:avLst/>
          </a:prstGeom>
          <a:noFill/>
        </p:spPr>
        <p:txBody>
          <a:bodyPr wrap="none" rtlCol="0">
            <a:spAutoFit/>
          </a:bodyPr>
          <a:lstStyle/>
          <a:p>
            <a:pPr marL="285750" indent="-285750" defTabSz="914400" fontAlgn="base">
              <a:spcBef>
                <a:spcPct val="0"/>
              </a:spcBef>
              <a:spcAft>
                <a:spcPct val="0"/>
              </a:spcAft>
              <a:buFont typeface="Wingdings" pitchFamily="2" charset="2"/>
              <a:buChar char="n"/>
            </a:pPr>
            <a:r>
              <a:rPr kumimoji="1" lang="ja-JP" altLang="en-US" b="1">
                <a:solidFill>
                  <a:srgbClr val="F36C37"/>
                </a:solidFill>
                <a:latin typeface="+mn-ea"/>
              </a:rPr>
              <a:t>アルゴリズムの変更</a:t>
            </a:r>
            <a:endParaRPr kumimoji="1" lang="en-US" altLang="ja-JP" b="1" dirty="0">
              <a:solidFill>
                <a:srgbClr val="F36C37"/>
              </a:solidFill>
              <a:latin typeface="+mn-ea"/>
            </a:endParaRPr>
          </a:p>
          <a:p>
            <a:pPr marL="742950" lvl="1" indent="-285750" defTabSz="914400" fontAlgn="base">
              <a:spcBef>
                <a:spcPct val="0"/>
              </a:spcBef>
              <a:spcAft>
                <a:spcPct val="0"/>
              </a:spcAft>
              <a:buFont typeface="Wingdings" pitchFamily="2" charset="2"/>
              <a:buChar char="n"/>
            </a:pPr>
            <a:r>
              <a:rPr kumimoji="1" lang="ja-JP" altLang="en-US" sz="1600">
                <a:solidFill>
                  <a:srgbClr val="000000"/>
                </a:solidFill>
                <a:latin typeface="+mn-ea"/>
              </a:rPr>
              <a:t>様々なアルゴリズムを試す</a:t>
            </a:r>
            <a:endParaRPr kumimoji="1" lang="en-US" altLang="ja-JP" sz="1600" dirty="0">
              <a:solidFill>
                <a:srgbClr val="000000"/>
              </a:solidFill>
              <a:latin typeface="+mn-ea"/>
            </a:endParaRPr>
          </a:p>
          <a:p>
            <a:pPr marL="742950" lvl="1" indent="-285750" defTabSz="914400" fontAlgn="base">
              <a:spcBef>
                <a:spcPct val="0"/>
              </a:spcBef>
              <a:spcAft>
                <a:spcPct val="0"/>
              </a:spcAft>
              <a:buFont typeface="Wingdings" pitchFamily="2" charset="2"/>
              <a:buChar char="n"/>
            </a:pPr>
            <a:r>
              <a:rPr kumimoji="1" lang="ja-JP" altLang="en-US">
                <a:solidFill>
                  <a:srgbClr val="000000"/>
                </a:solidFill>
                <a:latin typeface="+mn-ea"/>
              </a:rPr>
              <a:t>アンサンブル学習を行う</a:t>
            </a:r>
            <a:endParaRPr kumimoji="1" lang="en-US" altLang="ja-JP" dirty="0">
              <a:solidFill>
                <a:srgbClr val="000000"/>
              </a:solidFill>
              <a:latin typeface="+mn-ea"/>
            </a:endParaRPr>
          </a:p>
          <a:p>
            <a:pPr marL="285750" indent="-285750" defTabSz="914400" fontAlgn="base">
              <a:spcBef>
                <a:spcPct val="0"/>
              </a:spcBef>
              <a:spcAft>
                <a:spcPct val="0"/>
              </a:spcAft>
              <a:buFont typeface="Wingdings" pitchFamily="2" charset="2"/>
              <a:buChar char="n"/>
            </a:pPr>
            <a:r>
              <a:rPr kumimoji="1" lang="ja-JP" altLang="en-US" b="1">
                <a:solidFill>
                  <a:srgbClr val="F36C37"/>
                </a:solidFill>
                <a:latin typeface="+mn-ea"/>
              </a:rPr>
              <a:t>ハイパーパラメータチューニング</a:t>
            </a:r>
            <a:endParaRPr kumimoji="1" lang="en-US" altLang="ja-JP" b="1" dirty="0">
              <a:solidFill>
                <a:srgbClr val="F36C37"/>
              </a:solidFill>
              <a:latin typeface="+mn-ea"/>
            </a:endParaRPr>
          </a:p>
          <a:p>
            <a:pPr marL="742950" lvl="1" indent="-285750" defTabSz="914400" fontAlgn="base">
              <a:spcBef>
                <a:spcPct val="0"/>
              </a:spcBef>
              <a:spcAft>
                <a:spcPct val="0"/>
              </a:spcAft>
              <a:buFont typeface="Wingdings" pitchFamily="2" charset="2"/>
              <a:buChar char="n"/>
            </a:pPr>
            <a:r>
              <a:rPr kumimoji="1" lang="ja-JP" altLang="en-US" sz="1600">
                <a:solidFill>
                  <a:srgbClr val="000000"/>
                </a:solidFill>
                <a:latin typeface="+mn-ea"/>
              </a:rPr>
              <a:t>手動で探索する</a:t>
            </a:r>
            <a:endParaRPr kumimoji="1" lang="en-US" altLang="ja-JP" sz="1600" dirty="0">
              <a:solidFill>
                <a:srgbClr val="000000"/>
              </a:solidFill>
              <a:latin typeface="+mn-ea"/>
            </a:endParaRPr>
          </a:p>
          <a:p>
            <a:pPr marL="742950" lvl="1" indent="-285750" defTabSz="914400" fontAlgn="base">
              <a:spcBef>
                <a:spcPct val="0"/>
              </a:spcBef>
              <a:spcAft>
                <a:spcPct val="0"/>
              </a:spcAft>
              <a:buFont typeface="Wingdings" pitchFamily="2" charset="2"/>
              <a:buChar char="n"/>
            </a:pPr>
            <a:r>
              <a:rPr kumimoji="1" lang="en-US" altLang="ja-JP" sz="1600" dirty="0">
                <a:solidFill>
                  <a:srgbClr val="000000"/>
                </a:solidFill>
                <a:latin typeface="+mn-ea"/>
              </a:rPr>
              <a:t>Grid Search</a:t>
            </a:r>
            <a:r>
              <a:rPr kumimoji="1" lang="ja-JP" altLang="en-US" sz="1600">
                <a:solidFill>
                  <a:srgbClr val="000000"/>
                </a:solidFill>
                <a:latin typeface="+mn-ea"/>
              </a:rPr>
              <a:t>・</a:t>
            </a:r>
            <a:r>
              <a:rPr kumimoji="1" lang="en-US" altLang="ja-JP" sz="1600" dirty="0" err="1">
                <a:solidFill>
                  <a:srgbClr val="000000"/>
                </a:solidFill>
                <a:latin typeface="+mn-ea"/>
              </a:rPr>
              <a:t>Optuna</a:t>
            </a:r>
            <a:r>
              <a:rPr kumimoji="1" lang="en-US" altLang="ja-JP" sz="1600" dirty="0">
                <a:solidFill>
                  <a:srgbClr val="000000"/>
                </a:solidFill>
                <a:latin typeface="+mn-ea"/>
              </a:rPr>
              <a:t> </a:t>
            </a:r>
            <a:r>
              <a:rPr kumimoji="1" lang="ja-JP" altLang="en-US" sz="1600">
                <a:solidFill>
                  <a:srgbClr val="000000"/>
                </a:solidFill>
                <a:latin typeface="+mn-ea"/>
              </a:rPr>
              <a:t>などで自動化する</a:t>
            </a:r>
            <a:endParaRPr kumimoji="1" lang="ja-JP" altLang="en-US" sz="1600" dirty="0">
              <a:solidFill>
                <a:srgbClr val="000000"/>
              </a:solidFill>
              <a:latin typeface="+mn-ea"/>
            </a:endParaRPr>
          </a:p>
        </p:txBody>
      </p:sp>
      <p:pic>
        <p:nvPicPr>
          <p:cNvPr id="4" name="図 3" descr="アイコン&#10;&#10;自動的に生成された説明">
            <a:extLst>
              <a:ext uri="{FF2B5EF4-FFF2-40B4-BE49-F238E27FC236}">
                <a16:creationId xmlns:a16="http://schemas.microsoft.com/office/drawing/2014/main" id="{6A1BA76F-FFF3-24C8-E497-BF02285486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61083" y="1896432"/>
            <a:ext cx="1675266" cy="1675266"/>
          </a:xfrm>
          <a:prstGeom prst="rect">
            <a:avLst/>
          </a:prstGeom>
          <a:effectLst>
            <a:outerShdw blurRad="50800" dist="38100" dir="2700000" algn="tl" rotWithShape="0">
              <a:prstClr val="black">
                <a:alpha val="40000"/>
              </a:prstClr>
            </a:outerShdw>
          </a:effectLst>
        </p:spPr>
      </p:pic>
      <p:pic>
        <p:nvPicPr>
          <p:cNvPr id="6" name="図 5">
            <a:extLst>
              <a:ext uri="{FF2B5EF4-FFF2-40B4-BE49-F238E27FC236}">
                <a16:creationId xmlns:a16="http://schemas.microsoft.com/office/drawing/2014/main" id="{919146CC-3E96-F7C9-2C87-E579E8E45C15}"/>
              </a:ext>
            </a:extLst>
          </p:cNvPr>
          <p:cNvPicPr>
            <a:picLocks noChangeAspect="1"/>
          </p:cNvPicPr>
          <p:nvPr/>
        </p:nvPicPr>
        <p:blipFill>
          <a:blip r:embed="rId3"/>
          <a:stretch>
            <a:fillRect/>
          </a:stretch>
        </p:blipFill>
        <p:spPr>
          <a:xfrm>
            <a:off x="1504159" y="1896432"/>
            <a:ext cx="3578889" cy="1512100"/>
          </a:xfrm>
          <a:prstGeom prst="rect">
            <a:avLst/>
          </a:prstGeom>
          <a:ln>
            <a:solidFill>
              <a:schemeClr val="tx1"/>
            </a:solidFill>
          </a:ln>
        </p:spPr>
      </p:pic>
      <p:sp>
        <p:nvSpPr>
          <p:cNvPr id="10" name="正方形/長方形 9">
            <a:extLst>
              <a:ext uri="{FF2B5EF4-FFF2-40B4-BE49-F238E27FC236}">
                <a16:creationId xmlns:a16="http://schemas.microsoft.com/office/drawing/2014/main" id="{CB2CACA4-1771-F666-2807-92AD90FFC131}"/>
              </a:ext>
            </a:extLst>
          </p:cNvPr>
          <p:cNvSpPr/>
          <p:nvPr/>
        </p:nvSpPr>
        <p:spPr>
          <a:xfrm>
            <a:off x="967450" y="1442757"/>
            <a:ext cx="4653300" cy="4664557"/>
          </a:xfrm>
          <a:prstGeom prst="rect">
            <a:avLst/>
          </a:prstGeom>
          <a:noFill/>
          <a:ln w="31750"/>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11" name="正方形/長方形 10">
            <a:extLst>
              <a:ext uri="{FF2B5EF4-FFF2-40B4-BE49-F238E27FC236}">
                <a16:creationId xmlns:a16="http://schemas.microsoft.com/office/drawing/2014/main" id="{C6D4D89A-BB7F-3A38-BCF5-D4B8175F0CD4}"/>
              </a:ext>
            </a:extLst>
          </p:cNvPr>
          <p:cNvSpPr/>
          <p:nvPr/>
        </p:nvSpPr>
        <p:spPr>
          <a:xfrm>
            <a:off x="6434194" y="1442757"/>
            <a:ext cx="4653301" cy="4664557"/>
          </a:xfrm>
          <a:prstGeom prst="rect">
            <a:avLst/>
          </a:prstGeom>
          <a:noFill/>
          <a:ln w="31750"/>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5" name="テキスト ボックス 4">
            <a:extLst>
              <a:ext uri="{FF2B5EF4-FFF2-40B4-BE49-F238E27FC236}">
                <a16:creationId xmlns:a16="http://schemas.microsoft.com/office/drawing/2014/main" id="{3D8C57B1-D538-E695-7FB4-BD01DAA81EFE}"/>
              </a:ext>
            </a:extLst>
          </p:cNvPr>
          <p:cNvSpPr txBox="1"/>
          <p:nvPr/>
        </p:nvSpPr>
        <p:spPr>
          <a:xfrm>
            <a:off x="2012477" y="1206682"/>
            <a:ext cx="2749471" cy="400110"/>
          </a:xfrm>
          <a:prstGeom prst="rect">
            <a:avLst/>
          </a:prstGeom>
          <a:solidFill>
            <a:schemeClr val="bg1"/>
          </a:solidFill>
          <a:ln w="31750">
            <a:solidFill>
              <a:srgbClr val="F36C37"/>
            </a:solidFill>
          </a:ln>
        </p:spPr>
        <p:txBody>
          <a:bodyPr wrap="none" rtlCol="0">
            <a:spAutoFit/>
          </a:bodyPr>
          <a:lstStyle/>
          <a:p>
            <a:pPr algn="ctr" defTabSz="914400" fontAlgn="base">
              <a:spcBef>
                <a:spcPct val="0"/>
              </a:spcBef>
              <a:spcAft>
                <a:spcPct val="0"/>
              </a:spcAft>
            </a:pPr>
            <a:r>
              <a:rPr kumimoji="1" lang="ja-JP" altLang="en-US" sz="2000" b="1">
                <a:solidFill>
                  <a:srgbClr val="F36C37"/>
                </a:solidFill>
                <a:latin typeface="+mn-ea"/>
              </a:rPr>
              <a:t>データへのアプローチ</a:t>
            </a:r>
            <a:endParaRPr kumimoji="1" lang="ja-JP" altLang="en-US" sz="2000" b="1" dirty="0">
              <a:solidFill>
                <a:srgbClr val="F36C37"/>
              </a:solidFill>
              <a:latin typeface="+mn-ea"/>
            </a:endParaRPr>
          </a:p>
        </p:txBody>
      </p:sp>
      <p:sp>
        <p:nvSpPr>
          <p:cNvPr id="8" name="テキスト ボックス 7">
            <a:extLst>
              <a:ext uri="{FF2B5EF4-FFF2-40B4-BE49-F238E27FC236}">
                <a16:creationId xmlns:a16="http://schemas.microsoft.com/office/drawing/2014/main" id="{BC4375E5-4A77-A2F4-A032-78D53972CD1F}"/>
              </a:ext>
            </a:extLst>
          </p:cNvPr>
          <p:cNvSpPr txBox="1"/>
          <p:nvPr/>
        </p:nvSpPr>
        <p:spPr>
          <a:xfrm>
            <a:off x="7430052" y="1206682"/>
            <a:ext cx="2749471" cy="400110"/>
          </a:xfrm>
          <a:prstGeom prst="rect">
            <a:avLst/>
          </a:prstGeom>
          <a:solidFill>
            <a:schemeClr val="bg1"/>
          </a:solidFill>
          <a:ln w="31750">
            <a:solidFill>
              <a:srgbClr val="F36C37"/>
            </a:solidFill>
          </a:ln>
        </p:spPr>
        <p:txBody>
          <a:bodyPr wrap="none" rtlCol="0">
            <a:spAutoFit/>
          </a:bodyPr>
          <a:lstStyle/>
          <a:p>
            <a:pPr algn="ctr" defTabSz="914400" fontAlgn="base">
              <a:spcBef>
                <a:spcPct val="0"/>
              </a:spcBef>
              <a:spcAft>
                <a:spcPct val="0"/>
              </a:spcAft>
            </a:pPr>
            <a:r>
              <a:rPr kumimoji="1" lang="ja-JP" altLang="en-US" sz="2000" b="1">
                <a:solidFill>
                  <a:srgbClr val="F36C37"/>
                </a:solidFill>
                <a:latin typeface="+mn-ea"/>
              </a:rPr>
              <a:t>モデルへのアプローチ</a:t>
            </a:r>
            <a:endParaRPr kumimoji="1" lang="ja-JP" altLang="en-US" sz="2000" b="1" dirty="0">
              <a:solidFill>
                <a:srgbClr val="F36C37"/>
              </a:solidFill>
              <a:latin typeface="+mn-ea"/>
            </a:endParaRPr>
          </a:p>
        </p:txBody>
      </p:sp>
    </p:spTree>
    <p:extLst>
      <p:ext uri="{BB962C8B-B14F-4D97-AF65-F5344CB8AC3E}">
        <p14:creationId xmlns:p14="http://schemas.microsoft.com/office/powerpoint/2010/main" val="371791636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lang="ja-JP" altLang="en-US"/>
              <a:t>パラメータチューニング</a:t>
            </a:r>
            <a:endParaRPr lang="ja-JP" altLang="en-US" dirty="0"/>
          </a:p>
        </p:txBody>
      </p:sp>
      <p:sp>
        <p:nvSpPr>
          <p:cNvPr id="5" name="スライド番号プレースホルダー 4">
            <a:extLst>
              <a:ext uri="{FF2B5EF4-FFF2-40B4-BE49-F238E27FC236}">
                <a16:creationId xmlns:a16="http://schemas.microsoft.com/office/drawing/2014/main" id="{F28FC8B0-B684-4BFC-A81E-160AA33BEF36}"/>
              </a:ext>
            </a:extLst>
          </p:cNvPr>
          <p:cNvSpPr>
            <a:spLocks noGrp="1"/>
          </p:cNvSpPr>
          <p:nvPr>
            <p:ph type="sldNum" sz="quarter" idx="10"/>
          </p:nvPr>
        </p:nvSpPr>
        <p:spPr/>
        <p:txBody>
          <a:bodyPr/>
          <a:lstStyle/>
          <a:p>
            <a:fld id="{5D750650-B10A-47BF-93C2-E1678438B37A}" type="slidenum">
              <a:rPr kumimoji="1" lang="ja-JP" altLang="en-US" smtClean="0"/>
              <a:pPr/>
              <a:t>117</a:t>
            </a:fld>
            <a:endParaRPr kumimoji="1" lang="ja-JP" altLang="en-US"/>
          </a:p>
        </p:txBody>
      </p:sp>
      <p:sp>
        <p:nvSpPr>
          <p:cNvPr id="3" name="コンテンツ プレースホルダー 2">
            <a:extLst>
              <a:ext uri="{FF2B5EF4-FFF2-40B4-BE49-F238E27FC236}">
                <a16:creationId xmlns:a16="http://schemas.microsoft.com/office/drawing/2014/main" id="{82405477-48E5-41FA-8FFD-61F78D7BCE6E}"/>
              </a:ext>
            </a:extLst>
          </p:cNvPr>
          <p:cNvSpPr>
            <a:spLocks noGrp="1"/>
          </p:cNvSpPr>
          <p:nvPr>
            <p:ph sz="quarter" idx="4294967295"/>
          </p:nvPr>
        </p:nvSpPr>
        <p:spPr>
          <a:xfrm>
            <a:off x="867990" y="5109909"/>
            <a:ext cx="8640762" cy="1338718"/>
          </a:xfrm>
        </p:spPr>
        <p:txBody>
          <a:bodyPr>
            <a:normAutofit/>
          </a:bodyPr>
          <a:lstStyle/>
          <a:p>
            <a:pPr>
              <a:buClr>
                <a:srgbClr val="F36C37"/>
              </a:buClr>
            </a:pPr>
            <a:r>
              <a:rPr lang="ja-JP" altLang="en-US" sz="1800" b="1" dirty="0"/>
              <a:t>ほとんどのモデルでハイパーパラメータを調整することができる</a:t>
            </a:r>
          </a:p>
          <a:p>
            <a:pPr>
              <a:buClr>
                <a:srgbClr val="F36C37"/>
              </a:buClr>
            </a:pPr>
            <a:r>
              <a:rPr lang="ja-JP" altLang="en-US" sz="1800" b="1" dirty="0"/>
              <a:t>ハイパーパラメータを調整することをパラメータチューニングとよく表現します</a:t>
            </a:r>
            <a:endParaRPr lang="en-US" altLang="ja-JP" sz="1800" b="1" dirty="0"/>
          </a:p>
          <a:p>
            <a:pPr marL="0" indent="0">
              <a:buClr>
                <a:srgbClr val="F36C37"/>
              </a:buClr>
              <a:buNone/>
            </a:pPr>
            <a:r>
              <a:rPr lang="ja-JP" altLang="en-US" sz="1800" b="1" dirty="0"/>
              <a:t>　 </a:t>
            </a:r>
            <a:r>
              <a:rPr lang="en-US" altLang="ja-JP" sz="1800" b="1" dirty="0"/>
              <a:t>※ </a:t>
            </a:r>
            <a:r>
              <a:rPr lang="ja-JP" altLang="en-US" sz="1800" b="1" dirty="0"/>
              <a:t>純粋な線形回帰のモデルにはハイパーパラメータの調整</a:t>
            </a:r>
            <a:r>
              <a:rPr lang="ja-JP" altLang="en-US" sz="1800" b="1"/>
              <a:t>はない</a:t>
            </a:r>
            <a:endParaRPr lang="ja-JP" altLang="en-US" sz="1800" b="1" dirty="0"/>
          </a:p>
        </p:txBody>
      </p:sp>
      <p:sp>
        <p:nvSpPr>
          <p:cNvPr id="13" name="四角形: 角を丸くする 12">
            <a:extLst>
              <a:ext uri="{FF2B5EF4-FFF2-40B4-BE49-F238E27FC236}">
                <a16:creationId xmlns:a16="http://schemas.microsoft.com/office/drawing/2014/main" id="{7EFD6D7F-6998-4A03-AAAA-AADB4C49AB14}"/>
              </a:ext>
            </a:extLst>
          </p:cNvPr>
          <p:cNvSpPr/>
          <p:nvPr/>
        </p:nvSpPr>
        <p:spPr bwMode="auto">
          <a:xfrm>
            <a:off x="766762" y="1260153"/>
            <a:ext cx="10658475" cy="3100873"/>
          </a:xfrm>
          <a:prstGeom prst="roundRect">
            <a:avLst>
              <a:gd name="adj" fmla="val 4381"/>
            </a:avLst>
          </a:prstGeom>
          <a:solidFill>
            <a:srgbClr val="FEEDE6"/>
          </a:solidFill>
          <a:ln w="19050" algn="ctr">
            <a:solidFill>
              <a:srgbClr val="F36C37"/>
            </a:solidFill>
            <a:prstDash val="solid"/>
            <a:round/>
            <a:headEnd/>
            <a:tailEnd/>
          </a:ln>
          <a:effectLst/>
        </p:spPr>
        <p:txBody>
          <a:bodyPr wrap="none" rtlCol="0" anchor="ctr"/>
          <a:lstStyle/>
          <a:p>
            <a:pPr algn="ctr"/>
            <a:endParaRPr kumimoji="1" lang="ja-JP" altLang="en-US" sz="2400" dirty="0">
              <a:solidFill>
                <a:schemeClr val="bg1"/>
              </a:solidFill>
            </a:endParaRPr>
          </a:p>
        </p:txBody>
      </p:sp>
      <p:grpSp>
        <p:nvGrpSpPr>
          <p:cNvPr id="14" name="グループ化 13">
            <a:extLst>
              <a:ext uri="{FF2B5EF4-FFF2-40B4-BE49-F238E27FC236}">
                <a16:creationId xmlns:a16="http://schemas.microsoft.com/office/drawing/2014/main" id="{DDA1438B-3BCB-4EBC-993E-597EC3FCDE4B}"/>
              </a:ext>
            </a:extLst>
          </p:cNvPr>
          <p:cNvGrpSpPr/>
          <p:nvPr/>
        </p:nvGrpSpPr>
        <p:grpSpPr>
          <a:xfrm>
            <a:off x="2683248" y="1028771"/>
            <a:ext cx="6825504" cy="468736"/>
            <a:chOff x="2154608" y="3539394"/>
            <a:chExt cx="6825505" cy="426124"/>
          </a:xfrm>
        </p:grpSpPr>
        <p:sp>
          <p:nvSpPr>
            <p:cNvPr id="15" name="四角形: 角を丸くする 14">
              <a:extLst>
                <a:ext uri="{FF2B5EF4-FFF2-40B4-BE49-F238E27FC236}">
                  <a16:creationId xmlns:a16="http://schemas.microsoft.com/office/drawing/2014/main" id="{2344D331-DBBD-4582-A32A-90BD94837049}"/>
                </a:ext>
              </a:extLst>
            </p:cNvPr>
            <p:cNvSpPr/>
            <p:nvPr/>
          </p:nvSpPr>
          <p:spPr bwMode="auto">
            <a:xfrm>
              <a:off x="2154608" y="3539394"/>
              <a:ext cx="6825505" cy="394229"/>
            </a:xfrm>
            <a:prstGeom prst="roundRect">
              <a:avLst>
                <a:gd name="adj" fmla="val 50000"/>
              </a:avLst>
            </a:prstGeom>
            <a:solidFill>
              <a:srgbClr val="F36C37"/>
            </a:solidFill>
            <a:ln w="19050" algn="ctr">
              <a:noFill/>
              <a:prstDash val="dash"/>
              <a:round/>
              <a:headEnd/>
              <a:tailEnd/>
            </a:ln>
            <a:effectLst/>
          </p:spPr>
          <p:txBody>
            <a:bodyPr wrap="none" rtlCol="0" anchor="ctr"/>
            <a:lstStyle/>
            <a:p>
              <a:pPr algn="ctr"/>
              <a:endParaRPr kumimoji="1" lang="ja-JP" altLang="en-US" sz="2400" b="1" dirty="0">
                <a:solidFill>
                  <a:schemeClr val="bg1"/>
                </a:solidFill>
                <a:latin typeface="+mn-ea"/>
              </a:endParaRPr>
            </a:p>
          </p:txBody>
        </p:sp>
        <p:sp>
          <p:nvSpPr>
            <p:cNvPr id="16" name="正方形/長方形 15">
              <a:extLst>
                <a:ext uri="{FF2B5EF4-FFF2-40B4-BE49-F238E27FC236}">
                  <a16:creationId xmlns:a16="http://schemas.microsoft.com/office/drawing/2014/main" id="{0B9B517C-A02C-44A4-9DEC-49378065A9EA}"/>
                </a:ext>
              </a:extLst>
            </p:cNvPr>
            <p:cNvSpPr/>
            <p:nvPr/>
          </p:nvSpPr>
          <p:spPr>
            <a:xfrm>
              <a:off x="4567134" y="3565408"/>
              <a:ext cx="1981633" cy="400110"/>
            </a:xfrm>
            <a:prstGeom prst="rect">
              <a:avLst/>
            </a:prstGeom>
            <a:noFill/>
            <a:ln w="19050" algn="ctr">
              <a:noFill/>
              <a:prstDash val="dash"/>
              <a:round/>
              <a:headEnd/>
              <a:tailEn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2400" b="1" spc="150" dirty="0">
                  <a:solidFill>
                    <a:schemeClr val="bg1"/>
                  </a:solidFill>
                  <a:latin typeface="+mn-ea"/>
                </a:rPr>
                <a:t>ハイパーパラメータ</a:t>
              </a:r>
              <a:endParaRPr lang="en-US" altLang="ja-JP" sz="2400" b="1" spc="150" dirty="0">
                <a:solidFill>
                  <a:schemeClr val="bg1"/>
                </a:solidFill>
                <a:latin typeface="+mn-ea"/>
              </a:endParaRPr>
            </a:p>
          </p:txBody>
        </p:sp>
      </p:grpSp>
      <p:sp>
        <p:nvSpPr>
          <p:cNvPr id="17" name="テキスト ボックス 16">
            <a:extLst>
              <a:ext uri="{FF2B5EF4-FFF2-40B4-BE49-F238E27FC236}">
                <a16:creationId xmlns:a16="http://schemas.microsoft.com/office/drawing/2014/main" id="{373AF159-D87C-43E5-BADF-6F39E21ED4A2}"/>
              </a:ext>
            </a:extLst>
          </p:cNvPr>
          <p:cNvSpPr txBox="1"/>
          <p:nvPr/>
        </p:nvSpPr>
        <p:spPr>
          <a:xfrm>
            <a:off x="1127852" y="1765257"/>
            <a:ext cx="9936291" cy="2292935"/>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ja-JP"/>
            </a:defPPr>
            <a:lvl1pPr>
              <a:lnSpc>
                <a:spcPct val="120000"/>
              </a:lnSpc>
              <a:defRPr sz="1200" b="1" spc="150">
                <a:latin typeface="+mj-ea"/>
                <a:ea typeface="+mj-ea"/>
              </a:defRPr>
            </a:lvl1pPr>
            <a:lvl2pPr marL="914400" indent="-457200" eaLnBrk="1" hangingPunct="1">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eaLnBrk="1" hangingPunct="1">
              <a:spcBef>
                <a:spcPct val="20000"/>
              </a:spcBef>
              <a:buClr>
                <a:schemeClr val="tx1"/>
              </a:buClr>
              <a:buFont typeface="HGPｺﾞｼｯｸE" pitchFamily="50" charset="-128"/>
              <a:buChar char="-"/>
              <a:defRPr sz="1800">
                <a:latin typeface="Meiryo UI" panose="020B0604030504040204" pitchFamily="50" charset="-128"/>
                <a:ea typeface="Meiryo UI" panose="020B0604030504040204" pitchFamily="50" charset="-128"/>
              </a:defRPr>
            </a:lvl3pPr>
            <a:lvl4pPr marL="1600200" indent="-228600" eaLnBrk="1" hangingPunct="1">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eaLnBrk="1" hangingPunct="1">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defRPr>
                <a:latin typeface="+mn-lt"/>
                <a:ea typeface="+mn-ea"/>
              </a:defRPr>
            </a:lvl6pPr>
            <a:lvl7pPr marL="2971800" indent="-228600" fontAlgn="base">
              <a:spcBef>
                <a:spcPct val="20000"/>
              </a:spcBef>
              <a:spcAft>
                <a:spcPct val="0"/>
              </a:spcAft>
              <a:buClr>
                <a:schemeClr val="tx1"/>
              </a:buClr>
              <a:buFont typeface="Wingdings" pitchFamily="2" charset="2"/>
              <a:defRPr>
                <a:latin typeface="+mn-lt"/>
                <a:ea typeface="+mn-ea"/>
              </a:defRPr>
            </a:lvl7pPr>
            <a:lvl8pPr marL="3429000" indent="-228600" fontAlgn="base">
              <a:spcBef>
                <a:spcPct val="20000"/>
              </a:spcBef>
              <a:spcAft>
                <a:spcPct val="0"/>
              </a:spcAft>
              <a:buClr>
                <a:schemeClr val="tx1"/>
              </a:buClr>
              <a:buFont typeface="Wingdings" pitchFamily="2" charset="2"/>
              <a:defRPr>
                <a:latin typeface="+mn-lt"/>
                <a:ea typeface="+mn-ea"/>
              </a:defRPr>
            </a:lvl8pPr>
            <a:lvl9pPr marL="3886200" indent="-228600" fontAlgn="base">
              <a:spcBef>
                <a:spcPct val="20000"/>
              </a:spcBef>
              <a:spcAft>
                <a:spcPct val="0"/>
              </a:spcAft>
              <a:buClr>
                <a:schemeClr val="tx1"/>
              </a:buClr>
              <a:buFont typeface="Wingdings" pitchFamily="2" charset="2"/>
              <a:defRPr>
                <a:latin typeface="+mn-lt"/>
                <a:ea typeface="+mn-ea"/>
              </a:defRPr>
            </a:lvl9pPr>
          </a:lstStyle>
          <a:p>
            <a:r>
              <a:rPr lang="ja-JP" altLang="en-US" sz="2000" spc="0">
                <a:solidFill>
                  <a:schemeClr val="tx1">
                    <a:lumMod val="75000"/>
                    <a:lumOff val="25000"/>
                  </a:schemeClr>
                </a:solidFill>
              </a:rPr>
              <a:t>　モデルを精度を人的に調整する値として</a:t>
            </a:r>
            <a:r>
              <a:rPr lang="ja-JP" altLang="en-US" sz="2000" spc="0">
                <a:solidFill>
                  <a:srgbClr val="F36C37"/>
                </a:solidFill>
              </a:rPr>
              <a:t>ハイパーパラメータ</a:t>
            </a:r>
            <a:r>
              <a:rPr lang="ja-JP" altLang="en-US" sz="2000" spc="0">
                <a:solidFill>
                  <a:schemeClr val="tx1">
                    <a:lumMod val="75000"/>
                    <a:lumOff val="25000"/>
                  </a:schemeClr>
                </a:solidFill>
              </a:rPr>
              <a:t>を</a:t>
            </a:r>
            <a:r>
              <a:rPr lang="ja-JP" altLang="en-US" sz="2000" spc="0" dirty="0">
                <a:solidFill>
                  <a:schemeClr val="tx1">
                    <a:lumMod val="75000"/>
                    <a:lumOff val="25000"/>
                  </a:schemeClr>
                </a:solidFill>
              </a:rPr>
              <a:t>渡すことができます。</a:t>
            </a:r>
            <a:endParaRPr lang="en-US" altLang="ja-JP" sz="2000" spc="0" dirty="0">
              <a:solidFill>
                <a:schemeClr val="tx1">
                  <a:lumMod val="75000"/>
                  <a:lumOff val="25000"/>
                </a:schemeClr>
              </a:solidFill>
            </a:endParaRPr>
          </a:p>
          <a:p>
            <a:r>
              <a:rPr lang="ja-JP" altLang="en-US" sz="2000" spc="0" dirty="0">
                <a:solidFill>
                  <a:schemeClr val="tx1">
                    <a:lumMod val="75000"/>
                    <a:lumOff val="25000"/>
                  </a:schemeClr>
                </a:solidFill>
              </a:rPr>
              <a:t>　モデルは学習によって内部のパラメータを自動で書き換えますが、</a:t>
            </a:r>
            <a:r>
              <a:rPr lang="ja-JP" altLang="en-US" sz="2000" spc="0" dirty="0">
                <a:solidFill>
                  <a:srgbClr val="F36C37"/>
                </a:solidFill>
              </a:rPr>
              <a:t>ハイパーパラメータは学習中に更新されることはないパラメータ</a:t>
            </a:r>
            <a:r>
              <a:rPr lang="ja-JP" altLang="en-US" sz="2000" spc="0" dirty="0">
                <a:solidFill>
                  <a:schemeClr val="tx1">
                    <a:lumMod val="75000"/>
                    <a:lumOff val="25000"/>
                  </a:schemeClr>
                </a:solidFill>
              </a:rPr>
              <a:t>のことを指しており、</a:t>
            </a:r>
            <a:r>
              <a:rPr lang="ja-JP" altLang="en-US" sz="2000" spc="0" dirty="0">
                <a:solidFill>
                  <a:srgbClr val="F36C37"/>
                </a:solidFill>
              </a:rPr>
              <a:t>人間が事前に指定する</a:t>
            </a:r>
            <a:r>
              <a:rPr lang="ja-JP" altLang="en-US" sz="2000" spc="0" dirty="0">
                <a:solidFill>
                  <a:schemeClr val="tx1">
                    <a:lumMod val="75000"/>
                    <a:lumOff val="25000"/>
                  </a:schemeClr>
                </a:solidFill>
              </a:rPr>
              <a:t>必要があります。</a:t>
            </a:r>
            <a:endParaRPr lang="en-US" altLang="ja-JP" sz="2000" spc="0" dirty="0">
              <a:solidFill>
                <a:schemeClr val="tx1">
                  <a:lumMod val="75000"/>
                  <a:lumOff val="25000"/>
                </a:schemeClr>
              </a:solidFill>
            </a:endParaRPr>
          </a:p>
          <a:p>
            <a:r>
              <a:rPr lang="ja-JP" altLang="en-US" sz="2000" spc="0">
                <a:solidFill>
                  <a:schemeClr val="tx1">
                    <a:lumMod val="75000"/>
                    <a:lumOff val="25000"/>
                  </a:schemeClr>
                </a:solidFill>
              </a:rPr>
              <a:t>　この</a:t>
            </a:r>
            <a:r>
              <a:rPr lang="ja-JP" altLang="en-US" sz="2000" spc="0" dirty="0">
                <a:solidFill>
                  <a:schemeClr val="tx1">
                    <a:lumMod val="75000"/>
                    <a:lumOff val="25000"/>
                  </a:schemeClr>
                </a:solidFill>
              </a:rPr>
              <a:t>ハイパーパラメータを調整することでモデルの精度や学習・予測の速度などを調整することができます。</a:t>
            </a:r>
          </a:p>
        </p:txBody>
      </p:sp>
    </p:spTree>
    <p:extLst>
      <p:ext uri="{BB962C8B-B14F-4D97-AF65-F5344CB8AC3E}">
        <p14:creationId xmlns:p14="http://schemas.microsoft.com/office/powerpoint/2010/main" val="55830990"/>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9CE6A2F-C639-7E6C-65F7-02C056BB7454}"/>
              </a:ext>
            </a:extLst>
          </p:cNvPr>
          <p:cNvSpPr>
            <a:spLocks noGrp="1"/>
          </p:cNvSpPr>
          <p:nvPr>
            <p:ph type="title"/>
          </p:nvPr>
        </p:nvSpPr>
        <p:spPr/>
        <p:txBody>
          <a:bodyPr/>
          <a:lstStyle/>
          <a:p>
            <a:r>
              <a:rPr kumimoji="1" lang="ja-JP" altLang="en-US"/>
              <a:t>ハイパーパラメータのイメージ</a:t>
            </a:r>
          </a:p>
        </p:txBody>
      </p:sp>
      <p:sp>
        <p:nvSpPr>
          <p:cNvPr id="3" name="スライド番号プレースホルダー 2">
            <a:extLst>
              <a:ext uri="{FF2B5EF4-FFF2-40B4-BE49-F238E27FC236}">
                <a16:creationId xmlns:a16="http://schemas.microsoft.com/office/drawing/2014/main" id="{9CD6E40D-145A-0A5C-138A-86AE646989C8}"/>
              </a:ext>
            </a:extLst>
          </p:cNvPr>
          <p:cNvSpPr>
            <a:spLocks noGrp="1"/>
          </p:cNvSpPr>
          <p:nvPr>
            <p:ph type="sldNum" sz="quarter" idx="10"/>
          </p:nvPr>
        </p:nvSpPr>
        <p:spPr/>
        <p:txBody>
          <a:bodyPr/>
          <a:lstStyle/>
          <a:p>
            <a:fld id="{5D750650-B10A-47BF-93C2-E1678438B37A}" type="slidenum">
              <a:rPr lang="en-US" altLang="ja-JP" smtClean="0"/>
              <a:pPr/>
              <a:t>118</a:t>
            </a:fld>
            <a:endParaRPr lang="en-US" altLang="ja-JP" dirty="0"/>
          </a:p>
        </p:txBody>
      </p:sp>
      <p:pic>
        <p:nvPicPr>
          <p:cNvPr id="5" name="図 4" descr="グラフ, 散布図&#10;&#10;自動的に生成された説明">
            <a:extLst>
              <a:ext uri="{FF2B5EF4-FFF2-40B4-BE49-F238E27FC236}">
                <a16:creationId xmlns:a16="http://schemas.microsoft.com/office/drawing/2014/main" id="{8E326B98-11FB-1D30-8967-C24A50D10C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61039" y="1657896"/>
            <a:ext cx="4993609" cy="3998205"/>
          </a:xfrm>
          <a:prstGeom prst="rect">
            <a:avLst/>
          </a:prstGeom>
        </p:spPr>
      </p:pic>
      <p:sp>
        <p:nvSpPr>
          <p:cNvPr id="7" name="四角形: 角を丸くする 9">
            <a:extLst>
              <a:ext uri="{FF2B5EF4-FFF2-40B4-BE49-F238E27FC236}">
                <a16:creationId xmlns:a16="http://schemas.microsoft.com/office/drawing/2014/main" id="{F28D811A-08AC-62F9-87EB-B54D6E9C137B}"/>
              </a:ext>
            </a:extLst>
          </p:cNvPr>
          <p:cNvSpPr/>
          <p:nvPr/>
        </p:nvSpPr>
        <p:spPr bwMode="auto">
          <a:xfrm>
            <a:off x="756612" y="945489"/>
            <a:ext cx="10678772" cy="477017"/>
          </a:xfrm>
          <a:prstGeom prst="roundRect">
            <a:avLst>
              <a:gd name="adj" fmla="val 7423"/>
            </a:avLst>
          </a:prstGeom>
          <a:solidFill>
            <a:srgbClr val="FEEDE6"/>
          </a:solidFill>
          <a:ln w="19050" algn="ctr">
            <a:noFill/>
            <a:prstDash val="dash"/>
            <a:round/>
            <a:headEnd/>
            <a:tailEnd/>
          </a:ln>
          <a:effectLst/>
        </p:spPr>
        <p:txBody>
          <a:bodyPr wrap="none" lIns="180000" bIns="0" rtlCol="0" anchor="ctr"/>
          <a:lstStyle/>
          <a:p>
            <a:pPr marL="285750" indent="-285750">
              <a:buFont typeface="Wingdings" panose="05000000000000000000" pitchFamily="2" charset="2"/>
              <a:buChar char="n"/>
            </a:pPr>
            <a:r>
              <a:rPr kumimoji="1" lang="ja-JP" altLang="en-US" sz="2000" b="1">
                <a:solidFill>
                  <a:srgbClr val="F36C37"/>
                </a:solidFill>
                <a:latin typeface="+mj-ea"/>
                <a:ea typeface="+mj-ea"/>
              </a:rPr>
              <a:t>事例：花の分類</a:t>
            </a:r>
            <a:endParaRPr kumimoji="1" lang="en-US" altLang="ja-JP" sz="2000" b="1" dirty="0">
              <a:solidFill>
                <a:srgbClr val="F36C37"/>
              </a:solidFill>
              <a:latin typeface="+mj-ea"/>
              <a:ea typeface="+mj-ea"/>
            </a:endParaRPr>
          </a:p>
        </p:txBody>
      </p:sp>
      <p:sp>
        <p:nvSpPr>
          <p:cNvPr id="8" name="テキスト ボックス 7">
            <a:extLst>
              <a:ext uri="{FF2B5EF4-FFF2-40B4-BE49-F238E27FC236}">
                <a16:creationId xmlns:a16="http://schemas.microsoft.com/office/drawing/2014/main" id="{B9F13045-EC30-5810-76A9-B9FCCF6E763A}"/>
              </a:ext>
            </a:extLst>
          </p:cNvPr>
          <p:cNvSpPr txBox="1"/>
          <p:nvPr/>
        </p:nvSpPr>
        <p:spPr>
          <a:xfrm>
            <a:off x="6439378" y="3195333"/>
            <a:ext cx="3807454" cy="923330"/>
          </a:xfrm>
          <a:prstGeom prst="rect">
            <a:avLst/>
          </a:prstGeom>
          <a:noFill/>
        </p:spPr>
        <p:txBody>
          <a:bodyPr wrap="none" rtlCol="0">
            <a:spAutoFit/>
          </a:bodyPr>
          <a:lstStyle/>
          <a:p>
            <a:pPr defTabSz="914400" fontAlgn="base">
              <a:spcBef>
                <a:spcPct val="0"/>
              </a:spcBef>
              <a:spcAft>
                <a:spcPct val="0"/>
              </a:spcAft>
            </a:pPr>
            <a:r>
              <a:rPr kumimoji="1" lang="ja-JP" altLang="en-US" b="1">
                <a:solidFill>
                  <a:srgbClr val="F36C37"/>
                </a:solidFill>
                <a:latin typeface="+mn-ea"/>
              </a:rPr>
              <a:t>ハイパーパラメータ</a:t>
            </a:r>
            <a:endParaRPr kumimoji="1" lang="en-US" altLang="ja-JP" b="1" dirty="0">
              <a:solidFill>
                <a:srgbClr val="F36C37"/>
              </a:solidFill>
              <a:latin typeface="+mn-ea"/>
            </a:endParaRPr>
          </a:p>
          <a:p>
            <a:pPr marL="285750" indent="-285750" algn="ctr" defTabSz="914400" fontAlgn="base">
              <a:spcBef>
                <a:spcPct val="0"/>
              </a:spcBef>
              <a:spcAft>
                <a:spcPct val="0"/>
              </a:spcAft>
              <a:buFont typeface="Wingdings" pitchFamily="2" charset="2"/>
              <a:buChar char="ü"/>
            </a:pPr>
            <a:r>
              <a:rPr kumimoji="1" lang="en-US" altLang="ja-JP" dirty="0">
                <a:solidFill>
                  <a:srgbClr val="F36C37"/>
                </a:solidFill>
                <a:latin typeface="+mn-ea"/>
              </a:rPr>
              <a:t>C: </a:t>
            </a:r>
            <a:r>
              <a:rPr kumimoji="1" lang="ja-JP" altLang="en-US">
                <a:solidFill>
                  <a:srgbClr val="F36C37"/>
                </a:solidFill>
                <a:latin typeface="+mn-ea"/>
              </a:rPr>
              <a:t>どこまで誤分類を許容するか</a:t>
            </a:r>
            <a:endParaRPr kumimoji="1" lang="en-US" altLang="ja-JP" dirty="0">
              <a:solidFill>
                <a:srgbClr val="F36C37"/>
              </a:solidFill>
              <a:latin typeface="+mn-ea"/>
            </a:endParaRPr>
          </a:p>
          <a:p>
            <a:pPr marL="285750" indent="-285750" algn="ctr" defTabSz="914400" fontAlgn="base">
              <a:spcBef>
                <a:spcPct val="0"/>
              </a:spcBef>
              <a:spcAft>
                <a:spcPct val="0"/>
              </a:spcAft>
              <a:buFont typeface="Wingdings" pitchFamily="2" charset="2"/>
              <a:buChar char="ü"/>
            </a:pPr>
            <a:r>
              <a:rPr kumimoji="1" lang="en-US" altLang="ja-JP" dirty="0">
                <a:solidFill>
                  <a:srgbClr val="F36C37"/>
                </a:solidFill>
                <a:latin typeface="+mn-ea"/>
              </a:rPr>
              <a:t>Gamma:</a:t>
            </a:r>
            <a:r>
              <a:rPr kumimoji="1" lang="ja-JP" altLang="en-US">
                <a:solidFill>
                  <a:srgbClr val="F36C37"/>
                </a:solidFill>
                <a:latin typeface="+mn-ea"/>
              </a:rPr>
              <a:t>分類の厳密差を決める</a:t>
            </a:r>
            <a:endParaRPr kumimoji="1" lang="ja-JP" altLang="en-US" dirty="0">
              <a:solidFill>
                <a:srgbClr val="F36C37"/>
              </a:solidFill>
              <a:latin typeface="+mn-ea"/>
            </a:endParaRPr>
          </a:p>
        </p:txBody>
      </p:sp>
      <p:sp>
        <p:nvSpPr>
          <p:cNvPr id="11" name="テキスト ボックス 10">
            <a:extLst>
              <a:ext uri="{FF2B5EF4-FFF2-40B4-BE49-F238E27FC236}">
                <a16:creationId xmlns:a16="http://schemas.microsoft.com/office/drawing/2014/main" id="{0A9DED0E-7309-7BE2-4D2D-6019FAC80EB3}"/>
              </a:ext>
            </a:extLst>
          </p:cNvPr>
          <p:cNvSpPr txBox="1"/>
          <p:nvPr/>
        </p:nvSpPr>
        <p:spPr>
          <a:xfrm>
            <a:off x="2669418" y="5912511"/>
            <a:ext cx="6853159" cy="400110"/>
          </a:xfrm>
          <a:prstGeom prst="rect">
            <a:avLst/>
          </a:prstGeom>
          <a:noFill/>
        </p:spPr>
        <p:txBody>
          <a:bodyPr wrap="none" rtlCol="0">
            <a:spAutoFit/>
          </a:bodyPr>
          <a:lstStyle/>
          <a:p>
            <a:pPr algn="ctr" defTabSz="914400" fontAlgn="base">
              <a:spcBef>
                <a:spcPct val="0"/>
              </a:spcBef>
              <a:spcAft>
                <a:spcPct val="0"/>
              </a:spcAft>
            </a:pPr>
            <a:r>
              <a:rPr kumimoji="1" lang="ja-JP" altLang="en-US" sz="2000" b="1">
                <a:solidFill>
                  <a:srgbClr val="F36C37"/>
                </a:solidFill>
                <a:latin typeface="+mn-ea"/>
              </a:rPr>
              <a:t>最適化することで未知のデータに対する精度を向上させる</a:t>
            </a:r>
            <a:endParaRPr kumimoji="1" lang="ja-JP" altLang="en-US" sz="2000" b="1" dirty="0">
              <a:solidFill>
                <a:srgbClr val="F36C37"/>
              </a:solidFill>
              <a:latin typeface="+mn-ea"/>
            </a:endParaRPr>
          </a:p>
        </p:txBody>
      </p:sp>
    </p:spTree>
    <p:extLst>
      <p:ext uri="{BB962C8B-B14F-4D97-AF65-F5344CB8AC3E}">
        <p14:creationId xmlns:p14="http://schemas.microsoft.com/office/powerpoint/2010/main" val="272123135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吹き出し: 角を丸めた四角形 125">
            <a:extLst>
              <a:ext uri="{FF2B5EF4-FFF2-40B4-BE49-F238E27FC236}">
                <a16:creationId xmlns:a16="http://schemas.microsoft.com/office/drawing/2014/main" id="{71503CF2-B7C1-43AD-BC0F-9D5DA0F0170F}"/>
              </a:ext>
            </a:extLst>
          </p:cNvPr>
          <p:cNvSpPr/>
          <p:nvPr/>
        </p:nvSpPr>
        <p:spPr>
          <a:xfrm>
            <a:off x="9160732" y="3941918"/>
            <a:ext cx="2361802" cy="1740905"/>
          </a:xfrm>
          <a:prstGeom prst="wedgeRoundRectCallout">
            <a:avLst>
              <a:gd name="adj1" fmla="val -60841"/>
              <a:gd name="adj2" fmla="val -35983"/>
              <a:gd name="adj3" fmla="val 16667"/>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125" name="吹き出し: 角を丸めた四角形 124">
            <a:extLst>
              <a:ext uri="{FF2B5EF4-FFF2-40B4-BE49-F238E27FC236}">
                <a16:creationId xmlns:a16="http://schemas.microsoft.com/office/drawing/2014/main" id="{829C7634-9ECE-4128-9232-621E76643ABF}"/>
              </a:ext>
            </a:extLst>
          </p:cNvPr>
          <p:cNvSpPr/>
          <p:nvPr/>
        </p:nvSpPr>
        <p:spPr>
          <a:xfrm>
            <a:off x="5455052" y="4364634"/>
            <a:ext cx="2319281" cy="1577880"/>
          </a:xfrm>
          <a:prstGeom prst="wedgeRoundRectCallout">
            <a:avLst>
              <a:gd name="adj1" fmla="val -9560"/>
              <a:gd name="adj2" fmla="val -75967"/>
              <a:gd name="adj3" fmla="val 16667"/>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16" name="吹き出し: 角を丸めた四角形 15">
            <a:extLst>
              <a:ext uri="{FF2B5EF4-FFF2-40B4-BE49-F238E27FC236}">
                <a16:creationId xmlns:a16="http://schemas.microsoft.com/office/drawing/2014/main" id="{E41BE0F6-BE65-45D6-BD73-C4A569EECB05}"/>
              </a:ext>
            </a:extLst>
          </p:cNvPr>
          <p:cNvSpPr/>
          <p:nvPr/>
        </p:nvSpPr>
        <p:spPr>
          <a:xfrm>
            <a:off x="423688" y="3321062"/>
            <a:ext cx="2361802" cy="1740905"/>
          </a:xfrm>
          <a:prstGeom prst="wedgeRoundRectCallout">
            <a:avLst>
              <a:gd name="adj1" fmla="val 73176"/>
              <a:gd name="adj2" fmla="val 44824"/>
              <a:gd name="adj3" fmla="val 16667"/>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kumimoji="1" lang="ja-JP" altLang="en-US"/>
              <a:t>パラメータチューニング</a:t>
            </a:r>
            <a:endParaRPr kumimoji="1" lang="ja-JP" altLang="en-US" dirty="0"/>
          </a:p>
        </p:txBody>
      </p:sp>
      <p:sp>
        <p:nvSpPr>
          <p:cNvPr id="5" name="スライド番号プレースホルダー 4">
            <a:extLst>
              <a:ext uri="{FF2B5EF4-FFF2-40B4-BE49-F238E27FC236}">
                <a16:creationId xmlns:a16="http://schemas.microsoft.com/office/drawing/2014/main" id="{C905B90A-465B-402F-BC68-6932C2B00E04}"/>
              </a:ext>
            </a:extLst>
          </p:cNvPr>
          <p:cNvSpPr>
            <a:spLocks noGrp="1"/>
          </p:cNvSpPr>
          <p:nvPr>
            <p:ph type="sldNum" sz="quarter" idx="10"/>
          </p:nvPr>
        </p:nvSpPr>
        <p:spPr/>
        <p:txBody>
          <a:bodyPr/>
          <a:lstStyle/>
          <a:p>
            <a:fld id="{5D750650-B10A-47BF-93C2-E1678438B37A}" type="slidenum">
              <a:rPr kumimoji="1" lang="ja-JP" altLang="en-US" smtClean="0"/>
              <a:pPr/>
              <a:t>119</a:t>
            </a:fld>
            <a:endParaRPr kumimoji="1" lang="ja-JP" altLang="en-US"/>
          </a:p>
        </p:txBody>
      </p:sp>
      <p:sp>
        <p:nvSpPr>
          <p:cNvPr id="44" name="コンテンツ プレースホルダー 2">
            <a:extLst>
              <a:ext uri="{FF2B5EF4-FFF2-40B4-BE49-F238E27FC236}">
                <a16:creationId xmlns:a16="http://schemas.microsoft.com/office/drawing/2014/main" id="{B3D92D94-F3CA-454D-BB9C-FE1BC81DCE4A}"/>
              </a:ext>
            </a:extLst>
          </p:cNvPr>
          <p:cNvSpPr txBox="1">
            <a:spLocks/>
          </p:cNvSpPr>
          <p:nvPr/>
        </p:nvSpPr>
        <p:spPr bwMode="auto">
          <a:xfrm>
            <a:off x="672811" y="1007975"/>
            <a:ext cx="10752427" cy="363736"/>
          </a:xfrm>
          <a:prstGeom prst="rect">
            <a:avLst/>
          </a:prstGeom>
        </p:spPr>
        <p:txBody>
          <a:bodyPr vert="horz" wrap="square" lIns="91440" tIns="45720" rIns="91440" bIns="45720" rtlCol="0" anchor="ctr">
            <a:noAutofit/>
          </a:bodyPr>
          <a:lstStyle>
            <a:lvl1pPr marL="357188" marR="0" indent="-357188"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n"/>
              <a:tabLst/>
              <a:defRPr kumimoji="1" lang="en-US" altLang="ja-JP"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1pPr>
            <a:lvl2pPr marL="742950" marR="0" indent="-28575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l"/>
              <a:tabLst/>
              <a:defRPr kumimoji="1" lang="ja-JP" altLang="en-US"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2pPr>
            <a:lvl3pPr marL="1143000" marR="0" indent="-2286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3pPr>
            <a:lvl4pPr marL="1714500" marR="0" indent="-3429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4pPr>
            <a:lvl5pPr marL="2114550" marR="0" indent="-28575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nSpc>
                <a:spcPct val="120000"/>
              </a:lnSpc>
              <a:spcBef>
                <a:spcPts val="0"/>
              </a:spcBef>
              <a:spcAft>
                <a:spcPts val="2400"/>
              </a:spcAft>
              <a:buClr>
                <a:srgbClr val="F36C37"/>
              </a:buClr>
              <a:buNone/>
            </a:pPr>
            <a:r>
              <a:rPr lang="ja-JP" altLang="en-US" sz="1800" b="1" dirty="0">
                <a:solidFill>
                  <a:srgbClr val="F36C37"/>
                </a:solidFill>
              </a:rPr>
              <a:t>スイートスポットを探す</a:t>
            </a:r>
          </a:p>
        </p:txBody>
      </p:sp>
      <p:cxnSp>
        <p:nvCxnSpPr>
          <p:cNvPr id="45" name="直線コネクタ 44">
            <a:extLst>
              <a:ext uri="{FF2B5EF4-FFF2-40B4-BE49-F238E27FC236}">
                <a16:creationId xmlns:a16="http://schemas.microsoft.com/office/drawing/2014/main" id="{E1148463-77B1-47A7-84EE-5652046C49E8}"/>
              </a:ext>
            </a:extLst>
          </p:cNvPr>
          <p:cNvCxnSpPr>
            <a:cxnSpLocks/>
          </p:cNvCxnSpPr>
          <p:nvPr/>
        </p:nvCxnSpPr>
        <p:spPr>
          <a:xfrm>
            <a:off x="766764" y="1425082"/>
            <a:ext cx="10658475" cy="0"/>
          </a:xfrm>
          <a:prstGeom prst="line">
            <a:avLst/>
          </a:prstGeom>
          <a:ln>
            <a:solidFill>
              <a:srgbClr val="F36C37"/>
            </a:solidFill>
          </a:ln>
        </p:spPr>
        <p:style>
          <a:lnRef idx="1">
            <a:schemeClr val="accent1"/>
          </a:lnRef>
          <a:fillRef idx="0">
            <a:schemeClr val="accent1"/>
          </a:fillRef>
          <a:effectRef idx="0">
            <a:schemeClr val="accent1"/>
          </a:effectRef>
          <a:fontRef idx="minor">
            <a:schemeClr val="tx1"/>
          </a:fontRef>
        </p:style>
      </p:cxnSp>
      <p:sp>
        <p:nvSpPr>
          <p:cNvPr id="46" name="正方形/長方形 45">
            <a:extLst>
              <a:ext uri="{FF2B5EF4-FFF2-40B4-BE49-F238E27FC236}">
                <a16:creationId xmlns:a16="http://schemas.microsoft.com/office/drawing/2014/main" id="{04B95193-9F68-4FA7-859F-3EE6137B5DAA}"/>
              </a:ext>
            </a:extLst>
          </p:cNvPr>
          <p:cNvSpPr/>
          <p:nvPr/>
        </p:nvSpPr>
        <p:spPr bwMode="auto">
          <a:xfrm>
            <a:off x="1002583" y="1570789"/>
            <a:ext cx="10228881" cy="1453765"/>
          </a:xfrm>
          <a:prstGeom prst="rect">
            <a:avLst/>
          </a:prstGeom>
          <a:solidFill>
            <a:srgbClr val="FFF4E1"/>
          </a:solidFill>
          <a:ln w="19050" algn="ctr">
            <a:noFill/>
            <a:prstDash val="dash"/>
            <a:round/>
            <a:headEnd/>
            <a:tailEnd/>
          </a:ln>
          <a:effectLst/>
        </p:spPr>
        <p:txBody>
          <a:bodyPr wrap="square" lIns="324000" tIns="144000" bIns="72000" rtlCol="0" anchor="ctr"/>
          <a:lstStyle/>
          <a:p>
            <a:pPr marL="0" lvl="2">
              <a:lnSpc>
                <a:spcPct val="110000"/>
              </a:lnSpc>
              <a:buClr>
                <a:srgbClr val="F36C37"/>
              </a:buClr>
            </a:pPr>
            <a:r>
              <a:rPr lang="ja-JP" altLang="en-US" sz="1600" b="1" dirty="0">
                <a:solidFill>
                  <a:schemeClr val="tx1">
                    <a:lumMod val="75000"/>
                    <a:lumOff val="25000"/>
                  </a:schemeClr>
                </a:solidFill>
                <a:latin typeface="+mn-ea"/>
              </a:rPr>
              <a:t>　パラメータチューニングに定型化された方法はなく、たどり着く正解もないため、手探りで探す必要があります。過学習でも学習不足でもない丁度よい瞬間を探すことになるので、少しずつパラメータを変えながら、訓練データと検証データが上下する様子を確かめると良いでしょう。</a:t>
            </a:r>
            <a:endParaRPr lang="en-US" altLang="ja-JP" sz="1600" b="1" dirty="0">
              <a:solidFill>
                <a:schemeClr val="tx1">
                  <a:lumMod val="75000"/>
                  <a:lumOff val="25000"/>
                </a:schemeClr>
              </a:solidFill>
              <a:latin typeface="+mn-ea"/>
            </a:endParaRPr>
          </a:p>
        </p:txBody>
      </p:sp>
      <p:grpSp>
        <p:nvGrpSpPr>
          <p:cNvPr id="6" name="グループ化 5">
            <a:extLst>
              <a:ext uri="{FF2B5EF4-FFF2-40B4-BE49-F238E27FC236}">
                <a16:creationId xmlns:a16="http://schemas.microsoft.com/office/drawing/2014/main" id="{D526A27F-EDDD-4B3E-B947-866A4C899909}"/>
              </a:ext>
            </a:extLst>
          </p:cNvPr>
          <p:cNvGrpSpPr/>
          <p:nvPr/>
        </p:nvGrpSpPr>
        <p:grpSpPr>
          <a:xfrm>
            <a:off x="352307" y="3425672"/>
            <a:ext cx="2323911" cy="1611910"/>
            <a:chOff x="528617" y="2822493"/>
            <a:chExt cx="2603424" cy="1805786"/>
          </a:xfrm>
        </p:grpSpPr>
        <p:sp>
          <p:nvSpPr>
            <p:cNvPr id="13" name="正方形/長方形 12">
              <a:extLst>
                <a:ext uri="{FF2B5EF4-FFF2-40B4-BE49-F238E27FC236}">
                  <a16:creationId xmlns:a16="http://schemas.microsoft.com/office/drawing/2014/main" id="{6269974B-BEC4-4679-9DCC-5B455C364A74}"/>
                </a:ext>
              </a:extLst>
            </p:cNvPr>
            <p:cNvSpPr/>
            <p:nvPr/>
          </p:nvSpPr>
          <p:spPr>
            <a:xfrm>
              <a:off x="1137367" y="2981844"/>
              <a:ext cx="1005403" cy="338554"/>
            </a:xfrm>
            <a:prstGeom prst="rect">
              <a:avLst/>
            </a:prstGeom>
          </p:spPr>
          <p:txBody>
            <a:bodyPr wrap="none">
              <a:spAutoFit/>
            </a:bodyPr>
            <a:lstStyle/>
            <a:p>
              <a:r>
                <a:rPr lang="ja-JP" altLang="en-US" sz="1600" b="1" dirty="0">
                  <a:solidFill>
                    <a:srgbClr val="00879E"/>
                  </a:solidFill>
                </a:rPr>
                <a:t>学習不足</a:t>
              </a:r>
            </a:p>
          </p:txBody>
        </p:sp>
        <p:sp>
          <p:nvSpPr>
            <p:cNvPr id="59" name="正方形/長方形 58">
              <a:extLst>
                <a:ext uri="{FF2B5EF4-FFF2-40B4-BE49-F238E27FC236}">
                  <a16:creationId xmlns:a16="http://schemas.microsoft.com/office/drawing/2014/main" id="{519013BA-D419-4BD1-8259-89A9DF314ED7}"/>
                </a:ext>
              </a:extLst>
            </p:cNvPr>
            <p:cNvSpPr/>
            <p:nvPr/>
          </p:nvSpPr>
          <p:spPr>
            <a:xfrm>
              <a:off x="2221864" y="4317963"/>
              <a:ext cx="896467" cy="310316"/>
            </a:xfrm>
            <a:prstGeom prst="rect">
              <a:avLst/>
            </a:prstGeom>
          </p:spPr>
          <p:txBody>
            <a:bodyPr wrap="none">
              <a:spAutoFit/>
            </a:bodyPr>
            <a:lstStyle/>
            <a:p>
              <a:pPr algn="ctr"/>
              <a:r>
                <a:rPr lang="ja-JP" altLang="en-US" sz="1200" dirty="0"/>
                <a:t>説明変数</a:t>
              </a:r>
            </a:p>
          </p:txBody>
        </p:sp>
        <p:grpSp>
          <p:nvGrpSpPr>
            <p:cNvPr id="60" name="グループ化 59">
              <a:extLst>
                <a:ext uri="{FF2B5EF4-FFF2-40B4-BE49-F238E27FC236}">
                  <a16:creationId xmlns:a16="http://schemas.microsoft.com/office/drawing/2014/main" id="{887D87C3-BAAA-4B5E-98C6-1605E522885D}"/>
                </a:ext>
              </a:extLst>
            </p:cNvPr>
            <p:cNvGrpSpPr/>
            <p:nvPr/>
          </p:nvGrpSpPr>
          <p:grpSpPr>
            <a:xfrm>
              <a:off x="528617" y="2822493"/>
              <a:ext cx="2603424" cy="1619433"/>
              <a:chOff x="4674753" y="4779726"/>
              <a:chExt cx="2603424" cy="1619433"/>
            </a:xfrm>
          </p:grpSpPr>
          <p:cxnSp>
            <p:nvCxnSpPr>
              <p:cNvPr id="61" name="直線矢印コネクタ 60">
                <a:extLst>
                  <a:ext uri="{FF2B5EF4-FFF2-40B4-BE49-F238E27FC236}">
                    <a16:creationId xmlns:a16="http://schemas.microsoft.com/office/drawing/2014/main" id="{0141C172-AEE5-4FDE-88DD-84EBBA0E9496}"/>
                  </a:ext>
                </a:extLst>
              </p:cNvPr>
              <p:cNvCxnSpPr>
                <a:cxnSpLocks/>
              </p:cNvCxnSpPr>
              <p:nvPr/>
            </p:nvCxnSpPr>
            <p:spPr>
              <a:xfrm>
                <a:off x="4919600" y="6277349"/>
                <a:ext cx="2358577" cy="0"/>
              </a:xfrm>
              <a:prstGeom prst="straightConnector1">
                <a:avLst/>
              </a:prstGeom>
              <a:ln w="19050">
                <a:solidFill>
                  <a:schemeClr val="tx1"/>
                </a:solidFill>
                <a:headEnd type="none" w="med" len="med"/>
                <a:tailEnd type="triangle"/>
              </a:ln>
            </p:spPr>
            <p:style>
              <a:lnRef idx="3">
                <a:schemeClr val="accent1"/>
              </a:lnRef>
              <a:fillRef idx="0">
                <a:schemeClr val="accent1"/>
              </a:fillRef>
              <a:effectRef idx="2">
                <a:schemeClr val="accent1"/>
              </a:effectRef>
              <a:fontRef idx="minor">
                <a:schemeClr val="tx1"/>
              </a:fontRef>
            </p:style>
          </p:cxnSp>
          <p:cxnSp>
            <p:nvCxnSpPr>
              <p:cNvPr id="62" name="直線矢印コネクタ 61">
                <a:extLst>
                  <a:ext uri="{FF2B5EF4-FFF2-40B4-BE49-F238E27FC236}">
                    <a16:creationId xmlns:a16="http://schemas.microsoft.com/office/drawing/2014/main" id="{31AD996F-A613-4517-98CD-6CDD6B2EE641}"/>
                  </a:ext>
                </a:extLst>
              </p:cNvPr>
              <p:cNvCxnSpPr>
                <a:cxnSpLocks/>
              </p:cNvCxnSpPr>
              <p:nvPr/>
            </p:nvCxnSpPr>
            <p:spPr>
              <a:xfrm flipV="1">
                <a:off x="5095297" y="4799877"/>
                <a:ext cx="0" cy="1599282"/>
              </a:xfrm>
              <a:prstGeom prst="straightConnector1">
                <a:avLst/>
              </a:prstGeom>
              <a:ln w="19050">
                <a:solidFill>
                  <a:schemeClr val="tx1"/>
                </a:solidFill>
                <a:headEnd type="none" w="med" len="med"/>
                <a:tailEnd type="triangle"/>
              </a:ln>
            </p:spPr>
            <p:style>
              <a:lnRef idx="3">
                <a:schemeClr val="accent1"/>
              </a:lnRef>
              <a:fillRef idx="0">
                <a:schemeClr val="accent1"/>
              </a:fillRef>
              <a:effectRef idx="2">
                <a:schemeClr val="accent1"/>
              </a:effectRef>
              <a:fontRef idx="minor">
                <a:schemeClr val="tx1"/>
              </a:fontRef>
            </p:style>
          </p:cxnSp>
          <p:sp>
            <p:nvSpPr>
              <p:cNvPr id="63" name="楕円 62">
                <a:extLst>
                  <a:ext uri="{FF2B5EF4-FFF2-40B4-BE49-F238E27FC236}">
                    <a16:creationId xmlns:a16="http://schemas.microsoft.com/office/drawing/2014/main" id="{D733CE43-88F9-417E-AC06-6F33429F0133}"/>
                  </a:ext>
                </a:extLst>
              </p:cNvPr>
              <p:cNvSpPr/>
              <p:nvPr/>
            </p:nvSpPr>
            <p:spPr>
              <a:xfrm>
                <a:off x="5268669" y="5554218"/>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64" name="楕円 63">
                <a:extLst>
                  <a:ext uri="{FF2B5EF4-FFF2-40B4-BE49-F238E27FC236}">
                    <a16:creationId xmlns:a16="http://schemas.microsoft.com/office/drawing/2014/main" id="{65E537F7-BF01-48EB-B74E-199FACE8526F}"/>
                  </a:ext>
                </a:extLst>
              </p:cNvPr>
              <p:cNvSpPr/>
              <p:nvPr/>
            </p:nvSpPr>
            <p:spPr>
              <a:xfrm>
                <a:off x="5458215" y="5739177"/>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65" name="楕円 64">
                <a:extLst>
                  <a:ext uri="{FF2B5EF4-FFF2-40B4-BE49-F238E27FC236}">
                    <a16:creationId xmlns:a16="http://schemas.microsoft.com/office/drawing/2014/main" id="{0C6002C2-A98D-4990-8248-6CAE5BC14213}"/>
                  </a:ext>
                </a:extLst>
              </p:cNvPr>
              <p:cNvSpPr/>
              <p:nvPr/>
            </p:nvSpPr>
            <p:spPr>
              <a:xfrm>
                <a:off x="5221630" y="6077270"/>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66" name="楕円 65">
                <a:extLst>
                  <a:ext uri="{FF2B5EF4-FFF2-40B4-BE49-F238E27FC236}">
                    <a16:creationId xmlns:a16="http://schemas.microsoft.com/office/drawing/2014/main" id="{BF51DDAF-A0F1-4F95-836A-705B1D1484CC}"/>
                  </a:ext>
                </a:extLst>
              </p:cNvPr>
              <p:cNvSpPr/>
              <p:nvPr/>
            </p:nvSpPr>
            <p:spPr>
              <a:xfrm>
                <a:off x="5821132" y="5696167"/>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67" name="楕円 66">
                <a:extLst>
                  <a:ext uri="{FF2B5EF4-FFF2-40B4-BE49-F238E27FC236}">
                    <a16:creationId xmlns:a16="http://schemas.microsoft.com/office/drawing/2014/main" id="{52A39798-80E2-4D45-B5D9-699041A4750A}"/>
                  </a:ext>
                </a:extLst>
              </p:cNvPr>
              <p:cNvSpPr/>
              <p:nvPr/>
            </p:nvSpPr>
            <p:spPr>
              <a:xfrm>
                <a:off x="6000790" y="5859647"/>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68" name="楕円 67">
                <a:extLst>
                  <a:ext uri="{FF2B5EF4-FFF2-40B4-BE49-F238E27FC236}">
                    <a16:creationId xmlns:a16="http://schemas.microsoft.com/office/drawing/2014/main" id="{0CC9BB80-E9C4-4337-97D8-0605953EC22F}"/>
                  </a:ext>
                </a:extLst>
              </p:cNvPr>
              <p:cNvSpPr/>
              <p:nvPr/>
            </p:nvSpPr>
            <p:spPr>
              <a:xfrm>
                <a:off x="6150847" y="6029161"/>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69" name="楕円 68">
                <a:extLst>
                  <a:ext uri="{FF2B5EF4-FFF2-40B4-BE49-F238E27FC236}">
                    <a16:creationId xmlns:a16="http://schemas.microsoft.com/office/drawing/2014/main" id="{BA59B409-9122-4263-9A58-F6BF5234005D}"/>
                  </a:ext>
                </a:extLst>
              </p:cNvPr>
              <p:cNvSpPr/>
              <p:nvPr/>
            </p:nvSpPr>
            <p:spPr>
              <a:xfrm>
                <a:off x="6390571" y="5894540"/>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70" name="楕円 69">
                <a:extLst>
                  <a:ext uri="{FF2B5EF4-FFF2-40B4-BE49-F238E27FC236}">
                    <a16:creationId xmlns:a16="http://schemas.microsoft.com/office/drawing/2014/main" id="{8F03A1DD-81F5-4AE2-AC97-D1E7AB74F0A1}"/>
                  </a:ext>
                </a:extLst>
              </p:cNvPr>
              <p:cNvSpPr/>
              <p:nvPr/>
            </p:nvSpPr>
            <p:spPr>
              <a:xfrm>
                <a:off x="6695142" y="5874158"/>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71" name="楕円 70">
                <a:extLst>
                  <a:ext uri="{FF2B5EF4-FFF2-40B4-BE49-F238E27FC236}">
                    <a16:creationId xmlns:a16="http://schemas.microsoft.com/office/drawing/2014/main" id="{37EEDDEB-7527-4897-B8BB-453468FE6A9B}"/>
                  </a:ext>
                </a:extLst>
              </p:cNvPr>
              <p:cNvSpPr/>
              <p:nvPr/>
            </p:nvSpPr>
            <p:spPr>
              <a:xfrm>
                <a:off x="6867039" y="5609214"/>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72" name="楕円 71">
                <a:extLst>
                  <a:ext uri="{FF2B5EF4-FFF2-40B4-BE49-F238E27FC236}">
                    <a16:creationId xmlns:a16="http://schemas.microsoft.com/office/drawing/2014/main" id="{A4C24778-491E-406B-96D6-0CF258922D19}"/>
                  </a:ext>
                </a:extLst>
              </p:cNvPr>
              <p:cNvSpPr/>
              <p:nvPr/>
            </p:nvSpPr>
            <p:spPr>
              <a:xfrm>
                <a:off x="5645759" y="5399215"/>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73" name="楕円 72">
                <a:extLst>
                  <a:ext uri="{FF2B5EF4-FFF2-40B4-BE49-F238E27FC236}">
                    <a16:creationId xmlns:a16="http://schemas.microsoft.com/office/drawing/2014/main" id="{50221562-5C9F-4B36-B89F-22F6E32B0232}"/>
                  </a:ext>
                </a:extLst>
              </p:cNvPr>
              <p:cNvSpPr/>
              <p:nvPr/>
            </p:nvSpPr>
            <p:spPr>
              <a:xfrm>
                <a:off x="6360475" y="5651688"/>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74" name="楕円 73">
                <a:extLst>
                  <a:ext uri="{FF2B5EF4-FFF2-40B4-BE49-F238E27FC236}">
                    <a16:creationId xmlns:a16="http://schemas.microsoft.com/office/drawing/2014/main" id="{16C84A68-8064-46A8-AC36-E81C571F417C}"/>
                  </a:ext>
                </a:extLst>
              </p:cNvPr>
              <p:cNvSpPr/>
              <p:nvPr/>
            </p:nvSpPr>
            <p:spPr>
              <a:xfrm>
                <a:off x="6582277" y="5440944"/>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75" name="楕円 74">
                <a:extLst>
                  <a:ext uri="{FF2B5EF4-FFF2-40B4-BE49-F238E27FC236}">
                    <a16:creationId xmlns:a16="http://schemas.microsoft.com/office/drawing/2014/main" id="{64247474-61F6-47F0-AB04-3ED864E18B90}"/>
                  </a:ext>
                </a:extLst>
              </p:cNvPr>
              <p:cNvSpPr/>
              <p:nvPr/>
            </p:nvSpPr>
            <p:spPr>
              <a:xfrm>
                <a:off x="6560612" y="5172038"/>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76" name="楕円 75">
                <a:extLst>
                  <a:ext uri="{FF2B5EF4-FFF2-40B4-BE49-F238E27FC236}">
                    <a16:creationId xmlns:a16="http://schemas.microsoft.com/office/drawing/2014/main" id="{46704CA4-B915-419E-9FA7-FF92A878F9D9}"/>
                  </a:ext>
                </a:extLst>
              </p:cNvPr>
              <p:cNvSpPr/>
              <p:nvPr/>
            </p:nvSpPr>
            <p:spPr>
              <a:xfrm>
                <a:off x="6808102" y="5052627"/>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77" name="楕円 76">
                <a:extLst>
                  <a:ext uri="{FF2B5EF4-FFF2-40B4-BE49-F238E27FC236}">
                    <a16:creationId xmlns:a16="http://schemas.microsoft.com/office/drawing/2014/main" id="{67E387C1-AB5B-4E05-B56D-076E462E1F33}"/>
                  </a:ext>
                </a:extLst>
              </p:cNvPr>
              <p:cNvSpPr/>
              <p:nvPr/>
            </p:nvSpPr>
            <p:spPr>
              <a:xfrm>
                <a:off x="6936935" y="5262636"/>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78" name="正方形/長方形 77">
                <a:extLst>
                  <a:ext uri="{FF2B5EF4-FFF2-40B4-BE49-F238E27FC236}">
                    <a16:creationId xmlns:a16="http://schemas.microsoft.com/office/drawing/2014/main" id="{45D8499A-8A85-44A1-83CC-DC53583E72B2}"/>
                  </a:ext>
                </a:extLst>
              </p:cNvPr>
              <p:cNvSpPr/>
              <p:nvPr/>
            </p:nvSpPr>
            <p:spPr>
              <a:xfrm>
                <a:off x="4674753" y="4779726"/>
                <a:ext cx="413754" cy="793028"/>
              </a:xfrm>
              <a:prstGeom prst="rect">
                <a:avLst/>
              </a:prstGeom>
            </p:spPr>
            <p:txBody>
              <a:bodyPr vert="eaVert" wrap="none">
                <a:spAutoFit/>
              </a:bodyPr>
              <a:lstStyle/>
              <a:p>
                <a:pPr algn="ctr"/>
                <a:r>
                  <a:rPr lang="ja-JP" altLang="en-US" sz="1200" dirty="0"/>
                  <a:t>目的変数</a:t>
                </a:r>
              </a:p>
            </p:txBody>
          </p:sp>
        </p:grpSp>
        <p:sp>
          <p:nvSpPr>
            <p:cNvPr id="80" name="フリーフォーム: 図形 79">
              <a:extLst>
                <a:ext uri="{FF2B5EF4-FFF2-40B4-BE49-F238E27FC236}">
                  <a16:creationId xmlns:a16="http://schemas.microsoft.com/office/drawing/2014/main" id="{C8A327CB-902B-476C-AA1C-714441B16ACD}"/>
                </a:ext>
              </a:extLst>
            </p:cNvPr>
            <p:cNvSpPr/>
            <p:nvPr/>
          </p:nvSpPr>
          <p:spPr>
            <a:xfrm>
              <a:off x="1002583" y="3214806"/>
              <a:ext cx="1943100" cy="1030110"/>
            </a:xfrm>
            <a:custGeom>
              <a:avLst/>
              <a:gdLst>
                <a:gd name="connsiteX0" fmla="*/ 0 w 1943100"/>
                <a:gd name="connsiteY0" fmla="*/ 703385 h 703385"/>
                <a:gd name="connsiteX1" fmla="*/ 597877 w 1943100"/>
                <a:gd name="connsiteY1" fmla="*/ 413239 h 703385"/>
                <a:gd name="connsiteX2" fmla="*/ 1362808 w 1943100"/>
                <a:gd name="connsiteY2" fmla="*/ 342900 h 703385"/>
                <a:gd name="connsiteX3" fmla="*/ 1943100 w 1943100"/>
                <a:gd name="connsiteY3" fmla="*/ 0 h 703385"/>
              </a:gdLst>
              <a:ahLst/>
              <a:cxnLst>
                <a:cxn ang="0">
                  <a:pos x="connsiteX0" y="connsiteY0"/>
                </a:cxn>
                <a:cxn ang="0">
                  <a:pos x="connsiteX1" y="connsiteY1"/>
                </a:cxn>
                <a:cxn ang="0">
                  <a:pos x="connsiteX2" y="connsiteY2"/>
                </a:cxn>
                <a:cxn ang="0">
                  <a:pos x="connsiteX3" y="connsiteY3"/>
                </a:cxn>
              </a:cxnLst>
              <a:rect l="l" t="t" r="r" b="b"/>
              <a:pathLst>
                <a:path w="1943100" h="703385">
                  <a:moveTo>
                    <a:pt x="0" y="703385"/>
                  </a:moveTo>
                  <a:cubicBezTo>
                    <a:pt x="185371" y="588352"/>
                    <a:pt x="370742" y="473320"/>
                    <a:pt x="597877" y="413239"/>
                  </a:cubicBezTo>
                  <a:cubicBezTo>
                    <a:pt x="825012" y="353158"/>
                    <a:pt x="1138604" y="411773"/>
                    <a:pt x="1362808" y="342900"/>
                  </a:cubicBezTo>
                  <a:cubicBezTo>
                    <a:pt x="1587012" y="274027"/>
                    <a:pt x="1765056" y="137013"/>
                    <a:pt x="1943100" y="0"/>
                  </a:cubicBezTo>
                </a:path>
              </a:pathLst>
            </a:custGeom>
            <a:noFill/>
            <a:ln w="38100">
              <a:solidFill>
                <a:srgbClr val="0087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7" name="グループ化 6">
            <a:extLst>
              <a:ext uri="{FF2B5EF4-FFF2-40B4-BE49-F238E27FC236}">
                <a16:creationId xmlns:a16="http://schemas.microsoft.com/office/drawing/2014/main" id="{6DB1121C-591D-4F91-93FC-5C7BC1C93F2A}"/>
              </a:ext>
            </a:extLst>
          </p:cNvPr>
          <p:cNvGrpSpPr/>
          <p:nvPr/>
        </p:nvGrpSpPr>
        <p:grpSpPr>
          <a:xfrm>
            <a:off x="5359082" y="4373073"/>
            <a:ext cx="2308668" cy="1627660"/>
            <a:chOff x="6145767" y="4832354"/>
            <a:chExt cx="2606677" cy="1837762"/>
          </a:xfrm>
        </p:grpSpPr>
        <p:sp>
          <p:nvSpPr>
            <p:cNvPr id="56" name="正方形/長方形 55">
              <a:extLst>
                <a:ext uri="{FF2B5EF4-FFF2-40B4-BE49-F238E27FC236}">
                  <a16:creationId xmlns:a16="http://schemas.microsoft.com/office/drawing/2014/main" id="{7B8A9DF8-0193-421E-8371-848E05C1469A}"/>
                </a:ext>
              </a:extLst>
            </p:cNvPr>
            <p:cNvSpPr/>
            <p:nvPr/>
          </p:nvSpPr>
          <p:spPr>
            <a:xfrm>
              <a:off x="7838744" y="6357361"/>
              <a:ext cx="903513" cy="312755"/>
            </a:xfrm>
            <a:prstGeom prst="rect">
              <a:avLst/>
            </a:prstGeom>
          </p:spPr>
          <p:txBody>
            <a:bodyPr wrap="none">
              <a:spAutoFit/>
            </a:bodyPr>
            <a:lstStyle/>
            <a:p>
              <a:pPr algn="ctr"/>
              <a:r>
                <a:rPr lang="ja-JP" altLang="en-US" sz="1200" dirty="0"/>
                <a:t>説明変数</a:t>
              </a:r>
            </a:p>
          </p:txBody>
        </p:sp>
        <p:grpSp>
          <p:nvGrpSpPr>
            <p:cNvPr id="3" name="グループ化 2">
              <a:extLst>
                <a:ext uri="{FF2B5EF4-FFF2-40B4-BE49-F238E27FC236}">
                  <a16:creationId xmlns:a16="http://schemas.microsoft.com/office/drawing/2014/main" id="{0419A523-8F82-4EEB-ACD3-46D5990D35F7}"/>
                </a:ext>
              </a:extLst>
            </p:cNvPr>
            <p:cNvGrpSpPr/>
            <p:nvPr/>
          </p:nvGrpSpPr>
          <p:grpSpPr>
            <a:xfrm>
              <a:off x="6145767" y="4858775"/>
              <a:ext cx="2606677" cy="1622549"/>
              <a:chOff x="4671500" y="4776610"/>
              <a:chExt cx="2606677" cy="1622549"/>
            </a:xfrm>
          </p:grpSpPr>
          <p:cxnSp>
            <p:nvCxnSpPr>
              <p:cNvPr id="36" name="直線矢印コネクタ 35">
                <a:extLst>
                  <a:ext uri="{FF2B5EF4-FFF2-40B4-BE49-F238E27FC236}">
                    <a16:creationId xmlns:a16="http://schemas.microsoft.com/office/drawing/2014/main" id="{26F8F8DC-DCF7-4146-AB97-B367E4C4BC2D}"/>
                  </a:ext>
                </a:extLst>
              </p:cNvPr>
              <p:cNvCxnSpPr>
                <a:cxnSpLocks/>
              </p:cNvCxnSpPr>
              <p:nvPr/>
            </p:nvCxnSpPr>
            <p:spPr>
              <a:xfrm>
                <a:off x="4919600" y="6277349"/>
                <a:ext cx="2358577" cy="0"/>
              </a:xfrm>
              <a:prstGeom prst="straightConnector1">
                <a:avLst/>
              </a:prstGeom>
              <a:ln w="19050">
                <a:solidFill>
                  <a:schemeClr val="tx1"/>
                </a:solidFill>
                <a:headEnd type="none" w="med" len="med"/>
                <a:tailEnd type="triangle"/>
              </a:ln>
            </p:spPr>
            <p:style>
              <a:lnRef idx="3">
                <a:schemeClr val="accent1"/>
              </a:lnRef>
              <a:fillRef idx="0">
                <a:schemeClr val="accent1"/>
              </a:fillRef>
              <a:effectRef idx="2">
                <a:schemeClr val="accent1"/>
              </a:effectRef>
              <a:fontRef idx="minor">
                <a:schemeClr val="tx1"/>
              </a:fontRef>
            </p:style>
          </p:cxnSp>
          <p:cxnSp>
            <p:nvCxnSpPr>
              <p:cNvPr id="37" name="直線矢印コネクタ 36">
                <a:extLst>
                  <a:ext uri="{FF2B5EF4-FFF2-40B4-BE49-F238E27FC236}">
                    <a16:creationId xmlns:a16="http://schemas.microsoft.com/office/drawing/2014/main" id="{256B1CEA-CF64-4F20-9427-5A325B0CF64B}"/>
                  </a:ext>
                </a:extLst>
              </p:cNvPr>
              <p:cNvCxnSpPr>
                <a:cxnSpLocks/>
              </p:cNvCxnSpPr>
              <p:nvPr/>
            </p:nvCxnSpPr>
            <p:spPr>
              <a:xfrm flipV="1">
                <a:off x="5095297" y="4799877"/>
                <a:ext cx="0" cy="1599282"/>
              </a:xfrm>
              <a:prstGeom prst="straightConnector1">
                <a:avLst/>
              </a:prstGeom>
              <a:ln w="19050">
                <a:solidFill>
                  <a:schemeClr val="tx1"/>
                </a:solidFill>
                <a:headEnd type="none" w="med" len="med"/>
                <a:tailEnd type="triangle"/>
              </a:ln>
            </p:spPr>
            <p:style>
              <a:lnRef idx="3">
                <a:schemeClr val="accent1"/>
              </a:lnRef>
              <a:fillRef idx="0">
                <a:schemeClr val="accent1"/>
              </a:fillRef>
              <a:effectRef idx="2">
                <a:schemeClr val="accent1"/>
              </a:effectRef>
              <a:fontRef idx="minor">
                <a:schemeClr val="tx1"/>
              </a:fontRef>
            </p:style>
          </p:cxnSp>
          <p:sp>
            <p:nvSpPr>
              <p:cNvPr id="38" name="楕円 37">
                <a:extLst>
                  <a:ext uri="{FF2B5EF4-FFF2-40B4-BE49-F238E27FC236}">
                    <a16:creationId xmlns:a16="http://schemas.microsoft.com/office/drawing/2014/main" id="{B26DD42F-B0E5-4BAC-A707-C05FC41C8C35}"/>
                  </a:ext>
                </a:extLst>
              </p:cNvPr>
              <p:cNvSpPr/>
              <p:nvPr/>
            </p:nvSpPr>
            <p:spPr>
              <a:xfrm>
                <a:off x="5268669" y="5554218"/>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39" name="楕円 38">
                <a:extLst>
                  <a:ext uri="{FF2B5EF4-FFF2-40B4-BE49-F238E27FC236}">
                    <a16:creationId xmlns:a16="http://schemas.microsoft.com/office/drawing/2014/main" id="{E99F36F4-8C87-4209-A4CA-8EC8B4115B8C}"/>
                  </a:ext>
                </a:extLst>
              </p:cNvPr>
              <p:cNvSpPr/>
              <p:nvPr/>
            </p:nvSpPr>
            <p:spPr>
              <a:xfrm>
                <a:off x="5458215" y="5739177"/>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40" name="楕円 39">
                <a:extLst>
                  <a:ext uri="{FF2B5EF4-FFF2-40B4-BE49-F238E27FC236}">
                    <a16:creationId xmlns:a16="http://schemas.microsoft.com/office/drawing/2014/main" id="{0E14F88F-F789-470E-80E2-97A3F8054A12}"/>
                  </a:ext>
                </a:extLst>
              </p:cNvPr>
              <p:cNvSpPr/>
              <p:nvPr/>
            </p:nvSpPr>
            <p:spPr>
              <a:xfrm>
                <a:off x="5221630" y="6077270"/>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41" name="楕円 40">
                <a:extLst>
                  <a:ext uri="{FF2B5EF4-FFF2-40B4-BE49-F238E27FC236}">
                    <a16:creationId xmlns:a16="http://schemas.microsoft.com/office/drawing/2014/main" id="{CAB69024-CFF9-41FE-80D2-99B50EAFD335}"/>
                  </a:ext>
                </a:extLst>
              </p:cNvPr>
              <p:cNvSpPr/>
              <p:nvPr/>
            </p:nvSpPr>
            <p:spPr>
              <a:xfrm>
                <a:off x="5821132" y="5696167"/>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42" name="楕円 41">
                <a:extLst>
                  <a:ext uri="{FF2B5EF4-FFF2-40B4-BE49-F238E27FC236}">
                    <a16:creationId xmlns:a16="http://schemas.microsoft.com/office/drawing/2014/main" id="{8353EAF5-B1CA-4CE1-B126-8C21736812FE}"/>
                  </a:ext>
                </a:extLst>
              </p:cNvPr>
              <p:cNvSpPr/>
              <p:nvPr/>
            </p:nvSpPr>
            <p:spPr>
              <a:xfrm>
                <a:off x="6000790" y="5859647"/>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43" name="楕円 42">
                <a:extLst>
                  <a:ext uri="{FF2B5EF4-FFF2-40B4-BE49-F238E27FC236}">
                    <a16:creationId xmlns:a16="http://schemas.microsoft.com/office/drawing/2014/main" id="{DABBD05C-2234-461C-BE4C-0A624319482A}"/>
                  </a:ext>
                </a:extLst>
              </p:cNvPr>
              <p:cNvSpPr/>
              <p:nvPr/>
            </p:nvSpPr>
            <p:spPr>
              <a:xfrm>
                <a:off x="6150847" y="6029161"/>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47" name="楕円 46">
                <a:extLst>
                  <a:ext uri="{FF2B5EF4-FFF2-40B4-BE49-F238E27FC236}">
                    <a16:creationId xmlns:a16="http://schemas.microsoft.com/office/drawing/2014/main" id="{E5DAFC60-141A-42CA-86C1-E77A09F8CE5A}"/>
                  </a:ext>
                </a:extLst>
              </p:cNvPr>
              <p:cNvSpPr/>
              <p:nvPr/>
            </p:nvSpPr>
            <p:spPr>
              <a:xfrm>
                <a:off x="6390571" y="5894540"/>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48" name="楕円 47">
                <a:extLst>
                  <a:ext uri="{FF2B5EF4-FFF2-40B4-BE49-F238E27FC236}">
                    <a16:creationId xmlns:a16="http://schemas.microsoft.com/office/drawing/2014/main" id="{55832B72-0F7C-4835-B161-AD1BC7C464C8}"/>
                  </a:ext>
                </a:extLst>
              </p:cNvPr>
              <p:cNvSpPr/>
              <p:nvPr/>
            </p:nvSpPr>
            <p:spPr>
              <a:xfrm>
                <a:off x="6695142" y="5874158"/>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49" name="楕円 48">
                <a:extLst>
                  <a:ext uri="{FF2B5EF4-FFF2-40B4-BE49-F238E27FC236}">
                    <a16:creationId xmlns:a16="http://schemas.microsoft.com/office/drawing/2014/main" id="{0DDCE1B0-E87E-4540-9E6D-965259F53FE5}"/>
                  </a:ext>
                </a:extLst>
              </p:cNvPr>
              <p:cNvSpPr/>
              <p:nvPr/>
            </p:nvSpPr>
            <p:spPr>
              <a:xfrm>
                <a:off x="6867039" y="5609214"/>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50" name="楕円 49">
                <a:extLst>
                  <a:ext uri="{FF2B5EF4-FFF2-40B4-BE49-F238E27FC236}">
                    <a16:creationId xmlns:a16="http://schemas.microsoft.com/office/drawing/2014/main" id="{A1891127-5F6E-4BFA-9048-264FE671DBA8}"/>
                  </a:ext>
                </a:extLst>
              </p:cNvPr>
              <p:cNvSpPr/>
              <p:nvPr/>
            </p:nvSpPr>
            <p:spPr>
              <a:xfrm>
                <a:off x="5645759" y="5399215"/>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51" name="楕円 50">
                <a:extLst>
                  <a:ext uri="{FF2B5EF4-FFF2-40B4-BE49-F238E27FC236}">
                    <a16:creationId xmlns:a16="http://schemas.microsoft.com/office/drawing/2014/main" id="{CA523C55-FE5A-4589-9DCA-761FD3594A7F}"/>
                  </a:ext>
                </a:extLst>
              </p:cNvPr>
              <p:cNvSpPr/>
              <p:nvPr/>
            </p:nvSpPr>
            <p:spPr>
              <a:xfrm>
                <a:off x="6360475" y="5651688"/>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52" name="楕円 51">
                <a:extLst>
                  <a:ext uri="{FF2B5EF4-FFF2-40B4-BE49-F238E27FC236}">
                    <a16:creationId xmlns:a16="http://schemas.microsoft.com/office/drawing/2014/main" id="{967C1DE0-691A-4849-80A8-E3D73FC70439}"/>
                  </a:ext>
                </a:extLst>
              </p:cNvPr>
              <p:cNvSpPr/>
              <p:nvPr/>
            </p:nvSpPr>
            <p:spPr>
              <a:xfrm>
                <a:off x="6582277" y="5440944"/>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53" name="楕円 52">
                <a:extLst>
                  <a:ext uri="{FF2B5EF4-FFF2-40B4-BE49-F238E27FC236}">
                    <a16:creationId xmlns:a16="http://schemas.microsoft.com/office/drawing/2014/main" id="{CE913B1F-0AB3-436F-A8DA-E05BAA20410E}"/>
                  </a:ext>
                </a:extLst>
              </p:cNvPr>
              <p:cNvSpPr/>
              <p:nvPr/>
            </p:nvSpPr>
            <p:spPr>
              <a:xfrm>
                <a:off x="6560612" y="5172038"/>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54" name="楕円 53">
                <a:extLst>
                  <a:ext uri="{FF2B5EF4-FFF2-40B4-BE49-F238E27FC236}">
                    <a16:creationId xmlns:a16="http://schemas.microsoft.com/office/drawing/2014/main" id="{F06D6145-1384-4F9E-A5AF-39849928CAD1}"/>
                  </a:ext>
                </a:extLst>
              </p:cNvPr>
              <p:cNvSpPr/>
              <p:nvPr/>
            </p:nvSpPr>
            <p:spPr>
              <a:xfrm>
                <a:off x="6808102" y="5052627"/>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55" name="楕円 54">
                <a:extLst>
                  <a:ext uri="{FF2B5EF4-FFF2-40B4-BE49-F238E27FC236}">
                    <a16:creationId xmlns:a16="http://schemas.microsoft.com/office/drawing/2014/main" id="{50D7903F-F546-4C6B-B08E-830E9E535B88}"/>
                  </a:ext>
                </a:extLst>
              </p:cNvPr>
              <p:cNvSpPr/>
              <p:nvPr/>
            </p:nvSpPr>
            <p:spPr>
              <a:xfrm>
                <a:off x="6936935" y="5262636"/>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57" name="正方形/長方形 56">
                <a:extLst>
                  <a:ext uri="{FF2B5EF4-FFF2-40B4-BE49-F238E27FC236}">
                    <a16:creationId xmlns:a16="http://schemas.microsoft.com/office/drawing/2014/main" id="{E7931A76-E2AE-4912-8823-C1E4625E8530}"/>
                  </a:ext>
                </a:extLst>
              </p:cNvPr>
              <p:cNvSpPr/>
              <p:nvPr/>
            </p:nvSpPr>
            <p:spPr>
              <a:xfrm>
                <a:off x="4671500" y="4776610"/>
                <a:ext cx="417006" cy="799262"/>
              </a:xfrm>
              <a:prstGeom prst="rect">
                <a:avLst/>
              </a:prstGeom>
            </p:spPr>
            <p:txBody>
              <a:bodyPr vert="eaVert" wrap="none">
                <a:spAutoFit/>
              </a:bodyPr>
              <a:lstStyle/>
              <a:p>
                <a:pPr algn="ctr"/>
                <a:r>
                  <a:rPr lang="ja-JP" altLang="en-US" sz="1200" dirty="0"/>
                  <a:t>目的変数</a:t>
                </a:r>
              </a:p>
            </p:txBody>
          </p:sp>
        </p:grpSp>
        <p:sp>
          <p:nvSpPr>
            <p:cNvPr id="4" name="フリーフォーム: 図形 3">
              <a:extLst>
                <a:ext uri="{FF2B5EF4-FFF2-40B4-BE49-F238E27FC236}">
                  <a16:creationId xmlns:a16="http://schemas.microsoft.com/office/drawing/2014/main" id="{444E33B8-E462-4DD1-9966-E7B14DC8289D}"/>
                </a:ext>
              </a:extLst>
            </p:cNvPr>
            <p:cNvSpPr/>
            <p:nvPr/>
          </p:nvSpPr>
          <p:spPr>
            <a:xfrm>
              <a:off x="6608975" y="5287211"/>
              <a:ext cx="1811215" cy="1019908"/>
            </a:xfrm>
            <a:custGeom>
              <a:avLst/>
              <a:gdLst>
                <a:gd name="connsiteX0" fmla="*/ 0 w 1811215"/>
                <a:gd name="connsiteY0" fmla="*/ 1019908 h 1019908"/>
                <a:gd name="connsiteX1" fmla="*/ 580292 w 1811215"/>
                <a:gd name="connsiteY1" fmla="*/ 395654 h 1019908"/>
                <a:gd name="connsiteX2" fmla="*/ 1143000 w 1811215"/>
                <a:gd name="connsiteY2" fmla="*/ 808892 h 1019908"/>
                <a:gd name="connsiteX3" fmla="*/ 1811215 w 1811215"/>
                <a:gd name="connsiteY3" fmla="*/ 0 h 1019908"/>
              </a:gdLst>
              <a:ahLst/>
              <a:cxnLst>
                <a:cxn ang="0">
                  <a:pos x="connsiteX0" y="connsiteY0"/>
                </a:cxn>
                <a:cxn ang="0">
                  <a:pos x="connsiteX1" y="connsiteY1"/>
                </a:cxn>
                <a:cxn ang="0">
                  <a:pos x="connsiteX2" y="connsiteY2"/>
                </a:cxn>
                <a:cxn ang="0">
                  <a:pos x="connsiteX3" y="connsiteY3"/>
                </a:cxn>
              </a:cxnLst>
              <a:rect l="l" t="t" r="r" b="b"/>
              <a:pathLst>
                <a:path w="1811215" h="1019908">
                  <a:moveTo>
                    <a:pt x="0" y="1019908"/>
                  </a:moveTo>
                  <a:cubicBezTo>
                    <a:pt x="194896" y="725365"/>
                    <a:pt x="389792" y="430823"/>
                    <a:pt x="580292" y="395654"/>
                  </a:cubicBezTo>
                  <a:cubicBezTo>
                    <a:pt x="770792" y="360485"/>
                    <a:pt x="937846" y="874834"/>
                    <a:pt x="1143000" y="808892"/>
                  </a:cubicBezTo>
                  <a:cubicBezTo>
                    <a:pt x="1348154" y="742950"/>
                    <a:pt x="1579684" y="371475"/>
                    <a:pt x="1811215" y="0"/>
                  </a:cubicBezTo>
                </a:path>
              </a:pathLst>
            </a:custGeom>
            <a:noFill/>
            <a:ln w="38100">
              <a:solidFill>
                <a:srgbClr val="0087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1" name="正方形/長方形 80">
              <a:extLst>
                <a:ext uri="{FF2B5EF4-FFF2-40B4-BE49-F238E27FC236}">
                  <a16:creationId xmlns:a16="http://schemas.microsoft.com/office/drawing/2014/main" id="{F4322609-03F4-4638-A657-DD9E6DD4AD19}"/>
                </a:ext>
              </a:extLst>
            </p:cNvPr>
            <p:cNvSpPr/>
            <p:nvPr/>
          </p:nvSpPr>
          <p:spPr>
            <a:xfrm>
              <a:off x="6511366" y="4832354"/>
              <a:ext cx="2061864" cy="660259"/>
            </a:xfrm>
            <a:prstGeom prst="rect">
              <a:avLst/>
            </a:prstGeom>
          </p:spPr>
          <p:txBody>
            <a:bodyPr wrap="none">
              <a:spAutoFit/>
            </a:bodyPr>
            <a:lstStyle/>
            <a:p>
              <a:r>
                <a:rPr lang="ja-JP" altLang="en-US" sz="1600" b="1" dirty="0">
                  <a:solidFill>
                    <a:srgbClr val="EB0046"/>
                  </a:solidFill>
                </a:rPr>
                <a:t>スイートスポット</a:t>
              </a:r>
              <a:endParaRPr lang="en-US" altLang="ja-JP" sz="1600" b="1" dirty="0">
                <a:solidFill>
                  <a:srgbClr val="EB0046"/>
                </a:solidFill>
              </a:endParaRPr>
            </a:p>
            <a:p>
              <a:endParaRPr lang="ja-JP" altLang="en-US" sz="1600" b="1" dirty="0">
                <a:solidFill>
                  <a:srgbClr val="EB0046"/>
                </a:solidFill>
              </a:endParaRPr>
            </a:p>
          </p:txBody>
        </p:sp>
      </p:grpSp>
      <p:grpSp>
        <p:nvGrpSpPr>
          <p:cNvPr id="8" name="グループ化 7">
            <a:extLst>
              <a:ext uri="{FF2B5EF4-FFF2-40B4-BE49-F238E27FC236}">
                <a16:creationId xmlns:a16="http://schemas.microsoft.com/office/drawing/2014/main" id="{F6C1BE15-F6C9-424B-AC44-115DE6AABCB4}"/>
              </a:ext>
            </a:extLst>
          </p:cNvPr>
          <p:cNvGrpSpPr/>
          <p:nvPr/>
        </p:nvGrpSpPr>
        <p:grpSpPr>
          <a:xfrm>
            <a:off x="9087664" y="4014544"/>
            <a:ext cx="2378858" cy="1639486"/>
            <a:chOff x="8916370" y="4073513"/>
            <a:chExt cx="2592111" cy="1786459"/>
          </a:xfrm>
        </p:grpSpPr>
        <p:sp>
          <p:nvSpPr>
            <p:cNvPr id="82" name="正方形/長方形 81">
              <a:extLst>
                <a:ext uri="{FF2B5EF4-FFF2-40B4-BE49-F238E27FC236}">
                  <a16:creationId xmlns:a16="http://schemas.microsoft.com/office/drawing/2014/main" id="{0271C4A7-4965-4DDB-BEA3-84079C164BB6}"/>
                </a:ext>
              </a:extLst>
            </p:cNvPr>
            <p:cNvSpPr/>
            <p:nvPr/>
          </p:nvSpPr>
          <p:spPr>
            <a:xfrm>
              <a:off x="10610561" y="5558141"/>
              <a:ext cx="871955" cy="301831"/>
            </a:xfrm>
            <a:prstGeom prst="rect">
              <a:avLst/>
            </a:prstGeom>
          </p:spPr>
          <p:txBody>
            <a:bodyPr wrap="none">
              <a:spAutoFit/>
            </a:bodyPr>
            <a:lstStyle/>
            <a:p>
              <a:pPr algn="ctr"/>
              <a:r>
                <a:rPr lang="ja-JP" altLang="en-US" sz="1200" dirty="0"/>
                <a:t>説明変数</a:t>
              </a:r>
            </a:p>
          </p:txBody>
        </p:sp>
        <p:grpSp>
          <p:nvGrpSpPr>
            <p:cNvPr id="83" name="グループ化 82">
              <a:extLst>
                <a:ext uri="{FF2B5EF4-FFF2-40B4-BE49-F238E27FC236}">
                  <a16:creationId xmlns:a16="http://schemas.microsoft.com/office/drawing/2014/main" id="{39E64DE1-93DB-433B-BD0D-00CE2E134ADA}"/>
                </a:ext>
              </a:extLst>
            </p:cNvPr>
            <p:cNvGrpSpPr/>
            <p:nvPr/>
          </p:nvGrpSpPr>
          <p:grpSpPr>
            <a:xfrm>
              <a:off x="8916370" y="4073513"/>
              <a:ext cx="2592111" cy="1608591"/>
              <a:chOff x="4686066" y="4790568"/>
              <a:chExt cx="2592111" cy="1608591"/>
            </a:xfrm>
          </p:grpSpPr>
          <p:cxnSp>
            <p:nvCxnSpPr>
              <p:cNvPr id="84" name="直線矢印コネクタ 83">
                <a:extLst>
                  <a:ext uri="{FF2B5EF4-FFF2-40B4-BE49-F238E27FC236}">
                    <a16:creationId xmlns:a16="http://schemas.microsoft.com/office/drawing/2014/main" id="{BABAE664-168E-43A5-8071-F65CBED02297}"/>
                  </a:ext>
                </a:extLst>
              </p:cNvPr>
              <p:cNvCxnSpPr>
                <a:cxnSpLocks/>
              </p:cNvCxnSpPr>
              <p:nvPr/>
            </p:nvCxnSpPr>
            <p:spPr>
              <a:xfrm>
                <a:off x="4919600" y="6277349"/>
                <a:ext cx="2358577" cy="0"/>
              </a:xfrm>
              <a:prstGeom prst="straightConnector1">
                <a:avLst/>
              </a:prstGeom>
              <a:ln w="19050">
                <a:solidFill>
                  <a:schemeClr val="tx1"/>
                </a:solidFill>
                <a:headEnd type="none" w="med" len="med"/>
                <a:tailEnd type="triangle"/>
              </a:ln>
            </p:spPr>
            <p:style>
              <a:lnRef idx="3">
                <a:schemeClr val="accent1"/>
              </a:lnRef>
              <a:fillRef idx="0">
                <a:schemeClr val="accent1"/>
              </a:fillRef>
              <a:effectRef idx="2">
                <a:schemeClr val="accent1"/>
              </a:effectRef>
              <a:fontRef idx="minor">
                <a:schemeClr val="tx1"/>
              </a:fontRef>
            </p:style>
          </p:cxnSp>
          <p:cxnSp>
            <p:nvCxnSpPr>
              <p:cNvPr id="85" name="直線矢印コネクタ 84">
                <a:extLst>
                  <a:ext uri="{FF2B5EF4-FFF2-40B4-BE49-F238E27FC236}">
                    <a16:creationId xmlns:a16="http://schemas.microsoft.com/office/drawing/2014/main" id="{66DD0620-FF9E-4FBD-BCC0-887D9D2C2585}"/>
                  </a:ext>
                </a:extLst>
              </p:cNvPr>
              <p:cNvCxnSpPr>
                <a:cxnSpLocks/>
              </p:cNvCxnSpPr>
              <p:nvPr/>
            </p:nvCxnSpPr>
            <p:spPr>
              <a:xfrm flipV="1">
                <a:off x="5095297" y="4799877"/>
                <a:ext cx="0" cy="1599282"/>
              </a:xfrm>
              <a:prstGeom prst="straightConnector1">
                <a:avLst/>
              </a:prstGeom>
              <a:ln w="19050">
                <a:solidFill>
                  <a:schemeClr val="tx1"/>
                </a:solidFill>
                <a:headEnd type="none" w="med" len="med"/>
                <a:tailEnd type="triangle"/>
              </a:ln>
            </p:spPr>
            <p:style>
              <a:lnRef idx="3">
                <a:schemeClr val="accent1"/>
              </a:lnRef>
              <a:fillRef idx="0">
                <a:schemeClr val="accent1"/>
              </a:fillRef>
              <a:effectRef idx="2">
                <a:schemeClr val="accent1"/>
              </a:effectRef>
              <a:fontRef idx="minor">
                <a:schemeClr val="tx1"/>
              </a:fontRef>
            </p:style>
          </p:cxnSp>
          <p:sp>
            <p:nvSpPr>
              <p:cNvPr id="86" name="楕円 85">
                <a:extLst>
                  <a:ext uri="{FF2B5EF4-FFF2-40B4-BE49-F238E27FC236}">
                    <a16:creationId xmlns:a16="http://schemas.microsoft.com/office/drawing/2014/main" id="{37E8ACBC-25AC-45DF-9D4D-654F7B313A14}"/>
                  </a:ext>
                </a:extLst>
              </p:cNvPr>
              <p:cNvSpPr/>
              <p:nvPr/>
            </p:nvSpPr>
            <p:spPr>
              <a:xfrm>
                <a:off x="5268669" y="5554218"/>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87" name="楕円 86">
                <a:extLst>
                  <a:ext uri="{FF2B5EF4-FFF2-40B4-BE49-F238E27FC236}">
                    <a16:creationId xmlns:a16="http://schemas.microsoft.com/office/drawing/2014/main" id="{B645BACE-8953-4759-A3DA-78750A843A23}"/>
                  </a:ext>
                </a:extLst>
              </p:cNvPr>
              <p:cNvSpPr/>
              <p:nvPr/>
            </p:nvSpPr>
            <p:spPr>
              <a:xfrm>
                <a:off x="5458215" y="5739177"/>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88" name="楕円 87">
                <a:extLst>
                  <a:ext uri="{FF2B5EF4-FFF2-40B4-BE49-F238E27FC236}">
                    <a16:creationId xmlns:a16="http://schemas.microsoft.com/office/drawing/2014/main" id="{A3603AAD-2EFF-4F98-9DD6-17863D6CCB57}"/>
                  </a:ext>
                </a:extLst>
              </p:cNvPr>
              <p:cNvSpPr/>
              <p:nvPr/>
            </p:nvSpPr>
            <p:spPr>
              <a:xfrm>
                <a:off x="5221630" y="6077270"/>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89" name="楕円 88">
                <a:extLst>
                  <a:ext uri="{FF2B5EF4-FFF2-40B4-BE49-F238E27FC236}">
                    <a16:creationId xmlns:a16="http://schemas.microsoft.com/office/drawing/2014/main" id="{65001632-D206-4438-9A74-8F605EFC7409}"/>
                  </a:ext>
                </a:extLst>
              </p:cNvPr>
              <p:cNvSpPr/>
              <p:nvPr/>
            </p:nvSpPr>
            <p:spPr>
              <a:xfrm>
                <a:off x="5821132" y="5696167"/>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90" name="楕円 89">
                <a:extLst>
                  <a:ext uri="{FF2B5EF4-FFF2-40B4-BE49-F238E27FC236}">
                    <a16:creationId xmlns:a16="http://schemas.microsoft.com/office/drawing/2014/main" id="{7228821D-BD52-470A-87BE-A75F6F8EED7E}"/>
                  </a:ext>
                </a:extLst>
              </p:cNvPr>
              <p:cNvSpPr/>
              <p:nvPr/>
            </p:nvSpPr>
            <p:spPr>
              <a:xfrm>
                <a:off x="6000790" y="5859647"/>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91" name="楕円 90">
                <a:extLst>
                  <a:ext uri="{FF2B5EF4-FFF2-40B4-BE49-F238E27FC236}">
                    <a16:creationId xmlns:a16="http://schemas.microsoft.com/office/drawing/2014/main" id="{D499C0EA-7272-44AB-9DA5-7D7CBC9E49E5}"/>
                  </a:ext>
                </a:extLst>
              </p:cNvPr>
              <p:cNvSpPr/>
              <p:nvPr/>
            </p:nvSpPr>
            <p:spPr>
              <a:xfrm>
                <a:off x="6150847" y="6029161"/>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92" name="楕円 91">
                <a:extLst>
                  <a:ext uri="{FF2B5EF4-FFF2-40B4-BE49-F238E27FC236}">
                    <a16:creationId xmlns:a16="http://schemas.microsoft.com/office/drawing/2014/main" id="{5682AAFB-7A34-4107-8740-CEBED0D0847D}"/>
                  </a:ext>
                </a:extLst>
              </p:cNvPr>
              <p:cNvSpPr/>
              <p:nvPr/>
            </p:nvSpPr>
            <p:spPr>
              <a:xfrm>
                <a:off x="6390571" y="5894540"/>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93" name="楕円 92">
                <a:extLst>
                  <a:ext uri="{FF2B5EF4-FFF2-40B4-BE49-F238E27FC236}">
                    <a16:creationId xmlns:a16="http://schemas.microsoft.com/office/drawing/2014/main" id="{6AB21AF3-CAC8-4239-B235-F5CD0EBC2F57}"/>
                  </a:ext>
                </a:extLst>
              </p:cNvPr>
              <p:cNvSpPr/>
              <p:nvPr/>
            </p:nvSpPr>
            <p:spPr>
              <a:xfrm>
                <a:off x="6695142" y="5874158"/>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94" name="楕円 93">
                <a:extLst>
                  <a:ext uri="{FF2B5EF4-FFF2-40B4-BE49-F238E27FC236}">
                    <a16:creationId xmlns:a16="http://schemas.microsoft.com/office/drawing/2014/main" id="{5D32BA72-08CE-4612-85AD-036F83569F19}"/>
                  </a:ext>
                </a:extLst>
              </p:cNvPr>
              <p:cNvSpPr/>
              <p:nvPr/>
            </p:nvSpPr>
            <p:spPr>
              <a:xfrm>
                <a:off x="6867039" y="5609214"/>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95" name="楕円 94">
                <a:extLst>
                  <a:ext uri="{FF2B5EF4-FFF2-40B4-BE49-F238E27FC236}">
                    <a16:creationId xmlns:a16="http://schemas.microsoft.com/office/drawing/2014/main" id="{FFD9AD13-573C-40C4-A546-4B1D80A9EAFD}"/>
                  </a:ext>
                </a:extLst>
              </p:cNvPr>
              <p:cNvSpPr/>
              <p:nvPr/>
            </p:nvSpPr>
            <p:spPr>
              <a:xfrm>
                <a:off x="5645759" y="5399215"/>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96" name="楕円 95">
                <a:extLst>
                  <a:ext uri="{FF2B5EF4-FFF2-40B4-BE49-F238E27FC236}">
                    <a16:creationId xmlns:a16="http://schemas.microsoft.com/office/drawing/2014/main" id="{EBEFDF8C-18F1-47DD-AFBC-D5E2CD8EBC12}"/>
                  </a:ext>
                </a:extLst>
              </p:cNvPr>
              <p:cNvSpPr/>
              <p:nvPr/>
            </p:nvSpPr>
            <p:spPr>
              <a:xfrm>
                <a:off x="6360475" y="5651688"/>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97" name="楕円 96">
                <a:extLst>
                  <a:ext uri="{FF2B5EF4-FFF2-40B4-BE49-F238E27FC236}">
                    <a16:creationId xmlns:a16="http://schemas.microsoft.com/office/drawing/2014/main" id="{79A768EF-40AB-4D6F-9023-3E2E0B1AF55B}"/>
                  </a:ext>
                </a:extLst>
              </p:cNvPr>
              <p:cNvSpPr/>
              <p:nvPr/>
            </p:nvSpPr>
            <p:spPr>
              <a:xfrm>
                <a:off x="6582277" y="5440944"/>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98" name="楕円 97">
                <a:extLst>
                  <a:ext uri="{FF2B5EF4-FFF2-40B4-BE49-F238E27FC236}">
                    <a16:creationId xmlns:a16="http://schemas.microsoft.com/office/drawing/2014/main" id="{34B3216C-1C02-463B-B246-49CAE7E9D154}"/>
                  </a:ext>
                </a:extLst>
              </p:cNvPr>
              <p:cNvSpPr/>
              <p:nvPr/>
            </p:nvSpPr>
            <p:spPr>
              <a:xfrm>
                <a:off x="6560612" y="5172038"/>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99" name="楕円 98">
                <a:extLst>
                  <a:ext uri="{FF2B5EF4-FFF2-40B4-BE49-F238E27FC236}">
                    <a16:creationId xmlns:a16="http://schemas.microsoft.com/office/drawing/2014/main" id="{00EA2725-0BBE-4C2B-B840-72B2C6AF2CA3}"/>
                  </a:ext>
                </a:extLst>
              </p:cNvPr>
              <p:cNvSpPr/>
              <p:nvPr/>
            </p:nvSpPr>
            <p:spPr>
              <a:xfrm>
                <a:off x="6808102" y="5052627"/>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100" name="楕円 99">
                <a:extLst>
                  <a:ext uri="{FF2B5EF4-FFF2-40B4-BE49-F238E27FC236}">
                    <a16:creationId xmlns:a16="http://schemas.microsoft.com/office/drawing/2014/main" id="{C5F707A0-4339-49A3-AD5B-3D9485D805B6}"/>
                  </a:ext>
                </a:extLst>
              </p:cNvPr>
              <p:cNvSpPr/>
              <p:nvPr/>
            </p:nvSpPr>
            <p:spPr>
              <a:xfrm>
                <a:off x="6936935" y="5262636"/>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101" name="正方形/長方形 100">
                <a:extLst>
                  <a:ext uri="{FF2B5EF4-FFF2-40B4-BE49-F238E27FC236}">
                    <a16:creationId xmlns:a16="http://schemas.microsoft.com/office/drawing/2014/main" id="{433E7072-1548-4E8F-BD67-63A6E8BEED47}"/>
                  </a:ext>
                </a:extLst>
              </p:cNvPr>
              <p:cNvSpPr/>
              <p:nvPr/>
            </p:nvSpPr>
            <p:spPr>
              <a:xfrm>
                <a:off x="4686066" y="4790568"/>
                <a:ext cx="402441" cy="771345"/>
              </a:xfrm>
              <a:prstGeom prst="rect">
                <a:avLst/>
              </a:prstGeom>
            </p:spPr>
            <p:txBody>
              <a:bodyPr vert="eaVert" wrap="none">
                <a:spAutoFit/>
              </a:bodyPr>
              <a:lstStyle/>
              <a:p>
                <a:pPr algn="ctr"/>
                <a:r>
                  <a:rPr lang="ja-JP" altLang="en-US" sz="1200" dirty="0"/>
                  <a:t>目的変数</a:t>
                </a:r>
              </a:p>
            </p:txBody>
          </p:sp>
        </p:grpSp>
        <p:sp>
          <p:nvSpPr>
            <p:cNvPr id="103" name="正方形/長方形 102">
              <a:extLst>
                <a:ext uri="{FF2B5EF4-FFF2-40B4-BE49-F238E27FC236}">
                  <a16:creationId xmlns:a16="http://schemas.microsoft.com/office/drawing/2014/main" id="{E8E18C77-3695-49AC-84D9-1A8E7BB07533}"/>
                </a:ext>
              </a:extLst>
            </p:cNvPr>
            <p:cNvSpPr/>
            <p:nvPr/>
          </p:nvSpPr>
          <p:spPr>
            <a:xfrm>
              <a:off x="9551214" y="4308289"/>
              <a:ext cx="800219" cy="338554"/>
            </a:xfrm>
            <a:prstGeom prst="rect">
              <a:avLst/>
            </a:prstGeom>
          </p:spPr>
          <p:txBody>
            <a:bodyPr wrap="none">
              <a:spAutoFit/>
            </a:bodyPr>
            <a:lstStyle/>
            <a:p>
              <a:r>
                <a:rPr lang="ja-JP" altLang="en-US" sz="1600" b="1" dirty="0">
                  <a:solidFill>
                    <a:srgbClr val="00879E"/>
                  </a:solidFill>
                </a:rPr>
                <a:t>過学習</a:t>
              </a:r>
            </a:p>
          </p:txBody>
        </p:sp>
        <p:sp>
          <p:nvSpPr>
            <p:cNvPr id="104" name="フリーフォーム: 図形 103">
              <a:extLst>
                <a:ext uri="{FF2B5EF4-FFF2-40B4-BE49-F238E27FC236}">
                  <a16:creationId xmlns:a16="http://schemas.microsoft.com/office/drawing/2014/main" id="{922327DF-766D-463C-A309-5A9BD9493363}"/>
                </a:ext>
              </a:extLst>
            </p:cNvPr>
            <p:cNvSpPr/>
            <p:nvPr/>
          </p:nvSpPr>
          <p:spPr>
            <a:xfrm>
              <a:off x="9515267" y="4392035"/>
              <a:ext cx="1727572" cy="1034551"/>
            </a:xfrm>
            <a:custGeom>
              <a:avLst/>
              <a:gdLst>
                <a:gd name="connsiteX0" fmla="*/ 4280 w 1727572"/>
                <a:gd name="connsiteY0" fmla="*/ 1034551 h 1034551"/>
                <a:gd name="connsiteX1" fmla="*/ 30657 w 1727572"/>
                <a:gd name="connsiteY1" fmla="*/ 524598 h 1034551"/>
                <a:gd name="connsiteX2" fmla="*/ 232880 w 1727572"/>
                <a:gd name="connsiteY2" fmla="*/ 709236 h 1034551"/>
                <a:gd name="connsiteX3" fmla="*/ 417518 w 1727572"/>
                <a:gd name="connsiteY3" fmla="*/ 366336 h 1034551"/>
                <a:gd name="connsiteX4" fmla="*/ 602157 w 1727572"/>
                <a:gd name="connsiteY4" fmla="*/ 682859 h 1034551"/>
                <a:gd name="connsiteX5" fmla="*/ 795587 w 1727572"/>
                <a:gd name="connsiteY5" fmla="*/ 805951 h 1034551"/>
                <a:gd name="connsiteX6" fmla="*/ 945057 w 1727572"/>
                <a:gd name="connsiteY6" fmla="*/ 999382 h 1034551"/>
                <a:gd name="connsiteX7" fmla="*/ 1191241 w 1727572"/>
                <a:gd name="connsiteY7" fmla="*/ 867498 h 1034551"/>
                <a:gd name="connsiteX8" fmla="*/ 1182449 w 1727572"/>
                <a:gd name="connsiteY8" fmla="*/ 612521 h 1034551"/>
                <a:gd name="connsiteX9" fmla="*/ 1367087 w 1727572"/>
                <a:gd name="connsiteY9" fmla="*/ 427882 h 1034551"/>
                <a:gd name="connsiteX10" fmla="*/ 1367087 w 1727572"/>
                <a:gd name="connsiteY10" fmla="*/ 164113 h 1034551"/>
                <a:gd name="connsiteX11" fmla="*/ 1507764 w 1727572"/>
                <a:gd name="connsiteY11" fmla="*/ 797159 h 1034551"/>
                <a:gd name="connsiteX12" fmla="*/ 1613272 w 1727572"/>
                <a:gd name="connsiteY12" fmla="*/ 586144 h 1034551"/>
                <a:gd name="connsiteX13" fmla="*/ 1586895 w 1727572"/>
                <a:gd name="connsiteY13" fmla="*/ 14644 h 1034551"/>
                <a:gd name="connsiteX14" fmla="*/ 1727572 w 1727572"/>
                <a:gd name="connsiteY14" fmla="*/ 225659 h 1034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27572" h="1034551">
                  <a:moveTo>
                    <a:pt x="4280" y="1034551"/>
                  </a:moveTo>
                  <a:cubicBezTo>
                    <a:pt x="-1582" y="806684"/>
                    <a:pt x="-7443" y="578817"/>
                    <a:pt x="30657" y="524598"/>
                  </a:cubicBezTo>
                  <a:cubicBezTo>
                    <a:pt x="68757" y="470379"/>
                    <a:pt x="168403" y="735613"/>
                    <a:pt x="232880" y="709236"/>
                  </a:cubicBezTo>
                  <a:cubicBezTo>
                    <a:pt x="297357" y="682859"/>
                    <a:pt x="355972" y="370732"/>
                    <a:pt x="417518" y="366336"/>
                  </a:cubicBezTo>
                  <a:cubicBezTo>
                    <a:pt x="479064" y="361940"/>
                    <a:pt x="539146" y="609590"/>
                    <a:pt x="602157" y="682859"/>
                  </a:cubicBezTo>
                  <a:cubicBezTo>
                    <a:pt x="665168" y="756128"/>
                    <a:pt x="738437" y="753197"/>
                    <a:pt x="795587" y="805951"/>
                  </a:cubicBezTo>
                  <a:cubicBezTo>
                    <a:pt x="852737" y="858705"/>
                    <a:pt x="879115" y="989124"/>
                    <a:pt x="945057" y="999382"/>
                  </a:cubicBezTo>
                  <a:cubicBezTo>
                    <a:pt x="1010999" y="1009640"/>
                    <a:pt x="1151676" y="931975"/>
                    <a:pt x="1191241" y="867498"/>
                  </a:cubicBezTo>
                  <a:cubicBezTo>
                    <a:pt x="1230806" y="803021"/>
                    <a:pt x="1153141" y="685790"/>
                    <a:pt x="1182449" y="612521"/>
                  </a:cubicBezTo>
                  <a:cubicBezTo>
                    <a:pt x="1211757" y="539252"/>
                    <a:pt x="1336314" y="502617"/>
                    <a:pt x="1367087" y="427882"/>
                  </a:cubicBezTo>
                  <a:cubicBezTo>
                    <a:pt x="1397860" y="353147"/>
                    <a:pt x="1343641" y="102567"/>
                    <a:pt x="1367087" y="164113"/>
                  </a:cubicBezTo>
                  <a:cubicBezTo>
                    <a:pt x="1390533" y="225659"/>
                    <a:pt x="1466733" y="726820"/>
                    <a:pt x="1507764" y="797159"/>
                  </a:cubicBezTo>
                  <a:cubicBezTo>
                    <a:pt x="1548795" y="867498"/>
                    <a:pt x="1600084" y="716563"/>
                    <a:pt x="1613272" y="586144"/>
                  </a:cubicBezTo>
                  <a:cubicBezTo>
                    <a:pt x="1626460" y="455725"/>
                    <a:pt x="1567845" y="74725"/>
                    <a:pt x="1586895" y="14644"/>
                  </a:cubicBezTo>
                  <a:cubicBezTo>
                    <a:pt x="1605945" y="-45437"/>
                    <a:pt x="1666758" y="90111"/>
                    <a:pt x="1727572" y="225659"/>
                  </a:cubicBezTo>
                </a:path>
              </a:pathLst>
            </a:custGeom>
            <a:noFill/>
            <a:ln w="38100">
              <a:solidFill>
                <a:srgbClr val="0087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1" name="グループ化 10">
            <a:extLst>
              <a:ext uri="{FF2B5EF4-FFF2-40B4-BE49-F238E27FC236}">
                <a16:creationId xmlns:a16="http://schemas.microsoft.com/office/drawing/2014/main" id="{ADE0A168-5934-41A3-928D-6F4D2E96F7C2}"/>
              </a:ext>
            </a:extLst>
          </p:cNvPr>
          <p:cNvGrpSpPr/>
          <p:nvPr/>
        </p:nvGrpSpPr>
        <p:grpSpPr>
          <a:xfrm>
            <a:off x="2697362" y="3090210"/>
            <a:ext cx="6580571" cy="3222069"/>
            <a:chOff x="3904499" y="3328171"/>
            <a:chExt cx="2458716" cy="1652742"/>
          </a:xfrm>
        </p:grpSpPr>
        <p:sp>
          <p:nvSpPr>
            <p:cNvPr id="79" name="正方形/長方形 78">
              <a:extLst>
                <a:ext uri="{FF2B5EF4-FFF2-40B4-BE49-F238E27FC236}">
                  <a16:creationId xmlns:a16="http://schemas.microsoft.com/office/drawing/2014/main" id="{02C217B6-B66D-41E3-B986-370E95747116}"/>
                </a:ext>
              </a:extLst>
            </p:cNvPr>
            <p:cNvSpPr/>
            <p:nvPr/>
          </p:nvSpPr>
          <p:spPr>
            <a:xfrm>
              <a:off x="5666323" y="4838828"/>
              <a:ext cx="696892" cy="142085"/>
            </a:xfrm>
            <a:prstGeom prst="rect">
              <a:avLst/>
            </a:prstGeom>
          </p:spPr>
          <p:txBody>
            <a:bodyPr wrap="square">
              <a:spAutoFit/>
            </a:bodyPr>
            <a:lstStyle/>
            <a:p>
              <a:pPr algn="ctr"/>
              <a:r>
                <a:rPr lang="ja-JP" altLang="en-US" sz="1200" dirty="0"/>
                <a:t>モデルの複雑さ</a:t>
              </a:r>
            </a:p>
          </p:txBody>
        </p:sp>
        <p:cxnSp>
          <p:nvCxnSpPr>
            <p:cNvPr id="105" name="直線矢印コネクタ 104">
              <a:extLst>
                <a:ext uri="{FF2B5EF4-FFF2-40B4-BE49-F238E27FC236}">
                  <a16:creationId xmlns:a16="http://schemas.microsoft.com/office/drawing/2014/main" id="{2C70A4A2-6829-4E2C-9D8A-40FB48CD5B85}"/>
                </a:ext>
              </a:extLst>
            </p:cNvPr>
            <p:cNvCxnSpPr>
              <a:cxnSpLocks/>
            </p:cNvCxnSpPr>
            <p:nvPr/>
          </p:nvCxnSpPr>
          <p:spPr>
            <a:xfrm>
              <a:off x="3973496" y="4808303"/>
              <a:ext cx="2248622" cy="0"/>
            </a:xfrm>
            <a:prstGeom prst="straightConnector1">
              <a:avLst/>
            </a:prstGeom>
            <a:ln w="19050">
              <a:solidFill>
                <a:schemeClr val="tx1"/>
              </a:solidFill>
              <a:headEnd type="none" w="med" len="med"/>
              <a:tailEnd type="triangle"/>
            </a:ln>
          </p:spPr>
          <p:style>
            <a:lnRef idx="3">
              <a:schemeClr val="accent1"/>
            </a:lnRef>
            <a:fillRef idx="0">
              <a:schemeClr val="accent1"/>
            </a:fillRef>
            <a:effectRef idx="2">
              <a:schemeClr val="accent1"/>
            </a:effectRef>
            <a:fontRef idx="minor">
              <a:schemeClr val="tx1"/>
            </a:fontRef>
          </p:style>
        </p:cxnSp>
        <p:cxnSp>
          <p:nvCxnSpPr>
            <p:cNvPr id="106" name="直線矢印コネクタ 105">
              <a:extLst>
                <a:ext uri="{FF2B5EF4-FFF2-40B4-BE49-F238E27FC236}">
                  <a16:creationId xmlns:a16="http://schemas.microsoft.com/office/drawing/2014/main" id="{FB52B4A9-2FEB-4F61-9BF4-AB39089E0D21}"/>
                </a:ext>
              </a:extLst>
            </p:cNvPr>
            <p:cNvCxnSpPr>
              <a:cxnSpLocks/>
            </p:cNvCxnSpPr>
            <p:nvPr/>
          </p:nvCxnSpPr>
          <p:spPr>
            <a:xfrm flipV="1">
              <a:off x="4039238" y="3330832"/>
              <a:ext cx="0" cy="1579038"/>
            </a:xfrm>
            <a:prstGeom prst="straightConnector1">
              <a:avLst/>
            </a:prstGeom>
            <a:ln w="19050">
              <a:solidFill>
                <a:schemeClr val="tx1"/>
              </a:solidFill>
              <a:headEnd type="none" w="med" len="med"/>
              <a:tailEnd type="triangle"/>
            </a:ln>
          </p:spPr>
          <p:style>
            <a:lnRef idx="3">
              <a:schemeClr val="accent1"/>
            </a:lnRef>
            <a:fillRef idx="0">
              <a:schemeClr val="accent1"/>
            </a:fillRef>
            <a:effectRef idx="2">
              <a:schemeClr val="accent1"/>
            </a:effectRef>
            <a:fontRef idx="minor">
              <a:schemeClr val="tx1"/>
            </a:fontRef>
          </p:style>
        </p:cxnSp>
        <p:sp>
          <p:nvSpPr>
            <p:cNvPr id="122" name="正方形/長方形 121">
              <a:extLst>
                <a:ext uri="{FF2B5EF4-FFF2-40B4-BE49-F238E27FC236}">
                  <a16:creationId xmlns:a16="http://schemas.microsoft.com/office/drawing/2014/main" id="{84D98B09-266A-46DE-9B5C-3D2D81AA8E33}"/>
                </a:ext>
              </a:extLst>
            </p:cNvPr>
            <p:cNvSpPr/>
            <p:nvPr/>
          </p:nvSpPr>
          <p:spPr>
            <a:xfrm>
              <a:off x="3904499" y="3328171"/>
              <a:ext cx="137994" cy="349187"/>
            </a:xfrm>
            <a:prstGeom prst="rect">
              <a:avLst/>
            </a:prstGeom>
          </p:spPr>
          <p:txBody>
            <a:bodyPr vert="eaVert" wrap="square">
              <a:spAutoFit/>
            </a:bodyPr>
            <a:lstStyle/>
            <a:p>
              <a:pPr algn="ctr"/>
              <a:r>
                <a:rPr lang="ja-JP" altLang="en-US" sz="1200" dirty="0"/>
                <a:t>精度</a:t>
              </a:r>
            </a:p>
          </p:txBody>
        </p:sp>
        <p:sp>
          <p:nvSpPr>
            <p:cNvPr id="9" name="フリーフォーム: 図形 8">
              <a:extLst>
                <a:ext uri="{FF2B5EF4-FFF2-40B4-BE49-F238E27FC236}">
                  <a16:creationId xmlns:a16="http://schemas.microsoft.com/office/drawing/2014/main" id="{F85FB604-EB46-466A-BF84-9ADE8EE73D32}"/>
                </a:ext>
              </a:extLst>
            </p:cNvPr>
            <p:cNvSpPr/>
            <p:nvPr/>
          </p:nvSpPr>
          <p:spPr>
            <a:xfrm>
              <a:off x="4118558" y="3769820"/>
              <a:ext cx="1921757" cy="913913"/>
            </a:xfrm>
            <a:custGeom>
              <a:avLst/>
              <a:gdLst>
                <a:gd name="connsiteX0" fmla="*/ 0 w 1934307"/>
                <a:gd name="connsiteY0" fmla="*/ 740634 h 740634"/>
                <a:gd name="connsiteX1" fmla="*/ 993530 w 1934307"/>
                <a:gd name="connsiteY1" fmla="*/ 19665 h 740634"/>
                <a:gd name="connsiteX2" fmla="*/ 1934307 w 1934307"/>
                <a:gd name="connsiteY2" fmla="*/ 274642 h 740634"/>
              </a:gdLst>
              <a:ahLst/>
              <a:cxnLst>
                <a:cxn ang="0">
                  <a:pos x="connsiteX0" y="connsiteY0"/>
                </a:cxn>
                <a:cxn ang="0">
                  <a:pos x="connsiteX1" y="connsiteY1"/>
                </a:cxn>
                <a:cxn ang="0">
                  <a:pos x="connsiteX2" y="connsiteY2"/>
                </a:cxn>
              </a:cxnLst>
              <a:rect l="l" t="t" r="r" b="b"/>
              <a:pathLst>
                <a:path w="1934307" h="740634">
                  <a:moveTo>
                    <a:pt x="0" y="740634"/>
                  </a:moveTo>
                  <a:cubicBezTo>
                    <a:pt x="335573" y="418982"/>
                    <a:pt x="671146" y="97330"/>
                    <a:pt x="993530" y="19665"/>
                  </a:cubicBezTo>
                  <a:cubicBezTo>
                    <a:pt x="1315915" y="-58000"/>
                    <a:pt x="1625111" y="108321"/>
                    <a:pt x="1934307" y="274642"/>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フリーフォーム: 図形 9">
              <a:extLst>
                <a:ext uri="{FF2B5EF4-FFF2-40B4-BE49-F238E27FC236}">
                  <a16:creationId xmlns:a16="http://schemas.microsoft.com/office/drawing/2014/main" id="{29703734-60AD-4378-A5EA-E53EC13E0DA4}"/>
                </a:ext>
              </a:extLst>
            </p:cNvPr>
            <p:cNvSpPr/>
            <p:nvPr/>
          </p:nvSpPr>
          <p:spPr>
            <a:xfrm>
              <a:off x="4118196" y="3446585"/>
              <a:ext cx="1930911" cy="1233568"/>
            </a:xfrm>
            <a:custGeom>
              <a:avLst/>
              <a:gdLst>
                <a:gd name="connsiteX0" fmla="*/ 0 w 1960685"/>
                <a:gd name="connsiteY0" fmla="*/ 1019907 h 1019907"/>
                <a:gd name="connsiteX1" fmla="*/ 888023 w 1960685"/>
                <a:gd name="connsiteY1" fmla="*/ 202223 h 1019907"/>
                <a:gd name="connsiteX2" fmla="*/ 1960685 w 1960685"/>
                <a:gd name="connsiteY2" fmla="*/ 0 h 1019907"/>
              </a:gdLst>
              <a:ahLst/>
              <a:cxnLst>
                <a:cxn ang="0">
                  <a:pos x="connsiteX0" y="connsiteY0"/>
                </a:cxn>
                <a:cxn ang="0">
                  <a:pos x="connsiteX1" y="connsiteY1"/>
                </a:cxn>
                <a:cxn ang="0">
                  <a:pos x="connsiteX2" y="connsiteY2"/>
                </a:cxn>
              </a:cxnLst>
              <a:rect l="l" t="t" r="r" b="b"/>
              <a:pathLst>
                <a:path w="1960685" h="1019907">
                  <a:moveTo>
                    <a:pt x="0" y="1019907"/>
                  </a:moveTo>
                  <a:cubicBezTo>
                    <a:pt x="280621" y="696057"/>
                    <a:pt x="561242" y="372207"/>
                    <a:pt x="888023" y="202223"/>
                  </a:cubicBezTo>
                  <a:cubicBezTo>
                    <a:pt x="1214804" y="32239"/>
                    <a:pt x="1587744" y="16119"/>
                    <a:pt x="1960685" y="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19" name="直線矢印コネクタ 18">
            <a:extLst>
              <a:ext uri="{FF2B5EF4-FFF2-40B4-BE49-F238E27FC236}">
                <a16:creationId xmlns:a16="http://schemas.microsoft.com/office/drawing/2014/main" id="{C4624CE4-BD74-40A4-B582-1A0D47D5EA3C}"/>
              </a:ext>
            </a:extLst>
          </p:cNvPr>
          <p:cNvCxnSpPr/>
          <p:nvPr/>
        </p:nvCxnSpPr>
        <p:spPr>
          <a:xfrm>
            <a:off x="6526775" y="3828361"/>
            <a:ext cx="321426" cy="62420"/>
          </a:xfrm>
          <a:prstGeom prst="straightConnector1">
            <a:avLst/>
          </a:prstGeom>
          <a:ln w="47625">
            <a:solidFill>
              <a:schemeClr val="accent3"/>
            </a:solidFill>
            <a:headEnd type="none" w="med" len="med"/>
            <a:tailEnd type="triangle"/>
          </a:ln>
        </p:spPr>
        <p:style>
          <a:lnRef idx="3">
            <a:schemeClr val="accent1"/>
          </a:lnRef>
          <a:fillRef idx="0">
            <a:schemeClr val="accent1"/>
          </a:fillRef>
          <a:effectRef idx="2">
            <a:schemeClr val="accent1"/>
          </a:effectRef>
          <a:fontRef idx="minor">
            <a:schemeClr val="tx1"/>
          </a:fontRef>
        </p:style>
      </p:cxnSp>
      <p:cxnSp>
        <p:nvCxnSpPr>
          <p:cNvPr id="127" name="直線矢印コネクタ 126">
            <a:extLst>
              <a:ext uri="{FF2B5EF4-FFF2-40B4-BE49-F238E27FC236}">
                <a16:creationId xmlns:a16="http://schemas.microsoft.com/office/drawing/2014/main" id="{5F3EA475-DAEB-41B2-B7B7-D70516F6007C}"/>
              </a:ext>
            </a:extLst>
          </p:cNvPr>
          <p:cNvCxnSpPr>
            <a:cxnSpLocks/>
          </p:cNvCxnSpPr>
          <p:nvPr/>
        </p:nvCxnSpPr>
        <p:spPr>
          <a:xfrm flipH="1">
            <a:off x="5929744" y="3829658"/>
            <a:ext cx="321426" cy="62420"/>
          </a:xfrm>
          <a:prstGeom prst="straightConnector1">
            <a:avLst/>
          </a:prstGeom>
          <a:ln w="47625">
            <a:solidFill>
              <a:schemeClr val="accent3"/>
            </a:solidFill>
            <a:headEnd type="none" w="med" len="med"/>
            <a:tailEnd type="triangle"/>
          </a:ln>
        </p:spPr>
        <p:style>
          <a:lnRef idx="3">
            <a:schemeClr val="accent1"/>
          </a:lnRef>
          <a:fillRef idx="0">
            <a:schemeClr val="accent1"/>
          </a:fillRef>
          <a:effectRef idx="2">
            <a:schemeClr val="accent1"/>
          </a:effectRef>
          <a:fontRef idx="minor">
            <a:schemeClr val="tx1"/>
          </a:fontRef>
        </p:style>
      </p:cxnSp>
      <p:sp>
        <p:nvSpPr>
          <p:cNvPr id="20" name="楕円 19">
            <a:extLst>
              <a:ext uri="{FF2B5EF4-FFF2-40B4-BE49-F238E27FC236}">
                <a16:creationId xmlns:a16="http://schemas.microsoft.com/office/drawing/2014/main" id="{887E3B79-8FB6-44BB-B4FA-D5E795A43AF0}"/>
              </a:ext>
            </a:extLst>
          </p:cNvPr>
          <p:cNvSpPr/>
          <p:nvPr/>
        </p:nvSpPr>
        <p:spPr>
          <a:xfrm rot="19818263">
            <a:off x="3228675" y="4150610"/>
            <a:ext cx="2310376" cy="1340943"/>
          </a:xfrm>
          <a:prstGeom prst="ellipse">
            <a:avLst/>
          </a:prstGeom>
          <a:solidFill>
            <a:srgbClr val="5694D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128" name="楕円 127">
            <a:extLst>
              <a:ext uri="{FF2B5EF4-FFF2-40B4-BE49-F238E27FC236}">
                <a16:creationId xmlns:a16="http://schemas.microsoft.com/office/drawing/2014/main" id="{DF2742F8-06D4-469B-9598-E2D4958D556D}"/>
              </a:ext>
            </a:extLst>
          </p:cNvPr>
          <p:cNvSpPr/>
          <p:nvPr/>
        </p:nvSpPr>
        <p:spPr>
          <a:xfrm rot="12034846">
            <a:off x="6685515" y="3192279"/>
            <a:ext cx="2310376" cy="1132863"/>
          </a:xfrm>
          <a:prstGeom prst="ellipse">
            <a:avLst/>
          </a:prstGeom>
          <a:solidFill>
            <a:srgbClr val="5694D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102" name="正方形/長方形 101">
            <a:extLst>
              <a:ext uri="{FF2B5EF4-FFF2-40B4-BE49-F238E27FC236}">
                <a16:creationId xmlns:a16="http://schemas.microsoft.com/office/drawing/2014/main" id="{2482E5CD-943C-4598-A596-7D09C225F1F9}"/>
              </a:ext>
            </a:extLst>
          </p:cNvPr>
          <p:cNvSpPr/>
          <p:nvPr/>
        </p:nvSpPr>
        <p:spPr>
          <a:xfrm>
            <a:off x="8252718" y="3050210"/>
            <a:ext cx="1210588" cy="338554"/>
          </a:xfrm>
          <a:prstGeom prst="rect">
            <a:avLst/>
          </a:prstGeom>
        </p:spPr>
        <p:txBody>
          <a:bodyPr wrap="none">
            <a:spAutoFit/>
          </a:bodyPr>
          <a:lstStyle/>
          <a:p>
            <a:r>
              <a:rPr lang="ja-JP" altLang="en-US" sz="1600" b="1" dirty="0">
                <a:solidFill>
                  <a:srgbClr val="494949"/>
                </a:solidFill>
              </a:rPr>
              <a:t>訓練データ</a:t>
            </a:r>
          </a:p>
        </p:txBody>
      </p:sp>
      <p:sp>
        <p:nvSpPr>
          <p:cNvPr id="107" name="正方形/長方形 106">
            <a:extLst>
              <a:ext uri="{FF2B5EF4-FFF2-40B4-BE49-F238E27FC236}">
                <a16:creationId xmlns:a16="http://schemas.microsoft.com/office/drawing/2014/main" id="{8E96EE83-130E-4602-8E2C-0728D6B662CB}"/>
              </a:ext>
            </a:extLst>
          </p:cNvPr>
          <p:cNvSpPr/>
          <p:nvPr/>
        </p:nvSpPr>
        <p:spPr>
          <a:xfrm>
            <a:off x="7779061" y="4688342"/>
            <a:ext cx="1210588" cy="338554"/>
          </a:xfrm>
          <a:prstGeom prst="rect">
            <a:avLst/>
          </a:prstGeom>
        </p:spPr>
        <p:txBody>
          <a:bodyPr wrap="none">
            <a:spAutoFit/>
          </a:bodyPr>
          <a:lstStyle/>
          <a:p>
            <a:r>
              <a:rPr lang="ja-JP" altLang="en-US" sz="1600" b="1" dirty="0">
                <a:solidFill>
                  <a:srgbClr val="494949"/>
                </a:solidFill>
              </a:rPr>
              <a:t>検証データ</a:t>
            </a:r>
          </a:p>
        </p:txBody>
      </p:sp>
    </p:spTree>
    <p:extLst>
      <p:ext uri="{BB962C8B-B14F-4D97-AF65-F5344CB8AC3E}">
        <p14:creationId xmlns:p14="http://schemas.microsoft.com/office/powerpoint/2010/main" val="42474262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D8B5CB95-4071-435A-B4A8-F48CFE252BEF}"/>
              </a:ext>
            </a:extLst>
          </p:cNvPr>
          <p:cNvSpPr>
            <a:spLocks noGrp="1"/>
          </p:cNvSpPr>
          <p:nvPr>
            <p:ph type="sldNum" sz="quarter" idx="10"/>
          </p:nvPr>
        </p:nvSpPr>
        <p:spPr/>
        <p:txBody>
          <a:bodyPr/>
          <a:lstStyle/>
          <a:p>
            <a:fld id="{5D750650-B10A-47BF-93C2-E1678438B37A}" type="slidenum">
              <a:rPr lang="en-US" altLang="ja-JP" smtClean="0"/>
              <a:pPr/>
              <a:t>12</a:t>
            </a:fld>
            <a:endParaRPr lang="en-US" altLang="ja-JP" dirty="0"/>
          </a:p>
        </p:txBody>
      </p:sp>
    </p:spTree>
    <p:extLst>
      <p:ext uri="{BB962C8B-B14F-4D97-AF65-F5344CB8AC3E}">
        <p14:creationId xmlns:p14="http://schemas.microsoft.com/office/powerpoint/2010/main" val="59671266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F2B8B4D-3C4E-C2A1-0778-75130A35B38C}"/>
              </a:ext>
            </a:extLst>
          </p:cNvPr>
          <p:cNvSpPr>
            <a:spLocks noGrp="1"/>
          </p:cNvSpPr>
          <p:nvPr>
            <p:ph type="title"/>
          </p:nvPr>
        </p:nvSpPr>
        <p:spPr/>
        <p:txBody>
          <a:bodyPr/>
          <a:lstStyle/>
          <a:p>
            <a:r>
              <a:rPr kumimoji="1" lang="en-US" altLang="ja-JP" dirty="0"/>
              <a:t>Open AI </a:t>
            </a:r>
            <a:r>
              <a:rPr kumimoji="1" lang="ja-JP" altLang="en-US"/>
              <a:t>のハイパーパラメータ</a:t>
            </a:r>
          </a:p>
        </p:txBody>
      </p:sp>
      <p:sp>
        <p:nvSpPr>
          <p:cNvPr id="3" name="スライド番号プレースホルダー 2">
            <a:extLst>
              <a:ext uri="{FF2B5EF4-FFF2-40B4-BE49-F238E27FC236}">
                <a16:creationId xmlns:a16="http://schemas.microsoft.com/office/drawing/2014/main" id="{BA3F77BE-7F62-2D77-6C15-65EC8FC79277}"/>
              </a:ext>
            </a:extLst>
          </p:cNvPr>
          <p:cNvSpPr>
            <a:spLocks noGrp="1"/>
          </p:cNvSpPr>
          <p:nvPr>
            <p:ph type="sldNum" sz="quarter" idx="10"/>
          </p:nvPr>
        </p:nvSpPr>
        <p:spPr/>
        <p:txBody>
          <a:bodyPr/>
          <a:lstStyle/>
          <a:p>
            <a:fld id="{5D750650-B10A-47BF-93C2-E1678438B37A}" type="slidenum">
              <a:rPr lang="en-US" altLang="ja-JP" smtClean="0"/>
              <a:pPr/>
              <a:t>120</a:t>
            </a:fld>
            <a:endParaRPr lang="en-US" altLang="ja-JP" dirty="0"/>
          </a:p>
        </p:txBody>
      </p:sp>
      <p:sp>
        <p:nvSpPr>
          <p:cNvPr id="4" name="四角形: 角を丸くする 5">
            <a:extLst>
              <a:ext uri="{FF2B5EF4-FFF2-40B4-BE49-F238E27FC236}">
                <a16:creationId xmlns:a16="http://schemas.microsoft.com/office/drawing/2014/main" id="{74373634-F2C3-799C-58E3-0EE7279CA569}"/>
              </a:ext>
            </a:extLst>
          </p:cNvPr>
          <p:cNvSpPr/>
          <p:nvPr/>
        </p:nvSpPr>
        <p:spPr bwMode="auto">
          <a:xfrm>
            <a:off x="756614" y="1239317"/>
            <a:ext cx="10678772" cy="477017"/>
          </a:xfrm>
          <a:prstGeom prst="roundRect">
            <a:avLst>
              <a:gd name="adj" fmla="val 7423"/>
            </a:avLst>
          </a:prstGeom>
          <a:solidFill>
            <a:srgbClr val="FEEDE6"/>
          </a:solidFill>
          <a:ln w="19050" algn="ctr">
            <a:noFill/>
            <a:prstDash val="dash"/>
            <a:round/>
            <a:headEnd/>
            <a:tailEnd/>
          </a:ln>
          <a:effectLst/>
        </p:spPr>
        <p:txBody>
          <a:bodyPr wrap="none" lIns="180000" bIns="0" rtlCol="0" anchor="ctr"/>
          <a:lstStyle/>
          <a:p>
            <a:pPr marL="285750" indent="-285750">
              <a:buFont typeface="Wingdings" panose="05000000000000000000" pitchFamily="2" charset="2"/>
              <a:buChar char="n"/>
            </a:pPr>
            <a:r>
              <a:rPr kumimoji="1" lang="en-US" altLang="ja-JP" sz="2000" b="1" dirty="0">
                <a:solidFill>
                  <a:srgbClr val="F36C37"/>
                </a:solidFill>
                <a:latin typeface="+mj-ea"/>
                <a:ea typeface="+mj-ea"/>
              </a:rPr>
              <a:t>Open AI </a:t>
            </a:r>
            <a:r>
              <a:rPr kumimoji="1" lang="ja-JP" altLang="en-US" sz="2000" b="1">
                <a:solidFill>
                  <a:srgbClr val="F36C37"/>
                </a:solidFill>
                <a:latin typeface="+mj-ea"/>
                <a:ea typeface="+mj-ea"/>
              </a:rPr>
              <a:t>の</a:t>
            </a:r>
            <a:r>
              <a:rPr kumimoji="1" lang="ja-JP" altLang="en-US" sz="2000" b="1" dirty="0">
                <a:solidFill>
                  <a:srgbClr val="F36C37"/>
                </a:solidFill>
                <a:latin typeface="+mj-ea"/>
                <a:ea typeface="+mj-ea"/>
              </a:rPr>
              <a:t>ハイパーパラメータ</a:t>
            </a:r>
          </a:p>
        </p:txBody>
      </p:sp>
      <p:sp>
        <p:nvSpPr>
          <p:cNvPr id="6" name="テキスト ボックス 5">
            <a:extLst>
              <a:ext uri="{FF2B5EF4-FFF2-40B4-BE49-F238E27FC236}">
                <a16:creationId xmlns:a16="http://schemas.microsoft.com/office/drawing/2014/main" id="{A416207B-5DE9-677D-2C80-0DB79E7DD3F6}"/>
              </a:ext>
            </a:extLst>
          </p:cNvPr>
          <p:cNvSpPr txBox="1"/>
          <p:nvPr/>
        </p:nvSpPr>
        <p:spPr>
          <a:xfrm>
            <a:off x="756614" y="4981239"/>
            <a:ext cx="9807487" cy="1323439"/>
          </a:xfrm>
          <a:prstGeom prst="rect">
            <a:avLst/>
          </a:prstGeom>
          <a:noFill/>
        </p:spPr>
        <p:txBody>
          <a:bodyPr wrap="square">
            <a:spAutoFit/>
          </a:bodyPr>
          <a:lstStyle/>
          <a:p>
            <a:pPr marL="742950" lvl="1" indent="-285750">
              <a:buClr>
                <a:srgbClr val="F36C37"/>
              </a:buClr>
              <a:buFont typeface="Wingdings" pitchFamily="2" charset="2"/>
              <a:buChar char="ü"/>
            </a:pPr>
            <a:r>
              <a:rPr lang="en-US" altLang="ja-JP" sz="2000" b="1" dirty="0">
                <a:solidFill>
                  <a:srgbClr val="F36C37"/>
                </a:solidFill>
                <a:latin typeface="+mn-ea"/>
              </a:rPr>
              <a:t>Max Tokens</a:t>
            </a:r>
            <a:r>
              <a:rPr lang="ja-JP" altLang="en-US" sz="2000" b="1">
                <a:latin typeface="+mn-ea"/>
              </a:rPr>
              <a:t>：チャットで生成する最大トークン</a:t>
            </a:r>
            <a:endParaRPr lang="en-US" altLang="ja-JP" sz="2000" b="1" dirty="0">
              <a:latin typeface="+mn-ea"/>
            </a:endParaRPr>
          </a:p>
          <a:p>
            <a:pPr marL="742950" lvl="1" indent="-285750">
              <a:buClr>
                <a:srgbClr val="F36C37"/>
              </a:buClr>
              <a:buFont typeface="Wingdings" pitchFamily="2" charset="2"/>
              <a:buChar char="ü"/>
            </a:pPr>
            <a:r>
              <a:rPr lang="en-US" altLang="ja-JP" sz="2000" b="1" dirty="0">
                <a:solidFill>
                  <a:srgbClr val="F36C37"/>
                </a:solidFill>
                <a:latin typeface="+mn-ea"/>
              </a:rPr>
              <a:t>Temperature</a:t>
            </a:r>
            <a:r>
              <a:rPr lang="ja-JP" altLang="en-US" sz="2000" b="1">
                <a:latin typeface="+mn-ea"/>
              </a:rPr>
              <a:t>：回答の自由度。</a:t>
            </a:r>
            <a:r>
              <a:rPr lang="en-US" altLang="ja-JP" sz="2000" b="1" dirty="0">
                <a:latin typeface="+mn-ea"/>
              </a:rPr>
              <a:t>0-1 </a:t>
            </a:r>
            <a:r>
              <a:rPr lang="ja-JP" altLang="en-US" sz="2000" b="1">
                <a:latin typeface="+mn-ea"/>
              </a:rPr>
              <a:t>の間、値が大きいほうが自由な回答が生成される</a:t>
            </a:r>
            <a:endParaRPr lang="en-US" altLang="ja-JP" sz="2000" b="1" dirty="0">
              <a:latin typeface="+mn-ea"/>
            </a:endParaRPr>
          </a:p>
          <a:p>
            <a:pPr marL="742950" lvl="1" indent="-285750">
              <a:buClr>
                <a:srgbClr val="F36C37"/>
              </a:buClr>
              <a:buFont typeface="Wingdings" pitchFamily="2" charset="2"/>
              <a:buChar char="ü"/>
            </a:pPr>
            <a:r>
              <a:rPr lang="ja-JP" altLang="en-US" sz="2000" b="1">
                <a:latin typeface="+mn-ea"/>
              </a:rPr>
              <a:t>回答形式を事前に設定出来る。（</a:t>
            </a:r>
            <a:r>
              <a:rPr lang="en-US" altLang="ja-JP" sz="2000" b="1" dirty="0">
                <a:latin typeface="+mn-ea"/>
              </a:rPr>
              <a:t>Json</a:t>
            </a:r>
            <a:r>
              <a:rPr lang="ja-JP" altLang="en-US" sz="2000" b="1">
                <a:latin typeface="+mn-ea"/>
              </a:rPr>
              <a:t>形式や</a:t>
            </a:r>
            <a:r>
              <a:rPr lang="en-US" altLang="ja-JP" sz="2000" b="1" dirty="0">
                <a:latin typeface="+mn-ea"/>
              </a:rPr>
              <a:t>〜</a:t>
            </a:r>
            <a:r>
              <a:rPr lang="ja-JP" altLang="en-US" sz="2000" b="1">
                <a:latin typeface="+mn-ea"/>
              </a:rPr>
              <a:t>な感じでなど）</a:t>
            </a:r>
            <a:endParaRPr lang="ja-JP" altLang="en-US" sz="2000" b="1" dirty="0">
              <a:latin typeface="+mn-ea"/>
            </a:endParaRPr>
          </a:p>
        </p:txBody>
      </p:sp>
      <p:pic>
        <p:nvPicPr>
          <p:cNvPr id="8" name="図 7" descr="グラフィカル ユーザー インターフェイス, アプリケーション&#10;&#10;自動的に生成された説明">
            <a:extLst>
              <a:ext uri="{FF2B5EF4-FFF2-40B4-BE49-F238E27FC236}">
                <a16:creationId xmlns:a16="http://schemas.microsoft.com/office/drawing/2014/main" id="{D7C2F46A-F744-21DF-7D2F-FA75AEDFE8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13077" y="1961568"/>
            <a:ext cx="5965841" cy="2774436"/>
          </a:xfrm>
          <a:prstGeom prst="rect">
            <a:avLst/>
          </a:prstGeom>
        </p:spPr>
      </p:pic>
      <p:sp>
        <p:nvSpPr>
          <p:cNvPr id="5" name="スライド番号プレースホルダー 2">
            <a:extLst>
              <a:ext uri="{FF2B5EF4-FFF2-40B4-BE49-F238E27FC236}">
                <a16:creationId xmlns:a16="http://schemas.microsoft.com/office/drawing/2014/main" id="{4FCD864A-9A9A-88DA-6BF3-EFAAFC8793C6}"/>
              </a:ext>
            </a:extLst>
          </p:cNvPr>
          <p:cNvSpPr txBox="1">
            <a:spLocks/>
          </p:cNvSpPr>
          <p:nvPr/>
        </p:nvSpPr>
        <p:spPr>
          <a:xfrm>
            <a:off x="9417699" y="6617614"/>
            <a:ext cx="2743200" cy="204403"/>
          </a:xfrm>
          <a:prstGeom prst="rect">
            <a:avLst/>
          </a:prstGeom>
        </p:spPr>
        <p:txBody>
          <a:bodyPr vert="horz" lIns="91440" tIns="45720" rIns="91440" bIns="45720" rtlCol="0" anchor="ctr"/>
          <a:lstStyle>
            <a:defPPr>
              <a:defRPr lang="en-US"/>
            </a:defPPr>
            <a:lvl1pPr marL="0" algn="r" defTabSz="457200" rtl="0" eaLnBrk="1" latinLnBrk="0" hangingPunct="1">
              <a:defRPr kumimoji="1" lang="ja-JP" altLang="en-US" sz="900" b="0" kern="1200" smtClean="0">
                <a:solidFill>
                  <a:schemeClr val="tx1">
                    <a:lumMod val="50000"/>
                    <a:lumOff val="50000"/>
                  </a:schemeClr>
                </a:solidFill>
                <a:latin typeface="メイリオ" panose="020B0604030504040204" pitchFamily="50" charset="-128"/>
                <a:ea typeface="メイリオ" panose="020B0604030504040204" pitchFamily="50" charset="-128"/>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5D750650-B10A-47BF-93C2-E1678438B37A}" type="slidenum">
              <a:rPr lang="en-US" altLang="ja-JP" smtClean="0"/>
              <a:pPr/>
              <a:t>120</a:t>
            </a:fld>
            <a:endParaRPr lang="en-US" altLang="ja-JP" dirty="0"/>
          </a:p>
        </p:txBody>
      </p:sp>
    </p:spTree>
    <p:extLst>
      <p:ext uri="{BB962C8B-B14F-4D97-AF65-F5344CB8AC3E}">
        <p14:creationId xmlns:p14="http://schemas.microsoft.com/office/powerpoint/2010/main" val="385597157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397DFDCB-846C-66F2-DE01-81246B7AA35F}"/>
              </a:ext>
            </a:extLst>
          </p:cNvPr>
          <p:cNvSpPr>
            <a:spLocks noGrp="1"/>
          </p:cNvSpPr>
          <p:nvPr>
            <p:ph type="title"/>
          </p:nvPr>
        </p:nvSpPr>
        <p:spPr/>
        <p:txBody>
          <a:bodyPr anchor="ctr">
            <a:normAutofit/>
          </a:bodyPr>
          <a:lstStyle/>
          <a:p>
            <a:r>
              <a:rPr lang="en-US" altLang="ja-JP" dirty="0"/>
              <a:t>AI </a:t>
            </a:r>
            <a:r>
              <a:rPr lang="ja-JP" altLang="en-US"/>
              <a:t>の全体像</a:t>
            </a:r>
          </a:p>
        </p:txBody>
      </p:sp>
      <p:sp>
        <p:nvSpPr>
          <p:cNvPr id="15" name="Slide Number Placeholder 3">
            <a:extLst>
              <a:ext uri="{FF2B5EF4-FFF2-40B4-BE49-F238E27FC236}">
                <a16:creationId xmlns:a16="http://schemas.microsoft.com/office/drawing/2014/main" id="{253BAF50-3D18-470A-DE52-63C98E72C84F}"/>
              </a:ext>
            </a:extLst>
          </p:cNvPr>
          <p:cNvSpPr>
            <a:spLocks noGrp="1"/>
          </p:cNvSpPr>
          <p:nvPr>
            <p:ph type="sldNum" sz="quarter" idx="10"/>
          </p:nvPr>
        </p:nvSpPr>
        <p:spPr/>
        <p:txBody>
          <a:bodyPr/>
          <a:lstStyle/>
          <a:p>
            <a:pPr>
              <a:spcAft>
                <a:spcPts val="600"/>
              </a:spcAft>
            </a:pPr>
            <a:fld id="{46BB8D49-91AB-4BE8-B7F4-8EAFE2BF815D}" type="slidenum">
              <a:rPr kumimoji="1" lang="ja-JP" altLang="en-US" smtClean="0"/>
              <a:pPr>
                <a:spcAft>
                  <a:spcPts val="600"/>
                </a:spcAft>
              </a:pPr>
              <a:t>121</a:t>
            </a:fld>
            <a:endParaRPr kumimoji="1" lang="ja-JP" altLang="en-US"/>
          </a:p>
        </p:txBody>
      </p:sp>
      <p:sp>
        <p:nvSpPr>
          <p:cNvPr id="4" name="テキスト ボックス 3">
            <a:extLst>
              <a:ext uri="{FF2B5EF4-FFF2-40B4-BE49-F238E27FC236}">
                <a16:creationId xmlns:a16="http://schemas.microsoft.com/office/drawing/2014/main" id="{C8F42D49-DA2B-EF4A-2762-95528C309384}"/>
              </a:ext>
            </a:extLst>
          </p:cNvPr>
          <p:cNvSpPr txBox="1"/>
          <p:nvPr/>
        </p:nvSpPr>
        <p:spPr>
          <a:xfrm>
            <a:off x="4075896" y="1533284"/>
            <a:ext cx="3866764" cy="400110"/>
          </a:xfrm>
          <a:prstGeom prst="rect">
            <a:avLst/>
          </a:prstGeom>
          <a:solidFill>
            <a:schemeClr val="tx1">
              <a:lumMod val="50000"/>
              <a:lumOff val="50000"/>
            </a:schemeClr>
          </a:solidFill>
          <a:ln w="31750">
            <a:noFill/>
          </a:ln>
        </p:spPr>
        <p:txBody>
          <a:bodyPr wrap="none" rtlCol="0">
            <a:spAutoFit/>
          </a:bodyPr>
          <a:lstStyle/>
          <a:p>
            <a:pPr algn="ctr" defTabSz="996696" fontAlgn="base">
              <a:spcBef>
                <a:spcPct val="0"/>
              </a:spcBef>
              <a:spcAft>
                <a:spcPts val="600"/>
              </a:spcAft>
            </a:pPr>
            <a:r>
              <a:rPr kumimoji="1" lang="en-US" altLang="ja-JP" sz="2000" b="1" kern="1200">
                <a:solidFill>
                  <a:schemeClr val="bg1"/>
                </a:solidFill>
                <a:latin typeface="+mn-ea"/>
                <a:ea typeface="+mn-ea"/>
                <a:cs typeface="+mn-cs"/>
              </a:rPr>
              <a:t>1. </a:t>
            </a:r>
            <a:r>
              <a:rPr kumimoji="1" lang="ja-JP" altLang="en-US" sz="2000" b="1" kern="1200">
                <a:solidFill>
                  <a:schemeClr val="bg1"/>
                </a:solidFill>
                <a:latin typeface="+mn-ea"/>
                <a:ea typeface="+mn-ea"/>
                <a:cs typeface="+mn-cs"/>
              </a:rPr>
              <a:t>プロジェクトスコープの決定</a:t>
            </a:r>
            <a:endParaRPr kumimoji="1" lang="ja-JP" altLang="en-US" sz="2000" b="1">
              <a:solidFill>
                <a:schemeClr val="bg1"/>
              </a:solidFill>
              <a:latin typeface="+mn-ea"/>
            </a:endParaRPr>
          </a:p>
        </p:txBody>
      </p:sp>
      <p:sp>
        <p:nvSpPr>
          <p:cNvPr id="5" name="テキスト ボックス 4">
            <a:extLst>
              <a:ext uri="{FF2B5EF4-FFF2-40B4-BE49-F238E27FC236}">
                <a16:creationId xmlns:a16="http://schemas.microsoft.com/office/drawing/2014/main" id="{D97490CA-FEA6-9755-263D-C417ACE73CD3}"/>
              </a:ext>
            </a:extLst>
          </p:cNvPr>
          <p:cNvSpPr txBox="1"/>
          <p:nvPr/>
        </p:nvSpPr>
        <p:spPr>
          <a:xfrm>
            <a:off x="7588397" y="2430149"/>
            <a:ext cx="3353803" cy="400110"/>
          </a:xfrm>
          <a:prstGeom prst="rect">
            <a:avLst/>
          </a:prstGeom>
          <a:solidFill>
            <a:schemeClr val="tx1">
              <a:lumMod val="50000"/>
              <a:lumOff val="50000"/>
            </a:schemeClr>
          </a:solidFill>
          <a:ln w="31750">
            <a:noFill/>
          </a:ln>
        </p:spPr>
        <p:txBody>
          <a:bodyPr wrap="none" rtlCol="0">
            <a:spAutoFit/>
          </a:bodyPr>
          <a:lstStyle/>
          <a:p>
            <a:pPr algn="ctr" defTabSz="996696" fontAlgn="base">
              <a:spcBef>
                <a:spcPct val="0"/>
              </a:spcBef>
              <a:spcAft>
                <a:spcPts val="600"/>
              </a:spcAft>
            </a:pPr>
            <a:r>
              <a:rPr kumimoji="1" lang="en-US" altLang="ja-JP" sz="2000" b="1" kern="1200">
                <a:solidFill>
                  <a:schemeClr val="bg1"/>
                </a:solidFill>
                <a:latin typeface="+mn-ea"/>
                <a:ea typeface="+mn-ea"/>
                <a:cs typeface="+mn-cs"/>
              </a:rPr>
              <a:t>2. </a:t>
            </a:r>
            <a:r>
              <a:rPr kumimoji="1" lang="ja-JP" altLang="en-US" sz="2000" b="1" kern="1200">
                <a:solidFill>
                  <a:schemeClr val="bg1"/>
                </a:solidFill>
                <a:latin typeface="+mn-ea"/>
                <a:ea typeface="+mn-ea"/>
                <a:cs typeface="+mn-cs"/>
              </a:rPr>
              <a:t>データエンジニアリング</a:t>
            </a:r>
            <a:endParaRPr kumimoji="1" lang="ja-JP" altLang="en-US" sz="2000" b="1">
              <a:solidFill>
                <a:schemeClr val="bg1"/>
              </a:solidFill>
              <a:latin typeface="+mn-ea"/>
            </a:endParaRPr>
          </a:p>
        </p:txBody>
      </p:sp>
      <p:sp>
        <p:nvSpPr>
          <p:cNvPr id="6" name="テキスト ボックス 5">
            <a:extLst>
              <a:ext uri="{FF2B5EF4-FFF2-40B4-BE49-F238E27FC236}">
                <a16:creationId xmlns:a16="http://schemas.microsoft.com/office/drawing/2014/main" id="{BDC4B95F-799A-4682-BFF2-F6AE39840C09}"/>
              </a:ext>
            </a:extLst>
          </p:cNvPr>
          <p:cNvSpPr txBox="1"/>
          <p:nvPr/>
        </p:nvSpPr>
        <p:spPr>
          <a:xfrm>
            <a:off x="7844877" y="3961495"/>
            <a:ext cx="2840842" cy="400110"/>
          </a:xfrm>
          <a:prstGeom prst="rect">
            <a:avLst/>
          </a:prstGeom>
          <a:solidFill>
            <a:schemeClr val="tx1">
              <a:lumMod val="50000"/>
              <a:lumOff val="50000"/>
            </a:schemeClr>
          </a:solidFill>
          <a:ln w="31750">
            <a:noFill/>
          </a:ln>
        </p:spPr>
        <p:txBody>
          <a:bodyPr wrap="none" rtlCol="0">
            <a:spAutoFit/>
          </a:bodyPr>
          <a:lstStyle/>
          <a:p>
            <a:pPr algn="ctr" defTabSz="996696" fontAlgn="base">
              <a:spcBef>
                <a:spcPct val="0"/>
              </a:spcBef>
              <a:spcAft>
                <a:spcPts val="600"/>
              </a:spcAft>
            </a:pPr>
            <a:r>
              <a:rPr kumimoji="1" lang="en-US" altLang="ja-JP" sz="2000" b="1" kern="1200">
                <a:solidFill>
                  <a:schemeClr val="bg1"/>
                </a:solidFill>
                <a:latin typeface="+mn-ea"/>
                <a:ea typeface="+mn-ea"/>
                <a:cs typeface="+mn-cs"/>
              </a:rPr>
              <a:t>3. </a:t>
            </a:r>
            <a:r>
              <a:rPr kumimoji="1" lang="ja-JP" altLang="en-US" sz="2000" b="1" kern="1200">
                <a:solidFill>
                  <a:schemeClr val="bg1"/>
                </a:solidFill>
                <a:latin typeface="+mn-ea"/>
                <a:ea typeface="+mn-ea"/>
                <a:cs typeface="+mn-cs"/>
              </a:rPr>
              <a:t>機械学習モデル開発</a:t>
            </a:r>
            <a:endParaRPr kumimoji="1" lang="ja-JP" altLang="en-US" sz="2000" b="1">
              <a:solidFill>
                <a:schemeClr val="bg1"/>
              </a:solidFill>
              <a:latin typeface="+mn-ea"/>
            </a:endParaRPr>
          </a:p>
        </p:txBody>
      </p:sp>
      <p:sp>
        <p:nvSpPr>
          <p:cNvPr id="7" name="テキスト ボックス 6">
            <a:extLst>
              <a:ext uri="{FF2B5EF4-FFF2-40B4-BE49-F238E27FC236}">
                <a16:creationId xmlns:a16="http://schemas.microsoft.com/office/drawing/2014/main" id="{0ED33A42-601B-7CDB-F57C-792C1633E8AD}"/>
              </a:ext>
            </a:extLst>
          </p:cNvPr>
          <p:cNvSpPr txBox="1"/>
          <p:nvPr/>
        </p:nvSpPr>
        <p:spPr>
          <a:xfrm>
            <a:off x="5230058" y="5030803"/>
            <a:ext cx="1558440" cy="400110"/>
          </a:xfrm>
          <a:prstGeom prst="rect">
            <a:avLst/>
          </a:prstGeom>
          <a:solidFill>
            <a:srgbClr val="F36C37"/>
          </a:solidFill>
          <a:ln w="31750">
            <a:noFill/>
          </a:ln>
        </p:spPr>
        <p:txBody>
          <a:bodyPr wrap="none" rtlCol="0">
            <a:spAutoFit/>
          </a:bodyPr>
          <a:lstStyle/>
          <a:p>
            <a:pPr algn="ctr" defTabSz="996696" fontAlgn="base">
              <a:spcBef>
                <a:spcPct val="0"/>
              </a:spcBef>
              <a:spcAft>
                <a:spcPts val="600"/>
              </a:spcAft>
            </a:pPr>
            <a:r>
              <a:rPr kumimoji="1" lang="en-US" altLang="ja-JP" sz="2000" b="1" kern="1200" dirty="0">
                <a:solidFill>
                  <a:schemeClr val="bg1"/>
                </a:solidFill>
                <a:latin typeface="+mn-ea"/>
                <a:ea typeface="+mn-ea"/>
                <a:cs typeface="+mn-cs"/>
              </a:rPr>
              <a:t>4. </a:t>
            </a:r>
            <a:r>
              <a:rPr kumimoji="1" lang="ja-JP" altLang="en-US" sz="2000" b="1" kern="1200">
                <a:solidFill>
                  <a:schemeClr val="bg1"/>
                </a:solidFill>
                <a:latin typeface="+mn-ea"/>
                <a:ea typeface="+mn-ea"/>
                <a:cs typeface="+mn-cs"/>
              </a:rPr>
              <a:t>デプロイ</a:t>
            </a:r>
            <a:endParaRPr kumimoji="1" lang="ja-JP" altLang="en-US" sz="2000" b="1">
              <a:solidFill>
                <a:schemeClr val="bg1"/>
              </a:solidFill>
              <a:latin typeface="+mn-ea"/>
            </a:endParaRPr>
          </a:p>
        </p:txBody>
      </p:sp>
      <p:sp>
        <p:nvSpPr>
          <p:cNvPr id="8" name="テキスト ボックス 7">
            <a:extLst>
              <a:ext uri="{FF2B5EF4-FFF2-40B4-BE49-F238E27FC236}">
                <a16:creationId xmlns:a16="http://schemas.microsoft.com/office/drawing/2014/main" id="{D9D72066-43F7-B8FE-2821-F80F88C10FDF}"/>
              </a:ext>
            </a:extLst>
          </p:cNvPr>
          <p:cNvSpPr txBox="1"/>
          <p:nvPr/>
        </p:nvSpPr>
        <p:spPr>
          <a:xfrm>
            <a:off x="1472511" y="3961495"/>
            <a:ext cx="2327881" cy="400110"/>
          </a:xfrm>
          <a:prstGeom prst="rect">
            <a:avLst/>
          </a:prstGeom>
          <a:solidFill>
            <a:schemeClr val="tx1">
              <a:lumMod val="50000"/>
              <a:lumOff val="50000"/>
            </a:schemeClr>
          </a:solidFill>
          <a:ln w="31750">
            <a:noFill/>
          </a:ln>
        </p:spPr>
        <p:txBody>
          <a:bodyPr wrap="none" rtlCol="0">
            <a:spAutoFit/>
          </a:bodyPr>
          <a:lstStyle/>
          <a:p>
            <a:pPr algn="ctr" defTabSz="996696" fontAlgn="base">
              <a:spcBef>
                <a:spcPct val="0"/>
              </a:spcBef>
              <a:spcAft>
                <a:spcPts val="600"/>
              </a:spcAft>
            </a:pPr>
            <a:r>
              <a:rPr kumimoji="1" lang="en-US" altLang="ja-JP" sz="2000" b="1" kern="1200">
                <a:solidFill>
                  <a:schemeClr val="bg1"/>
                </a:solidFill>
                <a:latin typeface="+mn-ea"/>
                <a:ea typeface="+mn-ea"/>
                <a:cs typeface="+mn-cs"/>
              </a:rPr>
              <a:t>5. </a:t>
            </a:r>
            <a:r>
              <a:rPr kumimoji="1" lang="ja-JP" altLang="en-US" sz="2000" b="1" kern="1200">
                <a:solidFill>
                  <a:schemeClr val="bg1"/>
                </a:solidFill>
                <a:latin typeface="+mn-ea"/>
                <a:ea typeface="+mn-ea"/>
                <a:cs typeface="+mn-cs"/>
              </a:rPr>
              <a:t>監視と継続学習</a:t>
            </a:r>
            <a:endParaRPr kumimoji="1" lang="ja-JP" altLang="en-US" sz="2000" b="1">
              <a:solidFill>
                <a:schemeClr val="bg1"/>
              </a:solidFill>
              <a:latin typeface="+mn-ea"/>
            </a:endParaRPr>
          </a:p>
        </p:txBody>
      </p:sp>
      <p:sp>
        <p:nvSpPr>
          <p:cNvPr id="9" name="テキスト ボックス 8">
            <a:extLst>
              <a:ext uri="{FF2B5EF4-FFF2-40B4-BE49-F238E27FC236}">
                <a16:creationId xmlns:a16="http://schemas.microsoft.com/office/drawing/2014/main" id="{9F87E811-0E5B-60F6-E89B-93A870870633}"/>
              </a:ext>
            </a:extLst>
          </p:cNvPr>
          <p:cNvSpPr txBox="1"/>
          <p:nvPr/>
        </p:nvSpPr>
        <p:spPr>
          <a:xfrm>
            <a:off x="1600750" y="2430149"/>
            <a:ext cx="2071401" cy="400110"/>
          </a:xfrm>
          <a:prstGeom prst="rect">
            <a:avLst/>
          </a:prstGeom>
          <a:solidFill>
            <a:schemeClr val="tx1">
              <a:lumMod val="50000"/>
              <a:lumOff val="50000"/>
            </a:schemeClr>
          </a:solidFill>
          <a:ln w="31750">
            <a:noFill/>
          </a:ln>
        </p:spPr>
        <p:txBody>
          <a:bodyPr wrap="none" rtlCol="0">
            <a:spAutoFit/>
          </a:bodyPr>
          <a:lstStyle/>
          <a:p>
            <a:pPr algn="ctr" defTabSz="996696" fontAlgn="base">
              <a:spcBef>
                <a:spcPct val="0"/>
              </a:spcBef>
              <a:spcAft>
                <a:spcPts val="600"/>
              </a:spcAft>
            </a:pPr>
            <a:r>
              <a:rPr kumimoji="1" lang="en-US" altLang="ja-JP" sz="2000" b="1" kern="1200" dirty="0">
                <a:solidFill>
                  <a:schemeClr val="bg1"/>
                </a:solidFill>
                <a:latin typeface="+mn-ea"/>
                <a:ea typeface="+mn-ea"/>
                <a:cs typeface="+mn-cs"/>
              </a:rPr>
              <a:t>6. </a:t>
            </a:r>
            <a:r>
              <a:rPr kumimoji="1" lang="ja-JP" altLang="en-US" sz="2000" b="1" kern="1200">
                <a:solidFill>
                  <a:schemeClr val="bg1"/>
                </a:solidFill>
                <a:latin typeface="+mn-ea"/>
                <a:ea typeface="+mn-ea"/>
                <a:cs typeface="+mn-cs"/>
              </a:rPr>
              <a:t>ビジネス分析</a:t>
            </a:r>
            <a:endParaRPr kumimoji="1" lang="ja-JP" altLang="en-US" sz="2000" b="1">
              <a:solidFill>
                <a:schemeClr val="bg1"/>
              </a:solidFill>
              <a:latin typeface="+mn-ea"/>
            </a:endParaRPr>
          </a:p>
        </p:txBody>
      </p:sp>
      <p:cxnSp>
        <p:nvCxnSpPr>
          <p:cNvPr id="11" name="カギ線コネクタ 10">
            <a:extLst>
              <a:ext uri="{FF2B5EF4-FFF2-40B4-BE49-F238E27FC236}">
                <a16:creationId xmlns:a16="http://schemas.microsoft.com/office/drawing/2014/main" id="{5AB3347B-0D46-3820-5AAF-269F616650A4}"/>
              </a:ext>
            </a:extLst>
          </p:cNvPr>
          <p:cNvCxnSpPr>
            <a:cxnSpLocks/>
            <a:stCxn id="4" idx="3"/>
            <a:endCxn id="5" idx="0"/>
          </p:cNvCxnSpPr>
          <p:nvPr/>
        </p:nvCxnSpPr>
        <p:spPr>
          <a:xfrm>
            <a:off x="7942660" y="1733339"/>
            <a:ext cx="1322639" cy="696810"/>
          </a:xfrm>
          <a:prstGeom prst="bentConnector2">
            <a:avLst/>
          </a:prstGeom>
          <a:ln w="47625">
            <a:solidFill>
              <a:schemeClr val="tx1">
                <a:lumMod val="50000"/>
                <a:lumOff val="50000"/>
              </a:schemeClr>
            </a:solidFill>
            <a:headEnd type="none" w="med" len="med"/>
            <a:tailEnd type="triangle"/>
          </a:ln>
        </p:spPr>
        <p:style>
          <a:lnRef idx="3">
            <a:schemeClr val="accent1"/>
          </a:lnRef>
          <a:fillRef idx="0">
            <a:schemeClr val="accent1"/>
          </a:fillRef>
          <a:effectRef idx="2">
            <a:schemeClr val="accent1"/>
          </a:effectRef>
          <a:fontRef idx="minor">
            <a:schemeClr val="tx1"/>
          </a:fontRef>
        </p:style>
      </p:cxnSp>
      <p:cxnSp>
        <p:nvCxnSpPr>
          <p:cNvPr id="13" name="カギ線コネクタ 12">
            <a:extLst>
              <a:ext uri="{FF2B5EF4-FFF2-40B4-BE49-F238E27FC236}">
                <a16:creationId xmlns:a16="http://schemas.microsoft.com/office/drawing/2014/main" id="{0137172B-FDE0-CE13-E751-A85CCDCEA2B5}"/>
              </a:ext>
            </a:extLst>
          </p:cNvPr>
          <p:cNvCxnSpPr>
            <a:cxnSpLocks/>
            <a:stCxn id="6" idx="2"/>
            <a:endCxn id="7" idx="3"/>
          </p:cNvCxnSpPr>
          <p:nvPr/>
        </p:nvCxnSpPr>
        <p:spPr>
          <a:xfrm rot="5400000">
            <a:off x="7592272" y="3557831"/>
            <a:ext cx="869253" cy="2476800"/>
          </a:xfrm>
          <a:prstGeom prst="bentConnector2">
            <a:avLst/>
          </a:prstGeom>
          <a:ln w="47625">
            <a:solidFill>
              <a:schemeClr val="tx1">
                <a:lumMod val="50000"/>
                <a:lumOff val="50000"/>
              </a:schemeClr>
            </a:solidFill>
            <a:headEnd type="none" w="med" len="med"/>
            <a:tailEnd type="triangle"/>
          </a:ln>
        </p:spPr>
        <p:style>
          <a:lnRef idx="3">
            <a:schemeClr val="accent1"/>
          </a:lnRef>
          <a:fillRef idx="0">
            <a:schemeClr val="accent1"/>
          </a:fillRef>
          <a:effectRef idx="2">
            <a:schemeClr val="accent1"/>
          </a:effectRef>
          <a:fontRef idx="minor">
            <a:schemeClr val="tx1"/>
          </a:fontRef>
        </p:style>
      </p:cxnSp>
      <p:cxnSp>
        <p:nvCxnSpPr>
          <p:cNvPr id="17" name="カギ線コネクタ 16">
            <a:extLst>
              <a:ext uri="{FF2B5EF4-FFF2-40B4-BE49-F238E27FC236}">
                <a16:creationId xmlns:a16="http://schemas.microsoft.com/office/drawing/2014/main" id="{0545F141-00B1-33A0-EB1C-6BFD8103B209}"/>
              </a:ext>
            </a:extLst>
          </p:cNvPr>
          <p:cNvCxnSpPr>
            <a:cxnSpLocks/>
            <a:stCxn id="7" idx="1"/>
            <a:endCxn id="8" idx="2"/>
          </p:cNvCxnSpPr>
          <p:nvPr/>
        </p:nvCxnSpPr>
        <p:spPr>
          <a:xfrm rot="10800000">
            <a:off x="2636452" y="4361606"/>
            <a:ext cx="2593606" cy="869253"/>
          </a:xfrm>
          <a:prstGeom prst="bentConnector2">
            <a:avLst/>
          </a:prstGeom>
          <a:ln w="47625">
            <a:solidFill>
              <a:schemeClr val="tx1">
                <a:lumMod val="50000"/>
                <a:lumOff val="50000"/>
              </a:schemeClr>
            </a:solidFill>
            <a:headEnd type="none" w="med" len="med"/>
            <a:tailEnd type="triangle"/>
          </a:ln>
        </p:spPr>
        <p:style>
          <a:lnRef idx="3">
            <a:schemeClr val="accent1"/>
          </a:lnRef>
          <a:fillRef idx="0">
            <a:schemeClr val="accent1"/>
          </a:fillRef>
          <a:effectRef idx="2">
            <a:schemeClr val="accent1"/>
          </a:effectRef>
          <a:fontRef idx="minor">
            <a:schemeClr val="tx1"/>
          </a:fontRef>
        </p:style>
      </p:cxnSp>
      <p:cxnSp>
        <p:nvCxnSpPr>
          <p:cNvPr id="20" name="カギ線コネクタ 19">
            <a:extLst>
              <a:ext uri="{FF2B5EF4-FFF2-40B4-BE49-F238E27FC236}">
                <a16:creationId xmlns:a16="http://schemas.microsoft.com/office/drawing/2014/main" id="{8BA27D23-6F16-24CD-89E9-3DA3B6708820}"/>
              </a:ext>
            </a:extLst>
          </p:cNvPr>
          <p:cNvCxnSpPr>
            <a:cxnSpLocks/>
            <a:stCxn id="9" idx="0"/>
            <a:endCxn id="4" idx="1"/>
          </p:cNvCxnSpPr>
          <p:nvPr/>
        </p:nvCxnSpPr>
        <p:spPr>
          <a:xfrm rot="5400000" flipH="1" flipV="1">
            <a:off x="3007768" y="1362022"/>
            <a:ext cx="696810" cy="1439445"/>
          </a:xfrm>
          <a:prstGeom prst="bentConnector2">
            <a:avLst/>
          </a:prstGeom>
          <a:ln w="47625">
            <a:solidFill>
              <a:schemeClr val="tx1">
                <a:lumMod val="50000"/>
                <a:lumOff val="50000"/>
              </a:schemeClr>
            </a:solidFill>
            <a:headEnd type="none" w="med" len="med"/>
            <a:tailEnd type="triangle"/>
          </a:ln>
        </p:spPr>
        <p:style>
          <a:lnRef idx="3">
            <a:schemeClr val="accent1"/>
          </a:lnRef>
          <a:fillRef idx="0">
            <a:schemeClr val="accent1"/>
          </a:fillRef>
          <a:effectRef idx="2">
            <a:schemeClr val="accent1"/>
          </a:effectRef>
          <a:fontRef idx="minor">
            <a:schemeClr val="tx1"/>
          </a:fontRef>
        </p:style>
      </p:cxnSp>
      <p:cxnSp>
        <p:nvCxnSpPr>
          <p:cNvPr id="28" name="直線矢印コネクタ 27">
            <a:extLst>
              <a:ext uri="{FF2B5EF4-FFF2-40B4-BE49-F238E27FC236}">
                <a16:creationId xmlns:a16="http://schemas.microsoft.com/office/drawing/2014/main" id="{20613DAC-BCDE-0330-6CD4-A70307F3FEA2}"/>
              </a:ext>
            </a:extLst>
          </p:cNvPr>
          <p:cNvCxnSpPr>
            <a:stCxn id="8" idx="0"/>
            <a:endCxn id="9" idx="2"/>
          </p:cNvCxnSpPr>
          <p:nvPr/>
        </p:nvCxnSpPr>
        <p:spPr>
          <a:xfrm flipH="1" flipV="1">
            <a:off x="2636451" y="2830259"/>
            <a:ext cx="1" cy="1131236"/>
          </a:xfrm>
          <a:prstGeom prst="straightConnector1">
            <a:avLst/>
          </a:prstGeom>
          <a:ln w="47625">
            <a:solidFill>
              <a:schemeClr val="tx1">
                <a:lumMod val="50000"/>
                <a:lumOff val="50000"/>
              </a:schemeClr>
            </a:solidFill>
            <a:headEnd type="none" w="med" len="med"/>
            <a:tailEnd type="triangle"/>
          </a:ln>
        </p:spPr>
        <p:style>
          <a:lnRef idx="3">
            <a:schemeClr val="accent1"/>
          </a:lnRef>
          <a:fillRef idx="0">
            <a:schemeClr val="accent1"/>
          </a:fillRef>
          <a:effectRef idx="2">
            <a:schemeClr val="accent1"/>
          </a:effectRef>
          <a:fontRef idx="minor">
            <a:schemeClr val="tx1"/>
          </a:fontRef>
        </p:style>
      </p:cxnSp>
      <p:cxnSp>
        <p:nvCxnSpPr>
          <p:cNvPr id="30" name="直線矢印コネクタ 29">
            <a:extLst>
              <a:ext uri="{FF2B5EF4-FFF2-40B4-BE49-F238E27FC236}">
                <a16:creationId xmlns:a16="http://schemas.microsoft.com/office/drawing/2014/main" id="{004908FA-E412-659E-2E05-26D072EBD43F}"/>
              </a:ext>
            </a:extLst>
          </p:cNvPr>
          <p:cNvCxnSpPr>
            <a:stCxn id="5" idx="2"/>
            <a:endCxn id="6" idx="0"/>
          </p:cNvCxnSpPr>
          <p:nvPr/>
        </p:nvCxnSpPr>
        <p:spPr>
          <a:xfrm flipH="1">
            <a:off x="9265298" y="2830259"/>
            <a:ext cx="1" cy="1131236"/>
          </a:xfrm>
          <a:prstGeom prst="straightConnector1">
            <a:avLst/>
          </a:prstGeom>
          <a:ln w="47625">
            <a:solidFill>
              <a:schemeClr val="tx1">
                <a:lumMod val="50000"/>
                <a:lumOff val="50000"/>
              </a:schemeClr>
            </a:solidFill>
            <a:headEnd type="none" w="med" len="med"/>
            <a:tailEnd type="triangle"/>
          </a:ln>
        </p:spPr>
        <p:style>
          <a:lnRef idx="3">
            <a:schemeClr val="accent1"/>
          </a:lnRef>
          <a:fillRef idx="0">
            <a:schemeClr val="accent1"/>
          </a:fillRef>
          <a:effectRef idx="2">
            <a:schemeClr val="accent1"/>
          </a:effectRef>
          <a:fontRef idx="minor">
            <a:schemeClr val="tx1"/>
          </a:fontRef>
        </p:style>
      </p:cxnSp>
      <p:cxnSp>
        <p:nvCxnSpPr>
          <p:cNvPr id="32" name="直線矢印コネクタ 31">
            <a:extLst>
              <a:ext uri="{FF2B5EF4-FFF2-40B4-BE49-F238E27FC236}">
                <a16:creationId xmlns:a16="http://schemas.microsoft.com/office/drawing/2014/main" id="{C562192E-7377-B9E4-048B-C50443EC2B51}"/>
              </a:ext>
            </a:extLst>
          </p:cNvPr>
          <p:cNvCxnSpPr>
            <a:endCxn id="5" idx="1"/>
          </p:cNvCxnSpPr>
          <p:nvPr/>
        </p:nvCxnSpPr>
        <p:spPr>
          <a:xfrm>
            <a:off x="3687380" y="2612571"/>
            <a:ext cx="3901017" cy="17633"/>
          </a:xfrm>
          <a:prstGeom prst="straightConnector1">
            <a:avLst/>
          </a:prstGeom>
          <a:ln w="47625">
            <a:solidFill>
              <a:schemeClr val="tx1">
                <a:lumMod val="50000"/>
                <a:lumOff val="50000"/>
              </a:schemeClr>
            </a:solidFill>
            <a:prstDash val="sysDot"/>
            <a:headEnd type="triangle"/>
            <a:tailEnd type="triangle"/>
          </a:ln>
        </p:spPr>
        <p:style>
          <a:lnRef idx="3">
            <a:schemeClr val="accent1"/>
          </a:lnRef>
          <a:fillRef idx="0">
            <a:schemeClr val="accent1"/>
          </a:fillRef>
          <a:effectRef idx="2">
            <a:schemeClr val="accent1"/>
          </a:effectRef>
          <a:fontRef idx="minor">
            <a:schemeClr val="tx1"/>
          </a:fontRef>
        </p:style>
      </p:cxnSp>
      <p:cxnSp>
        <p:nvCxnSpPr>
          <p:cNvPr id="33" name="直線矢印コネクタ 32">
            <a:extLst>
              <a:ext uri="{FF2B5EF4-FFF2-40B4-BE49-F238E27FC236}">
                <a16:creationId xmlns:a16="http://schemas.microsoft.com/office/drawing/2014/main" id="{5BFF386B-BE91-AD38-3C55-B98AB5EA7ED8}"/>
              </a:ext>
            </a:extLst>
          </p:cNvPr>
          <p:cNvCxnSpPr>
            <a:cxnSpLocks/>
            <a:stCxn id="8" idx="3"/>
            <a:endCxn id="6" idx="1"/>
          </p:cNvCxnSpPr>
          <p:nvPr/>
        </p:nvCxnSpPr>
        <p:spPr>
          <a:xfrm>
            <a:off x="3800392" y="4161550"/>
            <a:ext cx="4044485" cy="0"/>
          </a:xfrm>
          <a:prstGeom prst="straightConnector1">
            <a:avLst/>
          </a:prstGeom>
          <a:ln w="47625">
            <a:solidFill>
              <a:schemeClr val="tx1">
                <a:lumMod val="50000"/>
                <a:lumOff val="50000"/>
              </a:schemeClr>
            </a:solidFill>
            <a:prstDash val="sysDot"/>
            <a:headEnd type="triangle"/>
            <a:tailEnd type="triangle"/>
          </a:ln>
        </p:spPr>
        <p:style>
          <a:lnRef idx="3">
            <a:schemeClr val="accent1"/>
          </a:lnRef>
          <a:fillRef idx="0">
            <a:schemeClr val="accent1"/>
          </a:fillRef>
          <a:effectRef idx="2">
            <a:schemeClr val="accent1"/>
          </a:effectRef>
          <a:fontRef idx="minor">
            <a:schemeClr val="tx1"/>
          </a:fontRef>
        </p:style>
      </p:cxnSp>
      <p:cxnSp>
        <p:nvCxnSpPr>
          <p:cNvPr id="36" name="直線矢印コネクタ 35">
            <a:extLst>
              <a:ext uri="{FF2B5EF4-FFF2-40B4-BE49-F238E27FC236}">
                <a16:creationId xmlns:a16="http://schemas.microsoft.com/office/drawing/2014/main" id="{31AF3FF5-385F-D40C-CBBD-2BBE5768B632}"/>
              </a:ext>
            </a:extLst>
          </p:cNvPr>
          <p:cNvCxnSpPr>
            <a:cxnSpLocks/>
          </p:cNvCxnSpPr>
          <p:nvPr/>
        </p:nvCxnSpPr>
        <p:spPr>
          <a:xfrm>
            <a:off x="3687380" y="2799481"/>
            <a:ext cx="4296156" cy="1144044"/>
          </a:xfrm>
          <a:prstGeom prst="straightConnector1">
            <a:avLst/>
          </a:prstGeom>
          <a:ln w="47625">
            <a:solidFill>
              <a:schemeClr val="tx1">
                <a:lumMod val="50000"/>
                <a:lumOff val="50000"/>
              </a:schemeClr>
            </a:solidFill>
            <a:prstDash val="sysDot"/>
            <a:headEnd type="triangle"/>
            <a:tailEnd type="triangle"/>
          </a:ln>
        </p:spPr>
        <p:style>
          <a:lnRef idx="3">
            <a:schemeClr val="accent1"/>
          </a:lnRef>
          <a:fillRef idx="0">
            <a:schemeClr val="accent1"/>
          </a:fillRef>
          <a:effectRef idx="2">
            <a:schemeClr val="accent1"/>
          </a:effectRef>
          <a:fontRef idx="minor">
            <a:schemeClr val="tx1"/>
          </a:fontRef>
        </p:style>
      </p:cxnSp>
      <p:cxnSp>
        <p:nvCxnSpPr>
          <p:cNvPr id="39" name="直線矢印コネクタ 38">
            <a:extLst>
              <a:ext uri="{FF2B5EF4-FFF2-40B4-BE49-F238E27FC236}">
                <a16:creationId xmlns:a16="http://schemas.microsoft.com/office/drawing/2014/main" id="{BD83E051-E13C-9401-20A2-BCA25F2E6DD7}"/>
              </a:ext>
            </a:extLst>
          </p:cNvPr>
          <p:cNvCxnSpPr>
            <a:cxnSpLocks/>
          </p:cNvCxnSpPr>
          <p:nvPr/>
        </p:nvCxnSpPr>
        <p:spPr>
          <a:xfrm flipV="1">
            <a:off x="3705871" y="2776391"/>
            <a:ext cx="4046833" cy="1189692"/>
          </a:xfrm>
          <a:prstGeom prst="straightConnector1">
            <a:avLst/>
          </a:prstGeom>
          <a:ln w="47625">
            <a:solidFill>
              <a:schemeClr val="tx1">
                <a:lumMod val="50000"/>
                <a:lumOff val="50000"/>
              </a:schemeClr>
            </a:solidFill>
            <a:prstDash val="sysDot"/>
            <a:headEnd type="triangle"/>
            <a:tailEnd type="triangle"/>
          </a:ln>
        </p:spPr>
        <p:style>
          <a:lnRef idx="3">
            <a:schemeClr val="accent1"/>
          </a:lnRef>
          <a:fillRef idx="0">
            <a:schemeClr val="accent1"/>
          </a:fillRef>
          <a:effectRef idx="2">
            <a:schemeClr val="accent1"/>
          </a:effectRef>
          <a:fontRef idx="minor">
            <a:schemeClr val="tx1"/>
          </a:fontRef>
        </p:style>
      </p:cxnSp>
      <p:sp>
        <p:nvSpPr>
          <p:cNvPr id="42" name="テキスト ボックス 41">
            <a:extLst>
              <a:ext uri="{FF2B5EF4-FFF2-40B4-BE49-F238E27FC236}">
                <a16:creationId xmlns:a16="http://schemas.microsoft.com/office/drawing/2014/main" id="{D0C59A69-09FC-F180-EA4A-897C17AFF236}"/>
              </a:ext>
            </a:extLst>
          </p:cNvPr>
          <p:cNvSpPr txBox="1"/>
          <p:nvPr/>
        </p:nvSpPr>
        <p:spPr>
          <a:xfrm>
            <a:off x="2861246" y="6100111"/>
            <a:ext cx="6083718" cy="400110"/>
          </a:xfrm>
          <a:prstGeom prst="rect">
            <a:avLst/>
          </a:prstGeom>
          <a:noFill/>
        </p:spPr>
        <p:txBody>
          <a:bodyPr wrap="none" rtlCol="0">
            <a:spAutoFit/>
          </a:bodyPr>
          <a:lstStyle/>
          <a:p>
            <a:pPr algn="ctr" defTabSz="914400" fontAlgn="base">
              <a:spcBef>
                <a:spcPct val="0"/>
              </a:spcBef>
              <a:spcAft>
                <a:spcPct val="0"/>
              </a:spcAft>
            </a:pPr>
            <a:r>
              <a:rPr kumimoji="1" lang="ja-JP" altLang="en-US" sz="2000" b="1">
                <a:solidFill>
                  <a:srgbClr val="F36C37"/>
                </a:solidFill>
                <a:latin typeface="+mn-ea"/>
              </a:rPr>
              <a:t>機械学習モデルの導入には各ステップを行き来する</a:t>
            </a:r>
            <a:endParaRPr kumimoji="1" lang="en-US" altLang="ja-JP" sz="2000" b="1" dirty="0">
              <a:solidFill>
                <a:srgbClr val="F36C37"/>
              </a:solidFill>
              <a:latin typeface="+mn-ea"/>
            </a:endParaRPr>
          </a:p>
        </p:txBody>
      </p:sp>
    </p:spTree>
    <p:extLst>
      <p:ext uri="{BB962C8B-B14F-4D97-AF65-F5344CB8AC3E}">
        <p14:creationId xmlns:p14="http://schemas.microsoft.com/office/powerpoint/2010/main" val="335427451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D566889-7B44-6CDA-7D94-808C4F92B857}"/>
              </a:ext>
            </a:extLst>
          </p:cNvPr>
          <p:cNvSpPr>
            <a:spLocks noGrp="1"/>
          </p:cNvSpPr>
          <p:nvPr>
            <p:ph type="title"/>
          </p:nvPr>
        </p:nvSpPr>
        <p:spPr/>
        <p:txBody>
          <a:bodyPr/>
          <a:lstStyle/>
          <a:p>
            <a:r>
              <a:rPr kumimoji="1" lang="ja-JP" altLang="en-US"/>
              <a:t>デプロイ</a:t>
            </a:r>
          </a:p>
        </p:txBody>
      </p:sp>
      <p:pic>
        <p:nvPicPr>
          <p:cNvPr id="3" name="図 2">
            <a:extLst>
              <a:ext uri="{FF2B5EF4-FFF2-40B4-BE49-F238E27FC236}">
                <a16:creationId xmlns:a16="http://schemas.microsoft.com/office/drawing/2014/main" id="{42863FD0-4D3F-D9FA-8DF9-4BDC717086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29880" y="1868102"/>
            <a:ext cx="941816" cy="941816"/>
          </a:xfrm>
          <a:prstGeom prst="rect">
            <a:avLst/>
          </a:prstGeom>
        </p:spPr>
      </p:pic>
      <p:pic>
        <p:nvPicPr>
          <p:cNvPr id="5" name="図 4" descr="グラフィカル ユーザー インターフェイス, ダイアグラム&#10;&#10;自動的に生成された説明">
            <a:extLst>
              <a:ext uri="{FF2B5EF4-FFF2-40B4-BE49-F238E27FC236}">
                <a16:creationId xmlns:a16="http://schemas.microsoft.com/office/drawing/2014/main" id="{5F147EE5-FE30-B8BB-CC9A-8C62D23136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03916" y="3381403"/>
            <a:ext cx="2261492" cy="1616967"/>
          </a:xfrm>
          <a:prstGeom prst="rect">
            <a:avLst/>
          </a:prstGeom>
        </p:spPr>
      </p:pic>
      <p:sp>
        <p:nvSpPr>
          <p:cNvPr id="6" name="テキスト ボックス 5">
            <a:extLst>
              <a:ext uri="{FF2B5EF4-FFF2-40B4-BE49-F238E27FC236}">
                <a16:creationId xmlns:a16="http://schemas.microsoft.com/office/drawing/2014/main" id="{FE88DA67-4E62-D931-B227-2E4D95CB4DE5}"/>
              </a:ext>
            </a:extLst>
          </p:cNvPr>
          <p:cNvSpPr txBox="1"/>
          <p:nvPr/>
        </p:nvSpPr>
        <p:spPr>
          <a:xfrm>
            <a:off x="6363290" y="5138024"/>
            <a:ext cx="5342745" cy="707886"/>
          </a:xfrm>
          <a:prstGeom prst="rect">
            <a:avLst/>
          </a:prstGeom>
          <a:noFill/>
        </p:spPr>
        <p:txBody>
          <a:bodyPr wrap="none" rtlCol="0">
            <a:spAutoFit/>
          </a:bodyPr>
          <a:lstStyle/>
          <a:p>
            <a:pPr algn="ctr" defTabSz="914400" fontAlgn="base">
              <a:spcBef>
                <a:spcPct val="0"/>
              </a:spcBef>
              <a:spcAft>
                <a:spcPct val="0"/>
              </a:spcAft>
            </a:pPr>
            <a:r>
              <a:rPr kumimoji="1" lang="en-US" altLang="ja-JP" sz="2000" b="1" dirty="0">
                <a:solidFill>
                  <a:srgbClr val="F36C37"/>
                </a:solidFill>
                <a:latin typeface="+mn-ea"/>
              </a:rPr>
              <a:t>Web </a:t>
            </a:r>
            <a:r>
              <a:rPr kumimoji="1" lang="ja-JP" altLang="en-US" sz="2000" b="1">
                <a:solidFill>
                  <a:srgbClr val="F36C37"/>
                </a:solidFill>
                <a:latin typeface="+mn-ea"/>
              </a:rPr>
              <a:t>ブラウザ・スマホ・</a:t>
            </a:r>
            <a:r>
              <a:rPr kumimoji="1" lang="en-US" altLang="ja-JP" sz="2000" b="1" dirty="0">
                <a:solidFill>
                  <a:srgbClr val="F36C37"/>
                </a:solidFill>
                <a:latin typeface="+mn-ea"/>
              </a:rPr>
              <a:t>PC</a:t>
            </a:r>
            <a:r>
              <a:rPr kumimoji="1" lang="ja-JP" altLang="en-US" sz="2000" b="1">
                <a:solidFill>
                  <a:srgbClr val="F36C37"/>
                </a:solidFill>
                <a:latin typeface="+mn-ea"/>
              </a:rPr>
              <a:t>・</a:t>
            </a:r>
            <a:r>
              <a:rPr kumimoji="1" lang="en-US" altLang="ja-JP" sz="2000" b="1" dirty="0">
                <a:solidFill>
                  <a:srgbClr val="F36C37"/>
                </a:solidFill>
                <a:latin typeface="+mn-ea"/>
              </a:rPr>
              <a:t>IoT </a:t>
            </a:r>
            <a:r>
              <a:rPr kumimoji="1" lang="ja-JP" altLang="en-US" sz="2000" b="1">
                <a:solidFill>
                  <a:srgbClr val="F36C37"/>
                </a:solidFill>
                <a:latin typeface="+mn-ea"/>
              </a:rPr>
              <a:t>デバイス</a:t>
            </a:r>
            <a:endParaRPr kumimoji="1" lang="en-US" altLang="ja-JP" sz="2000" b="1" dirty="0">
              <a:solidFill>
                <a:srgbClr val="F36C37"/>
              </a:solidFill>
              <a:latin typeface="+mn-ea"/>
            </a:endParaRPr>
          </a:p>
          <a:p>
            <a:pPr algn="ctr" defTabSz="914400" fontAlgn="base">
              <a:spcBef>
                <a:spcPct val="0"/>
              </a:spcBef>
              <a:spcAft>
                <a:spcPct val="0"/>
              </a:spcAft>
            </a:pPr>
            <a:r>
              <a:rPr kumimoji="1" lang="ja-JP" altLang="en-US" sz="2000" b="1">
                <a:solidFill>
                  <a:srgbClr val="F36C37"/>
                </a:solidFill>
                <a:latin typeface="+mn-ea"/>
              </a:rPr>
              <a:t>ロボット、組み込み機器</a:t>
            </a:r>
            <a:endParaRPr kumimoji="1" lang="ja-JP" altLang="en-US" sz="2000" b="1" dirty="0">
              <a:solidFill>
                <a:srgbClr val="F36C37"/>
              </a:solidFill>
              <a:latin typeface="+mn-ea"/>
            </a:endParaRPr>
          </a:p>
        </p:txBody>
      </p:sp>
      <p:sp>
        <p:nvSpPr>
          <p:cNvPr id="7" name="テキスト ボックス 6">
            <a:extLst>
              <a:ext uri="{FF2B5EF4-FFF2-40B4-BE49-F238E27FC236}">
                <a16:creationId xmlns:a16="http://schemas.microsoft.com/office/drawing/2014/main" id="{84401BD7-C85E-5AC1-D1C8-4A1235F3DF83}"/>
              </a:ext>
            </a:extLst>
          </p:cNvPr>
          <p:cNvSpPr txBox="1"/>
          <p:nvPr/>
        </p:nvSpPr>
        <p:spPr>
          <a:xfrm>
            <a:off x="485965" y="5126413"/>
            <a:ext cx="5488361" cy="707886"/>
          </a:xfrm>
          <a:prstGeom prst="rect">
            <a:avLst/>
          </a:prstGeom>
          <a:noFill/>
        </p:spPr>
        <p:txBody>
          <a:bodyPr wrap="none" rtlCol="0">
            <a:spAutoFit/>
          </a:bodyPr>
          <a:lstStyle/>
          <a:p>
            <a:pPr algn="ctr" defTabSz="914400" fontAlgn="base">
              <a:spcBef>
                <a:spcPct val="0"/>
              </a:spcBef>
              <a:spcAft>
                <a:spcPct val="0"/>
              </a:spcAft>
            </a:pPr>
            <a:r>
              <a:rPr kumimoji="1" lang="en-US" altLang="ja-JP" sz="2000" b="1" dirty="0" err="1">
                <a:solidFill>
                  <a:srgbClr val="F36C37"/>
                </a:solidFill>
                <a:latin typeface="+mn-ea"/>
              </a:rPr>
              <a:t>Azure,AWS,GCP</a:t>
            </a:r>
            <a:r>
              <a:rPr kumimoji="1" lang="en-US" altLang="ja-JP" sz="2000" dirty="0">
                <a:solidFill>
                  <a:srgbClr val="F36C37"/>
                </a:solidFill>
                <a:latin typeface="+mn-ea"/>
              </a:rPr>
              <a:t> </a:t>
            </a:r>
            <a:r>
              <a:rPr kumimoji="1" lang="ja-JP" altLang="en-US" sz="2000">
                <a:solidFill>
                  <a:srgbClr val="F36C37"/>
                </a:solidFill>
                <a:latin typeface="+mn-ea"/>
              </a:rPr>
              <a:t>などのパブリッククラウド</a:t>
            </a:r>
            <a:endParaRPr kumimoji="1" lang="en-US" altLang="ja-JP" sz="2000" dirty="0">
              <a:solidFill>
                <a:srgbClr val="F36C37"/>
              </a:solidFill>
              <a:latin typeface="+mn-ea"/>
            </a:endParaRPr>
          </a:p>
          <a:p>
            <a:pPr algn="ctr" defTabSz="914400" fontAlgn="base">
              <a:spcBef>
                <a:spcPct val="0"/>
              </a:spcBef>
              <a:spcAft>
                <a:spcPct val="0"/>
              </a:spcAft>
            </a:pPr>
            <a:r>
              <a:rPr kumimoji="1" lang="ja-JP" altLang="en-US" sz="2000">
                <a:solidFill>
                  <a:srgbClr val="F36C37"/>
                </a:solidFill>
                <a:latin typeface="+mn-ea"/>
              </a:rPr>
              <a:t>もしくはプライベートクラウド</a:t>
            </a:r>
            <a:endParaRPr kumimoji="1" lang="ja-JP" altLang="en-US" sz="2000" dirty="0">
              <a:solidFill>
                <a:srgbClr val="F36C37"/>
              </a:solidFill>
              <a:latin typeface="+mn-ea"/>
            </a:endParaRPr>
          </a:p>
        </p:txBody>
      </p:sp>
      <p:pic>
        <p:nvPicPr>
          <p:cNvPr id="8" name="図 7">
            <a:extLst>
              <a:ext uri="{FF2B5EF4-FFF2-40B4-BE49-F238E27FC236}">
                <a16:creationId xmlns:a16="http://schemas.microsoft.com/office/drawing/2014/main" id="{A764FE5D-0B54-ACF2-CF7D-EB639164F27D}"/>
              </a:ext>
            </a:extLst>
          </p:cNvPr>
          <p:cNvPicPr>
            <a:picLocks noChangeAspect="1"/>
          </p:cNvPicPr>
          <p:nvPr/>
        </p:nvPicPr>
        <p:blipFill>
          <a:blip r:embed="rId4"/>
          <a:stretch>
            <a:fillRect/>
          </a:stretch>
        </p:blipFill>
        <p:spPr>
          <a:xfrm>
            <a:off x="2264791" y="3950895"/>
            <a:ext cx="1506906" cy="941816"/>
          </a:xfrm>
          <a:prstGeom prst="rect">
            <a:avLst/>
          </a:prstGeom>
        </p:spPr>
      </p:pic>
      <p:pic>
        <p:nvPicPr>
          <p:cNvPr id="9" name="図 8">
            <a:extLst>
              <a:ext uri="{FF2B5EF4-FFF2-40B4-BE49-F238E27FC236}">
                <a16:creationId xmlns:a16="http://schemas.microsoft.com/office/drawing/2014/main" id="{05EFDFEF-3357-0C08-6393-9DF5AF70CE2A}"/>
              </a:ext>
            </a:extLst>
          </p:cNvPr>
          <p:cNvPicPr>
            <a:picLocks noChangeAspect="1"/>
          </p:cNvPicPr>
          <p:nvPr/>
        </p:nvPicPr>
        <p:blipFill>
          <a:blip r:embed="rId5"/>
          <a:stretch>
            <a:fillRect/>
          </a:stretch>
        </p:blipFill>
        <p:spPr>
          <a:xfrm>
            <a:off x="802565" y="3853953"/>
            <a:ext cx="1155700" cy="1155700"/>
          </a:xfrm>
          <a:prstGeom prst="rect">
            <a:avLst/>
          </a:prstGeom>
        </p:spPr>
      </p:pic>
      <p:pic>
        <p:nvPicPr>
          <p:cNvPr id="10" name="図 9">
            <a:extLst>
              <a:ext uri="{FF2B5EF4-FFF2-40B4-BE49-F238E27FC236}">
                <a16:creationId xmlns:a16="http://schemas.microsoft.com/office/drawing/2014/main" id="{E2C2A319-01FB-7467-0F82-8D2645A3D3C9}"/>
              </a:ext>
            </a:extLst>
          </p:cNvPr>
          <p:cNvPicPr>
            <a:picLocks noChangeAspect="1"/>
          </p:cNvPicPr>
          <p:nvPr/>
        </p:nvPicPr>
        <p:blipFill>
          <a:blip r:embed="rId6"/>
          <a:stretch>
            <a:fillRect/>
          </a:stretch>
        </p:blipFill>
        <p:spPr>
          <a:xfrm>
            <a:off x="3985379" y="3853953"/>
            <a:ext cx="1765300" cy="1143000"/>
          </a:xfrm>
          <a:prstGeom prst="rect">
            <a:avLst/>
          </a:prstGeom>
        </p:spPr>
      </p:pic>
      <p:sp>
        <p:nvSpPr>
          <p:cNvPr id="14" name="思考の吹き出し: 雲形 20">
            <a:extLst>
              <a:ext uri="{FF2B5EF4-FFF2-40B4-BE49-F238E27FC236}">
                <a16:creationId xmlns:a16="http://schemas.microsoft.com/office/drawing/2014/main" id="{C5D6E149-6E20-BDA9-7D4C-06A99EAF1BD9}"/>
              </a:ext>
            </a:extLst>
          </p:cNvPr>
          <p:cNvSpPr/>
          <p:nvPr/>
        </p:nvSpPr>
        <p:spPr>
          <a:xfrm>
            <a:off x="3771697" y="1485919"/>
            <a:ext cx="4944250" cy="1029341"/>
          </a:xfrm>
          <a:prstGeom prst="cloudCallout">
            <a:avLst>
              <a:gd name="adj1" fmla="val -53406"/>
              <a:gd name="adj2" fmla="val 48356"/>
            </a:avLst>
          </a:prstGeom>
          <a:solidFill>
            <a:srgbClr val="FFDBC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defTabSz="914400" fontAlgn="base">
              <a:spcBef>
                <a:spcPct val="0"/>
              </a:spcBef>
              <a:spcAft>
                <a:spcPct val="0"/>
              </a:spcAft>
            </a:pPr>
            <a:r>
              <a:rPr kumimoji="1" lang="ja-JP" altLang="en-US">
                <a:solidFill>
                  <a:srgbClr val="000000"/>
                </a:solidFill>
                <a:latin typeface="+mn-ea"/>
              </a:rPr>
              <a:t>　　モデルの計算・使用をどこで行うか？</a:t>
            </a:r>
            <a:endParaRPr kumimoji="1" lang="ja-JP" altLang="en-US" dirty="0">
              <a:solidFill>
                <a:srgbClr val="000000"/>
              </a:solidFill>
              <a:latin typeface="+mn-ea"/>
            </a:endParaRPr>
          </a:p>
        </p:txBody>
      </p:sp>
      <p:sp>
        <p:nvSpPr>
          <p:cNvPr id="4" name="正方形/長方形 3">
            <a:extLst>
              <a:ext uri="{FF2B5EF4-FFF2-40B4-BE49-F238E27FC236}">
                <a16:creationId xmlns:a16="http://schemas.microsoft.com/office/drawing/2014/main" id="{A8EE0B9D-F298-2700-7448-833FB4C7F58F}"/>
              </a:ext>
            </a:extLst>
          </p:cNvPr>
          <p:cNvSpPr/>
          <p:nvPr/>
        </p:nvSpPr>
        <p:spPr>
          <a:xfrm>
            <a:off x="267193" y="2995874"/>
            <a:ext cx="5742804" cy="2863643"/>
          </a:xfrm>
          <a:prstGeom prst="rect">
            <a:avLst/>
          </a:prstGeom>
          <a:noFill/>
          <a:ln w="31750">
            <a:solidFill>
              <a:srgbClr val="F36C3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11" name="テキスト ボックス 10">
            <a:extLst>
              <a:ext uri="{FF2B5EF4-FFF2-40B4-BE49-F238E27FC236}">
                <a16:creationId xmlns:a16="http://schemas.microsoft.com/office/drawing/2014/main" id="{CF5F7D89-6E46-E04C-DC19-1EFF5BE598B2}"/>
              </a:ext>
            </a:extLst>
          </p:cNvPr>
          <p:cNvSpPr txBox="1"/>
          <p:nvPr/>
        </p:nvSpPr>
        <p:spPr>
          <a:xfrm>
            <a:off x="592690" y="2732416"/>
            <a:ext cx="1415772" cy="461665"/>
          </a:xfrm>
          <a:prstGeom prst="rect">
            <a:avLst/>
          </a:prstGeom>
          <a:solidFill>
            <a:schemeClr val="bg1"/>
          </a:solidFill>
          <a:ln w="31750">
            <a:solidFill>
              <a:srgbClr val="F36C37"/>
            </a:solidFill>
          </a:ln>
        </p:spPr>
        <p:txBody>
          <a:bodyPr wrap="none" rtlCol="0">
            <a:spAutoFit/>
          </a:bodyPr>
          <a:lstStyle/>
          <a:p>
            <a:pPr algn="ctr" defTabSz="914400" fontAlgn="base">
              <a:spcBef>
                <a:spcPct val="0"/>
              </a:spcBef>
              <a:spcAft>
                <a:spcPct val="0"/>
              </a:spcAft>
            </a:pPr>
            <a:r>
              <a:rPr kumimoji="1" lang="ja-JP" altLang="en-US" sz="2400" b="1">
                <a:solidFill>
                  <a:srgbClr val="F36C37"/>
                </a:solidFill>
                <a:latin typeface="+mn-ea"/>
              </a:rPr>
              <a:t>クラウド</a:t>
            </a:r>
            <a:endParaRPr kumimoji="1" lang="ja-JP" altLang="en-US" sz="2400" b="1" dirty="0">
              <a:solidFill>
                <a:srgbClr val="F36C37"/>
              </a:solidFill>
              <a:latin typeface="+mn-ea"/>
            </a:endParaRPr>
          </a:p>
        </p:txBody>
      </p:sp>
      <p:sp>
        <p:nvSpPr>
          <p:cNvPr id="13" name="正方形/長方形 12">
            <a:extLst>
              <a:ext uri="{FF2B5EF4-FFF2-40B4-BE49-F238E27FC236}">
                <a16:creationId xmlns:a16="http://schemas.microsoft.com/office/drawing/2014/main" id="{6BC945F1-4DAE-34B1-D76D-AF19B42D9EA1}"/>
              </a:ext>
            </a:extLst>
          </p:cNvPr>
          <p:cNvSpPr/>
          <p:nvPr/>
        </p:nvSpPr>
        <p:spPr>
          <a:xfrm>
            <a:off x="6316523" y="2989981"/>
            <a:ext cx="5742804" cy="2863643"/>
          </a:xfrm>
          <a:prstGeom prst="rect">
            <a:avLst/>
          </a:prstGeom>
          <a:noFill/>
          <a:ln w="31750">
            <a:solidFill>
              <a:srgbClr val="F36C3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12" name="テキスト ボックス 11">
            <a:extLst>
              <a:ext uri="{FF2B5EF4-FFF2-40B4-BE49-F238E27FC236}">
                <a16:creationId xmlns:a16="http://schemas.microsoft.com/office/drawing/2014/main" id="{3671F4D6-0D3E-8E32-9353-3BCA471C1B94}"/>
              </a:ext>
            </a:extLst>
          </p:cNvPr>
          <p:cNvSpPr txBox="1"/>
          <p:nvPr/>
        </p:nvSpPr>
        <p:spPr>
          <a:xfrm>
            <a:off x="6656583" y="2732416"/>
            <a:ext cx="1107997" cy="461665"/>
          </a:xfrm>
          <a:prstGeom prst="rect">
            <a:avLst/>
          </a:prstGeom>
          <a:solidFill>
            <a:schemeClr val="bg1"/>
          </a:solidFill>
          <a:ln w="31750">
            <a:solidFill>
              <a:srgbClr val="F36C37"/>
            </a:solidFill>
          </a:ln>
        </p:spPr>
        <p:txBody>
          <a:bodyPr wrap="none" rtlCol="0">
            <a:spAutoFit/>
          </a:bodyPr>
          <a:lstStyle/>
          <a:p>
            <a:pPr algn="ctr" defTabSz="914400" fontAlgn="base">
              <a:spcBef>
                <a:spcPct val="0"/>
              </a:spcBef>
              <a:spcAft>
                <a:spcPct val="0"/>
              </a:spcAft>
            </a:pPr>
            <a:r>
              <a:rPr kumimoji="1" lang="ja-JP" altLang="en-US" sz="2400" b="1">
                <a:solidFill>
                  <a:srgbClr val="F36C37"/>
                </a:solidFill>
                <a:latin typeface="+mn-ea"/>
              </a:rPr>
              <a:t>エッジ</a:t>
            </a:r>
            <a:endParaRPr kumimoji="1" lang="ja-JP" altLang="en-US" sz="2400" b="1" dirty="0">
              <a:solidFill>
                <a:srgbClr val="F36C37"/>
              </a:solidFill>
              <a:latin typeface="+mn-ea"/>
            </a:endParaRPr>
          </a:p>
        </p:txBody>
      </p:sp>
      <p:sp>
        <p:nvSpPr>
          <p:cNvPr id="15" name="テキスト ボックス 14">
            <a:extLst>
              <a:ext uri="{FF2B5EF4-FFF2-40B4-BE49-F238E27FC236}">
                <a16:creationId xmlns:a16="http://schemas.microsoft.com/office/drawing/2014/main" id="{E765522B-87BE-D23A-BD81-2CD864DA6E6C}"/>
              </a:ext>
            </a:extLst>
          </p:cNvPr>
          <p:cNvSpPr txBox="1"/>
          <p:nvPr/>
        </p:nvSpPr>
        <p:spPr>
          <a:xfrm>
            <a:off x="406713" y="1069238"/>
            <a:ext cx="3775394" cy="400110"/>
          </a:xfrm>
          <a:prstGeom prst="rect">
            <a:avLst/>
          </a:prstGeom>
          <a:noFill/>
        </p:spPr>
        <p:txBody>
          <a:bodyPr wrap="none" rtlCol="0">
            <a:spAutoFit/>
          </a:bodyPr>
          <a:lstStyle/>
          <a:p>
            <a:pPr algn="ctr" defTabSz="914400" fontAlgn="base">
              <a:spcBef>
                <a:spcPct val="0"/>
              </a:spcBef>
              <a:spcAft>
                <a:spcPct val="0"/>
              </a:spcAft>
            </a:pPr>
            <a:r>
              <a:rPr kumimoji="1" lang="ja-JP" altLang="en-US" sz="2000" b="1">
                <a:solidFill>
                  <a:srgbClr val="F36C37"/>
                </a:solidFill>
              </a:rPr>
              <a:t>クラウドとエッジでの機械学習</a:t>
            </a:r>
            <a:endParaRPr kumimoji="1" lang="ja-JP" altLang="en-US" sz="1600" b="1" dirty="0">
              <a:solidFill>
                <a:srgbClr val="F36C37"/>
              </a:solidFill>
              <a:latin typeface="+mn-ea"/>
            </a:endParaRPr>
          </a:p>
        </p:txBody>
      </p:sp>
      <p:sp>
        <p:nvSpPr>
          <p:cNvPr id="16" name="スライド番号プレースホルダー 2">
            <a:extLst>
              <a:ext uri="{FF2B5EF4-FFF2-40B4-BE49-F238E27FC236}">
                <a16:creationId xmlns:a16="http://schemas.microsoft.com/office/drawing/2014/main" id="{35DC4E2D-DE25-36E4-9562-3AE891F5D323}"/>
              </a:ext>
            </a:extLst>
          </p:cNvPr>
          <p:cNvSpPr>
            <a:spLocks noGrp="1"/>
          </p:cNvSpPr>
          <p:nvPr>
            <p:ph type="sldNum" sz="quarter" idx="10"/>
          </p:nvPr>
        </p:nvSpPr>
        <p:spPr>
          <a:xfrm>
            <a:off x="9265299" y="6465214"/>
            <a:ext cx="2743200" cy="204403"/>
          </a:xfrm>
        </p:spPr>
        <p:txBody>
          <a:bodyPr/>
          <a:lstStyle/>
          <a:p>
            <a:fld id="{5D750650-B10A-47BF-93C2-E1678438B37A}" type="slidenum">
              <a:rPr lang="en-US" altLang="ja-JP" smtClean="0"/>
              <a:pPr/>
              <a:t>122</a:t>
            </a:fld>
            <a:endParaRPr lang="en-US" altLang="ja-JP" dirty="0"/>
          </a:p>
        </p:txBody>
      </p:sp>
    </p:spTree>
    <p:extLst>
      <p:ext uri="{BB962C8B-B14F-4D97-AF65-F5344CB8AC3E}">
        <p14:creationId xmlns:p14="http://schemas.microsoft.com/office/powerpoint/2010/main" val="183806589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397DFDCB-846C-66F2-DE01-81246B7AA35F}"/>
              </a:ext>
            </a:extLst>
          </p:cNvPr>
          <p:cNvSpPr>
            <a:spLocks noGrp="1"/>
          </p:cNvSpPr>
          <p:nvPr>
            <p:ph type="title"/>
          </p:nvPr>
        </p:nvSpPr>
        <p:spPr/>
        <p:txBody>
          <a:bodyPr anchor="ctr">
            <a:normAutofit/>
          </a:bodyPr>
          <a:lstStyle/>
          <a:p>
            <a:r>
              <a:rPr lang="ja-JP" altLang="en-US"/>
              <a:t>クラウド</a:t>
            </a:r>
            <a:r>
              <a:rPr lang="en-US" altLang="ja-JP" dirty="0"/>
              <a:t>AI </a:t>
            </a:r>
            <a:r>
              <a:rPr lang="ja-JP" altLang="en-US"/>
              <a:t>の活用</a:t>
            </a:r>
          </a:p>
        </p:txBody>
      </p:sp>
      <p:sp>
        <p:nvSpPr>
          <p:cNvPr id="15" name="Slide Number Placeholder 3">
            <a:extLst>
              <a:ext uri="{FF2B5EF4-FFF2-40B4-BE49-F238E27FC236}">
                <a16:creationId xmlns:a16="http://schemas.microsoft.com/office/drawing/2014/main" id="{253BAF50-3D18-470A-DE52-63C98E72C84F}"/>
              </a:ext>
            </a:extLst>
          </p:cNvPr>
          <p:cNvSpPr>
            <a:spLocks noGrp="1"/>
          </p:cNvSpPr>
          <p:nvPr>
            <p:ph type="sldNum" sz="quarter" idx="10"/>
          </p:nvPr>
        </p:nvSpPr>
        <p:spPr/>
        <p:txBody>
          <a:bodyPr/>
          <a:lstStyle/>
          <a:p>
            <a:pPr>
              <a:spcAft>
                <a:spcPts val="600"/>
              </a:spcAft>
            </a:pPr>
            <a:fld id="{46BB8D49-91AB-4BE8-B7F4-8EAFE2BF815D}" type="slidenum">
              <a:rPr kumimoji="1" lang="ja-JP" altLang="en-US" smtClean="0"/>
              <a:pPr>
                <a:spcAft>
                  <a:spcPts val="600"/>
                </a:spcAft>
              </a:pPr>
              <a:t>123</a:t>
            </a:fld>
            <a:endParaRPr kumimoji="1" lang="ja-JP" altLang="en-US"/>
          </a:p>
        </p:txBody>
      </p:sp>
      <p:sp>
        <p:nvSpPr>
          <p:cNvPr id="4" name="テキスト ボックス 3">
            <a:extLst>
              <a:ext uri="{FF2B5EF4-FFF2-40B4-BE49-F238E27FC236}">
                <a16:creationId xmlns:a16="http://schemas.microsoft.com/office/drawing/2014/main" id="{C8F42D49-DA2B-EF4A-2762-95528C309384}"/>
              </a:ext>
            </a:extLst>
          </p:cNvPr>
          <p:cNvSpPr txBox="1"/>
          <p:nvPr/>
        </p:nvSpPr>
        <p:spPr>
          <a:xfrm>
            <a:off x="4075896" y="1095964"/>
            <a:ext cx="3866764" cy="400110"/>
          </a:xfrm>
          <a:prstGeom prst="rect">
            <a:avLst/>
          </a:prstGeom>
          <a:solidFill>
            <a:schemeClr val="tx1">
              <a:lumMod val="50000"/>
              <a:lumOff val="50000"/>
            </a:schemeClr>
          </a:solidFill>
          <a:ln w="31750">
            <a:noFill/>
          </a:ln>
        </p:spPr>
        <p:txBody>
          <a:bodyPr wrap="none" rtlCol="0">
            <a:spAutoFit/>
          </a:bodyPr>
          <a:lstStyle/>
          <a:p>
            <a:pPr algn="ctr" defTabSz="996696" fontAlgn="base">
              <a:spcBef>
                <a:spcPct val="0"/>
              </a:spcBef>
              <a:spcAft>
                <a:spcPts val="600"/>
              </a:spcAft>
            </a:pPr>
            <a:r>
              <a:rPr kumimoji="1" lang="en-US" altLang="ja-JP" sz="2000" b="1" kern="1200">
                <a:solidFill>
                  <a:schemeClr val="bg1"/>
                </a:solidFill>
                <a:latin typeface="+mn-ea"/>
                <a:ea typeface="+mn-ea"/>
                <a:cs typeface="+mn-cs"/>
              </a:rPr>
              <a:t>1. </a:t>
            </a:r>
            <a:r>
              <a:rPr kumimoji="1" lang="ja-JP" altLang="en-US" sz="2000" b="1" kern="1200">
                <a:solidFill>
                  <a:schemeClr val="bg1"/>
                </a:solidFill>
                <a:latin typeface="+mn-ea"/>
                <a:ea typeface="+mn-ea"/>
                <a:cs typeface="+mn-cs"/>
              </a:rPr>
              <a:t>プロジェクトスコープの決定</a:t>
            </a:r>
            <a:endParaRPr kumimoji="1" lang="ja-JP" altLang="en-US" sz="2000" b="1">
              <a:solidFill>
                <a:schemeClr val="bg1"/>
              </a:solidFill>
              <a:latin typeface="+mn-ea"/>
            </a:endParaRPr>
          </a:p>
        </p:txBody>
      </p:sp>
      <p:sp>
        <p:nvSpPr>
          <p:cNvPr id="5" name="テキスト ボックス 4">
            <a:extLst>
              <a:ext uri="{FF2B5EF4-FFF2-40B4-BE49-F238E27FC236}">
                <a16:creationId xmlns:a16="http://schemas.microsoft.com/office/drawing/2014/main" id="{D97490CA-FEA6-9755-263D-C417ACE73CD3}"/>
              </a:ext>
            </a:extLst>
          </p:cNvPr>
          <p:cNvSpPr txBox="1"/>
          <p:nvPr/>
        </p:nvSpPr>
        <p:spPr>
          <a:xfrm>
            <a:off x="7588397" y="1992829"/>
            <a:ext cx="3353803" cy="400110"/>
          </a:xfrm>
          <a:prstGeom prst="rect">
            <a:avLst/>
          </a:prstGeom>
          <a:solidFill>
            <a:schemeClr val="tx1">
              <a:lumMod val="50000"/>
              <a:lumOff val="50000"/>
            </a:schemeClr>
          </a:solidFill>
          <a:ln w="31750">
            <a:noFill/>
          </a:ln>
        </p:spPr>
        <p:txBody>
          <a:bodyPr wrap="none" rtlCol="0">
            <a:spAutoFit/>
          </a:bodyPr>
          <a:lstStyle/>
          <a:p>
            <a:pPr algn="ctr" defTabSz="996696" fontAlgn="base">
              <a:spcBef>
                <a:spcPct val="0"/>
              </a:spcBef>
              <a:spcAft>
                <a:spcPts val="600"/>
              </a:spcAft>
            </a:pPr>
            <a:r>
              <a:rPr kumimoji="1" lang="en-US" altLang="ja-JP" sz="2000" b="1" kern="1200" dirty="0">
                <a:solidFill>
                  <a:schemeClr val="bg1"/>
                </a:solidFill>
                <a:latin typeface="+mn-ea"/>
                <a:ea typeface="+mn-ea"/>
                <a:cs typeface="+mn-cs"/>
              </a:rPr>
              <a:t>2. </a:t>
            </a:r>
            <a:r>
              <a:rPr kumimoji="1" lang="ja-JP" altLang="en-US" sz="2000" b="1" kern="1200">
                <a:solidFill>
                  <a:schemeClr val="bg1"/>
                </a:solidFill>
                <a:latin typeface="+mn-ea"/>
                <a:ea typeface="+mn-ea"/>
                <a:cs typeface="+mn-cs"/>
              </a:rPr>
              <a:t>データエンジニアリング</a:t>
            </a:r>
            <a:endParaRPr kumimoji="1" lang="ja-JP" altLang="en-US" sz="2000" b="1">
              <a:solidFill>
                <a:schemeClr val="bg1"/>
              </a:solidFill>
              <a:latin typeface="+mn-ea"/>
            </a:endParaRPr>
          </a:p>
        </p:txBody>
      </p:sp>
      <p:sp>
        <p:nvSpPr>
          <p:cNvPr id="6" name="テキスト ボックス 5">
            <a:extLst>
              <a:ext uri="{FF2B5EF4-FFF2-40B4-BE49-F238E27FC236}">
                <a16:creationId xmlns:a16="http://schemas.microsoft.com/office/drawing/2014/main" id="{BDC4B95F-799A-4682-BFF2-F6AE39840C09}"/>
              </a:ext>
            </a:extLst>
          </p:cNvPr>
          <p:cNvSpPr txBox="1"/>
          <p:nvPr/>
        </p:nvSpPr>
        <p:spPr>
          <a:xfrm>
            <a:off x="7844877" y="3524175"/>
            <a:ext cx="2840842" cy="400110"/>
          </a:xfrm>
          <a:prstGeom prst="rect">
            <a:avLst/>
          </a:prstGeom>
          <a:solidFill>
            <a:srgbClr val="F36C37"/>
          </a:solidFill>
          <a:ln w="31750">
            <a:noFill/>
          </a:ln>
        </p:spPr>
        <p:txBody>
          <a:bodyPr wrap="none" rtlCol="0">
            <a:spAutoFit/>
          </a:bodyPr>
          <a:lstStyle/>
          <a:p>
            <a:pPr algn="ctr" defTabSz="996696" fontAlgn="base">
              <a:spcBef>
                <a:spcPct val="0"/>
              </a:spcBef>
              <a:spcAft>
                <a:spcPts val="600"/>
              </a:spcAft>
            </a:pPr>
            <a:r>
              <a:rPr kumimoji="1" lang="en-US" altLang="ja-JP" sz="2000" b="1" kern="1200" dirty="0">
                <a:solidFill>
                  <a:schemeClr val="bg1"/>
                </a:solidFill>
                <a:latin typeface="+mn-ea"/>
                <a:ea typeface="+mn-ea"/>
                <a:cs typeface="+mn-cs"/>
              </a:rPr>
              <a:t>3. </a:t>
            </a:r>
            <a:r>
              <a:rPr kumimoji="1" lang="ja-JP" altLang="en-US" sz="2000" b="1" kern="1200">
                <a:solidFill>
                  <a:schemeClr val="bg1"/>
                </a:solidFill>
                <a:latin typeface="+mn-ea"/>
                <a:ea typeface="+mn-ea"/>
                <a:cs typeface="+mn-cs"/>
              </a:rPr>
              <a:t>機械学習モデル開発</a:t>
            </a:r>
            <a:endParaRPr kumimoji="1" lang="ja-JP" altLang="en-US" sz="2000" b="1">
              <a:solidFill>
                <a:schemeClr val="bg1"/>
              </a:solidFill>
              <a:latin typeface="+mn-ea"/>
            </a:endParaRPr>
          </a:p>
        </p:txBody>
      </p:sp>
      <p:sp>
        <p:nvSpPr>
          <p:cNvPr id="7" name="テキスト ボックス 6">
            <a:extLst>
              <a:ext uri="{FF2B5EF4-FFF2-40B4-BE49-F238E27FC236}">
                <a16:creationId xmlns:a16="http://schemas.microsoft.com/office/drawing/2014/main" id="{0ED33A42-601B-7CDB-F57C-792C1633E8AD}"/>
              </a:ext>
            </a:extLst>
          </p:cNvPr>
          <p:cNvSpPr txBox="1"/>
          <p:nvPr/>
        </p:nvSpPr>
        <p:spPr>
          <a:xfrm>
            <a:off x="5230058" y="4593483"/>
            <a:ext cx="1558440" cy="400110"/>
          </a:xfrm>
          <a:prstGeom prst="rect">
            <a:avLst/>
          </a:prstGeom>
          <a:solidFill>
            <a:srgbClr val="F36C37"/>
          </a:solidFill>
          <a:ln w="31750">
            <a:noFill/>
          </a:ln>
        </p:spPr>
        <p:txBody>
          <a:bodyPr wrap="none" rtlCol="0">
            <a:spAutoFit/>
          </a:bodyPr>
          <a:lstStyle/>
          <a:p>
            <a:pPr algn="ctr" defTabSz="996696" fontAlgn="base">
              <a:spcBef>
                <a:spcPct val="0"/>
              </a:spcBef>
              <a:spcAft>
                <a:spcPts val="600"/>
              </a:spcAft>
            </a:pPr>
            <a:r>
              <a:rPr kumimoji="1" lang="en-US" altLang="ja-JP" sz="2000" b="1" kern="1200" dirty="0">
                <a:solidFill>
                  <a:schemeClr val="bg1"/>
                </a:solidFill>
                <a:latin typeface="+mn-ea"/>
                <a:ea typeface="+mn-ea"/>
                <a:cs typeface="+mn-cs"/>
              </a:rPr>
              <a:t>4. </a:t>
            </a:r>
            <a:r>
              <a:rPr kumimoji="1" lang="ja-JP" altLang="en-US" sz="2000" b="1" kern="1200">
                <a:solidFill>
                  <a:schemeClr val="bg1"/>
                </a:solidFill>
                <a:latin typeface="+mn-ea"/>
                <a:ea typeface="+mn-ea"/>
                <a:cs typeface="+mn-cs"/>
              </a:rPr>
              <a:t>デプロイ</a:t>
            </a:r>
            <a:endParaRPr kumimoji="1" lang="ja-JP" altLang="en-US" sz="2000" b="1">
              <a:solidFill>
                <a:schemeClr val="bg1"/>
              </a:solidFill>
              <a:latin typeface="+mn-ea"/>
            </a:endParaRPr>
          </a:p>
        </p:txBody>
      </p:sp>
      <p:sp>
        <p:nvSpPr>
          <p:cNvPr id="8" name="テキスト ボックス 7">
            <a:extLst>
              <a:ext uri="{FF2B5EF4-FFF2-40B4-BE49-F238E27FC236}">
                <a16:creationId xmlns:a16="http://schemas.microsoft.com/office/drawing/2014/main" id="{D9D72066-43F7-B8FE-2821-F80F88C10FDF}"/>
              </a:ext>
            </a:extLst>
          </p:cNvPr>
          <p:cNvSpPr txBox="1"/>
          <p:nvPr/>
        </p:nvSpPr>
        <p:spPr>
          <a:xfrm>
            <a:off x="1472511" y="3524175"/>
            <a:ext cx="2327881" cy="400110"/>
          </a:xfrm>
          <a:prstGeom prst="rect">
            <a:avLst/>
          </a:prstGeom>
          <a:solidFill>
            <a:srgbClr val="F36C37"/>
          </a:solidFill>
          <a:ln w="31750">
            <a:noFill/>
          </a:ln>
        </p:spPr>
        <p:txBody>
          <a:bodyPr wrap="none" rtlCol="0">
            <a:spAutoFit/>
          </a:bodyPr>
          <a:lstStyle/>
          <a:p>
            <a:pPr algn="ctr" defTabSz="996696" fontAlgn="base">
              <a:spcBef>
                <a:spcPct val="0"/>
              </a:spcBef>
              <a:spcAft>
                <a:spcPts val="600"/>
              </a:spcAft>
            </a:pPr>
            <a:r>
              <a:rPr kumimoji="1" lang="en-US" altLang="ja-JP" sz="2000" b="1" kern="1200" dirty="0">
                <a:solidFill>
                  <a:schemeClr val="bg1"/>
                </a:solidFill>
                <a:latin typeface="+mn-ea"/>
                <a:ea typeface="+mn-ea"/>
                <a:cs typeface="+mn-cs"/>
              </a:rPr>
              <a:t>5. </a:t>
            </a:r>
            <a:r>
              <a:rPr kumimoji="1" lang="ja-JP" altLang="en-US" sz="2000" b="1" kern="1200">
                <a:solidFill>
                  <a:schemeClr val="bg1"/>
                </a:solidFill>
                <a:latin typeface="+mn-ea"/>
                <a:ea typeface="+mn-ea"/>
                <a:cs typeface="+mn-cs"/>
              </a:rPr>
              <a:t>監視と継続学習</a:t>
            </a:r>
            <a:endParaRPr kumimoji="1" lang="ja-JP" altLang="en-US" sz="2000" b="1">
              <a:solidFill>
                <a:schemeClr val="bg1"/>
              </a:solidFill>
              <a:latin typeface="+mn-ea"/>
            </a:endParaRPr>
          </a:p>
        </p:txBody>
      </p:sp>
      <p:sp>
        <p:nvSpPr>
          <p:cNvPr id="9" name="テキスト ボックス 8">
            <a:extLst>
              <a:ext uri="{FF2B5EF4-FFF2-40B4-BE49-F238E27FC236}">
                <a16:creationId xmlns:a16="http://schemas.microsoft.com/office/drawing/2014/main" id="{9F87E811-0E5B-60F6-E89B-93A870870633}"/>
              </a:ext>
            </a:extLst>
          </p:cNvPr>
          <p:cNvSpPr txBox="1"/>
          <p:nvPr/>
        </p:nvSpPr>
        <p:spPr>
          <a:xfrm>
            <a:off x="1600750" y="1992829"/>
            <a:ext cx="2071401" cy="400110"/>
          </a:xfrm>
          <a:prstGeom prst="rect">
            <a:avLst/>
          </a:prstGeom>
          <a:solidFill>
            <a:schemeClr val="tx1">
              <a:lumMod val="50000"/>
              <a:lumOff val="50000"/>
            </a:schemeClr>
          </a:solidFill>
          <a:ln w="31750">
            <a:noFill/>
          </a:ln>
        </p:spPr>
        <p:txBody>
          <a:bodyPr wrap="none" rtlCol="0">
            <a:spAutoFit/>
          </a:bodyPr>
          <a:lstStyle/>
          <a:p>
            <a:pPr algn="ctr" defTabSz="996696" fontAlgn="base">
              <a:spcBef>
                <a:spcPct val="0"/>
              </a:spcBef>
              <a:spcAft>
                <a:spcPts val="600"/>
              </a:spcAft>
            </a:pPr>
            <a:r>
              <a:rPr kumimoji="1" lang="en-US" altLang="ja-JP" sz="2000" b="1" kern="1200" dirty="0">
                <a:solidFill>
                  <a:schemeClr val="bg1"/>
                </a:solidFill>
                <a:latin typeface="+mn-ea"/>
                <a:ea typeface="+mn-ea"/>
                <a:cs typeface="+mn-cs"/>
              </a:rPr>
              <a:t>6. </a:t>
            </a:r>
            <a:r>
              <a:rPr kumimoji="1" lang="ja-JP" altLang="en-US" sz="2000" b="1" kern="1200">
                <a:solidFill>
                  <a:schemeClr val="bg1"/>
                </a:solidFill>
                <a:latin typeface="+mn-ea"/>
                <a:ea typeface="+mn-ea"/>
                <a:cs typeface="+mn-cs"/>
              </a:rPr>
              <a:t>ビジネス分析</a:t>
            </a:r>
            <a:endParaRPr kumimoji="1" lang="ja-JP" altLang="en-US" sz="2000" b="1">
              <a:solidFill>
                <a:schemeClr val="bg1"/>
              </a:solidFill>
              <a:latin typeface="+mn-ea"/>
            </a:endParaRPr>
          </a:p>
        </p:txBody>
      </p:sp>
      <p:cxnSp>
        <p:nvCxnSpPr>
          <p:cNvPr id="11" name="カギ線コネクタ 10">
            <a:extLst>
              <a:ext uri="{FF2B5EF4-FFF2-40B4-BE49-F238E27FC236}">
                <a16:creationId xmlns:a16="http://schemas.microsoft.com/office/drawing/2014/main" id="{5AB3347B-0D46-3820-5AAF-269F616650A4}"/>
              </a:ext>
            </a:extLst>
          </p:cNvPr>
          <p:cNvCxnSpPr>
            <a:cxnSpLocks/>
            <a:stCxn id="4" idx="3"/>
            <a:endCxn id="5" idx="0"/>
          </p:cNvCxnSpPr>
          <p:nvPr/>
        </p:nvCxnSpPr>
        <p:spPr>
          <a:xfrm>
            <a:off x="7942660" y="1296019"/>
            <a:ext cx="1322639" cy="696810"/>
          </a:xfrm>
          <a:prstGeom prst="bentConnector2">
            <a:avLst/>
          </a:prstGeom>
          <a:ln w="47625">
            <a:solidFill>
              <a:schemeClr val="tx1">
                <a:lumMod val="50000"/>
                <a:lumOff val="50000"/>
              </a:schemeClr>
            </a:solidFill>
            <a:headEnd type="none" w="med" len="med"/>
            <a:tailEnd type="triangle"/>
          </a:ln>
        </p:spPr>
        <p:style>
          <a:lnRef idx="3">
            <a:schemeClr val="accent1"/>
          </a:lnRef>
          <a:fillRef idx="0">
            <a:schemeClr val="accent1"/>
          </a:fillRef>
          <a:effectRef idx="2">
            <a:schemeClr val="accent1"/>
          </a:effectRef>
          <a:fontRef idx="minor">
            <a:schemeClr val="tx1"/>
          </a:fontRef>
        </p:style>
      </p:cxnSp>
      <p:cxnSp>
        <p:nvCxnSpPr>
          <p:cNvPr id="13" name="カギ線コネクタ 12">
            <a:extLst>
              <a:ext uri="{FF2B5EF4-FFF2-40B4-BE49-F238E27FC236}">
                <a16:creationId xmlns:a16="http://schemas.microsoft.com/office/drawing/2014/main" id="{0137172B-FDE0-CE13-E751-A85CCDCEA2B5}"/>
              </a:ext>
            </a:extLst>
          </p:cNvPr>
          <p:cNvCxnSpPr>
            <a:cxnSpLocks/>
            <a:stCxn id="6" idx="2"/>
            <a:endCxn id="7" idx="3"/>
          </p:cNvCxnSpPr>
          <p:nvPr/>
        </p:nvCxnSpPr>
        <p:spPr>
          <a:xfrm rot="5400000">
            <a:off x="7592272" y="3120511"/>
            <a:ext cx="869253" cy="2476800"/>
          </a:xfrm>
          <a:prstGeom prst="bentConnector2">
            <a:avLst/>
          </a:prstGeom>
          <a:ln w="47625">
            <a:solidFill>
              <a:schemeClr val="tx1">
                <a:lumMod val="50000"/>
                <a:lumOff val="50000"/>
              </a:schemeClr>
            </a:solidFill>
            <a:headEnd type="none" w="med" len="med"/>
            <a:tailEnd type="triangle"/>
          </a:ln>
        </p:spPr>
        <p:style>
          <a:lnRef idx="3">
            <a:schemeClr val="accent1"/>
          </a:lnRef>
          <a:fillRef idx="0">
            <a:schemeClr val="accent1"/>
          </a:fillRef>
          <a:effectRef idx="2">
            <a:schemeClr val="accent1"/>
          </a:effectRef>
          <a:fontRef idx="minor">
            <a:schemeClr val="tx1"/>
          </a:fontRef>
        </p:style>
      </p:cxnSp>
      <p:cxnSp>
        <p:nvCxnSpPr>
          <p:cNvPr id="17" name="カギ線コネクタ 16">
            <a:extLst>
              <a:ext uri="{FF2B5EF4-FFF2-40B4-BE49-F238E27FC236}">
                <a16:creationId xmlns:a16="http://schemas.microsoft.com/office/drawing/2014/main" id="{0545F141-00B1-33A0-EB1C-6BFD8103B209}"/>
              </a:ext>
            </a:extLst>
          </p:cNvPr>
          <p:cNvCxnSpPr>
            <a:cxnSpLocks/>
            <a:stCxn id="7" idx="1"/>
            <a:endCxn id="8" idx="2"/>
          </p:cNvCxnSpPr>
          <p:nvPr/>
        </p:nvCxnSpPr>
        <p:spPr>
          <a:xfrm rot="10800000">
            <a:off x="2636452" y="3924286"/>
            <a:ext cx="2593606" cy="869253"/>
          </a:xfrm>
          <a:prstGeom prst="bentConnector2">
            <a:avLst/>
          </a:prstGeom>
          <a:ln w="47625">
            <a:solidFill>
              <a:schemeClr val="tx1">
                <a:lumMod val="50000"/>
                <a:lumOff val="50000"/>
              </a:schemeClr>
            </a:solidFill>
            <a:headEnd type="none" w="med" len="med"/>
            <a:tailEnd type="triangle"/>
          </a:ln>
        </p:spPr>
        <p:style>
          <a:lnRef idx="3">
            <a:schemeClr val="accent1"/>
          </a:lnRef>
          <a:fillRef idx="0">
            <a:schemeClr val="accent1"/>
          </a:fillRef>
          <a:effectRef idx="2">
            <a:schemeClr val="accent1"/>
          </a:effectRef>
          <a:fontRef idx="minor">
            <a:schemeClr val="tx1"/>
          </a:fontRef>
        </p:style>
      </p:cxnSp>
      <p:cxnSp>
        <p:nvCxnSpPr>
          <p:cNvPr id="20" name="カギ線コネクタ 19">
            <a:extLst>
              <a:ext uri="{FF2B5EF4-FFF2-40B4-BE49-F238E27FC236}">
                <a16:creationId xmlns:a16="http://schemas.microsoft.com/office/drawing/2014/main" id="{8BA27D23-6F16-24CD-89E9-3DA3B6708820}"/>
              </a:ext>
            </a:extLst>
          </p:cNvPr>
          <p:cNvCxnSpPr>
            <a:cxnSpLocks/>
            <a:stCxn id="9" idx="0"/>
            <a:endCxn id="4" idx="1"/>
          </p:cNvCxnSpPr>
          <p:nvPr/>
        </p:nvCxnSpPr>
        <p:spPr>
          <a:xfrm rot="5400000" flipH="1" flipV="1">
            <a:off x="3007768" y="924702"/>
            <a:ext cx="696810" cy="1439445"/>
          </a:xfrm>
          <a:prstGeom prst="bentConnector2">
            <a:avLst/>
          </a:prstGeom>
          <a:ln w="47625">
            <a:solidFill>
              <a:schemeClr val="tx1">
                <a:lumMod val="50000"/>
                <a:lumOff val="50000"/>
              </a:schemeClr>
            </a:solidFill>
            <a:headEnd type="none" w="med" len="med"/>
            <a:tailEnd type="triangle"/>
          </a:ln>
        </p:spPr>
        <p:style>
          <a:lnRef idx="3">
            <a:schemeClr val="accent1"/>
          </a:lnRef>
          <a:fillRef idx="0">
            <a:schemeClr val="accent1"/>
          </a:fillRef>
          <a:effectRef idx="2">
            <a:schemeClr val="accent1"/>
          </a:effectRef>
          <a:fontRef idx="minor">
            <a:schemeClr val="tx1"/>
          </a:fontRef>
        </p:style>
      </p:cxnSp>
      <p:cxnSp>
        <p:nvCxnSpPr>
          <p:cNvPr id="28" name="直線矢印コネクタ 27">
            <a:extLst>
              <a:ext uri="{FF2B5EF4-FFF2-40B4-BE49-F238E27FC236}">
                <a16:creationId xmlns:a16="http://schemas.microsoft.com/office/drawing/2014/main" id="{20613DAC-BCDE-0330-6CD4-A70307F3FEA2}"/>
              </a:ext>
            </a:extLst>
          </p:cNvPr>
          <p:cNvCxnSpPr>
            <a:stCxn id="8" idx="0"/>
            <a:endCxn id="9" idx="2"/>
          </p:cNvCxnSpPr>
          <p:nvPr/>
        </p:nvCxnSpPr>
        <p:spPr>
          <a:xfrm flipH="1" flipV="1">
            <a:off x="2636451" y="2392939"/>
            <a:ext cx="1" cy="1131236"/>
          </a:xfrm>
          <a:prstGeom prst="straightConnector1">
            <a:avLst/>
          </a:prstGeom>
          <a:ln w="47625">
            <a:solidFill>
              <a:schemeClr val="tx1">
                <a:lumMod val="50000"/>
                <a:lumOff val="50000"/>
              </a:schemeClr>
            </a:solidFill>
            <a:headEnd type="none" w="med" len="med"/>
            <a:tailEnd type="triangle"/>
          </a:ln>
        </p:spPr>
        <p:style>
          <a:lnRef idx="3">
            <a:schemeClr val="accent1"/>
          </a:lnRef>
          <a:fillRef idx="0">
            <a:schemeClr val="accent1"/>
          </a:fillRef>
          <a:effectRef idx="2">
            <a:schemeClr val="accent1"/>
          </a:effectRef>
          <a:fontRef idx="minor">
            <a:schemeClr val="tx1"/>
          </a:fontRef>
        </p:style>
      </p:cxnSp>
      <p:cxnSp>
        <p:nvCxnSpPr>
          <p:cNvPr id="30" name="直線矢印コネクタ 29">
            <a:extLst>
              <a:ext uri="{FF2B5EF4-FFF2-40B4-BE49-F238E27FC236}">
                <a16:creationId xmlns:a16="http://schemas.microsoft.com/office/drawing/2014/main" id="{004908FA-E412-659E-2E05-26D072EBD43F}"/>
              </a:ext>
            </a:extLst>
          </p:cNvPr>
          <p:cNvCxnSpPr>
            <a:stCxn id="5" idx="2"/>
            <a:endCxn id="6" idx="0"/>
          </p:cNvCxnSpPr>
          <p:nvPr/>
        </p:nvCxnSpPr>
        <p:spPr>
          <a:xfrm flipH="1">
            <a:off x="9265298" y="2392939"/>
            <a:ext cx="1" cy="1131236"/>
          </a:xfrm>
          <a:prstGeom prst="straightConnector1">
            <a:avLst/>
          </a:prstGeom>
          <a:ln w="47625">
            <a:solidFill>
              <a:schemeClr val="tx1">
                <a:lumMod val="50000"/>
                <a:lumOff val="50000"/>
              </a:schemeClr>
            </a:solidFill>
            <a:headEnd type="none" w="med" len="med"/>
            <a:tailEnd type="triangle"/>
          </a:ln>
        </p:spPr>
        <p:style>
          <a:lnRef idx="3">
            <a:schemeClr val="accent1"/>
          </a:lnRef>
          <a:fillRef idx="0">
            <a:schemeClr val="accent1"/>
          </a:fillRef>
          <a:effectRef idx="2">
            <a:schemeClr val="accent1"/>
          </a:effectRef>
          <a:fontRef idx="minor">
            <a:schemeClr val="tx1"/>
          </a:fontRef>
        </p:style>
      </p:cxnSp>
      <p:cxnSp>
        <p:nvCxnSpPr>
          <p:cNvPr id="32" name="直線矢印コネクタ 31">
            <a:extLst>
              <a:ext uri="{FF2B5EF4-FFF2-40B4-BE49-F238E27FC236}">
                <a16:creationId xmlns:a16="http://schemas.microsoft.com/office/drawing/2014/main" id="{C562192E-7377-B9E4-048B-C50443EC2B51}"/>
              </a:ext>
            </a:extLst>
          </p:cNvPr>
          <p:cNvCxnSpPr>
            <a:endCxn id="5" idx="1"/>
          </p:cNvCxnSpPr>
          <p:nvPr/>
        </p:nvCxnSpPr>
        <p:spPr>
          <a:xfrm>
            <a:off x="3687380" y="2175251"/>
            <a:ext cx="3901017" cy="17633"/>
          </a:xfrm>
          <a:prstGeom prst="straightConnector1">
            <a:avLst/>
          </a:prstGeom>
          <a:ln w="47625">
            <a:solidFill>
              <a:schemeClr val="tx1">
                <a:lumMod val="50000"/>
                <a:lumOff val="50000"/>
              </a:schemeClr>
            </a:solidFill>
            <a:prstDash val="sysDot"/>
            <a:headEnd type="triangle"/>
            <a:tailEnd type="triangle"/>
          </a:ln>
        </p:spPr>
        <p:style>
          <a:lnRef idx="3">
            <a:schemeClr val="accent1"/>
          </a:lnRef>
          <a:fillRef idx="0">
            <a:schemeClr val="accent1"/>
          </a:fillRef>
          <a:effectRef idx="2">
            <a:schemeClr val="accent1"/>
          </a:effectRef>
          <a:fontRef idx="minor">
            <a:schemeClr val="tx1"/>
          </a:fontRef>
        </p:style>
      </p:cxnSp>
      <p:cxnSp>
        <p:nvCxnSpPr>
          <p:cNvPr id="33" name="直線矢印コネクタ 32">
            <a:extLst>
              <a:ext uri="{FF2B5EF4-FFF2-40B4-BE49-F238E27FC236}">
                <a16:creationId xmlns:a16="http://schemas.microsoft.com/office/drawing/2014/main" id="{5BFF386B-BE91-AD38-3C55-B98AB5EA7ED8}"/>
              </a:ext>
            </a:extLst>
          </p:cNvPr>
          <p:cNvCxnSpPr>
            <a:cxnSpLocks/>
            <a:stCxn id="8" idx="3"/>
            <a:endCxn id="6" idx="1"/>
          </p:cNvCxnSpPr>
          <p:nvPr/>
        </p:nvCxnSpPr>
        <p:spPr>
          <a:xfrm>
            <a:off x="3800392" y="3724230"/>
            <a:ext cx="4044485" cy="0"/>
          </a:xfrm>
          <a:prstGeom prst="straightConnector1">
            <a:avLst/>
          </a:prstGeom>
          <a:ln w="47625">
            <a:solidFill>
              <a:schemeClr val="tx1">
                <a:lumMod val="50000"/>
                <a:lumOff val="50000"/>
              </a:schemeClr>
            </a:solidFill>
            <a:prstDash val="sysDot"/>
            <a:headEnd type="triangle"/>
            <a:tailEnd type="triangle"/>
          </a:ln>
        </p:spPr>
        <p:style>
          <a:lnRef idx="3">
            <a:schemeClr val="accent1"/>
          </a:lnRef>
          <a:fillRef idx="0">
            <a:schemeClr val="accent1"/>
          </a:fillRef>
          <a:effectRef idx="2">
            <a:schemeClr val="accent1"/>
          </a:effectRef>
          <a:fontRef idx="minor">
            <a:schemeClr val="tx1"/>
          </a:fontRef>
        </p:style>
      </p:cxnSp>
      <p:cxnSp>
        <p:nvCxnSpPr>
          <p:cNvPr id="36" name="直線矢印コネクタ 35">
            <a:extLst>
              <a:ext uri="{FF2B5EF4-FFF2-40B4-BE49-F238E27FC236}">
                <a16:creationId xmlns:a16="http://schemas.microsoft.com/office/drawing/2014/main" id="{31AF3FF5-385F-D40C-CBBD-2BBE5768B632}"/>
              </a:ext>
            </a:extLst>
          </p:cNvPr>
          <p:cNvCxnSpPr>
            <a:cxnSpLocks/>
          </p:cNvCxnSpPr>
          <p:nvPr/>
        </p:nvCxnSpPr>
        <p:spPr>
          <a:xfrm>
            <a:off x="3687380" y="2362161"/>
            <a:ext cx="4296156" cy="1144044"/>
          </a:xfrm>
          <a:prstGeom prst="straightConnector1">
            <a:avLst/>
          </a:prstGeom>
          <a:ln w="47625">
            <a:solidFill>
              <a:schemeClr val="tx1">
                <a:lumMod val="50000"/>
                <a:lumOff val="50000"/>
              </a:schemeClr>
            </a:solidFill>
            <a:prstDash val="sysDot"/>
            <a:headEnd type="triangle"/>
            <a:tailEnd type="triangle"/>
          </a:ln>
        </p:spPr>
        <p:style>
          <a:lnRef idx="3">
            <a:schemeClr val="accent1"/>
          </a:lnRef>
          <a:fillRef idx="0">
            <a:schemeClr val="accent1"/>
          </a:fillRef>
          <a:effectRef idx="2">
            <a:schemeClr val="accent1"/>
          </a:effectRef>
          <a:fontRef idx="minor">
            <a:schemeClr val="tx1"/>
          </a:fontRef>
        </p:style>
      </p:cxnSp>
      <p:cxnSp>
        <p:nvCxnSpPr>
          <p:cNvPr id="39" name="直線矢印コネクタ 38">
            <a:extLst>
              <a:ext uri="{FF2B5EF4-FFF2-40B4-BE49-F238E27FC236}">
                <a16:creationId xmlns:a16="http://schemas.microsoft.com/office/drawing/2014/main" id="{BD83E051-E13C-9401-20A2-BCA25F2E6DD7}"/>
              </a:ext>
            </a:extLst>
          </p:cNvPr>
          <p:cNvCxnSpPr>
            <a:cxnSpLocks/>
          </p:cNvCxnSpPr>
          <p:nvPr/>
        </p:nvCxnSpPr>
        <p:spPr>
          <a:xfrm flipV="1">
            <a:off x="3705871" y="2339071"/>
            <a:ext cx="4046833" cy="1189692"/>
          </a:xfrm>
          <a:prstGeom prst="straightConnector1">
            <a:avLst/>
          </a:prstGeom>
          <a:ln w="47625">
            <a:solidFill>
              <a:schemeClr val="tx1">
                <a:lumMod val="50000"/>
                <a:lumOff val="50000"/>
              </a:schemeClr>
            </a:solidFill>
            <a:prstDash val="sysDot"/>
            <a:headEnd type="triangle"/>
            <a:tailEnd type="triangle"/>
          </a:ln>
        </p:spPr>
        <p:style>
          <a:lnRef idx="3">
            <a:schemeClr val="accent1"/>
          </a:lnRef>
          <a:fillRef idx="0">
            <a:schemeClr val="accent1"/>
          </a:fillRef>
          <a:effectRef idx="2">
            <a:schemeClr val="accent1"/>
          </a:effectRef>
          <a:fontRef idx="minor">
            <a:schemeClr val="tx1"/>
          </a:fontRef>
        </p:style>
      </p:cxnSp>
      <p:sp>
        <p:nvSpPr>
          <p:cNvPr id="42" name="テキスト ボックス 41">
            <a:extLst>
              <a:ext uri="{FF2B5EF4-FFF2-40B4-BE49-F238E27FC236}">
                <a16:creationId xmlns:a16="http://schemas.microsoft.com/office/drawing/2014/main" id="{D0C59A69-09FC-F180-EA4A-897C17AFF236}"/>
              </a:ext>
            </a:extLst>
          </p:cNvPr>
          <p:cNvSpPr txBox="1"/>
          <p:nvPr/>
        </p:nvSpPr>
        <p:spPr>
          <a:xfrm>
            <a:off x="2411988" y="5528170"/>
            <a:ext cx="7194598" cy="400110"/>
          </a:xfrm>
          <a:prstGeom prst="rect">
            <a:avLst/>
          </a:prstGeom>
          <a:noFill/>
        </p:spPr>
        <p:txBody>
          <a:bodyPr wrap="none" rtlCol="0">
            <a:spAutoFit/>
          </a:bodyPr>
          <a:lstStyle/>
          <a:p>
            <a:pPr algn="ctr" defTabSz="914400" fontAlgn="base">
              <a:spcBef>
                <a:spcPct val="0"/>
              </a:spcBef>
              <a:spcAft>
                <a:spcPct val="0"/>
              </a:spcAft>
            </a:pPr>
            <a:r>
              <a:rPr kumimoji="1" lang="ja-JP" altLang="en-US" sz="2000" b="1">
                <a:solidFill>
                  <a:srgbClr val="F36C37"/>
                </a:solidFill>
                <a:latin typeface="+mn-ea"/>
              </a:rPr>
              <a:t>モデル</a:t>
            </a:r>
            <a:r>
              <a:rPr kumimoji="1" lang="en-US" altLang="ja-JP" sz="2000" b="1" dirty="0">
                <a:solidFill>
                  <a:srgbClr val="F36C37"/>
                </a:solidFill>
                <a:latin typeface="+mn-ea"/>
              </a:rPr>
              <a:t> </a:t>
            </a:r>
            <a:r>
              <a:rPr kumimoji="1" lang="ja-JP" altLang="en-US" sz="2000" b="1">
                <a:solidFill>
                  <a:srgbClr val="F36C37"/>
                </a:solidFill>
                <a:latin typeface="+mn-ea"/>
              </a:rPr>
              <a:t>の構築</a:t>
            </a:r>
            <a:r>
              <a:rPr kumimoji="1" lang="en-US" altLang="ja-JP" sz="2000" b="1" dirty="0">
                <a:solidFill>
                  <a:srgbClr val="F36C37"/>
                </a:solidFill>
                <a:latin typeface="+mn-ea"/>
              </a:rPr>
              <a:t>〜</a:t>
            </a:r>
            <a:r>
              <a:rPr kumimoji="1" lang="ja-JP" altLang="en-US" sz="2000" b="1">
                <a:solidFill>
                  <a:srgbClr val="F36C37"/>
                </a:solidFill>
                <a:latin typeface="+mn-ea"/>
              </a:rPr>
              <a:t>運用をクラウド事業者側に任せることが可能</a:t>
            </a:r>
            <a:endParaRPr kumimoji="1" lang="en-US" altLang="ja-JP" sz="2000" b="1" dirty="0">
              <a:solidFill>
                <a:srgbClr val="F36C37"/>
              </a:solidFill>
              <a:latin typeface="+mn-ea"/>
            </a:endParaRPr>
          </a:p>
        </p:txBody>
      </p:sp>
    </p:spTree>
    <p:extLst>
      <p:ext uri="{BB962C8B-B14F-4D97-AF65-F5344CB8AC3E}">
        <p14:creationId xmlns:p14="http://schemas.microsoft.com/office/powerpoint/2010/main" val="46779289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2B70F02-1AAA-F650-63CB-4AB153C7F963}"/>
              </a:ext>
            </a:extLst>
          </p:cNvPr>
          <p:cNvSpPr>
            <a:spLocks noGrp="1"/>
          </p:cNvSpPr>
          <p:nvPr>
            <p:ph type="title"/>
          </p:nvPr>
        </p:nvSpPr>
        <p:spPr/>
        <p:txBody>
          <a:bodyPr/>
          <a:lstStyle/>
          <a:p>
            <a:r>
              <a:rPr kumimoji="1" lang="ja-JP" altLang="en-US"/>
              <a:t>実装</a:t>
            </a:r>
          </a:p>
        </p:txBody>
      </p:sp>
      <p:sp>
        <p:nvSpPr>
          <p:cNvPr id="4" name="テキスト ボックス 3">
            <a:extLst>
              <a:ext uri="{FF2B5EF4-FFF2-40B4-BE49-F238E27FC236}">
                <a16:creationId xmlns:a16="http://schemas.microsoft.com/office/drawing/2014/main" id="{1E87C15A-5EE2-231D-7367-5B807A9701CB}"/>
              </a:ext>
            </a:extLst>
          </p:cNvPr>
          <p:cNvSpPr txBox="1"/>
          <p:nvPr/>
        </p:nvSpPr>
        <p:spPr>
          <a:xfrm>
            <a:off x="1307763" y="1591294"/>
            <a:ext cx="9576468" cy="461665"/>
          </a:xfrm>
          <a:prstGeom prst="rect">
            <a:avLst/>
          </a:prstGeom>
          <a:noFill/>
        </p:spPr>
        <p:txBody>
          <a:bodyPr wrap="none" rtlCol="0">
            <a:spAutoFit/>
          </a:bodyPr>
          <a:lstStyle/>
          <a:p>
            <a:r>
              <a:rPr kumimoji="1" lang="ja-JP" altLang="en-US" sz="2400" b="1">
                <a:solidFill>
                  <a:srgbClr val="F36C37"/>
                </a:solidFill>
              </a:rPr>
              <a:t>クラウドの</a:t>
            </a:r>
            <a:r>
              <a:rPr kumimoji="1" lang="en-US" altLang="ja-JP" sz="2400" b="1" dirty="0">
                <a:solidFill>
                  <a:srgbClr val="F36C37"/>
                </a:solidFill>
              </a:rPr>
              <a:t> AI </a:t>
            </a:r>
            <a:r>
              <a:rPr kumimoji="1" lang="ja-JP" altLang="en-US" sz="2400" b="1">
                <a:solidFill>
                  <a:srgbClr val="F36C37"/>
                </a:solidFill>
              </a:rPr>
              <a:t>サービスを利用し、画像とテキストの分析を実装する</a:t>
            </a:r>
          </a:p>
        </p:txBody>
      </p:sp>
      <p:sp>
        <p:nvSpPr>
          <p:cNvPr id="5" name="テキスト ボックス 4">
            <a:extLst>
              <a:ext uri="{FF2B5EF4-FFF2-40B4-BE49-F238E27FC236}">
                <a16:creationId xmlns:a16="http://schemas.microsoft.com/office/drawing/2014/main" id="{F7956D38-436F-B6B4-5C09-D2206DE18F40}"/>
              </a:ext>
            </a:extLst>
          </p:cNvPr>
          <p:cNvSpPr txBox="1"/>
          <p:nvPr/>
        </p:nvSpPr>
        <p:spPr>
          <a:xfrm>
            <a:off x="3010056" y="3257137"/>
            <a:ext cx="6171882" cy="1323439"/>
          </a:xfrm>
          <a:prstGeom prst="rect">
            <a:avLst/>
          </a:prstGeom>
          <a:noFill/>
        </p:spPr>
        <p:txBody>
          <a:bodyPr wrap="none" rtlCol="0">
            <a:spAutoFit/>
          </a:bodyPr>
          <a:lstStyle/>
          <a:p>
            <a:pPr>
              <a:buClr>
                <a:srgbClr val="F36C37"/>
              </a:buClr>
            </a:pPr>
            <a:r>
              <a:rPr kumimoji="1" lang="ja-JP" altLang="en-US" sz="2000"/>
              <a:t>ポイント</a:t>
            </a:r>
            <a:endParaRPr kumimoji="1" lang="en-US" altLang="ja-JP" sz="2000" dirty="0"/>
          </a:p>
          <a:p>
            <a:pPr marL="285750" indent="-285750">
              <a:buClr>
                <a:srgbClr val="F36C37"/>
              </a:buClr>
              <a:buFont typeface="Wingdings" pitchFamily="2" charset="2"/>
              <a:buChar char="n"/>
            </a:pPr>
            <a:r>
              <a:rPr kumimoji="1" lang="ja-JP" altLang="en-US" sz="2000"/>
              <a:t>自社で</a:t>
            </a:r>
            <a:r>
              <a:rPr kumimoji="1" lang="en-US" altLang="ja-JP" sz="2000" dirty="0"/>
              <a:t> 0-1 </a:t>
            </a:r>
            <a:r>
              <a:rPr kumimoji="1" lang="ja-JP" altLang="en-US" sz="2000"/>
              <a:t>で</a:t>
            </a:r>
            <a:r>
              <a:rPr kumimoji="1" lang="en-US" altLang="ja-JP" sz="2000" dirty="0"/>
              <a:t> AI </a:t>
            </a:r>
            <a:r>
              <a:rPr kumimoji="1" lang="ja-JP" altLang="en-US" sz="2000"/>
              <a:t>を開発する際との違いは？</a:t>
            </a:r>
            <a:endParaRPr kumimoji="1" lang="en-US" altLang="ja-JP" sz="2000" dirty="0"/>
          </a:p>
          <a:p>
            <a:pPr marL="285750" indent="-285750">
              <a:buClr>
                <a:srgbClr val="F36C37"/>
              </a:buClr>
              <a:buFont typeface="Wingdings" pitchFamily="2" charset="2"/>
              <a:buChar char="n"/>
            </a:pPr>
            <a:r>
              <a:rPr kumimoji="1" lang="en-US" altLang="ja-JP" sz="2000" dirty="0"/>
              <a:t>AI </a:t>
            </a:r>
            <a:r>
              <a:rPr kumimoji="1" lang="ja-JP" altLang="en-US" sz="2000"/>
              <a:t>構築の手順の内、ユーザが考慮すべき手順は？</a:t>
            </a:r>
            <a:endParaRPr kumimoji="1" lang="en-US" altLang="ja-JP" sz="2000" dirty="0"/>
          </a:p>
          <a:p>
            <a:pPr marL="285750" indent="-285750">
              <a:buClr>
                <a:srgbClr val="F36C37"/>
              </a:buClr>
              <a:buFont typeface="Wingdings" pitchFamily="2" charset="2"/>
              <a:buChar char="n"/>
            </a:pPr>
            <a:r>
              <a:rPr kumimoji="1" lang="en-US" altLang="ja-JP" sz="2000" dirty="0"/>
              <a:t>AI API </a:t>
            </a:r>
            <a:r>
              <a:rPr kumimoji="1" lang="ja-JP" altLang="en-US" sz="2000"/>
              <a:t>のデメリット・考慮事項</a:t>
            </a:r>
          </a:p>
        </p:txBody>
      </p:sp>
      <p:sp>
        <p:nvSpPr>
          <p:cNvPr id="3" name="スライド番号プレースホルダー 2">
            <a:extLst>
              <a:ext uri="{FF2B5EF4-FFF2-40B4-BE49-F238E27FC236}">
                <a16:creationId xmlns:a16="http://schemas.microsoft.com/office/drawing/2014/main" id="{4D937854-FCB7-8993-96E9-93C16A59FF73}"/>
              </a:ext>
            </a:extLst>
          </p:cNvPr>
          <p:cNvSpPr>
            <a:spLocks noGrp="1"/>
          </p:cNvSpPr>
          <p:nvPr>
            <p:ph type="sldNum" sz="quarter" idx="10"/>
          </p:nvPr>
        </p:nvSpPr>
        <p:spPr>
          <a:xfrm>
            <a:off x="9265299" y="6465214"/>
            <a:ext cx="2743200" cy="204403"/>
          </a:xfrm>
        </p:spPr>
        <p:txBody>
          <a:bodyPr/>
          <a:lstStyle/>
          <a:p>
            <a:fld id="{5D750650-B10A-47BF-93C2-E1678438B37A}" type="slidenum">
              <a:rPr lang="en-US" altLang="ja-JP" smtClean="0"/>
              <a:pPr/>
              <a:t>124</a:t>
            </a:fld>
            <a:endParaRPr lang="en-US" altLang="ja-JP" dirty="0"/>
          </a:p>
        </p:txBody>
      </p:sp>
    </p:spTree>
    <p:extLst>
      <p:ext uri="{BB962C8B-B14F-4D97-AF65-F5344CB8AC3E}">
        <p14:creationId xmlns:p14="http://schemas.microsoft.com/office/powerpoint/2010/main" val="387010086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4C3C359-5C77-F85B-DADE-88CD977C8005}"/>
              </a:ext>
            </a:extLst>
          </p:cNvPr>
          <p:cNvSpPr>
            <a:spLocks noGrp="1"/>
          </p:cNvSpPr>
          <p:nvPr>
            <p:ph type="title"/>
          </p:nvPr>
        </p:nvSpPr>
        <p:spPr/>
        <p:txBody>
          <a:bodyPr/>
          <a:lstStyle/>
          <a:p>
            <a:r>
              <a:rPr lang="en-US" altLang="ja-JP" dirty="0"/>
              <a:t>AI API</a:t>
            </a:r>
            <a:endParaRPr kumimoji="1" lang="ja-JP" altLang="en-US"/>
          </a:p>
        </p:txBody>
      </p:sp>
      <p:sp>
        <p:nvSpPr>
          <p:cNvPr id="3" name="スライド番号プレースホルダー 2">
            <a:extLst>
              <a:ext uri="{FF2B5EF4-FFF2-40B4-BE49-F238E27FC236}">
                <a16:creationId xmlns:a16="http://schemas.microsoft.com/office/drawing/2014/main" id="{0B4187D7-17DE-B9E8-66CF-11881F9CCD07}"/>
              </a:ext>
            </a:extLst>
          </p:cNvPr>
          <p:cNvSpPr>
            <a:spLocks noGrp="1"/>
          </p:cNvSpPr>
          <p:nvPr>
            <p:ph type="sldNum" sz="quarter" idx="10"/>
          </p:nvPr>
        </p:nvSpPr>
        <p:spPr/>
        <p:txBody>
          <a:bodyPr/>
          <a:lstStyle/>
          <a:p>
            <a:fld id="{5D750650-B10A-47BF-93C2-E1678438B37A}" type="slidenum">
              <a:rPr lang="en-US" altLang="ja-JP" smtClean="0"/>
              <a:pPr/>
              <a:t>125</a:t>
            </a:fld>
            <a:endParaRPr lang="en-US" altLang="ja-JP" dirty="0"/>
          </a:p>
        </p:txBody>
      </p:sp>
      <p:sp>
        <p:nvSpPr>
          <p:cNvPr id="6" name="四角形: 角を丸くする 12">
            <a:extLst>
              <a:ext uri="{FF2B5EF4-FFF2-40B4-BE49-F238E27FC236}">
                <a16:creationId xmlns:a16="http://schemas.microsoft.com/office/drawing/2014/main" id="{3EB59D97-5B31-1195-81D9-87DDA92079C1}"/>
              </a:ext>
            </a:extLst>
          </p:cNvPr>
          <p:cNvSpPr/>
          <p:nvPr/>
        </p:nvSpPr>
        <p:spPr bwMode="auto">
          <a:xfrm>
            <a:off x="579799" y="996385"/>
            <a:ext cx="11032402" cy="1746815"/>
          </a:xfrm>
          <a:prstGeom prst="roundRect">
            <a:avLst>
              <a:gd name="adj" fmla="val 4381"/>
            </a:avLst>
          </a:prstGeom>
          <a:solidFill>
            <a:srgbClr val="FEEDE6"/>
          </a:solidFill>
          <a:ln w="19050" algn="ctr">
            <a:solidFill>
              <a:srgbClr val="F36C37"/>
            </a:solidFill>
            <a:prstDash val="solid"/>
            <a:round/>
            <a:headEnd/>
            <a:tailEnd/>
          </a:ln>
          <a:effectLst/>
        </p:spPr>
        <p:txBody>
          <a:bodyPr wrap="none" rtlCol="0" anchor="ctr"/>
          <a:lstStyle/>
          <a:p>
            <a:pPr defTabSz="914400" fontAlgn="base">
              <a:spcBef>
                <a:spcPct val="0"/>
              </a:spcBef>
              <a:spcAft>
                <a:spcPct val="0"/>
              </a:spcAft>
            </a:pPr>
            <a:r>
              <a:rPr kumimoji="1" lang="ja-JP" altLang="en-US" sz="2000">
                <a:solidFill>
                  <a:srgbClr val="000000"/>
                </a:solidFill>
                <a:latin typeface="+mn-ea"/>
              </a:rPr>
              <a:t>特定の機能に特化した</a:t>
            </a:r>
            <a:r>
              <a:rPr kumimoji="1" lang="en-US" altLang="ja-JP" sz="2000" dirty="0">
                <a:solidFill>
                  <a:srgbClr val="000000"/>
                </a:solidFill>
                <a:latin typeface="+mn-ea"/>
              </a:rPr>
              <a:t> AI </a:t>
            </a:r>
            <a:r>
              <a:rPr kumimoji="1" lang="ja-JP" altLang="en-US" sz="2000">
                <a:solidFill>
                  <a:srgbClr val="000000"/>
                </a:solidFill>
                <a:latin typeface="+mn-ea"/>
              </a:rPr>
              <a:t>モデル。ユーザは</a:t>
            </a:r>
            <a:r>
              <a:rPr kumimoji="1" lang="en-US" altLang="ja-JP" sz="2000" dirty="0">
                <a:solidFill>
                  <a:srgbClr val="000000"/>
                </a:solidFill>
                <a:latin typeface="+mn-ea"/>
              </a:rPr>
              <a:t>AI </a:t>
            </a:r>
            <a:r>
              <a:rPr kumimoji="1" lang="ja-JP" altLang="en-US" sz="2000">
                <a:solidFill>
                  <a:srgbClr val="000000"/>
                </a:solidFill>
                <a:latin typeface="+mn-ea"/>
              </a:rPr>
              <a:t>を開発、運用する必要がなく、簡単に使用可能。</a:t>
            </a:r>
            <a:endParaRPr kumimoji="1" lang="en-US" altLang="ja-JP" sz="2000" dirty="0">
              <a:solidFill>
                <a:srgbClr val="000000"/>
              </a:solidFill>
              <a:latin typeface="+mn-ea"/>
            </a:endParaRPr>
          </a:p>
          <a:p>
            <a:pPr defTabSz="914400" fontAlgn="base">
              <a:spcBef>
                <a:spcPct val="0"/>
              </a:spcBef>
              <a:spcAft>
                <a:spcPct val="0"/>
              </a:spcAft>
            </a:pPr>
            <a:r>
              <a:rPr kumimoji="1" lang="ja-JP" altLang="en-US" sz="2000">
                <a:solidFill>
                  <a:srgbClr val="000000"/>
                </a:solidFill>
                <a:latin typeface="+mn-ea"/>
              </a:rPr>
              <a:t>ただし、特定の機能に用途は限られる。また、モデルのカスタマイズ性も自作に比べて低い。</a:t>
            </a:r>
            <a:endParaRPr kumimoji="1" lang="en-US" altLang="ja-JP" sz="2000" dirty="0">
              <a:solidFill>
                <a:srgbClr val="000000"/>
              </a:solidFill>
              <a:latin typeface="+mn-ea"/>
            </a:endParaRPr>
          </a:p>
          <a:p>
            <a:pPr defTabSz="914400" fontAlgn="base">
              <a:spcBef>
                <a:spcPct val="0"/>
              </a:spcBef>
              <a:spcAft>
                <a:spcPct val="0"/>
              </a:spcAft>
            </a:pPr>
            <a:r>
              <a:rPr kumimoji="1" lang="ja-JP" altLang="en-US" sz="2000">
                <a:solidFill>
                  <a:srgbClr val="000000"/>
                </a:solidFill>
                <a:latin typeface="+mn-ea"/>
              </a:rPr>
              <a:t>汎用的なユースケースで使用される</a:t>
            </a:r>
            <a:r>
              <a:rPr kumimoji="1" lang="en-US" altLang="ja-JP" sz="2000" dirty="0">
                <a:solidFill>
                  <a:srgbClr val="000000"/>
                </a:solidFill>
                <a:latin typeface="+mn-ea"/>
              </a:rPr>
              <a:t> AI API </a:t>
            </a:r>
            <a:r>
              <a:rPr kumimoji="1" lang="ja-JP" altLang="en-US" sz="2000">
                <a:solidFill>
                  <a:srgbClr val="000000"/>
                </a:solidFill>
                <a:latin typeface="+mn-ea"/>
              </a:rPr>
              <a:t>。</a:t>
            </a:r>
            <a:endParaRPr kumimoji="1" lang="en-US" altLang="ja-JP" sz="2000" dirty="0">
              <a:solidFill>
                <a:srgbClr val="000000"/>
              </a:solidFill>
              <a:latin typeface="+mn-ea"/>
            </a:endParaRPr>
          </a:p>
          <a:p>
            <a:pPr defTabSz="914400" fontAlgn="base">
              <a:spcBef>
                <a:spcPct val="0"/>
              </a:spcBef>
              <a:spcAft>
                <a:spcPct val="0"/>
              </a:spcAft>
            </a:pPr>
            <a:r>
              <a:rPr kumimoji="1" lang="ja-JP" altLang="en-US" sz="2000">
                <a:solidFill>
                  <a:srgbClr val="000000"/>
                </a:solidFill>
                <a:latin typeface="+mn-ea"/>
              </a:rPr>
              <a:t>例）顔検知・物体検出・翻訳など</a:t>
            </a:r>
            <a:endParaRPr kumimoji="1" lang="en-US" altLang="ja-JP" sz="2000" dirty="0">
              <a:solidFill>
                <a:srgbClr val="000000"/>
              </a:solidFill>
              <a:latin typeface="+mn-ea"/>
            </a:endParaRPr>
          </a:p>
          <a:p>
            <a:pPr defTabSz="914400" fontAlgn="base">
              <a:spcBef>
                <a:spcPct val="0"/>
              </a:spcBef>
              <a:spcAft>
                <a:spcPct val="0"/>
              </a:spcAft>
            </a:pPr>
            <a:r>
              <a:rPr kumimoji="1" lang="ja-JP" altLang="en-US" sz="2000">
                <a:solidFill>
                  <a:srgbClr val="000000"/>
                </a:solidFill>
                <a:latin typeface="+mn-ea"/>
              </a:rPr>
              <a:t>サービス例）</a:t>
            </a:r>
            <a:r>
              <a:rPr kumimoji="1" lang="en-US" altLang="ja-JP" sz="2000" dirty="0">
                <a:solidFill>
                  <a:srgbClr val="000000"/>
                </a:solidFill>
                <a:latin typeface="+mn-ea"/>
              </a:rPr>
              <a:t>Azure AI , Face , Amazon Lookout for Vision</a:t>
            </a:r>
            <a:endParaRPr kumimoji="1" lang="ja-JP" altLang="en-US" sz="2000">
              <a:solidFill>
                <a:srgbClr val="000000"/>
              </a:solidFill>
              <a:latin typeface="+mn-ea"/>
            </a:endParaRPr>
          </a:p>
        </p:txBody>
      </p:sp>
      <p:pic>
        <p:nvPicPr>
          <p:cNvPr id="5" name="図 4" descr="髪の長い女性&#10;&#10;自動的に生成された説明">
            <a:extLst>
              <a:ext uri="{FF2B5EF4-FFF2-40B4-BE49-F238E27FC236}">
                <a16:creationId xmlns:a16="http://schemas.microsoft.com/office/drawing/2014/main" id="{0AC10205-C8A0-3414-2826-81E4E7637F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2542" y="3136221"/>
            <a:ext cx="3595841" cy="3039210"/>
          </a:xfrm>
          <a:prstGeom prst="rect">
            <a:avLst/>
          </a:prstGeom>
        </p:spPr>
      </p:pic>
      <p:pic>
        <p:nvPicPr>
          <p:cNvPr id="8" name="図 7" descr="グラフィカル ユーザー インターフェイス, テキスト, アプリケーション, メール&#10;&#10;自動的に生成された説明">
            <a:extLst>
              <a:ext uri="{FF2B5EF4-FFF2-40B4-BE49-F238E27FC236}">
                <a16:creationId xmlns:a16="http://schemas.microsoft.com/office/drawing/2014/main" id="{49729748-CC64-1434-2E18-C07F547C1D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5998" y="2890802"/>
            <a:ext cx="5034230" cy="3462492"/>
          </a:xfrm>
          <a:prstGeom prst="rect">
            <a:avLst/>
          </a:prstGeom>
        </p:spPr>
      </p:pic>
      <p:sp>
        <p:nvSpPr>
          <p:cNvPr id="9" name="正方形/長方形 8">
            <a:extLst>
              <a:ext uri="{FF2B5EF4-FFF2-40B4-BE49-F238E27FC236}">
                <a16:creationId xmlns:a16="http://schemas.microsoft.com/office/drawing/2014/main" id="{BAEC433E-43EA-EBA8-5121-69B94286E766}"/>
              </a:ext>
            </a:extLst>
          </p:cNvPr>
          <p:cNvSpPr/>
          <p:nvPr/>
        </p:nvSpPr>
        <p:spPr>
          <a:xfrm>
            <a:off x="3283821" y="3944409"/>
            <a:ext cx="1400175" cy="1971675"/>
          </a:xfrm>
          <a:prstGeom prst="rect">
            <a:avLst/>
          </a:prstGeom>
          <a:noFill/>
          <a:ln w="38100">
            <a:solidFill>
              <a:srgbClr val="F36C3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295027803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655ED1B-AD19-4AA3-B0F8-E6154E9A5B8D}"/>
              </a:ext>
            </a:extLst>
          </p:cNvPr>
          <p:cNvSpPr>
            <a:spLocks noGrp="1"/>
          </p:cNvSpPr>
          <p:nvPr>
            <p:ph type="title"/>
          </p:nvPr>
        </p:nvSpPr>
        <p:spPr/>
        <p:txBody>
          <a:bodyPr/>
          <a:lstStyle/>
          <a:p>
            <a:r>
              <a:rPr lang="ja-JP" altLang="en-US" b="1" i="0" dirty="0">
                <a:effectLst/>
                <a:latin typeface="-apple-system"/>
              </a:rPr>
              <a:t>クラウドのサービスモデル</a:t>
            </a:r>
            <a:endParaRPr kumimoji="1" lang="ja-JP" altLang="en-US" dirty="0"/>
          </a:p>
        </p:txBody>
      </p:sp>
      <p:sp>
        <p:nvSpPr>
          <p:cNvPr id="5" name="左中かっこ 4">
            <a:extLst>
              <a:ext uri="{FF2B5EF4-FFF2-40B4-BE49-F238E27FC236}">
                <a16:creationId xmlns:a16="http://schemas.microsoft.com/office/drawing/2014/main" id="{0C353733-12BC-468B-BB5A-8CE8A2677375}"/>
              </a:ext>
            </a:extLst>
          </p:cNvPr>
          <p:cNvSpPr/>
          <p:nvPr/>
        </p:nvSpPr>
        <p:spPr bwMode="gray">
          <a:xfrm flipH="1">
            <a:off x="9300883" y="2417010"/>
            <a:ext cx="341630" cy="2154233"/>
          </a:xfrm>
          <a:prstGeom prst="leftBrace">
            <a:avLst/>
          </a:prstGeom>
          <a:noFill/>
          <a:ln w="38100" cap="flat" cmpd="sng" algn="ctr">
            <a:solidFill>
              <a:schemeClr val="bg2">
                <a:lumMod val="40000"/>
                <a:lumOff val="60000"/>
              </a:schemeClr>
            </a:solidFill>
            <a:prstDash val="solid"/>
            <a:round/>
            <a:headEnd type="none" w="med" len="med"/>
            <a:tailEnd type="none" w="med" len="med"/>
          </a:ln>
          <a:effectLst/>
        </p:spPr>
        <p:txBody>
          <a:bodyPr vert="horz" wrap="none" lIns="73884" tIns="36942" rIns="73884" bIns="36942" numCol="1" rtlCol="0" anchor="ctr" anchorCtr="0" compatLnSpc="1">
            <a:prstTxWarp prst="textNoShape">
              <a:avLst/>
            </a:prstTxWarp>
          </a:bodyPr>
          <a:lstStyle/>
          <a:p>
            <a:pPr algn="ctr" defTabSz="871538" fontAlgn="base">
              <a:spcBef>
                <a:spcPct val="0"/>
              </a:spcBef>
              <a:spcAft>
                <a:spcPct val="0"/>
              </a:spcAft>
            </a:pPr>
            <a:endParaRPr kumimoji="1" lang="ja-JP" altLang="en-US">
              <a:solidFill>
                <a:schemeClr val="bg2">
                  <a:lumMod val="60000"/>
                  <a:lumOff val="40000"/>
                </a:schemeClr>
              </a:solidFill>
              <a:latin typeface="HGPｺﾞｼｯｸE" pitchFamily="50" charset="-128"/>
              <a:ea typeface="HGPｺﾞｼｯｸE" pitchFamily="50" charset="-128"/>
            </a:endParaRPr>
          </a:p>
        </p:txBody>
      </p:sp>
      <p:sp>
        <p:nvSpPr>
          <p:cNvPr id="6" name="テキスト ボックス 5">
            <a:extLst>
              <a:ext uri="{FF2B5EF4-FFF2-40B4-BE49-F238E27FC236}">
                <a16:creationId xmlns:a16="http://schemas.microsoft.com/office/drawing/2014/main" id="{0DE52506-47B0-4EDA-AE5F-A1131EA43404}"/>
              </a:ext>
            </a:extLst>
          </p:cNvPr>
          <p:cNvSpPr txBox="1"/>
          <p:nvPr/>
        </p:nvSpPr>
        <p:spPr bwMode="gray">
          <a:xfrm>
            <a:off x="9657680" y="3130314"/>
            <a:ext cx="1971893" cy="338554"/>
          </a:xfrm>
          <a:prstGeom prst="rect">
            <a:avLst/>
          </a:prstGeom>
          <a:noFill/>
        </p:spPr>
        <p:txBody>
          <a:bodyPr wrap="square" rtlCol="0">
            <a:spAutoFit/>
          </a:bodyPr>
          <a:lstStyle/>
          <a:p>
            <a:r>
              <a:rPr lang="ja-JP" altLang="en-US" sz="1600">
                <a:solidFill>
                  <a:srgbClr val="F36C37"/>
                </a:solidFill>
                <a:latin typeface="メイリオ" panose="020B0604030504040204" pitchFamily="50" charset="-128"/>
                <a:ea typeface="メイリオ" panose="020B0604030504040204" pitchFamily="50" charset="-128"/>
              </a:rPr>
              <a:t>利用者自身が</a:t>
            </a:r>
            <a:r>
              <a:rPr kumimoji="1" lang="ja-JP" altLang="en-US" sz="1600">
                <a:solidFill>
                  <a:srgbClr val="F36C37"/>
                </a:solidFill>
                <a:latin typeface="メイリオ" panose="020B0604030504040204" pitchFamily="50" charset="-128"/>
                <a:ea typeface="メイリオ" panose="020B0604030504040204" pitchFamily="50" charset="-128"/>
              </a:rPr>
              <a:t>構築</a:t>
            </a:r>
            <a:endParaRPr kumimoji="1" lang="ja-JP" altLang="en-US" dirty="0">
              <a:solidFill>
                <a:srgbClr val="F36C37"/>
              </a:solidFill>
              <a:latin typeface="メイリオ" panose="020B0604030504040204" pitchFamily="50" charset="-128"/>
              <a:ea typeface="メイリオ" panose="020B0604030504040204" pitchFamily="50" charset="-128"/>
            </a:endParaRPr>
          </a:p>
        </p:txBody>
      </p:sp>
      <p:sp>
        <p:nvSpPr>
          <p:cNvPr id="7" name="テキスト ボックス 6">
            <a:extLst>
              <a:ext uri="{FF2B5EF4-FFF2-40B4-BE49-F238E27FC236}">
                <a16:creationId xmlns:a16="http://schemas.microsoft.com/office/drawing/2014/main" id="{AB31D473-729D-4E80-91CB-4E139E8DF54C}"/>
              </a:ext>
            </a:extLst>
          </p:cNvPr>
          <p:cNvSpPr txBox="1"/>
          <p:nvPr/>
        </p:nvSpPr>
        <p:spPr bwMode="gray">
          <a:xfrm>
            <a:off x="9637047" y="5198419"/>
            <a:ext cx="1555715" cy="830997"/>
          </a:xfrm>
          <a:prstGeom prst="rect">
            <a:avLst/>
          </a:prstGeom>
          <a:noFill/>
        </p:spPr>
        <p:txBody>
          <a:bodyPr wrap="square" rtlCol="0">
            <a:spAutoFit/>
          </a:bodyPr>
          <a:lstStyle/>
          <a:p>
            <a:r>
              <a:rPr kumimoji="1" lang="ja-JP" altLang="en-US" sz="1600" dirty="0">
                <a:solidFill>
                  <a:srgbClr val="F36C37"/>
                </a:solidFill>
                <a:latin typeface="メイリオ" panose="020B0604030504040204" pitchFamily="50" charset="-128"/>
                <a:ea typeface="メイリオ" panose="020B0604030504040204" pitchFamily="50" charset="-128"/>
              </a:rPr>
              <a:t>クラウド</a:t>
            </a:r>
            <a:endParaRPr kumimoji="1" lang="en-US" altLang="ja-JP" sz="1600" dirty="0">
              <a:solidFill>
                <a:srgbClr val="F36C37"/>
              </a:solidFill>
              <a:latin typeface="メイリオ" panose="020B0604030504040204" pitchFamily="50" charset="-128"/>
              <a:ea typeface="メイリオ" panose="020B0604030504040204" pitchFamily="50" charset="-128"/>
            </a:endParaRPr>
          </a:p>
          <a:p>
            <a:r>
              <a:rPr lang="ja-JP" altLang="en-US" sz="1600" dirty="0">
                <a:solidFill>
                  <a:srgbClr val="F36C37"/>
                </a:solidFill>
                <a:latin typeface="メイリオ" panose="020B0604030504040204" pitchFamily="50" charset="-128"/>
                <a:ea typeface="メイリオ" panose="020B0604030504040204" pitchFamily="50" charset="-128"/>
              </a:rPr>
              <a:t>プロバイダー</a:t>
            </a:r>
            <a:br>
              <a:rPr lang="en-US" altLang="ja-JP" sz="1600" dirty="0">
                <a:solidFill>
                  <a:srgbClr val="F36C37"/>
                </a:solidFill>
                <a:latin typeface="メイリオ" panose="020B0604030504040204" pitchFamily="50" charset="-128"/>
                <a:ea typeface="メイリオ" panose="020B0604030504040204" pitchFamily="50" charset="-128"/>
              </a:rPr>
            </a:br>
            <a:r>
              <a:rPr lang="ja-JP" altLang="en-US" sz="1600" dirty="0">
                <a:solidFill>
                  <a:srgbClr val="F36C37"/>
                </a:solidFill>
                <a:latin typeface="メイリオ" panose="020B0604030504040204" pitchFamily="50" charset="-128"/>
                <a:ea typeface="メイリオ" panose="020B0604030504040204" pitchFamily="50" charset="-128"/>
              </a:rPr>
              <a:t>が</a:t>
            </a:r>
            <a:r>
              <a:rPr kumimoji="1" lang="ja-JP" altLang="en-US" sz="1600" dirty="0">
                <a:solidFill>
                  <a:srgbClr val="F36C37"/>
                </a:solidFill>
                <a:latin typeface="メイリオ" panose="020B0604030504040204" pitchFamily="50" charset="-128"/>
                <a:ea typeface="メイリオ" panose="020B0604030504040204" pitchFamily="50" charset="-128"/>
              </a:rPr>
              <a:t>提供</a:t>
            </a:r>
          </a:p>
        </p:txBody>
      </p:sp>
      <p:sp>
        <p:nvSpPr>
          <p:cNvPr id="8" name="左中かっこ 7">
            <a:extLst>
              <a:ext uri="{FF2B5EF4-FFF2-40B4-BE49-F238E27FC236}">
                <a16:creationId xmlns:a16="http://schemas.microsoft.com/office/drawing/2014/main" id="{D6D406CC-A4BF-42F9-8730-766497D66066}"/>
              </a:ext>
            </a:extLst>
          </p:cNvPr>
          <p:cNvSpPr/>
          <p:nvPr/>
        </p:nvSpPr>
        <p:spPr bwMode="gray">
          <a:xfrm flipH="1">
            <a:off x="9300882" y="4659119"/>
            <a:ext cx="356798" cy="1830109"/>
          </a:xfrm>
          <a:prstGeom prst="leftBrace">
            <a:avLst/>
          </a:prstGeom>
          <a:noFill/>
          <a:ln w="38100" cap="flat" cmpd="sng" algn="ctr">
            <a:solidFill>
              <a:schemeClr val="bg2">
                <a:lumMod val="40000"/>
                <a:lumOff val="60000"/>
              </a:schemeClr>
            </a:solidFill>
            <a:prstDash val="solid"/>
            <a:round/>
            <a:headEnd type="none" w="med" len="med"/>
            <a:tailEnd type="none" w="med" len="med"/>
          </a:ln>
          <a:effectLst/>
        </p:spPr>
        <p:txBody>
          <a:bodyPr vert="horz" wrap="none" lIns="73884" tIns="36942" rIns="73884" bIns="36942" numCol="1" rtlCol="0" anchor="ctr" anchorCtr="0" compatLnSpc="1">
            <a:prstTxWarp prst="textNoShape">
              <a:avLst/>
            </a:prstTxWarp>
          </a:bodyPr>
          <a:lstStyle/>
          <a:p>
            <a:pPr algn="ctr" defTabSz="871538" fontAlgn="base">
              <a:spcBef>
                <a:spcPct val="0"/>
              </a:spcBef>
              <a:spcAft>
                <a:spcPct val="0"/>
              </a:spcAft>
            </a:pPr>
            <a:endParaRPr kumimoji="1" lang="ja-JP" altLang="en-US">
              <a:latin typeface="HGPｺﾞｼｯｸE" pitchFamily="50" charset="-128"/>
              <a:ea typeface="HGPｺﾞｼｯｸE" pitchFamily="50" charset="-128"/>
            </a:endParaRPr>
          </a:p>
        </p:txBody>
      </p:sp>
      <p:sp>
        <p:nvSpPr>
          <p:cNvPr id="9" name="テキスト ボックス 8">
            <a:extLst>
              <a:ext uri="{FF2B5EF4-FFF2-40B4-BE49-F238E27FC236}">
                <a16:creationId xmlns:a16="http://schemas.microsoft.com/office/drawing/2014/main" id="{8B24E6B2-328B-4386-8B7E-CED845B456C0}"/>
              </a:ext>
            </a:extLst>
          </p:cNvPr>
          <p:cNvSpPr txBox="1"/>
          <p:nvPr/>
        </p:nvSpPr>
        <p:spPr bwMode="gray">
          <a:xfrm>
            <a:off x="4649497" y="1646131"/>
            <a:ext cx="2135521" cy="477054"/>
          </a:xfrm>
          <a:prstGeom prst="rect">
            <a:avLst/>
          </a:prstGeom>
          <a:noFill/>
        </p:spPr>
        <p:txBody>
          <a:bodyPr wrap="none" rtlCol="0">
            <a:spAutoFit/>
          </a:bodyPr>
          <a:lstStyle/>
          <a:p>
            <a:pPr algn="ctr">
              <a:lnSpc>
                <a:spcPts val="1500"/>
              </a:lnSpc>
            </a:pPr>
            <a:r>
              <a:rPr kumimoji="1" lang="en-US" altLang="ja-JP" sz="2800" dirty="0">
                <a:solidFill>
                  <a:schemeClr val="tx1">
                    <a:lumMod val="85000"/>
                    <a:lumOff val="15000"/>
                  </a:schemeClr>
                </a:solidFill>
                <a:latin typeface="Arial Black"/>
                <a:cs typeface="Arial Black"/>
              </a:rPr>
              <a:t>PaaS</a:t>
            </a:r>
          </a:p>
          <a:p>
            <a:pPr>
              <a:lnSpc>
                <a:spcPts val="1500"/>
              </a:lnSpc>
            </a:pPr>
            <a:r>
              <a:rPr kumimoji="1" lang="en-US" altLang="ja-JP" sz="1600" dirty="0">
                <a:solidFill>
                  <a:schemeClr val="tx1">
                    <a:lumMod val="85000"/>
                    <a:lumOff val="15000"/>
                  </a:schemeClr>
                </a:solidFill>
                <a:latin typeface="Arial" panose="020B0604020202020204" pitchFamily="34" charset="0"/>
                <a:cs typeface="Arial" panose="020B0604020202020204" pitchFamily="34" charset="0"/>
              </a:rPr>
              <a:t>Platform as a Service</a:t>
            </a:r>
            <a:endParaRPr kumimoji="1" lang="ja-JP" altLang="en-US" sz="2400">
              <a:solidFill>
                <a:schemeClr val="tx1">
                  <a:lumMod val="85000"/>
                  <a:lumOff val="15000"/>
                </a:schemeClr>
              </a:solidFill>
              <a:latin typeface="Arial" panose="020B0604020202020204" pitchFamily="34" charset="0"/>
              <a:cs typeface="Arial" panose="020B0604020202020204" pitchFamily="34" charset="0"/>
            </a:endParaRPr>
          </a:p>
        </p:txBody>
      </p:sp>
      <p:sp>
        <p:nvSpPr>
          <p:cNvPr id="10" name="テキスト ボックス 9">
            <a:extLst>
              <a:ext uri="{FF2B5EF4-FFF2-40B4-BE49-F238E27FC236}">
                <a16:creationId xmlns:a16="http://schemas.microsoft.com/office/drawing/2014/main" id="{7EBF597B-BB19-4805-BEBB-F5410D461BCF}"/>
              </a:ext>
            </a:extLst>
          </p:cNvPr>
          <p:cNvSpPr txBox="1"/>
          <p:nvPr/>
        </p:nvSpPr>
        <p:spPr bwMode="gray">
          <a:xfrm>
            <a:off x="6928494" y="1646131"/>
            <a:ext cx="2573987" cy="477054"/>
          </a:xfrm>
          <a:prstGeom prst="rect">
            <a:avLst/>
          </a:prstGeom>
          <a:noFill/>
        </p:spPr>
        <p:txBody>
          <a:bodyPr wrap="square" rtlCol="0">
            <a:spAutoFit/>
          </a:bodyPr>
          <a:lstStyle/>
          <a:p>
            <a:pPr algn="ctr">
              <a:lnSpc>
                <a:spcPts val="1500"/>
              </a:lnSpc>
            </a:pPr>
            <a:r>
              <a:rPr kumimoji="1" lang="en-US" altLang="ja-JP" sz="2800" dirty="0">
                <a:solidFill>
                  <a:schemeClr val="tx1">
                    <a:lumMod val="85000"/>
                    <a:lumOff val="15000"/>
                  </a:schemeClr>
                </a:solidFill>
                <a:latin typeface="Arial Black"/>
                <a:cs typeface="Arial Black"/>
              </a:rPr>
              <a:t>IaaS</a:t>
            </a:r>
          </a:p>
          <a:p>
            <a:pPr>
              <a:lnSpc>
                <a:spcPts val="1500"/>
              </a:lnSpc>
            </a:pPr>
            <a:r>
              <a:rPr kumimoji="1" lang="en-US" altLang="ja-JP" sz="1600" dirty="0">
                <a:solidFill>
                  <a:schemeClr val="tx1">
                    <a:lumMod val="85000"/>
                    <a:lumOff val="15000"/>
                  </a:schemeClr>
                </a:solidFill>
                <a:latin typeface="Arial" panose="020B0604020202020204" pitchFamily="34" charset="0"/>
                <a:cs typeface="Arial" panose="020B0604020202020204" pitchFamily="34" charset="0"/>
              </a:rPr>
              <a:t>Infrastructure as a Service</a:t>
            </a:r>
            <a:endParaRPr kumimoji="1" lang="ja-JP" altLang="en-US" sz="1600">
              <a:solidFill>
                <a:schemeClr val="tx1">
                  <a:lumMod val="85000"/>
                  <a:lumOff val="15000"/>
                </a:schemeClr>
              </a:solidFill>
              <a:latin typeface="Arial" panose="020B0604020202020204" pitchFamily="34" charset="0"/>
              <a:cs typeface="Arial" panose="020B0604020202020204" pitchFamily="34" charset="0"/>
            </a:endParaRPr>
          </a:p>
        </p:txBody>
      </p:sp>
      <p:sp>
        <p:nvSpPr>
          <p:cNvPr id="11" name="テキスト ボックス 10">
            <a:extLst>
              <a:ext uri="{FF2B5EF4-FFF2-40B4-BE49-F238E27FC236}">
                <a16:creationId xmlns:a16="http://schemas.microsoft.com/office/drawing/2014/main" id="{17A003F8-A106-4F54-95DE-728D9C5C8DBA}"/>
              </a:ext>
            </a:extLst>
          </p:cNvPr>
          <p:cNvSpPr txBox="1"/>
          <p:nvPr/>
        </p:nvSpPr>
        <p:spPr bwMode="gray">
          <a:xfrm>
            <a:off x="2198468" y="1646131"/>
            <a:ext cx="2249301" cy="477054"/>
          </a:xfrm>
          <a:prstGeom prst="rect">
            <a:avLst/>
          </a:prstGeom>
          <a:noFill/>
        </p:spPr>
        <p:txBody>
          <a:bodyPr wrap="square" rtlCol="0">
            <a:spAutoFit/>
          </a:bodyPr>
          <a:lstStyle/>
          <a:p>
            <a:pPr algn="ctr">
              <a:lnSpc>
                <a:spcPts val="1500"/>
              </a:lnSpc>
            </a:pPr>
            <a:r>
              <a:rPr lang="en-US" altLang="ja-JP" sz="2800" dirty="0">
                <a:solidFill>
                  <a:schemeClr val="tx1">
                    <a:lumMod val="85000"/>
                    <a:lumOff val="15000"/>
                  </a:schemeClr>
                </a:solidFill>
                <a:latin typeface="Arial Black"/>
                <a:cs typeface="Arial Black"/>
              </a:rPr>
              <a:t>S</a:t>
            </a:r>
            <a:r>
              <a:rPr kumimoji="1" lang="en-US" altLang="ja-JP" sz="2800" dirty="0">
                <a:solidFill>
                  <a:schemeClr val="tx1">
                    <a:lumMod val="85000"/>
                    <a:lumOff val="15000"/>
                  </a:schemeClr>
                </a:solidFill>
                <a:latin typeface="Arial Black"/>
                <a:cs typeface="Arial Black"/>
              </a:rPr>
              <a:t>aaS</a:t>
            </a:r>
            <a:br>
              <a:rPr kumimoji="1" lang="en-US" altLang="ja-JP" sz="2800" dirty="0">
                <a:solidFill>
                  <a:schemeClr val="tx1">
                    <a:lumMod val="85000"/>
                    <a:lumOff val="15000"/>
                  </a:schemeClr>
                </a:solidFill>
                <a:latin typeface="Arial Black"/>
                <a:cs typeface="Arial Black"/>
              </a:rPr>
            </a:br>
            <a:r>
              <a:rPr kumimoji="1" lang="en-US" altLang="ja-JP" sz="1600" dirty="0">
                <a:solidFill>
                  <a:schemeClr val="tx1">
                    <a:lumMod val="85000"/>
                    <a:lumOff val="15000"/>
                  </a:schemeClr>
                </a:solidFill>
                <a:latin typeface="Arial" panose="020B0604020202020204" pitchFamily="34" charset="0"/>
                <a:cs typeface="Arial" panose="020B0604020202020204" pitchFamily="34" charset="0"/>
              </a:rPr>
              <a:t>Software as a Service</a:t>
            </a:r>
            <a:endParaRPr kumimoji="1" lang="ja-JP" altLang="en-US" sz="1600" dirty="0">
              <a:solidFill>
                <a:schemeClr val="tx1">
                  <a:lumMod val="85000"/>
                  <a:lumOff val="15000"/>
                </a:schemeClr>
              </a:solidFill>
              <a:latin typeface="Arial" panose="020B0604020202020204" pitchFamily="34" charset="0"/>
              <a:cs typeface="Arial" panose="020B0604020202020204" pitchFamily="34" charset="0"/>
            </a:endParaRPr>
          </a:p>
        </p:txBody>
      </p:sp>
      <p:sp>
        <p:nvSpPr>
          <p:cNvPr id="12" name="角丸四角形 10">
            <a:extLst>
              <a:ext uri="{FF2B5EF4-FFF2-40B4-BE49-F238E27FC236}">
                <a16:creationId xmlns:a16="http://schemas.microsoft.com/office/drawing/2014/main" id="{C3EAA1A3-C772-435A-863C-C1DA001E71D6}"/>
              </a:ext>
            </a:extLst>
          </p:cNvPr>
          <p:cNvSpPr/>
          <p:nvPr/>
        </p:nvSpPr>
        <p:spPr bwMode="gray">
          <a:xfrm>
            <a:off x="2394373" y="4770920"/>
            <a:ext cx="1810800" cy="388800"/>
          </a:xfrm>
          <a:prstGeom prst="roundRect">
            <a:avLst/>
          </a:prstGeom>
          <a:solidFill>
            <a:srgbClr val="F36C37"/>
          </a:solidFill>
          <a:ln w="19050" cap="flat" cmpd="sng" algn="ctr">
            <a:noFill/>
            <a:prstDash val="solid"/>
            <a:round/>
            <a:headEnd type="none" w="med" len="med"/>
            <a:tailEnd type="none" w="med" len="med"/>
          </a:ln>
          <a:effectLst/>
        </p:spPr>
        <p:txBody>
          <a:bodyPr vert="horz" wrap="none" lIns="73884" tIns="36942" rIns="73884" bIns="36942" numCol="1" rtlCol="0" anchor="b" anchorCtr="0" compatLnSpc="1">
            <a:prstTxWarp prst="textNoShape">
              <a:avLst/>
            </a:prstTxWarp>
          </a:bodyPr>
          <a:lstStyle/>
          <a:p>
            <a:pPr algn="ctr" defTabSz="871538" fontAlgn="base">
              <a:spcBef>
                <a:spcPct val="0"/>
              </a:spcBef>
              <a:spcAft>
                <a:spcPct val="0"/>
              </a:spcAft>
            </a:pPr>
            <a:r>
              <a:rPr lang="ja-JP" altLang="en-US" sz="1600">
                <a:solidFill>
                  <a:schemeClr val="bg1"/>
                </a:solidFill>
                <a:latin typeface="メイリオ" panose="020B0604030504040204" pitchFamily="50" charset="-128"/>
                <a:ea typeface="メイリオ" panose="020B0604030504040204" pitchFamily="50" charset="-128"/>
              </a:rPr>
              <a:t>サーバー</a:t>
            </a:r>
          </a:p>
        </p:txBody>
      </p:sp>
      <p:sp>
        <p:nvSpPr>
          <p:cNvPr id="13" name="角丸四角形 11">
            <a:extLst>
              <a:ext uri="{FF2B5EF4-FFF2-40B4-BE49-F238E27FC236}">
                <a16:creationId xmlns:a16="http://schemas.microsoft.com/office/drawing/2014/main" id="{0B48E134-7B38-4D01-BFCE-6E97C079ADA3}"/>
              </a:ext>
            </a:extLst>
          </p:cNvPr>
          <p:cNvSpPr/>
          <p:nvPr/>
        </p:nvSpPr>
        <p:spPr bwMode="gray">
          <a:xfrm>
            <a:off x="2394373" y="5359397"/>
            <a:ext cx="1810800" cy="388800"/>
          </a:xfrm>
          <a:prstGeom prst="roundRect">
            <a:avLst/>
          </a:prstGeom>
          <a:solidFill>
            <a:srgbClr val="F36C37"/>
          </a:solidFill>
          <a:ln w="19050" cap="flat" cmpd="sng" algn="ctr">
            <a:noFill/>
            <a:prstDash val="solid"/>
            <a:round/>
            <a:headEnd type="none" w="med" len="med"/>
            <a:tailEnd type="none" w="med" len="med"/>
          </a:ln>
          <a:effectLst/>
        </p:spPr>
        <p:txBody>
          <a:bodyPr vert="horz" wrap="none" lIns="73884" tIns="36942" rIns="73884" bIns="36942" numCol="1" rtlCol="0" anchor="b" anchorCtr="0" compatLnSpc="1">
            <a:prstTxWarp prst="textNoShape">
              <a:avLst/>
            </a:prstTxWarp>
          </a:bodyPr>
          <a:lstStyle/>
          <a:p>
            <a:pPr algn="ctr" defTabSz="871538" fontAlgn="base">
              <a:spcBef>
                <a:spcPct val="0"/>
              </a:spcBef>
              <a:spcAft>
                <a:spcPct val="0"/>
              </a:spcAft>
            </a:pPr>
            <a:r>
              <a:rPr lang="ja-JP" altLang="en-US" sz="1600">
                <a:solidFill>
                  <a:schemeClr val="bg1"/>
                </a:solidFill>
                <a:latin typeface="メイリオ" panose="020B0604030504040204" pitchFamily="50" charset="-128"/>
                <a:ea typeface="メイリオ" panose="020B0604030504040204" pitchFamily="50" charset="-128"/>
              </a:rPr>
              <a:t>ストレージ</a:t>
            </a:r>
          </a:p>
        </p:txBody>
      </p:sp>
      <p:sp>
        <p:nvSpPr>
          <p:cNvPr id="14" name="角丸四角形 12">
            <a:extLst>
              <a:ext uri="{FF2B5EF4-FFF2-40B4-BE49-F238E27FC236}">
                <a16:creationId xmlns:a16="http://schemas.microsoft.com/office/drawing/2014/main" id="{146ED82B-BB78-42DD-9D5B-92DE5DFC8447}"/>
              </a:ext>
            </a:extLst>
          </p:cNvPr>
          <p:cNvSpPr/>
          <p:nvPr/>
        </p:nvSpPr>
        <p:spPr bwMode="gray">
          <a:xfrm>
            <a:off x="2394373" y="5947875"/>
            <a:ext cx="1810800" cy="388800"/>
          </a:xfrm>
          <a:prstGeom prst="roundRect">
            <a:avLst/>
          </a:prstGeom>
          <a:solidFill>
            <a:srgbClr val="F36C37"/>
          </a:solidFill>
          <a:ln w="19050" cap="flat" cmpd="sng" algn="ctr">
            <a:noFill/>
            <a:prstDash val="solid"/>
            <a:round/>
            <a:headEnd type="none" w="med" len="med"/>
            <a:tailEnd type="none" w="med" len="med"/>
          </a:ln>
          <a:effectLst/>
        </p:spPr>
        <p:txBody>
          <a:bodyPr vert="horz" wrap="none" lIns="73884" tIns="36942" rIns="73884" bIns="36942" numCol="1" rtlCol="0" anchor="b" anchorCtr="0" compatLnSpc="1">
            <a:prstTxWarp prst="textNoShape">
              <a:avLst/>
            </a:prstTxWarp>
          </a:bodyPr>
          <a:lstStyle/>
          <a:p>
            <a:pPr algn="ctr" defTabSz="871538" fontAlgn="base">
              <a:spcBef>
                <a:spcPct val="0"/>
              </a:spcBef>
              <a:spcAft>
                <a:spcPct val="0"/>
              </a:spcAft>
            </a:pPr>
            <a:r>
              <a:rPr lang="ja-JP" altLang="en-US" sz="1600">
                <a:solidFill>
                  <a:schemeClr val="bg1"/>
                </a:solidFill>
                <a:latin typeface="メイリオ" panose="020B0604030504040204" pitchFamily="50" charset="-128"/>
                <a:ea typeface="メイリオ" panose="020B0604030504040204" pitchFamily="50" charset="-128"/>
              </a:rPr>
              <a:t>ネットワーク</a:t>
            </a:r>
          </a:p>
        </p:txBody>
      </p:sp>
      <p:sp>
        <p:nvSpPr>
          <p:cNvPr id="15" name="角丸四角形 13">
            <a:extLst>
              <a:ext uri="{FF2B5EF4-FFF2-40B4-BE49-F238E27FC236}">
                <a16:creationId xmlns:a16="http://schemas.microsoft.com/office/drawing/2014/main" id="{452131A0-A88F-4D92-BAAC-2D5E192C7C8D}"/>
              </a:ext>
            </a:extLst>
          </p:cNvPr>
          <p:cNvSpPr/>
          <p:nvPr/>
        </p:nvSpPr>
        <p:spPr bwMode="gray">
          <a:xfrm>
            <a:off x="2394373" y="4182442"/>
            <a:ext cx="1810800" cy="388800"/>
          </a:xfrm>
          <a:prstGeom prst="roundRect">
            <a:avLst/>
          </a:prstGeom>
          <a:solidFill>
            <a:schemeClr val="accent2"/>
          </a:solidFill>
          <a:ln w="19050" cap="flat" cmpd="sng" algn="ctr">
            <a:noFill/>
            <a:prstDash val="solid"/>
            <a:round/>
            <a:headEnd type="none" w="med" len="med"/>
            <a:tailEnd type="none" w="med" len="med"/>
          </a:ln>
          <a:effectLst/>
        </p:spPr>
        <p:txBody>
          <a:bodyPr vert="horz" wrap="none" lIns="73884" tIns="36942" rIns="73884" bIns="36942" numCol="1" rtlCol="0" anchor="b" anchorCtr="0" compatLnSpc="1">
            <a:prstTxWarp prst="textNoShape">
              <a:avLst/>
            </a:prstTxWarp>
          </a:bodyPr>
          <a:lstStyle/>
          <a:p>
            <a:pPr algn="ctr" defTabSz="871538" fontAlgn="base">
              <a:spcBef>
                <a:spcPct val="0"/>
              </a:spcBef>
              <a:spcAft>
                <a:spcPct val="0"/>
              </a:spcAft>
            </a:pPr>
            <a:r>
              <a:rPr lang="en-US" altLang="ja-JP" sz="1600" dirty="0">
                <a:solidFill>
                  <a:schemeClr val="bg1"/>
                </a:solidFill>
                <a:latin typeface="メイリオ" panose="020B0604030504040204" pitchFamily="50" charset="-128"/>
                <a:ea typeface="メイリオ" panose="020B0604030504040204" pitchFamily="50" charset="-128"/>
              </a:rPr>
              <a:t>OS</a:t>
            </a:r>
            <a:endParaRPr lang="ja-JP" altLang="en-US" sz="1600">
              <a:solidFill>
                <a:schemeClr val="bg1"/>
              </a:solidFill>
              <a:latin typeface="メイリオ" panose="020B0604030504040204" pitchFamily="50" charset="-128"/>
              <a:ea typeface="メイリオ" panose="020B0604030504040204" pitchFamily="50" charset="-128"/>
            </a:endParaRPr>
          </a:p>
        </p:txBody>
      </p:sp>
      <p:sp>
        <p:nvSpPr>
          <p:cNvPr id="16" name="角丸四角形 14">
            <a:extLst>
              <a:ext uri="{FF2B5EF4-FFF2-40B4-BE49-F238E27FC236}">
                <a16:creationId xmlns:a16="http://schemas.microsoft.com/office/drawing/2014/main" id="{C7F2FCFE-94B2-4339-8F07-23805E88D692}"/>
              </a:ext>
            </a:extLst>
          </p:cNvPr>
          <p:cNvSpPr/>
          <p:nvPr/>
        </p:nvSpPr>
        <p:spPr bwMode="gray">
          <a:xfrm>
            <a:off x="2394373" y="3593965"/>
            <a:ext cx="1810800" cy="388800"/>
          </a:xfrm>
          <a:prstGeom prst="roundRect">
            <a:avLst/>
          </a:prstGeom>
          <a:solidFill>
            <a:schemeClr val="accent2"/>
          </a:solidFill>
          <a:ln w="19050" cap="flat" cmpd="sng" algn="ctr">
            <a:noFill/>
            <a:prstDash val="solid"/>
            <a:round/>
            <a:headEnd type="none" w="med" len="med"/>
            <a:tailEnd type="none" w="med" len="med"/>
          </a:ln>
          <a:effectLst/>
        </p:spPr>
        <p:txBody>
          <a:bodyPr vert="horz" wrap="none" lIns="73884" tIns="36942" rIns="73884" bIns="36942" numCol="1" rtlCol="0" anchor="b" anchorCtr="0" compatLnSpc="1">
            <a:prstTxWarp prst="textNoShape">
              <a:avLst/>
            </a:prstTxWarp>
          </a:bodyPr>
          <a:lstStyle/>
          <a:p>
            <a:pPr algn="ctr" defTabSz="871538" fontAlgn="base">
              <a:spcBef>
                <a:spcPct val="0"/>
              </a:spcBef>
              <a:spcAft>
                <a:spcPct val="0"/>
              </a:spcAft>
            </a:pPr>
            <a:r>
              <a:rPr lang="ja-JP" altLang="en-US" sz="1600">
                <a:solidFill>
                  <a:schemeClr val="bg1"/>
                </a:solidFill>
                <a:latin typeface="メイリオ" panose="020B0604030504040204" pitchFamily="50" charset="-128"/>
                <a:ea typeface="メイリオ" panose="020B0604030504040204" pitchFamily="50" charset="-128"/>
              </a:rPr>
              <a:t>ミドルウェア</a:t>
            </a:r>
          </a:p>
        </p:txBody>
      </p:sp>
      <p:sp>
        <p:nvSpPr>
          <p:cNvPr id="17" name="角丸四角形 15">
            <a:extLst>
              <a:ext uri="{FF2B5EF4-FFF2-40B4-BE49-F238E27FC236}">
                <a16:creationId xmlns:a16="http://schemas.microsoft.com/office/drawing/2014/main" id="{E831FEBC-155C-4047-8194-21854123E9D2}"/>
              </a:ext>
            </a:extLst>
          </p:cNvPr>
          <p:cNvSpPr/>
          <p:nvPr/>
        </p:nvSpPr>
        <p:spPr bwMode="gray">
          <a:xfrm>
            <a:off x="2394373" y="3005488"/>
            <a:ext cx="1810800" cy="388800"/>
          </a:xfrm>
          <a:prstGeom prst="roundRect">
            <a:avLst/>
          </a:prstGeom>
          <a:solidFill>
            <a:schemeClr val="accent2"/>
          </a:solidFill>
          <a:ln w="19050" cap="flat" cmpd="sng" algn="ctr">
            <a:noFill/>
            <a:prstDash val="solid"/>
            <a:round/>
            <a:headEnd type="none" w="med" len="med"/>
            <a:tailEnd type="none" w="med" len="med"/>
          </a:ln>
          <a:effectLst/>
        </p:spPr>
        <p:txBody>
          <a:bodyPr vert="horz" wrap="none" lIns="73884" tIns="36942" rIns="73884" bIns="36942" numCol="1" rtlCol="0" anchor="b" anchorCtr="0" compatLnSpc="1">
            <a:prstTxWarp prst="textNoShape">
              <a:avLst/>
            </a:prstTxWarp>
          </a:bodyPr>
          <a:lstStyle/>
          <a:p>
            <a:pPr algn="ctr" defTabSz="871538" fontAlgn="base">
              <a:spcBef>
                <a:spcPct val="0"/>
              </a:spcBef>
              <a:spcAft>
                <a:spcPct val="0"/>
              </a:spcAft>
            </a:pPr>
            <a:r>
              <a:rPr lang="ja-JP" altLang="en-US" sz="1600" dirty="0">
                <a:solidFill>
                  <a:schemeClr val="bg1"/>
                </a:solidFill>
                <a:latin typeface="メイリオ" panose="020B0604030504040204" pitchFamily="50" charset="-128"/>
                <a:ea typeface="メイリオ" panose="020B0604030504040204" pitchFamily="50" charset="-128"/>
              </a:rPr>
              <a:t>ランタイム</a:t>
            </a:r>
          </a:p>
        </p:txBody>
      </p:sp>
      <p:sp>
        <p:nvSpPr>
          <p:cNvPr id="18" name="角丸四角形 17">
            <a:extLst>
              <a:ext uri="{FF2B5EF4-FFF2-40B4-BE49-F238E27FC236}">
                <a16:creationId xmlns:a16="http://schemas.microsoft.com/office/drawing/2014/main" id="{5E4B5BA6-F4F7-4A98-87AA-52A72DEA9144}"/>
              </a:ext>
            </a:extLst>
          </p:cNvPr>
          <p:cNvSpPr/>
          <p:nvPr/>
        </p:nvSpPr>
        <p:spPr bwMode="gray">
          <a:xfrm>
            <a:off x="2394373" y="2421596"/>
            <a:ext cx="1810800" cy="388800"/>
          </a:xfrm>
          <a:prstGeom prst="roundRect">
            <a:avLst/>
          </a:prstGeom>
          <a:solidFill>
            <a:schemeClr val="accent3"/>
          </a:solidFill>
          <a:ln w="19050" cap="flat" cmpd="sng" algn="ctr">
            <a:noFill/>
            <a:prstDash val="solid"/>
            <a:round/>
            <a:headEnd type="none" w="med" len="med"/>
            <a:tailEnd type="none" w="med" len="med"/>
          </a:ln>
          <a:effectLst/>
        </p:spPr>
        <p:txBody>
          <a:bodyPr vert="horz" wrap="none" lIns="73884" tIns="36942" rIns="73884" bIns="36942" numCol="1" rtlCol="0" anchor="b" anchorCtr="0" compatLnSpc="1">
            <a:prstTxWarp prst="textNoShape">
              <a:avLst/>
            </a:prstTxWarp>
          </a:bodyPr>
          <a:lstStyle/>
          <a:p>
            <a:pPr algn="ctr" defTabSz="871538" fontAlgn="base">
              <a:spcBef>
                <a:spcPct val="0"/>
              </a:spcBef>
              <a:spcAft>
                <a:spcPct val="0"/>
              </a:spcAft>
            </a:pPr>
            <a:r>
              <a:rPr lang="ja-JP" altLang="en-US" sz="1600" dirty="0">
                <a:solidFill>
                  <a:schemeClr val="bg1"/>
                </a:solidFill>
                <a:latin typeface="メイリオ" panose="020B0604030504040204" pitchFamily="50" charset="-128"/>
                <a:ea typeface="メイリオ" panose="020B0604030504040204" pitchFamily="50" charset="-128"/>
              </a:rPr>
              <a:t>アプリケーション</a:t>
            </a:r>
          </a:p>
        </p:txBody>
      </p:sp>
      <p:sp>
        <p:nvSpPr>
          <p:cNvPr id="19" name="角丸四角形 19">
            <a:extLst>
              <a:ext uri="{FF2B5EF4-FFF2-40B4-BE49-F238E27FC236}">
                <a16:creationId xmlns:a16="http://schemas.microsoft.com/office/drawing/2014/main" id="{958F7509-0675-45F7-A6F5-44572899A756}"/>
              </a:ext>
            </a:extLst>
          </p:cNvPr>
          <p:cNvSpPr/>
          <p:nvPr/>
        </p:nvSpPr>
        <p:spPr bwMode="gray">
          <a:xfrm>
            <a:off x="4811857" y="4770920"/>
            <a:ext cx="1810800" cy="388800"/>
          </a:xfrm>
          <a:prstGeom prst="roundRect">
            <a:avLst/>
          </a:prstGeom>
          <a:solidFill>
            <a:srgbClr val="F36C37"/>
          </a:solidFill>
          <a:ln w="19050" cap="flat" cmpd="sng" algn="ctr">
            <a:noFill/>
            <a:prstDash val="solid"/>
            <a:round/>
            <a:headEnd type="none" w="med" len="med"/>
            <a:tailEnd type="none" w="med" len="med"/>
          </a:ln>
          <a:effectLst/>
        </p:spPr>
        <p:txBody>
          <a:bodyPr vert="horz" wrap="none" lIns="73884" tIns="36942" rIns="73884" bIns="36942" numCol="1" rtlCol="0" anchor="b" anchorCtr="0" compatLnSpc="1">
            <a:prstTxWarp prst="textNoShape">
              <a:avLst/>
            </a:prstTxWarp>
          </a:bodyPr>
          <a:lstStyle/>
          <a:p>
            <a:pPr algn="ctr" defTabSz="871538" fontAlgn="base">
              <a:spcBef>
                <a:spcPct val="0"/>
              </a:spcBef>
              <a:spcAft>
                <a:spcPct val="0"/>
              </a:spcAft>
            </a:pPr>
            <a:r>
              <a:rPr lang="ja-JP" altLang="en-US" sz="1600">
                <a:solidFill>
                  <a:schemeClr val="bg1"/>
                </a:solidFill>
                <a:latin typeface="メイリオ" panose="020B0604030504040204" pitchFamily="50" charset="-128"/>
                <a:ea typeface="メイリオ" panose="020B0604030504040204" pitchFamily="50" charset="-128"/>
              </a:rPr>
              <a:t>サーバー</a:t>
            </a:r>
          </a:p>
        </p:txBody>
      </p:sp>
      <p:sp>
        <p:nvSpPr>
          <p:cNvPr id="20" name="角丸四角形 20">
            <a:extLst>
              <a:ext uri="{FF2B5EF4-FFF2-40B4-BE49-F238E27FC236}">
                <a16:creationId xmlns:a16="http://schemas.microsoft.com/office/drawing/2014/main" id="{0B6E6AB9-E590-4FFF-A6BC-88552DC57122}"/>
              </a:ext>
            </a:extLst>
          </p:cNvPr>
          <p:cNvSpPr/>
          <p:nvPr/>
        </p:nvSpPr>
        <p:spPr bwMode="gray">
          <a:xfrm>
            <a:off x="4811857" y="5359397"/>
            <a:ext cx="1810800" cy="388800"/>
          </a:xfrm>
          <a:prstGeom prst="roundRect">
            <a:avLst/>
          </a:prstGeom>
          <a:solidFill>
            <a:srgbClr val="F36C37"/>
          </a:solidFill>
          <a:ln w="19050" cap="flat" cmpd="sng" algn="ctr">
            <a:noFill/>
            <a:prstDash val="solid"/>
            <a:round/>
            <a:headEnd type="none" w="med" len="med"/>
            <a:tailEnd type="none" w="med" len="med"/>
          </a:ln>
          <a:effectLst/>
        </p:spPr>
        <p:txBody>
          <a:bodyPr vert="horz" wrap="none" lIns="73884" tIns="36942" rIns="73884" bIns="36942" numCol="1" rtlCol="0" anchor="b" anchorCtr="0" compatLnSpc="1">
            <a:prstTxWarp prst="textNoShape">
              <a:avLst/>
            </a:prstTxWarp>
          </a:bodyPr>
          <a:lstStyle/>
          <a:p>
            <a:pPr algn="ctr" defTabSz="871538" fontAlgn="base">
              <a:spcBef>
                <a:spcPct val="0"/>
              </a:spcBef>
              <a:spcAft>
                <a:spcPct val="0"/>
              </a:spcAft>
            </a:pPr>
            <a:r>
              <a:rPr lang="ja-JP" altLang="en-US" sz="1600">
                <a:solidFill>
                  <a:schemeClr val="bg1"/>
                </a:solidFill>
                <a:latin typeface="メイリオ" panose="020B0604030504040204" pitchFamily="50" charset="-128"/>
                <a:ea typeface="メイリオ" panose="020B0604030504040204" pitchFamily="50" charset="-128"/>
              </a:rPr>
              <a:t>ストレージ</a:t>
            </a:r>
          </a:p>
        </p:txBody>
      </p:sp>
      <p:sp>
        <p:nvSpPr>
          <p:cNvPr id="21" name="角丸四角形 21">
            <a:extLst>
              <a:ext uri="{FF2B5EF4-FFF2-40B4-BE49-F238E27FC236}">
                <a16:creationId xmlns:a16="http://schemas.microsoft.com/office/drawing/2014/main" id="{173899D9-0E4C-4B51-B073-222CE97FF621}"/>
              </a:ext>
            </a:extLst>
          </p:cNvPr>
          <p:cNvSpPr/>
          <p:nvPr/>
        </p:nvSpPr>
        <p:spPr bwMode="gray">
          <a:xfrm>
            <a:off x="4811857" y="5947875"/>
            <a:ext cx="1810800" cy="388800"/>
          </a:xfrm>
          <a:prstGeom prst="roundRect">
            <a:avLst/>
          </a:prstGeom>
          <a:solidFill>
            <a:srgbClr val="F36C37"/>
          </a:solidFill>
          <a:ln w="19050" cap="flat" cmpd="sng" algn="ctr">
            <a:noFill/>
            <a:prstDash val="solid"/>
            <a:round/>
            <a:headEnd type="none" w="med" len="med"/>
            <a:tailEnd type="none" w="med" len="med"/>
          </a:ln>
          <a:effectLst/>
        </p:spPr>
        <p:txBody>
          <a:bodyPr vert="horz" wrap="none" lIns="73884" tIns="36942" rIns="73884" bIns="36942" numCol="1" rtlCol="0" anchor="b" anchorCtr="0" compatLnSpc="1">
            <a:prstTxWarp prst="textNoShape">
              <a:avLst/>
            </a:prstTxWarp>
          </a:bodyPr>
          <a:lstStyle/>
          <a:p>
            <a:pPr algn="ctr" defTabSz="871538" fontAlgn="base">
              <a:spcBef>
                <a:spcPct val="0"/>
              </a:spcBef>
              <a:spcAft>
                <a:spcPct val="0"/>
              </a:spcAft>
            </a:pPr>
            <a:r>
              <a:rPr lang="ja-JP" altLang="en-US" sz="1600">
                <a:solidFill>
                  <a:schemeClr val="bg1"/>
                </a:solidFill>
                <a:latin typeface="メイリオ" panose="020B0604030504040204" pitchFamily="50" charset="-128"/>
                <a:ea typeface="メイリオ" panose="020B0604030504040204" pitchFamily="50" charset="-128"/>
              </a:rPr>
              <a:t>ネットワーク</a:t>
            </a:r>
          </a:p>
        </p:txBody>
      </p:sp>
      <p:sp>
        <p:nvSpPr>
          <p:cNvPr id="22" name="角丸四角形 22">
            <a:extLst>
              <a:ext uri="{FF2B5EF4-FFF2-40B4-BE49-F238E27FC236}">
                <a16:creationId xmlns:a16="http://schemas.microsoft.com/office/drawing/2014/main" id="{EA830B95-6FCA-44FD-92D6-74F5F9FDA99A}"/>
              </a:ext>
            </a:extLst>
          </p:cNvPr>
          <p:cNvSpPr/>
          <p:nvPr/>
        </p:nvSpPr>
        <p:spPr bwMode="gray">
          <a:xfrm>
            <a:off x="4811857" y="4182442"/>
            <a:ext cx="1810800" cy="388800"/>
          </a:xfrm>
          <a:prstGeom prst="roundRect">
            <a:avLst/>
          </a:prstGeom>
          <a:solidFill>
            <a:schemeClr val="accent2"/>
          </a:solidFill>
          <a:ln w="19050" cap="flat" cmpd="sng" algn="ctr">
            <a:noFill/>
            <a:prstDash val="solid"/>
            <a:round/>
            <a:headEnd type="none" w="med" len="med"/>
            <a:tailEnd type="none" w="med" len="med"/>
          </a:ln>
          <a:effectLst/>
        </p:spPr>
        <p:txBody>
          <a:bodyPr vert="horz" wrap="none" lIns="73884" tIns="36942" rIns="73884" bIns="36942" numCol="1" rtlCol="0" anchor="b" anchorCtr="0" compatLnSpc="1">
            <a:prstTxWarp prst="textNoShape">
              <a:avLst/>
            </a:prstTxWarp>
          </a:bodyPr>
          <a:lstStyle/>
          <a:p>
            <a:pPr algn="ctr" defTabSz="871538" fontAlgn="base">
              <a:spcBef>
                <a:spcPct val="0"/>
              </a:spcBef>
              <a:spcAft>
                <a:spcPct val="0"/>
              </a:spcAft>
            </a:pPr>
            <a:r>
              <a:rPr lang="en-US" altLang="ja-JP" sz="1600" dirty="0">
                <a:solidFill>
                  <a:schemeClr val="bg1"/>
                </a:solidFill>
                <a:latin typeface="メイリオ" panose="020B0604030504040204" pitchFamily="50" charset="-128"/>
                <a:ea typeface="メイリオ" panose="020B0604030504040204" pitchFamily="50" charset="-128"/>
              </a:rPr>
              <a:t>OS</a:t>
            </a:r>
            <a:endParaRPr lang="ja-JP" altLang="en-US" sz="1600">
              <a:solidFill>
                <a:schemeClr val="bg1"/>
              </a:solidFill>
              <a:latin typeface="メイリオ" panose="020B0604030504040204" pitchFamily="50" charset="-128"/>
              <a:ea typeface="メイリオ" panose="020B0604030504040204" pitchFamily="50" charset="-128"/>
            </a:endParaRPr>
          </a:p>
        </p:txBody>
      </p:sp>
      <p:sp>
        <p:nvSpPr>
          <p:cNvPr id="23" name="角丸四角形 23">
            <a:extLst>
              <a:ext uri="{FF2B5EF4-FFF2-40B4-BE49-F238E27FC236}">
                <a16:creationId xmlns:a16="http://schemas.microsoft.com/office/drawing/2014/main" id="{706E99F3-744D-482E-B3DD-F868DFD8B729}"/>
              </a:ext>
            </a:extLst>
          </p:cNvPr>
          <p:cNvSpPr/>
          <p:nvPr/>
        </p:nvSpPr>
        <p:spPr bwMode="gray">
          <a:xfrm>
            <a:off x="4811857" y="3593965"/>
            <a:ext cx="1810800" cy="388800"/>
          </a:xfrm>
          <a:prstGeom prst="roundRect">
            <a:avLst/>
          </a:prstGeom>
          <a:solidFill>
            <a:schemeClr val="accent2"/>
          </a:solidFill>
          <a:ln w="19050" cap="flat" cmpd="sng" algn="ctr">
            <a:noFill/>
            <a:prstDash val="solid"/>
            <a:round/>
            <a:headEnd type="none" w="med" len="med"/>
            <a:tailEnd type="none" w="med" len="med"/>
          </a:ln>
          <a:effectLst/>
        </p:spPr>
        <p:txBody>
          <a:bodyPr vert="horz" wrap="none" lIns="73884" tIns="36942" rIns="73884" bIns="36942" numCol="1" rtlCol="0" anchor="b" anchorCtr="0" compatLnSpc="1">
            <a:prstTxWarp prst="textNoShape">
              <a:avLst/>
            </a:prstTxWarp>
          </a:bodyPr>
          <a:lstStyle/>
          <a:p>
            <a:pPr algn="ctr" defTabSz="871538" fontAlgn="base">
              <a:spcBef>
                <a:spcPct val="0"/>
              </a:spcBef>
              <a:spcAft>
                <a:spcPct val="0"/>
              </a:spcAft>
            </a:pPr>
            <a:r>
              <a:rPr lang="ja-JP" altLang="en-US" sz="1600" dirty="0">
                <a:solidFill>
                  <a:schemeClr val="bg1"/>
                </a:solidFill>
                <a:latin typeface="メイリオ" panose="020B0604030504040204" pitchFamily="50" charset="-128"/>
                <a:ea typeface="メイリオ" panose="020B0604030504040204" pitchFamily="50" charset="-128"/>
              </a:rPr>
              <a:t>ミドルウェア</a:t>
            </a:r>
          </a:p>
        </p:txBody>
      </p:sp>
      <p:sp>
        <p:nvSpPr>
          <p:cNvPr id="24" name="角丸四角形 24">
            <a:extLst>
              <a:ext uri="{FF2B5EF4-FFF2-40B4-BE49-F238E27FC236}">
                <a16:creationId xmlns:a16="http://schemas.microsoft.com/office/drawing/2014/main" id="{C3E4ACB8-6D6F-4125-8B1D-90DE9B4B6B61}"/>
              </a:ext>
            </a:extLst>
          </p:cNvPr>
          <p:cNvSpPr/>
          <p:nvPr/>
        </p:nvSpPr>
        <p:spPr bwMode="gray">
          <a:xfrm>
            <a:off x="4811857" y="3005488"/>
            <a:ext cx="1810800" cy="388800"/>
          </a:xfrm>
          <a:prstGeom prst="roundRect">
            <a:avLst/>
          </a:prstGeom>
          <a:solidFill>
            <a:schemeClr val="accent2"/>
          </a:solidFill>
          <a:ln w="19050" cap="flat" cmpd="sng" algn="ctr">
            <a:noFill/>
            <a:prstDash val="solid"/>
            <a:round/>
            <a:headEnd type="none" w="med" len="med"/>
            <a:tailEnd type="none" w="med" len="med"/>
          </a:ln>
          <a:effectLst/>
        </p:spPr>
        <p:txBody>
          <a:bodyPr vert="horz" wrap="none" lIns="73884" tIns="36942" rIns="73884" bIns="36942" numCol="1" rtlCol="0" anchor="b" anchorCtr="0" compatLnSpc="1">
            <a:prstTxWarp prst="textNoShape">
              <a:avLst/>
            </a:prstTxWarp>
          </a:bodyPr>
          <a:lstStyle/>
          <a:p>
            <a:pPr algn="ctr" defTabSz="871538" fontAlgn="base">
              <a:spcBef>
                <a:spcPct val="0"/>
              </a:spcBef>
              <a:spcAft>
                <a:spcPct val="0"/>
              </a:spcAft>
            </a:pPr>
            <a:r>
              <a:rPr lang="ja-JP" altLang="en-US" sz="1600">
                <a:solidFill>
                  <a:schemeClr val="bg1"/>
                </a:solidFill>
                <a:latin typeface="メイリオ" panose="020B0604030504040204" pitchFamily="50" charset="-128"/>
                <a:ea typeface="メイリオ" panose="020B0604030504040204" pitchFamily="50" charset="-128"/>
              </a:rPr>
              <a:t>ランタイム</a:t>
            </a:r>
          </a:p>
        </p:txBody>
      </p:sp>
      <p:sp>
        <p:nvSpPr>
          <p:cNvPr id="25" name="角丸四角形 26">
            <a:extLst>
              <a:ext uri="{FF2B5EF4-FFF2-40B4-BE49-F238E27FC236}">
                <a16:creationId xmlns:a16="http://schemas.microsoft.com/office/drawing/2014/main" id="{938B723E-D7D9-4305-9094-44B7D1383BF9}"/>
              </a:ext>
            </a:extLst>
          </p:cNvPr>
          <p:cNvSpPr/>
          <p:nvPr/>
        </p:nvSpPr>
        <p:spPr bwMode="gray">
          <a:xfrm>
            <a:off x="4811857" y="2417010"/>
            <a:ext cx="1810800" cy="388800"/>
          </a:xfrm>
          <a:prstGeom prst="roundRect">
            <a:avLst/>
          </a:prstGeom>
          <a:solidFill>
            <a:srgbClr val="425563"/>
          </a:solidFill>
          <a:ln w="19050" cap="flat" cmpd="sng" algn="ctr">
            <a:noFill/>
            <a:prstDash val="solid"/>
            <a:round/>
            <a:headEnd type="none" w="med" len="med"/>
            <a:tailEnd type="none" w="med" len="med"/>
          </a:ln>
          <a:effectLst/>
        </p:spPr>
        <p:txBody>
          <a:bodyPr vert="horz" wrap="none" lIns="73884" tIns="36942" rIns="73884" bIns="36942" numCol="1" rtlCol="0" anchor="b" anchorCtr="0" compatLnSpc="1">
            <a:prstTxWarp prst="textNoShape">
              <a:avLst/>
            </a:prstTxWarp>
          </a:bodyPr>
          <a:lstStyle/>
          <a:p>
            <a:pPr algn="ctr" defTabSz="871538" fontAlgn="base">
              <a:spcBef>
                <a:spcPct val="0"/>
              </a:spcBef>
              <a:spcAft>
                <a:spcPct val="0"/>
              </a:spcAft>
            </a:pPr>
            <a:r>
              <a:rPr lang="ja-JP" altLang="en-US" sz="1600">
                <a:solidFill>
                  <a:schemeClr val="bg1"/>
                </a:solidFill>
                <a:latin typeface="メイリオ" panose="020B0604030504040204" pitchFamily="50" charset="-128"/>
                <a:ea typeface="メイリオ" panose="020B0604030504040204" pitchFamily="50" charset="-128"/>
              </a:rPr>
              <a:t>アプリケーション</a:t>
            </a:r>
          </a:p>
        </p:txBody>
      </p:sp>
      <p:sp>
        <p:nvSpPr>
          <p:cNvPr id="26" name="角丸四角形 28">
            <a:extLst>
              <a:ext uri="{FF2B5EF4-FFF2-40B4-BE49-F238E27FC236}">
                <a16:creationId xmlns:a16="http://schemas.microsoft.com/office/drawing/2014/main" id="{4C70EBE5-E2E6-4B30-8A16-42E415788B80}"/>
              </a:ext>
            </a:extLst>
          </p:cNvPr>
          <p:cNvSpPr/>
          <p:nvPr/>
        </p:nvSpPr>
        <p:spPr bwMode="gray">
          <a:xfrm>
            <a:off x="7211231" y="4770920"/>
            <a:ext cx="1810800" cy="388800"/>
          </a:xfrm>
          <a:prstGeom prst="roundRect">
            <a:avLst/>
          </a:prstGeom>
          <a:solidFill>
            <a:srgbClr val="F36C37"/>
          </a:solidFill>
          <a:ln w="19050" cap="flat" cmpd="sng" algn="ctr">
            <a:noFill/>
            <a:prstDash val="solid"/>
            <a:round/>
            <a:headEnd type="none" w="med" len="med"/>
            <a:tailEnd type="none" w="med" len="med"/>
          </a:ln>
          <a:effectLst/>
        </p:spPr>
        <p:txBody>
          <a:bodyPr vert="horz" wrap="none" lIns="73884" tIns="36942" rIns="73884" bIns="36942" numCol="1" rtlCol="0" anchor="b" anchorCtr="0" compatLnSpc="1">
            <a:prstTxWarp prst="textNoShape">
              <a:avLst/>
            </a:prstTxWarp>
          </a:bodyPr>
          <a:lstStyle/>
          <a:p>
            <a:pPr algn="ctr" defTabSz="871538" fontAlgn="base">
              <a:spcBef>
                <a:spcPct val="0"/>
              </a:spcBef>
              <a:spcAft>
                <a:spcPct val="0"/>
              </a:spcAft>
            </a:pPr>
            <a:r>
              <a:rPr lang="ja-JP" altLang="en-US" sz="1600">
                <a:solidFill>
                  <a:schemeClr val="bg1"/>
                </a:solidFill>
                <a:latin typeface="メイリオ" panose="020B0604030504040204" pitchFamily="50" charset="-128"/>
                <a:ea typeface="メイリオ" panose="020B0604030504040204" pitchFamily="50" charset="-128"/>
              </a:rPr>
              <a:t>サーバー</a:t>
            </a:r>
          </a:p>
        </p:txBody>
      </p:sp>
      <p:sp>
        <p:nvSpPr>
          <p:cNvPr id="27" name="角丸四角形 29">
            <a:extLst>
              <a:ext uri="{FF2B5EF4-FFF2-40B4-BE49-F238E27FC236}">
                <a16:creationId xmlns:a16="http://schemas.microsoft.com/office/drawing/2014/main" id="{785AECA9-A921-4F22-A97C-05FDE9A5CB41}"/>
              </a:ext>
            </a:extLst>
          </p:cNvPr>
          <p:cNvSpPr/>
          <p:nvPr/>
        </p:nvSpPr>
        <p:spPr bwMode="gray">
          <a:xfrm>
            <a:off x="7211231" y="5359397"/>
            <a:ext cx="1810800" cy="388800"/>
          </a:xfrm>
          <a:prstGeom prst="roundRect">
            <a:avLst/>
          </a:prstGeom>
          <a:solidFill>
            <a:srgbClr val="F36C37"/>
          </a:solidFill>
          <a:ln w="19050" cap="flat" cmpd="sng" algn="ctr">
            <a:noFill/>
            <a:prstDash val="solid"/>
            <a:round/>
            <a:headEnd type="none" w="med" len="med"/>
            <a:tailEnd type="none" w="med" len="med"/>
          </a:ln>
          <a:effectLst/>
        </p:spPr>
        <p:txBody>
          <a:bodyPr vert="horz" wrap="none" lIns="73884" tIns="36942" rIns="73884" bIns="36942" numCol="1" rtlCol="0" anchor="b" anchorCtr="0" compatLnSpc="1">
            <a:prstTxWarp prst="textNoShape">
              <a:avLst/>
            </a:prstTxWarp>
          </a:bodyPr>
          <a:lstStyle/>
          <a:p>
            <a:pPr algn="ctr" defTabSz="871538" fontAlgn="base">
              <a:spcBef>
                <a:spcPct val="0"/>
              </a:spcBef>
              <a:spcAft>
                <a:spcPct val="0"/>
              </a:spcAft>
            </a:pPr>
            <a:r>
              <a:rPr lang="ja-JP" altLang="en-US" sz="1600">
                <a:solidFill>
                  <a:schemeClr val="bg1"/>
                </a:solidFill>
                <a:latin typeface="メイリオ" panose="020B0604030504040204" pitchFamily="50" charset="-128"/>
                <a:ea typeface="メイリオ" panose="020B0604030504040204" pitchFamily="50" charset="-128"/>
              </a:rPr>
              <a:t>ストレージ</a:t>
            </a:r>
          </a:p>
        </p:txBody>
      </p:sp>
      <p:sp>
        <p:nvSpPr>
          <p:cNvPr id="28" name="角丸四角形 30">
            <a:extLst>
              <a:ext uri="{FF2B5EF4-FFF2-40B4-BE49-F238E27FC236}">
                <a16:creationId xmlns:a16="http://schemas.microsoft.com/office/drawing/2014/main" id="{CE5FB7E7-5BF9-47F3-BB71-68820CB2828D}"/>
              </a:ext>
            </a:extLst>
          </p:cNvPr>
          <p:cNvSpPr/>
          <p:nvPr/>
        </p:nvSpPr>
        <p:spPr bwMode="gray">
          <a:xfrm>
            <a:off x="7211231" y="5947875"/>
            <a:ext cx="1810800" cy="388800"/>
          </a:xfrm>
          <a:prstGeom prst="roundRect">
            <a:avLst/>
          </a:prstGeom>
          <a:solidFill>
            <a:srgbClr val="F36C37"/>
          </a:solidFill>
          <a:ln w="19050" cap="flat" cmpd="sng" algn="ctr">
            <a:noFill/>
            <a:prstDash val="solid"/>
            <a:round/>
            <a:headEnd type="none" w="med" len="med"/>
            <a:tailEnd type="none" w="med" len="med"/>
          </a:ln>
          <a:effectLst/>
        </p:spPr>
        <p:txBody>
          <a:bodyPr vert="horz" wrap="none" lIns="73884" tIns="36942" rIns="73884" bIns="36942" numCol="1" rtlCol="0" anchor="b" anchorCtr="0" compatLnSpc="1">
            <a:prstTxWarp prst="textNoShape">
              <a:avLst/>
            </a:prstTxWarp>
          </a:bodyPr>
          <a:lstStyle/>
          <a:p>
            <a:pPr algn="ctr" defTabSz="871538" fontAlgn="base">
              <a:spcBef>
                <a:spcPct val="0"/>
              </a:spcBef>
              <a:spcAft>
                <a:spcPct val="0"/>
              </a:spcAft>
            </a:pPr>
            <a:r>
              <a:rPr lang="ja-JP" altLang="en-US" sz="1600">
                <a:solidFill>
                  <a:schemeClr val="bg1"/>
                </a:solidFill>
                <a:latin typeface="メイリオ" panose="020B0604030504040204" pitchFamily="50" charset="-128"/>
                <a:ea typeface="メイリオ" panose="020B0604030504040204" pitchFamily="50" charset="-128"/>
              </a:rPr>
              <a:t>ネットワーク</a:t>
            </a:r>
          </a:p>
        </p:txBody>
      </p:sp>
      <p:sp>
        <p:nvSpPr>
          <p:cNvPr id="29" name="角丸四角形 31">
            <a:extLst>
              <a:ext uri="{FF2B5EF4-FFF2-40B4-BE49-F238E27FC236}">
                <a16:creationId xmlns:a16="http://schemas.microsoft.com/office/drawing/2014/main" id="{3D97DF75-E228-4ED2-B757-838719A11932}"/>
              </a:ext>
            </a:extLst>
          </p:cNvPr>
          <p:cNvSpPr/>
          <p:nvPr/>
        </p:nvSpPr>
        <p:spPr bwMode="gray">
          <a:xfrm>
            <a:off x="7211231" y="4182442"/>
            <a:ext cx="1810800" cy="388800"/>
          </a:xfrm>
          <a:prstGeom prst="roundRect">
            <a:avLst/>
          </a:prstGeom>
          <a:solidFill>
            <a:srgbClr val="425563"/>
          </a:solidFill>
          <a:ln w="19050" cap="flat" cmpd="sng" algn="ctr">
            <a:noFill/>
            <a:prstDash val="solid"/>
            <a:round/>
            <a:headEnd type="none" w="med" len="med"/>
            <a:tailEnd type="none" w="med" len="med"/>
          </a:ln>
          <a:effectLst/>
        </p:spPr>
        <p:txBody>
          <a:bodyPr vert="horz" wrap="none" lIns="73884" tIns="36942" rIns="73884" bIns="36942" numCol="1" rtlCol="0" anchor="b" anchorCtr="0" compatLnSpc="1">
            <a:prstTxWarp prst="textNoShape">
              <a:avLst/>
            </a:prstTxWarp>
          </a:bodyPr>
          <a:lstStyle/>
          <a:p>
            <a:pPr algn="ctr" defTabSz="871538" fontAlgn="base">
              <a:spcBef>
                <a:spcPct val="0"/>
              </a:spcBef>
              <a:spcAft>
                <a:spcPct val="0"/>
              </a:spcAft>
            </a:pPr>
            <a:r>
              <a:rPr lang="en-US" altLang="ja-JP" sz="1600" dirty="0">
                <a:solidFill>
                  <a:schemeClr val="bg1"/>
                </a:solidFill>
                <a:latin typeface="メイリオ" panose="020B0604030504040204" pitchFamily="50" charset="-128"/>
                <a:ea typeface="メイリオ" panose="020B0604030504040204" pitchFamily="50" charset="-128"/>
              </a:rPr>
              <a:t>OS</a:t>
            </a:r>
            <a:endParaRPr lang="ja-JP" altLang="en-US" sz="1600">
              <a:solidFill>
                <a:schemeClr val="bg1"/>
              </a:solidFill>
              <a:latin typeface="メイリオ" panose="020B0604030504040204" pitchFamily="50" charset="-128"/>
              <a:ea typeface="メイリオ" panose="020B0604030504040204" pitchFamily="50" charset="-128"/>
            </a:endParaRPr>
          </a:p>
        </p:txBody>
      </p:sp>
      <p:sp>
        <p:nvSpPr>
          <p:cNvPr id="30" name="角丸四角形 32">
            <a:extLst>
              <a:ext uri="{FF2B5EF4-FFF2-40B4-BE49-F238E27FC236}">
                <a16:creationId xmlns:a16="http://schemas.microsoft.com/office/drawing/2014/main" id="{0AA25776-34B5-47AA-BFF1-7458A4D1C423}"/>
              </a:ext>
            </a:extLst>
          </p:cNvPr>
          <p:cNvSpPr/>
          <p:nvPr/>
        </p:nvSpPr>
        <p:spPr bwMode="gray">
          <a:xfrm>
            <a:off x="7211231" y="3593965"/>
            <a:ext cx="1810800" cy="388800"/>
          </a:xfrm>
          <a:prstGeom prst="roundRect">
            <a:avLst/>
          </a:prstGeom>
          <a:solidFill>
            <a:srgbClr val="425563"/>
          </a:solidFill>
          <a:ln w="19050" cap="flat" cmpd="sng" algn="ctr">
            <a:noFill/>
            <a:prstDash val="solid"/>
            <a:round/>
            <a:headEnd type="none" w="med" len="med"/>
            <a:tailEnd type="none" w="med" len="med"/>
          </a:ln>
          <a:effectLst/>
        </p:spPr>
        <p:txBody>
          <a:bodyPr vert="horz" wrap="none" lIns="73884" tIns="36942" rIns="73884" bIns="36942" numCol="1" rtlCol="0" anchor="b" anchorCtr="0" compatLnSpc="1">
            <a:prstTxWarp prst="textNoShape">
              <a:avLst/>
            </a:prstTxWarp>
          </a:bodyPr>
          <a:lstStyle/>
          <a:p>
            <a:pPr algn="ctr" defTabSz="871538" fontAlgn="base">
              <a:spcBef>
                <a:spcPct val="0"/>
              </a:spcBef>
              <a:spcAft>
                <a:spcPct val="0"/>
              </a:spcAft>
            </a:pPr>
            <a:r>
              <a:rPr lang="ja-JP" altLang="en-US" sz="1600" dirty="0">
                <a:solidFill>
                  <a:schemeClr val="bg1"/>
                </a:solidFill>
                <a:latin typeface="メイリオ" panose="020B0604030504040204" pitchFamily="50" charset="-128"/>
                <a:ea typeface="メイリオ" panose="020B0604030504040204" pitchFamily="50" charset="-128"/>
              </a:rPr>
              <a:t>ミドルウェア</a:t>
            </a:r>
          </a:p>
        </p:txBody>
      </p:sp>
      <p:sp>
        <p:nvSpPr>
          <p:cNvPr id="31" name="角丸四角形 33">
            <a:extLst>
              <a:ext uri="{FF2B5EF4-FFF2-40B4-BE49-F238E27FC236}">
                <a16:creationId xmlns:a16="http://schemas.microsoft.com/office/drawing/2014/main" id="{64182A8C-B0A6-4CCC-B75C-C0292726EAF4}"/>
              </a:ext>
            </a:extLst>
          </p:cNvPr>
          <p:cNvSpPr/>
          <p:nvPr/>
        </p:nvSpPr>
        <p:spPr bwMode="gray">
          <a:xfrm>
            <a:off x="7211231" y="3005488"/>
            <a:ext cx="1810800" cy="388800"/>
          </a:xfrm>
          <a:prstGeom prst="roundRect">
            <a:avLst/>
          </a:prstGeom>
          <a:solidFill>
            <a:srgbClr val="425563"/>
          </a:solidFill>
          <a:ln w="19050" cap="flat" cmpd="sng" algn="ctr">
            <a:noFill/>
            <a:prstDash val="solid"/>
            <a:round/>
            <a:headEnd type="none" w="med" len="med"/>
            <a:tailEnd type="none" w="med" len="med"/>
          </a:ln>
          <a:effectLst/>
        </p:spPr>
        <p:txBody>
          <a:bodyPr vert="horz" wrap="none" lIns="73884" tIns="36942" rIns="73884" bIns="36942" numCol="1" rtlCol="0" anchor="b" anchorCtr="0" compatLnSpc="1">
            <a:prstTxWarp prst="textNoShape">
              <a:avLst/>
            </a:prstTxWarp>
          </a:bodyPr>
          <a:lstStyle/>
          <a:p>
            <a:pPr algn="ctr" defTabSz="871538" fontAlgn="base">
              <a:spcBef>
                <a:spcPct val="0"/>
              </a:spcBef>
              <a:spcAft>
                <a:spcPct val="0"/>
              </a:spcAft>
            </a:pPr>
            <a:r>
              <a:rPr lang="ja-JP" altLang="en-US" sz="1600">
                <a:solidFill>
                  <a:schemeClr val="bg1"/>
                </a:solidFill>
                <a:latin typeface="メイリオ" panose="020B0604030504040204" pitchFamily="50" charset="-128"/>
                <a:ea typeface="メイリオ" panose="020B0604030504040204" pitchFamily="50" charset="-128"/>
              </a:rPr>
              <a:t>ランタイム</a:t>
            </a:r>
          </a:p>
        </p:txBody>
      </p:sp>
      <p:sp>
        <p:nvSpPr>
          <p:cNvPr id="32" name="角丸四角形 35">
            <a:extLst>
              <a:ext uri="{FF2B5EF4-FFF2-40B4-BE49-F238E27FC236}">
                <a16:creationId xmlns:a16="http://schemas.microsoft.com/office/drawing/2014/main" id="{C164E66A-2236-4E3E-A5B9-C88343094DBB}"/>
              </a:ext>
            </a:extLst>
          </p:cNvPr>
          <p:cNvSpPr/>
          <p:nvPr/>
        </p:nvSpPr>
        <p:spPr bwMode="gray">
          <a:xfrm>
            <a:off x="7211231" y="2421596"/>
            <a:ext cx="1810800" cy="388800"/>
          </a:xfrm>
          <a:prstGeom prst="roundRect">
            <a:avLst/>
          </a:prstGeom>
          <a:solidFill>
            <a:srgbClr val="425563"/>
          </a:solidFill>
          <a:ln w="19050" cap="flat" cmpd="sng" algn="ctr">
            <a:noFill/>
            <a:prstDash val="solid"/>
            <a:round/>
            <a:headEnd type="none" w="med" len="med"/>
            <a:tailEnd type="none" w="med" len="med"/>
          </a:ln>
          <a:effectLst/>
        </p:spPr>
        <p:txBody>
          <a:bodyPr vert="horz" wrap="none" lIns="73884" tIns="36942" rIns="73884" bIns="36942" numCol="1" rtlCol="0" anchor="b" anchorCtr="0" compatLnSpc="1">
            <a:prstTxWarp prst="textNoShape">
              <a:avLst/>
            </a:prstTxWarp>
          </a:bodyPr>
          <a:lstStyle/>
          <a:p>
            <a:pPr algn="ctr" defTabSz="871538" fontAlgn="base">
              <a:spcBef>
                <a:spcPct val="0"/>
              </a:spcBef>
              <a:spcAft>
                <a:spcPct val="0"/>
              </a:spcAft>
            </a:pPr>
            <a:r>
              <a:rPr lang="ja-JP" altLang="en-US" sz="1600">
                <a:solidFill>
                  <a:schemeClr val="bg1"/>
                </a:solidFill>
                <a:latin typeface="メイリオ" panose="020B0604030504040204" pitchFamily="50" charset="-128"/>
                <a:ea typeface="メイリオ" panose="020B0604030504040204" pitchFamily="50" charset="-128"/>
              </a:rPr>
              <a:t>アプリケーション</a:t>
            </a:r>
          </a:p>
        </p:txBody>
      </p:sp>
      <p:sp>
        <p:nvSpPr>
          <p:cNvPr id="33" name="正方形/長方形 32">
            <a:extLst>
              <a:ext uri="{FF2B5EF4-FFF2-40B4-BE49-F238E27FC236}">
                <a16:creationId xmlns:a16="http://schemas.microsoft.com/office/drawing/2014/main" id="{E4260DA3-A207-481A-BD91-1FEB2767C691}"/>
              </a:ext>
            </a:extLst>
          </p:cNvPr>
          <p:cNvSpPr/>
          <p:nvPr/>
        </p:nvSpPr>
        <p:spPr bwMode="gray">
          <a:xfrm>
            <a:off x="7045082" y="4659120"/>
            <a:ext cx="2147418" cy="1832697"/>
          </a:xfrm>
          <a:prstGeom prst="rect">
            <a:avLst/>
          </a:prstGeom>
          <a:noFill/>
          <a:ln w="38100" cap="flat" cmpd="sng" algn="ctr">
            <a:solidFill>
              <a:schemeClr val="accent1"/>
            </a:solidFill>
            <a:prstDash val="sysDash"/>
            <a:round/>
            <a:headEnd type="none" w="med" len="med"/>
            <a:tailEnd type="none" w="med" len="med"/>
          </a:ln>
          <a:effectLst/>
        </p:spPr>
        <p:txBody>
          <a:bodyPr vert="horz" wrap="none" lIns="73884" tIns="36942" rIns="73884" bIns="36942" numCol="1" rtlCol="0" anchor="ctr" anchorCtr="0" compatLnSpc="1">
            <a:prstTxWarp prst="textNoShape">
              <a:avLst/>
            </a:prstTxWarp>
          </a:bodyPr>
          <a:lstStyle/>
          <a:p>
            <a:pPr algn="ctr" defTabSz="871538" fontAlgn="base">
              <a:spcBef>
                <a:spcPct val="0"/>
              </a:spcBef>
              <a:spcAft>
                <a:spcPct val="0"/>
              </a:spcAft>
            </a:pPr>
            <a:endParaRPr kumimoji="1" lang="ja-JP" altLang="en-US">
              <a:latin typeface="HGPｺﾞｼｯｸE" pitchFamily="50" charset="-128"/>
              <a:ea typeface="HGPｺﾞｼｯｸE" pitchFamily="50" charset="-128"/>
            </a:endParaRPr>
          </a:p>
        </p:txBody>
      </p:sp>
      <p:sp>
        <p:nvSpPr>
          <p:cNvPr id="34" name="正方形/長方形 33">
            <a:extLst>
              <a:ext uri="{FF2B5EF4-FFF2-40B4-BE49-F238E27FC236}">
                <a16:creationId xmlns:a16="http://schemas.microsoft.com/office/drawing/2014/main" id="{590A9044-0BBD-43F2-8DDD-A5AA786551F6}"/>
              </a:ext>
            </a:extLst>
          </p:cNvPr>
          <p:cNvSpPr/>
          <p:nvPr/>
        </p:nvSpPr>
        <p:spPr bwMode="gray">
          <a:xfrm>
            <a:off x="4652618" y="2884109"/>
            <a:ext cx="2147418" cy="3607708"/>
          </a:xfrm>
          <a:prstGeom prst="rect">
            <a:avLst/>
          </a:prstGeom>
          <a:noFill/>
          <a:ln w="38100" cap="flat" cmpd="sng" algn="ctr">
            <a:solidFill>
              <a:schemeClr val="accent1"/>
            </a:solidFill>
            <a:prstDash val="sysDash"/>
            <a:round/>
            <a:headEnd type="none" w="med" len="med"/>
            <a:tailEnd type="none" w="med" len="med"/>
          </a:ln>
          <a:effectLst/>
        </p:spPr>
        <p:txBody>
          <a:bodyPr vert="horz" wrap="none" lIns="73884" tIns="36942" rIns="73884" bIns="36942" numCol="1" rtlCol="0" anchor="ctr" anchorCtr="0" compatLnSpc="1">
            <a:prstTxWarp prst="textNoShape">
              <a:avLst/>
            </a:prstTxWarp>
          </a:bodyPr>
          <a:lstStyle/>
          <a:p>
            <a:pPr algn="ctr" defTabSz="871538" fontAlgn="base">
              <a:spcBef>
                <a:spcPct val="0"/>
              </a:spcBef>
              <a:spcAft>
                <a:spcPct val="0"/>
              </a:spcAft>
            </a:pPr>
            <a:endParaRPr kumimoji="1" lang="ja-JP" altLang="en-US">
              <a:latin typeface="HGPｺﾞｼｯｸE" pitchFamily="50" charset="-128"/>
              <a:ea typeface="HGPｺﾞｼｯｸE" pitchFamily="50" charset="-128"/>
            </a:endParaRPr>
          </a:p>
        </p:txBody>
      </p:sp>
      <p:sp>
        <p:nvSpPr>
          <p:cNvPr id="35" name="正方形/長方形 34">
            <a:extLst>
              <a:ext uri="{FF2B5EF4-FFF2-40B4-BE49-F238E27FC236}">
                <a16:creationId xmlns:a16="http://schemas.microsoft.com/office/drawing/2014/main" id="{2EFC9943-68D4-444F-8D63-775DB5D1688B}"/>
              </a:ext>
            </a:extLst>
          </p:cNvPr>
          <p:cNvSpPr/>
          <p:nvPr/>
        </p:nvSpPr>
        <p:spPr bwMode="gray">
          <a:xfrm>
            <a:off x="2249409" y="2281680"/>
            <a:ext cx="2147418" cy="4210136"/>
          </a:xfrm>
          <a:prstGeom prst="rect">
            <a:avLst/>
          </a:prstGeom>
          <a:noFill/>
          <a:ln w="38100" cap="flat" cmpd="sng" algn="ctr">
            <a:solidFill>
              <a:schemeClr val="accent1"/>
            </a:solidFill>
            <a:prstDash val="sysDash"/>
            <a:round/>
            <a:headEnd type="none" w="med" len="med"/>
            <a:tailEnd type="none" w="med" len="med"/>
          </a:ln>
          <a:effectLst/>
        </p:spPr>
        <p:txBody>
          <a:bodyPr vert="horz" wrap="none" lIns="73884" tIns="36942" rIns="73884" bIns="36942" numCol="1" rtlCol="0" anchor="ctr" anchorCtr="0" compatLnSpc="1">
            <a:prstTxWarp prst="textNoShape">
              <a:avLst/>
            </a:prstTxWarp>
          </a:bodyPr>
          <a:lstStyle/>
          <a:p>
            <a:pPr algn="ctr" defTabSz="871538" fontAlgn="base">
              <a:spcBef>
                <a:spcPct val="0"/>
              </a:spcBef>
              <a:spcAft>
                <a:spcPct val="0"/>
              </a:spcAft>
            </a:pPr>
            <a:endParaRPr kumimoji="1" lang="ja-JP" altLang="en-US">
              <a:latin typeface="HGPｺﾞｼｯｸE" pitchFamily="50" charset="-128"/>
              <a:ea typeface="HGPｺﾞｼｯｸE" pitchFamily="50" charset="-128"/>
            </a:endParaRPr>
          </a:p>
        </p:txBody>
      </p:sp>
      <p:sp>
        <p:nvSpPr>
          <p:cNvPr id="4" name="テキスト ボックス 3">
            <a:extLst>
              <a:ext uri="{FF2B5EF4-FFF2-40B4-BE49-F238E27FC236}">
                <a16:creationId xmlns:a16="http://schemas.microsoft.com/office/drawing/2014/main" id="{A54127DC-C17D-86BC-D4A5-6F4BA9F15864}"/>
              </a:ext>
            </a:extLst>
          </p:cNvPr>
          <p:cNvSpPr txBox="1"/>
          <p:nvPr/>
        </p:nvSpPr>
        <p:spPr>
          <a:xfrm>
            <a:off x="491739" y="1023391"/>
            <a:ext cx="11208518" cy="369332"/>
          </a:xfrm>
          <a:prstGeom prst="rect">
            <a:avLst/>
          </a:prstGeom>
          <a:noFill/>
        </p:spPr>
        <p:txBody>
          <a:bodyPr wrap="none" rtlCol="0">
            <a:spAutoFit/>
          </a:bodyPr>
          <a:lstStyle/>
          <a:p>
            <a:pPr algn="ctr" defTabSz="914400" fontAlgn="base">
              <a:spcBef>
                <a:spcPct val="0"/>
              </a:spcBef>
              <a:spcAft>
                <a:spcPct val="0"/>
              </a:spcAft>
            </a:pPr>
            <a:r>
              <a:rPr lang="en-US" altLang="ja-JP" dirty="0">
                <a:solidFill>
                  <a:srgbClr val="F36C37"/>
                </a:solidFill>
                <a:latin typeface="-apple-system"/>
              </a:rPr>
              <a:t>IT</a:t>
            </a:r>
            <a:r>
              <a:rPr lang="ja-JP" altLang="en-US">
                <a:solidFill>
                  <a:srgbClr val="F36C37"/>
                </a:solidFill>
                <a:latin typeface="-apple-system"/>
              </a:rPr>
              <a:t>システムの構成要素のうち、クラウドプロバイダーが「何を提供するか」</a:t>
            </a:r>
            <a:r>
              <a:rPr lang="ja-JP" altLang="en-US" b="1">
                <a:solidFill>
                  <a:srgbClr val="F36C37"/>
                </a:solidFill>
                <a:latin typeface="-apple-system"/>
              </a:rPr>
              <a:t>で３つに分類することができる</a:t>
            </a:r>
          </a:p>
        </p:txBody>
      </p:sp>
      <p:sp>
        <p:nvSpPr>
          <p:cNvPr id="3" name="スライド番号プレースホルダー 2">
            <a:extLst>
              <a:ext uri="{FF2B5EF4-FFF2-40B4-BE49-F238E27FC236}">
                <a16:creationId xmlns:a16="http://schemas.microsoft.com/office/drawing/2014/main" id="{CE14E00C-11EF-00AE-CC92-2E067C9090A3}"/>
              </a:ext>
            </a:extLst>
          </p:cNvPr>
          <p:cNvSpPr>
            <a:spLocks noGrp="1"/>
          </p:cNvSpPr>
          <p:nvPr>
            <p:ph type="sldNum" sz="quarter" idx="10"/>
          </p:nvPr>
        </p:nvSpPr>
        <p:spPr>
          <a:xfrm>
            <a:off x="9265299" y="6465214"/>
            <a:ext cx="2743200" cy="204403"/>
          </a:xfrm>
        </p:spPr>
        <p:txBody>
          <a:bodyPr/>
          <a:lstStyle/>
          <a:p>
            <a:fld id="{5D750650-B10A-47BF-93C2-E1678438B37A}" type="slidenum">
              <a:rPr lang="en-US" altLang="ja-JP" smtClean="0"/>
              <a:pPr/>
              <a:t>126</a:t>
            </a:fld>
            <a:endParaRPr lang="en-US" altLang="ja-JP" dirty="0"/>
          </a:p>
        </p:txBody>
      </p:sp>
    </p:spTree>
    <p:extLst>
      <p:ext uri="{BB962C8B-B14F-4D97-AF65-F5344CB8AC3E}">
        <p14:creationId xmlns:p14="http://schemas.microsoft.com/office/powerpoint/2010/main" val="126715116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0F1980D-21B1-47CC-B819-34ADA842CCCD}"/>
              </a:ext>
            </a:extLst>
          </p:cNvPr>
          <p:cNvSpPr>
            <a:spLocks noGrp="1"/>
          </p:cNvSpPr>
          <p:nvPr>
            <p:ph type="title"/>
          </p:nvPr>
        </p:nvSpPr>
        <p:spPr/>
        <p:txBody>
          <a:bodyPr/>
          <a:lstStyle/>
          <a:p>
            <a:r>
              <a:rPr lang="ja-JP" b="1" i="0" dirty="0">
                <a:effectLst/>
                <a:latin typeface="メイリオ"/>
                <a:ea typeface="メイリオ"/>
              </a:rPr>
              <a:t>クラウド</a:t>
            </a:r>
            <a:r>
              <a:rPr lang="ja-JP" b="1" dirty="0">
                <a:latin typeface="メイリオ"/>
                <a:ea typeface="メイリオ"/>
              </a:rPr>
              <a:t>を活用するポイン</a:t>
            </a:r>
            <a:r>
              <a:rPr lang="ja-JP" b="1" i="0" dirty="0">
                <a:effectLst/>
                <a:latin typeface="メイリオ"/>
                <a:ea typeface="メイリオ"/>
              </a:rPr>
              <a:t>ト</a:t>
            </a:r>
            <a:endParaRPr lang="ja-JP" dirty="0">
              <a:latin typeface="メイリオ"/>
              <a:ea typeface="メイリオ"/>
            </a:endParaRPr>
          </a:p>
        </p:txBody>
      </p:sp>
      <p:sp>
        <p:nvSpPr>
          <p:cNvPr id="3" name="テキスト プレースホルダー 2">
            <a:extLst>
              <a:ext uri="{FF2B5EF4-FFF2-40B4-BE49-F238E27FC236}">
                <a16:creationId xmlns:a16="http://schemas.microsoft.com/office/drawing/2014/main" id="{7B265D0C-645A-48E7-A09F-74DAD885787F}"/>
              </a:ext>
            </a:extLst>
          </p:cNvPr>
          <p:cNvSpPr>
            <a:spLocks noGrp="1"/>
          </p:cNvSpPr>
          <p:nvPr>
            <p:ph type="body" idx="4294967295"/>
          </p:nvPr>
        </p:nvSpPr>
        <p:spPr>
          <a:xfrm>
            <a:off x="1376474" y="1108153"/>
            <a:ext cx="9439048" cy="1222498"/>
          </a:xfrm>
        </p:spPr>
        <p:txBody>
          <a:bodyPr/>
          <a:lstStyle/>
          <a:p>
            <a:pPr algn="l"/>
            <a:r>
              <a:rPr lang="ja-JP" altLang="en-US" sz="2400" b="1" dirty="0">
                <a:latin typeface="メイリオ"/>
                <a:ea typeface="メイリオ"/>
              </a:rPr>
              <a:t>クラウドのインフラストラクチャの特徴</a:t>
            </a:r>
            <a:endParaRPr lang="en-US" altLang="ja-JP" sz="2400" b="1" dirty="0">
              <a:solidFill>
                <a:srgbClr val="24292F"/>
              </a:solidFill>
              <a:latin typeface="-apple-system"/>
            </a:endParaRPr>
          </a:p>
          <a:p>
            <a:pPr marL="171450" indent="-171450">
              <a:buFont typeface="Arial,Sans-Serif" panose="020B0604020202020204" pitchFamily="34" charset="0"/>
              <a:buChar char="•"/>
            </a:pPr>
            <a:r>
              <a:rPr lang="ja-JP" altLang="en-US" sz="2000" dirty="0">
                <a:latin typeface="メイリオ"/>
                <a:ea typeface="メイリオ"/>
              </a:rPr>
              <a:t>ユーザーによるメンテナンスの不要なインフラが、世界中に展開済み</a:t>
            </a:r>
          </a:p>
          <a:p>
            <a:pPr marL="171450" indent="-171450">
              <a:buFont typeface="Arial,Sans-Serif" panose="020B0604020202020204" pitchFamily="34" charset="0"/>
              <a:buChar char="•"/>
            </a:pPr>
            <a:r>
              <a:rPr lang="ja-JP" altLang="en-US" sz="2000" dirty="0">
                <a:latin typeface="メイリオ"/>
                <a:ea typeface="メイリオ"/>
              </a:rPr>
              <a:t>インフラは仮想化され、</a:t>
            </a:r>
            <a:r>
              <a:rPr lang="en-US" altLang="ja-JP" sz="2000" dirty="0">
                <a:latin typeface="メイリオ"/>
                <a:ea typeface="メイリオ"/>
              </a:rPr>
              <a:t>GUI</a:t>
            </a:r>
            <a:r>
              <a:rPr lang="ja-JP" altLang="en-US" sz="2000" dirty="0">
                <a:latin typeface="メイリオ"/>
                <a:ea typeface="メイリオ"/>
              </a:rPr>
              <a:t>や</a:t>
            </a:r>
            <a:r>
              <a:rPr lang="en-US" altLang="ja-JP" sz="2000" dirty="0">
                <a:latin typeface="メイリオ"/>
                <a:ea typeface="メイリオ"/>
              </a:rPr>
              <a:t>API</a:t>
            </a:r>
            <a:r>
              <a:rPr lang="ja-JP" altLang="en-US" sz="2000" dirty="0">
                <a:latin typeface="メイリオ"/>
                <a:ea typeface="メイリオ"/>
              </a:rPr>
              <a:t>による操作で即時に</a:t>
            </a:r>
            <a:r>
              <a:rPr lang="ja-JP" altLang="en-US" sz="2000">
                <a:latin typeface="メイリオ"/>
                <a:ea typeface="メイリオ"/>
              </a:rPr>
              <a:t>調達可能</a:t>
            </a:r>
            <a:endParaRPr lang="ja-JP" altLang="en-US" sz="2000" dirty="0"/>
          </a:p>
        </p:txBody>
      </p:sp>
      <p:graphicFrame>
        <p:nvGraphicFramePr>
          <p:cNvPr id="8" name="図表 7">
            <a:extLst>
              <a:ext uri="{FF2B5EF4-FFF2-40B4-BE49-F238E27FC236}">
                <a16:creationId xmlns:a16="http://schemas.microsoft.com/office/drawing/2014/main" id="{12DAC65C-7235-42D7-8006-B6C3C90299A6}"/>
              </a:ext>
            </a:extLst>
          </p:cNvPr>
          <p:cNvGraphicFramePr/>
          <p:nvPr>
            <p:extLst>
              <p:ext uri="{D42A27DB-BD31-4B8C-83A1-F6EECF244321}">
                <p14:modId xmlns:p14="http://schemas.microsoft.com/office/powerpoint/2010/main" val="574669278"/>
              </p:ext>
            </p:extLst>
          </p:nvPr>
        </p:nvGraphicFramePr>
        <p:xfrm>
          <a:off x="1882552" y="2330651"/>
          <a:ext cx="8188289" cy="312680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テキスト ボックス 3">
            <a:extLst>
              <a:ext uri="{FF2B5EF4-FFF2-40B4-BE49-F238E27FC236}">
                <a16:creationId xmlns:a16="http://schemas.microsoft.com/office/drawing/2014/main" id="{4258E587-02C5-0C8B-F5E3-EB5C0D73B106}"/>
              </a:ext>
            </a:extLst>
          </p:cNvPr>
          <p:cNvSpPr txBox="1"/>
          <p:nvPr/>
        </p:nvSpPr>
        <p:spPr>
          <a:xfrm>
            <a:off x="1156184" y="5669023"/>
            <a:ext cx="9879629" cy="369332"/>
          </a:xfrm>
          <a:prstGeom prst="rect">
            <a:avLst/>
          </a:prstGeom>
          <a:noFill/>
        </p:spPr>
        <p:txBody>
          <a:bodyPr wrap="none" rtlCol="0">
            <a:spAutoFit/>
          </a:bodyPr>
          <a:lstStyle/>
          <a:p>
            <a:pPr algn="ctr" defTabSz="914400" fontAlgn="base">
              <a:spcBef>
                <a:spcPct val="0"/>
              </a:spcBef>
              <a:spcAft>
                <a:spcPct val="0"/>
              </a:spcAft>
            </a:pPr>
            <a:r>
              <a:rPr lang="ja-JP" altLang="en-US" b="1">
                <a:solidFill>
                  <a:srgbClr val="F36C37"/>
                </a:solidFill>
                <a:latin typeface="メイリオ"/>
                <a:ea typeface="メイリオ"/>
              </a:rPr>
              <a:t>クラウドの特徴を活かせば、高い可用性とスケーラビリティを持つインフラを容易に作成可能</a:t>
            </a:r>
            <a:endParaRPr lang="ja-JP" altLang="en-US" sz="1600">
              <a:solidFill>
                <a:srgbClr val="F36C37"/>
              </a:solidFill>
              <a:latin typeface="メイリオ"/>
              <a:ea typeface="メイリオ"/>
            </a:endParaRPr>
          </a:p>
        </p:txBody>
      </p:sp>
      <p:sp>
        <p:nvSpPr>
          <p:cNvPr id="5" name="スライド番号プレースホルダー 2">
            <a:extLst>
              <a:ext uri="{FF2B5EF4-FFF2-40B4-BE49-F238E27FC236}">
                <a16:creationId xmlns:a16="http://schemas.microsoft.com/office/drawing/2014/main" id="{A5AC5864-7093-C696-1850-D494FEE53D0F}"/>
              </a:ext>
            </a:extLst>
          </p:cNvPr>
          <p:cNvSpPr>
            <a:spLocks noGrp="1"/>
          </p:cNvSpPr>
          <p:nvPr>
            <p:ph type="sldNum" sz="quarter" idx="10"/>
          </p:nvPr>
        </p:nvSpPr>
        <p:spPr>
          <a:xfrm>
            <a:off x="9265299" y="6465214"/>
            <a:ext cx="2743200" cy="204403"/>
          </a:xfrm>
        </p:spPr>
        <p:txBody>
          <a:bodyPr/>
          <a:lstStyle/>
          <a:p>
            <a:fld id="{5D750650-B10A-47BF-93C2-E1678438B37A}" type="slidenum">
              <a:rPr lang="en-US" altLang="ja-JP" smtClean="0"/>
              <a:pPr/>
              <a:t>127</a:t>
            </a:fld>
            <a:endParaRPr lang="en-US" altLang="ja-JP" dirty="0"/>
          </a:p>
        </p:txBody>
      </p:sp>
    </p:spTree>
    <p:extLst>
      <p:ext uri="{BB962C8B-B14F-4D97-AF65-F5344CB8AC3E}">
        <p14:creationId xmlns:p14="http://schemas.microsoft.com/office/powerpoint/2010/main" val="56894791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kumimoji="1" lang="ja-JP" altLang="en-US"/>
              <a:t>クラウドでの開発・運用</a:t>
            </a:r>
            <a:endParaRPr kumimoji="1" lang="ja-JP" altLang="en-US" dirty="0"/>
          </a:p>
        </p:txBody>
      </p:sp>
      <p:sp>
        <p:nvSpPr>
          <p:cNvPr id="4" name="スライド番号プレースホルダー 3">
            <a:extLst>
              <a:ext uri="{FF2B5EF4-FFF2-40B4-BE49-F238E27FC236}">
                <a16:creationId xmlns:a16="http://schemas.microsoft.com/office/drawing/2014/main" id="{B071004A-4192-4172-8766-E66D90670195}"/>
              </a:ext>
            </a:extLst>
          </p:cNvPr>
          <p:cNvSpPr>
            <a:spLocks noGrp="1"/>
          </p:cNvSpPr>
          <p:nvPr>
            <p:ph type="sldNum" sz="quarter" idx="10"/>
          </p:nvPr>
        </p:nvSpPr>
        <p:spPr/>
        <p:txBody>
          <a:bodyPr/>
          <a:lstStyle/>
          <a:p>
            <a:fld id="{5D750650-B10A-47BF-93C2-E1678438B37A}" type="slidenum">
              <a:rPr kumimoji="1" lang="ja-JP" altLang="en-US" smtClean="0"/>
              <a:pPr/>
              <a:t>128</a:t>
            </a:fld>
            <a:endParaRPr kumimoji="1" lang="ja-JP" altLang="en-US"/>
          </a:p>
        </p:txBody>
      </p:sp>
      <p:sp>
        <p:nvSpPr>
          <p:cNvPr id="6" name="四角形: 角を丸くする 5">
            <a:extLst>
              <a:ext uri="{FF2B5EF4-FFF2-40B4-BE49-F238E27FC236}">
                <a16:creationId xmlns:a16="http://schemas.microsoft.com/office/drawing/2014/main" id="{1790AF33-2B32-4E21-B873-F3F9B0FC9C80}"/>
              </a:ext>
            </a:extLst>
          </p:cNvPr>
          <p:cNvSpPr/>
          <p:nvPr/>
        </p:nvSpPr>
        <p:spPr bwMode="auto">
          <a:xfrm>
            <a:off x="774542" y="1105647"/>
            <a:ext cx="10678772" cy="477017"/>
          </a:xfrm>
          <a:prstGeom prst="roundRect">
            <a:avLst>
              <a:gd name="adj" fmla="val 7423"/>
            </a:avLst>
          </a:prstGeom>
          <a:solidFill>
            <a:srgbClr val="FEEDE6"/>
          </a:solidFill>
          <a:ln w="19050" algn="ctr">
            <a:noFill/>
            <a:prstDash val="dash"/>
            <a:round/>
            <a:headEnd/>
            <a:tailEnd/>
          </a:ln>
          <a:effectLst/>
        </p:spPr>
        <p:txBody>
          <a:bodyPr wrap="none" lIns="180000" bIns="0" rtlCol="0" anchor="ctr"/>
          <a:lstStyle/>
          <a:p>
            <a:pPr marL="285750" indent="-285750">
              <a:buFont typeface="Wingdings" panose="05000000000000000000" pitchFamily="2" charset="2"/>
              <a:buChar char="n"/>
            </a:pPr>
            <a:r>
              <a:rPr kumimoji="1" lang="ja-JP" altLang="en-US" sz="2000" b="1" dirty="0">
                <a:solidFill>
                  <a:srgbClr val="F36C37"/>
                </a:solidFill>
                <a:latin typeface="+mj-ea"/>
                <a:ea typeface="+mj-ea"/>
              </a:rPr>
              <a:t>機械学習を行うために必要な環境</a:t>
            </a:r>
          </a:p>
        </p:txBody>
      </p:sp>
      <p:sp>
        <p:nvSpPr>
          <p:cNvPr id="9" name="テキスト ボックス 8">
            <a:extLst>
              <a:ext uri="{FF2B5EF4-FFF2-40B4-BE49-F238E27FC236}">
                <a16:creationId xmlns:a16="http://schemas.microsoft.com/office/drawing/2014/main" id="{1424D552-9D17-40C9-BFF4-AC0CE2C46C8E}"/>
              </a:ext>
            </a:extLst>
          </p:cNvPr>
          <p:cNvSpPr txBox="1"/>
          <p:nvPr/>
        </p:nvSpPr>
        <p:spPr>
          <a:xfrm>
            <a:off x="1067068" y="1760526"/>
            <a:ext cx="10386246" cy="376039"/>
          </a:xfrm>
          <a:prstGeom prst="rect">
            <a:avLst/>
          </a:prstGeom>
        </p:spPr>
        <p:txBody>
          <a:bodyPr vert="horz" wrap="none" lIns="91440" tIns="45720" rIns="91440" bIns="45720" rtlCol="0">
            <a:noAutofit/>
          </a:bodyPr>
          <a:lstStyle>
            <a:defPPr>
              <a:defRPr lang="en-US"/>
            </a:defPPr>
            <a:lvl1pPr marL="357188" marR="0" indent="-357188" defTabSz="914400" fontAlgn="base">
              <a:lnSpc>
                <a:spcPct val="100000"/>
              </a:lnSpc>
              <a:spcBef>
                <a:spcPts val="0"/>
              </a:spcBef>
              <a:spcAft>
                <a:spcPts val="600"/>
              </a:spcAft>
              <a:buClr>
                <a:schemeClr val="tx1">
                  <a:lumMod val="75000"/>
                  <a:lumOff val="25000"/>
                </a:schemeClr>
              </a:buClr>
              <a:buSzTx/>
              <a:buFont typeface="Wingdings" panose="05000000000000000000" pitchFamily="2" charset="2"/>
              <a:buChar char="l"/>
              <a:tabLst/>
              <a:defRPr kumimoji="1" b="1" baseline="0">
                <a:solidFill>
                  <a:schemeClr val="tx1">
                    <a:lumMod val="75000"/>
                    <a:lumOff val="25000"/>
                  </a:schemeClr>
                </a:solidFill>
                <a:latin typeface="メイリオ" panose="020B0604030504040204" pitchFamily="50" charset="-128"/>
                <a:ea typeface="メイリオ" panose="020B0604030504040204" pitchFamily="50" charset="-128"/>
              </a:defRPr>
            </a:lvl1pPr>
            <a:lvl2pPr marL="742950" marR="0" indent="-285750" defTabSz="914400" fontAlgn="base">
              <a:lnSpc>
                <a:spcPct val="100000"/>
              </a:lnSpc>
              <a:spcBef>
                <a:spcPct val="20000"/>
              </a:spcBef>
              <a:spcAft>
                <a:spcPct val="0"/>
              </a:spcAft>
              <a:buClr>
                <a:schemeClr val="tx1"/>
              </a:buClr>
              <a:buSzTx/>
              <a:buFont typeface="Wingdings" panose="05000000000000000000" pitchFamily="2" charset="2"/>
              <a:buChar char="l"/>
              <a:tabLst/>
              <a:defRPr kumimoji="1" sz="2800" baseline="0">
                <a:solidFill>
                  <a:schemeClr val="tx1">
                    <a:lumMod val="75000"/>
                    <a:lumOff val="25000"/>
                  </a:schemeClr>
                </a:solidFill>
                <a:latin typeface="メイリオ" panose="020B0604030504040204" pitchFamily="50" charset="-128"/>
                <a:ea typeface="メイリオ" panose="020B0604030504040204" pitchFamily="50" charset="-128"/>
              </a:defRPr>
            </a:lvl2pPr>
            <a:lvl3pPr marL="1143000" marR="0" indent="-22860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3pPr>
            <a:lvl4pPr marL="1714500" marR="0" indent="-34290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4pPr>
            <a:lvl5pPr marL="2114550" marR="0" indent="-28575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5pPr>
            <a:lvl6pPr marL="2514600" indent="-228600" defTabSz="914400">
              <a:lnSpc>
                <a:spcPct val="90000"/>
              </a:lnSpc>
              <a:spcBef>
                <a:spcPts val="500"/>
              </a:spcBef>
              <a:buFont typeface="Arial" panose="020B0604020202020204" pitchFamily="34" charset="0"/>
              <a:buChar char="•"/>
              <a:defRPr kumimoji="1"/>
            </a:lvl6pPr>
            <a:lvl7pPr marL="2971800" indent="-228600" defTabSz="914400">
              <a:lnSpc>
                <a:spcPct val="90000"/>
              </a:lnSpc>
              <a:spcBef>
                <a:spcPts val="500"/>
              </a:spcBef>
              <a:buFont typeface="Arial" panose="020B0604020202020204" pitchFamily="34" charset="0"/>
              <a:buChar char="•"/>
              <a:defRPr kumimoji="1"/>
            </a:lvl7pPr>
            <a:lvl8pPr marL="3429000" indent="-228600" defTabSz="914400">
              <a:lnSpc>
                <a:spcPct val="90000"/>
              </a:lnSpc>
              <a:spcBef>
                <a:spcPts val="500"/>
              </a:spcBef>
              <a:buFont typeface="Arial" panose="020B0604020202020204" pitchFamily="34" charset="0"/>
              <a:buChar char="•"/>
              <a:defRPr kumimoji="1"/>
            </a:lvl8pPr>
            <a:lvl9pPr marL="3886200" indent="-228600" defTabSz="914400">
              <a:lnSpc>
                <a:spcPct val="90000"/>
              </a:lnSpc>
              <a:spcBef>
                <a:spcPts val="500"/>
              </a:spcBef>
              <a:buFont typeface="Arial" panose="020B0604020202020204" pitchFamily="34" charset="0"/>
              <a:buChar char="•"/>
              <a:defRPr kumimoji="1"/>
            </a:lvl9pPr>
          </a:lstStyle>
          <a:p>
            <a:pPr>
              <a:lnSpc>
                <a:spcPct val="110000"/>
              </a:lnSpc>
              <a:buClr>
                <a:srgbClr val="F36C37"/>
              </a:buClr>
            </a:pPr>
            <a:r>
              <a:rPr lang="ja-JP" altLang="en-US" sz="2000" dirty="0"/>
              <a:t>プログラミングで機械学習モデルを構築するために必要なハード・</a:t>
            </a:r>
            <a:r>
              <a:rPr lang="ja-JP" altLang="en-US" sz="2000"/>
              <a:t>ソフトウェア環境</a:t>
            </a:r>
            <a:endParaRPr lang="ja-JP" altLang="en-US" sz="2000" dirty="0"/>
          </a:p>
        </p:txBody>
      </p:sp>
      <p:sp>
        <p:nvSpPr>
          <p:cNvPr id="11" name="直方体 10">
            <a:extLst>
              <a:ext uri="{FF2B5EF4-FFF2-40B4-BE49-F238E27FC236}">
                <a16:creationId xmlns:a16="http://schemas.microsoft.com/office/drawing/2014/main" id="{1F145C4C-471E-46C7-BAC1-9CEF868A60DA}"/>
              </a:ext>
            </a:extLst>
          </p:cNvPr>
          <p:cNvSpPr/>
          <p:nvPr/>
        </p:nvSpPr>
        <p:spPr>
          <a:xfrm>
            <a:off x="1695400" y="4878451"/>
            <a:ext cx="3113047" cy="869097"/>
          </a:xfrm>
          <a:prstGeom prst="cube">
            <a:avLst>
              <a:gd name="adj" fmla="val 31567"/>
            </a:avLst>
          </a:prstGeom>
          <a:solidFill>
            <a:srgbClr val="F36C37"/>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effectLst>
                  <a:outerShdw blurRad="38100" dist="38100" dir="2700000" algn="tl">
                    <a:srgbClr val="000000">
                      <a:alpha val="43137"/>
                    </a:srgbClr>
                  </a:outerShdw>
                </a:effectLst>
              </a:rPr>
              <a:t>計算リソース（</a:t>
            </a:r>
            <a:r>
              <a:rPr kumimoji="1" lang="en-US" altLang="ja-JP" sz="1600" b="1" dirty="0">
                <a:effectLst>
                  <a:outerShdw blurRad="38100" dist="38100" dir="2700000" algn="tl">
                    <a:srgbClr val="000000">
                      <a:alpha val="43137"/>
                    </a:srgbClr>
                  </a:outerShdw>
                </a:effectLst>
              </a:rPr>
              <a:t>Computer</a:t>
            </a:r>
            <a:r>
              <a:rPr kumimoji="1" lang="ja-JP" altLang="en-US" sz="1600" b="1" dirty="0">
                <a:effectLst>
                  <a:outerShdw blurRad="38100" dist="38100" dir="2700000" algn="tl">
                    <a:srgbClr val="000000">
                      <a:alpha val="43137"/>
                    </a:srgbClr>
                  </a:outerShdw>
                </a:effectLst>
              </a:rPr>
              <a:t>）</a:t>
            </a:r>
          </a:p>
        </p:txBody>
      </p:sp>
      <p:sp>
        <p:nvSpPr>
          <p:cNvPr id="12" name="直方体 11">
            <a:extLst>
              <a:ext uri="{FF2B5EF4-FFF2-40B4-BE49-F238E27FC236}">
                <a16:creationId xmlns:a16="http://schemas.microsoft.com/office/drawing/2014/main" id="{CD3342AC-38DE-413D-9FC4-F249E2757F3E}"/>
              </a:ext>
            </a:extLst>
          </p:cNvPr>
          <p:cNvSpPr/>
          <p:nvPr/>
        </p:nvSpPr>
        <p:spPr>
          <a:xfrm>
            <a:off x="1695399" y="4218193"/>
            <a:ext cx="3113047" cy="869097"/>
          </a:xfrm>
          <a:prstGeom prst="cube">
            <a:avLst>
              <a:gd name="adj" fmla="val 31567"/>
            </a:avLst>
          </a:prstGeom>
          <a:solidFill>
            <a:srgbClr val="00B050"/>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b="1" dirty="0">
                <a:effectLst>
                  <a:outerShdw blurRad="38100" dist="38100" dir="2700000" algn="tl">
                    <a:srgbClr val="000000">
                      <a:alpha val="43137"/>
                    </a:srgbClr>
                  </a:outerShdw>
                </a:effectLst>
              </a:rPr>
              <a:t>OS/</a:t>
            </a:r>
            <a:r>
              <a:rPr kumimoji="1" lang="ja-JP" altLang="en-US" sz="1600" b="1" dirty="0">
                <a:effectLst>
                  <a:outerShdw blurRad="38100" dist="38100" dir="2700000" algn="tl">
                    <a:srgbClr val="000000">
                      <a:alpha val="43137"/>
                    </a:srgbClr>
                  </a:outerShdw>
                </a:effectLst>
              </a:rPr>
              <a:t>ランタイム</a:t>
            </a:r>
          </a:p>
        </p:txBody>
      </p:sp>
      <p:sp>
        <p:nvSpPr>
          <p:cNvPr id="13" name="直方体 12">
            <a:extLst>
              <a:ext uri="{FF2B5EF4-FFF2-40B4-BE49-F238E27FC236}">
                <a16:creationId xmlns:a16="http://schemas.microsoft.com/office/drawing/2014/main" id="{3643ECC6-4B2A-4338-9637-3502651DFCBD}"/>
              </a:ext>
            </a:extLst>
          </p:cNvPr>
          <p:cNvSpPr/>
          <p:nvPr/>
        </p:nvSpPr>
        <p:spPr>
          <a:xfrm>
            <a:off x="1695399" y="3548496"/>
            <a:ext cx="3113047" cy="869097"/>
          </a:xfrm>
          <a:prstGeom prst="cube">
            <a:avLst>
              <a:gd name="adj" fmla="val 31567"/>
            </a:avLst>
          </a:prstGeom>
          <a:solidFill>
            <a:schemeClr val="accent2">
              <a:lumMod val="75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effectLst>
                  <a:outerShdw blurRad="38100" dist="38100" dir="2700000" algn="tl">
                    <a:srgbClr val="000000">
                      <a:alpha val="43137"/>
                    </a:srgbClr>
                  </a:outerShdw>
                </a:effectLst>
              </a:rPr>
              <a:t>プログラミング言語</a:t>
            </a:r>
          </a:p>
        </p:txBody>
      </p:sp>
      <p:sp>
        <p:nvSpPr>
          <p:cNvPr id="15" name="直方体 14">
            <a:extLst>
              <a:ext uri="{FF2B5EF4-FFF2-40B4-BE49-F238E27FC236}">
                <a16:creationId xmlns:a16="http://schemas.microsoft.com/office/drawing/2014/main" id="{BEC328CF-2767-44DC-8C0F-5FF2859ED151}"/>
              </a:ext>
            </a:extLst>
          </p:cNvPr>
          <p:cNvSpPr/>
          <p:nvPr/>
        </p:nvSpPr>
        <p:spPr>
          <a:xfrm>
            <a:off x="1695399" y="2888238"/>
            <a:ext cx="3113047" cy="869097"/>
          </a:xfrm>
          <a:prstGeom prst="cube">
            <a:avLst>
              <a:gd name="adj" fmla="val 31567"/>
            </a:avLst>
          </a:prstGeom>
          <a:solidFill>
            <a:schemeClr val="accent2">
              <a:lumMod val="50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effectLst>
                  <a:outerShdw blurRad="38100" dist="38100" dir="2700000" algn="tl">
                    <a:srgbClr val="000000">
                      <a:alpha val="43137"/>
                    </a:srgbClr>
                  </a:outerShdw>
                </a:effectLst>
              </a:rPr>
              <a:t>ライブラリ・フレームワーク</a:t>
            </a:r>
          </a:p>
        </p:txBody>
      </p:sp>
      <p:sp>
        <p:nvSpPr>
          <p:cNvPr id="16" name="直方体 15">
            <a:extLst>
              <a:ext uri="{FF2B5EF4-FFF2-40B4-BE49-F238E27FC236}">
                <a16:creationId xmlns:a16="http://schemas.microsoft.com/office/drawing/2014/main" id="{574B0D7F-E465-4103-AAF4-541DAC953CF7}"/>
              </a:ext>
            </a:extLst>
          </p:cNvPr>
          <p:cNvSpPr/>
          <p:nvPr/>
        </p:nvSpPr>
        <p:spPr>
          <a:xfrm>
            <a:off x="1695399" y="2223261"/>
            <a:ext cx="3113047" cy="869097"/>
          </a:xfrm>
          <a:prstGeom prst="cube">
            <a:avLst>
              <a:gd name="adj" fmla="val 31567"/>
            </a:avLst>
          </a:prstGeom>
          <a:solidFill>
            <a:srgbClr val="5694D0"/>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effectLst>
                  <a:outerShdw blurRad="38100" dist="38100" dir="2700000" algn="tl">
                    <a:srgbClr val="000000">
                      <a:alpha val="43137"/>
                    </a:srgbClr>
                  </a:outerShdw>
                </a:effectLst>
              </a:rPr>
              <a:t>学習モデル</a:t>
            </a:r>
          </a:p>
        </p:txBody>
      </p:sp>
      <p:sp>
        <p:nvSpPr>
          <p:cNvPr id="17" name="テキスト ボックス 16">
            <a:extLst>
              <a:ext uri="{FF2B5EF4-FFF2-40B4-BE49-F238E27FC236}">
                <a16:creationId xmlns:a16="http://schemas.microsoft.com/office/drawing/2014/main" id="{163C75F6-877D-4296-A42F-FBA3D78EE10D}"/>
              </a:ext>
            </a:extLst>
          </p:cNvPr>
          <p:cNvSpPr txBox="1"/>
          <p:nvPr/>
        </p:nvSpPr>
        <p:spPr>
          <a:xfrm>
            <a:off x="5488508" y="4366968"/>
            <a:ext cx="5825247" cy="374765"/>
          </a:xfrm>
          <a:prstGeom prst="rect">
            <a:avLst/>
          </a:prstGeom>
          <a:solidFill>
            <a:schemeClr val="tx1">
              <a:lumMod val="10000"/>
              <a:lumOff val="90000"/>
            </a:schemeClr>
          </a:solidFill>
        </p:spPr>
        <p:txBody>
          <a:bodyPr wrap="square" rtlCol="0">
            <a:spAutoFit/>
          </a:bodyPr>
          <a:lstStyle/>
          <a:p>
            <a:r>
              <a:rPr kumimoji="1" lang="en-US" altLang="ja-JP" dirty="0"/>
              <a:t>Jupyter Notebook</a:t>
            </a:r>
            <a:endParaRPr kumimoji="1" lang="ja-JP" altLang="en-US" dirty="0"/>
          </a:p>
        </p:txBody>
      </p:sp>
      <p:sp>
        <p:nvSpPr>
          <p:cNvPr id="18" name="テキスト ボックス 17">
            <a:extLst>
              <a:ext uri="{FF2B5EF4-FFF2-40B4-BE49-F238E27FC236}">
                <a16:creationId xmlns:a16="http://schemas.microsoft.com/office/drawing/2014/main" id="{FC421B08-41AA-4E7A-9DE8-BFDDA573F5DE}"/>
              </a:ext>
            </a:extLst>
          </p:cNvPr>
          <p:cNvSpPr txBox="1"/>
          <p:nvPr/>
        </p:nvSpPr>
        <p:spPr>
          <a:xfrm>
            <a:off x="5488509" y="3692899"/>
            <a:ext cx="5825248" cy="374765"/>
          </a:xfrm>
          <a:prstGeom prst="rect">
            <a:avLst/>
          </a:prstGeom>
          <a:solidFill>
            <a:schemeClr val="tx1">
              <a:lumMod val="10000"/>
              <a:lumOff val="90000"/>
            </a:schemeClr>
          </a:solidFill>
        </p:spPr>
        <p:txBody>
          <a:bodyPr wrap="square" rtlCol="0">
            <a:spAutoFit/>
          </a:bodyPr>
          <a:lstStyle/>
          <a:p>
            <a:r>
              <a:rPr kumimoji="1" lang="en-US" altLang="ja-JP" dirty="0"/>
              <a:t>Python</a:t>
            </a:r>
            <a:r>
              <a:rPr kumimoji="1" lang="ja-JP" altLang="en-US" dirty="0"/>
              <a:t>、（</a:t>
            </a:r>
            <a:r>
              <a:rPr kumimoji="1" lang="en-US" altLang="ja-JP" dirty="0"/>
              <a:t>R</a:t>
            </a:r>
            <a:r>
              <a:rPr kumimoji="1" lang="ja-JP" altLang="en-US" dirty="0"/>
              <a:t>言語）</a:t>
            </a:r>
          </a:p>
        </p:txBody>
      </p:sp>
      <p:sp>
        <p:nvSpPr>
          <p:cNvPr id="19" name="テキスト ボックス 18">
            <a:extLst>
              <a:ext uri="{FF2B5EF4-FFF2-40B4-BE49-F238E27FC236}">
                <a16:creationId xmlns:a16="http://schemas.microsoft.com/office/drawing/2014/main" id="{EE975A7B-2A0F-4450-ABA2-BDE975722027}"/>
              </a:ext>
            </a:extLst>
          </p:cNvPr>
          <p:cNvSpPr txBox="1"/>
          <p:nvPr/>
        </p:nvSpPr>
        <p:spPr>
          <a:xfrm>
            <a:off x="5488508" y="3024263"/>
            <a:ext cx="5825249" cy="369332"/>
          </a:xfrm>
          <a:prstGeom prst="rect">
            <a:avLst/>
          </a:prstGeom>
          <a:solidFill>
            <a:schemeClr val="tx1">
              <a:lumMod val="10000"/>
              <a:lumOff val="90000"/>
            </a:schemeClr>
          </a:solidFill>
        </p:spPr>
        <p:txBody>
          <a:bodyPr wrap="square" rtlCol="0">
            <a:spAutoFit/>
          </a:bodyPr>
          <a:lstStyle/>
          <a:p>
            <a:r>
              <a:rPr kumimoji="1" lang="en-US" altLang="ja-JP" dirty="0"/>
              <a:t>scikit-</a:t>
            </a:r>
            <a:r>
              <a:rPr kumimoji="1" lang="en-US" altLang="ja-JP" dirty="0" err="1"/>
              <a:t>learn,TensorFlow</a:t>
            </a:r>
            <a:r>
              <a:rPr kumimoji="1" lang="en-US" altLang="ja-JP" dirty="0"/>
              <a:t> / Keras</a:t>
            </a:r>
            <a:r>
              <a:rPr kumimoji="1" lang="ja-JP" altLang="en-US" dirty="0"/>
              <a:t>、</a:t>
            </a:r>
            <a:r>
              <a:rPr kumimoji="1" lang="en-US" altLang="ja-JP" dirty="0"/>
              <a:t>PyTorch</a:t>
            </a:r>
            <a:endParaRPr kumimoji="1" lang="ja-JP" altLang="en-US" dirty="0"/>
          </a:p>
        </p:txBody>
      </p:sp>
      <p:sp>
        <p:nvSpPr>
          <p:cNvPr id="7" name="二等辺三角形 6">
            <a:extLst>
              <a:ext uri="{FF2B5EF4-FFF2-40B4-BE49-F238E27FC236}">
                <a16:creationId xmlns:a16="http://schemas.microsoft.com/office/drawing/2014/main" id="{F1E995AD-8BFF-44A7-9489-C01724663044}"/>
              </a:ext>
            </a:extLst>
          </p:cNvPr>
          <p:cNvSpPr/>
          <p:nvPr/>
        </p:nvSpPr>
        <p:spPr>
          <a:xfrm rot="16200000">
            <a:off x="5041426" y="3161523"/>
            <a:ext cx="227604" cy="94922"/>
          </a:xfrm>
          <a:prstGeom prst="triangle">
            <a:avLst/>
          </a:prstGeom>
          <a:solidFill>
            <a:srgbClr val="F36C3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21" name="二等辺三角形 20">
            <a:extLst>
              <a:ext uri="{FF2B5EF4-FFF2-40B4-BE49-F238E27FC236}">
                <a16:creationId xmlns:a16="http://schemas.microsoft.com/office/drawing/2014/main" id="{67797F5F-95E8-42A0-874A-D5D01446101B}"/>
              </a:ext>
            </a:extLst>
          </p:cNvPr>
          <p:cNvSpPr/>
          <p:nvPr/>
        </p:nvSpPr>
        <p:spPr>
          <a:xfrm rot="16200000">
            <a:off x="5041426" y="3832820"/>
            <a:ext cx="227604" cy="94922"/>
          </a:xfrm>
          <a:prstGeom prst="triangle">
            <a:avLst/>
          </a:prstGeom>
          <a:solidFill>
            <a:srgbClr val="F36C3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22" name="二等辺三角形 21">
            <a:extLst>
              <a:ext uri="{FF2B5EF4-FFF2-40B4-BE49-F238E27FC236}">
                <a16:creationId xmlns:a16="http://schemas.microsoft.com/office/drawing/2014/main" id="{10AA341D-6C62-4913-BF9F-B05C2BA7AA52}"/>
              </a:ext>
            </a:extLst>
          </p:cNvPr>
          <p:cNvSpPr/>
          <p:nvPr/>
        </p:nvSpPr>
        <p:spPr>
          <a:xfrm rot="16200000">
            <a:off x="5041426" y="4506889"/>
            <a:ext cx="227604" cy="94922"/>
          </a:xfrm>
          <a:prstGeom prst="triangle">
            <a:avLst/>
          </a:prstGeom>
          <a:solidFill>
            <a:srgbClr val="F36C3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pic>
        <p:nvPicPr>
          <p:cNvPr id="23" name="図 22" descr="グラフィカル ユーザー インターフェイス, ダイアグラム, アプリケーション&#10;&#10;自動的に生成された説明">
            <a:extLst>
              <a:ext uri="{FF2B5EF4-FFF2-40B4-BE49-F238E27FC236}">
                <a16:creationId xmlns:a16="http://schemas.microsoft.com/office/drawing/2014/main" id="{148F026B-7965-4EB6-BD6A-1D4C5F9D86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70557" y="3613183"/>
            <a:ext cx="2289545" cy="2298130"/>
          </a:xfrm>
          <a:prstGeom prst="rect">
            <a:avLst/>
          </a:prstGeom>
        </p:spPr>
      </p:pic>
      <p:sp>
        <p:nvSpPr>
          <p:cNvPr id="10" name="テキスト ボックス 9">
            <a:extLst>
              <a:ext uri="{FF2B5EF4-FFF2-40B4-BE49-F238E27FC236}">
                <a16:creationId xmlns:a16="http://schemas.microsoft.com/office/drawing/2014/main" id="{1B66F784-62E6-EE1D-1776-7C40095A3EFD}"/>
              </a:ext>
            </a:extLst>
          </p:cNvPr>
          <p:cNvSpPr txBox="1"/>
          <p:nvPr/>
        </p:nvSpPr>
        <p:spPr>
          <a:xfrm>
            <a:off x="2351598" y="6060663"/>
            <a:ext cx="7291035" cy="400110"/>
          </a:xfrm>
          <a:prstGeom prst="rect">
            <a:avLst/>
          </a:prstGeom>
          <a:noFill/>
        </p:spPr>
        <p:txBody>
          <a:bodyPr wrap="none" rtlCol="0">
            <a:spAutoFit/>
          </a:bodyPr>
          <a:lstStyle/>
          <a:p>
            <a:pPr algn="ctr" defTabSz="914400" fontAlgn="base">
              <a:spcBef>
                <a:spcPct val="0"/>
              </a:spcBef>
              <a:spcAft>
                <a:spcPct val="0"/>
              </a:spcAft>
            </a:pPr>
            <a:r>
              <a:rPr kumimoji="1" lang="en-US" altLang="ja-JP" sz="2000" b="1" dirty="0">
                <a:solidFill>
                  <a:srgbClr val="F36C37"/>
                </a:solidFill>
                <a:latin typeface="+mn-ea"/>
              </a:rPr>
              <a:t>PaaS </a:t>
            </a:r>
            <a:r>
              <a:rPr kumimoji="1" lang="ja-JP" altLang="en-US" sz="2000" b="1">
                <a:solidFill>
                  <a:srgbClr val="F36C37"/>
                </a:solidFill>
                <a:latin typeface="+mn-ea"/>
              </a:rPr>
              <a:t>のサービスを使用すると開発者はモデル開発に注力可能</a:t>
            </a:r>
            <a:endParaRPr kumimoji="1" lang="ja-JP" altLang="en-US" sz="2000" b="1" dirty="0">
              <a:solidFill>
                <a:srgbClr val="F36C37"/>
              </a:solidFill>
              <a:latin typeface="+mn-ea"/>
            </a:endParaRPr>
          </a:p>
        </p:txBody>
      </p:sp>
      <p:sp>
        <p:nvSpPr>
          <p:cNvPr id="14" name="左中かっこ 13">
            <a:extLst>
              <a:ext uri="{FF2B5EF4-FFF2-40B4-BE49-F238E27FC236}">
                <a16:creationId xmlns:a16="http://schemas.microsoft.com/office/drawing/2014/main" id="{B694DAC9-C89D-12F9-D2D1-71CA07DC4FE4}"/>
              </a:ext>
            </a:extLst>
          </p:cNvPr>
          <p:cNvSpPr/>
          <p:nvPr/>
        </p:nvSpPr>
        <p:spPr>
          <a:xfrm>
            <a:off x="1230923" y="3092358"/>
            <a:ext cx="464476" cy="2655190"/>
          </a:xfrm>
          <a:prstGeom prst="leftBrace">
            <a:avLst/>
          </a:prstGeom>
          <a:ln w="47625">
            <a:solidFill>
              <a:schemeClr val="accent3"/>
            </a:solidFill>
            <a:headEnd type="none" w="med" len="med"/>
            <a:tailEnd type="none"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kumimoji="1" lang="ja-JP" altLang="en-US"/>
          </a:p>
        </p:txBody>
      </p:sp>
      <p:sp>
        <p:nvSpPr>
          <p:cNvPr id="20" name="テキスト ボックス 19">
            <a:extLst>
              <a:ext uri="{FF2B5EF4-FFF2-40B4-BE49-F238E27FC236}">
                <a16:creationId xmlns:a16="http://schemas.microsoft.com/office/drawing/2014/main" id="{5B6D3984-315C-7B40-6DA8-9506A777A38C}"/>
              </a:ext>
            </a:extLst>
          </p:cNvPr>
          <p:cNvSpPr txBox="1"/>
          <p:nvPr/>
        </p:nvSpPr>
        <p:spPr>
          <a:xfrm>
            <a:off x="349717" y="4172428"/>
            <a:ext cx="1005403" cy="584775"/>
          </a:xfrm>
          <a:prstGeom prst="rect">
            <a:avLst/>
          </a:prstGeom>
          <a:noFill/>
        </p:spPr>
        <p:txBody>
          <a:bodyPr wrap="none" rtlCol="0">
            <a:spAutoFit/>
          </a:bodyPr>
          <a:lstStyle/>
          <a:p>
            <a:pPr algn="ctr" defTabSz="914400" fontAlgn="base">
              <a:spcBef>
                <a:spcPct val="0"/>
              </a:spcBef>
              <a:spcAft>
                <a:spcPct val="0"/>
              </a:spcAft>
            </a:pPr>
            <a:r>
              <a:rPr kumimoji="1" lang="ja-JP" altLang="en-US" sz="1600">
                <a:solidFill>
                  <a:srgbClr val="000000"/>
                </a:solidFill>
                <a:latin typeface="+mn-ea"/>
              </a:rPr>
              <a:t>クラウド</a:t>
            </a:r>
            <a:endParaRPr kumimoji="1" lang="en-US" altLang="ja-JP" sz="1600" dirty="0">
              <a:solidFill>
                <a:srgbClr val="000000"/>
              </a:solidFill>
              <a:latin typeface="+mn-ea"/>
            </a:endParaRPr>
          </a:p>
          <a:p>
            <a:pPr algn="ctr" defTabSz="914400" fontAlgn="base">
              <a:spcBef>
                <a:spcPct val="0"/>
              </a:spcBef>
              <a:spcAft>
                <a:spcPct val="0"/>
              </a:spcAft>
            </a:pPr>
            <a:r>
              <a:rPr kumimoji="1" lang="ja-JP" altLang="en-US" sz="1600">
                <a:solidFill>
                  <a:srgbClr val="000000"/>
                </a:solidFill>
                <a:latin typeface="+mn-ea"/>
              </a:rPr>
              <a:t>事業者</a:t>
            </a:r>
            <a:endParaRPr kumimoji="1" lang="ja-JP" altLang="en-US" sz="1600" dirty="0">
              <a:solidFill>
                <a:srgbClr val="000000"/>
              </a:solidFill>
              <a:latin typeface="+mn-ea"/>
            </a:endParaRPr>
          </a:p>
        </p:txBody>
      </p:sp>
    </p:spTree>
    <p:extLst>
      <p:ext uri="{BB962C8B-B14F-4D97-AF65-F5344CB8AC3E}">
        <p14:creationId xmlns:p14="http://schemas.microsoft.com/office/powerpoint/2010/main" val="392112558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A30924A-08B5-81C9-0CEE-ADA66551F8A2}"/>
              </a:ext>
            </a:extLst>
          </p:cNvPr>
          <p:cNvSpPr>
            <a:spLocks noGrp="1"/>
          </p:cNvSpPr>
          <p:nvPr>
            <p:ph type="title"/>
          </p:nvPr>
        </p:nvSpPr>
        <p:spPr/>
        <p:txBody>
          <a:bodyPr/>
          <a:lstStyle/>
          <a:p>
            <a:r>
              <a:rPr kumimoji="1" lang="en-US" altLang="ja-JP" dirty="0"/>
              <a:t>AI </a:t>
            </a:r>
            <a:r>
              <a:rPr kumimoji="1" lang="ja-JP" altLang="en-US"/>
              <a:t>活用におけるガバナンスとリスク</a:t>
            </a:r>
          </a:p>
        </p:txBody>
      </p:sp>
      <p:sp>
        <p:nvSpPr>
          <p:cNvPr id="3" name="スライド番号プレースホルダー 2">
            <a:extLst>
              <a:ext uri="{FF2B5EF4-FFF2-40B4-BE49-F238E27FC236}">
                <a16:creationId xmlns:a16="http://schemas.microsoft.com/office/drawing/2014/main" id="{83B414FE-8AC0-AAA0-6D78-C5204855EB52}"/>
              </a:ext>
            </a:extLst>
          </p:cNvPr>
          <p:cNvSpPr>
            <a:spLocks noGrp="1"/>
          </p:cNvSpPr>
          <p:nvPr>
            <p:ph type="sldNum" sz="quarter" idx="10"/>
          </p:nvPr>
        </p:nvSpPr>
        <p:spPr/>
        <p:txBody>
          <a:bodyPr/>
          <a:lstStyle/>
          <a:p>
            <a:fld id="{5D750650-B10A-47BF-93C2-E1678438B37A}" type="slidenum">
              <a:rPr lang="en-US" altLang="ja-JP" smtClean="0"/>
              <a:pPr/>
              <a:t>129</a:t>
            </a:fld>
            <a:endParaRPr lang="en-US" altLang="ja-JP" dirty="0"/>
          </a:p>
        </p:txBody>
      </p:sp>
      <p:sp>
        <p:nvSpPr>
          <p:cNvPr id="4" name="正方形/長方形 3">
            <a:extLst>
              <a:ext uri="{FF2B5EF4-FFF2-40B4-BE49-F238E27FC236}">
                <a16:creationId xmlns:a16="http://schemas.microsoft.com/office/drawing/2014/main" id="{FAA9D20B-41B5-FF0A-A514-3A720D5FC874}"/>
              </a:ext>
            </a:extLst>
          </p:cNvPr>
          <p:cNvSpPr/>
          <p:nvPr/>
        </p:nvSpPr>
        <p:spPr>
          <a:xfrm>
            <a:off x="7256232" y="2848154"/>
            <a:ext cx="3183229" cy="16675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b="1" dirty="0">
              <a:solidFill>
                <a:srgbClr val="F36C37"/>
              </a:solidFill>
              <a:latin typeface="+mn-ea"/>
            </a:endParaRPr>
          </a:p>
        </p:txBody>
      </p:sp>
      <p:sp>
        <p:nvSpPr>
          <p:cNvPr id="5" name="正方形/長方形 4">
            <a:extLst>
              <a:ext uri="{FF2B5EF4-FFF2-40B4-BE49-F238E27FC236}">
                <a16:creationId xmlns:a16="http://schemas.microsoft.com/office/drawing/2014/main" id="{1D1504D6-E3B8-6D9D-536A-D5BAA555FDB9}"/>
              </a:ext>
            </a:extLst>
          </p:cNvPr>
          <p:cNvSpPr/>
          <p:nvPr/>
        </p:nvSpPr>
        <p:spPr>
          <a:xfrm>
            <a:off x="7256231" y="4732248"/>
            <a:ext cx="3191712" cy="16675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b="1" dirty="0">
              <a:solidFill>
                <a:srgbClr val="F36C37"/>
              </a:solidFill>
              <a:latin typeface="+mn-ea"/>
            </a:endParaRPr>
          </a:p>
        </p:txBody>
      </p:sp>
      <p:sp>
        <p:nvSpPr>
          <p:cNvPr id="6" name="正方形/長方形 5">
            <a:extLst>
              <a:ext uri="{FF2B5EF4-FFF2-40B4-BE49-F238E27FC236}">
                <a16:creationId xmlns:a16="http://schemas.microsoft.com/office/drawing/2014/main" id="{21863B13-2ACF-5156-F083-D733B5C22463}"/>
              </a:ext>
            </a:extLst>
          </p:cNvPr>
          <p:cNvSpPr/>
          <p:nvPr/>
        </p:nvSpPr>
        <p:spPr>
          <a:xfrm>
            <a:off x="7256231" y="1399040"/>
            <a:ext cx="3191712" cy="12545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b="1" dirty="0">
              <a:solidFill>
                <a:srgbClr val="F36C37"/>
              </a:solidFill>
              <a:latin typeface="+mn-ea"/>
            </a:endParaRPr>
          </a:p>
        </p:txBody>
      </p:sp>
      <p:sp>
        <p:nvSpPr>
          <p:cNvPr id="16" name="テキスト ボックス 15">
            <a:extLst>
              <a:ext uri="{FF2B5EF4-FFF2-40B4-BE49-F238E27FC236}">
                <a16:creationId xmlns:a16="http://schemas.microsoft.com/office/drawing/2014/main" id="{456D9C00-45A7-D61F-7260-1570B8A19B87}"/>
              </a:ext>
            </a:extLst>
          </p:cNvPr>
          <p:cNvSpPr txBox="1"/>
          <p:nvPr/>
        </p:nvSpPr>
        <p:spPr>
          <a:xfrm>
            <a:off x="7294168" y="3009876"/>
            <a:ext cx="2492990" cy="400110"/>
          </a:xfrm>
          <a:prstGeom prst="rect">
            <a:avLst/>
          </a:prstGeom>
          <a:noFill/>
        </p:spPr>
        <p:txBody>
          <a:bodyPr wrap="none" rtlCol="0">
            <a:spAutoFit/>
          </a:bodyPr>
          <a:lstStyle/>
          <a:p>
            <a:pPr algn="ctr" defTabSz="914400" fontAlgn="base">
              <a:spcBef>
                <a:spcPct val="0"/>
              </a:spcBef>
              <a:spcAft>
                <a:spcPct val="0"/>
              </a:spcAft>
            </a:pPr>
            <a:r>
              <a:rPr kumimoji="1" lang="ja-JP" altLang="en-US" sz="2000" b="1">
                <a:solidFill>
                  <a:srgbClr val="F36C37"/>
                </a:solidFill>
                <a:latin typeface="+mn-ea"/>
              </a:rPr>
              <a:t>プライバシーの原則</a:t>
            </a:r>
            <a:endParaRPr kumimoji="1" lang="ja-JP" altLang="en-US" sz="2000" b="1" dirty="0">
              <a:solidFill>
                <a:srgbClr val="F36C37"/>
              </a:solidFill>
              <a:latin typeface="+mn-ea"/>
            </a:endParaRPr>
          </a:p>
        </p:txBody>
      </p:sp>
      <p:sp>
        <p:nvSpPr>
          <p:cNvPr id="17" name="テキスト ボックス 16">
            <a:extLst>
              <a:ext uri="{FF2B5EF4-FFF2-40B4-BE49-F238E27FC236}">
                <a16:creationId xmlns:a16="http://schemas.microsoft.com/office/drawing/2014/main" id="{7A12C1EC-AE84-AC7C-949C-CAAA3FA85451}"/>
              </a:ext>
            </a:extLst>
          </p:cNvPr>
          <p:cNvSpPr txBox="1"/>
          <p:nvPr/>
        </p:nvSpPr>
        <p:spPr>
          <a:xfrm>
            <a:off x="7294168" y="3626526"/>
            <a:ext cx="3243196" cy="646331"/>
          </a:xfrm>
          <a:prstGeom prst="rect">
            <a:avLst/>
          </a:prstGeom>
          <a:noFill/>
        </p:spPr>
        <p:txBody>
          <a:bodyPr wrap="none" rtlCol="0">
            <a:spAutoFit/>
          </a:bodyPr>
          <a:lstStyle/>
          <a:p>
            <a:pPr marL="285750" indent="-285750" defTabSz="914400" fontAlgn="base">
              <a:spcBef>
                <a:spcPct val="0"/>
              </a:spcBef>
              <a:spcAft>
                <a:spcPct val="0"/>
              </a:spcAft>
              <a:buFont typeface="Arial" panose="020B0604020202020204" pitchFamily="34" charset="0"/>
              <a:buChar char="•"/>
            </a:pPr>
            <a:r>
              <a:rPr kumimoji="1" lang="ja-JP" altLang="en-US">
                <a:solidFill>
                  <a:srgbClr val="F36C37"/>
                </a:solidFill>
                <a:latin typeface="+mn-ea"/>
              </a:rPr>
              <a:t>個人情報の保護</a:t>
            </a:r>
            <a:endParaRPr kumimoji="1" lang="en-US" altLang="ja-JP" dirty="0">
              <a:solidFill>
                <a:srgbClr val="F36C37"/>
              </a:solidFill>
              <a:latin typeface="+mn-ea"/>
            </a:endParaRPr>
          </a:p>
          <a:p>
            <a:pPr marL="285750" indent="-285750" defTabSz="914400" fontAlgn="base">
              <a:spcBef>
                <a:spcPct val="0"/>
              </a:spcBef>
              <a:spcAft>
                <a:spcPct val="0"/>
              </a:spcAft>
              <a:buFont typeface="Arial" panose="020B0604020202020204" pitchFamily="34" charset="0"/>
              <a:buChar char="•"/>
            </a:pPr>
            <a:r>
              <a:rPr kumimoji="1" lang="ja-JP" altLang="en-US">
                <a:solidFill>
                  <a:srgbClr val="F36C37"/>
                </a:solidFill>
                <a:latin typeface="+mn-ea"/>
              </a:rPr>
              <a:t>データの収集、活用の考慮</a:t>
            </a:r>
            <a:endParaRPr kumimoji="1" lang="ja-JP" altLang="en-US" dirty="0">
              <a:solidFill>
                <a:srgbClr val="F36C37"/>
              </a:solidFill>
              <a:latin typeface="+mn-ea"/>
            </a:endParaRPr>
          </a:p>
        </p:txBody>
      </p:sp>
      <p:sp>
        <p:nvSpPr>
          <p:cNvPr id="19" name="テキスト ボックス 18">
            <a:extLst>
              <a:ext uri="{FF2B5EF4-FFF2-40B4-BE49-F238E27FC236}">
                <a16:creationId xmlns:a16="http://schemas.microsoft.com/office/drawing/2014/main" id="{C248A7C7-1AFC-7E5F-BFD2-96F8C6D7F0A8}"/>
              </a:ext>
            </a:extLst>
          </p:cNvPr>
          <p:cNvSpPr txBox="1"/>
          <p:nvPr/>
        </p:nvSpPr>
        <p:spPr>
          <a:xfrm>
            <a:off x="7329088" y="4752707"/>
            <a:ext cx="2492991" cy="400110"/>
          </a:xfrm>
          <a:prstGeom prst="rect">
            <a:avLst/>
          </a:prstGeom>
          <a:noFill/>
        </p:spPr>
        <p:txBody>
          <a:bodyPr wrap="none" rtlCol="0">
            <a:spAutoFit/>
          </a:bodyPr>
          <a:lstStyle/>
          <a:p>
            <a:pPr algn="ctr" defTabSz="914400" fontAlgn="base">
              <a:spcBef>
                <a:spcPct val="0"/>
              </a:spcBef>
              <a:spcAft>
                <a:spcPct val="0"/>
              </a:spcAft>
            </a:pPr>
            <a:r>
              <a:rPr kumimoji="1" lang="ja-JP" altLang="en-US" sz="2000" b="1">
                <a:solidFill>
                  <a:srgbClr val="F36C37"/>
                </a:solidFill>
                <a:latin typeface="+mn-ea"/>
              </a:rPr>
              <a:t>セキュリティの原則</a:t>
            </a:r>
            <a:endParaRPr kumimoji="1" lang="ja-JP" altLang="en-US" sz="2000" b="1" dirty="0">
              <a:solidFill>
                <a:srgbClr val="F36C37"/>
              </a:solidFill>
              <a:latin typeface="+mn-ea"/>
            </a:endParaRPr>
          </a:p>
        </p:txBody>
      </p:sp>
      <p:sp>
        <p:nvSpPr>
          <p:cNvPr id="20" name="テキスト ボックス 19">
            <a:extLst>
              <a:ext uri="{FF2B5EF4-FFF2-40B4-BE49-F238E27FC236}">
                <a16:creationId xmlns:a16="http://schemas.microsoft.com/office/drawing/2014/main" id="{DFB571B2-6BB3-3B52-5D0B-D2FE089BCFF0}"/>
              </a:ext>
            </a:extLst>
          </p:cNvPr>
          <p:cNvSpPr txBox="1"/>
          <p:nvPr/>
        </p:nvSpPr>
        <p:spPr>
          <a:xfrm>
            <a:off x="7329088" y="5264399"/>
            <a:ext cx="3243196" cy="923330"/>
          </a:xfrm>
          <a:prstGeom prst="rect">
            <a:avLst/>
          </a:prstGeom>
          <a:noFill/>
        </p:spPr>
        <p:txBody>
          <a:bodyPr wrap="none" rtlCol="0">
            <a:spAutoFit/>
          </a:bodyPr>
          <a:lstStyle/>
          <a:p>
            <a:pPr marL="285750" indent="-285750" defTabSz="914400" fontAlgn="base">
              <a:spcBef>
                <a:spcPct val="0"/>
              </a:spcBef>
              <a:spcAft>
                <a:spcPct val="0"/>
              </a:spcAft>
              <a:buFont typeface="Arial" panose="020B0604020202020204" pitchFamily="34" charset="0"/>
              <a:buChar char="•"/>
            </a:pPr>
            <a:r>
              <a:rPr kumimoji="1" lang="ja-JP" altLang="en-US">
                <a:solidFill>
                  <a:srgbClr val="F36C37"/>
                </a:solidFill>
                <a:latin typeface="+mn-ea"/>
              </a:rPr>
              <a:t>データセキュリティ</a:t>
            </a:r>
            <a:endParaRPr kumimoji="1" lang="en-US" altLang="ja-JP" dirty="0">
              <a:solidFill>
                <a:srgbClr val="F36C37"/>
              </a:solidFill>
              <a:latin typeface="+mn-ea"/>
            </a:endParaRPr>
          </a:p>
          <a:p>
            <a:pPr marL="285750" indent="-285750" defTabSz="914400" fontAlgn="base">
              <a:spcBef>
                <a:spcPct val="0"/>
              </a:spcBef>
              <a:spcAft>
                <a:spcPct val="0"/>
              </a:spcAft>
              <a:buFont typeface="Arial" panose="020B0604020202020204" pitchFamily="34" charset="0"/>
              <a:buChar char="•"/>
            </a:pPr>
            <a:r>
              <a:rPr kumimoji="1" lang="ja-JP" altLang="en-US">
                <a:solidFill>
                  <a:srgbClr val="F36C37"/>
                </a:solidFill>
                <a:latin typeface="+mn-ea"/>
              </a:rPr>
              <a:t>ネットワークセキュリティ</a:t>
            </a:r>
            <a:endParaRPr kumimoji="1" lang="en-US" altLang="ja-JP" dirty="0">
              <a:solidFill>
                <a:srgbClr val="F36C37"/>
              </a:solidFill>
              <a:latin typeface="+mn-ea"/>
            </a:endParaRPr>
          </a:p>
          <a:p>
            <a:pPr marL="285750" indent="-285750" defTabSz="914400" fontAlgn="base">
              <a:spcBef>
                <a:spcPct val="0"/>
              </a:spcBef>
              <a:spcAft>
                <a:spcPct val="0"/>
              </a:spcAft>
              <a:buFont typeface="Arial" panose="020B0604020202020204" pitchFamily="34" charset="0"/>
              <a:buChar char="•"/>
            </a:pPr>
            <a:r>
              <a:rPr kumimoji="1" lang="ja-JP" altLang="en-US">
                <a:solidFill>
                  <a:srgbClr val="F36C37"/>
                </a:solidFill>
                <a:latin typeface="+mn-ea"/>
              </a:rPr>
              <a:t>脆弱性診断と適用</a:t>
            </a:r>
            <a:endParaRPr kumimoji="1" lang="ja-JP" altLang="en-US" dirty="0">
              <a:solidFill>
                <a:srgbClr val="F36C37"/>
              </a:solidFill>
              <a:latin typeface="+mn-ea"/>
            </a:endParaRPr>
          </a:p>
        </p:txBody>
      </p:sp>
      <p:sp>
        <p:nvSpPr>
          <p:cNvPr id="22" name="テキスト ボックス 21">
            <a:extLst>
              <a:ext uri="{FF2B5EF4-FFF2-40B4-BE49-F238E27FC236}">
                <a16:creationId xmlns:a16="http://schemas.microsoft.com/office/drawing/2014/main" id="{C8D47A18-7936-6025-4751-276991063578}"/>
              </a:ext>
            </a:extLst>
          </p:cNvPr>
          <p:cNvSpPr txBox="1"/>
          <p:nvPr/>
        </p:nvSpPr>
        <p:spPr>
          <a:xfrm>
            <a:off x="7329088" y="1610628"/>
            <a:ext cx="2550698" cy="923330"/>
          </a:xfrm>
          <a:prstGeom prst="rect">
            <a:avLst/>
          </a:prstGeom>
          <a:noFill/>
        </p:spPr>
        <p:txBody>
          <a:bodyPr wrap="none" rtlCol="0">
            <a:spAutoFit/>
          </a:bodyPr>
          <a:lstStyle/>
          <a:p>
            <a:pPr marL="285750" indent="-285750" defTabSz="914400" fontAlgn="base">
              <a:spcBef>
                <a:spcPct val="0"/>
              </a:spcBef>
              <a:spcAft>
                <a:spcPct val="0"/>
              </a:spcAft>
              <a:buFont typeface="Arial" panose="020B0604020202020204" pitchFamily="34" charset="0"/>
              <a:buChar char="•"/>
            </a:pPr>
            <a:r>
              <a:rPr kumimoji="1" lang="ja-JP" altLang="en-US">
                <a:solidFill>
                  <a:srgbClr val="F36C37"/>
                </a:solidFill>
                <a:latin typeface="+mn-ea"/>
              </a:rPr>
              <a:t>適正な範囲での適用</a:t>
            </a:r>
            <a:endParaRPr kumimoji="1" lang="en-US" altLang="ja-JP" dirty="0">
              <a:solidFill>
                <a:srgbClr val="F36C37"/>
              </a:solidFill>
              <a:latin typeface="+mn-ea"/>
            </a:endParaRPr>
          </a:p>
          <a:p>
            <a:pPr marL="285750" indent="-285750" defTabSz="914400" fontAlgn="base">
              <a:spcBef>
                <a:spcPct val="0"/>
              </a:spcBef>
              <a:spcAft>
                <a:spcPct val="0"/>
              </a:spcAft>
              <a:buFont typeface="Arial" panose="020B0604020202020204" pitchFamily="34" charset="0"/>
              <a:buChar char="•"/>
            </a:pPr>
            <a:r>
              <a:rPr kumimoji="1" lang="ja-JP" altLang="en-US">
                <a:solidFill>
                  <a:srgbClr val="F36C37"/>
                </a:solidFill>
                <a:latin typeface="+mn-ea"/>
              </a:rPr>
              <a:t>人間の判断の介在</a:t>
            </a:r>
            <a:endParaRPr kumimoji="1" lang="en-US" altLang="ja-JP" dirty="0">
              <a:solidFill>
                <a:srgbClr val="F36C37"/>
              </a:solidFill>
              <a:latin typeface="+mn-ea"/>
            </a:endParaRPr>
          </a:p>
          <a:p>
            <a:pPr marL="285750" indent="-285750" defTabSz="914400" fontAlgn="base">
              <a:spcBef>
                <a:spcPct val="0"/>
              </a:spcBef>
              <a:spcAft>
                <a:spcPct val="0"/>
              </a:spcAft>
              <a:buFont typeface="Arial" panose="020B0604020202020204" pitchFamily="34" charset="0"/>
              <a:buChar char="•"/>
            </a:pPr>
            <a:r>
              <a:rPr kumimoji="1" lang="ja-JP" altLang="en-US">
                <a:solidFill>
                  <a:srgbClr val="F36C37"/>
                </a:solidFill>
                <a:latin typeface="+mn-ea"/>
              </a:rPr>
              <a:t>関係者の協力</a:t>
            </a:r>
            <a:endParaRPr kumimoji="1" lang="ja-JP" altLang="en-US" dirty="0">
              <a:solidFill>
                <a:srgbClr val="F36C37"/>
              </a:solidFill>
              <a:latin typeface="+mn-ea"/>
            </a:endParaRPr>
          </a:p>
        </p:txBody>
      </p:sp>
      <p:pic>
        <p:nvPicPr>
          <p:cNvPr id="4098" name="Picture 2" descr="図2：AIの開発および活用に関わる6つのリスク（出典：PwCコンサルティング）">
            <a:extLst>
              <a:ext uri="{FF2B5EF4-FFF2-40B4-BE49-F238E27FC236}">
                <a16:creationId xmlns:a16="http://schemas.microsoft.com/office/drawing/2014/main" id="{B87160FF-6D10-F200-65EE-15219CE2EE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2772" y="1900279"/>
            <a:ext cx="6048201" cy="3538198"/>
          </a:xfrm>
          <a:prstGeom prst="rect">
            <a:avLst/>
          </a:prstGeom>
          <a:noFill/>
          <a:extLst>
            <a:ext uri="{909E8E84-426E-40DD-AFC4-6F175D3DCCD1}">
              <a14:hiddenFill xmlns:a14="http://schemas.microsoft.com/office/drawing/2010/main">
                <a:solidFill>
                  <a:srgbClr val="FFFFFF"/>
                </a:solidFill>
              </a14:hiddenFill>
            </a:ext>
          </a:extLst>
        </p:spPr>
      </p:pic>
      <p:sp>
        <p:nvSpPr>
          <p:cNvPr id="26" name="テキスト ボックス 25">
            <a:extLst>
              <a:ext uri="{FF2B5EF4-FFF2-40B4-BE49-F238E27FC236}">
                <a16:creationId xmlns:a16="http://schemas.microsoft.com/office/drawing/2014/main" id="{A57D1643-51F8-F9AF-5494-A4FF5BD0AB89}"/>
              </a:ext>
            </a:extLst>
          </p:cNvPr>
          <p:cNvSpPr txBox="1"/>
          <p:nvPr/>
        </p:nvSpPr>
        <p:spPr>
          <a:xfrm>
            <a:off x="7294168" y="1164890"/>
            <a:ext cx="1980029" cy="400110"/>
          </a:xfrm>
          <a:prstGeom prst="rect">
            <a:avLst/>
          </a:prstGeom>
          <a:noFill/>
        </p:spPr>
        <p:txBody>
          <a:bodyPr wrap="none" rtlCol="0">
            <a:spAutoFit/>
          </a:bodyPr>
          <a:lstStyle/>
          <a:p>
            <a:pPr algn="ctr" defTabSz="914400" fontAlgn="base">
              <a:spcBef>
                <a:spcPct val="0"/>
              </a:spcBef>
              <a:spcAft>
                <a:spcPct val="0"/>
              </a:spcAft>
            </a:pPr>
            <a:r>
              <a:rPr kumimoji="1" lang="ja-JP" altLang="en-US" sz="2000" b="1">
                <a:solidFill>
                  <a:srgbClr val="F36C37"/>
                </a:solidFill>
                <a:latin typeface="+mn-ea"/>
              </a:rPr>
              <a:t>適正利用の原則</a:t>
            </a:r>
            <a:endParaRPr kumimoji="1" lang="ja-JP" altLang="en-US" sz="2000" b="1" dirty="0">
              <a:solidFill>
                <a:srgbClr val="F36C37"/>
              </a:solidFill>
              <a:latin typeface="+mn-ea"/>
            </a:endParaRPr>
          </a:p>
        </p:txBody>
      </p:sp>
      <p:cxnSp>
        <p:nvCxnSpPr>
          <p:cNvPr id="28" name="直線コネクタ 27">
            <a:extLst>
              <a:ext uri="{FF2B5EF4-FFF2-40B4-BE49-F238E27FC236}">
                <a16:creationId xmlns:a16="http://schemas.microsoft.com/office/drawing/2014/main" id="{7A640371-573E-8F3D-D18D-58A7A06780A6}"/>
              </a:ext>
            </a:extLst>
          </p:cNvPr>
          <p:cNvCxnSpPr/>
          <p:nvPr/>
        </p:nvCxnSpPr>
        <p:spPr>
          <a:xfrm flipH="1">
            <a:off x="7329088" y="2653549"/>
            <a:ext cx="3380668" cy="0"/>
          </a:xfrm>
          <a:prstGeom prst="line">
            <a:avLst/>
          </a:prstGeom>
          <a:ln w="47625">
            <a:solidFill>
              <a:srgbClr val="F36C37"/>
            </a:solidFill>
            <a:prstDash val="dash"/>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29" name="直線コネクタ 28">
            <a:extLst>
              <a:ext uri="{FF2B5EF4-FFF2-40B4-BE49-F238E27FC236}">
                <a16:creationId xmlns:a16="http://schemas.microsoft.com/office/drawing/2014/main" id="{532A93E3-B9A1-9A36-FAA3-DDE1FBE38F49}"/>
              </a:ext>
            </a:extLst>
          </p:cNvPr>
          <p:cNvCxnSpPr/>
          <p:nvPr/>
        </p:nvCxnSpPr>
        <p:spPr>
          <a:xfrm flipH="1">
            <a:off x="7329088" y="4447828"/>
            <a:ext cx="3380668" cy="0"/>
          </a:xfrm>
          <a:prstGeom prst="line">
            <a:avLst/>
          </a:prstGeom>
          <a:ln w="47625">
            <a:solidFill>
              <a:srgbClr val="F36C37"/>
            </a:solidFill>
            <a:prstDash val="dash"/>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30" name="直線コネクタ 29">
            <a:extLst>
              <a:ext uri="{FF2B5EF4-FFF2-40B4-BE49-F238E27FC236}">
                <a16:creationId xmlns:a16="http://schemas.microsoft.com/office/drawing/2014/main" id="{FD434CC9-6E79-7CC6-87D2-4EA31789535C}"/>
              </a:ext>
            </a:extLst>
          </p:cNvPr>
          <p:cNvCxnSpPr/>
          <p:nvPr/>
        </p:nvCxnSpPr>
        <p:spPr>
          <a:xfrm flipH="1">
            <a:off x="7283305" y="993478"/>
            <a:ext cx="3380668" cy="0"/>
          </a:xfrm>
          <a:prstGeom prst="line">
            <a:avLst/>
          </a:prstGeom>
          <a:ln w="47625">
            <a:solidFill>
              <a:srgbClr val="F36C37"/>
            </a:solidFill>
            <a:prstDash val="dash"/>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31" name="直線コネクタ 30">
            <a:extLst>
              <a:ext uri="{FF2B5EF4-FFF2-40B4-BE49-F238E27FC236}">
                <a16:creationId xmlns:a16="http://schemas.microsoft.com/office/drawing/2014/main" id="{B265BB72-B58F-6E62-9D21-7EB08347B57F}"/>
              </a:ext>
            </a:extLst>
          </p:cNvPr>
          <p:cNvCxnSpPr/>
          <p:nvPr/>
        </p:nvCxnSpPr>
        <p:spPr>
          <a:xfrm flipH="1">
            <a:off x="7329088" y="6291860"/>
            <a:ext cx="3380668" cy="0"/>
          </a:xfrm>
          <a:prstGeom prst="line">
            <a:avLst/>
          </a:prstGeom>
          <a:ln w="47625">
            <a:solidFill>
              <a:srgbClr val="F36C37"/>
            </a:solidFill>
            <a:prstDash val="dash"/>
            <a:headEnd type="none" w="med" len="med"/>
            <a:tailEnd type="none" w="med" len="med"/>
          </a:ln>
        </p:spPr>
        <p:style>
          <a:lnRef idx="3">
            <a:schemeClr val="accent1"/>
          </a:lnRef>
          <a:fillRef idx="0">
            <a:schemeClr val="accent1"/>
          </a:fillRef>
          <a:effectRef idx="2">
            <a:schemeClr val="accent1"/>
          </a:effectRef>
          <a:fontRef idx="minor">
            <a:schemeClr val="tx1"/>
          </a:fontRef>
        </p:style>
      </p:cxnSp>
      <p:sp>
        <p:nvSpPr>
          <p:cNvPr id="32" name="テキスト ボックス 31">
            <a:extLst>
              <a:ext uri="{FF2B5EF4-FFF2-40B4-BE49-F238E27FC236}">
                <a16:creationId xmlns:a16="http://schemas.microsoft.com/office/drawing/2014/main" id="{118EB90E-06CE-C708-E779-95B6492CE0FC}"/>
              </a:ext>
            </a:extLst>
          </p:cNvPr>
          <p:cNvSpPr txBox="1"/>
          <p:nvPr/>
        </p:nvSpPr>
        <p:spPr>
          <a:xfrm>
            <a:off x="5873632" y="5334626"/>
            <a:ext cx="1099981" cy="307777"/>
          </a:xfrm>
          <a:prstGeom prst="rect">
            <a:avLst/>
          </a:prstGeom>
          <a:noFill/>
        </p:spPr>
        <p:txBody>
          <a:bodyPr wrap="none" rtlCol="0">
            <a:spAutoFit/>
          </a:bodyPr>
          <a:lstStyle/>
          <a:p>
            <a:pPr algn="ctr" defTabSz="914400" fontAlgn="base">
              <a:spcBef>
                <a:spcPct val="0"/>
              </a:spcBef>
              <a:spcAft>
                <a:spcPct val="0"/>
              </a:spcAft>
            </a:pPr>
            <a:r>
              <a:rPr kumimoji="1" lang="ja-JP" altLang="en-US" sz="1400">
                <a:solidFill>
                  <a:srgbClr val="000000"/>
                </a:solidFill>
                <a:latin typeface="+mn-ea"/>
              </a:rPr>
              <a:t>出典：</a:t>
            </a:r>
            <a:r>
              <a:rPr kumimoji="1" lang="en-US" altLang="ja-JP" sz="1400" dirty="0">
                <a:solidFill>
                  <a:srgbClr val="000000"/>
                </a:solidFill>
                <a:latin typeface="+mn-ea"/>
              </a:rPr>
              <a:t>PwC</a:t>
            </a:r>
            <a:endParaRPr kumimoji="1" lang="ja-JP" altLang="en-US" sz="1400" dirty="0">
              <a:solidFill>
                <a:srgbClr val="000000"/>
              </a:solidFill>
              <a:latin typeface="+mn-ea"/>
            </a:endParaRPr>
          </a:p>
        </p:txBody>
      </p:sp>
      <p:sp>
        <p:nvSpPr>
          <p:cNvPr id="33" name="テキスト ボックス 32">
            <a:extLst>
              <a:ext uri="{FF2B5EF4-FFF2-40B4-BE49-F238E27FC236}">
                <a16:creationId xmlns:a16="http://schemas.microsoft.com/office/drawing/2014/main" id="{344AEB81-BF91-F0D4-940A-200C06916F25}"/>
              </a:ext>
            </a:extLst>
          </p:cNvPr>
          <p:cNvSpPr txBox="1"/>
          <p:nvPr/>
        </p:nvSpPr>
        <p:spPr>
          <a:xfrm>
            <a:off x="9236515" y="6309986"/>
            <a:ext cx="2800767" cy="276999"/>
          </a:xfrm>
          <a:prstGeom prst="rect">
            <a:avLst/>
          </a:prstGeom>
          <a:noFill/>
        </p:spPr>
        <p:txBody>
          <a:bodyPr wrap="none" rtlCol="0">
            <a:spAutoFit/>
          </a:bodyPr>
          <a:lstStyle/>
          <a:p>
            <a:pPr algn="ctr" defTabSz="914400" fontAlgn="base">
              <a:spcBef>
                <a:spcPct val="0"/>
              </a:spcBef>
              <a:spcAft>
                <a:spcPct val="0"/>
              </a:spcAft>
            </a:pPr>
            <a:r>
              <a:rPr lang="ja-JP" altLang="en-US" sz="1200"/>
              <a:t>出典：ＡＩネットワーク社会推進会議</a:t>
            </a:r>
            <a:endParaRPr kumimoji="1" lang="ja-JP" altLang="en-US" sz="1200" dirty="0">
              <a:solidFill>
                <a:srgbClr val="000000"/>
              </a:solidFill>
              <a:latin typeface="+mn-ea"/>
            </a:endParaRPr>
          </a:p>
        </p:txBody>
      </p:sp>
    </p:spTree>
    <p:extLst>
      <p:ext uri="{BB962C8B-B14F-4D97-AF65-F5344CB8AC3E}">
        <p14:creationId xmlns:p14="http://schemas.microsoft.com/office/powerpoint/2010/main" val="28689319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2"/>
        <p:cNvGrpSpPr/>
        <p:nvPr/>
      </p:nvGrpSpPr>
      <p:grpSpPr>
        <a:xfrm>
          <a:off x="0" y="0"/>
          <a:ext cx="0" cy="0"/>
          <a:chOff x="0" y="0"/>
          <a:chExt cx="0" cy="0"/>
        </a:xfrm>
      </p:grpSpPr>
      <p:sp>
        <p:nvSpPr>
          <p:cNvPr id="53" name="Google Shape;53;p10"/>
          <p:cNvSpPr txBox="1">
            <a:spLocks noGrp="1"/>
          </p:cNvSpPr>
          <p:nvPr>
            <p:ph type="ctrTitle" idx="4294967295"/>
          </p:nvPr>
        </p:nvSpPr>
        <p:spPr>
          <a:xfrm>
            <a:off x="815975" y="3070797"/>
            <a:ext cx="10560050" cy="479425"/>
          </a:xfrm>
          <a:prstGeom prst="rect">
            <a:avLst/>
          </a:prstGeom>
          <a:noFill/>
          <a:ln>
            <a:noFill/>
          </a:ln>
        </p:spPr>
        <p:txBody>
          <a:bodyPr spcFirstLastPara="1" vert="horz" wrap="square" lIns="91425" tIns="45700" rIns="91425" bIns="45700" rtlCol="0" anchor="b" anchorCtr="1">
            <a:noAutofit/>
          </a:bodyPr>
          <a:lstStyle/>
          <a:p>
            <a:r>
              <a:rPr lang="en-US" dirty="0"/>
              <a:t>第1章 </a:t>
            </a:r>
            <a:r>
              <a:rPr lang="en-US" altLang="ja-JP" dirty="0"/>
              <a:t>AI </a:t>
            </a:r>
            <a:r>
              <a:rPr lang="ja-JP" altLang="en-US"/>
              <a:t>とは</a:t>
            </a:r>
            <a:endParaRPr dirty="0"/>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1F22619-98E5-0B2E-4708-7FB0F3DE5980}"/>
              </a:ext>
            </a:extLst>
          </p:cNvPr>
          <p:cNvSpPr>
            <a:spLocks noGrp="1"/>
          </p:cNvSpPr>
          <p:nvPr>
            <p:ph type="title"/>
          </p:nvPr>
        </p:nvSpPr>
        <p:spPr/>
        <p:txBody>
          <a:bodyPr/>
          <a:lstStyle/>
          <a:p>
            <a:r>
              <a:rPr lang="ja-JP" altLang="en-US"/>
              <a:t>章のまとめ</a:t>
            </a:r>
            <a:endParaRPr kumimoji="1" lang="ja-JP" altLang="en-US"/>
          </a:p>
        </p:txBody>
      </p:sp>
      <p:sp>
        <p:nvSpPr>
          <p:cNvPr id="3" name="スライド番号プレースホルダー 2">
            <a:extLst>
              <a:ext uri="{FF2B5EF4-FFF2-40B4-BE49-F238E27FC236}">
                <a16:creationId xmlns:a16="http://schemas.microsoft.com/office/drawing/2014/main" id="{9E201010-0A81-B78A-3DF4-1F73711DAD40}"/>
              </a:ext>
            </a:extLst>
          </p:cNvPr>
          <p:cNvSpPr>
            <a:spLocks noGrp="1"/>
          </p:cNvSpPr>
          <p:nvPr>
            <p:ph type="sldNum" sz="quarter" idx="10"/>
          </p:nvPr>
        </p:nvSpPr>
        <p:spPr/>
        <p:txBody>
          <a:bodyPr/>
          <a:lstStyle/>
          <a:p>
            <a:fld id="{5D750650-B10A-47BF-93C2-E1678438B37A}" type="slidenum">
              <a:rPr lang="en-US" altLang="ja-JP" smtClean="0"/>
              <a:pPr/>
              <a:t>130</a:t>
            </a:fld>
            <a:endParaRPr lang="en-US" altLang="ja-JP" dirty="0"/>
          </a:p>
        </p:txBody>
      </p:sp>
      <p:sp>
        <p:nvSpPr>
          <p:cNvPr id="4" name="テキスト ボックス 3">
            <a:extLst>
              <a:ext uri="{FF2B5EF4-FFF2-40B4-BE49-F238E27FC236}">
                <a16:creationId xmlns:a16="http://schemas.microsoft.com/office/drawing/2014/main" id="{EB9E706E-72A7-D963-048E-A2FD84FDCF40}"/>
              </a:ext>
            </a:extLst>
          </p:cNvPr>
          <p:cNvSpPr txBox="1"/>
          <p:nvPr/>
        </p:nvSpPr>
        <p:spPr>
          <a:xfrm>
            <a:off x="939949" y="1267888"/>
            <a:ext cx="4397358" cy="2677656"/>
          </a:xfrm>
          <a:prstGeom prst="rect">
            <a:avLst/>
          </a:prstGeom>
          <a:noFill/>
        </p:spPr>
        <p:txBody>
          <a:bodyPr wrap="none" rtlCol="0">
            <a:spAutoFit/>
          </a:bodyPr>
          <a:lstStyle/>
          <a:p>
            <a:pPr defTabSz="914400" fontAlgn="base">
              <a:spcBef>
                <a:spcPct val="0"/>
              </a:spcBef>
              <a:spcAft>
                <a:spcPct val="0"/>
              </a:spcAft>
            </a:pPr>
            <a:r>
              <a:rPr kumimoji="1" lang="en-US" altLang="ja-JP" sz="2000" b="1" dirty="0">
                <a:solidFill>
                  <a:srgbClr val="F36C37"/>
                </a:solidFill>
                <a:latin typeface="+mn-ea"/>
              </a:rPr>
              <a:t>AI</a:t>
            </a:r>
            <a:r>
              <a:rPr kumimoji="1" lang="ja-JP" altLang="en-US" sz="2000" b="1">
                <a:solidFill>
                  <a:srgbClr val="F36C37"/>
                </a:solidFill>
                <a:latin typeface="+mn-ea"/>
              </a:rPr>
              <a:t>の開発プロセス</a:t>
            </a:r>
            <a:endParaRPr kumimoji="1" lang="en-US" altLang="ja-JP" sz="2000" b="1" dirty="0">
              <a:solidFill>
                <a:srgbClr val="F36C37"/>
              </a:solidFill>
              <a:latin typeface="+mn-ea"/>
            </a:endParaRPr>
          </a:p>
          <a:p>
            <a:pPr marL="742950" lvl="1" indent="-285750" defTabSz="914400" fontAlgn="base">
              <a:spcBef>
                <a:spcPct val="0"/>
              </a:spcBef>
              <a:spcAft>
                <a:spcPct val="0"/>
              </a:spcAft>
              <a:buFont typeface="Wingdings" pitchFamily="2" charset="2"/>
              <a:buChar char="ü"/>
            </a:pPr>
            <a:r>
              <a:rPr kumimoji="1" lang="ja-JP" altLang="en-US">
                <a:solidFill>
                  <a:srgbClr val="000000"/>
                </a:solidFill>
                <a:latin typeface="+mn-ea"/>
              </a:rPr>
              <a:t>スコープの確認</a:t>
            </a:r>
            <a:endParaRPr kumimoji="1" lang="en-US" altLang="ja-JP" dirty="0">
              <a:solidFill>
                <a:srgbClr val="000000"/>
              </a:solidFill>
              <a:latin typeface="+mn-ea"/>
            </a:endParaRPr>
          </a:p>
          <a:p>
            <a:pPr marL="742950" lvl="1" indent="-285750" defTabSz="914400" fontAlgn="base">
              <a:spcBef>
                <a:spcPct val="0"/>
              </a:spcBef>
              <a:spcAft>
                <a:spcPct val="0"/>
              </a:spcAft>
              <a:buFont typeface="Wingdings" pitchFamily="2" charset="2"/>
              <a:buChar char="ü"/>
            </a:pPr>
            <a:r>
              <a:rPr kumimoji="1" lang="ja-JP" altLang="en-US">
                <a:solidFill>
                  <a:srgbClr val="000000"/>
                </a:solidFill>
                <a:latin typeface="+mn-ea"/>
              </a:rPr>
              <a:t>前処理</a:t>
            </a:r>
            <a:endParaRPr kumimoji="1" lang="en-US" altLang="ja-JP" dirty="0">
              <a:solidFill>
                <a:srgbClr val="000000"/>
              </a:solidFill>
              <a:latin typeface="+mn-ea"/>
            </a:endParaRPr>
          </a:p>
          <a:p>
            <a:pPr marL="742950" lvl="1" indent="-285750" defTabSz="914400" fontAlgn="base">
              <a:spcBef>
                <a:spcPct val="0"/>
              </a:spcBef>
              <a:spcAft>
                <a:spcPct val="0"/>
              </a:spcAft>
              <a:buFont typeface="Wingdings" pitchFamily="2" charset="2"/>
              <a:buChar char="ü"/>
            </a:pPr>
            <a:r>
              <a:rPr kumimoji="1" lang="ja-JP" altLang="en-US">
                <a:solidFill>
                  <a:srgbClr val="000000"/>
                </a:solidFill>
                <a:latin typeface="+mn-ea"/>
              </a:rPr>
              <a:t>アルゴリズム</a:t>
            </a:r>
            <a:endParaRPr kumimoji="1" lang="en-US" altLang="ja-JP" dirty="0">
              <a:solidFill>
                <a:srgbClr val="000000"/>
              </a:solidFill>
              <a:latin typeface="+mn-ea"/>
            </a:endParaRPr>
          </a:p>
          <a:p>
            <a:pPr marL="742950" lvl="1" indent="-285750" defTabSz="914400" fontAlgn="base">
              <a:spcBef>
                <a:spcPct val="0"/>
              </a:spcBef>
              <a:spcAft>
                <a:spcPct val="0"/>
              </a:spcAft>
              <a:buFont typeface="Wingdings" pitchFamily="2" charset="2"/>
              <a:buChar char="ü"/>
            </a:pPr>
            <a:r>
              <a:rPr kumimoji="1" lang="ja-JP" altLang="en-US">
                <a:solidFill>
                  <a:srgbClr val="000000"/>
                </a:solidFill>
                <a:latin typeface="+mn-ea"/>
              </a:rPr>
              <a:t>学習</a:t>
            </a:r>
            <a:endParaRPr kumimoji="1" lang="en-US" altLang="ja-JP" dirty="0">
              <a:solidFill>
                <a:srgbClr val="000000"/>
              </a:solidFill>
              <a:latin typeface="+mn-ea"/>
            </a:endParaRPr>
          </a:p>
          <a:p>
            <a:pPr marL="742950" lvl="1" indent="-285750" defTabSz="914400" fontAlgn="base">
              <a:spcBef>
                <a:spcPct val="0"/>
              </a:spcBef>
              <a:spcAft>
                <a:spcPct val="0"/>
              </a:spcAft>
              <a:buFont typeface="Wingdings" pitchFamily="2" charset="2"/>
              <a:buChar char="ü"/>
            </a:pPr>
            <a:r>
              <a:rPr kumimoji="1" lang="ja-JP" altLang="en-US">
                <a:solidFill>
                  <a:srgbClr val="000000"/>
                </a:solidFill>
                <a:latin typeface="+mn-ea"/>
              </a:rPr>
              <a:t>評価</a:t>
            </a:r>
            <a:endParaRPr kumimoji="1" lang="en-US" altLang="ja-JP" dirty="0">
              <a:solidFill>
                <a:srgbClr val="000000"/>
              </a:solidFill>
              <a:latin typeface="+mn-ea"/>
            </a:endParaRPr>
          </a:p>
          <a:p>
            <a:pPr marL="742950" lvl="1" indent="-285750" defTabSz="914400" fontAlgn="base">
              <a:spcBef>
                <a:spcPct val="0"/>
              </a:spcBef>
              <a:spcAft>
                <a:spcPct val="0"/>
              </a:spcAft>
              <a:buFont typeface="Wingdings" pitchFamily="2" charset="2"/>
              <a:buChar char="ü"/>
            </a:pPr>
            <a:r>
              <a:rPr kumimoji="1" lang="ja-JP" altLang="en-US">
                <a:solidFill>
                  <a:srgbClr val="000000"/>
                </a:solidFill>
                <a:latin typeface="+mn-ea"/>
              </a:rPr>
              <a:t>ハイパーパラメータチューニング</a:t>
            </a:r>
            <a:endParaRPr kumimoji="1" lang="en-US" altLang="ja-JP" dirty="0">
              <a:solidFill>
                <a:srgbClr val="000000"/>
              </a:solidFill>
              <a:latin typeface="+mn-ea"/>
            </a:endParaRPr>
          </a:p>
          <a:p>
            <a:pPr defTabSz="914400" fontAlgn="base">
              <a:spcBef>
                <a:spcPct val="0"/>
              </a:spcBef>
              <a:spcAft>
                <a:spcPct val="0"/>
              </a:spcAft>
            </a:pPr>
            <a:r>
              <a:rPr kumimoji="1" lang="ja-JP" altLang="en-US" sz="2000" b="1">
                <a:solidFill>
                  <a:srgbClr val="F36C37"/>
                </a:solidFill>
                <a:latin typeface="+mn-ea"/>
              </a:rPr>
              <a:t>画像分類モデルの開発</a:t>
            </a:r>
            <a:endParaRPr kumimoji="1" lang="en-US" altLang="ja-JP" sz="2000" b="1" dirty="0">
              <a:solidFill>
                <a:srgbClr val="F36C37"/>
              </a:solidFill>
              <a:latin typeface="+mn-ea"/>
            </a:endParaRPr>
          </a:p>
          <a:p>
            <a:pPr defTabSz="914400" fontAlgn="base">
              <a:spcBef>
                <a:spcPct val="0"/>
              </a:spcBef>
              <a:spcAft>
                <a:spcPct val="0"/>
              </a:spcAft>
            </a:pPr>
            <a:r>
              <a:rPr kumimoji="1" lang="ja-JP" altLang="en-US" sz="2000" b="1">
                <a:solidFill>
                  <a:srgbClr val="F36C37"/>
                </a:solidFill>
                <a:latin typeface="+mn-ea"/>
              </a:rPr>
              <a:t>モデルのデプロイ</a:t>
            </a:r>
            <a:endParaRPr kumimoji="1" lang="en-US" altLang="ja-JP" sz="2000" b="1" dirty="0">
              <a:solidFill>
                <a:srgbClr val="F36C37"/>
              </a:solidFill>
              <a:latin typeface="+mn-ea"/>
            </a:endParaRPr>
          </a:p>
        </p:txBody>
      </p:sp>
    </p:spTree>
    <p:extLst>
      <p:ext uri="{BB962C8B-B14F-4D97-AF65-F5344CB8AC3E}">
        <p14:creationId xmlns:p14="http://schemas.microsoft.com/office/powerpoint/2010/main" val="316395602"/>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27"/>
          <p:cNvSpPr txBox="1">
            <a:spLocks noGrp="1"/>
          </p:cNvSpPr>
          <p:nvPr>
            <p:ph type="ctrTitle" idx="4294967295"/>
          </p:nvPr>
        </p:nvSpPr>
        <p:spPr>
          <a:xfrm>
            <a:off x="0" y="2949575"/>
            <a:ext cx="10560050" cy="479425"/>
          </a:xfrm>
          <a:prstGeom prst="rect">
            <a:avLst/>
          </a:prstGeom>
          <a:noFill/>
          <a:ln>
            <a:noFill/>
          </a:ln>
        </p:spPr>
        <p:txBody>
          <a:bodyPr spcFirstLastPara="1" vert="horz" wrap="square" lIns="91425" tIns="45700" rIns="91425" bIns="45700" rtlCol="0" anchor="b" anchorCtr="1">
            <a:noAutofit/>
          </a:bodyPr>
          <a:lstStyle/>
          <a:p>
            <a:pPr algn="l"/>
            <a:r>
              <a:rPr lang="en-US" dirty="0"/>
              <a:t>第4章 AI </a:t>
            </a:r>
            <a:r>
              <a:rPr lang="en-US" dirty="0" err="1"/>
              <a:t>プロジェクトの事例</a:t>
            </a:r>
            <a:endParaRPr dirty="0"/>
          </a:p>
        </p:txBody>
      </p:sp>
    </p:spTree>
    <p:extLst>
      <p:ext uri="{BB962C8B-B14F-4D97-AF65-F5344CB8AC3E}">
        <p14:creationId xmlns:p14="http://schemas.microsoft.com/office/powerpoint/2010/main" val="2628115880"/>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1B4F106-DDD0-D2D2-6BF2-AB3BDD005F31}"/>
              </a:ext>
            </a:extLst>
          </p:cNvPr>
          <p:cNvSpPr>
            <a:spLocks noGrp="1"/>
          </p:cNvSpPr>
          <p:nvPr>
            <p:ph type="title"/>
          </p:nvPr>
        </p:nvSpPr>
        <p:spPr/>
        <p:txBody>
          <a:bodyPr/>
          <a:lstStyle/>
          <a:p>
            <a:r>
              <a:rPr kumimoji="1" lang="ja-JP" altLang="en-US"/>
              <a:t>タクシー配車アプリの事例</a:t>
            </a:r>
          </a:p>
        </p:txBody>
      </p:sp>
      <p:sp>
        <p:nvSpPr>
          <p:cNvPr id="3" name="スライド番号プレースホルダー 2">
            <a:extLst>
              <a:ext uri="{FF2B5EF4-FFF2-40B4-BE49-F238E27FC236}">
                <a16:creationId xmlns:a16="http://schemas.microsoft.com/office/drawing/2014/main" id="{6EFCB815-AF5A-76D9-9DD3-1685FB9848BF}"/>
              </a:ext>
            </a:extLst>
          </p:cNvPr>
          <p:cNvSpPr>
            <a:spLocks noGrp="1"/>
          </p:cNvSpPr>
          <p:nvPr>
            <p:ph type="sldNum" sz="quarter" idx="10"/>
          </p:nvPr>
        </p:nvSpPr>
        <p:spPr/>
        <p:txBody>
          <a:bodyPr/>
          <a:lstStyle/>
          <a:p>
            <a:fld id="{5D750650-B10A-47BF-93C2-E1678438B37A}" type="slidenum">
              <a:rPr lang="en-US" altLang="ja-JP" smtClean="0"/>
              <a:pPr/>
              <a:t>132</a:t>
            </a:fld>
            <a:endParaRPr lang="en-US" altLang="ja-JP" dirty="0"/>
          </a:p>
        </p:txBody>
      </p:sp>
      <p:sp>
        <p:nvSpPr>
          <p:cNvPr id="5" name="四角形: 角を丸くする 9">
            <a:extLst>
              <a:ext uri="{FF2B5EF4-FFF2-40B4-BE49-F238E27FC236}">
                <a16:creationId xmlns:a16="http://schemas.microsoft.com/office/drawing/2014/main" id="{48A578A3-AB44-0FE0-70B6-1E652F680A75}"/>
              </a:ext>
            </a:extLst>
          </p:cNvPr>
          <p:cNvSpPr/>
          <p:nvPr/>
        </p:nvSpPr>
        <p:spPr bwMode="auto">
          <a:xfrm>
            <a:off x="506185" y="848783"/>
            <a:ext cx="5589815" cy="477017"/>
          </a:xfrm>
          <a:prstGeom prst="roundRect">
            <a:avLst>
              <a:gd name="adj" fmla="val 7423"/>
            </a:avLst>
          </a:prstGeom>
          <a:solidFill>
            <a:srgbClr val="FEEDE6"/>
          </a:solidFill>
          <a:ln w="19050" algn="ctr">
            <a:noFill/>
            <a:prstDash val="dash"/>
            <a:round/>
            <a:headEnd/>
            <a:tailEnd/>
          </a:ln>
          <a:effectLst/>
        </p:spPr>
        <p:txBody>
          <a:bodyPr wrap="none" lIns="180000" bIns="0" rtlCol="0" anchor="ctr"/>
          <a:lstStyle/>
          <a:p>
            <a:pPr marL="285750" indent="-285750">
              <a:buFont typeface="Wingdings" panose="05000000000000000000" pitchFamily="2" charset="2"/>
              <a:buChar char="n"/>
            </a:pPr>
            <a:r>
              <a:rPr kumimoji="1" lang="ja-JP" altLang="en-US" sz="2000" b="1">
                <a:solidFill>
                  <a:srgbClr val="F36C37"/>
                </a:solidFill>
                <a:latin typeface="+mj-ea"/>
                <a:ea typeface="+mj-ea"/>
              </a:rPr>
              <a:t>課題</a:t>
            </a:r>
          </a:p>
        </p:txBody>
      </p:sp>
      <p:sp>
        <p:nvSpPr>
          <p:cNvPr id="7" name="三角形 6">
            <a:extLst>
              <a:ext uri="{FF2B5EF4-FFF2-40B4-BE49-F238E27FC236}">
                <a16:creationId xmlns:a16="http://schemas.microsoft.com/office/drawing/2014/main" id="{058314E6-D728-D610-AB0B-99B7B39A5F61}"/>
              </a:ext>
            </a:extLst>
          </p:cNvPr>
          <p:cNvSpPr/>
          <p:nvPr/>
        </p:nvSpPr>
        <p:spPr>
          <a:xfrm rot="10800000">
            <a:off x="1403904" y="3108479"/>
            <a:ext cx="1551214" cy="368348"/>
          </a:xfrm>
          <a:prstGeom prst="triangle">
            <a:avLst/>
          </a:prstGeom>
          <a:solidFill>
            <a:srgbClr val="F36C3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9" name="テキスト ボックス 8">
            <a:extLst>
              <a:ext uri="{FF2B5EF4-FFF2-40B4-BE49-F238E27FC236}">
                <a16:creationId xmlns:a16="http://schemas.microsoft.com/office/drawing/2014/main" id="{A371F6AE-F588-8514-2590-8B68E265A27D}"/>
              </a:ext>
            </a:extLst>
          </p:cNvPr>
          <p:cNvSpPr txBox="1"/>
          <p:nvPr/>
        </p:nvSpPr>
        <p:spPr>
          <a:xfrm>
            <a:off x="1160034" y="4360279"/>
            <a:ext cx="4012637" cy="1569660"/>
          </a:xfrm>
          <a:prstGeom prst="rect">
            <a:avLst/>
          </a:prstGeom>
          <a:noFill/>
        </p:spPr>
        <p:txBody>
          <a:bodyPr wrap="none" rtlCol="0">
            <a:spAutoFit/>
          </a:bodyPr>
          <a:lstStyle/>
          <a:p>
            <a:pPr defTabSz="914400" fontAlgn="base">
              <a:spcBef>
                <a:spcPct val="0"/>
              </a:spcBef>
              <a:spcAft>
                <a:spcPct val="0"/>
              </a:spcAft>
            </a:pPr>
            <a:r>
              <a:rPr kumimoji="1" lang="ja-JP" altLang="en-US" sz="1600" b="1">
                <a:solidFill>
                  <a:srgbClr val="F36C37"/>
                </a:solidFill>
                <a:latin typeface="+mn-ea"/>
              </a:rPr>
              <a:t>データ</a:t>
            </a:r>
            <a:endParaRPr kumimoji="1" lang="en-US" altLang="ja-JP" sz="1600" b="1" dirty="0">
              <a:solidFill>
                <a:srgbClr val="F36C37"/>
              </a:solidFill>
              <a:latin typeface="+mn-ea"/>
            </a:endParaRPr>
          </a:p>
          <a:p>
            <a:pPr marL="742950" lvl="1" indent="-285750" defTabSz="914400" fontAlgn="base">
              <a:spcBef>
                <a:spcPct val="0"/>
              </a:spcBef>
              <a:spcAft>
                <a:spcPct val="0"/>
              </a:spcAft>
              <a:buFont typeface="Wingdings" pitchFamily="2" charset="2"/>
              <a:buChar char="ü"/>
            </a:pPr>
            <a:r>
              <a:rPr kumimoji="1" lang="ja-JP" altLang="en-US" sz="1600">
                <a:solidFill>
                  <a:srgbClr val="F36C37"/>
                </a:solidFill>
                <a:latin typeface="+mn-ea"/>
              </a:rPr>
              <a:t>地理データ</a:t>
            </a:r>
            <a:endParaRPr kumimoji="1" lang="en-US" altLang="ja-JP" sz="1600" dirty="0">
              <a:solidFill>
                <a:srgbClr val="F36C37"/>
              </a:solidFill>
              <a:latin typeface="+mn-ea"/>
            </a:endParaRPr>
          </a:p>
          <a:p>
            <a:pPr marL="742950" lvl="1" indent="-285750" defTabSz="914400" fontAlgn="base">
              <a:spcBef>
                <a:spcPct val="0"/>
              </a:spcBef>
              <a:spcAft>
                <a:spcPct val="0"/>
              </a:spcAft>
              <a:buFont typeface="Wingdings" pitchFamily="2" charset="2"/>
              <a:buChar char="ü"/>
            </a:pPr>
            <a:r>
              <a:rPr kumimoji="1" lang="ja-JP" altLang="en-US" sz="1600">
                <a:solidFill>
                  <a:srgbClr val="F36C37"/>
                </a:solidFill>
                <a:latin typeface="+mn-ea"/>
              </a:rPr>
              <a:t>気象データ</a:t>
            </a:r>
            <a:endParaRPr kumimoji="1" lang="en-US" altLang="ja-JP" sz="1600" dirty="0">
              <a:solidFill>
                <a:srgbClr val="F36C37"/>
              </a:solidFill>
              <a:latin typeface="+mn-ea"/>
            </a:endParaRPr>
          </a:p>
          <a:p>
            <a:pPr marL="742950" lvl="1" indent="-285750" defTabSz="914400" fontAlgn="base">
              <a:spcBef>
                <a:spcPct val="0"/>
              </a:spcBef>
              <a:spcAft>
                <a:spcPct val="0"/>
              </a:spcAft>
              <a:buFont typeface="Wingdings" pitchFamily="2" charset="2"/>
              <a:buChar char="ü"/>
            </a:pPr>
            <a:r>
              <a:rPr kumimoji="1" lang="ja-JP" altLang="en-US" sz="1600">
                <a:solidFill>
                  <a:srgbClr val="F36C37"/>
                </a:solidFill>
                <a:latin typeface="+mn-ea"/>
              </a:rPr>
              <a:t>過去の運用データ</a:t>
            </a:r>
            <a:endParaRPr kumimoji="1" lang="en-US" altLang="ja-JP" sz="1600" dirty="0">
              <a:solidFill>
                <a:srgbClr val="F36C37"/>
              </a:solidFill>
              <a:latin typeface="+mn-ea"/>
            </a:endParaRPr>
          </a:p>
          <a:p>
            <a:pPr marL="742950" lvl="1" indent="-285750" defTabSz="914400" fontAlgn="base">
              <a:spcBef>
                <a:spcPct val="0"/>
              </a:spcBef>
              <a:spcAft>
                <a:spcPct val="0"/>
              </a:spcAft>
              <a:buFont typeface="Wingdings" pitchFamily="2" charset="2"/>
              <a:buChar char="ü"/>
            </a:pPr>
            <a:r>
              <a:rPr kumimoji="1" lang="ja-JP" altLang="en-US" sz="1600">
                <a:solidFill>
                  <a:srgbClr val="F36C37"/>
                </a:solidFill>
                <a:latin typeface="+mn-ea"/>
              </a:rPr>
              <a:t>リアルタイムデータ（渋滞など）</a:t>
            </a:r>
            <a:endParaRPr kumimoji="1" lang="en-US" altLang="ja-JP" sz="1600" dirty="0">
              <a:solidFill>
                <a:srgbClr val="F36C37"/>
              </a:solidFill>
              <a:latin typeface="+mn-ea"/>
            </a:endParaRPr>
          </a:p>
          <a:p>
            <a:pPr marL="742950" lvl="1" indent="-285750" defTabSz="914400" fontAlgn="base">
              <a:spcBef>
                <a:spcPct val="0"/>
              </a:spcBef>
              <a:spcAft>
                <a:spcPct val="0"/>
              </a:spcAft>
              <a:buFont typeface="Wingdings" pitchFamily="2" charset="2"/>
              <a:buChar char="ü"/>
            </a:pPr>
            <a:r>
              <a:rPr kumimoji="1" lang="ja-JP" altLang="en-US" sz="1600">
                <a:solidFill>
                  <a:srgbClr val="F36C37"/>
                </a:solidFill>
                <a:latin typeface="+mn-ea"/>
              </a:rPr>
              <a:t>車両データ</a:t>
            </a:r>
            <a:endParaRPr kumimoji="1" lang="ja-JP" altLang="en-US" sz="1600" dirty="0">
              <a:solidFill>
                <a:srgbClr val="F36C37"/>
              </a:solidFill>
              <a:latin typeface="+mn-ea"/>
            </a:endParaRPr>
          </a:p>
        </p:txBody>
      </p:sp>
      <p:sp>
        <p:nvSpPr>
          <p:cNvPr id="10" name="テキスト ボックス 9">
            <a:extLst>
              <a:ext uri="{FF2B5EF4-FFF2-40B4-BE49-F238E27FC236}">
                <a16:creationId xmlns:a16="http://schemas.microsoft.com/office/drawing/2014/main" id="{7307F961-1030-9D9F-5759-1FE97EF0A28F}"/>
              </a:ext>
            </a:extLst>
          </p:cNvPr>
          <p:cNvSpPr txBox="1"/>
          <p:nvPr/>
        </p:nvSpPr>
        <p:spPr>
          <a:xfrm>
            <a:off x="4656644" y="4381748"/>
            <a:ext cx="2165978" cy="830997"/>
          </a:xfrm>
          <a:prstGeom prst="rect">
            <a:avLst/>
          </a:prstGeom>
          <a:noFill/>
        </p:spPr>
        <p:txBody>
          <a:bodyPr wrap="none" rtlCol="0">
            <a:spAutoFit/>
          </a:bodyPr>
          <a:lstStyle/>
          <a:p>
            <a:pPr defTabSz="914400" fontAlgn="base">
              <a:spcBef>
                <a:spcPct val="0"/>
              </a:spcBef>
              <a:spcAft>
                <a:spcPct val="0"/>
              </a:spcAft>
            </a:pPr>
            <a:r>
              <a:rPr kumimoji="1" lang="ja-JP" altLang="en-US" sz="1600" b="1">
                <a:solidFill>
                  <a:srgbClr val="F36C37"/>
                </a:solidFill>
                <a:latin typeface="+mn-ea"/>
              </a:rPr>
              <a:t>評価指標</a:t>
            </a:r>
            <a:endParaRPr kumimoji="1" lang="en-US" altLang="ja-JP" sz="1600" b="1" dirty="0">
              <a:solidFill>
                <a:srgbClr val="F36C37"/>
              </a:solidFill>
              <a:latin typeface="+mn-ea"/>
            </a:endParaRPr>
          </a:p>
          <a:p>
            <a:pPr marL="742950" lvl="1" indent="-285750" defTabSz="914400" fontAlgn="base">
              <a:spcBef>
                <a:spcPct val="0"/>
              </a:spcBef>
              <a:spcAft>
                <a:spcPct val="0"/>
              </a:spcAft>
              <a:buFont typeface="Wingdings" pitchFamily="2" charset="2"/>
              <a:buChar char="ü"/>
            </a:pPr>
            <a:r>
              <a:rPr kumimoji="1" lang="ja-JP" altLang="en-US" sz="1600">
                <a:solidFill>
                  <a:srgbClr val="F36C37"/>
                </a:solidFill>
                <a:latin typeface="+mn-ea"/>
              </a:rPr>
              <a:t>平均絶対誤差</a:t>
            </a:r>
            <a:endParaRPr kumimoji="1" lang="en-US" altLang="ja-JP" sz="1600" dirty="0">
              <a:solidFill>
                <a:srgbClr val="F36C37"/>
              </a:solidFill>
              <a:latin typeface="+mn-ea"/>
            </a:endParaRPr>
          </a:p>
          <a:p>
            <a:pPr marL="742950" lvl="1" indent="-285750" defTabSz="914400" fontAlgn="base">
              <a:spcBef>
                <a:spcPct val="0"/>
              </a:spcBef>
              <a:spcAft>
                <a:spcPct val="0"/>
              </a:spcAft>
              <a:buFont typeface="Wingdings" pitchFamily="2" charset="2"/>
              <a:buChar char="ü"/>
            </a:pPr>
            <a:r>
              <a:rPr kumimoji="1" lang="ja-JP" altLang="en-US" sz="1600">
                <a:solidFill>
                  <a:srgbClr val="F36C37"/>
                </a:solidFill>
                <a:latin typeface="+mn-ea"/>
              </a:rPr>
              <a:t>平均二乗誤差</a:t>
            </a:r>
            <a:endParaRPr kumimoji="1" lang="en-US" altLang="ja-JP" sz="1600" dirty="0">
              <a:solidFill>
                <a:srgbClr val="F36C37"/>
              </a:solidFill>
              <a:latin typeface="+mn-ea"/>
            </a:endParaRPr>
          </a:p>
        </p:txBody>
      </p:sp>
      <p:sp>
        <p:nvSpPr>
          <p:cNvPr id="11" name="テキスト ボックス 10">
            <a:extLst>
              <a:ext uri="{FF2B5EF4-FFF2-40B4-BE49-F238E27FC236}">
                <a16:creationId xmlns:a16="http://schemas.microsoft.com/office/drawing/2014/main" id="{BEC86032-7149-A1F9-D379-C95AA1B6EBA2}"/>
              </a:ext>
            </a:extLst>
          </p:cNvPr>
          <p:cNvSpPr txBox="1"/>
          <p:nvPr/>
        </p:nvSpPr>
        <p:spPr>
          <a:xfrm>
            <a:off x="7535357" y="4381748"/>
            <a:ext cx="4288353" cy="1569660"/>
          </a:xfrm>
          <a:prstGeom prst="rect">
            <a:avLst/>
          </a:prstGeom>
          <a:noFill/>
        </p:spPr>
        <p:txBody>
          <a:bodyPr wrap="none" rtlCol="0">
            <a:spAutoFit/>
          </a:bodyPr>
          <a:lstStyle/>
          <a:p>
            <a:pPr defTabSz="914400" fontAlgn="base">
              <a:spcBef>
                <a:spcPct val="0"/>
              </a:spcBef>
              <a:spcAft>
                <a:spcPct val="0"/>
              </a:spcAft>
            </a:pPr>
            <a:r>
              <a:rPr kumimoji="1" lang="ja-JP" altLang="en-US" sz="1600" b="1">
                <a:solidFill>
                  <a:srgbClr val="F36C37"/>
                </a:solidFill>
                <a:latin typeface="+mn-ea"/>
              </a:rPr>
              <a:t>データの流れ</a:t>
            </a:r>
            <a:endParaRPr kumimoji="1" lang="en-US" altLang="ja-JP" sz="1600" b="1" dirty="0">
              <a:solidFill>
                <a:srgbClr val="F36C37"/>
              </a:solidFill>
              <a:latin typeface="+mn-ea"/>
            </a:endParaRPr>
          </a:p>
          <a:p>
            <a:pPr defTabSz="914400" fontAlgn="base">
              <a:spcBef>
                <a:spcPct val="0"/>
              </a:spcBef>
              <a:spcAft>
                <a:spcPct val="0"/>
              </a:spcAft>
            </a:pPr>
            <a:r>
              <a:rPr kumimoji="1" lang="ja-JP" altLang="en-US" sz="1600">
                <a:solidFill>
                  <a:srgbClr val="F36C37"/>
                </a:solidFill>
                <a:latin typeface="+mn-ea"/>
              </a:rPr>
              <a:t>車両位置や各データソースからデータの収集</a:t>
            </a:r>
            <a:endParaRPr kumimoji="1" lang="en-US" altLang="ja-JP" sz="1600" dirty="0">
              <a:solidFill>
                <a:srgbClr val="F36C37"/>
              </a:solidFill>
              <a:latin typeface="+mn-ea"/>
            </a:endParaRPr>
          </a:p>
          <a:p>
            <a:pPr defTabSz="914400" fontAlgn="base">
              <a:spcBef>
                <a:spcPct val="0"/>
              </a:spcBef>
              <a:spcAft>
                <a:spcPct val="0"/>
              </a:spcAft>
            </a:pPr>
            <a:r>
              <a:rPr kumimoji="1" lang="en-US" altLang="ja-JP" sz="1600" dirty="0">
                <a:solidFill>
                  <a:srgbClr val="F36C37"/>
                </a:solidFill>
                <a:latin typeface="+mn-ea"/>
              </a:rPr>
              <a:t>	</a:t>
            </a:r>
            <a:r>
              <a:rPr kumimoji="1" lang="ja-JP" altLang="en-US" sz="1600">
                <a:solidFill>
                  <a:srgbClr val="F36C37"/>
                </a:solidFill>
                <a:latin typeface="+mn-ea"/>
              </a:rPr>
              <a:t>　　　　　↓</a:t>
            </a:r>
            <a:endParaRPr kumimoji="1" lang="en-US" altLang="ja-JP" sz="1600" dirty="0">
              <a:solidFill>
                <a:srgbClr val="F36C37"/>
              </a:solidFill>
              <a:latin typeface="+mn-ea"/>
            </a:endParaRPr>
          </a:p>
          <a:p>
            <a:pPr defTabSz="914400" fontAlgn="base">
              <a:spcBef>
                <a:spcPct val="0"/>
              </a:spcBef>
              <a:spcAft>
                <a:spcPct val="0"/>
              </a:spcAft>
            </a:pPr>
            <a:r>
              <a:rPr kumimoji="1" lang="en-US" altLang="ja-JP" sz="1600" dirty="0">
                <a:solidFill>
                  <a:srgbClr val="F36C37"/>
                </a:solidFill>
                <a:latin typeface="+mn-ea"/>
              </a:rPr>
              <a:t>AI </a:t>
            </a:r>
            <a:r>
              <a:rPr kumimoji="1" lang="ja-JP" altLang="en-US" sz="1600">
                <a:solidFill>
                  <a:srgbClr val="F36C37"/>
                </a:solidFill>
                <a:latin typeface="+mn-ea"/>
              </a:rPr>
              <a:t>モデルで予測（クラウド）</a:t>
            </a:r>
            <a:endParaRPr kumimoji="1" lang="en-US" altLang="ja-JP" sz="1600" dirty="0">
              <a:solidFill>
                <a:srgbClr val="F36C37"/>
              </a:solidFill>
              <a:latin typeface="+mn-ea"/>
            </a:endParaRPr>
          </a:p>
          <a:p>
            <a:pPr defTabSz="914400" fontAlgn="base">
              <a:spcBef>
                <a:spcPct val="0"/>
              </a:spcBef>
              <a:spcAft>
                <a:spcPct val="0"/>
              </a:spcAft>
            </a:pPr>
            <a:r>
              <a:rPr kumimoji="1" lang="en-US" altLang="ja-JP" sz="1600" dirty="0">
                <a:solidFill>
                  <a:srgbClr val="F36C37"/>
                </a:solidFill>
                <a:latin typeface="+mn-ea"/>
              </a:rPr>
              <a:t>	</a:t>
            </a:r>
            <a:r>
              <a:rPr kumimoji="1" lang="ja-JP" altLang="en-US" sz="1600">
                <a:solidFill>
                  <a:srgbClr val="F36C37"/>
                </a:solidFill>
                <a:latin typeface="+mn-ea"/>
              </a:rPr>
              <a:t>　　　　　↓</a:t>
            </a:r>
            <a:endParaRPr kumimoji="1" lang="en-US" altLang="ja-JP" sz="1600" dirty="0">
              <a:solidFill>
                <a:srgbClr val="F36C37"/>
              </a:solidFill>
              <a:latin typeface="+mn-ea"/>
            </a:endParaRPr>
          </a:p>
          <a:p>
            <a:pPr defTabSz="914400" fontAlgn="base">
              <a:spcBef>
                <a:spcPct val="0"/>
              </a:spcBef>
              <a:spcAft>
                <a:spcPct val="0"/>
              </a:spcAft>
            </a:pPr>
            <a:r>
              <a:rPr kumimoji="1" lang="ja-JP" altLang="en-US" sz="1600">
                <a:solidFill>
                  <a:srgbClr val="F36C37"/>
                </a:solidFill>
                <a:latin typeface="+mn-ea"/>
              </a:rPr>
              <a:t>予測結果をタクシー・アプリへ返す</a:t>
            </a:r>
            <a:endParaRPr kumimoji="1" lang="en-US" altLang="ja-JP" sz="1600" dirty="0">
              <a:solidFill>
                <a:srgbClr val="F36C37"/>
              </a:solidFill>
              <a:latin typeface="+mn-ea"/>
            </a:endParaRPr>
          </a:p>
        </p:txBody>
      </p:sp>
      <p:sp>
        <p:nvSpPr>
          <p:cNvPr id="12" name="正方形/長方形 11">
            <a:extLst>
              <a:ext uri="{FF2B5EF4-FFF2-40B4-BE49-F238E27FC236}">
                <a16:creationId xmlns:a16="http://schemas.microsoft.com/office/drawing/2014/main" id="{5966CD34-554B-DED9-45CB-9CCDC5B47C53}"/>
              </a:ext>
            </a:extLst>
          </p:cNvPr>
          <p:cNvSpPr/>
          <p:nvPr/>
        </p:nvSpPr>
        <p:spPr>
          <a:xfrm>
            <a:off x="368287" y="3873102"/>
            <a:ext cx="11455423" cy="2257875"/>
          </a:xfrm>
          <a:prstGeom prst="rect">
            <a:avLst/>
          </a:prstGeom>
          <a:noFill/>
          <a:ln>
            <a:solidFill>
              <a:srgbClr val="F36C3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8" name="テキスト ボックス 7">
            <a:extLst>
              <a:ext uri="{FF2B5EF4-FFF2-40B4-BE49-F238E27FC236}">
                <a16:creationId xmlns:a16="http://schemas.microsoft.com/office/drawing/2014/main" id="{B10D0DCF-0011-E30F-20E4-378D9880B3B8}"/>
              </a:ext>
            </a:extLst>
          </p:cNvPr>
          <p:cNvSpPr txBox="1"/>
          <p:nvPr/>
        </p:nvSpPr>
        <p:spPr>
          <a:xfrm>
            <a:off x="731038" y="3673047"/>
            <a:ext cx="2896947" cy="400110"/>
          </a:xfrm>
          <a:prstGeom prst="rect">
            <a:avLst/>
          </a:prstGeom>
          <a:solidFill>
            <a:srgbClr val="F36C37"/>
          </a:solidFill>
        </p:spPr>
        <p:txBody>
          <a:bodyPr wrap="none" rtlCol="0">
            <a:spAutoFit/>
          </a:bodyPr>
          <a:lstStyle/>
          <a:p>
            <a:pPr algn="ctr" defTabSz="914400" fontAlgn="base">
              <a:spcBef>
                <a:spcPct val="0"/>
              </a:spcBef>
              <a:spcAft>
                <a:spcPct val="0"/>
              </a:spcAft>
            </a:pPr>
            <a:r>
              <a:rPr kumimoji="1" lang="ja-JP" altLang="en-US" sz="2000" b="1">
                <a:solidFill>
                  <a:schemeClr val="bg1"/>
                </a:solidFill>
                <a:latin typeface="+mn-ea"/>
              </a:rPr>
              <a:t>ルート最適化</a:t>
            </a:r>
            <a:r>
              <a:rPr kumimoji="1" lang="en-US" altLang="ja-JP" sz="2000" b="1" dirty="0">
                <a:solidFill>
                  <a:schemeClr val="bg1"/>
                </a:solidFill>
                <a:latin typeface="+mn-ea"/>
              </a:rPr>
              <a:t>AI </a:t>
            </a:r>
            <a:r>
              <a:rPr kumimoji="1" lang="ja-JP" altLang="en-US" sz="2000" b="1">
                <a:solidFill>
                  <a:schemeClr val="bg1"/>
                </a:solidFill>
                <a:latin typeface="+mn-ea"/>
              </a:rPr>
              <a:t>の活用</a:t>
            </a:r>
            <a:endParaRPr kumimoji="1" lang="ja-JP" altLang="en-US" sz="2000" b="1" dirty="0">
              <a:solidFill>
                <a:schemeClr val="bg1"/>
              </a:solidFill>
              <a:latin typeface="+mn-ea"/>
            </a:endParaRPr>
          </a:p>
        </p:txBody>
      </p:sp>
      <p:sp>
        <p:nvSpPr>
          <p:cNvPr id="4" name="テキスト ボックス 3">
            <a:extLst>
              <a:ext uri="{FF2B5EF4-FFF2-40B4-BE49-F238E27FC236}">
                <a16:creationId xmlns:a16="http://schemas.microsoft.com/office/drawing/2014/main" id="{536078EC-56CF-6D1E-466E-1CA09BEB44E3}"/>
              </a:ext>
            </a:extLst>
          </p:cNvPr>
          <p:cNvSpPr txBox="1"/>
          <p:nvPr/>
        </p:nvSpPr>
        <p:spPr>
          <a:xfrm>
            <a:off x="506185" y="1475840"/>
            <a:ext cx="5589815" cy="1477328"/>
          </a:xfrm>
          <a:prstGeom prst="rect">
            <a:avLst/>
          </a:prstGeom>
          <a:noFill/>
        </p:spPr>
        <p:txBody>
          <a:bodyPr wrap="square" rtlCol="0">
            <a:spAutoFit/>
          </a:bodyPr>
          <a:lstStyle/>
          <a:p>
            <a:pPr marL="742950" lvl="1" indent="-285750" defTabSz="914400" fontAlgn="base">
              <a:spcBef>
                <a:spcPct val="0"/>
              </a:spcBef>
              <a:spcAft>
                <a:spcPct val="0"/>
              </a:spcAft>
              <a:buFont typeface="Wingdings" pitchFamily="2" charset="2"/>
              <a:buChar char="ü"/>
            </a:pPr>
            <a:r>
              <a:rPr kumimoji="1" lang="ja-JP" altLang="en-US">
                <a:latin typeface="+mn-ea"/>
              </a:rPr>
              <a:t>タクシーが捕まらない</a:t>
            </a:r>
            <a:endParaRPr kumimoji="1" lang="en-US" altLang="ja-JP" dirty="0">
              <a:latin typeface="+mn-ea"/>
            </a:endParaRPr>
          </a:p>
          <a:p>
            <a:pPr marL="742950" lvl="1" indent="-285750" defTabSz="914400" fontAlgn="base">
              <a:spcBef>
                <a:spcPct val="0"/>
              </a:spcBef>
              <a:spcAft>
                <a:spcPct val="0"/>
              </a:spcAft>
              <a:buFont typeface="Wingdings" pitchFamily="2" charset="2"/>
              <a:buChar char="ü"/>
            </a:pPr>
            <a:r>
              <a:rPr kumimoji="1" lang="ja-JP" altLang="en-US">
                <a:latin typeface="+mn-ea"/>
              </a:rPr>
              <a:t>お客様が見つからない</a:t>
            </a:r>
            <a:endParaRPr kumimoji="1" lang="en-US" altLang="ja-JP" dirty="0">
              <a:latin typeface="+mn-ea"/>
            </a:endParaRPr>
          </a:p>
          <a:p>
            <a:pPr marL="742950" lvl="1" indent="-285750" defTabSz="914400" fontAlgn="base">
              <a:spcBef>
                <a:spcPct val="0"/>
              </a:spcBef>
              <a:spcAft>
                <a:spcPct val="0"/>
              </a:spcAft>
              <a:buFont typeface="Wingdings" pitchFamily="2" charset="2"/>
              <a:buChar char="ü"/>
            </a:pPr>
            <a:r>
              <a:rPr kumimoji="1" lang="ja-JP" altLang="en-US">
                <a:latin typeface="+mn-ea"/>
              </a:rPr>
              <a:t>天気・行事を考慮した最適なルートがわからない</a:t>
            </a:r>
            <a:endParaRPr kumimoji="1" lang="en-US" altLang="ja-JP" dirty="0">
              <a:latin typeface="+mn-ea"/>
            </a:endParaRPr>
          </a:p>
          <a:p>
            <a:pPr marL="742950" lvl="1" indent="-285750" defTabSz="914400" fontAlgn="base">
              <a:spcBef>
                <a:spcPct val="0"/>
              </a:spcBef>
              <a:spcAft>
                <a:spcPct val="0"/>
              </a:spcAft>
              <a:buFont typeface="Wingdings" pitchFamily="2" charset="2"/>
              <a:buChar char="ü"/>
            </a:pPr>
            <a:r>
              <a:rPr kumimoji="1" lang="ja-JP" altLang="en-US">
                <a:latin typeface="+mn-ea"/>
              </a:rPr>
              <a:t>到着予定時刻から遅れてストレス</a:t>
            </a:r>
            <a:endParaRPr kumimoji="1" lang="en-US" altLang="ja-JP" dirty="0">
              <a:latin typeface="+mn-ea"/>
            </a:endParaRPr>
          </a:p>
        </p:txBody>
      </p:sp>
      <p:sp>
        <p:nvSpPr>
          <p:cNvPr id="13" name="四角形: 角を丸くする 9">
            <a:extLst>
              <a:ext uri="{FF2B5EF4-FFF2-40B4-BE49-F238E27FC236}">
                <a16:creationId xmlns:a16="http://schemas.microsoft.com/office/drawing/2014/main" id="{F09E9698-A25C-57CD-B69A-D8DDB87C8EED}"/>
              </a:ext>
            </a:extLst>
          </p:cNvPr>
          <p:cNvSpPr/>
          <p:nvPr/>
        </p:nvSpPr>
        <p:spPr bwMode="auto">
          <a:xfrm>
            <a:off x="6164947" y="848782"/>
            <a:ext cx="5589815" cy="477017"/>
          </a:xfrm>
          <a:prstGeom prst="roundRect">
            <a:avLst>
              <a:gd name="adj" fmla="val 7423"/>
            </a:avLst>
          </a:prstGeom>
          <a:solidFill>
            <a:srgbClr val="FEEDE6"/>
          </a:solidFill>
          <a:ln w="19050" algn="ctr">
            <a:noFill/>
            <a:prstDash val="dash"/>
            <a:round/>
            <a:headEnd/>
            <a:tailEnd/>
          </a:ln>
          <a:effectLst/>
        </p:spPr>
        <p:txBody>
          <a:bodyPr wrap="none" lIns="180000" bIns="0" rtlCol="0" anchor="ctr"/>
          <a:lstStyle/>
          <a:p>
            <a:pPr marL="285750" indent="-285750">
              <a:buFont typeface="Wingdings" panose="05000000000000000000" pitchFamily="2" charset="2"/>
              <a:buChar char="n"/>
            </a:pPr>
            <a:r>
              <a:rPr kumimoji="1" lang="ja-JP" altLang="en-US" sz="2000" b="1">
                <a:solidFill>
                  <a:srgbClr val="F36C37"/>
                </a:solidFill>
                <a:latin typeface="+mj-ea"/>
                <a:ea typeface="+mj-ea"/>
              </a:rPr>
              <a:t>目的</a:t>
            </a:r>
          </a:p>
        </p:txBody>
      </p:sp>
      <p:sp>
        <p:nvSpPr>
          <p:cNvPr id="14" name="テキスト ボックス 13">
            <a:extLst>
              <a:ext uri="{FF2B5EF4-FFF2-40B4-BE49-F238E27FC236}">
                <a16:creationId xmlns:a16="http://schemas.microsoft.com/office/drawing/2014/main" id="{2D46B3D4-1782-7F4E-E37D-08578E2F9111}"/>
              </a:ext>
            </a:extLst>
          </p:cNvPr>
          <p:cNvSpPr txBox="1"/>
          <p:nvPr/>
        </p:nvSpPr>
        <p:spPr>
          <a:xfrm>
            <a:off x="5739633" y="1475839"/>
            <a:ext cx="5589815" cy="1477328"/>
          </a:xfrm>
          <a:prstGeom prst="rect">
            <a:avLst/>
          </a:prstGeom>
          <a:noFill/>
        </p:spPr>
        <p:txBody>
          <a:bodyPr wrap="square" rtlCol="0">
            <a:spAutoFit/>
          </a:bodyPr>
          <a:lstStyle/>
          <a:p>
            <a:pPr marL="742950" lvl="1" indent="-285750" defTabSz="914400" fontAlgn="base">
              <a:spcBef>
                <a:spcPct val="0"/>
              </a:spcBef>
              <a:spcAft>
                <a:spcPct val="0"/>
              </a:spcAft>
              <a:buFont typeface="Wingdings" pitchFamily="2" charset="2"/>
              <a:buChar char="ü"/>
            </a:pPr>
            <a:r>
              <a:rPr kumimoji="1" lang="ja-JP" altLang="en-US">
                <a:latin typeface="+mn-ea"/>
              </a:rPr>
              <a:t>お客様の乗車数を〇〇％増加する</a:t>
            </a:r>
            <a:endParaRPr kumimoji="1" lang="en-US" altLang="ja-JP" dirty="0">
              <a:latin typeface="+mn-ea"/>
            </a:endParaRPr>
          </a:p>
          <a:p>
            <a:pPr marL="1200150" lvl="2" indent="-285750" defTabSz="914400" fontAlgn="base">
              <a:spcBef>
                <a:spcPct val="0"/>
              </a:spcBef>
              <a:spcAft>
                <a:spcPct val="0"/>
              </a:spcAft>
              <a:buFont typeface="Wingdings" pitchFamily="2" charset="2"/>
              <a:buChar char="ü"/>
            </a:pPr>
            <a:r>
              <a:rPr kumimoji="1" lang="ja-JP" altLang="en-US">
                <a:latin typeface="+mn-ea"/>
              </a:rPr>
              <a:t>空車率を〇〇％にする</a:t>
            </a:r>
            <a:endParaRPr kumimoji="1" lang="en-US" altLang="ja-JP" dirty="0">
              <a:latin typeface="+mn-ea"/>
            </a:endParaRPr>
          </a:p>
          <a:p>
            <a:pPr marL="1200150" lvl="2" indent="-285750" defTabSz="914400" fontAlgn="base">
              <a:spcBef>
                <a:spcPct val="0"/>
              </a:spcBef>
              <a:spcAft>
                <a:spcPct val="0"/>
              </a:spcAft>
              <a:buFont typeface="Wingdings" pitchFamily="2" charset="2"/>
              <a:buChar char="ü"/>
            </a:pPr>
            <a:r>
              <a:rPr kumimoji="1" lang="ja-JP" altLang="en-US">
                <a:latin typeface="+mn-ea"/>
              </a:rPr>
              <a:t>タクシーの待ち時間を〇〇分にする</a:t>
            </a:r>
            <a:endParaRPr kumimoji="1" lang="en-US" altLang="ja-JP" dirty="0">
              <a:latin typeface="+mn-ea"/>
            </a:endParaRPr>
          </a:p>
          <a:p>
            <a:pPr marL="1200150" lvl="2" indent="-285750" defTabSz="914400" fontAlgn="base">
              <a:spcBef>
                <a:spcPct val="0"/>
              </a:spcBef>
              <a:spcAft>
                <a:spcPct val="0"/>
              </a:spcAft>
              <a:buFont typeface="Wingdings" pitchFamily="2" charset="2"/>
              <a:buChar char="ü"/>
            </a:pPr>
            <a:r>
              <a:rPr kumimoji="1" lang="ja-JP" altLang="en-US">
                <a:latin typeface="+mn-ea"/>
              </a:rPr>
              <a:t>到着予定時刻と実際の時間の誤差を〇〇分以内にする</a:t>
            </a:r>
            <a:endParaRPr kumimoji="1" lang="en-US" altLang="ja-JP" dirty="0">
              <a:latin typeface="+mn-ea"/>
            </a:endParaRPr>
          </a:p>
        </p:txBody>
      </p:sp>
    </p:spTree>
    <p:extLst>
      <p:ext uri="{BB962C8B-B14F-4D97-AF65-F5344CB8AC3E}">
        <p14:creationId xmlns:p14="http://schemas.microsoft.com/office/powerpoint/2010/main" val="2723276822"/>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7D338CD-E001-4AAD-F9EB-5FC3792FF76C}"/>
              </a:ext>
            </a:extLst>
          </p:cNvPr>
          <p:cNvSpPr>
            <a:spLocks noGrp="1"/>
          </p:cNvSpPr>
          <p:nvPr>
            <p:ph type="title"/>
          </p:nvPr>
        </p:nvSpPr>
        <p:spPr/>
        <p:txBody>
          <a:bodyPr/>
          <a:lstStyle/>
          <a:p>
            <a:r>
              <a:rPr lang="ja-JP" altLang="en-US"/>
              <a:t>（補足）タクシー配車アプリの事例</a:t>
            </a:r>
            <a:endParaRPr kumimoji="1" lang="ja-JP" altLang="en-US"/>
          </a:p>
        </p:txBody>
      </p:sp>
      <p:sp>
        <p:nvSpPr>
          <p:cNvPr id="3" name="スライド番号プレースホルダー 2">
            <a:extLst>
              <a:ext uri="{FF2B5EF4-FFF2-40B4-BE49-F238E27FC236}">
                <a16:creationId xmlns:a16="http://schemas.microsoft.com/office/drawing/2014/main" id="{FF48F3B9-606E-510D-5BDC-01C3D1EE74B3}"/>
              </a:ext>
            </a:extLst>
          </p:cNvPr>
          <p:cNvSpPr>
            <a:spLocks noGrp="1"/>
          </p:cNvSpPr>
          <p:nvPr>
            <p:ph type="sldNum" sz="quarter" idx="10"/>
          </p:nvPr>
        </p:nvSpPr>
        <p:spPr/>
        <p:txBody>
          <a:bodyPr/>
          <a:lstStyle/>
          <a:p>
            <a:fld id="{5D750650-B10A-47BF-93C2-E1678438B37A}" type="slidenum">
              <a:rPr lang="en-US" altLang="ja-JP" smtClean="0"/>
              <a:pPr/>
              <a:t>133</a:t>
            </a:fld>
            <a:endParaRPr lang="en-US" altLang="ja-JP" dirty="0"/>
          </a:p>
        </p:txBody>
      </p:sp>
      <p:sp>
        <p:nvSpPr>
          <p:cNvPr id="4" name="四角形: 角を丸くする 9">
            <a:extLst>
              <a:ext uri="{FF2B5EF4-FFF2-40B4-BE49-F238E27FC236}">
                <a16:creationId xmlns:a16="http://schemas.microsoft.com/office/drawing/2014/main" id="{AC1B560B-DDD4-65E3-FC1C-A8C4B760C8B2}"/>
              </a:ext>
            </a:extLst>
          </p:cNvPr>
          <p:cNvSpPr/>
          <p:nvPr/>
        </p:nvSpPr>
        <p:spPr bwMode="auto">
          <a:xfrm>
            <a:off x="649972" y="848783"/>
            <a:ext cx="10678772" cy="477017"/>
          </a:xfrm>
          <a:prstGeom prst="roundRect">
            <a:avLst>
              <a:gd name="adj" fmla="val 7423"/>
            </a:avLst>
          </a:prstGeom>
          <a:solidFill>
            <a:srgbClr val="FEEDE6"/>
          </a:solidFill>
          <a:ln w="19050" algn="ctr">
            <a:noFill/>
            <a:prstDash val="dash"/>
            <a:round/>
            <a:headEnd/>
            <a:tailEnd/>
          </a:ln>
          <a:effectLst/>
        </p:spPr>
        <p:txBody>
          <a:bodyPr wrap="none" lIns="180000" bIns="0" rtlCol="0" anchor="ctr"/>
          <a:lstStyle/>
          <a:p>
            <a:pPr marL="285750" indent="-285750">
              <a:buFont typeface="Wingdings" panose="05000000000000000000" pitchFamily="2" charset="2"/>
              <a:buChar char="n"/>
            </a:pPr>
            <a:r>
              <a:rPr kumimoji="1" lang="ja-JP" altLang="en-US" sz="2000" b="1">
                <a:solidFill>
                  <a:srgbClr val="F36C37"/>
                </a:solidFill>
                <a:latin typeface="+mj-ea"/>
                <a:ea typeface="+mj-ea"/>
              </a:rPr>
              <a:t>ビジネスの整理</a:t>
            </a:r>
          </a:p>
        </p:txBody>
      </p:sp>
      <p:sp>
        <p:nvSpPr>
          <p:cNvPr id="8" name="テキスト ボックス 7">
            <a:extLst>
              <a:ext uri="{FF2B5EF4-FFF2-40B4-BE49-F238E27FC236}">
                <a16:creationId xmlns:a16="http://schemas.microsoft.com/office/drawing/2014/main" id="{A9E754B1-590E-2698-25B4-E3BD18BEE683}"/>
              </a:ext>
            </a:extLst>
          </p:cNvPr>
          <p:cNvSpPr txBox="1"/>
          <p:nvPr/>
        </p:nvSpPr>
        <p:spPr>
          <a:xfrm>
            <a:off x="649973" y="1325800"/>
            <a:ext cx="10892054" cy="2031325"/>
          </a:xfrm>
          <a:prstGeom prst="rect">
            <a:avLst/>
          </a:prstGeom>
          <a:noFill/>
        </p:spPr>
        <p:txBody>
          <a:bodyPr wrap="square">
            <a:spAutoFit/>
          </a:bodyPr>
          <a:lstStyle/>
          <a:p>
            <a:r>
              <a:rPr lang="ja-JP" altLang="en-US">
                <a:solidFill>
                  <a:srgbClr val="F36C37"/>
                </a:solidFill>
              </a:rPr>
              <a:t>収入（</a:t>
            </a:r>
            <a:r>
              <a:rPr lang="en-US" altLang="ja-JP" dirty="0">
                <a:solidFill>
                  <a:srgbClr val="F36C37"/>
                </a:solidFill>
              </a:rPr>
              <a:t>R$</a:t>
            </a:r>
            <a:r>
              <a:rPr lang="ja-JP" altLang="en-US">
                <a:solidFill>
                  <a:srgbClr val="F36C37"/>
                </a:solidFill>
              </a:rPr>
              <a:t>）</a:t>
            </a:r>
            <a:r>
              <a:rPr lang="ja-JP" altLang="en-US"/>
              <a:t>：売上＝タクシー利用料、利益＝数百円／回 </a:t>
            </a:r>
            <a:endParaRPr lang="en-US" altLang="ja-JP" dirty="0"/>
          </a:p>
          <a:p>
            <a:r>
              <a:rPr lang="ja-JP" altLang="en-US">
                <a:solidFill>
                  <a:srgbClr val="F36C37"/>
                </a:solidFill>
              </a:rPr>
              <a:t>主な資源（</a:t>
            </a:r>
            <a:r>
              <a:rPr lang="en-US" altLang="ja-JP" dirty="0">
                <a:solidFill>
                  <a:srgbClr val="F36C37"/>
                </a:solidFill>
              </a:rPr>
              <a:t>KR</a:t>
            </a:r>
            <a:r>
              <a:rPr lang="ja-JP" altLang="en-US">
                <a:solidFill>
                  <a:srgbClr val="F36C37"/>
                </a:solidFill>
              </a:rPr>
              <a:t>）</a:t>
            </a:r>
            <a:r>
              <a:rPr lang="ja-JP" altLang="en-US"/>
              <a:t>：クラウドのサーバシステム、</a:t>
            </a:r>
            <a:r>
              <a:rPr lang="en-US" altLang="ja-JP" dirty="0"/>
              <a:t>AI</a:t>
            </a:r>
            <a:r>
              <a:rPr lang="ja-JP" altLang="en-US"/>
              <a:t>を含むソフトウェア </a:t>
            </a:r>
            <a:endParaRPr lang="en-US" altLang="ja-JP" dirty="0"/>
          </a:p>
          <a:p>
            <a:r>
              <a:rPr lang="ja-JP" altLang="en-US">
                <a:solidFill>
                  <a:srgbClr val="F36C37"/>
                </a:solidFill>
              </a:rPr>
              <a:t>事業費用（</a:t>
            </a:r>
            <a:r>
              <a:rPr lang="en-US" altLang="ja-JP" dirty="0">
                <a:solidFill>
                  <a:srgbClr val="F36C37"/>
                </a:solidFill>
              </a:rPr>
              <a:t>C$</a:t>
            </a:r>
            <a:r>
              <a:rPr lang="ja-JP" altLang="en-US">
                <a:solidFill>
                  <a:srgbClr val="F36C37"/>
                </a:solidFill>
              </a:rPr>
              <a:t>）</a:t>
            </a:r>
            <a:r>
              <a:rPr lang="ja-JP" altLang="en-US"/>
              <a:t>：タクシー利用料、</a:t>
            </a:r>
            <a:r>
              <a:rPr lang="en-US" altLang="ja-JP" dirty="0"/>
              <a:t>IT</a:t>
            </a:r>
            <a:r>
              <a:rPr lang="ja-JP" altLang="en-US"/>
              <a:t>システム運用費、営業活動費、広告宣伝 </a:t>
            </a:r>
            <a:endParaRPr lang="en-US" altLang="ja-JP" dirty="0"/>
          </a:p>
          <a:p>
            <a:r>
              <a:rPr lang="ja-JP" altLang="en-US">
                <a:solidFill>
                  <a:srgbClr val="F36C37"/>
                </a:solidFill>
              </a:rPr>
              <a:t>価値提案</a:t>
            </a:r>
            <a:r>
              <a:rPr lang="en-US" altLang="ja-JP" dirty="0">
                <a:solidFill>
                  <a:srgbClr val="F36C37"/>
                </a:solidFill>
              </a:rPr>
              <a:t>(VP)</a:t>
            </a:r>
            <a:r>
              <a:rPr lang="ja-JP" altLang="en-US"/>
              <a:t>： </a:t>
            </a:r>
            <a:r>
              <a:rPr lang="en-US" altLang="ja-JP" dirty="0"/>
              <a:t>(CS</a:t>
            </a:r>
            <a:r>
              <a:rPr lang="ja-JP" altLang="en-US"/>
              <a:t>向け</a:t>
            </a:r>
            <a:r>
              <a:rPr lang="en-US" altLang="ja-JP" dirty="0"/>
              <a:t>)</a:t>
            </a:r>
            <a:r>
              <a:rPr lang="ja-JP" altLang="en-US"/>
              <a:t>タクシー会社ごとに配車を依頼する必要がない、到着まで何分待てばよいか、 どこのタクシー（誰）が来るのか、目的地まで支払い金額がいくらかが事前にわかる。</a:t>
            </a:r>
            <a:endParaRPr lang="en-US" altLang="ja-JP" dirty="0"/>
          </a:p>
          <a:p>
            <a:r>
              <a:rPr lang="ja-JP" altLang="en-US"/>
              <a:t> 乗車時に、目的地の行先を伝える必要がなく、海外など不慣れな地域で高額請求に合うなどのリスクがない</a:t>
            </a:r>
          </a:p>
        </p:txBody>
      </p:sp>
      <p:sp>
        <p:nvSpPr>
          <p:cNvPr id="9" name="四角形: 角を丸くする 9">
            <a:extLst>
              <a:ext uri="{FF2B5EF4-FFF2-40B4-BE49-F238E27FC236}">
                <a16:creationId xmlns:a16="http://schemas.microsoft.com/office/drawing/2014/main" id="{D972BCFA-E340-72C4-6691-31EB7C9F9CB3}"/>
              </a:ext>
            </a:extLst>
          </p:cNvPr>
          <p:cNvSpPr/>
          <p:nvPr/>
        </p:nvSpPr>
        <p:spPr bwMode="auto">
          <a:xfrm>
            <a:off x="649972" y="3262367"/>
            <a:ext cx="10678772" cy="477017"/>
          </a:xfrm>
          <a:prstGeom prst="roundRect">
            <a:avLst>
              <a:gd name="adj" fmla="val 7423"/>
            </a:avLst>
          </a:prstGeom>
          <a:solidFill>
            <a:srgbClr val="FEEDE6"/>
          </a:solidFill>
          <a:ln w="19050" algn="ctr">
            <a:noFill/>
            <a:prstDash val="dash"/>
            <a:round/>
            <a:headEnd/>
            <a:tailEnd/>
          </a:ln>
          <a:effectLst/>
        </p:spPr>
        <p:txBody>
          <a:bodyPr wrap="none" lIns="180000" bIns="0" rtlCol="0" anchor="ctr"/>
          <a:lstStyle/>
          <a:p>
            <a:pPr marL="285750" indent="-285750">
              <a:buFont typeface="Wingdings" panose="05000000000000000000" pitchFamily="2" charset="2"/>
              <a:buChar char="n"/>
            </a:pPr>
            <a:r>
              <a:rPr kumimoji="1" lang="ja-JP" altLang="en-US" sz="2000" b="1">
                <a:solidFill>
                  <a:srgbClr val="F36C37"/>
                </a:solidFill>
                <a:latin typeface="+mj-ea"/>
                <a:ea typeface="+mj-ea"/>
              </a:rPr>
              <a:t>ルート最適化</a:t>
            </a:r>
            <a:r>
              <a:rPr kumimoji="1" lang="en-US" altLang="ja-JP" sz="2000" b="1" dirty="0">
                <a:solidFill>
                  <a:srgbClr val="F36C37"/>
                </a:solidFill>
                <a:latin typeface="+mj-ea"/>
                <a:ea typeface="+mj-ea"/>
              </a:rPr>
              <a:t>AI</a:t>
            </a:r>
            <a:r>
              <a:rPr kumimoji="1" lang="ja-JP" altLang="en-US" sz="2000" b="1">
                <a:solidFill>
                  <a:srgbClr val="F36C37"/>
                </a:solidFill>
                <a:latin typeface="+mj-ea"/>
                <a:ea typeface="+mj-ea"/>
              </a:rPr>
              <a:t>の導入例</a:t>
            </a:r>
          </a:p>
        </p:txBody>
      </p:sp>
      <mc:AlternateContent xmlns:mc="http://schemas.openxmlformats.org/markup-compatibility/2006" xmlns:a14="http://schemas.microsoft.com/office/drawing/2010/main">
        <mc:Choice Requires="a14">
          <p:graphicFrame>
            <p:nvGraphicFramePr>
              <p:cNvPr id="22" name="表 21">
                <a:extLst>
                  <a:ext uri="{FF2B5EF4-FFF2-40B4-BE49-F238E27FC236}">
                    <a16:creationId xmlns:a16="http://schemas.microsoft.com/office/drawing/2014/main" id="{C613E6AF-245C-B61B-E9C5-A759235ACD36}"/>
                  </a:ext>
                </a:extLst>
              </p:cNvPr>
              <p:cNvGraphicFramePr>
                <a:graphicFrameLocks noGrp="1"/>
              </p:cNvGraphicFramePr>
              <p:nvPr>
                <p:extLst>
                  <p:ext uri="{D42A27DB-BD31-4B8C-83A1-F6EECF244321}">
                    <p14:modId xmlns:p14="http://schemas.microsoft.com/office/powerpoint/2010/main" val="2878583718"/>
                  </p:ext>
                </p:extLst>
              </p:nvPr>
            </p:nvGraphicFramePr>
            <p:xfrm>
              <a:off x="649972" y="3834142"/>
              <a:ext cx="7708215" cy="2465394"/>
            </p:xfrm>
            <a:graphic>
              <a:graphicData uri="http://schemas.openxmlformats.org/drawingml/2006/table">
                <a:tbl>
                  <a:tblPr firstRow="1">
                    <a:tableStyleId>{5C22544A-7EE6-4342-B048-85BDC9FD1C3A}</a:tableStyleId>
                  </a:tblPr>
                  <a:tblGrid>
                    <a:gridCol w="1558301">
                      <a:extLst>
                        <a:ext uri="{9D8B030D-6E8A-4147-A177-3AD203B41FA5}">
                          <a16:colId xmlns:a16="http://schemas.microsoft.com/office/drawing/2014/main" val="530866931"/>
                        </a:ext>
                      </a:extLst>
                    </a:gridCol>
                    <a:gridCol w="3621714">
                      <a:extLst>
                        <a:ext uri="{9D8B030D-6E8A-4147-A177-3AD203B41FA5}">
                          <a16:colId xmlns:a16="http://schemas.microsoft.com/office/drawing/2014/main" val="2467205354"/>
                        </a:ext>
                      </a:extLst>
                    </a:gridCol>
                    <a:gridCol w="2528200">
                      <a:extLst>
                        <a:ext uri="{9D8B030D-6E8A-4147-A177-3AD203B41FA5}">
                          <a16:colId xmlns:a16="http://schemas.microsoft.com/office/drawing/2014/main" val="3022107464"/>
                        </a:ext>
                      </a:extLst>
                    </a:gridCol>
                  </a:tblGrid>
                  <a:tr h="203395">
                    <a:tc>
                      <a:txBody>
                        <a:bodyPr/>
                        <a:lstStyle/>
                        <a:p>
                          <a:pPr algn="ctr" fontAlgn="ctr"/>
                          <a:r>
                            <a:rPr lang="ja-JP" altLang="en-US" sz="1200" u="none" strike="noStrike">
                              <a:solidFill>
                                <a:schemeClr val="bg1"/>
                              </a:solidFill>
                              <a:effectLst/>
                            </a:rPr>
                            <a:t>項目</a:t>
                          </a:r>
                          <a:endParaRPr lang="ja-JP" altLang="en-US" sz="1200" b="1" i="0" u="none" strike="noStrike">
                            <a:solidFill>
                              <a:schemeClr val="bg1"/>
                            </a:solidFill>
                            <a:effectLst/>
                            <a:latin typeface="游ゴシック" panose="020B0400000000000000" pitchFamily="34" charset="-128"/>
                            <a:ea typeface="游ゴシック" panose="020B0400000000000000" pitchFamily="34" charset="-128"/>
                          </a:endParaRPr>
                        </a:p>
                      </a:txBody>
                      <a:tcPr marL="6184" marR="6184" marT="6184" marB="0" anchor="ctr">
                        <a:solidFill>
                          <a:srgbClr val="F36C37"/>
                        </a:solidFill>
                      </a:tcPr>
                    </a:tc>
                    <a:tc>
                      <a:txBody>
                        <a:bodyPr/>
                        <a:lstStyle/>
                        <a:p>
                          <a:pPr algn="ctr" fontAlgn="ctr"/>
                          <a:r>
                            <a:rPr lang="ja-JP" altLang="en-US" sz="1200" u="none" strike="noStrike">
                              <a:solidFill>
                                <a:schemeClr val="bg1"/>
                              </a:solidFill>
                              <a:effectLst/>
                            </a:rPr>
                            <a:t>内容</a:t>
                          </a:r>
                          <a:endParaRPr lang="ja-JP" altLang="en-US" sz="1200" b="1" i="0" u="none" strike="noStrike">
                            <a:solidFill>
                              <a:schemeClr val="bg1"/>
                            </a:solidFill>
                            <a:effectLst/>
                            <a:latin typeface="游ゴシック" panose="020B0400000000000000" pitchFamily="34" charset="-128"/>
                            <a:ea typeface="游ゴシック" panose="020B0400000000000000" pitchFamily="34" charset="-128"/>
                          </a:endParaRPr>
                        </a:p>
                      </a:txBody>
                      <a:tcPr marL="6184" marR="6184" marT="6184" marB="0" anchor="ctr">
                        <a:solidFill>
                          <a:srgbClr val="F36C37"/>
                        </a:solidFill>
                      </a:tcPr>
                    </a:tc>
                    <a:tc>
                      <a:txBody>
                        <a:bodyPr/>
                        <a:lstStyle/>
                        <a:p>
                          <a:pPr algn="ctr" fontAlgn="ctr"/>
                          <a:r>
                            <a:rPr lang="ja-JP" altLang="en-US" sz="1200" u="none" strike="noStrike">
                              <a:solidFill>
                                <a:schemeClr val="bg1"/>
                              </a:solidFill>
                              <a:effectLst/>
                            </a:rPr>
                            <a:t>具体例</a:t>
                          </a:r>
                          <a:endParaRPr lang="ja-JP" altLang="en-US" sz="1200" b="1" i="0" u="none" strike="noStrike">
                            <a:solidFill>
                              <a:schemeClr val="bg1"/>
                            </a:solidFill>
                            <a:effectLst/>
                            <a:latin typeface="游ゴシック" panose="020B0400000000000000" pitchFamily="34" charset="-128"/>
                            <a:ea typeface="游ゴシック" panose="020B0400000000000000" pitchFamily="34" charset="-128"/>
                          </a:endParaRPr>
                        </a:p>
                      </a:txBody>
                      <a:tcPr marL="6184" marR="6184" marT="6184" marB="0" anchor="ctr">
                        <a:solidFill>
                          <a:srgbClr val="F36C37"/>
                        </a:solidFill>
                      </a:tcPr>
                    </a:tc>
                    <a:extLst>
                      <a:ext uri="{0D108BD9-81ED-4DB2-BD59-A6C34878D82A}">
                        <a16:rowId xmlns:a16="http://schemas.microsoft.com/office/drawing/2014/main" val="537188213"/>
                      </a:ext>
                    </a:extLst>
                  </a:tr>
                  <a:tr h="203395">
                    <a:tc>
                      <a:txBody>
                        <a:bodyPr/>
                        <a:lstStyle/>
                        <a:p>
                          <a:pPr algn="ctr" fontAlgn="ctr"/>
                          <a:r>
                            <a:rPr lang="ja-JP" altLang="en-US" sz="1200" u="none" strike="noStrike">
                              <a:effectLst/>
                            </a:rPr>
                            <a:t>固定費</a:t>
                          </a:r>
                          <a:endParaRPr lang="ja-JP" altLang="en-US" sz="1200" b="1" i="0" u="none" strike="noStrike">
                            <a:solidFill>
                              <a:srgbClr val="000000"/>
                            </a:solidFill>
                            <a:effectLst/>
                            <a:latin typeface="游ゴシック" panose="020B0400000000000000" pitchFamily="34" charset="-128"/>
                            <a:ea typeface="游ゴシック" panose="020B0400000000000000" pitchFamily="34" charset="-128"/>
                          </a:endParaRPr>
                        </a:p>
                      </a:txBody>
                      <a:tcPr marL="6184" marR="6184" marT="6184" marB="0" anchor="ctr"/>
                    </a:tc>
                    <a:tc>
                      <a:txBody>
                        <a:bodyPr/>
                        <a:lstStyle/>
                        <a:p>
                          <a:pPr algn="ctr" fontAlgn="ctr"/>
                          <a:r>
                            <a:rPr lang="ja-JP" altLang="en-US" sz="1200" u="none" strike="noStrike">
                              <a:effectLst/>
                            </a:rPr>
                            <a:t>初期投資額</a:t>
                          </a:r>
                          <a:endParaRPr lang="ja-JP" altLang="en-US" sz="1200" b="0" i="0" u="none" strike="noStrike">
                            <a:solidFill>
                              <a:srgbClr val="000000"/>
                            </a:solidFill>
                            <a:effectLst/>
                            <a:latin typeface="游ゴシック" panose="020B0400000000000000" pitchFamily="34" charset="-128"/>
                            <a:ea typeface="游ゴシック" panose="020B0400000000000000" pitchFamily="34" charset="-128"/>
                          </a:endParaRPr>
                        </a:p>
                      </a:txBody>
                      <a:tcPr marL="6184" marR="6184" marT="6184" marB="0" anchor="ctr"/>
                    </a:tc>
                    <a:tc>
                      <a:txBody>
                        <a:bodyPr/>
                        <a:lstStyle/>
                        <a:p>
                          <a:pPr algn="l" fontAlgn="ctr"/>
                          <a:r>
                            <a:rPr lang="en-US" altLang="ja-JP" sz="1200" u="none" strike="noStrike">
                              <a:effectLst/>
                            </a:rPr>
                            <a:t>$12,000,000</a:t>
                          </a:r>
                          <a:r>
                            <a:rPr lang="ja-JP" altLang="en-US" sz="1200" u="none" strike="noStrike">
                              <a:effectLst/>
                            </a:rPr>
                            <a:t>（約</a:t>
                          </a:r>
                          <a:r>
                            <a:rPr lang="en-US" altLang="ja-JP" sz="1200" u="none" strike="noStrike">
                              <a:effectLst/>
                            </a:rPr>
                            <a:t>13.2</a:t>
                          </a:r>
                          <a:r>
                            <a:rPr lang="ja-JP" altLang="en-US" sz="1200" u="none" strike="noStrike">
                              <a:effectLst/>
                            </a:rPr>
                            <a:t>億円）</a:t>
                          </a:r>
                          <a:endParaRPr lang="ja-JP" altLang="en-US" sz="1200" b="0" i="0" u="none" strike="noStrike">
                            <a:solidFill>
                              <a:srgbClr val="000000"/>
                            </a:solidFill>
                            <a:effectLst/>
                            <a:latin typeface="游ゴシック" panose="020B0400000000000000" pitchFamily="34" charset="-128"/>
                            <a:ea typeface="游ゴシック" panose="020B0400000000000000" pitchFamily="34" charset="-128"/>
                          </a:endParaRPr>
                        </a:p>
                      </a:txBody>
                      <a:tcPr marL="6184" marR="6184" marT="6184" marB="0" anchor="ctr"/>
                    </a:tc>
                    <a:extLst>
                      <a:ext uri="{0D108BD9-81ED-4DB2-BD59-A6C34878D82A}">
                        <a16:rowId xmlns:a16="http://schemas.microsoft.com/office/drawing/2014/main" val="136185155"/>
                      </a:ext>
                    </a:extLst>
                  </a:tr>
                  <a:tr h="203395">
                    <a:tc>
                      <a:txBody>
                        <a:bodyPr/>
                        <a:lstStyle/>
                        <a:p>
                          <a:pPr algn="ctr" fontAlgn="ctr"/>
                          <a:r>
                            <a:rPr lang="ja-JP" altLang="en-US" sz="1200" u="none" strike="noStrike">
                              <a:effectLst/>
                            </a:rPr>
                            <a:t>可変費</a:t>
                          </a:r>
                          <a:endParaRPr lang="ja-JP" altLang="en-US" sz="1200" b="1" i="0" u="none" strike="noStrike">
                            <a:solidFill>
                              <a:srgbClr val="000000"/>
                            </a:solidFill>
                            <a:effectLst/>
                            <a:latin typeface="游ゴシック" panose="020B0400000000000000" pitchFamily="34" charset="-128"/>
                            <a:ea typeface="游ゴシック" panose="020B0400000000000000" pitchFamily="34" charset="-128"/>
                          </a:endParaRPr>
                        </a:p>
                      </a:txBody>
                      <a:tcPr marL="6184" marR="6184" marT="6184" marB="0" anchor="ctr"/>
                    </a:tc>
                    <a:tc>
                      <a:txBody>
                        <a:bodyPr/>
                        <a:lstStyle/>
                        <a:p>
                          <a:pPr algn="ctr" fontAlgn="ctr"/>
                          <a:r>
                            <a:rPr lang="en-US" sz="1200" u="none" strike="noStrike" dirty="0">
                              <a:effectLst/>
                            </a:rPr>
                            <a:t>AI</a:t>
                          </a:r>
                          <a:r>
                            <a:rPr lang="ja-JP" altLang="en-US" sz="1200" u="none" strike="noStrike">
                              <a:effectLst/>
                            </a:rPr>
                            <a:t>システムの年間運用コスト</a:t>
                          </a:r>
                          <a:endParaRPr lang="ja-JP" altLang="en-US" sz="1200" b="0" i="0" u="none" strike="noStrike">
                            <a:solidFill>
                              <a:srgbClr val="000000"/>
                            </a:solidFill>
                            <a:effectLst/>
                            <a:latin typeface="游ゴシック" panose="020B0400000000000000" pitchFamily="34" charset="-128"/>
                            <a:ea typeface="游ゴシック" panose="020B0400000000000000" pitchFamily="34" charset="-128"/>
                          </a:endParaRPr>
                        </a:p>
                      </a:txBody>
                      <a:tcPr marL="6184" marR="6184" marT="6184" marB="0" anchor="ctr"/>
                    </a:tc>
                    <a:tc>
                      <a:txBody>
                        <a:bodyPr/>
                        <a:lstStyle/>
                        <a:p>
                          <a:pPr algn="l" fontAlgn="ctr"/>
                          <a:r>
                            <a:rPr lang="en-US" altLang="ja-JP" sz="1200" u="none" strike="noStrike">
                              <a:effectLst/>
                            </a:rPr>
                            <a:t>$1,500,000</a:t>
                          </a:r>
                          <a:r>
                            <a:rPr lang="ja-JP" altLang="en-US" sz="1200" u="none" strike="noStrike">
                              <a:effectLst/>
                            </a:rPr>
                            <a:t>（約</a:t>
                          </a:r>
                          <a:r>
                            <a:rPr lang="en-US" altLang="ja-JP" sz="1200" u="none" strike="noStrike">
                              <a:effectLst/>
                            </a:rPr>
                            <a:t>1.65</a:t>
                          </a:r>
                          <a:r>
                            <a:rPr lang="ja-JP" altLang="en-US" sz="1200" u="none" strike="noStrike">
                              <a:effectLst/>
                            </a:rPr>
                            <a:t>億円）</a:t>
                          </a:r>
                          <a:endParaRPr lang="ja-JP" altLang="en-US" sz="1200" b="0" i="0" u="none" strike="noStrike">
                            <a:solidFill>
                              <a:srgbClr val="000000"/>
                            </a:solidFill>
                            <a:effectLst/>
                            <a:latin typeface="游ゴシック" panose="020B0400000000000000" pitchFamily="34" charset="-128"/>
                            <a:ea typeface="游ゴシック" panose="020B0400000000000000" pitchFamily="34" charset="-128"/>
                          </a:endParaRPr>
                        </a:p>
                      </a:txBody>
                      <a:tcPr marL="6184" marR="6184" marT="6184" marB="0" anchor="ctr"/>
                    </a:tc>
                    <a:extLst>
                      <a:ext uri="{0D108BD9-81ED-4DB2-BD59-A6C34878D82A}">
                        <a16:rowId xmlns:a16="http://schemas.microsoft.com/office/drawing/2014/main" val="1175793525"/>
                      </a:ext>
                    </a:extLst>
                  </a:tr>
                  <a:tr h="203395">
                    <a:tc>
                      <a:txBody>
                        <a:bodyPr/>
                        <a:lstStyle/>
                        <a:p>
                          <a:pPr algn="ctr" fontAlgn="ctr"/>
                          <a:r>
                            <a:rPr lang="ja-JP" altLang="en-US" sz="1200" u="none" strike="noStrike">
                              <a:effectLst/>
                            </a:rPr>
                            <a:t>貢献利益</a:t>
                          </a:r>
                          <a:endParaRPr lang="ja-JP" altLang="en-US" sz="1200" b="1" i="0" u="none" strike="noStrike">
                            <a:solidFill>
                              <a:srgbClr val="000000"/>
                            </a:solidFill>
                            <a:effectLst/>
                            <a:latin typeface="游ゴシック" panose="020B0400000000000000" pitchFamily="34" charset="-128"/>
                            <a:ea typeface="游ゴシック" panose="020B0400000000000000" pitchFamily="34" charset="-128"/>
                          </a:endParaRPr>
                        </a:p>
                      </a:txBody>
                      <a:tcPr marL="6184" marR="6184" marT="6184" marB="0" anchor="ctr"/>
                    </a:tc>
                    <a:tc>
                      <a:txBody>
                        <a:bodyPr/>
                        <a:lstStyle/>
                        <a:p>
                          <a:pPr algn="ctr" fontAlgn="ctr"/>
                          <a:r>
                            <a:rPr lang="ja-JP" altLang="en-US" sz="1200" u="none" strike="noStrike">
                              <a:effectLst/>
                            </a:rPr>
                            <a:t>コスト削減や収益増加の合計</a:t>
                          </a:r>
                          <a:endParaRPr lang="ja-JP" altLang="en-US" sz="1200" b="0" i="0" u="none" strike="noStrike">
                            <a:solidFill>
                              <a:srgbClr val="000000"/>
                            </a:solidFill>
                            <a:effectLst/>
                            <a:latin typeface="游ゴシック" panose="020B0400000000000000" pitchFamily="34" charset="-128"/>
                            <a:ea typeface="游ゴシック" panose="020B0400000000000000" pitchFamily="34" charset="-128"/>
                          </a:endParaRPr>
                        </a:p>
                      </a:txBody>
                      <a:tcPr marL="6184" marR="6184" marT="6184" marB="0" anchor="ctr"/>
                    </a:tc>
                    <a:tc>
                      <a:txBody>
                        <a:bodyPr/>
                        <a:lstStyle/>
                        <a:p>
                          <a:pPr algn="l" fontAlgn="ctr"/>
                          <a:r>
                            <a:rPr lang="en-US" altLang="ja-JP" sz="1200" u="none" strike="noStrike">
                              <a:effectLst/>
                            </a:rPr>
                            <a:t>$14,600,000</a:t>
                          </a:r>
                          <a:r>
                            <a:rPr lang="ja-JP" altLang="en-US" sz="1200" u="none" strike="noStrike">
                              <a:effectLst/>
                            </a:rPr>
                            <a:t>（約</a:t>
                          </a:r>
                          <a:r>
                            <a:rPr lang="en-US" altLang="ja-JP" sz="1200" u="none" strike="noStrike">
                              <a:effectLst/>
                            </a:rPr>
                            <a:t>16.06</a:t>
                          </a:r>
                          <a:r>
                            <a:rPr lang="ja-JP" altLang="en-US" sz="1200" u="none" strike="noStrike">
                              <a:effectLst/>
                            </a:rPr>
                            <a:t>億円）</a:t>
                          </a:r>
                          <a:endParaRPr lang="ja-JP" altLang="en-US" sz="1200" b="0" i="0" u="none" strike="noStrike">
                            <a:solidFill>
                              <a:srgbClr val="000000"/>
                            </a:solidFill>
                            <a:effectLst/>
                            <a:latin typeface="游ゴシック" panose="020B0400000000000000" pitchFamily="34" charset="-128"/>
                            <a:ea typeface="游ゴシック" panose="020B0400000000000000" pitchFamily="34" charset="-128"/>
                          </a:endParaRPr>
                        </a:p>
                      </a:txBody>
                      <a:tcPr marL="6184" marR="6184" marT="6184" marB="0" anchor="ctr"/>
                    </a:tc>
                    <a:extLst>
                      <a:ext uri="{0D108BD9-81ED-4DB2-BD59-A6C34878D82A}">
                        <a16:rowId xmlns:a16="http://schemas.microsoft.com/office/drawing/2014/main" val="3227461650"/>
                      </a:ext>
                    </a:extLst>
                  </a:tr>
                  <a:tr h="698340">
                    <a:tc>
                      <a:txBody>
                        <a:bodyPr/>
                        <a:lstStyle/>
                        <a:p>
                          <a:pPr algn="ctr" fontAlgn="ctr"/>
                          <a:r>
                            <a:rPr lang="ja-JP" altLang="en-US" sz="1200" u="none" strike="noStrike">
                              <a:effectLst/>
                            </a:rPr>
                            <a:t>損益分岐点の計算式</a:t>
                          </a:r>
                          <a:endParaRPr lang="ja-JP" altLang="en-US" sz="1200" b="1" i="0" u="none" strike="noStrike">
                            <a:solidFill>
                              <a:srgbClr val="000000"/>
                            </a:solidFill>
                            <a:effectLst/>
                            <a:latin typeface="游ゴシック" panose="020B0400000000000000" pitchFamily="34" charset="-128"/>
                            <a:ea typeface="游ゴシック" panose="020B0400000000000000" pitchFamily="34" charset="-128"/>
                          </a:endParaRPr>
                        </a:p>
                      </a:txBody>
                      <a:tcPr marL="6184" marR="6184" marT="6184" marB="0" anchor="ctr"/>
                    </a:tc>
                    <a:tc>
                      <a:txBody>
                        <a:bodyPr/>
                        <a:lstStyle/>
                        <a:p>
                          <a:pPr algn="l" fontAlgn="ctr"/>
                          <a14:m>
                            <m:oMathPara xmlns:m="http://schemas.openxmlformats.org/officeDocument/2006/math">
                              <m:oMathParaPr>
                                <m:jc m:val="centerGroup"/>
                              </m:oMathParaPr>
                              <m:oMath xmlns:m="http://schemas.openxmlformats.org/officeDocument/2006/math">
                                <m:f>
                                  <m:fPr>
                                    <m:ctrlPr>
                                      <a:rPr lang="en-US" altLang="ja-JP" sz="1200" b="0" i="1" u="none" strike="noStrike" smtClean="0">
                                        <a:solidFill>
                                          <a:srgbClr val="000000"/>
                                        </a:solidFill>
                                        <a:effectLst/>
                                        <a:latin typeface="Cambria Math" panose="02040503050406030204" pitchFamily="18" charset="0"/>
                                        <a:ea typeface="游ゴシック" panose="020B0400000000000000" pitchFamily="34" charset="-128"/>
                                      </a:rPr>
                                    </m:ctrlPr>
                                  </m:fPr>
                                  <m:num>
                                    <m:r>
                                      <a:rPr lang="ja-JP" altLang="en-US" sz="1200" b="0" i="1" u="none" strike="noStrike" smtClean="0">
                                        <a:solidFill>
                                          <a:srgbClr val="000000"/>
                                        </a:solidFill>
                                        <a:effectLst/>
                                        <a:latin typeface="Cambria Math" panose="02040503050406030204" pitchFamily="18" charset="0"/>
                                        <a:ea typeface="游ゴシック" panose="020B0400000000000000" pitchFamily="34" charset="-128"/>
                                      </a:rPr>
                                      <m:t>初期投資費用</m:t>
                                    </m:r>
                                  </m:num>
                                  <m:den>
                                    <m:r>
                                      <m:rPr>
                                        <m:nor/>
                                      </m:rPr>
                                      <a:rPr lang="ja-JP" altLang="en-US" sz="1200" smtClean="0"/>
                                      <m:t>年間コスト削減額</m:t>
                                    </m:r>
                                    <m:r>
                                      <m:rPr>
                                        <m:nor/>
                                      </m:rPr>
                                      <a:rPr lang="en-US" altLang="ja-JP" sz="1200" smtClean="0"/>
                                      <m:t>+</m:t>
                                    </m:r>
                                    <m:r>
                                      <m:rPr>
                                        <m:nor/>
                                      </m:rPr>
                                      <a:rPr lang="ja-JP" altLang="en-US" sz="1200" smtClean="0"/>
                                      <m:t>年間収益増加額−</m:t>
                                    </m:r>
                                    <m:r>
                                      <a:rPr lang="ja-JP" altLang="en-US" sz="1200" i="1" smtClean="0">
                                        <a:latin typeface="Cambria Math" panose="02040503050406030204" pitchFamily="18" charset="0"/>
                                      </a:rPr>
                                      <m:t>年間運用コスト</m:t>
                                    </m:r>
                                  </m:den>
                                </m:f>
                              </m:oMath>
                            </m:oMathPara>
                          </a14:m>
                          <a:endParaRPr lang="ja-JP" altLang="en-US" sz="1200" b="0" i="0" u="none" strike="noStrike">
                            <a:solidFill>
                              <a:srgbClr val="000000"/>
                            </a:solidFill>
                            <a:effectLst/>
                            <a:latin typeface="游ゴシック" panose="020B0400000000000000" pitchFamily="34" charset="-128"/>
                            <a:ea typeface="游ゴシック" panose="020B0400000000000000" pitchFamily="34" charset="-128"/>
                          </a:endParaRPr>
                        </a:p>
                      </a:txBody>
                      <a:tcPr marL="6184" marR="6184" marT="6184" marB="0" anchor="ctr"/>
                    </a:tc>
                    <a:tc>
                      <a:txBody>
                        <a:bodyPr/>
                        <a:lstStyle/>
                        <a:p>
                          <a:pPr algn="l" fontAlgn="ctr"/>
                          <a:r>
                            <a:rPr lang="en-US" altLang="ja-JP" sz="1200" u="none" strike="noStrike" dirty="0">
                              <a:effectLst/>
                            </a:rPr>
                            <a:t>-</a:t>
                          </a:r>
                          <a:endParaRPr lang="en-US" altLang="ja-JP" sz="1200" b="0" i="0" u="none" strike="noStrike" dirty="0">
                            <a:solidFill>
                              <a:srgbClr val="000000"/>
                            </a:solidFill>
                            <a:effectLst/>
                            <a:latin typeface="游ゴシック" panose="020B0400000000000000" pitchFamily="34" charset="-128"/>
                            <a:ea typeface="游ゴシック" panose="020B0400000000000000" pitchFamily="34" charset="-128"/>
                          </a:endParaRPr>
                        </a:p>
                      </a:txBody>
                      <a:tcPr marL="6184" marR="6184" marT="6184" marB="0" anchor="ctr"/>
                    </a:tc>
                    <a:extLst>
                      <a:ext uri="{0D108BD9-81ED-4DB2-BD59-A6C34878D82A}">
                        <a16:rowId xmlns:a16="http://schemas.microsoft.com/office/drawing/2014/main" val="49880843"/>
                      </a:ext>
                    </a:extLst>
                  </a:tr>
                  <a:tr h="750079">
                    <a:tc>
                      <a:txBody>
                        <a:bodyPr/>
                        <a:lstStyle/>
                        <a:p>
                          <a:pPr algn="ctr" fontAlgn="ctr"/>
                          <a:r>
                            <a:rPr lang="ja-JP" altLang="en-US" sz="1200" u="none" strike="noStrike">
                              <a:effectLst/>
                            </a:rPr>
                            <a:t>具体例の損益分岐点</a:t>
                          </a:r>
                          <a:endParaRPr lang="ja-JP" altLang="en-US" sz="1200" b="1" i="0" u="none" strike="noStrike">
                            <a:solidFill>
                              <a:srgbClr val="000000"/>
                            </a:solidFill>
                            <a:effectLst/>
                            <a:latin typeface="游ゴシック" panose="020B0400000000000000" pitchFamily="34" charset="-128"/>
                            <a:ea typeface="游ゴシック" panose="020B0400000000000000" pitchFamily="34" charset="-128"/>
                          </a:endParaRPr>
                        </a:p>
                      </a:txBody>
                      <a:tcPr marL="6184" marR="6184" marT="6184" marB="0" anchor="ctr"/>
                    </a:tc>
                    <a:tc>
                      <a:txBody>
                        <a:bodyPr/>
                        <a:lstStyle/>
                        <a:p>
                          <a:pPr algn="l" fontAlgn="ctr"/>
                          <a14:m>
                            <m:oMathPara xmlns:m="http://schemas.openxmlformats.org/officeDocument/2006/math">
                              <m:oMathParaPr>
                                <m:jc m:val="centerGroup"/>
                              </m:oMathParaPr>
                              <m:oMath xmlns:m="http://schemas.openxmlformats.org/officeDocument/2006/math">
                                <m:f>
                                  <m:fPr>
                                    <m:ctrlPr>
                                      <a:rPr lang="en-US" altLang="ja-JP" sz="1200" b="0" i="1" u="none" strike="noStrike" smtClean="0">
                                        <a:solidFill>
                                          <a:srgbClr val="000000"/>
                                        </a:solidFill>
                                        <a:effectLst/>
                                        <a:latin typeface="Cambria Math" panose="02040503050406030204" pitchFamily="18" charset="0"/>
                                        <a:ea typeface="游ゴシック" panose="020B0400000000000000" pitchFamily="34" charset="-128"/>
                                      </a:rPr>
                                    </m:ctrlPr>
                                  </m:fPr>
                                  <m:num>
                                    <m:r>
                                      <a:rPr lang="en-US" altLang="ja-JP" sz="1200" b="0" i="1" u="none" strike="noStrike" smtClean="0">
                                        <a:solidFill>
                                          <a:srgbClr val="000000"/>
                                        </a:solidFill>
                                        <a:effectLst/>
                                        <a:latin typeface="Cambria Math" panose="02040503050406030204" pitchFamily="18" charset="0"/>
                                        <a:ea typeface="游ゴシック" panose="020B0400000000000000" pitchFamily="34" charset="-128"/>
                                      </a:rPr>
                                      <m:t>12000000</m:t>
                                    </m:r>
                                  </m:num>
                                  <m:den>
                                    <m:r>
                                      <m:rPr>
                                        <m:nor/>
                                      </m:rPr>
                                      <a:rPr lang="en-US" altLang="ja-JP" sz="1200" smtClean="0"/>
                                      <m:t>9,600,000+5,000,000−1,500,000​</m:t>
                                    </m:r>
                                  </m:den>
                                </m:f>
                              </m:oMath>
                            </m:oMathPara>
                          </a14:m>
                          <a:endParaRPr lang="ja-JP" altLang="en-US" sz="1200" b="0" i="0" u="none" strike="noStrike">
                            <a:solidFill>
                              <a:srgbClr val="000000"/>
                            </a:solidFill>
                            <a:effectLst/>
                            <a:latin typeface="游ゴシック" panose="020B0400000000000000" pitchFamily="34" charset="-128"/>
                            <a:ea typeface="游ゴシック" panose="020B0400000000000000" pitchFamily="34" charset="-128"/>
                          </a:endParaRPr>
                        </a:p>
                      </a:txBody>
                      <a:tcPr marL="6184" marR="6184" marT="6184" marB="0" anchor="ctr"/>
                    </a:tc>
                    <a:tc>
                      <a:txBody>
                        <a:bodyPr/>
                        <a:lstStyle/>
                        <a:p>
                          <a:pPr algn="l" fontAlgn="ctr"/>
                          <a:r>
                            <a:rPr lang="ja-JP" altLang="en-US" sz="1200" u="none" strike="noStrike">
                              <a:effectLst/>
                            </a:rPr>
                            <a:t>約</a:t>
                          </a:r>
                          <a:r>
                            <a:rPr lang="en-US" altLang="ja-JP" sz="1200" u="none" strike="noStrike" dirty="0">
                              <a:effectLst/>
                            </a:rPr>
                            <a:t>1</a:t>
                          </a:r>
                          <a:r>
                            <a:rPr lang="ja-JP" altLang="en-US" sz="1200" u="none" strike="noStrike">
                              <a:effectLst/>
                            </a:rPr>
                            <a:t>年</a:t>
                          </a:r>
                          <a:r>
                            <a:rPr lang="en-US" altLang="ja-JP" sz="1200" u="none" strike="noStrike" dirty="0">
                              <a:effectLst/>
                            </a:rPr>
                            <a:t>1</a:t>
                          </a:r>
                          <a:r>
                            <a:rPr lang="ja-JP" altLang="en-US" sz="1200" u="none" strike="noStrike">
                              <a:effectLst/>
                            </a:rPr>
                            <a:t>か月で回収</a:t>
                          </a:r>
                          <a:endParaRPr lang="ja-JP" altLang="en-US" sz="1200" b="0" i="0" u="none" strike="noStrike">
                            <a:solidFill>
                              <a:srgbClr val="000000"/>
                            </a:solidFill>
                            <a:effectLst/>
                            <a:latin typeface="游ゴシック" panose="020B0400000000000000" pitchFamily="34" charset="-128"/>
                            <a:ea typeface="游ゴシック" panose="020B0400000000000000" pitchFamily="34" charset="-128"/>
                          </a:endParaRPr>
                        </a:p>
                      </a:txBody>
                      <a:tcPr marL="6184" marR="6184" marT="6184" marB="0" anchor="ctr"/>
                    </a:tc>
                    <a:extLst>
                      <a:ext uri="{0D108BD9-81ED-4DB2-BD59-A6C34878D82A}">
                        <a16:rowId xmlns:a16="http://schemas.microsoft.com/office/drawing/2014/main" val="112346080"/>
                      </a:ext>
                    </a:extLst>
                  </a:tr>
                  <a:tr h="203395">
                    <a:tc>
                      <a:txBody>
                        <a:bodyPr/>
                        <a:lstStyle/>
                        <a:p>
                          <a:pPr algn="ctr" fontAlgn="ctr"/>
                          <a:r>
                            <a:rPr lang="ja-JP" altLang="en-US" sz="1200" u="none" strike="noStrike">
                              <a:effectLst/>
                            </a:rPr>
                            <a:t>その他の考慮点</a:t>
                          </a:r>
                          <a:endParaRPr lang="ja-JP" altLang="en-US" sz="1200" b="1" i="0" u="none" strike="noStrike">
                            <a:solidFill>
                              <a:srgbClr val="000000"/>
                            </a:solidFill>
                            <a:effectLst/>
                            <a:latin typeface="游ゴシック" panose="020B0400000000000000" pitchFamily="34" charset="-128"/>
                            <a:ea typeface="游ゴシック" panose="020B0400000000000000" pitchFamily="34" charset="-128"/>
                          </a:endParaRPr>
                        </a:p>
                      </a:txBody>
                      <a:tcPr marL="6184" marR="6184" marT="6184" marB="0" anchor="ctr"/>
                    </a:tc>
                    <a:tc>
                      <a:txBody>
                        <a:bodyPr/>
                        <a:lstStyle/>
                        <a:p>
                          <a:pPr algn="l" fontAlgn="ctr"/>
                          <a:r>
                            <a:rPr lang="ja-JP" altLang="en-US" sz="1200" u="none" strike="noStrike">
                              <a:effectLst/>
                            </a:rPr>
                            <a:t>敏感度分析、シナリオ分析など。</a:t>
                          </a:r>
                          <a:endParaRPr lang="ja-JP" altLang="en-US" sz="1200" b="0" i="0" u="none" strike="noStrike">
                            <a:solidFill>
                              <a:srgbClr val="000000"/>
                            </a:solidFill>
                            <a:effectLst/>
                            <a:latin typeface="游ゴシック" panose="020B0400000000000000" pitchFamily="34" charset="-128"/>
                            <a:ea typeface="游ゴシック" panose="020B0400000000000000" pitchFamily="34" charset="-128"/>
                          </a:endParaRPr>
                        </a:p>
                      </a:txBody>
                      <a:tcPr marL="6184" marR="6184" marT="6184" marB="0" anchor="ctr"/>
                    </a:tc>
                    <a:tc>
                      <a:txBody>
                        <a:bodyPr/>
                        <a:lstStyle/>
                        <a:p>
                          <a:pPr algn="l" fontAlgn="ctr"/>
                          <a:r>
                            <a:rPr lang="en-US" altLang="ja-JP" sz="1200" u="none" strike="noStrike" dirty="0">
                              <a:effectLst/>
                            </a:rPr>
                            <a:t>-</a:t>
                          </a:r>
                          <a:endParaRPr lang="en-US" altLang="ja-JP" sz="1200" b="0" i="0" u="none" strike="noStrike" dirty="0">
                            <a:solidFill>
                              <a:srgbClr val="000000"/>
                            </a:solidFill>
                            <a:effectLst/>
                            <a:latin typeface="游ゴシック" panose="020B0400000000000000" pitchFamily="34" charset="-128"/>
                            <a:ea typeface="游ゴシック" panose="020B0400000000000000" pitchFamily="34" charset="-128"/>
                          </a:endParaRPr>
                        </a:p>
                      </a:txBody>
                      <a:tcPr marL="6184" marR="6184" marT="6184" marB="0" anchor="ctr"/>
                    </a:tc>
                    <a:extLst>
                      <a:ext uri="{0D108BD9-81ED-4DB2-BD59-A6C34878D82A}">
                        <a16:rowId xmlns:a16="http://schemas.microsoft.com/office/drawing/2014/main" val="3294032777"/>
                      </a:ext>
                    </a:extLst>
                  </a:tr>
                </a:tbl>
              </a:graphicData>
            </a:graphic>
          </p:graphicFrame>
        </mc:Choice>
        <mc:Fallback xmlns="">
          <p:graphicFrame>
            <p:nvGraphicFramePr>
              <p:cNvPr id="22" name="表 21">
                <a:extLst>
                  <a:ext uri="{FF2B5EF4-FFF2-40B4-BE49-F238E27FC236}">
                    <a16:creationId xmlns:a16="http://schemas.microsoft.com/office/drawing/2014/main" id="{C613E6AF-245C-B61B-E9C5-A759235ACD36}"/>
                  </a:ext>
                </a:extLst>
              </p:cNvPr>
              <p:cNvGraphicFramePr>
                <a:graphicFrameLocks noGrp="1"/>
              </p:cNvGraphicFramePr>
              <p:nvPr>
                <p:extLst>
                  <p:ext uri="{D42A27DB-BD31-4B8C-83A1-F6EECF244321}">
                    <p14:modId xmlns:p14="http://schemas.microsoft.com/office/powerpoint/2010/main" val="2878583718"/>
                  </p:ext>
                </p:extLst>
              </p:nvPr>
            </p:nvGraphicFramePr>
            <p:xfrm>
              <a:off x="649972" y="3834142"/>
              <a:ext cx="7708215" cy="2465394"/>
            </p:xfrm>
            <a:graphic>
              <a:graphicData uri="http://schemas.openxmlformats.org/drawingml/2006/table">
                <a:tbl>
                  <a:tblPr firstRow="1">
                    <a:tableStyleId>{5C22544A-7EE6-4342-B048-85BDC9FD1C3A}</a:tableStyleId>
                  </a:tblPr>
                  <a:tblGrid>
                    <a:gridCol w="1558301">
                      <a:extLst>
                        <a:ext uri="{9D8B030D-6E8A-4147-A177-3AD203B41FA5}">
                          <a16:colId xmlns:a16="http://schemas.microsoft.com/office/drawing/2014/main" val="530866931"/>
                        </a:ext>
                      </a:extLst>
                    </a:gridCol>
                    <a:gridCol w="3621714">
                      <a:extLst>
                        <a:ext uri="{9D8B030D-6E8A-4147-A177-3AD203B41FA5}">
                          <a16:colId xmlns:a16="http://schemas.microsoft.com/office/drawing/2014/main" val="2467205354"/>
                        </a:ext>
                      </a:extLst>
                    </a:gridCol>
                    <a:gridCol w="2528200">
                      <a:extLst>
                        <a:ext uri="{9D8B030D-6E8A-4147-A177-3AD203B41FA5}">
                          <a16:colId xmlns:a16="http://schemas.microsoft.com/office/drawing/2014/main" val="3022107464"/>
                        </a:ext>
                      </a:extLst>
                    </a:gridCol>
                  </a:tblGrid>
                  <a:tr h="203395">
                    <a:tc>
                      <a:txBody>
                        <a:bodyPr/>
                        <a:lstStyle/>
                        <a:p>
                          <a:pPr algn="ctr" fontAlgn="ctr"/>
                          <a:r>
                            <a:rPr lang="ja-JP" altLang="en-US" sz="1200" u="none" strike="noStrike">
                              <a:solidFill>
                                <a:schemeClr val="bg1"/>
                              </a:solidFill>
                              <a:effectLst/>
                            </a:rPr>
                            <a:t>項目</a:t>
                          </a:r>
                          <a:endParaRPr lang="ja-JP" altLang="en-US" sz="1200" b="1" i="0" u="none" strike="noStrike">
                            <a:solidFill>
                              <a:schemeClr val="bg1"/>
                            </a:solidFill>
                            <a:effectLst/>
                            <a:latin typeface="游ゴシック" panose="020B0400000000000000" pitchFamily="34" charset="-128"/>
                            <a:ea typeface="游ゴシック" panose="020B0400000000000000" pitchFamily="34" charset="-128"/>
                          </a:endParaRPr>
                        </a:p>
                      </a:txBody>
                      <a:tcPr marL="6184" marR="6184" marT="6184" marB="0" anchor="ctr">
                        <a:solidFill>
                          <a:srgbClr val="F36C37"/>
                        </a:solidFill>
                      </a:tcPr>
                    </a:tc>
                    <a:tc>
                      <a:txBody>
                        <a:bodyPr/>
                        <a:lstStyle/>
                        <a:p>
                          <a:pPr algn="ctr" fontAlgn="ctr"/>
                          <a:r>
                            <a:rPr lang="ja-JP" altLang="en-US" sz="1200" u="none" strike="noStrike">
                              <a:solidFill>
                                <a:schemeClr val="bg1"/>
                              </a:solidFill>
                              <a:effectLst/>
                            </a:rPr>
                            <a:t>内容</a:t>
                          </a:r>
                          <a:endParaRPr lang="ja-JP" altLang="en-US" sz="1200" b="1" i="0" u="none" strike="noStrike">
                            <a:solidFill>
                              <a:schemeClr val="bg1"/>
                            </a:solidFill>
                            <a:effectLst/>
                            <a:latin typeface="游ゴシック" panose="020B0400000000000000" pitchFamily="34" charset="-128"/>
                            <a:ea typeface="游ゴシック" panose="020B0400000000000000" pitchFamily="34" charset="-128"/>
                          </a:endParaRPr>
                        </a:p>
                      </a:txBody>
                      <a:tcPr marL="6184" marR="6184" marT="6184" marB="0" anchor="ctr">
                        <a:solidFill>
                          <a:srgbClr val="F36C37"/>
                        </a:solidFill>
                      </a:tcPr>
                    </a:tc>
                    <a:tc>
                      <a:txBody>
                        <a:bodyPr/>
                        <a:lstStyle/>
                        <a:p>
                          <a:pPr algn="ctr" fontAlgn="ctr"/>
                          <a:r>
                            <a:rPr lang="ja-JP" altLang="en-US" sz="1200" u="none" strike="noStrike">
                              <a:solidFill>
                                <a:schemeClr val="bg1"/>
                              </a:solidFill>
                              <a:effectLst/>
                            </a:rPr>
                            <a:t>具体例</a:t>
                          </a:r>
                          <a:endParaRPr lang="ja-JP" altLang="en-US" sz="1200" b="1" i="0" u="none" strike="noStrike">
                            <a:solidFill>
                              <a:schemeClr val="bg1"/>
                            </a:solidFill>
                            <a:effectLst/>
                            <a:latin typeface="游ゴシック" panose="020B0400000000000000" pitchFamily="34" charset="-128"/>
                            <a:ea typeface="游ゴシック" panose="020B0400000000000000" pitchFamily="34" charset="-128"/>
                          </a:endParaRPr>
                        </a:p>
                      </a:txBody>
                      <a:tcPr marL="6184" marR="6184" marT="6184" marB="0" anchor="ctr">
                        <a:solidFill>
                          <a:srgbClr val="F36C37"/>
                        </a:solidFill>
                      </a:tcPr>
                    </a:tc>
                    <a:extLst>
                      <a:ext uri="{0D108BD9-81ED-4DB2-BD59-A6C34878D82A}">
                        <a16:rowId xmlns:a16="http://schemas.microsoft.com/office/drawing/2014/main" val="537188213"/>
                      </a:ext>
                    </a:extLst>
                  </a:tr>
                  <a:tr h="203395">
                    <a:tc>
                      <a:txBody>
                        <a:bodyPr/>
                        <a:lstStyle/>
                        <a:p>
                          <a:pPr algn="ctr" fontAlgn="ctr"/>
                          <a:r>
                            <a:rPr lang="ja-JP" altLang="en-US" sz="1200" u="none" strike="noStrike">
                              <a:effectLst/>
                            </a:rPr>
                            <a:t>固定費</a:t>
                          </a:r>
                          <a:endParaRPr lang="ja-JP" altLang="en-US" sz="1200" b="1" i="0" u="none" strike="noStrike">
                            <a:solidFill>
                              <a:srgbClr val="000000"/>
                            </a:solidFill>
                            <a:effectLst/>
                            <a:latin typeface="游ゴシック" panose="020B0400000000000000" pitchFamily="34" charset="-128"/>
                            <a:ea typeface="游ゴシック" panose="020B0400000000000000" pitchFamily="34" charset="-128"/>
                          </a:endParaRPr>
                        </a:p>
                      </a:txBody>
                      <a:tcPr marL="6184" marR="6184" marT="6184" marB="0" anchor="ctr"/>
                    </a:tc>
                    <a:tc>
                      <a:txBody>
                        <a:bodyPr/>
                        <a:lstStyle/>
                        <a:p>
                          <a:pPr algn="ctr" fontAlgn="ctr"/>
                          <a:r>
                            <a:rPr lang="ja-JP" altLang="en-US" sz="1200" u="none" strike="noStrike">
                              <a:effectLst/>
                            </a:rPr>
                            <a:t>初期投資額</a:t>
                          </a:r>
                          <a:endParaRPr lang="ja-JP" altLang="en-US" sz="1200" b="0" i="0" u="none" strike="noStrike">
                            <a:solidFill>
                              <a:srgbClr val="000000"/>
                            </a:solidFill>
                            <a:effectLst/>
                            <a:latin typeface="游ゴシック" panose="020B0400000000000000" pitchFamily="34" charset="-128"/>
                            <a:ea typeface="游ゴシック" panose="020B0400000000000000" pitchFamily="34" charset="-128"/>
                          </a:endParaRPr>
                        </a:p>
                      </a:txBody>
                      <a:tcPr marL="6184" marR="6184" marT="6184" marB="0" anchor="ctr"/>
                    </a:tc>
                    <a:tc>
                      <a:txBody>
                        <a:bodyPr/>
                        <a:lstStyle/>
                        <a:p>
                          <a:pPr algn="l" fontAlgn="ctr"/>
                          <a:r>
                            <a:rPr lang="en-US" altLang="ja-JP" sz="1200" u="none" strike="noStrike">
                              <a:effectLst/>
                            </a:rPr>
                            <a:t>$12,000,000</a:t>
                          </a:r>
                          <a:r>
                            <a:rPr lang="ja-JP" altLang="en-US" sz="1200" u="none" strike="noStrike">
                              <a:effectLst/>
                            </a:rPr>
                            <a:t>（約</a:t>
                          </a:r>
                          <a:r>
                            <a:rPr lang="en-US" altLang="ja-JP" sz="1200" u="none" strike="noStrike">
                              <a:effectLst/>
                            </a:rPr>
                            <a:t>13.2</a:t>
                          </a:r>
                          <a:r>
                            <a:rPr lang="ja-JP" altLang="en-US" sz="1200" u="none" strike="noStrike">
                              <a:effectLst/>
                            </a:rPr>
                            <a:t>億円）</a:t>
                          </a:r>
                          <a:endParaRPr lang="ja-JP" altLang="en-US" sz="1200" b="0" i="0" u="none" strike="noStrike">
                            <a:solidFill>
                              <a:srgbClr val="000000"/>
                            </a:solidFill>
                            <a:effectLst/>
                            <a:latin typeface="游ゴシック" panose="020B0400000000000000" pitchFamily="34" charset="-128"/>
                            <a:ea typeface="游ゴシック" panose="020B0400000000000000" pitchFamily="34" charset="-128"/>
                          </a:endParaRPr>
                        </a:p>
                      </a:txBody>
                      <a:tcPr marL="6184" marR="6184" marT="6184" marB="0" anchor="ctr"/>
                    </a:tc>
                    <a:extLst>
                      <a:ext uri="{0D108BD9-81ED-4DB2-BD59-A6C34878D82A}">
                        <a16:rowId xmlns:a16="http://schemas.microsoft.com/office/drawing/2014/main" val="136185155"/>
                      </a:ext>
                    </a:extLst>
                  </a:tr>
                  <a:tr h="203395">
                    <a:tc>
                      <a:txBody>
                        <a:bodyPr/>
                        <a:lstStyle/>
                        <a:p>
                          <a:pPr algn="ctr" fontAlgn="ctr"/>
                          <a:r>
                            <a:rPr lang="ja-JP" altLang="en-US" sz="1200" u="none" strike="noStrike">
                              <a:effectLst/>
                            </a:rPr>
                            <a:t>可変費</a:t>
                          </a:r>
                          <a:endParaRPr lang="ja-JP" altLang="en-US" sz="1200" b="1" i="0" u="none" strike="noStrike">
                            <a:solidFill>
                              <a:srgbClr val="000000"/>
                            </a:solidFill>
                            <a:effectLst/>
                            <a:latin typeface="游ゴシック" panose="020B0400000000000000" pitchFamily="34" charset="-128"/>
                            <a:ea typeface="游ゴシック" panose="020B0400000000000000" pitchFamily="34" charset="-128"/>
                          </a:endParaRPr>
                        </a:p>
                      </a:txBody>
                      <a:tcPr marL="6184" marR="6184" marT="6184" marB="0" anchor="ctr"/>
                    </a:tc>
                    <a:tc>
                      <a:txBody>
                        <a:bodyPr/>
                        <a:lstStyle/>
                        <a:p>
                          <a:pPr algn="ctr" fontAlgn="ctr"/>
                          <a:r>
                            <a:rPr lang="en-US" sz="1200" u="none" strike="noStrike" dirty="0">
                              <a:effectLst/>
                            </a:rPr>
                            <a:t>AI</a:t>
                          </a:r>
                          <a:r>
                            <a:rPr lang="ja-JP" altLang="en-US" sz="1200" u="none" strike="noStrike">
                              <a:effectLst/>
                            </a:rPr>
                            <a:t>システムの年間運用コスト</a:t>
                          </a:r>
                          <a:endParaRPr lang="ja-JP" altLang="en-US" sz="1200" b="0" i="0" u="none" strike="noStrike">
                            <a:solidFill>
                              <a:srgbClr val="000000"/>
                            </a:solidFill>
                            <a:effectLst/>
                            <a:latin typeface="游ゴシック" panose="020B0400000000000000" pitchFamily="34" charset="-128"/>
                            <a:ea typeface="游ゴシック" panose="020B0400000000000000" pitchFamily="34" charset="-128"/>
                          </a:endParaRPr>
                        </a:p>
                      </a:txBody>
                      <a:tcPr marL="6184" marR="6184" marT="6184" marB="0" anchor="ctr"/>
                    </a:tc>
                    <a:tc>
                      <a:txBody>
                        <a:bodyPr/>
                        <a:lstStyle/>
                        <a:p>
                          <a:pPr algn="l" fontAlgn="ctr"/>
                          <a:r>
                            <a:rPr lang="en-US" altLang="ja-JP" sz="1200" u="none" strike="noStrike">
                              <a:effectLst/>
                            </a:rPr>
                            <a:t>$1,500,000</a:t>
                          </a:r>
                          <a:r>
                            <a:rPr lang="ja-JP" altLang="en-US" sz="1200" u="none" strike="noStrike">
                              <a:effectLst/>
                            </a:rPr>
                            <a:t>（約</a:t>
                          </a:r>
                          <a:r>
                            <a:rPr lang="en-US" altLang="ja-JP" sz="1200" u="none" strike="noStrike">
                              <a:effectLst/>
                            </a:rPr>
                            <a:t>1.65</a:t>
                          </a:r>
                          <a:r>
                            <a:rPr lang="ja-JP" altLang="en-US" sz="1200" u="none" strike="noStrike">
                              <a:effectLst/>
                            </a:rPr>
                            <a:t>億円）</a:t>
                          </a:r>
                          <a:endParaRPr lang="ja-JP" altLang="en-US" sz="1200" b="0" i="0" u="none" strike="noStrike">
                            <a:solidFill>
                              <a:srgbClr val="000000"/>
                            </a:solidFill>
                            <a:effectLst/>
                            <a:latin typeface="游ゴシック" panose="020B0400000000000000" pitchFamily="34" charset="-128"/>
                            <a:ea typeface="游ゴシック" panose="020B0400000000000000" pitchFamily="34" charset="-128"/>
                          </a:endParaRPr>
                        </a:p>
                      </a:txBody>
                      <a:tcPr marL="6184" marR="6184" marT="6184" marB="0" anchor="ctr"/>
                    </a:tc>
                    <a:extLst>
                      <a:ext uri="{0D108BD9-81ED-4DB2-BD59-A6C34878D82A}">
                        <a16:rowId xmlns:a16="http://schemas.microsoft.com/office/drawing/2014/main" val="1175793525"/>
                      </a:ext>
                    </a:extLst>
                  </a:tr>
                  <a:tr h="203395">
                    <a:tc>
                      <a:txBody>
                        <a:bodyPr/>
                        <a:lstStyle/>
                        <a:p>
                          <a:pPr algn="ctr" fontAlgn="ctr"/>
                          <a:r>
                            <a:rPr lang="ja-JP" altLang="en-US" sz="1200" u="none" strike="noStrike">
                              <a:effectLst/>
                            </a:rPr>
                            <a:t>貢献利益</a:t>
                          </a:r>
                          <a:endParaRPr lang="ja-JP" altLang="en-US" sz="1200" b="1" i="0" u="none" strike="noStrike">
                            <a:solidFill>
                              <a:srgbClr val="000000"/>
                            </a:solidFill>
                            <a:effectLst/>
                            <a:latin typeface="游ゴシック" panose="020B0400000000000000" pitchFamily="34" charset="-128"/>
                            <a:ea typeface="游ゴシック" panose="020B0400000000000000" pitchFamily="34" charset="-128"/>
                          </a:endParaRPr>
                        </a:p>
                      </a:txBody>
                      <a:tcPr marL="6184" marR="6184" marT="6184" marB="0" anchor="ctr"/>
                    </a:tc>
                    <a:tc>
                      <a:txBody>
                        <a:bodyPr/>
                        <a:lstStyle/>
                        <a:p>
                          <a:pPr algn="ctr" fontAlgn="ctr"/>
                          <a:r>
                            <a:rPr lang="ja-JP" altLang="en-US" sz="1200" u="none" strike="noStrike">
                              <a:effectLst/>
                            </a:rPr>
                            <a:t>コスト削減や収益増加の合計</a:t>
                          </a:r>
                          <a:endParaRPr lang="ja-JP" altLang="en-US" sz="1200" b="0" i="0" u="none" strike="noStrike">
                            <a:solidFill>
                              <a:srgbClr val="000000"/>
                            </a:solidFill>
                            <a:effectLst/>
                            <a:latin typeface="游ゴシック" panose="020B0400000000000000" pitchFamily="34" charset="-128"/>
                            <a:ea typeface="游ゴシック" panose="020B0400000000000000" pitchFamily="34" charset="-128"/>
                          </a:endParaRPr>
                        </a:p>
                      </a:txBody>
                      <a:tcPr marL="6184" marR="6184" marT="6184" marB="0" anchor="ctr"/>
                    </a:tc>
                    <a:tc>
                      <a:txBody>
                        <a:bodyPr/>
                        <a:lstStyle/>
                        <a:p>
                          <a:pPr algn="l" fontAlgn="ctr"/>
                          <a:r>
                            <a:rPr lang="en-US" altLang="ja-JP" sz="1200" u="none" strike="noStrike">
                              <a:effectLst/>
                            </a:rPr>
                            <a:t>$14,600,000</a:t>
                          </a:r>
                          <a:r>
                            <a:rPr lang="ja-JP" altLang="en-US" sz="1200" u="none" strike="noStrike">
                              <a:effectLst/>
                            </a:rPr>
                            <a:t>（約</a:t>
                          </a:r>
                          <a:r>
                            <a:rPr lang="en-US" altLang="ja-JP" sz="1200" u="none" strike="noStrike">
                              <a:effectLst/>
                            </a:rPr>
                            <a:t>16.06</a:t>
                          </a:r>
                          <a:r>
                            <a:rPr lang="ja-JP" altLang="en-US" sz="1200" u="none" strike="noStrike">
                              <a:effectLst/>
                            </a:rPr>
                            <a:t>億円）</a:t>
                          </a:r>
                          <a:endParaRPr lang="ja-JP" altLang="en-US" sz="1200" b="0" i="0" u="none" strike="noStrike">
                            <a:solidFill>
                              <a:srgbClr val="000000"/>
                            </a:solidFill>
                            <a:effectLst/>
                            <a:latin typeface="游ゴシック" panose="020B0400000000000000" pitchFamily="34" charset="-128"/>
                            <a:ea typeface="游ゴシック" panose="020B0400000000000000" pitchFamily="34" charset="-128"/>
                          </a:endParaRPr>
                        </a:p>
                      </a:txBody>
                      <a:tcPr marL="6184" marR="6184" marT="6184" marB="0" anchor="ctr"/>
                    </a:tc>
                    <a:extLst>
                      <a:ext uri="{0D108BD9-81ED-4DB2-BD59-A6C34878D82A}">
                        <a16:rowId xmlns:a16="http://schemas.microsoft.com/office/drawing/2014/main" val="3227461650"/>
                      </a:ext>
                    </a:extLst>
                  </a:tr>
                  <a:tr h="698340">
                    <a:tc>
                      <a:txBody>
                        <a:bodyPr/>
                        <a:lstStyle/>
                        <a:p>
                          <a:pPr algn="ctr" fontAlgn="ctr"/>
                          <a:r>
                            <a:rPr lang="ja-JP" altLang="en-US" sz="1200" u="none" strike="noStrike">
                              <a:effectLst/>
                            </a:rPr>
                            <a:t>損益分岐点の計算式</a:t>
                          </a:r>
                          <a:endParaRPr lang="ja-JP" altLang="en-US" sz="1200" b="1" i="0" u="none" strike="noStrike">
                            <a:solidFill>
                              <a:srgbClr val="000000"/>
                            </a:solidFill>
                            <a:effectLst/>
                            <a:latin typeface="游ゴシック" panose="020B0400000000000000" pitchFamily="34" charset="-128"/>
                            <a:ea typeface="游ゴシック" panose="020B0400000000000000" pitchFamily="34" charset="-128"/>
                          </a:endParaRPr>
                        </a:p>
                      </a:txBody>
                      <a:tcPr marL="6184" marR="6184" marT="6184" marB="0" anchor="ctr"/>
                    </a:tc>
                    <a:tc>
                      <a:txBody>
                        <a:bodyPr/>
                        <a:lstStyle/>
                        <a:p>
                          <a:endParaRPr lang="ja-JP"/>
                        </a:p>
                      </a:txBody>
                      <a:tcPr marL="6184" marR="6184" marT="6184" marB="0" anchor="ctr">
                        <a:blipFill>
                          <a:blip r:embed="rId3"/>
                          <a:stretch>
                            <a:fillRect l="-43357" t="-121818" r="-70280" b="-147273"/>
                          </a:stretch>
                        </a:blipFill>
                      </a:tcPr>
                    </a:tc>
                    <a:tc>
                      <a:txBody>
                        <a:bodyPr/>
                        <a:lstStyle/>
                        <a:p>
                          <a:pPr algn="l" fontAlgn="ctr"/>
                          <a:r>
                            <a:rPr lang="en-US" altLang="ja-JP" sz="1200" u="none" strike="noStrike" dirty="0">
                              <a:effectLst/>
                            </a:rPr>
                            <a:t>-</a:t>
                          </a:r>
                          <a:endParaRPr lang="en-US" altLang="ja-JP" sz="1200" b="0" i="0" u="none" strike="noStrike" dirty="0">
                            <a:solidFill>
                              <a:srgbClr val="000000"/>
                            </a:solidFill>
                            <a:effectLst/>
                            <a:latin typeface="游ゴシック" panose="020B0400000000000000" pitchFamily="34" charset="-128"/>
                            <a:ea typeface="游ゴシック" panose="020B0400000000000000" pitchFamily="34" charset="-128"/>
                          </a:endParaRPr>
                        </a:p>
                      </a:txBody>
                      <a:tcPr marL="6184" marR="6184" marT="6184" marB="0" anchor="ctr"/>
                    </a:tc>
                    <a:extLst>
                      <a:ext uri="{0D108BD9-81ED-4DB2-BD59-A6C34878D82A}">
                        <a16:rowId xmlns:a16="http://schemas.microsoft.com/office/drawing/2014/main" val="49880843"/>
                      </a:ext>
                    </a:extLst>
                  </a:tr>
                  <a:tr h="750079">
                    <a:tc>
                      <a:txBody>
                        <a:bodyPr/>
                        <a:lstStyle/>
                        <a:p>
                          <a:pPr algn="ctr" fontAlgn="ctr"/>
                          <a:r>
                            <a:rPr lang="ja-JP" altLang="en-US" sz="1200" u="none" strike="noStrike">
                              <a:effectLst/>
                            </a:rPr>
                            <a:t>具体例の損益分岐点</a:t>
                          </a:r>
                          <a:endParaRPr lang="ja-JP" altLang="en-US" sz="1200" b="1" i="0" u="none" strike="noStrike">
                            <a:solidFill>
                              <a:srgbClr val="000000"/>
                            </a:solidFill>
                            <a:effectLst/>
                            <a:latin typeface="游ゴシック" panose="020B0400000000000000" pitchFamily="34" charset="-128"/>
                            <a:ea typeface="游ゴシック" panose="020B0400000000000000" pitchFamily="34" charset="-128"/>
                          </a:endParaRPr>
                        </a:p>
                      </a:txBody>
                      <a:tcPr marL="6184" marR="6184" marT="6184" marB="0" anchor="ctr"/>
                    </a:tc>
                    <a:tc>
                      <a:txBody>
                        <a:bodyPr/>
                        <a:lstStyle/>
                        <a:p>
                          <a:endParaRPr lang="ja-JP"/>
                        </a:p>
                      </a:txBody>
                      <a:tcPr marL="6184" marR="6184" marT="6184" marB="0" anchor="ctr">
                        <a:blipFill>
                          <a:blip r:embed="rId3"/>
                          <a:stretch>
                            <a:fillRect l="-43357" t="-203333" r="-70280" b="-35000"/>
                          </a:stretch>
                        </a:blipFill>
                      </a:tcPr>
                    </a:tc>
                    <a:tc>
                      <a:txBody>
                        <a:bodyPr/>
                        <a:lstStyle/>
                        <a:p>
                          <a:pPr algn="l" fontAlgn="ctr"/>
                          <a:r>
                            <a:rPr lang="ja-JP" altLang="en-US" sz="1200" u="none" strike="noStrike">
                              <a:effectLst/>
                            </a:rPr>
                            <a:t>約</a:t>
                          </a:r>
                          <a:r>
                            <a:rPr lang="en-US" altLang="ja-JP" sz="1200" u="none" strike="noStrike" dirty="0">
                              <a:effectLst/>
                            </a:rPr>
                            <a:t>1</a:t>
                          </a:r>
                          <a:r>
                            <a:rPr lang="ja-JP" altLang="en-US" sz="1200" u="none" strike="noStrike">
                              <a:effectLst/>
                            </a:rPr>
                            <a:t>年</a:t>
                          </a:r>
                          <a:r>
                            <a:rPr lang="en-US" altLang="ja-JP" sz="1200" u="none" strike="noStrike" dirty="0">
                              <a:effectLst/>
                            </a:rPr>
                            <a:t>1</a:t>
                          </a:r>
                          <a:r>
                            <a:rPr lang="ja-JP" altLang="en-US" sz="1200" u="none" strike="noStrike">
                              <a:effectLst/>
                            </a:rPr>
                            <a:t>か月で回収</a:t>
                          </a:r>
                          <a:endParaRPr lang="ja-JP" altLang="en-US" sz="1200" b="0" i="0" u="none" strike="noStrike">
                            <a:solidFill>
                              <a:srgbClr val="000000"/>
                            </a:solidFill>
                            <a:effectLst/>
                            <a:latin typeface="游ゴシック" panose="020B0400000000000000" pitchFamily="34" charset="-128"/>
                            <a:ea typeface="游ゴシック" panose="020B0400000000000000" pitchFamily="34" charset="-128"/>
                          </a:endParaRPr>
                        </a:p>
                      </a:txBody>
                      <a:tcPr marL="6184" marR="6184" marT="6184" marB="0" anchor="ctr"/>
                    </a:tc>
                    <a:extLst>
                      <a:ext uri="{0D108BD9-81ED-4DB2-BD59-A6C34878D82A}">
                        <a16:rowId xmlns:a16="http://schemas.microsoft.com/office/drawing/2014/main" val="112346080"/>
                      </a:ext>
                    </a:extLst>
                  </a:tr>
                  <a:tr h="203395">
                    <a:tc>
                      <a:txBody>
                        <a:bodyPr/>
                        <a:lstStyle/>
                        <a:p>
                          <a:pPr algn="ctr" fontAlgn="ctr"/>
                          <a:r>
                            <a:rPr lang="ja-JP" altLang="en-US" sz="1200" u="none" strike="noStrike">
                              <a:effectLst/>
                            </a:rPr>
                            <a:t>その他の考慮点</a:t>
                          </a:r>
                          <a:endParaRPr lang="ja-JP" altLang="en-US" sz="1200" b="1" i="0" u="none" strike="noStrike">
                            <a:solidFill>
                              <a:srgbClr val="000000"/>
                            </a:solidFill>
                            <a:effectLst/>
                            <a:latin typeface="游ゴシック" panose="020B0400000000000000" pitchFamily="34" charset="-128"/>
                            <a:ea typeface="游ゴシック" panose="020B0400000000000000" pitchFamily="34" charset="-128"/>
                          </a:endParaRPr>
                        </a:p>
                      </a:txBody>
                      <a:tcPr marL="6184" marR="6184" marT="6184" marB="0" anchor="ctr"/>
                    </a:tc>
                    <a:tc>
                      <a:txBody>
                        <a:bodyPr/>
                        <a:lstStyle/>
                        <a:p>
                          <a:pPr algn="l" fontAlgn="ctr"/>
                          <a:r>
                            <a:rPr lang="ja-JP" altLang="en-US" sz="1200" u="none" strike="noStrike">
                              <a:effectLst/>
                            </a:rPr>
                            <a:t>敏感度分析、シナリオ分析など。</a:t>
                          </a:r>
                          <a:endParaRPr lang="ja-JP" altLang="en-US" sz="1200" b="0" i="0" u="none" strike="noStrike">
                            <a:solidFill>
                              <a:srgbClr val="000000"/>
                            </a:solidFill>
                            <a:effectLst/>
                            <a:latin typeface="游ゴシック" panose="020B0400000000000000" pitchFamily="34" charset="-128"/>
                            <a:ea typeface="游ゴシック" panose="020B0400000000000000" pitchFamily="34" charset="-128"/>
                          </a:endParaRPr>
                        </a:p>
                      </a:txBody>
                      <a:tcPr marL="6184" marR="6184" marT="6184" marB="0" anchor="ctr"/>
                    </a:tc>
                    <a:tc>
                      <a:txBody>
                        <a:bodyPr/>
                        <a:lstStyle/>
                        <a:p>
                          <a:pPr algn="l" fontAlgn="ctr"/>
                          <a:r>
                            <a:rPr lang="en-US" altLang="ja-JP" sz="1200" u="none" strike="noStrike" dirty="0">
                              <a:effectLst/>
                            </a:rPr>
                            <a:t>-</a:t>
                          </a:r>
                          <a:endParaRPr lang="en-US" altLang="ja-JP" sz="1200" b="0" i="0" u="none" strike="noStrike" dirty="0">
                            <a:solidFill>
                              <a:srgbClr val="000000"/>
                            </a:solidFill>
                            <a:effectLst/>
                            <a:latin typeface="游ゴシック" panose="020B0400000000000000" pitchFamily="34" charset="-128"/>
                            <a:ea typeface="游ゴシック" panose="020B0400000000000000" pitchFamily="34" charset="-128"/>
                          </a:endParaRPr>
                        </a:p>
                      </a:txBody>
                      <a:tcPr marL="6184" marR="6184" marT="6184" marB="0" anchor="ctr"/>
                    </a:tc>
                    <a:extLst>
                      <a:ext uri="{0D108BD9-81ED-4DB2-BD59-A6C34878D82A}">
                        <a16:rowId xmlns:a16="http://schemas.microsoft.com/office/drawing/2014/main" val="3294032777"/>
                      </a:ext>
                    </a:extLst>
                  </a:tr>
                </a:tbl>
              </a:graphicData>
            </a:graphic>
          </p:graphicFrame>
        </mc:Fallback>
      </mc:AlternateContent>
      <p:sp>
        <p:nvSpPr>
          <p:cNvPr id="23" name="三角形 22">
            <a:extLst>
              <a:ext uri="{FF2B5EF4-FFF2-40B4-BE49-F238E27FC236}">
                <a16:creationId xmlns:a16="http://schemas.microsoft.com/office/drawing/2014/main" id="{627BB42D-C554-25EC-8257-E3E12B1D4EFB}"/>
              </a:ext>
            </a:extLst>
          </p:cNvPr>
          <p:cNvSpPr/>
          <p:nvPr/>
        </p:nvSpPr>
        <p:spPr>
          <a:xfrm rot="5400000">
            <a:off x="8132473" y="4897212"/>
            <a:ext cx="1105008" cy="339255"/>
          </a:xfrm>
          <a:prstGeom prst="triangle">
            <a:avLst>
              <a:gd name="adj" fmla="val 52586"/>
            </a:avLst>
          </a:prstGeom>
          <a:solidFill>
            <a:srgbClr val="F36C3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25" name="テキスト ボックス 24">
            <a:extLst>
              <a:ext uri="{FF2B5EF4-FFF2-40B4-BE49-F238E27FC236}">
                <a16:creationId xmlns:a16="http://schemas.microsoft.com/office/drawing/2014/main" id="{9F7FFE41-7844-ED93-E6F9-FC541C96C7BF}"/>
              </a:ext>
            </a:extLst>
          </p:cNvPr>
          <p:cNvSpPr txBox="1"/>
          <p:nvPr/>
        </p:nvSpPr>
        <p:spPr>
          <a:xfrm>
            <a:off x="9011767" y="4750613"/>
            <a:ext cx="2492991" cy="707886"/>
          </a:xfrm>
          <a:prstGeom prst="rect">
            <a:avLst/>
          </a:prstGeom>
          <a:noFill/>
        </p:spPr>
        <p:txBody>
          <a:bodyPr wrap="none" rtlCol="0">
            <a:spAutoFit/>
          </a:bodyPr>
          <a:lstStyle/>
          <a:p>
            <a:pPr algn="ctr" defTabSz="914400" fontAlgn="base">
              <a:spcBef>
                <a:spcPct val="0"/>
              </a:spcBef>
              <a:spcAft>
                <a:spcPct val="0"/>
              </a:spcAft>
            </a:pPr>
            <a:r>
              <a:rPr kumimoji="1" lang="ja-JP" altLang="en-US" sz="2000">
                <a:solidFill>
                  <a:srgbClr val="F36C37"/>
                </a:solidFill>
                <a:latin typeface="+mn-ea"/>
              </a:rPr>
              <a:t>技術</a:t>
            </a:r>
            <a:r>
              <a:rPr kumimoji="1" lang="en-US" altLang="ja-JP" sz="2000" dirty="0">
                <a:solidFill>
                  <a:srgbClr val="F36C37"/>
                </a:solidFill>
                <a:latin typeface="+mn-ea"/>
              </a:rPr>
              <a:t> + </a:t>
            </a:r>
            <a:r>
              <a:rPr kumimoji="1" lang="ja-JP" altLang="en-US" sz="2000">
                <a:solidFill>
                  <a:srgbClr val="F36C37"/>
                </a:solidFill>
                <a:latin typeface="+mn-ea"/>
              </a:rPr>
              <a:t>ビジネス</a:t>
            </a:r>
            <a:endParaRPr kumimoji="1" lang="en-US" altLang="ja-JP" sz="2000" dirty="0">
              <a:solidFill>
                <a:srgbClr val="F36C37"/>
              </a:solidFill>
              <a:latin typeface="+mn-ea"/>
            </a:endParaRPr>
          </a:p>
          <a:p>
            <a:pPr algn="ctr" defTabSz="914400" fontAlgn="base">
              <a:spcBef>
                <a:spcPct val="0"/>
              </a:spcBef>
              <a:spcAft>
                <a:spcPct val="0"/>
              </a:spcAft>
            </a:pPr>
            <a:r>
              <a:rPr kumimoji="1" lang="ja-JP" altLang="en-US" sz="2000">
                <a:solidFill>
                  <a:srgbClr val="F36C37"/>
                </a:solidFill>
                <a:latin typeface="+mn-ea"/>
              </a:rPr>
              <a:t>の両面で導入が可能</a:t>
            </a:r>
            <a:endParaRPr kumimoji="1" lang="ja-JP" altLang="en-US" sz="2000" dirty="0">
              <a:solidFill>
                <a:srgbClr val="F36C37"/>
              </a:solidFill>
              <a:latin typeface="+mn-ea"/>
            </a:endParaRPr>
          </a:p>
        </p:txBody>
      </p:sp>
      <p:sp>
        <p:nvSpPr>
          <p:cNvPr id="26" name="テキスト ボックス 25">
            <a:extLst>
              <a:ext uri="{FF2B5EF4-FFF2-40B4-BE49-F238E27FC236}">
                <a16:creationId xmlns:a16="http://schemas.microsoft.com/office/drawing/2014/main" id="{F8F720BB-8831-DFA8-9E59-AB35EAF4E2C5}"/>
              </a:ext>
            </a:extLst>
          </p:cNvPr>
          <p:cNvSpPr txBox="1"/>
          <p:nvPr/>
        </p:nvSpPr>
        <p:spPr>
          <a:xfrm>
            <a:off x="6261206" y="6285358"/>
            <a:ext cx="2254143" cy="338554"/>
          </a:xfrm>
          <a:prstGeom prst="rect">
            <a:avLst/>
          </a:prstGeom>
          <a:noFill/>
        </p:spPr>
        <p:txBody>
          <a:bodyPr wrap="none" rtlCol="0">
            <a:spAutoFit/>
          </a:bodyPr>
          <a:lstStyle/>
          <a:p>
            <a:pPr algn="ctr" defTabSz="914400" fontAlgn="base">
              <a:spcBef>
                <a:spcPct val="0"/>
              </a:spcBef>
              <a:spcAft>
                <a:spcPct val="0"/>
              </a:spcAft>
            </a:pPr>
            <a:r>
              <a:rPr kumimoji="1" lang="ja-JP" altLang="en-US" sz="1600">
                <a:solidFill>
                  <a:srgbClr val="000000"/>
                </a:solidFill>
                <a:latin typeface="+mn-ea"/>
              </a:rPr>
              <a:t>＊詳細は</a:t>
            </a:r>
            <a:r>
              <a:rPr kumimoji="1" lang="en-US" altLang="ja-JP" sz="1600" dirty="0">
                <a:solidFill>
                  <a:srgbClr val="000000"/>
                </a:solidFill>
                <a:latin typeface="+mn-ea"/>
              </a:rPr>
              <a:t>AI</a:t>
            </a:r>
            <a:r>
              <a:rPr kumimoji="1" lang="ja-JP" altLang="en-US" sz="1600">
                <a:solidFill>
                  <a:srgbClr val="000000"/>
                </a:solidFill>
                <a:latin typeface="+mn-ea"/>
              </a:rPr>
              <a:t>プランナー</a:t>
            </a:r>
            <a:endParaRPr kumimoji="1" lang="ja-JP" altLang="en-US" sz="1600" dirty="0">
              <a:solidFill>
                <a:srgbClr val="000000"/>
              </a:solidFill>
              <a:latin typeface="+mn-ea"/>
            </a:endParaRPr>
          </a:p>
        </p:txBody>
      </p:sp>
    </p:spTree>
    <p:extLst>
      <p:ext uri="{BB962C8B-B14F-4D97-AF65-F5344CB8AC3E}">
        <p14:creationId xmlns:p14="http://schemas.microsoft.com/office/powerpoint/2010/main" val="295144706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B4A8BCD-C41A-D00C-670C-0C6A464B3DD9}"/>
              </a:ext>
            </a:extLst>
          </p:cNvPr>
          <p:cNvSpPr>
            <a:spLocks noGrp="1"/>
          </p:cNvSpPr>
          <p:nvPr>
            <p:ph type="title"/>
          </p:nvPr>
        </p:nvSpPr>
        <p:spPr/>
        <p:txBody>
          <a:bodyPr/>
          <a:lstStyle/>
          <a:p>
            <a:r>
              <a:rPr kumimoji="1" lang="ja-JP" altLang="en-US"/>
              <a:t>（補足）</a:t>
            </a:r>
            <a:r>
              <a:rPr kumimoji="1" lang="en-US" altLang="ja-JP" dirty="0"/>
              <a:t>AI </a:t>
            </a:r>
            <a:r>
              <a:rPr kumimoji="1" lang="ja-JP" altLang="en-US"/>
              <a:t>活用のビジネス考慮事項</a:t>
            </a:r>
          </a:p>
        </p:txBody>
      </p:sp>
      <p:sp>
        <p:nvSpPr>
          <p:cNvPr id="3" name="スライド番号プレースホルダー 2">
            <a:extLst>
              <a:ext uri="{FF2B5EF4-FFF2-40B4-BE49-F238E27FC236}">
                <a16:creationId xmlns:a16="http://schemas.microsoft.com/office/drawing/2014/main" id="{A6A8061D-2863-860C-6EAB-CEAEC16250B7}"/>
              </a:ext>
            </a:extLst>
          </p:cNvPr>
          <p:cNvSpPr>
            <a:spLocks noGrp="1"/>
          </p:cNvSpPr>
          <p:nvPr>
            <p:ph type="sldNum" sz="quarter" idx="10"/>
          </p:nvPr>
        </p:nvSpPr>
        <p:spPr/>
        <p:txBody>
          <a:bodyPr/>
          <a:lstStyle/>
          <a:p>
            <a:fld id="{5D750650-B10A-47BF-93C2-E1678438B37A}" type="slidenum">
              <a:rPr lang="en-US" altLang="ja-JP" smtClean="0"/>
              <a:pPr/>
              <a:t>134</a:t>
            </a:fld>
            <a:endParaRPr lang="en-US" altLang="ja-JP" dirty="0"/>
          </a:p>
        </p:txBody>
      </p:sp>
      <p:sp>
        <p:nvSpPr>
          <p:cNvPr id="6" name="コンテンツ プレースホルダー 2">
            <a:extLst>
              <a:ext uri="{FF2B5EF4-FFF2-40B4-BE49-F238E27FC236}">
                <a16:creationId xmlns:a16="http://schemas.microsoft.com/office/drawing/2014/main" id="{FD43EC95-7C88-B9A8-8273-B3AD7069E20A}"/>
              </a:ext>
            </a:extLst>
          </p:cNvPr>
          <p:cNvSpPr txBox="1">
            <a:spLocks/>
          </p:cNvSpPr>
          <p:nvPr/>
        </p:nvSpPr>
        <p:spPr>
          <a:xfrm>
            <a:off x="649972" y="2443197"/>
            <a:ext cx="8640762" cy="1213801"/>
          </a:xfrm>
          <a:prstGeom prst="rect">
            <a:avLst/>
          </a:prstGeom>
        </p:spPr>
        <p:txBody>
          <a:bodyPr vert="horz" lIns="91440" tIns="45720" rIns="91440" bIns="45720" rtlCol="0" anchor="ctr"/>
          <a:lstStyle>
            <a:defPPr>
              <a:defRPr lang="en-US"/>
            </a:defPPr>
            <a:lvl1pPr marL="0" algn="r" defTabSz="457200" rtl="0" eaLnBrk="1" latinLnBrk="0" hangingPunct="1">
              <a:defRPr kumimoji="1" lang="ja-JP" altLang="en-US" sz="900" b="0" kern="1200" smtClean="0">
                <a:solidFill>
                  <a:schemeClr val="tx1">
                    <a:lumMod val="50000"/>
                    <a:lumOff val="50000"/>
                  </a:schemeClr>
                </a:solidFill>
                <a:latin typeface="メイリオ" panose="020B0604030504040204" pitchFamily="50" charset="-128"/>
                <a:ea typeface="メイリオ" panose="020B0604030504040204" pitchFamily="50" charset="-128"/>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514350" indent="-514350" algn="l">
              <a:buFont typeface="Wingdings" pitchFamily="2" charset="2"/>
              <a:buChar char="ü"/>
            </a:pPr>
            <a:r>
              <a:rPr lang="ja-JP" altLang="en-US" sz="2400" b="1">
                <a:solidFill>
                  <a:srgbClr val="F36C37"/>
                </a:solidFill>
              </a:rPr>
              <a:t>戦略</a:t>
            </a:r>
            <a:endParaRPr lang="en-US" altLang="ja-JP" sz="2400" b="1" dirty="0">
              <a:solidFill>
                <a:srgbClr val="F36C37"/>
              </a:solidFill>
            </a:endParaRPr>
          </a:p>
          <a:p>
            <a:pPr algn="l"/>
            <a:r>
              <a:rPr lang="ja-JP" altLang="en-US" sz="1800">
                <a:solidFill>
                  <a:schemeClr val="tx1"/>
                </a:solidFill>
              </a:rPr>
              <a:t>企業の目標達成に向けた長期的なアプローチであり、</a:t>
            </a:r>
            <a:r>
              <a:rPr lang="en-US" altLang="ja-JP" sz="1800" dirty="0">
                <a:solidFill>
                  <a:schemeClr val="tx1"/>
                </a:solidFill>
              </a:rPr>
              <a:t>AI</a:t>
            </a:r>
            <a:r>
              <a:rPr lang="ja-JP" altLang="en-US" sz="1800">
                <a:solidFill>
                  <a:schemeClr val="tx1"/>
                </a:solidFill>
              </a:rPr>
              <a:t>技術をどのように活用してビジネスの成長や効率化を図るかを定義</a:t>
            </a:r>
          </a:p>
          <a:p>
            <a:pPr marL="514350" indent="-514350" algn="l">
              <a:buFont typeface="Wingdings" pitchFamily="2" charset="2"/>
              <a:buChar char="ü"/>
            </a:pPr>
            <a:r>
              <a:rPr lang="ja-JP" altLang="en-US" sz="2400" b="1">
                <a:solidFill>
                  <a:srgbClr val="F36C37"/>
                </a:solidFill>
              </a:rPr>
              <a:t>計画</a:t>
            </a:r>
            <a:endParaRPr lang="en-US" altLang="ja-JP" sz="2400" b="1" dirty="0">
              <a:solidFill>
                <a:srgbClr val="F36C37"/>
              </a:solidFill>
            </a:endParaRPr>
          </a:p>
          <a:p>
            <a:pPr algn="l"/>
            <a:r>
              <a:rPr lang="en-US" altLang="ja-JP" sz="1800" dirty="0">
                <a:solidFill>
                  <a:schemeClr val="tx1"/>
                </a:solidFill>
              </a:rPr>
              <a:t>AI</a:t>
            </a:r>
            <a:r>
              <a:rPr lang="ja-JP" altLang="en-US" sz="1800">
                <a:solidFill>
                  <a:schemeClr val="tx1"/>
                </a:solidFill>
              </a:rPr>
              <a:t>導入戦略を実行するための詳細なアクションプラン。これは、特定の期間内に実施される具体的なステップやタスクを定めたもの</a:t>
            </a:r>
          </a:p>
          <a:p>
            <a:pPr marL="514350" indent="-514350" algn="l">
              <a:buFont typeface="Wingdings" pitchFamily="2" charset="2"/>
              <a:buChar char="ü"/>
            </a:pPr>
            <a:r>
              <a:rPr lang="ja-JP" altLang="en-US" sz="2400" b="1">
                <a:solidFill>
                  <a:srgbClr val="F36C37"/>
                </a:solidFill>
              </a:rPr>
              <a:t>収益</a:t>
            </a:r>
            <a:endParaRPr lang="en-US" altLang="ja-JP" sz="2400" b="1" dirty="0">
              <a:solidFill>
                <a:srgbClr val="F36C37"/>
              </a:solidFill>
            </a:endParaRPr>
          </a:p>
          <a:p>
            <a:pPr algn="l"/>
            <a:r>
              <a:rPr lang="en-US" altLang="ja-JP" sz="1800" dirty="0">
                <a:solidFill>
                  <a:schemeClr val="tx1"/>
                </a:solidFill>
              </a:rPr>
              <a:t>AI</a:t>
            </a:r>
            <a:r>
              <a:rPr lang="ja-JP" altLang="en-US" sz="1800">
                <a:solidFill>
                  <a:schemeClr val="tx1"/>
                </a:solidFill>
              </a:rPr>
              <a:t>導入によって直接的または間接的に得られる経済的な利益を指します。</a:t>
            </a:r>
            <a:r>
              <a:rPr lang="en-US" altLang="ja-JP" sz="1800" dirty="0">
                <a:solidFill>
                  <a:schemeClr val="tx1"/>
                </a:solidFill>
              </a:rPr>
              <a:t>AI</a:t>
            </a:r>
            <a:r>
              <a:rPr lang="ja-JP" altLang="en-US" sz="1800">
                <a:solidFill>
                  <a:schemeClr val="tx1"/>
                </a:solidFill>
              </a:rPr>
              <a:t>がもたらす収益は、コスト削減、売上増加、効率化による生産性向上など</a:t>
            </a:r>
            <a:endParaRPr lang="ja-JP" altLang="en-US" sz="1800" dirty="0">
              <a:solidFill>
                <a:schemeClr val="tx1"/>
              </a:solidFill>
            </a:endParaRPr>
          </a:p>
        </p:txBody>
      </p:sp>
      <p:sp>
        <p:nvSpPr>
          <p:cNvPr id="8" name="四角形: 角を丸くする 9">
            <a:extLst>
              <a:ext uri="{FF2B5EF4-FFF2-40B4-BE49-F238E27FC236}">
                <a16:creationId xmlns:a16="http://schemas.microsoft.com/office/drawing/2014/main" id="{73097C0B-A2FF-4370-EF95-D7F2DDC55FC9}"/>
              </a:ext>
            </a:extLst>
          </p:cNvPr>
          <p:cNvSpPr/>
          <p:nvPr/>
        </p:nvSpPr>
        <p:spPr bwMode="auto">
          <a:xfrm>
            <a:off x="649972" y="848783"/>
            <a:ext cx="10678772" cy="477017"/>
          </a:xfrm>
          <a:prstGeom prst="roundRect">
            <a:avLst>
              <a:gd name="adj" fmla="val 7423"/>
            </a:avLst>
          </a:prstGeom>
          <a:solidFill>
            <a:srgbClr val="FEEDE6"/>
          </a:solidFill>
          <a:ln w="19050" algn="ctr">
            <a:noFill/>
            <a:prstDash val="dash"/>
            <a:round/>
            <a:headEnd/>
            <a:tailEnd/>
          </a:ln>
          <a:effectLst/>
        </p:spPr>
        <p:txBody>
          <a:bodyPr wrap="none" lIns="180000" bIns="0" rtlCol="0" anchor="ctr"/>
          <a:lstStyle/>
          <a:p>
            <a:pPr marL="285750" indent="-285750">
              <a:buFont typeface="Wingdings" panose="05000000000000000000" pitchFamily="2" charset="2"/>
              <a:buChar char="n"/>
            </a:pPr>
            <a:r>
              <a:rPr kumimoji="1" lang="ja-JP" altLang="en-US" sz="2000" b="1">
                <a:solidFill>
                  <a:srgbClr val="F36C37"/>
                </a:solidFill>
                <a:latin typeface="+mj-ea"/>
                <a:ea typeface="+mj-ea"/>
              </a:rPr>
              <a:t>ビジネスの観点</a:t>
            </a:r>
          </a:p>
        </p:txBody>
      </p:sp>
      <p:sp>
        <p:nvSpPr>
          <p:cNvPr id="10" name="三角形 9">
            <a:extLst>
              <a:ext uri="{FF2B5EF4-FFF2-40B4-BE49-F238E27FC236}">
                <a16:creationId xmlns:a16="http://schemas.microsoft.com/office/drawing/2014/main" id="{1D8FB8F4-5876-C426-7F19-20B6C94DE0EF}"/>
              </a:ext>
            </a:extLst>
          </p:cNvPr>
          <p:cNvSpPr/>
          <p:nvPr/>
        </p:nvSpPr>
        <p:spPr>
          <a:xfrm rot="10800000">
            <a:off x="5184553" y="4710504"/>
            <a:ext cx="1822890" cy="330418"/>
          </a:xfrm>
          <a:prstGeom prst="triangle">
            <a:avLst>
              <a:gd name="adj" fmla="val 52586"/>
            </a:avLst>
          </a:prstGeom>
          <a:solidFill>
            <a:srgbClr val="F36C3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11" name="テキスト ボックス 10">
            <a:extLst>
              <a:ext uri="{FF2B5EF4-FFF2-40B4-BE49-F238E27FC236}">
                <a16:creationId xmlns:a16="http://schemas.microsoft.com/office/drawing/2014/main" id="{C3236ABD-CBF4-9C23-D04A-9F1481C5AF0B}"/>
              </a:ext>
            </a:extLst>
          </p:cNvPr>
          <p:cNvSpPr txBox="1"/>
          <p:nvPr/>
        </p:nvSpPr>
        <p:spPr>
          <a:xfrm>
            <a:off x="2145715" y="5400723"/>
            <a:ext cx="7972319" cy="461665"/>
          </a:xfrm>
          <a:prstGeom prst="rect">
            <a:avLst/>
          </a:prstGeom>
          <a:noFill/>
        </p:spPr>
        <p:txBody>
          <a:bodyPr wrap="square" rtlCol="0">
            <a:spAutoFit/>
          </a:bodyPr>
          <a:lstStyle/>
          <a:p>
            <a:pPr algn="ctr" defTabSz="914400" fontAlgn="base">
              <a:spcBef>
                <a:spcPct val="0"/>
              </a:spcBef>
              <a:spcAft>
                <a:spcPct val="0"/>
              </a:spcAft>
            </a:pPr>
            <a:r>
              <a:rPr kumimoji="1" lang="ja-JP" altLang="en-US" sz="2400" b="1">
                <a:solidFill>
                  <a:srgbClr val="F36C37"/>
                </a:solidFill>
                <a:latin typeface="+mn-ea"/>
              </a:rPr>
              <a:t>技術</a:t>
            </a:r>
            <a:r>
              <a:rPr kumimoji="1" lang="en-US" altLang="ja-JP" sz="2400" b="1" dirty="0">
                <a:solidFill>
                  <a:srgbClr val="F36C37"/>
                </a:solidFill>
                <a:latin typeface="+mn-ea"/>
              </a:rPr>
              <a:t> + </a:t>
            </a:r>
            <a:r>
              <a:rPr kumimoji="1" lang="ja-JP" altLang="en-US" sz="2400" b="1">
                <a:solidFill>
                  <a:srgbClr val="F36C37"/>
                </a:solidFill>
                <a:latin typeface="+mn-ea"/>
              </a:rPr>
              <a:t>ビジネスの両面での</a:t>
            </a:r>
            <a:r>
              <a:rPr kumimoji="1" lang="en-US" altLang="ja-JP" sz="2400" b="1" dirty="0">
                <a:solidFill>
                  <a:srgbClr val="F36C37"/>
                </a:solidFill>
                <a:latin typeface="+mn-ea"/>
              </a:rPr>
              <a:t> AI </a:t>
            </a:r>
            <a:r>
              <a:rPr kumimoji="1" lang="ja-JP" altLang="en-US" sz="2400" b="1">
                <a:solidFill>
                  <a:srgbClr val="F36C37"/>
                </a:solidFill>
                <a:latin typeface="+mn-ea"/>
              </a:rPr>
              <a:t>導入に関する評価が可能</a:t>
            </a:r>
            <a:endParaRPr kumimoji="1" lang="ja-JP" altLang="en-US" sz="2400" b="1" dirty="0">
              <a:solidFill>
                <a:srgbClr val="F36C37"/>
              </a:solidFill>
              <a:latin typeface="+mn-ea"/>
            </a:endParaRPr>
          </a:p>
        </p:txBody>
      </p:sp>
    </p:spTree>
    <p:extLst>
      <p:ext uri="{BB962C8B-B14F-4D97-AF65-F5344CB8AC3E}">
        <p14:creationId xmlns:p14="http://schemas.microsoft.com/office/powerpoint/2010/main" val="228953725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2B1E8B1-4F76-642B-1F37-A72B56BED81C}"/>
              </a:ext>
            </a:extLst>
          </p:cNvPr>
          <p:cNvSpPr>
            <a:spLocks noGrp="1"/>
          </p:cNvSpPr>
          <p:nvPr>
            <p:ph type="title"/>
          </p:nvPr>
        </p:nvSpPr>
        <p:spPr/>
        <p:txBody>
          <a:bodyPr/>
          <a:lstStyle/>
          <a:p>
            <a:r>
              <a:rPr kumimoji="1" lang="ja-JP" altLang="en-US"/>
              <a:t>ネジの異常品検知のプロジェクト例</a:t>
            </a:r>
          </a:p>
        </p:txBody>
      </p:sp>
      <p:sp>
        <p:nvSpPr>
          <p:cNvPr id="5" name="テキスト ボックス 4">
            <a:extLst>
              <a:ext uri="{FF2B5EF4-FFF2-40B4-BE49-F238E27FC236}">
                <a16:creationId xmlns:a16="http://schemas.microsoft.com/office/drawing/2014/main" id="{907759B4-8FC2-F872-4A75-1CD478BBAA84}"/>
              </a:ext>
            </a:extLst>
          </p:cNvPr>
          <p:cNvSpPr txBox="1"/>
          <p:nvPr/>
        </p:nvSpPr>
        <p:spPr>
          <a:xfrm>
            <a:off x="1447252" y="5182111"/>
            <a:ext cx="4423006" cy="1077218"/>
          </a:xfrm>
          <a:prstGeom prst="rect">
            <a:avLst/>
          </a:prstGeom>
          <a:noFill/>
        </p:spPr>
        <p:txBody>
          <a:bodyPr wrap="none" rtlCol="0">
            <a:spAutoFit/>
          </a:bodyPr>
          <a:lstStyle/>
          <a:p>
            <a:pPr marL="285750" indent="-285750" defTabSz="914400" fontAlgn="base">
              <a:spcBef>
                <a:spcPct val="0"/>
              </a:spcBef>
              <a:spcAft>
                <a:spcPct val="0"/>
              </a:spcAft>
              <a:buFont typeface="Wingdings" pitchFamily="2" charset="2"/>
              <a:buChar char="ü"/>
            </a:pPr>
            <a:r>
              <a:rPr kumimoji="1" lang="ja-JP" altLang="en-US" sz="1600">
                <a:solidFill>
                  <a:schemeClr val="tx1">
                    <a:lumMod val="50000"/>
                    <a:lumOff val="50000"/>
                  </a:schemeClr>
                </a:solidFill>
                <a:latin typeface="+mn-ea"/>
              </a:rPr>
              <a:t>データが動的で再学習が発生する</a:t>
            </a:r>
            <a:endParaRPr kumimoji="1" lang="en-US" altLang="ja-JP" sz="1600" dirty="0">
              <a:solidFill>
                <a:schemeClr val="tx1">
                  <a:lumMod val="50000"/>
                  <a:lumOff val="50000"/>
                </a:schemeClr>
              </a:solidFill>
              <a:latin typeface="+mn-ea"/>
            </a:endParaRPr>
          </a:p>
          <a:p>
            <a:pPr marL="285750" indent="-285750" defTabSz="914400" fontAlgn="base">
              <a:spcBef>
                <a:spcPct val="0"/>
              </a:spcBef>
              <a:spcAft>
                <a:spcPct val="0"/>
              </a:spcAft>
              <a:buFont typeface="Wingdings" pitchFamily="2" charset="2"/>
              <a:buChar char="ü"/>
            </a:pPr>
            <a:r>
              <a:rPr kumimoji="1" lang="ja-JP" altLang="en-US" sz="1600">
                <a:solidFill>
                  <a:schemeClr val="tx1">
                    <a:lumMod val="50000"/>
                    <a:lumOff val="50000"/>
                  </a:schemeClr>
                </a:solidFill>
                <a:latin typeface="+mn-ea"/>
              </a:rPr>
              <a:t>導入コストが高い</a:t>
            </a:r>
            <a:endParaRPr kumimoji="1" lang="en-US" altLang="ja-JP" sz="1600" dirty="0">
              <a:solidFill>
                <a:schemeClr val="tx1">
                  <a:lumMod val="50000"/>
                  <a:lumOff val="50000"/>
                </a:schemeClr>
              </a:solidFill>
              <a:latin typeface="+mn-ea"/>
            </a:endParaRPr>
          </a:p>
          <a:p>
            <a:pPr marL="742950" lvl="1" indent="-285750" defTabSz="914400" fontAlgn="base">
              <a:spcBef>
                <a:spcPct val="0"/>
              </a:spcBef>
              <a:spcAft>
                <a:spcPct val="0"/>
              </a:spcAft>
              <a:buFont typeface="Wingdings" pitchFamily="2" charset="2"/>
              <a:buChar char="ü"/>
            </a:pPr>
            <a:r>
              <a:rPr kumimoji="1" lang="ja-JP" altLang="en-US" sz="1600">
                <a:solidFill>
                  <a:schemeClr val="tx1">
                    <a:lumMod val="50000"/>
                    <a:lumOff val="50000"/>
                  </a:schemeClr>
                </a:solidFill>
                <a:latin typeface="+mn-ea"/>
              </a:rPr>
              <a:t>データの用意に時間とコストがかかる</a:t>
            </a:r>
            <a:endParaRPr kumimoji="1" lang="en-US" altLang="ja-JP" sz="1600" dirty="0">
              <a:solidFill>
                <a:schemeClr val="tx1">
                  <a:lumMod val="50000"/>
                  <a:lumOff val="50000"/>
                </a:schemeClr>
              </a:solidFill>
              <a:latin typeface="+mn-ea"/>
            </a:endParaRPr>
          </a:p>
          <a:p>
            <a:pPr marL="742950" lvl="1" indent="-285750" defTabSz="914400" fontAlgn="base">
              <a:spcBef>
                <a:spcPct val="0"/>
              </a:spcBef>
              <a:spcAft>
                <a:spcPct val="0"/>
              </a:spcAft>
              <a:buFont typeface="Wingdings" pitchFamily="2" charset="2"/>
              <a:buChar char="ü"/>
            </a:pPr>
            <a:r>
              <a:rPr kumimoji="1" lang="ja-JP" altLang="en-US" sz="1600">
                <a:solidFill>
                  <a:schemeClr val="tx1">
                    <a:lumMod val="50000"/>
                    <a:lumOff val="50000"/>
                  </a:schemeClr>
                </a:solidFill>
                <a:latin typeface="+mn-ea"/>
              </a:rPr>
              <a:t>システム導入費用が数千万円</a:t>
            </a:r>
            <a:endParaRPr kumimoji="1" lang="en-US" altLang="ja-JP" sz="1600" dirty="0">
              <a:solidFill>
                <a:schemeClr val="tx1">
                  <a:lumMod val="50000"/>
                  <a:lumOff val="50000"/>
                </a:schemeClr>
              </a:solidFill>
              <a:latin typeface="+mn-ea"/>
            </a:endParaRPr>
          </a:p>
        </p:txBody>
      </p:sp>
      <p:sp>
        <p:nvSpPr>
          <p:cNvPr id="6" name="上矢印 5">
            <a:extLst>
              <a:ext uri="{FF2B5EF4-FFF2-40B4-BE49-F238E27FC236}">
                <a16:creationId xmlns:a16="http://schemas.microsoft.com/office/drawing/2014/main" id="{87806A28-17F6-9E99-AE1E-54D98B00E3E6}"/>
              </a:ext>
            </a:extLst>
          </p:cNvPr>
          <p:cNvSpPr/>
          <p:nvPr/>
        </p:nvSpPr>
        <p:spPr>
          <a:xfrm rot="5400000">
            <a:off x="6139462" y="5554731"/>
            <a:ext cx="976134" cy="347241"/>
          </a:xfrm>
          <a:prstGeom prst="upArrow">
            <a:avLst/>
          </a:prstGeom>
          <a:solidFill>
            <a:srgbClr val="F36C3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7" name="テキスト ボックス 6">
            <a:extLst>
              <a:ext uri="{FF2B5EF4-FFF2-40B4-BE49-F238E27FC236}">
                <a16:creationId xmlns:a16="http://schemas.microsoft.com/office/drawing/2014/main" id="{000B3260-3B4D-3BE3-9C4B-AC1C98319AB3}"/>
              </a:ext>
            </a:extLst>
          </p:cNvPr>
          <p:cNvSpPr txBox="1"/>
          <p:nvPr/>
        </p:nvSpPr>
        <p:spPr>
          <a:xfrm>
            <a:off x="7384800" y="5428332"/>
            <a:ext cx="4698722" cy="830997"/>
          </a:xfrm>
          <a:prstGeom prst="rect">
            <a:avLst/>
          </a:prstGeom>
          <a:noFill/>
        </p:spPr>
        <p:txBody>
          <a:bodyPr wrap="none" rtlCol="0">
            <a:spAutoFit/>
          </a:bodyPr>
          <a:lstStyle/>
          <a:p>
            <a:pPr defTabSz="914400" fontAlgn="base">
              <a:spcBef>
                <a:spcPct val="0"/>
              </a:spcBef>
              <a:spcAft>
                <a:spcPct val="0"/>
              </a:spcAft>
            </a:pPr>
            <a:r>
              <a:rPr kumimoji="1" lang="en-US" altLang="ja-JP" sz="1600" b="1" dirty="0">
                <a:solidFill>
                  <a:schemeClr val="tx1">
                    <a:lumMod val="50000"/>
                    <a:lumOff val="50000"/>
                  </a:schemeClr>
                </a:solidFill>
                <a:latin typeface="+mn-ea"/>
              </a:rPr>
              <a:t>AI </a:t>
            </a:r>
            <a:r>
              <a:rPr kumimoji="1" lang="ja-JP" altLang="en-US" sz="1600" b="1">
                <a:solidFill>
                  <a:schemeClr val="tx1">
                    <a:lumMod val="50000"/>
                    <a:lumOff val="50000"/>
                  </a:schemeClr>
                </a:solidFill>
                <a:latin typeface="+mn-ea"/>
              </a:rPr>
              <a:t>導入の見送り</a:t>
            </a:r>
            <a:endParaRPr kumimoji="1" lang="en-US" altLang="ja-JP" sz="1600" b="1" dirty="0">
              <a:solidFill>
                <a:schemeClr val="tx1">
                  <a:lumMod val="50000"/>
                  <a:lumOff val="50000"/>
                </a:schemeClr>
              </a:solidFill>
              <a:latin typeface="+mn-ea"/>
            </a:endParaRPr>
          </a:p>
          <a:p>
            <a:pPr defTabSz="914400" fontAlgn="base">
              <a:spcBef>
                <a:spcPct val="0"/>
              </a:spcBef>
              <a:spcAft>
                <a:spcPct val="0"/>
              </a:spcAft>
            </a:pPr>
            <a:r>
              <a:rPr kumimoji="1" lang="ja-JP" altLang="en-US" sz="1600">
                <a:solidFill>
                  <a:schemeClr val="tx1">
                    <a:lumMod val="50000"/>
                    <a:lumOff val="50000"/>
                  </a:schemeClr>
                </a:solidFill>
                <a:latin typeface="+mn-ea"/>
              </a:rPr>
              <a:t>人員の増員やダブルチェックをおこなったほうが</a:t>
            </a:r>
            <a:endParaRPr kumimoji="1" lang="en-US" altLang="ja-JP" sz="1600" dirty="0">
              <a:solidFill>
                <a:schemeClr val="tx1">
                  <a:lumMod val="50000"/>
                  <a:lumOff val="50000"/>
                </a:schemeClr>
              </a:solidFill>
              <a:latin typeface="+mn-ea"/>
            </a:endParaRPr>
          </a:p>
          <a:p>
            <a:pPr defTabSz="914400" fontAlgn="base">
              <a:spcBef>
                <a:spcPct val="0"/>
              </a:spcBef>
              <a:spcAft>
                <a:spcPct val="0"/>
              </a:spcAft>
            </a:pPr>
            <a:r>
              <a:rPr kumimoji="1" lang="ja-JP" altLang="en-US" sz="1600">
                <a:solidFill>
                  <a:schemeClr val="tx1">
                    <a:lumMod val="50000"/>
                    <a:lumOff val="50000"/>
                  </a:schemeClr>
                </a:solidFill>
                <a:latin typeface="+mn-ea"/>
              </a:rPr>
              <a:t>コストパフォマンスに優れる</a:t>
            </a:r>
            <a:endParaRPr kumimoji="1" lang="en-US" altLang="ja-JP" sz="1600" dirty="0">
              <a:solidFill>
                <a:schemeClr val="tx1">
                  <a:lumMod val="50000"/>
                  <a:lumOff val="50000"/>
                </a:schemeClr>
              </a:solidFill>
              <a:latin typeface="+mn-ea"/>
            </a:endParaRPr>
          </a:p>
        </p:txBody>
      </p:sp>
      <p:sp>
        <p:nvSpPr>
          <p:cNvPr id="3" name="スライド番号プレースホルダー 2">
            <a:extLst>
              <a:ext uri="{FF2B5EF4-FFF2-40B4-BE49-F238E27FC236}">
                <a16:creationId xmlns:a16="http://schemas.microsoft.com/office/drawing/2014/main" id="{24F120B3-395C-71A5-969D-4091BD82D6ED}"/>
              </a:ext>
            </a:extLst>
          </p:cNvPr>
          <p:cNvSpPr>
            <a:spLocks noGrp="1"/>
          </p:cNvSpPr>
          <p:nvPr>
            <p:ph type="sldNum" sz="quarter" idx="10"/>
          </p:nvPr>
        </p:nvSpPr>
        <p:spPr>
          <a:xfrm>
            <a:off x="9265299" y="6465214"/>
            <a:ext cx="2743200" cy="204403"/>
          </a:xfrm>
        </p:spPr>
        <p:txBody>
          <a:bodyPr/>
          <a:lstStyle/>
          <a:p>
            <a:fld id="{5D750650-B10A-47BF-93C2-E1678438B37A}" type="slidenum">
              <a:rPr lang="en-US" altLang="ja-JP" smtClean="0"/>
              <a:pPr/>
              <a:t>135</a:t>
            </a:fld>
            <a:endParaRPr lang="en-US" altLang="ja-JP" dirty="0"/>
          </a:p>
        </p:txBody>
      </p:sp>
      <p:sp>
        <p:nvSpPr>
          <p:cNvPr id="4" name="四角形: 角を丸くする 9">
            <a:extLst>
              <a:ext uri="{FF2B5EF4-FFF2-40B4-BE49-F238E27FC236}">
                <a16:creationId xmlns:a16="http://schemas.microsoft.com/office/drawing/2014/main" id="{07C98734-32CE-B736-0F4B-AFB03BB01381}"/>
              </a:ext>
            </a:extLst>
          </p:cNvPr>
          <p:cNvSpPr/>
          <p:nvPr/>
        </p:nvSpPr>
        <p:spPr bwMode="auto">
          <a:xfrm>
            <a:off x="506185" y="848783"/>
            <a:ext cx="5364073" cy="477017"/>
          </a:xfrm>
          <a:prstGeom prst="roundRect">
            <a:avLst>
              <a:gd name="adj" fmla="val 7423"/>
            </a:avLst>
          </a:prstGeom>
          <a:solidFill>
            <a:srgbClr val="FEEDE6"/>
          </a:solidFill>
          <a:ln w="19050" algn="ctr">
            <a:noFill/>
            <a:prstDash val="dash"/>
            <a:round/>
            <a:headEnd/>
            <a:tailEnd/>
          </a:ln>
          <a:effectLst/>
        </p:spPr>
        <p:txBody>
          <a:bodyPr wrap="none" lIns="180000" bIns="0" rtlCol="0" anchor="ctr"/>
          <a:lstStyle/>
          <a:p>
            <a:pPr marL="285750" indent="-285750">
              <a:buFont typeface="Wingdings" panose="05000000000000000000" pitchFamily="2" charset="2"/>
              <a:buChar char="n"/>
            </a:pPr>
            <a:r>
              <a:rPr kumimoji="1" lang="ja-JP" altLang="en-US" sz="2000" b="1">
                <a:solidFill>
                  <a:srgbClr val="F36C37"/>
                </a:solidFill>
                <a:latin typeface="+mj-ea"/>
                <a:ea typeface="+mj-ea"/>
              </a:rPr>
              <a:t>課題</a:t>
            </a:r>
          </a:p>
        </p:txBody>
      </p:sp>
      <p:sp>
        <p:nvSpPr>
          <p:cNvPr id="9" name="テキスト ボックス 8">
            <a:extLst>
              <a:ext uri="{FF2B5EF4-FFF2-40B4-BE49-F238E27FC236}">
                <a16:creationId xmlns:a16="http://schemas.microsoft.com/office/drawing/2014/main" id="{86B23C2A-B07A-1B67-B750-40497AE52129}"/>
              </a:ext>
            </a:extLst>
          </p:cNvPr>
          <p:cNvSpPr txBox="1"/>
          <p:nvPr/>
        </p:nvSpPr>
        <p:spPr>
          <a:xfrm>
            <a:off x="506185" y="1540954"/>
            <a:ext cx="5909429" cy="923330"/>
          </a:xfrm>
          <a:prstGeom prst="rect">
            <a:avLst/>
          </a:prstGeom>
          <a:noFill/>
        </p:spPr>
        <p:txBody>
          <a:bodyPr wrap="square" rtlCol="0">
            <a:spAutoFit/>
          </a:bodyPr>
          <a:lstStyle/>
          <a:p>
            <a:pPr marL="742950" lvl="1" indent="-285750" defTabSz="914400" fontAlgn="base">
              <a:spcBef>
                <a:spcPct val="0"/>
              </a:spcBef>
              <a:spcAft>
                <a:spcPct val="0"/>
              </a:spcAft>
              <a:buFont typeface="Wingdings" pitchFamily="2" charset="2"/>
              <a:buChar char="ü"/>
            </a:pPr>
            <a:r>
              <a:rPr kumimoji="1" lang="ja-JP" altLang="en-US">
                <a:latin typeface="+mn-ea"/>
              </a:rPr>
              <a:t>長時間の単純作業が大変</a:t>
            </a:r>
            <a:endParaRPr kumimoji="1" lang="en-US" altLang="ja-JP" dirty="0">
              <a:latin typeface="+mn-ea"/>
            </a:endParaRPr>
          </a:p>
          <a:p>
            <a:pPr marL="742950" lvl="1" indent="-285750" defTabSz="914400" fontAlgn="base">
              <a:spcBef>
                <a:spcPct val="0"/>
              </a:spcBef>
              <a:spcAft>
                <a:spcPct val="0"/>
              </a:spcAft>
              <a:buFont typeface="Wingdings" pitchFamily="2" charset="2"/>
              <a:buChar char="ü"/>
            </a:pPr>
            <a:r>
              <a:rPr kumimoji="1" lang="ja-JP" altLang="en-US">
                <a:latin typeface="+mn-ea"/>
              </a:rPr>
              <a:t>昼食後、検知の精度に差が出てしまう</a:t>
            </a:r>
            <a:endParaRPr kumimoji="1" lang="en-US" altLang="ja-JP" dirty="0">
              <a:latin typeface="+mn-ea"/>
            </a:endParaRPr>
          </a:p>
          <a:p>
            <a:pPr marL="742950" lvl="1" indent="-285750" defTabSz="914400" fontAlgn="base">
              <a:spcBef>
                <a:spcPct val="0"/>
              </a:spcBef>
              <a:spcAft>
                <a:spcPct val="0"/>
              </a:spcAft>
              <a:buFont typeface="Wingdings" pitchFamily="2" charset="2"/>
              <a:buChar char="ü"/>
            </a:pPr>
            <a:r>
              <a:rPr kumimoji="1" lang="ja-JP" altLang="en-US">
                <a:latin typeface="+mn-ea"/>
              </a:rPr>
              <a:t>体調不良で欠員がでて大変</a:t>
            </a:r>
            <a:endParaRPr kumimoji="1" lang="en-US" altLang="ja-JP" dirty="0">
              <a:latin typeface="+mn-ea"/>
            </a:endParaRPr>
          </a:p>
        </p:txBody>
      </p:sp>
      <p:sp>
        <p:nvSpPr>
          <p:cNvPr id="10" name="三角形 9">
            <a:extLst>
              <a:ext uri="{FF2B5EF4-FFF2-40B4-BE49-F238E27FC236}">
                <a16:creationId xmlns:a16="http://schemas.microsoft.com/office/drawing/2014/main" id="{91E6D348-57BC-D25D-233C-67F17074F583}"/>
              </a:ext>
            </a:extLst>
          </p:cNvPr>
          <p:cNvSpPr/>
          <p:nvPr/>
        </p:nvSpPr>
        <p:spPr>
          <a:xfrm rot="10800000">
            <a:off x="5249936" y="2749326"/>
            <a:ext cx="1551214" cy="368348"/>
          </a:xfrm>
          <a:prstGeom prst="triangle">
            <a:avLst/>
          </a:prstGeom>
          <a:solidFill>
            <a:srgbClr val="F36C3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17" name="正方形/長方形 16">
            <a:extLst>
              <a:ext uri="{FF2B5EF4-FFF2-40B4-BE49-F238E27FC236}">
                <a16:creationId xmlns:a16="http://schemas.microsoft.com/office/drawing/2014/main" id="{AC60365F-D4C7-3CC3-7011-B0B03174EFC5}"/>
              </a:ext>
            </a:extLst>
          </p:cNvPr>
          <p:cNvSpPr/>
          <p:nvPr/>
        </p:nvSpPr>
        <p:spPr>
          <a:xfrm>
            <a:off x="368286" y="3326737"/>
            <a:ext cx="11455423" cy="1714951"/>
          </a:xfrm>
          <a:prstGeom prst="rect">
            <a:avLst/>
          </a:prstGeom>
          <a:noFill/>
          <a:ln>
            <a:solidFill>
              <a:srgbClr val="F36C3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11" name="テキスト ボックス 10">
            <a:extLst>
              <a:ext uri="{FF2B5EF4-FFF2-40B4-BE49-F238E27FC236}">
                <a16:creationId xmlns:a16="http://schemas.microsoft.com/office/drawing/2014/main" id="{B90A7560-71A7-B34E-A1E4-2D94CF184319}"/>
              </a:ext>
            </a:extLst>
          </p:cNvPr>
          <p:cNvSpPr txBox="1"/>
          <p:nvPr/>
        </p:nvSpPr>
        <p:spPr>
          <a:xfrm>
            <a:off x="911824" y="3142070"/>
            <a:ext cx="2242922" cy="369332"/>
          </a:xfrm>
          <a:prstGeom prst="rect">
            <a:avLst/>
          </a:prstGeom>
          <a:solidFill>
            <a:srgbClr val="F36C37"/>
          </a:solidFill>
        </p:spPr>
        <p:txBody>
          <a:bodyPr wrap="none" rtlCol="0">
            <a:spAutoFit/>
          </a:bodyPr>
          <a:lstStyle/>
          <a:p>
            <a:pPr algn="ctr" defTabSz="914400" fontAlgn="base">
              <a:spcBef>
                <a:spcPct val="0"/>
              </a:spcBef>
              <a:spcAft>
                <a:spcPct val="0"/>
              </a:spcAft>
            </a:pPr>
            <a:r>
              <a:rPr kumimoji="1" lang="ja-JP" altLang="en-US" b="1">
                <a:solidFill>
                  <a:schemeClr val="bg1"/>
                </a:solidFill>
                <a:latin typeface="+mn-ea"/>
              </a:rPr>
              <a:t>物体検出</a:t>
            </a:r>
            <a:r>
              <a:rPr kumimoji="1" lang="en-US" altLang="ja-JP" b="1" dirty="0">
                <a:solidFill>
                  <a:schemeClr val="bg1"/>
                </a:solidFill>
                <a:latin typeface="+mn-ea"/>
              </a:rPr>
              <a:t> AI </a:t>
            </a:r>
            <a:r>
              <a:rPr kumimoji="1" lang="ja-JP" altLang="en-US" b="1">
                <a:solidFill>
                  <a:schemeClr val="bg1"/>
                </a:solidFill>
                <a:latin typeface="+mn-ea"/>
              </a:rPr>
              <a:t>の活用</a:t>
            </a:r>
            <a:endParaRPr kumimoji="1" lang="ja-JP" altLang="en-US" b="1" dirty="0">
              <a:solidFill>
                <a:schemeClr val="bg1"/>
              </a:solidFill>
              <a:latin typeface="+mn-ea"/>
            </a:endParaRPr>
          </a:p>
        </p:txBody>
      </p:sp>
      <p:sp>
        <p:nvSpPr>
          <p:cNvPr id="18" name="テキスト ボックス 17">
            <a:extLst>
              <a:ext uri="{FF2B5EF4-FFF2-40B4-BE49-F238E27FC236}">
                <a16:creationId xmlns:a16="http://schemas.microsoft.com/office/drawing/2014/main" id="{6BC6A226-2B93-A115-7B73-E5385FFB7CA7}"/>
              </a:ext>
            </a:extLst>
          </p:cNvPr>
          <p:cNvSpPr txBox="1"/>
          <p:nvPr/>
        </p:nvSpPr>
        <p:spPr>
          <a:xfrm>
            <a:off x="1612527" y="3611489"/>
            <a:ext cx="2576346" cy="830997"/>
          </a:xfrm>
          <a:prstGeom prst="rect">
            <a:avLst/>
          </a:prstGeom>
          <a:noFill/>
        </p:spPr>
        <p:txBody>
          <a:bodyPr wrap="none" rtlCol="0">
            <a:spAutoFit/>
          </a:bodyPr>
          <a:lstStyle/>
          <a:p>
            <a:pPr defTabSz="914400" fontAlgn="base">
              <a:spcBef>
                <a:spcPct val="0"/>
              </a:spcBef>
              <a:spcAft>
                <a:spcPct val="0"/>
              </a:spcAft>
            </a:pPr>
            <a:r>
              <a:rPr kumimoji="1" lang="ja-JP" altLang="en-US" sz="1600" b="1">
                <a:solidFill>
                  <a:srgbClr val="F36C37"/>
                </a:solidFill>
                <a:latin typeface="+mn-ea"/>
              </a:rPr>
              <a:t>データ</a:t>
            </a:r>
            <a:endParaRPr kumimoji="1" lang="en-US" altLang="ja-JP" sz="1600" b="1" dirty="0">
              <a:solidFill>
                <a:srgbClr val="F36C37"/>
              </a:solidFill>
              <a:latin typeface="+mn-ea"/>
            </a:endParaRPr>
          </a:p>
          <a:p>
            <a:pPr marL="742950" lvl="1" indent="-285750" defTabSz="914400" fontAlgn="base">
              <a:spcBef>
                <a:spcPct val="0"/>
              </a:spcBef>
              <a:spcAft>
                <a:spcPct val="0"/>
              </a:spcAft>
              <a:buFont typeface="Wingdings" pitchFamily="2" charset="2"/>
              <a:buChar char="ü"/>
            </a:pPr>
            <a:r>
              <a:rPr kumimoji="1" lang="ja-JP" altLang="en-US" sz="1600">
                <a:solidFill>
                  <a:srgbClr val="F36C37"/>
                </a:solidFill>
                <a:latin typeface="+mn-ea"/>
              </a:rPr>
              <a:t>ネジの画像データ</a:t>
            </a:r>
            <a:endParaRPr kumimoji="1" lang="en-US" altLang="ja-JP" sz="1600" dirty="0">
              <a:solidFill>
                <a:srgbClr val="F36C37"/>
              </a:solidFill>
              <a:latin typeface="+mn-ea"/>
            </a:endParaRPr>
          </a:p>
          <a:p>
            <a:pPr lvl="1" defTabSz="914400" fontAlgn="base">
              <a:spcBef>
                <a:spcPct val="0"/>
              </a:spcBef>
              <a:spcAft>
                <a:spcPct val="0"/>
              </a:spcAft>
            </a:pPr>
            <a:r>
              <a:rPr kumimoji="1" lang="ja-JP" altLang="en-US" sz="1600">
                <a:solidFill>
                  <a:srgbClr val="F36C37"/>
                </a:solidFill>
                <a:latin typeface="+mn-ea"/>
              </a:rPr>
              <a:t>→新規取得が必要</a:t>
            </a:r>
            <a:endParaRPr kumimoji="1" lang="ja-JP" altLang="en-US" sz="1600" dirty="0">
              <a:solidFill>
                <a:srgbClr val="F36C37"/>
              </a:solidFill>
              <a:latin typeface="+mn-ea"/>
            </a:endParaRPr>
          </a:p>
        </p:txBody>
      </p:sp>
      <p:sp>
        <p:nvSpPr>
          <p:cNvPr id="19" name="テキスト ボックス 18">
            <a:extLst>
              <a:ext uri="{FF2B5EF4-FFF2-40B4-BE49-F238E27FC236}">
                <a16:creationId xmlns:a16="http://schemas.microsoft.com/office/drawing/2014/main" id="{F853CCDA-E097-9A17-D017-3238E8D41B94}"/>
              </a:ext>
            </a:extLst>
          </p:cNvPr>
          <p:cNvSpPr txBox="1"/>
          <p:nvPr/>
        </p:nvSpPr>
        <p:spPr>
          <a:xfrm>
            <a:off x="5433114" y="3615363"/>
            <a:ext cx="1517660" cy="584775"/>
          </a:xfrm>
          <a:prstGeom prst="rect">
            <a:avLst/>
          </a:prstGeom>
          <a:noFill/>
        </p:spPr>
        <p:txBody>
          <a:bodyPr wrap="none" rtlCol="0">
            <a:spAutoFit/>
          </a:bodyPr>
          <a:lstStyle/>
          <a:p>
            <a:pPr defTabSz="914400" fontAlgn="base">
              <a:spcBef>
                <a:spcPct val="0"/>
              </a:spcBef>
              <a:spcAft>
                <a:spcPct val="0"/>
              </a:spcAft>
            </a:pPr>
            <a:r>
              <a:rPr kumimoji="1" lang="ja-JP" altLang="en-US" sz="1600" b="1">
                <a:solidFill>
                  <a:srgbClr val="F36C37"/>
                </a:solidFill>
                <a:latin typeface="+mn-ea"/>
              </a:rPr>
              <a:t>評価指標</a:t>
            </a:r>
            <a:endParaRPr kumimoji="1" lang="en-US" altLang="ja-JP" sz="1600" b="1" dirty="0">
              <a:solidFill>
                <a:srgbClr val="F36C37"/>
              </a:solidFill>
              <a:latin typeface="+mn-ea"/>
            </a:endParaRPr>
          </a:p>
          <a:p>
            <a:pPr marL="742950" lvl="1" indent="-285750" defTabSz="914400" fontAlgn="base">
              <a:spcBef>
                <a:spcPct val="0"/>
              </a:spcBef>
              <a:spcAft>
                <a:spcPct val="0"/>
              </a:spcAft>
              <a:buFont typeface="Wingdings" pitchFamily="2" charset="2"/>
              <a:buChar char="ü"/>
            </a:pPr>
            <a:r>
              <a:rPr kumimoji="1" lang="en-US" altLang="ja-JP" sz="1600" dirty="0">
                <a:solidFill>
                  <a:srgbClr val="F36C37"/>
                </a:solidFill>
                <a:latin typeface="+mn-ea"/>
              </a:rPr>
              <a:t>Recall</a:t>
            </a:r>
            <a:endParaRPr kumimoji="1" lang="ja-JP" altLang="en-US" sz="1600" dirty="0">
              <a:solidFill>
                <a:srgbClr val="F36C37"/>
              </a:solidFill>
              <a:latin typeface="+mn-ea"/>
            </a:endParaRPr>
          </a:p>
        </p:txBody>
      </p:sp>
      <p:sp>
        <p:nvSpPr>
          <p:cNvPr id="20" name="テキスト ボックス 19">
            <a:extLst>
              <a:ext uri="{FF2B5EF4-FFF2-40B4-BE49-F238E27FC236}">
                <a16:creationId xmlns:a16="http://schemas.microsoft.com/office/drawing/2014/main" id="{CA8F9154-9563-D0DB-77DE-682AB378483D}"/>
              </a:ext>
            </a:extLst>
          </p:cNvPr>
          <p:cNvSpPr txBox="1"/>
          <p:nvPr/>
        </p:nvSpPr>
        <p:spPr>
          <a:xfrm>
            <a:off x="7573828" y="3611489"/>
            <a:ext cx="4249881" cy="1323439"/>
          </a:xfrm>
          <a:prstGeom prst="rect">
            <a:avLst/>
          </a:prstGeom>
          <a:noFill/>
        </p:spPr>
        <p:txBody>
          <a:bodyPr wrap="none" rtlCol="0">
            <a:spAutoFit/>
          </a:bodyPr>
          <a:lstStyle/>
          <a:p>
            <a:pPr defTabSz="914400" fontAlgn="base">
              <a:spcBef>
                <a:spcPct val="0"/>
              </a:spcBef>
              <a:spcAft>
                <a:spcPct val="0"/>
              </a:spcAft>
            </a:pPr>
            <a:r>
              <a:rPr kumimoji="1" lang="ja-JP" altLang="en-US" sz="1600" b="1">
                <a:solidFill>
                  <a:srgbClr val="F36C37"/>
                </a:solidFill>
                <a:latin typeface="+mn-ea"/>
              </a:rPr>
              <a:t>データの流れ</a:t>
            </a:r>
            <a:endParaRPr kumimoji="1" lang="en-US" altLang="ja-JP" sz="1600" b="1" dirty="0">
              <a:solidFill>
                <a:srgbClr val="F36C37"/>
              </a:solidFill>
              <a:latin typeface="+mn-ea"/>
            </a:endParaRPr>
          </a:p>
          <a:p>
            <a:pPr marL="342900" indent="-342900" defTabSz="914400" fontAlgn="base">
              <a:spcBef>
                <a:spcPct val="0"/>
              </a:spcBef>
              <a:spcAft>
                <a:spcPct val="0"/>
              </a:spcAft>
              <a:buFont typeface="+mj-lt"/>
              <a:buAutoNum type="arabicPeriod"/>
            </a:pPr>
            <a:r>
              <a:rPr kumimoji="1" lang="ja-JP" altLang="en-US" sz="1600">
                <a:solidFill>
                  <a:srgbClr val="F36C37"/>
                </a:solidFill>
                <a:latin typeface="+mn-ea"/>
              </a:rPr>
              <a:t>生成システムからデータの収集</a:t>
            </a:r>
            <a:endParaRPr kumimoji="1" lang="en-US" altLang="ja-JP" sz="1600" dirty="0">
              <a:solidFill>
                <a:srgbClr val="F36C37"/>
              </a:solidFill>
              <a:latin typeface="+mn-ea"/>
            </a:endParaRPr>
          </a:p>
          <a:p>
            <a:pPr marL="342900" indent="-342900" defTabSz="914400" fontAlgn="base">
              <a:spcBef>
                <a:spcPct val="0"/>
              </a:spcBef>
              <a:spcAft>
                <a:spcPct val="0"/>
              </a:spcAft>
              <a:buFont typeface="+mj-lt"/>
              <a:buAutoNum type="arabicPeriod"/>
            </a:pPr>
            <a:r>
              <a:rPr kumimoji="1" lang="en-US" altLang="ja-JP" sz="1600" dirty="0">
                <a:solidFill>
                  <a:srgbClr val="F36C37"/>
                </a:solidFill>
                <a:latin typeface="+mn-ea"/>
              </a:rPr>
              <a:t>AI </a:t>
            </a:r>
            <a:r>
              <a:rPr kumimoji="1" lang="ja-JP" altLang="en-US" sz="1600">
                <a:solidFill>
                  <a:srgbClr val="F36C37"/>
                </a:solidFill>
                <a:latin typeface="+mn-ea"/>
              </a:rPr>
              <a:t>モデルで予測（クラウド</a:t>
            </a:r>
            <a:r>
              <a:rPr kumimoji="1" lang="en-US" altLang="ja-JP" sz="1600" dirty="0">
                <a:solidFill>
                  <a:srgbClr val="F36C37"/>
                </a:solidFill>
                <a:latin typeface="+mn-ea"/>
              </a:rPr>
              <a:t> or </a:t>
            </a:r>
            <a:r>
              <a:rPr kumimoji="1" lang="ja-JP" altLang="en-US" sz="1600">
                <a:solidFill>
                  <a:srgbClr val="F36C37"/>
                </a:solidFill>
                <a:latin typeface="+mn-ea"/>
              </a:rPr>
              <a:t>エッジ）</a:t>
            </a:r>
            <a:endParaRPr kumimoji="1" lang="en-US" altLang="ja-JP" sz="1600" dirty="0">
              <a:solidFill>
                <a:srgbClr val="F36C37"/>
              </a:solidFill>
              <a:latin typeface="+mn-ea"/>
            </a:endParaRPr>
          </a:p>
          <a:p>
            <a:pPr marL="342900" indent="-342900" defTabSz="914400" fontAlgn="base">
              <a:spcBef>
                <a:spcPct val="0"/>
              </a:spcBef>
              <a:spcAft>
                <a:spcPct val="0"/>
              </a:spcAft>
              <a:buFont typeface="+mj-lt"/>
              <a:buAutoNum type="arabicPeriod"/>
            </a:pPr>
            <a:r>
              <a:rPr kumimoji="1" lang="ja-JP" altLang="en-US" sz="1600">
                <a:solidFill>
                  <a:srgbClr val="F36C37"/>
                </a:solidFill>
                <a:latin typeface="+mn-ea"/>
              </a:rPr>
              <a:t>予測結果を異常検知システムへ返す</a:t>
            </a:r>
            <a:endParaRPr kumimoji="1" lang="en-US" altLang="ja-JP" sz="1600" dirty="0">
              <a:solidFill>
                <a:srgbClr val="F36C37"/>
              </a:solidFill>
              <a:latin typeface="+mn-ea"/>
            </a:endParaRPr>
          </a:p>
          <a:p>
            <a:pPr marL="342900" indent="-342900" defTabSz="914400" fontAlgn="base">
              <a:spcBef>
                <a:spcPct val="0"/>
              </a:spcBef>
              <a:spcAft>
                <a:spcPct val="0"/>
              </a:spcAft>
              <a:buFont typeface="+mj-lt"/>
              <a:buAutoNum type="arabicPeriod"/>
            </a:pPr>
            <a:r>
              <a:rPr kumimoji="1" lang="ja-JP" altLang="en-US" sz="1600">
                <a:solidFill>
                  <a:srgbClr val="F36C37"/>
                </a:solidFill>
                <a:latin typeface="+mn-ea"/>
              </a:rPr>
              <a:t>異常品を除去する</a:t>
            </a:r>
            <a:endParaRPr kumimoji="1" lang="en-US" altLang="ja-JP" sz="1600" dirty="0">
              <a:solidFill>
                <a:srgbClr val="F36C37"/>
              </a:solidFill>
              <a:latin typeface="+mn-ea"/>
            </a:endParaRPr>
          </a:p>
        </p:txBody>
      </p:sp>
      <p:sp>
        <p:nvSpPr>
          <p:cNvPr id="8" name="テキスト ボックス 7">
            <a:extLst>
              <a:ext uri="{FF2B5EF4-FFF2-40B4-BE49-F238E27FC236}">
                <a16:creationId xmlns:a16="http://schemas.microsoft.com/office/drawing/2014/main" id="{D6FF41EB-25BC-3916-52AF-8192C6E17EB8}"/>
              </a:ext>
            </a:extLst>
          </p:cNvPr>
          <p:cNvSpPr txBox="1"/>
          <p:nvPr/>
        </p:nvSpPr>
        <p:spPr>
          <a:xfrm>
            <a:off x="6025543" y="1540954"/>
            <a:ext cx="5909429" cy="923330"/>
          </a:xfrm>
          <a:prstGeom prst="rect">
            <a:avLst/>
          </a:prstGeom>
          <a:noFill/>
        </p:spPr>
        <p:txBody>
          <a:bodyPr wrap="square" rtlCol="0">
            <a:spAutoFit/>
          </a:bodyPr>
          <a:lstStyle/>
          <a:p>
            <a:pPr marL="285750" indent="-285750" defTabSz="914400" fontAlgn="base">
              <a:spcBef>
                <a:spcPct val="0"/>
              </a:spcBef>
              <a:spcAft>
                <a:spcPct val="0"/>
              </a:spcAft>
              <a:buFont typeface="Wingdings" pitchFamily="2" charset="2"/>
              <a:buChar char="ü"/>
            </a:pPr>
            <a:r>
              <a:rPr kumimoji="1" lang="ja-JP" altLang="en-US">
                <a:latin typeface="+mn-ea"/>
              </a:rPr>
              <a:t>異常品の見逃し率を〇〇％減少する</a:t>
            </a:r>
            <a:endParaRPr kumimoji="1" lang="en-US" altLang="ja-JP" dirty="0">
              <a:latin typeface="+mn-ea"/>
            </a:endParaRPr>
          </a:p>
          <a:p>
            <a:pPr marL="742950" lvl="1" indent="-285750" defTabSz="914400" fontAlgn="base">
              <a:spcBef>
                <a:spcPct val="0"/>
              </a:spcBef>
              <a:spcAft>
                <a:spcPct val="0"/>
              </a:spcAft>
              <a:buFont typeface="Wingdings" pitchFamily="2" charset="2"/>
              <a:buChar char="ü"/>
            </a:pPr>
            <a:r>
              <a:rPr kumimoji="1" lang="ja-JP" altLang="en-US">
                <a:latin typeface="+mn-ea"/>
              </a:rPr>
              <a:t>時間帯による精度のばらつきを無くす</a:t>
            </a:r>
            <a:endParaRPr kumimoji="1" lang="en-US" altLang="ja-JP" dirty="0">
              <a:latin typeface="+mn-ea"/>
            </a:endParaRPr>
          </a:p>
          <a:p>
            <a:pPr marL="742950" lvl="1" indent="-285750" defTabSz="914400" fontAlgn="base">
              <a:spcBef>
                <a:spcPct val="0"/>
              </a:spcBef>
              <a:spcAft>
                <a:spcPct val="0"/>
              </a:spcAft>
              <a:buFont typeface="Wingdings" pitchFamily="2" charset="2"/>
              <a:buChar char="ü"/>
            </a:pPr>
            <a:r>
              <a:rPr kumimoji="1" lang="en-US" altLang="ja-JP" dirty="0">
                <a:latin typeface="+mn-ea"/>
              </a:rPr>
              <a:t>365d 24h </a:t>
            </a:r>
            <a:r>
              <a:rPr kumimoji="1" lang="ja-JP" altLang="en-US">
                <a:latin typeface="+mn-ea"/>
              </a:rPr>
              <a:t>稼働する</a:t>
            </a:r>
            <a:endParaRPr kumimoji="1" lang="en-US" altLang="ja-JP" dirty="0">
              <a:latin typeface="+mn-ea"/>
            </a:endParaRPr>
          </a:p>
        </p:txBody>
      </p:sp>
      <p:sp>
        <p:nvSpPr>
          <p:cNvPr id="12" name="四角形: 角を丸くする 9">
            <a:extLst>
              <a:ext uri="{FF2B5EF4-FFF2-40B4-BE49-F238E27FC236}">
                <a16:creationId xmlns:a16="http://schemas.microsoft.com/office/drawing/2014/main" id="{27AD5F4B-9BEA-D2EA-30CD-6C54E7B9B423}"/>
              </a:ext>
            </a:extLst>
          </p:cNvPr>
          <p:cNvSpPr/>
          <p:nvPr/>
        </p:nvSpPr>
        <p:spPr bwMode="auto">
          <a:xfrm>
            <a:off x="6008156" y="854874"/>
            <a:ext cx="5364073" cy="477017"/>
          </a:xfrm>
          <a:prstGeom prst="roundRect">
            <a:avLst>
              <a:gd name="adj" fmla="val 7423"/>
            </a:avLst>
          </a:prstGeom>
          <a:solidFill>
            <a:srgbClr val="FEEDE6"/>
          </a:solidFill>
          <a:ln w="19050" algn="ctr">
            <a:noFill/>
            <a:prstDash val="dash"/>
            <a:round/>
            <a:headEnd/>
            <a:tailEnd/>
          </a:ln>
          <a:effectLst/>
        </p:spPr>
        <p:txBody>
          <a:bodyPr wrap="none" lIns="180000" bIns="0" rtlCol="0" anchor="ctr"/>
          <a:lstStyle/>
          <a:p>
            <a:pPr marL="285750" indent="-285750">
              <a:buFont typeface="Wingdings" panose="05000000000000000000" pitchFamily="2" charset="2"/>
              <a:buChar char="n"/>
            </a:pPr>
            <a:r>
              <a:rPr kumimoji="1" lang="ja-JP" altLang="en-US" sz="2000" b="1">
                <a:solidFill>
                  <a:srgbClr val="F36C37"/>
                </a:solidFill>
                <a:latin typeface="+mj-ea"/>
                <a:ea typeface="+mj-ea"/>
              </a:rPr>
              <a:t>目的</a:t>
            </a:r>
          </a:p>
        </p:txBody>
      </p:sp>
    </p:spTree>
    <p:extLst>
      <p:ext uri="{BB962C8B-B14F-4D97-AF65-F5344CB8AC3E}">
        <p14:creationId xmlns:p14="http://schemas.microsoft.com/office/powerpoint/2010/main" val="58461864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2B1E8B1-4F76-642B-1F37-A72B56BED81C}"/>
              </a:ext>
            </a:extLst>
          </p:cNvPr>
          <p:cNvSpPr>
            <a:spLocks noGrp="1"/>
          </p:cNvSpPr>
          <p:nvPr>
            <p:ph type="title"/>
          </p:nvPr>
        </p:nvSpPr>
        <p:spPr/>
        <p:txBody>
          <a:bodyPr/>
          <a:lstStyle/>
          <a:p>
            <a:r>
              <a:rPr kumimoji="1" lang="ja-JP" altLang="en-US"/>
              <a:t>ネジの異常品検知のプロジェクト例</a:t>
            </a:r>
          </a:p>
        </p:txBody>
      </p:sp>
      <p:pic>
        <p:nvPicPr>
          <p:cNvPr id="4" name="図 3" descr="テーブル&#10;&#10;自動的に生成された説明">
            <a:extLst>
              <a:ext uri="{FF2B5EF4-FFF2-40B4-BE49-F238E27FC236}">
                <a16:creationId xmlns:a16="http://schemas.microsoft.com/office/drawing/2014/main" id="{CD6BD30F-26F0-EE78-0D4B-7184522EF5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9534" y="1299657"/>
            <a:ext cx="10872932" cy="4828468"/>
          </a:xfrm>
          <a:prstGeom prst="rect">
            <a:avLst/>
          </a:prstGeom>
        </p:spPr>
      </p:pic>
      <p:sp>
        <p:nvSpPr>
          <p:cNvPr id="3" name="スライド番号プレースホルダー 3">
            <a:extLst>
              <a:ext uri="{FF2B5EF4-FFF2-40B4-BE49-F238E27FC236}">
                <a16:creationId xmlns:a16="http://schemas.microsoft.com/office/drawing/2014/main" id="{F51EDD2D-4110-1ADF-8B98-4111D14BCC73}"/>
              </a:ext>
            </a:extLst>
          </p:cNvPr>
          <p:cNvSpPr>
            <a:spLocks noGrp="1"/>
          </p:cNvSpPr>
          <p:nvPr>
            <p:ph type="sldNum" sz="quarter" idx="10"/>
          </p:nvPr>
        </p:nvSpPr>
        <p:spPr>
          <a:xfrm>
            <a:off x="9265299" y="6465214"/>
            <a:ext cx="2743200" cy="204403"/>
          </a:xfrm>
        </p:spPr>
        <p:txBody>
          <a:bodyPr/>
          <a:lstStyle/>
          <a:p>
            <a:fld id="{5D750650-B10A-47BF-93C2-E1678438B37A}" type="slidenum">
              <a:rPr kumimoji="1" lang="ja-JP" altLang="en-US" smtClean="0"/>
              <a:pPr/>
              <a:t>136</a:t>
            </a:fld>
            <a:endParaRPr kumimoji="1" lang="ja-JP" altLang="en-US"/>
          </a:p>
        </p:txBody>
      </p:sp>
    </p:spTree>
    <p:extLst>
      <p:ext uri="{BB962C8B-B14F-4D97-AF65-F5344CB8AC3E}">
        <p14:creationId xmlns:p14="http://schemas.microsoft.com/office/powerpoint/2010/main" val="2543609770"/>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2B1E8B1-4F76-642B-1F37-A72B56BED81C}"/>
              </a:ext>
            </a:extLst>
          </p:cNvPr>
          <p:cNvSpPr>
            <a:spLocks noGrp="1"/>
          </p:cNvSpPr>
          <p:nvPr>
            <p:ph type="title"/>
          </p:nvPr>
        </p:nvSpPr>
        <p:spPr/>
        <p:txBody>
          <a:bodyPr/>
          <a:lstStyle/>
          <a:p>
            <a:r>
              <a:rPr kumimoji="1" lang="en-US" altLang="ja-JP" dirty="0"/>
              <a:t>A </a:t>
            </a:r>
            <a:r>
              <a:rPr kumimoji="1" lang="ja-JP" altLang="en-US"/>
              <a:t>社</a:t>
            </a:r>
            <a:r>
              <a:rPr kumimoji="1" lang="en-US" altLang="ja-JP" dirty="0"/>
              <a:t> </a:t>
            </a:r>
            <a:r>
              <a:rPr kumimoji="1" lang="ja-JP" altLang="en-US"/>
              <a:t>在庫の需要予測のプロジェクト例</a:t>
            </a:r>
          </a:p>
        </p:txBody>
      </p:sp>
      <p:sp>
        <p:nvSpPr>
          <p:cNvPr id="7" name="テキスト ボックス 6">
            <a:extLst>
              <a:ext uri="{FF2B5EF4-FFF2-40B4-BE49-F238E27FC236}">
                <a16:creationId xmlns:a16="http://schemas.microsoft.com/office/drawing/2014/main" id="{000B3260-3B4D-3BE3-9C4B-AC1C98319AB3}"/>
              </a:ext>
            </a:extLst>
          </p:cNvPr>
          <p:cNvSpPr txBox="1"/>
          <p:nvPr/>
        </p:nvSpPr>
        <p:spPr>
          <a:xfrm>
            <a:off x="3446540" y="5264885"/>
            <a:ext cx="5320687" cy="1200329"/>
          </a:xfrm>
          <a:prstGeom prst="rect">
            <a:avLst/>
          </a:prstGeom>
          <a:noFill/>
        </p:spPr>
        <p:txBody>
          <a:bodyPr wrap="none" rtlCol="0">
            <a:spAutoFit/>
          </a:bodyPr>
          <a:lstStyle/>
          <a:p>
            <a:pPr defTabSz="914400" fontAlgn="base">
              <a:spcBef>
                <a:spcPct val="0"/>
              </a:spcBef>
              <a:spcAft>
                <a:spcPct val="0"/>
              </a:spcAft>
            </a:pPr>
            <a:r>
              <a:rPr kumimoji="1" lang="ja-JP" altLang="en-US" b="1">
                <a:solidFill>
                  <a:srgbClr val="F36C37"/>
                </a:solidFill>
                <a:latin typeface="+mn-ea"/>
              </a:rPr>
              <a:t>スモールスタートで</a:t>
            </a:r>
            <a:r>
              <a:rPr kumimoji="1" lang="en-US" altLang="ja-JP" b="1" dirty="0">
                <a:solidFill>
                  <a:srgbClr val="F36C37"/>
                </a:solidFill>
                <a:latin typeface="+mn-ea"/>
              </a:rPr>
              <a:t> PoC </a:t>
            </a:r>
            <a:r>
              <a:rPr kumimoji="1" lang="ja-JP" altLang="en-US" b="1">
                <a:solidFill>
                  <a:srgbClr val="F36C37"/>
                </a:solidFill>
                <a:latin typeface="+mn-ea"/>
              </a:rPr>
              <a:t>の実施</a:t>
            </a:r>
            <a:endParaRPr kumimoji="1" lang="en-US" altLang="ja-JP" b="1" dirty="0">
              <a:solidFill>
                <a:srgbClr val="F36C37"/>
              </a:solidFill>
              <a:latin typeface="+mn-ea"/>
            </a:endParaRPr>
          </a:p>
          <a:p>
            <a:pPr marL="285750" indent="-285750" defTabSz="914400" fontAlgn="base">
              <a:spcBef>
                <a:spcPct val="0"/>
              </a:spcBef>
              <a:spcAft>
                <a:spcPct val="0"/>
              </a:spcAft>
              <a:buFont typeface="Wingdings" pitchFamily="2" charset="2"/>
              <a:buChar char="ü"/>
            </a:pPr>
            <a:r>
              <a:rPr kumimoji="1" lang="en-US" altLang="ja-JP" dirty="0">
                <a:solidFill>
                  <a:srgbClr val="F36C37"/>
                </a:solidFill>
                <a:latin typeface="+mn-ea"/>
              </a:rPr>
              <a:t>AI </a:t>
            </a:r>
            <a:r>
              <a:rPr kumimoji="1" lang="ja-JP" altLang="en-US">
                <a:solidFill>
                  <a:srgbClr val="F36C37"/>
                </a:solidFill>
                <a:latin typeface="+mn-ea"/>
              </a:rPr>
              <a:t>構築に必要なデータはすでに揃っている</a:t>
            </a:r>
            <a:endParaRPr kumimoji="1" lang="en-US" altLang="ja-JP" dirty="0">
              <a:solidFill>
                <a:srgbClr val="F36C37"/>
              </a:solidFill>
              <a:latin typeface="+mn-ea"/>
            </a:endParaRPr>
          </a:p>
          <a:p>
            <a:pPr marL="285750" indent="-285750" defTabSz="914400" fontAlgn="base">
              <a:spcBef>
                <a:spcPct val="0"/>
              </a:spcBef>
              <a:spcAft>
                <a:spcPct val="0"/>
              </a:spcAft>
              <a:buFont typeface="Wingdings" pitchFamily="2" charset="2"/>
              <a:buChar char="ü"/>
            </a:pPr>
            <a:r>
              <a:rPr kumimoji="1" lang="ja-JP" altLang="en-US">
                <a:solidFill>
                  <a:srgbClr val="F36C37"/>
                </a:solidFill>
                <a:latin typeface="+mn-ea"/>
              </a:rPr>
              <a:t>新たなシステム導入などの必要性があまりない</a:t>
            </a:r>
            <a:endParaRPr kumimoji="1" lang="en-US" altLang="ja-JP" dirty="0">
              <a:solidFill>
                <a:srgbClr val="F36C37"/>
              </a:solidFill>
              <a:latin typeface="+mn-ea"/>
            </a:endParaRPr>
          </a:p>
          <a:p>
            <a:pPr marL="285750" indent="-285750" defTabSz="914400" fontAlgn="base">
              <a:spcBef>
                <a:spcPct val="0"/>
              </a:spcBef>
              <a:spcAft>
                <a:spcPct val="0"/>
              </a:spcAft>
              <a:buFont typeface="Wingdings" pitchFamily="2" charset="2"/>
              <a:buChar char="ü"/>
            </a:pPr>
            <a:r>
              <a:rPr kumimoji="1" lang="ja-JP" altLang="en-US">
                <a:solidFill>
                  <a:srgbClr val="F36C37"/>
                </a:solidFill>
                <a:latin typeface="+mn-ea"/>
              </a:rPr>
              <a:t>導入後の評価がわかりやすい</a:t>
            </a:r>
            <a:endParaRPr kumimoji="1" lang="en-US" altLang="ja-JP" dirty="0">
              <a:solidFill>
                <a:srgbClr val="F36C37"/>
              </a:solidFill>
              <a:latin typeface="+mn-ea"/>
            </a:endParaRPr>
          </a:p>
        </p:txBody>
      </p:sp>
      <p:sp>
        <p:nvSpPr>
          <p:cNvPr id="3" name="スライド番号プレースホルダー 2">
            <a:extLst>
              <a:ext uri="{FF2B5EF4-FFF2-40B4-BE49-F238E27FC236}">
                <a16:creationId xmlns:a16="http://schemas.microsoft.com/office/drawing/2014/main" id="{24F120B3-395C-71A5-969D-4091BD82D6ED}"/>
              </a:ext>
            </a:extLst>
          </p:cNvPr>
          <p:cNvSpPr>
            <a:spLocks noGrp="1"/>
          </p:cNvSpPr>
          <p:nvPr>
            <p:ph type="sldNum" sz="quarter" idx="10"/>
          </p:nvPr>
        </p:nvSpPr>
        <p:spPr>
          <a:xfrm>
            <a:off x="9265299" y="6465214"/>
            <a:ext cx="2743200" cy="204403"/>
          </a:xfrm>
        </p:spPr>
        <p:txBody>
          <a:bodyPr/>
          <a:lstStyle/>
          <a:p>
            <a:fld id="{5D750650-B10A-47BF-93C2-E1678438B37A}" type="slidenum">
              <a:rPr lang="en-US" altLang="ja-JP" smtClean="0"/>
              <a:pPr/>
              <a:t>137</a:t>
            </a:fld>
            <a:endParaRPr lang="en-US" altLang="ja-JP" dirty="0"/>
          </a:p>
        </p:txBody>
      </p:sp>
      <p:sp>
        <p:nvSpPr>
          <p:cNvPr id="4" name="四角形: 角を丸くする 9">
            <a:extLst>
              <a:ext uri="{FF2B5EF4-FFF2-40B4-BE49-F238E27FC236}">
                <a16:creationId xmlns:a16="http://schemas.microsoft.com/office/drawing/2014/main" id="{07C98734-32CE-B736-0F4B-AFB03BB01381}"/>
              </a:ext>
            </a:extLst>
          </p:cNvPr>
          <p:cNvSpPr/>
          <p:nvPr/>
        </p:nvSpPr>
        <p:spPr bwMode="auto">
          <a:xfrm>
            <a:off x="506185" y="848783"/>
            <a:ext cx="11201399" cy="477017"/>
          </a:xfrm>
          <a:prstGeom prst="roundRect">
            <a:avLst>
              <a:gd name="adj" fmla="val 7423"/>
            </a:avLst>
          </a:prstGeom>
          <a:solidFill>
            <a:srgbClr val="FEEDE6"/>
          </a:solidFill>
          <a:ln w="19050" algn="ctr">
            <a:noFill/>
            <a:prstDash val="dash"/>
            <a:round/>
            <a:headEnd/>
            <a:tailEnd/>
          </a:ln>
          <a:effectLst/>
        </p:spPr>
        <p:txBody>
          <a:bodyPr wrap="none" lIns="180000" bIns="0" rtlCol="0" anchor="ctr"/>
          <a:lstStyle/>
          <a:p>
            <a:pPr marL="285750" indent="-285750">
              <a:buFont typeface="Wingdings" panose="05000000000000000000" pitchFamily="2" charset="2"/>
              <a:buChar char="n"/>
            </a:pPr>
            <a:r>
              <a:rPr kumimoji="1" lang="ja-JP" altLang="en-US" sz="2000" b="1">
                <a:solidFill>
                  <a:srgbClr val="F36C37"/>
                </a:solidFill>
                <a:latin typeface="+mj-ea"/>
                <a:ea typeface="+mj-ea"/>
              </a:rPr>
              <a:t>課題</a:t>
            </a:r>
          </a:p>
        </p:txBody>
      </p:sp>
      <p:sp>
        <p:nvSpPr>
          <p:cNvPr id="9" name="テキスト ボックス 8">
            <a:extLst>
              <a:ext uri="{FF2B5EF4-FFF2-40B4-BE49-F238E27FC236}">
                <a16:creationId xmlns:a16="http://schemas.microsoft.com/office/drawing/2014/main" id="{86B23C2A-B07A-1B67-B750-40497AE52129}"/>
              </a:ext>
            </a:extLst>
          </p:cNvPr>
          <p:cNvSpPr txBox="1"/>
          <p:nvPr/>
        </p:nvSpPr>
        <p:spPr>
          <a:xfrm>
            <a:off x="506185" y="1466223"/>
            <a:ext cx="9962984" cy="707886"/>
          </a:xfrm>
          <a:prstGeom prst="rect">
            <a:avLst/>
          </a:prstGeom>
          <a:noFill/>
        </p:spPr>
        <p:txBody>
          <a:bodyPr wrap="none" rtlCol="0">
            <a:spAutoFit/>
          </a:bodyPr>
          <a:lstStyle/>
          <a:p>
            <a:pPr marL="285750" indent="-285750" defTabSz="914400" fontAlgn="base">
              <a:spcBef>
                <a:spcPct val="0"/>
              </a:spcBef>
              <a:spcAft>
                <a:spcPct val="0"/>
              </a:spcAft>
              <a:buFont typeface="Wingdings" pitchFamily="2" charset="2"/>
              <a:buChar char="ü"/>
            </a:pPr>
            <a:r>
              <a:rPr lang="ja-JP" altLang="en-US" sz="2000"/>
              <a:t>需要の変動要因（季節、トレンド、プロモーションなど）が複雑で、予測が困難</a:t>
            </a:r>
            <a:endParaRPr lang="en-US" altLang="ja-JP" sz="2000" dirty="0"/>
          </a:p>
          <a:p>
            <a:pPr marL="285750" indent="-285750" defTabSz="914400" fontAlgn="base">
              <a:spcBef>
                <a:spcPct val="0"/>
              </a:spcBef>
              <a:spcAft>
                <a:spcPct val="0"/>
              </a:spcAft>
              <a:buFont typeface="Wingdings" pitchFamily="2" charset="2"/>
              <a:buChar char="ü"/>
            </a:pPr>
            <a:r>
              <a:rPr lang="ja-JP" altLang="en-US" sz="2000"/>
              <a:t>過剰在庫や欠品が発生し、販売機会の損失や在庫コストの増加</a:t>
            </a:r>
            <a:endParaRPr kumimoji="1" lang="en-US" altLang="ja-JP" sz="2000" dirty="0">
              <a:solidFill>
                <a:srgbClr val="F36C37"/>
              </a:solidFill>
              <a:latin typeface="+mn-ea"/>
            </a:endParaRPr>
          </a:p>
        </p:txBody>
      </p:sp>
      <p:sp>
        <p:nvSpPr>
          <p:cNvPr id="10" name="三角形 9">
            <a:extLst>
              <a:ext uri="{FF2B5EF4-FFF2-40B4-BE49-F238E27FC236}">
                <a16:creationId xmlns:a16="http://schemas.microsoft.com/office/drawing/2014/main" id="{91E6D348-57BC-D25D-233C-67F17074F583}"/>
              </a:ext>
            </a:extLst>
          </p:cNvPr>
          <p:cNvSpPr/>
          <p:nvPr/>
        </p:nvSpPr>
        <p:spPr>
          <a:xfrm rot="10800000">
            <a:off x="5320391" y="2532919"/>
            <a:ext cx="1551214" cy="368348"/>
          </a:xfrm>
          <a:prstGeom prst="triangle">
            <a:avLst/>
          </a:prstGeom>
          <a:solidFill>
            <a:srgbClr val="F36C3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17" name="正方形/長方形 16">
            <a:extLst>
              <a:ext uri="{FF2B5EF4-FFF2-40B4-BE49-F238E27FC236}">
                <a16:creationId xmlns:a16="http://schemas.microsoft.com/office/drawing/2014/main" id="{AC60365F-D4C7-3CC3-7011-B0B03174EFC5}"/>
              </a:ext>
            </a:extLst>
          </p:cNvPr>
          <p:cNvSpPr/>
          <p:nvPr/>
        </p:nvSpPr>
        <p:spPr>
          <a:xfrm>
            <a:off x="368286" y="3326737"/>
            <a:ext cx="11455423" cy="1714951"/>
          </a:xfrm>
          <a:prstGeom prst="rect">
            <a:avLst/>
          </a:prstGeom>
          <a:noFill/>
          <a:ln>
            <a:solidFill>
              <a:srgbClr val="F36C3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11" name="テキスト ボックス 10">
            <a:extLst>
              <a:ext uri="{FF2B5EF4-FFF2-40B4-BE49-F238E27FC236}">
                <a16:creationId xmlns:a16="http://schemas.microsoft.com/office/drawing/2014/main" id="{B90A7560-71A7-B34E-A1E4-2D94CF184319}"/>
              </a:ext>
            </a:extLst>
          </p:cNvPr>
          <p:cNvSpPr txBox="1"/>
          <p:nvPr/>
        </p:nvSpPr>
        <p:spPr>
          <a:xfrm>
            <a:off x="911824" y="3142070"/>
            <a:ext cx="2242922" cy="369332"/>
          </a:xfrm>
          <a:prstGeom prst="rect">
            <a:avLst/>
          </a:prstGeom>
          <a:solidFill>
            <a:srgbClr val="F36C37"/>
          </a:solidFill>
        </p:spPr>
        <p:txBody>
          <a:bodyPr wrap="none" rtlCol="0">
            <a:spAutoFit/>
          </a:bodyPr>
          <a:lstStyle/>
          <a:p>
            <a:pPr algn="ctr" defTabSz="914400" fontAlgn="base">
              <a:spcBef>
                <a:spcPct val="0"/>
              </a:spcBef>
              <a:spcAft>
                <a:spcPct val="0"/>
              </a:spcAft>
            </a:pPr>
            <a:r>
              <a:rPr kumimoji="1" lang="ja-JP" altLang="en-US" b="1">
                <a:solidFill>
                  <a:schemeClr val="bg1"/>
                </a:solidFill>
                <a:latin typeface="+mn-ea"/>
              </a:rPr>
              <a:t>物体検出</a:t>
            </a:r>
            <a:r>
              <a:rPr kumimoji="1" lang="en-US" altLang="ja-JP" b="1" dirty="0">
                <a:solidFill>
                  <a:schemeClr val="bg1"/>
                </a:solidFill>
                <a:latin typeface="+mn-ea"/>
              </a:rPr>
              <a:t> AI </a:t>
            </a:r>
            <a:r>
              <a:rPr kumimoji="1" lang="ja-JP" altLang="en-US" b="1">
                <a:solidFill>
                  <a:schemeClr val="bg1"/>
                </a:solidFill>
                <a:latin typeface="+mn-ea"/>
              </a:rPr>
              <a:t>の活用</a:t>
            </a:r>
            <a:endParaRPr kumimoji="1" lang="ja-JP" altLang="en-US" b="1" dirty="0">
              <a:solidFill>
                <a:schemeClr val="bg1"/>
              </a:solidFill>
              <a:latin typeface="+mn-ea"/>
            </a:endParaRPr>
          </a:p>
        </p:txBody>
      </p:sp>
      <p:sp>
        <p:nvSpPr>
          <p:cNvPr id="18" name="テキスト ボックス 17">
            <a:extLst>
              <a:ext uri="{FF2B5EF4-FFF2-40B4-BE49-F238E27FC236}">
                <a16:creationId xmlns:a16="http://schemas.microsoft.com/office/drawing/2014/main" id="{6BC6A226-2B93-A115-7B73-E5385FFB7CA7}"/>
              </a:ext>
            </a:extLst>
          </p:cNvPr>
          <p:cNvSpPr txBox="1"/>
          <p:nvPr/>
        </p:nvSpPr>
        <p:spPr>
          <a:xfrm>
            <a:off x="1612527" y="3611489"/>
            <a:ext cx="2839239" cy="1323439"/>
          </a:xfrm>
          <a:prstGeom prst="rect">
            <a:avLst/>
          </a:prstGeom>
          <a:noFill/>
        </p:spPr>
        <p:txBody>
          <a:bodyPr wrap="none" rtlCol="0">
            <a:spAutoFit/>
          </a:bodyPr>
          <a:lstStyle/>
          <a:p>
            <a:pPr defTabSz="914400" fontAlgn="base">
              <a:spcBef>
                <a:spcPct val="0"/>
              </a:spcBef>
              <a:spcAft>
                <a:spcPct val="0"/>
              </a:spcAft>
            </a:pPr>
            <a:r>
              <a:rPr kumimoji="1" lang="ja-JP" altLang="en-US" sz="1600" b="1">
                <a:solidFill>
                  <a:srgbClr val="F36C37"/>
                </a:solidFill>
                <a:latin typeface="+mn-ea"/>
              </a:rPr>
              <a:t>データ</a:t>
            </a:r>
            <a:endParaRPr kumimoji="1" lang="en-US" altLang="ja-JP" sz="1600" b="1" dirty="0">
              <a:solidFill>
                <a:srgbClr val="F36C37"/>
              </a:solidFill>
              <a:latin typeface="+mn-ea"/>
            </a:endParaRPr>
          </a:p>
          <a:p>
            <a:pPr marL="742950" lvl="1" indent="-285750" defTabSz="914400" fontAlgn="base">
              <a:spcBef>
                <a:spcPct val="0"/>
              </a:spcBef>
              <a:spcAft>
                <a:spcPct val="0"/>
              </a:spcAft>
              <a:buFont typeface="Wingdings" pitchFamily="2" charset="2"/>
              <a:buChar char="ü"/>
            </a:pPr>
            <a:r>
              <a:rPr lang="ja-JP" altLang="en-US" sz="1600" b="1">
                <a:solidFill>
                  <a:srgbClr val="F36C37"/>
                </a:solidFill>
              </a:rPr>
              <a:t>販売履歴</a:t>
            </a:r>
            <a:r>
              <a:rPr lang="en-US" altLang="ja-JP" sz="1600" dirty="0">
                <a:solidFill>
                  <a:srgbClr val="F36C37"/>
                </a:solidFill>
              </a:rPr>
              <a:t>: </a:t>
            </a:r>
          </a:p>
          <a:p>
            <a:pPr marL="742950" lvl="1" indent="-285750" defTabSz="914400" fontAlgn="base">
              <a:spcBef>
                <a:spcPct val="0"/>
              </a:spcBef>
              <a:spcAft>
                <a:spcPct val="0"/>
              </a:spcAft>
              <a:buFont typeface="Wingdings" pitchFamily="2" charset="2"/>
              <a:buChar char="ü"/>
            </a:pPr>
            <a:r>
              <a:rPr lang="ja-JP" altLang="en-US" sz="1600" b="1">
                <a:solidFill>
                  <a:srgbClr val="F36C37"/>
                </a:solidFill>
              </a:rPr>
              <a:t>在庫データ</a:t>
            </a:r>
            <a:r>
              <a:rPr lang="en-US" altLang="ja-JP" sz="1600" dirty="0">
                <a:solidFill>
                  <a:srgbClr val="F36C37"/>
                </a:solidFill>
              </a:rPr>
              <a:t>: </a:t>
            </a:r>
          </a:p>
          <a:p>
            <a:pPr marL="742950" lvl="1" indent="-285750" defTabSz="914400" fontAlgn="base">
              <a:spcBef>
                <a:spcPct val="0"/>
              </a:spcBef>
              <a:spcAft>
                <a:spcPct val="0"/>
              </a:spcAft>
              <a:buFont typeface="Wingdings" pitchFamily="2" charset="2"/>
              <a:buChar char="ü"/>
            </a:pPr>
            <a:r>
              <a:rPr lang="ja-JP" altLang="en-US" sz="1600" b="1">
                <a:solidFill>
                  <a:srgbClr val="F36C37"/>
                </a:solidFill>
              </a:rPr>
              <a:t>顧客情報</a:t>
            </a:r>
            <a:r>
              <a:rPr lang="en-US" altLang="ja-JP" sz="1600" dirty="0">
                <a:solidFill>
                  <a:srgbClr val="F36C37"/>
                </a:solidFill>
              </a:rPr>
              <a:t>: </a:t>
            </a:r>
          </a:p>
          <a:p>
            <a:pPr marL="742950" lvl="1" indent="-285750" defTabSz="914400" fontAlgn="base">
              <a:spcBef>
                <a:spcPct val="0"/>
              </a:spcBef>
              <a:spcAft>
                <a:spcPct val="0"/>
              </a:spcAft>
              <a:buFont typeface="Wingdings" pitchFamily="2" charset="2"/>
              <a:buChar char="ü"/>
            </a:pPr>
            <a:r>
              <a:rPr lang="ja-JP" altLang="en-US" sz="1600" b="1">
                <a:solidFill>
                  <a:srgbClr val="F36C37"/>
                </a:solidFill>
              </a:rPr>
              <a:t>プロモーション情報</a:t>
            </a:r>
            <a:endParaRPr kumimoji="1" lang="ja-JP" altLang="en-US" sz="1600" dirty="0">
              <a:solidFill>
                <a:srgbClr val="F36C37"/>
              </a:solidFill>
              <a:latin typeface="+mn-ea"/>
            </a:endParaRPr>
          </a:p>
        </p:txBody>
      </p:sp>
      <p:sp>
        <p:nvSpPr>
          <p:cNvPr id="19" name="テキスト ボックス 18">
            <a:extLst>
              <a:ext uri="{FF2B5EF4-FFF2-40B4-BE49-F238E27FC236}">
                <a16:creationId xmlns:a16="http://schemas.microsoft.com/office/drawing/2014/main" id="{F853CCDA-E097-9A17-D017-3238E8D41B94}"/>
              </a:ext>
            </a:extLst>
          </p:cNvPr>
          <p:cNvSpPr txBox="1"/>
          <p:nvPr/>
        </p:nvSpPr>
        <p:spPr>
          <a:xfrm>
            <a:off x="4618173" y="3611489"/>
            <a:ext cx="2781531" cy="1077218"/>
          </a:xfrm>
          <a:prstGeom prst="rect">
            <a:avLst/>
          </a:prstGeom>
          <a:noFill/>
        </p:spPr>
        <p:txBody>
          <a:bodyPr wrap="none" rtlCol="0">
            <a:spAutoFit/>
          </a:bodyPr>
          <a:lstStyle/>
          <a:p>
            <a:pPr defTabSz="914400" fontAlgn="base">
              <a:spcBef>
                <a:spcPct val="0"/>
              </a:spcBef>
              <a:spcAft>
                <a:spcPct val="0"/>
              </a:spcAft>
            </a:pPr>
            <a:r>
              <a:rPr kumimoji="1" lang="ja-JP" altLang="en-US" sz="1600" b="1">
                <a:solidFill>
                  <a:srgbClr val="F36C37"/>
                </a:solidFill>
                <a:latin typeface="+mn-ea"/>
              </a:rPr>
              <a:t>評価指標</a:t>
            </a:r>
            <a:endParaRPr kumimoji="1" lang="en-US" altLang="ja-JP" sz="1600" b="1" dirty="0">
              <a:solidFill>
                <a:srgbClr val="F36C37"/>
              </a:solidFill>
              <a:latin typeface="+mn-ea"/>
            </a:endParaRPr>
          </a:p>
          <a:p>
            <a:pPr marL="742950" lvl="1" indent="-285750" defTabSz="914400" fontAlgn="base">
              <a:spcBef>
                <a:spcPct val="0"/>
              </a:spcBef>
              <a:spcAft>
                <a:spcPct val="0"/>
              </a:spcAft>
              <a:buFont typeface="Wingdings" pitchFamily="2" charset="2"/>
              <a:buChar char="ü"/>
            </a:pPr>
            <a:r>
              <a:rPr kumimoji="1" lang="en-US" altLang="ja-JP" sz="1600" dirty="0">
                <a:solidFill>
                  <a:srgbClr val="F36C37"/>
                </a:solidFill>
                <a:latin typeface="+mn-ea"/>
              </a:rPr>
              <a:t>Accuracy</a:t>
            </a:r>
          </a:p>
          <a:p>
            <a:pPr marL="742950" lvl="1" indent="-285750" defTabSz="914400" fontAlgn="base">
              <a:spcBef>
                <a:spcPct val="0"/>
              </a:spcBef>
              <a:spcAft>
                <a:spcPct val="0"/>
              </a:spcAft>
              <a:buFont typeface="Wingdings" pitchFamily="2" charset="2"/>
              <a:buChar char="ü"/>
            </a:pPr>
            <a:r>
              <a:rPr kumimoji="1" lang="ja-JP" altLang="en-US" sz="1600">
                <a:solidFill>
                  <a:srgbClr val="F36C37"/>
                </a:solidFill>
                <a:latin typeface="+mn-ea"/>
              </a:rPr>
              <a:t>品切れ率（導入後）</a:t>
            </a:r>
            <a:endParaRPr kumimoji="1" lang="en-US" altLang="ja-JP" sz="1600" dirty="0">
              <a:solidFill>
                <a:srgbClr val="F36C37"/>
              </a:solidFill>
              <a:latin typeface="+mn-ea"/>
            </a:endParaRPr>
          </a:p>
          <a:p>
            <a:pPr marL="742950" lvl="1" indent="-285750" defTabSz="914400" fontAlgn="base">
              <a:spcBef>
                <a:spcPct val="0"/>
              </a:spcBef>
              <a:spcAft>
                <a:spcPct val="0"/>
              </a:spcAft>
              <a:buFont typeface="Wingdings" pitchFamily="2" charset="2"/>
              <a:buChar char="ü"/>
            </a:pPr>
            <a:r>
              <a:rPr kumimoji="1" lang="ja-JP" altLang="en-US" sz="1600">
                <a:solidFill>
                  <a:srgbClr val="F36C37"/>
                </a:solidFill>
                <a:latin typeface="+mn-ea"/>
              </a:rPr>
              <a:t>余剰在庫率（導入後</a:t>
            </a:r>
            <a:endParaRPr kumimoji="1" lang="en-US" altLang="ja-JP" sz="1600" dirty="0">
              <a:solidFill>
                <a:srgbClr val="F36C37"/>
              </a:solidFill>
              <a:latin typeface="+mn-ea"/>
            </a:endParaRPr>
          </a:p>
        </p:txBody>
      </p:sp>
      <p:sp>
        <p:nvSpPr>
          <p:cNvPr id="20" name="テキスト ボックス 19">
            <a:extLst>
              <a:ext uri="{FF2B5EF4-FFF2-40B4-BE49-F238E27FC236}">
                <a16:creationId xmlns:a16="http://schemas.microsoft.com/office/drawing/2014/main" id="{CA8F9154-9563-D0DB-77DE-682AB378483D}"/>
              </a:ext>
            </a:extLst>
          </p:cNvPr>
          <p:cNvSpPr txBox="1"/>
          <p:nvPr/>
        </p:nvSpPr>
        <p:spPr>
          <a:xfrm>
            <a:off x="7566111" y="3611489"/>
            <a:ext cx="4249881" cy="1077218"/>
          </a:xfrm>
          <a:prstGeom prst="rect">
            <a:avLst/>
          </a:prstGeom>
          <a:noFill/>
        </p:spPr>
        <p:txBody>
          <a:bodyPr wrap="square" rtlCol="0">
            <a:spAutoFit/>
          </a:bodyPr>
          <a:lstStyle/>
          <a:p>
            <a:pPr defTabSz="914400" fontAlgn="base">
              <a:spcBef>
                <a:spcPct val="0"/>
              </a:spcBef>
              <a:spcAft>
                <a:spcPct val="0"/>
              </a:spcAft>
            </a:pPr>
            <a:r>
              <a:rPr kumimoji="1" lang="ja-JP" altLang="en-US" sz="1600" b="1">
                <a:solidFill>
                  <a:srgbClr val="F36C37"/>
                </a:solidFill>
                <a:latin typeface="+mn-ea"/>
              </a:rPr>
              <a:t>データの流れ</a:t>
            </a:r>
            <a:endParaRPr kumimoji="1" lang="en-US" altLang="ja-JP" sz="1600" b="1" dirty="0">
              <a:solidFill>
                <a:srgbClr val="F36C37"/>
              </a:solidFill>
              <a:latin typeface="+mn-ea"/>
            </a:endParaRPr>
          </a:p>
          <a:p>
            <a:pPr marL="342900" indent="-342900" defTabSz="914400" fontAlgn="base">
              <a:spcBef>
                <a:spcPct val="0"/>
              </a:spcBef>
              <a:spcAft>
                <a:spcPct val="0"/>
              </a:spcAft>
              <a:buFont typeface="+mj-lt"/>
              <a:buAutoNum type="arabicPeriod"/>
            </a:pPr>
            <a:r>
              <a:rPr kumimoji="1" lang="ja-JP" altLang="en-US" sz="1600">
                <a:solidFill>
                  <a:srgbClr val="F36C37"/>
                </a:solidFill>
                <a:latin typeface="+mn-ea"/>
              </a:rPr>
              <a:t>社内</a:t>
            </a:r>
            <a:r>
              <a:rPr kumimoji="1" lang="en-US" altLang="ja-JP" sz="1600" dirty="0">
                <a:solidFill>
                  <a:srgbClr val="F36C37"/>
                </a:solidFill>
                <a:latin typeface="+mn-ea"/>
              </a:rPr>
              <a:t>DB</a:t>
            </a:r>
            <a:r>
              <a:rPr kumimoji="1" lang="ja-JP" altLang="en-US" sz="1600">
                <a:solidFill>
                  <a:srgbClr val="F36C37"/>
                </a:solidFill>
                <a:latin typeface="+mn-ea"/>
              </a:rPr>
              <a:t>からデータの収集</a:t>
            </a:r>
            <a:endParaRPr kumimoji="1" lang="en-US" altLang="ja-JP" sz="1600" dirty="0">
              <a:solidFill>
                <a:srgbClr val="F36C37"/>
              </a:solidFill>
              <a:latin typeface="+mn-ea"/>
            </a:endParaRPr>
          </a:p>
          <a:p>
            <a:pPr marL="342900" indent="-342900" defTabSz="914400" fontAlgn="base">
              <a:spcBef>
                <a:spcPct val="0"/>
              </a:spcBef>
              <a:spcAft>
                <a:spcPct val="0"/>
              </a:spcAft>
              <a:buFont typeface="+mj-lt"/>
              <a:buAutoNum type="arabicPeriod"/>
            </a:pPr>
            <a:r>
              <a:rPr kumimoji="1" lang="en-US" altLang="ja-JP" sz="1600" dirty="0">
                <a:solidFill>
                  <a:srgbClr val="F36C37"/>
                </a:solidFill>
                <a:latin typeface="+mn-ea"/>
              </a:rPr>
              <a:t>AI </a:t>
            </a:r>
            <a:r>
              <a:rPr kumimoji="1" lang="ja-JP" altLang="en-US" sz="1600">
                <a:solidFill>
                  <a:srgbClr val="F36C37"/>
                </a:solidFill>
                <a:latin typeface="+mn-ea"/>
              </a:rPr>
              <a:t>モデルで予測（クラウド）</a:t>
            </a:r>
            <a:endParaRPr kumimoji="1" lang="en-US" altLang="ja-JP" sz="1600" dirty="0">
              <a:solidFill>
                <a:srgbClr val="F36C37"/>
              </a:solidFill>
              <a:latin typeface="+mn-ea"/>
            </a:endParaRPr>
          </a:p>
          <a:p>
            <a:pPr marL="342900" indent="-342900" defTabSz="914400" fontAlgn="base">
              <a:spcBef>
                <a:spcPct val="0"/>
              </a:spcBef>
              <a:spcAft>
                <a:spcPct val="0"/>
              </a:spcAft>
              <a:buFont typeface="+mj-lt"/>
              <a:buAutoNum type="arabicPeriod"/>
            </a:pPr>
            <a:r>
              <a:rPr kumimoji="1" lang="ja-JP" altLang="en-US" sz="1600">
                <a:solidFill>
                  <a:srgbClr val="F36C37"/>
                </a:solidFill>
                <a:latin typeface="+mn-ea"/>
              </a:rPr>
              <a:t>在庫管理のデバイスへ予測結果を送信</a:t>
            </a:r>
            <a:endParaRPr kumimoji="1" lang="en-US" altLang="ja-JP" sz="1600" dirty="0">
              <a:solidFill>
                <a:srgbClr val="F36C37"/>
              </a:solidFill>
              <a:latin typeface="+mn-ea"/>
            </a:endParaRPr>
          </a:p>
        </p:txBody>
      </p:sp>
    </p:spTree>
    <p:extLst>
      <p:ext uri="{BB962C8B-B14F-4D97-AF65-F5344CB8AC3E}">
        <p14:creationId xmlns:p14="http://schemas.microsoft.com/office/powerpoint/2010/main" val="4157970475"/>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2B1E8B1-4F76-642B-1F37-A72B56BED81C}"/>
              </a:ext>
            </a:extLst>
          </p:cNvPr>
          <p:cNvSpPr>
            <a:spLocks noGrp="1"/>
          </p:cNvSpPr>
          <p:nvPr>
            <p:ph type="title"/>
          </p:nvPr>
        </p:nvSpPr>
        <p:spPr/>
        <p:txBody>
          <a:bodyPr/>
          <a:lstStyle/>
          <a:p>
            <a:r>
              <a:rPr kumimoji="1" lang="en-US" altLang="ja-JP" dirty="0"/>
              <a:t>A </a:t>
            </a:r>
            <a:r>
              <a:rPr lang="ja-JP" altLang="en-US"/>
              <a:t>社</a:t>
            </a:r>
            <a:r>
              <a:rPr lang="en-US" altLang="ja-JP" dirty="0"/>
              <a:t> </a:t>
            </a:r>
            <a:r>
              <a:rPr lang="ja-JP" altLang="en-US"/>
              <a:t>在庫の需要予測プロジェクトの事例</a:t>
            </a:r>
            <a:endParaRPr kumimoji="1" lang="ja-JP" altLang="en-US"/>
          </a:p>
        </p:txBody>
      </p:sp>
      <p:pic>
        <p:nvPicPr>
          <p:cNvPr id="6" name="図 5" descr="テーブル&#10;&#10;自動的に生成された説明">
            <a:extLst>
              <a:ext uri="{FF2B5EF4-FFF2-40B4-BE49-F238E27FC236}">
                <a16:creationId xmlns:a16="http://schemas.microsoft.com/office/drawing/2014/main" id="{347181E3-DEC4-9F8B-A400-295D8A52C2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82730" y="1061869"/>
            <a:ext cx="9026536" cy="5190259"/>
          </a:xfrm>
          <a:prstGeom prst="rect">
            <a:avLst/>
          </a:prstGeom>
        </p:spPr>
      </p:pic>
      <p:sp>
        <p:nvSpPr>
          <p:cNvPr id="3" name="スライド番号プレースホルダー 2">
            <a:extLst>
              <a:ext uri="{FF2B5EF4-FFF2-40B4-BE49-F238E27FC236}">
                <a16:creationId xmlns:a16="http://schemas.microsoft.com/office/drawing/2014/main" id="{33F96C8A-8D5F-222F-6211-4979D4A4C362}"/>
              </a:ext>
            </a:extLst>
          </p:cNvPr>
          <p:cNvSpPr>
            <a:spLocks noGrp="1"/>
          </p:cNvSpPr>
          <p:nvPr>
            <p:ph type="sldNum" sz="quarter" idx="10"/>
          </p:nvPr>
        </p:nvSpPr>
        <p:spPr>
          <a:xfrm>
            <a:off x="9265299" y="6465214"/>
            <a:ext cx="2743200" cy="204403"/>
          </a:xfrm>
        </p:spPr>
        <p:txBody>
          <a:bodyPr/>
          <a:lstStyle/>
          <a:p>
            <a:fld id="{5D750650-B10A-47BF-93C2-E1678438B37A}" type="slidenum">
              <a:rPr lang="en-US" altLang="ja-JP" smtClean="0"/>
              <a:pPr/>
              <a:t>138</a:t>
            </a:fld>
            <a:endParaRPr lang="en-US" altLang="ja-JP" dirty="0"/>
          </a:p>
        </p:txBody>
      </p:sp>
    </p:spTree>
    <p:extLst>
      <p:ext uri="{BB962C8B-B14F-4D97-AF65-F5344CB8AC3E}">
        <p14:creationId xmlns:p14="http://schemas.microsoft.com/office/powerpoint/2010/main" val="2702101937"/>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27"/>
          <p:cNvSpPr txBox="1">
            <a:spLocks noGrp="1"/>
          </p:cNvSpPr>
          <p:nvPr>
            <p:ph type="ctrTitle" idx="4294967295"/>
          </p:nvPr>
        </p:nvSpPr>
        <p:spPr>
          <a:xfrm>
            <a:off x="815975" y="2949575"/>
            <a:ext cx="10560050" cy="479425"/>
          </a:xfrm>
          <a:prstGeom prst="rect">
            <a:avLst/>
          </a:prstGeom>
          <a:noFill/>
          <a:ln>
            <a:noFill/>
          </a:ln>
        </p:spPr>
        <p:txBody>
          <a:bodyPr spcFirstLastPara="1" vert="horz" wrap="square" lIns="91425" tIns="45700" rIns="91425" bIns="45700" rtlCol="0" anchor="b" anchorCtr="1">
            <a:noAutofit/>
          </a:bodyPr>
          <a:lstStyle/>
          <a:p>
            <a:pPr algn="l"/>
            <a:r>
              <a:rPr lang="en-US" dirty="0" err="1"/>
              <a:t>第</a:t>
            </a:r>
            <a:r>
              <a:rPr lang="en-US" dirty="0"/>
              <a:t> 5 </a:t>
            </a:r>
            <a:r>
              <a:rPr lang="en-US" dirty="0" err="1"/>
              <a:t>章</a:t>
            </a:r>
            <a:r>
              <a:rPr lang="en-US" dirty="0"/>
              <a:t> AI </a:t>
            </a:r>
            <a:r>
              <a:rPr lang="en-US" dirty="0" err="1"/>
              <a:t>プロジェクト立案</a:t>
            </a:r>
            <a:endParaRPr dirty="0"/>
          </a:p>
        </p:txBody>
      </p:sp>
    </p:spTree>
    <p:extLst>
      <p:ext uri="{BB962C8B-B14F-4D97-AF65-F5344CB8AC3E}">
        <p14:creationId xmlns:p14="http://schemas.microsoft.com/office/powerpoint/2010/main" val="21554774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四角形: 角を丸くする 4">
            <a:extLst>
              <a:ext uri="{FF2B5EF4-FFF2-40B4-BE49-F238E27FC236}">
                <a16:creationId xmlns:a16="http://schemas.microsoft.com/office/drawing/2014/main" id="{235D25D0-2B40-4B95-B459-FAA9DFF054E5}"/>
              </a:ext>
            </a:extLst>
          </p:cNvPr>
          <p:cNvSpPr/>
          <p:nvPr/>
        </p:nvSpPr>
        <p:spPr>
          <a:xfrm>
            <a:off x="766763" y="1038877"/>
            <a:ext cx="10599737" cy="2616942"/>
          </a:xfrm>
          <a:prstGeom prst="roundRect">
            <a:avLst>
              <a:gd name="adj" fmla="val 1884"/>
            </a:avLst>
          </a:prstGeom>
          <a:solidFill>
            <a:srgbClr val="FFF4E1"/>
          </a:solidFill>
          <a:ln w="19050" algn="ctr">
            <a:noFill/>
            <a:prstDash val="dash"/>
            <a:round/>
            <a:headEnd/>
            <a:tailEnd/>
          </a:ln>
          <a:effectLst/>
        </p:spPr>
        <p:txBody>
          <a:bodyPr rot="0" spcFirstLastPara="0" vertOverflow="overflow" horzOverflow="overflow" vert="horz" wrap="square" lIns="180000" tIns="72000" rIns="180000" bIns="72000" numCol="1" spcCol="0" rtlCol="0" fromWordArt="0" anchor="ctr" anchorCtr="0" forceAA="0" compatLnSpc="1">
            <a:prstTxWarp prst="textNoShape">
              <a:avLst/>
            </a:prstTxWarp>
            <a:noAutofit/>
          </a:bodyPr>
          <a:lstStyle/>
          <a:p>
            <a:pPr marL="171450" indent="-171450" algn="just">
              <a:lnSpc>
                <a:spcPct val="120000"/>
              </a:lnSpc>
              <a:spcAft>
                <a:spcPts val="400"/>
              </a:spcAft>
              <a:buClr>
                <a:srgbClr val="F36C37"/>
              </a:buClr>
              <a:buFont typeface="Wingdings" panose="05000000000000000000" pitchFamily="2" charset="2"/>
              <a:buChar char="l"/>
            </a:pPr>
            <a:endParaRPr lang="ja-JP" altLang="en-US" sz="1100" spc="150" dirty="0">
              <a:solidFill>
                <a:schemeClr val="tx1"/>
              </a:solidFill>
              <a:latin typeface="+mj-ea"/>
              <a:ea typeface="+mj-ea"/>
            </a:endParaRPr>
          </a:p>
        </p:txBody>
      </p:sp>
      <p:sp>
        <p:nvSpPr>
          <p:cNvPr id="2" name="タイトル 1">
            <a:extLst>
              <a:ext uri="{FF2B5EF4-FFF2-40B4-BE49-F238E27FC236}">
                <a16:creationId xmlns:a16="http://schemas.microsoft.com/office/drawing/2014/main" id="{5FE14325-B25E-453C-9481-5E4B9FE0B34A}"/>
              </a:ext>
            </a:extLst>
          </p:cNvPr>
          <p:cNvSpPr>
            <a:spLocks noGrp="1"/>
          </p:cNvSpPr>
          <p:nvPr>
            <p:ph type="title"/>
          </p:nvPr>
        </p:nvSpPr>
        <p:spPr/>
        <p:txBody>
          <a:bodyPr/>
          <a:lstStyle/>
          <a:p>
            <a:r>
              <a:rPr lang="ja-JP" altLang="en-US" dirty="0"/>
              <a:t>章の概要</a:t>
            </a:r>
            <a:endParaRPr kumimoji="1" lang="ja-JP" altLang="en-US" dirty="0"/>
          </a:p>
        </p:txBody>
      </p:sp>
      <p:sp>
        <p:nvSpPr>
          <p:cNvPr id="3" name="コンテンツ プレースホルダー 2">
            <a:extLst>
              <a:ext uri="{FF2B5EF4-FFF2-40B4-BE49-F238E27FC236}">
                <a16:creationId xmlns:a16="http://schemas.microsoft.com/office/drawing/2014/main" id="{10EE556C-FDAE-4EEE-A2E7-11A707D60D55}"/>
              </a:ext>
            </a:extLst>
          </p:cNvPr>
          <p:cNvSpPr>
            <a:spLocks noGrp="1"/>
          </p:cNvSpPr>
          <p:nvPr>
            <p:ph sz="quarter" idx="4294967295"/>
          </p:nvPr>
        </p:nvSpPr>
        <p:spPr>
          <a:xfrm>
            <a:off x="1113954" y="1221016"/>
            <a:ext cx="9964088" cy="2251449"/>
          </a:xfrm>
        </p:spPr>
        <p:txBody>
          <a:bodyPr vert="horz" wrap="square" lIns="91440" tIns="45720" rIns="91440" bIns="45720" rtlCol="0" anchor="ctr">
            <a:noAutofit/>
          </a:bodyPr>
          <a:lstStyle/>
          <a:p>
            <a:pPr marL="0" indent="0" algn="ctr">
              <a:lnSpc>
                <a:spcPct val="120000"/>
              </a:lnSpc>
              <a:spcBef>
                <a:spcPts val="0"/>
              </a:spcBef>
              <a:spcAft>
                <a:spcPts val="2400"/>
              </a:spcAft>
              <a:buClr>
                <a:srgbClr val="F36C37"/>
              </a:buClr>
              <a:buNone/>
            </a:pPr>
            <a:r>
              <a:rPr lang="ja-JP" altLang="en-US" sz="2000" b="1" dirty="0">
                <a:solidFill>
                  <a:srgbClr val="F36C37"/>
                </a:solidFill>
              </a:rPr>
              <a:t>この章では、</a:t>
            </a:r>
            <a:r>
              <a:rPr lang="en-US" altLang="ja-JP" sz="2000" b="1" dirty="0">
                <a:solidFill>
                  <a:srgbClr val="F36C37"/>
                </a:solidFill>
              </a:rPr>
              <a:t>AI</a:t>
            </a:r>
            <a:r>
              <a:rPr lang="ja-JP" altLang="en-US" sz="2000" b="1" dirty="0">
                <a:solidFill>
                  <a:srgbClr val="F36C37"/>
                </a:solidFill>
              </a:rPr>
              <a:t>・機械学習・ディープラーニングといった言葉や、</a:t>
            </a:r>
            <a:br>
              <a:rPr lang="en-US" altLang="ja-JP" sz="2000" b="1" dirty="0">
                <a:solidFill>
                  <a:srgbClr val="F36C37"/>
                </a:solidFill>
              </a:rPr>
            </a:br>
            <a:r>
              <a:rPr lang="en-US" altLang="ja-JP" sz="2000" b="1" dirty="0">
                <a:solidFill>
                  <a:srgbClr val="F36C37"/>
                </a:solidFill>
              </a:rPr>
              <a:t>AI</a:t>
            </a:r>
            <a:r>
              <a:rPr lang="ja-JP" altLang="en-US" sz="2000" b="1">
                <a:solidFill>
                  <a:srgbClr val="F36C37"/>
                </a:solidFill>
              </a:rPr>
              <a:t>のタスクなど</a:t>
            </a:r>
            <a:r>
              <a:rPr lang="ja-JP" altLang="en-US" sz="2000" b="1" dirty="0">
                <a:solidFill>
                  <a:srgbClr val="F36C37"/>
                </a:solidFill>
              </a:rPr>
              <a:t>、</a:t>
            </a:r>
            <a:r>
              <a:rPr lang="en-US" altLang="ja-JP" sz="2000" b="1" dirty="0">
                <a:solidFill>
                  <a:srgbClr val="F36C37"/>
                </a:solidFill>
              </a:rPr>
              <a:t>AI</a:t>
            </a:r>
            <a:r>
              <a:rPr lang="ja-JP" altLang="en-US" sz="2000" b="1" dirty="0">
                <a:solidFill>
                  <a:srgbClr val="F36C37"/>
                </a:solidFill>
              </a:rPr>
              <a:t>開発において必要な基礎知識を学びます。</a:t>
            </a:r>
            <a:endParaRPr lang="en-US" altLang="ja-JP" sz="2000" b="1" dirty="0">
              <a:solidFill>
                <a:srgbClr val="F36C37"/>
              </a:solidFill>
            </a:endParaRPr>
          </a:p>
          <a:p>
            <a:pPr marL="0" indent="0" algn="ctr">
              <a:lnSpc>
                <a:spcPct val="120000"/>
              </a:lnSpc>
              <a:spcBef>
                <a:spcPts val="0"/>
              </a:spcBef>
              <a:spcAft>
                <a:spcPts val="2400"/>
              </a:spcAft>
              <a:buClr>
                <a:srgbClr val="F36C37"/>
              </a:buClr>
              <a:buNone/>
            </a:pPr>
            <a:r>
              <a:rPr lang="ja-JP" altLang="en-US" sz="2000" b="1">
                <a:solidFill>
                  <a:srgbClr val="F36C37"/>
                </a:solidFill>
              </a:rPr>
              <a:t>また、</a:t>
            </a:r>
            <a:r>
              <a:rPr lang="en-US" altLang="ja-JP" sz="2000" b="1" dirty="0">
                <a:solidFill>
                  <a:srgbClr val="F36C37"/>
                </a:solidFill>
              </a:rPr>
              <a:t>Azure </a:t>
            </a:r>
            <a:r>
              <a:rPr lang="ja-JP" altLang="en-US" sz="2000" b="1">
                <a:solidFill>
                  <a:srgbClr val="F36C37"/>
                </a:solidFill>
              </a:rPr>
              <a:t>の</a:t>
            </a:r>
            <a:r>
              <a:rPr lang="en-US" altLang="ja-JP" sz="2000" b="1" dirty="0">
                <a:solidFill>
                  <a:srgbClr val="F36C37"/>
                </a:solidFill>
              </a:rPr>
              <a:t> </a:t>
            </a:r>
            <a:r>
              <a:rPr lang="ja-JP" altLang="en-US" sz="2000" b="1">
                <a:solidFill>
                  <a:srgbClr val="F36C37"/>
                </a:solidFill>
              </a:rPr>
              <a:t>自動機械学習を使用し</a:t>
            </a:r>
            <a:r>
              <a:rPr lang="en-US" altLang="ja-JP" sz="2000" b="1" dirty="0">
                <a:solidFill>
                  <a:srgbClr val="F36C37"/>
                </a:solidFill>
              </a:rPr>
              <a:t>AI </a:t>
            </a:r>
            <a:r>
              <a:rPr lang="ja-JP" altLang="en-US" sz="2000" b="1">
                <a:solidFill>
                  <a:srgbClr val="F36C37"/>
                </a:solidFill>
              </a:rPr>
              <a:t>の構築を体験します。</a:t>
            </a:r>
            <a:endParaRPr lang="ja-JP" altLang="en-US" sz="2000" b="1" dirty="0">
              <a:solidFill>
                <a:srgbClr val="F36C37"/>
              </a:solidFill>
            </a:endParaRPr>
          </a:p>
        </p:txBody>
      </p:sp>
      <p:sp>
        <p:nvSpPr>
          <p:cNvPr id="4" name="スライド番号プレースホルダー 3">
            <a:extLst>
              <a:ext uri="{FF2B5EF4-FFF2-40B4-BE49-F238E27FC236}">
                <a16:creationId xmlns:a16="http://schemas.microsoft.com/office/drawing/2014/main" id="{31E61FCF-A60C-432C-8A79-2693CCE4D99F}"/>
              </a:ext>
            </a:extLst>
          </p:cNvPr>
          <p:cNvSpPr>
            <a:spLocks noGrp="1"/>
          </p:cNvSpPr>
          <p:nvPr>
            <p:ph type="sldNum" sz="quarter" idx="10"/>
          </p:nvPr>
        </p:nvSpPr>
        <p:spPr/>
        <p:txBody>
          <a:bodyPr/>
          <a:lstStyle/>
          <a:p>
            <a:fld id="{5D750650-B10A-47BF-93C2-E1678438B37A}" type="slidenum">
              <a:rPr kumimoji="1" lang="ja-JP" altLang="en-US" smtClean="0"/>
              <a:pPr/>
              <a:t>14</a:t>
            </a:fld>
            <a:endParaRPr kumimoji="1" lang="ja-JP" altLang="en-US"/>
          </a:p>
        </p:txBody>
      </p:sp>
      <p:sp>
        <p:nvSpPr>
          <p:cNvPr id="8" name="コンテンツ プレースホルダー 2">
            <a:extLst>
              <a:ext uri="{FF2B5EF4-FFF2-40B4-BE49-F238E27FC236}">
                <a16:creationId xmlns:a16="http://schemas.microsoft.com/office/drawing/2014/main" id="{733E62C9-1A65-4181-ACD0-3065DF9AF0E5}"/>
              </a:ext>
            </a:extLst>
          </p:cNvPr>
          <p:cNvSpPr txBox="1">
            <a:spLocks/>
          </p:cNvSpPr>
          <p:nvPr/>
        </p:nvSpPr>
        <p:spPr bwMode="auto">
          <a:xfrm>
            <a:off x="920082" y="4701731"/>
            <a:ext cx="10493870" cy="819789"/>
          </a:xfrm>
          <a:prstGeom prst="rect">
            <a:avLst/>
          </a:prstGeom>
        </p:spPr>
        <p:txBody>
          <a:bodyPr vert="horz" wrap="none" lIns="91440" tIns="45720" rIns="91440" bIns="45720" rtlCol="0">
            <a:noAutofit/>
          </a:bodyPr>
          <a:lstStyle>
            <a:lvl1pPr marL="357188" marR="0" indent="-357188"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n"/>
              <a:tabLst/>
              <a:defRPr kumimoji="1" lang="en-US" altLang="ja-JP"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1pPr>
            <a:lvl2pPr marL="742950" marR="0" indent="-28575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l"/>
              <a:tabLst/>
              <a:defRPr kumimoji="1" lang="ja-JP" altLang="en-US"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2pPr>
            <a:lvl3pPr marL="1143000" marR="0" indent="-2286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3pPr>
            <a:lvl4pPr marL="1714500" marR="0" indent="-3429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4pPr>
            <a:lvl5pPr marL="2114550" marR="0" indent="-28575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514350" indent="-514350">
              <a:spcBef>
                <a:spcPts val="0"/>
              </a:spcBef>
            </a:pPr>
            <a:r>
              <a:rPr lang="ja-JP" altLang="en-US" sz="2000"/>
              <a:t>データサイエンス、</a:t>
            </a:r>
            <a:r>
              <a:rPr lang="en-US" altLang="ja-JP" sz="2000" dirty="0"/>
              <a:t>AI,</a:t>
            </a:r>
            <a:r>
              <a:rPr lang="ja-JP" altLang="en-US" sz="2000"/>
              <a:t>機械学習を説明できる</a:t>
            </a:r>
          </a:p>
          <a:p>
            <a:pPr marL="514350" indent="-514350">
              <a:spcBef>
                <a:spcPts val="0"/>
              </a:spcBef>
            </a:pPr>
            <a:r>
              <a:rPr lang="en-US" altLang="ja-JP" sz="2000" dirty="0"/>
              <a:t>AI </a:t>
            </a:r>
            <a:r>
              <a:rPr lang="ja-JP" altLang="en-US" sz="2000"/>
              <a:t>で何が出来るか説明できる</a:t>
            </a:r>
          </a:p>
          <a:p>
            <a:pPr marL="514350" indent="-514350">
              <a:spcBef>
                <a:spcPts val="0"/>
              </a:spcBef>
            </a:pPr>
            <a:r>
              <a:rPr lang="en-US" altLang="ja-JP" sz="2000" dirty="0"/>
              <a:t>AI </a:t>
            </a:r>
            <a:r>
              <a:rPr lang="ja-JP" altLang="en-US" sz="2000"/>
              <a:t>を導入、使用するうえでの原則を理解する</a:t>
            </a:r>
          </a:p>
        </p:txBody>
      </p:sp>
      <p:sp>
        <p:nvSpPr>
          <p:cNvPr id="9" name="四角形: 角を丸くする 8">
            <a:extLst>
              <a:ext uri="{FF2B5EF4-FFF2-40B4-BE49-F238E27FC236}">
                <a16:creationId xmlns:a16="http://schemas.microsoft.com/office/drawing/2014/main" id="{6D456DDF-4B7D-4596-9982-ABD670D6C992}"/>
              </a:ext>
            </a:extLst>
          </p:cNvPr>
          <p:cNvSpPr/>
          <p:nvPr/>
        </p:nvSpPr>
        <p:spPr bwMode="auto">
          <a:xfrm>
            <a:off x="856302" y="3840493"/>
            <a:ext cx="10493870" cy="577189"/>
          </a:xfrm>
          <a:prstGeom prst="roundRect">
            <a:avLst>
              <a:gd name="adj" fmla="val 13183"/>
            </a:avLst>
          </a:prstGeom>
          <a:solidFill>
            <a:srgbClr val="00879E"/>
          </a:solidFill>
          <a:ln w="19050" algn="ctr">
            <a:solidFill>
              <a:srgbClr val="00879E"/>
            </a:solidFill>
            <a:prstDash val="solid"/>
            <a:round/>
            <a:headEnd/>
            <a:tailEnd/>
          </a:ln>
          <a:effectLst/>
        </p:spPr>
        <p:txBody>
          <a:bodyPr wrap="none" rtlCol="0" anchor="ctr"/>
          <a:lstStyle/>
          <a:p>
            <a:pPr algn="ctr" fontAlgn="base">
              <a:spcBef>
                <a:spcPct val="0"/>
              </a:spcBef>
              <a:spcAft>
                <a:spcPct val="0"/>
              </a:spcAft>
            </a:pPr>
            <a:endParaRPr kumimoji="1" lang="ja-JP" altLang="en-US" dirty="0">
              <a:solidFill>
                <a:schemeClr val="bg1"/>
              </a:solidFill>
              <a:latin typeface="Arial" pitchFamily="34" charset="0"/>
              <a:ea typeface="ＭＳ Ｐゴシック" pitchFamily="50" charset="-128"/>
            </a:endParaRPr>
          </a:p>
        </p:txBody>
      </p:sp>
      <p:sp>
        <p:nvSpPr>
          <p:cNvPr id="10" name="正方形/長方形 9">
            <a:extLst>
              <a:ext uri="{FF2B5EF4-FFF2-40B4-BE49-F238E27FC236}">
                <a16:creationId xmlns:a16="http://schemas.microsoft.com/office/drawing/2014/main" id="{990BDE5C-254C-433A-BD74-EE2771F57294}"/>
              </a:ext>
            </a:extLst>
          </p:cNvPr>
          <p:cNvSpPr/>
          <p:nvPr/>
        </p:nvSpPr>
        <p:spPr>
          <a:xfrm>
            <a:off x="1551347" y="3940880"/>
            <a:ext cx="7525251" cy="440120"/>
          </a:xfrm>
          <a:prstGeom prst="rect">
            <a:avLst/>
          </a:prstGeom>
          <a:noFill/>
          <a:ln w="19050" algn="ctr">
            <a:noFill/>
            <a:prstDash val="dash"/>
            <a:round/>
            <a:headEnd/>
            <a:tailEnd/>
          </a:ln>
          <a:effectLst/>
        </p:spPr>
        <p:txBody>
          <a:bodyPr wrap="none" rtlCol="0" anchor="ctr"/>
          <a:lstStyle/>
          <a:p>
            <a:pPr algn="ctr" fontAlgn="base">
              <a:spcBef>
                <a:spcPct val="0"/>
              </a:spcBef>
              <a:spcAft>
                <a:spcPct val="0"/>
              </a:spcAft>
            </a:pPr>
            <a:r>
              <a:rPr kumimoji="1" lang="ja-JP" altLang="en-US" sz="2200" b="1" spc="300" dirty="0">
                <a:solidFill>
                  <a:schemeClr val="bg1"/>
                </a:solidFill>
                <a:latin typeface="+mj-ea"/>
                <a:ea typeface="+mj-ea"/>
              </a:rPr>
              <a:t>この章の目標</a:t>
            </a:r>
          </a:p>
        </p:txBody>
      </p:sp>
      <p:pic>
        <p:nvPicPr>
          <p:cNvPr id="11" name="図 10" descr="アイコン&#10;&#10;自動的に生成された説明">
            <a:extLst>
              <a:ext uri="{FF2B5EF4-FFF2-40B4-BE49-F238E27FC236}">
                <a16:creationId xmlns:a16="http://schemas.microsoft.com/office/drawing/2014/main" id="{7720435F-DF30-4A16-B0F1-9BE9EB8B68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75732" y="3904198"/>
            <a:ext cx="426733" cy="427586"/>
          </a:xfrm>
          <a:prstGeom prst="rect">
            <a:avLst/>
          </a:prstGeom>
        </p:spPr>
      </p:pic>
      <p:pic>
        <p:nvPicPr>
          <p:cNvPr id="12" name="図 11" descr="グラフィカル ユーザー インターフェイス, アプリケーション&#10;&#10;自動的に生成された説明">
            <a:extLst>
              <a:ext uri="{FF2B5EF4-FFF2-40B4-BE49-F238E27FC236}">
                <a16:creationId xmlns:a16="http://schemas.microsoft.com/office/drawing/2014/main" id="{713DDCC5-F6A5-4972-A4E5-4F6AE2A8C21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05088" y="4409105"/>
            <a:ext cx="4029075" cy="1954101"/>
          </a:xfrm>
          <a:prstGeom prst="rect">
            <a:avLst/>
          </a:prstGeom>
        </p:spPr>
      </p:pic>
    </p:spTree>
    <p:extLst>
      <p:ext uri="{BB962C8B-B14F-4D97-AF65-F5344CB8AC3E}">
        <p14:creationId xmlns:p14="http://schemas.microsoft.com/office/powerpoint/2010/main" val="1995438827"/>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2B1E8B1-4F76-642B-1F37-A72B56BED81C}"/>
              </a:ext>
            </a:extLst>
          </p:cNvPr>
          <p:cNvSpPr>
            <a:spLocks noGrp="1"/>
          </p:cNvSpPr>
          <p:nvPr>
            <p:ph type="title"/>
          </p:nvPr>
        </p:nvSpPr>
        <p:spPr/>
        <p:txBody>
          <a:bodyPr/>
          <a:lstStyle/>
          <a:p>
            <a:r>
              <a:rPr kumimoji="1" lang="ja-JP" altLang="en-US"/>
              <a:t>タイムスケジュール（適宜変更）</a:t>
            </a:r>
          </a:p>
        </p:txBody>
      </p:sp>
      <p:graphicFrame>
        <p:nvGraphicFramePr>
          <p:cNvPr id="3" name="表 2">
            <a:extLst>
              <a:ext uri="{FF2B5EF4-FFF2-40B4-BE49-F238E27FC236}">
                <a16:creationId xmlns:a16="http://schemas.microsoft.com/office/drawing/2014/main" id="{9C8B2BB4-3B44-D3AD-A669-2B2DCEA084E7}"/>
              </a:ext>
            </a:extLst>
          </p:cNvPr>
          <p:cNvGraphicFramePr>
            <a:graphicFrameLocks noGrp="1"/>
          </p:cNvGraphicFramePr>
          <p:nvPr>
            <p:extLst>
              <p:ext uri="{D42A27DB-BD31-4B8C-83A1-F6EECF244321}">
                <p14:modId xmlns:p14="http://schemas.microsoft.com/office/powerpoint/2010/main" val="741653752"/>
              </p:ext>
            </p:extLst>
          </p:nvPr>
        </p:nvGraphicFramePr>
        <p:xfrm>
          <a:off x="2031998" y="2514600"/>
          <a:ext cx="8127999" cy="1828800"/>
        </p:xfrm>
        <a:graphic>
          <a:graphicData uri="http://schemas.openxmlformats.org/drawingml/2006/table">
            <a:tbl>
              <a:tblPr firstRow="1" bandRow="1">
                <a:tableStyleId>{5C22544A-7EE6-4342-B048-85BDC9FD1C3A}</a:tableStyleId>
              </a:tblPr>
              <a:tblGrid>
                <a:gridCol w="2117971">
                  <a:extLst>
                    <a:ext uri="{9D8B030D-6E8A-4147-A177-3AD203B41FA5}">
                      <a16:colId xmlns:a16="http://schemas.microsoft.com/office/drawing/2014/main" val="3298666153"/>
                    </a:ext>
                  </a:extLst>
                </a:gridCol>
                <a:gridCol w="3833446">
                  <a:extLst>
                    <a:ext uri="{9D8B030D-6E8A-4147-A177-3AD203B41FA5}">
                      <a16:colId xmlns:a16="http://schemas.microsoft.com/office/drawing/2014/main" val="1784148820"/>
                    </a:ext>
                  </a:extLst>
                </a:gridCol>
                <a:gridCol w="2176582">
                  <a:extLst>
                    <a:ext uri="{9D8B030D-6E8A-4147-A177-3AD203B41FA5}">
                      <a16:colId xmlns:a16="http://schemas.microsoft.com/office/drawing/2014/main" val="2943091524"/>
                    </a:ext>
                  </a:extLst>
                </a:gridCol>
              </a:tblGrid>
              <a:tr h="370840">
                <a:tc>
                  <a:txBody>
                    <a:bodyPr/>
                    <a:lstStyle/>
                    <a:p>
                      <a:r>
                        <a:rPr kumimoji="1" lang="ja-JP" altLang="en-US" sz="2400"/>
                        <a:t>時間</a:t>
                      </a:r>
                    </a:p>
                  </a:txBody>
                  <a:tcPr/>
                </a:tc>
                <a:tc>
                  <a:txBody>
                    <a:bodyPr/>
                    <a:lstStyle/>
                    <a:p>
                      <a:r>
                        <a:rPr kumimoji="1" lang="ja-JP" altLang="en-US" sz="2400"/>
                        <a:t>内容</a:t>
                      </a:r>
                    </a:p>
                  </a:txBody>
                  <a:tcPr/>
                </a:tc>
                <a:tc>
                  <a:txBody>
                    <a:bodyPr/>
                    <a:lstStyle/>
                    <a:p>
                      <a:r>
                        <a:rPr kumimoji="1" lang="ja-JP" altLang="en-US" sz="2400"/>
                        <a:t>メモ</a:t>
                      </a:r>
                    </a:p>
                  </a:txBody>
                  <a:tcPr/>
                </a:tc>
                <a:extLst>
                  <a:ext uri="{0D108BD9-81ED-4DB2-BD59-A6C34878D82A}">
                    <a16:rowId xmlns:a16="http://schemas.microsoft.com/office/drawing/2014/main" val="3724418987"/>
                  </a:ext>
                </a:extLst>
              </a:tr>
              <a:tr h="370840">
                <a:tc>
                  <a:txBody>
                    <a:bodyPr/>
                    <a:lstStyle/>
                    <a:p>
                      <a:r>
                        <a:rPr kumimoji="1" lang="en-US" altLang="ja-JP" sz="2400" dirty="0"/>
                        <a:t> </a:t>
                      </a:r>
                      <a:r>
                        <a:rPr kumimoji="1" lang="ja-JP" altLang="en-US" sz="2400"/>
                        <a:t>分</a:t>
                      </a:r>
                    </a:p>
                  </a:txBody>
                  <a:tcPr/>
                </a:tc>
                <a:tc>
                  <a:txBody>
                    <a:bodyPr/>
                    <a:lstStyle/>
                    <a:p>
                      <a:r>
                        <a:rPr kumimoji="1" lang="ja-JP" altLang="en-US" sz="2400"/>
                        <a:t>課題の洗い出し</a:t>
                      </a:r>
                    </a:p>
                  </a:txBody>
                  <a:tcPr/>
                </a:tc>
                <a:tc>
                  <a:txBody>
                    <a:bodyPr/>
                    <a:lstStyle/>
                    <a:p>
                      <a:endParaRPr kumimoji="1" lang="ja-JP" altLang="en-US" sz="2400"/>
                    </a:p>
                  </a:txBody>
                  <a:tcPr/>
                </a:tc>
                <a:extLst>
                  <a:ext uri="{0D108BD9-81ED-4DB2-BD59-A6C34878D82A}">
                    <a16:rowId xmlns:a16="http://schemas.microsoft.com/office/drawing/2014/main" val="169025036"/>
                  </a:ext>
                </a:extLst>
              </a:tr>
              <a:tr h="0">
                <a:tc>
                  <a:txBody>
                    <a:bodyPr/>
                    <a:lstStyle/>
                    <a:p>
                      <a:r>
                        <a:rPr kumimoji="1" lang="en-US" altLang="ja-JP" sz="2400" dirty="0"/>
                        <a:t> </a:t>
                      </a:r>
                      <a:r>
                        <a:rPr kumimoji="1" lang="ja-JP" altLang="en-US" sz="2400"/>
                        <a:t>分</a:t>
                      </a:r>
                    </a:p>
                  </a:txBody>
                  <a:tcPr/>
                </a:tc>
                <a:tc>
                  <a:txBody>
                    <a:bodyPr/>
                    <a:lstStyle/>
                    <a:p>
                      <a:r>
                        <a:rPr kumimoji="1" lang="en-US" altLang="ja-JP" sz="2400" dirty="0"/>
                        <a:t>AI </a:t>
                      </a:r>
                      <a:r>
                        <a:rPr kumimoji="1" lang="ja-JP" altLang="en-US" sz="2400"/>
                        <a:t>導入の精査・穴埋め</a:t>
                      </a:r>
                    </a:p>
                  </a:txBody>
                  <a:tcPr/>
                </a:tc>
                <a:tc>
                  <a:txBody>
                    <a:bodyPr/>
                    <a:lstStyle/>
                    <a:p>
                      <a:endParaRPr kumimoji="1" lang="ja-JP" altLang="en-US" sz="2400"/>
                    </a:p>
                  </a:txBody>
                  <a:tcPr/>
                </a:tc>
                <a:extLst>
                  <a:ext uri="{0D108BD9-81ED-4DB2-BD59-A6C34878D82A}">
                    <a16:rowId xmlns:a16="http://schemas.microsoft.com/office/drawing/2014/main" val="678426371"/>
                  </a:ext>
                </a:extLst>
              </a:tr>
              <a:tr h="370840">
                <a:tc>
                  <a:txBody>
                    <a:bodyPr/>
                    <a:lstStyle/>
                    <a:p>
                      <a:r>
                        <a:rPr kumimoji="1" lang="en-US" altLang="ja-JP" sz="2400" dirty="0"/>
                        <a:t> </a:t>
                      </a:r>
                      <a:r>
                        <a:rPr kumimoji="1" lang="ja-JP" altLang="en-US" sz="2400"/>
                        <a:t>分</a:t>
                      </a:r>
                    </a:p>
                  </a:txBody>
                  <a:tcPr/>
                </a:tc>
                <a:tc>
                  <a:txBody>
                    <a:bodyPr/>
                    <a:lstStyle/>
                    <a:p>
                      <a:r>
                        <a:rPr kumimoji="1" lang="ja-JP" altLang="en-US" sz="2400"/>
                        <a:t>発表</a:t>
                      </a:r>
                    </a:p>
                  </a:txBody>
                  <a:tcPr/>
                </a:tc>
                <a:tc>
                  <a:txBody>
                    <a:bodyPr/>
                    <a:lstStyle/>
                    <a:p>
                      <a:endParaRPr kumimoji="1" lang="ja-JP" altLang="en-US" sz="2400"/>
                    </a:p>
                  </a:txBody>
                  <a:tcPr/>
                </a:tc>
                <a:extLst>
                  <a:ext uri="{0D108BD9-81ED-4DB2-BD59-A6C34878D82A}">
                    <a16:rowId xmlns:a16="http://schemas.microsoft.com/office/drawing/2014/main" val="2555516992"/>
                  </a:ext>
                </a:extLst>
              </a:tr>
            </a:tbl>
          </a:graphicData>
        </a:graphic>
      </p:graphicFrame>
    </p:spTree>
    <p:extLst>
      <p:ext uri="{BB962C8B-B14F-4D97-AF65-F5344CB8AC3E}">
        <p14:creationId xmlns:p14="http://schemas.microsoft.com/office/powerpoint/2010/main" val="1725378025"/>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1F22619-98E5-0B2E-4708-7FB0F3DE5980}"/>
              </a:ext>
            </a:extLst>
          </p:cNvPr>
          <p:cNvSpPr>
            <a:spLocks noGrp="1"/>
          </p:cNvSpPr>
          <p:nvPr>
            <p:ph type="title"/>
          </p:nvPr>
        </p:nvSpPr>
        <p:spPr/>
        <p:txBody>
          <a:bodyPr/>
          <a:lstStyle/>
          <a:p>
            <a:r>
              <a:rPr lang="ja-JP" altLang="en-US"/>
              <a:t>講座のまとめ</a:t>
            </a:r>
            <a:endParaRPr kumimoji="1" lang="ja-JP" altLang="en-US"/>
          </a:p>
        </p:txBody>
      </p:sp>
      <p:sp>
        <p:nvSpPr>
          <p:cNvPr id="3" name="スライド番号プレースホルダー 2">
            <a:extLst>
              <a:ext uri="{FF2B5EF4-FFF2-40B4-BE49-F238E27FC236}">
                <a16:creationId xmlns:a16="http://schemas.microsoft.com/office/drawing/2014/main" id="{9E201010-0A81-B78A-3DF4-1F73711DAD40}"/>
              </a:ext>
            </a:extLst>
          </p:cNvPr>
          <p:cNvSpPr>
            <a:spLocks noGrp="1"/>
          </p:cNvSpPr>
          <p:nvPr>
            <p:ph type="sldNum" sz="quarter" idx="10"/>
          </p:nvPr>
        </p:nvSpPr>
        <p:spPr/>
        <p:txBody>
          <a:bodyPr/>
          <a:lstStyle/>
          <a:p>
            <a:fld id="{5D750650-B10A-47BF-93C2-E1678438B37A}" type="slidenum">
              <a:rPr lang="en-US" altLang="ja-JP" smtClean="0"/>
              <a:pPr/>
              <a:t>141</a:t>
            </a:fld>
            <a:endParaRPr lang="en-US" altLang="ja-JP" dirty="0"/>
          </a:p>
        </p:txBody>
      </p:sp>
      <p:sp>
        <p:nvSpPr>
          <p:cNvPr id="5" name="テキスト ボックス 4">
            <a:extLst>
              <a:ext uri="{FF2B5EF4-FFF2-40B4-BE49-F238E27FC236}">
                <a16:creationId xmlns:a16="http://schemas.microsoft.com/office/drawing/2014/main" id="{3C23B380-6F72-7808-BF47-02889E77C6D7}"/>
              </a:ext>
            </a:extLst>
          </p:cNvPr>
          <p:cNvSpPr txBox="1"/>
          <p:nvPr/>
        </p:nvSpPr>
        <p:spPr>
          <a:xfrm>
            <a:off x="4075896" y="1082711"/>
            <a:ext cx="3866764" cy="400110"/>
          </a:xfrm>
          <a:prstGeom prst="rect">
            <a:avLst/>
          </a:prstGeom>
          <a:solidFill>
            <a:schemeClr val="tx1">
              <a:lumMod val="50000"/>
              <a:lumOff val="50000"/>
            </a:schemeClr>
          </a:solidFill>
          <a:ln w="31750">
            <a:noFill/>
          </a:ln>
        </p:spPr>
        <p:txBody>
          <a:bodyPr wrap="none" rtlCol="0">
            <a:spAutoFit/>
          </a:bodyPr>
          <a:lstStyle/>
          <a:p>
            <a:pPr algn="ctr" defTabSz="996696" fontAlgn="base">
              <a:spcBef>
                <a:spcPct val="0"/>
              </a:spcBef>
              <a:spcAft>
                <a:spcPts val="600"/>
              </a:spcAft>
            </a:pPr>
            <a:r>
              <a:rPr kumimoji="1" lang="en-US" altLang="ja-JP" sz="2000" b="1" kern="1200">
                <a:solidFill>
                  <a:schemeClr val="bg1"/>
                </a:solidFill>
                <a:latin typeface="+mn-ea"/>
                <a:ea typeface="+mn-ea"/>
                <a:cs typeface="+mn-cs"/>
              </a:rPr>
              <a:t>1. </a:t>
            </a:r>
            <a:r>
              <a:rPr kumimoji="1" lang="ja-JP" altLang="en-US" sz="2000" b="1" kern="1200">
                <a:solidFill>
                  <a:schemeClr val="bg1"/>
                </a:solidFill>
                <a:latin typeface="+mn-ea"/>
                <a:ea typeface="+mn-ea"/>
                <a:cs typeface="+mn-cs"/>
              </a:rPr>
              <a:t>プロジェクトスコープの決定</a:t>
            </a:r>
            <a:endParaRPr kumimoji="1" lang="ja-JP" altLang="en-US" sz="2000" b="1">
              <a:solidFill>
                <a:schemeClr val="bg1"/>
              </a:solidFill>
              <a:latin typeface="+mn-ea"/>
            </a:endParaRPr>
          </a:p>
        </p:txBody>
      </p:sp>
      <p:sp>
        <p:nvSpPr>
          <p:cNvPr id="6" name="テキスト ボックス 5">
            <a:extLst>
              <a:ext uri="{FF2B5EF4-FFF2-40B4-BE49-F238E27FC236}">
                <a16:creationId xmlns:a16="http://schemas.microsoft.com/office/drawing/2014/main" id="{86D0DE10-AA58-7DD1-BD76-63D3366FE6EF}"/>
              </a:ext>
            </a:extLst>
          </p:cNvPr>
          <p:cNvSpPr txBox="1"/>
          <p:nvPr/>
        </p:nvSpPr>
        <p:spPr>
          <a:xfrm>
            <a:off x="7588397" y="1979576"/>
            <a:ext cx="3353803" cy="400110"/>
          </a:xfrm>
          <a:prstGeom prst="rect">
            <a:avLst/>
          </a:prstGeom>
          <a:solidFill>
            <a:schemeClr val="tx1">
              <a:lumMod val="50000"/>
              <a:lumOff val="50000"/>
            </a:schemeClr>
          </a:solidFill>
          <a:ln w="31750">
            <a:noFill/>
          </a:ln>
        </p:spPr>
        <p:txBody>
          <a:bodyPr wrap="none" rtlCol="0">
            <a:spAutoFit/>
          </a:bodyPr>
          <a:lstStyle/>
          <a:p>
            <a:pPr algn="ctr" defTabSz="996696" fontAlgn="base">
              <a:spcBef>
                <a:spcPct val="0"/>
              </a:spcBef>
              <a:spcAft>
                <a:spcPts val="600"/>
              </a:spcAft>
            </a:pPr>
            <a:r>
              <a:rPr kumimoji="1" lang="en-US" altLang="ja-JP" sz="2000" b="1" kern="1200">
                <a:solidFill>
                  <a:schemeClr val="bg1"/>
                </a:solidFill>
                <a:latin typeface="+mn-ea"/>
                <a:ea typeface="+mn-ea"/>
                <a:cs typeface="+mn-cs"/>
              </a:rPr>
              <a:t>2. </a:t>
            </a:r>
            <a:r>
              <a:rPr kumimoji="1" lang="ja-JP" altLang="en-US" sz="2000" b="1" kern="1200">
                <a:solidFill>
                  <a:schemeClr val="bg1"/>
                </a:solidFill>
                <a:latin typeface="+mn-ea"/>
                <a:ea typeface="+mn-ea"/>
                <a:cs typeface="+mn-cs"/>
              </a:rPr>
              <a:t>データエンジニアリング</a:t>
            </a:r>
            <a:endParaRPr kumimoji="1" lang="ja-JP" altLang="en-US" sz="2000" b="1">
              <a:solidFill>
                <a:schemeClr val="bg1"/>
              </a:solidFill>
              <a:latin typeface="+mn-ea"/>
            </a:endParaRPr>
          </a:p>
        </p:txBody>
      </p:sp>
      <p:sp>
        <p:nvSpPr>
          <p:cNvPr id="7" name="テキスト ボックス 6">
            <a:extLst>
              <a:ext uri="{FF2B5EF4-FFF2-40B4-BE49-F238E27FC236}">
                <a16:creationId xmlns:a16="http://schemas.microsoft.com/office/drawing/2014/main" id="{3FEF307F-907C-B33A-0BC8-FFB9A03103A7}"/>
              </a:ext>
            </a:extLst>
          </p:cNvPr>
          <p:cNvSpPr txBox="1"/>
          <p:nvPr/>
        </p:nvSpPr>
        <p:spPr>
          <a:xfrm>
            <a:off x="7844877" y="3510922"/>
            <a:ext cx="2840842" cy="400110"/>
          </a:xfrm>
          <a:prstGeom prst="rect">
            <a:avLst/>
          </a:prstGeom>
          <a:solidFill>
            <a:schemeClr val="tx1">
              <a:lumMod val="50000"/>
              <a:lumOff val="50000"/>
            </a:schemeClr>
          </a:solidFill>
          <a:ln w="31750">
            <a:noFill/>
          </a:ln>
        </p:spPr>
        <p:txBody>
          <a:bodyPr wrap="none" rtlCol="0">
            <a:spAutoFit/>
          </a:bodyPr>
          <a:lstStyle/>
          <a:p>
            <a:pPr algn="ctr" defTabSz="996696" fontAlgn="base">
              <a:spcBef>
                <a:spcPct val="0"/>
              </a:spcBef>
              <a:spcAft>
                <a:spcPts val="600"/>
              </a:spcAft>
            </a:pPr>
            <a:r>
              <a:rPr kumimoji="1" lang="en-US" altLang="ja-JP" sz="2000" b="1" kern="1200">
                <a:solidFill>
                  <a:schemeClr val="bg1"/>
                </a:solidFill>
                <a:latin typeface="+mn-ea"/>
                <a:ea typeface="+mn-ea"/>
                <a:cs typeface="+mn-cs"/>
              </a:rPr>
              <a:t>3. </a:t>
            </a:r>
            <a:r>
              <a:rPr kumimoji="1" lang="ja-JP" altLang="en-US" sz="2000" b="1" kern="1200">
                <a:solidFill>
                  <a:schemeClr val="bg1"/>
                </a:solidFill>
                <a:latin typeface="+mn-ea"/>
                <a:ea typeface="+mn-ea"/>
                <a:cs typeface="+mn-cs"/>
              </a:rPr>
              <a:t>機械学習モデル開発</a:t>
            </a:r>
            <a:endParaRPr kumimoji="1" lang="ja-JP" altLang="en-US" sz="2000" b="1">
              <a:solidFill>
                <a:schemeClr val="bg1"/>
              </a:solidFill>
              <a:latin typeface="+mn-ea"/>
            </a:endParaRPr>
          </a:p>
        </p:txBody>
      </p:sp>
      <p:sp>
        <p:nvSpPr>
          <p:cNvPr id="8" name="テキスト ボックス 7">
            <a:extLst>
              <a:ext uri="{FF2B5EF4-FFF2-40B4-BE49-F238E27FC236}">
                <a16:creationId xmlns:a16="http://schemas.microsoft.com/office/drawing/2014/main" id="{7457F0C5-0B65-9294-9BFE-B2DFC978C3E1}"/>
              </a:ext>
            </a:extLst>
          </p:cNvPr>
          <p:cNvSpPr txBox="1"/>
          <p:nvPr/>
        </p:nvSpPr>
        <p:spPr>
          <a:xfrm>
            <a:off x="5230058" y="4580230"/>
            <a:ext cx="1558440" cy="400110"/>
          </a:xfrm>
          <a:prstGeom prst="rect">
            <a:avLst/>
          </a:prstGeom>
          <a:solidFill>
            <a:schemeClr val="tx1">
              <a:lumMod val="50000"/>
              <a:lumOff val="50000"/>
            </a:schemeClr>
          </a:solidFill>
          <a:ln w="31750">
            <a:noFill/>
          </a:ln>
        </p:spPr>
        <p:txBody>
          <a:bodyPr wrap="none" rtlCol="0">
            <a:spAutoFit/>
          </a:bodyPr>
          <a:lstStyle/>
          <a:p>
            <a:pPr algn="ctr" defTabSz="996696" fontAlgn="base">
              <a:spcBef>
                <a:spcPct val="0"/>
              </a:spcBef>
              <a:spcAft>
                <a:spcPts val="600"/>
              </a:spcAft>
            </a:pPr>
            <a:r>
              <a:rPr kumimoji="1" lang="en-US" altLang="ja-JP" sz="2000" b="1" kern="1200" dirty="0">
                <a:solidFill>
                  <a:schemeClr val="bg1"/>
                </a:solidFill>
                <a:latin typeface="+mn-ea"/>
                <a:ea typeface="+mn-ea"/>
                <a:cs typeface="+mn-cs"/>
              </a:rPr>
              <a:t>4. </a:t>
            </a:r>
            <a:r>
              <a:rPr kumimoji="1" lang="ja-JP" altLang="en-US" sz="2000" b="1" kern="1200">
                <a:solidFill>
                  <a:schemeClr val="bg1"/>
                </a:solidFill>
                <a:latin typeface="+mn-ea"/>
                <a:ea typeface="+mn-ea"/>
                <a:cs typeface="+mn-cs"/>
              </a:rPr>
              <a:t>デプロイ</a:t>
            </a:r>
            <a:endParaRPr kumimoji="1" lang="ja-JP" altLang="en-US" sz="2000" b="1">
              <a:solidFill>
                <a:schemeClr val="bg1"/>
              </a:solidFill>
              <a:latin typeface="+mn-ea"/>
            </a:endParaRPr>
          </a:p>
        </p:txBody>
      </p:sp>
      <p:sp>
        <p:nvSpPr>
          <p:cNvPr id="9" name="テキスト ボックス 8">
            <a:extLst>
              <a:ext uri="{FF2B5EF4-FFF2-40B4-BE49-F238E27FC236}">
                <a16:creationId xmlns:a16="http://schemas.microsoft.com/office/drawing/2014/main" id="{24BFE205-A641-B89D-C72F-6245C2461411}"/>
              </a:ext>
            </a:extLst>
          </p:cNvPr>
          <p:cNvSpPr txBox="1"/>
          <p:nvPr/>
        </p:nvSpPr>
        <p:spPr>
          <a:xfrm>
            <a:off x="1472511" y="3510922"/>
            <a:ext cx="2327881" cy="400110"/>
          </a:xfrm>
          <a:prstGeom prst="rect">
            <a:avLst/>
          </a:prstGeom>
          <a:solidFill>
            <a:schemeClr val="tx1">
              <a:lumMod val="50000"/>
              <a:lumOff val="50000"/>
            </a:schemeClr>
          </a:solidFill>
          <a:ln w="31750">
            <a:noFill/>
          </a:ln>
        </p:spPr>
        <p:txBody>
          <a:bodyPr wrap="none" rtlCol="0">
            <a:spAutoFit/>
          </a:bodyPr>
          <a:lstStyle/>
          <a:p>
            <a:pPr algn="ctr" defTabSz="996696" fontAlgn="base">
              <a:spcBef>
                <a:spcPct val="0"/>
              </a:spcBef>
              <a:spcAft>
                <a:spcPts val="600"/>
              </a:spcAft>
            </a:pPr>
            <a:r>
              <a:rPr kumimoji="1" lang="en-US" altLang="ja-JP" sz="2000" b="1" kern="1200">
                <a:solidFill>
                  <a:schemeClr val="bg1"/>
                </a:solidFill>
                <a:latin typeface="+mn-ea"/>
                <a:ea typeface="+mn-ea"/>
                <a:cs typeface="+mn-cs"/>
              </a:rPr>
              <a:t>5. </a:t>
            </a:r>
            <a:r>
              <a:rPr kumimoji="1" lang="ja-JP" altLang="en-US" sz="2000" b="1" kern="1200">
                <a:solidFill>
                  <a:schemeClr val="bg1"/>
                </a:solidFill>
                <a:latin typeface="+mn-ea"/>
                <a:ea typeface="+mn-ea"/>
                <a:cs typeface="+mn-cs"/>
              </a:rPr>
              <a:t>監視と継続学習</a:t>
            </a:r>
            <a:endParaRPr kumimoji="1" lang="ja-JP" altLang="en-US" sz="2000" b="1">
              <a:solidFill>
                <a:schemeClr val="bg1"/>
              </a:solidFill>
              <a:latin typeface="+mn-ea"/>
            </a:endParaRPr>
          </a:p>
        </p:txBody>
      </p:sp>
      <p:sp>
        <p:nvSpPr>
          <p:cNvPr id="10" name="テキスト ボックス 9">
            <a:extLst>
              <a:ext uri="{FF2B5EF4-FFF2-40B4-BE49-F238E27FC236}">
                <a16:creationId xmlns:a16="http://schemas.microsoft.com/office/drawing/2014/main" id="{70A93960-3E27-765C-4B7D-1E30FDA9262B}"/>
              </a:ext>
            </a:extLst>
          </p:cNvPr>
          <p:cNvSpPr txBox="1"/>
          <p:nvPr/>
        </p:nvSpPr>
        <p:spPr>
          <a:xfrm>
            <a:off x="1600750" y="1979576"/>
            <a:ext cx="2071401" cy="400110"/>
          </a:xfrm>
          <a:prstGeom prst="rect">
            <a:avLst/>
          </a:prstGeom>
          <a:solidFill>
            <a:schemeClr val="tx1">
              <a:lumMod val="50000"/>
              <a:lumOff val="50000"/>
            </a:schemeClr>
          </a:solidFill>
          <a:ln w="31750">
            <a:noFill/>
          </a:ln>
        </p:spPr>
        <p:txBody>
          <a:bodyPr wrap="none" rtlCol="0">
            <a:spAutoFit/>
          </a:bodyPr>
          <a:lstStyle/>
          <a:p>
            <a:pPr algn="ctr" defTabSz="996696" fontAlgn="base">
              <a:spcBef>
                <a:spcPct val="0"/>
              </a:spcBef>
              <a:spcAft>
                <a:spcPts val="600"/>
              </a:spcAft>
            </a:pPr>
            <a:r>
              <a:rPr kumimoji="1" lang="en-US" altLang="ja-JP" sz="2000" b="1" kern="1200" dirty="0">
                <a:solidFill>
                  <a:schemeClr val="bg1"/>
                </a:solidFill>
                <a:latin typeface="+mn-ea"/>
                <a:ea typeface="+mn-ea"/>
                <a:cs typeface="+mn-cs"/>
              </a:rPr>
              <a:t>6. </a:t>
            </a:r>
            <a:r>
              <a:rPr kumimoji="1" lang="ja-JP" altLang="en-US" sz="2000" b="1" kern="1200">
                <a:solidFill>
                  <a:schemeClr val="bg1"/>
                </a:solidFill>
                <a:latin typeface="+mn-ea"/>
                <a:ea typeface="+mn-ea"/>
                <a:cs typeface="+mn-cs"/>
              </a:rPr>
              <a:t>ビジネス分析</a:t>
            </a:r>
            <a:endParaRPr kumimoji="1" lang="ja-JP" altLang="en-US" sz="2000" b="1">
              <a:solidFill>
                <a:schemeClr val="bg1"/>
              </a:solidFill>
              <a:latin typeface="+mn-ea"/>
            </a:endParaRPr>
          </a:p>
        </p:txBody>
      </p:sp>
      <p:cxnSp>
        <p:nvCxnSpPr>
          <p:cNvPr id="11" name="カギ線コネクタ 10">
            <a:extLst>
              <a:ext uri="{FF2B5EF4-FFF2-40B4-BE49-F238E27FC236}">
                <a16:creationId xmlns:a16="http://schemas.microsoft.com/office/drawing/2014/main" id="{3C94603E-E786-84BE-BE2F-6D7EFD93E3C1}"/>
              </a:ext>
            </a:extLst>
          </p:cNvPr>
          <p:cNvCxnSpPr>
            <a:cxnSpLocks/>
            <a:stCxn id="5" idx="3"/>
            <a:endCxn id="6" idx="0"/>
          </p:cNvCxnSpPr>
          <p:nvPr/>
        </p:nvCxnSpPr>
        <p:spPr>
          <a:xfrm>
            <a:off x="7942660" y="1282766"/>
            <a:ext cx="1322639" cy="696810"/>
          </a:xfrm>
          <a:prstGeom prst="bentConnector2">
            <a:avLst/>
          </a:prstGeom>
          <a:ln w="47625">
            <a:solidFill>
              <a:schemeClr val="tx1">
                <a:lumMod val="50000"/>
                <a:lumOff val="50000"/>
              </a:schemeClr>
            </a:solidFill>
            <a:headEnd type="none" w="med" len="med"/>
            <a:tailEnd type="triangle"/>
          </a:ln>
        </p:spPr>
        <p:style>
          <a:lnRef idx="3">
            <a:schemeClr val="accent1"/>
          </a:lnRef>
          <a:fillRef idx="0">
            <a:schemeClr val="accent1"/>
          </a:fillRef>
          <a:effectRef idx="2">
            <a:schemeClr val="accent1"/>
          </a:effectRef>
          <a:fontRef idx="minor">
            <a:schemeClr val="tx1"/>
          </a:fontRef>
        </p:style>
      </p:cxnSp>
      <p:cxnSp>
        <p:nvCxnSpPr>
          <p:cNvPr id="12" name="カギ線コネクタ 11">
            <a:extLst>
              <a:ext uri="{FF2B5EF4-FFF2-40B4-BE49-F238E27FC236}">
                <a16:creationId xmlns:a16="http://schemas.microsoft.com/office/drawing/2014/main" id="{0C87582C-E940-F22D-4072-D3CCF499D92E}"/>
              </a:ext>
            </a:extLst>
          </p:cNvPr>
          <p:cNvCxnSpPr>
            <a:cxnSpLocks/>
            <a:stCxn id="7" idx="2"/>
            <a:endCxn id="8" idx="3"/>
          </p:cNvCxnSpPr>
          <p:nvPr/>
        </p:nvCxnSpPr>
        <p:spPr>
          <a:xfrm rot="5400000">
            <a:off x="7592272" y="3107258"/>
            <a:ext cx="869253" cy="2476800"/>
          </a:xfrm>
          <a:prstGeom prst="bentConnector2">
            <a:avLst/>
          </a:prstGeom>
          <a:ln w="47625">
            <a:solidFill>
              <a:schemeClr val="tx1">
                <a:lumMod val="50000"/>
                <a:lumOff val="50000"/>
              </a:schemeClr>
            </a:solidFill>
            <a:headEnd type="none" w="med" len="med"/>
            <a:tailEnd type="triangle"/>
          </a:ln>
        </p:spPr>
        <p:style>
          <a:lnRef idx="3">
            <a:schemeClr val="accent1"/>
          </a:lnRef>
          <a:fillRef idx="0">
            <a:schemeClr val="accent1"/>
          </a:fillRef>
          <a:effectRef idx="2">
            <a:schemeClr val="accent1"/>
          </a:effectRef>
          <a:fontRef idx="minor">
            <a:schemeClr val="tx1"/>
          </a:fontRef>
        </p:style>
      </p:cxnSp>
      <p:cxnSp>
        <p:nvCxnSpPr>
          <p:cNvPr id="13" name="カギ線コネクタ 12">
            <a:extLst>
              <a:ext uri="{FF2B5EF4-FFF2-40B4-BE49-F238E27FC236}">
                <a16:creationId xmlns:a16="http://schemas.microsoft.com/office/drawing/2014/main" id="{2D9A4CAA-AC20-6CCE-7ED2-3FA3E91A0278}"/>
              </a:ext>
            </a:extLst>
          </p:cNvPr>
          <p:cNvCxnSpPr>
            <a:cxnSpLocks/>
            <a:stCxn id="8" idx="1"/>
            <a:endCxn id="9" idx="2"/>
          </p:cNvCxnSpPr>
          <p:nvPr/>
        </p:nvCxnSpPr>
        <p:spPr>
          <a:xfrm rot="10800000">
            <a:off x="2636452" y="3911033"/>
            <a:ext cx="2593606" cy="869253"/>
          </a:xfrm>
          <a:prstGeom prst="bentConnector2">
            <a:avLst/>
          </a:prstGeom>
          <a:ln w="47625">
            <a:solidFill>
              <a:schemeClr val="tx1">
                <a:lumMod val="50000"/>
                <a:lumOff val="50000"/>
              </a:schemeClr>
            </a:solidFill>
            <a:headEnd type="none" w="med" len="med"/>
            <a:tailEnd type="triangle"/>
          </a:ln>
        </p:spPr>
        <p:style>
          <a:lnRef idx="3">
            <a:schemeClr val="accent1"/>
          </a:lnRef>
          <a:fillRef idx="0">
            <a:schemeClr val="accent1"/>
          </a:fillRef>
          <a:effectRef idx="2">
            <a:schemeClr val="accent1"/>
          </a:effectRef>
          <a:fontRef idx="minor">
            <a:schemeClr val="tx1"/>
          </a:fontRef>
        </p:style>
      </p:cxnSp>
      <p:cxnSp>
        <p:nvCxnSpPr>
          <p:cNvPr id="14" name="カギ線コネクタ 13">
            <a:extLst>
              <a:ext uri="{FF2B5EF4-FFF2-40B4-BE49-F238E27FC236}">
                <a16:creationId xmlns:a16="http://schemas.microsoft.com/office/drawing/2014/main" id="{AE8A02FA-4962-934A-E0E0-22FA48A4CDE0}"/>
              </a:ext>
            </a:extLst>
          </p:cNvPr>
          <p:cNvCxnSpPr>
            <a:cxnSpLocks/>
            <a:stCxn id="10" idx="0"/>
            <a:endCxn id="5" idx="1"/>
          </p:cNvCxnSpPr>
          <p:nvPr/>
        </p:nvCxnSpPr>
        <p:spPr>
          <a:xfrm rot="5400000" flipH="1" flipV="1">
            <a:off x="3007768" y="911449"/>
            <a:ext cx="696810" cy="1439445"/>
          </a:xfrm>
          <a:prstGeom prst="bentConnector2">
            <a:avLst/>
          </a:prstGeom>
          <a:ln w="47625">
            <a:solidFill>
              <a:schemeClr val="tx1">
                <a:lumMod val="50000"/>
                <a:lumOff val="50000"/>
              </a:schemeClr>
            </a:solidFill>
            <a:headEnd type="none" w="med" len="med"/>
            <a:tailEnd type="triangle"/>
          </a:ln>
        </p:spPr>
        <p:style>
          <a:lnRef idx="3">
            <a:schemeClr val="accent1"/>
          </a:lnRef>
          <a:fillRef idx="0">
            <a:schemeClr val="accent1"/>
          </a:fillRef>
          <a:effectRef idx="2">
            <a:schemeClr val="accent1"/>
          </a:effectRef>
          <a:fontRef idx="minor">
            <a:schemeClr val="tx1"/>
          </a:fontRef>
        </p:style>
      </p:cxnSp>
      <p:cxnSp>
        <p:nvCxnSpPr>
          <p:cNvPr id="15" name="直線矢印コネクタ 14">
            <a:extLst>
              <a:ext uri="{FF2B5EF4-FFF2-40B4-BE49-F238E27FC236}">
                <a16:creationId xmlns:a16="http://schemas.microsoft.com/office/drawing/2014/main" id="{02660AA1-6628-5826-0072-A2E4F3E2C998}"/>
              </a:ext>
            </a:extLst>
          </p:cNvPr>
          <p:cNvCxnSpPr>
            <a:stCxn id="9" idx="0"/>
            <a:endCxn id="10" idx="2"/>
          </p:cNvCxnSpPr>
          <p:nvPr/>
        </p:nvCxnSpPr>
        <p:spPr>
          <a:xfrm flipH="1" flipV="1">
            <a:off x="2636451" y="2379686"/>
            <a:ext cx="1" cy="1131236"/>
          </a:xfrm>
          <a:prstGeom prst="straightConnector1">
            <a:avLst/>
          </a:prstGeom>
          <a:ln w="47625">
            <a:solidFill>
              <a:schemeClr val="tx1">
                <a:lumMod val="50000"/>
                <a:lumOff val="50000"/>
              </a:schemeClr>
            </a:solidFill>
            <a:headEnd type="none" w="med" len="med"/>
            <a:tailEnd type="triangle"/>
          </a:ln>
        </p:spPr>
        <p:style>
          <a:lnRef idx="3">
            <a:schemeClr val="accent1"/>
          </a:lnRef>
          <a:fillRef idx="0">
            <a:schemeClr val="accent1"/>
          </a:fillRef>
          <a:effectRef idx="2">
            <a:schemeClr val="accent1"/>
          </a:effectRef>
          <a:fontRef idx="minor">
            <a:schemeClr val="tx1"/>
          </a:fontRef>
        </p:style>
      </p:cxnSp>
      <p:cxnSp>
        <p:nvCxnSpPr>
          <p:cNvPr id="16" name="直線矢印コネクタ 15">
            <a:extLst>
              <a:ext uri="{FF2B5EF4-FFF2-40B4-BE49-F238E27FC236}">
                <a16:creationId xmlns:a16="http://schemas.microsoft.com/office/drawing/2014/main" id="{0FFCDC52-D1ED-E951-EADA-7D8FF261F8C8}"/>
              </a:ext>
            </a:extLst>
          </p:cNvPr>
          <p:cNvCxnSpPr>
            <a:stCxn id="6" idx="2"/>
            <a:endCxn id="7" idx="0"/>
          </p:cNvCxnSpPr>
          <p:nvPr/>
        </p:nvCxnSpPr>
        <p:spPr>
          <a:xfrm flipH="1">
            <a:off x="9265298" y="2379686"/>
            <a:ext cx="1" cy="1131236"/>
          </a:xfrm>
          <a:prstGeom prst="straightConnector1">
            <a:avLst/>
          </a:prstGeom>
          <a:ln w="47625">
            <a:solidFill>
              <a:schemeClr val="tx1">
                <a:lumMod val="50000"/>
                <a:lumOff val="50000"/>
              </a:schemeClr>
            </a:solidFill>
            <a:headEnd type="none" w="med" len="med"/>
            <a:tailEnd type="triangle"/>
          </a:ln>
        </p:spPr>
        <p:style>
          <a:lnRef idx="3">
            <a:schemeClr val="accent1"/>
          </a:lnRef>
          <a:fillRef idx="0">
            <a:schemeClr val="accent1"/>
          </a:fillRef>
          <a:effectRef idx="2">
            <a:schemeClr val="accent1"/>
          </a:effectRef>
          <a:fontRef idx="minor">
            <a:schemeClr val="tx1"/>
          </a:fontRef>
        </p:style>
      </p:cxnSp>
      <p:cxnSp>
        <p:nvCxnSpPr>
          <p:cNvPr id="17" name="直線矢印コネクタ 16">
            <a:extLst>
              <a:ext uri="{FF2B5EF4-FFF2-40B4-BE49-F238E27FC236}">
                <a16:creationId xmlns:a16="http://schemas.microsoft.com/office/drawing/2014/main" id="{FFB500EC-EFF2-8DC7-244A-20565AB14DC6}"/>
              </a:ext>
            </a:extLst>
          </p:cNvPr>
          <p:cNvCxnSpPr>
            <a:endCxn id="6" idx="1"/>
          </p:cNvCxnSpPr>
          <p:nvPr/>
        </p:nvCxnSpPr>
        <p:spPr>
          <a:xfrm>
            <a:off x="3687380" y="2161998"/>
            <a:ext cx="3901017" cy="17633"/>
          </a:xfrm>
          <a:prstGeom prst="straightConnector1">
            <a:avLst/>
          </a:prstGeom>
          <a:ln w="47625">
            <a:solidFill>
              <a:schemeClr val="tx1">
                <a:lumMod val="50000"/>
                <a:lumOff val="50000"/>
              </a:schemeClr>
            </a:solidFill>
            <a:prstDash val="sysDot"/>
            <a:headEnd type="triangle"/>
            <a:tailEnd type="triangle"/>
          </a:ln>
        </p:spPr>
        <p:style>
          <a:lnRef idx="3">
            <a:schemeClr val="accent1"/>
          </a:lnRef>
          <a:fillRef idx="0">
            <a:schemeClr val="accent1"/>
          </a:fillRef>
          <a:effectRef idx="2">
            <a:schemeClr val="accent1"/>
          </a:effectRef>
          <a:fontRef idx="minor">
            <a:schemeClr val="tx1"/>
          </a:fontRef>
        </p:style>
      </p:cxnSp>
      <p:cxnSp>
        <p:nvCxnSpPr>
          <p:cNvPr id="18" name="直線矢印コネクタ 17">
            <a:extLst>
              <a:ext uri="{FF2B5EF4-FFF2-40B4-BE49-F238E27FC236}">
                <a16:creationId xmlns:a16="http://schemas.microsoft.com/office/drawing/2014/main" id="{CC27AB32-127D-2276-4680-E018A99631AC}"/>
              </a:ext>
            </a:extLst>
          </p:cNvPr>
          <p:cNvCxnSpPr>
            <a:cxnSpLocks/>
            <a:stCxn id="9" idx="3"/>
            <a:endCxn id="7" idx="1"/>
          </p:cNvCxnSpPr>
          <p:nvPr/>
        </p:nvCxnSpPr>
        <p:spPr>
          <a:xfrm>
            <a:off x="3800392" y="3710977"/>
            <a:ext cx="4044485" cy="0"/>
          </a:xfrm>
          <a:prstGeom prst="straightConnector1">
            <a:avLst/>
          </a:prstGeom>
          <a:ln w="47625">
            <a:solidFill>
              <a:schemeClr val="tx1">
                <a:lumMod val="50000"/>
                <a:lumOff val="50000"/>
              </a:schemeClr>
            </a:solidFill>
            <a:prstDash val="sysDot"/>
            <a:headEnd type="triangle"/>
            <a:tailEnd type="triangle"/>
          </a:ln>
        </p:spPr>
        <p:style>
          <a:lnRef idx="3">
            <a:schemeClr val="accent1"/>
          </a:lnRef>
          <a:fillRef idx="0">
            <a:schemeClr val="accent1"/>
          </a:fillRef>
          <a:effectRef idx="2">
            <a:schemeClr val="accent1"/>
          </a:effectRef>
          <a:fontRef idx="minor">
            <a:schemeClr val="tx1"/>
          </a:fontRef>
        </p:style>
      </p:cxnSp>
      <p:cxnSp>
        <p:nvCxnSpPr>
          <p:cNvPr id="19" name="直線矢印コネクタ 18">
            <a:extLst>
              <a:ext uri="{FF2B5EF4-FFF2-40B4-BE49-F238E27FC236}">
                <a16:creationId xmlns:a16="http://schemas.microsoft.com/office/drawing/2014/main" id="{794A2A4A-5537-A0E1-E81B-BD8B596690B2}"/>
              </a:ext>
            </a:extLst>
          </p:cNvPr>
          <p:cNvCxnSpPr>
            <a:cxnSpLocks/>
          </p:cNvCxnSpPr>
          <p:nvPr/>
        </p:nvCxnSpPr>
        <p:spPr>
          <a:xfrm>
            <a:off x="3687380" y="2348908"/>
            <a:ext cx="4296156" cy="1144044"/>
          </a:xfrm>
          <a:prstGeom prst="straightConnector1">
            <a:avLst/>
          </a:prstGeom>
          <a:ln w="47625">
            <a:solidFill>
              <a:schemeClr val="tx1">
                <a:lumMod val="50000"/>
                <a:lumOff val="50000"/>
              </a:schemeClr>
            </a:solidFill>
            <a:prstDash val="sysDot"/>
            <a:headEnd type="triangle"/>
            <a:tailEnd type="triangle"/>
          </a:ln>
        </p:spPr>
        <p:style>
          <a:lnRef idx="3">
            <a:schemeClr val="accent1"/>
          </a:lnRef>
          <a:fillRef idx="0">
            <a:schemeClr val="accent1"/>
          </a:fillRef>
          <a:effectRef idx="2">
            <a:schemeClr val="accent1"/>
          </a:effectRef>
          <a:fontRef idx="minor">
            <a:schemeClr val="tx1"/>
          </a:fontRef>
        </p:style>
      </p:cxnSp>
      <p:cxnSp>
        <p:nvCxnSpPr>
          <p:cNvPr id="20" name="直線矢印コネクタ 19">
            <a:extLst>
              <a:ext uri="{FF2B5EF4-FFF2-40B4-BE49-F238E27FC236}">
                <a16:creationId xmlns:a16="http://schemas.microsoft.com/office/drawing/2014/main" id="{94C52E1C-4272-6715-467D-77DF4C20BA92}"/>
              </a:ext>
            </a:extLst>
          </p:cNvPr>
          <p:cNvCxnSpPr>
            <a:cxnSpLocks/>
          </p:cNvCxnSpPr>
          <p:nvPr/>
        </p:nvCxnSpPr>
        <p:spPr>
          <a:xfrm flipV="1">
            <a:off x="3705871" y="2325818"/>
            <a:ext cx="4046833" cy="1189692"/>
          </a:xfrm>
          <a:prstGeom prst="straightConnector1">
            <a:avLst/>
          </a:prstGeom>
          <a:ln w="47625">
            <a:solidFill>
              <a:schemeClr val="tx1">
                <a:lumMod val="50000"/>
                <a:lumOff val="50000"/>
              </a:schemeClr>
            </a:solidFill>
            <a:prstDash val="sysDot"/>
            <a:headEnd type="triangle"/>
            <a:tailEnd type="triangle"/>
          </a:ln>
        </p:spPr>
        <p:style>
          <a:lnRef idx="3">
            <a:schemeClr val="accent1"/>
          </a:lnRef>
          <a:fillRef idx="0">
            <a:schemeClr val="accent1"/>
          </a:fillRef>
          <a:effectRef idx="2">
            <a:schemeClr val="accent1"/>
          </a:effectRef>
          <a:fontRef idx="minor">
            <a:schemeClr val="tx1"/>
          </a:fontRef>
        </p:style>
      </p:cxnSp>
      <p:sp>
        <p:nvSpPr>
          <p:cNvPr id="21" name="テキスト ボックス 20">
            <a:extLst>
              <a:ext uri="{FF2B5EF4-FFF2-40B4-BE49-F238E27FC236}">
                <a16:creationId xmlns:a16="http://schemas.microsoft.com/office/drawing/2014/main" id="{32A48B8E-58FC-BF54-A1A7-2BE2E676F27B}"/>
              </a:ext>
            </a:extLst>
          </p:cNvPr>
          <p:cNvSpPr txBox="1"/>
          <p:nvPr/>
        </p:nvSpPr>
        <p:spPr>
          <a:xfrm>
            <a:off x="2284540" y="5195851"/>
            <a:ext cx="7449475" cy="584775"/>
          </a:xfrm>
          <a:prstGeom prst="rect">
            <a:avLst/>
          </a:prstGeom>
          <a:noFill/>
        </p:spPr>
        <p:txBody>
          <a:bodyPr wrap="none" rtlCol="0">
            <a:spAutoFit/>
          </a:bodyPr>
          <a:lstStyle/>
          <a:p>
            <a:pPr marL="285750" indent="-285750" defTabSz="914400" fontAlgn="base">
              <a:spcBef>
                <a:spcPct val="0"/>
              </a:spcBef>
              <a:spcAft>
                <a:spcPct val="0"/>
              </a:spcAft>
              <a:buFont typeface="Wingdings" pitchFamily="2" charset="2"/>
              <a:buChar char="ü"/>
            </a:pPr>
            <a:r>
              <a:rPr kumimoji="1" lang="ja-JP" altLang="en-US" sz="1600">
                <a:solidFill>
                  <a:srgbClr val="000000"/>
                </a:solidFill>
                <a:latin typeface="+mn-ea"/>
              </a:rPr>
              <a:t>モデル開発の全体像（</a:t>
            </a:r>
            <a:r>
              <a:rPr kumimoji="1" lang="en-US" altLang="ja-JP" sz="1600" dirty="0">
                <a:solidFill>
                  <a:srgbClr val="000000"/>
                </a:solidFill>
                <a:latin typeface="+mn-ea"/>
              </a:rPr>
              <a:t>AI </a:t>
            </a:r>
            <a:r>
              <a:rPr kumimoji="1" lang="ja-JP" altLang="en-US" sz="1600">
                <a:solidFill>
                  <a:srgbClr val="000000"/>
                </a:solidFill>
                <a:latin typeface="+mn-ea"/>
              </a:rPr>
              <a:t>エンジニアが何をしているのか）を紹介</a:t>
            </a:r>
            <a:endParaRPr kumimoji="1" lang="en-US" altLang="ja-JP" sz="1600" dirty="0">
              <a:solidFill>
                <a:srgbClr val="000000"/>
              </a:solidFill>
              <a:latin typeface="+mn-ea"/>
            </a:endParaRPr>
          </a:p>
          <a:p>
            <a:pPr marL="285750" indent="-285750" defTabSz="914400" fontAlgn="base">
              <a:spcBef>
                <a:spcPct val="0"/>
              </a:spcBef>
              <a:spcAft>
                <a:spcPct val="0"/>
              </a:spcAft>
              <a:buFont typeface="Wingdings" pitchFamily="2" charset="2"/>
              <a:buChar char="ü"/>
            </a:pPr>
            <a:r>
              <a:rPr kumimoji="1" lang="ja-JP" altLang="en-US" sz="1600">
                <a:solidFill>
                  <a:srgbClr val="000000"/>
                </a:solidFill>
                <a:latin typeface="+mn-ea"/>
              </a:rPr>
              <a:t>実現場で発生するビジネス層↔エンジニアの技術認識の齟齬をを埋める内容</a:t>
            </a:r>
            <a:endParaRPr kumimoji="1" lang="ja-JP" altLang="en-US" sz="1600" dirty="0">
              <a:solidFill>
                <a:srgbClr val="000000"/>
              </a:solidFill>
              <a:latin typeface="+mn-ea"/>
            </a:endParaRPr>
          </a:p>
        </p:txBody>
      </p:sp>
      <p:sp>
        <p:nvSpPr>
          <p:cNvPr id="22" name="テキスト ボックス 21">
            <a:extLst>
              <a:ext uri="{FF2B5EF4-FFF2-40B4-BE49-F238E27FC236}">
                <a16:creationId xmlns:a16="http://schemas.microsoft.com/office/drawing/2014/main" id="{3F583C80-5B39-E12E-B1DB-80F1F93F129D}"/>
              </a:ext>
            </a:extLst>
          </p:cNvPr>
          <p:cNvSpPr txBox="1"/>
          <p:nvPr/>
        </p:nvSpPr>
        <p:spPr>
          <a:xfrm>
            <a:off x="2943373" y="6003799"/>
            <a:ext cx="6131808" cy="369332"/>
          </a:xfrm>
          <a:prstGeom prst="rect">
            <a:avLst/>
          </a:prstGeom>
          <a:solidFill>
            <a:srgbClr val="F36C37"/>
          </a:solidFill>
        </p:spPr>
        <p:txBody>
          <a:bodyPr wrap="none" rtlCol="0">
            <a:spAutoFit/>
          </a:bodyPr>
          <a:lstStyle/>
          <a:p>
            <a:pPr algn="ctr" defTabSz="914400" fontAlgn="base">
              <a:spcBef>
                <a:spcPct val="0"/>
              </a:spcBef>
              <a:spcAft>
                <a:spcPct val="0"/>
              </a:spcAft>
            </a:pPr>
            <a:r>
              <a:rPr kumimoji="1" lang="ja-JP" altLang="en-US">
                <a:solidFill>
                  <a:schemeClr val="bg1"/>
                </a:solidFill>
                <a:latin typeface="+mn-ea"/>
              </a:rPr>
              <a:t>技術視点での</a:t>
            </a:r>
            <a:r>
              <a:rPr kumimoji="1" lang="en-US" altLang="ja-JP" dirty="0">
                <a:solidFill>
                  <a:schemeClr val="bg1"/>
                </a:solidFill>
                <a:latin typeface="+mn-ea"/>
              </a:rPr>
              <a:t> AI </a:t>
            </a:r>
            <a:r>
              <a:rPr kumimoji="1" lang="ja-JP" altLang="en-US">
                <a:solidFill>
                  <a:schemeClr val="bg1"/>
                </a:solidFill>
                <a:latin typeface="+mn-ea"/>
              </a:rPr>
              <a:t>の開発・導入の判断ができるようになる</a:t>
            </a:r>
            <a:endParaRPr kumimoji="1" lang="ja-JP" altLang="en-US" dirty="0">
              <a:solidFill>
                <a:schemeClr val="bg1"/>
              </a:solidFill>
              <a:latin typeface="+mn-ea"/>
            </a:endParaRPr>
          </a:p>
        </p:txBody>
      </p:sp>
    </p:spTree>
    <p:extLst>
      <p:ext uri="{BB962C8B-B14F-4D97-AF65-F5344CB8AC3E}">
        <p14:creationId xmlns:p14="http://schemas.microsoft.com/office/powerpoint/2010/main" val="135173471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タイトル 1">
            <a:extLst>
              <a:ext uri="{FF2B5EF4-FFF2-40B4-BE49-F238E27FC236}">
                <a16:creationId xmlns:a16="http://schemas.microsoft.com/office/drawing/2014/main" id="{2DA76E4A-E82F-4E3B-913C-6408054281D8}"/>
              </a:ext>
            </a:extLst>
          </p:cNvPr>
          <p:cNvSpPr txBox="1">
            <a:spLocks/>
          </p:cNvSpPr>
          <p:nvPr/>
        </p:nvSpPr>
        <p:spPr bwMode="auto">
          <a:xfrm>
            <a:off x="666515" y="2842683"/>
            <a:ext cx="8858485" cy="4826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kumimoji="1" sz="2800" b="1" kern="1200" baseline="0">
                <a:solidFill>
                  <a:schemeClr val="tx1">
                    <a:lumMod val="75000"/>
                    <a:lumOff val="25000"/>
                  </a:schemeClr>
                </a:solidFill>
                <a:latin typeface="メイリオ" panose="020B0604030504040204" pitchFamily="50" charset="-128"/>
                <a:ea typeface="メイリオ" panose="020B0604030504040204" pitchFamily="50" charset="-128"/>
                <a:cs typeface="+mj-cs"/>
              </a:defRPr>
            </a:lvl1pPr>
          </a:lstStyle>
          <a:p>
            <a:r>
              <a:rPr lang="ja-JP" altLang="en-US" sz="3600" spc="150" dirty="0">
                <a:solidFill>
                  <a:srgbClr val="F36C37"/>
                </a:solidFill>
              </a:rPr>
              <a:t>第</a:t>
            </a:r>
            <a:r>
              <a:rPr lang="en-US" altLang="ja-JP" sz="6000" spc="150" dirty="0">
                <a:solidFill>
                  <a:srgbClr val="F36C37"/>
                </a:solidFill>
              </a:rPr>
              <a:t>1</a:t>
            </a:r>
            <a:r>
              <a:rPr lang="ja-JP" altLang="en-US" sz="3600" spc="150" dirty="0">
                <a:solidFill>
                  <a:srgbClr val="F36C37"/>
                </a:solidFill>
              </a:rPr>
              <a:t>章　機械学習の概要</a:t>
            </a:r>
          </a:p>
        </p:txBody>
      </p:sp>
    </p:spTree>
    <p:extLst>
      <p:ext uri="{BB962C8B-B14F-4D97-AF65-F5344CB8AC3E}">
        <p14:creationId xmlns:p14="http://schemas.microsoft.com/office/powerpoint/2010/main" val="2658426454"/>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四角形: 角を丸くする 4">
            <a:extLst>
              <a:ext uri="{FF2B5EF4-FFF2-40B4-BE49-F238E27FC236}">
                <a16:creationId xmlns:a16="http://schemas.microsoft.com/office/drawing/2014/main" id="{235D25D0-2B40-4B95-B459-FAA9DFF054E5}"/>
              </a:ext>
            </a:extLst>
          </p:cNvPr>
          <p:cNvSpPr/>
          <p:nvPr/>
        </p:nvSpPr>
        <p:spPr>
          <a:xfrm>
            <a:off x="766763" y="1038877"/>
            <a:ext cx="10599737" cy="2616942"/>
          </a:xfrm>
          <a:prstGeom prst="roundRect">
            <a:avLst>
              <a:gd name="adj" fmla="val 1884"/>
            </a:avLst>
          </a:prstGeom>
          <a:solidFill>
            <a:srgbClr val="FFF4E1"/>
          </a:solidFill>
          <a:ln w="19050" algn="ctr">
            <a:noFill/>
            <a:prstDash val="dash"/>
            <a:round/>
            <a:headEnd/>
            <a:tailEnd/>
          </a:ln>
          <a:effectLst/>
        </p:spPr>
        <p:txBody>
          <a:bodyPr rot="0" spcFirstLastPara="0" vertOverflow="overflow" horzOverflow="overflow" vert="horz" wrap="square" lIns="180000" tIns="72000" rIns="180000" bIns="72000" numCol="1" spcCol="0" rtlCol="0" fromWordArt="0" anchor="ctr" anchorCtr="0" forceAA="0" compatLnSpc="1">
            <a:prstTxWarp prst="textNoShape">
              <a:avLst/>
            </a:prstTxWarp>
            <a:noAutofit/>
          </a:bodyPr>
          <a:lstStyle/>
          <a:p>
            <a:pPr marL="171450" indent="-171450" algn="just">
              <a:lnSpc>
                <a:spcPct val="120000"/>
              </a:lnSpc>
              <a:spcAft>
                <a:spcPts val="400"/>
              </a:spcAft>
              <a:buClr>
                <a:srgbClr val="F36C37"/>
              </a:buClr>
              <a:buFont typeface="Wingdings" panose="05000000000000000000" pitchFamily="2" charset="2"/>
              <a:buChar char="l"/>
            </a:pPr>
            <a:endParaRPr lang="ja-JP" altLang="en-US" sz="1100" spc="150" dirty="0">
              <a:solidFill>
                <a:schemeClr val="tx1"/>
              </a:solidFill>
              <a:latin typeface="+mj-ea"/>
              <a:ea typeface="+mj-ea"/>
            </a:endParaRPr>
          </a:p>
        </p:txBody>
      </p:sp>
      <p:sp>
        <p:nvSpPr>
          <p:cNvPr id="2" name="タイトル 1">
            <a:extLst>
              <a:ext uri="{FF2B5EF4-FFF2-40B4-BE49-F238E27FC236}">
                <a16:creationId xmlns:a16="http://schemas.microsoft.com/office/drawing/2014/main" id="{5FE14325-B25E-453C-9481-5E4B9FE0B34A}"/>
              </a:ext>
            </a:extLst>
          </p:cNvPr>
          <p:cNvSpPr>
            <a:spLocks noGrp="1"/>
          </p:cNvSpPr>
          <p:nvPr>
            <p:ph type="title"/>
          </p:nvPr>
        </p:nvSpPr>
        <p:spPr/>
        <p:txBody>
          <a:bodyPr/>
          <a:lstStyle/>
          <a:p>
            <a:r>
              <a:rPr lang="ja-JP" altLang="en-US" dirty="0"/>
              <a:t>章の概要</a:t>
            </a:r>
            <a:endParaRPr kumimoji="1" lang="ja-JP" altLang="en-US" dirty="0"/>
          </a:p>
        </p:txBody>
      </p:sp>
      <p:sp>
        <p:nvSpPr>
          <p:cNvPr id="3" name="コンテンツ プレースホルダー 2">
            <a:extLst>
              <a:ext uri="{FF2B5EF4-FFF2-40B4-BE49-F238E27FC236}">
                <a16:creationId xmlns:a16="http://schemas.microsoft.com/office/drawing/2014/main" id="{10EE556C-FDAE-4EEE-A2E7-11A707D60D55}"/>
              </a:ext>
            </a:extLst>
          </p:cNvPr>
          <p:cNvSpPr>
            <a:spLocks noGrp="1"/>
          </p:cNvSpPr>
          <p:nvPr>
            <p:ph sz="quarter" idx="4294967295"/>
          </p:nvPr>
        </p:nvSpPr>
        <p:spPr>
          <a:xfrm>
            <a:off x="1113954" y="1221016"/>
            <a:ext cx="9964088" cy="2251449"/>
          </a:xfrm>
        </p:spPr>
        <p:txBody>
          <a:bodyPr vert="horz" wrap="square" lIns="91440" tIns="45720" rIns="91440" bIns="45720" rtlCol="0" anchor="ctr">
            <a:noAutofit/>
          </a:bodyPr>
          <a:lstStyle/>
          <a:p>
            <a:pPr marL="0" indent="0" algn="ctr">
              <a:lnSpc>
                <a:spcPct val="120000"/>
              </a:lnSpc>
              <a:spcBef>
                <a:spcPts val="0"/>
              </a:spcBef>
              <a:spcAft>
                <a:spcPts val="2400"/>
              </a:spcAft>
              <a:buClr>
                <a:srgbClr val="F36C37"/>
              </a:buClr>
              <a:buNone/>
            </a:pPr>
            <a:r>
              <a:rPr lang="ja-JP" altLang="en-US" sz="2000" b="1" dirty="0">
                <a:solidFill>
                  <a:srgbClr val="F36C37"/>
                </a:solidFill>
              </a:rPr>
              <a:t>この章では、</a:t>
            </a:r>
            <a:r>
              <a:rPr lang="en-US" altLang="ja-JP" sz="2000" b="1" dirty="0">
                <a:solidFill>
                  <a:srgbClr val="F36C37"/>
                </a:solidFill>
              </a:rPr>
              <a:t>AI</a:t>
            </a:r>
            <a:r>
              <a:rPr lang="ja-JP" altLang="en-US" sz="2000" b="1" dirty="0">
                <a:solidFill>
                  <a:srgbClr val="F36C37"/>
                </a:solidFill>
              </a:rPr>
              <a:t>・機械学習・ディープラーニングといった言葉や、</a:t>
            </a:r>
            <a:br>
              <a:rPr lang="en-US" altLang="ja-JP" sz="2000" b="1" dirty="0">
                <a:solidFill>
                  <a:srgbClr val="F36C37"/>
                </a:solidFill>
              </a:rPr>
            </a:br>
            <a:r>
              <a:rPr lang="en-US" altLang="ja-JP" sz="2000" b="1" dirty="0">
                <a:solidFill>
                  <a:srgbClr val="F36C37"/>
                </a:solidFill>
              </a:rPr>
              <a:t>AI</a:t>
            </a:r>
            <a:r>
              <a:rPr lang="ja-JP" altLang="en-US" sz="2000" b="1" dirty="0">
                <a:solidFill>
                  <a:srgbClr val="F36C37"/>
                </a:solidFill>
              </a:rPr>
              <a:t>の開発に必要な環境など、</a:t>
            </a:r>
            <a:r>
              <a:rPr lang="en-US" altLang="ja-JP" sz="2000" b="1" dirty="0">
                <a:solidFill>
                  <a:srgbClr val="F36C37"/>
                </a:solidFill>
              </a:rPr>
              <a:t>AI</a:t>
            </a:r>
            <a:r>
              <a:rPr lang="ja-JP" altLang="en-US" sz="2000" b="1" dirty="0">
                <a:solidFill>
                  <a:srgbClr val="F36C37"/>
                </a:solidFill>
              </a:rPr>
              <a:t>開発において必要な基礎知識を学びます。</a:t>
            </a:r>
            <a:endParaRPr lang="en-US" altLang="ja-JP" sz="2000" b="1" dirty="0">
              <a:solidFill>
                <a:srgbClr val="F36C37"/>
              </a:solidFill>
            </a:endParaRPr>
          </a:p>
          <a:p>
            <a:pPr marL="0" indent="0" algn="ctr">
              <a:lnSpc>
                <a:spcPct val="120000"/>
              </a:lnSpc>
              <a:spcBef>
                <a:spcPts val="0"/>
              </a:spcBef>
              <a:spcAft>
                <a:spcPts val="2400"/>
              </a:spcAft>
              <a:buClr>
                <a:srgbClr val="F36C37"/>
              </a:buClr>
              <a:buNone/>
            </a:pPr>
            <a:r>
              <a:rPr lang="ja-JP" altLang="en-US" sz="2000" b="1" dirty="0">
                <a:solidFill>
                  <a:srgbClr val="F36C37"/>
                </a:solidFill>
              </a:rPr>
              <a:t>また、研修で使用する</a:t>
            </a:r>
            <a:r>
              <a:rPr lang="en-US" altLang="ja-JP" sz="2000" b="1" dirty="0">
                <a:solidFill>
                  <a:srgbClr val="F36C37"/>
                </a:solidFill>
              </a:rPr>
              <a:t>Google Colaboratory</a:t>
            </a:r>
            <a:r>
              <a:rPr lang="ja-JP" altLang="en-US" sz="2000" b="1" dirty="0">
                <a:solidFill>
                  <a:srgbClr val="F36C37"/>
                </a:solidFill>
              </a:rPr>
              <a:t>の操作や</a:t>
            </a:r>
            <a:br>
              <a:rPr lang="en-US" altLang="ja-JP" sz="2000" b="1" dirty="0">
                <a:solidFill>
                  <a:srgbClr val="F36C37"/>
                </a:solidFill>
              </a:rPr>
            </a:br>
            <a:r>
              <a:rPr lang="en-US" altLang="ja-JP" sz="2000" b="1" dirty="0">
                <a:solidFill>
                  <a:srgbClr val="F36C37"/>
                </a:solidFill>
              </a:rPr>
              <a:t>Python</a:t>
            </a:r>
            <a:r>
              <a:rPr lang="ja-JP" altLang="en-US" sz="2000" b="1" dirty="0">
                <a:solidFill>
                  <a:srgbClr val="F36C37"/>
                </a:solidFill>
              </a:rPr>
              <a:t>基本文法の復習を行います。</a:t>
            </a:r>
          </a:p>
        </p:txBody>
      </p:sp>
      <p:sp>
        <p:nvSpPr>
          <p:cNvPr id="4" name="スライド番号プレースホルダー 3">
            <a:extLst>
              <a:ext uri="{FF2B5EF4-FFF2-40B4-BE49-F238E27FC236}">
                <a16:creationId xmlns:a16="http://schemas.microsoft.com/office/drawing/2014/main" id="{31E61FCF-A60C-432C-8A79-2693CCE4D99F}"/>
              </a:ext>
            </a:extLst>
          </p:cNvPr>
          <p:cNvSpPr>
            <a:spLocks noGrp="1"/>
          </p:cNvSpPr>
          <p:nvPr>
            <p:ph type="sldNum" sz="quarter" idx="10"/>
          </p:nvPr>
        </p:nvSpPr>
        <p:spPr/>
        <p:txBody>
          <a:bodyPr/>
          <a:lstStyle/>
          <a:p>
            <a:fld id="{5D750650-B10A-47BF-93C2-E1678438B37A}" type="slidenum">
              <a:rPr kumimoji="1" lang="ja-JP" altLang="en-US" smtClean="0"/>
              <a:pPr/>
              <a:t>143</a:t>
            </a:fld>
            <a:endParaRPr kumimoji="1" lang="ja-JP" altLang="en-US"/>
          </a:p>
        </p:txBody>
      </p:sp>
      <p:sp>
        <p:nvSpPr>
          <p:cNvPr id="8" name="コンテンツ プレースホルダー 2">
            <a:extLst>
              <a:ext uri="{FF2B5EF4-FFF2-40B4-BE49-F238E27FC236}">
                <a16:creationId xmlns:a16="http://schemas.microsoft.com/office/drawing/2014/main" id="{733E62C9-1A65-4181-ACD0-3065DF9AF0E5}"/>
              </a:ext>
            </a:extLst>
          </p:cNvPr>
          <p:cNvSpPr txBox="1">
            <a:spLocks/>
          </p:cNvSpPr>
          <p:nvPr/>
        </p:nvSpPr>
        <p:spPr bwMode="auto">
          <a:xfrm>
            <a:off x="920082" y="4701731"/>
            <a:ext cx="10493870" cy="819789"/>
          </a:xfrm>
          <a:prstGeom prst="rect">
            <a:avLst/>
          </a:prstGeom>
        </p:spPr>
        <p:txBody>
          <a:bodyPr vert="horz" wrap="none" lIns="91440" tIns="45720" rIns="91440" bIns="45720" rtlCol="0">
            <a:noAutofit/>
          </a:bodyPr>
          <a:lstStyle>
            <a:lvl1pPr marL="357188" marR="0" indent="-357188"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n"/>
              <a:tabLst/>
              <a:defRPr kumimoji="1" lang="en-US" altLang="ja-JP"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1pPr>
            <a:lvl2pPr marL="742950" marR="0" indent="-28575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l"/>
              <a:tabLst/>
              <a:defRPr kumimoji="1" lang="ja-JP" altLang="en-US"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2pPr>
            <a:lvl3pPr marL="1143000" marR="0" indent="-2286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3pPr>
            <a:lvl4pPr marL="1714500" marR="0" indent="-3429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4pPr>
            <a:lvl5pPr marL="2114550" marR="0" indent="-28575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lnSpc>
                <a:spcPct val="130000"/>
              </a:lnSpc>
              <a:spcBef>
                <a:spcPts val="0"/>
              </a:spcBef>
              <a:spcAft>
                <a:spcPts val="3000"/>
              </a:spcAft>
              <a:buClr>
                <a:schemeClr val="tx1">
                  <a:lumMod val="75000"/>
                  <a:lumOff val="25000"/>
                </a:schemeClr>
              </a:buClr>
            </a:pPr>
            <a:r>
              <a:rPr lang="ja-JP" altLang="en-US" sz="2000" b="1" dirty="0"/>
              <a:t>機械学習の概要を理解する</a:t>
            </a:r>
            <a:endParaRPr lang="en-US" altLang="ja-JP" sz="2000" b="1" dirty="0"/>
          </a:p>
          <a:p>
            <a:pPr>
              <a:lnSpc>
                <a:spcPct val="130000"/>
              </a:lnSpc>
              <a:spcBef>
                <a:spcPts val="0"/>
              </a:spcBef>
              <a:spcAft>
                <a:spcPts val="3000"/>
              </a:spcAft>
              <a:buClr>
                <a:schemeClr val="tx1">
                  <a:lumMod val="75000"/>
                  <a:lumOff val="25000"/>
                </a:schemeClr>
              </a:buClr>
            </a:pPr>
            <a:r>
              <a:rPr lang="ja-JP" altLang="en-US" sz="2000" b="1" dirty="0"/>
              <a:t>機械学習の開発に必要な環境について理解する</a:t>
            </a:r>
            <a:endParaRPr lang="en-US" altLang="ja-JP" sz="2000" b="1" dirty="0"/>
          </a:p>
        </p:txBody>
      </p:sp>
      <p:sp>
        <p:nvSpPr>
          <p:cNvPr id="9" name="四角形: 角を丸くする 8">
            <a:extLst>
              <a:ext uri="{FF2B5EF4-FFF2-40B4-BE49-F238E27FC236}">
                <a16:creationId xmlns:a16="http://schemas.microsoft.com/office/drawing/2014/main" id="{6D456DDF-4B7D-4596-9982-ABD670D6C992}"/>
              </a:ext>
            </a:extLst>
          </p:cNvPr>
          <p:cNvSpPr/>
          <p:nvPr/>
        </p:nvSpPr>
        <p:spPr bwMode="auto">
          <a:xfrm>
            <a:off x="856302" y="3840493"/>
            <a:ext cx="10493870" cy="577189"/>
          </a:xfrm>
          <a:prstGeom prst="roundRect">
            <a:avLst>
              <a:gd name="adj" fmla="val 13183"/>
            </a:avLst>
          </a:prstGeom>
          <a:solidFill>
            <a:srgbClr val="00879E"/>
          </a:solidFill>
          <a:ln w="19050" algn="ctr">
            <a:solidFill>
              <a:srgbClr val="00879E"/>
            </a:solidFill>
            <a:prstDash val="solid"/>
            <a:round/>
            <a:headEnd/>
            <a:tailEnd/>
          </a:ln>
          <a:effectLst/>
        </p:spPr>
        <p:txBody>
          <a:bodyPr wrap="none" rtlCol="0" anchor="ctr"/>
          <a:lstStyle/>
          <a:p>
            <a:pPr algn="ctr" fontAlgn="base">
              <a:spcBef>
                <a:spcPct val="0"/>
              </a:spcBef>
              <a:spcAft>
                <a:spcPct val="0"/>
              </a:spcAft>
            </a:pPr>
            <a:endParaRPr kumimoji="1" lang="ja-JP" altLang="en-US" dirty="0">
              <a:solidFill>
                <a:schemeClr val="bg1"/>
              </a:solidFill>
              <a:latin typeface="Arial" pitchFamily="34" charset="0"/>
              <a:ea typeface="ＭＳ Ｐゴシック" pitchFamily="50" charset="-128"/>
            </a:endParaRPr>
          </a:p>
        </p:txBody>
      </p:sp>
      <p:sp>
        <p:nvSpPr>
          <p:cNvPr id="10" name="正方形/長方形 9">
            <a:extLst>
              <a:ext uri="{FF2B5EF4-FFF2-40B4-BE49-F238E27FC236}">
                <a16:creationId xmlns:a16="http://schemas.microsoft.com/office/drawing/2014/main" id="{990BDE5C-254C-433A-BD74-EE2771F57294}"/>
              </a:ext>
            </a:extLst>
          </p:cNvPr>
          <p:cNvSpPr/>
          <p:nvPr/>
        </p:nvSpPr>
        <p:spPr>
          <a:xfrm>
            <a:off x="1551347" y="3940880"/>
            <a:ext cx="7525251" cy="440120"/>
          </a:xfrm>
          <a:prstGeom prst="rect">
            <a:avLst/>
          </a:prstGeom>
          <a:noFill/>
          <a:ln w="19050" algn="ctr">
            <a:noFill/>
            <a:prstDash val="dash"/>
            <a:round/>
            <a:headEnd/>
            <a:tailEnd/>
          </a:ln>
          <a:effectLst/>
        </p:spPr>
        <p:txBody>
          <a:bodyPr wrap="none" rtlCol="0" anchor="ctr"/>
          <a:lstStyle/>
          <a:p>
            <a:pPr fontAlgn="base">
              <a:spcBef>
                <a:spcPct val="0"/>
              </a:spcBef>
              <a:spcAft>
                <a:spcPct val="0"/>
              </a:spcAft>
            </a:pPr>
            <a:r>
              <a:rPr kumimoji="1" lang="ja-JP" altLang="en-US" sz="2200" b="1" spc="300" dirty="0">
                <a:solidFill>
                  <a:schemeClr val="bg1"/>
                </a:solidFill>
                <a:latin typeface="+mj-ea"/>
                <a:ea typeface="+mj-ea"/>
              </a:rPr>
              <a:t>この章の目標</a:t>
            </a:r>
          </a:p>
        </p:txBody>
      </p:sp>
      <p:pic>
        <p:nvPicPr>
          <p:cNvPr id="11" name="図 10" descr="アイコン&#10;&#10;自動的に生成された説明">
            <a:extLst>
              <a:ext uri="{FF2B5EF4-FFF2-40B4-BE49-F238E27FC236}">
                <a16:creationId xmlns:a16="http://schemas.microsoft.com/office/drawing/2014/main" id="{7720435F-DF30-4A16-B0F1-9BE9EB8B68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7188" y="3892906"/>
            <a:ext cx="426733" cy="427586"/>
          </a:xfrm>
          <a:prstGeom prst="rect">
            <a:avLst/>
          </a:prstGeom>
        </p:spPr>
      </p:pic>
      <p:pic>
        <p:nvPicPr>
          <p:cNvPr id="12" name="図 11" descr="グラフィカル ユーザー インターフェイス, アプリケーション&#10;&#10;自動的に生成された説明">
            <a:extLst>
              <a:ext uri="{FF2B5EF4-FFF2-40B4-BE49-F238E27FC236}">
                <a16:creationId xmlns:a16="http://schemas.microsoft.com/office/drawing/2014/main" id="{713DDCC5-F6A5-4972-A4E5-4F6AE2A8C21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05088" y="4409105"/>
            <a:ext cx="4029075" cy="1954101"/>
          </a:xfrm>
          <a:prstGeom prst="rect">
            <a:avLst/>
          </a:prstGeom>
        </p:spPr>
      </p:pic>
    </p:spTree>
    <p:extLst>
      <p:ext uri="{BB962C8B-B14F-4D97-AF65-F5344CB8AC3E}">
        <p14:creationId xmlns:p14="http://schemas.microsoft.com/office/powerpoint/2010/main" val="2011997787"/>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タイトル 1">
            <a:extLst>
              <a:ext uri="{FF2B5EF4-FFF2-40B4-BE49-F238E27FC236}">
                <a16:creationId xmlns:a16="http://schemas.microsoft.com/office/drawing/2014/main" id="{2DA76E4A-E82F-4E3B-913C-6408054281D8}"/>
              </a:ext>
            </a:extLst>
          </p:cNvPr>
          <p:cNvSpPr txBox="1">
            <a:spLocks/>
          </p:cNvSpPr>
          <p:nvPr/>
        </p:nvSpPr>
        <p:spPr bwMode="auto">
          <a:xfrm>
            <a:off x="666515" y="851958"/>
            <a:ext cx="8858485" cy="4826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kumimoji="1" sz="2800" b="1" kern="1200" baseline="0">
                <a:solidFill>
                  <a:schemeClr val="tx1">
                    <a:lumMod val="75000"/>
                    <a:lumOff val="25000"/>
                  </a:schemeClr>
                </a:solidFill>
                <a:latin typeface="メイリオ" panose="020B0604030504040204" pitchFamily="50" charset="-128"/>
                <a:ea typeface="メイリオ" panose="020B0604030504040204" pitchFamily="50" charset="-128"/>
                <a:cs typeface="+mj-cs"/>
              </a:defRPr>
            </a:lvl1pPr>
          </a:lstStyle>
          <a:p>
            <a:r>
              <a:rPr lang="ja-JP" altLang="en-US" sz="3600" spc="150" dirty="0">
                <a:solidFill>
                  <a:srgbClr val="F36C37"/>
                </a:solidFill>
              </a:rPr>
              <a:t>第</a:t>
            </a:r>
            <a:r>
              <a:rPr lang="en-US" altLang="ja-JP" sz="6000" spc="150" dirty="0">
                <a:solidFill>
                  <a:srgbClr val="F36C37"/>
                </a:solidFill>
              </a:rPr>
              <a:t>1</a:t>
            </a:r>
            <a:r>
              <a:rPr lang="ja-JP" altLang="en-US" sz="3600" spc="150" dirty="0">
                <a:solidFill>
                  <a:srgbClr val="F36C37"/>
                </a:solidFill>
              </a:rPr>
              <a:t>章　機械学習の概要</a:t>
            </a:r>
          </a:p>
        </p:txBody>
      </p:sp>
      <p:sp>
        <p:nvSpPr>
          <p:cNvPr id="2" name="スライド番号プレースホルダー 1">
            <a:extLst>
              <a:ext uri="{FF2B5EF4-FFF2-40B4-BE49-F238E27FC236}">
                <a16:creationId xmlns:a16="http://schemas.microsoft.com/office/drawing/2014/main" id="{FAA47C63-520D-4F7C-8DAB-2526094CB5B4}"/>
              </a:ext>
            </a:extLst>
          </p:cNvPr>
          <p:cNvSpPr>
            <a:spLocks noGrp="1"/>
          </p:cNvSpPr>
          <p:nvPr>
            <p:ph type="sldNum" sz="quarter" idx="10"/>
          </p:nvPr>
        </p:nvSpPr>
        <p:spPr>
          <a:xfrm>
            <a:off x="9265299" y="6465214"/>
            <a:ext cx="2743200" cy="204403"/>
          </a:xfrm>
        </p:spPr>
        <p:txBody>
          <a:bodyPr/>
          <a:lstStyle/>
          <a:p>
            <a:fld id="{5D750650-B10A-47BF-93C2-E1678438B37A}" type="slidenum">
              <a:rPr kumimoji="1" lang="ja-JP" altLang="en-US" smtClean="0"/>
              <a:pPr/>
              <a:t>144</a:t>
            </a:fld>
            <a:endParaRPr kumimoji="1" lang="ja-JP" altLang="en-US" dirty="0"/>
          </a:p>
        </p:txBody>
      </p:sp>
      <p:sp>
        <p:nvSpPr>
          <p:cNvPr id="9" name="四角形: 角を丸くする 8">
            <a:extLst>
              <a:ext uri="{FF2B5EF4-FFF2-40B4-BE49-F238E27FC236}">
                <a16:creationId xmlns:a16="http://schemas.microsoft.com/office/drawing/2014/main" id="{17C76A4F-9917-404E-810D-D4C278F81FF6}"/>
              </a:ext>
            </a:extLst>
          </p:cNvPr>
          <p:cNvSpPr/>
          <p:nvPr/>
        </p:nvSpPr>
        <p:spPr bwMode="auto">
          <a:xfrm>
            <a:off x="735085" y="1751579"/>
            <a:ext cx="2208068" cy="358390"/>
          </a:xfrm>
          <a:prstGeom prst="roundRect">
            <a:avLst>
              <a:gd name="adj" fmla="val 50000"/>
            </a:avLst>
          </a:prstGeom>
          <a:solidFill>
            <a:srgbClr val="F36C37"/>
          </a:solidFill>
          <a:ln w="19050" algn="ctr">
            <a:noFill/>
            <a:prstDash val="dash"/>
            <a:round/>
            <a:headEnd/>
            <a:tailEnd/>
          </a:ln>
          <a:effectLst/>
        </p:spPr>
        <p:txBody>
          <a:bodyPr wrap="none" lIns="108000" tIns="108000" rtlCol="0" anchor="ctr"/>
          <a:lstStyle/>
          <a:p>
            <a:pPr algn="ctr"/>
            <a:r>
              <a:rPr kumimoji="1" lang="ja-JP" altLang="en-US" b="1" spc="300" dirty="0">
                <a:solidFill>
                  <a:schemeClr val="bg1"/>
                </a:solidFill>
                <a:latin typeface="+mn-ea"/>
              </a:rPr>
              <a:t>章の目次</a:t>
            </a:r>
          </a:p>
        </p:txBody>
      </p:sp>
      <p:sp>
        <p:nvSpPr>
          <p:cNvPr id="10" name="コンテンツ プレースホルダー 5">
            <a:extLst>
              <a:ext uri="{FF2B5EF4-FFF2-40B4-BE49-F238E27FC236}">
                <a16:creationId xmlns:a16="http://schemas.microsoft.com/office/drawing/2014/main" id="{2A231A49-86B3-4817-904B-36C2F1103794}"/>
              </a:ext>
            </a:extLst>
          </p:cNvPr>
          <p:cNvSpPr txBox="1">
            <a:spLocks/>
          </p:cNvSpPr>
          <p:nvPr/>
        </p:nvSpPr>
        <p:spPr>
          <a:xfrm>
            <a:off x="1071378" y="2431708"/>
            <a:ext cx="9083374" cy="2733632"/>
          </a:xfrm>
          <a:prstGeom prst="rect">
            <a:avLst/>
          </a:prstGeom>
        </p:spPr>
        <p:txBody>
          <a:bodyPr vert="horz" lIns="91440" tIns="45720" rIns="91440" bIns="45720" rtlCol="0" anchor="t"/>
          <a:lstStyle>
            <a:defPPr>
              <a:defRPr lang="en-US"/>
            </a:defPPr>
            <a:lvl1pPr marL="0" algn="r" defTabSz="457200" rtl="0" eaLnBrk="1" latinLnBrk="0" hangingPunct="1">
              <a:defRPr sz="900" b="0" kern="1200">
                <a:solidFill>
                  <a:schemeClr val="tx1">
                    <a:lumMod val="50000"/>
                    <a:lumOff val="50000"/>
                  </a:schemeClr>
                </a:solidFill>
                <a:latin typeface="メイリオ" panose="020B0604030504040204" pitchFamily="50" charset="-128"/>
                <a:ea typeface="メイリオ" panose="020B0604030504040204" pitchFamily="50" charset="-128"/>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lnSpc>
                <a:spcPct val="150000"/>
              </a:lnSpc>
            </a:pPr>
            <a:r>
              <a:rPr kumimoji="1" lang="en-US" altLang="ja-JP" sz="2800" b="1" spc="300" dirty="0">
                <a:solidFill>
                  <a:schemeClr val="tx1">
                    <a:lumMod val="75000"/>
                    <a:lumOff val="25000"/>
                  </a:schemeClr>
                </a:solidFill>
              </a:rPr>
              <a:t>1-1.</a:t>
            </a:r>
            <a:r>
              <a:rPr kumimoji="1" lang="ja-JP" altLang="en-US" sz="2800" b="1" spc="300" dirty="0">
                <a:solidFill>
                  <a:schemeClr val="tx1">
                    <a:lumMod val="75000"/>
                    <a:lumOff val="25000"/>
                  </a:schemeClr>
                </a:solidFill>
              </a:rPr>
              <a:t>機械学習の概要</a:t>
            </a:r>
            <a:endParaRPr kumimoji="1" lang="en-US" altLang="ja-JP" sz="2800" b="1" spc="300" dirty="0">
              <a:solidFill>
                <a:schemeClr val="tx1">
                  <a:lumMod val="75000"/>
                  <a:lumOff val="25000"/>
                </a:schemeClr>
              </a:solidFill>
            </a:endParaRPr>
          </a:p>
          <a:p>
            <a:pPr algn="l">
              <a:lnSpc>
                <a:spcPct val="150000"/>
              </a:lnSpc>
            </a:pPr>
            <a:r>
              <a:rPr lang="en-US" altLang="ja-JP" sz="2800" b="1" spc="300" dirty="0">
                <a:solidFill>
                  <a:schemeClr val="tx1">
                    <a:lumMod val="75000"/>
                    <a:lumOff val="25000"/>
                  </a:schemeClr>
                </a:solidFill>
              </a:rPr>
              <a:t>1-2.</a:t>
            </a:r>
            <a:r>
              <a:rPr lang="ja-JP" altLang="en-US" sz="2800" b="1" spc="300" dirty="0">
                <a:solidFill>
                  <a:schemeClr val="tx1">
                    <a:lumMod val="75000"/>
                    <a:lumOff val="25000"/>
                  </a:schemeClr>
                </a:solidFill>
              </a:rPr>
              <a:t>機械学習を利用・構築するためのプロセス</a:t>
            </a:r>
            <a:endParaRPr lang="en-US" altLang="ja-JP" sz="2800" b="1" spc="300" dirty="0">
              <a:solidFill>
                <a:schemeClr val="tx1">
                  <a:lumMod val="75000"/>
                  <a:lumOff val="25000"/>
                </a:schemeClr>
              </a:solidFill>
            </a:endParaRPr>
          </a:p>
          <a:p>
            <a:pPr algn="l">
              <a:lnSpc>
                <a:spcPct val="150000"/>
              </a:lnSpc>
            </a:pPr>
            <a:r>
              <a:rPr lang="en-US" altLang="ja-JP" sz="2800" b="1" spc="300" dirty="0">
                <a:solidFill>
                  <a:schemeClr val="tx1">
                    <a:lumMod val="75000"/>
                    <a:lumOff val="25000"/>
                  </a:schemeClr>
                </a:solidFill>
              </a:rPr>
              <a:t>1-3.</a:t>
            </a:r>
            <a:r>
              <a:rPr lang="ja-JP" altLang="en-US" sz="2800" b="1" spc="300" dirty="0">
                <a:solidFill>
                  <a:schemeClr val="tx1">
                    <a:lumMod val="75000"/>
                    <a:lumOff val="25000"/>
                  </a:schemeClr>
                </a:solidFill>
              </a:rPr>
              <a:t>機械学習開発の環境</a:t>
            </a:r>
            <a:endParaRPr lang="en-US" altLang="ja-JP" sz="2800" b="1" spc="300" dirty="0">
              <a:solidFill>
                <a:schemeClr val="tx1">
                  <a:lumMod val="75000"/>
                  <a:lumOff val="25000"/>
                </a:schemeClr>
              </a:solidFill>
            </a:endParaRPr>
          </a:p>
          <a:p>
            <a:pPr algn="l">
              <a:lnSpc>
                <a:spcPct val="150000"/>
              </a:lnSpc>
            </a:pPr>
            <a:r>
              <a:rPr lang="en-US" altLang="ja-JP" sz="2800" b="1" spc="300" dirty="0">
                <a:solidFill>
                  <a:schemeClr val="tx1">
                    <a:lumMod val="75000"/>
                    <a:lumOff val="25000"/>
                  </a:schemeClr>
                </a:solidFill>
              </a:rPr>
              <a:t>1-4.Google </a:t>
            </a:r>
            <a:r>
              <a:rPr lang="en-US" altLang="ja-JP" sz="2800" b="1" spc="300" dirty="0" err="1">
                <a:solidFill>
                  <a:schemeClr val="tx1">
                    <a:lumMod val="75000"/>
                    <a:lumOff val="25000"/>
                  </a:schemeClr>
                </a:solidFill>
              </a:rPr>
              <a:t>Colaboratory</a:t>
            </a:r>
            <a:r>
              <a:rPr lang="ja-JP" altLang="en-US" sz="2800" b="1" spc="300" dirty="0">
                <a:solidFill>
                  <a:schemeClr val="tx1">
                    <a:lumMod val="75000"/>
                    <a:lumOff val="25000"/>
                  </a:schemeClr>
                </a:solidFill>
              </a:rPr>
              <a:t> の利用</a:t>
            </a:r>
            <a:endParaRPr lang="en-US" altLang="ja-JP" sz="2800" b="1" spc="300" dirty="0">
              <a:solidFill>
                <a:schemeClr val="tx1">
                  <a:lumMod val="75000"/>
                  <a:lumOff val="25000"/>
                </a:schemeClr>
              </a:solidFill>
            </a:endParaRPr>
          </a:p>
        </p:txBody>
      </p:sp>
    </p:spTree>
    <p:extLst>
      <p:ext uri="{BB962C8B-B14F-4D97-AF65-F5344CB8AC3E}">
        <p14:creationId xmlns:p14="http://schemas.microsoft.com/office/powerpoint/2010/main" val="38545598"/>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四角形: 角を丸くする 16">
            <a:extLst>
              <a:ext uri="{FF2B5EF4-FFF2-40B4-BE49-F238E27FC236}">
                <a16:creationId xmlns:a16="http://schemas.microsoft.com/office/drawing/2014/main" id="{57566B2E-1829-41E0-B612-09B5394ABBCE}"/>
              </a:ext>
            </a:extLst>
          </p:cNvPr>
          <p:cNvSpPr/>
          <p:nvPr/>
        </p:nvSpPr>
        <p:spPr bwMode="auto">
          <a:xfrm>
            <a:off x="856302" y="1243164"/>
            <a:ext cx="10493870" cy="577189"/>
          </a:xfrm>
          <a:prstGeom prst="roundRect">
            <a:avLst>
              <a:gd name="adj" fmla="val 13183"/>
            </a:avLst>
          </a:prstGeom>
          <a:solidFill>
            <a:srgbClr val="00879E"/>
          </a:solidFill>
          <a:ln w="19050" algn="ctr">
            <a:solidFill>
              <a:srgbClr val="00879E"/>
            </a:solidFill>
            <a:prstDash val="solid"/>
            <a:round/>
            <a:headEnd/>
            <a:tailEnd/>
          </a:ln>
          <a:effectLst/>
        </p:spPr>
        <p:txBody>
          <a:bodyPr wrap="none" rtlCol="0" anchor="ctr"/>
          <a:lstStyle/>
          <a:p>
            <a:pPr algn="ctr" fontAlgn="base">
              <a:spcBef>
                <a:spcPct val="0"/>
              </a:spcBef>
              <a:spcAft>
                <a:spcPct val="0"/>
              </a:spcAft>
            </a:pPr>
            <a:endParaRPr kumimoji="1" lang="ja-JP" altLang="en-US" dirty="0">
              <a:solidFill>
                <a:schemeClr val="bg1"/>
              </a:solidFill>
              <a:latin typeface="Arial" pitchFamily="34" charset="0"/>
              <a:ea typeface="ＭＳ Ｐゴシック" pitchFamily="50" charset="-128"/>
            </a:endParaRPr>
          </a:p>
        </p:txBody>
      </p:sp>
      <p:sp>
        <p:nvSpPr>
          <p:cNvPr id="19" name="正方形/長方形 18">
            <a:extLst>
              <a:ext uri="{FF2B5EF4-FFF2-40B4-BE49-F238E27FC236}">
                <a16:creationId xmlns:a16="http://schemas.microsoft.com/office/drawing/2014/main" id="{5AA98520-8305-4BF0-8BC1-D15BB56813A8}"/>
              </a:ext>
            </a:extLst>
          </p:cNvPr>
          <p:cNvSpPr/>
          <p:nvPr/>
        </p:nvSpPr>
        <p:spPr>
          <a:xfrm>
            <a:off x="1162386" y="1328656"/>
            <a:ext cx="7525251" cy="440120"/>
          </a:xfrm>
          <a:prstGeom prst="rect">
            <a:avLst/>
          </a:prstGeom>
          <a:noFill/>
          <a:ln w="19050" algn="ctr">
            <a:noFill/>
            <a:prstDash val="dash"/>
            <a:round/>
            <a:headEnd/>
            <a:tailEnd/>
          </a:ln>
          <a:effectLst/>
        </p:spPr>
        <p:txBody>
          <a:bodyPr wrap="none" rtlCol="0" anchor="ctr"/>
          <a:lstStyle/>
          <a:p>
            <a:pPr fontAlgn="base">
              <a:spcBef>
                <a:spcPct val="0"/>
              </a:spcBef>
              <a:spcAft>
                <a:spcPct val="0"/>
              </a:spcAft>
            </a:pPr>
            <a:r>
              <a:rPr kumimoji="1" lang="ja-JP" altLang="en-US" sz="2200" b="1" spc="300" dirty="0">
                <a:solidFill>
                  <a:schemeClr val="bg1"/>
                </a:solidFill>
                <a:latin typeface="+mj-ea"/>
                <a:ea typeface="+mj-ea"/>
              </a:rPr>
              <a:t>従来型プログラムによる</a:t>
            </a:r>
            <a:r>
              <a:rPr kumimoji="1" lang="en-US" altLang="ja-JP" sz="2200" b="1" spc="300" dirty="0">
                <a:solidFill>
                  <a:schemeClr val="bg1"/>
                </a:solidFill>
                <a:latin typeface="+mj-ea"/>
                <a:ea typeface="+mj-ea"/>
              </a:rPr>
              <a:t>AI</a:t>
            </a:r>
            <a:endParaRPr kumimoji="1" lang="ja-JP" altLang="en-US" sz="2200" b="1" spc="300" dirty="0">
              <a:solidFill>
                <a:schemeClr val="bg1"/>
              </a:solidFill>
              <a:latin typeface="+mj-ea"/>
              <a:ea typeface="+mj-ea"/>
            </a:endParaRPr>
          </a:p>
        </p:txBody>
      </p:sp>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kumimoji="1" lang="en-US" altLang="ja-JP" dirty="0"/>
              <a:t>1-1-3.</a:t>
            </a:r>
            <a:r>
              <a:rPr kumimoji="1" lang="ja-JP" altLang="en-US" dirty="0"/>
              <a:t>従来型プログラムと機械学習の特徴</a:t>
            </a:r>
          </a:p>
        </p:txBody>
      </p:sp>
      <p:sp>
        <p:nvSpPr>
          <p:cNvPr id="4" name="スライド番号プレースホルダー 3">
            <a:extLst>
              <a:ext uri="{FF2B5EF4-FFF2-40B4-BE49-F238E27FC236}">
                <a16:creationId xmlns:a16="http://schemas.microsoft.com/office/drawing/2014/main" id="{CE714A00-A721-4EF8-9336-0E58C0E72D6B}"/>
              </a:ext>
            </a:extLst>
          </p:cNvPr>
          <p:cNvSpPr>
            <a:spLocks noGrp="1"/>
          </p:cNvSpPr>
          <p:nvPr>
            <p:ph type="sldNum" sz="quarter" idx="10"/>
          </p:nvPr>
        </p:nvSpPr>
        <p:spPr/>
        <p:txBody>
          <a:bodyPr/>
          <a:lstStyle/>
          <a:p>
            <a:fld id="{5D750650-B10A-47BF-93C2-E1678438B37A}" type="slidenum">
              <a:rPr kumimoji="1" lang="ja-JP" altLang="en-US" smtClean="0"/>
              <a:pPr/>
              <a:t>145</a:t>
            </a:fld>
            <a:endParaRPr kumimoji="1" lang="ja-JP" altLang="en-US"/>
          </a:p>
        </p:txBody>
      </p:sp>
      <p:sp>
        <p:nvSpPr>
          <p:cNvPr id="9" name="コンテンツ プレースホルダー 2">
            <a:extLst>
              <a:ext uri="{FF2B5EF4-FFF2-40B4-BE49-F238E27FC236}">
                <a16:creationId xmlns:a16="http://schemas.microsoft.com/office/drawing/2014/main" id="{70AA5C98-0163-4113-9F18-BF16B2AB80DE}"/>
              </a:ext>
            </a:extLst>
          </p:cNvPr>
          <p:cNvSpPr txBox="1">
            <a:spLocks/>
          </p:cNvSpPr>
          <p:nvPr/>
        </p:nvSpPr>
        <p:spPr bwMode="auto">
          <a:xfrm>
            <a:off x="920082" y="2036324"/>
            <a:ext cx="10493870" cy="819789"/>
          </a:xfrm>
          <a:prstGeom prst="rect">
            <a:avLst/>
          </a:prstGeom>
        </p:spPr>
        <p:txBody>
          <a:bodyPr vert="horz" wrap="none" lIns="91440" tIns="45720" rIns="91440" bIns="45720" rtlCol="0">
            <a:noAutofit/>
          </a:bodyPr>
          <a:lstStyle>
            <a:lvl1pPr marL="357188" marR="0" indent="-357188"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n"/>
              <a:tabLst/>
              <a:defRPr kumimoji="1" lang="en-US" altLang="ja-JP"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1pPr>
            <a:lvl2pPr marL="742950" marR="0" indent="-28575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l"/>
              <a:tabLst/>
              <a:defRPr kumimoji="1" lang="ja-JP" altLang="en-US"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2pPr>
            <a:lvl3pPr marL="1143000" marR="0" indent="-2286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3pPr>
            <a:lvl4pPr marL="1714500" marR="0" indent="-3429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4pPr>
            <a:lvl5pPr marL="2114550" marR="0" indent="-28575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lnSpc>
                <a:spcPct val="130000"/>
              </a:lnSpc>
              <a:spcBef>
                <a:spcPts val="0"/>
              </a:spcBef>
              <a:spcAft>
                <a:spcPts val="0"/>
              </a:spcAft>
              <a:buClr>
                <a:schemeClr val="tx1">
                  <a:lumMod val="75000"/>
                  <a:lumOff val="25000"/>
                </a:schemeClr>
              </a:buClr>
            </a:pPr>
            <a:r>
              <a:rPr lang="ja-JP" altLang="en-US" sz="2000" b="1" dirty="0">
                <a:solidFill>
                  <a:srgbClr val="494949"/>
                </a:solidFill>
              </a:rPr>
              <a:t>開発者が条件と処理をすべてプログラミングで記述</a:t>
            </a:r>
            <a:endParaRPr lang="en-US" altLang="ja-JP" sz="2000" b="1" dirty="0">
              <a:solidFill>
                <a:srgbClr val="494949"/>
              </a:solidFill>
            </a:endParaRPr>
          </a:p>
          <a:p>
            <a:pPr>
              <a:lnSpc>
                <a:spcPct val="130000"/>
              </a:lnSpc>
              <a:spcBef>
                <a:spcPts val="0"/>
              </a:spcBef>
              <a:spcAft>
                <a:spcPts val="0"/>
              </a:spcAft>
              <a:buClr>
                <a:schemeClr val="tx1">
                  <a:lumMod val="75000"/>
                  <a:lumOff val="25000"/>
                </a:schemeClr>
              </a:buClr>
            </a:pPr>
            <a:r>
              <a:rPr kumimoji="1" lang="ja-JP" altLang="en-US" sz="2000" b="1" dirty="0">
                <a:solidFill>
                  <a:srgbClr val="494949"/>
                </a:solidFill>
              </a:rPr>
              <a:t>条件に一致しない処理はできない</a:t>
            </a:r>
            <a:endParaRPr kumimoji="1" lang="en-US" altLang="ja-JP" sz="2000" b="1" dirty="0">
              <a:solidFill>
                <a:srgbClr val="494949"/>
              </a:solidFill>
            </a:endParaRPr>
          </a:p>
          <a:p>
            <a:pPr>
              <a:lnSpc>
                <a:spcPct val="130000"/>
              </a:lnSpc>
              <a:spcBef>
                <a:spcPts val="0"/>
              </a:spcBef>
              <a:spcAft>
                <a:spcPts val="0"/>
              </a:spcAft>
              <a:buClr>
                <a:schemeClr val="tx1">
                  <a:lumMod val="75000"/>
                  <a:lumOff val="25000"/>
                </a:schemeClr>
              </a:buClr>
            </a:pPr>
            <a:r>
              <a:rPr lang="ja-JP" altLang="en-US" sz="2000" b="1" dirty="0">
                <a:solidFill>
                  <a:srgbClr val="494949"/>
                </a:solidFill>
              </a:rPr>
              <a:t>条件が複雑になると対応できない場合がある</a:t>
            </a:r>
            <a:br>
              <a:rPr lang="en-US" altLang="ja-JP" sz="2000" b="1" dirty="0">
                <a:solidFill>
                  <a:srgbClr val="494949"/>
                </a:solidFill>
              </a:rPr>
            </a:br>
            <a:r>
              <a:rPr lang="ja-JP" altLang="en-US" sz="2000" b="1" u="sng" dirty="0">
                <a:solidFill>
                  <a:srgbClr val="494949"/>
                </a:solidFill>
              </a:rPr>
              <a:t>例</a:t>
            </a:r>
            <a:r>
              <a:rPr lang="en-US" altLang="ja-JP" sz="2000" b="1" u="sng" dirty="0">
                <a:solidFill>
                  <a:srgbClr val="494949"/>
                </a:solidFill>
              </a:rPr>
              <a:t>)</a:t>
            </a:r>
            <a:r>
              <a:rPr lang="ja-JP" altLang="en-US" sz="2000" b="1" u="sng" dirty="0">
                <a:solidFill>
                  <a:srgbClr val="494949"/>
                </a:solidFill>
              </a:rPr>
              <a:t>医療用</a:t>
            </a:r>
            <a:r>
              <a:rPr lang="en-US" altLang="ja-JP" sz="2000" b="1" u="sng" dirty="0">
                <a:solidFill>
                  <a:srgbClr val="494949"/>
                </a:solidFill>
              </a:rPr>
              <a:t>AI</a:t>
            </a:r>
            <a:r>
              <a:rPr lang="ja-JP" altLang="en-US" sz="2000" b="1" u="sng" dirty="0">
                <a:solidFill>
                  <a:srgbClr val="494949"/>
                </a:solidFill>
              </a:rPr>
              <a:t>「</a:t>
            </a:r>
            <a:r>
              <a:rPr lang="en-US" altLang="ja-JP" sz="2000" b="1" u="sng" dirty="0">
                <a:solidFill>
                  <a:srgbClr val="494949"/>
                </a:solidFill>
              </a:rPr>
              <a:t>Mycin</a:t>
            </a:r>
            <a:r>
              <a:rPr lang="ja-JP" altLang="en-US" sz="2000" b="1" u="sng" dirty="0">
                <a:solidFill>
                  <a:srgbClr val="494949"/>
                </a:solidFill>
              </a:rPr>
              <a:t>」ルールにより抗生物質を推奨する</a:t>
            </a:r>
            <a:endParaRPr lang="en-US" altLang="ja-JP" sz="2000" b="1" u="sng" dirty="0">
              <a:solidFill>
                <a:srgbClr val="494949"/>
              </a:solidFill>
            </a:endParaRPr>
          </a:p>
        </p:txBody>
      </p:sp>
      <p:sp>
        <p:nvSpPr>
          <p:cNvPr id="14" name="コンテンツ プレースホルダー 2">
            <a:extLst>
              <a:ext uri="{FF2B5EF4-FFF2-40B4-BE49-F238E27FC236}">
                <a16:creationId xmlns:a16="http://schemas.microsoft.com/office/drawing/2014/main" id="{C952CEC8-8CAA-4E29-A5EB-4FEAB8391488}"/>
              </a:ext>
            </a:extLst>
          </p:cNvPr>
          <p:cNvSpPr txBox="1">
            <a:spLocks/>
          </p:cNvSpPr>
          <p:nvPr/>
        </p:nvSpPr>
        <p:spPr bwMode="auto">
          <a:xfrm>
            <a:off x="920082" y="4701731"/>
            <a:ext cx="10493870" cy="819789"/>
          </a:xfrm>
          <a:prstGeom prst="rect">
            <a:avLst/>
          </a:prstGeom>
        </p:spPr>
        <p:txBody>
          <a:bodyPr vert="horz" wrap="none" lIns="91440" tIns="45720" rIns="91440" bIns="45720" rtlCol="0">
            <a:noAutofit/>
          </a:bodyPr>
          <a:lstStyle>
            <a:lvl1pPr marL="357188" marR="0" indent="-357188"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n"/>
              <a:tabLst/>
              <a:defRPr kumimoji="1" lang="en-US" altLang="ja-JP"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1pPr>
            <a:lvl2pPr marL="742950" marR="0" indent="-28575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l"/>
              <a:tabLst/>
              <a:defRPr kumimoji="1" lang="ja-JP" altLang="en-US"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2pPr>
            <a:lvl3pPr marL="1143000" marR="0" indent="-2286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3pPr>
            <a:lvl4pPr marL="1714500" marR="0" indent="-3429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4pPr>
            <a:lvl5pPr marL="2114550" marR="0" indent="-28575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lnSpc>
                <a:spcPct val="130000"/>
              </a:lnSpc>
              <a:spcBef>
                <a:spcPts val="0"/>
              </a:spcBef>
              <a:spcAft>
                <a:spcPts val="0"/>
              </a:spcAft>
              <a:buClr>
                <a:schemeClr val="tx1">
                  <a:lumMod val="75000"/>
                  <a:lumOff val="25000"/>
                </a:schemeClr>
              </a:buClr>
            </a:pPr>
            <a:r>
              <a:rPr lang="ja-JP" altLang="en-US" sz="2000" b="1" dirty="0"/>
              <a:t>データから傾向を自動で学習</a:t>
            </a:r>
          </a:p>
          <a:p>
            <a:pPr>
              <a:lnSpc>
                <a:spcPct val="130000"/>
              </a:lnSpc>
              <a:spcBef>
                <a:spcPts val="0"/>
              </a:spcBef>
              <a:spcAft>
                <a:spcPts val="0"/>
              </a:spcAft>
              <a:buClr>
                <a:schemeClr val="tx1">
                  <a:lumMod val="75000"/>
                  <a:lumOff val="25000"/>
                </a:schemeClr>
              </a:buClr>
            </a:pPr>
            <a:r>
              <a:rPr lang="ja-JP" altLang="en-US" sz="2000" b="1" dirty="0"/>
              <a:t>人間が簡単には説明できないような複雑な予測や判断が可能</a:t>
            </a:r>
            <a:endParaRPr lang="en-US" altLang="ja-JP" sz="2000" b="1" dirty="0"/>
          </a:p>
          <a:p>
            <a:pPr>
              <a:lnSpc>
                <a:spcPct val="130000"/>
              </a:lnSpc>
              <a:spcBef>
                <a:spcPts val="0"/>
              </a:spcBef>
              <a:spcAft>
                <a:spcPts val="0"/>
              </a:spcAft>
              <a:buClr>
                <a:schemeClr val="tx1">
                  <a:lumMod val="75000"/>
                  <a:lumOff val="25000"/>
                </a:schemeClr>
              </a:buClr>
            </a:pPr>
            <a:r>
              <a:rPr lang="ja-JP" altLang="en-US" sz="2000" b="1" dirty="0"/>
              <a:t>なぜそのような動作になったのか、人間には理解しにくい場合がある</a:t>
            </a:r>
            <a:br>
              <a:rPr lang="en-US" altLang="ja-JP" sz="2000" b="1" dirty="0"/>
            </a:br>
            <a:r>
              <a:rPr lang="ja-JP" altLang="en-US" sz="2000" b="1" u="sng" dirty="0"/>
              <a:t>例）犬と猫の画像分類</a:t>
            </a:r>
            <a:endParaRPr lang="en-US" altLang="ja-JP" sz="2000" b="1" u="sng" dirty="0"/>
          </a:p>
        </p:txBody>
      </p:sp>
      <p:sp>
        <p:nvSpPr>
          <p:cNvPr id="20" name="四角形: 角を丸くする 19">
            <a:extLst>
              <a:ext uri="{FF2B5EF4-FFF2-40B4-BE49-F238E27FC236}">
                <a16:creationId xmlns:a16="http://schemas.microsoft.com/office/drawing/2014/main" id="{AEA6BD48-1FC2-44ED-8B5F-BB34F97EE17C}"/>
              </a:ext>
            </a:extLst>
          </p:cNvPr>
          <p:cNvSpPr/>
          <p:nvPr/>
        </p:nvSpPr>
        <p:spPr bwMode="auto">
          <a:xfrm>
            <a:off x="856302" y="3840493"/>
            <a:ext cx="10493870" cy="577189"/>
          </a:xfrm>
          <a:prstGeom prst="roundRect">
            <a:avLst>
              <a:gd name="adj" fmla="val 13183"/>
            </a:avLst>
          </a:prstGeom>
          <a:solidFill>
            <a:srgbClr val="00879E"/>
          </a:solidFill>
          <a:ln w="19050" algn="ctr">
            <a:solidFill>
              <a:srgbClr val="00879E"/>
            </a:solidFill>
            <a:prstDash val="solid"/>
            <a:round/>
            <a:headEnd/>
            <a:tailEnd/>
          </a:ln>
          <a:effectLst/>
        </p:spPr>
        <p:txBody>
          <a:bodyPr wrap="none" rtlCol="0" anchor="ctr"/>
          <a:lstStyle/>
          <a:p>
            <a:pPr algn="ctr" fontAlgn="base">
              <a:spcBef>
                <a:spcPct val="0"/>
              </a:spcBef>
              <a:spcAft>
                <a:spcPct val="0"/>
              </a:spcAft>
            </a:pPr>
            <a:endParaRPr kumimoji="1" lang="ja-JP" altLang="en-US" dirty="0">
              <a:solidFill>
                <a:schemeClr val="bg1"/>
              </a:solidFill>
              <a:latin typeface="Arial" pitchFamily="34" charset="0"/>
              <a:ea typeface="ＭＳ Ｐゴシック" pitchFamily="50" charset="-128"/>
            </a:endParaRPr>
          </a:p>
        </p:txBody>
      </p:sp>
      <p:sp>
        <p:nvSpPr>
          <p:cNvPr id="21" name="正方形/長方形 20">
            <a:extLst>
              <a:ext uri="{FF2B5EF4-FFF2-40B4-BE49-F238E27FC236}">
                <a16:creationId xmlns:a16="http://schemas.microsoft.com/office/drawing/2014/main" id="{919EBD44-0846-43EE-9A0D-D2B2800F31D9}"/>
              </a:ext>
            </a:extLst>
          </p:cNvPr>
          <p:cNvSpPr/>
          <p:nvPr/>
        </p:nvSpPr>
        <p:spPr>
          <a:xfrm>
            <a:off x="1162386" y="3909027"/>
            <a:ext cx="7525251" cy="440120"/>
          </a:xfrm>
          <a:prstGeom prst="rect">
            <a:avLst/>
          </a:prstGeom>
          <a:noFill/>
          <a:ln w="19050" algn="ctr">
            <a:noFill/>
            <a:prstDash val="dash"/>
            <a:round/>
            <a:headEnd/>
            <a:tailEnd/>
          </a:ln>
          <a:effectLst/>
        </p:spPr>
        <p:txBody>
          <a:bodyPr wrap="none" rtlCol="0" anchor="ctr"/>
          <a:lstStyle/>
          <a:p>
            <a:pPr fontAlgn="base">
              <a:spcBef>
                <a:spcPct val="0"/>
              </a:spcBef>
              <a:spcAft>
                <a:spcPct val="0"/>
              </a:spcAft>
            </a:pPr>
            <a:r>
              <a:rPr kumimoji="1" lang="ja-JP" altLang="en-US" sz="2200" b="1" spc="300" dirty="0">
                <a:solidFill>
                  <a:schemeClr val="bg1"/>
                </a:solidFill>
                <a:latin typeface="+mj-ea"/>
                <a:ea typeface="+mj-ea"/>
              </a:rPr>
              <a:t>機械学習による</a:t>
            </a:r>
            <a:r>
              <a:rPr kumimoji="1" lang="en-US" altLang="ja-JP" sz="2200" b="1" spc="300" dirty="0">
                <a:solidFill>
                  <a:schemeClr val="bg1"/>
                </a:solidFill>
                <a:latin typeface="+mj-ea"/>
                <a:ea typeface="+mj-ea"/>
              </a:rPr>
              <a:t>AI</a:t>
            </a:r>
            <a:endParaRPr kumimoji="1" lang="ja-JP" altLang="en-US" sz="2200" b="1" spc="300" dirty="0">
              <a:solidFill>
                <a:schemeClr val="bg1"/>
              </a:solidFill>
              <a:latin typeface="+mj-ea"/>
              <a:ea typeface="+mj-ea"/>
            </a:endParaRPr>
          </a:p>
        </p:txBody>
      </p:sp>
      <p:pic>
        <p:nvPicPr>
          <p:cNvPr id="15" name="図 14" descr="アイコン&#10;&#10;自動的に生成された説明">
            <a:extLst>
              <a:ext uri="{FF2B5EF4-FFF2-40B4-BE49-F238E27FC236}">
                <a16:creationId xmlns:a16="http://schemas.microsoft.com/office/drawing/2014/main" id="{16265994-77AD-42DF-9B13-88CAFA2F3C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38505" y="4701731"/>
            <a:ext cx="1511667" cy="1511667"/>
          </a:xfrm>
          <a:prstGeom prst="rect">
            <a:avLst/>
          </a:prstGeom>
        </p:spPr>
      </p:pic>
      <p:pic>
        <p:nvPicPr>
          <p:cNvPr id="7" name="図 6">
            <a:extLst>
              <a:ext uri="{FF2B5EF4-FFF2-40B4-BE49-F238E27FC236}">
                <a16:creationId xmlns:a16="http://schemas.microsoft.com/office/drawing/2014/main" id="{F5394D74-B628-462A-93DA-843D620A7D3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28559" y="1263392"/>
            <a:ext cx="1816254" cy="2287473"/>
          </a:xfrm>
          <a:prstGeom prst="rect">
            <a:avLst/>
          </a:prstGeom>
        </p:spPr>
      </p:pic>
    </p:spTree>
    <p:extLst>
      <p:ext uri="{BB962C8B-B14F-4D97-AF65-F5344CB8AC3E}">
        <p14:creationId xmlns:p14="http://schemas.microsoft.com/office/powerpoint/2010/main" val="3691222235"/>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タイトル 1">
            <a:extLst>
              <a:ext uri="{FF2B5EF4-FFF2-40B4-BE49-F238E27FC236}">
                <a16:creationId xmlns:a16="http://schemas.microsoft.com/office/drawing/2014/main" id="{2DA76E4A-E82F-4E3B-913C-6408054281D8}"/>
              </a:ext>
            </a:extLst>
          </p:cNvPr>
          <p:cNvSpPr txBox="1">
            <a:spLocks/>
          </p:cNvSpPr>
          <p:nvPr/>
        </p:nvSpPr>
        <p:spPr bwMode="auto">
          <a:xfrm>
            <a:off x="666515" y="851958"/>
            <a:ext cx="8858485" cy="4826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kumimoji="1" sz="2800" b="1" kern="1200" baseline="0">
                <a:solidFill>
                  <a:schemeClr val="tx1">
                    <a:lumMod val="75000"/>
                    <a:lumOff val="25000"/>
                  </a:schemeClr>
                </a:solidFill>
                <a:latin typeface="メイリオ" panose="020B0604030504040204" pitchFamily="50" charset="-128"/>
                <a:ea typeface="メイリオ" panose="020B0604030504040204" pitchFamily="50" charset="-128"/>
                <a:cs typeface="+mj-cs"/>
              </a:defRPr>
            </a:lvl1pPr>
          </a:lstStyle>
          <a:p>
            <a:r>
              <a:rPr lang="ja-JP" altLang="en-US" sz="3600" spc="150" dirty="0">
                <a:solidFill>
                  <a:srgbClr val="F36C37"/>
                </a:solidFill>
              </a:rPr>
              <a:t>第</a:t>
            </a:r>
            <a:r>
              <a:rPr lang="en-US" altLang="ja-JP" sz="6000" spc="150" dirty="0">
                <a:solidFill>
                  <a:srgbClr val="F36C37"/>
                </a:solidFill>
              </a:rPr>
              <a:t>1</a:t>
            </a:r>
            <a:r>
              <a:rPr lang="ja-JP" altLang="en-US" sz="3600" spc="150" dirty="0">
                <a:solidFill>
                  <a:srgbClr val="F36C37"/>
                </a:solidFill>
              </a:rPr>
              <a:t>章　機械学習の概要</a:t>
            </a:r>
          </a:p>
        </p:txBody>
      </p:sp>
      <p:sp>
        <p:nvSpPr>
          <p:cNvPr id="2" name="スライド番号プレースホルダー 1">
            <a:extLst>
              <a:ext uri="{FF2B5EF4-FFF2-40B4-BE49-F238E27FC236}">
                <a16:creationId xmlns:a16="http://schemas.microsoft.com/office/drawing/2014/main" id="{FAA47C63-520D-4F7C-8DAB-2526094CB5B4}"/>
              </a:ext>
            </a:extLst>
          </p:cNvPr>
          <p:cNvSpPr>
            <a:spLocks noGrp="1"/>
          </p:cNvSpPr>
          <p:nvPr>
            <p:ph type="sldNum" sz="quarter" idx="10"/>
          </p:nvPr>
        </p:nvSpPr>
        <p:spPr>
          <a:xfrm>
            <a:off x="9265299" y="6465214"/>
            <a:ext cx="2743200" cy="204403"/>
          </a:xfrm>
        </p:spPr>
        <p:txBody>
          <a:bodyPr/>
          <a:lstStyle/>
          <a:p>
            <a:fld id="{5D750650-B10A-47BF-93C2-E1678438B37A}" type="slidenum">
              <a:rPr kumimoji="1" lang="ja-JP" altLang="en-US" smtClean="0"/>
              <a:pPr/>
              <a:t>146</a:t>
            </a:fld>
            <a:endParaRPr kumimoji="1" lang="ja-JP" altLang="en-US" dirty="0"/>
          </a:p>
        </p:txBody>
      </p:sp>
      <p:sp>
        <p:nvSpPr>
          <p:cNvPr id="9" name="四角形: 角を丸くする 8">
            <a:extLst>
              <a:ext uri="{FF2B5EF4-FFF2-40B4-BE49-F238E27FC236}">
                <a16:creationId xmlns:a16="http://schemas.microsoft.com/office/drawing/2014/main" id="{17C76A4F-9917-404E-810D-D4C278F81FF6}"/>
              </a:ext>
            </a:extLst>
          </p:cNvPr>
          <p:cNvSpPr/>
          <p:nvPr/>
        </p:nvSpPr>
        <p:spPr bwMode="auto">
          <a:xfrm>
            <a:off x="735085" y="1751579"/>
            <a:ext cx="2208068" cy="358390"/>
          </a:xfrm>
          <a:prstGeom prst="roundRect">
            <a:avLst>
              <a:gd name="adj" fmla="val 50000"/>
            </a:avLst>
          </a:prstGeom>
          <a:solidFill>
            <a:srgbClr val="F36C37"/>
          </a:solidFill>
          <a:ln w="19050" algn="ctr">
            <a:noFill/>
            <a:prstDash val="dash"/>
            <a:round/>
            <a:headEnd/>
            <a:tailEnd/>
          </a:ln>
          <a:effectLst/>
        </p:spPr>
        <p:txBody>
          <a:bodyPr wrap="none" lIns="108000" tIns="108000" rtlCol="0" anchor="ctr"/>
          <a:lstStyle/>
          <a:p>
            <a:pPr algn="ctr"/>
            <a:r>
              <a:rPr kumimoji="1" lang="ja-JP" altLang="en-US" b="1" spc="300" dirty="0">
                <a:solidFill>
                  <a:schemeClr val="bg1"/>
                </a:solidFill>
                <a:latin typeface="+mn-ea"/>
              </a:rPr>
              <a:t>章の目次</a:t>
            </a:r>
          </a:p>
        </p:txBody>
      </p:sp>
      <p:sp>
        <p:nvSpPr>
          <p:cNvPr id="10" name="コンテンツ プレースホルダー 5">
            <a:extLst>
              <a:ext uri="{FF2B5EF4-FFF2-40B4-BE49-F238E27FC236}">
                <a16:creationId xmlns:a16="http://schemas.microsoft.com/office/drawing/2014/main" id="{2A231A49-86B3-4817-904B-36C2F1103794}"/>
              </a:ext>
            </a:extLst>
          </p:cNvPr>
          <p:cNvSpPr txBox="1">
            <a:spLocks/>
          </p:cNvSpPr>
          <p:nvPr/>
        </p:nvSpPr>
        <p:spPr>
          <a:xfrm>
            <a:off x="1071378" y="2431708"/>
            <a:ext cx="9083374" cy="2733632"/>
          </a:xfrm>
          <a:prstGeom prst="rect">
            <a:avLst/>
          </a:prstGeom>
        </p:spPr>
        <p:txBody>
          <a:bodyPr vert="horz" lIns="91440" tIns="45720" rIns="91440" bIns="45720" rtlCol="0" anchor="t"/>
          <a:lstStyle>
            <a:defPPr>
              <a:defRPr lang="en-US"/>
            </a:defPPr>
            <a:lvl1pPr marL="0" algn="r" defTabSz="457200" rtl="0" eaLnBrk="1" latinLnBrk="0" hangingPunct="1">
              <a:defRPr sz="900" b="0" kern="1200">
                <a:solidFill>
                  <a:schemeClr val="tx1">
                    <a:lumMod val="50000"/>
                    <a:lumOff val="50000"/>
                  </a:schemeClr>
                </a:solidFill>
                <a:latin typeface="メイリオ" panose="020B0604030504040204" pitchFamily="50" charset="-128"/>
                <a:ea typeface="メイリオ" panose="020B0604030504040204" pitchFamily="50" charset="-128"/>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lnSpc>
                <a:spcPct val="150000"/>
              </a:lnSpc>
            </a:pPr>
            <a:r>
              <a:rPr kumimoji="1" lang="en-US" altLang="ja-JP" sz="2800" b="1" spc="300" dirty="0">
                <a:solidFill>
                  <a:schemeClr val="bg2">
                    <a:lumMod val="75000"/>
                  </a:schemeClr>
                </a:solidFill>
              </a:rPr>
              <a:t>1-1.</a:t>
            </a:r>
            <a:r>
              <a:rPr kumimoji="1" lang="ja-JP" altLang="en-US" sz="2800" b="1" spc="300" dirty="0">
                <a:solidFill>
                  <a:schemeClr val="bg2">
                    <a:lumMod val="75000"/>
                  </a:schemeClr>
                </a:solidFill>
              </a:rPr>
              <a:t>機械学習の概要</a:t>
            </a:r>
            <a:endParaRPr kumimoji="1" lang="en-US" altLang="ja-JP" sz="2800" b="1" spc="300" dirty="0">
              <a:solidFill>
                <a:schemeClr val="bg2">
                  <a:lumMod val="75000"/>
                </a:schemeClr>
              </a:solidFill>
            </a:endParaRPr>
          </a:p>
          <a:p>
            <a:pPr algn="l">
              <a:lnSpc>
                <a:spcPct val="150000"/>
              </a:lnSpc>
            </a:pPr>
            <a:r>
              <a:rPr lang="en-US" altLang="ja-JP" sz="2800" b="1" spc="300" dirty="0">
                <a:solidFill>
                  <a:schemeClr val="tx1">
                    <a:lumMod val="75000"/>
                    <a:lumOff val="25000"/>
                  </a:schemeClr>
                </a:solidFill>
              </a:rPr>
              <a:t>1-2.</a:t>
            </a:r>
            <a:r>
              <a:rPr lang="ja-JP" altLang="en-US" sz="2800" b="1" spc="300" dirty="0">
                <a:solidFill>
                  <a:schemeClr val="tx1">
                    <a:lumMod val="75000"/>
                    <a:lumOff val="25000"/>
                  </a:schemeClr>
                </a:solidFill>
              </a:rPr>
              <a:t>機械学習を利用・構築するためのプロセス</a:t>
            </a:r>
            <a:endParaRPr lang="en-US" altLang="ja-JP" sz="2800" b="1" spc="300" dirty="0">
              <a:solidFill>
                <a:schemeClr val="tx1">
                  <a:lumMod val="75000"/>
                  <a:lumOff val="25000"/>
                </a:schemeClr>
              </a:solidFill>
            </a:endParaRPr>
          </a:p>
          <a:p>
            <a:pPr algn="l">
              <a:lnSpc>
                <a:spcPct val="150000"/>
              </a:lnSpc>
            </a:pPr>
            <a:r>
              <a:rPr lang="en-US" altLang="ja-JP" sz="2800" b="1" spc="300" dirty="0">
                <a:solidFill>
                  <a:schemeClr val="bg2">
                    <a:lumMod val="75000"/>
                  </a:schemeClr>
                </a:solidFill>
              </a:rPr>
              <a:t>1-3.</a:t>
            </a:r>
            <a:r>
              <a:rPr lang="ja-JP" altLang="en-US" sz="2800" b="1" spc="300" dirty="0">
                <a:solidFill>
                  <a:schemeClr val="bg2">
                    <a:lumMod val="75000"/>
                  </a:schemeClr>
                </a:solidFill>
              </a:rPr>
              <a:t>機械学習開発の環境</a:t>
            </a:r>
            <a:endParaRPr lang="en-US" altLang="ja-JP" sz="2800" b="1" spc="300" dirty="0">
              <a:solidFill>
                <a:schemeClr val="bg2">
                  <a:lumMod val="75000"/>
                </a:schemeClr>
              </a:solidFill>
            </a:endParaRPr>
          </a:p>
          <a:p>
            <a:pPr algn="l">
              <a:lnSpc>
                <a:spcPct val="150000"/>
              </a:lnSpc>
            </a:pPr>
            <a:r>
              <a:rPr lang="en-US" altLang="ja-JP" sz="2800" b="1" spc="300" dirty="0">
                <a:solidFill>
                  <a:schemeClr val="bg2">
                    <a:lumMod val="75000"/>
                  </a:schemeClr>
                </a:solidFill>
              </a:rPr>
              <a:t>1-4.Google </a:t>
            </a:r>
            <a:r>
              <a:rPr lang="en-US" altLang="ja-JP" sz="2800" b="1" spc="300" dirty="0" err="1">
                <a:solidFill>
                  <a:schemeClr val="bg2">
                    <a:lumMod val="75000"/>
                  </a:schemeClr>
                </a:solidFill>
              </a:rPr>
              <a:t>Colaboratory</a:t>
            </a:r>
            <a:r>
              <a:rPr lang="ja-JP" altLang="en-US" sz="2800" b="1" spc="300" dirty="0">
                <a:solidFill>
                  <a:schemeClr val="bg2">
                    <a:lumMod val="75000"/>
                  </a:schemeClr>
                </a:solidFill>
              </a:rPr>
              <a:t> の利用</a:t>
            </a:r>
            <a:endParaRPr lang="en-US" altLang="ja-JP" sz="2800" b="1" spc="300" dirty="0">
              <a:solidFill>
                <a:schemeClr val="bg2">
                  <a:lumMod val="75000"/>
                </a:schemeClr>
              </a:solidFill>
            </a:endParaRPr>
          </a:p>
        </p:txBody>
      </p:sp>
    </p:spTree>
    <p:extLst>
      <p:ext uri="{BB962C8B-B14F-4D97-AF65-F5344CB8AC3E}">
        <p14:creationId xmlns:p14="http://schemas.microsoft.com/office/powerpoint/2010/main" val="2883038801"/>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5" name="テキスト ボックス 74">
            <a:extLst>
              <a:ext uri="{FF2B5EF4-FFF2-40B4-BE49-F238E27FC236}">
                <a16:creationId xmlns:a16="http://schemas.microsoft.com/office/drawing/2014/main" id="{3BBBE1A5-5C42-40B6-86D8-474167D99A90}"/>
              </a:ext>
            </a:extLst>
          </p:cNvPr>
          <p:cNvSpPr txBox="1"/>
          <p:nvPr/>
        </p:nvSpPr>
        <p:spPr>
          <a:xfrm>
            <a:off x="1827417" y="927729"/>
            <a:ext cx="8170685" cy="481670"/>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20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r>
              <a:rPr lang="ja-JP" altLang="en-US" sz="2200" dirty="0"/>
              <a:t>機械学習を構築・利用するまでの </a:t>
            </a:r>
            <a:r>
              <a:rPr lang="en-US" altLang="ja-JP" sz="2200" dirty="0"/>
              <a:t>3</a:t>
            </a:r>
            <a:r>
              <a:rPr lang="ja-JP" altLang="en-US" sz="2200" dirty="0"/>
              <a:t> つのフェーズ</a:t>
            </a:r>
            <a:endParaRPr lang="en-US" altLang="ja-JP" sz="2200" dirty="0"/>
          </a:p>
        </p:txBody>
      </p:sp>
      <p:sp>
        <p:nvSpPr>
          <p:cNvPr id="45" name="四角形: 角を丸くする 44">
            <a:extLst>
              <a:ext uri="{FF2B5EF4-FFF2-40B4-BE49-F238E27FC236}">
                <a16:creationId xmlns:a16="http://schemas.microsoft.com/office/drawing/2014/main" id="{AE1B4B1B-0958-42C5-8034-32A2351A4B34}"/>
              </a:ext>
            </a:extLst>
          </p:cNvPr>
          <p:cNvSpPr/>
          <p:nvPr/>
        </p:nvSpPr>
        <p:spPr bwMode="auto">
          <a:xfrm>
            <a:off x="856302" y="4132645"/>
            <a:ext cx="10493870" cy="2218954"/>
          </a:xfrm>
          <a:prstGeom prst="roundRect">
            <a:avLst>
              <a:gd name="adj" fmla="val 3421"/>
            </a:avLst>
          </a:prstGeom>
          <a:solidFill>
            <a:schemeClr val="bg1">
              <a:lumMod val="95000"/>
            </a:schemeClr>
          </a:solidFill>
          <a:ln w="19050" algn="ctr">
            <a:solidFill>
              <a:srgbClr val="00879E"/>
            </a:solidFill>
            <a:prstDash val="solid"/>
            <a:round/>
            <a:headEnd/>
            <a:tailEnd/>
          </a:ln>
          <a:effectLst/>
        </p:spPr>
        <p:txBody>
          <a:bodyPr wrap="none" rtlCol="0" anchor="ctr"/>
          <a:lstStyle/>
          <a:p>
            <a:pPr algn="ctr" fontAlgn="base">
              <a:spcBef>
                <a:spcPct val="0"/>
              </a:spcBef>
              <a:spcAft>
                <a:spcPct val="0"/>
              </a:spcAft>
            </a:pPr>
            <a:endParaRPr kumimoji="1" lang="ja-JP" altLang="en-US" dirty="0">
              <a:solidFill>
                <a:srgbClr val="00879E"/>
              </a:solidFill>
              <a:latin typeface="Arial" pitchFamily="34" charset="0"/>
              <a:ea typeface="ＭＳ Ｐゴシック" pitchFamily="50" charset="-128"/>
            </a:endParaRPr>
          </a:p>
        </p:txBody>
      </p:sp>
      <p:pic>
        <p:nvPicPr>
          <p:cNvPr id="39" name="グラフィックス 38">
            <a:extLst>
              <a:ext uri="{FF2B5EF4-FFF2-40B4-BE49-F238E27FC236}">
                <a16:creationId xmlns:a16="http://schemas.microsoft.com/office/drawing/2014/main" id="{131CCF23-8BDC-4AA6-BF52-CD4A37EB85C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6200000">
            <a:off x="7673872" y="2543769"/>
            <a:ext cx="323850" cy="476250"/>
          </a:xfrm>
          <a:prstGeom prst="rect">
            <a:avLst/>
          </a:prstGeom>
        </p:spPr>
      </p:pic>
      <p:sp>
        <p:nvSpPr>
          <p:cNvPr id="4" name="四角形: 角を丸くする 3">
            <a:extLst>
              <a:ext uri="{FF2B5EF4-FFF2-40B4-BE49-F238E27FC236}">
                <a16:creationId xmlns:a16="http://schemas.microsoft.com/office/drawing/2014/main" id="{DCC6DD5E-61F8-4B41-91FB-366791E7941B}"/>
              </a:ext>
            </a:extLst>
          </p:cNvPr>
          <p:cNvSpPr/>
          <p:nvPr/>
        </p:nvSpPr>
        <p:spPr>
          <a:xfrm>
            <a:off x="1404955" y="1622653"/>
            <a:ext cx="2444422" cy="2340000"/>
          </a:xfrm>
          <a:prstGeom prst="roundRect">
            <a:avLst>
              <a:gd name="adj" fmla="val 2954"/>
            </a:avLst>
          </a:prstGeom>
          <a:solidFill>
            <a:srgbClr val="FFF4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kumimoji="1" lang="en-US" altLang="ja-JP" sz="1600" b="1" spc="150" dirty="0">
              <a:solidFill>
                <a:srgbClr val="EB0046"/>
              </a:solidFill>
              <a:latin typeface="メイリオ" panose="020B0604030504040204" pitchFamily="50" charset="-128"/>
              <a:ea typeface="メイリオ" panose="020B0604030504040204" pitchFamily="50" charset="-128"/>
            </a:endParaRPr>
          </a:p>
          <a:p>
            <a:pPr algn="ctr"/>
            <a:r>
              <a:rPr kumimoji="1" lang="ja-JP" altLang="en-US" sz="1600" b="1" spc="150" dirty="0">
                <a:solidFill>
                  <a:srgbClr val="EB0046"/>
                </a:solidFill>
                <a:latin typeface="メイリオ" panose="020B0604030504040204" pitchFamily="50" charset="-128"/>
                <a:ea typeface="メイリオ" panose="020B0604030504040204" pitchFamily="50" charset="-128"/>
              </a:rPr>
              <a:t>データ準備</a:t>
            </a:r>
          </a:p>
        </p:txBody>
      </p:sp>
      <p:sp>
        <p:nvSpPr>
          <p:cNvPr id="36" name="四角形: 角を丸くする 35">
            <a:extLst>
              <a:ext uri="{FF2B5EF4-FFF2-40B4-BE49-F238E27FC236}">
                <a16:creationId xmlns:a16="http://schemas.microsoft.com/office/drawing/2014/main" id="{3ADE997B-F55B-480D-B1CF-F90A1E089FF4}"/>
              </a:ext>
            </a:extLst>
          </p:cNvPr>
          <p:cNvSpPr/>
          <p:nvPr/>
        </p:nvSpPr>
        <p:spPr>
          <a:xfrm>
            <a:off x="4874107" y="1622653"/>
            <a:ext cx="2444422" cy="2340000"/>
          </a:xfrm>
          <a:prstGeom prst="roundRect">
            <a:avLst>
              <a:gd name="adj" fmla="val 2954"/>
            </a:avLst>
          </a:prstGeom>
          <a:solidFill>
            <a:srgbClr val="FFF4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kumimoji="1" lang="en-US" altLang="ja-JP" sz="1600" b="1" spc="150" dirty="0">
              <a:solidFill>
                <a:srgbClr val="EB0046"/>
              </a:solidFill>
              <a:latin typeface="メイリオ" panose="020B0604030504040204" pitchFamily="50" charset="-128"/>
              <a:ea typeface="メイリオ" panose="020B0604030504040204" pitchFamily="50" charset="-128"/>
            </a:endParaRPr>
          </a:p>
          <a:p>
            <a:pPr algn="ctr"/>
            <a:r>
              <a:rPr kumimoji="1" lang="ja-JP" altLang="en-US" sz="1600" b="1" spc="150" dirty="0">
                <a:solidFill>
                  <a:srgbClr val="EB0046"/>
                </a:solidFill>
                <a:latin typeface="メイリオ" panose="020B0604030504040204" pitchFamily="50" charset="-128"/>
                <a:ea typeface="メイリオ" panose="020B0604030504040204" pitchFamily="50" charset="-128"/>
              </a:rPr>
              <a:t>学習 </a:t>
            </a:r>
            <a:r>
              <a:rPr kumimoji="1" lang="en-US" altLang="ja-JP" sz="1600" b="1" spc="150" dirty="0">
                <a:solidFill>
                  <a:srgbClr val="EB0046"/>
                </a:solidFill>
                <a:latin typeface="メイリオ" panose="020B0604030504040204" pitchFamily="50" charset="-128"/>
                <a:ea typeface="メイリオ" panose="020B0604030504040204" pitchFamily="50" charset="-128"/>
              </a:rPr>
              <a:t>/</a:t>
            </a:r>
            <a:r>
              <a:rPr kumimoji="1" lang="ja-JP" altLang="en-US" sz="1600" b="1" spc="150" dirty="0">
                <a:solidFill>
                  <a:srgbClr val="EB0046"/>
                </a:solidFill>
                <a:latin typeface="メイリオ" panose="020B0604030504040204" pitchFamily="50" charset="-128"/>
                <a:ea typeface="メイリオ" panose="020B0604030504040204" pitchFamily="50" charset="-128"/>
              </a:rPr>
              <a:t> 評価</a:t>
            </a:r>
          </a:p>
        </p:txBody>
      </p:sp>
      <p:sp>
        <p:nvSpPr>
          <p:cNvPr id="37" name="四角形: 角を丸くする 36">
            <a:extLst>
              <a:ext uri="{FF2B5EF4-FFF2-40B4-BE49-F238E27FC236}">
                <a16:creationId xmlns:a16="http://schemas.microsoft.com/office/drawing/2014/main" id="{152238C5-B076-415B-97F9-5B2C8E5EEC2B}"/>
              </a:ext>
            </a:extLst>
          </p:cNvPr>
          <p:cNvSpPr/>
          <p:nvPr/>
        </p:nvSpPr>
        <p:spPr>
          <a:xfrm>
            <a:off x="8343259" y="1622653"/>
            <a:ext cx="2444422" cy="2340000"/>
          </a:xfrm>
          <a:prstGeom prst="roundRect">
            <a:avLst>
              <a:gd name="adj" fmla="val 2954"/>
            </a:avLst>
          </a:prstGeom>
          <a:solidFill>
            <a:srgbClr val="FFF4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kumimoji="1" lang="en-US" altLang="ja-JP" sz="1600" b="1" spc="150" dirty="0">
              <a:solidFill>
                <a:srgbClr val="EB0046"/>
              </a:solidFill>
              <a:latin typeface="メイリオ" panose="020B0604030504040204" pitchFamily="50" charset="-128"/>
              <a:ea typeface="メイリオ" panose="020B0604030504040204" pitchFamily="50" charset="-128"/>
            </a:endParaRPr>
          </a:p>
          <a:p>
            <a:pPr algn="ctr"/>
            <a:r>
              <a:rPr kumimoji="1" lang="ja-JP" altLang="en-US" sz="1600" b="1" spc="150" dirty="0">
                <a:solidFill>
                  <a:srgbClr val="EB0046"/>
                </a:solidFill>
                <a:latin typeface="メイリオ" panose="020B0604030504040204" pitchFamily="50" charset="-128"/>
                <a:ea typeface="メイリオ" panose="020B0604030504040204" pitchFamily="50" charset="-128"/>
              </a:rPr>
              <a:t>デプロイ</a:t>
            </a:r>
            <a:r>
              <a:rPr kumimoji="1" lang="en-US" altLang="ja-JP" sz="1600" b="1" spc="150" dirty="0">
                <a:solidFill>
                  <a:srgbClr val="EB0046"/>
                </a:solidFill>
                <a:latin typeface="メイリオ" panose="020B0604030504040204" pitchFamily="50" charset="-128"/>
                <a:ea typeface="メイリオ" panose="020B0604030504040204" pitchFamily="50" charset="-128"/>
              </a:rPr>
              <a:t>(</a:t>
            </a:r>
            <a:r>
              <a:rPr kumimoji="1" lang="ja-JP" altLang="en-US" sz="1600" b="1" spc="150" dirty="0">
                <a:solidFill>
                  <a:srgbClr val="EB0046"/>
                </a:solidFill>
                <a:latin typeface="メイリオ" panose="020B0604030504040204" pitchFamily="50" charset="-128"/>
                <a:ea typeface="メイリオ" panose="020B0604030504040204" pitchFamily="50" charset="-128"/>
              </a:rPr>
              <a:t>推論</a:t>
            </a:r>
            <a:r>
              <a:rPr kumimoji="1" lang="en-US" altLang="ja-JP" sz="1600" b="1" spc="150" dirty="0">
                <a:solidFill>
                  <a:srgbClr val="EB0046"/>
                </a:solidFill>
                <a:latin typeface="メイリオ" panose="020B0604030504040204" pitchFamily="50" charset="-128"/>
                <a:ea typeface="メイリオ" panose="020B0604030504040204" pitchFamily="50" charset="-128"/>
              </a:rPr>
              <a:t>)</a:t>
            </a:r>
            <a:endParaRPr kumimoji="1" lang="ja-JP" altLang="en-US" sz="1600" b="1" spc="150" dirty="0">
              <a:solidFill>
                <a:srgbClr val="EB0046"/>
              </a:solidFill>
              <a:latin typeface="メイリオ" panose="020B0604030504040204" pitchFamily="50" charset="-128"/>
              <a:ea typeface="メイリオ" panose="020B0604030504040204" pitchFamily="50" charset="-128"/>
            </a:endParaRPr>
          </a:p>
        </p:txBody>
      </p:sp>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kumimoji="1" lang="en-US" altLang="ja-JP" dirty="0"/>
              <a:t>1-2-1.</a:t>
            </a:r>
            <a:r>
              <a:rPr kumimoji="1" lang="ja-JP" altLang="en-US" dirty="0"/>
              <a:t>機械学習を構築・利用するためのプロセス</a:t>
            </a:r>
          </a:p>
        </p:txBody>
      </p:sp>
      <p:sp>
        <p:nvSpPr>
          <p:cNvPr id="3" name="スライド番号プレースホルダー 2">
            <a:extLst>
              <a:ext uri="{FF2B5EF4-FFF2-40B4-BE49-F238E27FC236}">
                <a16:creationId xmlns:a16="http://schemas.microsoft.com/office/drawing/2014/main" id="{C0964A75-A868-4C56-93CC-7C26D9B29946}"/>
              </a:ext>
            </a:extLst>
          </p:cNvPr>
          <p:cNvSpPr>
            <a:spLocks noGrp="1"/>
          </p:cNvSpPr>
          <p:nvPr>
            <p:ph type="sldNum" sz="quarter" idx="10"/>
          </p:nvPr>
        </p:nvSpPr>
        <p:spPr/>
        <p:txBody>
          <a:bodyPr/>
          <a:lstStyle/>
          <a:p>
            <a:fld id="{5D750650-B10A-47BF-93C2-E1678438B37A}" type="slidenum">
              <a:rPr kumimoji="1" lang="ja-JP" altLang="en-US" smtClean="0"/>
              <a:pPr/>
              <a:t>147</a:t>
            </a:fld>
            <a:endParaRPr kumimoji="1" lang="ja-JP" altLang="en-US"/>
          </a:p>
        </p:txBody>
      </p:sp>
      <p:grpSp>
        <p:nvGrpSpPr>
          <p:cNvPr id="10" name="グループ化 9">
            <a:extLst>
              <a:ext uri="{FF2B5EF4-FFF2-40B4-BE49-F238E27FC236}">
                <a16:creationId xmlns:a16="http://schemas.microsoft.com/office/drawing/2014/main" id="{8782098B-070F-421E-881D-7DF655D07B1F}"/>
              </a:ext>
            </a:extLst>
          </p:cNvPr>
          <p:cNvGrpSpPr/>
          <p:nvPr/>
        </p:nvGrpSpPr>
        <p:grpSpPr>
          <a:xfrm>
            <a:off x="5332819" y="2480747"/>
            <a:ext cx="1566637" cy="805558"/>
            <a:chOff x="5454096" y="2617596"/>
            <a:chExt cx="1290227" cy="663429"/>
          </a:xfrm>
        </p:grpSpPr>
        <p:pic>
          <p:nvPicPr>
            <p:cNvPr id="9" name="図 8" descr="アイコン&#10;&#10;自動的に生成された説明">
              <a:extLst>
                <a:ext uri="{FF2B5EF4-FFF2-40B4-BE49-F238E27FC236}">
                  <a16:creationId xmlns:a16="http://schemas.microsoft.com/office/drawing/2014/main" id="{227CCA1A-1B4F-4678-A71E-026860E6E54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62399" y="2750211"/>
              <a:ext cx="481924" cy="481924"/>
            </a:xfrm>
            <a:prstGeom prst="rect">
              <a:avLst/>
            </a:prstGeom>
            <a:effectLst>
              <a:outerShdw blurRad="50800" dist="38100" dir="2700000" algn="tl" rotWithShape="0">
                <a:prstClr val="black">
                  <a:alpha val="40000"/>
                </a:prstClr>
              </a:outerShdw>
            </a:effectLst>
          </p:spPr>
        </p:pic>
        <p:pic>
          <p:nvPicPr>
            <p:cNvPr id="11" name="図 10" descr="グラフ, アイコン&#10;&#10;自動的に生成された説明">
              <a:extLst>
                <a:ext uri="{FF2B5EF4-FFF2-40B4-BE49-F238E27FC236}">
                  <a16:creationId xmlns:a16="http://schemas.microsoft.com/office/drawing/2014/main" id="{FF5BB448-32AF-4517-9413-B73A4129A5A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54096" y="2617596"/>
              <a:ext cx="663429" cy="663429"/>
            </a:xfrm>
            <a:prstGeom prst="rect">
              <a:avLst/>
            </a:prstGeom>
            <a:effectLst>
              <a:outerShdw blurRad="50800" dist="38100" dir="2700000" algn="tl" rotWithShape="0">
                <a:prstClr val="black">
                  <a:alpha val="40000"/>
                </a:prstClr>
              </a:outerShdw>
            </a:effectLst>
          </p:spPr>
        </p:pic>
      </p:grpSp>
      <p:grpSp>
        <p:nvGrpSpPr>
          <p:cNvPr id="12" name="グループ化 11">
            <a:extLst>
              <a:ext uri="{FF2B5EF4-FFF2-40B4-BE49-F238E27FC236}">
                <a16:creationId xmlns:a16="http://schemas.microsoft.com/office/drawing/2014/main" id="{06BE3006-BB5B-4E64-AD5F-2C3E0ACD8410}"/>
              </a:ext>
            </a:extLst>
          </p:cNvPr>
          <p:cNvGrpSpPr/>
          <p:nvPr/>
        </p:nvGrpSpPr>
        <p:grpSpPr>
          <a:xfrm>
            <a:off x="8804024" y="2427207"/>
            <a:ext cx="1587899" cy="870103"/>
            <a:chOff x="8731924" y="2529728"/>
            <a:chExt cx="1587899" cy="870103"/>
          </a:xfrm>
        </p:grpSpPr>
        <p:pic>
          <p:nvPicPr>
            <p:cNvPr id="13" name="図 12">
              <a:extLst>
                <a:ext uri="{FF2B5EF4-FFF2-40B4-BE49-F238E27FC236}">
                  <a16:creationId xmlns:a16="http://schemas.microsoft.com/office/drawing/2014/main" id="{F3276C94-49C1-4145-8C24-08E9DFA9032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449720" y="2529728"/>
              <a:ext cx="870103" cy="870103"/>
            </a:xfrm>
            <a:prstGeom prst="rect">
              <a:avLst/>
            </a:prstGeom>
            <a:effectLst>
              <a:outerShdw blurRad="50800" dist="38100" dir="2700000" algn="tl" rotWithShape="0">
                <a:prstClr val="black">
                  <a:alpha val="40000"/>
                </a:prstClr>
              </a:outerShdw>
            </a:effectLst>
          </p:spPr>
        </p:pic>
        <p:pic>
          <p:nvPicPr>
            <p:cNvPr id="14" name="図 13" descr="アイコン&#10;&#10;自動的に生成された説明">
              <a:extLst>
                <a:ext uri="{FF2B5EF4-FFF2-40B4-BE49-F238E27FC236}">
                  <a16:creationId xmlns:a16="http://schemas.microsoft.com/office/drawing/2014/main" id="{F865B59A-0446-43A8-A965-7D3CB8F0C43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31924" y="2725178"/>
              <a:ext cx="583128" cy="583128"/>
            </a:xfrm>
            <a:prstGeom prst="rect">
              <a:avLst/>
            </a:prstGeom>
            <a:effectLst>
              <a:outerShdw blurRad="50800" dist="38100" dir="2700000" algn="tl" rotWithShape="0">
                <a:prstClr val="black">
                  <a:alpha val="40000"/>
                </a:prstClr>
              </a:outerShdw>
            </a:effectLst>
          </p:spPr>
        </p:pic>
      </p:grpSp>
      <p:sp>
        <p:nvSpPr>
          <p:cNvPr id="15" name="テキスト ボックス 14">
            <a:extLst>
              <a:ext uri="{FF2B5EF4-FFF2-40B4-BE49-F238E27FC236}">
                <a16:creationId xmlns:a16="http://schemas.microsoft.com/office/drawing/2014/main" id="{9FB9559E-01E4-4F75-AD7E-EA9CC2C9B96F}"/>
              </a:ext>
            </a:extLst>
          </p:cNvPr>
          <p:cNvSpPr txBox="1"/>
          <p:nvPr/>
        </p:nvSpPr>
        <p:spPr>
          <a:xfrm>
            <a:off x="1549420" y="3546584"/>
            <a:ext cx="2195265" cy="287002"/>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14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r>
              <a:rPr lang="ja-JP" altLang="en-US" sz="1100" dirty="0"/>
              <a:t>データを収集・抽出・加工</a:t>
            </a:r>
            <a:endParaRPr lang="en-US" altLang="ja-JP" sz="1100" dirty="0"/>
          </a:p>
        </p:txBody>
      </p:sp>
      <p:sp>
        <p:nvSpPr>
          <p:cNvPr id="16" name="テキスト ボックス 15">
            <a:extLst>
              <a:ext uri="{FF2B5EF4-FFF2-40B4-BE49-F238E27FC236}">
                <a16:creationId xmlns:a16="http://schemas.microsoft.com/office/drawing/2014/main" id="{5E5C9317-104B-4EA3-92B2-76D35B336FE3}"/>
              </a:ext>
            </a:extLst>
          </p:cNvPr>
          <p:cNvSpPr txBox="1"/>
          <p:nvPr/>
        </p:nvSpPr>
        <p:spPr>
          <a:xfrm>
            <a:off x="5102669" y="3513277"/>
            <a:ext cx="2143858" cy="287002"/>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14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r>
              <a:rPr lang="ja-JP" altLang="en-US" sz="1100" dirty="0"/>
              <a:t>モデル構築、学習、評価</a:t>
            </a:r>
            <a:endParaRPr lang="en-US" altLang="ja-JP" sz="1100" dirty="0"/>
          </a:p>
        </p:txBody>
      </p:sp>
      <p:sp>
        <p:nvSpPr>
          <p:cNvPr id="17" name="テキスト ボックス 16">
            <a:extLst>
              <a:ext uri="{FF2B5EF4-FFF2-40B4-BE49-F238E27FC236}">
                <a16:creationId xmlns:a16="http://schemas.microsoft.com/office/drawing/2014/main" id="{CEF63FFD-BAD0-4B4D-B101-744C2281650F}"/>
              </a:ext>
            </a:extLst>
          </p:cNvPr>
          <p:cNvSpPr txBox="1"/>
          <p:nvPr/>
        </p:nvSpPr>
        <p:spPr>
          <a:xfrm>
            <a:off x="8524930" y="3410112"/>
            <a:ext cx="2143858" cy="490134"/>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14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r>
              <a:rPr lang="ja-JP" altLang="en-US" sz="1100" dirty="0"/>
              <a:t>モデルを利用した分析、</a:t>
            </a:r>
          </a:p>
          <a:p>
            <a:r>
              <a:rPr lang="ja-JP" altLang="en-US" sz="1100" dirty="0"/>
              <a:t>アプリケーションの構築</a:t>
            </a:r>
          </a:p>
        </p:txBody>
      </p:sp>
      <p:grpSp>
        <p:nvGrpSpPr>
          <p:cNvPr id="18" name="グループ化 17">
            <a:extLst>
              <a:ext uri="{FF2B5EF4-FFF2-40B4-BE49-F238E27FC236}">
                <a16:creationId xmlns:a16="http://schemas.microsoft.com/office/drawing/2014/main" id="{7C503F96-439A-4049-B777-5935EE1B9660}"/>
              </a:ext>
            </a:extLst>
          </p:cNvPr>
          <p:cNvGrpSpPr/>
          <p:nvPr/>
        </p:nvGrpSpPr>
        <p:grpSpPr>
          <a:xfrm>
            <a:off x="2078652" y="4233705"/>
            <a:ext cx="7982739" cy="1570763"/>
            <a:chOff x="1688391" y="4305425"/>
            <a:chExt cx="7982739" cy="1570763"/>
          </a:xfrm>
        </p:grpSpPr>
        <p:grpSp>
          <p:nvGrpSpPr>
            <p:cNvPr id="56" name="グループ化 55">
              <a:extLst>
                <a:ext uri="{FF2B5EF4-FFF2-40B4-BE49-F238E27FC236}">
                  <a16:creationId xmlns:a16="http://schemas.microsoft.com/office/drawing/2014/main" id="{6A49FB96-0C4A-4AA1-BDC2-BEB9387EBB28}"/>
                </a:ext>
              </a:extLst>
            </p:cNvPr>
            <p:cNvGrpSpPr/>
            <p:nvPr/>
          </p:nvGrpSpPr>
          <p:grpSpPr>
            <a:xfrm>
              <a:off x="1688391" y="4305425"/>
              <a:ext cx="7982739" cy="1570763"/>
              <a:chOff x="29688" y="3377424"/>
              <a:chExt cx="7982739" cy="1570763"/>
            </a:xfrm>
          </p:grpSpPr>
          <p:cxnSp>
            <p:nvCxnSpPr>
              <p:cNvPr id="57" name="直線矢印コネクタ 56">
                <a:extLst>
                  <a:ext uri="{FF2B5EF4-FFF2-40B4-BE49-F238E27FC236}">
                    <a16:creationId xmlns:a16="http://schemas.microsoft.com/office/drawing/2014/main" id="{4828ACAF-1B1A-40ED-A794-E9C4F228ED81}"/>
                  </a:ext>
                </a:extLst>
              </p:cNvPr>
              <p:cNvCxnSpPr>
                <a:cxnSpLocks/>
                <a:stCxn id="59" idx="3"/>
                <a:endCxn id="68" idx="1"/>
              </p:cNvCxnSpPr>
              <p:nvPr/>
            </p:nvCxnSpPr>
            <p:spPr>
              <a:xfrm flipV="1">
                <a:off x="1265278" y="4439842"/>
                <a:ext cx="1053116" cy="1"/>
              </a:xfrm>
              <a:prstGeom prst="straightConnector1">
                <a:avLst/>
              </a:prstGeom>
              <a:ln w="19050">
                <a:solidFill>
                  <a:schemeClr val="tx1">
                    <a:lumMod val="75000"/>
                    <a:lumOff val="25000"/>
                  </a:schemeClr>
                </a:solidFill>
                <a:headEnd type="none" w="med" len="med"/>
                <a:tailEnd type="triangle"/>
              </a:ln>
            </p:spPr>
            <p:style>
              <a:lnRef idx="3">
                <a:schemeClr val="accent1"/>
              </a:lnRef>
              <a:fillRef idx="0">
                <a:schemeClr val="accent1"/>
              </a:fillRef>
              <a:effectRef idx="2">
                <a:schemeClr val="accent1"/>
              </a:effectRef>
              <a:fontRef idx="minor">
                <a:schemeClr val="tx1"/>
              </a:fontRef>
            </p:style>
          </p:cxnSp>
          <p:cxnSp>
            <p:nvCxnSpPr>
              <p:cNvPr id="58" name="コネクタ: カギ線 57">
                <a:extLst>
                  <a:ext uri="{FF2B5EF4-FFF2-40B4-BE49-F238E27FC236}">
                    <a16:creationId xmlns:a16="http://schemas.microsoft.com/office/drawing/2014/main" id="{94222ACD-2C00-4F5E-A516-962B9105863A}"/>
                  </a:ext>
                </a:extLst>
              </p:cNvPr>
              <p:cNvCxnSpPr>
                <a:cxnSpLocks/>
                <a:stCxn id="59" idx="0"/>
              </p:cNvCxnSpPr>
              <p:nvPr/>
            </p:nvCxnSpPr>
            <p:spPr>
              <a:xfrm rot="5400000" flipH="1" flipV="1">
                <a:off x="4082483" y="541377"/>
                <a:ext cx="47033" cy="6733713"/>
              </a:xfrm>
              <a:prstGeom prst="bentConnector3">
                <a:avLst>
                  <a:gd name="adj1" fmla="val 586042"/>
                </a:avLst>
              </a:prstGeom>
              <a:ln w="19050">
                <a:solidFill>
                  <a:schemeClr val="tx1">
                    <a:lumMod val="75000"/>
                    <a:lumOff val="25000"/>
                  </a:schemeClr>
                </a:solidFill>
                <a:headEnd type="none" w="med" len="med"/>
                <a:tailEnd type="triangle"/>
              </a:ln>
            </p:spPr>
            <p:style>
              <a:lnRef idx="3">
                <a:schemeClr val="accent1"/>
              </a:lnRef>
              <a:fillRef idx="0">
                <a:schemeClr val="accent1"/>
              </a:fillRef>
              <a:effectRef idx="2">
                <a:schemeClr val="accent1"/>
              </a:effectRef>
              <a:fontRef idx="minor">
                <a:schemeClr val="tx1"/>
              </a:fontRef>
            </p:style>
          </p:cxnSp>
          <p:sp>
            <p:nvSpPr>
              <p:cNvPr id="59" name="フローチャート: 複数書類 58">
                <a:extLst>
                  <a:ext uri="{FF2B5EF4-FFF2-40B4-BE49-F238E27FC236}">
                    <a16:creationId xmlns:a16="http://schemas.microsoft.com/office/drawing/2014/main" id="{682CF71F-EBA1-42CA-B2B8-25F4F86CFDC5}"/>
                  </a:ext>
                </a:extLst>
              </p:cNvPr>
              <p:cNvSpPr/>
              <p:nvPr/>
            </p:nvSpPr>
            <p:spPr>
              <a:xfrm>
                <a:off x="45124" y="3931749"/>
                <a:ext cx="1220154" cy="1016187"/>
              </a:xfrm>
              <a:prstGeom prst="flowChartMultidocumen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kumimoji="1" lang="ja-JP" altLang="en-US" sz="1100" dirty="0">
                  <a:solidFill>
                    <a:prstClr val="black"/>
                  </a:solidFill>
                  <a:latin typeface="メイリオ" panose="020B0604030504040204" pitchFamily="50" charset="-128"/>
                  <a:ea typeface="メイリオ" panose="020B0604030504040204" pitchFamily="50" charset="-128"/>
                </a:endParaRPr>
              </a:p>
            </p:txBody>
          </p:sp>
          <p:sp>
            <p:nvSpPr>
              <p:cNvPr id="60" name="正方形/長方形 59">
                <a:extLst>
                  <a:ext uri="{FF2B5EF4-FFF2-40B4-BE49-F238E27FC236}">
                    <a16:creationId xmlns:a16="http://schemas.microsoft.com/office/drawing/2014/main" id="{5CB3F813-B643-4905-A2C2-CFCFBBD9E1B1}"/>
                  </a:ext>
                </a:extLst>
              </p:cNvPr>
              <p:cNvSpPr/>
              <p:nvPr/>
            </p:nvSpPr>
            <p:spPr>
              <a:xfrm>
                <a:off x="29688" y="4317082"/>
                <a:ext cx="1082348" cy="307777"/>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lnSpc>
                    <a:spcPct val="120000"/>
                  </a:lnSpc>
                </a:pPr>
                <a:r>
                  <a:rPr lang="ja-JP" altLang="en-US" sz="1100" b="1" spc="150" dirty="0">
                    <a:solidFill>
                      <a:schemeClr val="tx1">
                        <a:lumMod val="75000"/>
                        <a:lumOff val="25000"/>
                      </a:schemeClr>
                    </a:solidFill>
                    <a:latin typeface="+mj-ea"/>
                    <a:ea typeface="+mj-ea"/>
                  </a:rPr>
                  <a:t>訓練データ</a:t>
                </a:r>
                <a:endParaRPr lang="en-US" altLang="ja-JP" sz="1100" b="1" spc="150" dirty="0">
                  <a:solidFill>
                    <a:schemeClr val="tx1">
                      <a:lumMod val="75000"/>
                      <a:lumOff val="25000"/>
                    </a:schemeClr>
                  </a:solidFill>
                  <a:latin typeface="+mj-ea"/>
                  <a:ea typeface="+mj-ea"/>
                </a:endParaRPr>
              </a:p>
            </p:txBody>
          </p:sp>
          <p:cxnSp>
            <p:nvCxnSpPr>
              <p:cNvPr id="61" name="コネクタ: カギ線 60">
                <a:extLst>
                  <a:ext uri="{FF2B5EF4-FFF2-40B4-BE49-F238E27FC236}">
                    <a16:creationId xmlns:a16="http://schemas.microsoft.com/office/drawing/2014/main" id="{C2FC8FA0-C8AB-47EC-96E6-071A70B2A056}"/>
                  </a:ext>
                </a:extLst>
              </p:cNvPr>
              <p:cNvCxnSpPr>
                <a:cxnSpLocks/>
                <a:endCxn id="68" idx="2"/>
              </p:cNvCxnSpPr>
              <p:nvPr/>
            </p:nvCxnSpPr>
            <p:spPr>
              <a:xfrm flipH="1">
                <a:off x="2871514" y="4038605"/>
                <a:ext cx="5140913" cy="909582"/>
              </a:xfrm>
              <a:prstGeom prst="bentConnector4">
                <a:avLst>
                  <a:gd name="adj1" fmla="val -4447"/>
                  <a:gd name="adj2" fmla="val 125132"/>
                </a:avLst>
              </a:prstGeom>
              <a:ln w="38100">
                <a:solidFill>
                  <a:srgbClr val="EB0046"/>
                </a:solidFill>
                <a:headEnd type="none" w="med" len="med"/>
                <a:tailEnd type="triangle"/>
              </a:ln>
            </p:spPr>
            <p:style>
              <a:lnRef idx="3">
                <a:schemeClr val="accent1"/>
              </a:lnRef>
              <a:fillRef idx="0">
                <a:schemeClr val="accent1"/>
              </a:fillRef>
              <a:effectRef idx="2">
                <a:schemeClr val="accent1"/>
              </a:effectRef>
              <a:fontRef idx="minor">
                <a:schemeClr val="tx1"/>
              </a:fontRef>
            </p:style>
          </p:cxnSp>
          <p:grpSp>
            <p:nvGrpSpPr>
              <p:cNvPr id="64" name="グループ化 63">
                <a:extLst>
                  <a:ext uri="{FF2B5EF4-FFF2-40B4-BE49-F238E27FC236}">
                    <a16:creationId xmlns:a16="http://schemas.microsoft.com/office/drawing/2014/main" id="{561558CB-68D1-4833-9DD3-3219AB3FAB93}"/>
                  </a:ext>
                </a:extLst>
              </p:cNvPr>
              <p:cNvGrpSpPr/>
              <p:nvPr/>
            </p:nvGrpSpPr>
            <p:grpSpPr>
              <a:xfrm>
                <a:off x="4521862" y="3377424"/>
                <a:ext cx="1770186" cy="1311684"/>
                <a:chOff x="4521862" y="3076208"/>
                <a:chExt cx="1770186" cy="1311684"/>
              </a:xfrm>
            </p:grpSpPr>
            <p:sp>
              <p:nvSpPr>
                <p:cNvPr id="70" name="正方形/長方形 69">
                  <a:extLst>
                    <a:ext uri="{FF2B5EF4-FFF2-40B4-BE49-F238E27FC236}">
                      <a16:creationId xmlns:a16="http://schemas.microsoft.com/office/drawing/2014/main" id="{DCC33B78-053F-4C10-8B65-D786E6830587}"/>
                    </a:ext>
                  </a:extLst>
                </p:cNvPr>
                <p:cNvSpPr/>
                <p:nvPr/>
              </p:nvSpPr>
              <p:spPr>
                <a:xfrm>
                  <a:off x="4521862" y="3076208"/>
                  <a:ext cx="1770185" cy="540000"/>
                </a:xfrm>
                <a:prstGeom prst="rect">
                  <a:avLst/>
                </a:prstGeom>
                <a:solidFill>
                  <a:srgbClr val="ECF6F8"/>
                </a:solidFill>
                <a:ln w="9525">
                  <a:solidFill>
                    <a:srgbClr val="0087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712788" lvl="2" indent="4763" algn="ctr">
                    <a:defRPr/>
                  </a:pPr>
                  <a:endParaRPr kumimoji="1" lang="ja-JP" altLang="en-US" sz="1400" dirty="0">
                    <a:solidFill>
                      <a:prstClr val="black"/>
                    </a:solidFill>
                    <a:latin typeface="メイリオ" panose="020B0604030504040204" pitchFamily="50" charset="-128"/>
                    <a:ea typeface="メイリオ" panose="020B0604030504040204" pitchFamily="50" charset="-128"/>
                  </a:endParaRPr>
                </a:p>
              </p:txBody>
            </p:sp>
            <p:sp>
              <p:nvSpPr>
                <p:cNvPr id="71" name="正方形/長方形 70">
                  <a:extLst>
                    <a:ext uri="{FF2B5EF4-FFF2-40B4-BE49-F238E27FC236}">
                      <a16:creationId xmlns:a16="http://schemas.microsoft.com/office/drawing/2014/main" id="{8A40FD0E-5D24-46BA-999F-E17D07189C01}"/>
                    </a:ext>
                  </a:extLst>
                </p:cNvPr>
                <p:cNvSpPr/>
                <p:nvPr/>
              </p:nvSpPr>
              <p:spPr>
                <a:xfrm>
                  <a:off x="4521863" y="3889359"/>
                  <a:ext cx="1770185" cy="498533"/>
                </a:xfrm>
                <a:prstGeom prst="rect">
                  <a:avLst/>
                </a:prstGeom>
                <a:solidFill>
                  <a:srgbClr val="ECF6F8"/>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712788" lvl="2" algn="ctr">
                    <a:defRPr/>
                  </a:pPr>
                  <a:endParaRPr kumimoji="1" lang="ja-JP" altLang="en-US" sz="1400" dirty="0">
                    <a:solidFill>
                      <a:prstClr val="black"/>
                    </a:solidFill>
                    <a:latin typeface="メイリオ" panose="020B0604030504040204" pitchFamily="50" charset="-128"/>
                    <a:ea typeface="メイリオ" panose="020B0604030504040204" pitchFamily="50" charset="-128"/>
                  </a:endParaRPr>
                </a:p>
              </p:txBody>
            </p:sp>
          </p:grpSp>
          <p:grpSp>
            <p:nvGrpSpPr>
              <p:cNvPr id="65" name="グループ化 64">
                <a:extLst>
                  <a:ext uri="{FF2B5EF4-FFF2-40B4-BE49-F238E27FC236}">
                    <a16:creationId xmlns:a16="http://schemas.microsoft.com/office/drawing/2014/main" id="{569B13ED-1846-462F-BD2C-59A89C7E0CBF}"/>
                  </a:ext>
                </a:extLst>
              </p:cNvPr>
              <p:cNvGrpSpPr/>
              <p:nvPr/>
            </p:nvGrpSpPr>
            <p:grpSpPr>
              <a:xfrm>
                <a:off x="2318394" y="3931497"/>
                <a:ext cx="1106239" cy="1016690"/>
                <a:chOff x="2405006" y="3630281"/>
                <a:chExt cx="1106239" cy="1016690"/>
              </a:xfrm>
            </p:grpSpPr>
            <p:sp>
              <p:nvSpPr>
                <p:cNvPr id="68" name="正方形/長方形 67">
                  <a:extLst>
                    <a:ext uri="{FF2B5EF4-FFF2-40B4-BE49-F238E27FC236}">
                      <a16:creationId xmlns:a16="http://schemas.microsoft.com/office/drawing/2014/main" id="{518F5C3A-8ED1-46EA-BDC4-0F90FE4DADA8}"/>
                    </a:ext>
                  </a:extLst>
                </p:cNvPr>
                <p:cNvSpPr/>
                <p:nvPr/>
              </p:nvSpPr>
              <p:spPr bwMode="auto">
                <a:xfrm>
                  <a:off x="2405006" y="3630281"/>
                  <a:ext cx="1106239" cy="1016690"/>
                </a:xfrm>
                <a:prstGeom prst="rect">
                  <a:avLst/>
                </a:prstGeom>
                <a:solidFill>
                  <a:srgbClr val="FBD2C1"/>
                </a:solidFill>
                <a:ln w="38100">
                  <a:solidFill>
                    <a:srgbClr val="F36C37"/>
                  </a:solidFill>
                </a:ln>
                <a:effectLst/>
              </p:spPr>
              <p:style>
                <a:lnRef idx="1">
                  <a:schemeClr val="accent1"/>
                </a:lnRef>
                <a:fillRef idx="2">
                  <a:schemeClr val="accent1"/>
                </a:fillRef>
                <a:effectRef idx="1">
                  <a:schemeClr val="accent1"/>
                </a:effectRef>
                <a:fontRef idx="minor">
                  <a:schemeClr val="dk1"/>
                </a:fontRef>
              </p:style>
              <p:txBody>
                <a:bodyPr vert="horz" wrap="square" lIns="84406" tIns="42203" rIns="84406" bIns="42203" numCol="1" rtlCol="0" anchor="t" anchorCtr="0" compatLnSpc="1">
                  <a:prstTxWarp prst="textNoShape">
                    <a:avLst/>
                  </a:prstTxWarp>
                </a:bodyPr>
                <a:lstStyle/>
                <a:p>
                  <a:pPr algn="ctr">
                    <a:defRPr/>
                  </a:pPr>
                  <a:endParaRPr lang="en-US" altLang="ja-JP" sz="1400" dirty="0">
                    <a:solidFill>
                      <a:prstClr val="black"/>
                    </a:solidFill>
                    <a:latin typeface="メイリオ" panose="020B0604030504040204" pitchFamily="50" charset="-128"/>
                    <a:ea typeface="メイリオ" panose="020B0604030504040204" pitchFamily="50" charset="-128"/>
                  </a:endParaRPr>
                </a:p>
              </p:txBody>
            </p:sp>
            <p:pic>
              <p:nvPicPr>
                <p:cNvPr id="69" name="グラフィックス 68" descr="歯車 2 つ">
                  <a:extLst>
                    <a:ext uri="{FF2B5EF4-FFF2-40B4-BE49-F238E27FC236}">
                      <a16:creationId xmlns:a16="http://schemas.microsoft.com/office/drawing/2014/main" id="{5398AE5F-974F-4502-9014-D1C908ED82C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649200" y="3889359"/>
                  <a:ext cx="692419" cy="692419"/>
                </a:xfrm>
                <a:prstGeom prst="rect">
                  <a:avLst/>
                </a:prstGeom>
              </p:spPr>
            </p:pic>
          </p:grpSp>
          <p:cxnSp>
            <p:nvCxnSpPr>
              <p:cNvPr id="66" name="直線矢印コネクタ 65">
                <a:extLst>
                  <a:ext uri="{FF2B5EF4-FFF2-40B4-BE49-F238E27FC236}">
                    <a16:creationId xmlns:a16="http://schemas.microsoft.com/office/drawing/2014/main" id="{A6508E93-414B-4EC7-A67A-3E220F7DEAEF}"/>
                  </a:ext>
                </a:extLst>
              </p:cNvPr>
              <p:cNvCxnSpPr>
                <a:cxnSpLocks/>
                <a:stCxn id="68" idx="3"/>
                <a:endCxn id="71" idx="1"/>
              </p:cNvCxnSpPr>
              <p:nvPr/>
            </p:nvCxnSpPr>
            <p:spPr>
              <a:xfrm>
                <a:off x="3424633" y="4439842"/>
                <a:ext cx="1097230" cy="0"/>
              </a:xfrm>
              <a:prstGeom prst="straightConnector1">
                <a:avLst/>
              </a:prstGeom>
              <a:ln w="19050">
                <a:solidFill>
                  <a:schemeClr val="tx1">
                    <a:lumMod val="75000"/>
                    <a:lumOff val="25000"/>
                  </a:schemeClr>
                </a:solidFill>
                <a:headEnd type="none" w="med" len="med"/>
                <a:tailEnd type="triangle"/>
              </a:ln>
            </p:spPr>
            <p:style>
              <a:lnRef idx="3">
                <a:schemeClr val="accent1"/>
              </a:lnRef>
              <a:fillRef idx="0">
                <a:schemeClr val="accent1"/>
              </a:fillRef>
              <a:effectRef idx="2">
                <a:schemeClr val="accent1"/>
              </a:effectRef>
              <a:fontRef idx="minor">
                <a:schemeClr val="tx1"/>
              </a:fontRef>
            </p:style>
          </p:cxnSp>
          <p:cxnSp>
            <p:nvCxnSpPr>
              <p:cNvPr id="67" name="コネクタ: カギ線 66">
                <a:extLst>
                  <a:ext uri="{FF2B5EF4-FFF2-40B4-BE49-F238E27FC236}">
                    <a16:creationId xmlns:a16="http://schemas.microsoft.com/office/drawing/2014/main" id="{0B09CE92-DCE3-402E-9934-4FB8C4DCFD4D}"/>
                  </a:ext>
                </a:extLst>
              </p:cNvPr>
              <p:cNvCxnSpPr>
                <a:cxnSpLocks/>
                <a:stCxn id="71" idx="3"/>
              </p:cNvCxnSpPr>
              <p:nvPr/>
            </p:nvCxnSpPr>
            <p:spPr>
              <a:xfrm flipV="1">
                <a:off x="6292048" y="4192493"/>
                <a:ext cx="1180808" cy="247349"/>
              </a:xfrm>
              <a:prstGeom prst="bentConnector2">
                <a:avLst/>
              </a:prstGeom>
              <a:ln w="19050">
                <a:solidFill>
                  <a:schemeClr val="tx1">
                    <a:lumMod val="75000"/>
                    <a:lumOff val="25000"/>
                  </a:schemeClr>
                </a:solidFill>
                <a:headEnd type="none" w="med" len="med"/>
                <a:tailEnd type="triangle"/>
              </a:ln>
            </p:spPr>
            <p:style>
              <a:lnRef idx="3">
                <a:schemeClr val="accent1"/>
              </a:lnRef>
              <a:fillRef idx="0">
                <a:schemeClr val="accent1"/>
              </a:fillRef>
              <a:effectRef idx="2">
                <a:schemeClr val="accent1"/>
              </a:effectRef>
              <a:fontRef idx="minor">
                <a:schemeClr val="tx1"/>
              </a:fontRef>
            </p:style>
          </p:cxnSp>
        </p:grpSp>
        <p:pic>
          <p:nvPicPr>
            <p:cNvPr id="72" name="図 71">
              <a:extLst>
                <a:ext uri="{FF2B5EF4-FFF2-40B4-BE49-F238E27FC236}">
                  <a16:creationId xmlns:a16="http://schemas.microsoft.com/office/drawing/2014/main" id="{43DCB87D-D270-481C-B37F-17B2739A787C}"/>
                </a:ext>
              </a:extLst>
            </p:cNvPr>
            <p:cNvPicPr>
              <a:picLocks noChangeAspect="1"/>
            </p:cNvPicPr>
            <p:nvPr/>
          </p:nvPicPr>
          <p:blipFill>
            <a:blip r:embed="rId10"/>
            <a:stretch>
              <a:fillRect/>
            </a:stretch>
          </p:blipFill>
          <p:spPr>
            <a:xfrm>
              <a:off x="6374749" y="4341697"/>
              <a:ext cx="458041" cy="453877"/>
            </a:xfrm>
            <a:prstGeom prst="rect">
              <a:avLst/>
            </a:prstGeom>
          </p:spPr>
        </p:pic>
        <p:pic>
          <p:nvPicPr>
            <p:cNvPr id="73" name="図 72">
              <a:extLst>
                <a:ext uri="{FF2B5EF4-FFF2-40B4-BE49-F238E27FC236}">
                  <a16:creationId xmlns:a16="http://schemas.microsoft.com/office/drawing/2014/main" id="{0E7CF7E1-19DC-43D4-AC6B-CF8D2996B9A2}"/>
                </a:ext>
              </a:extLst>
            </p:cNvPr>
            <p:cNvPicPr>
              <a:picLocks noChangeAspect="1"/>
            </p:cNvPicPr>
            <p:nvPr/>
          </p:nvPicPr>
          <p:blipFill>
            <a:blip r:embed="rId10"/>
            <a:stretch>
              <a:fillRect/>
            </a:stretch>
          </p:blipFill>
          <p:spPr>
            <a:xfrm>
              <a:off x="6374749" y="5141268"/>
              <a:ext cx="458041" cy="453877"/>
            </a:xfrm>
            <a:prstGeom prst="rect">
              <a:avLst/>
            </a:prstGeom>
          </p:spPr>
        </p:pic>
      </p:grpSp>
      <p:pic>
        <p:nvPicPr>
          <p:cNvPr id="38" name="グラフィックス 37">
            <a:extLst>
              <a:ext uri="{FF2B5EF4-FFF2-40B4-BE49-F238E27FC236}">
                <a16:creationId xmlns:a16="http://schemas.microsoft.com/office/drawing/2014/main" id="{98ECF3FE-1D37-4ECD-B373-27D28AFC728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6200000">
            <a:off x="4245710" y="2543769"/>
            <a:ext cx="323850" cy="476250"/>
          </a:xfrm>
          <a:prstGeom prst="rect">
            <a:avLst/>
          </a:prstGeom>
        </p:spPr>
      </p:pic>
      <p:sp>
        <p:nvSpPr>
          <p:cNvPr id="40" name="四角形: 角を丸くする 39">
            <a:extLst>
              <a:ext uri="{FF2B5EF4-FFF2-40B4-BE49-F238E27FC236}">
                <a16:creationId xmlns:a16="http://schemas.microsoft.com/office/drawing/2014/main" id="{58426C08-50D3-44E7-A639-D0AE2F72599D}"/>
              </a:ext>
            </a:extLst>
          </p:cNvPr>
          <p:cNvSpPr/>
          <p:nvPr/>
        </p:nvSpPr>
        <p:spPr>
          <a:xfrm>
            <a:off x="1837533" y="1496715"/>
            <a:ext cx="1579265" cy="298719"/>
          </a:xfrm>
          <a:prstGeom prst="roundRect">
            <a:avLst>
              <a:gd name="adj" fmla="val 50000"/>
            </a:avLst>
          </a:prstGeom>
          <a:solidFill>
            <a:srgbClr val="F36C37"/>
          </a:solidFill>
        </p:spPr>
        <p:txBody>
          <a:bodyPr wrap="none" bIns="0" anchor="ctr">
            <a:noAutofit/>
          </a:bodyPr>
          <a:lstStyle/>
          <a:p>
            <a:pPr algn="ctr"/>
            <a:r>
              <a:rPr lang="ja-JP" altLang="en-US" sz="1600" b="1" dirty="0">
                <a:solidFill>
                  <a:schemeClr val="bg1"/>
                </a:solidFill>
                <a:latin typeface="メイリオ" panose="020B0604030504040204" pitchFamily="50" charset="-128"/>
                <a:ea typeface="メイリオ" panose="020B0604030504040204" pitchFamily="50" charset="-128"/>
              </a:rPr>
              <a:t>フェーズ</a:t>
            </a:r>
            <a:r>
              <a:rPr lang="en-US" altLang="ja-JP" sz="1600" b="1" dirty="0">
                <a:solidFill>
                  <a:schemeClr val="bg1"/>
                </a:solidFill>
                <a:latin typeface="メイリオ" panose="020B0604030504040204" pitchFamily="50" charset="-128"/>
                <a:ea typeface="メイリオ" panose="020B0604030504040204" pitchFamily="50" charset="-128"/>
              </a:rPr>
              <a:t>1</a:t>
            </a:r>
          </a:p>
        </p:txBody>
      </p:sp>
      <p:sp>
        <p:nvSpPr>
          <p:cNvPr id="41" name="四角形: 角を丸くする 40">
            <a:extLst>
              <a:ext uri="{FF2B5EF4-FFF2-40B4-BE49-F238E27FC236}">
                <a16:creationId xmlns:a16="http://schemas.microsoft.com/office/drawing/2014/main" id="{79230D3A-5AF0-43A8-9A94-888E0A0DC397}"/>
              </a:ext>
            </a:extLst>
          </p:cNvPr>
          <p:cNvSpPr/>
          <p:nvPr/>
        </p:nvSpPr>
        <p:spPr>
          <a:xfrm>
            <a:off x="5268182" y="1496715"/>
            <a:ext cx="1579265" cy="298719"/>
          </a:xfrm>
          <a:prstGeom prst="roundRect">
            <a:avLst>
              <a:gd name="adj" fmla="val 50000"/>
            </a:avLst>
          </a:prstGeom>
          <a:solidFill>
            <a:srgbClr val="F36C37"/>
          </a:solidFill>
        </p:spPr>
        <p:txBody>
          <a:bodyPr wrap="none" bIns="0" anchor="ctr">
            <a:noAutofit/>
          </a:bodyPr>
          <a:lstStyle/>
          <a:p>
            <a:pPr algn="ctr"/>
            <a:r>
              <a:rPr lang="ja-JP" altLang="en-US" sz="1600" b="1" dirty="0">
                <a:solidFill>
                  <a:schemeClr val="bg1"/>
                </a:solidFill>
                <a:latin typeface="メイリオ" panose="020B0604030504040204" pitchFamily="50" charset="-128"/>
                <a:ea typeface="メイリオ" panose="020B0604030504040204" pitchFamily="50" charset="-128"/>
              </a:rPr>
              <a:t>フェーズ</a:t>
            </a:r>
            <a:r>
              <a:rPr lang="en-US" altLang="ja-JP" sz="1600" b="1" dirty="0">
                <a:solidFill>
                  <a:schemeClr val="bg1"/>
                </a:solidFill>
                <a:latin typeface="メイリオ" panose="020B0604030504040204" pitchFamily="50" charset="-128"/>
                <a:ea typeface="メイリオ" panose="020B0604030504040204" pitchFamily="50" charset="-128"/>
              </a:rPr>
              <a:t>2</a:t>
            </a:r>
          </a:p>
        </p:txBody>
      </p:sp>
      <p:sp>
        <p:nvSpPr>
          <p:cNvPr id="42" name="四角形: 角を丸くする 41">
            <a:extLst>
              <a:ext uri="{FF2B5EF4-FFF2-40B4-BE49-F238E27FC236}">
                <a16:creationId xmlns:a16="http://schemas.microsoft.com/office/drawing/2014/main" id="{45EFE643-000A-46B0-AED3-2B4A60CA9834}"/>
              </a:ext>
            </a:extLst>
          </p:cNvPr>
          <p:cNvSpPr/>
          <p:nvPr/>
        </p:nvSpPr>
        <p:spPr>
          <a:xfrm>
            <a:off x="8699637" y="1496715"/>
            <a:ext cx="1579265" cy="298719"/>
          </a:xfrm>
          <a:prstGeom prst="roundRect">
            <a:avLst>
              <a:gd name="adj" fmla="val 50000"/>
            </a:avLst>
          </a:prstGeom>
          <a:solidFill>
            <a:srgbClr val="F36C37"/>
          </a:solidFill>
        </p:spPr>
        <p:txBody>
          <a:bodyPr wrap="none" bIns="0" anchor="ctr">
            <a:noAutofit/>
          </a:bodyPr>
          <a:lstStyle/>
          <a:p>
            <a:pPr algn="ctr"/>
            <a:r>
              <a:rPr lang="ja-JP" altLang="en-US" sz="1600" b="1" dirty="0">
                <a:solidFill>
                  <a:schemeClr val="bg1"/>
                </a:solidFill>
                <a:latin typeface="メイリオ" panose="020B0604030504040204" pitchFamily="50" charset="-128"/>
                <a:ea typeface="メイリオ" panose="020B0604030504040204" pitchFamily="50" charset="-128"/>
              </a:rPr>
              <a:t>フェーズ</a:t>
            </a:r>
            <a:r>
              <a:rPr lang="en-US" altLang="ja-JP" sz="1600" b="1" dirty="0">
                <a:solidFill>
                  <a:schemeClr val="bg1"/>
                </a:solidFill>
                <a:latin typeface="メイリオ" panose="020B0604030504040204" pitchFamily="50" charset="-128"/>
                <a:ea typeface="メイリオ" panose="020B0604030504040204" pitchFamily="50" charset="-128"/>
              </a:rPr>
              <a:t>3</a:t>
            </a:r>
          </a:p>
        </p:txBody>
      </p:sp>
      <p:sp>
        <p:nvSpPr>
          <p:cNvPr id="47" name="正方形/長方形 46">
            <a:extLst>
              <a:ext uri="{FF2B5EF4-FFF2-40B4-BE49-F238E27FC236}">
                <a16:creationId xmlns:a16="http://schemas.microsoft.com/office/drawing/2014/main" id="{741A36EE-D496-46B6-A1CC-799F049F3058}"/>
              </a:ext>
            </a:extLst>
          </p:cNvPr>
          <p:cNvSpPr/>
          <p:nvPr/>
        </p:nvSpPr>
        <p:spPr>
          <a:xfrm>
            <a:off x="4381103" y="4832198"/>
            <a:ext cx="1082348" cy="287002"/>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lnSpc>
                <a:spcPct val="120000"/>
              </a:lnSpc>
            </a:pPr>
            <a:r>
              <a:rPr lang="ja-JP" altLang="en-US" sz="1100" b="1" spc="150" dirty="0">
                <a:solidFill>
                  <a:schemeClr val="tx1">
                    <a:lumMod val="75000"/>
                    <a:lumOff val="25000"/>
                  </a:schemeClr>
                </a:solidFill>
                <a:latin typeface="+mj-ea"/>
                <a:ea typeface="+mj-ea"/>
              </a:rPr>
              <a:t>予測モデル</a:t>
            </a:r>
            <a:endParaRPr lang="en-US" altLang="ja-JP" sz="1100" b="1" spc="150" dirty="0">
              <a:solidFill>
                <a:schemeClr val="tx1">
                  <a:lumMod val="75000"/>
                  <a:lumOff val="25000"/>
                </a:schemeClr>
              </a:solidFill>
              <a:latin typeface="+mj-ea"/>
              <a:ea typeface="+mj-ea"/>
            </a:endParaRPr>
          </a:p>
        </p:txBody>
      </p:sp>
      <p:sp>
        <p:nvSpPr>
          <p:cNvPr id="76" name="正方形/長方形 75">
            <a:extLst>
              <a:ext uri="{FF2B5EF4-FFF2-40B4-BE49-F238E27FC236}">
                <a16:creationId xmlns:a16="http://schemas.microsoft.com/office/drawing/2014/main" id="{EC87B57D-D4D4-440C-9001-16CD39AB14C7}"/>
              </a:ext>
            </a:extLst>
          </p:cNvPr>
          <p:cNvSpPr/>
          <p:nvPr/>
        </p:nvSpPr>
        <p:spPr>
          <a:xfrm>
            <a:off x="7223051" y="4269992"/>
            <a:ext cx="1082348" cy="490134"/>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lnSpc>
                <a:spcPct val="120000"/>
              </a:lnSpc>
            </a:pPr>
            <a:r>
              <a:rPr lang="ja-JP" altLang="en-US" sz="1100" b="1" spc="150" dirty="0">
                <a:solidFill>
                  <a:schemeClr val="tx1">
                    <a:lumMod val="75000"/>
                    <a:lumOff val="25000"/>
                  </a:schemeClr>
                </a:solidFill>
                <a:latin typeface="+mj-ea"/>
                <a:ea typeface="+mj-ea"/>
              </a:rPr>
              <a:t>教師データ</a:t>
            </a:r>
            <a:br>
              <a:rPr lang="ja-JP" altLang="en-US" sz="1100" b="1" spc="150" dirty="0">
                <a:solidFill>
                  <a:schemeClr val="tx1">
                    <a:lumMod val="75000"/>
                    <a:lumOff val="25000"/>
                  </a:schemeClr>
                </a:solidFill>
                <a:latin typeface="+mj-ea"/>
                <a:ea typeface="+mj-ea"/>
              </a:rPr>
            </a:br>
            <a:r>
              <a:rPr lang="en-US" altLang="ja-JP" sz="1100" b="1" spc="150" dirty="0">
                <a:solidFill>
                  <a:schemeClr val="tx1">
                    <a:lumMod val="75000"/>
                    <a:lumOff val="25000"/>
                  </a:schemeClr>
                </a:solidFill>
                <a:latin typeface="+mj-ea"/>
                <a:ea typeface="+mj-ea"/>
              </a:rPr>
              <a:t>(</a:t>
            </a:r>
            <a:r>
              <a:rPr lang="ja-JP" altLang="en-US" sz="1100" b="1" spc="150" dirty="0">
                <a:solidFill>
                  <a:schemeClr val="tx1">
                    <a:lumMod val="75000"/>
                    <a:lumOff val="25000"/>
                  </a:schemeClr>
                </a:solidFill>
                <a:latin typeface="+mj-ea"/>
                <a:ea typeface="+mj-ea"/>
              </a:rPr>
              <a:t>正解</a:t>
            </a:r>
            <a:r>
              <a:rPr lang="en-US" altLang="ja-JP" sz="1100" b="1" spc="150" dirty="0">
                <a:solidFill>
                  <a:schemeClr val="tx1">
                    <a:lumMod val="75000"/>
                    <a:lumOff val="25000"/>
                  </a:schemeClr>
                </a:solidFill>
                <a:latin typeface="+mj-ea"/>
                <a:ea typeface="+mj-ea"/>
              </a:rPr>
              <a:t>)</a:t>
            </a:r>
          </a:p>
        </p:txBody>
      </p:sp>
      <p:sp>
        <p:nvSpPr>
          <p:cNvPr id="77" name="正方形/長方形 76">
            <a:extLst>
              <a:ext uri="{FF2B5EF4-FFF2-40B4-BE49-F238E27FC236}">
                <a16:creationId xmlns:a16="http://schemas.microsoft.com/office/drawing/2014/main" id="{DE5B75F6-35FF-44C1-A1F5-A1B5F0D14F91}"/>
              </a:ext>
            </a:extLst>
          </p:cNvPr>
          <p:cNvSpPr/>
          <p:nvPr/>
        </p:nvSpPr>
        <p:spPr>
          <a:xfrm>
            <a:off x="7254899" y="5050258"/>
            <a:ext cx="1082348" cy="490134"/>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lnSpc>
                <a:spcPct val="120000"/>
              </a:lnSpc>
            </a:pPr>
            <a:r>
              <a:rPr lang="zh-TW" altLang="en-US" sz="1100" b="1" spc="150" dirty="0">
                <a:solidFill>
                  <a:schemeClr val="tx1">
                    <a:lumMod val="75000"/>
                    <a:lumOff val="25000"/>
                  </a:schemeClr>
                </a:solidFill>
                <a:latin typeface="+mj-ea"/>
                <a:ea typeface="+mj-ea"/>
              </a:rPr>
              <a:t>予測値</a:t>
            </a:r>
            <a:br>
              <a:rPr lang="zh-TW" altLang="en-US" sz="1100" b="1" spc="150" dirty="0">
                <a:solidFill>
                  <a:schemeClr val="tx1">
                    <a:lumMod val="75000"/>
                    <a:lumOff val="25000"/>
                  </a:schemeClr>
                </a:solidFill>
                <a:latin typeface="+mj-ea"/>
                <a:ea typeface="+mj-ea"/>
              </a:rPr>
            </a:br>
            <a:r>
              <a:rPr lang="en-US" altLang="zh-TW" sz="1100" b="1" spc="150" dirty="0">
                <a:solidFill>
                  <a:schemeClr val="tx1">
                    <a:lumMod val="75000"/>
                    <a:lumOff val="25000"/>
                  </a:schemeClr>
                </a:solidFill>
                <a:latin typeface="+mj-ea"/>
                <a:ea typeface="+mj-ea"/>
              </a:rPr>
              <a:t>(</a:t>
            </a:r>
            <a:r>
              <a:rPr lang="zh-TW" altLang="en-US" sz="1100" b="1" spc="150" dirty="0">
                <a:solidFill>
                  <a:schemeClr val="tx1">
                    <a:lumMod val="75000"/>
                    <a:lumOff val="25000"/>
                  </a:schemeClr>
                </a:solidFill>
                <a:latin typeface="+mj-ea"/>
                <a:ea typeface="+mj-ea"/>
              </a:rPr>
              <a:t>計算結果</a:t>
            </a:r>
            <a:r>
              <a:rPr lang="en-US" altLang="zh-TW" sz="1100" b="1" spc="150" dirty="0">
                <a:solidFill>
                  <a:schemeClr val="tx1">
                    <a:lumMod val="75000"/>
                    <a:lumOff val="25000"/>
                  </a:schemeClr>
                </a:solidFill>
                <a:latin typeface="+mj-ea"/>
                <a:ea typeface="+mj-ea"/>
              </a:rPr>
              <a:t>)</a:t>
            </a:r>
          </a:p>
        </p:txBody>
      </p:sp>
      <p:sp>
        <p:nvSpPr>
          <p:cNvPr id="78" name="四角形: 角を丸くする 77">
            <a:extLst>
              <a:ext uri="{FF2B5EF4-FFF2-40B4-BE49-F238E27FC236}">
                <a16:creationId xmlns:a16="http://schemas.microsoft.com/office/drawing/2014/main" id="{29C96590-D1E3-487C-AD2E-2AB33184857F}"/>
              </a:ext>
            </a:extLst>
          </p:cNvPr>
          <p:cNvSpPr/>
          <p:nvPr/>
        </p:nvSpPr>
        <p:spPr>
          <a:xfrm>
            <a:off x="8905136" y="4742553"/>
            <a:ext cx="1216053" cy="307005"/>
          </a:xfrm>
          <a:prstGeom prst="roundRect">
            <a:avLst>
              <a:gd name="adj" fmla="val 16667"/>
            </a:avLst>
          </a:prstGeom>
          <a:solidFill>
            <a:srgbClr val="EB0046"/>
          </a:solidFill>
        </p:spPr>
        <p:txBody>
          <a:bodyPr wrap="none" bIns="0" anchor="ctr">
            <a:noAutofit/>
          </a:bodyPr>
          <a:lstStyle/>
          <a:p>
            <a:pPr algn="ctr"/>
            <a:r>
              <a:rPr lang="ja-JP" altLang="en-US" sz="1200" b="1" spc="150" dirty="0">
                <a:solidFill>
                  <a:schemeClr val="bg1"/>
                </a:solidFill>
                <a:latin typeface="メイリオ" panose="020B0604030504040204" pitchFamily="50" charset="-128"/>
                <a:ea typeface="メイリオ" panose="020B0604030504040204" pitchFamily="50" charset="-128"/>
              </a:rPr>
              <a:t>誤差を算出</a:t>
            </a:r>
          </a:p>
        </p:txBody>
      </p:sp>
      <p:sp>
        <p:nvSpPr>
          <p:cNvPr id="79" name="四角形: 角を丸くする 78">
            <a:extLst>
              <a:ext uri="{FF2B5EF4-FFF2-40B4-BE49-F238E27FC236}">
                <a16:creationId xmlns:a16="http://schemas.microsoft.com/office/drawing/2014/main" id="{9C171649-DB9F-4621-9542-C68A0F5AB8A7}"/>
              </a:ext>
            </a:extLst>
          </p:cNvPr>
          <p:cNvSpPr/>
          <p:nvPr/>
        </p:nvSpPr>
        <p:spPr>
          <a:xfrm>
            <a:off x="6379592" y="5763101"/>
            <a:ext cx="2222684" cy="494437"/>
          </a:xfrm>
          <a:prstGeom prst="roundRect">
            <a:avLst>
              <a:gd name="adj" fmla="val 7602"/>
            </a:avLst>
          </a:prstGeom>
          <a:solidFill>
            <a:srgbClr val="EB0046"/>
          </a:solidFill>
        </p:spPr>
        <p:txBody>
          <a:bodyPr wrap="none" bIns="0" anchor="ctr">
            <a:noAutofit/>
          </a:bodyPr>
          <a:lstStyle/>
          <a:p>
            <a:pPr algn="ctr"/>
            <a:r>
              <a:rPr lang="ja-JP" altLang="en-US" sz="1200" b="1" spc="150" dirty="0">
                <a:solidFill>
                  <a:schemeClr val="bg1"/>
                </a:solidFill>
                <a:latin typeface="メイリオ" panose="020B0604030504040204" pitchFamily="50" charset="-128"/>
                <a:ea typeface="メイリオ" panose="020B0604030504040204" pitchFamily="50" charset="-128"/>
              </a:rPr>
              <a:t>誤差を最小化するように</a:t>
            </a:r>
          </a:p>
          <a:p>
            <a:pPr algn="ctr"/>
            <a:r>
              <a:rPr lang="ja-JP" altLang="en-US" sz="1200" b="1" spc="150" dirty="0">
                <a:solidFill>
                  <a:schemeClr val="bg1"/>
                </a:solidFill>
                <a:latin typeface="メイリオ" panose="020B0604030504040204" pitchFamily="50" charset="-128"/>
                <a:ea typeface="メイリオ" panose="020B0604030504040204" pitchFamily="50" charset="-128"/>
              </a:rPr>
              <a:t>パラメータを自動調整</a:t>
            </a:r>
          </a:p>
        </p:txBody>
      </p:sp>
      <p:pic>
        <p:nvPicPr>
          <p:cNvPr id="49" name="図 48" descr="グラフ, アイコン&#10;&#10;自動的に生成された説明">
            <a:extLst>
              <a:ext uri="{FF2B5EF4-FFF2-40B4-BE49-F238E27FC236}">
                <a16:creationId xmlns:a16="http://schemas.microsoft.com/office/drawing/2014/main" id="{E05BF30E-DBC4-449E-BD1B-6EEE9C80BB4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17047" y="2421470"/>
            <a:ext cx="805558" cy="805558"/>
          </a:xfrm>
          <a:prstGeom prst="rect">
            <a:avLst/>
          </a:prstGeom>
          <a:effectLst>
            <a:outerShdw blurRad="50800" dist="38100" dir="2700000" algn="tl" rotWithShape="0">
              <a:prstClr val="black">
                <a:alpha val="40000"/>
              </a:prstClr>
            </a:outerShdw>
          </a:effectLst>
        </p:spPr>
      </p:pic>
      <p:sp>
        <p:nvSpPr>
          <p:cNvPr id="50" name="四角形: 角を丸くする 49">
            <a:extLst>
              <a:ext uri="{FF2B5EF4-FFF2-40B4-BE49-F238E27FC236}">
                <a16:creationId xmlns:a16="http://schemas.microsoft.com/office/drawing/2014/main" id="{617149B2-73D6-4ED6-8E26-9F111AA57AC7}"/>
              </a:ext>
            </a:extLst>
          </p:cNvPr>
          <p:cNvSpPr/>
          <p:nvPr/>
        </p:nvSpPr>
        <p:spPr>
          <a:xfrm>
            <a:off x="4769415" y="1435575"/>
            <a:ext cx="2731141" cy="2612074"/>
          </a:xfrm>
          <a:prstGeom prst="roundRect">
            <a:avLst/>
          </a:prstGeom>
          <a:noFill/>
          <a:ln w="28575">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51" name="吹き出し: 角を丸めた四角形 50">
            <a:extLst>
              <a:ext uri="{FF2B5EF4-FFF2-40B4-BE49-F238E27FC236}">
                <a16:creationId xmlns:a16="http://schemas.microsoft.com/office/drawing/2014/main" id="{055B2CBD-FB44-4953-AC30-7A3775C464B4}"/>
              </a:ext>
            </a:extLst>
          </p:cNvPr>
          <p:cNvSpPr/>
          <p:nvPr/>
        </p:nvSpPr>
        <p:spPr>
          <a:xfrm>
            <a:off x="3520269" y="3913575"/>
            <a:ext cx="1318226" cy="400163"/>
          </a:xfrm>
          <a:prstGeom prst="wedgeRoundRectCallout">
            <a:avLst>
              <a:gd name="adj1" fmla="val 44782"/>
              <a:gd name="adj2" fmla="val -146076"/>
              <a:gd name="adj3" fmla="val 16667"/>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sz="1100" b="1" dirty="0">
                <a:latin typeface="+mn-ea"/>
              </a:rPr>
              <a:t>本コースのスコープ</a:t>
            </a:r>
          </a:p>
        </p:txBody>
      </p:sp>
    </p:spTree>
    <p:extLst>
      <p:ext uri="{BB962C8B-B14F-4D97-AF65-F5344CB8AC3E}">
        <p14:creationId xmlns:p14="http://schemas.microsoft.com/office/powerpoint/2010/main" val="1312392087"/>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lang="en-US" altLang="ja-JP" dirty="0"/>
              <a:t>1-2-2.</a:t>
            </a:r>
            <a:r>
              <a:rPr lang="ja-JP" altLang="en-US" dirty="0"/>
              <a:t>機械学習モデルの利用・構築アプローチ</a:t>
            </a:r>
            <a:endParaRPr kumimoji="1" lang="ja-JP" altLang="en-US" dirty="0"/>
          </a:p>
        </p:txBody>
      </p:sp>
      <p:sp>
        <p:nvSpPr>
          <p:cNvPr id="4" name="スライド番号プレースホルダー 3">
            <a:extLst>
              <a:ext uri="{FF2B5EF4-FFF2-40B4-BE49-F238E27FC236}">
                <a16:creationId xmlns:a16="http://schemas.microsoft.com/office/drawing/2014/main" id="{FFC45AE8-5430-4131-9A63-C516BEC11FB3}"/>
              </a:ext>
            </a:extLst>
          </p:cNvPr>
          <p:cNvSpPr>
            <a:spLocks noGrp="1"/>
          </p:cNvSpPr>
          <p:nvPr>
            <p:ph type="sldNum" sz="quarter" idx="10"/>
          </p:nvPr>
        </p:nvSpPr>
        <p:spPr/>
        <p:txBody>
          <a:bodyPr/>
          <a:lstStyle/>
          <a:p>
            <a:fld id="{5D750650-B10A-47BF-93C2-E1678438B37A}" type="slidenum">
              <a:rPr kumimoji="1" lang="ja-JP" altLang="en-US" smtClean="0"/>
              <a:pPr/>
              <a:t>148</a:t>
            </a:fld>
            <a:endParaRPr kumimoji="1" lang="ja-JP" altLang="en-US"/>
          </a:p>
        </p:txBody>
      </p:sp>
      <p:graphicFrame>
        <p:nvGraphicFramePr>
          <p:cNvPr id="6" name="表 6">
            <a:extLst>
              <a:ext uri="{FF2B5EF4-FFF2-40B4-BE49-F238E27FC236}">
                <a16:creationId xmlns:a16="http://schemas.microsoft.com/office/drawing/2014/main" id="{687450BD-7568-47F2-873A-171F6C749804}"/>
              </a:ext>
            </a:extLst>
          </p:cNvPr>
          <p:cNvGraphicFramePr>
            <a:graphicFrameLocks noGrp="1"/>
          </p:cNvGraphicFramePr>
          <p:nvPr>
            <p:extLst>
              <p:ext uri="{D42A27DB-BD31-4B8C-83A1-F6EECF244321}">
                <p14:modId xmlns:p14="http://schemas.microsoft.com/office/powerpoint/2010/main" val="3684745506"/>
              </p:ext>
            </p:extLst>
          </p:nvPr>
        </p:nvGraphicFramePr>
        <p:xfrm>
          <a:off x="746465" y="1219182"/>
          <a:ext cx="10517531" cy="5186692"/>
        </p:xfrm>
        <a:graphic>
          <a:graphicData uri="http://schemas.openxmlformats.org/drawingml/2006/table">
            <a:tbl>
              <a:tblPr firstRow="1" bandRow="1">
                <a:tableStyleId>{5C22544A-7EE6-4342-B048-85BDC9FD1C3A}</a:tableStyleId>
              </a:tblPr>
              <a:tblGrid>
                <a:gridCol w="1874826">
                  <a:extLst>
                    <a:ext uri="{9D8B030D-6E8A-4147-A177-3AD203B41FA5}">
                      <a16:colId xmlns:a16="http://schemas.microsoft.com/office/drawing/2014/main" val="859793446"/>
                    </a:ext>
                  </a:extLst>
                </a:gridCol>
                <a:gridCol w="2868417">
                  <a:extLst>
                    <a:ext uri="{9D8B030D-6E8A-4147-A177-3AD203B41FA5}">
                      <a16:colId xmlns:a16="http://schemas.microsoft.com/office/drawing/2014/main" val="3558643966"/>
                    </a:ext>
                  </a:extLst>
                </a:gridCol>
                <a:gridCol w="2947728">
                  <a:extLst>
                    <a:ext uri="{9D8B030D-6E8A-4147-A177-3AD203B41FA5}">
                      <a16:colId xmlns:a16="http://schemas.microsoft.com/office/drawing/2014/main" val="1420541442"/>
                    </a:ext>
                  </a:extLst>
                </a:gridCol>
                <a:gridCol w="2826560">
                  <a:extLst>
                    <a:ext uri="{9D8B030D-6E8A-4147-A177-3AD203B41FA5}">
                      <a16:colId xmlns:a16="http://schemas.microsoft.com/office/drawing/2014/main" val="2390622032"/>
                    </a:ext>
                  </a:extLst>
                </a:gridCol>
              </a:tblGrid>
              <a:tr h="2195225">
                <a:tc>
                  <a:txBody>
                    <a:bodyPr/>
                    <a:lstStyle/>
                    <a:p>
                      <a:endParaRPr kumimoji="1" lang="ja-JP" altLang="en-US" dirty="0">
                        <a:latin typeface="メイリオ" panose="020B0604030504040204" pitchFamily="50" charset="-128"/>
                        <a:ea typeface="メイリオ" panose="020B0604030504040204" pitchFamily="50" charset="-128"/>
                      </a:endParaRPr>
                    </a:p>
                  </a:txBody>
                  <a:tcPr>
                    <a:lnB w="12700" cap="flat" cmpd="sng" algn="ctr">
                      <a:solidFill>
                        <a:schemeClr val="tx1">
                          <a:lumMod val="50000"/>
                          <a:lumOff val="50000"/>
                        </a:schemeClr>
                      </a:solidFill>
                      <a:prstDash val="solid"/>
                      <a:round/>
                      <a:headEnd type="none" w="med" len="med"/>
                      <a:tailEnd type="none" w="med" len="med"/>
                    </a:lnB>
                    <a:noFill/>
                  </a:tcPr>
                </a:tc>
                <a:tc>
                  <a:txBody>
                    <a:bodyPr/>
                    <a:lstStyle/>
                    <a:p>
                      <a:pPr marL="0" algn="ctr">
                        <a:spcBef>
                          <a:spcPts val="0"/>
                        </a:spcBef>
                      </a:pPr>
                      <a:endParaRPr kumimoji="1" lang="en-US" altLang="ja-JP" sz="500" dirty="0">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endParaRPr>
                    </a:p>
                    <a:p>
                      <a:pPr marL="0" algn="ctr">
                        <a:spcBef>
                          <a:spcPts val="0"/>
                        </a:spcBef>
                      </a:pPr>
                      <a:r>
                        <a:rPr kumimoji="1" lang="ja-JP" altLang="en-US" sz="1800" dirty="0">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rPr>
                        <a:t>カスタムモデル開発</a:t>
                      </a:r>
                    </a:p>
                  </a:txBody>
                  <a:tcPr>
                    <a:lnB w="12700" cap="flat" cmpd="sng" algn="ctr">
                      <a:solidFill>
                        <a:schemeClr val="tx1">
                          <a:lumMod val="50000"/>
                          <a:lumOff val="50000"/>
                        </a:schemeClr>
                      </a:solidFill>
                      <a:prstDash val="solid"/>
                      <a:round/>
                      <a:headEnd type="none" w="med" len="med"/>
                      <a:tailEnd type="none" w="med" len="med"/>
                    </a:lnB>
                    <a:solidFill>
                      <a:srgbClr val="00879E"/>
                    </a:solidFill>
                  </a:tcPr>
                </a:tc>
                <a:tc>
                  <a:txBody>
                    <a:bodyPr/>
                    <a:lstStyle/>
                    <a:p>
                      <a:pPr marL="0" algn="ctr">
                        <a:spcBef>
                          <a:spcPts val="0"/>
                        </a:spcBef>
                      </a:pPr>
                      <a:endParaRPr kumimoji="1" lang="en-US" altLang="ja-JP" sz="500" dirty="0">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endParaRPr>
                    </a:p>
                    <a:p>
                      <a:pPr marL="0" algn="ctr">
                        <a:spcBef>
                          <a:spcPts val="0"/>
                        </a:spcBef>
                      </a:pPr>
                      <a:r>
                        <a:rPr kumimoji="1" lang="ja-JP" altLang="en-US" sz="1800" dirty="0">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rPr>
                        <a:t>自動構築サービスの利用</a:t>
                      </a:r>
                    </a:p>
                    <a:p>
                      <a:pPr marL="0" algn="ctr">
                        <a:spcBef>
                          <a:spcPts val="0"/>
                        </a:spcBef>
                      </a:pPr>
                      <a:endParaRPr kumimoji="1" lang="ja-JP" altLang="en-US" sz="1800" dirty="0">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endParaRPr>
                    </a:p>
                  </a:txBody>
                  <a:tcPr>
                    <a:lnB w="12700" cap="flat" cmpd="sng" algn="ctr">
                      <a:solidFill>
                        <a:schemeClr val="tx1">
                          <a:lumMod val="50000"/>
                          <a:lumOff val="50000"/>
                        </a:schemeClr>
                      </a:solidFill>
                      <a:prstDash val="solid"/>
                      <a:round/>
                      <a:headEnd type="none" w="med" len="med"/>
                      <a:tailEnd type="none" w="med" len="med"/>
                    </a:lnB>
                    <a:solidFill>
                      <a:srgbClr val="FFC215"/>
                    </a:solidFill>
                  </a:tcPr>
                </a:tc>
                <a:tc>
                  <a:txBody>
                    <a:bodyPr/>
                    <a:lstStyle/>
                    <a:p>
                      <a:pPr marL="0" algn="ctr">
                        <a:spcBef>
                          <a:spcPts val="0"/>
                        </a:spcBef>
                      </a:pPr>
                      <a:endParaRPr kumimoji="1" lang="en-US" altLang="ja-JP" sz="500" dirty="0">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endParaRPr>
                    </a:p>
                    <a:p>
                      <a:pPr marL="0" algn="ctr">
                        <a:spcBef>
                          <a:spcPts val="0"/>
                        </a:spcBef>
                      </a:pPr>
                      <a:r>
                        <a:rPr kumimoji="1" lang="ja-JP" altLang="en-US" sz="1800" dirty="0">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rPr>
                        <a:t>機械学習</a:t>
                      </a:r>
                      <a:r>
                        <a:rPr kumimoji="1" lang="en-US" altLang="ja-JP" sz="1800" dirty="0">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rPr>
                        <a:t>API</a:t>
                      </a:r>
                      <a:r>
                        <a:rPr kumimoji="1" lang="ja-JP" altLang="en-US" sz="1800" dirty="0">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rPr>
                        <a:t>の利用</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メイリオ" panose="020B0604030504040204" pitchFamily="50" charset="-128"/>
                        <a:ea typeface="メイリオ" panose="020B0604030504040204" pitchFamily="50" charset="-128"/>
                        <a:cs typeface="+mn-cs"/>
                      </a:endParaRPr>
                    </a:p>
                  </a:txBody>
                  <a:tcPr>
                    <a:lnB w="12700" cap="flat" cmpd="sng" algn="ctr">
                      <a:solidFill>
                        <a:schemeClr val="tx1">
                          <a:lumMod val="50000"/>
                          <a:lumOff val="50000"/>
                        </a:schemeClr>
                      </a:solidFill>
                      <a:prstDash val="solid"/>
                      <a:round/>
                      <a:headEnd type="none" w="med" len="med"/>
                      <a:tailEnd type="none" w="med" len="med"/>
                    </a:lnB>
                    <a:solidFill>
                      <a:srgbClr val="EB0046"/>
                    </a:solidFill>
                  </a:tcPr>
                </a:tc>
                <a:extLst>
                  <a:ext uri="{0D108BD9-81ED-4DB2-BD59-A6C34878D82A}">
                    <a16:rowId xmlns:a16="http://schemas.microsoft.com/office/drawing/2014/main" val="2695127353"/>
                  </a:ext>
                </a:extLst>
              </a:tr>
              <a:tr h="659739">
                <a:tc>
                  <a:txBody>
                    <a:bodyPr/>
                    <a:lstStyle/>
                    <a:p>
                      <a:pPr algn="ctr"/>
                      <a:r>
                        <a:rPr kumimoji="1" lang="ja-JP" altLang="en-US" sz="1600" b="1" dirty="0">
                          <a:solidFill>
                            <a:schemeClr val="tx1">
                              <a:lumMod val="75000"/>
                              <a:lumOff val="25000"/>
                            </a:schemeClr>
                          </a:solidFill>
                          <a:latin typeface="メイリオ" panose="020B0604030504040204" pitchFamily="50" charset="-128"/>
                          <a:ea typeface="メイリオ" panose="020B0604030504040204" pitchFamily="50" charset="-128"/>
                        </a:rPr>
                        <a:t>メリット</a:t>
                      </a:r>
                    </a:p>
                  </a:txBody>
                  <a:tcPr anchor="ct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l">
                        <a:lnSpc>
                          <a:spcPct val="130000"/>
                        </a:lnSpc>
                      </a:pPr>
                      <a:r>
                        <a:rPr kumimoji="1" lang="ja-JP" altLang="en-US" sz="1200" b="1" dirty="0">
                          <a:solidFill>
                            <a:srgbClr val="00879E"/>
                          </a:solidFill>
                          <a:latin typeface="メイリオ" panose="020B0604030504040204" pitchFamily="50" charset="-128"/>
                          <a:ea typeface="メイリオ" panose="020B0604030504040204" pitchFamily="50" charset="-128"/>
                        </a:rPr>
                        <a:t>・最も開発の自由度が高い</a:t>
                      </a:r>
                      <a:endParaRPr kumimoji="1" lang="en-US" altLang="ja-JP" sz="1200" b="1" dirty="0">
                        <a:solidFill>
                          <a:srgbClr val="00879E"/>
                        </a:solidFill>
                        <a:latin typeface="メイリオ" panose="020B0604030504040204" pitchFamily="50" charset="-128"/>
                        <a:ea typeface="メイリオ" panose="020B0604030504040204" pitchFamily="50" charset="-128"/>
                      </a:endParaRPr>
                    </a:p>
                    <a:p>
                      <a:pPr algn="l">
                        <a:lnSpc>
                          <a:spcPct val="130000"/>
                        </a:lnSpc>
                      </a:pPr>
                      <a:r>
                        <a:rPr kumimoji="1" lang="ja-JP" altLang="en-US" sz="1200" b="1" dirty="0">
                          <a:solidFill>
                            <a:srgbClr val="00879E"/>
                          </a:solidFill>
                          <a:latin typeface="メイリオ" panose="020B0604030504040204" pitchFamily="50" charset="-128"/>
                          <a:ea typeface="メイリオ" panose="020B0604030504040204" pitchFamily="50" charset="-128"/>
                        </a:rPr>
                        <a:t>・様々な用途に適応できる</a:t>
                      </a:r>
                    </a:p>
                  </a:txBody>
                  <a:tcPr anchor="ct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rgbClr val="ECF6F8"/>
                    </a:solidFill>
                  </a:tcPr>
                </a:tc>
                <a:tc>
                  <a:txBody>
                    <a:bodyPr/>
                    <a:lstStyle/>
                    <a:p>
                      <a:pPr algn="l">
                        <a:lnSpc>
                          <a:spcPct val="130000"/>
                        </a:lnSpc>
                      </a:pPr>
                      <a:r>
                        <a:rPr kumimoji="1" lang="ja-JP" altLang="en-US" sz="1200" b="1" dirty="0">
                          <a:solidFill>
                            <a:srgbClr val="E6AA00"/>
                          </a:solidFill>
                          <a:latin typeface="メイリオ" panose="020B0604030504040204" pitchFamily="50" charset="-128"/>
                          <a:ea typeface="メイリオ" panose="020B0604030504040204" pitchFamily="50" charset="-128"/>
                        </a:rPr>
                        <a:t>・クラウドサービスや市販ソフトを使い、</a:t>
                      </a:r>
                      <a:endParaRPr kumimoji="1" lang="en-US" altLang="ja-JP" sz="1200" b="1" dirty="0">
                        <a:solidFill>
                          <a:srgbClr val="E6AA00"/>
                        </a:solidFill>
                        <a:latin typeface="メイリオ" panose="020B0604030504040204" pitchFamily="50" charset="-128"/>
                        <a:ea typeface="メイリオ" panose="020B0604030504040204" pitchFamily="50" charset="-128"/>
                      </a:endParaRPr>
                    </a:p>
                    <a:p>
                      <a:pPr algn="l">
                        <a:lnSpc>
                          <a:spcPct val="130000"/>
                        </a:lnSpc>
                      </a:pPr>
                      <a:r>
                        <a:rPr kumimoji="1" lang="ja-JP" altLang="en-US" sz="1200" b="1" dirty="0">
                          <a:solidFill>
                            <a:srgbClr val="E6AA00"/>
                          </a:solidFill>
                          <a:latin typeface="メイリオ" panose="020B0604030504040204" pitchFamily="50" charset="-128"/>
                          <a:ea typeface="メイリオ" panose="020B0604030504040204" pitchFamily="50" charset="-128"/>
                        </a:rPr>
                        <a:t>　プログラミング不要</a:t>
                      </a:r>
                      <a:endParaRPr kumimoji="1" lang="en-US" altLang="ja-JP" sz="1200" b="1" dirty="0">
                        <a:solidFill>
                          <a:srgbClr val="E6AA00"/>
                        </a:solidFill>
                        <a:latin typeface="メイリオ" panose="020B0604030504040204" pitchFamily="50" charset="-128"/>
                        <a:ea typeface="メイリオ" panose="020B0604030504040204" pitchFamily="50" charset="-128"/>
                      </a:endParaRPr>
                    </a:p>
                    <a:p>
                      <a:pPr algn="l">
                        <a:lnSpc>
                          <a:spcPct val="130000"/>
                        </a:lnSpc>
                      </a:pPr>
                      <a:r>
                        <a:rPr kumimoji="1" lang="ja-JP" altLang="en-US" sz="1200" b="1" dirty="0">
                          <a:solidFill>
                            <a:srgbClr val="E6AA00"/>
                          </a:solidFill>
                          <a:latin typeface="メイリオ" panose="020B0604030504040204" pitchFamily="50" charset="-128"/>
                          <a:ea typeface="メイリオ" panose="020B0604030504040204" pitchFamily="50" charset="-128"/>
                        </a:rPr>
                        <a:t>・スキルがあまりいらない</a:t>
                      </a:r>
                    </a:p>
                  </a:txBody>
                  <a:tcPr anchor="ct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rgbClr val="FFF4E1"/>
                    </a:solidFill>
                  </a:tcPr>
                </a:tc>
                <a:tc>
                  <a:txBody>
                    <a:bodyPr/>
                    <a:lstStyle/>
                    <a:p>
                      <a:pPr algn="l">
                        <a:lnSpc>
                          <a:spcPct val="130000"/>
                        </a:lnSpc>
                      </a:pPr>
                      <a:r>
                        <a:rPr kumimoji="1" lang="ja-JP" altLang="en-US" sz="1200" b="1" dirty="0">
                          <a:solidFill>
                            <a:srgbClr val="EB0046"/>
                          </a:solidFill>
                          <a:latin typeface="メイリオ" panose="020B0604030504040204" pitchFamily="50" charset="-128"/>
                          <a:ea typeface="メイリオ" panose="020B0604030504040204" pitchFamily="50" charset="-128"/>
                        </a:rPr>
                        <a:t>・クラウドサービスなどで出来合い</a:t>
                      </a:r>
                      <a:endParaRPr kumimoji="1" lang="en-US" altLang="ja-JP" sz="1200" b="1" dirty="0">
                        <a:solidFill>
                          <a:srgbClr val="EB0046"/>
                        </a:solidFill>
                        <a:latin typeface="メイリオ" panose="020B0604030504040204" pitchFamily="50" charset="-128"/>
                        <a:ea typeface="メイリオ" panose="020B0604030504040204" pitchFamily="50" charset="-128"/>
                      </a:endParaRPr>
                    </a:p>
                    <a:p>
                      <a:pPr algn="l">
                        <a:lnSpc>
                          <a:spcPct val="130000"/>
                        </a:lnSpc>
                      </a:pPr>
                      <a:r>
                        <a:rPr kumimoji="1" lang="ja-JP" altLang="en-US" sz="1200" b="1" dirty="0">
                          <a:solidFill>
                            <a:srgbClr val="EB0046"/>
                          </a:solidFill>
                          <a:latin typeface="メイリオ" panose="020B0604030504040204" pitchFamily="50" charset="-128"/>
                          <a:ea typeface="メイリオ" panose="020B0604030504040204" pitchFamily="50" charset="-128"/>
                        </a:rPr>
                        <a:t>　の</a:t>
                      </a:r>
                      <a:r>
                        <a:rPr kumimoji="1" lang="en-US" altLang="ja-JP" sz="1200" b="1" dirty="0">
                          <a:solidFill>
                            <a:srgbClr val="EB0046"/>
                          </a:solidFill>
                          <a:latin typeface="メイリオ" panose="020B0604030504040204" pitchFamily="50" charset="-128"/>
                          <a:ea typeface="メイリオ" panose="020B0604030504040204" pitchFamily="50" charset="-128"/>
                        </a:rPr>
                        <a:t>AI</a:t>
                      </a:r>
                      <a:r>
                        <a:rPr kumimoji="1" lang="ja-JP" altLang="en-US" sz="1200" b="1" dirty="0">
                          <a:solidFill>
                            <a:srgbClr val="EB0046"/>
                          </a:solidFill>
                          <a:latin typeface="メイリオ" panose="020B0604030504040204" pitchFamily="50" charset="-128"/>
                          <a:ea typeface="メイリオ" panose="020B0604030504040204" pitchFamily="50" charset="-128"/>
                        </a:rPr>
                        <a:t>機能を利用するので学習が不要</a:t>
                      </a:r>
                      <a:endParaRPr kumimoji="1" lang="en-US" altLang="ja-JP" sz="1200" b="1" dirty="0">
                        <a:solidFill>
                          <a:srgbClr val="EB0046"/>
                        </a:solidFill>
                        <a:latin typeface="メイリオ" panose="020B0604030504040204" pitchFamily="50" charset="-128"/>
                        <a:ea typeface="メイリオ" panose="020B0604030504040204" pitchFamily="50" charset="-128"/>
                      </a:endParaRPr>
                    </a:p>
                    <a:p>
                      <a:pPr algn="l">
                        <a:lnSpc>
                          <a:spcPct val="130000"/>
                        </a:lnSpc>
                      </a:pPr>
                      <a:r>
                        <a:rPr kumimoji="1" lang="ja-JP" altLang="en-US" sz="1200" b="1" dirty="0">
                          <a:solidFill>
                            <a:srgbClr val="EB0046"/>
                          </a:solidFill>
                          <a:latin typeface="メイリオ" panose="020B0604030504040204" pitchFamily="50" charset="-128"/>
                          <a:ea typeface="メイリオ" panose="020B0604030504040204" pitchFamily="50" charset="-128"/>
                        </a:rPr>
                        <a:t>・開発せずに高精度な</a:t>
                      </a:r>
                      <a:r>
                        <a:rPr kumimoji="1" lang="en-US" altLang="ja-JP" sz="1200" b="1" dirty="0">
                          <a:solidFill>
                            <a:srgbClr val="EB0046"/>
                          </a:solidFill>
                          <a:latin typeface="メイリオ" panose="020B0604030504040204" pitchFamily="50" charset="-128"/>
                          <a:ea typeface="メイリオ" panose="020B0604030504040204" pitchFamily="50" charset="-128"/>
                        </a:rPr>
                        <a:t>AI</a:t>
                      </a:r>
                      <a:r>
                        <a:rPr kumimoji="1" lang="ja-JP" altLang="en-US" sz="1200" b="1" dirty="0">
                          <a:solidFill>
                            <a:srgbClr val="EB0046"/>
                          </a:solidFill>
                          <a:latin typeface="メイリオ" panose="020B0604030504040204" pitchFamily="50" charset="-128"/>
                          <a:ea typeface="メイリオ" panose="020B0604030504040204" pitchFamily="50" charset="-128"/>
                        </a:rPr>
                        <a:t>を使える</a:t>
                      </a:r>
                      <a:endParaRPr kumimoji="1" lang="en-US" altLang="ja-JP" sz="1200" b="1" dirty="0">
                        <a:solidFill>
                          <a:srgbClr val="EB0046"/>
                        </a:solidFill>
                        <a:latin typeface="メイリオ" panose="020B0604030504040204" pitchFamily="50" charset="-128"/>
                        <a:ea typeface="メイリオ" panose="020B0604030504040204" pitchFamily="50" charset="-128"/>
                      </a:endParaRPr>
                    </a:p>
                    <a:p>
                      <a:pPr algn="l">
                        <a:lnSpc>
                          <a:spcPct val="130000"/>
                        </a:lnSpc>
                      </a:pPr>
                      <a:r>
                        <a:rPr kumimoji="1" lang="ja-JP" altLang="en-US" sz="1200" b="1" dirty="0">
                          <a:solidFill>
                            <a:srgbClr val="EB0046"/>
                          </a:solidFill>
                          <a:latin typeface="メイリオ" panose="020B0604030504040204" pitchFamily="50" charset="-128"/>
                          <a:ea typeface="メイリオ" panose="020B0604030504040204" pitchFamily="50" charset="-128"/>
                        </a:rPr>
                        <a:t>・学習データがいらない</a:t>
                      </a:r>
                    </a:p>
                  </a:txBody>
                  <a:tcPr anchor="ct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rgbClr val="FFEFF4"/>
                    </a:solidFill>
                  </a:tcPr>
                </a:tc>
                <a:extLst>
                  <a:ext uri="{0D108BD9-81ED-4DB2-BD59-A6C34878D82A}">
                    <a16:rowId xmlns:a16="http://schemas.microsoft.com/office/drawing/2014/main" val="3771065964"/>
                  </a:ext>
                </a:extLst>
              </a:tr>
              <a:tr h="666664">
                <a:tc>
                  <a:txBody>
                    <a:bodyPr/>
                    <a:lstStyle/>
                    <a:p>
                      <a:pPr algn="ctr"/>
                      <a:r>
                        <a:rPr kumimoji="1" lang="ja-JP" altLang="en-US" sz="1600" b="1" dirty="0">
                          <a:solidFill>
                            <a:schemeClr val="tx1">
                              <a:lumMod val="75000"/>
                              <a:lumOff val="25000"/>
                            </a:schemeClr>
                          </a:solidFill>
                          <a:latin typeface="メイリオ" panose="020B0604030504040204" pitchFamily="50" charset="-128"/>
                          <a:ea typeface="メイリオ" panose="020B0604030504040204" pitchFamily="50" charset="-128"/>
                        </a:rPr>
                        <a:t>デメリット</a:t>
                      </a:r>
                    </a:p>
                  </a:txBody>
                  <a:tcPr anchor="ct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nSpc>
                          <a:spcPct val="120000"/>
                        </a:lnSpc>
                        <a:spcAft>
                          <a:spcPts val="300"/>
                        </a:spcAft>
                      </a:pPr>
                      <a:r>
                        <a:rPr kumimoji="1" lang="ja-JP" altLang="en-US" sz="1200" b="1" dirty="0">
                          <a:solidFill>
                            <a:schemeClr val="tx1">
                              <a:lumMod val="75000"/>
                              <a:lumOff val="25000"/>
                            </a:schemeClr>
                          </a:solidFill>
                          <a:latin typeface="メイリオ" panose="020B0604030504040204" pitchFamily="50" charset="-128"/>
                          <a:ea typeface="メイリオ" panose="020B0604030504040204" pitchFamily="50" charset="-128"/>
                        </a:rPr>
                        <a:t>・プログラミングなどスキルが必要</a:t>
                      </a:r>
                    </a:p>
                  </a:txBody>
                  <a:tcPr anchor="ct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rgbClr val="ECF6F8"/>
                    </a:solidFill>
                  </a:tcPr>
                </a:tc>
                <a:tc>
                  <a:txBody>
                    <a:bodyPr/>
                    <a:lstStyle/>
                    <a:p>
                      <a:pPr>
                        <a:lnSpc>
                          <a:spcPct val="120000"/>
                        </a:lnSpc>
                        <a:spcAft>
                          <a:spcPts val="300"/>
                        </a:spcAft>
                      </a:pPr>
                      <a:r>
                        <a:rPr kumimoji="1" lang="ja-JP" altLang="en-US" sz="1200" b="1" dirty="0">
                          <a:solidFill>
                            <a:schemeClr val="tx1">
                              <a:lumMod val="75000"/>
                              <a:lumOff val="25000"/>
                            </a:schemeClr>
                          </a:solidFill>
                          <a:latin typeface="メイリオ" panose="020B0604030504040204" pitchFamily="50" charset="-128"/>
                          <a:ea typeface="メイリオ" panose="020B0604030504040204" pitchFamily="50" charset="-128"/>
                        </a:rPr>
                        <a:t>・カスタムモデルほどの自由度はない</a:t>
                      </a:r>
                    </a:p>
                  </a:txBody>
                  <a:tcPr anchor="ct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rgbClr val="FFF4E1"/>
                    </a:solidFill>
                  </a:tcPr>
                </a:tc>
                <a:tc>
                  <a:txBody>
                    <a:bodyPr/>
                    <a:lstStyle/>
                    <a:p>
                      <a:pPr>
                        <a:lnSpc>
                          <a:spcPct val="120000"/>
                        </a:lnSpc>
                        <a:spcAft>
                          <a:spcPts val="300"/>
                        </a:spcAft>
                      </a:pPr>
                      <a:r>
                        <a:rPr kumimoji="1" lang="ja-JP" altLang="en-US" sz="1200" b="1" dirty="0">
                          <a:solidFill>
                            <a:schemeClr val="tx1">
                              <a:lumMod val="75000"/>
                              <a:lumOff val="25000"/>
                            </a:schemeClr>
                          </a:solidFill>
                          <a:latin typeface="メイリオ" panose="020B0604030504040204" pitchFamily="50" charset="-128"/>
                          <a:ea typeface="メイリオ" panose="020B0604030504040204" pitchFamily="50" charset="-128"/>
                        </a:rPr>
                        <a:t>・汎用的な用途にしか合致しない</a:t>
                      </a:r>
                    </a:p>
                  </a:txBody>
                  <a:tcPr anchor="ct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rgbClr val="FFEFF4"/>
                    </a:solidFill>
                  </a:tcPr>
                </a:tc>
                <a:extLst>
                  <a:ext uri="{0D108BD9-81ED-4DB2-BD59-A6C34878D82A}">
                    <a16:rowId xmlns:a16="http://schemas.microsoft.com/office/drawing/2014/main" val="3862743950"/>
                  </a:ext>
                </a:extLst>
              </a:tr>
              <a:tr h="630427">
                <a:tc>
                  <a:txBody>
                    <a:bodyPr/>
                    <a:lstStyle/>
                    <a:p>
                      <a:pPr algn="ctr"/>
                      <a:r>
                        <a:rPr kumimoji="1" lang="ja-JP" altLang="en-US" sz="1600" b="1" dirty="0">
                          <a:solidFill>
                            <a:schemeClr val="tx1">
                              <a:lumMod val="75000"/>
                              <a:lumOff val="25000"/>
                            </a:schemeClr>
                          </a:solidFill>
                          <a:latin typeface="メイリオ" panose="020B0604030504040204" pitchFamily="50" charset="-128"/>
                          <a:ea typeface="メイリオ" panose="020B0604030504040204" pitchFamily="50" charset="-128"/>
                        </a:rPr>
                        <a:t>開発自由度</a:t>
                      </a:r>
                    </a:p>
                  </a:txBody>
                  <a:tcPr anchor="ct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ctr">
                        <a:lnSpc>
                          <a:spcPct val="120000"/>
                        </a:lnSpc>
                        <a:spcAft>
                          <a:spcPts val="300"/>
                        </a:spcAft>
                      </a:pPr>
                      <a:r>
                        <a:rPr kumimoji="1" lang="ja-JP" altLang="en-US" sz="1400" b="1" dirty="0">
                          <a:solidFill>
                            <a:schemeClr val="accent3"/>
                          </a:solidFill>
                          <a:latin typeface="メイリオ" panose="020B0604030504040204" pitchFamily="50" charset="-128"/>
                          <a:ea typeface="メイリオ" panose="020B0604030504040204" pitchFamily="50" charset="-128"/>
                        </a:rPr>
                        <a:t>高い</a:t>
                      </a:r>
                    </a:p>
                  </a:txBody>
                  <a:tcPr anchor="ct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rgbClr val="ECF6F8"/>
                    </a:solidFill>
                  </a:tcPr>
                </a:tc>
                <a:tc>
                  <a:txBody>
                    <a:bodyPr/>
                    <a:lstStyle/>
                    <a:p>
                      <a:pPr algn="ctr">
                        <a:lnSpc>
                          <a:spcPct val="120000"/>
                        </a:lnSpc>
                        <a:spcAft>
                          <a:spcPts val="300"/>
                        </a:spcAft>
                      </a:pPr>
                      <a:r>
                        <a:rPr kumimoji="1" lang="ja-JP" altLang="en-US" sz="1400" b="1" dirty="0">
                          <a:solidFill>
                            <a:schemeClr val="tx1">
                              <a:lumMod val="75000"/>
                              <a:lumOff val="25000"/>
                            </a:schemeClr>
                          </a:solidFill>
                          <a:latin typeface="メイリオ" panose="020B0604030504040204" pitchFamily="50" charset="-128"/>
                          <a:ea typeface="メイリオ" panose="020B0604030504040204" pitchFamily="50" charset="-128"/>
                        </a:rPr>
                        <a:t>・</a:t>
                      </a:r>
                    </a:p>
                  </a:txBody>
                  <a:tcPr anchor="ct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rgbClr val="FFF4E1"/>
                    </a:solidFill>
                  </a:tcPr>
                </a:tc>
                <a:tc>
                  <a:txBody>
                    <a:bodyPr/>
                    <a:lstStyle/>
                    <a:p>
                      <a:pPr algn="ctr">
                        <a:lnSpc>
                          <a:spcPct val="120000"/>
                        </a:lnSpc>
                        <a:spcAft>
                          <a:spcPts val="300"/>
                        </a:spcAft>
                      </a:pPr>
                      <a:r>
                        <a:rPr kumimoji="1" lang="ja-JP" altLang="en-US" sz="1400" b="1" dirty="0">
                          <a:solidFill>
                            <a:srgbClr val="FF0000"/>
                          </a:solidFill>
                          <a:latin typeface="メイリオ" panose="020B0604030504040204" pitchFamily="50" charset="-128"/>
                          <a:ea typeface="メイリオ" panose="020B0604030504040204" pitchFamily="50" charset="-128"/>
                        </a:rPr>
                        <a:t>低い</a:t>
                      </a:r>
                    </a:p>
                  </a:txBody>
                  <a:tcPr anchor="ct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rgbClr val="FFEFF4"/>
                    </a:solidFill>
                  </a:tcPr>
                </a:tc>
                <a:extLst>
                  <a:ext uri="{0D108BD9-81ED-4DB2-BD59-A6C34878D82A}">
                    <a16:rowId xmlns:a16="http://schemas.microsoft.com/office/drawing/2014/main" val="2993532394"/>
                  </a:ext>
                </a:extLst>
              </a:tr>
              <a:tr h="665676">
                <a:tc>
                  <a:txBody>
                    <a:bodyPr/>
                    <a:lstStyle/>
                    <a:p>
                      <a:pPr algn="ctr"/>
                      <a:r>
                        <a:rPr kumimoji="1" lang="ja-JP" altLang="en-US" sz="1600" b="1" dirty="0">
                          <a:solidFill>
                            <a:schemeClr val="tx1">
                              <a:lumMod val="75000"/>
                              <a:lumOff val="25000"/>
                            </a:schemeClr>
                          </a:solidFill>
                          <a:latin typeface="メイリオ" panose="020B0604030504040204" pitchFamily="50" charset="-128"/>
                          <a:ea typeface="メイリオ" panose="020B0604030504040204" pitchFamily="50" charset="-128"/>
                        </a:rPr>
                        <a:t>開発負荷</a:t>
                      </a:r>
                    </a:p>
                  </a:txBody>
                  <a:tcPr anchor="ct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ctr">
                        <a:lnSpc>
                          <a:spcPct val="120000"/>
                        </a:lnSpc>
                        <a:spcAft>
                          <a:spcPts val="300"/>
                        </a:spcAft>
                      </a:pPr>
                      <a:r>
                        <a:rPr kumimoji="1" lang="ja-JP" altLang="en-US" sz="1400" b="1" dirty="0">
                          <a:solidFill>
                            <a:srgbClr val="FF0000"/>
                          </a:solidFill>
                          <a:latin typeface="メイリオ" panose="020B0604030504040204" pitchFamily="50" charset="-128"/>
                          <a:ea typeface="メイリオ" panose="020B0604030504040204" pitchFamily="50" charset="-128"/>
                        </a:rPr>
                        <a:t>高い</a:t>
                      </a:r>
                    </a:p>
                  </a:txBody>
                  <a:tcPr anchor="ct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rgbClr val="ECF6F8"/>
                    </a:solidFill>
                  </a:tcPr>
                </a:tc>
                <a:tc>
                  <a:txBody>
                    <a:bodyPr/>
                    <a:lstStyle/>
                    <a:p>
                      <a:pPr algn="ctr">
                        <a:lnSpc>
                          <a:spcPct val="120000"/>
                        </a:lnSpc>
                        <a:spcAft>
                          <a:spcPts val="300"/>
                        </a:spcAft>
                      </a:pPr>
                      <a:r>
                        <a:rPr kumimoji="1" lang="ja-JP" altLang="en-US" sz="1400" b="1" dirty="0">
                          <a:solidFill>
                            <a:schemeClr val="tx1">
                              <a:lumMod val="75000"/>
                              <a:lumOff val="25000"/>
                            </a:schemeClr>
                          </a:solidFill>
                          <a:latin typeface="メイリオ" panose="020B0604030504040204" pitchFamily="50" charset="-128"/>
                          <a:ea typeface="メイリオ" panose="020B0604030504040204" pitchFamily="50" charset="-128"/>
                        </a:rPr>
                        <a:t>・</a:t>
                      </a:r>
                    </a:p>
                  </a:txBody>
                  <a:tcPr anchor="ct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rgbClr val="FFF4E1"/>
                    </a:solidFill>
                  </a:tcPr>
                </a:tc>
                <a:tc>
                  <a:txBody>
                    <a:bodyPr/>
                    <a:lstStyle/>
                    <a:p>
                      <a:pPr algn="ctr">
                        <a:lnSpc>
                          <a:spcPct val="120000"/>
                        </a:lnSpc>
                        <a:spcAft>
                          <a:spcPts val="300"/>
                        </a:spcAft>
                      </a:pPr>
                      <a:r>
                        <a:rPr kumimoji="1" lang="ja-JP" altLang="en-US" sz="1400" b="1" dirty="0">
                          <a:solidFill>
                            <a:schemeClr val="accent3"/>
                          </a:solidFill>
                          <a:latin typeface="メイリオ" panose="020B0604030504040204" pitchFamily="50" charset="-128"/>
                          <a:ea typeface="メイリオ" panose="020B0604030504040204" pitchFamily="50" charset="-128"/>
                        </a:rPr>
                        <a:t>低い</a:t>
                      </a:r>
                    </a:p>
                  </a:txBody>
                  <a:tcPr anchor="ct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rgbClr val="FFEFF4"/>
                    </a:solidFill>
                  </a:tcPr>
                </a:tc>
                <a:extLst>
                  <a:ext uri="{0D108BD9-81ED-4DB2-BD59-A6C34878D82A}">
                    <a16:rowId xmlns:a16="http://schemas.microsoft.com/office/drawing/2014/main" val="2220475145"/>
                  </a:ext>
                </a:extLst>
              </a:tr>
            </a:tbl>
          </a:graphicData>
        </a:graphic>
      </p:graphicFrame>
      <p:grpSp>
        <p:nvGrpSpPr>
          <p:cNvPr id="11" name="グループ化 10">
            <a:extLst>
              <a:ext uri="{FF2B5EF4-FFF2-40B4-BE49-F238E27FC236}">
                <a16:creationId xmlns:a16="http://schemas.microsoft.com/office/drawing/2014/main" id="{51A35592-3136-4812-BDC2-3DE24DD93DFF}"/>
              </a:ext>
            </a:extLst>
          </p:cNvPr>
          <p:cNvGrpSpPr/>
          <p:nvPr/>
        </p:nvGrpSpPr>
        <p:grpSpPr>
          <a:xfrm>
            <a:off x="2830474" y="1585707"/>
            <a:ext cx="2430596" cy="1811416"/>
            <a:chOff x="2170589" y="3373889"/>
            <a:chExt cx="2430596" cy="1811416"/>
          </a:xfrm>
        </p:grpSpPr>
        <p:pic>
          <p:nvPicPr>
            <p:cNvPr id="12" name="グラフィックス 11" descr="レンガ壁の建築 単色塗りつぶし">
              <a:extLst>
                <a:ext uri="{FF2B5EF4-FFF2-40B4-BE49-F238E27FC236}">
                  <a16:creationId xmlns:a16="http://schemas.microsoft.com/office/drawing/2014/main" id="{E251719B-9A39-4D88-B126-2AB528A5A99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170589" y="3373889"/>
              <a:ext cx="1292619" cy="1292619"/>
            </a:xfrm>
            <a:prstGeom prst="rect">
              <a:avLst/>
            </a:prstGeom>
          </p:spPr>
        </p:pic>
        <p:pic>
          <p:nvPicPr>
            <p:cNvPr id="13" name="グラフィックス 12" descr="採鉱用工具 単色塗りつぶし">
              <a:extLst>
                <a:ext uri="{FF2B5EF4-FFF2-40B4-BE49-F238E27FC236}">
                  <a16:creationId xmlns:a16="http://schemas.microsoft.com/office/drawing/2014/main" id="{D23AE5EC-A8E1-4ABB-90E4-F25124194B6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308566" y="3892686"/>
              <a:ext cx="1292619" cy="1292619"/>
            </a:xfrm>
            <a:prstGeom prst="rect">
              <a:avLst/>
            </a:prstGeom>
          </p:spPr>
        </p:pic>
      </p:grpSp>
      <p:grpSp>
        <p:nvGrpSpPr>
          <p:cNvPr id="14" name="グループ化 13">
            <a:extLst>
              <a:ext uri="{FF2B5EF4-FFF2-40B4-BE49-F238E27FC236}">
                <a16:creationId xmlns:a16="http://schemas.microsoft.com/office/drawing/2014/main" id="{6F43043E-C681-4363-92AA-71173E4A90B1}"/>
              </a:ext>
            </a:extLst>
          </p:cNvPr>
          <p:cNvGrpSpPr/>
          <p:nvPr/>
        </p:nvGrpSpPr>
        <p:grpSpPr>
          <a:xfrm>
            <a:off x="5875134" y="1623557"/>
            <a:ext cx="2193775" cy="1795933"/>
            <a:chOff x="5034484" y="3389372"/>
            <a:chExt cx="2193775" cy="1795933"/>
          </a:xfrm>
        </p:grpSpPr>
        <p:pic>
          <p:nvPicPr>
            <p:cNvPr id="15" name="グラフィックス 14" descr="ロボット ハンド 単色塗りつぶし">
              <a:extLst>
                <a:ext uri="{FF2B5EF4-FFF2-40B4-BE49-F238E27FC236}">
                  <a16:creationId xmlns:a16="http://schemas.microsoft.com/office/drawing/2014/main" id="{21DA166D-2465-42F0-9358-D1679B2F691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034484" y="3389372"/>
              <a:ext cx="1292619" cy="1292619"/>
            </a:xfrm>
            <a:prstGeom prst="rect">
              <a:avLst/>
            </a:prstGeom>
          </p:spPr>
        </p:pic>
        <p:pic>
          <p:nvPicPr>
            <p:cNvPr id="16" name="グラフィックス 15" descr="人工知能 単色塗りつぶし">
              <a:extLst>
                <a:ext uri="{FF2B5EF4-FFF2-40B4-BE49-F238E27FC236}">
                  <a16:creationId xmlns:a16="http://schemas.microsoft.com/office/drawing/2014/main" id="{50509B91-A6DC-44B0-BA5F-B8215B90D346}"/>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935640" y="3892686"/>
              <a:ext cx="1292619" cy="1292619"/>
            </a:xfrm>
            <a:prstGeom prst="rect">
              <a:avLst/>
            </a:prstGeom>
          </p:spPr>
        </p:pic>
      </p:grpSp>
      <p:pic>
        <p:nvPicPr>
          <p:cNvPr id="17" name="グラフィックス 16" descr="Aperture 単色塗りつぶし">
            <a:extLst>
              <a:ext uri="{FF2B5EF4-FFF2-40B4-BE49-F238E27FC236}">
                <a16:creationId xmlns:a16="http://schemas.microsoft.com/office/drawing/2014/main" id="{AABF2ABC-97DE-4E24-9DD3-60399ABAA76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016686" y="1770425"/>
            <a:ext cx="1714507" cy="1714507"/>
          </a:xfrm>
          <a:prstGeom prst="rect">
            <a:avLst/>
          </a:prstGeom>
        </p:spPr>
      </p:pic>
      <p:sp>
        <p:nvSpPr>
          <p:cNvPr id="18" name="テキスト ボックス 17">
            <a:extLst>
              <a:ext uri="{FF2B5EF4-FFF2-40B4-BE49-F238E27FC236}">
                <a16:creationId xmlns:a16="http://schemas.microsoft.com/office/drawing/2014/main" id="{34F74072-36F1-4609-A190-F9F1CDDAC460}"/>
              </a:ext>
            </a:extLst>
          </p:cNvPr>
          <p:cNvSpPr txBox="1"/>
          <p:nvPr/>
        </p:nvSpPr>
        <p:spPr>
          <a:xfrm>
            <a:off x="1827417" y="823500"/>
            <a:ext cx="8170685" cy="446276"/>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20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r>
              <a:rPr lang="ja-JP" altLang="en-US" dirty="0"/>
              <a:t>大きく分けて</a:t>
            </a:r>
            <a:r>
              <a:rPr lang="en-US" altLang="ja-JP" dirty="0"/>
              <a:t>3</a:t>
            </a:r>
            <a:r>
              <a:rPr lang="ja-JP" altLang="en-US" dirty="0"/>
              <a:t>つのアプローチ手法がある</a:t>
            </a:r>
            <a:endParaRPr lang="en-US" altLang="ja-JP" dirty="0"/>
          </a:p>
        </p:txBody>
      </p:sp>
      <p:sp>
        <p:nvSpPr>
          <p:cNvPr id="3" name="四角形: 角を丸くする 2">
            <a:extLst>
              <a:ext uri="{FF2B5EF4-FFF2-40B4-BE49-F238E27FC236}">
                <a16:creationId xmlns:a16="http://schemas.microsoft.com/office/drawing/2014/main" id="{72AF96A9-751C-4F16-86D3-7D7DC08CC968}"/>
              </a:ext>
            </a:extLst>
          </p:cNvPr>
          <p:cNvSpPr/>
          <p:nvPr/>
        </p:nvSpPr>
        <p:spPr>
          <a:xfrm>
            <a:off x="2672510" y="1269776"/>
            <a:ext cx="2743201" cy="5043938"/>
          </a:xfrm>
          <a:prstGeom prst="roundRect">
            <a:avLst/>
          </a:prstGeom>
          <a:noFill/>
          <a:ln w="28575">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19" name="吹き出し: 角を丸めた四角形 18">
            <a:extLst>
              <a:ext uri="{FF2B5EF4-FFF2-40B4-BE49-F238E27FC236}">
                <a16:creationId xmlns:a16="http://schemas.microsoft.com/office/drawing/2014/main" id="{3D6AB285-5DDF-4B5D-B4A4-A77336A20389}"/>
              </a:ext>
            </a:extLst>
          </p:cNvPr>
          <p:cNvSpPr/>
          <p:nvPr/>
        </p:nvSpPr>
        <p:spPr>
          <a:xfrm>
            <a:off x="1168304" y="1332490"/>
            <a:ext cx="1318226" cy="400163"/>
          </a:xfrm>
          <a:prstGeom prst="wedgeRoundRectCallout">
            <a:avLst>
              <a:gd name="adj1" fmla="val 63280"/>
              <a:gd name="adj2" fmla="val 154247"/>
              <a:gd name="adj3" fmla="val 16667"/>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sz="1100" b="1" dirty="0">
                <a:latin typeface="+mn-ea"/>
              </a:rPr>
              <a:t>本コースのスコープ</a:t>
            </a:r>
          </a:p>
        </p:txBody>
      </p:sp>
    </p:spTree>
    <p:extLst>
      <p:ext uri="{BB962C8B-B14F-4D97-AF65-F5344CB8AC3E}">
        <p14:creationId xmlns:p14="http://schemas.microsoft.com/office/powerpoint/2010/main" val="159562945"/>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タイトル 1">
            <a:extLst>
              <a:ext uri="{FF2B5EF4-FFF2-40B4-BE49-F238E27FC236}">
                <a16:creationId xmlns:a16="http://schemas.microsoft.com/office/drawing/2014/main" id="{2DA76E4A-E82F-4E3B-913C-6408054281D8}"/>
              </a:ext>
            </a:extLst>
          </p:cNvPr>
          <p:cNvSpPr txBox="1">
            <a:spLocks/>
          </p:cNvSpPr>
          <p:nvPr/>
        </p:nvSpPr>
        <p:spPr bwMode="auto">
          <a:xfrm>
            <a:off x="666515" y="851958"/>
            <a:ext cx="8858485" cy="4826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kumimoji="1" sz="2800" b="1" kern="1200" baseline="0">
                <a:solidFill>
                  <a:schemeClr val="tx1">
                    <a:lumMod val="75000"/>
                    <a:lumOff val="25000"/>
                  </a:schemeClr>
                </a:solidFill>
                <a:latin typeface="メイリオ" panose="020B0604030504040204" pitchFamily="50" charset="-128"/>
                <a:ea typeface="メイリオ" panose="020B0604030504040204" pitchFamily="50" charset="-128"/>
                <a:cs typeface="+mj-cs"/>
              </a:defRPr>
            </a:lvl1pPr>
          </a:lstStyle>
          <a:p>
            <a:r>
              <a:rPr lang="ja-JP" altLang="en-US" sz="3600" spc="150" dirty="0">
                <a:solidFill>
                  <a:srgbClr val="F36C37"/>
                </a:solidFill>
              </a:rPr>
              <a:t>第</a:t>
            </a:r>
            <a:r>
              <a:rPr lang="en-US" altLang="ja-JP" sz="6000" spc="150" dirty="0">
                <a:solidFill>
                  <a:srgbClr val="F36C37"/>
                </a:solidFill>
              </a:rPr>
              <a:t>1</a:t>
            </a:r>
            <a:r>
              <a:rPr lang="ja-JP" altLang="en-US" sz="3600" spc="150" dirty="0">
                <a:solidFill>
                  <a:srgbClr val="F36C37"/>
                </a:solidFill>
              </a:rPr>
              <a:t>章　機械学習の概要</a:t>
            </a:r>
          </a:p>
        </p:txBody>
      </p:sp>
      <p:sp>
        <p:nvSpPr>
          <p:cNvPr id="2" name="スライド番号プレースホルダー 1">
            <a:extLst>
              <a:ext uri="{FF2B5EF4-FFF2-40B4-BE49-F238E27FC236}">
                <a16:creationId xmlns:a16="http://schemas.microsoft.com/office/drawing/2014/main" id="{FAA47C63-520D-4F7C-8DAB-2526094CB5B4}"/>
              </a:ext>
            </a:extLst>
          </p:cNvPr>
          <p:cNvSpPr>
            <a:spLocks noGrp="1"/>
          </p:cNvSpPr>
          <p:nvPr>
            <p:ph type="sldNum" sz="quarter" idx="10"/>
          </p:nvPr>
        </p:nvSpPr>
        <p:spPr>
          <a:xfrm>
            <a:off x="9265299" y="6465214"/>
            <a:ext cx="2743200" cy="204403"/>
          </a:xfrm>
        </p:spPr>
        <p:txBody>
          <a:bodyPr/>
          <a:lstStyle/>
          <a:p>
            <a:fld id="{5D750650-B10A-47BF-93C2-E1678438B37A}" type="slidenum">
              <a:rPr kumimoji="1" lang="ja-JP" altLang="en-US" smtClean="0"/>
              <a:pPr/>
              <a:t>149</a:t>
            </a:fld>
            <a:endParaRPr kumimoji="1" lang="ja-JP" altLang="en-US" dirty="0"/>
          </a:p>
        </p:txBody>
      </p:sp>
      <p:sp>
        <p:nvSpPr>
          <p:cNvPr id="9" name="四角形: 角を丸くする 8">
            <a:extLst>
              <a:ext uri="{FF2B5EF4-FFF2-40B4-BE49-F238E27FC236}">
                <a16:creationId xmlns:a16="http://schemas.microsoft.com/office/drawing/2014/main" id="{17C76A4F-9917-404E-810D-D4C278F81FF6}"/>
              </a:ext>
            </a:extLst>
          </p:cNvPr>
          <p:cNvSpPr/>
          <p:nvPr/>
        </p:nvSpPr>
        <p:spPr bwMode="auto">
          <a:xfrm>
            <a:off x="735085" y="1751579"/>
            <a:ext cx="2208068" cy="358390"/>
          </a:xfrm>
          <a:prstGeom prst="roundRect">
            <a:avLst>
              <a:gd name="adj" fmla="val 50000"/>
            </a:avLst>
          </a:prstGeom>
          <a:solidFill>
            <a:srgbClr val="F36C37"/>
          </a:solidFill>
          <a:ln w="19050" algn="ctr">
            <a:noFill/>
            <a:prstDash val="dash"/>
            <a:round/>
            <a:headEnd/>
            <a:tailEnd/>
          </a:ln>
          <a:effectLst/>
        </p:spPr>
        <p:txBody>
          <a:bodyPr wrap="none" lIns="108000" tIns="108000" rtlCol="0" anchor="ctr"/>
          <a:lstStyle/>
          <a:p>
            <a:pPr algn="ctr"/>
            <a:r>
              <a:rPr kumimoji="1" lang="ja-JP" altLang="en-US" b="1" spc="300" dirty="0">
                <a:solidFill>
                  <a:schemeClr val="bg1"/>
                </a:solidFill>
                <a:latin typeface="+mn-ea"/>
              </a:rPr>
              <a:t>章の目次</a:t>
            </a:r>
          </a:p>
        </p:txBody>
      </p:sp>
      <p:sp>
        <p:nvSpPr>
          <p:cNvPr id="10" name="コンテンツ プレースホルダー 5">
            <a:extLst>
              <a:ext uri="{FF2B5EF4-FFF2-40B4-BE49-F238E27FC236}">
                <a16:creationId xmlns:a16="http://schemas.microsoft.com/office/drawing/2014/main" id="{2A231A49-86B3-4817-904B-36C2F1103794}"/>
              </a:ext>
            </a:extLst>
          </p:cNvPr>
          <p:cNvSpPr txBox="1">
            <a:spLocks/>
          </p:cNvSpPr>
          <p:nvPr/>
        </p:nvSpPr>
        <p:spPr>
          <a:xfrm>
            <a:off x="1071378" y="2431708"/>
            <a:ext cx="9083374" cy="2733632"/>
          </a:xfrm>
          <a:prstGeom prst="rect">
            <a:avLst/>
          </a:prstGeom>
        </p:spPr>
        <p:txBody>
          <a:bodyPr vert="horz" lIns="91440" tIns="45720" rIns="91440" bIns="45720" rtlCol="0" anchor="t"/>
          <a:lstStyle>
            <a:defPPr>
              <a:defRPr lang="en-US"/>
            </a:defPPr>
            <a:lvl1pPr marL="0" algn="r" defTabSz="457200" rtl="0" eaLnBrk="1" latinLnBrk="0" hangingPunct="1">
              <a:defRPr sz="900" b="0" kern="1200">
                <a:solidFill>
                  <a:schemeClr val="tx1">
                    <a:lumMod val="50000"/>
                    <a:lumOff val="50000"/>
                  </a:schemeClr>
                </a:solidFill>
                <a:latin typeface="メイリオ" panose="020B0604030504040204" pitchFamily="50" charset="-128"/>
                <a:ea typeface="メイリオ" panose="020B0604030504040204" pitchFamily="50" charset="-128"/>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lnSpc>
                <a:spcPct val="150000"/>
              </a:lnSpc>
            </a:pPr>
            <a:r>
              <a:rPr kumimoji="1" lang="en-US" altLang="ja-JP" sz="2800" b="1" spc="300" dirty="0">
                <a:solidFill>
                  <a:schemeClr val="bg2">
                    <a:lumMod val="75000"/>
                  </a:schemeClr>
                </a:solidFill>
              </a:rPr>
              <a:t>1-1.</a:t>
            </a:r>
            <a:r>
              <a:rPr kumimoji="1" lang="ja-JP" altLang="en-US" sz="2800" b="1" spc="300" dirty="0">
                <a:solidFill>
                  <a:schemeClr val="bg2">
                    <a:lumMod val="75000"/>
                  </a:schemeClr>
                </a:solidFill>
              </a:rPr>
              <a:t>機械学習の概要</a:t>
            </a:r>
            <a:endParaRPr kumimoji="1" lang="en-US" altLang="ja-JP" sz="2800" b="1" spc="300" dirty="0">
              <a:solidFill>
                <a:schemeClr val="bg2">
                  <a:lumMod val="75000"/>
                </a:schemeClr>
              </a:solidFill>
            </a:endParaRPr>
          </a:p>
          <a:p>
            <a:pPr algn="l">
              <a:lnSpc>
                <a:spcPct val="150000"/>
              </a:lnSpc>
            </a:pPr>
            <a:r>
              <a:rPr lang="en-US" altLang="ja-JP" sz="2800" b="1" spc="300" dirty="0">
                <a:solidFill>
                  <a:schemeClr val="bg2">
                    <a:lumMod val="75000"/>
                  </a:schemeClr>
                </a:solidFill>
              </a:rPr>
              <a:t>1-2.</a:t>
            </a:r>
            <a:r>
              <a:rPr lang="ja-JP" altLang="en-US" sz="2800" b="1" spc="300" dirty="0">
                <a:solidFill>
                  <a:schemeClr val="bg2">
                    <a:lumMod val="75000"/>
                  </a:schemeClr>
                </a:solidFill>
              </a:rPr>
              <a:t>機械学習を利用・構築するためのプロセス</a:t>
            </a:r>
            <a:endParaRPr lang="en-US" altLang="ja-JP" sz="2800" b="1" spc="300" dirty="0">
              <a:solidFill>
                <a:schemeClr val="bg2">
                  <a:lumMod val="75000"/>
                </a:schemeClr>
              </a:solidFill>
            </a:endParaRPr>
          </a:p>
          <a:p>
            <a:pPr algn="l">
              <a:lnSpc>
                <a:spcPct val="150000"/>
              </a:lnSpc>
            </a:pPr>
            <a:r>
              <a:rPr lang="en-US" altLang="ja-JP" sz="2800" b="1" spc="300" dirty="0">
                <a:solidFill>
                  <a:schemeClr val="tx1">
                    <a:lumMod val="75000"/>
                    <a:lumOff val="25000"/>
                  </a:schemeClr>
                </a:solidFill>
              </a:rPr>
              <a:t>1-3.</a:t>
            </a:r>
            <a:r>
              <a:rPr lang="ja-JP" altLang="en-US" sz="2800" b="1" spc="300" dirty="0">
                <a:solidFill>
                  <a:schemeClr val="tx1">
                    <a:lumMod val="75000"/>
                    <a:lumOff val="25000"/>
                  </a:schemeClr>
                </a:solidFill>
              </a:rPr>
              <a:t>機械学習開発の環境</a:t>
            </a:r>
            <a:endParaRPr lang="en-US" altLang="ja-JP" sz="2800" b="1" spc="300" dirty="0">
              <a:solidFill>
                <a:schemeClr val="tx1">
                  <a:lumMod val="75000"/>
                  <a:lumOff val="25000"/>
                </a:schemeClr>
              </a:solidFill>
            </a:endParaRPr>
          </a:p>
          <a:p>
            <a:pPr algn="l">
              <a:lnSpc>
                <a:spcPct val="150000"/>
              </a:lnSpc>
            </a:pPr>
            <a:r>
              <a:rPr lang="en-US" altLang="ja-JP" sz="2800" b="1" spc="300" dirty="0">
                <a:solidFill>
                  <a:schemeClr val="bg2">
                    <a:lumMod val="75000"/>
                  </a:schemeClr>
                </a:solidFill>
              </a:rPr>
              <a:t>1-4.Google </a:t>
            </a:r>
            <a:r>
              <a:rPr lang="en-US" altLang="ja-JP" sz="2800" b="1" spc="300" dirty="0" err="1">
                <a:solidFill>
                  <a:schemeClr val="bg2">
                    <a:lumMod val="75000"/>
                  </a:schemeClr>
                </a:solidFill>
              </a:rPr>
              <a:t>Colaboratory</a:t>
            </a:r>
            <a:r>
              <a:rPr lang="ja-JP" altLang="en-US" sz="2800" b="1" spc="300" dirty="0">
                <a:solidFill>
                  <a:schemeClr val="bg2">
                    <a:lumMod val="75000"/>
                  </a:schemeClr>
                </a:solidFill>
              </a:rPr>
              <a:t> の利用</a:t>
            </a:r>
            <a:endParaRPr lang="en-US" altLang="ja-JP" sz="2800" b="1" spc="300" dirty="0">
              <a:solidFill>
                <a:schemeClr val="bg2">
                  <a:lumMod val="75000"/>
                </a:schemeClr>
              </a:solidFill>
            </a:endParaRPr>
          </a:p>
        </p:txBody>
      </p:sp>
    </p:spTree>
    <p:extLst>
      <p:ext uri="{BB962C8B-B14F-4D97-AF65-F5344CB8AC3E}">
        <p14:creationId xmlns:p14="http://schemas.microsoft.com/office/powerpoint/2010/main" val="5466472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sp>
        <p:nvSpPr>
          <p:cNvPr id="59" name="Google Shape;59;p11"/>
          <p:cNvSpPr txBox="1">
            <a:spLocks noGrp="1"/>
          </p:cNvSpPr>
          <p:nvPr>
            <p:ph type="body" idx="4294967295"/>
          </p:nvPr>
        </p:nvSpPr>
        <p:spPr>
          <a:xfrm>
            <a:off x="671513" y="2370295"/>
            <a:ext cx="11520487" cy="2117409"/>
          </a:xfrm>
          <a:prstGeom prst="rect">
            <a:avLst/>
          </a:prstGeom>
          <a:noFill/>
          <a:ln>
            <a:noFill/>
          </a:ln>
        </p:spPr>
        <p:txBody>
          <a:bodyPr spcFirstLastPara="1" vert="horz" wrap="square" lIns="91425" tIns="45700" rIns="91425" bIns="45700" rtlCol="0" anchor="t" anchorCtr="0">
            <a:noAutofit/>
          </a:bodyPr>
          <a:lstStyle/>
          <a:p>
            <a:pPr>
              <a:spcBef>
                <a:spcPts val="0"/>
              </a:spcBef>
              <a:buFont typeface="Wingdings" pitchFamily="2" charset="2"/>
              <a:buChar char="ü"/>
            </a:pPr>
            <a:r>
              <a:rPr lang="en-US" dirty="0">
                <a:solidFill>
                  <a:srgbClr val="F36C37"/>
                </a:solidFill>
              </a:rPr>
              <a:t>AI </a:t>
            </a:r>
            <a:r>
              <a:rPr lang="en-US" dirty="0" err="1">
                <a:solidFill>
                  <a:srgbClr val="F36C37"/>
                </a:solidFill>
              </a:rPr>
              <a:t>とは</a:t>
            </a:r>
            <a:endParaRPr lang="en-US" dirty="0">
              <a:solidFill>
                <a:srgbClr val="F36C37"/>
              </a:solidFill>
            </a:endParaRPr>
          </a:p>
          <a:p>
            <a:pPr>
              <a:spcBef>
                <a:spcPts val="0"/>
              </a:spcBef>
              <a:buFont typeface="Wingdings" pitchFamily="2" charset="2"/>
              <a:buChar char="ü"/>
            </a:pPr>
            <a:r>
              <a:rPr lang="en-US" dirty="0">
                <a:solidFill>
                  <a:srgbClr val="F36C37"/>
                </a:solidFill>
              </a:rPr>
              <a:t>AI </a:t>
            </a:r>
            <a:r>
              <a:rPr lang="en-US" dirty="0" err="1">
                <a:solidFill>
                  <a:srgbClr val="F36C37"/>
                </a:solidFill>
              </a:rPr>
              <a:t>への誤認識</a:t>
            </a:r>
            <a:endParaRPr lang="en-US" dirty="0">
              <a:solidFill>
                <a:srgbClr val="F36C37"/>
              </a:solidFill>
            </a:endParaRPr>
          </a:p>
          <a:p>
            <a:pPr>
              <a:buFont typeface="Wingdings" pitchFamily="2" charset="2"/>
              <a:buChar char="ü"/>
            </a:pPr>
            <a:r>
              <a:rPr lang="en-US" altLang="ja-JP" dirty="0">
                <a:solidFill>
                  <a:srgbClr val="F36C37"/>
                </a:solidFill>
              </a:rPr>
              <a:t>AI </a:t>
            </a:r>
            <a:r>
              <a:rPr lang="ja-JP" altLang="en-US">
                <a:solidFill>
                  <a:srgbClr val="F36C37"/>
                </a:solidFill>
              </a:rPr>
              <a:t>のタスクと分野</a:t>
            </a:r>
            <a:endParaRPr lang="en-US" altLang="ja-JP" dirty="0">
              <a:solidFill>
                <a:srgbClr val="F36C37"/>
              </a:solidFill>
            </a:endParaRPr>
          </a:p>
          <a:p>
            <a:pPr>
              <a:buFont typeface="Wingdings" pitchFamily="2" charset="2"/>
              <a:buChar char="ü"/>
            </a:pPr>
            <a:r>
              <a:rPr lang="en-US" altLang="ja-JP" dirty="0">
                <a:solidFill>
                  <a:srgbClr val="F36C37"/>
                </a:solidFill>
              </a:rPr>
              <a:t>AI </a:t>
            </a:r>
            <a:r>
              <a:rPr lang="ja-JP" altLang="en-US">
                <a:solidFill>
                  <a:srgbClr val="F36C37"/>
                </a:solidFill>
              </a:rPr>
              <a:t>の原則</a:t>
            </a:r>
            <a:endParaRPr lang="en-US" altLang="ja-JP" dirty="0">
              <a:solidFill>
                <a:srgbClr val="F36C37"/>
              </a:solidFill>
            </a:endParaRPr>
          </a:p>
          <a:p>
            <a:pPr>
              <a:buFont typeface="Wingdings" pitchFamily="2" charset="2"/>
              <a:buChar char="ü"/>
            </a:pPr>
            <a:endParaRPr dirty="0"/>
          </a:p>
          <a:p>
            <a:pPr marL="635000" indent="-457200">
              <a:buFont typeface="Wingdings" pitchFamily="2" charset="2"/>
              <a:buChar char="ü"/>
            </a:pPr>
            <a:endParaRPr dirty="0"/>
          </a:p>
        </p:txBody>
      </p:sp>
      <p:sp>
        <p:nvSpPr>
          <p:cNvPr id="2" name="タイトル 1">
            <a:extLst>
              <a:ext uri="{FF2B5EF4-FFF2-40B4-BE49-F238E27FC236}">
                <a16:creationId xmlns:a16="http://schemas.microsoft.com/office/drawing/2014/main" id="{33A50074-F553-6701-A2E7-7F4B9794049E}"/>
              </a:ext>
            </a:extLst>
          </p:cNvPr>
          <p:cNvSpPr txBox="1">
            <a:spLocks/>
          </p:cNvSpPr>
          <p:nvPr/>
        </p:nvSpPr>
        <p:spPr bwMode="auto">
          <a:xfrm>
            <a:off x="666515" y="851958"/>
            <a:ext cx="8858485" cy="4826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kumimoji="1" sz="2800" b="1" kern="1200" baseline="0">
                <a:solidFill>
                  <a:schemeClr val="tx1">
                    <a:lumMod val="75000"/>
                    <a:lumOff val="25000"/>
                  </a:schemeClr>
                </a:solidFill>
                <a:latin typeface="メイリオ" panose="020B0604030504040204" pitchFamily="50" charset="-128"/>
                <a:ea typeface="メイリオ" panose="020B0604030504040204" pitchFamily="50" charset="-128"/>
                <a:cs typeface="+mj-cs"/>
              </a:defRPr>
            </a:lvl1pPr>
          </a:lstStyle>
          <a:p>
            <a:r>
              <a:rPr lang="ja-JP" altLang="en-US" sz="3600" spc="150" dirty="0">
                <a:solidFill>
                  <a:srgbClr val="F36C37"/>
                </a:solidFill>
              </a:rPr>
              <a:t>第</a:t>
            </a:r>
            <a:r>
              <a:rPr lang="en-US" altLang="ja-JP" sz="6000" spc="150" dirty="0">
                <a:solidFill>
                  <a:srgbClr val="F36C37"/>
                </a:solidFill>
              </a:rPr>
              <a:t>1</a:t>
            </a:r>
            <a:r>
              <a:rPr lang="ja-JP" altLang="en-US" sz="3600" spc="150" dirty="0">
                <a:solidFill>
                  <a:srgbClr val="F36C37"/>
                </a:solidFill>
              </a:rPr>
              <a:t>章　機械学習の概要</a:t>
            </a:r>
          </a:p>
        </p:txBody>
      </p:sp>
      <p:sp>
        <p:nvSpPr>
          <p:cNvPr id="3" name="四角形: 角を丸くする 8">
            <a:extLst>
              <a:ext uri="{FF2B5EF4-FFF2-40B4-BE49-F238E27FC236}">
                <a16:creationId xmlns:a16="http://schemas.microsoft.com/office/drawing/2014/main" id="{844D4A92-B35E-F50B-F591-4CC956F191B6}"/>
              </a:ext>
            </a:extLst>
          </p:cNvPr>
          <p:cNvSpPr/>
          <p:nvPr/>
        </p:nvSpPr>
        <p:spPr bwMode="auto">
          <a:xfrm>
            <a:off x="735085" y="1751579"/>
            <a:ext cx="2208068" cy="358390"/>
          </a:xfrm>
          <a:prstGeom prst="roundRect">
            <a:avLst>
              <a:gd name="adj" fmla="val 50000"/>
            </a:avLst>
          </a:prstGeom>
          <a:solidFill>
            <a:srgbClr val="F36C37"/>
          </a:solidFill>
          <a:ln w="19050" algn="ctr">
            <a:noFill/>
            <a:prstDash val="dash"/>
            <a:round/>
            <a:headEnd/>
            <a:tailEnd/>
          </a:ln>
          <a:effectLst/>
        </p:spPr>
        <p:txBody>
          <a:bodyPr wrap="none" lIns="108000" tIns="108000" rtlCol="0" anchor="ctr"/>
          <a:lstStyle/>
          <a:p>
            <a:pPr algn="ctr"/>
            <a:r>
              <a:rPr kumimoji="1" lang="ja-JP" altLang="en-US" b="1" spc="300" dirty="0">
                <a:solidFill>
                  <a:schemeClr val="bg1"/>
                </a:solidFill>
                <a:latin typeface="+mn-ea"/>
              </a:rPr>
              <a:t>章の目次</a:t>
            </a:r>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lang="en-US" altLang="ja-JP" dirty="0"/>
              <a:t>1-3-1.</a:t>
            </a:r>
            <a:r>
              <a:rPr lang="ja-JP" altLang="en-US" dirty="0"/>
              <a:t>機械学習開発の環境</a:t>
            </a:r>
            <a:endParaRPr kumimoji="1" lang="ja-JP" altLang="en-US" dirty="0"/>
          </a:p>
        </p:txBody>
      </p:sp>
      <p:sp>
        <p:nvSpPr>
          <p:cNvPr id="4" name="スライド番号プレースホルダー 3">
            <a:extLst>
              <a:ext uri="{FF2B5EF4-FFF2-40B4-BE49-F238E27FC236}">
                <a16:creationId xmlns:a16="http://schemas.microsoft.com/office/drawing/2014/main" id="{B071004A-4192-4172-8766-E66D90670195}"/>
              </a:ext>
            </a:extLst>
          </p:cNvPr>
          <p:cNvSpPr>
            <a:spLocks noGrp="1"/>
          </p:cNvSpPr>
          <p:nvPr>
            <p:ph type="sldNum" sz="quarter" idx="10"/>
          </p:nvPr>
        </p:nvSpPr>
        <p:spPr/>
        <p:txBody>
          <a:bodyPr/>
          <a:lstStyle/>
          <a:p>
            <a:fld id="{5D750650-B10A-47BF-93C2-E1678438B37A}" type="slidenum">
              <a:rPr kumimoji="1" lang="ja-JP" altLang="en-US" smtClean="0"/>
              <a:pPr/>
              <a:t>150</a:t>
            </a:fld>
            <a:endParaRPr kumimoji="1" lang="ja-JP" altLang="en-US"/>
          </a:p>
        </p:txBody>
      </p:sp>
      <p:sp>
        <p:nvSpPr>
          <p:cNvPr id="6" name="四角形: 角を丸くする 5">
            <a:extLst>
              <a:ext uri="{FF2B5EF4-FFF2-40B4-BE49-F238E27FC236}">
                <a16:creationId xmlns:a16="http://schemas.microsoft.com/office/drawing/2014/main" id="{1790AF33-2B32-4E21-B873-F3F9B0FC9C80}"/>
              </a:ext>
            </a:extLst>
          </p:cNvPr>
          <p:cNvSpPr/>
          <p:nvPr/>
        </p:nvSpPr>
        <p:spPr bwMode="auto">
          <a:xfrm>
            <a:off x="774542" y="1105647"/>
            <a:ext cx="10678772" cy="477017"/>
          </a:xfrm>
          <a:prstGeom prst="roundRect">
            <a:avLst>
              <a:gd name="adj" fmla="val 7423"/>
            </a:avLst>
          </a:prstGeom>
          <a:solidFill>
            <a:srgbClr val="FEEDE6"/>
          </a:solidFill>
          <a:ln w="19050" algn="ctr">
            <a:noFill/>
            <a:prstDash val="dash"/>
            <a:round/>
            <a:headEnd/>
            <a:tailEnd/>
          </a:ln>
          <a:effectLst/>
        </p:spPr>
        <p:txBody>
          <a:bodyPr wrap="none" lIns="180000" bIns="0" rtlCol="0" anchor="ctr"/>
          <a:lstStyle/>
          <a:p>
            <a:pPr marL="285750" indent="-285750">
              <a:buFont typeface="Wingdings" panose="05000000000000000000" pitchFamily="2" charset="2"/>
              <a:buChar char="n"/>
            </a:pPr>
            <a:r>
              <a:rPr kumimoji="1" lang="ja-JP" altLang="en-US" sz="2000" b="1" dirty="0">
                <a:solidFill>
                  <a:srgbClr val="F36C37"/>
                </a:solidFill>
                <a:latin typeface="+mj-ea"/>
                <a:ea typeface="+mj-ea"/>
              </a:rPr>
              <a:t>機械学習を行うために必要な環境</a:t>
            </a:r>
          </a:p>
        </p:txBody>
      </p:sp>
      <p:sp>
        <p:nvSpPr>
          <p:cNvPr id="9" name="テキスト ボックス 8">
            <a:extLst>
              <a:ext uri="{FF2B5EF4-FFF2-40B4-BE49-F238E27FC236}">
                <a16:creationId xmlns:a16="http://schemas.microsoft.com/office/drawing/2014/main" id="{1424D552-9D17-40C9-BFF4-AC0CE2C46C8E}"/>
              </a:ext>
            </a:extLst>
          </p:cNvPr>
          <p:cNvSpPr txBox="1"/>
          <p:nvPr/>
        </p:nvSpPr>
        <p:spPr>
          <a:xfrm>
            <a:off x="1067068" y="1760526"/>
            <a:ext cx="10386246" cy="1264315"/>
          </a:xfrm>
          <a:prstGeom prst="rect">
            <a:avLst/>
          </a:prstGeom>
        </p:spPr>
        <p:txBody>
          <a:bodyPr vert="horz" wrap="none" lIns="91440" tIns="45720" rIns="91440" bIns="45720" rtlCol="0">
            <a:noAutofit/>
          </a:bodyPr>
          <a:lstStyle>
            <a:defPPr>
              <a:defRPr lang="en-US"/>
            </a:defPPr>
            <a:lvl1pPr marL="357188" marR="0" indent="-357188" defTabSz="914400" fontAlgn="base">
              <a:lnSpc>
                <a:spcPct val="100000"/>
              </a:lnSpc>
              <a:spcBef>
                <a:spcPts val="0"/>
              </a:spcBef>
              <a:spcAft>
                <a:spcPts val="600"/>
              </a:spcAft>
              <a:buClr>
                <a:schemeClr val="tx1">
                  <a:lumMod val="75000"/>
                  <a:lumOff val="25000"/>
                </a:schemeClr>
              </a:buClr>
              <a:buSzTx/>
              <a:buFont typeface="Wingdings" panose="05000000000000000000" pitchFamily="2" charset="2"/>
              <a:buChar char="l"/>
              <a:tabLst/>
              <a:defRPr kumimoji="1" b="1" baseline="0">
                <a:solidFill>
                  <a:schemeClr val="tx1">
                    <a:lumMod val="75000"/>
                    <a:lumOff val="25000"/>
                  </a:schemeClr>
                </a:solidFill>
                <a:latin typeface="メイリオ" panose="020B0604030504040204" pitchFamily="50" charset="-128"/>
                <a:ea typeface="メイリオ" panose="020B0604030504040204" pitchFamily="50" charset="-128"/>
              </a:defRPr>
            </a:lvl1pPr>
            <a:lvl2pPr marL="742950" marR="0" indent="-285750" defTabSz="914400" fontAlgn="base">
              <a:lnSpc>
                <a:spcPct val="100000"/>
              </a:lnSpc>
              <a:spcBef>
                <a:spcPct val="20000"/>
              </a:spcBef>
              <a:spcAft>
                <a:spcPct val="0"/>
              </a:spcAft>
              <a:buClr>
                <a:schemeClr val="tx1"/>
              </a:buClr>
              <a:buSzTx/>
              <a:buFont typeface="Wingdings" panose="05000000000000000000" pitchFamily="2" charset="2"/>
              <a:buChar char="l"/>
              <a:tabLst/>
              <a:defRPr kumimoji="1" sz="2800" baseline="0">
                <a:solidFill>
                  <a:schemeClr val="tx1">
                    <a:lumMod val="75000"/>
                    <a:lumOff val="25000"/>
                  </a:schemeClr>
                </a:solidFill>
                <a:latin typeface="メイリオ" panose="020B0604030504040204" pitchFamily="50" charset="-128"/>
                <a:ea typeface="メイリオ" panose="020B0604030504040204" pitchFamily="50" charset="-128"/>
              </a:defRPr>
            </a:lvl2pPr>
            <a:lvl3pPr marL="1143000" marR="0" indent="-22860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3pPr>
            <a:lvl4pPr marL="1714500" marR="0" indent="-34290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4pPr>
            <a:lvl5pPr marL="2114550" marR="0" indent="-28575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5pPr>
            <a:lvl6pPr marL="2514600" indent="-228600" defTabSz="914400">
              <a:lnSpc>
                <a:spcPct val="90000"/>
              </a:lnSpc>
              <a:spcBef>
                <a:spcPts val="500"/>
              </a:spcBef>
              <a:buFont typeface="Arial" panose="020B0604020202020204" pitchFamily="34" charset="0"/>
              <a:buChar char="•"/>
              <a:defRPr kumimoji="1"/>
            </a:lvl6pPr>
            <a:lvl7pPr marL="2971800" indent="-228600" defTabSz="914400">
              <a:lnSpc>
                <a:spcPct val="90000"/>
              </a:lnSpc>
              <a:spcBef>
                <a:spcPts val="500"/>
              </a:spcBef>
              <a:buFont typeface="Arial" panose="020B0604020202020204" pitchFamily="34" charset="0"/>
              <a:buChar char="•"/>
              <a:defRPr kumimoji="1"/>
            </a:lvl7pPr>
            <a:lvl8pPr marL="3429000" indent="-228600" defTabSz="914400">
              <a:lnSpc>
                <a:spcPct val="90000"/>
              </a:lnSpc>
              <a:spcBef>
                <a:spcPts val="500"/>
              </a:spcBef>
              <a:buFont typeface="Arial" panose="020B0604020202020204" pitchFamily="34" charset="0"/>
              <a:buChar char="•"/>
              <a:defRPr kumimoji="1"/>
            </a:lvl8pPr>
            <a:lvl9pPr marL="3886200" indent="-228600" defTabSz="914400">
              <a:lnSpc>
                <a:spcPct val="90000"/>
              </a:lnSpc>
              <a:spcBef>
                <a:spcPts val="500"/>
              </a:spcBef>
              <a:buFont typeface="Arial" panose="020B0604020202020204" pitchFamily="34" charset="0"/>
              <a:buChar char="•"/>
              <a:defRPr kumimoji="1"/>
            </a:lvl9pPr>
          </a:lstStyle>
          <a:p>
            <a:pPr>
              <a:lnSpc>
                <a:spcPct val="110000"/>
              </a:lnSpc>
              <a:buClr>
                <a:srgbClr val="F36C37"/>
              </a:buClr>
            </a:pPr>
            <a:r>
              <a:rPr lang="ja-JP" altLang="en-US" sz="2000" dirty="0"/>
              <a:t>プログラミングで機械学習モデルを構築するために必要なハード・ソフトウェア環境</a:t>
            </a:r>
          </a:p>
          <a:p>
            <a:pPr>
              <a:lnSpc>
                <a:spcPct val="110000"/>
              </a:lnSpc>
              <a:buClr>
                <a:srgbClr val="F36C37"/>
              </a:buClr>
            </a:pPr>
            <a:r>
              <a:rPr lang="ja-JP" altLang="en-US" sz="2000" dirty="0"/>
              <a:t>プログラミング言語は一般的に</a:t>
            </a:r>
            <a:r>
              <a:rPr lang="en-US" altLang="ja-JP" sz="2000" dirty="0"/>
              <a:t>Python</a:t>
            </a:r>
            <a:r>
              <a:rPr lang="ja-JP" altLang="en-US" sz="2000" dirty="0"/>
              <a:t>や</a:t>
            </a:r>
            <a:r>
              <a:rPr lang="en-US" altLang="ja-JP" sz="2000" dirty="0"/>
              <a:t>R</a:t>
            </a:r>
            <a:r>
              <a:rPr lang="ja-JP" altLang="en-US" sz="2000" dirty="0"/>
              <a:t>言語がよく用いられる</a:t>
            </a:r>
          </a:p>
        </p:txBody>
      </p:sp>
      <p:sp>
        <p:nvSpPr>
          <p:cNvPr id="11" name="直方体 10">
            <a:extLst>
              <a:ext uri="{FF2B5EF4-FFF2-40B4-BE49-F238E27FC236}">
                <a16:creationId xmlns:a16="http://schemas.microsoft.com/office/drawing/2014/main" id="{1F145C4C-471E-46C7-BAC1-9CEF868A60DA}"/>
              </a:ext>
            </a:extLst>
          </p:cNvPr>
          <p:cNvSpPr/>
          <p:nvPr/>
        </p:nvSpPr>
        <p:spPr>
          <a:xfrm>
            <a:off x="1067064" y="5502682"/>
            <a:ext cx="3113047" cy="869097"/>
          </a:xfrm>
          <a:prstGeom prst="cube">
            <a:avLst>
              <a:gd name="adj" fmla="val 31567"/>
            </a:avLst>
          </a:prstGeom>
          <a:solidFill>
            <a:srgbClr val="F36C37"/>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effectLst>
                  <a:outerShdw blurRad="38100" dist="38100" dir="2700000" algn="tl">
                    <a:srgbClr val="000000">
                      <a:alpha val="43137"/>
                    </a:srgbClr>
                  </a:outerShdw>
                </a:effectLst>
              </a:rPr>
              <a:t>計算リソース（</a:t>
            </a:r>
            <a:r>
              <a:rPr kumimoji="1" lang="en-US" altLang="ja-JP" sz="1600" b="1" dirty="0">
                <a:effectLst>
                  <a:outerShdw blurRad="38100" dist="38100" dir="2700000" algn="tl">
                    <a:srgbClr val="000000">
                      <a:alpha val="43137"/>
                    </a:srgbClr>
                  </a:outerShdw>
                </a:effectLst>
              </a:rPr>
              <a:t>Computer</a:t>
            </a:r>
            <a:r>
              <a:rPr kumimoji="1" lang="ja-JP" altLang="en-US" sz="1600" b="1" dirty="0">
                <a:effectLst>
                  <a:outerShdw blurRad="38100" dist="38100" dir="2700000" algn="tl">
                    <a:srgbClr val="000000">
                      <a:alpha val="43137"/>
                    </a:srgbClr>
                  </a:outerShdw>
                </a:effectLst>
              </a:rPr>
              <a:t>）</a:t>
            </a:r>
          </a:p>
        </p:txBody>
      </p:sp>
      <p:sp>
        <p:nvSpPr>
          <p:cNvPr id="12" name="直方体 11">
            <a:extLst>
              <a:ext uri="{FF2B5EF4-FFF2-40B4-BE49-F238E27FC236}">
                <a16:creationId xmlns:a16="http://schemas.microsoft.com/office/drawing/2014/main" id="{CD3342AC-38DE-413D-9FC4-F249E2757F3E}"/>
              </a:ext>
            </a:extLst>
          </p:cNvPr>
          <p:cNvSpPr/>
          <p:nvPr/>
        </p:nvSpPr>
        <p:spPr>
          <a:xfrm>
            <a:off x="1067063" y="4842424"/>
            <a:ext cx="3113047" cy="869097"/>
          </a:xfrm>
          <a:prstGeom prst="cube">
            <a:avLst>
              <a:gd name="adj" fmla="val 31567"/>
            </a:avLst>
          </a:prstGeom>
          <a:solidFill>
            <a:srgbClr val="00B050"/>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b="1" dirty="0">
                <a:effectLst>
                  <a:outerShdw blurRad="38100" dist="38100" dir="2700000" algn="tl">
                    <a:srgbClr val="000000">
                      <a:alpha val="43137"/>
                    </a:srgbClr>
                  </a:outerShdw>
                </a:effectLst>
              </a:rPr>
              <a:t>OS/</a:t>
            </a:r>
            <a:r>
              <a:rPr kumimoji="1" lang="ja-JP" altLang="en-US" sz="1600" b="1" dirty="0">
                <a:effectLst>
                  <a:outerShdw blurRad="38100" dist="38100" dir="2700000" algn="tl">
                    <a:srgbClr val="000000">
                      <a:alpha val="43137"/>
                    </a:srgbClr>
                  </a:outerShdw>
                </a:effectLst>
              </a:rPr>
              <a:t>ランタイム</a:t>
            </a:r>
          </a:p>
        </p:txBody>
      </p:sp>
      <p:sp>
        <p:nvSpPr>
          <p:cNvPr id="13" name="直方体 12">
            <a:extLst>
              <a:ext uri="{FF2B5EF4-FFF2-40B4-BE49-F238E27FC236}">
                <a16:creationId xmlns:a16="http://schemas.microsoft.com/office/drawing/2014/main" id="{3643ECC6-4B2A-4338-9637-3502651DFCBD}"/>
              </a:ext>
            </a:extLst>
          </p:cNvPr>
          <p:cNvSpPr/>
          <p:nvPr/>
        </p:nvSpPr>
        <p:spPr>
          <a:xfrm>
            <a:off x="1067063" y="4172727"/>
            <a:ext cx="3113047" cy="869097"/>
          </a:xfrm>
          <a:prstGeom prst="cube">
            <a:avLst>
              <a:gd name="adj" fmla="val 31567"/>
            </a:avLst>
          </a:prstGeom>
          <a:solidFill>
            <a:schemeClr val="accent2">
              <a:lumMod val="75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effectLst>
                  <a:outerShdw blurRad="38100" dist="38100" dir="2700000" algn="tl">
                    <a:srgbClr val="000000">
                      <a:alpha val="43137"/>
                    </a:srgbClr>
                  </a:outerShdw>
                </a:effectLst>
              </a:rPr>
              <a:t>プログラミング言語</a:t>
            </a:r>
          </a:p>
        </p:txBody>
      </p:sp>
      <p:sp>
        <p:nvSpPr>
          <p:cNvPr id="15" name="直方体 14">
            <a:extLst>
              <a:ext uri="{FF2B5EF4-FFF2-40B4-BE49-F238E27FC236}">
                <a16:creationId xmlns:a16="http://schemas.microsoft.com/office/drawing/2014/main" id="{BEC328CF-2767-44DC-8C0F-5FF2859ED151}"/>
              </a:ext>
            </a:extLst>
          </p:cNvPr>
          <p:cNvSpPr/>
          <p:nvPr/>
        </p:nvSpPr>
        <p:spPr>
          <a:xfrm>
            <a:off x="1067063" y="3512469"/>
            <a:ext cx="3113047" cy="869097"/>
          </a:xfrm>
          <a:prstGeom prst="cube">
            <a:avLst>
              <a:gd name="adj" fmla="val 31567"/>
            </a:avLst>
          </a:prstGeom>
          <a:solidFill>
            <a:schemeClr val="accent2">
              <a:lumMod val="50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effectLst>
                  <a:outerShdw blurRad="38100" dist="38100" dir="2700000" algn="tl">
                    <a:srgbClr val="000000">
                      <a:alpha val="43137"/>
                    </a:srgbClr>
                  </a:outerShdw>
                </a:effectLst>
              </a:rPr>
              <a:t>ライブラリ・フレームワーク</a:t>
            </a:r>
          </a:p>
        </p:txBody>
      </p:sp>
      <p:sp>
        <p:nvSpPr>
          <p:cNvPr id="16" name="直方体 15">
            <a:extLst>
              <a:ext uri="{FF2B5EF4-FFF2-40B4-BE49-F238E27FC236}">
                <a16:creationId xmlns:a16="http://schemas.microsoft.com/office/drawing/2014/main" id="{574B0D7F-E465-4103-AAF4-541DAC953CF7}"/>
              </a:ext>
            </a:extLst>
          </p:cNvPr>
          <p:cNvSpPr/>
          <p:nvPr/>
        </p:nvSpPr>
        <p:spPr>
          <a:xfrm>
            <a:off x="1067063" y="2847492"/>
            <a:ext cx="3113047" cy="869097"/>
          </a:xfrm>
          <a:prstGeom prst="cube">
            <a:avLst>
              <a:gd name="adj" fmla="val 31567"/>
            </a:avLst>
          </a:prstGeom>
          <a:solidFill>
            <a:srgbClr val="5694D0"/>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effectLst>
                  <a:outerShdw blurRad="38100" dist="38100" dir="2700000" algn="tl">
                    <a:srgbClr val="000000">
                      <a:alpha val="43137"/>
                    </a:srgbClr>
                  </a:outerShdw>
                </a:effectLst>
              </a:rPr>
              <a:t>学習モデル</a:t>
            </a:r>
          </a:p>
        </p:txBody>
      </p:sp>
      <p:sp>
        <p:nvSpPr>
          <p:cNvPr id="17" name="テキスト ボックス 16">
            <a:extLst>
              <a:ext uri="{FF2B5EF4-FFF2-40B4-BE49-F238E27FC236}">
                <a16:creationId xmlns:a16="http://schemas.microsoft.com/office/drawing/2014/main" id="{163C75F6-877D-4296-A42F-FBA3D78EE10D}"/>
              </a:ext>
            </a:extLst>
          </p:cNvPr>
          <p:cNvSpPr txBox="1"/>
          <p:nvPr/>
        </p:nvSpPr>
        <p:spPr>
          <a:xfrm>
            <a:off x="4860172" y="4991199"/>
            <a:ext cx="5825247" cy="374765"/>
          </a:xfrm>
          <a:prstGeom prst="rect">
            <a:avLst/>
          </a:prstGeom>
          <a:solidFill>
            <a:schemeClr val="tx1">
              <a:lumMod val="10000"/>
              <a:lumOff val="90000"/>
            </a:schemeClr>
          </a:solidFill>
        </p:spPr>
        <p:txBody>
          <a:bodyPr wrap="square" rtlCol="0">
            <a:spAutoFit/>
          </a:bodyPr>
          <a:lstStyle/>
          <a:p>
            <a:r>
              <a:rPr kumimoji="1" lang="en-US" altLang="ja-JP" dirty="0"/>
              <a:t>Jupyter Notebook</a:t>
            </a:r>
            <a:endParaRPr kumimoji="1" lang="ja-JP" altLang="en-US" dirty="0"/>
          </a:p>
        </p:txBody>
      </p:sp>
      <p:sp>
        <p:nvSpPr>
          <p:cNvPr id="18" name="テキスト ボックス 17">
            <a:extLst>
              <a:ext uri="{FF2B5EF4-FFF2-40B4-BE49-F238E27FC236}">
                <a16:creationId xmlns:a16="http://schemas.microsoft.com/office/drawing/2014/main" id="{FC421B08-41AA-4E7A-9DE8-BFDDA573F5DE}"/>
              </a:ext>
            </a:extLst>
          </p:cNvPr>
          <p:cNvSpPr txBox="1"/>
          <p:nvPr/>
        </p:nvSpPr>
        <p:spPr>
          <a:xfrm>
            <a:off x="4860173" y="4317130"/>
            <a:ext cx="5825248" cy="374765"/>
          </a:xfrm>
          <a:prstGeom prst="rect">
            <a:avLst/>
          </a:prstGeom>
          <a:solidFill>
            <a:schemeClr val="tx1">
              <a:lumMod val="10000"/>
              <a:lumOff val="90000"/>
            </a:schemeClr>
          </a:solidFill>
        </p:spPr>
        <p:txBody>
          <a:bodyPr wrap="square" rtlCol="0">
            <a:spAutoFit/>
          </a:bodyPr>
          <a:lstStyle/>
          <a:p>
            <a:r>
              <a:rPr kumimoji="1" lang="en-US" altLang="ja-JP" dirty="0"/>
              <a:t>Python</a:t>
            </a:r>
            <a:r>
              <a:rPr kumimoji="1" lang="ja-JP" altLang="en-US" dirty="0"/>
              <a:t>、（</a:t>
            </a:r>
            <a:r>
              <a:rPr kumimoji="1" lang="en-US" altLang="ja-JP" dirty="0"/>
              <a:t>R</a:t>
            </a:r>
            <a:r>
              <a:rPr kumimoji="1" lang="ja-JP" altLang="en-US" dirty="0"/>
              <a:t>言語）</a:t>
            </a:r>
          </a:p>
        </p:txBody>
      </p:sp>
      <p:sp>
        <p:nvSpPr>
          <p:cNvPr id="19" name="テキスト ボックス 18">
            <a:extLst>
              <a:ext uri="{FF2B5EF4-FFF2-40B4-BE49-F238E27FC236}">
                <a16:creationId xmlns:a16="http://schemas.microsoft.com/office/drawing/2014/main" id="{EE975A7B-2A0F-4450-ABA2-BDE975722027}"/>
              </a:ext>
            </a:extLst>
          </p:cNvPr>
          <p:cNvSpPr txBox="1"/>
          <p:nvPr/>
        </p:nvSpPr>
        <p:spPr>
          <a:xfrm>
            <a:off x="4860172" y="3648494"/>
            <a:ext cx="5825249" cy="369332"/>
          </a:xfrm>
          <a:prstGeom prst="rect">
            <a:avLst/>
          </a:prstGeom>
          <a:solidFill>
            <a:schemeClr val="tx1">
              <a:lumMod val="10000"/>
              <a:lumOff val="90000"/>
            </a:schemeClr>
          </a:solidFill>
        </p:spPr>
        <p:txBody>
          <a:bodyPr wrap="square" rtlCol="0">
            <a:spAutoFit/>
          </a:bodyPr>
          <a:lstStyle/>
          <a:p>
            <a:r>
              <a:rPr kumimoji="1" lang="en-US" altLang="ja-JP" dirty="0"/>
              <a:t>scikit-learn</a:t>
            </a:r>
            <a:r>
              <a:rPr kumimoji="1" lang="ja-JP" altLang="en-US" dirty="0"/>
              <a:t>、</a:t>
            </a:r>
            <a:r>
              <a:rPr kumimoji="1" lang="en-US" altLang="ja-JP" dirty="0"/>
              <a:t>LightGBM</a:t>
            </a:r>
            <a:r>
              <a:rPr kumimoji="1" lang="ja-JP" altLang="en-US" dirty="0"/>
              <a:t>、</a:t>
            </a:r>
            <a:r>
              <a:rPr kumimoji="1" lang="en-US" altLang="ja-JP" dirty="0"/>
              <a:t>TensorFlow / Keras</a:t>
            </a:r>
            <a:r>
              <a:rPr kumimoji="1" lang="ja-JP" altLang="en-US" dirty="0"/>
              <a:t>、</a:t>
            </a:r>
            <a:r>
              <a:rPr kumimoji="1" lang="en-US" altLang="ja-JP" dirty="0"/>
              <a:t>PyTorch</a:t>
            </a:r>
            <a:endParaRPr kumimoji="1" lang="ja-JP" altLang="en-US" dirty="0"/>
          </a:p>
        </p:txBody>
      </p:sp>
      <p:sp>
        <p:nvSpPr>
          <p:cNvPr id="7" name="二等辺三角形 6">
            <a:extLst>
              <a:ext uri="{FF2B5EF4-FFF2-40B4-BE49-F238E27FC236}">
                <a16:creationId xmlns:a16="http://schemas.microsoft.com/office/drawing/2014/main" id="{F1E995AD-8BFF-44A7-9489-C01724663044}"/>
              </a:ext>
            </a:extLst>
          </p:cNvPr>
          <p:cNvSpPr/>
          <p:nvPr/>
        </p:nvSpPr>
        <p:spPr>
          <a:xfrm rot="16200000">
            <a:off x="4413090" y="3785754"/>
            <a:ext cx="227604" cy="94922"/>
          </a:xfrm>
          <a:prstGeom prst="triangle">
            <a:avLst/>
          </a:prstGeom>
          <a:solidFill>
            <a:srgbClr val="F36C3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21" name="二等辺三角形 20">
            <a:extLst>
              <a:ext uri="{FF2B5EF4-FFF2-40B4-BE49-F238E27FC236}">
                <a16:creationId xmlns:a16="http://schemas.microsoft.com/office/drawing/2014/main" id="{67797F5F-95E8-42A0-874A-D5D01446101B}"/>
              </a:ext>
            </a:extLst>
          </p:cNvPr>
          <p:cNvSpPr/>
          <p:nvPr/>
        </p:nvSpPr>
        <p:spPr>
          <a:xfrm rot="16200000">
            <a:off x="4413090" y="4457051"/>
            <a:ext cx="227604" cy="94922"/>
          </a:xfrm>
          <a:prstGeom prst="triangle">
            <a:avLst/>
          </a:prstGeom>
          <a:solidFill>
            <a:srgbClr val="F36C3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22" name="二等辺三角形 21">
            <a:extLst>
              <a:ext uri="{FF2B5EF4-FFF2-40B4-BE49-F238E27FC236}">
                <a16:creationId xmlns:a16="http://schemas.microsoft.com/office/drawing/2014/main" id="{10AA341D-6C62-4913-BF9F-B05C2BA7AA52}"/>
              </a:ext>
            </a:extLst>
          </p:cNvPr>
          <p:cNvSpPr/>
          <p:nvPr/>
        </p:nvSpPr>
        <p:spPr>
          <a:xfrm rot="16200000">
            <a:off x="4413090" y="5131120"/>
            <a:ext cx="227604" cy="94922"/>
          </a:xfrm>
          <a:prstGeom prst="triangle">
            <a:avLst/>
          </a:prstGeom>
          <a:solidFill>
            <a:srgbClr val="F36C3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pic>
        <p:nvPicPr>
          <p:cNvPr id="23" name="図 22" descr="グラフィカル ユーザー インターフェイス, ダイアグラム, アプリケーション&#10;&#10;自動的に生成された説明">
            <a:extLst>
              <a:ext uri="{FF2B5EF4-FFF2-40B4-BE49-F238E27FC236}">
                <a16:creationId xmlns:a16="http://schemas.microsoft.com/office/drawing/2014/main" id="{148F026B-7965-4EB6-BD6A-1D4C5F9D86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65299" y="4073649"/>
            <a:ext cx="2289545" cy="2298130"/>
          </a:xfrm>
          <a:prstGeom prst="rect">
            <a:avLst/>
          </a:prstGeom>
        </p:spPr>
      </p:pic>
    </p:spTree>
    <p:extLst>
      <p:ext uri="{BB962C8B-B14F-4D97-AF65-F5344CB8AC3E}">
        <p14:creationId xmlns:p14="http://schemas.microsoft.com/office/powerpoint/2010/main" val="3387708389"/>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四角形: 角を丸くする 2">
            <a:extLst>
              <a:ext uri="{FF2B5EF4-FFF2-40B4-BE49-F238E27FC236}">
                <a16:creationId xmlns:a16="http://schemas.microsoft.com/office/drawing/2014/main" id="{DF1B4ADD-6E99-4E5D-AC16-AD5D12605DE6}"/>
              </a:ext>
            </a:extLst>
          </p:cNvPr>
          <p:cNvSpPr/>
          <p:nvPr/>
        </p:nvSpPr>
        <p:spPr>
          <a:xfrm>
            <a:off x="1576243" y="3602391"/>
            <a:ext cx="2229393" cy="2464526"/>
          </a:xfrm>
          <a:prstGeom prst="roundRect">
            <a:avLst/>
          </a:prstGeom>
          <a:solidFill>
            <a:srgbClr val="F36C37"/>
          </a:solidFill>
          <a:ln>
            <a:noFill/>
          </a:ln>
          <a:effectLst>
            <a:glow rad="1397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t" anchorCtr="0" forceAA="0" compatLnSpc="1">
            <a:prstTxWarp prst="textNoShape">
              <a:avLst/>
            </a:prstTxWarp>
            <a:noAutofit/>
          </a:bodyPr>
          <a:lstStyle/>
          <a:p>
            <a:pPr algn="ctr"/>
            <a:r>
              <a:rPr kumimoji="1" lang="en-US" altLang="ja-JP" sz="2400" b="1" dirty="0">
                <a:effectLst>
                  <a:outerShdw blurRad="38100" dist="38100" dir="2700000" algn="tl">
                    <a:srgbClr val="000000">
                      <a:alpha val="43137"/>
                    </a:srgbClr>
                  </a:outerShdw>
                </a:effectLst>
                <a:latin typeface="+mn-ea"/>
              </a:rPr>
              <a:t>CPU</a:t>
            </a:r>
            <a:endParaRPr kumimoji="1" lang="ja-JP" altLang="en-US" sz="2400" b="1" dirty="0">
              <a:effectLst>
                <a:outerShdw blurRad="38100" dist="38100" dir="2700000" algn="tl">
                  <a:srgbClr val="000000">
                    <a:alpha val="43137"/>
                  </a:srgbClr>
                </a:outerShdw>
              </a:effectLst>
              <a:latin typeface="+mn-ea"/>
            </a:endParaRPr>
          </a:p>
        </p:txBody>
      </p:sp>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lang="en-US" altLang="ja-JP" dirty="0"/>
              <a:t>1-3-2.</a:t>
            </a:r>
            <a:r>
              <a:rPr lang="ja-JP" altLang="en-US" dirty="0"/>
              <a:t>機械学習開発に必要なハードウェア</a:t>
            </a:r>
            <a:endParaRPr kumimoji="1" lang="ja-JP" altLang="en-US" dirty="0"/>
          </a:p>
        </p:txBody>
      </p:sp>
      <p:sp>
        <p:nvSpPr>
          <p:cNvPr id="4" name="スライド番号プレースホルダー 3">
            <a:extLst>
              <a:ext uri="{FF2B5EF4-FFF2-40B4-BE49-F238E27FC236}">
                <a16:creationId xmlns:a16="http://schemas.microsoft.com/office/drawing/2014/main" id="{E5EB0D68-689B-42ED-8710-E9CD8551A649}"/>
              </a:ext>
            </a:extLst>
          </p:cNvPr>
          <p:cNvSpPr>
            <a:spLocks noGrp="1"/>
          </p:cNvSpPr>
          <p:nvPr>
            <p:ph type="sldNum" sz="quarter" idx="10"/>
          </p:nvPr>
        </p:nvSpPr>
        <p:spPr/>
        <p:txBody>
          <a:bodyPr/>
          <a:lstStyle/>
          <a:p>
            <a:fld id="{5D750650-B10A-47BF-93C2-E1678438B37A}" type="slidenum">
              <a:rPr kumimoji="1" lang="ja-JP" altLang="en-US" smtClean="0"/>
              <a:pPr/>
              <a:t>151</a:t>
            </a:fld>
            <a:endParaRPr kumimoji="1" lang="ja-JP" altLang="en-US"/>
          </a:p>
        </p:txBody>
      </p:sp>
      <p:sp>
        <p:nvSpPr>
          <p:cNvPr id="18" name="四角形: 角を丸くする 17">
            <a:extLst>
              <a:ext uri="{FF2B5EF4-FFF2-40B4-BE49-F238E27FC236}">
                <a16:creationId xmlns:a16="http://schemas.microsoft.com/office/drawing/2014/main" id="{F8A64E53-B948-4311-91FA-C57B844F09B7}"/>
              </a:ext>
            </a:extLst>
          </p:cNvPr>
          <p:cNvSpPr/>
          <p:nvPr/>
        </p:nvSpPr>
        <p:spPr bwMode="auto">
          <a:xfrm>
            <a:off x="746465" y="1007092"/>
            <a:ext cx="10678772" cy="477017"/>
          </a:xfrm>
          <a:prstGeom prst="roundRect">
            <a:avLst>
              <a:gd name="adj" fmla="val 7423"/>
            </a:avLst>
          </a:prstGeom>
          <a:solidFill>
            <a:srgbClr val="FEEDE6"/>
          </a:solidFill>
          <a:ln w="19050" algn="ctr">
            <a:noFill/>
            <a:prstDash val="dash"/>
            <a:round/>
            <a:headEnd/>
            <a:tailEnd/>
          </a:ln>
          <a:effectLst/>
        </p:spPr>
        <p:txBody>
          <a:bodyPr wrap="none" lIns="180000" bIns="0" rtlCol="0" anchor="ctr"/>
          <a:lstStyle/>
          <a:p>
            <a:pPr marL="285750" indent="-285750">
              <a:buFont typeface="Wingdings" panose="05000000000000000000" pitchFamily="2" charset="2"/>
              <a:buChar char="n"/>
            </a:pPr>
            <a:r>
              <a:rPr kumimoji="1" lang="ja-JP" altLang="en-US" sz="2000" b="1" dirty="0">
                <a:solidFill>
                  <a:srgbClr val="F36C37"/>
                </a:solidFill>
                <a:latin typeface="+mj-ea"/>
                <a:ea typeface="+mj-ea"/>
              </a:rPr>
              <a:t>機械学習のモデル訓練（学習）には大量の計算リソースが必要</a:t>
            </a:r>
          </a:p>
        </p:txBody>
      </p:sp>
      <p:sp>
        <p:nvSpPr>
          <p:cNvPr id="23" name="テキスト ボックス 22">
            <a:extLst>
              <a:ext uri="{FF2B5EF4-FFF2-40B4-BE49-F238E27FC236}">
                <a16:creationId xmlns:a16="http://schemas.microsoft.com/office/drawing/2014/main" id="{69C0CEEF-375E-4E5F-8C5B-7DD0680B0FFB}"/>
              </a:ext>
            </a:extLst>
          </p:cNvPr>
          <p:cNvSpPr txBox="1"/>
          <p:nvPr/>
        </p:nvSpPr>
        <p:spPr>
          <a:xfrm>
            <a:off x="1038991" y="1553565"/>
            <a:ext cx="8392391" cy="400110"/>
          </a:xfrm>
          <a:prstGeom prst="rect">
            <a:avLst/>
          </a:prstGeom>
        </p:spPr>
        <p:txBody>
          <a:bodyPr vert="horz" wrap="none" lIns="91440" tIns="45720" rIns="91440" bIns="45720" rtlCol="0">
            <a:noAutofit/>
          </a:bodyPr>
          <a:lstStyle>
            <a:defPPr>
              <a:defRPr lang="en-US"/>
            </a:defPPr>
            <a:lvl1pPr marL="357188" marR="0" indent="-357188" defTabSz="914400" fontAlgn="base">
              <a:lnSpc>
                <a:spcPct val="100000"/>
              </a:lnSpc>
              <a:spcBef>
                <a:spcPts val="0"/>
              </a:spcBef>
              <a:spcAft>
                <a:spcPts val="600"/>
              </a:spcAft>
              <a:buClr>
                <a:schemeClr val="tx1">
                  <a:lumMod val="75000"/>
                  <a:lumOff val="25000"/>
                </a:schemeClr>
              </a:buClr>
              <a:buSzTx/>
              <a:buFont typeface="Wingdings" panose="05000000000000000000" pitchFamily="2" charset="2"/>
              <a:buChar char="n"/>
              <a:tabLst/>
              <a:defRPr kumimoji="1" sz="2000" b="1" baseline="0">
                <a:solidFill>
                  <a:schemeClr val="tx1">
                    <a:lumMod val="75000"/>
                    <a:lumOff val="25000"/>
                  </a:schemeClr>
                </a:solidFill>
                <a:latin typeface="メイリオ" panose="020B0604030504040204" pitchFamily="50" charset="-128"/>
                <a:ea typeface="メイリオ" panose="020B0604030504040204" pitchFamily="50" charset="-128"/>
              </a:defRPr>
            </a:lvl1pPr>
            <a:lvl2pPr marL="742950" marR="0" indent="-285750" defTabSz="914400" fontAlgn="base">
              <a:lnSpc>
                <a:spcPct val="100000"/>
              </a:lnSpc>
              <a:spcBef>
                <a:spcPct val="20000"/>
              </a:spcBef>
              <a:spcAft>
                <a:spcPct val="0"/>
              </a:spcAft>
              <a:buClr>
                <a:schemeClr val="tx1"/>
              </a:buClr>
              <a:buSzTx/>
              <a:buFont typeface="Wingdings" panose="05000000000000000000" pitchFamily="2" charset="2"/>
              <a:buChar char="l"/>
              <a:tabLst/>
              <a:defRPr kumimoji="1" sz="2800" baseline="0">
                <a:solidFill>
                  <a:schemeClr val="tx1">
                    <a:lumMod val="75000"/>
                    <a:lumOff val="25000"/>
                  </a:schemeClr>
                </a:solidFill>
                <a:latin typeface="メイリオ" panose="020B0604030504040204" pitchFamily="50" charset="-128"/>
                <a:ea typeface="メイリオ" panose="020B0604030504040204" pitchFamily="50" charset="-128"/>
              </a:defRPr>
            </a:lvl2pPr>
            <a:lvl3pPr marL="1143000" marR="0" indent="-22860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3pPr>
            <a:lvl4pPr marL="1714500" marR="0" indent="-34290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4pPr>
            <a:lvl5pPr marL="2114550" marR="0" indent="-28575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5pPr>
            <a:lvl6pPr marL="2514600" indent="-228600" defTabSz="914400">
              <a:lnSpc>
                <a:spcPct val="90000"/>
              </a:lnSpc>
              <a:spcBef>
                <a:spcPts val="500"/>
              </a:spcBef>
              <a:buFont typeface="Arial" panose="020B0604020202020204" pitchFamily="34" charset="0"/>
              <a:buChar char="•"/>
              <a:defRPr kumimoji="1"/>
            </a:lvl6pPr>
            <a:lvl7pPr marL="2971800" indent="-228600" defTabSz="914400">
              <a:lnSpc>
                <a:spcPct val="90000"/>
              </a:lnSpc>
              <a:spcBef>
                <a:spcPts val="500"/>
              </a:spcBef>
              <a:buFont typeface="Arial" panose="020B0604020202020204" pitchFamily="34" charset="0"/>
              <a:buChar char="•"/>
              <a:defRPr kumimoji="1"/>
            </a:lvl7pPr>
            <a:lvl8pPr marL="3429000" indent="-228600" defTabSz="914400">
              <a:lnSpc>
                <a:spcPct val="90000"/>
              </a:lnSpc>
              <a:spcBef>
                <a:spcPts val="500"/>
              </a:spcBef>
              <a:buFont typeface="Arial" panose="020B0604020202020204" pitchFamily="34" charset="0"/>
              <a:buChar char="•"/>
              <a:defRPr kumimoji="1"/>
            </a:lvl8pPr>
            <a:lvl9pPr marL="3886200" indent="-228600" defTabSz="914400">
              <a:lnSpc>
                <a:spcPct val="90000"/>
              </a:lnSpc>
              <a:spcBef>
                <a:spcPts val="500"/>
              </a:spcBef>
              <a:buFont typeface="Arial" panose="020B0604020202020204" pitchFamily="34" charset="0"/>
              <a:buChar char="•"/>
              <a:defRPr kumimoji="1"/>
            </a:lvl9pPr>
          </a:lstStyle>
          <a:p>
            <a:pPr>
              <a:buClr>
                <a:srgbClr val="F36C37"/>
              </a:buClr>
              <a:buFont typeface="Wingdings" panose="05000000000000000000" pitchFamily="2" charset="2"/>
              <a:buChar char="l"/>
            </a:pPr>
            <a:r>
              <a:rPr lang="ja-JP" altLang="en-US" sz="1800" dirty="0"/>
              <a:t>性能向上によりノートパソコンでも可能</a:t>
            </a:r>
            <a:endParaRPr lang="en-US" altLang="ja-JP" sz="1800" dirty="0"/>
          </a:p>
          <a:p>
            <a:pPr>
              <a:buClr>
                <a:srgbClr val="F36C37"/>
              </a:buClr>
              <a:buFont typeface="Wingdings" panose="05000000000000000000" pitchFamily="2" charset="2"/>
              <a:buChar char="l"/>
            </a:pPr>
            <a:r>
              <a:rPr lang="ja-JP" altLang="en-US" sz="1800" dirty="0"/>
              <a:t>ノートパソコンでは大量データのディープラーニングは非常に時間がかかる</a:t>
            </a:r>
            <a:br>
              <a:rPr lang="en-US" altLang="ja-JP" sz="1800" dirty="0"/>
            </a:br>
            <a:r>
              <a:rPr lang="ja-JP" altLang="en-US" sz="1800" dirty="0"/>
              <a:t>（特に画像認識など）</a:t>
            </a:r>
            <a:endParaRPr lang="en-US" altLang="ja-JP" sz="1800" dirty="0"/>
          </a:p>
          <a:p>
            <a:pPr>
              <a:buClr>
                <a:srgbClr val="F36C37"/>
              </a:buClr>
              <a:buFont typeface="Wingdings" panose="05000000000000000000" pitchFamily="2" charset="2"/>
              <a:buChar char="l"/>
            </a:pPr>
            <a:r>
              <a:rPr lang="ja-JP" altLang="en-US" sz="1800" dirty="0"/>
              <a:t>大量データのディープラーニングには行列計算をより素早く行える</a:t>
            </a:r>
            <a:r>
              <a:rPr lang="en-US" altLang="ja-JP" sz="1800" dirty="0"/>
              <a:t>GPU</a:t>
            </a:r>
            <a:r>
              <a:rPr lang="ja-JP" altLang="en-US" sz="1800" dirty="0"/>
              <a:t>マシンを使用する</a:t>
            </a:r>
            <a:endParaRPr lang="en-US" altLang="ja-JP" sz="1800" dirty="0"/>
          </a:p>
          <a:p>
            <a:pPr>
              <a:buClr>
                <a:srgbClr val="F36C37"/>
              </a:buClr>
              <a:buFont typeface="Wingdings" panose="05000000000000000000" pitchFamily="2" charset="2"/>
              <a:buChar char="l"/>
            </a:pPr>
            <a:r>
              <a:rPr lang="en-US" altLang="ja-JP" sz="1800" dirty="0"/>
              <a:t>GPU</a:t>
            </a:r>
            <a:r>
              <a:rPr lang="ja-JP" altLang="en-US" sz="1800" dirty="0"/>
              <a:t>マシンは自前で購入するほか、</a:t>
            </a:r>
            <a:br>
              <a:rPr lang="en-US" altLang="ja-JP" sz="1800" dirty="0"/>
            </a:br>
            <a:r>
              <a:rPr lang="ja-JP" altLang="en-US" sz="1800" dirty="0"/>
              <a:t>クラウドサービス（</a:t>
            </a:r>
            <a:r>
              <a:rPr lang="en-US" altLang="ja-JP" sz="1800" dirty="0"/>
              <a:t>AWS</a:t>
            </a:r>
            <a:r>
              <a:rPr lang="ja-JP" altLang="en-US" sz="1800" dirty="0"/>
              <a:t>、</a:t>
            </a:r>
            <a:r>
              <a:rPr lang="en-US" altLang="ja-JP" sz="1800" dirty="0"/>
              <a:t>Azure</a:t>
            </a:r>
            <a:r>
              <a:rPr lang="ja-JP" altLang="en-US" sz="1800" dirty="0"/>
              <a:t>、</a:t>
            </a:r>
            <a:r>
              <a:rPr lang="en-US" altLang="ja-JP" sz="1800" dirty="0"/>
              <a:t>GCP</a:t>
            </a:r>
            <a:r>
              <a:rPr lang="ja-JP" altLang="en-US" sz="1800" dirty="0"/>
              <a:t>）などの仮想マシンで時間課金利用することもできる</a:t>
            </a:r>
            <a:endParaRPr lang="en-US" altLang="ja-JP" sz="1800" dirty="0"/>
          </a:p>
        </p:txBody>
      </p:sp>
      <p:sp>
        <p:nvSpPr>
          <p:cNvPr id="5" name="四角形: 角を丸くする 4">
            <a:extLst>
              <a:ext uri="{FF2B5EF4-FFF2-40B4-BE49-F238E27FC236}">
                <a16:creationId xmlns:a16="http://schemas.microsoft.com/office/drawing/2014/main" id="{52AC8E0F-52BF-4DD8-B578-52BCEA2DD48E}"/>
              </a:ext>
            </a:extLst>
          </p:cNvPr>
          <p:cNvSpPr/>
          <p:nvPr/>
        </p:nvSpPr>
        <p:spPr>
          <a:xfrm>
            <a:off x="1792452" y="4142857"/>
            <a:ext cx="766354" cy="477017"/>
          </a:xfrm>
          <a:prstGeom prst="roundRect">
            <a:avLst/>
          </a:prstGeom>
          <a:solidFill>
            <a:srgbClr val="FFC215"/>
          </a:solidFill>
          <a:ln w="57150">
            <a:solidFill>
              <a:schemeClr val="bg2">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2000" b="1" dirty="0">
                <a:latin typeface="+mn-ea"/>
              </a:rPr>
              <a:t>core</a:t>
            </a:r>
            <a:endParaRPr kumimoji="1" lang="ja-JP" altLang="en-US" sz="2000" b="1" dirty="0">
              <a:latin typeface="+mn-ea"/>
            </a:endParaRPr>
          </a:p>
        </p:txBody>
      </p:sp>
      <p:sp>
        <p:nvSpPr>
          <p:cNvPr id="31" name="四角形: 角を丸くする 30">
            <a:extLst>
              <a:ext uri="{FF2B5EF4-FFF2-40B4-BE49-F238E27FC236}">
                <a16:creationId xmlns:a16="http://schemas.microsoft.com/office/drawing/2014/main" id="{3731CCFB-F0FD-45D3-93EA-BB054C8FCFFA}"/>
              </a:ext>
            </a:extLst>
          </p:cNvPr>
          <p:cNvSpPr/>
          <p:nvPr/>
        </p:nvSpPr>
        <p:spPr>
          <a:xfrm>
            <a:off x="2773671" y="4142857"/>
            <a:ext cx="766354" cy="477017"/>
          </a:xfrm>
          <a:prstGeom prst="roundRect">
            <a:avLst/>
          </a:prstGeom>
          <a:solidFill>
            <a:srgbClr val="FFC215"/>
          </a:solidFill>
          <a:ln w="57150">
            <a:solidFill>
              <a:schemeClr val="bg2">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2000" b="1" dirty="0">
                <a:latin typeface="+mn-ea"/>
              </a:rPr>
              <a:t>core</a:t>
            </a:r>
            <a:endParaRPr kumimoji="1" lang="ja-JP" altLang="en-US" sz="2000" b="1" dirty="0">
              <a:latin typeface="+mn-ea"/>
            </a:endParaRPr>
          </a:p>
        </p:txBody>
      </p:sp>
      <p:sp>
        <p:nvSpPr>
          <p:cNvPr id="32" name="四角形: 角を丸くする 31">
            <a:extLst>
              <a:ext uri="{FF2B5EF4-FFF2-40B4-BE49-F238E27FC236}">
                <a16:creationId xmlns:a16="http://schemas.microsoft.com/office/drawing/2014/main" id="{3BCAAA09-47AE-421C-8FD8-4835A4A75FF5}"/>
              </a:ext>
            </a:extLst>
          </p:cNvPr>
          <p:cNvSpPr/>
          <p:nvPr/>
        </p:nvSpPr>
        <p:spPr>
          <a:xfrm>
            <a:off x="1792452" y="4796534"/>
            <a:ext cx="766354" cy="477017"/>
          </a:xfrm>
          <a:prstGeom prst="roundRect">
            <a:avLst/>
          </a:prstGeom>
          <a:solidFill>
            <a:srgbClr val="FFC215"/>
          </a:solidFill>
          <a:ln w="57150">
            <a:solidFill>
              <a:schemeClr val="bg2">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2000" b="1" dirty="0">
                <a:latin typeface="+mn-ea"/>
              </a:rPr>
              <a:t>core</a:t>
            </a:r>
            <a:endParaRPr kumimoji="1" lang="ja-JP" altLang="en-US" sz="2000" b="1" dirty="0">
              <a:latin typeface="+mn-ea"/>
            </a:endParaRPr>
          </a:p>
        </p:txBody>
      </p:sp>
      <p:sp>
        <p:nvSpPr>
          <p:cNvPr id="33" name="四角形: 角を丸くする 32">
            <a:extLst>
              <a:ext uri="{FF2B5EF4-FFF2-40B4-BE49-F238E27FC236}">
                <a16:creationId xmlns:a16="http://schemas.microsoft.com/office/drawing/2014/main" id="{07CF3FF1-439B-454C-AD1C-68EBEAB7D745}"/>
              </a:ext>
            </a:extLst>
          </p:cNvPr>
          <p:cNvSpPr/>
          <p:nvPr/>
        </p:nvSpPr>
        <p:spPr>
          <a:xfrm>
            <a:off x="2773671" y="4796534"/>
            <a:ext cx="766354" cy="477017"/>
          </a:xfrm>
          <a:prstGeom prst="roundRect">
            <a:avLst/>
          </a:prstGeom>
          <a:solidFill>
            <a:srgbClr val="FFC215"/>
          </a:solidFill>
          <a:ln w="57150">
            <a:solidFill>
              <a:schemeClr val="bg2">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2000" b="1" dirty="0">
                <a:latin typeface="+mn-ea"/>
              </a:rPr>
              <a:t>core</a:t>
            </a:r>
            <a:endParaRPr kumimoji="1" lang="ja-JP" altLang="en-US" sz="2000" b="1" dirty="0">
              <a:latin typeface="+mn-ea"/>
            </a:endParaRPr>
          </a:p>
        </p:txBody>
      </p:sp>
      <p:sp>
        <p:nvSpPr>
          <p:cNvPr id="34" name="四角形: 角を丸くする 33">
            <a:extLst>
              <a:ext uri="{FF2B5EF4-FFF2-40B4-BE49-F238E27FC236}">
                <a16:creationId xmlns:a16="http://schemas.microsoft.com/office/drawing/2014/main" id="{D14E15A2-143D-4956-A056-4FBF5AF4531B}"/>
              </a:ext>
            </a:extLst>
          </p:cNvPr>
          <p:cNvSpPr/>
          <p:nvPr/>
        </p:nvSpPr>
        <p:spPr>
          <a:xfrm>
            <a:off x="1792452" y="5417853"/>
            <a:ext cx="766354" cy="477017"/>
          </a:xfrm>
          <a:prstGeom prst="roundRect">
            <a:avLst/>
          </a:prstGeom>
          <a:solidFill>
            <a:srgbClr val="FFC215"/>
          </a:solidFill>
          <a:ln w="57150">
            <a:solidFill>
              <a:schemeClr val="bg2">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2000" b="1" dirty="0">
                <a:latin typeface="+mn-ea"/>
              </a:rPr>
              <a:t>core</a:t>
            </a:r>
            <a:endParaRPr kumimoji="1" lang="ja-JP" altLang="en-US" sz="2000" b="1" dirty="0">
              <a:latin typeface="+mn-ea"/>
            </a:endParaRPr>
          </a:p>
        </p:txBody>
      </p:sp>
      <p:sp>
        <p:nvSpPr>
          <p:cNvPr id="35" name="四角形: 角を丸くする 34">
            <a:extLst>
              <a:ext uri="{FF2B5EF4-FFF2-40B4-BE49-F238E27FC236}">
                <a16:creationId xmlns:a16="http://schemas.microsoft.com/office/drawing/2014/main" id="{2C6D1814-9646-44E7-A840-A7FEF5628AED}"/>
              </a:ext>
            </a:extLst>
          </p:cNvPr>
          <p:cNvSpPr/>
          <p:nvPr/>
        </p:nvSpPr>
        <p:spPr>
          <a:xfrm>
            <a:off x="2773671" y="5417853"/>
            <a:ext cx="766354" cy="477017"/>
          </a:xfrm>
          <a:prstGeom prst="roundRect">
            <a:avLst/>
          </a:prstGeom>
          <a:solidFill>
            <a:srgbClr val="FFC215"/>
          </a:solidFill>
          <a:ln w="57150">
            <a:solidFill>
              <a:schemeClr val="bg2">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2000" b="1" dirty="0">
                <a:latin typeface="+mn-ea"/>
              </a:rPr>
              <a:t>core</a:t>
            </a:r>
            <a:endParaRPr kumimoji="1" lang="ja-JP" altLang="en-US" sz="2000" b="1" dirty="0">
              <a:latin typeface="+mn-ea"/>
            </a:endParaRPr>
          </a:p>
        </p:txBody>
      </p:sp>
      <p:sp>
        <p:nvSpPr>
          <p:cNvPr id="8" name="テキスト ボックス 7">
            <a:extLst>
              <a:ext uri="{FF2B5EF4-FFF2-40B4-BE49-F238E27FC236}">
                <a16:creationId xmlns:a16="http://schemas.microsoft.com/office/drawing/2014/main" id="{3030BD3F-6639-40B4-BDAD-37F9578F54AA}"/>
              </a:ext>
            </a:extLst>
          </p:cNvPr>
          <p:cNvSpPr txBox="1"/>
          <p:nvPr/>
        </p:nvSpPr>
        <p:spPr>
          <a:xfrm>
            <a:off x="1174895" y="6113171"/>
            <a:ext cx="3032088" cy="338554"/>
          </a:xfrm>
          <a:prstGeom prst="rect">
            <a:avLst/>
          </a:prstGeom>
          <a:noFill/>
        </p:spPr>
        <p:txBody>
          <a:bodyPr wrap="square" rtlCol="0">
            <a:spAutoFit/>
          </a:bodyPr>
          <a:lstStyle/>
          <a:p>
            <a:pPr algn="ctr" defTabSz="914400" fontAlgn="base">
              <a:spcBef>
                <a:spcPct val="0"/>
              </a:spcBef>
              <a:spcAft>
                <a:spcPct val="0"/>
              </a:spcAft>
            </a:pPr>
            <a:r>
              <a:rPr kumimoji="1" lang="ja-JP" altLang="en-US" sz="1600" dirty="0">
                <a:solidFill>
                  <a:srgbClr val="000000"/>
                </a:solidFill>
                <a:latin typeface="+mn-ea"/>
              </a:rPr>
              <a:t>マルチタスクの制御が得意</a:t>
            </a:r>
          </a:p>
        </p:txBody>
      </p:sp>
      <p:sp>
        <p:nvSpPr>
          <p:cNvPr id="36" name="四角形: 角を丸くする 35">
            <a:extLst>
              <a:ext uri="{FF2B5EF4-FFF2-40B4-BE49-F238E27FC236}">
                <a16:creationId xmlns:a16="http://schemas.microsoft.com/office/drawing/2014/main" id="{489E4F0E-2528-4841-A7FE-64D1A9CDC97F}"/>
              </a:ext>
            </a:extLst>
          </p:cNvPr>
          <p:cNvSpPr/>
          <p:nvPr/>
        </p:nvSpPr>
        <p:spPr>
          <a:xfrm>
            <a:off x="4570454" y="3602391"/>
            <a:ext cx="6158089" cy="2464526"/>
          </a:xfrm>
          <a:prstGeom prst="roundRect">
            <a:avLst/>
          </a:prstGeom>
          <a:solidFill>
            <a:srgbClr val="00879E"/>
          </a:solidFill>
          <a:ln>
            <a:no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t" anchorCtr="0" forceAA="0" compatLnSpc="1">
            <a:prstTxWarp prst="textNoShape">
              <a:avLst/>
            </a:prstTxWarp>
            <a:noAutofit/>
          </a:bodyPr>
          <a:lstStyle/>
          <a:p>
            <a:pPr algn="ctr"/>
            <a:r>
              <a:rPr kumimoji="1" lang="en-US" altLang="ja-JP" sz="2400" b="1" dirty="0">
                <a:effectLst>
                  <a:outerShdw blurRad="38100" dist="38100" dir="2700000" algn="tl">
                    <a:srgbClr val="000000">
                      <a:alpha val="43137"/>
                    </a:srgbClr>
                  </a:outerShdw>
                </a:effectLst>
                <a:latin typeface="+mn-ea"/>
              </a:rPr>
              <a:t>GPU</a:t>
            </a:r>
            <a:endParaRPr kumimoji="1" lang="ja-JP" altLang="en-US" sz="2400" b="1" dirty="0">
              <a:effectLst>
                <a:outerShdw blurRad="38100" dist="38100" dir="2700000" algn="tl">
                  <a:srgbClr val="000000">
                    <a:alpha val="43137"/>
                  </a:srgbClr>
                </a:outerShdw>
              </a:effectLst>
              <a:latin typeface="+mn-ea"/>
            </a:endParaRPr>
          </a:p>
        </p:txBody>
      </p:sp>
      <p:sp>
        <p:nvSpPr>
          <p:cNvPr id="37" name="四角形: 角を丸くする 36">
            <a:extLst>
              <a:ext uri="{FF2B5EF4-FFF2-40B4-BE49-F238E27FC236}">
                <a16:creationId xmlns:a16="http://schemas.microsoft.com/office/drawing/2014/main" id="{CF3C179F-8E94-4AF1-9019-938C88BF3047}"/>
              </a:ext>
            </a:extLst>
          </p:cNvPr>
          <p:cNvSpPr/>
          <p:nvPr/>
        </p:nvSpPr>
        <p:spPr>
          <a:xfrm>
            <a:off x="4786663" y="4142857"/>
            <a:ext cx="766354" cy="477017"/>
          </a:xfrm>
          <a:prstGeom prst="roundRect">
            <a:avLst/>
          </a:prstGeom>
          <a:solidFill>
            <a:srgbClr val="FFC215"/>
          </a:solidFill>
          <a:ln w="57150">
            <a:solidFill>
              <a:schemeClr val="bg2">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2000" b="1" dirty="0">
                <a:latin typeface="+mn-ea"/>
              </a:rPr>
              <a:t>core</a:t>
            </a:r>
            <a:endParaRPr kumimoji="1" lang="ja-JP" altLang="en-US" sz="2000" b="1" dirty="0">
              <a:latin typeface="+mn-ea"/>
            </a:endParaRPr>
          </a:p>
        </p:txBody>
      </p:sp>
      <p:sp>
        <p:nvSpPr>
          <p:cNvPr id="38" name="四角形: 角を丸くする 37">
            <a:extLst>
              <a:ext uri="{FF2B5EF4-FFF2-40B4-BE49-F238E27FC236}">
                <a16:creationId xmlns:a16="http://schemas.microsoft.com/office/drawing/2014/main" id="{0F2943A3-570A-457A-895E-A9A2F3A162DF}"/>
              </a:ext>
            </a:extLst>
          </p:cNvPr>
          <p:cNvSpPr/>
          <p:nvPr/>
        </p:nvSpPr>
        <p:spPr>
          <a:xfrm>
            <a:off x="5767882" y="4142857"/>
            <a:ext cx="766354" cy="477017"/>
          </a:xfrm>
          <a:prstGeom prst="roundRect">
            <a:avLst/>
          </a:prstGeom>
          <a:solidFill>
            <a:srgbClr val="FFC215"/>
          </a:solidFill>
          <a:ln w="57150">
            <a:solidFill>
              <a:schemeClr val="bg2">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2000" b="1" dirty="0">
                <a:latin typeface="+mn-ea"/>
              </a:rPr>
              <a:t>core</a:t>
            </a:r>
            <a:endParaRPr kumimoji="1" lang="ja-JP" altLang="en-US" sz="2000" b="1" dirty="0">
              <a:latin typeface="+mn-ea"/>
            </a:endParaRPr>
          </a:p>
        </p:txBody>
      </p:sp>
      <p:sp>
        <p:nvSpPr>
          <p:cNvPr id="39" name="四角形: 角を丸くする 38">
            <a:extLst>
              <a:ext uri="{FF2B5EF4-FFF2-40B4-BE49-F238E27FC236}">
                <a16:creationId xmlns:a16="http://schemas.microsoft.com/office/drawing/2014/main" id="{EDB86B02-E8F7-4B3E-8091-053C0E59C77C}"/>
              </a:ext>
            </a:extLst>
          </p:cNvPr>
          <p:cNvSpPr/>
          <p:nvPr/>
        </p:nvSpPr>
        <p:spPr>
          <a:xfrm>
            <a:off x="4786663" y="4796534"/>
            <a:ext cx="766354" cy="477017"/>
          </a:xfrm>
          <a:prstGeom prst="roundRect">
            <a:avLst/>
          </a:prstGeom>
          <a:solidFill>
            <a:srgbClr val="FFC215"/>
          </a:solidFill>
          <a:ln w="57150">
            <a:solidFill>
              <a:schemeClr val="bg2">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2000" b="1" dirty="0">
                <a:latin typeface="+mn-ea"/>
              </a:rPr>
              <a:t>core</a:t>
            </a:r>
            <a:endParaRPr kumimoji="1" lang="ja-JP" altLang="en-US" sz="2000" b="1" dirty="0">
              <a:latin typeface="+mn-ea"/>
            </a:endParaRPr>
          </a:p>
        </p:txBody>
      </p:sp>
      <p:sp>
        <p:nvSpPr>
          <p:cNvPr id="40" name="四角形: 角を丸くする 39">
            <a:extLst>
              <a:ext uri="{FF2B5EF4-FFF2-40B4-BE49-F238E27FC236}">
                <a16:creationId xmlns:a16="http://schemas.microsoft.com/office/drawing/2014/main" id="{13F152B2-0CA7-48EE-8F0C-C0FEAB36D09D}"/>
              </a:ext>
            </a:extLst>
          </p:cNvPr>
          <p:cNvSpPr/>
          <p:nvPr/>
        </p:nvSpPr>
        <p:spPr>
          <a:xfrm>
            <a:off x="5767882" y="4796534"/>
            <a:ext cx="766354" cy="477017"/>
          </a:xfrm>
          <a:prstGeom prst="roundRect">
            <a:avLst/>
          </a:prstGeom>
          <a:solidFill>
            <a:srgbClr val="FFC215"/>
          </a:solidFill>
          <a:ln w="57150">
            <a:solidFill>
              <a:schemeClr val="bg2">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2000" b="1" dirty="0">
                <a:latin typeface="+mn-ea"/>
              </a:rPr>
              <a:t>core</a:t>
            </a:r>
            <a:endParaRPr kumimoji="1" lang="ja-JP" altLang="en-US" sz="2000" b="1" dirty="0">
              <a:latin typeface="+mn-ea"/>
            </a:endParaRPr>
          </a:p>
        </p:txBody>
      </p:sp>
      <p:sp>
        <p:nvSpPr>
          <p:cNvPr id="41" name="四角形: 角を丸くする 40">
            <a:extLst>
              <a:ext uri="{FF2B5EF4-FFF2-40B4-BE49-F238E27FC236}">
                <a16:creationId xmlns:a16="http://schemas.microsoft.com/office/drawing/2014/main" id="{0C076BEB-013E-4026-A4FB-0140984602B8}"/>
              </a:ext>
            </a:extLst>
          </p:cNvPr>
          <p:cNvSpPr/>
          <p:nvPr/>
        </p:nvSpPr>
        <p:spPr>
          <a:xfrm>
            <a:off x="4786663" y="5417853"/>
            <a:ext cx="766354" cy="477017"/>
          </a:xfrm>
          <a:prstGeom prst="roundRect">
            <a:avLst/>
          </a:prstGeom>
          <a:solidFill>
            <a:srgbClr val="FFC215"/>
          </a:solidFill>
          <a:ln w="57150">
            <a:solidFill>
              <a:schemeClr val="bg2">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2000" b="1" dirty="0">
                <a:latin typeface="+mn-ea"/>
              </a:rPr>
              <a:t>core</a:t>
            </a:r>
            <a:endParaRPr kumimoji="1" lang="ja-JP" altLang="en-US" sz="2000" b="1" dirty="0">
              <a:latin typeface="+mn-ea"/>
            </a:endParaRPr>
          </a:p>
        </p:txBody>
      </p:sp>
      <p:sp>
        <p:nvSpPr>
          <p:cNvPr id="42" name="四角形: 角を丸くする 41">
            <a:extLst>
              <a:ext uri="{FF2B5EF4-FFF2-40B4-BE49-F238E27FC236}">
                <a16:creationId xmlns:a16="http://schemas.microsoft.com/office/drawing/2014/main" id="{C117C52E-CCB7-44DD-B512-635016885F54}"/>
              </a:ext>
            </a:extLst>
          </p:cNvPr>
          <p:cNvSpPr/>
          <p:nvPr/>
        </p:nvSpPr>
        <p:spPr>
          <a:xfrm>
            <a:off x="5767882" y="5417853"/>
            <a:ext cx="766354" cy="477017"/>
          </a:xfrm>
          <a:prstGeom prst="roundRect">
            <a:avLst/>
          </a:prstGeom>
          <a:solidFill>
            <a:srgbClr val="FFC215"/>
          </a:solidFill>
          <a:ln w="57150">
            <a:solidFill>
              <a:schemeClr val="bg2">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2000" b="1" dirty="0">
                <a:latin typeface="+mn-ea"/>
              </a:rPr>
              <a:t>core</a:t>
            </a:r>
            <a:endParaRPr kumimoji="1" lang="ja-JP" altLang="en-US" sz="2000" b="1" dirty="0">
              <a:latin typeface="+mn-ea"/>
            </a:endParaRPr>
          </a:p>
        </p:txBody>
      </p:sp>
      <p:sp>
        <p:nvSpPr>
          <p:cNvPr id="43" name="四角形: 角を丸くする 42">
            <a:extLst>
              <a:ext uri="{FF2B5EF4-FFF2-40B4-BE49-F238E27FC236}">
                <a16:creationId xmlns:a16="http://schemas.microsoft.com/office/drawing/2014/main" id="{21DA13DB-E93F-4C5E-80AD-637C9FB6EF6A}"/>
              </a:ext>
            </a:extLst>
          </p:cNvPr>
          <p:cNvSpPr/>
          <p:nvPr/>
        </p:nvSpPr>
        <p:spPr>
          <a:xfrm>
            <a:off x="6749101" y="4142857"/>
            <a:ext cx="766354" cy="477017"/>
          </a:xfrm>
          <a:prstGeom prst="roundRect">
            <a:avLst/>
          </a:prstGeom>
          <a:solidFill>
            <a:srgbClr val="FFC215"/>
          </a:solidFill>
          <a:ln w="57150">
            <a:solidFill>
              <a:schemeClr val="bg2">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2000" b="1" dirty="0">
                <a:latin typeface="+mn-ea"/>
              </a:rPr>
              <a:t>core</a:t>
            </a:r>
            <a:endParaRPr kumimoji="1" lang="ja-JP" altLang="en-US" sz="2000" b="1" dirty="0">
              <a:latin typeface="+mn-ea"/>
            </a:endParaRPr>
          </a:p>
        </p:txBody>
      </p:sp>
      <p:sp>
        <p:nvSpPr>
          <p:cNvPr id="44" name="四角形: 角を丸くする 43">
            <a:extLst>
              <a:ext uri="{FF2B5EF4-FFF2-40B4-BE49-F238E27FC236}">
                <a16:creationId xmlns:a16="http://schemas.microsoft.com/office/drawing/2014/main" id="{DBEF7F29-6694-48B6-879D-3A372AFDD7AB}"/>
              </a:ext>
            </a:extLst>
          </p:cNvPr>
          <p:cNvSpPr/>
          <p:nvPr/>
        </p:nvSpPr>
        <p:spPr>
          <a:xfrm>
            <a:off x="6749101" y="4796534"/>
            <a:ext cx="766354" cy="477017"/>
          </a:xfrm>
          <a:prstGeom prst="roundRect">
            <a:avLst/>
          </a:prstGeom>
          <a:solidFill>
            <a:srgbClr val="FFC215"/>
          </a:solidFill>
          <a:ln w="57150">
            <a:solidFill>
              <a:schemeClr val="bg2">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2000" b="1" dirty="0">
                <a:latin typeface="+mn-ea"/>
              </a:rPr>
              <a:t>core</a:t>
            </a:r>
            <a:endParaRPr kumimoji="1" lang="ja-JP" altLang="en-US" sz="2000" b="1" dirty="0">
              <a:latin typeface="+mn-ea"/>
            </a:endParaRPr>
          </a:p>
        </p:txBody>
      </p:sp>
      <p:sp>
        <p:nvSpPr>
          <p:cNvPr id="45" name="四角形: 角を丸くする 44">
            <a:extLst>
              <a:ext uri="{FF2B5EF4-FFF2-40B4-BE49-F238E27FC236}">
                <a16:creationId xmlns:a16="http://schemas.microsoft.com/office/drawing/2014/main" id="{6D834E57-89B4-4644-9F56-A5BE80C4C42C}"/>
              </a:ext>
            </a:extLst>
          </p:cNvPr>
          <p:cNvSpPr/>
          <p:nvPr/>
        </p:nvSpPr>
        <p:spPr>
          <a:xfrm>
            <a:off x="6749101" y="5417853"/>
            <a:ext cx="766354" cy="477017"/>
          </a:xfrm>
          <a:prstGeom prst="roundRect">
            <a:avLst/>
          </a:prstGeom>
          <a:solidFill>
            <a:srgbClr val="FFC215"/>
          </a:solidFill>
          <a:ln w="57150">
            <a:solidFill>
              <a:schemeClr val="bg2">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2000" b="1" dirty="0">
                <a:latin typeface="+mn-ea"/>
              </a:rPr>
              <a:t>core</a:t>
            </a:r>
            <a:endParaRPr kumimoji="1" lang="ja-JP" altLang="en-US" sz="2000" b="1" dirty="0">
              <a:latin typeface="+mn-ea"/>
            </a:endParaRPr>
          </a:p>
        </p:txBody>
      </p:sp>
      <p:sp>
        <p:nvSpPr>
          <p:cNvPr id="46" name="四角形: 角を丸くする 45">
            <a:extLst>
              <a:ext uri="{FF2B5EF4-FFF2-40B4-BE49-F238E27FC236}">
                <a16:creationId xmlns:a16="http://schemas.microsoft.com/office/drawing/2014/main" id="{92126308-5AF6-496C-BA30-DBD39A1B5D5C}"/>
              </a:ext>
            </a:extLst>
          </p:cNvPr>
          <p:cNvSpPr/>
          <p:nvPr/>
        </p:nvSpPr>
        <p:spPr>
          <a:xfrm>
            <a:off x="7730320" y="4142857"/>
            <a:ext cx="766354" cy="477017"/>
          </a:xfrm>
          <a:prstGeom prst="roundRect">
            <a:avLst/>
          </a:prstGeom>
          <a:solidFill>
            <a:srgbClr val="FFC215"/>
          </a:solidFill>
          <a:ln w="57150">
            <a:solidFill>
              <a:schemeClr val="bg2">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2000" b="1" dirty="0">
                <a:latin typeface="+mn-ea"/>
              </a:rPr>
              <a:t>core</a:t>
            </a:r>
            <a:endParaRPr kumimoji="1" lang="ja-JP" altLang="en-US" sz="2000" b="1" dirty="0">
              <a:latin typeface="+mn-ea"/>
            </a:endParaRPr>
          </a:p>
        </p:txBody>
      </p:sp>
      <p:sp>
        <p:nvSpPr>
          <p:cNvPr id="47" name="四角形: 角を丸くする 46">
            <a:extLst>
              <a:ext uri="{FF2B5EF4-FFF2-40B4-BE49-F238E27FC236}">
                <a16:creationId xmlns:a16="http://schemas.microsoft.com/office/drawing/2014/main" id="{E8FBD445-9C5C-4A6B-A7CB-4174809B2C0B}"/>
              </a:ext>
            </a:extLst>
          </p:cNvPr>
          <p:cNvSpPr/>
          <p:nvPr/>
        </p:nvSpPr>
        <p:spPr>
          <a:xfrm>
            <a:off x="7730320" y="4796534"/>
            <a:ext cx="766354" cy="477017"/>
          </a:xfrm>
          <a:prstGeom prst="roundRect">
            <a:avLst/>
          </a:prstGeom>
          <a:solidFill>
            <a:srgbClr val="FFC215"/>
          </a:solidFill>
          <a:ln w="57150">
            <a:solidFill>
              <a:schemeClr val="bg2">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2000" b="1" dirty="0">
                <a:latin typeface="+mn-ea"/>
              </a:rPr>
              <a:t>core</a:t>
            </a:r>
            <a:endParaRPr kumimoji="1" lang="ja-JP" altLang="en-US" sz="2000" b="1" dirty="0">
              <a:latin typeface="+mn-ea"/>
            </a:endParaRPr>
          </a:p>
        </p:txBody>
      </p:sp>
      <p:sp>
        <p:nvSpPr>
          <p:cNvPr id="48" name="四角形: 角を丸くする 47">
            <a:extLst>
              <a:ext uri="{FF2B5EF4-FFF2-40B4-BE49-F238E27FC236}">
                <a16:creationId xmlns:a16="http://schemas.microsoft.com/office/drawing/2014/main" id="{FDCC3991-7653-428D-ADFE-8A661FABCE74}"/>
              </a:ext>
            </a:extLst>
          </p:cNvPr>
          <p:cNvSpPr/>
          <p:nvPr/>
        </p:nvSpPr>
        <p:spPr>
          <a:xfrm>
            <a:off x="7730320" y="5417853"/>
            <a:ext cx="766354" cy="477017"/>
          </a:xfrm>
          <a:prstGeom prst="roundRect">
            <a:avLst/>
          </a:prstGeom>
          <a:solidFill>
            <a:srgbClr val="FFC215"/>
          </a:solidFill>
          <a:ln w="57150">
            <a:solidFill>
              <a:schemeClr val="bg2">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2000" b="1" dirty="0">
                <a:latin typeface="+mn-ea"/>
              </a:rPr>
              <a:t>core</a:t>
            </a:r>
            <a:endParaRPr kumimoji="1" lang="ja-JP" altLang="en-US" sz="2000" b="1" dirty="0">
              <a:latin typeface="+mn-ea"/>
            </a:endParaRPr>
          </a:p>
        </p:txBody>
      </p:sp>
      <p:sp>
        <p:nvSpPr>
          <p:cNvPr id="49" name="四角形: 角を丸くする 48">
            <a:extLst>
              <a:ext uri="{FF2B5EF4-FFF2-40B4-BE49-F238E27FC236}">
                <a16:creationId xmlns:a16="http://schemas.microsoft.com/office/drawing/2014/main" id="{AEE09C62-C953-417D-969F-470428FDE119}"/>
              </a:ext>
            </a:extLst>
          </p:cNvPr>
          <p:cNvSpPr/>
          <p:nvPr/>
        </p:nvSpPr>
        <p:spPr>
          <a:xfrm>
            <a:off x="8711539" y="4142857"/>
            <a:ext cx="766354" cy="477017"/>
          </a:xfrm>
          <a:prstGeom prst="roundRect">
            <a:avLst/>
          </a:prstGeom>
          <a:solidFill>
            <a:srgbClr val="FFC215"/>
          </a:solidFill>
          <a:ln w="57150">
            <a:solidFill>
              <a:schemeClr val="bg2">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2000" b="1" dirty="0">
                <a:latin typeface="+mn-ea"/>
              </a:rPr>
              <a:t>core</a:t>
            </a:r>
            <a:endParaRPr kumimoji="1" lang="ja-JP" altLang="en-US" sz="2000" b="1" dirty="0">
              <a:latin typeface="+mn-ea"/>
            </a:endParaRPr>
          </a:p>
        </p:txBody>
      </p:sp>
      <p:sp>
        <p:nvSpPr>
          <p:cNvPr id="50" name="四角形: 角を丸くする 49">
            <a:extLst>
              <a:ext uri="{FF2B5EF4-FFF2-40B4-BE49-F238E27FC236}">
                <a16:creationId xmlns:a16="http://schemas.microsoft.com/office/drawing/2014/main" id="{85465E71-683E-4EB1-A6DE-8DFA74BCBC41}"/>
              </a:ext>
            </a:extLst>
          </p:cNvPr>
          <p:cNvSpPr/>
          <p:nvPr/>
        </p:nvSpPr>
        <p:spPr>
          <a:xfrm>
            <a:off x="8711539" y="4796534"/>
            <a:ext cx="766354" cy="477017"/>
          </a:xfrm>
          <a:prstGeom prst="roundRect">
            <a:avLst/>
          </a:prstGeom>
          <a:solidFill>
            <a:srgbClr val="FFC215"/>
          </a:solidFill>
          <a:ln w="57150">
            <a:solidFill>
              <a:schemeClr val="bg2">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2000" b="1" dirty="0">
                <a:latin typeface="+mn-ea"/>
              </a:rPr>
              <a:t>core</a:t>
            </a:r>
            <a:endParaRPr kumimoji="1" lang="ja-JP" altLang="en-US" sz="2000" b="1" dirty="0">
              <a:latin typeface="+mn-ea"/>
            </a:endParaRPr>
          </a:p>
        </p:txBody>
      </p:sp>
      <p:sp>
        <p:nvSpPr>
          <p:cNvPr id="51" name="四角形: 角を丸くする 50">
            <a:extLst>
              <a:ext uri="{FF2B5EF4-FFF2-40B4-BE49-F238E27FC236}">
                <a16:creationId xmlns:a16="http://schemas.microsoft.com/office/drawing/2014/main" id="{A402A06D-3E60-437B-89D8-B5521C40F732}"/>
              </a:ext>
            </a:extLst>
          </p:cNvPr>
          <p:cNvSpPr/>
          <p:nvPr/>
        </p:nvSpPr>
        <p:spPr>
          <a:xfrm>
            <a:off x="8711539" y="5417853"/>
            <a:ext cx="766354" cy="477017"/>
          </a:xfrm>
          <a:prstGeom prst="roundRect">
            <a:avLst/>
          </a:prstGeom>
          <a:solidFill>
            <a:srgbClr val="FFC215"/>
          </a:solidFill>
          <a:ln w="57150">
            <a:solidFill>
              <a:schemeClr val="bg2">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2000" b="1" dirty="0">
                <a:latin typeface="+mn-ea"/>
              </a:rPr>
              <a:t>core</a:t>
            </a:r>
            <a:endParaRPr kumimoji="1" lang="ja-JP" altLang="en-US" sz="2000" b="1" dirty="0">
              <a:latin typeface="+mn-ea"/>
            </a:endParaRPr>
          </a:p>
        </p:txBody>
      </p:sp>
      <p:sp>
        <p:nvSpPr>
          <p:cNvPr id="52" name="四角形: 角を丸くする 51">
            <a:extLst>
              <a:ext uri="{FF2B5EF4-FFF2-40B4-BE49-F238E27FC236}">
                <a16:creationId xmlns:a16="http://schemas.microsoft.com/office/drawing/2014/main" id="{F91F3FF7-2852-4D24-B6E2-167763822252}"/>
              </a:ext>
            </a:extLst>
          </p:cNvPr>
          <p:cNvSpPr/>
          <p:nvPr/>
        </p:nvSpPr>
        <p:spPr>
          <a:xfrm>
            <a:off x="9692758" y="4142857"/>
            <a:ext cx="766354" cy="477017"/>
          </a:xfrm>
          <a:prstGeom prst="roundRect">
            <a:avLst/>
          </a:prstGeom>
          <a:solidFill>
            <a:srgbClr val="FFC215"/>
          </a:solidFill>
          <a:ln w="57150">
            <a:solidFill>
              <a:schemeClr val="bg2">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2000" b="1" dirty="0">
                <a:latin typeface="+mn-ea"/>
              </a:rPr>
              <a:t>core</a:t>
            </a:r>
            <a:endParaRPr kumimoji="1" lang="ja-JP" altLang="en-US" sz="2000" b="1" dirty="0">
              <a:latin typeface="+mn-ea"/>
            </a:endParaRPr>
          </a:p>
        </p:txBody>
      </p:sp>
      <p:sp>
        <p:nvSpPr>
          <p:cNvPr id="53" name="四角形: 角を丸くする 52">
            <a:extLst>
              <a:ext uri="{FF2B5EF4-FFF2-40B4-BE49-F238E27FC236}">
                <a16:creationId xmlns:a16="http://schemas.microsoft.com/office/drawing/2014/main" id="{AA368927-38C0-4C01-8A50-41F1AFA9B3DA}"/>
              </a:ext>
            </a:extLst>
          </p:cNvPr>
          <p:cNvSpPr/>
          <p:nvPr/>
        </p:nvSpPr>
        <p:spPr>
          <a:xfrm>
            <a:off x="9692758" y="4796534"/>
            <a:ext cx="766354" cy="477017"/>
          </a:xfrm>
          <a:prstGeom prst="roundRect">
            <a:avLst/>
          </a:prstGeom>
          <a:solidFill>
            <a:srgbClr val="FFC215"/>
          </a:solidFill>
          <a:ln w="57150">
            <a:solidFill>
              <a:schemeClr val="bg2">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2000" b="1" dirty="0">
                <a:latin typeface="+mn-ea"/>
              </a:rPr>
              <a:t>core</a:t>
            </a:r>
            <a:endParaRPr kumimoji="1" lang="ja-JP" altLang="en-US" sz="2000" b="1" dirty="0">
              <a:latin typeface="+mn-ea"/>
            </a:endParaRPr>
          </a:p>
        </p:txBody>
      </p:sp>
      <p:sp>
        <p:nvSpPr>
          <p:cNvPr id="54" name="四角形: 角を丸くする 53">
            <a:extLst>
              <a:ext uri="{FF2B5EF4-FFF2-40B4-BE49-F238E27FC236}">
                <a16:creationId xmlns:a16="http://schemas.microsoft.com/office/drawing/2014/main" id="{61FC239D-661C-4298-9452-35A377AC2260}"/>
              </a:ext>
            </a:extLst>
          </p:cNvPr>
          <p:cNvSpPr/>
          <p:nvPr/>
        </p:nvSpPr>
        <p:spPr>
          <a:xfrm>
            <a:off x="9692758" y="5417853"/>
            <a:ext cx="766354" cy="477017"/>
          </a:xfrm>
          <a:prstGeom prst="roundRect">
            <a:avLst/>
          </a:prstGeom>
          <a:solidFill>
            <a:srgbClr val="FFC215"/>
          </a:solidFill>
          <a:ln w="57150">
            <a:solidFill>
              <a:schemeClr val="bg2">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2000" b="1" dirty="0">
                <a:latin typeface="+mn-ea"/>
              </a:rPr>
              <a:t>core</a:t>
            </a:r>
            <a:endParaRPr kumimoji="1" lang="ja-JP" altLang="en-US" sz="2000" b="1" dirty="0">
              <a:latin typeface="+mn-ea"/>
            </a:endParaRPr>
          </a:p>
        </p:txBody>
      </p:sp>
      <p:sp>
        <p:nvSpPr>
          <p:cNvPr id="55" name="テキスト ボックス 54">
            <a:extLst>
              <a:ext uri="{FF2B5EF4-FFF2-40B4-BE49-F238E27FC236}">
                <a16:creationId xmlns:a16="http://schemas.microsoft.com/office/drawing/2014/main" id="{22158B26-30CB-4223-9DD1-753C2F6AED8A}"/>
              </a:ext>
            </a:extLst>
          </p:cNvPr>
          <p:cNvSpPr txBox="1"/>
          <p:nvPr/>
        </p:nvSpPr>
        <p:spPr>
          <a:xfrm>
            <a:off x="4570453" y="6113171"/>
            <a:ext cx="6158089" cy="338554"/>
          </a:xfrm>
          <a:prstGeom prst="rect">
            <a:avLst/>
          </a:prstGeom>
          <a:noFill/>
        </p:spPr>
        <p:txBody>
          <a:bodyPr wrap="square" rtlCol="0">
            <a:spAutoFit/>
          </a:bodyPr>
          <a:lstStyle/>
          <a:p>
            <a:pPr algn="ctr" defTabSz="914400" fontAlgn="base">
              <a:spcBef>
                <a:spcPct val="0"/>
              </a:spcBef>
              <a:spcAft>
                <a:spcPct val="0"/>
              </a:spcAft>
            </a:pPr>
            <a:r>
              <a:rPr kumimoji="1" lang="ja-JP" altLang="en-US" sz="1600" dirty="0">
                <a:solidFill>
                  <a:srgbClr val="000000"/>
                </a:solidFill>
                <a:latin typeface="+mn-ea"/>
              </a:rPr>
              <a:t>複数コアでの並列高速計算が得意</a:t>
            </a:r>
            <a:r>
              <a:rPr kumimoji="1" lang="en-US" altLang="ja-JP" sz="1600" dirty="0">
                <a:solidFill>
                  <a:srgbClr val="000000"/>
                </a:solidFill>
                <a:latin typeface="+mn-ea"/>
              </a:rPr>
              <a:t>(</a:t>
            </a:r>
            <a:r>
              <a:rPr kumimoji="1" lang="ja-JP" altLang="en-US" sz="1600" dirty="0">
                <a:solidFill>
                  <a:srgbClr val="000000"/>
                </a:solidFill>
                <a:latin typeface="+mn-ea"/>
              </a:rPr>
              <a:t>もともとは映像処理が目的</a:t>
            </a:r>
            <a:r>
              <a:rPr kumimoji="1" lang="en-US" altLang="ja-JP" sz="1600" dirty="0">
                <a:solidFill>
                  <a:srgbClr val="000000"/>
                </a:solidFill>
                <a:latin typeface="+mn-ea"/>
              </a:rPr>
              <a:t>)</a:t>
            </a:r>
            <a:endParaRPr kumimoji="1" lang="ja-JP" altLang="en-US" sz="1600" dirty="0">
              <a:solidFill>
                <a:srgbClr val="000000"/>
              </a:solidFill>
              <a:latin typeface="+mn-ea"/>
            </a:endParaRPr>
          </a:p>
        </p:txBody>
      </p:sp>
    </p:spTree>
    <p:extLst>
      <p:ext uri="{BB962C8B-B14F-4D97-AF65-F5344CB8AC3E}">
        <p14:creationId xmlns:p14="http://schemas.microsoft.com/office/powerpoint/2010/main" val="3085759008"/>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lang="en-US" altLang="ja-JP" dirty="0"/>
              <a:t>1-3-3.</a:t>
            </a:r>
            <a:r>
              <a:rPr lang="ja-JP" altLang="en-US" dirty="0"/>
              <a:t>機械学習開発に必要なソフトウェア</a:t>
            </a:r>
            <a:endParaRPr kumimoji="1" lang="ja-JP" altLang="en-US" dirty="0"/>
          </a:p>
        </p:txBody>
      </p:sp>
      <p:sp>
        <p:nvSpPr>
          <p:cNvPr id="4" name="スライド番号プレースホルダー 3">
            <a:extLst>
              <a:ext uri="{FF2B5EF4-FFF2-40B4-BE49-F238E27FC236}">
                <a16:creationId xmlns:a16="http://schemas.microsoft.com/office/drawing/2014/main" id="{E5EB0D68-689B-42ED-8710-E9CD8551A649}"/>
              </a:ext>
            </a:extLst>
          </p:cNvPr>
          <p:cNvSpPr>
            <a:spLocks noGrp="1"/>
          </p:cNvSpPr>
          <p:nvPr>
            <p:ph type="sldNum" sz="quarter" idx="10"/>
          </p:nvPr>
        </p:nvSpPr>
        <p:spPr/>
        <p:txBody>
          <a:bodyPr/>
          <a:lstStyle/>
          <a:p>
            <a:fld id="{5D750650-B10A-47BF-93C2-E1678438B37A}" type="slidenum">
              <a:rPr kumimoji="1" lang="ja-JP" altLang="en-US" smtClean="0"/>
              <a:pPr/>
              <a:t>152</a:t>
            </a:fld>
            <a:endParaRPr kumimoji="1" lang="ja-JP" altLang="en-US"/>
          </a:p>
        </p:txBody>
      </p:sp>
      <p:sp>
        <p:nvSpPr>
          <p:cNvPr id="6" name="四角形: 角を丸くする 5">
            <a:extLst>
              <a:ext uri="{FF2B5EF4-FFF2-40B4-BE49-F238E27FC236}">
                <a16:creationId xmlns:a16="http://schemas.microsoft.com/office/drawing/2014/main" id="{CE0EEC88-3C86-4B7D-A3E6-94ECC43FAA14}"/>
              </a:ext>
            </a:extLst>
          </p:cNvPr>
          <p:cNvSpPr/>
          <p:nvPr/>
        </p:nvSpPr>
        <p:spPr bwMode="auto">
          <a:xfrm>
            <a:off x="483010" y="1439765"/>
            <a:ext cx="5377860" cy="577189"/>
          </a:xfrm>
          <a:prstGeom prst="roundRect">
            <a:avLst>
              <a:gd name="adj" fmla="val 13183"/>
            </a:avLst>
          </a:prstGeom>
          <a:solidFill>
            <a:srgbClr val="00879E"/>
          </a:solidFill>
          <a:ln w="19050" algn="ctr">
            <a:solidFill>
              <a:srgbClr val="00879E"/>
            </a:solidFill>
            <a:prstDash val="solid"/>
            <a:round/>
            <a:headEnd/>
            <a:tailEnd/>
          </a:ln>
          <a:effectLst/>
        </p:spPr>
        <p:txBody>
          <a:bodyPr wrap="none" rtlCol="0" anchor="ctr"/>
          <a:lstStyle/>
          <a:p>
            <a:pPr algn="ctr" fontAlgn="base">
              <a:spcBef>
                <a:spcPct val="0"/>
              </a:spcBef>
              <a:spcAft>
                <a:spcPct val="0"/>
              </a:spcAft>
            </a:pPr>
            <a:endParaRPr kumimoji="1" lang="ja-JP" altLang="en-US" dirty="0">
              <a:solidFill>
                <a:schemeClr val="bg1"/>
              </a:solidFill>
              <a:latin typeface="Arial" pitchFamily="34" charset="0"/>
              <a:ea typeface="ＭＳ Ｐゴシック" pitchFamily="50" charset="-128"/>
            </a:endParaRPr>
          </a:p>
        </p:txBody>
      </p:sp>
      <p:sp>
        <p:nvSpPr>
          <p:cNvPr id="7" name="正方形/長方形 6">
            <a:extLst>
              <a:ext uri="{FF2B5EF4-FFF2-40B4-BE49-F238E27FC236}">
                <a16:creationId xmlns:a16="http://schemas.microsoft.com/office/drawing/2014/main" id="{A1615F4B-BAD6-4E3A-BB0D-223DCFF8939E}"/>
              </a:ext>
            </a:extLst>
          </p:cNvPr>
          <p:cNvSpPr/>
          <p:nvPr/>
        </p:nvSpPr>
        <p:spPr>
          <a:xfrm>
            <a:off x="684371" y="1524793"/>
            <a:ext cx="4760242" cy="440120"/>
          </a:xfrm>
          <a:prstGeom prst="rect">
            <a:avLst/>
          </a:prstGeom>
          <a:noFill/>
          <a:ln w="19050" algn="ctr">
            <a:noFill/>
            <a:prstDash val="dash"/>
            <a:round/>
            <a:headEnd/>
            <a:tailEnd/>
          </a:ln>
          <a:effectLst/>
        </p:spPr>
        <p:txBody>
          <a:bodyPr wrap="none" rtlCol="0" anchor="ctr"/>
          <a:lstStyle/>
          <a:p>
            <a:pPr fontAlgn="base">
              <a:spcBef>
                <a:spcPct val="0"/>
              </a:spcBef>
              <a:spcAft>
                <a:spcPct val="0"/>
              </a:spcAft>
            </a:pPr>
            <a:r>
              <a:rPr kumimoji="1" lang="en-US" altLang="ja-JP" sz="2200" b="1" spc="300" dirty="0">
                <a:solidFill>
                  <a:schemeClr val="bg1"/>
                </a:solidFill>
                <a:latin typeface="+mj-ea"/>
                <a:ea typeface="+mj-ea"/>
              </a:rPr>
              <a:t>Python</a:t>
            </a:r>
            <a:r>
              <a:rPr kumimoji="1" lang="ja-JP" altLang="en-US" sz="2200" b="1" spc="300" dirty="0">
                <a:solidFill>
                  <a:schemeClr val="bg1"/>
                </a:solidFill>
                <a:latin typeface="+mj-ea"/>
                <a:ea typeface="+mj-ea"/>
              </a:rPr>
              <a:t>（プログラミング言語）</a:t>
            </a:r>
          </a:p>
        </p:txBody>
      </p:sp>
      <p:sp>
        <p:nvSpPr>
          <p:cNvPr id="9" name="コンテンツ プレースホルダー 2">
            <a:extLst>
              <a:ext uri="{FF2B5EF4-FFF2-40B4-BE49-F238E27FC236}">
                <a16:creationId xmlns:a16="http://schemas.microsoft.com/office/drawing/2014/main" id="{8AFC1514-A333-4ECF-BE8E-23413C8D7CC8}"/>
              </a:ext>
            </a:extLst>
          </p:cNvPr>
          <p:cNvSpPr txBox="1">
            <a:spLocks/>
          </p:cNvSpPr>
          <p:nvPr/>
        </p:nvSpPr>
        <p:spPr bwMode="auto">
          <a:xfrm>
            <a:off x="483009" y="2129060"/>
            <a:ext cx="5543323" cy="296808"/>
          </a:xfrm>
          <a:prstGeom prst="rect">
            <a:avLst/>
          </a:prstGeom>
        </p:spPr>
        <p:txBody>
          <a:bodyPr vert="horz" wrap="none" lIns="91440" tIns="45720" rIns="91440" bIns="45720" rtlCol="0">
            <a:noAutofit/>
          </a:bodyPr>
          <a:lstStyle>
            <a:lvl1pPr marL="357188" marR="0" indent="-357188"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n"/>
              <a:tabLst/>
              <a:defRPr kumimoji="1" lang="en-US" altLang="ja-JP"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1pPr>
            <a:lvl2pPr marL="742950" marR="0" indent="-28575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l"/>
              <a:tabLst/>
              <a:defRPr kumimoji="1" lang="ja-JP" altLang="en-US"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2pPr>
            <a:lvl3pPr marL="1143000" marR="0" indent="-2286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3pPr>
            <a:lvl4pPr marL="1714500" marR="0" indent="-3429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4pPr>
            <a:lvl5pPr marL="2114550" marR="0" indent="-28575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spcBef>
                <a:spcPts val="0"/>
              </a:spcBef>
              <a:spcAft>
                <a:spcPts val="600"/>
              </a:spcAft>
              <a:buClr>
                <a:schemeClr val="tx1">
                  <a:lumMod val="75000"/>
                  <a:lumOff val="25000"/>
                </a:schemeClr>
              </a:buClr>
            </a:pPr>
            <a:r>
              <a:rPr lang="ja-JP" altLang="en-US" sz="1400" b="1" dirty="0"/>
              <a:t>機械学習プログラミングのデファクトスタンダード</a:t>
            </a:r>
          </a:p>
          <a:p>
            <a:pPr>
              <a:spcBef>
                <a:spcPts val="0"/>
              </a:spcBef>
              <a:spcAft>
                <a:spcPts val="600"/>
              </a:spcAft>
              <a:buClr>
                <a:schemeClr val="tx1">
                  <a:lumMod val="75000"/>
                  <a:lumOff val="25000"/>
                </a:schemeClr>
              </a:buClr>
            </a:pPr>
            <a:r>
              <a:rPr lang="ja-JP" altLang="en-US" sz="1400" b="1" dirty="0"/>
              <a:t>オブジェクト指向型の汎用プログラミング言語</a:t>
            </a:r>
          </a:p>
          <a:p>
            <a:pPr>
              <a:spcBef>
                <a:spcPts val="0"/>
              </a:spcBef>
              <a:spcAft>
                <a:spcPts val="600"/>
              </a:spcAft>
              <a:buClr>
                <a:schemeClr val="tx1">
                  <a:lumMod val="75000"/>
                  <a:lumOff val="25000"/>
                </a:schemeClr>
              </a:buClr>
            </a:pPr>
            <a:r>
              <a:rPr lang="en-US" altLang="ja-JP" sz="1400" b="1" dirty="0"/>
              <a:t>NumPy</a:t>
            </a:r>
            <a:r>
              <a:rPr lang="ja-JP" altLang="en-US" sz="1400" b="1" dirty="0"/>
              <a:t>や</a:t>
            </a:r>
            <a:r>
              <a:rPr lang="en-US" altLang="ja-JP" sz="1400" b="1" dirty="0"/>
              <a:t>scikit-learn</a:t>
            </a:r>
            <a:r>
              <a:rPr lang="ja-JP" altLang="en-US" sz="1400" b="1" dirty="0"/>
              <a:t>などの機械学習用ライブラリが豊富</a:t>
            </a:r>
          </a:p>
        </p:txBody>
      </p:sp>
      <p:sp>
        <p:nvSpPr>
          <p:cNvPr id="18" name="テキスト ボックス 17">
            <a:extLst>
              <a:ext uri="{FF2B5EF4-FFF2-40B4-BE49-F238E27FC236}">
                <a16:creationId xmlns:a16="http://schemas.microsoft.com/office/drawing/2014/main" id="{D466D2FE-832C-4053-B1C4-6176CBF6B0A1}"/>
              </a:ext>
            </a:extLst>
          </p:cNvPr>
          <p:cNvSpPr txBox="1"/>
          <p:nvPr/>
        </p:nvSpPr>
        <p:spPr>
          <a:xfrm>
            <a:off x="1827417" y="893172"/>
            <a:ext cx="8170685" cy="446276"/>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20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r>
              <a:rPr lang="ja-JP" altLang="en-US" dirty="0"/>
              <a:t>広く利用されている機械学習の開発環境</a:t>
            </a:r>
            <a:endParaRPr lang="en-US" altLang="ja-JP" dirty="0"/>
          </a:p>
        </p:txBody>
      </p:sp>
      <p:sp>
        <p:nvSpPr>
          <p:cNvPr id="42" name="四角形: 角を丸くする 41">
            <a:extLst>
              <a:ext uri="{FF2B5EF4-FFF2-40B4-BE49-F238E27FC236}">
                <a16:creationId xmlns:a16="http://schemas.microsoft.com/office/drawing/2014/main" id="{F84C5274-A2FE-43A3-A4AF-EF9E05B8E006}"/>
              </a:ext>
            </a:extLst>
          </p:cNvPr>
          <p:cNvSpPr/>
          <p:nvPr/>
        </p:nvSpPr>
        <p:spPr bwMode="auto">
          <a:xfrm>
            <a:off x="6331133" y="1439765"/>
            <a:ext cx="5377860" cy="577189"/>
          </a:xfrm>
          <a:prstGeom prst="roundRect">
            <a:avLst>
              <a:gd name="adj" fmla="val 13183"/>
            </a:avLst>
          </a:prstGeom>
          <a:solidFill>
            <a:srgbClr val="00879E"/>
          </a:solidFill>
          <a:ln w="19050" algn="ctr">
            <a:solidFill>
              <a:srgbClr val="00879E"/>
            </a:solidFill>
            <a:prstDash val="solid"/>
            <a:round/>
            <a:headEnd/>
            <a:tailEnd/>
          </a:ln>
          <a:effectLst/>
        </p:spPr>
        <p:txBody>
          <a:bodyPr wrap="none" rtlCol="0" anchor="ctr"/>
          <a:lstStyle/>
          <a:p>
            <a:pPr algn="ctr" fontAlgn="base">
              <a:spcBef>
                <a:spcPct val="0"/>
              </a:spcBef>
              <a:spcAft>
                <a:spcPct val="0"/>
              </a:spcAft>
            </a:pPr>
            <a:endParaRPr kumimoji="1" lang="ja-JP" altLang="en-US" dirty="0">
              <a:solidFill>
                <a:schemeClr val="bg1"/>
              </a:solidFill>
              <a:latin typeface="Arial" pitchFamily="34" charset="0"/>
              <a:ea typeface="ＭＳ Ｐゴシック" pitchFamily="50" charset="-128"/>
            </a:endParaRPr>
          </a:p>
        </p:txBody>
      </p:sp>
      <p:sp>
        <p:nvSpPr>
          <p:cNvPr id="43" name="正方形/長方形 42">
            <a:extLst>
              <a:ext uri="{FF2B5EF4-FFF2-40B4-BE49-F238E27FC236}">
                <a16:creationId xmlns:a16="http://schemas.microsoft.com/office/drawing/2014/main" id="{9A0BB652-E35D-4307-83B2-E025F8F4F8C5}"/>
              </a:ext>
            </a:extLst>
          </p:cNvPr>
          <p:cNvSpPr/>
          <p:nvPr/>
        </p:nvSpPr>
        <p:spPr>
          <a:xfrm>
            <a:off x="6583516" y="1508299"/>
            <a:ext cx="4760242" cy="440120"/>
          </a:xfrm>
          <a:prstGeom prst="rect">
            <a:avLst/>
          </a:prstGeom>
          <a:noFill/>
          <a:ln w="19050" algn="ctr">
            <a:noFill/>
            <a:prstDash val="dash"/>
            <a:round/>
            <a:headEnd/>
            <a:tailEnd/>
          </a:ln>
          <a:effectLst/>
        </p:spPr>
        <p:txBody>
          <a:bodyPr wrap="none" rtlCol="0" anchor="ctr"/>
          <a:lstStyle/>
          <a:p>
            <a:pPr fontAlgn="base">
              <a:spcBef>
                <a:spcPct val="0"/>
              </a:spcBef>
              <a:spcAft>
                <a:spcPct val="0"/>
              </a:spcAft>
            </a:pPr>
            <a:r>
              <a:rPr kumimoji="1" lang="en-US" altLang="ja-JP" sz="2000" b="1" spc="300" dirty="0" err="1">
                <a:solidFill>
                  <a:schemeClr val="bg1"/>
                </a:solidFill>
                <a:latin typeface="+mj-ea"/>
                <a:ea typeface="+mj-ea"/>
              </a:rPr>
              <a:t>Jupyter</a:t>
            </a:r>
            <a:r>
              <a:rPr kumimoji="1" lang="en-US" altLang="ja-JP" sz="2000" b="1" spc="300" dirty="0">
                <a:solidFill>
                  <a:schemeClr val="bg1"/>
                </a:solidFill>
                <a:latin typeface="+mj-ea"/>
                <a:ea typeface="+mj-ea"/>
              </a:rPr>
              <a:t> Notebook</a:t>
            </a:r>
            <a:r>
              <a:rPr kumimoji="1" lang="ja-JP" altLang="en-US" sz="2000" b="1" spc="300" dirty="0">
                <a:solidFill>
                  <a:schemeClr val="bg1"/>
                </a:solidFill>
                <a:latin typeface="+mj-ea"/>
                <a:ea typeface="+mj-ea"/>
              </a:rPr>
              <a:t>（ランタイム）</a:t>
            </a:r>
            <a:endParaRPr kumimoji="1" lang="en-US" altLang="ja-JP" sz="2000" b="1" spc="300" dirty="0">
              <a:solidFill>
                <a:schemeClr val="bg1"/>
              </a:solidFill>
              <a:latin typeface="+mj-ea"/>
              <a:ea typeface="+mj-ea"/>
            </a:endParaRPr>
          </a:p>
        </p:txBody>
      </p:sp>
      <p:sp>
        <p:nvSpPr>
          <p:cNvPr id="44" name="コンテンツ プレースホルダー 2">
            <a:extLst>
              <a:ext uri="{FF2B5EF4-FFF2-40B4-BE49-F238E27FC236}">
                <a16:creationId xmlns:a16="http://schemas.microsoft.com/office/drawing/2014/main" id="{512708B3-DBE5-491B-9E31-F4791B54E389}"/>
              </a:ext>
            </a:extLst>
          </p:cNvPr>
          <p:cNvSpPr txBox="1">
            <a:spLocks/>
          </p:cNvSpPr>
          <p:nvPr/>
        </p:nvSpPr>
        <p:spPr bwMode="auto">
          <a:xfrm>
            <a:off x="6331132" y="2129060"/>
            <a:ext cx="5543323" cy="296808"/>
          </a:xfrm>
          <a:prstGeom prst="rect">
            <a:avLst/>
          </a:prstGeom>
        </p:spPr>
        <p:txBody>
          <a:bodyPr vert="horz" wrap="none" lIns="91440" tIns="45720" rIns="91440" bIns="45720" rtlCol="0">
            <a:noAutofit/>
          </a:bodyPr>
          <a:lstStyle>
            <a:lvl1pPr marL="357188" marR="0" indent="-357188"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n"/>
              <a:tabLst/>
              <a:defRPr kumimoji="1" lang="en-US" altLang="ja-JP"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1pPr>
            <a:lvl2pPr marL="742950" marR="0" indent="-28575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l"/>
              <a:tabLst/>
              <a:defRPr kumimoji="1" lang="ja-JP" altLang="en-US"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2pPr>
            <a:lvl3pPr marL="1143000" marR="0" indent="-2286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3pPr>
            <a:lvl4pPr marL="1714500" marR="0" indent="-3429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4pPr>
            <a:lvl5pPr marL="2114550" marR="0" indent="-28575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spcBef>
                <a:spcPts val="0"/>
              </a:spcBef>
              <a:spcAft>
                <a:spcPts val="600"/>
              </a:spcAft>
              <a:buClr>
                <a:schemeClr val="tx1">
                  <a:lumMod val="75000"/>
                  <a:lumOff val="25000"/>
                </a:schemeClr>
              </a:buClr>
            </a:pPr>
            <a:r>
              <a:rPr lang="ja-JP" altLang="en-US" sz="1400" b="1" dirty="0"/>
              <a:t>コードの編集</a:t>
            </a:r>
            <a:r>
              <a:rPr lang="en-US" altLang="ja-JP" sz="1400" b="1" dirty="0"/>
              <a:t>/</a:t>
            </a:r>
            <a:r>
              <a:rPr lang="ja-JP" altLang="en-US" sz="1400" b="1" dirty="0"/>
              <a:t>実行が可能な</a:t>
            </a:r>
            <a:r>
              <a:rPr lang="en-US" altLang="ja-JP" sz="1400" b="1" dirty="0"/>
              <a:t>Web</a:t>
            </a:r>
            <a:r>
              <a:rPr lang="ja-JP" altLang="en-US" sz="1400" b="1" dirty="0"/>
              <a:t>アプリケーション</a:t>
            </a:r>
          </a:p>
          <a:p>
            <a:pPr>
              <a:spcBef>
                <a:spcPts val="0"/>
              </a:spcBef>
              <a:spcAft>
                <a:spcPts val="600"/>
              </a:spcAft>
              <a:buClr>
                <a:schemeClr val="tx1">
                  <a:lumMod val="75000"/>
                  <a:lumOff val="25000"/>
                </a:schemeClr>
              </a:buClr>
            </a:pPr>
            <a:r>
              <a:rPr lang="en-US" altLang="ja-JP" sz="1400" b="1" dirty="0"/>
              <a:t>Python</a:t>
            </a:r>
            <a:r>
              <a:rPr lang="ja-JP" altLang="en-US" sz="1400" b="1" dirty="0"/>
              <a:t>などの</a:t>
            </a:r>
            <a:r>
              <a:rPr lang="en-US" altLang="ja-JP" sz="1400" b="1" dirty="0"/>
              <a:t>Kernel(</a:t>
            </a:r>
            <a:r>
              <a:rPr lang="ja-JP" altLang="en-US" sz="1400" b="1" dirty="0"/>
              <a:t>実行環境</a:t>
            </a:r>
            <a:r>
              <a:rPr lang="en-US" altLang="ja-JP" sz="1400" b="1" dirty="0"/>
              <a:t>)</a:t>
            </a:r>
            <a:r>
              <a:rPr lang="ja-JP" altLang="en-US" sz="1400" b="1" dirty="0"/>
              <a:t>が利用可能</a:t>
            </a:r>
          </a:p>
        </p:txBody>
      </p:sp>
      <p:grpSp>
        <p:nvGrpSpPr>
          <p:cNvPr id="47" name="グループ化 46">
            <a:extLst>
              <a:ext uri="{FF2B5EF4-FFF2-40B4-BE49-F238E27FC236}">
                <a16:creationId xmlns:a16="http://schemas.microsoft.com/office/drawing/2014/main" id="{7664BCFC-285C-4F9E-B685-B196B5E8E888}"/>
              </a:ext>
            </a:extLst>
          </p:cNvPr>
          <p:cNvGrpSpPr/>
          <p:nvPr/>
        </p:nvGrpSpPr>
        <p:grpSpPr>
          <a:xfrm>
            <a:off x="3138399" y="3146065"/>
            <a:ext cx="3070816" cy="2780144"/>
            <a:chOff x="1329055" y="3934565"/>
            <a:chExt cx="2607710" cy="2360874"/>
          </a:xfrm>
        </p:grpSpPr>
        <p:pic>
          <p:nvPicPr>
            <p:cNvPr id="48" name="図 47">
              <a:extLst>
                <a:ext uri="{FF2B5EF4-FFF2-40B4-BE49-F238E27FC236}">
                  <a16:creationId xmlns:a16="http://schemas.microsoft.com/office/drawing/2014/main" id="{99C668F5-C922-4FCF-8DF9-0ED967D21547}"/>
                </a:ext>
              </a:extLst>
            </p:cNvPr>
            <p:cNvPicPr>
              <a:picLocks noChangeAspect="1"/>
            </p:cNvPicPr>
            <p:nvPr/>
          </p:nvPicPr>
          <p:blipFill>
            <a:blip r:embed="rId3"/>
            <a:stretch>
              <a:fillRect/>
            </a:stretch>
          </p:blipFill>
          <p:spPr>
            <a:xfrm>
              <a:off x="1329055" y="4248413"/>
              <a:ext cx="2607710" cy="2047026"/>
            </a:xfrm>
            <a:prstGeom prst="rect">
              <a:avLst/>
            </a:prstGeom>
            <a:ln>
              <a:solidFill>
                <a:schemeClr val="tx1"/>
              </a:solidFill>
            </a:ln>
          </p:spPr>
        </p:pic>
        <p:sp>
          <p:nvSpPr>
            <p:cNvPr id="49" name="正方形/長方形 48">
              <a:extLst>
                <a:ext uri="{FF2B5EF4-FFF2-40B4-BE49-F238E27FC236}">
                  <a16:creationId xmlns:a16="http://schemas.microsoft.com/office/drawing/2014/main" id="{DFD17776-AF30-41B5-B7B8-8FE818EFEF5F}"/>
                </a:ext>
              </a:extLst>
            </p:cNvPr>
            <p:cNvSpPr/>
            <p:nvPr/>
          </p:nvSpPr>
          <p:spPr>
            <a:xfrm>
              <a:off x="1721414" y="3934565"/>
              <a:ext cx="1822994" cy="313634"/>
            </a:xfrm>
            <a:prstGeom prst="rect">
              <a:avLst/>
            </a:prstGeom>
          </p:spPr>
          <p:txBody>
            <a:bodyPr wrap="none">
              <a:spAutoFit/>
            </a:bodyPr>
            <a:lstStyle/>
            <a:p>
              <a:pPr algn="ctr"/>
              <a:r>
                <a:rPr kumimoji="1" lang="en-US" altLang="ja-JP" b="1" dirty="0"/>
                <a:t>Jupyter</a:t>
              </a:r>
              <a:r>
                <a:rPr kumimoji="1" lang="ja-JP" altLang="en-US" b="1" dirty="0"/>
                <a:t> </a:t>
              </a:r>
              <a:r>
                <a:rPr kumimoji="1" lang="en-US" altLang="ja-JP" b="1" dirty="0"/>
                <a:t>Notebook</a:t>
              </a:r>
              <a:endParaRPr kumimoji="1" lang="ja-JP" altLang="en-US" b="1" dirty="0"/>
            </a:p>
          </p:txBody>
        </p:sp>
      </p:grpSp>
      <p:pic>
        <p:nvPicPr>
          <p:cNvPr id="50" name="グラフィックス 49" descr="ノート PC">
            <a:extLst>
              <a:ext uri="{FF2B5EF4-FFF2-40B4-BE49-F238E27FC236}">
                <a16:creationId xmlns:a16="http://schemas.microsoft.com/office/drawing/2014/main" id="{2CC2A300-E538-4232-AF62-4010FCA150A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66763" y="4404071"/>
            <a:ext cx="892961" cy="892961"/>
          </a:xfrm>
          <a:prstGeom prst="rect">
            <a:avLst/>
          </a:prstGeom>
        </p:spPr>
      </p:pic>
      <p:sp>
        <p:nvSpPr>
          <p:cNvPr id="51" name="正方形/長方形 50">
            <a:extLst>
              <a:ext uri="{FF2B5EF4-FFF2-40B4-BE49-F238E27FC236}">
                <a16:creationId xmlns:a16="http://schemas.microsoft.com/office/drawing/2014/main" id="{9B8ED6F5-6985-4891-801E-60451F532FE6}"/>
              </a:ext>
            </a:extLst>
          </p:cNvPr>
          <p:cNvSpPr/>
          <p:nvPr/>
        </p:nvSpPr>
        <p:spPr>
          <a:xfrm>
            <a:off x="3922021" y="6043665"/>
            <a:ext cx="2056066" cy="261610"/>
          </a:xfrm>
          <a:prstGeom prst="rect">
            <a:avLst/>
          </a:prstGeom>
        </p:spPr>
        <p:txBody>
          <a:bodyPr wrap="square">
            <a:spAutoFit/>
          </a:bodyPr>
          <a:lstStyle/>
          <a:p>
            <a:r>
              <a:rPr lang="ja-JP" altLang="en-US" sz="1100" dirty="0"/>
              <a:t>https://jupyter.org/try</a:t>
            </a:r>
          </a:p>
        </p:txBody>
      </p:sp>
      <p:grpSp>
        <p:nvGrpSpPr>
          <p:cNvPr id="52" name="グループ化 51">
            <a:extLst>
              <a:ext uri="{FF2B5EF4-FFF2-40B4-BE49-F238E27FC236}">
                <a16:creationId xmlns:a16="http://schemas.microsoft.com/office/drawing/2014/main" id="{B58E91CD-36BF-443D-B9BE-B45BE23E794F}"/>
              </a:ext>
            </a:extLst>
          </p:cNvPr>
          <p:cNvGrpSpPr/>
          <p:nvPr/>
        </p:nvGrpSpPr>
        <p:grpSpPr>
          <a:xfrm>
            <a:off x="7580307" y="3146065"/>
            <a:ext cx="3151732" cy="2780144"/>
            <a:chOff x="4679810" y="3934565"/>
            <a:chExt cx="2676423" cy="2360874"/>
          </a:xfrm>
        </p:grpSpPr>
        <p:sp>
          <p:nvSpPr>
            <p:cNvPr id="53" name="正方形/長方形 52">
              <a:extLst>
                <a:ext uri="{FF2B5EF4-FFF2-40B4-BE49-F238E27FC236}">
                  <a16:creationId xmlns:a16="http://schemas.microsoft.com/office/drawing/2014/main" id="{821C5120-9447-4C70-8C3E-5EA3AE6EA67C}"/>
                </a:ext>
              </a:extLst>
            </p:cNvPr>
            <p:cNvSpPr/>
            <p:nvPr/>
          </p:nvSpPr>
          <p:spPr>
            <a:xfrm>
              <a:off x="5609640" y="3934565"/>
              <a:ext cx="766659" cy="313634"/>
            </a:xfrm>
            <a:prstGeom prst="rect">
              <a:avLst/>
            </a:prstGeom>
          </p:spPr>
          <p:txBody>
            <a:bodyPr wrap="none">
              <a:spAutoFit/>
            </a:bodyPr>
            <a:lstStyle/>
            <a:p>
              <a:r>
                <a:rPr lang="en-US" altLang="ja-JP" b="1" dirty="0"/>
                <a:t>Kernel</a:t>
              </a:r>
              <a:endParaRPr lang="ja-JP" altLang="en-US" b="1" dirty="0"/>
            </a:p>
          </p:txBody>
        </p:sp>
        <p:grpSp>
          <p:nvGrpSpPr>
            <p:cNvPr id="54" name="グループ化 53">
              <a:extLst>
                <a:ext uri="{FF2B5EF4-FFF2-40B4-BE49-F238E27FC236}">
                  <a16:creationId xmlns:a16="http://schemas.microsoft.com/office/drawing/2014/main" id="{102329AD-A058-491B-AF65-F8DA15643273}"/>
                </a:ext>
              </a:extLst>
            </p:cNvPr>
            <p:cNvGrpSpPr/>
            <p:nvPr/>
          </p:nvGrpSpPr>
          <p:grpSpPr>
            <a:xfrm>
              <a:off x="4679810" y="4248413"/>
              <a:ext cx="2676423" cy="2047026"/>
              <a:chOff x="4679810" y="4248413"/>
              <a:chExt cx="2676423" cy="2047026"/>
            </a:xfrm>
          </p:grpSpPr>
          <p:sp>
            <p:nvSpPr>
              <p:cNvPr id="55" name="正方形/長方形 54">
                <a:extLst>
                  <a:ext uri="{FF2B5EF4-FFF2-40B4-BE49-F238E27FC236}">
                    <a16:creationId xmlns:a16="http://schemas.microsoft.com/office/drawing/2014/main" id="{CAD057AC-C0C4-4E76-BB9E-E24D60B13254}"/>
                  </a:ext>
                </a:extLst>
              </p:cNvPr>
              <p:cNvSpPr/>
              <p:nvPr/>
            </p:nvSpPr>
            <p:spPr>
              <a:xfrm>
                <a:off x="4679810" y="4248413"/>
                <a:ext cx="2676423" cy="2047026"/>
              </a:xfrm>
              <a:prstGeom prst="rect">
                <a:avLst/>
              </a:prstGeom>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sz="1600" dirty="0">
                  <a:solidFill>
                    <a:schemeClr val="tx1"/>
                  </a:solidFill>
                </a:endParaRPr>
              </a:p>
            </p:txBody>
          </p:sp>
          <p:pic>
            <p:nvPicPr>
              <p:cNvPr id="56" name="図 55">
                <a:extLst>
                  <a:ext uri="{FF2B5EF4-FFF2-40B4-BE49-F238E27FC236}">
                    <a16:creationId xmlns:a16="http://schemas.microsoft.com/office/drawing/2014/main" id="{98210980-3D25-4E97-9043-88670E643D6E}"/>
                  </a:ext>
                </a:extLst>
              </p:cNvPr>
              <p:cNvPicPr>
                <a:picLocks noChangeAspect="1"/>
              </p:cNvPicPr>
              <p:nvPr/>
            </p:nvPicPr>
            <p:blipFill>
              <a:blip r:embed="rId6"/>
              <a:stretch>
                <a:fillRect/>
              </a:stretch>
            </p:blipFill>
            <p:spPr>
              <a:xfrm>
                <a:off x="4704432" y="4416630"/>
                <a:ext cx="2627178" cy="749641"/>
              </a:xfrm>
              <a:prstGeom prst="rect">
                <a:avLst/>
              </a:prstGeom>
            </p:spPr>
          </p:pic>
          <p:pic>
            <p:nvPicPr>
              <p:cNvPr id="57" name="図 56">
                <a:extLst>
                  <a:ext uri="{FF2B5EF4-FFF2-40B4-BE49-F238E27FC236}">
                    <a16:creationId xmlns:a16="http://schemas.microsoft.com/office/drawing/2014/main" id="{05B9828D-1D37-42D9-805E-83434E29102A}"/>
                  </a:ext>
                </a:extLst>
              </p:cNvPr>
              <p:cNvPicPr>
                <a:picLocks noChangeAspect="1"/>
              </p:cNvPicPr>
              <p:nvPr/>
            </p:nvPicPr>
            <p:blipFill>
              <a:blip r:embed="rId7"/>
              <a:stretch>
                <a:fillRect/>
              </a:stretch>
            </p:blipFill>
            <p:spPr>
              <a:xfrm>
                <a:off x="4872803" y="5404677"/>
                <a:ext cx="944692" cy="711754"/>
              </a:xfrm>
              <a:prstGeom prst="rect">
                <a:avLst/>
              </a:prstGeom>
            </p:spPr>
          </p:pic>
          <p:pic>
            <p:nvPicPr>
              <p:cNvPr id="58" name="Picture 4" descr="Official Julia logo">
                <a:extLst>
                  <a:ext uri="{FF2B5EF4-FFF2-40B4-BE49-F238E27FC236}">
                    <a16:creationId xmlns:a16="http://schemas.microsoft.com/office/drawing/2014/main" id="{36283E83-B87E-4D6B-BBFB-A9E47E69AC1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46800" y="5357229"/>
                <a:ext cx="1080128" cy="729931"/>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63" name="正方形/長方形 62">
            <a:extLst>
              <a:ext uri="{FF2B5EF4-FFF2-40B4-BE49-F238E27FC236}">
                <a16:creationId xmlns:a16="http://schemas.microsoft.com/office/drawing/2014/main" id="{EB0C3752-BFFA-40E5-B8C7-038903161712}"/>
              </a:ext>
            </a:extLst>
          </p:cNvPr>
          <p:cNvSpPr/>
          <p:nvPr/>
        </p:nvSpPr>
        <p:spPr>
          <a:xfrm>
            <a:off x="510940" y="4197547"/>
            <a:ext cx="1467826" cy="338554"/>
          </a:xfrm>
          <a:prstGeom prst="rect">
            <a:avLst/>
          </a:prstGeom>
        </p:spPr>
        <p:txBody>
          <a:bodyPr wrap="square">
            <a:spAutoFit/>
          </a:bodyPr>
          <a:lstStyle/>
          <a:p>
            <a:r>
              <a:rPr lang="en-US" altLang="ja-JP" sz="1600" b="1" dirty="0">
                <a:latin typeface="+mn-ea"/>
              </a:rPr>
              <a:t>Web</a:t>
            </a:r>
            <a:r>
              <a:rPr lang="ja-JP" altLang="en-US" sz="1600" b="1" dirty="0">
                <a:latin typeface="+mn-ea"/>
              </a:rPr>
              <a:t>ブラウザ</a:t>
            </a:r>
          </a:p>
        </p:txBody>
      </p:sp>
      <p:pic>
        <p:nvPicPr>
          <p:cNvPr id="46" name="グラフィックス 45">
            <a:extLst>
              <a:ext uri="{FF2B5EF4-FFF2-40B4-BE49-F238E27FC236}">
                <a16:creationId xmlns:a16="http://schemas.microsoft.com/office/drawing/2014/main" id="{9A8095F8-0847-42EF-832E-627A20D83E1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860870" y="5986969"/>
            <a:ext cx="1562846" cy="421720"/>
          </a:xfrm>
          <a:prstGeom prst="rect">
            <a:avLst/>
          </a:prstGeom>
        </p:spPr>
      </p:pic>
      <p:pic>
        <p:nvPicPr>
          <p:cNvPr id="65" name="グラフィックス 64">
            <a:extLst>
              <a:ext uri="{FF2B5EF4-FFF2-40B4-BE49-F238E27FC236}">
                <a16:creationId xmlns:a16="http://schemas.microsoft.com/office/drawing/2014/main" id="{CB4A23F7-53F4-43E9-A8EA-05D9D9BB9EF0}"/>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rot="16200000">
            <a:off x="2221840" y="4121061"/>
            <a:ext cx="468278" cy="621251"/>
          </a:xfrm>
          <a:prstGeom prst="rect">
            <a:avLst/>
          </a:prstGeom>
        </p:spPr>
      </p:pic>
      <p:pic>
        <p:nvPicPr>
          <p:cNvPr id="67" name="グラフィックス 66">
            <a:extLst>
              <a:ext uri="{FF2B5EF4-FFF2-40B4-BE49-F238E27FC236}">
                <a16:creationId xmlns:a16="http://schemas.microsoft.com/office/drawing/2014/main" id="{5975B2DB-8027-4AD0-9442-56AA499D3DC0}"/>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rot="5400000" flipH="1">
            <a:off x="2215587" y="4651294"/>
            <a:ext cx="468278" cy="621251"/>
          </a:xfrm>
          <a:prstGeom prst="rect">
            <a:avLst/>
          </a:prstGeom>
        </p:spPr>
      </p:pic>
      <p:pic>
        <p:nvPicPr>
          <p:cNvPr id="68" name="グラフィックス 67">
            <a:extLst>
              <a:ext uri="{FF2B5EF4-FFF2-40B4-BE49-F238E27FC236}">
                <a16:creationId xmlns:a16="http://schemas.microsoft.com/office/drawing/2014/main" id="{3F150500-BD2C-4AAC-BBC2-FCFFF338BB05}"/>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rot="16200000">
            <a:off x="6666256" y="4121060"/>
            <a:ext cx="468278" cy="621251"/>
          </a:xfrm>
          <a:prstGeom prst="rect">
            <a:avLst/>
          </a:prstGeom>
        </p:spPr>
      </p:pic>
      <p:pic>
        <p:nvPicPr>
          <p:cNvPr id="69" name="グラフィックス 68">
            <a:extLst>
              <a:ext uri="{FF2B5EF4-FFF2-40B4-BE49-F238E27FC236}">
                <a16:creationId xmlns:a16="http://schemas.microsoft.com/office/drawing/2014/main" id="{EBAC86FC-8F4E-47A9-8D4A-8AFC4053F42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rot="5400000" flipH="1">
            <a:off x="6660003" y="4651293"/>
            <a:ext cx="468278" cy="621251"/>
          </a:xfrm>
          <a:prstGeom prst="rect">
            <a:avLst/>
          </a:prstGeom>
        </p:spPr>
      </p:pic>
    </p:spTree>
    <p:extLst>
      <p:ext uri="{BB962C8B-B14F-4D97-AF65-F5344CB8AC3E}">
        <p14:creationId xmlns:p14="http://schemas.microsoft.com/office/powerpoint/2010/main" val="3083761587"/>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lang="en-US" altLang="ja-JP" dirty="0"/>
              <a:t>1-3-4.Google Colaboratory</a:t>
            </a:r>
            <a:endParaRPr lang="ja-JP" altLang="en-US" dirty="0"/>
          </a:p>
        </p:txBody>
      </p:sp>
      <p:sp>
        <p:nvSpPr>
          <p:cNvPr id="5" name="スライド番号プレースホルダー 4">
            <a:extLst>
              <a:ext uri="{FF2B5EF4-FFF2-40B4-BE49-F238E27FC236}">
                <a16:creationId xmlns:a16="http://schemas.microsoft.com/office/drawing/2014/main" id="{F28FC8B0-B684-4BFC-A81E-160AA33BEF36}"/>
              </a:ext>
            </a:extLst>
          </p:cNvPr>
          <p:cNvSpPr>
            <a:spLocks noGrp="1"/>
          </p:cNvSpPr>
          <p:nvPr>
            <p:ph type="sldNum" sz="quarter" idx="10"/>
          </p:nvPr>
        </p:nvSpPr>
        <p:spPr/>
        <p:txBody>
          <a:bodyPr/>
          <a:lstStyle/>
          <a:p>
            <a:fld id="{5D750650-B10A-47BF-93C2-E1678438B37A}" type="slidenum">
              <a:rPr kumimoji="1" lang="ja-JP" altLang="en-US" smtClean="0"/>
              <a:pPr/>
              <a:t>153</a:t>
            </a:fld>
            <a:endParaRPr kumimoji="1" lang="ja-JP" altLang="en-US"/>
          </a:p>
        </p:txBody>
      </p:sp>
      <p:sp>
        <p:nvSpPr>
          <p:cNvPr id="3" name="コンテンツ プレースホルダー 2">
            <a:extLst>
              <a:ext uri="{FF2B5EF4-FFF2-40B4-BE49-F238E27FC236}">
                <a16:creationId xmlns:a16="http://schemas.microsoft.com/office/drawing/2014/main" id="{82405477-48E5-41FA-8FFD-61F78D7BCE6E}"/>
              </a:ext>
            </a:extLst>
          </p:cNvPr>
          <p:cNvSpPr>
            <a:spLocks noGrp="1"/>
          </p:cNvSpPr>
          <p:nvPr>
            <p:ph sz="quarter" idx="4294967295"/>
          </p:nvPr>
        </p:nvSpPr>
        <p:spPr>
          <a:xfrm>
            <a:off x="1996137" y="3089866"/>
            <a:ext cx="8640762" cy="1466850"/>
          </a:xfrm>
        </p:spPr>
        <p:txBody>
          <a:bodyPr>
            <a:normAutofit lnSpcReduction="10000"/>
          </a:bodyPr>
          <a:lstStyle/>
          <a:p>
            <a:pPr>
              <a:buClr>
                <a:srgbClr val="F36C37"/>
              </a:buClr>
            </a:pPr>
            <a:r>
              <a:rPr lang="ja-JP" altLang="en-US" sz="2000" b="1" dirty="0"/>
              <a:t>利用料金は</a:t>
            </a:r>
            <a:r>
              <a:rPr lang="ja-JP" altLang="en-US" sz="2000" b="1" dirty="0">
                <a:solidFill>
                  <a:srgbClr val="F36C37"/>
                </a:solidFill>
              </a:rPr>
              <a:t>無料</a:t>
            </a:r>
            <a:r>
              <a:rPr lang="ja-JP" altLang="en-US" sz="2000" b="1" dirty="0"/>
              <a:t>（より多くのリソースが使える有料版もある）</a:t>
            </a:r>
          </a:p>
          <a:p>
            <a:pPr>
              <a:buClr>
                <a:srgbClr val="F36C37"/>
              </a:buClr>
            </a:pPr>
            <a:r>
              <a:rPr lang="en-US" altLang="ja-JP" sz="2000" b="1" dirty="0"/>
              <a:t>Google</a:t>
            </a:r>
            <a:r>
              <a:rPr lang="ja-JP" altLang="en-US" sz="2000" b="1" dirty="0"/>
              <a:t>が</a:t>
            </a:r>
            <a:r>
              <a:rPr lang="en-US" altLang="ja-JP" sz="2000" b="1" dirty="0">
                <a:solidFill>
                  <a:srgbClr val="F36C37"/>
                </a:solidFill>
              </a:rPr>
              <a:t>Jupyter Notebook</a:t>
            </a:r>
            <a:r>
              <a:rPr lang="ja-JP" altLang="en-US" sz="2000" b="1" dirty="0"/>
              <a:t>をカスタマイズしたものを仮想マシンで提供</a:t>
            </a:r>
          </a:p>
          <a:p>
            <a:pPr>
              <a:buClr>
                <a:srgbClr val="F36C37"/>
              </a:buClr>
            </a:pPr>
            <a:r>
              <a:rPr lang="ja-JP" altLang="en-US" sz="2000" b="1" dirty="0"/>
              <a:t>環境構築が不要。主要なライブラリが</a:t>
            </a:r>
            <a:r>
              <a:rPr lang="ja-JP" altLang="en-US" sz="2000" b="1" dirty="0">
                <a:solidFill>
                  <a:srgbClr val="F36C37"/>
                </a:solidFill>
              </a:rPr>
              <a:t>インストール済み</a:t>
            </a:r>
          </a:p>
          <a:p>
            <a:pPr>
              <a:buClr>
                <a:srgbClr val="F36C37"/>
              </a:buClr>
            </a:pPr>
            <a:r>
              <a:rPr lang="en-US" altLang="ja-JP" sz="2000" b="1" dirty="0">
                <a:solidFill>
                  <a:srgbClr val="F36C37"/>
                </a:solidFill>
              </a:rPr>
              <a:t>GPU</a:t>
            </a:r>
            <a:r>
              <a:rPr lang="en-US" altLang="ja-JP" sz="2000" b="1" dirty="0"/>
              <a:t> </a:t>
            </a:r>
            <a:r>
              <a:rPr lang="ja-JP" altLang="en-US" sz="2000" b="1" dirty="0"/>
              <a:t>への無料アクセス</a:t>
            </a:r>
          </a:p>
          <a:p>
            <a:pPr>
              <a:buClr>
                <a:srgbClr val="F36C37"/>
              </a:buClr>
            </a:pPr>
            <a:endParaRPr lang="ja-JP" altLang="en-US" sz="2000" b="1" dirty="0"/>
          </a:p>
        </p:txBody>
      </p:sp>
      <p:sp>
        <p:nvSpPr>
          <p:cNvPr id="13" name="四角形: 角を丸くする 12">
            <a:extLst>
              <a:ext uri="{FF2B5EF4-FFF2-40B4-BE49-F238E27FC236}">
                <a16:creationId xmlns:a16="http://schemas.microsoft.com/office/drawing/2014/main" id="{7EFD6D7F-6998-4A03-AAAA-AADB4C49AB14}"/>
              </a:ext>
            </a:extLst>
          </p:cNvPr>
          <p:cNvSpPr/>
          <p:nvPr/>
        </p:nvSpPr>
        <p:spPr bwMode="auto">
          <a:xfrm>
            <a:off x="766762" y="1260153"/>
            <a:ext cx="10658475" cy="1655948"/>
          </a:xfrm>
          <a:prstGeom prst="roundRect">
            <a:avLst>
              <a:gd name="adj" fmla="val 4381"/>
            </a:avLst>
          </a:prstGeom>
          <a:solidFill>
            <a:srgbClr val="FEEDE6"/>
          </a:solidFill>
          <a:ln w="19050" algn="ctr">
            <a:solidFill>
              <a:srgbClr val="F36C37"/>
            </a:solidFill>
            <a:prstDash val="solid"/>
            <a:round/>
            <a:headEnd/>
            <a:tailEnd/>
          </a:ln>
          <a:effectLst/>
        </p:spPr>
        <p:txBody>
          <a:bodyPr wrap="none" rtlCol="0" anchor="ctr"/>
          <a:lstStyle/>
          <a:p>
            <a:pPr algn="ctr"/>
            <a:endParaRPr kumimoji="1" lang="ja-JP" altLang="en-US" sz="2400" dirty="0">
              <a:solidFill>
                <a:schemeClr val="bg1"/>
              </a:solidFill>
            </a:endParaRPr>
          </a:p>
        </p:txBody>
      </p:sp>
      <p:grpSp>
        <p:nvGrpSpPr>
          <p:cNvPr id="14" name="グループ化 13">
            <a:extLst>
              <a:ext uri="{FF2B5EF4-FFF2-40B4-BE49-F238E27FC236}">
                <a16:creationId xmlns:a16="http://schemas.microsoft.com/office/drawing/2014/main" id="{DDA1438B-3BCB-4EBC-993E-597EC3FCDE4B}"/>
              </a:ext>
            </a:extLst>
          </p:cNvPr>
          <p:cNvGrpSpPr/>
          <p:nvPr/>
        </p:nvGrpSpPr>
        <p:grpSpPr>
          <a:xfrm>
            <a:off x="2683248" y="1028771"/>
            <a:ext cx="6825504" cy="468736"/>
            <a:chOff x="2154608" y="3539394"/>
            <a:chExt cx="6825505" cy="426124"/>
          </a:xfrm>
        </p:grpSpPr>
        <p:sp>
          <p:nvSpPr>
            <p:cNvPr id="15" name="四角形: 角を丸くする 14">
              <a:extLst>
                <a:ext uri="{FF2B5EF4-FFF2-40B4-BE49-F238E27FC236}">
                  <a16:creationId xmlns:a16="http://schemas.microsoft.com/office/drawing/2014/main" id="{2344D331-DBBD-4582-A32A-90BD94837049}"/>
                </a:ext>
              </a:extLst>
            </p:cNvPr>
            <p:cNvSpPr/>
            <p:nvPr/>
          </p:nvSpPr>
          <p:spPr bwMode="auto">
            <a:xfrm>
              <a:off x="2154608" y="3539394"/>
              <a:ext cx="6825505" cy="394229"/>
            </a:xfrm>
            <a:prstGeom prst="roundRect">
              <a:avLst>
                <a:gd name="adj" fmla="val 50000"/>
              </a:avLst>
            </a:prstGeom>
            <a:solidFill>
              <a:srgbClr val="F36C37"/>
            </a:solidFill>
            <a:ln w="19050" algn="ctr">
              <a:noFill/>
              <a:prstDash val="dash"/>
              <a:round/>
              <a:headEnd/>
              <a:tailEnd/>
            </a:ln>
            <a:effectLst/>
          </p:spPr>
          <p:txBody>
            <a:bodyPr wrap="none" rtlCol="0" anchor="ctr"/>
            <a:lstStyle/>
            <a:p>
              <a:pPr algn="ctr"/>
              <a:endParaRPr kumimoji="1" lang="ja-JP" altLang="en-US" sz="2400" b="1" dirty="0">
                <a:solidFill>
                  <a:schemeClr val="bg1"/>
                </a:solidFill>
                <a:latin typeface="+mn-ea"/>
              </a:endParaRPr>
            </a:p>
          </p:txBody>
        </p:sp>
        <p:sp>
          <p:nvSpPr>
            <p:cNvPr id="16" name="正方形/長方形 15">
              <a:extLst>
                <a:ext uri="{FF2B5EF4-FFF2-40B4-BE49-F238E27FC236}">
                  <a16:creationId xmlns:a16="http://schemas.microsoft.com/office/drawing/2014/main" id="{0B9B517C-A02C-44A4-9DEC-49378065A9EA}"/>
                </a:ext>
              </a:extLst>
            </p:cNvPr>
            <p:cNvSpPr/>
            <p:nvPr/>
          </p:nvSpPr>
          <p:spPr>
            <a:xfrm>
              <a:off x="4567134" y="3565408"/>
              <a:ext cx="1981633" cy="400110"/>
            </a:xfrm>
            <a:prstGeom prst="rect">
              <a:avLst/>
            </a:prstGeom>
            <a:noFill/>
            <a:ln w="19050" algn="ctr">
              <a:noFill/>
              <a:prstDash val="dash"/>
              <a:round/>
              <a:headEnd/>
              <a:tailEn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altLang="ja-JP" sz="2400" b="1" spc="150" dirty="0">
                  <a:solidFill>
                    <a:schemeClr val="bg1"/>
                  </a:solidFill>
                  <a:latin typeface="+mn-ea"/>
                </a:rPr>
                <a:t>Google Colaboratory</a:t>
              </a:r>
            </a:p>
          </p:txBody>
        </p:sp>
      </p:grpSp>
      <p:sp>
        <p:nvSpPr>
          <p:cNvPr id="17" name="テキスト ボックス 16">
            <a:extLst>
              <a:ext uri="{FF2B5EF4-FFF2-40B4-BE49-F238E27FC236}">
                <a16:creationId xmlns:a16="http://schemas.microsoft.com/office/drawing/2014/main" id="{373AF159-D87C-43E5-BADF-6F39E21ED4A2}"/>
              </a:ext>
            </a:extLst>
          </p:cNvPr>
          <p:cNvSpPr txBox="1"/>
          <p:nvPr/>
        </p:nvSpPr>
        <p:spPr>
          <a:xfrm>
            <a:off x="884254" y="1598214"/>
            <a:ext cx="10540983" cy="1184940"/>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ja-JP"/>
            </a:defPPr>
            <a:lvl1pPr>
              <a:lnSpc>
                <a:spcPct val="120000"/>
              </a:lnSpc>
              <a:defRPr sz="1200" b="1" spc="150">
                <a:latin typeface="+mj-ea"/>
                <a:ea typeface="+mj-ea"/>
              </a:defRPr>
            </a:lvl1pPr>
            <a:lvl2pPr marL="914400" indent="-457200" eaLnBrk="1" hangingPunct="1">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eaLnBrk="1" hangingPunct="1">
              <a:spcBef>
                <a:spcPct val="20000"/>
              </a:spcBef>
              <a:buClr>
                <a:schemeClr val="tx1"/>
              </a:buClr>
              <a:buFont typeface="HGPｺﾞｼｯｸE" pitchFamily="50" charset="-128"/>
              <a:buChar char="-"/>
              <a:defRPr sz="1800">
                <a:latin typeface="Meiryo UI" panose="020B0604030504040204" pitchFamily="50" charset="-128"/>
                <a:ea typeface="Meiryo UI" panose="020B0604030504040204" pitchFamily="50" charset="-128"/>
              </a:defRPr>
            </a:lvl3pPr>
            <a:lvl4pPr marL="1600200" indent="-228600" eaLnBrk="1" hangingPunct="1">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eaLnBrk="1" hangingPunct="1">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defRPr>
                <a:latin typeface="+mn-lt"/>
                <a:ea typeface="+mn-ea"/>
              </a:defRPr>
            </a:lvl6pPr>
            <a:lvl7pPr marL="2971800" indent="-228600" fontAlgn="base">
              <a:spcBef>
                <a:spcPct val="20000"/>
              </a:spcBef>
              <a:spcAft>
                <a:spcPct val="0"/>
              </a:spcAft>
              <a:buClr>
                <a:schemeClr val="tx1"/>
              </a:buClr>
              <a:buFont typeface="Wingdings" pitchFamily="2" charset="2"/>
              <a:defRPr>
                <a:latin typeface="+mn-lt"/>
                <a:ea typeface="+mn-ea"/>
              </a:defRPr>
            </a:lvl7pPr>
            <a:lvl8pPr marL="3429000" indent="-228600" fontAlgn="base">
              <a:spcBef>
                <a:spcPct val="20000"/>
              </a:spcBef>
              <a:spcAft>
                <a:spcPct val="0"/>
              </a:spcAft>
              <a:buClr>
                <a:schemeClr val="tx1"/>
              </a:buClr>
              <a:buFont typeface="Wingdings" pitchFamily="2" charset="2"/>
              <a:defRPr>
                <a:latin typeface="+mn-lt"/>
                <a:ea typeface="+mn-ea"/>
              </a:defRPr>
            </a:lvl8pPr>
            <a:lvl9pPr marL="3886200" indent="-228600" fontAlgn="base">
              <a:spcBef>
                <a:spcPct val="20000"/>
              </a:spcBef>
              <a:spcAft>
                <a:spcPct val="0"/>
              </a:spcAft>
              <a:buClr>
                <a:schemeClr val="tx1"/>
              </a:buClr>
              <a:buFont typeface="Wingdings" pitchFamily="2" charset="2"/>
              <a:defRPr>
                <a:latin typeface="+mn-lt"/>
                <a:ea typeface="+mn-ea"/>
              </a:defRPr>
            </a:lvl9pPr>
          </a:lstStyle>
          <a:p>
            <a:r>
              <a:rPr lang="en-US" altLang="ja-JP" sz="2000" spc="0" dirty="0">
                <a:solidFill>
                  <a:schemeClr val="tx1">
                    <a:lumMod val="75000"/>
                    <a:lumOff val="25000"/>
                  </a:schemeClr>
                </a:solidFill>
              </a:rPr>
              <a:t>Colaboratory</a:t>
            </a:r>
            <a:r>
              <a:rPr lang="ja-JP" altLang="en-US" sz="2000" spc="0" dirty="0">
                <a:solidFill>
                  <a:schemeClr val="tx1">
                    <a:lumMod val="75000"/>
                    <a:lumOff val="25000"/>
                  </a:schemeClr>
                </a:solidFill>
              </a:rPr>
              <a:t>（略称</a:t>
            </a:r>
            <a:r>
              <a:rPr lang="en-US" altLang="ja-JP" sz="2000" spc="0" dirty="0">
                <a:solidFill>
                  <a:schemeClr val="tx1">
                    <a:lumMod val="75000"/>
                    <a:lumOff val="25000"/>
                  </a:schemeClr>
                </a:solidFill>
              </a:rPr>
              <a:t>: Colab</a:t>
            </a:r>
            <a:r>
              <a:rPr lang="ja-JP" altLang="en-US" sz="2000" spc="0" dirty="0">
                <a:solidFill>
                  <a:schemeClr val="tx1">
                    <a:lumMod val="75000"/>
                    <a:lumOff val="25000"/>
                  </a:schemeClr>
                </a:solidFill>
              </a:rPr>
              <a:t>）は、ブラウザから </a:t>
            </a:r>
            <a:r>
              <a:rPr lang="en-US" altLang="ja-JP" sz="2000" spc="0" dirty="0">
                <a:solidFill>
                  <a:schemeClr val="tx1">
                    <a:lumMod val="75000"/>
                    <a:lumOff val="25000"/>
                  </a:schemeClr>
                </a:solidFill>
              </a:rPr>
              <a:t>Python </a:t>
            </a:r>
            <a:r>
              <a:rPr lang="ja-JP" altLang="en-US" sz="2000" spc="0" dirty="0">
                <a:solidFill>
                  <a:schemeClr val="tx1">
                    <a:lumMod val="75000"/>
                    <a:lumOff val="25000"/>
                  </a:schemeClr>
                </a:solidFill>
              </a:rPr>
              <a:t>を記述、実行できるサービスです。</a:t>
            </a:r>
            <a:r>
              <a:rPr lang="en-US" altLang="ja-JP" sz="2000" spc="0" dirty="0">
                <a:solidFill>
                  <a:schemeClr val="tx1">
                    <a:lumMod val="75000"/>
                    <a:lumOff val="25000"/>
                  </a:schemeClr>
                </a:solidFill>
              </a:rPr>
              <a:t>Google</a:t>
            </a:r>
            <a:r>
              <a:rPr lang="ja-JP" altLang="en-US" sz="2000" spc="0" dirty="0">
                <a:solidFill>
                  <a:schemeClr val="tx1">
                    <a:lumMod val="75000"/>
                    <a:lumOff val="25000"/>
                  </a:schemeClr>
                </a:solidFill>
              </a:rPr>
              <a:t>アカウントがあればすぐに使用することができ、機械学習を行う環境として</a:t>
            </a:r>
            <a:br>
              <a:rPr lang="en-US" altLang="ja-JP" sz="2000" spc="0" dirty="0">
                <a:solidFill>
                  <a:schemeClr val="tx1">
                    <a:lumMod val="75000"/>
                    <a:lumOff val="25000"/>
                  </a:schemeClr>
                </a:solidFill>
              </a:rPr>
            </a:br>
            <a:r>
              <a:rPr lang="ja-JP" altLang="en-US" sz="2000" spc="0" dirty="0">
                <a:solidFill>
                  <a:schemeClr val="tx1">
                    <a:lumMod val="75000"/>
                    <a:lumOff val="25000"/>
                  </a:schemeClr>
                </a:solidFill>
              </a:rPr>
              <a:t>とても人気があります。</a:t>
            </a:r>
          </a:p>
        </p:txBody>
      </p:sp>
      <p:pic>
        <p:nvPicPr>
          <p:cNvPr id="21" name="図 20">
            <a:extLst>
              <a:ext uri="{FF2B5EF4-FFF2-40B4-BE49-F238E27FC236}">
                <a16:creationId xmlns:a16="http://schemas.microsoft.com/office/drawing/2014/main" id="{3CB5EF26-BC2D-46E9-810E-EB7A79B718C5}"/>
              </a:ext>
            </a:extLst>
          </p:cNvPr>
          <p:cNvPicPr>
            <a:picLocks noChangeAspect="1"/>
          </p:cNvPicPr>
          <p:nvPr/>
        </p:nvPicPr>
        <p:blipFill>
          <a:blip r:embed="rId3"/>
          <a:stretch>
            <a:fillRect/>
          </a:stretch>
        </p:blipFill>
        <p:spPr>
          <a:xfrm>
            <a:off x="4702062" y="4498470"/>
            <a:ext cx="2787876" cy="1966744"/>
          </a:xfrm>
          <a:prstGeom prst="rect">
            <a:avLst/>
          </a:prstGeom>
        </p:spPr>
      </p:pic>
      <p:sp>
        <p:nvSpPr>
          <p:cNvPr id="22" name="テキスト ボックス 21">
            <a:extLst>
              <a:ext uri="{FF2B5EF4-FFF2-40B4-BE49-F238E27FC236}">
                <a16:creationId xmlns:a16="http://schemas.microsoft.com/office/drawing/2014/main" id="{E8520818-CA37-4FB5-8FA5-C99E4D7580EE}"/>
              </a:ext>
            </a:extLst>
          </p:cNvPr>
          <p:cNvSpPr txBox="1"/>
          <p:nvPr/>
        </p:nvSpPr>
        <p:spPr>
          <a:xfrm>
            <a:off x="6999744" y="6362185"/>
            <a:ext cx="1158240" cy="261610"/>
          </a:xfrm>
          <a:prstGeom prst="rect">
            <a:avLst/>
          </a:prstGeom>
          <a:noFill/>
        </p:spPr>
        <p:txBody>
          <a:bodyPr wrap="square" rtlCol="0">
            <a:spAutoFit/>
          </a:bodyPr>
          <a:lstStyle/>
          <a:p>
            <a:r>
              <a:rPr kumimoji="1" lang="ja-JP" altLang="en-US" sz="1100" dirty="0"/>
              <a:t>出展：</a:t>
            </a:r>
            <a:r>
              <a:rPr kumimoji="1" lang="en-US" altLang="ja-JP" sz="1100" dirty="0"/>
              <a:t>Google</a:t>
            </a:r>
            <a:endParaRPr kumimoji="1" lang="ja-JP" altLang="en-US" sz="1100" dirty="0"/>
          </a:p>
        </p:txBody>
      </p:sp>
      <p:sp>
        <p:nvSpPr>
          <p:cNvPr id="4" name="テキスト ボックス 3">
            <a:extLst>
              <a:ext uri="{FF2B5EF4-FFF2-40B4-BE49-F238E27FC236}">
                <a16:creationId xmlns:a16="http://schemas.microsoft.com/office/drawing/2014/main" id="{9A728A8B-6274-4BAC-AE3C-EA69A0077BBA}"/>
              </a:ext>
            </a:extLst>
          </p:cNvPr>
          <p:cNvSpPr txBox="1"/>
          <p:nvPr/>
        </p:nvSpPr>
        <p:spPr>
          <a:xfrm>
            <a:off x="8177045" y="4300010"/>
            <a:ext cx="3679993" cy="461665"/>
          </a:xfrm>
          <a:prstGeom prst="rect">
            <a:avLst/>
          </a:prstGeom>
          <a:noFill/>
        </p:spPr>
        <p:txBody>
          <a:bodyPr wrap="square" rtlCol="0">
            <a:spAutoFit/>
          </a:bodyPr>
          <a:lstStyle/>
          <a:p>
            <a:pPr defTabSz="914400" fontAlgn="base">
              <a:spcBef>
                <a:spcPct val="0"/>
              </a:spcBef>
              <a:spcAft>
                <a:spcPct val="0"/>
              </a:spcAft>
            </a:pPr>
            <a:r>
              <a:rPr kumimoji="1" lang="ja-JP" altLang="en-US" sz="1200" b="1" dirty="0">
                <a:solidFill>
                  <a:schemeClr val="bg2">
                    <a:lumMod val="50000"/>
                  </a:schemeClr>
                </a:solidFill>
                <a:latin typeface="+mn-ea"/>
              </a:rPr>
              <a:t>本コースでは、</a:t>
            </a:r>
            <a:r>
              <a:rPr kumimoji="1" lang="en-US" altLang="ja-JP" sz="1200" b="1" dirty="0">
                <a:solidFill>
                  <a:schemeClr val="bg2">
                    <a:lumMod val="50000"/>
                  </a:schemeClr>
                </a:solidFill>
                <a:latin typeface="+mn-ea"/>
              </a:rPr>
              <a:t>Google Colaboratory</a:t>
            </a:r>
            <a:r>
              <a:rPr kumimoji="1" lang="ja-JP" altLang="en-US" sz="1200" b="1" dirty="0">
                <a:solidFill>
                  <a:schemeClr val="bg2">
                    <a:lumMod val="50000"/>
                  </a:schemeClr>
                </a:solidFill>
                <a:latin typeface="+mn-ea"/>
              </a:rPr>
              <a:t>を使用して</a:t>
            </a:r>
            <a:r>
              <a:rPr kumimoji="1" lang="en-US" altLang="ja-JP" sz="1200" b="1" dirty="0">
                <a:solidFill>
                  <a:schemeClr val="bg2">
                    <a:lumMod val="50000"/>
                  </a:schemeClr>
                </a:solidFill>
                <a:latin typeface="+mn-ea"/>
              </a:rPr>
              <a:t>Python</a:t>
            </a:r>
            <a:r>
              <a:rPr kumimoji="1" lang="ja-JP" altLang="en-US" sz="1200" b="1" dirty="0">
                <a:solidFill>
                  <a:schemeClr val="bg2">
                    <a:lumMod val="50000"/>
                  </a:schemeClr>
                </a:solidFill>
                <a:latin typeface="+mn-ea"/>
              </a:rPr>
              <a:t>のプログラミングを行います</a:t>
            </a:r>
          </a:p>
        </p:txBody>
      </p:sp>
      <p:pic>
        <p:nvPicPr>
          <p:cNvPr id="23" name="図 22" descr="アイコン&#10;&#10;自動的に生成された説明">
            <a:extLst>
              <a:ext uri="{FF2B5EF4-FFF2-40B4-BE49-F238E27FC236}">
                <a16:creationId xmlns:a16="http://schemas.microsoft.com/office/drawing/2014/main" id="{3F554C25-F7DF-4684-BB12-39850D7392F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38586" y="4265217"/>
            <a:ext cx="426733" cy="427586"/>
          </a:xfrm>
          <a:prstGeom prst="rect">
            <a:avLst/>
          </a:prstGeom>
        </p:spPr>
      </p:pic>
      <p:sp>
        <p:nvSpPr>
          <p:cNvPr id="18" name="テキスト ボックス 17">
            <a:extLst>
              <a:ext uri="{FF2B5EF4-FFF2-40B4-BE49-F238E27FC236}">
                <a16:creationId xmlns:a16="http://schemas.microsoft.com/office/drawing/2014/main" id="{22FD845E-6C8A-44B6-B0EB-632A6AAD4435}"/>
              </a:ext>
            </a:extLst>
          </p:cNvPr>
          <p:cNvSpPr txBox="1"/>
          <p:nvPr/>
        </p:nvSpPr>
        <p:spPr>
          <a:xfrm>
            <a:off x="7965702" y="4767423"/>
            <a:ext cx="3762909" cy="1569660"/>
          </a:xfrm>
          <a:prstGeom prst="rect">
            <a:avLst/>
          </a:prstGeom>
          <a:noFill/>
          <a:ln w="19050">
            <a:solidFill>
              <a:srgbClr val="00879E"/>
            </a:solidFill>
          </a:ln>
        </p:spPr>
        <p:txBody>
          <a:bodyPr wrap="square" rtlCol="0">
            <a:spAutoFit/>
          </a:bodyPr>
          <a:lstStyle/>
          <a:p>
            <a:pPr defTabSz="914400" fontAlgn="base">
              <a:spcBef>
                <a:spcPct val="0"/>
              </a:spcBef>
              <a:spcAft>
                <a:spcPct val="0"/>
              </a:spcAft>
            </a:pPr>
            <a:r>
              <a:rPr kumimoji="1" lang="ja-JP" altLang="en-US" sz="1200" b="1" dirty="0">
                <a:solidFill>
                  <a:schemeClr val="bg2">
                    <a:lumMod val="50000"/>
                  </a:schemeClr>
                </a:solidFill>
                <a:latin typeface="+mn-ea"/>
              </a:rPr>
              <a:t>本コースで使用する以下のライブラリは</a:t>
            </a:r>
            <a:r>
              <a:rPr kumimoji="1" lang="en-US" altLang="ja-JP" sz="1200" b="1" dirty="0">
                <a:solidFill>
                  <a:schemeClr val="bg2">
                    <a:lumMod val="50000"/>
                  </a:schemeClr>
                </a:solidFill>
                <a:latin typeface="+mn-ea"/>
              </a:rPr>
              <a:t>Colab</a:t>
            </a:r>
            <a:r>
              <a:rPr kumimoji="1" lang="ja-JP" altLang="en-US" sz="1200" b="1" dirty="0">
                <a:solidFill>
                  <a:schemeClr val="bg2">
                    <a:lumMod val="50000"/>
                  </a:schemeClr>
                </a:solidFill>
                <a:latin typeface="+mn-ea"/>
              </a:rPr>
              <a:t>に</a:t>
            </a:r>
            <a:br>
              <a:rPr kumimoji="1" lang="en-US" altLang="ja-JP" sz="1200" b="1" dirty="0">
                <a:solidFill>
                  <a:schemeClr val="bg2">
                    <a:lumMod val="50000"/>
                  </a:schemeClr>
                </a:solidFill>
                <a:latin typeface="+mn-ea"/>
              </a:rPr>
            </a:br>
            <a:r>
              <a:rPr kumimoji="1" lang="ja-JP" altLang="en-US" sz="1200" b="1" dirty="0">
                <a:solidFill>
                  <a:schemeClr val="bg2">
                    <a:lumMod val="50000"/>
                  </a:schemeClr>
                </a:solidFill>
                <a:latin typeface="+mn-ea"/>
              </a:rPr>
              <a:t>プリインストールされています。その他インストールされていないものは必要に応じて、</a:t>
            </a:r>
            <a:r>
              <a:rPr kumimoji="1" lang="en-US" altLang="ja-JP" sz="1200" b="1" dirty="0">
                <a:solidFill>
                  <a:schemeClr val="bg2">
                    <a:lumMod val="50000"/>
                  </a:schemeClr>
                </a:solidFill>
                <a:latin typeface="+mn-ea"/>
              </a:rPr>
              <a:t>Colab</a:t>
            </a:r>
            <a:r>
              <a:rPr kumimoji="1" lang="ja-JP" altLang="en-US" sz="1200" b="1" dirty="0">
                <a:solidFill>
                  <a:schemeClr val="bg2">
                    <a:lumMod val="50000"/>
                  </a:schemeClr>
                </a:solidFill>
                <a:latin typeface="+mn-ea"/>
              </a:rPr>
              <a:t>にインストールします。</a:t>
            </a:r>
            <a:endParaRPr kumimoji="1" lang="en-US" altLang="ja-JP" sz="1200" b="1" dirty="0">
              <a:solidFill>
                <a:schemeClr val="bg2">
                  <a:lumMod val="50000"/>
                </a:schemeClr>
              </a:solidFill>
              <a:latin typeface="+mn-ea"/>
            </a:endParaRPr>
          </a:p>
          <a:p>
            <a:pPr defTabSz="914400" fontAlgn="base">
              <a:spcBef>
                <a:spcPct val="0"/>
              </a:spcBef>
              <a:spcAft>
                <a:spcPct val="0"/>
              </a:spcAft>
            </a:pPr>
            <a:endParaRPr kumimoji="1" lang="en-US" altLang="ja-JP" sz="1200" b="1" dirty="0">
              <a:solidFill>
                <a:schemeClr val="bg2">
                  <a:lumMod val="50000"/>
                </a:schemeClr>
              </a:solidFill>
              <a:latin typeface="+mn-ea"/>
            </a:endParaRPr>
          </a:p>
          <a:p>
            <a:pPr defTabSz="914400" fontAlgn="base">
              <a:spcBef>
                <a:spcPct val="0"/>
              </a:spcBef>
              <a:spcAft>
                <a:spcPct val="0"/>
              </a:spcAft>
            </a:pPr>
            <a:r>
              <a:rPr kumimoji="1" lang="en-US" altLang="ja-JP" sz="1200" b="1" dirty="0">
                <a:solidFill>
                  <a:schemeClr val="bg2">
                    <a:lumMod val="50000"/>
                  </a:schemeClr>
                </a:solidFill>
                <a:latin typeface="+mn-ea"/>
              </a:rPr>
              <a:t>scikit-learn</a:t>
            </a:r>
            <a:r>
              <a:rPr kumimoji="1" lang="ja-JP" altLang="en-US" sz="1200" b="1" dirty="0">
                <a:solidFill>
                  <a:schemeClr val="bg2">
                    <a:lumMod val="50000"/>
                  </a:schemeClr>
                </a:solidFill>
                <a:latin typeface="+mn-ea"/>
              </a:rPr>
              <a:t>、</a:t>
            </a:r>
            <a:r>
              <a:rPr kumimoji="1" lang="en-US" altLang="ja-JP" sz="1200" b="1" dirty="0">
                <a:solidFill>
                  <a:schemeClr val="bg2">
                    <a:lumMod val="50000"/>
                  </a:schemeClr>
                </a:solidFill>
                <a:latin typeface="+mn-ea"/>
              </a:rPr>
              <a:t>NumPy</a:t>
            </a:r>
            <a:r>
              <a:rPr kumimoji="1" lang="ja-JP" altLang="en-US" sz="1200" b="1" dirty="0">
                <a:solidFill>
                  <a:schemeClr val="bg2">
                    <a:lumMod val="50000"/>
                  </a:schemeClr>
                </a:solidFill>
                <a:latin typeface="+mn-ea"/>
              </a:rPr>
              <a:t>、</a:t>
            </a:r>
            <a:r>
              <a:rPr kumimoji="1" lang="en-US" altLang="ja-JP" sz="1200" b="1" dirty="0">
                <a:solidFill>
                  <a:schemeClr val="bg2">
                    <a:lumMod val="50000"/>
                  </a:schemeClr>
                </a:solidFill>
                <a:latin typeface="+mn-ea"/>
              </a:rPr>
              <a:t>pandas</a:t>
            </a:r>
            <a:r>
              <a:rPr kumimoji="1" lang="ja-JP" altLang="en-US" sz="1200" b="1" dirty="0">
                <a:solidFill>
                  <a:schemeClr val="bg2">
                    <a:lumMod val="50000"/>
                  </a:schemeClr>
                </a:solidFill>
                <a:latin typeface="+mn-ea"/>
              </a:rPr>
              <a:t>、</a:t>
            </a:r>
            <a:r>
              <a:rPr kumimoji="1" lang="en-US" altLang="ja-JP" sz="1200" b="1" dirty="0">
                <a:solidFill>
                  <a:schemeClr val="bg2">
                    <a:lumMod val="50000"/>
                  </a:schemeClr>
                </a:solidFill>
                <a:latin typeface="+mn-ea"/>
              </a:rPr>
              <a:t>matplotlib</a:t>
            </a:r>
            <a:r>
              <a:rPr kumimoji="1" lang="ja-JP" altLang="en-US" sz="1200" b="1" dirty="0">
                <a:solidFill>
                  <a:schemeClr val="bg2">
                    <a:lumMod val="50000"/>
                  </a:schemeClr>
                </a:solidFill>
                <a:latin typeface="+mn-ea"/>
              </a:rPr>
              <a:t>、</a:t>
            </a:r>
            <a:r>
              <a:rPr kumimoji="1" lang="en-US" altLang="ja-JP" sz="1200" b="1" dirty="0">
                <a:solidFill>
                  <a:schemeClr val="bg2">
                    <a:lumMod val="50000"/>
                  </a:schemeClr>
                </a:solidFill>
                <a:latin typeface="+mn-ea"/>
              </a:rPr>
              <a:t>seaborn</a:t>
            </a:r>
            <a:r>
              <a:rPr kumimoji="1" lang="ja-JP" altLang="en-US" sz="1200" b="1" dirty="0">
                <a:solidFill>
                  <a:schemeClr val="bg2">
                    <a:lumMod val="50000"/>
                  </a:schemeClr>
                </a:solidFill>
                <a:latin typeface="+mn-ea"/>
              </a:rPr>
              <a:t>、</a:t>
            </a:r>
            <a:r>
              <a:rPr kumimoji="1" lang="en-US" altLang="ja-JP" sz="1200" b="1" dirty="0">
                <a:solidFill>
                  <a:schemeClr val="bg2">
                    <a:lumMod val="50000"/>
                  </a:schemeClr>
                </a:solidFill>
                <a:latin typeface="+mn-ea"/>
              </a:rPr>
              <a:t>LightGBM</a:t>
            </a:r>
            <a:r>
              <a:rPr kumimoji="1" lang="ja-JP" altLang="en-US" sz="1200" b="1" dirty="0">
                <a:solidFill>
                  <a:schemeClr val="bg2">
                    <a:lumMod val="50000"/>
                  </a:schemeClr>
                </a:solidFill>
                <a:latin typeface="+mn-ea"/>
              </a:rPr>
              <a:t>、</a:t>
            </a:r>
            <a:r>
              <a:rPr kumimoji="1" lang="en-US" altLang="ja-JP" sz="1200" b="1" dirty="0">
                <a:solidFill>
                  <a:schemeClr val="bg2">
                    <a:lumMod val="50000"/>
                  </a:schemeClr>
                </a:solidFill>
                <a:latin typeface="+mn-ea"/>
              </a:rPr>
              <a:t>TensorFlow</a:t>
            </a:r>
            <a:r>
              <a:rPr kumimoji="1" lang="ja-JP" altLang="en-US" sz="1200" b="1" dirty="0">
                <a:solidFill>
                  <a:schemeClr val="bg2">
                    <a:lumMod val="50000"/>
                  </a:schemeClr>
                </a:solidFill>
                <a:latin typeface="+mn-ea"/>
              </a:rPr>
              <a:t>、</a:t>
            </a:r>
            <a:r>
              <a:rPr kumimoji="1" lang="en-US" altLang="ja-JP" sz="1200" b="1" dirty="0">
                <a:solidFill>
                  <a:schemeClr val="bg2">
                    <a:lumMod val="50000"/>
                  </a:schemeClr>
                </a:solidFill>
                <a:latin typeface="+mn-ea"/>
              </a:rPr>
              <a:t>Keras</a:t>
            </a:r>
            <a:r>
              <a:rPr kumimoji="1" lang="ja-JP" altLang="en-US" sz="1200" b="1" dirty="0">
                <a:solidFill>
                  <a:schemeClr val="bg2">
                    <a:lumMod val="50000"/>
                  </a:schemeClr>
                </a:solidFill>
                <a:latin typeface="+mn-ea"/>
              </a:rPr>
              <a:t>、</a:t>
            </a:r>
            <a:r>
              <a:rPr kumimoji="1" lang="en-US" altLang="ja-JP" sz="1200" b="1" dirty="0">
                <a:solidFill>
                  <a:schemeClr val="bg2">
                    <a:lumMod val="50000"/>
                  </a:schemeClr>
                </a:solidFill>
                <a:latin typeface="+mn-ea"/>
              </a:rPr>
              <a:t>PyTorch</a:t>
            </a:r>
          </a:p>
        </p:txBody>
      </p:sp>
    </p:spTree>
    <p:extLst>
      <p:ext uri="{BB962C8B-B14F-4D97-AF65-F5344CB8AC3E}">
        <p14:creationId xmlns:p14="http://schemas.microsoft.com/office/powerpoint/2010/main" val="3102276030"/>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0924DF3-66C0-493B-B0BB-F5E8BB9D97A6}"/>
              </a:ext>
            </a:extLst>
          </p:cNvPr>
          <p:cNvSpPr>
            <a:spLocks noGrp="1"/>
          </p:cNvSpPr>
          <p:nvPr>
            <p:ph type="title"/>
          </p:nvPr>
        </p:nvSpPr>
        <p:spPr/>
        <p:txBody>
          <a:bodyPr/>
          <a:lstStyle/>
          <a:p>
            <a:r>
              <a:rPr kumimoji="1" lang="en-US" altLang="ja-JP" dirty="0"/>
              <a:t>1-3-5.</a:t>
            </a:r>
            <a:r>
              <a:rPr kumimoji="1" lang="ja-JP" altLang="en-US" dirty="0"/>
              <a:t>代表的な</a:t>
            </a:r>
            <a:r>
              <a:rPr kumimoji="1" lang="en-US" altLang="ja-JP" dirty="0"/>
              <a:t>Python</a:t>
            </a:r>
            <a:r>
              <a:rPr kumimoji="1" lang="ja-JP" altLang="en-US" dirty="0"/>
              <a:t>の機械学習ライブラリ</a:t>
            </a:r>
          </a:p>
        </p:txBody>
      </p:sp>
      <p:sp>
        <p:nvSpPr>
          <p:cNvPr id="4" name="スライド番号プレースホルダー 3">
            <a:extLst>
              <a:ext uri="{FF2B5EF4-FFF2-40B4-BE49-F238E27FC236}">
                <a16:creationId xmlns:a16="http://schemas.microsoft.com/office/drawing/2014/main" id="{047A4A73-5878-4C4C-9BEF-18E9D9CD7430}"/>
              </a:ext>
            </a:extLst>
          </p:cNvPr>
          <p:cNvSpPr>
            <a:spLocks noGrp="1"/>
          </p:cNvSpPr>
          <p:nvPr>
            <p:ph type="sldNum" sz="quarter" idx="10"/>
          </p:nvPr>
        </p:nvSpPr>
        <p:spPr/>
        <p:txBody>
          <a:bodyPr/>
          <a:lstStyle/>
          <a:p>
            <a:fld id="{5D750650-B10A-47BF-93C2-E1678438B37A}" type="slidenum">
              <a:rPr kumimoji="1" lang="ja-JP" altLang="en-US" smtClean="0"/>
              <a:pPr/>
              <a:t>154</a:t>
            </a:fld>
            <a:endParaRPr kumimoji="1" lang="ja-JP" altLang="en-US"/>
          </a:p>
        </p:txBody>
      </p:sp>
      <p:sp>
        <p:nvSpPr>
          <p:cNvPr id="7" name="四角形: 角を丸くする 6">
            <a:extLst>
              <a:ext uri="{FF2B5EF4-FFF2-40B4-BE49-F238E27FC236}">
                <a16:creationId xmlns:a16="http://schemas.microsoft.com/office/drawing/2014/main" id="{C715C586-0736-4CF5-AE4D-E9C505EB153C}"/>
              </a:ext>
            </a:extLst>
          </p:cNvPr>
          <p:cNvSpPr/>
          <p:nvPr/>
        </p:nvSpPr>
        <p:spPr bwMode="auto">
          <a:xfrm>
            <a:off x="766763" y="1280017"/>
            <a:ext cx="10658475" cy="996458"/>
          </a:xfrm>
          <a:prstGeom prst="roundRect">
            <a:avLst>
              <a:gd name="adj" fmla="val 5515"/>
            </a:avLst>
          </a:prstGeom>
          <a:solidFill>
            <a:srgbClr val="EBFCFF"/>
          </a:solidFill>
          <a:ln w="19050" algn="ctr">
            <a:solidFill>
              <a:srgbClr val="00879E"/>
            </a:solidFill>
            <a:prstDash val="solid"/>
            <a:round/>
            <a:headEnd/>
            <a:tailEnd/>
          </a:ln>
          <a:effectLst/>
        </p:spPr>
        <p:txBody>
          <a:bodyPr wrap="none" tIns="252000" rtlCol="0" anchor="ctr"/>
          <a:lstStyle/>
          <a:p>
            <a:pPr algn="ctr"/>
            <a:r>
              <a:rPr kumimoji="1" lang="ja-JP" altLang="en-US" sz="2400" b="1" spc="600" dirty="0">
                <a:solidFill>
                  <a:schemeClr val="tx1">
                    <a:lumMod val="75000"/>
                    <a:lumOff val="25000"/>
                  </a:schemeClr>
                </a:solidFill>
                <a:latin typeface="+mn-ea"/>
              </a:rPr>
              <a:t>様々な機械学習モデルや汎用ツールを提供</a:t>
            </a:r>
          </a:p>
        </p:txBody>
      </p:sp>
      <p:sp>
        <p:nvSpPr>
          <p:cNvPr id="23" name="四角形: 角を丸くする 22">
            <a:extLst>
              <a:ext uri="{FF2B5EF4-FFF2-40B4-BE49-F238E27FC236}">
                <a16:creationId xmlns:a16="http://schemas.microsoft.com/office/drawing/2014/main" id="{2E530EA7-437D-4C40-B0FC-6608F4D23425}"/>
              </a:ext>
            </a:extLst>
          </p:cNvPr>
          <p:cNvSpPr/>
          <p:nvPr/>
        </p:nvSpPr>
        <p:spPr bwMode="auto">
          <a:xfrm>
            <a:off x="766763" y="2569095"/>
            <a:ext cx="10658475" cy="996458"/>
          </a:xfrm>
          <a:prstGeom prst="roundRect">
            <a:avLst>
              <a:gd name="adj" fmla="val 5515"/>
            </a:avLst>
          </a:prstGeom>
          <a:solidFill>
            <a:srgbClr val="EBFCFF"/>
          </a:solidFill>
          <a:ln w="19050" algn="ctr">
            <a:solidFill>
              <a:srgbClr val="00879E"/>
            </a:solidFill>
            <a:prstDash val="solid"/>
            <a:round/>
            <a:headEnd/>
            <a:tailEnd/>
          </a:ln>
          <a:effectLst/>
        </p:spPr>
        <p:txBody>
          <a:bodyPr wrap="none" tIns="252000" rtlCol="0" anchor="ctr"/>
          <a:lstStyle/>
          <a:p>
            <a:pPr algn="ctr"/>
            <a:r>
              <a:rPr kumimoji="1" lang="ja-JP" altLang="en-US" sz="2400" b="1" spc="600" dirty="0">
                <a:solidFill>
                  <a:schemeClr val="tx1">
                    <a:lumMod val="75000"/>
                    <a:lumOff val="25000"/>
                  </a:schemeClr>
                </a:solidFill>
                <a:latin typeface="+mn-ea"/>
              </a:rPr>
              <a:t>行列計算など基本計算機能を提供</a:t>
            </a:r>
          </a:p>
        </p:txBody>
      </p:sp>
      <p:grpSp>
        <p:nvGrpSpPr>
          <p:cNvPr id="24" name="グループ化 23">
            <a:extLst>
              <a:ext uri="{FF2B5EF4-FFF2-40B4-BE49-F238E27FC236}">
                <a16:creationId xmlns:a16="http://schemas.microsoft.com/office/drawing/2014/main" id="{FD200185-C844-47FC-A856-2653849796DF}"/>
              </a:ext>
            </a:extLst>
          </p:cNvPr>
          <p:cNvGrpSpPr/>
          <p:nvPr/>
        </p:nvGrpSpPr>
        <p:grpSpPr>
          <a:xfrm>
            <a:off x="2683248" y="2386204"/>
            <a:ext cx="6825504" cy="426124"/>
            <a:chOff x="2154608" y="3539394"/>
            <a:chExt cx="6825505" cy="426124"/>
          </a:xfrm>
        </p:grpSpPr>
        <p:sp>
          <p:nvSpPr>
            <p:cNvPr id="25" name="四角形: 角を丸くする 24">
              <a:extLst>
                <a:ext uri="{FF2B5EF4-FFF2-40B4-BE49-F238E27FC236}">
                  <a16:creationId xmlns:a16="http://schemas.microsoft.com/office/drawing/2014/main" id="{94A21E89-2EA5-4B0E-894C-2F018E71684F}"/>
                </a:ext>
              </a:extLst>
            </p:cNvPr>
            <p:cNvSpPr/>
            <p:nvPr/>
          </p:nvSpPr>
          <p:spPr bwMode="auto">
            <a:xfrm>
              <a:off x="2154608" y="3539394"/>
              <a:ext cx="6825505" cy="394229"/>
            </a:xfrm>
            <a:prstGeom prst="roundRect">
              <a:avLst>
                <a:gd name="adj" fmla="val 50000"/>
              </a:avLst>
            </a:prstGeom>
            <a:solidFill>
              <a:srgbClr val="00879E"/>
            </a:solidFill>
            <a:ln w="19050" algn="ctr">
              <a:noFill/>
              <a:prstDash val="dash"/>
              <a:round/>
              <a:headEnd/>
              <a:tailEnd/>
            </a:ln>
            <a:effectLst/>
          </p:spPr>
          <p:txBody>
            <a:bodyPr wrap="none" rtlCol="0" anchor="ctr"/>
            <a:lstStyle/>
            <a:p>
              <a:pPr algn="ctr"/>
              <a:endParaRPr kumimoji="1" lang="ja-JP" altLang="en-US" sz="2000" b="1" dirty="0">
                <a:solidFill>
                  <a:schemeClr val="bg1"/>
                </a:solidFill>
                <a:latin typeface="+mn-ea"/>
              </a:endParaRPr>
            </a:p>
          </p:txBody>
        </p:sp>
        <p:sp>
          <p:nvSpPr>
            <p:cNvPr id="26" name="正方形/長方形 25">
              <a:extLst>
                <a:ext uri="{FF2B5EF4-FFF2-40B4-BE49-F238E27FC236}">
                  <a16:creationId xmlns:a16="http://schemas.microsoft.com/office/drawing/2014/main" id="{504BD67F-4761-4850-9172-EBF7040887F9}"/>
                </a:ext>
              </a:extLst>
            </p:cNvPr>
            <p:cNvSpPr/>
            <p:nvPr/>
          </p:nvSpPr>
          <p:spPr>
            <a:xfrm>
              <a:off x="4567134" y="3565408"/>
              <a:ext cx="1981633" cy="400110"/>
            </a:xfrm>
            <a:prstGeom prst="rect">
              <a:avLst/>
            </a:prstGeom>
            <a:noFill/>
            <a:ln w="19050" algn="ctr">
              <a:noFill/>
              <a:prstDash val="dash"/>
              <a:round/>
              <a:headEnd/>
              <a:tailEn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altLang="ja-JP" sz="2000" b="1" spc="150" dirty="0">
                  <a:solidFill>
                    <a:schemeClr val="bg1"/>
                  </a:solidFill>
                  <a:latin typeface="+mn-ea"/>
                </a:rPr>
                <a:t>NumPy</a:t>
              </a:r>
              <a:endParaRPr lang="ja-JP" altLang="en-US" sz="2000" b="1" spc="150" dirty="0">
                <a:solidFill>
                  <a:schemeClr val="bg1"/>
                </a:solidFill>
                <a:latin typeface="+mn-ea"/>
              </a:endParaRPr>
            </a:p>
          </p:txBody>
        </p:sp>
      </p:grpSp>
      <p:sp>
        <p:nvSpPr>
          <p:cNvPr id="27" name="四角形: 角を丸くする 26">
            <a:extLst>
              <a:ext uri="{FF2B5EF4-FFF2-40B4-BE49-F238E27FC236}">
                <a16:creationId xmlns:a16="http://schemas.microsoft.com/office/drawing/2014/main" id="{4CD205A7-3D3A-4CF7-AB32-3280EB3D4F06}"/>
              </a:ext>
            </a:extLst>
          </p:cNvPr>
          <p:cNvSpPr/>
          <p:nvPr/>
        </p:nvSpPr>
        <p:spPr bwMode="auto">
          <a:xfrm>
            <a:off x="766763" y="3858173"/>
            <a:ext cx="10658475" cy="996458"/>
          </a:xfrm>
          <a:prstGeom prst="roundRect">
            <a:avLst>
              <a:gd name="adj" fmla="val 5515"/>
            </a:avLst>
          </a:prstGeom>
          <a:solidFill>
            <a:srgbClr val="EBFCFF"/>
          </a:solidFill>
          <a:ln w="19050" algn="ctr">
            <a:solidFill>
              <a:srgbClr val="00879E"/>
            </a:solidFill>
            <a:prstDash val="solid"/>
            <a:round/>
            <a:headEnd/>
            <a:tailEnd/>
          </a:ln>
          <a:effectLst/>
        </p:spPr>
        <p:txBody>
          <a:bodyPr wrap="none" tIns="252000" rtlCol="0" anchor="ctr"/>
          <a:lstStyle/>
          <a:p>
            <a:pPr algn="ctr"/>
            <a:r>
              <a:rPr kumimoji="1" lang="ja-JP" altLang="en-US" sz="2400" b="1" spc="600" dirty="0">
                <a:solidFill>
                  <a:schemeClr val="tx1">
                    <a:lumMod val="75000"/>
                    <a:lumOff val="25000"/>
                  </a:schemeClr>
                </a:solidFill>
                <a:latin typeface="+mn-ea"/>
              </a:rPr>
              <a:t>データの読み込みと整形、計算、出力を提供</a:t>
            </a:r>
          </a:p>
        </p:txBody>
      </p:sp>
      <p:grpSp>
        <p:nvGrpSpPr>
          <p:cNvPr id="28" name="グループ化 27">
            <a:extLst>
              <a:ext uri="{FF2B5EF4-FFF2-40B4-BE49-F238E27FC236}">
                <a16:creationId xmlns:a16="http://schemas.microsoft.com/office/drawing/2014/main" id="{FB5B7F3D-C53D-49D9-845B-89B049804F1E}"/>
              </a:ext>
            </a:extLst>
          </p:cNvPr>
          <p:cNvGrpSpPr/>
          <p:nvPr/>
        </p:nvGrpSpPr>
        <p:grpSpPr>
          <a:xfrm>
            <a:off x="2683248" y="3675282"/>
            <a:ext cx="6825504" cy="426124"/>
            <a:chOff x="2154608" y="3539394"/>
            <a:chExt cx="6825505" cy="426124"/>
          </a:xfrm>
        </p:grpSpPr>
        <p:sp>
          <p:nvSpPr>
            <p:cNvPr id="29" name="四角形: 角を丸くする 28">
              <a:extLst>
                <a:ext uri="{FF2B5EF4-FFF2-40B4-BE49-F238E27FC236}">
                  <a16:creationId xmlns:a16="http://schemas.microsoft.com/office/drawing/2014/main" id="{8CEA2195-0ED8-4899-A14C-964F4179BCBD}"/>
                </a:ext>
              </a:extLst>
            </p:cNvPr>
            <p:cNvSpPr/>
            <p:nvPr/>
          </p:nvSpPr>
          <p:spPr bwMode="auto">
            <a:xfrm>
              <a:off x="2154608" y="3539394"/>
              <a:ext cx="6825505" cy="394229"/>
            </a:xfrm>
            <a:prstGeom prst="roundRect">
              <a:avLst>
                <a:gd name="adj" fmla="val 50000"/>
              </a:avLst>
            </a:prstGeom>
            <a:solidFill>
              <a:srgbClr val="00879E"/>
            </a:solidFill>
            <a:ln w="19050" algn="ctr">
              <a:noFill/>
              <a:prstDash val="dash"/>
              <a:round/>
              <a:headEnd/>
              <a:tailEnd/>
            </a:ln>
            <a:effectLst/>
          </p:spPr>
          <p:txBody>
            <a:bodyPr wrap="none" rtlCol="0" anchor="ctr"/>
            <a:lstStyle/>
            <a:p>
              <a:pPr algn="ctr"/>
              <a:endParaRPr kumimoji="1" lang="ja-JP" altLang="en-US" sz="2000" b="1" dirty="0">
                <a:solidFill>
                  <a:schemeClr val="bg1"/>
                </a:solidFill>
                <a:latin typeface="+mn-ea"/>
              </a:endParaRPr>
            </a:p>
          </p:txBody>
        </p:sp>
        <p:sp>
          <p:nvSpPr>
            <p:cNvPr id="30" name="正方形/長方形 29">
              <a:extLst>
                <a:ext uri="{FF2B5EF4-FFF2-40B4-BE49-F238E27FC236}">
                  <a16:creationId xmlns:a16="http://schemas.microsoft.com/office/drawing/2014/main" id="{0454EB9C-51D0-42F0-8A4C-16C5CD9596BB}"/>
                </a:ext>
              </a:extLst>
            </p:cNvPr>
            <p:cNvSpPr/>
            <p:nvPr/>
          </p:nvSpPr>
          <p:spPr>
            <a:xfrm>
              <a:off x="4567134" y="3565408"/>
              <a:ext cx="1981633" cy="400110"/>
            </a:xfrm>
            <a:prstGeom prst="rect">
              <a:avLst/>
            </a:prstGeom>
            <a:noFill/>
            <a:ln w="19050" algn="ctr">
              <a:noFill/>
              <a:prstDash val="dash"/>
              <a:round/>
              <a:headEnd/>
              <a:tailEn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altLang="ja-JP" sz="2000" b="1" spc="150" dirty="0">
                  <a:solidFill>
                    <a:schemeClr val="bg1"/>
                  </a:solidFill>
                  <a:latin typeface="+mn-ea"/>
                </a:rPr>
                <a:t>pandas</a:t>
              </a:r>
              <a:endParaRPr lang="ja-JP" altLang="en-US" sz="2000" b="1" spc="150" dirty="0">
                <a:solidFill>
                  <a:schemeClr val="bg1"/>
                </a:solidFill>
                <a:latin typeface="+mn-ea"/>
              </a:endParaRPr>
            </a:p>
          </p:txBody>
        </p:sp>
      </p:grpSp>
      <p:sp>
        <p:nvSpPr>
          <p:cNvPr id="31" name="四角形: 角を丸くする 30">
            <a:extLst>
              <a:ext uri="{FF2B5EF4-FFF2-40B4-BE49-F238E27FC236}">
                <a16:creationId xmlns:a16="http://schemas.microsoft.com/office/drawing/2014/main" id="{E3504AF7-64F0-43CD-A738-DA8EE271413F}"/>
              </a:ext>
            </a:extLst>
          </p:cNvPr>
          <p:cNvSpPr/>
          <p:nvPr/>
        </p:nvSpPr>
        <p:spPr bwMode="auto">
          <a:xfrm>
            <a:off x="766763" y="5147251"/>
            <a:ext cx="10658475" cy="996458"/>
          </a:xfrm>
          <a:prstGeom prst="roundRect">
            <a:avLst>
              <a:gd name="adj" fmla="val 5515"/>
            </a:avLst>
          </a:prstGeom>
          <a:solidFill>
            <a:srgbClr val="EBFCFF"/>
          </a:solidFill>
          <a:ln w="19050" algn="ctr">
            <a:solidFill>
              <a:srgbClr val="00879E"/>
            </a:solidFill>
            <a:prstDash val="solid"/>
            <a:round/>
            <a:headEnd/>
            <a:tailEnd/>
          </a:ln>
          <a:effectLst/>
        </p:spPr>
        <p:txBody>
          <a:bodyPr wrap="none" tIns="252000" rtlCol="0" anchor="ctr"/>
          <a:lstStyle/>
          <a:p>
            <a:pPr algn="ctr"/>
            <a:r>
              <a:rPr kumimoji="1" lang="ja-JP" altLang="en-US" sz="2400" b="1" spc="600" dirty="0">
                <a:solidFill>
                  <a:schemeClr val="tx1">
                    <a:lumMod val="75000"/>
                    <a:lumOff val="25000"/>
                  </a:schemeClr>
                </a:solidFill>
                <a:latin typeface="+mn-ea"/>
              </a:rPr>
              <a:t>様々なグラフ描画を提供</a:t>
            </a:r>
          </a:p>
        </p:txBody>
      </p:sp>
      <p:grpSp>
        <p:nvGrpSpPr>
          <p:cNvPr id="32" name="グループ化 31">
            <a:extLst>
              <a:ext uri="{FF2B5EF4-FFF2-40B4-BE49-F238E27FC236}">
                <a16:creationId xmlns:a16="http://schemas.microsoft.com/office/drawing/2014/main" id="{64E6F249-F515-45C5-A7C7-455105C3F7A9}"/>
              </a:ext>
            </a:extLst>
          </p:cNvPr>
          <p:cNvGrpSpPr/>
          <p:nvPr/>
        </p:nvGrpSpPr>
        <p:grpSpPr>
          <a:xfrm>
            <a:off x="2683248" y="4964360"/>
            <a:ext cx="6825504" cy="426124"/>
            <a:chOff x="2154608" y="3539394"/>
            <a:chExt cx="6825505" cy="426124"/>
          </a:xfrm>
        </p:grpSpPr>
        <p:sp>
          <p:nvSpPr>
            <p:cNvPr id="33" name="四角形: 角を丸くする 32">
              <a:extLst>
                <a:ext uri="{FF2B5EF4-FFF2-40B4-BE49-F238E27FC236}">
                  <a16:creationId xmlns:a16="http://schemas.microsoft.com/office/drawing/2014/main" id="{D62EA35F-E8C5-4EB0-8575-A7399F16E033}"/>
                </a:ext>
              </a:extLst>
            </p:cNvPr>
            <p:cNvSpPr/>
            <p:nvPr/>
          </p:nvSpPr>
          <p:spPr bwMode="auto">
            <a:xfrm>
              <a:off x="2154608" y="3539394"/>
              <a:ext cx="6825505" cy="394229"/>
            </a:xfrm>
            <a:prstGeom prst="roundRect">
              <a:avLst>
                <a:gd name="adj" fmla="val 50000"/>
              </a:avLst>
            </a:prstGeom>
            <a:solidFill>
              <a:srgbClr val="00879E"/>
            </a:solidFill>
            <a:ln w="19050" algn="ctr">
              <a:noFill/>
              <a:prstDash val="dash"/>
              <a:round/>
              <a:headEnd/>
              <a:tailEnd/>
            </a:ln>
            <a:effectLst/>
          </p:spPr>
          <p:txBody>
            <a:bodyPr wrap="none" rtlCol="0" anchor="ctr"/>
            <a:lstStyle/>
            <a:p>
              <a:pPr algn="ctr"/>
              <a:endParaRPr kumimoji="1" lang="ja-JP" altLang="en-US" sz="2000" b="1" dirty="0">
                <a:solidFill>
                  <a:schemeClr val="bg1"/>
                </a:solidFill>
                <a:latin typeface="+mn-ea"/>
              </a:endParaRPr>
            </a:p>
          </p:txBody>
        </p:sp>
        <p:sp>
          <p:nvSpPr>
            <p:cNvPr id="34" name="正方形/長方形 33">
              <a:extLst>
                <a:ext uri="{FF2B5EF4-FFF2-40B4-BE49-F238E27FC236}">
                  <a16:creationId xmlns:a16="http://schemas.microsoft.com/office/drawing/2014/main" id="{4D85DF69-33E1-486C-B264-39416C46B19A}"/>
                </a:ext>
              </a:extLst>
            </p:cNvPr>
            <p:cNvSpPr/>
            <p:nvPr/>
          </p:nvSpPr>
          <p:spPr>
            <a:xfrm>
              <a:off x="4567134" y="3565408"/>
              <a:ext cx="1981633" cy="400110"/>
            </a:xfrm>
            <a:prstGeom prst="rect">
              <a:avLst/>
            </a:prstGeom>
            <a:noFill/>
            <a:ln w="19050" algn="ctr">
              <a:noFill/>
              <a:prstDash val="dash"/>
              <a:round/>
              <a:headEnd/>
              <a:tailEn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altLang="ja-JP" sz="2000" b="1" spc="150" dirty="0">
                  <a:solidFill>
                    <a:schemeClr val="bg1"/>
                  </a:solidFill>
                  <a:latin typeface="+mn-ea"/>
                </a:rPr>
                <a:t>matplotlib</a:t>
              </a:r>
              <a:r>
                <a:rPr lang="ja-JP" altLang="en-US" sz="2000" b="1" spc="150" dirty="0">
                  <a:solidFill>
                    <a:schemeClr val="bg1"/>
                  </a:solidFill>
                  <a:latin typeface="+mn-ea"/>
                </a:rPr>
                <a:t>、</a:t>
              </a:r>
              <a:r>
                <a:rPr lang="en-US" altLang="ja-JP" sz="2000" b="1" spc="150" dirty="0">
                  <a:solidFill>
                    <a:schemeClr val="bg1"/>
                  </a:solidFill>
                  <a:latin typeface="+mn-ea"/>
                </a:rPr>
                <a:t>seaborn</a:t>
              </a:r>
              <a:endParaRPr lang="ja-JP" altLang="en-US" sz="2000" b="1" spc="150" dirty="0">
                <a:solidFill>
                  <a:schemeClr val="bg1"/>
                </a:solidFill>
                <a:latin typeface="+mn-ea"/>
              </a:endParaRPr>
            </a:p>
          </p:txBody>
        </p:sp>
      </p:grpSp>
      <p:grpSp>
        <p:nvGrpSpPr>
          <p:cNvPr id="47" name="グループ化 46">
            <a:extLst>
              <a:ext uri="{FF2B5EF4-FFF2-40B4-BE49-F238E27FC236}">
                <a16:creationId xmlns:a16="http://schemas.microsoft.com/office/drawing/2014/main" id="{BBDB88CE-AF61-4995-820C-4A1FB803FF49}"/>
              </a:ext>
            </a:extLst>
          </p:cNvPr>
          <p:cNvGrpSpPr/>
          <p:nvPr/>
        </p:nvGrpSpPr>
        <p:grpSpPr>
          <a:xfrm>
            <a:off x="2683248" y="1066955"/>
            <a:ext cx="6825504" cy="426124"/>
            <a:chOff x="2154608" y="3539394"/>
            <a:chExt cx="6825505" cy="426124"/>
          </a:xfrm>
        </p:grpSpPr>
        <p:sp>
          <p:nvSpPr>
            <p:cNvPr id="48" name="四角形: 角を丸くする 47">
              <a:extLst>
                <a:ext uri="{FF2B5EF4-FFF2-40B4-BE49-F238E27FC236}">
                  <a16:creationId xmlns:a16="http://schemas.microsoft.com/office/drawing/2014/main" id="{68787FF3-7725-4C51-A764-50B174DAA8AC}"/>
                </a:ext>
              </a:extLst>
            </p:cNvPr>
            <p:cNvSpPr/>
            <p:nvPr/>
          </p:nvSpPr>
          <p:spPr bwMode="auto">
            <a:xfrm>
              <a:off x="2154608" y="3539394"/>
              <a:ext cx="6825505" cy="394229"/>
            </a:xfrm>
            <a:prstGeom prst="roundRect">
              <a:avLst>
                <a:gd name="adj" fmla="val 50000"/>
              </a:avLst>
            </a:prstGeom>
            <a:solidFill>
              <a:srgbClr val="00879E"/>
            </a:solidFill>
            <a:ln w="19050" algn="ctr">
              <a:noFill/>
              <a:prstDash val="dash"/>
              <a:round/>
              <a:headEnd/>
              <a:tailEnd/>
            </a:ln>
            <a:effectLst/>
          </p:spPr>
          <p:txBody>
            <a:bodyPr wrap="none" rtlCol="0" anchor="ctr"/>
            <a:lstStyle/>
            <a:p>
              <a:pPr algn="ctr"/>
              <a:endParaRPr kumimoji="1" lang="ja-JP" altLang="en-US" sz="2000" b="1" dirty="0">
                <a:solidFill>
                  <a:schemeClr val="bg1"/>
                </a:solidFill>
                <a:latin typeface="+mn-ea"/>
              </a:endParaRPr>
            </a:p>
          </p:txBody>
        </p:sp>
        <p:sp>
          <p:nvSpPr>
            <p:cNvPr id="49" name="正方形/長方形 48">
              <a:extLst>
                <a:ext uri="{FF2B5EF4-FFF2-40B4-BE49-F238E27FC236}">
                  <a16:creationId xmlns:a16="http://schemas.microsoft.com/office/drawing/2014/main" id="{B8C42155-99CF-4DDA-BFA4-24CCCEDB9812}"/>
                </a:ext>
              </a:extLst>
            </p:cNvPr>
            <p:cNvSpPr/>
            <p:nvPr/>
          </p:nvSpPr>
          <p:spPr>
            <a:xfrm>
              <a:off x="4567134" y="3565408"/>
              <a:ext cx="1981633" cy="400110"/>
            </a:xfrm>
            <a:prstGeom prst="rect">
              <a:avLst/>
            </a:prstGeom>
            <a:noFill/>
            <a:ln w="19050" algn="ctr">
              <a:noFill/>
              <a:prstDash val="dash"/>
              <a:round/>
              <a:headEnd/>
              <a:tailEn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altLang="ja-JP" sz="2000" b="1" spc="150" dirty="0">
                  <a:solidFill>
                    <a:schemeClr val="bg1"/>
                  </a:solidFill>
                  <a:latin typeface="+mn-ea"/>
                </a:rPr>
                <a:t>scikit-learn</a:t>
              </a:r>
              <a:endParaRPr lang="ja-JP" altLang="en-US" sz="2000" b="1" spc="150" dirty="0">
                <a:solidFill>
                  <a:schemeClr val="bg1"/>
                </a:solidFill>
                <a:latin typeface="+mn-ea"/>
              </a:endParaRPr>
            </a:p>
          </p:txBody>
        </p:sp>
      </p:grpSp>
      <p:pic>
        <p:nvPicPr>
          <p:cNvPr id="35" name="図 34" descr="ロゴ が含まれている画像&#10;&#10;自動的に生成された説明">
            <a:extLst>
              <a:ext uri="{FF2B5EF4-FFF2-40B4-BE49-F238E27FC236}">
                <a16:creationId xmlns:a16="http://schemas.microsoft.com/office/drawing/2014/main" id="{E52B52AD-2137-4DB2-8B78-47DF22776F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2956" y="1369800"/>
            <a:ext cx="1068417" cy="838707"/>
          </a:xfrm>
          <a:prstGeom prst="rect">
            <a:avLst/>
          </a:prstGeom>
        </p:spPr>
      </p:pic>
      <p:pic>
        <p:nvPicPr>
          <p:cNvPr id="36" name="図 35" descr="パソコンの画面&#10;&#10;中程度の精度で自動的に生成された説明">
            <a:extLst>
              <a:ext uri="{FF2B5EF4-FFF2-40B4-BE49-F238E27FC236}">
                <a16:creationId xmlns:a16="http://schemas.microsoft.com/office/drawing/2014/main" id="{0349366B-F42F-4065-B3E8-CB92B5E37022}"/>
              </a:ext>
            </a:extLst>
          </p:cNvPr>
          <p:cNvPicPr>
            <a:picLocks noChangeAspect="1"/>
          </p:cNvPicPr>
          <p:nvPr/>
        </p:nvPicPr>
        <p:blipFill rotWithShape="1">
          <a:blip r:embed="rId4">
            <a:extLst>
              <a:ext uri="{28A0092B-C50C-407E-A947-70E740481C1C}">
                <a14:useLocalDpi xmlns:a14="http://schemas.microsoft.com/office/drawing/2010/main" val="0"/>
              </a:ext>
            </a:extLst>
          </a:blip>
          <a:srcRect b="13092"/>
          <a:stretch/>
        </p:blipFill>
        <p:spPr>
          <a:xfrm>
            <a:off x="127350" y="3675282"/>
            <a:ext cx="1278823" cy="1214769"/>
          </a:xfrm>
          <a:prstGeom prst="rect">
            <a:avLst/>
          </a:prstGeom>
        </p:spPr>
      </p:pic>
      <p:pic>
        <p:nvPicPr>
          <p:cNvPr id="38" name="図 37" descr="アイコン&#10;&#10;自動的に生成された説明">
            <a:extLst>
              <a:ext uri="{FF2B5EF4-FFF2-40B4-BE49-F238E27FC236}">
                <a16:creationId xmlns:a16="http://schemas.microsoft.com/office/drawing/2014/main" id="{1002F53B-8483-456C-9B9B-365DBAD3784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7023" y="5390484"/>
            <a:ext cx="529150" cy="529150"/>
          </a:xfrm>
          <a:prstGeom prst="rect">
            <a:avLst/>
          </a:prstGeom>
        </p:spPr>
      </p:pic>
      <mc:AlternateContent xmlns:mc="http://schemas.openxmlformats.org/markup-compatibility/2006" xmlns:a14="http://schemas.microsoft.com/office/drawing/2010/main">
        <mc:Choice Requires="a14">
          <p:sp>
            <p:nvSpPr>
              <p:cNvPr id="3" name="テキスト ボックス 2">
                <a:extLst>
                  <a:ext uri="{FF2B5EF4-FFF2-40B4-BE49-F238E27FC236}">
                    <a16:creationId xmlns:a16="http://schemas.microsoft.com/office/drawing/2014/main" id="{940955F8-4B91-4164-96FB-B2022C7B32DC}"/>
                  </a:ext>
                </a:extLst>
              </p:cNvPr>
              <p:cNvSpPr txBox="1"/>
              <p:nvPr/>
            </p:nvSpPr>
            <p:spPr>
              <a:xfrm>
                <a:off x="602572" y="2695096"/>
                <a:ext cx="1078052" cy="314766"/>
              </a:xfrm>
              <a:prstGeom prst="rect">
                <a:avLst/>
              </a:prstGeom>
              <a:solidFill>
                <a:schemeClr val="accent5">
                  <a:lumMod val="20000"/>
                  <a:lumOff val="80000"/>
                </a:schemeClr>
              </a:solidFill>
            </p:spPr>
            <p:txBody>
              <a:bodyPr wrap="none" lIns="0" tIns="0" rIns="0" bIns="0" rtlCol="0">
                <a:spAutoFit/>
              </a:bodyPr>
              <a:lstStyle/>
              <a:p>
                <a:pPr algn="ctr" defTabSz="914400" fontAlgn="base">
                  <a:spcBef>
                    <a:spcPct val="0"/>
                  </a:spcBef>
                  <a:spcAft>
                    <a:spcPct val="0"/>
                  </a:spcAft>
                </a:pPr>
                <a14:m>
                  <m:oMathPara xmlns:m="http://schemas.openxmlformats.org/officeDocument/2006/math">
                    <m:oMathParaPr>
                      <m:jc m:val="centerGroup"/>
                    </m:oMathParaPr>
                    <m:oMath xmlns:m="http://schemas.openxmlformats.org/officeDocument/2006/math">
                      <m:r>
                        <a:rPr kumimoji="1" lang="en-US" altLang="ja-JP" sz="2000" b="1" i="1" smtClean="0">
                          <a:solidFill>
                            <a:schemeClr val="bg2">
                              <a:lumMod val="50000"/>
                            </a:schemeClr>
                          </a:solidFill>
                          <a:effectLst>
                            <a:outerShdw blurRad="38100" dist="38100" dir="2700000" algn="tl">
                              <a:srgbClr val="000000">
                                <a:alpha val="43137"/>
                              </a:srgbClr>
                            </a:outerShdw>
                          </a:effectLst>
                          <a:latin typeface="Cambria Math" panose="02040503050406030204" pitchFamily="18" charset="0"/>
                        </a:rPr>
                        <m:t> </m:t>
                      </m:r>
                      <m:r>
                        <a:rPr kumimoji="1" lang="en-US" altLang="ja-JP" sz="2000" b="1" i="1" smtClean="0">
                          <a:solidFill>
                            <a:schemeClr val="bg2">
                              <a:lumMod val="50000"/>
                            </a:schemeClr>
                          </a:solidFill>
                          <a:effectLst>
                            <a:outerShdw blurRad="38100" dist="38100" dir="2700000" algn="tl">
                              <a:srgbClr val="000000">
                                <a:alpha val="43137"/>
                              </a:srgbClr>
                            </a:outerShdw>
                          </a:effectLst>
                          <a:latin typeface="Cambria Math" panose="02040503050406030204" pitchFamily="18" charset="0"/>
                        </a:rPr>
                        <m:t>𝑨</m:t>
                      </m:r>
                      <m:r>
                        <a:rPr kumimoji="1" lang="en-US" altLang="ja-JP" sz="2000" b="1" i="1" smtClean="0">
                          <a:solidFill>
                            <a:schemeClr val="bg2">
                              <a:lumMod val="50000"/>
                            </a:schemeClr>
                          </a:solidFill>
                          <a:effectLst>
                            <a:outerShdw blurRad="38100" dist="38100" dir="2700000" algn="tl">
                              <a:srgbClr val="000000">
                                <a:alpha val="43137"/>
                              </a:srgbClr>
                            </a:outerShdw>
                          </a:effectLst>
                          <a:latin typeface="Cambria Math" panose="02040503050406030204" pitchFamily="18" charset="0"/>
                        </a:rPr>
                        <m:t>=</m:t>
                      </m:r>
                      <m:r>
                        <a:rPr kumimoji="1" lang="el-GR" altLang="ja-JP" sz="2000" b="1" i="1" smtClean="0">
                          <a:solidFill>
                            <a:schemeClr val="bg2">
                              <a:lumMod val="50000"/>
                            </a:schemeClr>
                          </a:solidFill>
                          <a:effectLst>
                            <a:outerShdw blurRad="38100" dist="38100" dir="2700000" algn="tl">
                              <a:srgbClr val="000000">
                                <a:alpha val="43137"/>
                              </a:srgbClr>
                            </a:outerShdw>
                          </a:effectLst>
                          <a:latin typeface="Cambria Math" panose="02040503050406030204" pitchFamily="18" charset="0"/>
                        </a:rPr>
                        <m:t>𝝅</m:t>
                      </m:r>
                      <m:sSup>
                        <m:sSupPr>
                          <m:ctrlPr>
                            <a:rPr kumimoji="1" lang="en-US" altLang="ja-JP" sz="2000" b="1" i="1" smtClean="0">
                              <a:solidFill>
                                <a:schemeClr val="bg2">
                                  <a:lumMod val="50000"/>
                                </a:schemeClr>
                              </a:solidFill>
                              <a:effectLst>
                                <a:outerShdw blurRad="38100" dist="38100" dir="2700000" algn="tl">
                                  <a:srgbClr val="000000">
                                    <a:alpha val="43137"/>
                                  </a:srgbClr>
                                </a:outerShdw>
                              </a:effectLst>
                              <a:latin typeface="Cambria Math" panose="02040503050406030204" pitchFamily="18" charset="0"/>
                            </a:rPr>
                          </m:ctrlPr>
                        </m:sSupPr>
                        <m:e>
                          <m:r>
                            <a:rPr kumimoji="1" lang="en-US" altLang="ja-JP" sz="2000" b="1" i="1" smtClean="0">
                              <a:solidFill>
                                <a:schemeClr val="bg2">
                                  <a:lumMod val="50000"/>
                                </a:schemeClr>
                              </a:solidFill>
                              <a:effectLst>
                                <a:outerShdw blurRad="38100" dist="38100" dir="2700000" algn="tl">
                                  <a:srgbClr val="000000">
                                    <a:alpha val="43137"/>
                                  </a:srgbClr>
                                </a:outerShdw>
                              </a:effectLst>
                              <a:latin typeface="Cambria Math" panose="02040503050406030204" pitchFamily="18" charset="0"/>
                            </a:rPr>
                            <m:t>𝒓</m:t>
                          </m:r>
                        </m:e>
                        <m:sup>
                          <m:r>
                            <a:rPr kumimoji="1" lang="en-US" altLang="ja-JP" sz="2000" b="1" i="1" smtClean="0">
                              <a:solidFill>
                                <a:schemeClr val="bg2">
                                  <a:lumMod val="50000"/>
                                </a:schemeClr>
                              </a:solidFill>
                              <a:effectLst>
                                <a:outerShdw blurRad="38100" dist="38100" dir="2700000" algn="tl">
                                  <a:srgbClr val="000000">
                                    <a:alpha val="43137"/>
                                  </a:srgbClr>
                                </a:outerShdw>
                              </a:effectLst>
                              <a:latin typeface="Cambria Math" panose="02040503050406030204" pitchFamily="18" charset="0"/>
                            </a:rPr>
                            <m:t>𝟐</m:t>
                          </m:r>
                        </m:sup>
                      </m:sSup>
                    </m:oMath>
                  </m:oMathPara>
                </a14:m>
                <a:endParaRPr kumimoji="1" lang="ja-JP" altLang="en-US" sz="2000" b="1" dirty="0">
                  <a:solidFill>
                    <a:schemeClr val="bg2">
                      <a:lumMod val="50000"/>
                    </a:schemeClr>
                  </a:solidFill>
                  <a:effectLst>
                    <a:outerShdw blurRad="38100" dist="38100" dir="2700000" algn="tl">
                      <a:srgbClr val="000000">
                        <a:alpha val="43137"/>
                      </a:srgbClr>
                    </a:outerShdw>
                  </a:effectLst>
                  <a:latin typeface="UD デジタル 教科書体 NP-B" panose="02020700000000000000" pitchFamily="18" charset="-128"/>
                  <a:ea typeface="UD デジタル 教科書体 NP-B" panose="02020700000000000000" pitchFamily="18" charset="-128"/>
                </a:endParaRPr>
              </a:p>
            </p:txBody>
          </p:sp>
        </mc:Choice>
        <mc:Fallback xmlns="">
          <p:sp>
            <p:nvSpPr>
              <p:cNvPr id="3" name="テキスト ボックス 2">
                <a:extLst>
                  <a:ext uri="{FF2B5EF4-FFF2-40B4-BE49-F238E27FC236}">
                    <a16:creationId xmlns:a16="http://schemas.microsoft.com/office/drawing/2014/main" id="{940955F8-4B91-4164-96FB-B2022C7B32DC}"/>
                  </a:ext>
                </a:extLst>
              </p:cNvPr>
              <p:cNvSpPr txBox="1">
                <a:spLocks noRot="1" noChangeAspect="1" noMove="1" noResize="1" noEditPoints="1" noAdjustHandles="1" noChangeArrowheads="1" noChangeShapeType="1" noTextEdit="1"/>
              </p:cNvSpPr>
              <p:nvPr/>
            </p:nvSpPr>
            <p:spPr>
              <a:xfrm>
                <a:off x="602572" y="2695096"/>
                <a:ext cx="1078052" cy="314766"/>
              </a:xfrm>
              <a:prstGeom prst="rect">
                <a:avLst/>
              </a:prstGeom>
              <a:blipFill>
                <a:blip r:embed="rId6"/>
                <a:stretch>
                  <a:fillRect l="-3390" t="-3846" r="-565" b="-13462"/>
                </a:stretch>
              </a:blipFill>
            </p:spPr>
            <p:txBody>
              <a:bodyPr/>
              <a:lstStyle/>
              <a:p>
                <a:r>
                  <a:rPr lang="ja-JP" altLang="en-US">
                    <a:noFill/>
                  </a:rPr>
                  <a:t> </a:t>
                </a:r>
              </a:p>
            </p:txBody>
          </p:sp>
        </mc:Fallback>
      </mc:AlternateContent>
      <p:pic>
        <p:nvPicPr>
          <p:cNvPr id="37" name="Picture 2" descr="https://static.techacademy.jp/magazine/wp-content/uploads/2018/03/scikit-learn-logo.png">
            <a:extLst>
              <a:ext uri="{FF2B5EF4-FFF2-40B4-BE49-F238E27FC236}">
                <a16:creationId xmlns:a16="http://schemas.microsoft.com/office/drawing/2014/main" id="{4446C9D0-7140-443A-B991-4BBB43F0160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581808" y="1031674"/>
            <a:ext cx="1100859" cy="682382"/>
          </a:xfrm>
          <a:prstGeom prst="rect">
            <a:avLst/>
          </a:prstGeom>
          <a:noFill/>
          <a:extLst>
            <a:ext uri="{909E8E84-426E-40DD-AFC4-6F175D3DCCD1}">
              <a14:hiddenFill xmlns:a14="http://schemas.microsoft.com/office/drawing/2010/main">
                <a:solidFill>
                  <a:srgbClr val="FFFFFF"/>
                </a:solidFill>
              </a14:hiddenFill>
            </a:ext>
          </a:extLst>
        </p:spPr>
      </p:pic>
      <p:pic>
        <p:nvPicPr>
          <p:cNvPr id="6" name="図 5">
            <a:extLst>
              <a:ext uri="{FF2B5EF4-FFF2-40B4-BE49-F238E27FC236}">
                <a16:creationId xmlns:a16="http://schemas.microsoft.com/office/drawing/2014/main" id="{6D743C2C-958F-4076-B425-0E54372309C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408708" y="2597980"/>
            <a:ext cx="1190791" cy="485843"/>
          </a:xfrm>
          <a:prstGeom prst="rect">
            <a:avLst/>
          </a:prstGeom>
        </p:spPr>
      </p:pic>
      <p:pic>
        <p:nvPicPr>
          <p:cNvPr id="9" name="図 8">
            <a:extLst>
              <a:ext uri="{FF2B5EF4-FFF2-40B4-BE49-F238E27FC236}">
                <a16:creationId xmlns:a16="http://schemas.microsoft.com/office/drawing/2014/main" id="{552E81F3-79CB-493E-B186-30E1BD47992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284233" y="5176136"/>
            <a:ext cx="1724266" cy="409632"/>
          </a:xfrm>
          <a:prstGeom prst="rect">
            <a:avLst/>
          </a:prstGeom>
        </p:spPr>
      </p:pic>
      <p:pic>
        <p:nvPicPr>
          <p:cNvPr id="11" name="図 10">
            <a:extLst>
              <a:ext uri="{FF2B5EF4-FFF2-40B4-BE49-F238E27FC236}">
                <a16:creationId xmlns:a16="http://schemas.microsoft.com/office/drawing/2014/main" id="{8EB0B8EE-73D2-4A29-8BE1-C688904961C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210119" y="3826253"/>
            <a:ext cx="1472548" cy="544592"/>
          </a:xfrm>
          <a:prstGeom prst="rect">
            <a:avLst/>
          </a:prstGeom>
        </p:spPr>
      </p:pic>
    </p:spTree>
    <p:extLst>
      <p:ext uri="{BB962C8B-B14F-4D97-AF65-F5344CB8AC3E}">
        <p14:creationId xmlns:p14="http://schemas.microsoft.com/office/powerpoint/2010/main" val="4090127255"/>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lang="en-US" altLang="ja-JP" dirty="0"/>
              <a:t>1-3-6.</a:t>
            </a:r>
            <a:r>
              <a:rPr lang="ja-JP" altLang="en-US" dirty="0"/>
              <a:t>機械学習の代表的なフレームワーク</a:t>
            </a:r>
            <a:endParaRPr kumimoji="1" lang="ja-JP" altLang="en-US" dirty="0"/>
          </a:p>
        </p:txBody>
      </p:sp>
      <p:sp>
        <p:nvSpPr>
          <p:cNvPr id="4" name="スライド番号プレースホルダー 3">
            <a:extLst>
              <a:ext uri="{FF2B5EF4-FFF2-40B4-BE49-F238E27FC236}">
                <a16:creationId xmlns:a16="http://schemas.microsoft.com/office/drawing/2014/main" id="{5176039E-CEDE-4202-BB32-7CDFCF1164CE}"/>
              </a:ext>
            </a:extLst>
          </p:cNvPr>
          <p:cNvSpPr>
            <a:spLocks noGrp="1"/>
          </p:cNvSpPr>
          <p:nvPr>
            <p:ph type="sldNum" sz="quarter" idx="10"/>
          </p:nvPr>
        </p:nvSpPr>
        <p:spPr/>
        <p:txBody>
          <a:bodyPr/>
          <a:lstStyle/>
          <a:p>
            <a:fld id="{5D750650-B10A-47BF-93C2-E1678438B37A}" type="slidenum">
              <a:rPr kumimoji="1" lang="ja-JP" altLang="en-US" smtClean="0"/>
              <a:pPr/>
              <a:t>155</a:t>
            </a:fld>
            <a:endParaRPr kumimoji="1" lang="ja-JP" altLang="en-US"/>
          </a:p>
        </p:txBody>
      </p:sp>
      <p:sp>
        <p:nvSpPr>
          <p:cNvPr id="10" name="四角形: 角を丸くする 9">
            <a:extLst>
              <a:ext uri="{FF2B5EF4-FFF2-40B4-BE49-F238E27FC236}">
                <a16:creationId xmlns:a16="http://schemas.microsoft.com/office/drawing/2014/main" id="{2123B31C-C53A-47AE-9751-FD1353B5ADE5}"/>
              </a:ext>
            </a:extLst>
          </p:cNvPr>
          <p:cNvSpPr/>
          <p:nvPr/>
        </p:nvSpPr>
        <p:spPr bwMode="auto">
          <a:xfrm>
            <a:off x="746465" y="1044635"/>
            <a:ext cx="10678772" cy="477017"/>
          </a:xfrm>
          <a:prstGeom prst="roundRect">
            <a:avLst>
              <a:gd name="adj" fmla="val 7423"/>
            </a:avLst>
          </a:prstGeom>
          <a:solidFill>
            <a:srgbClr val="FEEDE6"/>
          </a:solidFill>
          <a:ln w="19050" algn="ctr">
            <a:noFill/>
            <a:prstDash val="dash"/>
            <a:round/>
            <a:headEnd/>
            <a:tailEnd/>
          </a:ln>
          <a:effectLst/>
        </p:spPr>
        <p:txBody>
          <a:bodyPr wrap="none" lIns="180000" bIns="0" rtlCol="0" anchor="ctr"/>
          <a:lstStyle/>
          <a:p>
            <a:pPr marL="285750" indent="-285750">
              <a:buFont typeface="Wingdings" panose="05000000000000000000" pitchFamily="2" charset="2"/>
              <a:buChar char="n"/>
            </a:pPr>
            <a:r>
              <a:rPr kumimoji="1" lang="ja-JP" altLang="en-US" sz="2000" b="1" dirty="0">
                <a:solidFill>
                  <a:srgbClr val="F36C37"/>
                </a:solidFill>
                <a:latin typeface="+mj-ea"/>
                <a:ea typeface="+mj-ea"/>
              </a:rPr>
              <a:t>ディープラーニングフレームワーク</a:t>
            </a:r>
            <a:endParaRPr kumimoji="1" lang="en-US" altLang="ja-JP" sz="2000" b="1" dirty="0">
              <a:solidFill>
                <a:srgbClr val="F36C37"/>
              </a:solidFill>
              <a:latin typeface="+mj-ea"/>
              <a:ea typeface="+mj-ea"/>
            </a:endParaRPr>
          </a:p>
        </p:txBody>
      </p:sp>
      <p:sp>
        <p:nvSpPr>
          <p:cNvPr id="11" name="テキスト ボックス 10">
            <a:extLst>
              <a:ext uri="{FF2B5EF4-FFF2-40B4-BE49-F238E27FC236}">
                <a16:creationId xmlns:a16="http://schemas.microsoft.com/office/drawing/2014/main" id="{38A2B84F-BDE6-456E-AC96-BFF5AE6003AF}"/>
              </a:ext>
            </a:extLst>
          </p:cNvPr>
          <p:cNvSpPr txBox="1"/>
          <p:nvPr/>
        </p:nvSpPr>
        <p:spPr>
          <a:xfrm>
            <a:off x="1038991" y="1591107"/>
            <a:ext cx="10386245" cy="1103939"/>
          </a:xfrm>
          <a:prstGeom prst="rect">
            <a:avLst/>
          </a:prstGeom>
        </p:spPr>
        <p:txBody>
          <a:bodyPr vert="horz" wrap="none" lIns="91440" tIns="45720" rIns="91440" bIns="45720" rtlCol="0">
            <a:noAutofit/>
          </a:bodyPr>
          <a:lstStyle>
            <a:defPPr>
              <a:defRPr lang="en-US"/>
            </a:defPPr>
            <a:lvl1pPr marL="357188" marR="0" indent="-357188" defTabSz="914400" fontAlgn="base">
              <a:lnSpc>
                <a:spcPct val="100000"/>
              </a:lnSpc>
              <a:spcBef>
                <a:spcPts val="0"/>
              </a:spcBef>
              <a:spcAft>
                <a:spcPts val="600"/>
              </a:spcAft>
              <a:buClr>
                <a:schemeClr val="tx1">
                  <a:lumMod val="75000"/>
                  <a:lumOff val="25000"/>
                </a:schemeClr>
              </a:buClr>
              <a:buSzTx/>
              <a:buFont typeface="Wingdings" panose="05000000000000000000" pitchFamily="2" charset="2"/>
              <a:buChar char="n"/>
              <a:tabLst/>
              <a:defRPr kumimoji="1" sz="2000" b="1" baseline="0">
                <a:solidFill>
                  <a:schemeClr val="tx1">
                    <a:lumMod val="75000"/>
                    <a:lumOff val="25000"/>
                  </a:schemeClr>
                </a:solidFill>
                <a:latin typeface="メイリオ" panose="020B0604030504040204" pitchFamily="50" charset="-128"/>
                <a:ea typeface="メイリオ" panose="020B0604030504040204" pitchFamily="50" charset="-128"/>
              </a:defRPr>
            </a:lvl1pPr>
            <a:lvl2pPr marL="742950" marR="0" indent="-285750" defTabSz="914400" fontAlgn="base">
              <a:lnSpc>
                <a:spcPct val="100000"/>
              </a:lnSpc>
              <a:spcBef>
                <a:spcPct val="20000"/>
              </a:spcBef>
              <a:spcAft>
                <a:spcPct val="0"/>
              </a:spcAft>
              <a:buClr>
                <a:schemeClr val="tx1"/>
              </a:buClr>
              <a:buSzTx/>
              <a:buFont typeface="Wingdings" panose="05000000000000000000" pitchFamily="2" charset="2"/>
              <a:buChar char="l"/>
              <a:tabLst/>
              <a:defRPr kumimoji="1" sz="2800" baseline="0">
                <a:solidFill>
                  <a:schemeClr val="tx1">
                    <a:lumMod val="75000"/>
                    <a:lumOff val="25000"/>
                  </a:schemeClr>
                </a:solidFill>
                <a:latin typeface="メイリオ" panose="020B0604030504040204" pitchFamily="50" charset="-128"/>
                <a:ea typeface="メイリオ" panose="020B0604030504040204" pitchFamily="50" charset="-128"/>
              </a:defRPr>
            </a:lvl2pPr>
            <a:lvl3pPr marL="1143000" marR="0" indent="-22860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3pPr>
            <a:lvl4pPr marL="1714500" marR="0" indent="-34290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4pPr>
            <a:lvl5pPr marL="2114550" marR="0" indent="-28575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5pPr>
            <a:lvl6pPr marL="2514600" indent="-228600" defTabSz="914400">
              <a:lnSpc>
                <a:spcPct val="90000"/>
              </a:lnSpc>
              <a:spcBef>
                <a:spcPts val="500"/>
              </a:spcBef>
              <a:buFont typeface="Arial" panose="020B0604020202020204" pitchFamily="34" charset="0"/>
              <a:buChar char="•"/>
              <a:defRPr kumimoji="1"/>
            </a:lvl6pPr>
            <a:lvl7pPr marL="2971800" indent="-228600" defTabSz="914400">
              <a:lnSpc>
                <a:spcPct val="90000"/>
              </a:lnSpc>
              <a:spcBef>
                <a:spcPts val="500"/>
              </a:spcBef>
              <a:buFont typeface="Arial" panose="020B0604020202020204" pitchFamily="34" charset="0"/>
              <a:buChar char="•"/>
              <a:defRPr kumimoji="1"/>
            </a:lvl7pPr>
            <a:lvl8pPr marL="3429000" indent="-228600" defTabSz="914400">
              <a:lnSpc>
                <a:spcPct val="90000"/>
              </a:lnSpc>
              <a:spcBef>
                <a:spcPts val="500"/>
              </a:spcBef>
              <a:buFont typeface="Arial" panose="020B0604020202020204" pitchFamily="34" charset="0"/>
              <a:buChar char="•"/>
              <a:defRPr kumimoji="1"/>
            </a:lvl8pPr>
            <a:lvl9pPr marL="3886200" indent="-228600" defTabSz="914400">
              <a:lnSpc>
                <a:spcPct val="90000"/>
              </a:lnSpc>
              <a:spcBef>
                <a:spcPts val="500"/>
              </a:spcBef>
              <a:buFont typeface="Arial" panose="020B0604020202020204" pitchFamily="34" charset="0"/>
              <a:buChar char="•"/>
              <a:defRPr kumimoji="1"/>
            </a:lvl9pPr>
          </a:lstStyle>
          <a:p>
            <a:pPr>
              <a:buClr>
                <a:srgbClr val="F36C37"/>
              </a:buClr>
              <a:buFont typeface="Wingdings" panose="05000000000000000000" pitchFamily="2" charset="2"/>
              <a:buChar char="l"/>
            </a:pPr>
            <a:r>
              <a:rPr lang="ja-JP" altLang="en-US" sz="1800" dirty="0"/>
              <a:t>ディープラーニングのモデルを作成するには一般的にフレームワークを使用する</a:t>
            </a:r>
          </a:p>
          <a:p>
            <a:pPr>
              <a:buClr>
                <a:srgbClr val="F36C37"/>
              </a:buClr>
              <a:buFont typeface="Wingdings" panose="05000000000000000000" pitchFamily="2" charset="2"/>
              <a:buChar char="l"/>
            </a:pPr>
            <a:r>
              <a:rPr lang="en-US" altLang="ja-JP" sz="1800" dirty="0"/>
              <a:t>scikit-learn</a:t>
            </a:r>
            <a:r>
              <a:rPr lang="ja-JP" altLang="en-US" sz="1800" dirty="0"/>
              <a:t>に用意されているディープラーニングモデルより高度なモデルを作成できる</a:t>
            </a:r>
            <a:endParaRPr lang="en-US" altLang="ja-JP" sz="1800" dirty="0"/>
          </a:p>
          <a:p>
            <a:pPr>
              <a:buClr>
                <a:srgbClr val="F36C37"/>
              </a:buClr>
              <a:buFont typeface="Wingdings" panose="05000000000000000000" pitchFamily="2" charset="2"/>
              <a:buChar char="l"/>
            </a:pPr>
            <a:r>
              <a:rPr lang="en-US" altLang="ja-JP" sz="1800" dirty="0"/>
              <a:t>GPU</a:t>
            </a:r>
            <a:r>
              <a:rPr lang="ja-JP" altLang="en-US" sz="1800" dirty="0"/>
              <a:t>を使用することができる</a:t>
            </a:r>
            <a:endParaRPr lang="en-US" altLang="ja-JP" sz="1800" dirty="0"/>
          </a:p>
          <a:p>
            <a:pPr>
              <a:buClr>
                <a:srgbClr val="F36C37"/>
              </a:buClr>
              <a:buFont typeface="Wingdings" panose="05000000000000000000" pitchFamily="2" charset="2"/>
              <a:buChar char="l"/>
            </a:pPr>
            <a:r>
              <a:rPr lang="ja-JP" altLang="en-US" sz="1800" dirty="0"/>
              <a:t>フレームワークのコードを簡略化することができるラッパーライブラリもある</a:t>
            </a:r>
            <a:endParaRPr lang="en-US" altLang="ja-JP" sz="1800" dirty="0"/>
          </a:p>
          <a:p>
            <a:pPr>
              <a:buClr>
                <a:srgbClr val="F36C37"/>
              </a:buClr>
              <a:buFont typeface="Wingdings" panose="05000000000000000000" pitchFamily="2" charset="2"/>
              <a:buChar char="l"/>
            </a:pPr>
            <a:endParaRPr lang="ja-JP" altLang="en-US" sz="1800" dirty="0"/>
          </a:p>
        </p:txBody>
      </p:sp>
      <p:graphicFrame>
        <p:nvGraphicFramePr>
          <p:cNvPr id="15" name="表 4">
            <a:extLst>
              <a:ext uri="{FF2B5EF4-FFF2-40B4-BE49-F238E27FC236}">
                <a16:creationId xmlns:a16="http://schemas.microsoft.com/office/drawing/2014/main" id="{E322BDD9-0E65-49AF-B7F1-82118360B173}"/>
              </a:ext>
            </a:extLst>
          </p:cNvPr>
          <p:cNvGraphicFramePr>
            <a:graphicFrameLocks/>
          </p:cNvGraphicFramePr>
          <p:nvPr>
            <p:extLst>
              <p:ext uri="{D42A27DB-BD31-4B8C-83A1-F6EECF244321}">
                <p14:modId xmlns:p14="http://schemas.microsoft.com/office/powerpoint/2010/main" val="491216312"/>
              </p:ext>
            </p:extLst>
          </p:nvPr>
        </p:nvGraphicFramePr>
        <p:xfrm>
          <a:off x="902875" y="3291089"/>
          <a:ext cx="10658476" cy="2933681"/>
        </p:xfrm>
        <a:graphic>
          <a:graphicData uri="http://schemas.openxmlformats.org/drawingml/2006/table">
            <a:tbl>
              <a:tblPr firstRow="1" bandRow="1"/>
              <a:tblGrid>
                <a:gridCol w="1751435">
                  <a:extLst>
                    <a:ext uri="{9D8B030D-6E8A-4147-A177-3AD203B41FA5}">
                      <a16:colId xmlns:a16="http://schemas.microsoft.com/office/drawing/2014/main" val="3285797616"/>
                    </a:ext>
                  </a:extLst>
                </a:gridCol>
                <a:gridCol w="1959254">
                  <a:extLst>
                    <a:ext uri="{9D8B030D-6E8A-4147-A177-3AD203B41FA5}">
                      <a16:colId xmlns:a16="http://schemas.microsoft.com/office/drawing/2014/main" val="3484445545"/>
                    </a:ext>
                  </a:extLst>
                </a:gridCol>
                <a:gridCol w="4810991">
                  <a:extLst>
                    <a:ext uri="{9D8B030D-6E8A-4147-A177-3AD203B41FA5}">
                      <a16:colId xmlns:a16="http://schemas.microsoft.com/office/drawing/2014/main" val="4119078953"/>
                    </a:ext>
                  </a:extLst>
                </a:gridCol>
                <a:gridCol w="2136796">
                  <a:extLst>
                    <a:ext uri="{9D8B030D-6E8A-4147-A177-3AD203B41FA5}">
                      <a16:colId xmlns:a16="http://schemas.microsoft.com/office/drawing/2014/main" val="140026391"/>
                    </a:ext>
                  </a:extLst>
                </a:gridCol>
              </a:tblGrid>
              <a:tr h="503787">
                <a:tc>
                  <a:txBody>
                    <a:bodyPr/>
                    <a:lstStyle>
                      <a:lvl1pPr marL="0" algn="l" defTabSz="914400" rtl="0" eaLnBrk="1" latinLnBrk="0" hangingPunct="1">
                        <a:defRPr kumimoji="1" sz="1800" b="1" kern="1200">
                          <a:solidFill>
                            <a:schemeClr val="lt1"/>
                          </a:solidFill>
                          <a:latin typeface="メイリオ"/>
                          <a:ea typeface="メイリオ"/>
                        </a:defRPr>
                      </a:lvl1pPr>
                      <a:lvl2pPr marL="457200" algn="l" defTabSz="914400" rtl="0" eaLnBrk="1" latinLnBrk="0" hangingPunct="1">
                        <a:defRPr kumimoji="1" sz="1800" b="1" kern="1200">
                          <a:solidFill>
                            <a:schemeClr val="lt1"/>
                          </a:solidFill>
                          <a:latin typeface="メイリオ"/>
                          <a:ea typeface="メイリオ"/>
                        </a:defRPr>
                      </a:lvl2pPr>
                      <a:lvl3pPr marL="914400" algn="l" defTabSz="914400" rtl="0" eaLnBrk="1" latinLnBrk="0" hangingPunct="1">
                        <a:defRPr kumimoji="1" sz="1800" b="1" kern="1200">
                          <a:solidFill>
                            <a:schemeClr val="lt1"/>
                          </a:solidFill>
                          <a:latin typeface="メイリオ"/>
                          <a:ea typeface="メイリオ"/>
                        </a:defRPr>
                      </a:lvl3pPr>
                      <a:lvl4pPr marL="1371600" algn="l" defTabSz="914400" rtl="0" eaLnBrk="1" latinLnBrk="0" hangingPunct="1">
                        <a:defRPr kumimoji="1" sz="1800" b="1" kern="1200">
                          <a:solidFill>
                            <a:schemeClr val="lt1"/>
                          </a:solidFill>
                          <a:latin typeface="メイリオ"/>
                          <a:ea typeface="メイリオ"/>
                        </a:defRPr>
                      </a:lvl4pPr>
                      <a:lvl5pPr marL="1828800" algn="l" defTabSz="914400" rtl="0" eaLnBrk="1" latinLnBrk="0" hangingPunct="1">
                        <a:defRPr kumimoji="1" sz="1800" b="1" kern="1200">
                          <a:solidFill>
                            <a:schemeClr val="lt1"/>
                          </a:solidFill>
                          <a:latin typeface="メイリオ"/>
                          <a:ea typeface="メイリオ"/>
                        </a:defRPr>
                      </a:lvl5pPr>
                      <a:lvl6pPr marL="2286000" algn="l" defTabSz="914400" rtl="0" eaLnBrk="1" latinLnBrk="0" hangingPunct="1">
                        <a:defRPr kumimoji="1" sz="1800" b="1" kern="1200">
                          <a:solidFill>
                            <a:schemeClr val="lt1"/>
                          </a:solidFill>
                          <a:latin typeface="メイリオ"/>
                          <a:ea typeface="メイリオ"/>
                        </a:defRPr>
                      </a:lvl6pPr>
                      <a:lvl7pPr marL="2743200" algn="l" defTabSz="914400" rtl="0" eaLnBrk="1" latinLnBrk="0" hangingPunct="1">
                        <a:defRPr kumimoji="1" sz="1800" b="1" kern="1200">
                          <a:solidFill>
                            <a:schemeClr val="lt1"/>
                          </a:solidFill>
                          <a:latin typeface="メイリオ"/>
                          <a:ea typeface="メイリオ"/>
                        </a:defRPr>
                      </a:lvl7pPr>
                      <a:lvl8pPr marL="3200400" algn="l" defTabSz="914400" rtl="0" eaLnBrk="1" latinLnBrk="0" hangingPunct="1">
                        <a:defRPr kumimoji="1" sz="1800" b="1" kern="1200">
                          <a:solidFill>
                            <a:schemeClr val="lt1"/>
                          </a:solidFill>
                          <a:latin typeface="メイリオ"/>
                          <a:ea typeface="メイリオ"/>
                        </a:defRPr>
                      </a:lvl8pPr>
                      <a:lvl9pPr marL="3657600" algn="l" defTabSz="914400" rtl="0" eaLnBrk="1" latinLnBrk="0" hangingPunct="1">
                        <a:defRPr kumimoji="1" sz="1800" b="1" kern="1200">
                          <a:solidFill>
                            <a:schemeClr val="lt1"/>
                          </a:solidFill>
                          <a:latin typeface="メイリオ"/>
                          <a:ea typeface="メイリオ"/>
                        </a:defRPr>
                      </a:lvl9pPr>
                    </a:lstStyle>
                    <a:p>
                      <a:pPr algn="ctr"/>
                      <a:endParaRPr kumimoji="1" lang="ja-JP" altLang="en-US" sz="1600" b="1" spc="300" dirty="0">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endParaRPr>
                    </a:p>
                  </a:txBody>
                  <a:tcPr marL="100584" marR="100584" marT="10800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F36C3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1" spc="300" dirty="0">
                          <a:solidFill>
                            <a:schemeClr val="bg1"/>
                          </a:solidFill>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rPr>
                        <a:t>名称</a:t>
                      </a:r>
                    </a:p>
                  </a:txBody>
                  <a:tcPr marL="100584" marR="100584" marT="10800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36C37"/>
                    </a:solidFill>
                  </a:tcPr>
                </a:tc>
                <a:tc>
                  <a:txBody>
                    <a:bodyPr/>
                    <a:lstStyle/>
                    <a:p>
                      <a:pPr algn="ctr"/>
                      <a:r>
                        <a:rPr kumimoji="1" lang="ja-JP" altLang="en-US" sz="1600" b="1" spc="300" dirty="0">
                          <a:solidFill>
                            <a:schemeClr val="bg1"/>
                          </a:solidFill>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rPr>
                        <a:t>説明</a:t>
                      </a:r>
                    </a:p>
                  </a:txBody>
                  <a:tcPr marL="100584" marR="100584" marT="10800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36C37"/>
                    </a:solidFill>
                  </a:tcPr>
                </a:tc>
                <a:tc>
                  <a:txBody>
                    <a:bodyPr/>
                    <a:lstStyle>
                      <a:lvl1pPr marL="0" algn="l" defTabSz="914400" rtl="0" eaLnBrk="1" latinLnBrk="0" hangingPunct="1">
                        <a:defRPr kumimoji="1" sz="1800" b="1" kern="1200">
                          <a:solidFill>
                            <a:schemeClr val="lt1"/>
                          </a:solidFill>
                          <a:latin typeface="メイリオ"/>
                          <a:ea typeface="メイリオ"/>
                        </a:defRPr>
                      </a:lvl1pPr>
                      <a:lvl2pPr marL="457200" algn="l" defTabSz="914400" rtl="0" eaLnBrk="1" latinLnBrk="0" hangingPunct="1">
                        <a:defRPr kumimoji="1" sz="1800" b="1" kern="1200">
                          <a:solidFill>
                            <a:schemeClr val="lt1"/>
                          </a:solidFill>
                          <a:latin typeface="メイリオ"/>
                          <a:ea typeface="メイリオ"/>
                        </a:defRPr>
                      </a:lvl2pPr>
                      <a:lvl3pPr marL="914400" algn="l" defTabSz="914400" rtl="0" eaLnBrk="1" latinLnBrk="0" hangingPunct="1">
                        <a:defRPr kumimoji="1" sz="1800" b="1" kern="1200">
                          <a:solidFill>
                            <a:schemeClr val="lt1"/>
                          </a:solidFill>
                          <a:latin typeface="メイリオ"/>
                          <a:ea typeface="メイリオ"/>
                        </a:defRPr>
                      </a:lvl3pPr>
                      <a:lvl4pPr marL="1371600" algn="l" defTabSz="914400" rtl="0" eaLnBrk="1" latinLnBrk="0" hangingPunct="1">
                        <a:defRPr kumimoji="1" sz="1800" b="1" kern="1200">
                          <a:solidFill>
                            <a:schemeClr val="lt1"/>
                          </a:solidFill>
                          <a:latin typeface="メイリオ"/>
                          <a:ea typeface="メイリオ"/>
                        </a:defRPr>
                      </a:lvl4pPr>
                      <a:lvl5pPr marL="1828800" algn="l" defTabSz="914400" rtl="0" eaLnBrk="1" latinLnBrk="0" hangingPunct="1">
                        <a:defRPr kumimoji="1" sz="1800" b="1" kern="1200">
                          <a:solidFill>
                            <a:schemeClr val="lt1"/>
                          </a:solidFill>
                          <a:latin typeface="メイリオ"/>
                          <a:ea typeface="メイリオ"/>
                        </a:defRPr>
                      </a:lvl5pPr>
                      <a:lvl6pPr marL="2286000" algn="l" defTabSz="914400" rtl="0" eaLnBrk="1" latinLnBrk="0" hangingPunct="1">
                        <a:defRPr kumimoji="1" sz="1800" b="1" kern="1200">
                          <a:solidFill>
                            <a:schemeClr val="lt1"/>
                          </a:solidFill>
                          <a:latin typeface="メイリオ"/>
                          <a:ea typeface="メイリオ"/>
                        </a:defRPr>
                      </a:lvl6pPr>
                      <a:lvl7pPr marL="2743200" algn="l" defTabSz="914400" rtl="0" eaLnBrk="1" latinLnBrk="0" hangingPunct="1">
                        <a:defRPr kumimoji="1" sz="1800" b="1" kern="1200">
                          <a:solidFill>
                            <a:schemeClr val="lt1"/>
                          </a:solidFill>
                          <a:latin typeface="メイリオ"/>
                          <a:ea typeface="メイリオ"/>
                        </a:defRPr>
                      </a:lvl7pPr>
                      <a:lvl8pPr marL="3200400" algn="l" defTabSz="914400" rtl="0" eaLnBrk="1" latinLnBrk="0" hangingPunct="1">
                        <a:defRPr kumimoji="1" sz="1800" b="1" kern="1200">
                          <a:solidFill>
                            <a:schemeClr val="lt1"/>
                          </a:solidFill>
                          <a:latin typeface="メイリオ"/>
                          <a:ea typeface="メイリオ"/>
                        </a:defRPr>
                      </a:lvl8pPr>
                      <a:lvl9pPr marL="3657600" algn="l" defTabSz="914400" rtl="0" eaLnBrk="1" latinLnBrk="0" hangingPunct="1">
                        <a:defRPr kumimoji="1" sz="1800" b="1" kern="1200">
                          <a:solidFill>
                            <a:schemeClr val="lt1"/>
                          </a:solidFill>
                          <a:latin typeface="メイリオ"/>
                          <a:ea typeface="メイリオ"/>
                        </a:defRPr>
                      </a:lvl9pPr>
                    </a:lstStyle>
                    <a:p>
                      <a:pPr algn="ctr"/>
                      <a:r>
                        <a:rPr kumimoji="1" lang="ja-JP" altLang="en-US" sz="1600" b="1" spc="300" dirty="0">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rPr>
                        <a:t>開発元</a:t>
                      </a:r>
                    </a:p>
                  </a:txBody>
                  <a:tcPr marL="110642" marR="110642" marT="10800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36C37"/>
                    </a:solidFill>
                  </a:tcPr>
                </a:tc>
                <a:extLst>
                  <a:ext uri="{0D108BD9-81ED-4DB2-BD59-A6C34878D82A}">
                    <a16:rowId xmlns:a16="http://schemas.microsoft.com/office/drawing/2014/main" val="1685009637"/>
                  </a:ext>
                </a:extLst>
              </a:tr>
              <a:tr h="842294">
                <a:tc>
                  <a:txBody>
                    <a:bodyPr/>
                    <a:lstStyle>
                      <a:lvl1pPr marL="0" algn="l" defTabSz="914400" rtl="0" eaLnBrk="1" latinLnBrk="0" hangingPunct="1">
                        <a:defRPr kumimoji="1" sz="1800" kern="1200">
                          <a:solidFill>
                            <a:schemeClr val="dk1"/>
                          </a:solidFill>
                          <a:latin typeface="メイリオ"/>
                          <a:ea typeface="メイリオ"/>
                        </a:defRPr>
                      </a:lvl1pPr>
                      <a:lvl2pPr marL="457200" algn="l" defTabSz="914400" rtl="0" eaLnBrk="1" latinLnBrk="0" hangingPunct="1">
                        <a:defRPr kumimoji="1" sz="1800" kern="1200">
                          <a:solidFill>
                            <a:schemeClr val="dk1"/>
                          </a:solidFill>
                          <a:latin typeface="メイリオ"/>
                          <a:ea typeface="メイリオ"/>
                        </a:defRPr>
                      </a:lvl2pPr>
                      <a:lvl3pPr marL="914400" algn="l" defTabSz="914400" rtl="0" eaLnBrk="1" latinLnBrk="0" hangingPunct="1">
                        <a:defRPr kumimoji="1" sz="1800" kern="1200">
                          <a:solidFill>
                            <a:schemeClr val="dk1"/>
                          </a:solidFill>
                          <a:latin typeface="メイリオ"/>
                          <a:ea typeface="メイリオ"/>
                        </a:defRPr>
                      </a:lvl3pPr>
                      <a:lvl4pPr marL="1371600" algn="l" defTabSz="914400" rtl="0" eaLnBrk="1" latinLnBrk="0" hangingPunct="1">
                        <a:defRPr kumimoji="1" sz="1800" kern="1200">
                          <a:solidFill>
                            <a:schemeClr val="dk1"/>
                          </a:solidFill>
                          <a:latin typeface="メイリオ"/>
                          <a:ea typeface="メイリオ"/>
                        </a:defRPr>
                      </a:lvl4pPr>
                      <a:lvl5pPr marL="1828800" algn="l" defTabSz="914400" rtl="0" eaLnBrk="1" latinLnBrk="0" hangingPunct="1">
                        <a:defRPr kumimoji="1" sz="1800" kern="1200">
                          <a:solidFill>
                            <a:schemeClr val="dk1"/>
                          </a:solidFill>
                          <a:latin typeface="メイリオ"/>
                          <a:ea typeface="メイリオ"/>
                        </a:defRPr>
                      </a:lvl5pPr>
                      <a:lvl6pPr marL="2286000" algn="l" defTabSz="914400" rtl="0" eaLnBrk="1" latinLnBrk="0" hangingPunct="1">
                        <a:defRPr kumimoji="1" sz="1800" kern="1200">
                          <a:solidFill>
                            <a:schemeClr val="dk1"/>
                          </a:solidFill>
                          <a:latin typeface="メイリオ"/>
                          <a:ea typeface="メイリオ"/>
                        </a:defRPr>
                      </a:lvl6pPr>
                      <a:lvl7pPr marL="2743200" algn="l" defTabSz="914400" rtl="0" eaLnBrk="1" latinLnBrk="0" hangingPunct="1">
                        <a:defRPr kumimoji="1" sz="1800" kern="1200">
                          <a:solidFill>
                            <a:schemeClr val="dk1"/>
                          </a:solidFill>
                          <a:latin typeface="メイリオ"/>
                          <a:ea typeface="メイリオ"/>
                        </a:defRPr>
                      </a:lvl7pPr>
                      <a:lvl8pPr marL="3200400" algn="l" defTabSz="914400" rtl="0" eaLnBrk="1" latinLnBrk="0" hangingPunct="1">
                        <a:defRPr kumimoji="1" sz="1800" kern="1200">
                          <a:solidFill>
                            <a:schemeClr val="dk1"/>
                          </a:solidFill>
                          <a:latin typeface="メイリオ"/>
                          <a:ea typeface="メイリオ"/>
                        </a:defRPr>
                      </a:lvl8pPr>
                      <a:lvl9pPr marL="3657600" algn="l" defTabSz="914400" rtl="0" eaLnBrk="1" latinLnBrk="0" hangingPunct="1">
                        <a:defRPr kumimoji="1" sz="1800" kern="1200">
                          <a:solidFill>
                            <a:schemeClr val="dk1"/>
                          </a:solidFill>
                          <a:latin typeface="メイリオ"/>
                          <a:ea typeface="メイリオ"/>
                        </a:defRPr>
                      </a:lvl9pPr>
                    </a:lstStyle>
                    <a:p>
                      <a:pPr algn="ctr"/>
                      <a:endParaRPr kumimoji="1" lang="ja-JP" altLang="en-US" sz="1400" b="1" dirty="0">
                        <a:solidFill>
                          <a:schemeClr val="tx1">
                            <a:lumMod val="75000"/>
                            <a:lumOff val="25000"/>
                          </a:schemeClr>
                        </a:solidFill>
                        <a:latin typeface="メイリオ" panose="020B0604030504040204" pitchFamily="50" charset="-128"/>
                        <a:ea typeface="メイリオ" panose="020B0604030504040204" pitchFamily="50" charset="-128"/>
                      </a:endParaRPr>
                    </a:p>
                  </a:txBody>
                  <a:tcPr marL="110642" marR="110642" anchor="ctr" anchorCtr="1">
                    <a:lnL w="12700" cmpd="sng">
                      <a:solidFill>
                        <a:sysClr val="window" lastClr="FFFFFF"/>
                      </a:solidFill>
                    </a:lnL>
                    <a:lnR w="12700" cap="flat" cmpd="sng" algn="ctr">
                      <a:solidFill>
                        <a:sysClr val="window" lastClr="FFFFFF"/>
                      </a:solidFill>
                      <a:prstDash val="solid"/>
                      <a:round/>
                      <a:headEnd type="none" w="med" len="med"/>
                      <a:tailEnd type="none" w="med" len="med"/>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FEEDE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b="1" dirty="0">
                          <a:solidFill>
                            <a:schemeClr val="tx1">
                              <a:lumMod val="75000"/>
                              <a:lumOff val="25000"/>
                            </a:schemeClr>
                          </a:solidFill>
                          <a:latin typeface="メイリオ" panose="020B0604030504040204" pitchFamily="50" charset="-128"/>
                          <a:ea typeface="メイリオ" panose="020B0604030504040204" pitchFamily="50" charset="-128"/>
                        </a:rPr>
                        <a:t>TensorFlow</a:t>
                      </a:r>
                      <a:endParaRPr kumimoji="1" lang="ja-JP" altLang="en-US" sz="1400" b="1" dirty="0">
                        <a:solidFill>
                          <a:schemeClr val="tx1">
                            <a:lumMod val="75000"/>
                            <a:lumOff val="25000"/>
                          </a:schemeClr>
                        </a:solidFill>
                        <a:latin typeface="メイリオ" panose="020B0604030504040204" pitchFamily="50" charset="-128"/>
                        <a:ea typeface="メイリオ" panose="020B0604030504040204" pitchFamily="50" charset="-128"/>
                      </a:endParaRPr>
                    </a:p>
                  </a:txBody>
                  <a:tcPr marL="110642" marR="110642" anchor="ctr" anchorCtr="1">
                    <a:lnL w="12700" cap="flat" cmpd="sng" algn="ctr">
                      <a:solidFill>
                        <a:sysClr val="window" lastClr="FFFFFF"/>
                      </a:solidFill>
                      <a:prstDash val="solid"/>
                      <a:round/>
                      <a:headEnd type="none" w="med" len="med"/>
                      <a:tailEnd type="none" w="med" len="med"/>
                    </a:lnL>
                    <a:lnR w="12700" cmpd="sng">
                      <a:solidFill>
                        <a:sysClr val="window" lastClr="FFFFFF"/>
                      </a:solidFill>
                    </a:lnR>
                    <a:lnT w="381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EEDE6"/>
                    </a:solidFill>
                  </a:tcPr>
                </a:tc>
                <a:tc>
                  <a:txBody>
                    <a:bodyPr/>
                    <a:lstStyle>
                      <a:lvl1pPr marL="0" algn="l" defTabSz="914400" rtl="0" eaLnBrk="1" latinLnBrk="0" hangingPunct="1">
                        <a:defRPr kumimoji="1" sz="1800" kern="1200">
                          <a:solidFill>
                            <a:schemeClr val="dk1"/>
                          </a:solidFill>
                          <a:latin typeface="メイリオ"/>
                          <a:ea typeface="メイリオ"/>
                        </a:defRPr>
                      </a:lvl1pPr>
                      <a:lvl2pPr marL="457200" algn="l" defTabSz="914400" rtl="0" eaLnBrk="1" latinLnBrk="0" hangingPunct="1">
                        <a:defRPr kumimoji="1" sz="1800" kern="1200">
                          <a:solidFill>
                            <a:schemeClr val="dk1"/>
                          </a:solidFill>
                          <a:latin typeface="メイリオ"/>
                          <a:ea typeface="メイリオ"/>
                        </a:defRPr>
                      </a:lvl2pPr>
                      <a:lvl3pPr marL="914400" algn="l" defTabSz="914400" rtl="0" eaLnBrk="1" latinLnBrk="0" hangingPunct="1">
                        <a:defRPr kumimoji="1" sz="1800" kern="1200">
                          <a:solidFill>
                            <a:schemeClr val="dk1"/>
                          </a:solidFill>
                          <a:latin typeface="メイリオ"/>
                          <a:ea typeface="メイリオ"/>
                        </a:defRPr>
                      </a:lvl3pPr>
                      <a:lvl4pPr marL="1371600" algn="l" defTabSz="914400" rtl="0" eaLnBrk="1" latinLnBrk="0" hangingPunct="1">
                        <a:defRPr kumimoji="1" sz="1800" kern="1200">
                          <a:solidFill>
                            <a:schemeClr val="dk1"/>
                          </a:solidFill>
                          <a:latin typeface="メイリオ"/>
                          <a:ea typeface="メイリオ"/>
                        </a:defRPr>
                      </a:lvl4pPr>
                      <a:lvl5pPr marL="1828800" algn="l" defTabSz="914400" rtl="0" eaLnBrk="1" latinLnBrk="0" hangingPunct="1">
                        <a:defRPr kumimoji="1" sz="1800" kern="1200">
                          <a:solidFill>
                            <a:schemeClr val="dk1"/>
                          </a:solidFill>
                          <a:latin typeface="メイリオ"/>
                          <a:ea typeface="メイリオ"/>
                        </a:defRPr>
                      </a:lvl5pPr>
                      <a:lvl6pPr marL="2286000" algn="l" defTabSz="914400" rtl="0" eaLnBrk="1" latinLnBrk="0" hangingPunct="1">
                        <a:defRPr kumimoji="1" sz="1800" kern="1200">
                          <a:solidFill>
                            <a:schemeClr val="dk1"/>
                          </a:solidFill>
                          <a:latin typeface="メイリオ"/>
                          <a:ea typeface="メイリオ"/>
                        </a:defRPr>
                      </a:lvl6pPr>
                      <a:lvl7pPr marL="2743200" algn="l" defTabSz="914400" rtl="0" eaLnBrk="1" latinLnBrk="0" hangingPunct="1">
                        <a:defRPr kumimoji="1" sz="1800" kern="1200">
                          <a:solidFill>
                            <a:schemeClr val="dk1"/>
                          </a:solidFill>
                          <a:latin typeface="メイリオ"/>
                          <a:ea typeface="メイリオ"/>
                        </a:defRPr>
                      </a:lvl7pPr>
                      <a:lvl8pPr marL="3200400" algn="l" defTabSz="914400" rtl="0" eaLnBrk="1" latinLnBrk="0" hangingPunct="1">
                        <a:defRPr kumimoji="1" sz="1800" kern="1200">
                          <a:solidFill>
                            <a:schemeClr val="dk1"/>
                          </a:solidFill>
                          <a:latin typeface="メイリオ"/>
                          <a:ea typeface="メイリオ"/>
                        </a:defRPr>
                      </a:lvl8pPr>
                      <a:lvl9pPr marL="3657600" algn="l" defTabSz="914400" rtl="0" eaLnBrk="1" latinLnBrk="0" hangingPunct="1">
                        <a:defRPr kumimoji="1" sz="1800" kern="1200">
                          <a:solidFill>
                            <a:schemeClr val="dk1"/>
                          </a:solidFill>
                          <a:latin typeface="メイリオ"/>
                          <a:ea typeface="メイリオ"/>
                        </a:defRPr>
                      </a:lvl9pPr>
                    </a:lstStyle>
                    <a:p>
                      <a:pPr algn="l"/>
                      <a:r>
                        <a:rPr kumimoji="1" lang="ja-JP" altLang="en-US" sz="1400" b="1" dirty="0">
                          <a:solidFill>
                            <a:schemeClr val="tx1">
                              <a:lumMod val="75000"/>
                              <a:lumOff val="25000"/>
                            </a:schemeClr>
                          </a:solidFill>
                          <a:latin typeface="メイリオ" panose="020B0604030504040204" pitchFamily="50" charset="-128"/>
                          <a:ea typeface="メイリオ" panose="020B0604030504040204" pitchFamily="50" charset="-128"/>
                        </a:rPr>
                        <a:t>オープンソースのディープラーニングフレームワーク</a:t>
                      </a:r>
                      <a:endParaRPr kumimoji="1" lang="en-US" altLang="ja-JP" sz="1400" b="1" dirty="0">
                        <a:solidFill>
                          <a:schemeClr val="tx1">
                            <a:lumMod val="75000"/>
                            <a:lumOff val="25000"/>
                          </a:schemeClr>
                        </a:solidFill>
                        <a:latin typeface="メイリオ" panose="020B0604030504040204" pitchFamily="50" charset="-128"/>
                        <a:ea typeface="メイリオ" panose="020B0604030504040204" pitchFamily="50" charset="-128"/>
                      </a:endParaRPr>
                    </a:p>
                    <a:p>
                      <a:pPr algn="l"/>
                      <a:r>
                        <a:rPr kumimoji="1" lang="ja-JP" altLang="en-US" sz="1400" b="1" dirty="0">
                          <a:solidFill>
                            <a:schemeClr val="tx1">
                              <a:lumMod val="75000"/>
                              <a:lumOff val="25000"/>
                            </a:schemeClr>
                          </a:solidFill>
                          <a:latin typeface="メイリオ" panose="020B0604030504040204" pitchFamily="50" charset="-128"/>
                          <a:ea typeface="メイリオ" panose="020B0604030504040204" pitchFamily="50" charset="-128"/>
                        </a:rPr>
                        <a:t>現在、企業などでも多く採用されている</a:t>
                      </a:r>
                    </a:p>
                  </a:txBody>
                  <a:tcPr marL="110642" marR="110642" marT="10800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FEEDE6"/>
                    </a:solidFill>
                  </a:tcPr>
                </a:tc>
                <a:tc>
                  <a:txBody>
                    <a:bodyPr/>
                    <a:lstStyle>
                      <a:lvl1pPr marL="0" algn="l" defTabSz="914400" rtl="0" eaLnBrk="1" latinLnBrk="0" hangingPunct="1">
                        <a:defRPr kumimoji="1" sz="1800" kern="1200">
                          <a:solidFill>
                            <a:schemeClr val="dk1"/>
                          </a:solidFill>
                          <a:latin typeface="メイリオ"/>
                          <a:ea typeface="メイリオ"/>
                        </a:defRPr>
                      </a:lvl1pPr>
                      <a:lvl2pPr marL="457200" algn="l" defTabSz="914400" rtl="0" eaLnBrk="1" latinLnBrk="0" hangingPunct="1">
                        <a:defRPr kumimoji="1" sz="1800" kern="1200">
                          <a:solidFill>
                            <a:schemeClr val="dk1"/>
                          </a:solidFill>
                          <a:latin typeface="メイリオ"/>
                          <a:ea typeface="メイリオ"/>
                        </a:defRPr>
                      </a:lvl2pPr>
                      <a:lvl3pPr marL="914400" algn="l" defTabSz="914400" rtl="0" eaLnBrk="1" latinLnBrk="0" hangingPunct="1">
                        <a:defRPr kumimoji="1" sz="1800" kern="1200">
                          <a:solidFill>
                            <a:schemeClr val="dk1"/>
                          </a:solidFill>
                          <a:latin typeface="メイリオ"/>
                          <a:ea typeface="メイリオ"/>
                        </a:defRPr>
                      </a:lvl3pPr>
                      <a:lvl4pPr marL="1371600" algn="l" defTabSz="914400" rtl="0" eaLnBrk="1" latinLnBrk="0" hangingPunct="1">
                        <a:defRPr kumimoji="1" sz="1800" kern="1200">
                          <a:solidFill>
                            <a:schemeClr val="dk1"/>
                          </a:solidFill>
                          <a:latin typeface="メイリオ"/>
                          <a:ea typeface="メイリオ"/>
                        </a:defRPr>
                      </a:lvl4pPr>
                      <a:lvl5pPr marL="1828800" algn="l" defTabSz="914400" rtl="0" eaLnBrk="1" latinLnBrk="0" hangingPunct="1">
                        <a:defRPr kumimoji="1" sz="1800" kern="1200">
                          <a:solidFill>
                            <a:schemeClr val="dk1"/>
                          </a:solidFill>
                          <a:latin typeface="メイリオ"/>
                          <a:ea typeface="メイリオ"/>
                        </a:defRPr>
                      </a:lvl5pPr>
                      <a:lvl6pPr marL="2286000" algn="l" defTabSz="914400" rtl="0" eaLnBrk="1" latinLnBrk="0" hangingPunct="1">
                        <a:defRPr kumimoji="1" sz="1800" kern="1200">
                          <a:solidFill>
                            <a:schemeClr val="dk1"/>
                          </a:solidFill>
                          <a:latin typeface="メイリオ"/>
                          <a:ea typeface="メイリオ"/>
                        </a:defRPr>
                      </a:lvl6pPr>
                      <a:lvl7pPr marL="2743200" algn="l" defTabSz="914400" rtl="0" eaLnBrk="1" latinLnBrk="0" hangingPunct="1">
                        <a:defRPr kumimoji="1" sz="1800" kern="1200">
                          <a:solidFill>
                            <a:schemeClr val="dk1"/>
                          </a:solidFill>
                          <a:latin typeface="メイリオ"/>
                          <a:ea typeface="メイリオ"/>
                        </a:defRPr>
                      </a:lvl7pPr>
                      <a:lvl8pPr marL="3200400" algn="l" defTabSz="914400" rtl="0" eaLnBrk="1" latinLnBrk="0" hangingPunct="1">
                        <a:defRPr kumimoji="1" sz="1800" kern="1200">
                          <a:solidFill>
                            <a:schemeClr val="dk1"/>
                          </a:solidFill>
                          <a:latin typeface="メイリオ"/>
                          <a:ea typeface="メイリオ"/>
                        </a:defRPr>
                      </a:lvl8pPr>
                      <a:lvl9pPr marL="3657600" algn="l" defTabSz="914400" rtl="0" eaLnBrk="1" latinLnBrk="0" hangingPunct="1">
                        <a:defRPr kumimoji="1" sz="1800" kern="1200">
                          <a:solidFill>
                            <a:schemeClr val="dk1"/>
                          </a:solidFill>
                          <a:latin typeface="メイリオ"/>
                          <a:ea typeface="メイリオ"/>
                        </a:defRPr>
                      </a:lvl9pPr>
                    </a:lstStyle>
                    <a:p>
                      <a:pPr algn="l"/>
                      <a:r>
                        <a:rPr kumimoji="1" lang="en-US" altLang="ja-JP" sz="1400" b="1" dirty="0">
                          <a:solidFill>
                            <a:schemeClr val="tx1">
                              <a:lumMod val="75000"/>
                              <a:lumOff val="25000"/>
                            </a:schemeClr>
                          </a:solidFill>
                          <a:latin typeface="メイリオ" panose="020B0604030504040204" pitchFamily="50" charset="-128"/>
                          <a:ea typeface="メイリオ" panose="020B0604030504040204" pitchFamily="50" charset="-128"/>
                        </a:rPr>
                        <a:t>Google</a:t>
                      </a:r>
                    </a:p>
                    <a:p>
                      <a:pPr algn="l"/>
                      <a:r>
                        <a:rPr kumimoji="1" lang="ja-JP" altLang="en-US" sz="1200" b="1" dirty="0">
                          <a:solidFill>
                            <a:schemeClr val="tx1">
                              <a:lumMod val="75000"/>
                              <a:lumOff val="25000"/>
                            </a:schemeClr>
                          </a:solidFill>
                          <a:latin typeface="メイリオ" panose="020B0604030504040204" pitchFamily="50" charset="-128"/>
                          <a:ea typeface="メイリオ" panose="020B0604030504040204" pitchFamily="50" charset="-128"/>
                        </a:rPr>
                        <a:t>（</a:t>
                      </a:r>
                      <a:r>
                        <a:rPr kumimoji="1" lang="en-US" altLang="ja-JP" sz="1200" b="1" dirty="0">
                          <a:solidFill>
                            <a:schemeClr val="tx1">
                              <a:lumMod val="75000"/>
                              <a:lumOff val="25000"/>
                            </a:schemeClr>
                          </a:solidFill>
                          <a:latin typeface="メイリオ" panose="020B0604030504040204" pitchFamily="50" charset="-128"/>
                          <a:ea typeface="メイリオ" panose="020B0604030504040204" pitchFamily="50" charset="-128"/>
                        </a:rPr>
                        <a:t>2015</a:t>
                      </a:r>
                      <a:r>
                        <a:rPr kumimoji="1" lang="ja-JP" altLang="en-US" sz="1200" b="1" dirty="0">
                          <a:solidFill>
                            <a:schemeClr val="tx1">
                              <a:lumMod val="75000"/>
                              <a:lumOff val="25000"/>
                            </a:schemeClr>
                          </a:solidFill>
                          <a:latin typeface="メイリオ" panose="020B0604030504040204" pitchFamily="50" charset="-128"/>
                          <a:ea typeface="メイリオ" panose="020B0604030504040204" pitchFamily="50" charset="-128"/>
                        </a:rPr>
                        <a:t>年</a:t>
                      </a:r>
                      <a:r>
                        <a:rPr kumimoji="1" lang="en-US" altLang="ja-JP" sz="1200" b="1" dirty="0">
                          <a:solidFill>
                            <a:schemeClr val="tx1">
                              <a:lumMod val="75000"/>
                              <a:lumOff val="25000"/>
                            </a:schemeClr>
                          </a:solidFill>
                          <a:latin typeface="メイリオ" panose="020B0604030504040204" pitchFamily="50" charset="-128"/>
                          <a:ea typeface="メイリオ" panose="020B0604030504040204" pitchFamily="50" charset="-128"/>
                        </a:rPr>
                        <a:t>β</a:t>
                      </a:r>
                      <a:r>
                        <a:rPr kumimoji="1" lang="ja-JP" altLang="en-US" sz="1200" b="1" dirty="0">
                          <a:solidFill>
                            <a:schemeClr val="tx1">
                              <a:lumMod val="75000"/>
                              <a:lumOff val="25000"/>
                            </a:schemeClr>
                          </a:solidFill>
                          <a:latin typeface="メイリオ" panose="020B0604030504040204" pitchFamily="50" charset="-128"/>
                          <a:ea typeface="メイリオ" panose="020B0604030504040204" pitchFamily="50" charset="-128"/>
                        </a:rPr>
                        <a:t>版リリース）</a:t>
                      </a:r>
                    </a:p>
                  </a:txBody>
                  <a:tcPr marL="110642" marR="110642" marT="108000" anchor="ctr">
                    <a:lnL w="12700" cap="flat" cmpd="sng" algn="ctr">
                      <a:solidFill>
                        <a:sysClr val="window" lastClr="FFFFFF"/>
                      </a:solidFill>
                      <a:prstDash val="solid"/>
                      <a:round/>
                      <a:headEnd type="none" w="med" len="med"/>
                      <a:tailEnd type="none" w="med" len="med"/>
                    </a:lnL>
                    <a:lnR w="12700" cmpd="sng">
                      <a:solidFill>
                        <a:sysClr val="window" lastClr="FFFFFF"/>
                      </a:solidFill>
                    </a:lnR>
                    <a:lnT w="381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EEDE6"/>
                    </a:solidFill>
                  </a:tcPr>
                </a:tc>
                <a:extLst>
                  <a:ext uri="{0D108BD9-81ED-4DB2-BD59-A6C34878D82A}">
                    <a16:rowId xmlns:a16="http://schemas.microsoft.com/office/drawing/2014/main" val="2262658389"/>
                  </a:ext>
                </a:extLst>
              </a:tr>
              <a:tr h="792643">
                <a:tc>
                  <a:txBody>
                    <a:bodyPr/>
                    <a:lstStyle>
                      <a:lvl1pPr marL="0" algn="l" defTabSz="914400" rtl="0" eaLnBrk="1" latinLnBrk="0" hangingPunct="1">
                        <a:defRPr kumimoji="1" sz="1800" kern="1200">
                          <a:solidFill>
                            <a:schemeClr val="dk1"/>
                          </a:solidFill>
                          <a:latin typeface="メイリオ"/>
                          <a:ea typeface="メイリオ"/>
                        </a:defRPr>
                      </a:lvl1pPr>
                      <a:lvl2pPr marL="457200" algn="l" defTabSz="914400" rtl="0" eaLnBrk="1" latinLnBrk="0" hangingPunct="1">
                        <a:defRPr kumimoji="1" sz="1800" kern="1200">
                          <a:solidFill>
                            <a:schemeClr val="dk1"/>
                          </a:solidFill>
                          <a:latin typeface="メイリオ"/>
                          <a:ea typeface="メイリオ"/>
                        </a:defRPr>
                      </a:lvl2pPr>
                      <a:lvl3pPr marL="914400" algn="l" defTabSz="914400" rtl="0" eaLnBrk="1" latinLnBrk="0" hangingPunct="1">
                        <a:defRPr kumimoji="1" sz="1800" kern="1200">
                          <a:solidFill>
                            <a:schemeClr val="dk1"/>
                          </a:solidFill>
                          <a:latin typeface="メイリオ"/>
                          <a:ea typeface="メイリオ"/>
                        </a:defRPr>
                      </a:lvl3pPr>
                      <a:lvl4pPr marL="1371600" algn="l" defTabSz="914400" rtl="0" eaLnBrk="1" latinLnBrk="0" hangingPunct="1">
                        <a:defRPr kumimoji="1" sz="1800" kern="1200">
                          <a:solidFill>
                            <a:schemeClr val="dk1"/>
                          </a:solidFill>
                          <a:latin typeface="メイリオ"/>
                          <a:ea typeface="メイリオ"/>
                        </a:defRPr>
                      </a:lvl4pPr>
                      <a:lvl5pPr marL="1828800" algn="l" defTabSz="914400" rtl="0" eaLnBrk="1" latinLnBrk="0" hangingPunct="1">
                        <a:defRPr kumimoji="1" sz="1800" kern="1200">
                          <a:solidFill>
                            <a:schemeClr val="dk1"/>
                          </a:solidFill>
                          <a:latin typeface="メイリオ"/>
                          <a:ea typeface="メイリオ"/>
                        </a:defRPr>
                      </a:lvl5pPr>
                      <a:lvl6pPr marL="2286000" algn="l" defTabSz="914400" rtl="0" eaLnBrk="1" latinLnBrk="0" hangingPunct="1">
                        <a:defRPr kumimoji="1" sz="1800" kern="1200">
                          <a:solidFill>
                            <a:schemeClr val="dk1"/>
                          </a:solidFill>
                          <a:latin typeface="メイリオ"/>
                          <a:ea typeface="メイリオ"/>
                        </a:defRPr>
                      </a:lvl6pPr>
                      <a:lvl7pPr marL="2743200" algn="l" defTabSz="914400" rtl="0" eaLnBrk="1" latinLnBrk="0" hangingPunct="1">
                        <a:defRPr kumimoji="1" sz="1800" kern="1200">
                          <a:solidFill>
                            <a:schemeClr val="dk1"/>
                          </a:solidFill>
                          <a:latin typeface="メイリオ"/>
                          <a:ea typeface="メイリオ"/>
                        </a:defRPr>
                      </a:lvl7pPr>
                      <a:lvl8pPr marL="3200400" algn="l" defTabSz="914400" rtl="0" eaLnBrk="1" latinLnBrk="0" hangingPunct="1">
                        <a:defRPr kumimoji="1" sz="1800" kern="1200">
                          <a:solidFill>
                            <a:schemeClr val="dk1"/>
                          </a:solidFill>
                          <a:latin typeface="メイリオ"/>
                          <a:ea typeface="メイリオ"/>
                        </a:defRPr>
                      </a:lvl8pPr>
                      <a:lvl9pPr marL="3657600" algn="l" defTabSz="914400" rtl="0" eaLnBrk="1" latinLnBrk="0" hangingPunct="1">
                        <a:defRPr kumimoji="1" sz="1800" kern="1200">
                          <a:solidFill>
                            <a:schemeClr val="dk1"/>
                          </a:solidFill>
                          <a:latin typeface="メイリオ"/>
                          <a:ea typeface="メイリオ"/>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b="1" dirty="0">
                        <a:solidFill>
                          <a:schemeClr val="tx1">
                            <a:lumMod val="75000"/>
                            <a:lumOff val="25000"/>
                          </a:schemeClr>
                        </a:solidFill>
                        <a:latin typeface="メイリオ" panose="020B0604030504040204" pitchFamily="50" charset="-128"/>
                        <a:ea typeface="メイリオ" panose="020B0604030504040204" pitchFamily="50" charset="-128"/>
                      </a:endParaRPr>
                    </a:p>
                  </a:txBody>
                  <a:tcPr marL="110642" marR="110642" anchor="ctr" anchorCtr="1">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FFF1C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b="1" dirty="0">
                          <a:solidFill>
                            <a:schemeClr val="tx1">
                              <a:lumMod val="75000"/>
                              <a:lumOff val="25000"/>
                            </a:schemeClr>
                          </a:solidFill>
                          <a:latin typeface="メイリオ" panose="020B0604030504040204" pitchFamily="50" charset="-128"/>
                          <a:ea typeface="メイリオ" panose="020B0604030504040204" pitchFamily="50" charset="-128"/>
                        </a:rPr>
                        <a:t>Keras</a:t>
                      </a:r>
                      <a:endParaRPr kumimoji="1" lang="ja-JP" altLang="en-US" sz="1400" b="1" dirty="0">
                        <a:solidFill>
                          <a:schemeClr val="tx1">
                            <a:lumMod val="75000"/>
                            <a:lumOff val="25000"/>
                          </a:schemeClr>
                        </a:solidFill>
                        <a:latin typeface="メイリオ" panose="020B0604030504040204" pitchFamily="50" charset="-128"/>
                        <a:ea typeface="メイリオ" panose="020B0604030504040204" pitchFamily="50" charset="-128"/>
                      </a:endParaRPr>
                    </a:p>
                  </a:txBody>
                  <a:tcPr marL="110642" marR="110642" anchor="ctr" anchorCtr="1">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FF1CB"/>
                    </a:solidFill>
                  </a:tcPr>
                </a:tc>
                <a:tc>
                  <a:txBody>
                    <a:bodyPr/>
                    <a:lstStyle>
                      <a:lvl1pPr marL="0" algn="l" defTabSz="914400" rtl="0" eaLnBrk="1" latinLnBrk="0" hangingPunct="1">
                        <a:defRPr kumimoji="1" sz="1800" kern="1200">
                          <a:solidFill>
                            <a:schemeClr val="dk1"/>
                          </a:solidFill>
                          <a:latin typeface="メイリオ"/>
                          <a:ea typeface="メイリオ"/>
                        </a:defRPr>
                      </a:lvl1pPr>
                      <a:lvl2pPr marL="457200" algn="l" defTabSz="914400" rtl="0" eaLnBrk="1" latinLnBrk="0" hangingPunct="1">
                        <a:defRPr kumimoji="1" sz="1800" kern="1200">
                          <a:solidFill>
                            <a:schemeClr val="dk1"/>
                          </a:solidFill>
                          <a:latin typeface="メイリオ"/>
                          <a:ea typeface="メイリオ"/>
                        </a:defRPr>
                      </a:lvl2pPr>
                      <a:lvl3pPr marL="914400" algn="l" defTabSz="914400" rtl="0" eaLnBrk="1" latinLnBrk="0" hangingPunct="1">
                        <a:defRPr kumimoji="1" sz="1800" kern="1200">
                          <a:solidFill>
                            <a:schemeClr val="dk1"/>
                          </a:solidFill>
                          <a:latin typeface="メイリオ"/>
                          <a:ea typeface="メイリオ"/>
                        </a:defRPr>
                      </a:lvl3pPr>
                      <a:lvl4pPr marL="1371600" algn="l" defTabSz="914400" rtl="0" eaLnBrk="1" latinLnBrk="0" hangingPunct="1">
                        <a:defRPr kumimoji="1" sz="1800" kern="1200">
                          <a:solidFill>
                            <a:schemeClr val="dk1"/>
                          </a:solidFill>
                          <a:latin typeface="メイリオ"/>
                          <a:ea typeface="メイリオ"/>
                        </a:defRPr>
                      </a:lvl4pPr>
                      <a:lvl5pPr marL="1828800" algn="l" defTabSz="914400" rtl="0" eaLnBrk="1" latinLnBrk="0" hangingPunct="1">
                        <a:defRPr kumimoji="1" sz="1800" kern="1200">
                          <a:solidFill>
                            <a:schemeClr val="dk1"/>
                          </a:solidFill>
                          <a:latin typeface="メイリオ"/>
                          <a:ea typeface="メイリオ"/>
                        </a:defRPr>
                      </a:lvl5pPr>
                      <a:lvl6pPr marL="2286000" algn="l" defTabSz="914400" rtl="0" eaLnBrk="1" latinLnBrk="0" hangingPunct="1">
                        <a:defRPr kumimoji="1" sz="1800" kern="1200">
                          <a:solidFill>
                            <a:schemeClr val="dk1"/>
                          </a:solidFill>
                          <a:latin typeface="メイリオ"/>
                          <a:ea typeface="メイリオ"/>
                        </a:defRPr>
                      </a:lvl6pPr>
                      <a:lvl7pPr marL="2743200" algn="l" defTabSz="914400" rtl="0" eaLnBrk="1" latinLnBrk="0" hangingPunct="1">
                        <a:defRPr kumimoji="1" sz="1800" kern="1200">
                          <a:solidFill>
                            <a:schemeClr val="dk1"/>
                          </a:solidFill>
                          <a:latin typeface="メイリオ"/>
                          <a:ea typeface="メイリオ"/>
                        </a:defRPr>
                      </a:lvl7pPr>
                      <a:lvl8pPr marL="3200400" algn="l" defTabSz="914400" rtl="0" eaLnBrk="1" latinLnBrk="0" hangingPunct="1">
                        <a:defRPr kumimoji="1" sz="1800" kern="1200">
                          <a:solidFill>
                            <a:schemeClr val="dk1"/>
                          </a:solidFill>
                          <a:latin typeface="メイリオ"/>
                          <a:ea typeface="メイリオ"/>
                        </a:defRPr>
                      </a:lvl8pPr>
                      <a:lvl9pPr marL="3657600" algn="l" defTabSz="914400" rtl="0" eaLnBrk="1" latinLnBrk="0" hangingPunct="1">
                        <a:defRPr kumimoji="1" sz="1800" kern="1200">
                          <a:solidFill>
                            <a:schemeClr val="dk1"/>
                          </a:solidFill>
                          <a:latin typeface="メイリオ"/>
                          <a:ea typeface="メイリオ"/>
                        </a:defRPr>
                      </a:lvl9pPr>
                    </a:lstStyle>
                    <a:p>
                      <a:pPr algn="l"/>
                      <a:r>
                        <a:rPr kumimoji="1" lang="en-US" altLang="ja-JP" sz="1400" b="1" dirty="0">
                          <a:solidFill>
                            <a:schemeClr val="tx1">
                              <a:lumMod val="75000"/>
                              <a:lumOff val="25000"/>
                            </a:schemeClr>
                          </a:solidFill>
                          <a:latin typeface="メイリオ" panose="020B0604030504040204" pitchFamily="50" charset="-128"/>
                          <a:ea typeface="メイリオ" panose="020B0604030504040204" pitchFamily="50" charset="-128"/>
                        </a:rPr>
                        <a:t>TensorFlow</a:t>
                      </a:r>
                      <a:r>
                        <a:rPr kumimoji="1" lang="ja-JP" altLang="en-US" sz="1400" b="1" dirty="0">
                          <a:solidFill>
                            <a:schemeClr val="tx1">
                              <a:lumMod val="75000"/>
                              <a:lumOff val="25000"/>
                            </a:schemeClr>
                          </a:solidFill>
                          <a:latin typeface="メイリオ" panose="020B0604030504040204" pitchFamily="50" charset="-128"/>
                          <a:ea typeface="メイリオ" panose="020B0604030504040204" pitchFamily="50" charset="-128"/>
                        </a:rPr>
                        <a:t>のラッパーライブラリ</a:t>
                      </a:r>
                      <a:endParaRPr kumimoji="1" lang="en-US" altLang="ja-JP" sz="1400" b="1" dirty="0">
                        <a:solidFill>
                          <a:schemeClr val="tx1">
                            <a:lumMod val="75000"/>
                            <a:lumOff val="25000"/>
                          </a:schemeClr>
                        </a:solidFill>
                        <a:latin typeface="メイリオ" panose="020B0604030504040204" pitchFamily="50" charset="-128"/>
                        <a:ea typeface="メイリオ" panose="020B0604030504040204" pitchFamily="50" charset="-128"/>
                      </a:endParaRPr>
                    </a:p>
                    <a:p>
                      <a:pPr algn="l"/>
                      <a:r>
                        <a:rPr kumimoji="1" lang="ja-JP" altLang="en-US" sz="1400" b="1" dirty="0">
                          <a:solidFill>
                            <a:schemeClr val="tx1">
                              <a:lumMod val="75000"/>
                              <a:lumOff val="25000"/>
                            </a:schemeClr>
                          </a:solidFill>
                          <a:latin typeface="メイリオ" panose="020B0604030504040204" pitchFamily="50" charset="-128"/>
                          <a:ea typeface="メイリオ" panose="020B0604030504040204" pitchFamily="50" charset="-128"/>
                        </a:rPr>
                        <a:t>現在は</a:t>
                      </a:r>
                      <a:r>
                        <a:rPr kumimoji="1" lang="en-US" altLang="ja-JP" sz="1400" b="1" dirty="0">
                          <a:solidFill>
                            <a:schemeClr val="tx1">
                              <a:lumMod val="75000"/>
                              <a:lumOff val="25000"/>
                            </a:schemeClr>
                          </a:solidFill>
                          <a:latin typeface="メイリオ" panose="020B0604030504040204" pitchFamily="50" charset="-128"/>
                          <a:ea typeface="メイリオ" panose="020B0604030504040204" pitchFamily="50" charset="-128"/>
                        </a:rPr>
                        <a:t>TensorFlow</a:t>
                      </a:r>
                      <a:r>
                        <a:rPr kumimoji="1" lang="ja-JP" altLang="en-US" sz="1400" b="1" dirty="0">
                          <a:solidFill>
                            <a:schemeClr val="tx1">
                              <a:lumMod val="75000"/>
                              <a:lumOff val="25000"/>
                            </a:schemeClr>
                          </a:solidFill>
                          <a:latin typeface="メイリオ" panose="020B0604030504040204" pitchFamily="50" charset="-128"/>
                          <a:ea typeface="メイリオ" panose="020B0604030504040204" pitchFamily="50" charset="-128"/>
                        </a:rPr>
                        <a:t>と統合され、</a:t>
                      </a:r>
                      <a:r>
                        <a:rPr kumimoji="1" lang="en-US" altLang="ja-JP" sz="1400" b="1" dirty="0">
                          <a:solidFill>
                            <a:schemeClr val="tx1">
                              <a:lumMod val="75000"/>
                              <a:lumOff val="25000"/>
                            </a:schemeClr>
                          </a:solidFill>
                          <a:latin typeface="メイリオ" panose="020B0604030504040204" pitchFamily="50" charset="-128"/>
                          <a:ea typeface="メイリオ" panose="020B0604030504040204" pitchFamily="50" charset="-128"/>
                        </a:rPr>
                        <a:t>TensorFlow</a:t>
                      </a:r>
                      <a:r>
                        <a:rPr kumimoji="1" lang="ja-JP" altLang="en-US" sz="1400" b="1" dirty="0">
                          <a:solidFill>
                            <a:schemeClr val="tx1">
                              <a:lumMod val="75000"/>
                              <a:lumOff val="25000"/>
                            </a:schemeClr>
                          </a:solidFill>
                          <a:latin typeface="メイリオ" panose="020B0604030504040204" pitchFamily="50" charset="-128"/>
                          <a:ea typeface="メイリオ" panose="020B0604030504040204" pitchFamily="50" charset="-128"/>
                        </a:rPr>
                        <a:t>から</a:t>
                      </a:r>
                      <a:r>
                        <a:rPr kumimoji="1" lang="en-US" altLang="ja-JP" sz="1400" b="1" dirty="0">
                          <a:solidFill>
                            <a:schemeClr val="tx1">
                              <a:lumMod val="75000"/>
                              <a:lumOff val="25000"/>
                            </a:schemeClr>
                          </a:solidFill>
                          <a:latin typeface="メイリオ" panose="020B0604030504040204" pitchFamily="50" charset="-128"/>
                          <a:ea typeface="メイリオ" panose="020B0604030504040204" pitchFamily="50" charset="-128"/>
                        </a:rPr>
                        <a:t>Keras</a:t>
                      </a:r>
                      <a:r>
                        <a:rPr kumimoji="1" lang="ja-JP" altLang="en-US" sz="1400" b="1" dirty="0">
                          <a:solidFill>
                            <a:schemeClr val="tx1">
                              <a:lumMod val="75000"/>
                              <a:lumOff val="25000"/>
                            </a:schemeClr>
                          </a:solidFill>
                          <a:latin typeface="メイリオ" panose="020B0604030504040204" pitchFamily="50" charset="-128"/>
                          <a:ea typeface="メイリオ" panose="020B0604030504040204" pitchFamily="50" charset="-128"/>
                        </a:rPr>
                        <a:t>を使用するという使い方もできる</a:t>
                      </a:r>
                    </a:p>
                  </a:txBody>
                  <a:tcPr marL="110642" marR="110642" marT="10800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FFF1CB"/>
                    </a:solidFill>
                  </a:tcPr>
                </a:tc>
                <a:tc>
                  <a:txBody>
                    <a:bodyPr/>
                    <a:lstStyle>
                      <a:lvl1pPr marL="0" algn="l" defTabSz="914400" rtl="0" eaLnBrk="1" latinLnBrk="0" hangingPunct="1">
                        <a:defRPr kumimoji="1" sz="1800" kern="1200">
                          <a:solidFill>
                            <a:schemeClr val="dk1"/>
                          </a:solidFill>
                          <a:latin typeface="メイリオ"/>
                          <a:ea typeface="メイリオ"/>
                        </a:defRPr>
                      </a:lvl1pPr>
                      <a:lvl2pPr marL="457200" algn="l" defTabSz="914400" rtl="0" eaLnBrk="1" latinLnBrk="0" hangingPunct="1">
                        <a:defRPr kumimoji="1" sz="1800" kern="1200">
                          <a:solidFill>
                            <a:schemeClr val="dk1"/>
                          </a:solidFill>
                          <a:latin typeface="メイリオ"/>
                          <a:ea typeface="メイリオ"/>
                        </a:defRPr>
                      </a:lvl2pPr>
                      <a:lvl3pPr marL="914400" algn="l" defTabSz="914400" rtl="0" eaLnBrk="1" latinLnBrk="0" hangingPunct="1">
                        <a:defRPr kumimoji="1" sz="1800" kern="1200">
                          <a:solidFill>
                            <a:schemeClr val="dk1"/>
                          </a:solidFill>
                          <a:latin typeface="メイリオ"/>
                          <a:ea typeface="メイリオ"/>
                        </a:defRPr>
                      </a:lvl3pPr>
                      <a:lvl4pPr marL="1371600" algn="l" defTabSz="914400" rtl="0" eaLnBrk="1" latinLnBrk="0" hangingPunct="1">
                        <a:defRPr kumimoji="1" sz="1800" kern="1200">
                          <a:solidFill>
                            <a:schemeClr val="dk1"/>
                          </a:solidFill>
                          <a:latin typeface="メイリオ"/>
                          <a:ea typeface="メイリオ"/>
                        </a:defRPr>
                      </a:lvl4pPr>
                      <a:lvl5pPr marL="1828800" algn="l" defTabSz="914400" rtl="0" eaLnBrk="1" latinLnBrk="0" hangingPunct="1">
                        <a:defRPr kumimoji="1" sz="1800" kern="1200">
                          <a:solidFill>
                            <a:schemeClr val="dk1"/>
                          </a:solidFill>
                          <a:latin typeface="メイリオ"/>
                          <a:ea typeface="メイリオ"/>
                        </a:defRPr>
                      </a:lvl5pPr>
                      <a:lvl6pPr marL="2286000" algn="l" defTabSz="914400" rtl="0" eaLnBrk="1" latinLnBrk="0" hangingPunct="1">
                        <a:defRPr kumimoji="1" sz="1800" kern="1200">
                          <a:solidFill>
                            <a:schemeClr val="dk1"/>
                          </a:solidFill>
                          <a:latin typeface="メイリオ"/>
                          <a:ea typeface="メイリオ"/>
                        </a:defRPr>
                      </a:lvl6pPr>
                      <a:lvl7pPr marL="2743200" algn="l" defTabSz="914400" rtl="0" eaLnBrk="1" latinLnBrk="0" hangingPunct="1">
                        <a:defRPr kumimoji="1" sz="1800" kern="1200">
                          <a:solidFill>
                            <a:schemeClr val="dk1"/>
                          </a:solidFill>
                          <a:latin typeface="メイリオ"/>
                          <a:ea typeface="メイリオ"/>
                        </a:defRPr>
                      </a:lvl7pPr>
                      <a:lvl8pPr marL="3200400" algn="l" defTabSz="914400" rtl="0" eaLnBrk="1" latinLnBrk="0" hangingPunct="1">
                        <a:defRPr kumimoji="1" sz="1800" kern="1200">
                          <a:solidFill>
                            <a:schemeClr val="dk1"/>
                          </a:solidFill>
                          <a:latin typeface="メイリオ"/>
                          <a:ea typeface="メイリオ"/>
                        </a:defRPr>
                      </a:lvl8pPr>
                      <a:lvl9pPr marL="3657600" algn="l" defTabSz="914400" rtl="0" eaLnBrk="1" latinLnBrk="0" hangingPunct="1">
                        <a:defRPr kumimoji="1" sz="1800" kern="1200">
                          <a:solidFill>
                            <a:schemeClr val="dk1"/>
                          </a:solidFill>
                          <a:latin typeface="メイリオ"/>
                          <a:ea typeface="メイリオ"/>
                        </a:defRPr>
                      </a:lvl9pPr>
                    </a:lstStyle>
                    <a:p>
                      <a:pPr algn="l"/>
                      <a:r>
                        <a:rPr kumimoji="1" lang="en-US" altLang="ja-JP" sz="1400" b="1" dirty="0">
                          <a:solidFill>
                            <a:schemeClr val="tx1">
                              <a:lumMod val="75000"/>
                              <a:lumOff val="25000"/>
                            </a:schemeClr>
                          </a:solidFill>
                          <a:latin typeface="メイリオ" panose="020B0604030504040204" pitchFamily="50" charset="-128"/>
                          <a:ea typeface="メイリオ" panose="020B0604030504040204" pitchFamily="50" charset="-128"/>
                        </a:rPr>
                        <a:t>Google</a:t>
                      </a:r>
                      <a:endParaRPr kumimoji="1" lang="ja-JP" altLang="en-US" sz="1400" b="1" dirty="0">
                        <a:solidFill>
                          <a:schemeClr val="tx1">
                            <a:lumMod val="75000"/>
                            <a:lumOff val="25000"/>
                          </a:schemeClr>
                        </a:solidFill>
                        <a:latin typeface="メイリオ" panose="020B0604030504040204" pitchFamily="50" charset="-128"/>
                        <a:ea typeface="メイリオ" panose="020B0604030504040204" pitchFamily="50" charset="-128"/>
                      </a:endParaRPr>
                    </a:p>
                  </a:txBody>
                  <a:tcPr marL="110642" marR="110642" marT="10800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FF1CB"/>
                    </a:solidFill>
                  </a:tcPr>
                </a:tc>
                <a:extLst>
                  <a:ext uri="{0D108BD9-81ED-4DB2-BD59-A6C34878D82A}">
                    <a16:rowId xmlns:a16="http://schemas.microsoft.com/office/drawing/2014/main" val="219352351"/>
                  </a:ext>
                </a:extLst>
              </a:tr>
              <a:tr h="699543">
                <a:tc>
                  <a:txBody>
                    <a:bodyPr/>
                    <a:lstStyle>
                      <a:lvl1pPr marL="0" algn="l" defTabSz="914400" rtl="0" eaLnBrk="1" latinLnBrk="0" hangingPunct="1">
                        <a:defRPr kumimoji="1" sz="1800" kern="1200">
                          <a:solidFill>
                            <a:schemeClr val="dk1"/>
                          </a:solidFill>
                          <a:latin typeface="メイリオ"/>
                          <a:ea typeface="メイリオ"/>
                        </a:defRPr>
                      </a:lvl1pPr>
                      <a:lvl2pPr marL="457200" algn="l" defTabSz="914400" rtl="0" eaLnBrk="1" latinLnBrk="0" hangingPunct="1">
                        <a:defRPr kumimoji="1" sz="1800" kern="1200">
                          <a:solidFill>
                            <a:schemeClr val="dk1"/>
                          </a:solidFill>
                          <a:latin typeface="メイリオ"/>
                          <a:ea typeface="メイリオ"/>
                        </a:defRPr>
                      </a:lvl2pPr>
                      <a:lvl3pPr marL="914400" algn="l" defTabSz="914400" rtl="0" eaLnBrk="1" latinLnBrk="0" hangingPunct="1">
                        <a:defRPr kumimoji="1" sz="1800" kern="1200">
                          <a:solidFill>
                            <a:schemeClr val="dk1"/>
                          </a:solidFill>
                          <a:latin typeface="メイリオ"/>
                          <a:ea typeface="メイリオ"/>
                        </a:defRPr>
                      </a:lvl3pPr>
                      <a:lvl4pPr marL="1371600" algn="l" defTabSz="914400" rtl="0" eaLnBrk="1" latinLnBrk="0" hangingPunct="1">
                        <a:defRPr kumimoji="1" sz="1800" kern="1200">
                          <a:solidFill>
                            <a:schemeClr val="dk1"/>
                          </a:solidFill>
                          <a:latin typeface="メイリオ"/>
                          <a:ea typeface="メイリオ"/>
                        </a:defRPr>
                      </a:lvl4pPr>
                      <a:lvl5pPr marL="1828800" algn="l" defTabSz="914400" rtl="0" eaLnBrk="1" latinLnBrk="0" hangingPunct="1">
                        <a:defRPr kumimoji="1" sz="1800" kern="1200">
                          <a:solidFill>
                            <a:schemeClr val="dk1"/>
                          </a:solidFill>
                          <a:latin typeface="メイリオ"/>
                          <a:ea typeface="メイリオ"/>
                        </a:defRPr>
                      </a:lvl5pPr>
                      <a:lvl6pPr marL="2286000" algn="l" defTabSz="914400" rtl="0" eaLnBrk="1" latinLnBrk="0" hangingPunct="1">
                        <a:defRPr kumimoji="1" sz="1800" kern="1200">
                          <a:solidFill>
                            <a:schemeClr val="dk1"/>
                          </a:solidFill>
                          <a:latin typeface="メイリオ"/>
                          <a:ea typeface="メイリオ"/>
                        </a:defRPr>
                      </a:lvl6pPr>
                      <a:lvl7pPr marL="2743200" algn="l" defTabSz="914400" rtl="0" eaLnBrk="1" latinLnBrk="0" hangingPunct="1">
                        <a:defRPr kumimoji="1" sz="1800" kern="1200">
                          <a:solidFill>
                            <a:schemeClr val="dk1"/>
                          </a:solidFill>
                          <a:latin typeface="メイリオ"/>
                          <a:ea typeface="メイリオ"/>
                        </a:defRPr>
                      </a:lvl7pPr>
                      <a:lvl8pPr marL="3200400" algn="l" defTabSz="914400" rtl="0" eaLnBrk="1" latinLnBrk="0" hangingPunct="1">
                        <a:defRPr kumimoji="1" sz="1800" kern="1200">
                          <a:solidFill>
                            <a:schemeClr val="dk1"/>
                          </a:solidFill>
                          <a:latin typeface="メイリオ"/>
                          <a:ea typeface="メイリオ"/>
                        </a:defRPr>
                      </a:lvl8pPr>
                      <a:lvl9pPr marL="3657600" algn="l" defTabSz="914400" rtl="0" eaLnBrk="1" latinLnBrk="0" hangingPunct="1">
                        <a:defRPr kumimoji="1" sz="1800" kern="1200">
                          <a:solidFill>
                            <a:schemeClr val="dk1"/>
                          </a:solidFill>
                          <a:latin typeface="メイリオ"/>
                          <a:ea typeface="メイリオ"/>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b="1" dirty="0">
                        <a:solidFill>
                          <a:schemeClr val="tx1">
                            <a:lumMod val="75000"/>
                            <a:lumOff val="25000"/>
                          </a:schemeClr>
                        </a:solidFill>
                        <a:latin typeface="メイリオ" panose="020B0604030504040204" pitchFamily="50" charset="-128"/>
                        <a:ea typeface="メイリオ" panose="020B0604030504040204" pitchFamily="50" charset="-128"/>
                      </a:endParaRPr>
                    </a:p>
                  </a:txBody>
                  <a:tcPr marL="110642" marR="110642" anchor="ctr" anchorCtr="1">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FEEDE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b="1" dirty="0">
                          <a:solidFill>
                            <a:schemeClr val="tx1">
                              <a:lumMod val="75000"/>
                              <a:lumOff val="25000"/>
                            </a:schemeClr>
                          </a:solidFill>
                          <a:latin typeface="メイリオ" panose="020B0604030504040204" pitchFamily="50" charset="-128"/>
                          <a:ea typeface="メイリオ" panose="020B0604030504040204" pitchFamily="50" charset="-128"/>
                        </a:rPr>
                        <a:t>PyTorch</a:t>
                      </a:r>
                      <a:endParaRPr kumimoji="1" lang="ja-JP" altLang="en-US" sz="1400" b="1" dirty="0">
                        <a:solidFill>
                          <a:schemeClr val="tx1">
                            <a:lumMod val="75000"/>
                            <a:lumOff val="25000"/>
                          </a:schemeClr>
                        </a:solidFill>
                        <a:latin typeface="メイリオ" panose="020B0604030504040204" pitchFamily="50" charset="-128"/>
                        <a:ea typeface="メイリオ" panose="020B0604030504040204" pitchFamily="50" charset="-128"/>
                      </a:endParaRPr>
                    </a:p>
                  </a:txBody>
                  <a:tcPr marL="110642" marR="110642" anchor="ctr" anchorCtr="1">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EEDE6"/>
                    </a:solidFill>
                  </a:tcPr>
                </a:tc>
                <a:tc>
                  <a:txBody>
                    <a:bodyPr/>
                    <a:lstStyle>
                      <a:lvl1pPr marL="0" algn="l" defTabSz="914400" rtl="0" eaLnBrk="1" latinLnBrk="0" hangingPunct="1">
                        <a:defRPr kumimoji="1" sz="1800" kern="1200">
                          <a:solidFill>
                            <a:schemeClr val="dk1"/>
                          </a:solidFill>
                          <a:latin typeface="メイリオ"/>
                          <a:ea typeface="メイリオ"/>
                        </a:defRPr>
                      </a:lvl1pPr>
                      <a:lvl2pPr marL="457200" algn="l" defTabSz="914400" rtl="0" eaLnBrk="1" latinLnBrk="0" hangingPunct="1">
                        <a:defRPr kumimoji="1" sz="1800" kern="1200">
                          <a:solidFill>
                            <a:schemeClr val="dk1"/>
                          </a:solidFill>
                          <a:latin typeface="メイリオ"/>
                          <a:ea typeface="メイリオ"/>
                        </a:defRPr>
                      </a:lvl2pPr>
                      <a:lvl3pPr marL="914400" algn="l" defTabSz="914400" rtl="0" eaLnBrk="1" latinLnBrk="0" hangingPunct="1">
                        <a:defRPr kumimoji="1" sz="1800" kern="1200">
                          <a:solidFill>
                            <a:schemeClr val="dk1"/>
                          </a:solidFill>
                          <a:latin typeface="メイリオ"/>
                          <a:ea typeface="メイリオ"/>
                        </a:defRPr>
                      </a:lvl3pPr>
                      <a:lvl4pPr marL="1371600" algn="l" defTabSz="914400" rtl="0" eaLnBrk="1" latinLnBrk="0" hangingPunct="1">
                        <a:defRPr kumimoji="1" sz="1800" kern="1200">
                          <a:solidFill>
                            <a:schemeClr val="dk1"/>
                          </a:solidFill>
                          <a:latin typeface="メイリオ"/>
                          <a:ea typeface="メイリオ"/>
                        </a:defRPr>
                      </a:lvl4pPr>
                      <a:lvl5pPr marL="1828800" algn="l" defTabSz="914400" rtl="0" eaLnBrk="1" latinLnBrk="0" hangingPunct="1">
                        <a:defRPr kumimoji="1" sz="1800" kern="1200">
                          <a:solidFill>
                            <a:schemeClr val="dk1"/>
                          </a:solidFill>
                          <a:latin typeface="メイリオ"/>
                          <a:ea typeface="メイリオ"/>
                        </a:defRPr>
                      </a:lvl5pPr>
                      <a:lvl6pPr marL="2286000" algn="l" defTabSz="914400" rtl="0" eaLnBrk="1" latinLnBrk="0" hangingPunct="1">
                        <a:defRPr kumimoji="1" sz="1800" kern="1200">
                          <a:solidFill>
                            <a:schemeClr val="dk1"/>
                          </a:solidFill>
                          <a:latin typeface="メイリオ"/>
                          <a:ea typeface="メイリオ"/>
                        </a:defRPr>
                      </a:lvl6pPr>
                      <a:lvl7pPr marL="2743200" algn="l" defTabSz="914400" rtl="0" eaLnBrk="1" latinLnBrk="0" hangingPunct="1">
                        <a:defRPr kumimoji="1" sz="1800" kern="1200">
                          <a:solidFill>
                            <a:schemeClr val="dk1"/>
                          </a:solidFill>
                          <a:latin typeface="メイリオ"/>
                          <a:ea typeface="メイリオ"/>
                        </a:defRPr>
                      </a:lvl7pPr>
                      <a:lvl8pPr marL="3200400" algn="l" defTabSz="914400" rtl="0" eaLnBrk="1" latinLnBrk="0" hangingPunct="1">
                        <a:defRPr kumimoji="1" sz="1800" kern="1200">
                          <a:solidFill>
                            <a:schemeClr val="dk1"/>
                          </a:solidFill>
                          <a:latin typeface="メイリオ"/>
                          <a:ea typeface="メイリオ"/>
                        </a:defRPr>
                      </a:lvl8pPr>
                      <a:lvl9pPr marL="3657600" algn="l" defTabSz="914400" rtl="0" eaLnBrk="1" latinLnBrk="0" hangingPunct="1">
                        <a:defRPr kumimoji="1" sz="1800" kern="1200">
                          <a:solidFill>
                            <a:schemeClr val="dk1"/>
                          </a:solidFill>
                          <a:latin typeface="メイリオ"/>
                          <a:ea typeface="メイリオ"/>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1" dirty="0">
                          <a:solidFill>
                            <a:schemeClr val="tx1">
                              <a:lumMod val="75000"/>
                              <a:lumOff val="25000"/>
                            </a:schemeClr>
                          </a:solidFill>
                          <a:latin typeface="メイリオ" panose="020B0604030504040204" pitchFamily="50" charset="-128"/>
                          <a:ea typeface="メイリオ" panose="020B0604030504040204" pitchFamily="50" charset="-128"/>
                        </a:rPr>
                        <a:t>オープンソースのディープラーニングフレームワーク</a:t>
                      </a:r>
                      <a:endParaRPr kumimoji="1" lang="en-US" altLang="ja-JP" sz="1400" b="1" dirty="0">
                        <a:solidFill>
                          <a:schemeClr val="tx1">
                            <a:lumMod val="75000"/>
                            <a:lumOff val="25000"/>
                          </a:schemeClr>
                        </a:solidFill>
                        <a:latin typeface="メイリオ" panose="020B0604030504040204" pitchFamily="50" charset="-128"/>
                        <a:ea typeface="メイリオ" panose="020B0604030504040204"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400" b="1" dirty="0">
                          <a:solidFill>
                            <a:schemeClr val="tx1">
                              <a:lumMod val="75000"/>
                              <a:lumOff val="25000"/>
                            </a:schemeClr>
                          </a:solidFill>
                          <a:latin typeface="メイリオ" panose="020B0604030504040204" pitchFamily="50" charset="-128"/>
                          <a:ea typeface="メイリオ" panose="020B0604030504040204" pitchFamily="50" charset="-128"/>
                        </a:rPr>
                        <a:t>Chainer</a:t>
                      </a:r>
                      <a:r>
                        <a:rPr kumimoji="1" lang="ja-JP" altLang="en-US" sz="1400" b="1" dirty="0">
                          <a:solidFill>
                            <a:schemeClr val="tx1">
                              <a:lumMod val="75000"/>
                              <a:lumOff val="25000"/>
                            </a:schemeClr>
                          </a:solidFill>
                          <a:latin typeface="メイリオ" panose="020B0604030504040204" pitchFamily="50" charset="-128"/>
                          <a:ea typeface="メイリオ" panose="020B0604030504040204" pitchFamily="50" charset="-128"/>
                        </a:rPr>
                        <a:t>という和製の人気フレームワークの影響を受けている。研究分野では特に人気。</a:t>
                      </a:r>
                    </a:p>
                  </a:txBody>
                  <a:tcPr marL="110642" marR="110642" marT="10800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FEEDE6"/>
                    </a:solidFill>
                  </a:tcPr>
                </a:tc>
                <a:tc>
                  <a:txBody>
                    <a:bodyPr/>
                    <a:lstStyle>
                      <a:lvl1pPr marL="0" algn="l" defTabSz="914400" rtl="0" eaLnBrk="1" latinLnBrk="0" hangingPunct="1">
                        <a:defRPr kumimoji="1" sz="1800" kern="1200">
                          <a:solidFill>
                            <a:schemeClr val="dk1"/>
                          </a:solidFill>
                          <a:latin typeface="メイリオ"/>
                          <a:ea typeface="メイリオ"/>
                        </a:defRPr>
                      </a:lvl1pPr>
                      <a:lvl2pPr marL="457200" algn="l" defTabSz="914400" rtl="0" eaLnBrk="1" latinLnBrk="0" hangingPunct="1">
                        <a:defRPr kumimoji="1" sz="1800" kern="1200">
                          <a:solidFill>
                            <a:schemeClr val="dk1"/>
                          </a:solidFill>
                          <a:latin typeface="メイリオ"/>
                          <a:ea typeface="メイリオ"/>
                        </a:defRPr>
                      </a:lvl2pPr>
                      <a:lvl3pPr marL="914400" algn="l" defTabSz="914400" rtl="0" eaLnBrk="1" latinLnBrk="0" hangingPunct="1">
                        <a:defRPr kumimoji="1" sz="1800" kern="1200">
                          <a:solidFill>
                            <a:schemeClr val="dk1"/>
                          </a:solidFill>
                          <a:latin typeface="メイリオ"/>
                          <a:ea typeface="メイリオ"/>
                        </a:defRPr>
                      </a:lvl3pPr>
                      <a:lvl4pPr marL="1371600" algn="l" defTabSz="914400" rtl="0" eaLnBrk="1" latinLnBrk="0" hangingPunct="1">
                        <a:defRPr kumimoji="1" sz="1800" kern="1200">
                          <a:solidFill>
                            <a:schemeClr val="dk1"/>
                          </a:solidFill>
                          <a:latin typeface="メイリオ"/>
                          <a:ea typeface="メイリオ"/>
                        </a:defRPr>
                      </a:lvl4pPr>
                      <a:lvl5pPr marL="1828800" algn="l" defTabSz="914400" rtl="0" eaLnBrk="1" latinLnBrk="0" hangingPunct="1">
                        <a:defRPr kumimoji="1" sz="1800" kern="1200">
                          <a:solidFill>
                            <a:schemeClr val="dk1"/>
                          </a:solidFill>
                          <a:latin typeface="メイリオ"/>
                          <a:ea typeface="メイリオ"/>
                        </a:defRPr>
                      </a:lvl5pPr>
                      <a:lvl6pPr marL="2286000" algn="l" defTabSz="914400" rtl="0" eaLnBrk="1" latinLnBrk="0" hangingPunct="1">
                        <a:defRPr kumimoji="1" sz="1800" kern="1200">
                          <a:solidFill>
                            <a:schemeClr val="dk1"/>
                          </a:solidFill>
                          <a:latin typeface="メイリオ"/>
                          <a:ea typeface="メイリオ"/>
                        </a:defRPr>
                      </a:lvl6pPr>
                      <a:lvl7pPr marL="2743200" algn="l" defTabSz="914400" rtl="0" eaLnBrk="1" latinLnBrk="0" hangingPunct="1">
                        <a:defRPr kumimoji="1" sz="1800" kern="1200">
                          <a:solidFill>
                            <a:schemeClr val="dk1"/>
                          </a:solidFill>
                          <a:latin typeface="メイリオ"/>
                          <a:ea typeface="メイリオ"/>
                        </a:defRPr>
                      </a:lvl7pPr>
                      <a:lvl8pPr marL="3200400" algn="l" defTabSz="914400" rtl="0" eaLnBrk="1" latinLnBrk="0" hangingPunct="1">
                        <a:defRPr kumimoji="1" sz="1800" kern="1200">
                          <a:solidFill>
                            <a:schemeClr val="dk1"/>
                          </a:solidFill>
                          <a:latin typeface="メイリオ"/>
                          <a:ea typeface="メイリオ"/>
                        </a:defRPr>
                      </a:lvl8pPr>
                      <a:lvl9pPr marL="3657600" algn="l" defTabSz="914400" rtl="0" eaLnBrk="1" latinLnBrk="0" hangingPunct="1">
                        <a:defRPr kumimoji="1" sz="1800" kern="1200">
                          <a:solidFill>
                            <a:schemeClr val="dk1"/>
                          </a:solidFill>
                          <a:latin typeface="メイリオ"/>
                          <a:ea typeface="メイリオ"/>
                        </a:defRPr>
                      </a:lvl9pPr>
                    </a:lstStyle>
                    <a:p>
                      <a:pPr algn="l"/>
                      <a:r>
                        <a:rPr kumimoji="1" lang="en-US" altLang="ja-JP" sz="1400" b="1" dirty="0">
                          <a:solidFill>
                            <a:schemeClr val="tx1">
                              <a:lumMod val="75000"/>
                              <a:lumOff val="25000"/>
                            </a:schemeClr>
                          </a:solidFill>
                          <a:latin typeface="メイリオ" panose="020B0604030504040204" pitchFamily="50" charset="-128"/>
                          <a:ea typeface="メイリオ" panose="020B0604030504040204" pitchFamily="50" charset="-128"/>
                        </a:rPr>
                        <a:t>Meta</a:t>
                      </a:r>
                      <a:r>
                        <a:rPr kumimoji="1" lang="ja-JP" altLang="en-US" sz="1400" b="1" dirty="0">
                          <a:solidFill>
                            <a:schemeClr val="tx1">
                              <a:lumMod val="75000"/>
                              <a:lumOff val="25000"/>
                            </a:schemeClr>
                          </a:solidFill>
                          <a:latin typeface="メイリオ" panose="020B0604030504040204" pitchFamily="50" charset="-128"/>
                          <a:ea typeface="メイリオ" panose="020B0604030504040204" pitchFamily="50" charset="-128"/>
                        </a:rPr>
                        <a:t>（旧</a:t>
                      </a:r>
                      <a:r>
                        <a:rPr kumimoji="1" lang="en-US" altLang="ja-JP" sz="1400" b="1" dirty="0">
                          <a:solidFill>
                            <a:schemeClr val="tx1">
                              <a:lumMod val="75000"/>
                              <a:lumOff val="25000"/>
                            </a:schemeClr>
                          </a:solidFill>
                          <a:latin typeface="メイリオ" panose="020B0604030504040204" pitchFamily="50" charset="-128"/>
                          <a:ea typeface="メイリオ" panose="020B0604030504040204" pitchFamily="50" charset="-128"/>
                        </a:rPr>
                        <a:t>Facebook</a:t>
                      </a:r>
                      <a:r>
                        <a:rPr kumimoji="1" lang="ja-JP" altLang="en-US" sz="1400" b="1" dirty="0">
                          <a:solidFill>
                            <a:schemeClr val="tx1">
                              <a:lumMod val="75000"/>
                              <a:lumOff val="25000"/>
                            </a:schemeClr>
                          </a:solidFill>
                          <a:latin typeface="メイリオ" panose="020B0604030504040204" pitchFamily="50" charset="-128"/>
                          <a:ea typeface="メイリオ" panose="020B0604030504040204" pitchFamily="50" charset="-128"/>
                        </a:rPr>
                        <a:t>）</a:t>
                      </a:r>
                      <a:endParaRPr kumimoji="1" lang="en-US" altLang="ja-JP" sz="1400" b="1" dirty="0">
                        <a:solidFill>
                          <a:schemeClr val="tx1">
                            <a:lumMod val="75000"/>
                            <a:lumOff val="25000"/>
                          </a:schemeClr>
                        </a:solidFill>
                        <a:latin typeface="メイリオ" panose="020B0604030504040204" pitchFamily="50" charset="-128"/>
                        <a:ea typeface="メイリオ" panose="020B0604030504040204" pitchFamily="50" charset="-128"/>
                      </a:endParaRPr>
                    </a:p>
                    <a:p>
                      <a:pPr algn="l"/>
                      <a:r>
                        <a:rPr kumimoji="1" lang="ja-JP" altLang="en-US" sz="1200" b="1" dirty="0">
                          <a:solidFill>
                            <a:schemeClr val="tx1">
                              <a:lumMod val="75000"/>
                              <a:lumOff val="25000"/>
                            </a:schemeClr>
                          </a:solidFill>
                          <a:latin typeface="メイリオ" panose="020B0604030504040204" pitchFamily="50" charset="-128"/>
                          <a:ea typeface="メイリオ" panose="020B0604030504040204" pitchFamily="50" charset="-128"/>
                        </a:rPr>
                        <a:t>（</a:t>
                      </a:r>
                      <a:r>
                        <a:rPr kumimoji="1" lang="en-US" altLang="ja-JP" sz="1200" b="1" dirty="0">
                          <a:solidFill>
                            <a:schemeClr val="tx1">
                              <a:lumMod val="75000"/>
                              <a:lumOff val="25000"/>
                            </a:schemeClr>
                          </a:solidFill>
                          <a:latin typeface="メイリオ" panose="020B0604030504040204" pitchFamily="50" charset="-128"/>
                          <a:ea typeface="メイリオ" panose="020B0604030504040204" pitchFamily="50" charset="-128"/>
                        </a:rPr>
                        <a:t>2016</a:t>
                      </a:r>
                      <a:r>
                        <a:rPr kumimoji="1" lang="ja-JP" altLang="en-US" sz="1200" b="1" dirty="0">
                          <a:solidFill>
                            <a:schemeClr val="tx1">
                              <a:lumMod val="75000"/>
                              <a:lumOff val="25000"/>
                            </a:schemeClr>
                          </a:solidFill>
                          <a:latin typeface="メイリオ" panose="020B0604030504040204" pitchFamily="50" charset="-128"/>
                          <a:ea typeface="メイリオ" panose="020B0604030504040204" pitchFamily="50" charset="-128"/>
                        </a:rPr>
                        <a:t>年</a:t>
                      </a:r>
                      <a:r>
                        <a:rPr kumimoji="1" lang="en-US" altLang="ja-JP" sz="1200" b="1" dirty="0">
                          <a:solidFill>
                            <a:schemeClr val="tx1">
                              <a:lumMod val="75000"/>
                              <a:lumOff val="25000"/>
                            </a:schemeClr>
                          </a:solidFill>
                          <a:latin typeface="メイリオ" panose="020B0604030504040204" pitchFamily="50" charset="-128"/>
                          <a:ea typeface="メイリオ" panose="020B0604030504040204" pitchFamily="50" charset="-128"/>
                        </a:rPr>
                        <a:t>β</a:t>
                      </a:r>
                      <a:r>
                        <a:rPr kumimoji="1" lang="ja-JP" altLang="en-US" sz="1200" b="1" dirty="0">
                          <a:solidFill>
                            <a:schemeClr val="tx1">
                              <a:lumMod val="75000"/>
                              <a:lumOff val="25000"/>
                            </a:schemeClr>
                          </a:solidFill>
                          <a:latin typeface="メイリオ" panose="020B0604030504040204" pitchFamily="50" charset="-128"/>
                          <a:ea typeface="メイリオ" panose="020B0604030504040204" pitchFamily="50" charset="-128"/>
                        </a:rPr>
                        <a:t>版リリース）</a:t>
                      </a:r>
                    </a:p>
                  </a:txBody>
                  <a:tcPr marL="110642" marR="110642" marT="10800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FEEDE6"/>
                    </a:solidFill>
                  </a:tcPr>
                </a:tc>
                <a:extLst>
                  <a:ext uri="{0D108BD9-81ED-4DB2-BD59-A6C34878D82A}">
                    <a16:rowId xmlns:a16="http://schemas.microsoft.com/office/drawing/2014/main" val="4053571463"/>
                  </a:ext>
                </a:extLst>
              </a:tr>
            </a:tbl>
          </a:graphicData>
        </a:graphic>
      </p:graphicFrame>
      <p:pic>
        <p:nvPicPr>
          <p:cNvPr id="8" name="図 7">
            <a:extLst>
              <a:ext uri="{FF2B5EF4-FFF2-40B4-BE49-F238E27FC236}">
                <a16:creationId xmlns:a16="http://schemas.microsoft.com/office/drawing/2014/main" id="{0AAAD94D-F722-4214-BCC7-682BF7F296EB}"/>
              </a:ext>
            </a:extLst>
          </p:cNvPr>
          <p:cNvPicPr>
            <a:picLocks noChangeAspect="1"/>
          </p:cNvPicPr>
          <p:nvPr/>
        </p:nvPicPr>
        <p:blipFill rotWithShape="1">
          <a:blip r:embed="rId3">
            <a:extLst>
              <a:ext uri="{28A0092B-C50C-407E-A947-70E740481C1C}">
                <a14:useLocalDpi xmlns:a14="http://schemas.microsoft.com/office/drawing/2010/main" val="0"/>
              </a:ext>
            </a:extLst>
          </a:blip>
          <a:srcRect t="26608" b="29397"/>
          <a:stretch/>
        </p:blipFill>
        <p:spPr>
          <a:xfrm>
            <a:off x="902875" y="3826164"/>
            <a:ext cx="1653289" cy="727363"/>
          </a:xfrm>
          <a:prstGeom prst="rect">
            <a:avLst/>
          </a:prstGeom>
        </p:spPr>
      </p:pic>
      <p:pic>
        <p:nvPicPr>
          <p:cNvPr id="16" name="図 15">
            <a:extLst>
              <a:ext uri="{FF2B5EF4-FFF2-40B4-BE49-F238E27FC236}">
                <a16:creationId xmlns:a16="http://schemas.microsoft.com/office/drawing/2014/main" id="{EEDB257A-DF72-447D-9664-5939BFD1C9C9}"/>
              </a:ext>
            </a:extLst>
          </p:cNvPr>
          <p:cNvPicPr>
            <a:picLocks noChangeAspect="1"/>
          </p:cNvPicPr>
          <p:nvPr/>
        </p:nvPicPr>
        <p:blipFill>
          <a:blip r:embed="rId4"/>
          <a:stretch>
            <a:fillRect/>
          </a:stretch>
        </p:blipFill>
        <p:spPr>
          <a:xfrm>
            <a:off x="1448682" y="4695786"/>
            <a:ext cx="650282" cy="654041"/>
          </a:xfrm>
          <a:prstGeom prst="rect">
            <a:avLst/>
          </a:prstGeom>
        </p:spPr>
      </p:pic>
      <p:pic>
        <p:nvPicPr>
          <p:cNvPr id="22" name="図 21">
            <a:extLst>
              <a:ext uri="{FF2B5EF4-FFF2-40B4-BE49-F238E27FC236}">
                <a16:creationId xmlns:a16="http://schemas.microsoft.com/office/drawing/2014/main" id="{EDDB3332-BB1C-46B3-BAE3-1167D0F4AC68}"/>
              </a:ext>
            </a:extLst>
          </p:cNvPr>
          <p:cNvPicPr>
            <a:picLocks noChangeAspect="1"/>
          </p:cNvPicPr>
          <p:nvPr/>
        </p:nvPicPr>
        <p:blipFill rotWithShape="1">
          <a:blip r:embed="rId5">
            <a:extLst>
              <a:ext uri="{28A0092B-C50C-407E-A947-70E740481C1C}">
                <a14:useLocalDpi xmlns:a14="http://schemas.microsoft.com/office/drawing/2010/main" val="0"/>
              </a:ext>
            </a:extLst>
          </a:blip>
          <a:srcRect t="32105" b="31609"/>
          <a:stretch/>
        </p:blipFill>
        <p:spPr>
          <a:xfrm>
            <a:off x="1019616" y="5523259"/>
            <a:ext cx="1508414" cy="547341"/>
          </a:xfrm>
          <a:prstGeom prst="rect">
            <a:avLst/>
          </a:prstGeom>
        </p:spPr>
      </p:pic>
    </p:spTree>
    <p:extLst>
      <p:ext uri="{BB962C8B-B14F-4D97-AF65-F5344CB8AC3E}">
        <p14:creationId xmlns:p14="http://schemas.microsoft.com/office/powerpoint/2010/main" val="468579021"/>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タイトル 1">
            <a:extLst>
              <a:ext uri="{FF2B5EF4-FFF2-40B4-BE49-F238E27FC236}">
                <a16:creationId xmlns:a16="http://schemas.microsoft.com/office/drawing/2014/main" id="{2DA76E4A-E82F-4E3B-913C-6408054281D8}"/>
              </a:ext>
            </a:extLst>
          </p:cNvPr>
          <p:cNvSpPr txBox="1">
            <a:spLocks/>
          </p:cNvSpPr>
          <p:nvPr/>
        </p:nvSpPr>
        <p:spPr bwMode="auto">
          <a:xfrm>
            <a:off x="666515" y="851958"/>
            <a:ext cx="8858485" cy="4826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kumimoji="1" sz="2800" b="1" kern="1200" baseline="0">
                <a:solidFill>
                  <a:schemeClr val="tx1">
                    <a:lumMod val="75000"/>
                    <a:lumOff val="25000"/>
                  </a:schemeClr>
                </a:solidFill>
                <a:latin typeface="メイリオ" panose="020B0604030504040204" pitchFamily="50" charset="-128"/>
                <a:ea typeface="メイリオ" panose="020B0604030504040204" pitchFamily="50" charset="-128"/>
                <a:cs typeface="+mj-cs"/>
              </a:defRPr>
            </a:lvl1pPr>
          </a:lstStyle>
          <a:p>
            <a:r>
              <a:rPr lang="ja-JP" altLang="en-US" sz="3600" spc="150" dirty="0">
                <a:solidFill>
                  <a:srgbClr val="F36C37"/>
                </a:solidFill>
              </a:rPr>
              <a:t>第</a:t>
            </a:r>
            <a:r>
              <a:rPr lang="en-US" altLang="ja-JP" sz="6000" spc="150" dirty="0">
                <a:solidFill>
                  <a:srgbClr val="F36C37"/>
                </a:solidFill>
              </a:rPr>
              <a:t>1</a:t>
            </a:r>
            <a:r>
              <a:rPr lang="ja-JP" altLang="en-US" sz="3600" spc="150" dirty="0">
                <a:solidFill>
                  <a:srgbClr val="F36C37"/>
                </a:solidFill>
              </a:rPr>
              <a:t>章　機械学習の概要</a:t>
            </a:r>
          </a:p>
        </p:txBody>
      </p:sp>
      <p:sp>
        <p:nvSpPr>
          <p:cNvPr id="2" name="スライド番号プレースホルダー 1">
            <a:extLst>
              <a:ext uri="{FF2B5EF4-FFF2-40B4-BE49-F238E27FC236}">
                <a16:creationId xmlns:a16="http://schemas.microsoft.com/office/drawing/2014/main" id="{FAA47C63-520D-4F7C-8DAB-2526094CB5B4}"/>
              </a:ext>
            </a:extLst>
          </p:cNvPr>
          <p:cNvSpPr>
            <a:spLocks noGrp="1"/>
          </p:cNvSpPr>
          <p:nvPr>
            <p:ph type="sldNum" sz="quarter" idx="10"/>
          </p:nvPr>
        </p:nvSpPr>
        <p:spPr>
          <a:xfrm>
            <a:off x="9265299" y="6465214"/>
            <a:ext cx="2743200" cy="204403"/>
          </a:xfrm>
        </p:spPr>
        <p:txBody>
          <a:bodyPr/>
          <a:lstStyle/>
          <a:p>
            <a:fld id="{5D750650-B10A-47BF-93C2-E1678438B37A}" type="slidenum">
              <a:rPr kumimoji="1" lang="ja-JP" altLang="en-US" smtClean="0"/>
              <a:pPr/>
              <a:t>156</a:t>
            </a:fld>
            <a:endParaRPr kumimoji="1" lang="ja-JP" altLang="en-US" dirty="0"/>
          </a:p>
        </p:txBody>
      </p:sp>
      <p:sp>
        <p:nvSpPr>
          <p:cNvPr id="9" name="四角形: 角を丸くする 8">
            <a:extLst>
              <a:ext uri="{FF2B5EF4-FFF2-40B4-BE49-F238E27FC236}">
                <a16:creationId xmlns:a16="http://schemas.microsoft.com/office/drawing/2014/main" id="{17C76A4F-9917-404E-810D-D4C278F81FF6}"/>
              </a:ext>
            </a:extLst>
          </p:cNvPr>
          <p:cNvSpPr/>
          <p:nvPr/>
        </p:nvSpPr>
        <p:spPr bwMode="auto">
          <a:xfrm>
            <a:off x="735085" y="1751579"/>
            <a:ext cx="2208068" cy="358390"/>
          </a:xfrm>
          <a:prstGeom prst="roundRect">
            <a:avLst>
              <a:gd name="adj" fmla="val 50000"/>
            </a:avLst>
          </a:prstGeom>
          <a:solidFill>
            <a:srgbClr val="F36C37"/>
          </a:solidFill>
          <a:ln w="19050" algn="ctr">
            <a:noFill/>
            <a:prstDash val="dash"/>
            <a:round/>
            <a:headEnd/>
            <a:tailEnd/>
          </a:ln>
          <a:effectLst/>
        </p:spPr>
        <p:txBody>
          <a:bodyPr wrap="none" lIns="108000" tIns="108000" rtlCol="0" anchor="ctr"/>
          <a:lstStyle/>
          <a:p>
            <a:pPr algn="ctr"/>
            <a:r>
              <a:rPr kumimoji="1" lang="ja-JP" altLang="en-US" b="1" spc="300" dirty="0">
                <a:solidFill>
                  <a:schemeClr val="bg1"/>
                </a:solidFill>
                <a:latin typeface="+mn-ea"/>
              </a:rPr>
              <a:t>章の目次</a:t>
            </a:r>
          </a:p>
        </p:txBody>
      </p:sp>
      <p:sp>
        <p:nvSpPr>
          <p:cNvPr id="10" name="コンテンツ プレースホルダー 5">
            <a:extLst>
              <a:ext uri="{FF2B5EF4-FFF2-40B4-BE49-F238E27FC236}">
                <a16:creationId xmlns:a16="http://schemas.microsoft.com/office/drawing/2014/main" id="{2A231A49-86B3-4817-904B-36C2F1103794}"/>
              </a:ext>
            </a:extLst>
          </p:cNvPr>
          <p:cNvSpPr txBox="1">
            <a:spLocks/>
          </p:cNvSpPr>
          <p:nvPr/>
        </p:nvSpPr>
        <p:spPr>
          <a:xfrm>
            <a:off x="1071378" y="2431708"/>
            <a:ext cx="9083374" cy="2733632"/>
          </a:xfrm>
          <a:prstGeom prst="rect">
            <a:avLst/>
          </a:prstGeom>
        </p:spPr>
        <p:txBody>
          <a:bodyPr vert="horz" lIns="91440" tIns="45720" rIns="91440" bIns="45720" rtlCol="0" anchor="t"/>
          <a:lstStyle>
            <a:defPPr>
              <a:defRPr lang="en-US"/>
            </a:defPPr>
            <a:lvl1pPr marL="0" algn="r" defTabSz="457200" rtl="0" eaLnBrk="1" latinLnBrk="0" hangingPunct="1">
              <a:defRPr sz="900" b="0" kern="1200">
                <a:solidFill>
                  <a:schemeClr val="tx1">
                    <a:lumMod val="50000"/>
                    <a:lumOff val="50000"/>
                  </a:schemeClr>
                </a:solidFill>
                <a:latin typeface="メイリオ" panose="020B0604030504040204" pitchFamily="50" charset="-128"/>
                <a:ea typeface="メイリオ" panose="020B0604030504040204" pitchFamily="50" charset="-128"/>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lnSpc>
                <a:spcPct val="150000"/>
              </a:lnSpc>
            </a:pPr>
            <a:r>
              <a:rPr kumimoji="1" lang="en-US" altLang="ja-JP" sz="2800" b="1" spc="300" dirty="0">
                <a:solidFill>
                  <a:schemeClr val="bg2">
                    <a:lumMod val="75000"/>
                  </a:schemeClr>
                </a:solidFill>
              </a:rPr>
              <a:t>1-1.</a:t>
            </a:r>
            <a:r>
              <a:rPr kumimoji="1" lang="ja-JP" altLang="en-US" sz="2800" b="1" spc="300" dirty="0">
                <a:solidFill>
                  <a:schemeClr val="bg2">
                    <a:lumMod val="75000"/>
                  </a:schemeClr>
                </a:solidFill>
              </a:rPr>
              <a:t>機械学習の概要</a:t>
            </a:r>
            <a:endParaRPr kumimoji="1" lang="en-US" altLang="ja-JP" sz="2800" b="1" spc="300" dirty="0">
              <a:solidFill>
                <a:schemeClr val="bg2">
                  <a:lumMod val="75000"/>
                </a:schemeClr>
              </a:solidFill>
            </a:endParaRPr>
          </a:p>
          <a:p>
            <a:pPr algn="l">
              <a:lnSpc>
                <a:spcPct val="150000"/>
              </a:lnSpc>
            </a:pPr>
            <a:r>
              <a:rPr lang="en-US" altLang="ja-JP" sz="2800" b="1" spc="300" dirty="0">
                <a:solidFill>
                  <a:schemeClr val="bg2">
                    <a:lumMod val="75000"/>
                  </a:schemeClr>
                </a:solidFill>
              </a:rPr>
              <a:t>1-2.</a:t>
            </a:r>
            <a:r>
              <a:rPr lang="ja-JP" altLang="en-US" sz="2800" b="1" spc="300" dirty="0">
                <a:solidFill>
                  <a:schemeClr val="bg2">
                    <a:lumMod val="75000"/>
                  </a:schemeClr>
                </a:solidFill>
              </a:rPr>
              <a:t>機械学習を利用・構築するためのプロセス</a:t>
            </a:r>
            <a:endParaRPr lang="en-US" altLang="ja-JP" sz="2800" b="1" spc="300" dirty="0">
              <a:solidFill>
                <a:schemeClr val="bg2">
                  <a:lumMod val="75000"/>
                </a:schemeClr>
              </a:solidFill>
            </a:endParaRPr>
          </a:p>
          <a:p>
            <a:pPr algn="l">
              <a:lnSpc>
                <a:spcPct val="150000"/>
              </a:lnSpc>
            </a:pPr>
            <a:r>
              <a:rPr lang="en-US" altLang="ja-JP" sz="2800" b="1" spc="300" dirty="0">
                <a:solidFill>
                  <a:schemeClr val="bg2">
                    <a:lumMod val="75000"/>
                  </a:schemeClr>
                </a:solidFill>
              </a:rPr>
              <a:t>1-3.</a:t>
            </a:r>
            <a:r>
              <a:rPr lang="ja-JP" altLang="en-US" sz="2800" b="1" spc="300" dirty="0">
                <a:solidFill>
                  <a:schemeClr val="bg2">
                    <a:lumMod val="75000"/>
                  </a:schemeClr>
                </a:solidFill>
              </a:rPr>
              <a:t>機械学習開発の環境</a:t>
            </a:r>
            <a:endParaRPr lang="en-US" altLang="ja-JP" sz="2800" b="1" spc="300" dirty="0">
              <a:solidFill>
                <a:schemeClr val="bg2">
                  <a:lumMod val="75000"/>
                </a:schemeClr>
              </a:solidFill>
            </a:endParaRPr>
          </a:p>
          <a:p>
            <a:pPr algn="l">
              <a:lnSpc>
                <a:spcPct val="150000"/>
              </a:lnSpc>
            </a:pPr>
            <a:r>
              <a:rPr lang="en-US" altLang="ja-JP" sz="2800" b="1" spc="300" dirty="0">
                <a:solidFill>
                  <a:schemeClr val="tx1">
                    <a:lumMod val="75000"/>
                    <a:lumOff val="25000"/>
                  </a:schemeClr>
                </a:solidFill>
              </a:rPr>
              <a:t>1-4.Google </a:t>
            </a:r>
            <a:r>
              <a:rPr lang="en-US" altLang="ja-JP" sz="2800" b="1" spc="300" dirty="0" err="1">
                <a:solidFill>
                  <a:schemeClr val="tx1">
                    <a:lumMod val="75000"/>
                    <a:lumOff val="25000"/>
                  </a:schemeClr>
                </a:solidFill>
              </a:rPr>
              <a:t>Colaboratory</a:t>
            </a:r>
            <a:r>
              <a:rPr lang="ja-JP" altLang="en-US" sz="2800" b="1" spc="300" dirty="0">
                <a:solidFill>
                  <a:schemeClr val="tx1">
                    <a:lumMod val="75000"/>
                    <a:lumOff val="25000"/>
                  </a:schemeClr>
                </a:solidFill>
              </a:rPr>
              <a:t> の利用</a:t>
            </a:r>
            <a:endParaRPr lang="en-US" altLang="ja-JP" sz="2800" b="1" spc="300" dirty="0">
              <a:solidFill>
                <a:schemeClr val="tx1">
                  <a:lumMod val="75000"/>
                  <a:lumOff val="25000"/>
                </a:schemeClr>
              </a:solidFill>
            </a:endParaRPr>
          </a:p>
        </p:txBody>
      </p:sp>
    </p:spTree>
    <p:extLst>
      <p:ext uri="{BB962C8B-B14F-4D97-AF65-F5344CB8AC3E}">
        <p14:creationId xmlns:p14="http://schemas.microsoft.com/office/powerpoint/2010/main" val="2888234116"/>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四角形: 角を丸くする 4">
            <a:extLst>
              <a:ext uri="{FF2B5EF4-FFF2-40B4-BE49-F238E27FC236}">
                <a16:creationId xmlns:a16="http://schemas.microsoft.com/office/drawing/2014/main" id="{235D25D0-2B40-4B95-B459-FAA9DFF054E5}"/>
              </a:ext>
            </a:extLst>
          </p:cNvPr>
          <p:cNvSpPr/>
          <p:nvPr/>
        </p:nvSpPr>
        <p:spPr>
          <a:xfrm>
            <a:off x="766763" y="1166949"/>
            <a:ext cx="10599737" cy="4598125"/>
          </a:xfrm>
          <a:prstGeom prst="roundRect">
            <a:avLst>
              <a:gd name="adj" fmla="val 1884"/>
            </a:avLst>
          </a:prstGeom>
          <a:solidFill>
            <a:srgbClr val="FFF4E1"/>
          </a:solidFill>
          <a:ln w="19050" algn="ctr">
            <a:noFill/>
            <a:prstDash val="dash"/>
            <a:round/>
            <a:headEnd/>
            <a:tailEnd/>
          </a:ln>
          <a:effectLst/>
        </p:spPr>
        <p:txBody>
          <a:bodyPr rot="0" spcFirstLastPara="0" vertOverflow="overflow" horzOverflow="overflow" vert="horz" wrap="square" lIns="180000" tIns="72000" rIns="180000" bIns="72000" numCol="1" spcCol="0" rtlCol="0" fromWordArt="0" anchor="ctr" anchorCtr="0" forceAA="0" compatLnSpc="1">
            <a:prstTxWarp prst="textNoShape">
              <a:avLst/>
            </a:prstTxWarp>
            <a:noAutofit/>
          </a:bodyPr>
          <a:lstStyle/>
          <a:p>
            <a:pPr marL="171450" indent="-171450" algn="just">
              <a:lnSpc>
                <a:spcPct val="120000"/>
              </a:lnSpc>
              <a:spcAft>
                <a:spcPts val="400"/>
              </a:spcAft>
              <a:buClr>
                <a:srgbClr val="F36C37"/>
              </a:buClr>
              <a:buFont typeface="Wingdings" panose="05000000000000000000" pitchFamily="2" charset="2"/>
              <a:buChar char="l"/>
            </a:pPr>
            <a:endParaRPr lang="ja-JP" altLang="en-US" sz="1100" spc="150" dirty="0">
              <a:solidFill>
                <a:schemeClr val="tx1"/>
              </a:solidFill>
              <a:latin typeface="+mj-ea"/>
              <a:ea typeface="+mj-ea"/>
            </a:endParaRPr>
          </a:p>
        </p:txBody>
      </p:sp>
      <p:sp>
        <p:nvSpPr>
          <p:cNvPr id="2" name="タイトル 1">
            <a:extLst>
              <a:ext uri="{FF2B5EF4-FFF2-40B4-BE49-F238E27FC236}">
                <a16:creationId xmlns:a16="http://schemas.microsoft.com/office/drawing/2014/main" id="{5FE14325-B25E-453C-9481-5E4B9FE0B34A}"/>
              </a:ext>
            </a:extLst>
          </p:cNvPr>
          <p:cNvSpPr>
            <a:spLocks noGrp="1"/>
          </p:cNvSpPr>
          <p:nvPr>
            <p:ph type="title"/>
          </p:nvPr>
        </p:nvSpPr>
        <p:spPr/>
        <p:txBody>
          <a:bodyPr/>
          <a:lstStyle/>
          <a:p>
            <a:r>
              <a:rPr lang="en-US" altLang="ja-JP" dirty="0"/>
              <a:t>1-4-1.Google</a:t>
            </a:r>
            <a:r>
              <a:rPr lang="ja-JP" altLang="en-US" dirty="0"/>
              <a:t> </a:t>
            </a:r>
            <a:r>
              <a:rPr lang="en-US" altLang="ja-JP" dirty="0" err="1"/>
              <a:t>Colaboratory</a:t>
            </a:r>
            <a:r>
              <a:rPr lang="ja-JP" altLang="en-US" dirty="0"/>
              <a:t>の利用</a:t>
            </a:r>
            <a:endParaRPr kumimoji="1" lang="ja-JP" altLang="en-US" dirty="0"/>
          </a:p>
        </p:txBody>
      </p:sp>
      <p:sp>
        <p:nvSpPr>
          <p:cNvPr id="3" name="コンテンツ プレースホルダー 2">
            <a:extLst>
              <a:ext uri="{FF2B5EF4-FFF2-40B4-BE49-F238E27FC236}">
                <a16:creationId xmlns:a16="http://schemas.microsoft.com/office/drawing/2014/main" id="{10EE556C-FDAE-4EEE-A2E7-11A707D60D55}"/>
              </a:ext>
            </a:extLst>
          </p:cNvPr>
          <p:cNvSpPr>
            <a:spLocks noGrp="1"/>
          </p:cNvSpPr>
          <p:nvPr>
            <p:ph sz="quarter" idx="4294967295"/>
          </p:nvPr>
        </p:nvSpPr>
        <p:spPr>
          <a:xfrm>
            <a:off x="1006377" y="1881880"/>
            <a:ext cx="9964088" cy="3032538"/>
          </a:xfrm>
        </p:spPr>
        <p:txBody>
          <a:bodyPr vert="horz" wrap="square" lIns="91440" tIns="45720" rIns="91440" bIns="45720" rtlCol="0" anchor="ctr">
            <a:noAutofit/>
          </a:bodyPr>
          <a:lstStyle/>
          <a:p>
            <a:pPr marL="457200" indent="-457200">
              <a:lnSpc>
                <a:spcPct val="120000"/>
              </a:lnSpc>
              <a:spcBef>
                <a:spcPts val="0"/>
              </a:spcBef>
              <a:spcAft>
                <a:spcPts val="2400"/>
              </a:spcAft>
              <a:buClr>
                <a:srgbClr val="F36C37"/>
              </a:buClr>
              <a:buFont typeface="+mj-lt"/>
              <a:buAutoNum type="arabicPeriod"/>
            </a:pPr>
            <a:r>
              <a:rPr lang="en-US" altLang="ja-JP" sz="2400" b="1" dirty="0"/>
              <a:t>Google</a:t>
            </a:r>
            <a:r>
              <a:rPr lang="ja-JP" altLang="en-US" sz="2400" b="1" dirty="0"/>
              <a:t>アカウントを用意 </a:t>
            </a:r>
            <a:r>
              <a:rPr lang="en-US" altLang="ja-JP" sz="2400" b="1" dirty="0"/>
              <a:t>/ </a:t>
            </a:r>
            <a:r>
              <a:rPr lang="ja-JP" altLang="en-US" sz="2400" b="1" dirty="0"/>
              <a:t>ログインする</a:t>
            </a:r>
            <a:br>
              <a:rPr lang="en-US" altLang="ja-JP" sz="2400" b="1" dirty="0"/>
            </a:br>
            <a:r>
              <a:rPr lang="ja-JP" altLang="en-US" sz="1800" b="1" dirty="0"/>
              <a:t>（ブラウザは</a:t>
            </a:r>
            <a:r>
              <a:rPr lang="en-US" altLang="ja-JP" sz="1800" b="1" dirty="0"/>
              <a:t>Google Chrome</a:t>
            </a:r>
            <a:r>
              <a:rPr lang="ja-JP" altLang="en-US" sz="1800" b="1" dirty="0"/>
              <a:t>を推奨です）</a:t>
            </a:r>
            <a:endParaRPr lang="ja-JP" altLang="en-US" sz="2400" b="1" dirty="0"/>
          </a:p>
          <a:p>
            <a:pPr marL="457200" indent="-457200">
              <a:lnSpc>
                <a:spcPct val="120000"/>
              </a:lnSpc>
              <a:spcBef>
                <a:spcPts val="0"/>
              </a:spcBef>
              <a:spcAft>
                <a:spcPts val="2400"/>
              </a:spcAft>
              <a:buClr>
                <a:srgbClr val="F36C37"/>
              </a:buClr>
              <a:buFont typeface="+mj-lt"/>
              <a:buAutoNum type="arabicPeriod"/>
            </a:pPr>
            <a:r>
              <a:rPr lang="en-US" altLang="ja-JP" sz="2400" b="1" dirty="0"/>
              <a:t>Google Drive</a:t>
            </a:r>
            <a:r>
              <a:rPr lang="ja-JP" altLang="en-US" sz="2400" b="1" dirty="0"/>
              <a:t>にアクセスする</a:t>
            </a:r>
            <a:br>
              <a:rPr lang="en-US" altLang="ja-JP" sz="2400" b="1" dirty="0"/>
            </a:br>
            <a:r>
              <a:rPr lang="en-US" altLang="ja-JP" sz="1800" b="1" dirty="0">
                <a:hlinkClick r:id="rId3"/>
              </a:rPr>
              <a:t>https://drive.google.com/drive/my-drive</a:t>
            </a:r>
            <a:endParaRPr lang="ja-JP" altLang="en-US" sz="2400" b="1" dirty="0"/>
          </a:p>
          <a:p>
            <a:pPr marL="457200" indent="-457200">
              <a:lnSpc>
                <a:spcPct val="120000"/>
              </a:lnSpc>
              <a:spcBef>
                <a:spcPts val="0"/>
              </a:spcBef>
              <a:spcAft>
                <a:spcPts val="2400"/>
              </a:spcAft>
              <a:buClr>
                <a:srgbClr val="F36C37"/>
              </a:buClr>
              <a:buFont typeface="+mj-lt"/>
              <a:buAutoNum type="arabicPeriod"/>
            </a:pPr>
            <a:r>
              <a:rPr lang="ja-JP" altLang="en-US" sz="2400" b="1" dirty="0"/>
              <a:t>マイドライブの直下に解凍した演習ファイルを配置する</a:t>
            </a:r>
            <a:br>
              <a:rPr lang="en-US" altLang="ja-JP" sz="2400" b="1" dirty="0"/>
            </a:br>
            <a:r>
              <a:rPr lang="ja-JP" altLang="en-US" sz="1800" b="1" dirty="0"/>
              <a:t>（演習ファイルは事前の配布・ダウンロード・配置を予定していますが、まだの場合は講師の指示に従いダウンロードしてください。）</a:t>
            </a:r>
            <a:endParaRPr lang="en-US" altLang="ja-JP" sz="1800" b="1" dirty="0"/>
          </a:p>
          <a:p>
            <a:pPr marL="457200" indent="-457200">
              <a:lnSpc>
                <a:spcPct val="120000"/>
              </a:lnSpc>
              <a:spcBef>
                <a:spcPts val="0"/>
              </a:spcBef>
              <a:spcAft>
                <a:spcPts val="2400"/>
              </a:spcAft>
              <a:buClr>
                <a:srgbClr val="F36C37"/>
              </a:buClr>
              <a:buFont typeface="+mj-lt"/>
              <a:buAutoNum type="arabicPeriod"/>
            </a:pPr>
            <a:r>
              <a:rPr lang="en-US" altLang="ja-JP" sz="2400" b="1" dirty="0" err="1"/>
              <a:t>mlho</a:t>
            </a:r>
            <a:r>
              <a:rPr lang="en-US" altLang="ja-JP" sz="2400" b="1" dirty="0"/>
              <a:t>/exercise</a:t>
            </a:r>
            <a:r>
              <a:rPr lang="ja-JP" altLang="en-US" sz="2400" b="1" dirty="0"/>
              <a:t> フォルダの中の「</a:t>
            </a:r>
            <a:r>
              <a:rPr lang="en-US" altLang="ja-JP" sz="2400" b="1" dirty="0"/>
              <a:t>1-1_Google Colaboratory</a:t>
            </a:r>
            <a:r>
              <a:rPr lang="ja-JP" altLang="en-US" sz="2400" b="1" dirty="0"/>
              <a:t>を使ってみよう</a:t>
            </a:r>
            <a:r>
              <a:rPr lang="en-US" altLang="ja-JP" sz="2400" b="1" dirty="0"/>
              <a:t>.ipynb</a:t>
            </a:r>
            <a:r>
              <a:rPr lang="ja-JP" altLang="en-US" sz="2400" b="1" dirty="0"/>
              <a:t>」をダブルクリックで実行する</a:t>
            </a:r>
          </a:p>
        </p:txBody>
      </p:sp>
      <p:sp>
        <p:nvSpPr>
          <p:cNvPr id="4" name="スライド番号プレースホルダー 3">
            <a:extLst>
              <a:ext uri="{FF2B5EF4-FFF2-40B4-BE49-F238E27FC236}">
                <a16:creationId xmlns:a16="http://schemas.microsoft.com/office/drawing/2014/main" id="{31E61FCF-A60C-432C-8A79-2693CCE4D99F}"/>
              </a:ext>
            </a:extLst>
          </p:cNvPr>
          <p:cNvSpPr>
            <a:spLocks noGrp="1"/>
          </p:cNvSpPr>
          <p:nvPr>
            <p:ph type="sldNum" sz="quarter" idx="10"/>
          </p:nvPr>
        </p:nvSpPr>
        <p:spPr/>
        <p:txBody>
          <a:bodyPr/>
          <a:lstStyle/>
          <a:p>
            <a:fld id="{5D750650-B10A-47BF-93C2-E1678438B37A}" type="slidenum">
              <a:rPr kumimoji="1" lang="ja-JP" altLang="en-US" smtClean="0"/>
              <a:pPr/>
              <a:t>157</a:t>
            </a:fld>
            <a:endParaRPr kumimoji="1" lang="ja-JP" altLang="en-US"/>
          </a:p>
        </p:txBody>
      </p:sp>
      <p:pic>
        <p:nvPicPr>
          <p:cNvPr id="6" name="図 5" descr="コンピュータ, テーブル, スーツ, 男 が含まれている画像&#10;&#10;自動的に生成された説明">
            <a:extLst>
              <a:ext uri="{FF2B5EF4-FFF2-40B4-BE49-F238E27FC236}">
                <a16:creationId xmlns:a16="http://schemas.microsoft.com/office/drawing/2014/main" id="{CBD52D4B-85B6-47B6-A7C4-B691C7CFD19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265299" y="5050316"/>
            <a:ext cx="2501520" cy="1441501"/>
          </a:xfrm>
          <a:prstGeom prst="rect">
            <a:avLst/>
          </a:prstGeom>
        </p:spPr>
      </p:pic>
      <p:pic>
        <p:nvPicPr>
          <p:cNvPr id="7" name="図 6">
            <a:extLst>
              <a:ext uri="{FF2B5EF4-FFF2-40B4-BE49-F238E27FC236}">
                <a16:creationId xmlns:a16="http://schemas.microsoft.com/office/drawing/2014/main" id="{9BBFB83F-F8F4-4208-950D-955C857EB659}"/>
              </a:ext>
            </a:extLst>
          </p:cNvPr>
          <p:cNvPicPr>
            <a:picLocks noChangeAspect="1"/>
          </p:cNvPicPr>
          <p:nvPr/>
        </p:nvPicPr>
        <p:blipFill>
          <a:blip r:embed="rId5"/>
          <a:stretch>
            <a:fillRect/>
          </a:stretch>
        </p:blipFill>
        <p:spPr>
          <a:xfrm>
            <a:off x="9100674" y="1166949"/>
            <a:ext cx="2265826" cy="1598457"/>
          </a:xfrm>
          <a:prstGeom prst="rect">
            <a:avLst/>
          </a:prstGeom>
        </p:spPr>
      </p:pic>
      <p:sp>
        <p:nvSpPr>
          <p:cNvPr id="8" name="テキスト ボックス 7">
            <a:extLst>
              <a:ext uri="{FF2B5EF4-FFF2-40B4-BE49-F238E27FC236}">
                <a16:creationId xmlns:a16="http://schemas.microsoft.com/office/drawing/2014/main" id="{AE0EB6C2-C89E-4C74-AE74-3FFD7DB44983}"/>
              </a:ext>
            </a:extLst>
          </p:cNvPr>
          <p:cNvSpPr txBox="1"/>
          <p:nvPr/>
        </p:nvSpPr>
        <p:spPr>
          <a:xfrm>
            <a:off x="10208260" y="2523677"/>
            <a:ext cx="1158240" cy="261610"/>
          </a:xfrm>
          <a:prstGeom prst="rect">
            <a:avLst/>
          </a:prstGeom>
          <a:noFill/>
        </p:spPr>
        <p:txBody>
          <a:bodyPr wrap="square" rtlCol="0">
            <a:spAutoFit/>
          </a:bodyPr>
          <a:lstStyle/>
          <a:p>
            <a:r>
              <a:rPr kumimoji="1" lang="ja-JP" altLang="en-US" sz="1100" dirty="0"/>
              <a:t>出展：</a:t>
            </a:r>
            <a:r>
              <a:rPr kumimoji="1" lang="en-US" altLang="ja-JP" sz="1100" dirty="0"/>
              <a:t>Google</a:t>
            </a:r>
            <a:endParaRPr kumimoji="1" lang="ja-JP" altLang="en-US" sz="1100" dirty="0"/>
          </a:p>
        </p:txBody>
      </p:sp>
    </p:spTree>
    <p:extLst>
      <p:ext uri="{BB962C8B-B14F-4D97-AF65-F5344CB8AC3E}">
        <p14:creationId xmlns:p14="http://schemas.microsoft.com/office/powerpoint/2010/main" val="188470618"/>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四角形: 角を丸くする 5">
            <a:extLst>
              <a:ext uri="{FF2B5EF4-FFF2-40B4-BE49-F238E27FC236}">
                <a16:creationId xmlns:a16="http://schemas.microsoft.com/office/drawing/2014/main" id="{915DD971-A22B-40E4-9124-F6E32E9C99DA}"/>
              </a:ext>
            </a:extLst>
          </p:cNvPr>
          <p:cNvSpPr/>
          <p:nvPr/>
        </p:nvSpPr>
        <p:spPr bwMode="auto">
          <a:xfrm>
            <a:off x="746465" y="1476588"/>
            <a:ext cx="10678772" cy="477017"/>
          </a:xfrm>
          <a:prstGeom prst="roundRect">
            <a:avLst>
              <a:gd name="adj" fmla="val 7423"/>
            </a:avLst>
          </a:prstGeom>
          <a:solidFill>
            <a:srgbClr val="FEEDE6"/>
          </a:solidFill>
          <a:ln w="19050" algn="ctr">
            <a:noFill/>
            <a:prstDash val="dash"/>
            <a:round/>
            <a:headEnd/>
            <a:tailEnd/>
          </a:ln>
          <a:effectLst/>
        </p:spPr>
        <p:txBody>
          <a:bodyPr wrap="none" lIns="180000" bIns="0" rtlCol="0" anchor="ctr"/>
          <a:lstStyle/>
          <a:p>
            <a:pPr marL="285750" indent="-285750">
              <a:buFont typeface="Wingdings" panose="05000000000000000000" pitchFamily="2" charset="2"/>
              <a:buChar char="n"/>
            </a:pPr>
            <a:r>
              <a:rPr kumimoji="1" lang="en-US" altLang="ja-JP" sz="2000" b="1" dirty="0">
                <a:solidFill>
                  <a:srgbClr val="F36C37"/>
                </a:solidFill>
                <a:latin typeface="+mj-ea"/>
                <a:ea typeface="+mj-ea"/>
              </a:rPr>
              <a:t>Python</a:t>
            </a:r>
            <a:r>
              <a:rPr kumimoji="1" lang="ja-JP" altLang="en-US" sz="2000" b="1" dirty="0">
                <a:solidFill>
                  <a:srgbClr val="F36C37"/>
                </a:solidFill>
                <a:latin typeface="+mj-ea"/>
                <a:ea typeface="+mj-ea"/>
              </a:rPr>
              <a:t>基本文法の復習</a:t>
            </a:r>
          </a:p>
        </p:txBody>
      </p:sp>
      <p:sp>
        <p:nvSpPr>
          <p:cNvPr id="7" name="テキスト ボックス 6">
            <a:extLst>
              <a:ext uri="{FF2B5EF4-FFF2-40B4-BE49-F238E27FC236}">
                <a16:creationId xmlns:a16="http://schemas.microsoft.com/office/drawing/2014/main" id="{2F1127E5-9282-4A02-8889-BA620D0A3CE0}"/>
              </a:ext>
            </a:extLst>
          </p:cNvPr>
          <p:cNvSpPr txBox="1"/>
          <p:nvPr/>
        </p:nvSpPr>
        <p:spPr>
          <a:xfrm>
            <a:off x="1038991" y="2192303"/>
            <a:ext cx="10386245" cy="1103939"/>
          </a:xfrm>
          <a:prstGeom prst="rect">
            <a:avLst/>
          </a:prstGeom>
        </p:spPr>
        <p:txBody>
          <a:bodyPr vert="horz" wrap="none" lIns="91440" tIns="45720" rIns="91440" bIns="45720" rtlCol="0">
            <a:noAutofit/>
          </a:bodyPr>
          <a:lstStyle>
            <a:defPPr>
              <a:defRPr lang="en-US"/>
            </a:defPPr>
            <a:lvl1pPr marL="357188" marR="0" indent="-357188" defTabSz="914400" fontAlgn="base">
              <a:lnSpc>
                <a:spcPct val="100000"/>
              </a:lnSpc>
              <a:spcBef>
                <a:spcPts val="0"/>
              </a:spcBef>
              <a:spcAft>
                <a:spcPts val="600"/>
              </a:spcAft>
              <a:buClr>
                <a:schemeClr val="tx1">
                  <a:lumMod val="75000"/>
                  <a:lumOff val="25000"/>
                </a:schemeClr>
              </a:buClr>
              <a:buSzTx/>
              <a:buFont typeface="Wingdings" panose="05000000000000000000" pitchFamily="2" charset="2"/>
              <a:buChar char="n"/>
              <a:tabLst/>
              <a:defRPr kumimoji="1" sz="2000" b="1" baseline="0">
                <a:solidFill>
                  <a:schemeClr val="tx1">
                    <a:lumMod val="75000"/>
                    <a:lumOff val="25000"/>
                  </a:schemeClr>
                </a:solidFill>
                <a:latin typeface="メイリオ" panose="020B0604030504040204" pitchFamily="50" charset="-128"/>
                <a:ea typeface="メイリオ" panose="020B0604030504040204" pitchFamily="50" charset="-128"/>
              </a:defRPr>
            </a:lvl1pPr>
            <a:lvl2pPr marL="742950" marR="0" indent="-285750" defTabSz="914400" fontAlgn="base">
              <a:lnSpc>
                <a:spcPct val="100000"/>
              </a:lnSpc>
              <a:spcBef>
                <a:spcPct val="20000"/>
              </a:spcBef>
              <a:spcAft>
                <a:spcPct val="0"/>
              </a:spcAft>
              <a:buClr>
                <a:schemeClr val="tx1"/>
              </a:buClr>
              <a:buSzTx/>
              <a:buFont typeface="Wingdings" panose="05000000000000000000" pitchFamily="2" charset="2"/>
              <a:buChar char="l"/>
              <a:tabLst/>
              <a:defRPr kumimoji="1" sz="2800" baseline="0">
                <a:solidFill>
                  <a:schemeClr val="tx1">
                    <a:lumMod val="75000"/>
                    <a:lumOff val="25000"/>
                  </a:schemeClr>
                </a:solidFill>
                <a:latin typeface="メイリオ" panose="020B0604030504040204" pitchFamily="50" charset="-128"/>
                <a:ea typeface="メイリオ" panose="020B0604030504040204" pitchFamily="50" charset="-128"/>
              </a:defRPr>
            </a:lvl2pPr>
            <a:lvl3pPr marL="1143000" marR="0" indent="-22860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3pPr>
            <a:lvl4pPr marL="1714500" marR="0" indent="-34290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4pPr>
            <a:lvl5pPr marL="2114550" marR="0" indent="-28575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5pPr>
            <a:lvl6pPr marL="2514600" indent="-228600" defTabSz="914400">
              <a:lnSpc>
                <a:spcPct val="90000"/>
              </a:lnSpc>
              <a:spcBef>
                <a:spcPts val="500"/>
              </a:spcBef>
              <a:buFont typeface="Arial" panose="020B0604020202020204" pitchFamily="34" charset="0"/>
              <a:buChar char="•"/>
              <a:defRPr kumimoji="1"/>
            </a:lvl6pPr>
            <a:lvl7pPr marL="2971800" indent="-228600" defTabSz="914400">
              <a:lnSpc>
                <a:spcPct val="90000"/>
              </a:lnSpc>
              <a:spcBef>
                <a:spcPts val="500"/>
              </a:spcBef>
              <a:buFont typeface="Arial" panose="020B0604020202020204" pitchFamily="34" charset="0"/>
              <a:buChar char="•"/>
              <a:defRPr kumimoji="1"/>
            </a:lvl7pPr>
            <a:lvl8pPr marL="3429000" indent="-228600" defTabSz="914400">
              <a:lnSpc>
                <a:spcPct val="90000"/>
              </a:lnSpc>
              <a:spcBef>
                <a:spcPts val="500"/>
              </a:spcBef>
              <a:buFont typeface="Arial" panose="020B0604020202020204" pitchFamily="34" charset="0"/>
              <a:buChar char="•"/>
              <a:defRPr kumimoji="1"/>
            </a:lvl8pPr>
            <a:lvl9pPr marL="3886200" indent="-228600" defTabSz="914400">
              <a:lnSpc>
                <a:spcPct val="90000"/>
              </a:lnSpc>
              <a:spcBef>
                <a:spcPts val="500"/>
              </a:spcBef>
              <a:buFont typeface="Arial" panose="020B0604020202020204" pitchFamily="34" charset="0"/>
              <a:buChar char="•"/>
              <a:defRPr kumimoji="1"/>
            </a:lvl9pPr>
          </a:lstStyle>
          <a:p>
            <a:pPr>
              <a:buClr>
                <a:srgbClr val="F36C37"/>
              </a:buClr>
              <a:buFont typeface="Wingdings" panose="05000000000000000000" pitchFamily="2" charset="2"/>
              <a:buChar char="l"/>
            </a:pPr>
            <a:r>
              <a:rPr lang="ja-JP" altLang="en-US" sz="1800" dirty="0"/>
              <a:t>変数と型 </a:t>
            </a:r>
            <a:r>
              <a:rPr lang="en-US" altLang="ja-JP" sz="1800" dirty="0"/>
              <a:t>/ </a:t>
            </a:r>
            <a:r>
              <a:rPr lang="ja-JP" altLang="en-US" sz="1800" dirty="0"/>
              <a:t>四則演算</a:t>
            </a:r>
          </a:p>
          <a:p>
            <a:pPr>
              <a:buClr>
                <a:srgbClr val="F36C37"/>
              </a:buClr>
              <a:buFont typeface="Wingdings" panose="05000000000000000000" pitchFamily="2" charset="2"/>
              <a:buChar char="l"/>
            </a:pPr>
            <a:r>
              <a:rPr lang="ja-JP" altLang="en-US" sz="1800" dirty="0"/>
              <a:t>リスト </a:t>
            </a:r>
            <a:r>
              <a:rPr lang="en-US" altLang="ja-JP" sz="1800" dirty="0"/>
              <a:t>/ </a:t>
            </a:r>
            <a:r>
              <a:rPr lang="ja-JP" altLang="en-US" sz="1800" dirty="0"/>
              <a:t>タプル </a:t>
            </a:r>
            <a:r>
              <a:rPr lang="en-US" altLang="ja-JP" sz="1800" dirty="0"/>
              <a:t>/</a:t>
            </a:r>
            <a:r>
              <a:rPr lang="ja-JP" altLang="en-US" sz="1800" dirty="0"/>
              <a:t> 辞書</a:t>
            </a:r>
            <a:endParaRPr lang="en-US" altLang="ja-JP" sz="1800" dirty="0"/>
          </a:p>
          <a:p>
            <a:pPr>
              <a:buClr>
                <a:srgbClr val="F36C37"/>
              </a:buClr>
              <a:buFont typeface="Wingdings" panose="05000000000000000000" pitchFamily="2" charset="2"/>
              <a:buChar char="l"/>
            </a:pPr>
            <a:r>
              <a:rPr lang="en-US" altLang="ja-JP" sz="1800" dirty="0"/>
              <a:t>if</a:t>
            </a:r>
            <a:r>
              <a:rPr lang="ja-JP" altLang="en-US" sz="1800" dirty="0"/>
              <a:t>文 </a:t>
            </a:r>
            <a:r>
              <a:rPr lang="en-US" altLang="ja-JP" sz="1800" dirty="0"/>
              <a:t>/ for</a:t>
            </a:r>
            <a:r>
              <a:rPr lang="ja-JP" altLang="en-US" sz="1800" dirty="0"/>
              <a:t>文</a:t>
            </a:r>
            <a:endParaRPr lang="en-US" altLang="ja-JP" sz="1800" dirty="0"/>
          </a:p>
          <a:p>
            <a:pPr>
              <a:buClr>
                <a:srgbClr val="F36C37"/>
              </a:buClr>
              <a:buFont typeface="Wingdings" panose="05000000000000000000" pitchFamily="2" charset="2"/>
              <a:buChar char="l"/>
            </a:pPr>
            <a:r>
              <a:rPr lang="ja-JP" altLang="en-US" sz="1800" dirty="0"/>
              <a:t>関数 </a:t>
            </a:r>
            <a:r>
              <a:rPr lang="en-US" altLang="ja-JP" sz="1800" dirty="0"/>
              <a:t>/ </a:t>
            </a:r>
            <a:r>
              <a:rPr lang="ja-JP" altLang="en-US" sz="1800" dirty="0"/>
              <a:t>クラス</a:t>
            </a:r>
          </a:p>
        </p:txBody>
      </p:sp>
      <p:sp>
        <p:nvSpPr>
          <p:cNvPr id="8" name="四角形: 角を丸くする 7">
            <a:extLst>
              <a:ext uri="{FF2B5EF4-FFF2-40B4-BE49-F238E27FC236}">
                <a16:creationId xmlns:a16="http://schemas.microsoft.com/office/drawing/2014/main" id="{01D4CEFF-C3F8-4ADA-B6DB-73D12C798EAE}"/>
              </a:ext>
            </a:extLst>
          </p:cNvPr>
          <p:cNvSpPr/>
          <p:nvPr/>
        </p:nvSpPr>
        <p:spPr bwMode="auto">
          <a:xfrm>
            <a:off x="746465" y="4472759"/>
            <a:ext cx="10678772" cy="477017"/>
          </a:xfrm>
          <a:prstGeom prst="roundRect">
            <a:avLst>
              <a:gd name="adj" fmla="val 7423"/>
            </a:avLst>
          </a:prstGeom>
          <a:solidFill>
            <a:srgbClr val="FEEDE6"/>
          </a:solidFill>
          <a:ln w="19050" algn="ctr">
            <a:noFill/>
            <a:prstDash val="dash"/>
            <a:round/>
            <a:headEnd/>
            <a:tailEnd/>
          </a:ln>
          <a:effectLst/>
        </p:spPr>
        <p:txBody>
          <a:bodyPr wrap="none" lIns="180000" bIns="0" rtlCol="0" anchor="ctr"/>
          <a:lstStyle/>
          <a:p>
            <a:pPr marL="285750" indent="-285750">
              <a:buFont typeface="Wingdings" panose="05000000000000000000" pitchFamily="2" charset="2"/>
              <a:buChar char="n"/>
            </a:pPr>
            <a:r>
              <a:rPr kumimoji="1" lang="ja-JP" altLang="en-US" sz="2000" b="1" dirty="0">
                <a:solidFill>
                  <a:srgbClr val="F36C37"/>
                </a:solidFill>
                <a:latin typeface="+mj-ea"/>
                <a:ea typeface="+mj-ea"/>
              </a:rPr>
              <a:t>機械学習の基本ライブラリを試してみる</a:t>
            </a:r>
          </a:p>
        </p:txBody>
      </p:sp>
      <p:sp>
        <p:nvSpPr>
          <p:cNvPr id="9" name="テキスト ボックス 8">
            <a:extLst>
              <a:ext uri="{FF2B5EF4-FFF2-40B4-BE49-F238E27FC236}">
                <a16:creationId xmlns:a16="http://schemas.microsoft.com/office/drawing/2014/main" id="{0A3897B8-811D-4F1C-9A7E-168FF4C9421B}"/>
              </a:ext>
            </a:extLst>
          </p:cNvPr>
          <p:cNvSpPr txBox="1"/>
          <p:nvPr/>
        </p:nvSpPr>
        <p:spPr>
          <a:xfrm>
            <a:off x="1038992" y="5104519"/>
            <a:ext cx="9981433" cy="1103939"/>
          </a:xfrm>
          <a:prstGeom prst="rect">
            <a:avLst/>
          </a:prstGeom>
        </p:spPr>
        <p:txBody>
          <a:bodyPr vert="horz" wrap="none" lIns="91440" tIns="45720" rIns="91440" bIns="45720" rtlCol="0">
            <a:noAutofit/>
          </a:bodyPr>
          <a:lstStyle>
            <a:defPPr>
              <a:defRPr lang="en-US"/>
            </a:defPPr>
            <a:lvl1pPr marL="357188" marR="0" indent="-357188" defTabSz="914400" fontAlgn="base">
              <a:lnSpc>
                <a:spcPct val="100000"/>
              </a:lnSpc>
              <a:spcBef>
                <a:spcPts val="0"/>
              </a:spcBef>
              <a:spcAft>
                <a:spcPts val="600"/>
              </a:spcAft>
              <a:buClr>
                <a:schemeClr val="tx1">
                  <a:lumMod val="75000"/>
                  <a:lumOff val="25000"/>
                </a:schemeClr>
              </a:buClr>
              <a:buSzTx/>
              <a:buFont typeface="Wingdings" panose="05000000000000000000" pitchFamily="2" charset="2"/>
              <a:buChar char="l"/>
              <a:tabLst/>
              <a:defRPr kumimoji="1" b="1" baseline="0">
                <a:solidFill>
                  <a:schemeClr val="tx1">
                    <a:lumMod val="75000"/>
                    <a:lumOff val="25000"/>
                  </a:schemeClr>
                </a:solidFill>
                <a:latin typeface="メイリオ" panose="020B0604030504040204" pitchFamily="50" charset="-128"/>
                <a:ea typeface="メイリオ" panose="020B0604030504040204" pitchFamily="50" charset="-128"/>
              </a:defRPr>
            </a:lvl1pPr>
            <a:lvl2pPr marL="742950" marR="0" indent="-285750" defTabSz="914400" fontAlgn="base">
              <a:lnSpc>
                <a:spcPct val="100000"/>
              </a:lnSpc>
              <a:spcBef>
                <a:spcPct val="20000"/>
              </a:spcBef>
              <a:spcAft>
                <a:spcPct val="0"/>
              </a:spcAft>
              <a:buClr>
                <a:schemeClr val="tx1"/>
              </a:buClr>
              <a:buSzTx/>
              <a:buFont typeface="Wingdings" panose="05000000000000000000" pitchFamily="2" charset="2"/>
              <a:buChar char="l"/>
              <a:tabLst/>
              <a:defRPr kumimoji="1" sz="2800" baseline="0">
                <a:solidFill>
                  <a:schemeClr val="tx1">
                    <a:lumMod val="75000"/>
                    <a:lumOff val="25000"/>
                  </a:schemeClr>
                </a:solidFill>
                <a:latin typeface="メイリオ" panose="020B0604030504040204" pitchFamily="50" charset="-128"/>
                <a:ea typeface="メイリオ" panose="020B0604030504040204" pitchFamily="50" charset="-128"/>
              </a:defRPr>
            </a:lvl2pPr>
            <a:lvl3pPr marL="1143000" marR="0" indent="-22860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3pPr>
            <a:lvl4pPr marL="1714500" marR="0" indent="-34290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4pPr>
            <a:lvl5pPr marL="2114550" marR="0" indent="-28575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5pPr>
            <a:lvl6pPr marL="2514600" indent="-228600" defTabSz="914400">
              <a:lnSpc>
                <a:spcPct val="90000"/>
              </a:lnSpc>
              <a:spcBef>
                <a:spcPts val="500"/>
              </a:spcBef>
              <a:buFont typeface="Arial" panose="020B0604020202020204" pitchFamily="34" charset="0"/>
              <a:buChar char="•"/>
              <a:defRPr kumimoji="1"/>
            </a:lvl6pPr>
            <a:lvl7pPr marL="2971800" indent="-228600" defTabSz="914400">
              <a:lnSpc>
                <a:spcPct val="90000"/>
              </a:lnSpc>
              <a:spcBef>
                <a:spcPts val="500"/>
              </a:spcBef>
              <a:buFont typeface="Arial" panose="020B0604020202020204" pitchFamily="34" charset="0"/>
              <a:buChar char="•"/>
              <a:defRPr kumimoji="1"/>
            </a:lvl7pPr>
            <a:lvl8pPr marL="3429000" indent="-228600" defTabSz="914400">
              <a:lnSpc>
                <a:spcPct val="90000"/>
              </a:lnSpc>
              <a:spcBef>
                <a:spcPts val="500"/>
              </a:spcBef>
              <a:buFont typeface="Arial" panose="020B0604020202020204" pitchFamily="34" charset="0"/>
              <a:buChar char="•"/>
              <a:defRPr kumimoji="1"/>
            </a:lvl8pPr>
            <a:lvl9pPr marL="3886200" indent="-228600" defTabSz="914400">
              <a:lnSpc>
                <a:spcPct val="90000"/>
              </a:lnSpc>
              <a:spcBef>
                <a:spcPts val="500"/>
              </a:spcBef>
              <a:buFont typeface="Arial" panose="020B0604020202020204" pitchFamily="34" charset="0"/>
              <a:buChar char="•"/>
              <a:defRPr kumimoji="1"/>
            </a:lvl9pPr>
          </a:lstStyle>
          <a:p>
            <a:pPr>
              <a:buClr>
                <a:srgbClr val="F36C37"/>
              </a:buClr>
            </a:pPr>
            <a:r>
              <a:rPr lang="en-US" altLang="ja-JP" dirty="0"/>
              <a:t>NumPy	</a:t>
            </a:r>
            <a:r>
              <a:rPr lang="ja-JP" altLang="en-US" dirty="0"/>
              <a:t>（数値計算）</a:t>
            </a:r>
          </a:p>
          <a:p>
            <a:pPr>
              <a:buClr>
                <a:srgbClr val="F36C37"/>
              </a:buClr>
            </a:pPr>
            <a:r>
              <a:rPr lang="en-US" altLang="ja-JP" dirty="0"/>
              <a:t>pandas	</a:t>
            </a:r>
            <a:r>
              <a:rPr lang="ja-JP" altLang="en-US" dirty="0"/>
              <a:t>（データ読み取り、加工）</a:t>
            </a:r>
            <a:endParaRPr lang="en-US" altLang="ja-JP" dirty="0"/>
          </a:p>
          <a:p>
            <a:pPr>
              <a:buClr>
                <a:srgbClr val="F36C37"/>
              </a:buClr>
            </a:pPr>
            <a:r>
              <a:rPr lang="en-US" altLang="ja-JP" dirty="0"/>
              <a:t>matplotlib	</a:t>
            </a:r>
            <a:r>
              <a:rPr lang="ja-JP" altLang="en-US" dirty="0"/>
              <a:t>（グラフ描画）</a:t>
            </a:r>
          </a:p>
        </p:txBody>
      </p:sp>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lang="en-US" altLang="ja-JP" dirty="0"/>
              <a:t>1-4-2.Python</a:t>
            </a:r>
            <a:r>
              <a:rPr lang="ja-JP" altLang="en-US" dirty="0"/>
              <a:t>の復習と機械学習の基本ライブラリ</a:t>
            </a:r>
            <a:endParaRPr kumimoji="1" lang="ja-JP" altLang="en-US" dirty="0"/>
          </a:p>
        </p:txBody>
      </p:sp>
      <p:sp>
        <p:nvSpPr>
          <p:cNvPr id="5" name="スライド番号プレースホルダー 4">
            <a:extLst>
              <a:ext uri="{FF2B5EF4-FFF2-40B4-BE49-F238E27FC236}">
                <a16:creationId xmlns:a16="http://schemas.microsoft.com/office/drawing/2014/main" id="{C905B90A-465B-402F-BC68-6932C2B00E04}"/>
              </a:ext>
            </a:extLst>
          </p:cNvPr>
          <p:cNvSpPr>
            <a:spLocks noGrp="1"/>
          </p:cNvSpPr>
          <p:nvPr>
            <p:ph type="sldNum" sz="quarter" idx="10"/>
          </p:nvPr>
        </p:nvSpPr>
        <p:spPr/>
        <p:txBody>
          <a:bodyPr/>
          <a:lstStyle/>
          <a:p>
            <a:fld id="{5D750650-B10A-47BF-93C2-E1678438B37A}" type="slidenum">
              <a:rPr kumimoji="1" lang="ja-JP" altLang="en-US" smtClean="0"/>
              <a:pPr/>
              <a:t>158</a:t>
            </a:fld>
            <a:endParaRPr kumimoji="1" lang="ja-JP" altLang="en-US"/>
          </a:p>
        </p:txBody>
      </p:sp>
      <p:sp>
        <p:nvSpPr>
          <p:cNvPr id="4" name="テキスト ボックス 3">
            <a:extLst>
              <a:ext uri="{FF2B5EF4-FFF2-40B4-BE49-F238E27FC236}">
                <a16:creationId xmlns:a16="http://schemas.microsoft.com/office/drawing/2014/main" id="{EB308ADB-2C24-40A0-9C1C-3E0C25EC8182}"/>
              </a:ext>
            </a:extLst>
          </p:cNvPr>
          <p:cNvSpPr txBox="1"/>
          <p:nvPr/>
        </p:nvSpPr>
        <p:spPr>
          <a:xfrm>
            <a:off x="766763" y="926435"/>
            <a:ext cx="10658473" cy="431657"/>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20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pPr>
              <a:lnSpc>
                <a:spcPct val="130000"/>
              </a:lnSpc>
            </a:pPr>
            <a:r>
              <a:rPr lang="en-US" altLang="ja-JP" sz="1800" dirty="0"/>
              <a:t>mlho/ exercise </a:t>
            </a:r>
            <a:r>
              <a:rPr lang="ja-JP" altLang="en-US" sz="1800" dirty="0"/>
              <a:t>フォルダの中の「</a:t>
            </a:r>
            <a:r>
              <a:rPr lang="en-US" altLang="ja-JP" sz="1800" dirty="0"/>
              <a:t>1-2_Python</a:t>
            </a:r>
            <a:r>
              <a:rPr lang="ja-JP" altLang="en-US" sz="1800" dirty="0"/>
              <a:t>基本文法の復習</a:t>
            </a:r>
            <a:r>
              <a:rPr lang="en-US" altLang="ja-JP" sz="1800" dirty="0"/>
              <a:t>.ipynb</a:t>
            </a:r>
            <a:r>
              <a:rPr lang="ja-JP" altLang="en-US" sz="1800" dirty="0"/>
              <a:t>」を実行する</a:t>
            </a:r>
          </a:p>
        </p:txBody>
      </p:sp>
      <p:sp>
        <p:nvSpPr>
          <p:cNvPr id="10" name="テキスト ボックス 9">
            <a:extLst>
              <a:ext uri="{FF2B5EF4-FFF2-40B4-BE49-F238E27FC236}">
                <a16:creationId xmlns:a16="http://schemas.microsoft.com/office/drawing/2014/main" id="{BA5466DC-B455-4180-A2AF-B7D3A9003839}"/>
              </a:ext>
            </a:extLst>
          </p:cNvPr>
          <p:cNvSpPr txBox="1"/>
          <p:nvPr/>
        </p:nvSpPr>
        <p:spPr>
          <a:xfrm>
            <a:off x="741363" y="3987224"/>
            <a:ext cx="10658473" cy="431657"/>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20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pPr>
              <a:lnSpc>
                <a:spcPct val="130000"/>
              </a:lnSpc>
            </a:pPr>
            <a:r>
              <a:rPr lang="en-US" altLang="ja-JP" sz="1800" dirty="0"/>
              <a:t>mlho/ exercise </a:t>
            </a:r>
            <a:r>
              <a:rPr lang="ja-JP" altLang="en-US" sz="1800" dirty="0"/>
              <a:t>フォルダの中の「</a:t>
            </a:r>
            <a:r>
              <a:rPr lang="en-US" altLang="ja-JP" sz="1800" dirty="0"/>
              <a:t>1-3_</a:t>
            </a:r>
            <a:r>
              <a:rPr lang="ja-JP" altLang="en-US" sz="1800" dirty="0"/>
              <a:t>機械学習の基本ライブラリ</a:t>
            </a:r>
            <a:r>
              <a:rPr lang="en-US" altLang="ja-JP" sz="1800" dirty="0"/>
              <a:t>.ipynb</a:t>
            </a:r>
            <a:r>
              <a:rPr lang="ja-JP" altLang="en-US" sz="1800" dirty="0"/>
              <a:t>」を実行する</a:t>
            </a:r>
          </a:p>
        </p:txBody>
      </p:sp>
    </p:spTree>
    <p:extLst>
      <p:ext uri="{BB962C8B-B14F-4D97-AF65-F5344CB8AC3E}">
        <p14:creationId xmlns:p14="http://schemas.microsoft.com/office/powerpoint/2010/main" val="72332533"/>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四角形: 角を丸くする 5">
            <a:extLst>
              <a:ext uri="{FF2B5EF4-FFF2-40B4-BE49-F238E27FC236}">
                <a16:creationId xmlns:a16="http://schemas.microsoft.com/office/drawing/2014/main" id="{915DD971-A22B-40E4-9124-F6E32E9C99DA}"/>
              </a:ext>
            </a:extLst>
          </p:cNvPr>
          <p:cNvSpPr/>
          <p:nvPr/>
        </p:nvSpPr>
        <p:spPr bwMode="auto">
          <a:xfrm>
            <a:off x="746465" y="941642"/>
            <a:ext cx="10678772" cy="477017"/>
          </a:xfrm>
          <a:prstGeom prst="roundRect">
            <a:avLst>
              <a:gd name="adj" fmla="val 7423"/>
            </a:avLst>
          </a:prstGeom>
          <a:solidFill>
            <a:srgbClr val="FEEDE6"/>
          </a:solidFill>
          <a:ln w="19050" algn="ctr">
            <a:noFill/>
            <a:prstDash val="dash"/>
            <a:round/>
            <a:headEnd/>
            <a:tailEnd/>
          </a:ln>
          <a:effectLst/>
        </p:spPr>
        <p:txBody>
          <a:bodyPr wrap="none" lIns="180000" bIns="0" rtlCol="0" anchor="ctr"/>
          <a:lstStyle/>
          <a:p>
            <a:pPr marL="285750" indent="-285750">
              <a:buFont typeface="Wingdings" panose="05000000000000000000" pitchFamily="2" charset="2"/>
              <a:buChar char="n"/>
            </a:pPr>
            <a:r>
              <a:rPr kumimoji="1" lang="en-US" altLang="ja-JP" sz="2000" b="1" dirty="0">
                <a:solidFill>
                  <a:srgbClr val="F36C37"/>
                </a:solidFill>
                <a:latin typeface="+mj-ea"/>
                <a:ea typeface="+mj-ea"/>
              </a:rPr>
              <a:t>NumPy</a:t>
            </a:r>
            <a:endParaRPr kumimoji="1" lang="ja-JP" altLang="en-US" sz="2000" b="1" dirty="0">
              <a:solidFill>
                <a:srgbClr val="F36C37"/>
              </a:solidFill>
              <a:latin typeface="+mj-ea"/>
              <a:ea typeface="+mj-ea"/>
            </a:endParaRPr>
          </a:p>
        </p:txBody>
      </p:sp>
      <p:sp>
        <p:nvSpPr>
          <p:cNvPr id="7" name="テキスト ボックス 6">
            <a:extLst>
              <a:ext uri="{FF2B5EF4-FFF2-40B4-BE49-F238E27FC236}">
                <a16:creationId xmlns:a16="http://schemas.microsoft.com/office/drawing/2014/main" id="{2F1127E5-9282-4A02-8889-BA620D0A3CE0}"/>
              </a:ext>
            </a:extLst>
          </p:cNvPr>
          <p:cNvSpPr txBox="1"/>
          <p:nvPr/>
        </p:nvSpPr>
        <p:spPr>
          <a:xfrm>
            <a:off x="1038991" y="1657357"/>
            <a:ext cx="10386245" cy="1103939"/>
          </a:xfrm>
          <a:prstGeom prst="rect">
            <a:avLst/>
          </a:prstGeom>
        </p:spPr>
        <p:txBody>
          <a:bodyPr vert="horz" wrap="none" lIns="91440" tIns="45720" rIns="91440" bIns="45720" rtlCol="0">
            <a:noAutofit/>
          </a:bodyPr>
          <a:lstStyle>
            <a:defPPr>
              <a:defRPr lang="en-US"/>
            </a:defPPr>
            <a:lvl1pPr marL="357188" marR="0" indent="-357188" defTabSz="914400" fontAlgn="base">
              <a:lnSpc>
                <a:spcPct val="100000"/>
              </a:lnSpc>
              <a:spcBef>
                <a:spcPts val="0"/>
              </a:spcBef>
              <a:spcAft>
                <a:spcPts val="600"/>
              </a:spcAft>
              <a:buClr>
                <a:schemeClr val="tx1">
                  <a:lumMod val="75000"/>
                  <a:lumOff val="25000"/>
                </a:schemeClr>
              </a:buClr>
              <a:buSzTx/>
              <a:buFont typeface="Wingdings" panose="05000000000000000000" pitchFamily="2" charset="2"/>
              <a:buChar char="n"/>
              <a:tabLst/>
              <a:defRPr kumimoji="1" sz="2000" b="1" baseline="0">
                <a:solidFill>
                  <a:schemeClr val="tx1">
                    <a:lumMod val="75000"/>
                    <a:lumOff val="25000"/>
                  </a:schemeClr>
                </a:solidFill>
                <a:latin typeface="メイリオ" panose="020B0604030504040204" pitchFamily="50" charset="-128"/>
                <a:ea typeface="メイリオ" panose="020B0604030504040204" pitchFamily="50" charset="-128"/>
              </a:defRPr>
            </a:lvl1pPr>
            <a:lvl2pPr marL="742950" marR="0" indent="-285750" defTabSz="914400" fontAlgn="base">
              <a:lnSpc>
                <a:spcPct val="100000"/>
              </a:lnSpc>
              <a:spcBef>
                <a:spcPct val="20000"/>
              </a:spcBef>
              <a:spcAft>
                <a:spcPct val="0"/>
              </a:spcAft>
              <a:buClr>
                <a:schemeClr val="tx1"/>
              </a:buClr>
              <a:buSzTx/>
              <a:buFont typeface="Wingdings" panose="05000000000000000000" pitchFamily="2" charset="2"/>
              <a:buChar char="l"/>
              <a:tabLst/>
              <a:defRPr kumimoji="1" sz="2800" baseline="0">
                <a:solidFill>
                  <a:schemeClr val="tx1">
                    <a:lumMod val="75000"/>
                    <a:lumOff val="25000"/>
                  </a:schemeClr>
                </a:solidFill>
                <a:latin typeface="メイリオ" panose="020B0604030504040204" pitchFamily="50" charset="-128"/>
                <a:ea typeface="メイリオ" panose="020B0604030504040204" pitchFamily="50" charset="-128"/>
              </a:defRPr>
            </a:lvl2pPr>
            <a:lvl3pPr marL="1143000" marR="0" indent="-22860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3pPr>
            <a:lvl4pPr marL="1714500" marR="0" indent="-34290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4pPr>
            <a:lvl5pPr marL="2114550" marR="0" indent="-28575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5pPr>
            <a:lvl6pPr marL="2514600" indent="-228600" defTabSz="914400">
              <a:lnSpc>
                <a:spcPct val="90000"/>
              </a:lnSpc>
              <a:spcBef>
                <a:spcPts val="500"/>
              </a:spcBef>
              <a:buFont typeface="Arial" panose="020B0604020202020204" pitchFamily="34" charset="0"/>
              <a:buChar char="•"/>
              <a:defRPr kumimoji="1"/>
            </a:lvl6pPr>
            <a:lvl7pPr marL="2971800" indent="-228600" defTabSz="914400">
              <a:lnSpc>
                <a:spcPct val="90000"/>
              </a:lnSpc>
              <a:spcBef>
                <a:spcPts val="500"/>
              </a:spcBef>
              <a:buFont typeface="Arial" panose="020B0604020202020204" pitchFamily="34" charset="0"/>
              <a:buChar char="•"/>
              <a:defRPr kumimoji="1"/>
            </a:lvl7pPr>
            <a:lvl8pPr marL="3429000" indent="-228600" defTabSz="914400">
              <a:lnSpc>
                <a:spcPct val="90000"/>
              </a:lnSpc>
              <a:spcBef>
                <a:spcPts val="500"/>
              </a:spcBef>
              <a:buFont typeface="Arial" panose="020B0604020202020204" pitchFamily="34" charset="0"/>
              <a:buChar char="•"/>
              <a:defRPr kumimoji="1"/>
            </a:lvl8pPr>
            <a:lvl9pPr marL="3886200" indent="-228600" defTabSz="914400">
              <a:lnSpc>
                <a:spcPct val="90000"/>
              </a:lnSpc>
              <a:spcBef>
                <a:spcPts val="500"/>
              </a:spcBef>
              <a:buFont typeface="Arial" panose="020B0604020202020204" pitchFamily="34" charset="0"/>
              <a:buChar char="•"/>
              <a:defRPr kumimoji="1"/>
            </a:lvl9pPr>
          </a:lstStyle>
          <a:p>
            <a:pPr>
              <a:buClr>
                <a:srgbClr val="F36C37"/>
              </a:buClr>
              <a:buFont typeface="Wingdings" panose="05000000000000000000" pitchFamily="2" charset="2"/>
              <a:buChar char="l"/>
            </a:pPr>
            <a:r>
              <a:rPr lang="en-US" altLang="ja-JP" sz="1800" dirty="0"/>
              <a:t>Python</a:t>
            </a:r>
            <a:r>
              <a:rPr lang="ja-JP" altLang="en-US" sz="1800" dirty="0"/>
              <a:t>での科学計算の基本パッケージ</a:t>
            </a:r>
          </a:p>
          <a:p>
            <a:pPr lvl="1">
              <a:buClr>
                <a:srgbClr val="F36C37"/>
              </a:buClr>
            </a:pPr>
            <a:r>
              <a:rPr lang="ja-JP" altLang="en-US" sz="1400" b="1" dirty="0"/>
              <a:t>ベクトルや行列などの多次元配列の計算</a:t>
            </a:r>
            <a:endParaRPr lang="en-US" altLang="ja-JP" sz="1400" b="1" dirty="0"/>
          </a:p>
          <a:p>
            <a:pPr lvl="1">
              <a:buClr>
                <a:srgbClr val="F36C37"/>
              </a:buClr>
            </a:pPr>
            <a:r>
              <a:rPr lang="ja-JP" altLang="en-US" sz="1400" b="1" dirty="0"/>
              <a:t>リストより効率よく配列や行列（多次元配列）を処理可能</a:t>
            </a:r>
            <a:endParaRPr lang="en-US" altLang="ja-JP" sz="1400" b="1" dirty="0"/>
          </a:p>
          <a:p>
            <a:pPr lvl="1">
              <a:buClr>
                <a:srgbClr val="F36C37"/>
              </a:buClr>
            </a:pPr>
            <a:r>
              <a:rPr lang="en-US" altLang="ja-JP" sz="1400" b="1" dirty="0"/>
              <a:t>NumPy</a:t>
            </a:r>
            <a:r>
              <a:rPr lang="ja-JP" altLang="en-US" sz="1400" b="1" dirty="0"/>
              <a:t>配列（</a:t>
            </a:r>
            <a:r>
              <a:rPr lang="en-US" altLang="ja-JP" sz="1400" b="1" dirty="0"/>
              <a:t>np.array</a:t>
            </a:r>
            <a:r>
              <a:rPr lang="ja-JP" altLang="en-US" sz="1400" b="1" dirty="0"/>
              <a:t>）というデータの扱い方が、機械学習のスタンダード</a:t>
            </a:r>
          </a:p>
          <a:p>
            <a:pPr lvl="1">
              <a:buClr>
                <a:srgbClr val="F36C37"/>
              </a:buClr>
            </a:pPr>
            <a:r>
              <a:rPr lang="ja-JP" altLang="en-US" sz="1400" b="1" dirty="0"/>
              <a:t>その他、乱数生成など機能多数</a:t>
            </a:r>
          </a:p>
          <a:p>
            <a:pPr>
              <a:buClr>
                <a:srgbClr val="F36C37"/>
              </a:buClr>
              <a:buFont typeface="Wingdings" panose="05000000000000000000" pitchFamily="2" charset="2"/>
              <a:buChar char="l"/>
            </a:pPr>
            <a:endParaRPr lang="ja-JP" altLang="en-US" sz="1800" dirty="0"/>
          </a:p>
        </p:txBody>
      </p:sp>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lang="en-US" altLang="ja-JP" dirty="0"/>
              <a:t>1-4-3.</a:t>
            </a:r>
            <a:r>
              <a:rPr lang="ja-JP" altLang="en-US" dirty="0"/>
              <a:t>機械学習基本ライブラリの紹介①</a:t>
            </a:r>
            <a:endParaRPr kumimoji="1" lang="ja-JP" altLang="en-US" dirty="0"/>
          </a:p>
        </p:txBody>
      </p:sp>
      <p:sp>
        <p:nvSpPr>
          <p:cNvPr id="5" name="スライド番号プレースホルダー 4">
            <a:extLst>
              <a:ext uri="{FF2B5EF4-FFF2-40B4-BE49-F238E27FC236}">
                <a16:creationId xmlns:a16="http://schemas.microsoft.com/office/drawing/2014/main" id="{C905B90A-465B-402F-BC68-6932C2B00E04}"/>
              </a:ext>
            </a:extLst>
          </p:cNvPr>
          <p:cNvSpPr>
            <a:spLocks noGrp="1"/>
          </p:cNvSpPr>
          <p:nvPr>
            <p:ph type="sldNum" sz="quarter" idx="10"/>
          </p:nvPr>
        </p:nvSpPr>
        <p:spPr/>
        <p:txBody>
          <a:bodyPr/>
          <a:lstStyle/>
          <a:p>
            <a:fld id="{5D750650-B10A-47BF-93C2-E1678438B37A}" type="slidenum">
              <a:rPr kumimoji="1" lang="ja-JP" altLang="en-US" smtClean="0"/>
              <a:pPr/>
              <a:t>159</a:t>
            </a:fld>
            <a:endParaRPr kumimoji="1" lang="ja-JP" altLang="en-US"/>
          </a:p>
        </p:txBody>
      </p:sp>
      <p:pic>
        <p:nvPicPr>
          <p:cNvPr id="10" name="図 9">
            <a:extLst>
              <a:ext uri="{FF2B5EF4-FFF2-40B4-BE49-F238E27FC236}">
                <a16:creationId xmlns:a16="http://schemas.microsoft.com/office/drawing/2014/main" id="{5977F45A-93C3-4FDB-B0AB-C13BD22F08B5}"/>
              </a:ext>
            </a:extLst>
          </p:cNvPr>
          <p:cNvPicPr>
            <a:picLocks noChangeAspect="1"/>
          </p:cNvPicPr>
          <p:nvPr/>
        </p:nvPicPr>
        <p:blipFill>
          <a:blip r:embed="rId3"/>
          <a:stretch>
            <a:fillRect/>
          </a:stretch>
        </p:blipFill>
        <p:spPr>
          <a:xfrm>
            <a:off x="9423006" y="5512205"/>
            <a:ext cx="1860930" cy="766265"/>
          </a:xfrm>
          <a:prstGeom prst="rect">
            <a:avLst/>
          </a:prstGeom>
        </p:spPr>
      </p:pic>
      <p:sp>
        <p:nvSpPr>
          <p:cNvPr id="12" name="正方形/長方形 11">
            <a:extLst>
              <a:ext uri="{FF2B5EF4-FFF2-40B4-BE49-F238E27FC236}">
                <a16:creationId xmlns:a16="http://schemas.microsoft.com/office/drawing/2014/main" id="{62062C14-5D7C-4D79-8CF4-E782502C7964}"/>
              </a:ext>
            </a:extLst>
          </p:cNvPr>
          <p:cNvSpPr/>
          <p:nvPr/>
        </p:nvSpPr>
        <p:spPr bwMode="auto">
          <a:xfrm>
            <a:off x="1639924" y="3267346"/>
            <a:ext cx="3266382" cy="2523280"/>
          </a:xfrm>
          <a:prstGeom prst="rect">
            <a:avLst/>
          </a:prstGeom>
          <a:solidFill>
            <a:srgbClr val="ECECEC"/>
          </a:solidFill>
          <a:ln w="12700">
            <a:noFill/>
          </a:ln>
          <a:effectLst/>
        </p:spPr>
        <p:style>
          <a:lnRef idx="1">
            <a:schemeClr val="accent1"/>
          </a:lnRef>
          <a:fillRef idx="2">
            <a:schemeClr val="accent1"/>
          </a:fillRef>
          <a:effectRef idx="1">
            <a:schemeClr val="accent1"/>
          </a:effectRef>
          <a:fontRef idx="minor">
            <a:schemeClr val="dk1"/>
          </a:fontRef>
        </p:style>
        <p:txBody>
          <a:bodyPr vert="horz" wrap="square" lIns="84406" tIns="42203" rIns="84406" bIns="42203" numCol="1" rtlCol="0" anchor="t" anchorCtr="0" compatLnSpc="1">
            <a:prstTxWarp prst="textNoShape">
              <a:avLst/>
            </a:prstTxWarp>
            <a:normAutofit lnSpcReduction="10000"/>
          </a:bodyPr>
          <a:lstStyle/>
          <a:p>
            <a:r>
              <a:rPr lang="en-US" altLang="ja-JP" sz="1600" dirty="0">
                <a:solidFill>
                  <a:srgbClr val="00879E"/>
                </a:solidFill>
                <a:latin typeface="+mn-ea"/>
              </a:rPr>
              <a:t>#</a:t>
            </a:r>
            <a:r>
              <a:rPr lang="ja-JP" altLang="en-US" sz="1600" dirty="0">
                <a:solidFill>
                  <a:srgbClr val="00879E"/>
                </a:solidFill>
                <a:latin typeface="+mn-ea"/>
              </a:rPr>
              <a:t>行列の内積計算</a:t>
            </a:r>
            <a:endParaRPr lang="en-US" altLang="ja-JP" sz="1600" dirty="0">
              <a:solidFill>
                <a:srgbClr val="00879E"/>
              </a:solidFill>
              <a:latin typeface="+mn-ea"/>
            </a:endParaRPr>
          </a:p>
          <a:p>
            <a:r>
              <a:rPr lang="en-US" altLang="ja-JP" sz="1600" dirty="0">
                <a:latin typeface="+mn-ea"/>
              </a:rPr>
              <a:t>import numpy as np</a:t>
            </a:r>
          </a:p>
          <a:p>
            <a:endParaRPr lang="en-US" altLang="ja-JP" sz="1600" dirty="0">
              <a:latin typeface="+mn-ea"/>
            </a:endParaRPr>
          </a:p>
          <a:p>
            <a:r>
              <a:rPr lang="en-US" altLang="ja-JP" sz="1600" dirty="0">
                <a:latin typeface="+mn-ea"/>
              </a:rPr>
              <a:t>X = np.array([ [1, 2], [3, 4] ])</a:t>
            </a:r>
          </a:p>
          <a:p>
            <a:r>
              <a:rPr lang="en-US" altLang="ja-JP" sz="1600" dirty="0">
                <a:latin typeface="+mn-ea"/>
              </a:rPr>
              <a:t>Y = np.array([ [5, 6], [7, 8] ])</a:t>
            </a:r>
          </a:p>
          <a:p>
            <a:r>
              <a:rPr lang="en-US" altLang="ja-JP" sz="1600" dirty="0">
                <a:latin typeface="+mn-ea"/>
              </a:rPr>
              <a:t>Z = np.dot(X,Y)</a:t>
            </a:r>
          </a:p>
          <a:p>
            <a:endParaRPr lang="en-US" altLang="ja-JP" sz="1600" dirty="0">
              <a:latin typeface="+mn-ea"/>
            </a:endParaRPr>
          </a:p>
          <a:p>
            <a:r>
              <a:rPr lang="en-US" altLang="ja-JP" sz="1600" dirty="0">
                <a:latin typeface="+mn-ea"/>
              </a:rPr>
              <a:t>print (Z)</a:t>
            </a:r>
          </a:p>
          <a:p>
            <a:endParaRPr lang="en-US" altLang="ja-JP" sz="1600" dirty="0">
              <a:latin typeface="+mn-ea"/>
            </a:endParaRPr>
          </a:p>
          <a:p>
            <a:r>
              <a:rPr lang="en-US" altLang="ja-JP" sz="1600" dirty="0">
                <a:latin typeface="+mn-ea"/>
              </a:rPr>
              <a:t>[[19 22]</a:t>
            </a:r>
          </a:p>
          <a:p>
            <a:r>
              <a:rPr lang="en-US" altLang="ja-JP" sz="1600" dirty="0">
                <a:latin typeface="+mn-ea"/>
              </a:rPr>
              <a:t> [43 50]]</a:t>
            </a:r>
          </a:p>
        </p:txBody>
      </p:sp>
      <mc:AlternateContent xmlns:mc="http://schemas.openxmlformats.org/markup-compatibility/2006" xmlns:a14="http://schemas.microsoft.com/office/drawing/2010/main">
        <mc:Choice Requires="a14">
          <p:sp>
            <p:nvSpPr>
              <p:cNvPr id="13" name="テキスト ボックス 12">
                <a:extLst>
                  <a:ext uri="{FF2B5EF4-FFF2-40B4-BE49-F238E27FC236}">
                    <a16:creationId xmlns:a16="http://schemas.microsoft.com/office/drawing/2014/main" id="{362299B5-C3B0-428F-87D9-297CA265D24D}"/>
                  </a:ext>
                </a:extLst>
              </p:cNvPr>
              <p:cNvSpPr txBox="1"/>
              <p:nvPr/>
            </p:nvSpPr>
            <p:spPr>
              <a:xfrm>
                <a:off x="5661036" y="3950463"/>
                <a:ext cx="4784195" cy="1804981"/>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d>
                        <m:dPr>
                          <m:begChr m:val="["/>
                          <m:endChr m:val="]"/>
                          <m:ctrlPr>
                            <a:rPr kumimoji="1" lang="en-US" altLang="ja-JP" i="1" smtClean="0">
                              <a:latin typeface="Cambria Math" panose="02040503050406030204" pitchFamily="18" charset="0"/>
                            </a:rPr>
                          </m:ctrlPr>
                        </m:dPr>
                        <m:e>
                          <m:m>
                            <m:mPr>
                              <m:mcs>
                                <m:mc>
                                  <m:mcPr>
                                    <m:count m:val="2"/>
                                    <m:mcJc m:val="center"/>
                                  </m:mcPr>
                                </m:mc>
                              </m:mcs>
                              <m:ctrlPr>
                                <a:rPr kumimoji="1" lang="en-US" altLang="ja-JP" i="1" smtClean="0">
                                  <a:latin typeface="Cambria Math" panose="02040503050406030204" pitchFamily="18" charset="0"/>
                                </a:rPr>
                              </m:ctrlPr>
                            </m:mPr>
                            <m:mr>
                              <m:e>
                                <m:r>
                                  <m:rPr>
                                    <m:brk m:alnAt="7"/>
                                  </m:rPr>
                                  <a:rPr kumimoji="1" lang="en-US" altLang="ja-JP" b="0" i="1" smtClean="0">
                                    <a:latin typeface="Cambria Math" panose="02040503050406030204" pitchFamily="18" charset="0"/>
                                  </a:rPr>
                                  <m:t>1</m:t>
                                </m:r>
                              </m:e>
                              <m:e>
                                <m:r>
                                  <a:rPr kumimoji="1" lang="en-US" altLang="ja-JP" b="0" i="1" smtClean="0">
                                    <a:latin typeface="Cambria Math" panose="02040503050406030204" pitchFamily="18" charset="0"/>
                                  </a:rPr>
                                  <m:t>2</m:t>
                                </m:r>
                              </m:e>
                            </m:mr>
                            <m:mr>
                              <m:e>
                                <m:r>
                                  <a:rPr kumimoji="1" lang="en-US" altLang="ja-JP" b="0" i="1" smtClean="0">
                                    <a:latin typeface="Cambria Math" panose="02040503050406030204" pitchFamily="18" charset="0"/>
                                  </a:rPr>
                                  <m:t>3</m:t>
                                </m:r>
                              </m:e>
                              <m:e>
                                <m:r>
                                  <a:rPr kumimoji="1" lang="en-US" altLang="ja-JP" b="0" i="1" smtClean="0">
                                    <a:latin typeface="Cambria Math" panose="02040503050406030204" pitchFamily="18" charset="0"/>
                                  </a:rPr>
                                  <m:t>4</m:t>
                                </m:r>
                              </m:e>
                            </m:mr>
                          </m:m>
                        </m:e>
                      </m:d>
                      <m:d>
                        <m:dPr>
                          <m:begChr m:val="["/>
                          <m:endChr m:val="]"/>
                          <m:ctrlPr>
                            <a:rPr kumimoji="1" lang="en-US" altLang="ja-JP" i="1" smtClean="0">
                              <a:latin typeface="Cambria Math" panose="02040503050406030204" pitchFamily="18" charset="0"/>
                            </a:rPr>
                          </m:ctrlPr>
                        </m:dPr>
                        <m:e>
                          <m:m>
                            <m:mPr>
                              <m:mcs>
                                <m:mc>
                                  <m:mcPr>
                                    <m:count m:val="2"/>
                                    <m:mcJc m:val="center"/>
                                  </m:mcPr>
                                </m:mc>
                              </m:mcs>
                              <m:ctrlPr>
                                <a:rPr kumimoji="1" lang="en-US" altLang="ja-JP" i="1">
                                  <a:latin typeface="Cambria Math" panose="02040503050406030204" pitchFamily="18" charset="0"/>
                                </a:rPr>
                              </m:ctrlPr>
                            </m:mPr>
                            <m:mr>
                              <m:e>
                                <m:r>
                                  <m:rPr>
                                    <m:brk m:alnAt="7"/>
                                  </m:rPr>
                                  <a:rPr kumimoji="1" lang="en-US" altLang="ja-JP" b="0" i="1" smtClean="0">
                                    <a:latin typeface="Cambria Math" panose="02040503050406030204" pitchFamily="18" charset="0"/>
                                  </a:rPr>
                                  <m:t>5</m:t>
                                </m:r>
                              </m:e>
                              <m:e>
                                <m:r>
                                  <a:rPr kumimoji="1" lang="en-US" altLang="ja-JP" b="0" i="1" smtClean="0">
                                    <a:latin typeface="Cambria Math" panose="02040503050406030204" pitchFamily="18" charset="0"/>
                                  </a:rPr>
                                  <m:t>6</m:t>
                                </m:r>
                              </m:e>
                            </m:mr>
                            <m:mr>
                              <m:e>
                                <m:r>
                                  <a:rPr kumimoji="1" lang="en-US" altLang="ja-JP" b="0" i="1" smtClean="0">
                                    <a:latin typeface="Cambria Math" panose="02040503050406030204" pitchFamily="18" charset="0"/>
                                  </a:rPr>
                                  <m:t>7</m:t>
                                </m:r>
                              </m:e>
                              <m:e>
                                <m:r>
                                  <a:rPr kumimoji="1" lang="en-US" altLang="ja-JP" b="0" i="1" smtClean="0">
                                    <a:latin typeface="Cambria Math" panose="02040503050406030204" pitchFamily="18" charset="0"/>
                                  </a:rPr>
                                  <m:t>8</m:t>
                                </m:r>
                              </m:e>
                            </m:mr>
                          </m:m>
                        </m:e>
                      </m:d>
                      <m:r>
                        <a:rPr kumimoji="1" lang="en-US" altLang="ja-JP" i="1" smtClean="0">
                          <a:latin typeface="Cambria Math" panose="02040503050406030204" pitchFamily="18" charset="0"/>
                          <a:ea typeface="Cambria Math" panose="02040503050406030204" pitchFamily="18" charset="0"/>
                        </a:rPr>
                        <m:t>=</m:t>
                      </m:r>
                      <m:d>
                        <m:dPr>
                          <m:begChr m:val="["/>
                          <m:endChr m:val="]"/>
                          <m:ctrlPr>
                            <a:rPr kumimoji="1" lang="en-US" altLang="ja-JP" i="1" smtClean="0">
                              <a:latin typeface="Cambria Math" panose="02040503050406030204" pitchFamily="18" charset="0"/>
                              <a:ea typeface="Cambria Math" panose="02040503050406030204" pitchFamily="18" charset="0"/>
                            </a:rPr>
                          </m:ctrlPr>
                        </m:dPr>
                        <m:e>
                          <m:m>
                            <m:mPr>
                              <m:mcs>
                                <m:mc>
                                  <m:mcPr>
                                    <m:count m:val="2"/>
                                    <m:mcJc m:val="center"/>
                                  </m:mcPr>
                                </m:mc>
                              </m:mcs>
                              <m:ctrlPr>
                                <a:rPr kumimoji="1" lang="en-US" altLang="ja-JP" i="1">
                                  <a:latin typeface="Cambria Math" panose="02040503050406030204" pitchFamily="18" charset="0"/>
                                </a:rPr>
                              </m:ctrlPr>
                            </m:mPr>
                            <m:mr>
                              <m:e>
                                <m:r>
                                  <m:rPr>
                                    <m:brk m:alnAt="7"/>
                                  </m:rPr>
                                  <a:rPr kumimoji="1" lang="en-US" altLang="ja-JP" b="0" i="1" smtClean="0">
                                    <a:latin typeface="Cambria Math" panose="02040503050406030204" pitchFamily="18" charset="0"/>
                                  </a:rPr>
                                  <m:t>1</m:t>
                                </m:r>
                                <m:r>
                                  <a:rPr kumimoji="1" lang="en-US" altLang="ja-JP" b="0" i="1" smtClean="0">
                                    <a:latin typeface="Cambria Math" panose="02040503050406030204" pitchFamily="18" charset="0"/>
                                    <a:ea typeface="Cambria Math" panose="02040503050406030204" pitchFamily="18" charset="0"/>
                                  </a:rPr>
                                  <m:t>×5+2×7</m:t>
                                </m:r>
                              </m:e>
                              <m:e>
                                <m:r>
                                  <m:rPr>
                                    <m:brk m:alnAt="7"/>
                                  </m:rPr>
                                  <a:rPr kumimoji="1" lang="en-US" altLang="ja-JP" i="1">
                                    <a:latin typeface="Cambria Math" panose="02040503050406030204" pitchFamily="18" charset="0"/>
                                  </a:rPr>
                                  <m:t>1</m:t>
                                </m:r>
                                <m:r>
                                  <a:rPr kumimoji="1" lang="en-US" altLang="ja-JP" i="1">
                                    <a:latin typeface="Cambria Math" panose="02040503050406030204" pitchFamily="18" charset="0"/>
                                    <a:ea typeface="Cambria Math" panose="02040503050406030204" pitchFamily="18" charset="0"/>
                                  </a:rPr>
                                  <m:t>×</m:t>
                                </m:r>
                                <m:r>
                                  <a:rPr kumimoji="1" lang="en-US" altLang="ja-JP" b="0" i="1" smtClean="0">
                                    <a:latin typeface="Cambria Math" panose="02040503050406030204" pitchFamily="18" charset="0"/>
                                    <a:ea typeface="Cambria Math" panose="02040503050406030204" pitchFamily="18" charset="0"/>
                                  </a:rPr>
                                  <m:t>6</m:t>
                                </m:r>
                                <m:r>
                                  <a:rPr kumimoji="1" lang="en-US" altLang="ja-JP" i="1">
                                    <a:latin typeface="Cambria Math" panose="02040503050406030204" pitchFamily="18" charset="0"/>
                                    <a:ea typeface="Cambria Math" panose="02040503050406030204" pitchFamily="18" charset="0"/>
                                  </a:rPr>
                                  <m:t>+2×</m:t>
                                </m:r>
                                <m:r>
                                  <a:rPr kumimoji="1" lang="en-US" altLang="ja-JP" b="0" i="1" smtClean="0">
                                    <a:latin typeface="Cambria Math" panose="02040503050406030204" pitchFamily="18" charset="0"/>
                                    <a:ea typeface="Cambria Math" panose="02040503050406030204" pitchFamily="18" charset="0"/>
                                  </a:rPr>
                                  <m:t>8</m:t>
                                </m:r>
                              </m:e>
                            </m:mr>
                            <m:mr>
                              <m:e>
                                <m:r>
                                  <m:rPr>
                                    <m:brk m:alnAt="7"/>
                                  </m:rPr>
                                  <a:rPr kumimoji="1" lang="en-US" altLang="ja-JP" b="0" i="1" smtClean="0">
                                    <a:latin typeface="Cambria Math" panose="02040503050406030204" pitchFamily="18" charset="0"/>
                                  </a:rPr>
                                  <m:t>3</m:t>
                                </m:r>
                                <m:r>
                                  <a:rPr kumimoji="1" lang="en-US" altLang="ja-JP" i="1">
                                    <a:latin typeface="Cambria Math" panose="02040503050406030204" pitchFamily="18" charset="0"/>
                                    <a:ea typeface="Cambria Math" panose="02040503050406030204" pitchFamily="18" charset="0"/>
                                  </a:rPr>
                                  <m:t>×5+</m:t>
                                </m:r>
                                <m:r>
                                  <a:rPr kumimoji="1" lang="en-US" altLang="ja-JP" b="0" i="1" smtClean="0">
                                    <a:latin typeface="Cambria Math" panose="02040503050406030204" pitchFamily="18" charset="0"/>
                                    <a:ea typeface="Cambria Math" panose="02040503050406030204" pitchFamily="18" charset="0"/>
                                  </a:rPr>
                                  <m:t>4</m:t>
                                </m:r>
                                <m:r>
                                  <a:rPr kumimoji="1" lang="en-US" altLang="ja-JP" i="1">
                                    <a:latin typeface="Cambria Math" panose="02040503050406030204" pitchFamily="18" charset="0"/>
                                    <a:ea typeface="Cambria Math" panose="02040503050406030204" pitchFamily="18" charset="0"/>
                                  </a:rPr>
                                  <m:t>×7</m:t>
                                </m:r>
                              </m:e>
                              <m:e>
                                <m:r>
                                  <a:rPr kumimoji="1" lang="en-US" altLang="ja-JP" b="0" i="1" smtClean="0">
                                    <a:latin typeface="Cambria Math" panose="02040503050406030204" pitchFamily="18" charset="0"/>
                                  </a:rPr>
                                  <m:t>3</m:t>
                                </m:r>
                                <m:r>
                                  <a:rPr kumimoji="1" lang="en-US" altLang="ja-JP" i="1">
                                    <a:latin typeface="Cambria Math" panose="02040503050406030204" pitchFamily="18" charset="0"/>
                                    <a:ea typeface="Cambria Math" panose="02040503050406030204" pitchFamily="18" charset="0"/>
                                  </a:rPr>
                                  <m:t>×</m:t>
                                </m:r>
                                <m:r>
                                  <a:rPr kumimoji="1" lang="en-US" altLang="ja-JP" b="0" i="1" smtClean="0">
                                    <a:latin typeface="Cambria Math" panose="02040503050406030204" pitchFamily="18" charset="0"/>
                                    <a:ea typeface="Cambria Math" panose="02040503050406030204" pitchFamily="18" charset="0"/>
                                  </a:rPr>
                                  <m:t>6</m:t>
                                </m:r>
                                <m:r>
                                  <a:rPr kumimoji="1" lang="en-US" altLang="ja-JP" i="1">
                                    <a:latin typeface="Cambria Math" panose="02040503050406030204" pitchFamily="18" charset="0"/>
                                    <a:ea typeface="Cambria Math" panose="02040503050406030204" pitchFamily="18" charset="0"/>
                                  </a:rPr>
                                  <m:t>+</m:t>
                                </m:r>
                                <m:r>
                                  <a:rPr kumimoji="1" lang="en-US" altLang="ja-JP" b="0" i="1" smtClean="0">
                                    <a:latin typeface="Cambria Math" panose="02040503050406030204" pitchFamily="18" charset="0"/>
                                    <a:ea typeface="Cambria Math" panose="02040503050406030204" pitchFamily="18" charset="0"/>
                                  </a:rPr>
                                  <m:t>4</m:t>
                                </m:r>
                                <m:r>
                                  <a:rPr kumimoji="1" lang="en-US" altLang="ja-JP" i="1">
                                    <a:latin typeface="Cambria Math" panose="02040503050406030204" pitchFamily="18" charset="0"/>
                                    <a:ea typeface="Cambria Math" panose="02040503050406030204" pitchFamily="18" charset="0"/>
                                  </a:rPr>
                                  <m:t>×</m:t>
                                </m:r>
                                <m:r>
                                  <a:rPr kumimoji="1" lang="en-US" altLang="ja-JP" b="0" i="1" smtClean="0">
                                    <a:latin typeface="Cambria Math" panose="02040503050406030204" pitchFamily="18" charset="0"/>
                                    <a:ea typeface="Cambria Math" panose="02040503050406030204" pitchFamily="18" charset="0"/>
                                  </a:rPr>
                                  <m:t>8</m:t>
                                </m:r>
                              </m:e>
                            </m:mr>
                          </m:m>
                        </m:e>
                      </m:d>
                    </m:oMath>
                  </m:oMathPara>
                </a14:m>
                <a:endParaRPr kumimoji="1" lang="en-US" altLang="ja-JP" dirty="0"/>
              </a:p>
              <a:p>
                <a:endParaRPr kumimoji="1" lang="en-US" altLang="ja-JP" sz="105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d>
                        <m:dPr>
                          <m:begChr m:val="["/>
                          <m:endChr m:val="]"/>
                          <m:ctrlPr>
                            <a:rPr kumimoji="1" lang="en-US" altLang="ja-JP" i="1">
                              <a:solidFill>
                                <a:schemeClr val="bg1"/>
                              </a:solidFill>
                              <a:latin typeface="Cambria Math" panose="02040503050406030204" pitchFamily="18" charset="0"/>
                            </a:rPr>
                          </m:ctrlPr>
                        </m:dPr>
                        <m:e>
                          <m:m>
                            <m:mPr>
                              <m:mcs>
                                <m:mc>
                                  <m:mcPr>
                                    <m:count m:val="2"/>
                                    <m:mcJc m:val="center"/>
                                  </m:mcPr>
                                </m:mc>
                              </m:mcs>
                              <m:ctrlPr>
                                <a:rPr kumimoji="1" lang="en-US" altLang="ja-JP" i="1">
                                  <a:solidFill>
                                    <a:schemeClr val="bg1"/>
                                  </a:solidFill>
                                  <a:latin typeface="Cambria Math" panose="02040503050406030204" pitchFamily="18" charset="0"/>
                                </a:rPr>
                              </m:ctrlPr>
                            </m:mPr>
                            <m:mr>
                              <m:e>
                                <m:r>
                                  <m:rPr>
                                    <m:brk m:alnAt="7"/>
                                  </m:rPr>
                                  <a:rPr kumimoji="1" lang="en-US" altLang="ja-JP" i="1">
                                    <a:solidFill>
                                      <a:schemeClr val="bg1"/>
                                    </a:solidFill>
                                    <a:latin typeface="Cambria Math" panose="02040503050406030204" pitchFamily="18" charset="0"/>
                                  </a:rPr>
                                  <m:t>1</m:t>
                                </m:r>
                              </m:e>
                              <m:e>
                                <m:r>
                                  <a:rPr kumimoji="1" lang="en-US" altLang="ja-JP" i="1">
                                    <a:solidFill>
                                      <a:schemeClr val="bg1"/>
                                    </a:solidFill>
                                    <a:latin typeface="Cambria Math" panose="02040503050406030204" pitchFamily="18" charset="0"/>
                                  </a:rPr>
                                  <m:t>2</m:t>
                                </m:r>
                              </m:e>
                            </m:mr>
                            <m:mr>
                              <m:e>
                                <m:r>
                                  <a:rPr kumimoji="1" lang="en-US" altLang="ja-JP" i="1">
                                    <a:solidFill>
                                      <a:schemeClr val="bg1"/>
                                    </a:solidFill>
                                    <a:latin typeface="Cambria Math" panose="02040503050406030204" pitchFamily="18" charset="0"/>
                                  </a:rPr>
                                  <m:t>3</m:t>
                                </m:r>
                              </m:e>
                              <m:e>
                                <m:r>
                                  <a:rPr kumimoji="1" lang="en-US" altLang="ja-JP" i="1">
                                    <a:solidFill>
                                      <a:schemeClr val="bg1"/>
                                    </a:solidFill>
                                    <a:latin typeface="Cambria Math" panose="02040503050406030204" pitchFamily="18" charset="0"/>
                                  </a:rPr>
                                  <m:t>4</m:t>
                                </m:r>
                              </m:e>
                            </m:mr>
                          </m:m>
                        </m:e>
                      </m:d>
                      <m:d>
                        <m:dPr>
                          <m:begChr m:val="["/>
                          <m:endChr m:val="]"/>
                          <m:ctrlPr>
                            <a:rPr kumimoji="1" lang="en-US" altLang="ja-JP" i="1">
                              <a:solidFill>
                                <a:schemeClr val="bg1"/>
                              </a:solidFill>
                              <a:latin typeface="Cambria Math" panose="02040503050406030204" pitchFamily="18" charset="0"/>
                            </a:rPr>
                          </m:ctrlPr>
                        </m:dPr>
                        <m:e>
                          <m:m>
                            <m:mPr>
                              <m:mcs>
                                <m:mc>
                                  <m:mcPr>
                                    <m:count m:val="2"/>
                                    <m:mcJc m:val="center"/>
                                  </m:mcPr>
                                </m:mc>
                              </m:mcs>
                              <m:ctrlPr>
                                <a:rPr kumimoji="1" lang="en-US" altLang="ja-JP" i="1">
                                  <a:solidFill>
                                    <a:schemeClr val="bg1"/>
                                  </a:solidFill>
                                  <a:latin typeface="Cambria Math" panose="02040503050406030204" pitchFamily="18" charset="0"/>
                                </a:rPr>
                              </m:ctrlPr>
                            </m:mPr>
                            <m:mr>
                              <m:e>
                                <m:r>
                                  <m:rPr>
                                    <m:brk m:alnAt="7"/>
                                  </m:rPr>
                                  <a:rPr kumimoji="1" lang="en-US" altLang="ja-JP" i="1">
                                    <a:solidFill>
                                      <a:schemeClr val="bg1"/>
                                    </a:solidFill>
                                    <a:latin typeface="Cambria Math" panose="02040503050406030204" pitchFamily="18" charset="0"/>
                                  </a:rPr>
                                  <m:t>5</m:t>
                                </m:r>
                              </m:e>
                              <m:e>
                                <m:r>
                                  <a:rPr kumimoji="1" lang="en-US" altLang="ja-JP" i="1">
                                    <a:solidFill>
                                      <a:schemeClr val="bg1"/>
                                    </a:solidFill>
                                    <a:latin typeface="Cambria Math" panose="02040503050406030204" pitchFamily="18" charset="0"/>
                                  </a:rPr>
                                  <m:t>6</m:t>
                                </m:r>
                              </m:e>
                            </m:mr>
                            <m:mr>
                              <m:e>
                                <m:r>
                                  <a:rPr kumimoji="1" lang="en-US" altLang="ja-JP" i="1">
                                    <a:solidFill>
                                      <a:schemeClr val="bg1"/>
                                    </a:solidFill>
                                    <a:latin typeface="Cambria Math" panose="02040503050406030204" pitchFamily="18" charset="0"/>
                                  </a:rPr>
                                  <m:t>7</m:t>
                                </m:r>
                              </m:e>
                              <m:e>
                                <m:r>
                                  <a:rPr kumimoji="1" lang="en-US" altLang="ja-JP" i="1">
                                    <a:solidFill>
                                      <a:schemeClr val="bg1"/>
                                    </a:solidFill>
                                    <a:latin typeface="Cambria Math" panose="02040503050406030204" pitchFamily="18" charset="0"/>
                                  </a:rPr>
                                  <m:t>8</m:t>
                                </m:r>
                              </m:e>
                            </m:mr>
                          </m:m>
                        </m:e>
                      </m:d>
                      <m:r>
                        <a:rPr kumimoji="1" lang="en-US" altLang="ja-JP" i="1">
                          <a:latin typeface="Cambria Math" panose="02040503050406030204" pitchFamily="18" charset="0"/>
                          <a:ea typeface="Cambria Math" panose="02040503050406030204" pitchFamily="18" charset="0"/>
                        </a:rPr>
                        <m:t>=</m:t>
                      </m:r>
                      <m:d>
                        <m:dPr>
                          <m:begChr m:val="["/>
                          <m:endChr m:val="]"/>
                          <m:ctrlPr>
                            <a:rPr kumimoji="1" lang="en-US" altLang="ja-JP" i="1">
                              <a:latin typeface="Cambria Math" panose="02040503050406030204" pitchFamily="18" charset="0"/>
                              <a:ea typeface="Cambria Math" panose="02040503050406030204" pitchFamily="18" charset="0"/>
                            </a:rPr>
                          </m:ctrlPr>
                        </m:dPr>
                        <m:e>
                          <m:m>
                            <m:mPr>
                              <m:mcs>
                                <m:mc>
                                  <m:mcPr>
                                    <m:count m:val="2"/>
                                    <m:mcJc m:val="center"/>
                                  </m:mcPr>
                                </m:mc>
                              </m:mcs>
                              <m:ctrlPr>
                                <a:rPr kumimoji="1" lang="en-US" altLang="ja-JP" i="1">
                                  <a:latin typeface="Cambria Math" panose="02040503050406030204" pitchFamily="18" charset="0"/>
                                </a:rPr>
                              </m:ctrlPr>
                            </m:mPr>
                            <m:mr>
                              <m:e>
                                <m:r>
                                  <m:rPr>
                                    <m:brk m:alnAt="7"/>
                                  </m:rPr>
                                  <a:rPr kumimoji="1" lang="en-US" altLang="ja-JP" b="0" i="1" smtClean="0">
                                    <a:latin typeface="Cambria Math" panose="02040503050406030204" pitchFamily="18" charset="0"/>
                                  </a:rPr>
                                  <m:t>5</m:t>
                                </m:r>
                                <m:r>
                                  <a:rPr kumimoji="1" lang="en-US" altLang="ja-JP" b="0" i="1" smtClean="0">
                                    <a:latin typeface="Cambria Math" panose="02040503050406030204" pitchFamily="18" charset="0"/>
                                  </a:rPr>
                                  <m:t>+14</m:t>
                                </m:r>
                              </m:e>
                              <m:e>
                                <m:r>
                                  <a:rPr kumimoji="1" lang="en-US" altLang="ja-JP" b="0" i="1" smtClean="0">
                                    <a:latin typeface="Cambria Math" panose="02040503050406030204" pitchFamily="18" charset="0"/>
                                  </a:rPr>
                                  <m:t>6+16</m:t>
                                </m:r>
                              </m:e>
                            </m:mr>
                            <m:mr>
                              <m:e>
                                <m:r>
                                  <a:rPr kumimoji="1" lang="en-US" altLang="ja-JP" b="0" i="1" smtClean="0">
                                    <a:latin typeface="Cambria Math" panose="02040503050406030204" pitchFamily="18" charset="0"/>
                                    <a:ea typeface="Cambria Math" panose="02040503050406030204" pitchFamily="18" charset="0"/>
                                  </a:rPr>
                                  <m:t>15+28</m:t>
                                </m:r>
                              </m:e>
                              <m:e>
                                <m:r>
                                  <a:rPr kumimoji="1" lang="en-US" altLang="ja-JP" b="0" i="1" smtClean="0">
                                    <a:latin typeface="Cambria Math" panose="02040503050406030204" pitchFamily="18" charset="0"/>
                                    <a:ea typeface="Cambria Math" panose="02040503050406030204" pitchFamily="18" charset="0"/>
                                  </a:rPr>
                                  <m:t>18+32</m:t>
                                </m:r>
                              </m:e>
                            </m:mr>
                          </m:m>
                        </m:e>
                      </m:d>
                    </m:oMath>
                  </m:oMathPara>
                </a14:m>
                <a:endParaRPr kumimoji="1" lang="en-US" altLang="ja-JP" i="1" dirty="0">
                  <a:latin typeface="Cambria Math" panose="02040503050406030204" pitchFamily="18" charset="0"/>
                </a:endParaRPr>
              </a:p>
              <a:p>
                <a:endParaRPr kumimoji="1" lang="en-US" altLang="ja-JP" sz="105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d>
                        <m:dPr>
                          <m:begChr m:val="["/>
                          <m:endChr m:val="]"/>
                          <m:ctrlPr>
                            <a:rPr kumimoji="1" lang="en-US" altLang="ja-JP" i="1" smtClean="0">
                              <a:solidFill>
                                <a:schemeClr val="bg1"/>
                              </a:solidFill>
                              <a:latin typeface="Cambria Math" panose="02040503050406030204" pitchFamily="18" charset="0"/>
                            </a:rPr>
                          </m:ctrlPr>
                        </m:dPr>
                        <m:e>
                          <m:m>
                            <m:mPr>
                              <m:mcs>
                                <m:mc>
                                  <m:mcPr>
                                    <m:count m:val="2"/>
                                    <m:mcJc m:val="center"/>
                                  </m:mcPr>
                                </m:mc>
                              </m:mcs>
                              <m:ctrlPr>
                                <a:rPr kumimoji="1" lang="en-US" altLang="ja-JP" i="1">
                                  <a:solidFill>
                                    <a:schemeClr val="bg1"/>
                                  </a:solidFill>
                                  <a:latin typeface="Cambria Math" panose="02040503050406030204" pitchFamily="18" charset="0"/>
                                </a:rPr>
                              </m:ctrlPr>
                            </m:mPr>
                            <m:mr>
                              <m:e>
                                <m:r>
                                  <m:rPr>
                                    <m:brk m:alnAt="7"/>
                                  </m:rPr>
                                  <a:rPr kumimoji="1" lang="en-US" altLang="ja-JP" i="1">
                                    <a:solidFill>
                                      <a:schemeClr val="bg1"/>
                                    </a:solidFill>
                                    <a:latin typeface="Cambria Math" panose="02040503050406030204" pitchFamily="18" charset="0"/>
                                  </a:rPr>
                                  <m:t>1</m:t>
                                </m:r>
                              </m:e>
                              <m:e>
                                <m:r>
                                  <a:rPr kumimoji="1" lang="en-US" altLang="ja-JP" i="1">
                                    <a:solidFill>
                                      <a:schemeClr val="bg1"/>
                                    </a:solidFill>
                                    <a:latin typeface="Cambria Math" panose="02040503050406030204" pitchFamily="18" charset="0"/>
                                  </a:rPr>
                                  <m:t>2</m:t>
                                </m:r>
                              </m:e>
                            </m:mr>
                            <m:mr>
                              <m:e>
                                <m:r>
                                  <a:rPr kumimoji="1" lang="en-US" altLang="ja-JP" i="1">
                                    <a:solidFill>
                                      <a:schemeClr val="bg1"/>
                                    </a:solidFill>
                                    <a:latin typeface="Cambria Math" panose="02040503050406030204" pitchFamily="18" charset="0"/>
                                  </a:rPr>
                                  <m:t>3</m:t>
                                </m:r>
                              </m:e>
                              <m:e>
                                <m:r>
                                  <a:rPr kumimoji="1" lang="en-US" altLang="ja-JP" i="1">
                                    <a:solidFill>
                                      <a:schemeClr val="bg1"/>
                                    </a:solidFill>
                                    <a:latin typeface="Cambria Math" panose="02040503050406030204" pitchFamily="18" charset="0"/>
                                  </a:rPr>
                                  <m:t>4</m:t>
                                </m:r>
                              </m:e>
                            </m:mr>
                          </m:m>
                        </m:e>
                      </m:d>
                      <m:d>
                        <m:dPr>
                          <m:begChr m:val="["/>
                          <m:endChr m:val="]"/>
                          <m:ctrlPr>
                            <a:rPr kumimoji="1" lang="en-US" altLang="ja-JP" i="1">
                              <a:solidFill>
                                <a:schemeClr val="bg1"/>
                              </a:solidFill>
                              <a:latin typeface="Cambria Math" panose="02040503050406030204" pitchFamily="18" charset="0"/>
                            </a:rPr>
                          </m:ctrlPr>
                        </m:dPr>
                        <m:e>
                          <m:m>
                            <m:mPr>
                              <m:mcs>
                                <m:mc>
                                  <m:mcPr>
                                    <m:count m:val="2"/>
                                    <m:mcJc m:val="center"/>
                                  </m:mcPr>
                                </m:mc>
                              </m:mcs>
                              <m:ctrlPr>
                                <a:rPr kumimoji="1" lang="en-US" altLang="ja-JP" i="1">
                                  <a:solidFill>
                                    <a:schemeClr val="bg1"/>
                                  </a:solidFill>
                                  <a:latin typeface="Cambria Math" panose="02040503050406030204" pitchFamily="18" charset="0"/>
                                </a:rPr>
                              </m:ctrlPr>
                            </m:mPr>
                            <m:mr>
                              <m:e>
                                <m:r>
                                  <m:rPr>
                                    <m:brk m:alnAt="7"/>
                                  </m:rPr>
                                  <a:rPr kumimoji="1" lang="en-US" altLang="ja-JP" i="1">
                                    <a:solidFill>
                                      <a:schemeClr val="bg1"/>
                                    </a:solidFill>
                                    <a:latin typeface="Cambria Math" panose="02040503050406030204" pitchFamily="18" charset="0"/>
                                  </a:rPr>
                                  <m:t>5</m:t>
                                </m:r>
                              </m:e>
                              <m:e>
                                <m:r>
                                  <a:rPr kumimoji="1" lang="en-US" altLang="ja-JP" i="1">
                                    <a:solidFill>
                                      <a:schemeClr val="bg1"/>
                                    </a:solidFill>
                                    <a:latin typeface="Cambria Math" panose="02040503050406030204" pitchFamily="18" charset="0"/>
                                  </a:rPr>
                                  <m:t>6</m:t>
                                </m:r>
                              </m:e>
                            </m:mr>
                            <m:mr>
                              <m:e>
                                <m:r>
                                  <a:rPr kumimoji="1" lang="en-US" altLang="ja-JP" i="1">
                                    <a:solidFill>
                                      <a:schemeClr val="bg1"/>
                                    </a:solidFill>
                                    <a:latin typeface="Cambria Math" panose="02040503050406030204" pitchFamily="18" charset="0"/>
                                  </a:rPr>
                                  <m:t>7</m:t>
                                </m:r>
                              </m:e>
                              <m:e>
                                <m:r>
                                  <a:rPr kumimoji="1" lang="en-US" altLang="ja-JP" i="1">
                                    <a:solidFill>
                                      <a:schemeClr val="bg1"/>
                                    </a:solidFill>
                                    <a:latin typeface="Cambria Math" panose="02040503050406030204" pitchFamily="18" charset="0"/>
                                  </a:rPr>
                                  <m:t>8</m:t>
                                </m:r>
                              </m:e>
                            </m:mr>
                          </m:m>
                        </m:e>
                      </m:d>
                      <m:r>
                        <a:rPr kumimoji="1" lang="en-US" altLang="ja-JP" i="1">
                          <a:latin typeface="Cambria Math" panose="02040503050406030204" pitchFamily="18" charset="0"/>
                          <a:ea typeface="Cambria Math" panose="02040503050406030204" pitchFamily="18" charset="0"/>
                        </a:rPr>
                        <m:t>=</m:t>
                      </m:r>
                      <m:d>
                        <m:dPr>
                          <m:begChr m:val="["/>
                          <m:endChr m:val="]"/>
                          <m:ctrlPr>
                            <a:rPr kumimoji="1" lang="en-US" altLang="ja-JP" i="1">
                              <a:latin typeface="Cambria Math" panose="02040503050406030204" pitchFamily="18" charset="0"/>
                              <a:ea typeface="Cambria Math" panose="02040503050406030204" pitchFamily="18" charset="0"/>
                            </a:rPr>
                          </m:ctrlPr>
                        </m:dPr>
                        <m:e>
                          <m:m>
                            <m:mPr>
                              <m:mcs>
                                <m:mc>
                                  <m:mcPr>
                                    <m:count m:val="2"/>
                                    <m:mcJc m:val="center"/>
                                  </m:mcPr>
                                </m:mc>
                              </m:mcs>
                              <m:ctrlPr>
                                <a:rPr kumimoji="1" lang="en-US" altLang="ja-JP" i="1">
                                  <a:latin typeface="Cambria Math" panose="02040503050406030204" pitchFamily="18" charset="0"/>
                                </a:rPr>
                              </m:ctrlPr>
                            </m:mPr>
                            <m:mr>
                              <m:e>
                                <m:r>
                                  <m:rPr>
                                    <m:brk m:alnAt="7"/>
                                  </m:rPr>
                                  <a:rPr kumimoji="1" lang="en-US" altLang="ja-JP" b="0" i="1" smtClean="0">
                                    <a:latin typeface="Cambria Math" panose="02040503050406030204" pitchFamily="18" charset="0"/>
                                  </a:rPr>
                                  <m:t>1</m:t>
                                </m:r>
                                <m:r>
                                  <a:rPr kumimoji="1" lang="en-US" altLang="ja-JP" b="0" i="1" smtClean="0">
                                    <a:latin typeface="Cambria Math" panose="02040503050406030204" pitchFamily="18" charset="0"/>
                                  </a:rPr>
                                  <m:t>9</m:t>
                                </m:r>
                              </m:e>
                              <m:e>
                                <m:r>
                                  <a:rPr kumimoji="1" lang="en-US" altLang="ja-JP" b="0" i="1" smtClean="0">
                                    <a:latin typeface="Cambria Math" panose="02040503050406030204" pitchFamily="18" charset="0"/>
                                    <a:ea typeface="Cambria Math" panose="02040503050406030204" pitchFamily="18" charset="0"/>
                                  </a:rPr>
                                  <m:t>22</m:t>
                                </m:r>
                              </m:e>
                            </m:mr>
                            <m:mr>
                              <m:e>
                                <m:r>
                                  <a:rPr kumimoji="1" lang="en-US" altLang="ja-JP" b="0" i="1" smtClean="0">
                                    <a:latin typeface="Cambria Math" panose="02040503050406030204" pitchFamily="18" charset="0"/>
                                    <a:ea typeface="Cambria Math" panose="02040503050406030204" pitchFamily="18" charset="0"/>
                                  </a:rPr>
                                  <m:t>43</m:t>
                                </m:r>
                              </m:e>
                              <m:e>
                                <m:r>
                                  <a:rPr kumimoji="1" lang="en-US" altLang="ja-JP" b="0" i="1" smtClean="0">
                                    <a:latin typeface="Cambria Math" panose="02040503050406030204" pitchFamily="18" charset="0"/>
                                    <a:ea typeface="Cambria Math" panose="02040503050406030204" pitchFamily="18" charset="0"/>
                                  </a:rPr>
                                  <m:t>50</m:t>
                                </m:r>
                              </m:e>
                            </m:mr>
                          </m:m>
                        </m:e>
                      </m:d>
                    </m:oMath>
                  </m:oMathPara>
                </a14:m>
                <a:endParaRPr kumimoji="1" lang="ja-JP" altLang="en-US" dirty="0"/>
              </a:p>
            </p:txBody>
          </p:sp>
        </mc:Choice>
        <mc:Fallback xmlns="">
          <p:sp>
            <p:nvSpPr>
              <p:cNvPr id="13" name="テキスト ボックス 12">
                <a:extLst>
                  <a:ext uri="{FF2B5EF4-FFF2-40B4-BE49-F238E27FC236}">
                    <a16:creationId xmlns:a16="http://schemas.microsoft.com/office/drawing/2014/main" id="{362299B5-C3B0-428F-87D9-297CA265D24D}"/>
                  </a:ext>
                </a:extLst>
              </p:cNvPr>
              <p:cNvSpPr txBox="1">
                <a:spLocks noRot="1" noChangeAspect="1" noMove="1" noResize="1" noEditPoints="1" noAdjustHandles="1" noChangeArrowheads="1" noChangeShapeType="1" noTextEdit="1"/>
              </p:cNvSpPr>
              <p:nvPr/>
            </p:nvSpPr>
            <p:spPr>
              <a:xfrm>
                <a:off x="5661036" y="3950463"/>
                <a:ext cx="4784195" cy="1804981"/>
              </a:xfrm>
              <a:prstGeom prst="rect">
                <a:avLst/>
              </a:prstGeom>
              <a:blipFill>
                <a:blip r:embed="rId4"/>
                <a:stretch>
                  <a:fillRect/>
                </a:stretch>
              </a:blipFill>
            </p:spPr>
            <p:txBody>
              <a:bodyPr/>
              <a:lstStyle/>
              <a:p>
                <a:r>
                  <a:rPr lang="ja-JP" altLang="en-US">
                    <a:noFill/>
                  </a:rPr>
                  <a:t> </a:t>
                </a:r>
              </a:p>
            </p:txBody>
          </p:sp>
        </mc:Fallback>
      </mc:AlternateContent>
      <p:sp>
        <p:nvSpPr>
          <p:cNvPr id="14" name="正方形/長方形 13">
            <a:extLst>
              <a:ext uri="{FF2B5EF4-FFF2-40B4-BE49-F238E27FC236}">
                <a16:creationId xmlns:a16="http://schemas.microsoft.com/office/drawing/2014/main" id="{3D79E827-754A-416D-973D-EFB3CBA6E876}"/>
              </a:ext>
            </a:extLst>
          </p:cNvPr>
          <p:cNvSpPr/>
          <p:nvPr/>
        </p:nvSpPr>
        <p:spPr>
          <a:xfrm>
            <a:off x="4799116" y="6088012"/>
            <a:ext cx="2006318" cy="276999"/>
          </a:xfrm>
          <a:prstGeom prst="rect">
            <a:avLst/>
          </a:prstGeom>
        </p:spPr>
        <p:txBody>
          <a:bodyPr wrap="none">
            <a:spAutoFit/>
          </a:bodyPr>
          <a:lstStyle/>
          <a:p>
            <a:r>
              <a:rPr lang="ja-JP" altLang="en-US" sz="1200" dirty="0"/>
              <a:t>http://www.numpy.org/</a:t>
            </a:r>
          </a:p>
        </p:txBody>
      </p:sp>
    </p:spTree>
    <p:extLst>
      <p:ext uri="{BB962C8B-B14F-4D97-AF65-F5344CB8AC3E}">
        <p14:creationId xmlns:p14="http://schemas.microsoft.com/office/powerpoint/2010/main" val="17895118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4DF180B-2A1D-4924-8B92-9915C1050B94}"/>
              </a:ext>
            </a:extLst>
          </p:cNvPr>
          <p:cNvSpPr>
            <a:spLocks noGrp="1"/>
          </p:cNvSpPr>
          <p:nvPr>
            <p:ph type="title"/>
          </p:nvPr>
        </p:nvSpPr>
        <p:spPr bwMode="black"/>
        <p:txBody>
          <a:bodyPr/>
          <a:lstStyle/>
          <a:p>
            <a:r>
              <a:rPr lang="en-US" altLang="ja-JP" dirty="0"/>
              <a:t>AI </a:t>
            </a:r>
            <a:r>
              <a:rPr lang="ja-JP" altLang="en-US"/>
              <a:t>とは</a:t>
            </a:r>
            <a:endParaRPr lang="ja-JP" altLang="en-US" b="1" dirty="0"/>
          </a:p>
        </p:txBody>
      </p:sp>
      <p:sp>
        <p:nvSpPr>
          <p:cNvPr id="4" name="スライド番号プレースホルダー 3">
            <a:extLst>
              <a:ext uri="{FF2B5EF4-FFF2-40B4-BE49-F238E27FC236}">
                <a16:creationId xmlns:a16="http://schemas.microsoft.com/office/drawing/2014/main" id="{7C82F21A-A5D6-4BF4-A109-40ABDE866C82}"/>
              </a:ext>
            </a:extLst>
          </p:cNvPr>
          <p:cNvSpPr>
            <a:spLocks noGrp="1"/>
          </p:cNvSpPr>
          <p:nvPr>
            <p:ph type="sldNum" sz="quarter" idx="10"/>
          </p:nvPr>
        </p:nvSpPr>
        <p:spPr/>
        <p:txBody>
          <a:bodyPr/>
          <a:lstStyle/>
          <a:p>
            <a:fld id="{5D750650-B10A-47BF-93C2-E1678438B37A}" type="slidenum">
              <a:rPr kumimoji="1" lang="ja-JP" altLang="en-US" smtClean="0"/>
              <a:pPr/>
              <a:t>16</a:t>
            </a:fld>
            <a:endParaRPr kumimoji="1" lang="ja-JP" altLang="en-US"/>
          </a:p>
        </p:txBody>
      </p:sp>
      <p:grpSp>
        <p:nvGrpSpPr>
          <p:cNvPr id="21" name="グループ化 20">
            <a:extLst>
              <a:ext uri="{FF2B5EF4-FFF2-40B4-BE49-F238E27FC236}">
                <a16:creationId xmlns:a16="http://schemas.microsoft.com/office/drawing/2014/main" id="{186CEBE2-7CFA-497E-BB2D-4E83E5A0291A}"/>
              </a:ext>
            </a:extLst>
          </p:cNvPr>
          <p:cNvGrpSpPr/>
          <p:nvPr/>
        </p:nvGrpSpPr>
        <p:grpSpPr>
          <a:xfrm>
            <a:off x="1375021" y="1727055"/>
            <a:ext cx="9441953" cy="4473526"/>
            <a:chOff x="358348" y="1124748"/>
            <a:chExt cx="8437193" cy="5374640"/>
          </a:xfrm>
        </p:grpSpPr>
        <p:sp>
          <p:nvSpPr>
            <p:cNvPr id="22" name="正方形/長方形 21">
              <a:extLst>
                <a:ext uri="{FF2B5EF4-FFF2-40B4-BE49-F238E27FC236}">
                  <a16:creationId xmlns:a16="http://schemas.microsoft.com/office/drawing/2014/main" id="{E57F660F-ECA3-446C-A544-45F68AE4C1F8}"/>
                </a:ext>
              </a:extLst>
            </p:cNvPr>
            <p:cNvSpPr/>
            <p:nvPr/>
          </p:nvSpPr>
          <p:spPr bwMode="grayWhite">
            <a:xfrm>
              <a:off x="358348" y="1124748"/>
              <a:ext cx="8437191" cy="5374640"/>
            </a:xfrm>
            <a:prstGeom prst="rect">
              <a:avLst/>
            </a:prstGeom>
            <a:gradFill>
              <a:gsLst>
                <a:gs pos="0">
                  <a:srgbClr val="D2E9EE"/>
                </a:gs>
                <a:gs pos="100000">
                  <a:srgbClr val="DDEFF3"/>
                </a:gs>
              </a:gsLst>
              <a:lin ang="13500000" scaled="1"/>
            </a:gradFill>
            <a:ln w="19050">
              <a:solidFill>
                <a:schemeClr val="bg1"/>
              </a:solidFill>
            </a:ln>
          </p:spPr>
          <p:style>
            <a:lnRef idx="2">
              <a:schemeClr val="accent4">
                <a:shade val="50000"/>
              </a:schemeClr>
            </a:lnRef>
            <a:fillRef idx="1">
              <a:schemeClr val="accent4"/>
            </a:fillRef>
            <a:effectRef idx="0">
              <a:schemeClr val="accent4"/>
            </a:effectRef>
            <a:fontRef idx="minor">
              <a:schemeClr val="lt1"/>
            </a:fontRef>
          </p:style>
          <p:txBody>
            <a:bodyPr lIns="144000" tIns="180000" rtlCol="0" anchor="t"/>
            <a:lstStyle/>
            <a:p>
              <a:pPr>
                <a:spcAft>
                  <a:spcPts val="600"/>
                </a:spcAft>
                <a:defRPr/>
              </a:pPr>
              <a:r>
                <a:rPr lang="ja-JP" altLang="en-US" sz="2400" b="1" dirty="0">
                  <a:solidFill>
                    <a:srgbClr val="00879E"/>
                  </a:solidFill>
                  <a:latin typeface="メイリオ" panose="020B0604030504040204" pitchFamily="50" charset="-128"/>
                  <a:ea typeface="メイリオ" panose="020B0604030504040204" pitchFamily="50" charset="-128"/>
                </a:rPr>
                <a:t>人工知能</a:t>
              </a:r>
              <a:r>
                <a:rPr lang="ja-JP" altLang="en-US" b="1" dirty="0">
                  <a:solidFill>
                    <a:srgbClr val="00879E"/>
                  </a:solidFill>
                  <a:latin typeface="メイリオ" panose="020B0604030504040204" pitchFamily="50" charset="-128"/>
                  <a:ea typeface="メイリオ" panose="020B0604030504040204" pitchFamily="50" charset="-128"/>
                </a:rPr>
                <a:t> </a:t>
              </a:r>
              <a:r>
                <a:rPr lang="en-US" altLang="ja-JP" dirty="0">
                  <a:solidFill>
                    <a:srgbClr val="00879E"/>
                  </a:solidFill>
                  <a:latin typeface="メイリオ" panose="020B0604030504040204" pitchFamily="50" charset="-128"/>
                  <a:ea typeface="メイリオ" panose="020B0604030504040204" pitchFamily="50" charset="-128"/>
                </a:rPr>
                <a:t>(AI; Artificial Intelligence)</a:t>
              </a:r>
            </a:p>
            <a:p>
              <a:pPr>
                <a:spcAft>
                  <a:spcPts val="600"/>
                </a:spcAft>
                <a:defRPr/>
              </a:pPr>
              <a:r>
                <a:rPr lang="ja-JP" altLang="en-US" sz="1400" b="1" dirty="0">
                  <a:solidFill>
                    <a:schemeClr val="tx1">
                      <a:lumMod val="75000"/>
                      <a:lumOff val="25000"/>
                    </a:schemeClr>
                  </a:solidFill>
                  <a:latin typeface="メイリオ" panose="020B0604030504040204" pitchFamily="50" charset="-128"/>
                  <a:ea typeface="メイリオ" panose="020B0604030504040204" pitchFamily="50" charset="-128"/>
                </a:rPr>
                <a:t>・学習、推論、判断など人間の知能のはたらきを人工的に実現すること</a:t>
              </a:r>
              <a:endParaRPr lang="en-US" altLang="ja-JP" sz="1400" b="1" dirty="0">
                <a:solidFill>
                  <a:schemeClr val="tx1">
                    <a:lumMod val="75000"/>
                    <a:lumOff val="25000"/>
                  </a:schemeClr>
                </a:solidFill>
                <a:latin typeface="メイリオ" panose="020B0604030504040204" pitchFamily="50" charset="-128"/>
                <a:ea typeface="メイリオ" panose="020B0604030504040204" pitchFamily="50" charset="-128"/>
              </a:endParaRPr>
            </a:p>
            <a:p>
              <a:pPr>
                <a:spcAft>
                  <a:spcPts val="600"/>
                </a:spcAft>
                <a:defRPr/>
              </a:pPr>
              <a:r>
                <a:rPr lang="ja-JP" altLang="en-US" sz="1400" b="1" dirty="0">
                  <a:solidFill>
                    <a:schemeClr val="tx1">
                      <a:lumMod val="75000"/>
                      <a:lumOff val="25000"/>
                    </a:schemeClr>
                  </a:solidFill>
                  <a:latin typeface="メイリオ" panose="020B0604030504040204" pitchFamily="50" charset="-128"/>
                  <a:ea typeface="メイリオ" panose="020B0604030504040204" pitchFamily="50" charset="-128"/>
                </a:rPr>
                <a:t>・主に、プログラミングによるルールベース、もしくは機械学習で実装</a:t>
              </a:r>
              <a:endParaRPr lang="ja-JP" altLang="en-US" sz="1600" b="1" dirty="0">
                <a:solidFill>
                  <a:schemeClr val="tx1">
                    <a:lumMod val="75000"/>
                    <a:lumOff val="25000"/>
                  </a:schemeClr>
                </a:solidFill>
                <a:latin typeface="メイリオ" panose="020B0604030504040204" pitchFamily="50" charset="-128"/>
                <a:ea typeface="メイリオ" panose="020B0604030504040204" pitchFamily="50" charset="-128"/>
              </a:endParaRPr>
            </a:p>
          </p:txBody>
        </p:sp>
        <p:sp>
          <p:nvSpPr>
            <p:cNvPr id="23" name="正方形/長方形 22">
              <a:extLst>
                <a:ext uri="{FF2B5EF4-FFF2-40B4-BE49-F238E27FC236}">
                  <a16:creationId xmlns:a16="http://schemas.microsoft.com/office/drawing/2014/main" id="{BF77E334-BE5E-414F-9E1E-DEE1F0D124AF}"/>
                </a:ext>
              </a:extLst>
            </p:cNvPr>
            <p:cNvSpPr/>
            <p:nvPr/>
          </p:nvSpPr>
          <p:spPr bwMode="grayWhite">
            <a:xfrm>
              <a:off x="1438777" y="2843055"/>
              <a:ext cx="7356764" cy="3656332"/>
            </a:xfrm>
            <a:prstGeom prst="rect">
              <a:avLst/>
            </a:prstGeom>
            <a:gradFill>
              <a:gsLst>
                <a:gs pos="0">
                  <a:srgbClr val="77BDCB"/>
                </a:gs>
                <a:gs pos="100000">
                  <a:srgbClr val="98CED8"/>
                </a:gs>
              </a:gsLst>
              <a:lin ang="13500000" scaled="1"/>
            </a:gradFill>
            <a:ln w="19050">
              <a:solidFill>
                <a:schemeClr val="bg1"/>
              </a:solidFill>
            </a:ln>
          </p:spPr>
          <p:style>
            <a:lnRef idx="2">
              <a:schemeClr val="accent4">
                <a:shade val="50000"/>
              </a:schemeClr>
            </a:lnRef>
            <a:fillRef idx="1">
              <a:schemeClr val="accent4"/>
            </a:fillRef>
            <a:effectRef idx="0">
              <a:schemeClr val="accent4"/>
            </a:effectRef>
            <a:fontRef idx="minor">
              <a:schemeClr val="lt1"/>
            </a:fontRef>
          </p:style>
          <p:txBody>
            <a:bodyPr lIns="144000" tIns="180000" rtlCol="0" anchor="t"/>
            <a:lstStyle/>
            <a:p>
              <a:pPr>
                <a:spcAft>
                  <a:spcPts val="600"/>
                </a:spcAft>
                <a:defRPr/>
              </a:pPr>
              <a:r>
                <a:rPr lang="ja-JP" altLang="en-US" sz="2400" b="1" dirty="0">
                  <a:solidFill>
                    <a:srgbClr val="00879E"/>
                  </a:solidFill>
                  <a:effectLst>
                    <a:outerShdw dist="38100" dir="2700000" algn="tl">
                      <a:schemeClr val="bg1"/>
                    </a:outerShdw>
                  </a:effectLst>
                  <a:latin typeface="メイリオ" panose="020B0604030504040204" pitchFamily="50" charset="-128"/>
                  <a:ea typeface="メイリオ" panose="020B0604030504040204" pitchFamily="50" charset="-128"/>
                </a:rPr>
                <a:t>機械学習</a:t>
              </a:r>
              <a:r>
                <a:rPr kumimoji="1" lang="ja-JP" altLang="en-US" sz="2400" b="1" dirty="0">
                  <a:solidFill>
                    <a:srgbClr val="00879E"/>
                  </a:solidFill>
                  <a:effectLst>
                    <a:outerShdw dist="38100" dir="2700000" algn="tl">
                      <a:schemeClr val="bg1"/>
                    </a:outerShdw>
                  </a:effectLst>
                  <a:latin typeface="メイリオ" panose="020B0604030504040204" pitchFamily="50" charset="-128"/>
                  <a:ea typeface="メイリオ" panose="020B0604030504040204" pitchFamily="50" charset="-128"/>
                </a:rPr>
                <a:t> </a:t>
              </a:r>
              <a:r>
                <a:rPr kumimoji="1" lang="en-US" altLang="ja-JP" dirty="0">
                  <a:solidFill>
                    <a:srgbClr val="00879E"/>
                  </a:solidFill>
                  <a:effectLst>
                    <a:outerShdw dist="38100" dir="2700000" algn="tl">
                      <a:schemeClr val="bg1"/>
                    </a:outerShdw>
                  </a:effectLst>
                  <a:latin typeface="メイリオ" panose="020B0604030504040204" pitchFamily="50" charset="-128"/>
                  <a:ea typeface="メイリオ" panose="020B0604030504040204" pitchFamily="50" charset="-128"/>
                </a:rPr>
                <a:t>(ML; Machine</a:t>
              </a:r>
              <a:r>
                <a:rPr kumimoji="1" lang="ja-JP" altLang="en-US" dirty="0">
                  <a:solidFill>
                    <a:srgbClr val="00879E"/>
                  </a:solidFill>
                  <a:effectLst>
                    <a:outerShdw dist="38100" dir="2700000" algn="tl">
                      <a:schemeClr val="bg1"/>
                    </a:outerShdw>
                  </a:effectLst>
                  <a:latin typeface="メイリオ" panose="020B0604030504040204" pitchFamily="50" charset="-128"/>
                  <a:ea typeface="メイリオ" panose="020B0604030504040204" pitchFamily="50" charset="-128"/>
                </a:rPr>
                <a:t> </a:t>
              </a:r>
              <a:r>
                <a:rPr kumimoji="1" lang="en-US" altLang="ja-JP" dirty="0">
                  <a:solidFill>
                    <a:srgbClr val="00879E"/>
                  </a:solidFill>
                  <a:effectLst>
                    <a:outerShdw dist="38100" dir="2700000" algn="tl">
                      <a:schemeClr val="bg1"/>
                    </a:outerShdw>
                  </a:effectLst>
                  <a:latin typeface="メイリオ" panose="020B0604030504040204" pitchFamily="50" charset="-128"/>
                  <a:ea typeface="メイリオ" panose="020B0604030504040204" pitchFamily="50" charset="-128"/>
                </a:rPr>
                <a:t>Learning)</a:t>
              </a:r>
            </a:p>
            <a:p>
              <a:pPr>
                <a:spcAft>
                  <a:spcPts val="600"/>
                </a:spcAft>
                <a:defRPr/>
              </a:pPr>
              <a:r>
                <a:rPr lang="ja-JP" altLang="en-US" sz="1400" b="1" dirty="0">
                  <a:solidFill>
                    <a:schemeClr val="tx1">
                      <a:lumMod val="75000"/>
                      <a:lumOff val="25000"/>
                    </a:schemeClr>
                  </a:solidFill>
                  <a:latin typeface="メイリオ" panose="020B0604030504040204" pitchFamily="50" charset="-128"/>
                  <a:ea typeface="メイリオ" panose="020B0604030504040204" pitchFamily="50" charset="-128"/>
                </a:rPr>
                <a:t>・</a:t>
              </a:r>
              <a:r>
                <a:rPr lang="ja-JP" altLang="ja-JP" sz="1400" b="1" dirty="0">
                  <a:solidFill>
                    <a:schemeClr val="tx1">
                      <a:lumMod val="75000"/>
                      <a:lumOff val="25000"/>
                    </a:schemeClr>
                  </a:solidFill>
                  <a:latin typeface="メイリオ" panose="020B0604030504040204" pitchFamily="50" charset="-128"/>
                  <a:ea typeface="メイリオ" panose="020B0604030504040204" pitchFamily="50" charset="-128"/>
                </a:rPr>
                <a:t>人間</a:t>
              </a:r>
              <a:r>
                <a:rPr lang="ja-JP" altLang="en-US" sz="1400" b="1" dirty="0">
                  <a:solidFill>
                    <a:schemeClr val="tx1">
                      <a:lumMod val="75000"/>
                      <a:lumOff val="25000"/>
                    </a:schemeClr>
                  </a:solidFill>
                  <a:latin typeface="メイリオ" panose="020B0604030504040204" pitchFamily="50" charset="-128"/>
                  <a:ea typeface="メイリオ" panose="020B0604030504040204" pitchFamily="50" charset="-128"/>
                </a:rPr>
                <a:t>の</a:t>
              </a:r>
              <a:r>
                <a:rPr lang="ja-JP" altLang="ja-JP" sz="1400" b="1" dirty="0">
                  <a:solidFill>
                    <a:schemeClr val="tx1">
                      <a:lumMod val="75000"/>
                      <a:lumOff val="25000"/>
                    </a:schemeClr>
                  </a:solidFill>
                  <a:latin typeface="メイリオ" panose="020B0604030504040204" pitchFamily="50" charset="-128"/>
                  <a:ea typeface="メイリオ" panose="020B0604030504040204" pitchFamily="50" charset="-128"/>
                </a:rPr>
                <a:t>学習能力と同様の機能をコンピュータで実現する</a:t>
              </a:r>
              <a:r>
                <a:rPr lang="ja-JP" altLang="en-US" sz="1400" b="1" dirty="0">
                  <a:solidFill>
                    <a:schemeClr val="tx1">
                      <a:lumMod val="75000"/>
                      <a:lumOff val="25000"/>
                    </a:schemeClr>
                  </a:solidFill>
                  <a:latin typeface="メイリオ" panose="020B0604030504040204" pitchFamily="50" charset="-128"/>
                  <a:ea typeface="メイリオ" panose="020B0604030504040204" pitchFamily="50" charset="-128"/>
                </a:rPr>
                <a:t>こと</a:t>
              </a:r>
              <a:endParaRPr lang="en-US" altLang="ja-JP" sz="1400" b="1" dirty="0">
                <a:solidFill>
                  <a:schemeClr val="tx1">
                    <a:lumMod val="75000"/>
                    <a:lumOff val="25000"/>
                  </a:schemeClr>
                </a:solidFill>
                <a:latin typeface="メイリオ" panose="020B0604030504040204" pitchFamily="50" charset="-128"/>
                <a:ea typeface="メイリオ" panose="020B0604030504040204" pitchFamily="50" charset="-128"/>
              </a:endParaRPr>
            </a:p>
            <a:p>
              <a:pPr>
                <a:spcAft>
                  <a:spcPts val="600"/>
                </a:spcAft>
                <a:defRPr/>
              </a:pPr>
              <a:r>
                <a:rPr lang="ja-JP" altLang="en-US" sz="1400" b="1" dirty="0">
                  <a:solidFill>
                    <a:schemeClr val="tx1">
                      <a:lumMod val="75000"/>
                      <a:lumOff val="25000"/>
                    </a:schemeClr>
                  </a:solidFill>
                  <a:latin typeface="メイリオ" panose="020B0604030504040204" pitchFamily="50" charset="-128"/>
                  <a:ea typeface="メイリオ" panose="020B0604030504040204" pitchFamily="50" charset="-128"/>
                </a:rPr>
                <a:t>・主に、教師あり学習、教師なし学習、強化学習の</a:t>
              </a:r>
              <a:r>
                <a:rPr lang="en-US" altLang="ja-JP" sz="1400" b="1" dirty="0">
                  <a:solidFill>
                    <a:schemeClr val="tx1">
                      <a:lumMod val="75000"/>
                      <a:lumOff val="25000"/>
                    </a:schemeClr>
                  </a:solidFill>
                  <a:latin typeface="メイリオ" panose="020B0604030504040204" pitchFamily="50" charset="-128"/>
                  <a:ea typeface="メイリオ" panose="020B0604030504040204" pitchFamily="50" charset="-128"/>
                </a:rPr>
                <a:t>3</a:t>
              </a:r>
              <a:r>
                <a:rPr lang="ja-JP" altLang="en-US" sz="1400" b="1" dirty="0">
                  <a:solidFill>
                    <a:schemeClr val="tx1">
                      <a:lumMod val="75000"/>
                      <a:lumOff val="25000"/>
                    </a:schemeClr>
                  </a:solidFill>
                  <a:latin typeface="メイリオ" panose="020B0604030504040204" pitchFamily="50" charset="-128"/>
                  <a:ea typeface="メイリオ" panose="020B0604030504040204" pitchFamily="50" charset="-128"/>
                </a:rPr>
                <a:t>種類に大別される</a:t>
              </a:r>
            </a:p>
          </p:txBody>
        </p:sp>
        <p:sp>
          <p:nvSpPr>
            <p:cNvPr id="24" name="正方形/長方形 23">
              <a:extLst>
                <a:ext uri="{FF2B5EF4-FFF2-40B4-BE49-F238E27FC236}">
                  <a16:creationId xmlns:a16="http://schemas.microsoft.com/office/drawing/2014/main" id="{D67598F4-D15D-478C-AED1-D2A475690C40}"/>
                </a:ext>
              </a:extLst>
            </p:cNvPr>
            <p:cNvSpPr/>
            <p:nvPr/>
          </p:nvSpPr>
          <p:spPr bwMode="grayWhite">
            <a:xfrm>
              <a:off x="2462968" y="4609256"/>
              <a:ext cx="6332571" cy="1890132"/>
            </a:xfrm>
            <a:prstGeom prst="rect">
              <a:avLst/>
            </a:prstGeom>
            <a:gradFill flip="none" rotWithShape="1">
              <a:gsLst>
                <a:gs pos="0">
                  <a:srgbClr val="006F82"/>
                </a:gs>
                <a:gs pos="100000">
                  <a:srgbClr val="00879E"/>
                </a:gs>
              </a:gsLst>
              <a:lin ang="13500000" scaled="1"/>
              <a:tileRect/>
            </a:gradFill>
            <a:ln w="19050">
              <a:solidFill>
                <a:schemeClr val="bg1"/>
              </a:solidFill>
            </a:ln>
          </p:spPr>
          <p:style>
            <a:lnRef idx="2">
              <a:schemeClr val="accent4">
                <a:shade val="50000"/>
              </a:schemeClr>
            </a:lnRef>
            <a:fillRef idx="1">
              <a:schemeClr val="accent4"/>
            </a:fillRef>
            <a:effectRef idx="0">
              <a:schemeClr val="accent4"/>
            </a:effectRef>
            <a:fontRef idx="minor">
              <a:schemeClr val="lt1"/>
            </a:fontRef>
          </p:style>
          <p:txBody>
            <a:bodyPr lIns="144000" tIns="180000" rtlCol="0" anchor="t"/>
            <a:lstStyle/>
            <a:p>
              <a:pPr>
                <a:spcAft>
                  <a:spcPts val="600"/>
                </a:spcAft>
                <a:defRPr/>
              </a:pPr>
              <a:r>
                <a:rPr kumimoji="1" lang="ja-JP" altLang="en-US" sz="2400" b="1" dirty="0">
                  <a:solidFill>
                    <a:schemeClr val="bg1"/>
                  </a:solidFill>
                  <a:latin typeface="メイリオ" panose="020B0604030504040204" pitchFamily="50" charset="-128"/>
                  <a:ea typeface="メイリオ" panose="020B0604030504040204" pitchFamily="50" charset="-128"/>
                </a:rPr>
                <a:t>ディープラーニング </a:t>
              </a:r>
              <a:r>
                <a:rPr kumimoji="1" lang="en-US" altLang="ja-JP" dirty="0">
                  <a:solidFill>
                    <a:schemeClr val="bg1"/>
                  </a:solidFill>
                  <a:latin typeface="メイリオ" panose="020B0604030504040204" pitchFamily="50" charset="-128"/>
                  <a:ea typeface="メイリオ" panose="020B0604030504040204" pitchFamily="50" charset="-128"/>
                </a:rPr>
                <a:t>(DL; Deep Learning)</a:t>
              </a:r>
            </a:p>
            <a:p>
              <a:pPr>
                <a:spcAft>
                  <a:spcPts val="600"/>
                </a:spcAft>
                <a:defRPr/>
              </a:pPr>
              <a:r>
                <a:rPr lang="ja-JP" altLang="en-US" sz="1400" b="1" dirty="0">
                  <a:solidFill>
                    <a:schemeClr val="bg1"/>
                  </a:solidFill>
                  <a:latin typeface="メイリオ" panose="020B0604030504040204" pitchFamily="50" charset="-128"/>
                  <a:ea typeface="メイリオ" panose="020B0604030504040204" pitchFamily="50" charset="-128"/>
                </a:rPr>
                <a:t>・人間の脳の構造を模した「ニューラルネットワーク」を用いた</a:t>
              </a:r>
              <a:br>
                <a:rPr lang="en-US" altLang="ja-JP" sz="1400" b="1" dirty="0">
                  <a:solidFill>
                    <a:schemeClr val="bg1"/>
                  </a:solidFill>
                  <a:latin typeface="メイリオ" panose="020B0604030504040204" pitchFamily="50" charset="-128"/>
                  <a:ea typeface="メイリオ" panose="020B0604030504040204" pitchFamily="50" charset="-128"/>
                </a:rPr>
              </a:br>
              <a:r>
                <a:rPr lang="ja-JP" altLang="en-US" sz="1400" b="1" dirty="0">
                  <a:solidFill>
                    <a:schemeClr val="bg1"/>
                  </a:solidFill>
                  <a:latin typeface="メイリオ" panose="020B0604030504040204" pitchFamily="50" charset="-128"/>
                  <a:ea typeface="メイリオ" panose="020B0604030504040204" pitchFamily="50" charset="-128"/>
                </a:rPr>
                <a:t>　機械学習の手法</a:t>
              </a:r>
              <a:endParaRPr lang="en-US" altLang="ja-JP" sz="1400" b="1" dirty="0">
                <a:solidFill>
                  <a:schemeClr val="bg1"/>
                </a:solidFill>
                <a:latin typeface="メイリオ" panose="020B0604030504040204" pitchFamily="50" charset="-128"/>
                <a:ea typeface="メイリオ" panose="020B0604030504040204" pitchFamily="50" charset="-128"/>
              </a:endParaRPr>
            </a:p>
            <a:p>
              <a:pPr>
                <a:spcAft>
                  <a:spcPts val="600"/>
                </a:spcAft>
                <a:defRPr/>
              </a:pPr>
              <a:r>
                <a:rPr lang="ja-JP" altLang="en-US" sz="1400" b="1" dirty="0">
                  <a:solidFill>
                    <a:schemeClr val="bg1"/>
                  </a:solidFill>
                  <a:latin typeface="メイリオ" panose="020B0604030504040204" pitchFamily="50" charset="-128"/>
                  <a:ea typeface="メイリオ" panose="020B0604030504040204" pitchFamily="50" charset="-128"/>
                </a:rPr>
                <a:t>・特に画像認識や自然言語解析などで、他の手法よりも優れることが多い</a:t>
              </a:r>
            </a:p>
          </p:txBody>
        </p:sp>
      </p:grpSp>
      <p:grpSp>
        <p:nvGrpSpPr>
          <p:cNvPr id="9" name="グループ化 8">
            <a:extLst>
              <a:ext uri="{FF2B5EF4-FFF2-40B4-BE49-F238E27FC236}">
                <a16:creationId xmlns:a16="http://schemas.microsoft.com/office/drawing/2014/main" id="{B577885F-5723-4758-98D2-75A60DFB290D}"/>
              </a:ext>
            </a:extLst>
          </p:cNvPr>
          <p:cNvGrpSpPr/>
          <p:nvPr/>
        </p:nvGrpSpPr>
        <p:grpSpPr>
          <a:xfrm>
            <a:off x="2683248" y="1028771"/>
            <a:ext cx="6825504" cy="468736"/>
            <a:chOff x="2154608" y="3539394"/>
            <a:chExt cx="6825505" cy="426124"/>
          </a:xfrm>
        </p:grpSpPr>
        <p:sp>
          <p:nvSpPr>
            <p:cNvPr id="10" name="四角形: 角を丸くする 9">
              <a:extLst>
                <a:ext uri="{FF2B5EF4-FFF2-40B4-BE49-F238E27FC236}">
                  <a16:creationId xmlns:a16="http://schemas.microsoft.com/office/drawing/2014/main" id="{647A8F70-9607-4F15-AB62-49C840E2D135}"/>
                </a:ext>
              </a:extLst>
            </p:cNvPr>
            <p:cNvSpPr/>
            <p:nvPr/>
          </p:nvSpPr>
          <p:spPr bwMode="auto">
            <a:xfrm>
              <a:off x="2154608" y="3539394"/>
              <a:ext cx="6825505" cy="394229"/>
            </a:xfrm>
            <a:prstGeom prst="roundRect">
              <a:avLst>
                <a:gd name="adj" fmla="val 50000"/>
              </a:avLst>
            </a:prstGeom>
            <a:solidFill>
              <a:srgbClr val="F36C37"/>
            </a:solidFill>
            <a:ln w="19050" algn="ctr">
              <a:noFill/>
              <a:prstDash val="dash"/>
              <a:round/>
              <a:headEnd/>
              <a:tailEnd/>
            </a:ln>
            <a:effectLst/>
          </p:spPr>
          <p:txBody>
            <a:bodyPr wrap="none" rtlCol="0" anchor="ctr"/>
            <a:lstStyle/>
            <a:p>
              <a:pPr algn="ctr"/>
              <a:endParaRPr kumimoji="1" lang="ja-JP" altLang="en-US" sz="2400" b="1" dirty="0">
                <a:solidFill>
                  <a:schemeClr val="bg1"/>
                </a:solidFill>
                <a:latin typeface="+mn-ea"/>
              </a:endParaRPr>
            </a:p>
          </p:txBody>
        </p:sp>
        <p:sp>
          <p:nvSpPr>
            <p:cNvPr id="11" name="正方形/長方形 10">
              <a:extLst>
                <a:ext uri="{FF2B5EF4-FFF2-40B4-BE49-F238E27FC236}">
                  <a16:creationId xmlns:a16="http://schemas.microsoft.com/office/drawing/2014/main" id="{5EB8CF24-9FE2-469D-AC9C-103178AB3068}"/>
                </a:ext>
              </a:extLst>
            </p:cNvPr>
            <p:cNvSpPr/>
            <p:nvPr/>
          </p:nvSpPr>
          <p:spPr>
            <a:xfrm>
              <a:off x="4567134" y="3565408"/>
              <a:ext cx="1981633" cy="400110"/>
            </a:xfrm>
            <a:prstGeom prst="rect">
              <a:avLst/>
            </a:prstGeom>
            <a:noFill/>
            <a:ln w="19050" algn="ctr">
              <a:noFill/>
              <a:prstDash val="dash"/>
              <a:round/>
              <a:headEnd/>
              <a:tailEn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2400" b="1" spc="150" dirty="0">
                  <a:solidFill>
                    <a:schemeClr val="bg1"/>
                  </a:solidFill>
                  <a:latin typeface="+mn-ea"/>
                </a:rPr>
                <a:t>人工知能、機械学習、ディープラーニング</a:t>
              </a:r>
            </a:p>
          </p:txBody>
        </p:sp>
      </p:grpSp>
      <p:cxnSp>
        <p:nvCxnSpPr>
          <p:cNvPr id="6" name="直線コネクタ 5">
            <a:extLst>
              <a:ext uri="{FF2B5EF4-FFF2-40B4-BE49-F238E27FC236}">
                <a16:creationId xmlns:a16="http://schemas.microsoft.com/office/drawing/2014/main" id="{D3A7AD0C-FBE2-4789-B1D8-93432AE6A6E8}"/>
              </a:ext>
            </a:extLst>
          </p:cNvPr>
          <p:cNvCxnSpPr/>
          <p:nvPr/>
        </p:nvCxnSpPr>
        <p:spPr>
          <a:xfrm>
            <a:off x="1375021" y="2266950"/>
            <a:ext cx="9441951" cy="0"/>
          </a:xfrm>
          <a:prstGeom prst="line">
            <a:avLst/>
          </a:prstGeom>
          <a:ln w="12700">
            <a:solidFill>
              <a:srgbClr val="00879E"/>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4" name="直線コネクタ 13">
            <a:extLst>
              <a:ext uri="{FF2B5EF4-FFF2-40B4-BE49-F238E27FC236}">
                <a16:creationId xmlns:a16="http://schemas.microsoft.com/office/drawing/2014/main" id="{3CE7B15E-7F53-44EA-AD01-6398873331F9}"/>
              </a:ext>
            </a:extLst>
          </p:cNvPr>
          <p:cNvCxnSpPr>
            <a:cxnSpLocks/>
          </p:cNvCxnSpPr>
          <p:nvPr/>
        </p:nvCxnSpPr>
        <p:spPr>
          <a:xfrm>
            <a:off x="2584115" y="3676650"/>
            <a:ext cx="8232857" cy="0"/>
          </a:xfrm>
          <a:prstGeom prst="line">
            <a:avLst/>
          </a:prstGeom>
          <a:ln w="12700">
            <a:solidFill>
              <a:srgbClr val="00879E"/>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6" name="直線コネクタ 15">
            <a:extLst>
              <a:ext uri="{FF2B5EF4-FFF2-40B4-BE49-F238E27FC236}">
                <a16:creationId xmlns:a16="http://schemas.microsoft.com/office/drawing/2014/main" id="{DC4B39AD-5AB0-47A7-B059-EBC5A8855D85}"/>
              </a:ext>
            </a:extLst>
          </p:cNvPr>
          <p:cNvCxnSpPr>
            <a:cxnSpLocks/>
          </p:cNvCxnSpPr>
          <p:nvPr/>
        </p:nvCxnSpPr>
        <p:spPr>
          <a:xfrm>
            <a:off x="3730274" y="5153025"/>
            <a:ext cx="7086698" cy="0"/>
          </a:xfrm>
          <a:prstGeom prst="line">
            <a:avLst/>
          </a:prstGeom>
          <a:ln w="12700">
            <a:solidFill>
              <a:schemeClr val="bg1"/>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pic>
        <p:nvPicPr>
          <p:cNvPr id="5" name="図 4">
            <a:extLst>
              <a:ext uri="{FF2B5EF4-FFF2-40B4-BE49-F238E27FC236}">
                <a16:creationId xmlns:a16="http://schemas.microsoft.com/office/drawing/2014/main" id="{15C91BD5-B882-4E58-A4C6-596566EB80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02137" y="3676651"/>
            <a:ext cx="2523930" cy="252393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959500084"/>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四角形: 角を丸くする 5">
            <a:extLst>
              <a:ext uri="{FF2B5EF4-FFF2-40B4-BE49-F238E27FC236}">
                <a16:creationId xmlns:a16="http://schemas.microsoft.com/office/drawing/2014/main" id="{915DD971-A22B-40E4-9124-F6E32E9C99DA}"/>
              </a:ext>
            </a:extLst>
          </p:cNvPr>
          <p:cNvSpPr/>
          <p:nvPr/>
        </p:nvSpPr>
        <p:spPr bwMode="auto">
          <a:xfrm>
            <a:off x="746465" y="941642"/>
            <a:ext cx="10678772" cy="477017"/>
          </a:xfrm>
          <a:prstGeom prst="roundRect">
            <a:avLst>
              <a:gd name="adj" fmla="val 7423"/>
            </a:avLst>
          </a:prstGeom>
          <a:solidFill>
            <a:srgbClr val="FEEDE6"/>
          </a:solidFill>
          <a:ln w="19050" algn="ctr">
            <a:noFill/>
            <a:prstDash val="dash"/>
            <a:round/>
            <a:headEnd/>
            <a:tailEnd/>
          </a:ln>
          <a:effectLst/>
        </p:spPr>
        <p:txBody>
          <a:bodyPr wrap="none" lIns="180000" bIns="0" rtlCol="0" anchor="ctr"/>
          <a:lstStyle/>
          <a:p>
            <a:pPr marL="285750" indent="-285750">
              <a:buFont typeface="Wingdings" panose="05000000000000000000" pitchFamily="2" charset="2"/>
              <a:buChar char="n"/>
            </a:pPr>
            <a:r>
              <a:rPr kumimoji="1" lang="en-US" altLang="ja-JP" sz="2000" b="1" dirty="0">
                <a:solidFill>
                  <a:srgbClr val="F36C37"/>
                </a:solidFill>
                <a:latin typeface="+mj-ea"/>
                <a:ea typeface="+mj-ea"/>
              </a:rPr>
              <a:t>pandas</a:t>
            </a:r>
            <a:endParaRPr kumimoji="1" lang="ja-JP" altLang="en-US" sz="2000" b="1" dirty="0">
              <a:solidFill>
                <a:srgbClr val="F36C37"/>
              </a:solidFill>
              <a:latin typeface="+mj-ea"/>
              <a:ea typeface="+mj-ea"/>
            </a:endParaRPr>
          </a:p>
        </p:txBody>
      </p:sp>
      <p:sp>
        <p:nvSpPr>
          <p:cNvPr id="7" name="テキスト ボックス 6">
            <a:extLst>
              <a:ext uri="{FF2B5EF4-FFF2-40B4-BE49-F238E27FC236}">
                <a16:creationId xmlns:a16="http://schemas.microsoft.com/office/drawing/2014/main" id="{2F1127E5-9282-4A02-8889-BA620D0A3CE0}"/>
              </a:ext>
            </a:extLst>
          </p:cNvPr>
          <p:cNvSpPr txBox="1"/>
          <p:nvPr/>
        </p:nvSpPr>
        <p:spPr>
          <a:xfrm>
            <a:off x="1038991" y="1657357"/>
            <a:ext cx="10386245" cy="1103939"/>
          </a:xfrm>
          <a:prstGeom prst="rect">
            <a:avLst/>
          </a:prstGeom>
        </p:spPr>
        <p:txBody>
          <a:bodyPr vert="horz" wrap="none" lIns="91440" tIns="45720" rIns="91440" bIns="45720" rtlCol="0">
            <a:noAutofit/>
          </a:bodyPr>
          <a:lstStyle>
            <a:defPPr>
              <a:defRPr lang="en-US"/>
            </a:defPPr>
            <a:lvl1pPr marL="357188" marR="0" indent="-357188" defTabSz="914400" fontAlgn="base">
              <a:lnSpc>
                <a:spcPct val="100000"/>
              </a:lnSpc>
              <a:spcBef>
                <a:spcPts val="0"/>
              </a:spcBef>
              <a:spcAft>
                <a:spcPts val="600"/>
              </a:spcAft>
              <a:buClr>
                <a:schemeClr val="tx1">
                  <a:lumMod val="75000"/>
                  <a:lumOff val="25000"/>
                </a:schemeClr>
              </a:buClr>
              <a:buSzTx/>
              <a:buFont typeface="Wingdings" panose="05000000000000000000" pitchFamily="2" charset="2"/>
              <a:buChar char="n"/>
              <a:tabLst/>
              <a:defRPr kumimoji="1" sz="2000" b="1" baseline="0">
                <a:solidFill>
                  <a:schemeClr val="tx1">
                    <a:lumMod val="75000"/>
                    <a:lumOff val="25000"/>
                  </a:schemeClr>
                </a:solidFill>
                <a:latin typeface="メイリオ" panose="020B0604030504040204" pitchFamily="50" charset="-128"/>
                <a:ea typeface="メイリオ" panose="020B0604030504040204" pitchFamily="50" charset="-128"/>
              </a:defRPr>
            </a:lvl1pPr>
            <a:lvl2pPr marL="742950" marR="0" indent="-285750" defTabSz="914400" fontAlgn="base">
              <a:lnSpc>
                <a:spcPct val="100000"/>
              </a:lnSpc>
              <a:spcBef>
                <a:spcPct val="20000"/>
              </a:spcBef>
              <a:spcAft>
                <a:spcPct val="0"/>
              </a:spcAft>
              <a:buClr>
                <a:schemeClr val="tx1"/>
              </a:buClr>
              <a:buSzTx/>
              <a:buFont typeface="Wingdings" panose="05000000000000000000" pitchFamily="2" charset="2"/>
              <a:buChar char="l"/>
              <a:tabLst/>
              <a:defRPr kumimoji="1" sz="2800" baseline="0">
                <a:solidFill>
                  <a:schemeClr val="tx1">
                    <a:lumMod val="75000"/>
                    <a:lumOff val="25000"/>
                  </a:schemeClr>
                </a:solidFill>
                <a:latin typeface="メイリオ" panose="020B0604030504040204" pitchFamily="50" charset="-128"/>
                <a:ea typeface="メイリオ" panose="020B0604030504040204" pitchFamily="50" charset="-128"/>
              </a:defRPr>
            </a:lvl2pPr>
            <a:lvl3pPr marL="1143000" marR="0" indent="-22860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3pPr>
            <a:lvl4pPr marL="1714500" marR="0" indent="-34290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4pPr>
            <a:lvl5pPr marL="2114550" marR="0" indent="-28575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5pPr>
            <a:lvl6pPr marL="2514600" indent="-228600" defTabSz="914400">
              <a:lnSpc>
                <a:spcPct val="90000"/>
              </a:lnSpc>
              <a:spcBef>
                <a:spcPts val="500"/>
              </a:spcBef>
              <a:buFont typeface="Arial" panose="020B0604020202020204" pitchFamily="34" charset="0"/>
              <a:buChar char="•"/>
              <a:defRPr kumimoji="1"/>
            </a:lvl6pPr>
            <a:lvl7pPr marL="2971800" indent="-228600" defTabSz="914400">
              <a:lnSpc>
                <a:spcPct val="90000"/>
              </a:lnSpc>
              <a:spcBef>
                <a:spcPts val="500"/>
              </a:spcBef>
              <a:buFont typeface="Arial" panose="020B0604020202020204" pitchFamily="34" charset="0"/>
              <a:buChar char="•"/>
              <a:defRPr kumimoji="1"/>
            </a:lvl7pPr>
            <a:lvl8pPr marL="3429000" indent="-228600" defTabSz="914400">
              <a:lnSpc>
                <a:spcPct val="90000"/>
              </a:lnSpc>
              <a:spcBef>
                <a:spcPts val="500"/>
              </a:spcBef>
              <a:buFont typeface="Arial" panose="020B0604020202020204" pitchFamily="34" charset="0"/>
              <a:buChar char="•"/>
              <a:defRPr kumimoji="1"/>
            </a:lvl8pPr>
            <a:lvl9pPr marL="3886200" indent="-228600" defTabSz="914400">
              <a:lnSpc>
                <a:spcPct val="90000"/>
              </a:lnSpc>
              <a:spcBef>
                <a:spcPts val="500"/>
              </a:spcBef>
              <a:buFont typeface="Arial" panose="020B0604020202020204" pitchFamily="34" charset="0"/>
              <a:buChar char="•"/>
              <a:defRPr kumimoji="1"/>
            </a:lvl9pPr>
          </a:lstStyle>
          <a:p>
            <a:pPr>
              <a:buClr>
                <a:srgbClr val="F36C37"/>
              </a:buClr>
              <a:buFont typeface="Wingdings" panose="05000000000000000000" pitchFamily="2" charset="2"/>
              <a:buChar char="l"/>
            </a:pPr>
            <a:r>
              <a:rPr lang="ja-JP" altLang="en-US" sz="1800" dirty="0"/>
              <a:t>データの読み込みと加工、出力を行う</a:t>
            </a:r>
            <a:r>
              <a:rPr lang="en-US" altLang="ja-JP" sz="1800" dirty="0"/>
              <a:t>Python</a:t>
            </a:r>
            <a:r>
              <a:rPr lang="ja-JP" altLang="en-US" sz="1800" dirty="0"/>
              <a:t>ライブラリ</a:t>
            </a:r>
          </a:p>
          <a:p>
            <a:pPr lvl="1">
              <a:buClr>
                <a:srgbClr val="F36C37"/>
              </a:buClr>
            </a:pPr>
            <a:r>
              <a:rPr lang="ja-JP" altLang="en-US" sz="1400" b="1" dirty="0"/>
              <a:t>各種データファイルとの入出力と加工</a:t>
            </a:r>
          </a:p>
          <a:p>
            <a:pPr lvl="1">
              <a:buClr>
                <a:srgbClr val="F36C37"/>
              </a:buClr>
            </a:pPr>
            <a:r>
              <a:rPr lang="ja-JP" altLang="en-US" sz="1400" b="1" dirty="0"/>
              <a:t>データの確認や統計情報を一覧にしたりするのに便利</a:t>
            </a:r>
          </a:p>
        </p:txBody>
      </p:sp>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lang="en-US" altLang="ja-JP" dirty="0"/>
              <a:t>1-4-4.</a:t>
            </a:r>
            <a:r>
              <a:rPr lang="ja-JP" altLang="en-US" dirty="0"/>
              <a:t>機械学習基本ライブラリの紹介②</a:t>
            </a:r>
            <a:endParaRPr kumimoji="1" lang="ja-JP" altLang="en-US" dirty="0"/>
          </a:p>
        </p:txBody>
      </p:sp>
      <p:sp>
        <p:nvSpPr>
          <p:cNvPr id="5" name="スライド番号プレースホルダー 4">
            <a:extLst>
              <a:ext uri="{FF2B5EF4-FFF2-40B4-BE49-F238E27FC236}">
                <a16:creationId xmlns:a16="http://schemas.microsoft.com/office/drawing/2014/main" id="{C905B90A-465B-402F-BC68-6932C2B00E04}"/>
              </a:ext>
            </a:extLst>
          </p:cNvPr>
          <p:cNvSpPr>
            <a:spLocks noGrp="1"/>
          </p:cNvSpPr>
          <p:nvPr>
            <p:ph type="sldNum" sz="quarter" idx="10"/>
          </p:nvPr>
        </p:nvSpPr>
        <p:spPr/>
        <p:txBody>
          <a:bodyPr/>
          <a:lstStyle/>
          <a:p>
            <a:fld id="{5D750650-B10A-47BF-93C2-E1678438B37A}" type="slidenum">
              <a:rPr kumimoji="1" lang="ja-JP" altLang="en-US" smtClean="0"/>
              <a:pPr/>
              <a:t>160</a:t>
            </a:fld>
            <a:endParaRPr kumimoji="1" lang="ja-JP" altLang="en-US"/>
          </a:p>
        </p:txBody>
      </p:sp>
      <p:sp>
        <p:nvSpPr>
          <p:cNvPr id="8" name="正方形/長方形 7">
            <a:extLst>
              <a:ext uri="{FF2B5EF4-FFF2-40B4-BE49-F238E27FC236}">
                <a16:creationId xmlns:a16="http://schemas.microsoft.com/office/drawing/2014/main" id="{697ADF79-4BED-4140-B6EF-89AA839A5045}"/>
              </a:ext>
            </a:extLst>
          </p:cNvPr>
          <p:cNvSpPr/>
          <p:nvPr/>
        </p:nvSpPr>
        <p:spPr bwMode="auto">
          <a:xfrm>
            <a:off x="766763" y="3122799"/>
            <a:ext cx="3266382" cy="2064837"/>
          </a:xfrm>
          <a:prstGeom prst="rect">
            <a:avLst/>
          </a:prstGeom>
          <a:solidFill>
            <a:srgbClr val="ECECEC"/>
          </a:solidFill>
          <a:ln w="12700">
            <a:noFill/>
          </a:ln>
          <a:effectLst/>
        </p:spPr>
        <p:style>
          <a:lnRef idx="1">
            <a:schemeClr val="accent1"/>
          </a:lnRef>
          <a:fillRef idx="2">
            <a:schemeClr val="accent1"/>
          </a:fillRef>
          <a:effectRef idx="1">
            <a:schemeClr val="accent1"/>
          </a:effectRef>
          <a:fontRef idx="minor">
            <a:schemeClr val="dk1"/>
          </a:fontRef>
        </p:style>
        <p:txBody>
          <a:bodyPr vert="horz" wrap="square" lIns="84406" tIns="42203" rIns="84406" bIns="42203" numCol="1" rtlCol="0" anchor="t" anchorCtr="0" compatLnSpc="1">
            <a:prstTxWarp prst="textNoShape">
              <a:avLst/>
            </a:prstTxWarp>
            <a:noAutofit/>
          </a:bodyPr>
          <a:lstStyle/>
          <a:p>
            <a:r>
              <a:rPr lang="en-US" altLang="ja-JP" sz="1400" dirty="0">
                <a:solidFill>
                  <a:srgbClr val="00879E"/>
                </a:solidFill>
                <a:latin typeface="+mn-ea"/>
              </a:rPr>
              <a:t>#CSV</a:t>
            </a:r>
            <a:r>
              <a:rPr lang="ja-JP" altLang="en-US" sz="1400" dirty="0">
                <a:solidFill>
                  <a:srgbClr val="00879E"/>
                </a:solidFill>
                <a:latin typeface="+mn-ea"/>
              </a:rPr>
              <a:t>の読み込み</a:t>
            </a:r>
            <a:endParaRPr lang="en-US" altLang="ja-JP" sz="1400" dirty="0">
              <a:solidFill>
                <a:srgbClr val="00879E"/>
              </a:solidFill>
              <a:latin typeface="+mn-ea"/>
            </a:endParaRPr>
          </a:p>
          <a:p>
            <a:r>
              <a:rPr lang="ja-JP" altLang="en-US" sz="1400" dirty="0">
                <a:latin typeface="+mn-ea"/>
              </a:rPr>
              <a:t>import pandas as pd</a:t>
            </a:r>
          </a:p>
          <a:p>
            <a:r>
              <a:rPr lang="ja-JP" altLang="en-US" sz="1400" dirty="0">
                <a:latin typeface="+mn-ea"/>
              </a:rPr>
              <a:t>df = pd.read_csv("iris.csv")</a:t>
            </a:r>
          </a:p>
          <a:p>
            <a:endParaRPr lang="en-US" altLang="ja-JP" sz="1400" dirty="0">
              <a:latin typeface="+mn-ea"/>
            </a:endParaRPr>
          </a:p>
          <a:p>
            <a:r>
              <a:rPr lang="en-US" altLang="ja-JP" sz="1400" dirty="0">
                <a:solidFill>
                  <a:srgbClr val="00879E"/>
                </a:solidFill>
                <a:latin typeface="+mn-ea"/>
              </a:rPr>
              <a:t>#</a:t>
            </a:r>
            <a:r>
              <a:rPr lang="ja-JP" altLang="en-US" sz="1400" dirty="0">
                <a:solidFill>
                  <a:srgbClr val="00879E"/>
                </a:solidFill>
                <a:latin typeface="+mn-ea"/>
              </a:rPr>
              <a:t>先頭</a:t>
            </a:r>
            <a:r>
              <a:rPr lang="en-US" altLang="ja-JP" sz="1400" dirty="0">
                <a:solidFill>
                  <a:srgbClr val="00879E"/>
                </a:solidFill>
                <a:latin typeface="+mn-ea"/>
              </a:rPr>
              <a:t>5</a:t>
            </a:r>
            <a:r>
              <a:rPr lang="ja-JP" altLang="en-US" sz="1400" dirty="0">
                <a:solidFill>
                  <a:srgbClr val="00879E"/>
                </a:solidFill>
                <a:latin typeface="+mn-ea"/>
              </a:rPr>
              <a:t>件表示</a:t>
            </a:r>
            <a:endParaRPr lang="en-US" altLang="ja-JP" sz="1400" dirty="0">
              <a:solidFill>
                <a:srgbClr val="00879E"/>
              </a:solidFill>
              <a:latin typeface="+mn-ea"/>
            </a:endParaRPr>
          </a:p>
          <a:p>
            <a:r>
              <a:rPr lang="ja-JP" altLang="en-US" sz="1400" dirty="0">
                <a:latin typeface="+mn-ea"/>
              </a:rPr>
              <a:t>df.head()</a:t>
            </a:r>
            <a:endParaRPr lang="en-US" altLang="ja-JP" sz="1400" dirty="0">
              <a:latin typeface="+mn-ea"/>
            </a:endParaRPr>
          </a:p>
          <a:p>
            <a:endParaRPr lang="en-US" altLang="ja-JP" sz="1400" dirty="0">
              <a:latin typeface="+mn-ea"/>
            </a:endParaRPr>
          </a:p>
          <a:p>
            <a:r>
              <a:rPr lang="en-US" altLang="ja-JP" sz="1400" dirty="0">
                <a:solidFill>
                  <a:srgbClr val="00879E"/>
                </a:solidFill>
                <a:latin typeface="+mn-ea"/>
              </a:rPr>
              <a:t>#</a:t>
            </a:r>
            <a:r>
              <a:rPr lang="ja-JP" altLang="en-US" sz="1400" dirty="0">
                <a:solidFill>
                  <a:srgbClr val="00879E"/>
                </a:solidFill>
                <a:latin typeface="+mn-ea"/>
              </a:rPr>
              <a:t>データの統計表示</a:t>
            </a:r>
            <a:endParaRPr lang="en-US" altLang="ja-JP" sz="1400" dirty="0">
              <a:solidFill>
                <a:srgbClr val="00879E"/>
              </a:solidFill>
              <a:latin typeface="+mn-ea"/>
            </a:endParaRPr>
          </a:p>
          <a:p>
            <a:r>
              <a:rPr lang="en-US" altLang="ja-JP" sz="1400" dirty="0">
                <a:latin typeface="+mn-ea"/>
              </a:rPr>
              <a:t>df.describe()</a:t>
            </a:r>
            <a:endParaRPr lang="ja-JP" altLang="en-US" sz="1400" dirty="0">
              <a:latin typeface="+mn-ea"/>
            </a:endParaRPr>
          </a:p>
        </p:txBody>
      </p:sp>
      <p:grpSp>
        <p:nvGrpSpPr>
          <p:cNvPr id="9" name="グループ化 8">
            <a:extLst>
              <a:ext uri="{FF2B5EF4-FFF2-40B4-BE49-F238E27FC236}">
                <a16:creationId xmlns:a16="http://schemas.microsoft.com/office/drawing/2014/main" id="{1BC226D7-3A32-4432-886E-06AE84666C56}"/>
              </a:ext>
            </a:extLst>
          </p:cNvPr>
          <p:cNvGrpSpPr/>
          <p:nvPr/>
        </p:nvGrpSpPr>
        <p:grpSpPr>
          <a:xfrm>
            <a:off x="4306555" y="2861759"/>
            <a:ext cx="3578889" cy="1789099"/>
            <a:chOff x="4206738" y="1447321"/>
            <a:chExt cx="3689664" cy="1844476"/>
          </a:xfrm>
        </p:grpSpPr>
        <p:pic>
          <p:nvPicPr>
            <p:cNvPr id="10" name="図 9">
              <a:extLst>
                <a:ext uri="{FF2B5EF4-FFF2-40B4-BE49-F238E27FC236}">
                  <a16:creationId xmlns:a16="http://schemas.microsoft.com/office/drawing/2014/main" id="{868D14CA-F3E7-419C-B94C-E082CBFBD6F5}"/>
                </a:ext>
              </a:extLst>
            </p:cNvPr>
            <p:cNvPicPr>
              <a:picLocks noChangeAspect="1"/>
            </p:cNvPicPr>
            <p:nvPr/>
          </p:nvPicPr>
          <p:blipFill>
            <a:blip r:embed="rId3"/>
            <a:stretch>
              <a:fillRect/>
            </a:stretch>
          </p:blipFill>
          <p:spPr>
            <a:xfrm>
              <a:off x="4206738" y="1732894"/>
              <a:ext cx="3689664" cy="1558903"/>
            </a:xfrm>
            <a:prstGeom prst="rect">
              <a:avLst/>
            </a:prstGeom>
            <a:ln>
              <a:solidFill>
                <a:schemeClr val="tx1"/>
              </a:solidFill>
            </a:ln>
          </p:spPr>
        </p:pic>
        <p:sp>
          <p:nvSpPr>
            <p:cNvPr id="11" name="正方形/長方形 10">
              <a:extLst>
                <a:ext uri="{FF2B5EF4-FFF2-40B4-BE49-F238E27FC236}">
                  <a16:creationId xmlns:a16="http://schemas.microsoft.com/office/drawing/2014/main" id="{B78A0C36-17E6-497A-88B5-0C0413C7E471}"/>
                </a:ext>
              </a:extLst>
            </p:cNvPr>
            <p:cNvSpPr/>
            <p:nvPr/>
          </p:nvSpPr>
          <p:spPr>
            <a:xfrm>
              <a:off x="4206738" y="1447321"/>
              <a:ext cx="900149" cy="285573"/>
            </a:xfrm>
            <a:prstGeom prst="rect">
              <a:avLst/>
            </a:prstGeom>
          </p:spPr>
          <p:txBody>
            <a:bodyPr wrap="none">
              <a:spAutoFit/>
            </a:bodyPr>
            <a:lstStyle/>
            <a:p>
              <a:r>
                <a:rPr lang="ja-JP" altLang="en-US" sz="1200" dirty="0"/>
                <a:t>df.head()</a:t>
              </a:r>
              <a:endParaRPr lang="en-US" altLang="ja-JP" sz="1200" dirty="0"/>
            </a:p>
          </p:txBody>
        </p:sp>
      </p:grpSp>
      <p:grpSp>
        <p:nvGrpSpPr>
          <p:cNvPr id="12" name="グループ化 11">
            <a:extLst>
              <a:ext uri="{FF2B5EF4-FFF2-40B4-BE49-F238E27FC236}">
                <a16:creationId xmlns:a16="http://schemas.microsoft.com/office/drawing/2014/main" id="{F42F6B31-B6CA-4171-A20E-9CE3483650F0}"/>
              </a:ext>
            </a:extLst>
          </p:cNvPr>
          <p:cNvGrpSpPr/>
          <p:nvPr/>
        </p:nvGrpSpPr>
        <p:grpSpPr>
          <a:xfrm>
            <a:off x="8150286" y="2807199"/>
            <a:ext cx="3274950" cy="2254055"/>
            <a:chOff x="4206738" y="3694274"/>
            <a:chExt cx="3376317" cy="2323823"/>
          </a:xfrm>
        </p:grpSpPr>
        <p:pic>
          <p:nvPicPr>
            <p:cNvPr id="13" name="図 12">
              <a:extLst>
                <a:ext uri="{FF2B5EF4-FFF2-40B4-BE49-F238E27FC236}">
                  <a16:creationId xmlns:a16="http://schemas.microsoft.com/office/drawing/2014/main" id="{2E4D6070-9739-4A95-A8DB-BBA177AC9085}"/>
                </a:ext>
              </a:extLst>
            </p:cNvPr>
            <p:cNvPicPr>
              <a:picLocks noChangeAspect="1"/>
            </p:cNvPicPr>
            <p:nvPr/>
          </p:nvPicPr>
          <p:blipFill>
            <a:blip r:embed="rId4"/>
            <a:stretch>
              <a:fillRect/>
            </a:stretch>
          </p:blipFill>
          <p:spPr>
            <a:xfrm>
              <a:off x="4206738" y="4020508"/>
              <a:ext cx="3376317" cy="1997589"/>
            </a:xfrm>
            <a:prstGeom prst="rect">
              <a:avLst/>
            </a:prstGeom>
            <a:ln>
              <a:solidFill>
                <a:schemeClr val="tx1"/>
              </a:solidFill>
            </a:ln>
          </p:spPr>
        </p:pic>
        <p:sp>
          <p:nvSpPr>
            <p:cNvPr id="14" name="正方形/長方形 13">
              <a:extLst>
                <a:ext uri="{FF2B5EF4-FFF2-40B4-BE49-F238E27FC236}">
                  <a16:creationId xmlns:a16="http://schemas.microsoft.com/office/drawing/2014/main" id="{D65418A3-4796-4F21-B0F2-10921218FC8A}"/>
                </a:ext>
              </a:extLst>
            </p:cNvPr>
            <p:cNvSpPr/>
            <p:nvPr/>
          </p:nvSpPr>
          <p:spPr>
            <a:xfrm>
              <a:off x="4206738" y="3694274"/>
              <a:ext cx="1162915" cy="285573"/>
            </a:xfrm>
            <a:prstGeom prst="rect">
              <a:avLst/>
            </a:prstGeom>
          </p:spPr>
          <p:txBody>
            <a:bodyPr wrap="none">
              <a:spAutoFit/>
            </a:bodyPr>
            <a:lstStyle/>
            <a:p>
              <a:r>
                <a:rPr lang="en-US" altLang="ja-JP" sz="1200" dirty="0"/>
                <a:t>df.describe()</a:t>
              </a:r>
              <a:endParaRPr lang="ja-JP" altLang="en-US" sz="1200" dirty="0"/>
            </a:p>
          </p:txBody>
        </p:sp>
      </p:grpSp>
      <p:sp>
        <p:nvSpPr>
          <p:cNvPr id="15" name="正方形/長方形 14">
            <a:extLst>
              <a:ext uri="{FF2B5EF4-FFF2-40B4-BE49-F238E27FC236}">
                <a16:creationId xmlns:a16="http://schemas.microsoft.com/office/drawing/2014/main" id="{A7A59516-FA4A-41A9-8227-B7FF66A3FA9C}"/>
              </a:ext>
            </a:extLst>
          </p:cNvPr>
          <p:cNvSpPr/>
          <p:nvPr/>
        </p:nvSpPr>
        <p:spPr>
          <a:xfrm>
            <a:off x="4970561" y="5806408"/>
            <a:ext cx="2250873" cy="276999"/>
          </a:xfrm>
          <a:prstGeom prst="rect">
            <a:avLst/>
          </a:prstGeom>
        </p:spPr>
        <p:txBody>
          <a:bodyPr wrap="none">
            <a:spAutoFit/>
          </a:bodyPr>
          <a:lstStyle/>
          <a:p>
            <a:r>
              <a:rPr lang="ja-JP" altLang="en-US" sz="1200" dirty="0"/>
              <a:t>https://pandas.pydata.org/</a:t>
            </a:r>
          </a:p>
        </p:txBody>
      </p:sp>
      <p:pic>
        <p:nvPicPr>
          <p:cNvPr id="16" name="図 15">
            <a:extLst>
              <a:ext uri="{FF2B5EF4-FFF2-40B4-BE49-F238E27FC236}">
                <a16:creationId xmlns:a16="http://schemas.microsoft.com/office/drawing/2014/main" id="{66E51871-883E-43DF-A082-0A889F09B6A8}"/>
              </a:ext>
            </a:extLst>
          </p:cNvPr>
          <p:cNvPicPr>
            <a:picLocks noChangeAspect="1"/>
          </p:cNvPicPr>
          <p:nvPr/>
        </p:nvPicPr>
        <p:blipFill>
          <a:blip r:embed="rId5"/>
          <a:stretch>
            <a:fillRect/>
          </a:stretch>
        </p:blipFill>
        <p:spPr>
          <a:xfrm>
            <a:off x="10155306" y="5500828"/>
            <a:ext cx="1267691" cy="582579"/>
          </a:xfrm>
          <a:prstGeom prst="rect">
            <a:avLst/>
          </a:prstGeom>
        </p:spPr>
      </p:pic>
    </p:spTree>
    <p:extLst>
      <p:ext uri="{BB962C8B-B14F-4D97-AF65-F5344CB8AC3E}">
        <p14:creationId xmlns:p14="http://schemas.microsoft.com/office/powerpoint/2010/main" val="1008206444"/>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四角形: 角を丸くする 5">
            <a:extLst>
              <a:ext uri="{FF2B5EF4-FFF2-40B4-BE49-F238E27FC236}">
                <a16:creationId xmlns:a16="http://schemas.microsoft.com/office/drawing/2014/main" id="{915DD971-A22B-40E4-9124-F6E32E9C99DA}"/>
              </a:ext>
            </a:extLst>
          </p:cNvPr>
          <p:cNvSpPr/>
          <p:nvPr/>
        </p:nvSpPr>
        <p:spPr bwMode="auto">
          <a:xfrm>
            <a:off x="746465" y="941642"/>
            <a:ext cx="10678772" cy="477017"/>
          </a:xfrm>
          <a:prstGeom prst="roundRect">
            <a:avLst>
              <a:gd name="adj" fmla="val 7423"/>
            </a:avLst>
          </a:prstGeom>
          <a:solidFill>
            <a:srgbClr val="FEEDE6"/>
          </a:solidFill>
          <a:ln w="19050" algn="ctr">
            <a:noFill/>
            <a:prstDash val="dash"/>
            <a:round/>
            <a:headEnd/>
            <a:tailEnd/>
          </a:ln>
          <a:effectLst/>
        </p:spPr>
        <p:txBody>
          <a:bodyPr wrap="none" lIns="180000" bIns="0" rtlCol="0" anchor="ctr"/>
          <a:lstStyle/>
          <a:p>
            <a:pPr marL="285750" indent="-285750">
              <a:buFont typeface="Wingdings" panose="05000000000000000000" pitchFamily="2" charset="2"/>
              <a:buChar char="n"/>
            </a:pPr>
            <a:r>
              <a:rPr kumimoji="1" lang="en-US" altLang="ja-JP" sz="2000" b="1" dirty="0">
                <a:solidFill>
                  <a:srgbClr val="F36C37"/>
                </a:solidFill>
                <a:latin typeface="+mj-ea"/>
                <a:ea typeface="+mj-ea"/>
              </a:rPr>
              <a:t>matplotlib</a:t>
            </a:r>
            <a:endParaRPr kumimoji="1" lang="ja-JP" altLang="en-US" sz="2000" b="1" dirty="0">
              <a:solidFill>
                <a:srgbClr val="F36C37"/>
              </a:solidFill>
              <a:latin typeface="+mj-ea"/>
              <a:ea typeface="+mj-ea"/>
            </a:endParaRPr>
          </a:p>
        </p:txBody>
      </p:sp>
      <p:sp>
        <p:nvSpPr>
          <p:cNvPr id="7" name="テキスト ボックス 6">
            <a:extLst>
              <a:ext uri="{FF2B5EF4-FFF2-40B4-BE49-F238E27FC236}">
                <a16:creationId xmlns:a16="http://schemas.microsoft.com/office/drawing/2014/main" id="{2F1127E5-9282-4A02-8889-BA620D0A3CE0}"/>
              </a:ext>
            </a:extLst>
          </p:cNvPr>
          <p:cNvSpPr txBox="1"/>
          <p:nvPr/>
        </p:nvSpPr>
        <p:spPr>
          <a:xfrm>
            <a:off x="1038991" y="1657357"/>
            <a:ext cx="10386245" cy="1103939"/>
          </a:xfrm>
          <a:prstGeom prst="rect">
            <a:avLst/>
          </a:prstGeom>
        </p:spPr>
        <p:txBody>
          <a:bodyPr vert="horz" wrap="none" lIns="91440" tIns="45720" rIns="91440" bIns="45720" rtlCol="0">
            <a:noAutofit/>
          </a:bodyPr>
          <a:lstStyle>
            <a:defPPr>
              <a:defRPr lang="en-US"/>
            </a:defPPr>
            <a:lvl1pPr marL="357188" marR="0" indent="-357188" defTabSz="914400" fontAlgn="base">
              <a:lnSpc>
                <a:spcPct val="100000"/>
              </a:lnSpc>
              <a:spcBef>
                <a:spcPts val="0"/>
              </a:spcBef>
              <a:spcAft>
                <a:spcPts val="600"/>
              </a:spcAft>
              <a:buClr>
                <a:schemeClr val="tx1">
                  <a:lumMod val="75000"/>
                  <a:lumOff val="25000"/>
                </a:schemeClr>
              </a:buClr>
              <a:buSzTx/>
              <a:buFont typeface="Wingdings" panose="05000000000000000000" pitchFamily="2" charset="2"/>
              <a:buChar char="n"/>
              <a:tabLst/>
              <a:defRPr kumimoji="1" sz="2000" b="1" baseline="0">
                <a:solidFill>
                  <a:schemeClr val="tx1">
                    <a:lumMod val="75000"/>
                    <a:lumOff val="25000"/>
                  </a:schemeClr>
                </a:solidFill>
                <a:latin typeface="メイリオ" panose="020B0604030504040204" pitchFamily="50" charset="-128"/>
                <a:ea typeface="メイリオ" panose="020B0604030504040204" pitchFamily="50" charset="-128"/>
              </a:defRPr>
            </a:lvl1pPr>
            <a:lvl2pPr marL="742950" marR="0" indent="-285750" defTabSz="914400" fontAlgn="base">
              <a:lnSpc>
                <a:spcPct val="100000"/>
              </a:lnSpc>
              <a:spcBef>
                <a:spcPct val="20000"/>
              </a:spcBef>
              <a:spcAft>
                <a:spcPct val="0"/>
              </a:spcAft>
              <a:buClr>
                <a:schemeClr val="tx1"/>
              </a:buClr>
              <a:buSzTx/>
              <a:buFont typeface="Wingdings" panose="05000000000000000000" pitchFamily="2" charset="2"/>
              <a:buChar char="l"/>
              <a:tabLst/>
              <a:defRPr kumimoji="1" sz="2800" baseline="0">
                <a:solidFill>
                  <a:schemeClr val="tx1">
                    <a:lumMod val="75000"/>
                    <a:lumOff val="25000"/>
                  </a:schemeClr>
                </a:solidFill>
                <a:latin typeface="メイリオ" panose="020B0604030504040204" pitchFamily="50" charset="-128"/>
                <a:ea typeface="メイリオ" panose="020B0604030504040204" pitchFamily="50" charset="-128"/>
              </a:defRPr>
            </a:lvl2pPr>
            <a:lvl3pPr marL="1143000" marR="0" indent="-22860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3pPr>
            <a:lvl4pPr marL="1714500" marR="0" indent="-34290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4pPr>
            <a:lvl5pPr marL="2114550" marR="0" indent="-28575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5pPr>
            <a:lvl6pPr marL="2514600" indent="-228600" defTabSz="914400">
              <a:lnSpc>
                <a:spcPct val="90000"/>
              </a:lnSpc>
              <a:spcBef>
                <a:spcPts val="500"/>
              </a:spcBef>
              <a:buFont typeface="Arial" panose="020B0604020202020204" pitchFamily="34" charset="0"/>
              <a:buChar char="•"/>
              <a:defRPr kumimoji="1"/>
            </a:lvl6pPr>
            <a:lvl7pPr marL="2971800" indent="-228600" defTabSz="914400">
              <a:lnSpc>
                <a:spcPct val="90000"/>
              </a:lnSpc>
              <a:spcBef>
                <a:spcPts val="500"/>
              </a:spcBef>
              <a:buFont typeface="Arial" panose="020B0604020202020204" pitchFamily="34" charset="0"/>
              <a:buChar char="•"/>
              <a:defRPr kumimoji="1"/>
            </a:lvl7pPr>
            <a:lvl8pPr marL="3429000" indent="-228600" defTabSz="914400">
              <a:lnSpc>
                <a:spcPct val="90000"/>
              </a:lnSpc>
              <a:spcBef>
                <a:spcPts val="500"/>
              </a:spcBef>
              <a:buFont typeface="Arial" panose="020B0604020202020204" pitchFamily="34" charset="0"/>
              <a:buChar char="•"/>
              <a:defRPr kumimoji="1"/>
            </a:lvl8pPr>
            <a:lvl9pPr marL="3886200" indent="-228600" defTabSz="914400">
              <a:lnSpc>
                <a:spcPct val="90000"/>
              </a:lnSpc>
              <a:spcBef>
                <a:spcPts val="500"/>
              </a:spcBef>
              <a:buFont typeface="Arial" panose="020B0604020202020204" pitchFamily="34" charset="0"/>
              <a:buChar char="•"/>
              <a:defRPr kumimoji="1"/>
            </a:lvl9pPr>
          </a:lstStyle>
          <a:p>
            <a:pPr>
              <a:buClr>
                <a:srgbClr val="F36C37"/>
              </a:buClr>
              <a:buFont typeface="Wingdings" panose="05000000000000000000" pitchFamily="2" charset="2"/>
              <a:buChar char="l"/>
            </a:pPr>
            <a:r>
              <a:rPr lang="ja-JP" altLang="en-US" sz="1800" dirty="0"/>
              <a:t>データをプロットした画像を生成する</a:t>
            </a:r>
            <a:r>
              <a:rPr lang="en-US" altLang="ja-JP" sz="1800" dirty="0"/>
              <a:t>Python</a:t>
            </a:r>
            <a:r>
              <a:rPr lang="ja-JP" altLang="en-US" sz="1800" dirty="0"/>
              <a:t>ライブラリ</a:t>
            </a:r>
          </a:p>
          <a:p>
            <a:pPr lvl="1">
              <a:buClr>
                <a:srgbClr val="F36C37"/>
              </a:buClr>
            </a:pPr>
            <a:r>
              <a:rPr lang="ja-JP" altLang="en-US" sz="1400" b="1" dirty="0"/>
              <a:t>データや計算結果を描画して視覚的に状態を確認できる</a:t>
            </a:r>
          </a:p>
          <a:p>
            <a:pPr lvl="1">
              <a:buClr>
                <a:srgbClr val="F36C37"/>
              </a:buClr>
            </a:pPr>
            <a:r>
              <a:rPr lang="ja-JP" altLang="en-US" sz="1400" b="1" dirty="0"/>
              <a:t>散布図やヒストグラム、パイチャートなど多彩な描画が可能</a:t>
            </a:r>
            <a:endParaRPr lang="en-US" altLang="ja-JP" sz="1400" b="1" dirty="0"/>
          </a:p>
          <a:p>
            <a:pPr lvl="1">
              <a:buClr>
                <a:srgbClr val="F36C37"/>
              </a:buClr>
            </a:pPr>
            <a:r>
              <a:rPr lang="ja-JP" altLang="en-US" sz="1400" b="1" dirty="0"/>
              <a:t>グラフ描画ライブラリの</a:t>
            </a:r>
            <a:r>
              <a:rPr lang="en-US" altLang="ja-JP" sz="1400" b="1" dirty="0"/>
              <a:t>seaborn</a:t>
            </a:r>
            <a:r>
              <a:rPr lang="ja-JP" altLang="en-US" sz="1400" b="1" dirty="0"/>
              <a:t>は内部的に</a:t>
            </a:r>
            <a:r>
              <a:rPr lang="en-US" altLang="ja-JP" sz="1400" b="1" dirty="0"/>
              <a:t>matplotlib</a:t>
            </a:r>
            <a:r>
              <a:rPr lang="ja-JP" altLang="en-US" sz="1400" b="1" dirty="0"/>
              <a:t>を使用しており、同じく機械学習でよく使われる</a:t>
            </a:r>
          </a:p>
          <a:p>
            <a:pPr>
              <a:buClr>
                <a:srgbClr val="F36C37"/>
              </a:buClr>
              <a:buFont typeface="Wingdings" panose="05000000000000000000" pitchFamily="2" charset="2"/>
              <a:buChar char="l"/>
            </a:pPr>
            <a:endParaRPr lang="ja-JP" altLang="en-US" sz="1800" dirty="0"/>
          </a:p>
        </p:txBody>
      </p:sp>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lang="en-US" altLang="ja-JP" dirty="0"/>
              <a:t>1-4-5.</a:t>
            </a:r>
            <a:r>
              <a:rPr lang="ja-JP" altLang="en-US" dirty="0"/>
              <a:t>機械学習基本ライブラリの紹介③</a:t>
            </a:r>
            <a:endParaRPr kumimoji="1" lang="ja-JP" altLang="en-US" dirty="0"/>
          </a:p>
        </p:txBody>
      </p:sp>
      <p:sp>
        <p:nvSpPr>
          <p:cNvPr id="5" name="スライド番号プレースホルダー 4">
            <a:extLst>
              <a:ext uri="{FF2B5EF4-FFF2-40B4-BE49-F238E27FC236}">
                <a16:creationId xmlns:a16="http://schemas.microsoft.com/office/drawing/2014/main" id="{C905B90A-465B-402F-BC68-6932C2B00E04}"/>
              </a:ext>
            </a:extLst>
          </p:cNvPr>
          <p:cNvSpPr>
            <a:spLocks noGrp="1"/>
          </p:cNvSpPr>
          <p:nvPr>
            <p:ph type="sldNum" sz="quarter" idx="10"/>
          </p:nvPr>
        </p:nvSpPr>
        <p:spPr/>
        <p:txBody>
          <a:bodyPr/>
          <a:lstStyle/>
          <a:p>
            <a:fld id="{5D750650-B10A-47BF-93C2-E1678438B37A}" type="slidenum">
              <a:rPr kumimoji="1" lang="ja-JP" altLang="en-US" smtClean="0"/>
              <a:pPr/>
              <a:t>161</a:t>
            </a:fld>
            <a:endParaRPr kumimoji="1" lang="ja-JP" altLang="en-US"/>
          </a:p>
        </p:txBody>
      </p:sp>
      <p:pic>
        <p:nvPicPr>
          <p:cNvPr id="11" name="図 10">
            <a:extLst>
              <a:ext uri="{FF2B5EF4-FFF2-40B4-BE49-F238E27FC236}">
                <a16:creationId xmlns:a16="http://schemas.microsoft.com/office/drawing/2014/main" id="{387A4373-89B4-400A-B808-3D0D7BCEE276}"/>
              </a:ext>
            </a:extLst>
          </p:cNvPr>
          <p:cNvPicPr>
            <a:picLocks noChangeAspect="1"/>
          </p:cNvPicPr>
          <p:nvPr/>
        </p:nvPicPr>
        <p:blipFill rotWithShape="1">
          <a:blip r:embed="rId3"/>
          <a:srcRect t="3832" b="3355"/>
          <a:stretch/>
        </p:blipFill>
        <p:spPr>
          <a:xfrm>
            <a:off x="4945886" y="2976468"/>
            <a:ext cx="4440097" cy="2747359"/>
          </a:xfrm>
          <a:prstGeom prst="rect">
            <a:avLst/>
          </a:prstGeom>
        </p:spPr>
      </p:pic>
      <p:pic>
        <p:nvPicPr>
          <p:cNvPr id="15" name="図 14">
            <a:extLst>
              <a:ext uri="{FF2B5EF4-FFF2-40B4-BE49-F238E27FC236}">
                <a16:creationId xmlns:a16="http://schemas.microsoft.com/office/drawing/2014/main" id="{EF397F9D-3FA8-4976-9DA8-55910785787A}"/>
              </a:ext>
            </a:extLst>
          </p:cNvPr>
          <p:cNvPicPr>
            <a:picLocks noChangeAspect="1"/>
          </p:cNvPicPr>
          <p:nvPr/>
        </p:nvPicPr>
        <p:blipFill>
          <a:blip r:embed="rId4"/>
          <a:stretch>
            <a:fillRect/>
          </a:stretch>
        </p:blipFill>
        <p:spPr>
          <a:xfrm>
            <a:off x="9578050" y="6053226"/>
            <a:ext cx="1726219" cy="411388"/>
          </a:xfrm>
          <a:prstGeom prst="rect">
            <a:avLst/>
          </a:prstGeom>
        </p:spPr>
      </p:pic>
      <p:pic>
        <p:nvPicPr>
          <p:cNvPr id="16" name="Picture 8" descr="../../_images/sphx_glr_pie_features_001.png">
            <a:extLst>
              <a:ext uri="{FF2B5EF4-FFF2-40B4-BE49-F238E27FC236}">
                <a16:creationId xmlns:a16="http://schemas.microsoft.com/office/drawing/2014/main" id="{9365F5BC-49EF-4A34-BFAA-A6CB2E8B905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19742" y="4451283"/>
            <a:ext cx="1832178" cy="1374133"/>
          </a:xfrm>
          <a:prstGeom prst="rect">
            <a:avLst/>
          </a:prstGeom>
          <a:noFill/>
          <a:extLst>
            <a:ext uri="{909E8E84-426E-40DD-AFC4-6F175D3DCCD1}">
              <a14:hiddenFill xmlns:a14="http://schemas.microsoft.com/office/drawing/2010/main">
                <a:solidFill>
                  <a:srgbClr val="FFFFFF"/>
                </a:solidFill>
              </a14:hiddenFill>
            </a:ext>
          </a:extLst>
        </p:spPr>
      </p:pic>
      <p:sp>
        <p:nvSpPr>
          <p:cNvPr id="17" name="正方形/長方形 16">
            <a:extLst>
              <a:ext uri="{FF2B5EF4-FFF2-40B4-BE49-F238E27FC236}">
                <a16:creationId xmlns:a16="http://schemas.microsoft.com/office/drawing/2014/main" id="{676CEDAD-3F8C-4164-B501-CA8ED4489F8F}"/>
              </a:ext>
            </a:extLst>
          </p:cNvPr>
          <p:cNvSpPr/>
          <p:nvPr/>
        </p:nvSpPr>
        <p:spPr>
          <a:xfrm>
            <a:off x="4899951" y="6120421"/>
            <a:ext cx="2395271" cy="276999"/>
          </a:xfrm>
          <a:prstGeom prst="rect">
            <a:avLst/>
          </a:prstGeom>
        </p:spPr>
        <p:txBody>
          <a:bodyPr wrap="none">
            <a:spAutoFit/>
          </a:bodyPr>
          <a:lstStyle/>
          <a:p>
            <a:r>
              <a:rPr lang="ja-JP" altLang="en-US" sz="1200" dirty="0"/>
              <a:t>https://matplotlib.org/gallery</a:t>
            </a:r>
          </a:p>
        </p:txBody>
      </p:sp>
      <p:sp>
        <p:nvSpPr>
          <p:cNvPr id="18" name="正方形/長方形 17">
            <a:extLst>
              <a:ext uri="{FF2B5EF4-FFF2-40B4-BE49-F238E27FC236}">
                <a16:creationId xmlns:a16="http://schemas.microsoft.com/office/drawing/2014/main" id="{8114B5E2-5543-47F8-9B08-9914ACF91E2A}"/>
              </a:ext>
            </a:extLst>
          </p:cNvPr>
          <p:cNvSpPr/>
          <p:nvPr/>
        </p:nvSpPr>
        <p:spPr bwMode="auto">
          <a:xfrm>
            <a:off x="906958" y="3171718"/>
            <a:ext cx="3456090" cy="2552109"/>
          </a:xfrm>
          <a:prstGeom prst="rect">
            <a:avLst/>
          </a:prstGeom>
          <a:solidFill>
            <a:srgbClr val="ECECEC"/>
          </a:solidFill>
          <a:ln w="12700">
            <a:noFill/>
          </a:ln>
          <a:effectLst/>
        </p:spPr>
        <p:style>
          <a:lnRef idx="1">
            <a:schemeClr val="accent1"/>
          </a:lnRef>
          <a:fillRef idx="2">
            <a:schemeClr val="accent1"/>
          </a:fillRef>
          <a:effectRef idx="1">
            <a:schemeClr val="accent1"/>
          </a:effectRef>
          <a:fontRef idx="minor">
            <a:schemeClr val="dk1"/>
          </a:fontRef>
        </p:style>
        <p:txBody>
          <a:bodyPr vert="horz" wrap="square" lIns="84406" tIns="42203" rIns="84406" bIns="42203" numCol="1" rtlCol="0" anchor="t" anchorCtr="0" compatLnSpc="1">
            <a:prstTxWarp prst="textNoShape">
              <a:avLst/>
            </a:prstTxWarp>
            <a:normAutofit/>
          </a:bodyPr>
          <a:lstStyle/>
          <a:p>
            <a:r>
              <a:rPr lang="en-US" altLang="ja-JP" sz="1400" dirty="0">
                <a:solidFill>
                  <a:srgbClr val="00879E"/>
                </a:solidFill>
                <a:latin typeface="+mn-ea"/>
              </a:rPr>
              <a:t># </a:t>
            </a:r>
            <a:r>
              <a:rPr lang="ja-JP" altLang="en-US" sz="1400" dirty="0">
                <a:solidFill>
                  <a:srgbClr val="00879E"/>
                </a:solidFill>
                <a:latin typeface="+mn-ea"/>
              </a:rPr>
              <a:t>シグモイド関数の描画</a:t>
            </a:r>
            <a:endParaRPr lang="en-US" altLang="ja-JP" sz="1400" dirty="0">
              <a:solidFill>
                <a:srgbClr val="00879E"/>
              </a:solidFill>
              <a:latin typeface="+mn-ea"/>
            </a:endParaRPr>
          </a:p>
          <a:p>
            <a:r>
              <a:rPr lang="en-US" altLang="ja-JP" sz="1400" dirty="0">
                <a:latin typeface="+mn-ea"/>
              </a:rPr>
              <a:t>import numpy as np</a:t>
            </a:r>
          </a:p>
          <a:p>
            <a:r>
              <a:rPr lang="en-US" altLang="ja-JP" sz="1400" dirty="0">
                <a:latin typeface="+mn-ea"/>
              </a:rPr>
              <a:t>import matplotlib.pyplot as plt</a:t>
            </a:r>
          </a:p>
          <a:p>
            <a:endParaRPr lang="en-US" altLang="ja-JP" sz="1400" dirty="0">
              <a:latin typeface="+mn-ea"/>
            </a:endParaRPr>
          </a:p>
          <a:p>
            <a:r>
              <a:rPr lang="en-US" altLang="ja-JP" sz="1400" dirty="0">
                <a:latin typeface="+mn-ea"/>
              </a:rPr>
              <a:t>x = np.arange(-7, 7, 0.1)</a:t>
            </a:r>
          </a:p>
          <a:p>
            <a:r>
              <a:rPr lang="en-US" altLang="ja-JP" sz="1400" dirty="0">
                <a:latin typeface="+mn-ea"/>
              </a:rPr>
              <a:t>y = 1 / (1 + np.exp(-x) )</a:t>
            </a:r>
          </a:p>
          <a:p>
            <a:endParaRPr lang="en-US" altLang="ja-JP" sz="1400" dirty="0">
              <a:latin typeface="+mn-ea"/>
            </a:endParaRPr>
          </a:p>
          <a:p>
            <a:r>
              <a:rPr lang="en-US" altLang="ja-JP" sz="1400" dirty="0">
                <a:latin typeface="+mn-ea"/>
              </a:rPr>
              <a:t>plt.plot(x, y) </a:t>
            </a:r>
          </a:p>
          <a:p>
            <a:r>
              <a:rPr lang="en-US" altLang="ja-JP" sz="1400" dirty="0">
                <a:latin typeface="+mn-ea"/>
              </a:rPr>
              <a:t>plt.title("sigmoid")</a:t>
            </a:r>
          </a:p>
          <a:p>
            <a:r>
              <a:rPr lang="en-US" altLang="ja-JP" sz="1400" dirty="0">
                <a:latin typeface="+mn-ea"/>
              </a:rPr>
              <a:t>plt.grid() </a:t>
            </a:r>
          </a:p>
          <a:p>
            <a:r>
              <a:rPr lang="en-US" altLang="ja-JP" sz="1400" dirty="0">
                <a:latin typeface="+mn-ea"/>
              </a:rPr>
              <a:t>plt.show() </a:t>
            </a:r>
            <a:endParaRPr lang="ja-JP" altLang="en-US" sz="1400" dirty="0">
              <a:latin typeface="+mn-ea"/>
            </a:endParaRPr>
          </a:p>
        </p:txBody>
      </p:sp>
      <p:pic>
        <p:nvPicPr>
          <p:cNvPr id="20" name="Picture 6" descr="../../_images/sphx_glr_histogram_features_0011.png">
            <a:extLst>
              <a:ext uri="{FF2B5EF4-FFF2-40B4-BE49-F238E27FC236}">
                <a16:creationId xmlns:a16="http://schemas.microsoft.com/office/drawing/2014/main" id="{F5C20D4E-EBD6-4CD1-8FFB-865F4867E71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578050" y="3105781"/>
            <a:ext cx="1597097" cy="11978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1663898"/>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228D8A9-C4DC-43DE-9F4C-1B4ADC6A940A}"/>
              </a:ext>
            </a:extLst>
          </p:cNvPr>
          <p:cNvSpPr>
            <a:spLocks noGrp="1"/>
          </p:cNvSpPr>
          <p:nvPr>
            <p:ph type="title"/>
          </p:nvPr>
        </p:nvSpPr>
        <p:spPr/>
        <p:txBody>
          <a:bodyPr/>
          <a:lstStyle/>
          <a:p>
            <a:r>
              <a:rPr kumimoji="1" lang="en-US" altLang="ja-JP" dirty="0"/>
              <a:t>1</a:t>
            </a:r>
            <a:r>
              <a:rPr kumimoji="1" lang="ja-JP" altLang="en-US" dirty="0"/>
              <a:t>章　章末クイズ！</a:t>
            </a:r>
          </a:p>
        </p:txBody>
      </p:sp>
      <p:sp>
        <p:nvSpPr>
          <p:cNvPr id="5" name="スライド番号プレースホルダー 4">
            <a:extLst>
              <a:ext uri="{FF2B5EF4-FFF2-40B4-BE49-F238E27FC236}">
                <a16:creationId xmlns:a16="http://schemas.microsoft.com/office/drawing/2014/main" id="{D5A51A48-C044-4A88-B9E3-76927CFA98CE}"/>
              </a:ext>
            </a:extLst>
          </p:cNvPr>
          <p:cNvSpPr>
            <a:spLocks noGrp="1"/>
          </p:cNvSpPr>
          <p:nvPr>
            <p:ph type="sldNum" sz="quarter" idx="10"/>
          </p:nvPr>
        </p:nvSpPr>
        <p:spPr/>
        <p:txBody>
          <a:bodyPr/>
          <a:lstStyle/>
          <a:p>
            <a:fld id="{5D750650-B10A-47BF-93C2-E1678438B37A}" type="slidenum">
              <a:rPr kumimoji="1" lang="ja-JP" altLang="en-US" smtClean="0"/>
              <a:pPr/>
              <a:t>162</a:t>
            </a:fld>
            <a:endParaRPr kumimoji="1" lang="ja-JP" altLang="en-US"/>
          </a:p>
        </p:txBody>
      </p:sp>
      <p:sp>
        <p:nvSpPr>
          <p:cNvPr id="6" name="コンテンツ プレースホルダー 2">
            <a:extLst>
              <a:ext uri="{FF2B5EF4-FFF2-40B4-BE49-F238E27FC236}">
                <a16:creationId xmlns:a16="http://schemas.microsoft.com/office/drawing/2014/main" id="{D82B19A4-7777-4324-A61F-204E59B9C374}"/>
              </a:ext>
            </a:extLst>
          </p:cNvPr>
          <p:cNvSpPr txBox="1">
            <a:spLocks/>
          </p:cNvSpPr>
          <p:nvPr/>
        </p:nvSpPr>
        <p:spPr bwMode="auto">
          <a:xfrm>
            <a:off x="672810" y="1108440"/>
            <a:ext cx="10752427" cy="363736"/>
          </a:xfrm>
          <a:prstGeom prst="rect">
            <a:avLst/>
          </a:prstGeom>
        </p:spPr>
        <p:txBody>
          <a:bodyPr vert="horz" wrap="square" lIns="91440" tIns="45720" rIns="91440" bIns="45720" rtlCol="0" anchor="ctr">
            <a:noAutofit/>
          </a:bodyPr>
          <a:lstStyle>
            <a:lvl1pPr marL="357188" marR="0" indent="-357188"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n"/>
              <a:tabLst/>
              <a:defRPr kumimoji="1" lang="en-US" altLang="ja-JP"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1pPr>
            <a:lvl2pPr marL="742950" marR="0" indent="-28575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l"/>
              <a:tabLst/>
              <a:defRPr kumimoji="1" lang="ja-JP" altLang="en-US"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2pPr>
            <a:lvl3pPr marL="1143000" marR="0" indent="-2286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3pPr>
            <a:lvl4pPr marL="1714500" marR="0" indent="-3429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4pPr>
            <a:lvl5pPr marL="2114550" marR="0" indent="-28575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457200" indent="-457200">
              <a:lnSpc>
                <a:spcPct val="120000"/>
              </a:lnSpc>
              <a:spcBef>
                <a:spcPts val="0"/>
              </a:spcBef>
              <a:spcAft>
                <a:spcPts val="2400"/>
              </a:spcAft>
              <a:buClr>
                <a:srgbClr val="F36C37"/>
              </a:buClr>
              <a:buFont typeface="+mj-lt"/>
              <a:buAutoNum type="arabicPeriod"/>
            </a:pPr>
            <a:r>
              <a:rPr lang="ja-JP" altLang="en-US" sz="1800" b="1" dirty="0">
                <a:solidFill>
                  <a:srgbClr val="F36C37"/>
                </a:solidFill>
              </a:rPr>
              <a:t>ディープラーニングの説明として正しいのはどれでしょう？</a:t>
            </a:r>
          </a:p>
        </p:txBody>
      </p:sp>
      <p:cxnSp>
        <p:nvCxnSpPr>
          <p:cNvPr id="7" name="直線コネクタ 6">
            <a:extLst>
              <a:ext uri="{FF2B5EF4-FFF2-40B4-BE49-F238E27FC236}">
                <a16:creationId xmlns:a16="http://schemas.microsoft.com/office/drawing/2014/main" id="{7C586439-3058-457E-8E26-F262F38CF06E}"/>
              </a:ext>
            </a:extLst>
          </p:cNvPr>
          <p:cNvCxnSpPr>
            <a:cxnSpLocks/>
          </p:cNvCxnSpPr>
          <p:nvPr/>
        </p:nvCxnSpPr>
        <p:spPr>
          <a:xfrm>
            <a:off x="766763" y="1525547"/>
            <a:ext cx="10658475" cy="0"/>
          </a:xfrm>
          <a:prstGeom prst="line">
            <a:avLst/>
          </a:prstGeom>
          <a:ln>
            <a:solidFill>
              <a:srgbClr val="F36C37"/>
            </a:solidFill>
          </a:ln>
        </p:spPr>
        <p:style>
          <a:lnRef idx="1">
            <a:schemeClr val="accent1"/>
          </a:lnRef>
          <a:fillRef idx="0">
            <a:schemeClr val="accent1"/>
          </a:fillRef>
          <a:effectRef idx="0">
            <a:schemeClr val="accent1"/>
          </a:effectRef>
          <a:fontRef idx="minor">
            <a:schemeClr val="tx1"/>
          </a:fontRef>
        </p:style>
      </p:cxnSp>
      <p:sp>
        <p:nvSpPr>
          <p:cNvPr id="8" name="正方形/長方形 7">
            <a:extLst>
              <a:ext uri="{FF2B5EF4-FFF2-40B4-BE49-F238E27FC236}">
                <a16:creationId xmlns:a16="http://schemas.microsoft.com/office/drawing/2014/main" id="{AD914E9F-3136-4971-B7D8-317C27551DF9}"/>
              </a:ext>
            </a:extLst>
          </p:cNvPr>
          <p:cNvSpPr/>
          <p:nvPr/>
        </p:nvSpPr>
        <p:spPr bwMode="auto">
          <a:xfrm>
            <a:off x="1071329" y="1737634"/>
            <a:ext cx="10168171" cy="926154"/>
          </a:xfrm>
          <a:prstGeom prst="rect">
            <a:avLst/>
          </a:prstGeom>
          <a:solidFill>
            <a:srgbClr val="FFF4E1"/>
          </a:solidFill>
          <a:ln w="19050" algn="ctr">
            <a:noFill/>
            <a:prstDash val="dash"/>
            <a:round/>
            <a:headEnd/>
            <a:tailEnd/>
          </a:ln>
          <a:effectLst/>
        </p:spPr>
        <p:txBody>
          <a:bodyPr wrap="none" lIns="324000" tIns="144000" bIns="72000" rtlCol="0" anchor="ctr"/>
          <a:lstStyle/>
          <a:p>
            <a:pPr marL="342900" lvl="2" indent="-342900">
              <a:buClr>
                <a:srgbClr val="F36C37"/>
              </a:buClr>
              <a:buFont typeface="+mj-lt"/>
              <a:buAutoNum type="arabicPeriod"/>
            </a:pPr>
            <a:r>
              <a:rPr lang="ja-JP" altLang="en-US" sz="1600" b="1" dirty="0">
                <a:solidFill>
                  <a:schemeClr val="tx1">
                    <a:lumMod val="75000"/>
                    <a:lumOff val="25000"/>
                  </a:schemeClr>
                </a:solidFill>
                <a:latin typeface="+mn-ea"/>
              </a:rPr>
              <a:t>人間の知能の働きを人工的に実現する</a:t>
            </a:r>
          </a:p>
          <a:p>
            <a:pPr marL="342900" lvl="2" indent="-342900">
              <a:buClr>
                <a:srgbClr val="F36C37"/>
              </a:buClr>
              <a:buFont typeface="+mj-lt"/>
              <a:buAutoNum type="arabicPeriod"/>
            </a:pPr>
            <a:r>
              <a:rPr lang="ja-JP" altLang="en-US" sz="1600" b="1" dirty="0">
                <a:solidFill>
                  <a:schemeClr val="tx1">
                    <a:lumMod val="75000"/>
                    <a:lumOff val="25000"/>
                  </a:schemeClr>
                </a:solidFill>
                <a:latin typeface="+mn-ea"/>
              </a:rPr>
              <a:t>人間の脳の構造を模した学習手法</a:t>
            </a:r>
          </a:p>
          <a:p>
            <a:pPr marL="342900" lvl="2" indent="-342900">
              <a:buClr>
                <a:srgbClr val="F36C37"/>
              </a:buClr>
              <a:buFont typeface="+mj-lt"/>
              <a:buAutoNum type="arabicPeriod"/>
            </a:pPr>
            <a:r>
              <a:rPr lang="ja-JP" altLang="en-US" sz="1600" b="1" dirty="0">
                <a:solidFill>
                  <a:schemeClr val="tx1">
                    <a:lumMod val="75000"/>
                    <a:lumOff val="25000"/>
                  </a:schemeClr>
                </a:solidFill>
                <a:latin typeface="+mn-ea"/>
              </a:rPr>
              <a:t>プログラミングですべてのルールをコンピューターに教える</a:t>
            </a:r>
          </a:p>
        </p:txBody>
      </p:sp>
      <p:sp>
        <p:nvSpPr>
          <p:cNvPr id="9" name="コンテンツ プレースホルダー 2">
            <a:extLst>
              <a:ext uri="{FF2B5EF4-FFF2-40B4-BE49-F238E27FC236}">
                <a16:creationId xmlns:a16="http://schemas.microsoft.com/office/drawing/2014/main" id="{3FEFB1FF-C005-4A28-A8AE-C17734005F42}"/>
              </a:ext>
            </a:extLst>
          </p:cNvPr>
          <p:cNvSpPr txBox="1">
            <a:spLocks/>
          </p:cNvSpPr>
          <p:nvPr/>
        </p:nvSpPr>
        <p:spPr bwMode="auto">
          <a:xfrm>
            <a:off x="672810" y="2877870"/>
            <a:ext cx="10752427" cy="363736"/>
          </a:xfrm>
          <a:prstGeom prst="rect">
            <a:avLst/>
          </a:prstGeom>
        </p:spPr>
        <p:txBody>
          <a:bodyPr vert="horz" wrap="square" lIns="91440" tIns="45720" rIns="91440" bIns="45720" rtlCol="0" anchor="ctr">
            <a:noAutofit/>
          </a:bodyPr>
          <a:lstStyle>
            <a:lvl1pPr marL="357188" marR="0" indent="-357188"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n"/>
              <a:tabLst/>
              <a:defRPr kumimoji="1" lang="en-US" altLang="ja-JP"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1pPr>
            <a:lvl2pPr marL="742950" marR="0" indent="-28575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l"/>
              <a:tabLst/>
              <a:defRPr kumimoji="1" lang="ja-JP" altLang="en-US"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2pPr>
            <a:lvl3pPr marL="1143000" marR="0" indent="-2286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3pPr>
            <a:lvl4pPr marL="1714500" marR="0" indent="-3429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4pPr>
            <a:lvl5pPr marL="2114550" marR="0" indent="-28575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457200" indent="-457200">
              <a:lnSpc>
                <a:spcPct val="120000"/>
              </a:lnSpc>
              <a:spcBef>
                <a:spcPts val="0"/>
              </a:spcBef>
              <a:spcAft>
                <a:spcPts val="2400"/>
              </a:spcAft>
              <a:buClr>
                <a:srgbClr val="F36C37"/>
              </a:buClr>
              <a:buFont typeface="+mj-lt"/>
              <a:buAutoNum type="arabicPeriod" startAt="2"/>
            </a:pPr>
            <a:r>
              <a:rPr lang="ja-JP" altLang="en-US" sz="1800" b="1" dirty="0">
                <a:solidFill>
                  <a:srgbClr val="F36C37"/>
                </a:solidFill>
              </a:rPr>
              <a:t>機械学習の種類として正しいものを全て選びましょう</a:t>
            </a:r>
          </a:p>
        </p:txBody>
      </p:sp>
      <p:cxnSp>
        <p:nvCxnSpPr>
          <p:cNvPr id="10" name="直線コネクタ 9">
            <a:extLst>
              <a:ext uri="{FF2B5EF4-FFF2-40B4-BE49-F238E27FC236}">
                <a16:creationId xmlns:a16="http://schemas.microsoft.com/office/drawing/2014/main" id="{061CAE82-B2DE-4151-9859-B74556355D9C}"/>
              </a:ext>
            </a:extLst>
          </p:cNvPr>
          <p:cNvCxnSpPr>
            <a:cxnSpLocks/>
          </p:cNvCxnSpPr>
          <p:nvPr/>
        </p:nvCxnSpPr>
        <p:spPr>
          <a:xfrm>
            <a:off x="766763" y="3294977"/>
            <a:ext cx="10658475" cy="0"/>
          </a:xfrm>
          <a:prstGeom prst="line">
            <a:avLst/>
          </a:prstGeom>
          <a:ln>
            <a:solidFill>
              <a:srgbClr val="F36C37"/>
            </a:solidFill>
          </a:ln>
        </p:spPr>
        <p:style>
          <a:lnRef idx="1">
            <a:schemeClr val="accent1"/>
          </a:lnRef>
          <a:fillRef idx="0">
            <a:schemeClr val="accent1"/>
          </a:fillRef>
          <a:effectRef idx="0">
            <a:schemeClr val="accent1"/>
          </a:effectRef>
          <a:fontRef idx="minor">
            <a:schemeClr val="tx1"/>
          </a:fontRef>
        </p:style>
      </p:cxnSp>
      <p:sp>
        <p:nvSpPr>
          <p:cNvPr id="18" name="コンテンツ プレースホルダー 2">
            <a:extLst>
              <a:ext uri="{FF2B5EF4-FFF2-40B4-BE49-F238E27FC236}">
                <a16:creationId xmlns:a16="http://schemas.microsoft.com/office/drawing/2014/main" id="{C44E4D14-2ABA-404D-B6C3-078950A0F981}"/>
              </a:ext>
            </a:extLst>
          </p:cNvPr>
          <p:cNvSpPr txBox="1">
            <a:spLocks/>
          </p:cNvSpPr>
          <p:nvPr/>
        </p:nvSpPr>
        <p:spPr bwMode="auto">
          <a:xfrm>
            <a:off x="664872" y="4533682"/>
            <a:ext cx="10752427" cy="363736"/>
          </a:xfrm>
          <a:prstGeom prst="rect">
            <a:avLst/>
          </a:prstGeom>
        </p:spPr>
        <p:txBody>
          <a:bodyPr vert="horz" wrap="square" lIns="91440" tIns="45720" rIns="91440" bIns="45720" rtlCol="0" anchor="ctr">
            <a:noAutofit/>
          </a:bodyPr>
          <a:lstStyle>
            <a:lvl1pPr marL="357188" marR="0" indent="-357188"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n"/>
              <a:tabLst/>
              <a:defRPr kumimoji="1" lang="en-US" altLang="ja-JP"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1pPr>
            <a:lvl2pPr marL="742950" marR="0" indent="-28575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l"/>
              <a:tabLst/>
              <a:defRPr kumimoji="1" lang="ja-JP" altLang="en-US"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2pPr>
            <a:lvl3pPr marL="1143000" marR="0" indent="-2286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3pPr>
            <a:lvl4pPr marL="1714500" marR="0" indent="-3429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4pPr>
            <a:lvl5pPr marL="2114550" marR="0" indent="-28575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457200" indent="-457200">
              <a:lnSpc>
                <a:spcPct val="120000"/>
              </a:lnSpc>
              <a:spcBef>
                <a:spcPts val="0"/>
              </a:spcBef>
              <a:spcAft>
                <a:spcPts val="2400"/>
              </a:spcAft>
              <a:buClr>
                <a:srgbClr val="F36C37"/>
              </a:buClr>
              <a:buFont typeface="+mj-lt"/>
              <a:buAutoNum type="arabicPeriod" startAt="3"/>
            </a:pPr>
            <a:r>
              <a:rPr lang="ja-JP" altLang="en-US" sz="1800" b="1" dirty="0">
                <a:solidFill>
                  <a:srgbClr val="F36C37"/>
                </a:solidFill>
              </a:rPr>
              <a:t>カスタムモデル（プログラミングをして開発する）に関係のあるものを全て選びましょう。</a:t>
            </a:r>
          </a:p>
        </p:txBody>
      </p:sp>
      <p:cxnSp>
        <p:nvCxnSpPr>
          <p:cNvPr id="22" name="直線コネクタ 21">
            <a:extLst>
              <a:ext uri="{FF2B5EF4-FFF2-40B4-BE49-F238E27FC236}">
                <a16:creationId xmlns:a16="http://schemas.microsoft.com/office/drawing/2014/main" id="{A089E0B3-C836-448D-B202-272FB8024AF4}"/>
              </a:ext>
            </a:extLst>
          </p:cNvPr>
          <p:cNvCxnSpPr>
            <a:cxnSpLocks/>
          </p:cNvCxnSpPr>
          <p:nvPr/>
        </p:nvCxnSpPr>
        <p:spPr>
          <a:xfrm>
            <a:off x="758825" y="4950789"/>
            <a:ext cx="10658475" cy="0"/>
          </a:xfrm>
          <a:prstGeom prst="line">
            <a:avLst/>
          </a:prstGeom>
          <a:ln>
            <a:solidFill>
              <a:srgbClr val="F36C37"/>
            </a:solidFill>
          </a:ln>
        </p:spPr>
        <p:style>
          <a:lnRef idx="1">
            <a:schemeClr val="accent1"/>
          </a:lnRef>
          <a:fillRef idx="0">
            <a:schemeClr val="accent1"/>
          </a:fillRef>
          <a:effectRef idx="0">
            <a:schemeClr val="accent1"/>
          </a:effectRef>
          <a:fontRef idx="minor">
            <a:schemeClr val="tx1"/>
          </a:fontRef>
        </p:style>
      </p:cxnSp>
      <p:pic>
        <p:nvPicPr>
          <p:cNvPr id="26" name="図 25" descr="部屋, 賭博場, シーン が含まれている画像&#10;&#10;自動的に生成された説明">
            <a:extLst>
              <a:ext uri="{FF2B5EF4-FFF2-40B4-BE49-F238E27FC236}">
                <a16:creationId xmlns:a16="http://schemas.microsoft.com/office/drawing/2014/main" id="{07F3B360-4A32-41F0-983F-54A3121189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77502" y="778261"/>
            <a:ext cx="1547736" cy="997229"/>
          </a:xfrm>
          <a:prstGeom prst="rect">
            <a:avLst/>
          </a:prstGeom>
        </p:spPr>
      </p:pic>
      <p:sp>
        <p:nvSpPr>
          <p:cNvPr id="27" name="正方形/長方形 26">
            <a:extLst>
              <a:ext uri="{FF2B5EF4-FFF2-40B4-BE49-F238E27FC236}">
                <a16:creationId xmlns:a16="http://schemas.microsoft.com/office/drawing/2014/main" id="{548C4DD6-B040-48C3-BA67-2BD1195DD74F}"/>
              </a:ext>
            </a:extLst>
          </p:cNvPr>
          <p:cNvSpPr/>
          <p:nvPr/>
        </p:nvSpPr>
        <p:spPr bwMode="auto">
          <a:xfrm>
            <a:off x="1071329" y="3495227"/>
            <a:ext cx="5024671" cy="926154"/>
          </a:xfrm>
          <a:prstGeom prst="rect">
            <a:avLst/>
          </a:prstGeom>
          <a:solidFill>
            <a:srgbClr val="FFF4E1"/>
          </a:solidFill>
          <a:ln w="19050" algn="ctr">
            <a:noFill/>
            <a:prstDash val="dash"/>
            <a:round/>
            <a:headEnd/>
            <a:tailEnd/>
          </a:ln>
          <a:effectLst/>
        </p:spPr>
        <p:txBody>
          <a:bodyPr wrap="none" lIns="324000" tIns="144000" bIns="72000" rtlCol="0" anchor="ctr"/>
          <a:lstStyle/>
          <a:p>
            <a:pPr marL="342900" lvl="2" indent="-342900">
              <a:buClr>
                <a:srgbClr val="F36C37"/>
              </a:buClr>
              <a:buFont typeface="+mj-lt"/>
              <a:buAutoNum type="arabicPeriod"/>
            </a:pPr>
            <a:r>
              <a:rPr lang="ja-JP" altLang="en-US" sz="1600" b="1" dirty="0">
                <a:solidFill>
                  <a:schemeClr val="tx1">
                    <a:lumMod val="75000"/>
                    <a:lumOff val="25000"/>
                  </a:schemeClr>
                </a:solidFill>
                <a:latin typeface="+mn-ea"/>
              </a:rPr>
              <a:t>反復学習</a:t>
            </a:r>
          </a:p>
          <a:p>
            <a:pPr marL="342900" lvl="2" indent="-342900">
              <a:buClr>
                <a:srgbClr val="F36C37"/>
              </a:buClr>
              <a:buFont typeface="+mj-lt"/>
              <a:buAutoNum type="arabicPeriod"/>
            </a:pPr>
            <a:r>
              <a:rPr lang="ja-JP" altLang="en-US" sz="1600" b="1" dirty="0">
                <a:solidFill>
                  <a:schemeClr val="tx1">
                    <a:lumMod val="75000"/>
                    <a:lumOff val="25000"/>
                  </a:schemeClr>
                </a:solidFill>
                <a:latin typeface="+mn-ea"/>
              </a:rPr>
              <a:t>教師あり学習</a:t>
            </a:r>
          </a:p>
          <a:p>
            <a:pPr marL="342900" lvl="2" indent="-342900">
              <a:buClr>
                <a:srgbClr val="F36C37"/>
              </a:buClr>
              <a:buFont typeface="+mj-lt"/>
              <a:buAutoNum type="arabicPeriod"/>
            </a:pPr>
            <a:r>
              <a:rPr lang="ja-JP" altLang="en-US" sz="1600" b="1" dirty="0">
                <a:solidFill>
                  <a:schemeClr val="tx1">
                    <a:lumMod val="75000"/>
                    <a:lumOff val="25000"/>
                  </a:schemeClr>
                </a:solidFill>
                <a:latin typeface="+mn-ea"/>
              </a:rPr>
              <a:t>教師なし学習</a:t>
            </a:r>
          </a:p>
        </p:txBody>
      </p:sp>
      <p:sp>
        <p:nvSpPr>
          <p:cNvPr id="28" name="正方形/長方形 27">
            <a:extLst>
              <a:ext uri="{FF2B5EF4-FFF2-40B4-BE49-F238E27FC236}">
                <a16:creationId xmlns:a16="http://schemas.microsoft.com/office/drawing/2014/main" id="{EB6558A6-3F8C-48BC-A5D9-581B75362C93}"/>
              </a:ext>
            </a:extLst>
          </p:cNvPr>
          <p:cNvSpPr/>
          <p:nvPr/>
        </p:nvSpPr>
        <p:spPr bwMode="auto">
          <a:xfrm>
            <a:off x="6096000" y="3492192"/>
            <a:ext cx="5024671" cy="926154"/>
          </a:xfrm>
          <a:prstGeom prst="rect">
            <a:avLst/>
          </a:prstGeom>
          <a:solidFill>
            <a:srgbClr val="FFF4E1"/>
          </a:solidFill>
          <a:ln w="19050" algn="ctr">
            <a:noFill/>
            <a:prstDash val="dash"/>
            <a:round/>
            <a:headEnd/>
            <a:tailEnd/>
          </a:ln>
          <a:effectLst/>
        </p:spPr>
        <p:txBody>
          <a:bodyPr wrap="none" lIns="324000" tIns="144000" bIns="72000" rtlCol="0" anchor="ctr"/>
          <a:lstStyle/>
          <a:p>
            <a:pPr marL="342900" lvl="2" indent="-342900">
              <a:buClr>
                <a:srgbClr val="F36C37"/>
              </a:buClr>
              <a:buFont typeface="+mj-lt"/>
              <a:buAutoNum type="arabicPeriod" startAt="4"/>
            </a:pPr>
            <a:r>
              <a:rPr lang="ja-JP" altLang="en-US" sz="1600" b="1" dirty="0">
                <a:solidFill>
                  <a:schemeClr val="tx1">
                    <a:lumMod val="75000"/>
                    <a:lumOff val="25000"/>
                  </a:schemeClr>
                </a:solidFill>
                <a:latin typeface="+mn-ea"/>
              </a:rPr>
              <a:t>人工知能学習</a:t>
            </a:r>
          </a:p>
          <a:p>
            <a:pPr marL="342900" lvl="2" indent="-342900">
              <a:buClr>
                <a:srgbClr val="F36C37"/>
              </a:buClr>
              <a:buFont typeface="+mj-lt"/>
              <a:buAutoNum type="arabicPeriod" startAt="4"/>
            </a:pPr>
            <a:r>
              <a:rPr lang="ja-JP" altLang="en-US" sz="1600" b="1" dirty="0">
                <a:solidFill>
                  <a:schemeClr val="tx1">
                    <a:lumMod val="75000"/>
                    <a:lumOff val="25000"/>
                  </a:schemeClr>
                </a:solidFill>
                <a:latin typeface="+mn-ea"/>
              </a:rPr>
              <a:t>協力学習</a:t>
            </a:r>
          </a:p>
          <a:p>
            <a:pPr marL="342900" lvl="2" indent="-342900">
              <a:buClr>
                <a:srgbClr val="F36C37"/>
              </a:buClr>
              <a:buFont typeface="+mj-lt"/>
              <a:buAutoNum type="arabicPeriod" startAt="4"/>
            </a:pPr>
            <a:r>
              <a:rPr lang="ja-JP" altLang="en-US" sz="1600" b="1" dirty="0">
                <a:solidFill>
                  <a:schemeClr val="tx1">
                    <a:lumMod val="75000"/>
                    <a:lumOff val="25000"/>
                  </a:schemeClr>
                </a:solidFill>
                <a:latin typeface="+mn-ea"/>
              </a:rPr>
              <a:t>強化学習</a:t>
            </a:r>
          </a:p>
        </p:txBody>
      </p:sp>
      <p:sp>
        <p:nvSpPr>
          <p:cNvPr id="20" name="正方形/長方形 19">
            <a:extLst>
              <a:ext uri="{FF2B5EF4-FFF2-40B4-BE49-F238E27FC236}">
                <a16:creationId xmlns:a16="http://schemas.microsoft.com/office/drawing/2014/main" id="{8D20E1A1-4ACA-419C-B309-E7D10B87E234}"/>
              </a:ext>
            </a:extLst>
          </p:cNvPr>
          <p:cNvSpPr/>
          <p:nvPr/>
        </p:nvSpPr>
        <p:spPr bwMode="auto">
          <a:xfrm>
            <a:off x="1071329" y="5115511"/>
            <a:ext cx="5024671" cy="926154"/>
          </a:xfrm>
          <a:prstGeom prst="rect">
            <a:avLst/>
          </a:prstGeom>
          <a:solidFill>
            <a:srgbClr val="FFF4E1"/>
          </a:solidFill>
          <a:ln w="19050" algn="ctr">
            <a:noFill/>
            <a:prstDash val="dash"/>
            <a:round/>
            <a:headEnd/>
            <a:tailEnd/>
          </a:ln>
          <a:effectLst/>
        </p:spPr>
        <p:txBody>
          <a:bodyPr wrap="none" lIns="324000" tIns="144000" bIns="72000" rtlCol="0" anchor="ctr"/>
          <a:lstStyle/>
          <a:p>
            <a:pPr marL="342900" lvl="2" indent="-342900">
              <a:buClr>
                <a:srgbClr val="F36C37"/>
              </a:buClr>
              <a:buFont typeface="+mj-lt"/>
              <a:buAutoNum type="arabicPeriod"/>
            </a:pPr>
            <a:r>
              <a:rPr lang="en-US" altLang="ja-JP" sz="1600" b="1" dirty="0">
                <a:solidFill>
                  <a:schemeClr val="tx1">
                    <a:lumMod val="75000"/>
                    <a:lumOff val="25000"/>
                  </a:schemeClr>
                </a:solidFill>
                <a:latin typeface="+mn-ea"/>
              </a:rPr>
              <a:t>Jupyter Notebook</a:t>
            </a:r>
            <a:endParaRPr lang="ja-JP" altLang="en-US" sz="1600" b="1" dirty="0">
              <a:solidFill>
                <a:schemeClr val="tx1">
                  <a:lumMod val="75000"/>
                  <a:lumOff val="25000"/>
                </a:schemeClr>
              </a:solidFill>
              <a:latin typeface="+mn-ea"/>
            </a:endParaRPr>
          </a:p>
          <a:p>
            <a:pPr marL="342900" lvl="2" indent="-342900">
              <a:buClr>
                <a:srgbClr val="F36C37"/>
              </a:buClr>
              <a:buFont typeface="+mj-lt"/>
              <a:buAutoNum type="arabicPeriod"/>
            </a:pPr>
            <a:r>
              <a:rPr lang="en-US" altLang="ja-JP" sz="1600" b="1" dirty="0">
                <a:solidFill>
                  <a:schemeClr val="tx1">
                    <a:lumMod val="75000"/>
                    <a:lumOff val="25000"/>
                  </a:schemeClr>
                </a:solidFill>
                <a:latin typeface="+mn-ea"/>
              </a:rPr>
              <a:t>GPU</a:t>
            </a:r>
            <a:endParaRPr lang="ja-JP" altLang="en-US" sz="1600" b="1" dirty="0">
              <a:solidFill>
                <a:schemeClr val="tx1">
                  <a:lumMod val="75000"/>
                  <a:lumOff val="25000"/>
                </a:schemeClr>
              </a:solidFill>
              <a:latin typeface="+mn-ea"/>
            </a:endParaRPr>
          </a:p>
          <a:p>
            <a:pPr marL="342900" lvl="2" indent="-342900">
              <a:buClr>
                <a:srgbClr val="F36C37"/>
              </a:buClr>
              <a:buFont typeface="+mj-lt"/>
              <a:buAutoNum type="arabicPeriod"/>
            </a:pPr>
            <a:r>
              <a:rPr lang="en-US" altLang="ja-JP" sz="1600" b="1" dirty="0">
                <a:solidFill>
                  <a:schemeClr val="tx1">
                    <a:lumMod val="75000"/>
                    <a:lumOff val="25000"/>
                  </a:schemeClr>
                </a:solidFill>
                <a:latin typeface="+mn-ea"/>
              </a:rPr>
              <a:t>Python</a:t>
            </a:r>
            <a:endParaRPr lang="ja-JP" altLang="en-US" sz="1600" b="1" dirty="0">
              <a:solidFill>
                <a:schemeClr val="tx1">
                  <a:lumMod val="75000"/>
                  <a:lumOff val="25000"/>
                </a:schemeClr>
              </a:solidFill>
              <a:latin typeface="+mn-ea"/>
            </a:endParaRPr>
          </a:p>
        </p:txBody>
      </p:sp>
      <p:sp>
        <p:nvSpPr>
          <p:cNvPr id="21" name="正方形/長方形 20">
            <a:extLst>
              <a:ext uri="{FF2B5EF4-FFF2-40B4-BE49-F238E27FC236}">
                <a16:creationId xmlns:a16="http://schemas.microsoft.com/office/drawing/2014/main" id="{21B974CD-0E8B-47AA-9406-EAE1122C2278}"/>
              </a:ext>
            </a:extLst>
          </p:cNvPr>
          <p:cNvSpPr/>
          <p:nvPr/>
        </p:nvSpPr>
        <p:spPr bwMode="auto">
          <a:xfrm>
            <a:off x="6096000" y="5112476"/>
            <a:ext cx="5024671" cy="926154"/>
          </a:xfrm>
          <a:prstGeom prst="rect">
            <a:avLst/>
          </a:prstGeom>
          <a:solidFill>
            <a:srgbClr val="FFF4E1"/>
          </a:solidFill>
          <a:ln w="19050" algn="ctr">
            <a:noFill/>
            <a:prstDash val="dash"/>
            <a:round/>
            <a:headEnd/>
            <a:tailEnd/>
          </a:ln>
          <a:effectLst/>
        </p:spPr>
        <p:txBody>
          <a:bodyPr wrap="none" lIns="324000" tIns="144000" bIns="72000" rtlCol="0" anchor="ctr"/>
          <a:lstStyle/>
          <a:p>
            <a:pPr marL="342900" lvl="2" indent="-342900">
              <a:buClr>
                <a:srgbClr val="F36C37"/>
              </a:buClr>
              <a:buFont typeface="+mj-lt"/>
              <a:buAutoNum type="arabicPeriod" startAt="4"/>
            </a:pPr>
            <a:r>
              <a:rPr lang="en-US" altLang="ja-JP" sz="1600" b="1" dirty="0">
                <a:solidFill>
                  <a:schemeClr val="tx1">
                    <a:lumMod val="75000"/>
                    <a:lumOff val="25000"/>
                  </a:schemeClr>
                </a:solidFill>
                <a:latin typeface="+mn-ea"/>
              </a:rPr>
              <a:t>scikit-learn</a:t>
            </a:r>
            <a:endParaRPr lang="ja-JP" altLang="en-US" sz="1600" b="1" dirty="0">
              <a:solidFill>
                <a:schemeClr val="tx1">
                  <a:lumMod val="75000"/>
                  <a:lumOff val="25000"/>
                </a:schemeClr>
              </a:solidFill>
              <a:latin typeface="+mn-ea"/>
            </a:endParaRPr>
          </a:p>
          <a:p>
            <a:pPr marL="342900" lvl="2" indent="-342900">
              <a:buClr>
                <a:srgbClr val="F36C37"/>
              </a:buClr>
              <a:buFont typeface="+mj-lt"/>
              <a:buAutoNum type="arabicPeriod" startAt="4"/>
            </a:pPr>
            <a:r>
              <a:rPr lang="en-US" altLang="ja-JP" sz="1600" b="1" dirty="0">
                <a:solidFill>
                  <a:schemeClr val="tx1">
                    <a:lumMod val="75000"/>
                    <a:lumOff val="25000"/>
                  </a:schemeClr>
                </a:solidFill>
                <a:latin typeface="+mn-ea"/>
              </a:rPr>
              <a:t>Keras</a:t>
            </a:r>
            <a:endParaRPr lang="ja-JP" altLang="en-US" sz="1600" b="1" dirty="0">
              <a:solidFill>
                <a:schemeClr val="tx1">
                  <a:lumMod val="75000"/>
                  <a:lumOff val="25000"/>
                </a:schemeClr>
              </a:solidFill>
              <a:latin typeface="+mn-ea"/>
            </a:endParaRPr>
          </a:p>
          <a:p>
            <a:pPr marL="342900" lvl="2" indent="-342900">
              <a:buClr>
                <a:srgbClr val="F36C37"/>
              </a:buClr>
              <a:buFont typeface="+mj-lt"/>
              <a:buAutoNum type="arabicPeriod" startAt="4"/>
            </a:pPr>
            <a:r>
              <a:rPr lang="en-US" altLang="ja-JP" sz="1600" b="1" dirty="0">
                <a:solidFill>
                  <a:schemeClr val="tx1">
                    <a:lumMod val="75000"/>
                    <a:lumOff val="25000"/>
                  </a:schemeClr>
                </a:solidFill>
                <a:latin typeface="+mn-ea"/>
              </a:rPr>
              <a:t>Google Colaboratory</a:t>
            </a:r>
            <a:endParaRPr lang="ja-JP" altLang="en-US" sz="1600" b="1" dirty="0">
              <a:solidFill>
                <a:schemeClr val="tx1">
                  <a:lumMod val="75000"/>
                  <a:lumOff val="25000"/>
                </a:schemeClr>
              </a:solidFill>
              <a:latin typeface="+mn-ea"/>
            </a:endParaRPr>
          </a:p>
        </p:txBody>
      </p:sp>
    </p:spTree>
    <p:extLst>
      <p:ext uri="{BB962C8B-B14F-4D97-AF65-F5344CB8AC3E}">
        <p14:creationId xmlns:p14="http://schemas.microsoft.com/office/powerpoint/2010/main" val="1368527823"/>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四角形: 角を丸くする 4">
            <a:extLst>
              <a:ext uri="{FF2B5EF4-FFF2-40B4-BE49-F238E27FC236}">
                <a16:creationId xmlns:a16="http://schemas.microsoft.com/office/drawing/2014/main" id="{235D25D0-2B40-4B95-B459-FAA9DFF054E5}"/>
              </a:ext>
            </a:extLst>
          </p:cNvPr>
          <p:cNvSpPr/>
          <p:nvPr/>
        </p:nvSpPr>
        <p:spPr>
          <a:xfrm>
            <a:off x="766763" y="1038877"/>
            <a:ext cx="10599737" cy="2616942"/>
          </a:xfrm>
          <a:prstGeom prst="roundRect">
            <a:avLst>
              <a:gd name="adj" fmla="val 1884"/>
            </a:avLst>
          </a:prstGeom>
          <a:solidFill>
            <a:srgbClr val="FFF4E1"/>
          </a:solidFill>
          <a:ln w="19050" algn="ctr">
            <a:noFill/>
            <a:prstDash val="dash"/>
            <a:round/>
            <a:headEnd/>
            <a:tailEnd/>
          </a:ln>
          <a:effectLst/>
        </p:spPr>
        <p:txBody>
          <a:bodyPr rot="0" spcFirstLastPara="0" vertOverflow="overflow" horzOverflow="overflow" vert="horz" wrap="square" lIns="180000" tIns="72000" rIns="180000" bIns="72000" numCol="1" spcCol="0" rtlCol="0" fromWordArt="0" anchor="ctr" anchorCtr="0" forceAA="0" compatLnSpc="1">
            <a:prstTxWarp prst="textNoShape">
              <a:avLst/>
            </a:prstTxWarp>
            <a:noAutofit/>
          </a:bodyPr>
          <a:lstStyle/>
          <a:p>
            <a:pPr marL="171450" indent="-171450" algn="just">
              <a:lnSpc>
                <a:spcPct val="120000"/>
              </a:lnSpc>
              <a:spcAft>
                <a:spcPts val="400"/>
              </a:spcAft>
              <a:buClr>
                <a:srgbClr val="F36C37"/>
              </a:buClr>
              <a:buFont typeface="Wingdings" panose="05000000000000000000" pitchFamily="2" charset="2"/>
              <a:buChar char="l"/>
            </a:pPr>
            <a:endParaRPr lang="ja-JP" altLang="en-US" sz="1100" spc="150" dirty="0">
              <a:solidFill>
                <a:schemeClr val="tx1"/>
              </a:solidFill>
              <a:latin typeface="+mj-ea"/>
              <a:ea typeface="+mj-ea"/>
            </a:endParaRPr>
          </a:p>
        </p:txBody>
      </p:sp>
      <p:sp>
        <p:nvSpPr>
          <p:cNvPr id="2" name="タイトル 1">
            <a:extLst>
              <a:ext uri="{FF2B5EF4-FFF2-40B4-BE49-F238E27FC236}">
                <a16:creationId xmlns:a16="http://schemas.microsoft.com/office/drawing/2014/main" id="{5FE14325-B25E-453C-9481-5E4B9FE0B34A}"/>
              </a:ext>
            </a:extLst>
          </p:cNvPr>
          <p:cNvSpPr>
            <a:spLocks noGrp="1"/>
          </p:cNvSpPr>
          <p:nvPr>
            <p:ph type="title"/>
          </p:nvPr>
        </p:nvSpPr>
        <p:spPr/>
        <p:txBody>
          <a:bodyPr/>
          <a:lstStyle/>
          <a:p>
            <a:r>
              <a:rPr lang="ja-JP" altLang="en-US" dirty="0"/>
              <a:t>章のまとめ</a:t>
            </a:r>
            <a:endParaRPr kumimoji="1" lang="ja-JP" altLang="en-US" dirty="0"/>
          </a:p>
        </p:txBody>
      </p:sp>
      <p:sp>
        <p:nvSpPr>
          <p:cNvPr id="3" name="コンテンツ プレースホルダー 2">
            <a:extLst>
              <a:ext uri="{FF2B5EF4-FFF2-40B4-BE49-F238E27FC236}">
                <a16:creationId xmlns:a16="http://schemas.microsoft.com/office/drawing/2014/main" id="{10EE556C-FDAE-4EEE-A2E7-11A707D60D55}"/>
              </a:ext>
            </a:extLst>
          </p:cNvPr>
          <p:cNvSpPr>
            <a:spLocks noGrp="1"/>
          </p:cNvSpPr>
          <p:nvPr>
            <p:ph sz="quarter" idx="4294967295"/>
          </p:nvPr>
        </p:nvSpPr>
        <p:spPr>
          <a:xfrm>
            <a:off x="1113954" y="1221016"/>
            <a:ext cx="9964088" cy="2251449"/>
          </a:xfrm>
        </p:spPr>
        <p:txBody>
          <a:bodyPr vert="horz" wrap="square" lIns="91440" tIns="45720" rIns="91440" bIns="45720" rtlCol="0" anchor="ctr">
            <a:noAutofit/>
          </a:bodyPr>
          <a:lstStyle/>
          <a:p>
            <a:pPr marL="0" indent="0" algn="ctr">
              <a:lnSpc>
                <a:spcPct val="120000"/>
              </a:lnSpc>
              <a:spcBef>
                <a:spcPts val="0"/>
              </a:spcBef>
              <a:spcAft>
                <a:spcPts val="2400"/>
              </a:spcAft>
              <a:buClr>
                <a:srgbClr val="F36C37"/>
              </a:buClr>
              <a:buNone/>
            </a:pPr>
            <a:r>
              <a:rPr lang="ja-JP" altLang="en-US" sz="2000" b="1" dirty="0">
                <a:solidFill>
                  <a:srgbClr val="F36C37"/>
                </a:solidFill>
              </a:rPr>
              <a:t>この章では、</a:t>
            </a:r>
            <a:r>
              <a:rPr lang="en-US" altLang="ja-JP" sz="2000" b="1" dirty="0">
                <a:solidFill>
                  <a:srgbClr val="F36C37"/>
                </a:solidFill>
              </a:rPr>
              <a:t>AI</a:t>
            </a:r>
            <a:r>
              <a:rPr lang="ja-JP" altLang="en-US" sz="2000" b="1" dirty="0">
                <a:solidFill>
                  <a:srgbClr val="F36C37"/>
                </a:solidFill>
              </a:rPr>
              <a:t>で使われる用語や、</a:t>
            </a:r>
            <a:r>
              <a:rPr lang="en-US" altLang="ja-JP" sz="2000" b="1" dirty="0">
                <a:solidFill>
                  <a:srgbClr val="F36C37"/>
                </a:solidFill>
              </a:rPr>
              <a:t>AI</a:t>
            </a:r>
            <a:r>
              <a:rPr lang="ja-JP" altLang="en-US" sz="2000" b="1" dirty="0">
                <a:solidFill>
                  <a:srgbClr val="F36C37"/>
                </a:solidFill>
              </a:rPr>
              <a:t>の開発に必要な環境など、</a:t>
            </a:r>
            <a:br>
              <a:rPr lang="en-US" altLang="ja-JP" sz="2000" b="1" dirty="0">
                <a:solidFill>
                  <a:srgbClr val="F36C37"/>
                </a:solidFill>
              </a:rPr>
            </a:br>
            <a:r>
              <a:rPr lang="en-US" altLang="ja-JP" sz="2000" b="1" dirty="0">
                <a:solidFill>
                  <a:srgbClr val="F36C37"/>
                </a:solidFill>
              </a:rPr>
              <a:t>AI</a:t>
            </a:r>
            <a:r>
              <a:rPr lang="ja-JP" altLang="en-US" sz="2000" b="1" dirty="0">
                <a:solidFill>
                  <a:srgbClr val="F36C37"/>
                </a:solidFill>
              </a:rPr>
              <a:t>開発において必要な基礎知識を学びました。</a:t>
            </a:r>
            <a:endParaRPr lang="en-US" altLang="ja-JP" sz="2000" b="1" dirty="0">
              <a:solidFill>
                <a:srgbClr val="F36C37"/>
              </a:solidFill>
            </a:endParaRPr>
          </a:p>
          <a:p>
            <a:pPr marL="0" indent="0" algn="ctr">
              <a:lnSpc>
                <a:spcPct val="120000"/>
              </a:lnSpc>
              <a:spcBef>
                <a:spcPts val="0"/>
              </a:spcBef>
              <a:spcAft>
                <a:spcPts val="2400"/>
              </a:spcAft>
              <a:buClr>
                <a:srgbClr val="F36C37"/>
              </a:buClr>
              <a:buNone/>
            </a:pPr>
            <a:r>
              <a:rPr lang="ja-JP" altLang="en-US" sz="2000" b="1" dirty="0">
                <a:solidFill>
                  <a:srgbClr val="F36C37"/>
                </a:solidFill>
              </a:rPr>
              <a:t>また、講義で使用する</a:t>
            </a:r>
            <a:r>
              <a:rPr lang="en-US" altLang="ja-JP" sz="2000" b="1" dirty="0">
                <a:solidFill>
                  <a:srgbClr val="F36C37"/>
                </a:solidFill>
              </a:rPr>
              <a:t>Google Colaboratory</a:t>
            </a:r>
            <a:r>
              <a:rPr lang="ja-JP" altLang="en-US" sz="2000" b="1" dirty="0">
                <a:solidFill>
                  <a:srgbClr val="F36C37"/>
                </a:solidFill>
              </a:rPr>
              <a:t>の操作や</a:t>
            </a:r>
            <a:br>
              <a:rPr lang="en-US" altLang="ja-JP" sz="2000" b="1" dirty="0">
                <a:solidFill>
                  <a:srgbClr val="F36C37"/>
                </a:solidFill>
              </a:rPr>
            </a:br>
            <a:r>
              <a:rPr lang="ja-JP" altLang="en-US" sz="2000" b="1" dirty="0">
                <a:solidFill>
                  <a:srgbClr val="F36C37"/>
                </a:solidFill>
              </a:rPr>
              <a:t>機械学習の基本ライブラリについて学びました。</a:t>
            </a:r>
          </a:p>
        </p:txBody>
      </p:sp>
      <p:sp>
        <p:nvSpPr>
          <p:cNvPr id="4" name="スライド番号プレースホルダー 3">
            <a:extLst>
              <a:ext uri="{FF2B5EF4-FFF2-40B4-BE49-F238E27FC236}">
                <a16:creationId xmlns:a16="http://schemas.microsoft.com/office/drawing/2014/main" id="{31E61FCF-A60C-432C-8A79-2693CCE4D99F}"/>
              </a:ext>
            </a:extLst>
          </p:cNvPr>
          <p:cNvSpPr>
            <a:spLocks noGrp="1"/>
          </p:cNvSpPr>
          <p:nvPr>
            <p:ph type="sldNum" sz="quarter" idx="10"/>
          </p:nvPr>
        </p:nvSpPr>
        <p:spPr/>
        <p:txBody>
          <a:bodyPr/>
          <a:lstStyle/>
          <a:p>
            <a:fld id="{5D750650-B10A-47BF-93C2-E1678438B37A}" type="slidenum">
              <a:rPr kumimoji="1" lang="ja-JP" altLang="en-US" smtClean="0"/>
              <a:pPr/>
              <a:t>163</a:t>
            </a:fld>
            <a:endParaRPr kumimoji="1" lang="ja-JP" altLang="en-US"/>
          </a:p>
        </p:txBody>
      </p:sp>
      <p:sp>
        <p:nvSpPr>
          <p:cNvPr id="8" name="コンテンツ プレースホルダー 2">
            <a:extLst>
              <a:ext uri="{FF2B5EF4-FFF2-40B4-BE49-F238E27FC236}">
                <a16:creationId xmlns:a16="http://schemas.microsoft.com/office/drawing/2014/main" id="{733E62C9-1A65-4181-ACD0-3065DF9AF0E5}"/>
              </a:ext>
            </a:extLst>
          </p:cNvPr>
          <p:cNvSpPr txBox="1">
            <a:spLocks/>
          </p:cNvSpPr>
          <p:nvPr/>
        </p:nvSpPr>
        <p:spPr bwMode="auto">
          <a:xfrm>
            <a:off x="920082" y="4701731"/>
            <a:ext cx="10493870" cy="819789"/>
          </a:xfrm>
          <a:prstGeom prst="rect">
            <a:avLst/>
          </a:prstGeom>
        </p:spPr>
        <p:txBody>
          <a:bodyPr vert="horz" wrap="none" lIns="91440" tIns="45720" rIns="91440" bIns="45720" rtlCol="0">
            <a:noAutofit/>
          </a:bodyPr>
          <a:lstStyle>
            <a:lvl1pPr marL="357188" marR="0" indent="-357188"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n"/>
              <a:tabLst/>
              <a:defRPr kumimoji="1" lang="en-US" altLang="ja-JP"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1pPr>
            <a:lvl2pPr marL="742950" marR="0" indent="-28575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l"/>
              <a:tabLst/>
              <a:defRPr kumimoji="1" lang="ja-JP" altLang="en-US"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2pPr>
            <a:lvl3pPr marL="1143000" marR="0" indent="-2286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3pPr>
            <a:lvl4pPr marL="1714500" marR="0" indent="-3429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4pPr>
            <a:lvl5pPr marL="2114550" marR="0" indent="-28575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lnSpc>
                <a:spcPct val="130000"/>
              </a:lnSpc>
              <a:spcBef>
                <a:spcPts val="0"/>
              </a:spcBef>
              <a:spcAft>
                <a:spcPts val="3000"/>
              </a:spcAft>
              <a:buClr>
                <a:schemeClr val="tx1">
                  <a:lumMod val="75000"/>
                  <a:lumOff val="25000"/>
                </a:schemeClr>
              </a:buClr>
            </a:pPr>
            <a:r>
              <a:rPr lang="ja-JP" altLang="en-US" sz="2000" b="1" dirty="0"/>
              <a:t>機械学習の概要を理解する</a:t>
            </a:r>
            <a:endParaRPr lang="en-US" altLang="ja-JP" sz="2000" b="1" dirty="0"/>
          </a:p>
          <a:p>
            <a:pPr>
              <a:lnSpc>
                <a:spcPct val="130000"/>
              </a:lnSpc>
              <a:spcBef>
                <a:spcPts val="0"/>
              </a:spcBef>
              <a:spcAft>
                <a:spcPts val="3000"/>
              </a:spcAft>
              <a:buClr>
                <a:schemeClr val="tx1">
                  <a:lumMod val="75000"/>
                  <a:lumOff val="25000"/>
                </a:schemeClr>
              </a:buClr>
            </a:pPr>
            <a:r>
              <a:rPr lang="ja-JP" altLang="en-US" sz="2000" b="1" dirty="0"/>
              <a:t>機械学習の開発に必要な環境について理解する</a:t>
            </a:r>
            <a:endParaRPr lang="en-US" altLang="ja-JP" sz="2000" b="1" dirty="0"/>
          </a:p>
        </p:txBody>
      </p:sp>
      <p:sp>
        <p:nvSpPr>
          <p:cNvPr id="9" name="四角形: 角を丸くする 8">
            <a:extLst>
              <a:ext uri="{FF2B5EF4-FFF2-40B4-BE49-F238E27FC236}">
                <a16:creationId xmlns:a16="http://schemas.microsoft.com/office/drawing/2014/main" id="{6D456DDF-4B7D-4596-9982-ABD670D6C992}"/>
              </a:ext>
            </a:extLst>
          </p:cNvPr>
          <p:cNvSpPr/>
          <p:nvPr/>
        </p:nvSpPr>
        <p:spPr bwMode="auto">
          <a:xfrm>
            <a:off x="856302" y="3840493"/>
            <a:ext cx="10493870" cy="577189"/>
          </a:xfrm>
          <a:prstGeom prst="roundRect">
            <a:avLst>
              <a:gd name="adj" fmla="val 13183"/>
            </a:avLst>
          </a:prstGeom>
          <a:solidFill>
            <a:srgbClr val="00879E"/>
          </a:solidFill>
          <a:ln w="19050" algn="ctr">
            <a:solidFill>
              <a:srgbClr val="00879E"/>
            </a:solidFill>
            <a:prstDash val="solid"/>
            <a:round/>
            <a:headEnd/>
            <a:tailEnd/>
          </a:ln>
          <a:effectLst/>
        </p:spPr>
        <p:txBody>
          <a:bodyPr wrap="none" rtlCol="0" anchor="ctr"/>
          <a:lstStyle/>
          <a:p>
            <a:pPr algn="ctr" fontAlgn="base">
              <a:spcBef>
                <a:spcPct val="0"/>
              </a:spcBef>
              <a:spcAft>
                <a:spcPct val="0"/>
              </a:spcAft>
            </a:pPr>
            <a:endParaRPr kumimoji="1" lang="ja-JP" altLang="en-US" dirty="0">
              <a:solidFill>
                <a:schemeClr val="bg1"/>
              </a:solidFill>
              <a:latin typeface="Arial" pitchFamily="34" charset="0"/>
              <a:ea typeface="ＭＳ Ｐゴシック" pitchFamily="50" charset="-128"/>
            </a:endParaRPr>
          </a:p>
        </p:txBody>
      </p:sp>
      <p:sp>
        <p:nvSpPr>
          <p:cNvPr id="10" name="正方形/長方形 9">
            <a:extLst>
              <a:ext uri="{FF2B5EF4-FFF2-40B4-BE49-F238E27FC236}">
                <a16:creationId xmlns:a16="http://schemas.microsoft.com/office/drawing/2014/main" id="{990BDE5C-254C-433A-BD74-EE2771F57294}"/>
              </a:ext>
            </a:extLst>
          </p:cNvPr>
          <p:cNvSpPr/>
          <p:nvPr/>
        </p:nvSpPr>
        <p:spPr>
          <a:xfrm>
            <a:off x="1551347" y="3940880"/>
            <a:ext cx="7525251" cy="440120"/>
          </a:xfrm>
          <a:prstGeom prst="rect">
            <a:avLst/>
          </a:prstGeom>
          <a:noFill/>
          <a:ln w="19050" algn="ctr">
            <a:noFill/>
            <a:prstDash val="dash"/>
            <a:round/>
            <a:headEnd/>
            <a:tailEnd/>
          </a:ln>
          <a:effectLst/>
        </p:spPr>
        <p:txBody>
          <a:bodyPr wrap="none" rtlCol="0" anchor="ctr"/>
          <a:lstStyle/>
          <a:p>
            <a:pPr fontAlgn="base">
              <a:spcBef>
                <a:spcPct val="0"/>
              </a:spcBef>
              <a:spcAft>
                <a:spcPct val="0"/>
              </a:spcAft>
            </a:pPr>
            <a:r>
              <a:rPr kumimoji="1" lang="ja-JP" altLang="en-US" sz="2200" b="1" spc="300" dirty="0">
                <a:solidFill>
                  <a:schemeClr val="bg1"/>
                </a:solidFill>
                <a:latin typeface="+mj-ea"/>
                <a:ea typeface="+mj-ea"/>
              </a:rPr>
              <a:t>章の目標は達成できましたか？</a:t>
            </a:r>
          </a:p>
        </p:txBody>
      </p:sp>
      <p:pic>
        <p:nvPicPr>
          <p:cNvPr id="11" name="図 10" descr="アイコン&#10;&#10;自動的に生成された説明">
            <a:extLst>
              <a:ext uri="{FF2B5EF4-FFF2-40B4-BE49-F238E27FC236}">
                <a16:creationId xmlns:a16="http://schemas.microsoft.com/office/drawing/2014/main" id="{7720435F-DF30-4A16-B0F1-9BE9EB8B68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7188" y="3892906"/>
            <a:ext cx="426733" cy="427586"/>
          </a:xfrm>
          <a:prstGeom prst="rect">
            <a:avLst/>
          </a:prstGeom>
        </p:spPr>
      </p:pic>
      <p:pic>
        <p:nvPicPr>
          <p:cNvPr id="12" name="図 11" descr="グラフィカル ユーザー インターフェイス, アプリケーション&#10;&#10;自動的に生成された説明">
            <a:extLst>
              <a:ext uri="{FF2B5EF4-FFF2-40B4-BE49-F238E27FC236}">
                <a16:creationId xmlns:a16="http://schemas.microsoft.com/office/drawing/2014/main" id="{713DDCC5-F6A5-4972-A4E5-4F6AE2A8C21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05088" y="4409105"/>
            <a:ext cx="4029075" cy="1954101"/>
          </a:xfrm>
          <a:prstGeom prst="rect">
            <a:avLst/>
          </a:prstGeom>
        </p:spPr>
      </p:pic>
    </p:spTree>
    <p:extLst>
      <p:ext uri="{BB962C8B-B14F-4D97-AF65-F5344CB8AC3E}">
        <p14:creationId xmlns:p14="http://schemas.microsoft.com/office/powerpoint/2010/main" val="2740399353"/>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D8B5CB95-4071-435A-B4A8-F48CFE252BEF}"/>
              </a:ext>
            </a:extLst>
          </p:cNvPr>
          <p:cNvSpPr>
            <a:spLocks noGrp="1"/>
          </p:cNvSpPr>
          <p:nvPr>
            <p:ph type="sldNum" sz="quarter" idx="10"/>
          </p:nvPr>
        </p:nvSpPr>
        <p:spPr/>
        <p:txBody>
          <a:bodyPr/>
          <a:lstStyle/>
          <a:p>
            <a:fld id="{5D750650-B10A-47BF-93C2-E1678438B37A}" type="slidenum">
              <a:rPr lang="en-US" altLang="ja-JP" smtClean="0"/>
              <a:pPr/>
              <a:t>164</a:t>
            </a:fld>
            <a:endParaRPr lang="en-US" altLang="ja-JP" dirty="0"/>
          </a:p>
        </p:txBody>
      </p:sp>
    </p:spTree>
    <p:extLst>
      <p:ext uri="{BB962C8B-B14F-4D97-AF65-F5344CB8AC3E}">
        <p14:creationId xmlns:p14="http://schemas.microsoft.com/office/powerpoint/2010/main" val="1981218470"/>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タイトル 1">
            <a:extLst>
              <a:ext uri="{FF2B5EF4-FFF2-40B4-BE49-F238E27FC236}">
                <a16:creationId xmlns:a16="http://schemas.microsoft.com/office/drawing/2014/main" id="{2DA76E4A-E82F-4E3B-913C-6408054281D8}"/>
              </a:ext>
            </a:extLst>
          </p:cNvPr>
          <p:cNvSpPr txBox="1">
            <a:spLocks/>
          </p:cNvSpPr>
          <p:nvPr/>
        </p:nvSpPr>
        <p:spPr bwMode="auto">
          <a:xfrm>
            <a:off x="666515" y="2842683"/>
            <a:ext cx="8858485" cy="4826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kumimoji="1" sz="2800" b="1" kern="1200" baseline="0">
                <a:solidFill>
                  <a:schemeClr val="tx1">
                    <a:lumMod val="75000"/>
                    <a:lumOff val="25000"/>
                  </a:schemeClr>
                </a:solidFill>
                <a:latin typeface="メイリオ" panose="020B0604030504040204" pitchFamily="50" charset="-128"/>
                <a:ea typeface="メイリオ" panose="020B0604030504040204" pitchFamily="50" charset="-128"/>
                <a:cs typeface="+mj-cs"/>
              </a:defRPr>
            </a:lvl1pPr>
          </a:lstStyle>
          <a:p>
            <a:r>
              <a:rPr lang="ja-JP" altLang="en-US" sz="3600" spc="150" dirty="0">
                <a:solidFill>
                  <a:srgbClr val="F36C37"/>
                </a:solidFill>
              </a:rPr>
              <a:t>第</a:t>
            </a:r>
            <a:r>
              <a:rPr lang="en-US" altLang="ja-JP" sz="6000" spc="150" dirty="0">
                <a:solidFill>
                  <a:srgbClr val="F36C37"/>
                </a:solidFill>
              </a:rPr>
              <a:t>2</a:t>
            </a:r>
            <a:r>
              <a:rPr lang="ja-JP" altLang="en-US" sz="3600" spc="150" dirty="0">
                <a:solidFill>
                  <a:srgbClr val="F36C37"/>
                </a:solidFill>
              </a:rPr>
              <a:t>章　線形回帰 </a:t>
            </a:r>
            <a:r>
              <a:rPr lang="en-US" altLang="ja-JP" sz="2400" spc="150" dirty="0">
                <a:solidFill>
                  <a:srgbClr val="F36C37"/>
                </a:solidFill>
              </a:rPr>
              <a:t>- scikit-learn -</a:t>
            </a:r>
            <a:endParaRPr lang="ja-JP" altLang="en-US" sz="3600" spc="150" dirty="0">
              <a:solidFill>
                <a:srgbClr val="F36C37"/>
              </a:solidFill>
            </a:endParaRPr>
          </a:p>
        </p:txBody>
      </p:sp>
    </p:spTree>
    <p:extLst>
      <p:ext uri="{BB962C8B-B14F-4D97-AF65-F5344CB8AC3E}">
        <p14:creationId xmlns:p14="http://schemas.microsoft.com/office/powerpoint/2010/main" val="4282839010"/>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四角形: 角を丸くする 4">
            <a:extLst>
              <a:ext uri="{FF2B5EF4-FFF2-40B4-BE49-F238E27FC236}">
                <a16:creationId xmlns:a16="http://schemas.microsoft.com/office/drawing/2014/main" id="{235D25D0-2B40-4B95-B459-FAA9DFF054E5}"/>
              </a:ext>
            </a:extLst>
          </p:cNvPr>
          <p:cNvSpPr/>
          <p:nvPr/>
        </p:nvSpPr>
        <p:spPr>
          <a:xfrm>
            <a:off x="766763" y="1038877"/>
            <a:ext cx="10599737" cy="2616942"/>
          </a:xfrm>
          <a:prstGeom prst="roundRect">
            <a:avLst>
              <a:gd name="adj" fmla="val 1884"/>
            </a:avLst>
          </a:prstGeom>
          <a:solidFill>
            <a:srgbClr val="FFF4E1"/>
          </a:solidFill>
          <a:ln w="19050" algn="ctr">
            <a:noFill/>
            <a:prstDash val="dash"/>
            <a:round/>
            <a:headEnd/>
            <a:tailEnd/>
          </a:ln>
          <a:effectLst/>
        </p:spPr>
        <p:txBody>
          <a:bodyPr rot="0" spcFirstLastPara="0" vertOverflow="overflow" horzOverflow="overflow" vert="horz" wrap="square" lIns="180000" tIns="72000" rIns="180000" bIns="72000" numCol="1" spcCol="0" rtlCol="0" fromWordArt="0" anchor="ctr" anchorCtr="0" forceAA="0" compatLnSpc="1">
            <a:prstTxWarp prst="textNoShape">
              <a:avLst/>
            </a:prstTxWarp>
            <a:noAutofit/>
          </a:bodyPr>
          <a:lstStyle/>
          <a:p>
            <a:pPr marL="171450" indent="-171450" algn="just">
              <a:lnSpc>
                <a:spcPct val="120000"/>
              </a:lnSpc>
              <a:spcAft>
                <a:spcPts val="400"/>
              </a:spcAft>
              <a:buClr>
                <a:srgbClr val="F36C37"/>
              </a:buClr>
              <a:buFont typeface="Wingdings" panose="05000000000000000000" pitchFamily="2" charset="2"/>
              <a:buChar char="l"/>
            </a:pPr>
            <a:endParaRPr lang="ja-JP" altLang="en-US" sz="1100" spc="150" dirty="0">
              <a:solidFill>
                <a:schemeClr val="tx1"/>
              </a:solidFill>
              <a:latin typeface="+mj-ea"/>
              <a:ea typeface="+mj-ea"/>
            </a:endParaRPr>
          </a:p>
        </p:txBody>
      </p:sp>
      <p:sp>
        <p:nvSpPr>
          <p:cNvPr id="2" name="タイトル 1">
            <a:extLst>
              <a:ext uri="{FF2B5EF4-FFF2-40B4-BE49-F238E27FC236}">
                <a16:creationId xmlns:a16="http://schemas.microsoft.com/office/drawing/2014/main" id="{5FE14325-B25E-453C-9481-5E4B9FE0B34A}"/>
              </a:ext>
            </a:extLst>
          </p:cNvPr>
          <p:cNvSpPr>
            <a:spLocks noGrp="1"/>
          </p:cNvSpPr>
          <p:nvPr>
            <p:ph type="title"/>
          </p:nvPr>
        </p:nvSpPr>
        <p:spPr/>
        <p:txBody>
          <a:bodyPr/>
          <a:lstStyle/>
          <a:p>
            <a:r>
              <a:rPr lang="ja-JP" altLang="en-US" dirty="0"/>
              <a:t>章の概要</a:t>
            </a:r>
            <a:endParaRPr kumimoji="1" lang="ja-JP" altLang="en-US" dirty="0"/>
          </a:p>
        </p:txBody>
      </p:sp>
      <p:sp>
        <p:nvSpPr>
          <p:cNvPr id="3" name="コンテンツ プレースホルダー 2">
            <a:extLst>
              <a:ext uri="{FF2B5EF4-FFF2-40B4-BE49-F238E27FC236}">
                <a16:creationId xmlns:a16="http://schemas.microsoft.com/office/drawing/2014/main" id="{10EE556C-FDAE-4EEE-A2E7-11A707D60D55}"/>
              </a:ext>
            </a:extLst>
          </p:cNvPr>
          <p:cNvSpPr>
            <a:spLocks noGrp="1"/>
          </p:cNvSpPr>
          <p:nvPr>
            <p:ph sz="quarter" idx="4294967295"/>
          </p:nvPr>
        </p:nvSpPr>
        <p:spPr>
          <a:xfrm>
            <a:off x="1113954" y="1221016"/>
            <a:ext cx="9964088" cy="2251449"/>
          </a:xfrm>
        </p:spPr>
        <p:txBody>
          <a:bodyPr vert="horz" wrap="square" lIns="91440" tIns="45720" rIns="91440" bIns="45720" rtlCol="0" anchor="ctr">
            <a:noAutofit/>
          </a:bodyPr>
          <a:lstStyle/>
          <a:p>
            <a:pPr marL="0" indent="0" algn="ctr">
              <a:lnSpc>
                <a:spcPct val="120000"/>
              </a:lnSpc>
              <a:spcBef>
                <a:spcPts val="0"/>
              </a:spcBef>
              <a:spcAft>
                <a:spcPts val="2400"/>
              </a:spcAft>
              <a:buClr>
                <a:srgbClr val="F36C37"/>
              </a:buClr>
              <a:buNone/>
            </a:pPr>
            <a:r>
              <a:rPr lang="ja-JP" altLang="en-US" sz="2000" b="1" dirty="0">
                <a:solidFill>
                  <a:srgbClr val="F36C37"/>
                </a:solidFill>
              </a:rPr>
              <a:t>この章では、回帰の最も基本的な機械学習手法の一つである</a:t>
            </a:r>
            <a:br>
              <a:rPr lang="en-US" altLang="ja-JP" sz="2000" b="1" dirty="0">
                <a:solidFill>
                  <a:srgbClr val="F36C37"/>
                </a:solidFill>
              </a:rPr>
            </a:br>
            <a:r>
              <a:rPr lang="ja-JP" altLang="en-US" sz="2000" b="1" dirty="0">
                <a:solidFill>
                  <a:srgbClr val="F36C37"/>
                </a:solidFill>
              </a:rPr>
              <a:t>線形回帰について学びます。</a:t>
            </a:r>
          </a:p>
          <a:p>
            <a:pPr marL="0" indent="0" algn="ctr">
              <a:lnSpc>
                <a:spcPct val="120000"/>
              </a:lnSpc>
              <a:spcBef>
                <a:spcPts val="0"/>
              </a:spcBef>
              <a:spcAft>
                <a:spcPts val="2400"/>
              </a:spcAft>
              <a:buClr>
                <a:srgbClr val="F36C37"/>
              </a:buClr>
              <a:buNone/>
            </a:pPr>
            <a:r>
              <a:rPr lang="ja-JP" altLang="en-US" sz="2000" b="1" dirty="0">
                <a:solidFill>
                  <a:srgbClr val="F36C37"/>
                </a:solidFill>
              </a:rPr>
              <a:t>また、線形回帰を</a:t>
            </a:r>
            <a:r>
              <a:rPr lang="en-US" altLang="ja-JP" sz="2000" b="1" dirty="0">
                <a:solidFill>
                  <a:srgbClr val="F36C37"/>
                </a:solidFill>
              </a:rPr>
              <a:t>scikit-learn</a:t>
            </a:r>
            <a:r>
              <a:rPr lang="ja-JP" altLang="en-US" sz="2000" b="1" dirty="0">
                <a:solidFill>
                  <a:srgbClr val="F36C37"/>
                </a:solidFill>
              </a:rPr>
              <a:t>で実装し、機械学習のプロセスや</a:t>
            </a:r>
            <a:br>
              <a:rPr lang="en-US" altLang="ja-JP" sz="2000" b="1" dirty="0">
                <a:solidFill>
                  <a:srgbClr val="F36C37"/>
                </a:solidFill>
              </a:rPr>
            </a:br>
            <a:r>
              <a:rPr lang="ja-JP" altLang="en-US" sz="2000" b="1" dirty="0">
                <a:solidFill>
                  <a:srgbClr val="F36C37"/>
                </a:solidFill>
              </a:rPr>
              <a:t>与えるデータ（説明変数）によりどのように結果が変わるか体験します。</a:t>
            </a:r>
          </a:p>
        </p:txBody>
      </p:sp>
      <p:sp>
        <p:nvSpPr>
          <p:cNvPr id="4" name="スライド番号プレースホルダー 3">
            <a:extLst>
              <a:ext uri="{FF2B5EF4-FFF2-40B4-BE49-F238E27FC236}">
                <a16:creationId xmlns:a16="http://schemas.microsoft.com/office/drawing/2014/main" id="{31E61FCF-A60C-432C-8A79-2693CCE4D99F}"/>
              </a:ext>
            </a:extLst>
          </p:cNvPr>
          <p:cNvSpPr>
            <a:spLocks noGrp="1"/>
          </p:cNvSpPr>
          <p:nvPr>
            <p:ph type="sldNum" sz="quarter" idx="10"/>
          </p:nvPr>
        </p:nvSpPr>
        <p:spPr/>
        <p:txBody>
          <a:bodyPr/>
          <a:lstStyle/>
          <a:p>
            <a:fld id="{5D750650-B10A-47BF-93C2-E1678438B37A}" type="slidenum">
              <a:rPr kumimoji="1" lang="ja-JP" altLang="en-US" smtClean="0"/>
              <a:pPr/>
              <a:t>166</a:t>
            </a:fld>
            <a:endParaRPr kumimoji="1" lang="ja-JP" altLang="en-US"/>
          </a:p>
        </p:txBody>
      </p:sp>
      <p:sp>
        <p:nvSpPr>
          <p:cNvPr id="9" name="四角形: 角を丸くする 8">
            <a:extLst>
              <a:ext uri="{FF2B5EF4-FFF2-40B4-BE49-F238E27FC236}">
                <a16:creationId xmlns:a16="http://schemas.microsoft.com/office/drawing/2014/main" id="{6D456DDF-4B7D-4596-9982-ABD670D6C992}"/>
              </a:ext>
            </a:extLst>
          </p:cNvPr>
          <p:cNvSpPr/>
          <p:nvPr/>
        </p:nvSpPr>
        <p:spPr bwMode="auto">
          <a:xfrm>
            <a:off x="856302" y="3840493"/>
            <a:ext cx="10493870" cy="577189"/>
          </a:xfrm>
          <a:prstGeom prst="roundRect">
            <a:avLst>
              <a:gd name="adj" fmla="val 13183"/>
            </a:avLst>
          </a:prstGeom>
          <a:solidFill>
            <a:srgbClr val="00879E"/>
          </a:solidFill>
          <a:ln w="19050" algn="ctr">
            <a:solidFill>
              <a:srgbClr val="00879E"/>
            </a:solidFill>
            <a:prstDash val="solid"/>
            <a:round/>
            <a:headEnd/>
            <a:tailEnd/>
          </a:ln>
          <a:effectLst/>
        </p:spPr>
        <p:txBody>
          <a:bodyPr wrap="none" rtlCol="0" anchor="ctr"/>
          <a:lstStyle/>
          <a:p>
            <a:pPr algn="ctr" fontAlgn="base">
              <a:spcBef>
                <a:spcPct val="0"/>
              </a:spcBef>
              <a:spcAft>
                <a:spcPct val="0"/>
              </a:spcAft>
            </a:pPr>
            <a:endParaRPr kumimoji="1" lang="ja-JP" altLang="en-US" dirty="0">
              <a:solidFill>
                <a:schemeClr val="bg1"/>
              </a:solidFill>
              <a:latin typeface="Arial" pitchFamily="34" charset="0"/>
              <a:ea typeface="ＭＳ Ｐゴシック" pitchFamily="50" charset="-128"/>
            </a:endParaRPr>
          </a:p>
        </p:txBody>
      </p:sp>
      <p:sp>
        <p:nvSpPr>
          <p:cNvPr id="10" name="正方形/長方形 9">
            <a:extLst>
              <a:ext uri="{FF2B5EF4-FFF2-40B4-BE49-F238E27FC236}">
                <a16:creationId xmlns:a16="http://schemas.microsoft.com/office/drawing/2014/main" id="{990BDE5C-254C-433A-BD74-EE2771F57294}"/>
              </a:ext>
            </a:extLst>
          </p:cNvPr>
          <p:cNvSpPr/>
          <p:nvPr/>
        </p:nvSpPr>
        <p:spPr>
          <a:xfrm>
            <a:off x="1551347" y="3940880"/>
            <a:ext cx="7525251" cy="440120"/>
          </a:xfrm>
          <a:prstGeom prst="rect">
            <a:avLst/>
          </a:prstGeom>
          <a:noFill/>
          <a:ln w="19050" algn="ctr">
            <a:noFill/>
            <a:prstDash val="dash"/>
            <a:round/>
            <a:headEnd/>
            <a:tailEnd/>
          </a:ln>
          <a:effectLst/>
        </p:spPr>
        <p:txBody>
          <a:bodyPr wrap="none" rtlCol="0" anchor="ctr"/>
          <a:lstStyle/>
          <a:p>
            <a:pPr fontAlgn="base">
              <a:spcBef>
                <a:spcPct val="0"/>
              </a:spcBef>
              <a:spcAft>
                <a:spcPct val="0"/>
              </a:spcAft>
            </a:pPr>
            <a:r>
              <a:rPr kumimoji="1" lang="ja-JP" altLang="en-US" sz="2200" b="1" spc="300" dirty="0">
                <a:solidFill>
                  <a:schemeClr val="bg1"/>
                </a:solidFill>
                <a:latin typeface="+mj-ea"/>
                <a:ea typeface="+mj-ea"/>
              </a:rPr>
              <a:t>この章の目標</a:t>
            </a:r>
          </a:p>
        </p:txBody>
      </p:sp>
      <p:pic>
        <p:nvPicPr>
          <p:cNvPr id="11" name="図 10" descr="アイコン&#10;&#10;自動的に生成された説明">
            <a:extLst>
              <a:ext uri="{FF2B5EF4-FFF2-40B4-BE49-F238E27FC236}">
                <a16:creationId xmlns:a16="http://schemas.microsoft.com/office/drawing/2014/main" id="{7720435F-DF30-4A16-B0F1-9BE9EB8B68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7188" y="3892906"/>
            <a:ext cx="426733" cy="427586"/>
          </a:xfrm>
          <a:prstGeom prst="rect">
            <a:avLst/>
          </a:prstGeom>
        </p:spPr>
      </p:pic>
      <p:pic>
        <p:nvPicPr>
          <p:cNvPr id="12" name="図 11" descr="グラフィカル ユーザー インターフェイス, アプリケーション&#10;&#10;自動的に生成された説明">
            <a:extLst>
              <a:ext uri="{FF2B5EF4-FFF2-40B4-BE49-F238E27FC236}">
                <a16:creationId xmlns:a16="http://schemas.microsoft.com/office/drawing/2014/main" id="{713DDCC5-F6A5-4972-A4E5-4F6AE2A8C21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05088" y="4409105"/>
            <a:ext cx="4029075" cy="1954101"/>
          </a:xfrm>
          <a:prstGeom prst="rect">
            <a:avLst/>
          </a:prstGeom>
        </p:spPr>
      </p:pic>
      <p:sp>
        <p:nvSpPr>
          <p:cNvPr id="8" name="コンテンツ プレースホルダー 2">
            <a:extLst>
              <a:ext uri="{FF2B5EF4-FFF2-40B4-BE49-F238E27FC236}">
                <a16:creationId xmlns:a16="http://schemas.microsoft.com/office/drawing/2014/main" id="{733E62C9-1A65-4181-ACD0-3065DF9AF0E5}"/>
              </a:ext>
            </a:extLst>
          </p:cNvPr>
          <p:cNvSpPr txBox="1">
            <a:spLocks/>
          </p:cNvSpPr>
          <p:nvPr/>
        </p:nvSpPr>
        <p:spPr bwMode="auto">
          <a:xfrm>
            <a:off x="920082" y="4701731"/>
            <a:ext cx="10493870" cy="819789"/>
          </a:xfrm>
          <a:prstGeom prst="rect">
            <a:avLst/>
          </a:prstGeom>
        </p:spPr>
        <p:txBody>
          <a:bodyPr vert="horz" wrap="none" lIns="91440" tIns="45720" rIns="91440" bIns="45720" rtlCol="0">
            <a:noAutofit/>
          </a:bodyPr>
          <a:lstStyle>
            <a:lvl1pPr marL="357188" marR="0" indent="-357188"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n"/>
              <a:tabLst/>
              <a:defRPr kumimoji="1" lang="en-US" altLang="ja-JP"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1pPr>
            <a:lvl2pPr marL="742950" marR="0" indent="-28575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l"/>
              <a:tabLst/>
              <a:defRPr kumimoji="1" lang="ja-JP" altLang="en-US"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2pPr>
            <a:lvl3pPr marL="1143000" marR="0" indent="-2286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3pPr>
            <a:lvl4pPr marL="1714500" marR="0" indent="-3429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4pPr>
            <a:lvl5pPr marL="2114550" marR="0" indent="-28575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lnSpc>
                <a:spcPct val="130000"/>
              </a:lnSpc>
              <a:spcBef>
                <a:spcPts val="0"/>
              </a:spcBef>
              <a:spcAft>
                <a:spcPts val="3000"/>
              </a:spcAft>
              <a:buClr>
                <a:schemeClr val="tx1">
                  <a:lumMod val="75000"/>
                  <a:lumOff val="25000"/>
                </a:schemeClr>
              </a:buClr>
            </a:pPr>
            <a:r>
              <a:rPr lang="en-US" altLang="ja-JP" sz="2000" b="1" dirty="0"/>
              <a:t>scikit-learn</a:t>
            </a:r>
            <a:r>
              <a:rPr lang="ja-JP" altLang="en-US" sz="2000" b="1" dirty="0"/>
              <a:t>を用いて線形回帰を実装できる</a:t>
            </a:r>
            <a:endParaRPr lang="en-US" altLang="ja-JP" sz="2000" b="1" dirty="0"/>
          </a:p>
          <a:p>
            <a:pPr>
              <a:lnSpc>
                <a:spcPct val="130000"/>
              </a:lnSpc>
              <a:spcBef>
                <a:spcPts val="0"/>
              </a:spcBef>
              <a:spcAft>
                <a:spcPts val="3000"/>
              </a:spcAft>
              <a:buClr>
                <a:schemeClr val="tx1">
                  <a:lumMod val="75000"/>
                  <a:lumOff val="25000"/>
                </a:schemeClr>
              </a:buClr>
            </a:pPr>
            <a:r>
              <a:rPr lang="ja-JP" altLang="en-US" sz="2000" b="1" dirty="0"/>
              <a:t>機械学習の基本ステップを理解し実装することができる</a:t>
            </a:r>
            <a:endParaRPr lang="en-US" altLang="ja-JP" sz="2000" b="1" dirty="0"/>
          </a:p>
        </p:txBody>
      </p:sp>
    </p:spTree>
    <p:extLst>
      <p:ext uri="{BB962C8B-B14F-4D97-AF65-F5344CB8AC3E}">
        <p14:creationId xmlns:p14="http://schemas.microsoft.com/office/powerpoint/2010/main" val="1629287093"/>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タイトル 1">
            <a:extLst>
              <a:ext uri="{FF2B5EF4-FFF2-40B4-BE49-F238E27FC236}">
                <a16:creationId xmlns:a16="http://schemas.microsoft.com/office/drawing/2014/main" id="{2DA76E4A-E82F-4E3B-913C-6408054281D8}"/>
              </a:ext>
            </a:extLst>
          </p:cNvPr>
          <p:cNvSpPr txBox="1">
            <a:spLocks/>
          </p:cNvSpPr>
          <p:nvPr/>
        </p:nvSpPr>
        <p:spPr bwMode="auto">
          <a:xfrm>
            <a:off x="666515" y="851958"/>
            <a:ext cx="10511558" cy="4826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kumimoji="1" sz="2800" b="1" kern="1200" baseline="0">
                <a:solidFill>
                  <a:schemeClr val="tx1">
                    <a:lumMod val="75000"/>
                    <a:lumOff val="25000"/>
                  </a:schemeClr>
                </a:solidFill>
                <a:latin typeface="メイリオ" panose="020B0604030504040204" pitchFamily="50" charset="-128"/>
                <a:ea typeface="メイリオ" panose="020B0604030504040204" pitchFamily="50" charset="-128"/>
                <a:cs typeface="+mj-cs"/>
              </a:defRPr>
            </a:lvl1pPr>
          </a:lstStyle>
          <a:p>
            <a:r>
              <a:rPr lang="ja-JP" altLang="en-US" sz="3600" spc="150" dirty="0">
                <a:solidFill>
                  <a:srgbClr val="F36C37"/>
                </a:solidFill>
              </a:rPr>
              <a:t>第</a:t>
            </a:r>
            <a:r>
              <a:rPr lang="en-US" altLang="ja-JP" sz="6000" spc="150" dirty="0">
                <a:solidFill>
                  <a:srgbClr val="F36C37"/>
                </a:solidFill>
              </a:rPr>
              <a:t>2</a:t>
            </a:r>
            <a:r>
              <a:rPr lang="ja-JP" altLang="en-US" sz="3600" spc="150" dirty="0">
                <a:solidFill>
                  <a:srgbClr val="F36C37"/>
                </a:solidFill>
              </a:rPr>
              <a:t>章　線形回帰 </a:t>
            </a:r>
            <a:r>
              <a:rPr lang="en-US" altLang="ja-JP" sz="2400" spc="150" dirty="0">
                <a:solidFill>
                  <a:srgbClr val="F36C37"/>
                </a:solidFill>
              </a:rPr>
              <a:t>- scikit-learn -</a:t>
            </a:r>
            <a:endParaRPr lang="ja-JP" altLang="en-US" sz="3600" spc="150" dirty="0">
              <a:solidFill>
                <a:srgbClr val="F36C37"/>
              </a:solidFill>
            </a:endParaRPr>
          </a:p>
        </p:txBody>
      </p:sp>
      <p:sp>
        <p:nvSpPr>
          <p:cNvPr id="2" name="スライド番号プレースホルダー 1">
            <a:extLst>
              <a:ext uri="{FF2B5EF4-FFF2-40B4-BE49-F238E27FC236}">
                <a16:creationId xmlns:a16="http://schemas.microsoft.com/office/drawing/2014/main" id="{FAA47C63-520D-4F7C-8DAB-2526094CB5B4}"/>
              </a:ext>
            </a:extLst>
          </p:cNvPr>
          <p:cNvSpPr>
            <a:spLocks noGrp="1"/>
          </p:cNvSpPr>
          <p:nvPr>
            <p:ph type="sldNum" sz="quarter" idx="10"/>
          </p:nvPr>
        </p:nvSpPr>
        <p:spPr>
          <a:xfrm>
            <a:off x="9265299" y="6465214"/>
            <a:ext cx="2743200" cy="204403"/>
          </a:xfrm>
        </p:spPr>
        <p:txBody>
          <a:bodyPr/>
          <a:lstStyle/>
          <a:p>
            <a:fld id="{5D750650-B10A-47BF-93C2-E1678438B37A}" type="slidenum">
              <a:rPr kumimoji="1" lang="ja-JP" altLang="en-US" smtClean="0"/>
              <a:pPr/>
              <a:t>167</a:t>
            </a:fld>
            <a:endParaRPr kumimoji="1" lang="ja-JP" altLang="en-US" dirty="0"/>
          </a:p>
        </p:txBody>
      </p:sp>
      <p:sp>
        <p:nvSpPr>
          <p:cNvPr id="9" name="四角形: 角を丸くする 8">
            <a:extLst>
              <a:ext uri="{FF2B5EF4-FFF2-40B4-BE49-F238E27FC236}">
                <a16:creationId xmlns:a16="http://schemas.microsoft.com/office/drawing/2014/main" id="{17C76A4F-9917-404E-810D-D4C278F81FF6}"/>
              </a:ext>
            </a:extLst>
          </p:cNvPr>
          <p:cNvSpPr/>
          <p:nvPr/>
        </p:nvSpPr>
        <p:spPr bwMode="auto">
          <a:xfrm>
            <a:off x="735085" y="1751579"/>
            <a:ext cx="2208068" cy="358390"/>
          </a:xfrm>
          <a:prstGeom prst="roundRect">
            <a:avLst>
              <a:gd name="adj" fmla="val 50000"/>
            </a:avLst>
          </a:prstGeom>
          <a:solidFill>
            <a:srgbClr val="F36C37"/>
          </a:solidFill>
          <a:ln w="19050" algn="ctr">
            <a:noFill/>
            <a:prstDash val="dash"/>
            <a:round/>
            <a:headEnd/>
            <a:tailEnd/>
          </a:ln>
          <a:effectLst/>
        </p:spPr>
        <p:txBody>
          <a:bodyPr wrap="none" lIns="108000" tIns="108000" rtlCol="0" anchor="ctr"/>
          <a:lstStyle/>
          <a:p>
            <a:pPr algn="ctr"/>
            <a:r>
              <a:rPr kumimoji="1" lang="ja-JP" altLang="en-US" b="1" spc="300" dirty="0">
                <a:solidFill>
                  <a:schemeClr val="bg1"/>
                </a:solidFill>
                <a:latin typeface="+mn-ea"/>
              </a:rPr>
              <a:t>章の目次</a:t>
            </a:r>
          </a:p>
        </p:txBody>
      </p:sp>
      <p:sp>
        <p:nvSpPr>
          <p:cNvPr id="10" name="コンテンツ プレースホルダー 5">
            <a:extLst>
              <a:ext uri="{FF2B5EF4-FFF2-40B4-BE49-F238E27FC236}">
                <a16:creationId xmlns:a16="http://schemas.microsoft.com/office/drawing/2014/main" id="{2A231A49-86B3-4817-904B-36C2F1103794}"/>
              </a:ext>
            </a:extLst>
          </p:cNvPr>
          <p:cNvSpPr txBox="1">
            <a:spLocks/>
          </p:cNvSpPr>
          <p:nvPr/>
        </p:nvSpPr>
        <p:spPr>
          <a:xfrm>
            <a:off x="1071378" y="2431708"/>
            <a:ext cx="9083374" cy="2733632"/>
          </a:xfrm>
          <a:prstGeom prst="rect">
            <a:avLst/>
          </a:prstGeom>
        </p:spPr>
        <p:txBody>
          <a:bodyPr vert="horz" lIns="91440" tIns="45720" rIns="91440" bIns="45720" rtlCol="0" anchor="t"/>
          <a:lstStyle>
            <a:defPPr>
              <a:defRPr lang="en-US"/>
            </a:defPPr>
            <a:lvl1pPr marL="0" algn="r" defTabSz="457200" rtl="0" eaLnBrk="1" latinLnBrk="0" hangingPunct="1">
              <a:defRPr sz="900" b="0" kern="1200">
                <a:solidFill>
                  <a:schemeClr val="tx1">
                    <a:lumMod val="50000"/>
                    <a:lumOff val="50000"/>
                  </a:schemeClr>
                </a:solidFill>
                <a:latin typeface="メイリオ" panose="020B0604030504040204" pitchFamily="50" charset="-128"/>
                <a:ea typeface="メイリオ" panose="020B0604030504040204" pitchFamily="50" charset="-128"/>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lnSpc>
                <a:spcPct val="150000"/>
              </a:lnSpc>
            </a:pPr>
            <a:r>
              <a:rPr kumimoji="1" lang="en-US" altLang="ja-JP" sz="2800" b="1" spc="300" dirty="0">
                <a:solidFill>
                  <a:schemeClr val="tx1">
                    <a:lumMod val="75000"/>
                    <a:lumOff val="25000"/>
                  </a:schemeClr>
                </a:solidFill>
              </a:rPr>
              <a:t>2-1.</a:t>
            </a:r>
            <a:r>
              <a:rPr kumimoji="1" lang="ja-JP" altLang="en-US" sz="2800" b="1" spc="300" dirty="0">
                <a:solidFill>
                  <a:schemeClr val="tx1">
                    <a:lumMod val="75000"/>
                    <a:lumOff val="25000"/>
                  </a:schemeClr>
                </a:solidFill>
              </a:rPr>
              <a:t>線形回帰</a:t>
            </a:r>
            <a:endParaRPr kumimoji="1" lang="en-US" altLang="ja-JP" sz="2800" b="1" spc="300" dirty="0">
              <a:solidFill>
                <a:schemeClr val="tx1">
                  <a:lumMod val="75000"/>
                  <a:lumOff val="25000"/>
                </a:schemeClr>
              </a:solidFill>
            </a:endParaRPr>
          </a:p>
          <a:p>
            <a:pPr algn="l">
              <a:lnSpc>
                <a:spcPct val="150000"/>
              </a:lnSpc>
            </a:pPr>
            <a:r>
              <a:rPr lang="en-US" altLang="ja-JP" sz="2800" b="1" spc="300" dirty="0">
                <a:solidFill>
                  <a:schemeClr val="tx1">
                    <a:lumMod val="75000"/>
                    <a:lumOff val="25000"/>
                  </a:schemeClr>
                </a:solidFill>
              </a:rPr>
              <a:t>2-2.</a:t>
            </a:r>
            <a:r>
              <a:rPr lang="ja-JP" altLang="en-US" sz="2800" b="1" spc="300" dirty="0">
                <a:solidFill>
                  <a:schemeClr val="tx1">
                    <a:lumMod val="75000"/>
                    <a:lumOff val="25000"/>
                  </a:schemeClr>
                </a:solidFill>
              </a:rPr>
              <a:t>機械学習基本の</a:t>
            </a:r>
            <a:r>
              <a:rPr lang="en-US" altLang="ja-JP" sz="2800" b="1" spc="300" dirty="0">
                <a:solidFill>
                  <a:schemeClr val="tx1">
                    <a:lumMod val="75000"/>
                    <a:lumOff val="25000"/>
                  </a:schemeClr>
                </a:solidFill>
              </a:rPr>
              <a:t>4STEP</a:t>
            </a:r>
          </a:p>
          <a:p>
            <a:pPr algn="l">
              <a:lnSpc>
                <a:spcPct val="150000"/>
              </a:lnSpc>
            </a:pPr>
            <a:r>
              <a:rPr lang="en-US" altLang="ja-JP" sz="2800" b="1" spc="300" dirty="0">
                <a:solidFill>
                  <a:schemeClr val="tx1">
                    <a:lumMod val="75000"/>
                    <a:lumOff val="25000"/>
                  </a:schemeClr>
                </a:solidFill>
              </a:rPr>
              <a:t>2-3.</a:t>
            </a:r>
            <a:r>
              <a:rPr lang="ja-JP" altLang="en-US" sz="2800" b="1" spc="300" dirty="0">
                <a:solidFill>
                  <a:schemeClr val="tx1">
                    <a:lumMod val="75000"/>
                    <a:lumOff val="25000"/>
                  </a:schemeClr>
                </a:solidFill>
              </a:rPr>
              <a:t>線形回帰モデルの実装</a:t>
            </a:r>
            <a:endParaRPr lang="en-US" altLang="ja-JP" sz="2800" b="1" spc="300" dirty="0">
              <a:solidFill>
                <a:schemeClr val="tx1">
                  <a:lumMod val="75000"/>
                  <a:lumOff val="25000"/>
                </a:schemeClr>
              </a:solidFill>
            </a:endParaRPr>
          </a:p>
          <a:p>
            <a:pPr algn="l">
              <a:lnSpc>
                <a:spcPct val="150000"/>
              </a:lnSpc>
            </a:pPr>
            <a:r>
              <a:rPr lang="en-US" altLang="ja-JP" sz="2800" b="1" spc="300" dirty="0">
                <a:solidFill>
                  <a:schemeClr val="tx1">
                    <a:lumMod val="75000"/>
                    <a:lumOff val="25000"/>
                  </a:schemeClr>
                </a:solidFill>
              </a:rPr>
              <a:t>2-4.</a:t>
            </a:r>
            <a:r>
              <a:rPr lang="ja-JP" altLang="en-US" sz="2800" b="1" spc="300" dirty="0">
                <a:solidFill>
                  <a:schemeClr val="tx1">
                    <a:lumMod val="75000"/>
                    <a:lumOff val="25000"/>
                  </a:schemeClr>
                </a:solidFill>
              </a:rPr>
              <a:t>特徴量選択による線形回帰モデルの改良</a:t>
            </a:r>
            <a:endParaRPr lang="en-US" altLang="ja-JP" sz="2800" b="1" spc="300" dirty="0">
              <a:solidFill>
                <a:schemeClr val="tx1">
                  <a:lumMod val="75000"/>
                  <a:lumOff val="25000"/>
                </a:schemeClr>
              </a:solidFill>
            </a:endParaRPr>
          </a:p>
          <a:p>
            <a:pPr algn="l">
              <a:lnSpc>
                <a:spcPct val="150000"/>
              </a:lnSpc>
            </a:pPr>
            <a:r>
              <a:rPr lang="en-US" altLang="ja-JP" sz="2800" b="1" spc="300" dirty="0">
                <a:solidFill>
                  <a:srgbClr val="00879E"/>
                </a:solidFill>
              </a:rPr>
              <a:t>2-5.</a:t>
            </a:r>
            <a:r>
              <a:rPr lang="ja-JP" altLang="en-US" sz="2800" b="1" spc="300" dirty="0">
                <a:solidFill>
                  <a:srgbClr val="00879E"/>
                </a:solidFill>
              </a:rPr>
              <a:t>演習：線形回帰</a:t>
            </a:r>
            <a:endParaRPr lang="en-US" altLang="ja-JP" sz="2800" b="1" spc="300" dirty="0">
              <a:solidFill>
                <a:srgbClr val="00879E"/>
              </a:solidFill>
            </a:endParaRPr>
          </a:p>
        </p:txBody>
      </p:sp>
    </p:spTree>
    <p:extLst>
      <p:ext uri="{BB962C8B-B14F-4D97-AF65-F5344CB8AC3E}">
        <p14:creationId xmlns:p14="http://schemas.microsoft.com/office/powerpoint/2010/main" val="1366384585"/>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lang="en-US" altLang="ja-JP" dirty="0"/>
              <a:t>2-1-1.</a:t>
            </a:r>
            <a:r>
              <a:rPr lang="ja-JP" altLang="en-US" dirty="0"/>
              <a:t>教師あり学習の様々な手法</a:t>
            </a:r>
          </a:p>
        </p:txBody>
      </p:sp>
      <p:sp>
        <p:nvSpPr>
          <p:cNvPr id="5" name="スライド番号プレースホルダー 4">
            <a:extLst>
              <a:ext uri="{FF2B5EF4-FFF2-40B4-BE49-F238E27FC236}">
                <a16:creationId xmlns:a16="http://schemas.microsoft.com/office/drawing/2014/main" id="{F28FC8B0-B684-4BFC-A81E-160AA33BEF36}"/>
              </a:ext>
            </a:extLst>
          </p:cNvPr>
          <p:cNvSpPr>
            <a:spLocks noGrp="1"/>
          </p:cNvSpPr>
          <p:nvPr>
            <p:ph type="sldNum" sz="quarter" idx="10"/>
          </p:nvPr>
        </p:nvSpPr>
        <p:spPr/>
        <p:txBody>
          <a:bodyPr/>
          <a:lstStyle/>
          <a:p>
            <a:fld id="{5D750650-B10A-47BF-93C2-E1678438B37A}" type="slidenum">
              <a:rPr kumimoji="1" lang="ja-JP" altLang="en-US" smtClean="0"/>
              <a:pPr/>
              <a:t>168</a:t>
            </a:fld>
            <a:endParaRPr kumimoji="1" lang="ja-JP" altLang="en-US"/>
          </a:p>
        </p:txBody>
      </p:sp>
      <p:sp>
        <p:nvSpPr>
          <p:cNvPr id="3" name="コンテンツ プレースホルダー 2">
            <a:extLst>
              <a:ext uri="{FF2B5EF4-FFF2-40B4-BE49-F238E27FC236}">
                <a16:creationId xmlns:a16="http://schemas.microsoft.com/office/drawing/2014/main" id="{82405477-48E5-41FA-8FFD-61F78D7BCE6E}"/>
              </a:ext>
            </a:extLst>
          </p:cNvPr>
          <p:cNvSpPr>
            <a:spLocks noGrp="1"/>
          </p:cNvSpPr>
          <p:nvPr>
            <p:ph sz="quarter" idx="4294967295"/>
          </p:nvPr>
        </p:nvSpPr>
        <p:spPr>
          <a:xfrm>
            <a:off x="3195579" y="3332303"/>
            <a:ext cx="5800838" cy="1908138"/>
          </a:xfrm>
        </p:spPr>
        <p:txBody>
          <a:bodyPr>
            <a:normAutofit/>
          </a:bodyPr>
          <a:lstStyle/>
          <a:p>
            <a:pPr>
              <a:buClr>
                <a:srgbClr val="F36C37"/>
              </a:buClr>
            </a:pPr>
            <a:r>
              <a:rPr lang="ja-JP" altLang="en-US" sz="1800" b="1" dirty="0"/>
              <a:t>本研修で扱うもの</a:t>
            </a:r>
            <a:endParaRPr lang="en-US" altLang="ja-JP" sz="1800" b="1" dirty="0"/>
          </a:p>
          <a:p>
            <a:pPr lvl="1">
              <a:buClr>
                <a:srgbClr val="F36C37"/>
              </a:buClr>
            </a:pPr>
            <a:r>
              <a:rPr lang="ja-JP" altLang="en-US" sz="1800" b="1" dirty="0"/>
              <a:t>線形回帰（回帰専用アルゴリズム）</a:t>
            </a:r>
            <a:endParaRPr lang="en-US" altLang="ja-JP" sz="1800" b="1" dirty="0">
              <a:solidFill>
                <a:srgbClr val="EB0046"/>
              </a:solidFill>
            </a:endParaRPr>
          </a:p>
          <a:p>
            <a:pPr lvl="1">
              <a:buClr>
                <a:srgbClr val="F36C37"/>
              </a:buClr>
            </a:pPr>
            <a:r>
              <a:rPr lang="ja-JP" altLang="en-US" sz="1800" b="1" dirty="0"/>
              <a:t>ロジスティック回帰（分類専用アルゴリズム）</a:t>
            </a:r>
            <a:endParaRPr lang="en-US" altLang="ja-JP" sz="1800" b="1" dirty="0"/>
          </a:p>
          <a:p>
            <a:pPr lvl="1">
              <a:buClr>
                <a:srgbClr val="F36C37"/>
              </a:buClr>
            </a:pPr>
            <a:r>
              <a:rPr lang="ja-JP" altLang="en-US" sz="1800" b="1" dirty="0">
                <a:solidFill>
                  <a:srgbClr val="494949"/>
                </a:solidFill>
              </a:rPr>
              <a:t>決定木及び決定木の発展アルゴリズム</a:t>
            </a:r>
            <a:endParaRPr lang="en-US" altLang="ja-JP" sz="1800" b="1" dirty="0">
              <a:solidFill>
                <a:srgbClr val="494949"/>
              </a:solidFill>
            </a:endParaRPr>
          </a:p>
          <a:p>
            <a:pPr lvl="1">
              <a:buClr>
                <a:srgbClr val="F36C37"/>
              </a:buClr>
            </a:pPr>
            <a:r>
              <a:rPr lang="ja-JP" altLang="en-US" sz="1800" b="1" dirty="0">
                <a:solidFill>
                  <a:srgbClr val="494949"/>
                </a:solidFill>
              </a:rPr>
              <a:t>ディープラーニング</a:t>
            </a:r>
            <a:endParaRPr lang="en-US" altLang="ja-JP" sz="1800" b="1" dirty="0">
              <a:solidFill>
                <a:srgbClr val="494949"/>
              </a:solidFill>
            </a:endParaRPr>
          </a:p>
          <a:p>
            <a:pPr marL="0" indent="0">
              <a:buClr>
                <a:srgbClr val="F36C37"/>
              </a:buClr>
              <a:buNone/>
            </a:pPr>
            <a:endParaRPr lang="ja-JP" altLang="en-US" sz="1800" b="1" dirty="0"/>
          </a:p>
        </p:txBody>
      </p:sp>
      <p:sp>
        <p:nvSpPr>
          <p:cNvPr id="13" name="四角形: 角を丸くする 12">
            <a:extLst>
              <a:ext uri="{FF2B5EF4-FFF2-40B4-BE49-F238E27FC236}">
                <a16:creationId xmlns:a16="http://schemas.microsoft.com/office/drawing/2014/main" id="{7EFD6D7F-6998-4A03-AAAA-AADB4C49AB14}"/>
              </a:ext>
            </a:extLst>
          </p:cNvPr>
          <p:cNvSpPr/>
          <p:nvPr/>
        </p:nvSpPr>
        <p:spPr bwMode="auto">
          <a:xfrm>
            <a:off x="766762" y="1260153"/>
            <a:ext cx="10658475" cy="1543937"/>
          </a:xfrm>
          <a:prstGeom prst="roundRect">
            <a:avLst>
              <a:gd name="adj" fmla="val 4381"/>
            </a:avLst>
          </a:prstGeom>
          <a:solidFill>
            <a:srgbClr val="FEEDE6"/>
          </a:solidFill>
          <a:ln w="19050" algn="ctr">
            <a:solidFill>
              <a:srgbClr val="F36C37"/>
            </a:solidFill>
            <a:prstDash val="solid"/>
            <a:round/>
            <a:headEnd/>
            <a:tailEnd/>
          </a:ln>
          <a:effectLst/>
        </p:spPr>
        <p:txBody>
          <a:bodyPr wrap="none" rtlCol="0" anchor="ctr"/>
          <a:lstStyle/>
          <a:p>
            <a:pPr algn="ctr"/>
            <a:endParaRPr kumimoji="1" lang="ja-JP" altLang="en-US" sz="2400" dirty="0">
              <a:solidFill>
                <a:schemeClr val="bg1"/>
              </a:solidFill>
            </a:endParaRPr>
          </a:p>
        </p:txBody>
      </p:sp>
      <p:grpSp>
        <p:nvGrpSpPr>
          <p:cNvPr id="14" name="グループ化 13">
            <a:extLst>
              <a:ext uri="{FF2B5EF4-FFF2-40B4-BE49-F238E27FC236}">
                <a16:creationId xmlns:a16="http://schemas.microsoft.com/office/drawing/2014/main" id="{DDA1438B-3BCB-4EBC-993E-597EC3FCDE4B}"/>
              </a:ext>
            </a:extLst>
          </p:cNvPr>
          <p:cNvGrpSpPr/>
          <p:nvPr/>
        </p:nvGrpSpPr>
        <p:grpSpPr>
          <a:xfrm>
            <a:off x="2683248" y="1028771"/>
            <a:ext cx="6825504" cy="468736"/>
            <a:chOff x="2154608" y="3539394"/>
            <a:chExt cx="6825505" cy="426124"/>
          </a:xfrm>
        </p:grpSpPr>
        <p:sp>
          <p:nvSpPr>
            <p:cNvPr id="15" name="四角形: 角を丸くする 14">
              <a:extLst>
                <a:ext uri="{FF2B5EF4-FFF2-40B4-BE49-F238E27FC236}">
                  <a16:creationId xmlns:a16="http://schemas.microsoft.com/office/drawing/2014/main" id="{2344D331-DBBD-4582-A32A-90BD94837049}"/>
                </a:ext>
              </a:extLst>
            </p:cNvPr>
            <p:cNvSpPr/>
            <p:nvPr/>
          </p:nvSpPr>
          <p:spPr bwMode="auto">
            <a:xfrm>
              <a:off x="2154608" y="3539394"/>
              <a:ext cx="6825505" cy="394229"/>
            </a:xfrm>
            <a:prstGeom prst="roundRect">
              <a:avLst>
                <a:gd name="adj" fmla="val 50000"/>
              </a:avLst>
            </a:prstGeom>
            <a:solidFill>
              <a:srgbClr val="F36C37"/>
            </a:solidFill>
            <a:ln w="19050" algn="ctr">
              <a:noFill/>
              <a:prstDash val="dash"/>
              <a:round/>
              <a:headEnd/>
              <a:tailEnd/>
            </a:ln>
            <a:effectLst/>
          </p:spPr>
          <p:txBody>
            <a:bodyPr wrap="none" rtlCol="0" anchor="ctr"/>
            <a:lstStyle/>
            <a:p>
              <a:pPr algn="ctr"/>
              <a:endParaRPr kumimoji="1" lang="ja-JP" altLang="en-US" sz="2400" b="1" dirty="0">
                <a:solidFill>
                  <a:schemeClr val="bg1"/>
                </a:solidFill>
                <a:latin typeface="+mn-ea"/>
              </a:endParaRPr>
            </a:p>
          </p:txBody>
        </p:sp>
        <p:sp>
          <p:nvSpPr>
            <p:cNvPr id="16" name="正方形/長方形 15">
              <a:extLst>
                <a:ext uri="{FF2B5EF4-FFF2-40B4-BE49-F238E27FC236}">
                  <a16:creationId xmlns:a16="http://schemas.microsoft.com/office/drawing/2014/main" id="{0B9B517C-A02C-44A4-9DEC-49378065A9EA}"/>
                </a:ext>
              </a:extLst>
            </p:cNvPr>
            <p:cNvSpPr/>
            <p:nvPr/>
          </p:nvSpPr>
          <p:spPr>
            <a:xfrm>
              <a:off x="4567134" y="3565408"/>
              <a:ext cx="1981633" cy="400110"/>
            </a:xfrm>
            <a:prstGeom prst="rect">
              <a:avLst/>
            </a:prstGeom>
            <a:noFill/>
            <a:ln w="19050" algn="ctr">
              <a:noFill/>
              <a:prstDash val="dash"/>
              <a:round/>
              <a:headEnd/>
              <a:tailEn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2400" b="1" spc="150" dirty="0">
                  <a:solidFill>
                    <a:schemeClr val="bg1"/>
                  </a:solidFill>
                  <a:latin typeface="+mn-ea"/>
                </a:rPr>
                <a:t>教師あり学習のアルゴリズム</a:t>
              </a:r>
            </a:p>
          </p:txBody>
        </p:sp>
      </p:grpSp>
      <p:sp>
        <p:nvSpPr>
          <p:cNvPr id="17" name="テキスト ボックス 16">
            <a:extLst>
              <a:ext uri="{FF2B5EF4-FFF2-40B4-BE49-F238E27FC236}">
                <a16:creationId xmlns:a16="http://schemas.microsoft.com/office/drawing/2014/main" id="{373AF159-D87C-43E5-BADF-6F39E21ED4A2}"/>
              </a:ext>
            </a:extLst>
          </p:cNvPr>
          <p:cNvSpPr txBox="1"/>
          <p:nvPr/>
        </p:nvSpPr>
        <p:spPr>
          <a:xfrm>
            <a:off x="766764" y="1710591"/>
            <a:ext cx="10658474" cy="815608"/>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ja-JP"/>
            </a:defPPr>
            <a:lvl1pPr>
              <a:lnSpc>
                <a:spcPct val="120000"/>
              </a:lnSpc>
              <a:defRPr sz="1200" b="1" spc="150">
                <a:latin typeface="+mj-ea"/>
                <a:ea typeface="+mj-ea"/>
              </a:defRPr>
            </a:lvl1pPr>
            <a:lvl2pPr marL="914400" indent="-457200" eaLnBrk="1" hangingPunct="1">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eaLnBrk="1" hangingPunct="1">
              <a:spcBef>
                <a:spcPct val="20000"/>
              </a:spcBef>
              <a:buClr>
                <a:schemeClr val="tx1"/>
              </a:buClr>
              <a:buFont typeface="HGPｺﾞｼｯｸE" pitchFamily="50" charset="-128"/>
              <a:buChar char="-"/>
              <a:defRPr sz="1800">
                <a:latin typeface="Meiryo UI" panose="020B0604030504040204" pitchFamily="50" charset="-128"/>
                <a:ea typeface="Meiryo UI" panose="020B0604030504040204" pitchFamily="50" charset="-128"/>
              </a:defRPr>
            </a:lvl3pPr>
            <a:lvl4pPr marL="1600200" indent="-228600" eaLnBrk="1" hangingPunct="1">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eaLnBrk="1" hangingPunct="1">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defRPr>
                <a:latin typeface="+mn-lt"/>
                <a:ea typeface="+mn-ea"/>
              </a:defRPr>
            </a:lvl6pPr>
            <a:lvl7pPr marL="2971800" indent="-228600" fontAlgn="base">
              <a:spcBef>
                <a:spcPct val="20000"/>
              </a:spcBef>
              <a:spcAft>
                <a:spcPct val="0"/>
              </a:spcAft>
              <a:buClr>
                <a:schemeClr val="tx1"/>
              </a:buClr>
              <a:buFont typeface="Wingdings" pitchFamily="2" charset="2"/>
              <a:defRPr>
                <a:latin typeface="+mn-lt"/>
                <a:ea typeface="+mn-ea"/>
              </a:defRPr>
            </a:lvl7pPr>
            <a:lvl8pPr marL="3429000" indent="-228600" fontAlgn="base">
              <a:spcBef>
                <a:spcPct val="20000"/>
              </a:spcBef>
              <a:spcAft>
                <a:spcPct val="0"/>
              </a:spcAft>
              <a:buClr>
                <a:schemeClr val="tx1"/>
              </a:buClr>
              <a:buFont typeface="Wingdings" pitchFamily="2" charset="2"/>
              <a:defRPr>
                <a:latin typeface="+mn-lt"/>
                <a:ea typeface="+mn-ea"/>
              </a:defRPr>
            </a:lvl8pPr>
            <a:lvl9pPr marL="3886200" indent="-228600" fontAlgn="base">
              <a:spcBef>
                <a:spcPct val="20000"/>
              </a:spcBef>
              <a:spcAft>
                <a:spcPct val="0"/>
              </a:spcAft>
              <a:buClr>
                <a:schemeClr val="tx1"/>
              </a:buClr>
              <a:buFont typeface="Wingdings" pitchFamily="2" charset="2"/>
              <a:defRPr>
                <a:latin typeface="+mn-lt"/>
                <a:ea typeface="+mn-ea"/>
              </a:defRPr>
            </a:lvl9pPr>
          </a:lstStyle>
          <a:p>
            <a:pPr algn="ctr"/>
            <a:r>
              <a:rPr lang="ja-JP" altLang="en-US" sz="2000" spc="0" dirty="0">
                <a:solidFill>
                  <a:schemeClr val="tx1">
                    <a:lumMod val="75000"/>
                    <a:lumOff val="25000"/>
                  </a:schemeClr>
                </a:solidFill>
              </a:rPr>
              <a:t>教師あり学習には、様々なアルゴリズム（手法）が考え出されており、</a:t>
            </a:r>
            <a:endParaRPr lang="en-US" altLang="ja-JP" sz="2000" spc="0" dirty="0">
              <a:solidFill>
                <a:schemeClr val="tx1">
                  <a:lumMod val="75000"/>
                  <a:lumOff val="25000"/>
                </a:schemeClr>
              </a:solidFill>
            </a:endParaRPr>
          </a:p>
          <a:p>
            <a:pPr algn="ctr"/>
            <a:r>
              <a:rPr lang="ja-JP" altLang="en-US" sz="2000" spc="0" dirty="0">
                <a:solidFill>
                  <a:schemeClr val="tx1">
                    <a:lumMod val="75000"/>
                    <a:lumOff val="25000"/>
                  </a:schemeClr>
                </a:solidFill>
              </a:rPr>
              <a:t>それぞれに得意・不得意なデータや課題があります。</a:t>
            </a:r>
          </a:p>
        </p:txBody>
      </p:sp>
      <p:sp>
        <p:nvSpPr>
          <p:cNvPr id="21" name="テキスト ボックス 20">
            <a:extLst>
              <a:ext uri="{FF2B5EF4-FFF2-40B4-BE49-F238E27FC236}">
                <a16:creationId xmlns:a16="http://schemas.microsoft.com/office/drawing/2014/main" id="{8ACC7444-201F-48C0-97FB-08F73CCDCF66}"/>
              </a:ext>
            </a:extLst>
          </p:cNvPr>
          <p:cNvSpPr txBox="1"/>
          <p:nvPr/>
        </p:nvSpPr>
        <p:spPr>
          <a:xfrm>
            <a:off x="757353" y="2877305"/>
            <a:ext cx="10658473" cy="507062"/>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20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pPr>
              <a:lnSpc>
                <a:spcPct val="130000"/>
              </a:lnSpc>
            </a:pPr>
            <a:r>
              <a:rPr lang="ja-JP" altLang="en-US" sz="2200" dirty="0">
                <a:solidFill>
                  <a:srgbClr val="00879E"/>
                </a:solidFill>
              </a:rPr>
              <a:t>教師あり学習の代表的なアルゴリズム</a:t>
            </a:r>
          </a:p>
        </p:txBody>
      </p:sp>
      <p:sp>
        <p:nvSpPr>
          <p:cNvPr id="23" name="四角形: 角を丸くする 22">
            <a:extLst>
              <a:ext uri="{FF2B5EF4-FFF2-40B4-BE49-F238E27FC236}">
                <a16:creationId xmlns:a16="http://schemas.microsoft.com/office/drawing/2014/main" id="{78CFE8E4-7A55-4512-8AE1-9AFF79C09DB9}"/>
              </a:ext>
            </a:extLst>
          </p:cNvPr>
          <p:cNvSpPr/>
          <p:nvPr/>
        </p:nvSpPr>
        <p:spPr bwMode="auto">
          <a:xfrm>
            <a:off x="863371" y="5690117"/>
            <a:ext cx="10658474" cy="716856"/>
          </a:xfrm>
          <a:prstGeom prst="roundRect">
            <a:avLst>
              <a:gd name="adj" fmla="val 0"/>
            </a:avLst>
          </a:prstGeom>
          <a:solidFill>
            <a:srgbClr val="FFF4E1"/>
          </a:solidFill>
          <a:ln w="19050" algn="ctr">
            <a:noFill/>
            <a:prstDash val="solid"/>
            <a:round/>
            <a:headEnd/>
            <a:tailEnd/>
          </a:ln>
          <a:effectLst/>
        </p:spPr>
        <p:txBody>
          <a:bodyPr wrap="none" rtlCol="0" anchor="ctr"/>
          <a:lstStyle/>
          <a:p>
            <a:pPr algn="ctr"/>
            <a:endParaRPr kumimoji="1" lang="ja-JP" altLang="en-US" sz="2400" dirty="0">
              <a:solidFill>
                <a:schemeClr val="bg1"/>
              </a:solidFill>
            </a:endParaRPr>
          </a:p>
        </p:txBody>
      </p:sp>
      <p:sp>
        <p:nvSpPr>
          <p:cNvPr id="24" name="正方形/長方形 23">
            <a:extLst>
              <a:ext uri="{FF2B5EF4-FFF2-40B4-BE49-F238E27FC236}">
                <a16:creationId xmlns:a16="http://schemas.microsoft.com/office/drawing/2014/main" id="{164AFC2D-2F52-4941-8C07-36903F9B6537}"/>
              </a:ext>
            </a:extLst>
          </p:cNvPr>
          <p:cNvSpPr/>
          <p:nvPr/>
        </p:nvSpPr>
        <p:spPr>
          <a:xfrm>
            <a:off x="1496006" y="5736949"/>
            <a:ext cx="9199984" cy="646331"/>
          </a:xfrm>
          <a:prstGeom prst="rect">
            <a:avLst/>
          </a:prstGeom>
        </p:spPr>
        <p:txBody>
          <a:bodyPr wrap="square">
            <a:spAutoFit/>
          </a:bodyPr>
          <a:lstStyle/>
          <a:p>
            <a:pPr algn="ctr"/>
            <a:r>
              <a:rPr lang="ja-JP" altLang="en-US" b="1" spc="300" dirty="0">
                <a:solidFill>
                  <a:srgbClr val="F36C37"/>
                </a:solidFill>
                <a:latin typeface="メイリオ" panose="020B0604030504040204" pitchFamily="50" charset="-128"/>
                <a:ea typeface="メイリオ" panose="020B0604030504040204" pitchFamily="50" charset="-128"/>
              </a:rPr>
              <a:t>まずは最も基本的な回帰アルゴリズムである線形回帰について学びながら、</a:t>
            </a:r>
          </a:p>
          <a:p>
            <a:pPr algn="ctr"/>
            <a:r>
              <a:rPr lang="ja-JP" altLang="en-US" b="1" spc="300" dirty="0">
                <a:solidFill>
                  <a:srgbClr val="F36C37"/>
                </a:solidFill>
                <a:latin typeface="メイリオ" panose="020B0604030504040204" pitchFamily="50" charset="-128"/>
                <a:ea typeface="メイリオ" panose="020B0604030504040204" pitchFamily="50" charset="-128"/>
              </a:rPr>
              <a:t>機械学習を実装する方法について理解を深めましょう。</a:t>
            </a:r>
          </a:p>
        </p:txBody>
      </p:sp>
      <p:pic>
        <p:nvPicPr>
          <p:cNvPr id="25" name="図 24" descr="光 が含まれている画像&#10;&#10;自動的に生成された説明">
            <a:extLst>
              <a:ext uri="{FF2B5EF4-FFF2-40B4-BE49-F238E27FC236}">
                <a16:creationId xmlns:a16="http://schemas.microsoft.com/office/drawing/2014/main" id="{DF089907-81F8-41CC-9F04-57DC122C1EE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1869" y="5703779"/>
            <a:ext cx="624137" cy="659840"/>
          </a:xfrm>
          <a:prstGeom prst="rect">
            <a:avLst/>
          </a:prstGeom>
        </p:spPr>
      </p:pic>
      <p:pic>
        <p:nvPicPr>
          <p:cNvPr id="26" name="グラフィックス 25">
            <a:extLst>
              <a:ext uri="{FF2B5EF4-FFF2-40B4-BE49-F238E27FC236}">
                <a16:creationId xmlns:a16="http://schemas.microsoft.com/office/drawing/2014/main" id="{45C7F5AE-D86F-4314-9663-B5AE8B6262F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705570" y="5087142"/>
            <a:ext cx="780856" cy="476250"/>
          </a:xfrm>
          <a:prstGeom prst="rect">
            <a:avLst/>
          </a:prstGeom>
        </p:spPr>
      </p:pic>
    </p:spTree>
    <p:extLst>
      <p:ext uri="{BB962C8B-B14F-4D97-AF65-F5344CB8AC3E}">
        <p14:creationId xmlns:p14="http://schemas.microsoft.com/office/powerpoint/2010/main" val="1194761891"/>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四角形: 角を丸くする 5">
            <a:extLst>
              <a:ext uri="{FF2B5EF4-FFF2-40B4-BE49-F238E27FC236}">
                <a16:creationId xmlns:a16="http://schemas.microsoft.com/office/drawing/2014/main" id="{915DD971-A22B-40E4-9124-F6E32E9C99DA}"/>
              </a:ext>
            </a:extLst>
          </p:cNvPr>
          <p:cNvSpPr/>
          <p:nvPr/>
        </p:nvSpPr>
        <p:spPr bwMode="auto">
          <a:xfrm>
            <a:off x="707348" y="1006569"/>
            <a:ext cx="10678772" cy="477017"/>
          </a:xfrm>
          <a:prstGeom prst="roundRect">
            <a:avLst>
              <a:gd name="adj" fmla="val 7423"/>
            </a:avLst>
          </a:prstGeom>
          <a:solidFill>
            <a:srgbClr val="FEEDE6"/>
          </a:solidFill>
          <a:ln w="19050" algn="ctr">
            <a:noFill/>
            <a:prstDash val="dash"/>
            <a:round/>
            <a:headEnd/>
            <a:tailEnd/>
          </a:ln>
          <a:effectLst/>
        </p:spPr>
        <p:txBody>
          <a:bodyPr wrap="none" lIns="180000" bIns="0" rtlCol="0" anchor="ctr"/>
          <a:lstStyle/>
          <a:p>
            <a:pPr marL="285750" indent="-285750">
              <a:buFont typeface="Wingdings" panose="05000000000000000000" pitchFamily="2" charset="2"/>
              <a:buChar char="n"/>
            </a:pPr>
            <a:r>
              <a:rPr kumimoji="1" lang="ja-JP" altLang="en-US" sz="2000" b="1" dirty="0">
                <a:solidFill>
                  <a:srgbClr val="F36C37"/>
                </a:solidFill>
                <a:latin typeface="+mj-ea"/>
                <a:ea typeface="+mj-ea"/>
              </a:rPr>
              <a:t>最も基本的な回帰アルゴリズム　線形回帰</a:t>
            </a:r>
          </a:p>
        </p:txBody>
      </p:sp>
      <p:sp>
        <p:nvSpPr>
          <p:cNvPr id="7" name="テキスト ボックス 6">
            <a:extLst>
              <a:ext uri="{FF2B5EF4-FFF2-40B4-BE49-F238E27FC236}">
                <a16:creationId xmlns:a16="http://schemas.microsoft.com/office/drawing/2014/main" id="{2F1127E5-9282-4A02-8889-BA620D0A3CE0}"/>
              </a:ext>
            </a:extLst>
          </p:cNvPr>
          <p:cNvSpPr txBox="1"/>
          <p:nvPr/>
        </p:nvSpPr>
        <p:spPr>
          <a:xfrm>
            <a:off x="863758" y="1662707"/>
            <a:ext cx="10386245" cy="1103939"/>
          </a:xfrm>
          <a:prstGeom prst="rect">
            <a:avLst/>
          </a:prstGeom>
        </p:spPr>
        <p:txBody>
          <a:bodyPr vert="horz" wrap="none" lIns="91440" tIns="45720" rIns="91440" bIns="45720" rtlCol="0">
            <a:noAutofit/>
          </a:bodyPr>
          <a:lstStyle>
            <a:defPPr>
              <a:defRPr lang="en-US"/>
            </a:defPPr>
            <a:lvl1pPr marL="357188" marR="0" indent="-357188" defTabSz="914400" fontAlgn="base">
              <a:lnSpc>
                <a:spcPct val="100000"/>
              </a:lnSpc>
              <a:spcBef>
                <a:spcPts val="0"/>
              </a:spcBef>
              <a:spcAft>
                <a:spcPts val="600"/>
              </a:spcAft>
              <a:buClr>
                <a:schemeClr val="tx1">
                  <a:lumMod val="75000"/>
                  <a:lumOff val="25000"/>
                </a:schemeClr>
              </a:buClr>
              <a:buSzTx/>
              <a:buFont typeface="Wingdings" panose="05000000000000000000" pitchFamily="2" charset="2"/>
              <a:buChar char="n"/>
              <a:tabLst/>
              <a:defRPr kumimoji="1" sz="2000" b="1" baseline="0">
                <a:solidFill>
                  <a:schemeClr val="tx1">
                    <a:lumMod val="75000"/>
                    <a:lumOff val="25000"/>
                  </a:schemeClr>
                </a:solidFill>
                <a:latin typeface="メイリオ" panose="020B0604030504040204" pitchFamily="50" charset="-128"/>
                <a:ea typeface="メイリオ" panose="020B0604030504040204" pitchFamily="50" charset="-128"/>
              </a:defRPr>
            </a:lvl1pPr>
            <a:lvl2pPr marL="742950" marR="0" indent="-285750" defTabSz="914400" fontAlgn="base">
              <a:lnSpc>
                <a:spcPct val="100000"/>
              </a:lnSpc>
              <a:spcBef>
                <a:spcPct val="20000"/>
              </a:spcBef>
              <a:spcAft>
                <a:spcPct val="0"/>
              </a:spcAft>
              <a:buClr>
                <a:schemeClr val="tx1"/>
              </a:buClr>
              <a:buSzTx/>
              <a:buFont typeface="Wingdings" panose="05000000000000000000" pitchFamily="2" charset="2"/>
              <a:buChar char="l"/>
              <a:tabLst/>
              <a:defRPr kumimoji="1" sz="2800" baseline="0">
                <a:solidFill>
                  <a:schemeClr val="tx1">
                    <a:lumMod val="75000"/>
                    <a:lumOff val="25000"/>
                  </a:schemeClr>
                </a:solidFill>
                <a:latin typeface="メイリオ" panose="020B0604030504040204" pitchFamily="50" charset="-128"/>
                <a:ea typeface="メイリオ" panose="020B0604030504040204" pitchFamily="50" charset="-128"/>
              </a:defRPr>
            </a:lvl2pPr>
            <a:lvl3pPr marL="1143000" marR="0" indent="-22860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3pPr>
            <a:lvl4pPr marL="1714500" marR="0" indent="-34290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4pPr>
            <a:lvl5pPr marL="2114550" marR="0" indent="-28575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5pPr>
            <a:lvl6pPr marL="2514600" indent="-228600" defTabSz="914400">
              <a:lnSpc>
                <a:spcPct val="90000"/>
              </a:lnSpc>
              <a:spcBef>
                <a:spcPts val="500"/>
              </a:spcBef>
              <a:buFont typeface="Arial" panose="020B0604020202020204" pitchFamily="34" charset="0"/>
              <a:buChar char="•"/>
              <a:defRPr kumimoji="1"/>
            </a:lvl6pPr>
            <a:lvl7pPr marL="2971800" indent="-228600" defTabSz="914400">
              <a:lnSpc>
                <a:spcPct val="90000"/>
              </a:lnSpc>
              <a:spcBef>
                <a:spcPts val="500"/>
              </a:spcBef>
              <a:buFont typeface="Arial" panose="020B0604020202020204" pitchFamily="34" charset="0"/>
              <a:buChar char="•"/>
              <a:defRPr kumimoji="1"/>
            </a:lvl7pPr>
            <a:lvl8pPr marL="3429000" indent="-228600" defTabSz="914400">
              <a:lnSpc>
                <a:spcPct val="90000"/>
              </a:lnSpc>
              <a:spcBef>
                <a:spcPts val="500"/>
              </a:spcBef>
              <a:buFont typeface="Arial" panose="020B0604020202020204" pitchFamily="34" charset="0"/>
              <a:buChar char="•"/>
              <a:defRPr kumimoji="1"/>
            </a:lvl8pPr>
            <a:lvl9pPr marL="3886200" indent="-228600" defTabSz="914400">
              <a:lnSpc>
                <a:spcPct val="90000"/>
              </a:lnSpc>
              <a:spcBef>
                <a:spcPts val="500"/>
              </a:spcBef>
              <a:buFont typeface="Arial" panose="020B0604020202020204" pitchFamily="34" charset="0"/>
              <a:buChar char="•"/>
              <a:defRPr kumimoji="1"/>
            </a:lvl9pPr>
          </a:lstStyle>
          <a:p>
            <a:pPr>
              <a:buClr>
                <a:srgbClr val="F36C37"/>
              </a:buClr>
              <a:buFont typeface="Wingdings" panose="05000000000000000000" pitchFamily="2" charset="2"/>
              <a:buChar char="l"/>
            </a:pPr>
            <a:r>
              <a:rPr lang="ja-JP" altLang="en-US" sz="1800" dirty="0"/>
              <a:t>線形回帰</a:t>
            </a:r>
          </a:p>
          <a:p>
            <a:pPr lvl="1">
              <a:buClr>
                <a:srgbClr val="F36C37"/>
              </a:buClr>
            </a:pPr>
            <a:r>
              <a:rPr lang="ja-JP" altLang="en-US" sz="1400" b="1" dirty="0"/>
              <a:t>説明変数（特徴量）の線形関数を用いて目的変数を予測する。</a:t>
            </a:r>
          </a:p>
          <a:p>
            <a:pPr lvl="1">
              <a:buClr>
                <a:srgbClr val="F36C37"/>
              </a:buClr>
            </a:pPr>
            <a:r>
              <a:rPr lang="ja-JP" altLang="en-US" sz="1400" b="1" dirty="0"/>
              <a:t>統計学の手法として古くから実用的に用いられており、モデルの原理が非常に理解しやすい。</a:t>
            </a:r>
            <a:endParaRPr lang="ja-JP" altLang="en-US" sz="1800" dirty="0"/>
          </a:p>
        </p:txBody>
      </p:sp>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lang="en-US" altLang="ja-JP" dirty="0"/>
              <a:t>2-1-2.</a:t>
            </a:r>
            <a:r>
              <a:rPr lang="ja-JP" altLang="en-US" dirty="0"/>
              <a:t>線形回帰とは</a:t>
            </a:r>
            <a:endParaRPr kumimoji="1" lang="ja-JP" altLang="en-US" dirty="0"/>
          </a:p>
        </p:txBody>
      </p:sp>
      <p:sp>
        <p:nvSpPr>
          <p:cNvPr id="5" name="スライド番号プレースホルダー 4">
            <a:extLst>
              <a:ext uri="{FF2B5EF4-FFF2-40B4-BE49-F238E27FC236}">
                <a16:creationId xmlns:a16="http://schemas.microsoft.com/office/drawing/2014/main" id="{C905B90A-465B-402F-BC68-6932C2B00E04}"/>
              </a:ext>
            </a:extLst>
          </p:cNvPr>
          <p:cNvSpPr>
            <a:spLocks noGrp="1"/>
          </p:cNvSpPr>
          <p:nvPr>
            <p:ph type="sldNum" sz="quarter" idx="10"/>
          </p:nvPr>
        </p:nvSpPr>
        <p:spPr/>
        <p:txBody>
          <a:bodyPr/>
          <a:lstStyle/>
          <a:p>
            <a:fld id="{5D750650-B10A-47BF-93C2-E1678438B37A}" type="slidenum">
              <a:rPr kumimoji="1" lang="ja-JP" altLang="en-US" smtClean="0"/>
              <a:pPr/>
              <a:t>169</a:t>
            </a:fld>
            <a:endParaRPr kumimoji="1" lang="ja-JP" altLang="en-US"/>
          </a:p>
        </p:txBody>
      </p:sp>
      <p:grpSp>
        <p:nvGrpSpPr>
          <p:cNvPr id="49" name="グループ化 48">
            <a:extLst>
              <a:ext uri="{FF2B5EF4-FFF2-40B4-BE49-F238E27FC236}">
                <a16:creationId xmlns:a16="http://schemas.microsoft.com/office/drawing/2014/main" id="{95B76E7E-D7FB-4E3E-A0F0-FF6B96DA19F0}"/>
              </a:ext>
            </a:extLst>
          </p:cNvPr>
          <p:cNvGrpSpPr/>
          <p:nvPr/>
        </p:nvGrpSpPr>
        <p:grpSpPr>
          <a:xfrm>
            <a:off x="2690753" y="2932897"/>
            <a:ext cx="5331413" cy="2097286"/>
            <a:chOff x="2562907" y="3803642"/>
            <a:chExt cx="5331413" cy="2097286"/>
          </a:xfrm>
        </p:grpSpPr>
        <p:sp>
          <p:nvSpPr>
            <p:cNvPr id="51" name="吹き出し: 四角形 50">
              <a:extLst>
                <a:ext uri="{FF2B5EF4-FFF2-40B4-BE49-F238E27FC236}">
                  <a16:creationId xmlns:a16="http://schemas.microsoft.com/office/drawing/2014/main" id="{A7E100BC-A606-4313-BE90-D58FA943A179}"/>
                </a:ext>
              </a:extLst>
            </p:cNvPr>
            <p:cNvSpPr/>
            <p:nvPr/>
          </p:nvSpPr>
          <p:spPr>
            <a:xfrm>
              <a:off x="2562907" y="3803642"/>
              <a:ext cx="2457682" cy="830997"/>
            </a:xfrm>
            <a:prstGeom prst="wedgeRectCallout">
              <a:avLst>
                <a:gd name="adj1" fmla="val 70647"/>
                <a:gd name="adj2" fmla="val 99671"/>
              </a:avLst>
            </a:prstGeom>
            <a:solidFill>
              <a:srgbClr val="FFCCCD"/>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ja-JP" altLang="en-US" sz="1600" dirty="0">
                  <a:solidFill>
                    <a:srgbClr val="494949"/>
                  </a:solidFill>
                </a:rPr>
                <a:t>気温</a:t>
              </a:r>
              <a:r>
                <a:rPr kumimoji="1" lang="en-US" altLang="ja-JP" sz="1600" dirty="0">
                  <a:solidFill>
                    <a:srgbClr val="494949"/>
                  </a:solidFill>
                </a:rPr>
                <a:t>27</a:t>
              </a:r>
              <a:r>
                <a:rPr kumimoji="1" lang="ja-JP" altLang="en-US" sz="1600" dirty="0">
                  <a:solidFill>
                    <a:srgbClr val="494949"/>
                  </a:solidFill>
                </a:rPr>
                <a:t>度の</a:t>
              </a:r>
              <a:br>
                <a:rPr kumimoji="1" lang="en-US" altLang="ja-JP" sz="1600" dirty="0">
                  <a:solidFill>
                    <a:srgbClr val="494949"/>
                  </a:solidFill>
                </a:rPr>
              </a:br>
              <a:r>
                <a:rPr kumimoji="1" lang="ja-JP" altLang="en-US" sz="1600" dirty="0">
                  <a:solidFill>
                    <a:srgbClr val="494949"/>
                  </a:solidFill>
                </a:rPr>
                <a:t>販売予測数を知りたい</a:t>
              </a:r>
              <a:br>
                <a:rPr kumimoji="1" lang="en-US" altLang="ja-JP" sz="1600" dirty="0">
                  <a:solidFill>
                    <a:srgbClr val="494949"/>
                  </a:solidFill>
                </a:rPr>
              </a:br>
              <a:r>
                <a:rPr kumimoji="1" lang="en-US" altLang="ja-JP" sz="1600" dirty="0">
                  <a:solidFill>
                    <a:srgbClr val="494949"/>
                  </a:solidFill>
                </a:rPr>
                <a:t>(</a:t>
              </a:r>
              <a:r>
                <a:rPr kumimoji="1" lang="ja-JP" altLang="en-US" sz="1600" dirty="0">
                  <a:solidFill>
                    <a:srgbClr val="494949"/>
                  </a:solidFill>
                </a:rPr>
                <a:t>過去に存在しない値</a:t>
              </a:r>
              <a:r>
                <a:rPr kumimoji="1" lang="en-US" altLang="ja-JP" sz="1600" dirty="0">
                  <a:solidFill>
                    <a:srgbClr val="494949"/>
                  </a:solidFill>
                </a:rPr>
                <a:t>)</a:t>
              </a:r>
              <a:endParaRPr kumimoji="1" lang="ja-JP" altLang="en-US" sz="1600" dirty="0">
                <a:solidFill>
                  <a:srgbClr val="494949"/>
                </a:solidFill>
              </a:endParaRPr>
            </a:p>
          </p:txBody>
        </p:sp>
        <p:cxnSp>
          <p:nvCxnSpPr>
            <p:cNvPr id="52" name="直線コネクタ 51">
              <a:extLst>
                <a:ext uri="{FF2B5EF4-FFF2-40B4-BE49-F238E27FC236}">
                  <a16:creationId xmlns:a16="http://schemas.microsoft.com/office/drawing/2014/main" id="{83346BD6-2E49-4B96-8092-14533082B422}"/>
                </a:ext>
              </a:extLst>
            </p:cNvPr>
            <p:cNvCxnSpPr>
              <a:cxnSpLocks/>
            </p:cNvCxnSpPr>
            <p:nvPr/>
          </p:nvCxnSpPr>
          <p:spPr>
            <a:xfrm>
              <a:off x="5567680" y="5080000"/>
              <a:ext cx="0" cy="820928"/>
            </a:xfrm>
            <a:prstGeom prst="line">
              <a:avLst/>
            </a:prstGeom>
            <a:ln w="19050">
              <a:solidFill>
                <a:schemeClr val="accent1"/>
              </a:solidFill>
              <a:prstDash val="sysDot"/>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53" name="直線コネクタ 52">
              <a:extLst>
                <a:ext uri="{FF2B5EF4-FFF2-40B4-BE49-F238E27FC236}">
                  <a16:creationId xmlns:a16="http://schemas.microsoft.com/office/drawing/2014/main" id="{FD1FE69E-37C4-4866-BFBB-F2B45117168D}"/>
                </a:ext>
              </a:extLst>
            </p:cNvPr>
            <p:cNvCxnSpPr>
              <a:cxnSpLocks/>
            </p:cNvCxnSpPr>
            <p:nvPr/>
          </p:nvCxnSpPr>
          <p:spPr>
            <a:xfrm>
              <a:off x="5567680" y="5080000"/>
              <a:ext cx="2326640" cy="0"/>
            </a:xfrm>
            <a:prstGeom prst="line">
              <a:avLst/>
            </a:prstGeom>
            <a:ln w="19050">
              <a:solidFill>
                <a:schemeClr val="accent1"/>
              </a:solidFill>
              <a:prstDash val="sysDot"/>
              <a:headEnd type="none" w="med" len="med"/>
              <a:tailEnd type="none" w="med" len="med"/>
            </a:ln>
          </p:spPr>
          <p:style>
            <a:lnRef idx="3">
              <a:schemeClr val="accent1"/>
            </a:lnRef>
            <a:fillRef idx="0">
              <a:schemeClr val="accent1"/>
            </a:fillRef>
            <a:effectRef idx="2">
              <a:schemeClr val="accent1"/>
            </a:effectRef>
            <a:fontRef idx="minor">
              <a:schemeClr val="tx1"/>
            </a:fontRef>
          </p:style>
        </p:cxnSp>
      </p:grpSp>
      <p:pic>
        <p:nvPicPr>
          <p:cNvPr id="54" name="グラフィックス 53" descr="データベース">
            <a:extLst>
              <a:ext uri="{FF2B5EF4-FFF2-40B4-BE49-F238E27FC236}">
                <a16:creationId xmlns:a16="http://schemas.microsoft.com/office/drawing/2014/main" id="{5FEE7C43-B8A9-4CA8-9528-63A786DA6A1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79227" y="3935689"/>
            <a:ext cx="914400" cy="914400"/>
          </a:xfrm>
          <a:prstGeom prst="rect">
            <a:avLst/>
          </a:prstGeom>
        </p:spPr>
      </p:pic>
      <p:pic>
        <p:nvPicPr>
          <p:cNvPr id="55" name="グラフィックス 54" descr="お金">
            <a:extLst>
              <a:ext uri="{FF2B5EF4-FFF2-40B4-BE49-F238E27FC236}">
                <a16:creationId xmlns:a16="http://schemas.microsoft.com/office/drawing/2014/main" id="{26C4E197-00AD-4E6B-A3A4-3E5CAFB58CE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543625" y="3863815"/>
            <a:ext cx="914400" cy="914400"/>
          </a:xfrm>
          <a:prstGeom prst="rect">
            <a:avLst/>
          </a:prstGeom>
        </p:spPr>
      </p:pic>
      <p:sp>
        <p:nvSpPr>
          <p:cNvPr id="56" name="矢印: 右 55">
            <a:extLst>
              <a:ext uri="{FF2B5EF4-FFF2-40B4-BE49-F238E27FC236}">
                <a16:creationId xmlns:a16="http://schemas.microsoft.com/office/drawing/2014/main" id="{76C00F8F-4132-42AC-BBB9-04A021793D66}"/>
              </a:ext>
            </a:extLst>
          </p:cNvPr>
          <p:cNvSpPr/>
          <p:nvPr/>
        </p:nvSpPr>
        <p:spPr>
          <a:xfrm>
            <a:off x="3329413" y="4204877"/>
            <a:ext cx="590017" cy="492948"/>
          </a:xfrm>
          <a:prstGeom prst="rightArrow">
            <a:avLst/>
          </a:prstGeom>
          <a:solidFill>
            <a:schemeClr val="bg2"/>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sz="1600" dirty="0">
              <a:solidFill>
                <a:schemeClr val="tx1"/>
              </a:solidFill>
            </a:endParaRPr>
          </a:p>
        </p:txBody>
      </p:sp>
      <p:sp>
        <p:nvSpPr>
          <p:cNvPr id="57" name="矢印: 右 56">
            <a:extLst>
              <a:ext uri="{FF2B5EF4-FFF2-40B4-BE49-F238E27FC236}">
                <a16:creationId xmlns:a16="http://schemas.microsoft.com/office/drawing/2014/main" id="{59FD3278-14A2-4302-9E83-4CE2FCBE05E7}"/>
              </a:ext>
            </a:extLst>
          </p:cNvPr>
          <p:cNvSpPr/>
          <p:nvPr/>
        </p:nvSpPr>
        <p:spPr>
          <a:xfrm>
            <a:off x="8846928" y="4204877"/>
            <a:ext cx="590017" cy="492948"/>
          </a:xfrm>
          <a:prstGeom prst="rightArrow">
            <a:avLst/>
          </a:prstGeom>
          <a:solidFill>
            <a:schemeClr val="bg2"/>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sz="1600" dirty="0">
              <a:solidFill>
                <a:schemeClr val="tx1"/>
              </a:solidFill>
            </a:endParaRPr>
          </a:p>
        </p:txBody>
      </p:sp>
      <p:sp>
        <p:nvSpPr>
          <p:cNvPr id="58" name="正方形/長方形 57">
            <a:extLst>
              <a:ext uri="{FF2B5EF4-FFF2-40B4-BE49-F238E27FC236}">
                <a16:creationId xmlns:a16="http://schemas.microsoft.com/office/drawing/2014/main" id="{B986F244-5447-4FC0-B892-1A08E3FBEE37}"/>
              </a:ext>
            </a:extLst>
          </p:cNvPr>
          <p:cNvSpPr/>
          <p:nvPr/>
        </p:nvSpPr>
        <p:spPr>
          <a:xfrm>
            <a:off x="1854364" y="4769945"/>
            <a:ext cx="1826141" cy="584775"/>
          </a:xfrm>
          <a:prstGeom prst="rect">
            <a:avLst/>
          </a:prstGeom>
        </p:spPr>
        <p:txBody>
          <a:bodyPr wrap="none">
            <a:spAutoFit/>
          </a:bodyPr>
          <a:lstStyle/>
          <a:p>
            <a:pPr algn="ctr"/>
            <a:r>
              <a:rPr lang="ja-JP" altLang="en-US" sz="1600" dirty="0">
                <a:solidFill>
                  <a:srgbClr val="494949"/>
                </a:solidFill>
              </a:rPr>
              <a:t>過去の実績で</a:t>
            </a:r>
            <a:endParaRPr lang="en-US" altLang="ja-JP" sz="1600" dirty="0">
              <a:solidFill>
                <a:srgbClr val="494949"/>
              </a:solidFill>
            </a:endParaRPr>
          </a:p>
          <a:p>
            <a:pPr algn="ctr"/>
            <a:r>
              <a:rPr lang="ja-JP" altLang="en-US" sz="1600" dirty="0">
                <a:solidFill>
                  <a:srgbClr val="494949"/>
                </a:solidFill>
              </a:rPr>
              <a:t>予測モデルを生成</a:t>
            </a:r>
          </a:p>
        </p:txBody>
      </p:sp>
      <p:sp>
        <p:nvSpPr>
          <p:cNvPr id="59" name="正方形/長方形 58">
            <a:extLst>
              <a:ext uri="{FF2B5EF4-FFF2-40B4-BE49-F238E27FC236}">
                <a16:creationId xmlns:a16="http://schemas.microsoft.com/office/drawing/2014/main" id="{DA9E673F-EB45-4289-991D-76BC97C1EEEA}"/>
              </a:ext>
            </a:extLst>
          </p:cNvPr>
          <p:cNvSpPr/>
          <p:nvPr/>
        </p:nvSpPr>
        <p:spPr>
          <a:xfrm>
            <a:off x="9317785" y="4769945"/>
            <a:ext cx="1415772" cy="338554"/>
          </a:xfrm>
          <a:prstGeom prst="rect">
            <a:avLst/>
          </a:prstGeom>
        </p:spPr>
        <p:txBody>
          <a:bodyPr wrap="none">
            <a:spAutoFit/>
          </a:bodyPr>
          <a:lstStyle/>
          <a:p>
            <a:r>
              <a:rPr lang="ja-JP" altLang="en-US" sz="1600" dirty="0">
                <a:solidFill>
                  <a:srgbClr val="494949"/>
                </a:solidFill>
              </a:rPr>
              <a:t>予測値を算出</a:t>
            </a:r>
          </a:p>
        </p:txBody>
      </p:sp>
      <p:sp>
        <p:nvSpPr>
          <p:cNvPr id="60" name="左中かっこ 59">
            <a:extLst>
              <a:ext uri="{FF2B5EF4-FFF2-40B4-BE49-F238E27FC236}">
                <a16:creationId xmlns:a16="http://schemas.microsoft.com/office/drawing/2014/main" id="{5A9F8C62-383A-461E-AAF3-8E5968AAACCB}"/>
              </a:ext>
            </a:extLst>
          </p:cNvPr>
          <p:cNvSpPr/>
          <p:nvPr/>
        </p:nvSpPr>
        <p:spPr>
          <a:xfrm rot="16200000">
            <a:off x="6004628" y="3770696"/>
            <a:ext cx="108169" cy="3926906"/>
          </a:xfrm>
          <a:prstGeom prst="leftBrace">
            <a:avLst>
              <a:gd name="adj1" fmla="val 82488"/>
              <a:gd name="adj2" fmla="val 50000"/>
            </a:avLst>
          </a:prstGeom>
          <a:ln w="12700">
            <a:solidFill>
              <a:schemeClr val="tx1"/>
            </a:solidFill>
            <a:headEnd type="none" w="med" len="med"/>
            <a:tailEnd type="none"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kumimoji="1" lang="ja-JP" altLang="en-US"/>
          </a:p>
        </p:txBody>
      </p:sp>
      <p:sp>
        <p:nvSpPr>
          <p:cNvPr id="61" name="正方形/長方形 60">
            <a:extLst>
              <a:ext uri="{FF2B5EF4-FFF2-40B4-BE49-F238E27FC236}">
                <a16:creationId xmlns:a16="http://schemas.microsoft.com/office/drawing/2014/main" id="{A84A3826-774F-426B-A59A-72677204E0B9}"/>
              </a:ext>
            </a:extLst>
          </p:cNvPr>
          <p:cNvSpPr/>
          <p:nvPr/>
        </p:nvSpPr>
        <p:spPr>
          <a:xfrm>
            <a:off x="4740574" y="5810922"/>
            <a:ext cx="1338828" cy="369332"/>
          </a:xfrm>
          <a:prstGeom prst="rect">
            <a:avLst/>
          </a:prstGeom>
        </p:spPr>
        <p:txBody>
          <a:bodyPr wrap="none">
            <a:spAutoFit/>
          </a:bodyPr>
          <a:lstStyle/>
          <a:p>
            <a:r>
              <a:rPr lang="ja-JP" altLang="en-US" dirty="0">
                <a:solidFill>
                  <a:srgbClr val="494949"/>
                </a:solidFill>
              </a:rPr>
              <a:t>予測モデル</a:t>
            </a:r>
          </a:p>
        </p:txBody>
      </p:sp>
      <mc:AlternateContent xmlns:mc="http://schemas.openxmlformats.org/markup-compatibility/2006" xmlns:a14="http://schemas.microsoft.com/office/drawing/2010/main">
        <mc:Choice Requires="a14">
          <p:sp>
            <p:nvSpPr>
              <p:cNvPr id="62" name="正方形/長方形 61">
                <a:extLst>
                  <a:ext uri="{FF2B5EF4-FFF2-40B4-BE49-F238E27FC236}">
                    <a16:creationId xmlns:a16="http://schemas.microsoft.com/office/drawing/2014/main" id="{0D5E6729-D960-48E9-89C0-C1A939C47E01}"/>
                  </a:ext>
                </a:extLst>
              </p:cNvPr>
              <p:cNvSpPr/>
              <p:nvPr/>
            </p:nvSpPr>
            <p:spPr>
              <a:xfrm>
                <a:off x="5995492" y="5788234"/>
                <a:ext cx="134607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kumimoji="1" lang="en-US" altLang="ja-JP" b="1" i="1" smtClean="0">
                              <a:solidFill>
                                <a:srgbClr val="494949"/>
                              </a:solidFill>
                              <a:latin typeface="Cambria Math" panose="02040503050406030204" pitchFamily="18" charset="0"/>
                              <a:ea typeface="Cambria Math" panose="02040503050406030204" pitchFamily="18" charset="0"/>
                            </a:rPr>
                          </m:ctrlPr>
                        </m:accPr>
                        <m:e>
                          <m:r>
                            <m:rPr>
                              <m:sty m:val="p"/>
                            </m:rPr>
                            <a:rPr kumimoji="1" lang="en-US" altLang="ja-JP" b="1" i="1">
                              <a:solidFill>
                                <a:srgbClr val="494949"/>
                              </a:solidFill>
                              <a:latin typeface="Cambria Math" panose="02040503050406030204" pitchFamily="18" charset="0"/>
                              <a:ea typeface="Cambria Math" panose="02040503050406030204" pitchFamily="18" charset="0"/>
                            </a:rPr>
                            <m:t>y</m:t>
                          </m:r>
                        </m:e>
                      </m:acc>
                      <m:r>
                        <a:rPr kumimoji="1" lang="en-US" altLang="ja-JP" i="1">
                          <a:solidFill>
                            <a:srgbClr val="494949"/>
                          </a:solidFill>
                          <a:latin typeface="Cambria Math" panose="02040503050406030204" pitchFamily="18" charset="0"/>
                          <a:ea typeface="Cambria Math" panose="02040503050406030204" pitchFamily="18" charset="0"/>
                        </a:rPr>
                        <m:t>=</m:t>
                      </m:r>
                      <m:r>
                        <a:rPr kumimoji="1" lang="en-US" altLang="ja-JP" i="1">
                          <a:solidFill>
                            <a:srgbClr val="494949"/>
                          </a:solidFill>
                          <a:latin typeface="Cambria Math" panose="02040503050406030204" pitchFamily="18" charset="0"/>
                          <a:ea typeface="Cambria Math" panose="02040503050406030204" pitchFamily="18" charset="0"/>
                        </a:rPr>
                        <m:t>𝑎𝑥</m:t>
                      </m:r>
                      <m:r>
                        <a:rPr kumimoji="1" lang="en-US" altLang="ja-JP" i="1">
                          <a:solidFill>
                            <a:srgbClr val="494949"/>
                          </a:solidFill>
                          <a:latin typeface="Cambria Math" panose="02040503050406030204" pitchFamily="18" charset="0"/>
                          <a:ea typeface="Cambria Math" panose="02040503050406030204" pitchFamily="18" charset="0"/>
                        </a:rPr>
                        <m:t>+</m:t>
                      </m:r>
                      <m:r>
                        <a:rPr kumimoji="1" lang="en-US" altLang="ja-JP" i="1">
                          <a:solidFill>
                            <a:srgbClr val="494949"/>
                          </a:solidFill>
                          <a:latin typeface="Cambria Math" panose="02040503050406030204" pitchFamily="18" charset="0"/>
                          <a:ea typeface="Cambria Math" panose="02040503050406030204" pitchFamily="18" charset="0"/>
                        </a:rPr>
                        <m:t>𝑏</m:t>
                      </m:r>
                    </m:oMath>
                  </m:oMathPara>
                </a14:m>
                <a:endParaRPr lang="ja-JP" altLang="en-US" dirty="0">
                  <a:solidFill>
                    <a:srgbClr val="494949"/>
                  </a:solidFill>
                </a:endParaRPr>
              </a:p>
            </p:txBody>
          </p:sp>
        </mc:Choice>
        <mc:Fallback xmlns="">
          <p:sp>
            <p:nvSpPr>
              <p:cNvPr id="62" name="正方形/長方形 61">
                <a:extLst>
                  <a:ext uri="{FF2B5EF4-FFF2-40B4-BE49-F238E27FC236}">
                    <a16:creationId xmlns:a16="http://schemas.microsoft.com/office/drawing/2014/main" id="{0D5E6729-D960-48E9-89C0-C1A939C47E01}"/>
                  </a:ext>
                </a:extLst>
              </p:cNvPr>
              <p:cNvSpPr>
                <a:spLocks noRot="1" noChangeAspect="1" noMove="1" noResize="1" noEditPoints="1" noAdjustHandles="1" noChangeArrowheads="1" noChangeShapeType="1" noTextEdit="1"/>
              </p:cNvSpPr>
              <p:nvPr/>
            </p:nvSpPr>
            <p:spPr>
              <a:xfrm>
                <a:off x="5995492" y="5788234"/>
                <a:ext cx="1346074" cy="369332"/>
              </a:xfrm>
              <a:prstGeom prst="rect">
                <a:avLst/>
              </a:prstGeom>
              <a:blipFill>
                <a:blip r:embed="rId7"/>
                <a:stretch>
                  <a:fillRect t="-5000" b="-8333"/>
                </a:stretch>
              </a:blipFill>
            </p:spPr>
            <p:txBody>
              <a:bodyPr/>
              <a:lstStyle/>
              <a:p>
                <a:r>
                  <a:rPr lang="ja-JP" altLang="en-US">
                    <a:noFill/>
                  </a:rPr>
                  <a:t> </a:t>
                </a:r>
              </a:p>
            </p:txBody>
          </p:sp>
        </mc:Fallback>
      </mc:AlternateContent>
      <p:sp>
        <p:nvSpPr>
          <p:cNvPr id="63" name="テキスト ボックス 62">
            <a:extLst>
              <a:ext uri="{FF2B5EF4-FFF2-40B4-BE49-F238E27FC236}">
                <a16:creationId xmlns:a16="http://schemas.microsoft.com/office/drawing/2014/main" id="{1F10B410-2905-4290-BC35-E92D0BF22590}"/>
              </a:ext>
            </a:extLst>
          </p:cNvPr>
          <p:cNvSpPr txBox="1"/>
          <p:nvPr/>
        </p:nvSpPr>
        <p:spPr>
          <a:xfrm>
            <a:off x="591530" y="6209588"/>
            <a:ext cx="10658473" cy="431657"/>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20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pPr>
              <a:lnSpc>
                <a:spcPct val="130000"/>
              </a:lnSpc>
            </a:pPr>
            <a:r>
              <a:rPr lang="ja-JP" altLang="en-US" sz="1800" dirty="0">
                <a:solidFill>
                  <a:srgbClr val="F47746"/>
                </a:solidFill>
              </a:rPr>
              <a:t>具体例で考えてみましょう</a:t>
            </a:r>
          </a:p>
        </p:txBody>
      </p:sp>
      <p:sp>
        <p:nvSpPr>
          <p:cNvPr id="21" name="二等辺三角形 20">
            <a:extLst>
              <a:ext uri="{FF2B5EF4-FFF2-40B4-BE49-F238E27FC236}">
                <a16:creationId xmlns:a16="http://schemas.microsoft.com/office/drawing/2014/main" id="{0E69760E-4D67-4068-8EF6-997599710A0D}"/>
              </a:ext>
            </a:extLst>
          </p:cNvPr>
          <p:cNvSpPr/>
          <p:nvPr/>
        </p:nvSpPr>
        <p:spPr>
          <a:xfrm rot="10800000">
            <a:off x="3756639" y="6320589"/>
            <a:ext cx="541176" cy="289249"/>
          </a:xfrm>
          <a:prstGeom prst="triangle">
            <a:avLst/>
          </a:prstGeom>
          <a:solidFill>
            <a:srgbClr val="F36C3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22" name="二等辺三角形 21">
            <a:extLst>
              <a:ext uri="{FF2B5EF4-FFF2-40B4-BE49-F238E27FC236}">
                <a16:creationId xmlns:a16="http://schemas.microsoft.com/office/drawing/2014/main" id="{0659A77F-0CDD-4374-9B12-5EA29D0F5A3F}"/>
              </a:ext>
            </a:extLst>
          </p:cNvPr>
          <p:cNvSpPr/>
          <p:nvPr/>
        </p:nvSpPr>
        <p:spPr>
          <a:xfrm rot="10800000">
            <a:off x="7503321" y="6320589"/>
            <a:ext cx="541176" cy="289249"/>
          </a:xfrm>
          <a:prstGeom prst="triangle">
            <a:avLst/>
          </a:prstGeom>
          <a:solidFill>
            <a:srgbClr val="F36C3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13737026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BCB1372-E5A8-E2B9-6844-2C82A9C65B59}"/>
              </a:ext>
            </a:extLst>
          </p:cNvPr>
          <p:cNvSpPr>
            <a:spLocks noGrp="1"/>
          </p:cNvSpPr>
          <p:nvPr>
            <p:ph type="title"/>
          </p:nvPr>
        </p:nvSpPr>
        <p:spPr/>
        <p:txBody>
          <a:bodyPr/>
          <a:lstStyle/>
          <a:p>
            <a:r>
              <a:rPr kumimoji="1" lang="ja-JP" altLang="en-US"/>
              <a:t>機械学習とは</a:t>
            </a:r>
          </a:p>
        </p:txBody>
      </p:sp>
      <p:sp>
        <p:nvSpPr>
          <p:cNvPr id="3" name="スライド番号プレースホルダー 2">
            <a:extLst>
              <a:ext uri="{FF2B5EF4-FFF2-40B4-BE49-F238E27FC236}">
                <a16:creationId xmlns:a16="http://schemas.microsoft.com/office/drawing/2014/main" id="{473A0F37-6500-3B1B-AA36-712A5F937C16}"/>
              </a:ext>
            </a:extLst>
          </p:cNvPr>
          <p:cNvSpPr>
            <a:spLocks noGrp="1"/>
          </p:cNvSpPr>
          <p:nvPr>
            <p:ph type="sldNum" sz="quarter" idx="10"/>
          </p:nvPr>
        </p:nvSpPr>
        <p:spPr/>
        <p:txBody>
          <a:bodyPr/>
          <a:lstStyle/>
          <a:p>
            <a:fld id="{5D750650-B10A-47BF-93C2-E1678438B37A}" type="slidenum">
              <a:rPr lang="en-US" altLang="ja-JP" smtClean="0"/>
              <a:pPr/>
              <a:t>17</a:t>
            </a:fld>
            <a:endParaRPr lang="en-US" altLang="ja-JP" dirty="0"/>
          </a:p>
        </p:txBody>
      </p:sp>
      <p:sp>
        <p:nvSpPr>
          <p:cNvPr id="4" name="四角形: 角を丸くする 8">
            <a:extLst>
              <a:ext uri="{FF2B5EF4-FFF2-40B4-BE49-F238E27FC236}">
                <a16:creationId xmlns:a16="http://schemas.microsoft.com/office/drawing/2014/main" id="{685A35D7-EBAA-3484-A4C6-7BB7F3901F21}"/>
              </a:ext>
            </a:extLst>
          </p:cNvPr>
          <p:cNvSpPr/>
          <p:nvPr/>
        </p:nvSpPr>
        <p:spPr bwMode="auto">
          <a:xfrm>
            <a:off x="766762" y="1250476"/>
            <a:ext cx="10658475" cy="1820242"/>
          </a:xfrm>
          <a:prstGeom prst="roundRect">
            <a:avLst>
              <a:gd name="adj" fmla="val 4381"/>
            </a:avLst>
          </a:prstGeom>
          <a:solidFill>
            <a:srgbClr val="FEEDE6"/>
          </a:solidFill>
          <a:ln w="19050" algn="ctr">
            <a:solidFill>
              <a:srgbClr val="F36C37"/>
            </a:solidFill>
            <a:prstDash val="solid"/>
            <a:round/>
            <a:headEnd/>
            <a:tailEnd/>
          </a:ln>
          <a:effectLst/>
        </p:spPr>
        <p:txBody>
          <a:bodyPr wrap="none" rtlCol="0" anchor="ctr"/>
          <a:lstStyle/>
          <a:p>
            <a:pPr algn="ctr"/>
            <a:endParaRPr kumimoji="1" lang="ja-JP" altLang="en-US" sz="2400" dirty="0">
              <a:solidFill>
                <a:schemeClr val="bg1"/>
              </a:solidFill>
            </a:endParaRPr>
          </a:p>
        </p:txBody>
      </p:sp>
      <p:grpSp>
        <p:nvGrpSpPr>
          <p:cNvPr id="5" name="グループ化 4">
            <a:extLst>
              <a:ext uri="{FF2B5EF4-FFF2-40B4-BE49-F238E27FC236}">
                <a16:creationId xmlns:a16="http://schemas.microsoft.com/office/drawing/2014/main" id="{C3018C85-FC7D-D217-FFEF-937348595550}"/>
              </a:ext>
            </a:extLst>
          </p:cNvPr>
          <p:cNvGrpSpPr/>
          <p:nvPr/>
        </p:nvGrpSpPr>
        <p:grpSpPr>
          <a:xfrm>
            <a:off x="2683248" y="1019095"/>
            <a:ext cx="6825504" cy="468736"/>
            <a:chOff x="2154608" y="3539394"/>
            <a:chExt cx="6825505" cy="426124"/>
          </a:xfrm>
        </p:grpSpPr>
        <p:sp>
          <p:nvSpPr>
            <p:cNvPr id="6" name="四角形: 角を丸くする 13">
              <a:extLst>
                <a:ext uri="{FF2B5EF4-FFF2-40B4-BE49-F238E27FC236}">
                  <a16:creationId xmlns:a16="http://schemas.microsoft.com/office/drawing/2014/main" id="{5C65EA40-AA37-1190-7DC4-48A941AB330F}"/>
                </a:ext>
              </a:extLst>
            </p:cNvPr>
            <p:cNvSpPr/>
            <p:nvPr/>
          </p:nvSpPr>
          <p:spPr bwMode="auto">
            <a:xfrm>
              <a:off x="2154608" y="3539394"/>
              <a:ext cx="6825505" cy="394229"/>
            </a:xfrm>
            <a:prstGeom prst="roundRect">
              <a:avLst>
                <a:gd name="adj" fmla="val 50000"/>
              </a:avLst>
            </a:prstGeom>
            <a:solidFill>
              <a:srgbClr val="F36C37"/>
            </a:solidFill>
            <a:ln w="19050" algn="ctr">
              <a:noFill/>
              <a:prstDash val="dash"/>
              <a:round/>
              <a:headEnd/>
              <a:tailEnd/>
            </a:ln>
            <a:effectLst/>
          </p:spPr>
          <p:txBody>
            <a:bodyPr wrap="none" rtlCol="0" anchor="ctr"/>
            <a:lstStyle/>
            <a:p>
              <a:pPr algn="ctr"/>
              <a:endParaRPr kumimoji="1" lang="ja-JP" altLang="en-US" sz="2400" b="1" dirty="0">
                <a:solidFill>
                  <a:schemeClr val="bg1"/>
                </a:solidFill>
                <a:latin typeface="+mn-ea"/>
              </a:endParaRPr>
            </a:p>
          </p:txBody>
        </p:sp>
        <p:sp>
          <p:nvSpPr>
            <p:cNvPr id="7" name="正方形/長方形 6">
              <a:extLst>
                <a:ext uri="{FF2B5EF4-FFF2-40B4-BE49-F238E27FC236}">
                  <a16:creationId xmlns:a16="http://schemas.microsoft.com/office/drawing/2014/main" id="{E28F9CBA-9ECD-F7F9-3EE0-A0DF8A83DF10}"/>
                </a:ext>
              </a:extLst>
            </p:cNvPr>
            <p:cNvSpPr/>
            <p:nvPr/>
          </p:nvSpPr>
          <p:spPr>
            <a:xfrm>
              <a:off x="4567134" y="3565408"/>
              <a:ext cx="1981633" cy="400110"/>
            </a:xfrm>
            <a:prstGeom prst="rect">
              <a:avLst/>
            </a:prstGeom>
            <a:noFill/>
            <a:ln w="19050" algn="ctr">
              <a:noFill/>
              <a:prstDash val="dash"/>
              <a:round/>
              <a:headEnd/>
              <a:tailEn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2400" b="1" spc="150">
                  <a:solidFill>
                    <a:schemeClr val="bg1"/>
                  </a:solidFill>
                  <a:latin typeface="+mn-ea"/>
                </a:rPr>
                <a:t>機械学習</a:t>
              </a:r>
              <a:endParaRPr lang="en-US" altLang="ja-JP" sz="2400" b="1" spc="150" dirty="0">
                <a:solidFill>
                  <a:schemeClr val="bg1"/>
                </a:solidFill>
                <a:latin typeface="+mn-ea"/>
              </a:endParaRPr>
            </a:p>
          </p:txBody>
        </p:sp>
      </p:grpSp>
      <p:sp>
        <p:nvSpPr>
          <p:cNvPr id="8" name="テキスト ボックス 7">
            <a:extLst>
              <a:ext uri="{FF2B5EF4-FFF2-40B4-BE49-F238E27FC236}">
                <a16:creationId xmlns:a16="http://schemas.microsoft.com/office/drawing/2014/main" id="{E2BD70C0-FAFB-1642-716E-6E05D7C1C93B}"/>
              </a:ext>
            </a:extLst>
          </p:cNvPr>
          <p:cNvSpPr txBox="1"/>
          <p:nvPr/>
        </p:nvSpPr>
        <p:spPr>
          <a:xfrm>
            <a:off x="825500" y="1856594"/>
            <a:ext cx="10548545" cy="815608"/>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ja-JP"/>
            </a:defPPr>
            <a:lvl1pPr>
              <a:lnSpc>
                <a:spcPct val="120000"/>
              </a:lnSpc>
              <a:defRPr sz="1200" b="1" spc="150">
                <a:latin typeface="+mj-ea"/>
                <a:ea typeface="+mj-ea"/>
              </a:defRPr>
            </a:lvl1pPr>
            <a:lvl2pPr marL="914400" indent="-457200" eaLnBrk="1" hangingPunct="1">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eaLnBrk="1" hangingPunct="1">
              <a:spcBef>
                <a:spcPct val="20000"/>
              </a:spcBef>
              <a:buClr>
                <a:schemeClr val="tx1"/>
              </a:buClr>
              <a:buFont typeface="HGPｺﾞｼｯｸE" pitchFamily="50" charset="-128"/>
              <a:buChar char="-"/>
              <a:defRPr sz="1800">
                <a:latin typeface="Meiryo UI" panose="020B0604030504040204" pitchFamily="50" charset="-128"/>
                <a:ea typeface="Meiryo UI" panose="020B0604030504040204" pitchFamily="50" charset="-128"/>
              </a:defRPr>
            </a:lvl3pPr>
            <a:lvl4pPr marL="1600200" indent="-228600" eaLnBrk="1" hangingPunct="1">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eaLnBrk="1" hangingPunct="1">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defRPr>
                <a:latin typeface="+mn-lt"/>
                <a:ea typeface="+mn-ea"/>
              </a:defRPr>
            </a:lvl6pPr>
            <a:lvl7pPr marL="2971800" indent="-228600" fontAlgn="base">
              <a:spcBef>
                <a:spcPct val="20000"/>
              </a:spcBef>
              <a:spcAft>
                <a:spcPct val="0"/>
              </a:spcAft>
              <a:buClr>
                <a:schemeClr val="tx1"/>
              </a:buClr>
              <a:buFont typeface="Wingdings" pitchFamily="2" charset="2"/>
              <a:defRPr>
                <a:latin typeface="+mn-lt"/>
                <a:ea typeface="+mn-ea"/>
              </a:defRPr>
            </a:lvl7pPr>
            <a:lvl8pPr marL="3429000" indent="-228600" fontAlgn="base">
              <a:spcBef>
                <a:spcPct val="20000"/>
              </a:spcBef>
              <a:spcAft>
                <a:spcPct val="0"/>
              </a:spcAft>
              <a:buClr>
                <a:schemeClr val="tx1"/>
              </a:buClr>
              <a:buFont typeface="Wingdings" pitchFamily="2" charset="2"/>
              <a:defRPr>
                <a:latin typeface="+mn-lt"/>
                <a:ea typeface="+mn-ea"/>
              </a:defRPr>
            </a:lvl8pPr>
            <a:lvl9pPr marL="3886200" indent="-228600" fontAlgn="base">
              <a:spcBef>
                <a:spcPct val="20000"/>
              </a:spcBef>
              <a:spcAft>
                <a:spcPct val="0"/>
              </a:spcAft>
              <a:buClr>
                <a:schemeClr val="tx1"/>
              </a:buClr>
              <a:buFont typeface="Wingdings" pitchFamily="2" charset="2"/>
              <a:defRPr>
                <a:latin typeface="+mn-lt"/>
                <a:ea typeface="+mn-ea"/>
              </a:defRPr>
            </a:lvl9pPr>
          </a:lstStyle>
          <a:p>
            <a:r>
              <a:rPr lang="en-US" altLang="ja-JP" sz="2000" spc="0" dirty="0">
                <a:solidFill>
                  <a:srgbClr val="494949"/>
                </a:solidFill>
              </a:rPr>
              <a:t>①</a:t>
            </a:r>
            <a:r>
              <a:rPr lang="ja-JP" altLang="en-US" sz="2000" spc="0">
                <a:solidFill>
                  <a:srgbClr val="494949"/>
                </a:solidFill>
              </a:rPr>
              <a:t>既存のデータ</a:t>
            </a:r>
            <a:r>
              <a:rPr lang="ja-JP" altLang="en-US" sz="2000" b="0" spc="0">
                <a:solidFill>
                  <a:srgbClr val="494949"/>
                </a:solidFill>
              </a:rPr>
              <a:t>から</a:t>
            </a:r>
            <a:r>
              <a:rPr lang="en-US" altLang="ja-JP" sz="2000" spc="0" dirty="0">
                <a:solidFill>
                  <a:srgbClr val="494949"/>
                </a:solidFill>
              </a:rPr>
              <a:t>②</a:t>
            </a:r>
            <a:r>
              <a:rPr lang="ja-JP" altLang="en-US" sz="2000" spc="0">
                <a:solidFill>
                  <a:srgbClr val="494949"/>
                </a:solidFill>
              </a:rPr>
              <a:t>複雑なパターン</a:t>
            </a:r>
            <a:r>
              <a:rPr lang="ja-JP" altLang="en-US" sz="2000" b="0" spc="0">
                <a:solidFill>
                  <a:srgbClr val="494949"/>
                </a:solidFill>
              </a:rPr>
              <a:t>を</a:t>
            </a:r>
            <a:r>
              <a:rPr lang="en-US" altLang="ja-JP" sz="2000" spc="0" dirty="0">
                <a:solidFill>
                  <a:srgbClr val="494949"/>
                </a:solidFill>
              </a:rPr>
              <a:t>③</a:t>
            </a:r>
            <a:r>
              <a:rPr lang="ja-JP" altLang="en-US" sz="2000" spc="0">
                <a:solidFill>
                  <a:srgbClr val="494949"/>
                </a:solidFill>
              </a:rPr>
              <a:t>学習</a:t>
            </a:r>
            <a:r>
              <a:rPr lang="ja-JP" altLang="en-US" sz="2000" b="0" spc="0">
                <a:solidFill>
                  <a:srgbClr val="494949"/>
                </a:solidFill>
              </a:rPr>
              <a:t>し、そのパターンを用いて</a:t>
            </a:r>
            <a:r>
              <a:rPr lang="en-US" altLang="ja-JP" sz="2000" spc="0" dirty="0">
                <a:solidFill>
                  <a:srgbClr val="494949"/>
                </a:solidFill>
              </a:rPr>
              <a:t>④</a:t>
            </a:r>
            <a:r>
              <a:rPr lang="ja-JP" altLang="en-US" sz="2000" spc="0">
                <a:solidFill>
                  <a:srgbClr val="494949"/>
                </a:solidFill>
              </a:rPr>
              <a:t>未知のデータ</a:t>
            </a:r>
            <a:endParaRPr lang="en-US" altLang="ja-JP" sz="2000" spc="0" dirty="0">
              <a:solidFill>
                <a:srgbClr val="494949"/>
              </a:solidFill>
            </a:endParaRPr>
          </a:p>
          <a:p>
            <a:r>
              <a:rPr lang="ja-JP" altLang="en-US" sz="2000" b="0" spc="0">
                <a:solidFill>
                  <a:srgbClr val="494949"/>
                </a:solidFill>
              </a:rPr>
              <a:t>から</a:t>
            </a:r>
            <a:r>
              <a:rPr lang="en-US" altLang="ja-JP" sz="2000" spc="0" dirty="0">
                <a:solidFill>
                  <a:srgbClr val="494949"/>
                </a:solidFill>
              </a:rPr>
              <a:t>⑤</a:t>
            </a:r>
            <a:r>
              <a:rPr lang="ja-JP" altLang="en-US" sz="2000" spc="0">
                <a:solidFill>
                  <a:srgbClr val="494949"/>
                </a:solidFill>
              </a:rPr>
              <a:t>予測</a:t>
            </a:r>
            <a:r>
              <a:rPr lang="ja-JP" altLang="en-US" sz="2000" b="0" spc="0">
                <a:solidFill>
                  <a:srgbClr val="494949"/>
                </a:solidFill>
              </a:rPr>
              <a:t>するアプローチのこと</a:t>
            </a:r>
            <a:endParaRPr lang="ja-JP" altLang="en-US" sz="2000" b="0" spc="0" dirty="0">
              <a:solidFill>
                <a:srgbClr val="494949"/>
              </a:solidFill>
            </a:endParaRPr>
          </a:p>
        </p:txBody>
      </p:sp>
      <p:graphicFrame>
        <p:nvGraphicFramePr>
          <p:cNvPr id="10" name="表 9">
            <a:extLst>
              <a:ext uri="{FF2B5EF4-FFF2-40B4-BE49-F238E27FC236}">
                <a16:creationId xmlns:a16="http://schemas.microsoft.com/office/drawing/2014/main" id="{F4E809A2-CF3E-E177-6624-95A66510558F}"/>
              </a:ext>
            </a:extLst>
          </p:cNvPr>
          <p:cNvGraphicFramePr>
            <a:graphicFrameLocks noGrp="1"/>
          </p:cNvGraphicFramePr>
          <p:nvPr/>
        </p:nvGraphicFramePr>
        <p:xfrm>
          <a:off x="2022590" y="3472411"/>
          <a:ext cx="8127999" cy="2225040"/>
        </p:xfrm>
        <a:graphic>
          <a:graphicData uri="http://schemas.openxmlformats.org/drawingml/2006/table">
            <a:tbl>
              <a:tblPr firstRow="1" bandRow="1">
                <a:tableStyleId>{5C22544A-7EE6-4342-B048-85BDC9FD1C3A}</a:tableStyleId>
              </a:tblPr>
              <a:tblGrid>
                <a:gridCol w="747295">
                  <a:extLst>
                    <a:ext uri="{9D8B030D-6E8A-4147-A177-3AD203B41FA5}">
                      <a16:colId xmlns:a16="http://schemas.microsoft.com/office/drawing/2014/main" val="3910875717"/>
                    </a:ext>
                  </a:extLst>
                </a:gridCol>
                <a:gridCol w="1804737">
                  <a:extLst>
                    <a:ext uri="{9D8B030D-6E8A-4147-A177-3AD203B41FA5}">
                      <a16:colId xmlns:a16="http://schemas.microsoft.com/office/drawing/2014/main" val="3316466317"/>
                    </a:ext>
                  </a:extLst>
                </a:gridCol>
                <a:gridCol w="5575967">
                  <a:extLst>
                    <a:ext uri="{9D8B030D-6E8A-4147-A177-3AD203B41FA5}">
                      <a16:colId xmlns:a16="http://schemas.microsoft.com/office/drawing/2014/main" val="1024966025"/>
                    </a:ext>
                  </a:extLst>
                </a:gridCol>
              </a:tblGrid>
              <a:tr h="370840">
                <a:tc>
                  <a:txBody>
                    <a:bodyPr/>
                    <a:lstStyle/>
                    <a:p>
                      <a:pPr algn="ctr"/>
                      <a:r>
                        <a:rPr kumimoji="1" lang="ja-JP" altLang="en-US"/>
                        <a:t>番号</a:t>
                      </a:r>
                    </a:p>
                  </a:txBody>
                  <a:tcPr/>
                </a:tc>
                <a:tc>
                  <a:txBody>
                    <a:bodyPr/>
                    <a:lstStyle/>
                    <a:p>
                      <a:pPr algn="ctr"/>
                      <a:r>
                        <a:rPr kumimoji="1" lang="ja-JP" altLang="en-US"/>
                        <a:t>文言</a:t>
                      </a:r>
                    </a:p>
                  </a:txBody>
                  <a:tcPr/>
                </a:tc>
                <a:tc>
                  <a:txBody>
                    <a:bodyPr/>
                    <a:lstStyle/>
                    <a:p>
                      <a:pPr algn="ctr"/>
                      <a:r>
                        <a:rPr kumimoji="1" lang="ja-JP" altLang="en-US"/>
                        <a:t>説明</a:t>
                      </a:r>
                    </a:p>
                  </a:txBody>
                  <a:tcPr/>
                </a:tc>
                <a:extLst>
                  <a:ext uri="{0D108BD9-81ED-4DB2-BD59-A6C34878D82A}">
                    <a16:rowId xmlns:a16="http://schemas.microsoft.com/office/drawing/2014/main" val="4219810524"/>
                  </a:ext>
                </a:extLst>
              </a:tr>
              <a:tr h="370840">
                <a:tc>
                  <a:txBody>
                    <a:bodyPr/>
                    <a:lstStyle/>
                    <a:p>
                      <a:pPr algn="ctr"/>
                      <a:r>
                        <a:rPr kumimoji="1" lang="en-US" altLang="ja-JP" dirty="0"/>
                        <a:t>①</a:t>
                      </a:r>
                      <a:endParaRPr kumimoji="1" lang="ja-JP" altLang="en-US"/>
                    </a:p>
                  </a:txBody>
                  <a:tcPr/>
                </a:tc>
                <a:tc>
                  <a:txBody>
                    <a:bodyPr/>
                    <a:lstStyle/>
                    <a:p>
                      <a:r>
                        <a:rPr kumimoji="1" lang="ja-JP" altLang="en-US"/>
                        <a:t>既存のデータ</a:t>
                      </a:r>
                    </a:p>
                  </a:txBody>
                  <a:tcPr/>
                </a:tc>
                <a:tc>
                  <a:txBody>
                    <a:bodyPr/>
                    <a:lstStyle/>
                    <a:p>
                      <a:r>
                        <a:rPr kumimoji="1" lang="ja-JP" altLang="en-US"/>
                        <a:t>データが利用可能・収集可能である</a:t>
                      </a:r>
                    </a:p>
                  </a:txBody>
                  <a:tcPr/>
                </a:tc>
                <a:extLst>
                  <a:ext uri="{0D108BD9-81ED-4DB2-BD59-A6C34878D82A}">
                    <a16:rowId xmlns:a16="http://schemas.microsoft.com/office/drawing/2014/main" val="3065357256"/>
                  </a:ext>
                </a:extLst>
              </a:tr>
              <a:tr h="370840">
                <a:tc>
                  <a:txBody>
                    <a:bodyPr/>
                    <a:lstStyle/>
                    <a:p>
                      <a:pPr algn="ctr"/>
                      <a:r>
                        <a:rPr kumimoji="1" lang="en-US" altLang="ja-JP" dirty="0"/>
                        <a:t>②</a:t>
                      </a:r>
                      <a:endParaRPr kumimoji="1" lang="ja-JP" altLang="en-US"/>
                    </a:p>
                  </a:txBody>
                  <a:tcPr/>
                </a:tc>
                <a:tc>
                  <a:txBody>
                    <a:bodyPr/>
                    <a:lstStyle/>
                    <a:p>
                      <a:r>
                        <a:rPr kumimoji="1" lang="ja-JP" altLang="en-US"/>
                        <a:t>複雑なパターン</a:t>
                      </a:r>
                    </a:p>
                  </a:txBody>
                  <a:tcPr/>
                </a:tc>
                <a:tc>
                  <a:txBody>
                    <a:bodyPr/>
                    <a:lstStyle/>
                    <a:p>
                      <a:r>
                        <a:rPr kumimoji="1" lang="ja-JP" altLang="en-US"/>
                        <a:t>複雑なパターンを学習・予測。パターンがある</a:t>
                      </a:r>
                    </a:p>
                  </a:txBody>
                  <a:tcPr/>
                </a:tc>
                <a:extLst>
                  <a:ext uri="{0D108BD9-81ED-4DB2-BD59-A6C34878D82A}">
                    <a16:rowId xmlns:a16="http://schemas.microsoft.com/office/drawing/2014/main" val="1218522613"/>
                  </a:ext>
                </a:extLst>
              </a:tr>
              <a:tr h="370840">
                <a:tc>
                  <a:txBody>
                    <a:bodyPr/>
                    <a:lstStyle/>
                    <a:p>
                      <a:pPr algn="ctr"/>
                      <a:r>
                        <a:rPr kumimoji="1" lang="en-US" altLang="ja-JP" dirty="0"/>
                        <a:t>③</a:t>
                      </a:r>
                      <a:endParaRPr kumimoji="1" lang="ja-JP" altLang="en-US"/>
                    </a:p>
                  </a:txBody>
                  <a:tcPr/>
                </a:tc>
                <a:tc>
                  <a:txBody>
                    <a:bodyPr/>
                    <a:lstStyle/>
                    <a:p>
                      <a:r>
                        <a:rPr kumimoji="1" lang="ja-JP" altLang="en-US"/>
                        <a:t>学習</a:t>
                      </a:r>
                    </a:p>
                  </a:txBody>
                  <a:tcPr/>
                </a:tc>
                <a:tc>
                  <a:txBody>
                    <a:bodyPr/>
                    <a:lstStyle/>
                    <a:p>
                      <a:r>
                        <a:rPr kumimoji="1" lang="ja-JP" altLang="en-US"/>
                        <a:t>学習能力があるシステム</a:t>
                      </a:r>
                    </a:p>
                  </a:txBody>
                  <a:tcPr/>
                </a:tc>
                <a:extLst>
                  <a:ext uri="{0D108BD9-81ED-4DB2-BD59-A6C34878D82A}">
                    <a16:rowId xmlns:a16="http://schemas.microsoft.com/office/drawing/2014/main" val="1534013357"/>
                  </a:ext>
                </a:extLst>
              </a:tr>
              <a:tr h="370840">
                <a:tc>
                  <a:txBody>
                    <a:bodyPr/>
                    <a:lstStyle/>
                    <a:p>
                      <a:pPr algn="ctr"/>
                      <a:r>
                        <a:rPr kumimoji="1" lang="en-US" altLang="ja-JP" dirty="0"/>
                        <a:t>④</a:t>
                      </a:r>
                      <a:endParaRPr kumimoji="1" lang="ja-JP" altLang="en-US"/>
                    </a:p>
                  </a:txBody>
                  <a:tcPr/>
                </a:tc>
                <a:tc>
                  <a:txBody>
                    <a:bodyPr/>
                    <a:lstStyle/>
                    <a:p>
                      <a:r>
                        <a:rPr kumimoji="1" lang="ja-JP" altLang="en-US"/>
                        <a:t>未知のデータ</a:t>
                      </a:r>
                    </a:p>
                  </a:txBody>
                  <a:tcPr/>
                </a:tc>
                <a:tc>
                  <a:txBody>
                    <a:bodyPr/>
                    <a:lstStyle/>
                    <a:p>
                      <a:r>
                        <a:rPr kumimoji="1" lang="ja-JP" altLang="en-US"/>
                        <a:t>未知のデータと学習データのパターンの共有</a:t>
                      </a:r>
                    </a:p>
                  </a:txBody>
                  <a:tcPr/>
                </a:tc>
                <a:extLst>
                  <a:ext uri="{0D108BD9-81ED-4DB2-BD59-A6C34878D82A}">
                    <a16:rowId xmlns:a16="http://schemas.microsoft.com/office/drawing/2014/main" val="1902534879"/>
                  </a:ext>
                </a:extLst>
              </a:tr>
              <a:tr h="370840">
                <a:tc>
                  <a:txBody>
                    <a:bodyPr/>
                    <a:lstStyle/>
                    <a:p>
                      <a:pPr algn="ctr"/>
                      <a:r>
                        <a:rPr kumimoji="1" lang="en-US" altLang="ja-JP" dirty="0"/>
                        <a:t>⑤</a:t>
                      </a:r>
                      <a:endParaRPr kumimoji="1" lang="ja-JP" altLang="en-US"/>
                    </a:p>
                  </a:txBody>
                  <a:tcPr/>
                </a:tc>
                <a:tc>
                  <a:txBody>
                    <a:bodyPr/>
                    <a:lstStyle/>
                    <a:p>
                      <a:r>
                        <a:rPr kumimoji="1" lang="ja-JP" altLang="en-US"/>
                        <a:t>予測</a:t>
                      </a:r>
                    </a:p>
                  </a:txBody>
                  <a:tcPr/>
                </a:tc>
                <a:tc>
                  <a:txBody>
                    <a:bodyPr/>
                    <a:lstStyle/>
                    <a:p>
                      <a:r>
                        <a:rPr kumimoji="1" lang="ja-JP" altLang="en-US"/>
                        <a:t>予測可能な問題</a:t>
                      </a:r>
                    </a:p>
                  </a:txBody>
                  <a:tcPr/>
                </a:tc>
                <a:extLst>
                  <a:ext uri="{0D108BD9-81ED-4DB2-BD59-A6C34878D82A}">
                    <a16:rowId xmlns:a16="http://schemas.microsoft.com/office/drawing/2014/main" val="4190994579"/>
                  </a:ext>
                </a:extLst>
              </a:tr>
            </a:tbl>
          </a:graphicData>
        </a:graphic>
      </p:graphicFrame>
    </p:spTree>
    <p:extLst>
      <p:ext uri="{BB962C8B-B14F-4D97-AF65-F5344CB8AC3E}">
        <p14:creationId xmlns:p14="http://schemas.microsoft.com/office/powerpoint/2010/main" val="2756533791"/>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lang="en-US" altLang="ja-JP" dirty="0"/>
              <a:t>2-1-3.</a:t>
            </a:r>
            <a:r>
              <a:rPr lang="ja-JP" altLang="en-US" dirty="0"/>
              <a:t>ケーススタディ</a:t>
            </a:r>
            <a:endParaRPr kumimoji="1" lang="ja-JP" altLang="en-US" dirty="0"/>
          </a:p>
        </p:txBody>
      </p:sp>
      <p:sp>
        <p:nvSpPr>
          <p:cNvPr id="5" name="スライド番号プレースホルダー 4">
            <a:extLst>
              <a:ext uri="{FF2B5EF4-FFF2-40B4-BE49-F238E27FC236}">
                <a16:creationId xmlns:a16="http://schemas.microsoft.com/office/drawing/2014/main" id="{C905B90A-465B-402F-BC68-6932C2B00E04}"/>
              </a:ext>
            </a:extLst>
          </p:cNvPr>
          <p:cNvSpPr>
            <a:spLocks noGrp="1"/>
          </p:cNvSpPr>
          <p:nvPr>
            <p:ph type="sldNum" sz="quarter" idx="10"/>
          </p:nvPr>
        </p:nvSpPr>
        <p:spPr/>
        <p:txBody>
          <a:bodyPr/>
          <a:lstStyle/>
          <a:p>
            <a:fld id="{5D750650-B10A-47BF-93C2-E1678438B37A}" type="slidenum">
              <a:rPr kumimoji="1" lang="ja-JP" altLang="en-US" smtClean="0"/>
              <a:pPr/>
              <a:t>170</a:t>
            </a:fld>
            <a:endParaRPr kumimoji="1" lang="ja-JP" altLang="en-US"/>
          </a:p>
        </p:txBody>
      </p:sp>
      <p:sp>
        <p:nvSpPr>
          <p:cNvPr id="44" name="コンテンツ プレースホルダー 2">
            <a:extLst>
              <a:ext uri="{FF2B5EF4-FFF2-40B4-BE49-F238E27FC236}">
                <a16:creationId xmlns:a16="http://schemas.microsoft.com/office/drawing/2014/main" id="{B3D92D94-F3CA-454D-BB9C-FE1BC81DCE4A}"/>
              </a:ext>
            </a:extLst>
          </p:cNvPr>
          <p:cNvSpPr txBox="1">
            <a:spLocks/>
          </p:cNvSpPr>
          <p:nvPr/>
        </p:nvSpPr>
        <p:spPr bwMode="auto">
          <a:xfrm>
            <a:off x="672811" y="1007975"/>
            <a:ext cx="10752427" cy="363736"/>
          </a:xfrm>
          <a:prstGeom prst="rect">
            <a:avLst/>
          </a:prstGeom>
        </p:spPr>
        <p:txBody>
          <a:bodyPr vert="horz" wrap="square" lIns="91440" tIns="45720" rIns="91440" bIns="45720" rtlCol="0" anchor="ctr">
            <a:noAutofit/>
          </a:bodyPr>
          <a:lstStyle>
            <a:lvl1pPr marL="357188" marR="0" indent="-357188"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n"/>
              <a:tabLst/>
              <a:defRPr kumimoji="1" lang="en-US" altLang="ja-JP"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1pPr>
            <a:lvl2pPr marL="742950" marR="0" indent="-28575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l"/>
              <a:tabLst/>
              <a:defRPr kumimoji="1" lang="ja-JP" altLang="en-US"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2pPr>
            <a:lvl3pPr marL="1143000" marR="0" indent="-2286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3pPr>
            <a:lvl4pPr marL="1714500" marR="0" indent="-3429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4pPr>
            <a:lvl5pPr marL="2114550" marR="0" indent="-28575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nSpc>
                <a:spcPct val="120000"/>
              </a:lnSpc>
              <a:spcBef>
                <a:spcPts val="0"/>
              </a:spcBef>
              <a:spcAft>
                <a:spcPts val="2400"/>
              </a:spcAft>
              <a:buClr>
                <a:srgbClr val="F36C37"/>
              </a:buClr>
              <a:buNone/>
            </a:pPr>
            <a:r>
              <a:rPr lang="ja-JP" altLang="en-US" sz="1800" b="1" dirty="0">
                <a:solidFill>
                  <a:srgbClr val="F36C37"/>
                </a:solidFill>
              </a:rPr>
              <a:t>課題）不動産の成約価格を予測したい</a:t>
            </a:r>
          </a:p>
        </p:txBody>
      </p:sp>
      <p:cxnSp>
        <p:nvCxnSpPr>
          <p:cNvPr id="45" name="直線コネクタ 44">
            <a:extLst>
              <a:ext uri="{FF2B5EF4-FFF2-40B4-BE49-F238E27FC236}">
                <a16:creationId xmlns:a16="http://schemas.microsoft.com/office/drawing/2014/main" id="{E1148463-77B1-47A7-84EE-5652046C49E8}"/>
              </a:ext>
            </a:extLst>
          </p:cNvPr>
          <p:cNvCxnSpPr>
            <a:cxnSpLocks/>
          </p:cNvCxnSpPr>
          <p:nvPr/>
        </p:nvCxnSpPr>
        <p:spPr>
          <a:xfrm>
            <a:off x="766764" y="1425082"/>
            <a:ext cx="10658475" cy="0"/>
          </a:xfrm>
          <a:prstGeom prst="line">
            <a:avLst/>
          </a:prstGeom>
          <a:ln>
            <a:solidFill>
              <a:srgbClr val="F36C37"/>
            </a:solidFill>
          </a:ln>
        </p:spPr>
        <p:style>
          <a:lnRef idx="1">
            <a:schemeClr val="accent1"/>
          </a:lnRef>
          <a:fillRef idx="0">
            <a:schemeClr val="accent1"/>
          </a:fillRef>
          <a:effectRef idx="0">
            <a:schemeClr val="accent1"/>
          </a:effectRef>
          <a:fontRef idx="minor">
            <a:schemeClr val="tx1"/>
          </a:fontRef>
        </p:style>
      </p:cxnSp>
      <p:sp>
        <p:nvSpPr>
          <p:cNvPr id="46" name="正方形/長方形 45">
            <a:extLst>
              <a:ext uri="{FF2B5EF4-FFF2-40B4-BE49-F238E27FC236}">
                <a16:creationId xmlns:a16="http://schemas.microsoft.com/office/drawing/2014/main" id="{04B95193-9F68-4FA7-859F-3EE6137B5DAA}"/>
              </a:ext>
            </a:extLst>
          </p:cNvPr>
          <p:cNvSpPr/>
          <p:nvPr/>
        </p:nvSpPr>
        <p:spPr bwMode="auto">
          <a:xfrm>
            <a:off x="1002583" y="1570790"/>
            <a:ext cx="10168171" cy="2422712"/>
          </a:xfrm>
          <a:prstGeom prst="rect">
            <a:avLst/>
          </a:prstGeom>
          <a:solidFill>
            <a:srgbClr val="FFF4E1"/>
          </a:solidFill>
          <a:ln w="19050" algn="ctr">
            <a:noFill/>
            <a:prstDash val="dash"/>
            <a:round/>
            <a:headEnd/>
            <a:tailEnd/>
          </a:ln>
          <a:effectLst/>
        </p:spPr>
        <p:txBody>
          <a:bodyPr wrap="none" lIns="324000" tIns="144000" bIns="72000" rtlCol="0" anchor="ctr"/>
          <a:lstStyle/>
          <a:p>
            <a:pPr marL="0" lvl="2">
              <a:buClr>
                <a:srgbClr val="F36C37"/>
              </a:buClr>
            </a:pPr>
            <a:r>
              <a:rPr lang="ja-JP" altLang="en-US" sz="1600" b="1" dirty="0">
                <a:solidFill>
                  <a:schemeClr val="tx1">
                    <a:lumMod val="75000"/>
                    <a:lumOff val="25000"/>
                  </a:schemeClr>
                </a:solidFill>
                <a:latin typeface="+mn-ea"/>
              </a:rPr>
              <a:t>　ある町の不動産会社では主に中古マンションを取り扱っています。この不動産会社では、過去の成約価格</a:t>
            </a:r>
            <a:endParaRPr lang="en-US" altLang="ja-JP" sz="1600" b="1" dirty="0">
              <a:solidFill>
                <a:schemeClr val="tx1">
                  <a:lumMod val="75000"/>
                  <a:lumOff val="25000"/>
                </a:schemeClr>
              </a:solidFill>
              <a:latin typeface="+mn-ea"/>
            </a:endParaRPr>
          </a:p>
          <a:p>
            <a:pPr marL="0" lvl="2">
              <a:buClr>
                <a:srgbClr val="F36C37"/>
              </a:buClr>
            </a:pPr>
            <a:r>
              <a:rPr lang="ja-JP" altLang="en-US" sz="1600" b="1" dirty="0">
                <a:solidFill>
                  <a:schemeClr val="tx1">
                    <a:lumMod val="75000"/>
                    <a:lumOff val="25000"/>
                  </a:schemeClr>
                </a:solidFill>
                <a:latin typeface="+mn-ea"/>
              </a:rPr>
              <a:t>を参考に人手で物件の値段を決めています。徐々に町の人口は増え始め、それと共に物件も扱う従業員</a:t>
            </a:r>
            <a:endParaRPr lang="en-US" altLang="ja-JP" sz="1600" b="1" dirty="0">
              <a:solidFill>
                <a:schemeClr val="tx1">
                  <a:lumMod val="75000"/>
                  <a:lumOff val="25000"/>
                </a:schemeClr>
              </a:solidFill>
              <a:latin typeface="+mn-ea"/>
            </a:endParaRPr>
          </a:p>
          <a:p>
            <a:pPr marL="0" lvl="2">
              <a:buClr>
                <a:srgbClr val="F36C37"/>
              </a:buClr>
            </a:pPr>
            <a:r>
              <a:rPr lang="ja-JP" altLang="en-US" sz="1600" b="1" dirty="0">
                <a:solidFill>
                  <a:schemeClr val="tx1">
                    <a:lumMod val="75000"/>
                    <a:lumOff val="25000"/>
                  </a:schemeClr>
                </a:solidFill>
                <a:latin typeface="+mn-ea"/>
              </a:rPr>
              <a:t>も増え事業は順調に拡大してきました。</a:t>
            </a:r>
            <a:endParaRPr lang="en-US" altLang="ja-JP" sz="1600" b="1" dirty="0">
              <a:solidFill>
                <a:schemeClr val="tx1">
                  <a:lumMod val="75000"/>
                  <a:lumOff val="25000"/>
                </a:schemeClr>
              </a:solidFill>
              <a:latin typeface="+mn-ea"/>
            </a:endParaRPr>
          </a:p>
          <a:p>
            <a:pPr marL="0" lvl="2">
              <a:buClr>
                <a:srgbClr val="F36C37"/>
              </a:buClr>
            </a:pPr>
            <a:r>
              <a:rPr lang="ja-JP" altLang="en-US" sz="1600" b="1" dirty="0">
                <a:solidFill>
                  <a:schemeClr val="tx1">
                    <a:lumMod val="75000"/>
                    <a:lumOff val="25000"/>
                  </a:schemeClr>
                </a:solidFill>
                <a:latin typeface="+mn-ea"/>
              </a:rPr>
              <a:t>　しかし、物件も従業員も増えたことで、担当者ごとに販売価格の付け方にばらつきが目立ち、「高</a:t>
            </a:r>
            <a:br>
              <a:rPr lang="en-US" altLang="ja-JP" sz="1600" b="1" dirty="0">
                <a:solidFill>
                  <a:schemeClr val="tx1">
                    <a:lumMod val="75000"/>
                    <a:lumOff val="25000"/>
                  </a:schemeClr>
                </a:solidFill>
                <a:latin typeface="+mn-ea"/>
              </a:rPr>
            </a:br>
            <a:r>
              <a:rPr lang="ja-JP" altLang="en-US" sz="1600" b="1" dirty="0">
                <a:solidFill>
                  <a:schemeClr val="tx1">
                    <a:lumMod val="75000"/>
                    <a:lumOff val="25000"/>
                  </a:schemeClr>
                </a:solidFill>
                <a:latin typeface="+mn-ea"/>
              </a:rPr>
              <a:t>すぎて売り手がつかない」「もっと高い値段で販売できた」というような問題も出てきました。しかし、</a:t>
            </a:r>
            <a:endParaRPr lang="en-US" altLang="ja-JP" sz="1600" b="1" dirty="0">
              <a:solidFill>
                <a:schemeClr val="tx1">
                  <a:lumMod val="75000"/>
                  <a:lumOff val="25000"/>
                </a:schemeClr>
              </a:solidFill>
              <a:latin typeface="+mn-ea"/>
            </a:endParaRPr>
          </a:p>
          <a:p>
            <a:pPr marL="0" lvl="2">
              <a:buClr>
                <a:srgbClr val="F36C37"/>
              </a:buClr>
            </a:pPr>
            <a:r>
              <a:rPr lang="ja-JP" altLang="en-US" sz="1600" b="1" dirty="0">
                <a:solidFill>
                  <a:schemeClr val="tx1">
                    <a:lumMod val="75000"/>
                    <a:lumOff val="25000"/>
                  </a:schemeClr>
                </a:solidFill>
                <a:latin typeface="+mn-ea"/>
              </a:rPr>
              <a:t>増え続けていく物件に対して、互いにチェックをしながら、人手で適正な価格を算出することは容易</a:t>
            </a:r>
            <a:endParaRPr lang="en-US" altLang="ja-JP" sz="1600" b="1" dirty="0">
              <a:solidFill>
                <a:schemeClr val="tx1">
                  <a:lumMod val="75000"/>
                  <a:lumOff val="25000"/>
                </a:schemeClr>
              </a:solidFill>
              <a:latin typeface="+mn-ea"/>
            </a:endParaRPr>
          </a:p>
          <a:p>
            <a:pPr marL="0" lvl="2">
              <a:buClr>
                <a:srgbClr val="F36C37"/>
              </a:buClr>
            </a:pPr>
            <a:r>
              <a:rPr lang="ja-JP" altLang="en-US" sz="1600" b="1" dirty="0">
                <a:solidFill>
                  <a:schemeClr val="tx1">
                    <a:lumMod val="75000"/>
                    <a:lumOff val="25000"/>
                  </a:schemeClr>
                </a:solidFill>
                <a:latin typeface="+mn-ea"/>
              </a:rPr>
              <a:t>ではありません。</a:t>
            </a:r>
            <a:endParaRPr lang="en-US" altLang="ja-JP" sz="1600" b="1" dirty="0">
              <a:solidFill>
                <a:schemeClr val="tx1">
                  <a:lumMod val="75000"/>
                  <a:lumOff val="25000"/>
                </a:schemeClr>
              </a:solidFill>
              <a:latin typeface="+mn-ea"/>
            </a:endParaRPr>
          </a:p>
          <a:p>
            <a:pPr marL="0" lvl="2">
              <a:buClr>
                <a:srgbClr val="F36C37"/>
              </a:buClr>
            </a:pPr>
            <a:r>
              <a:rPr lang="ja-JP" altLang="en-US" sz="1600" b="1" dirty="0">
                <a:solidFill>
                  <a:schemeClr val="tx1">
                    <a:lumMod val="75000"/>
                    <a:lumOff val="25000"/>
                  </a:schemeClr>
                </a:solidFill>
                <a:latin typeface="+mn-ea"/>
              </a:rPr>
              <a:t>　そこで、人手を削減しつつ利益を最大化していくために、</a:t>
            </a:r>
            <a:r>
              <a:rPr lang="en-US" altLang="ja-JP" sz="1600" b="1" dirty="0">
                <a:solidFill>
                  <a:schemeClr val="tx1">
                    <a:lumMod val="75000"/>
                    <a:lumOff val="25000"/>
                  </a:schemeClr>
                </a:solidFill>
                <a:latin typeface="+mn-ea"/>
              </a:rPr>
              <a:t>AI</a:t>
            </a:r>
            <a:r>
              <a:rPr lang="ja-JP" altLang="en-US" sz="1600" b="1" dirty="0">
                <a:solidFill>
                  <a:schemeClr val="tx1">
                    <a:lumMod val="75000"/>
                    <a:lumOff val="25000"/>
                  </a:schemeClr>
                </a:solidFill>
                <a:latin typeface="+mn-ea"/>
              </a:rPr>
              <a:t>による不動産価格の予測を行うことに</a:t>
            </a:r>
            <a:endParaRPr lang="en-US" altLang="ja-JP" sz="1600" b="1" dirty="0">
              <a:solidFill>
                <a:schemeClr val="tx1">
                  <a:lumMod val="75000"/>
                  <a:lumOff val="25000"/>
                </a:schemeClr>
              </a:solidFill>
              <a:latin typeface="+mn-ea"/>
            </a:endParaRPr>
          </a:p>
          <a:p>
            <a:pPr marL="0" lvl="2">
              <a:buClr>
                <a:srgbClr val="F36C37"/>
              </a:buClr>
            </a:pPr>
            <a:r>
              <a:rPr lang="ja-JP" altLang="en-US" sz="1600" b="1" dirty="0">
                <a:solidFill>
                  <a:schemeClr val="tx1">
                    <a:lumMod val="75000"/>
                    <a:lumOff val="25000"/>
                  </a:schemeClr>
                </a:solidFill>
                <a:latin typeface="+mn-ea"/>
              </a:rPr>
              <a:t>しました。</a:t>
            </a:r>
            <a:endParaRPr lang="en-US" altLang="ja-JP" sz="1600" b="1" dirty="0">
              <a:solidFill>
                <a:schemeClr val="tx1">
                  <a:lumMod val="75000"/>
                  <a:lumOff val="25000"/>
                </a:schemeClr>
              </a:solidFill>
              <a:latin typeface="+mn-ea"/>
            </a:endParaRPr>
          </a:p>
        </p:txBody>
      </p:sp>
      <p:pic>
        <p:nvPicPr>
          <p:cNvPr id="4" name="図 3">
            <a:extLst>
              <a:ext uri="{FF2B5EF4-FFF2-40B4-BE49-F238E27FC236}">
                <a16:creationId xmlns:a16="http://schemas.microsoft.com/office/drawing/2014/main" id="{4C9D4098-C565-48A6-B175-5A2EA8F0BE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30976" y="4611113"/>
            <a:ext cx="1017037" cy="1017037"/>
          </a:xfrm>
          <a:prstGeom prst="rect">
            <a:avLst/>
          </a:prstGeom>
        </p:spPr>
      </p:pic>
      <p:pic>
        <p:nvPicPr>
          <p:cNvPr id="9" name="図 8">
            <a:extLst>
              <a:ext uri="{FF2B5EF4-FFF2-40B4-BE49-F238E27FC236}">
                <a16:creationId xmlns:a16="http://schemas.microsoft.com/office/drawing/2014/main" id="{93AE7F24-9F59-4B49-BFF1-BDFF65CBAC3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69047" y="4643247"/>
            <a:ext cx="923731" cy="923731"/>
          </a:xfrm>
          <a:prstGeom prst="rect">
            <a:avLst/>
          </a:prstGeom>
        </p:spPr>
      </p:pic>
      <p:pic>
        <p:nvPicPr>
          <p:cNvPr id="11" name="図 10">
            <a:extLst>
              <a:ext uri="{FF2B5EF4-FFF2-40B4-BE49-F238E27FC236}">
                <a16:creationId xmlns:a16="http://schemas.microsoft.com/office/drawing/2014/main" id="{8B81997F-6FC0-4459-B18A-C27E003A7BE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67900" y="4643248"/>
            <a:ext cx="923731" cy="923731"/>
          </a:xfrm>
          <a:prstGeom prst="rect">
            <a:avLst/>
          </a:prstGeom>
        </p:spPr>
      </p:pic>
      <p:sp>
        <p:nvSpPr>
          <p:cNvPr id="12" name="テキスト ボックス 11">
            <a:extLst>
              <a:ext uri="{FF2B5EF4-FFF2-40B4-BE49-F238E27FC236}">
                <a16:creationId xmlns:a16="http://schemas.microsoft.com/office/drawing/2014/main" id="{2335F888-B161-4C94-8E3F-34F2EFD52C7D}"/>
              </a:ext>
            </a:extLst>
          </p:cNvPr>
          <p:cNvSpPr txBox="1"/>
          <p:nvPr/>
        </p:nvSpPr>
        <p:spPr>
          <a:xfrm>
            <a:off x="1021246" y="5648416"/>
            <a:ext cx="1017037" cy="577081"/>
          </a:xfrm>
          <a:prstGeom prst="rect">
            <a:avLst/>
          </a:prstGeom>
          <a:noFill/>
        </p:spPr>
        <p:txBody>
          <a:bodyPr wrap="square" rtlCol="0">
            <a:spAutoFit/>
          </a:bodyPr>
          <a:lstStyle/>
          <a:p>
            <a:pPr defTabSz="914400" fontAlgn="base">
              <a:spcBef>
                <a:spcPct val="0"/>
              </a:spcBef>
              <a:spcAft>
                <a:spcPct val="0"/>
              </a:spcAft>
            </a:pPr>
            <a:r>
              <a:rPr kumimoji="1" lang="ja-JP" altLang="en-US" sz="1050" b="1" dirty="0">
                <a:solidFill>
                  <a:srgbClr val="494949"/>
                </a:solidFill>
                <a:latin typeface="+mn-ea"/>
              </a:rPr>
              <a:t>・築</a:t>
            </a:r>
            <a:r>
              <a:rPr kumimoji="1" lang="en-US" altLang="ja-JP" sz="1050" b="1" dirty="0">
                <a:solidFill>
                  <a:srgbClr val="494949"/>
                </a:solidFill>
                <a:latin typeface="+mn-ea"/>
              </a:rPr>
              <a:t>10</a:t>
            </a:r>
            <a:r>
              <a:rPr kumimoji="1" lang="ja-JP" altLang="en-US" sz="1050" b="1" dirty="0">
                <a:solidFill>
                  <a:srgbClr val="494949"/>
                </a:solidFill>
                <a:latin typeface="+mn-ea"/>
              </a:rPr>
              <a:t>年</a:t>
            </a:r>
            <a:endParaRPr kumimoji="1" lang="en-US" altLang="ja-JP" sz="1050" b="1" dirty="0">
              <a:solidFill>
                <a:srgbClr val="494949"/>
              </a:solidFill>
              <a:latin typeface="+mn-ea"/>
            </a:endParaRPr>
          </a:p>
          <a:p>
            <a:pPr defTabSz="914400" fontAlgn="base">
              <a:spcBef>
                <a:spcPct val="0"/>
              </a:spcBef>
              <a:spcAft>
                <a:spcPct val="0"/>
              </a:spcAft>
            </a:pPr>
            <a:r>
              <a:rPr kumimoji="1" lang="ja-JP" altLang="en-US" sz="1050" b="1" dirty="0">
                <a:solidFill>
                  <a:srgbClr val="494949"/>
                </a:solidFill>
                <a:latin typeface="+mn-ea"/>
              </a:rPr>
              <a:t>・徒歩</a:t>
            </a:r>
            <a:r>
              <a:rPr kumimoji="1" lang="en-US" altLang="ja-JP" sz="1050" b="1" dirty="0">
                <a:solidFill>
                  <a:srgbClr val="494949"/>
                </a:solidFill>
                <a:latin typeface="+mn-ea"/>
              </a:rPr>
              <a:t>15</a:t>
            </a:r>
            <a:r>
              <a:rPr kumimoji="1" lang="ja-JP" altLang="en-US" sz="1050" b="1" dirty="0">
                <a:solidFill>
                  <a:srgbClr val="494949"/>
                </a:solidFill>
                <a:latin typeface="+mn-ea"/>
              </a:rPr>
              <a:t>分</a:t>
            </a:r>
            <a:endParaRPr kumimoji="1" lang="en-US" altLang="ja-JP" sz="1050" b="1" dirty="0">
              <a:solidFill>
                <a:srgbClr val="494949"/>
              </a:solidFill>
              <a:latin typeface="+mn-ea"/>
            </a:endParaRPr>
          </a:p>
          <a:p>
            <a:pPr defTabSz="914400" fontAlgn="base">
              <a:spcBef>
                <a:spcPct val="0"/>
              </a:spcBef>
              <a:spcAft>
                <a:spcPct val="0"/>
              </a:spcAft>
            </a:pPr>
            <a:r>
              <a:rPr kumimoji="1" lang="en-US" altLang="ja-JP" sz="1050" b="1" dirty="0">
                <a:solidFill>
                  <a:srgbClr val="494949"/>
                </a:solidFill>
                <a:latin typeface="+mn-ea"/>
              </a:rPr>
              <a:t>= 2000</a:t>
            </a:r>
            <a:r>
              <a:rPr kumimoji="1" lang="ja-JP" altLang="en-US" sz="1050" b="1" dirty="0">
                <a:solidFill>
                  <a:srgbClr val="494949"/>
                </a:solidFill>
                <a:latin typeface="+mn-ea"/>
              </a:rPr>
              <a:t>万円</a:t>
            </a:r>
          </a:p>
        </p:txBody>
      </p:sp>
      <p:sp>
        <p:nvSpPr>
          <p:cNvPr id="17" name="テキスト ボックス 16">
            <a:extLst>
              <a:ext uri="{FF2B5EF4-FFF2-40B4-BE49-F238E27FC236}">
                <a16:creationId xmlns:a16="http://schemas.microsoft.com/office/drawing/2014/main" id="{8C85F935-D426-4658-B8DA-46712E318E4C}"/>
              </a:ext>
            </a:extLst>
          </p:cNvPr>
          <p:cNvSpPr txBox="1"/>
          <p:nvPr/>
        </p:nvSpPr>
        <p:spPr>
          <a:xfrm>
            <a:off x="2422393" y="5648415"/>
            <a:ext cx="1017037" cy="577081"/>
          </a:xfrm>
          <a:prstGeom prst="rect">
            <a:avLst/>
          </a:prstGeom>
          <a:noFill/>
        </p:spPr>
        <p:txBody>
          <a:bodyPr wrap="square" rtlCol="0">
            <a:spAutoFit/>
          </a:bodyPr>
          <a:lstStyle/>
          <a:p>
            <a:pPr defTabSz="914400" fontAlgn="base">
              <a:spcBef>
                <a:spcPct val="0"/>
              </a:spcBef>
              <a:spcAft>
                <a:spcPct val="0"/>
              </a:spcAft>
            </a:pPr>
            <a:r>
              <a:rPr kumimoji="1" lang="ja-JP" altLang="en-US" sz="1050" b="1" dirty="0">
                <a:solidFill>
                  <a:srgbClr val="494949"/>
                </a:solidFill>
                <a:latin typeface="+mn-ea"/>
              </a:rPr>
              <a:t>・築</a:t>
            </a:r>
            <a:r>
              <a:rPr kumimoji="1" lang="en-US" altLang="ja-JP" sz="1050" b="1" dirty="0">
                <a:solidFill>
                  <a:srgbClr val="494949"/>
                </a:solidFill>
                <a:latin typeface="+mn-ea"/>
              </a:rPr>
              <a:t>5</a:t>
            </a:r>
            <a:r>
              <a:rPr kumimoji="1" lang="ja-JP" altLang="en-US" sz="1050" b="1" dirty="0">
                <a:solidFill>
                  <a:srgbClr val="494949"/>
                </a:solidFill>
                <a:latin typeface="+mn-ea"/>
              </a:rPr>
              <a:t>年</a:t>
            </a:r>
            <a:endParaRPr kumimoji="1" lang="en-US" altLang="ja-JP" sz="1050" b="1" dirty="0">
              <a:solidFill>
                <a:srgbClr val="494949"/>
              </a:solidFill>
              <a:latin typeface="+mn-ea"/>
            </a:endParaRPr>
          </a:p>
          <a:p>
            <a:pPr defTabSz="914400" fontAlgn="base">
              <a:spcBef>
                <a:spcPct val="0"/>
              </a:spcBef>
              <a:spcAft>
                <a:spcPct val="0"/>
              </a:spcAft>
            </a:pPr>
            <a:r>
              <a:rPr kumimoji="1" lang="ja-JP" altLang="en-US" sz="1050" b="1" dirty="0">
                <a:solidFill>
                  <a:srgbClr val="494949"/>
                </a:solidFill>
                <a:latin typeface="+mn-ea"/>
              </a:rPr>
              <a:t>・徒歩</a:t>
            </a:r>
            <a:r>
              <a:rPr kumimoji="1" lang="en-US" altLang="ja-JP" sz="1050" b="1" dirty="0">
                <a:solidFill>
                  <a:srgbClr val="494949"/>
                </a:solidFill>
                <a:latin typeface="+mn-ea"/>
              </a:rPr>
              <a:t>5</a:t>
            </a:r>
            <a:r>
              <a:rPr kumimoji="1" lang="ja-JP" altLang="en-US" sz="1050" b="1" dirty="0">
                <a:solidFill>
                  <a:srgbClr val="494949"/>
                </a:solidFill>
                <a:latin typeface="+mn-ea"/>
              </a:rPr>
              <a:t>分</a:t>
            </a:r>
            <a:endParaRPr kumimoji="1" lang="en-US" altLang="ja-JP" sz="1050" b="1" dirty="0">
              <a:solidFill>
                <a:srgbClr val="494949"/>
              </a:solidFill>
              <a:latin typeface="+mn-ea"/>
            </a:endParaRPr>
          </a:p>
          <a:p>
            <a:pPr defTabSz="914400" fontAlgn="base">
              <a:spcBef>
                <a:spcPct val="0"/>
              </a:spcBef>
              <a:spcAft>
                <a:spcPct val="0"/>
              </a:spcAft>
            </a:pPr>
            <a:r>
              <a:rPr kumimoji="1" lang="en-US" altLang="ja-JP" sz="1050" b="1" dirty="0">
                <a:solidFill>
                  <a:srgbClr val="494949"/>
                </a:solidFill>
                <a:latin typeface="+mn-ea"/>
              </a:rPr>
              <a:t>= 4000</a:t>
            </a:r>
            <a:r>
              <a:rPr kumimoji="1" lang="ja-JP" altLang="en-US" sz="1050" b="1" dirty="0">
                <a:solidFill>
                  <a:srgbClr val="494949"/>
                </a:solidFill>
                <a:latin typeface="+mn-ea"/>
              </a:rPr>
              <a:t>万円</a:t>
            </a:r>
          </a:p>
        </p:txBody>
      </p:sp>
      <p:sp>
        <p:nvSpPr>
          <p:cNvPr id="18" name="テキスト ボックス 17">
            <a:extLst>
              <a:ext uri="{FF2B5EF4-FFF2-40B4-BE49-F238E27FC236}">
                <a16:creationId xmlns:a16="http://schemas.microsoft.com/office/drawing/2014/main" id="{24C49FD3-6E22-4565-BF98-9A7AB47D373C}"/>
              </a:ext>
            </a:extLst>
          </p:cNvPr>
          <p:cNvSpPr txBox="1"/>
          <p:nvPr/>
        </p:nvSpPr>
        <p:spPr>
          <a:xfrm>
            <a:off x="4206094" y="5648415"/>
            <a:ext cx="1017037" cy="577081"/>
          </a:xfrm>
          <a:prstGeom prst="rect">
            <a:avLst/>
          </a:prstGeom>
          <a:noFill/>
        </p:spPr>
        <p:txBody>
          <a:bodyPr wrap="square" rtlCol="0">
            <a:spAutoFit/>
          </a:bodyPr>
          <a:lstStyle/>
          <a:p>
            <a:pPr defTabSz="914400" fontAlgn="base">
              <a:spcBef>
                <a:spcPct val="0"/>
              </a:spcBef>
              <a:spcAft>
                <a:spcPct val="0"/>
              </a:spcAft>
            </a:pPr>
            <a:r>
              <a:rPr kumimoji="1" lang="ja-JP" altLang="en-US" sz="1050" b="1" dirty="0">
                <a:solidFill>
                  <a:srgbClr val="494949"/>
                </a:solidFill>
                <a:latin typeface="+mn-ea"/>
              </a:rPr>
              <a:t>・築</a:t>
            </a:r>
            <a:r>
              <a:rPr kumimoji="1" lang="en-US" altLang="ja-JP" sz="1050" b="1" dirty="0">
                <a:solidFill>
                  <a:srgbClr val="494949"/>
                </a:solidFill>
                <a:latin typeface="+mn-ea"/>
              </a:rPr>
              <a:t>7</a:t>
            </a:r>
            <a:r>
              <a:rPr kumimoji="1" lang="ja-JP" altLang="en-US" sz="1050" b="1" dirty="0">
                <a:solidFill>
                  <a:srgbClr val="494949"/>
                </a:solidFill>
                <a:latin typeface="+mn-ea"/>
              </a:rPr>
              <a:t>年</a:t>
            </a:r>
            <a:endParaRPr kumimoji="1" lang="en-US" altLang="ja-JP" sz="1050" b="1" dirty="0">
              <a:solidFill>
                <a:srgbClr val="494949"/>
              </a:solidFill>
              <a:latin typeface="+mn-ea"/>
            </a:endParaRPr>
          </a:p>
          <a:p>
            <a:pPr defTabSz="914400" fontAlgn="base">
              <a:spcBef>
                <a:spcPct val="0"/>
              </a:spcBef>
              <a:spcAft>
                <a:spcPct val="0"/>
              </a:spcAft>
            </a:pPr>
            <a:r>
              <a:rPr kumimoji="1" lang="ja-JP" altLang="en-US" sz="1050" b="1" dirty="0">
                <a:solidFill>
                  <a:srgbClr val="494949"/>
                </a:solidFill>
                <a:latin typeface="+mn-ea"/>
              </a:rPr>
              <a:t>・徒歩</a:t>
            </a:r>
            <a:r>
              <a:rPr kumimoji="1" lang="en-US" altLang="ja-JP" sz="1050" b="1" dirty="0">
                <a:solidFill>
                  <a:srgbClr val="494949"/>
                </a:solidFill>
                <a:latin typeface="+mn-ea"/>
              </a:rPr>
              <a:t>10</a:t>
            </a:r>
            <a:r>
              <a:rPr kumimoji="1" lang="ja-JP" altLang="en-US" sz="1050" b="1" dirty="0">
                <a:solidFill>
                  <a:srgbClr val="494949"/>
                </a:solidFill>
                <a:latin typeface="+mn-ea"/>
              </a:rPr>
              <a:t>分</a:t>
            </a:r>
            <a:endParaRPr kumimoji="1" lang="en-US" altLang="ja-JP" sz="1050" b="1" dirty="0">
              <a:solidFill>
                <a:srgbClr val="494949"/>
              </a:solidFill>
              <a:latin typeface="+mn-ea"/>
            </a:endParaRPr>
          </a:p>
          <a:p>
            <a:pPr defTabSz="914400" fontAlgn="base">
              <a:spcBef>
                <a:spcPct val="0"/>
              </a:spcBef>
              <a:spcAft>
                <a:spcPct val="0"/>
              </a:spcAft>
            </a:pPr>
            <a:r>
              <a:rPr kumimoji="1" lang="en-US" altLang="ja-JP" sz="1050" b="1" dirty="0">
                <a:solidFill>
                  <a:srgbClr val="494949"/>
                </a:solidFill>
                <a:latin typeface="+mn-ea"/>
              </a:rPr>
              <a:t>= ????</a:t>
            </a:r>
            <a:r>
              <a:rPr kumimoji="1" lang="ja-JP" altLang="en-US" sz="1050" b="1" dirty="0">
                <a:solidFill>
                  <a:srgbClr val="494949"/>
                </a:solidFill>
                <a:latin typeface="+mn-ea"/>
              </a:rPr>
              <a:t>万円</a:t>
            </a:r>
          </a:p>
        </p:txBody>
      </p:sp>
      <p:sp>
        <p:nvSpPr>
          <p:cNvPr id="13" name="二等辺三角形 12">
            <a:extLst>
              <a:ext uri="{FF2B5EF4-FFF2-40B4-BE49-F238E27FC236}">
                <a16:creationId xmlns:a16="http://schemas.microsoft.com/office/drawing/2014/main" id="{9492E5FB-C648-4076-B86B-B8E510CAF1C8}"/>
              </a:ext>
            </a:extLst>
          </p:cNvPr>
          <p:cNvSpPr/>
          <p:nvPr/>
        </p:nvSpPr>
        <p:spPr>
          <a:xfrm rot="5400000">
            <a:off x="3564615" y="5503791"/>
            <a:ext cx="541176" cy="289249"/>
          </a:xfrm>
          <a:prstGeom prst="triangle">
            <a:avLst/>
          </a:prstGeom>
          <a:solidFill>
            <a:srgbClr val="F36C3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pic>
        <p:nvPicPr>
          <p:cNvPr id="15" name="図 14">
            <a:extLst>
              <a:ext uri="{FF2B5EF4-FFF2-40B4-BE49-F238E27FC236}">
                <a16:creationId xmlns:a16="http://schemas.microsoft.com/office/drawing/2014/main" id="{1D66ED30-93E6-47C8-818C-3E531D0CD9C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153717" y="5058459"/>
            <a:ext cx="1017037" cy="1017037"/>
          </a:xfrm>
          <a:prstGeom prst="rect">
            <a:avLst/>
          </a:prstGeom>
        </p:spPr>
      </p:pic>
      <p:pic>
        <p:nvPicPr>
          <p:cNvPr id="19" name="図 18">
            <a:extLst>
              <a:ext uri="{FF2B5EF4-FFF2-40B4-BE49-F238E27FC236}">
                <a16:creationId xmlns:a16="http://schemas.microsoft.com/office/drawing/2014/main" id="{04938CD8-EBF5-4DAE-825E-2DA71984C6D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545542" y="5177507"/>
            <a:ext cx="941816" cy="941816"/>
          </a:xfrm>
          <a:prstGeom prst="rect">
            <a:avLst/>
          </a:prstGeom>
        </p:spPr>
      </p:pic>
      <p:sp>
        <p:nvSpPr>
          <p:cNvPr id="20" name="吹き出し: 角を丸めた四角形 19">
            <a:extLst>
              <a:ext uri="{FF2B5EF4-FFF2-40B4-BE49-F238E27FC236}">
                <a16:creationId xmlns:a16="http://schemas.microsoft.com/office/drawing/2014/main" id="{DFADDD04-0C65-494A-B85C-EF77DB579B33}"/>
              </a:ext>
            </a:extLst>
          </p:cNvPr>
          <p:cNvSpPr/>
          <p:nvPr/>
        </p:nvSpPr>
        <p:spPr>
          <a:xfrm>
            <a:off x="7788845" y="5661490"/>
            <a:ext cx="2145922" cy="577082"/>
          </a:xfrm>
          <a:prstGeom prst="wedgeRoundRectCallout">
            <a:avLst>
              <a:gd name="adj1" fmla="val 56090"/>
              <a:gd name="adj2" fmla="val -43476"/>
              <a:gd name="adj3" fmla="val 16667"/>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sz="2400" b="1" dirty="0">
                <a:solidFill>
                  <a:srgbClr val="494949"/>
                </a:solidFill>
                <a:latin typeface="+mn-ea"/>
              </a:rPr>
              <a:t>心配ご無用！</a:t>
            </a:r>
          </a:p>
        </p:txBody>
      </p:sp>
      <p:sp>
        <p:nvSpPr>
          <p:cNvPr id="21" name="思考の吹き出し: 雲形 20">
            <a:extLst>
              <a:ext uri="{FF2B5EF4-FFF2-40B4-BE49-F238E27FC236}">
                <a16:creationId xmlns:a16="http://schemas.microsoft.com/office/drawing/2014/main" id="{A717E1A6-CB08-4302-9F23-29F4819F72EF}"/>
              </a:ext>
            </a:extLst>
          </p:cNvPr>
          <p:cNvSpPr/>
          <p:nvPr/>
        </p:nvSpPr>
        <p:spPr>
          <a:xfrm>
            <a:off x="6897335" y="3896795"/>
            <a:ext cx="3431653" cy="1280712"/>
          </a:xfrm>
          <a:prstGeom prst="cloudCallout">
            <a:avLst>
              <a:gd name="adj1" fmla="val -33068"/>
              <a:gd name="adj2" fmla="val 60314"/>
            </a:avLst>
          </a:prstGeom>
          <a:solidFill>
            <a:srgbClr val="FFDBC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sz="1400" b="1" dirty="0">
                <a:solidFill>
                  <a:srgbClr val="494949"/>
                </a:solidFill>
                <a:latin typeface="+mn-ea"/>
              </a:rPr>
              <a:t>築</a:t>
            </a:r>
            <a:r>
              <a:rPr kumimoji="1" lang="en-US" altLang="ja-JP" sz="1400" b="1" dirty="0">
                <a:solidFill>
                  <a:srgbClr val="494949"/>
                </a:solidFill>
                <a:latin typeface="+mn-ea"/>
              </a:rPr>
              <a:t>7</a:t>
            </a:r>
            <a:r>
              <a:rPr kumimoji="1" lang="ja-JP" altLang="en-US" sz="1400" b="1" dirty="0">
                <a:solidFill>
                  <a:srgbClr val="494949"/>
                </a:solidFill>
                <a:latin typeface="+mn-ea"/>
              </a:rPr>
              <a:t>年、徒歩</a:t>
            </a:r>
            <a:r>
              <a:rPr kumimoji="1" lang="en-US" altLang="ja-JP" sz="1400" b="1" dirty="0">
                <a:solidFill>
                  <a:srgbClr val="494949"/>
                </a:solidFill>
                <a:latin typeface="+mn-ea"/>
              </a:rPr>
              <a:t>10</a:t>
            </a:r>
            <a:r>
              <a:rPr kumimoji="1" lang="ja-JP" altLang="en-US" sz="1400" b="1" dirty="0">
                <a:solidFill>
                  <a:srgbClr val="494949"/>
                </a:solidFill>
                <a:latin typeface="+mn-ea"/>
              </a:rPr>
              <a:t>分</a:t>
            </a:r>
            <a:r>
              <a:rPr kumimoji="1" lang="en-US" altLang="ja-JP" sz="1400" b="1" dirty="0">
                <a:solidFill>
                  <a:srgbClr val="494949"/>
                </a:solidFill>
                <a:latin typeface="+mn-ea"/>
              </a:rPr>
              <a:t>...</a:t>
            </a:r>
          </a:p>
          <a:p>
            <a:pPr algn="ctr"/>
            <a:r>
              <a:rPr kumimoji="1" lang="ja-JP" altLang="en-US" sz="1400" b="1" dirty="0">
                <a:solidFill>
                  <a:srgbClr val="494949"/>
                </a:solidFill>
                <a:latin typeface="+mn-ea"/>
              </a:rPr>
              <a:t>いくらに設定しよう？</a:t>
            </a:r>
            <a:endParaRPr kumimoji="1" lang="en-US" altLang="ja-JP" sz="1400" b="1" dirty="0">
              <a:solidFill>
                <a:srgbClr val="494949"/>
              </a:solidFill>
              <a:latin typeface="+mn-ea"/>
            </a:endParaRPr>
          </a:p>
          <a:p>
            <a:pPr algn="ctr"/>
            <a:r>
              <a:rPr kumimoji="1" lang="ja-JP" altLang="en-US" sz="1400" b="1" dirty="0">
                <a:solidFill>
                  <a:srgbClr val="494949"/>
                </a:solidFill>
                <a:latin typeface="+mn-ea"/>
              </a:rPr>
              <a:t>丁度よい値段難しい</a:t>
            </a:r>
            <a:r>
              <a:rPr kumimoji="1" lang="en-US" altLang="ja-JP" sz="1400" b="1" dirty="0">
                <a:solidFill>
                  <a:srgbClr val="494949"/>
                </a:solidFill>
                <a:latin typeface="+mn-ea"/>
              </a:rPr>
              <a:t>...</a:t>
            </a:r>
            <a:endParaRPr kumimoji="1" lang="ja-JP" altLang="en-US" sz="1400" b="1" dirty="0">
              <a:solidFill>
                <a:srgbClr val="494949"/>
              </a:solidFill>
              <a:latin typeface="+mn-ea"/>
            </a:endParaRPr>
          </a:p>
        </p:txBody>
      </p:sp>
    </p:spTree>
    <p:extLst>
      <p:ext uri="{BB962C8B-B14F-4D97-AF65-F5344CB8AC3E}">
        <p14:creationId xmlns:p14="http://schemas.microsoft.com/office/powerpoint/2010/main" val="1926840179"/>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kumimoji="1" lang="en-US" altLang="ja-JP" dirty="0"/>
              <a:t>2-1-4.</a:t>
            </a:r>
            <a:r>
              <a:rPr kumimoji="1" lang="ja-JP" altLang="en-US" dirty="0"/>
              <a:t>単回帰分析ハンズオン</a:t>
            </a:r>
          </a:p>
        </p:txBody>
      </p:sp>
      <p:sp>
        <p:nvSpPr>
          <p:cNvPr id="5" name="スライド番号プレースホルダー 4">
            <a:extLst>
              <a:ext uri="{FF2B5EF4-FFF2-40B4-BE49-F238E27FC236}">
                <a16:creationId xmlns:a16="http://schemas.microsoft.com/office/drawing/2014/main" id="{C905B90A-465B-402F-BC68-6932C2B00E04}"/>
              </a:ext>
            </a:extLst>
          </p:cNvPr>
          <p:cNvSpPr>
            <a:spLocks noGrp="1"/>
          </p:cNvSpPr>
          <p:nvPr>
            <p:ph type="sldNum" sz="quarter" idx="10"/>
          </p:nvPr>
        </p:nvSpPr>
        <p:spPr/>
        <p:txBody>
          <a:bodyPr/>
          <a:lstStyle/>
          <a:p>
            <a:fld id="{5D750650-B10A-47BF-93C2-E1678438B37A}" type="slidenum">
              <a:rPr kumimoji="1" lang="ja-JP" altLang="en-US" smtClean="0"/>
              <a:pPr/>
              <a:t>171</a:t>
            </a:fld>
            <a:endParaRPr kumimoji="1" lang="ja-JP" altLang="en-US"/>
          </a:p>
        </p:txBody>
      </p:sp>
      <p:sp>
        <p:nvSpPr>
          <p:cNvPr id="4" name="テキスト ボックス 3">
            <a:extLst>
              <a:ext uri="{FF2B5EF4-FFF2-40B4-BE49-F238E27FC236}">
                <a16:creationId xmlns:a16="http://schemas.microsoft.com/office/drawing/2014/main" id="{EB308ADB-2C24-40A0-9C1C-3E0C25EC8182}"/>
              </a:ext>
            </a:extLst>
          </p:cNvPr>
          <p:cNvSpPr txBox="1"/>
          <p:nvPr/>
        </p:nvSpPr>
        <p:spPr>
          <a:xfrm>
            <a:off x="766763" y="941642"/>
            <a:ext cx="10658473" cy="947182"/>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20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pPr>
              <a:lnSpc>
                <a:spcPct val="130000"/>
              </a:lnSpc>
            </a:pPr>
            <a:r>
              <a:rPr lang="en-US" altLang="ja-JP" sz="2200" dirty="0"/>
              <a:t>mlho/ exercise </a:t>
            </a:r>
            <a:r>
              <a:rPr lang="ja-JP" altLang="en-US" sz="2200" dirty="0"/>
              <a:t>フォルダの中の</a:t>
            </a:r>
            <a:endParaRPr lang="en-US" altLang="ja-JP" sz="2200" dirty="0"/>
          </a:p>
          <a:p>
            <a:pPr>
              <a:lnSpc>
                <a:spcPct val="130000"/>
              </a:lnSpc>
            </a:pPr>
            <a:r>
              <a:rPr lang="ja-JP" altLang="en-US" sz="2200" dirty="0"/>
              <a:t>「</a:t>
            </a:r>
            <a:r>
              <a:rPr lang="en-US" altLang="ja-JP" sz="2200" dirty="0"/>
              <a:t>2-1-1_</a:t>
            </a:r>
            <a:r>
              <a:rPr lang="ja-JP" altLang="en-US" sz="2200" dirty="0"/>
              <a:t>線形回帰による中古マンションの価格予測①</a:t>
            </a:r>
            <a:r>
              <a:rPr lang="en-US" altLang="ja-JP" sz="2200" dirty="0"/>
              <a:t>.ipynb</a:t>
            </a:r>
            <a:r>
              <a:rPr lang="ja-JP" altLang="en-US" sz="2200" dirty="0"/>
              <a:t>」を実行する</a:t>
            </a:r>
          </a:p>
        </p:txBody>
      </p:sp>
      <p:sp>
        <p:nvSpPr>
          <p:cNvPr id="10" name="テキスト ボックス 9">
            <a:extLst>
              <a:ext uri="{FF2B5EF4-FFF2-40B4-BE49-F238E27FC236}">
                <a16:creationId xmlns:a16="http://schemas.microsoft.com/office/drawing/2014/main" id="{BE4933CE-8860-400E-B6E0-885EC2D98D0B}"/>
              </a:ext>
            </a:extLst>
          </p:cNvPr>
          <p:cNvSpPr txBox="1"/>
          <p:nvPr/>
        </p:nvSpPr>
        <p:spPr>
          <a:xfrm>
            <a:off x="766763" y="4738616"/>
            <a:ext cx="6752884" cy="916405"/>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20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pPr algn="l">
              <a:lnSpc>
                <a:spcPct val="130000"/>
              </a:lnSpc>
            </a:pPr>
            <a:r>
              <a:rPr lang="en-US" altLang="ja-JP" sz="1400" dirty="0">
                <a:solidFill>
                  <a:srgbClr val="F36C37"/>
                </a:solidFill>
              </a:rPr>
              <a:t>※ </a:t>
            </a:r>
            <a:r>
              <a:rPr lang="ja-JP" altLang="en-US" sz="1400" dirty="0">
                <a:solidFill>
                  <a:srgbClr val="F36C37"/>
                </a:solidFill>
              </a:rPr>
              <a:t>プログラム及びプログラムの説明は </a:t>
            </a:r>
            <a:r>
              <a:rPr lang="en-US" altLang="ja-JP" sz="1400" dirty="0">
                <a:solidFill>
                  <a:srgbClr val="F36C37"/>
                </a:solidFill>
              </a:rPr>
              <a:t>Google </a:t>
            </a:r>
            <a:r>
              <a:rPr lang="en-US" altLang="ja-JP" sz="1400" dirty="0" err="1">
                <a:solidFill>
                  <a:srgbClr val="F36C37"/>
                </a:solidFill>
              </a:rPr>
              <a:t>Colab</a:t>
            </a:r>
            <a:r>
              <a:rPr lang="en-US" altLang="ja-JP" sz="1400" dirty="0">
                <a:solidFill>
                  <a:srgbClr val="F36C37"/>
                </a:solidFill>
              </a:rPr>
              <a:t> </a:t>
            </a:r>
            <a:r>
              <a:rPr lang="ja-JP" altLang="en-US" sz="1400" dirty="0">
                <a:solidFill>
                  <a:srgbClr val="F36C37"/>
                </a:solidFill>
              </a:rPr>
              <a:t>ノートブック内に記載しています。テキストにはプログラムのダイジェストのみ掲載して</a:t>
            </a:r>
            <a:endParaRPr lang="en-US" altLang="ja-JP" sz="1400" dirty="0">
              <a:solidFill>
                <a:srgbClr val="F36C37"/>
              </a:solidFill>
            </a:endParaRPr>
          </a:p>
          <a:p>
            <a:pPr algn="l">
              <a:lnSpc>
                <a:spcPct val="130000"/>
              </a:lnSpc>
            </a:pPr>
            <a:r>
              <a:rPr lang="ja-JP" altLang="en-US" sz="1400" dirty="0">
                <a:solidFill>
                  <a:srgbClr val="F36C37"/>
                </a:solidFill>
              </a:rPr>
              <a:t>います。</a:t>
            </a:r>
          </a:p>
        </p:txBody>
      </p:sp>
      <p:sp>
        <p:nvSpPr>
          <p:cNvPr id="12" name="四角形: 角を丸くする 11">
            <a:extLst>
              <a:ext uri="{FF2B5EF4-FFF2-40B4-BE49-F238E27FC236}">
                <a16:creationId xmlns:a16="http://schemas.microsoft.com/office/drawing/2014/main" id="{D9087632-89E8-4B86-9784-C818E91780DA}"/>
              </a:ext>
            </a:extLst>
          </p:cNvPr>
          <p:cNvSpPr/>
          <p:nvPr/>
        </p:nvSpPr>
        <p:spPr>
          <a:xfrm>
            <a:off x="766763" y="1888824"/>
            <a:ext cx="10599737" cy="2616942"/>
          </a:xfrm>
          <a:prstGeom prst="roundRect">
            <a:avLst>
              <a:gd name="adj" fmla="val 1884"/>
            </a:avLst>
          </a:prstGeom>
          <a:solidFill>
            <a:srgbClr val="FFF4E1"/>
          </a:solidFill>
          <a:ln w="19050" algn="ctr">
            <a:noFill/>
            <a:prstDash val="dash"/>
            <a:round/>
            <a:headEnd/>
            <a:tailEnd/>
          </a:ln>
          <a:effectLst/>
        </p:spPr>
        <p:txBody>
          <a:bodyPr rot="0" spcFirstLastPara="0" vertOverflow="overflow" horzOverflow="overflow" vert="horz" wrap="square" lIns="180000" tIns="72000" rIns="180000" bIns="72000" numCol="1" spcCol="0" rtlCol="0" fromWordArt="0" anchor="ctr" anchorCtr="0" forceAA="0" compatLnSpc="1">
            <a:prstTxWarp prst="textNoShape">
              <a:avLst/>
            </a:prstTxWarp>
            <a:noAutofit/>
          </a:bodyPr>
          <a:lstStyle/>
          <a:p>
            <a:pPr marL="171450" indent="-171450" algn="just">
              <a:lnSpc>
                <a:spcPct val="120000"/>
              </a:lnSpc>
              <a:spcAft>
                <a:spcPts val="400"/>
              </a:spcAft>
              <a:buClr>
                <a:srgbClr val="F36C37"/>
              </a:buClr>
              <a:buFont typeface="Wingdings" panose="05000000000000000000" pitchFamily="2" charset="2"/>
              <a:buChar char="l"/>
            </a:pPr>
            <a:endParaRPr lang="ja-JP" altLang="en-US" sz="1100" spc="150" dirty="0">
              <a:solidFill>
                <a:schemeClr val="tx1"/>
              </a:solidFill>
              <a:latin typeface="+mj-ea"/>
              <a:ea typeface="+mj-ea"/>
            </a:endParaRPr>
          </a:p>
        </p:txBody>
      </p:sp>
      <p:pic>
        <p:nvPicPr>
          <p:cNvPr id="11" name="図 10" descr="グラフィカル ユーザー インターフェイス, アプリケーション&#10;&#10;自動的に生成された説明">
            <a:extLst>
              <a:ext uri="{FF2B5EF4-FFF2-40B4-BE49-F238E27FC236}">
                <a16:creationId xmlns:a16="http://schemas.microsoft.com/office/drawing/2014/main" id="{D291127B-E84F-4D8F-B816-6299FECB45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24327" y="4124334"/>
            <a:ext cx="3243747" cy="2018226"/>
          </a:xfrm>
          <a:prstGeom prst="rect">
            <a:avLst/>
          </a:prstGeom>
        </p:spPr>
      </p:pic>
      <p:sp>
        <p:nvSpPr>
          <p:cNvPr id="13" name="コンテンツ プレースホルダー 2">
            <a:extLst>
              <a:ext uri="{FF2B5EF4-FFF2-40B4-BE49-F238E27FC236}">
                <a16:creationId xmlns:a16="http://schemas.microsoft.com/office/drawing/2014/main" id="{EF96ADA1-9B2A-4DD3-9BB0-2401B4B06B52}"/>
              </a:ext>
            </a:extLst>
          </p:cNvPr>
          <p:cNvSpPr txBox="1">
            <a:spLocks/>
          </p:cNvSpPr>
          <p:nvPr/>
        </p:nvSpPr>
        <p:spPr bwMode="auto">
          <a:xfrm>
            <a:off x="1113954" y="2070963"/>
            <a:ext cx="9964088" cy="2251449"/>
          </a:xfrm>
          <a:prstGeom prst="rect">
            <a:avLst/>
          </a:prstGeom>
        </p:spPr>
        <p:txBody>
          <a:bodyPr vert="horz" wrap="square" lIns="91440" tIns="45720" rIns="91440" bIns="45720" rtlCol="0" anchor="ctr">
            <a:noAutofit/>
          </a:bodyPr>
          <a:lstStyle>
            <a:lvl1pPr marL="357188" marR="0" indent="-357188"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n"/>
              <a:tabLst/>
              <a:defRPr kumimoji="1" lang="en-US" altLang="ja-JP"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1pPr>
            <a:lvl2pPr marL="742950" marR="0" indent="-28575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l"/>
              <a:tabLst/>
              <a:defRPr kumimoji="1" lang="ja-JP" altLang="en-US"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2pPr>
            <a:lvl3pPr marL="1143000" marR="0" indent="-2286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3pPr>
            <a:lvl4pPr marL="1714500" marR="0" indent="-3429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4pPr>
            <a:lvl5pPr marL="2114550" marR="0" indent="-28575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lnSpc>
                <a:spcPct val="120000"/>
              </a:lnSpc>
              <a:spcBef>
                <a:spcPts val="0"/>
              </a:spcBef>
              <a:spcAft>
                <a:spcPts val="2400"/>
              </a:spcAft>
              <a:buClr>
                <a:srgbClr val="F36C37"/>
              </a:buClr>
              <a:buFont typeface="Wingdings" panose="05000000000000000000" pitchFamily="2" charset="2"/>
              <a:buNone/>
            </a:pPr>
            <a:r>
              <a:rPr lang="ja-JP" altLang="en-US" sz="2000" b="1" dirty="0">
                <a:solidFill>
                  <a:srgbClr val="F36C37"/>
                </a:solidFill>
              </a:rPr>
              <a:t>単回帰分析のプログラムを実行してみます。</a:t>
            </a:r>
            <a:br>
              <a:rPr lang="en-US" altLang="ja-JP" sz="2000" b="1" dirty="0">
                <a:solidFill>
                  <a:srgbClr val="F36C37"/>
                </a:solidFill>
              </a:rPr>
            </a:br>
            <a:r>
              <a:rPr lang="ja-JP" altLang="en-US" sz="2000" b="1" dirty="0">
                <a:solidFill>
                  <a:srgbClr val="F36C37"/>
                </a:solidFill>
              </a:rPr>
              <a:t>このプログラムでは、中古マンションの価格を線形回帰を用いて予測する</a:t>
            </a:r>
            <a:br>
              <a:rPr lang="en-US" altLang="ja-JP" sz="2000" b="1" dirty="0">
                <a:solidFill>
                  <a:srgbClr val="F36C37"/>
                </a:solidFill>
              </a:rPr>
            </a:br>
            <a:r>
              <a:rPr lang="ja-JP" altLang="en-US" sz="2000" b="1" dirty="0">
                <a:solidFill>
                  <a:srgbClr val="F36C37"/>
                </a:solidFill>
              </a:rPr>
              <a:t>モデルを作成します。</a:t>
            </a:r>
            <a:br>
              <a:rPr lang="en-US" altLang="ja-JP" sz="2000" b="1" dirty="0">
                <a:solidFill>
                  <a:srgbClr val="F36C37"/>
                </a:solidFill>
              </a:rPr>
            </a:br>
            <a:r>
              <a:rPr lang="ja-JP" altLang="en-US" sz="2000" b="1" dirty="0">
                <a:solidFill>
                  <a:srgbClr val="F36C37"/>
                </a:solidFill>
              </a:rPr>
              <a:t>まずは築年数だけを説明変数に取り、取引価格を予測します。</a:t>
            </a:r>
            <a:endParaRPr lang="en-US" altLang="ja-JP" sz="2000" b="1" dirty="0">
              <a:solidFill>
                <a:srgbClr val="F36C37"/>
              </a:solidFill>
            </a:endParaRPr>
          </a:p>
        </p:txBody>
      </p:sp>
    </p:spTree>
    <p:extLst>
      <p:ext uri="{BB962C8B-B14F-4D97-AF65-F5344CB8AC3E}">
        <p14:creationId xmlns:p14="http://schemas.microsoft.com/office/powerpoint/2010/main" val="483115885"/>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テキスト ボックス 6">
            <a:extLst>
              <a:ext uri="{FF2B5EF4-FFF2-40B4-BE49-F238E27FC236}">
                <a16:creationId xmlns:a16="http://schemas.microsoft.com/office/drawing/2014/main" id="{2F1127E5-9282-4A02-8889-BA620D0A3CE0}"/>
              </a:ext>
            </a:extLst>
          </p:cNvPr>
          <p:cNvSpPr txBox="1"/>
          <p:nvPr/>
        </p:nvSpPr>
        <p:spPr>
          <a:xfrm>
            <a:off x="835766" y="1090653"/>
            <a:ext cx="10386245" cy="1103939"/>
          </a:xfrm>
          <a:prstGeom prst="rect">
            <a:avLst/>
          </a:prstGeom>
        </p:spPr>
        <p:txBody>
          <a:bodyPr vert="horz" wrap="none" lIns="91440" tIns="45720" rIns="91440" bIns="45720" rtlCol="0">
            <a:noAutofit/>
          </a:bodyPr>
          <a:lstStyle>
            <a:defPPr>
              <a:defRPr lang="en-US"/>
            </a:defPPr>
            <a:lvl1pPr marL="357188" marR="0" indent="-357188" defTabSz="914400" fontAlgn="base">
              <a:lnSpc>
                <a:spcPct val="100000"/>
              </a:lnSpc>
              <a:spcBef>
                <a:spcPts val="0"/>
              </a:spcBef>
              <a:spcAft>
                <a:spcPts val="600"/>
              </a:spcAft>
              <a:buClr>
                <a:schemeClr val="tx1">
                  <a:lumMod val="75000"/>
                  <a:lumOff val="25000"/>
                </a:schemeClr>
              </a:buClr>
              <a:buSzTx/>
              <a:buFont typeface="Wingdings" panose="05000000000000000000" pitchFamily="2" charset="2"/>
              <a:buChar char="n"/>
              <a:tabLst/>
              <a:defRPr kumimoji="1" sz="2000" b="1" baseline="0">
                <a:solidFill>
                  <a:schemeClr val="tx1">
                    <a:lumMod val="75000"/>
                    <a:lumOff val="25000"/>
                  </a:schemeClr>
                </a:solidFill>
                <a:latin typeface="メイリオ" panose="020B0604030504040204" pitchFamily="50" charset="-128"/>
                <a:ea typeface="メイリオ" panose="020B0604030504040204" pitchFamily="50" charset="-128"/>
              </a:defRPr>
            </a:lvl1pPr>
            <a:lvl2pPr marL="742950" marR="0" indent="-285750" defTabSz="914400" fontAlgn="base">
              <a:lnSpc>
                <a:spcPct val="100000"/>
              </a:lnSpc>
              <a:spcBef>
                <a:spcPct val="20000"/>
              </a:spcBef>
              <a:spcAft>
                <a:spcPct val="0"/>
              </a:spcAft>
              <a:buClr>
                <a:schemeClr val="tx1"/>
              </a:buClr>
              <a:buSzTx/>
              <a:buFont typeface="Wingdings" panose="05000000000000000000" pitchFamily="2" charset="2"/>
              <a:buChar char="l"/>
              <a:tabLst/>
              <a:defRPr kumimoji="1" sz="2800" baseline="0">
                <a:solidFill>
                  <a:schemeClr val="tx1">
                    <a:lumMod val="75000"/>
                    <a:lumOff val="25000"/>
                  </a:schemeClr>
                </a:solidFill>
                <a:latin typeface="メイリオ" panose="020B0604030504040204" pitchFamily="50" charset="-128"/>
                <a:ea typeface="メイリオ" panose="020B0604030504040204" pitchFamily="50" charset="-128"/>
              </a:defRPr>
            </a:lvl2pPr>
            <a:lvl3pPr marL="1143000" marR="0" indent="-22860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3pPr>
            <a:lvl4pPr marL="1714500" marR="0" indent="-34290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4pPr>
            <a:lvl5pPr marL="2114550" marR="0" indent="-28575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5pPr>
            <a:lvl6pPr marL="2514600" indent="-228600" defTabSz="914400">
              <a:lnSpc>
                <a:spcPct val="90000"/>
              </a:lnSpc>
              <a:spcBef>
                <a:spcPts val="500"/>
              </a:spcBef>
              <a:buFont typeface="Arial" panose="020B0604020202020204" pitchFamily="34" charset="0"/>
              <a:buChar char="•"/>
              <a:defRPr kumimoji="1"/>
            </a:lvl6pPr>
            <a:lvl7pPr marL="2971800" indent="-228600" defTabSz="914400">
              <a:lnSpc>
                <a:spcPct val="90000"/>
              </a:lnSpc>
              <a:spcBef>
                <a:spcPts val="500"/>
              </a:spcBef>
              <a:buFont typeface="Arial" panose="020B0604020202020204" pitchFamily="34" charset="0"/>
              <a:buChar char="•"/>
              <a:defRPr kumimoji="1"/>
            </a:lvl7pPr>
            <a:lvl8pPr marL="3429000" indent="-228600" defTabSz="914400">
              <a:lnSpc>
                <a:spcPct val="90000"/>
              </a:lnSpc>
              <a:spcBef>
                <a:spcPts val="500"/>
              </a:spcBef>
              <a:buFont typeface="Arial" panose="020B0604020202020204" pitchFamily="34" charset="0"/>
              <a:buChar char="•"/>
              <a:defRPr kumimoji="1"/>
            </a:lvl8pPr>
            <a:lvl9pPr marL="3886200" indent="-228600" defTabSz="914400">
              <a:lnSpc>
                <a:spcPct val="90000"/>
              </a:lnSpc>
              <a:spcBef>
                <a:spcPts val="500"/>
              </a:spcBef>
              <a:buFont typeface="Arial" panose="020B0604020202020204" pitchFamily="34" charset="0"/>
              <a:buChar char="•"/>
              <a:defRPr kumimoji="1"/>
            </a:lvl9pPr>
          </a:lstStyle>
          <a:p>
            <a:pPr>
              <a:buClr>
                <a:srgbClr val="F36C37"/>
              </a:buClr>
              <a:buFont typeface="Wingdings" panose="05000000000000000000" pitchFamily="2" charset="2"/>
              <a:buChar char="l"/>
            </a:pPr>
            <a:r>
              <a:rPr lang="ja-JP" altLang="en-US" sz="1800" dirty="0"/>
              <a:t>説明変数と目的変数を確認する</a:t>
            </a:r>
          </a:p>
          <a:p>
            <a:pPr lvl="1">
              <a:buClr>
                <a:srgbClr val="F36C37"/>
              </a:buClr>
            </a:pPr>
            <a:r>
              <a:rPr lang="ja-JP" altLang="en-US" sz="1400" b="1" dirty="0"/>
              <a:t>目的変数：機械学習により予測したい値</a:t>
            </a:r>
            <a:endParaRPr lang="en-US" altLang="ja-JP" sz="1400" b="1" dirty="0"/>
          </a:p>
          <a:p>
            <a:pPr lvl="1">
              <a:buClr>
                <a:srgbClr val="F36C37"/>
              </a:buClr>
            </a:pPr>
            <a:r>
              <a:rPr lang="ja-JP" altLang="en-US" sz="1400" b="1" dirty="0"/>
              <a:t>説明変数：目的変数を求めるために使用する情報（特徴量とも呼ばれる）</a:t>
            </a:r>
            <a:endParaRPr lang="ja-JP" altLang="en-US" sz="1800" dirty="0"/>
          </a:p>
        </p:txBody>
      </p:sp>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lang="en-US" altLang="ja-JP" dirty="0"/>
              <a:t>2-1-5.</a:t>
            </a:r>
            <a:r>
              <a:rPr lang="ja-JP" altLang="en-US" dirty="0"/>
              <a:t>データを確認する</a:t>
            </a:r>
            <a:endParaRPr kumimoji="1" lang="ja-JP" altLang="en-US" dirty="0"/>
          </a:p>
        </p:txBody>
      </p:sp>
      <p:sp>
        <p:nvSpPr>
          <p:cNvPr id="5" name="スライド番号プレースホルダー 4">
            <a:extLst>
              <a:ext uri="{FF2B5EF4-FFF2-40B4-BE49-F238E27FC236}">
                <a16:creationId xmlns:a16="http://schemas.microsoft.com/office/drawing/2014/main" id="{C905B90A-465B-402F-BC68-6932C2B00E04}"/>
              </a:ext>
            </a:extLst>
          </p:cNvPr>
          <p:cNvSpPr>
            <a:spLocks noGrp="1"/>
          </p:cNvSpPr>
          <p:nvPr>
            <p:ph type="sldNum" sz="quarter" idx="10"/>
          </p:nvPr>
        </p:nvSpPr>
        <p:spPr/>
        <p:txBody>
          <a:bodyPr/>
          <a:lstStyle/>
          <a:p>
            <a:fld id="{5D750650-B10A-47BF-93C2-E1678438B37A}" type="slidenum">
              <a:rPr kumimoji="1" lang="ja-JP" altLang="en-US" smtClean="0"/>
              <a:pPr/>
              <a:t>172</a:t>
            </a:fld>
            <a:endParaRPr kumimoji="1" lang="ja-JP" altLang="en-US"/>
          </a:p>
        </p:txBody>
      </p:sp>
      <p:graphicFrame>
        <p:nvGraphicFramePr>
          <p:cNvPr id="4" name="表 7">
            <a:extLst>
              <a:ext uri="{FF2B5EF4-FFF2-40B4-BE49-F238E27FC236}">
                <a16:creationId xmlns:a16="http://schemas.microsoft.com/office/drawing/2014/main" id="{77C8EC45-9CF9-4ADB-AC49-5A4162639EA0}"/>
              </a:ext>
            </a:extLst>
          </p:cNvPr>
          <p:cNvGraphicFramePr>
            <a:graphicFrameLocks noGrp="1"/>
          </p:cNvGraphicFramePr>
          <p:nvPr>
            <p:extLst>
              <p:ext uri="{D42A27DB-BD31-4B8C-83A1-F6EECF244321}">
                <p14:modId xmlns:p14="http://schemas.microsoft.com/office/powerpoint/2010/main" val="983217566"/>
              </p:ext>
            </p:extLst>
          </p:nvPr>
        </p:nvGraphicFramePr>
        <p:xfrm>
          <a:off x="766763" y="2194592"/>
          <a:ext cx="10658475" cy="1806268"/>
        </p:xfrm>
        <a:graphic>
          <a:graphicData uri="http://schemas.openxmlformats.org/drawingml/2006/table">
            <a:tbl>
              <a:tblPr firstRow="1" bandRow="1">
                <a:tableStyleId>{21E4AEA4-8DFA-4A89-87EB-49C32662AFE0}</a:tableStyleId>
              </a:tblPr>
              <a:tblGrid>
                <a:gridCol w="1052706">
                  <a:extLst>
                    <a:ext uri="{9D8B030D-6E8A-4147-A177-3AD203B41FA5}">
                      <a16:colId xmlns:a16="http://schemas.microsoft.com/office/drawing/2014/main" val="3651834403"/>
                    </a:ext>
                  </a:extLst>
                </a:gridCol>
                <a:gridCol w="757456">
                  <a:extLst>
                    <a:ext uri="{9D8B030D-6E8A-4147-A177-3AD203B41FA5}">
                      <a16:colId xmlns:a16="http://schemas.microsoft.com/office/drawing/2014/main" val="3565889333"/>
                    </a:ext>
                  </a:extLst>
                </a:gridCol>
                <a:gridCol w="905081">
                  <a:extLst>
                    <a:ext uri="{9D8B030D-6E8A-4147-A177-3AD203B41FA5}">
                      <a16:colId xmlns:a16="http://schemas.microsoft.com/office/drawing/2014/main" val="3869457875"/>
                    </a:ext>
                  </a:extLst>
                </a:gridCol>
                <a:gridCol w="746459">
                  <a:extLst>
                    <a:ext uri="{9D8B030D-6E8A-4147-A177-3AD203B41FA5}">
                      <a16:colId xmlns:a16="http://schemas.microsoft.com/office/drawing/2014/main" val="1593349839"/>
                    </a:ext>
                  </a:extLst>
                </a:gridCol>
                <a:gridCol w="661696">
                  <a:extLst>
                    <a:ext uri="{9D8B030D-6E8A-4147-A177-3AD203B41FA5}">
                      <a16:colId xmlns:a16="http://schemas.microsoft.com/office/drawing/2014/main" val="3909416032"/>
                    </a:ext>
                  </a:extLst>
                </a:gridCol>
                <a:gridCol w="816885">
                  <a:extLst>
                    <a:ext uri="{9D8B030D-6E8A-4147-A177-3AD203B41FA5}">
                      <a16:colId xmlns:a16="http://schemas.microsoft.com/office/drawing/2014/main" val="1848831541"/>
                    </a:ext>
                  </a:extLst>
                </a:gridCol>
                <a:gridCol w="658156">
                  <a:extLst>
                    <a:ext uri="{9D8B030D-6E8A-4147-A177-3AD203B41FA5}">
                      <a16:colId xmlns:a16="http://schemas.microsoft.com/office/drawing/2014/main" val="261494273"/>
                    </a:ext>
                  </a:extLst>
                </a:gridCol>
                <a:gridCol w="604765">
                  <a:extLst>
                    <a:ext uri="{9D8B030D-6E8A-4147-A177-3AD203B41FA5}">
                      <a16:colId xmlns:a16="http://schemas.microsoft.com/office/drawing/2014/main" val="2255579861"/>
                    </a:ext>
                  </a:extLst>
                </a:gridCol>
                <a:gridCol w="1203649">
                  <a:extLst>
                    <a:ext uri="{9D8B030D-6E8A-4147-A177-3AD203B41FA5}">
                      <a16:colId xmlns:a16="http://schemas.microsoft.com/office/drawing/2014/main" val="3101072901"/>
                    </a:ext>
                  </a:extLst>
                </a:gridCol>
                <a:gridCol w="794861">
                  <a:extLst>
                    <a:ext uri="{9D8B030D-6E8A-4147-A177-3AD203B41FA5}">
                      <a16:colId xmlns:a16="http://schemas.microsoft.com/office/drawing/2014/main" val="1906868719"/>
                    </a:ext>
                  </a:extLst>
                </a:gridCol>
                <a:gridCol w="822991">
                  <a:extLst>
                    <a:ext uri="{9D8B030D-6E8A-4147-A177-3AD203B41FA5}">
                      <a16:colId xmlns:a16="http://schemas.microsoft.com/office/drawing/2014/main" val="4086456714"/>
                    </a:ext>
                  </a:extLst>
                </a:gridCol>
                <a:gridCol w="816885">
                  <a:extLst>
                    <a:ext uri="{9D8B030D-6E8A-4147-A177-3AD203B41FA5}">
                      <a16:colId xmlns:a16="http://schemas.microsoft.com/office/drawing/2014/main" val="1555870498"/>
                    </a:ext>
                  </a:extLst>
                </a:gridCol>
                <a:gridCol w="816885">
                  <a:extLst>
                    <a:ext uri="{9D8B030D-6E8A-4147-A177-3AD203B41FA5}">
                      <a16:colId xmlns:a16="http://schemas.microsoft.com/office/drawing/2014/main" val="567434991"/>
                    </a:ext>
                  </a:extLst>
                </a:gridCol>
              </a:tblGrid>
              <a:tr h="451567">
                <a:tc>
                  <a:txBody>
                    <a:bodyPr/>
                    <a:lstStyle/>
                    <a:p>
                      <a:pPr algn="ctr"/>
                      <a:r>
                        <a:rPr lang="ja-JP" altLang="en-US" sz="1100" b="1" dirty="0">
                          <a:effectLst/>
                        </a:rPr>
                        <a:t>取引価格</a:t>
                      </a:r>
                    </a:p>
                  </a:txBody>
                  <a:tcPr anchor="ctr"/>
                </a:tc>
                <a:tc>
                  <a:txBody>
                    <a:bodyPr/>
                    <a:lstStyle/>
                    <a:p>
                      <a:pPr algn="ctr"/>
                      <a:r>
                        <a:rPr lang="ja-JP" altLang="en-US" sz="1100" b="1" dirty="0">
                          <a:effectLst/>
                        </a:rPr>
                        <a:t>地区名</a:t>
                      </a:r>
                    </a:p>
                  </a:txBody>
                  <a:tcPr anchor="ctr"/>
                </a:tc>
                <a:tc>
                  <a:txBody>
                    <a:bodyPr/>
                    <a:lstStyle/>
                    <a:p>
                      <a:pPr algn="ctr"/>
                      <a:r>
                        <a:rPr lang="zh-TW" altLang="en-US" sz="1100" b="1" dirty="0">
                          <a:effectLst/>
                        </a:rPr>
                        <a:t>最寄駅距離（分）</a:t>
                      </a:r>
                    </a:p>
                  </a:txBody>
                  <a:tcPr anchor="ctr"/>
                </a:tc>
                <a:tc>
                  <a:txBody>
                    <a:bodyPr/>
                    <a:lstStyle/>
                    <a:p>
                      <a:pPr algn="ctr"/>
                      <a:r>
                        <a:rPr lang="ja-JP" altLang="en-US" sz="1100" b="1" dirty="0">
                          <a:effectLst/>
                        </a:rPr>
                        <a:t>間取り</a:t>
                      </a:r>
                    </a:p>
                  </a:txBody>
                  <a:tcPr anchor="ctr"/>
                </a:tc>
                <a:tc>
                  <a:txBody>
                    <a:bodyPr/>
                    <a:lstStyle/>
                    <a:p>
                      <a:pPr algn="ctr"/>
                      <a:r>
                        <a:rPr lang="ja-JP" altLang="en-US" sz="1100" b="1" dirty="0">
                          <a:effectLst/>
                        </a:rPr>
                        <a:t>面積（㎡）</a:t>
                      </a:r>
                    </a:p>
                  </a:txBody>
                  <a:tcPr anchor="ctr"/>
                </a:tc>
                <a:tc>
                  <a:txBody>
                    <a:bodyPr/>
                    <a:lstStyle/>
                    <a:p>
                      <a:pPr algn="ctr"/>
                      <a:r>
                        <a:rPr lang="ja-JP" altLang="en-US" sz="1100" b="1" dirty="0">
                          <a:effectLst/>
                        </a:rPr>
                        <a:t>建築年</a:t>
                      </a:r>
                    </a:p>
                  </a:txBody>
                  <a:tcPr anchor="ctr"/>
                </a:tc>
                <a:tc>
                  <a:txBody>
                    <a:bodyPr/>
                    <a:lstStyle/>
                    <a:p>
                      <a:pPr algn="ctr"/>
                      <a:r>
                        <a:rPr lang="ja-JP" altLang="en-US" sz="1100" b="1" dirty="0">
                          <a:effectLst/>
                        </a:rPr>
                        <a:t>築年数</a:t>
                      </a:r>
                    </a:p>
                  </a:txBody>
                  <a:tcPr anchor="ctr"/>
                </a:tc>
                <a:tc>
                  <a:txBody>
                    <a:bodyPr/>
                    <a:lstStyle/>
                    <a:p>
                      <a:pPr algn="ctr"/>
                      <a:r>
                        <a:rPr lang="ja-JP" altLang="en-US" sz="1100" b="1" dirty="0">
                          <a:effectLst/>
                        </a:rPr>
                        <a:t>構造</a:t>
                      </a:r>
                    </a:p>
                  </a:txBody>
                  <a:tcPr anchor="ctr"/>
                </a:tc>
                <a:tc>
                  <a:txBody>
                    <a:bodyPr/>
                    <a:lstStyle/>
                    <a:p>
                      <a:pPr algn="ctr"/>
                      <a:r>
                        <a:rPr lang="ja-JP" altLang="en-US" sz="1100" b="1" dirty="0">
                          <a:effectLst/>
                        </a:rPr>
                        <a:t>都市計画</a:t>
                      </a:r>
                    </a:p>
                  </a:txBody>
                  <a:tcPr anchor="ctr"/>
                </a:tc>
                <a:tc>
                  <a:txBody>
                    <a:bodyPr/>
                    <a:lstStyle/>
                    <a:p>
                      <a:pPr algn="ctr"/>
                      <a:r>
                        <a:rPr lang="ja-JP" altLang="en-US" sz="1100" b="1" dirty="0">
                          <a:effectLst/>
                        </a:rPr>
                        <a:t>建ぺい率（％）</a:t>
                      </a:r>
                    </a:p>
                  </a:txBody>
                  <a:tcPr anchor="ctr"/>
                </a:tc>
                <a:tc>
                  <a:txBody>
                    <a:bodyPr/>
                    <a:lstStyle/>
                    <a:p>
                      <a:pPr algn="ctr"/>
                      <a:r>
                        <a:rPr lang="zh-TW" altLang="en-US" sz="1100" b="1" dirty="0">
                          <a:effectLst/>
                        </a:rPr>
                        <a:t>容積率（％）</a:t>
                      </a:r>
                    </a:p>
                  </a:txBody>
                  <a:tcPr anchor="ctr"/>
                </a:tc>
                <a:tc>
                  <a:txBody>
                    <a:bodyPr/>
                    <a:lstStyle/>
                    <a:p>
                      <a:pPr algn="ctr"/>
                      <a:r>
                        <a:rPr lang="ja-JP" altLang="en-US" sz="1100" b="1" dirty="0">
                          <a:effectLst/>
                        </a:rPr>
                        <a:t>取引年</a:t>
                      </a:r>
                    </a:p>
                  </a:txBody>
                  <a:tcPr anchor="ctr"/>
                </a:tc>
                <a:tc>
                  <a:txBody>
                    <a:bodyPr/>
                    <a:lstStyle/>
                    <a:p>
                      <a:pPr algn="ctr"/>
                      <a:r>
                        <a:rPr lang="ja-JP" altLang="en-US" sz="1100" b="1" dirty="0">
                          <a:effectLst/>
                        </a:rPr>
                        <a:t>改装</a:t>
                      </a:r>
                    </a:p>
                  </a:txBody>
                  <a:tcPr anchor="ctr"/>
                </a:tc>
                <a:extLst>
                  <a:ext uri="{0D108BD9-81ED-4DB2-BD59-A6C34878D82A}">
                    <a16:rowId xmlns:a16="http://schemas.microsoft.com/office/drawing/2014/main" val="2006228544"/>
                  </a:ext>
                </a:extLst>
              </a:tr>
              <a:tr h="451567">
                <a:tc>
                  <a:txBody>
                    <a:bodyPr/>
                    <a:lstStyle/>
                    <a:p>
                      <a:pPr algn="r"/>
                      <a:r>
                        <a:rPr lang="en-US" altLang="ja-JP" sz="1100" b="1">
                          <a:effectLst/>
                          <a:latin typeface="+mn-ea"/>
                          <a:ea typeface="+mn-ea"/>
                        </a:rPr>
                        <a:t>35,000,000</a:t>
                      </a:r>
                      <a:endParaRPr lang="en-US" altLang="ja-JP" sz="1100" b="1" dirty="0">
                        <a:effectLst/>
                        <a:latin typeface="+mn-ea"/>
                        <a:ea typeface="+mn-ea"/>
                      </a:endParaRPr>
                    </a:p>
                  </a:txBody>
                  <a:tcPr anchor="ctr"/>
                </a:tc>
                <a:tc>
                  <a:txBody>
                    <a:bodyPr/>
                    <a:lstStyle/>
                    <a:p>
                      <a:pPr algn="l"/>
                      <a:r>
                        <a:rPr lang="ja-JP" altLang="en-US" sz="1100" b="1" dirty="0">
                          <a:effectLst/>
                          <a:latin typeface="+mn-ea"/>
                          <a:ea typeface="+mn-ea"/>
                        </a:rPr>
                        <a:t>秋葉町</a:t>
                      </a:r>
                    </a:p>
                  </a:txBody>
                  <a:tcPr anchor="ctr"/>
                </a:tc>
                <a:tc>
                  <a:txBody>
                    <a:bodyPr/>
                    <a:lstStyle/>
                    <a:p>
                      <a:pPr algn="l"/>
                      <a:r>
                        <a:rPr lang="en-US" altLang="ja-JP" sz="1100" b="1" dirty="0">
                          <a:effectLst/>
                          <a:latin typeface="+mn-ea"/>
                          <a:ea typeface="+mn-ea"/>
                        </a:rPr>
                        <a:t>45</a:t>
                      </a:r>
                    </a:p>
                  </a:txBody>
                  <a:tcPr anchor="ctr"/>
                </a:tc>
                <a:tc>
                  <a:txBody>
                    <a:bodyPr/>
                    <a:lstStyle/>
                    <a:p>
                      <a:pPr algn="l"/>
                      <a:r>
                        <a:rPr lang="en-US" sz="1100" b="1" dirty="0">
                          <a:effectLst/>
                          <a:latin typeface="+mn-ea"/>
                          <a:ea typeface="+mn-ea"/>
                        </a:rPr>
                        <a:t>３ＬＤＫ</a:t>
                      </a:r>
                    </a:p>
                  </a:txBody>
                  <a:tcPr anchor="ctr"/>
                </a:tc>
                <a:tc>
                  <a:txBody>
                    <a:bodyPr/>
                    <a:lstStyle/>
                    <a:p>
                      <a:pPr algn="l"/>
                      <a:r>
                        <a:rPr lang="en-US" altLang="ja-JP" sz="1100" b="1" dirty="0">
                          <a:effectLst/>
                          <a:latin typeface="+mn-ea"/>
                          <a:ea typeface="+mn-ea"/>
                        </a:rPr>
                        <a:t>65</a:t>
                      </a:r>
                    </a:p>
                  </a:txBody>
                  <a:tcPr anchor="ctr"/>
                </a:tc>
                <a:tc>
                  <a:txBody>
                    <a:bodyPr/>
                    <a:lstStyle/>
                    <a:p>
                      <a:pPr algn="l"/>
                      <a:r>
                        <a:rPr lang="ja-JP" altLang="en-US" sz="1100" b="1" dirty="0">
                          <a:effectLst/>
                          <a:latin typeface="+mn-ea"/>
                          <a:ea typeface="+mn-ea"/>
                        </a:rPr>
                        <a:t>平成</a:t>
                      </a:r>
                      <a:r>
                        <a:rPr lang="en-US" altLang="ja-JP" sz="1100" b="1" dirty="0">
                          <a:effectLst/>
                          <a:latin typeface="+mn-ea"/>
                          <a:ea typeface="+mn-ea"/>
                        </a:rPr>
                        <a:t>29</a:t>
                      </a:r>
                      <a:r>
                        <a:rPr lang="ja-JP" altLang="en-US" sz="1100" b="1" dirty="0">
                          <a:effectLst/>
                          <a:latin typeface="+mn-ea"/>
                          <a:ea typeface="+mn-ea"/>
                        </a:rPr>
                        <a:t>年</a:t>
                      </a:r>
                    </a:p>
                  </a:txBody>
                  <a:tcPr anchor="ctr"/>
                </a:tc>
                <a:tc>
                  <a:txBody>
                    <a:bodyPr/>
                    <a:lstStyle/>
                    <a:p>
                      <a:pPr algn="l"/>
                      <a:r>
                        <a:rPr lang="en-US" altLang="ja-JP" sz="1100" b="1" dirty="0">
                          <a:effectLst/>
                          <a:latin typeface="+mn-ea"/>
                          <a:ea typeface="+mn-ea"/>
                        </a:rPr>
                        <a:t>4</a:t>
                      </a:r>
                    </a:p>
                  </a:txBody>
                  <a:tcPr anchor="ctr"/>
                </a:tc>
                <a:tc>
                  <a:txBody>
                    <a:bodyPr/>
                    <a:lstStyle/>
                    <a:p>
                      <a:pPr algn="l"/>
                      <a:r>
                        <a:rPr lang="en-US" sz="1100" b="1" dirty="0">
                          <a:effectLst/>
                          <a:latin typeface="+mn-ea"/>
                          <a:ea typeface="+mn-ea"/>
                        </a:rPr>
                        <a:t>ＲＣ</a:t>
                      </a:r>
                    </a:p>
                  </a:txBody>
                  <a:tcPr anchor="ctr"/>
                </a:tc>
                <a:tc>
                  <a:txBody>
                    <a:bodyPr/>
                    <a:lstStyle/>
                    <a:p>
                      <a:pPr algn="l"/>
                      <a:r>
                        <a:rPr lang="ja-JP" altLang="en-US" sz="1100" b="1" dirty="0">
                          <a:effectLst/>
                          <a:latin typeface="+mn-ea"/>
                          <a:ea typeface="+mn-ea"/>
                        </a:rPr>
                        <a:t>工業地域</a:t>
                      </a:r>
                    </a:p>
                  </a:txBody>
                  <a:tcPr anchor="ctr"/>
                </a:tc>
                <a:tc>
                  <a:txBody>
                    <a:bodyPr/>
                    <a:lstStyle/>
                    <a:p>
                      <a:pPr algn="l"/>
                      <a:r>
                        <a:rPr lang="en-US" altLang="ja-JP" sz="1100" b="1" dirty="0">
                          <a:effectLst/>
                          <a:latin typeface="+mn-ea"/>
                          <a:ea typeface="+mn-ea"/>
                        </a:rPr>
                        <a:t>60</a:t>
                      </a:r>
                    </a:p>
                  </a:txBody>
                  <a:tcPr anchor="ctr"/>
                </a:tc>
                <a:tc>
                  <a:txBody>
                    <a:bodyPr/>
                    <a:lstStyle/>
                    <a:p>
                      <a:pPr algn="l"/>
                      <a:r>
                        <a:rPr lang="en-US" altLang="ja-JP" sz="1100" b="1" dirty="0">
                          <a:effectLst/>
                          <a:latin typeface="+mn-ea"/>
                          <a:ea typeface="+mn-ea"/>
                        </a:rPr>
                        <a:t>200</a:t>
                      </a:r>
                    </a:p>
                  </a:txBody>
                  <a:tcPr anchor="ctr"/>
                </a:tc>
                <a:tc>
                  <a:txBody>
                    <a:bodyPr/>
                    <a:lstStyle/>
                    <a:p>
                      <a:pPr algn="l"/>
                      <a:r>
                        <a:rPr lang="en-US" altLang="ja-JP" sz="1100" b="1" dirty="0">
                          <a:effectLst/>
                          <a:latin typeface="+mn-ea"/>
                          <a:ea typeface="+mn-ea"/>
                        </a:rPr>
                        <a:t>2021</a:t>
                      </a:r>
                    </a:p>
                  </a:txBody>
                  <a:tcPr anchor="ctr"/>
                </a:tc>
                <a:tc>
                  <a:txBody>
                    <a:bodyPr/>
                    <a:lstStyle/>
                    <a:p>
                      <a:pPr algn="l"/>
                      <a:r>
                        <a:rPr lang="ja-JP" altLang="en-US" sz="1100" b="1" dirty="0">
                          <a:effectLst/>
                          <a:latin typeface="+mn-ea"/>
                          <a:ea typeface="+mn-ea"/>
                        </a:rPr>
                        <a:t>未改装</a:t>
                      </a:r>
                    </a:p>
                  </a:txBody>
                  <a:tcPr anchor="ctr"/>
                </a:tc>
                <a:extLst>
                  <a:ext uri="{0D108BD9-81ED-4DB2-BD59-A6C34878D82A}">
                    <a16:rowId xmlns:a16="http://schemas.microsoft.com/office/drawing/2014/main" val="1421906561"/>
                  </a:ext>
                </a:extLst>
              </a:tr>
              <a:tr h="451567">
                <a:tc>
                  <a:txBody>
                    <a:bodyPr/>
                    <a:lstStyle/>
                    <a:p>
                      <a:pPr algn="r"/>
                      <a:r>
                        <a:rPr lang="en-US" altLang="ja-JP" sz="1100" b="1">
                          <a:effectLst/>
                          <a:latin typeface="+mn-ea"/>
                          <a:ea typeface="+mn-ea"/>
                        </a:rPr>
                        <a:t>32,000,000</a:t>
                      </a:r>
                      <a:endParaRPr lang="en-US" altLang="ja-JP" sz="1100" b="1" dirty="0">
                        <a:effectLst/>
                        <a:latin typeface="+mn-ea"/>
                        <a:ea typeface="+mn-ea"/>
                      </a:endParaRPr>
                    </a:p>
                  </a:txBody>
                  <a:tcPr anchor="ctr"/>
                </a:tc>
                <a:tc>
                  <a:txBody>
                    <a:bodyPr/>
                    <a:lstStyle/>
                    <a:p>
                      <a:pPr algn="l"/>
                      <a:r>
                        <a:rPr lang="ja-JP" altLang="en-US" sz="1100" b="1" dirty="0">
                          <a:effectLst/>
                          <a:latin typeface="+mn-ea"/>
                          <a:ea typeface="+mn-ea"/>
                        </a:rPr>
                        <a:t>吉田町</a:t>
                      </a:r>
                    </a:p>
                  </a:txBody>
                  <a:tcPr anchor="ctr"/>
                </a:tc>
                <a:tc>
                  <a:txBody>
                    <a:bodyPr/>
                    <a:lstStyle/>
                    <a:p>
                      <a:pPr algn="l"/>
                      <a:r>
                        <a:rPr lang="en-US" altLang="ja-JP" sz="1100" b="1" dirty="0">
                          <a:effectLst/>
                          <a:latin typeface="+mn-ea"/>
                          <a:ea typeface="+mn-ea"/>
                        </a:rPr>
                        <a:t>13</a:t>
                      </a:r>
                    </a:p>
                  </a:txBody>
                  <a:tcPr anchor="ctr"/>
                </a:tc>
                <a:tc>
                  <a:txBody>
                    <a:bodyPr/>
                    <a:lstStyle/>
                    <a:p>
                      <a:pPr algn="l"/>
                      <a:r>
                        <a:rPr lang="en-US" sz="1100" b="1" dirty="0">
                          <a:effectLst/>
                          <a:latin typeface="+mn-ea"/>
                          <a:ea typeface="+mn-ea"/>
                        </a:rPr>
                        <a:t>２ＬＤＫ</a:t>
                      </a:r>
                    </a:p>
                  </a:txBody>
                  <a:tcPr anchor="ctr"/>
                </a:tc>
                <a:tc>
                  <a:txBody>
                    <a:bodyPr/>
                    <a:lstStyle/>
                    <a:p>
                      <a:pPr algn="l"/>
                      <a:r>
                        <a:rPr lang="en-US" altLang="ja-JP" sz="1100" b="1" dirty="0">
                          <a:effectLst/>
                          <a:latin typeface="+mn-ea"/>
                          <a:ea typeface="+mn-ea"/>
                        </a:rPr>
                        <a:t>65</a:t>
                      </a:r>
                    </a:p>
                  </a:txBody>
                  <a:tcPr anchor="ctr"/>
                </a:tc>
                <a:tc>
                  <a:txBody>
                    <a:bodyPr/>
                    <a:lstStyle/>
                    <a:p>
                      <a:pPr algn="l"/>
                      <a:r>
                        <a:rPr lang="ja-JP" altLang="en-US" sz="1100" b="1">
                          <a:effectLst/>
                          <a:latin typeface="+mn-ea"/>
                          <a:ea typeface="+mn-ea"/>
                        </a:rPr>
                        <a:t>平成</a:t>
                      </a:r>
                      <a:r>
                        <a:rPr lang="en-US" altLang="ja-JP" sz="1100" b="1" dirty="0">
                          <a:effectLst/>
                          <a:latin typeface="+mn-ea"/>
                          <a:ea typeface="+mn-ea"/>
                        </a:rPr>
                        <a:t>12</a:t>
                      </a:r>
                      <a:r>
                        <a:rPr lang="ja-JP" altLang="en-US" sz="1100" b="1">
                          <a:effectLst/>
                          <a:latin typeface="+mn-ea"/>
                          <a:ea typeface="+mn-ea"/>
                        </a:rPr>
                        <a:t>年</a:t>
                      </a:r>
                    </a:p>
                  </a:txBody>
                  <a:tcPr anchor="ctr"/>
                </a:tc>
                <a:tc>
                  <a:txBody>
                    <a:bodyPr/>
                    <a:lstStyle/>
                    <a:p>
                      <a:pPr algn="l"/>
                      <a:r>
                        <a:rPr lang="en-US" altLang="ja-JP" sz="1100" b="1" dirty="0">
                          <a:effectLst/>
                          <a:latin typeface="+mn-ea"/>
                          <a:ea typeface="+mn-ea"/>
                        </a:rPr>
                        <a:t>19</a:t>
                      </a:r>
                    </a:p>
                  </a:txBody>
                  <a:tcPr anchor="ctr"/>
                </a:tc>
                <a:tc>
                  <a:txBody>
                    <a:bodyPr/>
                    <a:lstStyle/>
                    <a:p>
                      <a:pPr algn="l"/>
                      <a:r>
                        <a:rPr lang="en-US" sz="1100" b="1" dirty="0">
                          <a:effectLst/>
                          <a:latin typeface="+mn-ea"/>
                          <a:ea typeface="+mn-ea"/>
                        </a:rPr>
                        <a:t>ＲＣ</a:t>
                      </a:r>
                    </a:p>
                  </a:txBody>
                  <a:tcPr anchor="ctr"/>
                </a:tc>
                <a:tc>
                  <a:txBody>
                    <a:bodyPr/>
                    <a:lstStyle/>
                    <a:p>
                      <a:pPr algn="l"/>
                      <a:r>
                        <a:rPr lang="zh-TW" altLang="en-US" sz="1100" b="1" dirty="0">
                          <a:effectLst/>
                          <a:latin typeface="+mn-ea"/>
                          <a:ea typeface="+mn-ea"/>
                        </a:rPr>
                        <a:t>第２種住居地域</a:t>
                      </a:r>
                    </a:p>
                  </a:txBody>
                  <a:tcPr anchor="ctr"/>
                </a:tc>
                <a:tc>
                  <a:txBody>
                    <a:bodyPr/>
                    <a:lstStyle/>
                    <a:p>
                      <a:pPr algn="l"/>
                      <a:r>
                        <a:rPr lang="en-US" altLang="ja-JP" sz="1100" b="1" dirty="0">
                          <a:effectLst/>
                          <a:latin typeface="+mn-ea"/>
                          <a:ea typeface="+mn-ea"/>
                        </a:rPr>
                        <a:t>60</a:t>
                      </a:r>
                    </a:p>
                  </a:txBody>
                  <a:tcPr anchor="ctr"/>
                </a:tc>
                <a:tc>
                  <a:txBody>
                    <a:bodyPr/>
                    <a:lstStyle/>
                    <a:p>
                      <a:pPr algn="l"/>
                      <a:r>
                        <a:rPr lang="en-US" altLang="ja-JP" sz="1100" b="1" dirty="0">
                          <a:effectLst/>
                          <a:latin typeface="+mn-ea"/>
                          <a:ea typeface="+mn-ea"/>
                        </a:rPr>
                        <a:t>200</a:t>
                      </a:r>
                    </a:p>
                  </a:txBody>
                  <a:tcPr anchor="ctr"/>
                </a:tc>
                <a:tc>
                  <a:txBody>
                    <a:bodyPr/>
                    <a:lstStyle/>
                    <a:p>
                      <a:pPr algn="l"/>
                      <a:r>
                        <a:rPr lang="en-US" altLang="ja-JP" sz="1100" b="1" dirty="0">
                          <a:effectLst/>
                          <a:latin typeface="+mn-ea"/>
                          <a:ea typeface="+mn-ea"/>
                        </a:rPr>
                        <a:t>2019</a:t>
                      </a:r>
                    </a:p>
                  </a:txBody>
                  <a:tcPr anchor="ctr"/>
                </a:tc>
                <a:tc>
                  <a:txBody>
                    <a:bodyPr/>
                    <a:lstStyle/>
                    <a:p>
                      <a:pPr algn="l"/>
                      <a:r>
                        <a:rPr lang="ja-JP" altLang="en-US" sz="1100" b="1" dirty="0">
                          <a:effectLst/>
                          <a:latin typeface="+mn-ea"/>
                          <a:ea typeface="+mn-ea"/>
                        </a:rPr>
                        <a:t>未改装</a:t>
                      </a:r>
                    </a:p>
                  </a:txBody>
                  <a:tcPr anchor="ctr"/>
                </a:tc>
                <a:extLst>
                  <a:ext uri="{0D108BD9-81ED-4DB2-BD59-A6C34878D82A}">
                    <a16:rowId xmlns:a16="http://schemas.microsoft.com/office/drawing/2014/main" val="3133906787"/>
                  </a:ext>
                </a:extLst>
              </a:tr>
              <a:tr h="451567">
                <a:tc>
                  <a:txBody>
                    <a:bodyPr/>
                    <a:lstStyle/>
                    <a:p>
                      <a:pPr algn="r"/>
                      <a:r>
                        <a:rPr kumimoji="1" lang="en-US" altLang="ja-JP" sz="1100" b="1">
                          <a:latin typeface="+mn-ea"/>
                          <a:ea typeface="+mn-ea"/>
                        </a:rPr>
                        <a:t>25,000,000</a:t>
                      </a:r>
                      <a:endParaRPr kumimoji="1" lang="ja-JP" altLang="en-US" sz="1100" b="1" dirty="0">
                        <a:latin typeface="+mn-ea"/>
                        <a:ea typeface="+mn-ea"/>
                      </a:endParaRPr>
                    </a:p>
                  </a:txBody>
                  <a:tcPr anchor="ctr"/>
                </a:tc>
                <a:tc>
                  <a:txBody>
                    <a:bodyPr/>
                    <a:lstStyle/>
                    <a:p>
                      <a:pPr algn="l"/>
                      <a:r>
                        <a:rPr lang="ja-JP" altLang="en-US" sz="1100" b="1" dirty="0">
                          <a:effectLst/>
                          <a:latin typeface="+mn-ea"/>
                          <a:ea typeface="+mn-ea"/>
                        </a:rPr>
                        <a:t>矢部町</a:t>
                      </a:r>
                    </a:p>
                  </a:txBody>
                  <a:tcPr anchor="ctr"/>
                </a:tc>
                <a:tc>
                  <a:txBody>
                    <a:bodyPr/>
                    <a:lstStyle/>
                    <a:p>
                      <a:pPr algn="l"/>
                      <a:r>
                        <a:rPr lang="en-US" altLang="ja-JP" sz="1100" b="1" dirty="0">
                          <a:effectLst/>
                          <a:latin typeface="+mn-ea"/>
                          <a:ea typeface="+mn-ea"/>
                        </a:rPr>
                        <a:t>4</a:t>
                      </a:r>
                    </a:p>
                  </a:txBody>
                  <a:tcPr anchor="ctr"/>
                </a:tc>
                <a:tc>
                  <a:txBody>
                    <a:bodyPr/>
                    <a:lstStyle/>
                    <a:p>
                      <a:pPr algn="l"/>
                      <a:r>
                        <a:rPr lang="en-US" sz="1100" b="1" dirty="0">
                          <a:effectLst/>
                          <a:latin typeface="+mn-ea"/>
                          <a:ea typeface="+mn-ea"/>
                        </a:rPr>
                        <a:t>３ＬＤＫ</a:t>
                      </a:r>
                    </a:p>
                  </a:txBody>
                  <a:tcPr anchor="ctr"/>
                </a:tc>
                <a:tc>
                  <a:txBody>
                    <a:bodyPr/>
                    <a:lstStyle/>
                    <a:p>
                      <a:pPr algn="l"/>
                      <a:r>
                        <a:rPr lang="en-US" altLang="ja-JP" sz="1100" b="1" dirty="0">
                          <a:effectLst/>
                          <a:latin typeface="+mn-ea"/>
                          <a:ea typeface="+mn-ea"/>
                        </a:rPr>
                        <a:t>75</a:t>
                      </a:r>
                    </a:p>
                  </a:txBody>
                  <a:tcPr anchor="ctr"/>
                </a:tc>
                <a:tc>
                  <a:txBody>
                    <a:bodyPr/>
                    <a:lstStyle/>
                    <a:p>
                      <a:pPr algn="l"/>
                      <a:r>
                        <a:rPr lang="ja-JP" altLang="en-US" sz="1100" b="1" dirty="0">
                          <a:effectLst/>
                          <a:latin typeface="+mn-ea"/>
                          <a:ea typeface="+mn-ea"/>
                        </a:rPr>
                        <a:t>平成</a:t>
                      </a:r>
                      <a:r>
                        <a:rPr lang="en-US" altLang="ja-JP" sz="1100" b="1" dirty="0">
                          <a:effectLst/>
                          <a:latin typeface="+mn-ea"/>
                          <a:ea typeface="+mn-ea"/>
                        </a:rPr>
                        <a:t>10</a:t>
                      </a:r>
                      <a:r>
                        <a:rPr lang="ja-JP" altLang="en-US" sz="1100" b="1" dirty="0">
                          <a:effectLst/>
                          <a:latin typeface="+mn-ea"/>
                          <a:ea typeface="+mn-ea"/>
                        </a:rPr>
                        <a:t>年</a:t>
                      </a:r>
                    </a:p>
                  </a:txBody>
                  <a:tcPr anchor="ctr"/>
                </a:tc>
                <a:tc>
                  <a:txBody>
                    <a:bodyPr/>
                    <a:lstStyle/>
                    <a:p>
                      <a:pPr algn="l"/>
                      <a:r>
                        <a:rPr lang="en-US" altLang="ja-JP" sz="1100" b="1" dirty="0">
                          <a:effectLst/>
                          <a:latin typeface="+mn-ea"/>
                          <a:ea typeface="+mn-ea"/>
                        </a:rPr>
                        <a:t>22</a:t>
                      </a:r>
                    </a:p>
                  </a:txBody>
                  <a:tcPr anchor="ctr"/>
                </a:tc>
                <a:tc>
                  <a:txBody>
                    <a:bodyPr/>
                    <a:lstStyle/>
                    <a:p>
                      <a:pPr algn="l"/>
                      <a:r>
                        <a:rPr lang="en-US" sz="1100" b="1" dirty="0">
                          <a:effectLst/>
                          <a:latin typeface="+mn-ea"/>
                          <a:ea typeface="+mn-ea"/>
                        </a:rPr>
                        <a:t>ＲＣ</a:t>
                      </a:r>
                    </a:p>
                  </a:txBody>
                  <a:tcPr anchor="ctr"/>
                </a:tc>
                <a:tc>
                  <a:txBody>
                    <a:bodyPr/>
                    <a:lstStyle/>
                    <a:p>
                      <a:pPr algn="l"/>
                      <a:r>
                        <a:rPr lang="zh-TW" altLang="en-US" sz="1100" b="1" dirty="0">
                          <a:effectLst/>
                          <a:latin typeface="+mn-ea"/>
                          <a:ea typeface="+mn-ea"/>
                        </a:rPr>
                        <a:t>近隣商業地域</a:t>
                      </a:r>
                    </a:p>
                  </a:txBody>
                  <a:tcPr anchor="ctr"/>
                </a:tc>
                <a:tc>
                  <a:txBody>
                    <a:bodyPr/>
                    <a:lstStyle/>
                    <a:p>
                      <a:pPr algn="l"/>
                      <a:r>
                        <a:rPr lang="en-US" altLang="ja-JP" sz="1100" b="1" dirty="0">
                          <a:effectLst/>
                          <a:latin typeface="+mn-ea"/>
                          <a:ea typeface="+mn-ea"/>
                        </a:rPr>
                        <a:t>80</a:t>
                      </a:r>
                    </a:p>
                  </a:txBody>
                  <a:tcPr anchor="ctr"/>
                </a:tc>
                <a:tc>
                  <a:txBody>
                    <a:bodyPr/>
                    <a:lstStyle/>
                    <a:p>
                      <a:pPr algn="l"/>
                      <a:r>
                        <a:rPr lang="en-US" altLang="ja-JP" sz="1100" b="1" dirty="0">
                          <a:effectLst/>
                          <a:latin typeface="+mn-ea"/>
                          <a:ea typeface="+mn-ea"/>
                        </a:rPr>
                        <a:t>400</a:t>
                      </a:r>
                    </a:p>
                  </a:txBody>
                  <a:tcPr anchor="ctr"/>
                </a:tc>
                <a:tc>
                  <a:txBody>
                    <a:bodyPr/>
                    <a:lstStyle/>
                    <a:p>
                      <a:pPr algn="l"/>
                      <a:r>
                        <a:rPr lang="en-US" altLang="ja-JP" sz="1100" b="1" dirty="0">
                          <a:effectLst/>
                          <a:latin typeface="+mn-ea"/>
                          <a:ea typeface="+mn-ea"/>
                        </a:rPr>
                        <a:t>2020</a:t>
                      </a:r>
                    </a:p>
                  </a:txBody>
                  <a:tcPr anchor="ctr"/>
                </a:tc>
                <a:tc>
                  <a:txBody>
                    <a:bodyPr/>
                    <a:lstStyle/>
                    <a:p>
                      <a:pPr algn="l"/>
                      <a:r>
                        <a:rPr lang="ja-JP" altLang="en-US" sz="1100" b="1" dirty="0">
                          <a:effectLst/>
                          <a:latin typeface="+mn-ea"/>
                          <a:ea typeface="+mn-ea"/>
                        </a:rPr>
                        <a:t>改装済</a:t>
                      </a:r>
                    </a:p>
                  </a:txBody>
                  <a:tcPr anchor="ctr"/>
                </a:tc>
                <a:extLst>
                  <a:ext uri="{0D108BD9-81ED-4DB2-BD59-A6C34878D82A}">
                    <a16:rowId xmlns:a16="http://schemas.microsoft.com/office/drawing/2014/main" val="1332891417"/>
                  </a:ext>
                </a:extLst>
              </a:tr>
            </a:tbl>
          </a:graphicData>
        </a:graphic>
      </p:graphicFrame>
      <p:sp>
        <p:nvSpPr>
          <p:cNvPr id="23" name="テキスト ボックス 22">
            <a:extLst>
              <a:ext uri="{FF2B5EF4-FFF2-40B4-BE49-F238E27FC236}">
                <a16:creationId xmlns:a16="http://schemas.microsoft.com/office/drawing/2014/main" id="{0BC0F6DF-0ADD-4765-9373-AECE4ACB7BE3}"/>
              </a:ext>
            </a:extLst>
          </p:cNvPr>
          <p:cNvSpPr txBox="1"/>
          <p:nvPr/>
        </p:nvSpPr>
        <p:spPr>
          <a:xfrm>
            <a:off x="835766" y="4975298"/>
            <a:ext cx="10386245" cy="1103939"/>
          </a:xfrm>
          <a:prstGeom prst="rect">
            <a:avLst/>
          </a:prstGeom>
        </p:spPr>
        <p:txBody>
          <a:bodyPr vert="horz" wrap="none" lIns="91440" tIns="45720" rIns="91440" bIns="45720" rtlCol="0">
            <a:noAutofit/>
          </a:bodyPr>
          <a:lstStyle>
            <a:defPPr>
              <a:defRPr lang="en-US"/>
            </a:defPPr>
            <a:lvl1pPr marL="357188" marR="0" indent="-357188" defTabSz="914400" fontAlgn="base">
              <a:lnSpc>
                <a:spcPct val="100000"/>
              </a:lnSpc>
              <a:spcBef>
                <a:spcPts val="0"/>
              </a:spcBef>
              <a:spcAft>
                <a:spcPts val="600"/>
              </a:spcAft>
              <a:buClr>
                <a:schemeClr val="tx1">
                  <a:lumMod val="75000"/>
                  <a:lumOff val="25000"/>
                </a:schemeClr>
              </a:buClr>
              <a:buSzTx/>
              <a:buFont typeface="Wingdings" panose="05000000000000000000" pitchFamily="2" charset="2"/>
              <a:buChar char="n"/>
              <a:tabLst/>
              <a:defRPr kumimoji="1" sz="2000" b="1" baseline="0">
                <a:solidFill>
                  <a:schemeClr val="tx1">
                    <a:lumMod val="75000"/>
                    <a:lumOff val="25000"/>
                  </a:schemeClr>
                </a:solidFill>
                <a:latin typeface="メイリオ" panose="020B0604030504040204" pitchFamily="50" charset="-128"/>
                <a:ea typeface="メイリオ" panose="020B0604030504040204" pitchFamily="50" charset="-128"/>
              </a:defRPr>
            </a:lvl1pPr>
            <a:lvl2pPr marL="742950" marR="0" indent="-285750" defTabSz="914400" fontAlgn="base">
              <a:lnSpc>
                <a:spcPct val="100000"/>
              </a:lnSpc>
              <a:spcBef>
                <a:spcPct val="20000"/>
              </a:spcBef>
              <a:spcAft>
                <a:spcPct val="0"/>
              </a:spcAft>
              <a:buClr>
                <a:schemeClr val="tx1"/>
              </a:buClr>
              <a:buSzTx/>
              <a:buFont typeface="Wingdings" panose="05000000000000000000" pitchFamily="2" charset="2"/>
              <a:buChar char="l"/>
              <a:tabLst/>
              <a:defRPr kumimoji="1" sz="2800" baseline="0">
                <a:solidFill>
                  <a:schemeClr val="tx1">
                    <a:lumMod val="75000"/>
                    <a:lumOff val="25000"/>
                  </a:schemeClr>
                </a:solidFill>
                <a:latin typeface="メイリオ" panose="020B0604030504040204" pitchFamily="50" charset="-128"/>
                <a:ea typeface="メイリオ" panose="020B0604030504040204" pitchFamily="50" charset="-128"/>
              </a:defRPr>
            </a:lvl2pPr>
            <a:lvl3pPr marL="1143000" marR="0" indent="-22860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3pPr>
            <a:lvl4pPr marL="1714500" marR="0" indent="-34290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4pPr>
            <a:lvl5pPr marL="2114550" marR="0" indent="-28575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5pPr>
            <a:lvl6pPr marL="2514600" indent="-228600" defTabSz="914400">
              <a:lnSpc>
                <a:spcPct val="90000"/>
              </a:lnSpc>
              <a:spcBef>
                <a:spcPts val="500"/>
              </a:spcBef>
              <a:buFont typeface="Arial" panose="020B0604020202020204" pitchFamily="34" charset="0"/>
              <a:buChar char="•"/>
              <a:defRPr kumimoji="1"/>
            </a:lvl6pPr>
            <a:lvl7pPr marL="2971800" indent="-228600" defTabSz="914400">
              <a:lnSpc>
                <a:spcPct val="90000"/>
              </a:lnSpc>
              <a:spcBef>
                <a:spcPts val="500"/>
              </a:spcBef>
              <a:buFont typeface="Arial" panose="020B0604020202020204" pitchFamily="34" charset="0"/>
              <a:buChar char="•"/>
              <a:defRPr kumimoji="1"/>
            </a:lvl7pPr>
            <a:lvl8pPr marL="3429000" indent="-228600" defTabSz="914400">
              <a:lnSpc>
                <a:spcPct val="90000"/>
              </a:lnSpc>
              <a:spcBef>
                <a:spcPts val="500"/>
              </a:spcBef>
              <a:buFont typeface="Arial" panose="020B0604020202020204" pitchFamily="34" charset="0"/>
              <a:buChar char="•"/>
              <a:defRPr kumimoji="1"/>
            </a:lvl8pPr>
            <a:lvl9pPr marL="3886200" indent="-228600" defTabSz="914400">
              <a:lnSpc>
                <a:spcPct val="90000"/>
              </a:lnSpc>
              <a:spcBef>
                <a:spcPts val="500"/>
              </a:spcBef>
              <a:buFont typeface="Arial" panose="020B0604020202020204" pitchFamily="34" charset="0"/>
              <a:buChar char="•"/>
              <a:defRPr kumimoji="1"/>
            </a:lvl9pPr>
          </a:lstStyle>
          <a:p>
            <a:pPr>
              <a:buClr>
                <a:srgbClr val="F36C37"/>
              </a:buClr>
              <a:buFont typeface="Wingdings" panose="05000000000000000000" pitchFamily="2" charset="2"/>
              <a:buChar char="l"/>
            </a:pPr>
            <a:r>
              <a:rPr lang="ja-JP" altLang="en-US" sz="1800" dirty="0"/>
              <a:t>説明変数を選択する</a:t>
            </a:r>
          </a:p>
          <a:p>
            <a:pPr lvl="1">
              <a:buClr>
                <a:srgbClr val="F36C37"/>
              </a:buClr>
            </a:pPr>
            <a:r>
              <a:rPr lang="ja-JP" altLang="en-US" sz="1400" b="1" dirty="0"/>
              <a:t>連続値：築年数や最寄駅距離（分）など連続した値。そのまま計算できる（アルゴリズムによってはスケールをそろえる（後述））</a:t>
            </a:r>
          </a:p>
          <a:p>
            <a:pPr lvl="1">
              <a:buClr>
                <a:srgbClr val="F36C37"/>
              </a:buClr>
            </a:pPr>
            <a:r>
              <a:rPr lang="ja-JP" altLang="en-US" sz="1400" b="1" dirty="0"/>
              <a:t>離散値：地区名や改装したかどうかは、</a:t>
            </a:r>
            <a:r>
              <a:rPr lang="en-US" altLang="ja-JP" sz="1400" b="1" dirty="0"/>
              <a:t>0</a:t>
            </a:r>
            <a:r>
              <a:rPr lang="ja-JP" altLang="en-US" sz="1400" b="1" dirty="0"/>
              <a:t>か</a:t>
            </a:r>
            <a:r>
              <a:rPr lang="en-US" altLang="ja-JP" sz="1400" b="1" dirty="0"/>
              <a:t>1</a:t>
            </a:r>
            <a:r>
              <a:rPr lang="ja-JP" altLang="en-US" sz="1400" b="1" dirty="0"/>
              <a:t>といった離散値であらわせる（カテゴリ変数）</a:t>
            </a:r>
            <a:br>
              <a:rPr lang="en-US" altLang="ja-JP" sz="1400" b="1" dirty="0"/>
            </a:br>
            <a:r>
              <a:rPr lang="ja-JP" altLang="en-US" sz="1400" b="1" dirty="0"/>
              <a:t>文字列はそのままでは計算できない</a:t>
            </a:r>
            <a:endParaRPr lang="en-US" altLang="ja-JP" sz="1400" b="1" dirty="0"/>
          </a:p>
          <a:p>
            <a:pPr lvl="1">
              <a:buClr>
                <a:srgbClr val="F36C37"/>
              </a:buClr>
            </a:pPr>
            <a:r>
              <a:rPr lang="ja-JP" altLang="en-US" sz="1400" b="1" dirty="0"/>
              <a:t>まずは、新しいほど値段が上がっているように見える、築年数のみを説明変数としてみる</a:t>
            </a:r>
            <a:endParaRPr lang="en-US" altLang="ja-JP" sz="1400" b="1" dirty="0"/>
          </a:p>
        </p:txBody>
      </p:sp>
      <p:sp>
        <p:nvSpPr>
          <p:cNvPr id="8" name="四角形: 角を丸くする 7">
            <a:extLst>
              <a:ext uri="{FF2B5EF4-FFF2-40B4-BE49-F238E27FC236}">
                <a16:creationId xmlns:a16="http://schemas.microsoft.com/office/drawing/2014/main" id="{599D2325-CAE6-4680-B5B6-B9738C3129DE}"/>
              </a:ext>
            </a:extLst>
          </p:cNvPr>
          <p:cNvSpPr/>
          <p:nvPr/>
        </p:nvSpPr>
        <p:spPr>
          <a:xfrm>
            <a:off x="766763" y="2099388"/>
            <a:ext cx="1006053" cy="2071396"/>
          </a:xfrm>
          <a:prstGeom prst="roundRect">
            <a:avLst/>
          </a:prstGeom>
          <a:noFill/>
          <a:ln w="38100">
            <a:solidFill>
              <a:srgbClr val="EB004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9" name="吹き出し: 折線 (強調線付き) 8">
            <a:extLst>
              <a:ext uri="{FF2B5EF4-FFF2-40B4-BE49-F238E27FC236}">
                <a16:creationId xmlns:a16="http://schemas.microsoft.com/office/drawing/2014/main" id="{B8743F24-CF55-4785-9E41-7B6370217578}"/>
              </a:ext>
            </a:extLst>
          </p:cNvPr>
          <p:cNvSpPr/>
          <p:nvPr/>
        </p:nvSpPr>
        <p:spPr>
          <a:xfrm>
            <a:off x="1772816" y="4379929"/>
            <a:ext cx="1492898" cy="418537"/>
          </a:xfrm>
          <a:prstGeom prst="accentCallout2">
            <a:avLst>
              <a:gd name="adj1" fmla="val 18750"/>
              <a:gd name="adj2" fmla="val -8333"/>
              <a:gd name="adj3" fmla="val 18750"/>
              <a:gd name="adj4" fmla="val -16667"/>
              <a:gd name="adj5" fmla="val -43554"/>
              <a:gd name="adj6" fmla="val -42292"/>
            </a:avLst>
          </a:prstGeom>
          <a:noFill/>
          <a:ln w="19050">
            <a:solidFill>
              <a:srgbClr val="EB004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r>
              <a:rPr kumimoji="1" lang="ja-JP" altLang="en-US" b="1" dirty="0">
                <a:solidFill>
                  <a:srgbClr val="EB0046"/>
                </a:solidFill>
                <a:latin typeface="+mn-ea"/>
              </a:rPr>
              <a:t>目的変数</a:t>
            </a:r>
            <a:endParaRPr kumimoji="1" lang="en-US" altLang="ja-JP" b="1" dirty="0">
              <a:solidFill>
                <a:srgbClr val="EB0046"/>
              </a:solidFill>
              <a:latin typeface="+mn-ea"/>
            </a:endParaRPr>
          </a:p>
        </p:txBody>
      </p:sp>
      <p:sp>
        <p:nvSpPr>
          <p:cNvPr id="26" name="四角形: 角を丸くする 25">
            <a:extLst>
              <a:ext uri="{FF2B5EF4-FFF2-40B4-BE49-F238E27FC236}">
                <a16:creationId xmlns:a16="http://schemas.microsoft.com/office/drawing/2014/main" id="{F625D1B3-33F5-4737-A2CF-F84D30057B7C}"/>
              </a:ext>
            </a:extLst>
          </p:cNvPr>
          <p:cNvSpPr/>
          <p:nvPr/>
        </p:nvSpPr>
        <p:spPr>
          <a:xfrm>
            <a:off x="1841819" y="2062028"/>
            <a:ext cx="9652422" cy="2071396"/>
          </a:xfrm>
          <a:prstGeom prst="roundRect">
            <a:avLst/>
          </a:prstGeom>
          <a:noFill/>
          <a:ln w="38100">
            <a:solidFill>
              <a:srgbClr val="EB004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27" name="吹き出し: 折線 (強調線付き) 26">
            <a:extLst>
              <a:ext uri="{FF2B5EF4-FFF2-40B4-BE49-F238E27FC236}">
                <a16:creationId xmlns:a16="http://schemas.microsoft.com/office/drawing/2014/main" id="{F809901D-958B-4BD0-8A3C-D0700D678359}"/>
              </a:ext>
            </a:extLst>
          </p:cNvPr>
          <p:cNvSpPr/>
          <p:nvPr/>
        </p:nvSpPr>
        <p:spPr>
          <a:xfrm>
            <a:off x="5921581" y="4424197"/>
            <a:ext cx="1492898" cy="418537"/>
          </a:xfrm>
          <a:prstGeom prst="accentCallout2">
            <a:avLst>
              <a:gd name="adj1" fmla="val 18750"/>
              <a:gd name="adj2" fmla="val -8333"/>
              <a:gd name="adj3" fmla="val 18750"/>
              <a:gd name="adj4" fmla="val -16667"/>
              <a:gd name="adj5" fmla="val -63618"/>
              <a:gd name="adj6" fmla="val -41042"/>
            </a:avLst>
          </a:prstGeom>
          <a:noFill/>
          <a:ln w="19050">
            <a:solidFill>
              <a:srgbClr val="EB004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r>
              <a:rPr kumimoji="1" lang="ja-JP" altLang="en-US" b="1" dirty="0">
                <a:solidFill>
                  <a:srgbClr val="EB0046"/>
                </a:solidFill>
                <a:latin typeface="+mn-ea"/>
              </a:rPr>
              <a:t>説明変数（一部もしくは全部を使う）</a:t>
            </a:r>
            <a:endParaRPr kumimoji="1" lang="en-US" altLang="ja-JP" b="1" dirty="0">
              <a:solidFill>
                <a:srgbClr val="EB0046"/>
              </a:solidFill>
              <a:latin typeface="+mn-ea"/>
            </a:endParaRPr>
          </a:p>
        </p:txBody>
      </p:sp>
      <p:sp>
        <p:nvSpPr>
          <p:cNvPr id="28" name="四角形: 角を丸くする 27">
            <a:extLst>
              <a:ext uri="{FF2B5EF4-FFF2-40B4-BE49-F238E27FC236}">
                <a16:creationId xmlns:a16="http://schemas.microsoft.com/office/drawing/2014/main" id="{B1D77AA6-CBB1-4794-822B-878CB3081FF6}"/>
              </a:ext>
            </a:extLst>
          </p:cNvPr>
          <p:cNvSpPr/>
          <p:nvPr/>
        </p:nvSpPr>
        <p:spPr>
          <a:xfrm>
            <a:off x="5733759" y="2118050"/>
            <a:ext cx="629719" cy="1938832"/>
          </a:xfrm>
          <a:prstGeom prst="roundRect">
            <a:avLst/>
          </a:prstGeom>
          <a:noFill/>
          <a:ln w="38100">
            <a:solidFill>
              <a:srgbClr val="FFC21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2233171977"/>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テキスト ボックス 6">
            <a:extLst>
              <a:ext uri="{FF2B5EF4-FFF2-40B4-BE49-F238E27FC236}">
                <a16:creationId xmlns:a16="http://schemas.microsoft.com/office/drawing/2014/main" id="{2F1127E5-9282-4A02-8889-BA620D0A3CE0}"/>
              </a:ext>
            </a:extLst>
          </p:cNvPr>
          <p:cNvSpPr txBox="1"/>
          <p:nvPr/>
        </p:nvSpPr>
        <p:spPr>
          <a:xfrm>
            <a:off x="835766" y="1090653"/>
            <a:ext cx="10386245" cy="1103939"/>
          </a:xfrm>
          <a:prstGeom prst="rect">
            <a:avLst/>
          </a:prstGeom>
        </p:spPr>
        <p:txBody>
          <a:bodyPr vert="horz" wrap="none" lIns="91440" tIns="45720" rIns="91440" bIns="45720" rtlCol="0">
            <a:noAutofit/>
          </a:bodyPr>
          <a:lstStyle>
            <a:defPPr>
              <a:defRPr lang="en-US"/>
            </a:defPPr>
            <a:lvl1pPr marL="357188" marR="0" indent="-357188" defTabSz="914400" fontAlgn="base">
              <a:lnSpc>
                <a:spcPct val="100000"/>
              </a:lnSpc>
              <a:spcBef>
                <a:spcPts val="0"/>
              </a:spcBef>
              <a:spcAft>
                <a:spcPts val="600"/>
              </a:spcAft>
              <a:buClr>
                <a:schemeClr val="tx1">
                  <a:lumMod val="75000"/>
                  <a:lumOff val="25000"/>
                </a:schemeClr>
              </a:buClr>
              <a:buSzTx/>
              <a:buFont typeface="Wingdings" panose="05000000000000000000" pitchFamily="2" charset="2"/>
              <a:buChar char="n"/>
              <a:tabLst/>
              <a:defRPr kumimoji="1" sz="2000" b="1" baseline="0">
                <a:solidFill>
                  <a:schemeClr val="tx1">
                    <a:lumMod val="75000"/>
                    <a:lumOff val="25000"/>
                  </a:schemeClr>
                </a:solidFill>
                <a:latin typeface="メイリオ" panose="020B0604030504040204" pitchFamily="50" charset="-128"/>
                <a:ea typeface="メイリオ" panose="020B0604030504040204" pitchFamily="50" charset="-128"/>
              </a:defRPr>
            </a:lvl1pPr>
            <a:lvl2pPr marL="742950" marR="0" indent="-285750" defTabSz="914400" fontAlgn="base">
              <a:lnSpc>
                <a:spcPct val="100000"/>
              </a:lnSpc>
              <a:spcBef>
                <a:spcPct val="20000"/>
              </a:spcBef>
              <a:spcAft>
                <a:spcPct val="0"/>
              </a:spcAft>
              <a:buClr>
                <a:schemeClr val="tx1"/>
              </a:buClr>
              <a:buSzTx/>
              <a:buFont typeface="Wingdings" panose="05000000000000000000" pitchFamily="2" charset="2"/>
              <a:buChar char="l"/>
              <a:tabLst/>
              <a:defRPr kumimoji="1" sz="2800" baseline="0">
                <a:solidFill>
                  <a:schemeClr val="tx1">
                    <a:lumMod val="75000"/>
                    <a:lumOff val="25000"/>
                  </a:schemeClr>
                </a:solidFill>
                <a:latin typeface="メイリオ" panose="020B0604030504040204" pitchFamily="50" charset="-128"/>
                <a:ea typeface="メイリオ" panose="020B0604030504040204" pitchFamily="50" charset="-128"/>
              </a:defRPr>
            </a:lvl2pPr>
            <a:lvl3pPr marL="1143000" marR="0" indent="-22860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3pPr>
            <a:lvl4pPr marL="1714500" marR="0" indent="-34290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4pPr>
            <a:lvl5pPr marL="2114550" marR="0" indent="-28575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5pPr>
            <a:lvl6pPr marL="2514600" indent="-228600" defTabSz="914400">
              <a:lnSpc>
                <a:spcPct val="90000"/>
              </a:lnSpc>
              <a:spcBef>
                <a:spcPts val="500"/>
              </a:spcBef>
              <a:buFont typeface="Arial" panose="020B0604020202020204" pitchFamily="34" charset="0"/>
              <a:buChar char="•"/>
              <a:defRPr kumimoji="1"/>
            </a:lvl6pPr>
            <a:lvl7pPr marL="2971800" indent="-228600" defTabSz="914400">
              <a:lnSpc>
                <a:spcPct val="90000"/>
              </a:lnSpc>
              <a:spcBef>
                <a:spcPts val="500"/>
              </a:spcBef>
              <a:buFont typeface="Arial" panose="020B0604020202020204" pitchFamily="34" charset="0"/>
              <a:buChar char="•"/>
              <a:defRPr kumimoji="1"/>
            </a:lvl7pPr>
            <a:lvl8pPr marL="3429000" indent="-228600" defTabSz="914400">
              <a:lnSpc>
                <a:spcPct val="90000"/>
              </a:lnSpc>
              <a:spcBef>
                <a:spcPts val="500"/>
              </a:spcBef>
              <a:buFont typeface="Arial" panose="020B0604020202020204" pitchFamily="34" charset="0"/>
              <a:buChar char="•"/>
              <a:defRPr kumimoji="1"/>
            </a:lvl8pPr>
            <a:lvl9pPr marL="3886200" indent="-228600" defTabSz="914400">
              <a:lnSpc>
                <a:spcPct val="90000"/>
              </a:lnSpc>
              <a:spcBef>
                <a:spcPts val="500"/>
              </a:spcBef>
              <a:buFont typeface="Arial" panose="020B0604020202020204" pitchFamily="34" charset="0"/>
              <a:buChar char="•"/>
              <a:defRPr kumimoji="1"/>
            </a:lvl9pPr>
          </a:lstStyle>
          <a:p>
            <a:pPr>
              <a:buClr>
                <a:srgbClr val="F36C37"/>
              </a:buClr>
              <a:buFont typeface="Wingdings" panose="05000000000000000000" pitchFamily="2" charset="2"/>
              <a:buChar char="l"/>
            </a:pPr>
            <a:r>
              <a:rPr lang="ja-JP" altLang="en-US" sz="1800" dirty="0"/>
              <a:t>単回帰分析とは</a:t>
            </a:r>
          </a:p>
          <a:p>
            <a:pPr lvl="1">
              <a:buClr>
                <a:srgbClr val="F36C37"/>
              </a:buClr>
            </a:pPr>
            <a:r>
              <a:rPr lang="ja-JP" altLang="en-US" sz="1400" b="1" dirty="0"/>
              <a:t>説明変数を一つだけ使用した線形回帰。</a:t>
            </a:r>
            <a:endParaRPr lang="en-US" altLang="ja-JP" sz="1400" b="1" dirty="0"/>
          </a:p>
          <a:p>
            <a:pPr lvl="1">
              <a:buClr>
                <a:srgbClr val="F36C37"/>
              </a:buClr>
            </a:pPr>
            <a:r>
              <a:rPr lang="ja-JP" altLang="en-US" sz="1400" b="1" dirty="0"/>
              <a:t>一つの説明変数だけで目的変数への影響が非常に大きい場合や、説明変数と目的変数の関係性を把握することに有効。</a:t>
            </a:r>
            <a:endParaRPr lang="ja-JP" altLang="en-US" sz="1800" dirty="0"/>
          </a:p>
        </p:txBody>
      </p:sp>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lang="en-US" altLang="ja-JP" dirty="0"/>
              <a:t>2-1-6.</a:t>
            </a:r>
            <a:r>
              <a:rPr lang="ja-JP" altLang="en-US" dirty="0"/>
              <a:t>単回帰分析とは</a:t>
            </a:r>
            <a:endParaRPr kumimoji="1" lang="ja-JP" altLang="en-US" dirty="0"/>
          </a:p>
        </p:txBody>
      </p:sp>
      <p:sp>
        <p:nvSpPr>
          <p:cNvPr id="5" name="スライド番号プレースホルダー 4">
            <a:extLst>
              <a:ext uri="{FF2B5EF4-FFF2-40B4-BE49-F238E27FC236}">
                <a16:creationId xmlns:a16="http://schemas.microsoft.com/office/drawing/2014/main" id="{C905B90A-465B-402F-BC68-6932C2B00E04}"/>
              </a:ext>
            </a:extLst>
          </p:cNvPr>
          <p:cNvSpPr>
            <a:spLocks noGrp="1"/>
          </p:cNvSpPr>
          <p:nvPr>
            <p:ph type="sldNum" sz="quarter" idx="10"/>
          </p:nvPr>
        </p:nvSpPr>
        <p:spPr/>
        <p:txBody>
          <a:bodyPr/>
          <a:lstStyle/>
          <a:p>
            <a:fld id="{5D750650-B10A-47BF-93C2-E1678438B37A}" type="slidenum">
              <a:rPr kumimoji="1" lang="ja-JP" altLang="en-US" smtClean="0"/>
              <a:pPr/>
              <a:t>173</a:t>
            </a:fld>
            <a:endParaRPr kumimoji="1" lang="ja-JP" altLang="en-US"/>
          </a:p>
        </p:txBody>
      </p:sp>
      <p:graphicFrame>
        <p:nvGraphicFramePr>
          <p:cNvPr id="4" name="表 7">
            <a:extLst>
              <a:ext uri="{FF2B5EF4-FFF2-40B4-BE49-F238E27FC236}">
                <a16:creationId xmlns:a16="http://schemas.microsoft.com/office/drawing/2014/main" id="{77C8EC45-9CF9-4ADB-AC49-5A4162639EA0}"/>
              </a:ext>
            </a:extLst>
          </p:cNvPr>
          <p:cNvGraphicFramePr>
            <a:graphicFrameLocks noGrp="1"/>
          </p:cNvGraphicFramePr>
          <p:nvPr>
            <p:extLst>
              <p:ext uri="{D42A27DB-BD31-4B8C-83A1-F6EECF244321}">
                <p14:modId xmlns:p14="http://schemas.microsoft.com/office/powerpoint/2010/main" val="2517936591"/>
              </p:ext>
            </p:extLst>
          </p:nvPr>
        </p:nvGraphicFramePr>
        <p:xfrm>
          <a:off x="766763" y="2194592"/>
          <a:ext cx="10658475" cy="1806268"/>
        </p:xfrm>
        <a:graphic>
          <a:graphicData uri="http://schemas.openxmlformats.org/drawingml/2006/table">
            <a:tbl>
              <a:tblPr firstRow="1" bandRow="1">
                <a:tableStyleId>{21E4AEA4-8DFA-4A89-87EB-49C32662AFE0}</a:tableStyleId>
              </a:tblPr>
              <a:tblGrid>
                <a:gridCol w="1052706">
                  <a:extLst>
                    <a:ext uri="{9D8B030D-6E8A-4147-A177-3AD203B41FA5}">
                      <a16:colId xmlns:a16="http://schemas.microsoft.com/office/drawing/2014/main" val="3651834403"/>
                    </a:ext>
                  </a:extLst>
                </a:gridCol>
                <a:gridCol w="757456">
                  <a:extLst>
                    <a:ext uri="{9D8B030D-6E8A-4147-A177-3AD203B41FA5}">
                      <a16:colId xmlns:a16="http://schemas.microsoft.com/office/drawing/2014/main" val="3565889333"/>
                    </a:ext>
                  </a:extLst>
                </a:gridCol>
                <a:gridCol w="905081">
                  <a:extLst>
                    <a:ext uri="{9D8B030D-6E8A-4147-A177-3AD203B41FA5}">
                      <a16:colId xmlns:a16="http://schemas.microsoft.com/office/drawing/2014/main" val="3869457875"/>
                    </a:ext>
                  </a:extLst>
                </a:gridCol>
                <a:gridCol w="746459">
                  <a:extLst>
                    <a:ext uri="{9D8B030D-6E8A-4147-A177-3AD203B41FA5}">
                      <a16:colId xmlns:a16="http://schemas.microsoft.com/office/drawing/2014/main" val="1593349839"/>
                    </a:ext>
                  </a:extLst>
                </a:gridCol>
                <a:gridCol w="661696">
                  <a:extLst>
                    <a:ext uri="{9D8B030D-6E8A-4147-A177-3AD203B41FA5}">
                      <a16:colId xmlns:a16="http://schemas.microsoft.com/office/drawing/2014/main" val="3909416032"/>
                    </a:ext>
                  </a:extLst>
                </a:gridCol>
                <a:gridCol w="816885">
                  <a:extLst>
                    <a:ext uri="{9D8B030D-6E8A-4147-A177-3AD203B41FA5}">
                      <a16:colId xmlns:a16="http://schemas.microsoft.com/office/drawing/2014/main" val="1848831541"/>
                    </a:ext>
                  </a:extLst>
                </a:gridCol>
                <a:gridCol w="658156">
                  <a:extLst>
                    <a:ext uri="{9D8B030D-6E8A-4147-A177-3AD203B41FA5}">
                      <a16:colId xmlns:a16="http://schemas.microsoft.com/office/drawing/2014/main" val="261494273"/>
                    </a:ext>
                  </a:extLst>
                </a:gridCol>
                <a:gridCol w="604765">
                  <a:extLst>
                    <a:ext uri="{9D8B030D-6E8A-4147-A177-3AD203B41FA5}">
                      <a16:colId xmlns:a16="http://schemas.microsoft.com/office/drawing/2014/main" val="2255579861"/>
                    </a:ext>
                  </a:extLst>
                </a:gridCol>
                <a:gridCol w="1203649">
                  <a:extLst>
                    <a:ext uri="{9D8B030D-6E8A-4147-A177-3AD203B41FA5}">
                      <a16:colId xmlns:a16="http://schemas.microsoft.com/office/drawing/2014/main" val="3101072901"/>
                    </a:ext>
                  </a:extLst>
                </a:gridCol>
                <a:gridCol w="794861">
                  <a:extLst>
                    <a:ext uri="{9D8B030D-6E8A-4147-A177-3AD203B41FA5}">
                      <a16:colId xmlns:a16="http://schemas.microsoft.com/office/drawing/2014/main" val="1906868719"/>
                    </a:ext>
                  </a:extLst>
                </a:gridCol>
                <a:gridCol w="822991">
                  <a:extLst>
                    <a:ext uri="{9D8B030D-6E8A-4147-A177-3AD203B41FA5}">
                      <a16:colId xmlns:a16="http://schemas.microsoft.com/office/drawing/2014/main" val="4086456714"/>
                    </a:ext>
                  </a:extLst>
                </a:gridCol>
                <a:gridCol w="816885">
                  <a:extLst>
                    <a:ext uri="{9D8B030D-6E8A-4147-A177-3AD203B41FA5}">
                      <a16:colId xmlns:a16="http://schemas.microsoft.com/office/drawing/2014/main" val="1555870498"/>
                    </a:ext>
                  </a:extLst>
                </a:gridCol>
                <a:gridCol w="816885">
                  <a:extLst>
                    <a:ext uri="{9D8B030D-6E8A-4147-A177-3AD203B41FA5}">
                      <a16:colId xmlns:a16="http://schemas.microsoft.com/office/drawing/2014/main" val="567434991"/>
                    </a:ext>
                  </a:extLst>
                </a:gridCol>
              </a:tblGrid>
              <a:tr h="451567">
                <a:tc>
                  <a:txBody>
                    <a:bodyPr/>
                    <a:lstStyle/>
                    <a:p>
                      <a:pPr algn="ctr"/>
                      <a:r>
                        <a:rPr lang="ja-JP" altLang="en-US" sz="1100" b="1" dirty="0">
                          <a:effectLst/>
                        </a:rPr>
                        <a:t>取引価格</a:t>
                      </a:r>
                    </a:p>
                  </a:txBody>
                  <a:tcPr anchor="ctr"/>
                </a:tc>
                <a:tc>
                  <a:txBody>
                    <a:bodyPr/>
                    <a:lstStyle/>
                    <a:p>
                      <a:pPr algn="ctr"/>
                      <a:r>
                        <a:rPr lang="ja-JP" altLang="en-US" sz="1100" b="1" dirty="0">
                          <a:effectLst/>
                        </a:rPr>
                        <a:t>地区名</a:t>
                      </a:r>
                    </a:p>
                  </a:txBody>
                  <a:tcPr anchor="ctr"/>
                </a:tc>
                <a:tc>
                  <a:txBody>
                    <a:bodyPr/>
                    <a:lstStyle/>
                    <a:p>
                      <a:pPr algn="ctr"/>
                      <a:r>
                        <a:rPr lang="zh-TW" altLang="en-US" sz="1100" b="1" dirty="0">
                          <a:effectLst/>
                        </a:rPr>
                        <a:t>最寄駅距離（分）</a:t>
                      </a:r>
                    </a:p>
                  </a:txBody>
                  <a:tcPr anchor="ctr"/>
                </a:tc>
                <a:tc>
                  <a:txBody>
                    <a:bodyPr/>
                    <a:lstStyle/>
                    <a:p>
                      <a:pPr algn="ctr"/>
                      <a:r>
                        <a:rPr lang="ja-JP" altLang="en-US" sz="1100" b="1" dirty="0">
                          <a:effectLst/>
                        </a:rPr>
                        <a:t>間取り</a:t>
                      </a:r>
                    </a:p>
                  </a:txBody>
                  <a:tcPr anchor="ctr"/>
                </a:tc>
                <a:tc>
                  <a:txBody>
                    <a:bodyPr/>
                    <a:lstStyle/>
                    <a:p>
                      <a:pPr algn="ctr"/>
                      <a:r>
                        <a:rPr lang="ja-JP" altLang="en-US" sz="1100" b="1" dirty="0">
                          <a:effectLst/>
                        </a:rPr>
                        <a:t>面積（㎡）</a:t>
                      </a:r>
                    </a:p>
                  </a:txBody>
                  <a:tcPr anchor="ctr"/>
                </a:tc>
                <a:tc>
                  <a:txBody>
                    <a:bodyPr/>
                    <a:lstStyle/>
                    <a:p>
                      <a:pPr algn="ctr"/>
                      <a:r>
                        <a:rPr lang="ja-JP" altLang="en-US" sz="1100" b="1" dirty="0">
                          <a:effectLst/>
                        </a:rPr>
                        <a:t>建築年</a:t>
                      </a:r>
                    </a:p>
                  </a:txBody>
                  <a:tcPr anchor="ctr"/>
                </a:tc>
                <a:tc>
                  <a:txBody>
                    <a:bodyPr/>
                    <a:lstStyle/>
                    <a:p>
                      <a:pPr algn="ctr"/>
                      <a:r>
                        <a:rPr lang="ja-JP" altLang="en-US" sz="1100" b="1" dirty="0">
                          <a:effectLst/>
                        </a:rPr>
                        <a:t>築年数</a:t>
                      </a:r>
                    </a:p>
                  </a:txBody>
                  <a:tcPr anchor="ctr"/>
                </a:tc>
                <a:tc>
                  <a:txBody>
                    <a:bodyPr/>
                    <a:lstStyle/>
                    <a:p>
                      <a:pPr algn="ctr"/>
                      <a:r>
                        <a:rPr lang="ja-JP" altLang="en-US" sz="1100" b="1" dirty="0">
                          <a:effectLst/>
                        </a:rPr>
                        <a:t>構造</a:t>
                      </a:r>
                    </a:p>
                  </a:txBody>
                  <a:tcPr anchor="ctr"/>
                </a:tc>
                <a:tc>
                  <a:txBody>
                    <a:bodyPr/>
                    <a:lstStyle/>
                    <a:p>
                      <a:pPr algn="ctr"/>
                      <a:r>
                        <a:rPr lang="ja-JP" altLang="en-US" sz="1100" b="1" dirty="0">
                          <a:effectLst/>
                        </a:rPr>
                        <a:t>都市計画</a:t>
                      </a:r>
                    </a:p>
                  </a:txBody>
                  <a:tcPr anchor="ctr"/>
                </a:tc>
                <a:tc>
                  <a:txBody>
                    <a:bodyPr/>
                    <a:lstStyle/>
                    <a:p>
                      <a:pPr algn="ctr"/>
                      <a:r>
                        <a:rPr lang="ja-JP" altLang="en-US" sz="1100" b="1" dirty="0">
                          <a:effectLst/>
                        </a:rPr>
                        <a:t>建ぺい率（％）</a:t>
                      </a:r>
                    </a:p>
                  </a:txBody>
                  <a:tcPr anchor="ctr"/>
                </a:tc>
                <a:tc>
                  <a:txBody>
                    <a:bodyPr/>
                    <a:lstStyle/>
                    <a:p>
                      <a:pPr algn="ctr"/>
                      <a:r>
                        <a:rPr lang="zh-TW" altLang="en-US" sz="1100" b="1" dirty="0">
                          <a:effectLst/>
                        </a:rPr>
                        <a:t>容積率（％）</a:t>
                      </a:r>
                    </a:p>
                  </a:txBody>
                  <a:tcPr anchor="ctr"/>
                </a:tc>
                <a:tc>
                  <a:txBody>
                    <a:bodyPr/>
                    <a:lstStyle/>
                    <a:p>
                      <a:pPr algn="ctr"/>
                      <a:r>
                        <a:rPr lang="ja-JP" altLang="en-US" sz="1100" b="1" dirty="0">
                          <a:effectLst/>
                        </a:rPr>
                        <a:t>取引年</a:t>
                      </a:r>
                    </a:p>
                  </a:txBody>
                  <a:tcPr anchor="ctr"/>
                </a:tc>
                <a:tc>
                  <a:txBody>
                    <a:bodyPr/>
                    <a:lstStyle/>
                    <a:p>
                      <a:pPr algn="ctr"/>
                      <a:r>
                        <a:rPr lang="ja-JP" altLang="en-US" sz="1100" b="1" dirty="0">
                          <a:effectLst/>
                        </a:rPr>
                        <a:t>改装</a:t>
                      </a:r>
                    </a:p>
                  </a:txBody>
                  <a:tcPr anchor="ctr"/>
                </a:tc>
                <a:extLst>
                  <a:ext uri="{0D108BD9-81ED-4DB2-BD59-A6C34878D82A}">
                    <a16:rowId xmlns:a16="http://schemas.microsoft.com/office/drawing/2014/main" val="2006228544"/>
                  </a:ext>
                </a:extLst>
              </a:tr>
              <a:tr h="451567">
                <a:tc>
                  <a:txBody>
                    <a:bodyPr/>
                    <a:lstStyle/>
                    <a:p>
                      <a:pPr algn="r"/>
                      <a:r>
                        <a:rPr lang="en-US" altLang="ja-JP" sz="1100" b="1">
                          <a:effectLst/>
                          <a:latin typeface="+mn-ea"/>
                          <a:ea typeface="+mn-ea"/>
                        </a:rPr>
                        <a:t>35,000,000</a:t>
                      </a:r>
                      <a:endParaRPr lang="en-US" altLang="ja-JP" sz="1100" b="1" dirty="0">
                        <a:effectLst/>
                        <a:latin typeface="+mn-ea"/>
                        <a:ea typeface="+mn-ea"/>
                      </a:endParaRPr>
                    </a:p>
                  </a:txBody>
                  <a:tcPr anchor="ctr"/>
                </a:tc>
                <a:tc>
                  <a:txBody>
                    <a:bodyPr/>
                    <a:lstStyle/>
                    <a:p>
                      <a:pPr algn="l"/>
                      <a:r>
                        <a:rPr lang="ja-JP" altLang="en-US" sz="1100" b="1" dirty="0">
                          <a:effectLst/>
                          <a:latin typeface="+mn-ea"/>
                          <a:ea typeface="+mn-ea"/>
                        </a:rPr>
                        <a:t>秋葉町</a:t>
                      </a:r>
                    </a:p>
                  </a:txBody>
                  <a:tcPr anchor="ctr"/>
                </a:tc>
                <a:tc>
                  <a:txBody>
                    <a:bodyPr/>
                    <a:lstStyle/>
                    <a:p>
                      <a:pPr algn="l"/>
                      <a:r>
                        <a:rPr lang="en-US" altLang="ja-JP" sz="1100" b="1" dirty="0">
                          <a:effectLst/>
                          <a:latin typeface="+mn-ea"/>
                          <a:ea typeface="+mn-ea"/>
                        </a:rPr>
                        <a:t>45</a:t>
                      </a:r>
                    </a:p>
                  </a:txBody>
                  <a:tcPr anchor="ctr"/>
                </a:tc>
                <a:tc>
                  <a:txBody>
                    <a:bodyPr/>
                    <a:lstStyle/>
                    <a:p>
                      <a:pPr algn="l"/>
                      <a:r>
                        <a:rPr lang="en-US" sz="1100" b="1" dirty="0">
                          <a:effectLst/>
                          <a:latin typeface="+mn-ea"/>
                          <a:ea typeface="+mn-ea"/>
                        </a:rPr>
                        <a:t>３ＬＤＫ</a:t>
                      </a:r>
                    </a:p>
                  </a:txBody>
                  <a:tcPr anchor="ctr"/>
                </a:tc>
                <a:tc>
                  <a:txBody>
                    <a:bodyPr/>
                    <a:lstStyle/>
                    <a:p>
                      <a:pPr algn="l"/>
                      <a:r>
                        <a:rPr lang="en-US" altLang="ja-JP" sz="1100" b="1" dirty="0">
                          <a:effectLst/>
                          <a:latin typeface="+mn-ea"/>
                          <a:ea typeface="+mn-ea"/>
                        </a:rPr>
                        <a:t>65</a:t>
                      </a:r>
                    </a:p>
                  </a:txBody>
                  <a:tcPr anchor="ctr"/>
                </a:tc>
                <a:tc>
                  <a:txBody>
                    <a:bodyPr/>
                    <a:lstStyle/>
                    <a:p>
                      <a:pPr algn="l"/>
                      <a:r>
                        <a:rPr lang="ja-JP" altLang="en-US" sz="1100" b="1" dirty="0">
                          <a:effectLst/>
                          <a:latin typeface="+mn-ea"/>
                          <a:ea typeface="+mn-ea"/>
                        </a:rPr>
                        <a:t>平成</a:t>
                      </a:r>
                      <a:r>
                        <a:rPr lang="en-US" altLang="ja-JP" sz="1100" b="1" dirty="0">
                          <a:effectLst/>
                          <a:latin typeface="+mn-ea"/>
                          <a:ea typeface="+mn-ea"/>
                        </a:rPr>
                        <a:t>29</a:t>
                      </a:r>
                      <a:r>
                        <a:rPr lang="ja-JP" altLang="en-US" sz="1100" b="1" dirty="0">
                          <a:effectLst/>
                          <a:latin typeface="+mn-ea"/>
                          <a:ea typeface="+mn-ea"/>
                        </a:rPr>
                        <a:t>年</a:t>
                      </a:r>
                    </a:p>
                  </a:txBody>
                  <a:tcPr anchor="ctr"/>
                </a:tc>
                <a:tc>
                  <a:txBody>
                    <a:bodyPr/>
                    <a:lstStyle/>
                    <a:p>
                      <a:pPr algn="l"/>
                      <a:r>
                        <a:rPr lang="en-US" altLang="ja-JP" sz="1100" b="1" dirty="0">
                          <a:effectLst/>
                          <a:latin typeface="+mn-ea"/>
                          <a:ea typeface="+mn-ea"/>
                        </a:rPr>
                        <a:t>4</a:t>
                      </a:r>
                    </a:p>
                  </a:txBody>
                  <a:tcPr anchor="ctr"/>
                </a:tc>
                <a:tc>
                  <a:txBody>
                    <a:bodyPr/>
                    <a:lstStyle/>
                    <a:p>
                      <a:pPr algn="l"/>
                      <a:r>
                        <a:rPr lang="en-US" sz="1100" b="1" dirty="0">
                          <a:effectLst/>
                          <a:latin typeface="+mn-ea"/>
                          <a:ea typeface="+mn-ea"/>
                        </a:rPr>
                        <a:t>ＲＣ</a:t>
                      </a:r>
                    </a:p>
                  </a:txBody>
                  <a:tcPr anchor="ctr"/>
                </a:tc>
                <a:tc>
                  <a:txBody>
                    <a:bodyPr/>
                    <a:lstStyle/>
                    <a:p>
                      <a:pPr algn="l"/>
                      <a:r>
                        <a:rPr lang="ja-JP" altLang="en-US" sz="1100" b="1" dirty="0">
                          <a:effectLst/>
                          <a:latin typeface="+mn-ea"/>
                          <a:ea typeface="+mn-ea"/>
                        </a:rPr>
                        <a:t>工業地域</a:t>
                      </a:r>
                    </a:p>
                  </a:txBody>
                  <a:tcPr anchor="ctr"/>
                </a:tc>
                <a:tc>
                  <a:txBody>
                    <a:bodyPr/>
                    <a:lstStyle/>
                    <a:p>
                      <a:pPr algn="l"/>
                      <a:r>
                        <a:rPr lang="en-US" altLang="ja-JP" sz="1100" b="1" dirty="0">
                          <a:effectLst/>
                          <a:latin typeface="+mn-ea"/>
                          <a:ea typeface="+mn-ea"/>
                        </a:rPr>
                        <a:t>60</a:t>
                      </a:r>
                    </a:p>
                  </a:txBody>
                  <a:tcPr anchor="ctr"/>
                </a:tc>
                <a:tc>
                  <a:txBody>
                    <a:bodyPr/>
                    <a:lstStyle/>
                    <a:p>
                      <a:pPr algn="l"/>
                      <a:r>
                        <a:rPr lang="en-US" altLang="ja-JP" sz="1100" b="1" dirty="0">
                          <a:effectLst/>
                          <a:latin typeface="+mn-ea"/>
                          <a:ea typeface="+mn-ea"/>
                        </a:rPr>
                        <a:t>200</a:t>
                      </a:r>
                    </a:p>
                  </a:txBody>
                  <a:tcPr anchor="ctr"/>
                </a:tc>
                <a:tc>
                  <a:txBody>
                    <a:bodyPr/>
                    <a:lstStyle/>
                    <a:p>
                      <a:pPr algn="l"/>
                      <a:r>
                        <a:rPr lang="en-US" altLang="ja-JP" sz="1100" b="1" dirty="0">
                          <a:effectLst/>
                          <a:latin typeface="+mn-ea"/>
                          <a:ea typeface="+mn-ea"/>
                        </a:rPr>
                        <a:t>2021</a:t>
                      </a:r>
                    </a:p>
                  </a:txBody>
                  <a:tcPr anchor="ctr"/>
                </a:tc>
                <a:tc>
                  <a:txBody>
                    <a:bodyPr/>
                    <a:lstStyle/>
                    <a:p>
                      <a:pPr algn="l"/>
                      <a:r>
                        <a:rPr lang="ja-JP" altLang="en-US" sz="1100" b="1" dirty="0">
                          <a:effectLst/>
                          <a:latin typeface="+mn-ea"/>
                          <a:ea typeface="+mn-ea"/>
                        </a:rPr>
                        <a:t>未改装</a:t>
                      </a:r>
                    </a:p>
                  </a:txBody>
                  <a:tcPr anchor="ctr"/>
                </a:tc>
                <a:extLst>
                  <a:ext uri="{0D108BD9-81ED-4DB2-BD59-A6C34878D82A}">
                    <a16:rowId xmlns:a16="http://schemas.microsoft.com/office/drawing/2014/main" val="1421906561"/>
                  </a:ext>
                </a:extLst>
              </a:tr>
              <a:tr h="451567">
                <a:tc>
                  <a:txBody>
                    <a:bodyPr/>
                    <a:lstStyle/>
                    <a:p>
                      <a:pPr algn="r"/>
                      <a:r>
                        <a:rPr lang="en-US" altLang="ja-JP" sz="1100" b="1">
                          <a:effectLst/>
                          <a:latin typeface="+mn-ea"/>
                          <a:ea typeface="+mn-ea"/>
                        </a:rPr>
                        <a:t>32,000,000</a:t>
                      </a:r>
                      <a:endParaRPr lang="en-US" altLang="ja-JP" sz="1100" b="1" dirty="0">
                        <a:effectLst/>
                        <a:latin typeface="+mn-ea"/>
                        <a:ea typeface="+mn-ea"/>
                      </a:endParaRPr>
                    </a:p>
                  </a:txBody>
                  <a:tcPr anchor="ctr"/>
                </a:tc>
                <a:tc>
                  <a:txBody>
                    <a:bodyPr/>
                    <a:lstStyle/>
                    <a:p>
                      <a:pPr algn="l"/>
                      <a:r>
                        <a:rPr lang="ja-JP" altLang="en-US" sz="1100" b="1" dirty="0">
                          <a:effectLst/>
                          <a:latin typeface="+mn-ea"/>
                          <a:ea typeface="+mn-ea"/>
                        </a:rPr>
                        <a:t>吉田町</a:t>
                      </a:r>
                    </a:p>
                  </a:txBody>
                  <a:tcPr anchor="ctr"/>
                </a:tc>
                <a:tc>
                  <a:txBody>
                    <a:bodyPr/>
                    <a:lstStyle/>
                    <a:p>
                      <a:pPr algn="l"/>
                      <a:r>
                        <a:rPr lang="en-US" altLang="ja-JP" sz="1100" b="1" dirty="0">
                          <a:effectLst/>
                          <a:latin typeface="+mn-ea"/>
                          <a:ea typeface="+mn-ea"/>
                        </a:rPr>
                        <a:t>13</a:t>
                      </a:r>
                    </a:p>
                  </a:txBody>
                  <a:tcPr anchor="ctr"/>
                </a:tc>
                <a:tc>
                  <a:txBody>
                    <a:bodyPr/>
                    <a:lstStyle/>
                    <a:p>
                      <a:pPr algn="l"/>
                      <a:r>
                        <a:rPr lang="en-US" sz="1100" b="1" dirty="0">
                          <a:effectLst/>
                          <a:latin typeface="+mn-ea"/>
                          <a:ea typeface="+mn-ea"/>
                        </a:rPr>
                        <a:t>２ＬＤＫ</a:t>
                      </a:r>
                    </a:p>
                  </a:txBody>
                  <a:tcPr anchor="ctr"/>
                </a:tc>
                <a:tc>
                  <a:txBody>
                    <a:bodyPr/>
                    <a:lstStyle/>
                    <a:p>
                      <a:pPr algn="l"/>
                      <a:r>
                        <a:rPr lang="en-US" altLang="ja-JP" sz="1100" b="1" dirty="0">
                          <a:effectLst/>
                          <a:latin typeface="+mn-ea"/>
                          <a:ea typeface="+mn-ea"/>
                        </a:rPr>
                        <a:t>65</a:t>
                      </a:r>
                    </a:p>
                  </a:txBody>
                  <a:tcPr anchor="ctr"/>
                </a:tc>
                <a:tc>
                  <a:txBody>
                    <a:bodyPr/>
                    <a:lstStyle/>
                    <a:p>
                      <a:pPr algn="l"/>
                      <a:r>
                        <a:rPr lang="ja-JP" altLang="en-US" sz="1100" b="1" dirty="0">
                          <a:effectLst/>
                          <a:latin typeface="+mn-ea"/>
                          <a:ea typeface="+mn-ea"/>
                        </a:rPr>
                        <a:t>平成</a:t>
                      </a:r>
                      <a:r>
                        <a:rPr lang="en-US" altLang="ja-JP" sz="1100" b="1" dirty="0">
                          <a:effectLst/>
                          <a:latin typeface="+mn-ea"/>
                          <a:ea typeface="+mn-ea"/>
                        </a:rPr>
                        <a:t>12</a:t>
                      </a:r>
                      <a:r>
                        <a:rPr lang="ja-JP" altLang="en-US" sz="1100" b="1" dirty="0">
                          <a:effectLst/>
                          <a:latin typeface="+mn-ea"/>
                          <a:ea typeface="+mn-ea"/>
                        </a:rPr>
                        <a:t>年</a:t>
                      </a:r>
                    </a:p>
                  </a:txBody>
                  <a:tcPr anchor="ctr"/>
                </a:tc>
                <a:tc>
                  <a:txBody>
                    <a:bodyPr/>
                    <a:lstStyle/>
                    <a:p>
                      <a:pPr algn="l"/>
                      <a:r>
                        <a:rPr lang="en-US" altLang="ja-JP" sz="1100" b="1" dirty="0">
                          <a:effectLst/>
                          <a:latin typeface="+mn-ea"/>
                          <a:ea typeface="+mn-ea"/>
                        </a:rPr>
                        <a:t>19</a:t>
                      </a:r>
                    </a:p>
                  </a:txBody>
                  <a:tcPr anchor="ctr"/>
                </a:tc>
                <a:tc>
                  <a:txBody>
                    <a:bodyPr/>
                    <a:lstStyle/>
                    <a:p>
                      <a:pPr algn="l"/>
                      <a:r>
                        <a:rPr lang="en-US" sz="1100" b="1" dirty="0">
                          <a:effectLst/>
                          <a:latin typeface="+mn-ea"/>
                          <a:ea typeface="+mn-ea"/>
                        </a:rPr>
                        <a:t>ＲＣ</a:t>
                      </a:r>
                    </a:p>
                  </a:txBody>
                  <a:tcPr anchor="ctr"/>
                </a:tc>
                <a:tc>
                  <a:txBody>
                    <a:bodyPr/>
                    <a:lstStyle/>
                    <a:p>
                      <a:pPr algn="l"/>
                      <a:r>
                        <a:rPr lang="zh-TW" altLang="en-US" sz="1100" b="1" dirty="0">
                          <a:effectLst/>
                          <a:latin typeface="+mn-ea"/>
                          <a:ea typeface="+mn-ea"/>
                        </a:rPr>
                        <a:t>第２種住居地域</a:t>
                      </a:r>
                    </a:p>
                  </a:txBody>
                  <a:tcPr anchor="ctr"/>
                </a:tc>
                <a:tc>
                  <a:txBody>
                    <a:bodyPr/>
                    <a:lstStyle/>
                    <a:p>
                      <a:pPr algn="l"/>
                      <a:r>
                        <a:rPr lang="en-US" altLang="ja-JP" sz="1100" b="1" dirty="0">
                          <a:effectLst/>
                          <a:latin typeface="+mn-ea"/>
                          <a:ea typeface="+mn-ea"/>
                        </a:rPr>
                        <a:t>60</a:t>
                      </a:r>
                    </a:p>
                  </a:txBody>
                  <a:tcPr anchor="ctr"/>
                </a:tc>
                <a:tc>
                  <a:txBody>
                    <a:bodyPr/>
                    <a:lstStyle/>
                    <a:p>
                      <a:pPr algn="l"/>
                      <a:r>
                        <a:rPr lang="en-US" altLang="ja-JP" sz="1100" b="1" dirty="0">
                          <a:effectLst/>
                          <a:latin typeface="+mn-ea"/>
                          <a:ea typeface="+mn-ea"/>
                        </a:rPr>
                        <a:t>200</a:t>
                      </a:r>
                    </a:p>
                  </a:txBody>
                  <a:tcPr anchor="ctr"/>
                </a:tc>
                <a:tc>
                  <a:txBody>
                    <a:bodyPr/>
                    <a:lstStyle/>
                    <a:p>
                      <a:pPr algn="l"/>
                      <a:r>
                        <a:rPr lang="en-US" altLang="ja-JP" sz="1100" b="1" dirty="0">
                          <a:effectLst/>
                          <a:latin typeface="+mn-ea"/>
                          <a:ea typeface="+mn-ea"/>
                        </a:rPr>
                        <a:t>2019</a:t>
                      </a:r>
                    </a:p>
                  </a:txBody>
                  <a:tcPr anchor="ctr"/>
                </a:tc>
                <a:tc>
                  <a:txBody>
                    <a:bodyPr/>
                    <a:lstStyle/>
                    <a:p>
                      <a:pPr algn="l"/>
                      <a:r>
                        <a:rPr lang="ja-JP" altLang="en-US" sz="1100" b="1" dirty="0">
                          <a:effectLst/>
                          <a:latin typeface="+mn-ea"/>
                          <a:ea typeface="+mn-ea"/>
                        </a:rPr>
                        <a:t>未改装</a:t>
                      </a:r>
                    </a:p>
                  </a:txBody>
                  <a:tcPr anchor="ctr"/>
                </a:tc>
                <a:extLst>
                  <a:ext uri="{0D108BD9-81ED-4DB2-BD59-A6C34878D82A}">
                    <a16:rowId xmlns:a16="http://schemas.microsoft.com/office/drawing/2014/main" val="3133906787"/>
                  </a:ext>
                </a:extLst>
              </a:tr>
              <a:tr h="451567">
                <a:tc>
                  <a:txBody>
                    <a:bodyPr/>
                    <a:lstStyle/>
                    <a:p>
                      <a:pPr algn="r"/>
                      <a:r>
                        <a:rPr kumimoji="1" lang="en-US" altLang="ja-JP" sz="1100" b="1">
                          <a:latin typeface="+mn-ea"/>
                          <a:ea typeface="+mn-ea"/>
                        </a:rPr>
                        <a:t>25,000,000</a:t>
                      </a:r>
                      <a:endParaRPr kumimoji="1" lang="ja-JP" altLang="en-US" sz="1100" b="1" dirty="0">
                        <a:latin typeface="+mn-ea"/>
                        <a:ea typeface="+mn-ea"/>
                      </a:endParaRPr>
                    </a:p>
                  </a:txBody>
                  <a:tcPr anchor="ctr"/>
                </a:tc>
                <a:tc>
                  <a:txBody>
                    <a:bodyPr/>
                    <a:lstStyle/>
                    <a:p>
                      <a:pPr algn="l"/>
                      <a:r>
                        <a:rPr lang="ja-JP" altLang="en-US" sz="1100" b="1" dirty="0">
                          <a:effectLst/>
                          <a:latin typeface="+mn-ea"/>
                          <a:ea typeface="+mn-ea"/>
                        </a:rPr>
                        <a:t>矢部町</a:t>
                      </a:r>
                    </a:p>
                  </a:txBody>
                  <a:tcPr anchor="ctr"/>
                </a:tc>
                <a:tc>
                  <a:txBody>
                    <a:bodyPr/>
                    <a:lstStyle/>
                    <a:p>
                      <a:pPr algn="l"/>
                      <a:r>
                        <a:rPr lang="en-US" altLang="ja-JP" sz="1100" b="1" dirty="0">
                          <a:effectLst/>
                          <a:latin typeface="+mn-ea"/>
                          <a:ea typeface="+mn-ea"/>
                        </a:rPr>
                        <a:t>4</a:t>
                      </a:r>
                    </a:p>
                  </a:txBody>
                  <a:tcPr anchor="ctr"/>
                </a:tc>
                <a:tc>
                  <a:txBody>
                    <a:bodyPr/>
                    <a:lstStyle/>
                    <a:p>
                      <a:pPr algn="l"/>
                      <a:r>
                        <a:rPr lang="en-US" sz="1100" b="1" dirty="0">
                          <a:effectLst/>
                          <a:latin typeface="+mn-ea"/>
                          <a:ea typeface="+mn-ea"/>
                        </a:rPr>
                        <a:t>３ＬＤＫ</a:t>
                      </a:r>
                    </a:p>
                  </a:txBody>
                  <a:tcPr anchor="ctr"/>
                </a:tc>
                <a:tc>
                  <a:txBody>
                    <a:bodyPr/>
                    <a:lstStyle/>
                    <a:p>
                      <a:pPr algn="l"/>
                      <a:r>
                        <a:rPr lang="en-US" altLang="ja-JP" sz="1100" b="1" dirty="0">
                          <a:effectLst/>
                          <a:latin typeface="+mn-ea"/>
                          <a:ea typeface="+mn-ea"/>
                        </a:rPr>
                        <a:t>75</a:t>
                      </a:r>
                    </a:p>
                  </a:txBody>
                  <a:tcPr anchor="ctr"/>
                </a:tc>
                <a:tc>
                  <a:txBody>
                    <a:bodyPr/>
                    <a:lstStyle/>
                    <a:p>
                      <a:pPr algn="l"/>
                      <a:r>
                        <a:rPr lang="ja-JP" altLang="en-US" sz="1100" b="1" dirty="0">
                          <a:effectLst/>
                          <a:latin typeface="+mn-ea"/>
                          <a:ea typeface="+mn-ea"/>
                        </a:rPr>
                        <a:t>平成</a:t>
                      </a:r>
                      <a:r>
                        <a:rPr lang="en-US" altLang="ja-JP" sz="1100" b="1" dirty="0">
                          <a:effectLst/>
                          <a:latin typeface="+mn-ea"/>
                          <a:ea typeface="+mn-ea"/>
                        </a:rPr>
                        <a:t>10</a:t>
                      </a:r>
                      <a:r>
                        <a:rPr lang="ja-JP" altLang="en-US" sz="1100" b="1" dirty="0">
                          <a:effectLst/>
                          <a:latin typeface="+mn-ea"/>
                          <a:ea typeface="+mn-ea"/>
                        </a:rPr>
                        <a:t>年</a:t>
                      </a:r>
                    </a:p>
                  </a:txBody>
                  <a:tcPr anchor="ctr"/>
                </a:tc>
                <a:tc>
                  <a:txBody>
                    <a:bodyPr/>
                    <a:lstStyle/>
                    <a:p>
                      <a:pPr algn="l"/>
                      <a:r>
                        <a:rPr lang="en-US" altLang="ja-JP" sz="1100" b="1" dirty="0">
                          <a:effectLst/>
                          <a:latin typeface="+mn-ea"/>
                          <a:ea typeface="+mn-ea"/>
                        </a:rPr>
                        <a:t>22</a:t>
                      </a:r>
                    </a:p>
                  </a:txBody>
                  <a:tcPr anchor="ctr"/>
                </a:tc>
                <a:tc>
                  <a:txBody>
                    <a:bodyPr/>
                    <a:lstStyle/>
                    <a:p>
                      <a:pPr algn="l"/>
                      <a:r>
                        <a:rPr lang="en-US" sz="1100" b="1" dirty="0">
                          <a:effectLst/>
                          <a:latin typeface="+mn-ea"/>
                          <a:ea typeface="+mn-ea"/>
                        </a:rPr>
                        <a:t>ＲＣ</a:t>
                      </a:r>
                    </a:p>
                  </a:txBody>
                  <a:tcPr anchor="ctr"/>
                </a:tc>
                <a:tc>
                  <a:txBody>
                    <a:bodyPr/>
                    <a:lstStyle/>
                    <a:p>
                      <a:pPr algn="l"/>
                      <a:r>
                        <a:rPr lang="zh-TW" altLang="en-US" sz="1100" b="1" dirty="0">
                          <a:effectLst/>
                          <a:latin typeface="+mn-ea"/>
                          <a:ea typeface="+mn-ea"/>
                        </a:rPr>
                        <a:t>近隣商業地域</a:t>
                      </a:r>
                    </a:p>
                  </a:txBody>
                  <a:tcPr anchor="ctr"/>
                </a:tc>
                <a:tc>
                  <a:txBody>
                    <a:bodyPr/>
                    <a:lstStyle/>
                    <a:p>
                      <a:pPr algn="l"/>
                      <a:r>
                        <a:rPr lang="en-US" altLang="ja-JP" sz="1100" b="1" dirty="0">
                          <a:effectLst/>
                          <a:latin typeface="+mn-ea"/>
                          <a:ea typeface="+mn-ea"/>
                        </a:rPr>
                        <a:t>80</a:t>
                      </a:r>
                    </a:p>
                  </a:txBody>
                  <a:tcPr anchor="ctr"/>
                </a:tc>
                <a:tc>
                  <a:txBody>
                    <a:bodyPr/>
                    <a:lstStyle/>
                    <a:p>
                      <a:pPr algn="l"/>
                      <a:r>
                        <a:rPr lang="en-US" altLang="ja-JP" sz="1100" b="1" dirty="0">
                          <a:effectLst/>
                          <a:latin typeface="+mn-ea"/>
                          <a:ea typeface="+mn-ea"/>
                        </a:rPr>
                        <a:t>400</a:t>
                      </a:r>
                    </a:p>
                  </a:txBody>
                  <a:tcPr anchor="ctr"/>
                </a:tc>
                <a:tc>
                  <a:txBody>
                    <a:bodyPr/>
                    <a:lstStyle/>
                    <a:p>
                      <a:pPr algn="l"/>
                      <a:r>
                        <a:rPr lang="en-US" altLang="ja-JP" sz="1100" b="1" dirty="0">
                          <a:effectLst/>
                          <a:latin typeface="+mn-ea"/>
                          <a:ea typeface="+mn-ea"/>
                        </a:rPr>
                        <a:t>2020</a:t>
                      </a:r>
                    </a:p>
                  </a:txBody>
                  <a:tcPr anchor="ctr"/>
                </a:tc>
                <a:tc>
                  <a:txBody>
                    <a:bodyPr/>
                    <a:lstStyle/>
                    <a:p>
                      <a:pPr algn="l"/>
                      <a:r>
                        <a:rPr lang="ja-JP" altLang="en-US" sz="1100" b="1" dirty="0">
                          <a:effectLst/>
                          <a:latin typeface="+mn-ea"/>
                          <a:ea typeface="+mn-ea"/>
                        </a:rPr>
                        <a:t>改装済</a:t>
                      </a:r>
                    </a:p>
                  </a:txBody>
                  <a:tcPr anchor="ctr"/>
                </a:tc>
                <a:extLst>
                  <a:ext uri="{0D108BD9-81ED-4DB2-BD59-A6C34878D82A}">
                    <a16:rowId xmlns:a16="http://schemas.microsoft.com/office/drawing/2014/main" val="1332891417"/>
                  </a:ext>
                </a:extLst>
              </a:tr>
            </a:tbl>
          </a:graphicData>
        </a:graphic>
      </p:graphicFrame>
      <p:sp>
        <p:nvSpPr>
          <p:cNvPr id="8" name="四角形: 角を丸くする 7">
            <a:extLst>
              <a:ext uri="{FF2B5EF4-FFF2-40B4-BE49-F238E27FC236}">
                <a16:creationId xmlns:a16="http://schemas.microsoft.com/office/drawing/2014/main" id="{599D2325-CAE6-4680-B5B6-B9738C3129DE}"/>
              </a:ext>
            </a:extLst>
          </p:cNvPr>
          <p:cNvSpPr/>
          <p:nvPr/>
        </p:nvSpPr>
        <p:spPr>
          <a:xfrm>
            <a:off x="766763" y="2099388"/>
            <a:ext cx="1006053" cy="2071396"/>
          </a:xfrm>
          <a:prstGeom prst="roundRect">
            <a:avLst/>
          </a:prstGeom>
          <a:noFill/>
          <a:ln w="38100">
            <a:solidFill>
              <a:srgbClr val="EB004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9" name="吹き出し: 折線 (強調線付き) 8">
            <a:extLst>
              <a:ext uri="{FF2B5EF4-FFF2-40B4-BE49-F238E27FC236}">
                <a16:creationId xmlns:a16="http://schemas.microsoft.com/office/drawing/2014/main" id="{B8743F24-CF55-4785-9E41-7B6370217578}"/>
              </a:ext>
            </a:extLst>
          </p:cNvPr>
          <p:cNvSpPr/>
          <p:nvPr/>
        </p:nvSpPr>
        <p:spPr>
          <a:xfrm>
            <a:off x="1772816" y="4379929"/>
            <a:ext cx="1492898" cy="418537"/>
          </a:xfrm>
          <a:prstGeom prst="accentCallout2">
            <a:avLst>
              <a:gd name="adj1" fmla="val 18750"/>
              <a:gd name="adj2" fmla="val -8333"/>
              <a:gd name="adj3" fmla="val 18750"/>
              <a:gd name="adj4" fmla="val -16667"/>
              <a:gd name="adj5" fmla="val -43554"/>
              <a:gd name="adj6" fmla="val -42292"/>
            </a:avLst>
          </a:prstGeom>
          <a:noFill/>
          <a:ln w="19050">
            <a:solidFill>
              <a:srgbClr val="EB004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r>
              <a:rPr kumimoji="1" lang="ja-JP" altLang="en-US" b="1" dirty="0">
                <a:solidFill>
                  <a:srgbClr val="EB0046"/>
                </a:solidFill>
                <a:latin typeface="+mn-ea"/>
              </a:rPr>
              <a:t>目的変数</a:t>
            </a:r>
            <a:endParaRPr kumimoji="1" lang="en-US" altLang="ja-JP" b="1" dirty="0">
              <a:solidFill>
                <a:srgbClr val="EB0046"/>
              </a:solidFill>
              <a:latin typeface="+mn-ea"/>
            </a:endParaRPr>
          </a:p>
        </p:txBody>
      </p:sp>
      <p:sp>
        <p:nvSpPr>
          <p:cNvPr id="26" name="四角形: 角を丸くする 25">
            <a:extLst>
              <a:ext uri="{FF2B5EF4-FFF2-40B4-BE49-F238E27FC236}">
                <a16:creationId xmlns:a16="http://schemas.microsoft.com/office/drawing/2014/main" id="{F625D1B3-33F5-4737-A2CF-F84D30057B7C}"/>
              </a:ext>
            </a:extLst>
          </p:cNvPr>
          <p:cNvSpPr/>
          <p:nvPr/>
        </p:nvSpPr>
        <p:spPr>
          <a:xfrm>
            <a:off x="5719665" y="2062028"/>
            <a:ext cx="653143" cy="2071396"/>
          </a:xfrm>
          <a:prstGeom prst="roundRect">
            <a:avLst/>
          </a:prstGeom>
          <a:noFill/>
          <a:ln w="38100">
            <a:solidFill>
              <a:srgbClr val="EB004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27" name="吹き出し: 折線 (強調線付き) 26">
            <a:extLst>
              <a:ext uri="{FF2B5EF4-FFF2-40B4-BE49-F238E27FC236}">
                <a16:creationId xmlns:a16="http://schemas.microsoft.com/office/drawing/2014/main" id="{F809901D-958B-4BD0-8A3C-D0700D678359}"/>
              </a:ext>
            </a:extLst>
          </p:cNvPr>
          <p:cNvSpPr/>
          <p:nvPr/>
        </p:nvSpPr>
        <p:spPr>
          <a:xfrm>
            <a:off x="6658699" y="4397654"/>
            <a:ext cx="1492898" cy="418537"/>
          </a:xfrm>
          <a:prstGeom prst="accentCallout2">
            <a:avLst>
              <a:gd name="adj1" fmla="val 18750"/>
              <a:gd name="adj2" fmla="val -8333"/>
              <a:gd name="adj3" fmla="val 18750"/>
              <a:gd name="adj4" fmla="val -16667"/>
              <a:gd name="adj5" fmla="val -63618"/>
              <a:gd name="adj6" fmla="val -41042"/>
            </a:avLst>
          </a:prstGeom>
          <a:noFill/>
          <a:ln w="19050">
            <a:solidFill>
              <a:srgbClr val="EB004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r>
              <a:rPr kumimoji="1" lang="ja-JP" altLang="en-US" b="1" dirty="0">
                <a:solidFill>
                  <a:srgbClr val="EB0046"/>
                </a:solidFill>
                <a:latin typeface="+mn-ea"/>
              </a:rPr>
              <a:t>説明変数</a:t>
            </a:r>
            <a:endParaRPr kumimoji="1" lang="en-US" altLang="ja-JP" b="1" dirty="0">
              <a:solidFill>
                <a:srgbClr val="EB0046"/>
              </a:solidFill>
              <a:latin typeface="+mn-ea"/>
            </a:endParaRPr>
          </a:p>
        </p:txBody>
      </p:sp>
      <p:sp>
        <p:nvSpPr>
          <p:cNvPr id="12" name="四角形: 角を丸くする 11">
            <a:extLst>
              <a:ext uri="{FF2B5EF4-FFF2-40B4-BE49-F238E27FC236}">
                <a16:creationId xmlns:a16="http://schemas.microsoft.com/office/drawing/2014/main" id="{0A49A8CD-BFCB-4CDB-8279-5FFF6829BE30}"/>
              </a:ext>
            </a:extLst>
          </p:cNvPr>
          <p:cNvSpPr/>
          <p:nvPr/>
        </p:nvSpPr>
        <p:spPr bwMode="auto">
          <a:xfrm>
            <a:off x="1381487" y="5007611"/>
            <a:ext cx="9429026" cy="1368000"/>
          </a:xfrm>
          <a:prstGeom prst="roundRect">
            <a:avLst>
              <a:gd name="adj" fmla="val 3421"/>
            </a:avLst>
          </a:prstGeom>
          <a:solidFill>
            <a:srgbClr val="ECF6F8"/>
          </a:solidFill>
          <a:ln w="19050" algn="ctr">
            <a:solidFill>
              <a:srgbClr val="00879E"/>
            </a:solidFill>
            <a:prstDash val="solid"/>
            <a:round/>
            <a:headEnd/>
            <a:tailEnd/>
          </a:ln>
          <a:effectLst/>
        </p:spPr>
        <p:txBody>
          <a:bodyPr wrap="none" rtlCol="0" anchor="ctr"/>
          <a:lstStyle/>
          <a:p>
            <a:pPr algn="ctr" fontAlgn="base">
              <a:spcBef>
                <a:spcPct val="0"/>
              </a:spcBef>
              <a:spcAft>
                <a:spcPct val="0"/>
              </a:spcAft>
            </a:pPr>
            <a:endParaRPr kumimoji="1" lang="en-US" altLang="ja-JP" dirty="0">
              <a:solidFill>
                <a:srgbClr val="00879E"/>
              </a:solidFill>
              <a:latin typeface="Arial" pitchFamily="34" charset="0"/>
              <a:ea typeface="ＭＳ Ｐゴシック" pitchFamily="50" charset="-128"/>
            </a:endParaRPr>
          </a:p>
        </p:txBody>
      </p:sp>
      <p:sp>
        <p:nvSpPr>
          <p:cNvPr id="3" name="テキスト ボックス 2">
            <a:extLst>
              <a:ext uri="{FF2B5EF4-FFF2-40B4-BE49-F238E27FC236}">
                <a16:creationId xmlns:a16="http://schemas.microsoft.com/office/drawing/2014/main" id="{657974C9-C09B-484D-B41B-75374FC5F673}"/>
              </a:ext>
            </a:extLst>
          </p:cNvPr>
          <p:cNvSpPr txBox="1"/>
          <p:nvPr/>
        </p:nvSpPr>
        <p:spPr>
          <a:xfrm>
            <a:off x="2391747" y="5143497"/>
            <a:ext cx="7408506" cy="1323439"/>
          </a:xfrm>
          <a:prstGeom prst="rect">
            <a:avLst/>
          </a:prstGeom>
          <a:noFill/>
        </p:spPr>
        <p:txBody>
          <a:bodyPr wrap="square" rtlCol="0">
            <a:spAutoFit/>
          </a:bodyPr>
          <a:lstStyle/>
          <a:p>
            <a:pPr fontAlgn="base">
              <a:spcBef>
                <a:spcPct val="0"/>
              </a:spcBef>
              <a:spcAft>
                <a:spcPct val="0"/>
              </a:spcAft>
            </a:pPr>
            <a:r>
              <a:rPr kumimoji="1" lang="ja-JP" altLang="en-US" sz="1600" b="1" dirty="0">
                <a:solidFill>
                  <a:srgbClr val="494949"/>
                </a:solidFill>
                <a:latin typeface="Arial" pitchFamily="34" charset="0"/>
                <a:ea typeface="ＭＳ Ｐゴシック" pitchFamily="50" charset="-128"/>
              </a:rPr>
              <a:t>単回帰分析の線形関数は非常に単純な一次方程式</a:t>
            </a:r>
            <a:endParaRPr kumimoji="1" lang="en-US" altLang="ja-JP" sz="1600" b="1" dirty="0">
              <a:solidFill>
                <a:srgbClr val="494949"/>
              </a:solidFill>
              <a:latin typeface="Arial" pitchFamily="34" charset="0"/>
              <a:ea typeface="ＭＳ Ｐゴシック" pitchFamily="50" charset="-128"/>
            </a:endParaRPr>
          </a:p>
          <a:p>
            <a:pPr fontAlgn="base">
              <a:spcBef>
                <a:spcPct val="0"/>
              </a:spcBef>
              <a:spcAft>
                <a:spcPct val="0"/>
              </a:spcAft>
            </a:pPr>
            <a:r>
              <a:rPr kumimoji="1" lang="en-US" altLang="ja-JP" sz="1600" b="1" dirty="0">
                <a:solidFill>
                  <a:srgbClr val="494949"/>
                </a:solidFill>
                <a:latin typeface="Arial" pitchFamily="34" charset="0"/>
                <a:ea typeface="ＭＳ Ｐゴシック" pitchFamily="50" charset="-128"/>
              </a:rPr>
              <a:t>y = ax + b</a:t>
            </a:r>
          </a:p>
          <a:p>
            <a:pPr fontAlgn="base">
              <a:spcBef>
                <a:spcPct val="0"/>
              </a:spcBef>
              <a:spcAft>
                <a:spcPct val="0"/>
              </a:spcAft>
            </a:pPr>
            <a:r>
              <a:rPr kumimoji="1" lang="en-US" altLang="ja-JP" sz="1600" b="1" dirty="0">
                <a:solidFill>
                  <a:srgbClr val="494949"/>
                </a:solidFill>
                <a:latin typeface="Arial" pitchFamily="34" charset="0"/>
                <a:ea typeface="ＭＳ Ｐゴシック" pitchFamily="50" charset="-128"/>
              </a:rPr>
              <a:t>y</a:t>
            </a:r>
            <a:r>
              <a:rPr kumimoji="1" lang="ja-JP" altLang="en-US" sz="1600" b="1" dirty="0">
                <a:solidFill>
                  <a:srgbClr val="494949"/>
                </a:solidFill>
                <a:latin typeface="Arial" pitchFamily="34" charset="0"/>
                <a:ea typeface="ＭＳ Ｐゴシック" pitchFamily="50" charset="-128"/>
              </a:rPr>
              <a:t>：目的変数</a:t>
            </a:r>
            <a:r>
              <a:rPr kumimoji="1" lang="en-US" altLang="ja-JP" sz="1600" b="1" dirty="0">
                <a:solidFill>
                  <a:srgbClr val="494949"/>
                </a:solidFill>
                <a:latin typeface="Arial" pitchFamily="34" charset="0"/>
                <a:ea typeface="ＭＳ Ｐゴシック" pitchFamily="50" charset="-128"/>
              </a:rPr>
              <a:t>		x</a:t>
            </a:r>
            <a:r>
              <a:rPr kumimoji="1" lang="ja-JP" altLang="en-US" sz="1600" b="1" dirty="0">
                <a:solidFill>
                  <a:srgbClr val="494949"/>
                </a:solidFill>
                <a:latin typeface="Arial" pitchFamily="34" charset="0"/>
                <a:ea typeface="ＭＳ Ｐゴシック" pitchFamily="50" charset="-128"/>
              </a:rPr>
              <a:t>：説明変数</a:t>
            </a:r>
            <a:endParaRPr kumimoji="1" lang="en-US" altLang="ja-JP" sz="1600" b="1" dirty="0">
              <a:solidFill>
                <a:srgbClr val="494949"/>
              </a:solidFill>
              <a:latin typeface="Arial" pitchFamily="34" charset="0"/>
              <a:ea typeface="ＭＳ Ｐゴシック" pitchFamily="50" charset="-128"/>
            </a:endParaRPr>
          </a:p>
          <a:p>
            <a:pPr fontAlgn="base">
              <a:spcBef>
                <a:spcPct val="0"/>
              </a:spcBef>
              <a:spcAft>
                <a:spcPct val="0"/>
              </a:spcAft>
            </a:pPr>
            <a:r>
              <a:rPr kumimoji="1" lang="en-US" altLang="ja-JP" sz="1600" b="1" dirty="0">
                <a:solidFill>
                  <a:srgbClr val="494949"/>
                </a:solidFill>
                <a:latin typeface="Arial" pitchFamily="34" charset="0"/>
                <a:ea typeface="ＭＳ Ｐゴシック" pitchFamily="50" charset="-128"/>
              </a:rPr>
              <a:t>a</a:t>
            </a:r>
            <a:r>
              <a:rPr kumimoji="1" lang="ja-JP" altLang="en-US" sz="1600" b="1" dirty="0">
                <a:solidFill>
                  <a:srgbClr val="494949"/>
                </a:solidFill>
                <a:latin typeface="Arial" pitchFamily="34" charset="0"/>
                <a:ea typeface="ＭＳ Ｐゴシック" pitchFamily="50" charset="-128"/>
              </a:rPr>
              <a:t>：直線の傾き</a:t>
            </a:r>
            <a:r>
              <a:rPr kumimoji="1" lang="en-US" altLang="ja-JP" sz="1600" b="1" dirty="0">
                <a:solidFill>
                  <a:srgbClr val="494949"/>
                </a:solidFill>
                <a:latin typeface="Arial" pitchFamily="34" charset="0"/>
                <a:ea typeface="ＭＳ Ｐゴシック" pitchFamily="50" charset="-128"/>
              </a:rPr>
              <a:t>		b</a:t>
            </a:r>
            <a:r>
              <a:rPr kumimoji="1" lang="ja-JP" altLang="en-US" sz="1600" b="1" dirty="0">
                <a:solidFill>
                  <a:srgbClr val="494949"/>
                </a:solidFill>
                <a:latin typeface="Arial" pitchFamily="34" charset="0"/>
                <a:ea typeface="ＭＳ Ｐゴシック" pitchFamily="50" charset="-128"/>
              </a:rPr>
              <a:t>：直線の</a:t>
            </a:r>
            <a:r>
              <a:rPr kumimoji="1" lang="en-US" altLang="ja-JP" sz="1600" b="1" dirty="0">
                <a:solidFill>
                  <a:srgbClr val="494949"/>
                </a:solidFill>
                <a:latin typeface="Arial" pitchFamily="34" charset="0"/>
                <a:ea typeface="ＭＳ Ｐゴシック" pitchFamily="50" charset="-128"/>
              </a:rPr>
              <a:t>y</a:t>
            </a:r>
            <a:r>
              <a:rPr kumimoji="1" lang="ja-JP" altLang="en-US" sz="1600" b="1" dirty="0">
                <a:solidFill>
                  <a:srgbClr val="494949"/>
                </a:solidFill>
                <a:latin typeface="Arial" pitchFamily="34" charset="0"/>
                <a:ea typeface="ＭＳ Ｐゴシック" pitchFamily="50" charset="-128"/>
              </a:rPr>
              <a:t>軸切片</a:t>
            </a:r>
            <a:endParaRPr kumimoji="1" lang="en-US" altLang="ja-JP" sz="1600" b="1" dirty="0">
              <a:solidFill>
                <a:srgbClr val="494949"/>
              </a:solidFill>
              <a:latin typeface="Arial" pitchFamily="34" charset="0"/>
              <a:ea typeface="ＭＳ Ｐゴシック" pitchFamily="50" charset="-128"/>
            </a:endParaRPr>
          </a:p>
          <a:p>
            <a:pPr defTabSz="914400" fontAlgn="base">
              <a:spcBef>
                <a:spcPct val="0"/>
              </a:spcBef>
              <a:spcAft>
                <a:spcPct val="0"/>
              </a:spcAft>
            </a:pPr>
            <a:endParaRPr kumimoji="1" lang="ja-JP" altLang="en-US" sz="1600" dirty="0">
              <a:solidFill>
                <a:srgbClr val="494949"/>
              </a:solidFill>
              <a:latin typeface="+mn-ea"/>
            </a:endParaRPr>
          </a:p>
        </p:txBody>
      </p:sp>
    </p:spTree>
    <p:extLst>
      <p:ext uri="{BB962C8B-B14F-4D97-AF65-F5344CB8AC3E}">
        <p14:creationId xmlns:p14="http://schemas.microsoft.com/office/powerpoint/2010/main" val="2246745770"/>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lang="en-US" altLang="ja-JP" dirty="0"/>
              <a:t>2-1-7.</a:t>
            </a:r>
            <a:r>
              <a:rPr lang="ja-JP" altLang="en-US" dirty="0"/>
              <a:t>単回帰分析の式</a:t>
            </a:r>
            <a:endParaRPr kumimoji="1" lang="ja-JP" altLang="en-US" dirty="0"/>
          </a:p>
        </p:txBody>
      </p:sp>
      <p:sp>
        <p:nvSpPr>
          <p:cNvPr id="5" name="スライド番号プレースホルダー 4">
            <a:extLst>
              <a:ext uri="{FF2B5EF4-FFF2-40B4-BE49-F238E27FC236}">
                <a16:creationId xmlns:a16="http://schemas.microsoft.com/office/drawing/2014/main" id="{C905B90A-465B-402F-BC68-6932C2B00E04}"/>
              </a:ext>
            </a:extLst>
          </p:cNvPr>
          <p:cNvSpPr>
            <a:spLocks noGrp="1"/>
          </p:cNvSpPr>
          <p:nvPr>
            <p:ph type="sldNum" sz="quarter" idx="10"/>
          </p:nvPr>
        </p:nvSpPr>
        <p:spPr/>
        <p:txBody>
          <a:bodyPr/>
          <a:lstStyle/>
          <a:p>
            <a:fld id="{5D750650-B10A-47BF-93C2-E1678438B37A}" type="slidenum">
              <a:rPr kumimoji="1" lang="ja-JP" altLang="en-US" smtClean="0"/>
              <a:pPr/>
              <a:t>174</a:t>
            </a:fld>
            <a:endParaRPr kumimoji="1" lang="ja-JP" altLang="en-US"/>
          </a:p>
        </p:txBody>
      </p:sp>
      <p:graphicFrame>
        <p:nvGraphicFramePr>
          <p:cNvPr id="11" name="グラフ 10">
            <a:extLst>
              <a:ext uri="{FF2B5EF4-FFF2-40B4-BE49-F238E27FC236}">
                <a16:creationId xmlns:a16="http://schemas.microsoft.com/office/drawing/2014/main" id="{89FC43E7-181B-4BD0-9658-14D50D442FB7}"/>
              </a:ext>
            </a:extLst>
          </p:cNvPr>
          <p:cNvGraphicFramePr/>
          <p:nvPr>
            <p:extLst>
              <p:ext uri="{D42A27DB-BD31-4B8C-83A1-F6EECF244321}">
                <p14:modId xmlns:p14="http://schemas.microsoft.com/office/powerpoint/2010/main" val="248672346"/>
              </p:ext>
            </p:extLst>
          </p:nvPr>
        </p:nvGraphicFramePr>
        <p:xfrm>
          <a:off x="1137301" y="972974"/>
          <a:ext cx="5942562" cy="3961709"/>
        </p:xfrm>
        <a:graphic>
          <a:graphicData uri="http://schemas.openxmlformats.org/drawingml/2006/chart">
            <c:chart xmlns:c="http://schemas.openxmlformats.org/drawingml/2006/chart" xmlns:r="http://schemas.openxmlformats.org/officeDocument/2006/relationships" r:id="rId3"/>
          </a:graphicData>
        </a:graphic>
      </p:graphicFrame>
      <p:sp>
        <p:nvSpPr>
          <p:cNvPr id="15" name="吹き出し: 折線 (強調線付き) 14">
            <a:extLst>
              <a:ext uri="{FF2B5EF4-FFF2-40B4-BE49-F238E27FC236}">
                <a16:creationId xmlns:a16="http://schemas.microsoft.com/office/drawing/2014/main" id="{2132582B-4E8B-48E8-88DE-54FFB737E23E}"/>
              </a:ext>
            </a:extLst>
          </p:cNvPr>
          <p:cNvSpPr/>
          <p:nvPr/>
        </p:nvSpPr>
        <p:spPr>
          <a:xfrm>
            <a:off x="6382141" y="1214185"/>
            <a:ext cx="565785" cy="260651"/>
          </a:xfrm>
          <a:prstGeom prst="accentCallout2">
            <a:avLst>
              <a:gd name="adj1" fmla="val 18750"/>
              <a:gd name="adj2" fmla="val -8333"/>
              <a:gd name="adj3" fmla="val 23208"/>
              <a:gd name="adj4" fmla="val -243882"/>
              <a:gd name="adj5" fmla="val 150399"/>
              <a:gd name="adj6" fmla="val -275026"/>
            </a:avLst>
          </a:prstGeom>
          <a:noFill/>
          <a:ln w="19050">
            <a:solidFill>
              <a:srgbClr val="EB004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r>
              <a:rPr kumimoji="1" lang="ja-JP" altLang="en-US" sz="1400" b="1" dirty="0">
                <a:solidFill>
                  <a:srgbClr val="EB0046"/>
                </a:solidFill>
                <a:latin typeface="+mn-ea"/>
              </a:rPr>
              <a:t>傾き：築年数が</a:t>
            </a:r>
            <a:r>
              <a:rPr kumimoji="1" lang="en-US" altLang="ja-JP" sz="1400" b="1" dirty="0">
                <a:solidFill>
                  <a:srgbClr val="EB0046"/>
                </a:solidFill>
                <a:latin typeface="+mn-ea"/>
              </a:rPr>
              <a:t>1</a:t>
            </a:r>
            <a:r>
              <a:rPr kumimoji="1" lang="ja-JP" altLang="en-US" sz="1400" b="1" dirty="0">
                <a:solidFill>
                  <a:srgbClr val="EB0046"/>
                </a:solidFill>
                <a:latin typeface="+mn-ea"/>
              </a:rPr>
              <a:t>年増えるごとにどう価格が変化するか</a:t>
            </a:r>
            <a:endParaRPr kumimoji="1" lang="en-US" altLang="ja-JP" sz="1400" b="1" dirty="0">
              <a:solidFill>
                <a:srgbClr val="EB0046"/>
              </a:solidFill>
              <a:latin typeface="+mn-ea"/>
            </a:endParaRPr>
          </a:p>
        </p:txBody>
      </p:sp>
      <p:sp>
        <p:nvSpPr>
          <p:cNvPr id="16" name="吹き出し: 折線 (強調線付き) 15">
            <a:extLst>
              <a:ext uri="{FF2B5EF4-FFF2-40B4-BE49-F238E27FC236}">
                <a16:creationId xmlns:a16="http://schemas.microsoft.com/office/drawing/2014/main" id="{33B1C409-DE65-4E35-858C-62D2B925AEA9}"/>
              </a:ext>
            </a:extLst>
          </p:cNvPr>
          <p:cNvSpPr/>
          <p:nvPr/>
        </p:nvSpPr>
        <p:spPr>
          <a:xfrm>
            <a:off x="6382141" y="2083202"/>
            <a:ext cx="550506" cy="260651"/>
          </a:xfrm>
          <a:prstGeom prst="accentCallout2">
            <a:avLst>
              <a:gd name="adj1" fmla="val 18750"/>
              <a:gd name="adj2" fmla="val -8333"/>
              <a:gd name="adj3" fmla="val 18750"/>
              <a:gd name="adj4" fmla="val -64125"/>
              <a:gd name="adj5" fmla="val -95573"/>
              <a:gd name="adj6" fmla="val -112494"/>
            </a:avLst>
          </a:prstGeom>
          <a:noFill/>
          <a:ln w="19050">
            <a:solidFill>
              <a:srgbClr val="00879E"/>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r>
              <a:rPr kumimoji="1" lang="ja-JP" altLang="en-US" sz="1400" b="1" dirty="0">
                <a:solidFill>
                  <a:srgbClr val="00879E"/>
                </a:solidFill>
                <a:latin typeface="+mn-ea"/>
              </a:rPr>
              <a:t>切片：築年数</a:t>
            </a:r>
            <a:r>
              <a:rPr kumimoji="1" lang="en-US" altLang="ja-JP" sz="1400" b="1" dirty="0">
                <a:solidFill>
                  <a:srgbClr val="00879E"/>
                </a:solidFill>
                <a:latin typeface="+mn-ea"/>
              </a:rPr>
              <a:t>0</a:t>
            </a:r>
            <a:r>
              <a:rPr kumimoji="1" lang="ja-JP" altLang="en-US" sz="1400" b="1" dirty="0">
                <a:solidFill>
                  <a:srgbClr val="00879E"/>
                </a:solidFill>
                <a:latin typeface="+mn-ea"/>
              </a:rPr>
              <a:t>で取引価格がいくらになるか</a:t>
            </a:r>
            <a:endParaRPr kumimoji="1" lang="en-US" altLang="ja-JP" sz="1400" b="1" dirty="0">
              <a:solidFill>
                <a:srgbClr val="00879E"/>
              </a:solidFill>
              <a:latin typeface="+mn-ea"/>
            </a:endParaRPr>
          </a:p>
        </p:txBody>
      </p:sp>
      <p:sp>
        <p:nvSpPr>
          <p:cNvPr id="17" name="正方形/長方形 16">
            <a:extLst>
              <a:ext uri="{FF2B5EF4-FFF2-40B4-BE49-F238E27FC236}">
                <a16:creationId xmlns:a16="http://schemas.microsoft.com/office/drawing/2014/main" id="{0B0A93C4-0378-487E-9AD1-8B8FF61F353C}"/>
              </a:ext>
            </a:extLst>
          </p:cNvPr>
          <p:cNvSpPr/>
          <p:nvPr/>
        </p:nvSpPr>
        <p:spPr bwMode="auto">
          <a:xfrm>
            <a:off x="1142543" y="5058874"/>
            <a:ext cx="10168171" cy="1211356"/>
          </a:xfrm>
          <a:prstGeom prst="rect">
            <a:avLst/>
          </a:prstGeom>
          <a:solidFill>
            <a:srgbClr val="FFF4E1"/>
          </a:solidFill>
          <a:ln w="19050" algn="ctr">
            <a:noFill/>
            <a:prstDash val="dash"/>
            <a:round/>
            <a:headEnd/>
            <a:tailEnd/>
          </a:ln>
          <a:effectLst/>
        </p:spPr>
        <p:txBody>
          <a:bodyPr wrap="none" lIns="324000" tIns="144000" bIns="72000" rtlCol="0" anchor="ctr"/>
          <a:lstStyle/>
          <a:p>
            <a:pPr marL="0" lvl="2">
              <a:buClr>
                <a:srgbClr val="F36C37"/>
              </a:buClr>
            </a:pPr>
            <a:r>
              <a:rPr lang="ja-JP" altLang="en-US" sz="1600" b="1" dirty="0">
                <a:solidFill>
                  <a:schemeClr val="tx1">
                    <a:lumMod val="75000"/>
                    <a:lumOff val="25000"/>
                  </a:schemeClr>
                </a:solidFill>
                <a:latin typeface="+mn-ea"/>
              </a:rPr>
              <a:t>　築年数を説明変数にとって線形回帰を行うと上のグラフのように、線形的に特徴をとらえた方程式</a:t>
            </a:r>
            <a:endParaRPr lang="en-US" altLang="ja-JP" sz="1600" b="1" dirty="0">
              <a:solidFill>
                <a:schemeClr val="tx1">
                  <a:lumMod val="75000"/>
                  <a:lumOff val="25000"/>
                </a:schemeClr>
              </a:solidFill>
              <a:latin typeface="+mn-ea"/>
            </a:endParaRPr>
          </a:p>
          <a:p>
            <a:pPr marL="0" lvl="2">
              <a:buClr>
                <a:srgbClr val="F36C37"/>
              </a:buClr>
            </a:pPr>
            <a:r>
              <a:rPr lang="ja-JP" altLang="en-US" sz="1600" b="1" dirty="0">
                <a:solidFill>
                  <a:schemeClr val="tx1">
                    <a:lumMod val="75000"/>
                    <a:lumOff val="25000"/>
                  </a:schemeClr>
                </a:solidFill>
                <a:latin typeface="+mn-ea"/>
              </a:rPr>
              <a:t>を作成できます。</a:t>
            </a:r>
            <a:endParaRPr lang="en-US" altLang="ja-JP" sz="1600" b="1" dirty="0">
              <a:solidFill>
                <a:schemeClr val="tx1">
                  <a:lumMod val="75000"/>
                  <a:lumOff val="25000"/>
                </a:schemeClr>
              </a:solidFill>
              <a:latin typeface="+mn-ea"/>
            </a:endParaRPr>
          </a:p>
          <a:p>
            <a:pPr marL="0" lvl="2">
              <a:buClr>
                <a:srgbClr val="F36C37"/>
              </a:buClr>
            </a:pPr>
            <a:r>
              <a:rPr lang="ja-JP" altLang="en-US" sz="1600" b="1" dirty="0">
                <a:solidFill>
                  <a:schemeClr val="tx1">
                    <a:lumMod val="75000"/>
                    <a:lumOff val="25000"/>
                  </a:schemeClr>
                </a:solidFill>
                <a:latin typeface="+mn-ea"/>
              </a:rPr>
              <a:t>　人間であれば感覚で真ん中にいい感じに線が引けますが、これをコンピューターに実行させるため</a:t>
            </a:r>
            <a:br>
              <a:rPr lang="en-US" altLang="ja-JP" sz="1600" b="1" dirty="0">
                <a:solidFill>
                  <a:schemeClr val="tx1">
                    <a:lumMod val="75000"/>
                    <a:lumOff val="25000"/>
                  </a:schemeClr>
                </a:solidFill>
                <a:latin typeface="+mn-ea"/>
              </a:rPr>
            </a:br>
            <a:r>
              <a:rPr lang="ja-JP" altLang="en-US" sz="1600" b="1" dirty="0">
                <a:solidFill>
                  <a:schemeClr val="tx1">
                    <a:lumMod val="75000"/>
                    <a:lumOff val="25000"/>
                  </a:schemeClr>
                </a:solidFill>
                <a:latin typeface="+mn-ea"/>
              </a:rPr>
              <a:t>にはどうしたらよいでしょうか？</a:t>
            </a:r>
            <a:endParaRPr lang="en-US" altLang="ja-JP" sz="1600" b="1" dirty="0">
              <a:solidFill>
                <a:schemeClr val="tx1">
                  <a:lumMod val="75000"/>
                  <a:lumOff val="25000"/>
                </a:schemeClr>
              </a:solidFill>
              <a:latin typeface="+mn-ea"/>
            </a:endParaRPr>
          </a:p>
        </p:txBody>
      </p:sp>
    </p:spTree>
    <p:extLst>
      <p:ext uri="{BB962C8B-B14F-4D97-AF65-F5344CB8AC3E}">
        <p14:creationId xmlns:p14="http://schemas.microsoft.com/office/powerpoint/2010/main" val="3675004574"/>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テキスト ボックス 6">
            <a:extLst>
              <a:ext uri="{FF2B5EF4-FFF2-40B4-BE49-F238E27FC236}">
                <a16:creationId xmlns:a16="http://schemas.microsoft.com/office/drawing/2014/main" id="{2F1127E5-9282-4A02-8889-BA620D0A3CE0}"/>
              </a:ext>
            </a:extLst>
          </p:cNvPr>
          <p:cNvSpPr txBox="1"/>
          <p:nvPr/>
        </p:nvSpPr>
        <p:spPr>
          <a:xfrm>
            <a:off x="835766" y="1090653"/>
            <a:ext cx="10386245" cy="1103939"/>
          </a:xfrm>
          <a:prstGeom prst="rect">
            <a:avLst/>
          </a:prstGeom>
        </p:spPr>
        <p:txBody>
          <a:bodyPr vert="horz" wrap="none" lIns="91440" tIns="45720" rIns="91440" bIns="45720" rtlCol="0">
            <a:noAutofit/>
          </a:bodyPr>
          <a:lstStyle>
            <a:defPPr>
              <a:defRPr lang="en-US"/>
            </a:defPPr>
            <a:lvl1pPr marL="357188" marR="0" indent="-357188" defTabSz="914400" fontAlgn="base">
              <a:lnSpc>
                <a:spcPct val="100000"/>
              </a:lnSpc>
              <a:spcBef>
                <a:spcPts val="0"/>
              </a:spcBef>
              <a:spcAft>
                <a:spcPts val="600"/>
              </a:spcAft>
              <a:buClr>
                <a:schemeClr val="tx1">
                  <a:lumMod val="75000"/>
                  <a:lumOff val="25000"/>
                </a:schemeClr>
              </a:buClr>
              <a:buSzTx/>
              <a:buFont typeface="Wingdings" panose="05000000000000000000" pitchFamily="2" charset="2"/>
              <a:buChar char="n"/>
              <a:tabLst/>
              <a:defRPr kumimoji="1" sz="2000" b="1" baseline="0">
                <a:solidFill>
                  <a:schemeClr val="tx1">
                    <a:lumMod val="75000"/>
                    <a:lumOff val="25000"/>
                  </a:schemeClr>
                </a:solidFill>
                <a:latin typeface="メイリオ" panose="020B0604030504040204" pitchFamily="50" charset="-128"/>
                <a:ea typeface="メイリオ" panose="020B0604030504040204" pitchFamily="50" charset="-128"/>
              </a:defRPr>
            </a:lvl1pPr>
            <a:lvl2pPr marL="742950" marR="0" indent="-285750" defTabSz="914400" fontAlgn="base">
              <a:lnSpc>
                <a:spcPct val="100000"/>
              </a:lnSpc>
              <a:spcBef>
                <a:spcPct val="20000"/>
              </a:spcBef>
              <a:spcAft>
                <a:spcPct val="0"/>
              </a:spcAft>
              <a:buClr>
                <a:schemeClr val="tx1"/>
              </a:buClr>
              <a:buSzTx/>
              <a:buFont typeface="Wingdings" panose="05000000000000000000" pitchFamily="2" charset="2"/>
              <a:buChar char="l"/>
              <a:tabLst/>
              <a:defRPr kumimoji="1" sz="2800" baseline="0">
                <a:solidFill>
                  <a:schemeClr val="tx1">
                    <a:lumMod val="75000"/>
                    <a:lumOff val="25000"/>
                  </a:schemeClr>
                </a:solidFill>
                <a:latin typeface="メイリオ" panose="020B0604030504040204" pitchFamily="50" charset="-128"/>
                <a:ea typeface="メイリオ" panose="020B0604030504040204" pitchFamily="50" charset="-128"/>
              </a:defRPr>
            </a:lvl2pPr>
            <a:lvl3pPr marL="1143000" marR="0" indent="-22860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3pPr>
            <a:lvl4pPr marL="1714500" marR="0" indent="-34290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4pPr>
            <a:lvl5pPr marL="2114550" marR="0" indent="-28575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5pPr>
            <a:lvl6pPr marL="2514600" indent="-228600" defTabSz="914400">
              <a:lnSpc>
                <a:spcPct val="90000"/>
              </a:lnSpc>
              <a:spcBef>
                <a:spcPts val="500"/>
              </a:spcBef>
              <a:buFont typeface="Arial" panose="020B0604020202020204" pitchFamily="34" charset="0"/>
              <a:buChar char="•"/>
              <a:defRPr kumimoji="1"/>
            </a:lvl6pPr>
            <a:lvl7pPr marL="2971800" indent="-228600" defTabSz="914400">
              <a:lnSpc>
                <a:spcPct val="90000"/>
              </a:lnSpc>
              <a:spcBef>
                <a:spcPts val="500"/>
              </a:spcBef>
              <a:buFont typeface="Arial" panose="020B0604020202020204" pitchFamily="34" charset="0"/>
              <a:buChar char="•"/>
              <a:defRPr kumimoji="1"/>
            </a:lvl7pPr>
            <a:lvl8pPr marL="3429000" indent="-228600" defTabSz="914400">
              <a:lnSpc>
                <a:spcPct val="90000"/>
              </a:lnSpc>
              <a:spcBef>
                <a:spcPts val="500"/>
              </a:spcBef>
              <a:buFont typeface="Arial" panose="020B0604020202020204" pitchFamily="34" charset="0"/>
              <a:buChar char="•"/>
              <a:defRPr kumimoji="1"/>
            </a:lvl8pPr>
            <a:lvl9pPr marL="3886200" indent="-228600" defTabSz="914400">
              <a:lnSpc>
                <a:spcPct val="90000"/>
              </a:lnSpc>
              <a:spcBef>
                <a:spcPts val="500"/>
              </a:spcBef>
              <a:buFont typeface="Arial" panose="020B0604020202020204" pitchFamily="34" charset="0"/>
              <a:buChar char="•"/>
              <a:defRPr kumimoji="1"/>
            </a:lvl9pPr>
          </a:lstStyle>
          <a:p>
            <a:pPr>
              <a:buClr>
                <a:srgbClr val="F36C37"/>
              </a:buClr>
              <a:buFont typeface="Wingdings" panose="05000000000000000000" pitchFamily="2" charset="2"/>
              <a:buChar char="l"/>
            </a:pPr>
            <a:r>
              <a:rPr lang="ja-JP" altLang="en-US" sz="1800" dirty="0"/>
              <a:t>最適な回帰直線を求める方法 最小二乗法</a:t>
            </a:r>
          </a:p>
          <a:p>
            <a:pPr lvl="1">
              <a:buClr>
                <a:srgbClr val="F36C37"/>
              </a:buClr>
            </a:pPr>
            <a:r>
              <a:rPr lang="ja-JP" altLang="en-US" sz="1400" b="1" dirty="0"/>
              <a:t>実測値と予測値との差の２乗の総和を算出</a:t>
            </a:r>
            <a:endParaRPr lang="en-US" altLang="ja-JP" sz="1400" b="1" dirty="0"/>
          </a:p>
          <a:p>
            <a:pPr lvl="1">
              <a:buClr>
                <a:srgbClr val="F36C37"/>
              </a:buClr>
            </a:pPr>
            <a:r>
              <a:rPr lang="ja-JP" altLang="en-US" sz="1400" b="1" dirty="0"/>
              <a:t>求めた総和が最小になる傾きと切片を算出</a:t>
            </a:r>
            <a:endParaRPr lang="ja-JP" altLang="en-US" sz="1800" dirty="0"/>
          </a:p>
        </p:txBody>
      </p:sp>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lang="en-US" altLang="ja-JP" dirty="0"/>
              <a:t>2-1-8.</a:t>
            </a:r>
            <a:r>
              <a:rPr lang="ja-JP" altLang="en-US" dirty="0"/>
              <a:t>単回帰分析のモデル定義＆学習 最小二乗法</a:t>
            </a:r>
            <a:endParaRPr kumimoji="1" lang="ja-JP" altLang="en-US" dirty="0"/>
          </a:p>
        </p:txBody>
      </p:sp>
      <p:sp>
        <p:nvSpPr>
          <p:cNvPr id="5" name="スライド番号プレースホルダー 4">
            <a:extLst>
              <a:ext uri="{FF2B5EF4-FFF2-40B4-BE49-F238E27FC236}">
                <a16:creationId xmlns:a16="http://schemas.microsoft.com/office/drawing/2014/main" id="{C905B90A-465B-402F-BC68-6932C2B00E04}"/>
              </a:ext>
            </a:extLst>
          </p:cNvPr>
          <p:cNvSpPr>
            <a:spLocks noGrp="1"/>
          </p:cNvSpPr>
          <p:nvPr>
            <p:ph type="sldNum" sz="quarter" idx="10"/>
          </p:nvPr>
        </p:nvSpPr>
        <p:spPr/>
        <p:txBody>
          <a:bodyPr/>
          <a:lstStyle/>
          <a:p>
            <a:fld id="{5D750650-B10A-47BF-93C2-E1678438B37A}" type="slidenum">
              <a:rPr kumimoji="1" lang="ja-JP" altLang="en-US" smtClean="0"/>
              <a:pPr/>
              <a:t>175</a:t>
            </a:fld>
            <a:endParaRPr kumimoji="1" lang="ja-JP" altLang="en-US"/>
          </a:p>
        </p:txBody>
      </p:sp>
      <p:grpSp>
        <p:nvGrpSpPr>
          <p:cNvPr id="13" name="グループ化 12">
            <a:extLst>
              <a:ext uri="{FF2B5EF4-FFF2-40B4-BE49-F238E27FC236}">
                <a16:creationId xmlns:a16="http://schemas.microsoft.com/office/drawing/2014/main" id="{EAB1FF97-D94B-41B2-9AF3-EB8D80FF5129}"/>
              </a:ext>
            </a:extLst>
          </p:cNvPr>
          <p:cNvGrpSpPr/>
          <p:nvPr/>
        </p:nvGrpSpPr>
        <p:grpSpPr>
          <a:xfrm>
            <a:off x="1475754" y="2194592"/>
            <a:ext cx="3964099" cy="3046366"/>
            <a:chOff x="1254369" y="1430160"/>
            <a:chExt cx="3123614" cy="2400462"/>
          </a:xfrm>
        </p:grpSpPr>
        <p:cxnSp>
          <p:nvCxnSpPr>
            <p:cNvPr id="14" name="直線コネクタ 13">
              <a:extLst>
                <a:ext uri="{FF2B5EF4-FFF2-40B4-BE49-F238E27FC236}">
                  <a16:creationId xmlns:a16="http://schemas.microsoft.com/office/drawing/2014/main" id="{E729AFD6-C47F-46FF-9300-CA8FD52B659F}"/>
                </a:ext>
              </a:extLst>
            </p:cNvPr>
            <p:cNvCxnSpPr>
              <a:stCxn id="19" idx="0"/>
            </p:cNvCxnSpPr>
            <p:nvPr/>
          </p:nvCxnSpPr>
          <p:spPr>
            <a:xfrm flipV="1">
              <a:off x="1787769" y="3012831"/>
              <a:ext cx="0" cy="398584"/>
            </a:xfrm>
            <a:prstGeom prst="line">
              <a:avLst/>
            </a:prstGeom>
            <a:ln w="12700">
              <a:solidFill>
                <a:srgbClr val="FF0000"/>
              </a:solidFill>
              <a:prstDash val="dash"/>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5" name="直線コネクタ 14">
              <a:extLst>
                <a:ext uri="{FF2B5EF4-FFF2-40B4-BE49-F238E27FC236}">
                  <a16:creationId xmlns:a16="http://schemas.microsoft.com/office/drawing/2014/main" id="{C2C8087A-C3C5-4989-B338-755D99A18BBD}"/>
                </a:ext>
              </a:extLst>
            </p:cNvPr>
            <p:cNvCxnSpPr>
              <a:cxnSpLocks/>
            </p:cNvCxnSpPr>
            <p:nvPr/>
          </p:nvCxnSpPr>
          <p:spPr>
            <a:xfrm flipV="1">
              <a:off x="2497788" y="1928446"/>
              <a:ext cx="0" cy="779585"/>
            </a:xfrm>
            <a:prstGeom prst="line">
              <a:avLst/>
            </a:prstGeom>
            <a:ln w="12700">
              <a:solidFill>
                <a:srgbClr val="FF0000"/>
              </a:solidFill>
              <a:prstDash val="dash"/>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6" name="直線コネクタ 15">
              <a:extLst>
                <a:ext uri="{FF2B5EF4-FFF2-40B4-BE49-F238E27FC236}">
                  <a16:creationId xmlns:a16="http://schemas.microsoft.com/office/drawing/2014/main" id="{380ECAF7-9443-4693-A05B-83FCA7FABDF4}"/>
                </a:ext>
              </a:extLst>
            </p:cNvPr>
            <p:cNvCxnSpPr>
              <a:cxnSpLocks/>
            </p:cNvCxnSpPr>
            <p:nvPr/>
          </p:nvCxnSpPr>
          <p:spPr>
            <a:xfrm flipV="1">
              <a:off x="3208581" y="1928447"/>
              <a:ext cx="0" cy="389791"/>
            </a:xfrm>
            <a:prstGeom prst="line">
              <a:avLst/>
            </a:prstGeom>
            <a:ln w="12700">
              <a:solidFill>
                <a:srgbClr val="FF0000"/>
              </a:solidFill>
              <a:prstDash val="dash"/>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7" name="直線コネクタ 16">
              <a:extLst>
                <a:ext uri="{FF2B5EF4-FFF2-40B4-BE49-F238E27FC236}">
                  <a16:creationId xmlns:a16="http://schemas.microsoft.com/office/drawing/2014/main" id="{A061C610-F58E-4A16-8981-BD032E0EC88A}"/>
                </a:ext>
              </a:extLst>
            </p:cNvPr>
            <p:cNvCxnSpPr>
              <a:cxnSpLocks/>
            </p:cNvCxnSpPr>
            <p:nvPr/>
          </p:nvCxnSpPr>
          <p:spPr>
            <a:xfrm flipV="1">
              <a:off x="3935411" y="2042160"/>
              <a:ext cx="0" cy="413291"/>
            </a:xfrm>
            <a:prstGeom prst="line">
              <a:avLst/>
            </a:prstGeom>
            <a:ln w="12700">
              <a:solidFill>
                <a:srgbClr val="FF0000"/>
              </a:solidFill>
              <a:prstDash val="dash"/>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8" name="直線コネクタ 17">
              <a:extLst>
                <a:ext uri="{FF2B5EF4-FFF2-40B4-BE49-F238E27FC236}">
                  <a16:creationId xmlns:a16="http://schemas.microsoft.com/office/drawing/2014/main" id="{3772BC4A-84D7-497E-AFE2-4FCC9621BF56}"/>
                </a:ext>
              </a:extLst>
            </p:cNvPr>
            <p:cNvCxnSpPr>
              <a:cxnSpLocks/>
            </p:cNvCxnSpPr>
            <p:nvPr/>
          </p:nvCxnSpPr>
          <p:spPr>
            <a:xfrm flipV="1">
              <a:off x="1254369" y="1913844"/>
              <a:ext cx="2907323" cy="1341120"/>
            </a:xfrm>
            <a:prstGeom prst="line">
              <a:avLst/>
            </a:prstGeom>
            <a:ln w="19050">
              <a:solidFill>
                <a:schemeClr val="accent1"/>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sp>
          <p:nvSpPr>
            <p:cNvPr id="19" name="楕円 18">
              <a:extLst>
                <a:ext uri="{FF2B5EF4-FFF2-40B4-BE49-F238E27FC236}">
                  <a16:creationId xmlns:a16="http://schemas.microsoft.com/office/drawing/2014/main" id="{440B5E4D-57C1-4B36-AD5F-29CD3A050578}"/>
                </a:ext>
              </a:extLst>
            </p:cNvPr>
            <p:cNvSpPr/>
            <p:nvPr/>
          </p:nvSpPr>
          <p:spPr>
            <a:xfrm>
              <a:off x="1723292" y="3411415"/>
              <a:ext cx="128954" cy="12895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楕円 19">
              <a:extLst>
                <a:ext uri="{FF2B5EF4-FFF2-40B4-BE49-F238E27FC236}">
                  <a16:creationId xmlns:a16="http://schemas.microsoft.com/office/drawing/2014/main" id="{BA61E906-E48A-4645-B958-C17101C164A1}"/>
                </a:ext>
              </a:extLst>
            </p:cNvPr>
            <p:cNvSpPr/>
            <p:nvPr/>
          </p:nvSpPr>
          <p:spPr>
            <a:xfrm>
              <a:off x="2439173" y="1799492"/>
              <a:ext cx="128954" cy="12895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楕円 20">
              <a:extLst>
                <a:ext uri="{FF2B5EF4-FFF2-40B4-BE49-F238E27FC236}">
                  <a16:creationId xmlns:a16="http://schemas.microsoft.com/office/drawing/2014/main" id="{320D2A73-BC12-470D-8860-0085B650F924}"/>
                </a:ext>
              </a:extLst>
            </p:cNvPr>
            <p:cNvSpPr/>
            <p:nvPr/>
          </p:nvSpPr>
          <p:spPr>
            <a:xfrm>
              <a:off x="3155054" y="1799492"/>
              <a:ext cx="128954" cy="12895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楕円 21">
              <a:extLst>
                <a:ext uri="{FF2B5EF4-FFF2-40B4-BE49-F238E27FC236}">
                  <a16:creationId xmlns:a16="http://schemas.microsoft.com/office/drawing/2014/main" id="{4FC9DE85-9959-4C43-83C5-9E09EB74AB1E}"/>
                </a:ext>
              </a:extLst>
            </p:cNvPr>
            <p:cNvSpPr/>
            <p:nvPr/>
          </p:nvSpPr>
          <p:spPr>
            <a:xfrm>
              <a:off x="3870934" y="2455450"/>
              <a:ext cx="128954" cy="12895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23" name="正方形/長方形 22">
                  <a:extLst>
                    <a:ext uri="{FF2B5EF4-FFF2-40B4-BE49-F238E27FC236}">
                      <a16:creationId xmlns:a16="http://schemas.microsoft.com/office/drawing/2014/main" id="{EDE8CA16-6778-4212-AC37-0157DF80AE4A}"/>
                    </a:ext>
                  </a:extLst>
                </p:cNvPr>
                <p:cNvSpPr/>
                <p:nvPr/>
              </p:nvSpPr>
              <p:spPr>
                <a:xfrm>
                  <a:off x="1543728" y="3461290"/>
                  <a:ext cx="48808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kumimoji="1" lang="en-US" altLang="ja-JP" i="1" smtClean="0">
                                <a:latin typeface="Cambria Math" panose="02040503050406030204" pitchFamily="18" charset="0"/>
                                <a:ea typeface="Cambria Math" panose="02040503050406030204" pitchFamily="18" charset="0"/>
                              </a:rPr>
                            </m:ctrlPr>
                          </m:sSubPr>
                          <m:e>
                            <m:r>
                              <a:rPr kumimoji="1" lang="en-US" altLang="ja-JP" b="0" i="1" smtClean="0">
                                <a:latin typeface="Cambria Math" panose="02040503050406030204" pitchFamily="18" charset="0"/>
                                <a:ea typeface="Cambria Math" panose="02040503050406030204" pitchFamily="18" charset="0"/>
                              </a:rPr>
                              <m:t>𝑦</m:t>
                            </m:r>
                          </m:e>
                          <m:sub>
                            <m:r>
                              <a:rPr kumimoji="1" lang="en-US" altLang="ja-JP" b="0" i="1" smtClean="0">
                                <a:latin typeface="Cambria Math" panose="02040503050406030204" pitchFamily="18" charset="0"/>
                                <a:ea typeface="Cambria Math" panose="02040503050406030204" pitchFamily="18" charset="0"/>
                              </a:rPr>
                              <m:t>1</m:t>
                            </m:r>
                          </m:sub>
                        </m:sSub>
                      </m:oMath>
                    </m:oMathPara>
                  </a14:m>
                  <a:endParaRPr lang="ja-JP" altLang="en-US" dirty="0"/>
                </a:p>
              </p:txBody>
            </p:sp>
          </mc:Choice>
          <mc:Fallback xmlns="">
            <p:sp>
              <p:nvSpPr>
                <p:cNvPr id="20" name="正方形/長方形 19">
                  <a:extLst>
                    <a:ext uri="{FF2B5EF4-FFF2-40B4-BE49-F238E27FC236}">
                      <a16:creationId xmlns:a16="http://schemas.microsoft.com/office/drawing/2014/main" id="{312F13BD-4D47-4988-9E12-8F699A4C04AF}"/>
                    </a:ext>
                  </a:extLst>
                </p:cNvPr>
                <p:cNvSpPr>
                  <a:spLocks noRot="1" noChangeAspect="1" noMove="1" noResize="1" noEditPoints="1" noAdjustHandles="1" noChangeArrowheads="1" noChangeShapeType="1" noTextEdit="1"/>
                </p:cNvSpPr>
                <p:nvPr/>
              </p:nvSpPr>
              <p:spPr>
                <a:xfrm>
                  <a:off x="1543728" y="3461290"/>
                  <a:ext cx="488082" cy="369332"/>
                </a:xfrm>
                <a:prstGeom prst="rect">
                  <a:avLst/>
                </a:prstGeom>
                <a:blipFill>
                  <a:blip r:embed="rId4"/>
                  <a:stretch>
                    <a:fillRect b="-468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4" name="正方形/長方形 23">
                  <a:extLst>
                    <a:ext uri="{FF2B5EF4-FFF2-40B4-BE49-F238E27FC236}">
                      <a16:creationId xmlns:a16="http://schemas.microsoft.com/office/drawing/2014/main" id="{67A2680B-57AC-4CA3-9BAE-7D0758B92400}"/>
                    </a:ext>
                  </a:extLst>
                </p:cNvPr>
                <p:cNvSpPr/>
                <p:nvPr/>
              </p:nvSpPr>
              <p:spPr>
                <a:xfrm>
                  <a:off x="2253747" y="1430160"/>
                  <a:ext cx="49340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kumimoji="1" lang="en-US" altLang="ja-JP" i="1" smtClean="0">
                                <a:latin typeface="Cambria Math" panose="02040503050406030204" pitchFamily="18" charset="0"/>
                                <a:ea typeface="Cambria Math" panose="02040503050406030204" pitchFamily="18" charset="0"/>
                              </a:rPr>
                            </m:ctrlPr>
                          </m:sSubPr>
                          <m:e>
                            <m:r>
                              <a:rPr kumimoji="1" lang="en-US" altLang="ja-JP" b="0" i="1" smtClean="0">
                                <a:latin typeface="Cambria Math" panose="02040503050406030204" pitchFamily="18" charset="0"/>
                                <a:ea typeface="Cambria Math" panose="02040503050406030204" pitchFamily="18" charset="0"/>
                              </a:rPr>
                              <m:t>𝑦</m:t>
                            </m:r>
                          </m:e>
                          <m:sub>
                            <m:r>
                              <a:rPr kumimoji="1" lang="en-US" altLang="ja-JP" b="0" i="1" smtClean="0">
                                <a:latin typeface="Cambria Math" panose="02040503050406030204" pitchFamily="18" charset="0"/>
                                <a:ea typeface="Cambria Math" panose="02040503050406030204" pitchFamily="18" charset="0"/>
                              </a:rPr>
                              <m:t>2</m:t>
                            </m:r>
                          </m:sub>
                        </m:sSub>
                      </m:oMath>
                    </m:oMathPara>
                  </a14:m>
                  <a:endParaRPr lang="ja-JP" altLang="en-US" dirty="0"/>
                </a:p>
              </p:txBody>
            </p:sp>
          </mc:Choice>
          <mc:Fallback xmlns="">
            <p:sp>
              <p:nvSpPr>
                <p:cNvPr id="21" name="正方形/長方形 20">
                  <a:extLst>
                    <a:ext uri="{FF2B5EF4-FFF2-40B4-BE49-F238E27FC236}">
                      <a16:creationId xmlns:a16="http://schemas.microsoft.com/office/drawing/2014/main" id="{B2C5210A-4CC2-4965-B92E-5991F73CD760}"/>
                    </a:ext>
                  </a:extLst>
                </p:cNvPr>
                <p:cNvSpPr>
                  <a:spLocks noRot="1" noChangeAspect="1" noMove="1" noResize="1" noEditPoints="1" noAdjustHandles="1" noChangeArrowheads="1" noChangeShapeType="1" noTextEdit="1"/>
                </p:cNvSpPr>
                <p:nvPr/>
              </p:nvSpPr>
              <p:spPr>
                <a:xfrm>
                  <a:off x="2253747" y="1430160"/>
                  <a:ext cx="493404" cy="369332"/>
                </a:xfrm>
                <a:prstGeom prst="rect">
                  <a:avLst/>
                </a:prstGeom>
                <a:blipFill>
                  <a:blip r:embed="rId5"/>
                  <a:stretch>
                    <a:fillRect b="-468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5" name="正方形/長方形 24">
                  <a:extLst>
                    <a:ext uri="{FF2B5EF4-FFF2-40B4-BE49-F238E27FC236}">
                      <a16:creationId xmlns:a16="http://schemas.microsoft.com/office/drawing/2014/main" id="{5B7C9DC6-72AF-4B14-AC91-83C4377DC78B}"/>
                    </a:ext>
                  </a:extLst>
                </p:cNvPr>
                <p:cNvSpPr/>
                <p:nvPr/>
              </p:nvSpPr>
              <p:spPr>
                <a:xfrm>
                  <a:off x="2975490" y="1430160"/>
                  <a:ext cx="49340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kumimoji="1" lang="en-US" altLang="ja-JP" i="1" smtClean="0">
                                <a:latin typeface="Cambria Math" panose="02040503050406030204" pitchFamily="18" charset="0"/>
                                <a:ea typeface="Cambria Math" panose="02040503050406030204" pitchFamily="18" charset="0"/>
                              </a:rPr>
                            </m:ctrlPr>
                          </m:sSubPr>
                          <m:e>
                            <m:r>
                              <a:rPr kumimoji="1" lang="en-US" altLang="ja-JP" b="0" i="1" smtClean="0">
                                <a:latin typeface="Cambria Math" panose="02040503050406030204" pitchFamily="18" charset="0"/>
                                <a:ea typeface="Cambria Math" panose="02040503050406030204" pitchFamily="18" charset="0"/>
                              </a:rPr>
                              <m:t>𝑦</m:t>
                            </m:r>
                          </m:e>
                          <m:sub>
                            <m:r>
                              <a:rPr kumimoji="1" lang="en-US" altLang="ja-JP" b="0" i="1" smtClean="0">
                                <a:latin typeface="Cambria Math" panose="02040503050406030204" pitchFamily="18" charset="0"/>
                                <a:ea typeface="Cambria Math" panose="02040503050406030204" pitchFamily="18" charset="0"/>
                              </a:rPr>
                              <m:t>3</m:t>
                            </m:r>
                          </m:sub>
                        </m:sSub>
                      </m:oMath>
                    </m:oMathPara>
                  </a14:m>
                  <a:endParaRPr lang="ja-JP" altLang="en-US" dirty="0"/>
                </a:p>
              </p:txBody>
            </p:sp>
          </mc:Choice>
          <mc:Fallback xmlns="">
            <p:sp>
              <p:nvSpPr>
                <p:cNvPr id="22" name="正方形/長方形 21">
                  <a:extLst>
                    <a:ext uri="{FF2B5EF4-FFF2-40B4-BE49-F238E27FC236}">
                      <a16:creationId xmlns:a16="http://schemas.microsoft.com/office/drawing/2014/main" id="{86F22A87-5691-4C42-9786-DC8E17ED0D28}"/>
                    </a:ext>
                  </a:extLst>
                </p:cNvPr>
                <p:cNvSpPr>
                  <a:spLocks noRot="1" noChangeAspect="1" noMove="1" noResize="1" noEditPoints="1" noAdjustHandles="1" noChangeArrowheads="1" noChangeShapeType="1" noTextEdit="1"/>
                </p:cNvSpPr>
                <p:nvPr/>
              </p:nvSpPr>
              <p:spPr>
                <a:xfrm>
                  <a:off x="2975490" y="1430160"/>
                  <a:ext cx="493404" cy="369332"/>
                </a:xfrm>
                <a:prstGeom prst="rect">
                  <a:avLst/>
                </a:prstGeom>
                <a:blipFill>
                  <a:blip r:embed="rId6"/>
                  <a:stretch>
                    <a:fillRect b="-468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8" name="正方形/長方形 27">
                  <a:extLst>
                    <a:ext uri="{FF2B5EF4-FFF2-40B4-BE49-F238E27FC236}">
                      <a16:creationId xmlns:a16="http://schemas.microsoft.com/office/drawing/2014/main" id="{BF0C3596-31E0-422E-AE9B-3264C8EB9D29}"/>
                    </a:ext>
                  </a:extLst>
                </p:cNvPr>
                <p:cNvSpPr/>
                <p:nvPr/>
              </p:nvSpPr>
              <p:spPr>
                <a:xfrm>
                  <a:off x="3691370" y="2514090"/>
                  <a:ext cx="49423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kumimoji="1" lang="en-US" altLang="ja-JP" i="1" smtClean="0">
                                <a:latin typeface="Cambria Math" panose="02040503050406030204" pitchFamily="18" charset="0"/>
                                <a:ea typeface="Cambria Math" panose="02040503050406030204" pitchFamily="18" charset="0"/>
                              </a:rPr>
                            </m:ctrlPr>
                          </m:sSubPr>
                          <m:e>
                            <m:r>
                              <a:rPr kumimoji="1" lang="en-US" altLang="ja-JP" b="0" i="1" smtClean="0">
                                <a:latin typeface="Cambria Math" panose="02040503050406030204" pitchFamily="18" charset="0"/>
                                <a:ea typeface="Cambria Math" panose="02040503050406030204" pitchFamily="18" charset="0"/>
                              </a:rPr>
                              <m:t>𝑦</m:t>
                            </m:r>
                          </m:e>
                          <m:sub>
                            <m:r>
                              <a:rPr kumimoji="1" lang="en-US" altLang="ja-JP" b="0" i="1" smtClean="0">
                                <a:latin typeface="Cambria Math" panose="02040503050406030204" pitchFamily="18" charset="0"/>
                                <a:ea typeface="Cambria Math" panose="02040503050406030204" pitchFamily="18" charset="0"/>
                              </a:rPr>
                              <m:t>𝑛</m:t>
                            </m:r>
                          </m:sub>
                        </m:sSub>
                      </m:oMath>
                    </m:oMathPara>
                  </a14:m>
                  <a:endParaRPr lang="ja-JP" altLang="en-US" dirty="0"/>
                </a:p>
              </p:txBody>
            </p:sp>
          </mc:Choice>
          <mc:Fallback xmlns="">
            <p:sp>
              <p:nvSpPr>
                <p:cNvPr id="23" name="正方形/長方形 22">
                  <a:extLst>
                    <a:ext uri="{FF2B5EF4-FFF2-40B4-BE49-F238E27FC236}">
                      <a16:creationId xmlns:a16="http://schemas.microsoft.com/office/drawing/2014/main" id="{0F678212-78B8-44B9-A9CA-3199048C5C4E}"/>
                    </a:ext>
                  </a:extLst>
                </p:cNvPr>
                <p:cNvSpPr>
                  <a:spLocks noRot="1" noChangeAspect="1" noMove="1" noResize="1" noEditPoints="1" noAdjustHandles="1" noChangeArrowheads="1" noChangeShapeType="1" noTextEdit="1"/>
                </p:cNvSpPr>
                <p:nvPr/>
              </p:nvSpPr>
              <p:spPr>
                <a:xfrm>
                  <a:off x="3691370" y="2514090"/>
                  <a:ext cx="494238" cy="369332"/>
                </a:xfrm>
                <a:prstGeom prst="rect">
                  <a:avLst/>
                </a:prstGeom>
                <a:blipFill>
                  <a:blip r:embed="rId7"/>
                  <a:stretch>
                    <a:fillRect b="-4762"/>
                  </a:stretch>
                </a:blipFill>
              </p:spPr>
              <p:txBody>
                <a:bodyPr/>
                <a:lstStyle/>
                <a:p>
                  <a:r>
                    <a:rPr lang="ja-JP" altLang="en-US">
                      <a:noFill/>
                    </a:rPr>
                    <a:t> </a:t>
                  </a:r>
                </a:p>
              </p:txBody>
            </p:sp>
          </mc:Fallback>
        </mc:AlternateContent>
        <p:sp>
          <p:nvSpPr>
            <p:cNvPr id="29" name="楕円 28">
              <a:extLst>
                <a:ext uri="{FF2B5EF4-FFF2-40B4-BE49-F238E27FC236}">
                  <a16:creationId xmlns:a16="http://schemas.microsoft.com/office/drawing/2014/main" id="{7CF1B9EB-EEBB-4FF2-A962-0B430810142C}"/>
                </a:ext>
              </a:extLst>
            </p:cNvPr>
            <p:cNvSpPr/>
            <p:nvPr/>
          </p:nvSpPr>
          <p:spPr>
            <a:xfrm>
              <a:off x="1723292" y="2948354"/>
              <a:ext cx="128954" cy="128954"/>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楕円 29">
              <a:extLst>
                <a:ext uri="{FF2B5EF4-FFF2-40B4-BE49-F238E27FC236}">
                  <a16:creationId xmlns:a16="http://schemas.microsoft.com/office/drawing/2014/main" id="{ACE52204-4E20-40C2-A230-31490D1339D2}"/>
                </a:ext>
              </a:extLst>
            </p:cNvPr>
            <p:cNvSpPr/>
            <p:nvPr/>
          </p:nvSpPr>
          <p:spPr>
            <a:xfrm>
              <a:off x="2439173" y="2618401"/>
              <a:ext cx="128954" cy="128954"/>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楕円 30">
              <a:extLst>
                <a:ext uri="{FF2B5EF4-FFF2-40B4-BE49-F238E27FC236}">
                  <a16:creationId xmlns:a16="http://schemas.microsoft.com/office/drawing/2014/main" id="{C9405586-A781-4616-98C6-53B256AE76AF}"/>
                </a:ext>
              </a:extLst>
            </p:cNvPr>
            <p:cNvSpPr/>
            <p:nvPr/>
          </p:nvSpPr>
          <p:spPr>
            <a:xfrm>
              <a:off x="3155054" y="2294847"/>
              <a:ext cx="128954" cy="128954"/>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2" name="楕円 31">
              <a:extLst>
                <a:ext uri="{FF2B5EF4-FFF2-40B4-BE49-F238E27FC236}">
                  <a16:creationId xmlns:a16="http://schemas.microsoft.com/office/drawing/2014/main" id="{F0CBCE02-A6C0-419D-85F7-8EC23244A207}"/>
                </a:ext>
              </a:extLst>
            </p:cNvPr>
            <p:cNvSpPr/>
            <p:nvPr/>
          </p:nvSpPr>
          <p:spPr>
            <a:xfrm>
              <a:off x="3870934" y="1966000"/>
              <a:ext cx="128954" cy="128954"/>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33" name="正方形/長方形 32">
                  <a:extLst>
                    <a:ext uri="{FF2B5EF4-FFF2-40B4-BE49-F238E27FC236}">
                      <a16:creationId xmlns:a16="http://schemas.microsoft.com/office/drawing/2014/main" id="{E46C6535-8368-4EA2-A7A4-E41213CBF061}"/>
                    </a:ext>
                  </a:extLst>
                </p:cNvPr>
                <p:cNvSpPr/>
                <p:nvPr/>
              </p:nvSpPr>
              <p:spPr>
                <a:xfrm>
                  <a:off x="1543728" y="2568870"/>
                  <a:ext cx="50308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kumimoji="1" lang="en-US" altLang="ja-JP" b="1" i="1" smtClean="0">
                                <a:latin typeface="Cambria Math" panose="02040503050406030204" pitchFamily="18" charset="0"/>
                                <a:ea typeface="Cambria Math" panose="02040503050406030204" pitchFamily="18" charset="0"/>
                              </a:rPr>
                            </m:ctrlPr>
                          </m:accPr>
                          <m:e>
                            <m:sSub>
                              <m:sSubPr>
                                <m:ctrlPr>
                                  <a:rPr kumimoji="1" lang="en-US" altLang="ja-JP" b="1" i="1">
                                    <a:latin typeface="Cambria Math" panose="02040503050406030204" pitchFamily="18" charset="0"/>
                                    <a:ea typeface="Cambria Math" panose="02040503050406030204" pitchFamily="18" charset="0"/>
                                  </a:rPr>
                                </m:ctrlPr>
                              </m:sSubPr>
                              <m:e>
                                <m:r>
                                  <a:rPr kumimoji="1" lang="en-US" altLang="ja-JP" b="0" i="1" smtClean="0">
                                    <a:latin typeface="Cambria Math" panose="02040503050406030204" pitchFamily="18" charset="0"/>
                                    <a:ea typeface="Cambria Math" panose="02040503050406030204" pitchFamily="18" charset="0"/>
                                  </a:rPr>
                                  <m:t>𝑦</m:t>
                                </m:r>
                              </m:e>
                              <m:sub>
                                <m:r>
                                  <a:rPr kumimoji="1" lang="en-US" altLang="ja-JP" b="0" i="0" smtClean="0">
                                    <a:latin typeface="Cambria Math" panose="02040503050406030204" pitchFamily="18" charset="0"/>
                                    <a:ea typeface="Cambria Math" panose="02040503050406030204" pitchFamily="18" charset="0"/>
                                  </a:rPr>
                                  <m:t>1</m:t>
                                </m:r>
                              </m:sub>
                            </m:sSub>
                          </m:e>
                        </m:acc>
                      </m:oMath>
                    </m:oMathPara>
                  </a14:m>
                  <a:endParaRPr lang="ja-JP" altLang="en-US" dirty="0"/>
                </a:p>
              </p:txBody>
            </p:sp>
          </mc:Choice>
          <mc:Fallback xmlns="">
            <p:sp>
              <p:nvSpPr>
                <p:cNvPr id="25" name="正方形/長方形 24">
                  <a:extLst>
                    <a:ext uri="{FF2B5EF4-FFF2-40B4-BE49-F238E27FC236}">
                      <a16:creationId xmlns:a16="http://schemas.microsoft.com/office/drawing/2014/main" id="{CA2AF0C7-6925-412E-8EF1-B69AD1A75E2A}"/>
                    </a:ext>
                  </a:extLst>
                </p:cNvPr>
                <p:cNvSpPr>
                  <a:spLocks noRot="1" noChangeAspect="1" noMove="1" noResize="1" noEditPoints="1" noAdjustHandles="1" noChangeArrowheads="1" noChangeShapeType="1" noTextEdit="1"/>
                </p:cNvSpPr>
                <p:nvPr/>
              </p:nvSpPr>
              <p:spPr>
                <a:xfrm>
                  <a:off x="1543728" y="2568870"/>
                  <a:ext cx="503086" cy="369332"/>
                </a:xfrm>
                <a:prstGeom prst="rect">
                  <a:avLst/>
                </a:prstGeom>
                <a:blipFill>
                  <a:blip r:embed="rId8"/>
                  <a:stretch>
                    <a:fillRect t="-2597" r="-1730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4" name="正方形/長方形 33">
                  <a:extLst>
                    <a:ext uri="{FF2B5EF4-FFF2-40B4-BE49-F238E27FC236}">
                      <a16:creationId xmlns:a16="http://schemas.microsoft.com/office/drawing/2014/main" id="{DA0F9C4B-6C21-433F-9F37-D3AD0587127A}"/>
                    </a:ext>
                  </a:extLst>
                </p:cNvPr>
                <p:cNvSpPr/>
                <p:nvPr/>
              </p:nvSpPr>
              <p:spPr>
                <a:xfrm>
                  <a:off x="2445034" y="2568870"/>
                  <a:ext cx="49661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kumimoji="1" lang="en-US" altLang="ja-JP" b="1" i="1" smtClean="0">
                                <a:latin typeface="Cambria Math" panose="02040503050406030204" pitchFamily="18" charset="0"/>
                                <a:ea typeface="Cambria Math" panose="02040503050406030204" pitchFamily="18" charset="0"/>
                              </a:rPr>
                            </m:ctrlPr>
                          </m:accPr>
                          <m:e>
                            <m:sSub>
                              <m:sSubPr>
                                <m:ctrlPr>
                                  <a:rPr kumimoji="1" lang="en-US" altLang="ja-JP" b="1" i="1">
                                    <a:latin typeface="Cambria Math" panose="02040503050406030204" pitchFamily="18" charset="0"/>
                                    <a:ea typeface="Cambria Math" panose="02040503050406030204" pitchFamily="18" charset="0"/>
                                  </a:rPr>
                                </m:ctrlPr>
                              </m:sSubPr>
                              <m:e>
                                <m:r>
                                  <a:rPr kumimoji="1" lang="en-US" altLang="ja-JP" b="0" i="1" smtClean="0">
                                    <a:latin typeface="Cambria Math" panose="02040503050406030204" pitchFamily="18" charset="0"/>
                                    <a:ea typeface="Cambria Math" panose="02040503050406030204" pitchFamily="18" charset="0"/>
                                  </a:rPr>
                                  <m:t>𝑦</m:t>
                                </m:r>
                              </m:e>
                              <m:sub>
                                <m:r>
                                  <a:rPr kumimoji="1" lang="en-US" altLang="ja-JP" b="0" i="1" smtClean="0">
                                    <a:latin typeface="Cambria Math" panose="02040503050406030204" pitchFamily="18" charset="0"/>
                                    <a:ea typeface="Cambria Math" panose="02040503050406030204" pitchFamily="18" charset="0"/>
                                  </a:rPr>
                                  <m:t>2</m:t>
                                </m:r>
                              </m:sub>
                            </m:sSub>
                          </m:e>
                        </m:acc>
                      </m:oMath>
                    </m:oMathPara>
                  </a14:m>
                  <a:endParaRPr lang="ja-JP" altLang="en-US" dirty="0"/>
                </a:p>
              </p:txBody>
            </p:sp>
          </mc:Choice>
          <mc:Fallback xmlns="">
            <p:sp>
              <p:nvSpPr>
                <p:cNvPr id="29" name="正方形/長方形 28">
                  <a:extLst>
                    <a:ext uri="{FF2B5EF4-FFF2-40B4-BE49-F238E27FC236}">
                      <a16:creationId xmlns:a16="http://schemas.microsoft.com/office/drawing/2014/main" id="{82E759D6-FF01-44AF-A91E-18159E008CA5}"/>
                    </a:ext>
                  </a:extLst>
                </p:cNvPr>
                <p:cNvSpPr>
                  <a:spLocks noRot="1" noChangeAspect="1" noMove="1" noResize="1" noEditPoints="1" noAdjustHandles="1" noChangeArrowheads="1" noChangeShapeType="1" noTextEdit="1"/>
                </p:cNvSpPr>
                <p:nvPr/>
              </p:nvSpPr>
              <p:spPr>
                <a:xfrm>
                  <a:off x="2445034" y="2568870"/>
                  <a:ext cx="496611" cy="369332"/>
                </a:xfrm>
                <a:prstGeom prst="rect">
                  <a:avLst/>
                </a:prstGeom>
                <a:blipFill>
                  <a:blip r:embed="rId9"/>
                  <a:stretch>
                    <a:fillRect t="-3125" r="-11765" b="-468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5" name="正方形/長方形 34">
                  <a:extLst>
                    <a:ext uri="{FF2B5EF4-FFF2-40B4-BE49-F238E27FC236}">
                      <a16:creationId xmlns:a16="http://schemas.microsoft.com/office/drawing/2014/main" id="{8BD1E58B-9FC1-40DB-869D-D2E167EFF425}"/>
                    </a:ext>
                  </a:extLst>
                </p:cNvPr>
                <p:cNvSpPr/>
                <p:nvPr/>
              </p:nvSpPr>
              <p:spPr>
                <a:xfrm>
                  <a:off x="3184328" y="2239135"/>
                  <a:ext cx="49340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kumimoji="1" lang="en-US" altLang="ja-JP" b="1" i="1" smtClean="0">
                                <a:latin typeface="Cambria Math" panose="02040503050406030204" pitchFamily="18" charset="0"/>
                                <a:ea typeface="Cambria Math" panose="02040503050406030204" pitchFamily="18" charset="0"/>
                              </a:rPr>
                            </m:ctrlPr>
                          </m:accPr>
                          <m:e>
                            <m:sSub>
                              <m:sSubPr>
                                <m:ctrlPr>
                                  <a:rPr kumimoji="1" lang="en-US" altLang="ja-JP" b="1" i="1">
                                    <a:latin typeface="Cambria Math" panose="02040503050406030204" pitchFamily="18" charset="0"/>
                                    <a:ea typeface="Cambria Math" panose="02040503050406030204" pitchFamily="18" charset="0"/>
                                  </a:rPr>
                                </m:ctrlPr>
                              </m:sSubPr>
                              <m:e>
                                <m:r>
                                  <a:rPr kumimoji="1" lang="en-US" altLang="ja-JP" b="0" i="1" smtClean="0">
                                    <a:latin typeface="Cambria Math" panose="02040503050406030204" pitchFamily="18" charset="0"/>
                                    <a:ea typeface="Cambria Math" panose="02040503050406030204" pitchFamily="18" charset="0"/>
                                  </a:rPr>
                                  <m:t>𝑦</m:t>
                                </m:r>
                              </m:e>
                              <m:sub>
                                <m:r>
                                  <a:rPr kumimoji="1" lang="en-US" altLang="ja-JP" b="0" i="0" smtClean="0">
                                    <a:latin typeface="Cambria Math" panose="02040503050406030204" pitchFamily="18" charset="0"/>
                                    <a:ea typeface="Cambria Math" panose="02040503050406030204" pitchFamily="18" charset="0"/>
                                  </a:rPr>
                                  <m:t>3</m:t>
                                </m:r>
                              </m:sub>
                            </m:sSub>
                          </m:e>
                        </m:acc>
                      </m:oMath>
                    </m:oMathPara>
                  </a14:m>
                  <a:endParaRPr lang="ja-JP" altLang="en-US" dirty="0"/>
                </a:p>
              </p:txBody>
            </p:sp>
          </mc:Choice>
          <mc:Fallback xmlns="">
            <p:sp>
              <p:nvSpPr>
                <p:cNvPr id="30" name="正方形/長方形 29">
                  <a:extLst>
                    <a:ext uri="{FF2B5EF4-FFF2-40B4-BE49-F238E27FC236}">
                      <a16:creationId xmlns:a16="http://schemas.microsoft.com/office/drawing/2014/main" id="{82BBEAF7-5319-4651-9664-4C4E641980BF}"/>
                    </a:ext>
                  </a:extLst>
                </p:cNvPr>
                <p:cNvSpPr>
                  <a:spLocks noRot="1" noChangeAspect="1" noMove="1" noResize="1" noEditPoints="1" noAdjustHandles="1" noChangeArrowheads="1" noChangeShapeType="1" noTextEdit="1"/>
                </p:cNvSpPr>
                <p:nvPr/>
              </p:nvSpPr>
              <p:spPr>
                <a:xfrm>
                  <a:off x="3184328" y="2239135"/>
                  <a:ext cx="493404" cy="369332"/>
                </a:xfrm>
                <a:prstGeom prst="rect">
                  <a:avLst/>
                </a:prstGeom>
                <a:blipFill>
                  <a:blip r:embed="rId10"/>
                  <a:stretch>
                    <a:fillRect t="-3125" r="-11765" b="-468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6" name="正方形/長方形 35">
                  <a:extLst>
                    <a:ext uri="{FF2B5EF4-FFF2-40B4-BE49-F238E27FC236}">
                      <a16:creationId xmlns:a16="http://schemas.microsoft.com/office/drawing/2014/main" id="{E2BDF666-C0D0-4B77-99B1-D6FBD71E2F8B}"/>
                    </a:ext>
                  </a:extLst>
                </p:cNvPr>
                <p:cNvSpPr/>
                <p:nvPr/>
              </p:nvSpPr>
              <p:spPr>
                <a:xfrm>
                  <a:off x="3693906" y="1575841"/>
                  <a:ext cx="48814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kumimoji="1" lang="en-US" altLang="ja-JP" b="1" i="1" smtClean="0">
                                <a:latin typeface="Cambria Math" panose="02040503050406030204" pitchFamily="18" charset="0"/>
                                <a:ea typeface="Cambria Math" panose="02040503050406030204" pitchFamily="18" charset="0"/>
                              </a:rPr>
                            </m:ctrlPr>
                          </m:accPr>
                          <m:e>
                            <m:sSub>
                              <m:sSubPr>
                                <m:ctrlPr>
                                  <a:rPr kumimoji="1" lang="en-US" altLang="ja-JP" b="1" i="1">
                                    <a:latin typeface="Cambria Math" panose="02040503050406030204" pitchFamily="18" charset="0"/>
                                    <a:ea typeface="Cambria Math" panose="02040503050406030204" pitchFamily="18" charset="0"/>
                                  </a:rPr>
                                </m:ctrlPr>
                              </m:sSubPr>
                              <m:e>
                                <m:r>
                                  <a:rPr kumimoji="1" lang="en-US" altLang="ja-JP" b="0" i="1" smtClean="0">
                                    <a:latin typeface="Cambria Math" panose="02040503050406030204" pitchFamily="18" charset="0"/>
                                    <a:ea typeface="Cambria Math" panose="02040503050406030204" pitchFamily="18" charset="0"/>
                                  </a:rPr>
                                  <m:t>𝑦</m:t>
                                </m:r>
                              </m:e>
                              <m:sub>
                                <m:r>
                                  <m:rPr>
                                    <m:sty m:val="p"/>
                                  </m:rPr>
                                  <a:rPr kumimoji="1" lang="en-US" altLang="ja-JP" b="0" i="0" smtClean="0">
                                    <a:latin typeface="Cambria Math" panose="02040503050406030204" pitchFamily="18" charset="0"/>
                                    <a:ea typeface="Cambria Math" panose="02040503050406030204" pitchFamily="18" charset="0"/>
                                  </a:rPr>
                                  <m:t>n</m:t>
                                </m:r>
                              </m:sub>
                            </m:sSub>
                          </m:e>
                        </m:acc>
                      </m:oMath>
                    </m:oMathPara>
                  </a14:m>
                  <a:endParaRPr lang="ja-JP" altLang="en-US" dirty="0"/>
                </a:p>
              </p:txBody>
            </p:sp>
          </mc:Choice>
          <mc:Fallback xmlns="">
            <p:sp>
              <p:nvSpPr>
                <p:cNvPr id="31" name="正方形/長方形 30">
                  <a:extLst>
                    <a:ext uri="{FF2B5EF4-FFF2-40B4-BE49-F238E27FC236}">
                      <a16:creationId xmlns:a16="http://schemas.microsoft.com/office/drawing/2014/main" id="{AD102FDB-FE9C-4A78-961C-56DAB0AFDFF5}"/>
                    </a:ext>
                  </a:extLst>
                </p:cNvPr>
                <p:cNvSpPr>
                  <a:spLocks noRot="1" noChangeAspect="1" noMove="1" noResize="1" noEditPoints="1" noAdjustHandles="1" noChangeArrowheads="1" noChangeShapeType="1" noTextEdit="1"/>
                </p:cNvSpPr>
                <p:nvPr/>
              </p:nvSpPr>
              <p:spPr>
                <a:xfrm>
                  <a:off x="3693906" y="1575841"/>
                  <a:ext cx="488146" cy="369332"/>
                </a:xfrm>
                <a:prstGeom prst="rect">
                  <a:avLst/>
                </a:prstGeom>
                <a:blipFill>
                  <a:blip r:embed="rId11"/>
                  <a:stretch>
                    <a:fillRect t="-3125" r="-9524" b="-468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7" name="正方形/長方形 36">
                  <a:extLst>
                    <a:ext uri="{FF2B5EF4-FFF2-40B4-BE49-F238E27FC236}">
                      <a16:creationId xmlns:a16="http://schemas.microsoft.com/office/drawing/2014/main" id="{55917C16-87E2-47D2-A902-CB4A9209BEB1}"/>
                    </a:ext>
                  </a:extLst>
                </p:cNvPr>
                <p:cNvSpPr/>
                <p:nvPr/>
              </p:nvSpPr>
              <p:spPr>
                <a:xfrm>
                  <a:off x="1723292" y="3017146"/>
                  <a:ext cx="49712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kumimoji="1" lang="en-US" altLang="ja-JP" i="1" smtClean="0">
                                <a:solidFill>
                                  <a:srgbClr val="FF0000"/>
                                </a:solidFill>
                                <a:latin typeface="Cambria Math" panose="02040503050406030204" pitchFamily="18" charset="0"/>
                                <a:ea typeface="Cambria Math" panose="02040503050406030204" pitchFamily="18" charset="0"/>
                              </a:rPr>
                            </m:ctrlPr>
                          </m:sSubPr>
                          <m:e>
                            <m:r>
                              <a:rPr kumimoji="1" lang="en-US" altLang="ja-JP" b="0" i="1" smtClean="0">
                                <a:solidFill>
                                  <a:srgbClr val="FF0000"/>
                                </a:solidFill>
                                <a:latin typeface="Cambria Math" panose="02040503050406030204" pitchFamily="18" charset="0"/>
                                <a:ea typeface="Cambria Math" panose="02040503050406030204" pitchFamily="18" charset="0"/>
                              </a:rPr>
                              <m:t>𝐸</m:t>
                            </m:r>
                          </m:e>
                          <m:sub>
                            <m:r>
                              <a:rPr kumimoji="1" lang="en-US" altLang="ja-JP" b="0" i="1" smtClean="0">
                                <a:solidFill>
                                  <a:srgbClr val="FF0000"/>
                                </a:solidFill>
                                <a:latin typeface="Cambria Math" panose="02040503050406030204" pitchFamily="18" charset="0"/>
                                <a:ea typeface="Cambria Math" panose="02040503050406030204" pitchFamily="18" charset="0"/>
                              </a:rPr>
                              <m:t>1</m:t>
                            </m:r>
                          </m:sub>
                        </m:sSub>
                      </m:oMath>
                    </m:oMathPara>
                  </a14:m>
                  <a:endParaRPr lang="ja-JP" altLang="en-US" dirty="0">
                    <a:solidFill>
                      <a:srgbClr val="FF0000"/>
                    </a:solidFill>
                  </a:endParaRPr>
                </a:p>
              </p:txBody>
            </p:sp>
          </mc:Choice>
          <mc:Fallback xmlns="">
            <p:sp>
              <p:nvSpPr>
                <p:cNvPr id="34" name="正方形/長方形 33">
                  <a:extLst>
                    <a:ext uri="{FF2B5EF4-FFF2-40B4-BE49-F238E27FC236}">
                      <a16:creationId xmlns:a16="http://schemas.microsoft.com/office/drawing/2014/main" id="{E0FD4BAE-AABA-44C3-BF7F-577C32468203}"/>
                    </a:ext>
                  </a:extLst>
                </p:cNvPr>
                <p:cNvSpPr>
                  <a:spLocks noRot="1" noChangeAspect="1" noMove="1" noResize="1" noEditPoints="1" noAdjustHandles="1" noChangeArrowheads="1" noChangeShapeType="1" noTextEdit="1"/>
                </p:cNvSpPr>
                <p:nvPr/>
              </p:nvSpPr>
              <p:spPr>
                <a:xfrm>
                  <a:off x="1723292" y="3017146"/>
                  <a:ext cx="497123" cy="369332"/>
                </a:xfrm>
                <a:prstGeom prst="rect">
                  <a:avLst/>
                </a:prstGeom>
                <a:blipFill>
                  <a:blip r:embed="rId1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8" name="正方形/長方形 37">
                  <a:extLst>
                    <a:ext uri="{FF2B5EF4-FFF2-40B4-BE49-F238E27FC236}">
                      <a16:creationId xmlns:a16="http://schemas.microsoft.com/office/drawing/2014/main" id="{51F826E8-F6E1-47A0-8A14-9C829D522A2D}"/>
                    </a:ext>
                  </a:extLst>
                </p:cNvPr>
                <p:cNvSpPr/>
                <p:nvPr/>
              </p:nvSpPr>
              <p:spPr>
                <a:xfrm>
                  <a:off x="2421168" y="2020122"/>
                  <a:ext cx="50244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kumimoji="1" lang="en-US" altLang="ja-JP" i="1" smtClean="0">
                                <a:solidFill>
                                  <a:srgbClr val="FF0000"/>
                                </a:solidFill>
                                <a:latin typeface="Cambria Math" panose="02040503050406030204" pitchFamily="18" charset="0"/>
                                <a:ea typeface="Cambria Math" panose="02040503050406030204" pitchFamily="18" charset="0"/>
                              </a:rPr>
                            </m:ctrlPr>
                          </m:sSubPr>
                          <m:e>
                            <m:r>
                              <a:rPr kumimoji="1" lang="en-US" altLang="ja-JP" b="0" i="1" smtClean="0">
                                <a:solidFill>
                                  <a:srgbClr val="FF0000"/>
                                </a:solidFill>
                                <a:latin typeface="Cambria Math" panose="02040503050406030204" pitchFamily="18" charset="0"/>
                                <a:ea typeface="Cambria Math" panose="02040503050406030204" pitchFamily="18" charset="0"/>
                              </a:rPr>
                              <m:t>𝐸</m:t>
                            </m:r>
                          </m:e>
                          <m:sub>
                            <m:r>
                              <a:rPr kumimoji="1" lang="en-US" altLang="ja-JP" b="0" i="1" smtClean="0">
                                <a:solidFill>
                                  <a:srgbClr val="FF0000"/>
                                </a:solidFill>
                                <a:latin typeface="Cambria Math" panose="02040503050406030204" pitchFamily="18" charset="0"/>
                                <a:ea typeface="Cambria Math" panose="02040503050406030204" pitchFamily="18" charset="0"/>
                              </a:rPr>
                              <m:t>2</m:t>
                            </m:r>
                          </m:sub>
                        </m:sSub>
                      </m:oMath>
                    </m:oMathPara>
                  </a14:m>
                  <a:endParaRPr lang="ja-JP" altLang="en-US" dirty="0">
                    <a:solidFill>
                      <a:srgbClr val="FF0000"/>
                    </a:solidFill>
                  </a:endParaRPr>
                </a:p>
              </p:txBody>
            </p:sp>
          </mc:Choice>
          <mc:Fallback xmlns="">
            <p:sp>
              <p:nvSpPr>
                <p:cNvPr id="35" name="正方形/長方形 34">
                  <a:extLst>
                    <a:ext uri="{FF2B5EF4-FFF2-40B4-BE49-F238E27FC236}">
                      <a16:creationId xmlns:a16="http://schemas.microsoft.com/office/drawing/2014/main" id="{94F06EF4-A443-402F-8645-93BFEDE1D7AE}"/>
                    </a:ext>
                  </a:extLst>
                </p:cNvPr>
                <p:cNvSpPr>
                  <a:spLocks noRot="1" noChangeAspect="1" noMove="1" noResize="1" noEditPoints="1" noAdjustHandles="1" noChangeArrowheads="1" noChangeShapeType="1" noTextEdit="1"/>
                </p:cNvSpPr>
                <p:nvPr/>
              </p:nvSpPr>
              <p:spPr>
                <a:xfrm>
                  <a:off x="2421168" y="2020122"/>
                  <a:ext cx="502445" cy="369332"/>
                </a:xfrm>
                <a:prstGeom prst="rect">
                  <a:avLst/>
                </a:prstGeom>
                <a:blipFill>
                  <a:blip r:embed="rId1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9" name="正方形/長方形 38">
                  <a:extLst>
                    <a:ext uri="{FF2B5EF4-FFF2-40B4-BE49-F238E27FC236}">
                      <a16:creationId xmlns:a16="http://schemas.microsoft.com/office/drawing/2014/main" id="{572EB3D8-AF4E-4F92-90DE-E7932CB31C46}"/>
                    </a:ext>
                  </a:extLst>
                </p:cNvPr>
                <p:cNvSpPr/>
                <p:nvPr/>
              </p:nvSpPr>
              <p:spPr>
                <a:xfrm>
                  <a:off x="3117226" y="1891824"/>
                  <a:ext cx="50244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kumimoji="1" lang="en-US" altLang="ja-JP" i="1" smtClean="0">
                                <a:solidFill>
                                  <a:srgbClr val="FF0000"/>
                                </a:solidFill>
                                <a:latin typeface="Cambria Math" panose="02040503050406030204" pitchFamily="18" charset="0"/>
                                <a:ea typeface="Cambria Math" panose="02040503050406030204" pitchFamily="18" charset="0"/>
                              </a:rPr>
                            </m:ctrlPr>
                          </m:sSubPr>
                          <m:e>
                            <m:r>
                              <a:rPr kumimoji="1" lang="en-US" altLang="ja-JP" b="0" i="1" smtClean="0">
                                <a:solidFill>
                                  <a:srgbClr val="FF0000"/>
                                </a:solidFill>
                                <a:latin typeface="Cambria Math" panose="02040503050406030204" pitchFamily="18" charset="0"/>
                                <a:ea typeface="Cambria Math" panose="02040503050406030204" pitchFamily="18" charset="0"/>
                              </a:rPr>
                              <m:t>𝐸</m:t>
                            </m:r>
                          </m:e>
                          <m:sub>
                            <m:r>
                              <a:rPr kumimoji="1" lang="en-US" altLang="ja-JP" b="0" i="1" smtClean="0">
                                <a:solidFill>
                                  <a:srgbClr val="FF0000"/>
                                </a:solidFill>
                                <a:latin typeface="Cambria Math" panose="02040503050406030204" pitchFamily="18" charset="0"/>
                                <a:ea typeface="Cambria Math" panose="02040503050406030204" pitchFamily="18" charset="0"/>
                              </a:rPr>
                              <m:t>3</m:t>
                            </m:r>
                          </m:sub>
                        </m:sSub>
                      </m:oMath>
                    </m:oMathPara>
                  </a14:m>
                  <a:endParaRPr lang="ja-JP" altLang="en-US" dirty="0">
                    <a:solidFill>
                      <a:srgbClr val="FF0000"/>
                    </a:solidFill>
                  </a:endParaRPr>
                </a:p>
              </p:txBody>
            </p:sp>
          </mc:Choice>
          <mc:Fallback xmlns="">
            <p:sp>
              <p:nvSpPr>
                <p:cNvPr id="36" name="正方形/長方形 35">
                  <a:extLst>
                    <a:ext uri="{FF2B5EF4-FFF2-40B4-BE49-F238E27FC236}">
                      <a16:creationId xmlns:a16="http://schemas.microsoft.com/office/drawing/2014/main" id="{A9E8BB8D-6579-4B0A-B00E-99945803D3B1}"/>
                    </a:ext>
                  </a:extLst>
                </p:cNvPr>
                <p:cNvSpPr>
                  <a:spLocks noRot="1" noChangeAspect="1" noMove="1" noResize="1" noEditPoints="1" noAdjustHandles="1" noChangeArrowheads="1" noChangeShapeType="1" noTextEdit="1"/>
                </p:cNvSpPr>
                <p:nvPr/>
              </p:nvSpPr>
              <p:spPr>
                <a:xfrm>
                  <a:off x="3117226" y="1891824"/>
                  <a:ext cx="502445" cy="369332"/>
                </a:xfrm>
                <a:prstGeom prst="rect">
                  <a:avLst/>
                </a:prstGeom>
                <a:blipFill>
                  <a:blip r:embed="rId1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0" name="正方形/長方形 39">
                  <a:extLst>
                    <a:ext uri="{FF2B5EF4-FFF2-40B4-BE49-F238E27FC236}">
                      <a16:creationId xmlns:a16="http://schemas.microsoft.com/office/drawing/2014/main" id="{AC4EE31F-27A7-4EF0-BC28-819841862CE3}"/>
                    </a:ext>
                  </a:extLst>
                </p:cNvPr>
                <p:cNvSpPr/>
                <p:nvPr/>
              </p:nvSpPr>
              <p:spPr>
                <a:xfrm>
                  <a:off x="3861431" y="2074304"/>
                  <a:ext cx="51655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kumimoji="1" lang="en-US" altLang="ja-JP" i="1" smtClean="0">
                                <a:solidFill>
                                  <a:srgbClr val="FF0000"/>
                                </a:solidFill>
                                <a:latin typeface="Cambria Math" panose="02040503050406030204" pitchFamily="18" charset="0"/>
                                <a:ea typeface="Cambria Math" panose="02040503050406030204" pitchFamily="18" charset="0"/>
                              </a:rPr>
                            </m:ctrlPr>
                          </m:sSubPr>
                          <m:e>
                            <m:r>
                              <a:rPr kumimoji="1" lang="en-US" altLang="ja-JP" b="0" i="1" smtClean="0">
                                <a:solidFill>
                                  <a:srgbClr val="FF0000"/>
                                </a:solidFill>
                                <a:latin typeface="Cambria Math" panose="02040503050406030204" pitchFamily="18" charset="0"/>
                                <a:ea typeface="Cambria Math" panose="02040503050406030204" pitchFamily="18" charset="0"/>
                              </a:rPr>
                              <m:t>𝐸</m:t>
                            </m:r>
                          </m:e>
                          <m:sub>
                            <m:r>
                              <a:rPr kumimoji="1" lang="en-US" altLang="ja-JP" b="0" i="1" smtClean="0">
                                <a:solidFill>
                                  <a:srgbClr val="FF0000"/>
                                </a:solidFill>
                                <a:latin typeface="Cambria Math" panose="02040503050406030204" pitchFamily="18" charset="0"/>
                                <a:ea typeface="Cambria Math" panose="02040503050406030204" pitchFamily="18" charset="0"/>
                              </a:rPr>
                              <m:t>𝑛</m:t>
                            </m:r>
                          </m:sub>
                        </m:sSub>
                      </m:oMath>
                    </m:oMathPara>
                  </a14:m>
                  <a:endParaRPr lang="ja-JP" altLang="en-US" dirty="0">
                    <a:solidFill>
                      <a:srgbClr val="FF0000"/>
                    </a:solidFill>
                  </a:endParaRPr>
                </a:p>
              </p:txBody>
            </p:sp>
          </mc:Choice>
          <mc:Fallback xmlns="">
            <p:sp>
              <p:nvSpPr>
                <p:cNvPr id="37" name="正方形/長方形 36">
                  <a:extLst>
                    <a:ext uri="{FF2B5EF4-FFF2-40B4-BE49-F238E27FC236}">
                      <a16:creationId xmlns:a16="http://schemas.microsoft.com/office/drawing/2014/main" id="{0DCE720E-F474-4C84-A01F-7778C4685C72}"/>
                    </a:ext>
                  </a:extLst>
                </p:cNvPr>
                <p:cNvSpPr>
                  <a:spLocks noRot="1" noChangeAspect="1" noMove="1" noResize="1" noEditPoints="1" noAdjustHandles="1" noChangeArrowheads="1" noChangeShapeType="1" noTextEdit="1"/>
                </p:cNvSpPr>
                <p:nvPr/>
              </p:nvSpPr>
              <p:spPr>
                <a:xfrm>
                  <a:off x="3861431" y="2074304"/>
                  <a:ext cx="516552" cy="369332"/>
                </a:xfrm>
                <a:prstGeom prst="rect">
                  <a:avLst/>
                </a:prstGeom>
                <a:blipFill>
                  <a:blip r:embed="rId15"/>
                  <a:stretch>
                    <a:fillRect/>
                  </a:stretch>
                </a:blipFill>
              </p:spPr>
              <p:txBody>
                <a:bodyPr/>
                <a:lstStyle/>
                <a:p>
                  <a:r>
                    <a:rPr lang="ja-JP" altLang="en-US">
                      <a:noFill/>
                    </a:rPr>
                    <a:t> </a:t>
                  </a:r>
                </a:p>
              </p:txBody>
            </p:sp>
          </mc:Fallback>
        </mc:AlternateContent>
      </p:grpSp>
      <mc:AlternateContent xmlns:mc="http://schemas.openxmlformats.org/markup-compatibility/2006" xmlns:a14="http://schemas.microsoft.com/office/drawing/2010/main">
        <mc:Choice Requires="a14">
          <p:sp>
            <p:nvSpPr>
              <p:cNvPr id="41" name="正方形/長方形 40">
                <a:extLst>
                  <a:ext uri="{FF2B5EF4-FFF2-40B4-BE49-F238E27FC236}">
                    <a16:creationId xmlns:a16="http://schemas.microsoft.com/office/drawing/2014/main" id="{EEBA8A5E-1D79-4DA7-AFD1-6117212B3745}"/>
                  </a:ext>
                </a:extLst>
              </p:cNvPr>
              <p:cNvSpPr/>
              <p:nvPr/>
            </p:nvSpPr>
            <p:spPr>
              <a:xfrm>
                <a:off x="5783772" y="3054609"/>
                <a:ext cx="4410887" cy="338554"/>
              </a:xfrm>
              <a:prstGeom prst="rect">
                <a:avLst/>
              </a:prstGeom>
            </p:spPr>
            <p:txBody>
              <a:bodyPr wrap="none">
                <a:spAutoFit/>
              </a:bodyPr>
              <a:lstStyle/>
              <a:p>
                <a14:m>
                  <m:oMath xmlns:m="http://schemas.openxmlformats.org/officeDocument/2006/math">
                    <m:r>
                      <a:rPr kumimoji="1" lang="en-US" altLang="ja-JP" sz="1600" i="1">
                        <a:latin typeface="Cambria Math" panose="02040503050406030204" pitchFamily="18" charset="0"/>
                        <a:ea typeface="Cambria Math" panose="02040503050406030204" pitchFamily="18" charset="0"/>
                      </a:rPr>
                      <m:t>𝐸</m:t>
                    </m:r>
                    <m:r>
                      <a:rPr kumimoji="1" lang="en-US" altLang="ja-JP" sz="1600" b="0" i="1">
                        <a:latin typeface="Cambria Math" panose="02040503050406030204" pitchFamily="18" charset="0"/>
                        <a:ea typeface="Cambria Math" panose="02040503050406030204" pitchFamily="18" charset="0"/>
                      </a:rPr>
                      <m:t>=</m:t>
                    </m:r>
                    <m:sSup>
                      <m:sSupPr>
                        <m:ctrlPr>
                          <a:rPr kumimoji="1" lang="en-US" altLang="ja-JP" sz="1600" i="1" smtClean="0">
                            <a:latin typeface="Cambria Math" panose="02040503050406030204" pitchFamily="18" charset="0"/>
                            <a:ea typeface="Cambria Math" panose="02040503050406030204" pitchFamily="18" charset="0"/>
                          </a:rPr>
                        </m:ctrlPr>
                      </m:sSupPr>
                      <m:e>
                        <m:r>
                          <a:rPr kumimoji="1" lang="en-US" altLang="ja-JP" sz="1600" b="0" i="1" smtClean="0">
                            <a:latin typeface="Cambria Math" panose="02040503050406030204" pitchFamily="18" charset="0"/>
                            <a:ea typeface="Cambria Math" panose="02040503050406030204" pitchFamily="18" charset="0"/>
                          </a:rPr>
                          <m:t>(</m:t>
                        </m:r>
                        <m:sSub>
                          <m:sSubPr>
                            <m:ctrlPr>
                              <a:rPr kumimoji="1" lang="en-US" altLang="ja-JP" sz="1600" i="1">
                                <a:latin typeface="Cambria Math" panose="02040503050406030204" pitchFamily="18" charset="0"/>
                                <a:ea typeface="Cambria Math" panose="02040503050406030204" pitchFamily="18" charset="0"/>
                              </a:rPr>
                            </m:ctrlPr>
                          </m:sSubPr>
                          <m:e>
                            <m:r>
                              <a:rPr kumimoji="1" lang="en-US" altLang="ja-JP" sz="1600" b="0" i="1">
                                <a:latin typeface="Cambria Math" panose="02040503050406030204" pitchFamily="18" charset="0"/>
                                <a:ea typeface="Cambria Math" panose="02040503050406030204" pitchFamily="18" charset="0"/>
                              </a:rPr>
                              <m:t>𝑦</m:t>
                            </m:r>
                          </m:e>
                          <m:sub>
                            <m:r>
                              <a:rPr kumimoji="1" lang="en-US" altLang="ja-JP" sz="1600" i="1">
                                <a:latin typeface="Cambria Math" panose="02040503050406030204" pitchFamily="18" charset="0"/>
                                <a:ea typeface="Cambria Math" panose="02040503050406030204" pitchFamily="18" charset="0"/>
                              </a:rPr>
                              <m:t>1</m:t>
                            </m:r>
                          </m:sub>
                        </m:sSub>
                        <m:r>
                          <a:rPr kumimoji="1" lang="en-US" altLang="ja-JP" sz="1600" b="0" i="1" smtClean="0">
                            <a:latin typeface="Cambria Math" panose="02040503050406030204" pitchFamily="18" charset="0"/>
                            <a:ea typeface="Cambria Math" panose="02040503050406030204" pitchFamily="18" charset="0"/>
                          </a:rPr>
                          <m:t>−</m:t>
                        </m:r>
                        <m:acc>
                          <m:accPr>
                            <m:chr m:val="̂"/>
                            <m:ctrlPr>
                              <a:rPr kumimoji="1" lang="en-US" altLang="ja-JP" sz="1600" i="1">
                                <a:latin typeface="Cambria Math" panose="02040503050406030204" pitchFamily="18" charset="0"/>
                                <a:ea typeface="Cambria Math" panose="02040503050406030204" pitchFamily="18" charset="0"/>
                              </a:rPr>
                            </m:ctrlPr>
                          </m:accPr>
                          <m:e>
                            <m:sSub>
                              <m:sSubPr>
                                <m:ctrlPr>
                                  <a:rPr kumimoji="1" lang="en-US" altLang="ja-JP" sz="1600" i="1" smtClean="0">
                                    <a:latin typeface="Cambria Math" panose="02040503050406030204" pitchFamily="18" charset="0"/>
                                    <a:ea typeface="Cambria Math" panose="02040503050406030204" pitchFamily="18" charset="0"/>
                                  </a:rPr>
                                </m:ctrlPr>
                              </m:sSubPr>
                              <m:e>
                                <m:r>
                                  <a:rPr kumimoji="1" lang="en-US" altLang="ja-JP" sz="1600" b="0" i="1" smtClean="0">
                                    <a:latin typeface="Cambria Math" panose="02040503050406030204" pitchFamily="18" charset="0"/>
                                    <a:ea typeface="Cambria Math" panose="02040503050406030204" pitchFamily="18" charset="0"/>
                                  </a:rPr>
                                  <m:t>𝑦</m:t>
                                </m:r>
                              </m:e>
                              <m:sub>
                                <m:r>
                                  <a:rPr kumimoji="1" lang="en-US" altLang="ja-JP" sz="1600" i="1">
                                    <a:latin typeface="Cambria Math" panose="02040503050406030204" pitchFamily="18" charset="0"/>
                                    <a:ea typeface="Cambria Math" panose="02040503050406030204" pitchFamily="18" charset="0"/>
                                  </a:rPr>
                                  <m:t>1</m:t>
                                </m:r>
                              </m:sub>
                            </m:sSub>
                          </m:e>
                        </m:acc>
                        <m:r>
                          <a:rPr kumimoji="1" lang="en-US" altLang="ja-JP" sz="1600" b="0" i="1" smtClean="0">
                            <a:latin typeface="Cambria Math" panose="02040503050406030204" pitchFamily="18" charset="0"/>
                            <a:ea typeface="Cambria Math" panose="02040503050406030204" pitchFamily="18" charset="0"/>
                          </a:rPr>
                          <m:t>)</m:t>
                        </m:r>
                      </m:e>
                      <m:sup>
                        <m:r>
                          <a:rPr kumimoji="1" lang="en-US" altLang="ja-JP" sz="1600" b="0" i="1" smtClean="0">
                            <a:latin typeface="Cambria Math" panose="02040503050406030204" pitchFamily="18" charset="0"/>
                            <a:ea typeface="Cambria Math" panose="02040503050406030204" pitchFamily="18" charset="0"/>
                          </a:rPr>
                          <m:t>2</m:t>
                        </m:r>
                      </m:sup>
                    </m:sSup>
                  </m:oMath>
                </a14:m>
                <a:r>
                  <a:rPr lang="ja-JP" altLang="en-US" sz="1600" dirty="0"/>
                  <a:t>＋</a:t>
                </a:r>
                <a:r>
                  <a:rPr kumimoji="1" lang="en-US" altLang="ja-JP" sz="1600" dirty="0">
                    <a:ea typeface="Cambria Math" panose="02040503050406030204" pitchFamily="18" charset="0"/>
                  </a:rPr>
                  <a:t> </a:t>
                </a:r>
                <a14:m>
                  <m:oMath xmlns:m="http://schemas.openxmlformats.org/officeDocument/2006/math">
                    <m:sSup>
                      <m:sSupPr>
                        <m:ctrlPr>
                          <a:rPr kumimoji="1" lang="en-US" altLang="ja-JP" sz="1600" i="1">
                            <a:latin typeface="Cambria Math" panose="02040503050406030204" pitchFamily="18" charset="0"/>
                            <a:ea typeface="Cambria Math" panose="02040503050406030204" pitchFamily="18" charset="0"/>
                          </a:rPr>
                        </m:ctrlPr>
                      </m:sSupPr>
                      <m:e>
                        <m:r>
                          <a:rPr kumimoji="1" lang="en-US" altLang="ja-JP" sz="1600" i="1">
                            <a:latin typeface="Cambria Math" panose="02040503050406030204" pitchFamily="18" charset="0"/>
                            <a:ea typeface="Cambria Math" panose="02040503050406030204" pitchFamily="18" charset="0"/>
                          </a:rPr>
                          <m:t>(</m:t>
                        </m:r>
                        <m:sSub>
                          <m:sSubPr>
                            <m:ctrlPr>
                              <a:rPr kumimoji="1" lang="en-US" altLang="ja-JP" sz="1600" i="1">
                                <a:latin typeface="Cambria Math" panose="02040503050406030204" pitchFamily="18" charset="0"/>
                                <a:ea typeface="Cambria Math" panose="02040503050406030204" pitchFamily="18" charset="0"/>
                              </a:rPr>
                            </m:ctrlPr>
                          </m:sSubPr>
                          <m:e>
                            <m:r>
                              <a:rPr kumimoji="1" lang="en-US" altLang="ja-JP" sz="1600" i="1">
                                <a:latin typeface="Cambria Math" panose="02040503050406030204" pitchFamily="18" charset="0"/>
                                <a:ea typeface="Cambria Math" panose="02040503050406030204" pitchFamily="18" charset="0"/>
                              </a:rPr>
                              <m:t>𝑦</m:t>
                            </m:r>
                          </m:e>
                          <m:sub>
                            <m:r>
                              <a:rPr kumimoji="1" lang="en-US" altLang="ja-JP" sz="1600" i="1">
                                <a:latin typeface="Cambria Math" panose="02040503050406030204" pitchFamily="18" charset="0"/>
                                <a:ea typeface="Cambria Math" panose="02040503050406030204" pitchFamily="18" charset="0"/>
                              </a:rPr>
                              <m:t>2</m:t>
                            </m:r>
                          </m:sub>
                        </m:sSub>
                        <m:r>
                          <a:rPr kumimoji="1" lang="en-US" altLang="ja-JP" sz="1600" i="1">
                            <a:latin typeface="Cambria Math" panose="02040503050406030204" pitchFamily="18" charset="0"/>
                            <a:ea typeface="Cambria Math" panose="02040503050406030204" pitchFamily="18" charset="0"/>
                          </a:rPr>
                          <m:t>−</m:t>
                        </m:r>
                        <m:acc>
                          <m:accPr>
                            <m:chr m:val="̂"/>
                            <m:ctrlPr>
                              <a:rPr kumimoji="1" lang="en-US" altLang="ja-JP" sz="1600" i="1">
                                <a:latin typeface="Cambria Math" panose="02040503050406030204" pitchFamily="18" charset="0"/>
                                <a:ea typeface="Cambria Math" panose="02040503050406030204" pitchFamily="18" charset="0"/>
                              </a:rPr>
                            </m:ctrlPr>
                          </m:accPr>
                          <m:e>
                            <m:sSub>
                              <m:sSubPr>
                                <m:ctrlPr>
                                  <a:rPr kumimoji="1" lang="en-US" altLang="ja-JP" sz="1600" i="1" smtClean="0">
                                    <a:latin typeface="Cambria Math" panose="02040503050406030204" pitchFamily="18" charset="0"/>
                                    <a:ea typeface="Cambria Math" panose="02040503050406030204" pitchFamily="18" charset="0"/>
                                  </a:rPr>
                                </m:ctrlPr>
                              </m:sSubPr>
                              <m:e>
                                <m:r>
                                  <a:rPr kumimoji="1" lang="en-US" altLang="ja-JP" sz="1600" i="1">
                                    <a:latin typeface="Cambria Math" panose="02040503050406030204" pitchFamily="18" charset="0"/>
                                    <a:ea typeface="Cambria Math" panose="02040503050406030204" pitchFamily="18" charset="0"/>
                                  </a:rPr>
                                  <m:t>𝑦</m:t>
                                </m:r>
                              </m:e>
                              <m:sub>
                                <m:r>
                                  <a:rPr kumimoji="1" lang="en-US" altLang="ja-JP" sz="1600" i="1">
                                    <a:latin typeface="Cambria Math" panose="02040503050406030204" pitchFamily="18" charset="0"/>
                                    <a:ea typeface="Cambria Math" panose="02040503050406030204" pitchFamily="18" charset="0"/>
                                  </a:rPr>
                                  <m:t>2</m:t>
                                </m:r>
                              </m:sub>
                            </m:sSub>
                          </m:e>
                        </m:acc>
                        <m:r>
                          <a:rPr kumimoji="1" lang="en-US" altLang="ja-JP" sz="1600" i="1">
                            <a:latin typeface="Cambria Math" panose="02040503050406030204" pitchFamily="18" charset="0"/>
                            <a:ea typeface="Cambria Math" panose="02040503050406030204" pitchFamily="18" charset="0"/>
                          </a:rPr>
                          <m:t>)</m:t>
                        </m:r>
                      </m:e>
                      <m:sup>
                        <m:r>
                          <a:rPr kumimoji="1" lang="en-US" altLang="ja-JP" sz="1600" i="1">
                            <a:latin typeface="Cambria Math" panose="02040503050406030204" pitchFamily="18" charset="0"/>
                            <a:ea typeface="Cambria Math" panose="02040503050406030204" pitchFamily="18" charset="0"/>
                          </a:rPr>
                          <m:t>2</m:t>
                        </m:r>
                      </m:sup>
                    </m:sSup>
                  </m:oMath>
                </a14:m>
                <a:r>
                  <a:rPr lang="ja-JP" altLang="en-US" sz="1600" dirty="0"/>
                  <a:t>＋・・・＋</a:t>
                </a:r>
                <a14:m>
                  <m:oMath xmlns:m="http://schemas.openxmlformats.org/officeDocument/2006/math">
                    <m:sSup>
                      <m:sSupPr>
                        <m:ctrlPr>
                          <a:rPr kumimoji="1" lang="en-US" altLang="ja-JP" sz="1600" i="1">
                            <a:latin typeface="Cambria Math" panose="02040503050406030204" pitchFamily="18" charset="0"/>
                            <a:ea typeface="Cambria Math" panose="02040503050406030204" pitchFamily="18" charset="0"/>
                          </a:rPr>
                        </m:ctrlPr>
                      </m:sSupPr>
                      <m:e>
                        <m:r>
                          <a:rPr kumimoji="1" lang="en-US" altLang="ja-JP" sz="1600" i="1">
                            <a:latin typeface="Cambria Math" panose="02040503050406030204" pitchFamily="18" charset="0"/>
                            <a:ea typeface="Cambria Math" panose="02040503050406030204" pitchFamily="18" charset="0"/>
                          </a:rPr>
                          <m:t>(</m:t>
                        </m:r>
                        <m:sSub>
                          <m:sSubPr>
                            <m:ctrlPr>
                              <a:rPr kumimoji="1" lang="en-US" altLang="ja-JP" sz="1600" i="1">
                                <a:latin typeface="Cambria Math" panose="02040503050406030204" pitchFamily="18" charset="0"/>
                                <a:ea typeface="Cambria Math" panose="02040503050406030204" pitchFamily="18" charset="0"/>
                              </a:rPr>
                            </m:ctrlPr>
                          </m:sSubPr>
                          <m:e>
                            <m:r>
                              <a:rPr kumimoji="1" lang="en-US" altLang="ja-JP" sz="1600" i="1">
                                <a:latin typeface="Cambria Math" panose="02040503050406030204" pitchFamily="18" charset="0"/>
                                <a:ea typeface="Cambria Math" panose="02040503050406030204" pitchFamily="18" charset="0"/>
                              </a:rPr>
                              <m:t>𝑦</m:t>
                            </m:r>
                          </m:e>
                          <m:sub>
                            <m:r>
                              <a:rPr kumimoji="1" lang="en-US" altLang="ja-JP" sz="1600" i="1">
                                <a:latin typeface="Cambria Math" panose="02040503050406030204" pitchFamily="18" charset="0"/>
                                <a:ea typeface="Cambria Math" panose="02040503050406030204" pitchFamily="18" charset="0"/>
                              </a:rPr>
                              <m:t>𝑛</m:t>
                            </m:r>
                          </m:sub>
                        </m:sSub>
                        <m:r>
                          <a:rPr kumimoji="1" lang="en-US" altLang="ja-JP" sz="1600" i="1">
                            <a:latin typeface="Cambria Math" panose="02040503050406030204" pitchFamily="18" charset="0"/>
                            <a:ea typeface="Cambria Math" panose="02040503050406030204" pitchFamily="18" charset="0"/>
                          </a:rPr>
                          <m:t>−</m:t>
                        </m:r>
                        <m:acc>
                          <m:accPr>
                            <m:chr m:val="̂"/>
                            <m:ctrlPr>
                              <a:rPr kumimoji="1" lang="en-US" altLang="ja-JP" sz="1600" i="1">
                                <a:latin typeface="Cambria Math" panose="02040503050406030204" pitchFamily="18" charset="0"/>
                                <a:ea typeface="Cambria Math" panose="02040503050406030204" pitchFamily="18" charset="0"/>
                              </a:rPr>
                            </m:ctrlPr>
                          </m:accPr>
                          <m:e>
                            <m:sSub>
                              <m:sSubPr>
                                <m:ctrlPr>
                                  <a:rPr kumimoji="1" lang="en-US" altLang="ja-JP" sz="1600" i="1">
                                    <a:latin typeface="Cambria Math" panose="02040503050406030204" pitchFamily="18" charset="0"/>
                                    <a:ea typeface="Cambria Math" panose="02040503050406030204" pitchFamily="18" charset="0"/>
                                  </a:rPr>
                                </m:ctrlPr>
                              </m:sSubPr>
                              <m:e>
                                <m:r>
                                  <a:rPr kumimoji="1" lang="en-US" altLang="ja-JP" sz="1600" i="1">
                                    <a:latin typeface="Cambria Math" panose="02040503050406030204" pitchFamily="18" charset="0"/>
                                    <a:ea typeface="Cambria Math" panose="02040503050406030204" pitchFamily="18" charset="0"/>
                                  </a:rPr>
                                  <m:t>𝑦</m:t>
                                </m:r>
                              </m:e>
                              <m:sub>
                                <m:r>
                                  <a:rPr kumimoji="1" lang="en-US" altLang="ja-JP" sz="1600" i="1">
                                    <a:latin typeface="Cambria Math" panose="02040503050406030204" pitchFamily="18" charset="0"/>
                                    <a:ea typeface="Cambria Math" panose="02040503050406030204" pitchFamily="18" charset="0"/>
                                  </a:rPr>
                                  <m:t>𝑛</m:t>
                                </m:r>
                              </m:sub>
                            </m:sSub>
                          </m:e>
                        </m:acc>
                        <m:r>
                          <a:rPr kumimoji="1" lang="en-US" altLang="ja-JP" sz="1600" i="1">
                            <a:latin typeface="Cambria Math" panose="02040503050406030204" pitchFamily="18" charset="0"/>
                            <a:ea typeface="Cambria Math" panose="02040503050406030204" pitchFamily="18" charset="0"/>
                          </a:rPr>
                          <m:t>)</m:t>
                        </m:r>
                      </m:e>
                      <m:sup>
                        <m:r>
                          <a:rPr kumimoji="1" lang="en-US" altLang="ja-JP" sz="1600" i="1">
                            <a:latin typeface="Cambria Math" panose="02040503050406030204" pitchFamily="18" charset="0"/>
                            <a:ea typeface="Cambria Math" panose="02040503050406030204" pitchFamily="18" charset="0"/>
                          </a:rPr>
                          <m:t>2</m:t>
                        </m:r>
                      </m:sup>
                    </m:sSup>
                  </m:oMath>
                </a14:m>
                <a:endParaRPr lang="ja-JP" altLang="en-US" sz="1600" dirty="0"/>
              </a:p>
            </p:txBody>
          </p:sp>
        </mc:Choice>
        <mc:Fallback xmlns="">
          <p:sp>
            <p:nvSpPr>
              <p:cNvPr id="41" name="正方形/長方形 40">
                <a:extLst>
                  <a:ext uri="{FF2B5EF4-FFF2-40B4-BE49-F238E27FC236}">
                    <a16:creationId xmlns:a16="http://schemas.microsoft.com/office/drawing/2014/main" id="{EEBA8A5E-1D79-4DA7-AFD1-6117212B3745}"/>
                  </a:ext>
                </a:extLst>
              </p:cNvPr>
              <p:cNvSpPr>
                <a:spLocks noRot="1" noChangeAspect="1" noMove="1" noResize="1" noEditPoints="1" noAdjustHandles="1" noChangeArrowheads="1" noChangeShapeType="1" noTextEdit="1"/>
              </p:cNvSpPr>
              <p:nvPr/>
            </p:nvSpPr>
            <p:spPr>
              <a:xfrm>
                <a:off x="5783772" y="3054609"/>
                <a:ext cx="4410887" cy="338554"/>
              </a:xfrm>
              <a:prstGeom prst="rect">
                <a:avLst/>
              </a:prstGeom>
              <a:blipFill>
                <a:blip r:embed="rId16"/>
                <a:stretch>
                  <a:fillRect t="-3571" r="-12586" b="-2321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2" name="正方形/長方形 41">
                <a:extLst>
                  <a:ext uri="{FF2B5EF4-FFF2-40B4-BE49-F238E27FC236}">
                    <a16:creationId xmlns:a16="http://schemas.microsoft.com/office/drawing/2014/main" id="{1B9D99F1-D481-4392-B941-F257E1E35070}"/>
                  </a:ext>
                </a:extLst>
              </p:cNvPr>
              <p:cNvSpPr/>
              <p:nvPr/>
            </p:nvSpPr>
            <p:spPr>
              <a:xfrm>
                <a:off x="5783772" y="2332105"/>
                <a:ext cx="3349507" cy="621132"/>
              </a:xfrm>
              <a:prstGeom prst="rect">
                <a:avLst/>
              </a:prstGeom>
            </p:spPr>
            <p:txBody>
              <a:bodyPr wrap="none">
                <a:spAutoFit/>
              </a:bodyPr>
              <a:lstStyle/>
              <a:p>
                <a:r>
                  <a:rPr kumimoji="1" lang="ja-JP" altLang="en-US" dirty="0">
                    <a:latin typeface="+mn-ea"/>
                  </a:rPr>
                  <a:t>二乗誤差の総和</a:t>
                </a:r>
                <a:endParaRPr kumimoji="1" lang="en-US" altLang="ja-JP" dirty="0">
                  <a:latin typeface="+mn-ea"/>
                </a:endParaRPr>
              </a:p>
              <a:p>
                <a14:m>
                  <m:oMath xmlns:m="http://schemas.openxmlformats.org/officeDocument/2006/math">
                    <m:sSup>
                      <m:sSupPr>
                        <m:ctrlPr>
                          <a:rPr kumimoji="1" lang="en-US" altLang="ja-JP" sz="1600" i="1">
                            <a:latin typeface="Cambria Math" panose="02040503050406030204" pitchFamily="18" charset="0"/>
                          </a:rPr>
                        </m:ctrlPr>
                      </m:sSupPr>
                      <m:e>
                        <m:r>
                          <a:rPr kumimoji="1" lang="en-US" altLang="ja-JP" sz="1600" i="1">
                            <a:latin typeface="Cambria Math" panose="02040503050406030204" pitchFamily="18" charset="0"/>
                          </a:rPr>
                          <m:t>(</m:t>
                        </m:r>
                        <m:r>
                          <m:rPr>
                            <m:nor/>
                          </m:rPr>
                          <a:rPr kumimoji="1" lang="ja-JP" altLang="en-US" sz="1600" dirty="0">
                            <a:latin typeface="+mn-ea"/>
                          </a:rPr>
                          <m:t>実測値</m:t>
                        </m:r>
                        <m:r>
                          <m:rPr>
                            <m:nor/>
                          </m:rPr>
                          <a:rPr kumimoji="1" lang="en-US" altLang="ja-JP" sz="1600" dirty="0">
                            <a:latin typeface="+mn-ea"/>
                          </a:rPr>
                          <m:t>−</m:t>
                        </m:r>
                        <m:r>
                          <m:rPr>
                            <m:nor/>
                          </m:rPr>
                          <a:rPr kumimoji="1" lang="ja-JP" altLang="en-US" sz="1600" dirty="0">
                            <a:latin typeface="+mn-ea"/>
                          </a:rPr>
                          <m:t>予測値</m:t>
                        </m:r>
                        <m:r>
                          <a:rPr kumimoji="1" lang="en-US" altLang="ja-JP" sz="1600" i="1">
                            <a:latin typeface="Cambria Math" panose="02040503050406030204" pitchFamily="18" charset="0"/>
                          </a:rPr>
                          <m:t>)</m:t>
                        </m:r>
                      </m:e>
                      <m:sup>
                        <m:r>
                          <a:rPr kumimoji="1" lang="en-US" altLang="ja-JP" sz="1600" i="1">
                            <a:latin typeface="Cambria Math" panose="02040503050406030204" pitchFamily="18" charset="0"/>
                          </a:rPr>
                          <m:t>2</m:t>
                        </m:r>
                      </m:sup>
                    </m:sSup>
                  </m:oMath>
                </a14:m>
                <a:r>
                  <a:rPr lang="ja-JP" altLang="en-US" sz="1600" dirty="0">
                    <a:latin typeface="+mn-ea"/>
                  </a:rPr>
                  <a:t> を合計したもの</a:t>
                </a:r>
              </a:p>
            </p:txBody>
          </p:sp>
        </mc:Choice>
        <mc:Fallback xmlns="">
          <p:sp>
            <p:nvSpPr>
              <p:cNvPr id="42" name="正方形/長方形 41">
                <a:extLst>
                  <a:ext uri="{FF2B5EF4-FFF2-40B4-BE49-F238E27FC236}">
                    <a16:creationId xmlns:a16="http://schemas.microsoft.com/office/drawing/2014/main" id="{1B9D99F1-D481-4392-B941-F257E1E35070}"/>
                  </a:ext>
                </a:extLst>
              </p:cNvPr>
              <p:cNvSpPr>
                <a:spLocks noRot="1" noChangeAspect="1" noMove="1" noResize="1" noEditPoints="1" noAdjustHandles="1" noChangeArrowheads="1" noChangeShapeType="1" noTextEdit="1"/>
              </p:cNvSpPr>
              <p:nvPr/>
            </p:nvSpPr>
            <p:spPr>
              <a:xfrm>
                <a:off x="5783772" y="2332105"/>
                <a:ext cx="3349507" cy="621132"/>
              </a:xfrm>
              <a:prstGeom prst="rect">
                <a:avLst/>
              </a:prstGeom>
              <a:blipFill>
                <a:blip r:embed="rId17"/>
                <a:stretch>
                  <a:fillRect l="-1639" t="-4950" b="-1386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3" name="正方形/長方形 42">
                <a:extLst>
                  <a:ext uri="{FF2B5EF4-FFF2-40B4-BE49-F238E27FC236}">
                    <a16:creationId xmlns:a16="http://schemas.microsoft.com/office/drawing/2014/main" id="{33960B5C-D773-4DA0-AB20-0DDC88AD12B3}"/>
                  </a:ext>
                </a:extLst>
              </p:cNvPr>
              <p:cNvSpPr/>
              <p:nvPr/>
            </p:nvSpPr>
            <p:spPr>
              <a:xfrm>
                <a:off x="1388921" y="5216479"/>
                <a:ext cx="2849178" cy="308739"/>
              </a:xfrm>
              <a:prstGeom prst="rect">
                <a:avLst/>
              </a:prstGeom>
            </p:spPr>
            <p:txBody>
              <a:bodyPr wrap="none">
                <a:spAutoFit/>
              </a:bodyPr>
              <a:lstStyle/>
              <a:p>
                <a14:m>
                  <m:oMath xmlns:m="http://schemas.openxmlformats.org/officeDocument/2006/math">
                    <m:r>
                      <a:rPr kumimoji="1" lang="en-US" altLang="ja-JP" sz="1400" i="1">
                        <a:latin typeface="Cambria Math" panose="02040503050406030204" pitchFamily="18" charset="0"/>
                        <a:ea typeface="Cambria Math" panose="02040503050406030204" pitchFamily="18" charset="0"/>
                      </a:rPr>
                      <m:t>𝐸</m:t>
                    </m:r>
                  </m:oMath>
                </a14:m>
                <a:r>
                  <a:rPr lang="ja-JP" altLang="en-US" sz="1400" dirty="0"/>
                  <a:t> は誤差、</a:t>
                </a:r>
                <a14:m>
                  <m:oMath xmlns:m="http://schemas.openxmlformats.org/officeDocument/2006/math">
                    <m:r>
                      <a:rPr kumimoji="1" lang="en-US" altLang="ja-JP" sz="1400" i="1">
                        <a:latin typeface="Cambria Math" panose="02040503050406030204" pitchFamily="18" charset="0"/>
                        <a:ea typeface="Cambria Math" panose="02040503050406030204" pitchFamily="18" charset="0"/>
                      </a:rPr>
                      <m:t>𝑦</m:t>
                    </m:r>
                    <m:r>
                      <a:rPr kumimoji="1" lang="ja-JP" altLang="en-US" sz="1400" i="1">
                        <a:latin typeface="Cambria Math" panose="02040503050406030204" pitchFamily="18" charset="0"/>
                        <a:ea typeface="Cambria Math" panose="02040503050406030204" pitchFamily="18" charset="0"/>
                      </a:rPr>
                      <m:t> </m:t>
                    </m:r>
                  </m:oMath>
                </a14:m>
                <a:r>
                  <a:rPr lang="ja-JP" altLang="en-US" sz="1400" dirty="0"/>
                  <a:t>は実測値、</a:t>
                </a:r>
                <a:r>
                  <a:rPr kumimoji="1" lang="en-US" altLang="ja-JP" sz="1400" dirty="0">
                    <a:ea typeface="Cambria Math" panose="02040503050406030204" pitchFamily="18" charset="0"/>
                  </a:rPr>
                  <a:t> </a:t>
                </a:r>
                <a14:m>
                  <m:oMath xmlns:m="http://schemas.openxmlformats.org/officeDocument/2006/math">
                    <m:acc>
                      <m:accPr>
                        <m:chr m:val="̂"/>
                        <m:ctrlPr>
                          <a:rPr kumimoji="1" lang="en-US" altLang="ja-JP" sz="1400" i="1">
                            <a:latin typeface="Cambria Math" panose="02040503050406030204" pitchFamily="18" charset="0"/>
                            <a:ea typeface="Cambria Math" panose="02040503050406030204" pitchFamily="18" charset="0"/>
                          </a:rPr>
                        </m:ctrlPr>
                      </m:accPr>
                      <m:e>
                        <m:r>
                          <a:rPr kumimoji="1" lang="en-US" altLang="ja-JP" sz="1400" i="1">
                            <a:latin typeface="Cambria Math" panose="02040503050406030204" pitchFamily="18" charset="0"/>
                            <a:ea typeface="Cambria Math" panose="02040503050406030204" pitchFamily="18" charset="0"/>
                          </a:rPr>
                          <m:t>𝑦</m:t>
                        </m:r>
                      </m:e>
                    </m:acc>
                    <m:r>
                      <a:rPr kumimoji="1" lang="ja-JP" altLang="en-US" sz="1400" i="1">
                        <a:latin typeface="Cambria Math" panose="02040503050406030204" pitchFamily="18" charset="0"/>
                        <a:ea typeface="Cambria Math" panose="02040503050406030204" pitchFamily="18" charset="0"/>
                      </a:rPr>
                      <m:t> </m:t>
                    </m:r>
                    <m:r>
                      <m:rPr>
                        <m:nor/>
                      </m:rPr>
                      <a:rPr lang="ja-JP" altLang="en-US" sz="1400" dirty="0"/>
                      <m:t>は</m:t>
                    </m:r>
                    <m:r>
                      <a:rPr lang="ja-JP" altLang="en-US" sz="1400" i="1" dirty="0" smtClean="0">
                        <a:latin typeface="Cambria Math" panose="02040503050406030204" pitchFamily="18" charset="0"/>
                      </a:rPr>
                      <m:t>予測値</m:t>
                    </m:r>
                  </m:oMath>
                </a14:m>
                <a:endParaRPr lang="ja-JP" altLang="en-US" sz="1400" dirty="0"/>
              </a:p>
            </p:txBody>
          </p:sp>
        </mc:Choice>
        <mc:Fallback xmlns="">
          <p:sp>
            <p:nvSpPr>
              <p:cNvPr id="43" name="正方形/長方形 42">
                <a:extLst>
                  <a:ext uri="{FF2B5EF4-FFF2-40B4-BE49-F238E27FC236}">
                    <a16:creationId xmlns:a16="http://schemas.microsoft.com/office/drawing/2014/main" id="{33960B5C-D773-4DA0-AB20-0DDC88AD12B3}"/>
                  </a:ext>
                </a:extLst>
              </p:cNvPr>
              <p:cNvSpPr>
                <a:spLocks noRot="1" noChangeAspect="1" noMove="1" noResize="1" noEditPoints="1" noAdjustHandles="1" noChangeArrowheads="1" noChangeShapeType="1" noTextEdit="1"/>
              </p:cNvSpPr>
              <p:nvPr/>
            </p:nvSpPr>
            <p:spPr>
              <a:xfrm>
                <a:off x="1388921" y="5216479"/>
                <a:ext cx="2849178" cy="308739"/>
              </a:xfrm>
              <a:prstGeom prst="rect">
                <a:avLst/>
              </a:prstGeom>
              <a:blipFill>
                <a:blip r:embed="rId18"/>
                <a:stretch>
                  <a:fillRect t="-2000" r="-4711" b="-22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4" name="正方形/長方形 43">
                <a:extLst>
                  <a:ext uri="{FF2B5EF4-FFF2-40B4-BE49-F238E27FC236}">
                    <a16:creationId xmlns:a16="http://schemas.microsoft.com/office/drawing/2014/main" id="{7CE49DAA-610A-4BCD-8868-73E341D99DB2}"/>
                  </a:ext>
                </a:extLst>
              </p:cNvPr>
              <p:cNvSpPr/>
              <p:nvPr/>
            </p:nvSpPr>
            <p:spPr>
              <a:xfrm>
                <a:off x="5737683" y="4169524"/>
                <a:ext cx="1877886" cy="78463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kumimoji="1" lang="en-US" altLang="ja-JP" sz="1600" i="1">
                          <a:latin typeface="Cambria Math" panose="02040503050406030204" pitchFamily="18" charset="0"/>
                          <a:ea typeface="Cambria Math" panose="02040503050406030204" pitchFamily="18" charset="0"/>
                        </a:rPr>
                        <m:t>𝐸</m:t>
                      </m:r>
                      <m:r>
                        <a:rPr kumimoji="1" lang="en-US" altLang="ja-JP" sz="1600" i="1">
                          <a:latin typeface="Cambria Math" panose="02040503050406030204" pitchFamily="18" charset="0"/>
                          <a:ea typeface="Cambria Math" panose="02040503050406030204" pitchFamily="18" charset="0"/>
                        </a:rPr>
                        <m:t>=</m:t>
                      </m:r>
                      <m:nary>
                        <m:naryPr>
                          <m:chr m:val="∑"/>
                          <m:ctrlPr>
                            <a:rPr kumimoji="1" lang="en-US" altLang="ja-JP" sz="1600" i="1">
                              <a:latin typeface="Cambria Math" panose="02040503050406030204" pitchFamily="18" charset="0"/>
                              <a:ea typeface="Cambria Math" panose="02040503050406030204" pitchFamily="18" charset="0"/>
                            </a:rPr>
                          </m:ctrlPr>
                        </m:naryPr>
                        <m:sub>
                          <m:r>
                            <m:rPr>
                              <m:brk m:alnAt="23"/>
                            </m:rPr>
                            <a:rPr kumimoji="1" lang="en-US" altLang="ja-JP" sz="1600" i="1">
                              <a:latin typeface="Cambria Math" panose="02040503050406030204" pitchFamily="18" charset="0"/>
                              <a:ea typeface="Cambria Math" panose="02040503050406030204" pitchFamily="18" charset="0"/>
                            </a:rPr>
                            <m:t>𝑛</m:t>
                          </m:r>
                          <m:r>
                            <a:rPr kumimoji="1" lang="en-US" altLang="ja-JP" sz="1600" i="1">
                              <a:latin typeface="Cambria Math" panose="02040503050406030204" pitchFamily="18" charset="0"/>
                              <a:ea typeface="Cambria Math" panose="02040503050406030204" pitchFamily="18" charset="0"/>
                            </a:rPr>
                            <m:t>=1</m:t>
                          </m:r>
                        </m:sub>
                        <m:sup>
                          <m:r>
                            <a:rPr kumimoji="1" lang="en-US" altLang="ja-JP" sz="1600" i="1">
                              <a:latin typeface="Cambria Math" panose="02040503050406030204" pitchFamily="18" charset="0"/>
                              <a:ea typeface="Cambria Math" panose="02040503050406030204" pitchFamily="18" charset="0"/>
                            </a:rPr>
                            <m:t>𝑁</m:t>
                          </m:r>
                        </m:sup>
                        <m:e>
                          <m:sSup>
                            <m:sSupPr>
                              <m:ctrlPr>
                                <a:rPr kumimoji="1" lang="en-US" altLang="ja-JP" sz="1600" i="1">
                                  <a:latin typeface="Cambria Math" panose="02040503050406030204" pitchFamily="18" charset="0"/>
                                  <a:ea typeface="Cambria Math" panose="02040503050406030204" pitchFamily="18" charset="0"/>
                                </a:rPr>
                              </m:ctrlPr>
                            </m:sSupPr>
                            <m:e>
                              <m:r>
                                <a:rPr kumimoji="1" lang="en-US" altLang="ja-JP" sz="1600" i="1">
                                  <a:latin typeface="Cambria Math" panose="02040503050406030204" pitchFamily="18" charset="0"/>
                                  <a:ea typeface="Cambria Math" panose="02040503050406030204" pitchFamily="18" charset="0"/>
                                </a:rPr>
                                <m:t>(</m:t>
                              </m:r>
                              <m:sSub>
                                <m:sSubPr>
                                  <m:ctrlPr>
                                    <a:rPr kumimoji="1" lang="en-US" altLang="ja-JP" sz="1600" i="1">
                                      <a:latin typeface="Cambria Math" panose="02040503050406030204" pitchFamily="18" charset="0"/>
                                      <a:ea typeface="Cambria Math" panose="02040503050406030204" pitchFamily="18" charset="0"/>
                                    </a:rPr>
                                  </m:ctrlPr>
                                </m:sSubPr>
                                <m:e>
                                  <m:r>
                                    <a:rPr kumimoji="1" lang="en-US" altLang="ja-JP" sz="1600" i="1">
                                      <a:latin typeface="Cambria Math" panose="02040503050406030204" pitchFamily="18" charset="0"/>
                                      <a:ea typeface="Cambria Math" panose="02040503050406030204" pitchFamily="18" charset="0"/>
                                    </a:rPr>
                                    <m:t>𝑦</m:t>
                                  </m:r>
                                </m:e>
                                <m:sub>
                                  <m:r>
                                    <a:rPr kumimoji="1" lang="en-US" altLang="ja-JP" sz="1600" i="1">
                                      <a:latin typeface="Cambria Math" panose="02040503050406030204" pitchFamily="18" charset="0"/>
                                      <a:ea typeface="Cambria Math" panose="02040503050406030204" pitchFamily="18" charset="0"/>
                                    </a:rPr>
                                    <m:t>𝑛</m:t>
                                  </m:r>
                                </m:sub>
                              </m:sSub>
                              <m:r>
                                <a:rPr kumimoji="1" lang="en-US" altLang="ja-JP" sz="1600" i="1">
                                  <a:latin typeface="Cambria Math" panose="02040503050406030204" pitchFamily="18" charset="0"/>
                                  <a:ea typeface="Cambria Math" panose="02040503050406030204" pitchFamily="18" charset="0"/>
                                </a:rPr>
                                <m:t>−</m:t>
                              </m:r>
                              <m:acc>
                                <m:accPr>
                                  <m:chr m:val="̂"/>
                                  <m:ctrlPr>
                                    <a:rPr kumimoji="1" lang="en-US" altLang="ja-JP" sz="1600" i="1">
                                      <a:latin typeface="Cambria Math" panose="02040503050406030204" pitchFamily="18" charset="0"/>
                                      <a:ea typeface="Cambria Math" panose="02040503050406030204" pitchFamily="18" charset="0"/>
                                    </a:rPr>
                                  </m:ctrlPr>
                                </m:accPr>
                                <m:e>
                                  <m:sSub>
                                    <m:sSubPr>
                                      <m:ctrlPr>
                                        <a:rPr kumimoji="1" lang="en-US" altLang="ja-JP" sz="1600" i="1">
                                          <a:latin typeface="Cambria Math" panose="02040503050406030204" pitchFamily="18" charset="0"/>
                                          <a:ea typeface="Cambria Math" panose="02040503050406030204" pitchFamily="18" charset="0"/>
                                        </a:rPr>
                                      </m:ctrlPr>
                                    </m:sSubPr>
                                    <m:e>
                                      <m:r>
                                        <a:rPr kumimoji="1" lang="en-US" altLang="ja-JP" sz="1600" i="1">
                                          <a:latin typeface="Cambria Math" panose="02040503050406030204" pitchFamily="18" charset="0"/>
                                          <a:ea typeface="Cambria Math" panose="02040503050406030204" pitchFamily="18" charset="0"/>
                                        </a:rPr>
                                        <m:t>𝑦</m:t>
                                      </m:r>
                                    </m:e>
                                    <m:sub>
                                      <m:r>
                                        <a:rPr kumimoji="1" lang="en-US" altLang="ja-JP" sz="1600" i="1">
                                          <a:latin typeface="Cambria Math" panose="02040503050406030204" pitchFamily="18" charset="0"/>
                                          <a:ea typeface="Cambria Math" panose="02040503050406030204" pitchFamily="18" charset="0"/>
                                        </a:rPr>
                                        <m:t>𝑛</m:t>
                                      </m:r>
                                    </m:sub>
                                  </m:sSub>
                                </m:e>
                              </m:acc>
                              <m:r>
                                <a:rPr kumimoji="1" lang="en-US" altLang="ja-JP" sz="1600" i="1">
                                  <a:latin typeface="Cambria Math" panose="02040503050406030204" pitchFamily="18" charset="0"/>
                                  <a:ea typeface="Cambria Math" panose="02040503050406030204" pitchFamily="18" charset="0"/>
                                </a:rPr>
                                <m:t>)</m:t>
                              </m:r>
                            </m:e>
                            <m:sup>
                              <m:r>
                                <a:rPr kumimoji="1" lang="en-US" altLang="ja-JP" sz="1600" i="1">
                                  <a:latin typeface="Cambria Math" panose="02040503050406030204" pitchFamily="18" charset="0"/>
                                  <a:ea typeface="Cambria Math" panose="02040503050406030204" pitchFamily="18" charset="0"/>
                                </a:rPr>
                                <m:t>2</m:t>
                              </m:r>
                            </m:sup>
                          </m:sSup>
                        </m:e>
                      </m:nary>
                    </m:oMath>
                  </m:oMathPara>
                </a14:m>
                <a:endParaRPr lang="ja-JP" altLang="en-US" sz="1600" dirty="0"/>
              </a:p>
            </p:txBody>
          </p:sp>
        </mc:Choice>
        <mc:Fallback xmlns="">
          <p:sp>
            <p:nvSpPr>
              <p:cNvPr id="44" name="正方形/長方形 43">
                <a:extLst>
                  <a:ext uri="{FF2B5EF4-FFF2-40B4-BE49-F238E27FC236}">
                    <a16:creationId xmlns:a16="http://schemas.microsoft.com/office/drawing/2014/main" id="{7CE49DAA-610A-4BCD-8868-73E341D99DB2}"/>
                  </a:ext>
                </a:extLst>
              </p:cNvPr>
              <p:cNvSpPr>
                <a:spLocks noRot="1" noChangeAspect="1" noMove="1" noResize="1" noEditPoints="1" noAdjustHandles="1" noChangeArrowheads="1" noChangeShapeType="1" noTextEdit="1"/>
              </p:cNvSpPr>
              <p:nvPr/>
            </p:nvSpPr>
            <p:spPr>
              <a:xfrm>
                <a:off x="5737683" y="4169524"/>
                <a:ext cx="1877886" cy="784638"/>
              </a:xfrm>
              <a:prstGeom prst="rect">
                <a:avLst/>
              </a:prstGeom>
              <a:blipFill>
                <a:blip r:embed="rId19"/>
                <a:stretch>
                  <a:fillRect/>
                </a:stretch>
              </a:blipFill>
            </p:spPr>
            <p:txBody>
              <a:bodyPr/>
              <a:lstStyle/>
              <a:p>
                <a:r>
                  <a:rPr lang="ja-JP" altLang="en-US">
                    <a:noFill/>
                  </a:rPr>
                  <a:t> </a:t>
                </a:r>
              </a:p>
            </p:txBody>
          </p:sp>
        </mc:Fallback>
      </mc:AlternateContent>
      <p:sp>
        <p:nvSpPr>
          <p:cNvPr id="45" name="矢印: 下 44">
            <a:extLst>
              <a:ext uri="{FF2B5EF4-FFF2-40B4-BE49-F238E27FC236}">
                <a16:creationId xmlns:a16="http://schemas.microsoft.com/office/drawing/2014/main" id="{0AA9FA5E-E4B2-4920-9BF8-B6CEF8BA16AB}"/>
              </a:ext>
            </a:extLst>
          </p:cNvPr>
          <p:cNvSpPr/>
          <p:nvPr/>
        </p:nvSpPr>
        <p:spPr>
          <a:xfrm>
            <a:off x="6191686" y="3588871"/>
            <a:ext cx="531688" cy="468710"/>
          </a:xfrm>
          <a:prstGeom prst="downArrow">
            <a:avLst/>
          </a:prstGeom>
          <a:solidFill>
            <a:schemeClr val="bg2"/>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sz="1600" dirty="0">
              <a:solidFill>
                <a:schemeClr val="tx1"/>
              </a:solidFill>
            </a:endParaRPr>
          </a:p>
        </p:txBody>
      </p:sp>
      <p:sp>
        <p:nvSpPr>
          <p:cNvPr id="46" name="吹き出し: 四角形 45">
            <a:extLst>
              <a:ext uri="{FF2B5EF4-FFF2-40B4-BE49-F238E27FC236}">
                <a16:creationId xmlns:a16="http://schemas.microsoft.com/office/drawing/2014/main" id="{3EC550EA-2B6B-4405-93F8-655C78D2018D}"/>
              </a:ext>
            </a:extLst>
          </p:cNvPr>
          <p:cNvSpPr/>
          <p:nvPr/>
        </p:nvSpPr>
        <p:spPr>
          <a:xfrm>
            <a:off x="8006272" y="3644387"/>
            <a:ext cx="2709974" cy="661154"/>
          </a:xfrm>
          <a:prstGeom prst="wedgeRectCallout">
            <a:avLst>
              <a:gd name="adj1" fmla="val -68377"/>
              <a:gd name="adj2" fmla="val 62353"/>
            </a:avLst>
          </a:prstGeom>
          <a:solidFill>
            <a:srgbClr val="FFC215"/>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ja-JP" altLang="en-US" sz="1400" dirty="0">
                <a:solidFill>
                  <a:schemeClr val="tx1"/>
                </a:solidFill>
              </a:rPr>
              <a:t>この値</a:t>
            </a:r>
            <a:r>
              <a:rPr kumimoji="1" lang="en-US" altLang="ja-JP" sz="1400" dirty="0">
                <a:solidFill>
                  <a:schemeClr val="tx1"/>
                </a:solidFill>
              </a:rPr>
              <a:t>(</a:t>
            </a:r>
            <a:r>
              <a:rPr kumimoji="1" lang="ja-JP" altLang="en-US" sz="1400" dirty="0">
                <a:solidFill>
                  <a:schemeClr val="tx1"/>
                </a:solidFill>
              </a:rPr>
              <a:t>誤差</a:t>
            </a:r>
            <a:r>
              <a:rPr kumimoji="1" lang="en-US" altLang="ja-JP" sz="1400" dirty="0">
                <a:solidFill>
                  <a:schemeClr val="tx1"/>
                </a:solidFill>
              </a:rPr>
              <a:t>)</a:t>
            </a:r>
            <a:r>
              <a:rPr kumimoji="1" lang="ja-JP" altLang="en-US" sz="1400" dirty="0">
                <a:solidFill>
                  <a:schemeClr val="tx1"/>
                </a:solidFill>
              </a:rPr>
              <a:t>が最小となる</a:t>
            </a:r>
            <a:endParaRPr kumimoji="1" lang="en-US" altLang="ja-JP" sz="1400" dirty="0">
              <a:solidFill>
                <a:schemeClr val="tx1"/>
              </a:solidFill>
            </a:endParaRPr>
          </a:p>
          <a:p>
            <a:pPr algn="ctr"/>
            <a:r>
              <a:rPr kumimoji="1" lang="ja-JP" altLang="en-US" sz="1400" dirty="0">
                <a:solidFill>
                  <a:schemeClr val="tx1"/>
                </a:solidFill>
              </a:rPr>
              <a:t>ように傾きと切片をもとめる</a:t>
            </a:r>
            <a:endParaRPr kumimoji="1" lang="en-US" altLang="ja-JP" sz="1400" dirty="0">
              <a:solidFill>
                <a:schemeClr val="tx1"/>
              </a:solidFill>
            </a:endParaRPr>
          </a:p>
        </p:txBody>
      </p:sp>
      <p:sp>
        <p:nvSpPr>
          <p:cNvPr id="47" name="正方形/長方形 46">
            <a:extLst>
              <a:ext uri="{FF2B5EF4-FFF2-40B4-BE49-F238E27FC236}">
                <a16:creationId xmlns:a16="http://schemas.microsoft.com/office/drawing/2014/main" id="{CFDFD706-E137-4F33-AFDF-15F63734D105}"/>
              </a:ext>
            </a:extLst>
          </p:cNvPr>
          <p:cNvSpPr/>
          <p:nvPr/>
        </p:nvSpPr>
        <p:spPr>
          <a:xfrm>
            <a:off x="5799142" y="5916845"/>
            <a:ext cx="5886548" cy="338554"/>
          </a:xfrm>
          <a:prstGeom prst="rect">
            <a:avLst/>
          </a:prstGeom>
        </p:spPr>
        <p:txBody>
          <a:bodyPr wrap="none">
            <a:spAutoFit/>
          </a:bodyPr>
          <a:lstStyle/>
          <a:p>
            <a:r>
              <a:rPr lang="ja-JP" altLang="en-US" sz="1600" dirty="0">
                <a:latin typeface="+mn-ea"/>
              </a:rPr>
              <a:t>微分により誤差</a:t>
            </a:r>
            <a:r>
              <a:rPr lang="en-US" altLang="ja-JP" sz="1600" dirty="0">
                <a:latin typeface="+mn-ea"/>
              </a:rPr>
              <a:t>(E)</a:t>
            </a:r>
            <a:r>
              <a:rPr lang="ja-JP" altLang="en-US" sz="1600" dirty="0">
                <a:latin typeface="+mn-ea"/>
              </a:rPr>
              <a:t> が</a:t>
            </a:r>
            <a:r>
              <a:rPr lang="en-US" altLang="ja-JP" sz="1600" dirty="0">
                <a:latin typeface="+mn-ea"/>
              </a:rPr>
              <a:t>0(</a:t>
            </a:r>
            <a:r>
              <a:rPr lang="ja-JP" altLang="en-US" sz="1600" dirty="0">
                <a:latin typeface="+mn-ea"/>
              </a:rPr>
              <a:t>最小点</a:t>
            </a:r>
            <a:r>
              <a:rPr lang="en-US" altLang="ja-JP" sz="1600" dirty="0">
                <a:latin typeface="+mn-ea"/>
              </a:rPr>
              <a:t>)</a:t>
            </a:r>
            <a:r>
              <a:rPr lang="ja-JP" altLang="en-US" sz="1600" dirty="0">
                <a:latin typeface="+mn-ea"/>
              </a:rPr>
              <a:t>となるような傾き</a:t>
            </a:r>
            <a:r>
              <a:rPr lang="en-US" altLang="ja-JP" sz="1600" dirty="0">
                <a:latin typeface="+mn-ea"/>
              </a:rPr>
              <a:t>(a)</a:t>
            </a:r>
            <a:r>
              <a:rPr lang="ja-JP" altLang="en-US" sz="1600" dirty="0">
                <a:latin typeface="+mn-ea"/>
              </a:rPr>
              <a:t>値を算出</a:t>
            </a:r>
          </a:p>
        </p:txBody>
      </p:sp>
      <p:sp>
        <p:nvSpPr>
          <p:cNvPr id="48" name="矢印: 下 47">
            <a:extLst>
              <a:ext uri="{FF2B5EF4-FFF2-40B4-BE49-F238E27FC236}">
                <a16:creationId xmlns:a16="http://schemas.microsoft.com/office/drawing/2014/main" id="{BC934B9D-7699-496F-9F09-21B3F5885800}"/>
              </a:ext>
            </a:extLst>
          </p:cNvPr>
          <p:cNvSpPr/>
          <p:nvPr/>
        </p:nvSpPr>
        <p:spPr>
          <a:xfrm>
            <a:off x="6212352" y="5162851"/>
            <a:ext cx="531688" cy="468710"/>
          </a:xfrm>
          <a:prstGeom prst="downArrow">
            <a:avLst/>
          </a:prstGeom>
          <a:solidFill>
            <a:schemeClr val="bg2"/>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sz="1600" dirty="0">
              <a:solidFill>
                <a:schemeClr val="tx1"/>
              </a:solidFill>
            </a:endParaRPr>
          </a:p>
        </p:txBody>
      </p:sp>
      <p:graphicFrame>
        <p:nvGraphicFramePr>
          <p:cNvPr id="49" name="グラフ 48">
            <a:extLst>
              <a:ext uri="{FF2B5EF4-FFF2-40B4-BE49-F238E27FC236}">
                <a16:creationId xmlns:a16="http://schemas.microsoft.com/office/drawing/2014/main" id="{61DA98F0-AA18-483B-A489-D04A16324671}"/>
              </a:ext>
            </a:extLst>
          </p:cNvPr>
          <p:cNvGraphicFramePr/>
          <p:nvPr>
            <p:extLst>
              <p:ext uri="{D42A27DB-BD31-4B8C-83A1-F6EECF244321}">
                <p14:modId xmlns:p14="http://schemas.microsoft.com/office/powerpoint/2010/main" val="663094107"/>
              </p:ext>
            </p:extLst>
          </p:nvPr>
        </p:nvGraphicFramePr>
        <p:xfrm>
          <a:off x="8187888" y="4403032"/>
          <a:ext cx="2048883" cy="1582476"/>
        </p:xfrm>
        <a:graphic>
          <a:graphicData uri="http://schemas.openxmlformats.org/drawingml/2006/chart">
            <c:chart xmlns:c="http://schemas.openxmlformats.org/drawingml/2006/chart" xmlns:r="http://schemas.openxmlformats.org/officeDocument/2006/relationships" r:id="rId20"/>
          </a:graphicData>
        </a:graphic>
      </p:graphicFrame>
      <mc:AlternateContent xmlns:mc="http://schemas.openxmlformats.org/markup-compatibility/2006" xmlns:a14="http://schemas.microsoft.com/office/drawing/2010/main">
        <mc:Choice Requires="a14">
          <p:sp>
            <p:nvSpPr>
              <p:cNvPr id="50" name="正方形/長方形 49">
                <a:extLst>
                  <a:ext uri="{FF2B5EF4-FFF2-40B4-BE49-F238E27FC236}">
                    <a16:creationId xmlns:a16="http://schemas.microsoft.com/office/drawing/2014/main" id="{73EDF5D9-0B0B-4DA9-B17B-2A0915BBE1D0}"/>
                  </a:ext>
                </a:extLst>
              </p:cNvPr>
              <p:cNvSpPr/>
              <p:nvPr/>
            </p:nvSpPr>
            <p:spPr>
              <a:xfrm>
                <a:off x="7980214" y="4403032"/>
                <a:ext cx="41652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kumimoji="1" lang="en-US" altLang="ja-JP" i="1">
                          <a:latin typeface="Cambria Math" panose="02040503050406030204" pitchFamily="18" charset="0"/>
                          <a:ea typeface="Cambria Math" panose="02040503050406030204" pitchFamily="18" charset="0"/>
                        </a:rPr>
                        <m:t>𝐸</m:t>
                      </m:r>
                    </m:oMath>
                  </m:oMathPara>
                </a14:m>
                <a:endParaRPr lang="ja-JP" altLang="en-US" dirty="0"/>
              </a:p>
            </p:txBody>
          </p:sp>
        </mc:Choice>
        <mc:Fallback xmlns="">
          <p:sp>
            <p:nvSpPr>
              <p:cNvPr id="50" name="正方形/長方形 49">
                <a:extLst>
                  <a:ext uri="{FF2B5EF4-FFF2-40B4-BE49-F238E27FC236}">
                    <a16:creationId xmlns:a16="http://schemas.microsoft.com/office/drawing/2014/main" id="{73EDF5D9-0B0B-4DA9-B17B-2A0915BBE1D0}"/>
                  </a:ext>
                </a:extLst>
              </p:cNvPr>
              <p:cNvSpPr>
                <a:spLocks noRot="1" noChangeAspect="1" noMove="1" noResize="1" noEditPoints="1" noAdjustHandles="1" noChangeArrowheads="1" noChangeShapeType="1" noTextEdit="1"/>
              </p:cNvSpPr>
              <p:nvPr/>
            </p:nvSpPr>
            <p:spPr>
              <a:xfrm>
                <a:off x="7980214" y="4403032"/>
                <a:ext cx="416524" cy="369332"/>
              </a:xfrm>
              <a:prstGeom prst="rect">
                <a:avLst/>
              </a:prstGeom>
              <a:blipFill>
                <a:blip r:embed="rId21"/>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1" name="正方形/長方形 50">
                <a:extLst>
                  <a:ext uri="{FF2B5EF4-FFF2-40B4-BE49-F238E27FC236}">
                    <a16:creationId xmlns:a16="http://schemas.microsoft.com/office/drawing/2014/main" id="{7DE688AF-EA25-41EB-9649-91A3F34BA994}"/>
                  </a:ext>
                </a:extLst>
              </p:cNvPr>
              <p:cNvSpPr/>
              <p:nvPr/>
            </p:nvSpPr>
            <p:spPr>
              <a:xfrm>
                <a:off x="9823561" y="5547483"/>
                <a:ext cx="39709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ea typeface="Cambria Math" panose="02040503050406030204" pitchFamily="18" charset="0"/>
                        </a:rPr>
                        <m:t>𝑎</m:t>
                      </m:r>
                    </m:oMath>
                  </m:oMathPara>
                </a14:m>
                <a:endParaRPr lang="ja-JP" altLang="en-US" dirty="0"/>
              </a:p>
            </p:txBody>
          </p:sp>
        </mc:Choice>
        <mc:Fallback xmlns="">
          <p:sp>
            <p:nvSpPr>
              <p:cNvPr id="51" name="正方形/長方形 50">
                <a:extLst>
                  <a:ext uri="{FF2B5EF4-FFF2-40B4-BE49-F238E27FC236}">
                    <a16:creationId xmlns:a16="http://schemas.microsoft.com/office/drawing/2014/main" id="{7DE688AF-EA25-41EB-9649-91A3F34BA994}"/>
                  </a:ext>
                </a:extLst>
              </p:cNvPr>
              <p:cNvSpPr>
                <a:spLocks noRot="1" noChangeAspect="1" noMove="1" noResize="1" noEditPoints="1" noAdjustHandles="1" noChangeArrowheads="1" noChangeShapeType="1" noTextEdit="1"/>
              </p:cNvSpPr>
              <p:nvPr/>
            </p:nvSpPr>
            <p:spPr>
              <a:xfrm>
                <a:off x="9823561" y="5547483"/>
                <a:ext cx="397096" cy="369332"/>
              </a:xfrm>
              <a:prstGeom prst="rect">
                <a:avLst/>
              </a:prstGeom>
              <a:blipFill>
                <a:blip r:embed="rId22"/>
                <a:stretch>
                  <a:fillRect/>
                </a:stretch>
              </a:blipFill>
            </p:spPr>
            <p:txBody>
              <a:bodyPr/>
              <a:lstStyle/>
              <a:p>
                <a:r>
                  <a:rPr lang="ja-JP" altLang="en-US">
                    <a:noFill/>
                  </a:rPr>
                  <a:t> </a:t>
                </a:r>
              </a:p>
            </p:txBody>
          </p:sp>
        </mc:Fallback>
      </mc:AlternateContent>
      <p:sp>
        <p:nvSpPr>
          <p:cNvPr id="52" name="吹き出し: 四角形 51">
            <a:extLst>
              <a:ext uri="{FF2B5EF4-FFF2-40B4-BE49-F238E27FC236}">
                <a16:creationId xmlns:a16="http://schemas.microsoft.com/office/drawing/2014/main" id="{FB8D9C42-C405-4646-A8F6-21E0A5DEA47A}"/>
              </a:ext>
            </a:extLst>
          </p:cNvPr>
          <p:cNvSpPr/>
          <p:nvPr/>
        </p:nvSpPr>
        <p:spPr>
          <a:xfrm>
            <a:off x="9706168" y="5171484"/>
            <a:ext cx="1719070" cy="278508"/>
          </a:xfrm>
          <a:prstGeom prst="wedgeRectCallout">
            <a:avLst>
              <a:gd name="adj1" fmla="val -66808"/>
              <a:gd name="adj2" fmla="val 93463"/>
            </a:avLst>
          </a:prstGeom>
          <a:solidFill>
            <a:schemeClr val="bg2"/>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ja-JP" altLang="en-US" sz="1200" dirty="0">
                <a:solidFill>
                  <a:schemeClr val="tx1"/>
                </a:solidFill>
              </a:rPr>
              <a:t>誤差が最小となる値</a:t>
            </a:r>
          </a:p>
        </p:txBody>
      </p:sp>
      <p:sp>
        <p:nvSpPr>
          <p:cNvPr id="53" name="楕円 52">
            <a:extLst>
              <a:ext uri="{FF2B5EF4-FFF2-40B4-BE49-F238E27FC236}">
                <a16:creationId xmlns:a16="http://schemas.microsoft.com/office/drawing/2014/main" id="{E645AF83-D04F-4383-8E8D-8FFAD5A7FFA9}"/>
              </a:ext>
            </a:extLst>
          </p:cNvPr>
          <p:cNvSpPr/>
          <p:nvPr/>
        </p:nvSpPr>
        <p:spPr>
          <a:xfrm>
            <a:off x="9168831" y="5547483"/>
            <a:ext cx="137160" cy="137160"/>
          </a:xfrm>
          <a:prstGeom prst="ellipse">
            <a:avLst/>
          </a:prstGeom>
          <a:solidFill>
            <a:srgbClr val="EB0046"/>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sz="1600" dirty="0">
              <a:solidFill>
                <a:schemeClr val="tx1"/>
              </a:solidFill>
            </a:endParaRPr>
          </a:p>
        </p:txBody>
      </p:sp>
    </p:spTree>
    <p:extLst>
      <p:ext uri="{BB962C8B-B14F-4D97-AF65-F5344CB8AC3E}">
        <p14:creationId xmlns:p14="http://schemas.microsoft.com/office/powerpoint/2010/main" val="691347536"/>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四角形: 角を丸くする 12">
            <a:extLst>
              <a:ext uri="{FF2B5EF4-FFF2-40B4-BE49-F238E27FC236}">
                <a16:creationId xmlns:a16="http://schemas.microsoft.com/office/drawing/2014/main" id="{7EFD6D7F-6998-4A03-AAAA-AADB4C49AB14}"/>
              </a:ext>
            </a:extLst>
          </p:cNvPr>
          <p:cNvSpPr/>
          <p:nvPr/>
        </p:nvSpPr>
        <p:spPr bwMode="auto">
          <a:xfrm>
            <a:off x="766762" y="1260153"/>
            <a:ext cx="10658475" cy="3035902"/>
          </a:xfrm>
          <a:prstGeom prst="roundRect">
            <a:avLst>
              <a:gd name="adj" fmla="val 4381"/>
            </a:avLst>
          </a:prstGeom>
          <a:solidFill>
            <a:srgbClr val="FEEDE6"/>
          </a:solidFill>
          <a:ln w="19050" algn="ctr">
            <a:solidFill>
              <a:srgbClr val="F36C37"/>
            </a:solidFill>
            <a:prstDash val="solid"/>
            <a:round/>
            <a:headEnd/>
            <a:tailEnd/>
          </a:ln>
          <a:effectLst/>
        </p:spPr>
        <p:txBody>
          <a:bodyPr wrap="none" rtlCol="0" anchor="ctr"/>
          <a:lstStyle/>
          <a:p>
            <a:pPr algn="ctr"/>
            <a:endParaRPr kumimoji="1" lang="ja-JP" altLang="en-US" sz="2400" dirty="0">
              <a:solidFill>
                <a:schemeClr val="bg1"/>
              </a:solidFill>
            </a:endParaRPr>
          </a:p>
        </p:txBody>
      </p:sp>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lang="en-US" altLang="ja-JP" dirty="0"/>
              <a:t>2-1-9.</a:t>
            </a:r>
            <a:r>
              <a:rPr lang="ja-JP" altLang="en-US" dirty="0"/>
              <a:t>回帰分析の評価</a:t>
            </a:r>
          </a:p>
        </p:txBody>
      </p:sp>
      <p:sp>
        <p:nvSpPr>
          <p:cNvPr id="5" name="スライド番号プレースホルダー 4">
            <a:extLst>
              <a:ext uri="{FF2B5EF4-FFF2-40B4-BE49-F238E27FC236}">
                <a16:creationId xmlns:a16="http://schemas.microsoft.com/office/drawing/2014/main" id="{F28FC8B0-B684-4BFC-A81E-160AA33BEF36}"/>
              </a:ext>
            </a:extLst>
          </p:cNvPr>
          <p:cNvSpPr>
            <a:spLocks noGrp="1"/>
          </p:cNvSpPr>
          <p:nvPr>
            <p:ph type="sldNum" sz="quarter" idx="10"/>
          </p:nvPr>
        </p:nvSpPr>
        <p:spPr/>
        <p:txBody>
          <a:bodyPr/>
          <a:lstStyle/>
          <a:p>
            <a:fld id="{5D750650-B10A-47BF-93C2-E1678438B37A}" type="slidenum">
              <a:rPr kumimoji="1" lang="ja-JP" altLang="en-US" smtClean="0"/>
              <a:pPr/>
              <a:t>176</a:t>
            </a:fld>
            <a:endParaRPr kumimoji="1" lang="ja-JP" altLang="en-US"/>
          </a:p>
        </p:txBody>
      </p:sp>
      <p:sp>
        <p:nvSpPr>
          <p:cNvPr id="3" name="コンテンツ プレースホルダー 2">
            <a:extLst>
              <a:ext uri="{FF2B5EF4-FFF2-40B4-BE49-F238E27FC236}">
                <a16:creationId xmlns:a16="http://schemas.microsoft.com/office/drawing/2014/main" id="{82405477-48E5-41FA-8FFD-61F78D7BCE6E}"/>
              </a:ext>
            </a:extLst>
          </p:cNvPr>
          <p:cNvSpPr>
            <a:spLocks noGrp="1"/>
          </p:cNvSpPr>
          <p:nvPr>
            <p:ph sz="quarter" idx="4294967295"/>
          </p:nvPr>
        </p:nvSpPr>
        <p:spPr>
          <a:xfrm>
            <a:off x="1996137" y="3009482"/>
            <a:ext cx="8640762" cy="1259281"/>
          </a:xfrm>
        </p:spPr>
        <p:txBody>
          <a:bodyPr>
            <a:normAutofit/>
          </a:bodyPr>
          <a:lstStyle/>
          <a:p>
            <a:pPr>
              <a:buClr>
                <a:srgbClr val="F36C37"/>
              </a:buClr>
            </a:pPr>
            <a:r>
              <a:rPr lang="ja-JP" altLang="en-US" sz="2000" b="1" dirty="0"/>
              <a:t>回帰分析においては</a:t>
            </a:r>
            <a:r>
              <a:rPr lang="ja-JP" altLang="en-US" sz="2000" b="1" dirty="0">
                <a:solidFill>
                  <a:srgbClr val="F47746"/>
                </a:solidFill>
              </a:rPr>
              <a:t>決定係数（</a:t>
            </a:r>
            <a:r>
              <a:rPr lang="en-US" altLang="ja-JP" sz="2000" b="1" dirty="0">
                <a:solidFill>
                  <a:srgbClr val="F47746"/>
                </a:solidFill>
              </a:rPr>
              <a:t>R2</a:t>
            </a:r>
            <a:r>
              <a:rPr lang="ja-JP" altLang="en-US" sz="2000" b="1" dirty="0">
                <a:solidFill>
                  <a:srgbClr val="F47746"/>
                </a:solidFill>
              </a:rPr>
              <a:t>）</a:t>
            </a:r>
            <a:r>
              <a:rPr lang="ja-JP" altLang="en-US" sz="2000" b="1" dirty="0"/>
              <a:t>が最も重要な評価指標の一つ</a:t>
            </a:r>
          </a:p>
          <a:p>
            <a:pPr>
              <a:buClr>
                <a:srgbClr val="F36C37"/>
              </a:buClr>
            </a:pPr>
            <a:r>
              <a:rPr lang="ja-JP" altLang="en-US" sz="2000" b="1" dirty="0"/>
              <a:t>決定係数はモデルがどれだけ実データに当てはまるかを評価する</a:t>
            </a:r>
          </a:p>
          <a:p>
            <a:pPr>
              <a:buClr>
                <a:srgbClr val="F36C37"/>
              </a:buClr>
            </a:pPr>
            <a:r>
              <a:rPr lang="en-US" altLang="ja-JP" sz="2000" b="1" dirty="0">
                <a:solidFill>
                  <a:srgbClr val="F36C37"/>
                </a:solidFill>
              </a:rPr>
              <a:t>1</a:t>
            </a:r>
            <a:r>
              <a:rPr lang="ja-JP" altLang="en-US" sz="2000" b="1" dirty="0">
                <a:solidFill>
                  <a:srgbClr val="F36C37"/>
                </a:solidFill>
              </a:rPr>
              <a:t>以下</a:t>
            </a:r>
            <a:r>
              <a:rPr lang="ja-JP" altLang="en-US" sz="2000" b="1" dirty="0">
                <a:solidFill>
                  <a:srgbClr val="494949"/>
                </a:solidFill>
              </a:rPr>
              <a:t>の範囲を取り</a:t>
            </a:r>
            <a:r>
              <a:rPr lang="ja-JP" altLang="en-US" sz="2000" b="1" dirty="0">
                <a:solidFill>
                  <a:srgbClr val="F36C37"/>
                </a:solidFill>
              </a:rPr>
              <a:t>高ければ高いほど良い</a:t>
            </a:r>
          </a:p>
          <a:p>
            <a:pPr>
              <a:buClr>
                <a:srgbClr val="F36C37"/>
              </a:buClr>
            </a:pPr>
            <a:endParaRPr lang="ja-JP" altLang="en-US" sz="2000" b="1" dirty="0"/>
          </a:p>
        </p:txBody>
      </p:sp>
      <p:grpSp>
        <p:nvGrpSpPr>
          <p:cNvPr id="14" name="グループ化 13">
            <a:extLst>
              <a:ext uri="{FF2B5EF4-FFF2-40B4-BE49-F238E27FC236}">
                <a16:creationId xmlns:a16="http://schemas.microsoft.com/office/drawing/2014/main" id="{DDA1438B-3BCB-4EBC-993E-597EC3FCDE4B}"/>
              </a:ext>
            </a:extLst>
          </p:cNvPr>
          <p:cNvGrpSpPr/>
          <p:nvPr/>
        </p:nvGrpSpPr>
        <p:grpSpPr>
          <a:xfrm>
            <a:off x="2683248" y="1028771"/>
            <a:ext cx="6825504" cy="468736"/>
            <a:chOff x="2154608" y="3539394"/>
            <a:chExt cx="6825505" cy="426124"/>
          </a:xfrm>
        </p:grpSpPr>
        <p:sp>
          <p:nvSpPr>
            <p:cNvPr id="15" name="四角形: 角を丸くする 14">
              <a:extLst>
                <a:ext uri="{FF2B5EF4-FFF2-40B4-BE49-F238E27FC236}">
                  <a16:creationId xmlns:a16="http://schemas.microsoft.com/office/drawing/2014/main" id="{2344D331-DBBD-4582-A32A-90BD94837049}"/>
                </a:ext>
              </a:extLst>
            </p:cNvPr>
            <p:cNvSpPr/>
            <p:nvPr/>
          </p:nvSpPr>
          <p:spPr bwMode="auto">
            <a:xfrm>
              <a:off x="2154608" y="3539394"/>
              <a:ext cx="6825505" cy="394229"/>
            </a:xfrm>
            <a:prstGeom prst="roundRect">
              <a:avLst>
                <a:gd name="adj" fmla="val 50000"/>
              </a:avLst>
            </a:prstGeom>
            <a:solidFill>
              <a:srgbClr val="F36C37"/>
            </a:solidFill>
            <a:ln w="19050" algn="ctr">
              <a:noFill/>
              <a:prstDash val="dash"/>
              <a:round/>
              <a:headEnd/>
              <a:tailEnd/>
            </a:ln>
            <a:effectLst/>
          </p:spPr>
          <p:txBody>
            <a:bodyPr wrap="none" rtlCol="0" anchor="ctr"/>
            <a:lstStyle/>
            <a:p>
              <a:pPr algn="ctr"/>
              <a:endParaRPr kumimoji="1" lang="ja-JP" altLang="en-US" sz="2400" b="1" dirty="0">
                <a:solidFill>
                  <a:schemeClr val="bg1"/>
                </a:solidFill>
                <a:latin typeface="+mn-ea"/>
              </a:endParaRPr>
            </a:p>
          </p:txBody>
        </p:sp>
        <p:sp>
          <p:nvSpPr>
            <p:cNvPr id="16" name="正方形/長方形 15">
              <a:extLst>
                <a:ext uri="{FF2B5EF4-FFF2-40B4-BE49-F238E27FC236}">
                  <a16:creationId xmlns:a16="http://schemas.microsoft.com/office/drawing/2014/main" id="{0B9B517C-A02C-44A4-9DEC-49378065A9EA}"/>
                </a:ext>
              </a:extLst>
            </p:cNvPr>
            <p:cNvSpPr/>
            <p:nvPr/>
          </p:nvSpPr>
          <p:spPr>
            <a:xfrm>
              <a:off x="4567134" y="3565408"/>
              <a:ext cx="1981633" cy="400110"/>
            </a:xfrm>
            <a:prstGeom prst="rect">
              <a:avLst/>
            </a:prstGeom>
            <a:noFill/>
            <a:ln w="19050" algn="ctr">
              <a:noFill/>
              <a:prstDash val="dash"/>
              <a:round/>
              <a:headEnd/>
              <a:tailEn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2400" b="1" spc="150" dirty="0">
                  <a:solidFill>
                    <a:schemeClr val="bg1"/>
                  </a:solidFill>
                  <a:latin typeface="+mn-ea"/>
                </a:rPr>
                <a:t>評価指標：決定係数</a:t>
              </a:r>
              <a:endParaRPr lang="en-US" altLang="ja-JP" sz="2400" b="1" spc="150" dirty="0">
                <a:solidFill>
                  <a:schemeClr val="bg1"/>
                </a:solidFill>
                <a:latin typeface="+mn-ea"/>
              </a:endParaRPr>
            </a:p>
          </p:txBody>
        </p:sp>
      </p:grpSp>
      <p:sp>
        <p:nvSpPr>
          <p:cNvPr id="17" name="テキスト ボックス 16">
            <a:extLst>
              <a:ext uri="{FF2B5EF4-FFF2-40B4-BE49-F238E27FC236}">
                <a16:creationId xmlns:a16="http://schemas.microsoft.com/office/drawing/2014/main" id="{373AF159-D87C-43E5-BADF-6F39E21ED4A2}"/>
              </a:ext>
            </a:extLst>
          </p:cNvPr>
          <p:cNvSpPr txBox="1"/>
          <p:nvPr/>
        </p:nvSpPr>
        <p:spPr>
          <a:xfrm>
            <a:off x="766764" y="1598214"/>
            <a:ext cx="10658474" cy="1184940"/>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ja-JP"/>
            </a:defPPr>
            <a:lvl1pPr>
              <a:lnSpc>
                <a:spcPct val="120000"/>
              </a:lnSpc>
              <a:defRPr sz="1200" b="1" spc="150">
                <a:latin typeface="+mj-ea"/>
                <a:ea typeface="+mj-ea"/>
              </a:defRPr>
            </a:lvl1pPr>
            <a:lvl2pPr marL="914400" indent="-457200" eaLnBrk="1" hangingPunct="1">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eaLnBrk="1" hangingPunct="1">
              <a:spcBef>
                <a:spcPct val="20000"/>
              </a:spcBef>
              <a:buClr>
                <a:schemeClr val="tx1"/>
              </a:buClr>
              <a:buFont typeface="HGPｺﾞｼｯｸE" pitchFamily="50" charset="-128"/>
              <a:buChar char="-"/>
              <a:defRPr sz="1800">
                <a:latin typeface="Meiryo UI" panose="020B0604030504040204" pitchFamily="50" charset="-128"/>
                <a:ea typeface="Meiryo UI" panose="020B0604030504040204" pitchFamily="50" charset="-128"/>
              </a:defRPr>
            </a:lvl3pPr>
            <a:lvl4pPr marL="1600200" indent="-228600" eaLnBrk="1" hangingPunct="1">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eaLnBrk="1" hangingPunct="1">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defRPr>
                <a:latin typeface="+mn-lt"/>
                <a:ea typeface="+mn-ea"/>
              </a:defRPr>
            </a:lvl6pPr>
            <a:lvl7pPr marL="2971800" indent="-228600" fontAlgn="base">
              <a:spcBef>
                <a:spcPct val="20000"/>
              </a:spcBef>
              <a:spcAft>
                <a:spcPct val="0"/>
              </a:spcAft>
              <a:buClr>
                <a:schemeClr val="tx1"/>
              </a:buClr>
              <a:buFont typeface="Wingdings" pitchFamily="2" charset="2"/>
              <a:defRPr>
                <a:latin typeface="+mn-lt"/>
                <a:ea typeface="+mn-ea"/>
              </a:defRPr>
            </a:lvl7pPr>
            <a:lvl8pPr marL="3429000" indent="-228600" fontAlgn="base">
              <a:spcBef>
                <a:spcPct val="20000"/>
              </a:spcBef>
              <a:spcAft>
                <a:spcPct val="0"/>
              </a:spcAft>
              <a:buClr>
                <a:schemeClr val="tx1"/>
              </a:buClr>
              <a:buFont typeface="Wingdings" pitchFamily="2" charset="2"/>
              <a:defRPr>
                <a:latin typeface="+mn-lt"/>
                <a:ea typeface="+mn-ea"/>
              </a:defRPr>
            </a:lvl8pPr>
            <a:lvl9pPr marL="3886200" indent="-228600" fontAlgn="base">
              <a:spcBef>
                <a:spcPct val="20000"/>
              </a:spcBef>
              <a:spcAft>
                <a:spcPct val="0"/>
              </a:spcAft>
              <a:buClr>
                <a:schemeClr val="tx1"/>
              </a:buClr>
              <a:buFont typeface="Wingdings" pitchFamily="2" charset="2"/>
              <a:defRPr>
                <a:latin typeface="+mn-lt"/>
                <a:ea typeface="+mn-ea"/>
              </a:defRPr>
            </a:lvl9pPr>
          </a:lstStyle>
          <a:p>
            <a:pPr algn="ctr"/>
            <a:r>
              <a:rPr lang="ja-JP" altLang="en-US" sz="2000" spc="0" dirty="0">
                <a:solidFill>
                  <a:schemeClr val="tx1">
                    <a:lumMod val="75000"/>
                    <a:lumOff val="25000"/>
                  </a:schemeClr>
                </a:solidFill>
              </a:rPr>
              <a:t>予測のできるモデルが出来上がったら、必ずそのモデルでどの程度の性能が出るかどうか</a:t>
            </a:r>
            <a:endParaRPr lang="en-US" altLang="ja-JP" sz="2000" spc="0" dirty="0">
              <a:solidFill>
                <a:schemeClr val="tx1">
                  <a:lumMod val="75000"/>
                  <a:lumOff val="25000"/>
                </a:schemeClr>
              </a:solidFill>
            </a:endParaRPr>
          </a:p>
          <a:p>
            <a:pPr algn="ctr"/>
            <a:r>
              <a:rPr lang="ja-JP" altLang="en-US" sz="2000" spc="0" dirty="0">
                <a:solidFill>
                  <a:schemeClr val="tx1">
                    <a:lumMod val="75000"/>
                    <a:lumOff val="25000"/>
                  </a:schemeClr>
                </a:solidFill>
              </a:rPr>
              <a:t>評価を行います。評価の仕方には様々な</a:t>
            </a:r>
            <a:r>
              <a:rPr lang="ja-JP" altLang="en-US" sz="2000" spc="0" dirty="0">
                <a:solidFill>
                  <a:srgbClr val="F36C37"/>
                </a:solidFill>
              </a:rPr>
              <a:t>評価指標</a:t>
            </a:r>
            <a:r>
              <a:rPr lang="ja-JP" altLang="en-US" sz="2000" spc="0" dirty="0">
                <a:solidFill>
                  <a:schemeClr val="tx1">
                    <a:lumMod val="75000"/>
                    <a:lumOff val="25000"/>
                  </a:schemeClr>
                </a:solidFill>
              </a:rPr>
              <a:t>が存在しており、目的に合った最適な</a:t>
            </a:r>
            <a:endParaRPr lang="en-US" altLang="ja-JP" sz="2000" spc="0" dirty="0">
              <a:solidFill>
                <a:schemeClr val="tx1">
                  <a:lumMod val="75000"/>
                  <a:lumOff val="25000"/>
                </a:schemeClr>
              </a:solidFill>
            </a:endParaRPr>
          </a:p>
          <a:p>
            <a:pPr algn="ctr"/>
            <a:r>
              <a:rPr lang="ja-JP" altLang="en-US" sz="2000" spc="0" dirty="0">
                <a:solidFill>
                  <a:schemeClr val="tx1">
                    <a:lumMod val="75000"/>
                    <a:lumOff val="25000"/>
                  </a:schemeClr>
                </a:solidFill>
              </a:rPr>
              <a:t>評価指標を用いる必要があります。回帰分析においてはよく</a:t>
            </a:r>
            <a:r>
              <a:rPr lang="ja-JP" altLang="en-US" sz="2000" spc="0" dirty="0">
                <a:solidFill>
                  <a:srgbClr val="F36C37"/>
                </a:solidFill>
              </a:rPr>
              <a:t>決定係数</a:t>
            </a:r>
            <a:r>
              <a:rPr lang="ja-JP" altLang="en-US" sz="2000" spc="0" dirty="0">
                <a:solidFill>
                  <a:schemeClr val="tx1">
                    <a:lumMod val="75000"/>
                    <a:lumOff val="25000"/>
                  </a:schemeClr>
                </a:solidFill>
              </a:rPr>
              <a:t>が用いられます。</a:t>
            </a:r>
          </a:p>
        </p:txBody>
      </p:sp>
      <p:grpSp>
        <p:nvGrpSpPr>
          <p:cNvPr id="6" name="グループ化 5">
            <a:extLst>
              <a:ext uri="{FF2B5EF4-FFF2-40B4-BE49-F238E27FC236}">
                <a16:creationId xmlns:a16="http://schemas.microsoft.com/office/drawing/2014/main" id="{9A229528-FA5B-4ADF-9E3A-AB6C363DCC60}"/>
              </a:ext>
            </a:extLst>
          </p:cNvPr>
          <p:cNvGrpSpPr/>
          <p:nvPr/>
        </p:nvGrpSpPr>
        <p:grpSpPr>
          <a:xfrm>
            <a:off x="2993486" y="4576493"/>
            <a:ext cx="2441694" cy="2093124"/>
            <a:chOff x="2926502" y="4576493"/>
            <a:chExt cx="2441694" cy="2093124"/>
          </a:xfrm>
        </p:grpSpPr>
        <p:sp>
          <p:nvSpPr>
            <p:cNvPr id="20" name="正方形/長方形 19">
              <a:extLst>
                <a:ext uri="{FF2B5EF4-FFF2-40B4-BE49-F238E27FC236}">
                  <a16:creationId xmlns:a16="http://schemas.microsoft.com/office/drawing/2014/main" id="{785E80B7-9866-4A6F-A87A-9DEDDAA1E63D}"/>
                </a:ext>
              </a:extLst>
            </p:cNvPr>
            <p:cNvSpPr/>
            <p:nvPr/>
          </p:nvSpPr>
          <p:spPr>
            <a:xfrm>
              <a:off x="3316920" y="4576493"/>
              <a:ext cx="1526380" cy="338554"/>
            </a:xfrm>
            <a:prstGeom prst="rect">
              <a:avLst/>
            </a:prstGeom>
          </p:spPr>
          <p:txBody>
            <a:bodyPr wrap="none">
              <a:spAutoFit/>
            </a:bodyPr>
            <a:lstStyle/>
            <a:p>
              <a:pPr algn="ctr"/>
              <a:r>
                <a:rPr lang="ja-JP" altLang="en-US" sz="1600" b="1" dirty="0"/>
                <a:t>決定係数 </a:t>
              </a:r>
              <a:r>
                <a:rPr lang="en-US" altLang="ja-JP" sz="1600" b="1" dirty="0"/>
                <a:t>= </a:t>
              </a:r>
              <a:r>
                <a:rPr lang="en-US" altLang="ja-JP" sz="1600" b="1" dirty="0">
                  <a:solidFill>
                    <a:srgbClr val="F47746"/>
                  </a:solidFill>
                </a:rPr>
                <a:t>0.9</a:t>
              </a:r>
              <a:endParaRPr lang="ja-JP" altLang="en-US" sz="1600" b="1" dirty="0">
                <a:solidFill>
                  <a:srgbClr val="F47746"/>
                </a:solidFill>
              </a:endParaRPr>
            </a:p>
          </p:txBody>
        </p:sp>
        <p:cxnSp>
          <p:nvCxnSpPr>
            <p:cNvPr id="25" name="直線コネクタ 24">
              <a:extLst>
                <a:ext uri="{FF2B5EF4-FFF2-40B4-BE49-F238E27FC236}">
                  <a16:creationId xmlns:a16="http://schemas.microsoft.com/office/drawing/2014/main" id="{42A5C7A4-431D-407E-8223-00F81858A6A2}"/>
                </a:ext>
              </a:extLst>
            </p:cNvPr>
            <p:cNvCxnSpPr/>
            <p:nvPr/>
          </p:nvCxnSpPr>
          <p:spPr>
            <a:xfrm>
              <a:off x="3173542" y="6245494"/>
              <a:ext cx="1736992" cy="0"/>
            </a:xfrm>
            <a:prstGeom prst="line">
              <a:avLst/>
            </a:prstGeom>
            <a:ln w="12700">
              <a:solidFill>
                <a:schemeClr val="bg1">
                  <a:lumMod val="6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26" name="直線コネクタ 25">
              <a:extLst>
                <a:ext uri="{FF2B5EF4-FFF2-40B4-BE49-F238E27FC236}">
                  <a16:creationId xmlns:a16="http://schemas.microsoft.com/office/drawing/2014/main" id="{E9AB17B6-CB63-4313-A77A-49E0CE8D8EB9}"/>
                </a:ext>
              </a:extLst>
            </p:cNvPr>
            <p:cNvCxnSpPr>
              <a:cxnSpLocks/>
            </p:cNvCxnSpPr>
            <p:nvPr/>
          </p:nvCxnSpPr>
          <p:spPr>
            <a:xfrm flipV="1">
              <a:off x="3240526" y="4907408"/>
              <a:ext cx="0" cy="1434383"/>
            </a:xfrm>
            <a:prstGeom prst="line">
              <a:avLst/>
            </a:prstGeom>
            <a:ln w="12700">
              <a:solidFill>
                <a:schemeClr val="bg1">
                  <a:lumMod val="6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27" name="直線コネクタ 26">
              <a:extLst>
                <a:ext uri="{FF2B5EF4-FFF2-40B4-BE49-F238E27FC236}">
                  <a16:creationId xmlns:a16="http://schemas.microsoft.com/office/drawing/2014/main" id="{46F31E15-131C-475C-B022-DFF5FD2E704B}"/>
                </a:ext>
              </a:extLst>
            </p:cNvPr>
            <p:cNvCxnSpPr>
              <a:cxnSpLocks/>
            </p:cNvCxnSpPr>
            <p:nvPr/>
          </p:nvCxnSpPr>
          <p:spPr>
            <a:xfrm flipV="1">
              <a:off x="3285320" y="5195485"/>
              <a:ext cx="1555290" cy="814582"/>
            </a:xfrm>
            <a:prstGeom prst="line">
              <a:avLst/>
            </a:prstGeom>
            <a:ln w="38100">
              <a:solidFill>
                <a:srgbClr val="0070C0"/>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sp>
          <p:nvSpPr>
            <p:cNvPr id="28" name="楕円 27">
              <a:extLst>
                <a:ext uri="{FF2B5EF4-FFF2-40B4-BE49-F238E27FC236}">
                  <a16:creationId xmlns:a16="http://schemas.microsoft.com/office/drawing/2014/main" id="{C024C9DD-39C1-47AE-8843-C740B904C54F}"/>
                </a:ext>
              </a:extLst>
            </p:cNvPr>
            <p:cNvSpPr/>
            <p:nvPr/>
          </p:nvSpPr>
          <p:spPr>
            <a:xfrm>
              <a:off x="4297734" y="5270028"/>
              <a:ext cx="109414" cy="109414"/>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楕円 28">
              <a:extLst>
                <a:ext uri="{FF2B5EF4-FFF2-40B4-BE49-F238E27FC236}">
                  <a16:creationId xmlns:a16="http://schemas.microsoft.com/office/drawing/2014/main" id="{B41F0AB1-C2B4-4FD5-AD95-8AAB95FD37CA}"/>
                </a:ext>
              </a:extLst>
            </p:cNvPr>
            <p:cNvSpPr/>
            <p:nvPr/>
          </p:nvSpPr>
          <p:spPr>
            <a:xfrm>
              <a:off x="3981985" y="5431985"/>
              <a:ext cx="109414" cy="109414"/>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楕円 29">
              <a:extLst>
                <a:ext uri="{FF2B5EF4-FFF2-40B4-BE49-F238E27FC236}">
                  <a16:creationId xmlns:a16="http://schemas.microsoft.com/office/drawing/2014/main" id="{1A83A488-91CB-49D9-82C3-E38B0AD3CCAB}"/>
                </a:ext>
              </a:extLst>
            </p:cNvPr>
            <p:cNvSpPr/>
            <p:nvPr/>
          </p:nvSpPr>
          <p:spPr>
            <a:xfrm>
              <a:off x="3779239" y="5606409"/>
              <a:ext cx="109414" cy="109414"/>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楕円 30">
              <a:extLst>
                <a:ext uri="{FF2B5EF4-FFF2-40B4-BE49-F238E27FC236}">
                  <a16:creationId xmlns:a16="http://schemas.microsoft.com/office/drawing/2014/main" id="{2282E4DE-1F9E-4322-BD59-4F913A4CBCE7}"/>
                </a:ext>
              </a:extLst>
            </p:cNvPr>
            <p:cNvSpPr/>
            <p:nvPr/>
          </p:nvSpPr>
          <p:spPr>
            <a:xfrm>
              <a:off x="4210258" y="5480211"/>
              <a:ext cx="109414" cy="109414"/>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楕円 31">
              <a:extLst>
                <a:ext uri="{FF2B5EF4-FFF2-40B4-BE49-F238E27FC236}">
                  <a16:creationId xmlns:a16="http://schemas.microsoft.com/office/drawing/2014/main" id="{C8145004-1DE6-42A9-9616-6A9F93C0A549}"/>
                </a:ext>
              </a:extLst>
            </p:cNvPr>
            <p:cNvSpPr/>
            <p:nvPr/>
          </p:nvSpPr>
          <p:spPr>
            <a:xfrm>
              <a:off x="3828787" y="5748663"/>
              <a:ext cx="109414" cy="109414"/>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楕円 32">
              <a:extLst>
                <a:ext uri="{FF2B5EF4-FFF2-40B4-BE49-F238E27FC236}">
                  <a16:creationId xmlns:a16="http://schemas.microsoft.com/office/drawing/2014/main" id="{C9791527-8395-41A5-9E57-0F4331C65D59}"/>
                </a:ext>
              </a:extLst>
            </p:cNvPr>
            <p:cNvSpPr/>
            <p:nvPr/>
          </p:nvSpPr>
          <p:spPr>
            <a:xfrm>
              <a:off x="3553083" y="5917726"/>
              <a:ext cx="109414" cy="109414"/>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楕円 33">
              <a:extLst>
                <a:ext uri="{FF2B5EF4-FFF2-40B4-BE49-F238E27FC236}">
                  <a16:creationId xmlns:a16="http://schemas.microsoft.com/office/drawing/2014/main" id="{A6D1E9AD-A6BF-486C-9CE0-F7EB6B7C125F}"/>
                </a:ext>
              </a:extLst>
            </p:cNvPr>
            <p:cNvSpPr/>
            <p:nvPr/>
          </p:nvSpPr>
          <p:spPr>
            <a:xfrm>
              <a:off x="4593372" y="5386560"/>
              <a:ext cx="109414" cy="109414"/>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正方形/長方形 34">
              <a:extLst>
                <a:ext uri="{FF2B5EF4-FFF2-40B4-BE49-F238E27FC236}">
                  <a16:creationId xmlns:a16="http://schemas.microsoft.com/office/drawing/2014/main" id="{553F10B2-FDC3-4CDD-A4FF-DB288AA3F831}"/>
                </a:ext>
              </a:extLst>
            </p:cNvPr>
            <p:cNvSpPr/>
            <p:nvPr/>
          </p:nvSpPr>
          <p:spPr>
            <a:xfrm>
              <a:off x="2926502" y="6331063"/>
              <a:ext cx="2441694" cy="338554"/>
            </a:xfrm>
            <a:prstGeom prst="rect">
              <a:avLst/>
            </a:prstGeom>
          </p:spPr>
          <p:txBody>
            <a:bodyPr wrap="none">
              <a:spAutoFit/>
            </a:bodyPr>
            <a:lstStyle/>
            <a:p>
              <a:pPr algn="ctr"/>
              <a:r>
                <a:rPr lang="ja-JP" altLang="en-US" sz="1600" b="1" dirty="0"/>
                <a:t>予測と実測の</a:t>
              </a:r>
              <a:r>
                <a:rPr lang="ja-JP" altLang="en-US" sz="1600" b="1" dirty="0">
                  <a:solidFill>
                    <a:srgbClr val="F47746"/>
                  </a:solidFill>
                </a:rPr>
                <a:t>差が小さい</a:t>
              </a:r>
            </a:p>
          </p:txBody>
        </p:sp>
      </p:grpSp>
      <p:sp>
        <p:nvSpPr>
          <p:cNvPr id="37" name="正方形/長方形 36">
            <a:extLst>
              <a:ext uri="{FF2B5EF4-FFF2-40B4-BE49-F238E27FC236}">
                <a16:creationId xmlns:a16="http://schemas.microsoft.com/office/drawing/2014/main" id="{3C1647D2-D913-407B-BC50-96ADA07325A7}"/>
              </a:ext>
            </a:extLst>
          </p:cNvPr>
          <p:cNvSpPr/>
          <p:nvPr/>
        </p:nvSpPr>
        <p:spPr>
          <a:xfrm>
            <a:off x="6900199" y="4578037"/>
            <a:ext cx="1526380" cy="338554"/>
          </a:xfrm>
          <a:prstGeom prst="rect">
            <a:avLst/>
          </a:prstGeom>
        </p:spPr>
        <p:txBody>
          <a:bodyPr wrap="none">
            <a:spAutoFit/>
          </a:bodyPr>
          <a:lstStyle/>
          <a:p>
            <a:pPr algn="ctr"/>
            <a:r>
              <a:rPr lang="ja-JP" altLang="en-US" sz="1600" b="1" dirty="0"/>
              <a:t>決定係数 </a:t>
            </a:r>
            <a:r>
              <a:rPr lang="en-US" altLang="ja-JP" sz="1600" b="1" dirty="0"/>
              <a:t>= </a:t>
            </a:r>
            <a:r>
              <a:rPr lang="en-US" altLang="ja-JP" sz="1600" b="1" dirty="0">
                <a:solidFill>
                  <a:srgbClr val="F47746"/>
                </a:solidFill>
              </a:rPr>
              <a:t>0.5</a:t>
            </a:r>
            <a:endParaRPr lang="ja-JP" altLang="en-US" sz="1600" b="1" dirty="0">
              <a:solidFill>
                <a:srgbClr val="F47746"/>
              </a:solidFill>
            </a:endParaRPr>
          </a:p>
        </p:txBody>
      </p:sp>
      <p:cxnSp>
        <p:nvCxnSpPr>
          <p:cNvPr id="38" name="直線コネクタ 37">
            <a:extLst>
              <a:ext uri="{FF2B5EF4-FFF2-40B4-BE49-F238E27FC236}">
                <a16:creationId xmlns:a16="http://schemas.microsoft.com/office/drawing/2014/main" id="{CA943829-A5B9-4FF1-BE09-DE7737BD9C53}"/>
              </a:ext>
            </a:extLst>
          </p:cNvPr>
          <p:cNvCxnSpPr/>
          <p:nvPr/>
        </p:nvCxnSpPr>
        <p:spPr>
          <a:xfrm>
            <a:off x="6756821" y="6247038"/>
            <a:ext cx="1736992" cy="0"/>
          </a:xfrm>
          <a:prstGeom prst="line">
            <a:avLst/>
          </a:prstGeom>
          <a:ln w="12700">
            <a:solidFill>
              <a:schemeClr val="bg1">
                <a:lumMod val="6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39" name="直線コネクタ 38">
            <a:extLst>
              <a:ext uri="{FF2B5EF4-FFF2-40B4-BE49-F238E27FC236}">
                <a16:creationId xmlns:a16="http://schemas.microsoft.com/office/drawing/2014/main" id="{DBA76BCF-4642-4DC0-9E96-2F6B75E7A37F}"/>
              </a:ext>
            </a:extLst>
          </p:cNvPr>
          <p:cNvCxnSpPr>
            <a:cxnSpLocks/>
          </p:cNvCxnSpPr>
          <p:nvPr/>
        </p:nvCxnSpPr>
        <p:spPr>
          <a:xfrm flipV="1">
            <a:off x="6823805" y="4908952"/>
            <a:ext cx="0" cy="1434383"/>
          </a:xfrm>
          <a:prstGeom prst="line">
            <a:avLst/>
          </a:prstGeom>
          <a:ln w="12700">
            <a:solidFill>
              <a:schemeClr val="bg1">
                <a:lumMod val="6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sp>
        <p:nvSpPr>
          <p:cNvPr id="48" name="正方形/長方形 47">
            <a:extLst>
              <a:ext uri="{FF2B5EF4-FFF2-40B4-BE49-F238E27FC236}">
                <a16:creationId xmlns:a16="http://schemas.microsoft.com/office/drawing/2014/main" id="{66061B06-66EB-4317-8BAA-C0778D9ADEC6}"/>
              </a:ext>
            </a:extLst>
          </p:cNvPr>
          <p:cNvSpPr/>
          <p:nvPr/>
        </p:nvSpPr>
        <p:spPr>
          <a:xfrm>
            <a:off x="6509781" y="6332607"/>
            <a:ext cx="2441694" cy="338554"/>
          </a:xfrm>
          <a:prstGeom prst="rect">
            <a:avLst/>
          </a:prstGeom>
        </p:spPr>
        <p:txBody>
          <a:bodyPr wrap="none">
            <a:spAutoFit/>
          </a:bodyPr>
          <a:lstStyle/>
          <a:p>
            <a:pPr algn="ctr"/>
            <a:r>
              <a:rPr lang="ja-JP" altLang="en-US" sz="1600" b="1" dirty="0"/>
              <a:t>予測と実測の</a:t>
            </a:r>
            <a:r>
              <a:rPr lang="ja-JP" altLang="en-US" sz="1600" b="1" dirty="0">
                <a:solidFill>
                  <a:srgbClr val="F47746"/>
                </a:solidFill>
              </a:rPr>
              <a:t>差が大きい</a:t>
            </a:r>
          </a:p>
        </p:txBody>
      </p:sp>
      <p:cxnSp>
        <p:nvCxnSpPr>
          <p:cNvPr id="52" name="直線コネクタ 51">
            <a:extLst>
              <a:ext uri="{FF2B5EF4-FFF2-40B4-BE49-F238E27FC236}">
                <a16:creationId xmlns:a16="http://schemas.microsoft.com/office/drawing/2014/main" id="{FD3BC869-3799-4CDE-A687-F3A823B55F4E}"/>
              </a:ext>
            </a:extLst>
          </p:cNvPr>
          <p:cNvCxnSpPr>
            <a:cxnSpLocks/>
          </p:cNvCxnSpPr>
          <p:nvPr/>
        </p:nvCxnSpPr>
        <p:spPr>
          <a:xfrm flipV="1">
            <a:off x="6868598" y="5522040"/>
            <a:ext cx="1625215" cy="483099"/>
          </a:xfrm>
          <a:prstGeom prst="line">
            <a:avLst/>
          </a:prstGeom>
          <a:ln w="38100">
            <a:solidFill>
              <a:srgbClr val="0070C0"/>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sp>
        <p:nvSpPr>
          <p:cNvPr id="53" name="楕円 52">
            <a:extLst>
              <a:ext uri="{FF2B5EF4-FFF2-40B4-BE49-F238E27FC236}">
                <a16:creationId xmlns:a16="http://schemas.microsoft.com/office/drawing/2014/main" id="{642D01FF-4966-433A-AB62-2012B0697CE5}"/>
              </a:ext>
            </a:extLst>
          </p:cNvPr>
          <p:cNvSpPr/>
          <p:nvPr/>
        </p:nvSpPr>
        <p:spPr>
          <a:xfrm>
            <a:off x="7881012" y="5265099"/>
            <a:ext cx="109414" cy="109414"/>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楕円 53">
            <a:extLst>
              <a:ext uri="{FF2B5EF4-FFF2-40B4-BE49-F238E27FC236}">
                <a16:creationId xmlns:a16="http://schemas.microsoft.com/office/drawing/2014/main" id="{6C39692D-4E31-4FF0-B66E-EE627F802D31}"/>
              </a:ext>
            </a:extLst>
          </p:cNvPr>
          <p:cNvSpPr/>
          <p:nvPr/>
        </p:nvSpPr>
        <p:spPr>
          <a:xfrm>
            <a:off x="7565263" y="5427056"/>
            <a:ext cx="109414" cy="109414"/>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楕円 54">
            <a:extLst>
              <a:ext uri="{FF2B5EF4-FFF2-40B4-BE49-F238E27FC236}">
                <a16:creationId xmlns:a16="http://schemas.microsoft.com/office/drawing/2014/main" id="{B502ED1E-5027-4622-9B74-111EB1164A9C}"/>
              </a:ext>
            </a:extLst>
          </p:cNvPr>
          <p:cNvSpPr/>
          <p:nvPr/>
        </p:nvSpPr>
        <p:spPr>
          <a:xfrm>
            <a:off x="7362517" y="5601480"/>
            <a:ext cx="109414" cy="109414"/>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楕円 55">
            <a:extLst>
              <a:ext uri="{FF2B5EF4-FFF2-40B4-BE49-F238E27FC236}">
                <a16:creationId xmlns:a16="http://schemas.microsoft.com/office/drawing/2014/main" id="{C376DC6D-21EE-4743-AF41-0B58847D08B2}"/>
              </a:ext>
            </a:extLst>
          </p:cNvPr>
          <p:cNvSpPr/>
          <p:nvPr/>
        </p:nvSpPr>
        <p:spPr>
          <a:xfrm>
            <a:off x="7793536" y="5475282"/>
            <a:ext cx="109414" cy="109414"/>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楕円 56">
            <a:extLst>
              <a:ext uri="{FF2B5EF4-FFF2-40B4-BE49-F238E27FC236}">
                <a16:creationId xmlns:a16="http://schemas.microsoft.com/office/drawing/2014/main" id="{F7B4579A-19D8-4014-94A0-E2B447AE059A}"/>
              </a:ext>
            </a:extLst>
          </p:cNvPr>
          <p:cNvSpPr/>
          <p:nvPr/>
        </p:nvSpPr>
        <p:spPr>
          <a:xfrm>
            <a:off x="7412065" y="5743734"/>
            <a:ext cx="109414" cy="109414"/>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楕円 57">
            <a:extLst>
              <a:ext uri="{FF2B5EF4-FFF2-40B4-BE49-F238E27FC236}">
                <a16:creationId xmlns:a16="http://schemas.microsoft.com/office/drawing/2014/main" id="{E8338F7B-3ECD-49B5-A8B5-2177AD9C67F4}"/>
              </a:ext>
            </a:extLst>
          </p:cNvPr>
          <p:cNvSpPr/>
          <p:nvPr/>
        </p:nvSpPr>
        <p:spPr>
          <a:xfrm>
            <a:off x="7136361" y="5912797"/>
            <a:ext cx="109414" cy="109414"/>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楕円 58">
            <a:extLst>
              <a:ext uri="{FF2B5EF4-FFF2-40B4-BE49-F238E27FC236}">
                <a16:creationId xmlns:a16="http://schemas.microsoft.com/office/drawing/2014/main" id="{78D29C7D-935F-4F3E-AEC6-AB6ADEBC68D3}"/>
              </a:ext>
            </a:extLst>
          </p:cNvPr>
          <p:cNvSpPr/>
          <p:nvPr/>
        </p:nvSpPr>
        <p:spPr>
          <a:xfrm>
            <a:off x="8176650" y="5381631"/>
            <a:ext cx="109414" cy="109414"/>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558294973"/>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タイトル 1">
            <a:extLst>
              <a:ext uri="{FF2B5EF4-FFF2-40B4-BE49-F238E27FC236}">
                <a16:creationId xmlns:a16="http://schemas.microsoft.com/office/drawing/2014/main" id="{2DA76E4A-E82F-4E3B-913C-6408054281D8}"/>
              </a:ext>
            </a:extLst>
          </p:cNvPr>
          <p:cNvSpPr txBox="1">
            <a:spLocks/>
          </p:cNvSpPr>
          <p:nvPr/>
        </p:nvSpPr>
        <p:spPr bwMode="auto">
          <a:xfrm>
            <a:off x="666515" y="851958"/>
            <a:ext cx="10511558" cy="4826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kumimoji="1" sz="2800" b="1" kern="1200" baseline="0">
                <a:solidFill>
                  <a:schemeClr val="tx1">
                    <a:lumMod val="75000"/>
                    <a:lumOff val="25000"/>
                  </a:schemeClr>
                </a:solidFill>
                <a:latin typeface="メイリオ" panose="020B0604030504040204" pitchFamily="50" charset="-128"/>
                <a:ea typeface="メイリオ" panose="020B0604030504040204" pitchFamily="50" charset="-128"/>
                <a:cs typeface="+mj-cs"/>
              </a:defRPr>
            </a:lvl1pPr>
          </a:lstStyle>
          <a:p>
            <a:r>
              <a:rPr lang="ja-JP" altLang="en-US" sz="3600" spc="150" dirty="0">
                <a:solidFill>
                  <a:srgbClr val="F36C37"/>
                </a:solidFill>
              </a:rPr>
              <a:t>第</a:t>
            </a:r>
            <a:r>
              <a:rPr lang="en-US" altLang="ja-JP" sz="6000" spc="150" dirty="0">
                <a:solidFill>
                  <a:srgbClr val="F36C37"/>
                </a:solidFill>
              </a:rPr>
              <a:t>2</a:t>
            </a:r>
            <a:r>
              <a:rPr lang="ja-JP" altLang="en-US" sz="3600" spc="150" dirty="0">
                <a:solidFill>
                  <a:srgbClr val="F36C37"/>
                </a:solidFill>
              </a:rPr>
              <a:t>章　線形回帰 </a:t>
            </a:r>
            <a:r>
              <a:rPr lang="en-US" altLang="ja-JP" sz="2400" spc="150" dirty="0">
                <a:solidFill>
                  <a:srgbClr val="F36C37"/>
                </a:solidFill>
              </a:rPr>
              <a:t>- scikit-learn -</a:t>
            </a:r>
            <a:endParaRPr lang="ja-JP" altLang="en-US" sz="3600" spc="150" dirty="0">
              <a:solidFill>
                <a:srgbClr val="F36C37"/>
              </a:solidFill>
            </a:endParaRPr>
          </a:p>
        </p:txBody>
      </p:sp>
      <p:sp>
        <p:nvSpPr>
          <p:cNvPr id="2" name="スライド番号プレースホルダー 1">
            <a:extLst>
              <a:ext uri="{FF2B5EF4-FFF2-40B4-BE49-F238E27FC236}">
                <a16:creationId xmlns:a16="http://schemas.microsoft.com/office/drawing/2014/main" id="{FAA47C63-520D-4F7C-8DAB-2526094CB5B4}"/>
              </a:ext>
            </a:extLst>
          </p:cNvPr>
          <p:cNvSpPr>
            <a:spLocks noGrp="1"/>
          </p:cNvSpPr>
          <p:nvPr>
            <p:ph type="sldNum" sz="quarter" idx="10"/>
          </p:nvPr>
        </p:nvSpPr>
        <p:spPr>
          <a:xfrm>
            <a:off x="9265299" y="6465214"/>
            <a:ext cx="2743200" cy="204403"/>
          </a:xfrm>
        </p:spPr>
        <p:txBody>
          <a:bodyPr/>
          <a:lstStyle/>
          <a:p>
            <a:fld id="{5D750650-B10A-47BF-93C2-E1678438B37A}" type="slidenum">
              <a:rPr kumimoji="1" lang="ja-JP" altLang="en-US" smtClean="0"/>
              <a:pPr/>
              <a:t>177</a:t>
            </a:fld>
            <a:endParaRPr kumimoji="1" lang="ja-JP" altLang="en-US" dirty="0"/>
          </a:p>
        </p:txBody>
      </p:sp>
      <p:sp>
        <p:nvSpPr>
          <p:cNvPr id="9" name="四角形: 角を丸くする 8">
            <a:extLst>
              <a:ext uri="{FF2B5EF4-FFF2-40B4-BE49-F238E27FC236}">
                <a16:creationId xmlns:a16="http://schemas.microsoft.com/office/drawing/2014/main" id="{17C76A4F-9917-404E-810D-D4C278F81FF6}"/>
              </a:ext>
            </a:extLst>
          </p:cNvPr>
          <p:cNvSpPr/>
          <p:nvPr/>
        </p:nvSpPr>
        <p:spPr bwMode="auto">
          <a:xfrm>
            <a:off x="735085" y="1751579"/>
            <a:ext cx="2208068" cy="358390"/>
          </a:xfrm>
          <a:prstGeom prst="roundRect">
            <a:avLst>
              <a:gd name="adj" fmla="val 50000"/>
            </a:avLst>
          </a:prstGeom>
          <a:solidFill>
            <a:srgbClr val="F36C37"/>
          </a:solidFill>
          <a:ln w="19050" algn="ctr">
            <a:noFill/>
            <a:prstDash val="dash"/>
            <a:round/>
            <a:headEnd/>
            <a:tailEnd/>
          </a:ln>
          <a:effectLst/>
        </p:spPr>
        <p:txBody>
          <a:bodyPr wrap="none" lIns="108000" tIns="108000" rtlCol="0" anchor="ctr"/>
          <a:lstStyle/>
          <a:p>
            <a:pPr algn="ctr"/>
            <a:r>
              <a:rPr kumimoji="1" lang="ja-JP" altLang="en-US" b="1" spc="300" dirty="0">
                <a:solidFill>
                  <a:schemeClr val="bg1"/>
                </a:solidFill>
                <a:latin typeface="+mn-ea"/>
              </a:rPr>
              <a:t>章の目次</a:t>
            </a:r>
          </a:p>
        </p:txBody>
      </p:sp>
      <p:sp>
        <p:nvSpPr>
          <p:cNvPr id="10" name="コンテンツ プレースホルダー 5">
            <a:extLst>
              <a:ext uri="{FF2B5EF4-FFF2-40B4-BE49-F238E27FC236}">
                <a16:creationId xmlns:a16="http://schemas.microsoft.com/office/drawing/2014/main" id="{2A231A49-86B3-4817-904B-36C2F1103794}"/>
              </a:ext>
            </a:extLst>
          </p:cNvPr>
          <p:cNvSpPr txBox="1">
            <a:spLocks/>
          </p:cNvSpPr>
          <p:nvPr/>
        </p:nvSpPr>
        <p:spPr>
          <a:xfrm>
            <a:off x="1071378" y="2431708"/>
            <a:ext cx="9083374" cy="2733632"/>
          </a:xfrm>
          <a:prstGeom prst="rect">
            <a:avLst/>
          </a:prstGeom>
        </p:spPr>
        <p:txBody>
          <a:bodyPr vert="horz" lIns="91440" tIns="45720" rIns="91440" bIns="45720" rtlCol="0" anchor="t"/>
          <a:lstStyle>
            <a:defPPr>
              <a:defRPr lang="en-US"/>
            </a:defPPr>
            <a:lvl1pPr marL="0" algn="r" defTabSz="457200" rtl="0" eaLnBrk="1" latinLnBrk="0" hangingPunct="1">
              <a:defRPr sz="900" b="0" kern="1200">
                <a:solidFill>
                  <a:schemeClr val="tx1">
                    <a:lumMod val="50000"/>
                    <a:lumOff val="50000"/>
                  </a:schemeClr>
                </a:solidFill>
                <a:latin typeface="メイリオ" panose="020B0604030504040204" pitchFamily="50" charset="-128"/>
                <a:ea typeface="メイリオ" panose="020B0604030504040204" pitchFamily="50" charset="-128"/>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lnSpc>
                <a:spcPct val="150000"/>
              </a:lnSpc>
            </a:pPr>
            <a:r>
              <a:rPr kumimoji="1" lang="en-US" altLang="ja-JP" sz="2800" b="1" spc="300" dirty="0">
                <a:solidFill>
                  <a:schemeClr val="bg2">
                    <a:lumMod val="75000"/>
                  </a:schemeClr>
                </a:solidFill>
              </a:rPr>
              <a:t>2-1.</a:t>
            </a:r>
            <a:r>
              <a:rPr kumimoji="1" lang="ja-JP" altLang="en-US" sz="2800" b="1" spc="300" dirty="0">
                <a:solidFill>
                  <a:schemeClr val="bg2">
                    <a:lumMod val="75000"/>
                  </a:schemeClr>
                </a:solidFill>
              </a:rPr>
              <a:t>線形回帰</a:t>
            </a:r>
            <a:endParaRPr kumimoji="1" lang="en-US" altLang="ja-JP" sz="2800" b="1" spc="300" dirty="0">
              <a:solidFill>
                <a:schemeClr val="bg2">
                  <a:lumMod val="75000"/>
                </a:schemeClr>
              </a:solidFill>
            </a:endParaRPr>
          </a:p>
          <a:p>
            <a:pPr algn="l">
              <a:lnSpc>
                <a:spcPct val="150000"/>
              </a:lnSpc>
            </a:pPr>
            <a:r>
              <a:rPr lang="en-US" altLang="ja-JP" sz="2800" b="1" spc="300" dirty="0">
                <a:solidFill>
                  <a:schemeClr val="tx1">
                    <a:lumMod val="75000"/>
                    <a:lumOff val="25000"/>
                  </a:schemeClr>
                </a:solidFill>
              </a:rPr>
              <a:t>2-2.</a:t>
            </a:r>
            <a:r>
              <a:rPr lang="ja-JP" altLang="en-US" sz="2800" b="1" spc="300" dirty="0">
                <a:solidFill>
                  <a:schemeClr val="tx1">
                    <a:lumMod val="75000"/>
                    <a:lumOff val="25000"/>
                  </a:schemeClr>
                </a:solidFill>
              </a:rPr>
              <a:t>機械学習基本の</a:t>
            </a:r>
            <a:r>
              <a:rPr lang="en-US" altLang="ja-JP" sz="2800" b="1" spc="300" dirty="0">
                <a:solidFill>
                  <a:schemeClr val="tx1">
                    <a:lumMod val="75000"/>
                    <a:lumOff val="25000"/>
                  </a:schemeClr>
                </a:solidFill>
              </a:rPr>
              <a:t>4STEP</a:t>
            </a:r>
          </a:p>
          <a:p>
            <a:pPr algn="l">
              <a:lnSpc>
                <a:spcPct val="150000"/>
              </a:lnSpc>
            </a:pPr>
            <a:r>
              <a:rPr lang="en-US" altLang="ja-JP" sz="2800" b="1" spc="300" dirty="0">
                <a:solidFill>
                  <a:schemeClr val="bg2">
                    <a:lumMod val="75000"/>
                  </a:schemeClr>
                </a:solidFill>
              </a:rPr>
              <a:t>2-3.</a:t>
            </a:r>
            <a:r>
              <a:rPr lang="ja-JP" altLang="en-US" sz="2800" b="1" spc="300" dirty="0">
                <a:solidFill>
                  <a:schemeClr val="bg2">
                    <a:lumMod val="75000"/>
                  </a:schemeClr>
                </a:solidFill>
              </a:rPr>
              <a:t>線形回帰モデルの実装</a:t>
            </a:r>
            <a:endParaRPr lang="en-US" altLang="ja-JP" sz="2800" b="1" spc="300" dirty="0">
              <a:solidFill>
                <a:schemeClr val="bg2">
                  <a:lumMod val="75000"/>
                </a:schemeClr>
              </a:solidFill>
            </a:endParaRPr>
          </a:p>
          <a:p>
            <a:pPr algn="l">
              <a:lnSpc>
                <a:spcPct val="150000"/>
              </a:lnSpc>
            </a:pPr>
            <a:r>
              <a:rPr lang="en-US" altLang="ja-JP" sz="2800" b="1" spc="300" dirty="0">
                <a:solidFill>
                  <a:schemeClr val="bg2">
                    <a:lumMod val="75000"/>
                  </a:schemeClr>
                </a:solidFill>
              </a:rPr>
              <a:t>2-4.</a:t>
            </a:r>
            <a:r>
              <a:rPr lang="ja-JP" altLang="en-US" sz="2800" b="1" spc="300" dirty="0">
                <a:solidFill>
                  <a:schemeClr val="bg2">
                    <a:lumMod val="75000"/>
                  </a:schemeClr>
                </a:solidFill>
              </a:rPr>
              <a:t>特徴量選択による線形回帰モデルの改良</a:t>
            </a:r>
            <a:endParaRPr lang="en-US" altLang="ja-JP" sz="2800" b="1" spc="300" dirty="0">
              <a:solidFill>
                <a:schemeClr val="bg2">
                  <a:lumMod val="75000"/>
                </a:schemeClr>
              </a:solidFill>
            </a:endParaRPr>
          </a:p>
          <a:p>
            <a:pPr algn="l">
              <a:lnSpc>
                <a:spcPct val="150000"/>
              </a:lnSpc>
            </a:pPr>
            <a:r>
              <a:rPr lang="en-US" altLang="ja-JP" sz="2800" b="1" spc="300" dirty="0">
                <a:solidFill>
                  <a:schemeClr val="bg2">
                    <a:lumMod val="75000"/>
                  </a:schemeClr>
                </a:solidFill>
              </a:rPr>
              <a:t>2-5.</a:t>
            </a:r>
            <a:r>
              <a:rPr lang="ja-JP" altLang="en-US" sz="2800" b="1" spc="300" dirty="0">
                <a:solidFill>
                  <a:schemeClr val="bg2">
                    <a:lumMod val="75000"/>
                  </a:schemeClr>
                </a:solidFill>
              </a:rPr>
              <a:t>演習：線形回帰</a:t>
            </a:r>
            <a:endParaRPr lang="en-US" altLang="ja-JP" sz="2800" b="1" spc="300" dirty="0">
              <a:solidFill>
                <a:schemeClr val="bg2">
                  <a:lumMod val="75000"/>
                </a:schemeClr>
              </a:solidFill>
            </a:endParaRPr>
          </a:p>
        </p:txBody>
      </p:sp>
    </p:spTree>
    <p:extLst>
      <p:ext uri="{BB962C8B-B14F-4D97-AF65-F5344CB8AC3E}">
        <p14:creationId xmlns:p14="http://schemas.microsoft.com/office/powerpoint/2010/main" val="1269226674"/>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2893194-8E07-45A6-8B41-83465E9338EE}"/>
              </a:ext>
            </a:extLst>
          </p:cNvPr>
          <p:cNvSpPr>
            <a:spLocks noGrp="1"/>
          </p:cNvSpPr>
          <p:nvPr>
            <p:ph type="title"/>
          </p:nvPr>
        </p:nvSpPr>
        <p:spPr/>
        <p:txBody>
          <a:bodyPr/>
          <a:lstStyle/>
          <a:p>
            <a:r>
              <a:rPr kumimoji="1" lang="en-US" altLang="ja-JP" dirty="0"/>
              <a:t>2-2-1.</a:t>
            </a:r>
            <a:r>
              <a:rPr kumimoji="1" lang="ja-JP" altLang="en-US" dirty="0"/>
              <a:t>機械学習基本の</a:t>
            </a:r>
            <a:r>
              <a:rPr kumimoji="1" lang="en-US" altLang="ja-JP" dirty="0"/>
              <a:t>4STEP</a:t>
            </a:r>
            <a:endParaRPr kumimoji="1" lang="ja-JP" altLang="en-US" dirty="0"/>
          </a:p>
        </p:txBody>
      </p:sp>
      <p:sp>
        <p:nvSpPr>
          <p:cNvPr id="5" name="スライド番号プレースホルダー 4">
            <a:extLst>
              <a:ext uri="{FF2B5EF4-FFF2-40B4-BE49-F238E27FC236}">
                <a16:creationId xmlns:a16="http://schemas.microsoft.com/office/drawing/2014/main" id="{70FE23B5-9D9C-44EC-BD3C-46E70912648D}"/>
              </a:ext>
            </a:extLst>
          </p:cNvPr>
          <p:cNvSpPr>
            <a:spLocks noGrp="1"/>
          </p:cNvSpPr>
          <p:nvPr>
            <p:ph type="sldNum" sz="quarter" idx="10"/>
          </p:nvPr>
        </p:nvSpPr>
        <p:spPr/>
        <p:txBody>
          <a:bodyPr/>
          <a:lstStyle/>
          <a:p>
            <a:fld id="{5D750650-B10A-47BF-93C2-E1678438B37A}" type="slidenum">
              <a:rPr kumimoji="1" lang="ja-JP" altLang="en-US" smtClean="0"/>
              <a:pPr/>
              <a:t>178</a:t>
            </a:fld>
            <a:endParaRPr kumimoji="1" lang="ja-JP" altLang="en-US"/>
          </a:p>
        </p:txBody>
      </p:sp>
      <p:sp>
        <p:nvSpPr>
          <p:cNvPr id="11" name="正方形/長方形 10">
            <a:extLst>
              <a:ext uri="{FF2B5EF4-FFF2-40B4-BE49-F238E27FC236}">
                <a16:creationId xmlns:a16="http://schemas.microsoft.com/office/drawing/2014/main" id="{3392340B-F89A-412C-84D7-AFC94066F213}"/>
              </a:ext>
            </a:extLst>
          </p:cNvPr>
          <p:cNvSpPr/>
          <p:nvPr/>
        </p:nvSpPr>
        <p:spPr>
          <a:xfrm>
            <a:off x="2122019" y="1075103"/>
            <a:ext cx="7947962" cy="513248"/>
          </a:xfrm>
          <a:prstGeom prst="rect">
            <a:avLst/>
          </a:prstGeom>
        </p:spPr>
        <p:txBody>
          <a:bodyPr wrap="square">
            <a:noAutofit/>
          </a:bodyPr>
          <a:lstStyle/>
          <a:p>
            <a:pPr algn="ctr"/>
            <a:r>
              <a:rPr lang="ja-JP" altLang="en-US" sz="2800" b="1" spc="300" dirty="0">
                <a:solidFill>
                  <a:srgbClr val="F36C37"/>
                </a:solidFill>
                <a:latin typeface="メイリオ" panose="020B0604030504040204" pitchFamily="50" charset="-128"/>
                <a:ea typeface="メイリオ" panose="020B0604030504040204" pitchFamily="50" charset="-128"/>
              </a:rPr>
              <a:t>機械学習開発基本の４</a:t>
            </a:r>
            <a:r>
              <a:rPr lang="en-US" altLang="ja-JP" sz="2800" b="1" spc="300" dirty="0">
                <a:solidFill>
                  <a:srgbClr val="F36C37"/>
                </a:solidFill>
                <a:latin typeface="メイリオ" panose="020B0604030504040204" pitchFamily="50" charset="-128"/>
                <a:ea typeface="メイリオ" panose="020B0604030504040204" pitchFamily="50" charset="-128"/>
              </a:rPr>
              <a:t>STEP</a:t>
            </a:r>
            <a:endParaRPr lang="ja-JP" altLang="en-US" sz="2800" b="1" spc="300" dirty="0">
              <a:solidFill>
                <a:srgbClr val="F36C37"/>
              </a:solidFill>
              <a:latin typeface="メイリオ" panose="020B0604030504040204" pitchFamily="50" charset="-128"/>
              <a:ea typeface="メイリオ" panose="020B0604030504040204" pitchFamily="50" charset="-128"/>
            </a:endParaRPr>
          </a:p>
        </p:txBody>
      </p:sp>
      <p:grpSp>
        <p:nvGrpSpPr>
          <p:cNvPr id="48" name="グループ化 47">
            <a:extLst>
              <a:ext uri="{FF2B5EF4-FFF2-40B4-BE49-F238E27FC236}">
                <a16:creationId xmlns:a16="http://schemas.microsoft.com/office/drawing/2014/main" id="{3B9584EB-544B-420C-9103-9D975B67DCEC}"/>
              </a:ext>
            </a:extLst>
          </p:cNvPr>
          <p:cNvGrpSpPr/>
          <p:nvPr/>
        </p:nvGrpSpPr>
        <p:grpSpPr>
          <a:xfrm>
            <a:off x="847158" y="2711978"/>
            <a:ext cx="8640762" cy="870493"/>
            <a:chOff x="912473" y="1067468"/>
            <a:chExt cx="8640762" cy="870493"/>
          </a:xfrm>
        </p:grpSpPr>
        <p:sp>
          <p:nvSpPr>
            <p:cNvPr id="49" name="コンテンツ プレースホルダー 2">
              <a:extLst>
                <a:ext uri="{FF2B5EF4-FFF2-40B4-BE49-F238E27FC236}">
                  <a16:creationId xmlns:a16="http://schemas.microsoft.com/office/drawing/2014/main" id="{9FD6B0F5-9B6E-4076-AFE5-21F3D94A37CA}"/>
                </a:ext>
              </a:extLst>
            </p:cNvPr>
            <p:cNvSpPr txBox="1">
              <a:spLocks/>
            </p:cNvSpPr>
            <p:nvPr/>
          </p:nvSpPr>
          <p:spPr bwMode="auto">
            <a:xfrm>
              <a:off x="912473" y="1067468"/>
              <a:ext cx="8640762" cy="482600"/>
            </a:xfrm>
            <a:prstGeom prst="rect">
              <a:avLst/>
            </a:prstGeom>
          </p:spPr>
          <p:txBody>
            <a:bodyPr vert="horz" wrap="none" lIns="91440" tIns="45720" rIns="91440" bIns="45720" rtlCol="0">
              <a:noAutofit/>
            </a:bodyPr>
            <a:lstStyle>
              <a:lvl1pPr marL="357188" marR="0" indent="-357188"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n"/>
                <a:tabLst/>
                <a:defRPr kumimoji="1" lang="en-US" altLang="ja-JP"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1pPr>
              <a:lvl2pPr marL="742950" marR="0" indent="-28575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l"/>
                <a:tabLst/>
                <a:defRPr kumimoji="1" lang="ja-JP" altLang="en-US"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2pPr>
              <a:lvl3pPr marL="1143000" marR="0" indent="-2286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3pPr>
              <a:lvl4pPr marL="1714500" marR="0" indent="-3429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4pPr>
              <a:lvl5pPr marL="2114550" marR="0" indent="-28575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457200" indent="-457200">
                <a:buClr>
                  <a:srgbClr val="F36C37"/>
                </a:buClr>
                <a:buFont typeface="+mj-lt"/>
                <a:buAutoNum type="arabicPeriod" startAt="2"/>
              </a:pPr>
              <a:r>
                <a:rPr lang="ja-JP" altLang="en-US" sz="2400" b="1" spc="300" dirty="0">
                  <a:solidFill>
                    <a:srgbClr val="F36C37"/>
                  </a:solidFill>
                </a:rPr>
                <a:t>モデルの定義</a:t>
              </a:r>
            </a:p>
          </p:txBody>
        </p:sp>
        <p:grpSp>
          <p:nvGrpSpPr>
            <p:cNvPr id="50" name="グループ化 49">
              <a:extLst>
                <a:ext uri="{FF2B5EF4-FFF2-40B4-BE49-F238E27FC236}">
                  <a16:creationId xmlns:a16="http://schemas.microsoft.com/office/drawing/2014/main" id="{9677E259-07C4-43CF-A8D6-D4B4087132EA}"/>
                </a:ext>
              </a:extLst>
            </p:cNvPr>
            <p:cNvGrpSpPr/>
            <p:nvPr/>
          </p:nvGrpSpPr>
          <p:grpSpPr>
            <a:xfrm>
              <a:off x="1581944" y="1455361"/>
              <a:ext cx="6533356" cy="482600"/>
              <a:chOff x="1581944" y="1559593"/>
              <a:chExt cx="6533356" cy="482600"/>
            </a:xfrm>
          </p:grpSpPr>
          <p:sp>
            <p:nvSpPr>
              <p:cNvPr id="51" name="コンテンツ プレースホルダー 2">
                <a:extLst>
                  <a:ext uri="{FF2B5EF4-FFF2-40B4-BE49-F238E27FC236}">
                    <a16:creationId xmlns:a16="http://schemas.microsoft.com/office/drawing/2014/main" id="{077FB54D-E4DC-4E74-8CAC-51F60BA30CDB}"/>
                  </a:ext>
                </a:extLst>
              </p:cNvPr>
              <p:cNvSpPr txBox="1">
                <a:spLocks/>
              </p:cNvSpPr>
              <p:nvPr/>
            </p:nvSpPr>
            <p:spPr bwMode="auto">
              <a:xfrm>
                <a:off x="1922616" y="1559593"/>
                <a:ext cx="6192684" cy="482600"/>
              </a:xfrm>
              <a:prstGeom prst="rect">
                <a:avLst/>
              </a:prstGeom>
            </p:spPr>
            <p:txBody>
              <a:bodyPr vert="horz" wrap="none" lIns="91440" tIns="45720" rIns="91440" bIns="45720" rtlCol="0">
                <a:noAutofit/>
              </a:bodyPr>
              <a:lstStyle>
                <a:lvl1pPr marL="357188" marR="0" indent="-357188"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n"/>
                  <a:tabLst/>
                  <a:defRPr kumimoji="1" lang="en-US" altLang="ja-JP"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1pPr>
                <a:lvl2pPr marL="742950" marR="0" indent="-28575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l"/>
                  <a:tabLst/>
                  <a:defRPr kumimoji="1" lang="ja-JP" altLang="en-US"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2pPr>
                <a:lvl3pPr marL="1143000" marR="0" indent="-2286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3pPr>
                <a:lvl4pPr marL="1714500" marR="0" indent="-3429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4pPr>
                <a:lvl5pPr marL="2114550" marR="0" indent="-28575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Clr>
                    <a:srgbClr val="F36C37"/>
                  </a:buClr>
                  <a:buNone/>
                </a:pPr>
                <a:r>
                  <a:rPr lang="ja-JP" altLang="en-US" sz="2000" b="1" spc="300" dirty="0"/>
                  <a:t>機械学習モデルを定義する</a:t>
                </a:r>
              </a:p>
            </p:txBody>
          </p:sp>
          <p:pic>
            <p:nvPicPr>
              <p:cNvPr id="52" name="グラフィックス 51">
                <a:extLst>
                  <a:ext uri="{FF2B5EF4-FFF2-40B4-BE49-F238E27FC236}">
                    <a16:creationId xmlns:a16="http://schemas.microsoft.com/office/drawing/2014/main" id="{BE59A0FC-CD25-4C82-89DD-95328CEB3BF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6200000">
                <a:off x="1629895" y="1572904"/>
                <a:ext cx="203795" cy="299698"/>
              </a:xfrm>
              <a:prstGeom prst="rect">
                <a:avLst/>
              </a:prstGeom>
            </p:spPr>
          </p:pic>
        </p:grpSp>
      </p:grpSp>
      <p:grpSp>
        <p:nvGrpSpPr>
          <p:cNvPr id="53" name="グループ化 52">
            <a:extLst>
              <a:ext uri="{FF2B5EF4-FFF2-40B4-BE49-F238E27FC236}">
                <a16:creationId xmlns:a16="http://schemas.microsoft.com/office/drawing/2014/main" id="{17F4CD9D-09E1-45B6-BFC8-CFB42AF50D56}"/>
              </a:ext>
            </a:extLst>
          </p:cNvPr>
          <p:cNvGrpSpPr/>
          <p:nvPr/>
        </p:nvGrpSpPr>
        <p:grpSpPr>
          <a:xfrm>
            <a:off x="847158" y="3607353"/>
            <a:ext cx="8640762" cy="870493"/>
            <a:chOff x="912473" y="1067468"/>
            <a:chExt cx="8640762" cy="870493"/>
          </a:xfrm>
        </p:grpSpPr>
        <p:sp>
          <p:nvSpPr>
            <p:cNvPr id="54" name="コンテンツ プレースホルダー 2">
              <a:extLst>
                <a:ext uri="{FF2B5EF4-FFF2-40B4-BE49-F238E27FC236}">
                  <a16:creationId xmlns:a16="http://schemas.microsoft.com/office/drawing/2014/main" id="{223F6F15-CE06-4C1F-8403-B12F0AA41F04}"/>
                </a:ext>
              </a:extLst>
            </p:cNvPr>
            <p:cNvSpPr txBox="1">
              <a:spLocks/>
            </p:cNvSpPr>
            <p:nvPr/>
          </p:nvSpPr>
          <p:spPr bwMode="auto">
            <a:xfrm>
              <a:off x="912473" y="1067468"/>
              <a:ext cx="8640762" cy="482600"/>
            </a:xfrm>
            <a:prstGeom prst="rect">
              <a:avLst/>
            </a:prstGeom>
          </p:spPr>
          <p:txBody>
            <a:bodyPr vert="horz" wrap="none" lIns="91440" tIns="45720" rIns="91440" bIns="45720" rtlCol="0">
              <a:noAutofit/>
            </a:bodyPr>
            <a:lstStyle>
              <a:lvl1pPr marL="357188" marR="0" indent="-357188"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n"/>
                <a:tabLst/>
                <a:defRPr kumimoji="1" lang="en-US" altLang="ja-JP"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1pPr>
              <a:lvl2pPr marL="742950" marR="0" indent="-28575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l"/>
                <a:tabLst/>
                <a:defRPr kumimoji="1" lang="ja-JP" altLang="en-US"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2pPr>
              <a:lvl3pPr marL="1143000" marR="0" indent="-2286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3pPr>
              <a:lvl4pPr marL="1714500" marR="0" indent="-3429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4pPr>
              <a:lvl5pPr marL="2114550" marR="0" indent="-28575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457200" indent="-457200">
                <a:buClr>
                  <a:srgbClr val="F36C37"/>
                </a:buClr>
                <a:buFont typeface="+mj-lt"/>
                <a:buAutoNum type="arabicPeriod" startAt="3"/>
              </a:pPr>
              <a:r>
                <a:rPr lang="ja-JP" altLang="en-US" sz="2400" b="1" spc="300" dirty="0">
                  <a:solidFill>
                    <a:srgbClr val="F36C37"/>
                  </a:solidFill>
                </a:rPr>
                <a:t>学習</a:t>
              </a:r>
            </a:p>
          </p:txBody>
        </p:sp>
        <p:grpSp>
          <p:nvGrpSpPr>
            <p:cNvPr id="55" name="グループ化 54">
              <a:extLst>
                <a:ext uri="{FF2B5EF4-FFF2-40B4-BE49-F238E27FC236}">
                  <a16:creationId xmlns:a16="http://schemas.microsoft.com/office/drawing/2014/main" id="{3B36E018-CB32-47EE-B6DC-02B4F8A12956}"/>
                </a:ext>
              </a:extLst>
            </p:cNvPr>
            <p:cNvGrpSpPr/>
            <p:nvPr/>
          </p:nvGrpSpPr>
          <p:grpSpPr>
            <a:xfrm>
              <a:off x="1581944" y="1455361"/>
              <a:ext cx="6533356" cy="482600"/>
              <a:chOff x="1581944" y="1559593"/>
              <a:chExt cx="6533356" cy="482600"/>
            </a:xfrm>
          </p:grpSpPr>
          <p:sp>
            <p:nvSpPr>
              <p:cNvPr id="56" name="コンテンツ プレースホルダー 2">
                <a:extLst>
                  <a:ext uri="{FF2B5EF4-FFF2-40B4-BE49-F238E27FC236}">
                    <a16:creationId xmlns:a16="http://schemas.microsoft.com/office/drawing/2014/main" id="{22A9E643-5C4A-4EA0-AA63-AE3649A8F366}"/>
                  </a:ext>
                </a:extLst>
              </p:cNvPr>
              <p:cNvSpPr txBox="1">
                <a:spLocks/>
              </p:cNvSpPr>
              <p:nvPr/>
            </p:nvSpPr>
            <p:spPr bwMode="auto">
              <a:xfrm>
                <a:off x="1922616" y="1559593"/>
                <a:ext cx="6192684" cy="482600"/>
              </a:xfrm>
              <a:prstGeom prst="rect">
                <a:avLst/>
              </a:prstGeom>
            </p:spPr>
            <p:txBody>
              <a:bodyPr vert="horz" wrap="none" lIns="91440" tIns="45720" rIns="91440" bIns="45720" rtlCol="0">
                <a:noAutofit/>
              </a:bodyPr>
              <a:lstStyle>
                <a:lvl1pPr marL="357188" marR="0" indent="-357188"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n"/>
                  <a:tabLst/>
                  <a:defRPr kumimoji="1" lang="en-US" altLang="ja-JP"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1pPr>
                <a:lvl2pPr marL="742950" marR="0" indent="-28575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l"/>
                  <a:tabLst/>
                  <a:defRPr kumimoji="1" lang="ja-JP" altLang="en-US"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2pPr>
                <a:lvl3pPr marL="1143000" marR="0" indent="-2286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3pPr>
                <a:lvl4pPr marL="1714500" marR="0" indent="-3429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4pPr>
                <a:lvl5pPr marL="2114550" marR="0" indent="-28575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Clr>
                    <a:srgbClr val="F36C37"/>
                  </a:buClr>
                  <a:buNone/>
                </a:pPr>
                <a:r>
                  <a:rPr lang="ja-JP" altLang="en-US" sz="2000" b="1" spc="300" dirty="0"/>
                  <a:t>モデルに学習用データを用いて、内部のパラメータを調整する</a:t>
                </a:r>
              </a:p>
            </p:txBody>
          </p:sp>
          <p:pic>
            <p:nvPicPr>
              <p:cNvPr id="57" name="グラフィックス 56">
                <a:extLst>
                  <a:ext uri="{FF2B5EF4-FFF2-40B4-BE49-F238E27FC236}">
                    <a16:creationId xmlns:a16="http://schemas.microsoft.com/office/drawing/2014/main" id="{CDEA63FB-3B20-406B-AB89-06B79DDDF67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6200000">
                <a:off x="1629895" y="1572904"/>
                <a:ext cx="203795" cy="299698"/>
              </a:xfrm>
              <a:prstGeom prst="rect">
                <a:avLst/>
              </a:prstGeom>
            </p:spPr>
          </p:pic>
        </p:grpSp>
      </p:grpSp>
      <p:grpSp>
        <p:nvGrpSpPr>
          <p:cNvPr id="58" name="グループ化 57">
            <a:extLst>
              <a:ext uri="{FF2B5EF4-FFF2-40B4-BE49-F238E27FC236}">
                <a16:creationId xmlns:a16="http://schemas.microsoft.com/office/drawing/2014/main" id="{74705A87-7D99-415F-A93F-0B8AB2F4B2E8}"/>
              </a:ext>
            </a:extLst>
          </p:cNvPr>
          <p:cNvGrpSpPr/>
          <p:nvPr/>
        </p:nvGrpSpPr>
        <p:grpSpPr>
          <a:xfrm>
            <a:off x="847158" y="4502728"/>
            <a:ext cx="8640762" cy="870493"/>
            <a:chOff x="912473" y="1067468"/>
            <a:chExt cx="8640762" cy="870493"/>
          </a:xfrm>
        </p:grpSpPr>
        <p:sp>
          <p:nvSpPr>
            <p:cNvPr id="59" name="コンテンツ プレースホルダー 2">
              <a:extLst>
                <a:ext uri="{FF2B5EF4-FFF2-40B4-BE49-F238E27FC236}">
                  <a16:creationId xmlns:a16="http://schemas.microsoft.com/office/drawing/2014/main" id="{BB73B11A-C144-40E9-A763-ACE62DFC2EBB}"/>
                </a:ext>
              </a:extLst>
            </p:cNvPr>
            <p:cNvSpPr txBox="1">
              <a:spLocks/>
            </p:cNvSpPr>
            <p:nvPr/>
          </p:nvSpPr>
          <p:spPr bwMode="auto">
            <a:xfrm>
              <a:off x="912473" y="1067468"/>
              <a:ext cx="8640762" cy="482600"/>
            </a:xfrm>
            <a:prstGeom prst="rect">
              <a:avLst/>
            </a:prstGeom>
          </p:spPr>
          <p:txBody>
            <a:bodyPr vert="horz" wrap="none" lIns="91440" tIns="45720" rIns="91440" bIns="45720" rtlCol="0">
              <a:noAutofit/>
            </a:bodyPr>
            <a:lstStyle>
              <a:lvl1pPr marL="357188" marR="0" indent="-357188"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n"/>
                <a:tabLst/>
                <a:defRPr kumimoji="1" lang="en-US" altLang="ja-JP"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1pPr>
              <a:lvl2pPr marL="742950" marR="0" indent="-28575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l"/>
                <a:tabLst/>
                <a:defRPr kumimoji="1" lang="ja-JP" altLang="en-US"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2pPr>
              <a:lvl3pPr marL="1143000" marR="0" indent="-2286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3pPr>
              <a:lvl4pPr marL="1714500" marR="0" indent="-3429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4pPr>
              <a:lvl5pPr marL="2114550" marR="0" indent="-28575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457200" indent="-457200">
                <a:buClr>
                  <a:srgbClr val="F36C37"/>
                </a:buClr>
                <a:buFont typeface="+mj-lt"/>
                <a:buAutoNum type="arabicPeriod" startAt="4"/>
              </a:pPr>
              <a:r>
                <a:rPr lang="ja-JP" altLang="en-US" sz="2400" b="1" spc="300" dirty="0">
                  <a:solidFill>
                    <a:srgbClr val="F36C37"/>
                  </a:solidFill>
                </a:rPr>
                <a:t>評価</a:t>
              </a:r>
            </a:p>
          </p:txBody>
        </p:sp>
        <p:grpSp>
          <p:nvGrpSpPr>
            <p:cNvPr id="60" name="グループ化 59">
              <a:extLst>
                <a:ext uri="{FF2B5EF4-FFF2-40B4-BE49-F238E27FC236}">
                  <a16:creationId xmlns:a16="http://schemas.microsoft.com/office/drawing/2014/main" id="{231F22EC-2A23-412E-9CEB-E2F0FD433B6F}"/>
                </a:ext>
              </a:extLst>
            </p:cNvPr>
            <p:cNvGrpSpPr/>
            <p:nvPr/>
          </p:nvGrpSpPr>
          <p:grpSpPr>
            <a:xfrm>
              <a:off x="1581944" y="1455361"/>
              <a:ext cx="6533356" cy="482600"/>
              <a:chOff x="1581944" y="1559593"/>
              <a:chExt cx="6533356" cy="482600"/>
            </a:xfrm>
          </p:grpSpPr>
          <p:sp>
            <p:nvSpPr>
              <p:cNvPr id="61" name="コンテンツ プレースホルダー 2">
                <a:extLst>
                  <a:ext uri="{FF2B5EF4-FFF2-40B4-BE49-F238E27FC236}">
                    <a16:creationId xmlns:a16="http://schemas.microsoft.com/office/drawing/2014/main" id="{6B1FECB1-B96C-46E7-91E1-3294BD11220A}"/>
                  </a:ext>
                </a:extLst>
              </p:cNvPr>
              <p:cNvSpPr txBox="1">
                <a:spLocks/>
              </p:cNvSpPr>
              <p:nvPr/>
            </p:nvSpPr>
            <p:spPr bwMode="auto">
              <a:xfrm>
                <a:off x="1922616" y="1559593"/>
                <a:ext cx="6192684" cy="482600"/>
              </a:xfrm>
              <a:prstGeom prst="rect">
                <a:avLst/>
              </a:prstGeom>
            </p:spPr>
            <p:txBody>
              <a:bodyPr vert="horz" wrap="none" lIns="91440" tIns="45720" rIns="91440" bIns="45720" rtlCol="0">
                <a:noAutofit/>
              </a:bodyPr>
              <a:lstStyle>
                <a:lvl1pPr marL="357188" marR="0" indent="-357188"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n"/>
                  <a:tabLst/>
                  <a:defRPr kumimoji="1" lang="en-US" altLang="ja-JP"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1pPr>
                <a:lvl2pPr marL="742950" marR="0" indent="-28575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l"/>
                  <a:tabLst/>
                  <a:defRPr kumimoji="1" lang="ja-JP" altLang="en-US"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2pPr>
                <a:lvl3pPr marL="1143000" marR="0" indent="-2286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3pPr>
                <a:lvl4pPr marL="1714500" marR="0" indent="-3429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4pPr>
                <a:lvl5pPr marL="2114550" marR="0" indent="-28575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Clr>
                    <a:srgbClr val="F36C37"/>
                  </a:buClr>
                  <a:buNone/>
                </a:pPr>
                <a:r>
                  <a:rPr lang="ja-JP" altLang="en-US" sz="2000" b="1" spc="300" dirty="0"/>
                  <a:t>学習したモデルで十分な性能が出るかどうかを確認する</a:t>
                </a:r>
              </a:p>
            </p:txBody>
          </p:sp>
          <p:pic>
            <p:nvPicPr>
              <p:cNvPr id="62" name="グラフィックス 61">
                <a:extLst>
                  <a:ext uri="{FF2B5EF4-FFF2-40B4-BE49-F238E27FC236}">
                    <a16:creationId xmlns:a16="http://schemas.microsoft.com/office/drawing/2014/main" id="{80042B66-8824-4805-99CB-3C447583FED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6200000">
                <a:off x="1629895" y="1572904"/>
                <a:ext cx="203795" cy="299698"/>
              </a:xfrm>
              <a:prstGeom prst="rect">
                <a:avLst/>
              </a:prstGeom>
            </p:spPr>
          </p:pic>
        </p:grpSp>
      </p:grpSp>
      <p:grpSp>
        <p:nvGrpSpPr>
          <p:cNvPr id="43" name="グループ化 42">
            <a:extLst>
              <a:ext uri="{FF2B5EF4-FFF2-40B4-BE49-F238E27FC236}">
                <a16:creationId xmlns:a16="http://schemas.microsoft.com/office/drawing/2014/main" id="{54C077D2-6927-4F33-9DC5-7F673441738E}"/>
              </a:ext>
            </a:extLst>
          </p:cNvPr>
          <p:cNvGrpSpPr/>
          <p:nvPr/>
        </p:nvGrpSpPr>
        <p:grpSpPr>
          <a:xfrm>
            <a:off x="847158" y="1816603"/>
            <a:ext cx="8640762" cy="920756"/>
            <a:chOff x="912473" y="1067468"/>
            <a:chExt cx="8640762" cy="920756"/>
          </a:xfrm>
        </p:grpSpPr>
        <p:sp>
          <p:nvSpPr>
            <p:cNvPr id="44" name="コンテンツ プレースホルダー 2">
              <a:extLst>
                <a:ext uri="{FF2B5EF4-FFF2-40B4-BE49-F238E27FC236}">
                  <a16:creationId xmlns:a16="http://schemas.microsoft.com/office/drawing/2014/main" id="{9A970B43-3B15-480E-9278-C08FED030C02}"/>
                </a:ext>
              </a:extLst>
            </p:cNvPr>
            <p:cNvSpPr txBox="1">
              <a:spLocks/>
            </p:cNvSpPr>
            <p:nvPr/>
          </p:nvSpPr>
          <p:spPr bwMode="auto">
            <a:xfrm>
              <a:off x="912473" y="1067468"/>
              <a:ext cx="8640762" cy="482600"/>
            </a:xfrm>
            <a:prstGeom prst="rect">
              <a:avLst/>
            </a:prstGeom>
          </p:spPr>
          <p:txBody>
            <a:bodyPr vert="horz" wrap="none" lIns="91440" tIns="45720" rIns="91440" bIns="45720" rtlCol="0">
              <a:noAutofit/>
            </a:bodyPr>
            <a:lstStyle>
              <a:lvl1pPr marL="357188" marR="0" indent="-357188"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n"/>
                <a:tabLst/>
                <a:defRPr kumimoji="1" lang="en-US" altLang="ja-JP"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1pPr>
              <a:lvl2pPr marL="742950" marR="0" indent="-28575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l"/>
                <a:tabLst/>
                <a:defRPr kumimoji="1" lang="ja-JP" altLang="en-US"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2pPr>
              <a:lvl3pPr marL="1143000" marR="0" indent="-2286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3pPr>
              <a:lvl4pPr marL="1714500" marR="0" indent="-3429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4pPr>
              <a:lvl5pPr marL="2114550" marR="0" indent="-28575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457200" indent="-457200">
                <a:buClr>
                  <a:srgbClr val="F36C37"/>
                </a:buClr>
                <a:buFont typeface="+mj-lt"/>
                <a:buAutoNum type="arabicPeriod"/>
              </a:pPr>
              <a:r>
                <a:rPr lang="ja-JP" altLang="en-US" sz="2400" b="1" spc="300" dirty="0">
                  <a:solidFill>
                    <a:srgbClr val="F36C37"/>
                  </a:solidFill>
                </a:rPr>
                <a:t>データの準備</a:t>
              </a:r>
            </a:p>
          </p:txBody>
        </p:sp>
        <p:grpSp>
          <p:nvGrpSpPr>
            <p:cNvPr id="45" name="グループ化 44">
              <a:extLst>
                <a:ext uri="{FF2B5EF4-FFF2-40B4-BE49-F238E27FC236}">
                  <a16:creationId xmlns:a16="http://schemas.microsoft.com/office/drawing/2014/main" id="{D3B7A580-C1A0-4A01-86B3-487EB1F43429}"/>
                </a:ext>
              </a:extLst>
            </p:cNvPr>
            <p:cNvGrpSpPr/>
            <p:nvPr/>
          </p:nvGrpSpPr>
          <p:grpSpPr>
            <a:xfrm>
              <a:off x="1581944" y="1505624"/>
              <a:ext cx="6533356" cy="482600"/>
              <a:chOff x="1581944" y="1609856"/>
              <a:chExt cx="6533356" cy="482600"/>
            </a:xfrm>
          </p:grpSpPr>
          <p:sp>
            <p:nvSpPr>
              <p:cNvPr id="46" name="コンテンツ プレースホルダー 2">
                <a:extLst>
                  <a:ext uri="{FF2B5EF4-FFF2-40B4-BE49-F238E27FC236}">
                    <a16:creationId xmlns:a16="http://schemas.microsoft.com/office/drawing/2014/main" id="{CB86B592-011E-422E-B573-6D8FC821A54B}"/>
                  </a:ext>
                </a:extLst>
              </p:cNvPr>
              <p:cNvSpPr txBox="1">
                <a:spLocks/>
              </p:cNvSpPr>
              <p:nvPr/>
            </p:nvSpPr>
            <p:spPr bwMode="auto">
              <a:xfrm>
                <a:off x="1922616" y="1609856"/>
                <a:ext cx="6192684" cy="482600"/>
              </a:xfrm>
              <a:prstGeom prst="rect">
                <a:avLst/>
              </a:prstGeom>
            </p:spPr>
            <p:txBody>
              <a:bodyPr vert="horz" wrap="none" lIns="91440" tIns="45720" rIns="91440" bIns="45720" rtlCol="0">
                <a:noAutofit/>
              </a:bodyPr>
              <a:lstStyle>
                <a:lvl1pPr marL="357188" marR="0" indent="-357188"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n"/>
                  <a:tabLst/>
                  <a:defRPr kumimoji="1" lang="en-US" altLang="ja-JP"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1pPr>
                <a:lvl2pPr marL="742950" marR="0" indent="-28575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l"/>
                  <a:tabLst/>
                  <a:defRPr kumimoji="1" lang="ja-JP" altLang="en-US"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2pPr>
                <a:lvl3pPr marL="1143000" marR="0" indent="-2286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3pPr>
                <a:lvl4pPr marL="1714500" marR="0" indent="-3429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4pPr>
                <a:lvl5pPr marL="2114550" marR="0" indent="-28575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Clr>
                    <a:srgbClr val="F36C37"/>
                  </a:buClr>
                  <a:buNone/>
                </a:pPr>
                <a:r>
                  <a:rPr lang="ja-JP" altLang="en-US" sz="2000" b="1" spc="300" dirty="0"/>
                  <a:t>データの読み込み、確認、加工、説明変数と目的変数の切り分け</a:t>
                </a:r>
              </a:p>
            </p:txBody>
          </p:sp>
          <p:pic>
            <p:nvPicPr>
              <p:cNvPr id="47" name="グラフィックス 46">
                <a:extLst>
                  <a:ext uri="{FF2B5EF4-FFF2-40B4-BE49-F238E27FC236}">
                    <a16:creationId xmlns:a16="http://schemas.microsoft.com/office/drawing/2014/main" id="{73D31E9D-14E6-41A4-9AA9-D3452B40CE1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6200000">
                <a:off x="1629895" y="1623167"/>
                <a:ext cx="203795" cy="299698"/>
              </a:xfrm>
              <a:prstGeom prst="rect">
                <a:avLst/>
              </a:prstGeom>
            </p:spPr>
          </p:pic>
        </p:grpSp>
      </p:grpSp>
      <p:grpSp>
        <p:nvGrpSpPr>
          <p:cNvPr id="37" name="グループ化 36">
            <a:extLst>
              <a:ext uri="{FF2B5EF4-FFF2-40B4-BE49-F238E27FC236}">
                <a16:creationId xmlns:a16="http://schemas.microsoft.com/office/drawing/2014/main" id="{02F78F47-C9A0-4050-9F35-4BFB23B0AB94}"/>
              </a:ext>
            </a:extLst>
          </p:cNvPr>
          <p:cNvGrpSpPr/>
          <p:nvPr/>
        </p:nvGrpSpPr>
        <p:grpSpPr>
          <a:xfrm>
            <a:off x="766764" y="5558988"/>
            <a:ext cx="10658474" cy="716856"/>
            <a:chOff x="766763" y="5594244"/>
            <a:chExt cx="10658474" cy="716856"/>
          </a:xfrm>
        </p:grpSpPr>
        <p:sp>
          <p:nvSpPr>
            <p:cNvPr id="38" name="四角形: 角を丸くする 37">
              <a:extLst>
                <a:ext uri="{FF2B5EF4-FFF2-40B4-BE49-F238E27FC236}">
                  <a16:creationId xmlns:a16="http://schemas.microsoft.com/office/drawing/2014/main" id="{B3BAF01E-86C2-4D4C-93CE-62A933EDF429}"/>
                </a:ext>
              </a:extLst>
            </p:cNvPr>
            <p:cNvSpPr/>
            <p:nvPr/>
          </p:nvSpPr>
          <p:spPr bwMode="auto">
            <a:xfrm>
              <a:off x="766763" y="5594244"/>
              <a:ext cx="10658474" cy="716856"/>
            </a:xfrm>
            <a:prstGeom prst="roundRect">
              <a:avLst>
                <a:gd name="adj" fmla="val 0"/>
              </a:avLst>
            </a:prstGeom>
            <a:solidFill>
              <a:srgbClr val="FFF4E1"/>
            </a:solidFill>
            <a:ln w="19050" algn="ctr">
              <a:noFill/>
              <a:prstDash val="solid"/>
              <a:round/>
              <a:headEnd/>
              <a:tailEnd/>
            </a:ln>
            <a:effectLst/>
          </p:spPr>
          <p:txBody>
            <a:bodyPr wrap="none" rtlCol="0" anchor="ctr"/>
            <a:lstStyle/>
            <a:p>
              <a:pPr algn="ctr"/>
              <a:endParaRPr kumimoji="1" lang="ja-JP" altLang="en-US" sz="2400" dirty="0">
                <a:solidFill>
                  <a:schemeClr val="bg1"/>
                </a:solidFill>
              </a:endParaRPr>
            </a:p>
          </p:txBody>
        </p:sp>
        <p:pic>
          <p:nvPicPr>
            <p:cNvPr id="39" name="図 38" descr="光 が含まれている画像&#10;&#10;自動的に生成された説明">
              <a:extLst>
                <a:ext uri="{FF2B5EF4-FFF2-40B4-BE49-F238E27FC236}">
                  <a16:creationId xmlns:a16="http://schemas.microsoft.com/office/drawing/2014/main" id="{70DCF0B1-C736-449C-ADA3-BCAA594EC7B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372000" y="5597847"/>
              <a:ext cx="624137" cy="659840"/>
            </a:xfrm>
            <a:prstGeom prst="rect">
              <a:avLst/>
            </a:prstGeom>
          </p:spPr>
        </p:pic>
        <p:sp>
          <p:nvSpPr>
            <p:cNvPr id="40" name="正方形/長方形 39">
              <a:extLst>
                <a:ext uri="{FF2B5EF4-FFF2-40B4-BE49-F238E27FC236}">
                  <a16:creationId xmlns:a16="http://schemas.microsoft.com/office/drawing/2014/main" id="{A3FE1F31-74EE-4338-8A1E-A77869BA90BF}"/>
                </a:ext>
              </a:extLst>
            </p:cNvPr>
            <p:cNvSpPr/>
            <p:nvPr/>
          </p:nvSpPr>
          <p:spPr>
            <a:xfrm>
              <a:off x="2122018" y="5620950"/>
              <a:ext cx="8962748" cy="663443"/>
            </a:xfrm>
            <a:prstGeom prst="rect">
              <a:avLst/>
            </a:prstGeom>
          </p:spPr>
          <p:txBody>
            <a:bodyPr wrap="square">
              <a:noAutofit/>
            </a:bodyPr>
            <a:lstStyle/>
            <a:p>
              <a:r>
                <a:rPr lang="ja-JP" altLang="en-US" sz="2000" b="1" spc="300" dirty="0">
                  <a:solidFill>
                    <a:srgbClr val="F36C37"/>
                  </a:solidFill>
                  <a:latin typeface="メイリオ" panose="020B0604030504040204" pitchFamily="50" charset="-128"/>
                  <a:ea typeface="メイリオ" panose="020B0604030504040204" pitchFamily="50" charset="-128"/>
                </a:rPr>
                <a:t>この基本ステップは、この後の章で学ぶすべてのアルゴリズムで</a:t>
              </a:r>
              <a:endParaRPr lang="en-US" altLang="ja-JP" sz="2000" b="1" spc="300" dirty="0">
                <a:solidFill>
                  <a:srgbClr val="F36C37"/>
                </a:solidFill>
                <a:latin typeface="メイリオ" panose="020B0604030504040204" pitchFamily="50" charset="-128"/>
                <a:ea typeface="メイリオ" panose="020B0604030504040204" pitchFamily="50" charset="-128"/>
              </a:endParaRPr>
            </a:p>
            <a:p>
              <a:r>
                <a:rPr lang="ja-JP" altLang="en-US" sz="2000" b="1" spc="300" dirty="0">
                  <a:solidFill>
                    <a:srgbClr val="F36C37"/>
                  </a:solidFill>
                  <a:latin typeface="メイリオ" panose="020B0604030504040204" pitchFamily="50" charset="-128"/>
                  <a:ea typeface="メイリオ" panose="020B0604030504040204" pitchFamily="50" charset="-128"/>
                </a:rPr>
                <a:t>共通のステップです。</a:t>
              </a:r>
            </a:p>
          </p:txBody>
        </p:sp>
      </p:grpSp>
    </p:spTree>
    <p:extLst>
      <p:ext uri="{BB962C8B-B14F-4D97-AF65-F5344CB8AC3E}">
        <p14:creationId xmlns:p14="http://schemas.microsoft.com/office/powerpoint/2010/main" val="485406180"/>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タイトル 1">
            <a:extLst>
              <a:ext uri="{FF2B5EF4-FFF2-40B4-BE49-F238E27FC236}">
                <a16:creationId xmlns:a16="http://schemas.microsoft.com/office/drawing/2014/main" id="{2DA76E4A-E82F-4E3B-913C-6408054281D8}"/>
              </a:ext>
            </a:extLst>
          </p:cNvPr>
          <p:cNvSpPr txBox="1">
            <a:spLocks/>
          </p:cNvSpPr>
          <p:nvPr/>
        </p:nvSpPr>
        <p:spPr bwMode="auto">
          <a:xfrm>
            <a:off x="666515" y="851958"/>
            <a:ext cx="10511558" cy="4826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kumimoji="1" sz="2800" b="1" kern="1200" baseline="0">
                <a:solidFill>
                  <a:schemeClr val="tx1">
                    <a:lumMod val="75000"/>
                    <a:lumOff val="25000"/>
                  </a:schemeClr>
                </a:solidFill>
                <a:latin typeface="メイリオ" panose="020B0604030504040204" pitchFamily="50" charset="-128"/>
                <a:ea typeface="メイリオ" panose="020B0604030504040204" pitchFamily="50" charset="-128"/>
                <a:cs typeface="+mj-cs"/>
              </a:defRPr>
            </a:lvl1pPr>
          </a:lstStyle>
          <a:p>
            <a:r>
              <a:rPr lang="ja-JP" altLang="en-US" sz="3600" spc="150" dirty="0">
                <a:solidFill>
                  <a:srgbClr val="F36C37"/>
                </a:solidFill>
              </a:rPr>
              <a:t>第</a:t>
            </a:r>
            <a:r>
              <a:rPr lang="en-US" altLang="ja-JP" sz="6000" spc="150" dirty="0">
                <a:solidFill>
                  <a:srgbClr val="F36C37"/>
                </a:solidFill>
              </a:rPr>
              <a:t>2</a:t>
            </a:r>
            <a:r>
              <a:rPr lang="ja-JP" altLang="en-US" sz="3600" spc="150" dirty="0">
                <a:solidFill>
                  <a:srgbClr val="F36C37"/>
                </a:solidFill>
              </a:rPr>
              <a:t>章　線形回帰 </a:t>
            </a:r>
            <a:r>
              <a:rPr lang="en-US" altLang="ja-JP" sz="2400" spc="150" dirty="0">
                <a:solidFill>
                  <a:srgbClr val="F36C37"/>
                </a:solidFill>
              </a:rPr>
              <a:t>- scikit-learn -</a:t>
            </a:r>
            <a:endParaRPr lang="ja-JP" altLang="en-US" sz="3600" spc="150" dirty="0">
              <a:solidFill>
                <a:srgbClr val="F36C37"/>
              </a:solidFill>
            </a:endParaRPr>
          </a:p>
        </p:txBody>
      </p:sp>
      <p:sp>
        <p:nvSpPr>
          <p:cNvPr id="2" name="スライド番号プレースホルダー 1">
            <a:extLst>
              <a:ext uri="{FF2B5EF4-FFF2-40B4-BE49-F238E27FC236}">
                <a16:creationId xmlns:a16="http://schemas.microsoft.com/office/drawing/2014/main" id="{FAA47C63-520D-4F7C-8DAB-2526094CB5B4}"/>
              </a:ext>
            </a:extLst>
          </p:cNvPr>
          <p:cNvSpPr>
            <a:spLocks noGrp="1"/>
          </p:cNvSpPr>
          <p:nvPr>
            <p:ph type="sldNum" sz="quarter" idx="10"/>
          </p:nvPr>
        </p:nvSpPr>
        <p:spPr>
          <a:xfrm>
            <a:off x="9265299" y="6465214"/>
            <a:ext cx="2743200" cy="204403"/>
          </a:xfrm>
        </p:spPr>
        <p:txBody>
          <a:bodyPr/>
          <a:lstStyle/>
          <a:p>
            <a:fld id="{5D750650-B10A-47BF-93C2-E1678438B37A}" type="slidenum">
              <a:rPr kumimoji="1" lang="ja-JP" altLang="en-US" smtClean="0"/>
              <a:pPr/>
              <a:t>179</a:t>
            </a:fld>
            <a:endParaRPr kumimoji="1" lang="ja-JP" altLang="en-US" dirty="0"/>
          </a:p>
        </p:txBody>
      </p:sp>
      <p:sp>
        <p:nvSpPr>
          <p:cNvPr id="9" name="四角形: 角を丸くする 8">
            <a:extLst>
              <a:ext uri="{FF2B5EF4-FFF2-40B4-BE49-F238E27FC236}">
                <a16:creationId xmlns:a16="http://schemas.microsoft.com/office/drawing/2014/main" id="{17C76A4F-9917-404E-810D-D4C278F81FF6}"/>
              </a:ext>
            </a:extLst>
          </p:cNvPr>
          <p:cNvSpPr/>
          <p:nvPr/>
        </p:nvSpPr>
        <p:spPr bwMode="auto">
          <a:xfrm>
            <a:off x="735085" y="1751579"/>
            <a:ext cx="2208068" cy="358390"/>
          </a:xfrm>
          <a:prstGeom prst="roundRect">
            <a:avLst>
              <a:gd name="adj" fmla="val 50000"/>
            </a:avLst>
          </a:prstGeom>
          <a:solidFill>
            <a:srgbClr val="F36C37"/>
          </a:solidFill>
          <a:ln w="19050" algn="ctr">
            <a:noFill/>
            <a:prstDash val="dash"/>
            <a:round/>
            <a:headEnd/>
            <a:tailEnd/>
          </a:ln>
          <a:effectLst/>
        </p:spPr>
        <p:txBody>
          <a:bodyPr wrap="none" lIns="108000" tIns="108000" rtlCol="0" anchor="ctr"/>
          <a:lstStyle/>
          <a:p>
            <a:pPr algn="ctr"/>
            <a:r>
              <a:rPr kumimoji="1" lang="ja-JP" altLang="en-US" b="1" spc="300" dirty="0">
                <a:solidFill>
                  <a:schemeClr val="bg1"/>
                </a:solidFill>
                <a:latin typeface="+mn-ea"/>
              </a:rPr>
              <a:t>章の目次</a:t>
            </a:r>
          </a:p>
        </p:txBody>
      </p:sp>
      <p:sp>
        <p:nvSpPr>
          <p:cNvPr id="10" name="コンテンツ プレースホルダー 5">
            <a:extLst>
              <a:ext uri="{FF2B5EF4-FFF2-40B4-BE49-F238E27FC236}">
                <a16:creationId xmlns:a16="http://schemas.microsoft.com/office/drawing/2014/main" id="{2A231A49-86B3-4817-904B-36C2F1103794}"/>
              </a:ext>
            </a:extLst>
          </p:cNvPr>
          <p:cNvSpPr txBox="1">
            <a:spLocks/>
          </p:cNvSpPr>
          <p:nvPr/>
        </p:nvSpPr>
        <p:spPr>
          <a:xfrm>
            <a:off x="1071378" y="2431708"/>
            <a:ext cx="9083374" cy="2733632"/>
          </a:xfrm>
          <a:prstGeom prst="rect">
            <a:avLst/>
          </a:prstGeom>
        </p:spPr>
        <p:txBody>
          <a:bodyPr vert="horz" lIns="91440" tIns="45720" rIns="91440" bIns="45720" rtlCol="0" anchor="t"/>
          <a:lstStyle>
            <a:defPPr>
              <a:defRPr lang="en-US"/>
            </a:defPPr>
            <a:lvl1pPr marL="0" algn="r" defTabSz="457200" rtl="0" eaLnBrk="1" latinLnBrk="0" hangingPunct="1">
              <a:defRPr sz="900" b="0" kern="1200">
                <a:solidFill>
                  <a:schemeClr val="tx1">
                    <a:lumMod val="50000"/>
                    <a:lumOff val="50000"/>
                  </a:schemeClr>
                </a:solidFill>
                <a:latin typeface="メイリオ" panose="020B0604030504040204" pitchFamily="50" charset="-128"/>
                <a:ea typeface="メイリオ" panose="020B0604030504040204" pitchFamily="50" charset="-128"/>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lnSpc>
                <a:spcPct val="150000"/>
              </a:lnSpc>
            </a:pPr>
            <a:r>
              <a:rPr kumimoji="1" lang="en-US" altLang="ja-JP" sz="2800" b="1" spc="300" dirty="0">
                <a:solidFill>
                  <a:schemeClr val="bg2">
                    <a:lumMod val="75000"/>
                  </a:schemeClr>
                </a:solidFill>
              </a:rPr>
              <a:t>2-1.</a:t>
            </a:r>
            <a:r>
              <a:rPr kumimoji="1" lang="ja-JP" altLang="en-US" sz="2800" b="1" spc="300" dirty="0">
                <a:solidFill>
                  <a:schemeClr val="bg2">
                    <a:lumMod val="75000"/>
                  </a:schemeClr>
                </a:solidFill>
              </a:rPr>
              <a:t>線形回帰</a:t>
            </a:r>
            <a:endParaRPr kumimoji="1" lang="en-US" altLang="ja-JP" sz="2800" b="1" spc="300" dirty="0">
              <a:solidFill>
                <a:schemeClr val="bg2">
                  <a:lumMod val="75000"/>
                </a:schemeClr>
              </a:solidFill>
            </a:endParaRPr>
          </a:p>
          <a:p>
            <a:pPr algn="l">
              <a:lnSpc>
                <a:spcPct val="150000"/>
              </a:lnSpc>
            </a:pPr>
            <a:r>
              <a:rPr lang="en-US" altLang="ja-JP" sz="2800" b="1" spc="300" dirty="0">
                <a:solidFill>
                  <a:schemeClr val="bg2">
                    <a:lumMod val="75000"/>
                  </a:schemeClr>
                </a:solidFill>
              </a:rPr>
              <a:t>2-2.</a:t>
            </a:r>
            <a:r>
              <a:rPr lang="ja-JP" altLang="en-US" sz="2800" b="1" spc="300" dirty="0">
                <a:solidFill>
                  <a:schemeClr val="bg2">
                    <a:lumMod val="75000"/>
                  </a:schemeClr>
                </a:solidFill>
              </a:rPr>
              <a:t>機械学習基本の</a:t>
            </a:r>
            <a:r>
              <a:rPr lang="en-US" altLang="ja-JP" sz="2800" b="1" spc="300" dirty="0">
                <a:solidFill>
                  <a:schemeClr val="bg2">
                    <a:lumMod val="75000"/>
                  </a:schemeClr>
                </a:solidFill>
              </a:rPr>
              <a:t>4STEP</a:t>
            </a:r>
          </a:p>
          <a:p>
            <a:pPr algn="l">
              <a:lnSpc>
                <a:spcPct val="150000"/>
              </a:lnSpc>
            </a:pPr>
            <a:r>
              <a:rPr lang="en-US" altLang="ja-JP" sz="2800" b="1" spc="300" dirty="0">
                <a:solidFill>
                  <a:schemeClr val="tx1">
                    <a:lumMod val="75000"/>
                    <a:lumOff val="25000"/>
                  </a:schemeClr>
                </a:solidFill>
              </a:rPr>
              <a:t>2-3.</a:t>
            </a:r>
            <a:r>
              <a:rPr lang="ja-JP" altLang="en-US" sz="2800" b="1" spc="300" dirty="0">
                <a:solidFill>
                  <a:schemeClr val="tx1">
                    <a:lumMod val="75000"/>
                    <a:lumOff val="25000"/>
                  </a:schemeClr>
                </a:solidFill>
              </a:rPr>
              <a:t>線形回帰モデルの実装</a:t>
            </a:r>
            <a:endParaRPr lang="en-US" altLang="ja-JP" sz="2800" b="1" spc="300" dirty="0">
              <a:solidFill>
                <a:schemeClr val="tx1">
                  <a:lumMod val="75000"/>
                  <a:lumOff val="25000"/>
                </a:schemeClr>
              </a:solidFill>
            </a:endParaRPr>
          </a:p>
          <a:p>
            <a:pPr algn="l">
              <a:lnSpc>
                <a:spcPct val="150000"/>
              </a:lnSpc>
            </a:pPr>
            <a:r>
              <a:rPr lang="en-US" altLang="ja-JP" sz="2800" b="1" spc="300" dirty="0">
                <a:solidFill>
                  <a:schemeClr val="bg2">
                    <a:lumMod val="75000"/>
                  </a:schemeClr>
                </a:solidFill>
              </a:rPr>
              <a:t>2-4.</a:t>
            </a:r>
            <a:r>
              <a:rPr lang="ja-JP" altLang="en-US" sz="2800" b="1" spc="300" dirty="0">
                <a:solidFill>
                  <a:schemeClr val="bg2">
                    <a:lumMod val="75000"/>
                  </a:schemeClr>
                </a:solidFill>
              </a:rPr>
              <a:t>特徴量選択による線形回帰モデルの改善</a:t>
            </a:r>
            <a:endParaRPr lang="en-US" altLang="ja-JP" sz="2800" b="1" spc="300" dirty="0">
              <a:solidFill>
                <a:schemeClr val="bg2">
                  <a:lumMod val="75000"/>
                </a:schemeClr>
              </a:solidFill>
            </a:endParaRPr>
          </a:p>
          <a:p>
            <a:pPr algn="l">
              <a:lnSpc>
                <a:spcPct val="150000"/>
              </a:lnSpc>
            </a:pPr>
            <a:r>
              <a:rPr lang="en-US" altLang="ja-JP" sz="2800" b="1" spc="300" dirty="0">
                <a:solidFill>
                  <a:schemeClr val="bg2">
                    <a:lumMod val="75000"/>
                  </a:schemeClr>
                </a:solidFill>
              </a:rPr>
              <a:t>2-5.</a:t>
            </a:r>
            <a:r>
              <a:rPr lang="ja-JP" altLang="en-US" sz="2800" b="1" spc="300" dirty="0">
                <a:solidFill>
                  <a:schemeClr val="bg2">
                    <a:lumMod val="75000"/>
                  </a:schemeClr>
                </a:solidFill>
              </a:rPr>
              <a:t>演習：線形回帰</a:t>
            </a:r>
            <a:endParaRPr lang="en-US" altLang="ja-JP" sz="2800" b="1" spc="300" dirty="0">
              <a:solidFill>
                <a:schemeClr val="bg2">
                  <a:lumMod val="75000"/>
                </a:schemeClr>
              </a:solidFill>
            </a:endParaRPr>
          </a:p>
        </p:txBody>
      </p:sp>
    </p:spTree>
    <p:extLst>
      <p:ext uri="{BB962C8B-B14F-4D97-AF65-F5344CB8AC3E}">
        <p14:creationId xmlns:p14="http://schemas.microsoft.com/office/powerpoint/2010/main" val="31413969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0924DF3-66C0-493B-B0BB-F5E8BB9D97A6}"/>
              </a:ext>
            </a:extLst>
          </p:cNvPr>
          <p:cNvSpPr>
            <a:spLocks noGrp="1"/>
          </p:cNvSpPr>
          <p:nvPr>
            <p:ph type="title"/>
          </p:nvPr>
        </p:nvSpPr>
        <p:spPr/>
        <p:txBody>
          <a:bodyPr/>
          <a:lstStyle/>
          <a:p>
            <a:r>
              <a:rPr lang="ja-JP" altLang="en-US"/>
              <a:t>機械</a:t>
            </a:r>
            <a:r>
              <a:rPr lang="ja-JP" altLang="en-US" dirty="0"/>
              <a:t>学習の種類</a:t>
            </a:r>
            <a:endParaRPr kumimoji="1" lang="ja-JP" altLang="en-US" dirty="0"/>
          </a:p>
        </p:txBody>
      </p:sp>
      <p:sp>
        <p:nvSpPr>
          <p:cNvPr id="5" name="スライド番号プレースホルダー 4">
            <a:extLst>
              <a:ext uri="{FF2B5EF4-FFF2-40B4-BE49-F238E27FC236}">
                <a16:creationId xmlns:a16="http://schemas.microsoft.com/office/drawing/2014/main" id="{47F06673-4C0E-449E-9DB2-78F8219F38B2}"/>
              </a:ext>
            </a:extLst>
          </p:cNvPr>
          <p:cNvSpPr>
            <a:spLocks noGrp="1"/>
          </p:cNvSpPr>
          <p:nvPr>
            <p:ph type="sldNum" sz="quarter" idx="10"/>
          </p:nvPr>
        </p:nvSpPr>
        <p:spPr/>
        <p:txBody>
          <a:bodyPr/>
          <a:lstStyle/>
          <a:p>
            <a:fld id="{5D750650-B10A-47BF-93C2-E1678438B37A}" type="slidenum">
              <a:rPr kumimoji="1" lang="ja-JP" altLang="en-US" smtClean="0"/>
              <a:pPr/>
              <a:t>18</a:t>
            </a:fld>
            <a:endParaRPr kumimoji="1" lang="ja-JP" altLang="en-US"/>
          </a:p>
        </p:txBody>
      </p:sp>
      <p:grpSp>
        <p:nvGrpSpPr>
          <p:cNvPr id="19" name="グループ化 18">
            <a:extLst>
              <a:ext uri="{FF2B5EF4-FFF2-40B4-BE49-F238E27FC236}">
                <a16:creationId xmlns:a16="http://schemas.microsoft.com/office/drawing/2014/main" id="{C739CCC3-EAD5-4EAA-B565-BEEA4C6BEAD7}"/>
              </a:ext>
            </a:extLst>
          </p:cNvPr>
          <p:cNvGrpSpPr/>
          <p:nvPr/>
        </p:nvGrpSpPr>
        <p:grpSpPr>
          <a:xfrm>
            <a:off x="1553627" y="2389468"/>
            <a:ext cx="9084745" cy="567171"/>
            <a:chOff x="2154608" y="3539394"/>
            <a:chExt cx="6825505" cy="426124"/>
          </a:xfrm>
        </p:grpSpPr>
        <p:sp>
          <p:nvSpPr>
            <p:cNvPr id="20" name="四角形: 角を丸くする 19">
              <a:extLst>
                <a:ext uri="{FF2B5EF4-FFF2-40B4-BE49-F238E27FC236}">
                  <a16:creationId xmlns:a16="http://schemas.microsoft.com/office/drawing/2014/main" id="{25CCDA6E-8FBB-49FD-9DF3-3498F31DA522}"/>
                </a:ext>
              </a:extLst>
            </p:cNvPr>
            <p:cNvSpPr/>
            <p:nvPr/>
          </p:nvSpPr>
          <p:spPr bwMode="auto">
            <a:xfrm>
              <a:off x="2154608" y="3539394"/>
              <a:ext cx="6825505" cy="394229"/>
            </a:xfrm>
            <a:prstGeom prst="roundRect">
              <a:avLst>
                <a:gd name="adj" fmla="val 50000"/>
              </a:avLst>
            </a:prstGeom>
            <a:solidFill>
              <a:srgbClr val="EBFCFF"/>
            </a:solidFill>
            <a:ln w="57150" algn="ctr">
              <a:solidFill>
                <a:srgbClr val="00879E"/>
              </a:solidFill>
              <a:prstDash val="solid"/>
              <a:round/>
              <a:headEnd/>
              <a:tailEnd/>
            </a:ln>
            <a:effectLst/>
          </p:spPr>
          <p:txBody>
            <a:bodyPr wrap="none" rtlCol="0" anchor="ctr"/>
            <a:lstStyle/>
            <a:p>
              <a:pPr algn="ctr"/>
              <a:endParaRPr kumimoji="1" lang="ja-JP" altLang="en-US" sz="2400" b="1" spc="300" dirty="0">
                <a:solidFill>
                  <a:schemeClr val="bg1"/>
                </a:solidFill>
                <a:effectLst>
                  <a:outerShdw blurRad="38100" dist="38100" dir="2700000" algn="tl">
                    <a:srgbClr val="000000">
                      <a:alpha val="43137"/>
                    </a:srgbClr>
                  </a:outerShdw>
                </a:effectLst>
                <a:latin typeface="+mn-ea"/>
              </a:endParaRPr>
            </a:p>
          </p:txBody>
        </p:sp>
        <p:sp>
          <p:nvSpPr>
            <p:cNvPr id="21" name="正方形/長方形 20">
              <a:extLst>
                <a:ext uri="{FF2B5EF4-FFF2-40B4-BE49-F238E27FC236}">
                  <a16:creationId xmlns:a16="http://schemas.microsoft.com/office/drawing/2014/main" id="{5E750332-A997-4DCE-A332-CE591938E680}"/>
                </a:ext>
              </a:extLst>
            </p:cNvPr>
            <p:cNvSpPr/>
            <p:nvPr/>
          </p:nvSpPr>
          <p:spPr>
            <a:xfrm>
              <a:off x="4567134" y="3565408"/>
              <a:ext cx="1981633" cy="400110"/>
            </a:xfrm>
            <a:prstGeom prst="rect">
              <a:avLst/>
            </a:prstGeom>
            <a:noFill/>
            <a:ln w="19050" algn="ctr">
              <a:noFill/>
              <a:prstDash val="dash"/>
              <a:round/>
              <a:headEnd/>
              <a:tailEn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2400" b="1" spc="300" dirty="0">
                  <a:solidFill>
                    <a:srgbClr val="00879E"/>
                  </a:solidFill>
                  <a:latin typeface="+mn-ea"/>
                </a:rPr>
                <a:t>教師あり学習</a:t>
              </a:r>
            </a:p>
          </p:txBody>
        </p:sp>
      </p:grpSp>
      <p:grpSp>
        <p:nvGrpSpPr>
          <p:cNvPr id="22" name="グループ化 21">
            <a:extLst>
              <a:ext uri="{FF2B5EF4-FFF2-40B4-BE49-F238E27FC236}">
                <a16:creationId xmlns:a16="http://schemas.microsoft.com/office/drawing/2014/main" id="{F9D93977-6296-4951-9428-BFEDBF0F35C1}"/>
              </a:ext>
            </a:extLst>
          </p:cNvPr>
          <p:cNvGrpSpPr/>
          <p:nvPr/>
        </p:nvGrpSpPr>
        <p:grpSpPr>
          <a:xfrm>
            <a:off x="1553627" y="3241112"/>
            <a:ext cx="9084745" cy="567171"/>
            <a:chOff x="2154608" y="3539394"/>
            <a:chExt cx="6825505" cy="426124"/>
          </a:xfrm>
          <a:solidFill>
            <a:srgbClr val="F36C37"/>
          </a:solidFill>
        </p:grpSpPr>
        <p:sp>
          <p:nvSpPr>
            <p:cNvPr id="23" name="四角形: 角を丸くする 22">
              <a:extLst>
                <a:ext uri="{FF2B5EF4-FFF2-40B4-BE49-F238E27FC236}">
                  <a16:creationId xmlns:a16="http://schemas.microsoft.com/office/drawing/2014/main" id="{B128423A-633D-4CE7-A827-7F6033C3C71B}"/>
                </a:ext>
              </a:extLst>
            </p:cNvPr>
            <p:cNvSpPr/>
            <p:nvPr/>
          </p:nvSpPr>
          <p:spPr bwMode="auto">
            <a:xfrm>
              <a:off x="2154608" y="3539394"/>
              <a:ext cx="6825505" cy="394229"/>
            </a:xfrm>
            <a:prstGeom prst="roundRect">
              <a:avLst>
                <a:gd name="adj" fmla="val 50000"/>
              </a:avLst>
            </a:prstGeom>
            <a:grpFill/>
            <a:ln w="19050" algn="ctr">
              <a:solidFill>
                <a:srgbClr val="E94823"/>
              </a:solidFill>
              <a:prstDash val="solid"/>
              <a:round/>
              <a:headEnd/>
              <a:tailEnd/>
            </a:ln>
            <a:effectLst/>
          </p:spPr>
          <p:txBody>
            <a:bodyPr wrap="none" rtlCol="0" anchor="ctr"/>
            <a:lstStyle/>
            <a:p>
              <a:pPr algn="ctr"/>
              <a:endParaRPr kumimoji="1" lang="ja-JP" altLang="en-US" sz="2400" b="1" spc="300" dirty="0">
                <a:solidFill>
                  <a:schemeClr val="bg1"/>
                </a:solidFill>
                <a:effectLst>
                  <a:outerShdw blurRad="38100" dist="38100" dir="2700000" algn="tl">
                    <a:srgbClr val="000000">
                      <a:alpha val="43137"/>
                    </a:srgbClr>
                  </a:outerShdw>
                </a:effectLst>
                <a:latin typeface="+mn-ea"/>
              </a:endParaRPr>
            </a:p>
          </p:txBody>
        </p:sp>
        <p:sp>
          <p:nvSpPr>
            <p:cNvPr id="24" name="正方形/長方形 23">
              <a:extLst>
                <a:ext uri="{FF2B5EF4-FFF2-40B4-BE49-F238E27FC236}">
                  <a16:creationId xmlns:a16="http://schemas.microsoft.com/office/drawing/2014/main" id="{ED32637F-1C99-4DB8-9F3C-176146D998E4}"/>
                </a:ext>
              </a:extLst>
            </p:cNvPr>
            <p:cNvSpPr/>
            <p:nvPr/>
          </p:nvSpPr>
          <p:spPr>
            <a:xfrm>
              <a:off x="4567134" y="3565408"/>
              <a:ext cx="1981633" cy="400110"/>
            </a:xfrm>
            <a:prstGeom prst="rect">
              <a:avLst/>
            </a:prstGeom>
            <a:noFill/>
            <a:ln w="19050" algn="ctr">
              <a:noFill/>
              <a:prstDash val="dash"/>
              <a:round/>
              <a:headEnd/>
              <a:tailEn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2400" b="1" spc="300" dirty="0">
                  <a:solidFill>
                    <a:schemeClr val="bg1"/>
                  </a:solidFill>
                  <a:latin typeface="+mn-ea"/>
                </a:rPr>
                <a:t>教師なし学習</a:t>
              </a:r>
            </a:p>
          </p:txBody>
        </p:sp>
      </p:grpSp>
      <p:grpSp>
        <p:nvGrpSpPr>
          <p:cNvPr id="25" name="グループ化 24">
            <a:extLst>
              <a:ext uri="{FF2B5EF4-FFF2-40B4-BE49-F238E27FC236}">
                <a16:creationId xmlns:a16="http://schemas.microsoft.com/office/drawing/2014/main" id="{C504450F-A34A-478C-A783-91C589DAD511}"/>
              </a:ext>
            </a:extLst>
          </p:cNvPr>
          <p:cNvGrpSpPr/>
          <p:nvPr/>
        </p:nvGrpSpPr>
        <p:grpSpPr>
          <a:xfrm>
            <a:off x="1553627" y="4092754"/>
            <a:ext cx="9084745" cy="567171"/>
            <a:chOff x="2154608" y="3539394"/>
            <a:chExt cx="6825505" cy="426124"/>
          </a:xfrm>
          <a:solidFill>
            <a:srgbClr val="F36C37"/>
          </a:solidFill>
        </p:grpSpPr>
        <p:sp>
          <p:nvSpPr>
            <p:cNvPr id="26" name="四角形: 角を丸くする 25">
              <a:extLst>
                <a:ext uri="{FF2B5EF4-FFF2-40B4-BE49-F238E27FC236}">
                  <a16:creationId xmlns:a16="http://schemas.microsoft.com/office/drawing/2014/main" id="{D7CA3F05-469E-4FA3-BA61-1721D981F697}"/>
                </a:ext>
              </a:extLst>
            </p:cNvPr>
            <p:cNvSpPr/>
            <p:nvPr/>
          </p:nvSpPr>
          <p:spPr bwMode="auto">
            <a:xfrm>
              <a:off x="2154608" y="3539394"/>
              <a:ext cx="6825505" cy="394229"/>
            </a:xfrm>
            <a:prstGeom prst="roundRect">
              <a:avLst>
                <a:gd name="adj" fmla="val 50000"/>
              </a:avLst>
            </a:prstGeom>
            <a:grpFill/>
            <a:ln w="19050" algn="ctr">
              <a:solidFill>
                <a:srgbClr val="E94823"/>
              </a:solidFill>
              <a:prstDash val="solid"/>
              <a:round/>
              <a:headEnd/>
              <a:tailEnd/>
            </a:ln>
            <a:effectLst/>
          </p:spPr>
          <p:txBody>
            <a:bodyPr wrap="none" rtlCol="0" anchor="ctr"/>
            <a:lstStyle/>
            <a:p>
              <a:pPr algn="ctr"/>
              <a:endParaRPr kumimoji="1" lang="ja-JP" altLang="en-US" sz="2400" b="1" spc="300" dirty="0">
                <a:solidFill>
                  <a:schemeClr val="bg1"/>
                </a:solidFill>
                <a:effectLst>
                  <a:outerShdw blurRad="38100" dist="38100" dir="2700000" algn="tl">
                    <a:srgbClr val="000000">
                      <a:alpha val="43137"/>
                    </a:srgbClr>
                  </a:outerShdw>
                </a:effectLst>
                <a:latin typeface="+mn-ea"/>
              </a:endParaRPr>
            </a:p>
          </p:txBody>
        </p:sp>
        <p:sp>
          <p:nvSpPr>
            <p:cNvPr id="27" name="正方形/長方形 26">
              <a:extLst>
                <a:ext uri="{FF2B5EF4-FFF2-40B4-BE49-F238E27FC236}">
                  <a16:creationId xmlns:a16="http://schemas.microsoft.com/office/drawing/2014/main" id="{83C4BD4F-781A-427E-864C-3315DF9D314E}"/>
                </a:ext>
              </a:extLst>
            </p:cNvPr>
            <p:cNvSpPr/>
            <p:nvPr/>
          </p:nvSpPr>
          <p:spPr>
            <a:xfrm>
              <a:off x="4567134" y="3565408"/>
              <a:ext cx="1981633" cy="400110"/>
            </a:xfrm>
            <a:prstGeom prst="rect">
              <a:avLst/>
            </a:prstGeom>
            <a:noFill/>
            <a:ln w="19050" algn="ctr">
              <a:noFill/>
              <a:prstDash val="dash"/>
              <a:round/>
              <a:headEnd/>
              <a:tailEn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2400" b="1" spc="300" dirty="0">
                  <a:solidFill>
                    <a:schemeClr val="bg1"/>
                  </a:solidFill>
                  <a:latin typeface="+mn-ea"/>
                </a:rPr>
                <a:t>強化学習</a:t>
              </a:r>
            </a:p>
          </p:txBody>
        </p:sp>
      </p:grpSp>
      <p:sp>
        <p:nvSpPr>
          <p:cNvPr id="28" name="テキスト ボックス 27">
            <a:extLst>
              <a:ext uri="{FF2B5EF4-FFF2-40B4-BE49-F238E27FC236}">
                <a16:creationId xmlns:a16="http://schemas.microsoft.com/office/drawing/2014/main" id="{9F789C34-60E3-43DF-BE86-5B43243C0769}"/>
              </a:ext>
            </a:extLst>
          </p:cNvPr>
          <p:cNvSpPr txBox="1"/>
          <p:nvPr/>
        </p:nvSpPr>
        <p:spPr>
          <a:xfrm>
            <a:off x="495758" y="961353"/>
            <a:ext cx="11193137" cy="481670"/>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20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r>
              <a:rPr lang="ja-JP" altLang="en-US" sz="2200" dirty="0"/>
              <a:t>機械学習は大きく分けて以下の</a:t>
            </a:r>
            <a:r>
              <a:rPr lang="en-US" altLang="ja-JP" sz="2200" dirty="0"/>
              <a:t>3</a:t>
            </a:r>
            <a:r>
              <a:rPr lang="ja-JP" altLang="en-US" sz="2200" dirty="0"/>
              <a:t>種類に大別することができます。</a:t>
            </a:r>
            <a:endParaRPr lang="en-US" altLang="ja-JP" sz="2200" dirty="0"/>
          </a:p>
        </p:txBody>
      </p:sp>
      <p:sp>
        <p:nvSpPr>
          <p:cNvPr id="29" name="テキスト ボックス 28">
            <a:extLst>
              <a:ext uri="{FF2B5EF4-FFF2-40B4-BE49-F238E27FC236}">
                <a16:creationId xmlns:a16="http://schemas.microsoft.com/office/drawing/2014/main" id="{5CBF6AD9-615E-4187-831D-D9210C65A9FA}"/>
              </a:ext>
            </a:extLst>
          </p:cNvPr>
          <p:cNvSpPr txBox="1"/>
          <p:nvPr/>
        </p:nvSpPr>
        <p:spPr>
          <a:xfrm>
            <a:off x="495758" y="5066540"/>
            <a:ext cx="11193137" cy="887935"/>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20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r>
              <a:rPr lang="ja-JP" altLang="en-US" sz="2200" dirty="0"/>
              <a:t>本コースで扱うのは、最も活用の進んでいる教師あり学習についてですが、</a:t>
            </a:r>
            <a:endParaRPr lang="en-US" altLang="ja-JP" sz="2200" dirty="0"/>
          </a:p>
          <a:p>
            <a:r>
              <a:rPr lang="en-US" altLang="ja-JP" sz="2200" dirty="0"/>
              <a:t>3</a:t>
            </a:r>
            <a:r>
              <a:rPr lang="ja-JP" altLang="en-US" sz="2200" dirty="0"/>
              <a:t>種類の違いについて簡単に学習をします。</a:t>
            </a:r>
            <a:endParaRPr lang="en-US" altLang="ja-JP" sz="2200" dirty="0"/>
          </a:p>
        </p:txBody>
      </p:sp>
      <p:sp>
        <p:nvSpPr>
          <p:cNvPr id="30" name="吹き出し: 角を丸めた四角形 29">
            <a:extLst>
              <a:ext uri="{FF2B5EF4-FFF2-40B4-BE49-F238E27FC236}">
                <a16:creationId xmlns:a16="http://schemas.microsoft.com/office/drawing/2014/main" id="{EC81862D-CB03-4A0D-B714-168B4683E9E2}"/>
              </a:ext>
            </a:extLst>
          </p:cNvPr>
          <p:cNvSpPr/>
          <p:nvPr/>
        </p:nvSpPr>
        <p:spPr>
          <a:xfrm>
            <a:off x="10370669" y="1825842"/>
            <a:ext cx="1318226" cy="400163"/>
          </a:xfrm>
          <a:prstGeom prst="wedgeRoundRectCallout">
            <a:avLst>
              <a:gd name="adj1" fmla="val -38457"/>
              <a:gd name="adj2" fmla="val 93312"/>
              <a:gd name="adj3" fmla="val 16667"/>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sz="1100" b="1" dirty="0">
                <a:latin typeface="+mn-ea"/>
              </a:rPr>
              <a:t>本コースのスコープ</a:t>
            </a:r>
          </a:p>
        </p:txBody>
      </p:sp>
    </p:spTree>
    <p:extLst>
      <p:ext uri="{BB962C8B-B14F-4D97-AF65-F5344CB8AC3E}">
        <p14:creationId xmlns:p14="http://schemas.microsoft.com/office/powerpoint/2010/main" val="3960261312"/>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四角形: 角を丸くする 5">
            <a:extLst>
              <a:ext uri="{FF2B5EF4-FFF2-40B4-BE49-F238E27FC236}">
                <a16:creationId xmlns:a16="http://schemas.microsoft.com/office/drawing/2014/main" id="{915DD971-A22B-40E4-9124-F6E32E9C99DA}"/>
              </a:ext>
            </a:extLst>
          </p:cNvPr>
          <p:cNvSpPr/>
          <p:nvPr/>
        </p:nvSpPr>
        <p:spPr bwMode="auto">
          <a:xfrm>
            <a:off x="746465" y="941642"/>
            <a:ext cx="10678772" cy="477017"/>
          </a:xfrm>
          <a:prstGeom prst="roundRect">
            <a:avLst>
              <a:gd name="adj" fmla="val 7423"/>
            </a:avLst>
          </a:prstGeom>
          <a:solidFill>
            <a:srgbClr val="FEEDE6"/>
          </a:solidFill>
          <a:ln w="19050" algn="ctr">
            <a:noFill/>
            <a:prstDash val="dash"/>
            <a:round/>
            <a:headEnd/>
            <a:tailEnd/>
          </a:ln>
          <a:effectLst/>
        </p:spPr>
        <p:txBody>
          <a:bodyPr wrap="none" lIns="180000" bIns="0" rtlCol="0" anchor="ctr"/>
          <a:lstStyle/>
          <a:p>
            <a:pPr marL="285750" indent="-285750">
              <a:buFont typeface="Wingdings" panose="05000000000000000000" pitchFamily="2" charset="2"/>
              <a:buChar char="n"/>
            </a:pPr>
            <a:r>
              <a:rPr kumimoji="1" lang="ja-JP" altLang="en-US" sz="2000" b="1" dirty="0">
                <a:solidFill>
                  <a:srgbClr val="F36C37"/>
                </a:solidFill>
                <a:latin typeface="+mj-ea"/>
                <a:ea typeface="+mj-ea"/>
              </a:rPr>
              <a:t>線形回帰を実装する</a:t>
            </a:r>
          </a:p>
        </p:txBody>
      </p:sp>
      <p:sp>
        <p:nvSpPr>
          <p:cNvPr id="7" name="テキスト ボックス 6">
            <a:extLst>
              <a:ext uri="{FF2B5EF4-FFF2-40B4-BE49-F238E27FC236}">
                <a16:creationId xmlns:a16="http://schemas.microsoft.com/office/drawing/2014/main" id="{2F1127E5-9282-4A02-8889-BA620D0A3CE0}"/>
              </a:ext>
            </a:extLst>
          </p:cNvPr>
          <p:cNvSpPr txBox="1"/>
          <p:nvPr/>
        </p:nvSpPr>
        <p:spPr>
          <a:xfrm>
            <a:off x="1038991" y="1657357"/>
            <a:ext cx="10386245" cy="1103939"/>
          </a:xfrm>
          <a:prstGeom prst="rect">
            <a:avLst/>
          </a:prstGeom>
        </p:spPr>
        <p:txBody>
          <a:bodyPr vert="horz" wrap="none" lIns="91440" tIns="45720" rIns="91440" bIns="45720" rtlCol="0">
            <a:noAutofit/>
          </a:bodyPr>
          <a:lstStyle>
            <a:defPPr>
              <a:defRPr lang="en-US"/>
            </a:defPPr>
            <a:lvl1pPr marL="357188" marR="0" indent="-357188" defTabSz="914400" fontAlgn="base">
              <a:lnSpc>
                <a:spcPct val="100000"/>
              </a:lnSpc>
              <a:spcBef>
                <a:spcPts val="0"/>
              </a:spcBef>
              <a:spcAft>
                <a:spcPts val="600"/>
              </a:spcAft>
              <a:buClr>
                <a:schemeClr val="tx1">
                  <a:lumMod val="75000"/>
                  <a:lumOff val="25000"/>
                </a:schemeClr>
              </a:buClr>
              <a:buSzTx/>
              <a:buFont typeface="Wingdings" panose="05000000000000000000" pitchFamily="2" charset="2"/>
              <a:buChar char="n"/>
              <a:tabLst/>
              <a:defRPr kumimoji="1" sz="2000" b="1" baseline="0">
                <a:solidFill>
                  <a:schemeClr val="tx1">
                    <a:lumMod val="75000"/>
                    <a:lumOff val="25000"/>
                  </a:schemeClr>
                </a:solidFill>
                <a:latin typeface="メイリオ" panose="020B0604030504040204" pitchFamily="50" charset="-128"/>
                <a:ea typeface="メイリオ" panose="020B0604030504040204" pitchFamily="50" charset="-128"/>
              </a:defRPr>
            </a:lvl1pPr>
            <a:lvl2pPr marL="742950" marR="0" indent="-285750" defTabSz="914400" fontAlgn="base">
              <a:lnSpc>
                <a:spcPct val="100000"/>
              </a:lnSpc>
              <a:spcBef>
                <a:spcPct val="20000"/>
              </a:spcBef>
              <a:spcAft>
                <a:spcPct val="0"/>
              </a:spcAft>
              <a:buClr>
                <a:schemeClr val="tx1"/>
              </a:buClr>
              <a:buSzTx/>
              <a:buFont typeface="Wingdings" panose="05000000000000000000" pitchFamily="2" charset="2"/>
              <a:buChar char="l"/>
              <a:tabLst/>
              <a:defRPr kumimoji="1" sz="2800" baseline="0">
                <a:solidFill>
                  <a:schemeClr val="tx1">
                    <a:lumMod val="75000"/>
                    <a:lumOff val="25000"/>
                  </a:schemeClr>
                </a:solidFill>
                <a:latin typeface="メイリオ" panose="020B0604030504040204" pitchFamily="50" charset="-128"/>
                <a:ea typeface="メイリオ" panose="020B0604030504040204" pitchFamily="50" charset="-128"/>
              </a:defRPr>
            </a:lvl2pPr>
            <a:lvl3pPr marL="1143000" marR="0" indent="-22860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3pPr>
            <a:lvl4pPr marL="1714500" marR="0" indent="-34290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4pPr>
            <a:lvl5pPr marL="2114550" marR="0" indent="-28575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5pPr>
            <a:lvl6pPr marL="2514600" indent="-228600" defTabSz="914400">
              <a:lnSpc>
                <a:spcPct val="90000"/>
              </a:lnSpc>
              <a:spcBef>
                <a:spcPts val="500"/>
              </a:spcBef>
              <a:buFont typeface="Arial" panose="020B0604020202020204" pitchFamily="34" charset="0"/>
              <a:buChar char="•"/>
              <a:defRPr kumimoji="1"/>
            </a:lvl6pPr>
            <a:lvl7pPr marL="2971800" indent="-228600" defTabSz="914400">
              <a:lnSpc>
                <a:spcPct val="90000"/>
              </a:lnSpc>
              <a:spcBef>
                <a:spcPts val="500"/>
              </a:spcBef>
              <a:buFont typeface="Arial" panose="020B0604020202020204" pitchFamily="34" charset="0"/>
              <a:buChar char="•"/>
              <a:defRPr kumimoji="1"/>
            </a:lvl7pPr>
            <a:lvl8pPr marL="3429000" indent="-228600" defTabSz="914400">
              <a:lnSpc>
                <a:spcPct val="90000"/>
              </a:lnSpc>
              <a:spcBef>
                <a:spcPts val="500"/>
              </a:spcBef>
              <a:buFont typeface="Arial" panose="020B0604020202020204" pitchFamily="34" charset="0"/>
              <a:buChar char="•"/>
              <a:defRPr kumimoji="1"/>
            </a:lvl8pPr>
            <a:lvl9pPr marL="3886200" indent="-228600" defTabSz="914400">
              <a:lnSpc>
                <a:spcPct val="90000"/>
              </a:lnSpc>
              <a:spcBef>
                <a:spcPts val="500"/>
              </a:spcBef>
              <a:buFont typeface="Arial" panose="020B0604020202020204" pitchFamily="34" charset="0"/>
              <a:buChar char="•"/>
              <a:defRPr kumimoji="1"/>
            </a:lvl9pPr>
          </a:lstStyle>
          <a:p>
            <a:pPr>
              <a:buClr>
                <a:srgbClr val="F36C37"/>
              </a:buClr>
              <a:buFont typeface="Wingdings" panose="05000000000000000000" pitchFamily="2" charset="2"/>
              <a:buChar char="l"/>
            </a:pPr>
            <a:r>
              <a:rPr lang="en-US" altLang="ja-JP" sz="1800" dirty="0"/>
              <a:t>scikit-learn</a:t>
            </a:r>
            <a:r>
              <a:rPr lang="ja-JP" altLang="en-US" sz="1800" dirty="0"/>
              <a:t>の線形回帰モデル</a:t>
            </a:r>
          </a:p>
          <a:p>
            <a:pPr lvl="1">
              <a:buClr>
                <a:srgbClr val="F36C37"/>
              </a:buClr>
            </a:pPr>
            <a:r>
              <a:rPr lang="en-US" altLang="ja-JP" sz="1400" b="1" dirty="0"/>
              <a:t>scikit-learn</a:t>
            </a:r>
            <a:r>
              <a:rPr lang="ja-JP" altLang="en-US" sz="1400" b="1" dirty="0"/>
              <a:t>の</a:t>
            </a:r>
            <a:r>
              <a:rPr lang="en-US" altLang="ja-JP" sz="1400" b="1" dirty="0" err="1"/>
              <a:t>linear_model.LinearRegression</a:t>
            </a:r>
            <a:r>
              <a:rPr lang="ja-JP" altLang="en-US" sz="1400" b="1" dirty="0"/>
              <a:t>クラスで線形回帰モデルを実装できる</a:t>
            </a:r>
            <a:endParaRPr lang="en-US" altLang="ja-JP" sz="1400" b="1" dirty="0"/>
          </a:p>
          <a:p>
            <a:pPr lvl="1">
              <a:buClr>
                <a:srgbClr val="F36C37"/>
              </a:buClr>
            </a:pPr>
            <a:r>
              <a:rPr lang="ja-JP" altLang="en-US" sz="1400" b="1" dirty="0"/>
              <a:t>学習、評価に使う各種のメソッドがあらかじめ用意されている</a:t>
            </a:r>
            <a:endParaRPr lang="en-US" altLang="ja-JP" sz="1400" b="1" dirty="0"/>
          </a:p>
          <a:p>
            <a:pPr lvl="1">
              <a:buClr>
                <a:srgbClr val="F36C37"/>
              </a:buClr>
            </a:pPr>
            <a:r>
              <a:rPr lang="en-US" altLang="ja-JP" sz="1400" b="1" dirty="0"/>
              <a:t>scikit-learn</a:t>
            </a:r>
            <a:r>
              <a:rPr lang="ja-JP" altLang="en-US" sz="1400" b="1" dirty="0"/>
              <a:t>のモデルでは操作性が統一されているため、線形回帰以外のモデルでも同様の使い方が可能</a:t>
            </a:r>
            <a:endParaRPr lang="en-US" altLang="ja-JP" sz="1400" b="1" dirty="0"/>
          </a:p>
          <a:p>
            <a:pPr lvl="1">
              <a:buClr>
                <a:srgbClr val="F36C37"/>
              </a:buClr>
            </a:pPr>
            <a:r>
              <a:rPr lang="ja-JP" altLang="en-US" sz="1400" b="1" dirty="0"/>
              <a:t>説明変数と目的変数を引数に渡すときは、</a:t>
            </a:r>
            <a:r>
              <a:rPr lang="en-US" altLang="ja-JP" sz="1400" b="1" dirty="0"/>
              <a:t>numpy</a:t>
            </a:r>
            <a:r>
              <a:rPr lang="ja-JP" altLang="en-US" sz="1400" b="1" dirty="0"/>
              <a:t>配列</a:t>
            </a:r>
            <a:r>
              <a:rPr lang="en-US" altLang="ja-JP" sz="1400" b="1" dirty="0"/>
              <a:t>(ndarray)</a:t>
            </a:r>
            <a:r>
              <a:rPr lang="ja-JP" altLang="en-US" sz="1400" b="1" dirty="0"/>
              <a:t>の形式にする必要がある</a:t>
            </a:r>
          </a:p>
          <a:p>
            <a:pPr>
              <a:buClr>
                <a:srgbClr val="F36C37"/>
              </a:buClr>
              <a:buFont typeface="Wingdings" panose="05000000000000000000" pitchFamily="2" charset="2"/>
              <a:buChar char="l"/>
            </a:pPr>
            <a:endParaRPr lang="ja-JP" altLang="en-US" sz="1800" dirty="0"/>
          </a:p>
        </p:txBody>
      </p:sp>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kumimoji="1" lang="en-US" altLang="ja-JP" dirty="0"/>
              <a:t>2-3-1.</a:t>
            </a:r>
            <a:r>
              <a:rPr kumimoji="1" lang="ja-JP" altLang="en-US" dirty="0"/>
              <a:t>単回帰分析をプログラミングする</a:t>
            </a:r>
          </a:p>
        </p:txBody>
      </p:sp>
      <p:sp>
        <p:nvSpPr>
          <p:cNvPr id="5" name="スライド番号プレースホルダー 4">
            <a:extLst>
              <a:ext uri="{FF2B5EF4-FFF2-40B4-BE49-F238E27FC236}">
                <a16:creationId xmlns:a16="http://schemas.microsoft.com/office/drawing/2014/main" id="{C905B90A-465B-402F-BC68-6932C2B00E04}"/>
              </a:ext>
            </a:extLst>
          </p:cNvPr>
          <p:cNvSpPr>
            <a:spLocks noGrp="1"/>
          </p:cNvSpPr>
          <p:nvPr>
            <p:ph type="sldNum" sz="quarter" idx="10"/>
          </p:nvPr>
        </p:nvSpPr>
        <p:spPr/>
        <p:txBody>
          <a:bodyPr/>
          <a:lstStyle/>
          <a:p>
            <a:fld id="{5D750650-B10A-47BF-93C2-E1678438B37A}" type="slidenum">
              <a:rPr kumimoji="1" lang="ja-JP" altLang="en-US" smtClean="0"/>
              <a:pPr/>
              <a:t>180</a:t>
            </a:fld>
            <a:endParaRPr kumimoji="1" lang="ja-JP" altLang="en-US"/>
          </a:p>
        </p:txBody>
      </p:sp>
      <p:sp>
        <p:nvSpPr>
          <p:cNvPr id="12" name="正方形/長方形 11">
            <a:extLst>
              <a:ext uri="{FF2B5EF4-FFF2-40B4-BE49-F238E27FC236}">
                <a16:creationId xmlns:a16="http://schemas.microsoft.com/office/drawing/2014/main" id="{62062C14-5D7C-4D79-8CF4-E782502C7964}"/>
              </a:ext>
            </a:extLst>
          </p:cNvPr>
          <p:cNvSpPr/>
          <p:nvPr/>
        </p:nvSpPr>
        <p:spPr bwMode="auto">
          <a:xfrm>
            <a:off x="766763" y="3132469"/>
            <a:ext cx="10658473" cy="3268313"/>
          </a:xfrm>
          <a:prstGeom prst="rect">
            <a:avLst/>
          </a:prstGeom>
          <a:solidFill>
            <a:srgbClr val="ECECEC"/>
          </a:solidFill>
          <a:ln w="12700">
            <a:noFill/>
          </a:ln>
          <a:effectLst/>
        </p:spPr>
        <p:style>
          <a:lnRef idx="1">
            <a:schemeClr val="accent1"/>
          </a:lnRef>
          <a:fillRef idx="2">
            <a:schemeClr val="accent1"/>
          </a:fillRef>
          <a:effectRef idx="1">
            <a:schemeClr val="accent1"/>
          </a:effectRef>
          <a:fontRef idx="minor">
            <a:schemeClr val="dk1"/>
          </a:fontRef>
        </p:style>
        <p:txBody>
          <a:bodyPr vert="horz" wrap="square" lIns="84406" tIns="42203" rIns="84406" bIns="42203" numCol="1" rtlCol="0" anchor="t" anchorCtr="0" compatLnSpc="1">
            <a:prstTxWarp prst="textNoShape">
              <a:avLst/>
            </a:prstTxWarp>
            <a:normAutofit/>
          </a:bodyPr>
          <a:lstStyle/>
          <a:p>
            <a:r>
              <a:rPr lang="en-US" altLang="ja-JP" sz="1400" dirty="0">
                <a:solidFill>
                  <a:srgbClr val="00879E"/>
                </a:solidFill>
                <a:latin typeface="Meiryo UI" panose="020B0604030504040204" pitchFamily="50" charset="-128"/>
                <a:ea typeface="Meiryo UI" panose="020B0604030504040204" pitchFamily="50" charset="-128"/>
              </a:rPr>
              <a:t>#</a:t>
            </a:r>
            <a:r>
              <a:rPr lang="ja-JP" altLang="en-US" sz="1400" dirty="0">
                <a:solidFill>
                  <a:srgbClr val="00879E"/>
                </a:solidFill>
                <a:latin typeface="Meiryo UI" panose="020B0604030504040204" pitchFamily="50" charset="-128"/>
                <a:ea typeface="Meiryo UI" panose="020B0604030504040204" pitchFamily="50" charset="-128"/>
              </a:rPr>
              <a:t> ライブラリをインポート</a:t>
            </a:r>
            <a:endParaRPr lang="en-US" altLang="ja-JP" sz="1400" dirty="0">
              <a:solidFill>
                <a:srgbClr val="00879E"/>
              </a:solidFill>
              <a:latin typeface="Meiryo UI" panose="020B0604030504040204" pitchFamily="50" charset="-128"/>
              <a:ea typeface="Meiryo UI" panose="020B0604030504040204" pitchFamily="50" charset="-128"/>
            </a:endParaRPr>
          </a:p>
          <a:p>
            <a:r>
              <a:rPr lang="en-US" altLang="ja-JP" sz="1400" b="0" dirty="0">
                <a:solidFill>
                  <a:srgbClr val="AF00DB"/>
                </a:solidFill>
                <a:effectLst/>
                <a:latin typeface="Meiryo UI" panose="020B0604030504040204" pitchFamily="50" charset="-128"/>
                <a:ea typeface="Meiryo UI" panose="020B0604030504040204" pitchFamily="50" charset="-128"/>
              </a:rPr>
              <a:t>from</a:t>
            </a:r>
            <a:r>
              <a:rPr lang="en-US" altLang="ja-JP" sz="1400" b="0" dirty="0">
                <a:solidFill>
                  <a:srgbClr val="000000"/>
                </a:solidFill>
                <a:effectLst/>
                <a:latin typeface="Meiryo UI" panose="020B0604030504040204" pitchFamily="50" charset="-128"/>
                <a:ea typeface="Meiryo UI" panose="020B0604030504040204" pitchFamily="50" charset="-128"/>
              </a:rPr>
              <a:t> sklearn.linear_model </a:t>
            </a:r>
            <a:r>
              <a:rPr lang="en-US" altLang="ja-JP" sz="1400" b="0" dirty="0">
                <a:solidFill>
                  <a:srgbClr val="AF00DB"/>
                </a:solidFill>
                <a:effectLst/>
                <a:latin typeface="Meiryo UI" panose="020B0604030504040204" pitchFamily="50" charset="-128"/>
                <a:ea typeface="Meiryo UI" panose="020B0604030504040204" pitchFamily="50" charset="-128"/>
              </a:rPr>
              <a:t>import</a:t>
            </a:r>
            <a:r>
              <a:rPr lang="en-US" altLang="ja-JP" sz="1400" b="0" dirty="0">
                <a:solidFill>
                  <a:srgbClr val="000000"/>
                </a:solidFill>
                <a:effectLst/>
                <a:latin typeface="Meiryo UI" panose="020B0604030504040204" pitchFamily="50" charset="-128"/>
                <a:ea typeface="Meiryo UI" panose="020B0604030504040204" pitchFamily="50" charset="-128"/>
              </a:rPr>
              <a:t> LinearRegression</a:t>
            </a:r>
          </a:p>
          <a:p>
            <a:endParaRPr lang="en-US" altLang="ja-JP" sz="1400" dirty="0">
              <a:latin typeface="Meiryo UI" panose="020B0604030504040204" pitchFamily="50" charset="-128"/>
              <a:ea typeface="Meiryo UI" panose="020B0604030504040204" pitchFamily="50" charset="-128"/>
            </a:endParaRPr>
          </a:p>
          <a:p>
            <a:r>
              <a:rPr lang="en-US" altLang="ja-JP" sz="1400" dirty="0">
                <a:solidFill>
                  <a:srgbClr val="00879E"/>
                </a:solidFill>
                <a:latin typeface="Meiryo UI" panose="020B0604030504040204" pitchFamily="50" charset="-128"/>
                <a:ea typeface="Meiryo UI" panose="020B0604030504040204" pitchFamily="50" charset="-128"/>
              </a:rPr>
              <a:t>#</a:t>
            </a:r>
            <a:r>
              <a:rPr lang="ja-JP" altLang="en-US" sz="1400" dirty="0">
                <a:solidFill>
                  <a:srgbClr val="00879E"/>
                </a:solidFill>
                <a:latin typeface="Meiryo UI" panose="020B0604030504040204" pitchFamily="50" charset="-128"/>
                <a:ea typeface="Meiryo UI" panose="020B0604030504040204" pitchFamily="50" charset="-128"/>
              </a:rPr>
              <a:t> モデルをインスタンス化して変数</a:t>
            </a:r>
            <a:r>
              <a:rPr lang="en-US" altLang="ja-JP" sz="1400" dirty="0">
                <a:solidFill>
                  <a:srgbClr val="00879E"/>
                </a:solidFill>
                <a:latin typeface="Meiryo UI" panose="020B0604030504040204" pitchFamily="50" charset="-128"/>
                <a:ea typeface="Meiryo UI" panose="020B0604030504040204" pitchFamily="50" charset="-128"/>
              </a:rPr>
              <a:t>model</a:t>
            </a:r>
            <a:r>
              <a:rPr lang="ja-JP" altLang="en-US" sz="1400" dirty="0">
                <a:solidFill>
                  <a:srgbClr val="00879E"/>
                </a:solidFill>
                <a:latin typeface="Meiryo UI" panose="020B0604030504040204" pitchFamily="50" charset="-128"/>
                <a:ea typeface="Meiryo UI" panose="020B0604030504040204" pitchFamily="50" charset="-128"/>
              </a:rPr>
              <a:t>へ格納</a:t>
            </a:r>
            <a:endParaRPr lang="en-US" altLang="ja-JP" sz="1400" dirty="0">
              <a:solidFill>
                <a:srgbClr val="00879E"/>
              </a:solidFill>
              <a:latin typeface="Meiryo UI" panose="020B0604030504040204" pitchFamily="50" charset="-128"/>
              <a:ea typeface="Meiryo UI" panose="020B0604030504040204" pitchFamily="50" charset="-128"/>
            </a:endParaRPr>
          </a:p>
          <a:p>
            <a:r>
              <a:rPr lang="en-US" altLang="ja-JP" sz="1400" dirty="0">
                <a:latin typeface="Meiryo UI" panose="020B0604030504040204" pitchFamily="50" charset="-128"/>
                <a:ea typeface="Meiryo UI" panose="020B0604030504040204" pitchFamily="50" charset="-128"/>
              </a:rPr>
              <a:t>model = LinearRegression()</a:t>
            </a:r>
          </a:p>
          <a:p>
            <a:endParaRPr lang="en-US" altLang="ja-JP" sz="1400" dirty="0">
              <a:solidFill>
                <a:srgbClr val="00879E"/>
              </a:solidFill>
              <a:latin typeface="Meiryo UI" panose="020B0604030504040204" pitchFamily="50" charset="-128"/>
              <a:ea typeface="Meiryo UI" panose="020B0604030504040204" pitchFamily="50" charset="-128"/>
            </a:endParaRPr>
          </a:p>
          <a:p>
            <a:r>
              <a:rPr lang="en-US" altLang="ja-JP" sz="1400" dirty="0">
                <a:solidFill>
                  <a:srgbClr val="00879E"/>
                </a:solidFill>
                <a:latin typeface="Meiryo UI" panose="020B0604030504040204" pitchFamily="50" charset="-128"/>
                <a:ea typeface="Meiryo UI" panose="020B0604030504040204" pitchFamily="50" charset="-128"/>
              </a:rPr>
              <a:t>#</a:t>
            </a:r>
            <a:r>
              <a:rPr lang="ja-JP" altLang="en-US" sz="1400" dirty="0">
                <a:solidFill>
                  <a:srgbClr val="00879E"/>
                </a:solidFill>
                <a:latin typeface="Meiryo UI" panose="020B0604030504040204" pitchFamily="50" charset="-128"/>
                <a:ea typeface="Meiryo UI" panose="020B0604030504040204" pitchFamily="50" charset="-128"/>
              </a:rPr>
              <a:t> メソッド </a:t>
            </a:r>
            <a:r>
              <a:rPr lang="en-US" altLang="ja-JP" sz="1400" dirty="0">
                <a:solidFill>
                  <a:srgbClr val="00879E"/>
                </a:solidFill>
                <a:latin typeface="Meiryo UI" panose="020B0604030504040204" pitchFamily="50" charset="-128"/>
                <a:ea typeface="Meiryo UI" panose="020B0604030504040204" pitchFamily="50" charset="-128"/>
              </a:rPr>
              <a:t>fit(</a:t>
            </a:r>
            <a:r>
              <a:rPr lang="ja-JP" altLang="en-US" sz="1400" dirty="0">
                <a:solidFill>
                  <a:srgbClr val="00879E"/>
                </a:solidFill>
                <a:latin typeface="Meiryo UI" panose="020B0604030504040204" pitchFamily="50" charset="-128"/>
                <a:ea typeface="Meiryo UI" panose="020B0604030504040204" pitchFamily="50" charset="-128"/>
              </a:rPr>
              <a:t>説明変数</a:t>
            </a:r>
            <a:r>
              <a:rPr lang="en-US" altLang="ja-JP" sz="1400" dirty="0">
                <a:solidFill>
                  <a:srgbClr val="00879E"/>
                </a:solidFill>
                <a:latin typeface="Meiryo UI" panose="020B0604030504040204" pitchFamily="50" charset="-128"/>
                <a:ea typeface="Meiryo UI" panose="020B0604030504040204" pitchFamily="50" charset="-128"/>
              </a:rPr>
              <a:t>, </a:t>
            </a:r>
            <a:r>
              <a:rPr lang="ja-JP" altLang="en-US" sz="1400" dirty="0">
                <a:solidFill>
                  <a:srgbClr val="00879E"/>
                </a:solidFill>
                <a:latin typeface="Meiryo UI" panose="020B0604030504040204" pitchFamily="50" charset="-128"/>
                <a:ea typeface="Meiryo UI" panose="020B0604030504040204" pitchFamily="50" charset="-128"/>
              </a:rPr>
              <a:t>目的変数</a:t>
            </a:r>
            <a:r>
              <a:rPr lang="en-US" altLang="ja-JP" sz="1400" dirty="0">
                <a:solidFill>
                  <a:srgbClr val="00879E"/>
                </a:solidFill>
                <a:latin typeface="Meiryo UI" panose="020B0604030504040204" pitchFamily="50" charset="-128"/>
                <a:ea typeface="Meiryo UI" panose="020B0604030504040204" pitchFamily="50" charset="-128"/>
              </a:rPr>
              <a:t>) </a:t>
            </a:r>
            <a:r>
              <a:rPr lang="ja-JP" altLang="en-US" sz="1400" dirty="0">
                <a:solidFill>
                  <a:srgbClr val="00879E"/>
                </a:solidFill>
                <a:latin typeface="Meiryo UI" panose="020B0604030504040204" pitchFamily="50" charset="-128"/>
                <a:ea typeface="Meiryo UI" panose="020B0604030504040204" pitchFamily="50" charset="-128"/>
              </a:rPr>
              <a:t>で学習</a:t>
            </a:r>
            <a:endParaRPr lang="en-US" altLang="ja-JP" sz="1400" dirty="0">
              <a:solidFill>
                <a:srgbClr val="00879E"/>
              </a:solidFill>
              <a:latin typeface="Meiryo UI" panose="020B0604030504040204" pitchFamily="50" charset="-128"/>
              <a:ea typeface="Meiryo UI" panose="020B0604030504040204" pitchFamily="50" charset="-128"/>
            </a:endParaRPr>
          </a:p>
          <a:p>
            <a:r>
              <a:rPr lang="en-US" altLang="ja-JP" sz="1400" dirty="0">
                <a:latin typeface="Meiryo UI" panose="020B0604030504040204" pitchFamily="50" charset="-128"/>
                <a:ea typeface="Meiryo UI" panose="020B0604030504040204" pitchFamily="50" charset="-128"/>
              </a:rPr>
              <a:t>model.fit(train_x, train_y)</a:t>
            </a:r>
          </a:p>
          <a:p>
            <a:endParaRPr lang="en-US" altLang="ja-JP" sz="1400" dirty="0">
              <a:latin typeface="Meiryo UI" panose="020B0604030504040204" pitchFamily="50" charset="-128"/>
              <a:ea typeface="Meiryo UI" panose="020B0604030504040204" pitchFamily="50" charset="-128"/>
            </a:endParaRPr>
          </a:p>
          <a:p>
            <a:r>
              <a:rPr lang="en-US" altLang="ja-JP" sz="1400" dirty="0">
                <a:solidFill>
                  <a:srgbClr val="00879E"/>
                </a:solidFill>
                <a:latin typeface="Meiryo UI" panose="020B0604030504040204" pitchFamily="50" charset="-128"/>
                <a:ea typeface="Meiryo UI" panose="020B0604030504040204" pitchFamily="50" charset="-128"/>
              </a:rPr>
              <a:t>#</a:t>
            </a:r>
            <a:r>
              <a:rPr lang="ja-JP" altLang="en-US" sz="1400" dirty="0">
                <a:solidFill>
                  <a:srgbClr val="00879E"/>
                </a:solidFill>
                <a:latin typeface="Meiryo UI" panose="020B0604030504040204" pitchFamily="50" charset="-128"/>
                <a:ea typeface="Meiryo UI" panose="020B0604030504040204" pitchFamily="50" charset="-128"/>
              </a:rPr>
              <a:t> メソッド </a:t>
            </a:r>
            <a:r>
              <a:rPr lang="en-US" altLang="ja-JP" sz="1400" dirty="0">
                <a:solidFill>
                  <a:srgbClr val="00879E"/>
                </a:solidFill>
                <a:latin typeface="Meiryo UI" panose="020B0604030504040204" pitchFamily="50" charset="-128"/>
                <a:ea typeface="Meiryo UI" panose="020B0604030504040204" pitchFamily="50" charset="-128"/>
              </a:rPr>
              <a:t>predict([</a:t>
            </a:r>
            <a:r>
              <a:rPr lang="ja-JP" altLang="en-US" sz="1400" dirty="0">
                <a:solidFill>
                  <a:srgbClr val="00879E"/>
                </a:solidFill>
                <a:latin typeface="Meiryo UI" panose="020B0604030504040204" pitchFamily="50" charset="-128"/>
                <a:ea typeface="Meiryo UI" panose="020B0604030504040204" pitchFamily="50" charset="-128"/>
              </a:rPr>
              <a:t>説明変数のリスト</a:t>
            </a:r>
            <a:r>
              <a:rPr lang="en-US" altLang="ja-JP" sz="1400" dirty="0">
                <a:solidFill>
                  <a:srgbClr val="00879E"/>
                </a:solidFill>
                <a:latin typeface="Meiryo UI" panose="020B0604030504040204" pitchFamily="50" charset="-128"/>
                <a:ea typeface="Meiryo UI" panose="020B0604030504040204" pitchFamily="50" charset="-128"/>
              </a:rPr>
              <a:t>]) </a:t>
            </a:r>
            <a:r>
              <a:rPr lang="ja-JP" altLang="en-US" sz="1400" dirty="0">
                <a:solidFill>
                  <a:srgbClr val="00879E"/>
                </a:solidFill>
                <a:latin typeface="Meiryo UI" panose="020B0604030504040204" pitchFamily="50" charset="-128"/>
                <a:ea typeface="Meiryo UI" panose="020B0604030504040204" pitchFamily="50" charset="-128"/>
              </a:rPr>
              <a:t>で予測</a:t>
            </a:r>
            <a:endParaRPr lang="en-US" altLang="ja-JP" sz="1400" dirty="0">
              <a:solidFill>
                <a:srgbClr val="00879E"/>
              </a:solidFill>
              <a:latin typeface="Meiryo UI" panose="020B0604030504040204" pitchFamily="50" charset="-128"/>
              <a:ea typeface="Meiryo UI" panose="020B0604030504040204" pitchFamily="50" charset="-128"/>
            </a:endParaRPr>
          </a:p>
          <a:p>
            <a:r>
              <a:rPr lang="en-US" altLang="ja-JP" sz="1400" dirty="0">
                <a:latin typeface="Meiryo UI" panose="020B0604030504040204" pitchFamily="50" charset="-128"/>
                <a:ea typeface="Meiryo UI" panose="020B0604030504040204" pitchFamily="50" charset="-128"/>
              </a:rPr>
              <a:t>prediction = model.predict(train_x)</a:t>
            </a:r>
          </a:p>
          <a:p>
            <a:endParaRPr lang="en-US" altLang="ja-JP" sz="1400" dirty="0">
              <a:latin typeface="Meiryo UI" panose="020B0604030504040204" pitchFamily="50" charset="-128"/>
              <a:ea typeface="Meiryo UI" panose="020B0604030504040204" pitchFamily="50" charset="-128"/>
            </a:endParaRPr>
          </a:p>
          <a:p>
            <a:r>
              <a:rPr lang="en-US" altLang="ja-JP" sz="1400" dirty="0">
                <a:solidFill>
                  <a:srgbClr val="00879E"/>
                </a:solidFill>
                <a:latin typeface="Meiryo UI" panose="020B0604030504040204" pitchFamily="50" charset="-128"/>
                <a:ea typeface="Meiryo UI" panose="020B0604030504040204" pitchFamily="50" charset="-128"/>
              </a:rPr>
              <a:t>#</a:t>
            </a:r>
            <a:r>
              <a:rPr lang="ja-JP" altLang="en-US" sz="1400" dirty="0">
                <a:solidFill>
                  <a:srgbClr val="00879E"/>
                </a:solidFill>
                <a:latin typeface="Meiryo UI" panose="020B0604030504040204" pitchFamily="50" charset="-128"/>
                <a:ea typeface="Meiryo UI" panose="020B0604030504040204" pitchFamily="50" charset="-128"/>
              </a:rPr>
              <a:t> メソッド </a:t>
            </a:r>
            <a:r>
              <a:rPr lang="en-US" altLang="ja-JP" sz="1400" dirty="0">
                <a:solidFill>
                  <a:srgbClr val="00879E"/>
                </a:solidFill>
                <a:latin typeface="Meiryo UI" panose="020B0604030504040204" pitchFamily="50" charset="-128"/>
                <a:ea typeface="Meiryo UI" panose="020B0604030504040204" pitchFamily="50" charset="-128"/>
              </a:rPr>
              <a:t>score(</a:t>
            </a:r>
            <a:r>
              <a:rPr lang="ja-JP" altLang="en-US" sz="1400" dirty="0">
                <a:solidFill>
                  <a:srgbClr val="00879E"/>
                </a:solidFill>
                <a:latin typeface="Meiryo UI" panose="020B0604030504040204" pitchFamily="50" charset="-128"/>
                <a:ea typeface="Meiryo UI" panose="020B0604030504040204" pitchFamily="50" charset="-128"/>
              </a:rPr>
              <a:t>説明変数</a:t>
            </a:r>
            <a:r>
              <a:rPr lang="en-US" altLang="ja-JP" sz="1400" dirty="0">
                <a:solidFill>
                  <a:srgbClr val="00879E"/>
                </a:solidFill>
                <a:latin typeface="Meiryo UI" panose="020B0604030504040204" pitchFamily="50" charset="-128"/>
                <a:ea typeface="Meiryo UI" panose="020B0604030504040204" pitchFamily="50" charset="-128"/>
              </a:rPr>
              <a:t>, </a:t>
            </a:r>
            <a:r>
              <a:rPr lang="ja-JP" altLang="en-US" sz="1400" dirty="0">
                <a:solidFill>
                  <a:srgbClr val="00879E"/>
                </a:solidFill>
                <a:latin typeface="Meiryo UI" panose="020B0604030504040204" pitchFamily="50" charset="-128"/>
                <a:ea typeface="Meiryo UI" panose="020B0604030504040204" pitchFamily="50" charset="-128"/>
              </a:rPr>
              <a:t>目的変数</a:t>
            </a:r>
            <a:r>
              <a:rPr lang="en-US" altLang="ja-JP" sz="1400" dirty="0">
                <a:solidFill>
                  <a:srgbClr val="00879E"/>
                </a:solidFill>
                <a:latin typeface="Meiryo UI" panose="020B0604030504040204" pitchFamily="50" charset="-128"/>
                <a:ea typeface="Meiryo UI" panose="020B0604030504040204" pitchFamily="50" charset="-128"/>
              </a:rPr>
              <a:t>)</a:t>
            </a:r>
            <a:r>
              <a:rPr lang="ja-JP" altLang="en-US" sz="1400" dirty="0">
                <a:solidFill>
                  <a:srgbClr val="00879E"/>
                </a:solidFill>
                <a:latin typeface="Meiryo UI" panose="020B0604030504040204" pitchFamily="50" charset="-128"/>
                <a:ea typeface="Meiryo UI" panose="020B0604030504040204" pitchFamily="50" charset="-128"/>
              </a:rPr>
              <a:t>で予測精度（決定係数）を算出</a:t>
            </a:r>
            <a:endParaRPr lang="en-US" altLang="ja-JP" sz="1400" dirty="0">
              <a:solidFill>
                <a:srgbClr val="00879E"/>
              </a:solidFill>
              <a:latin typeface="Meiryo UI" panose="020B0604030504040204" pitchFamily="50" charset="-128"/>
              <a:ea typeface="Meiryo UI" panose="020B0604030504040204" pitchFamily="50" charset="-128"/>
            </a:endParaRPr>
          </a:p>
          <a:p>
            <a:r>
              <a:rPr lang="en-US" altLang="ja-JP" sz="1400" dirty="0">
                <a:latin typeface="Meiryo UI" panose="020B0604030504040204" pitchFamily="50" charset="-128"/>
                <a:ea typeface="Meiryo UI" panose="020B0604030504040204" pitchFamily="50" charset="-128"/>
              </a:rPr>
              <a:t>model.score(train_x, train_y)</a:t>
            </a:r>
          </a:p>
          <a:p>
            <a:endParaRPr lang="en-US" altLang="ja-JP" sz="14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08D9C451-1B40-4A33-9996-57483C2B35FC}"/>
              </a:ext>
            </a:extLst>
          </p:cNvPr>
          <p:cNvSpPr txBox="1"/>
          <p:nvPr/>
        </p:nvSpPr>
        <p:spPr>
          <a:xfrm>
            <a:off x="6219730" y="3429000"/>
            <a:ext cx="4825497" cy="1384995"/>
          </a:xfrm>
          <a:prstGeom prst="rect">
            <a:avLst/>
          </a:prstGeom>
          <a:noFill/>
          <a:ln w="57150">
            <a:solidFill>
              <a:schemeClr val="bg2">
                <a:lumMod val="65000"/>
              </a:schemeClr>
            </a:solidFill>
          </a:ln>
        </p:spPr>
        <p:txBody>
          <a:bodyPr wrap="square" rtlCol="0">
            <a:spAutoFit/>
          </a:bodyPr>
          <a:lstStyle/>
          <a:p>
            <a:pPr marL="285750" indent="-285750" defTabSz="914400" fontAlgn="base">
              <a:spcBef>
                <a:spcPct val="0"/>
              </a:spcBef>
              <a:spcAft>
                <a:spcPct val="0"/>
              </a:spcAft>
              <a:buFont typeface="Arial" panose="020B0604020202020204" pitchFamily="34" charset="0"/>
              <a:buChar char="•"/>
            </a:pPr>
            <a:r>
              <a:rPr kumimoji="1" lang="ja-JP" altLang="en-US" sz="1400" dirty="0">
                <a:solidFill>
                  <a:srgbClr val="494949"/>
                </a:solidFill>
                <a:latin typeface="+mn-ea"/>
              </a:rPr>
              <a:t>本テキストでは、説明変数を</a:t>
            </a:r>
            <a:r>
              <a:rPr kumimoji="1" lang="en-US" altLang="ja-JP" sz="1400" dirty="0">
                <a:solidFill>
                  <a:srgbClr val="494949"/>
                </a:solidFill>
                <a:latin typeface="+mn-ea"/>
              </a:rPr>
              <a:t>train_x</a:t>
            </a:r>
            <a:r>
              <a:rPr kumimoji="1" lang="ja-JP" altLang="en-US" sz="1400" dirty="0">
                <a:solidFill>
                  <a:srgbClr val="494949"/>
                </a:solidFill>
                <a:latin typeface="+mn-ea"/>
              </a:rPr>
              <a:t>、目的変数を</a:t>
            </a:r>
            <a:r>
              <a:rPr kumimoji="1" lang="en-US" altLang="ja-JP" sz="1400" dirty="0">
                <a:solidFill>
                  <a:srgbClr val="494949"/>
                </a:solidFill>
                <a:latin typeface="+mn-ea"/>
              </a:rPr>
              <a:t>train_y</a:t>
            </a:r>
            <a:r>
              <a:rPr kumimoji="1" lang="ja-JP" altLang="en-US" sz="1400" dirty="0">
                <a:solidFill>
                  <a:srgbClr val="494949"/>
                </a:solidFill>
                <a:latin typeface="+mn-ea"/>
              </a:rPr>
              <a:t>という変数ですでに、用意している想定で記載をしています。</a:t>
            </a:r>
            <a:br>
              <a:rPr kumimoji="1" lang="en-US" altLang="ja-JP" sz="1400" dirty="0">
                <a:solidFill>
                  <a:srgbClr val="494949"/>
                </a:solidFill>
                <a:latin typeface="+mn-ea"/>
              </a:rPr>
            </a:br>
            <a:r>
              <a:rPr kumimoji="1" lang="ja-JP" altLang="en-US" sz="1400" dirty="0">
                <a:solidFill>
                  <a:srgbClr val="494949"/>
                </a:solidFill>
                <a:latin typeface="+mn-ea"/>
              </a:rPr>
              <a:t>（変数名に決まりはありません）</a:t>
            </a:r>
            <a:endParaRPr kumimoji="1" lang="en-US" altLang="ja-JP" sz="1400" dirty="0">
              <a:solidFill>
                <a:srgbClr val="494949"/>
              </a:solidFill>
              <a:latin typeface="+mn-ea"/>
            </a:endParaRPr>
          </a:p>
          <a:p>
            <a:pPr marL="285750" indent="-285750" defTabSz="914400" fontAlgn="base">
              <a:spcBef>
                <a:spcPct val="0"/>
              </a:spcBef>
              <a:spcAft>
                <a:spcPct val="0"/>
              </a:spcAft>
              <a:buFont typeface="Arial" panose="020B0604020202020204" pitchFamily="34" charset="0"/>
              <a:buChar char="•"/>
            </a:pPr>
            <a:r>
              <a:rPr kumimoji="1" lang="en-US" altLang="ja-JP" sz="1400" dirty="0">
                <a:solidFill>
                  <a:srgbClr val="494949"/>
                </a:solidFill>
                <a:latin typeface="+mn-ea"/>
              </a:rPr>
              <a:t>pandas</a:t>
            </a:r>
            <a:r>
              <a:rPr kumimoji="1" lang="ja-JP" altLang="en-US" sz="1400" dirty="0">
                <a:solidFill>
                  <a:srgbClr val="494949"/>
                </a:solidFill>
                <a:latin typeface="+mn-ea"/>
              </a:rPr>
              <a:t>の</a:t>
            </a:r>
            <a:r>
              <a:rPr kumimoji="1" lang="en-US" altLang="ja-JP" sz="1400" dirty="0" err="1">
                <a:solidFill>
                  <a:srgbClr val="494949"/>
                </a:solidFill>
                <a:latin typeface="+mn-ea"/>
              </a:rPr>
              <a:t>DataFrame</a:t>
            </a:r>
            <a:r>
              <a:rPr kumimoji="1" lang="ja-JP" altLang="en-US" sz="1400" dirty="0">
                <a:solidFill>
                  <a:srgbClr val="494949"/>
                </a:solidFill>
                <a:latin typeface="+mn-ea"/>
              </a:rPr>
              <a:t>が</a:t>
            </a:r>
            <a:r>
              <a:rPr kumimoji="1" lang="en-US" altLang="ja-JP" sz="1400" dirty="0">
                <a:solidFill>
                  <a:srgbClr val="494949"/>
                </a:solidFill>
                <a:latin typeface="+mn-ea"/>
              </a:rPr>
              <a:t>NumPy</a:t>
            </a:r>
            <a:r>
              <a:rPr kumimoji="1" lang="ja-JP" altLang="en-US" sz="1400" dirty="0">
                <a:solidFill>
                  <a:srgbClr val="494949"/>
                </a:solidFill>
                <a:latin typeface="+mn-ea"/>
              </a:rPr>
              <a:t>配列に変換されています。</a:t>
            </a:r>
            <a:endParaRPr kumimoji="1" lang="en-US" altLang="ja-JP" sz="1400" dirty="0">
              <a:solidFill>
                <a:srgbClr val="494949"/>
              </a:solidFill>
              <a:latin typeface="+mn-ea"/>
            </a:endParaRPr>
          </a:p>
        </p:txBody>
      </p:sp>
    </p:spTree>
    <p:extLst>
      <p:ext uri="{BB962C8B-B14F-4D97-AF65-F5344CB8AC3E}">
        <p14:creationId xmlns:p14="http://schemas.microsoft.com/office/powerpoint/2010/main" val="35803182"/>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タイトル 1">
            <a:extLst>
              <a:ext uri="{FF2B5EF4-FFF2-40B4-BE49-F238E27FC236}">
                <a16:creationId xmlns:a16="http://schemas.microsoft.com/office/drawing/2014/main" id="{2DA76E4A-E82F-4E3B-913C-6408054281D8}"/>
              </a:ext>
            </a:extLst>
          </p:cNvPr>
          <p:cNvSpPr txBox="1">
            <a:spLocks/>
          </p:cNvSpPr>
          <p:nvPr/>
        </p:nvSpPr>
        <p:spPr bwMode="auto">
          <a:xfrm>
            <a:off x="666515" y="851958"/>
            <a:ext cx="10511558" cy="4826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kumimoji="1" sz="2800" b="1" kern="1200" baseline="0">
                <a:solidFill>
                  <a:schemeClr val="tx1">
                    <a:lumMod val="75000"/>
                    <a:lumOff val="25000"/>
                  </a:schemeClr>
                </a:solidFill>
                <a:latin typeface="メイリオ" panose="020B0604030504040204" pitchFamily="50" charset="-128"/>
                <a:ea typeface="メイリオ" panose="020B0604030504040204" pitchFamily="50" charset="-128"/>
                <a:cs typeface="+mj-cs"/>
              </a:defRPr>
            </a:lvl1pPr>
          </a:lstStyle>
          <a:p>
            <a:r>
              <a:rPr lang="ja-JP" altLang="en-US" sz="3600" spc="150" dirty="0">
                <a:solidFill>
                  <a:srgbClr val="F36C37"/>
                </a:solidFill>
              </a:rPr>
              <a:t>第</a:t>
            </a:r>
            <a:r>
              <a:rPr lang="en-US" altLang="ja-JP" sz="6000" spc="150" dirty="0">
                <a:solidFill>
                  <a:srgbClr val="F36C37"/>
                </a:solidFill>
              </a:rPr>
              <a:t>2</a:t>
            </a:r>
            <a:r>
              <a:rPr lang="ja-JP" altLang="en-US" sz="3600" spc="150" dirty="0">
                <a:solidFill>
                  <a:srgbClr val="F36C37"/>
                </a:solidFill>
              </a:rPr>
              <a:t>章　線形回帰 </a:t>
            </a:r>
            <a:r>
              <a:rPr lang="en-US" altLang="ja-JP" sz="2400" spc="150" dirty="0">
                <a:solidFill>
                  <a:srgbClr val="F36C37"/>
                </a:solidFill>
              </a:rPr>
              <a:t>- scikit-learn -</a:t>
            </a:r>
            <a:endParaRPr lang="ja-JP" altLang="en-US" sz="3600" spc="150" dirty="0">
              <a:solidFill>
                <a:srgbClr val="F36C37"/>
              </a:solidFill>
            </a:endParaRPr>
          </a:p>
        </p:txBody>
      </p:sp>
      <p:sp>
        <p:nvSpPr>
          <p:cNvPr id="2" name="スライド番号プレースホルダー 1">
            <a:extLst>
              <a:ext uri="{FF2B5EF4-FFF2-40B4-BE49-F238E27FC236}">
                <a16:creationId xmlns:a16="http://schemas.microsoft.com/office/drawing/2014/main" id="{FAA47C63-520D-4F7C-8DAB-2526094CB5B4}"/>
              </a:ext>
            </a:extLst>
          </p:cNvPr>
          <p:cNvSpPr>
            <a:spLocks noGrp="1"/>
          </p:cNvSpPr>
          <p:nvPr>
            <p:ph type="sldNum" sz="quarter" idx="10"/>
          </p:nvPr>
        </p:nvSpPr>
        <p:spPr>
          <a:xfrm>
            <a:off x="9265299" y="6465214"/>
            <a:ext cx="2743200" cy="204403"/>
          </a:xfrm>
        </p:spPr>
        <p:txBody>
          <a:bodyPr/>
          <a:lstStyle/>
          <a:p>
            <a:fld id="{5D750650-B10A-47BF-93C2-E1678438B37A}" type="slidenum">
              <a:rPr kumimoji="1" lang="ja-JP" altLang="en-US" smtClean="0"/>
              <a:pPr/>
              <a:t>181</a:t>
            </a:fld>
            <a:endParaRPr kumimoji="1" lang="ja-JP" altLang="en-US" dirty="0"/>
          </a:p>
        </p:txBody>
      </p:sp>
      <p:sp>
        <p:nvSpPr>
          <p:cNvPr id="9" name="四角形: 角を丸くする 8">
            <a:extLst>
              <a:ext uri="{FF2B5EF4-FFF2-40B4-BE49-F238E27FC236}">
                <a16:creationId xmlns:a16="http://schemas.microsoft.com/office/drawing/2014/main" id="{17C76A4F-9917-404E-810D-D4C278F81FF6}"/>
              </a:ext>
            </a:extLst>
          </p:cNvPr>
          <p:cNvSpPr/>
          <p:nvPr/>
        </p:nvSpPr>
        <p:spPr bwMode="auto">
          <a:xfrm>
            <a:off x="735085" y="1751579"/>
            <a:ext cx="2208068" cy="358390"/>
          </a:xfrm>
          <a:prstGeom prst="roundRect">
            <a:avLst>
              <a:gd name="adj" fmla="val 50000"/>
            </a:avLst>
          </a:prstGeom>
          <a:solidFill>
            <a:srgbClr val="F36C37"/>
          </a:solidFill>
          <a:ln w="19050" algn="ctr">
            <a:noFill/>
            <a:prstDash val="dash"/>
            <a:round/>
            <a:headEnd/>
            <a:tailEnd/>
          </a:ln>
          <a:effectLst/>
        </p:spPr>
        <p:txBody>
          <a:bodyPr wrap="none" lIns="108000" tIns="108000" rtlCol="0" anchor="ctr"/>
          <a:lstStyle/>
          <a:p>
            <a:pPr algn="ctr"/>
            <a:r>
              <a:rPr kumimoji="1" lang="ja-JP" altLang="en-US" b="1" spc="300" dirty="0">
                <a:solidFill>
                  <a:schemeClr val="bg1"/>
                </a:solidFill>
                <a:latin typeface="+mn-ea"/>
              </a:rPr>
              <a:t>章の目次</a:t>
            </a:r>
          </a:p>
        </p:txBody>
      </p:sp>
      <p:sp>
        <p:nvSpPr>
          <p:cNvPr id="10" name="コンテンツ プレースホルダー 5">
            <a:extLst>
              <a:ext uri="{FF2B5EF4-FFF2-40B4-BE49-F238E27FC236}">
                <a16:creationId xmlns:a16="http://schemas.microsoft.com/office/drawing/2014/main" id="{2A231A49-86B3-4817-904B-36C2F1103794}"/>
              </a:ext>
            </a:extLst>
          </p:cNvPr>
          <p:cNvSpPr txBox="1">
            <a:spLocks/>
          </p:cNvSpPr>
          <p:nvPr/>
        </p:nvSpPr>
        <p:spPr>
          <a:xfrm>
            <a:off x="1071378" y="2431708"/>
            <a:ext cx="9083374" cy="2733632"/>
          </a:xfrm>
          <a:prstGeom prst="rect">
            <a:avLst/>
          </a:prstGeom>
        </p:spPr>
        <p:txBody>
          <a:bodyPr vert="horz" lIns="91440" tIns="45720" rIns="91440" bIns="45720" rtlCol="0" anchor="t"/>
          <a:lstStyle>
            <a:defPPr>
              <a:defRPr lang="en-US"/>
            </a:defPPr>
            <a:lvl1pPr marL="0" algn="r" defTabSz="457200" rtl="0" eaLnBrk="1" latinLnBrk="0" hangingPunct="1">
              <a:defRPr sz="900" b="0" kern="1200">
                <a:solidFill>
                  <a:schemeClr val="tx1">
                    <a:lumMod val="50000"/>
                    <a:lumOff val="50000"/>
                  </a:schemeClr>
                </a:solidFill>
                <a:latin typeface="メイリオ" panose="020B0604030504040204" pitchFamily="50" charset="-128"/>
                <a:ea typeface="メイリオ" panose="020B0604030504040204" pitchFamily="50" charset="-128"/>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lnSpc>
                <a:spcPct val="150000"/>
              </a:lnSpc>
            </a:pPr>
            <a:r>
              <a:rPr kumimoji="1" lang="en-US" altLang="ja-JP" sz="2800" b="1" spc="300" dirty="0">
                <a:solidFill>
                  <a:schemeClr val="bg2">
                    <a:lumMod val="75000"/>
                  </a:schemeClr>
                </a:solidFill>
              </a:rPr>
              <a:t>2-1.</a:t>
            </a:r>
            <a:r>
              <a:rPr kumimoji="1" lang="ja-JP" altLang="en-US" sz="2800" b="1" spc="300" dirty="0">
                <a:solidFill>
                  <a:schemeClr val="bg2">
                    <a:lumMod val="75000"/>
                  </a:schemeClr>
                </a:solidFill>
              </a:rPr>
              <a:t>線形回帰</a:t>
            </a:r>
            <a:endParaRPr kumimoji="1" lang="en-US" altLang="ja-JP" sz="2800" b="1" spc="300" dirty="0">
              <a:solidFill>
                <a:schemeClr val="bg2">
                  <a:lumMod val="75000"/>
                </a:schemeClr>
              </a:solidFill>
            </a:endParaRPr>
          </a:p>
          <a:p>
            <a:pPr algn="l">
              <a:lnSpc>
                <a:spcPct val="150000"/>
              </a:lnSpc>
            </a:pPr>
            <a:r>
              <a:rPr lang="en-US" altLang="ja-JP" sz="2800" b="1" spc="300" dirty="0">
                <a:solidFill>
                  <a:schemeClr val="bg2">
                    <a:lumMod val="75000"/>
                  </a:schemeClr>
                </a:solidFill>
              </a:rPr>
              <a:t>2-2.</a:t>
            </a:r>
            <a:r>
              <a:rPr lang="ja-JP" altLang="en-US" sz="2800" b="1" spc="300" dirty="0">
                <a:solidFill>
                  <a:schemeClr val="bg2">
                    <a:lumMod val="75000"/>
                  </a:schemeClr>
                </a:solidFill>
              </a:rPr>
              <a:t>機械学習基本の</a:t>
            </a:r>
            <a:r>
              <a:rPr lang="en-US" altLang="ja-JP" sz="2800" b="1" spc="300" dirty="0">
                <a:solidFill>
                  <a:schemeClr val="bg2">
                    <a:lumMod val="75000"/>
                  </a:schemeClr>
                </a:solidFill>
              </a:rPr>
              <a:t>4STEP</a:t>
            </a:r>
          </a:p>
          <a:p>
            <a:pPr algn="l">
              <a:lnSpc>
                <a:spcPct val="150000"/>
              </a:lnSpc>
            </a:pPr>
            <a:r>
              <a:rPr lang="en-US" altLang="ja-JP" sz="2800" b="1" spc="300" dirty="0">
                <a:solidFill>
                  <a:schemeClr val="bg2">
                    <a:lumMod val="75000"/>
                  </a:schemeClr>
                </a:solidFill>
              </a:rPr>
              <a:t>2-3.</a:t>
            </a:r>
            <a:r>
              <a:rPr lang="ja-JP" altLang="en-US" sz="2800" b="1" spc="300" dirty="0">
                <a:solidFill>
                  <a:schemeClr val="bg2">
                    <a:lumMod val="75000"/>
                  </a:schemeClr>
                </a:solidFill>
              </a:rPr>
              <a:t>線形回帰モデルの実装</a:t>
            </a:r>
            <a:endParaRPr lang="en-US" altLang="ja-JP" sz="2800" b="1" spc="300" dirty="0">
              <a:solidFill>
                <a:schemeClr val="bg2">
                  <a:lumMod val="75000"/>
                </a:schemeClr>
              </a:solidFill>
            </a:endParaRPr>
          </a:p>
          <a:p>
            <a:pPr algn="l">
              <a:lnSpc>
                <a:spcPct val="150000"/>
              </a:lnSpc>
            </a:pPr>
            <a:r>
              <a:rPr lang="en-US" altLang="ja-JP" sz="2800" b="1" spc="300" dirty="0">
                <a:solidFill>
                  <a:schemeClr val="tx1">
                    <a:lumMod val="75000"/>
                    <a:lumOff val="25000"/>
                  </a:schemeClr>
                </a:solidFill>
              </a:rPr>
              <a:t>2-4.</a:t>
            </a:r>
            <a:r>
              <a:rPr lang="ja-JP" altLang="en-US" sz="2800" b="1" spc="300" dirty="0">
                <a:solidFill>
                  <a:schemeClr val="tx1">
                    <a:lumMod val="75000"/>
                    <a:lumOff val="25000"/>
                  </a:schemeClr>
                </a:solidFill>
              </a:rPr>
              <a:t>特徴量選択による線形回帰モデルの改良</a:t>
            </a:r>
            <a:endParaRPr lang="en-US" altLang="ja-JP" sz="2800" b="1" spc="300" dirty="0">
              <a:solidFill>
                <a:schemeClr val="tx1">
                  <a:lumMod val="75000"/>
                  <a:lumOff val="25000"/>
                </a:schemeClr>
              </a:solidFill>
            </a:endParaRPr>
          </a:p>
          <a:p>
            <a:pPr algn="l">
              <a:lnSpc>
                <a:spcPct val="150000"/>
              </a:lnSpc>
            </a:pPr>
            <a:r>
              <a:rPr lang="en-US" altLang="ja-JP" sz="2800" b="1" spc="300" dirty="0">
                <a:solidFill>
                  <a:schemeClr val="bg2">
                    <a:lumMod val="75000"/>
                  </a:schemeClr>
                </a:solidFill>
              </a:rPr>
              <a:t>2-5.</a:t>
            </a:r>
            <a:r>
              <a:rPr lang="ja-JP" altLang="en-US" sz="2800" b="1" spc="300" dirty="0">
                <a:solidFill>
                  <a:schemeClr val="bg2">
                    <a:lumMod val="75000"/>
                  </a:schemeClr>
                </a:solidFill>
              </a:rPr>
              <a:t>演習：線形回帰</a:t>
            </a:r>
            <a:endParaRPr lang="en-US" altLang="ja-JP" sz="2800" b="1" spc="300" dirty="0">
              <a:solidFill>
                <a:schemeClr val="bg2">
                  <a:lumMod val="75000"/>
                </a:schemeClr>
              </a:solidFill>
            </a:endParaRPr>
          </a:p>
        </p:txBody>
      </p:sp>
    </p:spTree>
    <p:extLst>
      <p:ext uri="{BB962C8B-B14F-4D97-AF65-F5344CB8AC3E}">
        <p14:creationId xmlns:p14="http://schemas.microsoft.com/office/powerpoint/2010/main" val="480426235"/>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四角形: 角を丸くする 4">
            <a:extLst>
              <a:ext uri="{FF2B5EF4-FFF2-40B4-BE49-F238E27FC236}">
                <a16:creationId xmlns:a16="http://schemas.microsoft.com/office/drawing/2014/main" id="{235D25D0-2B40-4B95-B459-FAA9DFF054E5}"/>
              </a:ext>
            </a:extLst>
          </p:cNvPr>
          <p:cNvSpPr/>
          <p:nvPr/>
        </p:nvSpPr>
        <p:spPr>
          <a:xfrm>
            <a:off x="766763" y="1038877"/>
            <a:ext cx="10599737" cy="2616942"/>
          </a:xfrm>
          <a:prstGeom prst="roundRect">
            <a:avLst>
              <a:gd name="adj" fmla="val 1884"/>
            </a:avLst>
          </a:prstGeom>
          <a:solidFill>
            <a:srgbClr val="FFF4E1"/>
          </a:solidFill>
          <a:ln w="19050" algn="ctr">
            <a:noFill/>
            <a:prstDash val="dash"/>
            <a:round/>
            <a:headEnd/>
            <a:tailEnd/>
          </a:ln>
          <a:effectLst/>
        </p:spPr>
        <p:txBody>
          <a:bodyPr rot="0" spcFirstLastPara="0" vertOverflow="overflow" horzOverflow="overflow" vert="horz" wrap="square" lIns="180000" tIns="72000" rIns="180000" bIns="72000" numCol="1" spcCol="0" rtlCol="0" fromWordArt="0" anchor="ctr" anchorCtr="0" forceAA="0" compatLnSpc="1">
            <a:prstTxWarp prst="textNoShape">
              <a:avLst/>
            </a:prstTxWarp>
            <a:noAutofit/>
          </a:bodyPr>
          <a:lstStyle/>
          <a:p>
            <a:pPr marL="171450" indent="-171450" algn="just">
              <a:lnSpc>
                <a:spcPct val="120000"/>
              </a:lnSpc>
              <a:spcAft>
                <a:spcPts val="400"/>
              </a:spcAft>
              <a:buClr>
                <a:srgbClr val="F36C37"/>
              </a:buClr>
              <a:buFont typeface="Wingdings" panose="05000000000000000000" pitchFamily="2" charset="2"/>
              <a:buChar char="l"/>
            </a:pPr>
            <a:endParaRPr lang="ja-JP" altLang="en-US" sz="1100" spc="150" dirty="0">
              <a:solidFill>
                <a:schemeClr val="tx1"/>
              </a:solidFill>
              <a:latin typeface="+mj-ea"/>
              <a:ea typeface="+mj-ea"/>
            </a:endParaRPr>
          </a:p>
        </p:txBody>
      </p:sp>
      <p:sp>
        <p:nvSpPr>
          <p:cNvPr id="2" name="タイトル 1">
            <a:extLst>
              <a:ext uri="{FF2B5EF4-FFF2-40B4-BE49-F238E27FC236}">
                <a16:creationId xmlns:a16="http://schemas.microsoft.com/office/drawing/2014/main" id="{5FE14325-B25E-453C-9481-5E4B9FE0B34A}"/>
              </a:ext>
            </a:extLst>
          </p:cNvPr>
          <p:cNvSpPr>
            <a:spLocks noGrp="1"/>
          </p:cNvSpPr>
          <p:nvPr>
            <p:ph type="title"/>
          </p:nvPr>
        </p:nvSpPr>
        <p:spPr/>
        <p:txBody>
          <a:bodyPr/>
          <a:lstStyle/>
          <a:p>
            <a:r>
              <a:rPr kumimoji="1" lang="en-US" altLang="ja-JP" dirty="0"/>
              <a:t>2-4-1.</a:t>
            </a:r>
            <a:r>
              <a:rPr kumimoji="1" lang="ja-JP" altLang="en-US" dirty="0"/>
              <a:t>単回帰分析</a:t>
            </a:r>
            <a:r>
              <a:rPr lang="ja-JP" altLang="en-US" dirty="0"/>
              <a:t>の結果を振り返る</a:t>
            </a:r>
            <a:endParaRPr kumimoji="1" lang="ja-JP" altLang="en-US" dirty="0"/>
          </a:p>
        </p:txBody>
      </p:sp>
      <p:sp>
        <p:nvSpPr>
          <p:cNvPr id="3" name="コンテンツ プレースホルダー 2">
            <a:extLst>
              <a:ext uri="{FF2B5EF4-FFF2-40B4-BE49-F238E27FC236}">
                <a16:creationId xmlns:a16="http://schemas.microsoft.com/office/drawing/2014/main" id="{10EE556C-FDAE-4EEE-A2E7-11A707D60D55}"/>
              </a:ext>
            </a:extLst>
          </p:cNvPr>
          <p:cNvSpPr>
            <a:spLocks noGrp="1"/>
          </p:cNvSpPr>
          <p:nvPr>
            <p:ph sz="quarter" idx="4294967295"/>
          </p:nvPr>
        </p:nvSpPr>
        <p:spPr>
          <a:xfrm>
            <a:off x="1113954" y="1221016"/>
            <a:ext cx="9964088" cy="2251449"/>
          </a:xfrm>
        </p:spPr>
        <p:txBody>
          <a:bodyPr vert="horz" wrap="square" lIns="91440" tIns="45720" rIns="91440" bIns="45720" rtlCol="0" anchor="ctr">
            <a:noAutofit/>
          </a:bodyPr>
          <a:lstStyle/>
          <a:p>
            <a:pPr marL="0" indent="0" algn="ctr">
              <a:lnSpc>
                <a:spcPct val="120000"/>
              </a:lnSpc>
              <a:spcBef>
                <a:spcPts val="0"/>
              </a:spcBef>
              <a:spcAft>
                <a:spcPts val="2400"/>
              </a:spcAft>
              <a:buClr>
                <a:srgbClr val="F36C37"/>
              </a:buClr>
              <a:buNone/>
            </a:pPr>
            <a:r>
              <a:rPr lang="ja-JP" altLang="en-US" sz="2000" b="1" dirty="0">
                <a:solidFill>
                  <a:srgbClr val="F36C37"/>
                </a:solidFill>
              </a:rPr>
              <a:t>単回帰分析で中古マンションの価格を予測することができましたが、</a:t>
            </a:r>
            <a:br>
              <a:rPr lang="en-US" altLang="ja-JP" sz="2000" b="1" dirty="0">
                <a:solidFill>
                  <a:srgbClr val="F36C37"/>
                </a:solidFill>
              </a:rPr>
            </a:br>
            <a:r>
              <a:rPr lang="ja-JP" altLang="en-US" sz="2000" b="1" dirty="0">
                <a:solidFill>
                  <a:srgbClr val="F36C37"/>
                </a:solidFill>
              </a:rPr>
              <a:t>今回のケースで実用を検討するには、まだ精度が十分ではなく、</a:t>
            </a:r>
            <a:br>
              <a:rPr lang="en-US" altLang="ja-JP" sz="2000" b="1" dirty="0">
                <a:solidFill>
                  <a:srgbClr val="F36C37"/>
                </a:solidFill>
              </a:rPr>
            </a:br>
            <a:r>
              <a:rPr lang="ja-JP" altLang="en-US" sz="2000" b="1" dirty="0">
                <a:solidFill>
                  <a:srgbClr val="F36C37"/>
                </a:solidFill>
              </a:rPr>
              <a:t>満足のいく結果にはなりませんでした。</a:t>
            </a:r>
          </a:p>
          <a:p>
            <a:pPr marL="0" indent="0" algn="ctr">
              <a:lnSpc>
                <a:spcPct val="120000"/>
              </a:lnSpc>
              <a:spcBef>
                <a:spcPts val="0"/>
              </a:spcBef>
              <a:spcAft>
                <a:spcPts val="2400"/>
              </a:spcAft>
              <a:buClr>
                <a:srgbClr val="F36C37"/>
              </a:buClr>
              <a:buNone/>
            </a:pPr>
            <a:r>
              <a:rPr lang="ja-JP" altLang="en-US" sz="2000" b="1" dirty="0">
                <a:solidFill>
                  <a:srgbClr val="F36C37"/>
                </a:solidFill>
              </a:rPr>
              <a:t>そこで、さらに工夫を加えることで線形回帰モデルを改良していきます。</a:t>
            </a:r>
          </a:p>
        </p:txBody>
      </p:sp>
      <p:sp>
        <p:nvSpPr>
          <p:cNvPr id="4" name="スライド番号プレースホルダー 3">
            <a:extLst>
              <a:ext uri="{FF2B5EF4-FFF2-40B4-BE49-F238E27FC236}">
                <a16:creationId xmlns:a16="http://schemas.microsoft.com/office/drawing/2014/main" id="{31E61FCF-A60C-432C-8A79-2693CCE4D99F}"/>
              </a:ext>
            </a:extLst>
          </p:cNvPr>
          <p:cNvSpPr>
            <a:spLocks noGrp="1"/>
          </p:cNvSpPr>
          <p:nvPr>
            <p:ph type="sldNum" sz="quarter" idx="10"/>
          </p:nvPr>
        </p:nvSpPr>
        <p:spPr/>
        <p:txBody>
          <a:bodyPr/>
          <a:lstStyle/>
          <a:p>
            <a:fld id="{5D750650-B10A-47BF-93C2-E1678438B37A}" type="slidenum">
              <a:rPr kumimoji="1" lang="ja-JP" altLang="en-US" smtClean="0"/>
              <a:pPr/>
              <a:t>182</a:t>
            </a:fld>
            <a:endParaRPr kumimoji="1" lang="ja-JP" altLang="en-US"/>
          </a:p>
        </p:txBody>
      </p:sp>
      <p:sp>
        <p:nvSpPr>
          <p:cNvPr id="9" name="四角形: 角を丸くする 8">
            <a:extLst>
              <a:ext uri="{FF2B5EF4-FFF2-40B4-BE49-F238E27FC236}">
                <a16:creationId xmlns:a16="http://schemas.microsoft.com/office/drawing/2014/main" id="{6D456DDF-4B7D-4596-9982-ABD670D6C992}"/>
              </a:ext>
            </a:extLst>
          </p:cNvPr>
          <p:cNvSpPr/>
          <p:nvPr/>
        </p:nvSpPr>
        <p:spPr bwMode="auto">
          <a:xfrm>
            <a:off x="856302" y="3840493"/>
            <a:ext cx="10493870" cy="577189"/>
          </a:xfrm>
          <a:prstGeom prst="roundRect">
            <a:avLst>
              <a:gd name="adj" fmla="val 13183"/>
            </a:avLst>
          </a:prstGeom>
          <a:solidFill>
            <a:srgbClr val="00879E"/>
          </a:solidFill>
          <a:ln w="19050" algn="ctr">
            <a:solidFill>
              <a:srgbClr val="00879E"/>
            </a:solidFill>
            <a:prstDash val="solid"/>
            <a:round/>
            <a:headEnd/>
            <a:tailEnd/>
          </a:ln>
          <a:effectLst/>
        </p:spPr>
        <p:txBody>
          <a:bodyPr wrap="none" rtlCol="0" anchor="ctr"/>
          <a:lstStyle/>
          <a:p>
            <a:pPr algn="ctr" fontAlgn="base">
              <a:spcBef>
                <a:spcPct val="0"/>
              </a:spcBef>
              <a:spcAft>
                <a:spcPct val="0"/>
              </a:spcAft>
            </a:pPr>
            <a:endParaRPr kumimoji="1" lang="ja-JP" altLang="en-US" dirty="0">
              <a:solidFill>
                <a:schemeClr val="bg1"/>
              </a:solidFill>
              <a:latin typeface="Arial" pitchFamily="34" charset="0"/>
              <a:ea typeface="ＭＳ Ｐゴシック" pitchFamily="50" charset="-128"/>
            </a:endParaRPr>
          </a:p>
        </p:txBody>
      </p:sp>
      <p:sp>
        <p:nvSpPr>
          <p:cNvPr id="10" name="正方形/長方形 9">
            <a:extLst>
              <a:ext uri="{FF2B5EF4-FFF2-40B4-BE49-F238E27FC236}">
                <a16:creationId xmlns:a16="http://schemas.microsoft.com/office/drawing/2014/main" id="{990BDE5C-254C-433A-BD74-EE2771F57294}"/>
              </a:ext>
            </a:extLst>
          </p:cNvPr>
          <p:cNvSpPr/>
          <p:nvPr/>
        </p:nvSpPr>
        <p:spPr>
          <a:xfrm>
            <a:off x="1551347" y="3940880"/>
            <a:ext cx="7525251" cy="440120"/>
          </a:xfrm>
          <a:prstGeom prst="rect">
            <a:avLst/>
          </a:prstGeom>
          <a:noFill/>
          <a:ln w="19050" algn="ctr">
            <a:noFill/>
            <a:prstDash val="dash"/>
            <a:round/>
            <a:headEnd/>
            <a:tailEnd/>
          </a:ln>
          <a:effectLst/>
        </p:spPr>
        <p:txBody>
          <a:bodyPr wrap="none" rtlCol="0" anchor="ctr"/>
          <a:lstStyle/>
          <a:p>
            <a:pPr fontAlgn="base">
              <a:spcBef>
                <a:spcPct val="0"/>
              </a:spcBef>
              <a:spcAft>
                <a:spcPct val="0"/>
              </a:spcAft>
            </a:pPr>
            <a:r>
              <a:rPr kumimoji="1" lang="ja-JP" altLang="en-US" sz="2200" b="1" spc="300" dirty="0">
                <a:solidFill>
                  <a:schemeClr val="bg1"/>
                </a:solidFill>
                <a:latin typeface="+mj-ea"/>
                <a:ea typeface="+mj-ea"/>
              </a:rPr>
              <a:t>今回改良を行うポイント</a:t>
            </a:r>
          </a:p>
        </p:txBody>
      </p:sp>
      <p:pic>
        <p:nvPicPr>
          <p:cNvPr id="11" name="図 10" descr="アイコン&#10;&#10;自動的に生成された説明">
            <a:extLst>
              <a:ext uri="{FF2B5EF4-FFF2-40B4-BE49-F238E27FC236}">
                <a16:creationId xmlns:a16="http://schemas.microsoft.com/office/drawing/2014/main" id="{7720435F-DF30-4A16-B0F1-9BE9EB8B68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7188" y="3892906"/>
            <a:ext cx="426733" cy="427586"/>
          </a:xfrm>
          <a:prstGeom prst="rect">
            <a:avLst/>
          </a:prstGeom>
        </p:spPr>
      </p:pic>
      <p:sp>
        <p:nvSpPr>
          <p:cNvPr id="8" name="コンテンツ プレースホルダー 2">
            <a:extLst>
              <a:ext uri="{FF2B5EF4-FFF2-40B4-BE49-F238E27FC236}">
                <a16:creationId xmlns:a16="http://schemas.microsoft.com/office/drawing/2014/main" id="{733E62C9-1A65-4181-ACD0-3065DF9AF0E5}"/>
              </a:ext>
            </a:extLst>
          </p:cNvPr>
          <p:cNvSpPr txBox="1">
            <a:spLocks/>
          </p:cNvSpPr>
          <p:nvPr/>
        </p:nvSpPr>
        <p:spPr bwMode="auto">
          <a:xfrm>
            <a:off x="920082" y="4701731"/>
            <a:ext cx="10493870" cy="819789"/>
          </a:xfrm>
          <a:prstGeom prst="rect">
            <a:avLst/>
          </a:prstGeom>
        </p:spPr>
        <p:txBody>
          <a:bodyPr vert="horz" wrap="none" lIns="91440" tIns="45720" rIns="91440" bIns="45720" rtlCol="0">
            <a:noAutofit/>
          </a:bodyPr>
          <a:lstStyle>
            <a:lvl1pPr marL="357188" marR="0" indent="-357188"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n"/>
              <a:tabLst/>
              <a:defRPr kumimoji="1" lang="en-US" altLang="ja-JP"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1pPr>
            <a:lvl2pPr marL="742950" marR="0" indent="-28575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l"/>
              <a:tabLst/>
              <a:defRPr kumimoji="1" lang="ja-JP" altLang="en-US"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2pPr>
            <a:lvl3pPr marL="1143000" marR="0" indent="-2286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3pPr>
            <a:lvl4pPr marL="1714500" marR="0" indent="-3429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4pPr>
            <a:lvl5pPr marL="2114550" marR="0" indent="-28575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lnSpc>
                <a:spcPct val="130000"/>
              </a:lnSpc>
              <a:spcBef>
                <a:spcPts val="0"/>
              </a:spcBef>
              <a:spcAft>
                <a:spcPts val="0"/>
              </a:spcAft>
              <a:buClr>
                <a:schemeClr val="tx1">
                  <a:lumMod val="75000"/>
                  <a:lumOff val="25000"/>
                </a:schemeClr>
              </a:buClr>
            </a:pPr>
            <a:r>
              <a:rPr lang="ja-JP" altLang="en-US" sz="2000" b="1" dirty="0"/>
              <a:t>複数の説明変数を使った重回帰モデルを構築する</a:t>
            </a:r>
            <a:endParaRPr lang="en-US" altLang="ja-JP" sz="2000" b="1" dirty="0"/>
          </a:p>
          <a:p>
            <a:pPr>
              <a:lnSpc>
                <a:spcPct val="130000"/>
              </a:lnSpc>
              <a:spcBef>
                <a:spcPts val="0"/>
              </a:spcBef>
              <a:spcAft>
                <a:spcPts val="0"/>
              </a:spcAft>
              <a:buClr>
                <a:schemeClr val="tx1">
                  <a:lumMod val="75000"/>
                  <a:lumOff val="25000"/>
                </a:schemeClr>
              </a:buClr>
            </a:pPr>
            <a:r>
              <a:rPr lang="ja-JP" altLang="en-US" sz="2000" b="1" dirty="0"/>
              <a:t>カテゴリ変数を利用する</a:t>
            </a:r>
            <a:endParaRPr lang="en-US" altLang="ja-JP" sz="2000" b="1" dirty="0"/>
          </a:p>
          <a:p>
            <a:pPr>
              <a:lnSpc>
                <a:spcPct val="130000"/>
              </a:lnSpc>
              <a:spcBef>
                <a:spcPts val="0"/>
              </a:spcBef>
              <a:spcAft>
                <a:spcPts val="0"/>
              </a:spcAft>
              <a:buClr>
                <a:schemeClr val="tx1">
                  <a:lumMod val="75000"/>
                  <a:lumOff val="25000"/>
                </a:schemeClr>
              </a:buClr>
            </a:pPr>
            <a:r>
              <a:rPr lang="ja-JP" altLang="en-US" sz="2000" b="1" dirty="0"/>
              <a:t>検証データを用いて評価を行う</a:t>
            </a:r>
            <a:endParaRPr lang="en-US" altLang="ja-JP" sz="2000" b="1" dirty="0"/>
          </a:p>
        </p:txBody>
      </p:sp>
      <p:pic>
        <p:nvPicPr>
          <p:cNvPr id="13" name="図 12">
            <a:extLst>
              <a:ext uri="{FF2B5EF4-FFF2-40B4-BE49-F238E27FC236}">
                <a16:creationId xmlns:a16="http://schemas.microsoft.com/office/drawing/2014/main" id="{41F3D78B-12EA-4727-8695-AB792EB6B2B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16834" y="5102544"/>
            <a:ext cx="1017037" cy="1017037"/>
          </a:xfrm>
          <a:prstGeom prst="rect">
            <a:avLst/>
          </a:prstGeom>
        </p:spPr>
      </p:pic>
      <p:pic>
        <p:nvPicPr>
          <p:cNvPr id="14" name="図 13">
            <a:extLst>
              <a:ext uri="{FF2B5EF4-FFF2-40B4-BE49-F238E27FC236}">
                <a16:creationId xmlns:a16="http://schemas.microsoft.com/office/drawing/2014/main" id="{E9B5DEF3-9A49-473D-953E-C2032910BED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08659" y="5221592"/>
            <a:ext cx="941816" cy="941816"/>
          </a:xfrm>
          <a:prstGeom prst="rect">
            <a:avLst/>
          </a:prstGeom>
        </p:spPr>
      </p:pic>
      <p:sp>
        <p:nvSpPr>
          <p:cNvPr id="15" name="吹き出し: 角を丸めた四角形 14">
            <a:extLst>
              <a:ext uri="{FF2B5EF4-FFF2-40B4-BE49-F238E27FC236}">
                <a16:creationId xmlns:a16="http://schemas.microsoft.com/office/drawing/2014/main" id="{F3B36EE7-6443-42B7-B16A-B4BFA4D810DC}"/>
              </a:ext>
            </a:extLst>
          </p:cNvPr>
          <p:cNvSpPr/>
          <p:nvPr/>
        </p:nvSpPr>
        <p:spPr>
          <a:xfrm>
            <a:off x="8251962" y="5705575"/>
            <a:ext cx="2145922" cy="577082"/>
          </a:xfrm>
          <a:prstGeom prst="wedgeRoundRectCallout">
            <a:avLst>
              <a:gd name="adj1" fmla="val 56090"/>
              <a:gd name="adj2" fmla="val -43476"/>
              <a:gd name="adj3" fmla="val 16667"/>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sz="2400" b="1" dirty="0">
                <a:solidFill>
                  <a:srgbClr val="494949"/>
                </a:solidFill>
                <a:latin typeface="+mn-ea"/>
              </a:rPr>
              <a:t>心配ご無用！</a:t>
            </a:r>
          </a:p>
        </p:txBody>
      </p:sp>
      <p:sp>
        <p:nvSpPr>
          <p:cNvPr id="16" name="思考の吹き出し: 雲形 15">
            <a:extLst>
              <a:ext uri="{FF2B5EF4-FFF2-40B4-BE49-F238E27FC236}">
                <a16:creationId xmlns:a16="http://schemas.microsoft.com/office/drawing/2014/main" id="{B7B665ED-F3B8-4F54-9C33-13DCF32DFE7A}"/>
              </a:ext>
            </a:extLst>
          </p:cNvPr>
          <p:cNvSpPr/>
          <p:nvPr/>
        </p:nvSpPr>
        <p:spPr>
          <a:xfrm>
            <a:off x="7360452" y="3940880"/>
            <a:ext cx="3431653" cy="1280712"/>
          </a:xfrm>
          <a:prstGeom prst="cloudCallout">
            <a:avLst>
              <a:gd name="adj1" fmla="val -33068"/>
              <a:gd name="adj2" fmla="val 60314"/>
            </a:avLst>
          </a:prstGeom>
          <a:solidFill>
            <a:srgbClr val="FFDBC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sz="1400" b="1" dirty="0">
                <a:solidFill>
                  <a:srgbClr val="494949"/>
                </a:solidFill>
                <a:latin typeface="+mn-ea"/>
              </a:rPr>
              <a:t>もう少し精度が出ないと、</a:t>
            </a:r>
            <a:endParaRPr kumimoji="1" lang="en-US" altLang="ja-JP" sz="1400" b="1" dirty="0">
              <a:solidFill>
                <a:srgbClr val="494949"/>
              </a:solidFill>
              <a:latin typeface="+mn-ea"/>
            </a:endParaRPr>
          </a:p>
          <a:p>
            <a:pPr algn="ctr"/>
            <a:r>
              <a:rPr kumimoji="1" lang="ja-JP" altLang="en-US" sz="1400" b="1" dirty="0">
                <a:solidFill>
                  <a:srgbClr val="494949"/>
                </a:solidFill>
                <a:latin typeface="+mn-ea"/>
              </a:rPr>
              <a:t>実用は難しいな</a:t>
            </a:r>
            <a:r>
              <a:rPr kumimoji="1" lang="en-US" altLang="ja-JP" sz="1400" b="1" dirty="0">
                <a:solidFill>
                  <a:srgbClr val="494949"/>
                </a:solidFill>
                <a:latin typeface="+mn-ea"/>
              </a:rPr>
              <a:t>...</a:t>
            </a:r>
            <a:endParaRPr kumimoji="1" lang="ja-JP" altLang="en-US" sz="1400" b="1" dirty="0">
              <a:solidFill>
                <a:srgbClr val="494949"/>
              </a:solidFill>
              <a:latin typeface="+mn-ea"/>
            </a:endParaRPr>
          </a:p>
        </p:txBody>
      </p:sp>
    </p:spTree>
    <p:extLst>
      <p:ext uri="{BB962C8B-B14F-4D97-AF65-F5344CB8AC3E}">
        <p14:creationId xmlns:p14="http://schemas.microsoft.com/office/powerpoint/2010/main" val="473242372"/>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kumimoji="1" lang="en-US" altLang="ja-JP" dirty="0"/>
              <a:t>2-4-2.</a:t>
            </a:r>
            <a:r>
              <a:rPr lang="ja-JP" altLang="en-US" dirty="0"/>
              <a:t>重</a:t>
            </a:r>
            <a:r>
              <a:rPr kumimoji="1" lang="ja-JP" altLang="en-US" dirty="0"/>
              <a:t>回帰分析ハンズオン</a:t>
            </a:r>
          </a:p>
        </p:txBody>
      </p:sp>
      <p:sp>
        <p:nvSpPr>
          <p:cNvPr id="5" name="スライド番号プレースホルダー 4">
            <a:extLst>
              <a:ext uri="{FF2B5EF4-FFF2-40B4-BE49-F238E27FC236}">
                <a16:creationId xmlns:a16="http://schemas.microsoft.com/office/drawing/2014/main" id="{C905B90A-465B-402F-BC68-6932C2B00E04}"/>
              </a:ext>
            </a:extLst>
          </p:cNvPr>
          <p:cNvSpPr>
            <a:spLocks noGrp="1"/>
          </p:cNvSpPr>
          <p:nvPr>
            <p:ph type="sldNum" sz="quarter" idx="10"/>
          </p:nvPr>
        </p:nvSpPr>
        <p:spPr/>
        <p:txBody>
          <a:bodyPr/>
          <a:lstStyle/>
          <a:p>
            <a:fld id="{5D750650-B10A-47BF-93C2-E1678438B37A}" type="slidenum">
              <a:rPr kumimoji="1" lang="ja-JP" altLang="en-US" smtClean="0"/>
              <a:pPr/>
              <a:t>183</a:t>
            </a:fld>
            <a:endParaRPr kumimoji="1" lang="ja-JP" altLang="en-US"/>
          </a:p>
        </p:txBody>
      </p:sp>
      <p:sp>
        <p:nvSpPr>
          <p:cNvPr id="4" name="テキスト ボックス 3">
            <a:extLst>
              <a:ext uri="{FF2B5EF4-FFF2-40B4-BE49-F238E27FC236}">
                <a16:creationId xmlns:a16="http://schemas.microsoft.com/office/drawing/2014/main" id="{EB308ADB-2C24-40A0-9C1C-3E0C25EC8182}"/>
              </a:ext>
            </a:extLst>
          </p:cNvPr>
          <p:cNvSpPr txBox="1"/>
          <p:nvPr/>
        </p:nvSpPr>
        <p:spPr>
          <a:xfrm>
            <a:off x="766763" y="941642"/>
            <a:ext cx="10658473" cy="947182"/>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20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pPr>
              <a:lnSpc>
                <a:spcPct val="130000"/>
              </a:lnSpc>
            </a:pPr>
            <a:r>
              <a:rPr lang="en-US" altLang="ja-JP" sz="2200" dirty="0" err="1"/>
              <a:t>mlho</a:t>
            </a:r>
            <a:r>
              <a:rPr lang="en-US" altLang="ja-JP" sz="2200" dirty="0"/>
              <a:t>/exercise </a:t>
            </a:r>
            <a:r>
              <a:rPr lang="ja-JP" altLang="en-US" sz="2200" dirty="0"/>
              <a:t>フォルダの中の</a:t>
            </a:r>
            <a:endParaRPr lang="en-US" altLang="ja-JP" sz="2200" dirty="0"/>
          </a:p>
          <a:p>
            <a:pPr>
              <a:lnSpc>
                <a:spcPct val="130000"/>
              </a:lnSpc>
            </a:pPr>
            <a:r>
              <a:rPr lang="ja-JP" altLang="en-US" sz="2200" dirty="0"/>
              <a:t>「</a:t>
            </a:r>
            <a:r>
              <a:rPr lang="en-US" altLang="ja-JP" sz="2200" dirty="0"/>
              <a:t>2-1-2_</a:t>
            </a:r>
            <a:r>
              <a:rPr lang="ja-JP" altLang="en-US" sz="2200" dirty="0"/>
              <a:t>線形回帰による中古マンションの価格予測②</a:t>
            </a:r>
            <a:r>
              <a:rPr lang="en-US" altLang="ja-JP" sz="2200" dirty="0"/>
              <a:t>.ipynb</a:t>
            </a:r>
            <a:r>
              <a:rPr lang="ja-JP" altLang="en-US" sz="2200" dirty="0"/>
              <a:t>」を実行する</a:t>
            </a:r>
          </a:p>
        </p:txBody>
      </p:sp>
      <p:sp>
        <p:nvSpPr>
          <p:cNvPr id="10" name="テキスト ボックス 9">
            <a:extLst>
              <a:ext uri="{FF2B5EF4-FFF2-40B4-BE49-F238E27FC236}">
                <a16:creationId xmlns:a16="http://schemas.microsoft.com/office/drawing/2014/main" id="{BE4933CE-8860-400E-B6E0-885EC2D98D0B}"/>
              </a:ext>
            </a:extLst>
          </p:cNvPr>
          <p:cNvSpPr txBox="1"/>
          <p:nvPr/>
        </p:nvSpPr>
        <p:spPr>
          <a:xfrm>
            <a:off x="766763" y="4738616"/>
            <a:ext cx="6752884" cy="916405"/>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20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pPr algn="l">
              <a:lnSpc>
                <a:spcPct val="130000"/>
              </a:lnSpc>
            </a:pPr>
            <a:r>
              <a:rPr lang="en-US" altLang="ja-JP" sz="1400" dirty="0">
                <a:solidFill>
                  <a:srgbClr val="F36C37"/>
                </a:solidFill>
              </a:rPr>
              <a:t>※ </a:t>
            </a:r>
            <a:r>
              <a:rPr lang="ja-JP" altLang="en-US" sz="1400" dirty="0">
                <a:solidFill>
                  <a:srgbClr val="F36C37"/>
                </a:solidFill>
              </a:rPr>
              <a:t>プログラム及びプログラムの説明は </a:t>
            </a:r>
            <a:r>
              <a:rPr lang="en-US" altLang="ja-JP" sz="1400" dirty="0">
                <a:solidFill>
                  <a:srgbClr val="F36C37"/>
                </a:solidFill>
              </a:rPr>
              <a:t>Google Colab </a:t>
            </a:r>
            <a:r>
              <a:rPr lang="ja-JP" altLang="en-US" sz="1400" dirty="0">
                <a:solidFill>
                  <a:srgbClr val="F36C37"/>
                </a:solidFill>
              </a:rPr>
              <a:t>ノートブック内に記載しています。テキストにはプログラムのダイジェストのみ掲載して</a:t>
            </a:r>
            <a:endParaRPr lang="en-US" altLang="ja-JP" sz="1400" dirty="0">
              <a:solidFill>
                <a:srgbClr val="F36C37"/>
              </a:solidFill>
            </a:endParaRPr>
          </a:p>
          <a:p>
            <a:pPr algn="l">
              <a:lnSpc>
                <a:spcPct val="130000"/>
              </a:lnSpc>
            </a:pPr>
            <a:r>
              <a:rPr lang="ja-JP" altLang="en-US" sz="1400" dirty="0">
                <a:solidFill>
                  <a:srgbClr val="F36C37"/>
                </a:solidFill>
              </a:rPr>
              <a:t>います。</a:t>
            </a:r>
          </a:p>
        </p:txBody>
      </p:sp>
      <p:sp>
        <p:nvSpPr>
          <p:cNvPr id="12" name="四角形: 角を丸くする 11">
            <a:extLst>
              <a:ext uri="{FF2B5EF4-FFF2-40B4-BE49-F238E27FC236}">
                <a16:creationId xmlns:a16="http://schemas.microsoft.com/office/drawing/2014/main" id="{D9087632-89E8-4B86-9784-C818E91780DA}"/>
              </a:ext>
            </a:extLst>
          </p:cNvPr>
          <p:cNvSpPr/>
          <p:nvPr/>
        </p:nvSpPr>
        <p:spPr>
          <a:xfrm>
            <a:off x="766763" y="1888824"/>
            <a:ext cx="10599737" cy="2616942"/>
          </a:xfrm>
          <a:prstGeom prst="roundRect">
            <a:avLst>
              <a:gd name="adj" fmla="val 1884"/>
            </a:avLst>
          </a:prstGeom>
          <a:solidFill>
            <a:srgbClr val="FFF4E1"/>
          </a:solidFill>
          <a:ln w="19050" algn="ctr">
            <a:noFill/>
            <a:prstDash val="dash"/>
            <a:round/>
            <a:headEnd/>
            <a:tailEnd/>
          </a:ln>
          <a:effectLst/>
        </p:spPr>
        <p:txBody>
          <a:bodyPr rot="0" spcFirstLastPara="0" vertOverflow="overflow" horzOverflow="overflow" vert="horz" wrap="square" lIns="180000" tIns="72000" rIns="180000" bIns="72000" numCol="1" spcCol="0" rtlCol="0" fromWordArt="0" anchor="ctr" anchorCtr="0" forceAA="0" compatLnSpc="1">
            <a:prstTxWarp prst="textNoShape">
              <a:avLst/>
            </a:prstTxWarp>
            <a:noAutofit/>
          </a:bodyPr>
          <a:lstStyle/>
          <a:p>
            <a:pPr marL="171450" indent="-171450" algn="just">
              <a:lnSpc>
                <a:spcPct val="120000"/>
              </a:lnSpc>
              <a:spcAft>
                <a:spcPts val="400"/>
              </a:spcAft>
              <a:buClr>
                <a:srgbClr val="F36C37"/>
              </a:buClr>
              <a:buFont typeface="Wingdings" panose="05000000000000000000" pitchFamily="2" charset="2"/>
              <a:buChar char="l"/>
            </a:pPr>
            <a:endParaRPr lang="ja-JP" altLang="en-US" sz="1100" spc="150" dirty="0">
              <a:solidFill>
                <a:schemeClr val="tx1"/>
              </a:solidFill>
              <a:latin typeface="+mj-ea"/>
              <a:ea typeface="+mj-ea"/>
            </a:endParaRPr>
          </a:p>
        </p:txBody>
      </p:sp>
      <p:pic>
        <p:nvPicPr>
          <p:cNvPr id="11" name="図 10" descr="グラフィカル ユーザー インターフェイス, アプリケーション&#10;&#10;自動的に生成された説明">
            <a:extLst>
              <a:ext uri="{FF2B5EF4-FFF2-40B4-BE49-F238E27FC236}">
                <a16:creationId xmlns:a16="http://schemas.microsoft.com/office/drawing/2014/main" id="{D291127B-E84F-4D8F-B816-6299FECB45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24327" y="4124334"/>
            <a:ext cx="3243747" cy="2018226"/>
          </a:xfrm>
          <a:prstGeom prst="rect">
            <a:avLst/>
          </a:prstGeom>
        </p:spPr>
      </p:pic>
      <p:sp>
        <p:nvSpPr>
          <p:cNvPr id="13" name="コンテンツ プレースホルダー 2">
            <a:extLst>
              <a:ext uri="{FF2B5EF4-FFF2-40B4-BE49-F238E27FC236}">
                <a16:creationId xmlns:a16="http://schemas.microsoft.com/office/drawing/2014/main" id="{EF96ADA1-9B2A-4DD3-9BB0-2401B4B06B52}"/>
              </a:ext>
            </a:extLst>
          </p:cNvPr>
          <p:cNvSpPr txBox="1">
            <a:spLocks/>
          </p:cNvSpPr>
          <p:nvPr/>
        </p:nvSpPr>
        <p:spPr bwMode="auto">
          <a:xfrm>
            <a:off x="1113954" y="2070963"/>
            <a:ext cx="9964088" cy="2251449"/>
          </a:xfrm>
          <a:prstGeom prst="rect">
            <a:avLst/>
          </a:prstGeom>
        </p:spPr>
        <p:txBody>
          <a:bodyPr vert="horz" wrap="square" lIns="91440" tIns="45720" rIns="91440" bIns="45720" rtlCol="0" anchor="ctr">
            <a:noAutofit/>
          </a:bodyPr>
          <a:lstStyle>
            <a:lvl1pPr marL="357188" marR="0" indent="-357188"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n"/>
              <a:tabLst/>
              <a:defRPr kumimoji="1" lang="en-US" altLang="ja-JP"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1pPr>
            <a:lvl2pPr marL="742950" marR="0" indent="-28575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l"/>
              <a:tabLst/>
              <a:defRPr kumimoji="1" lang="ja-JP" altLang="en-US"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2pPr>
            <a:lvl3pPr marL="1143000" marR="0" indent="-2286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3pPr>
            <a:lvl4pPr marL="1714500" marR="0" indent="-3429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4pPr>
            <a:lvl5pPr marL="2114550" marR="0" indent="-28575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lnSpc>
                <a:spcPct val="120000"/>
              </a:lnSpc>
              <a:spcBef>
                <a:spcPts val="0"/>
              </a:spcBef>
              <a:spcAft>
                <a:spcPts val="2400"/>
              </a:spcAft>
              <a:buClr>
                <a:srgbClr val="F36C37"/>
              </a:buClr>
              <a:buFont typeface="Wingdings" panose="05000000000000000000" pitchFamily="2" charset="2"/>
              <a:buNone/>
            </a:pPr>
            <a:r>
              <a:rPr lang="ja-JP" altLang="en-US" sz="2000" b="1" dirty="0">
                <a:solidFill>
                  <a:srgbClr val="F36C37"/>
                </a:solidFill>
              </a:rPr>
              <a:t>重回帰分析、カテゴリ変数の利用、検証データの利用をプログラムで実行してみます。</a:t>
            </a:r>
            <a:br>
              <a:rPr lang="en-US" altLang="ja-JP" sz="2000" b="1" dirty="0">
                <a:solidFill>
                  <a:srgbClr val="F36C37"/>
                </a:solidFill>
              </a:rPr>
            </a:br>
            <a:r>
              <a:rPr lang="ja-JP" altLang="en-US" sz="2000" b="1" dirty="0">
                <a:solidFill>
                  <a:srgbClr val="F36C37"/>
                </a:solidFill>
              </a:rPr>
              <a:t>このプログラムでは、引き続き中古マンションの価格を線形回帰を用いて予測する</a:t>
            </a:r>
            <a:br>
              <a:rPr lang="en-US" altLang="ja-JP" sz="2000" b="1" dirty="0">
                <a:solidFill>
                  <a:srgbClr val="F36C37"/>
                </a:solidFill>
              </a:rPr>
            </a:br>
            <a:r>
              <a:rPr lang="ja-JP" altLang="en-US" sz="2000" b="1" dirty="0">
                <a:solidFill>
                  <a:srgbClr val="F36C37"/>
                </a:solidFill>
              </a:rPr>
              <a:t>モデルを作成します。</a:t>
            </a:r>
            <a:endParaRPr lang="en-US" altLang="ja-JP" sz="2000" b="1" dirty="0">
              <a:solidFill>
                <a:srgbClr val="F36C37"/>
              </a:solidFill>
            </a:endParaRPr>
          </a:p>
        </p:txBody>
      </p:sp>
    </p:spTree>
    <p:extLst>
      <p:ext uri="{BB962C8B-B14F-4D97-AF65-F5344CB8AC3E}">
        <p14:creationId xmlns:p14="http://schemas.microsoft.com/office/powerpoint/2010/main" val="1057363571"/>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テキスト ボックス 6">
            <a:extLst>
              <a:ext uri="{FF2B5EF4-FFF2-40B4-BE49-F238E27FC236}">
                <a16:creationId xmlns:a16="http://schemas.microsoft.com/office/drawing/2014/main" id="{2F1127E5-9282-4A02-8889-BA620D0A3CE0}"/>
              </a:ext>
            </a:extLst>
          </p:cNvPr>
          <p:cNvSpPr txBox="1"/>
          <p:nvPr/>
        </p:nvSpPr>
        <p:spPr>
          <a:xfrm>
            <a:off x="835766" y="1090653"/>
            <a:ext cx="10386245" cy="1103939"/>
          </a:xfrm>
          <a:prstGeom prst="rect">
            <a:avLst/>
          </a:prstGeom>
        </p:spPr>
        <p:txBody>
          <a:bodyPr vert="horz" wrap="none" lIns="91440" tIns="45720" rIns="91440" bIns="45720" rtlCol="0">
            <a:noAutofit/>
          </a:bodyPr>
          <a:lstStyle>
            <a:defPPr>
              <a:defRPr lang="en-US"/>
            </a:defPPr>
            <a:lvl1pPr marL="357188" marR="0" indent="-357188" defTabSz="914400" fontAlgn="base">
              <a:lnSpc>
                <a:spcPct val="100000"/>
              </a:lnSpc>
              <a:spcBef>
                <a:spcPts val="0"/>
              </a:spcBef>
              <a:spcAft>
                <a:spcPts val="600"/>
              </a:spcAft>
              <a:buClr>
                <a:schemeClr val="tx1">
                  <a:lumMod val="75000"/>
                  <a:lumOff val="25000"/>
                </a:schemeClr>
              </a:buClr>
              <a:buSzTx/>
              <a:buFont typeface="Wingdings" panose="05000000000000000000" pitchFamily="2" charset="2"/>
              <a:buChar char="n"/>
              <a:tabLst/>
              <a:defRPr kumimoji="1" sz="2000" b="1" baseline="0">
                <a:solidFill>
                  <a:schemeClr val="tx1">
                    <a:lumMod val="75000"/>
                    <a:lumOff val="25000"/>
                  </a:schemeClr>
                </a:solidFill>
                <a:latin typeface="メイリオ" panose="020B0604030504040204" pitchFamily="50" charset="-128"/>
                <a:ea typeface="メイリオ" panose="020B0604030504040204" pitchFamily="50" charset="-128"/>
              </a:defRPr>
            </a:lvl1pPr>
            <a:lvl2pPr marL="742950" marR="0" indent="-285750" defTabSz="914400" fontAlgn="base">
              <a:lnSpc>
                <a:spcPct val="100000"/>
              </a:lnSpc>
              <a:spcBef>
                <a:spcPct val="20000"/>
              </a:spcBef>
              <a:spcAft>
                <a:spcPct val="0"/>
              </a:spcAft>
              <a:buClr>
                <a:schemeClr val="tx1"/>
              </a:buClr>
              <a:buSzTx/>
              <a:buFont typeface="Wingdings" panose="05000000000000000000" pitchFamily="2" charset="2"/>
              <a:buChar char="l"/>
              <a:tabLst/>
              <a:defRPr kumimoji="1" sz="2800" baseline="0">
                <a:solidFill>
                  <a:schemeClr val="tx1">
                    <a:lumMod val="75000"/>
                    <a:lumOff val="25000"/>
                  </a:schemeClr>
                </a:solidFill>
                <a:latin typeface="メイリオ" panose="020B0604030504040204" pitchFamily="50" charset="-128"/>
                <a:ea typeface="メイリオ" panose="020B0604030504040204" pitchFamily="50" charset="-128"/>
              </a:defRPr>
            </a:lvl2pPr>
            <a:lvl3pPr marL="1143000" marR="0" indent="-22860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3pPr>
            <a:lvl4pPr marL="1714500" marR="0" indent="-34290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4pPr>
            <a:lvl5pPr marL="2114550" marR="0" indent="-28575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5pPr>
            <a:lvl6pPr marL="2514600" indent="-228600" defTabSz="914400">
              <a:lnSpc>
                <a:spcPct val="90000"/>
              </a:lnSpc>
              <a:spcBef>
                <a:spcPts val="500"/>
              </a:spcBef>
              <a:buFont typeface="Arial" panose="020B0604020202020204" pitchFamily="34" charset="0"/>
              <a:buChar char="•"/>
              <a:defRPr kumimoji="1"/>
            </a:lvl6pPr>
            <a:lvl7pPr marL="2971800" indent="-228600" defTabSz="914400">
              <a:lnSpc>
                <a:spcPct val="90000"/>
              </a:lnSpc>
              <a:spcBef>
                <a:spcPts val="500"/>
              </a:spcBef>
              <a:buFont typeface="Arial" panose="020B0604020202020204" pitchFamily="34" charset="0"/>
              <a:buChar char="•"/>
              <a:defRPr kumimoji="1"/>
            </a:lvl7pPr>
            <a:lvl8pPr marL="3429000" indent="-228600" defTabSz="914400">
              <a:lnSpc>
                <a:spcPct val="90000"/>
              </a:lnSpc>
              <a:spcBef>
                <a:spcPts val="500"/>
              </a:spcBef>
              <a:buFont typeface="Arial" panose="020B0604020202020204" pitchFamily="34" charset="0"/>
              <a:buChar char="•"/>
              <a:defRPr kumimoji="1"/>
            </a:lvl8pPr>
            <a:lvl9pPr marL="3886200" indent="-228600" defTabSz="914400">
              <a:lnSpc>
                <a:spcPct val="90000"/>
              </a:lnSpc>
              <a:spcBef>
                <a:spcPts val="500"/>
              </a:spcBef>
              <a:buFont typeface="Arial" panose="020B0604020202020204" pitchFamily="34" charset="0"/>
              <a:buChar char="•"/>
              <a:defRPr kumimoji="1"/>
            </a:lvl9pPr>
          </a:lstStyle>
          <a:p>
            <a:pPr>
              <a:buClr>
                <a:srgbClr val="F36C37"/>
              </a:buClr>
              <a:buFont typeface="Wingdings" panose="05000000000000000000" pitchFamily="2" charset="2"/>
              <a:buChar char="l"/>
            </a:pPr>
            <a:r>
              <a:rPr lang="ja-JP" altLang="en-US" sz="1800" dirty="0"/>
              <a:t>重回帰分析とは</a:t>
            </a:r>
          </a:p>
          <a:p>
            <a:pPr lvl="1">
              <a:buClr>
                <a:srgbClr val="F36C37"/>
              </a:buClr>
            </a:pPr>
            <a:r>
              <a:rPr lang="ja-JP" altLang="en-US" sz="1400" b="1" dirty="0"/>
              <a:t>説明変数を複数使用した線形回帰</a:t>
            </a:r>
            <a:endParaRPr lang="en-US" altLang="ja-JP" sz="1400" b="1" dirty="0"/>
          </a:p>
          <a:p>
            <a:pPr lvl="1">
              <a:buClr>
                <a:srgbClr val="F36C37"/>
              </a:buClr>
            </a:pPr>
            <a:r>
              <a:rPr lang="ja-JP" altLang="en-US" sz="1400" b="1" dirty="0"/>
              <a:t>予測に影響のありそうな複数の説明変数を加えることで、より複雑な要素を考慮した予測を行える</a:t>
            </a:r>
            <a:endParaRPr lang="en-US" altLang="ja-JP" sz="1400" b="1" dirty="0"/>
          </a:p>
          <a:p>
            <a:pPr lvl="1">
              <a:buClr>
                <a:srgbClr val="F36C37"/>
              </a:buClr>
            </a:pPr>
            <a:r>
              <a:rPr lang="ja-JP" altLang="en-US" sz="1400" b="1" dirty="0"/>
              <a:t>数学的に計算可能だが、説明変数の数が</a:t>
            </a:r>
            <a:r>
              <a:rPr lang="en-US" altLang="ja-JP" sz="1400" b="1" dirty="0"/>
              <a:t>3</a:t>
            </a:r>
            <a:r>
              <a:rPr lang="ja-JP" altLang="en-US" sz="1400" b="1" dirty="0"/>
              <a:t>つ以上になると</a:t>
            </a:r>
            <a:r>
              <a:rPr lang="en-US" altLang="ja-JP" sz="1400" b="1" dirty="0"/>
              <a:t>4</a:t>
            </a:r>
            <a:r>
              <a:rPr lang="ja-JP" altLang="en-US" sz="1400" b="1" dirty="0"/>
              <a:t>次元以上の空間になるため、視覚的に表現することは難しい</a:t>
            </a:r>
            <a:endParaRPr lang="ja-JP" altLang="en-US" sz="1800" dirty="0"/>
          </a:p>
        </p:txBody>
      </p:sp>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lang="en-US" altLang="ja-JP" dirty="0"/>
              <a:t>2-4-3.</a:t>
            </a:r>
            <a:r>
              <a:rPr lang="ja-JP" altLang="en-US" dirty="0"/>
              <a:t>重回帰分析</a:t>
            </a:r>
            <a:endParaRPr kumimoji="1" lang="ja-JP" altLang="en-US" dirty="0"/>
          </a:p>
        </p:txBody>
      </p:sp>
      <p:sp>
        <p:nvSpPr>
          <p:cNvPr id="5" name="スライド番号プレースホルダー 4">
            <a:extLst>
              <a:ext uri="{FF2B5EF4-FFF2-40B4-BE49-F238E27FC236}">
                <a16:creationId xmlns:a16="http://schemas.microsoft.com/office/drawing/2014/main" id="{C905B90A-465B-402F-BC68-6932C2B00E04}"/>
              </a:ext>
            </a:extLst>
          </p:cNvPr>
          <p:cNvSpPr>
            <a:spLocks noGrp="1"/>
          </p:cNvSpPr>
          <p:nvPr>
            <p:ph type="sldNum" sz="quarter" idx="10"/>
          </p:nvPr>
        </p:nvSpPr>
        <p:spPr/>
        <p:txBody>
          <a:bodyPr/>
          <a:lstStyle/>
          <a:p>
            <a:fld id="{5D750650-B10A-47BF-93C2-E1678438B37A}" type="slidenum">
              <a:rPr kumimoji="1" lang="ja-JP" altLang="en-US" smtClean="0"/>
              <a:pPr/>
              <a:t>184</a:t>
            </a:fld>
            <a:endParaRPr kumimoji="1" lang="ja-JP" altLang="en-US"/>
          </a:p>
        </p:txBody>
      </p:sp>
      <p:graphicFrame>
        <p:nvGraphicFramePr>
          <p:cNvPr id="4" name="表 7">
            <a:extLst>
              <a:ext uri="{FF2B5EF4-FFF2-40B4-BE49-F238E27FC236}">
                <a16:creationId xmlns:a16="http://schemas.microsoft.com/office/drawing/2014/main" id="{77C8EC45-9CF9-4ADB-AC49-5A4162639EA0}"/>
              </a:ext>
            </a:extLst>
          </p:cNvPr>
          <p:cNvGraphicFramePr>
            <a:graphicFrameLocks noGrp="1"/>
          </p:cNvGraphicFramePr>
          <p:nvPr>
            <p:extLst>
              <p:ext uri="{D42A27DB-BD31-4B8C-83A1-F6EECF244321}">
                <p14:modId xmlns:p14="http://schemas.microsoft.com/office/powerpoint/2010/main" val="2995554342"/>
              </p:ext>
            </p:extLst>
          </p:nvPr>
        </p:nvGraphicFramePr>
        <p:xfrm>
          <a:off x="766763" y="2601989"/>
          <a:ext cx="10658475" cy="1806268"/>
        </p:xfrm>
        <a:graphic>
          <a:graphicData uri="http://schemas.openxmlformats.org/drawingml/2006/table">
            <a:tbl>
              <a:tblPr firstRow="1" bandRow="1">
                <a:tableStyleId>{21E4AEA4-8DFA-4A89-87EB-49C32662AFE0}</a:tableStyleId>
              </a:tblPr>
              <a:tblGrid>
                <a:gridCol w="1052706">
                  <a:extLst>
                    <a:ext uri="{9D8B030D-6E8A-4147-A177-3AD203B41FA5}">
                      <a16:colId xmlns:a16="http://schemas.microsoft.com/office/drawing/2014/main" val="3651834403"/>
                    </a:ext>
                  </a:extLst>
                </a:gridCol>
                <a:gridCol w="757456">
                  <a:extLst>
                    <a:ext uri="{9D8B030D-6E8A-4147-A177-3AD203B41FA5}">
                      <a16:colId xmlns:a16="http://schemas.microsoft.com/office/drawing/2014/main" val="3565889333"/>
                    </a:ext>
                  </a:extLst>
                </a:gridCol>
                <a:gridCol w="905081">
                  <a:extLst>
                    <a:ext uri="{9D8B030D-6E8A-4147-A177-3AD203B41FA5}">
                      <a16:colId xmlns:a16="http://schemas.microsoft.com/office/drawing/2014/main" val="3869457875"/>
                    </a:ext>
                  </a:extLst>
                </a:gridCol>
                <a:gridCol w="746459">
                  <a:extLst>
                    <a:ext uri="{9D8B030D-6E8A-4147-A177-3AD203B41FA5}">
                      <a16:colId xmlns:a16="http://schemas.microsoft.com/office/drawing/2014/main" val="1593349839"/>
                    </a:ext>
                  </a:extLst>
                </a:gridCol>
                <a:gridCol w="661696">
                  <a:extLst>
                    <a:ext uri="{9D8B030D-6E8A-4147-A177-3AD203B41FA5}">
                      <a16:colId xmlns:a16="http://schemas.microsoft.com/office/drawing/2014/main" val="3909416032"/>
                    </a:ext>
                  </a:extLst>
                </a:gridCol>
                <a:gridCol w="816885">
                  <a:extLst>
                    <a:ext uri="{9D8B030D-6E8A-4147-A177-3AD203B41FA5}">
                      <a16:colId xmlns:a16="http://schemas.microsoft.com/office/drawing/2014/main" val="1848831541"/>
                    </a:ext>
                  </a:extLst>
                </a:gridCol>
                <a:gridCol w="658156">
                  <a:extLst>
                    <a:ext uri="{9D8B030D-6E8A-4147-A177-3AD203B41FA5}">
                      <a16:colId xmlns:a16="http://schemas.microsoft.com/office/drawing/2014/main" val="261494273"/>
                    </a:ext>
                  </a:extLst>
                </a:gridCol>
                <a:gridCol w="604765">
                  <a:extLst>
                    <a:ext uri="{9D8B030D-6E8A-4147-A177-3AD203B41FA5}">
                      <a16:colId xmlns:a16="http://schemas.microsoft.com/office/drawing/2014/main" val="2255579861"/>
                    </a:ext>
                  </a:extLst>
                </a:gridCol>
                <a:gridCol w="1203649">
                  <a:extLst>
                    <a:ext uri="{9D8B030D-6E8A-4147-A177-3AD203B41FA5}">
                      <a16:colId xmlns:a16="http://schemas.microsoft.com/office/drawing/2014/main" val="3101072901"/>
                    </a:ext>
                  </a:extLst>
                </a:gridCol>
                <a:gridCol w="794861">
                  <a:extLst>
                    <a:ext uri="{9D8B030D-6E8A-4147-A177-3AD203B41FA5}">
                      <a16:colId xmlns:a16="http://schemas.microsoft.com/office/drawing/2014/main" val="1906868719"/>
                    </a:ext>
                  </a:extLst>
                </a:gridCol>
                <a:gridCol w="822991">
                  <a:extLst>
                    <a:ext uri="{9D8B030D-6E8A-4147-A177-3AD203B41FA5}">
                      <a16:colId xmlns:a16="http://schemas.microsoft.com/office/drawing/2014/main" val="4086456714"/>
                    </a:ext>
                  </a:extLst>
                </a:gridCol>
                <a:gridCol w="816885">
                  <a:extLst>
                    <a:ext uri="{9D8B030D-6E8A-4147-A177-3AD203B41FA5}">
                      <a16:colId xmlns:a16="http://schemas.microsoft.com/office/drawing/2014/main" val="1555870498"/>
                    </a:ext>
                  </a:extLst>
                </a:gridCol>
                <a:gridCol w="816885">
                  <a:extLst>
                    <a:ext uri="{9D8B030D-6E8A-4147-A177-3AD203B41FA5}">
                      <a16:colId xmlns:a16="http://schemas.microsoft.com/office/drawing/2014/main" val="567434991"/>
                    </a:ext>
                  </a:extLst>
                </a:gridCol>
              </a:tblGrid>
              <a:tr h="451567">
                <a:tc>
                  <a:txBody>
                    <a:bodyPr/>
                    <a:lstStyle/>
                    <a:p>
                      <a:pPr algn="ctr"/>
                      <a:r>
                        <a:rPr lang="ja-JP" altLang="en-US" sz="1100" b="1" dirty="0">
                          <a:effectLst/>
                        </a:rPr>
                        <a:t>取引価格</a:t>
                      </a:r>
                    </a:p>
                  </a:txBody>
                  <a:tcPr anchor="ctr"/>
                </a:tc>
                <a:tc>
                  <a:txBody>
                    <a:bodyPr/>
                    <a:lstStyle/>
                    <a:p>
                      <a:pPr algn="ctr"/>
                      <a:r>
                        <a:rPr lang="ja-JP" altLang="en-US" sz="1100" b="1" dirty="0">
                          <a:effectLst/>
                        </a:rPr>
                        <a:t>地区名</a:t>
                      </a:r>
                    </a:p>
                  </a:txBody>
                  <a:tcPr anchor="ctr"/>
                </a:tc>
                <a:tc>
                  <a:txBody>
                    <a:bodyPr/>
                    <a:lstStyle/>
                    <a:p>
                      <a:pPr algn="ctr"/>
                      <a:r>
                        <a:rPr lang="zh-TW" altLang="en-US" sz="1100" b="1" dirty="0">
                          <a:effectLst/>
                        </a:rPr>
                        <a:t>最寄駅距離（分）</a:t>
                      </a:r>
                    </a:p>
                  </a:txBody>
                  <a:tcPr anchor="ctr"/>
                </a:tc>
                <a:tc>
                  <a:txBody>
                    <a:bodyPr/>
                    <a:lstStyle/>
                    <a:p>
                      <a:pPr algn="ctr"/>
                      <a:r>
                        <a:rPr lang="ja-JP" altLang="en-US" sz="1100" b="1" dirty="0">
                          <a:effectLst/>
                        </a:rPr>
                        <a:t>間取り</a:t>
                      </a:r>
                    </a:p>
                  </a:txBody>
                  <a:tcPr anchor="ctr"/>
                </a:tc>
                <a:tc>
                  <a:txBody>
                    <a:bodyPr/>
                    <a:lstStyle/>
                    <a:p>
                      <a:pPr algn="ctr"/>
                      <a:r>
                        <a:rPr lang="ja-JP" altLang="en-US" sz="1100" b="1" dirty="0">
                          <a:effectLst/>
                        </a:rPr>
                        <a:t>面積（㎡）</a:t>
                      </a:r>
                    </a:p>
                  </a:txBody>
                  <a:tcPr anchor="ctr"/>
                </a:tc>
                <a:tc>
                  <a:txBody>
                    <a:bodyPr/>
                    <a:lstStyle/>
                    <a:p>
                      <a:pPr algn="ctr"/>
                      <a:r>
                        <a:rPr lang="ja-JP" altLang="en-US" sz="1100" b="1" dirty="0">
                          <a:effectLst/>
                        </a:rPr>
                        <a:t>建築年</a:t>
                      </a:r>
                    </a:p>
                  </a:txBody>
                  <a:tcPr anchor="ctr"/>
                </a:tc>
                <a:tc>
                  <a:txBody>
                    <a:bodyPr/>
                    <a:lstStyle/>
                    <a:p>
                      <a:pPr algn="ctr"/>
                      <a:r>
                        <a:rPr lang="ja-JP" altLang="en-US" sz="1100" b="1" dirty="0">
                          <a:effectLst/>
                        </a:rPr>
                        <a:t>築年数</a:t>
                      </a:r>
                    </a:p>
                  </a:txBody>
                  <a:tcPr anchor="ctr"/>
                </a:tc>
                <a:tc>
                  <a:txBody>
                    <a:bodyPr/>
                    <a:lstStyle/>
                    <a:p>
                      <a:pPr algn="ctr"/>
                      <a:r>
                        <a:rPr lang="ja-JP" altLang="en-US" sz="1100" b="1" dirty="0">
                          <a:effectLst/>
                        </a:rPr>
                        <a:t>構造</a:t>
                      </a:r>
                    </a:p>
                  </a:txBody>
                  <a:tcPr anchor="ctr"/>
                </a:tc>
                <a:tc>
                  <a:txBody>
                    <a:bodyPr/>
                    <a:lstStyle/>
                    <a:p>
                      <a:pPr algn="ctr"/>
                      <a:r>
                        <a:rPr lang="ja-JP" altLang="en-US" sz="1100" b="1" dirty="0">
                          <a:effectLst/>
                        </a:rPr>
                        <a:t>都市計画</a:t>
                      </a:r>
                    </a:p>
                  </a:txBody>
                  <a:tcPr anchor="ctr"/>
                </a:tc>
                <a:tc>
                  <a:txBody>
                    <a:bodyPr/>
                    <a:lstStyle/>
                    <a:p>
                      <a:pPr algn="ctr"/>
                      <a:r>
                        <a:rPr lang="ja-JP" altLang="en-US" sz="1100" b="1" dirty="0">
                          <a:effectLst/>
                        </a:rPr>
                        <a:t>建ぺい率（％）</a:t>
                      </a:r>
                    </a:p>
                  </a:txBody>
                  <a:tcPr anchor="ctr"/>
                </a:tc>
                <a:tc>
                  <a:txBody>
                    <a:bodyPr/>
                    <a:lstStyle/>
                    <a:p>
                      <a:pPr algn="ctr"/>
                      <a:r>
                        <a:rPr lang="zh-TW" altLang="en-US" sz="1100" b="1" dirty="0">
                          <a:effectLst/>
                        </a:rPr>
                        <a:t>容積率（％）</a:t>
                      </a:r>
                    </a:p>
                  </a:txBody>
                  <a:tcPr anchor="ctr"/>
                </a:tc>
                <a:tc>
                  <a:txBody>
                    <a:bodyPr/>
                    <a:lstStyle/>
                    <a:p>
                      <a:pPr algn="ctr"/>
                      <a:r>
                        <a:rPr lang="ja-JP" altLang="en-US" sz="1100" b="1" dirty="0">
                          <a:effectLst/>
                        </a:rPr>
                        <a:t>取引年</a:t>
                      </a:r>
                    </a:p>
                  </a:txBody>
                  <a:tcPr anchor="ctr"/>
                </a:tc>
                <a:tc>
                  <a:txBody>
                    <a:bodyPr/>
                    <a:lstStyle/>
                    <a:p>
                      <a:pPr algn="ctr"/>
                      <a:r>
                        <a:rPr lang="ja-JP" altLang="en-US" sz="1100" b="1" dirty="0">
                          <a:effectLst/>
                        </a:rPr>
                        <a:t>改装</a:t>
                      </a:r>
                    </a:p>
                  </a:txBody>
                  <a:tcPr anchor="ctr"/>
                </a:tc>
                <a:extLst>
                  <a:ext uri="{0D108BD9-81ED-4DB2-BD59-A6C34878D82A}">
                    <a16:rowId xmlns:a16="http://schemas.microsoft.com/office/drawing/2014/main" val="2006228544"/>
                  </a:ext>
                </a:extLst>
              </a:tr>
              <a:tr h="451567">
                <a:tc>
                  <a:txBody>
                    <a:bodyPr/>
                    <a:lstStyle/>
                    <a:p>
                      <a:pPr algn="r"/>
                      <a:r>
                        <a:rPr lang="en-US" altLang="ja-JP" sz="1100" b="1">
                          <a:effectLst/>
                          <a:latin typeface="+mn-ea"/>
                          <a:ea typeface="+mn-ea"/>
                        </a:rPr>
                        <a:t>35,000,000</a:t>
                      </a:r>
                      <a:endParaRPr lang="en-US" altLang="ja-JP" sz="1100" b="1" dirty="0">
                        <a:effectLst/>
                        <a:latin typeface="+mn-ea"/>
                        <a:ea typeface="+mn-ea"/>
                      </a:endParaRPr>
                    </a:p>
                  </a:txBody>
                  <a:tcPr anchor="ctr"/>
                </a:tc>
                <a:tc>
                  <a:txBody>
                    <a:bodyPr/>
                    <a:lstStyle/>
                    <a:p>
                      <a:pPr algn="l"/>
                      <a:r>
                        <a:rPr lang="ja-JP" altLang="en-US" sz="1100" b="1" dirty="0">
                          <a:effectLst/>
                          <a:latin typeface="+mn-ea"/>
                          <a:ea typeface="+mn-ea"/>
                        </a:rPr>
                        <a:t>秋葉町</a:t>
                      </a:r>
                    </a:p>
                  </a:txBody>
                  <a:tcPr anchor="ctr"/>
                </a:tc>
                <a:tc>
                  <a:txBody>
                    <a:bodyPr/>
                    <a:lstStyle/>
                    <a:p>
                      <a:pPr algn="l"/>
                      <a:r>
                        <a:rPr lang="en-US" altLang="ja-JP" sz="1100" b="1" dirty="0">
                          <a:effectLst/>
                          <a:latin typeface="+mn-ea"/>
                          <a:ea typeface="+mn-ea"/>
                        </a:rPr>
                        <a:t>45</a:t>
                      </a:r>
                    </a:p>
                  </a:txBody>
                  <a:tcPr anchor="ctr"/>
                </a:tc>
                <a:tc>
                  <a:txBody>
                    <a:bodyPr/>
                    <a:lstStyle/>
                    <a:p>
                      <a:pPr algn="l"/>
                      <a:r>
                        <a:rPr lang="en-US" sz="1100" b="1" dirty="0">
                          <a:effectLst/>
                          <a:latin typeface="+mn-ea"/>
                          <a:ea typeface="+mn-ea"/>
                        </a:rPr>
                        <a:t>３ＬＤＫ</a:t>
                      </a:r>
                    </a:p>
                  </a:txBody>
                  <a:tcPr anchor="ctr"/>
                </a:tc>
                <a:tc>
                  <a:txBody>
                    <a:bodyPr/>
                    <a:lstStyle/>
                    <a:p>
                      <a:pPr algn="l"/>
                      <a:r>
                        <a:rPr lang="en-US" altLang="ja-JP" sz="1100" b="1" dirty="0">
                          <a:effectLst/>
                          <a:latin typeface="+mn-ea"/>
                          <a:ea typeface="+mn-ea"/>
                        </a:rPr>
                        <a:t>65</a:t>
                      </a:r>
                    </a:p>
                  </a:txBody>
                  <a:tcPr anchor="ctr"/>
                </a:tc>
                <a:tc>
                  <a:txBody>
                    <a:bodyPr/>
                    <a:lstStyle/>
                    <a:p>
                      <a:pPr algn="l"/>
                      <a:r>
                        <a:rPr lang="ja-JP" altLang="en-US" sz="1100" b="1" dirty="0">
                          <a:effectLst/>
                          <a:latin typeface="+mn-ea"/>
                          <a:ea typeface="+mn-ea"/>
                        </a:rPr>
                        <a:t>平成</a:t>
                      </a:r>
                      <a:r>
                        <a:rPr lang="en-US" altLang="ja-JP" sz="1100" b="1" dirty="0">
                          <a:effectLst/>
                          <a:latin typeface="+mn-ea"/>
                          <a:ea typeface="+mn-ea"/>
                        </a:rPr>
                        <a:t>29</a:t>
                      </a:r>
                      <a:r>
                        <a:rPr lang="ja-JP" altLang="en-US" sz="1100" b="1" dirty="0">
                          <a:effectLst/>
                          <a:latin typeface="+mn-ea"/>
                          <a:ea typeface="+mn-ea"/>
                        </a:rPr>
                        <a:t>年</a:t>
                      </a:r>
                    </a:p>
                  </a:txBody>
                  <a:tcPr anchor="ctr"/>
                </a:tc>
                <a:tc>
                  <a:txBody>
                    <a:bodyPr/>
                    <a:lstStyle/>
                    <a:p>
                      <a:pPr algn="l"/>
                      <a:r>
                        <a:rPr lang="en-US" altLang="ja-JP" sz="1100" b="1" dirty="0">
                          <a:effectLst/>
                          <a:latin typeface="+mn-ea"/>
                          <a:ea typeface="+mn-ea"/>
                        </a:rPr>
                        <a:t>4</a:t>
                      </a:r>
                    </a:p>
                  </a:txBody>
                  <a:tcPr anchor="ctr"/>
                </a:tc>
                <a:tc>
                  <a:txBody>
                    <a:bodyPr/>
                    <a:lstStyle/>
                    <a:p>
                      <a:pPr algn="l"/>
                      <a:r>
                        <a:rPr lang="en-US" sz="1100" b="1" dirty="0">
                          <a:effectLst/>
                          <a:latin typeface="+mn-ea"/>
                          <a:ea typeface="+mn-ea"/>
                        </a:rPr>
                        <a:t>ＲＣ</a:t>
                      </a:r>
                    </a:p>
                  </a:txBody>
                  <a:tcPr anchor="ctr"/>
                </a:tc>
                <a:tc>
                  <a:txBody>
                    <a:bodyPr/>
                    <a:lstStyle/>
                    <a:p>
                      <a:pPr algn="l"/>
                      <a:r>
                        <a:rPr lang="ja-JP" altLang="en-US" sz="1100" b="1" dirty="0">
                          <a:effectLst/>
                          <a:latin typeface="+mn-ea"/>
                          <a:ea typeface="+mn-ea"/>
                        </a:rPr>
                        <a:t>工業地域</a:t>
                      </a:r>
                    </a:p>
                  </a:txBody>
                  <a:tcPr anchor="ctr"/>
                </a:tc>
                <a:tc>
                  <a:txBody>
                    <a:bodyPr/>
                    <a:lstStyle/>
                    <a:p>
                      <a:pPr algn="l"/>
                      <a:r>
                        <a:rPr lang="en-US" altLang="ja-JP" sz="1100" b="1" dirty="0">
                          <a:effectLst/>
                          <a:latin typeface="+mn-ea"/>
                          <a:ea typeface="+mn-ea"/>
                        </a:rPr>
                        <a:t>60</a:t>
                      </a:r>
                    </a:p>
                  </a:txBody>
                  <a:tcPr anchor="ctr"/>
                </a:tc>
                <a:tc>
                  <a:txBody>
                    <a:bodyPr/>
                    <a:lstStyle/>
                    <a:p>
                      <a:pPr algn="l"/>
                      <a:r>
                        <a:rPr lang="en-US" altLang="ja-JP" sz="1100" b="1" dirty="0">
                          <a:effectLst/>
                          <a:latin typeface="+mn-ea"/>
                          <a:ea typeface="+mn-ea"/>
                        </a:rPr>
                        <a:t>200</a:t>
                      </a:r>
                    </a:p>
                  </a:txBody>
                  <a:tcPr anchor="ctr"/>
                </a:tc>
                <a:tc>
                  <a:txBody>
                    <a:bodyPr/>
                    <a:lstStyle/>
                    <a:p>
                      <a:pPr algn="l"/>
                      <a:r>
                        <a:rPr lang="en-US" altLang="ja-JP" sz="1100" b="1" dirty="0">
                          <a:effectLst/>
                          <a:latin typeface="+mn-ea"/>
                          <a:ea typeface="+mn-ea"/>
                        </a:rPr>
                        <a:t>2021</a:t>
                      </a:r>
                    </a:p>
                  </a:txBody>
                  <a:tcPr anchor="ctr"/>
                </a:tc>
                <a:tc>
                  <a:txBody>
                    <a:bodyPr/>
                    <a:lstStyle/>
                    <a:p>
                      <a:pPr algn="l"/>
                      <a:r>
                        <a:rPr lang="ja-JP" altLang="en-US" sz="1100" b="1" dirty="0">
                          <a:effectLst/>
                          <a:latin typeface="+mn-ea"/>
                          <a:ea typeface="+mn-ea"/>
                        </a:rPr>
                        <a:t>未改装</a:t>
                      </a:r>
                    </a:p>
                  </a:txBody>
                  <a:tcPr anchor="ctr"/>
                </a:tc>
                <a:extLst>
                  <a:ext uri="{0D108BD9-81ED-4DB2-BD59-A6C34878D82A}">
                    <a16:rowId xmlns:a16="http://schemas.microsoft.com/office/drawing/2014/main" val="1421906561"/>
                  </a:ext>
                </a:extLst>
              </a:tr>
              <a:tr h="451567">
                <a:tc>
                  <a:txBody>
                    <a:bodyPr/>
                    <a:lstStyle/>
                    <a:p>
                      <a:pPr algn="r"/>
                      <a:r>
                        <a:rPr lang="en-US" altLang="ja-JP" sz="1100" b="1">
                          <a:effectLst/>
                          <a:latin typeface="+mn-ea"/>
                          <a:ea typeface="+mn-ea"/>
                        </a:rPr>
                        <a:t>32,000,000</a:t>
                      </a:r>
                      <a:endParaRPr lang="en-US" altLang="ja-JP" sz="1100" b="1" dirty="0">
                        <a:effectLst/>
                        <a:latin typeface="+mn-ea"/>
                        <a:ea typeface="+mn-ea"/>
                      </a:endParaRPr>
                    </a:p>
                  </a:txBody>
                  <a:tcPr anchor="ctr"/>
                </a:tc>
                <a:tc>
                  <a:txBody>
                    <a:bodyPr/>
                    <a:lstStyle/>
                    <a:p>
                      <a:pPr algn="l"/>
                      <a:r>
                        <a:rPr lang="ja-JP" altLang="en-US" sz="1100" b="1" dirty="0">
                          <a:effectLst/>
                          <a:latin typeface="+mn-ea"/>
                          <a:ea typeface="+mn-ea"/>
                        </a:rPr>
                        <a:t>吉田町</a:t>
                      </a:r>
                    </a:p>
                  </a:txBody>
                  <a:tcPr anchor="ctr"/>
                </a:tc>
                <a:tc>
                  <a:txBody>
                    <a:bodyPr/>
                    <a:lstStyle/>
                    <a:p>
                      <a:pPr algn="l"/>
                      <a:r>
                        <a:rPr lang="en-US" altLang="ja-JP" sz="1100" b="1" dirty="0">
                          <a:effectLst/>
                          <a:latin typeface="+mn-ea"/>
                          <a:ea typeface="+mn-ea"/>
                        </a:rPr>
                        <a:t>13</a:t>
                      </a:r>
                    </a:p>
                  </a:txBody>
                  <a:tcPr anchor="ctr"/>
                </a:tc>
                <a:tc>
                  <a:txBody>
                    <a:bodyPr/>
                    <a:lstStyle/>
                    <a:p>
                      <a:pPr algn="l"/>
                      <a:r>
                        <a:rPr lang="en-US" sz="1100" b="1" dirty="0">
                          <a:effectLst/>
                          <a:latin typeface="+mn-ea"/>
                          <a:ea typeface="+mn-ea"/>
                        </a:rPr>
                        <a:t>２ＬＤＫ</a:t>
                      </a:r>
                    </a:p>
                  </a:txBody>
                  <a:tcPr anchor="ctr"/>
                </a:tc>
                <a:tc>
                  <a:txBody>
                    <a:bodyPr/>
                    <a:lstStyle/>
                    <a:p>
                      <a:pPr algn="l"/>
                      <a:r>
                        <a:rPr lang="en-US" altLang="ja-JP" sz="1100" b="1" dirty="0">
                          <a:effectLst/>
                          <a:latin typeface="+mn-ea"/>
                          <a:ea typeface="+mn-ea"/>
                        </a:rPr>
                        <a:t>65</a:t>
                      </a:r>
                    </a:p>
                  </a:txBody>
                  <a:tcPr anchor="ctr"/>
                </a:tc>
                <a:tc>
                  <a:txBody>
                    <a:bodyPr/>
                    <a:lstStyle/>
                    <a:p>
                      <a:pPr algn="l"/>
                      <a:r>
                        <a:rPr lang="ja-JP" altLang="en-US" sz="1100" b="1" dirty="0">
                          <a:effectLst/>
                          <a:latin typeface="+mn-ea"/>
                          <a:ea typeface="+mn-ea"/>
                        </a:rPr>
                        <a:t>平成</a:t>
                      </a:r>
                      <a:r>
                        <a:rPr lang="en-US" altLang="ja-JP" sz="1100" b="1" dirty="0">
                          <a:effectLst/>
                          <a:latin typeface="+mn-ea"/>
                          <a:ea typeface="+mn-ea"/>
                        </a:rPr>
                        <a:t>12</a:t>
                      </a:r>
                      <a:r>
                        <a:rPr lang="ja-JP" altLang="en-US" sz="1100" b="1" dirty="0">
                          <a:effectLst/>
                          <a:latin typeface="+mn-ea"/>
                          <a:ea typeface="+mn-ea"/>
                        </a:rPr>
                        <a:t>年</a:t>
                      </a:r>
                    </a:p>
                  </a:txBody>
                  <a:tcPr anchor="ctr"/>
                </a:tc>
                <a:tc>
                  <a:txBody>
                    <a:bodyPr/>
                    <a:lstStyle/>
                    <a:p>
                      <a:pPr algn="l"/>
                      <a:r>
                        <a:rPr lang="en-US" altLang="ja-JP" sz="1100" b="1" dirty="0">
                          <a:effectLst/>
                          <a:latin typeface="+mn-ea"/>
                          <a:ea typeface="+mn-ea"/>
                        </a:rPr>
                        <a:t>19</a:t>
                      </a:r>
                    </a:p>
                  </a:txBody>
                  <a:tcPr anchor="ctr"/>
                </a:tc>
                <a:tc>
                  <a:txBody>
                    <a:bodyPr/>
                    <a:lstStyle/>
                    <a:p>
                      <a:pPr algn="l"/>
                      <a:r>
                        <a:rPr lang="en-US" sz="1100" b="1" dirty="0">
                          <a:effectLst/>
                          <a:latin typeface="+mn-ea"/>
                          <a:ea typeface="+mn-ea"/>
                        </a:rPr>
                        <a:t>ＲＣ</a:t>
                      </a:r>
                    </a:p>
                  </a:txBody>
                  <a:tcPr anchor="ctr"/>
                </a:tc>
                <a:tc>
                  <a:txBody>
                    <a:bodyPr/>
                    <a:lstStyle/>
                    <a:p>
                      <a:pPr algn="l"/>
                      <a:r>
                        <a:rPr lang="zh-TW" altLang="en-US" sz="1100" b="1">
                          <a:effectLst/>
                          <a:latin typeface="+mn-ea"/>
                          <a:ea typeface="+mn-ea"/>
                        </a:rPr>
                        <a:t>第２種住居地域</a:t>
                      </a:r>
                    </a:p>
                  </a:txBody>
                  <a:tcPr anchor="ctr"/>
                </a:tc>
                <a:tc>
                  <a:txBody>
                    <a:bodyPr/>
                    <a:lstStyle/>
                    <a:p>
                      <a:pPr algn="l"/>
                      <a:r>
                        <a:rPr lang="en-US" altLang="ja-JP" sz="1100" b="1" dirty="0">
                          <a:effectLst/>
                          <a:latin typeface="+mn-ea"/>
                          <a:ea typeface="+mn-ea"/>
                        </a:rPr>
                        <a:t>60</a:t>
                      </a:r>
                    </a:p>
                  </a:txBody>
                  <a:tcPr anchor="ctr"/>
                </a:tc>
                <a:tc>
                  <a:txBody>
                    <a:bodyPr/>
                    <a:lstStyle/>
                    <a:p>
                      <a:pPr algn="l"/>
                      <a:r>
                        <a:rPr lang="en-US" altLang="ja-JP" sz="1100" b="1" dirty="0">
                          <a:effectLst/>
                          <a:latin typeface="+mn-ea"/>
                          <a:ea typeface="+mn-ea"/>
                        </a:rPr>
                        <a:t>200</a:t>
                      </a:r>
                    </a:p>
                  </a:txBody>
                  <a:tcPr anchor="ctr"/>
                </a:tc>
                <a:tc>
                  <a:txBody>
                    <a:bodyPr/>
                    <a:lstStyle/>
                    <a:p>
                      <a:pPr algn="l"/>
                      <a:r>
                        <a:rPr lang="en-US" altLang="ja-JP" sz="1100" b="1" dirty="0">
                          <a:effectLst/>
                          <a:latin typeface="+mn-ea"/>
                          <a:ea typeface="+mn-ea"/>
                        </a:rPr>
                        <a:t>2019</a:t>
                      </a:r>
                    </a:p>
                  </a:txBody>
                  <a:tcPr anchor="ctr"/>
                </a:tc>
                <a:tc>
                  <a:txBody>
                    <a:bodyPr/>
                    <a:lstStyle/>
                    <a:p>
                      <a:pPr algn="l"/>
                      <a:r>
                        <a:rPr lang="ja-JP" altLang="en-US" sz="1100" b="1" dirty="0">
                          <a:effectLst/>
                          <a:latin typeface="+mn-ea"/>
                          <a:ea typeface="+mn-ea"/>
                        </a:rPr>
                        <a:t>未改装</a:t>
                      </a:r>
                    </a:p>
                  </a:txBody>
                  <a:tcPr anchor="ctr"/>
                </a:tc>
                <a:extLst>
                  <a:ext uri="{0D108BD9-81ED-4DB2-BD59-A6C34878D82A}">
                    <a16:rowId xmlns:a16="http://schemas.microsoft.com/office/drawing/2014/main" val="3133906787"/>
                  </a:ext>
                </a:extLst>
              </a:tr>
              <a:tr h="451567">
                <a:tc>
                  <a:txBody>
                    <a:bodyPr/>
                    <a:lstStyle/>
                    <a:p>
                      <a:pPr algn="r"/>
                      <a:r>
                        <a:rPr kumimoji="1" lang="en-US" altLang="ja-JP" sz="1100" b="1">
                          <a:latin typeface="+mn-ea"/>
                          <a:ea typeface="+mn-ea"/>
                        </a:rPr>
                        <a:t>25,000,000</a:t>
                      </a:r>
                      <a:endParaRPr kumimoji="1" lang="ja-JP" altLang="en-US" sz="1100" b="1" dirty="0">
                        <a:latin typeface="+mn-ea"/>
                        <a:ea typeface="+mn-ea"/>
                      </a:endParaRPr>
                    </a:p>
                  </a:txBody>
                  <a:tcPr anchor="ctr"/>
                </a:tc>
                <a:tc>
                  <a:txBody>
                    <a:bodyPr/>
                    <a:lstStyle/>
                    <a:p>
                      <a:pPr algn="l"/>
                      <a:r>
                        <a:rPr lang="ja-JP" altLang="en-US" sz="1100" b="1" dirty="0">
                          <a:effectLst/>
                          <a:latin typeface="+mn-ea"/>
                          <a:ea typeface="+mn-ea"/>
                        </a:rPr>
                        <a:t>矢部町</a:t>
                      </a:r>
                    </a:p>
                  </a:txBody>
                  <a:tcPr anchor="ctr"/>
                </a:tc>
                <a:tc>
                  <a:txBody>
                    <a:bodyPr/>
                    <a:lstStyle/>
                    <a:p>
                      <a:pPr algn="l"/>
                      <a:r>
                        <a:rPr lang="en-US" altLang="ja-JP" sz="1100" b="1" dirty="0">
                          <a:effectLst/>
                          <a:latin typeface="+mn-ea"/>
                          <a:ea typeface="+mn-ea"/>
                        </a:rPr>
                        <a:t>4</a:t>
                      </a:r>
                    </a:p>
                  </a:txBody>
                  <a:tcPr anchor="ctr"/>
                </a:tc>
                <a:tc>
                  <a:txBody>
                    <a:bodyPr/>
                    <a:lstStyle/>
                    <a:p>
                      <a:pPr algn="l"/>
                      <a:r>
                        <a:rPr lang="en-US" sz="1100" b="1" dirty="0">
                          <a:effectLst/>
                          <a:latin typeface="+mn-ea"/>
                          <a:ea typeface="+mn-ea"/>
                        </a:rPr>
                        <a:t>３ＬＤＫ</a:t>
                      </a:r>
                    </a:p>
                  </a:txBody>
                  <a:tcPr anchor="ctr"/>
                </a:tc>
                <a:tc>
                  <a:txBody>
                    <a:bodyPr/>
                    <a:lstStyle/>
                    <a:p>
                      <a:pPr algn="l"/>
                      <a:r>
                        <a:rPr lang="en-US" altLang="ja-JP" sz="1100" b="1" dirty="0">
                          <a:effectLst/>
                          <a:latin typeface="+mn-ea"/>
                          <a:ea typeface="+mn-ea"/>
                        </a:rPr>
                        <a:t>75</a:t>
                      </a:r>
                    </a:p>
                  </a:txBody>
                  <a:tcPr anchor="ctr"/>
                </a:tc>
                <a:tc>
                  <a:txBody>
                    <a:bodyPr/>
                    <a:lstStyle/>
                    <a:p>
                      <a:pPr algn="l"/>
                      <a:r>
                        <a:rPr lang="ja-JP" altLang="en-US" sz="1100" b="1" dirty="0">
                          <a:effectLst/>
                          <a:latin typeface="+mn-ea"/>
                          <a:ea typeface="+mn-ea"/>
                        </a:rPr>
                        <a:t>平成</a:t>
                      </a:r>
                      <a:r>
                        <a:rPr lang="en-US" altLang="ja-JP" sz="1100" b="1" dirty="0">
                          <a:effectLst/>
                          <a:latin typeface="+mn-ea"/>
                          <a:ea typeface="+mn-ea"/>
                        </a:rPr>
                        <a:t>10</a:t>
                      </a:r>
                      <a:r>
                        <a:rPr lang="ja-JP" altLang="en-US" sz="1100" b="1" dirty="0">
                          <a:effectLst/>
                          <a:latin typeface="+mn-ea"/>
                          <a:ea typeface="+mn-ea"/>
                        </a:rPr>
                        <a:t>年</a:t>
                      </a:r>
                    </a:p>
                  </a:txBody>
                  <a:tcPr anchor="ctr"/>
                </a:tc>
                <a:tc>
                  <a:txBody>
                    <a:bodyPr/>
                    <a:lstStyle/>
                    <a:p>
                      <a:pPr algn="l"/>
                      <a:r>
                        <a:rPr lang="en-US" altLang="ja-JP" sz="1100" b="1" dirty="0">
                          <a:effectLst/>
                          <a:latin typeface="+mn-ea"/>
                          <a:ea typeface="+mn-ea"/>
                        </a:rPr>
                        <a:t>22</a:t>
                      </a:r>
                    </a:p>
                  </a:txBody>
                  <a:tcPr anchor="ctr"/>
                </a:tc>
                <a:tc>
                  <a:txBody>
                    <a:bodyPr/>
                    <a:lstStyle/>
                    <a:p>
                      <a:pPr algn="l"/>
                      <a:r>
                        <a:rPr lang="en-US" sz="1100" b="1" dirty="0">
                          <a:effectLst/>
                          <a:latin typeface="+mn-ea"/>
                          <a:ea typeface="+mn-ea"/>
                        </a:rPr>
                        <a:t>ＲＣ</a:t>
                      </a:r>
                    </a:p>
                  </a:txBody>
                  <a:tcPr anchor="ctr"/>
                </a:tc>
                <a:tc>
                  <a:txBody>
                    <a:bodyPr/>
                    <a:lstStyle/>
                    <a:p>
                      <a:pPr algn="l"/>
                      <a:r>
                        <a:rPr lang="zh-TW" altLang="en-US" sz="1100" b="1" dirty="0">
                          <a:effectLst/>
                          <a:latin typeface="+mn-ea"/>
                          <a:ea typeface="+mn-ea"/>
                        </a:rPr>
                        <a:t>近隣商業地域</a:t>
                      </a:r>
                    </a:p>
                  </a:txBody>
                  <a:tcPr anchor="ctr"/>
                </a:tc>
                <a:tc>
                  <a:txBody>
                    <a:bodyPr/>
                    <a:lstStyle/>
                    <a:p>
                      <a:pPr algn="l"/>
                      <a:r>
                        <a:rPr lang="en-US" altLang="ja-JP" sz="1100" b="1" dirty="0">
                          <a:effectLst/>
                          <a:latin typeface="+mn-ea"/>
                          <a:ea typeface="+mn-ea"/>
                        </a:rPr>
                        <a:t>80</a:t>
                      </a:r>
                    </a:p>
                  </a:txBody>
                  <a:tcPr anchor="ctr"/>
                </a:tc>
                <a:tc>
                  <a:txBody>
                    <a:bodyPr/>
                    <a:lstStyle/>
                    <a:p>
                      <a:pPr algn="l"/>
                      <a:r>
                        <a:rPr lang="en-US" altLang="ja-JP" sz="1100" b="1" dirty="0">
                          <a:effectLst/>
                          <a:latin typeface="+mn-ea"/>
                          <a:ea typeface="+mn-ea"/>
                        </a:rPr>
                        <a:t>400</a:t>
                      </a:r>
                    </a:p>
                  </a:txBody>
                  <a:tcPr anchor="ctr"/>
                </a:tc>
                <a:tc>
                  <a:txBody>
                    <a:bodyPr/>
                    <a:lstStyle/>
                    <a:p>
                      <a:pPr algn="l"/>
                      <a:r>
                        <a:rPr lang="en-US" altLang="ja-JP" sz="1100" b="1" dirty="0">
                          <a:effectLst/>
                          <a:latin typeface="+mn-ea"/>
                          <a:ea typeface="+mn-ea"/>
                        </a:rPr>
                        <a:t>2020</a:t>
                      </a:r>
                    </a:p>
                  </a:txBody>
                  <a:tcPr anchor="ctr"/>
                </a:tc>
                <a:tc>
                  <a:txBody>
                    <a:bodyPr/>
                    <a:lstStyle/>
                    <a:p>
                      <a:pPr algn="l"/>
                      <a:r>
                        <a:rPr lang="ja-JP" altLang="en-US" sz="1100" b="1" dirty="0">
                          <a:effectLst/>
                          <a:latin typeface="+mn-ea"/>
                          <a:ea typeface="+mn-ea"/>
                        </a:rPr>
                        <a:t>改装済</a:t>
                      </a:r>
                    </a:p>
                  </a:txBody>
                  <a:tcPr anchor="ctr"/>
                </a:tc>
                <a:extLst>
                  <a:ext uri="{0D108BD9-81ED-4DB2-BD59-A6C34878D82A}">
                    <a16:rowId xmlns:a16="http://schemas.microsoft.com/office/drawing/2014/main" val="1332891417"/>
                  </a:ext>
                </a:extLst>
              </a:tr>
            </a:tbl>
          </a:graphicData>
        </a:graphic>
      </p:graphicFrame>
      <p:sp>
        <p:nvSpPr>
          <p:cNvPr id="26" name="四角形: 角を丸くする 25">
            <a:extLst>
              <a:ext uri="{FF2B5EF4-FFF2-40B4-BE49-F238E27FC236}">
                <a16:creationId xmlns:a16="http://schemas.microsoft.com/office/drawing/2014/main" id="{F625D1B3-33F5-4737-A2CF-F84D30057B7C}"/>
              </a:ext>
            </a:extLst>
          </p:cNvPr>
          <p:cNvSpPr/>
          <p:nvPr/>
        </p:nvSpPr>
        <p:spPr>
          <a:xfrm>
            <a:off x="5719665" y="2469425"/>
            <a:ext cx="653143" cy="2071396"/>
          </a:xfrm>
          <a:prstGeom prst="roundRect">
            <a:avLst/>
          </a:prstGeom>
          <a:noFill/>
          <a:ln w="38100">
            <a:solidFill>
              <a:srgbClr val="EB004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12" name="四角形: 角を丸くする 11">
            <a:extLst>
              <a:ext uri="{FF2B5EF4-FFF2-40B4-BE49-F238E27FC236}">
                <a16:creationId xmlns:a16="http://schemas.microsoft.com/office/drawing/2014/main" id="{0A49A8CD-BFCB-4CDB-8279-5FFF6829BE30}"/>
              </a:ext>
            </a:extLst>
          </p:cNvPr>
          <p:cNvSpPr/>
          <p:nvPr/>
        </p:nvSpPr>
        <p:spPr bwMode="auto">
          <a:xfrm>
            <a:off x="1381487" y="5007611"/>
            <a:ext cx="9429026" cy="1368000"/>
          </a:xfrm>
          <a:prstGeom prst="roundRect">
            <a:avLst>
              <a:gd name="adj" fmla="val 3421"/>
            </a:avLst>
          </a:prstGeom>
          <a:solidFill>
            <a:srgbClr val="ECF6F8"/>
          </a:solidFill>
          <a:ln w="19050" algn="ctr">
            <a:solidFill>
              <a:srgbClr val="00879E"/>
            </a:solidFill>
            <a:prstDash val="solid"/>
            <a:round/>
            <a:headEnd/>
            <a:tailEnd/>
          </a:ln>
          <a:effectLst/>
        </p:spPr>
        <p:txBody>
          <a:bodyPr wrap="none" rtlCol="0" anchor="ctr"/>
          <a:lstStyle/>
          <a:p>
            <a:pPr algn="ctr" fontAlgn="base">
              <a:spcBef>
                <a:spcPct val="0"/>
              </a:spcBef>
              <a:spcAft>
                <a:spcPct val="0"/>
              </a:spcAft>
            </a:pPr>
            <a:endParaRPr kumimoji="1" lang="en-US" altLang="ja-JP" dirty="0">
              <a:solidFill>
                <a:srgbClr val="00879E"/>
              </a:solidFill>
              <a:latin typeface="Arial" pitchFamily="34" charset="0"/>
              <a:ea typeface="ＭＳ Ｐゴシック" pitchFamily="50" charset="-128"/>
            </a:endParaRPr>
          </a:p>
        </p:txBody>
      </p:sp>
      <p:sp>
        <p:nvSpPr>
          <p:cNvPr id="3" name="テキスト ボックス 2">
            <a:extLst>
              <a:ext uri="{FF2B5EF4-FFF2-40B4-BE49-F238E27FC236}">
                <a16:creationId xmlns:a16="http://schemas.microsoft.com/office/drawing/2014/main" id="{657974C9-C09B-484D-B41B-75374FC5F673}"/>
              </a:ext>
            </a:extLst>
          </p:cNvPr>
          <p:cNvSpPr txBox="1"/>
          <p:nvPr/>
        </p:nvSpPr>
        <p:spPr>
          <a:xfrm>
            <a:off x="2391747" y="5143497"/>
            <a:ext cx="8300396" cy="1323439"/>
          </a:xfrm>
          <a:prstGeom prst="rect">
            <a:avLst/>
          </a:prstGeom>
          <a:noFill/>
        </p:spPr>
        <p:txBody>
          <a:bodyPr wrap="square" rtlCol="0">
            <a:spAutoFit/>
          </a:bodyPr>
          <a:lstStyle/>
          <a:p>
            <a:pPr fontAlgn="base">
              <a:spcBef>
                <a:spcPct val="0"/>
              </a:spcBef>
              <a:spcAft>
                <a:spcPct val="0"/>
              </a:spcAft>
            </a:pPr>
            <a:r>
              <a:rPr kumimoji="1" lang="ja-JP" altLang="en-US" sz="1600" b="1" dirty="0">
                <a:solidFill>
                  <a:srgbClr val="494949"/>
                </a:solidFill>
                <a:latin typeface="Arial" pitchFamily="34" charset="0"/>
                <a:ea typeface="ＭＳ Ｐゴシック" pitchFamily="50" charset="-128"/>
              </a:rPr>
              <a:t>重回帰分析の線形関数（説明変数毎に偏微分を行い、最小二乗法が使える）</a:t>
            </a:r>
            <a:endParaRPr kumimoji="1" lang="en-US" altLang="ja-JP" sz="1600" b="1" dirty="0">
              <a:solidFill>
                <a:srgbClr val="494949"/>
              </a:solidFill>
              <a:latin typeface="Arial" pitchFamily="34" charset="0"/>
              <a:ea typeface="ＭＳ Ｐゴシック" pitchFamily="50" charset="-128"/>
            </a:endParaRPr>
          </a:p>
          <a:p>
            <a:pPr fontAlgn="base">
              <a:spcBef>
                <a:spcPct val="0"/>
              </a:spcBef>
              <a:spcAft>
                <a:spcPct val="0"/>
              </a:spcAft>
            </a:pPr>
            <a:r>
              <a:rPr kumimoji="1" lang="en-US" altLang="ja-JP" sz="1600" b="1" dirty="0">
                <a:solidFill>
                  <a:srgbClr val="494949"/>
                </a:solidFill>
                <a:latin typeface="Arial" pitchFamily="34" charset="0"/>
                <a:ea typeface="ＭＳ Ｐゴシック" pitchFamily="50" charset="-128"/>
              </a:rPr>
              <a:t>y = ax</a:t>
            </a:r>
            <a:r>
              <a:rPr kumimoji="1" lang="en-US" altLang="ja-JP" sz="1600" b="1" baseline="-25000" dirty="0">
                <a:solidFill>
                  <a:srgbClr val="494949"/>
                </a:solidFill>
                <a:latin typeface="Arial" pitchFamily="34" charset="0"/>
                <a:ea typeface="ＭＳ Ｐゴシック" pitchFamily="50" charset="-128"/>
              </a:rPr>
              <a:t>1</a:t>
            </a:r>
            <a:r>
              <a:rPr kumimoji="1" lang="en-US" altLang="ja-JP" sz="1600" b="1" dirty="0">
                <a:solidFill>
                  <a:srgbClr val="494949"/>
                </a:solidFill>
                <a:latin typeface="Arial" pitchFamily="34" charset="0"/>
                <a:ea typeface="ＭＳ Ｐゴシック" pitchFamily="50" charset="-128"/>
              </a:rPr>
              <a:t> + bx</a:t>
            </a:r>
            <a:r>
              <a:rPr kumimoji="1" lang="en-US" altLang="ja-JP" sz="1600" b="1" baseline="-25000" dirty="0">
                <a:solidFill>
                  <a:srgbClr val="494949"/>
                </a:solidFill>
                <a:latin typeface="Arial" pitchFamily="34" charset="0"/>
                <a:ea typeface="ＭＳ Ｐゴシック" pitchFamily="50" charset="-128"/>
              </a:rPr>
              <a:t>2</a:t>
            </a:r>
            <a:r>
              <a:rPr kumimoji="1" lang="en-US" altLang="ja-JP" sz="1600" b="1" dirty="0">
                <a:solidFill>
                  <a:srgbClr val="494949"/>
                </a:solidFill>
                <a:latin typeface="Arial" pitchFamily="34" charset="0"/>
                <a:ea typeface="ＭＳ Ｐゴシック" pitchFamily="50" charset="-128"/>
              </a:rPr>
              <a:t> + cx</a:t>
            </a:r>
            <a:r>
              <a:rPr kumimoji="1" lang="en-US" altLang="ja-JP" sz="1600" b="1" baseline="-25000" dirty="0">
                <a:solidFill>
                  <a:srgbClr val="494949"/>
                </a:solidFill>
                <a:latin typeface="Arial" pitchFamily="34" charset="0"/>
                <a:ea typeface="ＭＳ Ｐゴシック" pitchFamily="50" charset="-128"/>
              </a:rPr>
              <a:t>3</a:t>
            </a:r>
            <a:r>
              <a:rPr kumimoji="1" lang="en-US" altLang="ja-JP" sz="1600" b="1" dirty="0">
                <a:solidFill>
                  <a:srgbClr val="494949"/>
                </a:solidFill>
                <a:latin typeface="Arial" pitchFamily="34" charset="0"/>
                <a:ea typeface="ＭＳ Ｐゴシック" pitchFamily="50" charset="-128"/>
              </a:rPr>
              <a:t> + d</a:t>
            </a:r>
          </a:p>
          <a:p>
            <a:pPr fontAlgn="base">
              <a:spcBef>
                <a:spcPct val="0"/>
              </a:spcBef>
              <a:spcAft>
                <a:spcPct val="0"/>
              </a:spcAft>
            </a:pPr>
            <a:r>
              <a:rPr kumimoji="1" lang="en-US" altLang="ja-JP" sz="1600" b="1" dirty="0">
                <a:solidFill>
                  <a:srgbClr val="494949"/>
                </a:solidFill>
                <a:latin typeface="Arial" pitchFamily="34" charset="0"/>
                <a:ea typeface="ＭＳ Ｐゴシック" pitchFamily="50" charset="-128"/>
              </a:rPr>
              <a:t>y</a:t>
            </a:r>
            <a:r>
              <a:rPr kumimoji="1" lang="ja-JP" altLang="en-US" sz="1600" b="1" dirty="0">
                <a:solidFill>
                  <a:srgbClr val="494949"/>
                </a:solidFill>
                <a:latin typeface="Arial" pitchFamily="34" charset="0"/>
                <a:ea typeface="ＭＳ Ｐゴシック" pitchFamily="50" charset="-128"/>
              </a:rPr>
              <a:t>：目的変数</a:t>
            </a:r>
            <a:r>
              <a:rPr kumimoji="1" lang="en-US" altLang="ja-JP" sz="1600" b="1" dirty="0">
                <a:solidFill>
                  <a:srgbClr val="494949"/>
                </a:solidFill>
                <a:latin typeface="Arial" pitchFamily="34" charset="0"/>
                <a:ea typeface="ＭＳ Ｐゴシック" pitchFamily="50" charset="-128"/>
              </a:rPr>
              <a:t>		x</a:t>
            </a:r>
            <a:r>
              <a:rPr kumimoji="1" lang="en-US" altLang="ja-JP" sz="1600" b="1" baseline="-25000" dirty="0">
                <a:solidFill>
                  <a:srgbClr val="494949"/>
                </a:solidFill>
                <a:latin typeface="Arial" pitchFamily="34" charset="0"/>
                <a:ea typeface="ＭＳ Ｐゴシック" pitchFamily="50" charset="-128"/>
              </a:rPr>
              <a:t>1</a:t>
            </a:r>
            <a:r>
              <a:rPr kumimoji="1" lang="ja-JP" altLang="en-US" sz="1600" b="1" dirty="0">
                <a:solidFill>
                  <a:srgbClr val="494949"/>
                </a:solidFill>
                <a:latin typeface="Arial" pitchFamily="34" charset="0"/>
                <a:ea typeface="ＭＳ Ｐゴシック" pitchFamily="50" charset="-128"/>
              </a:rPr>
              <a:t>：最寄駅距離</a:t>
            </a:r>
            <a:r>
              <a:rPr kumimoji="1" lang="en-US" altLang="ja-JP" sz="1600" b="1" dirty="0">
                <a:solidFill>
                  <a:srgbClr val="494949"/>
                </a:solidFill>
                <a:latin typeface="Arial" pitchFamily="34" charset="0"/>
                <a:ea typeface="ＭＳ Ｐゴシック" pitchFamily="50" charset="-128"/>
              </a:rPr>
              <a:t>	 x</a:t>
            </a:r>
            <a:r>
              <a:rPr kumimoji="1" lang="en-US" altLang="ja-JP" sz="1600" b="1" baseline="-25000" dirty="0">
                <a:solidFill>
                  <a:srgbClr val="494949"/>
                </a:solidFill>
                <a:latin typeface="Arial" pitchFamily="34" charset="0"/>
                <a:ea typeface="ＭＳ Ｐゴシック" pitchFamily="50" charset="-128"/>
              </a:rPr>
              <a:t>2</a:t>
            </a:r>
            <a:r>
              <a:rPr kumimoji="1" lang="ja-JP" altLang="en-US" sz="1600" b="1" dirty="0">
                <a:solidFill>
                  <a:srgbClr val="494949"/>
                </a:solidFill>
                <a:latin typeface="Arial" pitchFamily="34" charset="0"/>
                <a:ea typeface="ＭＳ Ｐゴシック" pitchFamily="50" charset="-128"/>
              </a:rPr>
              <a:t>：面積（</a:t>
            </a:r>
            <a:r>
              <a:rPr kumimoji="1" lang="en-US" altLang="ja-JP" sz="1600" b="1" dirty="0">
                <a:solidFill>
                  <a:srgbClr val="494949"/>
                </a:solidFill>
                <a:latin typeface="Arial" pitchFamily="34" charset="0"/>
                <a:ea typeface="ＭＳ Ｐゴシック" pitchFamily="50" charset="-128"/>
              </a:rPr>
              <a:t>m</a:t>
            </a:r>
            <a:r>
              <a:rPr kumimoji="1" lang="en-US" altLang="ja-JP" sz="1600" b="1" baseline="30000" dirty="0">
                <a:solidFill>
                  <a:srgbClr val="494949"/>
                </a:solidFill>
                <a:latin typeface="Arial" pitchFamily="34" charset="0"/>
                <a:ea typeface="ＭＳ Ｐゴシック" pitchFamily="50" charset="-128"/>
              </a:rPr>
              <a:t>2</a:t>
            </a:r>
            <a:r>
              <a:rPr kumimoji="1" lang="ja-JP" altLang="en-US" sz="1600" b="1" dirty="0">
                <a:solidFill>
                  <a:srgbClr val="494949"/>
                </a:solidFill>
                <a:latin typeface="Arial" pitchFamily="34" charset="0"/>
                <a:ea typeface="ＭＳ Ｐゴシック" pitchFamily="50" charset="-128"/>
              </a:rPr>
              <a:t>）</a:t>
            </a:r>
            <a:r>
              <a:rPr kumimoji="1" lang="en-US" altLang="ja-JP" sz="1600" b="1" dirty="0">
                <a:solidFill>
                  <a:srgbClr val="494949"/>
                </a:solidFill>
                <a:latin typeface="Arial" pitchFamily="34" charset="0"/>
                <a:ea typeface="ＭＳ Ｐゴシック" pitchFamily="50" charset="-128"/>
              </a:rPr>
              <a:t>	 x</a:t>
            </a:r>
            <a:r>
              <a:rPr kumimoji="1" lang="en-US" altLang="ja-JP" sz="1600" b="1" baseline="-25000" dirty="0">
                <a:solidFill>
                  <a:srgbClr val="494949"/>
                </a:solidFill>
                <a:latin typeface="Arial" pitchFamily="34" charset="0"/>
                <a:ea typeface="ＭＳ Ｐゴシック" pitchFamily="50" charset="-128"/>
              </a:rPr>
              <a:t>3</a:t>
            </a:r>
            <a:r>
              <a:rPr kumimoji="1" lang="ja-JP" altLang="en-US" sz="1600" b="1" dirty="0">
                <a:solidFill>
                  <a:srgbClr val="494949"/>
                </a:solidFill>
                <a:latin typeface="Arial" pitchFamily="34" charset="0"/>
                <a:ea typeface="ＭＳ Ｐゴシック" pitchFamily="50" charset="-128"/>
              </a:rPr>
              <a:t>：築年数</a:t>
            </a:r>
            <a:endParaRPr kumimoji="1" lang="en-US" altLang="ja-JP" sz="1600" b="1" dirty="0">
              <a:solidFill>
                <a:srgbClr val="494949"/>
              </a:solidFill>
              <a:latin typeface="Arial" pitchFamily="34" charset="0"/>
              <a:ea typeface="ＭＳ Ｐゴシック" pitchFamily="50" charset="-128"/>
            </a:endParaRPr>
          </a:p>
          <a:p>
            <a:pPr fontAlgn="base">
              <a:spcBef>
                <a:spcPct val="0"/>
              </a:spcBef>
              <a:spcAft>
                <a:spcPct val="0"/>
              </a:spcAft>
            </a:pPr>
            <a:r>
              <a:rPr kumimoji="1" lang="en-US" altLang="ja-JP" sz="1600" b="1" dirty="0">
                <a:solidFill>
                  <a:srgbClr val="494949"/>
                </a:solidFill>
                <a:latin typeface="Arial" pitchFamily="34" charset="0"/>
                <a:ea typeface="ＭＳ Ｐゴシック" pitchFamily="50" charset="-128"/>
              </a:rPr>
              <a:t>a,</a:t>
            </a:r>
            <a:r>
              <a:rPr kumimoji="1" lang="ja-JP" altLang="en-US" sz="1600" b="1" dirty="0">
                <a:solidFill>
                  <a:srgbClr val="494949"/>
                </a:solidFill>
                <a:latin typeface="Arial" pitchFamily="34" charset="0"/>
                <a:ea typeface="ＭＳ Ｐゴシック" pitchFamily="50" charset="-128"/>
              </a:rPr>
              <a:t> </a:t>
            </a:r>
            <a:r>
              <a:rPr kumimoji="1" lang="en-US" altLang="ja-JP" sz="1600" b="1" dirty="0">
                <a:solidFill>
                  <a:srgbClr val="494949"/>
                </a:solidFill>
                <a:latin typeface="Arial" pitchFamily="34" charset="0"/>
                <a:ea typeface="ＭＳ Ｐゴシック" pitchFamily="50" charset="-128"/>
              </a:rPr>
              <a:t>b,</a:t>
            </a:r>
            <a:r>
              <a:rPr kumimoji="1" lang="ja-JP" altLang="en-US" sz="1600" b="1" dirty="0">
                <a:solidFill>
                  <a:srgbClr val="494949"/>
                </a:solidFill>
                <a:latin typeface="Arial" pitchFamily="34" charset="0"/>
                <a:ea typeface="ＭＳ Ｐゴシック" pitchFamily="50" charset="-128"/>
              </a:rPr>
              <a:t> </a:t>
            </a:r>
            <a:r>
              <a:rPr kumimoji="1" lang="en-US" altLang="ja-JP" sz="1600" b="1" dirty="0">
                <a:solidFill>
                  <a:srgbClr val="494949"/>
                </a:solidFill>
                <a:latin typeface="Arial" pitchFamily="34" charset="0"/>
                <a:ea typeface="ＭＳ Ｐゴシック" pitchFamily="50" charset="-128"/>
              </a:rPr>
              <a:t>c</a:t>
            </a:r>
            <a:r>
              <a:rPr kumimoji="1" lang="ja-JP" altLang="en-US" sz="1600" b="1" dirty="0">
                <a:solidFill>
                  <a:srgbClr val="494949"/>
                </a:solidFill>
                <a:latin typeface="Arial" pitchFamily="34" charset="0"/>
                <a:ea typeface="ＭＳ Ｐゴシック" pitchFamily="50" charset="-128"/>
              </a:rPr>
              <a:t>：各説明変数に対する傾き</a:t>
            </a:r>
            <a:r>
              <a:rPr kumimoji="1" lang="en-US" altLang="ja-JP" sz="1600" b="1" dirty="0">
                <a:solidFill>
                  <a:srgbClr val="494949"/>
                </a:solidFill>
                <a:latin typeface="Arial" pitchFamily="34" charset="0"/>
                <a:ea typeface="ＭＳ Ｐゴシック" pitchFamily="50" charset="-128"/>
              </a:rPr>
              <a:t>	d</a:t>
            </a:r>
            <a:r>
              <a:rPr kumimoji="1" lang="ja-JP" altLang="en-US" sz="1600" b="1" dirty="0">
                <a:solidFill>
                  <a:srgbClr val="494949"/>
                </a:solidFill>
                <a:latin typeface="Arial" pitchFamily="34" charset="0"/>
                <a:ea typeface="ＭＳ Ｐゴシック" pitchFamily="50" charset="-128"/>
              </a:rPr>
              <a:t>：切片</a:t>
            </a:r>
            <a:endParaRPr kumimoji="1" lang="en-US" altLang="ja-JP" sz="1600" b="1" dirty="0">
              <a:solidFill>
                <a:srgbClr val="494949"/>
              </a:solidFill>
              <a:latin typeface="Arial" pitchFamily="34" charset="0"/>
              <a:ea typeface="ＭＳ Ｐゴシック" pitchFamily="50" charset="-128"/>
            </a:endParaRPr>
          </a:p>
          <a:p>
            <a:pPr defTabSz="914400" fontAlgn="base">
              <a:spcBef>
                <a:spcPct val="0"/>
              </a:spcBef>
              <a:spcAft>
                <a:spcPct val="0"/>
              </a:spcAft>
            </a:pPr>
            <a:endParaRPr kumimoji="1" lang="ja-JP" altLang="en-US" sz="1600" dirty="0">
              <a:solidFill>
                <a:srgbClr val="494949"/>
              </a:solidFill>
              <a:latin typeface="+mn-ea"/>
            </a:endParaRPr>
          </a:p>
        </p:txBody>
      </p:sp>
      <p:sp>
        <p:nvSpPr>
          <p:cNvPr id="13" name="四角形: 角を丸くする 12">
            <a:extLst>
              <a:ext uri="{FF2B5EF4-FFF2-40B4-BE49-F238E27FC236}">
                <a16:creationId xmlns:a16="http://schemas.microsoft.com/office/drawing/2014/main" id="{6C2DB2FA-3AE0-4074-B1D1-010EC88CC43F}"/>
              </a:ext>
            </a:extLst>
          </p:cNvPr>
          <p:cNvSpPr/>
          <p:nvPr/>
        </p:nvSpPr>
        <p:spPr>
          <a:xfrm>
            <a:off x="2612571" y="2469425"/>
            <a:ext cx="827746" cy="2071396"/>
          </a:xfrm>
          <a:prstGeom prst="roundRect">
            <a:avLst/>
          </a:prstGeom>
          <a:noFill/>
          <a:ln w="38100">
            <a:solidFill>
              <a:srgbClr val="EB004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14" name="四角形: 角を丸くする 13">
            <a:extLst>
              <a:ext uri="{FF2B5EF4-FFF2-40B4-BE49-F238E27FC236}">
                <a16:creationId xmlns:a16="http://schemas.microsoft.com/office/drawing/2014/main" id="{D447CD27-7B1F-47C0-B7F1-39DFEC05D00D}"/>
              </a:ext>
            </a:extLst>
          </p:cNvPr>
          <p:cNvSpPr/>
          <p:nvPr/>
        </p:nvSpPr>
        <p:spPr>
          <a:xfrm>
            <a:off x="4243364" y="2469425"/>
            <a:ext cx="653143" cy="2071396"/>
          </a:xfrm>
          <a:prstGeom prst="roundRect">
            <a:avLst/>
          </a:prstGeom>
          <a:noFill/>
          <a:ln w="38100">
            <a:solidFill>
              <a:srgbClr val="EB004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6" name="テキスト ボックス 5">
            <a:extLst>
              <a:ext uri="{FF2B5EF4-FFF2-40B4-BE49-F238E27FC236}">
                <a16:creationId xmlns:a16="http://schemas.microsoft.com/office/drawing/2014/main" id="{358FA940-DFD3-479D-9F8E-78073683F1D6}"/>
              </a:ext>
            </a:extLst>
          </p:cNvPr>
          <p:cNvSpPr txBox="1"/>
          <p:nvPr/>
        </p:nvSpPr>
        <p:spPr>
          <a:xfrm>
            <a:off x="1585749" y="4607100"/>
            <a:ext cx="6201723" cy="369332"/>
          </a:xfrm>
          <a:prstGeom prst="rect">
            <a:avLst/>
          </a:prstGeom>
          <a:noFill/>
        </p:spPr>
        <p:txBody>
          <a:bodyPr wrap="square" rtlCol="0">
            <a:spAutoFit/>
          </a:bodyPr>
          <a:lstStyle/>
          <a:p>
            <a:pPr algn="ctr" defTabSz="914400" fontAlgn="base">
              <a:spcBef>
                <a:spcPct val="0"/>
              </a:spcBef>
              <a:spcAft>
                <a:spcPct val="0"/>
              </a:spcAft>
            </a:pPr>
            <a:r>
              <a:rPr kumimoji="1" lang="ja-JP" altLang="en-US" b="1" dirty="0">
                <a:solidFill>
                  <a:srgbClr val="EB0046"/>
                </a:solidFill>
                <a:latin typeface="+mn-ea"/>
              </a:rPr>
              <a:t>予測に影響のありそうな、３つの説明変数を使ってみる</a:t>
            </a:r>
          </a:p>
        </p:txBody>
      </p:sp>
    </p:spTree>
    <p:extLst>
      <p:ext uri="{BB962C8B-B14F-4D97-AF65-F5344CB8AC3E}">
        <p14:creationId xmlns:p14="http://schemas.microsoft.com/office/powerpoint/2010/main" val="1647583913"/>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テキスト ボックス 6">
            <a:extLst>
              <a:ext uri="{FF2B5EF4-FFF2-40B4-BE49-F238E27FC236}">
                <a16:creationId xmlns:a16="http://schemas.microsoft.com/office/drawing/2014/main" id="{2F1127E5-9282-4A02-8889-BA620D0A3CE0}"/>
              </a:ext>
            </a:extLst>
          </p:cNvPr>
          <p:cNvSpPr txBox="1"/>
          <p:nvPr/>
        </p:nvSpPr>
        <p:spPr>
          <a:xfrm>
            <a:off x="907624" y="990592"/>
            <a:ext cx="4877563" cy="779418"/>
          </a:xfrm>
          <a:prstGeom prst="rect">
            <a:avLst/>
          </a:prstGeom>
        </p:spPr>
        <p:txBody>
          <a:bodyPr vert="horz" wrap="none" lIns="91440" tIns="45720" rIns="91440" bIns="45720" rtlCol="0">
            <a:noAutofit/>
          </a:bodyPr>
          <a:lstStyle>
            <a:defPPr>
              <a:defRPr lang="en-US"/>
            </a:defPPr>
            <a:lvl1pPr marL="357188" marR="0" indent="-357188" defTabSz="914400" fontAlgn="base">
              <a:lnSpc>
                <a:spcPct val="100000"/>
              </a:lnSpc>
              <a:spcBef>
                <a:spcPts val="0"/>
              </a:spcBef>
              <a:spcAft>
                <a:spcPts val="600"/>
              </a:spcAft>
              <a:buClr>
                <a:schemeClr val="tx1">
                  <a:lumMod val="75000"/>
                  <a:lumOff val="25000"/>
                </a:schemeClr>
              </a:buClr>
              <a:buSzTx/>
              <a:buFont typeface="Wingdings" panose="05000000000000000000" pitchFamily="2" charset="2"/>
              <a:buChar char="n"/>
              <a:tabLst/>
              <a:defRPr kumimoji="1" sz="2000" b="1" baseline="0">
                <a:solidFill>
                  <a:schemeClr val="tx1">
                    <a:lumMod val="75000"/>
                    <a:lumOff val="25000"/>
                  </a:schemeClr>
                </a:solidFill>
                <a:latin typeface="メイリオ" panose="020B0604030504040204" pitchFamily="50" charset="-128"/>
                <a:ea typeface="メイリオ" panose="020B0604030504040204" pitchFamily="50" charset="-128"/>
              </a:defRPr>
            </a:lvl1pPr>
            <a:lvl2pPr marL="742950" marR="0" indent="-285750" defTabSz="914400" fontAlgn="base">
              <a:lnSpc>
                <a:spcPct val="100000"/>
              </a:lnSpc>
              <a:spcBef>
                <a:spcPct val="20000"/>
              </a:spcBef>
              <a:spcAft>
                <a:spcPct val="0"/>
              </a:spcAft>
              <a:buClr>
                <a:schemeClr val="tx1"/>
              </a:buClr>
              <a:buSzTx/>
              <a:buFont typeface="Wingdings" panose="05000000000000000000" pitchFamily="2" charset="2"/>
              <a:buChar char="l"/>
              <a:tabLst/>
              <a:defRPr kumimoji="1" sz="2800" baseline="0">
                <a:solidFill>
                  <a:schemeClr val="tx1">
                    <a:lumMod val="75000"/>
                    <a:lumOff val="25000"/>
                  </a:schemeClr>
                </a:solidFill>
                <a:latin typeface="メイリオ" panose="020B0604030504040204" pitchFamily="50" charset="-128"/>
                <a:ea typeface="メイリオ" panose="020B0604030504040204" pitchFamily="50" charset="-128"/>
              </a:defRPr>
            </a:lvl2pPr>
            <a:lvl3pPr marL="1143000" marR="0" indent="-22860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3pPr>
            <a:lvl4pPr marL="1714500" marR="0" indent="-34290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4pPr>
            <a:lvl5pPr marL="2114550" marR="0" indent="-28575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5pPr>
            <a:lvl6pPr marL="2514600" indent="-228600" defTabSz="914400">
              <a:lnSpc>
                <a:spcPct val="90000"/>
              </a:lnSpc>
              <a:spcBef>
                <a:spcPts val="500"/>
              </a:spcBef>
              <a:buFont typeface="Arial" panose="020B0604020202020204" pitchFamily="34" charset="0"/>
              <a:buChar char="•"/>
              <a:defRPr kumimoji="1"/>
            </a:lvl6pPr>
            <a:lvl7pPr marL="2971800" indent="-228600" defTabSz="914400">
              <a:lnSpc>
                <a:spcPct val="90000"/>
              </a:lnSpc>
              <a:spcBef>
                <a:spcPts val="500"/>
              </a:spcBef>
              <a:buFont typeface="Arial" panose="020B0604020202020204" pitchFamily="34" charset="0"/>
              <a:buChar char="•"/>
              <a:defRPr kumimoji="1"/>
            </a:lvl7pPr>
            <a:lvl8pPr marL="3429000" indent="-228600" defTabSz="914400">
              <a:lnSpc>
                <a:spcPct val="90000"/>
              </a:lnSpc>
              <a:spcBef>
                <a:spcPts val="500"/>
              </a:spcBef>
              <a:buFont typeface="Arial" panose="020B0604020202020204" pitchFamily="34" charset="0"/>
              <a:buChar char="•"/>
              <a:defRPr kumimoji="1"/>
            </a:lvl8pPr>
            <a:lvl9pPr marL="3886200" indent="-228600" defTabSz="914400">
              <a:lnSpc>
                <a:spcPct val="90000"/>
              </a:lnSpc>
              <a:spcBef>
                <a:spcPts val="500"/>
              </a:spcBef>
              <a:buFont typeface="Arial" panose="020B0604020202020204" pitchFamily="34" charset="0"/>
              <a:buChar char="•"/>
              <a:defRPr kumimoji="1"/>
            </a:lvl9pPr>
          </a:lstStyle>
          <a:p>
            <a:pPr>
              <a:buClr>
                <a:srgbClr val="F36C37"/>
              </a:buClr>
              <a:buFont typeface="Wingdings" panose="05000000000000000000" pitchFamily="2" charset="2"/>
              <a:buChar char="l"/>
            </a:pPr>
            <a:r>
              <a:rPr lang="en-US" altLang="ja-JP" sz="1800" dirty="0"/>
              <a:t>seaborn</a:t>
            </a:r>
            <a:r>
              <a:rPr lang="ja-JP" altLang="en-US" sz="1800" dirty="0"/>
              <a:t>の</a:t>
            </a:r>
            <a:r>
              <a:rPr lang="en-US" altLang="ja-JP" sz="1800" dirty="0" err="1"/>
              <a:t>pairplot</a:t>
            </a:r>
            <a:r>
              <a:rPr lang="ja-JP" altLang="en-US" sz="1800" dirty="0"/>
              <a:t>メソッド</a:t>
            </a:r>
          </a:p>
          <a:p>
            <a:pPr lvl="1">
              <a:buClr>
                <a:srgbClr val="F36C37"/>
              </a:buClr>
            </a:pPr>
            <a:r>
              <a:rPr lang="ja-JP" altLang="en-US" sz="1400" b="1" dirty="0"/>
              <a:t>複数データの関係性を散布図とヒストグラムで</a:t>
            </a:r>
            <a:br>
              <a:rPr lang="en-US" altLang="ja-JP" sz="1400" b="1" dirty="0"/>
            </a:br>
            <a:r>
              <a:rPr lang="ja-JP" altLang="en-US" sz="1400" b="1" dirty="0"/>
              <a:t>可視化することができる</a:t>
            </a:r>
            <a:endParaRPr lang="en-US" altLang="ja-JP" sz="1400" b="1" dirty="0"/>
          </a:p>
        </p:txBody>
      </p:sp>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lang="en-US" altLang="ja-JP" dirty="0"/>
              <a:t>2-4-4.</a:t>
            </a:r>
            <a:r>
              <a:rPr lang="ja-JP" altLang="en-US" dirty="0"/>
              <a:t>変数の相関（関係性）を確認する</a:t>
            </a:r>
            <a:endParaRPr kumimoji="1" lang="ja-JP" altLang="en-US" dirty="0"/>
          </a:p>
        </p:txBody>
      </p:sp>
      <p:sp>
        <p:nvSpPr>
          <p:cNvPr id="5" name="スライド番号プレースホルダー 4">
            <a:extLst>
              <a:ext uri="{FF2B5EF4-FFF2-40B4-BE49-F238E27FC236}">
                <a16:creationId xmlns:a16="http://schemas.microsoft.com/office/drawing/2014/main" id="{C905B90A-465B-402F-BC68-6932C2B00E04}"/>
              </a:ext>
            </a:extLst>
          </p:cNvPr>
          <p:cNvSpPr>
            <a:spLocks noGrp="1"/>
          </p:cNvSpPr>
          <p:nvPr>
            <p:ph type="sldNum" sz="quarter" idx="10"/>
          </p:nvPr>
        </p:nvSpPr>
        <p:spPr/>
        <p:txBody>
          <a:bodyPr/>
          <a:lstStyle/>
          <a:p>
            <a:fld id="{5D750650-B10A-47BF-93C2-E1678438B37A}" type="slidenum">
              <a:rPr kumimoji="1" lang="ja-JP" altLang="en-US" smtClean="0"/>
              <a:pPr/>
              <a:t>185</a:t>
            </a:fld>
            <a:endParaRPr kumimoji="1" lang="ja-JP" altLang="en-US"/>
          </a:p>
        </p:txBody>
      </p:sp>
      <p:pic>
        <p:nvPicPr>
          <p:cNvPr id="9" name="図 8">
            <a:extLst>
              <a:ext uri="{FF2B5EF4-FFF2-40B4-BE49-F238E27FC236}">
                <a16:creationId xmlns:a16="http://schemas.microsoft.com/office/drawing/2014/main" id="{9D348DAA-7020-42D6-BE4A-AD895F0BC706}"/>
              </a:ext>
            </a:extLst>
          </p:cNvPr>
          <p:cNvPicPr>
            <a:picLocks noChangeAspect="1"/>
          </p:cNvPicPr>
          <p:nvPr/>
        </p:nvPicPr>
        <p:blipFill>
          <a:blip r:embed="rId3"/>
          <a:stretch>
            <a:fillRect/>
          </a:stretch>
        </p:blipFill>
        <p:spPr>
          <a:xfrm>
            <a:off x="5819660" y="1006868"/>
            <a:ext cx="5464716" cy="5285938"/>
          </a:xfrm>
          <a:prstGeom prst="rect">
            <a:avLst/>
          </a:prstGeom>
        </p:spPr>
      </p:pic>
      <p:sp>
        <p:nvSpPr>
          <p:cNvPr id="15" name="四角形: 角を丸くする 14">
            <a:extLst>
              <a:ext uri="{FF2B5EF4-FFF2-40B4-BE49-F238E27FC236}">
                <a16:creationId xmlns:a16="http://schemas.microsoft.com/office/drawing/2014/main" id="{3D1A2D97-4DBD-4E39-9EAB-06FDCD14CE9D}"/>
              </a:ext>
            </a:extLst>
          </p:cNvPr>
          <p:cNvSpPr/>
          <p:nvPr/>
        </p:nvSpPr>
        <p:spPr bwMode="auto">
          <a:xfrm>
            <a:off x="907624" y="5368532"/>
            <a:ext cx="9429026" cy="482600"/>
          </a:xfrm>
          <a:prstGeom prst="roundRect">
            <a:avLst>
              <a:gd name="adj" fmla="val 3421"/>
            </a:avLst>
          </a:prstGeom>
          <a:solidFill>
            <a:srgbClr val="ECF6F8"/>
          </a:solidFill>
          <a:ln w="19050" algn="ctr">
            <a:solidFill>
              <a:srgbClr val="00879E"/>
            </a:solidFill>
            <a:prstDash val="solid"/>
            <a:round/>
            <a:headEnd/>
            <a:tailEnd/>
          </a:ln>
          <a:effectLst/>
        </p:spPr>
        <p:txBody>
          <a:bodyPr wrap="none" rtlCol="0" anchor="ctr"/>
          <a:lstStyle/>
          <a:p>
            <a:pPr algn="ctr" fontAlgn="base">
              <a:spcBef>
                <a:spcPct val="0"/>
              </a:spcBef>
              <a:spcAft>
                <a:spcPct val="0"/>
              </a:spcAft>
            </a:pPr>
            <a:endParaRPr kumimoji="1" lang="en-US" altLang="ja-JP" dirty="0">
              <a:solidFill>
                <a:srgbClr val="00879E"/>
              </a:solidFill>
              <a:latin typeface="Arial" pitchFamily="34" charset="0"/>
              <a:ea typeface="ＭＳ Ｐゴシック" pitchFamily="50" charset="-128"/>
            </a:endParaRPr>
          </a:p>
        </p:txBody>
      </p:sp>
      <p:sp>
        <p:nvSpPr>
          <p:cNvPr id="6" name="テキスト ボックス 5">
            <a:extLst>
              <a:ext uri="{FF2B5EF4-FFF2-40B4-BE49-F238E27FC236}">
                <a16:creationId xmlns:a16="http://schemas.microsoft.com/office/drawing/2014/main" id="{358FA940-DFD3-479D-9F8E-78073683F1D6}"/>
              </a:ext>
            </a:extLst>
          </p:cNvPr>
          <p:cNvSpPr txBox="1"/>
          <p:nvPr/>
        </p:nvSpPr>
        <p:spPr>
          <a:xfrm>
            <a:off x="1080890" y="5444298"/>
            <a:ext cx="9255760" cy="369332"/>
          </a:xfrm>
          <a:prstGeom prst="rect">
            <a:avLst/>
          </a:prstGeom>
          <a:noFill/>
        </p:spPr>
        <p:txBody>
          <a:bodyPr wrap="square" rtlCol="0">
            <a:spAutoFit/>
          </a:bodyPr>
          <a:lstStyle/>
          <a:p>
            <a:r>
              <a:rPr lang="en-US" altLang="ja-JP" b="0" dirty="0" err="1">
                <a:solidFill>
                  <a:srgbClr val="000000"/>
                </a:solidFill>
                <a:effectLst/>
                <a:latin typeface="+mn-ea"/>
              </a:rPr>
              <a:t>sns.pairplot</a:t>
            </a:r>
            <a:r>
              <a:rPr lang="en-US" altLang="ja-JP" b="0" dirty="0">
                <a:solidFill>
                  <a:srgbClr val="000000"/>
                </a:solidFill>
                <a:effectLst/>
                <a:latin typeface="+mn-ea"/>
              </a:rPr>
              <a:t>( </a:t>
            </a:r>
            <a:r>
              <a:rPr lang="en-US" altLang="ja-JP" b="0" dirty="0" err="1">
                <a:solidFill>
                  <a:srgbClr val="000000"/>
                </a:solidFill>
                <a:effectLst/>
                <a:latin typeface="+mn-ea"/>
              </a:rPr>
              <a:t>totsuka_used</a:t>
            </a:r>
            <a:r>
              <a:rPr lang="en-US" altLang="ja-JP" b="0" dirty="0">
                <a:solidFill>
                  <a:srgbClr val="000000"/>
                </a:solidFill>
                <a:effectLst/>
                <a:latin typeface="+mn-ea"/>
              </a:rPr>
              <a:t>[[</a:t>
            </a:r>
            <a:r>
              <a:rPr lang="en-US" altLang="ja-JP" b="0" dirty="0">
                <a:solidFill>
                  <a:srgbClr val="A31515"/>
                </a:solidFill>
                <a:effectLst/>
                <a:latin typeface="+mn-ea"/>
              </a:rPr>
              <a:t>'</a:t>
            </a:r>
            <a:r>
              <a:rPr lang="ja-JP" altLang="en-US" b="0" dirty="0">
                <a:solidFill>
                  <a:srgbClr val="A31515"/>
                </a:solidFill>
                <a:effectLst/>
                <a:latin typeface="+mn-ea"/>
              </a:rPr>
              <a:t>取引価格</a:t>
            </a:r>
            <a:r>
              <a:rPr lang="en-US" altLang="ja-JP" b="0" dirty="0">
                <a:solidFill>
                  <a:srgbClr val="A31515"/>
                </a:solidFill>
                <a:effectLst/>
                <a:latin typeface="+mn-ea"/>
              </a:rPr>
              <a:t>'</a:t>
            </a:r>
            <a:r>
              <a:rPr lang="en-US" altLang="ja-JP" b="0" dirty="0">
                <a:solidFill>
                  <a:srgbClr val="000000"/>
                </a:solidFill>
                <a:effectLst/>
                <a:latin typeface="+mn-ea"/>
              </a:rPr>
              <a:t>,</a:t>
            </a:r>
            <a:r>
              <a:rPr lang="en-US" altLang="ja-JP" b="0" dirty="0">
                <a:solidFill>
                  <a:srgbClr val="A31515"/>
                </a:solidFill>
                <a:effectLst/>
                <a:latin typeface="+mn-ea"/>
              </a:rPr>
              <a:t>'</a:t>
            </a:r>
            <a:r>
              <a:rPr lang="ja-JP" altLang="en-US" b="0" dirty="0">
                <a:solidFill>
                  <a:srgbClr val="A31515"/>
                </a:solidFill>
                <a:effectLst/>
                <a:latin typeface="+mn-ea"/>
              </a:rPr>
              <a:t>築年数</a:t>
            </a:r>
            <a:r>
              <a:rPr lang="en-US" altLang="ja-JP" b="0" dirty="0">
                <a:solidFill>
                  <a:srgbClr val="A31515"/>
                </a:solidFill>
                <a:effectLst/>
                <a:latin typeface="+mn-ea"/>
              </a:rPr>
              <a:t>'</a:t>
            </a:r>
            <a:r>
              <a:rPr lang="en-US" altLang="ja-JP" b="0" dirty="0">
                <a:solidFill>
                  <a:srgbClr val="000000"/>
                </a:solidFill>
                <a:effectLst/>
                <a:latin typeface="+mn-ea"/>
              </a:rPr>
              <a:t>,</a:t>
            </a:r>
            <a:r>
              <a:rPr lang="en-US" altLang="ja-JP" b="0" dirty="0">
                <a:solidFill>
                  <a:srgbClr val="A31515"/>
                </a:solidFill>
                <a:effectLst/>
                <a:latin typeface="+mn-ea"/>
              </a:rPr>
              <a:t>'</a:t>
            </a:r>
            <a:r>
              <a:rPr lang="ja-JP" altLang="en-US" b="0" dirty="0">
                <a:solidFill>
                  <a:srgbClr val="A31515"/>
                </a:solidFill>
                <a:effectLst/>
                <a:latin typeface="+mn-ea"/>
              </a:rPr>
              <a:t>最寄駅距離（分）</a:t>
            </a:r>
            <a:r>
              <a:rPr lang="en-US" altLang="ja-JP" b="0" dirty="0">
                <a:solidFill>
                  <a:srgbClr val="A31515"/>
                </a:solidFill>
                <a:effectLst/>
                <a:latin typeface="+mn-ea"/>
              </a:rPr>
              <a:t>'</a:t>
            </a:r>
            <a:r>
              <a:rPr lang="en-US" altLang="ja-JP" b="0" dirty="0">
                <a:solidFill>
                  <a:srgbClr val="000000"/>
                </a:solidFill>
                <a:effectLst/>
                <a:latin typeface="+mn-ea"/>
              </a:rPr>
              <a:t>,</a:t>
            </a:r>
            <a:r>
              <a:rPr lang="en-US" altLang="ja-JP" b="0" dirty="0">
                <a:solidFill>
                  <a:srgbClr val="A31515"/>
                </a:solidFill>
                <a:effectLst/>
                <a:latin typeface="+mn-ea"/>
              </a:rPr>
              <a:t>'</a:t>
            </a:r>
            <a:r>
              <a:rPr lang="ja-JP" altLang="en-US" b="0" dirty="0">
                <a:solidFill>
                  <a:srgbClr val="A31515"/>
                </a:solidFill>
                <a:effectLst/>
                <a:latin typeface="+mn-ea"/>
              </a:rPr>
              <a:t>面積（㎡）</a:t>
            </a:r>
            <a:r>
              <a:rPr lang="en-US" altLang="ja-JP" b="0" dirty="0">
                <a:solidFill>
                  <a:srgbClr val="A31515"/>
                </a:solidFill>
                <a:effectLst/>
                <a:latin typeface="+mn-ea"/>
              </a:rPr>
              <a:t>'</a:t>
            </a:r>
            <a:r>
              <a:rPr lang="en-US" altLang="ja-JP" b="0" dirty="0">
                <a:solidFill>
                  <a:srgbClr val="000000"/>
                </a:solidFill>
                <a:effectLst/>
                <a:latin typeface="+mn-ea"/>
              </a:rPr>
              <a:t>]])</a:t>
            </a:r>
            <a:endParaRPr lang="en-US" altLang="ja-JP" b="0" dirty="0">
              <a:solidFill>
                <a:srgbClr val="000000"/>
              </a:solidFill>
              <a:effectLst/>
              <a:latin typeface="Courier New" panose="02070309020205020404" pitchFamily="49" charset="0"/>
            </a:endParaRPr>
          </a:p>
        </p:txBody>
      </p:sp>
    </p:spTree>
    <p:extLst>
      <p:ext uri="{BB962C8B-B14F-4D97-AF65-F5344CB8AC3E}">
        <p14:creationId xmlns:p14="http://schemas.microsoft.com/office/powerpoint/2010/main" val="2289862058"/>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四角形: 角を丸くする 16">
            <a:extLst>
              <a:ext uri="{FF2B5EF4-FFF2-40B4-BE49-F238E27FC236}">
                <a16:creationId xmlns:a16="http://schemas.microsoft.com/office/drawing/2014/main" id="{57566B2E-1829-41E0-B612-09B5394ABBCE}"/>
              </a:ext>
            </a:extLst>
          </p:cNvPr>
          <p:cNvSpPr/>
          <p:nvPr/>
        </p:nvSpPr>
        <p:spPr bwMode="auto">
          <a:xfrm>
            <a:off x="856302" y="1243164"/>
            <a:ext cx="10493870" cy="577189"/>
          </a:xfrm>
          <a:prstGeom prst="roundRect">
            <a:avLst>
              <a:gd name="adj" fmla="val 13183"/>
            </a:avLst>
          </a:prstGeom>
          <a:solidFill>
            <a:srgbClr val="00879E"/>
          </a:solidFill>
          <a:ln w="19050" algn="ctr">
            <a:solidFill>
              <a:srgbClr val="00879E"/>
            </a:solidFill>
            <a:prstDash val="solid"/>
            <a:round/>
            <a:headEnd/>
            <a:tailEnd/>
          </a:ln>
          <a:effectLst/>
        </p:spPr>
        <p:txBody>
          <a:bodyPr wrap="none" rtlCol="0" anchor="ctr"/>
          <a:lstStyle/>
          <a:p>
            <a:pPr algn="ctr" fontAlgn="base">
              <a:spcBef>
                <a:spcPct val="0"/>
              </a:spcBef>
              <a:spcAft>
                <a:spcPct val="0"/>
              </a:spcAft>
            </a:pPr>
            <a:endParaRPr kumimoji="1" lang="ja-JP" altLang="en-US" dirty="0">
              <a:solidFill>
                <a:schemeClr val="bg1"/>
              </a:solidFill>
              <a:latin typeface="Arial" pitchFamily="34" charset="0"/>
              <a:ea typeface="ＭＳ Ｐゴシック" pitchFamily="50" charset="-128"/>
            </a:endParaRPr>
          </a:p>
        </p:txBody>
      </p:sp>
      <p:sp>
        <p:nvSpPr>
          <p:cNvPr id="19" name="正方形/長方形 18">
            <a:extLst>
              <a:ext uri="{FF2B5EF4-FFF2-40B4-BE49-F238E27FC236}">
                <a16:creationId xmlns:a16="http://schemas.microsoft.com/office/drawing/2014/main" id="{5AA98520-8305-4BF0-8BC1-D15BB56813A8}"/>
              </a:ext>
            </a:extLst>
          </p:cNvPr>
          <p:cNvSpPr/>
          <p:nvPr/>
        </p:nvSpPr>
        <p:spPr>
          <a:xfrm>
            <a:off x="1551347" y="1343551"/>
            <a:ext cx="7525251" cy="440120"/>
          </a:xfrm>
          <a:prstGeom prst="rect">
            <a:avLst/>
          </a:prstGeom>
          <a:noFill/>
          <a:ln w="19050" algn="ctr">
            <a:noFill/>
            <a:prstDash val="dash"/>
            <a:round/>
            <a:headEnd/>
            <a:tailEnd/>
          </a:ln>
          <a:effectLst/>
        </p:spPr>
        <p:txBody>
          <a:bodyPr wrap="none" rtlCol="0" anchor="ctr"/>
          <a:lstStyle/>
          <a:p>
            <a:pPr fontAlgn="base">
              <a:spcBef>
                <a:spcPct val="0"/>
              </a:spcBef>
              <a:spcAft>
                <a:spcPct val="0"/>
              </a:spcAft>
            </a:pPr>
            <a:r>
              <a:rPr kumimoji="1" lang="ja-JP" altLang="en-US" sz="2200" b="1" spc="300" dirty="0">
                <a:solidFill>
                  <a:schemeClr val="bg1"/>
                </a:solidFill>
                <a:latin typeface="+mj-ea"/>
                <a:ea typeface="+mj-ea"/>
              </a:rPr>
              <a:t>説明変数選択のコツ</a:t>
            </a:r>
          </a:p>
        </p:txBody>
      </p:sp>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lang="en-US" altLang="ja-JP" dirty="0"/>
              <a:t>2</a:t>
            </a:r>
            <a:r>
              <a:rPr kumimoji="1" lang="en-US" altLang="ja-JP" dirty="0"/>
              <a:t>-4-5.</a:t>
            </a:r>
            <a:r>
              <a:rPr lang="ja-JP" altLang="en-US" dirty="0"/>
              <a:t>説明変数の選択</a:t>
            </a:r>
            <a:endParaRPr kumimoji="1" lang="ja-JP" altLang="en-US" dirty="0"/>
          </a:p>
        </p:txBody>
      </p:sp>
      <p:sp>
        <p:nvSpPr>
          <p:cNvPr id="4" name="スライド番号プレースホルダー 3">
            <a:extLst>
              <a:ext uri="{FF2B5EF4-FFF2-40B4-BE49-F238E27FC236}">
                <a16:creationId xmlns:a16="http://schemas.microsoft.com/office/drawing/2014/main" id="{CE714A00-A721-4EF8-9336-0E58C0E72D6B}"/>
              </a:ext>
            </a:extLst>
          </p:cNvPr>
          <p:cNvSpPr>
            <a:spLocks noGrp="1"/>
          </p:cNvSpPr>
          <p:nvPr>
            <p:ph type="sldNum" sz="quarter" idx="10"/>
          </p:nvPr>
        </p:nvSpPr>
        <p:spPr/>
        <p:txBody>
          <a:bodyPr/>
          <a:lstStyle/>
          <a:p>
            <a:fld id="{5D750650-B10A-47BF-93C2-E1678438B37A}" type="slidenum">
              <a:rPr kumimoji="1" lang="ja-JP" altLang="en-US" smtClean="0"/>
              <a:pPr/>
              <a:t>186</a:t>
            </a:fld>
            <a:endParaRPr kumimoji="1" lang="ja-JP" altLang="en-US"/>
          </a:p>
        </p:txBody>
      </p:sp>
      <p:sp>
        <p:nvSpPr>
          <p:cNvPr id="9" name="コンテンツ プレースホルダー 2">
            <a:extLst>
              <a:ext uri="{FF2B5EF4-FFF2-40B4-BE49-F238E27FC236}">
                <a16:creationId xmlns:a16="http://schemas.microsoft.com/office/drawing/2014/main" id="{70AA5C98-0163-4113-9F18-BF16B2AB80DE}"/>
              </a:ext>
            </a:extLst>
          </p:cNvPr>
          <p:cNvSpPr txBox="1">
            <a:spLocks/>
          </p:cNvSpPr>
          <p:nvPr/>
        </p:nvSpPr>
        <p:spPr bwMode="auto">
          <a:xfrm>
            <a:off x="920082" y="2036324"/>
            <a:ext cx="10493870" cy="819789"/>
          </a:xfrm>
          <a:prstGeom prst="rect">
            <a:avLst/>
          </a:prstGeom>
        </p:spPr>
        <p:txBody>
          <a:bodyPr vert="horz" wrap="none" lIns="91440" tIns="45720" rIns="91440" bIns="45720" rtlCol="0">
            <a:noAutofit/>
          </a:bodyPr>
          <a:lstStyle>
            <a:lvl1pPr marL="357188" marR="0" indent="-357188"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n"/>
              <a:tabLst/>
              <a:defRPr kumimoji="1" lang="en-US" altLang="ja-JP"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1pPr>
            <a:lvl2pPr marL="742950" marR="0" indent="-28575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l"/>
              <a:tabLst/>
              <a:defRPr kumimoji="1" lang="ja-JP" altLang="en-US"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2pPr>
            <a:lvl3pPr marL="1143000" marR="0" indent="-2286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3pPr>
            <a:lvl4pPr marL="1714500" marR="0" indent="-3429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4pPr>
            <a:lvl5pPr marL="2114550" marR="0" indent="-28575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lnSpc>
                <a:spcPct val="130000"/>
              </a:lnSpc>
              <a:spcBef>
                <a:spcPts val="0"/>
              </a:spcBef>
              <a:spcAft>
                <a:spcPts val="0"/>
              </a:spcAft>
              <a:buClr>
                <a:schemeClr val="tx1">
                  <a:lumMod val="75000"/>
                  <a:lumOff val="25000"/>
                </a:schemeClr>
              </a:buClr>
            </a:pPr>
            <a:r>
              <a:rPr lang="ja-JP" altLang="en-US" sz="2000" b="1" dirty="0">
                <a:solidFill>
                  <a:srgbClr val="494949"/>
                </a:solidFill>
              </a:rPr>
              <a:t>まずは、知識的に目的変数と</a:t>
            </a:r>
            <a:r>
              <a:rPr lang="ja-JP" altLang="en-US" sz="2000" b="1" dirty="0">
                <a:solidFill>
                  <a:srgbClr val="F36C37"/>
                </a:solidFill>
              </a:rPr>
              <a:t>関係の深いもの</a:t>
            </a:r>
            <a:endParaRPr lang="en-US" altLang="ja-JP" sz="2000" b="1" dirty="0">
              <a:solidFill>
                <a:srgbClr val="F36C37"/>
              </a:solidFill>
            </a:endParaRPr>
          </a:p>
          <a:p>
            <a:pPr>
              <a:lnSpc>
                <a:spcPct val="130000"/>
              </a:lnSpc>
              <a:spcBef>
                <a:spcPts val="0"/>
              </a:spcBef>
              <a:spcAft>
                <a:spcPts val="0"/>
              </a:spcAft>
              <a:buClr>
                <a:schemeClr val="tx1">
                  <a:lumMod val="75000"/>
                  <a:lumOff val="25000"/>
                </a:schemeClr>
              </a:buClr>
            </a:pPr>
            <a:r>
              <a:rPr kumimoji="1" lang="ja-JP" altLang="en-US" sz="2000" b="1" dirty="0">
                <a:solidFill>
                  <a:srgbClr val="494949"/>
                </a:solidFill>
              </a:rPr>
              <a:t>関係のないものは</a:t>
            </a:r>
            <a:r>
              <a:rPr kumimoji="1" lang="ja-JP" altLang="en-US" sz="2000" b="1" dirty="0">
                <a:solidFill>
                  <a:srgbClr val="F36C37"/>
                </a:solidFill>
              </a:rPr>
              <a:t>余計な情報（ノイズ）</a:t>
            </a:r>
            <a:r>
              <a:rPr kumimoji="1" lang="ja-JP" altLang="en-US" sz="2000" b="1" dirty="0">
                <a:solidFill>
                  <a:srgbClr val="494949"/>
                </a:solidFill>
              </a:rPr>
              <a:t>になりえる</a:t>
            </a:r>
            <a:endParaRPr kumimoji="1" lang="en-US" altLang="ja-JP" sz="2000" b="1" dirty="0">
              <a:solidFill>
                <a:srgbClr val="494949"/>
              </a:solidFill>
            </a:endParaRPr>
          </a:p>
          <a:p>
            <a:pPr>
              <a:lnSpc>
                <a:spcPct val="130000"/>
              </a:lnSpc>
              <a:spcBef>
                <a:spcPts val="0"/>
              </a:spcBef>
              <a:spcAft>
                <a:spcPts val="0"/>
              </a:spcAft>
              <a:buClr>
                <a:schemeClr val="tx1">
                  <a:lumMod val="75000"/>
                  <a:lumOff val="25000"/>
                </a:schemeClr>
              </a:buClr>
            </a:pPr>
            <a:r>
              <a:rPr lang="ja-JP" altLang="en-US" sz="2000" b="1" dirty="0">
                <a:solidFill>
                  <a:srgbClr val="494949"/>
                </a:solidFill>
              </a:rPr>
              <a:t>一つずつ説明変数を増やして、影響を確かめる</a:t>
            </a:r>
            <a:endParaRPr lang="en-US" altLang="ja-JP" sz="2000" b="1" dirty="0">
              <a:solidFill>
                <a:srgbClr val="494949"/>
              </a:solidFill>
            </a:endParaRPr>
          </a:p>
        </p:txBody>
      </p:sp>
      <p:sp>
        <p:nvSpPr>
          <p:cNvPr id="20" name="四角形: 角を丸くする 19">
            <a:extLst>
              <a:ext uri="{FF2B5EF4-FFF2-40B4-BE49-F238E27FC236}">
                <a16:creationId xmlns:a16="http://schemas.microsoft.com/office/drawing/2014/main" id="{AEA6BD48-1FC2-44ED-8B5F-BB34F97EE17C}"/>
              </a:ext>
            </a:extLst>
          </p:cNvPr>
          <p:cNvSpPr/>
          <p:nvPr/>
        </p:nvSpPr>
        <p:spPr bwMode="auto">
          <a:xfrm>
            <a:off x="856302" y="3840493"/>
            <a:ext cx="10493870" cy="577189"/>
          </a:xfrm>
          <a:prstGeom prst="roundRect">
            <a:avLst>
              <a:gd name="adj" fmla="val 13183"/>
            </a:avLst>
          </a:prstGeom>
          <a:solidFill>
            <a:srgbClr val="00879E"/>
          </a:solidFill>
          <a:ln w="19050" algn="ctr">
            <a:solidFill>
              <a:srgbClr val="00879E"/>
            </a:solidFill>
            <a:prstDash val="solid"/>
            <a:round/>
            <a:headEnd/>
            <a:tailEnd/>
          </a:ln>
          <a:effectLst/>
        </p:spPr>
        <p:txBody>
          <a:bodyPr wrap="none" rtlCol="0" anchor="ctr"/>
          <a:lstStyle/>
          <a:p>
            <a:pPr algn="ctr" fontAlgn="base">
              <a:spcBef>
                <a:spcPct val="0"/>
              </a:spcBef>
              <a:spcAft>
                <a:spcPct val="0"/>
              </a:spcAft>
            </a:pPr>
            <a:endParaRPr kumimoji="1" lang="ja-JP" altLang="en-US" dirty="0">
              <a:solidFill>
                <a:schemeClr val="bg1"/>
              </a:solidFill>
              <a:latin typeface="Arial" pitchFamily="34" charset="0"/>
              <a:ea typeface="ＭＳ Ｐゴシック" pitchFamily="50" charset="-128"/>
            </a:endParaRPr>
          </a:p>
        </p:txBody>
      </p:sp>
      <p:sp>
        <p:nvSpPr>
          <p:cNvPr id="21" name="正方形/長方形 20">
            <a:extLst>
              <a:ext uri="{FF2B5EF4-FFF2-40B4-BE49-F238E27FC236}">
                <a16:creationId xmlns:a16="http://schemas.microsoft.com/office/drawing/2014/main" id="{919EBD44-0846-43EE-9A0D-D2B2800F31D9}"/>
              </a:ext>
            </a:extLst>
          </p:cNvPr>
          <p:cNvSpPr/>
          <p:nvPr/>
        </p:nvSpPr>
        <p:spPr>
          <a:xfrm>
            <a:off x="1551347" y="3940880"/>
            <a:ext cx="7525251" cy="440120"/>
          </a:xfrm>
          <a:prstGeom prst="rect">
            <a:avLst/>
          </a:prstGeom>
          <a:noFill/>
          <a:ln w="19050" algn="ctr">
            <a:noFill/>
            <a:prstDash val="dash"/>
            <a:round/>
            <a:headEnd/>
            <a:tailEnd/>
          </a:ln>
          <a:effectLst/>
        </p:spPr>
        <p:txBody>
          <a:bodyPr wrap="none" rtlCol="0" anchor="ctr"/>
          <a:lstStyle/>
          <a:p>
            <a:pPr fontAlgn="base">
              <a:spcBef>
                <a:spcPct val="0"/>
              </a:spcBef>
              <a:spcAft>
                <a:spcPct val="0"/>
              </a:spcAft>
            </a:pPr>
            <a:r>
              <a:rPr kumimoji="1" lang="ja-JP" altLang="en-US" sz="2200" b="1" spc="300" dirty="0">
                <a:solidFill>
                  <a:schemeClr val="bg1"/>
                </a:solidFill>
                <a:latin typeface="+mj-ea"/>
                <a:ea typeface="+mj-ea"/>
              </a:rPr>
              <a:t>有用なカテゴリ変数を使う</a:t>
            </a:r>
          </a:p>
        </p:txBody>
      </p:sp>
      <p:pic>
        <p:nvPicPr>
          <p:cNvPr id="22" name="図 21" descr="アイコン&#10;&#10;自動的に生成された説明">
            <a:extLst>
              <a:ext uri="{FF2B5EF4-FFF2-40B4-BE49-F238E27FC236}">
                <a16:creationId xmlns:a16="http://schemas.microsoft.com/office/drawing/2014/main" id="{4C7DAE78-0FF3-46A5-AE02-8D70455829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7188" y="1306560"/>
            <a:ext cx="426733" cy="427586"/>
          </a:xfrm>
          <a:prstGeom prst="rect">
            <a:avLst/>
          </a:prstGeom>
        </p:spPr>
      </p:pic>
      <p:pic>
        <p:nvPicPr>
          <p:cNvPr id="23" name="図 22" descr="アイコン&#10;&#10;自動的に生成された説明">
            <a:extLst>
              <a:ext uri="{FF2B5EF4-FFF2-40B4-BE49-F238E27FC236}">
                <a16:creationId xmlns:a16="http://schemas.microsoft.com/office/drawing/2014/main" id="{9842B03C-FBDB-448D-87BC-22C4814BF4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7188" y="3892906"/>
            <a:ext cx="426733" cy="427586"/>
          </a:xfrm>
          <a:prstGeom prst="rect">
            <a:avLst/>
          </a:prstGeom>
        </p:spPr>
      </p:pic>
      <p:pic>
        <p:nvPicPr>
          <p:cNvPr id="16" name="図 15">
            <a:extLst>
              <a:ext uri="{FF2B5EF4-FFF2-40B4-BE49-F238E27FC236}">
                <a16:creationId xmlns:a16="http://schemas.microsoft.com/office/drawing/2014/main" id="{BBE6D1E2-3852-4507-A0EE-A9B90372237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61069" y="1023048"/>
            <a:ext cx="2179989" cy="2266441"/>
          </a:xfrm>
          <a:prstGeom prst="rect">
            <a:avLst/>
          </a:prstGeom>
        </p:spPr>
      </p:pic>
      <p:pic>
        <p:nvPicPr>
          <p:cNvPr id="18" name="図 17" descr="グラフィカル ユーザー インターフェイス, ダイアグラム&#10;&#10;自動的に生成された説明">
            <a:extLst>
              <a:ext uri="{FF2B5EF4-FFF2-40B4-BE49-F238E27FC236}">
                <a16:creationId xmlns:a16="http://schemas.microsoft.com/office/drawing/2014/main" id="{5627AF83-7FA2-46B2-9B94-0D8E96D5EDD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61069" y="4593578"/>
            <a:ext cx="2261492" cy="1616967"/>
          </a:xfrm>
          <a:prstGeom prst="rect">
            <a:avLst/>
          </a:prstGeom>
        </p:spPr>
      </p:pic>
      <p:sp>
        <p:nvSpPr>
          <p:cNvPr id="14" name="コンテンツ プレースホルダー 2">
            <a:extLst>
              <a:ext uri="{FF2B5EF4-FFF2-40B4-BE49-F238E27FC236}">
                <a16:creationId xmlns:a16="http://schemas.microsoft.com/office/drawing/2014/main" id="{C952CEC8-8CAA-4E29-A5EB-4FEAB8391488}"/>
              </a:ext>
            </a:extLst>
          </p:cNvPr>
          <p:cNvSpPr txBox="1">
            <a:spLocks/>
          </p:cNvSpPr>
          <p:nvPr/>
        </p:nvSpPr>
        <p:spPr bwMode="auto">
          <a:xfrm>
            <a:off x="920082" y="4701731"/>
            <a:ext cx="10493870" cy="819789"/>
          </a:xfrm>
          <a:prstGeom prst="rect">
            <a:avLst/>
          </a:prstGeom>
        </p:spPr>
        <p:txBody>
          <a:bodyPr vert="horz" wrap="none" lIns="91440" tIns="45720" rIns="91440" bIns="45720" rtlCol="0">
            <a:noAutofit/>
          </a:bodyPr>
          <a:lstStyle>
            <a:lvl1pPr marL="357188" marR="0" indent="-357188"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n"/>
              <a:tabLst/>
              <a:defRPr kumimoji="1" lang="en-US" altLang="ja-JP"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1pPr>
            <a:lvl2pPr marL="742950" marR="0" indent="-28575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l"/>
              <a:tabLst/>
              <a:defRPr kumimoji="1" lang="ja-JP" altLang="en-US"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2pPr>
            <a:lvl3pPr marL="1143000" marR="0" indent="-2286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3pPr>
            <a:lvl4pPr marL="1714500" marR="0" indent="-3429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4pPr>
            <a:lvl5pPr marL="2114550" marR="0" indent="-28575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lnSpc>
                <a:spcPct val="130000"/>
              </a:lnSpc>
              <a:spcBef>
                <a:spcPts val="0"/>
              </a:spcBef>
              <a:spcAft>
                <a:spcPts val="0"/>
              </a:spcAft>
              <a:buClr>
                <a:schemeClr val="tx1">
                  <a:lumMod val="75000"/>
                  <a:lumOff val="25000"/>
                </a:schemeClr>
              </a:buClr>
            </a:pPr>
            <a:r>
              <a:rPr lang="ja-JP" altLang="en-US" sz="2000" b="1" dirty="0"/>
              <a:t>そのままでは計算不可なカテゴリ変数を利用するには</a:t>
            </a:r>
            <a:r>
              <a:rPr lang="ja-JP" altLang="en-US" sz="2000" b="1" dirty="0">
                <a:solidFill>
                  <a:srgbClr val="F36C37"/>
                </a:solidFill>
              </a:rPr>
              <a:t>ダミー変数化</a:t>
            </a:r>
            <a:r>
              <a:rPr lang="ja-JP" altLang="en-US" sz="2000" b="1" dirty="0"/>
              <a:t>を行う</a:t>
            </a:r>
            <a:br>
              <a:rPr lang="en-US" altLang="ja-JP" sz="2000" b="1" dirty="0"/>
            </a:br>
            <a:r>
              <a:rPr lang="ja-JP" altLang="en-US" sz="2000" b="1" dirty="0"/>
              <a:t>（地区や間取りなど）</a:t>
            </a:r>
            <a:endParaRPr lang="en-US" altLang="ja-JP" sz="2000" b="1" dirty="0"/>
          </a:p>
          <a:p>
            <a:pPr>
              <a:lnSpc>
                <a:spcPct val="130000"/>
              </a:lnSpc>
              <a:spcBef>
                <a:spcPts val="0"/>
              </a:spcBef>
              <a:spcAft>
                <a:spcPts val="0"/>
              </a:spcAft>
              <a:buClr>
                <a:schemeClr val="tx1">
                  <a:lumMod val="75000"/>
                  <a:lumOff val="25000"/>
                </a:schemeClr>
              </a:buClr>
            </a:pPr>
            <a:r>
              <a:rPr lang="ja-JP" altLang="en-US" sz="2000" b="1" dirty="0"/>
              <a:t>ダミー変数化のように、機械学習を行うためにデータの加工などを</a:t>
            </a:r>
            <a:br>
              <a:rPr lang="en-US" altLang="ja-JP" sz="2000" b="1" dirty="0"/>
            </a:br>
            <a:r>
              <a:rPr lang="ja-JP" altLang="en-US" sz="2000" b="1" dirty="0"/>
              <a:t>行うことを</a:t>
            </a:r>
            <a:r>
              <a:rPr lang="ja-JP" altLang="en-US" sz="2000" b="1" dirty="0">
                <a:solidFill>
                  <a:srgbClr val="F47746"/>
                </a:solidFill>
              </a:rPr>
              <a:t>前処理</a:t>
            </a:r>
            <a:r>
              <a:rPr lang="ja-JP" altLang="en-US" sz="2000" b="1" dirty="0"/>
              <a:t>という</a:t>
            </a:r>
            <a:endParaRPr lang="en-US" altLang="ja-JP" sz="2000" b="1" dirty="0"/>
          </a:p>
        </p:txBody>
      </p:sp>
    </p:spTree>
    <p:extLst>
      <p:ext uri="{BB962C8B-B14F-4D97-AF65-F5344CB8AC3E}">
        <p14:creationId xmlns:p14="http://schemas.microsoft.com/office/powerpoint/2010/main" val="4197905595"/>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テキスト ボックス 6">
            <a:extLst>
              <a:ext uri="{FF2B5EF4-FFF2-40B4-BE49-F238E27FC236}">
                <a16:creationId xmlns:a16="http://schemas.microsoft.com/office/drawing/2014/main" id="{2F1127E5-9282-4A02-8889-BA620D0A3CE0}"/>
              </a:ext>
            </a:extLst>
          </p:cNvPr>
          <p:cNvSpPr txBox="1"/>
          <p:nvPr/>
        </p:nvSpPr>
        <p:spPr>
          <a:xfrm>
            <a:off x="835766" y="1090653"/>
            <a:ext cx="10386245" cy="1103939"/>
          </a:xfrm>
          <a:prstGeom prst="rect">
            <a:avLst/>
          </a:prstGeom>
        </p:spPr>
        <p:txBody>
          <a:bodyPr vert="horz" wrap="none" lIns="91440" tIns="45720" rIns="91440" bIns="45720" rtlCol="0">
            <a:noAutofit/>
          </a:bodyPr>
          <a:lstStyle>
            <a:defPPr>
              <a:defRPr lang="en-US"/>
            </a:defPPr>
            <a:lvl1pPr marL="357188" marR="0" indent="-357188" defTabSz="914400" fontAlgn="base">
              <a:lnSpc>
                <a:spcPct val="100000"/>
              </a:lnSpc>
              <a:spcBef>
                <a:spcPts val="0"/>
              </a:spcBef>
              <a:spcAft>
                <a:spcPts val="600"/>
              </a:spcAft>
              <a:buClr>
                <a:schemeClr val="tx1">
                  <a:lumMod val="75000"/>
                  <a:lumOff val="25000"/>
                </a:schemeClr>
              </a:buClr>
              <a:buSzTx/>
              <a:buFont typeface="Wingdings" panose="05000000000000000000" pitchFamily="2" charset="2"/>
              <a:buChar char="n"/>
              <a:tabLst/>
              <a:defRPr kumimoji="1" sz="2000" b="1" baseline="0">
                <a:solidFill>
                  <a:schemeClr val="tx1">
                    <a:lumMod val="75000"/>
                    <a:lumOff val="25000"/>
                  </a:schemeClr>
                </a:solidFill>
                <a:latin typeface="メイリオ" panose="020B0604030504040204" pitchFamily="50" charset="-128"/>
                <a:ea typeface="メイリオ" panose="020B0604030504040204" pitchFamily="50" charset="-128"/>
              </a:defRPr>
            </a:lvl1pPr>
            <a:lvl2pPr marL="742950" marR="0" indent="-285750" defTabSz="914400" fontAlgn="base">
              <a:lnSpc>
                <a:spcPct val="100000"/>
              </a:lnSpc>
              <a:spcBef>
                <a:spcPct val="20000"/>
              </a:spcBef>
              <a:spcAft>
                <a:spcPct val="0"/>
              </a:spcAft>
              <a:buClr>
                <a:schemeClr val="tx1"/>
              </a:buClr>
              <a:buSzTx/>
              <a:buFont typeface="Wingdings" panose="05000000000000000000" pitchFamily="2" charset="2"/>
              <a:buChar char="l"/>
              <a:tabLst/>
              <a:defRPr kumimoji="1" sz="2800" baseline="0">
                <a:solidFill>
                  <a:schemeClr val="tx1">
                    <a:lumMod val="75000"/>
                    <a:lumOff val="25000"/>
                  </a:schemeClr>
                </a:solidFill>
                <a:latin typeface="メイリオ" panose="020B0604030504040204" pitchFamily="50" charset="-128"/>
                <a:ea typeface="メイリオ" panose="020B0604030504040204" pitchFamily="50" charset="-128"/>
              </a:defRPr>
            </a:lvl2pPr>
            <a:lvl3pPr marL="1143000" marR="0" indent="-22860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3pPr>
            <a:lvl4pPr marL="1714500" marR="0" indent="-34290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4pPr>
            <a:lvl5pPr marL="2114550" marR="0" indent="-28575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5pPr>
            <a:lvl6pPr marL="2514600" indent="-228600" defTabSz="914400">
              <a:lnSpc>
                <a:spcPct val="90000"/>
              </a:lnSpc>
              <a:spcBef>
                <a:spcPts val="500"/>
              </a:spcBef>
              <a:buFont typeface="Arial" panose="020B0604020202020204" pitchFamily="34" charset="0"/>
              <a:buChar char="•"/>
              <a:defRPr kumimoji="1"/>
            </a:lvl6pPr>
            <a:lvl7pPr marL="2971800" indent="-228600" defTabSz="914400">
              <a:lnSpc>
                <a:spcPct val="90000"/>
              </a:lnSpc>
              <a:spcBef>
                <a:spcPts val="500"/>
              </a:spcBef>
              <a:buFont typeface="Arial" panose="020B0604020202020204" pitchFamily="34" charset="0"/>
              <a:buChar char="•"/>
              <a:defRPr kumimoji="1"/>
            </a:lvl7pPr>
            <a:lvl8pPr marL="3429000" indent="-228600" defTabSz="914400">
              <a:lnSpc>
                <a:spcPct val="90000"/>
              </a:lnSpc>
              <a:spcBef>
                <a:spcPts val="500"/>
              </a:spcBef>
              <a:buFont typeface="Arial" panose="020B0604020202020204" pitchFamily="34" charset="0"/>
              <a:buChar char="•"/>
              <a:defRPr kumimoji="1"/>
            </a:lvl8pPr>
            <a:lvl9pPr marL="3886200" indent="-228600" defTabSz="914400">
              <a:lnSpc>
                <a:spcPct val="90000"/>
              </a:lnSpc>
              <a:spcBef>
                <a:spcPts val="500"/>
              </a:spcBef>
              <a:buFont typeface="Arial" panose="020B0604020202020204" pitchFamily="34" charset="0"/>
              <a:buChar char="•"/>
              <a:defRPr kumimoji="1"/>
            </a:lvl9pPr>
          </a:lstStyle>
          <a:p>
            <a:pPr>
              <a:buClr>
                <a:srgbClr val="F36C37"/>
              </a:buClr>
              <a:buFont typeface="Wingdings" panose="05000000000000000000" pitchFamily="2" charset="2"/>
              <a:buChar char="l"/>
            </a:pPr>
            <a:r>
              <a:rPr lang="ja-JP" altLang="en-US" sz="1800" dirty="0"/>
              <a:t>ダミー変数化とは</a:t>
            </a:r>
          </a:p>
          <a:p>
            <a:pPr lvl="1">
              <a:buClr>
                <a:srgbClr val="F36C37"/>
              </a:buClr>
            </a:pPr>
            <a:r>
              <a:rPr lang="ja-JP" altLang="en-US" sz="1400" b="1" dirty="0"/>
              <a:t>離散値でデータを保持している説明変数をダミーの数値で置き換えて計算に利用できるようにすること</a:t>
            </a:r>
            <a:endParaRPr lang="en-US" altLang="ja-JP" sz="1400" b="1" dirty="0"/>
          </a:p>
          <a:p>
            <a:pPr lvl="1">
              <a:buClr>
                <a:srgbClr val="F36C37"/>
              </a:buClr>
            </a:pPr>
            <a:r>
              <a:rPr lang="ja-JP" altLang="en-US" sz="1400" b="1" dirty="0"/>
              <a:t>いくつか方法があるが、値毎に</a:t>
            </a:r>
            <a:r>
              <a:rPr lang="en-US" altLang="ja-JP" sz="1400" b="1" dirty="0"/>
              <a:t>0</a:t>
            </a:r>
            <a:r>
              <a:rPr lang="ja-JP" altLang="en-US" sz="1400" b="1" dirty="0"/>
              <a:t>か</a:t>
            </a:r>
            <a:r>
              <a:rPr lang="en-US" altLang="ja-JP" sz="1400" b="1" dirty="0"/>
              <a:t>1</a:t>
            </a:r>
            <a:r>
              <a:rPr lang="ja-JP" altLang="en-US" sz="1400" b="1" dirty="0"/>
              <a:t>の数値に変換する</a:t>
            </a:r>
            <a:r>
              <a:rPr lang="en-US" altLang="ja-JP" sz="1400" b="1" dirty="0">
                <a:solidFill>
                  <a:srgbClr val="F47746"/>
                </a:solidFill>
              </a:rPr>
              <a:t>One-Hot</a:t>
            </a:r>
            <a:r>
              <a:rPr lang="ja-JP" altLang="en-US" sz="1400" b="1" dirty="0">
                <a:solidFill>
                  <a:srgbClr val="F47746"/>
                </a:solidFill>
              </a:rPr>
              <a:t>エンコーディング</a:t>
            </a:r>
            <a:r>
              <a:rPr lang="ja-JP" altLang="en-US" sz="1400" b="1" dirty="0">
                <a:solidFill>
                  <a:srgbClr val="494949"/>
                </a:solidFill>
              </a:rPr>
              <a:t>がよく用いられる</a:t>
            </a:r>
            <a:endParaRPr lang="en-US" altLang="ja-JP" sz="1400" b="1" dirty="0">
              <a:solidFill>
                <a:srgbClr val="494949"/>
              </a:solidFill>
            </a:endParaRPr>
          </a:p>
          <a:p>
            <a:pPr lvl="1">
              <a:buClr>
                <a:srgbClr val="F36C37"/>
              </a:buClr>
            </a:pPr>
            <a:r>
              <a:rPr lang="en-US" altLang="ja-JP" sz="1400" b="1" dirty="0"/>
              <a:t>pandas</a:t>
            </a:r>
            <a:r>
              <a:rPr lang="ja-JP" altLang="en-US" sz="1400" b="1" dirty="0"/>
              <a:t>の</a:t>
            </a:r>
            <a:r>
              <a:rPr lang="en-US" altLang="ja-JP" sz="1400" b="1" dirty="0"/>
              <a:t>DataFrame</a:t>
            </a:r>
            <a:r>
              <a:rPr lang="ja-JP" altLang="en-US" sz="1400" b="1" dirty="0"/>
              <a:t>型のデータなら、</a:t>
            </a:r>
            <a:r>
              <a:rPr lang="en-US" altLang="ja-JP" sz="1400" b="1" dirty="0" err="1"/>
              <a:t>pd.get_dummies</a:t>
            </a:r>
            <a:r>
              <a:rPr lang="ja-JP" altLang="en-US" sz="1400" b="1" dirty="0"/>
              <a:t>関数で置き換えられる</a:t>
            </a:r>
            <a:endParaRPr lang="ja-JP" altLang="en-US" sz="1800" dirty="0"/>
          </a:p>
        </p:txBody>
      </p:sp>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lang="en-US" altLang="ja-JP" dirty="0"/>
              <a:t>2-4-6.</a:t>
            </a:r>
            <a:r>
              <a:rPr lang="ja-JP" altLang="en-US" dirty="0"/>
              <a:t>ダミー変数化</a:t>
            </a:r>
            <a:endParaRPr kumimoji="1" lang="ja-JP" altLang="en-US" dirty="0"/>
          </a:p>
        </p:txBody>
      </p:sp>
      <p:sp>
        <p:nvSpPr>
          <p:cNvPr id="5" name="スライド番号プレースホルダー 4">
            <a:extLst>
              <a:ext uri="{FF2B5EF4-FFF2-40B4-BE49-F238E27FC236}">
                <a16:creationId xmlns:a16="http://schemas.microsoft.com/office/drawing/2014/main" id="{C905B90A-465B-402F-BC68-6932C2B00E04}"/>
              </a:ext>
            </a:extLst>
          </p:cNvPr>
          <p:cNvSpPr>
            <a:spLocks noGrp="1"/>
          </p:cNvSpPr>
          <p:nvPr>
            <p:ph type="sldNum" sz="quarter" idx="10"/>
          </p:nvPr>
        </p:nvSpPr>
        <p:spPr/>
        <p:txBody>
          <a:bodyPr/>
          <a:lstStyle/>
          <a:p>
            <a:fld id="{5D750650-B10A-47BF-93C2-E1678438B37A}" type="slidenum">
              <a:rPr kumimoji="1" lang="ja-JP" altLang="en-US" smtClean="0"/>
              <a:pPr/>
              <a:t>187</a:t>
            </a:fld>
            <a:endParaRPr kumimoji="1" lang="ja-JP" altLang="en-US"/>
          </a:p>
        </p:txBody>
      </p:sp>
      <p:graphicFrame>
        <p:nvGraphicFramePr>
          <p:cNvPr id="4" name="表 7">
            <a:extLst>
              <a:ext uri="{FF2B5EF4-FFF2-40B4-BE49-F238E27FC236}">
                <a16:creationId xmlns:a16="http://schemas.microsoft.com/office/drawing/2014/main" id="{77C8EC45-9CF9-4ADB-AC49-5A4162639EA0}"/>
              </a:ext>
            </a:extLst>
          </p:cNvPr>
          <p:cNvGraphicFramePr>
            <a:graphicFrameLocks noGrp="1"/>
          </p:cNvGraphicFramePr>
          <p:nvPr>
            <p:extLst>
              <p:ext uri="{D42A27DB-BD31-4B8C-83A1-F6EECF244321}">
                <p14:modId xmlns:p14="http://schemas.microsoft.com/office/powerpoint/2010/main" val="2757856729"/>
              </p:ext>
            </p:extLst>
          </p:nvPr>
        </p:nvGraphicFramePr>
        <p:xfrm>
          <a:off x="766763" y="2411875"/>
          <a:ext cx="10658475" cy="1806268"/>
        </p:xfrm>
        <a:graphic>
          <a:graphicData uri="http://schemas.openxmlformats.org/drawingml/2006/table">
            <a:tbl>
              <a:tblPr firstRow="1" bandRow="1">
                <a:tableStyleId>{21E4AEA4-8DFA-4A89-87EB-49C32662AFE0}</a:tableStyleId>
              </a:tblPr>
              <a:tblGrid>
                <a:gridCol w="1052706">
                  <a:extLst>
                    <a:ext uri="{9D8B030D-6E8A-4147-A177-3AD203B41FA5}">
                      <a16:colId xmlns:a16="http://schemas.microsoft.com/office/drawing/2014/main" val="3651834403"/>
                    </a:ext>
                  </a:extLst>
                </a:gridCol>
                <a:gridCol w="757456">
                  <a:extLst>
                    <a:ext uri="{9D8B030D-6E8A-4147-A177-3AD203B41FA5}">
                      <a16:colId xmlns:a16="http://schemas.microsoft.com/office/drawing/2014/main" val="3565889333"/>
                    </a:ext>
                  </a:extLst>
                </a:gridCol>
                <a:gridCol w="905081">
                  <a:extLst>
                    <a:ext uri="{9D8B030D-6E8A-4147-A177-3AD203B41FA5}">
                      <a16:colId xmlns:a16="http://schemas.microsoft.com/office/drawing/2014/main" val="3869457875"/>
                    </a:ext>
                  </a:extLst>
                </a:gridCol>
                <a:gridCol w="746459">
                  <a:extLst>
                    <a:ext uri="{9D8B030D-6E8A-4147-A177-3AD203B41FA5}">
                      <a16:colId xmlns:a16="http://schemas.microsoft.com/office/drawing/2014/main" val="1593349839"/>
                    </a:ext>
                  </a:extLst>
                </a:gridCol>
                <a:gridCol w="661696">
                  <a:extLst>
                    <a:ext uri="{9D8B030D-6E8A-4147-A177-3AD203B41FA5}">
                      <a16:colId xmlns:a16="http://schemas.microsoft.com/office/drawing/2014/main" val="3909416032"/>
                    </a:ext>
                  </a:extLst>
                </a:gridCol>
                <a:gridCol w="816885">
                  <a:extLst>
                    <a:ext uri="{9D8B030D-6E8A-4147-A177-3AD203B41FA5}">
                      <a16:colId xmlns:a16="http://schemas.microsoft.com/office/drawing/2014/main" val="1848831541"/>
                    </a:ext>
                  </a:extLst>
                </a:gridCol>
                <a:gridCol w="658156">
                  <a:extLst>
                    <a:ext uri="{9D8B030D-6E8A-4147-A177-3AD203B41FA5}">
                      <a16:colId xmlns:a16="http://schemas.microsoft.com/office/drawing/2014/main" val="261494273"/>
                    </a:ext>
                  </a:extLst>
                </a:gridCol>
                <a:gridCol w="604765">
                  <a:extLst>
                    <a:ext uri="{9D8B030D-6E8A-4147-A177-3AD203B41FA5}">
                      <a16:colId xmlns:a16="http://schemas.microsoft.com/office/drawing/2014/main" val="2255579861"/>
                    </a:ext>
                  </a:extLst>
                </a:gridCol>
                <a:gridCol w="1203649">
                  <a:extLst>
                    <a:ext uri="{9D8B030D-6E8A-4147-A177-3AD203B41FA5}">
                      <a16:colId xmlns:a16="http://schemas.microsoft.com/office/drawing/2014/main" val="3101072901"/>
                    </a:ext>
                  </a:extLst>
                </a:gridCol>
                <a:gridCol w="794861">
                  <a:extLst>
                    <a:ext uri="{9D8B030D-6E8A-4147-A177-3AD203B41FA5}">
                      <a16:colId xmlns:a16="http://schemas.microsoft.com/office/drawing/2014/main" val="1906868719"/>
                    </a:ext>
                  </a:extLst>
                </a:gridCol>
                <a:gridCol w="822991">
                  <a:extLst>
                    <a:ext uri="{9D8B030D-6E8A-4147-A177-3AD203B41FA5}">
                      <a16:colId xmlns:a16="http://schemas.microsoft.com/office/drawing/2014/main" val="4086456714"/>
                    </a:ext>
                  </a:extLst>
                </a:gridCol>
                <a:gridCol w="816885">
                  <a:extLst>
                    <a:ext uri="{9D8B030D-6E8A-4147-A177-3AD203B41FA5}">
                      <a16:colId xmlns:a16="http://schemas.microsoft.com/office/drawing/2014/main" val="1555870498"/>
                    </a:ext>
                  </a:extLst>
                </a:gridCol>
                <a:gridCol w="816885">
                  <a:extLst>
                    <a:ext uri="{9D8B030D-6E8A-4147-A177-3AD203B41FA5}">
                      <a16:colId xmlns:a16="http://schemas.microsoft.com/office/drawing/2014/main" val="567434991"/>
                    </a:ext>
                  </a:extLst>
                </a:gridCol>
              </a:tblGrid>
              <a:tr h="451567">
                <a:tc>
                  <a:txBody>
                    <a:bodyPr/>
                    <a:lstStyle/>
                    <a:p>
                      <a:pPr algn="ctr"/>
                      <a:r>
                        <a:rPr lang="ja-JP" altLang="en-US" sz="1100" b="1" dirty="0">
                          <a:effectLst/>
                        </a:rPr>
                        <a:t>取引価格</a:t>
                      </a:r>
                    </a:p>
                  </a:txBody>
                  <a:tcPr anchor="ctr"/>
                </a:tc>
                <a:tc>
                  <a:txBody>
                    <a:bodyPr/>
                    <a:lstStyle/>
                    <a:p>
                      <a:pPr algn="ctr"/>
                      <a:r>
                        <a:rPr lang="ja-JP" altLang="en-US" sz="1100" b="1" dirty="0">
                          <a:effectLst/>
                        </a:rPr>
                        <a:t>地区名</a:t>
                      </a:r>
                    </a:p>
                  </a:txBody>
                  <a:tcPr anchor="ctr"/>
                </a:tc>
                <a:tc>
                  <a:txBody>
                    <a:bodyPr/>
                    <a:lstStyle/>
                    <a:p>
                      <a:pPr algn="ctr"/>
                      <a:r>
                        <a:rPr lang="zh-TW" altLang="en-US" sz="1100" b="1" dirty="0">
                          <a:effectLst/>
                        </a:rPr>
                        <a:t>最寄駅距離（分）</a:t>
                      </a:r>
                    </a:p>
                  </a:txBody>
                  <a:tcPr anchor="ctr"/>
                </a:tc>
                <a:tc>
                  <a:txBody>
                    <a:bodyPr/>
                    <a:lstStyle/>
                    <a:p>
                      <a:pPr algn="ctr"/>
                      <a:r>
                        <a:rPr lang="ja-JP" altLang="en-US" sz="1100" b="1" dirty="0">
                          <a:effectLst/>
                        </a:rPr>
                        <a:t>間取り</a:t>
                      </a:r>
                    </a:p>
                  </a:txBody>
                  <a:tcPr anchor="ctr"/>
                </a:tc>
                <a:tc>
                  <a:txBody>
                    <a:bodyPr/>
                    <a:lstStyle/>
                    <a:p>
                      <a:pPr algn="ctr"/>
                      <a:r>
                        <a:rPr lang="ja-JP" altLang="en-US" sz="1100" b="1" dirty="0">
                          <a:effectLst/>
                        </a:rPr>
                        <a:t>面積（㎡）</a:t>
                      </a:r>
                    </a:p>
                  </a:txBody>
                  <a:tcPr anchor="ctr"/>
                </a:tc>
                <a:tc>
                  <a:txBody>
                    <a:bodyPr/>
                    <a:lstStyle/>
                    <a:p>
                      <a:pPr algn="ctr"/>
                      <a:r>
                        <a:rPr lang="ja-JP" altLang="en-US" sz="1100" b="1" dirty="0">
                          <a:effectLst/>
                        </a:rPr>
                        <a:t>建築年</a:t>
                      </a:r>
                    </a:p>
                  </a:txBody>
                  <a:tcPr anchor="ctr"/>
                </a:tc>
                <a:tc>
                  <a:txBody>
                    <a:bodyPr/>
                    <a:lstStyle/>
                    <a:p>
                      <a:pPr algn="ctr"/>
                      <a:r>
                        <a:rPr lang="ja-JP" altLang="en-US" sz="1100" b="1" dirty="0">
                          <a:effectLst/>
                        </a:rPr>
                        <a:t>築年数</a:t>
                      </a:r>
                    </a:p>
                  </a:txBody>
                  <a:tcPr anchor="ctr"/>
                </a:tc>
                <a:tc>
                  <a:txBody>
                    <a:bodyPr/>
                    <a:lstStyle/>
                    <a:p>
                      <a:pPr algn="ctr"/>
                      <a:r>
                        <a:rPr lang="ja-JP" altLang="en-US" sz="1100" b="1" dirty="0">
                          <a:effectLst/>
                        </a:rPr>
                        <a:t>構造</a:t>
                      </a:r>
                    </a:p>
                  </a:txBody>
                  <a:tcPr anchor="ctr"/>
                </a:tc>
                <a:tc>
                  <a:txBody>
                    <a:bodyPr/>
                    <a:lstStyle/>
                    <a:p>
                      <a:pPr algn="ctr"/>
                      <a:r>
                        <a:rPr lang="ja-JP" altLang="en-US" sz="1100" b="1" dirty="0">
                          <a:effectLst/>
                        </a:rPr>
                        <a:t>都市計画</a:t>
                      </a:r>
                    </a:p>
                  </a:txBody>
                  <a:tcPr anchor="ctr"/>
                </a:tc>
                <a:tc>
                  <a:txBody>
                    <a:bodyPr/>
                    <a:lstStyle/>
                    <a:p>
                      <a:pPr algn="ctr"/>
                      <a:r>
                        <a:rPr lang="ja-JP" altLang="en-US" sz="1100" b="1" dirty="0">
                          <a:effectLst/>
                        </a:rPr>
                        <a:t>建ぺい率（％）</a:t>
                      </a:r>
                    </a:p>
                  </a:txBody>
                  <a:tcPr anchor="ctr"/>
                </a:tc>
                <a:tc>
                  <a:txBody>
                    <a:bodyPr/>
                    <a:lstStyle/>
                    <a:p>
                      <a:pPr algn="ctr"/>
                      <a:r>
                        <a:rPr lang="zh-TW" altLang="en-US" sz="1100" b="1" dirty="0">
                          <a:effectLst/>
                        </a:rPr>
                        <a:t>容積率（％）</a:t>
                      </a:r>
                    </a:p>
                  </a:txBody>
                  <a:tcPr anchor="ctr"/>
                </a:tc>
                <a:tc>
                  <a:txBody>
                    <a:bodyPr/>
                    <a:lstStyle/>
                    <a:p>
                      <a:pPr algn="ctr"/>
                      <a:r>
                        <a:rPr lang="ja-JP" altLang="en-US" sz="1100" b="1" dirty="0">
                          <a:effectLst/>
                        </a:rPr>
                        <a:t>取引年</a:t>
                      </a:r>
                    </a:p>
                  </a:txBody>
                  <a:tcPr anchor="ctr"/>
                </a:tc>
                <a:tc>
                  <a:txBody>
                    <a:bodyPr/>
                    <a:lstStyle/>
                    <a:p>
                      <a:pPr algn="ctr"/>
                      <a:r>
                        <a:rPr lang="ja-JP" altLang="en-US" sz="1100" b="1" dirty="0">
                          <a:effectLst/>
                        </a:rPr>
                        <a:t>改装</a:t>
                      </a:r>
                    </a:p>
                  </a:txBody>
                  <a:tcPr anchor="ctr"/>
                </a:tc>
                <a:extLst>
                  <a:ext uri="{0D108BD9-81ED-4DB2-BD59-A6C34878D82A}">
                    <a16:rowId xmlns:a16="http://schemas.microsoft.com/office/drawing/2014/main" val="2006228544"/>
                  </a:ext>
                </a:extLst>
              </a:tr>
              <a:tr h="451567">
                <a:tc>
                  <a:txBody>
                    <a:bodyPr/>
                    <a:lstStyle/>
                    <a:p>
                      <a:pPr algn="r"/>
                      <a:r>
                        <a:rPr lang="en-US" altLang="ja-JP" sz="1100" b="1">
                          <a:effectLst/>
                          <a:latin typeface="+mn-ea"/>
                          <a:ea typeface="+mn-ea"/>
                        </a:rPr>
                        <a:t>35,000,000</a:t>
                      </a:r>
                      <a:endParaRPr lang="en-US" altLang="ja-JP" sz="1100" b="1" dirty="0">
                        <a:effectLst/>
                        <a:latin typeface="+mn-ea"/>
                        <a:ea typeface="+mn-ea"/>
                      </a:endParaRPr>
                    </a:p>
                  </a:txBody>
                  <a:tcPr anchor="ctr"/>
                </a:tc>
                <a:tc>
                  <a:txBody>
                    <a:bodyPr/>
                    <a:lstStyle/>
                    <a:p>
                      <a:pPr algn="l"/>
                      <a:r>
                        <a:rPr lang="ja-JP" altLang="en-US" sz="1100" b="1" dirty="0">
                          <a:effectLst/>
                          <a:latin typeface="+mn-ea"/>
                          <a:ea typeface="+mn-ea"/>
                        </a:rPr>
                        <a:t>秋葉町</a:t>
                      </a:r>
                    </a:p>
                  </a:txBody>
                  <a:tcPr anchor="ctr"/>
                </a:tc>
                <a:tc>
                  <a:txBody>
                    <a:bodyPr/>
                    <a:lstStyle/>
                    <a:p>
                      <a:pPr algn="l"/>
                      <a:r>
                        <a:rPr lang="en-US" altLang="ja-JP" sz="1100" b="1" dirty="0">
                          <a:effectLst/>
                          <a:latin typeface="+mn-ea"/>
                          <a:ea typeface="+mn-ea"/>
                        </a:rPr>
                        <a:t>45</a:t>
                      </a:r>
                    </a:p>
                  </a:txBody>
                  <a:tcPr anchor="ctr"/>
                </a:tc>
                <a:tc>
                  <a:txBody>
                    <a:bodyPr/>
                    <a:lstStyle/>
                    <a:p>
                      <a:pPr algn="l"/>
                      <a:r>
                        <a:rPr lang="en-US" sz="1100" b="1" dirty="0">
                          <a:effectLst/>
                          <a:latin typeface="+mn-ea"/>
                          <a:ea typeface="+mn-ea"/>
                        </a:rPr>
                        <a:t>３ＬＤＫ</a:t>
                      </a:r>
                    </a:p>
                  </a:txBody>
                  <a:tcPr anchor="ctr"/>
                </a:tc>
                <a:tc>
                  <a:txBody>
                    <a:bodyPr/>
                    <a:lstStyle/>
                    <a:p>
                      <a:pPr algn="l"/>
                      <a:r>
                        <a:rPr lang="en-US" altLang="ja-JP" sz="1100" b="1" dirty="0">
                          <a:effectLst/>
                          <a:latin typeface="+mn-ea"/>
                          <a:ea typeface="+mn-ea"/>
                        </a:rPr>
                        <a:t>65</a:t>
                      </a:r>
                    </a:p>
                  </a:txBody>
                  <a:tcPr anchor="ctr"/>
                </a:tc>
                <a:tc>
                  <a:txBody>
                    <a:bodyPr/>
                    <a:lstStyle/>
                    <a:p>
                      <a:pPr algn="l"/>
                      <a:r>
                        <a:rPr lang="ja-JP" altLang="en-US" sz="1100" b="1" dirty="0">
                          <a:effectLst/>
                          <a:latin typeface="+mn-ea"/>
                          <a:ea typeface="+mn-ea"/>
                        </a:rPr>
                        <a:t>平成</a:t>
                      </a:r>
                      <a:r>
                        <a:rPr lang="en-US" altLang="ja-JP" sz="1100" b="1" dirty="0">
                          <a:effectLst/>
                          <a:latin typeface="+mn-ea"/>
                          <a:ea typeface="+mn-ea"/>
                        </a:rPr>
                        <a:t>29</a:t>
                      </a:r>
                      <a:r>
                        <a:rPr lang="ja-JP" altLang="en-US" sz="1100" b="1" dirty="0">
                          <a:effectLst/>
                          <a:latin typeface="+mn-ea"/>
                          <a:ea typeface="+mn-ea"/>
                        </a:rPr>
                        <a:t>年</a:t>
                      </a:r>
                    </a:p>
                  </a:txBody>
                  <a:tcPr anchor="ctr"/>
                </a:tc>
                <a:tc>
                  <a:txBody>
                    <a:bodyPr/>
                    <a:lstStyle/>
                    <a:p>
                      <a:pPr algn="l"/>
                      <a:r>
                        <a:rPr lang="en-US" altLang="ja-JP" sz="1100" b="1" dirty="0">
                          <a:effectLst/>
                          <a:latin typeface="+mn-ea"/>
                          <a:ea typeface="+mn-ea"/>
                        </a:rPr>
                        <a:t>4</a:t>
                      </a:r>
                    </a:p>
                  </a:txBody>
                  <a:tcPr anchor="ctr"/>
                </a:tc>
                <a:tc>
                  <a:txBody>
                    <a:bodyPr/>
                    <a:lstStyle/>
                    <a:p>
                      <a:pPr algn="l"/>
                      <a:r>
                        <a:rPr lang="en-US" sz="1100" b="1" dirty="0">
                          <a:effectLst/>
                          <a:latin typeface="+mn-ea"/>
                          <a:ea typeface="+mn-ea"/>
                        </a:rPr>
                        <a:t>ＲＣ</a:t>
                      </a:r>
                    </a:p>
                  </a:txBody>
                  <a:tcPr anchor="ctr"/>
                </a:tc>
                <a:tc>
                  <a:txBody>
                    <a:bodyPr/>
                    <a:lstStyle/>
                    <a:p>
                      <a:pPr algn="l"/>
                      <a:r>
                        <a:rPr lang="ja-JP" altLang="en-US" sz="1100" b="1" dirty="0">
                          <a:effectLst/>
                          <a:latin typeface="+mn-ea"/>
                          <a:ea typeface="+mn-ea"/>
                        </a:rPr>
                        <a:t>工業地域</a:t>
                      </a:r>
                    </a:p>
                  </a:txBody>
                  <a:tcPr anchor="ctr"/>
                </a:tc>
                <a:tc>
                  <a:txBody>
                    <a:bodyPr/>
                    <a:lstStyle/>
                    <a:p>
                      <a:pPr algn="l"/>
                      <a:r>
                        <a:rPr lang="en-US" altLang="ja-JP" sz="1100" b="1" dirty="0">
                          <a:effectLst/>
                          <a:latin typeface="+mn-ea"/>
                          <a:ea typeface="+mn-ea"/>
                        </a:rPr>
                        <a:t>60</a:t>
                      </a:r>
                    </a:p>
                  </a:txBody>
                  <a:tcPr anchor="ctr"/>
                </a:tc>
                <a:tc>
                  <a:txBody>
                    <a:bodyPr/>
                    <a:lstStyle/>
                    <a:p>
                      <a:pPr algn="l"/>
                      <a:r>
                        <a:rPr lang="en-US" altLang="ja-JP" sz="1100" b="1" dirty="0">
                          <a:effectLst/>
                          <a:latin typeface="+mn-ea"/>
                          <a:ea typeface="+mn-ea"/>
                        </a:rPr>
                        <a:t>200</a:t>
                      </a:r>
                    </a:p>
                  </a:txBody>
                  <a:tcPr anchor="ctr"/>
                </a:tc>
                <a:tc>
                  <a:txBody>
                    <a:bodyPr/>
                    <a:lstStyle/>
                    <a:p>
                      <a:pPr algn="l"/>
                      <a:r>
                        <a:rPr lang="en-US" altLang="ja-JP" sz="1100" b="1" dirty="0">
                          <a:effectLst/>
                          <a:latin typeface="+mn-ea"/>
                          <a:ea typeface="+mn-ea"/>
                        </a:rPr>
                        <a:t>2021</a:t>
                      </a:r>
                    </a:p>
                  </a:txBody>
                  <a:tcPr anchor="ctr"/>
                </a:tc>
                <a:tc>
                  <a:txBody>
                    <a:bodyPr/>
                    <a:lstStyle/>
                    <a:p>
                      <a:pPr algn="l"/>
                      <a:r>
                        <a:rPr lang="ja-JP" altLang="en-US" sz="1100" b="1" dirty="0">
                          <a:effectLst/>
                          <a:latin typeface="+mn-ea"/>
                          <a:ea typeface="+mn-ea"/>
                        </a:rPr>
                        <a:t>未改装</a:t>
                      </a:r>
                    </a:p>
                  </a:txBody>
                  <a:tcPr anchor="ctr"/>
                </a:tc>
                <a:extLst>
                  <a:ext uri="{0D108BD9-81ED-4DB2-BD59-A6C34878D82A}">
                    <a16:rowId xmlns:a16="http://schemas.microsoft.com/office/drawing/2014/main" val="1421906561"/>
                  </a:ext>
                </a:extLst>
              </a:tr>
              <a:tr h="451567">
                <a:tc>
                  <a:txBody>
                    <a:bodyPr/>
                    <a:lstStyle/>
                    <a:p>
                      <a:pPr algn="r"/>
                      <a:r>
                        <a:rPr lang="en-US" altLang="ja-JP" sz="1100" b="1">
                          <a:effectLst/>
                          <a:latin typeface="+mn-ea"/>
                          <a:ea typeface="+mn-ea"/>
                        </a:rPr>
                        <a:t>32,000,000</a:t>
                      </a:r>
                      <a:endParaRPr lang="en-US" altLang="ja-JP" sz="1100" b="1" dirty="0">
                        <a:effectLst/>
                        <a:latin typeface="+mn-ea"/>
                        <a:ea typeface="+mn-ea"/>
                      </a:endParaRPr>
                    </a:p>
                  </a:txBody>
                  <a:tcPr anchor="ctr"/>
                </a:tc>
                <a:tc>
                  <a:txBody>
                    <a:bodyPr/>
                    <a:lstStyle/>
                    <a:p>
                      <a:pPr algn="l"/>
                      <a:r>
                        <a:rPr lang="ja-JP" altLang="en-US" sz="1100" b="1" dirty="0">
                          <a:effectLst/>
                          <a:latin typeface="+mn-ea"/>
                          <a:ea typeface="+mn-ea"/>
                        </a:rPr>
                        <a:t>吉田町</a:t>
                      </a:r>
                    </a:p>
                  </a:txBody>
                  <a:tcPr anchor="ctr"/>
                </a:tc>
                <a:tc>
                  <a:txBody>
                    <a:bodyPr/>
                    <a:lstStyle/>
                    <a:p>
                      <a:pPr algn="l"/>
                      <a:r>
                        <a:rPr lang="en-US" altLang="ja-JP" sz="1100" b="1" dirty="0">
                          <a:effectLst/>
                          <a:latin typeface="+mn-ea"/>
                          <a:ea typeface="+mn-ea"/>
                        </a:rPr>
                        <a:t>13</a:t>
                      </a:r>
                    </a:p>
                  </a:txBody>
                  <a:tcPr anchor="ctr"/>
                </a:tc>
                <a:tc>
                  <a:txBody>
                    <a:bodyPr/>
                    <a:lstStyle/>
                    <a:p>
                      <a:pPr algn="l"/>
                      <a:r>
                        <a:rPr lang="en-US" sz="1100" b="1" dirty="0">
                          <a:effectLst/>
                          <a:latin typeface="+mn-ea"/>
                          <a:ea typeface="+mn-ea"/>
                        </a:rPr>
                        <a:t>２ＬＤＫ</a:t>
                      </a:r>
                    </a:p>
                  </a:txBody>
                  <a:tcPr anchor="ctr"/>
                </a:tc>
                <a:tc>
                  <a:txBody>
                    <a:bodyPr/>
                    <a:lstStyle/>
                    <a:p>
                      <a:pPr algn="l"/>
                      <a:r>
                        <a:rPr lang="en-US" altLang="ja-JP" sz="1100" b="1" dirty="0">
                          <a:effectLst/>
                          <a:latin typeface="+mn-ea"/>
                          <a:ea typeface="+mn-ea"/>
                        </a:rPr>
                        <a:t>65</a:t>
                      </a:r>
                    </a:p>
                  </a:txBody>
                  <a:tcPr anchor="ctr"/>
                </a:tc>
                <a:tc>
                  <a:txBody>
                    <a:bodyPr/>
                    <a:lstStyle/>
                    <a:p>
                      <a:pPr algn="l"/>
                      <a:r>
                        <a:rPr lang="ja-JP" altLang="en-US" sz="1100" b="1">
                          <a:effectLst/>
                          <a:latin typeface="+mn-ea"/>
                          <a:ea typeface="+mn-ea"/>
                        </a:rPr>
                        <a:t>平成</a:t>
                      </a:r>
                      <a:r>
                        <a:rPr lang="en-US" altLang="ja-JP" sz="1100" b="1" dirty="0">
                          <a:effectLst/>
                          <a:latin typeface="+mn-ea"/>
                          <a:ea typeface="+mn-ea"/>
                        </a:rPr>
                        <a:t>12</a:t>
                      </a:r>
                      <a:r>
                        <a:rPr lang="ja-JP" altLang="en-US" sz="1100" b="1">
                          <a:effectLst/>
                          <a:latin typeface="+mn-ea"/>
                          <a:ea typeface="+mn-ea"/>
                        </a:rPr>
                        <a:t>年</a:t>
                      </a:r>
                    </a:p>
                  </a:txBody>
                  <a:tcPr anchor="ctr"/>
                </a:tc>
                <a:tc>
                  <a:txBody>
                    <a:bodyPr/>
                    <a:lstStyle/>
                    <a:p>
                      <a:pPr algn="l"/>
                      <a:r>
                        <a:rPr lang="en-US" altLang="ja-JP" sz="1100" b="1" dirty="0">
                          <a:effectLst/>
                          <a:latin typeface="+mn-ea"/>
                          <a:ea typeface="+mn-ea"/>
                        </a:rPr>
                        <a:t>19</a:t>
                      </a:r>
                    </a:p>
                  </a:txBody>
                  <a:tcPr anchor="ctr"/>
                </a:tc>
                <a:tc>
                  <a:txBody>
                    <a:bodyPr/>
                    <a:lstStyle/>
                    <a:p>
                      <a:pPr algn="l"/>
                      <a:r>
                        <a:rPr lang="en-US" sz="1100" b="1" dirty="0">
                          <a:effectLst/>
                          <a:latin typeface="+mn-ea"/>
                          <a:ea typeface="+mn-ea"/>
                        </a:rPr>
                        <a:t>ＲＣ</a:t>
                      </a:r>
                    </a:p>
                  </a:txBody>
                  <a:tcPr anchor="ctr"/>
                </a:tc>
                <a:tc>
                  <a:txBody>
                    <a:bodyPr/>
                    <a:lstStyle/>
                    <a:p>
                      <a:pPr algn="l"/>
                      <a:r>
                        <a:rPr lang="zh-TW" altLang="en-US" sz="1100" b="1" dirty="0">
                          <a:effectLst/>
                          <a:latin typeface="+mn-ea"/>
                          <a:ea typeface="+mn-ea"/>
                        </a:rPr>
                        <a:t>第２種住居地域</a:t>
                      </a:r>
                    </a:p>
                  </a:txBody>
                  <a:tcPr anchor="ctr"/>
                </a:tc>
                <a:tc>
                  <a:txBody>
                    <a:bodyPr/>
                    <a:lstStyle/>
                    <a:p>
                      <a:pPr algn="l"/>
                      <a:r>
                        <a:rPr lang="en-US" altLang="ja-JP" sz="1100" b="1" dirty="0">
                          <a:effectLst/>
                          <a:latin typeface="+mn-ea"/>
                          <a:ea typeface="+mn-ea"/>
                        </a:rPr>
                        <a:t>60</a:t>
                      </a:r>
                    </a:p>
                  </a:txBody>
                  <a:tcPr anchor="ctr"/>
                </a:tc>
                <a:tc>
                  <a:txBody>
                    <a:bodyPr/>
                    <a:lstStyle/>
                    <a:p>
                      <a:pPr algn="l"/>
                      <a:r>
                        <a:rPr lang="en-US" altLang="ja-JP" sz="1100" b="1" dirty="0">
                          <a:effectLst/>
                          <a:latin typeface="+mn-ea"/>
                          <a:ea typeface="+mn-ea"/>
                        </a:rPr>
                        <a:t>200</a:t>
                      </a:r>
                    </a:p>
                  </a:txBody>
                  <a:tcPr anchor="ctr"/>
                </a:tc>
                <a:tc>
                  <a:txBody>
                    <a:bodyPr/>
                    <a:lstStyle/>
                    <a:p>
                      <a:pPr algn="l"/>
                      <a:r>
                        <a:rPr lang="en-US" altLang="ja-JP" sz="1100" b="1" dirty="0">
                          <a:effectLst/>
                          <a:latin typeface="+mn-ea"/>
                          <a:ea typeface="+mn-ea"/>
                        </a:rPr>
                        <a:t>2019</a:t>
                      </a:r>
                    </a:p>
                  </a:txBody>
                  <a:tcPr anchor="ctr"/>
                </a:tc>
                <a:tc>
                  <a:txBody>
                    <a:bodyPr/>
                    <a:lstStyle/>
                    <a:p>
                      <a:pPr algn="l"/>
                      <a:r>
                        <a:rPr lang="ja-JP" altLang="en-US" sz="1100" b="1" dirty="0">
                          <a:effectLst/>
                          <a:latin typeface="+mn-ea"/>
                          <a:ea typeface="+mn-ea"/>
                        </a:rPr>
                        <a:t>未改装</a:t>
                      </a:r>
                    </a:p>
                  </a:txBody>
                  <a:tcPr anchor="ctr"/>
                </a:tc>
                <a:extLst>
                  <a:ext uri="{0D108BD9-81ED-4DB2-BD59-A6C34878D82A}">
                    <a16:rowId xmlns:a16="http://schemas.microsoft.com/office/drawing/2014/main" val="3133906787"/>
                  </a:ext>
                </a:extLst>
              </a:tr>
              <a:tr h="451567">
                <a:tc>
                  <a:txBody>
                    <a:bodyPr/>
                    <a:lstStyle/>
                    <a:p>
                      <a:pPr algn="r"/>
                      <a:r>
                        <a:rPr kumimoji="1" lang="en-US" altLang="ja-JP" sz="1100" b="1">
                          <a:latin typeface="+mn-ea"/>
                          <a:ea typeface="+mn-ea"/>
                        </a:rPr>
                        <a:t>25,000,000</a:t>
                      </a:r>
                      <a:endParaRPr kumimoji="1" lang="ja-JP" altLang="en-US" sz="1100" b="1" dirty="0">
                        <a:latin typeface="+mn-ea"/>
                        <a:ea typeface="+mn-ea"/>
                      </a:endParaRPr>
                    </a:p>
                  </a:txBody>
                  <a:tcPr anchor="ctr"/>
                </a:tc>
                <a:tc>
                  <a:txBody>
                    <a:bodyPr/>
                    <a:lstStyle/>
                    <a:p>
                      <a:pPr algn="l"/>
                      <a:r>
                        <a:rPr lang="ja-JP" altLang="en-US" sz="1100" b="1" dirty="0">
                          <a:effectLst/>
                          <a:latin typeface="+mn-ea"/>
                          <a:ea typeface="+mn-ea"/>
                        </a:rPr>
                        <a:t>矢部町</a:t>
                      </a:r>
                    </a:p>
                  </a:txBody>
                  <a:tcPr anchor="ctr"/>
                </a:tc>
                <a:tc>
                  <a:txBody>
                    <a:bodyPr/>
                    <a:lstStyle/>
                    <a:p>
                      <a:pPr algn="l"/>
                      <a:r>
                        <a:rPr lang="en-US" altLang="ja-JP" sz="1100" b="1" dirty="0">
                          <a:effectLst/>
                          <a:latin typeface="+mn-ea"/>
                          <a:ea typeface="+mn-ea"/>
                        </a:rPr>
                        <a:t>4</a:t>
                      </a:r>
                    </a:p>
                  </a:txBody>
                  <a:tcPr anchor="ctr"/>
                </a:tc>
                <a:tc>
                  <a:txBody>
                    <a:bodyPr/>
                    <a:lstStyle/>
                    <a:p>
                      <a:pPr algn="l"/>
                      <a:r>
                        <a:rPr lang="en-US" sz="1100" b="1" dirty="0">
                          <a:effectLst/>
                          <a:latin typeface="+mn-ea"/>
                          <a:ea typeface="+mn-ea"/>
                        </a:rPr>
                        <a:t>３ＬＤＫ</a:t>
                      </a:r>
                    </a:p>
                  </a:txBody>
                  <a:tcPr anchor="ctr"/>
                </a:tc>
                <a:tc>
                  <a:txBody>
                    <a:bodyPr/>
                    <a:lstStyle/>
                    <a:p>
                      <a:pPr algn="l"/>
                      <a:r>
                        <a:rPr lang="en-US" altLang="ja-JP" sz="1100" b="1" dirty="0">
                          <a:effectLst/>
                          <a:latin typeface="+mn-ea"/>
                          <a:ea typeface="+mn-ea"/>
                        </a:rPr>
                        <a:t>75</a:t>
                      </a:r>
                    </a:p>
                  </a:txBody>
                  <a:tcPr anchor="ctr"/>
                </a:tc>
                <a:tc>
                  <a:txBody>
                    <a:bodyPr/>
                    <a:lstStyle/>
                    <a:p>
                      <a:pPr algn="l"/>
                      <a:r>
                        <a:rPr lang="ja-JP" altLang="en-US" sz="1100" b="1" dirty="0">
                          <a:effectLst/>
                          <a:latin typeface="+mn-ea"/>
                          <a:ea typeface="+mn-ea"/>
                        </a:rPr>
                        <a:t>平成</a:t>
                      </a:r>
                      <a:r>
                        <a:rPr lang="en-US" altLang="ja-JP" sz="1100" b="1" dirty="0">
                          <a:effectLst/>
                          <a:latin typeface="+mn-ea"/>
                          <a:ea typeface="+mn-ea"/>
                        </a:rPr>
                        <a:t>10</a:t>
                      </a:r>
                      <a:r>
                        <a:rPr lang="ja-JP" altLang="en-US" sz="1100" b="1" dirty="0">
                          <a:effectLst/>
                          <a:latin typeface="+mn-ea"/>
                          <a:ea typeface="+mn-ea"/>
                        </a:rPr>
                        <a:t>年</a:t>
                      </a:r>
                    </a:p>
                  </a:txBody>
                  <a:tcPr anchor="ctr"/>
                </a:tc>
                <a:tc>
                  <a:txBody>
                    <a:bodyPr/>
                    <a:lstStyle/>
                    <a:p>
                      <a:pPr algn="l"/>
                      <a:r>
                        <a:rPr lang="en-US" altLang="ja-JP" sz="1100" b="1" dirty="0">
                          <a:effectLst/>
                          <a:latin typeface="+mn-ea"/>
                          <a:ea typeface="+mn-ea"/>
                        </a:rPr>
                        <a:t>22</a:t>
                      </a:r>
                    </a:p>
                  </a:txBody>
                  <a:tcPr anchor="ctr"/>
                </a:tc>
                <a:tc>
                  <a:txBody>
                    <a:bodyPr/>
                    <a:lstStyle/>
                    <a:p>
                      <a:pPr algn="l"/>
                      <a:r>
                        <a:rPr lang="en-US" sz="1100" b="1" dirty="0">
                          <a:effectLst/>
                          <a:latin typeface="+mn-ea"/>
                          <a:ea typeface="+mn-ea"/>
                        </a:rPr>
                        <a:t>ＲＣ</a:t>
                      </a:r>
                    </a:p>
                  </a:txBody>
                  <a:tcPr anchor="ctr"/>
                </a:tc>
                <a:tc>
                  <a:txBody>
                    <a:bodyPr/>
                    <a:lstStyle/>
                    <a:p>
                      <a:pPr algn="l"/>
                      <a:r>
                        <a:rPr lang="zh-TW" altLang="en-US" sz="1100" b="1" dirty="0">
                          <a:effectLst/>
                          <a:latin typeface="+mn-ea"/>
                          <a:ea typeface="+mn-ea"/>
                        </a:rPr>
                        <a:t>近隣商業地域</a:t>
                      </a:r>
                    </a:p>
                  </a:txBody>
                  <a:tcPr anchor="ctr"/>
                </a:tc>
                <a:tc>
                  <a:txBody>
                    <a:bodyPr/>
                    <a:lstStyle/>
                    <a:p>
                      <a:pPr algn="l"/>
                      <a:r>
                        <a:rPr lang="en-US" altLang="ja-JP" sz="1100" b="1" dirty="0">
                          <a:effectLst/>
                          <a:latin typeface="+mn-ea"/>
                          <a:ea typeface="+mn-ea"/>
                        </a:rPr>
                        <a:t>80</a:t>
                      </a:r>
                    </a:p>
                  </a:txBody>
                  <a:tcPr anchor="ctr"/>
                </a:tc>
                <a:tc>
                  <a:txBody>
                    <a:bodyPr/>
                    <a:lstStyle/>
                    <a:p>
                      <a:pPr algn="l"/>
                      <a:r>
                        <a:rPr lang="en-US" altLang="ja-JP" sz="1100" b="1" dirty="0">
                          <a:effectLst/>
                          <a:latin typeface="+mn-ea"/>
                          <a:ea typeface="+mn-ea"/>
                        </a:rPr>
                        <a:t>400</a:t>
                      </a:r>
                    </a:p>
                  </a:txBody>
                  <a:tcPr anchor="ctr"/>
                </a:tc>
                <a:tc>
                  <a:txBody>
                    <a:bodyPr/>
                    <a:lstStyle/>
                    <a:p>
                      <a:pPr algn="l"/>
                      <a:r>
                        <a:rPr lang="en-US" altLang="ja-JP" sz="1100" b="1" dirty="0">
                          <a:effectLst/>
                          <a:latin typeface="+mn-ea"/>
                          <a:ea typeface="+mn-ea"/>
                        </a:rPr>
                        <a:t>2020</a:t>
                      </a:r>
                    </a:p>
                  </a:txBody>
                  <a:tcPr anchor="ctr"/>
                </a:tc>
                <a:tc>
                  <a:txBody>
                    <a:bodyPr/>
                    <a:lstStyle/>
                    <a:p>
                      <a:pPr algn="l"/>
                      <a:r>
                        <a:rPr lang="ja-JP" altLang="en-US" sz="1100" b="1" dirty="0">
                          <a:effectLst/>
                          <a:latin typeface="+mn-ea"/>
                          <a:ea typeface="+mn-ea"/>
                        </a:rPr>
                        <a:t>改装済</a:t>
                      </a:r>
                    </a:p>
                  </a:txBody>
                  <a:tcPr anchor="ctr"/>
                </a:tc>
                <a:extLst>
                  <a:ext uri="{0D108BD9-81ED-4DB2-BD59-A6C34878D82A}">
                    <a16:rowId xmlns:a16="http://schemas.microsoft.com/office/drawing/2014/main" val="1332891417"/>
                  </a:ext>
                </a:extLst>
              </a:tr>
            </a:tbl>
          </a:graphicData>
        </a:graphic>
      </p:graphicFrame>
      <p:sp>
        <p:nvSpPr>
          <p:cNvPr id="13" name="四角形: 角を丸くする 12">
            <a:extLst>
              <a:ext uri="{FF2B5EF4-FFF2-40B4-BE49-F238E27FC236}">
                <a16:creationId xmlns:a16="http://schemas.microsoft.com/office/drawing/2014/main" id="{6C2DB2FA-3AE0-4074-B1D1-010EC88CC43F}"/>
              </a:ext>
            </a:extLst>
          </p:cNvPr>
          <p:cNvSpPr/>
          <p:nvPr/>
        </p:nvSpPr>
        <p:spPr>
          <a:xfrm>
            <a:off x="1874066" y="2411875"/>
            <a:ext cx="653143" cy="1806268"/>
          </a:xfrm>
          <a:prstGeom prst="roundRect">
            <a:avLst/>
          </a:prstGeom>
          <a:noFill/>
          <a:ln w="38100">
            <a:solidFill>
              <a:srgbClr val="EB004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graphicFrame>
        <p:nvGraphicFramePr>
          <p:cNvPr id="15" name="表 7">
            <a:extLst>
              <a:ext uri="{FF2B5EF4-FFF2-40B4-BE49-F238E27FC236}">
                <a16:creationId xmlns:a16="http://schemas.microsoft.com/office/drawing/2014/main" id="{1AF97BEA-D8CE-4C09-99CB-6EF8E940EC04}"/>
              </a:ext>
            </a:extLst>
          </p:cNvPr>
          <p:cNvGraphicFramePr>
            <a:graphicFrameLocks noGrp="1"/>
          </p:cNvGraphicFramePr>
          <p:nvPr>
            <p:extLst>
              <p:ext uri="{D42A27DB-BD31-4B8C-83A1-F6EECF244321}">
                <p14:modId xmlns:p14="http://schemas.microsoft.com/office/powerpoint/2010/main" val="4206892173"/>
              </p:ext>
            </p:extLst>
          </p:nvPr>
        </p:nvGraphicFramePr>
        <p:xfrm>
          <a:off x="766760" y="4642975"/>
          <a:ext cx="10658480" cy="1806268"/>
        </p:xfrm>
        <a:graphic>
          <a:graphicData uri="http://schemas.openxmlformats.org/drawingml/2006/table">
            <a:tbl>
              <a:tblPr firstRow="1" bandRow="1">
                <a:tableStyleId>{5C22544A-7EE6-4342-B048-85BDC9FD1C3A}</a:tableStyleId>
              </a:tblPr>
              <a:tblGrid>
                <a:gridCol w="761320">
                  <a:extLst>
                    <a:ext uri="{9D8B030D-6E8A-4147-A177-3AD203B41FA5}">
                      <a16:colId xmlns:a16="http://schemas.microsoft.com/office/drawing/2014/main" val="3651834403"/>
                    </a:ext>
                  </a:extLst>
                </a:gridCol>
                <a:gridCol w="761320">
                  <a:extLst>
                    <a:ext uri="{9D8B030D-6E8A-4147-A177-3AD203B41FA5}">
                      <a16:colId xmlns:a16="http://schemas.microsoft.com/office/drawing/2014/main" val="3565889333"/>
                    </a:ext>
                  </a:extLst>
                </a:gridCol>
                <a:gridCol w="761320">
                  <a:extLst>
                    <a:ext uri="{9D8B030D-6E8A-4147-A177-3AD203B41FA5}">
                      <a16:colId xmlns:a16="http://schemas.microsoft.com/office/drawing/2014/main" val="3869457875"/>
                    </a:ext>
                  </a:extLst>
                </a:gridCol>
                <a:gridCol w="761320">
                  <a:extLst>
                    <a:ext uri="{9D8B030D-6E8A-4147-A177-3AD203B41FA5}">
                      <a16:colId xmlns:a16="http://schemas.microsoft.com/office/drawing/2014/main" val="1593349839"/>
                    </a:ext>
                  </a:extLst>
                </a:gridCol>
                <a:gridCol w="761320">
                  <a:extLst>
                    <a:ext uri="{9D8B030D-6E8A-4147-A177-3AD203B41FA5}">
                      <a16:colId xmlns:a16="http://schemas.microsoft.com/office/drawing/2014/main" val="3909416032"/>
                    </a:ext>
                  </a:extLst>
                </a:gridCol>
                <a:gridCol w="761320">
                  <a:extLst>
                    <a:ext uri="{9D8B030D-6E8A-4147-A177-3AD203B41FA5}">
                      <a16:colId xmlns:a16="http://schemas.microsoft.com/office/drawing/2014/main" val="1848831541"/>
                    </a:ext>
                  </a:extLst>
                </a:gridCol>
                <a:gridCol w="761320">
                  <a:extLst>
                    <a:ext uri="{9D8B030D-6E8A-4147-A177-3AD203B41FA5}">
                      <a16:colId xmlns:a16="http://schemas.microsoft.com/office/drawing/2014/main" val="261494273"/>
                    </a:ext>
                  </a:extLst>
                </a:gridCol>
                <a:gridCol w="761320">
                  <a:extLst>
                    <a:ext uri="{9D8B030D-6E8A-4147-A177-3AD203B41FA5}">
                      <a16:colId xmlns:a16="http://schemas.microsoft.com/office/drawing/2014/main" val="2255579861"/>
                    </a:ext>
                  </a:extLst>
                </a:gridCol>
                <a:gridCol w="761320">
                  <a:extLst>
                    <a:ext uri="{9D8B030D-6E8A-4147-A177-3AD203B41FA5}">
                      <a16:colId xmlns:a16="http://schemas.microsoft.com/office/drawing/2014/main" val="3101072901"/>
                    </a:ext>
                  </a:extLst>
                </a:gridCol>
                <a:gridCol w="761320">
                  <a:extLst>
                    <a:ext uri="{9D8B030D-6E8A-4147-A177-3AD203B41FA5}">
                      <a16:colId xmlns:a16="http://schemas.microsoft.com/office/drawing/2014/main" val="1906868719"/>
                    </a:ext>
                  </a:extLst>
                </a:gridCol>
                <a:gridCol w="761320">
                  <a:extLst>
                    <a:ext uri="{9D8B030D-6E8A-4147-A177-3AD203B41FA5}">
                      <a16:colId xmlns:a16="http://schemas.microsoft.com/office/drawing/2014/main" val="4086456714"/>
                    </a:ext>
                  </a:extLst>
                </a:gridCol>
                <a:gridCol w="761320">
                  <a:extLst>
                    <a:ext uri="{9D8B030D-6E8A-4147-A177-3AD203B41FA5}">
                      <a16:colId xmlns:a16="http://schemas.microsoft.com/office/drawing/2014/main" val="1555870498"/>
                    </a:ext>
                  </a:extLst>
                </a:gridCol>
                <a:gridCol w="761320">
                  <a:extLst>
                    <a:ext uri="{9D8B030D-6E8A-4147-A177-3AD203B41FA5}">
                      <a16:colId xmlns:a16="http://schemas.microsoft.com/office/drawing/2014/main" val="567434991"/>
                    </a:ext>
                  </a:extLst>
                </a:gridCol>
                <a:gridCol w="761320">
                  <a:extLst>
                    <a:ext uri="{9D8B030D-6E8A-4147-A177-3AD203B41FA5}">
                      <a16:colId xmlns:a16="http://schemas.microsoft.com/office/drawing/2014/main" val="121475876"/>
                    </a:ext>
                  </a:extLst>
                </a:gridCol>
              </a:tblGrid>
              <a:tr h="451567">
                <a:tc>
                  <a:txBody>
                    <a:bodyPr/>
                    <a:lstStyle/>
                    <a:p>
                      <a:pPr algn="ctr"/>
                      <a:r>
                        <a:rPr lang="ja-JP" altLang="en-US" sz="1100" b="1" dirty="0">
                          <a:effectLst/>
                        </a:rPr>
                        <a:t>上倉田町</a:t>
                      </a:r>
                    </a:p>
                  </a:txBody>
                  <a:tcPr anchor="ctr"/>
                </a:tc>
                <a:tc>
                  <a:txBody>
                    <a:bodyPr/>
                    <a:lstStyle/>
                    <a:p>
                      <a:pPr algn="ctr"/>
                      <a:r>
                        <a:rPr lang="ja-JP" altLang="en-US" sz="1100" b="1">
                          <a:effectLst/>
                        </a:rPr>
                        <a:t>上矢部町</a:t>
                      </a:r>
                    </a:p>
                  </a:txBody>
                  <a:tcPr anchor="ctr"/>
                </a:tc>
                <a:tc>
                  <a:txBody>
                    <a:bodyPr/>
                    <a:lstStyle/>
                    <a:p>
                      <a:pPr algn="ctr"/>
                      <a:r>
                        <a:rPr lang="ja-JP" altLang="en-US" sz="1100" b="1">
                          <a:effectLst/>
                        </a:rPr>
                        <a:t>下倉田町</a:t>
                      </a:r>
                    </a:p>
                  </a:txBody>
                  <a:tcPr anchor="ctr"/>
                </a:tc>
                <a:tc>
                  <a:txBody>
                    <a:bodyPr/>
                    <a:lstStyle/>
                    <a:p>
                      <a:pPr algn="ctr"/>
                      <a:r>
                        <a:rPr lang="ja-JP" altLang="en-US" sz="1100" b="1">
                          <a:effectLst/>
                        </a:rPr>
                        <a:t>俣野町</a:t>
                      </a:r>
                    </a:p>
                  </a:txBody>
                  <a:tcPr anchor="ctr"/>
                </a:tc>
                <a:tc>
                  <a:txBody>
                    <a:bodyPr/>
                    <a:lstStyle/>
                    <a:p>
                      <a:pPr algn="ctr"/>
                      <a:r>
                        <a:rPr lang="ja-JP" altLang="en-US" sz="1100" b="1">
                          <a:effectLst/>
                        </a:rPr>
                        <a:t>原宿</a:t>
                      </a:r>
                    </a:p>
                  </a:txBody>
                  <a:tcPr anchor="ctr"/>
                </a:tc>
                <a:tc>
                  <a:txBody>
                    <a:bodyPr/>
                    <a:lstStyle/>
                    <a:p>
                      <a:pPr algn="ctr"/>
                      <a:r>
                        <a:rPr lang="ja-JP" altLang="en-US" sz="1100" b="1">
                          <a:effectLst/>
                        </a:rPr>
                        <a:t>吉田町</a:t>
                      </a:r>
                    </a:p>
                  </a:txBody>
                  <a:tcPr anchor="ctr"/>
                </a:tc>
                <a:tc>
                  <a:txBody>
                    <a:bodyPr/>
                    <a:lstStyle/>
                    <a:p>
                      <a:pPr algn="ctr"/>
                      <a:r>
                        <a:rPr lang="ja-JP" altLang="en-US" sz="1100" b="1">
                          <a:effectLst/>
                        </a:rPr>
                        <a:t>名瀬町</a:t>
                      </a:r>
                    </a:p>
                  </a:txBody>
                  <a:tcPr anchor="ctr"/>
                </a:tc>
                <a:tc>
                  <a:txBody>
                    <a:bodyPr/>
                    <a:lstStyle/>
                    <a:p>
                      <a:pPr algn="ctr"/>
                      <a:r>
                        <a:rPr lang="ja-JP" altLang="en-US" sz="1100" b="1">
                          <a:effectLst/>
                        </a:rPr>
                        <a:t>戸塚町</a:t>
                      </a:r>
                    </a:p>
                  </a:txBody>
                  <a:tcPr anchor="ctr"/>
                </a:tc>
                <a:tc>
                  <a:txBody>
                    <a:bodyPr/>
                    <a:lstStyle/>
                    <a:p>
                      <a:pPr algn="ctr"/>
                      <a:r>
                        <a:rPr lang="ja-JP" altLang="en-US" sz="1100" b="1">
                          <a:effectLst/>
                        </a:rPr>
                        <a:t>柏尾町</a:t>
                      </a:r>
                    </a:p>
                  </a:txBody>
                  <a:tcPr anchor="ctr"/>
                </a:tc>
                <a:tc>
                  <a:txBody>
                    <a:bodyPr/>
                    <a:lstStyle/>
                    <a:p>
                      <a:pPr algn="ctr"/>
                      <a:r>
                        <a:rPr lang="ja-JP" altLang="en-US" sz="1100" b="1">
                          <a:effectLst/>
                        </a:rPr>
                        <a:t>汲沢町</a:t>
                      </a:r>
                    </a:p>
                  </a:txBody>
                  <a:tcPr anchor="ctr"/>
                </a:tc>
                <a:tc>
                  <a:txBody>
                    <a:bodyPr/>
                    <a:lstStyle/>
                    <a:p>
                      <a:pPr algn="ctr"/>
                      <a:r>
                        <a:rPr lang="ja-JP" altLang="en-US" sz="1100" b="1">
                          <a:effectLst/>
                        </a:rPr>
                        <a:t>深谷町</a:t>
                      </a:r>
                    </a:p>
                  </a:txBody>
                  <a:tcPr anchor="ctr"/>
                </a:tc>
                <a:tc>
                  <a:txBody>
                    <a:bodyPr/>
                    <a:lstStyle/>
                    <a:p>
                      <a:pPr algn="ctr"/>
                      <a:r>
                        <a:rPr lang="ja-JP" altLang="en-US" sz="1100" b="1">
                          <a:effectLst/>
                        </a:rPr>
                        <a:t>矢部町</a:t>
                      </a:r>
                    </a:p>
                  </a:txBody>
                  <a:tcPr anchor="ctr"/>
                </a:tc>
                <a:tc>
                  <a:txBody>
                    <a:bodyPr/>
                    <a:lstStyle/>
                    <a:p>
                      <a:pPr algn="ctr"/>
                      <a:r>
                        <a:rPr lang="ja-JP" altLang="en-US" sz="1100" b="1">
                          <a:effectLst/>
                        </a:rPr>
                        <a:t>秋葉町</a:t>
                      </a:r>
                    </a:p>
                  </a:txBody>
                  <a:tcPr anchor="ctr"/>
                </a:tc>
                <a:tc>
                  <a:txBody>
                    <a:bodyPr/>
                    <a:lstStyle/>
                    <a:p>
                      <a:pPr algn="ctr"/>
                      <a:r>
                        <a:rPr lang="ja-JP" altLang="en-US" sz="1100" b="1" dirty="0">
                          <a:effectLst/>
                        </a:rPr>
                        <a:t>舞岡町</a:t>
                      </a:r>
                    </a:p>
                  </a:txBody>
                  <a:tcPr anchor="ctr"/>
                </a:tc>
                <a:extLst>
                  <a:ext uri="{0D108BD9-81ED-4DB2-BD59-A6C34878D82A}">
                    <a16:rowId xmlns:a16="http://schemas.microsoft.com/office/drawing/2014/main" val="2006228544"/>
                  </a:ext>
                </a:extLst>
              </a:tr>
              <a:tr h="451567">
                <a:tc>
                  <a:txBody>
                    <a:bodyPr/>
                    <a:lstStyle/>
                    <a:p>
                      <a:pPr algn="l"/>
                      <a:r>
                        <a:rPr lang="en-US" altLang="ja-JP" sz="1400" b="1" dirty="0">
                          <a:effectLst/>
                          <a:latin typeface="+mn-ea"/>
                          <a:ea typeface="+mn-ea"/>
                        </a:rPr>
                        <a:t>0</a:t>
                      </a:r>
                    </a:p>
                  </a:txBody>
                  <a:tcPr anchor="ctr"/>
                </a:tc>
                <a:tc>
                  <a:txBody>
                    <a:bodyPr/>
                    <a:lstStyle/>
                    <a:p>
                      <a:pPr algn="l"/>
                      <a:r>
                        <a:rPr lang="en-US" altLang="ja-JP" sz="1400" b="1" dirty="0">
                          <a:effectLst/>
                          <a:latin typeface="+mn-ea"/>
                          <a:ea typeface="+mn-ea"/>
                        </a:rPr>
                        <a:t>0</a:t>
                      </a:r>
                      <a:endParaRPr lang="ja-JP" altLang="en-US" sz="1400" b="1" dirty="0">
                        <a:effectLst/>
                        <a:latin typeface="+mn-ea"/>
                        <a:ea typeface="+mn-ea"/>
                      </a:endParaRPr>
                    </a:p>
                  </a:txBody>
                  <a:tcPr anchor="ctr"/>
                </a:tc>
                <a:tc>
                  <a:txBody>
                    <a:bodyPr/>
                    <a:lstStyle/>
                    <a:p>
                      <a:pPr algn="l"/>
                      <a:r>
                        <a:rPr lang="en-US" altLang="ja-JP" sz="1400" b="1" dirty="0">
                          <a:effectLst/>
                          <a:latin typeface="+mn-ea"/>
                          <a:ea typeface="+mn-ea"/>
                        </a:rPr>
                        <a:t>0</a:t>
                      </a:r>
                    </a:p>
                  </a:txBody>
                  <a:tcPr anchor="ctr"/>
                </a:tc>
                <a:tc>
                  <a:txBody>
                    <a:bodyPr/>
                    <a:lstStyle/>
                    <a:p>
                      <a:pPr algn="l"/>
                      <a:r>
                        <a:rPr lang="en-US" sz="1400" b="1" dirty="0">
                          <a:effectLst/>
                          <a:latin typeface="+mn-ea"/>
                          <a:ea typeface="+mn-ea"/>
                        </a:rPr>
                        <a:t>0</a:t>
                      </a:r>
                    </a:p>
                  </a:txBody>
                  <a:tcPr anchor="ctr"/>
                </a:tc>
                <a:tc>
                  <a:txBody>
                    <a:bodyPr/>
                    <a:lstStyle/>
                    <a:p>
                      <a:pPr algn="l"/>
                      <a:r>
                        <a:rPr lang="en-US" altLang="ja-JP" sz="1400" b="1" dirty="0">
                          <a:effectLst/>
                          <a:latin typeface="+mn-ea"/>
                          <a:ea typeface="+mn-ea"/>
                        </a:rPr>
                        <a:t>0</a:t>
                      </a:r>
                    </a:p>
                  </a:txBody>
                  <a:tcPr anchor="ctr"/>
                </a:tc>
                <a:tc>
                  <a:txBody>
                    <a:bodyPr/>
                    <a:lstStyle/>
                    <a:p>
                      <a:pPr algn="l"/>
                      <a:r>
                        <a:rPr lang="en-US" altLang="ja-JP" sz="1400" b="1" dirty="0">
                          <a:effectLst/>
                          <a:latin typeface="+mn-ea"/>
                          <a:ea typeface="+mn-ea"/>
                        </a:rPr>
                        <a:t>0</a:t>
                      </a:r>
                      <a:endParaRPr lang="ja-JP" altLang="en-US" sz="1400" b="1" dirty="0">
                        <a:effectLst/>
                        <a:latin typeface="+mn-ea"/>
                        <a:ea typeface="+mn-ea"/>
                      </a:endParaRPr>
                    </a:p>
                  </a:txBody>
                  <a:tcPr anchor="ctr"/>
                </a:tc>
                <a:tc>
                  <a:txBody>
                    <a:bodyPr/>
                    <a:lstStyle/>
                    <a:p>
                      <a:pPr algn="l"/>
                      <a:r>
                        <a:rPr lang="en-US" altLang="ja-JP" sz="1400" b="1" dirty="0">
                          <a:effectLst/>
                          <a:latin typeface="+mn-ea"/>
                          <a:ea typeface="+mn-ea"/>
                        </a:rPr>
                        <a:t>0</a:t>
                      </a:r>
                    </a:p>
                  </a:txBody>
                  <a:tcPr anchor="ctr"/>
                </a:tc>
                <a:tc>
                  <a:txBody>
                    <a:bodyPr/>
                    <a:lstStyle/>
                    <a:p>
                      <a:pPr algn="l"/>
                      <a:r>
                        <a:rPr lang="en-US" sz="1400" b="1" dirty="0">
                          <a:effectLst/>
                          <a:latin typeface="+mn-ea"/>
                          <a:ea typeface="+mn-ea"/>
                        </a:rPr>
                        <a:t>0</a:t>
                      </a:r>
                    </a:p>
                  </a:txBody>
                  <a:tcPr anchor="ctr"/>
                </a:tc>
                <a:tc>
                  <a:txBody>
                    <a:bodyPr/>
                    <a:lstStyle/>
                    <a:p>
                      <a:pPr algn="l"/>
                      <a:r>
                        <a:rPr lang="en-US" altLang="ja-JP" sz="1400" b="1" dirty="0">
                          <a:effectLst/>
                          <a:latin typeface="+mn-ea"/>
                          <a:ea typeface="+mn-ea"/>
                        </a:rPr>
                        <a:t>0</a:t>
                      </a:r>
                      <a:endParaRPr lang="ja-JP" altLang="en-US" sz="1400" b="1" dirty="0">
                        <a:effectLst/>
                        <a:latin typeface="+mn-ea"/>
                        <a:ea typeface="+mn-ea"/>
                      </a:endParaRPr>
                    </a:p>
                  </a:txBody>
                  <a:tcPr anchor="ctr"/>
                </a:tc>
                <a:tc>
                  <a:txBody>
                    <a:bodyPr/>
                    <a:lstStyle/>
                    <a:p>
                      <a:pPr algn="l"/>
                      <a:r>
                        <a:rPr lang="en-US" altLang="ja-JP" sz="1400" b="1" dirty="0">
                          <a:effectLst/>
                          <a:latin typeface="+mn-ea"/>
                          <a:ea typeface="+mn-ea"/>
                        </a:rPr>
                        <a:t>0</a:t>
                      </a:r>
                    </a:p>
                  </a:txBody>
                  <a:tcPr anchor="ctr"/>
                </a:tc>
                <a:tc>
                  <a:txBody>
                    <a:bodyPr/>
                    <a:lstStyle/>
                    <a:p>
                      <a:pPr algn="l"/>
                      <a:r>
                        <a:rPr lang="en-US" altLang="ja-JP" sz="1400" b="1" dirty="0">
                          <a:effectLst/>
                          <a:latin typeface="+mn-ea"/>
                          <a:ea typeface="+mn-ea"/>
                        </a:rPr>
                        <a:t>0</a:t>
                      </a:r>
                    </a:p>
                  </a:txBody>
                  <a:tcPr anchor="ctr"/>
                </a:tc>
                <a:tc>
                  <a:txBody>
                    <a:bodyPr/>
                    <a:lstStyle/>
                    <a:p>
                      <a:pPr algn="l"/>
                      <a:r>
                        <a:rPr lang="en-US" altLang="ja-JP" sz="1400" b="1" dirty="0">
                          <a:effectLst/>
                          <a:latin typeface="+mn-ea"/>
                          <a:ea typeface="+mn-ea"/>
                        </a:rPr>
                        <a:t>0</a:t>
                      </a:r>
                    </a:p>
                  </a:txBody>
                  <a:tcPr anchor="ctr"/>
                </a:tc>
                <a:tc>
                  <a:txBody>
                    <a:bodyPr/>
                    <a:lstStyle/>
                    <a:p>
                      <a:pPr algn="l"/>
                      <a:r>
                        <a:rPr lang="en-US" altLang="ja-JP" sz="1400" b="1" dirty="0">
                          <a:effectLst/>
                          <a:latin typeface="+mn-ea"/>
                          <a:ea typeface="+mn-ea"/>
                        </a:rPr>
                        <a:t>1</a:t>
                      </a:r>
                      <a:endParaRPr lang="ja-JP" altLang="en-US" sz="1400" b="1" dirty="0">
                        <a:effectLst/>
                        <a:latin typeface="+mn-ea"/>
                        <a:ea typeface="+mn-ea"/>
                      </a:endParaRPr>
                    </a:p>
                  </a:txBody>
                  <a:tcPr anchor="ctr"/>
                </a:tc>
                <a:tc>
                  <a:txBody>
                    <a:bodyPr/>
                    <a:lstStyle/>
                    <a:p>
                      <a:pPr algn="l"/>
                      <a:r>
                        <a:rPr lang="en-US" altLang="ja-JP" sz="1400" b="1" dirty="0">
                          <a:effectLst/>
                          <a:latin typeface="+mn-ea"/>
                          <a:ea typeface="+mn-ea"/>
                        </a:rPr>
                        <a:t>0</a:t>
                      </a:r>
                      <a:endParaRPr lang="ja-JP" altLang="en-US" sz="1400" b="1" dirty="0">
                        <a:effectLst/>
                        <a:latin typeface="+mn-ea"/>
                        <a:ea typeface="+mn-ea"/>
                      </a:endParaRPr>
                    </a:p>
                  </a:txBody>
                  <a:tcPr anchor="ctr"/>
                </a:tc>
                <a:extLst>
                  <a:ext uri="{0D108BD9-81ED-4DB2-BD59-A6C34878D82A}">
                    <a16:rowId xmlns:a16="http://schemas.microsoft.com/office/drawing/2014/main" val="1421906561"/>
                  </a:ext>
                </a:extLst>
              </a:tr>
              <a:tr h="451567">
                <a:tc>
                  <a:txBody>
                    <a:bodyPr/>
                    <a:lstStyle/>
                    <a:p>
                      <a:pPr algn="l"/>
                      <a:r>
                        <a:rPr lang="en-US" altLang="ja-JP" sz="1400" b="1" dirty="0">
                          <a:effectLst/>
                          <a:latin typeface="+mn-ea"/>
                          <a:ea typeface="+mn-ea"/>
                        </a:rPr>
                        <a:t>0</a:t>
                      </a:r>
                    </a:p>
                  </a:txBody>
                  <a:tcPr anchor="ctr"/>
                </a:tc>
                <a:tc>
                  <a:txBody>
                    <a:bodyPr/>
                    <a:lstStyle/>
                    <a:p>
                      <a:pPr algn="l"/>
                      <a:r>
                        <a:rPr lang="en-US" altLang="ja-JP" sz="1400" b="1" dirty="0">
                          <a:effectLst/>
                          <a:latin typeface="+mn-ea"/>
                          <a:ea typeface="+mn-ea"/>
                        </a:rPr>
                        <a:t>0</a:t>
                      </a:r>
                      <a:endParaRPr lang="ja-JP" altLang="en-US" sz="1400" b="1" dirty="0">
                        <a:effectLst/>
                        <a:latin typeface="+mn-ea"/>
                        <a:ea typeface="+mn-ea"/>
                      </a:endParaRPr>
                    </a:p>
                  </a:txBody>
                  <a:tcPr anchor="ctr"/>
                </a:tc>
                <a:tc>
                  <a:txBody>
                    <a:bodyPr/>
                    <a:lstStyle/>
                    <a:p>
                      <a:pPr algn="l"/>
                      <a:r>
                        <a:rPr lang="en-US" altLang="ja-JP" sz="1400" b="1" dirty="0">
                          <a:effectLst/>
                          <a:latin typeface="+mn-ea"/>
                          <a:ea typeface="+mn-ea"/>
                        </a:rPr>
                        <a:t>0</a:t>
                      </a:r>
                    </a:p>
                  </a:txBody>
                  <a:tcPr anchor="ctr"/>
                </a:tc>
                <a:tc>
                  <a:txBody>
                    <a:bodyPr/>
                    <a:lstStyle/>
                    <a:p>
                      <a:pPr algn="l"/>
                      <a:r>
                        <a:rPr lang="en-US" sz="1400" b="1" dirty="0">
                          <a:effectLst/>
                          <a:latin typeface="+mn-ea"/>
                          <a:ea typeface="+mn-ea"/>
                        </a:rPr>
                        <a:t>0</a:t>
                      </a:r>
                    </a:p>
                  </a:txBody>
                  <a:tcPr anchor="ctr"/>
                </a:tc>
                <a:tc>
                  <a:txBody>
                    <a:bodyPr/>
                    <a:lstStyle/>
                    <a:p>
                      <a:pPr algn="l"/>
                      <a:r>
                        <a:rPr lang="en-US" altLang="ja-JP" sz="1400" b="1" dirty="0">
                          <a:effectLst/>
                          <a:latin typeface="+mn-ea"/>
                          <a:ea typeface="+mn-ea"/>
                        </a:rPr>
                        <a:t>0</a:t>
                      </a:r>
                    </a:p>
                  </a:txBody>
                  <a:tcPr anchor="ctr"/>
                </a:tc>
                <a:tc>
                  <a:txBody>
                    <a:bodyPr/>
                    <a:lstStyle/>
                    <a:p>
                      <a:pPr algn="l"/>
                      <a:r>
                        <a:rPr lang="en-US" altLang="ja-JP" sz="1400" b="1" dirty="0">
                          <a:effectLst/>
                          <a:latin typeface="+mn-ea"/>
                          <a:ea typeface="+mn-ea"/>
                        </a:rPr>
                        <a:t>1</a:t>
                      </a:r>
                      <a:endParaRPr lang="ja-JP" altLang="en-US" sz="1400" b="1" dirty="0">
                        <a:effectLst/>
                        <a:latin typeface="+mn-ea"/>
                        <a:ea typeface="+mn-ea"/>
                      </a:endParaRPr>
                    </a:p>
                  </a:txBody>
                  <a:tcPr anchor="ctr"/>
                </a:tc>
                <a:tc>
                  <a:txBody>
                    <a:bodyPr/>
                    <a:lstStyle/>
                    <a:p>
                      <a:pPr algn="l"/>
                      <a:r>
                        <a:rPr lang="en-US" altLang="ja-JP" sz="1400" b="1" dirty="0">
                          <a:effectLst/>
                          <a:latin typeface="+mn-ea"/>
                          <a:ea typeface="+mn-ea"/>
                        </a:rPr>
                        <a:t>0</a:t>
                      </a:r>
                    </a:p>
                  </a:txBody>
                  <a:tcPr anchor="ctr"/>
                </a:tc>
                <a:tc>
                  <a:txBody>
                    <a:bodyPr/>
                    <a:lstStyle/>
                    <a:p>
                      <a:pPr algn="l"/>
                      <a:r>
                        <a:rPr lang="en-US" sz="1400" b="1" dirty="0">
                          <a:effectLst/>
                          <a:latin typeface="+mn-ea"/>
                          <a:ea typeface="+mn-ea"/>
                        </a:rPr>
                        <a:t>0</a:t>
                      </a:r>
                    </a:p>
                  </a:txBody>
                  <a:tcPr anchor="ctr"/>
                </a:tc>
                <a:tc>
                  <a:txBody>
                    <a:bodyPr/>
                    <a:lstStyle/>
                    <a:p>
                      <a:pPr algn="l"/>
                      <a:r>
                        <a:rPr lang="en-US" altLang="zh-TW" sz="1400" b="1" dirty="0">
                          <a:effectLst/>
                          <a:latin typeface="+mn-ea"/>
                          <a:ea typeface="+mn-ea"/>
                        </a:rPr>
                        <a:t>0</a:t>
                      </a:r>
                      <a:endParaRPr lang="zh-TW" altLang="en-US" sz="1400" b="1" dirty="0">
                        <a:effectLst/>
                        <a:latin typeface="+mn-ea"/>
                        <a:ea typeface="+mn-ea"/>
                      </a:endParaRPr>
                    </a:p>
                  </a:txBody>
                  <a:tcPr anchor="ctr"/>
                </a:tc>
                <a:tc>
                  <a:txBody>
                    <a:bodyPr/>
                    <a:lstStyle/>
                    <a:p>
                      <a:pPr algn="l"/>
                      <a:r>
                        <a:rPr lang="en-US" altLang="ja-JP" sz="1400" b="1" dirty="0">
                          <a:effectLst/>
                          <a:latin typeface="+mn-ea"/>
                          <a:ea typeface="+mn-ea"/>
                        </a:rPr>
                        <a:t>0</a:t>
                      </a:r>
                    </a:p>
                  </a:txBody>
                  <a:tcPr anchor="ctr"/>
                </a:tc>
                <a:tc>
                  <a:txBody>
                    <a:bodyPr/>
                    <a:lstStyle/>
                    <a:p>
                      <a:pPr algn="l"/>
                      <a:r>
                        <a:rPr lang="en-US" altLang="ja-JP" sz="1400" b="1" dirty="0">
                          <a:effectLst/>
                          <a:latin typeface="+mn-ea"/>
                          <a:ea typeface="+mn-ea"/>
                        </a:rPr>
                        <a:t>0</a:t>
                      </a:r>
                    </a:p>
                  </a:txBody>
                  <a:tcPr anchor="ctr"/>
                </a:tc>
                <a:tc>
                  <a:txBody>
                    <a:bodyPr/>
                    <a:lstStyle/>
                    <a:p>
                      <a:pPr algn="l"/>
                      <a:r>
                        <a:rPr lang="en-US" altLang="ja-JP" sz="1400" b="1" dirty="0">
                          <a:effectLst/>
                          <a:latin typeface="+mn-ea"/>
                          <a:ea typeface="+mn-ea"/>
                        </a:rPr>
                        <a:t>0</a:t>
                      </a:r>
                    </a:p>
                  </a:txBody>
                  <a:tcPr anchor="ctr"/>
                </a:tc>
                <a:tc>
                  <a:txBody>
                    <a:bodyPr/>
                    <a:lstStyle/>
                    <a:p>
                      <a:pPr algn="l"/>
                      <a:r>
                        <a:rPr lang="en-US" altLang="ja-JP" sz="1400" b="1" dirty="0">
                          <a:effectLst/>
                          <a:latin typeface="+mn-ea"/>
                          <a:ea typeface="+mn-ea"/>
                        </a:rPr>
                        <a:t>0</a:t>
                      </a:r>
                      <a:endParaRPr lang="ja-JP" altLang="en-US" sz="1400" b="1" dirty="0">
                        <a:effectLst/>
                        <a:latin typeface="+mn-ea"/>
                        <a:ea typeface="+mn-ea"/>
                      </a:endParaRPr>
                    </a:p>
                  </a:txBody>
                  <a:tcPr anchor="ctr"/>
                </a:tc>
                <a:tc>
                  <a:txBody>
                    <a:bodyPr/>
                    <a:lstStyle/>
                    <a:p>
                      <a:pPr algn="l"/>
                      <a:r>
                        <a:rPr lang="en-US" altLang="ja-JP" sz="1400" b="1" dirty="0">
                          <a:effectLst/>
                          <a:latin typeface="+mn-ea"/>
                          <a:ea typeface="+mn-ea"/>
                        </a:rPr>
                        <a:t>0</a:t>
                      </a:r>
                      <a:endParaRPr lang="ja-JP" altLang="en-US" sz="1400" b="1" dirty="0">
                        <a:effectLst/>
                        <a:latin typeface="+mn-ea"/>
                        <a:ea typeface="+mn-ea"/>
                      </a:endParaRPr>
                    </a:p>
                  </a:txBody>
                  <a:tcPr anchor="ctr"/>
                </a:tc>
                <a:extLst>
                  <a:ext uri="{0D108BD9-81ED-4DB2-BD59-A6C34878D82A}">
                    <a16:rowId xmlns:a16="http://schemas.microsoft.com/office/drawing/2014/main" val="3133906787"/>
                  </a:ext>
                </a:extLst>
              </a:tr>
              <a:tr h="451567">
                <a:tc>
                  <a:txBody>
                    <a:bodyPr/>
                    <a:lstStyle/>
                    <a:p>
                      <a:pPr algn="l"/>
                      <a:r>
                        <a:rPr kumimoji="1" lang="en-US" altLang="ja-JP" sz="1400" b="1" dirty="0">
                          <a:latin typeface="+mn-ea"/>
                          <a:ea typeface="+mn-ea"/>
                        </a:rPr>
                        <a:t>0</a:t>
                      </a:r>
                      <a:endParaRPr kumimoji="1" lang="ja-JP" altLang="en-US" sz="1400" b="1" dirty="0">
                        <a:latin typeface="+mn-ea"/>
                        <a:ea typeface="+mn-ea"/>
                      </a:endParaRPr>
                    </a:p>
                  </a:txBody>
                  <a:tcPr anchor="ctr"/>
                </a:tc>
                <a:tc>
                  <a:txBody>
                    <a:bodyPr/>
                    <a:lstStyle/>
                    <a:p>
                      <a:pPr algn="l"/>
                      <a:r>
                        <a:rPr lang="en-US" altLang="ja-JP" sz="1400" b="1" dirty="0">
                          <a:effectLst/>
                          <a:latin typeface="+mn-ea"/>
                          <a:ea typeface="+mn-ea"/>
                        </a:rPr>
                        <a:t>0</a:t>
                      </a:r>
                      <a:endParaRPr lang="ja-JP" altLang="en-US" sz="1400" b="1" dirty="0">
                        <a:effectLst/>
                        <a:latin typeface="+mn-ea"/>
                        <a:ea typeface="+mn-ea"/>
                      </a:endParaRPr>
                    </a:p>
                  </a:txBody>
                  <a:tcPr anchor="ctr"/>
                </a:tc>
                <a:tc>
                  <a:txBody>
                    <a:bodyPr/>
                    <a:lstStyle/>
                    <a:p>
                      <a:pPr algn="l"/>
                      <a:r>
                        <a:rPr lang="en-US" altLang="ja-JP" sz="1400" b="1" dirty="0">
                          <a:effectLst/>
                          <a:latin typeface="+mn-ea"/>
                          <a:ea typeface="+mn-ea"/>
                        </a:rPr>
                        <a:t>0</a:t>
                      </a:r>
                    </a:p>
                  </a:txBody>
                  <a:tcPr anchor="ctr"/>
                </a:tc>
                <a:tc>
                  <a:txBody>
                    <a:bodyPr/>
                    <a:lstStyle/>
                    <a:p>
                      <a:pPr algn="l"/>
                      <a:r>
                        <a:rPr lang="en-US" sz="1400" b="1" dirty="0">
                          <a:effectLst/>
                          <a:latin typeface="+mn-ea"/>
                          <a:ea typeface="+mn-ea"/>
                        </a:rPr>
                        <a:t>0</a:t>
                      </a:r>
                    </a:p>
                  </a:txBody>
                  <a:tcPr anchor="ctr"/>
                </a:tc>
                <a:tc>
                  <a:txBody>
                    <a:bodyPr/>
                    <a:lstStyle/>
                    <a:p>
                      <a:pPr algn="l"/>
                      <a:r>
                        <a:rPr lang="en-US" altLang="ja-JP" sz="1400" b="1" dirty="0">
                          <a:effectLst/>
                          <a:latin typeface="+mn-ea"/>
                          <a:ea typeface="+mn-ea"/>
                        </a:rPr>
                        <a:t>0</a:t>
                      </a:r>
                    </a:p>
                  </a:txBody>
                  <a:tcPr anchor="ctr"/>
                </a:tc>
                <a:tc>
                  <a:txBody>
                    <a:bodyPr/>
                    <a:lstStyle/>
                    <a:p>
                      <a:pPr algn="l"/>
                      <a:r>
                        <a:rPr lang="en-US" altLang="ja-JP" sz="1400" b="1" dirty="0">
                          <a:effectLst/>
                          <a:latin typeface="+mn-ea"/>
                          <a:ea typeface="+mn-ea"/>
                        </a:rPr>
                        <a:t>0</a:t>
                      </a:r>
                      <a:endParaRPr lang="ja-JP" altLang="en-US" sz="1400" b="1" dirty="0">
                        <a:effectLst/>
                        <a:latin typeface="+mn-ea"/>
                        <a:ea typeface="+mn-ea"/>
                      </a:endParaRPr>
                    </a:p>
                  </a:txBody>
                  <a:tcPr anchor="ctr"/>
                </a:tc>
                <a:tc>
                  <a:txBody>
                    <a:bodyPr/>
                    <a:lstStyle/>
                    <a:p>
                      <a:pPr algn="l"/>
                      <a:r>
                        <a:rPr lang="en-US" altLang="ja-JP" sz="1400" b="1" dirty="0">
                          <a:effectLst/>
                          <a:latin typeface="+mn-ea"/>
                          <a:ea typeface="+mn-ea"/>
                        </a:rPr>
                        <a:t>0</a:t>
                      </a:r>
                    </a:p>
                  </a:txBody>
                  <a:tcPr anchor="ctr"/>
                </a:tc>
                <a:tc>
                  <a:txBody>
                    <a:bodyPr/>
                    <a:lstStyle/>
                    <a:p>
                      <a:pPr algn="l"/>
                      <a:r>
                        <a:rPr lang="en-US" sz="1400" b="1" dirty="0">
                          <a:effectLst/>
                          <a:latin typeface="+mn-ea"/>
                          <a:ea typeface="+mn-ea"/>
                        </a:rPr>
                        <a:t>0</a:t>
                      </a:r>
                    </a:p>
                  </a:txBody>
                  <a:tcPr anchor="ctr"/>
                </a:tc>
                <a:tc>
                  <a:txBody>
                    <a:bodyPr/>
                    <a:lstStyle/>
                    <a:p>
                      <a:pPr algn="l"/>
                      <a:r>
                        <a:rPr lang="en-US" altLang="zh-TW" sz="1400" b="1" dirty="0">
                          <a:effectLst/>
                          <a:latin typeface="+mn-ea"/>
                          <a:ea typeface="+mn-ea"/>
                        </a:rPr>
                        <a:t>0</a:t>
                      </a:r>
                      <a:endParaRPr lang="zh-TW" altLang="en-US" sz="1400" b="1" dirty="0">
                        <a:effectLst/>
                        <a:latin typeface="+mn-ea"/>
                        <a:ea typeface="+mn-ea"/>
                      </a:endParaRPr>
                    </a:p>
                  </a:txBody>
                  <a:tcPr anchor="ctr"/>
                </a:tc>
                <a:tc>
                  <a:txBody>
                    <a:bodyPr/>
                    <a:lstStyle/>
                    <a:p>
                      <a:pPr algn="l"/>
                      <a:r>
                        <a:rPr lang="en-US" altLang="ja-JP" sz="1400" b="1" dirty="0">
                          <a:effectLst/>
                          <a:latin typeface="+mn-ea"/>
                          <a:ea typeface="+mn-ea"/>
                        </a:rPr>
                        <a:t>0</a:t>
                      </a:r>
                    </a:p>
                  </a:txBody>
                  <a:tcPr anchor="ctr"/>
                </a:tc>
                <a:tc>
                  <a:txBody>
                    <a:bodyPr/>
                    <a:lstStyle/>
                    <a:p>
                      <a:pPr algn="l"/>
                      <a:r>
                        <a:rPr lang="en-US" altLang="ja-JP" sz="1400" b="1" dirty="0">
                          <a:effectLst/>
                          <a:latin typeface="+mn-ea"/>
                          <a:ea typeface="+mn-ea"/>
                        </a:rPr>
                        <a:t>0</a:t>
                      </a:r>
                    </a:p>
                  </a:txBody>
                  <a:tcPr anchor="ctr"/>
                </a:tc>
                <a:tc>
                  <a:txBody>
                    <a:bodyPr/>
                    <a:lstStyle/>
                    <a:p>
                      <a:pPr algn="l"/>
                      <a:r>
                        <a:rPr lang="en-US" altLang="ja-JP" sz="1400" b="1" dirty="0">
                          <a:effectLst/>
                          <a:latin typeface="+mn-ea"/>
                          <a:ea typeface="+mn-ea"/>
                        </a:rPr>
                        <a:t>1</a:t>
                      </a:r>
                    </a:p>
                  </a:txBody>
                  <a:tcPr anchor="ctr"/>
                </a:tc>
                <a:tc>
                  <a:txBody>
                    <a:bodyPr/>
                    <a:lstStyle/>
                    <a:p>
                      <a:pPr algn="l"/>
                      <a:r>
                        <a:rPr lang="en-US" altLang="ja-JP" sz="1400" b="1" dirty="0">
                          <a:effectLst/>
                          <a:latin typeface="+mn-ea"/>
                          <a:ea typeface="+mn-ea"/>
                        </a:rPr>
                        <a:t>0</a:t>
                      </a:r>
                      <a:endParaRPr lang="ja-JP" altLang="en-US" sz="1400" b="1" dirty="0">
                        <a:effectLst/>
                        <a:latin typeface="+mn-ea"/>
                        <a:ea typeface="+mn-ea"/>
                      </a:endParaRPr>
                    </a:p>
                  </a:txBody>
                  <a:tcPr anchor="ctr"/>
                </a:tc>
                <a:tc>
                  <a:txBody>
                    <a:bodyPr/>
                    <a:lstStyle/>
                    <a:p>
                      <a:pPr algn="l"/>
                      <a:r>
                        <a:rPr lang="en-US" altLang="ja-JP" sz="1400" b="1" dirty="0">
                          <a:effectLst/>
                          <a:latin typeface="+mn-ea"/>
                          <a:ea typeface="+mn-ea"/>
                        </a:rPr>
                        <a:t>0</a:t>
                      </a:r>
                      <a:endParaRPr lang="ja-JP" altLang="en-US" sz="1400" b="1" dirty="0">
                        <a:effectLst/>
                        <a:latin typeface="+mn-ea"/>
                        <a:ea typeface="+mn-ea"/>
                      </a:endParaRPr>
                    </a:p>
                  </a:txBody>
                  <a:tcPr anchor="ctr"/>
                </a:tc>
                <a:extLst>
                  <a:ext uri="{0D108BD9-81ED-4DB2-BD59-A6C34878D82A}">
                    <a16:rowId xmlns:a16="http://schemas.microsoft.com/office/drawing/2014/main" val="1332891417"/>
                  </a:ext>
                </a:extLst>
              </a:tr>
            </a:tbl>
          </a:graphicData>
        </a:graphic>
      </p:graphicFrame>
      <p:cxnSp>
        <p:nvCxnSpPr>
          <p:cNvPr id="9" name="直線コネクタ 8">
            <a:extLst>
              <a:ext uri="{FF2B5EF4-FFF2-40B4-BE49-F238E27FC236}">
                <a16:creationId xmlns:a16="http://schemas.microsoft.com/office/drawing/2014/main" id="{9658CC00-95A0-41BA-909E-4099AF0FA5A5}"/>
              </a:ext>
            </a:extLst>
          </p:cNvPr>
          <p:cNvCxnSpPr>
            <a:cxnSpLocks/>
          </p:cNvCxnSpPr>
          <p:nvPr/>
        </p:nvCxnSpPr>
        <p:spPr>
          <a:xfrm flipH="1">
            <a:off x="766763" y="4218143"/>
            <a:ext cx="1107303" cy="424832"/>
          </a:xfrm>
          <a:prstGeom prst="line">
            <a:avLst/>
          </a:prstGeom>
          <a:ln w="6350">
            <a:solidFill>
              <a:srgbClr val="EB0046"/>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6" name="直線コネクタ 15">
            <a:extLst>
              <a:ext uri="{FF2B5EF4-FFF2-40B4-BE49-F238E27FC236}">
                <a16:creationId xmlns:a16="http://schemas.microsoft.com/office/drawing/2014/main" id="{2AC0CB5D-08C0-43EF-93AA-C937A1AAF8C9}"/>
              </a:ext>
            </a:extLst>
          </p:cNvPr>
          <p:cNvCxnSpPr>
            <a:cxnSpLocks/>
          </p:cNvCxnSpPr>
          <p:nvPr/>
        </p:nvCxnSpPr>
        <p:spPr>
          <a:xfrm flipH="1" flipV="1">
            <a:off x="2542159" y="4205878"/>
            <a:ext cx="8883080" cy="421128"/>
          </a:xfrm>
          <a:prstGeom prst="line">
            <a:avLst/>
          </a:prstGeom>
          <a:ln w="6350">
            <a:solidFill>
              <a:srgbClr val="EB0046"/>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sp>
        <p:nvSpPr>
          <p:cNvPr id="18" name="テキスト ボックス 17">
            <a:extLst>
              <a:ext uri="{FF2B5EF4-FFF2-40B4-BE49-F238E27FC236}">
                <a16:creationId xmlns:a16="http://schemas.microsoft.com/office/drawing/2014/main" id="{3DAE78D8-0062-40F6-96F8-639D7996D980}"/>
              </a:ext>
            </a:extLst>
          </p:cNvPr>
          <p:cNvSpPr txBox="1"/>
          <p:nvPr/>
        </p:nvSpPr>
        <p:spPr>
          <a:xfrm>
            <a:off x="1434856" y="4373962"/>
            <a:ext cx="3671299" cy="276999"/>
          </a:xfrm>
          <a:prstGeom prst="rect">
            <a:avLst/>
          </a:prstGeom>
          <a:noFill/>
        </p:spPr>
        <p:txBody>
          <a:bodyPr wrap="square" rtlCol="0">
            <a:spAutoFit/>
          </a:bodyPr>
          <a:lstStyle/>
          <a:p>
            <a:pPr defTabSz="914400" fontAlgn="base">
              <a:spcBef>
                <a:spcPct val="0"/>
              </a:spcBef>
              <a:spcAft>
                <a:spcPct val="0"/>
              </a:spcAft>
            </a:pPr>
            <a:r>
              <a:rPr kumimoji="1" lang="en-US" altLang="ja-JP" sz="1200" b="1" dirty="0">
                <a:solidFill>
                  <a:srgbClr val="EB0046"/>
                </a:solidFill>
                <a:latin typeface="+mn-ea"/>
              </a:rPr>
              <a:t>pd.get_dummies(totsuka_used['</a:t>
            </a:r>
            <a:r>
              <a:rPr kumimoji="1" lang="ja-JP" altLang="en-US" sz="1200" b="1" dirty="0">
                <a:solidFill>
                  <a:srgbClr val="EB0046"/>
                </a:solidFill>
                <a:latin typeface="+mn-ea"/>
              </a:rPr>
              <a:t>地区名</a:t>
            </a:r>
            <a:r>
              <a:rPr kumimoji="1" lang="en-US" altLang="ja-JP" sz="1200" b="1" dirty="0">
                <a:solidFill>
                  <a:srgbClr val="EB0046"/>
                </a:solidFill>
                <a:latin typeface="+mn-ea"/>
              </a:rPr>
              <a:t>'])</a:t>
            </a:r>
            <a:endParaRPr kumimoji="1" lang="ja-JP" altLang="en-US" sz="1200" b="1" dirty="0">
              <a:solidFill>
                <a:srgbClr val="EB0046"/>
              </a:solidFill>
              <a:latin typeface="+mn-ea"/>
            </a:endParaRPr>
          </a:p>
        </p:txBody>
      </p:sp>
      <p:sp>
        <p:nvSpPr>
          <p:cNvPr id="19" name="四角形: 角を丸くする 18">
            <a:extLst>
              <a:ext uri="{FF2B5EF4-FFF2-40B4-BE49-F238E27FC236}">
                <a16:creationId xmlns:a16="http://schemas.microsoft.com/office/drawing/2014/main" id="{6D4AD113-87BB-4F15-9D27-5044C9B3FF7C}"/>
              </a:ext>
            </a:extLst>
          </p:cNvPr>
          <p:cNvSpPr/>
          <p:nvPr/>
        </p:nvSpPr>
        <p:spPr>
          <a:xfrm>
            <a:off x="9893927" y="5108517"/>
            <a:ext cx="743895" cy="423150"/>
          </a:xfrm>
          <a:prstGeom prst="roundRect">
            <a:avLst/>
          </a:prstGeom>
          <a:noFill/>
          <a:ln w="38100">
            <a:solidFill>
              <a:srgbClr val="00879E"/>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20" name="四角形: 角を丸くする 19">
            <a:extLst>
              <a:ext uri="{FF2B5EF4-FFF2-40B4-BE49-F238E27FC236}">
                <a16:creationId xmlns:a16="http://schemas.microsoft.com/office/drawing/2014/main" id="{97D13385-8869-4492-BC45-A31BF267DF02}"/>
              </a:ext>
            </a:extLst>
          </p:cNvPr>
          <p:cNvSpPr/>
          <p:nvPr/>
        </p:nvSpPr>
        <p:spPr>
          <a:xfrm>
            <a:off x="4596141" y="5546109"/>
            <a:ext cx="743895" cy="423150"/>
          </a:xfrm>
          <a:prstGeom prst="roundRect">
            <a:avLst/>
          </a:prstGeom>
          <a:noFill/>
          <a:ln w="38100">
            <a:solidFill>
              <a:srgbClr val="00879E"/>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21" name="四角形: 角を丸くする 20">
            <a:extLst>
              <a:ext uri="{FF2B5EF4-FFF2-40B4-BE49-F238E27FC236}">
                <a16:creationId xmlns:a16="http://schemas.microsoft.com/office/drawing/2014/main" id="{D0756718-A4AB-4543-9230-FCA96EEAABAF}"/>
              </a:ext>
            </a:extLst>
          </p:cNvPr>
          <p:cNvSpPr/>
          <p:nvPr/>
        </p:nvSpPr>
        <p:spPr>
          <a:xfrm>
            <a:off x="9150032" y="6026093"/>
            <a:ext cx="743895" cy="423150"/>
          </a:xfrm>
          <a:prstGeom prst="roundRect">
            <a:avLst/>
          </a:prstGeom>
          <a:noFill/>
          <a:ln w="38100">
            <a:solidFill>
              <a:srgbClr val="00879E"/>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2484905140"/>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lang="en-US" altLang="ja-JP" dirty="0"/>
              <a:t>2-4-7.</a:t>
            </a:r>
            <a:r>
              <a:rPr lang="ja-JP" altLang="en-US" dirty="0"/>
              <a:t>評価方法の改良</a:t>
            </a:r>
          </a:p>
        </p:txBody>
      </p:sp>
      <p:sp>
        <p:nvSpPr>
          <p:cNvPr id="5" name="スライド番号プレースホルダー 4">
            <a:extLst>
              <a:ext uri="{FF2B5EF4-FFF2-40B4-BE49-F238E27FC236}">
                <a16:creationId xmlns:a16="http://schemas.microsoft.com/office/drawing/2014/main" id="{F28FC8B0-B684-4BFC-A81E-160AA33BEF36}"/>
              </a:ext>
            </a:extLst>
          </p:cNvPr>
          <p:cNvSpPr>
            <a:spLocks noGrp="1"/>
          </p:cNvSpPr>
          <p:nvPr>
            <p:ph type="sldNum" sz="quarter" idx="10"/>
          </p:nvPr>
        </p:nvSpPr>
        <p:spPr/>
        <p:txBody>
          <a:bodyPr/>
          <a:lstStyle/>
          <a:p>
            <a:fld id="{5D750650-B10A-47BF-93C2-E1678438B37A}" type="slidenum">
              <a:rPr kumimoji="1" lang="ja-JP" altLang="en-US" smtClean="0"/>
              <a:pPr/>
              <a:t>188</a:t>
            </a:fld>
            <a:endParaRPr kumimoji="1" lang="ja-JP" altLang="en-US"/>
          </a:p>
        </p:txBody>
      </p:sp>
      <p:sp>
        <p:nvSpPr>
          <p:cNvPr id="3" name="コンテンツ プレースホルダー 2">
            <a:extLst>
              <a:ext uri="{FF2B5EF4-FFF2-40B4-BE49-F238E27FC236}">
                <a16:creationId xmlns:a16="http://schemas.microsoft.com/office/drawing/2014/main" id="{82405477-48E5-41FA-8FFD-61F78D7BCE6E}"/>
              </a:ext>
            </a:extLst>
          </p:cNvPr>
          <p:cNvSpPr>
            <a:spLocks noGrp="1"/>
          </p:cNvSpPr>
          <p:nvPr>
            <p:ph sz="quarter" idx="4294967295"/>
          </p:nvPr>
        </p:nvSpPr>
        <p:spPr>
          <a:xfrm>
            <a:off x="6148956" y="4296347"/>
            <a:ext cx="5938150" cy="2195469"/>
          </a:xfrm>
        </p:spPr>
        <p:txBody>
          <a:bodyPr>
            <a:normAutofit/>
          </a:bodyPr>
          <a:lstStyle/>
          <a:p>
            <a:pPr>
              <a:buClr>
                <a:srgbClr val="F36C37"/>
              </a:buClr>
            </a:pPr>
            <a:r>
              <a:rPr lang="ja-JP" altLang="en-US" sz="1600" b="1" dirty="0"/>
              <a:t>データの分割は</a:t>
            </a:r>
            <a:r>
              <a:rPr lang="en-US" altLang="ja-JP" sz="1600" b="1" dirty="0"/>
              <a:t>scikit-learn</a:t>
            </a:r>
            <a:r>
              <a:rPr lang="ja-JP" altLang="en-US" sz="1600" b="1" dirty="0"/>
              <a:t>の</a:t>
            </a:r>
            <a:r>
              <a:rPr lang="en-US" altLang="ja-JP" sz="1600" b="1" dirty="0" err="1">
                <a:solidFill>
                  <a:srgbClr val="F36C37"/>
                </a:solidFill>
              </a:rPr>
              <a:t>train_test_split</a:t>
            </a:r>
            <a:br>
              <a:rPr lang="en-US" altLang="ja-JP" sz="1600" b="1" dirty="0"/>
            </a:br>
            <a:r>
              <a:rPr lang="ja-JP" altLang="en-US" sz="1600" b="1" dirty="0"/>
              <a:t>関数が一般的に利用される。</a:t>
            </a:r>
            <a:endParaRPr lang="en-US" altLang="ja-JP" sz="1600" b="1" dirty="0"/>
          </a:p>
          <a:p>
            <a:pPr>
              <a:buClr>
                <a:srgbClr val="F36C37"/>
              </a:buClr>
            </a:pPr>
            <a:r>
              <a:rPr lang="ja-JP" altLang="en-US" sz="1600" b="1" dirty="0"/>
              <a:t>データ分割はランダムに行われるため、デフォルトの</a:t>
            </a:r>
            <a:br>
              <a:rPr lang="en-US" altLang="ja-JP" sz="1600" b="1" dirty="0"/>
            </a:br>
            <a:r>
              <a:rPr lang="ja-JP" altLang="en-US" sz="1600" b="1" dirty="0"/>
              <a:t>状態では、試行錯誤をするたびにデータが変わってしまい</a:t>
            </a:r>
            <a:br>
              <a:rPr lang="en-US" altLang="ja-JP" sz="1600" b="1" dirty="0"/>
            </a:br>
            <a:r>
              <a:rPr lang="ja-JP" altLang="en-US" sz="1600" b="1" dirty="0"/>
              <a:t>再現性がなくなってしまう。</a:t>
            </a:r>
            <a:br>
              <a:rPr lang="en-US" altLang="ja-JP" sz="1600" b="1" dirty="0"/>
            </a:br>
            <a:r>
              <a:rPr lang="ja-JP" altLang="en-US" sz="1600" b="1" dirty="0"/>
              <a:t>そこで、通常は</a:t>
            </a:r>
            <a:r>
              <a:rPr lang="en-US" altLang="ja-JP" sz="1600" b="1" dirty="0">
                <a:solidFill>
                  <a:srgbClr val="F36C37"/>
                </a:solidFill>
              </a:rPr>
              <a:t>random_state</a:t>
            </a:r>
            <a:r>
              <a:rPr lang="ja-JP" altLang="en-US" sz="1600" b="1" dirty="0"/>
              <a:t>を指定して、内部で</a:t>
            </a:r>
            <a:br>
              <a:rPr lang="en-US" altLang="ja-JP" sz="1600" b="1" dirty="0"/>
            </a:br>
            <a:r>
              <a:rPr lang="ja-JP" altLang="en-US" sz="1600" b="1" dirty="0"/>
              <a:t>使用する</a:t>
            </a:r>
            <a:r>
              <a:rPr lang="ja-JP" altLang="en-US" sz="1600" b="1" dirty="0">
                <a:solidFill>
                  <a:srgbClr val="F36C37"/>
                </a:solidFill>
              </a:rPr>
              <a:t>乱数（乱数シード）を固定する</a:t>
            </a:r>
            <a:r>
              <a:rPr lang="ja-JP" altLang="en-US" sz="1600" b="1" dirty="0"/>
              <a:t>。</a:t>
            </a:r>
          </a:p>
        </p:txBody>
      </p:sp>
      <p:sp>
        <p:nvSpPr>
          <p:cNvPr id="13" name="四角形: 角を丸くする 12">
            <a:extLst>
              <a:ext uri="{FF2B5EF4-FFF2-40B4-BE49-F238E27FC236}">
                <a16:creationId xmlns:a16="http://schemas.microsoft.com/office/drawing/2014/main" id="{7EFD6D7F-6998-4A03-AAAA-AADB4C49AB14}"/>
              </a:ext>
            </a:extLst>
          </p:cNvPr>
          <p:cNvSpPr/>
          <p:nvPr/>
        </p:nvSpPr>
        <p:spPr bwMode="auto">
          <a:xfrm>
            <a:off x="766762" y="1260152"/>
            <a:ext cx="10658475" cy="2758120"/>
          </a:xfrm>
          <a:prstGeom prst="roundRect">
            <a:avLst>
              <a:gd name="adj" fmla="val 4381"/>
            </a:avLst>
          </a:prstGeom>
          <a:solidFill>
            <a:srgbClr val="FEEDE6"/>
          </a:solidFill>
          <a:ln w="19050" algn="ctr">
            <a:solidFill>
              <a:srgbClr val="F36C37"/>
            </a:solidFill>
            <a:prstDash val="solid"/>
            <a:round/>
            <a:headEnd/>
            <a:tailEnd/>
          </a:ln>
          <a:effectLst/>
        </p:spPr>
        <p:txBody>
          <a:bodyPr wrap="none" rtlCol="0" anchor="ctr"/>
          <a:lstStyle/>
          <a:p>
            <a:pPr algn="ctr"/>
            <a:endParaRPr kumimoji="1" lang="ja-JP" altLang="en-US" sz="2400" dirty="0">
              <a:solidFill>
                <a:schemeClr val="bg1"/>
              </a:solidFill>
            </a:endParaRPr>
          </a:p>
        </p:txBody>
      </p:sp>
      <p:grpSp>
        <p:nvGrpSpPr>
          <p:cNvPr id="14" name="グループ化 13">
            <a:extLst>
              <a:ext uri="{FF2B5EF4-FFF2-40B4-BE49-F238E27FC236}">
                <a16:creationId xmlns:a16="http://schemas.microsoft.com/office/drawing/2014/main" id="{DDA1438B-3BCB-4EBC-993E-597EC3FCDE4B}"/>
              </a:ext>
            </a:extLst>
          </p:cNvPr>
          <p:cNvGrpSpPr/>
          <p:nvPr/>
        </p:nvGrpSpPr>
        <p:grpSpPr>
          <a:xfrm>
            <a:off x="2683248" y="1028771"/>
            <a:ext cx="6825504" cy="468736"/>
            <a:chOff x="2154608" y="3539394"/>
            <a:chExt cx="6825505" cy="426124"/>
          </a:xfrm>
        </p:grpSpPr>
        <p:sp>
          <p:nvSpPr>
            <p:cNvPr id="15" name="四角形: 角を丸くする 14">
              <a:extLst>
                <a:ext uri="{FF2B5EF4-FFF2-40B4-BE49-F238E27FC236}">
                  <a16:creationId xmlns:a16="http://schemas.microsoft.com/office/drawing/2014/main" id="{2344D331-DBBD-4582-A32A-90BD94837049}"/>
                </a:ext>
              </a:extLst>
            </p:cNvPr>
            <p:cNvSpPr/>
            <p:nvPr/>
          </p:nvSpPr>
          <p:spPr bwMode="auto">
            <a:xfrm>
              <a:off x="2154608" y="3539394"/>
              <a:ext cx="6825505" cy="394229"/>
            </a:xfrm>
            <a:prstGeom prst="roundRect">
              <a:avLst>
                <a:gd name="adj" fmla="val 50000"/>
              </a:avLst>
            </a:prstGeom>
            <a:solidFill>
              <a:srgbClr val="F36C37"/>
            </a:solidFill>
            <a:ln w="19050" algn="ctr">
              <a:noFill/>
              <a:prstDash val="dash"/>
              <a:round/>
              <a:headEnd/>
              <a:tailEnd/>
            </a:ln>
            <a:effectLst/>
          </p:spPr>
          <p:txBody>
            <a:bodyPr wrap="none" rtlCol="0" anchor="ctr"/>
            <a:lstStyle/>
            <a:p>
              <a:pPr algn="ctr"/>
              <a:endParaRPr kumimoji="1" lang="ja-JP" altLang="en-US" sz="2400" b="1" dirty="0">
                <a:solidFill>
                  <a:schemeClr val="bg1"/>
                </a:solidFill>
                <a:latin typeface="+mn-ea"/>
              </a:endParaRPr>
            </a:p>
          </p:txBody>
        </p:sp>
        <p:sp>
          <p:nvSpPr>
            <p:cNvPr id="16" name="正方形/長方形 15">
              <a:extLst>
                <a:ext uri="{FF2B5EF4-FFF2-40B4-BE49-F238E27FC236}">
                  <a16:creationId xmlns:a16="http://schemas.microsoft.com/office/drawing/2014/main" id="{0B9B517C-A02C-44A4-9DEC-49378065A9EA}"/>
                </a:ext>
              </a:extLst>
            </p:cNvPr>
            <p:cNvSpPr/>
            <p:nvPr/>
          </p:nvSpPr>
          <p:spPr>
            <a:xfrm>
              <a:off x="4567134" y="3565408"/>
              <a:ext cx="1981633" cy="400110"/>
            </a:xfrm>
            <a:prstGeom prst="rect">
              <a:avLst/>
            </a:prstGeom>
            <a:noFill/>
            <a:ln w="19050" algn="ctr">
              <a:noFill/>
              <a:prstDash val="dash"/>
              <a:round/>
              <a:headEnd/>
              <a:tailEn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2400" b="1" spc="150" dirty="0">
                  <a:solidFill>
                    <a:schemeClr val="bg1"/>
                  </a:solidFill>
                  <a:latin typeface="+mn-ea"/>
                </a:rPr>
                <a:t>検証データ利用の必要性</a:t>
              </a:r>
              <a:endParaRPr lang="en-US" altLang="ja-JP" sz="2400" b="1" spc="150" dirty="0">
                <a:solidFill>
                  <a:schemeClr val="bg1"/>
                </a:solidFill>
                <a:latin typeface="+mn-ea"/>
              </a:endParaRPr>
            </a:p>
          </p:txBody>
        </p:sp>
      </p:grpSp>
      <p:sp>
        <p:nvSpPr>
          <p:cNvPr id="17" name="テキスト ボックス 16">
            <a:extLst>
              <a:ext uri="{FF2B5EF4-FFF2-40B4-BE49-F238E27FC236}">
                <a16:creationId xmlns:a16="http://schemas.microsoft.com/office/drawing/2014/main" id="{373AF159-D87C-43E5-BADF-6F39E21ED4A2}"/>
              </a:ext>
            </a:extLst>
          </p:cNvPr>
          <p:cNvSpPr txBox="1"/>
          <p:nvPr/>
        </p:nvSpPr>
        <p:spPr>
          <a:xfrm>
            <a:off x="1515046" y="1504091"/>
            <a:ext cx="9161903" cy="2405274"/>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ja-JP"/>
            </a:defPPr>
            <a:lvl1pPr>
              <a:lnSpc>
                <a:spcPct val="120000"/>
              </a:lnSpc>
              <a:defRPr sz="1200" b="1" spc="150">
                <a:latin typeface="+mj-ea"/>
                <a:ea typeface="+mj-ea"/>
              </a:defRPr>
            </a:lvl1pPr>
            <a:lvl2pPr marL="914400" indent="-457200" eaLnBrk="1" hangingPunct="1">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eaLnBrk="1" hangingPunct="1">
              <a:spcBef>
                <a:spcPct val="20000"/>
              </a:spcBef>
              <a:buClr>
                <a:schemeClr val="tx1"/>
              </a:buClr>
              <a:buFont typeface="HGPｺﾞｼｯｸE" pitchFamily="50" charset="-128"/>
              <a:buChar char="-"/>
              <a:defRPr sz="1800">
                <a:latin typeface="Meiryo UI" panose="020B0604030504040204" pitchFamily="50" charset="-128"/>
                <a:ea typeface="Meiryo UI" panose="020B0604030504040204" pitchFamily="50" charset="-128"/>
              </a:defRPr>
            </a:lvl3pPr>
            <a:lvl4pPr marL="1600200" indent="-228600" eaLnBrk="1" hangingPunct="1">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eaLnBrk="1" hangingPunct="1">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defRPr>
                <a:latin typeface="+mn-lt"/>
                <a:ea typeface="+mn-ea"/>
              </a:defRPr>
            </a:lvl6pPr>
            <a:lvl7pPr marL="2971800" indent="-228600" fontAlgn="base">
              <a:spcBef>
                <a:spcPct val="20000"/>
              </a:spcBef>
              <a:spcAft>
                <a:spcPct val="0"/>
              </a:spcAft>
              <a:buClr>
                <a:schemeClr val="tx1"/>
              </a:buClr>
              <a:buFont typeface="Wingdings" pitchFamily="2" charset="2"/>
              <a:defRPr>
                <a:latin typeface="+mn-lt"/>
                <a:ea typeface="+mn-ea"/>
              </a:defRPr>
            </a:lvl7pPr>
            <a:lvl8pPr marL="3429000" indent="-228600" fontAlgn="base">
              <a:spcBef>
                <a:spcPct val="20000"/>
              </a:spcBef>
              <a:spcAft>
                <a:spcPct val="0"/>
              </a:spcAft>
              <a:buClr>
                <a:schemeClr val="tx1"/>
              </a:buClr>
              <a:buFont typeface="Wingdings" pitchFamily="2" charset="2"/>
              <a:defRPr>
                <a:latin typeface="+mn-lt"/>
                <a:ea typeface="+mn-ea"/>
              </a:defRPr>
            </a:lvl8pPr>
            <a:lvl9pPr marL="3886200" indent="-228600" fontAlgn="base">
              <a:spcBef>
                <a:spcPct val="20000"/>
              </a:spcBef>
              <a:spcAft>
                <a:spcPct val="0"/>
              </a:spcAft>
              <a:buClr>
                <a:schemeClr val="tx1"/>
              </a:buClr>
              <a:buFont typeface="Wingdings" pitchFamily="2" charset="2"/>
              <a:defRPr>
                <a:latin typeface="+mn-lt"/>
                <a:ea typeface="+mn-ea"/>
              </a:defRPr>
            </a:lvl9pPr>
          </a:lstStyle>
          <a:p>
            <a:r>
              <a:rPr lang="ja-JP" altLang="en-US" sz="1800" spc="0" dirty="0">
                <a:solidFill>
                  <a:schemeClr val="tx1">
                    <a:lumMod val="75000"/>
                    <a:lumOff val="25000"/>
                  </a:schemeClr>
                </a:solidFill>
              </a:rPr>
              <a:t>先ほどの単回帰分析の評価では、学習を行った訓練データを使って予測精度の確認を</a:t>
            </a:r>
            <a:endParaRPr lang="en-US" altLang="ja-JP" sz="1800" spc="0" dirty="0">
              <a:solidFill>
                <a:schemeClr val="tx1">
                  <a:lumMod val="75000"/>
                  <a:lumOff val="25000"/>
                </a:schemeClr>
              </a:solidFill>
            </a:endParaRPr>
          </a:p>
          <a:p>
            <a:r>
              <a:rPr lang="ja-JP" altLang="en-US" sz="1800" spc="0" dirty="0">
                <a:solidFill>
                  <a:schemeClr val="tx1">
                    <a:lumMod val="75000"/>
                    <a:lumOff val="25000"/>
                  </a:schemeClr>
                </a:solidFill>
              </a:rPr>
              <a:t>行っていました。実は、これでは</a:t>
            </a:r>
            <a:r>
              <a:rPr lang="ja-JP" altLang="en-US" sz="1800" spc="0" dirty="0">
                <a:solidFill>
                  <a:srgbClr val="F36C37"/>
                </a:solidFill>
              </a:rPr>
              <a:t>信頼できる評価とは言えません</a:t>
            </a:r>
            <a:r>
              <a:rPr lang="ja-JP" altLang="en-US" sz="1800" spc="0" dirty="0">
                <a:solidFill>
                  <a:schemeClr val="tx1">
                    <a:lumMod val="75000"/>
                    <a:lumOff val="25000"/>
                  </a:schemeClr>
                </a:solidFill>
              </a:rPr>
              <a:t>。訓練データを利用</a:t>
            </a:r>
            <a:endParaRPr lang="en-US" altLang="ja-JP" sz="1800" spc="0" dirty="0">
              <a:solidFill>
                <a:schemeClr val="tx1">
                  <a:lumMod val="75000"/>
                  <a:lumOff val="25000"/>
                </a:schemeClr>
              </a:solidFill>
            </a:endParaRPr>
          </a:p>
          <a:p>
            <a:r>
              <a:rPr lang="ja-JP" altLang="en-US" sz="1800" spc="0" dirty="0">
                <a:solidFill>
                  <a:schemeClr val="tx1">
                    <a:lumMod val="75000"/>
                    <a:lumOff val="25000"/>
                  </a:schemeClr>
                </a:solidFill>
              </a:rPr>
              <a:t>した評価は、テストの問題を使ってテスト勉強をしていたようなものなので、実際に</a:t>
            </a:r>
            <a:endParaRPr lang="en-US" altLang="ja-JP" sz="1800" spc="0" dirty="0">
              <a:solidFill>
                <a:schemeClr val="tx1">
                  <a:lumMod val="75000"/>
                  <a:lumOff val="25000"/>
                </a:schemeClr>
              </a:solidFill>
            </a:endParaRPr>
          </a:p>
          <a:p>
            <a:r>
              <a:rPr lang="ja-JP" altLang="en-US" sz="1800" spc="0" dirty="0">
                <a:solidFill>
                  <a:schemeClr val="tx1">
                    <a:lumMod val="75000"/>
                    <a:lumOff val="25000"/>
                  </a:schemeClr>
                </a:solidFill>
              </a:rPr>
              <a:t>予測をしたい未知のデータには同じような精度が出せない可能性が高いです。</a:t>
            </a:r>
            <a:endParaRPr lang="en-US" altLang="ja-JP" sz="1800" spc="0" dirty="0">
              <a:solidFill>
                <a:schemeClr val="tx1">
                  <a:lumMod val="75000"/>
                  <a:lumOff val="25000"/>
                </a:schemeClr>
              </a:solidFill>
            </a:endParaRPr>
          </a:p>
          <a:p>
            <a:endParaRPr lang="en-US" altLang="ja-JP" sz="1800" spc="0" dirty="0">
              <a:solidFill>
                <a:schemeClr val="tx1">
                  <a:lumMod val="75000"/>
                  <a:lumOff val="25000"/>
                </a:schemeClr>
              </a:solidFill>
            </a:endParaRPr>
          </a:p>
          <a:p>
            <a:r>
              <a:rPr lang="ja-JP" altLang="en-US" sz="1800" spc="0" dirty="0">
                <a:solidFill>
                  <a:schemeClr val="tx1">
                    <a:lumMod val="75000"/>
                    <a:lumOff val="25000"/>
                  </a:schemeClr>
                </a:solidFill>
              </a:rPr>
              <a:t>そこで、サンプルデータを訓練データと</a:t>
            </a:r>
            <a:r>
              <a:rPr lang="ja-JP" altLang="en-US" sz="1800" spc="0" dirty="0">
                <a:solidFill>
                  <a:srgbClr val="F36C37"/>
                </a:solidFill>
              </a:rPr>
              <a:t>検証データ</a:t>
            </a:r>
            <a:r>
              <a:rPr lang="ja-JP" altLang="en-US" sz="1800" spc="0" dirty="0">
                <a:solidFill>
                  <a:schemeClr val="tx1">
                    <a:lumMod val="75000"/>
                    <a:lumOff val="25000"/>
                  </a:schemeClr>
                </a:solidFill>
              </a:rPr>
              <a:t>に分け、適切に評価を行うために、</a:t>
            </a:r>
            <a:endParaRPr lang="en-US" altLang="ja-JP" sz="1800" spc="0" dirty="0">
              <a:solidFill>
                <a:schemeClr val="tx1">
                  <a:lumMod val="75000"/>
                  <a:lumOff val="25000"/>
                </a:schemeClr>
              </a:solidFill>
            </a:endParaRPr>
          </a:p>
          <a:p>
            <a:r>
              <a:rPr lang="ja-JP" altLang="en-US" sz="1800" spc="0" dirty="0">
                <a:solidFill>
                  <a:srgbClr val="F36C37"/>
                </a:solidFill>
              </a:rPr>
              <a:t>未知のデータとして取っておきます</a:t>
            </a:r>
            <a:r>
              <a:rPr lang="ja-JP" altLang="en-US" sz="1800" spc="0" dirty="0">
                <a:solidFill>
                  <a:schemeClr val="tx1">
                    <a:lumMod val="75000"/>
                    <a:lumOff val="25000"/>
                  </a:schemeClr>
                </a:solidFill>
              </a:rPr>
              <a:t>。</a:t>
            </a:r>
            <a:endParaRPr lang="en-US" altLang="ja-JP" sz="1800" spc="0" dirty="0">
              <a:solidFill>
                <a:schemeClr val="tx1">
                  <a:lumMod val="75000"/>
                  <a:lumOff val="25000"/>
                </a:schemeClr>
              </a:solidFill>
            </a:endParaRPr>
          </a:p>
        </p:txBody>
      </p:sp>
      <p:grpSp>
        <p:nvGrpSpPr>
          <p:cNvPr id="83" name="グループ化 82">
            <a:extLst>
              <a:ext uri="{FF2B5EF4-FFF2-40B4-BE49-F238E27FC236}">
                <a16:creationId xmlns:a16="http://schemas.microsoft.com/office/drawing/2014/main" id="{704F5086-DC40-4FBA-8633-DED4E5BD63A4}"/>
              </a:ext>
            </a:extLst>
          </p:cNvPr>
          <p:cNvGrpSpPr/>
          <p:nvPr/>
        </p:nvGrpSpPr>
        <p:grpSpPr>
          <a:xfrm>
            <a:off x="766762" y="4279500"/>
            <a:ext cx="4999754" cy="2159741"/>
            <a:chOff x="766762" y="4279500"/>
            <a:chExt cx="4999754" cy="2159741"/>
          </a:xfrm>
        </p:grpSpPr>
        <p:sp>
          <p:nvSpPr>
            <p:cNvPr id="52" name="テキスト ボックス 51">
              <a:extLst>
                <a:ext uri="{FF2B5EF4-FFF2-40B4-BE49-F238E27FC236}">
                  <a16:creationId xmlns:a16="http://schemas.microsoft.com/office/drawing/2014/main" id="{1E3DA824-ED75-4B3F-B190-AEBE7D0AD397}"/>
                </a:ext>
              </a:extLst>
            </p:cNvPr>
            <p:cNvSpPr txBox="1"/>
            <p:nvPr/>
          </p:nvSpPr>
          <p:spPr>
            <a:xfrm>
              <a:off x="2420472" y="5049210"/>
              <a:ext cx="1716576" cy="304699"/>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14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r>
                <a:rPr lang="en-US" altLang="ja-JP" sz="1200" dirty="0"/>
                <a:t>70% </a:t>
              </a:r>
              <a:r>
                <a:rPr lang="ja-JP" altLang="en-US" sz="1200" dirty="0"/>
                <a:t>訓練データ</a:t>
              </a:r>
            </a:p>
          </p:txBody>
        </p:sp>
        <p:pic>
          <p:nvPicPr>
            <p:cNvPr id="53" name="図 52" descr="アイコン が含まれている画像&#10;&#10;自動的に生成された説明">
              <a:extLst>
                <a:ext uri="{FF2B5EF4-FFF2-40B4-BE49-F238E27FC236}">
                  <a16:creationId xmlns:a16="http://schemas.microsoft.com/office/drawing/2014/main" id="{F63FD8D7-F3FB-4B7B-B218-1070E898F2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0774" y="4955036"/>
              <a:ext cx="685834" cy="685834"/>
            </a:xfrm>
            <a:prstGeom prst="rect">
              <a:avLst/>
            </a:prstGeom>
            <a:effectLst>
              <a:outerShdw blurRad="50800" dist="38100" dir="2700000" algn="tl" rotWithShape="0">
                <a:prstClr val="black">
                  <a:alpha val="40000"/>
                </a:prstClr>
              </a:outerShdw>
            </a:effectLst>
          </p:spPr>
        </p:pic>
        <p:pic>
          <p:nvPicPr>
            <p:cNvPr id="55" name="図 54" descr="アイコン が含まれている画像&#10;&#10;自動的に生成された説明">
              <a:extLst>
                <a:ext uri="{FF2B5EF4-FFF2-40B4-BE49-F238E27FC236}">
                  <a16:creationId xmlns:a16="http://schemas.microsoft.com/office/drawing/2014/main" id="{2BC458D5-F9BD-4C1E-B347-CFF68B30DF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4106" y="5448708"/>
              <a:ext cx="685834" cy="685834"/>
            </a:xfrm>
            <a:prstGeom prst="rect">
              <a:avLst/>
            </a:prstGeom>
            <a:effectLst>
              <a:outerShdw blurRad="50800" dist="38100" dir="2700000" algn="tl" rotWithShape="0">
                <a:prstClr val="black">
                  <a:alpha val="40000"/>
                </a:prstClr>
              </a:outerShdw>
            </a:effectLst>
          </p:spPr>
        </p:pic>
        <p:pic>
          <p:nvPicPr>
            <p:cNvPr id="56" name="図 55" descr="アイコン が含まれている画像&#10;&#10;自動的に生成された説明">
              <a:extLst>
                <a:ext uri="{FF2B5EF4-FFF2-40B4-BE49-F238E27FC236}">
                  <a16:creationId xmlns:a16="http://schemas.microsoft.com/office/drawing/2014/main" id="{10531925-5C73-4F61-BE45-9EB2755898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61263" y="4371414"/>
              <a:ext cx="685834" cy="685834"/>
            </a:xfrm>
            <a:prstGeom prst="rect">
              <a:avLst/>
            </a:prstGeom>
            <a:effectLst>
              <a:outerShdw blurRad="50800" dist="38100" dir="2700000" algn="tl" rotWithShape="0">
                <a:prstClr val="black">
                  <a:alpha val="40000"/>
                </a:prstClr>
              </a:outerShdw>
            </a:effectLst>
          </p:spPr>
        </p:pic>
        <p:grpSp>
          <p:nvGrpSpPr>
            <p:cNvPr id="57" name="グループ化 56">
              <a:extLst>
                <a:ext uri="{FF2B5EF4-FFF2-40B4-BE49-F238E27FC236}">
                  <a16:creationId xmlns:a16="http://schemas.microsoft.com/office/drawing/2014/main" id="{235CE48E-CF13-443F-828A-0BD3F53AE99D}"/>
                </a:ext>
              </a:extLst>
            </p:cNvPr>
            <p:cNvGrpSpPr/>
            <p:nvPr/>
          </p:nvGrpSpPr>
          <p:grpSpPr>
            <a:xfrm>
              <a:off x="4178617" y="5543313"/>
              <a:ext cx="1587899" cy="870103"/>
              <a:chOff x="8731924" y="2529728"/>
              <a:chExt cx="1587899" cy="870103"/>
            </a:xfrm>
          </p:grpSpPr>
          <p:pic>
            <p:nvPicPr>
              <p:cNvPr id="58" name="図 57">
                <a:extLst>
                  <a:ext uri="{FF2B5EF4-FFF2-40B4-BE49-F238E27FC236}">
                    <a16:creationId xmlns:a16="http://schemas.microsoft.com/office/drawing/2014/main" id="{62CEF0F2-5A50-43E6-9E60-A9FB19E7546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49720" y="2529728"/>
                <a:ext cx="870103" cy="870103"/>
              </a:xfrm>
              <a:prstGeom prst="rect">
                <a:avLst/>
              </a:prstGeom>
              <a:effectLst>
                <a:outerShdw blurRad="50800" dist="38100" dir="2700000" algn="tl" rotWithShape="0">
                  <a:prstClr val="black">
                    <a:alpha val="40000"/>
                  </a:prstClr>
                </a:outerShdw>
              </a:effectLst>
            </p:spPr>
          </p:pic>
          <p:pic>
            <p:nvPicPr>
              <p:cNvPr id="59" name="図 58" descr="アイコン&#10;&#10;自動的に生成された説明">
                <a:extLst>
                  <a:ext uri="{FF2B5EF4-FFF2-40B4-BE49-F238E27FC236}">
                    <a16:creationId xmlns:a16="http://schemas.microsoft.com/office/drawing/2014/main" id="{B57A7CE4-AB20-48B3-8631-2B6E6AEFA47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31924" y="2725178"/>
                <a:ext cx="583128" cy="583128"/>
              </a:xfrm>
              <a:prstGeom prst="rect">
                <a:avLst/>
              </a:prstGeom>
              <a:effectLst>
                <a:outerShdw blurRad="50800" dist="38100" dir="2700000" algn="tl" rotWithShape="0">
                  <a:prstClr val="black">
                    <a:alpha val="40000"/>
                  </a:prstClr>
                </a:outerShdw>
              </a:effectLst>
            </p:spPr>
          </p:pic>
        </p:grpSp>
        <p:grpSp>
          <p:nvGrpSpPr>
            <p:cNvPr id="8" name="グループ化 7">
              <a:extLst>
                <a:ext uri="{FF2B5EF4-FFF2-40B4-BE49-F238E27FC236}">
                  <a16:creationId xmlns:a16="http://schemas.microsoft.com/office/drawing/2014/main" id="{7DBD49C3-8F90-4F80-BF8D-C0F90A414B8E}"/>
                </a:ext>
              </a:extLst>
            </p:cNvPr>
            <p:cNvGrpSpPr/>
            <p:nvPr/>
          </p:nvGrpSpPr>
          <p:grpSpPr>
            <a:xfrm>
              <a:off x="4827646" y="4357826"/>
              <a:ext cx="780704" cy="717507"/>
              <a:chOff x="3228066" y="5416302"/>
              <a:chExt cx="1002417" cy="921272"/>
            </a:xfrm>
          </p:grpSpPr>
          <p:grpSp>
            <p:nvGrpSpPr>
              <p:cNvPr id="70" name="グループ化 69">
                <a:extLst>
                  <a:ext uri="{FF2B5EF4-FFF2-40B4-BE49-F238E27FC236}">
                    <a16:creationId xmlns:a16="http://schemas.microsoft.com/office/drawing/2014/main" id="{47B5D940-2A28-46AD-A5EC-E3F5145B9D4E}"/>
                  </a:ext>
                </a:extLst>
              </p:cNvPr>
              <p:cNvGrpSpPr/>
              <p:nvPr/>
            </p:nvGrpSpPr>
            <p:grpSpPr>
              <a:xfrm>
                <a:off x="3228066" y="5416302"/>
                <a:ext cx="1002417" cy="921272"/>
                <a:chOff x="2371264" y="3642965"/>
                <a:chExt cx="1106239" cy="1016690"/>
              </a:xfrm>
            </p:grpSpPr>
            <p:sp>
              <p:nvSpPr>
                <p:cNvPr id="73" name="正方形/長方形 72">
                  <a:extLst>
                    <a:ext uri="{FF2B5EF4-FFF2-40B4-BE49-F238E27FC236}">
                      <a16:creationId xmlns:a16="http://schemas.microsoft.com/office/drawing/2014/main" id="{D690A002-8B14-4EFA-814A-AF38503CDEB5}"/>
                    </a:ext>
                  </a:extLst>
                </p:cNvPr>
                <p:cNvSpPr/>
                <p:nvPr/>
              </p:nvSpPr>
              <p:spPr bwMode="auto">
                <a:xfrm>
                  <a:off x="2371264" y="3642965"/>
                  <a:ext cx="1106239" cy="1016690"/>
                </a:xfrm>
                <a:prstGeom prst="rect">
                  <a:avLst/>
                </a:prstGeom>
                <a:solidFill>
                  <a:srgbClr val="FBD2C1"/>
                </a:solidFill>
                <a:ln w="38100">
                  <a:solidFill>
                    <a:srgbClr val="F36C37"/>
                  </a:solidFill>
                </a:ln>
                <a:effectLst/>
              </p:spPr>
              <p:style>
                <a:lnRef idx="1">
                  <a:schemeClr val="accent1"/>
                </a:lnRef>
                <a:fillRef idx="2">
                  <a:schemeClr val="accent1"/>
                </a:fillRef>
                <a:effectRef idx="1">
                  <a:schemeClr val="accent1"/>
                </a:effectRef>
                <a:fontRef idx="minor">
                  <a:schemeClr val="dk1"/>
                </a:fontRef>
              </p:style>
              <p:txBody>
                <a:bodyPr vert="horz" wrap="square" lIns="84406" tIns="42203" rIns="84406" bIns="42203" numCol="1" rtlCol="0" anchor="t" anchorCtr="0" compatLnSpc="1">
                  <a:prstTxWarp prst="textNoShape">
                    <a:avLst/>
                  </a:prstTxWarp>
                </a:bodyPr>
                <a:lstStyle/>
                <a:p>
                  <a:pPr algn="ctr">
                    <a:defRPr/>
                  </a:pPr>
                  <a:endParaRPr lang="en-US" altLang="ja-JP" sz="1400" dirty="0">
                    <a:solidFill>
                      <a:prstClr val="black"/>
                    </a:solidFill>
                    <a:latin typeface="メイリオ" panose="020B0604030504040204" pitchFamily="50" charset="-128"/>
                    <a:ea typeface="メイリオ" panose="020B0604030504040204" pitchFamily="50" charset="-128"/>
                  </a:endParaRPr>
                </a:p>
              </p:txBody>
            </p:sp>
            <p:pic>
              <p:nvPicPr>
                <p:cNvPr id="74" name="グラフィックス 73" descr="歯車 2 つ">
                  <a:extLst>
                    <a:ext uri="{FF2B5EF4-FFF2-40B4-BE49-F238E27FC236}">
                      <a16:creationId xmlns:a16="http://schemas.microsoft.com/office/drawing/2014/main" id="{EC56D9D5-1F91-43C2-AC7B-F689946B1E3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649200" y="3889359"/>
                  <a:ext cx="692419" cy="692419"/>
                </a:xfrm>
                <a:prstGeom prst="rect">
                  <a:avLst/>
                </a:prstGeom>
              </p:spPr>
            </p:pic>
          </p:grpSp>
          <p:sp>
            <p:nvSpPr>
              <p:cNvPr id="54" name="テキスト ボックス 53">
                <a:extLst>
                  <a:ext uri="{FF2B5EF4-FFF2-40B4-BE49-F238E27FC236}">
                    <a16:creationId xmlns:a16="http://schemas.microsoft.com/office/drawing/2014/main" id="{DA19A99E-259F-4B3F-BF55-88822158A3F3}"/>
                  </a:ext>
                </a:extLst>
              </p:cNvPr>
              <p:cNvSpPr txBox="1"/>
              <p:nvPr/>
            </p:nvSpPr>
            <p:spPr>
              <a:xfrm>
                <a:off x="3309572" y="5424817"/>
                <a:ext cx="839404" cy="323061"/>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14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r>
                  <a:rPr lang="en-US" altLang="ja-JP" sz="900" dirty="0"/>
                  <a:t>Model</a:t>
                </a:r>
                <a:endParaRPr lang="ja-JP" altLang="en-US" sz="900" dirty="0"/>
              </a:p>
            </p:txBody>
          </p:sp>
        </p:grpSp>
        <p:sp>
          <p:nvSpPr>
            <p:cNvPr id="77" name="テキスト ボックス 76">
              <a:extLst>
                <a:ext uri="{FF2B5EF4-FFF2-40B4-BE49-F238E27FC236}">
                  <a16:creationId xmlns:a16="http://schemas.microsoft.com/office/drawing/2014/main" id="{28C0EB07-2DD4-4887-A1B1-23FAE155F753}"/>
                </a:ext>
              </a:extLst>
            </p:cNvPr>
            <p:cNvSpPr txBox="1"/>
            <p:nvPr/>
          </p:nvSpPr>
          <p:spPr>
            <a:xfrm>
              <a:off x="2461869" y="6134542"/>
              <a:ext cx="1629783" cy="304699"/>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14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r>
                <a:rPr lang="en-US" altLang="ja-JP" sz="1200" dirty="0"/>
                <a:t>30% </a:t>
              </a:r>
              <a:r>
                <a:rPr lang="ja-JP" altLang="en-US" sz="1200" dirty="0"/>
                <a:t>検証データ</a:t>
              </a:r>
            </a:p>
          </p:txBody>
        </p:sp>
        <p:cxnSp>
          <p:nvCxnSpPr>
            <p:cNvPr id="10" name="直線矢印コネクタ 9">
              <a:extLst>
                <a:ext uri="{FF2B5EF4-FFF2-40B4-BE49-F238E27FC236}">
                  <a16:creationId xmlns:a16="http://schemas.microsoft.com/office/drawing/2014/main" id="{78619F4B-A077-42AE-8252-9A26033355EA}"/>
                </a:ext>
              </a:extLst>
            </p:cNvPr>
            <p:cNvCxnSpPr>
              <a:cxnSpLocks/>
              <a:stCxn id="53" idx="3"/>
              <a:endCxn id="56" idx="1"/>
            </p:cNvCxnSpPr>
            <p:nvPr/>
          </p:nvCxnSpPr>
          <p:spPr>
            <a:xfrm flipV="1">
              <a:off x="1646608" y="4714331"/>
              <a:ext cx="1114655" cy="583622"/>
            </a:xfrm>
            <a:prstGeom prst="straightConnector1">
              <a:avLst/>
            </a:prstGeom>
            <a:ln w="47625">
              <a:solidFill>
                <a:srgbClr val="00879E"/>
              </a:solidFill>
              <a:headEnd type="none" w="med" len="med"/>
              <a:tailEnd type="triangle"/>
            </a:ln>
          </p:spPr>
          <p:style>
            <a:lnRef idx="3">
              <a:schemeClr val="accent1"/>
            </a:lnRef>
            <a:fillRef idx="0">
              <a:schemeClr val="accent1"/>
            </a:fillRef>
            <a:effectRef idx="2">
              <a:schemeClr val="accent1"/>
            </a:effectRef>
            <a:fontRef idx="minor">
              <a:schemeClr val="tx1"/>
            </a:fontRef>
          </p:style>
        </p:cxnSp>
        <p:cxnSp>
          <p:nvCxnSpPr>
            <p:cNvPr id="78" name="直線矢印コネクタ 77">
              <a:extLst>
                <a:ext uri="{FF2B5EF4-FFF2-40B4-BE49-F238E27FC236}">
                  <a16:creationId xmlns:a16="http://schemas.microsoft.com/office/drawing/2014/main" id="{88453A39-DF1A-478E-A2A0-F249FEBC79AC}"/>
                </a:ext>
              </a:extLst>
            </p:cNvPr>
            <p:cNvCxnSpPr>
              <a:cxnSpLocks/>
              <a:stCxn id="53" idx="3"/>
              <a:endCxn id="55" idx="1"/>
            </p:cNvCxnSpPr>
            <p:nvPr/>
          </p:nvCxnSpPr>
          <p:spPr>
            <a:xfrm>
              <a:off x="1646608" y="5297953"/>
              <a:ext cx="1137498" cy="493672"/>
            </a:xfrm>
            <a:prstGeom prst="straightConnector1">
              <a:avLst/>
            </a:prstGeom>
            <a:ln w="47625">
              <a:solidFill>
                <a:srgbClr val="00879E"/>
              </a:solidFill>
              <a:headEnd type="none" w="med" len="med"/>
              <a:tailEnd type="triangle"/>
            </a:ln>
          </p:spPr>
          <p:style>
            <a:lnRef idx="3">
              <a:schemeClr val="accent1"/>
            </a:lnRef>
            <a:fillRef idx="0">
              <a:schemeClr val="accent1"/>
            </a:fillRef>
            <a:effectRef idx="2">
              <a:schemeClr val="accent1"/>
            </a:effectRef>
            <a:fontRef idx="minor">
              <a:schemeClr val="tx1"/>
            </a:fontRef>
          </p:style>
        </p:cxnSp>
        <p:sp>
          <p:nvSpPr>
            <p:cNvPr id="79" name="テキスト ボックス 78">
              <a:extLst>
                <a:ext uri="{FF2B5EF4-FFF2-40B4-BE49-F238E27FC236}">
                  <a16:creationId xmlns:a16="http://schemas.microsoft.com/office/drawing/2014/main" id="{407D784D-F20D-41DC-B4C5-522FC7083A7B}"/>
                </a:ext>
              </a:extLst>
            </p:cNvPr>
            <p:cNvSpPr txBox="1"/>
            <p:nvPr/>
          </p:nvSpPr>
          <p:spPr>
            <a:xfrm>
              <a:off x="766762" y="4279500"/>
              <a:ext cx="1927939" cy="526298"/>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14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pPr algn="l"/>
              <a:r>
                <a:rPr lang="en-US" altLang="ja-JP" sz="1200" dirty="0">
                  <a:solidFill>
                    <a:srgbClr val="00879E"/>
                  </a:solidFill>
                </a:rPr>
                <a:t>scikit-learn</a:t>
              </a:r>
            </a:p>
            <a:p>
              <a:pPr algn="l"/>
              <a:r>
                <a:rPr lang="en-US" altLang="ja-JP" sz="1200" dirty="0">
                  <a:solidFill>
                    <a:srgbClr val="00879E"/>
                  </a:solidFill>
                </a:rPr>
                <a:t>train_test_split()</a:t>
              </a:r>
              <a:endParaRPr lang="ja-JP" altLang="en-US" sz="1200" dirty="0">
                <a:solidFill>
                  <a:srgbClr val="00879E"/>
                </a:solidFill>
              </a:endParaRPr>
            </a:p>
          </p:txBody>
        </p:sp>
        <p:cxnSp>
          <p:nvCxnSpPr>
            <p:cNvPr id="80" name="直線矢印コネクタ 79">
              <a:extLst>
                <a:ext uri="{FF2B5EF4-FFF2-40B4-BE49-F238E27FC236}">
                  <a16:creationId xmlns:a16="http://schemas.microsoft.com/office/drawing/2014/main" id="{DD85E69E-5539-4C65-BD94-70B5659039BB}"/>
                </a:ext>
              </a:extLst>
            </p:cNvPr>
            <p:cNvCxnSpPr>
              <a:cxnSpLocks/>
              <a:stCxn id="56" idx="3"/>
              <a:endCxn id="73" idx="1"/>
            </p:cNvCxnSpPr>
            <p:nvPr/>
          </p:nvCxnSpPr>
          <p:spPr>
            <a:xfrm>
              <a:off x="3447097" y="4714331"/>
              <a:ext cx="1380549" cy="2249"/>
            </a:xfrm>
            <a:prstGeom prst="straightConnector1">
              <a:avLst/>
            </a:prstGeom>
            <a:ln w="47625">
              <a:solidFill>
                <a:srgbClr val="00879E"/>
              </a:solidFill>
              <a:headEnd type="none" w="med" len="med"/>
              <a:tailEnd type="triangle"/>
            </a:ln>
          </p:spPr>
          <p:style>
            <a:lnRef idx="3">
              <a:schemeClr val="accent1"/>
            </a:lnRef>
            <a:fillRef idx="0">
              <a:schemeClr val="accent1"/>
            </a:fillRef>
            <a:effectRef idx="2">
              <a:schemeClr val="accent1"/>
            </a:effectRef>
            <a:fontRef idx="minor">
              <a:schemeClr val="tx1"/>
            </a:fontRef>
          </p:style>
        </p:cxnSp>
        <p:sp>
          <p:nvSpPr>
            <p:cNvPr id="81" name="テキスト ボックス 80">
              <a:extLst>
                <a:ext uri="{FF2B5EF4-FFF2-40B4-BE49-F238E27FC236}">
                  <a16:creationId xmlns:a16="http://schemas.microsoft.com/office/drawing/2014/main" id="{B9FF8261-AAC0-43F0-924B-21B084119C60}"/>
                </a:ext>
              </a:extLst>
            </p:cNvPr>
            <p:cNvSpPr txBox="1"/>
            <p:nvPr/>
          </p:nvSpPr>
          <p:spPr>
            <a:xfrm>
              <a:off x="3580781" y="4409632"/>
              <a:ext cx="1108673" cy="304699"/>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14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r>
                <a:rPr lang="ja-JP" altLang="en-US" sz="1200" dirty="0">
                  <a:solidFill>
                    <a:srgbClr val="00879E"/>
                  </a:solidFill>
                </a:rPr>
                <a:t>学習に利用</a:t>
              </a:r>
            </a:p>
          </p:txBody>
        </p:sp>
        <p:cxnSp>
          <p:nvCxnSpPr>
            <p:cNvPr id="24" name="コネクタ: 曲線 23">
              <a:extLst>
                <a:ext uri="{FF2B5EF4-FFF2-40B4-BE49-F238E27FC236}">
                  <a16:creationId xmlns:a16="http://schemas.microsoft.com/office/drawing/2014/main" id="{2949880D-0E7F-4859-B293-B58B1894789B}"/>
                </a:ext>
              </a:extLst>
            </p:cNvPr>
            <p:cNvCxnSpPr>
              <a:stCxn id="55" idx="3"/>
              <a:endCxn id="73" idx="2"/>
            </p:cNvCxnSpPr>
            <p:nvPr/>
          </p:nvCxnSpPr>
          <p:spPr>
            <a:xfrm flipV="1">
              <a:off x="3469940" y="5075333"/>
              <a:ext cx="1748058" cy="716292"/>
            </a:xfrm>
            <a:prstGeom prst="curvedConnector2">
              <a:avLst/>
            </a:prstGeom>
            <a:ln w="47625">
              <a:solidFill>
                <a:srgbClr val="00879E"/>
              </a:solidFill>
              <a:headEnd type="none" w="med" len="med"/>
              <a:tailEnd type="triangle"/>
            </a:ln>
          </p:spPr>
          <p:style>
            <a:lnRef idx="3">
              <a:schemeClr val="accent1"/>
            </a:lnRef>
            <a:fillRef idx="0">
              <a:schemeClr val="accent1"/>
            </a:fillRef>
            <a:effectRef idx="2">
              <a:schemeClr val="accent1"/>
            </a:effectRef>
            <a:fontRef idx="minor">
              <a:schemeClr val="tx1"/>
            </a:fontRef>
          </p:style>
        </p:cxnSp>
        <p:sp>
          <p:nvSpPr>
            <p:cNvPr id="82" name="テキスト ボックス 81">
              <a:extLst>
                <a:ext uri="{FF2B5EF4-FFF2-40B4-BE49-F238E27FC236}">
                  <a16:creationId xmlns:a16="http://schemas.microsoft.com/office/drawing/2014/main" id="{4AB1C578-CF2E-4480-8A4F-921A8B83F93D}"/>
                </a:ext>
              </a:extLst>
            </p:cNvPr>
            <p:cNvSpPr txBox="1"/>
            <p:nvPr/>
          </p:nvSpPr>
          <p:spPr>
            <a:xfrm>
              <a:off x="3613810" y="5295679"/>
              <a:ext cx="1108673" cy="304699"/>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14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r>
                <a:rPr lang="ja-JP" altLang="en-US" sz="1200" dirty="0">
                  <a:solidFill>
                    <a:srgbClr val="00879E"/>
                  </a:solidFill>
                </a:rPr>
                <a:t>評価に利用</a:t>
              </a:r>
            </a:p>
          </p:txBody>
        </p:sp>
      </p:grpSp>
    </p:spTree>
    <p:extLst>
      <p:ext uri="{BB962C8B-B14F-4D97-AF65-F5344CB8AC3E}">
        <p14:creationId xmlns:p14="http://schemas.microsoft.com/office/powerpoint/2010/main" val="2384430627"/>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kumimoji="1" lang="en-US" altLang="ja-JP" dirty="0"/>
              <a:t>2-4-8.</a:t>
            </a:r>
            <a:r>
              <a:rPr kumimoji="1" lang="ja-JP" altLang="en-US" dirty="0"/>
              <a:t>プログラ</a:t>
            </a:r>
            <a:r>
              <a:rPr lang="ja-JP" altLang="en-US" dirty="0"/>
              <a:t>ムのダイジェスト</a:t>
            </a:r>
            <a:endParaRPr kumimoji="1" lang="ja-JP" altLang="en-US" dirty="0"/>
          </a:p>
        </p:txBody>
      </p:sp>
      <p:sp>
        <p:nvSpPr>
          <p:cNvPr id="5" name="スライド番号プレースホルダー 4">
            <a:extLst>
              <a:ext uri="{FF2B5EF4-FFF2-40B4-BE49-F238E27FC236}">
                <a16:creationId xmlns:a16="http://schemas.microsoft.com/office/drawing/2014/main" id="{C905B90A-465B-402F-BC68-6932C2B00E04}"/>
              </a:ext>
            </a:extLst>
          </p:cNvPr>
          <p:cNvSpPr>
            <a:spLocks noGrp="1"/>
          </p:cNvSpPr>
          <p:nvPr>
            <p:ph type="sldNum" sz="quarter" idx="10"/>
          </p:nvPr>
        </p:nvSpPr>
        <p:spPr/>
        <p:txBody>
          <a:bodyPr/>
          <a:lstStyle/>
          <a:p>
            <a:fld id="{5D750650-B10A-47BF-93C2-E1678438B37A}" type="slidenum">
              <a:rPr kumimoji="1" lang="ja-JP" altLang="en-US" smtClean="0"/>
              <a:pPr/>
              <a:t>189</a:t>
            </a:fld>
            <a:endParaRPr kumimoji="1" lang="ja-JP" altLang="en-US"/>
          </a:p>
        </p:txBody>
      </p:sp>
      <p:sp>
        <p:nvSpPr>
          <p:cNvPr id="12" name="正方形/長方形 11">
            <a:extLst>
              <a:ext uri="{FF2B5EF4-FFF2-40B4-BE49-F238E27FC236}">
                <a16:creationId xmlns:a16="http://schemas.microsoft.com/office/drawing/2014/main" id="{62062C14-5D7C-4D79-8CF4-E782502C7964}"/>
              </a:ext>
            </a:extLst>
          </p:cNvPr>
          <p:cNvSpPr/>
          <p:nvPr/>
        </p:nvSpPr>
        <p:spPr bwMode="auto">
          <a:xfrm>
            <a:off x="766763" y="961535"/>
            <a:ext cx="10658473" cy="5439248"/>
          </a:xfrm>
          <a:prstGeom prst="rect">
            <a:avLst/>
          </a:prstGeom>
          <a:solidFill>
            <a:srgbClr val="ECECEC"/>
          </a:solidFill>
          <a:ln w="12700">
            <a:noFill/>
          </a:ln>
          <a:effectLst/>
        </p:spPr>
        <p:style>
          <a:lnRef idx="1">
            <a:schemeClr val="accent1"/>
          </a:lnRef>
          <a:fillRef idx="2">
            <a:schemeClr val="accent1"/>
          </a:fillRef>
          <a:effectRef idx="1">
            <a:schemeClr val="accent1"/>
          </a:effectRef>
          <a:fontRef idx="minor">
            <a:schemeClr val="dk1"/>
          </a:fontRef>
        </p:style>
        <p:txBody>
          <a:bodyPr vert="horz" wrap="square" lIns="84406" tIns="42203" rIns="84406" bIns="42203" numCol="1" rtlCol="0" anchor="t" anchorCtr="0" compatLnSpc="1">
            <a:prstTxWarp prst="textNoShape">
              <a:avLst/>
            </a:prstTxWarp>
            <a:normAutofit/>
          </a:bodyPr>
          <a:lstStyle/>
          <a:p>
            <a:r>
              <a:rPr lang="en-US" altLang="ja-JP" sz="1400" b="0" dirty="0">
                <a:solidFill>
                  <a:srgbClr val="008000"/>
                </a:solidFill>
                <a:effectLst/>
                <a:latin typeface="Meiryo UI" panose="020B0604030504040204" pitchFamily="50" charset="-128"/>
                <a:ea typeface="Meiryo UI" panose="020B0604030504040204" pitchFamily="50" charset="-128"/>
              </a:rPr>
              <a:t># </a:t>
            </a:r>
            <a:r>
              <a:rPr lang="ja-JP" altLang="en-US" sz="1400" b="0" dirty="0">
                <a:solidFill>
                  <a:srgbClr val="008000"/>
                </a:solidFill>
                <a:effectLst/>
                <a:latin typeface="Meiryo UI" panose="020B0604030504040204" pitchFamily="50" charset="-128"/>
                <a:ea typeface="Meiryo UI" panose="020B0604030504040204" pitchFamily="50" charset="-128"/>
              </a:rPr>
              <a:t>ライブラリのインポート</a:t>
            </a:r>
            <a:endParaRPr lang="ja-JP" altLang="en-US" sz="1400" b="0" dirty="0">
              <a:solidFill>
                <a:srgbClr val="000000"/>
              </a:solidFill>
              <a:effectLst/>
              <a:latin typeface="Meiryo UI" panose="020B0604030504040204" pitchFamily="50" charset="-128"/>
              <a:ea typeface="Meiryo UI" panose="020B0604030504040204" pitchFamily="50" charset="-128"/>
            </a:endParaRPr>
          </a:p>
          <a:p>
            <a:r>
              <a:rPr lang="en-US" altLang="ja-JP" sz="1400" b="0" dirty="0">
                <a:solidFill>
                  <a:srgbClr val="AF00DB"/>
                </a:solidFill>
                <a:effectLst/>
                <a:latin typeface="Meiryo UI" panose="020B0604030504040204" pitchFamily="50" charset="-128"/>
                <a:ea typeface="Meiryo UI" panose="020B0604030504040204" pitchFamily="50" charset="-128"/>
              </a:rPr>
              <a:t>import</a:t>
            </a:r>
            <a:r>
              <a:rPr lang="en-US" altLang="ja-JP" sz="1400" b="0" dirty="0">
                <a:solidFill>
                  <a:srgbClr val="000000"/>
                </a:solidFill>
                <a:effectLst/>
                <a:latin typeface="Meiryo UI" panose="020B0604030504040204" pitchFamily="50" charset="-128"/>
                <a:ea typeface="Meiryo UI" panose="020B0604030504040204" pitchFamily="50" charset="-128"/>
              </a:rPr>
              <a:t> pandas </a:t>
            </a:r>
            <a:r>
              <a:rPr lang="en-US" altLang="ja-JP" sz="1400" b="0" dirty="0">
                <a:solidFill>
                  <a:srgbClr val="AF00DB"/>
                </a:solidFill>
                <a:effectLst/>
                <a:latin typeface="Meiryo UI" panose="020B0604030504040204" pitchFamily="50" charset="-128"/>
                <a:ea typeface="Meiryo UI" panose="020B0604030504040204" pitchFamily="50" charset="-128"/>
              </a:rPr>
              <a:t>as</a:t>
            </a:r>
            <a:r>
              <a:rPr lang="en-US" altLang="ja-JP" sz="1400" b="0" dirty="0">
                <a:solidFill>
                  <a:srgbClr val="000000"/>
                </a:solidFill>
                <a:effectLst/>
                <a:latin typeface="Meiryo UI" panose="020B0604030504040204" pitchFamily="50" charset="-128"/>
                <a:ea typeface="Meiryo UI" panose="020B0604030504040204" pitchFamily="50" charset="-128"/>
              </a:rPr>
              <a:t> pd</a:t>
            </a:r>
          </a:p>
          <a:p>
            <a:r>
              <a:rPr lang="en-US" altLang="ja-JP" sz="1400" b="0" dirty="0">
                <a:solidFill>
                  <a:srgbClr val="AF00DB"/>
                </a:solidFill>
                <a:effectLst/>
                <a:latin typeface="Meiryo UI" panose="020B0604030504040204" pitchFamily="50" charset="-128"/>
                <a:ea typeface="Meiryo UI" panose="020B0604030504040204" pitchFamily="50" charset="-128"/>
              </a:rPr>
              <a:t>from</a:t>
            </a:r>
            <a:r>
              <a:rPr lang="en-US" altLang="ja-JP" sz="1400" b="0" dirty="0">
                <a:solidFill>
                  <a:srgbClr val="000000"/>
                </a:solidFill>
                <a:effectLst/>
                <a:latin typeface="Meiryo UI" panose="020B0604030504040204" pitchFamily="50" charset="-128"/>
                <a:ea typeface="Meiryo UI" panose="020B0604030504040204" pitchFamily="50" charset="-128"/>
              </a:rPr>
              <a:t> sklearn.linear_model </a:t>
            </a:r>
            <a:r>
              <a:rPr lang="en-US" altLang="ja-JP" sz="1400" b="0" dirty="0">
                <a:solidFill>
                  <a:srgbClr val="AF00DB"/>
                </a:solidFill>
                <a:effectLst/>
                <a:latin typeface="Meiryo UI" panose="020B0604030504040204" pitchFamily="50" charset="-128"/>
                <a:ea typeface="Meiryo UI" panose="020B0604030504040204" pitchFamily="50" charset="-128"/>
              </a:rPr>
              <a:t>import</a:t>
            </a:r>
            <a:r>
              <a:rPr lang="en-US" altLang="ja-JP" sz="1400" b="0" dirty="0">
                <a:solidFill>
                  <a:srgbClr val="000000"/>
                </a:solidFill>
                <a:effectLst/>
                <a:latin typeface="Meiryo UI" panose="020B0604030504040204" pitchFamily="50" charset="-128"/>
                <a:ea typeface="Meiryo UI" panose="020B0604030504040204" pitchFamily="50" charset="-128"/>
              </a:rPr>
              <a:t> LinearRegression</a:t>
            </a:r>
          </a:p>
          <a:p>
            <a:r>
              <a:rPr lang="en-US" altLang="ja-JP" sz="1400" b="0" dirty="0">
                <a:solidFill>
                  <a:srgbClr val="AF00DB"/>
                </a:solidFill>
                <a:effectLst/>
                <a:latin typeface="Meiryo UI" panose="020B0604030504040204" pitchFamily="50" charset="-128"/>
                <a:ea typeface="Meiryo UI" panose="020B0604030504040204" pitchFamily="50" charset="-128"/>
              </a:rPr>
              <a:t>from</a:t>
            </a:r>
            <a:r>
              <a:rPr lang="en-US" altLang="ja-JP" sz="1400" b="0" dirty="0">
                <a:solidFill>
                  <a:srgbClr val="000000"/>
                </a:solidFill>
                <a:effectLst/>
                <a:latin typeface="Meiryo UI" panose="020B0604030504040204" pitchFamily="50" charset="-128"/>
                <a:ea typeface="Meiryo UI" panose="020B0604030504040204" pitchFamily="50" charset="-128"/>
              </a:rPr>
              <a:t> sklearn.model_selection </a:t>
            </a:r>
            <a:r>
              <a:rPr lang="en-US" altLang="ja-JP" sz="1400" b="0" dirty="0">
                <a:solidFill>
                  <a:srgbClr val="AF00DB"/>
                </a:solidFill>
                <a:effectLst/>
                <a:latin typeface="Meiryo UI" panose="020B0604030504040204" pitchFamily="50" charset="-128"/>
                <a:ea typeface="Meiryo UI" panose="020B0604030504040204" pitchFamily="50" charset="-128"/>
              </a:rPr>
              <a:t>import</a:t>
            </a:r>
            <a:r>
              <a:rPr lang="en-US" altLang="ja-JP" sz="1400" b="0" dirty="0">
                <a:solidFill>
                  <a:srgbClr val="000000"/>
                </a:solidFill>
                <a:effectLst/>
                <a:latin typeface="Meiryo UI" panose="020B0604030504040204" pitchFamily="50" charset="-128"/>
                <a:ea typeface="Meiryo UI" panose="020B0604030504040204" pitchFamily="50" charset="-128"/>
              </a:rPr>
              <a:t> train_test_split</a:t>
            </a:r>
          </a:p>
          <a:p>
            <a:r>
              <a:rPr lang="en-US" altLang="ja-JP" sz="1400" b="0" dirty="0">
                <a:solidFill>
                  <a:srgbClr val="008000"/>
                </a:solidFill>
                <a:effectLst/>
                <a:latin typeface="Meiryo UI" panose="020B0604030504040204" pitchFamily="50" charset="-128"/>
                <a:ea typeface="Meiryo UI" panose="020B0604030504040204" pitchFamily="50" charset="-128"/>
              </a:rPr>
              <a:t># </a:t>
            </a:r>
            <a:r>
              <a:rPr lang="ja-JP" altLang="en-US" sz="1400" b="0" dirty="0">
                <a:solidFill>
                  <a:srgbClr val="008000"/>
                </a:solidFill>
                <a:effectLst/>
                <a:latin typeface="Meiryo UI" panose="020B0604030504040204" pitchFamily="50" charset="-128"/>
                <a:ea typeface="Meiryo UI" panose="020B0604030504040204" pitchFamily="50" charset="-128"/>
              </a:rPr>
              <a:t>データの準備</a:t>
            </a:r>
            <a:endParaRPr lang="ja-JP" altLang="en-US" sz="1400" b="0" dirty="0">
              <a:solidFill>
                <a:srgbClr val="000000"/>
              </a:solidFill>
              <a:effectLst/>
              <a:latin typeface="Meiryo UI" panose="020B0604030504040204" pitchFamily="50" charset="-128"/>
              <a:ea typeface="Meiryo UI" panose="020B0604030504040204" pitchFamily="50" charset="-128"/>
            </a:endParaRPr>
          </a:p>
          <a:p>
            <a:r>
              <a:rPr lang="en-US" altLang="ja-JP" sz="1400" b="0" dirty="0">
                <a:solidFill>
                  <a:srgbClr val="000000"/>
                </a:solidFill>
                <a:effectLst/>
                <a:latin typeface="Meiryo UI" panose="020B0604030504040204" pitchFamily="50" charset="-128"/>
                <a:ea typeface="Meiryo UI" panose="020B0604030504040204" pitchFamily="50" charset="-128"/>
              </a:rPr>
              <a:t>totsuka_used = pd.read_csv(</a:t>
            </a:r>
            <a:r>
              <a:rPr lang="en-US" altLang="ja-JP" sz="1400" b="0" dirty="0">
                <a:solidFill>
                  <a:srgbClr val="A31515"/>
                </a:solidFill>
                <a:effectLst/>
                <a:latin typeface="Meiryo UI" panose="020B0604030504040204" pitchFamily="50" charset="-128"/>
                <a:ea typeface="Meiryo UI" panose="020B0604030504040204" pitchFamily="50" charset="-128"/>
              </a:rPr>
              <a:t>"/content/drive/MyDrive/mlho/data/totsuka_used.csv"</a:t>
            </a:r>
            <a:r>
              <a:rPr lang="en-US" altLang="ja-JP" sz="1400" b="0" dirty="0">
                <a:solidFill>
                  <a:srgbClr val="000000"/>
                </a:solidFill>
                <a:effectLst/>
                <a:latin typeface="Meiryo UI" panose="020B0604030504040204" pitchFamily="50" charset="-128"/>
                <a:ea typeface="Meiryo UI" panose="020B0604030504040204" pitchFamily="50" charset="-128"/>
              </a:rPr>
              <a:t>)</a:t>
            </a:r>
          </a:p>
          <a:p>
            <a:r>
              <a:rPr lang="en-US" altLang="ja-JP" sz="1400" b="0" dirty="0">
                <a:solidFill>
                  <a:srgbClr val="000000"/>
                </a:solidFill>
                <a:effectLst/>
                <a:latin typeface="Meiryo UI" panose="020B0604030504040204" pitchFamily="50" charset="-128"/>
                <a:ea typeface="Meiryo UI" panose="020B0604030504040204" pitchFamily="50" charset="-128"/>
              </a:rPr>
              <a:t>display(totsuka_used.info())      </a:t>
            </a:r>
            <a:r>
              <a:rPr lang="en-US" altLang="ja-JP" sz="1400" b="0" dirty="0">
                <a:solidFill>
                  <a:srgbClr val="008000"/>
                </a:solidFill>
                <a:effectLst/>
                <a:latin typeface="Meiryo UI" panose="020B0604030504040204" pitchFamily="50" charset="-128"/>
                <a:ea typeface="Meiryo UI" panose="020B0604030504040204" pitchFamily="50" charset="-128"/>
              </a:rPr>
              <a:t># </a:t>
            </a:r>
            <a:r>
              <a:rPr lang="ja-JP" altLang="en-US" sz="1400" b="0" dirty="0">
                <a:solidFill>
                  <a:srgbClr val="008000"/>
                </a:solidFill>
                <a:effectLst/>
                <a:latin typeface="Meiryo UI" panose="020B0604030504040204" pitchFamily="50" charset="-128"/>
                <a:ea typeface="Meiryo UI" panose="020B0604030504040204" pitchFamily="50" charset="-128"/>
              </a:rPr>
              <a:t>データの要約を確認</a:t>
            </a:r>
            <a:endParaRPr lang="ja-JP" altLang="en-US" sz="1400" b="0" dirty="0">
              <a:solidFill>
                <a:srgbClr val="000000"/>
              </a:solidFill>
              <a:effectLst/>
              <a:latin typeface="Meiryo UI" panose="020B0604030504040204" pitchFamily="50" charset="-128"/>
              <a:ea typeface="Meiryo UI" panose="020B0604030504040204" pitchFamily="50" charset="-128"/>
            </a:endParaRPr>
          </a:p>
          <a:p>
            <a:r>
              <a:rPr lang="en-US" altLang="ja-JP" sz="1400" b="0" dirty="0">
                <a:solidFill>
                  <a:srgbClr val="000000"/>
                </a:solidFill>
                <a:effectLst/>
                <a:latin typeface="Meiryo UI" panose="020B0604030504040204" pitchFamily="50" charset="-128"/>
                <a:ea typeface="Meiryo UI" panose="020B0604030504040204" pitchFamily="50" charset="-128"/>
              </a:rPr>
              <a:t>display(totsuka_used.describe())  </a:t>
            </a:r>
            <a:r>
              <a:rPr lang="en-US" altLang="ja-JP" sz="1400" b="0" dirty="0">
                <a:solidFill>
                  <a:srgbClr val="008000"/>
                </a:solidFill>
                <a:effectLst/>
                <a:latin typeface="Meiryo UI" panose="020B0604030504040204" pitchFamily="50" charset="-128"/>
                <a:ea typeface="Meiryo UI" panose="020B0604030504040204" pitchFamily="50" charset="-128"/>
              </a:rPr>
              <a:t># </a:t>
            </a:r>
            <a:r>
              <a:rPr lang="ja-JP" altLang="en-US" sz="1400" b="0" dirty="0">
                <a:solidFill>
                  <a:srgbClr val="008000"/>
                </a:solidFill>
                <a:effectLst/>
                <a:latin typeface="Meiryo UI" panose="020B0604030504040204" pitchFamily="50" charset="-128"/>
                <a:ea typeface="Meiryo UI" panose="020B0604030504040204" pitchFamily="50" charset="-128"/>
              </a:rPr>
              <a:t>データの統計情報を確認</a:t>
            </a:r>
            <a:endParaRPr lang="ja-JP" altLang="en-US" sz="1400" b="0" dirty="0">
              <a:solidFill>
                <a:srgbClr val="000000"/>
              </a:solidFill>
              <a:effectLst/>
              <a:latin typeface="Meiryo UI" panose="020B0604030504040204" pitchFamily="50" charset="-128"/>
              <a:ea typeface="Meiryo UI" panose="020B0604030504040204" pitchFamily="50" charset="-128"/>
            </a:endParaRPr>
          </a:p>
          <a:p>
            <a:r>
              <a:rPr lang="en-US" altLang="ja-JP" sz="1400" b="0" dirty="0">
                <a:solidFill>
                  <a:srgbClr val="000000"/>
                </a:solidFill>
                <a:effectLst/>
                <a:latin typeface="Meiryo UI" panose="020B0604030504040204" pitchFamily="50" charset="-128"/>
                <a:ea typeface="Meiryo UI" panose="020B0604030504040204" pitchFamily="50" charset="-128"/>
              </a:rPr>
              <a:t>train_x = pd.get_dummies( totsuka_used[[</a:t>
            </a:r>
            <a:r>
              <a:rPr lang="en-US" altLang="ja-JP" sz="1400" b="0" dirty="0">
                <a:solidFill>
                  <a:srgbClr val="A31515"/>
                </a:solidFill>
                <a:effectLst/>
                <a:latin typeface="Meiryo UI" panose="020B0604030504040204" pitchFamily="50" charset="-128"/>
                <a:ea typeface="Meiryo UI" panose="020B0604030504040204" pitchFamily="50" charset="-128"/>
              </a:rPr>
              <a:t>'</a:t>
            </a:r>
            <a:r>
              <a:rPr lang="ja-JP" altLang="en-US" sz="1400" b="0" dirty="0">
                <a:solidFill>
                  <a:srgbClr val="A31515"/>
                </a:solidFill>
                <a:effectLst/>
                <a:latin typeface="Meiryo UI" panose="020B0604030504040204" pitchFamily="50" charset="-128"/>
                <a:ea typeface="Meiryo UI" panose="020B0604030504040204" pitchFamily="50" charset="-128"/>
              </a:rPr>
              <a:t>築年数</a:t>
            </a:r>
            <a:r>
              <a:rPr lang="en-US" altLang="ja-JP" sz="1400" b="0" dirty="0">
                <a:solidFill>
                  <a:srgbClr val="A31515"/>
                </a:solidFill>
                <a:effectLst/>
                <a:latin typeface="Meiryo UI" panose="020B0604030504040204" pitchFamily="50" charset="-128"/>
                <a:ea typeface="Meiryo UI" panose="020B0604030504040204" pitchFamily="50" charset="-128"/>
              </a:rPr>
              <a:t>'</a:t>
            </a:r>
            <a:r>
              <a:rPr lang="en-US" altLang="ja-JP" sz="1400" b="0" dirty="0">
                <a:solidFill>
                  <a:srgbClr val="000000"/>
                </a:solidFill>
                <a:effectLst/>
                <a:latin typeface="Meiryo UI" panose="020B0604030504040204" pitchFamily="50" charset="-128"/>
                <a:ea typeface="Meiryo UI" panose="020B0604030504040204" pitchFamily="50" charset="-128"/>
              </a:rPr>
              <a:t>,</a:t>
            </a:r>
            <a:r>
              <a:rPr lang="en-US" altLang="ja-JP" sz="1400" b="0" dirty="0">
                <a:solidFill>
                  <a:srgbClr val="A31515"/>
                </a:solidFill>
                <a:effectLst/>
                <a:latin typeface="Meiryo UI" panose="020B0604030504040204" pitchFamily="50" charset="-128"/>
                <a:ea typeface="Meiryo UI" panose="020B0604030504040204" pitchFamily="50" charset="-128"/>
              </a:rPr>
              <a:t>'</a:t>
            </a:r>
            <a:r>
              <a:rPr lang="ja-JP" altLang="en-US" sz="1400" b="0" dirty="0">
                <a:solidFill>
                  <a:srgbClr val="A31515"/>
                </a:solidFill>
                <a:effectLst/>
                <a:latin typeface="Meiryo UI" panose="020B0604030504040204" pitchFamily="50" charset="-128"/>
                <a:ea typeface="Meiryo UI" panose="020B0604030504040204" pitchFamily="50" charset="-128"/>
              </a:rPr>
              <a:t>最寄駅距離（分）</a:t>
            </a:r>
            <a:r>
              <a:rPr lang="en-US" altLang="ja-JP" sz="1400" b="0" dirty="0">
                <a:solidFill>
                  <a:srgbClr val="A31515"/>
                </a:solidFill>
                <a:effectLst/>
                <a:latin typeface="Meiryo UI" panose="020B0604030504040204" pitchFamily="50" charset="-128"/>
                <a:ea typeface="Meiryo UI" panose="020B0604030504040204" pitchFamily="50" charset="-128"/>
              </a:rPr>
              <a:t>'</a:t>
            </a:r>
            <a:r>
              <a:rPr lang="en-US" altLang="ja-JP" sz="1400" b="0" dirty="0">
                <a:solidFill>
                  <a:srgbClr val="000000"/>
                </a:solidFill>
                <a:effectLst/>
                <a:latin typeface="Meiryo UI" panose="020B0604030504040204" pitchFamily="50" charset="-128"/>
                <a:ea typeface="Meiryo UI" panose="020B0604030504040204" pitchFamily="50" charset="-128"/>
              </a:rPr>
              <a:t>,</a:t>
            </a:r>
            <a:r>
              <a:rPr lang="en-US" altLang="ja-JP" sz="1400" b="0" dirty="0">
                <a:solidFill>
                  <a:srgbClr val="A31515"/>
                </a:solidFill>
                <a:effectLst/>
                <a:latin typeface="Meiryo UI" panose="020B0604030504040204" pitchFamily="50" charset="-128"/>
                <a:ea typeface="Meiryo UI" panose="020B0604030504040204" pitchFamily="50" charset="-128"/>
              </a:rPr>
              <a:t>'</a:t>
            </a:r>
            <a:r>
              <a:rPr lang="ja-JP" altLang="en-US" sz="1400" b="0" dirty="0">
                <a:solidFill>
                  <a:srgbClr val="A31515"/>
                </a:solidFill>
                <a:effectLst/>
                <a:latin typeface="Meiryo UI" panose="020B0604030504040204" pitchFamily="50" charset="-128"/>
                <a:ea typeface="Meiryo UI" panose="020B0604030504040204" pitchFamily="50" charset="-128"/>
              </a:rPr>
              <a:t>面積（㎡）</a:t>
            </a:r>
            <a:r>
              <a:rPr lang="en-US" altLang="ja-JP" sz="1400" b="0" dirty="0">
                <a:solidFill>
                  <a:srgbClr val="A31515"/>
                </a:solidFill>
                <a:effectLst/>
                <a:latin typeface="Meiryo UI" panose="020B0604030504040204" pitchFamily="50" charset="-128"/>
                <a:ea typeface="Meiryo UI" panose="020B0604030504040204" pitchFamily="50" charset="-128"/>
              </a:rPr>
              <a:t>'</a:t>
            </a:r>
            <a:r>
              <a:rPr lang="en-US" altLang="ja-JP" sz="1400" b="0" dirty="0">
                <a:solidFill>
                  <a:srgbClr val="000000"/>
                </a:solidFill>
                <a:effectLst/>
                <a:latin typeface="Meiryo UI" panose="020B0604030504040204" pitchFamily="50" charset="-128"/>
                <a:ea typeface="Meiryo UI" panose="020B0604030504040204" pitchFamily="50" charset="-128"/>
              </a:rPr>
              <a:t>,</a:t>
            </a:r>
            <a:r>
              <a:rPr lang="en-US" altLang="ja-JP" sz="1400" b="0" dirty="0">
                <a:solidFill>
                  <a:srgbClr val="A31515"/>
                </a:solidFill>
                <a:effectLst/>
                <a:latin typeface="Meiryo UI" panose="020B0604030504040204" pitchFamily="50" charset="-128"/>
                <a:ea typeface="Meiryo UI" panose="020B0604030504040204" pitchFamily="50" charset="-128"/>
              </a:rPr>
              <a:t>'</a:t>
            </a:r>
            <a:r>
              <a:rPr lang="ja-JP" altLang="en-US" sz="1400" b="0" dirty="0">
                <a:solidFill>
                  <a:srgbClr val="A31515"/>
                </a:solidFill>
                <a:effectLst/>
                <a:latin typeface="Meiryo UI" panose="020B0604030504040204" pitchFamily="50" charset="-128"/>
                <a:ea typeface="Meiryo UI" panose="020B0604030504040204" pitchFamily="50" charset="-128"/>
              </a:rPr>
              <a:t>地区名</a:t>
            </a:r>
            <a:r>
              <a:rPr lang="en-US" altLang="ja-JP" sz="1400" b="0" dirty="0">
                <a:solidFill>
                  <a:srgbClr val="A31515"/>
                </a:solidFill>
                <a:effectLst/>
                <a:latin typeface="Meiryo UI" panose="020B0604030504040204" pitchFamily="50" charset="-128"/>
                <a:ea typeface="Meiryo UI" panose="020B0604030504040204" pitchFamily="50" charset="-128"/>
              </a:rPr>
              <a:t>'</a:t>
            </a:r>
            <a:r>
              <a:rPr lang="en-US" altLang="ja-JP" sz="1400" b="0" dirty="0">
                <a:solidFill>
                  <a:srgbClr val="000000"/>
                </a:solidFill>
                <a:effectLst/>
                <a:latin typeface="Meiryo UI" panose="020B0604030504040204" pitchFamily="50" charset="-128"/>
                <a:ea typeface="Meiryo UI" panose="020B0604030504040204" pitchFamily="50" charset="-128"/>
              </a:rPr>
              <a:t>, </a:t>
            </a:r>
            <a:r>
              <a:rPr lang="en-US" altLang="ja-JP" sz="1400" b="0" dirty="0">
                <a:solidFill>
                  <a:srgbClr val="A31515"/>
                </a:solidFill>
                <a:effectLst/>
                <a:latin typeface="Meiryo UI" panose="020B0604030504040204" pitchFamily="50" charset="-128"/>
                <a:ea typeface="Meiryo UI" panose="020B0604030504040204" pitchFamily="50" charset="-128"/>
              </a:rPr>
              <a:t>'</a:t>
            </a:r>
            <a:r>
              <a:rPr lang="ja-JP" altLang="en-US" sz="1400" b="0" dirty="0">
                <a:solidFill>
                  <a:srgbClr val="A31515"/>
                </a:solidFill>
                <a:effectLst/>
                <a:latin typeface="Meiryo UI" panose="020B0604030504040204" pitchFamily="50" charset="-128"/>
                <a:ea typeface="Meiryo UI" panose="020B0604030504040204" pitchFamily="50" charset="-128"/>
              </a:rPr>
              <a:t>間取り</a:t>
            </a:r>
            <a:r>
              <a:rPr lang="en-US" altLang="ja-JP" sz="1400" b="0" dirty="0">
                <a:solidFill>
                  <a:srgbClr val="A31515"/>
                </a:solidFill>
                <a:effectLst/>
                <a:latin typeface="Meiryo UI" panose="020B0604030504040204" pitchFamily="50" charset="-128"/>
                <a:ea typeface="Meiryo UI" panose="020B0604030504040204" pitchFamily="50" charset="-128"/>
              </a:rPr>
              <a:t>'</a:t>
            </a:r>
            <a:r>
              <a:rPr lang="en-US" altLang="ja-JP" sz="1400" b="0" dirty="0">
                <a:solidFill>
                  <a:srgbClr val="000000"/>
                </a:solidFill>
                <a:effectLst/>
                <a:latin typeface="Meiryo UI" panose="020B0604030504040204" pitchFamily="50" charset="-128"/>
                <a:ea typeface="Meiryo UI" panose="020B0604030504040204" pitchFamily="50" charset="-128"/>
              </a:rPr>
              <a:t>]])</a:t>
            </a:r>
          </a:p>
          <a:p>
            <a:r>
              <a:rPr lang="en-US" altLang="ja-JP" sz="1400" b="0" dirty="0">
                <a:solidFill>
                  <a:srgbClr val="000000"/>
                </a:solidFill>
                <a:effectLst/>
                <a:latin typeface="Meiryo UI" panose="020B0604030504040204" pitchFamily="50" charset="-128"/>
                <a:ea typeface="Meiryo UI" panose="020B0604030504040204" pitchFamily="50" charset="-128"/>
              </a:rPr>
              <a:t>train_y = totsuka_used[</a:t>
            </a:r>
            <a:r>
              <a:rPr lang="en-US" altLang="ja-JP" sz="1400" b="0" dirty="0">
                <a:solidFill>
                  <a:srgbClr val="A31515"/>
                </a:solidFill>
                <a:effectLst/>
                <a:latin typeface="Meiryo UI" panose="020B0604030504040204" pitchFamily="50" charset="-128"/>
                <a:ea typeface="Meiryo UI" panose="020B0604030504040204" pitchFamily="50" charset="-128"/>
              </a:rPr>
              <a:t>'</a:t>
            </a:r>
            <a:r>
              <a:rPr lang="ja-JP" altLang="en-US" sz="1400" b="0" dirty="0">
                <a:solidFill>
                  <a:srgbClr val="A31515"/>
                </a:solidFill>
                <a:effectLst/>
                <a:latin typeface="Meiryo UI" panose="020B0604030504040204" pitchFamily="50" charset="-128"/>
                <a:ea typeface="Meiryo UI" panose="020B0604030504040204" pitchFamily="50" charset="-128"/>
              </a:rPr>
              <a:t>取引価格</a:t>
            </a:r>
            <a:r>
              <a:rPr lang="en-US" altLang="ja-JP" sz="1400" b="0" dirty="0">
                <a:solidFill>
                  <a:srgbClr val="A31515"/>
                </a:solidFill>
                <a:effectLst/>
                <a:latin typeface="Meiryo UI" panose="020B0604030504040204" pitchFamily="50" charset="-128"/>
                <a:ea typeface="Meiryo UI" panose="020B0604030504040204" pitchFamily="50" charset="-128"/>
              </a:rPr>
              <a:t>'</a:t>
            </a:r>
            <a:r>
              <a:rPr lang="en-US" altLang="ja-JP" sz="1400" b="0" dirty="0">
                <a:solidFill>
                  <a:srgbClr val="000000"/>
                </a:solidFill>
                <a:effectLst/>
                <a:latin typeface="Meiryo UI" panose="020B0604030504040204" pitchFamily="50" charset="-128"/>
                <a:ea typeface="Meiryo UI" panose="020B0604030504040204" pitchFamily="50" charset="-128"/>
              </a:rPr>
              <a:t>]</a:t>
            </a:r>
          </a:p>
          <a:p>
            <a:r>
              <a:rPr lang="en-US" altLang="ja-JP" sz="1400" b="0" dirty="0">
                <a:solidFill>
                  <a:srgbClr val="000000"/>
                </a:solidFill>
                <a:effectLst/>
                <a:latin typeface="Meiryo UI" panose="020B0604030504040204" pitchFamily="50" charset="-128"/>
                <a:ea typeface="Meiryo UI" panose="020B0604030504040204" pitchFamily="50" charset="-128"/>
              </a:rPr>
              <a:t>train_x, val_x, train_y, val_y = train_test_split(train_x, train_y, train_size=</a:t>
            </a:r>
            <a:r>
              <a:rPr lang="en-US" altLang="ja-JP" sz="1400" b="0" dirty="0">
                <a:solidFill>
                  <a:srgbClr val="09885A"/>
                </a:solidFill>
                <a:effectLst/>
                <a:latin typeface="Meiryo UI" panose="020B0604030504040204" pitchFamily="50" charset="-128"/>
                <a:ea typeface="Meiryo UI" panose="020B0604030504040204" pitchFamily="50" charset="-128"/>
              </a:rPr>
              <a:t>0.7</a:t>
            </a:r>
            <a:r>
              <a:rPr lang="en-US" altLang="ja-JP" sz="1400" b="0" dirty="0">
                <a:solidFill>
                  <a:srgbClr val="000000"/>
                </a:solidFill>
                <a:effectLst/>
                <a:latin typeface="Meiryo UI" panose="020B0604030504040204" pitchFamily="50" charset="-128"/>
                <a:ea typeface="Meiryo UI" panose="020B0604030504040204" pitchFamily="50" charset="-128"/>
              </a:rPr>
              <a:t>, test_size=</a:t>
            </a:r>
            <a:r>
              <a:rPr lang="en-US" altLang="ja-JP" sz="1400" b="0" dirty="0">
                <a:solidFill>
                  <a:srgbClr val="09885A"/>
                </a:solidFill>
                <a:effectLst/>
                <a:latin typeface="Meiryo UI" panose="020B0604030504040204" pitchFamily="50" charset="-128"/>
                <a:ea typeface="Meiryo UI" panose="020B0604030504040204" pitchFamily="50" charset="-128"/>
              </a:rPr>
              <a:t>0.3</a:t>
            </a:r>
            <a:r>
              <a:rPr lang="en-US" altLang="ja-JP" sz="1400" b="0" dirty="0">
                <a:solidFill>
                  <a:srgbClr val="000000"/>
                </a:solidFill>
                <a:effectLst/>
                <a:latin typeface="Meiryo UI" panose="020B0604030504040204" pitchFamily="50" charset="-128"/>
                <a:ea typeface="Meiryo UI" panose="020B0604030504040204" pitchFamily="50" charset="-128"/>
              </a:rPr>
              <a:t>, random_state=</a:t>
            </a:r>
            <a:r>
              <a:rPr lang="en-US" altLang="ja-JP" sz="1400" b="0" dirty="0">
                <a:solidFill>
                  <a:srgbClr val="09885A"/>
                </a:solidFill>
                <a:effectLst/>
                <a:latin typeface="Meiryo UI" panose="020B0604030504040204" pitchFamily="50" charset="-128"/>
                <a:ea typeface="Meiryo UI" panose="020B0604030504040204" pitchFamily="50" charset="-128"/>
              </a:rPr>
              <a:t>0</a:t>
            </a:r>
            <a:r>
              <a:rPr lang="en-US" altLang="ja-JP" sz="1400" b="0" dirty="0">
                <a:solidFill>
                  <a:srgbClr val="000000"/>
                </a:solidFill>
                <a:effectLst/>
                <a:latin typeface="Meiryo UI" panose="020B0604030504040204" pitchFamily="50" charset="-128"/>
                <a:ea typeface="Meiryo UI" panose="020B0604030504040204" pitchFamily="50" charset="-128"/>
              </a:rPr>
              <a:t>)</a:t>
            </a:r>
          </a:p>
          <a:p>
            <a:r>
              <a:rPr lang="en-US" altLang="ja-JP" sz="1400" b="0" dirty="0">
                <a:solidFill>
                  <a:srgbClr val="008000"/>
                </a:solidFill>
                <a:effectLst/>
                <a:latin typeface="Meiryo UI" panose="020B0604030504040204" pitchFamily="50" charset="-128"/>
                <a:ea typeface="Meiryo UI" panose="020B0604030504040204" pitchFamily="50" charset="-128"/>
              </a:rPr>
              <a:t># </a:t>
            </a:r>
            <a:r>
              <a:rPr lang="ja-JP" altLang="en-US" sz="1400" b="0" dirty="0">
                <a:solidFill>
                  <a:srgbClr val="008000"/>
                </a:solidFill>
                <a:effectLst/>
                <a:latin typeface="Meiryo UI" panose="020B0604030504040204" pitchFamily="50" charset="-128"/>
                <a:ea typeface="Meiryo UI" panose="020B0604030504040204" pitchFamily="50" charset="-128"/>
              </a:rPr>
              <a:t>モデルの定義</a:t>
            </a:r>
            <a:endParaRPr lang="ja-JP" altLang="en-US" sz="1400" b="0" dirty="0">
              <a:solidFill>
                <a:srgbClr val="000000"/>
              </a:solidFill>
              <a:effectLst/>
              <a:latin typeface="Meiryo UI" panose="020B0604030504040204" pitchFamily="50" charset="-128"/>
              <a:ea typeface="Meiryo UI" panose="020B0604030504040204" pitchFamily="50" charset="-128"/>
            </a:endParaRPr>
          </a:p>
          <a:p>
            <a:r>
              <a:rPr lang="en-US" altLang="ja-JP" sz="1400" b="0" dirty="0">
                <a:solidFill>
                  <a:srgbClr val="000000"/>
                </a:solidFill>
                <a:effectLst/>
                <a:latin typeface="Meiryo UI" panose="020B0604030504040204" pitchFamily="50" charset="-128"/>
                <a:ea typeface="Meiryo UI" panose="020B0604030504040204" pitchFamily="50" charset="-128"/>
              </a:rPr>
              <a:t>model = LinearRegression()</a:t>
            </a:r>
          </a:p>
          <a:p>
            <a:r>
              <a:rPr lang="en-US" altLang="ja-JP" sz="1400" b="0" dirty="0">
                <a:solidFill>
                  <a:srgbClr val="008000"/>
                </a:solidFill>
                <a:effectLst/>
                <a:latin typeface="Meiryo UI" panose="020B0604030504040204" pitchFamily="50" charset="-128"/>
                <a:ea typeface="Meiryo UI" panose="020B0604030504040204" pitchFamily="50" charset="-128"/>
              </a:rPr>
              <a:t># </a:t>
            </a:r>
            <a:r>
              <a:rPr lang="ja-JP" altLang="en-US" sz="1400" b="0" dirty="0">
                <a:solidFill>
                  <a:srgbClr val="008000"/>
                </a:solidFill>
                <a:effectLst/>
                <a:latin typeface="Meiryo UI" panose="020B0604030504040204" pitchFamily="50" charset="-128"/>
                <a:ea typeface="Meiryo UI" panose="020B0604030504040204" pitchFamily="50" charset="-128"/>
              </a:rPr>
              <a:t>学習</a:t>
            </a:r>
            <a:endParaRPr lang="ja-JP" altLang="en-US" sz="1400" b="0" dirty="0">
              <a:solidFill>
                <a:srgbClr val="000000"/>
              </a:solidFill>
              <a:effectLst/>
              <a:latin typeface="Meiryo UI" panose="020B0604030504040204" pitchFamily="50" charset="-128"/>
              <a:ea typeface="Meiryo UI" panose="020B0604030504040204" pitchFamily="50" charset="-128"/>
            </a:endParaRPr>
          </a:p>
          <a:p>
            <a:r>
              <a:rPr lang="en-US" altLang="ja-JP" sz="1400" b="0" dirty="0">
                <a:solidFill>
                  <a:srgbClr val="000000"/>
                </a:solidFill>
                <a:effectLst/>
                <a:latin typeface="Meiryo UI" panose="020B0604030504040204" pitchFamily="50" charset="-128"/>
                <a:ea typeface="Meiryo UI" panose="020B0604030504040204" pitchFamily="50" charset="-128"/>
              </a:rPr>
              <a:t>model.fit(train_x, train_y)</a:t>
            </a:r>
          </a:p>
          <a:p>
            <a:r>
              <a:rPr lang="en-US" altLang="ja-JP" sz="1400" b="0" dirty="0">
                <a:solidFill>
                  <a:srgbClr val="008000"/>
                </a:solidFill>
                <a:effectLst/>
                <a:latin typeface="Meiryo UI" panose="020B0604030504040204" pitchFamily="50" charset="-128"/>
                <a:ea typeface="Meiryo UI" panose="020B0604030504040204" pitchFamily="50" charset="-128"/>
              </a:rPr>
              <a:t># </a:t>
            </a:r>
            <a:r>
              <a:rPr lang="ja-JP" altLang="en-US" sz="1400" b="0" dirty="0">
                <a:solidFill>
                  <a:srgbClr val="008000"/>
                </a:solidFill>
                <a:effectLst/>
                <a:latin typeface="Meiryo UI" panose="020B0604030504040204" pitchFamily="50" charset="-128"/>
                <a:ea typeface="Meiryo UI" panose="020B0604030504040204" pitchFamily="50" charset="-128"/>
              </a:rPr>
              <a:t>評価</a:t>
            </a:r>
            <a:endParaRPr lang="ja-JP" altLang="en-US" sz="1400" b="0" dirty="0">
              <a:solidFill>
                <a:srgbClr val="000000"/>
              </a:solidFill>
              <a:effectLst/>
              <a:latin typeface="Meiryo UI" panose="020B0604030504040204" pitchFamily="50" charset="-128"/>
              <a:ea typeface="Meiryo UI" panose="020B0604030504040204" pitchFamily="50" charset="-128"/>
            </a:endParaRPr>
          </a:p>
          <a:p>
            <a:r>
              <a:rPr lang="en-US" altLang="ja-JP" sz="1400" b="0" dirty="0">
                <a:solidFill>
                  <a:srgbClr val="795E26"/>
                </a:solidFill>
                <a:effectLst/>
                <a:latin typeface="Meiryo UI" panose="020B0604030504040204" pitchFamily="50" charset="-128"/>
                <a:ea typeface="Meiryo UI" panose="020B0604030504040204" pitchFamily="50" charset="-128"/>
              </a:rPr>
              <a:t>print</a:t>
            </a:r>
            <a:r>
              <a:rPr lang="en-US" altLang="ja-JP" sz="1400" b="0" dirty="0">
                <a:solidFill>
                  <a:srgbClr val="000000"/>
                </a:solidFill>
                <a:effectLst/>
                <a:latin typeface="Meiryo UI" panose="020B0604030504040204" pitchFamily="50" charset="-128"/>
                <a:ea typeface="Meiryo UI" panose="020B0604030504040204" pitchFamily="50" charset="-128"/>
              </a:rPr>
              <a:t>(</a:t>
            </a:r>
            <a:r>
              <a:rPr lang="en-US" altLang="ja-JP" sz="1400" b="0" dirty="0">
                <a:solidFill>
                  <a:srgbClr val="0000FF"/>
                </a:solidFill>
                <a:effectLst/>
                <a:latin typeface="Meiryo UI" panose="020B0604030504040204" pitchFamily="50" charset="-128"/>
                <a:ea typeface="Meiryo UI" panose="020B0604030504040204" pitchFamily="50" charset="-128"/>
              </a:rPr>
              <a:t>f</a:t>
            </a:r>
            <a:r>
              <a:rPr lang="en-US" altLang="ja-JP" sz="1400" b="0" dirty="0">
                <a:solidFill>
                  <a:srgbClr val="A31515"/>
                </a:solidFill>
                <a:effectLst/>
                <a:latin typeface="Meiryo UI" panose="020B0604030504040204" pitchFamily="50" charset="-128"/>
                <a:ea typeface="Meiryo UI" panose="020B0604030504040204" pitchFamily="50" charset="-128"/>
              </a:rPr>
              <a:t>'</a:t>
            </a:r>
            <a:r>
              <a:rPr lang="ja-JP" altLang="en-US" sz="1400" b="0" dirty="0">
                <a:solidFill>
                  <a:srgbClr val="A31515"/>
                </a:solidFill>
                <a:effectLst/>
                <a:latin typeface="Meiryo UI" panose="020B0604030504040204" pitchFamily="50" charset="-128"/>
                <a:ea typeface="Meiryo UI" panose="020B0604030504040204" pitchFamily="50" charset="-128"/>
              </a:rPr>
              <a:t>訓練データ精度：</a:t>
            </a:r>
            <a:r>
              <a:rPr lang="en-US" altLang="ja-JP" sz="1400" b="0" dirty="0">
                <a:solidFill>
                  <a:srgbClr val="000000"/>
                </a:solidFill>
                <a:effectLst/>
                <a:latin typeface="Meiryo UI" panose="020B0604030504040204" pitchFamily="50" charset="-128"/>
                <a:ea typeface="Meiryo UI" panose="020B0604030504040204" pitchFamily="50" charset="-128"/>
              </a:rPr>
              <a:t>{model.score(train_x, train_y)}</a:t>
            </a:r>
            <a:r>
              <a:rPr lang="en-US" altLang="ja-JP" sz="1400" b="0" dirty="0">
                <a:solidFill>
                  <a:srgbClr val="A31515"/>
                </a:solidFill>
                <a:effectLst/>
                <a:latin typeface="Meiryo UI" panose="020B0604030504040204" pitchFamily="50" charset="-128"/>
                <a:ea typeface="Meiryo UI" panose="020B0604030504040204" pitchFamily="50" charset="-128"/>
              </a:rPr>
              <a:t>'</a:t>
            </a:r>
            <a:r>
              <a:rPr lang="en-US" altLang="ja-JP" sz="1400" b="0" dirty="0">
                <a:solidFill>
                  <a:srgbClr val="000000"/>
                </a:solidFill>
                <a:effectLst/>
                <a:latin typeface="Meiryo UI" panose="020B0604030504040204" pitchFamily="50" charset="-128"/>
                <a:ea typeface="Meiryo UI" panose="020B0604030504040204" pitchFamily="50" charset="-128"/>
              </a:rPr>
              <a:t>)</a:t>
            </a:r>
          </a:p>
          <a:p>
            <a:r>
              <a:rPr lang="en-US" altLang="ja-JP" sz="1400" b="0" dirty="0">
                <a:solidFill>
                  <a:srgbClr val="795E26"/>
                </a:solidFill>
                <a:effectLst/>
                <a:latin typeface="Meiryo UI" panose="020B0604030504040204" pitchFamily="50" charset="-128"/>
                <a:ea typeface="Meiryo UI" panose="020B0604030504040204" pitchFamily="50" charset="-128"/>
              </a:rPr>
              <a:t>print</a:t>
            </a:r>
            <a:r>
              <a:rPr lang="en-US" altLang="ja-JP" sz="1400" b="0" dirty="0">
                <a:solidFill>
                  <a:srgbClr val="000000"/>
                </a:solidFill>
                <a:effectLst/>
                <a:latin typeface="Meiryo UI" panose="020B0604030504040204" pitchFamily="50" charset="-128"/>
                <a:ea typeface="Meiryo UI" panose="020B0604030504040204" pitchFamily="50" charset="-128"/>
              </a:rPr>
              <a:t>(</a:t>
            </a:r>
            <a:r>
              <a:rPr lang="en-US" altLang="ja-JP" sz="1400" b="0" dirty="0">
                <a:solidFill>
                  <a:srgbClr val="0000FF"/>
                </a:solidFill>
                <a:effectLst/>
                <a:latin typeface="Meiryo UI" panose="020B0604030504040204" pitchFamily="50" charset="-128"/>
                <a:ea typeface="Meiryo UI" panose="020B0604030504040204" pitchFamily="50" charset="-128"/>
              </a:rPr>
              <a:t>f</a:t>
            </a:r>
            <a:r>
              <a:rPr lang="en-US" altLang="ja-JP" sz="1400" b="0" dirty="0">
                <a:solidFill>
                  <a:srgbClr val="A31515"/>
                </a:solidFill>
                <a:effectLst/>
                <a:latin typeface="Meiryo UI" panose="020B0604030504040204" pitchFamily="50" charset="-128"/>
                <a:ea typeface="Meiryo UI" panose="020B0604030504040204" pitchFamily="50" charset="-128"/>
              </a:rPr>
              <a:t>'</a:t>
            </a:r>
            <a:r>
              <a:rPr lang="ja-JP" altLang="en-US" sz="1400" b="0" dirty="0">
                <a:solidFill>
                  <a:srgbClr val="A31515"/>
                </a:solidFill>
                <a:effectLst/>
                <a:latin typeface="Meiryo UI" panose="020B0604030504040204" pitchFamily="50" charset="-128"/>
                <a:ea typeface="Meiryo UI" panose="020B0604030504040204" pitchFamily="50" charset="-128"/>
              </a:rPr>
              <a:t>検証データ精度：</a:t>
            </a:r>
            <a:r>
              <a:rPr lang="en-US" altLang="ja-JP" sz="1400" b="0" dirty="0">
                <a:solidFill>
                  <a:srgbClr val="000000"/>
                </a:solidFill>
                <a:effectLst/>
                <a:latin typeface="Meiryo UI" panose="020B0604030504040204" pitchFamily="50" charset="-128"/>
                <a:ea typeface="Meiryo UI" panose="020B0604030504040204" pitchFamily="50" charset="-128"/>
              </a:rPr>
              <a:t>{model.score(val_x, val_y)}</a:t>
            </a:r>
            <a:r>
              <a:rPr lang="en-US" altLang="ja-JP" sz="1400" b="0" dirty="0">
                <a:solidFill>
                  <a:srgbClr val="A31515"/>
                </a:solidFill>
                <a:effectLst/>
                <a:latin typeface="Meiryo UI" panose="020B0604030504040204" pitchFamily="50" charset="-128"/>
                <a:ea typeface="Meiryo UI" panose="020B0604030504040204" pitchFamily="50" charset="-128"/>
              </a:rPr>
              <a:t>'</a:t>
            </a:r>
            <a:r>
              <a:rPr lang="en-US" altLang="ja-JP" sz="1400" b="0" dirty="0">
                <a:solidFill>
                  <a:srgbClr val="000000"/>
                </a:solidFill>
                <a:effectLst/>
                <a:latin typeface="Meiryo UI" panose="020B0604030504040204" pitchFamily="50" charset="-128"/>
                <a:ea typeface="Meiryo UI" panose="020B0604030504040204" pitchFamily="50" charset="-128"/>
              </a:rPr>
              <a:t>)</a:t>
            </a:r>
          </a:p>
          <a:p>
            <a:endParaRPr lang="en-US" altLang="ja-JP" sz="140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4343224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276CDA9-A571-4743-AE64-7559D40AF7CB}"/>
              </a:ext>
            </a:extLst>
          </p:cNvPr>
          <p:cNvSpPr>
            <a:spLocks noGrp="1"/>
          </p:cNvSpPr>
          <p:nvPr>
            <p:ph type="title"/>
          </p:nvPr>
        </p:nvSpPr>
        <p:spPr/>
        <p:txBody>
          <a:bodyPr/>
          <a:lstStyle/>
          <a:p>
            <a:r>
              <a:rPr lang="ja-JP" altLang="en-US"/>
              <a:t>教師</a:t>
            </a:r>
            <a:r>
              <a:rPr lang="ja-JP" altLang="en-US" dirty="0"/>
              <a:t>あり学習</a:t>
            </a:r>
            <a:endParaRPr kumimoji="1" lang="ja-JP" altLang="en-US" sz="2800" b="1" dirty="0"/>
          </a:p>
        </p:txBody>
      </p:sp>
      <p:sp>
        <p:nvSpPr>
          <p:cNvPr id="5" name="スライド番号プレースホルダー 4">
            <a:extLst>
              <a:ext uri="{FF2B5EF4-FFF2-40B4-BE49-F238E27FC236}">
                <a16:creationId xmlns:a16="http://schemas.microsoft.com/office/drawing/2014/main" id="{BE7DFE18-1C27-4CDD-85F8-8955E1823EE9}"/>
              </a:ext>
            </a:extLst>
          </p:cNvPr>
          <p:cNvSpPr>
            <a:spLocks noGrp="1"/>
          </p:cNvSpPr>
          <p:nvPr>
            <p:ph type="sldNum" sz="quarter" idx="10"/>
          </p:nvPr>
        </p:nvSpPr>
        <p:spPr/>
        <p:txBody>
          <a:bodyPr/>
          <a:lstStyle/>
          <a:p>
            <a:fld id="{46BB8D49-91AB-4BE8-B7F4-8EAFE2BF815D}" type="slidenum">
              <a:rPr kumimoji="1" lang="ja-JP" altLang="en-US" smtClean="0"/>
              <a:pPr/>
              <a:t>19</a:t>
            </a:fld>
            <a:endParaRPr kumimoji="1" lang="ja-JP" altLang="en-US"/>
          </a:p>
        </p:txBody>
      </p:sp>
      <p:sp>
        <p:nvSpPr>
          <p:cNvPr id="33" name="テキスト ボックス 32">
            <a:extLst>
              <a:ext uri="{FF2B5EF4-FFF2-40B4-BE49-F238E27FC236}">
                <a16:creationId xmlns:a16="http://schemas.microsoft.com/office/drawing/2014/main" id="{EF081914-4DA1-4FC4-87A9-20832F3D95AA}"/>
              </a:ext>
            </a:extLst>
          </p:cNvPr>
          <p:cNvSpPr txBox="1"/>
          <p:nvPr/>
        </p:nvSpPr>
        <p:spPr>
          <a:xfrm>
            <a:off x="495758" y="836667"/>
            <a:ext cx="11193137" cy="481670"/>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20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r>
              <a:rPr lang="ja-JP" altLang="en-US" sz="2200" dirty="0"/>
              <a:t>教師データ（正解）をもとに学習して未知の値を予測。</a:t>
            </a:r>
            <a:endParaRPr lang="en-US" altLang="ja-JP" sz="2200" dirty="0"/>
          </a:p>
        </p:txBody>
      </p:sp>
      <p:sp>
        <p:nvSpPr>
          <p:cNvPr id="34" name="四角形: 角を丸くする 33">
            <a:extLst>
              <a:ext uri="{FF2B5EF4-FFF2-40B4-BE49-F238E27FC236}">
                <a16:creationId xmlns:a16="http://schemas.microsoft.com/office/drawing/2014/main" id="{CD4A57D4-F329-47A8-8420-06AAA8F38B6F}"/>
              </a:ext>
            </a:extLst>
          </p:cNvPr>
          <p:cNvSpPr/>
          <p:nvPr/>
        </p:nvSpPr>
        <p:spPr bwMode="auto">
          <a:xfrm>
            <a:off x="961077" y="1623144"/>
            <a:ext cx="10493870" cy="4372516"/>
          </a:xfrm>
          <a:prstGeom prst="roundRect">
            <a:avLst>
              <a:gd name="adj" fmla="val 3421"/>
            </a:avLst>
          </a:prstGeom>
          <a:solidFill>
            <a:schemeClr val="bg1">
              <a:lumMod val="95000"/>
            </a:schemeClr>
          </a:solidFill>
          <a:ln w="19050" algn="ctr">
            <a:solidFill>
              <a:srgbClr val="00879E"/>
            </a:solidFill>
            <a:prstDash val="solid"/>
            <a:round/>
            <a:headEnd/>
            <a:tailEnd/>
          </a:ln>
          <a:effectLst/>
        </p:spPr>
        <p:txBody>
          <a:bodyPr wrap="none" rtlCol="0" anchor="ctr"/>
          <a:lstStyle/>
          <a:p>
            <a:pPr algn="ctr" fontAlgn="base">
              <a:spcBef>
                <a:spcPct val="0"/>
              </a:spcBef>
              <a:spcAft>
                <a:spcPct val="0"/>
              </a:spcAft>
            </a:pPr>
            <a:endParaRPr kumimoji="1" lang="ja-JP" altLang="en-US" dirty="0">
              <a:solidFill>
                <a:srgbClr val="00879E"/>
              </a:solidFill>
              <a:latin typeface="Arial" pitchFamily="34" charset="0"/>
              <a:ea typeface="ＭＳ Ｐゴシック" pitchFamily="50" charset="-128"/>
            </a:endParaRPr>
          </a:p>
        </p:txBody>
      </p:sp>
      <p:grpSp>
        <p:nvGrpSpPr>
          <p:cNvPr id="35" name="グループ化 34">
            <a:extLst>
              <a:ext uri="{FF2B5EF4-FFF2-40B4-BE49-F238E27FC236}">
                <a16:creationId xmlns:a16="http://schemas.microsoft.com/office/drawing/2014/main" id="{7569ABF2-FE4A-445F-AFC8-6FB5DDDC1606}"/>
              </a:ext>
            </a:extLst>
          </p:cNvPr>
          <p:cNvGrpSpPr/>
          <p:nvPr/>
        </p:nvGrpSpPr>
        <p:grpSpPr>
          <a:xfrm>
            <a:off x="2104630" y="2094477"/>
            <a:ext cx="7982739" cy="1570763"/>
            <a:chOff x="1688391" y="4305425"/>
            <a:chExt cx="7982739" cy="1570763"/>
          </a:xfrm>
        </p:grpSpPr>
        <p:grpSp>
          <p:nvGrpSpPr>
            <p:cNvPr id="37" name="グループ化 36">
              <a:extLst>
                <a:ext uri="{FF2B5EF4-FFF2-40B4-BE49-F238E27FC236}">
                  <a16:creationId xmlns:a16="http://schemas.microsoft.com/office/drawing/2014/main" id="{6A17376B-6529-4D5C-9599-07F33D5FEF85}"/>
                </a:ext>
              </a:extLst>
            </p:cNvPr>
            <p:cNvGrpSpPr/>
            <p:nvPr/>
          </p:nvGrpSpPr>
          <p:grpSpPr>
            <a:xfrm>
              <a:off x="1688391" y="4305425"/>
              <a:ext cx="7982739" cy="1570763"/>
              <a:chOff x="29688" y="3377424"/>
              <a:chExt cx="7982739" cy="1570763"/>
            </a:xfrm>
          </p:grpSpPr>
          <p:cxnSp>
            <p:nvCxnSpPr>
              <p:cNvPr id="45" name="直線矢印コネクタ 44">
                <a:extLst>
                  <a:ext uri="{FF2B5EF4-FFF2-40B4-BE49-F238E27FC236}">
                    <a16:creationId xmlns:a16="http://schemas.microsoft.com/office/drawing/2014/main" id="{269E4736-BCBE-4763-8428-0A9B45B60075}"/>
                  </a:ext>
                </a:extLst>
              </p:cNvPr>
              <p:cNvCxnSpPr>
                <a:cxnSpLocks/>
                <a:stCxn id="48" idx="3"/>
                <a:endCxn id="69" idx="1"/>
              </p:cNvCxnSpPr>
              <p:nvPr/>
            </p:nvCxnSpPr>
            <p:spPr>
              <a:xfrm flipV="1">
                <a:off x="1265278" y="4439842"/>
                <a:ext cx="1053116" cy="1"/>
              </a:xfrm>
              <a:prstGeom prst="straightConnector1">
                <a:avLst/>
              </a:prstGeom>
              <a:ln w="19050">
                <a:solidFill>
                  <a:schemeClr val="tx1">
                    <a:lumMod val="75000"/>
                    <a:lumOff val="25000"/>
                  </a:schemeClr>
                </a:solidFill>
                <a:headEnd type="none" w="med" len="med"/>
                <a:tailEnd type="triangle"/>
              </a:ln>
            </p:spPr>
            <p:style>
              <a:lnRef idx="3">
                <a:schemeClr val="accent1"/>
              </a:lnRef>
              <a:fillRef idx="0">
                <a:schemeClr val="accent1"/>
              </a:fillRef>
              <a:effectRef idx="2">
                <a:schemeClr val="accent1"/>
              </a:effectRef>
              <a:fontRef idx="minor">
                <a:schemeClr val="tx1"/>
              </a:fontRef>
            </p:style>
          </p:cxnSp>
          <p:cxnSp>
            <p:nvCxnSpPr>
              <p:cNvPr id="47" name="コネクタ: カギ線 46">
                <a:extLst>
                  <a:ext uri="{FF2B5EF4-FFF2-40B4-BE49-F238E27FC236}">
                    <a16:creationId xmlns:a16="http://schemas.microsoft.com/office/drawing/2014/main" id="{0B2B8968-C065-4770-A9AA-06703313B885}"/>
                  </a:ext>
                </a:extLst>
              </p:cNvPr>
              <p:cNvCxnSpPr>
                <a:cxnSpLocks/>
                <a:stCxn id="48" idx="0"/>
              </p:cNvCxnSpPr>
              <p:nvPr/>
            </p:nvCxnSpPr>
            <p:spPr>
              <a:xfrm rot="5400000" flipH="1" flipV="1">
                <a:off x="4082483" y="541377"/>
                <a:ext cx="47033" cy="6733713"/>
              </a:xfrm>
              <a:prstGeom prst="bentConnector3">
                <a:avLst>
                  <a:gd name="adj1" fmla="val 586042"/>
                </a:avLst>
              </a:prstGeom>
              <a:ln w="19050">
                <a:solidFill>
                  <a:schemeClr val="tx1">
                    <a:lumMod val="75000"/>
                    <a:lumOff val="25000"/>
                  </a:schemeClr>
                </a:solidFill>
                <a:headEnd type="none" w="med" len="med"/>
                <a:tailEnd type="triangle"/>
              </a:ln>
            </p:spPr>
            <p:style>
              <a:lnRef idx="3">
                <a:schemeClr val="accent1"/>
              </a:lnRef>
              <a:fillRef idx="0">
                <a:schemeClr val="accent1"/>
              </a:fillRef>
              <a:effectRef idx="2">
                <a:schemeClr val="accent1"/>
              </a:effectRef>
              <a:fontRef idx="minor">
                <a:schemeClr val="tx1"/>
              </a:fontRef>
            </p:style>
          </p:cxnSp>
          <p:sp>
            <p:nvSpPr>
              <p:cNvPr id="48" name="フローチャート: 複数書類 47">
                <a:extLst>
                  <a:ext uri="{FF2B5EF4-FFF2-40B4-BE49-F238E27FC236}">
                    <a16:creationId xmlns:a16="http://schemas.microsoft.com/office/drawing/2014/main" id="{5A24348B-FD15-4F8E-A00B-4FE162CD7688}"/>
                  </a:ext>
                </a:extLst>
              </p:cNvPr>
              <p:cNvSpPr/>
              <p:nvPr/>
            </p:nvSpPr>
            <p:spPr>
              <a:xfrm>
                <a:off x="45124" y="3931749"/>
                <a:ext cx="1220154" cy="1016187"/>
              </a:xfrm>
              <a:prstGeom prst="flowChartMultidocumen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kumimoji="1" lang="ja-JP" altLang="en-US" sz="1100" dirty="0">
                  <a:solidFill>
                    <a:prstClr val="black"/>
                  </a:solidFill>
                  <a:latin typeface="メイリオ" panose="020B0604030504040204" pitchFamily="50" charset="-128"/>
                  <a:ea typeface="メイリオ" panose="020B0604030504040204" pitchFamily="50" charset="-128"/>
                </a:endParaRPr>
              </a:p>
            </p:txBody>
          </p:sp>
          <p:sp>
            <p:nvSpPr>
              <p:cNvPr id="49" name="正方形/長方形 48">
                <a:extLst>
                  <a:ext uri="{FF2B5EF4-FFF2-40B4-BE49-F238E27FC236}">
                    <a16:creationId xmlns:a16="http://schemas.microsoft.com/office/drawing/2014/main" id="{02F2967C-C516-4BC4-B91F-1F5CFFFC45A0}"/>
                  </a:ext>
                </a:extLst>
              </p:cNvPr>
              <p:cNvSpPr/>
              <p:nvPr/>
            </p:nvSpPr>
            <p:spPr>
              <a:xfrm>
                <a:off x="29688" y="4317082"/>
                <a:ext cx="1082348" cy="307777"/>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lnSpc>
                    <a:spcPct val="120000"/>
                  </a:lnSpc>
                </a:pPr>
                <a:r>
                  <a:rPr lang="ja-JP" altLang="en-US" sz="1100" b="1" spc="150" dirty="0">
                    <a:solidFill>
                      <a:schemeClr val="tx1">
                        <a:lumMod val="75000"/>
                        <a:lumOff val="25000"/>
                      </a:schemeClr>
                    </a:solidFill>
                    <a:latin typeface="+mj-ea"/>
                    <a:ea typeface="+mj-ea"/>
                  </a:rPr>
                  <a:t>訓練データ</a:t>
                </a:r>
                <a:endParaRPr lang="en-US" altLang="ja-JP" sz="1100" b="1" spc="150" dirty="0">
                  <a:solidFill>
                    <a:schemeClr val="tx1">
                      <a:lumMod val="75000"/>
                      <a:lumOff val="25000"/>
                    </a:schemeClr>
                  </a:solidFill>
                  <a:latin typeface="+mj-ea"/>
                  <a:ea typeface="+mj-ea"/>
                </a:endParaRPr>
              </a:p>
            </p:txBody>
          </p:sp>
          <p:cxnSp>
            <p:nvCxnSpPr>
              <p:cNvPr id="54" name="コネクタ: カギ線 53">
                <a:extLst>
                  <a:ext uri="{FF2B5EF4-FFF2-40B4-BE49-F238E27FC236}">
                    <a16:creationId xmlns:a16="http://schemas.microsoft.com/office/drawing/2014/main" id="{1C28F15B-4C20-4BF7-9DE1-AB5B12341F54}"/>
                  </a:ext>
                </a:extLst>
              </p:cNvPr>
              <p:cNvCxnSpPr>
                <a:cxnSpLocks/>
                <a:endCxn id="69" idx="2"/>
              </p:cNvCxnSpPr>
              <p:nvPr/>
            </p:nvCxnSpPr>
            <p:spPr>
              <a:xfrm flipH="1">
                <a:off x="2871514" y="4038605"/>
                <a:ext cx="5140913" cy="909582"/>
              </a:xfrm>
              <a:prstGeom prst="bentConnector4">
                <a:avLst>
                  <a:gd name="adj1" fmla="val -4447"/>
                  <a:gd name="adj2" fmla="val 125132"/>
                </a:avLst>
              </a:prstGeom>
              <a:ln w="38100">
                <a:solidFill>
                  <a:srgbClr val="EB0046"/>
                </a:solidFill>
                <a:headEnd type="none" w="med" len="med"/>
                <a:tailEnd type="triangle"/>
              </a:ln>
            </p:spPr>
            <p:style>
              <a:lnRef idx="3">
                <a:schemeClr val="accent1"/>
              </a:lnRef>
              <a:fillRef idx="0">
                <a:schemeClr val="accent1"/>
              </a:fillRef>
              <a:effectRef idx="2">
                <a:schemeClr val="accent1"/>
              </a:effectRef>
              <a:fontRef idx="minor">
                <a:schemeClr val="tx1"/>
              </a:fontRef>
            </p:style>
          </p:cxnSp>
          <p:grpSp>
            <p:nvGrpSpPr>
              <p:cNvPr id="60" name="グループ化 59">
                <a:extLst>
                  <a:ext uri="{FF2B5EF4-FFF2-40B4-BE49-F238E27FC236}">
                    <a16:creationId xmlns:a16="http://schemas.microsoft.com/office/drawing/2014/main" id="{8043BEDC-D66D-4A1A-9DD4-0C3BBCF451A3}"/>
                  </a:ext>
                </a:extLst>
              </p:cNvPr>
              <p:cNvGrpSpPr/>
              <p:nvPr/>
            </p:nvGrpSpPr>
            <p:grpSpPr>
              <a:xfrm>
                <a:off x="4521862" y="3377424"/>
                <a:ext cx="1770186" cy="1311684"/>
                <a:chOff x="4521862" y="3076208"/>
                <a:chExt cx="1770186" cy="1311684"/>
              </a:xfrm>
            </p:grpSpPr>
            <p:sp>
              <p:nvSpPr>
                <p:cNvPr id="71" name="正方形/長方形 70">
                  <a:extLst>
                    <a:ext uri="{FF2B5EF4-FFF2-40B4-BE49-F238E27FC236}">
                      <a16:creationId xmlns:a16="http://schemas.microsoft.com/office/drawing/2014/main" id="{7E8B5850-A041-4923-AD7B-09369B205AF2}"/>
                    </a:ext>
                  </a:extLst>
                </p:cNvPr>
                <p:cNvSpPr/>
                <p:nvPr/>
              </p:nvSpPr>
              <p:spPr>
                <a:xfrm>
                  <a:off x="4521862" y="3076208"/>
                  <a:ext cx="1770185" cy="540000"/>
                </a:xfrm>
                <a:prstGeom prst="rect">
                  <a:avLst/>
                </a:prstGeom>
                <a:solidFill>
                  <a:srgbClr val="ECF6F8"/>
                </a:solidFill>
                <a:ln w="9525">
                  <a:solidFill>
                    <a:srgbClr val="0087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712788" lvl="2" indent="4763" algn="ctr">
                    <a:defRPr/>
                  </a:pPr>
                  <a:endParaRPr kumimoji="1" lang="ja-JP" altLang="en-US" sz="1400" dirty="0">
                    <a:solidFill>
                      <a:prstClr val="black"/>
                    </a:solidFill>
                    <a:latin typeface="メイリオ" panose="020B0604030504040204" pitchFamily="50" charset="-128"/>
                    <a:ea typeface="メイリオ" panose="020B0604030504040204" pitchFamily="50" charset="-128"/>
                  </a:endParaRPr>
                </a:p>
              </p:txBody>
            </p:sp>
            <p:sp>
              <p:nvSpPr>
                <p:cNvPr id="72" name="正方形/長方形 71">
                  <a:extLst>
                    <a:ext uri="{FF2B5EF4-FFF2-40B4-BE49-F238E27FC236}">
                      <a16:creationId xmlns:a16="http://schemas.microsoft.com/office/drawing/2014/main" id="{AC56CEE8-EA81-4273-B74E-6471BC66AE3C}"/>
                    </a:ext>
                  </a:extLst>
                </p:cNvPr>
                <p:cNvSpPr/>
                <p:nvPr/>
              </p:nvSpPr>
              <p:spPr>
                <a:xfrm>
                  <a:off x="4521863" y="3889359"/>
                  <a:ext cx="1770185" cy="498533"/>
                </a:xfrm>
                <a:prstGeom prst="rect">
                  <a:avLst/>
                </a:prstGeom>
                <a:solidFill>
                  <a:srgbClr val="ECF6F8"/>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712788" lvl="2" algn="ctr">
                    <a:defRPr/>
                  </a:pPr>
                  <a:endParaRPr kumimoji="1" lang="ja-JP" altLang="en-US" sz="1400" dirty="0">
                    <a:solidFill>
                      <a:prstClr val="black"/>
                    </a:solidFill>
                    <a:latin typeface="メイリオ" panose="020B0604030504040204" pitchFamily="50" charset="-128"/>
                    <a:ea typeface="メイリオ" panose="020B0604030504040204" pitchFamily="50" charset="-128"/>
                  </a:endParaRPr>
                </a:p>
              </p:txBody>
            </p:sp>
          </p:grpSp>
          <p:grpSp>
            <p:nvGrpSpPr>
              <p:cNvPr id="63" name="グループ化 62">
                <a:extLst>
                  <a:ext uri="{FF2B5EF4-FFF2-40B4-BE49-F238E27FC236}">
                    <a16:creationId xmlns:a16="http://schemas.microsoft.com/office/drawing/2014/main" id="{89D46CB2-62FD-4590-93BC-A55C210FEA7B}"/>
                  </a:ext>
                </a:extLst>
              </p:cNvPr>
              <p:cNvGrpSpPr/>
              <p:nvPr/>
            </p:nvGrpSpPr>
            <p:grpSpPr>
              <a:xfrm>
                <a:off x="2318394" y="3931497"/>
                <a:ext cx="1106239" cy="1016690"/>
                <a:chOff x="2405006" y="3630281"/>
                <a:chExt cx="1106239" cy="1016690"/>
              </a:xfrm>
            </p:grpSpPr>
            <p:sp>
              <p:nvSpPr>
                <p:cNvPr id="69" name="正方形/長方形 68">
                  <a:extLst>
                    <a:ext uri="{FF2B5EF4-FFF2-40B4-BE49-F238E27FC236}">
                      <a16:creationId xmlns:a16="http://schemas.microsoft.com/office/drawing/2014/main" id="{EF95897C-1F7C-4B23-B29D-E02201E4D37C}"/>
                    </a:ext>
                  </a:extLst>
                </p:cNvPr>
                <p:cNvSpPr/>
                <p:nvPr/>
              </p:nvSpPr>
              <p:spPr bwMode="auto">
                <a:xfrm>
                  <a:off x="2405006" y="3630281"/>
                  <a:ext cx="1106239" cy="1016690"/>
                </a:xfrm>
                <a:prstGeom prst="rect">
                  <a:avLst/>
                </a:prstGeom>
                <a:solidFill>
                  <a:srgbClr val="FBD2C1"/>
                </a:solidFill>
                <a:ln w="38100">
                  <a:solidFill>
                    <a:srgbClr val="F36C37"/>
                  </a:solidFill>
                </a:ln>
                <a:effectLst/>
              </p:spPr>
              <p:style>
                <a:lnRef idx="1">
                  <a:schemeClr val="accent1"/>
                </a:lnRef>
                <a:fillRef idx="2">
                  <a:schemeClr val="accent1"/>
                </a:fillRef>
                <a:effectRef idx="1">
                  <a:schemeClr val="accent1"/>
                </a:effectRef>
                <a:fontRef idx="minor">
                  <a:schemeClr val="dk1"/>
                </a:fontRef>
              </p:style>
              <p:txBody>
                <a:bodyPr vert="horz" wrap="square" lIns="84406" tIns="42203" rIns="84406" bIns="42203" numCol="1" rtlCol="0" anchor="t" anchorCtr="0" compatLnSpc="1">
                  <a:prstTxWarp prst="textNoShape">
                    <a:avLst/>
                  </a:prstTxWarp>
                </a:bodyPr>
                <a:lstStyle/>
                <a:p>
                  <a:pPr algn="ctr">
                    <a:defRPr/>
                  </a:pPr>
                  <a:endParaRPr lang="en-US" altLang="ja-JP" sz="1400" dirty="0">
                    <a:solidFill>
                      <a:prstClr val="black"/>
                    </a:solidFill>
                    <a:latin typeface="メイリオ" panose="020B0604030504040204" pitchFamily="50" charset="-128"/>
                    <a:ea typeface="メイリオ" panose="020B0604030504040204" pitchFamily="50" charset="-128"/>
                  </a:endParaRPr>
                </a:p>
              </p:txBody>
            </p:sp>
            <p:pic>
              <p:nvPicPr>
                <p:cNvPr id="70" name="グラフィックス 69" descr="歯車 2 つ">
                  <a:extLst>
                    <a:ext uri="{FF2B5EF4-FFF2-40B4-BE49-F238E27FC236}">
                      <a16:creationId xmlns:a16="http://schemas.microsoft.com/office/drawing/2014/main" id="{C81316B4-B529-4A04-A3E3-B406CCB5A06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649200" y="3889359"/>
                  <a:ext cx="692419" cy="692419"/>
                </a:xfrm>
                <a:prstGeom prst="rect">
                  <a:avLst/>
                </a:prstGeom>
              </p:spPr>
            </p:pic>
          </p:grpSp>
          <p:cxnSp>
            <p:nvCxnSpPr>
              <p:cNvPr id="65" name="直線矢印コネクタ 64">
                <a:extLst>
                  <a:ext uri="{FF2B5EF4-FFF2-40B4-BE49-F238E27FC236}">
                    <a16:creationId xmlns:a16="http://schemas.microsoft.com/office/drawing/2014/main" id="{6AA07FCB-3FA4-46BD-AE42-CEDF5B8CA52A}"/>
                  </a:ext>
                </a:extLst>
              </p:cNvPr>
              <p:cNvCxnSpPr>
                <a:cxnSpLocks/>
                <a:stCxn id="69" idx="3"/>
                <a:endCxn id="72" idx="1"/>
              </p:cNvCxnSpPr>
              <p:nvPr/>
            </p:nvCxnSpPr>
            <p:spPr>
              <a:xfrm>
                <a:off x="3424633" y="4439842"/>
                <a:ext cx="1097230" cy="0"/>
              </a:xfrm>
              <a:prstGeom prst="straightConnector1">
                <a:avLst/>
              </a:prstGeom>
              <a:ln w="19050">
                <a:solidFill>
                  <a:schemeClr val="tx1">
                    <a:lumMod val="75000"/>
                    <a:lumOff val="25000"/>
                  </a:schemeClr>
                </a:solidFill>
                <a:headEnd type="none" w="med" len="med"/>
                <a:tailEnd type="triangle"/>
              </a:ln>
            </p:spPr>
            <p:style>
              <a:lnRef idx="3">
                <a:schemeClr val="accent1"/>
              </a:lnRef>
              <a:fillRef idx="0">
                <a:schemeClr val="accent1"/>
              </a:fillRef>
              <a:effectRef idx="2">
                <a:schemeClr val="accent1"/>
              </a:effectRef>
              <a:fontRef idx="minor">
                <a:schemeClr val="tx1"/>
              </a:fontRef>
            </p:style>
          </p:cxnSp>
          <p:cxnSp>
            <p:nvCxnSpPr>
              <p:cNvPr id="68" name="コネクタ: カギ線 67">
                <a:extLst>
                  <a:ext uri="{FF2B5EF4-FFF2-40B4-BE49-F238E27FC236}">
                    <a16:creationId xmlns:a16="http://schemas.microsoft.com/office/drawing/2014/main" id="{5CDEF83F-AD84-4A2B-A2E1-67F7B274369D}"/>
                  </a:ext>
                </a:extLst>
              </p:cNvPr>
              <p:cNvCxnSpPr>
                <a:cxnSpLocks/>
                <a:stCxn id="72" idx="3"/>
              </p:cNvCxnSpPr>
              <p:nvPr/>
            </p:nvCxnSpPr>
            <p:spPr>
              <a:xfrm flipV="1">
                <a:off x="6292048" y="4192493"/>
                <a:ext cx="1180808" cy="247349"/>
              </a:xfrm>
              <a:prstGeom prst="bentConnector2">
                <a:avLst/>
              </a:prstGeom>
              <a:ln w="19050">
                <a:solidFill>
                  <a:schemeClr val="tx1">
                    <a:lumMod val="75000"/>
                    <a:lumOff val="25000"/>
                  </a:schemeClr>
                </a:solidFill>
                <a:headEnd type="none" w="med" len="med"/>
                <a:tailEnd type="triangle"/>
              </a:ln>
            </p:spPr>
            <p:style>
              <a:lnRef idx="3">
                <a:schemeClr val="accent1"/>
              </a:lnRef>
              <a:fillRef idx="0">
                <a:schemeClr val="accent1"/>
              </a:fillRef>
              <a:effectRef idx="2">
                <a:schemeClr val="accent1"/>
              </a:effectRef>
              <a:fontRef idx="minor">
                <a:schemeClr val="tx1"/>
              </a:fontRef>
            </p:style>
          </p:cxnSp>
        </p:grpSp>
        <p:pic>
          <p:nvPicPr>
            <p:cNvPr id="38" name="図 37">
              <a:extLst>
                <a:ext uri="{FF2B5EF4-FFF2-40B4-BE49-F238E27FC236}">
                  <a16:creationId xmlns:a16="http://schemas.microsoft.com/office/drawing/2014/main" id="{A2D073EF-F40F-432F-95C0-9F55366D3669}"/>
                </a:ext>
              </a:extLst>
            </p:cNvPr>
            <p:cNvPicPr>
              <a:picLocks noChangeAspect="1"/>
            </p:cNvPicPr>
            <p:nvPr/>
          </p:nvPicPr>
          <p:blipFill>
            <a:blip r:embed="rId5"/>
            <a:stretch>
              <a:fillRect/>
            </a:stretch>
          </p:blipFill>
          <p:spPr>
            <a:xfrm>
              <a:off x="6374749" y="4341697"/>
              <a:ext cx="458041" cy="453877"/>
            </a:xfrm>
            <a:prstGeom prst="rect">
              <a:avLst/>
            </a:prstGeom>
          </p:spPr>
        </p:pic>
        <p:pic>
          <p:nvPicPr>
            <p:cNvPr id="39" name="図 38">
              <a:extLst>
                <a:ext uri="{FF2B5EF4-FFF2-40B4-BE49-F238E27FC236}">
                  <a16:creationId xmlns:a16="http://schemas.microsoft.com/office/drawing/2014/main" id="{1F6BB8A8-3AFF-481E-98B7-E4B1F0987218}"/>
                </a:ext>
              </a:extLst>
            </p:cNvPr>
            <p:cNvPicPr>
              <a:picLocks noChangeAspect="1"/>
            </p:cNvPicPr>
            <p:nvPr/>
          </p:nvPicPr>
          <p:blipFill>
            <a:blip r:embed="rId5"/>
            <a:stretch>
              <a:fillRect/>
            </a:stretch>
          </p:blipFill>
          <p:spPr>
            <a:xfrm>
              <a:off x="6374749" y="5141268"/>
              <a:ext cx="458041" cy="453877"/>
            </a:xfrm>
            <a:prstGeom prst="rect">
              <a:avLst/>
            </a:prstGeom>
          </p:spPr>
        </p:pic>
      </p:grpSp>
      <p:sp>
        <p:nvSpPr>
          <p:cNvPr id="73" name="正方形/長方形 72">
            <a:extLst>
              <a:ext uri="{FF2B5EF4-FFF2-40B4-BE49-F238E27FC236}">
                <a16:creationId xmlns:a16="http://schemas.microsoft.com/office/drawing/2014/main" id="{7C173AF6-1C76-48A3-8121-87FA686CAB90}"/>
              </a:ext>
            </a:extLst>
          </p:cNvPr>
          <p:cNvSpPr/>
          <p:nvPr/>
        </p:nvSpPr>
        <p:spPr>
          <a:xfrm>
            <a:off x="4407081" y="2692970"/>
            <a:ext cx="1082348" cy="287002"/>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lnSpc>
                <a:spcPct val="120000"/>
              </a:lnSpc>
            </a:pPr>
            <a:r>
              <a:rPr lang="ja-JP" altLang="en-US" sz="1100" b="1" spc="150" dirty="0">
                <a:solidFill>
                  <a:schemeClr val="tx1">
                    <a:lumMod val="75000"/>
                    <a:lumOff val="25000"/>
                  </a:schemeClr>
                </a:solidFill>
                <a:latin typeface="+mj-ea"/>
                <a:ea typeface="+mj-ea"/>
              </a:rPr>
              <a:t>予測モデル</a:t>
            </a:r>
            <a:endParaRPr lang="en-US" altLang="ja-JP" sz="1100" b="1" spc="150" dirty="0">
              <a:solidFill>
                <a:schemeClr val="tx1">
                  <a:lumMod val="75000"/>
                  <a:lumOff val="25000"/>
                </a:schemeClr>
              </a:solidFill>
              <a:latin typeface="+mj-ea"/>
              <a:ea typeface="+mj-ea"/>
            </a:endParaRPr>
          </a:p>
        </p:txBody>
      </p:sp>
      <p:sp>
        <p:nvSpPr>
          <p:cNvPr id="74" name="正方形/長方形 73">
            <a:extLst>
              <a:ext uri="{FF2B5EF4-FFF2-40B4-BE49-F238E27FC236}">
                <a16:creationId xmlns:a16="http://schemas.microsoft.com/office/drawing/2014/main" id="{CEC1229F-4FA4-4734-BAEA-CE9A6F53183B}"/>
              </a:ext>
            </a:extLst>
          </p:cNvPr>
          <p:cNvSpPr/>
          <p:nvPr/>
        </p:nvSpPr>
        <p:spPr>
          <a:xfrm>
            <a:off x="7249029" y="2130764"/>
            <a:ext cx="1082348" cy="490134"/>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lnSpc>
                <a:spcPct val="120000"/>
              </a:lnSpc>
            </a:pPr>
            <a:r>
              <a:rPr lang="ja-JP" altLang="en-US" sz="1100" b="1" spc="150" dirty="0">
                <a:solidFill>
                  <a:schemeClr val="tx1">
                    <a:lumMod val="75000"/>
                    <a:lumOff val="25000"/>
                  </a:schemeClr>
                </a:solidFill>
                <a:latin typeface="+mj-ea"/>
                <a:ea typeface="+mj-ea"/>
              </a:rPr>
              <a:t>教師データ</a:t>
            </a:r>
            <a:br>
              <a:rPr lang="ja-JP" altLang="en-US" sz="1100" b="1" spc="150" dirty="0">
                <a:solidFill>
                  <a:schemeClr val="tx1">
                    <a:lumMod val="75000"/>
                    <a:lumOff val="25000"/>
                  </a:schemeClr>
                </a:solidFill>
                <a:latin typeface="+mj-ea"/>
                <a:ea typeface="+mj-ea"/>
              </a:rPr>
            </a:br>
            <a:r>
              <a:rPr lang="en-US" altLang="ja-JP" sz="1100" b="1" spc="150" dirty="0">
                <a:solidFill>
                  <a:schemeClr val="tx1">
                    <a:lumMod val="75000"/>
                    <a:lumOff val="25000"/>
                  </a:schemeClr>
                </a:solidFill>
                <a:latin typeface="+mj-ea"/>
                <a:ea typeface="+mj-ea"/>
              </a:rPr>
              <a:t>(</a:t>
            </a:r>
            <a:r>
              <a:rPr lang="ja-JP" altLang="en-US" sz="1100" b="1" spc="150" dirty="0">
                <a:solidFill>
                  <a:schemeClr val="tx1">
                    <a:lumMod val="75000"/>
                    <a:lumOff val="25000"/>
                  </a:schemeClr>
                </a:solidFill>
                <a:latin typeface="+mj-ea"/>
                <a:ea typeface="+mj-ea"/>
              </a:rPr>
              <a:t>正解</a:t>
            </a:r>
            <a:r>
              <a:rPr lang="en-US" altLang="ja-JP" sz="1100" b="1" spc="150" dirty="0">
                <a:solidFill>
                  <a:schemeClr val="tx1">
                    <a:lumMod val="75000"/>
                    <a:lumOff val="25000"/>
                  </a:schemeClr>
                </a:solidFill>
                <a:latin typeface="+mj-ea"/>
                <a:ea typeface="+mj-ea"/>
              </a:rPr>
              <a:t>)</a:t>
            </a:r>
          </a:p>
        </p:txBody>
      </p:sp>
      <p:sp>
        <p:nvSpPr>
          <p:cNvPr id="75" name="正方形/長方形 74">
            <a:extLst>
              <a:ext uri="{FF2B5EF4-FFF2-40B4-BE49-F238E27FC236}">
                <a16:creationId xmlns:a16="http://schemas.microsoft.com/office/drawing/2014/main" id="{120387B9-CB70-4F42-BCFD-A059E7620258}"/>
              </a:ext>
            </a:extLst>
          </p:cNvPr>
          <p:cNvSpPr/>
          <p:nvPr/>
        </p:nvSpPr>
        <p:spPr>
          <a:xfrm>
            <a:off x="7280877" y="2911030"/>
            <a:ext cx="1082348" cy="490134"/>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lnSpc>
                <a:spcPct val="120000"/>
              </a:lnSpc>
            </a:pPr>
            <a:r>
              <a:rPr lang="zh-TW" altLang="en-US" sz="1100" b="1" spc="150" dirty="0">
                <a:solidFill>
                  <a:schemeClr val="tx1">
                    <a:lumMod val="75000"/>
                    <a:lumOff val="25000"/>
                  </a:schemeClr>
                </a:solidFill>
                <a:latin typeface="+mj-ea"/>
                <a:ea typeface="+mj-ea"/>
              </a:rPr>
              <a:t>予測値</a:t>
            </a:r>
            <a:br>
              <a:rPr lang="zh-TW" altLang="en-US" sz="1100" b="1" spc="150" dirty="0">
                <a:solidFill>
                  <a:schemeClr val="tx1">
                    <a:lumMod val="75000"/>
                    <a:lumOff val="25000"/>
                  </a:schemeClr>
                </a:solidFill>
                <a:latin typeface="+mj-ea"/>
                <a:ea typeface="+mj-ea"/>
              </a:rPr>
            </a:br>
            <a:r>
              <a:rPr lang="en-US" altLang="zh-TW" sz="1100" b="1" spc="150" dirty="0">
                <a:solidFill>
                  <a:schemeClr val="tx1">
                    <a:lumMod val="75000"/>
                    <a:lumOff val="25000"/>
                  </a:schemeClr>
                </a:solidFill>
                <a:latin typeface="+mj-ea"/>
                <a:ea typeface="+mj-ea"/>
              </a:rPr>
              <a:t>(</a:t>
            </a:r>
            <a:r>
              <a:rPr lang="zh-TW" altLang="en-US" sz="1100" b="1" spc="150" dirty="0">
                <a:solidFill>
                  <a:schemeClr val="tx1">
                    <a:lumMod val="75000"/>
                    <a:lumOff val="25000"/>
                  </a:schemeClr>
                </a:solidFill>
                <a:latin typeface="+mj-ea"/>
                <a:ea typeface="+mj-ea"/>
              </a:rPr>
              <a:t>計算結果</a:t>
            </a:r>
            <a:r>
              <a:rPr lang="en-US" altLang="zh-TW" sz="1100" b="1" spc="150" dirty="0">
                <a:solidFill>
                  <a:schemeClr val="tx1">
                    <a:lumMod val="75000"/>
                    <a:lumOff val="25000"/>
                  </a:schemeClr>
                </a:solidFill>
                <a:latin typeface="+mj-ea"/>
                <a:ea typeface="+mj-ea"/>
              </a:rPr>
              <a:t>)</a:t>
            </a:r>
          </a:p>
        </p:txBody>
      </p:sp>
      <p:sp>
        <p:nvSpPr>
          <p:cNvPr id="76" name="四角形: 角を丸くする 75">
            <a:extLst>
              <a:ext uri="{FF2B5EF4-FFF2-40B4-BE49-F238E27FC236}">
                <a16:creationId xmlns:a16="http://schemas.microsoft.com/office/drawing/2014/main" id="{487243AA-799E-4C2E-965A-649E694BB5C8}"/>
              </a:ext>
            </a:extLst>
          </p:cNvPr>
          <p:cNvSpPr/>
          <p:nvPr/>
        </p:nvSpPr>
        <p:spPr>
          <a:xfrm>
            <a:off x="8931114" y="2603325"/>
            <a:ext cx="1216053" cy="307005"/>
          </a:xfrm>
          <a:prstGeom prst="roundRect">
            <a:avLst>
              <a:gd name="adj" fmla="val 16667"/>
            </a:avLst>
          </a:prstGeom>
          <a:solidFill>
            <a:srgbClr val="EB0046"/>
          </a:solidFill>
        </p:spPr>
        <p:txBody>
          <a:bodyPr wrap="none" bIns="0" anchor="ctr">
            <a:noAutofit/>
          </a:bodyPr>
          <a:lstStyle/>
          <a:p>
            <a:pPr algn="ctr"/>
            <a:r>
              <a:rPr lang="ja-JP" altLang="en-US" sz="1200" b="1" spc="150" dirty="0">
                <a:solidFill>
                  <a:schemeClr val="bg1"/>
                </a:solidFill>
                <a:latin typeface="メイリオ" panose="020B0604030504040204" pitchFamily="50" charset="-128"/>
                <a:ea typeface="メイリオ" panose="020B0604030504040204" pitchFamily="50" charset="-128"/>
              </a:rPr>
              <a:t>誤差を算出</a:t>
            </a:r>
          </a:p>
        </p:txBody>
      </p:sp>
      <p:sp>
        <p:nvSpPr>
          <p:cNvPr id="77" name="四角形: 角を丸くする 76">
            <a:extLst>
              <a:ext uri="{FF2B5EF4-FFF2-40B4-BE49-F238E27FC236}">
                <a16:creationId xmlns:a16="http://schemas.microsoft.com/office/drawing/2014/main" id="{BCDF921E-A343-4DE6-B35E-B95F8632FABA}"/>
              </a:ext>
            </a:extLst>
          </p:cNvPr>
          <p:cNvSpPr/>
          <p:nvPr/>
        </p:nvSpPr>
        <p:spPr>
          <a:xfrm>
            <a:off x="6405570" y="3623873"/>
            <a:ext cx="2222684" cy="494437"/>
          </a:xfrm>
          <a:prstGeom prst="roundRect">
            <a:avLst>
              <a:gd name="adj" fmla="val 7602"/>
            </a:avLst>
          </a:prstGeom>
          <a:solidFill>
            <a:srgbClr val="EB0046"/>
          </a:solidFill>
        </p:spPr>
        <p:txBody>
          <a:bodyPr wrap="none" bIns="0" anchor="ctr">
            <a:noAutofit/>
          </a:bodyPr>
          <a:lstStyle/>
          <a:p>
            <a:pPr algn="ctr"/>
            <a:r>
              <a:rPr lang="ja-JP" altLang="en-US" sz="1200" b="1" spc="150" dirty="0">
                <a:solidFill>
                  <a:schemeClr val="bg1"/>
                </a:solidFill>
                <a:latin typeface="メイリオ" panose="020B0604030504040204" pitchFamily="50" charset="-128"/>
                <a:ea typeface="メイリオ" panose="020B0604030504040204" pitchFamily="50" charset="-128"/>
              </a:rPr>
              <a:t>誤差を最小化するように</a:t>
            </a:r>
          </a:p>
          <a:p>
            <a:pPr algn="ctr"/>
            <a:r>
              <a:rPr lang="ja-JP" altLang="en-US" sz="1200" b="1" spc="150" dirty="0">
                <a:solidFill>
                  <a:schemeClr val="bg1"/>
                </a:solidFill>
                <a:latin typeface="メイリオ" panose="020B0604030504040204" pitchFamily="50" charset="-128"/>
                <a:ea typeface="メイリオ" panose="020B0604030504040204" pitchFamily="50" charset="-128"/>
              </a:rPr>
              <a:t>パラメータを自動調整</a:t>
            </a:r>
          </a:p>
        </p:txBody>
      </p:sp>
      <p:sp>
        <p:nvSpPr>
          <p:cNvPr id="79" name="テキスト ボックス 78">
            <a:extLst>
              <a:ext uri="{FF2B5EF4-FFF2-40B4-BE49-F238E27FC236}">
                <a16:creationId xmlns:a16="http://schemas.microsoft.com/office/drawing/2014/main" id="{E22B9130-45B6-411E-89AD-F1F710358252}"/>
              </a:ext>
            </a:extLst>
          </p:cNvPr>
          <p:cNvSpPr txBox="1"/>
          <p:nvPr/>
        </p:nvSpPr>
        <p:spPr>
          <a:xfrm>
            <a:off x="2869334" y="5587241"/>
            <a:ext cx="8459784" cy="287002"/>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20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pPr algn="r"/>
            <a:r>
              <a:rPr lang="en-US" altLang="ja-JP" sz="1100" b="0" dirty="0"/>
              <a:t>※ </a:t>
            </a:r>
            <a:r>
              <a:rPr lang="ja-JP" altLang="en-US" sz="1100" b="0" dirty="0"/>
              <a:t>教師あり学習の代表的な学習過程を表しています。異なるアプローチをとるアルゴリズムもあります。</a:t>
            </a:r>
            <a:endParaRPr lang="en-US" altLang="ja-JP" sz="1100" b="0" dirty="0"/>
          </a:p>
        </p:txBody>
      </p:sp>
      <p:graphicFrame>
        <p:nvGraphicFramePr>
          <p:cNvPr id="3" name="表 2">
            <a:extLst>
              <a:ext uri="{FF2B5EF4-FFF2-40B4-BE49-F238E27FC236}">
                <a16:creationId xmlns:a16="http://schemas.microsoft.com/office/drawing/2014/main" id="{363BD5D9-7984-FAAF-2A83-06C73955E394}"/>
              </a:ext>
            </a:extLst>
          </p:cNvPr>
          <p:cNvGraphicFramePr>
            <a:graphicFrameLocks noGrp="1"/>
          </p:cNvGraphicFramePr>
          <p:nvPr>
            <p:extLst>
              <p:ext uri="{D42A27DB-BD31-4B8C-83A1-F6EECF244321}">
                <p14:modId xmlns:p14="http://schemas.microsoft.com/office/powerpoint/2010/main" val="2082500801"/>
              </p:ext>
            </p:extLst>
          </p:nvPr>
        </p:nvGraphicFramePr>
        <p:xfrm>
          <a:off x="1143172" y="4036967"/>
          <a:ext cx="3341826" cy="1320800"/>
        </p:xfrm>
        <a:graphic>
          <a:graphicData uri="http://schemas.openxmlformats.org/drawingml/2006/table">
            <a:tbl>
              <a:tblPr firstRow="1" bandRow="1">
                <a:tableStyleId>{5C22544A-7EE6-4342-B048-85BDC9FD1C3A}</a:tableStyleId>
              </a:tblPr>
              <a:tblGrid>
                <a:gridCol w="835457">
                  <a:extLst>
                    <a:ext uri="{9D8B030D-6E8A-4147-A177-3AD203B41FA5}">
                      <a16:colId xmlns:a16="http://schemas.microsoft.com/office/drawing/2014/main" val="3701237636"/>
                    </a:ext>
                  </a:extLst>
                </a:gridCol>
                <a:gridCol w="835457">
                  <a:extLst>
                    <a:ext uri="{9D8B030D-6E8A-4147-A177-3AD203B41FA5}">
                      <a16:colId xmlns:a16="http://schemas.microsoft.com/office/drawing/2014/main" val="2570128035"/>
                    </a:ext>
                  </a:extLst>
                </a:gridCol>
                <a:gridCol w="739967">
                  <a:extLst>
                    <a:ext uri="{9D8B030D-6E8A-4147-A177-3AD203B41FA5}">
                      <a16:colId xmlns:a16="http://schemas.microsoft.com/office/drawing/2014/main" val="1372817867"/>
                    </a:ext>
                  </a:extLst>
                </a:gridCol>
                <a:gridCol w="930945">
                  <a:extLst>
                    <a:ext uri="{9D8B030D-6E8A-4147-A177-3AD203B41FA5}">
                      <a16:colId xmlns:a16="http://schemas.microsoft.com/office/drawing/2014/main" val="2302241033"/>
                    </a:ext>
                  </a:extLst>
                </a:gridCol>
              </a:tblGrid>
              <a:tr h="370840">
                <a:tc>
                  <a:txBody>
                    <a:bodyPr/>
                    <a:lstStyle/>
                    <a:p>
                      <a:r>
                        <a:rPr kumimoji="1" lang="ja-JP" altLang="en-US" sz="1600"/>
                        <a:t>駅からの距離</a:t>
                      </a:r>
                    </a:p>
                  </a:txBody>
                  <a:tcPr/>
                </a:tc>
                <a:tc>
                  <a:txBody>
                    <a:bodyPr/>
                    <a:lstStyle/>
                    <a:p>
                      <a:r>
                        <a:rPr kumimoji="1" lang="ja-JP" altLang="en-US" sz="1600"/>
                        <a:t>築年数</a:t>
                      </a:r>
                    </a:p>
                  </a:txBody>
                  <a:tcPr/>
                </a:tc>
                <a:tc>
                  <a:txBody>
                    <a:bodyPr/>
                    <a:lstStyle/>
                    <a:p>
                      <a:r>
                        <a:rPr kumimoji="1" lang="ja-JP" altLang="en-US" sz="1600"/>
                        <a:t>広さ</a:t>
                      </a:r>
                    </a:p>
                  </a:txBody>
                  <a:tcPr/>
                </a:tc>
                <a:tc>
                  <a:txBody>
                    <a:bodyPr/>
                    <a:lstStyle/>
                    <a:p>
                      <a:r>
                        <a:rPr kumimoji="1" lang="ja-JP" altLang="en-US" sz="1600"/>
                        <a:t>家賃</a:t>
                      </a:r>
                    </a:p>
                  </a:txBody>
                  <a:tcPr/>
                </a:tc>
                <a:extLst>
                  <a:ext uri="{0D108BD9-81ED-4DB2-BD59-A6C34878D82A}">
                    <a16:rowId xmlns:a16="http://schemas.microsoft.com/office/drawing/2014/main" val="2282076596"/>
                  </a:ext>
                </a:extLst>
              </a:tr>
              <a:tr h="370840">
                <a:tc>
                  <a:txBody>
                    <a:bodyPr/>
                    <a:lstStyle/>
                    <a:p>
                      <a:r>
                        <a:rPr kumimoji="1" lang="en-US" altLang="ja-JP" sz="1600" dirty="0"/>
                        <a:t>1</a:t>
                      </a:r>
                    </a:p>
                  </a:txBody>
                  <a:tcPr/>
                </a:tc>
                <a:tc>
                  <a:txBody>
                    <a:bodyPr/>
                    <a:lstStyle/>
                    <a:p>
                      <a:r>
                        <a:rPr kumimoji="1" lang="en-US" altLang="ja-JP" sz="1600" dirty="0"/>
                        <a:t>2</a:t>
                      </a:r>
                      <a:endParaRPr kumimoji="1" lang="ja-JP" altLang="en-US" sz="1600"/>
                    </a:p>
                  </a:txBody>
                  <a:tcPr/>
                </a:tc>
                <a:tc>
                  <a:txBody>
                    <a:bodyPr/>
                    <a:lstStyle/>
                    <a:p>
                      <a:r>
                        <a:rPr kumimoji="1" lang="en-US" altLang="ja-JP" sz="1600" dirty="0"/>
                        <a:t>20</a:t>
                      </a:r>
                      <a:endParaRPr kumimoji="1" lang="ja-JP" altLang="en-US" sz="1600"/>
                    </a:p>
                  </a:txBody>
                  <a:tcPr/>
                </a:tc>
                <a:tc>
                  <a:txBody>
                    <a:bodyPr/>
                    <a:lstStyle/>
                    <a:p>
                      <a:r>
                        <a:rPr kumimoji="1" lang="en-US" altLang="ja-JP" sz="1600" dirty="0"/>
                        <a:t>8</a:t>
                      </a:r>
                      <a:endParaRPr kumimoji="1" lang="ja-JP" altLang="en-US" sz="1600"/>
                    </a:p>
                  </a:txBody>
                  <a:tcPr/>
                </a:tc>
                <a:extLst>
                  <a:ext uri="{0D108BD9-81ED-4DB2-BD59-A6C34878D82A}">
                    <a16:rowId xmlns:a16="http://schemas.microsoft.com/office/drawing/2014/main" val="3012344025"/>
                  </a:ext>
                </a:extLst>
              </a:tr>
              <a:tr h="370840">
                <a:tc>
                  <a:txBody>
                    <a:bodyPr/>
                    <a:lstStyle/>
                    <a:p>
                      <a:r>
                        <a:rPr kumimoji="1" lang="en-US" altLang="ja-JP" sz="1600" dirty="0"/>
                        <a:t>0.5</a:t>
                      </a:r>
                      <a:endParaRPr kumimoji="1" lang="ja-JP" altLang="en-US" sz="1600"/>
                    </a:p>
                  </a:txBody>
                  <a:tcPr/>
                </a:tc>
                <a:tc>
                  <a:txBody>
                    <a:bodyPr/>
                    <a:lstStyle/>
                    <a:p>
                      <a:r>
                        <a:rPr kumimoji="1" lang="en-US" altLang="ja-JP" sz="1600" dirty="0"/>
                        <a:t>3</a:t>
                      </a:r>
                      <a:endParaRPr kumimoji="1" lang="ja-JP" altLang="en-US" sz="1600"/>
                    </a:p>
                  </a:txBody>
                  <a:tcPr/>
                </a:tc>
                <a:tc>
                  <a:txBody>
                    <a:bodyPr/>
                    <a:lstStyle/>
                    <a:p>
                      <a:r>
                        <a:rPr kumimoji="1" lang="en-US" altLang="ja-JP" sz="1600" dirty="0"/>
                        <a:t>35</a:t>
                      </a:r>
                      <a:endParaRPr kumimoji="1" lang="ja-JP" altLang="en-US" sz="1600"/>
                    </a:p>
                  </a:txBody>
                  <a:tcPr/>
                </a:tc>
                <a:tc>
                  <a:txBody>
                    <a:bodyPr/>
                    <a:lstStyle/>
                    <a:p>
                      <a:r>
                        <a:rPr kumimoji="1" lang="en-US" altLang="ja-JP" sz="1600" dirty="0"/>
                        <a:t>10</a:t>
                      </a:r>
                      <a:endParaRPr kumimoji="1" lang="ja-JP" altLang="en-US" sz="1600"/>
                    </a:p>
                  </a:txBody>
                  <a:tcPr/>
                </a:tc>
                <a:extLst>
                  <a:ext uri="{0D108BD9-81ED-4DB2-BD59-A6C34878D82A}">
                    <a16:rowId xmlns:a16="http://schemas.microsoft.com/office/drawing/2014/main" val="3250658269"/>
                  </a:ext>
                </a:extLst>
              </a:tr>
            </a:tbl>
          </a:graphicData>
        </a:graphic>
      </p:graphicFrame>
    </p:spTree>
    <p:extLst>
      <p:ext uri="{BB962C8B-B14F-4D97-AF65-F5344CB8AC3E}">
        <p14:creationId xmlns:p14="http://schemas.microsoft.com/office/powerpoint/2010/main" val="1268412761"/>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タイトル 1">
            <a:extLst>
              <a:ext uri="{FF2B5EF4-FFF2-40B4-BE49-F238E27FC236}">
                <a16:creationId xmlns:a16="http://schemas.microsoft.com/office/drawing/2014/main" id="{2DA76E4A-E82F-4E3B-913C-6408054281D8}"/>
              </a:ext>
            </a:extLst>
          </p:cNvPr>
          <p:cNvSpPr txBox="1">
            <a:spLocks/>
          </p:cNvSpPr>
          <p:nvPr/>
        </p:nvSpPr>
        <p:spPr bwMode="auto">
          <a:xfrm>
            <a:off x="666515" y="851958"/>
            <a:ext cx="10511558" cy="4826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kumimoji="1" sz="2800" b="1" kern="1200" baseline="0">
                <a:solidFill>
                  <a:schemeClr val="tx1">
                    <a:lumMod val="75000"/>
                    <a:lumOff val="25000"/>
                  </a:schemeClr>
                </a:solidFill>
                <a:latin typeface="メイリオ" panose="020B0604030504040204" pitchFamily="50" charset="-128"/>
                <a:ea typeface="メイリオ" panose="020B0604030504040204" pitchFamily="50" charset="-128"/>
                <a:cs typeface="+mj-cs"/>
              </a:defRPr>
            </a:lvl1pPr>
          </a:lstStyle>
          <a:p>
            <a:r>
              <a:rPr lang="ja-JP" altLang="en-US" sz="3600" spc="150" dirty="0">
                <a:solidFill>
                  <a:srgbClr val="F36C37"/>
                </a:solidFill>
              </a:rPr>
              <a:t>第</a:t>
            </a:r>
            <a:r>
              <a:rPr lang="en-US" altLang="ja-JP" sz="6000" spc="150" dirty="0">
                <a:solidFill>
                  <a:srgbClr val="F36C37"/>
                </a:solidFill>
              </a:rPr>
              <a:t>2</a:t>
            </a:r>
            <a:r>
              <a:rPr lang="ja-JP" altLang="en-US" sz="3600" spc="150" dirty="0">
                <a:solidFill>
                  <a:srgbClr val="F36C37"/>
                </a:solidFill>
              </a:rPr>
              <a:t>章　線形回帰 </a:t>
            </a:r>
            <a:r>
              <a:rPr lang="en-US" altLang="ja-JP" sz="2400" spc="150" dirty="0">
                <a:solidFill>
                  <a:srgbClr val="F36C37"/>
                </a:solidFill>
              </a:rPr>
              <a:t>- scikit-learn -</a:t>
            </a:r>
            <a:endParaRPr lang="ja-JP" altLang="en-US" sz="3600" spc="150" dirty="0">
              <a:solidFill>
                <a:srgbClr val="F36C37"/>
              </a:solidFill>
            </a:endParaRPr>
          </a:p>
        </p:txBody>
      </p:sp>
      <p:sp>
        <p:nvSpPr>
          <p:cNvPr id="2" name="スライド番号プレースホルダー 1">
            <a:extLst>
              <a:ext uri="{FF2B5EF4-FFF2-40B4-BE49-F238E27FC236}">
                <a16:creationId xmlns:a16="http://schemas.microsoft.com/office/drawing/2014/main" id="{FAA47C63-520D-4F7C-8DAB-2526094CB5B4}"/>
              </a:ext>
            </a:extLst>
          </p:cNvPr>
          <p:cNvSpPr>
            <a:spLocks noGrp="1"/>
          </p:cNvSpPr>
          <p:nvPr>
            <p:ph type="sldNum" sz="quarter" idx="10"/>
          </p:nvPr>
        </p:nvSpPr>
        <p:spPr>
          <a:xfrm>
            <a:off x="9265299" y="6465214"/>
            <a:ext cx="2743200" cy="204403"/>
          </a:xfrm>
        </p:spPr>
        <p:txBody>
          <a:bodyPr/>
          <a:lstStyle/>
          <a:p>
            <a:fld id="{5D750650-B10A-47BF-93C2-E1678438B37A}" type="slidenum">
              <a:rPr kumimoji="1" lang="ja-JP" altLang="en-US" smtClean="0"/>
              <a:pPr/>
              <a:t>190</a:t>
            </a:fld>
            <a:endParaRPr kumimoji="1" lang="ja-JP" altLang="en-US" dirty="0"/>
          </a:p>
        </p:txBody>
      </p:sp>
      <p:sp>
        <p:nvSpPr>
          <p:cNvPr id="9" name="四角形: 角を丸くする 8">
            <a:extLst>
              <a:ext uri="{FF2B5EF4-FFF2-40B4-BE49-F238E27FC236}">
                <a16:creationId xmlns:a16="http://schemas.microsoft.com/office/drawing/2014/main" id="{17C76A4F-9917-404E-810D-D4C278F81FF6}"/>
              </a:ext>
            </a:extLst>
          </p:cNvPr>
          <p:cNvSpPr/>
          <p:nvPr/>
        </p:nvSpPr>
        <p:spPr bwMode="auto">
          <a:xfrm>
            <a:off x="735085" y="1751579"/>
            <a:ext cx="2208068" cy="358390"/>
          </a:xfrm>
          <a:prstGeom prst="roundRect">
            <a:avLst>
              <a:gd name="adj" fmla="val 50000"/>
            </a:avLst>
          </a:prstGeom>
          <a:solidFill>
            <a:srgbClr val="F36C37"/>
          </a:solidFill>
          <a:ln w="19050" algn="ctr">
            <a:noFill/>
            <a:prstDash val="dash"/>
            <a:round/>
            <a:headEnd/>
            <a:tailEnd/>
          </a:ln>
          <a:effectLst/>
        </p:spPr>
        <p:txBody>
          <a:bodyPr wrap="none" lIns="108000" tIns="108000" rtlCol="0" anchor="ctr"/>
          <a:lstStyle/>
          <a:p>
            <a:pPr algn="ctr"/>
            <a:r>
              <a:rPr kumimoji="1" lang="ja-JP" altLang="en-US" b="1" spc="300" dirty="0">
                <a:solidFill>
                  <a:schemeClr val="bg1"/>
                </a:solidFill>
                <a:latin typeface="+mn-ea"/>
              </a:rPr>
              <a:t>章の目次</a:t>
            </a:r>
          </a:p>
        </p:txBody>
      </p:sp>
      <p:sp>
        <p:nvSpPr>
          <p:cNvPr id="10" name="コンテンツ プレースホルダー 5">
            <a:extLst>
              <a:ext uri="{FF2B5EF4-FFF2-40B4-BE49-F238E27FC236}">
                <a16:creationId xmlns:a16="http://schemas.microsoft.com/office/drawing/2014/main" id="{2A231A49-86B3-4817-904B-36C2F1103794}"/>
              </a:ext>
            </a:extLst>
          </p:cNvPr>
          <p:cNvSpPr txBox="1">
            <a:spLocks/>
          </p:cNvSpPr>
          <p:nvPr/>
        </p:nvSpPr>
        <p:spPr>
          <a:xfrm>
            <a:off x="1071378" y="2431708"/>
            <a:ext cx="9083374" cy="2733632"/>
          </a:xfrm>
          <a:prstGeom prst="rect">
            <a:avLst/>
          </a:prstGeom>
        </p:spPr>
        <p:txBody>
          <a:bodyPr vert="horz" lIns="91440" tIns="45720" rIns="91440" bIns="45720" rtlCol="0" anchor="t"/>
          <a:lstStyle>
            <a:defPPr>
              <a:defRPr lang="en-US"/>
            </a:defPPr>
            <a:lvl1pPr marL="0" algn="r" defTabSz="457200" rtl="0" eaLnBrk="1" latinLnBrk="0" hangingPunct="1">
              <a:defRPr sz="900" b="0" kern="1200">
                <a:solidFill>
                  <a:schemeClr val="tx1">
                    <a:lumMod val="50000"/>
                    <a:lumOff val="50000"/>
                  </a:schemeClr>
                </a:solidFill>
                <a:latin typeface="メイリオ" panose="020B0604030504040204" pitchFamily="50" charset="-128"/>
                <a:ea typeface="メイリオ" panose="020B0604030504040204" pitchFamily="50" charset="-128"/>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lnSpc>
                <a:spcPct val="150000"/>
              </a:lnSpc>
            </a:pPr>
            <a:r>
              <a:rPr kumimoji="1" lang="en-US" altLang="ja-JP" sz="2800" b="1" spc="300" dirty="0">
                <a:solidFill>
                  <a:schemeClr val="bg2">
                    <a:lumMod val="75000"/>
                  </a:schemeClr>
                </a:solidFill>
              </a:rPr>
              <a:t>2-1.</a:t>
            </a:r>
            <a:r>
              <a:rPr kumimoji="1" lang="ja-JP" altLang="en-US" sz="2800" b="1" spc="300" dirty="0">
                <a:solidFill>
                  <a:schemeClr val="bg2">
                    <a:lumMod val="75000"/>
                  </a:schemeClr>
                </a:solidFill>
              </a:rPr>
              <a:t>線形回帰</a:t>
            </a:r>
            <a:endParaRPr kumimoji="1" lang="en-US" altLang="ja-JP" sz="2800" b="1" spc="300" dirty="0">
              <a:solidFill>
                <a:schemeClr val="bg2">
                  <a:lumMod val="75000"/>
                </a:schemeClr>
              </a:solidFill>
            </a:endParaRPr>
          </a:p>
          <a:p>
            <a:pPr algn="l">
              <a:lnSpc>
                <a:spcPct val="150000"/>
              </a:lnSpc>
            </a:pPr>
            <a:r>
              <a:rPr lang="en-US" altLang="ja-JP" sz="2800" b="1" spc="300" dirty="0">
                <a:solidFill>
                  <a:schemeClr val="bg2">
                    <a:lumMod val="75000"/>
                  </a:schemeClr>
                </a:solidFill>
              </a:rPr>
              <a:t>2-2.</a:t>
            </a:r>
            <a:r>
              <a:rPr lang="ja-JP" altLang="en-US" sz="2800" b="1" spc="300" dirty="0">
                <a:solidFill>
                  <a:schemeClr val="bg2">
                    <a:lumMod val="75000"/>
                  </a:schemeClr>
                </a:solidFill>
              </a:rPr>
              <a:t>機械学習基本の</a:t>
            </a:r>
            <a:r>
              <a:rPr lang="en-US" altLang="ja-JP" sz="2800" b="1" spc="300" dirty="0">
                <a:solidFill>
                  <a:schemeClr val="bg2">
                    <a:lumMod val="75000"/>
                  </a:schemeClr>
                </a:solidFill>
              </a:rPr>
              <a:t>4STEP</a:t>
            </a:r>
          </a:p>
          <a:p>
            <a:pPr algn="l">
              <a:lnSpc>
                <a:spcPct val="150000"/>
              </a:lnSpc>
            </a:pPr>
            <a:r>
              <a:rPr lang="en-US" altLang="ja-JP" sz="2800" b="1" spc="300" dirty="0">
                <a:solidFill>
                  <a:schemeClr val="bg2">
                    <a:lumMod val="75000"/>
                  </a:schemeClr>
                </a:solidFill>
              </a:rPr>
              <a:t>2-3.</a:t>
            </a:r>
            <a:r>
              <a:rPr lang="ja-JP" altLang="en-US" sz="2800" b="1" spc="300" dirty="0">
                <a:solidFill>
                  <a:schemeClr val="bg2">
                    <a:lumMod val="75000"/>
                  </a:schemeClr>
                </a:solidFill>
              </a:rPr>
              <a:t>線形回帰モデルの実装</a:t>
            </a:r>
            <a:endParaRPr lang="en-US" altLang="ja-JP" sz="2800" b="1" spc="300" dirty="0">
              <a:solidFill>
                <a:schemeClr val="bg2">
                  <a:lumMod val="75000"/>
                </a:schemeClr>
              </a:solidFill>
            </a:endParaRPr>
          </a:p>
          <a:p>
            <a:pPr algn="l">
              <a:lnSpc>
                <a:spcPct val="150000"/>
              </a:lnSpc>
            </a:pPr>
            <a:r>
              <a:rPr lang="en-US" altLang="ja-JP" sz="2800" b="1" spc="300" dirty="0">
                <a:solidFill>
                  <a:schemeClr val="bg2">
                    <a:lumMod val="75000"/>
                  </a:schemeClr>
                </a:solidFill>
              </a:rPr>
              <a:t>2-4.</a:t>
            </a:r>
            <a:r>
              <a:rPr lang="ja-JP" altLang="en-US" sz="2800" b="1" spc="300" dirty="0">
                <a:solidFill>
                  <a:schemeClr val="bg2">
                    <a:lumMod val="75000"/>
                  </a:schemeClr>
                </a:solidFill>
              </a:rPr>
              <a:t>特徴量選択による線形回帰モデルの改良</a:t>
            </a:r>
            <a:endParaRPr lang="en-US" altLang="ja-JP" sz="2800" b="1" spc="300" dirty="0">
              <a:solidFill>
                <a:schemeClr val="bg2">
                  <a:lumMod val="75000"/>
                </a:schemeClr>
              </a:solidFill>
            </a:endParaRPr>
          </a:p>
          <a:p>
            <a:pPr algn="l">
              <a:lnSpc>
                <a:spcPct val="150000"/>
              </a:lnSpc>
            </a:pPr>
            <a:r>
              <a:rPr lang="en-US" altLang="ja-JP" sz="2800" b="1" spc="300" dirty="0">
                <a:solidFill>
                  <a:srgbClr val="00879E"/>
                </a:solidFill>
              </a:rPr>
              <a:t>2-5.</a:t>
            </a:r>
            <a:r>
              <a:rPr lang="ja-JP" altLang="en-US" sz="2800" b="1" spc="300" dirty="0">
                <a:solidFill>
                  <a:srgbClr val="00879E"/>
                </a:solidFill>
              </a:rPr>
              <a:t>演習：線形回帰</a:t>
            </a:r>
            <a:endParaRPr lang="en-US" altLang="ja-JP" sz="2800" b="1" spc="300" dirty="0">
              <a:solidFill>
                <a:srgbClr val="00879E"/>
              </a:solidFill>
            </a:endParaRPr>
          </a:p>
        </p:txBody>
      </p:sp>
    </p:spTree>
    <p:extLst>
      <p:ext uri="{BB962C8B-B14F-4D97-AF65-F5344CB8AC3E}">
        <p14:creationId xmlns:p14="http://schemas.microsoft.com/office/powerpoint/2010/main" val="2529953668"/>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kumimoji="1" lang="en-US" altLang="ja-JP" dirty="0"/>
              <a:t>2-5-1.</a:t>
            </a:r>
            <a:r>
              <a:rPr lang="ja-JP" altLang="en-US" dirty="0"/>
              <a:t>演習</a:t>
            </a:r>
            <a:r>
              <a:rPr lang="en-US" altLang="ja-JP" dirty="0"/>
              <a:t>1</a:t>
            </a:r>
            <a:r>
              <a:rPr lang="ja-JP" altLang="en-US" dirty="0"/>
              <a:t>：線形回帰</a:t>
            </a:r>
            <a:endParaRPr kumimoji="1" lang="ja-JP" altLang="en-US" dirty="0"/>
          </a:p>
        </p:txBody>
      </p:sp>
      <p:sp>
        <p:nvSpPr>
          <p:cNvPr id="5" name="スライド番号プレースホルダー 4">
            <a:extLst>
              <a:ext uri="{FF2B5EF4-FFF2-40B4-BE49-F238E27FC236}">
                <a16:creationId xmlns:a16="http://schemas.microsoft.com/office/drawing/2014/main" id="{C905B90A-465B-402F-BC68-6932C2B00E04}"/>
              </a:ext>
            </a:extLst>
          </p:cNvPr>
          <p:cNvSpPr>
            <a:spLocks noGrp="1"/>
          </p:cNvSpPr>
          <p:nvPr>
            <p:ph type="sldNum" sz="quarter" idx="10"/>
          </p:nvPr>
        </p:nvSpPr>
        <p:spPr/>
        <p:txBody>
          <a:bodyPr/>
          <a:lstStyle/>
          <a:p>
            <a:fld id="{5D750650-B10A-47BF-93C2-E1678438B37A}" type="slidenum">
              <a:rPr kumimoji="1" lang="ja-JP" altLang="en-US" smtClean="0"/>
              <a:pPr/>
              <a:t>191</a:t>
            </a:fld>
            <a:endParaRPr kumimoji="1" lang="ja-JP" altLang="en-US"/>
          </a:p>
        </p:txBody>
      </p:sp>
      <p:sp>
        <p:nvSpPr>
          <p:cNvPr id="4" name="テキスト ボックス 3">
            <a:extLst>
              <a:ext uri="{FF2B5EF4-FFF2-40B4-BE49-F238E27FC236}">
                <a16:creationId xmlns:a16="http://schemas.microsoft.com/office/drawing/2014/main" id="{EB308ADB-2C24-40A0-9C1C-3E0C25EC8182}"/>
              </a:ext>
            </a:extLst>
          </p:cNvPr>
          <p:cNvSpPr txBox="1"/>
          <p:nvPr/>
        </p:nvSpPr>
        <p:spPr>
          <a:xfrm>
            <a:off x="766763" y="941642"/>
            <a:ext cx="10658473" cy="947182"/>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20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pPr>
              <a:lnSpc>
                <a:spcPct val="130000"/>
              </a:lnSpc>
            </a:pPr>
            <a:r>
              <a:rPr lang="en-US" altLang="ja-JP" sz="2200" dirty="0"/>
              <a:t>mlho/exercise </a:t>
            </a:r>
            <a:r>
              <a:rPr lang="ja-JP" altLang="en-US" sz="2200" dirty="0"/>
              <a:t>フォルダの中の</a:t>
            </a:r>
            <a:endParaRPr lang="en-US" altLang="ja-JP" sz="2200" dirty="0"/>
          </a:p>
          <a:p>
            <a:pPr>
              <a:lnSpc>
                <a:spcPct val="130000"/>
              </a:lnSpc>
            </a:pPr>
            <a:r>
              <a:rPr lang="ja-JP" altLang="en-US" sz="2200" dirty="0"/>
              <a:t>「</a:t>
            </a:r>
            <a:r>
              <a:rPr lang="en-US" altLang="ja-JP" sz="2200" dirty="0"/>
              <a:t>2-2_</a:t>
            </a:r>
            <a:r>
              <a:rPr lang="ja-JP" altLang="en-US" sz="2200" dirty="0"/>
              <a:t>（演習）線形回帰による戸建ての価格予測</a:t>
            </a:r>
            <a:r>
              <a:rPr lang="en-US" altLang="ja-JP" sz="2200" dirty="0"/>
              <a:t>.ipynb</a:t>
            </a:r>
            <a:r>
              <a:rPr lang="ja-JP" altLang="en-US" sz="2200" dirty="0"/>
              <a:t>」を実行する</a:t>
            </a:r>
          </a:p>
        </p:txBody>
      </p:sp>
      <p:sp>
        <p:nvSpPr>
          <p:cNvPr id="12" name="四角形: 角を丸くする 11">
            <a:extLst>
              <a:ext uri="{FF2B5EF4-FFF2-40B4-BE49-F238E27FC236}">
                <a16:creationId xmlns:a16="http://schemas.microsoft.com/office/drawing/2014/main" id="{D9087632-89E8-4B86-9784-C818E91780DA}"/>
              </a:ext>
            </a:extLst>
          </p:cNvPr>
          <p:cNvSpPr/>
          <p:nvPr/>
        </p:nvSpPr>
        <p:spPr>
          <a:xfrm>
            <a:off x="766763" y="1888824"/>
            <a:ext cx="10599737" cy="2616942"/>
          </a:xfrm>
          <a:prstGeom prst="roundRect">
            <a:avLst>
              <a:gd name="adj" fmla="val 1884"/>
            </a:avLst>
          </a:prstGeom>
          <a:solidFill>
            <a:srgbClr val="FFF4E1"/>
          </a:solidFill>
          <a:ln w="19050" algn="ctr">
            <a:noFill/>
            <a:prstDash val="dash"/>
            <a:round/>
            <a:headEnd/>
            <a:tailEnd/>
          </a:ln>
          <a:effectLst/>
        </p:spPr>
        <p:txBody>
          <a:bodyPr rot="0" spcFirstLastPara="0" vertOverflow="overflow" horzOverflow="overflow" vert="horz" wrap="square" lIns="180000" tIns="72000" rIns="180000" bIns="72000" numCol="1" spcCol="0" rtlCol="0" fromWordArt="0" anchor="ctr" anchorCtr="0" forceAA="0" compatLnSpc="1">
            <a:prstTxWarp prst="textNoShape">
              <a:avLst/>
            </a:prstTxWarp>
            <a:noAutofit/>
          </a:bodyPr>
          <a:lstStyle/>
          <a:p>
            <a:pPr marL="171450" indent="-171450" algn="just">
              <a:lnSpc>
                <a:spcPct val="120000"/>
              </a:lnSpc>
              <a:spcAft>
                <a:spcPts val="400"/>
              </a:spcAft>
              <a:buClr>
                <a:srgbClr val="F36C37"/>
              </a:buClr>
              <a:buFont typeface="Wingdings" panose="05000000000000000000" pitchFamily="2" charset="2"/>
              <a:buChar char="l"/>
            </a:pPr>
            <a:endParaRPr lang="ja-JP" altLang="en-US" sz="1100" spc="150" dirty="0">
              <a:solidFill>
                <a:schemeClr val="tx1"/>
              </a:solidFill>
              <a:latin typeface="+mj-ea"/>
              <a:ea typeface="+mj-ea"/>
            </a:endParaRPr>
          </a:p>
        </p:txBody>
      </p:sp>
      <p:pic>
        <p:nvPicPr>
          <p:cNvPr id="11" name="図 10" descr="グラフィカル ユーザー インターフェイス, アプリケーション&#10;&#10;自動的に生成された説明">
            <a:extLst>
              <a:ext uri="{FF2B5EF4-FFF2-40B4-BE49-F238E27FC236}">
                <a16:creationId xmlns:a16="http://schemas.microsoft.com/office/drawing/2014/main" id="{D291127B-E84F-4D8F-B816-6299FECB45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24327" y="4124334"/>
            <a:ext cx="3243747" cy="2018226"/>
          </a:xfrm>
          <a:prstGeom prst="rect">
            <a:avLst/>
          </a:prstGeom>
        </p:spPr>
      </p:pic>
      <p:sp>
        <p:nvSpPr>
          <p:cNvPr id="13" name="コンテンツ プレースホルダー 2">
            <a:extLst>
              <a:ext uri="{FF2B5EF4-FFF2-40B4-BE49-F238E27FC236}">
                <a16:creationId xmlns:a16="http://schemas.microsoft.com/office/drawing/2014/main" id="{EF96ADA1-9B2A-4DD3-9BB0-2401B4B06B52}"/>
              </a:ext>
            </a:extLst>
          </p:cNvPr>
          <p:cNvSpPr txBox="1">
            <a:spLocks/>
          </p:cNvSpPr>
          <p:nvPr/>
        </p:nvSpPr>
        <p:spPr bwMode="auto">
          <a:xfrm>
            <a:off x="1113954" y="2070963"/>
            <a:ext cx="9964088" cy="2251449"/>
          </a:xfrm>
          <a:prstGeom prst="rect">
            <a:avLst/>
          </a:prstGeom>
        </p:spPr>
        <p:txBody>
          <a:bodyPr vert="horz" wrap="square" lIns="91440" tIns="45720" rIns="91440" bIns="45720" rtlCol="0" anchor="ctr">
            <a:noAutofit/>
          </a:bodyPr>
          <a:lstStyle>
            <a:lvl1pPr marL="357188" marR="0" indent="-357188"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n"/>
              <a:tabLst/>
              <a:defRPr kumimoji="1" lang="en-US" altLang="ja-JP"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1pPr>
            <a:lvl2pPr marL="742950" marR="0" indent="-28575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l"/>
              <a:tabLst/>
              <a:defRPr kumimoji="1" lang="ja-JP" altLang="en-US"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2pPr>
            <a:lvl3pPr marL="1143000" marR="0" indent="-2286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3pPr>
            <a:lvl4pPr marL="1714500" marR="0" indent="-3429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4pPr>
            <a:lvl5pPr marL="2114550" marR="0" indent="-28575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lnSpc>
                <a:spcPct val="120000"/>
              </a:lnSpc>
              <a:spcBef>
                <a:spcPts val="0"/>
              </a:spcBef>
              <a:spcAft>
                <a:spcPts val="2400"/>
              </a:spcAft>
              <a:buClr>
                <a:srgbClr val="F36C37"/>
              </a:buClr>
              <a:buFont typeface="Wingdings" panose="05000000000000000000" pitchFamily="2" charset="2"/>
              <a:buNone/>
            </a:pPr>
            <a:r>
              <a:rPr lang="ja-JP" altLang="en-US" sz="2000" b="1" dirty="0">
                <a:solidFill>
                  <a:srgbClr val="F36C37"/>
                </a:solidFill>
              </a:rPr>
              <a:t>線形回帰を用いて、戸建て住宅の価格を予測するモデルを作成します。</a:t>
            </a:r>
            <a:endParaRPr lang="en-US" altLang="ja-JP" sz="2000" b="1" dirty="0">
              <a:solidFill>
                <a:srgbClr val="F36C37"/>
              </a:solidFill>
            </a:endParaRPr>
          </a:p>
          <a:p>
            <a:pPr marL="0" indent="0" algn="ctr">
              <a:lnSpc>
                <a:spcPct val="120000"/>
              </a:lnSpc>
              <a:spcBef>
                <a:spcPts val="0"/>
              </a:spcBef>
              <a:spcAft>
                <a:spcPts val="2400"/>
              </a:spcAft>
              <a:buClr>
                <a:srgbClr val="F36C37"/>
              </a:buClr>
              <a:buFont typeface="Wingdings" panose="05000000000000000000" pitchFamily="2" charset="2"/>
              <a:buNone/>
            </a:pPr>
            <a:r>
              <a:rPr lang="ja-JP" altLang="en-US" sz="2000" b="1" dirty="0">
                <a:solidFill>
                  <a:srgbClr val="F36C37"/>
                </a:solidFill>
              </a:rPr>
              <a:t>講義の中で扱ったようにデータの準備から始め、段階的に説明変数を増やしてみましょう。中古マンションの価格予測とはまた違った傾向が現れます。時間があればなぜそのような結果になるのかも考えてみましょう。</a:t>
            </a:r>
            <a:endParaRPr lang="en-US" altLang="ja-JP" sz="1600" b="1" dirty="0">
              <a:solidFill>
                <a:srgbClr val="494949"/>
              </a:solidFill>
            </a:endParaRPr>
          </a:p>
        </p:txBody>
      </p:sp>
      <p:sp>
        <p:nvSpPr>
          <p:cNvPr id="9" name="テキスト ボックス 8">
            <a:extLst>
              <a:ext uri="{FF2B5EF4-FFF2-40B4-BE49-F238E27FC236}">
                <a16:creationId xmlns:a16="http://schemas.microsoft.com/office/drawing/2014/main" id="{4781B026-B911-4639-A016-FC38286288F2}"/>
              </a:ext>
            </a:extLst>
          </p:cNvPr>
          <p:cNvSpPr txBox="1"/>
          <p:nvPr/>
        </p:nvSpPr>
        <p:spPr>
          <a:xfrm>
            <a:off x="708027" y="4568141"/>
            <a:ext cx="6752884" cy="636328"/>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20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pPr algn="l">
              <a:lnSpc>
                <a:spcPct val="130000"/>
              </a:lnSpc>
            </a:pPr>
            <a:r>
              <a:rPr lang="en-US" altLang="ja-JP" sz="1400" dirty="0">
                <a:solidFill>
                  <a:srgbClr val="F36C37"/>
                </a:solidFill>
              </a:rPr>
              <a:t>※ </a:t>
            </a:r>
            <a:r>
              <a:rPr lang="ja-JP" altLang="en-US" sz="1400" dirty="0">
                <a:solidFill>
                  <a:srgbClr val="F36C37"/>
                </a:solidFill>
              </a:rPr>
              <a:t>プログラムの説明及びプログラムの解答例は </a:t>
            </a:r>
            <a:r>
              <a:rPr lang="en-US" altLang="ja-JP" sz="1400" dirty="0">
                <a:solidFill>
                  <a:srgbClr val="F36C37"/>
                </a:solidFill>
              </a:rPr>
              <a:t>Google Colab </a:t>
            </a:r>
            <a:r>
              <a:rPr lang="ja-JP" altLang="en-US" sz="1400" dirty="0">
                <a:solidFill>
                  <a:srgbClr val="F36C37"/>
                </a:solidFill>
              </a:rPr>
              <a:t>ノートブック内に記載しています。</a:t>
            </a:r>
          </a:p>
        </p:txBody>
      </p:sp>
    </p:spTree>
    <p:extLst>
      <p:ext uri="{BB962C8B-B14F-4D97-AF65-F5344CB8AC3E}">
        <p14:creationId xmlns:p14="http://schemas.microsoft.com/office/powerpoint/2010/main" val="10057893"/>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kumimoji="1" lang="ja-JP" altLang="en-US" dirty="0"/>
              <a:t>（参考）非線形性と特徴量エンジニアリング</a:t>
            </a:r>
          </a:p>
        </p:txBody>
      </p:sp>
      <p:sp>
        <p:nvSpPr>
          <p:cNvPr id="5" name="スライド番号プレースホルダー 4">
            <a:extLst>
              <a:ext uri="{FF2B5EF4-FFF2-40B4-BE49-F238E27FC236}">
                <a16:creationId xmlns:a16="http://schemas.microsoft.com/office/drawing/2014/main" id="{C905B90A-465B-402F-BC68-6932C2B00E04}"/>
              </a:ext>
            </a:extLst>
          </p:cNvPr>
          <p:cNvSpPr>
            <a:spLocks noGrp="1"/>
          </p:cNvSpPr>
          <p:nvPr>
            <p:ph type="sldNum" sz="quarter" idx="10"/>
          </p:nvPr>
        </p:nvSpPr>
        <p:spPr/>
        <p:txBody>
          <a:bodyPr/>
          <a:lstStyle/>
          <a:p>
            <a:fld id="{5D750650-B10A-47BF-93C2-E1678438B37A}" type="slidenum">
              <a:rPr kumimoji="1" lang="ja-JP" altLang="en-US" smtClean="0"/>
              <a:pPr/>
              <a:t>192</a:t>
            </a:fld>
            <a:endParaRPr kumimoji="1" lang="ja-JP" altLang="en-US"/>
          </a:p>
        </p:txBody>
      </p:sp>
      <p:sp>
        <p:nvSpPr>
          <p:cNvPr id="44" name="コンテンツ プレースホルダー 2">
            <a:extLst>
              <a:ext uri="{FF2B5EF4-FFF2-40B4-BE49-F238E27FC236}">
                <a16:creationId xmlns:a16="http://schemas.microsoft.com/office/drawing/2014/main" id="{B3D92D94-F3CA-454D-BB9C-FE1BC81DCE4A}"/>
              </a:ext>
            </a:extLst>
          </p:cNvPr>
          <p:cNvSpPr txBox="1">
            <a:spLocks/>
          </p:cNvSpPr>
          <p:nvPr/>
        </p:nvSpPr>
        <p:spPr bwMode="auto">
          <a:xfrm>
            <a:off x="672811" y="1007975"/>
            <a:ext cx="10752427" cy="363736"/>
          </a:xfrm>
          <a:prstGeom prst="rect">
            <a:avLst/>
          </a:prstGeom>
        </p:spPr>
        <p:txBody>
          <a:bodyPr vert="horz" wrap="square" lIns="91440" tIns="45720" rIns="91440" bIns="45720" rtlCol="0" anchor="ctr">
            <a:noAutofit/>
          </a:bodyPr>
          <a:lstStyle>
            <a:lvl1pPr marL="357188" marR="0" indent="-357188"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n"/>
              <a:tabLst/>
              <a:defRPr kumimoji="1" lang="en-US" altLang="ja-JP"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1pPr>
            <a:lvl2pPr marL="742950" marR="0" indent="-28575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l"/>
              <a:tabLst/>
              <a:defRPr kumimoji="1" lang="ja-JP" altLang="en-US"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2pPr>
            <a:lvl3pPr marL="1143000" marR="0" indent="-2286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3pPr>
            <a:lvl4pPr marL="1714500" marR="0" indent="-3429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4pPr>
            <a:lvl5pPr marL="2114550" marR="0" indent="-28575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nSpc>
                <a:spcPct val="120000"/>
              </a:lnSpc>
              <a:spcBef>
                <a:spcPts val="0"/>
              </a:spcBef>
              <a:spcAft>
                <a:spcPts val="2400"/>
              </a:spcAft>
              <a:buClr>
                <a:srgbClr val="F36C37"/>
              </a:buClr>
              <a:buNone/>
            </a:pPr>
            <a:r>
              <a:rPr lang="ja-JP" altLang="en-US" sz="1800" b="1" dirty="0">
                <a:solidFill>
                  <a:srgbClr val="F36C37"/>
                </a:solidFill>
              </a:rPr>
              <a:t>新たな特徴量を考え、加える特徴量エンジニアリング</a:t>
            </a:r>
          </a:p>
        </p:txBody>
      </p:sp>
      <p:cxnSp>
        <p:nvCxnSpPr>
          <p:cNvPr id="45" name="直線コネクタ 44">
            <a:extLst>
              <a:ext uri="{FF2B5EF4-FFF2-40B4-BE49-F238E27FC236}">
                <a16:creationId xmlns:a16="http://schemas.microsoft.com/office/drawing/2014/main" id="{E1148463-77B1-47A7-84EE-5652046C49E8}"/>
              </a:ext>
            </a:extLst>
          </p:cNvPr>
          <p:cNvCxnSpPr>
            <a:cxnSpLocks/>
          </p:cNvCxnSpPr>
          <p:nvPr/>
        </p:nvCxnSpPr>
        <p:spPr>
          <a:xfrm>
            <a:off x="766764" y="1425082"/>
            <a:ext cx="10658475" cy="0"/>
          </a:xfrm>
          <a:prstGeom prst="line">
            <a:avLst/>
          </a:prstGeom>
          <a:ln>
            <a:solidFill>
              <a:srgbClr val="F36C37"/>
            </a:solidFill>
          </a:ln>
        </p:spPr>
        <p:style>
          <a:lnRef idx="1">
            <a:schemeClr val="accent1"/>
          </a:lnRef>
          <a:fillRef idx="0">
            <a:schemeClr val="accent1"/>
          </a:fillRef>
          <a:effectRef idx="0">
            <a:schemeClr val="accent1"/>
          </a:effectRef>
          <a:fontRef idx="minor">
            <a:schemeClr val="tx1"/>
          </a:fontRef>
        </p:style>
      </p:cxnSp>
      <p:sp>
        <p:nvSpPr>
          <p:cNvPr id="46" name="正方形/長方形 45">
            <a:extLst>
              <a:ext uri="{FF2B5EF4-FFF2-40B4-BE49-F238E27FC236}">
                <a16:creationId xmlns:a16="http://schemas.microsoft.com/office/drawing/2014/main" id="{04B95193-9F68-4FA7-859F-3EE6137B5DAA}"/>
              </a:ext>
            </a:extLst>
          </p:cNvPr>
          <p:cNvSpPr/>
          <p:nvPr/>
        </p:nvSpPr>
        <p:spPr bwMode="auto">
          <a:xfrm>
            <a:off x="1002583" y="1530903"/>
            <a:ext cx="10168171" cy="4880938"/>
          </a:xfrm>
          <a:prstGeom prst="rect">
            <a:avLst/>
          </a:prstGeom>
          <a:solidFill>
            <a:srgbClr val="FFF4E1"/>
          </a:solidFill>
          <a:ln w="19050" algn="ctr">
            <a:noFill/>
            <a:prstDash val="dash"/>
            <a:round/>
            <a:headEnd/>
            <a:tailEnd/>
          </a:ln>
          <a:effectLst/>
        </p:spPr>
        <p:txBody>
          <a:bodyPr wrap="square" lIns="324000" tIns="144000" bIns="72000" rtlCol="0" anchor="ctr"/>
          <a:lstStyle/>
          <a:p>
            <a:pPr marL="0" lvl="2">
              <a:lnSpc>
                <a:spcPct val="110000"/>
              </a:lnSpc>
              <a:buClr>
                <a:srgbClr val="F36C37"/>
              </a:buClr>
            </a:pPr>
            <a:r>
              <a:rPr lang="ja-JP" altLang="en-US" sz="1600" b="1" dirty="0">
                <a:solidFill>
                  <a:schemeClr val="tx1">
                    <a:lumMod val="75000"/>
                    <a:lumOff val="25000"/>
                  </a:schemeClr>
                </a:solidFill>
                <a:latin typeface="+mn-ea"/>
              </a:rPr>
              <a:t>　先ほど行った戸建て住宅価格の予測では中古マンションほどの精度が出なかったという方も多いと思います。原因はさまざま考えられますが、要因として中古マンションと戸建て住宅では築年数に対しての影響の仕方が異なる可能性があります。</a:t>
            </a:r>
            <a:endParaRPr lang="en-US" altLang="ja-JP" sz="1600" b="1" dirty="0">
              <a:solidFill>
                <a:schemeClr val="tx1">
                  <a:lumMod val="75000"/>
                  <a:lumOff val="25000"/>
                </a:schemeClr>
              </a:solidFill>
              <a:latin typeface="+mn-ea"/>
            </a:endParaRPr>
          </a:p>
          <a:p>
            <a:pPr marL="0" lvl="2">
              <a:lnSpc>
                <a:spcPct val="110000"/>
              </a:lnSpc>
              <a:buClr>
                <a:srgbClr val="F36C37"/>
              </a:buClr>
            </a:pPr>
            <a:r>
              <a:rPr lang="ja-JP" altLang="en-US" sz="1600" b="1" dirty="0">
                <a:solidFill>
                  <a:schemeClr val="tx1">
                    <a:lumMod val="75000"/>
                    <a:lumOff val="25000"/>
                  </a:schemeClr>
                </a:solidFill>
                <a:latin typeface="+mn-ea"/>
              </a:rPr>
              <a:t>　中古マンションの価格は全てが「中古」のマンションで「新築」はありません。対して、戸建てについては「新築」が存在しています。取引価格と築年数をペアプロットしてみて気づいた方もいるかもしれませんが、中古の戸建ては</a:t>
            </a:r>
            <a:r>
              <a:rPr lang="en-US" altLang="ja-JP" sz="1600" b="1" dirty="0">
                <a:solidFill>
                  <a:schemeClr val="tx1">
                    <a:lumMod val="75000"/>
                    <a:lumOff val="25000"/>
                  </a:schemeClr>
                </a:solidFill>
                <a:latin typeface="+mn-ea"/>
              </a:rPr>
              <a:t>1,2</a:t>
            </a:r>
            <a:r>
              <a:rPr lang="ja-JP" altLang="en-US" sz="1600" b="1" dirty="0">
                <a:solidFill>
                  <a:schemeClr val="tx1">
                    <a:lumMod val="75000"/>
                    <a:lumOff val="25000"/>
                  </a:schemeClr>
                </a:solidFill>
                <a:latin typeface="+mn-ea"/>
              </a:rPr>
              <a:t>年の使用だけでも新築の戸建てより価格がかなり下がる傾向があります。また、多くのデータが新築です。</a:t>
            </a:r>
          </a:p>
          <a:p>
            <a:pPr marL="0" lvl="2">
              <a:lnSpc>
                <a:spcPct val="110000"/>
              </a:lnSpc>
              <a:buClr>
                <a:srgbClr val="F36C37"/>
              </a:buClr>
            </a:pPr>
            <a:r>
              <a:rPr lang="ja-JP" altLang="en-US" sz="1600" b="1" dirty="0">
                <a:solidFill>
                  <a:schemeClr val="tx1">
                    <a:lumMod val="75000"/>
                    <a:lumOff val="25000"/>
                  </a:schemeClr>
                </a:solidFill>
                <a:latin typeface="+mn-ea"/>
              </a:rPr>
              <a:t>　これは定量的に築年数が</a:t>
            </a:r>
            <a:r>
              <a:rPr lang="en-US" altLang="ja-JP" sz="1600" b="1" dirty="0">
                <a:solidFill>
                  <a:schemeClr val="tx1">
                    <a:lumMod val="75000"/>
                    <a:lumOff val="25000"/>
                  </a:schemeClr>
                </a:solidFill>
                <a:latin typeface="+mn-ea"/>
              </a:rPr>
              <a:t>1</a:t>
            </a:r>
            <a:r>
              <a:rPr lang="ja-JP" altLang="en-US" sz="1600" b="1" dirty="0">
                <a:solidFill>
                  <a:schemeClr val="tx1">
                    <a:lumMod val="75000"/>
                    <a:lumOff val="25000"/>
                  </a:schemeClr>
                </a:solidFill>
                <a:latin typeface="+mn-ea"/>
              </a:rPr>
              <a:t>年増えると、いくら値段が下がると表現することが難しいため、中古マンションよりも予測が難しくなっている可能性があります。</a:t>
            </a:r>
          </a:p>
          <a:p>
            <a:pPr marL="0" lvl="2">
              <a:lnSpc>
                <a:spcPct val="110000"/>
              </a:lnSpc>
              <a:buClr>
                <a:srgbClr val="F36C37"/>
              </a:buClr>
            </a:pPr>
            <a:r>
              <a:rPr lang="ja-JP" altLang="en-US" sz="1600" b="1" dirty="0">
                <a:solidFill>
                  <a:schemeClr val="tx1">
                    <a:lumMod val="75000"/>
                    <a:lumOff val="25000"/>
                  </a:schemeClr>
                </a:solidFill>
                <a:latin typeface="+mn-ea"/>
              </a:rPr>
              <a:t>　このことに対して、今ある築年数の情報をもとに、新築か中古かの新たな</a:t>
            </a:r>
            <a:r>
              <a:rPr lang="en-US" altLang="ja-JP" sz="1600" b="1" dirty="0">
                <a:solidFill>
                  <a:schemeClr val="tx1">
                    <a:lumMod val="75000"/>
                    <a:lumOff val="25000"/>
                  </a:schemeClr>
                </a:solidFill>
                <a:latin typeface="+mn-ea"/>
              </a:rPr>
              <a:t>0</a:t>
            </a:r>
            <a:r>
              <a:rPr lang="ja-JP" altLang="en-US" sz="1600" b="1" dirty="0">
                <a:solidFill>
                  <a:schemeClr val="tx1">
                    <a:lumMod val="75000"/>
                    <a:lumOff val="25000"/>
                  </a:schemeClr>
                </a:solidFill>
                <a:latin typeface="+mn-ea"/>
              </a:rPr>
              <a:t>か</a:t>
            </a:r>
            <a:r>
              <a:rPr lang="en-US" altLang="ja-JP" sz="1600" b="1" dirty="0">
                <a:solidFill>
                  <a:schemeClr val="tx1">
                    <a:lumMod val="75000"/>
                    <a:lumOff val="25000"/>
                  </a:schemeClr>
                </a:solidFill>
                <a:latin typeface="+mn-ea"/>
              </a:rPr>
              <a:t>1</a:t>
            </a:r>
            <a:r>
              <a:rPr lang="ja-JP" altLang="en-US" sz="1600" b="1" dirty="0">
                <a:solidFill>
                  <a:schemeClr val="tx1">
                    <a:lumMod val="75000"/>
                    <a:lumOff val="25000"/>
                  </a:schemeClr>
                </a:solidFill>
                <a:latin typeface="+mn-ea"/>
              </a:rPr>
              <a:t>かのカテゴリ変数の説明変数を追加したり、築年数の</a:t>
            </a:r>
            <a:r>
              <a:rPr lang="en-US" altLang="ja-JP" sz="1600" b="1" dirty="0">
                <a:solidFill>
                  <a:schemeClr val="tx1">
                    <a:lumMod val="75000"/>
                    <a:lumOff val="25000"/>
                  </a:schemeClr>
                </a:solidFill>
                <a:latin typeface="+mn-ea"/>
              </a:rPr>
              <a:t>2</a:t>
            </a:r>
            <a:r>
              <a:rPr lang="ja-JP" altLang="en-US" sz="1600" b="1" dirty="0">
                <a:solidFill>
                  <a:schemeClr val="tx1">
                    <a:lumMod val="75000"/>
                    <a:lumOff val="25000"/>
                  </a:schemeClr>
                </a:solidFill>
                <a:latin typeface="+mn-ea"/>
              </a:rPr>
              <a:t>乗や</a:t>
            </a:r>
            <a:r>
              <a:rPr lang="en-US" altLang="ja-JP" sz="1600" b="1" dirty="0">
                <a:solidFill>
                  <a:schemeClr val="tx1">
                    <a:lumMod val="75000"/>
                    <a:lumOff val="25000"/>
                  </a:schemeClr>
                </a:solidFill>
                <a:latin typeface="+mn-ea"/>
              </a:rPr>
              <a:t>3</a:t>
            </a:r>
            <a:r>
              <a:rPr lang="ja-JP" altLang="en-US" sz="1600" b="1" dirty="0">
                <a:solidFill>
                  <a:schemeClr val="tx1">
                    <a:lumMod val="75000"/>
                    <a:lumOff val="25000"/>
                  </a:schemeClr>
                </a:solidFill>
                <a:latin typeface="+mn-ea"/>
              </a:rPr>
              <a:t>乗といった線形的ではない説明変数を新たに作り出すことで、より正確に予測をできる可能性があります。</a:t>
            </a:r>
            <a:endParaRPr lang="en-US" altLang="ja-JP" sz="1600" b="1" dirty="0">
              <a:solidFill>
                <a:schemeClr val="tx1">
                  <a:lumMod val="75000"/>
                  <a:lumOff val="25000"/>
                </a:schemeClr>
              </a:solidFill>
              <a:latin typeface="+mn-ea"/>
            </a:endParaRPr>
          </a:p>
          <a:p>
            <a:pPr marL="0" lvl="2">
              <a:lnSpc>
                <a:spcPct val="110000"/>
              </a:lnSpc>
              <a:buClr>
                <a:srgbClr val="F36C37"/>
              </a:buClr>
            </a:pPr>
            <a:r>
              <a:rPr lang="ja-JP" altLang="en-US" sz="1600" b="1" dirty="0">
                <a:solidFill>
                  <a:schemeClr val="tx1">
                    <a:lumMod val="75000"/>
                    <a:lumOff val="25000"/>
                  </a:schemeClr>
                </a:solidFill>
                <a:latin typeface="+mn-ea"/>
              </a:rPr>
              <a:t>　このようにして、元のデータを加工して有用な新たな説明変数（特徴量）を加えることを</a:t>
            </a:r>
            <a:r>
              <a:rPr lang="ja-JP" altLang="en-US" sz="1600" b="1" dirty="0">
                <a:solidFill>
                  <a:srgbClr val="F47746"/>
                </a:solidFill>
                <a:latin typeface="+mn-ea"/>
              </a:rPr>
              <a:t>特徴量エンジニアリング</a:t>
            </a:r>
            <a:r>
              <a:rPr lang="ja-JP" altLang="en-US" sz="1600" b="1" dirty="0">
                <a:solidFill>
                  <a:schemeClr val="tx1">
                    <a:lumMod val="75000"/>
                    <a:lumOff val="25000"/>
                  </a:schemeClr>
                </a:solidFill>
                <a:latin typeface="+mn-ea"/>
              </a:rPr>
              <a:t>といいます。また、</a:t>
            </a:r>
            <a:r>
              <a:rPr lang="ja-JP" altLang="en-US" sz="1600" b="1" dirty="0">
                <a:solidFill>
                  <a:srgbClr val="F47746"/>
                </a:solidFill>
                <a:latin typeface="+mn-ea"/>
              </a:rPr>
              <a:t>モデルの種類によっては非線形性を表現できるものもあります</a:t>
            </a:r>
            <a:r>
              <a:rPr lang="ja-JP" altLang="en-US" sz="1600" b="1" dirty="0">
                <a:solidFill>
                  <a:schemeClr val="tx1">
                    <a:lumMod val="75000"/>
                    <a:lumOff val="25000"/>
                  </a:schemeClr>
                </a:solidFill>
                <a:latin typeface="+mn-ea"/>
              </a:rPr>
              <a:t>。後の章で紹介する、決定木系のモデルやディープラーニングはこの非線形な特性を表現することができます。</a:t>
            </a:r>
            <a:endParaRPr lang="en-US" altLang="ja-JP" sz="1600" b="1" dirty="0">
              <a:solidFill>
                <a:schemeClr val="tx1">
                  <a:lumMod val="75000"/>
                  <a:lumOff val="25000"/>
                </a:schemeClr>
              </a:solidFill>
              <a:latin typeface="+mn-ea"/>
            </a:endParaRPr>
          </a:p>
          <a:p>
            <a:pPr marL="0" lvl="2">
              <a:lnSpc>
                <a:spcPct val="110000"/>
              </a:lnSpc>
              <a:buClr>
                <a:srgbClr val="F36C37"/>
              </a:buClr>
            </a:pPr>
            <a:endParaRPr lang="en-US" altLang="ja-JP" sz="1600" b="1" dirty="0">
              <a:solidFill>
                <a:schemeClr val="tx1">
                  <a:lumMod val="75000"/>
                  <a:lumOff val="25000"/>
                </a:schemeClr>
              </a:solidFill>
              <a:latin typeface="+mn-ea"/>
            </a:endParaRPr>
          </a:p>
          <a:p>
            <a:pPr marL="0" lvl="2">
              <a:lnSpc>
                <a:spcPct val="110000"/>
              </a:lnSpc>
              <a:buClr>
                <a:srgbClr val="F36C37"/>
              </a:buClr>
            </a:pPr>
            <a:r>
              <a:rPr lang="en-US" altLang="ja-JP" sz="1600" b="1" dirty="0">
                <a:solidFill>
                  <a:schemeClr val="tx1">
                    <a:lumMod val="75000"/>
                    <a:lumOff val="25000"/>
                  </a:schemeClr>
                </a:solidFill>
                <a:latin typeface="+mn-ea"/>
              </a:rPr>
              <a:t>※ </a:t>
            </a:r>
            <a:r>
              <a:rPr lang="ja-JP" altLang="en-US" sz="1600" b="1" dirty="0">
                <a:solidFill>
                  <a:schemeClr val="tx1">
                    <a:lumMod val="75000"/>
                    <a:lumOff val="25000"/>
                  </a:schemeClr>
                </a:solidFill>
                <a:latin typeface="+mn-ea"/>
              </a:rPr>
              <a:t>本コースでは特徴量エンジニアリングについては扱いません</a:t>
            </a:r>
          </a:p>
        </p:txBody>
      </p:sp>
    </p:spTree>
    <p:extLst>
      <p:ext uri="{BB962C8B-B14F-4D97-AF65-F5344CB8AC3E}">
        <p14:creationId xmlns:p14="http://schemas.microsoft.com/office/powerpoint/2010/main" val="90987704"/>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四角形: 角を丸くする 16">
            <a:extLst>
              <a:ext uri="{FF2B5EF4-FFF2-40B4-BE49-F238E27FC236}">
                <a16:creationId xmlns:a16="http://schemas.microsoft.com/office/drawing/2014/main" id="{57566B2E-1829-41E0-B612-09B5394ABBCE}"/>
              </a:ext>
            </a:extLst>
          </p:cNvPr>
          <p:cNvSpPr/>
          <p:nvPr/>
        </p:nvSpPr>
        <p:spPr bwMode="auto">
          <a:xfrm>
            <a:off x="856302" y="1389468"/>
            <a:ext cx="10493870" cy="577189"/>
          </a:xfrm>
          <a:prstGeom prst="roundRect">
            <a:avLst>
              <a:gd name="adj" fmla="val 13183"/>
            </a:avLst>
          </a:prstGeom>
          <a:solidFill>
            <a:srgbClr val="00879E"/>
          </a:solidFill>
          <a:ln w="19050" algn="ctr">
            <a:solidFill>
              <a:srgbClr val="00879E"/>
            </a:solidFill>
            <a:prstDash val="solid"/>
            <a:round/>
            <a:headEnd/>
            <a:tailEnd/>
          </a:ln>
          <a:effectLst/>
        </p:spPr>
        <p:txBody>
          <a:bodyPr wrap="none" rtlCol="0" anchor="ctr"/>
          <a:lstStyle/>
          <a:p>
            <a:pPr algn="ctr" fontAlgn="base">
              <a:spcBef>
                <a:spcPct val="0"/>
              </a:spcBef>
              <a:spcAft>
                <a:spcPct val="0"/>
              </a:spcAft>
            </a:pPr>
            <a:endParaRPr kumimoji="1" lang="ja-JP" altLang="en-US" dirty="0">
              <a:solidFill>
                <a:schemeClr val="bg1"/>
              </a:solidFill>
              <a:latin typeface="Arial" pitchFamily="34" charset="0"/>
              <a:ea typeface="ＭＳ Ｐゴシック" pitchFamily="50" charset="-128"/>
            </a:endParaRPr>
          </a:p>
        </p:txBody>
      </p:sp>
      <p:sp>
        <p:nvSpPr>
          <p:cNvPr id="19" name="正方形/長方形 18">
            <a:extLst>
              <a:ext uri="{FF2B5EF4-FFF2-40B4-BE49-F238E27FC236}">
                <a16:creationId xmlns:a16="http://schemas.microsoft.com/office/drawing/2014/main" id="{5AA98520-8305-4BF0-8BC1-D15BB56813A8}"/>
              </a:ext>
            </a:extLst>
          </p:cNvPr>
          <p:cNvSpPr/>
          <p:nvPr/>
        </p:nvSpPr>
        <p:spPr>
          <a:xfrm>
            <a:off x="1114619" y="1496365"/>
            <a:ext cx="7525251" cy="440120"/>
          </a:xfrm>
          <a:prstGeom prst="rect">
            <a:avLst/>
          </a:prstGeom>
          <a:noFill/>
          <a:ln w="19050" algn="ctr">
            <a:noFill/>
            <a:prstDash val="dash"/>
            <a:round/>
            <a:headEnd/>
            <a:tailEnd/>
          </a:ln>
          <a:effectLst/>
        </p:spPr>
        <p:txBody>
          <a:bodyPr wrap="none" rtlCol="0" anchor="ctr"/>
          <a:lstStyle/>
          <a:p>
            <a:pPr fontAlgn="base">
              <a:spcBef>
                <a:spcPct val="0"/>
              </a:spcBef>
              <a:spcAft>
                <a:spcPct val="0"/>
              </a:spcAft>
            </a:pPr>
            <a:r>
              <a:rPr kumimoji="1" lang="ja-JP" altLang="en-US" sz="2200" b="1" spc="300" dirty="0">
                <a:solidFill>
                  <a:schemeClr val="bg1"/>
                </a:solidFill>
                <a:latin typeface="+mj-ea"/>
                <a:ea typeface="+mj-ea"/>
              </a:rPr>
              <a:t>利点</a:t>
            </a:r>
          </a:p>
        </p:txBody>
      </p:sp>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lang="ja-JP" altLang="en-US" dirty="0"/>
              <a:t>（参考）</a:t>
            </a:r>
            <a:r>
              <a:rPr kumimoji="1" lang="ja-JP" altLang="en-US" dirty="0"/>
              <a:t>線形回帰まとめ</a:t>
            </a:r>
          </a:p>
        </p:txBody>
      </p:sp>
      <p:sp>
        <p:nvSpPr>
          <p:cNvPr id="4" name="スライド番号プレースホルダー 3">
            <a:extLst>
              <a:ext uri="{FF2B5EF4-FFF2-40B4-BE49-F238E27FC236}">
                <a16:creationId xmlns:a16="http://schemas.microsoft.com/office/drawing/2014/main" id="{CE714A00-A721-4EF8-9336-0E58C0E72D6B}"/>
              </a:ext>
            </a:extLst>
          </p:cNvPr>
          <p:cNvSpPr>
            <a:spLocks noGrp="1"/>
          </p:cNvSpPr>
          <p:nvPr>
            <p:ph type="sldNum" sz="quarter" idx="10"/>
          </p:nvPr>
        </p:nvSpPr>
        <p:spPr/>
        <p:txBody>
          <a:bodyPr/>
          <a:lstStyle/>
          <a:p>
            <a:fld id="{5D750650-B10A-47BF-93C2-E1678438B37A}" type="slidenum">
              <a:rPr kumimoji="1" lang="ja-JP" altLang="en-US" smtClean="0"/>
              <a:pPr/>
              <a:t>193</a:t>
            </a:fld>
            <a:endParaRPr kumimoji="1" lang="ja-JP" altLang="en-US"/>
          </a:p>
        </p:txBody>
      </p:sp>
      <p:sp>
        <p:nvSpPr>
          <p:cNvPr id="9" name="コンテンツ プレースホルダー 2">
            <a:extLst>
              <a:ext uri="{FF2B5EF4-FFF2-40B4-BE49-F238E27FC236}">
                <a16:creationId xmlns:a16="http://schemas.microsoft.com/office/drawing/2014/main" id="{70AA5C98-0163-4113-9F18-BF16B2AB80DE}"/>
              </a:ext>
            </a:extLst>
          </p:cNvPr>
          <p:cNvSpPr txBox="1">
            <a:spLocks/>
          </p:cNvSpPr>
          <p:nvPr/>
        </p:nvSpPr>
        <p:spPr bwMode="auto">
          <a:xfrm>
            <a:off x="920082" y="2182628"/>
            <a:ext cx="10493870" cy="819789"/>
          </a:xfrm>
          <a:prstGeom prst="rect">
            <a:avLst/>
          </a:prstGeom>
        </p:spPr>
        <p:txBody>
          <a:bodyPr vert="horz" wrap="none" lIns="91440" tIns="45720" rIns="91440" bIns="45720" rtlCol="0">
            <a:noAutofit/>
          </a:bodyPr>
          <a:lstStyle>
            <a:lvl1pPr marL="357188" marR="0" indent="-357188"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n"/>
              <a:tabLst/>
              <a:defRPr kumimoji="1" lang="en-US" altLang="ja-JP"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1pPr>
            <a:lvl2pPr marL="742950" marR="0" indent="-28575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l"/>
              <a:tabLst/>
              <a:defRPr kumimoji="1" lang="ja-JP" altLang="en-US"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2pPr>
            <a:lvl3pPr marL="1143000" marR="0" indent="-2286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3pPr>
            <a:lvl4pPr marL="1714500" marR="0" indent="-3429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4pPr>
            <a:lvl5pPr marL="2114550" marR="0" indent="-28575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lnSpc>
                <a:spcPct val="130000"/>
              </a:lnSpc>
              <a:spcBef>
                <a:spcPts val="0"/>
              </a:spcBef>
              <a:spcAft>
                <a:spcPts val="0"/>
              </a:spcAft>
              <a:buClr>
                <a:schemeClr val="tx1">
                  <a:lumMod val="75000"/>
                  <a:lumOff val="25000"/>
                </a:schemeClr>
              </a:buClr>
            </a:pPr>
            <a:r>
              <a:rPr lang="ja-JP" altLang="en-US" sz="2000" b="1" dirty="0">
                <a:solidFill>
                  <a:srgbClr val="494949"/>
                </a:solidFill>
              </a:rPr>
              <a:t>学習も予測も非常に高速</a:t>
            </a:r>
            <a:endParaRPr lang="en-US" altLang="ja-JP" sz="2000" b="1" dirty="0">
              <a:solidFill>
                <a:srgbClr val="494949"/>
              </a:solidFill>
            </a:endParaRPr>
          </a:p>
          <a:p>
            <a:pPr>
              <a:lnSpc>
                <a:spcPct val="130000"/>
              </a:lnSpc>
              <a:spcBef>
                <a:spcPts val="0"/>
              </a:spcBef>
              <a:spcAft>
                <a:spcPts val="0"/>
              </a:spcAft>
              <a:buClr>
                <a:schemeClr val="tx1">
                  <a:lumMod val="75000"/>
                  <a:lumOff val="25000"/>
                </a:schemeClr>
              </a:buClr>
            </a:pPr>
            <a:r>
              <a:rPr lang="ja-JP" altLang="en-US" sz="2000" b="1" dirty="0">
                <a:solidFill>
                  <a:srgbClr val="494949"/>
                </a:solidFill>
              </a:rPr>
              <a:t>非常に大きなデータに対してもロジック的にもリソース的にも機能する</a:t>
            </a:r>
            <a:endParaRPr kumimoji="1" lang="en-US" altLang="ja-JP" sz="2000" b="1" dirty="0">
              <a:solidFill>
                <a:srgbClr val="494949"/>
              </a:solidFill>
            </a:endParaRPr>
          </a:p>
          <a:p>
            <a:pPr>
              <a:lnSpc>
                <a:spcPct val="130000"/>
              </a:lnSpc>
              <a:spcBef>
                <a:spcPts val="0"/>
              </a:spcBef>
              <a:spcAft>
                <a:spcPts val="0"/>
              </a:spcAft>
              <a:buClr>
                <a:schemeClr val="tx1">
                  <a:lumMod val="75000"/>
                  <a:lumOff val="25000"/>
                </a:schemeClr>
              </a:buClr>
            </a:pPr>
            <a:r>
              <a:rPr lang="ja-JP" altLang="en-US" sz="2000" b="1" dirty="0">
                <a:solidFill>
                  <a:srgbClr val="494949"/>
                </a:solidFill>
              </a:rPr>
              <a:t>データ量が非常に少ない場合にも利用できる場合がある</a:t>
            </a:r>
            <a:endParaRPr lang="en-US" altLang="ja-JP" sz="2000" b="1" dirty="0">
              <a:solidFill>
                <a:srgbClr val="494949"/>
              </a:solidFill>
            </a:endParaRPr>
          </a:p>
          <a:p>
            <a:pPr>
              <a:lnSpc>
                <a:spcPct val="130000"/>
              </a:lnSpc>
              <a:spcBef>
                <a:spcPts val="0"/>
              </a:spcBef>
              <a:spcAft>
                <a:spcPts val="0"/>
              </a:spcAft>
              <a:buClr>
                <a:schemeClr val="tx1">
                  <a:lumMod val="75000"/>
                  <a:lumOff val="25000"/>
                </a:schemeClr>
              </a:buClr>
            </a:pPr>
            <a:r>
              <a:rPr lang="ja-JP" altLang="en-US" sz="2000" b="1" dirty="0">
                <a:solidFill>
                  <a:srgbClr val="494949"/>
                </a:solidFill>
              </a:rPr>
              <a:t>予測手法が比較的理解しやすく、説明変数の与える効果が説明しやすい</a:t>
            </a:r>
            <a:endParaRPr lang="en-US" altLang="ja-JP" sz="2000" b="1" dirty="0">
              <a:solidFill>
                <a:srgbClr val="494949"/>
              </a:solidFill>
            </a:endParaRPr>
          </a:p>
        </p:txBody>
      </p:sp>
      <p:sp>
        <p:nvSpPr>
          <p:cNvPr id="14" name="コンテンツ プレースホルダー 2">
            <a:extLst>
              <a:ext uri="{FF2B5EF4-FFF2-40B4-BE49-F238E27FC236}">
                <a16:creationId xmlns:a16="http://schemas.microsoft.com/office/drawing/2014/main" id="{C952CEC8-8CAA-4E29-A5EB-4FEAB8391488}"/>
              </a:ext>
            </a:extLst>
          </p:cNvPr>
          <p:cNvSpPr txBox="1">
            <a:spLocks/>
          </p:cNvSpPr>
          <p:nvPr/>
        </p:nvSpPr>
        <p:spPr bwMode="auto">
          <a:xfrm>
            <a:off x="920082" y="4848035"/>
            <a:ext cx="10493870" cy="819789"/>
          </a:xfrm>
          <a:prstGeom prst="rect">
            <a:avLst/>
          </a:prstGeom>
        </p:spPr>
        <p:txBody>
          <a:bodyPr vert="horz" wrap="none" lIns="91440" tIns="45720" rIns="91440" bIns="45720" rtlCol="0">
            <a:noAutofit/>
          </a:bodyPr>
          <a:lstStyle>
            <a:lvl1pPr marL="357188" marR="0" indent="-357188"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n"/>
              <a:tabLst/>
              <a:defRPr kumimoji="1" lang="en-US" altLang="ja-JP"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1pPr>
            <a:lvl2pPr marL="742950" marR="0" indent="-28575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l"/>
              <a:tabLst/>
              <a:defRPr kumimoji="1" lang="ja-JP" altLang="en-US"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2pPr>
            <a:lvl3pPr marL="1143000" marR="0" indent="-2286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3pPr>
            <a:lvl4pPr marL="1714500" marR="0" indent="-3429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4pPr>
            <a:lvl5pPr marL="2114550" marR="0" indent="-28575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lnSpc>
                <a:spcPct val="130000"/>
              </a:lnSpc>
              <a:spcBef>
                <a:spcPts val="0"/>
              </a:spcBef>
              <a:spcAft>
                <a:spcPts val="0"/>
              </a:spcAft>
              <a:buClr>
                <a:schemeClr val="tx1">
                  <a:lumMod val="75000"/>
                  <a:lumOff val="25000"/>
                </a:schemeClr>
              </a:buClr>
            </a:pPr>
            <a:r>
              <a:rPr lang="ja-JP" altLang="en-US" sz="2000" b="1" dirty="0"/>
              <a:t>他の種類のモデルが使用できる場合に、比較的精度が低い場合が多い</a:t>
            </a:r>
          </a:p>
          <a:p>
            <a:pPr>
              <a:lnSpc>
                <a:spcPct val="130000"/>
              </a:lnSpc>
              <a:spcBef>
                <a:spcPts val="0"/>
              </a:spcBef>
              <a:spcAft>
                <a:spcPts val="0"/>
              </a:spcAft>
              <a:buClr>
                <a:schemeClr val="tx1">
                  <a:lumMod val="75000"/>
                  <a:lumOff val="25000"/>
                </a:schemeClr>
              </a:buClr>
            </a:pPr>
            <a:r>
              <a:rPr lang="ja-JP" altLang="en-US" sz="2000" b="1" dirty="0"/>
              <a:t>非線形な特性を表すことが苦手</a:t>
            </a:r>
            <a:endParaRPr lang="en-US" altLang="ja-JP" sz="2000" b="1" dirty="0"/>
          </a:p>
          <a:p>
            <a:pPr>
              <a:lnSpc>
                <a:spcPct val="130000"/>
              </a:lnSpc>
              <a:spcBef>
                <a:spcPts val="0"/>
              </a:spcBef>
              <a:spcAft>
                <a:spcPts val="0"/>
              </a:spcAft>
              <a:buClr>
                <a:schemeClr val="tx1">
                  <a:lumMod val="75000"/>
                  <a:lumOff val="25000"/>
                </a:schemeClr>
              </a:buClr>
            </a:pPr>
            <a:r>
              <a:rPr lang="ja-JP" altLang="en-US" sz="2000" b="1" dirty="0"/>
              <a:t>説明変数が多いと過学習を起こしやすい（過学習については後述）</a:t>
            </a:r>
            <a:endParaRPr lang="en-US" altLang="ja-JP" sz="2000" b="1" u="sng" dirty="0"/>
          </a:p>
        </p:txBody>
      </p:sp>
      <p:sp>
        <p:nvSpPr>
          <p:cNvPr id="20" name="四角形: 角を丸くする 19">
            <a:extLst>
              <a:ext uri="{FF2B5EF4-FFF2-40B4-BE49-F238E27FC236}">
                <a16:creationId xmlns:a16="http://schemas.microsoft.com/office/drawing/2014/main" id="{AEA6BD48-1FC2-44ED-8B5F-BB34F97EE17C}"/>
              </a:ext>
            </a:extLst>
          </p:cNvPr>
          <p:cNvSpPr/>
          <p:nvPr/>
        </p:nvSpPr>
        <p:spPr bwMode="auto">
          <a:xfrm>
            <a:off x="856302" y="3986797"/>
            <a:ext cx="10493870" cy="577189"/>
          </a:xfrm>
          <a:prstGeom prst="roundRect">
            <a:avLst>
              <a:gd name="adj" fmla="val 13183"/>
            </a:avLst>
          </a:prstGeom>
          <a:solidFill>
            <a:srgbClr val="00879E"/>
          </a:solidFill>
          <a:ln w="19050" algn="ctr">
            <a:solidFill>
              <a:srgbClr val="00879E"/>
            </a:solidFill>
            <a:prstDash val="solid"/>
            <a:round/>
            <a:headEnd/>
            <a:tailEnd/>
          </a:ln>
          <a:effectLst/>
        </p:spPr>
        <p:txBody>
          <a:bodyPr wrap="none" rtlCol="0" anchor="ctr"/>
          <a:lstStyle/>
          <a:p>
            <a:pPr algn="ctr" fontAlgn="base">
              <a:spcBef>
                <a:spcPct val="0"/>
              </a:spcBef>
              <a:spcAft>
                <a:spcPct val="0"/>
              </a:spcAft>
            </a:pPr>
            <a:endParaRPr kumimoji="1" lang="ja-JP" altLang="en-US" dirty="0">
              <a:solidFill>
                <a:schemeClr val="bg1"/>
              </a:solidFill>
              <a:latin typeface="Arial" pitchFamily="34" charset="0"/>
              <a:ea typeface="ＭＳ Ｐゴシック" pitchFamily="50" charset="-128"/>
            </a:endParaRPr>
          </a:p>
        </p:txBody>
      </p:sp>
      <p:sp>
        <p:nvSpPr>
          <p:cNvPr id="21" name="正方形/長方形 20">
            <a:extLst>
              <a:ext uri="{FF2B5EF4-FFF2-40B4-BE49-F238E27FC236}">
                <a16:creationId xmlns:a16="http://schemas.microsoft.com/office/drawing/2014/main" id="{919EBD44-0846-43EE-9A0D-D2B2800F31D9}"/>
              </a:ext>
            </a:extLst>
          </p:cNvPr>
          <p:cNvSpPr/>
          <p:nvPr/>
        </p:nvSpPr>
        <p:spPr>
          <a:xfrm>
            <a:off x="1114618" y="4063867"/>
            <a:ext cx="7525251" cy="440120"/>
          </a:xfrm>
          <a:prstGeom prst="rect">
            <a:avLst/>
          </a:prstGeom>
          <a:noFill/>
          <a:ln w="19050" algn="ctr">
            <a:noFill/>
            <a:prstDash val="dash"/>
            <a:round/>
            <a:headEnd/>
            <a:tailEnd/>
          </a:ln>
          <a:effectLst/>
        </p:spPr>
        <p:txBody>
          <a:bodyPr wrap="none" rtlCol="0" anchor="ctr"/>
          <a:lstStyle/>
          <a:p>
            <a:pPr fontAlgn="base">
              <a:spcBef>
                <a:spcPct val="0"/>
              </a:spcBef>
              <a:spcAft>
                <a:spcPct val="0"/>
              </a:spcAft>
            </a:pPr>
            <a:r>
              <a:rPr kumimoji="1" lang="ja-JP" altLang="en-US" sz="2200" b="1" spc="300" dirty="0">
                <a:solidFill>
                  <a:schemeClr val="bg1"/>
                </a:solidFill>
                <a:latin typeface="+mj-ea"/>
                <a:ea typeface="+mj-ea"/>
              </a:rPr>
              <a:t>欠点</a:t>
            </a:r>
          </a:p>
        </p:txBody>
      </p:sp>
      <p:sp>
        <p:nvSpPr>
          <p:cNvPr id="16" name="テキスト ボックス 15">
            <a:extLst>
              <a:ext uri="{FF2B5EF4-FFF2-40B4-BE49-F238E27FC236}">
                <a16:creationId xmlns:a16="http://schemas.microsoft.com/office/drawing/2014/main" id="{A4E24FC3-2BC6-414B-8AB3-54FF60843642}"/>
              </a:ext>
            </a:extLst>
          </p:cNvPr>
          <p:cNvSpPr txBox="1"/>
          <p:nvPr/>
        </p:nvSpPr>
        <p:spPr>
          <a:xfrm>
            <a:off x="766763" y="893172"/>
            <a:ext cx="10647189" cy="446276"/>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20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r>
              <a:rPr lang="ja-JP" altLang="en-US" dirty="0"/>
              <a:t>説明変数（特徴量）の線形関数を用いて目的変数を予測するモデル</a:t>
            </a:r>
          </a:p>
        </p:txBody>
      </p:sp>
      <p:sp>
        <p:nvSpPr>
          <p:cNvPr id="18" name="テキスト ボックス 17">
            <a:extLst>
              <a:ext uri="{FF2B5EF4-FFF2-40B4-BE49-F238E27FC236}">
                <a16:creationId xmlns:a16="http://schemas.microsoft.com/office/drawing/2014/main" id="{FCCED9A9-A0ED-46E7-A8EA-D4F21293D783}"/>
              </a:ext>
            </a:extLst>
          </p:cNvPr>
          <p:cNvSpPr txBox="1"/>
          <p:nvPr/>
        </p:nvSpPr>
        <p:spPr>
          <a:xfrm>
            <a:off x="3389856" y="6134027"/>
            <a:ext cx="8035382" cy="340093"/>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20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pPr algn="r"/>
            <a:r>
              <a:rPr lang="en-US" altLang="ja-JP" sz="1400" dirty="0"/>
              <a:t>※ </a:t>
            </a:r>
            <a:r>
              <a:rPr lang="ja-JP" altLang="en-US" sz="1400" dirty="0"/>
              <a:t>線形回帰に改良を施した発展的な手法もあります</a:t>
            </a:r>
          </a:p>
        </p:txBody>
      </p:sp>
    </p:spTree>
    <p:extLst>
      <p:ext uri="{BB962C8B-B14F-4D97-AF65-F5344CB8AC3E}">
        <p14:creationId xmlns:p14="http://schemas.microsoft.com/office/powerpoint/2010/main" val="2804693048"/>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kumimoji="1" lang="ja-JP" altLang="en-US" dirty="0"/>
              <a:t>（参考）</a:t>
            </a:r>
            <a:r>
              <a:rPr kumimoji="1" lang="en-US" altLang="ja-JP" dirty="0"/>
              <a:t>scikit-</a:t>
            </a:r>
            <a:r>
              <a:rPr lang="en-US" altLang="ja-JP" dirty="0"/>
              <a:t>learn</a:t>
            </a:r>
            <a:r>
              <a:rPr lang="ja-JP" altLang="en-US" dirty="0"/>
              <a:t>の</a:t>
            </a:r>
            <a:r>
              <a:rPr lang="en-US" altLang="ja-JP" dirty="0" err="1"/>
              <a:t>OneHotEncoder</a:t>
            </a:r>
            <a:endParaRPr kumimoji="1" lang="ja-JP" altLang="en-US" dirty="0"/>
          </a:p>
        </p:txBody>
      </p:sp>
      <p:sp>
        <p:nvSpPr>
          <p:cNvPr id="5" name="スライド番号プレースホルダー 4">
            <a:extLst>
              <a:ext uri="{FF2B5EF4-FFF2-40B4-BE49-F238E27FC236}">
                <a16:creationId xmlns:a16="http://schemas.microsoft.com/office/drawing/2014/main" id="{C905B90A-465B-402F-BC68-6932C2B00E04}"/>
              </a:ext>
            </a:extLst>
          </p:cNvPr>
          <p:cNvSpPr>
            <a:spLocks noGrp="1"/>
          </p:cNvSpPr>
          <p:nvPr>
            <p:ph type="sldNum" sz="quarter" idx="10"/>
          </p:nvPr>
        </p:nvSpPr>
        <p:spPr/>
        <p:txBody>
          <a:bodyPr/>
          <a:lstStyle/>
          <a:p>
            <a:fld id="{5D750650-B10A-47BF-93C2-E1678438B37A}" type="slidenum">
              <a:rPr kumimoji="1" lang="ja-JP" altLang="en-US" smtClean="0"/>
              <a:pPr/>
              <a:t>194</a:t>
            </a:fld>
            <a:endParaRPr kumimoji="1" lang="ja-JP" altLang="en-US"/>
          </a:p>
        </p:txBody>
      </p:sp>
      <p:sp>
        <p:nvSpPr>
          <p:cNvPr id="12" name="正方形/長方形 11">
            <a:extLst>
              <a:ext uri="{FF2B5EF4-FFF2-40B4-BE49-F238E27FC236}">
                <a16:creationId xmlns:a16="http://schemas.microsoft.com/office/drawing/2014/main" id="{62062C14-5D7C-4D79-8CF4-E782502C7964}"/>
              </a:ext>
            </a:extLst>
          </p:cNvPr>
          <p:cNvSpPr/>
          <p:nvPr/>
        </p:nvSpPr>
        <p:spPr bwMode="auto">
          <a:xfrm>
            <a:off x="801690" y="2812429"/>
            <a:ext cx="10658473" cy="3268313"/>
          </a:xfrm>
          <a:prstGeom prst="rect">
            <a:avLst/>
          </a:prstGeom>
          <a:solidFill>
            <a:srgbClr val="ECECEC"/>
          </a:solidFill>
          <a:ln w="12700">
            <a:noFill/>
          </a:ln>
          <a:effectLst/>
        </p:spPr>
        <p:style>
          <a:lnRef idx="1">
            <a:schemeClr val="accent1"/>
          </a:lnRef>
          <a:fillRef idx="2">
            <a:schemeClr val="accent1"/>
          </a:fillRef>
          <a:effectRef idx="1">
            <a:schemeClr val="accent1"/>
          </a:effectRef>
          <a:fontRef idx="minor">
            <a:schemeClr val="dk1"/>
          </a:fontRef>
        </p:style>
        <p:txBody>
          <a:bodyPr vert="horz" wrap="square" lIns="84406" tIns="42203" rIns="84406" bIns="42203" numCol="1" rtlCol="0" anchor="t" anchorCtr="0" compatLnSpc="1">
            <a:prstTxWarp prst="textNoShape">
              <a:avLst/>
            </a:prstTxWarp>
            <a:normAutofit lnSpcReduction="10000"/>
          </a:bodyPr>
          <a:lstStyle/>
          <a:p>
            <a:r>
              <a:rPr lang="en-US" altLang="ja-JP" sz="1400" dirty="0">
                <a:solidFill>
                  <a:srgbClr val="00879E"/>
                </a:solidFill>
                <a:latin typeface="Meiryo UI" panose="020B0604030504040204" pitchFamily="50" charset="-128"/>
                <a:ea typeface="Meiryo UI" panose="020B0604030504040204" pitchFamily="50" charset="-128"/>
              </a:rPr>
              <a:t>#</a:t>
            </a:r>
            <a:r>
              <a:rPr lang="ja-JP" altLang="en-US" sz="1400" dirty="0">
                <a:solidFill>
                  <a:srgbClr val="00879E"/>
                </a:solidFill>
                <a:latin typeface="Meiryo UI" panose="020B0604030504040204" pitchFamily="50" charset="-128"/>
                <a:ea typeface="Meiryo UI" panose="020B0604030504040204" pitchFamily="50" charset="-128"/>
              </a:rPr>
              <a:t> ライブラリをインポート</a:t>
            </a:r>
            <a:endParaRPr lang="en-US" altLang="ja-JP" sz="1400" dirty="0">
              <a:solidFill>
                <a:srgbClr val="00879E"/>
              </a:solidFill>
              <a:latin typeface="Meiryo UI" panose="020B0604030504040204" pitchFamily="50" charset="-128"/>
              <a:ea typeface="Meiryo UI" panose="020B0604030504040204" pitchFamily="50" charset="-128"/>
            </a:endParaRPr>
          </a:p>
          <a:p>
            <a:r>
              <a:rPr lang="en-US" altLang="ja-JP" sz="1400" b="0" dirty="0">
                <a:solidFill>
                  <a:srgbClr val="AF00DB"/>
                </a:solidFill>
                <a:effectLst/>
                <a:latin typeface="Meiryo UI" panose="020B0604030504040204" pitchFamily="50" charset="-128"/>
                <a:ea typeface="Meiryo UI" panose="020B0604030504040204" pitchFamily="50" charset="-128"/>
              </a:rPr>
              <a:t>import</a:t>
            </a:r>
            <a:r>
              <a:rPr lang="en-US" altLang="ja-JP" sz="1400" b="0" dirty="0">
                <a:solidFill>
                  <a:srgbClr val="000000"/>
                </a:solidFill>
                <a:effectLst/>
                <a:latin typeface="Meiryo UI" panose="020B0604030504040204" pitchFamily="50" charset="-128"/>
                <a:ea typeface="Meiryo UI" panose="020B0604030504040204" pitchFamily="50" charset="-128"/>
              </a:rPr>
              <a:t> pandas </a:t>
            </a:r>
            <a:r>
              <a:rPr lang="en-US" altLang="ja-JP" sz="1400" b="0" dirty="0">
                <a:solidFill>
                  <a:srgbClr val="AF00DB"/>
                </a:solidFill>
                <a:effectLst/>
                <a:latin typeface="Meiryo UI" panose="020B0604030504040204" pitchFamily="50" charset="-128"/>
                <a:ea typeface="Meiryo UI" panose="020B0604030504040204" pitchFamily="50" charset="-128"/>
              </a:rPr>
              <a:t>as</a:t>
            </a:r>
            <a:r>
              <a:rPr lang="en-US" altLang="ja-JP" sz="1400" b="0" dirty="0">
                <a:solidFill>
                  <a:srgbClr val="000000"/>
                </a:solidFill>
                <a:effectLst/>
                <a:latin typeface="Meiryo UI" panose="020B0604030504040204" pitchFamily="50" charset="-128"/>
                <a:ea typeface="Meiryo UI" panose="020B0604030504040204" pitchFamily="50" charset="-128"/>
              </a:rPr>
              <a:t> pd</a:t>
            </a:r>
          </a:p>
          <a:p>
            <a:r>
              <a:rPr lang="en-US" altLang="ja-JP" sz="1400" b="0" dirty="0">
                <a:solidFill>
                  <a:srgbClr val="AF00DB"/>
                </a:solidFill>
                <a:effectLst/>
                <a:latin typeface="Meiryo UI" panose="020B0604030504040204" pitchFamily="50" charset="-128"/>
                <a:ea typeface="Meiryo UI" panose="020B0604030504040204" pitchFamily="50" charset="-128"/>
              </a:rPr>
              <a:t>import</a:t>
            </a:r>
            <a:r>
              <a:rPr lang="en-US" altLang="ja-JP" sz="1400" b="0" dirty="0">
                <a:solidFill>
                  <a:srgbClr val="000000"/>
                </a:solidFill>
                <a:effectLst/>
                <a:latin typeface="Meiryo UI" panose="020B0604030504040204" pitchFamily="50" charset="-128"/>
                <a:ea typeface="Meiryo UI" panose="020B0604030504040204" pitchFamily="50" charset="-128"/>
              </a:rPr>
              <a:t> </a:t>
            </a:r>
            <a:r>
              <a:rPr lang="en-US" altLang="ja-JP" sz="1400" b="0" dirty="0" err="1">
                <a:solidFill>
                  <a:srgbClr val="000000"/>
                </a:solidFill>
                <a:effectLst/>
                <a:latin typeface="Meiryo UI" panose="020B0604030504040204" pitchFamily="50" charset="-128"/>
                <a:ea typeface="Meiryo UI" panose="020B0604030504040204" pitchFamily="50" charset="-128"/>
              </a:rPr>
              <a:t>sklearn.preprocessing</a:t>
            </a:r>
            <a:r>
              <a:rPr lang="en-US" altLang="ja-JP" sz="1400" b="0" dirty="0">
                <a:solidFill>
                  <a:srgbClr val="000000"/>
                </a:solidFill>
                <a:effectLst/>
                <a:latin typeface="Meiryo UI" panose="020B0604030504040204" pitchFamily="50" charset="-128"/>
                <a:ea typeface="Meiryo UI" panose="020B0604030504040204" pitchFamily="50" charset="-128"/>
              </a:rPr>
              <a:t> </a:t>
            </a:r>
            <a:r>
              <a:rPr lang="en-US" altLang="ja-JP" sz="1400" b="0" dirty="0">
                <a:solidFill>
                  <a:srgbClr val="AF00DB"/>
                </a:solidFill>
                <a:effectLst/>
                <a:latin typeface="Meiryo UI" panose="020B0604030504040204" pitchFamily="50" charset="-128"/>
                <a:ea typeface="Meiryo UI" panose="020B0604030504040204" pitchFamily="50" charset="-128"/>
              </a:rPr>
              <a:t>as</a:t>
            </a:r>
            <a:r>
              <a:rPr lang="en-US" altLang="ja-JP" sz="1400" b="0" dirty="0">
                <a:solidFill>
                  <a:srgbClr val="000000"/>
                </a:solidFill>
                <a:effectLst/>
                <a:latin typeface="Meiryo UI" panose="020B0604030504040204" pitchFamily="50" charset="-128"/>
                <a:ea typeface="Meiryo UI" panose="020B0604030504040204" pitchFamily="50" charset="-128"/>
              </a:rPr>
              <a:t> </a:t>
            </a:r>
            <a:r>
              <a:rPr lang="en-US" altLang="ja-JP" sz="1400" b="0" dirty="0" err="1">
                <a:solidFill>
                  <a:srgbClr val="000000"/>
                </a:solidFill>
                <a:effectLst/>
                <a:latin typeface="Meiryo UI" panose="020B0604030504040204" pitchFamily="50" charset="-128"/>
                <a:ea typeface="Meiryo UI" panose="020B0604030504040204" pitchFamily="50" charset="-128"/>
              </a:rPr>
              <a:t>sp</a:t>
            </a:r>
            <a:endParaRPr lang="en-US" altLang="ja-JP" sz="1400" b="0" dirty="0">
              <a:solidFill>
                <a:srgbClr val="000000"/>
              </a:solidFill>
              <a:effectLst/>
              <a:latin typeface="Meiryo UI" panose="020B0604030504040204" pitchFamily="50" charset="-128"/>
              <a:ea typeface="Meiryo UI" panose="020B0604030504040204" pitchFamily="50" charset="-128"/>
            </a:endParaRPr>
          </a:p>
          <a:p>
            <a:br>
              <a:rPr lang="en-US" altLang="ja-JP" sz="1400" b="0" dirty="0">
                <a:solidFill>
                  <a:srgbClr val="000000"/>
                </a:solidFill>
                <a:effectLst/>
                <a:latin typeface="Meiryo UI" panose="020B0604030504040204" pitchFamily="50" charset="-128"/>
                <a:ea typeface="Meiryo UI" panose="020B0604030504040204" pitchFamily="50" charset="-128"/>
              </a:rPr>
            </a:br>
            <a:r>
              <a:rPr lang="en-US" altLang="ja-JP" sz="1400" b="0" dirty="0" err="1">
                <a:solidFill>
                  <a:srgbClr val="000000"/>
                </a:solidFill>
                <a:effectLst/>
                <a:latin typeface="Meiryo UI" panose="020B0604030504040204" pitchFamily="50" charset="-128"/>
                <a:ea typeface="Meiryo UI" panose="020B0604030504040204" pitchFamily="50" charset="-128"/>
              </a:rPr>
              <a:t>df</a:t>
            </a:r>
            <a:r>
              <a:rPr lang="en-US" altLang="ja-JP" sz="1400" b="0" dirty="0">
                <a:solidFill>
                  <a:srgbClr val="000000"/>
                </a:solidFill>
                <a:effectLst/>
                <a:latin typeface="Meiryo UI" panose="020B0604030504040204" pitchFamily="50" charset="-128"/>
                <a:ea typeface="Meiryo UI" panose="020B0604030504040204" pitchFamily="50" charset="-128"/>
              </a:rPr>
              <a:t> = </a:t>
            </a:r>
            <a:r>
              <a:rPr lang="en-US" altLang="ja-JP" sz="1400" b="0" dirty="0" err="1">
                <a:solidFill>
                  <a:srgbClr val="000000"/>
                </a:solidFill>
                <a:effectLst/>
                <a:latin typeface="Meiryo UI" panose="020B0604030504040204" pitchFamily="50" charset="-128"/>
                <a:ea typeface="Meiryo UI" panose="020B0604030504040204" pitchFamily="50" charset="-128"/>
              </a:rPr>
              <a:t>pd.DataFrame</a:t>
            </a:r>
            <a:r>
              <a:rPr lang="en-US" altLang="ja-JP" sz="1400" b="0" dirty="0">
                <a:solidFill>
                  <a:srgbClr val="000000"/>
                </a:solidFill>
                <a:effectLst/>
                <a:latin typeface="Meiryo UI" panose="020B0604030504040204" pitchFamily="50" charset="-128"/>
                <a:ea typeface="Meiryo UI" panose="020B0604030504040204" pitchFamily="50" charset="-128"/>
              </a:rPr>
              <a:t>( [</a:t>
            </a:r>
            <a:r>
              <a:rPr lang="en-US" altLang="ja-JP" sz="1400" b="0" dirty="0">
                <a:solidFill>
                  <a:srgbClr val="A31515"/>
                </a:solidFill>
                <a:effectLst/>
                <a:latin typeface="Meiryo UI" panose="020B0604030504040204" pitchFamily="50" charset="-128"/>
                <a:ea typeface="Meiryo UI" panose="020B0604030504040204" pitchFamily="50" charset="-128"/>
              </a:rPr>
              <a:t>'</a:t>
            </a:r>
            <a:r>
              <a:rPr lang="en-US" altLang="ja-JP" sz="1400" b="0" dirty="0" err="1">
                <a:solidFill>
                  <a:srgbClr val="A31515"/>
                </a:solidFill>
                <a:effectLst/>
                <a:latin typeface="Meiryo UI" panose="020B0604030504040204" pitchFamily="50" charset="-128"/>
                <a:ea typeface="Meiryo UI" panose="020B0604030504040204" pitchFamily="50" charset="-128"/>
              </a:rPr>
              <a:t>a'</a:t>
            </a:r>
            <a:r>
              <a:rPr lang="en-US" altLang="ja-JP" sz="1400" b="0" dirty="0" err="1">
                <a:solidFill>
                  <a:srgbClr val="000000"/>
                </a:solidFill>
                <a:effectLst/>
                <a:latin typeface="Meiryo UI" panose="020B0604030504040204" pitchFamily="50" charset="-128"/>
                <a:ea typeface="Meiryo UI" panose="020B0604030504040204" pitchFamily="50" charset="-128"/>
              </a:rPr>
              <a:t>,</a:t>
            </a:r>
            <a:r>
              <a:rPr lang="en-US" altLang="ja-JP" sz="1400" b="0" dirty="0" err="1">
                <a:solidFill>
                  <a:srgbClr val="A31515"/>
                </a:solidFill>
                <a:effectLst/>
                <a:latin typeface="Meiryo UI" panose="020B0604030504040204" pitchFamily="50" charset="-128"/>
                <a:ea typeface="Meiryo UI" panose="020B0604030504040204" pitchFamily="50" charset="-128"/>
              </a:rPr>
              <a:t>'b'</a:t>
            </a:r>
            <a:r>
              <a:rPr lang="en-US" altLang="ja-JP" sz="1400" b="0" dirty="0" err="1">
                <a:solidFill>
                  <a:srgbClr val="000000"/>
                </a:solidFill>
                <a:effectLst/>
                <a:latin typeface="Meiryo UI" panose="020B0604030504040204" pitchFamily="50" charset="-128"/>
                <a:ea typeface="Meiryo UI" panose="020B0604030504040204" pitchFamily="50" charset="-128"/>
              </a:rPr>
              <a:t>,</a:t>
            </a:r>
            <a:r>
              <a:rPr lang="en-US" altLang="ja-JP" sz="1400" b="0" dirty="0" err="1">
                <a:solidFill>
                  <a:srgbClr val="A31515"/>
                </a:solidFill>
                <a:effectLst/>
                <a:latin typeface="Meiryo UI" panose="020B0604030504040204" pitchFamily="50" charset="-128"/>
                <a:ea typeface="Meiryo UI" panose="020B0604030504040204" pitchFamily="50" charset="-128"/>
              </a:rPr>
              <a:t>'c</a:t>
            </a:r>
            <a:r>
              <a:rPr lang="en-US" altLang="ja-JP" sz="1400" b="0" dirty="0">
                <a:solidFill>
                  <a:srgbClr val="A31515"/>
                </a:solidFill>
                <a:effectLst/>
                <a:latin typeface="Meiryo UI" panose="020B0604030504040204" pitchFamily="50" charset="-128"/>
                <a:ea typeface="Meiryo UI" panose="020B0604030504040204" pitchFamily="50" charset="-128"/>
              </a:rPr>
              <a:t>'</a:t>
            </a:r>
            <a:r>
              <a:rPr lang="en-US" altLang="ja-JP" sz="1400" b="0" dirty="0">
                <a:solidFill>
                  <a:srgbClr val="000000"/>
                </a:solidFill>
                <a:effectLst/>
                <a:latin typeface="Meiryo UI" panose="020B0604030504040204" pitchFamily="50" charset="-128"/>
                <a:ea typeface="Meiryo UI" panose="020B0604030504040204" pitchFamily="50" charset="-128"/>
              </a:rPr>
              <a:t>] )</a:t>
            </a:r>
          </a:p>
          <a:p>
            <a:endParaRPr lang="en-US" altLang="ja-JP" sz="1400" dirty="0">
              <a:latin typeface="Meiryo UI" panose="020B0604030504040204" pitchFamily="50" charset="-128"/>
              <a:ea typeface="Meiryo UI" panose="020B0604030504040204" pitchFamily="50" charset="-128"/>
            </a:endParaRPr>
          </a:p>
          <a:p>
            <a:r>
              <a:rPr lang="en-US" altLang="ja-JP" sz="1400" b="0" dirty="0">
                <a:solidFill>
                  <a:srgbClr val="00879E"/>
                </a:solidFill>
                <a:effectLst/>
                <a:latin typeface="Meiryo UI" panose="020B0604030504040204" pitchFamily="50" charset="-128"/>
                <a:ea typeface="Meiryo UI" panose="020B0604030504040204" pitchFamily="50" charset="-128"/>
              </a:rPr>
              <a:t># categories</a:t>
            </a:r>
            <a:r>
              <a:rPr lang="ja-JP" altLang="en-US" sz="1400" b="0" dirty="0">
                <a:solidFill>
                  <a:srgbClr val="00879E"/>
                </a:solidFill>
                <a:effectLst/>
                <a:latin typeface="Meiryo UI" panose="020B0604030504040204" pitchFamily="50" charset="-128"/>
                <a:ea typeface="Meiryo UI" panose="020B0604030504040204" pitchFamily="50" charset="-128"/>
              </a:rPr>
              <a:t>で変換するカテゴリを指定する</a:t>
            </a:r>
          </a:p>
          <a:p>
            <a:r>
              <a:rPr lang="en-US" altLang="ja-JP" sz="1400" b="0" dirty="0">
                <a:solidFill>
                  <a:srgbClr val="00879E"/>
                </a:solidFill>
                <a:effectLst/>
                <a:latin typeface="Meiryo UI" panose="020B0604030504040204" pitchFamily="50" charset="-128"/>
                <a:ea typeface="Meiryo UI" panose="020B0604030504040204" pitchFamily="50" charset="-128"/>
              </a:rPr>
              <a:t># </a:t>
            </a:r>
            <a:r>
              <a:rPr lang="en-US" altLang="ja-JP" sz="1400" b="0" dirty="0" err="1">
                <a:solidFill>
                  <a:srgbClr val="00879E"/>
                </a:solidFill>
                <a:effectLst/>
                <a:latin typeface="Meiryo UI" panose="020B0604030504040204" pitchFamily="50" charset="-128"/>
                <a:ea typeface="Meiryo UI" panose="020B0604030504040204" pitchFamily="50" charset="-128"/>
              </a:rPr>
              <a:t>handle_unknown</a:t>
            </a:r>
            <a:r>
              <a:rPr lang="ja-JP" altLang="en-US" sz="1400" b="0" dirty="0">
                <a:solidFill>
                  <a:srgbClr val="00879E"/>
                </a:solidFill>
                <a:effectLst/>
                <a:latin typeface="Meiryo UI" panose="020B0604030504040204" pitchFamily="50" charset="-128"/>
                <a:ea typeface="Meiryo UI" panose="020B0604030504040204" pitchFamily="50" charset="-128"/>
              </a:rPr>
              <a:t>に</a:t>
            </a:r>
            <a:r>
              <a:rPr lang="en-US" altLang="ja-JP" sz="1400" b="0" dirty="0">
                <a:solidFill>
                  <a:srgbClr val="00879E"/>
                </a:solidFill>
                <a:effectLst/>
                <a:latin typeface="Meiryo UI" panose="020B0604030504040204" pitchFamily="50" charset="-128"/>
                <a:ea typeface="Meiryo UI" panose="020B0604030504040204" pitchFamily="50" charset="-128"/>
              </a:rPr>
              <a:t>ignore</a:t>
            </a:r>
            <a:r>
              <a:rPr lang="ja-JP" altLang="en-US" sz="1400" b="0" dirty="0">
                <a:solidFill>
                  <a:srgbClr val="00879E"/>
                </a:solidFill>
                <a:effectLst/>
                <a:latin typeface="Meiryo UI" panose="020B0604030504040204" pitchFamily="50" charset="-128"/>
                <a:ea typeface="Meiryo UI" panose="020B0604030504040204" pitchFamily="50" charset="-128"/>
              </a:rPr>
              <a:t>を指定することで</a:t>
            </a:r>
            <a:r>
              <a:rPr lang="en-US" altLang="ja-JP" sz="1400" b="0" dirty="0">
                <a:solidFill>
                  <a:srgbClr val="00879E"/>
                </a:solidFill>
                <a:effectLst/>
                <a:latin typeface="Meiryo UI" panose="020B0604030504040204" pitchFamily="50" charset="-128"/>
                <a:ea typeface="Meiryo UI" panose="020B0604030504040204" pitchFamily="50" charset="-128"/>
              </a:rPr>
              <a:t>categories</a:t>
            </a:r>
            <a:r>
              <a:rPr lang="ja-JP" altLang="en-US" sz="1400" b="0" dirty="0">
                <a:solidFill>
                  <a:srgbClr val="00879E"/>
                </a:solidFill>
                <a:effectLst/>
                <a:latin typeface="Meiryo UI" panose="020B0604030504040204" pitchFamily="50" charset="-128"/>
                <a:ea typeface="Meiryo UI" panose="020B0604030504040204" pitchFamily="50" charset="-128"/>
              </a:rPr>
              <a:t>にないものは全ての値を</a:t>
            </a:r>
            <a:r>
              <a:rPr lang="en-US" altLang="ja-JP" sz="1400" b="0" dirty="0">
                <a:solidFill>
                  <a:srgbClr val="00879E"/>
                </a:solidFill>
                <a:effectLst/>
                <a:latin typeface="Meiryo UI" panose="020B0604030504040204" pitchFamily="50" charset="-128"/>
                <a:ea typeface="Meiryo UI" panose="020B0604030504040204" pitchFamily="50" charset="-128"/>
              </a:rPr>
              <a:t>0</a:t>
            </a:r>
            <a:r>
              <a:rPr lang="ja-JP" altLang="en-US" sz="1400" b="0" dirty="0">
                <a:solidFill>
                  <a:srgbClr val="00879E"/>
                </a:solidFill>
                <a:effectLst/>
                <a:latin typeface="Meiryo UI" panose="020B0604030504040204" pitchFamily="50" charset="-128"/>
                <a:ea typeface="Meiryo UI" panose="020B0604030504040204" pitchFamily="50" charset="-128"/>
              </a:rPr>
              <a:t>の行に変換する。</a:t>
            </a:r>
          </a:p>
          <a:p>
            <a:r>
              <a:rPr lang="en-US" altLang="ja-JP" sz="1400" dirty="0" err="1">
                <a:solidFill>
                  <a:srgbClr val="000000"/>
                </a:solidFill>
                <a:latin typeface="Meiryo UI" panose="020B0604030504040204" pitchFamily="50" charset="-128"/>
                <a:ea typeface="Meiryo UI" panose="020B0604030504040204" pitchFamily="50" charset="-128"/>
              </a:rPr>
              <a:t>o</a:t>
            </a:r>
            <a:r>
              <a:rPr lang="en-US" altLang="ja-JP" sz="1400" b="0" dirty="0" err="1">
                <a:solidFill>
                  <a:srgbClr val="000000"/>
                </a:solidFill>
                <a:effectLst/>
                <a:latin typeface="Meiryo UI" panose="020B0604030504040204" pitchFamily="50" charset="-128"/>
                <a:ea typeface="Meiryo UI" panose="020B0604030504040204" pitchFamily="50" charset="-128"/>
              </a:rPr>
              <a:t>he</a:t>
            </a:r>
            <a:r>
              <a:rPr lang="en-US" altLang="ja-JP" sz="1400" b="0" dirty="0">
                <a:solidFill>
                  <a:srgbClr val="000000"/>
                </a:solidFill>
                <a:effectLst/>
                <a:latin typeface="Meiryo UI" panose="020B0604030504040204" pitchFamily="50" charset="-128"/>
                <a:ea typeface="Meiryo UI" panose="020B0604030504040204" pitchFamily="50" charset="-128"/>
              </a:rPr>
              <a:t> = </a:t>
            </a:r>
            <a:r>
              <a:rPr lang="en-US" altLang="ja-JP" sz="1400" b="0" dirty="0" err="1">
                <a:solidFill>
                  <a:srgbClr val="000000"/>
                </a:solidFill>
                <a:effectLst/>
                <a:latin typeface="Meiryo UI" panose="020B0604030504040204" pitchFamily="50" charset="-128"/>
                <a:ea typeface="Meiryo UI" panose="020B0604030504040204" pitchFamily="50" charset="-128"/>
              </a:rPr>
              <a:t>sp.OneHotEncoder</a:t>
            </a:r>
            <a:r>
              <a:rPr lang="en-US" altLang="ja-JP" sz="1400" b="0" dirty="0">
                <a:solidFill>
                  <a:srgbClr val="000000"/>
                </a:solidFill>
                <a:effectLst/>
                <a:latin typeface="Meiryo UI" panose="020B0604030504040204" pitchFamily="50" charset="-128"/>
                <a:ea typeface="Meiryo UI" panose="020B0604030504040204" pitchFamily="50" charset="-128"/>
              </a:rPr>
              <a:t>(categories=[[</a:t>
            </a:r>
            <a:r>
              <a:rPr lang="en-US" altLang="ja-JP" sz="1400" b="0" dirty="0">
                <a:solidFill>
                  <a:srgbClr val="A31515"/>
                </a:solidFill>
                <a:effectLst/>
                <a:latin typeface="Meiryo UI" panose="020B0604030504040204" pitchFamily="50" charset="-128"/>
                <a:ea typeface="Meiryo UI" panose="020B0604030504040204" pitchFamily="50" charset="-128"/>
              </a:rPr>
              <a:t>‘</a:t>
            </a:r>
            <a:r>
              <a:rPr lang="en-US" altLang="ja-JP" sz="1400" b="0" dirty="0" err="1">
                <a:solidFill>
                  <a:srgbClr val="A31515"/>
                </a:solidFill>
                <a:effectLst/>
                <a:latin typeface="Meiryo UI" panose="020B0604030504040204" pitchFamily="50" charset="-128"/>
                <a:ea typeface="Meiryo UI" panose="020B0604030504040204" pitchFamily="50" charset="-128"/>
              </a:rPr>
              <a:t>a’</a:t>
            </a:r>
            <a:r>
              <a:rPr lang="en-US" altLang="ja-JP" sz="1400" b="0" dirty="0" err="1">
                <a:solidFill>
                  <a:srgbClr val="000000"/>
                </a:solidFill>
                <a:effectLst/>
                <a:latin typeface="Meiryo UI" panose="020B0604030504040204" pitchFamily="50" charset="-128"/>
                <a:ea typeface="Meiryo UI" panose="020B0604030504040204" pitchFamily="50" charset="-128"/>
              </a:rPr>
              <a:t>,</a:t>
            </a:r>
            <a:r>
              <a:rPr lang="en-US" altLang="ja-JP" sz="1400" b="0" dirty="0" err="1">
                <a:solidFill>
                  <a:srgbClr val="A31515"/>
                </a:solidFill>
                <a:effectLst/>
                <a:latin typeface="Meiryo UI" panose="020B0604030504040204" pitchFamily="50" charset="-128"/>
                <a:ea typeface="Meiryo UI" panose="020B0604030504040204" pitchFamily="50" charset="-128"/>
              </a:rPr>
              <a:t>’b</a:t>
            </a:r>
            <a:r>
              <a:rPr lang="en-US" altLang="ja-JP" sz="1400" b="0" dirty="0">
                <a:solidFill>
                  <a:srgbClr val="A31515"/>
                </a:solidFill>
                <a:effectLst/>
                <a:latin typeface="Meiryo UI" panose="020B0604030504040204" pitchFamily="50" charset="-128"/>
                <a:ea typeface="Meiryo UI" panose="020B0604030504040204" pitchFamily="50" charset="-128"/>
              </a:rPr>
              <a:t>’</a:t>
            </a:r>
            <a:r>
              <a:rPr lang="en-US" altLang="ja-JP" sz="1400" b="0" dirty="0">
                <a:solidFill>
                  <a:srgbClr val="000000"/>
                </a:solidFill>
                <a:effectLst/>
                <a:latin typeface="Meiryo UI" panose="020B0604030504040204" pitchFamily="50" charset="-128"/>
                <a:ea typeface="Meiryo UI" panose="020B0604030504040204" pitchFamily="50" charset="-128"/>
              </a:rPr>
              <a:t>]],  </a:t>
            </a:r>
            <a:r>
              <a:rPr lang="en-US" altLang="ja-JP" sz="1400" b="0" dirty="0" err="1">
                <a:solidFill>
                  <a:srgbClr val="000000"/>
                </a:solidFill>
                <a:effectLst/>
                <a:latin typeface="Meiryo UI" panose="020B0604030504040204" pitchFamily="50" charset="-128"/>
                <a:ea typeface="Meiryo UI" panose="020B0604030504040204" pitchFamily="50" charset="-128"/>
              </a:rPr>
              <a:t>handle_unknown</a:t>
            </a:r>
            <a:r>
              <a:rPr lang="en-US" altLang="ja-JP" sz="1400" b="0" dirty="0">
                <a:solidFill>
                  <a:srgbClr val="000000"/>
                </a:solidFill>
                <a:effectLst/>
                <a:latin typeface="Meiryo UI" panose="020B0604030504040204" pitchFamily="50" charset="-128"/>
                <a:ea typeface="Meiryo UI" panose="020B0604030504040204" pitchFamily="50" charset="-128"/>
              </a:rPr>
              <a:t>=</a:t>
            </a:r>
            <a:r>
              <a:rPr lang="en-US" altLang="ja-JP" sz="1400" b="0" dirty="0">
                <a:solidFill>
                  <a:srgbClr val="A31515"/>
                </a:solidFill>
                <a:effectLst/>
                <a:latin typeface="Meiryo UI" panose="020B0604030504040204" pitchFamily="50" charset="-128"/>
                <a:ea typeface="Meiryo UI" panose="020B0604030504040204" pitchFamily="50" charset="-128"/>
              </a:rPr>
              <a:t>‘ignore’</a:t>
            </a:r>
            <a:r>
              <a:rPr lang="en-US" altLang="ja-JP" sz="1400" b="0" dirty="0">
                <a:solidFill>
                  <a:srgbClr val="000000"/>
                </a:solidFill>
                <a:effectLst/>
                <a:latin typeface="Meiryo UI" panose="020B0604030504040204" pitchFamily="50" charset="-128"/>
                <a:ea typeface="Meiryo UI" panose="020B0604030504040204" pitchFamily="50" charset="-128"/>
              </a:rPr>
              <a:t>, sparse=</a:t>
            </a:r>
            <a:r>
              <a:rPr lang="en-US" altLang="ja-JP" sz="1400" b="0" dirty="0">
                <a:solidFill>
                  <a:srgbClr val="0000FF"/>
                </a:solidFill>
                <a:effectLst/>
                <a:latin typeface="Meiryo UI" panose="020B0604030504040204" pitchFamily="50" charset="-128"/>
                <a:ea typeface="Meiryo UI" panose="020B0604030504040204" pitchFamily="50" charset="-128"/>
              </a:rPr>
              <a:t>False</a:t>
            </a:r>
            <a:r>
              <a:rPr lang="en-US" altLang="ja-JP" sz="1400" b="0" dirty="0">
                <a:solidFill>
                  <a:srgbClr val="000000"/>
                </a:solidFill>
                <a:effectLst/>
                <a:latin typeface="Meiryo UI" panose="020B0604030504040204" pitchFamily="50" charset="-128"/>
                <a:ea typeface="Meiryo UI" panose="020B0604030504040204" pitchFamily="50" charset="-128"/>
              </a:rPr>
              <a:t> )</a:t>
            </a:r>
          </a:p>
          <a:p>
            <a:endParaRPr lang="en-US" altLang="ja-JP" sz="1400" b="0" dirty="0">
              <a:solidFill>
                <a:srgbClr val="795E26"/>
              </a:solidFill>
              <a:effectLst/>
              <a:latin typeface="Meiryo UI" panose="020B0604030504040204" pitchFamily="50" charset="-128"/>
              <a:ea typeface="Meiryo UI" panose="020B0604030504040204" pitchFamily="50" charset="-128"/>
            </a:endParaRPr>
          </a:p>
          <a:p>
            <a:r>
              <a:rPr lang="en-US" altLang="ja-JP" sz="1400" b="0" dirty="0">
                <a:solidFill>
                  <a:srgbClr val="795E26"/>
                </a:solidFill>
                <a:effectLst/>
                <a:latin typeface="Meiryo UI" panose="020B0604030504040204" pitchFamily="50" charset="-128"/>
                <a:ea typeface="Meiryo UI" panose="020B0604030504040204" pitchFamily="50" charset="-128"/>
              </a:rPr>
              <a:t>Print</a:t>
            </a:r>
            <a:r>
              <a:rPr lang="en-US" altLang="ja-JP" sz="1400" b="0" dirty="0">
                <a:solidFill>
                  <a:srgbClr val="000000"/>
                </a:solidFill>
                <a:effectLst/>
                <a:latin typeface="Meiryo UI" panose="020B0604030504040204" pitchFamily="50" charset="-128"/>
                <a:ea typeface="Meiryo UI" panose="020B0604030504040204" pitchFamily="50" charset="-128"/>
              </a:rPr>
              <a:t>( </a:t>
            </a:r>
            <a:r>
              <a:rPr lang="en-US" altLang="ja-JP" sz="1400" b="0" dirty="0" err="1">
                <a:solidFill>
                  <a:srgbClr val="000000"/>
                </a:solidFill>
                <a:effectLst/>
                <a:latin typeface="Meiryo UI" panose="020B0604030504040204" pitchFamily="50" charset="-128"/>
                <a:ea typeface="Meiryo UI" panose="020B0604030504040204" pitchFamily="50" charset="-128"/>
              </a:rPr>
              <a:t>ohe.fit_transform</a:t>
            </a:r>
            <a:r>
              <a:rPr lang="en-US" altLang="ja-JP" sz="1400" b="0" dirty="0">
                <a:solidFill>
                  <a:srgbClr val="000000"/>
                </a:solidFill>
                <a:effectLst/>
                <a:latin typeface="Meiryo UI" panose="020B0604030504040204" pitchFamily="50" charset="-128"/>
                <a:ea typeface="Meiryo UI" panose="020B0604030504040204" pitchFamily="50" charset="-128"/>
              </a:rPr>
              <a:t>(</a:t>
            </a:r>
            <a:r>
              <a:rPr lang="en-US" altLang="ja-JP" sz="1400" b="0" dirty="0" err="1">
                <a:solidFill>
                  <a:srgbClr val="000000"/>
                </a:solidFill>
                <a:effectLst/>
                <a:latin typeface="Meiryo UI" panose="020B0604030504040204" pitchFamily="50" charset="-128"/>
                <a:ea typeface="Meiryo UI" panose="020B0604030504040204" pitchFamily="50" charset="-128"/>
              </a:rPr>
              <a:t>df</a:t>
            </a:r>
            <a:r>
              <a:rPr lang="en-US" altLang="ja-JP" sz="1400" b="0" dirty="0">
                <a:solidFill>
                  <a:srgbClr val="000000"/>
                </a:solidFill>
                <a:effectLst/>
                <a:latin typeface="Meiryo UI" panose="020B0604030504040204" pitchFamily="50" charset="-128"/>
                <a:ea typeface="Meiryo UI" panose="020B0604030504040204" pitchFamily="50" charset="-128"/>
              </a:rPr>
              <a:t>) )</a:t>
            </a:r>
          </a:p>
          <a:p>
            <a:endParaRPr lang="en-US" altLang="ja-JP" sz="1400" dirty="0">
              <a:solidFill>
                <a:srgbClr val="000000"/>
              </a:solidFill>
              <a:latin typeface="Meiryo UI" panose="020B0604030504040204" pitchFamily="50" charset="-128"/>
              <a:ea typeface="Meiryo UI" panose="020B0604030504040204" pitchFamily="50" charset="-128"/>
            </a:endParaRPr>
          </a:p>
          <a:p>
            <a:r>
              <a:rPr lang="en-US" altLang="ja-JP" sz="1400" b="0" dirty="0">
                <a:solidFill>
                  <a:srgbClr val="000000"/>
                </a:solidFill>
                <a:effectLst/>
                <a:latin typeface="Meiryo UI" panose="020B0604030504040204" pitchFamily="50" charset="-128"/>
                <a:ea typeface="Meiryo UI" panose="020B0604030504040204" pitchFamily="50" charset="-128"/>
              </a:rPr>
              <a:t>[[1. 0.]</a:t>
            </a:r>
          </a:p>
          <a:p>
            <a:r>
              <a:rPr lang="en-US" altLang="ja-JP" sz="1400" b="0" dirty="0">
                <a:solidFill>
                  <a:srgbClr val="000000"/>
                </a:solidFill>
                <a:effectLst/>
                <a:latin typeface="Meiryo UI" panose="020B0604030504040204" pitchFamily="50" charset="-128"/>
                <a:ea typeface="Meiryo UI" panose="020B0604030504040204" pitchFamily="50" charset="-128"/>
              </a:rPr>
              <a:t> [0. 1.]</a:t>
            </a:r>
          </a:p>
          <a:p>
            <a:r>
              <a:rPr lang="en-US" altLang="ja-JP" sz="1400" b="0" dirty="0">
                <a:solidFill>
                  <a:srgbClr val="000000"/>
                </a:solidFill>
                <a:effectLst/>
                <a:latin typeface="Meiryo UI" panose="020B0604030504040204" pitchFamily="50" charset="-128"/>
                <a:ea typeface="Meiryo UI" panose="020B0604030504040204" pitchFamily="50" charset="-128"/>
              </a:rPr>
              <a:t> [0. 0.]]</a:t>
            </a:r>
          </a:p>
        </p:txBody>
      </p:sp>
      <p:sp>
        <p:nvSpPr>
          <p:cNvPr id="8" name="正方形/長方形 7">
            <a:extLst>
              <a:ext uri="{FF2B5EF4-FFF2-40B4-BE49-F238E27FC236}">
                <a16:creationId xmlns:a16="http://schemas.microsoft.com/office/drawing/2014/main" id="{4033780F-32F5-D081-0969-2D6131FC9E2D}"/>
              </a:ext>
            </a:extLst>
          </p:cNvPr>
          <p:cNvSpPr/>
          <p:nvPr/>
        </p:nvSpPr>
        <p:spPr bwMode="auto">
          <a:xfrm>
            <a:off x="801690" y="941856"/>
            <a:ext cx="10658473" cy="1652754"/>
          </a:xfrm>
          <a:prstGeom prst="rect">
            <a:avLst/>
          </a:prstGeom>
          <a:solidFill>
            <a:srgbClr val="FFF4E1"/>
          </a:solidFill>
          <a:ln w="19050" algn="ctr">
            <a:noFill/>
            <a:prstDash val="dash"/>
            <a:round/>
            <a:headEnd/>
            <a:tailEnd/>
          </a:ln>
          <a:effectLst/>
        </p:spPr>
        <p:txBody>
          <a:bodyPr wrap="square" lIns="324000" tIns="144000" bIns="72000" rtlCol="0" anchor="ctr"/>
          <a:lstStyle/>
          <a:p>
            <a:pPr marL="0" lvl="2">
              <a:buClr>
                <a:srgbClr val="F36C37"/>
              </a:buClr>
            </a:pPr>
            <a:r>
              <a:rPr lang="ja-JP" altLang="en-US" sz="1600" b="1" dirty="0">
                <a:solidFill>
                  <a:schemeClr val="tx1">
                    <a:lumMod val="75000"/>
                    <a:lumOff val="25000"/>
                  </a:schemeClr>
                </a:solidFill>
                <a:latin typeface="+mn-ea"/>
              </a:rPr>
              <a:t>　</a:t>
            </a:r>
            <a:r>
              <a:rPr lang="en-US" altLang="ja-JP" sz="1600" b="1" dirty="0">
                <a:solidFill>
                  <a:schemeClr val="tx1">
                    <a:lumMod val="75000"/>
                    <a:lumOff val="25000"/>
                  </a:schemeClr>
                </a:solidFill>
                <a:latin typeface="+mn-ea"/>
              </a:rPr>
              <a:t>pandas</a:t>
            </a:r>
            <a:r>
              <a:rPr lang="ja-JP" altLang="en-US" sz="1600" b="1" dirty="0">
                <a:solidFill>
                  <a:schemeClr val="tx1">
                    <a:lumMod val="75000"/>
                    <a:lumOff val="25000"/>
                  </a:schemeClr>
                </a:solidFill>
                <a:latin typeface="+mn-ea"/>
              </a:rPr>
              <a:t>の</a:t>
            </a:r>
            <a:r>
              <a:rPr lang="en-US" altLang="ja-JP" sz="1600" b="1" dirty="0" err="1">
                <a:solidFill>
                  <a:schemeClr val="tx1">
                    <a:lumMod val="75000"/>
                    <a:lumOff val="25000"/>
                  </a:schemeClr>
                </a:solidFill>
                <a:latin typeface="+mn-ea"/>
              </a:rPr>
              <a:t>get_dummies</a:t>
            </a:r>
            <a:r>
              <a:rPr lang="ja-JP" altLang="en-US" sz="1600" b="1" dirty="0">
                <a:solidFill>
                  <a:schemeClr val="tx1">
                    <a:lumMod val="75000"/>
                    <a:lumOff val="25000"/>
                  </a:schemeClr>
                </a:solidFill>
                <a:latin typeface="+mn-ea"/>
              </a:rPr>
              <a:t>メソッドは簡単に用いることができて便利ですが、学習データ・モデル運用時のデータのどちらか一方にしか存在しないカテゴリがある場合に正常に動作しないため、実際の運用を意識した場合には</a:t>
            </a:r>
            <a:r>
              <a:rPr lang="en-US" altLang="ja-JP" sz="1600" b="1" dirty="0" err="1">
                <a:solidFill>
                  <a:schemeClr val="tx1">
                    <a:lumMod val="75000"/>
                    <a:lumOff val="25000"/>
                  </a:schemeClr>
                </a:solidFill>
                <a:latin typeface="+mn-ea"/>
              </a:rPr>
              <a:t>sckilt</a:t>
            </a:r>
            <a:r>
              <a:rPr lang="en-US" altLang="ja-JP" sz="1600" b="1" dirty="0">
                <a:solidFill>
                  <a:schemeClr val="tx1">
                    <a:lumMod val="75000"/>
                    <a:lumOff val="25000"/>
                  </a:schemeClr>
                </a:solidFill>
                <a:latin typeface="+mn-ea"/>
              </a:rPr>
              <a:t>-learn</a:t>
            </a:r>
            <a:r>
              <a:rPr lang="ja-JP" altLang="en-US" sz="1600" b="1" dirty="0">
                <a:solidFill>
                  <a:schemeClr val="tx1">
                    <a:lumMod val="75000"/>
                    <a:lumOff val="25000"/>
                  </a:schemeClr>
                </a:solidFill>
                <a:latin typeface="+mn-ea"/>
              </a:rPr>
              <a:t>の</a:t>
            </a:r>
            <a:r>
              <a:rPr lang="en-US" altLang="ja-JP" sz="1600" b="1" dirty="0" err="1">
                <a:solidFill>
                  <a:schemeClr val="tx1">
                    <a:lumMod val="75000"/>
                    <a:lumOff val="25000"/>
                  </a:schemeClr>
                </a:solidFill>
                <a:latin typeface="+mn-ea"/>
              </a:rPr>
              <a:t>OneHotEncoder</a:t>
            </a:r>
            <a:r>
              <a:rPr lang="ja-JP" altLang="en-US" sz="1600" b="1" dirty="0">
                <a:solidFill>
                  <a:schemeClr val="tx1">
                    <a:lumMod val="75000"/>
                    <a:lumOff val="25000"/>
                  </a:schemeClr>
                </a:solidFill>
                <a:latin typeface="+mn-ea"/>
              </a:rPr>
              <a:t>クラスもよく用いられます。</a:t>
            </a:r>
            <a:endParaRPr lang="en-US" altLang="ja-JP" sz="1600" b="1" dirty="0">
              <a:solidFill>
                <a:schemeClr val="tx1">
                  <a:lumMod val="75000"/>
                  <a:lumOff val="25000"/>
                </a:schemeClr>
              </a:solidFill>
              <a:latin typeface="+mn-ea"/>
            </a:endParaRPr>
          </a:p>
          <a:p>
            <a:pPr marL="0" lvl="2">
              <a:buClr>
                <a:srgbClr val="F36C37"/>
              </a:buClr>
            </a:pPr>
            <a:endParaRPr lang="en-US" altLang="ja-JP" sz="1600" b="1" dirty="0">
              <a:solidFill>
                <a:schemeClr val="tx1">
                  <a:lumMod val="75000"/>
                  <a:lumOff val="25000"/>
                </a:schemeClr>
              </a:solidFill>
              <a:latin typeface="+mn-ea"/>
            </a:endParaRPr>
          </a:p>
          <a:p>
            <a:pPr marL="0" lvl="2">
              <a:buClr>
                <a:srgbClr val="F36C37"/>
              </a:buClr>
            </a:pPr>
            <a:r>
              <a:rPr lang="ja-JP" altLang="en-US" sz="1600" b="1" dirty="0">
                <a:solidFill>
                  <a:schemeClr val="tx1">
                    <a:lumMod val="75000"/>
                    <a:lumOff val="25000"/>
                  </a:schemeClr>
                </a:solidFill>
                <a:latin typeface="+mn-ea"/>
              </a:rPr>
              <a:t>　</a:t>
            </a:r>
            <a:r>
              <a:rPr lang="en-US" altLang="ja-JP" sz="1600" b="1" dirty="0" err="1">
                <a:solidFill>
                  <a:schemeClr val="tx1">
                    <a:lumMod val="75000"/>
                    <a:lumOff val="25000"/>
                  </a:schemeClr>
                </a:solidFill>
                <a:latin typeface="+mn-ea"/>
              </a:rPr>
              <a:t>OneHotEncoder</a:t>
            </a:r>
            <a:r>
              <a:rPr lang="ja-JP" altLang="en-US" sz="1600" b="1" dirty="0">
                <a:solidFill>
                  <a:schemeClr val="tx1">
                    <a:lumMod val="75000"/>
                    <a:lumOff val="25000"/>
                  </a:schemeClr>
                </a:solidFill>
                <a:latin typeface="+mn-ea"/>
              </a:rPr>
              <a:t>クラスでは運用時に未知のカテゴリが出てきた際などの動作を指定できます。</a:t>
            </a:r>
            <a:endParaRPr lang="en-US" altLang="ja-JP" sz="1600" b="1" dirty="0">
              <a:solidFill>
                <a:schemeClr val="tx1">
                  <a:lumMod val="75000"/>
                  <a:lumOff val="25000"/>
                </a:schemeClr>
              </a:solidFill>
              <a:latin typeface="+mn-ea"/>
            </a:endParaRPr>
          </a:p>
        </p:txBody>
      </p:sp>
    </p:spTree>
    <p:extLst>
      <p:ext uri="{BB962C8B-B14F-4D97-AF65-F5344CB8AC3E}">
        <p14:creationId xmlns:p14="http://schemas.microsoft.com/office/powerpoint/2010/main" val="4286585038"/>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四角形: 角を丸くする 4">
            <a:extLst>
              <a:ext uri="{FF2B5EF4-FFF2-40B4-BE49-F238E27FC236}">
                <a16:creationId xmlns:a16="http://schemas.microsoft.com/office/drawing/2014/main" id="{235D25D0-2B40-4B95-B459-FAA9DFF054E5}"/>
              </a:ext>
            </a:extLst>
          </p:cNvPr>
          <p:cNvSpPr/>
          <p:nvPr/>
        </p:nvSpPr>
        <p:spPr>
          <a:xfrm>
            <a:off x="766763" y="1038877"/>
            <a:ext cx="10599737" cy="2616942"/>
          </a:xfrm>
          <a:prstGeom prst="roundRect">
            <a:avLst>
              <a:gd name="adj" fmla="val 1884"/>
            </a:avLst>
          </a:prstGeom>
          <a:solidFill>
            <a:srgbClr val="FFF4E1"/>
          </a:solidFill>
          <a:ln w="19050" algn="ctr">
            <a:noFill/>
            <a:prstDash val="dash"/>
            <a:round/>
            <a:headEnd/>
            <a:tailEnd/>
          </a:ln>
          <a:effectLst/>
        </p:spPr>
        <p:txBody>
          <a:bodyPr rot="0" spcFirstLastPara="0" vertOverflow="overflow" horzOverflow="overflow" vert="horz" wrap="square" lIns="180000" tIns="72000" rIns="180000" bIns="72000" numCol="1" spcCol="0" rtlCol="0" fromWordArt="0" anchor="ctr" anchorCtr="0" forceAA="0" compatLnSpc="1">
            <a:prstTxWarp prst="textNoShape">
              <a:avLst/>
            </a:prstTxWarp>
            <a:noAutofit/>
          </a:bodyPr>
          <a:lstStyle/>
          <a:p>
            <a:pPr marL="171450" indent="-171450" algn="just">
              <a:lnSpc>
                <a:spcPct val="120000"/>
              </a:lnSpc>
              <a:spcAft>
                <a:spcPts val="400"/>
              </a:spcAft>
              <a:buClr>
                <a:srgbClr val="F36C37"/>
              </a:buClr>
              <a:buFont typeface="Wingdings" panose="05000000000000000000" pitchFamily="2" charset="2"/>
              <a:buChar char="l"/>
            </a:pPr>
            <a:endParaRPr lang="ja-JP" altLang="en-US" sz="1100" spc="150" dirty="0">
              <a:solidFill>
                <a:schemeClr val="tx1"/>
              </a:solidFill>
              <a:latin typeface="+mj-ea"/>
              <a:ea typeface="+mj-ea"/>
            </a:endParaRPr>
          </a:p>
        </p:txBody>
      </p:sp>
      <p:sp>
        <p:nvSpPr>
          <p:cNvPr id="2" name="タイトル 1">
            <a:extLst>
              <a:ext uri="{FF2B5EF4-FFF2-40B4-BE49-F238E27FC236}">
                <a16:creationId xmlns:a16="http://schemas.microsoft.com/office/drawing/2014/main" id="{5FE14325-B25E-453C-9481-5E4B9FE0B34A}"/>
              </a:ext>
            </a:extLst>
          </p:cNvPr>
          <p:cNvSpPr>
            <a:spLocks noGrp="1"/>
          </p:cNvSpPr>
          <p:nvPr>
            <p:ph type="title"/>
          </p:nvPr>
        </p:nvSpPr>
        <p:spPr/>
        <p:txBody>
          <a:bodyPr/>
          <a:lstStyle/>
          <a:p>
            <a:r>
              <a:rPr lang="ja-JP" altLang="en-US" dirty="0"/>
              <a:t>章のまとめ</a:t>
            </a:r>
            <a:endParaRPr kumimoji="1" lang="ja-JP" altLang="en-US" dirty="0"/>
          </a:p>
        </p:txBody>
      </p:sp>
      <p:sp>
        <p:nvSpPr>
          <p:cNvPr id="3" name="コンテンツ プレースホルダー 2">
            <a:extLst>
              <a:ext uri="{FF2B5EF4-FFF2-40B4-BE49-F238E27FC236}">
                <a16:creationId xmlns:a16="http://schemas.microsoft.com/office/drawing/2014/main" id="{10EE556C-FDAE-4EEE-A2E7-11A707D60D55}"/>
              </a:ext>
            </a:extLst>
          </p:cNvPr>
          <p:cNvSpPr>
            <a:spLocks noGrp="1"/>
          </p:cNvSpPr>
          <p:nvPr>
            <p:ph sz="quarter" idx="4294967295"/>
          </p:nvPr>
        </p:nvSpPr>
        <p:spPr>
          <a:xfrm>
            <a:off x="1113954" y="1221016"/>
            <a:ext cx="9964088" cy="2251449"/>
          </a:xfrm>
        </p:spPr>
        <p:txBody>
          <a:bodyPr vert="horz" wrap="square" lIns="91440" tIns="45720" rIns="91440" bIns="45720" rtlCol="0" anchor="ctr">
            <a:noAutofit/>
          </a:bodyPr>
          <a:lstStyle/>
          <a:p>
            <a:pPr marL="0" indent="0" algn="ctr">
              <a:lnSpc>
                <a:spcPct val="120000"/>
              </a:lnSpc>
              <a:spcBef>
                <a:spcPts val="0"/>
              </a:spcBef>
              <a:spcAft>
                <a:spcPts val="2400"/>
              </a:spcAft>
              <a:buClr>
                <a:srgbClr val="F36C37"/>
              </a:buClr>
              <a:buNone/>
            </a:pPr>
            <a:r>
              <a:rPr lang="ja-JP" altLang="en-US" sz="2000" b="1" dirty="0">
                <a:solidFill>
                  <a:srgbClr val="F36C37"/>
                </a:solidFill>
              </a:rPr>
              <a:t>この章では、回帰の最も基本的な機械学習手法の一つである</a:t>
            </a:r>
            <a:br>
              <a:rPr lang="en-US" altLang="ja-JP" sz="2000" b="1" dirty="0">
                <a:solidFill>
                  <a:srgbClr val="F36C37"/>
                </a:solidFill>
              </a:rPr>
            </a:br>
            <a:r>
              <a:rPr lang="ja-JP" altLang="en-US" sz="2000" b="1" dirty="0">
                <a:solidFill>
                  <a:srgbClr val="F36C37"/>
                </a:solidFill>
              </a:rPr>
              <a:t>線形回帰について学びました。</a:t>
            </a:r>
          </a:p>
          <a:p>
            <a:pPr marL="0" indent="0" algn="ctr">
              <a:lnSpc>
                <a:spcPct val="120000"/>
              </a:lnSpc>
              <a:spcBef>
                <a:spcPts val="0"/>
              </a:spcBef>
              <a:spcAft>
                <a:spcPts val="2400"/>
              </a:spcAft>
              <a:buClr>
                <a:srgbClr val="F36C37"/>
              </a:buClr>
              <a:buNone/>
            </a:pPr>
            <a:r>
              <a:rPr lang="ja-JP" altLang="en-US" sz="2000" b="1" dirty="0">
                <a:solidFill>
                  <a:srgbClr val="F36C37"/>
                </a:solidFill>
              </a:rPr>
              <a:t>また、線形回帰を</a:t>
            </a:r>
            <a:r>
              <a:rPr lang="en-US" altLang="ja-JP" sz="2000" b="1" dirty="0">
                <a:solidFill>
                  <a:srgbClr val="F36C37"/>
                </a:solidFill>
              </a:rPr>
              <a:t>scikit-learn</a:t>
            </a:r>
            <a:r>
              <a:rPr lang="ja-JP" altLang="en-US" sz="2000" b="1" dirty="0">
                <a:solidFill>
                  <a:srgbClr val="F36C37"/>
                </a:solidFill>
              </a:rPr>
              <a:t>で実装し、機械学習のプロセスや</a:t>
            </a:r>
            <a:br>
              <a:rPr lang="en-US" altLang="ja-JP" sz="2000" b="1" dirty="0">
                <a:solidFill>
                  <a:srgbClr val="F36C37"/>
                </a:solidFill>
              </a:rPr>
            </a:br>
            <a:r>
              <a:rPr lang="ja-JP" altLang="en-US" sz="2000" b="1" dirty="0">
                <a:solidFill>
                  <a:srgbClr val="F36C37"/>
                </a:solidFill>
              </a:rPr>
              <a:t>与えるデータ（特徴量）によりどのように結果が変わるか体験しました。</a:t>
            </a:r>
          </a:p>
        </p:txBody>
      </p:sp>
      <p:sp>
        <p:nvSpPr>
          <p:cNvPr id="4" name="スライド番号プレースホルダー 3">
            <a:extLst>
              <a:ext uri="{FF2B5EF4-FFF2-40B4-BE49-F238E27FC236}">
                <a16:creationId xmlns:a16="http://schemas.microsoft.com/office/drawing/2014/main" id="{31E61FCF-A60C-432C-8A79-2693CCE4D99F}"/>
              </a:ext>
            </a:extLst>
          </p:cNvPr>
          <p:cNvSpPr>
            <a:spLocks noGrp="1"/>
          </p:cNvSpPr>
          <p:nvPr>
            <p:ph type="sldNum" sz="quarter" idx="10"/>
          </p:nvPr>
        </p:nvSpPr>
        <p:spPr/>
        <p:txBody>
          <a:bodyPr/>
          <a:lstStyle/>
          <a:p>
            <a:fld id="{5D750650-B10A-47BF-93C2-E1678438B37A}" type="slidenum">
              <a:rPr kumimoji="1" lang="ja-JP" altLang="en-US" smtClean="0"/>
              <a:pPr/>
              <a:t>195</a:t>
            </a:fld>
            <a:endParaRPr kumimoji="1" lang="ja-JP" altLang="en-US"/>
          </a:p>
        </p:txBody>
      </p:sp>
      <p:sp>
        <p:nvSpPr>
          <p:cNvPr id="9" name="四角形: 角を丸くする 8">
            <a:extLst>
              <a:ext uri="{FF2B5EF4-FFF2-40B4-BE49-F238E27FC236}">
                <a16:creationId xmlns:a16="http://schemas.microsoft.com/office/drawing/2014/main" id="{6D456DDF-4B7D-4596-9982-ABD670D6C992}"/>
              </a:ext>
            </a:extLst>
          </p:cNvPr>
          <p:cNvSpPr/>
          <p:nvPr/>
        </p:nvSpPr>
        <p:spPr bwMode="auto">
          <a:xfrm>
            <a:off x="856302" y="3840493"/>
            <a:ext cx="10493870" cy="577189"/>
          </a:xfrm>
          <a:prstGeom prst="roundRect">
            <a:avLst>
              <a:gd name="adj" fmla="val 13183"/>
            </a:avLst>
          </a:prstGeom>
          <a:solidFill>
            <a:srgbClr val="00879E"/>
          </a:solidFill>
          <a:ln w="19050" algn="ctr">
            <a:solidFill>
              <a:srgbClr val="00879E"/>
            </a:solidFill>
            <a:prstDash val="solid"/>
            <a:round/>
            <a:headEnd/>
            <a:tailEnd/>
          </a:ln>
          <a:effectLst/>
        </p:spPr>
        <p:txBody>
          <a:bodyPr wrap="none" rtlCol="0" anchor="ctr"/>
          <a:lstStyle/>
          <a:p>
            <a:pPr algn="ctr" fontAlgn="base">
              <a:spcBef>
                <a:spcPct val="0"/>
              </a:spcBef>
              <a:spcAft>
                <a:spcPct val="0"/>
              </a:spcAft>
            </a:pPr>
            <a:endParaRPr kumimoji="1" lang="ja-JP" altLang="en-US" dirty="0">
              <a:solidFill>
                <a:schemeClr val="bg1"/>
              </a:solidFill>
              <a:latin typeface="Arial" pitchFamily="34" charset="0"/>
              <a:ea typeface="ＭＳ Ｐゴシック" pitchFamily="50" charset="-128"/>
            </a:endParaRPr>
          </a:p>
        </p:txBody>
      </p:sp>
      <p:sp>
        <p:nvSpPr>
          <p:cNvPr id="10" name="正方形/長方形 9">
            <a:extLst>
              <a:ext uri="{FF2B5EF4-FFF2-40B4-BE49-F238E27FC236}">
                <a16:creationId xmlns:a16="http://schemas.microsoft.com/office/drawing/2014/main" id="{990BDE5C-254C-433A-BD74-EE2771F57294}"/>
              </a:ext>
            </a:extLst>
          </p:cNvPr>
          <p:cNvSpPr/>
          <p:nvPr/>
        </p:nvSpPr>
        <p:spPr>
          <a:xfrm>
            <a:off x="1551347" y="3940880"/>
            <a:ext cx="7525251" cy="440120"/>
          </a:xfrm>
          <a:prstGeom prst="rect">
            <a:avLst/>
          </a:prstGeom>
          <a:noFill/>
          <a:ln w="19050" algn="ctr">
            <a:noFill/>
            <a:prstDash val="dash"/>
            <a:round/>
            <a:headEnd/>
            <a:tailEnd/>
          </a:ln>
          <a:effectLst/>
        </p:spPr>
        <p:txBody>
          <a:bodyPr wrap="none" rtlCol="0" anchor="ctr"/>
          <a:lstStyle/>
          <a:p>
            <a:pPr fontAlgn="base">
              <a:spcBef>
                <a:spcPct val="0"/>
              </a:spcBef>
              <a:spcAft>
                <a:spcPct val="0"/>
              </a:spcAft>
            </a:pPr>
            <a:r>
              <a:rPr kumimoji="1" lang="ja-JP" altLang="en-US" sz="2200" b="1" spc="300" dirty="0">
                <a:solidFill>
                  <a:schemeClr val="bg1"/>
                </a:solidFill>
                <a:latin typeface="+mj-ea"/>
                <a:ea typeface="+mj-ea"/>
              </a:rPr>
              <a:t>章の目標は達成できましたか？</a:t>
            </a:r>
          </a:p>
        </p:txBody>
      </p:sp>
      <p:pic>
        <p:nvPicPr>
          <p:cNvPr id="11" name="図 10" descr="アイコン&#10;&#10;自動的に生成された説明">
            <a:extLst>
              <a:ext uri="{FF2B5EF4-FFF2-40B4-BE49-F238E27FC236}">
                <a16:creationId xmlns:a16="http://schemas.microsoft.com/office/drawing/2014/main" id="{7720435F-DF30-4A16-B0F1-9BE9EB8B68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7188" y="3892906"/>
            <a:ext cx="426733" cy="427586"/>
          </a:xfrm>
          <a:prstGeom prst="rect">
            <a:avLst/>
          </a:prstGeom>
        </p:spPr>
      </p:pic>
      <p:pic>
        <p:nvPicPr>
          <p:cNvPr id="12" name="図 11" descr="グラフィカル ユーザー インターフェイス, アプリケーション&#10;&#10;自動的に生成された説明">
            <a:extLst>
              <a:ext uri="{FF2B5EF4-FFF2-40B4-BE49-F238E27FC236}">
                <a16:creationId xmlns:a16="http://schemas.microsoft.com/office/drawing/2014/main" id="{713DDCC5-F6A5-4972-A4E5-4F6AE2A8C21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05088" y="4409105"/>
            <a:ext cx="4029075" cy="1954101"/>
          </a:xfrm>
          <a:prstGeom prst="rect">
            <a:avLst/>
          </a:prstGeom>
        </p:spPr>
      </p:pic>
      <p:sp>
        <p:nvSpPr>
          <p:cNvPr id="8" name="コンテンツ プレースホルダー 2">
            <a:extLst>
              <a:ext uri="{FF2B5EF4-FFF2-40B4-BE49-F238E27FC236}">
                <a16:creationId xmlns:a16="http://schemas.microsoft.com/office/drawing/2014/main" id="{733E62C9-1A65-4181-ACD0-3065DF9AF0E5}"/>
              </a:ext>
            </a:extLst>
          </p:cNvPr>
          <p:cNvSpPr txBox="1">
            <a:spLocks/>
          </p:cNvSpPr>
          <p:nvPr/>
        </p:nvSpPr>
        <p:spPr bwMode="auto">
          <a:xfrm>
            <a:off x="920082" y="4701731"/>
            <a:ext cx="10493870" cy="819789"/>
          </a:xfrm>
          <a:prstGeom prst="rect">
            <a:avLst/>
          </a:prstGeom>
        </p:spPr>
        <p:txBody>
          <a:bodyPr vert="horz" wrap="none" lIns="91440" tIns="45720" rIns="91440" bIns="45720" rtlCol="0">
            <a:noAutofit/>
          </a:bodyPr>
          <a:lstStyle>
            <a:lvl1pPr marL="357188" marR="0" indent="-357188"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n"/>
              <a:tabLst/>
              <a:defRPr kumimoji="1" lang="en-US" altLang="ja-JP"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1pPr>
            <a:lvl2pPr marL="742950" marR="0" indent="-28575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l"/>
              <a:tabLst/>
              <a:defRPr kumimoji="1" lang="ja-JP" altLang="en-US"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2pPr>
            <a:lvl3pPr marL="1143000" marR="0" indent="-2286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3pPr>
            <a:lvl4pPr marL="1714500" marR="0" indent="-3429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4pPr>
            <a:lvl5pPr marL="2114550" marR="0" indent="-28575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lnSpc>
                <a:spcPct val="130000"/>
              </a:lnSpc>
              <a:spcBef>
                <a:spcPts val="0"/>
              </a:spcBef>
              <a:spcAft>
                <a:spcPts val="3000"/>
              </a:spcAft>
              <a:buClr>
                <a:schemeClr val="tx1">
                  <a:lumMod val="75000"/>
                  <a:lumOff val="25000"/>
                </a:schemeClr>
              </a:buClr>
            </a:pPr>
            <a:r>
              <a:rPr lang="en-US" altLang="ja-JP" sz="2000" b="1" dirty="0"/>
              <a:t>scikit-learn</a:t>
            </a:r>
            <a:r>
              <a:rPr lang="ja-JP" altLang="en-US" sz="2000" b="1" dirty="0"/>
              <a:t>を用いて線形回帰を実装できる</a:t>
            </a:r>
            <a:endParaRPr lang="en-US" altLang="ja-JP" sz="2000" b="1" dirty="0"/>
          </a:p>
          <a:p>
            <a:pPr>
              <a:lnSpc>
                <a:spcPct val="130000"/>
              </a:lnSpc>
              <a:spcBef>
                <a:spcPts val="0"/>
              </a:spcBef>
              <a:spcAft>
                <a:spcPts val="3000"/>
              </a:spcAft>
              <a:buClr>
                <a:schemeClr val="tx1">
                  <a:lumMod val="75000"/>
                  <a:lumOff val="25000"/>
                </a:schemeClr>
              </a:buClr>
            </a:pPr>
            <a:r>
              <a:rPr lang="ja-JP" altLang="en-US" sz="2000" b="1" dirty="0"/>
              <a:t>機械学習の基本ステップを理解し実装することができる</a:t>
            </a:r>
            <a:endParaRPr lang="en-US" altLang="ja-JP" sz="2000" b="1" dirty="0"/>
          </a:p>
        </p:txBody>
      </p:sp>
    </p:spTree>
    <p:extLst>
      <p:ext uri="{BB962C8B-B14F-4D97-AF65-F5344CB8AC3E}">
        <p14:creationId xmlns:p14="http://schemas.microsoft.com/office/powerpoint/2010/main" val="2270764825"/>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D8B5CB95-4071-435A-B4A8-F48CFE252BEF}"/>
              </a:ext>
            </a:extLst>
          </p:cNvPr>
          <p:cNvSpPr>
            <a:spLocks noGrp="1"/>
          </p:cNvSpPr>
          <p:nvPr>
            <p:ph type="sldNum" sz="quarter" idx="10"/>
          </p:nvPr>
        </p:nvSpPr>
        <p:spPr/>
        <p:txBody>
          <a:bodyPr/>
          <a:lstStyle/>
          <a:p>
            <a:fld id="{5D750650-B10A-47BF-93C2-E1678438B37A}" type="slidenum">
              <a:rPr lang="en-US" altLang="ja-JP" smtClean="0"/>
              <a:pPr/>
              <a:t>196</a:t>
            </a:fld>
            <a:endParaRPr lang="en-US" altLang="ja-JP" dirty="0"/>
          </a:p>
        </p:txBody>
      </p:sp>
    </p:spTree>
    <p:extLst>
      <p:ext uri="{BB962C8B-B14F-4D97-AF65-F5344CB8AC3E}">
        <p14:creationId xmlns:p14="http://schemas.microsoft.com/office/powerpoint/2010/main" val="382245502"/>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タイトル 1">
            <a:extLst>
              <a:ext uri="{FF2B5EF4-FFF2-40B4-BE49-F238E27FC236}">
                <a16:creationId xmlns:a16="http://schemas.microsoft.com/office/drawing/2014/main" id="{2DA76E4A-E82F-4E3B-913C-6408054281D8}"/>
              </a:ext>
            </a:extLst>
          </p:cNvPr>
          <p:cNvSpPr txBox="1">
            <a:spLocks/>
          </p:cNvSpPr>
          <p:nvPr/>
        </p:nvSpPr>
        <p:spPr bwMode="auto">
          <a:xfrm>
            <a:off x="666515" y="2842683"/>
            <a:ext cx="10959427" cy="4826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kumimoji="1" sz="2800" b="1" kern="1200" baseline="0">
                <a:solidFill>
                  <a:schemeClr val="tx1">
                    <a:lumMod val="75000"/>
                    <a:lumOff val="25000"/>
                  </a:schemeClr>
                </a:solidFill>
                <a:latin typeface="メイリオ" panose="020B0604030504040204" pitchFamily="50" charset="-128"/>
                <a:ea typeface="メイリオ" panose="020B0604030504040204" pitchFamily="50" charset="-128"/>
                <a:cs typeface="+mj-cs"/>
              </a:defRPr>
            </a:lvl1pPr>
          </a:lstStyle>
          <a:p>
            <a:r>
              <a:rPr lang="ja-JP" altLang="en-US" sz="3600" spc="150" dirty="0">
                <a:solidFill>
                  <a:srgbClr val="F36C37"/>
                </a:solidFill>
              </a:rPr>
              <a:t>第</a:t>
            </a:r>
            <a:r>
              <a:rPr lang="en-US" altLang="ja-JP" sz="6000" spc="150" dirty="0">
                <a:solidFill>
                  <a:srgbClr val="F36C37"/>
                </a:solidFill>
              </a:rPr>
              <a:t>3</a:t>
            </a:r>
            <a:r>
              <a:rPr lang="ja-JP" altLang="en-US" sz="3600" spc="150" dirty="0">
                <a:solidFill>
                  <a:srgbClr val="F36C37"/>
                </a:solidFill>
              </a:rPr>
              <a:t>章　ロジスティック回帰 </a:t>
            </a:r>
            <a:r>
              <a:rPr lang="en-US" altLang="ja-JP" sz="2400" spc="150" dirty="0">
                <a:solidFill>
                  <a:srgbClr val="F36C37"/>
                </a:solidFill>
              </a:rPr>
              <a:t>- scikit-learn -</a:t>
            </a:r>
            <a:endParaRPr lang="ja-JP" altLang="en-US" sz="3600" spc="150" dirty="0">
              <a:solidFill>
                <a:srgbClr val="F36C37"/>
              </a:solidFill>
            </a:endParaRPr>
          </a:p>
        </p:txBody>
      </p:sp>
    </p:spTree>
    <p:extLst>
      <p:ext uri="{BB962C8B-B14F-4D97-AF65-F5344CB8AC3E}">
        <p14:creationId xmlns:p14="http://schemas.microsoft.com/office/powerpoint/2010/main" val="3508565524"/>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四角形: 角を丸くする 4">
            <a:extLst>
              <a:ext uri="{FF2B5EF4-FFF2-40B4-BE49-F238E27FC236}">
                <a16:creationId xmlns:a16="http://schemas.microsoft.com/office/drawing/2014/main" id="{235D25D0-2B40-4B95-B459-FAA9DFF054E5}"/>
              </a:ext>
            </a:extLst>
          </p:cNvPr>
          <p:cNvSpPr/>
          <p:nvPr/>
        </p:nvSpPr>
        <p:spPr>
          <a:xfrm>
            <a:off x="766763" y="1038877"/>
            <a:ext cx="10599737" cy="2616942"/>
          </a:xfrm>
          <a:prstGeom prst="roundRect">
            <a:avLst>
              <a:gd name="adj" fmla="val 1884"/>
            </a:avLst>
          </a:prstGeom>
          <a:solidFill>
            <a:srgbClr val="FFF4E1"/>
          </a:solidFill>
          <a:ln w="19050" algn="ctr">
            <a:noFill/>
            <a:prstDash val="dash"/>
            <a:round/>
            <a:headEnd/>
            <a:tailEnd/>
          </a:ln>
          <a:effectLst/>
        </p:spPr>
        <p:txBody>
          <a:bodyPr rot="0" spcFirstLastPara="0" vertOverflow="overflow" horzOverflow="overflow" vert="horz" wrap="square" lIns="180000" tIns="72000" rIns="180000" bIns="72000" numCol="1" spcCol="0" rtlCol="0" fromWordArt="0" anchor="ctr" anchorCtr="0" forceAA="0" compatLnSpc="1">
            <a:prstTxWarp prst="textNoShape">
              <a:avLst/>
            </a:prstTxWarp>
            <a:noAutofit/>
          </a:bodyPr>
          <a:lstStyle/>
          <a:p>
            <a:pPr marL="171450" indent="-171450" algn="just">
              <a:lnSpc>
                <a:spcPct val="120000"/>
              </a:lnSpc>
              <a:spcAft>
                <a:spcPts val="400"/>
              </a:spcAft>
              <a:buClr>
                <a:srgbClr val="F36C37"/>
              </a:buClr>
              <a:buFont typeface="Wingdings" panose="05000000000000000000" pitchFamily="2" charset="2"/>
              <a:buChar char="l"/>
            </a:pPr>
            <a:endParaRPr lang="ja-JP" altLang="en-US" sz="1100" spc="150" dirty="0">
              <a:solidFill>
                <a:schemeClr val="tx1"/>
              </a:solidFill>
              <a:latin typeface="+mj-ea"/>
              <a:ea typeface="+mj-ea"/>
            </a:endParaRPr>
          </a:p>
        </p:txBody>
      </p:sp>
      <p:sp>
        <p:nvSpPr>
          <p:cNvPr id="2" name="タイトル 1">
            <a:extLst>
              <a:ext uri="{FF2B5EF4-FFF2-40B4-BE49-F238E27FC236}">
                <a16:creationId xmlns:a16="http://schemas.microsoft.com/office/drawing/2014/main" id="{5FE14325-B25E-453C-9481-5E4B9FE0B34A}"/>
              </a:ext>
            </a:extLst>
          </p:cNvPr>
          <p:cNvSpPr>
            <a:spLocks noGrp="1"/>
          </p:cNvSpPr>
          <p:nvPr>
            <p:ph type="title"/>
          </p:nvPr>
        </p:nvSpPr>
        <p:spPr/>
        <p:txBody>
          <a:bodyPr/>
          <a:lstStyle/>
          <a:p>
            <a:r>
              <a:rPr lang="ja-JP" altLang="en-US" dirty="0"/>
              <a:t>章の概要</a:t>
            </a:r>
            <a:endParaRPr kumimoji="1" lang="ja-JP" altLang="en-US" dirty="0"/>
          </a:p>
        </p:txBody>
      </p:sp>
      <p:sp>
        <p:nvSpPr>
          <p:cNvPr id="3" name="コンテンツ プレースホルダー 2">
            <a:extLst>
              <a:ext uri="{FF2B5EF4-FFF2-40B4-BE49-F238E27FC236}">
                <a16:creationId xmlns:a16="http://schemas.microsoft.com/office/drawing/2014/main" id="{10EE556C-FDAE-4EEE-A2E7-11A707D60D55}"/>
              </a:ext>
            </a:extLst>
          </p:cNvPr>
          <p:cNvSpPr>
            <a:spLocks noGrp="1"/>
          </p:cNvSpPr>
          <p:nvPr>
            <p:ph sz="quarter" idx="4294967295"/>
          </p:nvPr>
        </p:nvSpPr>
        <p:spPr>
          <a:xfrm>
            <a:off x="1113954" y="1221016"/>
            <a:ext cx="9964088" cy="2251449"/>
          </a:xfrm>
        </p:spPr>
        <p:txBody>
          <a:bodyPr vert="horz" wrap="square" lIns="91440" tIns="45720" rIns="91440" bIns="45720" rtlCol="0" anchor="ctr">
            <a:noAutofit/>
          </a:bodyPr>
          <a:lstStyle/>
          <a:p>
            <a:pPr marL="0" indent="0" algn="ctr">
              <a:lnSpc>
                <a:spcPct val="120000"/>
              </a:lnSpc>
              <a:spcBef>
                <a:spcPts val="0"/>
              </a:spcBef>
              <a:spcAft>
                <a:spcPts val="2400"/>
              </a:spcAft>
              <a:buClr>
                <a:srgbClr val="F36C37"/>
              </a:buClr>
              <a:buNone/>
            </a:pPr>
            <a:r>
              <a:rPr lang="ja-JP" altLang="en-US" sz="2000" b="1" dirty="0">
                <a:solidFill>
                  <a:srgbClr val="F36C37"/>
                </a:solidFill>
              </a:rPr>
              <a:t>この章では、分類の最も基本的な機械学習手法の一つである</a:t>
            </a:r>
            <a:br>
              <a:rPr lang="en-US" altLang="ja-JP" sz="2000" b="1" dirty="0">
                <a:solidFill>
                  <a:srgbClr val="F36C37"/>
                </a:solidFill>
              </a:rPr>
            </a:br>
            <a:r>
              <a:rPr lang="ja-JP" altLang="en-US" sz="2000" b="1" dirty="0">
                <a:solidFill>
                  <a:srgbClr val="F36C37"/>
                </a:solidFill>
              </a:rPr>
              <a:t>ロジスティック回帰について学びます。</a:t>
            </a:r>
            <a:endParaRPr lang="en-US" altLang="ja-JP" sz="2000" b="1" dirty="0">
              <a:solidFill>
                <a:srgbClr val="F36C37"/>
              </a:solidFill>
            </a:endParaRPr>
          </a:p>
          <a:p>
            <a:pPr marL="0" indent="0" algn="ctr">
              <a:lnSpc>
                <a:spcPct val="120000"/>
              </a:lnSpc>
              <a:spcBef>
                <a:spcPts val="0"/>
              </a:spcBef>
              <a:spcAft>
                <a:spcPts val="2400"/>
              </a:spcAft>
              <a:buClr>
                <a:srgbClr val="F36C37"/>
              </a:buClr>
              <a:buNone/>
            </a:pPr>
            <a:r>
              <a:rPr lang="ja-JP" altLang="en-US" sz="2000" b="1" dirty="0">
                <a:solidFill>
                  <a:srgbClr val="F36C37"/>
                </a:solidFill>
              </a:rPr>
              <a:t>また、ロジスティック回帰を</a:t>
            </a:r>
            <a:r>
              <a:rPr lang="en-US" altLang="ja-JP" sz="2000" b="1" dirty="0">
                <a:solidFill>
                  <a:srgbClr val="F36C37"/>
                </a:solidFill>
              </a:rPr>
              <a:t>scikit-learn</a:t>
            </a:r>
            <a:r>
              <a:rPr lang="ja-JP" altLang="en-US" sz="2000" b="1" dirty="0">
                <a:solidFill>
                  <a:srgbClr val="F36C37"/>
                </a:solidFill>
              </a:rPr>
              <a:t>で実装し、ロジスティック回帰において</a:t>
            </a:r>
            <a:br>
              <a:rPr lang="en-US" altLang="ja-JP" sz="2000" b="1" dirty="0">
                <a:solidFill>
                  <a:srgbClr val="F36C37"/>
                </a:solidFill>
              </a:rPr>
            </a:br>
            <a:r>
              <a:rPr lang="ja-JP" altLang="en-US" sz="2000" b="1" dirty="0">
                <a:solidFill>
                  <a:srgbClr val="F36C37"/>
                </a:solidFill>
              </a:rPr>
              <a:t>重要なデータの標準化を行うことによりどのように結果が変化するのか体験します。</a:t>
            </a:r>
          </a:p>
        </p:txBody>
      </p:sp>
      <p:sp>
        <p:nvSpPr>
          <p:cNvPr id="4" name="スライド番号プレースホルダー 3">
            <a:extLst>
              <a:ext uri="{FF2B5EF4-FFF2-40B4-BE49-F238E27FC236}">
                <a16:creationId xmlns:a16="http://schemas.microsoft.com/office/drawing/2014/main" id="{31E61FCF-A60C-432C-8A79-2693CCE4D99F}"/>
              </a:ext>
            </a:extLst>
          </p:cNvPr>
          <p:cNvSpPr>
            <a:spLocks noGrp="1"/>
          </p:cNvSpPr>
          <p:nvPr>
            <p:ph type="sldNum" sz="quarter" idx="10"/>
          </p:nvPr>
        </p:nvSpPr>
        <p:spPr/>
        <p:txBody>
          <a:bodyPr/>
          <a:lstStyle/>
          <a:p>
            <a:fld id="{5D750650-B10A-47BF-93C2-E1678438B37A}" type="slidenum">
              <a:rPr kumimoji="1" lang="ja-JP" altLang="en-US" smtClean="0"/>
              <a:pPr/>
              <a:t>198</a:t>
            </a:fld>
            <a:endParaRPr kumimoji="1" lang="ja-JP" altLang="en-US"/>
          </a:p>
        </p:txBody>
      </p:sp>
      <p:sp>
        <p:nvSpPr>
          <p:cNvPr id="9" name="四角形: 角を丸くする 8">
            <a:extLst>
              <a:ext uri="{FF2B5EF4-FFF2-40B4-BE49-F238E27FC236}">
                <a16:creationId xmlns:a16="http://schemas.microsoft.com/office/drawing/2014/main" id="{6D456DDF-4B7D-4596-9982-ABD670D6C992}"/>
              </a:ext>
            </a:extLst>
          </p:cNvPr>
          <p:cNvSpPr/>
          <p:nvPr/>
        </p:nvSpPr>
        <p:spPr bwMode="auto">
          <a:xfrm>
            <a:off x="856302" y="3840493"/>
            <a:ext cx="10493870" cy="577189"/>
          </a:xfrm>
          <a:prstGeom prst="roundRect">
            <a:avLst>
              <a:gd name="adj" fmla="val 13183"/>
            </a:avLst>
          </a:prstGeom>
          <a:solidFill>
            <a:srgbClr val="00879E"/>
          </a:solidFill>
          <a:ln w="19050" algn="ctr">
            <a:solidFill>
              <a:srgbClr val="00879E"/>
            </a:solidFill>
            <a:prstDash val="solid"/>
            <a:round/>
            <a:headEnd/>
            <a:tailEnd/>
          </a:ln>
          <a:effectLst/>
        </p:spPr>
        <p:txBody>
          <a:bodyPr wrap="none" rtlCol="0" anchor="ctr"/>
          <a:lstStyle/>
          <a:p>
            <a:pPr algn="ctr" fontAlgn="base">
              <a:spcBef>
                <a:spcPct val="0"/>
              </a:spcBef>
              <a:spcAft>
                <a:spcPct val="0"/>
              </a:spcAft>
            </a:pPr>
            <a:endParaRPr kumimoji="1" lang="ja-JP" altLang="en-US" dirty="0">
              <a:solidFill>
                <a:schemeClr val="bg1"/>
              </a:solidFill>
              <a:latin typeface="Arial" pitchFamily="34" charset="0"/>
              <a:ea typeface="ＭＳ Ｐゴシック" pitchFamily="50" charset="-128"/>
            </a:endParaRPr>
          </a:p>
        </p:txBody>
      </p:sp>
      <p:sp>
        <p:nvSpPr>
          <p:cNvPr id="10" name="正方形/長方形 9">
            <a:extLst>
              <a:ext uri="{FF2B5EF4-FFF2-40B4-BE49-F238E27FC236}">
                <a16:creationId xmlns:a16="http://schemas.microsoft.com/office/drawing/2014/main" id="{990BDE5C-254C-433A-BD74-EE2771F57294}"/>
              </a:ext>
            </a:extLst>
          </p:cNvPr>
          <p:cNvSpPr/>
          <p:nvPr/>
        </p:nvSpPr>
        <p:spPr>
          <a:xfrm>
            <a:off x="1551347" y="3940880"/>
            <a:ext cx="7525251" cy="440120"/>
          </a:xfrm>
          <a:prstGeom prst="rect">
            <a:avLst/>
          </a:prstGeom>
          <a:noFill/>
          <a:ln w="19050" algn="ctr">
            <a:noFill/>
            <a:prstDash val="dash"/>
            <a:round/>
            <a:headEnd/>
            <a:tailEnd/>
          </a:ln>
          <a:effectLst/>
        </p:spPr>
        <p:txBody>
          <a:bodyPr wrap="none" rtlCol="0" anchor="ctr"/>
          <a:lstStyle/>
          <a:p>
            <a:pPr fontAlgn="base">
              <a:spcBef>
                <a:spcPct val="0"/>
              </a:spcBef>
              <a:spcAft>
                <a:spcPct val="0"/>
              </a:spcAft>
            </a:pPr>
            <a:r>
              <a:rPr kumimoji="1" lang="ja-JP" altLang="en-US" sz="2200" b="1" spc="300" dirty="0">
                <a:solidFill>
                  <a:schemeClr val="bg1"/>
                </a:solidFill>
                <a:latin typeface="+mj-ea"/>
                <a:ea typeface="+mj-ea"/>
              </a:rPr>
              <a:t>この章の目標</a:t>
            </a:r>
          </a:p>
        </p:txBody>
      </p:sp>
      <p:pic>
        <p:nvPicPr>
          <p:cNvPr id="11" name="図 10" descr="アイコン&#10;&#10;自動的に生成された説明">
            <a:extLst>
              <a:ext uri="{FF2B5EF4-FFF2-40B4-BE49-F238E27FC236}">
                <a16:creationId xmlns:a16="http://schemas.microsoft.com/office/drawing/2014/main" id="{7720435F-DF30-4A16-B0F1-9BE9EB8B68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7188" y="3892906"/>
            <a:ext cx="426733" cy="427586"/>
          </a:xfrm>
          <a:prstGeom prst="rect">
            <a:avLst/>
          </a:prstGeom>
        </p:spPr>
      </p:pic>
      <p:pic>
        <p:nvPicPr>
          <p:cNvPr id="12" name="図 11" descr="グラフィカル ユーザー インターフェイス, アプリケーション&#10;&#10;自動的に生成された説明">
            <a:extLst>
              <a:ext uri="{FF2B5EF4-FFF2-40B4-BE49-F238E27FC236}">
                <a16:creationId xmlns:a16="http://schemas.microsoft.com/office/drawing/2014/main" id="{713DDCC5-F6A5-4972-A4E5-4F6AE2A8C21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05088" y="4409105"/>
            <a:ext cx="4029075" cy="1954101"/>
          </a:xfrm>
          <a:prstGeom prst="rect">
            <a:avLst/>
          </a:prstGeom>
        </p:spPr>
      </p:pic>
      <p:sp>
        <p:nvSpPr>
          <p:cNvPr id="8" name="コンテンツ プレースホルダー 2">
            <a:extLst>
              <a:ext uri="{FF2B5EF4-FFF2-40B4-BE49-F238E27FC236}">
                <a16:creationId xmlns:a16="http://schemas.microsoft.com/office/drawing/2014/main" id="{733E62C9-1A65-4181-ACD0-3065DF9AF0E5}"/>
              </a:ext>
            </a:extLst>
          </p:cNvPr>
          <p:cNvSpPr txBox="1">
            <a:spLocks/>
          </p:cNvSpPr>
          <p:nvPr/>
        </p:nvSpPr>
        <p:spPr bwMode="auto">
          <a:xfrm>
            <a:off x="920082" y="4701731"/>
            <a:ext cx="10493870" cy="819789"/>
          </a:xfrm>
          <a:prstGeom prst="rect">
            <a:avLst/>
          </a:prstGeom>
        </p:spPr>
        <p:txBody>
          <a:bodyPr vert="horz" wrap="none" lIns="91440" tIns="45720" rIns="91440" bIns="45720" rtlCol="0">
            <a:noAutofit/>
          </a:bodyPr>
          <a:lstStyle>
            <a:lvl1pPr marL="357188" marR="0" indent="-357188"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n"/>
              <a:tabLst/>
              <a:defRPr kumimoji="1" lang="en-US" altLang="ja-JP"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1pPr>
            <a:lvl2pPr marL="742950" marR="0" indent="-28575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l"/>
              <a:tabLst/>
              <a:defRPr kumimoji="1" lang="ja-JP" altLang="en-US"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2pPr>
            <a:lvl3pPr marL="1143000" marR="0" indent="-2286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3pPr>
            <a:lvl4pPr marL="1714500" marR="0" indent="-3429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4pPr>
            <a:lvl5pPr marL="2114550" marR="0" indent="-28575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lnSpc>
                <a:spcPct val="130000"/>
              </a:lnSpc>
              <a:spcBef>
                <a:spcPts val="0"/>
              </a:spcBef>
              <a:spcAft>
                <a:spcPts val="3000"/>
              </a:spcAft>
              <a:buClr>
                <a:schemeClr val="tx1">
                  <a:lumMod val="75000"/>
                  <a:lumOff val="25000"/>
                </a:schemeClr>
              </a:buClr>
            </a:pPr>
            <a:r>
              <a:rPr lang="en-US" altLang="ja-JP" sz="2000" b="1" dirty="0"/>
              <a:t>scikit-learn</a:t>
            </a:r>
            <a:r>
              <a:rPr lang="ja-JP" altLang="en-US" sz="2000" b="1" dirty="0"/>
              <a:t>を用いてロジスティック回帰を実装できる</a:t>
            </a:r>
            <a:endParaRPr lang="en-US" altLang="ja-JP" sz="2000" b="1" dirty="0"/>
          </a:p>
          <a:p>
            <a:pPr>
              <a:lnSpc>
                <a:spcPct val="130000"/>
              </a:lnSpc>
              <a:spcBef>
                <a:spcPts val="0"/>
              </a:spcBef>
              <a:spcAft>
                <a:spcPts val="3000"/>
              </a:spcAft>
              <a:buClr>
                <a:schemeClr val="tx1">
                  <a:lumMod val="75000"/>
                  <a:lumOff val="25000"/>
                </a:schemeClr>
              </a:buClr>
            </a:pPr>
            <a:r>
              <a:rPr lang="ja-JP" altLang="en-US" sz="2000" b="1" dirty="0"/>
              <a:t>標準化の効果について理解する</a:t>
            </a:r>
            <a:endParaRPr lang="en-US" altLang="ja-JP" sz="2000" b="1" dirty="0"/>
          </a:p>
        </p:txBody>
      </p:sp>
    </p:spTree>
    <p:extLst>
      <p:ext uri="{BB962C8B-B14F-4D97-AF65-F5344CB8AC3E}">
        <p14:creationId xmlns:p14="http://schemas.microsoft.com/office/powerpoint/2010/main" val="1486765926"/>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タイトル 1">
            <a:extLst>
              <a:ext uri="{FF2B5EF4-FFF2-40B4-BE49-F238E27FC236}">
                <a16:creationId xmlns:a16="http://schemas.microsoft.com/office/drawing/2014/main" id="{2DA76E4A-E82F-4E3B-913C-6408054281D8}"/>
              </a:ext>
            </a:extLst>
          </p:cNvPr>
          <p:cNvSpPr txBox="1">
            <a:spLocks/>
          </p:cNvSpPr>
          <p:nvPr/>
        </p:nvSpPr>
        <p:spPr bwMode="auto">
          <a:xfrm>
            <a:off x="666515" y="851958"/>
            <a:ext cx="10511558" cy="4826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kumimoji="1" sz="2800" b="1" kern="1200" baseline="0">
                <a:solidFill>
                  <a:schemeClr val="tx1">
                    <a:lumMod val="75000"/>
                    <a:lumOff val="25000"/>
                  </a:schemeClr>
                </a:solidFill>
                <a:latin typeface="メイリオ" panose="020B0604030504040204" pitchFamily="50" charset="-128"/>
                <a:ea typeface="メイリオ" panose="020B0604030504040204" pitchFamily="50" charset="-128"/>
                <a:cs typeface="+mj-cs"/>
              </a:defRPr>
            </a:lvl1pPr>
          </a:lstStyle>
          <a:p>
            <a:r>
              <a:rPr lang="ja-JP" altLang="en-US" sz="3600" spc="150" dirty="0">
                <a:solidFill>
                  <a:srgbClr val="F36C37"/>
                </a:solidFill>
              </a:rPr>
              <a:t>第</a:t>
            </a:r>
            <a:r>
              <a:rPr lang="en-US" altLang="ja-JP" sz="6000" spc="150" dirty="0">
                <a:solidFill>
                  <a:srgbClr val="F36C37"/>
                </a:solidFill>
              </a:rPr>
              <a:t>3</a:t>
            </a:r>
            <a:r>
              <a:rPr lang="ja-JP" altLang="en-US" sz="3600" spc="150" dirty="0">
                <a:solidFill>
                  <a:srgbClr val="F36C37"/>
                </a:solidFill>
              </a:rPr>
              <a:t>章　ロジスティック回帰 </a:t>
            </a:r>
            <a:r>
              <a:rPr lang="en-US" altLang="ja-JP" sz="2400" spc="150" dirty="0">
                <a:solidFill>
                  <a:srgbClr val="F36C37"/>
                </a:solidFill>
              </a:rPr>
              <a:t>- scikit-learn -</a:t>
            </a:r>
            <a:endParaRPr lang="ja-JP" altLang="en-US" sz="3600" spc="150" dirty="0">
              <a:solidFill>
                <a:srgbClr val="F36C37"/>
              </a:solidFill>
            </a:endParaRPr>
          </a:p>
        </p:txBody>
      </p:sp>
      <p:sp>
        <p:nvSpPr>
          <p:cNvPr id="2" name="スライド番号プレースホルダー 1">
            <a:extLst>
              <a:ext uri="{FF2B5EF4-FFF2-40B4-BE49-F238E27FC236}">
                <a16:creationId xmlns:a16="http://schemas.microsoft.com/office/drawing/2014/main" id="{FAA47C63-520D-4F7C-8DAB-2526094CB5B4}"/>
              </a:ext>
            </a:extLst>
          </p:cNvPr>
          <p:cNvSpPr>
            <a:spLocks noGrp="1"/>
          </p:cNvSpPr>
          <p:nvPr>
            <p:ph type="sldNum" sz="quarter" idx="10"/>
          </p:nvPr>
        </p:nvSpPr>
        <p:spPr>
          <a:xfrm>
            <a:off x="9265299" y="6465214"/>
            <a:ext cx="2743200" cy="204403"/>
          </a:xfrm>
        </p:spPr>
        <p:txBody>
          <a:bodyPr/>
          <a:lstStyle/>
          <a:p>
            <a:fld id="{5D750650-B10A-47BF-93C2-E1678438B37A}" type="slidenum">
              <a:rPr kumimoji="1" lang="ja-JP" altLang="en-US" smtClean="0"/>
              <a:pPr/>
              <a:t>199</a:t>
            </a:fld>
            <a:endParaRPr kumimoji="1" lang="ja-JP" altLang="en-US" dirty="0"/>
          </a:p>
        </p:txBody>
      </p:sp>
      <p:sp>
        <p:nvSpPr>
          <p:cNvPr id="9" name="四角形: 角を丸くする 8">
            <a:extLst>
              <a:ext uri="{FF2B5EF4-FFF2-40B4-BE49-F238E27FC236}">
                <a16:creationId xmlns:a16="http://schemas.microsoft.com/office/drawing/2014/main" id="{17C76A4F-9917-404E-810D-D4C278F81FF6}"/>
              </a:ext>
            </a:extLst>
          </p:cNvPr>
          <p:cNvSpPr/>
          <p:nvPr/>
        </p:nvSpPr>
        <p:spPr bwMode="auto">
          <a:xfrm>
            <a:off x="735085" y="1751579"/>
            <a:ext cx="2208068" cy="358390"/>
          </a:xfrm>
          <a:prstGeom prst="roundRect">
            <a:avLst>
              <a:gd name="adj" fmla="val 50000"/>
            </a:avLst>
          </a:prstGeom>
          <a:solidFill>
            <a:srgbClr val="F36C37"/>
          </a:solidFill>
          <a:ln w="19050" algn="ctr">
            <a:noFill/>
            <a:prstDash val="dash"/>
            <a:round/>
            <a:headEnd/>
            <a:tailEnd/>
          </a:ln>
          <a:effectLst/>
        </p:spPr>
        <p:txBody>
          <a:bodyPr wrap="none" lIns="108000" tIns="108000" rtlCol="0" anchor="ctr"/>
          <a:lstStyle/>
          <a:p>
            <a:pPr algn="ctr"/>
            <a:r>
              <a:rPr kumimoji="1" lang="ja-JP" altLang="en-US" b="1" spc="300" dirty="0">
                <a:solidFill>
                  <a:schemeClr val="bg1"/>
                </a:solidFill>
                <a:latin typeface="+mn-ea"/>
              </a:rPr>
              <a:t>章の目次</a:t>
            </a:r>
          </a:p>
        </p:txBody>
      </p:sp>
      <p:sp>
        <p:nvSpPr>
          <p:cNvPr id="10" name="コンテンツ プレースホルダー 5">
            <a:extLst>
              <a:ext uri="{FF2B5EF4-FFF2-40B4-BE49-F238E27FC236}">
                <a16:creationId xmlns:a16="http://schemas.microsoft.com/office/drawing/2014/main" id="{2A231A49-86B3-4817-904B-36C2F1103794}"/>
              </a:ext>
            </a:extLst>
          </p:cNvPr>
          <p:cNvSpPr txBox="1">
            <a:spLocks/>
          </p:cNvSpPr>
          <p:nvPr/>
        </p:nvSpPr>
        <p:spPr>
          <a:xfrm>
            <a:off x="1071378" y="2431708"/>
            <a:ext cx="9994728" cy="2733632"/>
          </a:xfrm>
          <a:prstGeom prst="rect">
            <a:avLst/>
          </a:prstGeom>
        </p:spPr>
        <p:txBody>
          <a:bodyPr vert="horz" lIns="91440" tIns="45720" rIns="91440" bIns="45720" rtlCol="0" anchor="t"/>
          <a:lstStyle>
            <a:defPPr>
              <a:defRPr lang="en-US"/>
            </a:defPPr>
            <a:lvl1pPr marL="0" algn="r" defTabSz="457200" rtl="0" eaLnBrk="1" latinLnBrk="0" hangingPunct="1">
              <a:defRPr sz="900" b="0" kern="1200">
                <a:solidFill>
                  <a:schemeClr val="tx1">
                    <a:lumMod val="50000"/>
                    <a:lumOff val="50000"/>
                  </a:schemeClr>
                </a:solidFill>
                <a:latin typeface="メイリオ" panose="020B0604030504040204" pitchFamily="50" charset="-128"/>
                <a:ea typeface="メイリオ" panose="020B0604030504040204" pitchFamily="50" charset="-128"/>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lnSpc>
                <a:spcPct val="150000"/>
              </a:lnSpc>
            </a:pPr>
            <a:r>
              <a:rPr kumimoji="1" lang="en-US" altLang="ja-JP" sz="2800" b="1" spc="300" dirty="0">
                <a:solidFill>
                  <a:schemeClr val="tx1">
                    <a:lumMod val="75000"/>
                    <a:lumOff val="25000"/>
                  </a:schemeClr>
                </a:solidFill>
              </a:rPr>
              <a:t>3-1.</a:t>
            </a:r>
            <a:r>
              <a:rPr kumimoji="1" lang="ja-JP" altLang="en-US" sz="2800" b="1" spc="300" dirty="0">
                <a:solidFill>
                  <a:schemeClr val="tx1">
                    <a:lumMod val="75000"/>
                    <a:lumOff val="25000"/>
                  </a:schemeClr>
                </a:solidFill>
              </a:rPr>
              <a:t>ロジスティック回帰</a:t>
            </a:r>
            <a:endParaRPr kumimoji="1" lang="en-US" altLang="ja-JP" sz="2800" b="1" spc="300" dirty="0">
              <a:solidFill>
                <a:schemeClr val="tx1">
                  <a:lumMod val="75000"/>
                  <a:lumOff val="25000"/>
                </a:schemeClr>
              </a:solidFill>
            </a:endParaRPr>
          </a:p>
          <a:p>
            <a:pPr algn="l">
              <a:lnSpc>
                <a:spcPct val="150000"/>
              </a:lnSpc>
            </a:pPr>
            <a:r>
              <a:rPr lang="en-US" altLang="ja-JP" sz="2800" b="1" spc="300" dirty="0">
                <a:solidFill>
                  <a:schemeClr val="tx1">
                    <a:lumMod val="75000"/>
                    <a:lumOff val="25000"/>
                  </a:schemeClr>
                </a:solidFill>
              </a:rPr>
              <a:t>3-2.</a:t>
            </a:r>
            <a:r>
              <a:rPr lang="ja-JP" altLang="en-US" sz="2800" b="1" spc="300" dirty="0">
                <a:solidFill>
                  <a:schemeClr val="tx1">
                    <a:lumMod val="75000"/>
                    <a:lumOff val="25000"/>
                  </a:schemeClr>
                </a:solidFill>
              </a:rPr>
              <a:t>ロジスティック回帰の実装</a:t>
            </a:r>
            <a:endParaRPr lang="en-US" altLang="ja-JP" sz="2800" b="1" spc="300" dirty="0">
              <a:solidFill>
                <a:schemeClr val="tx1">
                  <a:lumMod val="75000"/>
                  <a:lumOff val="25000"/>
                </a:schemeClr>
              </a:solidFill>
            </a:endParaRPr>
          </a:p>
          <a:p>
            <a:pPr algn="l">
              <a:lnSpc>
                <a:spcPct val="150000"/>
              </a:lnSpc>
            </a:pPr>
            <a:r>
              <a:rPr lang="en-US" altLang="ja-JP" sz="2800" b="1" spc="300" dirty="0">
                <a:solidFill>
                  <a:schemeClr val="tx1">
                    <a:lumMod val="75000"/>
                    <a:lumOff val="25000"/>
                  </a:schemeClr>
                </a:solidFill>
              </a:rPr>
              <a:t>3-3.</a:t>
            </a:r>
            <a:r>
              <a:rPr lang="ja-JP" altLang="en-US" sz="2800" b="1" spc="300" dirty="0">
                <a:solidFill>
                  <a:schemeClr val="tx1">
                    <a:lumMod val="75000"/>
                    <a:lumOff val="25000"/>
                  </a:schemeClr>
                </a:solidFill>
              </a:rPr>
              <a:t>標準化によるロジスティック回帰モデルの改良</a:t>
            </a:r>
            <a:endParaRPr lang="en-US" altLang="ja-JP" sz="2800" b="1" spc="300" dirty="0">
              <a:solidFill>
                <a:schemeClr val="tx1">
                  <a:lumMod val="75000"/>
                  <a:lumOff val="25000"/>
                </a:schemeClr>
              </a:solidFill>
            </a:endParaRPr>
          </a:p>
          <a:p>
            <a:pPr algn="l">
              <a:lnSpc>
                <a:spcPct val="150000"/>
              </a:lnSpc>
            </a:pPr>
            <a:r>
              <a:rPr lang="en-US" altLang="ja-JP" sz="2800" b="1" spc="300" dirty="0">
                <a:solidFill>
                  <a:srgbClr val="00879E"/>
                </a:solidFill>
              </a:rPr>
              <a:t>3-4.</a:t>
            </a:r>
            <a:r>
              <a:rPr lang="ja-JP" altLang="en-US" sz="2800" b="1" spc="300" dirty="0">
                <a:solidFill>
                  <a:srgbClr val="00879E"/>
                </a:solidFill>
              </a:rPr>
              <a:t>演習：ロジスティック回帰</a:t>
            </a:r>
            <a:endParaRPr lang="en-US" altLang="ja-JP" sz="2800" b="1" spc="300" dirty="0">
              <a:solidFill>
                <a:srgbClr val="00879E"/>
              </a:solidFill>
            </a:endParaRPr>
          </a:p>
        </p:txBody>
      </p:sp>
    </p:spTree>
    <p:extLst>
      <p:ext uri="{BB962C8B-B14F-4D97-AF65-F5344CB8AC3E}">
        <p14:creationId xmlns:p14="http://schemas.microsoft.com/office/powerpoint/2010/main" val="765424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412DE04-6B27-4963-8AC7-DEE3BCEC014D}"/>
              </a:ext>
            </a:extLst>
          </p:cNvPr>
          <p:cNvSpPr>
            <a:spLocks noGrp="1"/>
          </p:cNvSpPr>
          <p:nvPr>
            <p:ph type="title" idx="4294967295"/>
          </p:nvPr>
        </p:nvSpPr>
        <p:spPr>
          <a:xfrm>
            <a:off x="666515" y="2842683"/>
            <a:ext cx="8858485" cy="482600"/>
          </a:xfrm>
        </p:spPr>
        <p:txBody>
          <a:bodyPr/>
          <a:lstStyle/>
          <a:p>
            <a:r>
              <a:rPr lang="ja-JP" altLang="en-US" sz="3600" spc="150" dirty="0">
                <a:solidFill>
                  <a:srgbClr val="F36C37"/>
                </a:solidFill>
              </a:rPr>
              <a:t>第</a:t>
            </a:r>
            <a:r>
              <a:rPr lang="en-US" altLang="ja-JP" sz="6000" spc="150" dirty="0">
                <a:solidFill>
                  <a:srgbClr val="F36C37"/>
                </a:solidFill>
              </a:rPr>
              <a:t>0</a:t>
            </a:r>
            <a:r>
              <a:rPr lang="ja-JP" altLang="en-US" sz="3600" spc="150" dirty="0">
                <a:solidFill>
                  <a:srgbClr val="F36C37"/>
                </a:solidFill>
              </a:rPr>
              <a:t>章　はじめに</a:t>
            </a:r>
            <a:endParaRPr kumimoji="1" lang="ja-JP" altLang="en-US" sz="3600" spc="150" dirty="0">
              <a:solidFill>
                <a:srgbClr val="F36C37"/>
              </a:solidFill>
            </a:endParaRPr>
          </a:p>
        </p:txBody>
      </p:sp>
    </p:spTree>
    <p:extLst>
      <p:ext uri="{BB962C8B-B14F-4D97-AF65-F5344CB8AC3E}">
        <p14:creationId xmlns:p14="http://schemas.microsoft.com/office/powerpoint/2010/main" val="27614085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276CDA9-A571-4743-AE64-7559D40AF7CB}"/>
              </a:ext>
            </a:extLst>
          </p:cNvPr>
          <p:cNvSpPr>
            <a:spLocks noGrp="1"/>
          </p:cNvSpPr>
          <p:nvPr>
            <p:ph type="title"/>
          </p:nvPr>
        </p:nvSpPr>
        <p:spPr/>
        <p:txBody>
          <a:bodyPr/>
          <a:lstStyle/>
          <a:p>
            <a:r>
              <a:rPr lang="ja-JP" altLang="en-US"/>
              <a:t>教師</a:t>
            </a:r>
            <a:r>
              <a:rPr lang="ja-JP" altLang="en-US" dirty="0"/>
              <a:t>なし学習</a:t>
            </a:r>
            <a:endParaRPr kumimoji="1" lang="ja-JP" altLang="en-US" sz="2800" b="1" dirty="0"/>
          </a:p>
        </p:txBody>
      </p:sp>
      <p:sp>
        <p:nvSpPr>
          <p:cNvPr id="5" name="スライド番号プレースホルダー 4">
            <a:extLst>
              <a:ext uri="{FF2B5EF4-FFF2-40B4-BE49-F238E27FC236}">
                <a16:creationId xmlns:a16="http://schemas.microsoft.com/office/drawing/2014/main" id="{BE7DFE18-1C27-4CDD-85F8-8955E1823EE9}"/>
              </a:ext>
            </a:extLst>
          </p:cNvPr>
          <p:cNvSpPr>
            <a:spLocks noGrp="1"/>
          </p:cNvSpPr>
          <p:nvPr>
            <p:ph type="sldNum" sz="quarter" idx="10"/>
          </p:nvPr>
        </p:nvSpPr>
        <p:spPr/>
        <p:txBody>
          <a:bodyPr/>
          <a:lstStyle/>
          <a:p>
            <a:fld id="{46BB8D49-91AB-4BE8-B7F4-8EAFE2BF815D}" type="slidenum">
              <a:rPr kumimoji="1" lang="ja-JP" altLang="en-US" smtClean="0"/>
              <a:pPr/>
              <a:t>20</a:t>
            </a:fld>
            <a:endParaRPr kumimoji="1" lang="ja-JP" altLang="en-US"/>
          </a:p>
        </p:txBody>
      </p:sp>
      <p:sp>
        <p:nvSpPr>
          <p:cNvPr id="33" name="テキスト ボックス 32">
            <a:extLst>
              <a:ext uri="{FF2B5EF4-FFF2-40B4-BE49-F238E27FC236}">
                <a16:creationId xmlns:a16="http://schemas.microsoft.com/office/drawing/2014/main" id="{EF081914-4DA1-4FC4-87A9-20832F3D95AA}"/>
              </a:ext>
            </a:extLst>
          </p:cNvPr>
          <p:cNvSpPr txBox="1"/>
          <p:nvPr/>
        </p:nvSpPr>
        <p:spPr>
          <a:xfrm>
            <a:off x="495758" y="836667"/>
            <a:ext cx="11193137" cy="481670"/>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20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r>
              <a:rPr lang="ja-JP" altLang="en-US" sz="2200" dirty="0"/>
              <a:t>サンプルデータからデータの特徴を学習。データの関係性などを分析。</a:t>
            </a:r>
            <a:endParaRPr lang="en-US" altLang="ja-JP" sz="2200" dirty="0"/>
          </a:p>
        </p:txBody>
      </p:sp>
      <p:sp>
        <p:nvSpPr>
          <p:cNvPr id="34" name="四角形: 角を丸くする 33">
            <a:extLst>
              <a:ext uri="{FF2B5EF4-FFF2-40B4-BE49-F238E27FC236}">
                <a16:creationId xmlns:a16="http://schemas.microsoft.com/office/drawing/2014/main" id="{CD4A57D4-F329-47A8-8420-06AAA8F38B6F}"/>
              </a:ext>
            </a:extLst>
          </p:cNvPr>
          <p:cNvSpPr/>
          <p:nvPr/>
        </p:nvSpPr>
        <p:spPr bwMode="auto">
          <a:xfrm>
            <a:off x="961077" y="1623144"/>
            <a:ext cx="10493870" cy="4372516"/>
          </a:xfrm>
          <a:prstGeom prst="roundRect">
            <a:avLst>
              <a:gd name="adj" fmla="val 3421"/>
            </a:avLst>
          </a:prstGeom>
          <a:solidFill>
            <a:schemeClr val="bg1">
              <a:lumMod val="95000"/>
            </a:schemeClr>
          </a:solidFill>
          <a:ln w="19050" algn="ctr">
            <a:solidFill>
              <a:srgbClr val="00879E"/>
            </a:solidFill>
            <a:prstDash val="solid"/>
            <a:round/>
            <a:headEnd/>
            <a:tailEnd/>
          </a:ln>
          <a:effectLst/>
        </p:spPr>
        <p:txBody>
          <a:bodyPr wrap="none" rtlCol="0" anchor="ctr"/>
          <a:lstStyle/>
          <a:p>
            <a:pPr algn="ctr" fontAlgn="base">
              <a:spcBef>
                <a:spcPct val="0"/>
              </a:spcBef>
              <a:spcAft>
                <a:spcPct val="0"/>
              </a:spcAft>
            </a:pPr>
            <a:endParaRPr kumimoji="1" lang="ja-JP" altLang="en-US" dirty="0">
              <a:solidFill>
                <a:srgbClr val="00879E"/>
              </a:solidFill>
              <a:latin typeface="Arial" pitchFamily="34" charset="0"/>
              <a:ea typeface="ＭＳ Ｐゴシック" pitchFamily="50" charset="-128"/>
            </a:endParaRPr>
          </a:p>
        </p:txBody>
      </p:sp>
      <p:grpSp>
        <p:nvGrpSpPr>
          <p:cNvPr id="35" name="グループ化 34">
            <a:extLst>
              <a:ext uri="{FF2B5EF4-FFF2-40B4-BE49-F238E27FC236}">
                <a16:creationId xmlns:a16="http://schemas.microsoft.com/office/drawing/2014/main" id="{7569ABF2-FE4A-445F-AFC8-6FB5DDDC1606}"/>
              </a:ext>
            </a:extLst>
          </p:cNvPr>
          <p:cNvGrpSpPr/>
          <p:nvPr/>
        </p:nvGrpSpPr>
        <p:grpSpPr>
          <a:xfrm>
            <a:off x="2003026" y="2660377"/>
            <a:ext cx="6262360" cy="1016690"/>
            <a:chOff x="1688391" y="4859498"/>
            <a:chExt cx="6262360" cy="1016690"/>
          </a:xfrm>
        </p:grpSpPr>
        <p:grpSp>
          <p:nvGrpSpPr>
            <p:cNvPr id="37" name="グループ化 36">
              <a:extLst>
                <a:ext uri="{FF2B5EF4-FFF2-40B4-BE49-F238E27FC236}">
                  <a16:creationId xmlns:a16="http://schemas.microsoft.com/office/drawing/2014/main" id="{6A17376B-6529-4D5C-9599-07F33D5FEF85}"/>
                </a:ext>
              </a:extLst>
            </p:cNvPr>
            <p:cNvGrpSpPr/>
            <p:nvPr/>
          </p:nvGrpSpPr>
          <p:grpSpPr>
            <a:xfrm>
              <a:off x="1688391" y="4859498"/>
              <a:ext cx="6262360" cy="1016690"/>
              <a:chOff x="29688" y="3931497"/>
              <a:chExt cx="6262360" cy="1016690"/>
            </a:xfrm>
          </p:grpSpPr>
          <p:cxnSp>
            <p:nvCxnSpPr>
              <p:cNvPr id="45" name="直線矢印コネクタ 44">
                <a:extLst>
                  <a:ext uri="{FF2B5EF4-FFF2-40B4-BE49-F238E27FC236}">
                    <a16:creationId xmlns:a16="http://schemas.microsoft.com/office/drawing/2014/main" id="{269E4736-BCBE-4763-8428-0A9B45B60075}"/>
                  </a:ext>
                </a:extLst>
              </p:cNvPr>
              <p:cNvCxnSpPr>
                <a:cxnSpLocks/>
                <a:stCxn id="48" idx="3"/>
                <a:endCxn id="69" idx="1"/>
              </p:cNvCxnSpPr>
              <p:nvPr/>
            </p:nvCxnSpPr>
            <p:spPr>
              <a:xfrm flipV="1">
                <a:off x="1265278" y="4439842"/>
                <a:ext cx="1053116" cy="1"/>
              </a:xfrm>
              <a:prstGeom prst="straightConnector1">
                <a:avLst/>
              </a:prstGeom>
              <a:ln w="19050">
                <a:solidFill>
                  <a:schemeClr val="tx1">
                    <a:lumMod val="75000"/>
                    <a:lumOff val="25000"/>
                  </a:schemeClr>
                </a:solidFill>
                <a:headEnd type="none" w="med" len="med"/>
                <a:tailEnd type="triangle"/>
              </a:ln>
            </p:spPr>
            <p:style>
              <a:lnRef idx="3">
                <a:schemeClr val="accent1"/>
              </a:lnRef>
              <a:fillRef idx="0">
                <a:schemeClr val="accent1"/>
              </a:fillRef>
              <a:effectRef idx="2">
                <a:schemeClr val="accent1"/>
              </a:effectRef>
              <a:fontRef idx="minor">
                <a:schemeClr val="tx1"/>
              </a:fontRef>
            </p:style>
          </p:cxnSp>
          <p:sp>
            <p:nvSpPr>
              <p:cNvPr id="48" name="フローチャート: 複数書類 47">
                <a:extLst>
                  <a:ext uri="{FF2B5EF4-FFF2-40B4-BE49-F238E27FC236}">
                    <a16:creationId xmlns:a16="http://schemas.microsoft.com/office/drawing/2014/main" id="{5A24348B-FD15-4F8E-A00B-4FE162CD7688}"/>
                  </a:ext>
                </a:extLst>
              </p:cNvPr>
              <p:cNvSpPr/>
              <p:nvPr/>
            </p:nvSpPr>
            <p:spPr>
              <a:xfrm>
                <a:off x="45124" y="3931749"/>
                <a:ext cx="1220154" cy="1016187"/>
              </a:xfrm>
              <a:prstGeom prst="flowChartMultidocumen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kumimoji="1" lang="ja-JP" altLang="en-US" sz="1100" dirty="0">
                  <a:solidFill>
                    <a:prstClr val="black"/>
                  </a:solidFill>
                  <a:latin typeface="メイリオ" panose="020B0604030504040204" pitchFamily="50" charset="-128"/>
                  <a:ea typeface="メイリオ" panose="020B0604030504040204" pitchFamily="50" charset="-128"/>
                </a:endParaRPr>
              </a:p>
            </p:txBody>
          </p:sp>
          <p:sp>
            <p:nvSpPr>
              <p:cNvPr id="49" name="正方形/長方形 48">
                <a:extLst>
                  <a:ext uri="{FF2B5EF4-FFF2-40B4-BE49-F238E27FC236}">
                    <a16:creationId xmlns:a16="http://schemas.microsoft.com/office/drawing/2014/main" id="{02F2967C-C516-4BC4-B91F-1F5CFFFC45A0}"/>
                  </a:ext>
                </a:extLst>
              </p:cNvPr>
              <p:cNvSpPr/>
              <p:nvPr/>
            </p:nvSpPr>
            <p:spPr>
              <a:xfrm>
                <a:off x="29688" y="4327469"/>
                <a:ext cx="1082348" cy="287002"/>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lnSpc>
                    <a:spcPct val="120000"/>
                  </a:lnSpc>
                </a:pPr>
                <a:r>
                  <a:rPr lang="ja-JP" altLang="en-US" sz="1100" b="1" spc="150" dirty="0">
                    <a:solidFill>
                      <a:schemeClr val="tx1">
                        <a:lumMod val="75000"/>
                        <a:lumOff val="25000"/>
                      </a:schemeClr>
                    </a:solidFill>
                    <a:latin typeface="+mj-ea"/>
                    <a:ea typeface="+mj-ea"/>
                  </a:rPr>
                  <a:t>分析データ</a:t>
                </a:r>
                <a:endParaRPr lang="en-US" altLang="ja-JP" sz="1100" b="1" spc="150" dirty="0">
                  <a:solidFill>
                    <a:schemeClr val="tx1">
                      <a:lumMod val="75000"/>
                      <a:lumOff val="25000"/>
                    </a:schemeClr>
                  </a:solidFill>
                  <a:latin typeface="+mj-ea"/>
                  <a:ea typeface="+mj-ea"/>
                </a:endParaRPr>
              </a:p>
            </p:txBody>
          </p:sp>
          <p:sp>
            <p:nvSpPr>
              <p:cNvPr id="72" name="正方形/長方形 71">
                <a:extLst>
                  <a:ext uri="{FF2B5EF4-FFF2-40B4-BE49-F238E27FC236}">
                    <a16:creationId xmlns:a16="http://schemas.microsoft.com/office/drawing/2014/main" id="{AC56CEE8-EA81-4273-B74E-6471BC66AE3C}"/>
                  </a:ext>
                </a:extLst>
              </p:cNvPr>
              <p:cNvSpPr/>
              <p:nvPr/>
            </p:nvSpPr>
            <p:spPr>
              <a:xfrm>
                <a:off x="4521863" y="4190575"/>
                <a:ext cx="1770185" cy="498533"/>
              </a:xfrm>
              <a:prstGeom prst="rect">
                <a:avLst/>
              </a:prstGeom>
              <a:solidFill>
                <a:srgbClr val="ECF6F8"/>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712788" lvl="2" algn="ctr">
                  <a:defRPr/>
                </a:pPr>
                <a:endParaRPr kumimoji="1" lang="ja-JP" altLang="en-US" sz="1400" dirty="0">
                  <a:solidFill>
                    <a:prstClr val="black"/>
                  </a:solidFill>
                  <a:latin typeface="メイリオ" panose="020B0604030504040204" pitchFamily="50" charset="-128"/>
                  <a:ea typeface="メイリオ" panose="020B0604030504040204" pitchFamily="50" charset="-128"/>
                </a:endParaRPr>
              </a:p>
            </p:txBody>
          </p:sp>
          <p:grpSp>
            <p:nvGrpSpPr>
              <p:cNvPr id="63" name="グループ化 62">
                <a:extLst>
                  <a:ext uri="{FF2B5EF4-FFF2-40B4-BE49-F238E27FC236}">
                    <a16:creationId xmlns:a16="http://schemas.microsoft.com/office/drawing/2014/main" id="{89D46CB2-62FD-4590-93BC-A55C210FEA7B}"/>
                  </a:ext>
                </a:extLst>
              </p:cNvPr>
              <p:cNvGrpSpPr/>
              <p:nvPr/>
            </p:nvGrpSpPr>
            <p:grpSpPr>
              <a:xfrm>
                <a:off x="2318394" y="3931497"/>
                <a:ext cx="1106239" cy="1016690"/>
                <a:chOff x="2405006" y="3630281"/>
                <a:chExt cx="1106239" cy="1016690"/>
              </a:xfrm>
            </p:grpSpPr>
            <p:sp>
              <p:nvSpPr>
                <p:cNvPr id="69" name="正方形/長方形 68">
                  <a:extLst>
                    <a:ext uri="{FF2B5EF4-FFF2-40B4-BE49-F238E27FC236}">
                      <a16:creationId xmlns:a16="http://schemas.microsoft.com/office/drawing/2014/main" id="{EF95897C-1F7C-4B23-B29D-E02201E4D37C}"/>
                    </a:ext>
                  </a:extLst>
                </p:cNvPr>
                <p:cNvSpPr/>
                <p:nvPr/>
              </p:nvSpPr>
              <p:spPr bwMode="auto">
                <a:xfrm>
                  <a:off x="2405006" y="3630281"/>
                  <a:ext cx="1106239" cy="1016690"/>
                </a:xfrm>
                <a:prstGeom prst="rect">
                  <a:avLst/>
                </a:prstGeom>
                <a:solidFill>
                  <a:srgbClr val="FBD2C1"/>
                </a:solidFill>
                <a:ln w="38100">
                  <a:solidFill>
                    <a:srgbClr val="F36C37"/>
                  </a:solidFill>
                </a:ln>
                <a:effectLst/>
              </p:spPr>
              <p:style>
                <a:lnRef idx="1">
                  <a:schemeClr val="accent1"/>
                </a:lnRef>
                <a:fillRef idx="2">
                  <a:schemeClr val="accent1"/>
                </a:fillRef>
                <a:effectRef idx="1">
                  <a:schemeClr val="accent1"/>
                </a:effectRef>
                <a:fontRef idx="minor">
                  <a:schemeClr val="dk1"/>
                </a:fontRef>
              </p:style>
              <p:txBody>
                <a:bodyPr vert="horz" wrap="square" lIns="84406" tIns="42203" rIns="84406" bIns="42203" numCol="1" rtlCol="0" anchor="t" anchorCtr="0" compatLnSpc="1">
                  <a:prstTxWarp prst="textNoShape">
                    <a:avLst/>
                  </a:prstTxWarp>
                </a:bodyPr>
                <a:lstStyle/>
                <a:p>
                  <a:pPr algn="ctr">
                    <a:defRPr/>
                  </a:pPr>
                  <a:endParaRPr lang="en-US" altLang="ja-JP" sz="1400" dirty="0">
                    <a:solidFill>
                      <a:prstClr val="black"/>
                    </a:solidFill>
                    <a:latin typeface="メイリオ" panose="020B0604030504040204" pitchFamily="50" charset="-128"/>
                    <a:ea typeface="メイリオ" panose="020B0604030504040204" pitchFamily="50" charset="-128"/>
                  </a:endParaRPr>
                </a:p>
              </p:txBody>
            </p:sp>
            <p:pic>
              <p:nvPicPr>
                <p:cNvPr id="70" name="グラフィックス 69" descr="歯車 2 つ">
                  <a:extLst>
                    <a:ext uri="{FF2B5EF4-FFF2-40B4-BE49-F238E27FC236}">
                      <a16:creationId xmlns:a16="http://schemas.microsoft.com/office/drawing/2014/main" id="{C81316B4-B529-4A04-A3E3-B406CCB5A06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649200" y="3889359"/>
                  <a:ext cx="692419" cy="692419"/>
                </a:xfrm>
                <a:prstGeom prst="rect">
                  <a:avLst/>
                </a:prstGeom>
              </p:spPr>
            </p:pic>
          </p:grpSp>
          <p:cxnSp>
            <p:nvCxnSpPr>
              <p:cNvPr id="65" name="直線矢印コネクタ 64">
                <a:extLst>
                  <a:ext uri="{FF2B5EF4-FFF2-40B4-BE49-F238E27FC236}">
                    <a16:creationId xmlns:a16="http://schemas.microsoft.com/office/drawing/2014/main" id="{6AA07FCB-3FA4-46BD-AE42-CEDF5B8CA52A}"/>
                  </a:ext>
                </a:extLst>
              </p:cNvPr>
              <p:cNvCxnSpPr>
                <a:cxnSpLocks/>
                <a:stCxn id="69" idx="3"/>
                <a:endCxn id="72" idx="1"/>
              </p:cNvCxnSpPr>
              <p:nvPr/>
            </p:nvCxnSpPr>
            <p:spPr>
              <a:xfrm>
                <a:off x="3424633" y="4439842"/>
                <a:ext cx="1097230" cy="0"/>
              </a:xfrm>
              <a:prstGeom prst="straightConnector1">
                <a:avLst/>
              </a:prstGeom>
              <a:ln w="19050">
                <a:solidFill>
                  <a:schemeClr val="tx1">
                    <a:lumMod val="75000"/>
                    <a:lumOff val="25000"/>
                  </a:schemeClr>
                </a:solidFill>
                <a:headEnd type="none" w="med" len="med"/>
                <a:tailEnd type="triangle"/>
              </a:ln>
            </p:spPr>
            <p:style>
              <a:lnRef idx="3">
                <a:schemeClr val="accent1"/>
              </a:lnRef>
              <a:fillRef idx="0">
                <a:schemeClr val="accent1"/>
              </a:fillRef>
              <a:effectRef idx="2">
                <a:schemeClr val="accent1"/>
              </a:effectRef>
              <a:fontRef idx="minor">
                <a:schemeClr val="tx1"/>
              </a:fontRef>
            </p:style>
          </p:cxnSp>
        </p:grpSp>
        <p:pic>
          <p:nvPicPr>
            <p:cNvPr id="39" name="図 38">
              <a:extLst>
                <a:ext uri="{FF2B5EF4-FFF2-40B4-BE49-F238E27FC236}">
                  <a16:creationId xmlns:a16="http://schemas.microsoft.com/office/drawing/2014/main" id="{1F6BB8A8-3AFF-481E-98B7-E4B1F0987218}"/>
                </a:ext>
              </a:extLst>
            </p:cNvPr>
            <p:cNvPicPr>
              <a:picLocks noChangeAspect="1"/>
            </p:cNvPicPr>
            <p:nvPr/>
          </p:nvPicPr>
          <p:blipFill>
            <a:blip r:embed="rId5"/>
            <a:stretch>
              <a:fillRect/>
            </a:stretch>
          </p:blipFill>
          <p:spPr>
            <a:xfrm>
              <a:off x="6374749" y="5141268"/>
              <a:ext cx="458041" cy="453877"/>
            </a:xfrm>
            <a:prstGeom prst="rect">
              <a:avLst/>
            </a:prstGeom>
          </p:spPr>
        </p:pic>
      </p:grpSp>
      <p:sp>
        <p:nvSpPr>
          <p:cNvPr id="73" name="正方形/長方形 72">
            <a:extLst>
              <a:ext uri="{FF2B5EF4-FFF2-40B4-BE49-F238E27FC236}">
                <a16:creationId xmlns:a16="http://schemas.microsoft.com/office/drawing/2014/main" id="{7C173AF6-1C76-48A3-8121-87FA686CAB90}"/>
              </a:ext>
            </a:extLst>
          </p:cNvPr>
          <p:cNvSpPr/>
          <p:nvPr/>
        </p:nvSpPr>
        <p:spPr>
          <a:xfrm>
            <a:off x="4305477" y="2704797"/>
            <a:ext cx="1082348" cy="287002"/>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lnSpc>
                <a:spcPct val="120000"/>
              </a:lnSpc>
            </a:pPr>
            <a:r>
              <a:rPr lang="ja-JP" altLang="en-US" sz="1100" b="1" spc="150" dirty="0">
                <a:solidFill>
                  <a:schemeClr val="tx1">
                    <a:lumMod val="75000"/>
                    <a:lumOff val="25000"/>
                  </a:schemeClr>
                </a:solidFill>
                <a:latin typeface="+mj-ea"/>
                <a:ea typeface="+mj-ea"/>
              </a:rPr>
              <a:t>分析モデル</a:t>
            </a:r>
            <a:endParaRPr lang="en-US" altLang="ja-JP" sz="1100" b="1" spc="150" dirty="0">
              <a:solidFill>
                <a:schemeClr val="tx1">
                  <a:lumMod val="75000"/>
                  <a:lumOff val="25000"/>
                </a:schemeClr>
              </a:solidFill>
              <a:latin typeface="+mj-ea"/>
              <a:ea typeface="+mj-ea"/>
            </a:endParaRPr>
          </a:p>
        </p:txBody>
      </p:sp>
      <p:sp>
        <p:nvSpPr>
          <p:cNvPr id="75" name="正方形/長方形 74">
            <a:extLst>
              <a:ext uri="{FF2B5EF4-FFF2-40B4-BE49-F238E27FC236}">
                <a16:creationId xmlns:a16="http://schemas.microsoft.com/office/drawing/2014/main" id="{120387B9-CB70-4F42-BCFD-A059E7620258}"/>
              </a:ext>
            </a:extLst>
          </p:cNvPr>
          <p:cNvSpPr/>
          <p:nvPr/>
        </p:nvSpPr>
        <p:spPr>
          <a:xfrm>
            <a:off x="7179273" y="2922857"/>
            <a:ext cx="1082348" cy="490134"/>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lnSpc>
                <a:spcPct val="120000"/>
              </a:lnSpc>
            </a:pPr>
            <a:r>
              <a:rPr lang="ja-JP" altLang="en-US" sz="1100" b="1" spc="150" dirty="0">
                <a:solidFill>
                  <a:schemeClr val="tx1">
                    <a:lumMod val="75000"/>
                    <a:lumOff val="25000"/>
                  </a:schemeClr>
                </a:solidFill>
                <a:latin typeface="+mj-ea"/>
                <a:ea typeface="+mj-ea"/>
              </a:rPr>
              <a:t>出力</a:t>
            </a:r>
            <a:r>
              <a:rPr lang="zh-TW" altLang="en-US" sz="1100" b="1" spc="150" dirty="0">
                <a:solidFill>
                  <a:schemeClr val="tx1">
                    <a:lumMod val="75000"/>
                    <a:lumOff val="25000"/>
                  </a:schemeClr>
                </a:solidFill>
                <a:latin typeface="+mj-ea"/>
                <a:ea typeface="+mj-ea"/>
              </a:rPr>
              <a:t>値</a:t>
            </a:r>
            <a:br>
              <a:rPr lang="zh-TW" altLang="en-US" sz="1100" b="1" spc="150" dirty="0">
                <a:solidFill>
                  <a:schemeClr val="tx1">
                    <a:lumMod val="75000"/>
                    <a:lumOff val="25000"/>
                  </a:schemeClr>
                </a:solidFill>
                <a:latin typeface="+mj-ea"/>
                <a:ea typeface="+mj-ea"/>
              </a:rPr>
            </a:br>
            <a:r>
              <a:rPr lang="en-US" altLang="zh-TW" sz="1100" b="1" spc="150" dirty="0">
                <a:solidFill>
                  <a:schemeClr val="tx1">
                    <a:lumMod val="75000"/>
                    <a:lumOff val="25000"/>
                  </a:schemeClr>
                </a:solidFill>
                <a:latin typeface="+mj-ea"/>
                <a:ea typeface="+mj-ea"/>
              </a:rPr>
              <a:t>(</a:t>
            </a:r>
            <a:r>
              <a:rPr lang="ja-JP" altLang="en-US" sz="1100" b="1" spc="150" dirty="0">
                <a:solidFill>
                  <a:schemeClr val="tx1">
                    <a:lumMod val="75000"/>
                    <a:lumOff val="25000"/>
                  </a:schemeClr>
                </a:solidFill>
                <a:latin typeface="+mj-ea"/>
                <a:ea typeface="+mj-ea"/>
              </a:rPr>
              <a:t>分析</a:t>
            </a:r>
            <a:r>
              <a:rPr lang="zh-TW" altLang="en-US" sz="1100" b="1" spc="150" dirty="0">
                <a:solidFill>
                  <a:schemeClr val="tx1">
                    <a:lumMod val="75000"/>
                    <a:lumOff val="25000"/>
                  </a:schemeClr>
                </a:solidFill>
                <a:latin typeface="+mj-ea"/>
                <a:ea typeface="+mj-ea"/>
              </a:rPr>
              <a:t>結果</a:t>
            </a:r>
            <a:r>
              <a:rPr lang="en-US" altLang="zh-TW" sz="1100" b="1" spc="150" dirty="0">
                <a:solidFill>
                  <a:schemeClr val="tx1">
                    <a:lumMod val="75000"/>
                    <a:lumOff val="25000"/>
                  </a:schemeClr>
                </a:solidFill>
                <a:latin typeface="+mj-ea"/>
                <a:ea typeface="+mj-ea"/>
              </a:rPr>
              <a:t>)</a:t>
            </a:r>
          </a:p>
        </p:txBody>
      </p:sp>
      <p:sp>
        <p:nvSpPr>
          <p:cNvPr id="79" name="テキスト ボックス 78">
            <a:extLst>
              <a:ext uri="{FF2B5EF4-FFF2-40B4-BE49-F238E27FC236}">
                <a16:creationId xmlns:a16="http://schemas.microsoft.com/office/drawing/2014/main" id="{E22B9130-45B6-411E-89AD-F1F710358252}"/>
              </a:ext>
            </a:extLst>
          </p:cNvPr>
          <p:cNvSpPr txBox="1"/>
          <p:nvPr/>
        </p:nvSpPr>
        <p:spPr>
          <a:xfrm>
            <a:off x="2869334" y="5587241"/>
            <a:ext cx="8459784" cy="287002"/>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20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pPr algn="r"/>
            <a:r>
              <a:rPr lang="en-US" altLang="ja-JP" sz="1100" b="0" dirty="0"/>
              <a:t>※ </a:t>
            </a:r>
            <a:r>
              <a:rPr lang="ja-JP" altLang="en-US" sz="1100" b="0" dirty="0"/>
              <a:t>教師なし学習の代表的な学習過程を表しています。異なるアプローチをとるアルゴリズムもあります。</a:t>
            </a:r>
            <a:endParaRPr lang="en-US" altLang="ja-JP" sz="1100" b="0" dirty="0"/>
          </a:p>
        </p:txBody>
      </p:sp>
      <p:grpSp>
        <p:nvGrpSpPr>
          <p:cNvPr id="8" name="グループ化 7">
            <a:extLst>
              <a:ext uri="{FF2B5EF4-FFF2-40B4-BE49-F238E27FC236}">
                <a16:creationId xmlns:a16="http://schemas.microsoft.com/office/drawing/2014/main" id="{FF1FE036-6CC1-4776-8278-F282A2F6F871}"/>
              </a:ext>
            </a:extLst>
          </p:cNvPr>
          <p:cNvGrpSpPr/>
          <p:nvPr/>
        </p:nvGrpSpPr>
        <p:grpSpPr>
          <a:xfrm>
            <a:off x="8534558" y="2207806"/>
            <a:ext cx="2102341" cy="1683969"/>
            <a:chOff x="11818005" y="2108232"/>
            <a:chExt cx="2102341" cy="1683969"/>
          </a:xfrm>
        </p:grpSpPr>
        <p:cxnSp>
          <p:nvCxnSpPr>
            <p:cNvPr id="23" name="直線矢印コネクタ 22">
              <a:extLst>
                <a:ext uri="{FF2B5EF4-FFF2-40B4-BE49-F238E27FC236}">
                  <a16:creationId xmlns:a16="http://schemas.microsoft.com/office/drawing/2014/main" id="{E989E670-6C66-4D4E-A475-C51FEE6131B8}"/>
                </a:ext>
              </a:extLst>
            </p:cNvPr>
            <p:cNvCxnSpPr>
              <a:cxnSpLocks/>
            </p:cNvCxnSpPr>
            <p:nvPr/>
          </p:nvCxnSpPr>
          <p:spPr>
            <a:xfrm flipV="1">
              <a:off x="11826833" y="3772864"/>
              <a:ext cx="2093513" cy="19337"/>
            </a:xfrm>
            <a:prstGeom prst="straightConnector1">
              <a:avLst/>
            </a:prstGeom>
            <a:ln w="28575">
              <a:solidFill>
                <a:schemeClr val="bg1">
                  <a:lumMod val="50000"/>
                </a:schemeClr>
              </a:solidFill>
              <a:headEnd type="none" w="med" len="med"/>
              <a:tailEnd type="triangle" w="med" len="med"/>
            </a:ln>
          </p:spPr>
          <p:style>
            <a:lnRef idx="3">
              <a:schemeClr val="accent1"/>
            </a:lnRef>
            <a:fillRef idx="0">
              <a:schemeClr val="accent1"/>
            </a:fillRef>
            <a:effectRef idx="2">
              <a:schemeClr val="accent1"/>
            </a:effectRef>
            <a:fontRef idx="minor">
              <a:schemeClr val="tx1"/>
            </a:fontRef>
          </p:style>
        </p:cxnSp>
        <p:cxnSp>
          <p:nvCxnSpPr>
            <p:cNvPr id="24" name="直線矢印コネクタ 23">
              <a:extLst>
                <a:ext uri="{FF2B5EF4-FFF2-40B4-BE49-F238E27FC236}">
                  <a16:creationId xmlns:a16="http://schemas.microsoft.com/office/drawing/2014/main" id="{2DAD3FE1-B5B9-4C5A-B3D9-FF733AE43B31}"/>
                </a:ext>
              </a:extLst>
            </p:cNvPr>
            <p:cNvCxnSpPr>
              <a:cxnSpLocks/>
            </p:cNvCxnSpPr>
            <p:nvPr/>
          </p:nvCxnSpPr>
          <p:spPr>
            <a:xfrm flipH="1" flipV="1">
              <a:off x="11818005" y="2108232"/>
              <a:ext cx="17656" cy="1674693"/>
            </a:xfrm>
            <a:prstGeom prst="straightConnector1">
              <a:avLst/>
            </a:prstGeom>
            <a:ln w="28575">
              <a:solidFill>
                <a:schemeClr val="bg1">
                  <a:lumMod val="50000"/>
                </a:schemeClr>
              </a:solidFill>
              <a:headEnd type="none" w="med" len="med"/>
              <a:tailEnd type="triangle" w="med" len="med"/>
            </a:ln>
          </p:spPr>
          <p:style>
            <a:lnRef idx="3">
              <a:schemeClr val="accent1"/>
            </a:lnRef>
            <a:fillRef idx="0">
              <a:schemeClr val="accent1"/>
            </a:fillRef>
            <a:effectRef idx="2">
              <a:schemeClr val="accent1"/>
            </a:effectRef>
            <a:fontRef idx="minor">
              <a:schemeClr val="tx1"/>
            </a:fontRef>
          </p:style>
        </p:cxnSp>
        <p:sp>
          <p:nvSpPr>
            <p:cNvPr id="25" name="楕円 24">
              <a:extLst>
                <a:ext uri="{FF2B5EF4-FFF2-40B4-BE49-F238E27FC236}">
                  <a16:creationId xmlns:a16="http://schemas.microsoft.com/office/drawing/2014/main" id="{B51300E1-5E40-42C3-9C24-5DB45FEDEDFD}"/>
                </a:ext>
              </a:extLst>
            </p:cNvPr>
            <p:cNvSpPr/>
            <p:nvPr/>
          </p:nvSpPr>
          <p:spPr>
            <a:xfrm>
              <a:off x="13381890" y="2934068"/>
              <a:ext cx="112679" cy="112679"/>
            </a:xfrm>
            <a:prstGeom prst="ellipse">
              <a:avLst/>
            </a:prstGeom>
            <a:solidFill>
              <a:schemeClr val="accent5">
                <a:lumMod val="7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sz="1600" dirty="0">
                <a:solidFill>
                  <a:schemeClr val="tx1"/>
                </a:solidFill>
                <a:latin typeface="メイリオ" panose="020B0604030504040204" pitchFamily="50" charset="-128"/>
                <a:ea typeface="メイリオ" panose="020B0604030504040204" pitchFamily="50" charset="-128"/>
              </a:endParaRPr>
            </a:p>
          </p:txBody>
        </p:sp>
        <p:sp>
          <p:nvSpPr>
            <p:cNvPr id="26" name="楕円 25">
              <a:extLst>
                <a:ext uri="{FF2B5EF4-FFF2-40B4-BE49-F238E27FC236}">
                  <a16:creationId xmlns:a16="http://schemas.microsoft.com/office/drawing/2014/main" id="{E621F966-ECDB-42D9-B12A-E62AA32C411F}"/>
                </a:ext>
              </a:extLst>
            </p:cNvPr>
            <p:cNvSpPr/>
            <p:nvPr/>
          </p:nvSpPr>
          <p:spPr>
            <a:xfrm>
              <a:off x="12292386" y="2599452"/>
              <a:ext cx="112679" cy="112679"/>
            </a:xfrm>
            <a:prstGeom prst="ellipse">
              <a:avLst/>
            </a:prstGeom>
            <a:solidFill>
              <a:srgbClr val="EB0046"/>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sz="1600" dirty="0">
                <a:solidFill>
                  <a:schemeClr val="tx1"/>
                </a:solidFill>
                <a:latin typeface="メイリオ" panose="020B0604030504040204" pitchFamily="50" charset="-128"/>
                <a:ea typeface="メイリオ" panose="020B0604030504040204" pitchFamily="50" charset="-128"/>
              </a:endParaRPr>
            </a:p>
          </p:txBody>
        </p:sp>
        <p:sp>
          <p:nvSpPr>
            <p:cNvPr id="27" name="楕円 26">
              <a:extLst>
                <a:ext uri="{FF2B5EF4-FFF2-40B4-BE49-F238E27FC236}">
                  <a16:creationId xmlns:a16="http://schemas.microsoft.com/office/drawing/2014/main" id="{6B7F33CB-5C2D-49DE-99DE-7CA8A0FB7134}"/>
                </a:ext>
              </a:extLst>
            </p:cNvPr>
            <p:cNvSpPr/>
            <p:nvPr/>
          </p:nvSpPr>
          <p:spPr>
            <a:xfrm>
              <a:off x="12171799" y="2720869"/>
              <a:ext cx="112679" cy="112679"/>
            </a:xfrm>
            <a:prstGeom prst="ellipse">
              <a:avLst/>
            </a:prstGeom>
            <a:solidFill>
              <a:srgbClr val="EB0046"/>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sz="1600" dirty="0">
                <a:solidFill>
                  <a:schemeClr val="tx1"/>
                </a:solidFill>
                <a:latin typeface="メイリオ" panose="020B0604030504040204" pitchFamily="50" charset="-128"/>
                <a:ea typeface="メイリオ" panose="020B0604030504040204" pitchFamily="50" charset="-128"/>
              </a:endParaRPr>
            </a:p>
          </p:txBody>
        </p:sp>
        <p:sp>
          <p:nvSpPr>
            <p:cNvPr id="28" name="楕円 27">
              <a:extLst>
                <a:ext uri="{FF2B5EF4-FFF2-40B4-BE49-F238E27FC236}">
                  <a16:creationId xmlns:a16="http://schemas.microsoft.com/office/drawing/2014/main" id="{18ADDA14-F6DE-48C0-9678-4087BBD6C0F4}"/>
                </a:ext>
              </a:extLst>
            </p:cNvPr>
            <p:cNvSpPr/>
            <p:nvPr/>
          </p:nvSpPr>
          <p:spPr>
            <a:xfrm>
              <a:off x="13180763" y="2971549"/>
              <a:ext cx="112679" cy="112679"/>
            </a:xfrm>
            <a:prstGeom prst="ellipse">
              <a:avLst/>
            </a:prstGeom>
            <a:solidFill>
              <a:schemeClr val="accent5">
                <a:lumMod val="7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sz="1600" dirty="0">
                <a:solidFill>
                  <a:schemeClr val="tx1"/>
                </a:solidFill>
                <a:latin typeface="メイリオ" panose="020B0604030504040204" pitchFamily="50" charset="-128"/>
                <a:ea typeface="メイリオ" panose="020B0604030504040204" pitchFamily="50" charset="-128"/>
              </a:endParaRPr>
            </a:p>
          </p:txBody>
        </p:sp>
        <p:sp>
          <p:nvSpPr>
            <p:cNvPr id="29" name="楕円 28">
              <a:extLst>
                <a:ext uri="{FF2B5EF4-FFF2-40B4-BE49-F238E27FC236}">
                  <a16:creationId xmlns:a16="http://schemas.microsoft.com/office/drawing/2014/main" id="{C5235172-7AD3-448D-BC4F-D0CAA7934F6E}"/>
                </a:ext>
              </a:extLst>
            </p:cNvPr>
            <p:cNvSpPr/>
            <p:nvPr/>
          </p:nvSpPr>
          <p:spPr>
            <a:xfrm>
              <a:off x="13103741" y="3157804"/>
              <a:ext cx="112679" cy="112679"/>
            </a:xfrm>
            <a:prstGeom prst="ellipse">
              <a:avLst/>
            </a:prstGeom>
            <a:solidFill>
              <a:schemeClr val="accent5">
                <a:lumMod val="7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sz="1600" dirty="0">
                <a:solidFill>
                  <a:schemeClr val="tx1"/>
                </a:solidFill>
                <a:latin typeface="メイリオ" panose="020B0604030504040204" pitchFamily="50" charset="-128"/>
                <a:ea typeface="メイリオ" panose="020B0604030504040204" pitchFamily="50" charset="-128"/>
              </a:endParaRPr>
            </a:p>
          </p:txBody>
        </p:sp>
        <p:sp>
          <p:nvSpPr>
            <p:cNvPr id="30" name="楕円 29">
              <a:extLst>
                <a:ext uri="{FF2B5EF4-FFF2-40B4-BE49-F238E27FC236}">
                  <a16:creationId xmlns:a16="http://schemas.microsoft.com/office/drawing/2014/main" id="{B27B7FFE-98F7-42FC-B97F-34292B4C5FD5}"/>
                </a:ext>
              </a:extLst>
            </p:cNvPr>
            <p:cNvSpPr/>
            <p:nvPr/>
          </p:nvSpPr>
          <p:spPr>
            <a:xfrm>
              <a:off x="13304516" y="3157438"/>
              <a:ext cx="112679" cy="112679"/>
            </a:xfrm>
            <a:prstGeom prst="ellipse">
              <a:avLst/>
            </a:prstGeom>
            <a:solidFill>
              <a:schemeClr val="accent5">
                <a:lumMod val="7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sz="1600" dirty="0">
                <a:solidFill>
                  <a:schemeClr val="tx1"/>
                </a:solidFill>
                <a:latin typeface="メイリオ" panose="020B0604030504040204" pitchFamily="50" charset="-128"/>
                <a:ea typeface="メイリオ" panose="020B0604030504040204" pitchFamily="50" charset="-128"/>
              </a:endParaRPr>
            </a:p>
          </p:txBody>
        </p:sp>
        <p:sp>
          <p:nvSpPr>
            <p:cNvPr id="31" name="楕円 30">
              <a:extLst>
                <a:ext uri="{FF2B5EF4-FFF2-40B4-BE49-F238E27FC236}">
                  <a16:creationId xmlns:a16="http://schemas.microsoft.com/office/drawing/2014/main" id="{45248E25-4C1F-4BCA-96B3-A41A0A3E1A1D}"/>
                </a:ext>
              </a:extLst>
            </p:cNvPr>
            <p:cNvSpPr/>
            <p:nvPr/>
          </p:nvSpPr>
          <p:spPr>
            <a:xfrm>
              <a:off x="12481773" y="3263405"/>
              <a:ext cx="112679" cy="112679"/>
            </a:xfrm>
            <a:prstGeom prst="ellipse">
              <a:avLst/>
            </a:prstGeom>
            <a:solidFill>
              <a:schemeClr val="accent2">
                <a:lumMod val="60000"/>
                <a:lumOff val="4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sz="1600" dirty="0">
                <a:solidFill>
                  <a:schemeClr val="tx1"/>
                </a:solidFill>
                <a:latin typeface="メイリオ" panose="020B0604030504040204" pitchFamily="50" charset="-128"/>
                <a:ea typeface="メイリオ" panose="020B0604030504040204" pitchFamily="50" charset="-128"/>
              </a:endParaRPr>
            </a:p>
          </p:txBody>
        </p:sp>
        <p:sp>
          <p:nvSpPr>
            <p:cNvPr id="32" name="楕円 31">
              <a:extLst>
                <a:ext uri="{FF2B5EF4-FFF2-40B4-BE49-F238E27FC236}">
                  <a16:creationId xmlns:a16="http://schemas.microsoft.com/office/drawing/2014/main" id="{77F2572F-6678-4E0D-9786-89E41520BAAC}"/>
                </a:ext>
              </a:extLst>
            </p:cNvPr>
            <p:cNvSpPr/>
            <p:nvPr/>
          </p:nvSpPr>
          <p:spPr>
            <a:xfrm>
              <a:off x="12469267" y="2703274"/>
              <a:ext cx="112679" cy="112679"/>
            </a:xfrm>
            <a:prstGeom prst="ellipse">
              <a:avLst/>
            </a:prstGeom>
            <a:solidFill>
              <a:srgbClr val="EB0046"/>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sz="1600" dirty="0">
                <a:solidFill>
                  <a:schemeClr val="tx1"/>
                </a:solidFill>
                <a:latin typeface="メイリオ" panose="020B0604030504040204" pitchFamily="50" charset="-128"/>
                <a:ea typeface="メイリオ" panose="020B0604030504040204" pitchFamily="50" charset="-128"/>
              </a:endParaRPr>
            </a:p>
          </p:txBody>
        </p:sp>
        <p:sp>
          <p:nvSpPr>
            <p:cNvPr id="36" name="楕円 35">
              <a:extLst>
                <a:ext uri="{FF2B5EF4-FFF2-40B4-BE49-F238E27FC236}">
                  <a16:creationId xmlns:a16="http://schemas.microsoft.com/office/drawing/2014/main" id="{B325E5B7-CBE9-4F1B-8C83-0A5698703287}"/>
                </a:ext>
              </a:extLst>
            </p:cNvPr>
            <p:cNvSpPr/>
            <p:nvPr/>
          </p:nvSpPr>
          <p:spPr>
            <a:xfrm>
              <a:off x="12393943" y="2429026"/>
              <a:ext cx="112679" cy="112679"/>
            </a:xfrm>
            <a:prstGeom prst="ellipse">
              <a:avLst/>
            </a:prstGeom>
            <a:solidFill>
              <a:srgbClr val="EB0046"/>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sz="1600" dirty="0">
                <a:solidFill>
                  <a:schemeClr val="tx1"/>
                </a:solidFill>
                <a:latin typeface="メイリオ" panose="020B0604030504040204" pitchFamily="50" charset="-128"/>
                <a:ea typeface="メイリオ" panose="020B0604030504040204" pitchFamily="50" charset="-128"/>
              </a:endParaRPr>
            </a:p>
          </p:txBody>
        </p:sp>
        <p:sp>
          <p:nvSpPr>
            <p:cNvPr id="38" name="楕円 37">
              <a:extLst>
                <a:ext uri="{FF2B5EF4-FFF2-40B4-BE49-F238E27FC236}">
                  <a16:creationId xmlns:a16="http://schemas.microsoft.com/office/drawing/2014/main" id="{4DC390DE-4D0C-4AF7-9EC0-4572C3385ECC}"/>
                </a:ext>
              </a:extLst>
            </p:cNvPr>
            <p:cNvSpPr/>
            <p:nvPr/>
          </p:nvSpPr>
          <p:spPr>
            <a:xfrm>
              <a:off x="12212309" y="2351433"/>
              <a:ext cx="112679" cy="112679"/>
            </a:xfrm>
            <a:prstGeom prst="ellipse">
              <a:avLst/>
            </a:prstGeom>
            <a:solidFill>
              <a:srgbClr val="EB0046"/>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sz="1600" dirty="0">
                <a:solidFill>
                  <a:schemeClr val="tx1"/>
                </a:solidFill>
                <a:latin typeface="メイリオ" panose="020B0604030504040204" pitchFamily="50" charset="-128"/>
                <a:ea typeface="メイリオ" panose="020B0604030504040204" pitchFamily="50" charset="-128"/>
              </a:endParaRPr>
            </a:p>
          </p:txBody>
        </p:sp>
        <p:sp>
          <p:nvSpPr>
            <p:cNvPr id="40" name="楕円 39">
              <a:extLst>
                <a:ext uri="{FF2B5EF4-FFF2-40B4-BE49-F238E27FC236}">
                  <a16:creationId xmlns:a16="http://schemas.microsoft.com/office/drawing/2014/main" id="{0302B557-FC84-4AFB-8AD1-60F605554E56}"/>
                </a:ext>
              </a:extLst>
            </p:cNvPr>
            <p:cNvSpPr/>
            <p:nvPr/>
          </p:nvSpPr>
          <p:spPr>
            <a:xfrm>
              <a:off x="12437861" y="3475319"/>
              <a:ext cx="112679" cy="112679"/>
            </a:xfrm>
            <a:prstGeom prst="ellipse">
              <a:avLst/>
            </a:prstGeom>
            <a:solidFill>
              <a:schemeClr val="accent2">
                <a:lumMod val="60000"/>
                <a:lumOff val="4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sz="1600" dirty="0">
                <a:solidFill>
                  <a:schemeClr val="tx1"/>
                </a:solidFill>
                <a:latin typeface="メイリオ" panose="020B0604030504040204" pitchFamily="50" charset="-128"/>
                <a:ea typeface="メイリオ" panose="020B0604030504040204" pitchFamily="50" charset="-128"/>
              </a:endParaRPr>
            </a:p>
          </p:txBody>
        </p:sp>
        <p:sp>
          <p:nvSpPr>
            <p:cNvPr id="41" name="楕円 40">
              <a:extLst>
                <a:ext uri="{FF2B5EF4-FFF2-40B4-BE49-F238E27FC236}">
                  <a16:creationId xmlns:a16="http://schemas.microsoft.com/office/drawing/2014/main" id="{F4416C92-EE35-4494-A94A-F92A5D9CF06B}"/>
                </a:ext>
              </a:extLst>
            </p:cNvPr>
            <p:cNvSpPr/>
            <p:nvPr/>
          </p:nvSpPr>
          <p:spPr>
            <a:xfrm>
              <a:off x="12304926" y="3275831"/>
              <a:ext cx="112679" cy="112679"/>
            </a:xfrm>
            <a:prstGeom prst="ellipse">
              <a:avLst/>
            </a:prstGeom>
            <a:solidFill>
              <a:schemeClr val="accent2">
                <a:lumMod val="60000"/>
                <a:lumOff val="4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sz="1600" dirty="0">
                <a:solidFill>
                  <a:schemeClr val="tx1"/>
                </a:solidFill>
                <a:latin typeface="メイリオ" panose="020B0604030504040204" pitchFamily="50" charset="-128"/>
                <a:ea typeface="メイリオ" panose="020B0604030504040204" pitchFamily="50" charset="-128"/>
              </a:endParaRPr>
            </a:p>
          </p:txBody>
        </p:sp>
        <p:sp>
          <p:nvSpPr>
            <p:cNvPr id="42" name="楕円 41">
              <a:extLst>
                <a:ext uri="{FF2B5EF4-FFF2-40B4-BE49-F238E27FC236}">
                  <a16:creationId xmlns:a16="http://schemas.microsoft.com/office/drawing/2014/main" id="{572DAC03-0679-4F2D-A121-E1DC097B8B8D}"/>
                </a:ext>
              </a:extLst>
            </p:cNvPr>
            <p:cNvSpPr/>
            <p:nvPr/>
          </p:nvSpPr>
          <p:spPr>
            <a:xfrm>
              <a:off x="12271341" y="3463346"/>
              <a:ext cx="112679" cy="112679"/>
            </a:xfrm>
            <a:prstGeom prst="ellipse">
              <a:avLst/>
            </a:prstGeom>
            <a:solidFill>
              <a:schemeClr val="accent2">
                <a:lumMod val="60000"/>
                <a:lumOff val="4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sz="1600" dirty="0">
                <a:solidFill>
                  <a:schemeClr val="tx1"/>
                </a:solidFill>
                <a:latin typeface="メイリオ" panose="020B0604030504040204" pitchFamily="50" charset="-128"/>
                <a:ea typeface="メイリオ" panose="020B0604030504040204" pitchFamily="50" charset="-128"/>
              </a:endParaRPr>
            </a:p>
          </p:txBody>
        </p:sp>
        <p:sp>
          <p:nvSpPr>
            <p:cNvPr id="43" name="楕円 42">
              <a:extLst>
                <a:ext uri="{FF2B5EF4-FFF2-40B4-BE49-F238E27FC236}">
                  <a16:creationId xmlns:a16="http://schemas.microsoft.com/office/drawing/2014/main" id="{F368B9F0-6845-4948-AFEC-122350C77A44}"/>
                </a:ext>
              </a:extLst>
            </p:cNvPr>
            <p:cNvSpPr/>
            <p:nvPr/>
          </p:nvSpPr>
          <p:spPr>
            <a:xfrm>
              <a:off x="13180763" y="2816420"/>
              <a:ext cx="112679" cy="112679"/>
            </a:xfrm>
            <a:prstGeom prst="ellipse">
              <a:avLst/>
            </a:prstGeom>
            <a:solidFill>
              <a:schemeClr val="accent5">
                <a:lumMod val="7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sz="1600" dirty="0">
                <a:solidFill>
                  <a:schemeClr val="tx1"/>
                </a:solidFill>
                <a:latin typeface="メイリオ" panose="020B0604030504040204" pitchFamily="50" charset="-128"/>
                <a:ea typeface="メイリオ" panose="020B0604030504040204" pitchFamily="50" charset="-128"/>
              </a:endParaRPr>
            </a:p>
          </p:txBody>
        </p:sp>
        <p:sp>
          <p:nvSpPr>
            <p:cNvPr id="44" name="楕円 43">
              <a:extLst>
                <a:ext uri="{FF2B5EF4-FFF2-40B4-BE49-F238E27FC236}">
                  <a16:creationId xmlns:a16="http://schemas.microsoft.com/office/drawing/2014/main" id="{9EFB54E5-BCF7-4B33-9EE5-B4C62C2F2588}"/>
                </a:ext>
              </a:extLst>
            </p:cNvPr>
            <p:cNvSpPr/>
            <p:nvPr/>
          </p:nvSpPr>
          <p:spPr>
            <a:xfrm>
              <a:off x="12126961" y="2522152"/>
              <a:ext cx="112679" cy="112679"/>
            </a:xfrm>
            <a:prstGeom prst="ellipse">
              <a:avLst/>
            </a:prstGeom>
            <a:solidFill>
              <a:srgbClr val="EB0046"/>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sz="1600" dirty="0">
                <a:solidFill>
                  <a:schemeClr val="tx1"/>
                </a:solidFill>
                <a:latin typeface="メイリオ" panose="020B0604030504040204" pitchFamily="50" charset="-128"/>
                <a:ea typeface="メイリオ" panose="020B0604030504040204" pitchFamily="50" charset="-128"/>
              </a:endParaRPr>
            </a:p>
          </p:txBody>
        </p:sp>
        <p:sp>
          <p:nvSpPr>
            <p:cNvPr id="7" name="楕円 6">
              <a:extLst>
                <a:ext uri="{FF2B5EF4-FFF2-40B4-BE49-F238E27FC236}">
                  <a16:creationId xmlns:a16="http://schemas.microsoft.com/office/drawing/2014/main" id="{21C3FAB8-5129-4903-8174-E3FDC506D382}"/>
                </a:ext>
              </a:extLst>
            </p:cNvPr>
            <p:cNvSpPr/>
            <p:nvPr/>
          </p:nvSpPr>
          <p:spPr>
            <a:xfrm>
              <a:off x="11888407" y="2272041"/>
              <a:ext cx="822042" cy="690132"/>
            </a:xfrm>
            <a:prstGeom prst="ellipse">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46" name="楕円 45">
              <a:extLst>
                <a:ext uri="{FF2B5EF4-FFF2-40B4-BE49-F238E27FC236}">
                  <a16:creationId xmlns:a16="http://schemas.microsoft.com/office/drawing/2014/main" id="{2D8E305C-F557-479D-AA7C-D35943AC1EB3}"/>
                </a:ext>
              </a:extLst>
            </p:cNvPr>
            <p:cNvSpPr/>
            <p:nvPr/>
          </p:nvSpPr>
          <p:spPr>
            <a:xfrm>
              <a:off x="12047016" y="3138119"/>
              <a:ext cx="727617" cy="596275"/>
            </a:xfrm>
            <a:prstGeom prst="ellipse">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47" name="楕円 46">
              <a:extLst>
                <a:ext uri="{FF2B5EF4-FFF2-40B4-BE49-F238E27FC236}">
                  <a16:creationId xmlns:a16="http://schemas.microsoft.com/office/drawing/2014/main" id="{0F022E7D-D497-4E33-AD3D-0B5351A6E578}"/>
                </a:ext>
              </a:extLst>
            </p:cNvPr>
            <p:cNvSpPr/>
            <p:nvPr/>
          </p:nvSpPr>
          <p:spPr>
            <a:xfrm>
              <a:off x="12890170" y="2748456"/>
              <a:ext cx="727617" cy="634763"/>
            </a:xfrm>
            <a:prstGeom prst="ellipse">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grpSp>
      <p:graphicFrame>
        <p:nvGraphicFramePr>
          <p:cNvPr id="3" name="表 2">
            <a:extLst>
              <a:ext uri="{FF2B5EF4-FFF2-40B4-BE49-F238E27FC236}">
                <a16:creationId xmlns:a16="http://schemas.microsoft.com/office/drawing/2014/main" id="{80214653-3D69-A71F-9CFF-5705D17046BA}"/>
              </a:ext>
            </a:extLst>
          </p:cNvPr>
          <p:cNvGraphicFramePr>
            <a:graphicFrameLocks noGrp="1"/>
          </p:cNvGraphicFramePr>
          <p:nvPr>
            <p:extLst>
              <p:ext uri="{D42A27DB-BD31-4B8C-83A1-F6EECF244321}">
                <p14:modId xmlns:p14="http://schemas.microsoft.com/office/powerpoint/2010/main" val="3484000548"/>
              </p:ext>
            </p:extLst>
          </p:nvPr>
        </p:nvGraphicFramePr>
        <p:xfrm>
          <a:off x="1338759" y="3953752"/>
          <a:ext cx="2410881" cy="1320800"/>
        </p:xfrm>
        <a:graphic>
          <a:graphicData uri="http://schemas.openxmlformats.org/drawingml/2006/table">
            <a:tbl>
              <a:tblPr firstRow="1" bandRow="1">
                <a:tableStyleId>{5C22544A-7EE6-4342-B048-85BDC9FD1C3A}</a:tableStyleId>
              </a:tblPr>
              <a:tblGrid>
                <a:gridCol w="835457">
                  <a:extLst>
                    <a:ext uri="{9D8B030D-6E8A-4147-A177-3AD203B41FA5}">
                      <a16:colId xmlns:a16="http://schemas.microsoft.com/office/drawing/2014/main" val="3701237636"/>
                    </a:ext>
                  </a:extLst>
                </a:gridCol>
                <a:gridCol w="835457">
                  <a:extLst>
                    <a:ext uri="{9D8B030D-6E8A-4147-A177-3AD203B41FA5}">
                      <a16:colId xmlns:a16="http://schemas.microsoft.com/office/drawing/2014/main" val="2570128035"/>
                    </a:ext>
                  </a:extLst>
                </a:gridCol>
                <a:gridCol w="739967">
                  <a:extLst>
                    <a:ext uri="{9D8B030D-6E8A-4147-A177-3AD203B41FA5}">
                      <a16:colId xmlns:a16="http://schemas.microsoft.com/office/drawing/2014/main" val="1372817867"/>
                    </a:ext>
                  </a:extLst>
                </a:gridCol>
              </a:tblGrid>
              <a:tr h="370840">
                <a:tc>
                  <a:txBody>
                    <a:bodyPr/>
                    <a:lstStyle/>
                    <a:p>
                      <a:r>
                        <a:rPr kumimoji="1" lang="ja-JP" altLang="en-US" sz="1600"/>
                        <a:t>駅からの距離</a:t>
                      </a:r>
                    </a:p>
                  </a:txBody>
                  <a:tcPr/>
                </a:tc>
                <a:tc>
                  <a:txBody>
                    <a:bodyPr/>
                    <a:lstStyle/>
                    <a:p>
                      <a:r>
                        <a:rPr kumimoji="1" lang="ja-JP" altLang="en-US" sz="1600"/>
                        <a:t>築年数</a:t>
                      </a:r>
                    </a:p>
                  </a:txBody>
                  <a:tcPr/>
                </a:tc>
                <a:tc>
                  <a:txBody>
                    <a:bodyPr/>
                    <a:lstStyle/>
                    <a:p>
                      <a:r>
                        <a:rPr kumimoji="1" lang="ja-JP" altLang="en-US" sz="1600"/>
                        <a:t>広さ</a:t>
                      </a:r>
                    </a:p>
                  </a:txBody>
                  <a:tcPr/>
                </a:tc>
                <a:extLst>
                  <a:ext uri="{0D108BD9-81ED-4DB2-BD59-A6C34878D82A}">
                    <a16:rowId xmlns:a16="http://schemas.microsoft.com/office/drawing/2014/main" val="2282076596"/>
                  </a:ext>
                </a:extLst>
              </a:tr>
              <a:tr h="370840">
                <a:tc>
                  <a:txBody>
                    <a:bodyPr/>
                    <a:lstStyle/>
                    <a:p>
                      <a:r>
                        <a:rPr kumimoji="1" lang="en-US" altLang="ja-JP" sz="1600" dirty="0"/>
                        <a:t>1</a:t>
                      </a:r>
                    </a:p>
                  </a:txBody>
                  <a:tcPr/>
                </a:tc>
                <a:tc>
                  <a:txBody>
                    <a:bodyPr/>
                    <a:lstStyle/>
                    <a:p>
                      <a:r>
                        <a:rPr kumimoji="1" lang="en-US" altLang="ja-JP" sz="1600" dirty="0"/>
                        <a:t>2</a:t>
                      </a:r>
                      <a:endParaRPr kumimoji="1" lang="ja-JP" altLang="en-US" sz="1600"/>
                    </a:p>
                  </a:txBody>
                  <a:tcPr/>
                </a:tc>
                <a:tc>
                  <a:txBody>
                    <a:bodyPr/>
                    <a:lstStyle/>
                    <a:p>
                      <a:r>
                        <a:rPr kumimoji="1" lang="en-US" altLang="ja-JP" sz="1600" dirty="0"/>
                        <a:t>20</a:t>
                      </a:r>
                      <a:endParaRPr kumimoji="1" lang="ja-JP" altLang="en-US" sz="1600"/>
                    </a:p>
                  </a:txBody>
                  <a:tcPr/>
                </a:tc>
                <a:extLst>
                  <a:ext uri="{0D108BD9-81ED-4DB2-BD59-A6C34878D82A}">
                    <a16:rowId xmlns:a16="http://schemas.microsoft.com/office/drawing/2014/main" val="3012344025"/>
                  </a:ext>
                </a:extLst>
              </a:tr>
              <a:tr h="370840">
                <a:tc>
                  <a:txBody>
                    <a:bodyPr/>
                    <a:lstStyle/>
                    <a:p>
                      <a:r>
                        <a:rPr kumimoji="1" lang="en-US" altLang="ja-JP" sz="1600" dirty="0"/>
                        <a:t>0.5</a:t>
                      </a:r>
                      <a:endParaRPr kumimoji="1" lang="ja-JP" altLang="en-US" sz="1600"/>
                    </a:p>
                  </a:txBody>
                  <a:tcPr/>
                </a:tc>
                <a:tc>
                  <a:txBody>
                    <a:bodyPr/>
                    <a:lstStyle/>
                    <a:p>
                      <a:r>
                        <a:rPr kumimoji="1" lang="en-US" altLang="ja-JP" sz="1600" dirty="0"/>
                        <a:t>3</a:t>
                      </a:r>
                      <a:endParaRPr kumimoji="1" lang="ja-JP" altLang="en-US" sz="1600"/>
                    </a:p>
                  </a:txBody>
                  <a:tcPr/>
                </a:tc>
                <a:tc>
                  <a:txBody>
                    <a:bodyPr/>
                    <a:lstStyle/>
                    <a:p>
                      <a:r>
                        <a:rPr kumimoji="1" lang="en-US" altLang="ja-JP" sz="1600" dirty="0"/>
                        <a:t>35</a:t>
                      </a:r>
                      <a:endParaRPr kumimoji="1" lang="ja-JP" altLang="en-US" sz="1600"/>
                    </a:p>
                  </a:txBody>
                  <a:tcPr/>
                </a:tc>
                <a:extLst>
                  <a:ext uri="{0D108BD9-81ED-4DB2-BD59-A6C34878D82A}">
                    <a16:rowId xmlns:a16="http://schemas.microsoft.com/office/drawing/2014/main" val="3250658269"/>
                  </a:ext>
                </a:extLst>
              </a:tr>
            </a:tbl>
          </a:graphicData>
        </a:graphic>
      </p:graphicFrame>
    </p:spTree>
    <p:extLst>
      <p:ext uri="{BB962C8B-B14F-4D97-AF65-F5344CB8AC3E}">
        <p14:creationId xmlns:p14="http://schemas.microsoft.com/office/powerpoint/2010/main" val="1215334635"/>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四角形: 角を丸くする 5">
            <a:extLst>
              <a:ext uri="{FF2B5EF4-FFF2-40B4-BE49-F238E27FC236}">
                <a16:creationId xmlns:a16="http://schemas.microsoft.com/office/drawing/2014/main" id="{915DD971-A22B-40E4-9124-F6E32E9C99DA}"/>
              </a:ext>
            </a:extLst>
          </p:cNvPr>
          <p:cNvSpPr/>
          <p:nvPr/>
        </p:nvSpPr>
        <p:spPr bwMode="auto">
          <a:xfrm>
            <a:off x="707348" y="1006569"/>
            <a:ext cx="10678772" cy="477017"/>
          </a:xfrm>
          <a:prstGeom prst="roundRect">
            <a:avLst>
              <a:gd name="adj" fmla="val 7423"/>
            </a:avLst>
          </a:prstGeom>
          <a:solidFill>
            <a:srgbClr val="FEEDE6"/>
          </a:solidFill>
          <a:ln w="19050" algn="ctr">
            <a:noFill/>
            <a:prstDash val="dash"/>
            <a:round/>
            <a:headEnd/>
            <a:tailEnd/>
          </a:ln>
          <a:effectLst/>
        </p:spPr>
        <p:txBody>
          <a:bodyPr wrap="none" lIns="180000" bIns="0" rtlCol="0" anchor="ctr"/>
          <a:lstStyle/>
          <a:p>
            <a:pPr marL="285750" indent="-285750">
              <a:buFont typeface="Wingdings" panose="05000000000000000000" pitchFamily="2" charset="2"/>
              <a:buChar char="n"/>
            </a:pPr>
            <a:r>
              <a:rPr kumimoji="1" lang="ja-JP" altLang="en-US" sz="2000" b="1" dirty="0">
                <a:solidFill>
                  <a:srgbClr val="F36C37"/>
                </a:solidFill>
                <a:latin typeface="+mj-ea"/>
                <a:ea typeface="+mj-ea"/>
              </a:rPr>
              <a:t>線形回帰を分類に応用したアルゴリズム　ロジスティック回帰</a:t>
            </a:r>
          </a:p>
        </p:txBody>
      </p:sp>
      <p:sp>
        <p:nvSpPr>
          <p:cNvPr id="7" name="テキスト ボックス 6">
            <a:extLst>
              <a:ext uri="{FF2B5EF4-FFF2-40B4-BE49-F238E27FC236}">
                <a16:creationId xmlns:a16="http://schemas.microsoft.com/office/drawing/2014/main" id="{2F1127E5-9282-4A02-8889-BA620D0A3CE0}"/>
              </a:ext>
            </a:extLst>
          </p:cNvPr>
          <p:cNvSpPr txBox="1"/>
          <p:nvPr/>
        </p:nvSpPr>
        <p:spPr>
          <a:xfrm>
            <a:off x="863758" y="1662707"/>
            <a:ext cx="10386245" cy="1103939"/>
          </a:xfrm>
          <a:prstGeom prst="rect">
            <a:avLst/>
          </a:prstGeom>
        </p:spPr>
        <p:txBody>
          <a:bodyPr vert="horz" wrap="none" lIns="91440" tIns="45720" rIns="91440" bIns="45720" rtlCol="0">
            <a:noAutofit/>
          </a:bodyPr>
          <a:lstStyle>
            <a:defPPr>
              <a:defRPr lang="en-US"/>
            </a:defPPr>
            <a:lvl1pPr marL="357188" marR="0" indent="-357188" defTabSz="914400" fontAlgn="base">
              <a:lnSpc>
                <a:spcPct val="100000"/>
              </a:lnSpc>
              <a:spcBef>
                <a:spcPts val="0"/>
              </a:spcBef>
              <a:spcAft>
                <a:spcPts val="600"/>
              </a:spcAft>
              <a:buClr>
                <a:schemeClr val="tx1">
                  <a:lumMod val="75000"/>
                  <a:lumOff val="25000"/>
                </a:schemeClr>
              </a:buClr>
              <a:buSzTx/>
              <a:buFont typeface="Wingdings" panose="05000000000000000000" pitchFamily="2" charset="2"/>
              <a:buChar char="n"/>
              <a:tabLst/>
              <a:defRPr kumimoji="1" sz="2000" b="1" baseline="0">
                <a:solidFill>
                  <a:schemeClr val="tx1">
                    <a:lumMod val="75000"/>
                    <a:lumOff val="25000"/>
                  </a:schemeClr>
                </a:solidFill>
                <a:latin typeface="メイリオ" panose="020B0604030504040204" pitchFamily="50" charset="-128"/>
                <a:ea typeface="メイリオ" panose="020B0604030504040204" pitchFamily="50" charset="-128"/>
              </a:defRPr>
            </a:lvl1pPr>
            <a:lvl2pPr marL="742950" marR="0" indent="-285750" defTabSz="914400" fontAlgn="base">
              <a:lnSpc>
                <a:spcPct val="100000"/>
              </a:lnSpc>
              <a:spcBef>
                <a:spcPct val="20000"/>
              </a:spcBef>
              <a:spcAft>
                <a:spcPct val="0"/>
              </a:spcAft>
              <a:buClr>
                <a:schemeClr val="tx1"/>
              </a:buClr>
              <a:buSzTx/>
              <a:buFont typeface="Wingdings" panose="05000000000000000000" pitchFamily="2" charset="2"/>
              <a:buChar char="l"/>
              <a:tabLst/>
              <a:defRPr kumimoji="1" sz="2800" baseline="0">
                <a:solidFill>
                  <a:schemeClr val="tx1">
                    <a:lumMod val="75000"/>
                    <a:lumOff val="25000"/>
                  </a:schemeClr>
                </a:solidFill>
                <a:latin typeface="メイリオ" panose="020B0604030504040204" pitchFamily="50" charset="-128"/>
                <a:ea typeface="メイリオ" panose="020B0604030504040204" pitchFamily="50" charset="-128"/>
              </a:defRPr>
            </a:lvl2pPr>
            <a:lvl3pPr marL="1143000" marR="0" indent="-22860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3pPr>
            <a:lvl4pPr marL="1714500" marR="0" indent="-34290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4pPr>
            <a:lvl5pPr marL="2114550" marR="0" indent="-28575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5pPr>
            <a:lvl6pPr marL="2514600" indent="-228600" defTabSz="914400">
              <a:lnSpc>
                <a:spcPct val="90000"/>
              </a:lnSpc>
              <a:spcBef>
                <a:spcPts val="500"/>
              </a:spcBef>
              <a:buFont typeface="Arial" panose="020B0604020202020204" pitchFamily="34" charset="0"/>
              <a:buChar char="•"/>
              <a:defRPr kumimoji="1"/>
            </a:lvl6pPr>
            <a:lvl7pPr marL="2971800" indent="-228600" defTabSz="914400">
              <a:lnSpc>
                <a:spcPct val="90000"/>
              </a:lnSpc>
              <a:spcBef>
                <a:spcPts val="500"/>
              </a:spcBef>
              <a:buFont typeface="Arial" panose="020B0604020202020204" pitchFamily="34" charset="0"/>
              <a:buChar char="•"/>
              <a:defRPr kumimoji="1"/>
            </a:lvl7pPr>
            <a:lvl8pPr marL="3429000" indent="-228600" defTabSz="914400">
              <a:lnSpc>
                <a:spcPct val="90000"/>
              </a:lnSpc>
              <a:spcBef>
                <a:spcPts val="500"/>
              </a:spcBef>
              <a:buFont typeface="Arial" panose="020B0604020202020204" pitchFamily="34" charset="0"/>
              <a:buChar char="•"/>
              <a:defRPr kumimoji="1"/>
            </a:lvl8pPr>
            <a:lvl9pPr marL="3886200" indent="-228600" defTabSz="914400">
              <a:lnSpc>
                <a:spcPct val="90000"/>
              </a:lnSpc>
              <a:spcBef>
                <a:spcPts val="500"/>
              </a:spcBef>
              <a:buFont typeface="Arial" panose="020B0604020202020204" pitchFamily="34" charset="0"/>
              <a:buChar char="•"/>
              <a:defRPr kumimoji="1"/>
            </a:lvl9pPr>
          </a:lstStyle>
          <a:p>
            <a:pPr>
              <a:buClr>
                <a:srgbClr val="F36C37"/>
              </a:buClr>
              <a:buFont typeface="Wingdings" panose="05000000000000000000" pitchFamily="2" charset="2"/>
              <a:buChar char="l"/>
            </a:pPr>
            <a:r>
              <a:rPr lang="ja-JP" altLang="en-US" sz="1800" dirty="0"/>
              <a:t>ロジスティック回帰</a:t>
            </a:r>
          </a:p>
          <a:p>
            <a:pPr lvl="1">
              <a:buClr>
                <a:srgbClr val="F36C37"/>
              </a:buClr>
            </a:pPr>
            <a:r>
              <a:rPr lang="ja-JP" altLang="en-US" sz="1400" b="1" dirty="0"/>
              <a:t>線形回帰を応用し、それぞれのカテゴリに分類される確率を求めることでクラスを分類する。</a:t>
            </a:r>
          </a:p>
          <a:p>
            <a:pPr lvl="1">
              <a:buClr>
                <a:srgbClr val="F36C37"/>
              </a:buClr>
            </a:pPr>
            <a:r>
              <a:rPr lang="ja-JP" altLang="en-US" sz="1400" b="1" dirty="0"/>
              <a:t>線形回帰同様に古くから実用的に用いられており、モデルの原理が非常に理解しやすい。</a:t>
            </a:r>
            <a:endParaRPr lang="en-US" altLang="ja-JP" sz="1400" b="1" dirty="0"/>
          </a:p>
        </p:txBody>
      </p:sp>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lang="en-US" altLang="ja-JP" dirty="0"/>
              <a:t>3-1-1.</a:t>
            </a:r>
            <a:r>
              <a:rPr lang="ja-JP" altLang="en-US" dirty="0"/>
              <a:t>ロジスティック回帰とは</a:t>
            </a:r>
            <a:endParaRPr kumimoji="1" lang="ja-JP" altLang="en-US" dirty="0"/>
          </a:p>
        </p:txBody>
      </p:sp>
      <p:sp>
        <p:nvSpPr>
          <p:cNvPr id="5" name="スライド番号プレースホルダー 4">
            <a:extLst>
              <a:ext uri="{FF2B5EF4-FFF2-40B4-BE49-F238E27FC236}">
                <a16:creationId xmlns:a16="http://schemas.microsoft.com/office/drawing/2014/main" id="{C905B90A-465B-402F-BC68-6932C2B00E04}"/>
              </a:ext>
            </a:extLst>
          </p:cNvPr>
          <p:cNvSpPr>
            <a:spLocks noGrp="1"/>
          </p:cNvSpPr>
          <p:nvPr>
            <p:ph type="sldNum" sz="quarter" idx="10"/>
          </p:nvPr>
        </p:nvSpPr>
        <p:spPr/>
        <p:txBody>
          <a:bodyPr/>
          <a:lstStyle/>
          <a:p>
            <a:fld id="{5D750650-B10A-47BF-93C2-E1678438B37A}" type="slidenum">
              <a:rPr kumimoji="1" lang="ja-JP" altLang="en-US" smtClean="0"/>
              <a:pPr/>
              <a:t>200</a:t>
            </a:fld>
            <a:endParaRPr kumimoji="1" lang="ja-JP" altLang="en-US"/>
          </a:p>
        </p:txBody>
      </p:sp>
      <p:sp>
        <p:nvSpPr>
          <p:cNvPr id="63" name="テキスト ボックス 62">
            <a:extLst>
              <a:ext uri="{FF2B5EF4-FFF2-40B4-BE49-F238E27FC236}">
                <a16:creationId xmlns:a16="http://schemas.microsoft.com/office/drawing/2014/main" id="{1F10B410-2905-4290-BC35-E92D0BF22590}"/>
              </a:ext>
            </a:extLst>
          </p:cNvPr>
          <p:cNvSpPr txBox="1"/>
          <p:nvPr/>
        </p:nvSpPr>
        <p:spPr>
          <a:xfrm>
            <a:off x="591530" y="6209588"/>
            <a:ext cx="10658473" cy="431657"/>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20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pPr>
              <a:lnSpc>
                <a:spcPct val="130000"/>
              </a:lnSpc>
            </a:pPr>
            <a:r>
              <a:rPr lang="ja-JP" altLang="en-US" sz="1800" dirty="0">
                <a:solidFill>
                  <a:srgbClr val="F47746"/>
                </a:solidFill>
              </a:rPr>
              <a:t>具体例で考えてみましょう</a:t>
            </a:r>
          </a:p>
        </p:txBody>
      </p:sp>
      <p:sp>
        <p:nvSpPr>
          <p:cNvPr id="21" name="二等辺三角形 20">
            <a:extLst>
              <a:ext uri="{FF2B5EF4-FFF2-40B4-BE49-F238E27FC236}">
                <a16:creationId xmlns:a16="http://schemas.microsoft.com/office/drawing/2014/main" id="{0E69760E-4D67-4068-8EF6-997599710A0D}"/>
              </a:ext>
            </a:extLst>
          </p:cNvPr>
          <p:cNvSpPr/>
          <p:nvPr/>
        </p:nvSpPr>
        <p:spPr>
          <a:xfrm rot="10800000">
            <a:off x="3756639" y="6320589"/>
            <a:ext cx="541176" cy="289249"/>
          </a:xfrm>
          <a:prstGeom prst="triangle">
            <a:avLst/>
          </a:prstGeom>
          <a:solidFill>
            <a:srgbClr val="F36C3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22" name="二等辺三角形 21">
            <a:extLst>
              <a:ext uri="{FF2B5EF4-FFF2-40B4-BE49-F238E27FC236}">
                <a16:creationId xmlns:a16="http://schemas.microsoft.com/office/drawing/2014/main" id="{0659A77F-0CDD-4374-9B12-5EA29D0F5A3F}"/>
              </a:ext>
            </a:extLst>
          </p:cNvPr>
          <p:cNvSpPr/>
          <p:nvPr/>
        </p:nvSpPr>
        <p:spPr>
          <a:xfrm rot="10800000">
            <a:off x="7503321" y="6320589"/>
            <a:ext cx="541176" cy="289249"/>
          </a:xfrm>
          <a:prstGeom prst="triangle">
            <a:avLst/>
          </a:prstGeom>
          <a:solidFill>
            <a:srgbClr val="F36C3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grpSp>
        <p:nvGrpSpPr>
          <p:cNvPr id="23" name="グループ化 22">
            <a:extLst>
              <a:ext uri="{FF2B5EF4-FFF2-40B4-BE49-F238E27FC236}">
                <a16:creationId xmlns:a16="http://schemas.microsoft.com/office/drawing/2014/main" id="{6FEF44AC-E0CE-4DE5-A940-034EC519CE26}"/>
              </a:ext>
            </a:extLst>
          </p:cNvPr>
          <p:cNvGrpSpPr/>
          <p:nvPr/>
        </p:nvGrpSpPr>
        <p:grpSpPr>
          <a:xfrm>
            <a:off x="3830726" y="2768589"/>
            <a:ext cx="4058759" cy="2705838"/>
            <a:chOff x="265242" y="2289767"/>
            <a:chExt cx="3744203" cy="2496134"/>
          </a:xfrm>
        </p:grpSpPr>
        <p:pic>
          <p:nvPicPr>
            <p:cNvPr id="24" name="図 23">
              <a:extLst>
                <a:ext uri="{FF2B5EF4-FFF2-40B4-BE49-F238E27FC236}">
                  <a16:creationId xmlns:a16="http://schemas.microsoft.com/office/drawing/2014/main" id="{0D6C3D4B-AC1D-434D-BFBE-7C244AC70A77}"/>
                </a:ext>
              </a:extLst>
            </p:cNvPr>
            <p:cNvPicPr>
              <a:picLocks noChangeAspect="1"/>
            </p:cNvPicPr>
            <p:nvPr/>
          </p:nvPicPr>
          <p:blipFill>
            <a:blip r:embed="rId3"/>
            <a:stretch>
              <a:fillRect/>
            </a:stretch>
          </p:blipFill>
          <p:spPr>
            <a:xfrm>
              <a:off x="265242" y="2289767"/>
              <a:ext cx="3744203" cy="2496134"/>
            </a:xfrm>
            <a:prstGeom prst="rect">
              <a:avLst/>
            </a:prstGeom>
          </p:spPr>
        </p:pic>
        <p:sp>
          <p:nvSpPr>
            <p:cNvPr id="25" name="正方形/長方形 24">
              <a:extLst>
                <a:ext uri="{FF2B5EF4-FFF2-40B4-BE49-F238E27FC236}">
                  <a16:creationId xmlns:a16="http://schemas.microsoft.com/office/drawing/2014/main" id="{DEC59B7F-C497-4667-A31C-B9C91C14D8E5}"/>
                </a:ext>
              </a:extLst>
            </p:cNvPr>
            <p:cNvSpPr/>
            <p:nvPr/>
          </p:nvSpPr>
          <p:spPr>
            <a:xfrm>
              <a:off x="2198106" y="2678052"/>
              <a:ext cx="1429557" cy="859744"/>
            </a:xfrm>
            <a:prstGeom prst="rect">
              <a:avLst/>
            </a:prstGeom>
            <a:solidFill>
              <a:schemeClr val="accent5">
                <a:lumMod val="20000"/>
                <a:lumOff val="80000"/>
                <a:alpha val="5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sz="1600" dirty="0">
                <a:solidFill>
                  <a:schemeClr val="tx1"/>
                </a:solidFill>
              </a:endParaRPr>
            </a:p>
          </p:txBody>
        </p:sp>
        <p:sp>
          <p:nvSpPr>
            <p:cNvPr id="26" name="正方形/長方形 25">
              <a:extLst>
                <a:ext uri="{FF2B5EF4-FFF2-40B4-BE49-F238E27FC236}">
                  <a16:creationId xmlns:a16="http://schemas.microsoft.com/office/drawing/2014/main" id="{78E72E74-7A93-4DDE-A6F1-19682B6F591F}"/>
                </a:ext>
              </a:extLst>
            </p:cNvPr>
            <p:cNvSpPr/>
            <p:nvPr/>
          </p:nvSpPr>
          <p:spPr>
            <a:xfrm>
              <a:off x="744275" y="3537833"/>
              <a:ext cx="1453832" cy="840657"/>
            </a:xfrm>
            <a:prstGeom prst="rect">
              <a:avLst/>
            </a:prstGeom>
            <a:solidFill>
              <a:schemeClr val="accent6">
                <a:lumMod val="20000"/>
                <a:lumOff val="80000"/>
                <a:alpha val="5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sz="1600" dirty="0">
                <a:solidFill>
                  <a:schemeClr val="tx1"/>
                </a:solidFill>
              </a:endParaRPr>
            </a:p>
          </p:txBody>
        </p:sp>
        <p:sp>
          <p:nvSpPr>
            <p:cNvPr id="28" name="正方形/長方形 27">
              <a:extLst>
                <a:ext uri="{FF2B5EF4-FFF2-40B4-BE49-F238E27FC236}">
                  <a16:creationId xmlns:a16="http://schemas.microsoft.com/office/drawing/2014/main" id="{0DB1E0BB-D72D-44E9-9720-2893BA422265}"/>
                </a:ext>
              </a:extLst>
            </p:cNvPr>
            <p:cNvSpPr/>
            <p:nvPr/>
          </p:nvSpPr>
          <p:spPr>
            <a:xfrm>
              <a:off x="912272" y="3716660"/>
              <a:ext cx="934871" cy="369332"/>
            </a:xfrm>
            <a:prstGeom prst="rect">
              <a:avLst/>
            </a:prstGeom>
          </p:spPr>
          <p:txBody>
            <a:bodyPr wrap="none">
              <a:spAutoFit/>
            </a:bodyPr>
            <a:lstStyle/>
            <a:p>
              <a:r>
                <a:rPr kumimoji="1" lang="en-US" altLang="ja-JP" dirty="0"/>
                <a:t>0</a:t>
              </a:r>
              <a:r>
                <a:rPr kumimoji="1" lang="ja-JP" altLang="en-US" dirty="0"/>
                <a:t>と判断</a:t>
              </a:r>
              <a:endParaRPr lang="ja-JP" altLang="en-US" dirty="0"/>
            </a:p>
          </p:txBody>
        </p:sp>
        <p:sp>
          <p:nvSpPr>
            <p:cNvPr id="27" name="正方形/長方形 26">
              <a:extLst>
                <a:ext uri="{FF2B5EF4-FFF2-40B4-BE49-F238E27FC236}">
                  <a16:creationId xmlns:a16="http://schemas.microsoft.com/office/drawing/2014/main" id="{4720E80B-A49B-4DFF-9A21-263590FA5A61}"/>
                </a:ext>
              </a:extLst>
            </p:cNvPr>
            <p:cNvSpPr/>
            <p:nvPr/>
          </p:nvSpPr>
          <p:spPr>
            <a:xfrm>
              <a:off x="2487955" y="3008716"/>
              <a:ext cx="934871" cy="369332"/>
            </a:xfrm>
            <a:prstGeom prst="rect">
              <a:avLst/>
            </a:prstGeom>
          </p:spPr>
          <p:txBody>
            <a:bodyPr wrap="none">
              <a:spAutoFit/>
            </a:bodyPr>
            <a:lstStyle/>
            <a:p>
              <a:r>
                <a:rPr kumimoji="1" lang="en-US" altLang="ja-JP" dirty="0"/>
                <a:t>1</a:t>
              </a:r>
              <a:r>
                <a:rPr kumimoji="1" lang="ja-JP" altLang="en-US" dirty="0"/>
                <a:t>と判断</a:t>
              </a:r>
              <a:endParaRPr lang="ja-JP" altLang="en-US" dirty="0"/>
            </a:p>
          </p:txBody>
        </p:sp>
      </p:grpSp>
      <p:sp>
        <p:nvSpPr>
          <p:cNvPr id="30" name="左中かっこ 29">
            <a:extLst>
              <a:ext uri="{FF2B5EF4-FFF2-40B4-BE49-F238E27FC236}">
                <a16:creationId xmlns:a16="http://schemas.microsoft.com/office/drawing/2014/main" id="{9DBDB9AA-6F32-414C-9892-72A65DFC0CD7}"/>
              </a:ext>
            </a:extLst>
          </p:cNvPr>
          <p:cNvSpPr/>
          <p:nvPr/>
        </p:nvSpPr>
        <p:spPr>
          <a:xfrm rot="16200000">
            <a:off x="5866256" y="3872945"/>
            <a:ext cx="87702" cy="3131053"/>
          </a:xfrm>
          <a:prstGeom prst="leftBrace">
            <a:avLst>
              <a:gd name="adj1" fmla="val 82488"/>
              <a:gd name="adj2" fmla="val 50000"/>
            </a:avLst>
          </a:prstGeom>
          <a:ln w="12700">
            <a:solidFill>
              <a:schemeClr val="tx1"/>
            </a:solidFill>
            <a:headEnd type="none" w="med" len="med"/>
            <a:tailEnd type="none"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kumimoji="1" lang="ja-JP" altLang="en-US" dirty="0"/>
          </a:p>
        </p:txBody>
      </p:sp>
      <p:sp>
        <p:nvSpPr>
          <p:cNvPr id="31" name="正方形/長方形 30">
            <a:extLst>
              <a:ext uri="{FF2B5EF4-FFF2-40B4-BE49-F238E27FC236}">
                <a16:creationId xmlns:a16="http://schemas.microsoft.com/office/drawing/2014/main" id="{4A9943DA-56FD-48EB-9495-1A34A6A539EE}"/>
              </a:ext>
            </a:extLst>
          </p:cNvPr>
          <p:cNvSpPr/>
          <p:nvPr/>
        </p:nvSpPr>
        <p:spPr>
          <a:xfrm>
            <a:off x="3770892" y="5664386"/>
            <a:ext cx="1199367" cy="369332"/>
          </a:xfrm>
          <a:prstGeom prst="rect">
            <a:avLst/>
          </a:prstGeom>
        </p:spPr>
        <p:txBody>
          <a:bodyPr wrap="none">
            <a:spAutoFit/>
          </a:bodyPr>
          <a:lstStyle/>
          <a:p>
            <a:r>
              <a:rPr lang="ja-JP" altLang="en-US" dirty="0"/>
              <a:t>予測モデル</a:t>
            </a:r>
          </a:p>
        </p:txBody>
      </p:sp>
      <p:pic>
        <p:nvPicPr>
          <p:cNvPr id="32" name="グラフィックス 31" descr="データベース">
            <a:extLst>
              <a:ext uri="{FF2B5EF4-FFF2-40B4-BE49-F238E27FC236}">
                <a16:creationId xmlns:a16="http://schemas.microsoft.com/office/drawing/2014/main" id="{B742FE11-DB8E-4955-B961-AA2A615CCA1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039604" y="3547938"/>
            <a:ext cx="914400" cy="914400"/>
          </a:xfrm>
          <a:prstGeom prst="rect">
            <a:avLst/>
          </a:prstGeom>
        </p:spPr>
      </p:pic>
      <p:sp>
        <p:nvSpPr>
          <p:cNvPr id="33" name="矢印: 右 32">
            <a:extLst>
              <a:ext uri="{FF2B5EF4-FFF2-40B4-BE49-F238E27FC236}">
                <a16:creationId xmlns:a16="http://schemas.microsoft.com/office/drawing/2014/main" id="{44BD07E2-27B0-406E-A64F-50DB2B2DBE76}"/>
              </a:ext>
            </a:extLst>
          </p:cNvPr>
          <p:cNvSpPr/>
          <p:nvPr/>
        </p:nvSpPr>
        <p:spPr>
          <a:xfrm>
            <a:off x="3280823" y="3817126"/>
            <a:ext cx="590017" cy="492948"/>
          </a:xfrm>
          <a:prstGeom prst="rightArrow">
            <a:avLst/>
          </a:prstGeom>
          <a:solidFill>
            <a:schemeClr val="bg2"/>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sz="1600" dirty="0">
              <a:solidFill>
                <a:schemeClr val="tx1"/>
              </a:solidFill>
            </a:endParaRPr>
          </a:p>
        </p:txBody>
      </p:sp>
      <p:sp>
        <p:nvSpPr>
          <p:cNvPr id="34" name="正方形/長方形 33">
            <a:extLst>
              <a:ext uri="{FF2B5EF4-FFF2-40B4-BE49-F238E27FC236}">
                <a16:creationId xmlns:a16="http://schemas.microsoft.com/office/drawing/2014/main" id="{D7E72500-54D8-414D-82E2-6F9ECA555B03}"/>
              </a:ext>
            </a:extLst>
          </p:cNvPr>
          <p:cNvSpPr/>
          <p:nvPr/>
        </p:nvSpPr>
        <p:spPr>
          <a:xfrm>
            <a:off x="1006806" y="4587456"/>
            <a:ext cx="2852063" cy="830997"/>
          </a:xfrm>
          <a:prstGeom prst="rect">
            <a:avLst/>
          </a:prstGeom>
        </p:spPr>
        <p:txBody>
          <a:bodyPr wrap="none">
            <a:spAutoFit/>
          </a:bodyPr>
          <a:lstStyle/>
          <a:p>
            <a:pPr algn="ctr"/>
            <a:r>
              <a:rPr lang="ja-JP" altLang="en-US" sz="1600" dirty="0"/>
              <a:t>過去の受験生の模試結果を</a:t>
            </a:r>
            <a:endParaRPr lang="en-US" altLang="ja-JP" sz="1600" dirty="0"/>
          </a:p>
          <a:p>
            <a:pPr algn="ctr"/>
            <a:r>
              <a:rPr lang="ja-JP" altLang="en-US" sz="1600" dirty="0"/>
              <a:t>説明変数、合否を目的変数に</a:t>
            </a:r>
            <a:endParaRPr lang="en-US" altLang="ja-JP" sz="1600" dirty="0"/>
          </a:p>
          <a:p>
            <a:pPr algn="ctr"/>
            <a:r>
              <a:rPr lang="ja-JP" altLang="en-US" sz="1600" dirty="0"/>
              <a:t>予測モデルを生成</a:t>
            </a:r>
          </a:p>
        </p:txBody>
      </p:sp>
      <p:sp>
        <p:nvSpPr>
          <p:cNvPr id="35" name="矢印: 右 34">
            <a:extLst>
              <a:ext uri="{FF2B5EF4-FFF2-40B4-BE49-F238E27FC236}">
                <a16:creationId xmlns:a16="http://schemas.microsoft.com/office/drawing/2014/main" id="{60199221-7BB0-4CDC-8062-0E903894D3E4}"/>
              </a:ext>
            </a:extLst>
          </p:cNvPr>
          <p:cNvSpPr/>
          <p:nvPr/>
        </p:nvSpPr>
        <p:spPr>
          <a:xfrm>
            <a:off x="7666459" y="3817126"/>
            <a:ext cx="590017" cy="492948"/>
          </a:xfrm>
          <a:prstGeom prst="rightArrow">
            <a:avLst/>
          </a:prstGeom>
          <a:solidFill>
            <a:schemeClr val="bg2"/>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sz="1600" dirty="0">
              <a:solidFill>
                <a:schemeClr val="tx1"/>
              </a:solidFill>
            </a:endParaRPr>
          </a:p>
        </p:txBody>
      </p:sp>
      <p:sp>
        <p:nvSpPr>
          <p:cNvPr id="36" name="正方形/長方形 35">
            <a:extLst>
              <a:ext uri="{FF2B5EF4-FFF2-40B4-BE49-F238E27FC236}">
                <a16:creationId xmlns:a16="http://schemas.microsoft.com/office/drawing/2014/main" id="{769A5C3D-5FBE-41B4-B7A2-1C3EA14698BB}"/>
              </a:ext>
            </a:extLst>
          </p:cNvPr>
          <p:cNvSpPr/>
          <p:nvPr/>
        </p:nvSpPr>
        <p:spPr>
          <a:xfrm>
            <a:off x="8467319" y="4318840"/>
            <a:ext cx="1685077" cy="338554"/>
          </a:xfrm>
          <a:prstGeom prst="rect">
            <a:avLst/>
          </a:prstGeom>
        </p:spPr>
        <p:txBody>
          <a:bodyPr wrap="none">
            <a:spAutoFit/>
          </a:bodyPr>
          <a:lstStyle/>
          <a:p>
            <a:pPr algn="ctr"/>
            <a:r>
              <a:rPr lang="en-US" altLang="ja-JP" sz="1600" dirty="0"/>
              <a:t>(y=1</a:t>
            </a:r>
            <a:r>
              <a:rPr lang="ja-JP" altLang="en-US" sz="1600" dirty="0"/>
              <a:t>である確率</a:t>
            </a:r>
            <a:r>
              <a:rPr lang="en-US" altLang="ja-JP" sz="1600" dirty="0"/>
              <a:t>)</a:t>
            </a:r>
            <a:endParaRPr lang="ja-JP" altLang="en-US" sz="1600" dirty="0"/>
          </a:p>
        </p:txBody>
      </p:sp>
      <mc:AlternateContent xmlns:mc="http://schemas.openxmlformats.org/markup-compatibility/2006" xmlns:a14="http://schemas.microsoft.com/office/drawing/2010/main">
        <mc:Choice Requires="a14">
          <p:sp>
            <p:nvSpPr>
              <p:cNvPr id="37" name="テキスト ボックス 36">
                <a:extLst>
                  <a:ext uri="{FF2B5EF4-FFF2-40B4-BE49-F238E27FC236}">
                    <a16:creationId xmlns:a16="http://schemas.microsoft.com/office/drawing/2014/main" id="{EF940FE9-C23E-42C8-B35E-B736BC3FD643}"/>
                  </a:ext>
                </a:extLst>
              </p:cNvPr>
              <p:cNvSpPr txBox="1"/>
              <p:nvPr/>
            </p:nvSpPr>
            <p:spPr>
              <a:xfrm>
                <a:off x="4821464" y="5613635"/>
                <a:ext cx="3292905" cy="47083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en-US" altLang="ja-JP" sz="1600" b="1" i="1">
                              <a:latin typeface="Cambria Math" panose="02040503050406030204" pitchFamily="18" charset="0"/>
                              <a:ea typeface="Cambria Math" panose="02040503050406030204" pitchFamily="18" charset="0"/>
                            </a:rPr>
                          </m:ctrlPr>
                        </m:accPr>
                        <m:e>
                          <m:r>
                            <m:rPr>
                              <m:sty m:val="p"/>
                            </m:rPr>
                            <a:rPr kumimoji="1" lang="en-US" altLang="ja-JP" sz="1600" b="1" i="1">
                              <a:latin typeface="Cambria Math" panose="02040503050406030204" pitchFamily="18" charset="0"/>
                              <a:ea typeface="Cambria Math" panose="02040503050406030204" pitchFamily="18" charset="0"/>
                            </a:rPr>
                            <m:t>y</m:t>
                          </m:r>
                        </m:e>
                      </m:acc>
                      <m:r>
                        <a:rPr kumimoji="1" lang="en-US" altLang="ja-JP" sz="1600" b="0" i="1" smtClean="0">
                          <a:latin typeface="Cambria Math" panose="02040503050406030204" pitchFamily="18" charset="0"/>
                        </a:rPr>
                        <m:t>=</m:t>
                      </m:r>
                      <m:f>
                        <m:fPr>
                          <m:ctrlPr>
                            <a:rPr kumimoji="1" lang="en-US" altLang="ja-JP" sz="1600" i="1" smtClean="0">
                              <a:latin typeface="Cambria Math" panose="02040503050406030204" pitchFamily="18" charset="0"/>
                            </a:rPr>
                          </m:ctrlPr>
                        </m:fPr>
                        <m:num>
                          <m:r>
                            <a:rPr kumimoji="1" lang="en-US" altLang="ja-JP" sz="1600" i="1">
                              <a:latin typeface="Cambria Math" panose="02040503050406030204" pitchFamily="18" charset="0"/>
                            </a:rPr>
                            <m:t>1</m:t>
                          </m:r>
                        </m:num>
                        <m:den>
                          <m:r>
                            <a:rPr kumimoji="1" lang="en-US" altLang="ja-JP" sz="1600" i="1">
                              <a:latin typeface="Cambria Math" panose="02040503050406030204" pitchFamily="18" charset="0"/>
                            </a:rPr>
                            <m:t>1+</m:t>
                          </m:r>
                          <m:sSup>
                            <m:sSupPr>
                              <m:ctrlPr>
                                <a:rPr kumimoji="1" lang="en-US" altLang="ja-JP" sz="1600" i="1">
                                  <a:latin typeface="Cambria Math" panose="02040503050406030204" pitchFamily="18" charset="0"/>
                                </a:rPr>
                              </m:ctrlPr>
                            </m:sSupPr>
                            <m:e>
                              <m:r>
                                <a:rPr kumimoji="1" lang="en-US" altLang="ja-JP" sz="1600" b="0" i="1" smtClean="0">
                                  <a:latin typeface="Cambria Math" panose="02040503050406030204" pitchFamily="18" charset="0"/>
                                </a:rPr>
                                <m:t>𝑒</m:t>
                              </m:r>
                            </m:e>
                            <m:sup>
                              <m:r>
                                <a:rPr kumimoji="1" lang="en-US" altLang="ja-JP" sz="1600" b="0" i="1" smtClean="0">
                                  <a:latin typeface="Cambria Math" panose="02040503050406030204" pitchFamily="18" charset="0"/>
                                </a:rPr>
                                <m:t>−</m:t>
                              </m:r>
                              <m:r>
                                <a:rPr kumimoji="1" lang="en-US" altLang="ja-JP" sz="1600" i="1">
                                  <a:latin typeface="Cambria Math" panose="02040503050406030204" pitchFamily="18" charset="0"/>
                                </a:rPr>
                                <m:t>(</m:t>
                              </m:r>
                              <m:sSub>
                                <m:sSubPr>
                                  <m:ctrlPr>
                                    <a:rPr kumimoji="1" lang="en-US" altLang="ja-JP" sz="1600" i="1" smtClean="0">
                                      <a:latin typeface="Cambria Math" panose="02040503050406030204" pitchFamily="18" charset="0"/>
                                    </a:rPr>
                                  </m:ctrlPr>
                                </m:sSubPr>
                                <m:e>
                                  <m:r>
                                    <a:rPr kumimoji="1" lang="en-US" altLang="ja-JP" sz="1600" b="0" i="1" smtClean="0">
                                      <a:latin typeface="Cambria Math" panose="02040503050406030204" pitchFamily="18" charset="0"/>
                                    </a:rPr>
                                    <m:t>𝑏</m:t>
                                  </m:r>
                                </m:e>
                                <m:sub>
                                  <m:r>
                                    <a:rPr kumimoji="1" lang="en-US" altLang="ja-JP" sz="1600" b="0" i="1" smtClean="0">
                                      <a:latin typeface="Cambria Math" panose="02040503050406030204" pitchFamily="18" charset="0"/>
                                    </a:rPr>
                                    <m:t>0</m:t>
                                  </m:r>
                                </m:sub>
                              </m:sSub>
                              <m:r>
                                <a:rPr kumimoji="1" lang="en-US" altLang="ja-JP" sz="1600" b="0" i="1" smtClean="0">
                                  <a:latin typeface="Cambria Math" panose="02040503050406030204" pitchFamily="18" charset="0"/>
                                </a:rPr>
                                <m:t>+</m:t>
                              </m:r>
                              <m:sSub>
                                <m:sSubPr>
                                  <m:ctrlPr>
                                    <a:rPr kumimoji="1" lang="en-US" altLang="ja-JP" sz="1600" i="1">
                                      <a:latin typeface="Cambria Math" panose="02040503050406030204" pitchFamily="18" charset="0"/>
                                    </a:rPr>
                                  </m:ctrlPr>
                                </m:sSubPr>
                                <m:e>
                                  <m:r>
                                    <a:rPr kumimoji="1" lang="en-US" altLang="ja-JP" sz="1600" i="1">
                                      <a:latin typeface="Cambria Math" panose="02040503050406030204" pitchFamily="18" charset="0"/>
                                    </a:rPr>
                                    <m:t>𝑏</m:t>
                                  </m:r>
                                </m:e>
                                <m:sub>
                                  <m:r>
                                    <a:rPr kumimoji="1" lang="en-US" altLang="ja-JP" sz="1600" b="0" i="1" smtClean="0">
                                      <a:latin typeface="Cambria Math" panose="02040503050406030204" pitchFamily="18" charset="0"/>
                                    </a:rPr>
                                    <m:t>1</m:t>
                                  </m:r>
                                </m:sub>
                              </m:sSub>
                              <m:sSub>
                                <m:sSubPr>
                                  <m:ctrlPr>
                                    <a:rPr kumimoji="1" lang="en-US" altLang="ja-JP" sz="1600" i="1">
                                      <a:latin typeface="Cambria Math" panose="02040503050406030204" pitchFamily="18" charset="0"/>
                                    </a:rPr>
                                  </m:ctrlPr>
                                </m:sSubPr>
                                <m:e>
                                  <m:r>
                                    <a:rPr kumimoji="1" lang="en-US" altLang="ja-JP" sz="1600" b="0" i="1" smtClean="0">
                                      <a:latin typeface="Cambria Math" panose="02040503050406030204" pitchFamily="18" charset="0"/>
                                    </a:rPr>
                                    <m:t>𝑥</m:t>
                                  </m:r>
                                </m:e>
                                <m:sub>
                                  <m:r>
                                    <a:rPr kumimoji="1" lang="en-US" altLang="ja-JP" sz="1600" i="1">
                                      <a:latin typeface="Cambria Math" panose="02040503050406030204" pitchFamily="18" charset="0"/>
                                    </a:rPr>
                                    <m:t>1</m:t>
                                  </m:r>
                                </m:sub>
                              </m:sSub>
                              <m:r>
                                <a:rPr kumimoji="1" lang="en-US" altLang="ja-JP" sz="1600" i="1">
                                  <a:latin typeface="Cambria Math" panose="02040503050406030204" pitchFamily="18" charset="0"/>
                                </a:rPr>
                                <m:t>+</m:t>
                              </m:r>
                              <m:sSub>
                                <m:sSubPr>
                                  <m:ctrlPr>
                                    <a:rPr kumimoji="1" lang="en-US" altLang="ja-JP" sz="1600" i="1">
                                      <a:latin typeface="Cambria Math" panose="02040503050406030204" pitchFamily="18" charset="0"/>
                                    </a:rPr>
                                  </m:ctrlPr>
                                </m:sSubPr>
                                <m:e>
                                  <m:r>
                                    <a:rPr kumimoji="1" lang="en-US" altLang="ja-JP" sz="1600" i="1">
                                      <a:latin typeface="Cambria Math" panose="02040503050406030204" pitchFamily="18" charset="0"/>
                                    </a:rPr>
                                    <m:t>𝑏</m:t>
                                  </m:r>
                                </m:e>
                                <m:sub>
                                  <m:r>
                                    <a:rPr kumimoji="1" lang="en-US" altLang="ja-JP" sz="1600" b="0" i="1" smtClean="0">
                                      <a:latin typeface="Cambria Math" panose="02040503050406030204" pitchFamily="18" charset="0"/>
                                    </a:rPr>
                                    <m:t>2</m:t>
                                  </m:r>
                                </m:sub>
                              </m:sSub>
                              <m:sSub>
                                <m:sSubPr>
                                  <m:ctrlPr>
                                    <a:rPr kumimoji="1" lang="en-US" altLang="ja-JP" sz="1600" i="1">
                                      <a:latin typeface="Cambria Math" panose="02040503050406030204" pitchFamily="18" charset="0"/>
                                    </a:rPr>
                                  </m:ctrlPr>
                                </m:sSubPr>
                                <m:e>
                                  <m:r>
                                    <a:rPr kumimoji="1" lang="en-US" altLang="ja-JP" sz="1600" i="1">
                                      <a:latin typeface="Cambria Math" panose="02040503050406030204" pitchFamily="18" charset="0"/>
                                    </a:rPr>
                                    <m:t>𝑥</m:t>
                                  </m:r>
                                </m:e>
                                <m:sub>
                                  <m:r>
                                    <a:rPr kumimoji="1" lang="en-US" altLang="ja-JP" sz="1600" b="0" i="1" smtClean="0">
                                      <a:latin typeface="Cambria Math" panose="02040503050406030204" pitchFamily="18" charset="0"/>
                                    </a:rPr>
                                    <m:t>2</m:t>
                                  </m:r>
                                </m:sub>
                              </m:sSub>
                              <m:r>
                                <a:rPr kumimoji="1" lang="en-US" altLang="ja-JP" sz="1600" b="0" i="1" smtClean="0">
                                  <a:latin typeface="Cambria Math" panose="02040503050406030204" pitchFamily="18" charset="0"/>
                                </a:rPr>
                                <m:t> </m:t>
                              </m:r>
                              <m:r>
                                <a:rPr kumimoji="1" lang="en-US" altLang="ja-JP" sz="1600" i="1">
                                  <a:latin typeface="Cambria Math" panose="02040503050406030204" pitchFamily="18" charset="0"/>
                                  <a:ea typeface="Cambria Math" panose="02040503050406030204" pitchFamily="18" charset="0"/>
                                </a:rPr>
                                <m:t>⋯</m:t>
                              </m:r>
                              <m:r>
                                <a:rPr kumimoji="1" lang="en-US" altLang="ja-JP" sz="1600" b="0" i="1" smtClean="0">
                                  <a:latin typeface="Cambria Math" panose="02040503050406030204" pitchFamily="18" charset="0"/>
                                  <a:ea typeface="Cambria Math" panose="02040503050406030204" pitchFamily="18" charset="0"/>
                                </a:rPr>
                                <m:t> </m:t>
                              </m:r>
                              <m:r>
                                <a:rPr kumimoji="1" lang="en-US" altLang="ja-JP" sz="1600" i="1">
                                  <a:latin typeface="Cambria Math" panose="02040503050406030204" pitchFamily="18" charset="0"/>
                                </a:rPr>
                                <m:t>+</m:t>
                              </m:r>
                              <m:sSub>
                                <m:sSubPr>
                                  <m:ctrlPr>
                                    <a:rPr kumimoji="1" lang="en-US" altLang="ja-JP" sz="1600" i="1">
                                      <a:latin typeface="Cambria Math" panose="02040503050406030204" pitchFamily="18" charset="0"/>
                                    </a:rPr>
                                  </m:ctrlPr>
                                </m:sSubPr>
                                <m:e>
                                  <m:r>
                                    <a:rPr kumimoji="1" lang="en-US" altLang="ja-JP" sz="1600" i="1">
                                      <a:latin typeface="Cambria Math" panose="02040503050406030204" pitchFamily="18" charset="0"/>
                                    </a:rPr>
                                    <m:t>𝑏</m:t>
                                  </m:r>
                                </m:e>
                                <m:sub>
                                  <m:r>
                                    <a:rPr kumimoji="1" lang="en-US" altLang="ja-JP" sz="1600" b="0" i="1" smtClean="0">
                                      <a:latin typeface="Cambria Math" panose="02040503050406030204" pitchFamily="18" charset="0"/>
                                    </a:rPr>
                                    <m:t>𝑛</m:t>
                                  </m:r>
                                </m:sub>
                              </m:sSub>
                              <m:sSub>
                                <m:sSubPr>
                                  <m:ctrlPr>
                                    <a:rPr kumimoji="1" lang="en-US" altLang="ja-JP" sz="1600" i="1">
                                      <a:latin typeface="Cambria Math" panose="02040503050406030204" pitchFamily="18" charset="0"/>
                                    </a:rPr>
                                  </m:ctrlPr>
                                </m:sSubPr>
                                <m:e>
                                  <m:r>
                                    <a:rPr kumimoji="1" lang="en-US" altLang="ja-JP" sz="1600" i="1">
                                      <a:latin typeface="Cambria Math" panose="02040503050406030204" pitchFamily="18" charset="0"/>
                                    </a:rPr>
                                    <m:t>𝑥</m:t>
                                  </m:r>
                                </m:e>
                                <m:sub>
                                  <m:r>
                                    <a:rPr kumimoji="1" lang="en-US" altLang="ja-JP" sz="1600" b="0" i="1" smtClean="0">
                                      <a:latin typeface="Cambria Math" panose="02040503050406030204" pitchFamily="18" charset="0"/>
                                    </a:rPr>
                                    <m:t>𝑛</m:t>
                                  </m:r>
                                </m:sub>
                              </m:sSub>
                              <m:r>
                                <a:rPr kumimoji="1" lang="en-US" altLang="ja-JP" sz="1600" i="1">
                                  <a:latin typeface="Cambria Math" panose="02040503050406030204" pitchFamily="18" charset="0"/>
                                </a:rPr>
                                <m:t>)</m:t>
                              </m:r>
                            </m:sup>
                          </m:sSup>
                        </m:den>
                      </m:f>
                    </m:oMath>
                  </m:oMathPara>
                </a14:m>
                <a:endParaRPr kumimoji="1" lang="ja-JP" altLang="en-US" sz="1600" dirty="0"/>
              </a:p>
            </p:txBody>
          </p:sp>
        </mc:Choice>
        <mc:Fallback xmlns="">
          <p:sp>
            <p:nvSpPr>
              <p:cNvPr id="37" name="テキスト ボックス 36">
                <a:extLst>
                  <a:ext uri="{FF2B5EF4-FFF2-40B4-BE49-F238E27FC236}">
                    <a16:creationId xmlns:a16="http://schemas.microsoft.com/office/drawing/2014/main" id="{EF940FE9-C23E-42C8-B35E-B736BC3FD643}"/>
                  </a:ext>
                </a:extLst>
              </p:cNvPr>
              <p:cNvSpPr txBox="1">
                <a:spLocks noRot="1" noChangeAspect="1" noMove="1" noResize="1" noEditPoints="1" noAdjustHandles="1" noChangeArrowheads="1" noChangeShapeType="1" noTextEdit="1"/>
              </p:cNvSpPr>
              <p:nvPr/>
            </p:nvSpPr>
            <p:spPr>
              <a:xfrm>
                <a:off x="4821464" y="5613635"/>
                <a:ext cx="3292905" cy="470835"/>
              </a:xfrm>
              <a:prstGeom prst="rect">
                <a:avLst/>
              </a:prstGeom>
              <a:blipFill>
                <a:blip r:embed="rId6"/>
                <a:stretch>
                  <a:fillRect/>
                </a:stretch>
              </a:blipFill>
            </p:spPr>
            <p:txBody>
              <a:bodyPr/>
              <a:lstStyle/>
              <a:p>
                <a:r>
                  <a:rPr lang="ja-JP" altLang="en-US">
                    <a:noFill/>
                  </a:rPr>
                  <a:t> </a:t>
                </a:r>
              </a:p>
            </p:txBody>
          </p:sp>
        </mc:Fallback>
      </mc:AlternateContent>
      <p:sp>
        <p:nvSpPr>
          <p:cNvPr id="38" name="正方形/長方形 37">
            <a:extLst>
              <a:ext uri="{FF2B5EF4-FFF2-40B4-BE49-F238E27FC236}">
                <a16:creationId xmlns:a16="http://schemas.microsoft.com/office/drawing/2014/main" id="{558D704B-6B82-455D-92B9-922679C6DEBF}"/>
              </a:ext>
            </a:extLst>
          </p:cNvPr>
          <p:cNvSpPr/>
          <p:nvPr/>
        </p:nvSpPr>
        <p:spPr>
          <a:xfrm>
            <a:off x="8500506" y="3160898"/>
            <a:ext cx="1529586" cy="584775"/>
          </a:xfrm>
          <a:prstGeom prst="rect">
            <a:avLst/>
          </a:prstGeom>
        </p:spPr>
        <p:txBody>
          <a:bodyPr wrap="none">
            <a:spAutoFit/>
          </a:bodyPr>
          <a:lstStyle/>
          <a:p>
            <a:r>
              <a:rPr lang="ja-JP" altLang="en-US" sz="1600" dirty="0"/>
              <a:t>クラス</a:t>
            </a:r>
            <a:r>
              <a:rPr lang="en-US" altLang="ja-JP" sz="1600" dirty="0"/>
              <a:t>1:</a:t>
            </a:r>
            <a:r>
              <a:rPr lang="ja-JP" altLang="en-US" sz="1600" dirty="0"/>
              <a:t> 合格</a:t>
            </a:r>
            <a:endParaRPr lang="en-US" altLang="ja-JP" sz="1600" dirty="0"/>
          </a:p>
          <a:p>
            <a:r>
              <a:rPr lang="ja-JP" altLang="en-US" sz="1600" dirty="0"/>
              <a:t>クラス</a:t>
            </a:r>
            <a:r>
              <a:rPr lang="en-US" altLang="ja-JP" sz="1600" dirty="0"/>
              <a:t>0:</a:t>
            </a:r>
            <a:r>
              <a:rPr lang="ja-JP" altLang="en-US" sz="1600" dirty="0"/>
              <a:t> 不合格</a:t>
            </a:r>
          </a:p>
        </p:txBody>
      </p:sp>
      <p:sp>
        <p:nvSpPr>
          <p:cNvPr id="39" name="正方形/長方形 38">
            <a:extLst>
              <a:ext uri="{FF2B5EF4-FFF2-40B4-BE49-F238E27FC236}">
                <a16:creationId xmlns:a16="http://schemas.microsoft.com/office/drawing/2014/main" id="{050DA118-84FC-436F-9682-F077BC357663}"/>
              </a:ext>
            </a:extLst>
          </p:cNvPr>
          <p:cNvSpPr/>
          <p:nvPr/>
        </p:nvSpPr>
        <p:spPr>
          <a:xfrm>
            <a:off x="8375196" y="3817126"/>
            <a:ext cx="2092239" cy="461665"/>
          </a:xfrm>
          <a:prstGeom prst="rect">
            <a:avLst/>
          </a:prstGeom>
        </p:spPr>
        <p:txBody>
          <a:bodyPr wrap="none">
            <a:spAutoFit/>
          </a:bodyPr>
          <a:lstStyle/>
          <a:p>
            <a:r>
              <a:rPr lang="en-US" altLang="ja-JP" sz="2400" b="1" dirty="0"/>
              <a:t>0.87 (87%)</a:t>
            </a:r>
            <a:endParaRPr lang="ja-JP" altLang="en-US" sz="2400" b="1" dirty="0"/>
          </a:p>
        </p:txBody>
      </p:sp>
      <p:sp>
        <p:nvSpPr>
          <p:cNvPr id="51" name="吹き出し: 四角形 50">
            <a:extLst>
              <a:ext uri="{FF2B5EF4-FFF2-40B4-BE49-F238E27FC236}">
                <a16:creationId xmlns:a16="http://schemas.microsoft.com/office/drawing/2014/main" id="{A7E100BC-A606-4313-BE90-D58FA943A179}"/>
              </a:ext>
            </a:extLst>
          </p:cNvPr>
          <p:cNvSpPr/>
          <p:nvPr/>
        </p:nvSpPr>
        <p:spPr>
          <a:xfrm>
            <a:off x="4458777" y="3251148"/>
            <a:ext cx="1507658" cy="503194"/>
          </a:xfrm>
          <a:prstGeom prst="wedgeRectCallout">
            <a:avLst>
              <a:gd name="adj1" fmla="val 63461"/>
              <a:gd name="adj2" fmla="val -13117"/>
            </a:avLst>
          </a:prstGeom>
          <a:solidFill>
            <a:srgbClr val="FFCCCD"/>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ja-JP" altLang="en-US" sz="1400" dirty="0">
                <a:solidFill>
                  <a:srgbClr val="494949"/>
                </a:solidFill>
              </a:rPr>
              <a:t>模試の結果から</a:t>
            </a:r>
            <a:endParaRPr kumimoji="1" lang="en-US" altLang="ja-JP" sz="1400" dirty="0">
              <a:solidFill>
                <a:srgbClr val="494949"/>
              </a:solidFill>
            </a:endParaRPr>
          </a:p>
          <a:p>
            <a:pPr algn="ctr"/>
            <a:r>
              <a:rPr kumimoji="1" lang="ja-JP" altLang="en-US" sz="1400" dirty="0">
                <a:solidFill>
                  <a:srgbClr val="494949"/>
                </a:solidFill>
              </a:rPr>
              <a:t>合格率を予測</a:t>
            </a:r>
          </a:p>
        </p:txBody>
      </p:sp>
      <p:sp>
        <p:nvSpPr>
          <p:cNvPr id="3" name="星: 5 pt 2">
            <a:extLst>
              <a:ext uri="{FF2B5EF4-FFF2-40B4-BE49-F238E27FC236}">
                <a16:creationId xmlns:a16="http://schemas.microsoft.com/office/drawing/2014/main" id="{BAACC1F8-F6FD-4866-A6DB-57715DF98C6A}"/>
              </a:ext>
            </a:extLst>
          </p:cNvPr>
          <p:cNvSpPr/>
          <p:nvPr/>
        </p:nvSpPr>
        <p:spPr>
          <a:xfrm>
            <a:off x="6240172" y="3365692"/>
            <a:ext cx="143057" cy="143057"/>
          </a:xfrm>
          <a:prstGeom prst="star5">
            <a:avLst/>
          </a:prstGeom>
          <a:solidFill>
            <a:srgbClr val="F4774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4232024723"/>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lang="en-US" altLang="ja-JP" dirty="0"/>
              <a:t>3-1-2.</a:t>
            </a:r>
            <a:r>
              <a:rPr lang="ja-JP" altLang="en-US" dirty="0"/>
              <a:t> ケーススタディ</a:t>
            </a:r>
            <a:endParaRPr kumimoji="1" lang="ja-JP" altLang="en-US" dirty="0"/>
          </a:p>
        </p:txBody>
      </p:sp>
      <p:sp>
        <p:nvSpPr>
          <p:cNvPr id="5" name="スライド番号プレースホルダー 4">
            <a:extLst>
              <a:ext uri="{FF2B5EF4-FFF2-40B4-BE49-F238E27FC236}">
                <a16:creationId xmlns:a16="http://schemas.microsoft.com/office/drawing/2014/main" id="{C905B90A-465B-402F-BC68-6932C2B00E04}"/>
              </a:ext>
            </a:extLst>
          </p:cNvPr>
          <p:cNvSpPr>
            <a:spLocks noGrp="1"/>
          </p:cNvSpPr>
          <p:nvPr>
            <p:ph type="sldNum" sz="quarter" idx="10"/>
          </p:nvPr>
        </p:nvSpPr>
        <p:spPr/>
        <p:txBody>
          <a:bodyPr/>
          <a:lstStyle/>
          <a:p>
            <a:fld id="{5D750650-B10A-47BF-93C2-E1678438B37A}" type="slidenum">
              <a:rPr kumimoji="1" lang="ja-JP" altLang="en-US" smtClean="0"/>
              <a:pPr/>
              <a:t>201</a:t>
            </a:fld>
            <a:endParaRPr kumimoji="1" lang="ja-JP" altLang="en-US"/>
          </a:p>
        </p:txBody>
      </p:sp>
      <p:sp>
        <p:nvSpPr>
          <p:cNvPr id="44" name="コンテンツ プレースホルダー 2">
            <a:extLst>
              <a:ext uri="{FF2B5EF4-FFF2-40B4-BE49-F238E27FC236}">
                <a16:creationId xmlns:a16="http://schemas.microsoft.com/office/drawing/2014/main" id="{B3D92D94-F3CA-454D-BB9C-FE1BC81DCE4A}"/>
              </a:ext>
            </a:extLst>
          </p:cNvPr>
          <p:cNvSpPr txBox="1">
            <a:spLocks/>
          </p:cNvSpPr>
          <p:nvPr/>
        </p:nvSpPr>
        <p:spPr bwMode="auto">
          <a:xfrm>
            <a:off x="672811" y="1007975"/>
            <a:ext cx="10752427" cy="363736"/>
          </a:xfrm>
          <a:prstGeom prst="rect">
            <a:avLst/>
          </a:prstGeom>
        </p:spPr>
        <p:txBody>
          <a:bodyPr vert="horz" wrap="square" lIns="91440" tIns="45720" rIns="91440" bIns="45720" rtlCol="0" anchor="ctr">
            <a:noAutofit/>
          </a:bodyPr>
          <a:lstStyle>
            <a:lvl1pPr marL="357188" marR="0" indent="-357188"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n"/>
              <a:tabLst/>
              <a:defRPr kumimoji="1" lang="en-US" altLang="ja-JP"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1pPr>
            <a:lvl2pPr marL="742950" marR="0" indent="-28575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l"/>
              <a:tabLst/>
              <a:defRPr kumimoji="1" lang="ja-JP" altLang="en-US"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2pPr>
            <a:lvl3pPr marL="1143000" marR="0" indent="-2286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3pPr>
            <a:lvl4pPr marL="1714500" marR="0" indent="-3429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4pPr>
            <a:lvl5pPr marL="2114550" marR="0" indent="-28575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nSpc>
                <a:spcPct val="120000"/>
              </a:lnSpc>
              <a:spcBef>
                <a:spcPts val="0"/>
              </a:spcBef>
              <a:spcAft>
                <a:spcPts val="2400"/>
              </a:spcAft>
              <a:buClr>
                <a:srgbClr val="F36C37"/>
              </a:buClr>
              <a:buNone/>
            </a:pPr>
            <a:r>
              <a:rPr lang="ja-JP" altLang="en-US" sz="1800" b="1" dirty="0">
                <a:solidFill>
                  <a:srgbClr val="F36C37"/>
                </a:solidFill>
              </a:rPr>
              <a:t>課題）検査結果からガンの悪性腫瘍を分類したい</a:t>
            </a:r>
          </a:p>
        </p:txBody>
      </p:sp>
      <p:cxnSp>
        <p:nvCxnSpPr>
          <p:cNvPr id="45" name="直線コネクタ 44">
            <a:extLst>
              <a:ext uri="{FF2B5EF4-FFF2-40B4-BE49-F238E27FC236}">
                <a16:creationId xmlns:a16="http://schemas.microsoft.com/office/drawing/2014/main" id="{E1148463-77B1-47A7-84EE-5652046C49E8}"/>
              </a:ext>
            </a:extLst>
          </p:cNvPr>
          <p:cNvCxnSpPr>
            <a:cxnSpLocks/>
          </p:cNvCxnSpPr>
          <p:nvPr/>
        </p:nvCxnSpPr>
        <p:spPr>
          <a:xfrm>
            <a:off x="766764" y="1425082"/>
            <a:ext cx="10658475" cy="0"/>
          </a:xfrm>
          <a:prstGeom prst="line">
            <a:avLst/>
          </a:prstGeom>
          <a:ln>
            <a:solidFill>
              <a:srgbClr val="F36C37"/>
            </a:solidFill>
          </a:ln>
        </p:spPr>
        <p:style>
          <a:lnRef idx="1">
            <a:schemeClr val="accent1"/>
          </a:lnRef>
          <a:fillRef idx="0">
            <a:schemeClr val="accent1"/>
          </a:fillRef>
          <a:effectRef idx="0">
            <a:schemeClr val="accent1"/>
          </a:effectRef>
          <a:fontRef idx="minor">
            <a:schemeClr val="tx1"/>
          </a:fontRef>
        </p:style>
      </p:cxnSp>
      <p:sp>
        <p:nvSpPr>
          <p:cNvPr id="46" name="正方形/長方形 45">
            <a:extLst>
              <a:ext uri="{FF2B5EF4-FFF2-40B4-BE49-F238E27FC236}">
                <a16:creationId xmlns:a16="http://schemas.microsoft.com/office/drawing/2014/main" id="{04B95193-9F68-4FA7-859F-3EE6137B5DAA}"/>
              </a:ext>
            </a:extLst>
          </p:cNvPr>
          <p:cNvSpPr/>
          <p:nvPr/>
        </p:nvSpPr>
        <p:spPr bwMode="auto">
          <a:xfrm>
            <a:off x="1002583" y="1570790"/>
            <a:ext cx="10168171" cy="2422712"/>
          </a:xfrm>
          <a:prstGeom prst="rect">
            <a:avLst/>
          </a:prstGeom>
          <a:solidFill>
            <a:srgbClr val="FFF4E1"/>
          </a:solidFill>
          <a:ln w="19050" algn="ctr">
            <a:noFill/>
            <a:prstDash val="dash"/>
            <a:round/>
            <a:headEnd/>
            <a:tailEnd/>
          </a:ln>
          <a:effectLst/>
        </p:spPr>
        <p:txBody>
          <a:bodyPr wrap="square" lIns="324000" tIns="144000" bIns="72000" rtlCol="0" anchor="ctr"/>
          <a:lstStyle/>
          <a:p>
            <a:pPr marL="0" lvl="2">
              <a:buClr>
                <a:srgbClr val="F36C37"/>
              </a:buClr>
            </a:pPr>
            <a:r>
              <a:rPr lang="ja-JP" altLang="en-US" sz="1600" b="1" dirty="0">
                <a:solidFill>
                  <a:schemeClr val="tx1">
                    <a:lumMod val="75000"/>
                    <a:lumOff val="25000"/>
                  </a:schemeClr>
                </a:solidFill>
                <a:latin typeface="+mn-ea"/>
              </a:rPr>
              <a:t>　ある町の病院では診断を受けた方に対してガンの腫瘍が見つかった場合、腫瘍が悪性か良性かを判断し、悪性の疑いがある場合には精密検査を受けてもらうように促しています。徐々に町の人口は増え始め腫瘍の診断を行う機会も増えてきました。</a:t>
            </a:r>
            <a:endParaRPr lang="en-US" altLang="ja-JP" sz="1600" b="1" dirty="0">
              <a:solidFill>
                <a:schemeClr val="tx1">
                  <a:lumMod val="75000"/>
                  <a:lumOff val="25000"/>
                </a:schemeClr>
              </a:solidFill>
              <a:latin typeface="+mn-ea"/>
            </a:endParaRPr>
          </a:p>
          <a:p>
            <a:pPr marL="0" lvl="2">
              <a:buClr>
                <a:srgbClr val="F36C37"/>
              </a:buClr>
            </a:pPr>
            <a:r>
              <a:rPr lang="ja-JP" altLang="en-US" sz="1600" b="1" dirty="0">
                <a:solidFill>
                  <a:schemeClr val="tx1">
                    <a:lumMod val="75000"/>
                    <a:lumOff val="25000"/>
                  </a:schemeClr>
                </a:solidFill>
                <a:latin typeface="+mn-ea"/>
              </a:rPr>
              <a:t>　診断結果の数値は多岐にわたっており、どれか一つの数値だけでは一概に判断できないため、ベテランの医師がデータを良くチェックして診察をしていましたが、最近ではそれも追いつかなくなってきました。また、多く精密検査に回しすぎると、検査結果を患者に軽視されてしまうことも問題視されています。</a:t>
            </a:r>
            <a:endParaRPr lang="en-US" altLang="ja-JP" sz="1600" b="1" dirty="0">
              <a:solidFill>
                <a:schemeClr val="tx1">
                  <a:lumMod val="75000"/>
                  <a:lumOff val="25000"/>
                </a:schemeClr>
              </a:solidFill>
              <a:latin typeface="+mn-ea"/>
            </a:endParaRPr>
          </a:p>
          <a:p>
            <a:pPr marL="0" lvl="2">
              <a:buClr>
                <a:srgbClr val="F36C37"/>
              </a:buClr>
            </a:pPr>
            <a:endParaRPr lang="en-US" altLang="ja-JP" sz="1600" b="1" dirty="0">
              <a:solidFill>
                <a:schemeClr val="tx1">
                  <a:lumMod val="75000"/>
                  <a:lumOff val="25000"/>
                </a:schemeClr>
              </a:solidFill>
              <a:latin typeface="+mn-ea"/>
            </a:endParaRPr>
          </a:p>
          <a:p>
            <a:pPr marL="0" lvl="2">
              <a:buClr>
                <a:srgbClr val="F36C37"/>
              </a:buClr>
            </a:pPr>
            <a:r>
              <a:rPr lang="ja-JP" altLang="en-US" sz="1600" b="1" dirty="0">
                <a:solidFill>
                  <a:schemeClr val="tx1">
                    <a:lumMod val="75000"/>
                    <a:lumOff val="25000"/>
                  </a:schemeClr>
                </a:solidFill>
                <a:latin typeface="+mn-ea"/>
              </a:rPr>
              <a:t>　そこで、過去の患者のデータから</a:t>
            </a:r>
            <a:r>
              <a:rPr lang="en-US" altLang="ja-JP" sz="1600" b="1" dirty="0">
                <a:solidFill>
                  <a:schemeClr val="tx1">
                    <a:lumMod val="75000"/>
                    <a:lumOff val="25000"/>
                  </a:schemeClr>
                </a:solidFill>
                <a:latin typeface="+mn-ea"/>
              </a:rPr>
              <a:t>AI</a:t>
            </a:r>
            <a:r>
              <a:rPr lang="ja-JP" altLang="en-US" sz="1600" b="1" dirty="0">
                <a:solidFill>
                  <a:schemeClr val="tx1">
                    <a:lumMod val="75000"/>
                    <a:lumOff val="25000"/>
                  </a:schemeClr>
                </a:solidFill>
                <a:latin typeface="+mn-ea"/>
              </a:rPr>
              <a:t>による腫瘍の判定を行い、診断をサポートすることにしました。</a:t>
            </a:r>
            <a:endParaRPr lang="en-US" altLang="ja-JP" sz="1600" b="1" dirty="0">
              <a:solidFill>
                <a:schemeClr val="tx1">
                  <a:lumMod val="75000"/>
                  <a:lumOff val="25000"/>
                </a:schemeClr>
              </a:solidFill>
              <a:latin typeface="+mn-ea"/>
            </a:endParaRPr>
          </a:p>
        </p:txBody>
      </p:sp>
      <p:sp>
        <p:nvSpPr>
          <p:cNvPr id="12" name="テキスト ボックス 11">
            <a:extLst>
              <a:ext uri="{FF2B5EF4-FFF2-40B4-BE49-F238E27FC236}">
                <a16:creationId xmlns:a16="http://schemas.microsoft.com/office/drawing/2014/main" id="{2335F888-B161-4C94-8E3F-34F2EFD52C7D}"/>
              </a:ext>
            </a:extLst>
          </p:cNvPr>
          <p:cNvSpPr txBox="1"/>
          <p:nvPr/>
        </p:nvSpPr>
        <p:spPr>
          <a:xfrm>
            <a:off x="1575795" y="5498415"/>
            <a:ext cx="1129832" cy="577081"/>
          </a:xfrm>
          <a:prstGeom prst="rect">
            <a:avLst/>
          </a:prstGeom>
          <a:noFill/>
        </p:spPr>
        <p:txBody>
          <a:bodyPr wrap="square" rtlCol="0">
            <a:spAutoFit/>
          </a:bodyPr>
          <a:lstStyle/>
          <a:p>
            <a:pPr defTabSz="914400" fontAlgn="base">
              <a:spcBef>
                <a:spcPct val="0"/>
              </a:spcBef>
              <a:spcAft>
                <a:spcPct val="0"/>
              </a:spcAft>
            </a:pPr>
            <a:r>
              <a:rPr kumimoji="1" lang="ja-JP" altLang="en-US" sz="1050" b="1" dirty="0">
                <a:solidFill>
                  <a:srgbClr val="494949"/>
                </a:solidFill>
                <a:latin typeface="+mn-ea"/>
              </a:rPr>
              <a:t>・</a:t>
            </a:r>
            <a:r>
              <a:rPr kumimoji="1" lang="en-US" altLang="ja-JP" sz="1050" b="1" dirty="0">
                <a:solidFill>
                  <a:srgbClr val="494949"/>
                </a:solidFill>
                <a:latin typeface="+mn-ea"/>
              </a:rPr>
              <a:t>A</a:t>
            </a:r>
            <a:r>
              <a:rPr kumimoji="1" lang="ja-JP" altLang="en-US" sz="1050" b="1" dirty="0">
                <a:solidFill>
                  <a:srgbClr val="494949"/>
                </a:solidFill>
                <a:latin typeface="+mn-ea"/>
              </a:rPr>
              <a:t>値：</a:t>
            </a:r>
            <a:r>
              <a:rPr kumimoji="1" lang="en-US" altLang="ja-JP" sz="1050" b="1" dirty="0">
                <a:solidFill>
                  <a:srgbClr val="494949"/>
                </a:solidFill>
                <a:latin typeface="+mn-ea"/>
              </a:rPr>
              <a:t>100.5</a:t>
            </a:r>
          </a:p>
          <a:p>
            <a:pPr defTabSz="914400" fontAlgn="base">
              <a:spcBef>
                <a:spcPct val="0"/>
              </a:spcBef>
              <a:spcAft>
                <a:spcPct val="0"/>
              </a:spcAft>
            </a:pPr>
            <a:r>
              <a:rPr kumimoji="1" lang="ja-JP" altLang="en-US" sz="1050" b="1" dirty="0">
                <a:solidFill>
                  <a:srgbClr val="494949"/>
                </a:solidFill>
                <a:latin typeface="+mn-ea"/>
              </a:rPr>
              <a:t>・</a:t>
            </a:r>
            <a:r>
              <a:rPr kumimoji="1" lang="en-US" altLang="ja-JP" sz="1050" b="1" dirty="0">
                <a:solidFill>
                  <a:srgbClr val="494949"/>
                </a:solidFill>
                <a:latin typeface="+mn-ea"/>
              </a:rPr>
              <a:t>B</a:t>
            </a:r>
            <a:r>
              <a:rPr kumimoji="1" lang="ja-JP" altLang="en-US" sz="1050" b="1" dirty="0">
                <a:solidFill>
                  <a:srgbClr val="494949"/>
                </a:solidFill>
                <a:latin typeface="+mn-ea"/>
              </a:rPr>
              <a:t>値：</a:t>
            </a:r>
            <a:r>
              <a:rPr kumimoji="1" lang="en-US" altLang="ja-JP" sz="1050" b="1" dirty="0">
                <a:solidFill>
                  <a:srgbClr val="494949"/>
                </a:solidFill>
                <a:latin typeface="+mn-ea"/>
              </a:rPr>
              <a:t>0.35</a:t>
            </a:r>
          </a:p>
          <a:p>
            <a:pPr defTabSz="914400" fontAlgn="base">
              <a:spcBef>
                <a:spcPct val="0"/>
              </a:spcBef>
              <a:spcAft>
                <a:spcPct val="0"/>
              </a:spcAft>
            </a:pPr>
            <a:r>
              <a:rPr kumimoji="1" lang="en-US" altLang="ja-JP" sz="1050" b="1" dirty="0">
                <a:solidFill>
                  <a:srgbClr val="494949"/>
                </a:solidFill>
                <a:latin typeface="+mn-ea"/>
              </a:rPr>
              <a:t>....</a:t>
            </a:r>
            <a:endParaRPr kumimoji="1" lang="ja-JP" altLang="en-US" sz="1050" b="1" dirty="0">
              <a:solidFill>
                <a:srgbClr val="494949"/>
              </a:solidFill>
              <a:latin typeface="+mn-ea"/>
            </a:endParaRPr>
          </a:p>
        </p:txBody>
      </p:sp>
      <p:sp>
        <p:nvSpPr>
          <p:cNvPr id="18" name="テキスト ボックス 17">
            <a:extLst>
              <a:ext uri="{FF2B5EF4-FFF2-40B4-BE49-F238E27FC236}">
                <a16:creationId xmlns:a16="http://schemas.microsoft.com/office/drawing/2014/main" id="{24C49FD3-6E22-4565-BF98-9A7AB47D373C}"/>
              </a:ext>
            </a:extLst>
          </p:cNvPr>
          <p:cNvSpPr txBox="1"/>
          <p:nvPr/>
        </p:nvSpPr>
        <p:spPr>
          <a:xfrm>
            <a:off x="3455395" y="5498415"/>
            <a:ext cx="1017037" cy="253916"/>
          </a:xfrm>
          <a:prstGeom prst="rect">
            <a:avLst/>
          </a:prstGeom>
          <a:noFill/>
        </p:spPr>
        <p:txBody>
          <a:bodyPr wrap="square" rtlCol="0">
            <a:spAutoFit/>
          </a:bodyPr>
          <a:lstStyle/>
          <a:p>
            <a:pPr algn="ctr" defTabSz="914400" fontAlgn="base">
              <a:spcBef>
                <a:spcPct val="0"/>
              </a:spcBef>
              <a:spcAft>
                <a:spcPct val="0"/>
              </a:spcAft>
            </a:pPr>
            <a:r>
              <a:rPr kumimoji="1" lang="ja-JP" altLang="en-US" sz="1050" b="1" dirty="0">
                <a:solidFill>
                  <a:srgbClr val="494949"/>
                </a:solidFill>
                <a:latin typeface="+mn-ea"/>
              </a:rPr>
              <a:t>悪性率</a:t>
            </a:r>
            <a:r>
              <a:rPr kumimoji="1" lang="en-US" altLang="ja-JP" sz="1050" b="1" dirty="0">
                <a:solidFill>
                  <a:srgbClr val="494949"/>
                </a:solidFill>
                <a:latin typeface="+mn-ea"/>
              </a:rPr>
              <a:t>80%</a:t>
            </a:r>
            <a:endParaRPr kumimoji="1" lang="ja-JP" altLang="en-US" sz="1050" b="1" dirty="0">
              <a:solidFill>
                <a:srgbClr val="494949"/>
              </a:solidFill>
              <a:latin typeface="+mn-ea"/>
            </a:endParaRPr>
          </a:p>
        </p:txBody>
      </p:sp>
      <p:sp>
        <p:nvSpPr>
          <p:cNvPr id="13" name="二等辺三角形 12">
            <a:extLst>
              <a:ext uri="{FF2B5EF4-FFF2-40B4-BE49-F238E27FC236}">
                <a16:creationId xmlns:a16="http://schemas.microsoft.com/office/drawing/2014/main" id="{9492E5FB-C648-4076-B86B-B8E510CAF1C8}"/>
              </a:ext>
            </a:extLst>
          </p:cNvPr>
          <p:cNvSpPr/>
          <p:nvPr/>
        </p:nvSpPr>
        <p:spPr>
          <a:xfrm rot="5400000">
            <a:off x="2864788" y="4921679"/>
            <a:ext cx="541176" cy="289249"/>
          </a:xfrm>
          <a:prstGeom prst="triangle">
            <a:avLst/>
          </a:prstGeom>
          <a:solidFill>
            <a:srgbClr val="F36C3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pic>
        <p:nvPicPr>
          <p:cNvPr id="15" name="図 14">
            <a:extLst>
              <a:ext uri="{FF2B5EF4-FFF2-40B4-BE49-F238E27FC236}">
                <a16:creationId xmlns:a16="http://schemas.microsoft.com/office/drawing/2014/main" id="{1D66ED30-93E6-47C8-818C-3E531D0CD9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53717" y="5058459"/>
            <a:ext cx="1017037" cy="1017037"/>
          </a:xfrm>
          <a:prstGeom prst="rect">
            <a:avLst/>
          </a:prstGeom>
        </p:spPr>
      </p:pic>
      <p:sp>
        <p:nvSpPr>
          <p:cNvPr id="20" name="吹き出し: 角を丸めた四角形 19">
            <a:extLst>
              <a:ext uri="{FF2B5EF4-FFF2-40B4-BE49-F238E27FC236}">
                <a16:creationId xmlns:a16="http://schemas.microsoft.com/office/drawing/2014/main" id="{DFADDD04-0C65-494A-B85C-EF77DB579B33}"/>
              </a:ext>
            </a:extLst>
          </p:cNvPr>
          <p:cNvSpPr/>
          <p:nvPr/>
        </p:nvSpPr>
        <p:spPr>
          <a:xfrm>
            <a:off x="7788845" y="5661490"/>
            <a:ext cx="2145922" cy="577082"/>
          </a:xfrm>
          <a:prstGeom prst="wedgeRoundRectCallout">
            <a:avLst>
              <a:gd name="adj1" fmla="val 56090"/>
              <a:gd name="adj2" fmla="val -43476"/>
              <a:gd name="adj3" fmla="val 16667"/>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sz="2400" b="1" dirty="0">
                <a:solidFill>
                  <a:srgbClr val="494949"/>
                </a:solidFill>
                <a:latin typeface="+mn-ea"/>
              </a:rPr>
              <a:t>心配ご無用！</a:t>
            </a:r>
          </a:p>
        </p:txBody>
      </p:sp>
      <p:sp>
        <p:nvSpPr>
          <p:cNvPr id="21" name="思考の吹き出し: 雲形 20">
            <a:extLst>
              <a:ext uri="{FF2B5EF4-FFF2-40B4-BE49-F238E27FC236}">
                <a16:creationId xmlns:a16="http://schemas.microsoft.com/office/drawing/2014/main" id="{A717E1A6-CB08-4302-9F23-29F4819F72EF}"/>
              </a:ext>
            </a:extLst>
          </p:cNvPr>
          <p:cNvSpPr/>
          <p:nvPr/>
        </p:nvSpPr>
        <p:spPr>
          <a:xfrm>
            <a:off x="6897335" y="3896795"/>
            <a:ext cx="3431653" cy="1280712"/>
          </a:xfrm>
          <a:prstGeom prst="cloudCallout">
            <a:avLst>
              <a:gd name="adj1" fmla="val -33068"/>
              <a:gd name="adj2" fmla="val 60314"/>
            </a:avLst>
          </a:prstGeom>
          <a:solidFill>
            <a:srgbClr val="FFDBC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sz="1400" b="1" dirty="0">
                <a:solidFill>
                  <a:srgbClr val="494949"/>
                </a:solidFill>
                <a:latin typeface="+mn-ea"/>
              </a:rPr>
              <a:t>自分一人ではもう見切れない</a:t>
            </a:r>
            <a:r>
              <a:rPr kumimoji="1" lang="en-US" altLang="ja-JP" sz="1400" b="1" dirty="0">
                <a:solidFill>
                  <a:srgbClr val="494949"/>
                </a:solidFill>
                <a:latin typeface="+mn-ea"/>
              </a:rPr>
              <a:t>...</a:t>
            </a:r>
          </a:p>
          <a:p>
            <a:pPr algn="ctr"/>
            <a:r>
              <a:rPr kumimoji="1" lang="ja-JP" altLang="en-US" sz="1400" b="1" dirty="0">
                <a:solidFill>
                  <a:srgbClr val="494949"/>
                </a:solidFill>
                <a:latin typeface="+mn-ea"/>
              </a:rPr>
              <a:t>見落としは避けたいから、単純に</a:t>
            </a:r>
            <a:endParaRPr kumimoji="1" lang="en-US" altLang="ja-JP" sz="1400" b="1" dirty="0">
              <a:solidFill>
                <a:srgbClr val="494949"/>
              </a:solidFill>
              <a:latin typeface="+mn-ea"/>
            </a:endParaRPr>
          </a:p>
          <a:p>
            <a:pPr algn="ctr"/>
            <a:r>
              <a:rPr kumimoji="1" lang="ja-JP" altLang="en-US" sz="1400" b="1" dirty="0">
                <a:solidFill>
                  <a:srgbClr val="494949"/>
                </a:solidFill>
                <a:latin typeface="+mn-ea"/>
              </a:rPr>
              <a:t>マニュアル化もできない</a:t>
            </a:r>
            <a:r>
              <a:rPr kumimoji="1" lang="en-US" altLang="ja-JP" sz="1400" b="1" dirty="0">
                <a:solidFill>
                  <a:srgbClr val="494949"/>
                </a:solidFill>
                <a:latin typeface="+mn-ea"/>
              </a:rPr>
              <a:t>...</a:t>
            </a:r>
          </a:p>
        </p:txBody>
      </p:sp>
      <p:pic>
        <p:nvPicPr>
          <p:cNvPr id="6" name="図 5">
            <a:extLst>
              <a:ext uri="{FF2B5EF4-FFF2-40B4-BE49-F238E27FC236}">
                <a16:creationId xmlns:a16="http://schemas.microsoft.com/office/drawing/2014/main" id="{7956D73A-D176-406D-B0B2-AAA39734D5F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82532" y="5281423"/>
            <a:ext cx="941816" cy="941816"/>
          </a:xfrm>
          <a:prstGeom prst="rect">
            <a:avLst/>
          </a:prstGeom>
        </p:spPr>
      </p:pic>
      <p:pic>
        <p:nvPicPr>
          <p:cNvPr id="8" name="図 7">
            <a:extLst>
              <a:ext uri="{FF2B5EF4-FFF2-40B4-BE49-F238E27FC236}">
                <a16:creationId xmlns:a16="http://schemas.microsoft.com/office/drawing/2014/main" id="{5479C489-4788-4108-86DB-5D42441FED8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37289" y="4431143"/>
            <a:ext cx="853251" cy="853251"/>
          </a:xfrm>
          <a:prstGeom prst="rect">
            <a:avLst/>
          </a:prstGeom>
        </p:spPr>
      </p:pic>
      <p:pic>
        <p:nvPicPr>
          <p:cNvPr id="14" name="図 13">
            <a:extLst>
              <a:ext uri="{FF2B5EF4-FFF2-40B4-BE49-F238E27FC236}">
                <a16:creationId xmlns:a16="http://schemas.microsoft.com/office/drawing/2014/main" id="{68E6B30E-DE80-400D-8E48-25547F6B288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38584" y="4431143"/>
            <a:ext cx="809275" cy="809275"/>
          </a:xfrm>
          <a:prstGeom prst="rect">
            <a:avLst/>
          </a:prstGeom>
        </p:spPr>
      </p:pic>
    </p:spTree>
    <p:extLst>
      <p:ext uri="{BB962C8B-B14F-4D97-AF65-F5344CB8AC3E}">
        <p14:creationId xmlns:p14="http://schemas.microsoft.com/office/powerpoint/2010/main" val="4096766059"/>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lang="en-US" altLang="ja-JP" dirty="0"/>
              <a:t>3</a:t>
            </a:r>
            <a:r>
              <a:rPr kumimoji="1" lang="en-US" altLang="ja-JP" dirty="0"/>
              <a:t>-1-3.</a:t>
            </a:r>
            <a:r>
              <a:rPr lang="ja-JP" altLang="en-US" dirty="0"/>
              <a:t>ロジスティック回帰ハンズオン</a:t>
            </a:r>
            <a:endParaRPr kumimoji="1" lang="ja-JP" altLang="en-US" dirty="0"/>
          </a:p>
        </p:txBody>
      </p:sp>
      <p:sp>
        <p:nvSpPr>
          <p:cNvPr id="5" name="スライド番号プレースホルダー 4">
            <a:extLst>
              <a:ext uri="{FF2B5EF4-FFF2-40B4-BE49-F238E27FC236}">
                <a16:creationId xmlns:a16="http://schemas.microsoft.com/office/drawing/2014/main" id="{C905B90A-465B-402F-BC68-6932C2B00E04}"/>
              </a:ext>
            </a:extLst>
          </p:cNvPr>
          <p:cNvSpPr>
            <a:spLocks noGrp="1"/>
          </p:cNvSpPr>
          <p:nvPr>
            <p:ph type="sldNum" sz="quarter" idx="10"/>
          </p:nvPr>
        </p:nvSpPr>
        <p:spPr/>
        <p:txBody>
          <a:bodyPr/>
          <a:lstStyle/>
          <a:p>
            <a:fld id="{5D750650-B10A-47BF-93C2-E1678438B37A}" type="slidenum">
              <a:rPr kumimoji="1" lang="ja-JP" altLang="en-US" smtClean="0"/>
              <a:pPr/>
              <a:t>202</a:t>
            </a:fld>
            <a:endParaRPr kumimoji="1" lang="ja-JP" altLang="en-US"/>
          </a:p>
        </p:txBody>
      </p:sp>
      <p:sp>
        <p:nvSpPr>
          <p:cNvPr id="4" name="テキスト ボックス 3">
            <a:extLst>
              <a:ext uri="{FF2B5EF4-FFF2-40B4-BE49-F238E27FC236}">
                <a16:creationId xmlns:a16="http://schemas.microsoft.com/office/drawing/2014/main" id="{EB308ADB-2C24-40A0-9C1C-3E0C25EC8182}"/>
              </a:ext>
            </a:extLst>
          </p:cNvPr>
          <p:cNvSpPr txBox="1"/>
          <p:nvPr/>
        </p:nvSpPr>
        <p:spPr>
          <a:xfrm>
            <a:off x="766763" y="980499"/>
            <a:ext cx="10658473" cy="869469"/>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20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pPr>
              <a:lnSpc>
                <a:spcPct val="130000"/>
              </a:lnSpc>
            </a:pPr>
            <a:r>
              <a:rPr lang="en-US" altLang="ja-JP" dirty="0"/>
              <a:t>mlho/ exercise </a:t>
            </a:r>
            <a:r>
              <a:rPr lang="ja-JP" altLang="en-US" dirty="0"/>
              <a:t>フォルダの中の</a:t>
            </a:r>
            <a:endParaRPr lang="en-US" altLang="ja-JP" dirty="0"/>
          </a:p>
          <a:p>
            <a:pPr>
              <a:lnSpc>
                <a:spcPct val="130000"/>
              </a:lnSpc>
            </a:pPr>
            <a:r>
              <a:rPr lang="ja-JP" altLang="en-US" dirty="0"/>
              <a:t>「 </a:t>
            </a:r>
            <a:r>
              <a:rPr lang="en-US" altLang="ja-JP" dirty="0"/>
              <a:t>3-1_</a:t>
            </a:r>
            <a:r>
              <a:rPr lang="ja-JP" altLang="en-US" dirty="0"/>
              <a:t>ロジスティック回帰によるガンの悪性腫瘍の分類</a:t>
            </a:r>
            <a:r>
              <a:rPr lang="en-US" altLang="ja-JP" dirty="0"/>
              <a:t>.ipynb </a:t>
            </a:r>
            <a:r>
              <a:rPr lang="ja-JP" altLang="en-US" dirty="0"/>
              <a:t>」を実行する</a:t>
            </a:r>
          </a:p>
        </p:txBody>
      </p:sp>
      <p:sp>
        <p:nvSpPr>
          <p:cNvPr id="10" name="テキスト ボックス 9">
            <a:extLst>
              <a:ext uri="{FF2B5EF4-FFF2-40B4-BE49-F238E27FC236}">
                <a16:creationId xmlns:a16="http://schemas.microsoft.com/office/drawing/2014/main" id="{BE4933CE-8860-400E-B6E0-885EC2D98D0B}"/>
              </a:ext>
            </a:extLst>
          </p:cNvPr>
          <p:cNvSpPr txBox="1"/>
          <p:nvPr/>
        </p:nvSpPr>
        <p:spPr>
          <a:xfrm>
            <a:off x="766763" y="4738616"/>
            <a:ext cx="6752884" cy="916405"/>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20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pPr algn="l">
              <a:lnSpc>
                <a:spcPct val="130000"/>
              </a:lnSpc>
            </a:pPr>
            <a:r>
              <a:rPr lang="en-US" altLang="ja-JP" sz="1400" dirty="0">
                <a:solidFill>
                  <a:srgbClr val="F36C37"/>
                </a:solidFill>
              </a:rPr>
              <a:t>※ </a:t>
            </a:r>
            <a:r>
              <a:rPr lang="ja-JP" altLang="en-US" sz="1400" dirty="0">
                <a:solidFill>
                  <a:srgbClr val="F36C37"/>
                </a:solidFill>
              </a:rPr>
              <a:t>プログラム及びプログラムの説明は </a:t>
            </a:r>
            <a:r>
              <a:rPr lang="en-US" altLang="ja-JP" sz="1400" dirty="0">
                <a:solidFill>
                  <a:srgbClr val="F36C37"/>
                </a:solidFill>
              </a:rPr>
              <a:t>Google Colab </a:t>
            </a:r>
            <a:r>
              <a:rPr lang="ja-JP" altLang="en-US" sz="1400" dirty="0">
                <a:solidFill>
                  <a:srgbClr val="F36C37"/>
                </a:solidFill>
              </a:rPr>
              <a:t>ノートブック内に記載しています。テキストにはプログラムのダイジェストのみ掲載して</a:t>
            </a:r>
            <a:endParaRPr lang="en-US" altLang="ja-JP" sz="1400" dirty="0">
              <a:solidFill>
                <a:srgbClr val="F36C37"/>
              </a:solidFill>
            </a:endParaRPr>
          </a:p>
          <a:p>
            <a:pPr algn="l">
              <a:lnSpc>
                <a:spcPct val="130000"/>
              </a:lnSpc>
            </a:pPr>
            <a:r>
              <a:rPr lang="ja-JP" altLang="en-US" sz="1400" dirty="0">
                <a:solidFill>
                  <a:srgbClr val="F36C37"/>
                </a:solidFill>
              </a:rPr>
              <a:t>います。</a:t>
            </a:r>
          </a:p>
        </p:txBody>
      </p:sp>
      <p:sp>
        <p:nvSpPr>
          <p:cNvPr id="12" name="四角形: 角を丸くする 11">
            <a:extLst>
              <a:ext uri="{FF2B5EF4-FFF2-40B4-BE49-F238E27FC236}">
                <a16:creationId xmlns:a16="http://schemas.microsoft.com/office/drawing/2014/main" id="{D9087632-89E8-4B86-9784-C818E91780DA}"/>
              </a:ext>
            </a:extLst>
          </p:cNvPr>
          <p:cNvSpPr/>
          <p:nvPr/>
        </p:nvSpPr>
        <p:spPr>
          <a:xfrm>
            <a:off x="766763" y="1888824"/>
            <a:ext cx="10599737" cy="2616942"/>
          </a:xfrm>
          <a:prstGeom prst="roundRect">
            <a:avLst>
              <a:gd name="adj" fmla="val 1884"/>
            </a:avLst>
          </a:prstGeom>
          <a:solidFill>
            <a:srgbClr val="FFF4E1"/>
          </a:solidFill>
          <a:ln w="19050" algn="ctr">
            <a:noFill/>
            <a:prstDash val="dash"/>
            <a:round/>
            <a:headEnd/>
            <a:tailEnd/>
          </a:ln>
          <a:effectLst/>
        </p:spPr>
        <p:txBody>
          <a:bodyPr rot="0" spcFirstLastPara="0" vertOverflow="overflow" horzOverflow="overflow" vert="horz" wrap="square" lIns="180000" tIns="72000" rIns="180000" bIns="72000" numCol="1" spcCol="0" rtlCol="0" fromWordArt="0" anchor="ctr" anchorCtr="0" forceAA="0" compatLnSpc="1">
            <a:prstTxWarp prst="textNoShape">
              <a:avLst/>
            </a:prstTxWarp>
            <a:noAutofit/>
          </a:bodyPr>
          <a:lstStyle/>
          <a:p>
            <a:pPr marL="171450" indent="-171450" algn="just">
              <a:lnSpc>
                <a:spcPct val="120000"/>
              </a:lnSpc>
              <a:spcAft>
                <a:spcPts val="400"/>
              </a:spcAft>
              <a:buClr>
                <a:srgbClr val="F36C37"/>
              </a:buClr>
              <a:buFont typeface="Wingdings" panose="05000000000000000000" pitchFamily="2" charset="2"/>
              <a:buChar char="l"/>
            </a:pPr>
            <a:endParaRPr lang="ja-JP" altLang="en-US" sz="1100" spc="150" dirty="0">
              <a:solidFill>
                <a:schemeClr val="tx1"/>
              </a:solidFill>
              <a:latin typeface="+mj-ea"/>
              <a:ea typeface="+mj-ea"/>
            </a:endParaRPr>
          </a:p>
        </p:txBody>
      </p:sp>
      <p:pic>
        <p:nvPicPr>
          <p:cNvPr id="11" name="図 10" descr="グラフィカル ユーザー インターフェイス, アプリケーション&#10;&#10;自動的に生成された説明">
            <a:extLst>
              <a:ext uri="{FF2B5EF4-FFF2-40B4-BE49-F238E27FC236}">
                <a16:creationId xmlns:a16="http://schemas.microsoft.com/office/drawing/2014/main" id="{D291127B-E84F-4D8F-B816-6299FECB45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24327" y="4124334"/>
            <a:ext cx="3243747" cy="2018226"/>
          </a:xfrm>
          <a:prstGeom prst="rect">
            <a:avLst/>
          </a:prstGeom>
        </p:spPr>
      </p:pic>
      <p:sp>
        <p:nvSpPr>
          <p:cNvPr id="13" name="コンテンツ プレースホルダー 2">
            <a:extLst>
              <a:ext uri="{FF2B5EF4-FFF2-40B4-BE49-F238E27FC236}">
                <a16:creationId xmlns:a16="http://schemas.microsoft.com/office/drawing/2014/main" id="{EF96ADA1-9B2A-4DD3-9BB0-2401B4B06B52}"/>
              </a:ext>
            </a:extLst>
          </p:cNvPr>
          <p:cNvSpPr txBox="1">
            <a:spLocks/>
          </p:cNvSpPr>
          <p:nvPr/>
        </p:nvSpPr>
        <p:spPr bwMode="auto">
          <a:xfrm>
            <a:off x="1113954" y="2070963"/>
            <a:ext cx="9964088" cy="2251449"/>
          </a:xfrm>
          <a:prstGeom prst="rect">
            <a:avLst/>
          </a:prstGeom>
        </p:spPr>
        <p:txBody>
          <a:bodyPr vert="horz" wrap="square" lIns="91440" tIns="45720" rIns="91440" bIns="45720" rtlCol="0" anchor="ctr">
            <a:noAutofit/>
          </a:bodyPr>
          <a:lstStyle>
            <a:lvl1pPr marL="357188" marR="0" indent="-357188"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n"/>
              <a:tabLst/>
              <a:defRPr kumimoji="1" lang="en-US" altLang="ja-JP"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1pPr>
            <a:lvl2pPr marL="742950" marR="0" indent="-28575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l"/>
              <a:tabLst/>
              <a:defRPr kumimoji="1" lang="ja-JP" altLang="en-US"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2pPr>
            <a:lvl3pPr marL="1143000" marR="0" indent="-2286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3pPr>
            <a:lvl4pPr marL="1714500" marR="0" indent="-3429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4pPr>
            <a:lvl5pPr marL="2114550" marR="0" indent="-28575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lnSpc>
                <a:spcPct val="120000"/>
              </a:lnSpc>
              <a:spcBef>
                <a:spcPts val="0"/>
              </a:spcBef>
              <a:spcAft>
                <a:spcPts val="2400"/>
              </a:spcAft>
              <a:buClr>
                <a:srgbClr val="F36C37"/>
              </a:buClr>
              <a:buFont typeface="Wingdings" panose="05000000000000000000" pitchFamily="2" charset="2"/>
              <a:buNone/>
            </a:pPr>
            <a:r>
              <a:rPr lang="ja-JP" altLang="en-US" sz="2000" b="1" dirty="0">
                <a:solidFill>
                  <a:srgbClr val="F36C37"/>
                </a:solidFill>
              </a:rPr>
              <a:t>ロジスティック回帰のプログラムを実行してみます。</a:t>
            </a:r>
            <a:br>
              <a:rPr lang="en-US" altLang="ja-JP" sz="2000" b="1" dirty="0">
                <a:solidFill>
                  <a:srgbClr val="F36C37"/>
                </a:solidFill>
              </a:rPr>
            </a:br>
            <a:r>
              <a:rPr lang="ja-JP" altLang="en-US" sz="2000" b="1" dirty="0">
                <a:solidFill>
                  <a:srgbClr val="F36C37"/>
                </a:solidFill>
              </a:rPr>
              <a:t>このプログラムでは、ガンの腫瘍を分類するのにロジスティック回帰を</a:t>
            </a:r>
            <a:br>
              <a:rPr lang="en-US" altLang="ja-JP" sz="2000" b="1" dirty="0">
                <a:solidFill>
                  <a:srgbClr val="F36C37"/>
                </a:solidFill>
              </a:rPr>
            </a:br>
            <a:r>
              <a:rPr lang="ja-JP" altLang="en-US" sz="2000" b="1" dirty="0">
                <a:solidFill>
                  <a:srgbClr val="F36C37"/>
                </a:solidFill>
              </a:rPr>
              <a:t>用いて予測するモデルを作成します。</a:t>
            </a:r>
            <a:br>
              <a:rPr lang="en-US" altLang="ja-JP" sz="2000" b="1" dirty="0">
                <a:solidFill>
                  <a:srgbClr val="F36C37"/>
                </a:solidFill>
              </a:rPr>
            </a:br>
            <a:r>
              <a:rPr lang="ja-JP" altLang="en-US" sz="2000" b="1" dirty="0">
                <a:solidFill>
                  <a:srgbClr val="F36C37"/>
                </a:solidFill>
              </a:rPr>
              <a:t>まずは全ての説明変数を使用して予測をしてみます。</a:t>
            </a:r>
            <a:endParaRPr lang="en-US" altLang="ja-JP" sz="2000" b="1" dirty="0">
              <a:solidFill>
                <a:srgbClr val="F36C37"/>
              </a:solidFill>
            </a:endParaRPr>
          </a:p>
        </p:txBody>
      </p:sp>
    </p:spTree>
    <p:extLst>
      <p:ext uri="{BB962C8B-B14F-4D97-AF65-F5344CB8AC3E}">
        <p14:creationId xmlns:p14="http://schemas.microsoft.com/office/powerpoint/2010/main" val="4153438059"/>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テキスト ボックス 6">
            <a:extLst>
              <a:ext uri="{FF2B5EF4-FFF2-40B4-BE49-F238E27FC236}">
                <a16:creationId xmlns:a16="http://schemas.microsoft.com/office/drawing/2014/main" id="{2F1127E5-9282-4A02-8889-BA620D0A3CE0}"/>
              </a:ext>
            </a:extLst>
          </p:cNvPr>
          <p:cNvSpPr txBox="1"/>
          <p:nvPr/>
        </p:nvSpPr>
        <p:spPr>
          <a:xfrm>
            <a:off x="835766" y="1090653"/>
            <a:ext cx="10386245" cy="1103939"/>
          </a:xfrm>
          <a:prstGeom prst="rect">
            <a:avLst/>
          </a:prstGeom>
        </p:spPr>
        <p:txBody>
          <a:bodyPr vert="horz" wrap="none" lIns="91440" tIns="45720" rIns="91440" bIns="45720" rtlCol="0">
            <a:noAutofit/>
          </a:bodyPr>
          <a:lstStyle>
            <a:defPPr>
              <a:defRPr lang="en-US"/>
            </a:defPPr>
            <a:lvl1pPr marL="357188" marR="0" indent="-357188" defTabSz="914400" fontAlgn="base">
              <a:lnSpc>
                <a:spcPct val="100000"/>
              </a:lnSpc>
              <a:spcBef>
                <a:spcPts val="0"/>
              </a:spcBef>
              <a:spcAft>
                <a:spcPts val="600"/>
              </a:spcAft>
              <a:buClr>
                <a:schemeClr val="tx1">
                  <a:lumMod val="75000"/>
                  <a:lumOff val="25000"/>
                </a:schemeClr>
              </a:buClr>
              <a:buSzTx/>
              <a:buFont typeface="Wingdings" panose="05000000000000000000" pitchFamily="2" charset="2"/>
              <a:buChar char="n"/>
              <a:tabLst/>
              <a:defRPr kumimoji="1" sz="2000" b="1" baseline="0">
                <a:solidFill>
                  <a:schemeClr val="tx1">
                    <a:lumMod val="75000"/>
                    <a:lumOff val="25000"/>
                  </a:schemeClr>
                </a:solidFill>
                <a:latin typeface="メイリオ" panose="020B0604030504040204" pitchFamily="50" charset="-128"/>
                <a:ea typeface="メイリオ" panose="020B0604030504040204" pitchFamily="50" charset="-128"/>
              </a:defRPr>
            </a:lvl1pPr>
            <a:lvl2pPr marL="742950" marR="0" indent="-285750" defTabSz="914400" fontAlgn="base">
              <a:lnSpc>
                <a:spcPct val="100000"/>
              </a:lnSpc>
              <a:spcBef>
                <a:spcPct val="20000"/>
              </a:spcBef>
              <a:spcAft>
                <a:spcPct val="0"/>
              </a:spcAft>
              <a:buClr>
                <a:schemeClr val="tx1"/>
              </a:buClr>
              <a:buSzTx/>
              <a:buFont typeface="Wingdings" panose="05000000000000000000" pitchFamily="2" charset="2"/>
              <a:buChar char="l"/>
              <a:tabLst/>
              <a:defRPr kumimoji="1" sz="2800" baseline="0">
                <a:solidFill>
                  <a:schemeClr val="tx1">
                    <a:lumMod val="75000"/>
                    <a:lumOff val="25000"/>
                  </a:schemeClr>
                </a:solidFill>
                <a:latin typeface="メイリオ" panose="020B0604030504040204" pitchFamily="50" charset="-128"/>
                <a:ea typeface="メイリオ" panose="020B0604030504040204" pitchFamily="50" charset="-128"/>
              </a:defRPr>
            </a:lvl2pPr>
            <a:lvl3pPr marL="1143000" marR="0" indent="-22860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3pPr>
            <a:lvl4pPr marL="1714500" marR="0" indent="-34290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4pPr>
            <a:lvl5pPr marL="2114550" marR="0" indent="-28575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5pPr>
            <a:lvl6pPr marL="2514600" indent="-228600" defTabSz="914400">
              <a:lnSpc>
                <a:spcPct val="90000"/>
              </a:lnSpc>
              <a:spcBef>
                <a:spcPts val="500"/>
              </a:spcBef>
              <a:buFont typeface="Arial" panose="020B0604020202020204" pitchFamily="34" charset="0"/>
              <a:buChar char="•"/>
              <a:defRPr kumimoji="1"/>
            </a:lvl6pPr>
            <a:lvl7pPr marL="2971800" indent="-228600" defTabSz="914400">
              <a:lnSpc>
                <a:spcPct val="90000"/>
              </a:lnSpc>
              <a:spcBef>
                <a:spcPts val="500"/>
              </a:spcBef>
              <a:buFont typeface="Arial" panose="020B0604020202020204" pitchFamily="34" charset="0"/>
              <a:buChar char="•"/>
              <a:defRPr kumimoji="1"/>
            </a:lvl7pPr>
            <a:lvl8pPr marL="3429000" indent="-228600" defTabSz="914400">
              <a:lnSpc>
                <a:spcPct val="90000"/>
              </a:lnSpc>
              <a:spcBef>
                <a:spcPts val="500"/>
              </a:spcBef>
              <a:buFont typeface="Arial" panose="020B0604020202020204" pitchFamily="34" charset="0"/>
              <a:buChar char="•"/>
              <a:defRPr kumimoji="1"/>
            </a:lvl8pPr>
            <a:lvl9pPr marL="3886200" indent="-228600" defTabSz="914400">
              <a:lnSpc>
                <a:spcPct val="90000"/>
              </a:lnSpc>
              <a:spcBef>
                <a:spcPts val="500"/>
              </a:spcBef>
              <a:buFont typeface="Arial" panose="020B0604020202020204" pitchFamily="34" charset="0"/>
              <a:buChar char="•"/>
              <a:defRPr kumimoji="1"/>
            </a:lvl9pPr>
          </a:lstStyle>
          <a:p>
            <a:pPr>
              <a:buClr>
                <a:srgbClr val="F36C37"/>
              </a:buClr>
              <a:buFont typeface="Wingdings" panose="05000000000000000000" pitchFamily="2" charset="2"/>
              <a:buChar char="l"/>
            </a:pPr>
            <a:r>
              <a:rPr lang="ja-JP" altLang="en-US" sz="1800" dirty="0"/>
              <a:t>説明変数と目的変数を確認する</a:t>
            </a:r>
          </a:p>
          <a:p>
            <a:pPr lvl="1">
              <a:buClr>
                <a:srgbClr val="F36C37"/>
              </a:buClr>
            </a:pPr>
            <a:r>
              <a:rPr lang="ja-JP" altLang="en-US" sz="1400" b="1" dirty="0"/>
              <a:t>目的変数：今回は悪性：</a:t>
            </a:r>
            <a:r>
              <a:rPr lang="en-US" altLang="ja-JP" sz="1400" b="1" dirty="0"/>
              <a:t>0</a:t>
            </a:r>
            <a:r>
              <a:rPr lang="ja-JP" altLang="en-US" sz="1400" b="1" dirty="0"/>
              <a:t>、良性：</a:t>
            </a:r>
            <a:r>
              <a:rPr lang="en-US" altLang="ja-JP" sz="1400" b="1" dirty="0"/>
              <a:t>1</a:t>
            </a:r>
            <a:r>
              <a:rPr lang="ja-JP" altLang="en-US" sz="1400" b="1" dirty="0"/>
              <a:t>の</a:t>
            </a:r>
            <a:r>
              <a:rPr lang="en-US" altLang="ja-JP" sz="1400" b="1" dirty="0"/>
              <a:t>2</a:t>
            </a:r>
            <a:r>
              <a:rPr lang="ja-JP" altLang="en-US" sz="1400" b="1" dirty="0"/>
              <a:t>値に分類する</a:t>
            </a:r>
            <a:endParaRPr lang="en-US" altLang="ja-JP" sz="1400" b="1" dirty="0"/>
          </a:p>
          <a:p>
            <a:pPr lvl="1">
              <a:buClr>
                <a:srgbClr val="F36C37"/>
              </a:buClr>
            </a:pPr>
            <a:r>
              <a:rPr lang="ja-JP" altLang="en-US" sz="1400" b="1" dirty="0"/>
              <a:t>説明変数：今回は全て浮動小数点型の数値で与えられているので、ダミー変数化は不要</a:t>
            </a:r>
            <a:endParaRPr lang="ja-JP" altLang="en-US" sz="1800" dirty="0"/>
          </a:p>
        </p:txBody>
      </p:sp>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lang="en-US" altLang="ja-JP" dirty="0"/>
              <a:t>3-1-4.</a:t>
            </a:r>
            <a:r>
              <a:rPr lang="ja-JP" altLang="en-US" dirty="0"/>
              <a:t>データを確認する</a:t>
            </a:r>
            <a:endParaRPr kumimoji="1" lang="ja-JP" altLang="en-US" dirty="0"/>
          </a:p>
        </p:txBody>
      </p:sp>
      <p:sp>
        <p:nvSpPr>
          <p:cNvPr id="5" name="スライド番号プレースホルダー 4">
            <a:extLst>
              <a:ext uri="{FF2B5EF4-FFF2-40B4-BE49-F238E27FC236}">
                <a16:creationId xmlns:a16="http://schemas.microsoft.com/office/drawing/2014/main" id="{C905B90A-465B-402F-BC68-6932C2B00E04}"/>
              </a:ext>
            </a:extLst>
          </p:cNvPr>
          <p:cNvSpPr>
            <a:spLocks noGrp="1"/>
          </p:cNvSpPr>
          <p:nvPr>
            <p:ph type="sldNum" sz="quarter" idx="10"/>
          </p:nvPr>
        </p:nvSpPr>
        <p:spPr/>
        <p:txBody>
          <a:bodyPr/>
          <a:lstStyle/>
          <a:p>
            <a:fld id="{5D750650-B10A-47BF-93C2-E1678438B37A}" type="slidenum">
              <a:rPr kumimoji="1" lang="ja-JP" altLang="en-US" smtClean="0"/>
              <a:pPr/>
              <a:t>203</a:t>
            </a:fld>
            <a:endParaRPr kumimoji="1" lang="ja-JP" altLang="en-US"/>
          </a:p>
        </p:txBody>
      </p:sp>
      <p:graphicFrame>
        <p:nvGraphicFramePr>
          <p:cNvPr id="4" name="表 7">
            <a:extLst>
              <a:ext uri="{FF2B5EF4-FFF2-40B4-BE49-F238E27FC236}">
                <a16:creationId xmlns:a16="http://schemas.microsoft.com/office/drawing/2014/main" id="{77C8EC45-9CF9-4ADB-AC49-5A4162639EA0}"/>
              </a:ext>
            </a:extLst>
          </p:cNvPr>
          <p:cNvGraphicFramePr>
            <a:graphicFrameLocks noGrp="1"/>
          </p:cNvGraphicFramePr>
          <p:nvPr>
            <p:extLst>
              <p:ext uri="{D42A27DB-BD31-4B8C-83A1-F6EECF244321}">
                <p14:modId xmlns:p14="http://schemas.microsoft.com/office/powerpoint/2010/main" val="15175800"/>
              </p:ext>
            </p:extLst>
          </p:nvPr>
        </p:nvGraphicFramePr>
        <p:xfrm>
          <a:off x="766762" y="2752376"/>
          <a:ext cx="10658480" cy="1949061"/>
        </p:xfrm>
        <a:graphic>
          <a:graphicData uri="http://schemas.openxmlformats.org/drawingml/2006/table">
            <a:tbl>
              <a:tblPr firstRow="1" bandRow="1">
                <a:tableStyleId>{21E4AEA4-8DFA-4A89-87EB-49C32662AFE0}</a:tableStyleId>
              </a:tblPr>
              <a:tblGrid>
                <a:gridCol w="1065848">
                  <a:extLst>
                    <a:ext uri="{9D8B030D-6E8A-4147-A177-3AD203B41FA5}">
                      <a16:colId xmlns:a16="http://schemas.microsoft.com/office/drawing/2014/main" val="3651834403"/>
                    </a:ext>
                  </a:extLst>
                </a:gridCol>
                <a:gridCol w="1065848">
                  <a:extLst>
                    <a:ext uri="{9D8B030D-6E8A-4147-A177-3AD203B41FA5}">
                      <a16:colId xmlns:a16="http://schemas.microsoft.com/office/drawing/2014/main" val="3565889333"/>
                    </a:ext>
                  </a:extLst>
                </a:gridCol>
                <a:gridCol w="1065848">
                  <a:extLst>
                    <a:ext uri="{9D8B030D-6E8A-4147-A177-3AD203B41FA5}">
                      <a16:colId xmlns:a16="http://schemas.microsoft.com/office/drawing/2014/main" val="3869457875"/>
                    </a:ext>
                  </a:extLst>
                </a:gridCol>
                <a:gridCol w="1065848">
                  <a:extLst>
                    <a:ext uri="{9D8B030D-6E8A-4147-A177-3AD203B41FA5}">
                      <a16:colId xmlns:a16="http://schemas.microsoft.com/office/drawing/2014/main" val="1593349839"/>
                    </a:ext>
                  </a:extLst>
                </a:gridCol>
                <a:gridCol w="1065848">
                  <a:extLst>
                    <a:ext uri="{9D8B030D-6E8A-4147-A177-3AD203B41FA5}">
                      <a16:colId xmlns:a16="http://schemas.microsoft.com/office/drawing/2014/main" val="3909416032"/>
                    </a:ext>
                  </a:extLst>
                </a:gridCol>
                <a:gridCol w="1065848">
                  <a:extLst>
                    <a:ext uri="{9D8B030D-6E8A-4147-A177-3AD203B41FA5}">
                      <a16:colId xmlns:a16="http://schemas.microsoft.com/office/drawing/2014/main" val="1848831541"/>
                    </a:ext>
                  </a:extLst>
                </a:gridCol>
                <a:gridCol w="1065848">
                  <a:extLst>
                    <a:ext uri="{9D8B030D-6E8A-4147-A177-3AD203B41FA5}">
                      <a16:colId xmlns:a16="http://schemas.microsoft.com/office/drawing/2014/main" val="261494273"/>
                    </a:ext>
                  </a:extLst>
                </a:gridCol>
                <a:gridCol w="1065848">
                  <a:extLst>
                    <a:ext uri="{9D8B030D-6E8A-4147-A177-3AD203B41FA5}">
                      <a16:colId xmlns:a16="http://schemas.microsoft.com/office/drawing/2014/main" val="2255579861"/>
                    </a:ext>
                  </a:extLst>
                </a:gridCol>
                <a:gridCol w="1065848">
                  <a:extLst>
                    <a:ext uri="{9D8B030D-6E8A-4147-A177-3AD203B41FA5}">
                      <a16:colId xmlns:a16="http://schemas.microsoft.com/office/drawing/2014/main" val="3101072901"/>
                    </a:ext>
                  </a:extLst>
                </a:gridCol>
                <a:gridCol w="1065848">
                  <a:extLst>
                    <a:ext uri="{9D8B030D-6E8A-4147-A177-3AD203B41FA5}">
                      <a16:colId xmlns:a16="http://schemas.microsoft.com/office/drawing/2014/main" val="1906868719"/>
                    </a:ext>
                  </a:extLst>
                </a:gridCol>
              </a:tblGrid>
              <a:tr h="451567">
                <a:tc>
                  <a:txBody>
                    <a:bodyPr/>
                    <a:lstStyle/>
                    <a:p>
                      <a:pPr algn="ctr"/>
                      <a:r>
                        <a:rPr lang="en-US" altLang="ja-JP" sz="1100" b="1" dirty="0">
                          <a:effectLst/>
                        </a:rPr>
                        <a:t>Class</a:t>
                      </a:r>
                      <a:endParaRPr lang="ja-JP" altLang="en-US" sz="1100" b="1" dirty="0">
                        <a:effectLst/>
                      </a:endParaRPr>
                    </a:p>
                  </a:txBody>
                  <a:tcPr anchor="ctr"/>
                </a:tc>
                <a:tc>
                  <a:txBody>
                    <a:bodyPr/>
                    <a:lstStyle/>
                    <a:p>
                      <a:pPr algn="ctr"/>
                      <a:r>
                        <a:rPr lang="en-US" sz="1100" b="1" dirty="0">
                          <a:effectLst/>
                        </a:rPr>
                        <a:t>mean radius</a:t>
                      </a:r>
                    </a:p>
                  </a:txBody>
                  <a:tcPr anchor="ctr"/>
                </a:tc>
                <a:tc>
                  <a:txBody>
                    <a:bodyPr/>
                    <a:lstStyle/>
                    <a:p>
                      <a:pPr algn="ctr"/>
                      <a:r>
                        <a:rPr lang="en-US" sz="1100" b="1" dirty="0">
                          <a:effectLst/>
                        </a:rPr>
                        <a:t>mean texture</a:t>
                      </a:r>
                    </a:p>
                  </a:txBody>
                  <a:tcPr anchor="ctr"/>
                </a:tc>
                <a:tc>
                  <a:txBody>
                    <a:bodyPr/>
                    <a:lstStyle/>
                    <a:p>
                      <a:pPr algn="ctr"/>
                      <a:r>
                        <a:rPr lang="en-US" sz="1100" b="1" dirty="0">
                          <a:effectLst/>
                        </a:rPr>
                        <a:t>mean perimeter</a:t>
                      </a:r>
                    </a:p>
                  </a:txBody>
                  <a:tcPr anchor="ctr"/>
                </a:tc>
                <a:tc>
                  <a:txBody>
                    <a:bodyPr/>
                    <a:lstStyle/>
                    <a:p>
                      <a:pPr algn="ctr"/>
                      <a:r>
                        <a:rPr lang="en-US" sz="1100" b="1" dirty="0">
                          <a:effectLst/>
                        </a:rPr>
                        <a:t>mean area</a:t>
                      </a:r>
                    </a:p>
                  </a:txBody>
                  <a:tcPr anchor="ctr"/>
                </a:tc>
                <a:tc>
                  <a:txBody>
                    <a:bodyPr/>
                    <a:lstStyle/>
                    <a:p>
                      <a:pPr algn="ctr"/>
                      <a:r>
                        <a:rPr lang="en-US" altLang="ja-JP" sz="1100" b="1" dirty="0">
                          <a:effectLst/>
                        </a:rPr>
                        <a:t>...</a:t>
                      </a:r>
                      <a:endParaRPr lang="ja-JP" altLang="en-US" sz="1100" b="1" dirty="0">
                        <a:effectLst/>
                      </a:endParaRPr>
                    </a:p>
                  </a:txBody>
                  <a:tcPr anchor="ctr"/>
                </a:tc>
                <a:tc>
                  <a:txBody>
                    <a:bodyPr/>
                    <a:lstStyle/>
                    <a:p>
                      <a:pPr algn="ctr"/>
                      <a:r>
                        <a:rPr lang="en-US" altLang="ja-JP" sz="1100" b="1" dirty="0">
                          <a:effectLst/>
                        </a:rPr>
                        <a:t>...</a:t>
                      </a:r>
                      <a:endParaRPr lang="ja-JP" altLang="en-US" sz="1100" b="1" dirty="0">
                        <a:effectLst/>
                      </a:endParaRPr>
                    </a:p>
                  </a:txBody>
                  <a:tcPr anchor="ctr"/>
                </a:tc>
                <a:tc>
                  <a:txBody>
                    <a:bodyPr/>
                    <a:lstStyle/>
                    <a:p>
                      <a:pPr algn="ctr"/>
                      <a:r>
                        <a:rPr lang="en-US" sz="1100" b="1" dirty="0">
                          <a:effectLst/>
                        </a:rPr>
                        <a:t>worst concave points</a:t>
                      </a:r>
                    </a:p>
                  </a:txBody>
                  <a:tcPr anchor="ctr"/>
                </a:tc>
                <a:tc>
                  <a:txBody>
                    <a:bodyPr/>
                    <a:lstStyle/>
                    <a:p>
                      <a:pPr algn="ctr"/>
                      <a:r>
                        <a:rPr lang="en-US" sz="1100" b="1" dirty="0">
                          <a:effectLst/>
                        </a:rPr>
                        <a:t>worst symmetry</a:t>
                      </a:r>
                    </a:p>
                  </a:txBody>
                  <a:tcPr anchor="ctr"/>
                </a:tc>
                <a:tc>
                  <a:txBody>
                    <a:bodyPr/>
                    <a:lstStyle/>
                    <a:p>
                      <a:pPr algn="ctr"/>
                      <a:r>
                        <a:rPr lang="en-US" sz="1100" b="1" dirty="0">
                          <a:effectLst/>
                        </a:rPr>
                        <a:t>worst fractal dimension</a:t>
                      </a:r>
                    </a:p>
                  </a:txBody>
                  <a:tcPr anchor="ctr"/>
                </a:tc>
                <a:extLst>
                  <a:ext uri="{0D108BD9-81ED-4DB2-BD59-A6C34878D82A}">
                    <a16:rowId xmlns:a16="http://schemas.microsoft.com/office/drawing/2014/main" val="2006228544"/>
                  </a:ext>
                </a:extLst>
              </a:tr>
              <a:tr h="451567">
                <a:tc>
                  <a:txBody>
                    <a:bodyPr/>
                    <a:lstStyle/>
                    <a:p>
                      <a:pPr algn="l"/>
                      <a:r>
                        <a:rPr lang="en-US" altLang="ja-JP" sz="1100" b="1" dirty="0">
                          <a:effectLst/>
                          <a:latin typeface="+mn-ea"/>
                          <a:ea typeface="+mn-ea"/>
                        </a:rPr>
                        <a:t>0</a:t>
                      </a:r>
                      <a:r>
                        <a:rPr lang="ja-JP" altLang="en-US" sz="1100" b="1" dirty="0">
                          <a:effectLst/>
                          <a:latin typeface="+mn-ea"/>
                          <a:ea typeface="+mn-ea"/>
                        </a:rPr>
                        <a:t>（悪性）</a:t>
                      </a:r>
                      <a:endParaRPr lang="en-US" altLang="ja-JP" sz="1100" b="1" dirty="0">
                        <a:effectLst/>
                        <a:latin typeface="+mn-ea"/>
                        <a:ea typeface="+mn-ea"/>
                      </a:endParaRPr>
                    </a:p>
                  </a:txBody>
                  <a:tcPr anchor="ctr"/>
                </a:tc>
                <a:tc>
                  <a:txBody>
                    <a:bodyPr/>
                    <a:lstStyle/>
                    <a:p>
                      <a:pPr algn="r"/>
                      <a:r>
                        <a:rPr lang="en-US" altLang="ja-JP" sz="1100" b="1" dirty="0">
                          <a:effectLst/>
                        </a:rPr>
                        <a:t>17.99</a:t>
                      </a:r>
                    </a:p>
                  </a:txBody>
                  <a:tcPr anchor="ctr"/>
                </a:tc>
                <a:tc>
                  <a:txBody>
                    <a:bodyPr/>
                    <a:lstStyle/>
                    <a:p>
                      <a:pPr algn="r"/>
                      <a:r>
                        <a:rPr lang="en-US" altLang="ja-JP" sz="1100" b="1" dirty="0">
                          <a:effectLst/>
                        </a:rPr>
                        <a:t>10.38</a:t>
                      </a:r>
                    </a:p>
                  </a:txBody>
                  <a:tcPr anchor="ctr"/>
                </a:tc>
                <a:tc>
                  <a:txBody>
                    <a:bodyPr/>
                    <a:lstStyle/>
                    <a:p>
                      <a:pPr algn="r"/>
                      <a:r>
                        <a:rPr lang="en-US" altLang="ja-JP" sz="1100" b="1" dirty="0">
                          <a:effectLst/>
                        </a:rPr>
                        <a:t>122.8</a:t>
                      </a:r>
                    </a:p>
                  </a:txBody>
                  <a:tcPr anchor="ctr"/>
                </a:tc>
                <a:tc>
                  <a:txBody>
                    <a:bodyPr/>
                    <a:lstStyle/>
                    <a:p>
                      <a:pPr algn="r"/>
                      <a:r>
                        <a:rPr lang="en-US" altLang="ja-JP" sz="1100" b="1" dirty="0">
                          <a:effectLst/>
                        </a:rPr>
                        <a:t>1,001.0</a:t>
                      </a:r>
                    </a:p>
                  </a:txBody>
                  <a:tcPr anchor="ctr"/>
                </a:tc>
                <a:tc>
                  <a:txBody>
                    <a:bodyPr/>
                    <a:lstStyle/>
                    <a:p>
                      <a:pPr algn="ctr"/>
                      <a:r>
                        <a:rPr lang="en-US" altLang="ja-JP" sz="1100" b="1" dirty="0">
                          <a:effectLst/>
                          <a:latin typeface="+mn-ea"/>
                          <a:ea typeface="+mn-ea"/>
                        </a:rPr>
                        <a:t>...</a:t>
                      </a:r>
                      <a:endParaRPr lang="ja-JP" altLang="en-US" sz="1100" b="1" dirty="0">
                        <a:effectLst/>
                        <a:latin typeface="+mn-ea"/>
                        <a:ea typeface="+mn-ea"/>
                      </a:endParaRPr>
                    </a:p>
                  </a:txBody>
                  <a:tcPr anchor="ctr"/>
                </a:tc>
                <a:tc>
                  <a:txBody>
                    <a:bodyPr/>
                    <a:lstStyle/>
                    <a:p>
                      <a:pPr algn="ctr"/>
                      <a:r>
                        <a:rPr lang="en-US" altLang="ja-JP" sz="1100" b="1" dirty="0">
                          <a:effectLst/>
                          <a:latin typeface="+mn-ea"/>
                          <a:ea typeface="+mn-ea"/>
                        </a:rPr>
                        <a:t>...</a:t>
                      </a:r>
                    </a:p>
                  </a:txBody>
                  <a:tcPr anchor="ctr"/>
                </a:tc>
                <a:tc>
                  <a:txBody>
                    <a:bodyPr/>
                    <a:lstStyle/>
                    <a:p>
                      <a:pPr algn="r"/>
                      <a:r>
                        <a:rPr lang="en-US" altLang="ja-JP" sz="1100" b="1" dirty="0">
                          <a:effectLst/>
                        </a:rPr>
                        <a:t>0.26540</a:t>
                      </a:r>
                    </a:p>
                  </a:txBody>
                  <a:tcPr anchor="ctr"/>
                </a:tc>
                <a:tc>
                  <a:txBody>
                    <a:bodyPr/>
                    <a:lstStyle/>
                    <a:p>
                      <a:pPr algn="r"/>
                      <a:r>
                        <a:rPr lang="en-US" altLang="ja-JP" sz="1100" b="1" dirty="0">
                          <a:effectLst/>
                        </a:rPr>
                        <a:t>0.46010</a:t>
                      </a:r>
                    </a:p>
                  </a:txBody>
                  <a:tcPr anchor="ctr"/>
                </a:tc>
                <a:tc>
                  <a:txBody>
                    <a:bodyPr/>
                    <a:lstStyle/>
                    <a:p>
                      <a:pPr algn="r"/>
                      <a:r>
                        <a:rPr lang="en-US" altLang="ja-JP" sz="1100" b="1" dirty="0">
                          <a:effectLst/>
                        </a:rPr>
                        <a:t>0.11890</a:t>
                      </a:r>
                    </a:p>
                  </a:txBody>
                  <a:tcPr anchor="ctr"/>
                </a:tc>
                <a:extLst>
                  <a:ext uri="{0D108BD9-81ED-4DB2-BD59-A6C34878D82A}">
                    <a16:rowId xmlns:a16="http://schemas.microsoft.com/office/drawing/2014/main" val="1421906561"/>
                  </a:ext>
                </a:extLst>
              </a:tr>
              <a:tr h="451567">
                <a:tc>
                  <a:txBody>
                    <a:bodyPr/>
                    <a:lstStyle/>
                    <a:p>
                      <a:pPr algn="l"/>
                      <a:r>
                        <a:rPr lang="en-US" altLang="ja-JP" sz="1100" b="1" dirty="0">
                          <a:effectLst/>
                          <a:latin typeface="+mn-ea"/>
                          <a:ea typeface="+mn-ea"/>
                        </a:rPr>
                        <a:t>1</a:t>
                      </a:r>
                      <a:r>
                        <a:rPr lang="ja-JP" altLang="en-US" sz="1100" b="1" dirty="0">
                          <a:effectLst/>
                          <a:latin typeface="+mn-ea"/>
                          <a:ea typeface="+mn-ea"/>
                        </a:rPr>
                        <a:t>（良性）</a:t>
                      </a:r>
                      <a:endParaRPr lang="en-US" altLang="ja-JP" sz="1100" b="1" dirty="0">
                        <a:effectLst/>
                        <a:latin typeface="+mn-ea"/>
                        <a:ea typeface="+mn-ea"/>
                      </a:endParaRPr>
                    </a:p>
                  </a:txBody>
                  <a:tcPr anchor="ctr"/>
                </a:tc>
                <a:tc>
                  <a:txBody>
                    <a:bodyPr/>
                    <a:lstStyle/>
                    <a:p>
                      <a:pPr algn="r"/>
                      <a:r>
                        <a:rPr lang="en-US" altLang="ja-JP" sz="1100" b="1" dirty="0">
                          <a:effectLst/>
                        </a:rPr>
                        <a:t>20.57</a:t>
                      </a:r>
                    </a:p>
                  </a:txBody>
                  <a:tcPr anchor="ctr"/>
                </a:tc>
                <a:tc>
                  <a:txBody>
                    <a:bodyPr/>
                    <a:lstStyle/>
                    <a:p>
                      <a:pPr algn="r"/>
                      <a:r>
                        <a:rPr lang="en-US" altLang="ja-JP" sz="1100" b="1" dirty="0">
                          <a:effectLst/>
                        </a:rPr>
                        <a:t>17.77</a:t>
                      </a:r>
                    </a:p>
                  </a:txBody>
                  <a:tcPr anchor="ctr"/>
                </a:tc>
                <a:tc>
                  <a:txBody>
                    <a:bodyPr/>
                    <a:lstStyle/>
                    <a:p>
                      <a:pPr algn="r"/>
                      <a:r>
                        <a:rPr lang="en-US" altLang="ja-JP" sz="1100" b="1" dirty="0">
                          <a:effectLst/>
                        </a:rPr>
                        <a:t>132.9</a:t>
                      </a:r>
                    </a:p>
                  </a:txBody>
                  <a:tcPr anchor="ctr"/>
                </a:tc>
                <a:tc>
                  <a:txBody>
                    <a:bodyPr/>
                    <a:lstStyle/>
                    <a:p>
                      <a:pPr algn="r"/>
                      <a:r>
                        <a:rPr lang="en-US" altLang="ja-JP" sz="1100" b="1" dirty="0">
                          <a:effectLst/>
                        </a:rPr>
                        <a:t>1,326.0</a:t>
                      </a:r>
                    </a:p>
                  </a:txBody>
                  <a:tcPr anchor="ctr"/>
                </a:tc>
                <a:tc>
                  <a:txBody>
                    <a:bodyPr/>
                    <a:lstStyle/>
                    <a:p>
                      <a:pPr algn="ctr"/>
                      <a:r>
                        <a:rPr lang="en-US" altLang="ja-JP" sz="1100" b="1" dirty="0">
                          <a:effectLst/>
                          <a:latin typeface="+mn-ea"/>
                          <a:ea typeface="+mn-ea"/>
                        </a:rPr>
                        <a:t>...</a:t>
                      </a:r>
                      <a:endParaRPr lang="ja-JP" altLang="en-US" sz="1100" b="1" dirty="0">
                        <a:effectLst/>
                        <a:latin typeface="+mn-ea"/>
                        <a:ea typeface="+mn-ea"/>
                      </a:endParaRPr>
                    </a:p>
                  </a:txBody>
                  <a:tcPr anchor="ctr"/>
                </a:tc>
                <a:tc>
                  <a:txBody>
                    <a:bodyPr/>
                    <a:lstStyle/>
                    <a:p>
                      <a:pPr algn="ctr"/>
                      <a:r>
                        <a:rPr lang="en-US" altLang="ja-JP" sz="1100" b="1" dirty="0">
                          <a:effectLst/>
                          <a:latin typeface="+mn-ea"/>
                          <a:ea typeface="+mn-ea"/>
                        </a:rPr>
                        <a:t>...</a:t>
                      </a:r>
                    </a:p>
                  </a:txBody>
                  <a:tcPr anchor="ctr"/>
                </a:tc>
                <a:tc>
                  <a:txBody>
                    <a:bodyPr/>
                    <a:lstStyle/>
                    <a:p>
                      <a:pPr algn="r"/>
                      <a:r>
                        <a:rPr lang="en-US" altLang="ja-JP" sz="1100" b="1" dirty="0">
                          <a:effectLst/>
                        </a:rPr>
                        <a:t>0.18600</a:t>
                      </a:r>
                    </a:p>
                  </a:txBody>
                  <a:tcPr anchor="ctr"/>
                </a:tc>
                <a:tc>
                  <a:txBody>
                    <a:bodyPr/>
                    <a:lstStyle/>
                    <a:p>
                      <a:pPr algn="r"/>
                      <a:r>
                        <a:rPr lang="en-US" altLang="ja-JP" sz="1100" b="1" dirty="0">
                          <a:effectLst/>
                        </a:rPr>
                        <a:t>0.27500</a:t>
                      </a:r>
                    </a:p>
                  </a:txBody>
                  <a:tcPr anchor="ctr"/>
                </a:tc>
                <a:tc>
                  <a:txBody>
                    <a:bodyPr/>
                    <a:lstStyle/>
                    <a:p>
                      <a:pPr algn="r"/>
                      <a:r>
                        <a:rPr lang="en-US" altLang="ja-JP" sz="1100" b="1" dirty="0">
                          <a:effectLst/>
                        </a:rPr>
                        <a:t>0.08902</a:t>
                      </a:r>
                    </a:p>
                  </a:txBody>
                  <a:tcPr anchor="ctr"/>
                </a:tc>
                <a:extLst>
                  <a:ext uri="{0D108BD9-81ED-4DB2-BD59-A6C34878D82A}">
                    <a16:rowId xmlns:a16="http://schemas.microsoft.com/office/drawing/2014/main" val="3133906787"/>
                  </a:ext>
                </a:extLst>
              </a:tr>
              <a:tr h="451567">
                <a:tc>
                  <a:txBody>
                    <a:bodyPr/>
                    <a:lstStyle/>
                    <a:p>
                      <a:pPr algn="l"/>
                      <a:r>
                        <a:rPr kumimoji="1" lang="en-US" altLang="ja-JP" sz="1100" b="1" dirty="0">
                          <a:latin typeface="+mn-ea"/>
                          <a:ea typeface="+mn-ea"/>
                        </a:rPr>
                        <a:t>0</a:t>
                      </a:r>
                      <a:r>
                        <a:rPr kumimoji="1" lang="ja-JP" altLang="en-US" sz="1100" b="1" dirty="0">
                          <a:latin typeface="+mn-ea"/>
                          <a:ea typeface="+mn-ea"/>
                        </a:rPr>
                        <a:t>（悪性）</a:t>
                      </a:r>
                    </a:p>
                  </a:txBody>
                  <a:tcPr anchor="ctr"/>
                </a:tc>
                <a:tc>
                  <a:txBody>
                    <a:bodyPr/>
                    <a:lstStyle/>
                    <a:p>
                      <a:pPr algn="r"/>
                      <a:r>
                        <a:rPr lang="en-US" altLang="ja-JP" sz="1100" b="1" dirty="0">
                          <a:effectLst/>
                        </a:rPr>
                        <a:t>19.69</a:t>
                      </a:r>
                    </a:p>
                  </a:txBody>
                  <a:tcPr anchor="ctr"/>
                </a:tc>
                <a:tc>
                  <a:txBody>
                    <a:bodyPr/>
                    <a:lstStyle/>
                    <a:p>
                      <a:pPr algn="r"/>
                      <a:r>
                        <a:rPr lang="en-US" altLang="ja-JP" sz="1100" b="1" dirty="0">
                          <a:effectLst/>
                        </a:rPr>
                        <a:t>21.25</a:t>
                      </a:r>
                    </a:p>
                  </a:txBody>
                  <a:tcPr anchor="ctr"/>
                </a:tc>
                <a:tc>
                  <a:txBody>
                    <a:bodyPr/>
                    <a:lstStyle/>
                    <a:p>
                      <a:pPr algn="r"/>
                      <a:r>
                        <a:rPr lang="en-US" altLang="ja-JP" sz="1100" b="1" dirty="0">
                          <a:effectLst/>
                        </a:rPr>
                        <a:t>130.0</a:t>
                      </a:r>
                    </a:p>
                  </a:txBody>
                  <a:tcPr anchor="ctr"/>
                </a:tc>
                <a:tc>
                  <a:txBody>
                    <a:bodyPr/>
                    <a:lstStyle/>
                    <a:p>
                      <a:pPr algn="r"/>
                      <a:r>
                        <a:rPr lang="en-US" altLang="ja-JP" sz="1100" b="1" dirty="0">
                          <a:effectLst/>
                        </a:rPr>
                        <a:t>1,203.0</a:t>
                      </a:r>
                    </a:p>
                  </a:txBody>
                  <a:tcPr anchor="ctr"/>
                </a:tc>
                <a:tc>
                  <a:txBody>
                    <a:bodyPr/>
                    <a:lstStyle/>
                    <a:p>
                      <a:pPr algn="ctr"/>
                      <a:r>
                        <a:rPr lang="en-US" altLang="ja-JP" sz="1100" b="1" dirty="0">
                          <a:effectLst/>
                          <a:latin typeface="+mn-ea"/>
                          <a:ea typeface="+mn-ea"/>
                        </a:rPr>
                        <a:t>...</a:t>
                      </a:r>
                      <a:endParaRPr lang="ja-JP" altLang="en-US" sz="1100" b="1" dirty="0">
                        <a:effectLst/>
                        <a:latin typeface="+mn-ea"/>
                        <a:ea typeface="+mn-ea"/>
                      </a:endParaRPr>
                    </a:p>
                  </a:txBody>
                  <a:tcPr anchor="ctr"/>
                </a:tc>
                <a:tc>
                  <a:txBody>
                    <a:bodyPr/>
                    <a:lstStyle/>
                    <a:p>
                      <a:pPr algn="ctr"/>
                      <a:r>
                        <a:rPr lang="en-US" altLang="ja-JP" sz="1100" b="1" dirty="0">
                          <a:effectLst/>
                          <a:latin typeface="+mn-ea"/>
                          <a:ea typeface="+mn-ea"/>
                        </a:rPr>
                        <a:t>...</a:t>
                      </a:r>
                    </a:p>
                  </a:txBody>
                  <a:tcPr anchor="ctr"/>
                </a:tc>
                <a:tc>
                  <a:txBody>
                    <a:bodyPr/>
                    <a:lstStyle/>
                    <a:p>
                      <a:pPr algn="r"/>
                      <a:r>
                        <a:rPr lang="en-US" altLang="ja-JP" sz="1100" b="1" dirty="0">
                          <a:effectLst/>
                        </a:rPr>
                        <a:t>0.24300</a:t>
                      </a:r>
                    </a:p>
                  </a:txBody>
                  <a:tcPr anchor="ctr"/>
                </a:tc>
                <a:tc>
                  <a:txBody>
                    <a:bodyPr/>
                    <a:lstStyle/>
                    <a:p>
                      <a:pPr algn="r"/>
                      <a:r>
                        <a:rPr lang="en-US" altLang="ja-JP" sz="1100" b="1" dirty="0">
                          <a:effectLst/>
                        </a:rPr>
                        <a:t>0.36130</a:t>
                      </a:r>
                    </a:p>
                  </a:txBody>
                  <a:tcPr anchor="ctr"/>
                </a:tc>
                <a:tc>
                  <a:txBody>
                    <a:bodyPr/>
                    <a:lstStyle/>
                    <a:p>
                      <a:pPr algn="r"/>
                      <a:r>
                        <a:rPr lang="en-US" altLang="ja-JP" sz="1100" b="1" dirty="0">
                          <a:effectLst/>
                        </a:rPr>
                        <a:t>0.08758</a:t>
                      </a:r>
                    </a:p>
                  </a:txBody>
                  <a:tcPr anchor="ctr"/>
                </a:tc>
                <a:extLst>
                  <a:ext uri="{0D108BD9-81ED-4DB2-BD59-A6C34878D82A}">
                    <a16:rowId xmlns:a16="http://schemas.microsoft.com/office/drawing/2014/main" val="1332891417"/>
                  </a:ext>
                </a:extLst>
              </a:tr>
            </a:tbl>
          </a:graphicData>
        </a:graphic>
      </p:graphicFrame>
      <p:sp>
        <p:nvSpPr>
          <p:cNvPr id="8" name="四角形: 角を丸くする 7">
            <a:extLst>
              <a:ext uri="{FF2B5EF4-FFF2-40B4-BE49-F238E27FC236}">
                <a16:creationId xmlns:a16="http://schemas.microsoft.com/office/drawing/2014/main" id="{599D2325-CAE6-4680-B5B6-B9738C3129DE}"/>
              </a:ext>
            </a:extLst>
          </p:cNvPr>
          <p:cNvSpPr/>
          <p:nvPr/>
        </p:nvSpPr>
        <p:spPr>
          <a:xfrm>
            <a:off x="766763" y="2657172"/>
            <a:ext cx="1006053" cy="2071396"/>
          </a:xfrm>
          <a:prstGeom prst="roundRect">
            <a:avLst/>
          </a:prstGeom>
          <a:noFill/>
          <a:ln w="38100">
            <a:solidFill>
              <a:srgbClr val="EB004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9" name="吹き出し: 折線 (強調線付き) 8">
            <a:extLst>
              <a:ext uri="{FF2B5EF4-FFF2-40B4-BE49-F238E27FC236}">
                <a16:creationId xmlns:a16="http://schemas.microsoft.com/office/drawing/2014/main" id="{B8743F24-CF55-4785-9E41-7B6370217578}"/>
              </a:ext>
            </a:extLst>
          </p:cNvPr>
          <p:cNvSpPr/>
          <p:nvPr/>
        </p:nvSpPr>
        <p:spPr>
          <a:xfrm>
            <a:off x="1737360" y="4937713"/>
            <a:ext cx="1528354" cy="429815"/>
          </a:xfrm>
          <a:prstGeom prst="accentCallout2">
            <a:avLst>
              <a:gd name="adj1" fmla="val 18750"/>
              <a:gd name="adj2" fmla="val -8333"/>
              <a:gd name="adj3" fmla="val 18750"/>
              <a:gd name="adj4" fmla="val -16667"/>
              <a:gd name="adj5" fmla="val -43554"/>
              <a:gd name="adj6" fmla="val -42292"/>
            </a:avLst>
          </a:prstGeom>
          <a:noFill/>
          <a:ln w="19050">
            <a:solidFill>
              <a:srgbClr val="EB004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r>
              <a:rPr kumimoji="1" lang="ja-JP" altLang="en-US" b="1" dirty="0">
                <a:solidFill>
                  <a:srgbClr val="EB0046"/>
                </a:solidFill>
                <a:latin typeface="+mn-ea"/>
              </a:rPr>
              <a:t>目的変数</a:t>
            </a:r>
            <a:endParaRPr kumimoji="1" lang="en-US" altLang="ja-JP" b="1" dirty="0">
              <a:solidFill>
                <a:srgbClr val="EB0046"/>
              </a:solidFill>
              <a:latin typeface="+mn-ea"/>
            </a:endParaRPr>
          </a:p>
        </p:txBody>
      </p:sp>
      <p:sp>
        <p:nvSpPr>
          <p:cNvPr id="26" name="四角形: 角を丸くする 25">
            <a:extLst>
              <a:ext uri="{FF2B5EF4-FFF2-40B4-BE49-F238E27FC236}">
                <a16:creationId xmlns:a16="http://schemas.microsoft.com/office/drawing/2014/main" id="{F625D1B3-33F5-4737-A2CF-F84D30057B7C}"/>
              </a:ext>
            </a:extLst>
          </p:cNvPr>
          <p:cNvSpPr/>
          <p:nvPr/>
        </p:nvSpPr>
        <p:spPr>
          <a:xfrm>
            <a:off x="1841819" y="2619812"/>
            <a:ext cx="9652422" cy="2071396"/>
          </a:xfrm>
          <a:prstGeom prst="roundRect">
            <a:avLst/>
          </a:prstGeom>
          <a:noFill/>
          <a:ln w="38100">
            <a:solidFill>
              <a:srgbClr val="EB004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27" name="吹き出し: 折線 (強調線付き) 26">
            <a:extLst>
              <a:ext uri="{FF2B5EF4-FFF2-40B4-BE49-F238E27FC236}">
                <a16:creationId xmlns:a16="http://schemas.microsoft.com/office/drawing/2014/main" id="{F809901D-958B-4BD0-8A3C-D0700D678359}"/>
              </a:ext>
            </a:extLst>
          </p:cNvPr>
          <p:cNvSpPr/>
          <p:nvPr/>
        </p:nvSpPr>
        <p:spPr>
          <a:xfrm>
            <a:off x="5921581" y="4981981"/>
            <a:ext cx="1492898" cy="418537"/>
          </a:xfrm>
          <a:prstGeom prst="accentCallout2">
            <a:avLst>
              <a:gd name="adj1" fmla="val 18750"/>
              <a:gd name="adj2" fmla="val -8333"/>
              <a:gd name="adj3" fmla="val 18750"/>
              <a:gd name="adj4" fmla="val -16667"/>
              <a:gd name="adj5" fmla="val -63618"/>
              <a:gd name="adj6" fmla="val -41042"/>
            </a:avLst>
          </a:prstGeom>
          <a:noFill/>
          <a:ln w="19050">
            <a:solidFill>
              <a:srgbClr val="EB004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r>
              <a:rPr kumimoji="1" lang="ja-JP" altLang="en-US" b="1" dirty="0">
                <a:solidFill>
                  <a:srgbClr val="EB0046"/>
                </a:solidFill>
                <a:latin typeface="+mn-ea"/>
              </a:rPr>
              <a:t>説明変数（今回は全部使ってみる）</a:t>
            </a:r>
            <a:endParaRPr kumimoji="1" lang="en-US" altLang="ja-JP" b="1" dirty="0">
              <a:solidFill>
                <a:srgbClr val="EB0046"/>
              </a:solidFill>
              <a:latin typeface="+mn-ea"/>
            </a:endParaRPr>
          </a:p>
        </p:txBody>
      </p:sp>
    </p:spTree>
    <p:extLst>
      <p:ext uri="{BB962C8B-B14F-4D97-AF65-F5344CB8AC3E}">
        <p14:creationId xmlns:p14="http://schemas.microsoft.com/office/powerpoint/2010/main" val="3509515051"/>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lang="en-US" altLang="ja-JP" dirty="0"/>
              <a:t>3-1-5.</a:t>
            </a:r>
            <a:r>
              <a:rPr lang="ja-JP" altLang="en-US" dirty="0"/>
              <a:t>分類課題の種類</a:t>
            </a:r>
          </a:p>
        </p:txBody>
      </p:sp>
      <p:sp>
        <p:nvSpPr>
          <p:cNvPr id="5" name="スライド番号プレースホルダー 4">
            <a:extLst>
              <a:ext uri="{FF2B5EF4-FFF2-40B4-BE49-F238E27FC236}">
                <a16:creationId xmlns:a16="http://schemas.microsoft.com/office/drawing/2014/main" id="{F28FC8B0-B684-4BFC-A81E-160AA33BEF36}"/>
              </a:ext>
            </a:extLst>
          </p:cNvPr>
          <p:cNvSpPr>
            <a:spLocks noGrp="1"/>
          </p:cNvSpPr>
          <p:nvPr>
            <p:ph type="sldNum" sz="quarter" idx="10"/>
          </p:nvPr>
        </p:nvSpPr>
        <p:spPr/>
        <p:txBody>
          <a:bodyPr/>
          <a:lstStyle/>
          <a:p>
            <a:fld id="{5D750650-B10A-47BF-93C2-E1678438B37A}" type="slidenum">
              <a:rPr kumimoji="1" lang="ja-JP" altLang="en-US" smtClean="0"/>
              <a:pPr/>
              <a:t>204</a:t>
            </a:fld>
            <a:endParaRPr kumimoji="1" lang="ja-JP" altLang="en-US"/>
          </a:p>
        </p:txBody>
      </p:sp>
      <p:grpSp>
        <p:nvGrpSpPr>
          <p:cNvPr id="26" name="グループ化 25">
            <a:extLst>
              <a:ext uri="{FF2B5EF4-FFF2-40B4-BE49-F238E27FC236}">
                <a16:creationId xmlns:a16="http://schemas.microsoft.com/office/drawing/2014/main" id="{9FAC49A4-6502-4F25-A19A-1359EF023EA0}"/>
              </a:ext>
            </a:extLst>
          </p:cNvPr>
          <p:cNvGrpSpPr/>
          <p:nvPr/>
        </p:nvGrpSpPr>
        <p:grpSpPr>
          <a:xfrm>
            <a:off x="2683249" y="974397"/>
            <a:ext cx="6825504" cy="468736"/>
            <a:chOff x="2154608" y="3539394"/>
            <a:chExt cx="6825505" cy="426124"/>
          </a:xfrm>
        </p:grpSpPr>
        <p:sp>
          <p:nvSpPr>
            <p:cNvPr id="27" name="四角形: 角を丸くする 26">
              <a:extLst>
                <a:ext uri="{FF2B5EF4-FFF2-40B4-BE49-F238E27FC236}">
                  <a16:creationId xmlns:a16="http://schemas.microsoft.com/office/drawing/2014/main" id="{399B731D-D648-4183-8926-F8D8D821A1D4}"/>
                </a:ext>
              </a:extLst>
            </p:cNvPr>
            <p:cNvSpPr/>
            <p:nvPr/>
          </p:nvSpPr>
          <p:spPr bwMode="auto">
            <a:xfrm>
              <a:off x="2154608" y="3539394"/>
              <a:ext cx="6825505" cy="394229"/>
            </a:xfrm>
            <a:prstGeom prst="roundRect">
              <a:avLst>
                <a:gd name="adj" fmla="val 50000"/>
              </a:avLst>
            </a:prstGeom>
            <a:solidFill>
              <a:srgbClr val="00879E"/>
            </a:solidFill>
            <a:ln w="19050" algn="ctr">
              <a:noFill/>
              <a:prstDash val="dash"/>
              <a:round/>
              <a:headEnd/>
              <a:tailEnd/>
            </a:ln>
            <a:effectLst/>
          </p:spPr>
          <p:txBody>
            <a:bodyPr wrap="none" rtlCol="0" anchor="ctr"/>
            <a:lstStyle/>
            <a:p>
              <a:pPr algn="ctr"/>
              <a:endParaRPr kumimoji="1" lang="ja-JP" altLang="en-US" sz="2400" b="1" dirty="0">
                <a:solidFill>
                  <a:schemeClr val="bg1"/>
                </a:solidFill>
                <a:latin typeface="+mn-ea"/>
              </a:endParaRPr>
            </a:p>
          </p:txBody>
        </p:sp>
        <p:sp>
          <p:nvSpPr>
            <p:cNvPr id="28" name="正方形/長方形 27">
              <a:extLst>
                <a:ext uri="{FF2B5EF4-FFF2-40B4-BE49-F238E27FC236}">
                  <a16:creationId xmlns:a16="http://schemas.microsoft.com/office/drawing/2014/main" id="{053175B5-BE32-45D2-8DEA-99B5D15A556E}"/>
                </a:ext>
              </a:extLst>
            </p:cNvPr>
            <p:cNvSpPr/>
            <p:nvPr/>
          </p:nvSpPr>
          <p:spPr>
            <a:xfrm>
              <a:off x="4567134" y="3565408"/>
              <a:ext cx="1981633" cy="400110"/>
            </a:xfrm>
            <a:prstGeom prst="rect">
              <a:avLst/>
            </a:prstGeom>
            <a:noFill/>
            <a:ln w="19050" algn="ctr">
              <a:noFill/>
              <a:prstDash val="dash"/>
              <a:round/>
              <a:headEnd/>
              <a:tailEn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2400" b="1" spc="150" dirty="0">
                  <a:solidFill>
                    <a:schemeClr val="bg1"/>
                  </a:solidFill>
                  <a:latin typeface="+mn-ea"/>
                </a:rPr>
                <a:t>分類課題は大きく</a:t>
              </a:r>
              <a:r>
                <a:rPr lang="en-US" altLang="ja-JP" sz="2400" b="1" spc="150" dirty="0">
                  <a:solidFill>
                    <a:schemeClr val="bg1"/>
                  </a:solidFill>
                  <a:latin typeface="+mn-ea"/>
                </a:rPr>
                <a:t>2</a:t>
              </a:r>
              <a:r>
                <a:rPr lang="ja-JP" altLang="en-US" sz="2400" b="1" spc="150" dirty="0">
                  <a:solidFill>
                    <a:schemeClr val="bg1"/>
                  </a:solidFill>
                  <a:latin typeface="+mn-ea"/>
                </a:rPr>
                <a:t>種類</a:t>
              </a:r>
            </a:p>
          </p:txBody>
        </p:sp>
      </p:grpSp>
      <p:sp>
        <p:nvSpPr>
          <p:cNvPr id="29" name="四角形: 角を丸くする 28">
            <a:extLst>
              <a:ext uri="{FF2B5EF4-FFF2-40B4-BE49-F238E27FC236}">
                <a16:creationId xmlns:a16="http://schemas.microsoft.com/office/drawing/2014/main" id="{18EFE405-2D58-4D77-BDF4-535E96277765}"/>
              </a:ext>
            </a:extLst>
          </p:cNvPr>
          <p:cNvSpPr/>
          <p:nvPr/>
        </p:nvSpPr>
        <p:spPr bwMode="auto">
          <a:xfrm>
            <a:off x="766763" y="2674854"/>
            <a:ext cx="2387499" cy="2523554"/>
          </a:xfrm>
          <a:prstGeom prst="roundRect">
            <a:avLst>
              <a:gd name="adj" fmla="val 5515"/>
            </a:avLst>
          </a:prstGeom>
          <a:solidFill>
            <a:srgbClr val="FFF4E1"/>
          </a:solidFill>
          <a:ln w="19050" algn="ctr">
            <a:noFill/>
            <a:prstDash val="dash"/>
            <a:round/>
            <a:headEnd/>
            <a:tailEnd/>
          </a:ln>
          <a:effectLst>
            <a:outerShdw blurRad="50800" dist="38100" dir="2700000" algn="tl" rotWithShape="0">
              <a:prstClr val="black">
                <a:alpha val="40000"/>
              </a:prstClr>
            </a:outerShdw>
          </a:effectLst>
        </p:spPr>
        <p:txBody>
          <a:bodyPr wrap="none" rtlCol="0" anchor="ctr"/>
          <a:lstStyle/>
          <a:p>
            <a:pPr algn="ctr"/>
            <a:endParaRPr kumimoji="1" lang="ja-JP" altLang="en-US" sz="2400" dirty="0">
              <a:solidFill>
                <a:schemeClr val="bg1"/>
              </a:solidFill>
            </a:endParaRPr>
          </a:p>
        </p:txBody>
      </p:sp>
      <p:sp>
        <p:nvSpPr>
          <p:cNvPr id="30" name="正方形/長方形 29">
            <a:extLst>
              <a:ext uri="{FF2B5EF4-FFF2-40B4-BE49-F238E27FC236}">
                <a16:creationId xmlns:a16="http://schemas.microsoft.com/office/drawing/2014/main" id="{D401CCE5-9AF8-4DE6-9C06-B245FCEDDCA1}"/>
              </a:ext>
            </a:extLst>
          </p:cNvPr>
          <p:cNvSpPr/>
          <p:nvPr/>
        </p:nvSpPr>
        <p:spPr>
          <a:xfrm>
            <a:off x="766763" y="2845624"/>
            <a:ext cx="2387499" cy="430887"/>
          </a:xfrm>
          <a:prstGeom prst="rect">
            <a:avLst/>
          </a:prstGeom>
        </p:spPr>
        <p:txBody>
          <a:bodyPr wrap="square">
            <a:spAutoFit/>
          </a:bodyPr>
          <a:lstStyle/>
          <a:p>
            <a:pPr algn="ctr"/>
            <a:r>
              <a:rPr lang="en-US" altLang="ja-JP" sz="2200" b="1" dirty="0">
                <a:solidFill>
                  <a:srgbClr val="E94823"/>
                </a:solidFill>
                <a:latin typeface="+mn-ea"/>
                <a:cs typeface="ヒラギノ角ゴ Pro W6"/>
              </a:rPr>
              <a:t>2</a:t>
            </a:r>
            <a:r>
              <a:rPr lang="ja-JP" altLang="en-US" sz="2200" b="1" dirty="0">
                <a:solidFill>
                  <a:srgbClr val="E94823"/>
                </a:solidFill>
                <a:latin typeface="+mn-ea"/>
                <a:cs typeface="ヒラギノ角ゴ Pro W6"/>
              </a:rPr>
              <a:t>値</a:t>
            </a:r>
            <a:r>
              <a:rPr lang="ja-JP" altLang="en-US" sz="2200" dirty="0">
                <a:solidFill>
                  <a:schemeClr val="tx2">
                    <a:lumMod val="75000"/>
                    <a:lumOff val="25000"/>
                  </a:schemeClr>
                </a:solidFill>
                <a:latin typeface="+mn-ea"/>
                <a:cs typeface="ヒラギノ角ゴ Pro W6"/>
              </a:rPr>
              <a:t>分類</a:t>
            </a:r>
          </a:p>
        </p:txBody>
      </p:sp>
      <p:sp>
        <p:nvSpPr>
          <p:cNvPr id="47" name="正方形/長方形 46">
            <a:extLst>
              <a:ext uri="{FF2B5EF4-FFF2-40B4-BE49-F238E27FC236}">
                <a16:creationId xmlns:a16="http://schemas.microsoft.com/office/drawing/2014/main" id="{13BC1708-60FB-41AC-9338-E425C31EA66E}"/>
              </a:ext>
            </a:extLst>
          </p:cNvPr>
          <p:cNvSpPr/>
          <p:nvPr/>
        </p:nvSpPr>
        <p:spPr>
          <a:xfrm>
            <a:off x="766763" y="3332192"/>
            <a:ext cx="2387499" cy="1738938"/>
          </a:xfrm>
          <a:prstGeom prst="rect">
            <a:avLst/>
          </a:prstGeom>
        </p:spPr>
        <p:txBody>
          <a:bodyPr wrap="square">
            <a:spAutoFit/>
          </a:bodyPr>
          <a:lstStyle/>
          <a:p>
            <a:r>
              <a:rPr lang="ja-JP" altLang="en-US" sz="2000" b="1" dirty="0">
                <a:solidFill>
                  <a:srgbClr val="E94823"/>
                </a:solidFill>
                <a:latin typeface="+mn-ea"/>
                <a:cs typeface="ヒラギノ角ゴ Pro W6"/>
              </a:rPr>
              <a:t>・</a:t>
            </a:r>
            <a:r>
              <a:rPr lang="en-US" altLang="ja-JP" sz="2000" b="1" dirty="0">
                <a:solidFill>
                  <a:srgbClr val="E94823"/>
                </a:solidFill>
                <a:latin typeface="+mn-ea"/>
                <a:cs typeface="ヒラギノ角ゴ Pro W6"/>
              </a:rPr>
              <a:t>0</a:t>
            </a:r>
            <a:r>
              <a:rPr lang="ja-JP" altLang="en-US" sz="2000" b="1" dirty="0">
                <a:solidFill>
                  <a:srgbClr val="E94823"/>
                </a:solidFill>
                <a:latin typeface="+mn-ea"/>
                <a:cs typeface="ヒラギノ角ゴ Pro W6"/>
              </a:rPr>
              <a:t>か</a:t>
            </a:r>
            <a:r>
              <a:rPr lang="en-US" altLang="ja-JP" sz="2000" b="1" dirty="0">
                <a:solidFill>
                  <a:srgbClr val="E94823"/>
                </a:solidFill>
                <a:latin typeface="+mn-ea"/>
                <a:cs typeface="ヒラギノ角ゴ Pro W6"/>
              </a:rPr>
              <a:t>1</a:t>
            </a:r>
            <a:r>
              <a:rPr lang="ja-JP" altLang="en-US" sz="2000" b="1" dirty="0">
                <a:solidFill>
                  <a:srgbClr val="E94823"/>
                </a:solidFill>
                <a:latin typeface="+mn-ea"/>
                <a:cs typeface="ヒラギノ角ゴ Pro W6"/>
              </a:rPr>
              <a:t>かの判別</a:t>
            </a:r>
            <a:endParaRPr lang="en-US" altLang="ja-JP" sz="2000" b="1" dirty="0">
              <a:solidFill>
                <a:srgbClr val="E94823"/>
              </a:solidFill>
              <a:latin typeface="+mn-ea"/>
              <a:cs typeface="ヒラギノ角ゴ Pro W6"/>
            </a:endParaRPr>
          </a:p>
          <a:p>
            <a:r>
              <a:rPr lang="ja-JP" altLang="en-US" sz="2000" b="1" dirty="0">
                <a:solidFill>
                  <a:srgbClr val="E94823"/>
                </a:solidFill>
                <a:latin typeface="+mn-ea"/>
                <a:cs typeface="ヒラギノ角ゴ Pro W6"/>
              </a:rPr>
              <a:t>・合格、不合格</a:t>
            </a:r>
            <a:endParaRPr lang="en-US" altLang="ja-JP" sz="2000" b="1" dirty="0">
              <a:solidFill>
                <a:srgbClr val="E94823"/>
              </a:solidFill>
              <a:latin typeface="+mn-ea"/>
              <a:cs typeface="ヒラギノ角ゴ Pro W6"/>
            </a:endParaRPr>
          </a:p>
          <a:p>
            <a:r>
              <a:rPr lang="ja-JP" altLang="en-US" sz="2000" b="1" dirty="0">
                <a:solidFill>
                  <a:srgbClr val="E94823"/>
                </a:solidFill>
                <a:latin typeface="+mn-ea"/>
                <a:cs typeface="ヒラギノ角ゴ Pro W6"/>
              </a:rPr>
              <a:t>・陽性、陰性</a:t>
            </a:r>
            <a:endParaRPr lang="en-US" altLang="ja-JP" sz="2000" b="1" dirty="0">
              <a:solidFill>
                <a:srgbClr val="E94823"/>
              </a:solidFill>
              <a:latin typeface="+mn-ea"/>
              <a:cs typeface="ヒラギノ角ゴ Pro W6"/>
            </a:endParaRPr>
          </a:p>
          <a:p>
            <a:r>
              <a:rPr lang="ja-JP" altLang="en-US" sz="2000" b="1" dirty="0">
                <a:solidFill>
                  <a:srgbClr val="E94823"/>
                </a:solidFill>
                <a:latin typeface="+mn-ea"/>
                <a:cs typeface="ヒラギノ角ゴ Pro W6"/>
              </a:rPr>
              <a:t>・犬か猫かなど</a:t>
            </a:r>
            <a:endParaRPr lang="en-US" altLang="ja-JP" sz="2000" b="1" dirty="0">
              <a:solidFill>
                <a:srgbClr val="E94823"/>
              </a:solidFill>
              <a:latin typeface="+mn-ea"/>
              <a:cs typeface="ヒラギノ角ゴ Pro W6"/>
            </a:endParaRPr>
          </a:p>
          <a:p>
            <a:pPr>
              <a:spcBef>
                <a:spcPts val="600"/>
              </a:spcBef>
            </a:pPr>
            <a:r>
              <a:rPr lang="en-US" altLang="ja-JP" sz="2200" b="1" dirty="0">
                <a:solidFill>
                  <a:srgbClr val="E94823"/>
                </a:solidFill>
                <a:latin typeface="+mn-ea"/>
                <a:cs typeface="ヒラギノ角ゴ Pro W6"/>
              </a:rPr>
              <a:t> </a:t>
            </a:r>
            <a:r>
              <a:rPr lang="ja-JP" altLang="en-US" b="1" dirty="0">
                <a:solidFill>
                  <a:schemeClr val="tx2">
                    <a:lumMod val="75000"/>
                    <a:lumOff val="25000"/>
                  </a:schemeClr>
                </a:solidFill>
                <a:latin typeface="+mn-ea"/>
                <a:cs typeface="ヒラギノ角ゴ Pro W6"/>
              </a:rPr>
              <a:t>今回のケースに該当</a:t>
            </a:r>
          </a:p>
        </p:txBody>
      </p:sp>
      <p:sp>
        <p:nvSpPr>
          <p:cNvPr id="51" name="四角形: 角を丸くする 50">
            <a:extLst>
              <a:ext uri="{FF2B5EF4-FFF2-40B4-BE49-F238E27FC236}">
                <a16:creationId xmlns:a16="http://schemas.microsoft.com/office/drawing/2014/main" id="{2D4F84E1-FF97-4CDC-BCB1-AF4033D0F32A}"/>
              </a:ext>
            </a:extLst>
          </p:cNvPr>
          <p:cNvSpPr/>
          <p:nvPr/>
        </p:nvSpPr>
        <p:spPr bwMode="auto">
          <a:xfrm>
            <a:off x="6314682" y="2674854"/>
            <a:ext cx="2387499" cy="2523554"/>
          </a:xfrm>
          <a:prstGeom prst="roundRect">
            <a:avLst>
              <a:gd name="adj" fmla="val 5515"/>
            </a:avLst>
          </a:prstGeom>
          <a:solidFill>
            <a:srgbClr val="FFF4E1"/>
          </a:solidFill>
          <a:ln w="19050" algn="ctr">
            <a:noFill/>
            <a:prstDash val="dash"/>
            <a:round/>
            <a:headEnd/>
            <a:tailEnd/>
          </a:ln>
          <a:effectLst>
            <a:outerShdw blurRad="50800" dist="38100" dir="2700000" algn="tl" rotWithShape="0">
              <a:prstClr val="black">
                <a:alpha val="40000"/>
              </a:prstClr>
            </a:outerShdw>
          </a:effectLst>
        </p:spPr>
        <p:txBody>
          <a:bodyPr wrap="none" rtlCol="0" anchor="ctr"/>
          <a:lstStyle/>
          <a:p>
            <a:pPr algn="ctr"/>
            <a:endParaRPr kumimoji="1" lang="ja-JP" altLang="en-US" sz="2400" dirty="0">
              <a:solidFill>
                <a:schemeClr val="bg1"/>
              </a:solidFill>
            </a:endParaRPr>
          </a:p>
        </p:txBody>
      </p:sp>
      <p:sp>
        <p:nvSpPr>
          <p:cNvPr id="52" name="正方形/長方形 51">
            <a:extLst>
              <a:ext uri="{FF2B5EF4-FFF2-40B4-BE49-F238E27FC236}">
                <a16:creationId xmlns:a16="http://schemas.microsoft.com/office/drawing/2014/main" id="{23E0EF12-AED1-40ED-937F-C75E844B897D}"/>
              </a:ext>
            </a:extLst>
          </p:cNvPr>
          <p:cNvSpPr/>
          <p:nvPr/>
        </p:nvSpPr>
        <p:spPr>
          <a:xfrm>
            <a:off x="6314682" y="2845624"/>
            <a:ext cx="2387499" cy="430887"/>
          </a:xfrm>
          <a:prstGeom prst="rect">
            <a:avLst/>
          </a:prstGeom>
        </p:spPr>
        <p:txBody>
          <a:bodyPr wrap="square">
            <a:spAutoFit/>
          </a:bodyPr>
          <a:lstStyle/>
          <a:p>
            <a:pPr algn="ctr"/>
            <a:r>
              <a:rPr lang="ja-JP" altLang="en-US" sz="2200" b="1" dirty="0">
                <a:solidFill>
                  <a:srgbClr val="E94823"/>
                </a:solidFill>
                <a:latin typeface="+mn-ea"/>
                <a:cs typeface="ヒラギノ角ゴ Pro W6"/>
              </a:rPr>
              <a:t>多値</a:t>
            </a:r>
            <a:r>
              <a:rPr lang="ja-JP" altLang="en-US" sz="2200" dirty="0">
                <a:solidFill>
                  <a:schemeClr val="tx2">
                    <a:lumMod val="75000"/>
                    <a:lumOff val="25000"/>
                  </a:schemeClr>
                </a:solidFill>
                <a:latin typeface="+mn-ea"/>
                <a:cs typeface="ヒラギノ角ゴ Pro W6"/>
              </a:rPr>
              <a:t>分類</a:t>
            </a:r>
          </a:p>
        </p:txBody>
      </p:sp>
      <p:sp>
        <p:nvSpPr>
          <p:cNvPr id="53" name="正方形/長方形 52">
            <a:extLst>
              <a:ext uri="{FF2B5EF4-FFF2-40B4-BE49-F238E27FC236}">
                <a16:creationId xmlns:a16="http://schemas.microsoft.com/office/drawing/2014/main" id="{AE66D292-5DEF-485A-A8D9-734071435C25}"/>
              </a:ext>
            </a:extLst>
          </p:cNvPr>
          <p:cNvSpPr/>
          <p:nvPr/>
        </p:nvSpPr>
        <p:spPr>
          <a:xfrm>
            <a:off x="6314682" y="3332192"/>
            <a:ext cx="2387499" cy="1800493"/>
          </a:xfrm>
          <a:prstGeom prst="rect">
            <a:avLst/>
          </a:prstGeom>
        </p:spPr>
        <p:txBody>
          <a:bodyPr wrap="square">
            <a:spAutoFit/>
          </a:bodyPr>
          <a:lstStyle/>
          <a:p>
            <a:r>
              <a:rPr lang="ja-JP" altLang="en-US" sz="2000" b="1" dirty="0">
                <a:solidFill>
                  <a:srgbClr val="E94823"/>
                </a:solidFill>
                <a:latin typeface="+mn-ea"/>
                <a:cs typeface="ヒラギノ角ゴ Pro W6"/>
              </a:rPr>
              <a:t>・</a:t>
            </a:r>
            <a:r>
              <a:rPr lang="ja-JP" altLang="en-US" b="1" dirty="0">
                <a:solidFill>
                  <a:srgbClr val="E94823"/>
                </a:solidFill>
                <a:latin typeface="+mn-ea"/>
                <a:cs typeface="ヒラギノ角ゴ Pro W6"/>
              </a:rPr>
              <a:t>どのクラスに</a:t>
            </a:r>
            <a:endParaRPr lang="en-US" altLang="ja-JP" b="1" dirty="0">
              <a:solidFill>
                <a:srgbClr val="E94823"/>
              </a:solidFill>
              <a:latin typeface="+mn-ea"/>
              <a:cs typeface="ヒラギノ角ゴ Pro W6"/>
            </a:endParaRPr>
          </a:p>
          <a:p>
            <a:r>
              <a:rPr lang="ja-JP" altLang="en-US" b="1" dirty="0">
                <a:solidFill>
                  <a:srgbClr val="E94823"/>
                </a:solidFill>
                <a:latin typeface="+mn-ea"/>
                <a:cs typeface="ヒラギノ角ゴ Pro W6"/>
              </a:rPr>
              <a:t>　属するかを判定</a:t>
            </a:r>
            <a:endParaRPr lang="en-US" altLang="ja-JP" b="1" dirty="0">
              <a:solidFill>
                <a:srgbClr val="E94823"/>
              </a:solidFill>
              <a:latin typeface="+mn-ea"/>
              <a:cs typeface="ヒラギノ角ゴ Pro W6"/>
            </a:endParaRPr>
          </a:p>
          <a:p>
            <a:r>
              <a:rPr lang="ja-JP" altLang="en-US" sz="2000" b="1" dirty="0">
                <a:solidFill>
                  <a:srgbClr val="E94823"/>
                </a:solidFill>
                <a:latin typeface="+mn-ea"/>
                <a:cs typeface="ヒラギノ角ゴ Pro W6"/>
              </a:rPr>
              <a:t>・</a:t>
            </a:r>
            <a:r>
              <a:rPr lang="ja-JP" altLang="en-US" b="1" dirty="0">
                <a:solidFill>
                  <a:srgbClr val="E94823"/>
                </a:solidFill>
                <a:latin typeface="+mn-ea"/>
                <a:cs typeface="ヒラギノ角ゴ Pro W6"/>
              </a:rPr>
              <a:t>種類の判定</a:t>
            </a:r>
            <a:endParaRPr lang="en-US" altLang="ja-JP" sz="2000" b="1" dirty="0">
              <a:solidFill>
                <a:srgbClr val="E94823"/>
              </a:solidFill>
              <a:latin typeface="+mn-ea"/>
              <a:cs typeface="ヒラギノ角ゴ Pro W6"/>
            </a:endParaRPr>
          </a:p>
          <a:p>
            <a:r>
              <a:rPr lang="ja-JP" altLang="en-US" sz="2000" b="1" dirty="0">
                <a:solidFill>
                  <a:srgbClr val="E94823"/>
                </a:solidFill>
                <a:latin typeface="+mn-ea"/>
                <a:cs typeface="ヒラギノ角ゴ Pro W6"/>
              </a:rPr>
              <a:t>・</a:t>
            </a:r>
            <a:r>
              <a:rPr lang="ja-JP" altLang="en-US" b="1" dirty="0">
                <a:solidFill>
                  <a:srgbClr val="E94823"/>
                </a:solidFill>
                <a:latin typeface="+mn-ea"/>
                <a:cs typeface="ヒラギノ角ゴ Pro W6"/>
              </a:rPr>
              <a:t>メールの振り分け</a:t>
            </a:r>
            <a:endParaRPr lang="en-US" altLang="ja-JP" sz="2000" b="1" dirty="0">
              <a:solidFill>
                <a:srgbClr val="E94823"/>
              </a:solidFill>
              <a:latin typeface="+mn-ea"/>
              <a:cs typeface="ヒラギノ角ゴ Pro W6"/>
            </a:endParaRPr>
          </a:p>
          <a:p>
            <a:pPr>
              <a:spcBef>
                <a:spcPts val="600"/>
              </a:spcBef>
            </a:pPr>
            <a:r>
              <a:rPr lang="en-US" altLang="ja-JP" sz="2800" b="1" dirty="0">
                <a:solidFill>
                  <a:srgbClr val="E94823"/>
                </a:solidFill>
                <a:latin typeface="+mn-ea"/>
                <a:cs typeface="ヒラギノ角ゴ Pro W6"/>
              </a:rPr>
              <a:t> </a:t>
            </a:r>
            <a:r>
              <a:rPr lang="ja-JP" altLang="en-US" b="1" dirty="0">
                <a:solidFill>
                  <a:schemeClr val="tx2">
                    <a:lumMod val="75000"/>
                    <a:lumOff val="25000"/>
                  </a:schemeClr>
                </a:solidFill>
                <a:latin typeface="+mn-ea"/>
                <a:cs typeface="ヒラギノ角ゴ Pro W6"/>
              </a:rPr>
              <a:t>演習問題で扱います</a:t>
            </a:r>
            <a:endParaRPr lang="ja-JP" altLang="en-US" sz="2000" b="1" dirty="0">
              <a:solidFill>
                <a:schemeClr val="tx2">
                  <a:lumMod val="75000"/>
                  <a:lumOff val="25000"/>
                </a:schemeClr>
              </a:solidFill>
              <a:latin typeface="+mn-ea"/>
              <a:cs typeface="ヒラギノ角ゴ Pro W6"/>
            </a:endParaRPr>
          </a:p>
        </p:txBody>
      </p:sp>
      <p:grpSp>
        <p:nvGrpSpPr>
          <p:cNvPr id="7" name="グループ化 6">
            <a:extLst>
              <a:ext uri="{FF2B5EF4-FFF2-40B4-BE49-F238E27FC236}">
                <a16:creationId xmlns:a16="http://schemas.microsoft.com/office/drawing/2014/main" id="{F236D336-C3D0-46A9-A7EB-8B9DD57286FB}"/>
              </a:ext>
            </a:extLst>
          </p:cNvPr>
          <p:cNvGrpSpPr/>
          <p:nvPr/>
        </p:nvGrpSpPr>
        <p:grpSpPr>
          <a:xfrm>
            <a:off x="3388971" y="3276511"/>
            <a:ext cx="2488348" cy="1916711"/>
            <a:chOff x="2984825" y="3108928"/>
            <a:chExt cx="2929413" cy="2256452"/>
          </a:xfrm>
        </p:grpSpPr>
        <p:sp>
          <p:nvSpPr>
            <p:cNvPr id="31" name="正方形/長方形 30">
              <a:extLst>
                <a:ext uri="{FF2B5EF4-FFF2-40B4-BE49-F238E27FC236}">
                  <a16:creationId xmlns:a16="http://schemas.microsoft.com/office/drawing/2014/main" id="{8825A486-CB33-4BF8-9863-DE554726282F}"/>
                </a:ext>
              </a:extLst>
            </p:cNvPr>
            <p:cNvSpPr/>
            <p:nvPr/>
          </p:nvSpPr>
          <p:spPr>
            <a:xfrm>
              <a:off x="2984825" y="3108928"/>
              <a:ext cx="2929413" cy="2256452"/>
            </a:xfrm>
            <a:prstGeom prst="rect">
              <a:avLst/>
            </a:prstGeom>
            <a:solidFill>
              <a:srgbClr val="5694D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6" name="正方形/長方形 5">
              <a:extLst>
                <a:ext uri="{FF2B5EF4-FFF2-40B4-BE49-F238E27FC236}">
                  <a16:creationId xmlns:a16="http://schemas.microsoft.com/office/drawing/2014/main" id="{64F84CF2-642D-4EAD-BB8C-EEDF3D57953D}"/>
                </a:ext>
              </a:extLst>
            </p:cNvPr>
            <p:cNvSpPr/>
            <p:nvPr/>
          </p:nvSpPr>
          <p:spPr>
            <a:xfrm>
              <a:off x="3123651" y="3248291"/>
              <a:ext cx="2651760" cy="19426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grpSp>
      <p:cxnSp>
        <p:nvCxnSpPr>
          <p:cNvPr id="10" name="直線コネクタ 9">
            <a:extLst>
              <a:ext uri="{FF2B5EF4-FFF2-40B4-BE49-F238E27FC236}">
                <a16:creationId xmlns:a16="http://schemas.microsoft.com/office/drawing/2014/main" id="{55084A3C-2784-44A3-A86D-8DFB278CD1F0}"/>
              </a:ext>
            </a:extLst>
          </p:cNvPr>
          <p:cNvCxnSpPr/>
          <p:nvPr/>
        </p:nvCxnSpPr>
        <p:spPr>
          <a:xfrm>
            <a:off x="4059936" y="3529505"/>
            <a:ext cx="969264" cy="1343972"/>
          </a:xfrm>
          <a:prstGeom prst="line">
            <a:avLst/>
          </a:prstGeom>
          <a:ln w="28575">
            <a:solidFill>
              <a:srgbClr val="494949"/>
            </a:solidFill>
            <a:prstDash val="sysDash"/>
            <a:headEnd type="none" w="med" len="med"/>
            <a:tailEnd type="none" w="med" len="med"/>
          </a:ln>
        </p:spPr>
        <p:style>
          <a:lnRef idx="3">
            <a:schemeClr val="accent1"/>
          </a:lnRef>
          <a:fillRef idx="0">
            <a:schemeClr val="accent1"/>
          </a:fillRef>
          <a:effectRef idx="2">
            <a:schemeClr val="accent1"/>
          </a:effectRef>
          <a:fontRef idx="minor">
            <a:schemeClr val="tx1"/>
          </a:fontRef>
        </p:style>
      </p:cxnSp>
      <p:grpSp>
        <p:nvGrpSpPr>
          <p:cNvPr id="18" name="グループ化 17">
            <a:extLst>
              <a:ext uri="{FF2B5EF4-FFF2-40B4-BE49-F238E27FC236}">
                <a16:creationId xmlns:a16="http://schemas.microsoft.com/office/drawing/2014/main" id="{22C1E736-57A7-4EE4-8842-4C3C40C9533E}"/>
              </a:ext>
            </a:extLst>
          </p:cNvPr>
          <p:cNvGrpSpPr/>
          <p:nvPr/>
        </p:nvGrpSpPr>
        <p:grpSpPr>
          <a:xfrm>
            <a:off x="4877376" y="3632627"/>
            <a:ext cx="539496" cy="539496"/>
            <a:chOff x="4050792" y="1639431"/>
            <a:chExt cx="539496" cy="539496"/>
          </a:xfrm>
        </p:grpSpPr>
        <p:sp>
          <p:nvSpPr>
            <p:cNvPr id="11" name="楕円 10">
              <a:extLst>
                <a:ext uri="{FF2B5EF4-FFF2-40B4-BE49-F238E27FC236}">
                  <a16:creationId xmlns:a16="http://schemas.microsoft.com/office/drawing/2014/main" id="{8C4F5C05-CEC7-415A-A448-3F02318F23D8}"/>
                </a:ext>
              </a:extLst>
            </p:cNvPr>
            <p:cNvSpPr/>
            <p:nvPr/>
          </p:nvSpPr>
          <p:spPr>
            <a:xfrm>
              <a:off x="4050792" y="1639431"/>
              <a:ext cx="539496" cy="539496"/>
            </a:xfrm>
            <a:prstGeom prst="ellipse">
              <a:avLst/>
            </a:prstGeom>
            <a:solidFill>
              <a:srgbClr val="F36C3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12" name="テキスト ボックス 11">
              <a:extLst>
                <a:ext uri="{FF2B5EF4-FFF2-40B4-BE49-F238E27FC236}">
                  <a16:creationId xmlns:a16="http://schemas.microsoft.com/office/drawing/2014/main" id="{6F386D13-6B7E-48E1-9522-3863A311827F}"/>
                </a:ext>
              </a:extLst>
            </p:cNvPr>
            <p:cNvSpPr txBox="1"/>
            <p:nvPr/>
          </p:nvSpPr>
          <p:spPr>
            <a:xfrm>
              <a:off x="4125018" y="1743159"/>
              <a:ext cx="391044" cy="369332"/>
            </a:xfrm>
            <a:prstGeom prst="rect">
              <a:avLst/>
            </a:prstGeom>
            <a:noFill/>
          </p:spPr>
          <p:txBody>
            <a:bodyPr wrap="square" rtlCol="0">
              <a:spAutoFit/>
            </a:bodyPr>
            <a:lstStyle/>
            <a:p>
              <a:pPr algn="ctr" defTabSz="914400" fontAlgn="base">
                <a:spcBef>
                  <a:spcPct val="0"/>
                </a:spcBef>
                <a:spcAft>
                  <a:spcPct val="0"/>
                </a:spcAft>
              </a:pPr>
              <a:r>
                <a:rPr kumimoji="1" lang="en-US" altLang="ja-JP" b="1" dirty="0">
                  <a:solidFill>
                    <a:schemeClr val="bg1"/>
                  </a:solidFill>
                  <a:latin typeface="+mn-ea"/>
                </a:rPr>
                <a:t>A</a:t>
              </a:r>
              <a:endParaRPr kumimoji="1" lang="ja-JP" altLang="en-US" b="1" dirty="0">
                <a:solidFill>
                  <a:schemeClr val="bg1"/>
                </a:solidFill>
                <a:latin typeface="+mn-ea"/>
              </a:endParaRPr>
            </a:p>
          </p:txBody>
        </p:sp>
      </p:grpSp>
      <p:grpSp>
        <p:nvGrpSpPr>
          <p:cNvPr id="39" name="グループ化 38">
            <a:extLst>
              <a:ext uri="{FF2B5EF4-FFF2-40B4-BE49-F238E27FC236}">
                <a16:creationId xmlns:a16="http://schemas.microsoft.com/office/drawing/2014/main" id="{6CE87547-EF3E-43EC-AF21-AC1451CDC1F5}"/>
              </a:ext>
            </a:extLst>
          </p:cNvPr>
          <p:cNvGrpSpPr/>
          <p:nvPr/>
        </p:nvGrpSpPr>
        <p:grpSpPr>
          <a:xfrm>
            <a:off x="3622573" y="3860996"/>
            <a:ext cx="539496" cy="539496"/>
            <a:chOff x="4050792" y="1639431"/>
            <a:chExt cx="539496" cy="539496"/>
          </a:xfrm>
          <a:solidFill>
            <a:schemeClr val="tx2">
              <a:lumMod val="50000"/>
              <a:lumOff val="50000"/>
            </a:schemeClr>
          </a:solidFill>
        </p:grpSpPr>
        <p:sp>
          <p:nvSpPr>
            <p:cNvPr id="40" name="楕円 39">
              <a:extLst>
                <a:ext uri="{FF2B5EF4-FFF2-40B4-BE49-F238E27FC236}">
                  <a16:creationId xmlns:a16="http://schemas.microsoft.com/office/drawing/2014/main" id="{88FA6A1A-A383-494F-8B41-F7E4EA8F3144}"/>
                </a:ext>
              </a:extLst>
            </p:cNvPr>
            <p:cNvSpPr/>
            <p:nvPr/>
          </p:nvSpPr>
          <p:spPr>
            <a:xfrm>
              <a:off x="4050792" y="1639431"/>
              <a:ext cx="539496" cy="53949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41" name="テキスト ボックス 40">
              <a:extLst>
                <a:ext uri="{FF2B5EF4-FFF2-40B4-BE49-F238E27FC236}">
                  <a16:creationId xmlns:a16="http://schemas.microsoft.com/office/drawing/2014/main" id="{F262CC83-93BC-41CD-8EEA-C10878C29B33}"/>
                </a:ext>
              </a:extLst>
            </p:cNvPr>
            <p:cNvSpPr txBox="1"/>
            <p:nvPr/>
          </p:nvSpPr>
          <p:spPr>
            <a:xfrm>
              <a:off x="4125018" y="1743159"/>
              <a:ext cx="391044" cy="369332"/>
            </a:xfrm>
            <a:prstGeom prst="rect">
              <a:avLst/>
            </a:prstGeom>
            <a:noFill/>
            <a:ln>
              <a:noFill/>
            </a:ln>
          </p:spPr>
          <p:txBody>
            <a:bodyPr wrap="square" rtlCol="0">
              <a:spAutoFit/>
            </a:bodyPr>
            <a:lstStyle/>
            <a:p>
              <a:pPr algn="ctr" defTabSz="914400" fontAlgn="base">
                <a:spcBef>
                  <a:spcPct val="0"/>
                </a:spcBef>
                <a:spcAft>
                  <a:spcPct val="0"/>
                </a:spcAft>
              </a:pPr>
              <a:r>
                <a:rPr kumimoji="1" lang="en-US" altLang="ja-JP" b="1" dirty="0">
                  <a:solidFill>
                    <a:schemeClr val="bg1"/>
                  </a:solidFill>
                  <a:latin typeface="+mn-ea"/>
                </a:rPr>
                <a:t>B</a:t>
              </a:r>
              <a:endParaRPr kumimoji="1" lang="ja-JP" altLang="en-US" b="1" dirty="0">
                <a:solidFill>
                  <a:schemeClr val="bg1"/>
                </a:solidFill>
                <a:latin typeface="+mn-ea"/>
              </a:endParaRPr>
            </a:p>
          </p:txBody>
        </p:sp>
      </p:grpSp>
      <p:grpSp>
        <p:nvGrpSpPr>
          <p:cNvPr id="42" name="グループ化 41">
            <a:extLst>
              <a:ext uri="{FF2B5EF4-FFF2-40B4-BE49-F238E27FC236}">
                <a16:creationId xmlns:a16="http://schemas.microsoft.com/office/drawing/2014/main" id="{45CD8E4B-D122-4C0E-A7FF-F3E93605DA01}"/>
              </a:ext>
            </a:extLst>
          </p:cNvPr>
          <p:cNvGrpSpPr/>
          <p:nvPr/>
        </p:nvGrpSpPr>
        <p:grpSpPr>
          <a:xfrm>
            <a:off x="4194976" y="4423275"/>
            <a:ext cx="539496" cy="539496"/>
            <a:chOff x="4050792" y="1639431"/>
            <a:chExt cx="539496" cy="539496"/>
          </a:xfrm>
          <a:solidFill>
            <a:schemeClr val="tx2">
              <a:lumMod val="50000"/>
              <a:lumOff val="50000"/>
            </a:schemeClr>
          </a:solidFill>
        </p:grpSpPr>
        <p:sp>
          <p:nvSpPr>
            <p:cNvPr id="43" name="楕円 42">
              <a:extLst>
                <a:ext uri="{FF2B5EF4-FFF2-40B4-BE49-F238E27FC236}">
                  <a16:creationId xmlns:a16="http://schemas.microsoft.com/office/drawing/2014/main" id="{2E2084E6-C008-4DD3-B3A5-5E490583D4C2}"/>
                </a:ext>
              </a:extLst>
            </p:cNvPr>
            <p:cNvSpPr/>
            <p:nvPr/>
          </p:nvSpPr>
          <p:spPr>
            <a:xfrm>
              <a:off x="4050792" y="1639431"/>
              <a:ext cx="539496" cy="53949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44" name="テキスト ボックス 43">
              <a:extLst>
                <a:ext uri="{FF2B5EF4-FFF2-40B4-BE49-F238E27FC236}">
                  <a16:creationId xmlns:a16="http://schemas.microsoft.com/office/drawing/2014/main" id="{B3BD18BE-37E8-439E-9EA7-0FB6AB3DBD5A}"/>
                </a:ext>
              </a:extLst>
            </p:cNvPr>
            <p:cNvSpPr txBox="1"/>
            <p:nvPr/>
          </p:nvSpPr>
          <p:spPr>
            <a:xfrm>
              <a:off x="4125018" y="1743159"/>
              <a:ext cx="391044" cy="369332"/>
            </a:xfrm>
            <a:prstGeom prst="rect">
              <a:avLst/>
            </a:prstGeom>
            <a:noFill/>
            <a:ln>
              <a:noFill/>
            </a:ln>
          </p:spPr>
          <p:txBody>
            <a:bodyPr wrap="square" rtlCol="0">
              <a:spAutoFit/>
            </a:bodyPr>
            <a:lstStyle/>
            <a:p>
              <a:pPr algn="ctr" defTabSz="914400" fontAlgn="base">
                <a:spcBef>
                  <a:spcPct val="0"/>
                </a:spcBef>
                <a:spcAft>
                  <a:spcPct val="0"/>
                </a:spcAft>
              </a:pPr>
              <a:r>
                <a:rPr kumimoji="1" lang="en-US" altLang="ja-JP" b="1" dirty="0">
                  <a:solidFill>
                    <a:schemeClr val="bg1"/>
                  </a:solidFill>
                  <a:latin typeface="+mn-ea"/>
                </a:rPr>
                <a:t>B</a:t>
              </a:r>
              <a:endParaRPr kumimoji="1" lang="ja-JP" altLang="en-US" b="1" dirty="0">
                <a:solidFill>
                  <a:schemeClr val="bg1"/>
                </a:solidFill>
                <a:latin typeface="+mn-ea"/>
              </a:endParaRPr>
            </a:p>
          </p:txBody>
        </p:sp>
      </p:grpSp>
      <p:grpSp>
        <p:nvGrpSpPr>
          <p:cNvPr id="45" name="グループ化 44">
            <a:extLst>
              <a:ext uri="{FF2B5EF4-FFF2-40B4-BE49-F238E27FC236}">
                <a16:creationId xmlns:a16="http://schemas.microsoft.com/office/drawing/2014/main" id="{512954D8-B082-4E4F-B5E9-C379B8BD995A}"/>
              </a:ext>
            </a:extLst>
          </p:cNvPr>
          <p:cNvGrpSpPr/>
          <p:nvPr/>
        </p:nvGrpSpPr>
        <p:grpSpPr>
          <a:xfrm>
            <a:off x="8936890" y="3274592"/>
            <a:ext cx="2488348" cy="1916711"/>
            <a:chOff x="2984825" y="3108928"/>
            <a:chExt cx="2929413" cy="2256452"/>
          </a:xfrm>
        </p:grpSpPr>
        <p:sp>
          <p:nvSpPr>
            <p:cNvPr id="46" name="正方形/長方形 45">
              <a:extLst>
                <a:ext uri="{FF2B5EF4-FFF2-40B4-BE49-F238E27FC236}">
                  <a16:creationId xmlns:a16="http://schemas.microsoft.com/office/drawing/2014/main" id="{6DB7D459-70F2-4E47-83E8-E53E9583FFE7}"/>
                </a:ext>
              </a:extLst>
            </p:cNvPr>
            <p:cNvSpPr/>
            <p:nvPr/>
          </p:nvSpPr>
          <p:spPr>
            <a:xfrm>
              <a:off x="2984825" y="3108928"/>
              <a:ext cx="2929413" cy="2256452"/>
            </a:xfrm>
            <a:prstGeom prst="rect">
              <a:avLst/>
            </a:prstGeom>
            <a:solidFill>
              <a:srgbClr val="5694D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58" name="正方形/長方形 57">
              <a:extLst>
                <a:ext uri="{FF2B5EF4-FFF2-40B4-BE49-F238E27FC236}">
                  <a16:creationId xmlns:a16="http://schemas.microsoft.com/office/drawing/2014/main" id="{2635012F-A0C2-4B06-88D7-463B05F32554}"/>
                </a:ext>
              </a:extLst>
            </p:cNvPr>
            <p:cNvSpPr/>
            <p:nvPr/>
          </p:nvSpPr>
          <p:spPr>
            <a:xfrm>
              <a:off x="3123651" y="3248291"/>
              <a:ext cx="2651760" cy="19426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grpSp>
      <p:grpSp>
        <p:nvGrpSpPr>
          <p:cNvPr id="60" name="グループ化 59">
            <a:extLst>
              <a:ext uri="{FF2B5EF4-FFF2-40B4-BE49-F238E27FC236}">
                <a16:creationId xmlns:a16="http://schemas.microsoft.com/office/drawing/2014/main" id="{8C617A7E-E433-437E-B85F-CC19234DE6AC}"/>
              </a:ext>
            </a:extLst>
          </p:cNvPr>
          <p:cNvGrpSpPr/>
          <p:nvPr/>
        </p:nvGrpSpPr>
        <p:grpSpPr>
          <a:xfrm>
            <a:off x="10425295" y="3630708"/>
            <a:ext cx="539496" cy="539496"/>
            <a:chOff x="4050792" y="1639431"/>
            <a:chExt cx="539496" cy="539496"/>
          </a:xfrm>
        </p:grpSpPr>
        <p:sp>
          <p:nvSpPr>
            <p:cNvPr id="61" name="楕円 60">
              <a:extLst>
                <a:ext uri="{FF2B5EF4-FFF2-40B4-BE49-F238E27FC236}">
                  <a16:creationId xmlns:a16="http://schemas.microsoft.com/office/drawing/2014/main" id="{FBC05B0D-04AC-4D5E-9425-201CADEF4B30}"/>
                </a:ext>
              </a:extLst>
            </p:cNvPr>
            <p:cNvSpPr/>
            <p:nvPr/>
          </p:nvSpPr>
          <p:spPr>
            <a:xfrm>
              <a:off x="4050792" y="1639431"/>
              <a:ext cx="539496" cy="539496"/>
            </a:xfrm>
            <a:prstGeom prst="ellipse">
              <a:avLst/>
            </a:prstGeom>
            <a:solidFill>
              <a:srgbClr val="F36C3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62" name="テキスト ボックス 61">
              <a:extLst>
                <a:ext uri="{FF2B5EF4-FFF2-40B4-BE49-F238E27FC236}">
                  <a16:creationId xmlns:a16="http://schemas.microsoft.com/office/drawing/2014/main" id="{F55C0F00-A316-4157-A4AF-B0BAAEB05BAF}"/>
                </a:ext>
              </a:extLst>
            </p:cNvPr>
            <p:cNvSpPr txBox="1"/>
            <p:nvPr/>
          </p:nvSpPr>
          <p:spPr>
            <a:xfrm>
              <a:off x="4125018" y="1743159"/>
              <a:ext cx="391044" cy="369332"/>
            </a:xfrm>
            <a:prstGeom prst="rect">
              <a:avLst/>
            </a:prstGeom>
            <a:noFill/>
          </p:spPr>
          <p:txBody>
            <a:bodyPr wrap="square" rtlCol="0">
              <a:spAutoFit/>
            </a:bodyPr>
            <a:lstStyle/>
            <a:p>
              <a:pPr algn="ctr" defTabSz="914400" fontAlgn="base">
                <a:spcBef>
                  <a:spcPct val="0"/>
                </a:spcBef>
                <a:spcAft>
                  <a:spcPct val="0"/>
                </a:spcAft>
              </a:pPr>
              <a:r>
                <a:rPr kumimoji="1" lang="en-US" altLang="ja-JP" b="1" dirty="0">
                  <a:solidFill>
                    <a:schemeClr val="bg1"/>
                  </a:solidFill>
                  <a:latin typeface="+mn-ea"/>
                </a:rPr>
                <a:t>A</a:t>
              </a:r>
              <a:endParaRPr kumimoji="1" lang="ja-JP" altLang="en-US" b="1" dirty="0">
                <a:solidFill>
                  <a:schemeClr val="bg1"/>
                </a:solidFill>
                <a:latin typeface="+mn-ea"/>
              </a:endParaRPr>
            </a:p>
          </p:txBody>
        </p:sp>
      </p:grpSp>
      <p:grpSp>
        <p:nvGrpSpPr>
          <p:cNvPr id="63" name="グループ化 62">
            <a:extLst>
              <a:ext uri="{FF2B5EF4-FFF2-40B4-BE49-F238E27FC236}">
                <a16:creationId xmlns:a16="http://schemas.microsoft.com/office/drawing/2014/main" id="{82DAE9FB-DF8A-47FF-9993-0AD6A7971FBB}"/>
              </a:ext>
            </a:extLst>
          </p:cNvPr>
          <p:cNvGrpSpPr/>
          <p:nvPr/>
        </p:nvGrpSpPr>
        <p:grpSpPr>
          <a:xfrm>
            <a:off x="9170492" y="3859077"/>
            <a:ext cx="539496" cy="539496"/>
            <a:chOff x="4050792" y="1639431"/>
            <a:chExt cx="539496" cy="539496"/>
          </a:xfrm>
          <a:solidFill>
            <a:schemeClr val="tx2">
              <a:lumMod val="50000"/>
              <a:lumOff val="50000"/>
            </a:schemeClr>
          </a:solidFill>
        </p:grpSpPr>
        <p:sp>
          <p:nvSpPr>
            <p:cNvPr id="64" name="楕円 63">
              <a:extLst>
                <a:ext uri="{FF2B5EF4-FFF2-40B4-BE49-F238E27FC236}">
                  <a16:creationId xmlns:a16="http://schemas.microsoft.com/office/drawing/2014/main" id="{FAB50CC3-D52A-4BD1-9B20-1BC1FF7A6FAA}"/>
                </a:ext>
              </a:extLst>
            </p:cNvPr>
            <p:cNvSpPr/>
            <p:nvPr/>
          </p:nvSpPr>
          <p:spPr>
            <a:xfrm>
              <a:off x="4050792" y="1639431"/>
              <a:ext cx="539496" cy="53949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65" name="テキスト ボックス 64">
              <a:extLst>
                <a:ext uri="{FF2B5EF4-FFF2-40B4-BE49-F238E27FC236}">
                  <a16:creationId xmlns:a16="http://schemas.microsoft.com/office/drawing/2014/main" id="{A27E246B-65C5-42B1-920D-091EE096D109}"/>
                </a:ext>
              </a:extLst>
            </p:cNvPr>
            <p:cNvSpPr txBox="1"/>
            <p:nvPr/>
          </p:nvSpPr>
          <p:spPr>
            <a:xfrm>
              <a:off x="4125018" y="1743159"/>
              <a:ext cx="391044" cy="369332"/>
            </a:xfrm>
            <a:prstGeom prst="rect">
              <a:avLst/>
            </a:prstGeom>
            <a:noFill/>
            <a:ln>
              <a:noFill/>
            </a:ln>
          </p:spPr>
          <p:txBody>
            <a:bodyPr wrap="square" rtlCol="0">
              <a:spAutoFit/>
            </a:bodyPr>
            <a:lstStyle/>
            <a:p>
              <a:pPr algn="ctr" defTabSz="914400" fontAlgn="base">
                <a:spcBef>
                  <a:spcPct val="0"/>
                </a:spcBef>
                <a:spcAft>
                  <a:spcPct val="0"/>
                </a:spcAft>
              </a:pPr>
              <a:r>
                <a:rPr kumimoji="1" lang="en-US" altLang="ja-JP" b="1" dirty="0">
                  <a:solidFill>
                    <a:schemeClr val="bg1"/>
                  </a:solidFill>
                  <a:latin typeface="+mn-ea"/>
                </a:rPr>
                <a:t>B</a:t>
              </a:r>
              <a:endParaRPr kumimoji="1" lang="ja-JP" altLang="en-US" b="1" dirty="0">
                <a:solidFill>
                  <a:schemeClr val="bg1"/>
                </a:solidFill>
                <a:latin typeface="+mn-ea"/>
              </a:endParaRPr>
            </a:p>
          </p:txBody>
        </p:sp>
      </p:grpSp>
      <p:grpSp>
        <p:nvGrpSpPr>
          <p:cNvPr id="66" name="グループ化 65">
            <a:extLst>
              <a:ext uri="{FF2B5EF4-FFF2-40B4-BE49-F238E27FC236}">
                <a16:creationId xmlns:a16="http://schemas.microsoft.com/office/drawing/2014/main" id="{27169C8D-B67A-4E83-B60D-BE4CEA23C314}"/>
              </a:ext>
            </a:extLst>
          </p:cNvPr>
          <p:cNvGrpSpPr/>
          <p:nvPr/>
        </p:nvGrpSpPr>
        <p:grpSpPr>
          <a:xfrm>
            <a:off x="10052348" y="4449508"/>
            <a:ext cx="539496" cy="539496"/>
            <a:chOff x="4050792" y="1639431"/>
            <a:chExt cx="539496" cy="539496"/>
          </a:xfrm>
          <a:solidFill>
            <a:schemeClr val="tx2">
              <a:lumMod val="50000"/>
              <a:lumOff val="50000"/>
            </a:schemeClr>
          </a:solidFill>
        </p:grpSpPr>
        <p:sp>
          <p:nvSpPr>
            <p:cNvPr id="67" name="楕円 66">
              <a:extLst>
                <a:ext uri="{FF2B5EF4-FFF2-40B4-BE49-F238E27FC236}">
                  <a16:creationId xmlns:a16="http://schemas.microsoft.com/office/drawing/2014/main" id="{B5190648-A301-4D39-8D0C-B407FDD9B504}"/>
                </a:ext>
              </a:extLst>
            </p:cNvPr>
            <p:cNvSpPr/>
            <p:nvPr/>
          </p:nvSpPr>
          <p:spPr>
            <a:xfrm>
              <a:off x="4050792" y="1639431"/>
              <a:ext cx="539496" cy="539496"/>
            </a:xfrm>
            <a:prstGeom prst="ellipse">
              <a:avLst/>
            </a:prstGeom>
            <a:solidFill>
              <a:srgbClr val="00879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68" name="テキスト ボックス 67">
              <a:extLst>
                <a:ext uri="{FF2B5EF4-FFF2-40B4-BE49-F238E27FC236}">
                  <a16:creationId xmlns:a16="http://schemas.microsoft.com/office/drawing/2014/main" id="{750D82C8-AE93-4549-A171-0E9A0BACA1B6}"/>
                </a:ext>
              </a:extLst>
            </p:cNvPr>
            <p:cNvSpPr txBox="1"/>
            <p:nvPr/>
          </p:nvSpPr>
          <p:spPr>
            <a:xfrm>
              <a:off x="4125018" y="1743159"/>
              <a:ext cx="391044" cy="369332"/>
            </a:xfrm>
            <a:prstGeom prst="rect">
              <a:avLst/>
            </a:prstGeom>
            <a:noFill/>
            <a:ln>
              <a:noFill/>
            </a:ln>
          </p:spPr>
          <p:txBody>
            <a:bodyPr wrap="square" rtlCol="0">
              <a:spAutoFit/>
            </a:bodyPr>
            <a:lstStyle/>
            <a:p>
              <a:pPr algn="ctr" defTabSz="914400" fontAlgn="base">
                <a:spcBef>
                  <a:spcPct val="0"/>
                </a:spcBef>
                <a:spcAft>
                  <a:spcPct val="0"/>
                </a:spcAft>
              </a:pPr>
              <a:r>
                <a:rPr kumimoji="1" lang="en-US" altLang="ja-JP" b="1" dirty="0">
                  <a:solidFill>
                    <a:schemeClr val="bg1"/>
                  </a:solidFill>
                  <a:latin typeface="+mn-ea"/>
                </a:rPr>
                <a:t>C</a:t>
              </a:r>
              <a:endParaRPr kumimoji="1" lang="ja-JP" altLang="en-US" b="1" dirty="0">
                <a:solidFill>
                  <a:schemeClr val="bg1"/>
                </a:solidFill>
                <a:latin typeface="+mn-ea"/>
              </a:endParaRPr>
            </a:p>
          </p:txBody>
        </p:sp>
      </p:grpSp>
      <p:sp>
        <p:nvSpPr>
          <p:cNvPr id="20" name="フリーフォーム: 図形 19">
            <a:extLst>
              <a:ext uri="{FF2B5EF4-FFF2-40B4-BE49-F238E27FC236}">
                <a16:creationId xmlns:a16="http://schemas.microsoft.com/office/drawing/2014/main" id="{DCFFB8A0-16B2-43F5-9CEF-307EBBF11A69}"/>
              </a:ext>
            </a:extLst>
          </p:cNvPr>
          <p:cNvSpPr/>
          <p:nvPr/>
        </p:nvSpPr>
        <p:spPr>
          <a:xfrm>
            <a:off x="9201889" y="3923044"/>
            <a:ext cx="850459" cy="729024"/>
          </a:xfrm>
          <a:custGeom>
            <a:avLst/>
            <a:gdLst>
              <a:gd name="connsiteX0" fmla="*/ 813816 w 821465"/>
              <a:gd name="connsiteY0" fmla="*/ 0 h 1161288"/>
              <a:gd name="connsiteX1" fmla="*/ 704088 w 821465"/>
              <a:gd name="connsiteY1" fmla="*/ 896112 h 1161288"/>
              <a:gd name="connsiteX2" fmla="*/ 0 w 821465"/>
              <a:gd name="connsiteY2" fmla="*/ 1161288 h 1161288"/>
            </a:gdLst>
            <a:ahLst/>
            <a:cxnLst>
              <a:cxn ang="0">
                <a:pos x="connsiteX0" y="connsiteY0"/>
              </a:cxn>
              <a:cxn ang="0">
                <a:pos x="connsiteX1" y="connsiteY1"/>
              </a:cxn>
              <a:cxn ang="0">
                <a:pos x="connsiteX2" y="connsiteY2"/>
              </a:cxn>
            </a:cxnLst>
            <a:rect l="l" t="t" r="r" b="b"/>
            <a:pathLst>
              <a:path w="821465" h="1161288">
                <a:moveTo>
                  <a:pt x="813816" y="0"/>
                </a:moveTo>
                <a:cubicBezTo>
                  <a:pt x="826770" y="351282"/>
                  <a:pt x="839724" y="702564"/>
                  <a:pt x="704088" y="896112"/>
                </a:cubicBezTo>
                <a:cubicBezTo>
                  <a:pt x="568452" y="1089660"/>
                  <a:pt x="284226" y="1125474"/>
                  <a:pt x="0" y="1161288"/>
                </a:cubicBezTo>
              </a:path>
            </a:pathLst>
          </a:custGeom>
          <a:noFill/>
          <a:ln w="28575">
            <a:solidFill>
              <a:srgbClr val="BFBFB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9" name="フリーフォーム: 図形 68">
            <a:extLst>
              <a:ext uri="{FF2B5EF4-FFF2-40B4-BE49-F238E27FC236}">
                <a16:creationId xmlns:a16="http://schemas.microsoft.com/office/drawing/2014/main" id="{8E540A4A-79E7-4C03-BC4A-53BD7DFD37AC}"/>
              </a:ext>
            </a:extLst>
          </p:cNvPr>
          <p:cNvSpPr/>
          <p:nvPr/>
        </p:nvSpPr>
        <p:spPr>
          <a:xfrm rot="6523648">
            <a:off x="10254059" y="3274781"/>
            <a:ext cx="792243" cy="1453635"/>
          </a:xfrm>
          <a:custGeom>
            <a:avLst/>
            <a:gdLst>
              <a:gd name="connsiteX0" fmla="*/ 813816 w 821465"/>
              <a:gd name="connsiteY0" fmla="*/ 0 h 1161288"/>
              <a:gd name="connsiteX1" fmla="*/ 704088 w 821465"/>
              <a:gd name="connsiteY1" fmla="*/ 896112 h 1161288"/>
              <a:gd name="connsiteX2" fmla="*/ 0 w 821465"/>
              <a:gd name="connsiteY2" fmla="*/ 1161288 h 1161288"/>
            </a:gdLst>
            <a:ahLst/>
            <a:cxnLst>
              <a:cxn ang="0">
                <a:pos x="connsiteX0" y="connsiteY0"/>
              </a:cxn>
              <a:cxn ang="0">
                <a:pos x="connsiteX1" y="connsiteY1"/>
              </a:cxn>
              <a:cxn ang="0">
                <a:pos x="connsiteX2" y="connsiteY2"/>
              </a:cxn>
            </a:cxnLst>
            <a:rect l="l" t="t" r="r" b="b"/>
            <a:pathLst>
              <a:path w="821465" h="1161288">
                <a:moveTo>
                  <a:pt x="813816" y="0"/>
                </a:moveTo>
                <a:cubicBezTo>
                  <a:pt x="826770" y="351282"/>
                  <a:pt x="839724" y="702564"/>
                  <a:pt x="704088" y="896112"/>
                </a:cubicBezTo>
                <a:cubicBezTo>
                  <a:pt x="568452" y="1089660"/>
                  <a:pt x="284226" y="1125474"/>
                  <a:pt x="0" y="1161288"/>
                </a:cubicBezTo>
              </a:path>
            </a:pathLst>
          </a:custGeom>
          <a:noFill/>
          <a:ln w="28575">
            <a:solidFill>
              <a:srgbClr val="BFBFB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テキスト ボックス 20">
            <a:extLst>
              <a:ext uri="{FF2B5EF4-FFF2-40B4-BE49-F238E27FC236}">
                <a16:creationId xmlns:a16="http://schemas.microsoft.com/office/drawing/2014/main" id="{5B45F097-940C-4070-9FEE-2746F953FA8D}"/>
              </a:ext>
            </a:extLst>
          </p:cNvPr>
          <p:cNvSpPr txBox="1"/>
          <p:nvPr/>
        </p:nvSpPr>
        <p:spPr>
          <a:xfrm>
            <a:off x="3591835" y="2845624"/>
            <a:ext cx="2136822" cy="338554"/>
          </a:xfrm>
          <a:prstGeom prst="rect">
            <a:avLst/>
          </a:prstGeom>
          <a:noFill/>
        </p:spPr>
        <p:txBody>
          <a:bodyPr wrap="square" rtlCol="0">
            <a:spAutoFit/>
          </a:bodyPr>
          <a:lstStyle/>
          <a:p>
            <a:pPr algn="ctr" defTabSz="914400" fontAlgn="base">
              <a:spcBef>
                <a:spcPct val="0"/>
              </a:spcBef>
              <a:spcAft>
                <a:spcPct val="0"/>
              </a:spcAft>
            </a:pPr>
            <a:r>
              <a:rPr kumimoji="1" lang="ja-JP" altLang="en-US" sz="1600" b="1" dirty="0">
                <a:solidFill>
                  <a:srgbClr val="494949"/>
                </a:solidFill>
                <a:latin typeface="+mn-ea"/>
              </a:rPr>
              <a:t>データを</a:t>
            </a:r>
            <a:r>
              <a:rPr kumimoji="1" lang="en-US" altLang="ja-JP" sz="1600" b="1" dirty="0">
                <a:solidFill>
                  <a:srgbClr val="494949"/>
                </a:solidFill>
                <a:latin typeface="+mn-ea"/>
              </a:rPr>
              <a:t>2</a:t>
            </a:r>
            <a:r>
              <a:rPr kumimoji="1" lang="ja-JP" altLang="en-US" sz="1600" b="1" dirty="0">
                <a:solidFill>
                  <a:srgbClr val="494949"/>
                </a:solidFill>
                <a:latin typeface="+mn-ea"/>
              </a:rPr>
              <a:t>つに分類</a:t>
            </a:r>
          </a:p>
        </p:txBody>
      </p:sp>
      <p:sp>
        <p:nvSpPr>
          <p:cNvPr id="70" name="テキスト ボックス 69">
            <a:extLst>
              <a:ext uri="{FF2B5EF4-FFF2-40B4-BE49-F238E27FC236}">
                <a16:creationId xmlns:a16="http://schemas.microsoft.com/office/drawing/2014/main" id="{26FCD655-806A-4CF5-A80A-E92BCBF89F43}"/>
              </a:ext>
            </a:extLst>
          </p:cNvPr>
          <p:cNvSpPr txBox="1"/>
          <p:nvPr/>
        </p:nvSpPr>
        <p:spPr>
          <a:xfrm>
            <a:off x="8886972" y="2842421"/>
            <a:ext cx="2479204" cy="338554"/>
          </a:xfrm>
          <a:prstGeom prst="rect">
            <a:avLst/>
          </a:prstGeom>
          <a:noFill/>
        </p:spPr>
        <p:txBody>
          <a:bodyPr wrap="square" rtlCol="0">
            <a:spAutoFit/>
          </a:bodyPr>
          <a:lstStyle/>
          <a:p>
            <a:pPr algn="ctr" defTabSz="914400" fontAlgn="base">
              <a:spcBef>
                <a:spcPct val="0"/>
              </a:spcBef>
              <a:spcAft>
                <a:spcPct val="0"/>
              </a:spcAft>
            </a:pPr>
            <a:r>
              <a:rPr kumimoji="1" lang="ja-JP" altLang="en-US" sz="1600" b="1" dirty="0">
                <a:solidFill>
                  <a:srgbClr val="494949"/>
                </a:solidFill>
                <a:latin typeface="+mn-ea"/>
              </a:rPr>
              <a:t>データを</a:t>
            </a:r>
            <a:r>
              <a:rPr kumimoji="1" lang="en-US" altLang="ja-JP" sz="1600" b="1" dirty="0">
                <a:solidFill>
                  <a:srgbClr val="494949"/>
                </a:solidFill>
                <a:latin typeface="+mn-ea"/>
              </a:rPr>
              <a:t>3</a:t>
            </a:r>
            <a:r>
              <a:rPr kumimoji="1" lang="ja-JP" altLang="en-US" sz="1600" b="1" dirty="0">
                <a:solidFill>
                  <a:srgbClr val="494949"/>
                </a:solidFill>
                <a:latin typeface="+mn-ea"/>
              </a:rPr>
              <a:t>つ以上に分類</a:t>
            </a:r>
          </a:p>
        </p:txBody>
      </p:sp>
    </p:spTree>
    <p:extLst>
      <p:ext uri="{BB962C8B-B14F-4D97-AF65-F5344CB8AC3E}">
        <p14:creationId xmlns:p14="http://schemas.microsoft.com/office/powerpoint/2010/main" val="3726954624"/>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lang="en-US" altLang="ja-JP" dirty="0"/>
              <a:t>3-1-6.</a:t>
            </a:r>
            <a:r>
              <a:rPr lang="ja-JP" altLang="en-US" dirty="0"/>
              <a:t>ロジスティック回帰の原理</a:t>
            </a:r>
            <a:endParaRPr kumimoji="1" lang="ja-JP" altLang="en-US" dirty="0"/>
          </a:p>
        </p:txBody>
      </p:sp>
      <p:sp>
        <p:nvSpPr>
          <p:cNvPr id="4" name="スライド番号プレースホルダー 3">
            <a:extLst>
              <a:ext uri="{FF2B5EF4-FFF2-40B4-BE49-F238E27FC236}">
                <a16:creationId xmlns:a16="http://schemas.microsoft.com/office/drawing/2014/main" id="{E5EB0D68-689B-42ED-8710-E9CD8551A649}"/>
              </a:ext>
            </a:extLst>
          </p:cNvPr>
          <p:cNvSpPr>
            <a:spLocks noGrp="1"/>
          </p:cNvSpPr>
          <p:nvPr>
            <p:ph type="sldNum" sz="quarter" idx="10"/>
          </p:nvPr>
        </p:nvSpPr>
        <p:spPr/>
        <p:txBody>
          <a:bodyPr/>
          <a:lstStyle/>
          <a:p>
            <a:fld id="{5D750650-B10A-47BF-93C2-E1678438B37A}" type="slidenum">
              <a:rPr kumimoji="1" lang="ja-JP" altLang="en-US" smtClean="0"/>
              <a:pPr/>
              <a:t>205</a:t>
            </a:fld>
            <a:endParaRPr kumimoji="1" lang="ja-JP" altLang="en-US"/>
          </a:p>
        </p:txBody>
      </p:sp>
      <p:sp>
        <p:nvSpPr>
          <p:cNvPr id="6" name="四角形: 角を丸くする 5">
            <a:extLst>
              <a:ext uri="{FF2B5EF4-FFF2-40B4-BE49-F238E27FC236}">
                <a16:creationId xmlns:a16="http://schemas.microsoft.com/office/drawing/2014/main" id="{CE0EEC88-3C86-4B7D-A3E6-94ECC43FAA14}"/>
              </a:ext>
            </a:extLst>
          </p:cNvPr>
          <p:cNvSpPr/>
          <p:nvPr/>
        </p:nvSpPr>
        <p:spPr bwMode="auto">
          <a:xfrm>
            <a:off x="483010" y="1439765"/>
            <a:ext cx="5377860" cy="577189"/>
          </a:xfrm>
          <a:prstGeom prst="roundRect">
            <a:avLst>
              <a:gd name="adj" fmla="val 13183"/>
            </a:avLst>
          </a:prstGeom>
          <a:solidFill>
            <a:srgbClr val="00879E"/>
          </a:solidFill>
          <a:ln w="19050" algn="ctr">
            <a:solidFill>
              <a:srgbClr val="00879E"/>
            </a:solidFill>
            <a:prstDash val="solid"/>
            <a:round/>
            <a:headEnd/>
            <a:tailEnd/>
          </a:ln>
          <a:effectLst/>
        </p:spPr>
        <p:txBody>
          <a:bodyPr wrap="none" rtlCol="0" anchor="ctr"/>
          <a:lstStyle/>
          <a:p>
            <a:pPr algn="ctr" fontAlgn="base">
              <a:spcBef>
                <a:spcPct val="0"/>
              </a:spcBef>
              <a:spcAft>
                <a:spcPct val="0"/>
              </a:spcAft>
            </a:pPr>
            <a:endParaRPr kumimoji="1" lang="ja-JP" altLang="en-US" dirty="0">
              <a:solidFill>
                <a:schemeClr val="bg1"/>
              </a:solidFill>
              <a:latin typeface="Arial" pitchFamily="34" charset="0"/>
              <a:ea typeface="ＭＳ Ｐゴシック" pitchFamily="50" charset="-128"/>
            </a:endParaRPr>
          </a:p>
        </p:txBody>
      </p:sp>
      <p:sp>
        <p:nvSpPr>
          <p:cNvPr id="7" name="正方形/長方形 6">
            <a:extLst>
              <a:ext uri="{FF2B5EF4-FFF2-40B4-BE49-F238E27FC236}">
                <a16:creationId xmlns:a16="http://schemas.microsoft.com/office/drawing/2014/main" id="{A1615F4B-BAD6-4E3A-BB0D-223DCFF8939E}"/>
              </a:ext>
            </a:extLst>
          </p:cNvPr>
          <p:cNvSpPr/>
          <p:nvPr/>
        </p:nvSpPr>
        <p:spPr>
          <a:xfrm>
            <a:off x="616132" y="1558520"/>
            <a:ext cx="4760242" cy="440120"/>
          </a:xfrm>
          <a:prstGeom prst="rect">
            <a:avLst/>
          </a:prstGeom>
          <a:noFill/>
          <a:ln w="19050" algn="ctr">
            <a:noFill/>
            <a:prstDash val="dash"/>
            <a:round/>
            <a:headEnd/>
            <a:tailEnd/>
          </a:ln>
          <a:effectLst/>
        </p:spPr>
        <p:txBody>
          <a:bodyPr wrap="none" rtlCol="0" anchor="ctr"/>
          <a:lstStyle/>
          <a:p>
            <a:pPr fontAlgn="base">
              <a:spcBef>
                <a:spcPct val="0"/>
              </a:spcBef>
              <a:spcAft>
                <a:spcPct val="0"/>
              </a:spcAft>
            </a:pPr>
            <a:r>
              <a:rPr kumimoji="1" lang="ja-JP" altLang="en-US" sz="2200" b="1" spc="300" dirty="0">
                <a:solidFill>
                  <a:schemeClr val="bg1"/>
                </a:solidFill>
                <a:latin typeface="+mj-ea"/>
                <a:ea typeface="+mj-ea"/>
              </a:rPr>
              <a:t>線形回帰だと</a:t>
            </a:r>
          </a:p>
        </p:txBody>
      </p:sp>
      <p:sp>
        <p:nvSpPr>
          <p:cNvPr id="9" name="コンテンツ プレースホルダー 2">
            <a:extLst>
              <a:ext uri="{FF2B5EF4-FFF2-40B4-BE49-F238E27FC236}">
                <a16:creationId xmlns:a16="http://schemas.microsoft.com/office/drawing/2014/main" id="{8AFC1514-A333-4ECF-BE8E-23413C8D7CC8}"/>
              </a:ext>
            </a:extLst>
          </p:cNvPr>
          <p:cNvSpPr txBox="1">
            <a:spLocks/>
          </p:cNvSpPr>
          <p:nvPr/>
        </p:nvSpPr>
        <p:spPr bwMode="auto">
          <a:xfrm>
            <a:off x="483009" y="2129060"/>
            <a:ext cx="5543323" cy="296808"/>
          </a:xfrm>
          <a:prstGeom prst="rect">
            <a:avLst/>
          </a:prstGeom>
        </p:spPr>
        <p:txBody>
          <a:bodyPr vert="horz" wrap="none" lIns="91440" tIns="45720" rIns="91440" bIns="45720" rtlCol="0">
            <a:noAutofit/>
          </a:bodyPr>
          <a:lstStyle>
            <a:lvl1pPr marL="357188" marR="0" indent="-357188"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n"/>
              <a:tabLst/>
              <a:defRPr kumimoji="1" lang="en-US" altLang="ja-JP"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1pPr>
            <a:lvl2pPr marL="742950" marR="0" indent="-28575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l"/>
              <a:tabLst/>
              <a:defRPr kumimoji="1" lang="ja-JP" altLang="en-US"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2pPr>
            <a:lvl3pPr marL="1143000" marR="0" indent="-2286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3pPr>
            <a:lvl4pPr marL="1714500" marR="0" indent="-3429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4pPr>
            <a:lvl5pPr marL="2114550" marR="0" indent="-28575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spcBef>
                <a:spcPts val="0"/>
              </a:spcBef>
              <a:spcAft>
                <a:spcPts val="600"/>
              </a:spcAft>
              <a:buClr>
                <a:schemeClr val="tx1">
                  <a:lumMod val="75000"/>
                  <a:lumOff val="25000"/>
                </a:schemeClr>
              </a:buClr>
            </a:pPr>
            <a:r>
              <a:rPr lang="ja-JP" altLang="en-US" sz="1400" b="1" dirty="0"/>
              <a:t>目的変数は</a:t>
            </a:r>
            <a:r>
              <a:rPr lang="en-US" altLang="ja-JP" sz="1400" b="1" dirty="0"/>
              <a:t>0</a:t>
            </a:r>
            <a:r>
              <a:rPr lang="ja-JP" altLang="en-US" sz="1400" b="1" dirty="0"/>
              <a:t>か</a:t>
            </a:r>
            <a:r>
              <a:rPr lang="en-US" altLang="ja-JP" sz="1400" b="1" dirty="0"/>
              <a:t>1</a:t>
            </a:r>
            <a:r>
              <a:rPr lang="ja-JP" altLang="en-US" sz="1400" b="1" dirty="0"/>
              <a:t>の範囲に収まらず、</a:t>
            </a:r>
            <a:br>
              <a:rPr lang="en-US" altLang="ja-JP" sz="1400" b="1" dirty="0"/>
            </a:br>
            <a:r>
              <a:rPr lang="ja-JP" altLang="en-US" sz="1400" b="1" dirty="0"/>
              <a:t>確率（尤もらしさ）としてとらえられない</a:t>
            </a:r>
          </a:p>
          <a:p>
            <a:pPr>
              <a:spcBef>
                <a:spcPts val="0"/>
              </a:spcBef>
              <a:spcAft>
                <a:spcPts val="600"/>
              </a:spcAft>
              <a:buClr>
                <a:schemeClr val="tx1">
                  <a:lumMod val="75000"/>
                  <a:lumOff val="25000"/>
                </a:schemeClr>
              </a:buClr>
            </a:pPr>
            <a:r>
              <a:rPr lang="ja-JP" altLang="en-US" sz="1400" b="1" dirty="0"/>
              <a:t>ある程度意味を推察できるものの、分類に適さない</a:t>
            </a:r>
          </a:p>
        </p:txBody>
      </p:sp>
      <p:sp>
        <p:nvSpPr>
          <p:cNvPr id="18" name="テキスト ボックス 17">
            <a:extLst>
              <a:ext uri="{FF2B5EF4-FFF2-40B4-BE49-F238E27FC236}">
                <a16:creationId xmlns:a16="http://schemas.microsoft.com/office/drawing/2014/main" id="{D466D2FE-832C-4053-B1C4-6176CBF6B0A1}"/>
              </a:ext>
            </a:extLst>
          </p:cNvPr>
          <p:cNvSpPr txBox="1"/>
          <p:nvPr/>
        </p:nvSpPr>
        <p:spPr>
          <a:xfrm>
            <a:off x="1827417" y="893172"/>
            <a:ext cx="8170685" cy="446276"/>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20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r>
              <a:rPr lang="ja-JP" altLang="en-US" dirty="0"/>
              <a:t>ロジスティック回帰は線形回帰の結果を確立に変換する</a:t>
            </a:r>
            <a:endParaRPr lang="en-US" altLang="ja-JP" dirty="0"/>
          </a:p>
        </p:txBody>
      </p:sp>
      <p:sp>
        <p:nvSpPr>
          <p:cNvPr id="42" name="四角形: 角を丸くする 41">
            <a:extLst>
              <a:ext uri="{FF2B5EF4-FFF2-40B4-BE49-F238E27FC236}">
                <a16:creationId xmlns:a16="http://schemas.microsoft.com/office/drawing/2014/main" id="{F84C5274-A2FE-43A3-A4AF-EF9E05B8E006}"/>
              </a:ext>
            </a:extLst>
          </p:cNvPr>
          <p:cNvSpPr/>
          <p:nvPr/>
        </p:nvSpPr>
        <p:spPr bwMode="auto">
          <a:xfrm>
            <a:off x="6331133" y="1439765"/>
            <a:ext cx="5377860" cy="577189"/>
          </a:xfrm>
          <a:prstGeom prst="roundRect">
            <a:avLst>
              <a:gd name="adj" fmla="val 13183"/>
            </a:avLst>
          </a:prstGeom>
          <a:solidFill>
            <a:srgbClr val="00879E"/>
          </a:solidFill>
          <a:ln w="19050" algn="ctr">
            <a:solidFill>
              <a:srgbClr val="00879E"/>
            </a:solidFill>
            <a:prstDash val="solid"/>
            <a:round/>
            <a:headEnd/>
            <a:tailEnd/>
          </a:ln>
          <a:effectLst/>
        </p:spPr>
        <p:txBody>
          <a:bodyPr wrap="none" rtlCol="0" anchor="ctr"/>
          <a:lstStyle/>
          <a:p>
            <a:pPr algn="ctr" fontAlgn="base">
              <a:spcBef>
                <a:spcPct val="0"/>
              </a:spcBef>
              <a:spcAft>
                <a:spcPct val="0"/>
              </a:spcAft>
            </a:pPr>
            <a:endParaRPr kumimoji="1" lang="ja-JP" altLang="en-US" dirty="0">
              <a:solidFill>
                <a:schemeClr val="bg1"/>
              </a:solidFill>
              <a:latin typeface="Arial" pitchFamily="34" charset="0"/>
              <a:ea typeface="ＭＳ Ｐゴシック" pitchFamily="50" charset="-128"/>
            </a:endParaRPr>
          </a:p>
        </p:txBody>
      </p:sp>
      <p:sp>
        <p:nvSpPr>
          <p:cNvPr id="43" name="正方形/長方形 42">
            <a:extLst>
              <a:ext uri="{FF2B5EF4-FFF2-40B4-BE49-F238E27FC236}">
                <a16:creationId xmlns:a16="http://schemas.microsoft.com/office/drawing/2014/main" id="{9A0BB652-E35D-4307-83B2-E025F8F4F8C5}"/>
              </a:ext>
            </a:extLst>
          </p:cNvPr>
          <p:cNvSpPr/>
          <p:nvPr/>
        </p:nvSpPr>
        <p:spPr>
          <a:xfrm>
            <a:off x="6467668" y="1536165"/>
            <a:ext cx="4760242" cy="440120"/>
          </a:xfrm>
          <a:prstGeom prst="rect">
            <a:avLst/>
          </a:prstGeom>
          <a:noFill/>
          <a:ln w="19050" algn="ctr">
            <a:noFill/>
            <a:prstDash val="dash"/>
            <a:round/>
            <a:headEnd/>
            <a:tailEnd/>
          </a:ln>
          <a:effectLst/>
        </p:spPr>
        <p:txBody>
          <a:bodyPr wrap="none" rtlCol="0" anchor="ctr"/>
          <a:lstStyle/>
          <a:p>
            <a:pPr fontAlgn="base">
              <a:spcBef>
                <a:spcPct val="0"/>
              </a:spcBef>
              <a:spcAft>
                <a:spcPct val="0"/>
              </a:spcAft>
            </a:pPr>
            <a:r>
              <a:rPr kumimoji="1" lang="ja-JP" altLang="en-US" sz="2000" b="1" spc="300" dirty="0">
                <a:solidFill>
                  <a:schemeClr val="bg1"/>
                </a:solidFill>
                <a:latin typeface="+mj-ea"/>
                <a:ea typeface="+mj-ea"/>
              </a:rPr>
              <a:t>ロジスティック回帰だと</a:t>
            </a:r>
            <a:endParaRPr kumimoji="1" lang="en-US" altLang="ja-JP" sz="2000" b="1" spc="300" dirty="0">
              <a:solidFill>
                <a:schemeClr val="bg1"/>
              </a:solidFill>
              <a:latin typeface="+mj-ea"/>
              <a:ea typeface="+mj-ea"/>
            </a:endParaRPr>
          </a:p>
        </p:txBody>
      </p:sp>
      <p:sp>
        <p:nvSpPr>
          <p:cNvPr id="44" name="コンテンツ プレースホルダー 2">
            <a:extLst>
              <a:ext uri="{FF2B5EF4-FFF2-40B4-BE49-F238E27FC236}">
                <a16:creationId xmlns:a16="http://schemas.microsoft.com/office/drawing/2014/main" id="{512708B3-DBE5-491B-9E31-F4791B54E389}"/>
              </a:ext>
            </a:extLst>
          </p:cNvPr>
          <p:cNvSpPr txBox="1">
            <a:spLocks/>
          </p:cNvSpPr>
          <p:nvPr/>
        </p:nvSpPr>
        <p:spPr bwMode="auto">
          <a:xfrm>
            <a:off x="6331132" y="2129060"/>
            <a:ext cx="5543323" cy="296808"/>
          </a:xfrm>
          <a:prstGeom prst="rect">
            <a:avLst/>
          </a:prstGeom>
        </p:spPr>
        <p:txBody>
          <a:bodyPr vert="horz" wrap="none" lIns="91440" tIns="45720" rIns="91440" bIns="45720" rtlCol="0">
            <a:noAutofit/>
          </a:bodyPr>
          <a:lstStyle>
            <a:lvl1pPr marL="357188" marR="0" indent="-357188"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n"/>
              <a:tabLst/>
              <a:defRPr kumimoji="1" lang="en-US" altLang="ja-JP"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1pPr>
            <a:lvl2pPr marL="742950" marR="0" indent="-28575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l"/>
              <a:tabLst/>
              <a:defRPr kumimoji="1" lang="ja-JP" altLang="en-US"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2pPr>
            <a:lvl3pPr marL="1143000" marR="0" indent="-2286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3pPr>
            <a:lvl4pPr marL="1714500" marR="0" indent="-3429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4pPr>
            <a:lvl5pPr marL="2114550" marR="0" indent="-28575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spcBef>
                <a:spcPts val="0"/>
              </a:spcBef>
              <a:spcAft>
                <a:spcPts val="600"/>
              </a:spcAft>
              <a:buClr>
                <a:schemeClr val="tx1">
                  <a:lumMod val="75000"/>
                  <a:lumOff val="25000"/>
                </a:schemeClr>
              </a:buClr>
            </a:pPr>
            <a:r>
              <a:rPr lang="en-US" altLang="ja-JP" sz="1400" b="1" dirty="0"/>
              <a:t>2</a:t>
            </a:r>
            <a:r>
              <a:rPr lang="ja-JP" altLang="en-US" sz="1400" b="1" dirty="0"/>
              <a:t>値分類の場合はシグモイド関数に代入して</a:t>
            </a:r>
            <a:r>
              <a:rPr lang="en-US" altLang="ja-JP" sz="1400" b="1" dirty="0"/>
              <a:t>0</a:t>
            </a:r>
            <a:r>
              <a:rPr lang="ja-JP" altLang="en-US" sz="1400" b="1" dirty="0"/>
              <a:t>～</a:t>
            </a:r>
            <a:r>
              <a:rPr lang="en-US" altLang="ja-JP" sz="1400" b="1" dirty="0"/>
              <a:t>1</a:t>
            </a:r>
            <a:r>
              <a:rPr lang="ja-JP" altLang="en-US" sz="1400" b="1" dirty="0"/>
              <a:t>の範囲に収める</a:t>
            </a:r>
          </a:p>
          <a:p>
            <a:pPr>
              <a:spcBef>
                <a:spcPts val="0"/>
              </a:spcBef>
              <a:spcAft>
                <a:spcPts val="600"/>
              </a:spcAft>
              <a:buClr>
                <a:schemeClr val="tx1">
                  <a:lumMod val="75000"/>
                  <a:lumOff val="25000"/>
                </a:schemeClr>
              </a:buClr>
            </a:pPr>
            <a:r>
              <a:rPr lang="ja-JP" altLang="en-US" sz="1400" b="1" dirty="0"/>
              <a:t>多値分類の場合はソフトマックス関数で</a:t>
            </a:r>
            <a:r>
              <a:rPr lang="en-US" altLang="ja-JP" sz="1400" b="1" dirty="0"/>
              <a:t>One-Hot</a:t>
            </a:r>
            <a:r>
              <a:rPr lang="ja-JP" altLang="en-US" sz="1400" b="1" dirty="0"/>
              <a:t>表現にした</a:t>
            </a:r>
            <a:br>
              <a:rPr lang="en-US" altLang="ja-JP" sz="1400" b="1" dirty="0"/>
            </a:br>
            <a:r>
              <a:rPr lang="ja-JP" altLang="en-US" sz="1400" b="1" dirty="0"/>
              <a:t>目的変数一つ一つの確率を求め最も確率が高いクラスを求める</a:t>
            </a:r>
          </a:p>
        </p:txBody>
      </p:sp>
      <p:graphicFrame>
        <p:nvGraphicFramePr>
          <p:cNvPr id="31" name="グラフ 30">
            <a:extLst>
              <a:ext uri="{FF2B5EF4-FFF2-40B4-BE49-F238E27FC236}">
                <a16:creationId xmlns:a16="http://schemas.microsoft.com/office/drawing/2014/main" id="{9EA93C46-5D56-413A-9D32-937A1BEE668E}"/>
              </a:ext>
            </a:extLst>
          </p:cNvPr>
          <p:cNvGraphicFramePr/>
          <p:nvPr>
            <p:extLst>
              <p:ext uri="{D42A27DB-BD31-4B8C-83A1-F6EECF244321}">
                <p14:modId xmlns:p14="http://schemas.microsoft.com/office/powerpoint/2010/main" val="4060777187"/>
              </p:ext>
            </p:extLst>
          </p:nvPr>
        </p:nvGraphicFramePr>
        <p:xfrm>
          <a:off x="1081035" y="3544049"/>
          <a:ext cx="4345807" cy="2897205"/>
        </p:xfrm>
        <a:graphic>
          <a:graphicData uri="http://schemas.openxmlformats.org/drawingml/2006/chart">
            <c:chart xmlns:c="http://schemas.openxmlformats.org/drawingml/2006/chart" xmlns:r="http://schemas.openxmlformats.org/officeDocument/2006/relationships" r:id="rId3"/>
          </a:graphicData>
        </a:graphic>
      </p:graphicFrame>
      <p:grpSp>
        <p:nvGrpSpPr>
          <p:cNvPr id="5" name="グループ化 4">
            <a:extLst>
              <a:ext uri="{FF2B5EF4-FFF2-40B4-BE49-F238E27FC236}">
                <a16:creationId xmlns:a16="http://schemas.microsoft.com/office/drawing/2014/main" id="{AAC66FDB-C794-4D55-B85F-C4A335245937}"/>
              </a:ext>
            </a:extLst>
          </p:cNvPr>
          <p:cNvGrpSpPr/>
          <p:nvPr/>
        </p:nvGrpSpPr>
        <p:grpSpPr>
          <a:xfrm>
            <a:off x="2489589" y="3088172"/>
            <a:ext cx="3462092" cy="783225"/>
            <a:chOff x="7114357" y="2958437"/>
            <a:chExt cx="3462092" cy="783225"/>
          </a:xfrm>
          <a:solidFill>
            <a:srgbClr val="FFDBCC"/>
          </a:solidFill>
        </p:grpSpPr>
        <p:sp>
          <p:nvSpPr>
            <p:cNvPr id="3" name="正方形/長方形 2">
              <a:extLst>
                <a:ext uri="{FF2B5EF4-FFF2-40B4-BE49-F238E27FC236}">
                  <a16:creationId xmlns:a16="http://schemas.microsoft.com/office/drawing/2014/main" id="{9986378D-24D5-4B5D-8E7B-A10886BFF19E}"/>
                </a:ext>
              </a:extLst>
            </p:cNvPr>
            <p:cNvSpPr/>
            <p:nvPr/>
          </p:nvSpPr>
          <p:spPr>
            <a:xfrm>
              <a:off x="7114357" y="2958437"/>
              <a:ext cx="3462092" cy="7832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mc:AlternateContent xmlns:mc="http://schemas.openxmlformats.org/markup-compatibility/2006" xmlns:a14="http://schemas.microsoft.com/office/drawing/2010/main">
          <mc:Choice Requires="a14">
            <p:sp>
              <p:nvSpPr>
                <p:cNvPr id="34" name="正方形/長方形 33">
                  <a:extLst>
                    <a:ext uri="{FF2B5EF4-FFF2-40B4-BE49-F238E27FC236}">
                      <a16:creationId xmlns:a16="http://schemas.microsoft.com/office/drawing/2014/main" id="{14982143-3878-4591-99B1-81E57B40AD81}"/>
                    </a:ext>
                  </a:extLst>
                </p:cNvPr>
                <p:cNvSpPr/>
                <p:nvPr/>
              </p:nvSpPr>
              <p:spPr>
                <a:xfrm>
                  <a:off x="7333943" y="3145828"/>
                  <a:ext cx="3022920" cy="369332"/>
                </a:xfrm>
                <a:prstGeom prst="rect">
                  <a:avLst/>
                </a:prstGeom>
                <a:grp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kumimoji="1" lang="en-US" altLang="ja-JP" b="1" i="1" smtClean="0">
                                <a:solidFill>
                                  <a:srgbClr val="494949"/>
                                </a:solidFill>
                                <a:latin typeface="Cambria Math" panose="02040503050406030204" pitchFamily="18" charset="0"/>
                                <a:ea typeface="Cambria Math" panose="02040503050406030204" pitchFamily="18" charset="0"/>
                              </a:rPr>
                            </m:ctrlPr>
                          </m:accPr>
                          <m:e>
                            <m:r>
                              <m:rPr>
                                <m:sty m:val="p"/>
                              </m:rPr>
                              <a:rPr kumimoji="1" lang="en-US" altLang="ja-JP" b="1" i="1">
                                <a:solidFill>
                                  <a:srgbClr val="494949"/>
                                </a:solidFill>
                                <a:latin typeface="Cambria Math" panose="02040503050406030204" pitchFamily="18" charset="0"/>
                                <a:ea typeface="Cambria Math" panose="02040503050406030204" pitchFamily="18" charset="0"/>
                              </a:rPr>
                              <m:t>y</m:t>
                            </m:r>
                          </m:e>
                        </m:acc>
                        <m:r>
                          <a:rPr kumimoji="1" lang="en-US" altLang="ja-JP" i="1">
                            <a:solidFill>
                              <a:srgbClr val="494949"/>
                            </a:solidFill>
                            <a:latin typeface="Cambria Math" panose="02040503050406030204" pitchFamily="18" charset="0"/>
                            <a:ea typeface="Cambria Math" panose="02040503050406030204" pitchFamily="18" charset="0"/>
                          </a:rPr>
                          <m:t>=</m:t>
                        </m:r>
                        <m:sSub>
                          <m:sSubPr>
                            <m:ctrlPr>
                              <a:rPr kumimoji="1" lang="en-US" altLang="ja-JP" i="1" smtClean="0">
                                <a:solidFill>
                                  <a:srgbClr val="494949"/>
                                </a:solidFill>
                                <a:latin typeface="Cambria Math" panose="02040503050406030204" pitchFamily="18" charset="0"/>
                                <a:ea typeface="Cambria Math" panose="02040503050406030204" pitchFamily="18" charset="0"/>
                              </a:rPr>
                            </m:ctrlPr>
                          </m:sSubPr>
                          <m:e>
                            <m:r>
                              <a:rPr kumimoji="1" lang="en-US" altLang="ja-JP" b="0" i="1" smtClean="0">
                                <a:solidFill>
                                  <a:srgbClr val="494949"/>
                                </a:solidFill>
                                <a:latin typeface="Cambria Math" panose="02040503050406030204" pitchFamily="18" charset="0"/>
                                <a:ea typeface="Cambria Math" panose="02040503050406030204" pitchFamily="18" charset="0"/>
                              </a:rPr>
                              <m:t>𝑎</m:t>
                            </m:r>
                          </m:e>
                          <m:sub>
                            <m:r>
                              <a:rPr kumimoji="1" lang="en-US" altLang="ja-JP" i="1">
                                <a:solidFill>
                                  <a:srgbClr val="494949"/>
                                </a:solidFill>
                                <a:latin typeface="Cambria Math" panose="02040503050406030204" pitchFamily="18" charset="0"/>
                                <a:ea typeface="Cambria Math" panose="02040503050406030204" pitchFamily="18" charset="0"/>
                              </a:rPr>
                              <m:t>1</m:t>
                            </m:r>
                          </m:sub>
                        </m:sSub>
                        <m:sSub>
                          <m:sSubPr>
                            <m:ctrlPr>
                              <a:rPr kumimoji="1" lang="en-US" altLang="ja-JP" i="1" smtClean="0">
                                <a:solidFill>
                                  <a:srgbClr val="494949"/>
                                </a:solidFill>
                                <a:latin typeface="Cambria Math" panose="02040503050406030204" pitchFamily="18" charset="0"/>
                                <a:ea typeface="Cambria Math" panose="02040503050406030204" pitchFamily="18" charset="0"/>
                              </a:rPr>
                            </m:ctrlPr>
                          </m:sSubPr>
                          <m:e>
                            <m:r>
                              <a:rPr kumimoji="1" lang="en-US" altLang="ja-JP" b="0" i="1" smtClean="0">
                                <a:solidFill>
                                  <a:srgbClr val="494949"/>
                                </a:solidFill>
                                <a:latin typeface="Cambria Math" panose="02040503050406030204" pitchFamily="18" charset="0"/>
                                <a:ea typeface="Cambria Math" panose="02040503050406030204" pitchFamily="18" charset="0"/>
                              </a:rPr>
                              <m:t>𝑥</m:t>
                            </m:r>
                          </m:e>
                          <m:sub>
                            <m:r>
                              <a:rPr kumimoji="1" lang="en-US" altLang="ja-JP" i="1">
                                <a:solidFill>
                                  <a:srgbClr val="494949"/>
                                </a:solidFill>
                                <a:latin typeface="Cambria Math" panose="02040503050406030204" pitchFamily="18" charset="0"/>
                                <a:ea typeface="Cambria Math" panose="02040503050406030204" pitchFamily="18" charset="0"/>
                              </a:rPr>
                              <m:t>1</m:t>
                            </m:r>
                          </m:sub>
                        </m:sSub>
                        <m:r>
                          <a:rPr kumimoji="1" lang="en-US" altLang="ja-JP" i="1">
                            <a:solidFill>
                              <a:srgbClr val="494949"/>
                            </a:solidFill>
                            <a:latin typeface="Cambria Math" panose="02040503050406030204" pitchFamily="18" charset="0"/>
                            <a:ea typeface="Cambria Math" panose="02040503050406030204" pitchFamily="18" charset="0"/>
                          </a:rPr>
                          <m:t>+</m:t>
                        </m:r>
                        <m:sSub>
                          <m:sSubPr>
                            <m:ctrlPr>
                              <a:rPr kumimoji="1" lang="en-US" altLang="ja-JP" i="1">
                                <a:solidFill>
                                  <a:srgbClr val="494949"/>
                                </a:solidFill>
                                <a:latin typeface="Cambria Math" panose="02040503050406030204" pitchFamily="18" charset="0"/>
                                <a:ea typeface="Cambria Math" panose="02040503050406030204" pitchFamily="18" charset="0"/>
                              </a:rPr>
                            </m:ctrlPr>
                          </m:sSubPr>
                          <m:e>
                            <m:r>
                              <a:rPr kumimoji="1" lang="en-US" altLang="ja-JP" i="1">
                                <a:solidFill>
                                  <a:srgbClr val="494949"/>
                                </a:solidFill>
                                <a:latin typeface="Cambria Math" panose="02040503050406030204" pitchFamily="18" charset="0"/>
                                <a:ea typeface="Cambria Math" panose="02040503050406030204" pitchFamily="18" charset="0"/>
                              </a:rPr>
                              <m:t>𝑎</m:t>
                            </m:r>
                          </m:e>
                          <m:sub>
                            <m:r>
                              <a:rPr kumimoji="1" lang="en-US" altLang="ja-JP" b="0" i="1" smtClean="0">
                                <a:solidFill>
                                  <a:srgbClr val="494949"/>
                                </a:solidFill>
                                <a:latin typeface="Cambria Math" panose="02040503050406030204" pitchFamily="18" charset="0"/>
                                <a:ea typeface="Cambria Math" panose="02040503050406030204" pitchFamily="18" charset="0"/>
                              </a:rPr>
                              <m:t>2</m:t>
                            </m:r>
                          </m:sub>
                        </m:sSub>
                        <m:sSub>
                          <m:sSubPr>
                            <m:ctrlPr>
                              <a:rPr kumimoji="1" lang="en-US" altLang="ja-JP" i="1" smtClean="0">
                                <a:solidFill>
                                  <a:srgbClr val="494949"/>
                                </a:solidFill>
                                <a:latin typeface="Cambria Math" panose="02040503050406030204" pitchFamily="18" charset="0"/>
                                <a:ea typeface="Cambria Math" panose="02040503050406030204" pitchFamily="18" charset="0"/>
                              </a:rPr>
                            </m:ctrlPr>
                          </m:sSubPr>
                          <m:e>
                            <m:r>
                              <a:rPr kumimoji="1" lang="en-US" altLang="ja-JP" i="1">
                                <a:solidFill>
                                  <a:srgbClr val="494949"/>
                                </a:solidFill>
                                <a:latin typeface="Cambria Math" panose="02040503050406030204" pitchFamily="18" charset="0"/>
                                <a:ea typeface="Cambria Math" panose="02040503050406030204" pitchFamily="18" charset="0"/>
                              </a:rPr>
                              <m:t>𝑥</m:t>
                            </m:r>
                          </m:e>
                          <m:sub>
                            <m:r>
                              <a:rPr kumimoji="1" lang="en-US" altLang="ja-JP" b="0" i="1" smtClean="0">
                                <a:solidFill>
                                  <a:srgbClr val="494949"/>
                                </a:solidFill>
                                <a:latin typeface="Cambria Math" panose="02040503050406030204" pitchFamily="18" charset="0"/>
                                <a:ea typeface="Cambria Math" panose="02040503050406030204" pitchFamily="18" charset="0"/>
                              </a:rPr>
                              <m:t>2</m:t>
                            </m:r>
                          </m:sub>
                        </m:sSub>
                        <m:r>
                          <a:rPr kumimoji="1" lang="en-US" altLang="ja-JP" b="0" i="1" smtClean="0">
                            <a:solidFill>
                              <a:srgbClr val="494949"/>
                            </a:solidFill>
                            <a:latin typeface="Cambria Math" panose="02040503050406030204" pitchFamily="18" charset="0"/>
                            <a:ea typeface="Cambria Math" panose="02040503050406030204" pitchFamily="18" charset="0"/>
                          </a:rPr>
                          <m:t>+</m:t>
                        </m:r>
                        <m:sSub>
                          <m:sSubPr>
                            <m:ctrlPr>
                              <a:rPr kumimoji="1" lang="en-US" altLang="ja-JP" i="1">
                                <a:solidFill>
                                  <a:srgbClr val="494949"/>
                                </a:solidFill>
                                <a:latin typeface="Cambria Math" panose="02040503050406030204" pitchFamily="18" charset="0"/>
                                <a:ea typeface="Cambria Math" panose="02040503050406030204" pitchFamily="18" charset="0"/>
                              </a:rPr>
                            </m:ctrlPr>
                          </m:sSubPr>
                          <m:e>
                            <m:r>
                              <a:rPr kumimoji="1" lang="en-US" altLang="ja-JP" i="1">
                                <a:solidFill>
                                  <a:srgbClr val="494949"/>
                                </a:solidFill>
                                <a:latin typeface="Cambria Math" panose="02040503050406030204" pitchFamily="18" charset="0"/>
                                <a:ea typeface="Cambria Math" panose="02040503050406030204" pitchFamily="18" charset="0"/>
                              </a:rPr>
                              <m:t>𝑎</m:t>
                            </m:r>
                          </m:e>
                          <m:sub>
                            <m:r>
                              <a:rPr kumimoji="1" lang="en-US" altLang="ja-JP" b="0" i="1" smtClean="0">
                                <a:solidFill>
                                  <a:srgbClr val="494949"/>
                                </a:solidFill>
                                <a:latin typeface="Cambria Math" panose="02040503050406030204" pitchFamily="18" charset="0"/>
                                <a:ea typeface="Cambria Math" panose="02040503050406030204" pitchFamily="18" charset="0"/>
                              </a:rPr>
                              <m:t>3</m:t>
                            </m:r>
                          </m:sub>
                        </m:sSub>
                        <m:sSub>
                          <m:sSubPr>
                            <m:ctrlPr>
                              <a:rPr kumimoji="1" lang="en-US" altLang="ja-JP" i="1" smtClean="0">
                                <a:solidFill>
                                  <a:srgbClr val="494949"/>
                                </a:solidFill>
                                <a:latin typeface="Cambria Math" panose="02040503050406030204" pitchFamily="18" charset="0"/>
                                <a:ea typeface="Cambria Math" panose="02040503050406030204" pitchFamily="18" charset="0"/>
                              </a:rPr>
                            </m:ctrlPr>
                          </m:sSubPr>
                          <m:e>
                            <m:r>
                              <a:rPr kumimoji="1" lang="en-US" altLang="ja-JP" i="1">
                                <a:solidFill>
                                  <a:srgbClr val="494949"/>
                                </a:solidFill>
                                <a:latin typeface="Cambria Math" panose="02040503050406030204" pitchFamily="18" charset="0"/>
                                <a:ea typeface="Cambria Math" panose="02040503050406030204" pitchFamily="18" charset="0"/>
                              </a:rPr>
                              <m:t>𝑥</m:t>
                            </m:r>
                          </m:e>
                          <m:sub>
                            <m:r>
                              <a:rPr kumimoji="1" lang="en-US" altLang="ja-JP" b="0" i="1" smtClean="0">
                                <a:solidFill>
                                  <a:srgbClr val="494949"/>
                                </a:solidFill>
                                <a:latin typeface="Cambria Math" panose="02040503050406030204" pitchFamily="18" charset="0"/>
                                <a:ea typeface="Cambria Math" panose="02040503050406030204" pitchFamily="18" charset="0"/>
                              </a:rPr>
                              <m:t>3</m:t>
                            </m:r>
                          </m:sub>
                        </m:sSub>
                        <m:r>
                          <a:rPr kumimoji="1" lang="en-US" altLang="ja-JP" b="0" i="1" smtClean="0">
                            <a:solidFill>
                              <a:srgbClr val="494949"/>
                            </a:solidFill>
                            <a:latin typeface="Cambria Math" panose="02040503050406030204" pitchFamily="18" charset="0"/>
                            <a:ea typeface="Cambria Math" panose="02040503050406030204" pitchFamily="18" charset="0"/>
                          </a:rPr>
                          <m:t>+</m:t>
                        </m:r>
                        <m:r>
                          <a:rPr kumimoji="1" lang="en-US" altLang="ja-JP" i="1" smtClean="0">
                            <a:solidFill>
                              <a:srgbClr val="494949"/>
                            </a:solidFill>
                            <a:latin typeface="Cambria Math" panose="02040503050406030204" pitchFamily="18" charset="0"/>
                            <a:ea typeface="Cambria Math" panose="02040503050406030204" pitchFamily="18" charset="0"/>
                          </a:rPr>
                          <m:t>𝑏</m:t>
                        </m:r>
                      </m:oMath>
                    </m:oMathPara>
                  </a14:m>
                  <a:endParaRPr lang="ja-JP" altLang="en-US" dirty="0">
                    <a:solidFill>
                      <a:srgbClr val="494949"/>
                    </a:solidFill>
                  </a:endParaRPr>
                </a:p>
              </p:txBody>
            </p:sp>
          </mc:Choice>
          <mc:Fallback xmlns="">
            <p:sp>
              <p:nvSpPr>
                <p:cNvPr id="34" name="正方形/長方形 33">
                  <a:extLst>
                    <a:ext uri="{FF2B5EF4-FFF2-40B4-BE49-F238E27FC236}">
                      <a16:creationId xmlns:a16="http://schemas.microsoft.com/office/drawing/2014/main" id="{14982143-3878-4591-99B1-81E57B40AD81}"/>
                    </a:ext>
                  </a:extLst>
                </p:cNvPr>
                <p:cNvSpPr>
                  <a:spLocks noRot="1" noChangeAspect="1" noMove="1" noResize="1" noEditPoints="1" noAdjustHandles="1" noChangeArrowheads="1" noChangeShapeType="1" noTextEdit="1"/>
                </p:cNvSpPr>
                <p:nvPr/>
              </p:nvSpPr>
              <p:spPr>
                <a:xfrm>
                  <a:off x="7333943" y="3145828"/>
                  <a:ext cx="3022920" cy="369332"/>
                </a:xfrm>
                <a:prstGeom prst="rect">
                  <a:avLst/>
                </a:prstGeom>
                <a:blipFill>
                  <a:blip r:embed="rId5"/>
                  <a:stretch>
                    <a:fillRect t="-4918" b="-8197"/>
                  </a:stretch>
                </a:blipFill>
              </p:spPr>
              <p:txBody>
                <a:bodyPr/>
                <a:lstStyle/>
                <a:p>
                  <a:r>
                    <a:rPr lang="ja-JP" altLang="en-US">
                      <a:noFill/>
                    </a:rPr>
                    <a:t> </a:t>
                  </a:r>
                </a:p>
              </p:txBody>
            </p:sp>
          </mc:Fallback>
        </mc:AlternateContent>
      </p:grpSp>
      <p:grpSp>
        <p:nvGrpSpPr>
          <p:cNvPr id="8" name="グループ化 7">
            <a:extLst>
              <a:ext uri="{FF2B5EF4-FFF2-40B4-BE49-F238E27FC236}">
                <a16:creationId xmlns:a16="http://schemas.microsoft.com/office/drawing/2014/main" id="{FBCAE3A7-2AB8-4DDE-A39C-DD7B987C9E54}"/>
              </a:ext>
            </a:extLst>
          </p:cNvPr>
          <p:cNvGrpSpPr/>
          <p:nvPr/>
        </p:nvGrpSpPr>
        <p:grpSpPr>
          <a:xfrm>
            <a:off x="6625394" y="3598051"/>
            <a:ext cx="2162696" cy="783225"/>
            <a:chOff x="6515666" y="3508033"/>
            <a:chExt cx="2162696" cy="783225"/>
          </a:xfrm>
        </p:grpSpPr>
        <p:sp>
          <p:nvSpPr>
            <p:cNvPr id="37" name="正方形/長方形 36">
              <a:extLst>
                <a:ext uri="{FF2B5EF4-FFF2-40B4-BE49-F238E27FC236}">
                  <a16:creationId xmlns:a16="http://schemas.microsoft.com/office/drawing/2014/main" id="{3B9FB933-B745-4734-92C6-C1821D82478A}"/>
                </a:ext>
              </a:extLst>
            </p:cNvPr>
            <p:cNvSpPr/>
            <p:nvPr/>
          </p:nvSpPr>
          <p:spPr>
            <a:xfrm>
              <a:off x="6515666" y="3508033"/>
              <a:ext cx="2162696" cy="783225"/>
            </a:xfrm>
            <a:prstGeom prst="rect">
              <a:avLst/>
            </a:prstGeom>
            <a:solidFill>
              <a:srgbClr val="E8E8E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mc:AlternateContent xmlns:mc="http://schemas.openxmlformats.org/markup-compatibility/2006" xmlns:a14="http://schemas.microsoft.com/office/drawing/2010/main">
          <mc:Choice Requires="a14">
            <p:sp>
              <p:nvSpPr>
                <p:cNvPr id="32" name="テキスト ボックス 31">
                  <a:extLst>
                    <a:ext uri="{FF2B5EF4-FFF2-40B4-BE49-F238E27FC236}">
                      <a16:creationId xmlns:a16="http://schemas.microsoft.com/office/drawing/2014/main" id="{BEE1A12C-C82B-4A42-8D98-7DCF3ED823E5}"/>
                    </a:ext>
                  </a:extLst>
                </p:cNvPr>
                <p:cNvSpPr txBox="1"/>
                <p:nvPr/>
              </p:nvSpPr>
              <p:spPr>
                <a:xfrm>
                  <a:off x="7063485" y="3608889"/>
                  <a:ext cx="1079761" cy="52501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kumimoji="1" lang="en-US" altLang="ja-JP" i="1" smtClean="0">
                                <a:solidFill>
                                  <a:srgbClr val="494949"/>
                                </a:solidFill>
                                <a:latin typeface="Cambria Math" panose="02040503050406030204" pitchFamily="18" charset="0"/>
                              </a:rPr>
                            </m:ctrlPr>
                          </m:fPr>
                          <m:num>
                            <m:r>
                              <a:rPr kumimoji="1" lang="en-US" altLang="ja-JP" i="1">
                                <a:solidFill>
                                  <a:srgbClr val="494949"/>
                                </a:solidFill>
                                <a:latin typeface="Cambria Math" panose="02040503050406030204" pitchFamily="18" charset="0"/>
                              </a:rPr>
                              <m:t>1</m:t>
                            </m:r>
                          </m:num>
                          <m:den>
                            <m:r>
                              <a:rPr kumimoji="1" lang="en-US" altLang="ja-JP" i="1">
                                <a:solidFill>
                                  <a:srgbClr val="494949"/>
                                </a:solidFill>
                                <a:latin typeface="Cambria Math" panose="02040503050406030204" pitchFamily="18" charset="0"/>
                              </a:rPr>
                              <m:t>1+</m:t>
                            </m:r>
                            <m:sSup>
                              <m:sSupPr>
                                <m:ctrlPr>
                                  <a:rPr kumimoji="1" lang="en-US" altLang="ja-JP" i="1">
                                    <a:solidFill>
                                      <a:srgbClr val="494949"/>
                                    </a:solidFill>
                                    <a:latin typeface="Cambria Math" panose="02040503050406030204" pitchFamily="18" charset="0"/>
                                  </a:rPr>
                                </m:ctrlPr>
                              </m:sSupPr>
                              <m:e>
                                <m:r>
                                  <a:rPr kumimoji="1" lang="en-US" altLang="ja-JP" b="0" i="1" smtClean="0">
                                    <a:solidFill>
                                      <a:srgbClr val="494949"/>
                                    </a:solidFill>
                                    <a:latin typeface="Cambria Math" panose="02040503050406030204" pitchFamily="18" charset="0"/>
                                  </a:rPr>
                                  <m:t>𝑒</m:t>
                                </m:r>
                              </m:e>
                              <m:sup>
                                <m:r>
                                  <a:rPr kumimoji="1" lang="en-US" altLang="ja-JP" b="0" i="1" smtClean="0">
                                    <a:solidFill>
                                      <a:srgbClr val="494949"/>
                                    </a:solidFill>
                                    <a:latin typeface="Cambria Math" panose="02040503050406030204" pitchFamily="18" charset="0"/>
                                  </a:rPr>
                                  <m:t>−</m:t>
                                </m:r>
                                <m:r>
                                  <a:rPr kumimoji="1" lang="en-US" altLang="ja-JP" b="0" i="1" smtClean="0">
                                    <a:solidFill>
                                      <a:srgbClr val="494949"/>
                                    </a:solidFill>
                                    <a:latin typeface="Cambria Math" panose="02040503050406030204" pitchFamily="18" charset="0"/>
                                  </a:rPr>
                                  <m:t>𝑥</m:t>
                                </m:r>
                              </m:sup>
                            </m:sSup>
                          </m:den>
                        </m:f>
                      </m:oMath>
                    </m:oMathPara>
                  </a14:m>
                  <a:endParaRPr kumimoji="1" lang="ja-JP" altLang="en-US" dirty="0">
                    <a:solidFill>
                      <a:srgbClr val="494949"/>
                    </a:solidFill>
                  </a:endParaRPr>
                </a:p>
              </p:txBody>
            </p:sp>
          </mc:Choice>
          <mc:Fallback xmlns="">
            <p:sp>
              <p:nvSpPr>
                <p:cNvPr id="32" name="テキスト ボックス 31">
                  <a:extLst>
                    <a:ext uri="{FF2B5EF4-FFF2-40B4-BE49-F238E27FC236}">
                      <a16:creationId xmlns:a16="http://schemas.microsoft.com/office/drawing/2014/main" id="{BEE1A12C-C82B-4A42-8D98-7DCF3ED823E5}"/>
                    </a:ext>
                  </a:extLst>
                </p:cNvPr>
                <p:cNvSpPr txBox="1">
                  <a:spLocks noRot="1" noChangeAspect="1" noMove="1" noResize="1" noEditPoints="1" noAdjustHandles="1" noChangeArrowheads="1" noChangeShapeType="1" noTextEdit="1"/>
                </p:cNvSpPr>
                <p:nvPr/>
              </p:nvSpPr>
              <p:spPr>
                <a:xfrm>
                  <a:off x="7063485" y="3608889"/>
                  <a:ext cx="1079761" cy="525016"/>
                </a:xfrm>
                <a:prstGeom prst="rect">
                  <a:avLst/>
                </a:prstGeom>
                <a:blipFill>
                  <a:blip r:embed="rId6"/>
                  <a:stretch>
                    <a:fillRect/>
                  </a:stretch>
                </a:blipFill>
              </p:spPr>
              <p:txBody>
                <a:bodyPr/>
                <a:lstStyle/>
                <a:p>
                  <a:r>
                    <a:rPr lang="ja-JP" altLang="en-US">
                      <a:noFill/>
                    </a:rPr>
                    <a:t> </a:t>
                  </a:r>
                </a:p>
              </p:txBody>
            </p:sp>
          </mc:Fallback>
        </mc:AlternateContent>
      </p:grpSp>
      <p:grpSp>
        <p:nvGrpSpPr>
          <p:cNvPr id="10" name="グループ化 9">
            <a:extLst>
              <a:ext uri="{FF2B5EF4-FFF2-40B4-BE49-F238E27FC236}">
                <a16:creationId xmlns:a16="http://schemas.microsoft.com/office/drawing/2014/main" id="{4AD6C0C4-14FE-4CE0-ABF3-59C21B724F60}"/>
              </a:ext>
            </a:extLst>
          </p:cNvPr>
          <p:cNvGrpSpPr/>
          <p:nvPr/>
        </p:nvGrpSpPr>
        <p:grpSpPr>
          <a:xfrm>
            <a:off x="6631745" y="5161846"/>
            <a:ext cx="2162696" cy="783225"/>
            <a:chOff x="7535092" y="4936515"/>
            <a:chExt cx="2162696" cy="783225"/>
          </a:xfrm>
        </p:grpSpPr>
        <p:sp>
          <p:nvSpPr>
            <p:cNvPr id="36" name="正方形/長方形 35">
              <a:extLst>
                <a:ext uri="{FF2B5EF4-FFF2-40B4-BE49-F238E27FC236}">
                  <a16:creationId xmlns:a16="http://schemas.microsoft.com/office/drawing/2014/main" id="{93FDF6E6-CD77-4DAA-BF73-0DE19BF62E1E}"/>
                </a:ext>
              </a:extLst>
            </p:cNvPr>
            <p:cNvSpPr/>
            <p:nvPr/>
          </p:nvSpPr>
          <p:spPr>
            <a:xfrm>
              <a:off x="7535092" y="4936515"/>
              <a:ext cx="2162696" cy="783225"/>
            </a:xfrm>
            <a:prstGeom prst="rect">
              <a:avLst/>
            </a:prstGeom>
            <a:solidFill>
              <a:srgbClr val="E8E8E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mc:AlternateContent xmlns:mc="http://schemas.openxmlformats.org/markup-compatibility/2006" xmlns:a14="http://schemas.microsoft.com/office/drawing/2010/main">
          <mc:Choice Requires="a14">
            <p:sp>
              <p:nvSpPr>
                <p:cNvPr id="33" name="テキスト ボックス 32">
                  <a:extLst>
                    <a:ext uri="{FF2B5EF4-FFF2-40B4-BE49-F238E27FC236}">
                      <a16:creationId xmlns:a16="http://schemas.microsoft.com/office/drawing/2014/main" id="{721FF511-2B1A-48F5-AA09-036CC9719542}"/>
                    </a:ext>
                  </a:extLst>
                </p:cNvPr>
                <p:cNvSpPr txBox="1"/>
                <p:nvPr/>
              </p:nvSpPr>
              <p:spPr>
                <a:xfrm>
                  <a:off x="7535092" y="4992652"/>
                  <a:ext cx="2162696" cy="6709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ja-JP" i="1" smtClean="0">
                                <a:solidFill>
                                  <a:srgbClr val="494949"/>
                                </a:solidFill>
                                <a:latin typeface="Cambria Math" panose="02040503050406030204" pitchFamily="18" charset="0"/>
                              </a:rPr>
                            </m:ctrlPr>
                          </m:sSubPr>
                          <m:e>
                            <m:r>
                              <a:rPr lang="en-US" altLang="ja-JP" b="0" i="1" smtClean="0">
                                <a:solidFill>
                                  <a:srgbClr val="494949"/>
                                </a:solidFill>
                                <a:latin typeface="Cambria Math" panose="02040503050406030204" pitchFamily="18" charset="0"/>
                              </a:rPr>
                              <m:t>𝑦</m:t>
                            </m:r>
                          </m:e>
                          <m:sub>
                            <m:r>
                              <a:rPr lang="en-US" altLang="ja-JP" b="0" i="1" smtClean="0">
                                <a:solidFill>
                                  <a:srgbClr val="494949"/>
                                </a:solidFill>
                                <a:latin typeface="Cambria Math" panose="02040503050406030204" pitchFamily="18" charset="0"/>
                              </a:rPr>
                              <m:t>𝑘</m:t>
                            </m:r>
                          </m:sub>
                        </m:sSub>
                        <m:r>
                          <a:rPr kumimoji="1" lang="en-US" altLang="ja-JP" b="0" i="1" smtClean="0">
                            <a:solidFill>
                              <a:srgbClr val="494949"/>
                            </a:solidFill>
                            <a:latin typeface="Cambria Math" panose="02040503050406030204" pitchFamily="18" charset="0"/>
                          </a:rPr>
                          <m:t>=</m:t>
                        </m:r>
                        <m:f>
                          <m:fPr>
                            <m:ctrlPr>
                              <a:rPr kumimoji="1" lang="en-US" altLang="ja-JP" i="1" smtClean="0">
                                <a:solidFill>
                                  <a:srgbClr val="494949"/>
                                </a:solidFill>
                                <a:latin typeface="Cambria Math" panose="02040503050406030204" pitchFamily="18" charset="0"/>
                              </a:rPr>
                            </m:ctrlPr>
                          </m:fPr>
                          <m:num>
                            <m:r>
                              <m:rPr>
                                <m:sty m:val="p"/>
                              </m:rPr>
                              <a:rPr kumimoji="1" lang="en-US" altLang="ja-JP" b="0" i="0" smtClean="0">
                                <a:solidFill>
                                  <a:srgbClr val="494949"/>
                                </a:solidFill>
                                <a:latin typeface="Cambria Math" panose="02040503050406030204" pitchFamily="18" charset="0"/>
                              </a:rPr>
                              <m:t>exp</m:t>
                            </m:r>
                            <m:r>
                              <a:rPr kumimoji="1" lang="en-US" altLang="ja-JP" b="0" i="0" smtClean="0">
                                <a:solidFill>
                                  <a:srgbClr val="494949"/>
                                </a:solidFill>
                                <a:latin typeface="Cambria Math" panose="02040503050406030204" pitchFamily="18" charset="0"/>
                              </a:rPr>
                              <m:t> </m:t>
                            </m:r>
                            <m:r>
                              <a:rPr kumimoji="1" lang="en-US" altLang="ja-JP" b="0" i="1" smtClean="0">
                                <a:solidFill>
                                  <a:srgbClr val="494949"/>
                                </a:solidFill>
                                <a:latin typeface="Cambria Math" panose="02040503050406030204" pitchFamily="18" charset="0"/>
                              </a:rPr>
                              <m:t>⁡(</m:t>
                            </m:r>
                            <m:sSub>
                              <m:sSubPr>
                                <m:ctrlPr>
                                  <a:rPr lang="en-US" altLang="ja-JP" i="1">
                                    <a:solidFill>
                                      <a:srgbClr val="494949"/>
                                    </a:solidFill>
                                    <a:latin typeface="Cambria Math" panose="02040503050406030204" pitchFamily="18" charset="0"/>
                                  </a:rPr>
                                </m:ctrlPr>
                              </m:sSubPr>
                              <m:e>
                                <m:r>
                                  <a:rPr lang="en-US" altLang="ja-JP" b="0" i="1" smtClean="0">
                                    <a:solidFill>
                                      <a:srgbClr val="494949"/>
                                    </a:solidFill>
                                    <a:latin typeface="Cambria Math" panose="02040503050406030204" pitchFamily="18" charset="0"/>
                                  </a:rPr>
                                  <m:t>𝑥</m:t>
                                </m:r>
                              </m:e>
                              <m:sub>
                                <m:r>
                                  <a:rPr lang="en-US" altLang="ja-JP" b="0" i="1" smtClean="0">
                                    <a:solidFill>
                                      <a:srgbClr val="494949"/>
                                    </a:solidFill>
                                    <a:latin typeface="Cambria Math" panose="02040503050406030204" pitchFamily="18" charset="0"/>
                                  </a:rPr>
                                  <m:t>𝑘</m:t>
                                </m:r>
                              </m:sub>
                            </m:sSub>
                            <m:r>
                              <a:rPr kumimoji="1" lang="en-US" altLang="ja-JP" b="0" i="1" smtClean="0">
                                <a:solidFill>
                                  <a:srgbClr val="494949"/>
                                </a:solidFill>
                                <a:latin typeface="Cambria Math" panose="02040503050406030204" pitchFamily="18" charset="0"/>
                              </a:rPr>
                              <m:t>)</m:t>
                            </m:r>
                          </m:num>
                          <m:den>
                            <m:nary>
                              <m:naryPr>
                                <m:chr m:val="∑"/>
                                <m:limLoc m:val="undOvr"/>
                                <m:grow m:val="on"/>
                                <m:ctrlPr>
                                  <a:rPr lang="ja-JP" altLang="en-US" i="1">
                                    <a:solidFill>
                                      <a:srgbClr val="494949"/>
                                    </a:solidFill>
                                    <a:latin typeface="Cambria Math" panose="02040503050406030204" pitchFamily="18" charset="0"/>
                                  </a:rPr>
                                </m:ctrlPr>
                              </m:naryPr>
                              <m:sub>
                                <m:r>
                                  <m:rPr>
                                    <m:sty m:val="p"/>
                                    <m:brk/>
                                    <m:aln/>
                                  </m:rPr>
                                  <a:rPr lang="en-US" altLang="ja-JP" b="0" i="0" smtClean="0">
                                    <a:solidFill>
                                      <a:srgbClr val="494949"/>
                                    </a:solidFill>
                                    <a:latin typeface="Cambria Math" panose="02040503050406030204" pitchFamily="18" charset="0"/>
                                  </a:rPr>
                                  <m:t>i</m:t>
                                </m:r>
                                <m:r>
                                  <a:rPr lang="en-US" altLang="ja-JP" b="0" i="0" smtClean="0">
                                    <a:solidFill>
                                      <a:srgbClr val="494949"/>
                                    </a:solidFill>
                                    <a:latin typeface="Cambria Math" panose="02040503050406030204" pitchFamily="18" charset="0"/>
                                  </a:rPr>
                                  <m:t>=1</m:t>
                                </m:r>
                              </m:sub>
                              <m:sup>
                                <m:r>
                                  <a:rPr lang="en-US" altLang="ja-JP" b="0" i="1" smtClean="0">
                                    <a:solidFill>
                                      <a:srgbClr val="494949"/>
                                    </a:solidFill>
                                    <a:latin typeface="Cambria Math" panose="02040503050406030204" pitchFamily="18" charset="0"/>
                                  </a:rPr>
                                  <m:t>𝑛</m:t>
                                </m:r>
                              </m:sup>
                              <m:e>
                                <m:r>
                                  <m:rPr>
                                    <m:sty m:val="p"/>
                                  </m:rPr>
                                  <a:rPr kumimoji="1" lang="en-US" altLang="ja-JP">
                                    <a:solidFill>
                                      <a:srgbClr val="494949"/>
                                    </a:solidFill>
                                    <a:latin typeface="Cambria Math" panose="02040503050406030204" pitchFamily="18" charset="0"/>
                                  </a:rPr>
                                  <m:t>exp</m:t>
                                </m:r>
                                <m:r>
                                  <a:rPr kumimoji="1" lang="en-US" altLang="ja-JP">
                                    <a:solidFill>
                                      <a:srgbClr val="494949"/>
                                    </a:solidFill>
                                    <a:latin typeface="Cambria Math" panose="02040503050406030204" pitchFamily="18" charset="0"/>
                                  </a:rPr>
                                  <m:t> </m:t>
                                </m:r>
                                <m:r>
                                  <a:rPr kumimoji="1" lang="en-US" altLang="ja-JP" i="1">
                                    <a:solidFill>
                                      <a:srgbClr val="494949"/>
                                    </a:solidFill>
                                    <a:latin typeface="Cambria Math" panose="02040503050406030204" pitchFamily="18" charset="0"/>
                                  </a:rPr>
                                  <m:t>⁡(</m:t>
                                </m:r>
                                <m:sSub>
                                  <m:sSubPr>
                                    <m:ctrlPr>
                                      <a:rPr lang="en-US" altLang="ja-JP" i="1">
                                        <a:solidFill>
                                          <a:srgbClr val="494949"/>
                                        </a:solidFill>
                                        <a:latin typeface="Cambria Math" panose="02040503050406030204" pitchFamily="18" charset="0"/>
                                      </a:rPr>
                                    </m:ctrlPr>
                                  </m:sSubPr>
                                  <m:e>
                                    <m:r>
                                      <a:rPr lang="en-US" altLang="ja-JP" b="0" i="1" smtClean="0">
                                        <a:solidFill>
                                          <a:srgbClr val="494949"/>
                                        </a:solidFill>
                                        <a:latin typeface="Cambria Math" panose="02040503050406030204" pitchFamily="18" charset="0"/>
                                      </a:rPr>
                                      <m:t>𝑥</m:t>
                                    </m:r>
                                  </m:e>
                                  <m:sub>
                                    <m:r>
                                      <a:rPr lang="en-US" altLang="ja-JP" b="0" i="1" smtClean="0">
                                        <a:solidFill>
                                          <a:srgbClr val="494949"/>
                                        </a:solidFill>
                                        <a:latin typeface="Cambria Math" panose="02040503050406030204" pitchFamily="18" charset="0"/>
                                      </a:rPr>
                                      <m:t>𝑖</m:t>
                                    </m:r>
                                  </m:sub>
                                </m:sSub>
                                <m:r>
                                  <a:rPr kumimoji="1" lang="en-US" altLang="ja-JP" i="1">
                                    <a:solidFill>
                                      <a:srgbClr val="494949"/>
                                    </a:solidFill>
                                    <a:latin typeface="Cambria Math" panose="02040503050406030204" pitchFamily="18" charset="0"/>
                                  </a:rPr>
                                  <m:t>)</m:t>
                                </m:r>
                              </m:e>
                            </m:nary>
                          </m:den>
                        </m:f>
                      </m:oMath>
                    </m:oMathPara>
                  </a14:m>
                  <a:endParaRPr kumimoji="1" lang="ja-JP" altLang="en-US" dirty="0">
                    <a:solidFill>
                      <a:srgbClr val="494949"/>
                    </a:solidFill>
                  </a:endParaRPr>
                </a:p>
              </p:txBody>
            </p:sp>
          </mc:Choice>
          <mc:Fallback xmlns="">
            <p:sp>
              <p:nvSpPr>
                <p:cNvPr id="33" name="テキスト ボックス 32">
                  <a:extLst>
                    <a:ext uri="{FF2B5EF4-FFF2-40B4-BE49-F238E27FC236}">
                      <a16:creationId xmlns:a16="http://schemas.microsoft.com/office/drawing/2014/main" id="{721FF511-2B1A-48F5-AA09-036CC9719542}"/>
                    </a:ext>
                  </a:extLst>
                </p:cNvPr>
                <p:cNvSpPr txBox="1">
                  <a:spLocks noRot="1" noChangeAspect="1" noMove="1" noResize="1" noEditPoints="1" noAdjustHandles="1" noChangeArrowheads="1" noChangeShapeType="1" noTextEdit="1"/>
                </p:cNvSpPr>
                <p:nvPr/>
              </p:nvSpPr>
              <p:spPr>
                <a:xfrm>
                  <a:off x="7535092" y="4992652"/>
                  <a:ext cx="2162696" cy="670953"/>
                </a:xfrm>
                <a:prstGeom prst="rect">
                  <a:avLst/>
                </a:prstGeom>
                <a:blipFill>
                  <a:blip r:embed="rId7"/>
                  <a:stretch>
                    <a:fillRect/>
                  </a:stretch>
                </a:blipFill>
              </p:spPr>
              <p:txBody>
                <a:bodyPr/>
                <a:lstStyle/>
                <a:p>
                  <a:r>
                    <a:rPr lang="ja-JP" altLang="en-US">
                      <a:noFill/>
                    </a:rPr>
                    <a:t> </a:t>
                  </a:r>
                </a:p>
              </p:txBody>
            </p:sp>
          </mc:Fallback>
        </mc:AlternateContent>
      </p:grpSp>
      <p:sp>
        <p:nvSpPr>
          <p:cNvPr id="41" name="テキスト ボックス 40">
            <a:extLst>
              <a:ext uri="{FF2B5EF4-FFF2-40B4-BE49-F238E27FC236}">
                <a16:creationId xmlns:a16="http://schemas.microsoft.com/office/drawing/2014/main" id="{45DA255E-04E8-4598-893A-1F7B36B842F1}"/>
              </a:ext>
            </a:extLst>
          </p:cNvPr>
          <p:cNvSpPr txBox="1"/>
          <p:nvPr/>
        </p:nvSpPr>
        <p:spPr>
          <a:xfrm>
            <a:off x="6657619" y="4419449"/>
            <a:ext cx="2136822" cy="307777"/>
          </a:xfrm>
          <a:prstGeom prst="rect">
            <a:avLst/>
          </a:prstGeom>
          <a:noFill/>
        </p:spPr>
        <p:txBody>
          <a:bodyPr wrap="square" rtlCol="0">
            <a:spAutoFit/>
          </a:bodyPr>
          <a:lstStyle/>
          <a:p>
            <a:pPr algn="ctr" defTabSz="914400" fontAlgn="base">
              <a:spcBef>
                <a:spcPct val="0"/>
              </a:spcBef>
              <a:spcAft>
                <a:spcPct val="0"/>
              </a:spcAft>
            </a:pPr>
            <a:r>
              <a:rPr kumimoji="1" lang="ja-JP" altLang="en-US" sz="1400" b="1" dirty="0">
                <a:solidFill>
                  <a:srgbClr val="494949"/>
                </a:solidFill>
                <a:latin typeface="+mn-ea"/>
              </a:rPr>
              <a:t>シグモイド関数</a:t>
            </a:r>
          </a:p>
        </p:txBody>
      </p:sp>
      <p:sp>
        <p:nvSpPr>
          <p:cNvPr id="59" name="テキスト ボックス 58">
            <a:extLst>
              <a:ext uri="{FF2B5EF4-FFF2-40B4-BE49-F238E27FC236}">
                <a16:creationId xmlns:a16="http://schemas.microsoft.com/office/drawing/2014/main" id="{8F3C51DA-56FB-404B-BF45-247EC70B0692}"/>
              </a:ext>
            </a:extLst>
          </p:cNvPr>
          <p:cNvSpPr txBox="1"/>
          <p:nvPr/>
        </p:nvSpPr>
        <p:spPr>
          <a:xfrm>
            <a:off x="6657619" y="6001208"/>
            <a:ext cx="2136822" cy="307777"/>
          </a:xfrm>
          <a:prstGeom prst="rect">
            <a:avLst/>
          </a:prstGeom>
          <a:noFill/>
        </p:spPr>
        <p:txBody>
          <a:bodyPr wrap="square" rtlCol="0">
            <a:spAutoFit/>
          </a:bodyPr>
          <a:lstStyle/>
          <a:p>
            <a:pPr algn="ctr" defTabSz="914400" fontAlgn="base">
              <a:spcBef>
                <a:spcPct val="0"/>
              </a:spcBef>
              <a:spcAft>
                <a:spcPct val="0"/>
              </a:spcAft>
            </a:pPr>
            <a:r>
              <a:rPr kumimoji="1" lang="ja-JP" altLang="en-US" sz="1400" b="1" dirty="0">
                <a:solidFill>
                  <a:srgbClr val="494949"/>
                </a:solidFill>
                <a:latin typeface="+mn-ea"/>
              </a:rPr>
              <a:t>ソフトマックス関数</a:t>
            </a:r>
          </a:p>
        </p:txBody>
      </p:sp>
      <p:sp>
        <p:nvSpPr>
          <p:cNvPr id="11" name="楕円 10">
            <a:extLst>
              <a:ext uri="{FF2B5EF4-FFF2-40B4-BE49-F238E27FC236}">
                <a16:creationId xmlns:a16="http://schemas.microsoft.com/office/drawing/2014/main" id="{23C9F705-892E-4A34-8EB2-5F0367FE3367}"/>
              </a:ext>
            </a:extLst>
          </p:cNvPr>
          <p:cNvSpPr/>
          <p:nvPr/>
        </p:nvSpPr>
        <p:spPr>
          <a:xfrm>
            <a:off x="2725479" y="3298931"/>
            <a:ext cx="365760" cy="365760"/>
          </a:xfrm>
          <a:prstGeom prst="ellipse">
            <a:avLst/>
          </a:prstGeom>
          <a:noFill/>
          <a:ln w="28575">
            <a:solidFill>
              <a:srgbClr val="EB0046"/>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61" name="楕円 60">
            <a:extLst>
              <a:ext uri="{FF2B5EF4-FFF2-40B4-BE49-F238E27FC236}">
                <a16:creationId xmlns:a16="http://schemas.microsoft.com/office/drawing/2014/main" id="{F0ACE341-09C1-4517-A4A2-E01FD8F4EAA8}"/>
              </a:ext>
            </a:extLst>
          </p:cNvPr>
          <p:cNvSpPr/>
          <p:nvPr/>
        </p:nvSpPr>
        <p:spPr>
          <a:xfrm>
            <a:off x="7890069" y="3938923"/>
            <a:ext cx="273042" cy="273042"/>
          </a:xfrm>
          <a:prstGeom prst="ellipse">
            <a:avLst/>
          </a:prstGeom>
          <a:noFill/>
          <a:ln w="28575">
            <a:solidFill>
              <a:srgbClr val="EB0046"/>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62" name="楕円 61">
            <a:extLst>
              <a:ext uri="{FF2B5EF4-FFF2-40B4-BE49-F238E27FC236}">
                <a16:creationId xmlns:a16="http://schemas.microsoft.com/office/drawing/2014/main" id="{B376FE1D-7AD4-4FC2-8E4F-E178DC7F4541}"/>
              </a:ext>
            </a:extLst>
          </p:cNvPr>
          <p:cNvSpPr/>
          <p:nvPr/>
        </p:nvSpPr>
        <p:spPr>
          <a:xfrm>
            <a:off x="8026590" y="5217983"/>
            <a:ext cx="273042" cy="273042"/>
          </a:xfrm>
          <a:prstGeom prst="ellipse">
            <a:avLst/>
          </a:prstGeom>
          <a:noFill/>
          <a:ln w="28575">
            <a:solidFill>
              <a:srgbClr val="EB0046"/>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21" name="フリーフォーム: 図形 20">
            <a:extLst>
              <a:ext uri="{FF2B5EF4-FFF2-40B4-BE49-F238E27FC236}">
                <a16:creationId xmlns:a16="http://schemas.microsoft.com/office/drawing/2014/main" id="{A8B32716-3675-427B-837F-F514D35112BE}"/>
              </a:ext>
            </a:extLst>
          </p:cNvPr>
          <p:cNvSpPr/>
          <p:nvPr/>
        </p:nvSpPr>
        <p:spPr>
          <a:xfrm>
            <a:off x="2907792" y="3108960"/>
            <a:ext cx="5102352" cy="813816"/>
          </a:xfrm>
          <a:custGeom>
            <a:avLst/>
            <a:gdLst>
              <a:gd name="connsiteX0" fmla="*/ 0 w 5102352"/>
              <a:gd name="connsiteY0" fmla="*/ 173736 h 813816"/>
              <a:gd name="connsiteX1" fmla="*/ 0 w 5102352"/>
              <a:gd name="connsiteY1" fmla="*/ 0 h 813816"/>
              <a:gd name="connsiteX2" fmla="*/ 5102352 w 5102352"/>
              <a:gd name="connsiteY2" fmla="*/ 0 h 813816"/>
              <a:gd name="connsiteX3" fmla="*/ 5102352 w 5102352"/>
              <a:gd name="connsiteY3" fmla="*/ 813816 h 813816"/>
            </a:gdLst>
            <a:ahLst/>
            <a:cxnLst>
              <a:cxn ang="0">
                <a:pos x="connsiteX0" y="connsiteY0"/>
              </a:cxn>
              <a:cxn ang="0">
                <a:pos x="connsiteX1" y="connsiteY1"/>
              </a:cxn>
              <a:cxn ang="0">
                <a:pos x="connsiteX2" y="connsiteY2"/>
              </a:cxn>
              <a:cxn ang="0">
                <a:pos x="connsiteX3" y="connsiteY3"/>
              </a:cxn>
            </a:cxnLst>
            <a:rect l="l" t="t" r="r" b="b"/>
            <a:pathLst>
              <a:path w="5102352" h="813816">
                <a:moveTo>
                  <a:pt x="0" y="173736"/>
                </a:moveTo>
                <a:lnTo>
                  <a:pt x="0" y="0"/>
                </a:lnTo>
                <a:lnTo>
                  <a:pt x="5102352" y="0"/>
                </a:lnTo>
                <a:lnTo>
                  <a:pt x="5102352" y="813816"/>
                </a:lnTo>
              </a:path>
            </a:pathLst>
          </a:custGeom>
          <a:noFill/>
          <a:ln w="28575">
            <a:solidFill>
              <a:srgbClr val="EB0046"/>
            </a:solidFill>
            <a:prstDash val="sysDot"/>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フリーフォーム: 図形 21">
            <a:extLst>
              <a:ext uri="{FF2B5EF4-FFF2-40B4-BE49-F238E27FC236}">
                <a16:creationId xmlns:a16="http://schemas.microsoft.com/office/drawing/2014/main" id="{98BFBDF3-6FE8-4D46-A470-7A719BD06DF1}"/>
              </a:ext>
            </a:extLst>
          </p:cNvPr>
          <p:cNvSpPr/>
          <p:nvPr/>
        </p:nvSpPr>
        <p:spPr>
          <a:xfrm>
            <a:off x="6254496" y="3108960"/>
            <a:ext cx="1920240" cy="2093976"/>
          </a:xfrm>
          <a:custGeom>
            <a:avLst/>
            <a:gdLst>
              <a:gd name="connsiteX0" fmla="*/ 0 w 1920240"/>
              <a:gd name="connsiteY0" fmla="*/ 0 h 2093976"/>
              <a:gd name="connsiteX1" fmla="*/ 0 w 1920240"/>
              <a:gd name="connsiteY1" fmla="*/ 1764792 h 2093976"/>
              <a:gd name="connsiteX2" fmla="*/ 1920240 w 1920240"/>
              <a:gd name="connsiteY2" fmla="*/ 1764792 h 2093976"/>
              <a:gd name="connsiteX3" fmla="*/ 1920240 w 1920240"/>
              <a:gd name="connsiteY3" fmla="*/ 2093976 h 2093976"/>
            </a:gdLst>
            <a:ahLst/>
            <a:cxnLst>
              <a:cxn ang="0">
                <a:pos x="connsiteX0" y="connsiteY0"/>
              </a:cxn>
              <a:cxn ang="0">
                <a:pos x="connsiteX1" y="connsiteY1"/>
              </a:cxn>
              <a:cxn ang="0">
                <a:pos x="connsiteX2" y="connsiteY2"/>
              </a:cxn>
              <a:cxn ang="0">
                <a:pos x="connsiteX3" y="connsiteY3"/>
              </a:cxn>
            </a:cxnLst>
            <a:rect l="l" t="t" r="r" b="b"/>
            <a:pathLst>
              <a:path w="1920240" h="2093976">
                <a:moveTo>
                  <a:pt x="0" y="0"/>
                </a:moveTo>
                <a:lnTo>
                  <a:pt x="0" y="1764792"/>
                </a:lnTo>
                <a:lnTo>
                  <a:pt x="1920240" y="1764792"/>
                </a:lnTo>
                <a:lnTo>
                  <a:pt x="1920240" y="2093976"/>
                </a:lnTo>
              </a:path>
            </a:pathLst>
          </a:custGeom>
          <a:noFill/>
          <a:ln w="28575">
            <a:solidFill>
              <a:srgbClr val="EB0046"/>
            </a:solidFill>
            <a:prstDash val="sysDot"/>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0" name="正方形/長方形 79">
            <a:extLst>
              <a:ext uri="{FF2B5EF4-FFF2-40B4-BE49-F238E27FC236}">
                <a16:creationId xmlns:a16="http://schemas.microsoft.com/office/drawing/2014/main" id="{33ABDC9A-BF14-482D-9F63-FB43295513DE}"/>
              </a:ext>
            </a:extLst>
          </p:cNvPr>
          <p:cNvSpPr/>
          <p:nvPr/>
        </p:nvSpPr>
        <p:spPr>
          <a:xfrm>
            <a:off x="9576655" y="3028940"/>
            <a:ext cx="1848583" cy="338554"/>
          </a:xfrm>
          <a:prstGeom prst="rect">
            <a:avLst/>
          </a:prstGeom>
        </p:spPr>
        <p:txBody>
          <a:bodyPr wrap="none">
            <a:spAutoFit/>
          </a:bodyPr>
          <a:lstStyle/>
          <a:p>
            <a:pPr algn="ctr"/>
            <a:r>
              <a:rPr lang="en-US" altLang="ja-JP" sz="1600" b="1" dirty="0">
                <a:solidFill>
                  <a:srgbClr val="F47746"/>
                </a:solidFill>
              </a:rPr>
              <a:t>0</a:t>
            </a:r>
            <a:r>
              <a:rPr lang="ja-JP" altLang="en-US" sz="1600" b="1" dirty="0">
                <a:solidFill>
                  <a:srgbClr val="F47746"/>
                </a:solidFill>
              </a:rPr>
              <a:t>～</a:t>
            </a:r>
            <a:r>
              <a:rPr lang="en-US" altLang="ja-JP" sz="1600" b="1" dirty="0">
                <a:solidFill>
                  <a:srgbClr val="F47746"/>
                </a:solidFill>
              </a:rPr>
              <a:t>1</a:t>
            </a:r>
            <a:r>
              <a:rPr lang="ja-JP" altLang="en-US" sz="1600" b="1" dirty="0">
                <a:solidFill>
                  <a:srgbClr val="F47746"/>
                </a:solidFill>
              </a:rPr>
              <a:t>の確率へ変換</a:t>
            </a:r>
          </a:p>
        </p:txBody>
      </p:sp>
      <p:graphicFrame>
        <p:nvGraphicFramePr>
          <p:cNvPr id="81" name="グラフ 80">
            <a:extLst>
              <a:ext uri="{FF2B5EF4-FFF2-40B4-BE49-F238E27FC236}">
                <a16:creationId xmlns:a16="http://schemas.microsoft.com/office/drawing/2014/main" id="{7A421890-5418-4B97-840E-CB56D84A6A5F}"/>
              </a:ext>
            </a:extLst>
          </p:cNvPr>
          <p:cNvGraphicFramePr/>
          <p:nvPr>
            <p:extLst>
              <p:ext uri="{D42A27DB-BD31-4B8C-83A1-F6EECF244321}">
                <p14:modId xmlns:p14="http://schemas.microsoft.com/office/powerpoint/2010/main" val="2476847027"/>
              </p:ext>
            </p:extLst>
          </p:nvPr>
        </p:nvGraphicFramePr>
        <p:xfrm>
          <a:off x="9454312" y="3303539"/>
          <a:ext cx="2048883" cy="1582476"/>
        </p:xfrm>
        <a:graphic>
          <a:graphicData uri="http://schemas.openxmlformats.org/drawingml/2006/chart">
            <c:chart xmlns:c="http://schemas.openxmlformats.org/drawingml/2006/chart" xmlns:r="http://schemas.openxmlformats.org/officeDocument/2006/relationships" r:id="rId8"/>
          </a:graphicData>
        </a:graphic>
      </p:graphicFrame>
      <p:pic>
        <p:nvPicPr>
          <p:cNvPr id="82" name="グラフィックス 81">
            <a:extLst>
              <a:ext uri="{FF2B5EF4-FFF2-40B4-BE49-F238E27FC236}">
                <a16:creationId xmlns:a16="http://schemas.microsoft.com/office/drawing/2014/main" id="{B95EC5FB-69DF-43AC-8BC8-9F83DA036CC2}"/>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rot="16200000">
            <a:off x="8814134" y="3766942"/>
            <a:ext cx="780856" cy="476250"/>
          </a:xfrm>
          <a:prstGeom prst="rect">
            <a:avLst/>
          </a:prstGeom>
        </p:spPr>
      </p:pic>
      <p:pic>
        <p:nvPicPr>
          <p:cNvPr id="83" name="グラフィックス 82">
            <a:extLst>
              <a:ext uri="{FF2B5EF4-FFF2-40B4-BE49-F238E27FC236}">
                <a16:creationId xmlns:a16="http://schemas.microsoft.com/office/drawing/2014/main" id="{437538DF-6663-4561-945A-7E2D2918967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rot="16200000">
            <a:off x="8801613" y="5316518"/>
            <a:ext cx="780856" cy="476250"/>
          </a:xfrm>
          <a:prstGeom prst="rect">
            <a:avLst/>
          </a:prstGeom>
        </p:spPr>
      </p:pic>
      <p:sp>
        <p:nvSpPr>
          <p:cNvPr id="84" name="テキスト ボックス 83">
            <a:extLst>
              <a:ext uri="{FF2B5EF4-FFF2-40B4-BE49-F238E27FC236}">
                <a16:creationId xmlns:a16="http://schemas.microsoft.com/office/drawing/2014/main" id="{9A0B6A13-6709-4653-8C24-6C56FCFD05C3}"/>
              </a:ext>
            </a:extLst>
          </p:cNvPr>
          <p:cNvSpPr txBox="1"/>
          <p:nvPr/>
        </p:nvSpPr>
        <p:spPr>
          <a:xfrm>
            <a:off x="6611552" y="3355974"/>
            <a:ext cx="1713178" cy="307777"/>
          </a:xfrm>
          <a:prstGeom prst="rect">
            <a:avLst/>
          </a:prstGeom>
          <a:noFill/>
        </p:spPr>
        <p:txBody>
          <a:bodyPr wrap="square" rtlCol="0">
            <a:spAutoFit/>
          </a:bodyPr>
          <a:lstStyle/>
          <a:p>
            <a:pPr defTabSz="914400" fontAlgn="base">
              <a:spcBef>
                <a:spcPct val="0"/>
              </a:spcBef>
              <a:spcAft>
                <a:spcPct val="0"/>
              </a:spcAft>
            </a:pPr>
            <a:r>
              <a:rPr kumimoji="1" lang="en-US" altLang="ja-JP" sz="1400" b="1" dirty="0">
                <a:solidFill>
                  <a:srgbClr val="494949"/>
                </a:solidFill>
                <a:latin typeface="+mn-ea"/>
              </a:rPr>
              <a:t>2</a:t>
            </a:r>
            <a:r>
              <a:rPr kumimoji="1" lang="ja-JP" altLang="en-US" sz="1400" b="1" dirty="0">
                <a:solidFill>
                  <a:srgbClr val="494949"/>
                </a:solidFill>
                <a:latin typeface="+mn-ea"/>
              </a:rPr>
              <a:t>値分類</a:t>
            </a:r>
          </a:p>
        </p:txBody>
      </p:sp>
      <p:sp>
        <p:nvSpPr>
          <p:cNvPr id="85" name="テキスト ボックス 84">
            <a:extLst>
              <a:ext uri="{FF2B5EF4-FFF2-40B4-BE49-F238E27FC236}">
                <a16:creationId xmlns:a16="http://schemas.microsoft.com/office/drawing/2014/main" id="{737C3AD6-4DF5-4A1A-A1EF-62D4A81F8FDB}"/>
              </a:ext>
            </a:extLst>
          </p:cNvPr>
          <p:cNvSpPr txBox="1"/>
          <p:nvPr/>
        </p:nvSpPr>
        <p:spPr>
          <a:xfrm>
            <a:off x="6621033" y="4887293"/>
            <a:ext cx="1713178" cy="307777"/>
          </a:xfrm>
          <a:prstGeom prst="rect">
            <a:avLst/>
          </a:prstGeom>
          <a:noFill/>
        </p:spPr>
        <p:txBody>
          <a:bodyPr wrap="square" rtlCol="0">
            <a:spAutoFit/>
          </a:bodyPr>
          <a:lstStyle/>
          <a:p>
            <a:pPr defTabSz="914400" fontAlgn="base">
              <a:spcBef>
                <a:spcPct val="0"/>
              </a:spcBef>
              <a:spcAft>
                <a:spcPct val="0"/>
              </a:spcAft>
            </a:pPr>
            <a:r>
              <a:rPr kumimoji="1" lang="ja-JP" altLang="en-US" sz="1400" b="1" dirty="0">
                <a:solidFill>
                  <a:srgbClr val="494949"/>
                </a:solidFill>
                <a:latin typeface="+mn-ea"/>
              </a:rPr>
              <a:t>多値分類</a:t>
            </a:r>
          </a:p>
        </p:txBody>
      </p:sp>
      <p:cxnSp>
        <p:nvCxnSpPr>
          <p:cNvPr id="88" name="直線コネクタ 87">
            <a:extLst>
              <a:ext uri="{FF2B5EF4-FFF2-40B4-BE49-F238E27FC236}">
                <a16:creationId xmlns:a16="http://schemas.microsoft.com/office/drawing/2014/main" id="{49A6299A-77E0-42AE-8920-17EA721F59AE}"/>
              </a:ext>
            </a:extLst>
          </p:cNvPr>
          <p:cNvCxnSpPr>
            <a:cxnSpLocks/>
          </p:cNvCxnSpPr>
          <p:nvPr/>
        </p:nvCxnSpPr>
        <p:spPr>
          <a:xfrm>
            <a:off x="9514791" y="6191614"/>
            <a:ext cx="1910447" cy="0"/>
          </a:xfrm>
          <a:prstGeom prst="line">
            <a:avLst/>
          </a:prstGeom>
          <a:ln w="12700">
            <a:solidFill>
              <a:schemeClr val="bg1">
                <a:lumMod val="6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89" name="直線コネクタ 88">
            <a:extLst>
              <a:ext uri="{FF2B5EF4-FFF2-40B4-BE49-F238E27FC236}">
                <a16:creationId xmlns:a16="http://schemas.microsoft.com/office/drawing/2014/main" id="{6522F833-582B-43FF-9495-704F5AFF8179}"/>
              </a:ext>
            </a:extLst>
          </p:cNvPr>
          <p:cNvCxnSpPr>
            <a:cxnSpLocks/>
          </p:cNvCxnSpPr>
          <p:nvPr/>
        </p:nvCxnSpPr>
        <p:spPr>
          <a:xfrm flipV="1">
            <a:off x="9581775" y="4949741"/>
            <a:ext cx="0" cy="1338171"/>
          </a:xfrm>
          <a:prstGeom prst="line">
            <a:avLst/>
          </a:prstGeom>
          <a:ln w="12700">
            <a:solidFill>
              <a:schemeClr val="bg1">
                <a:lumMod val="6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sp>
        <p:nvSpPr>
          <p:cNvPr id="99" name="正方形/長方形 98">
            <a:extLst>
              <a:ext uri="{FF2B5EF4-FFF2-40B4-BE49-F238E27FC236}">
                <a16:creationId xmlns:a16="http://schemas.microsoft.com/office/drawing/2014/main" id="{B148DA4F-BB1A-473D-97D4-36707505E92B}"/>
              </a:ext>
            </a:extLst>
          </p:cNvPr>
          <p:cNvSpPr/>
          <p:nvPr/>
        </p:nvSpPr>
        <p:spPr>
          <a:xfrm>
            <a:off x="8972328" y="6191614"/>
            <a:ext cx="3057247" cy="338554"/>
          </a:xfrm>
          <a:prstGeom prst="rect">
            <a:avLst/>
          </a:prstGeom>
        </p:spPr>
        <p:txBody>
          <a:bodyPr wrap="none">
            <a:spAutoFit/>
          </a:bodyPr>
          <a:lstStyle/>
          <a:p>
            <a:pPr algn="ctr"/>
            <a:r>
              <a:rPr lang="ja-JP" altLang="en-US" sz="1600" b="1" dirty="0">
                <a:solidFill>
                  <a:srgbClr val="F47746"/>
                </a:solidFill>
              </a:rPr>
              <a:t>最も確率が高いクラスを求める</a:t>
            </a:r>
          </a:p>
        </p:txBody>
      </p:sp>
      <p:sp>
        <p:nvSpPr>
          <p:cNvPr id="101" name="フリーフォーム: 図形 100">
            <a:extLst>
              <a:ext uri="{FF2B5EF4-FFF2-40B4-BE49-F238E27FC236}">
                <a16:creationId xmlns:a16="http://schemas.microsoft.com/office/drawing/2014/main" id="{4B6831CA-3E3D-4048-905B-F640C9A883E2}"/>
              </a:ext>
            </a:extLst>
          </p:cNvPr>
          <p:cNvSpPr/>
          <p:nvPr/>
        </p:nvSpPr>
        <p:spPr>
          <a:xfrm>
            <a:off x="9683496" y="5328129"/>
            <a:ext cx="475488" cy="780063"/>
          </a:xfrm>
          <a:custGeom>
            <a:avLst/>
            <a:gdLst>
              <a:gd name="connsiteX0" fmla="*/ 0 w 475488"/>
              <a:gd name="connsiteY0" fmla="*/ 905259 h 914403"/>
              <a:gd name="connsiteX1" fmla="*/ 228600 w 475488"/>
              <a:gd name="connsiteY1" fmla="*/ 3 h 914403"/>
              <a:gd name="connsiteX2" fmla="*/ 475488 w 475488"/>
              <a:gd name="connsiteY2" fmla="*/ 914403 h 914403"/>
            </a:gdLst>
            <a:ahLst/>
            <a:cxnLst>
              <a:cxn ang="0">
                <a:pos x="connsiteX0" y="connsiteY0"/>
              </a:cxn>
              <a:cxn ang="0">
                <a:pos x="connsiteX1" y="connsiteY1"/>
              </a:cxn>
              <a:cxn ang="0">
                <a:pos x="connsiteX2" y="connsiteY2"/>
              </a:cxn>
            </a:cxnLst>
            <a:rect l="l" t="t" r="r" b="b"/>
            <a:pathLst>
              <a:path w="475488" h="914403">
                <a:moveTo>
                  <a:pt x="0" y="905259"/>
                </a:moveTo>
                <a:cubicBezTo>
                  <a:pt x="74676" y="451869"/>
                  <a:pt x="149352" y="-1521"/>
                  <a:pt x="228600" y="3"/>
                </a:cubicBezTo>
                <a:cubicBezTo>
                  <a:pt x="307848" y="1527"/>
                  <a:pt x="391668" y="457965"/>
                  <a:pt x="475488" y="914403"/>
                </a:cubicBezTo>
              </a:path>
            </a:pathLst>
          </a:custGeom>
          <a:noFill/>
          <a:ln w="28575">
            <a:solidFill>
              <a:srgbClr val="00879E"/>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2" name="フリーフォーム: 図形 101">
            <a:extLst>
              <a:ext uri="{FF2B5EF4-FFF2-40B4-BE49-F238E27FC236}">
                <a16:creationId xmlns:a16="http://schemas.microsoft.com/office/drawing/2014/main" id="{4F89D75F-B3A9-44FD-BE07-967857676E6F}"/>
              </a:ext>
            </a:extLst>
          </p:cNvPr>
          <p:cNvSpPr/>
          <p:nvPr/>
        </p:nvSpPr>
        <p:spPr>
          <a:xfrm>
            <a:off x="9648760" y="5491025"/>
            <a:ext cx="1180580" cy="626312"/>
          </a:xfrm>
          <a:custGeom>
            <a:avLst/>
            <a:gdLst>
              <a:gd name="connsiteX0" fmla="*/ 0 w 475488"/>
              <a:gd name="connsiteY0" fmla="*/ 905259 h 914403"/>
              <a:gd name="connsiteX1" fmla="*/ 228600 w 475488"/>
              <a:gd name="connsiteY1" fmla="*/ 3 h 914403"/>
              <a:gd name="connsiteX2" fmla="*/ 475488 w 475488"/>
              <a:gd name="connsiteY2" fmla="*/ 914403 h 914403"/>
            </a:gdLst>
            <a:ahLst/>
            <a:cxnLst>
              <a:cxn ang="0">
                <a:pos x="connsiteX0" y="connsiteY0"/>
              </a:cxn>
              <a:cxn ang="0">
                <a:pos x="connsiteX1" y="connsiteY1"/>
              </a:cxn>
              <a:cxn ang="0">
                <a:pos x="connsiteX2" y="connsiteY2"/>
              </a:cxn>
            </a:cxnLst>
            <a:rect l="l" t="t" r="r" b="b"/>
            <a:pathLst>
              <a:path w="475488" h="914403">
                <a:moveTo>
                  <a:pt x="0" y="905259"/>
                </a:moveTo>
                <a:cubicBezTo>
                  <a:pt x="74676" y="451869"/>
                  <a:pt x="149352" y="-1521"/>
                  <a:pt x="228600" y="3"/>
                </a:cubicBezTo>
                <a:cubicBezTo>
                  <a:pt x="307848" y="1527"/>
                  <a:pt x="391668" y="457965"/>
                  <a:pt x="475488" y="914403"/>
                </a:cubicBezTo>
              </a:path>
            </a:pathLst>
          </a:custGeom>
          <a:noFill/>
          <a:ln w="28575">
            <a:solidFill>
              <a:srgbClr val="F36C37"/>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3" name="フリーフォーム: 図形 102">
            <a:extLst>
              <a:ext uri="{FF2B5EF4-FFF2-40B4-BE49-F238E27FC236}">
                <a16:creationId xmlns:a16="http://schemas.microsoft.com/office/drawing/2014/main" id="{DB15338F-75A2-405A-988A-3F52670F3F32}"/>
              </a:ext>
            </a:extLst>
          </p:cNvPr>
          <p:cNvSpPr/>
          <p:nvPr/>
        </p:nvSpPr>
        <p:spPr>
          <a:xfrm>
            <a:off x="10042006" y="5416748"/>
            <a:ext cx="847524" cy="695138"/>
          </a:xfrm>
          <a:custGeom>
            <a:avLst/>
            <a:gdLst>
              <a:gd name="connsiteX0" fmla="*/ 0 w 475488"/>
              <a:gd name="connsiteY0" fmla="*/ 905259 h 914403"/>
              <a:gd name="connsiteX1" fmla="*/ 228600 w 475488"/>
              <a:gd name="connsiteY1" fmla="*/ 3 h 914403"/>
              <a:gd name="connsiteX2" fmla="*/ 475488 w 475488"/>
              <a:gd name="connsiteY2" fmla="*/ 914403 h 914403"/>
            </a:gdLst>
            <a:ahLst/>
            <a:cxnLst>
              <a:cxn ang="0">
                <a:pos x="connsiteX0" y="connsiteY0"/>
              </a:cxn>
              <a:cxn ang="0">
                <a:pos x="connsiteX1" y="connsiteY1"/>
              </a:cxn>
              <a:cxn ang="0">
                <a:pos x="connsiteX2" y="connsiteY2"/>
              </a:cxn>
            </a:cxnLst>
            <a:rect l="l" t="t" r="r" b="b"/>
            <a:pathLst>
              <a:path w="475488" h="914403">
                <a:moveTo>
                  <a:pt x="0" y="905259"/>
                </a:moveTo>
                <a:cubicBezTo>
                  <a:pt x="74676" y="451869"/>
                  <a:pt x="149352" y="-1521"/>
                  <a:pt x="228600" y="3"/>
                </a:cubicBezTo>
                <a:cubicBezTo>
                  <a:pt x="307848" y="1527"/>
                  <a:pt x="391668" y="457965"/>
                  <a:pt x="475488" y="914403"/>
                </a:cubicBezTo>
              </a:path>
            </a:pathLst>
          </a:custGeom>
          <a:noFill/>
          <a:ln w="28575">
            <a:solidFill>
              <a:srgbClr val="EB0046"/>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4" name="フリーフォーム: 図形 103">
            <a:extLst>
              <a:ext uri="{FF2B5EF4-FFF2-40B4-BE49-F238E27FC236}">
                <a16:creationId xmlns:a16="http://schemas.microsoft.com/office/drawing/2014/main" id="{9133F4A5-76BE-405A-AB46-B39E35EDBA93}"/>
              </a:ext>
            </a:extLst>
          </p:cNvPr>
          <p:cNvSpPr/>
          <p:nvPr/>
        </p:nvSpPr>
        <p:spPr>
          <a:xfrm>
            <a:off x="10552230" y="5217426"/>
            <a:ext cx="675680" cy="896481"/>
          </a:xfrm>
          <a:custGeom>
            <a:avLst/>
            <a:gdLst>
              <a:gd name="connsiteX0" fmla="*/ 0 w 475488"/>
              <a:gd name="connsiteY0" fmla="*/ 905259 h 914403"/>
              <a:gd name="connsiteX1" fmla="*/ 228600 w 475488"/>
              <a:gd name="connsiteY1" fmla="*/ 3 h 914403"/>
              <a:gd name="connsiteX2" fmla="*/ 475488 w 475488"/>
              <a:gd name="connsiteY2" fmla="*/ 914403 h 914403"/>
            </a:gdLst>
            <a:ahLst/>
            <a:cxnLst>
              <a:cxn ang="0">
                <a:pos x="connsiteX0" y="connsiteY0"/>
              </a:cxn>
              <a:cxn ang="0">
                <a:pos x="connsiteX1" y="connsiteY1"/>
              </a:cxn>
              <a:cxn ang="0">
                <a:pos x="connsiteX2" y="connsiteY2"/>
              </a:cxn>
            </a:cxnLst>
            <a:rect l="l" t="t" r="r" b="b"/>
            <a:pathLst>
              <a:path w="475488" h="914403">
                <a:moveTo>
                  <a:pt x="0" y="905259"/>
                </a:moveTo>
                <a:cubicBezTo>
                  <a:pt x="74676" y="451869"/>
                  <a:pt x="149352" y="-1521"/>
                  <a:pt x="228600" y="3"/>
                </a:cubicBezTo>
                <a:cubicBezTo>
                  <a:pt x="307848" y="1527"/>
                  <a:pt x="391668" y="457965"/>
                  <a:pt x="475488" y="914403"/>
                </a:cubicBezTo>
              </a:path>
            </a:pathLst>
          </a:custGeom>
          <a:noFill/>
          <a:ln w="28575">
            <a:solidFill>
              <a:srgbClr val="49494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06" name="直線コネクタ 105">
            <a:extLst>
              <a:ext uri="{FF2B5EF4-FFF2-40B4-BE49-F238E27FC236}">
                <a16:creationId xmlns:a16="http://schemas.microsoft.com/office/drawing/2014/main" id="{BA636BD5-EF06-4A76-9F44-B3C6EA46EC76}"/>
              </a:ext>
            </a:extLst>
          </p:cNvPr>
          <p:cNvCxnSpPr>
            <a:cxnSpLocks/>
          </p:cNvCxnSpPr>
          <p:nvPr/>
        </p:nvCxnSpPr>
        <p:spPr>
          <a:xfrm>
            <a:off x="10048714" y="5028172"/>
            <a:ext cx="1" cy="1099716"/>
          </a:xfrm>
          <a:prstGeom prst="line">
            <a:avLst/>
          </a:prstGeom>
          <a:ln w="19050">
            <a:solidFill>
              <a:schemeClr val="accent3"/>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14" name="直線コネクタ 113">
            <a:extLst>
              <a:ext uri="{FF2B5EF4-FFF2-40B4-BE49-F238E27FC236}">
                <a16:creationId xmlns:a16="http://schemas.microsoft.com/office/drawing/2014/main" id="{8D8E7E86-85CD-4189-A0B9-F4F517C1CCCB}"/>
              </a:ext>
            </a:extLst>
          </p:cNvPr>
          <p:cNvCxnSpPr>
            <a:cxnSpLocks/>
          </p:cNvCxnSpPr>
          <p:nvPr/>
        </p:nvCxnSpPr>
        <p:spPr>
          <a:xfrm>
            <a:off x="10292554" y="5015980"/>
            <a:ext cx="1" cy="1099716"/>
          </a:xfrm>
          <a:prstGeom prst="line">
            <a:avLst/>
          </a:prstGeom>
          <a:ln w="19050">
            <a:solidFill>
              <a:schemeClr val="accent3"/>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15" name="直線コネクタ 114">
            <a:extLst>
              <a:ext uri="{FF2B5EF4-FFF2-40B4-BE49-F238E27FC236}">
                <a16:creationId xmlns:a16="http://schemas.microsoft.com/office/drawing/2014/main" id="{4CC20242-9CC9-4700-A74D-BAC91AFB4F7E}"/>
              </a:ext>
            </a:extLst>
          </p:cNvPr>
          <p:cNvCxnSpPr>
            <a:cxnSpLocks/>
          </p:cNvCxnSpPr>
          <p:nvPr/>
        </p:nvCxnSpPr>
        <p:spPr>
          <a:xfrm>
            <a:off x="10673554" y="5003788"/>
            <a:ext cx="1" cy="1099716"/>
          </a:xfrm>
          <a:prstGeom prst="line">
            <a:avLst/>
          </a:prstGeom>
          <a:ln w="19050">
            <a:solidFill>
              <a:schemeClr val="accent3"/>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sp>
        <p:nvSpPr>
          <p:cNvPr id="116" name="フリーフォーム: 図形 115">
            <a:extLst>
              <a:ext uri="{FF2B5EF4-FFF2-40B4-BE49-F238E27FC236}">
                <a16:creationId xmlns:a16="http://schemas.microsoft.com/office/drawing/2014/main" id="{0F80F9E8-A29F-4B06-BED9-AA180A506C15}"/>
              </a:ext>
            </a:extLst>
          </p:cNvPr>
          <p:cNvSpPr/>
          <p:nvPr/>
        </p:nvSpPr>
        <p:spPr>
          <a:xfrm>
            <a:off x="9701784" y="5522976"/>
            <a:ext cx="1371600" cy="630936"/>
          </a:xfrm>
          <a:custGeom>
            <a:avLst/>
            <a:gdLst>
              <a:gd name="connsiteX0" fmla="*/ 0 w 1371600"/>
              <a:gd name="connsiteY0" fmla="*/ 576072 h 630936"/>
              <a:gd name="connsiteX1" fmla="*/ 192024 w 1371600"/>
              <a:gd name="connsiteY1" fmla="*/ 45720 h 630936"/>
              <a:gd name="connsiteX2" fmla="*/ 530352 w 1371600"/>
              <a:gd name="connsiteY2" fmla="*/ 54864 h 630936"/>
              <a:gd name="connsiteX3" fmla="*/ 612648 w 1371600"/>
              <a:gd name="connsiteY3" fmla="*/ 0 h 630936"/>
              <a:gd name="connsiteX4" fmla="*/ 978408 w 1371600"/>
              <a:gd name="connsiteY4" fmla="*/ 128016 h 630936"/>
              <a:gd name="connsiteX5" fmla="*/ 1216152 w 1371600"/>
              <a:gd name="connsiteY5" fmla="*/ 109728 h 630936"/>
              <a:gd name="connsiteX6" fmla="*/ 1371600 w 1371600"/>
              <a:gd name="connsiteY6" fmla="*/ 630936 h 630936"/>
              <a:gd name="connsiteX7" fmla="*/ 0 w 1371600"/>
              <a:gd name="connsiteY7" fmla="*/ 576072 h 630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1600" h="630936">
                <a:moveTo>
                  <a:pt x="0" y="576072"/>
                </a:moveTo>
                <a:lnTo>
                  <a:pt x="192024" y="45720"/>
                </a:lnTo>
                <a:lnTo>
                  <a:pt x="530352" y="54864"/>
                </a:lnTo>
                <a:lnTo>
                  <a:pt x="612648" y="0"/>
                </a:lnTo>
                <a:lnTo>
                  <a:pt x="978408" y="128016"/>
                </a:lnTo>
                <a:lnTo>
                  <a:pt x="1216152" y="109728"/>
                </a:lnTo>
                <a:lnTo>
                  <a:pt x="1371600" y="630936"/>
                </a:lnTo>
                <a:lnTo>
                  <a:pt x="0" y="576072"/>
                </a:lnTo>
                <a:close/>
              </a:path>
            </a:pathLst>
          </a:cu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12" name="正方形/長方形 11">
            <a:extLst>
              <a:ext uri="{FF2B5EF4-FFF2-40B4-BE49-F238E27FC236}">
                <a16:creationId xmlns:a16="http://schemas.microsoft.com/office/drawing/2014/main" id="{BE4980B0-491F-59B1-C47A-289F6A8A2480}"/>
              </a:ext>
            </a:extLst>
          </p:cNvPr>
          <p:cNvSpPr/>
          <p:nvPr/>
        </p:nvSpPr>
        <p:spPr>
          <a:xfrm>
            <a:off x="7290953" y="6392618"/>
            <a:ext cx="1556836" cy="276999"/>
          </a:xfrm>
          <a:prstGeom prst="rect">
            <a:avLst/>
          </a:prstGeom>
        </p:spPr>
        <p:txBody>
          <a:bodyPr wrap="none">
            <a:spAutoFit/>
          </a:bodyPr>
          <a:lstStyle/>
          <a:p>
            <a:r>
              <a:rPr lang="en-US" altLang="ja-JP" sz="1200" dirty="0">
                <a:solidFill>
                  <a:srgbClr val="494949"/>
                </a:solidFill>
                <a:latin typeface="+mn-ea"/>
              </a:rPr>
              <a:t>※exp</a:t>
            </a:r>
            <a:r>
              <a:rPr lang="ja-JP" altLang="en-US" sz="1200" dirty="0">
                <a:solidFill>
                  <a:srgbClr val="494949"/>
                </a:solidFill>
                <a:latin typeface="+mn-ea"/>
              </a:rPr>
              <a:t> </a:t>
            </a:r>
            <a:r>
              <a:rPr lang="en-US" altLang="ja-JP" sz="1200" dirty="0">
                <a:solidFill>
                  <a:srgbClr val="494949"/>
                </a:solidFill>
                <a:latin typeface="+mn-ea"/>
              </a:rPr>
              <a:t>x</a:t>
            </a:r>
            <a:r>
              <a:rPr lang="ja-JP" altLang="en-US" sz="1200" dirty="0">
                <a:solidFill>
                  <a:srgbClr val="494949"/>
                </a:solidFill>
                <a:latin typeface="+mn-ea"/>
              </a:rPr>
              <a:t> ：</a:t>
            </a:r>
            <a:r>
              <a:rPr lang="en-US" altLang="ja-JP" sz="1200" dirty="0">
                <a:solidFill>
                  <a:srgbClr val="494949"/>
                </a:solidFill>
                <a:latin typeface="+mn-ea"/>
              </a:rPr>
              <a:t>e</a:t>
            </a:r>
            <a:r>
              <a:rPr lang="en-US" altLang="ja-JP" sz="1200" baseline="30000" dirty="0">
                <a:solidFill>
                  <a:srgbClr val="494949"/>
                </a:solidFill>
                <a:latin typeface="+mn-ea"/>
              </a:rPr>
              <a:t>x</a:t>
            </a:r>
            <a:r>
              <a:rPr lang="ja-JP" altLang="en-US" sz="1200" dirty="0">
                <a:solidFill>
                  <a:srgbClr val="494949"/>
                </a:solidFill>
                <a:latin typeface="+mn-ea"/>
              </a:rPr>
              <a:t>と同意</a:t>
            </a:r>
            <a:endParaRPr lang="en-US" altLang="ja-JP" sz="1200" dirty="0">
              <a:solidFill>
                <a:srgbClr val="494949"/>
              </a:solidFill>
              <a:latin typeface="+mn-ea"/>
            </a:endParaRPr>
          </a:p>
        </p:txBody>
      </p:sp>
    </p:spTree>
    <p:extLst>
      <p:ext uri="{BB962C8B-B14F-4D97-AF65-F5344CB8AC3E}">
        <p14:creationId xmlns:p14="http://schemas.microsoft.com/office/powerpoint/2010/main" val="1065821900"/>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lang="en-US" altLang="ja-JP" dirty="0"/>
              <a:t>3-1-7.</a:t>
            </a:r>
            <a:r>
              <a:rPr lang="ja-JP" altLang="en-US" dirty="0"/>
              <a:t>分類の評価</a:t>
            </a:r>
          </a:p>
        </p:txBody>
      </p:sp>
      <p:sp>
        <p:nvSpPr>
          <p:cNvPr id="5" name="スライド番号プレースホルダー 4">
            <a:extLst>
              <a:ext uri="{FF2B5EF4-FFF2-40B4-BE49-F238E27FC236}">
                <a16:creationId xmlns:a16="http://schemas.microsoft.com/office/drawing/2014/main" id="{F28FC8B0-B684-4BFC-A81E-160AA33BEF36}"/>
              </a:ext>
            </a:extLst>
          </p:cNvPr>
          <p:cNvSpPr>
            <a:spLocks noGrp="1"/>
          </p:cNvSpPr>
          <p:nvPr>
            <p:ph type="sldNum" sz="quarter" idx="10"/>
          </p:nvPr>
        </p:nvSpPr>
        <p:spPr/>
        <p:txBody>
          <a:bodyPr/>
          <a:lstStyle/>
          <a:p>
            <a:fld id="{5D750650-B10A-47BF-93C2-E1678438B37A}" type="slidenum">
              <a:rPr kumimoji="1" lang="ja-JP" altLang="en-US" smtClean="0"/>
              <a:pPr/>
              <a:t>206</a:t>
            </a:fld>
            <a:endParaRPr kumimoji="1" lang="ja-JP" altLang="en-US"/>
          </a:p>
        </p:txBody>
      </p:sp>
      <p:sp>
        <p:nvSpPr>
          <p:cNvPr id="3" name="コンテンツ プレースホルダー 2">
            <a:extLst>
              <a:ext uri="{FF2B5EF4-FFF2-40B4-BE49-F238E27FC236}">
                <a16:creationId xmlns:a16="http://schemas.microsoft.com/office/drawing/2014/main" id="{82405477-48E5-41FA-8FFD-61F78D7BCE6E}"/>
              </a:ext>
            </a:extLst>
          </p:cNvPr>
          <p:cNvSpPr>
            <a:spLocks noGrp="1"/>
          </p:cNvSpPr>
          <p:nvPr>
            <p:ph sz="quarter" idx="4294967295"/>
          </p:nvPr>
        </p:nvSpPr>
        <p:spPr>
          <a:xfrm>
            <a:off x="1996137" y="3327471"/>
            <a:ext cx="8640762" cy="1466850"/>
          </a:xfrm>
        </p:spPr>
        <p:txBody>
          <a:bodyPr>
            <a:normAutofit/>
          </a:bodyPr>
          <a:lstStyle/>
          <a:p>
            <a:pPr>
              <a:buClr>
                <a:srgbClr val="F36C37"/>
              </a:buClr>
            </a:pPr>
            <a:r>
              <a:rPr lang="ja-JP" altLang="en-US" sz="2000" b="1" dirty="0"/>
              <a:t>分類においては</a:t>
            </a:r>
            <a:r>
              <a:rPr lang="ja-JP" altLang="en-US" sz="2000" b="1" dirty="0">
                <a:solidFill>
                  <a:srgbClr val="F47746"/>
                </a:solidFill>
              </a:rPr>
              <a:t>正解率</a:t>
            </a:r>
            <a:r>
              <a:rPr lang="ja-JP" altLang="en-US" sz="2000" b="1" dirty="0"/>
              <a:t>は重要な評価指標の一つ</a:t>
            </a:r>
          </a:p>
          <a:p>
            <a:pPr>
              <a:buClr>
                <a:srgbClr val="F36C37"/>
              </a:buClr>
            </a:pPr>
            <a:r>
              <a:rPr lang="en-US" altLang="ja-JP" sz="2000" b="1" dirty="0"/>
              <a:t>0</a:t>
            </a:r>
            <a:r>
              <a:rPr lang="ja-JP" altLang="en-US" sz="2000" b="1" dirty="0"/>
              <a:t>～</a:t>
            </a:r>
            <a:r>
              <a:rPr lang="en-US" altLang="ja-JP" sz="2000" b="1" dirty="0"/>
              <a:t>1</a:t>
            </a:r>
            <a:r>
              <a:rPr lang="ja-JP" altLang="en-US" sz="2000" b="1" dirty="0"/>
              <a:t>の範囲で分類の正解率を表す</a:t>
            </a:r>
          </a:p>
          <a:p>
            <a:pPr>
              <a:buClr>
                <a:srgbClr val="F36C37"/>
              </a:buClr>
            </a:pPr>
            <a:r>
              <a:rPr lang="ja-JP" altLang="en-US" sz="2000" b="1" dirty="0"/>
              <a:t>正解率が高くても目的に適さない場合がある為注意（後述）</a:t>
            </a:r>
          </a:p>
          <a:p>
            <a:pPr>
              <a:buClr>
                <a:srgbClr val="F36C37"/>
              </a:buClr>
            </a:pPr>
            <a:endParaRPr lang="ja-JP" altLang="en-US" sz="2000" b="1" dirty="0"/>
          </a:p>
        </p:txBody>
      </p:sp>
      <p:sp>
        <p:nvSpPr>
          <p:cNvPr id="13" name="四角形: 角を丸くする 12">
            <a:extLst>
              <a:ext uri="{FF2B5EF4-FFF2-40B4-BE49-F238E27FC236}">
                <a16:creationId xmlns:a16="http://schemas.microsoft.com/office/drawing/2014/main" id="{7EFD6D7F-6998-4A03-AAAA-AADB4C49AB14}"/>
              </a:ext>
            </a:extLst>
          </p:cNvPr>
          <p:cNvSpPr/>
          <p:nvPr/>
        </p:nvSpPr>
        <p:spPr bwMode="auto">
          <a:xfrm>
            <a:off x="766762" y="1260153"/>
            <a:ext cx="10658475" cy="1655948"/>
          </a:xfrm>
          <a:prstGeom prst="roundRect">
            <a:avLst>
              <a:gd name="adj" fmla="val 4381"/>
            </a:avLst>
          </a:prstGeom>
          <a:solidFill>
            <a:srgbClr val="FEEDE6"/>
          </a:solidFill>
          <a:ln w="19050" algn="ctr">
            <a:solidFill>
              <a:srgbClr val="F36C37"/>
            </a:solidFill>
            <a:prstDash val="solid"/>
            <a:round/>
            <a:headEnd/>
            <a:tailEnd/>
          </a:ln>
          <a:effectLst/>
        </p:spPr>
        <p:txBody>
          <a:bodyPr wrap="none" rtlCol="0" anchor="ctr"/>
          <a:lstStyle/>
          <a:p>
            <a:pPr algn="ctr"/>
            <a:endParaRPr kumimoji="1" lang="ja-JP" altLang="en-US" sz="2400" dirty="0">
              <a:solidFill>
                <a:schemeClr val="bg1"/>
              </a:solidFill>
            </a:endParaRPr>
          </a:p>
        </p:txBody>
      </p:sp>
      <p:grpSp>
        <p:nvGrpSpPr>
          <p:cNvPr id="14" name="グループ化 13">
            <a:extLst>
              <a:ext uri="{FF2B5EF4-FFF2-40B4-BE49-F238E27FC236}">
                <a16:creationId xmlns:a16="http://schemas.microsoft.com/office/drawing/2014/main" id="{DDA1438B-3BCB-4EBC-993E-597EC3FCDE4B}"/>
              </a:ext>
            </a:extLst>
          </p:cNvPr>
          <p:cNvGrpSpPr/>
          <p:nvPr/>
        </p:nvGrpSpPr>
        <p:grpSpPr>
          <a:xfrm>
            <a:off x="2683248" y="1028771"/>
            <a:ext cx="6825504" cy="468736"/>
            <a:chOff x="2154608" y="3539394"/>
            <a:chExt cx="6825505" cy="426124"/>
          </a:xfrm>
        </p:grpSpPr>
        <p:sp>
          <p:nvSpPr>
            <p:cNvPr id="15" name="四角形: 角を丸くする 14">
              <a:extLst>
                <a:ext uri="{FF2B5EF4-FFF2-40B4-BE49-F238E27FC236}">
                  <a16:creationId xmlns:a16="http://schemas.microsoft.com/office/drawing/2014/main" id="{2344D331-DBBD-4582-A32A-90BD94837049}"/>
                </a:ext>
              </a:extLst>
            </p:cNvPr>
            <p:cNvSpPr/>
            <p:nvPr/>
          </p:nvSpPr>
          <p:spPr bwMode="auto">
            <a:xfrm>
              <a:off x="2154608" y="3539394"/>
              <a:ext cx="6825505" cy="394229"/>
            </a:xfrm>
            <a:prstGeom prst="roundRect">
              <a:avLst>
                <a:gd name="adj" fmla="val 50000"/>
              </a:avLst>
            </a:prstGeom>
            <a:solidFill>
              <a:srgbClr val="F36C37"/>
            </a:solidFill>
            <a:ln w="19050" algn="ctr">
              <a:noFill/>
              <a:prstDash val="dash"/>
              <a:round/>
              <a:headEnd/>
              <a:tailEnd/>
            </a:ln>
            <a:effectLst/>
          </p:spPr>
          <p:txBody>
            <a:bodyPr wrap="none" rtlCol="0" anchor="ctr"/>
            <a:lstStyle/>
            <a:p>
              <a:pPr algn="ctr"/>
              <a:endParaRPr kumimoji="1" lang="ja-JP" altLang="en-US" sz="2400" b="1" dirty="0">
                <a:solidFill>
                  <a:schemeClr val="bg1"/>
                </a:solidFill>
                <a:latin typeface="+mn-ea"/>
              </a:endParaRPr>
            </a:p>
          </p:txBody>
        </p:sp>
        <p:sp>
          <p:nvSpPr>
            <p:cNvPr id="16" name="正方形/長方形 15">
              <a:extLst>
                <a:ext uri="{FF2B5EF4-FFF2-40B4-BE49-F238E27FC236}">
                  <a16:creationId xmlns:a16="http://schemas.microsoft.com/office/drawing/2014/main" id="{0B9B517C-A02C-44A4-9DEC-49378065A9EA}"/>
                </a:ext>
              </a:extLst>
            </p:cNvPr>
            <p:cNvSpPr/>
            <p:nvPr/>
          </p:nvSpPr>
          <p:spPr>
            <a:xfrm>
              <a:off x="4567134" y="3565408"/>
              <a:ext cx="1981633" cy="400110"/>
            </a:xfrm>
            <a:prstGeom prst="rect">
              <a:avLst/>
            </a:prstGeom>
            <a:noFill/>
            <a:ln w="19050" algn="ctr">
              <a:noFill/>
              <a:prstDash val="dash"/>
              <a:round/>
              <a:headEnd/>
              <a:tailEn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2400" b="1" spc="150" dirty="0">
                  <a:solidFill>
                    <a:schemeClr val="bg1"/>
                  </a:solidFill>
                  <a:latin typeface="+mn-ea"/>
                </a:rPr>
                <a:t>正解率（</a:t>
              </a:r>
              <a:r>
                <a:rPr lang="en-US" altLang="ja-JP" sz="2400" b="1" spc="150" dirty="0">
                  <a:solidFill>
                    <a:schemeClr val="bg1"/>
                  </a:solidFill>
                  <a:latin typeface="+mn-ea"/>
                </a:rPr>
                <a:t>Accuracy</a:t>
              </a:r>
              <a:r>
                <a:rPr lang="ja-JP" altLang="en-US" sz="2400" b="1" spc="150" dirty="0">
                  <a:solidFill>
                    <a:schemeClr val="bg1"/>
                  </a:solidFill>
                  <a:latin typeface="+mn-ea"/>
                </a:rPr>
                <a:t>）</a:t>
              </a:r>
              <a:endParaRPr lang="en-US" altLang="ja-JP" sz="2400" b="1" spc="150" dirty="0">
                <a:solidFill>
                  <a:schemeClr val="bg1"/>
                </a:solidFill>
                <a:latin typeface="+mn-ea"/>
              </a:endParaRPr>
            </a:p>
          </p:txBody>
        </p:sp>
      </p:grpSp>
      <p:sp>
        <p:nvSpPr>
          <p:cNvPr id="17" name="テキスト ボックス 16">
            <a:extLst>
              <a:ext uri="{FF2B5EF4-FFF2-40B4-BE49-F238E27FC236}">
                <a16:creationId xmlns:a16="http://schemas.microsoft.com/office/drawing/2014/main" id="{373AF159-D87C-43E5-BADF-6F39E21ED4A2}"/>
              </a:ext>
            </a:extLst>
          </p:cNvPr>
          <p:cNvSpPr txBox="1"/>
          <p:nvPr/>
        </p:nvSpPr>
        <p:spPr>
          <a:xfrm>
            <a:off x="766764" y="1782880"/>
            <a:ext cx="10658474" cy="815608"/>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ja-JP"/>
            </a:defPPr>
            <a:lvl1pPr>
              <a:lnSpc>
                <a:spcPct val="120000"/>
              </a:lnSpc>
              <a:defRPr sz="1200" b="1" spc="150">
                <a:latin typeface="+mj-ea"/>
                <a:ea typeface="+mj-ea"/>
              </a:defRPr>
            </a:lvl1pPr>
            <a:lvl2pPr marL="914400" indent="-457200" eaLnBrk="1" hangingPunct="1">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eaLnBrk="1" hangingPunct="1">
              <a:spcBef>
                <a:spcPct val="20000"/>
              </a:spcBef>
              <a:buClr>
                <a:schemeClr val="tx1"/>
              </a:buClr>
              <a:buFont typeface="HGPｺﾞｼｯｸE" pitchFamily="50" charset="-128"/>
              <a:buChar char="-"/>
              <a:defRPr sz="1800">
                <a:latin typeface="Meiryo UI" panose="020B0604030504040204" pitchFamily="50" charset="-128"/>
                <a:ea typeface="Meiryo UI" panose="020B0604030504040204" pitchFamily="50" charset="-128"/>
              </a:defRPr>
            </a:lvl3pPr>
            <a:lvl4pPr marL="1600200" indent="-228600" eaLnBrk="1" hangingPunct="1">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eaLnBrk="1" hangingPunct="1">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defRPr>
                <a:latin typeface="+mn-lt"/>
                <a:ea typeface="+mn-ea"/>
              </a:defRPr>
            </a:lvl6pPr>
            <a:lvl7pPr marL="2971800" indent="-228600" fontAlgn="base">
              <a:spcBef>
                <a:spcPct val="20000"/>
              </a:spcBef>
              <a:spcAft>
                <a:spcPct val="0"/>
              </a:spcAft>
              <a:buClr>
                <a:schemeClr val="tx1"/>
              </a:buClr>
              <a:buFont typeface="Wingdings" pitchFamily="2" charset="2"/>
              <a:defRPr>
                <a:latin typeface="+mn-lt"/>
                <a:ea typeface="+mn-ea"/>
              </a:defRPr>
            </a:lvl7pPr>
            <a:lvl8pPr marL="3429000" indent="-228600" fontAlgn="base">
              <a:spcBef>
                <a:spcPct val="20000"/>
              </a:spcBef>
              <a:spcAft>
                <a:spcPct val="0"/>
              </a:spcAft>
              <a:buClr>
                <a:schemeClr val="tx1"/>
              </a:buClr>
              <a:buFont typeface="Wingdings" pitchFamily="2" charset="2"/>
              <a:defRPr>
                <a:latin typeface="+mn-lt"/>
                <a:ea typeface="+mn-ea"/>
              </a:defRPr>
            </a:lvl8pPr>
            <a:lvl9pPr marL="3886200" indent="-228600" fontAlgn="base">
              <a:spcBef>
                <a:spcPct val="20000"/>
              </a:spcBef>
              <a:spcAft>
                <a:spcPct val="0"/>
              </a:spcAft>
              <a:buClr>
                <a:schemeClr val="tx1"/>
              </a:buClr>
              <a:buFont typeface="Wingdings" pitchFamily="2" charset="2"/>
              <a:defRPr>
                <a:latin typeface="+mn-lt"/>
                <a:ea typeface="+mn-ea"/>
              </a:defRPr>
            </a:lvl9pPr>
          </a:lstStyle>
          <a:p>
            <a:pPr algn="ctr"/>
            <a:r>
              <a:rPr lang="ja-JP" altLang="en-US" sz="2000" spc="0" dirty="0">
                <a:solidFill>
                  <a:schemeClr val="tx1">
                    <a:lumMod val="75000"/>
                    <a:lumOff val="25000"/>
                  </a:schemeClr>
                </a:solidFill>
              </a:rPr>
              <a:t>分類で用いられる主な</a:t>
            </a:r>
            <a:r>
              <a:rPr lang="ja-JP" altLang="en-US" sz="2000" spc="0" dirty="0">
                <a:solidFill>
                  <a:srgbClr val="F36C37"/>
                </a:solidFill>
              </a:rPr>
              <a:t>評価指標</a:t>
            </a:r>
            <a:r>
              <a:rPr lang="ja-JP" altLang="en-US" sz="2000" spc="0" dirty="0">
                <a:solidFill>
                  <a:srgbClr val="494949"/>
                </a:solidFill>
              </a:rPr>
              <a:t>として</a:t>
            </a:r>
            <a:r>
              <a:rPr lang="ja-JP" altLang="en-US" sz="2000" spc="0" dirty="0">
                <a:solidFill>
                  <a:srgbClr val="F36C37"/>
                </a:solidFill>
              </a:rPr>
              <a:t>正解率（</a:t>
            </a:r>
            <a:r>
              <a:rPr lang="en-US" altLang="ja-JP" sz="2000" spc="0" dirty="0">
                <a:solidFill>
                  <a:srgbClr val="F36C37"/>
                </a:solidFill>
              </a:rPr>
              <a:t>Accuracy</a:t>
            </a:r>
            <a:r>
              <a:rPr lang="ja-JP" altLang="en-US" sz="2000" spc="0" dirty="0">
                <a:solidFill>
                  <a:srgbClr val="F36C37"/>
                </a:solidFill>
              </a:rPr>
              <a:t>）</a:t>
            </a:r>
            <a:r>
              <a:rPr lang="ja-JP" altLang="en-US" sz="2000" spc="0" dirty="0">
                <a:solidFill>
                  <a:schemeClr val="tx1">
                    <a:lumMod val="75000"/>
                    <a:lumOff val="25000"/>
                  </a:schemeClr>
                </a:solidFill>
              </a:rPr>
              <a:t>があります。これは、単純に</a:t>
            </a:r>
            <a:endParaRPr lang="en-US" altLang="ja-JP" sz="2000" spc="0" dirty="0">
              <a:solidFill>
                <a:schemeClr val="tx1">
                  <a:lumMod val="75000"/>
                  <a:lumOff val="25000"/>
                </a:schemeClr>
              </a:solidFill>
            </a:endParaRPr>
          </a:p>
          <a:p>
            <a:pPr algn="ctr"/>
            <a:r>
              <a:rPr lang="ja-JP" altLang="en-US" sz="2000" spc="0" dirty="0">
                <a:solidFill>
                  <a:schemeClr val="tx1">
                    <a:lumMod val="75000"/>
                    <a:lumOff val="25000"/>
                  </a:schemeClr>
                </a:solidFill>
              </a:rPr>
              <a:t>予測結果が正解と一致した割合を計算したものです。</a:t>
            </a:r>
          </a:p>
        </p:txBody>
      </p:sp>
    </p:spTree>
    <p:extLst>
      <p:ext uri="{BB962C8B-B14F-4D97-AF65-F5344CB8AC3E}">
        <p14:creationId xmlns:p14="http://schemas.microsoft.com/office/powerpoint/2010/main" val="2675653811"/>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タイトル 1">
            <a:extLst>
              <a:ext uri="{FF2B5EF4-FFF2-40B4-BE49-F238E27FC236}">
                <a16:creationId xmlns:a16="http://schemas.microsoft.com/office/drawing/2014/main" id="{2DA76E4A-E82F-4E3B-913C-6408054281D8}"/>
              </a:ext>
            </a:extLst>
          </p:cNvPr>
          <p:cNvSpPr txBox="1">
            <a:spLocks/>
          </p:cNvSpPr>
          <p:nvPr/>
        </p:nvSpPr>
        <p:spPr bwMode="auto">
          <a:xfrm>
            <a:off x="666515" y="851958"/>
            <a:ext cx="10511558" cy="4826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kumimoji="1" sz="2800" b="1" kern="1200" baseline="0">
                <a:solidFill>
                  <a:schemeClr val="tx1">
                    <a:lumMod val="75000"/>
                    <a:lumOff val="25000"/>
                  </a:schemeClr>
                </a:solidFill>
                <a:latin typeface="メイリオ" panose="020B0604030504040204" pitchFamily="50" charset="-128"/>
                <a:ea typeface="メイリオ" panose="020B0604030504040204" pitchFamily="50" charset="-128"/>
                <a:cs typeface="+mj-cs"/>
              </a:defRPr>
            </a:lvl1pPr>
          </a:lstStyle>
          <a:p>
            <a:r>
              <a:rPr lang="ja-JP" altLang="en-US" sz="3600" spc="150" dirty="0">
                <a:solidFill>
                  <a:srgbClr val="F36C37"/>
                </a:solidFill>
              </a:rPr>
              <a:t>第</a:t>
            </a:r>
            <a:r>
              <a:rPr lang="en-US" altLang="ja-JP" sz="6000" spc="150" dirty="0">
                <a:solidFill>
                  <a:srgbClr val="F36C37"/>
                </a:solidFill>
              </a:rPr>
              <a:t>3</a:t>
            </a:r>
            <a:r>
              <a:rPr lang="ja-JP" altLang="en-US" sz="3600" spc="150" dirty="0">
                <a:solidFill>
                  <a:srgbClr val="F36C37"/>
                </a:solidFill>
              </a:rPr>
              <a:t>章　ロジスティック回帰 </a:t>
            </a:r>
            <a:r>
              <a:rPr lang="en-US" altLang="ja-JP" sz="2400" spc="150" dirty="0">
                <a:solidFill>
                  <a:srgbClr val="F36C37"/>
                </a:solidFill>
              </a:rPr>
              <a:t>- scikit-learn -</a:t>
            </a:r>
            <a:endParaRPr lang="ja-JP" altLang="en-US" sz="3600" spc="150" dirty="0">
              <a:solidFill>
                <a:srgbClr val="F36C37"/>
              </a:solidFill>
            </a:endParaRPr>
          </a:p>
        </p:txBody>
      </p:sp>
      <p:sp>
        <p:nvSpPr>
          <p:cNvPr id="2" name="スライド番号プレースホルダー 1">
            <a:extLst>
              <a:ext uri="{FF2B5EF4-FFF2-40B4-BE49-F238E27FC236}">
                <a16:creationId xmlns:a16="http://schemas.microsoft.com/office/drawing/2014/main" id="{FAA47C63-520D-4F7C-8DAB-2526094CB5B4}"/>
              </a:ext>
            </a:extLst>
          </p:cNvPr>
          <p:cNvSpPr>
            <a:spLocks noGrp="1"/>
          </p:cNvSpPr>
          <p:nvPr>
            <p:ph type="sldNum" sz="quarter" idx="10"/>
          </p:nvPr>
        </p:nvSpPr>
        <p:spPr>
          <a:xfrm>
            <a:off x="9265299" y="6465214"/>
            <a:ext cx="2743200" cy="204403"/>
          </a:xfrm>
        </p:spPr>
        <p:txBody>
          <a:bodyPr/>
          <a:lstStyle/>
          <a:p>
            <a:fld id="{5D750650-B10A-47BF-93C2-E1678438B37A}" type="slidenum">
              <a:rPr kumimoji="1" lang="ja-JP" altLang="en-US" smtClean="0"/>
              <a:pPr/>
              <a:t>207</a:t>
            </a:fld>
            <a:endParaRPr kumimoji="1" lang="ja-JP" altLang="en-US" dirty="0"/>
          </a:p>
        </p:txBody>
      </p:sp>
      <p:sp>
        <p:nvSpPr>
          <p:cNvPr id="9" name="四角形: 角を丸くする 8">
            <a:extLst>
              <a:ext uri="{FF2B5EF4-FFF2-40B4-BE49-F238E27FC236}">
                <a16:creationId xmlns:a16="http://schemas.microsoft.com/office/drawing/2014/main" id="{17C76A4F-9917-404E-810D-D4C278F81FF6}"/>
              </a:ext>
            </a:extLst>
          </p:cNvPr>
          <p:cNvSpPr/>
          <p:nvPr/>
        </p:nvSpPr>
        <p:spPr bwMode="auto">
          <a:xfrm>
            <a:off x="735085" y="1751579"/>
            <a:ext cx="2208068" cy="358390"/>
          </a:xfrm>
          <a:prstGeom prst="roundRect">
            <a:avLst>
              <a:gd name="adj" fmla="val 50000"/>
            </a:avLst>
          </a:prstGeom>
          <a:solidFill>
            <a:srgbClr val="F36C37"/>
          </a:solidFill>
          <a:ln w="19050" algn="ctr">
            <a:noFill/>
            <a:prstDash val="dash"/>
            <a:round/>
            <a:headEnd/>
            <a:tailEnd/>
          </a:ln>
          <a:effectLst/>
        </p:spPr>
        <p:txBody>
          <a:bodyPr wrap="none" lIns="108000" tIns="108000" rtlCol="0" anchor="ctr"/>
          <a:lstStyle/>
          <a:p>
            <a:pPr algn="ctr"/>
            <a:r>
              <a:rPr kumimoji="1" lang="ja-JP" altLang="en-US" b="1" spc="300" dirty="0">
                <a:solidFill>
                  <a:schemeClr val="bg1"/>
                </a:solidFill>
                <a:latin typeface="+mn-ea"/>
              </a:rPr>
              <a:t>章の目次</a:t>
            </a:r>
          </a:p>
        </p:txBody>
      </p:sp>
      <p:sp>
        <p:nvSpPr>
          <p:cNvPr id="10" name="コンテンツ プレースホルダー 5">
            <a:extLst>
              <a:ext uri="{FF2B5EF4-FFF2-40B4-BE49-F238E27FC236}">
                <a16:creationId xmlns:a16="http://schemas.microsoft.com/office/drawing/2014/main" id="{2A231A49-86B3-4817-904B-36C2F1103794}"/>
              </a:ext>
            </a:extLst>
          </p:cNvPr>
          <p:cNvSpPr txBox="1">
            <a:spLocks/>
          </p:cNvSpPr>
          <p:nvPr/>
        </p:nvSpPr>
        <p:spPr>
          <a:xfrm>
            <a:off x="1071378" y="2431708"/>
            <a:ext cx="9994728" cy="2733632"/>
          </a:xfrm>
          <a:prstGeom prst="rect">
            <a:avLst/>
          </a:prstGeom>
        </p:spPr>
        <p:txBody>
          <a:bodyPr vert="horz" lIns="91440" tIns="45720" rIns="91440" bIns="45720" rtlCol="0" anchor="t"/>
          <a:lstStyle>
            <a:defPPr>
              <a:defRPr lang="en-US"/>
            </a:defPPr>
            <a:lvl1pPr marL="0" algn="r" defTabSz="457200" rtl="0" eaLnBrk="1" latinLnBrk="0" hangingPunct="1">
              <a:defRPr sz="900" b="0" kern="1200">
                <a:solidFill>
                  <a:schemeClr val="tx1">
                    <a:lumMod val="50000"/>
                    <a:lumOff val="50000"/>
                  </a:schemeClr>
                </a:solidFill>
                <a:latin typeface="メイリオ" panose="020B0604030504040204" pitchFamily="50" charset="-128"/>
                <a:ea typeface="メイリオ" panose="020B0604030504040204" pitchFamily="50" charset="-128"/>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lnSpc>
                <a:spcPct val="150000"/>
              </a:lnSpc>
            </a:pPr>
            <a:r>
              <a:rPr lang="en-US" altLang="ja-JP" sz="2800" b="1" spc="300" dirty="0">
                <a:solidFill>
                  <a:schemeClr val="bg2">
                    <a:lumMod val="75000"/>
                  </a:schemeClr>
                </a:solidFill>
              </a:rPr>
              <a:t>3-1</a:t>
            </a:r>
            <a:r>
              <a:rPr kumimoji="1" lang="en-US" altLang="ja-JP" sz="2800" b="1" spc="300" dirty="0">
                <a:solidFill>
                  <a:srgbClr val="BFBFBF"/>
                </a:solidFill>
              </a:rPr>
              <a:t>.</a:t>
            </a:r>
            <a:r>
              <a:rPr kumimoji="1" lang="ja-JP" altLang="en-US" sz="2800" b="1" spc="300" dirty="0">
                <a:solidFill>
                  <a:srgbClr val="BFBFBF"/>
                </a:solidFill>
              </a:rPr>
              <a:t>ロジスティック回帰</a:t>
            </a:r>
            <a:endParaRPr kumimoji="1" lang="en-US" altLang="ja-JP" sz="2800" b="1" spc="300" dirty="0">
              <a:solidFill>
                <a:srgbClr val="BFBFBF"/>
              </a:solidFill>
            </a:endParaRPr>
          </a:p>
          <a:p>
            <a:pPr algn="l">
              <a:lnSpc>
                <a:spcPct val="150000"/>
              </a:lnSpc>
            </a:pPr>
            <a:r>
              <a:rPr lang="en-US" altLang="ja-JP" sz="2800" b="1" spc="300" dirty="0">
                <a:solidFill>
                  <a:schemeClr val="tx1">
                    <a:lumMod val="75000"/>
                    <a:lumOff val="25000"/>
                  </a:schemeClr>
                </a:solidFill>
              </a:rPr>
              <a:t>3-2.</a:t>
            </a:r>
            <a:r>
              <a:rPr lang="ja-JP" altLang="en-US" sz="2800" b="1" spc="300" dirty="0">
                <a:solidFill>
                  <a:schemeClr val="tx1">
                    <a:lumMod val="75000"/>
                    <a:lumOff val="25000"/>
                  </a:schemeClr>
                </a:solidFill>
              </a:rPr>
              <a:t>ロジスティック回帰の実装</a:t>
            </a:r>
            <a:endParaRPr lang="en-US" altLang="ja-JP" sz="2800" b="1" spc="300" dirty="0">
              <a:solidFill>
                <a:schemeClr val="tx1">
                  <a:lumMod val="75000"/>
                  <a:lumOff val="25000"/>
                </a:schemeClr>
              </a:solidFill>
            </a:endParaRPr>
          </a:p>
          <a:p>
            <a:pPr algn="l">
              <a:lnSpc>
                <a:spcPct val="150000"/>
              </a:lnSpc>
            </a:pPr>
            <a:r>
              <a:rPr lang="en-US" altLang="ja-JP" sz="2800" b="1" spc="300" dirty="0">
                <a:solidFill>
                  <a:srgbClr val="BFBFBF"/>
                </a:solidFill>
              </a:rPr>
              <a:t>3-3.</a:t>
            </a:r>
            <a:r>
              <a:rPr lang="ja-JP" altLang="en-US" sz="2800" b="1" spc="300" dirty="0">
                <a:solidFill>
                  <a:srgbClr val="BFBFBF"/>
                </a:solidFill>
              </a:rPr>
              <a:t>標準化によるロジスティック回帰</a:t>
            </a:r>
            <a:r>
              <a:rPr lang="ja-JP" altLang="en-US" sz="2800" b="1" spc="300">
                <a:solidFill>
                  <a:srgbClr val="BFBFBF"/>
                </a:solidFill>
              </a:rPr>
              <a:t>モデルの改良</a:t>
            </a:r>
            <a:endParaRPr lang="en-US" altLang="ja-JP" sz="2800" b="1" spc="300" dirty="0">
              <a:solidFill>
                <a:srgbClr val="BFBFBF"/>
              </a:solidFill>
            </a:endParaRPr>
          </a:p>
          <a:p>
            <a:pPr algn="l">
              <a:lnSpc>
                <a:spcPct val="150000"/>
              </a:lnSpc>
            </a:pPr>
            <a:r>
              <a:rPr lang="en-US" altLang="ja-JP" sz="2800" b="1" spc="300" dirty="0">
                <a:solidFill>
                  <a:srgbClr val="BFBFBF"/>
                </a:solidFill>
              </a:rPr>
              <a:t>3-4.</a:t>
            </a:r>
            <a:r>
              <a:rPr lang="ja-JP" altLang="en-US" sz="2800" b="1" spc="300" dirty="0">
                <a:solidFill>
                  <a:srgbClr val="BFBFBF"/>
                </a:solidFill>
              </a:rPr>
              <a:t>演習：ロジスティック回帰</a:t>
            </a:r>
            <a:endParaRPr lang="en-US" altLang="ja-JP" sz="2800" b="1" spc="300" dirty="0">
              <a:solidFill>
                <a:srgbClr val="BFBFBF"/>
              </a:solidFill>
            </a:endParaRPr>
          </a:p>
        </p:txBody>
      </p:sp>
    </p:spTree>
    <p:extLst>
      <p:ext uri="{BB962C8B-B14F-4D97-AF65-F5344CB8AC3E}">
        <p14:creationId xmlns:p14="http://schemas.microsoft.com/office/powerpoint/2010/main" val="3362985703"/>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四角形: 角を丸くする 5">
            <a:extLst>
              <a:ext uri="{FF2B5EF4-FFF2-40B4-BE49-F238E27FC236}">
                <a16:creationId xmlns:a16="http://schemas.microsoft.com/office/drawing/2014/main" id="{915DD971-A22B-40E4-9124-F6E32E9C99DA}"/>
              </a:ext>
            </a:extLst>
          </p:cNvPr>
          <p:cNvSpPr/>
          <p:nvPr/>
        </p:nvSpPr>
        <p:spPr bwMode="auto">
          <a:xfrm>
            <a:off x="746465" y="941642"/>
            <a:ext cx="10678772" cy="477017"/>
          </a:xfrm>
          <a:prstGeom prst="roundRect">
            <a:avLst>
              <a:gd name="adj" fmla="val 7423"/>
            </a:avLst>
          </a:prstGeom>
          <a:solidFill>
            <a:srgbClr val="FEEDE6"/>
          </a:solidFill>
          <a:ln w="19050" algn="ctr">
            <a:noFill/>
            <a:prstDash val="dash"/>
            <a:round/>
            <a:headEnd/>
            <a:tailEnd/>
          </a:ln>
          <a:effectLst/>
        </p:spPr>
        <p:txBody>
          <a:bodyPr wrap="none" lIns="180000" bIns="0" rtlCol="0" anchor="ctr"/>
          <a:lstStyle/>
          <a:p>
            <a:pPr marL="285750" indent="-285750">
              <a:buFont typeface="Wingdings" panose="05000000000000000000" pitchFamily="2" charset="2"/>
              <a:buChar char="n"/>
            </a:pPr>
            <a:r>
              <a:rPr kumimoji="1" lang="ja-JP" altLang="en-US" sz="2000" b="1" dirty="0">
                <a:solidFill>
                  <a:srgbClr val="F36C37"/>
                </a:solidFill>
                <a:latin typeface="+mj-ea"/>
                <a:ea typeface="+mj-ea"/>
              </a:rPr>
              <a:t>ロジスティック回帰を実装する</a:t>
            </a:r>
          </a:p>
        </p:txBody>
      </p:sp>
      <p:sp>
        <p:nvSpPr>
          <p:cNvPr id="7" name="テキスト ボックス 6">
            <a:extLst>
              <a:ext uri="{FF2B5EF4-FFF2-40B4-BE49-F238E27FC236}">
                <a16:creationId xmlns:a16="http://schemas.microsoft.com/office/drawing/2014/main" id="{2F1127E5-9282-4A02-8889-BA620D0A3CE0}"/>
              </a:ext>
            </a:extLst>
          </p:cNvPr>
          <p:cNvSpPr txBox="1"/>
          <p:nvPr/>
        </p:nvSpPr>
        <p:spPr>
          <a:xfrm>
            <a:off x="1038991" y="1657357"/>
            <a:ext cx="10386245" cy="1103939"/>
          </a:xfrm>
          <a:prstGeom prst="rect">
            <a:avLst/>
          </a:prstGeom>
        </p:spPr>
        <p:txBody>
          <a:bodyPr vert="horz" wrap="none" lIns="91440" tIns="45720" rIns="91440" bIns="45720" rtlCol="0">
            <a:noAutofit/>
          </a:bodyPr>
          <a:lstStyle>
            <a:defPPr>
              <a:defRPr lang="en-US"/>
            </a:defPPr>
            <a:lvl1pPr marL="357188" marR="0" indent="-357188" defTabSz="914400" fontAlgn="base">
              <a:lnSpc>
                <a:spcPct val="100000"/>
              </a:lnSpc>
              <a:spcBef>
                <a:spcPts val="0"/>
              </a:spcBef>
              <a:spcAft>
                <a:spcPts val="600"/>
              </a:spcAft>
              <a:buClr>
                <a:schemeClr val="tx1">
                  <a:lumMod val="75000"/>
                  <a:lumOff val="25000"/>
                </a:schemeClr>
              </a:buClr>
              <a:buSzTx/>
              <a:buFont typeface="Wingdings" panose="05000000000000000000" pitchFamily="2" charset="2"/>
              <a:buChar char="n"/>
              <a:tabLst/>
              <a:defRPr kumimoji="1" sz="2000" b="1" baseline="0">
                <a:solidFill>
                  <a:schemeClr val="tx1">
                    <a:lumMod val="75000"/>
                    <a:lumOff val="25000"/>
                  </a:schemeClr>
                </a:solidFill>
                <a:latin typeface="メイリオ" panose="020B0604030504040204" pitchFamily="50" charset="-128"/>
                <a:ea typeface="メイリオ" panose="020B0604030504040204" pitchFamily="50" charset="-128"/>
              </a:defRPr>
            </a:lvl1pPr>
            <a:lvl2pPr marL="742950" marR="0" indent="-285750" defTabSz="914400" fontAlgn="base">
              <a:lnSpc>
                <a:spcPct val="100000"/>
              </a:lnSpc>
              <a:spcBef>
                <a:spcPct val="20000"/>
              </a:spcBef>
              <a:spcAft>
                <a:spcPct val="0"/>
              </a:spcAft>
              <a:buClr>
                <a:schemeClr val="tx1"/>
              </a:buClr>
              <a:buSzTx/>
              <a:buFont typeface="Wingdings" panose="05000000000000000000" pitchFamily="2" charset="2"/>
              <a:buChar char="l"/>
              <a:tabLst/>
              <a:defRPr kumimoji="1" sz="2800" baseline="0">
                <a:solidFill>
                  <a:schemeClr val="tx1">
                    <a:lumMod val="75000"/>
                    <a:lumOff val="25000"/>
                  </a:schemeClr>
                </a:solidFill>
                <a:latin typeface="メイリオ" panose="020B0604030504040204" pitchFamily="50" charset="-128"/>
                <a:ea typeface="メイリオ" panose="020B0604030504040204" pitchFamily="50" charset="-128"/>
              </a:defRPr>
            </a:lvl2pPr>
            <a:lvl3pPr marL="1143000" marR="0" indent="-22860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3pPr>
            <a:lvl4pPr marL="1714500" marR="0" indent="-34290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4pPr>
            <a:lvl5pPr marL="2114550" marR="0" indent="-28575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5pPr>
            <a:lvl6pPr marL="2514600" indent="-228600" defTabSz="914400">
              <a:lnSpc>
                <a:spcPct val="90000"/>
              </a:lnSpc>
              <a:spcBef>
                <a:spcPts val="500"/>
              </a:spcBef>
              <a:buFont typeface="Arial" panose="020B0604020202020204" pitchFamily="34" charset="0"/>
              <a:buChar char="•"/>
              <a:defRPr kumimoji="1"/>
            </a:lvl6pPr>
            <a:lvl7pPr marL="2971800" indent="-228600" defTabSz="914400">
              <a:lnSpc>
                <a:spcPct val="90000"/>
              </a:lnSpc>
              <a:spcBef>
                <a:spcPts val="500"/>
              </a:spcBef>
              <a:buFont typeface="Arial" panose="020B0604020202020204" pitchFamily="34" charset="0"/>
              <a:buChar char="•"/>
              <a:defRPr kumimoji="1"/>
            </a:lvl7pPr>
            <a:lvl8pPr marL="3429000" indent="-228600" defTabSz="914400">
              <a:lnSpc>
                <a:spcPct val="90000"/>
              </a:lnSpc>
              <a:spcBef>
                <a:spcPts val="500"/>
              </a:spcBef>
              <a:buFont typeface="Arial" panose="020B0604020202020204" pitchFamily="34" charset="0"/>
              <a:buChar char="•"/>
              <a:defRPr kumimoji="1"/>
            </a:lvl8pPr>
            <a:lvl9pPr marL="3886200" indent="-228600" defTabSz="914400">
              <a:lnSpc>
                <a:spcPct val="90000"/>
              </a:lnSpc>
              <a:spcBef>
                <a:spcPts val="500"/>
              </a:spcBef>
              <a:buFont typeface="Arial" panose="020B0604020202020204" pitchFamily="34" charset="0"/>
              <a:buChar char="•"/>
              <a:defRPr kumimoji="1"/>
            </a:lvl9pPr>
          </a:lstStyle>
          <a:p>
            <a:pPr>
              <a:buClr>
                <a:srgbClr val="F36C37"/>
              </a:buClr>
              <a:buFont typeface="Wingdings" panose="05000000000000000000" pitchFamily="2" charset="2"/>
              <a:buChar char="l"/>
            </a:pPr>
            <a:r>
              <a:rPr lang="en-US" altLang="ja-JP" sz="1800" dirty="0"/>
              <a:t>scikit-learn</a:t>
            </a:r>
            <a:r>
              <a:rPr lang="ja-JP" altLang="en-US" sz="1800" dirty="0"/>
              <a:t>のロジスティック回帰モデル</a:t>
            </a:r>
          </a:p>
          <a:p>
            <a:pPr lvl="1">
              <a:buClr>
                <a:srgbClr val="F36C37"/>
              </a:buClr>
            </a:pPr>
            <a:r>
              <a:rPr lang="en-US" altLang="ja-JP" sz="1400" b="1" dirty="0"/>
              <a:t>scikit-learn</a:t>
            </a:r>
            <a:r>
              <a:rPr lang="ja-JP" altLang="en-US" sz="1400" b="1" dirty="0"/>
              <a:t>の</a:t>
            </a:r>
            <a:r>
              <a:rPr lang="en-US" altLang="ja-JP" sz="1400" b="1" dirty="0" err="1"/>
              <a:t>linear_model.LogisticRegression</a:t>
            </a:r>
            <a:r>
              <a:rPr lang="ja-JP" altLang="en-US" sz="1400" b="1" dirty="0"/>
              <a:t>クラスでロジスティック回帰モデルを実装できる</a:t>
            </a:r>
            <a:endParaRPr lang="en-US" altLang="ja-JP" sz="1400" b="1" dirty="0"/>
          </a:p>
          <a:p>
            <a:pPr lvl="1">
              <a:buClr>
                <a:srgbClr val="F36C37"/>
              </a:buClr>
            </a:pPr>
            <a:r>
              <a:rPr lang="ja-JP" altLang="en-US" sz="1400" b="1" dirty="0"/>
              <a:t>線形回帰同様に学習、評価に使う各種のメソッドがあらかじめ用意されている</a:t>
            </a:r>
            <a:endParaRPr lang="en-US" altLang="ja-JP" sz="1400" b="1" dirty="0"/>
          </a:p>
          <a:p>
            <a:pPr lvl="1">
              <a:buClr>
                <a:srgbClr val="F36C37"/>
              </a:buClr>
            </a:pPr>
            <a:r>
              <a:rPr lang="ja-JP" altLang="en-US" sz="1400" b="1" dirty="0"/>
              <a:t>使い方は回帰モデルの線形回帰と同じだが、</a:t>
            </a:r>
            <a:r>
              <a:rPr lang="en-US" altLang="ja-JP" sz="1400" b="1" dirty="0"/>
              <a:t>score</a:t>
            </a:r>
            <a:r>
              <a:rPr lang="ja-JP" altLang="en-US" sz="1400" b="1" dirty="0"/>
              <a:t>メソッドは決定係数ではなく正解率（</a:t>
            </a:r>
            <a:r>
              <a:rPr lang="en-US" altLang="ja-JP" sz="1400" b="1" dirty="0"/>
              <a:t>Accuracy</a:t>
            </a:r>
            <a:r>
              <a:rPr lang="ja-JP" altLang="en-US" sz="1400" b="1" dirty="0"/>
              <a:t>）が</a:t>
            </a:r>
            <a:br>
              <a:rPr lang="en-US" altLang="ja-JP" sz="1400" b="1" dirty="0"/>
            </a:br>
            <a:r>
              <a:rPr lang="ja-JP" altLang="en-US" sz="1400" b="1" dirty="0"/>
              <a:t>結果として返されるなど、分類用のメソッドになっている</a:t>
            </a:r>
          </a:p>
          <a:p>
            <a:pPr>
              <a:buClr>
                <a:srgbClr val="F36C37"/>
              </a:buClr>
              <a:buFont typeface="Wingdings" panose="05000000000000000000" pitchFamily="2" charset="2"/>
              <a:buChar char="l"/>
            </a:pPr>
            <a:endParaRPr lang="ja-JP" altLang="en-US" sz="1800" dirty="0"/>
          </a:p>
        </p:txBody>
      </p:sp>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lang="en-US" altLang="ja-JP" dirty="0"/>
              <a:t>3</a:t>
            </a:r>
            <a:r>
              <a:rPr kumimoji="1" lang="en-US" altLang="ja-JP" dirty="0"/>
              <a:t>-2-1.</a:t>
            </a:r>
            <a:r>
              <a:rPr lang="ja-JP" altLang="en-US" dirty="0"/>
              <a:t>ロジスティック</a:t>
            </a:r>
            <a:r>
              <a:rPr kumimoji="1" lang="ja-JP" altLang="en-US" dirty="0"/>
              <a:t>回帰をプログラミングする</a:t>
            </a:r>
          </a:p>
        </p:txBody>
      </p:sp>
      <p:sp>
        <p:nvSpPr>
          <p:cNvPr id="5" name="スライド番号プレースホルダー 4">
            <a:extLst>
              <a:ext uri="{FF2B5EF4-FFF2-40B4-BE49-F238E27FC236}">
                <a16:creationId xmlns:a16="http://schemas.microsoft.com/office/drawing/2014/main" id="{C905B90A-465B-402F-BC68-6932C2B00E04}"/>
              </a:ext>
            </a:extLst>
          </p:cNvPr>
          <p:cNvSpPr>
            <a:spLocks noGrp="1"/>
          </p:cNvSpPr>
          <p:nvPr>
            <p:ph type="sldNum" sz="quarter" idx="10"/>
          </p:nvPr>
        </p:nvSpPr>
        <p:spPr/>
        <p:txBody>
          <a:bodyPr/>
          <a:lstStyle/>
          <a:p>
            <a:fld id="{5D750650-B10A-47BF-93C2-E1678438B37A}" type="slidenum">
              <a:rPr kumimoji="1" lang="ja-JP" altLang="en-US" smtClean="0"/>
              <a:pPr/>
              <a:t>208</a:t>
            </a:fld>
            <a:endParaRPr kumimoji="1" lang="ja-JP" altLang="en-US"/>
          </a:p>
        </p:txBody>
      </p:sp>
      <p:sp>
        <p:nvSpPr>
          <p:cNvPr id="12" name="正方形/長方形 11">
            <a:extLst>
              <a:ext uri="{FF2B5EF4-FFF2-40B4-BE49-F238E27FC236}">
                <a16:creationId xmlns:a16="http://schemas.microsoft.com/office/drawing/2014/main" id="{62062C14-5D7C-4D79-8CF4-E782502C7964}"/>
              </a:ext>
            </a:extLst>
          </p:cNvPr>
          <p:cNvSpPr/>
          <p:nvPr/>
        </p:nvSpPr>
        <p:spPr bwMode="auto">
          <a:xfrm>
            <a:off x="766763" y="3132469"/>
            <a:ext cx="10658473" cy="3268313"/>
          </a:xfrm>
          <a:prstGeom prst="rect">
            <a:avLst/>
          </a:prstGeom>
          <a:solidFill>
            <a:srgbClr val="ECECEC"/>
          </a:solidFill>
          <a:ln w="12700">
            <a:noFill/>
          </a:ln>
          <a:effectLst/>
        </p:spPr>
        <p:style>
          <a:lnRef idx="1">
            <a:schemeClr val="accent1"/>
          </a:lnRef>
          <a:fillRef idx="2">
            <a:schemeClr val="accent1"/>
          </a:fillRef>
          <a:effectRef idx="1">
            <a:schemeClr val="accent1"/>
          </a:effectRef>
          <a:fontRef idx="minor">
            <a:schemeClr val="dk1"/>
          </a:fontRef>
        </p:style>
        <p:txBody>
          <a:bodyPr vert="horz" wrap="square" lIns="84406" tIns="42203" rIns="84406" bIns="42203" numCol="1" rtlCol="0" anchor="t" anchorCtr="0" compatLnSpc="1">
            <a:prstTxWarp prst="textNoShape">
              <a:avLst/>
            </a:prstTxWarp>
            <a:normAutofit/>
          </a:bodyPr>
          <a:lstStyle/>
          <a:p>
            <a:r>
              <a:rPr lang="en-US" altLang="ja-JP" sz="1400" dirty="0">
                <a:solidFill>
                  <a:srgbClr val="00879E"/>
                </a:solidFill>
                <a:latin typeface="Meiryo UI" panose="020B0604030504040204" pitchFamily="50" charset="-128"/>
                <a:ea typeface="Meiryo UI" panose="020B0604030504040204" pitchFamily="50" charset="-128"/>
              </a:rPr>
              <a:t>#</a:t>
            </a:r>
            <a:r>
              <a:rPr lang="ja-JP" altLang="en-US" sz="1400" dirty="0">
                <a:solidFill>
                  <a:srgbClr val="00879E"/>
                </a:solidFill>
                <a:latin typeface="Meiryo UI" panose="020B0604030504040204" pitchFamily="50" charset="-128"/>
                <a:ea typeface="Meiryo UI" panose="020B0604030504040204" pitchFamily="50" charset="-128"/>
              </a:rPr>
              <a:t> ライブラリをインポート</a:t>
            </a:r>
            <a:endParaRPr lang="en-US" altLang="ja-JP" sz="1400" dirty="0">
              <a:solidFill>
                <a:srgbClr val="00879E"/>
              </a:solidFill>
              <a:latin typeface="Meiryo UI" panose="020B0604030504040204" pitchFamily="50" charset="-128"/>
              <a:ea typeface="Meiryo UI" panose="020B0604030504040204" pitchFamily="50" charset="-128"/>
            </a:endParaRPr>
          </a:p>
          <a:p>
            <a:r>
              <a:rPr lang="en-US" altLang="ja-JP" sz="1400" b="0" dirty="0">
                <a:solidFill>
                  <a:srgbClr val="AF00DB"/>
                </a:solidFill>
                <a:effectLst/>
                <a:latin typeface="Meiryo UI" panose="020B0604030504040204" pitchFamily="50" charset="-128"/>
                <a:ea typeface="Meiryo UI" panose="020B0604030504040204" pitchFamily="50" charset="-128"/>
              </a:rPr>
              <a:t>from</a:t>
            </a:r>
            <a:r>
              <a:rPr lang="en-US" altLang="ja-JP" sz="1400" b="0" dirty="0">
                <a:solidFill>
                  <a:srgbClr val="000000"/>
                </a:solidFill>
                <a:effectLst/>
                <a:latin typeface="Meiryo UI" panose="020B0604030504040204" pitchFamily="50" charset="-128"/>
                <a:ea typeface="Meiryo UI" panose="020B0604030504040204" pitchFamily="50" charset="-128"/>
              </a:rPr>
              <a:t> sklearn.linear_model </a:t>
            </a:r>
            <a:r>
              <a:rPr lang="en-US" altLang="ja-JP" sz="1400" b="0" dirty="0">
                <a:solidFill>
                  <a:srgbClr val="AF00DB"/>
                </a:solidFill>
                <a:effectLst/>
                <a:latin typeface="Meiryo UI" panose="020B0604030504040204" pitchFamily="50" charset="-128"/>
                <a:ea typeface="Meiryo UI" panose="020B0604030504040204" pitchFamily="50" charset="-128"/>
              </a:rPr>
              <a:t>import</a:t>
            </a:r>
            <a:r>
              <a:rPr lang="en-US" altLang="ja-JP" sz="1400" b="0" dirty="0">
                <a:solidFill>
                  <a:srgbClr val="000000"/>
                </a:solidFill>
                <a:effectLst/>
                <a:latin typeface="Meiryo UI" panose="020B0604030504040204" pitchFamily="50" charset="-128"/>
                <a:ea typeface="Meiryo UI" panose="020B0604030504040204" pitchFamily="50" charset="-128"/>
              </a:rPr>
              <a:t> LogisticRegression</a:t>
            </a:r>
          </a:p>
          <a:p>
            <a:endParaRPr lang="en-US" altLang="ja-JP" sz="1400" dirty="0">
              <a:latin typeface="Meiryo UI" panose="020B0604030504040204" pitchFamily="50" charset="-128"/>
              <a:ea typeface="Meiryo UI" panose="020B0604030504040204" pitchFamily="50" charset="-128"/>
            </a:endParaRPr>
          </a:p>
          <a:p>
            <a:r>
              <a:rPr lang="en-US" altLang="ja-JP" sz="1400" dirty="0">
                <a:solidFill>
                  <a:srgbClr val="00879E"/>
                </a:solidFill>
                <a:latin typeface="Meiryo UI" panose="020B0604030504040204" pitchFamily="50" charset="-128"/>
                <a:ea typeface="Meiryo UI" panose="020B0604030504040204" pitchFamily="50" charset="-128"/>
              </a:rPr>
              <a:t>#</a:t>
            </a:r>
            <a:r>
              <a:rPr lang="ja-JP" altLang="en-US" sz="1400" dirty="0">
                <a:solidFill>
                  <a:srgbClr val="00879E"/>
                </a:solidFill>
                <a:latin typeface="Meiryo UI" panose="020B0604030504040204" pitchFamily="50" charset="-128"/>
                <a:ea typeface="Meiryo UI" panose="020B0604030504040204" pitchFamily="50" charset="-128"/>
              </a:rPr>
              <a:t> モデルをインスタンス化して変数</a:t>
            </a:r>
            <a:r>
              <a:rPr lang="en-US" altLang="ja-JP" sz="1400" dirty="0">
                <a:solidFill>
                  <a:srgbClr val="00879E"/>
                </a:solidFill>
                <a:latin typeface="Meiryo UI" panose="020B0604030504040204" pitchFamily="50" charset="-128"/>
                <a:ea typeface="Meiryo UI" panose="020B0604030504040204" pitchFamily="50" charset="-128"/>
              </a:rPr>
              <a:t>model</a:t>
            </a:r>
            <a:r>
              <a:rPr lang="ja-JP" altLang="en-US" sz="1400" dirty="0">
                <a:solidFill>
                  <a:srgbClr val="00879E"/>
                </a:solidFill>
                <a:latin typeface="Meiryo UI" panose="020B0604030504040204" pitchFamily="50" charset="-128"/>
                <a:ea typeface="Meiryo UI" panose="020B0604030504040204" pitchFamily="50" charset="-128"/>
              </a:rPr>
              <a:t>へ格納</a:t>
            </a:r>
            <a:endParaRPr lang="en-US" altLang="ja-JP" sz="1400" dirty="0">
              <a:solidFill>
                <a:srgbClr val="00879E"/>
              </a:solidFill>
              <a:latin typeface="Meiryo UI" panose="020B0604030504040204" pitchFamily="50" charset="-128"/>
              <a:ea typeface="Meiryo UI" panose="020B0604030504040204" pitchFamily="50" charset="-128"/>
            </a:endParaRPr>
          </a:p>
          <a:p>
            <a:r>
              <a:rPr lang="en-US" altLang="ja-JP" sz="1400" dirty="0">
                <a:latin typeface="Meiryo UI" panose="020B0604030504040204" pitchFamily="50" charset="-128"/>
                <a:ea typeface="Meiryo UI" panose="020B0604030504040204" pitchFamily="50" charset="-128"/>
              </a:rPr>
              <a:t>model = </a:t>
            </a:r>
            <a:r>
              <a:rPr lang="en-US" altLang="ja-JP" sz="1400" b="0" dirty="0" err="1">
                <a:solidFill>
                  <a:srgbClr val="000000"/>
                </a:solidFill>
                <a:effectLst/>
                <a:latin typeface="Meiryo UI" panose="020B0604030504040204" pitchFamily="50" charset="-128"/>
                <a:ea typeface="Meiryo UI" panose="020B0604030504040204" pitchFamily="50" charset="-128"/>
              </a:rPr>
              <a:t>LogisticRegression</a:t>
            </a:r>
            <a:r>
              <a:rPr lang="en-US" altLang="ja-JP" sz="1400" dirty="0">
                <a:latin typeface="Meiryo UI" panose="020B0604030504040204" pitchFamily="50" charset="-128"/>
                <a:ea typeface="Meiryo UI" panose="020B0604030504040204" pitchFamily="50" charset="-128"/>
              </a:rPr>
              <a:t>(</a:t>
            </a:r>
            <a:r>
              <a:rPr lang="en-US" altLang="ja-JP" sz="1400" dirty="0" err="1">
                <a:latin typeface="Meiryo UI" panose="020B0604030504040204" pitchFamily="50" charset="-128"/>
                <a:ea typeface="Meiryo UI" panose="020B0604030504040204" pitchFamily="50" charset="-128"/>
              </a:rPr>
              <a:t>max_iter</a:t>
            </a:r>
            <a:r>
              <a:rPr lang="en-US" altLang="ja-JP" sz="1400" dirty="0">
                <a:latin typeface="Meiryo UI" panose="020B0604030504040204" pitchFamily="50" charset="-128"/>
                <a:ea typeface="Meiryo UI" panose="020B0604030504040204" pitchFamily="50" charset="-128"/>
              </a:rPr>
              <a:t>=2500)</a:t>
            </a:r>
          </a:p>
          <a:p>
            <a:endParaRPr lang="en-US" altLang="ja-JP" sz="1400" dirty="0">
              <a:solidFill>
                <a:srgbClr val="00879E"/>
              </a:solidFill>
              <a:latin typeface="Meiryo UI" panose="020B0604030504040204" pitchFamily="50" charset="-128"/>
              <a:ea typeface="Meiryo UI" panose="020B0604030504040204" pitchFamily="50" charset="-128"/>
            </a:endParaRPr>
          </a:p>
          <a:p>
            <a:r>
              <a:rPr lang="en-US" altLang="ja-JP" sz="1400" dirty="0">
                <a:solidFill>
                  <a:srgbClr val="00879E"/>
                </a:solidFill>
                <a:latin typeface="Meiryo UI" panose="020B0604030504040204" pitchFamily="50" charset="-128"/>
                <a:ea typeface="Meiryo UI" panose="020B0604030504040204" pitchFamily="50" charset="-128"/>
              </a:rPr>
              <a:t>#</a:t>
            </a:r>
            <a:r>
              <a:rPr lang="ja-JP" altLang="en-US" sz="1400" dirty="0">
                <a:solidFill>
                  <a:srgbClr val="00879E"/>
                </a:solidFill>
                <a:latin typeface="Meiryo UI" panose="020B0604030504040204" pitchFamily="50" charset="-128"/>
                <a:ea typeface="Meiryo UI" panose="020B0604030504040204" pitchFamily="50" charset="-128"/>
              </a:rPr>
              <a:t> メソッド </a:t>
            </a:r>
            <a:r>
              <a:rPr lang="en-US" altLang="ja-JP" sz="1400" dirty="0">
                <a:solidFill>
                  <a:srgbClr val="00879E"/>
                </a:solidFill>
                <a:latin typeface="Meiryo UI" panose="020B0604030504040204" pitchFamily="50" charset="-128"/>
                <a:ea typeface="Meiryo UI" panose="020B0604030504040204" pitchFamily="50" charset="-128"/>
              </a:rPr>
              <a:t>fit(</a:t>
            </a:r>
            <a:r>
              <a:rPr lang="ja-JP" altLang="en-US" sz="1400" dirty="0">
                <a:solidFill>
                  <a:srgbClr val="00879E"/>
                </a:solidFill>
                <a:latin typeface="Meiryo UI" panose="020B0604030504040204" pitchFamily="50" charset="-128"/>
                <a:ea typeface="Meiryo UI" panose="020B0604030504040204" pitchFamily="50" charset="-128"/>
              </a:rPr>
              <a:t>説明変数</a:t>
            </a:r>
            <a:r>
              <a:rPr lang="en-US" altLang="ja-JP" sz="1400" dirty="0">
                <a:solidFill>
                  <a:srgbClr val="00879E"/>
                </a:solidFill>
                <a:latin typeface="Meiryo UI" panose="020B0604030504040204" pitchFamily="50" charset="-128"/>
                <a:ea typeface="Meiryo UI" panose="020B0604030504040204" pitchFamily="50" charset="-128"/>
              </a:rPr>
              <a:t>, </a:t>
            </a:r>
            <a:r>
              <a:rPr lang="ja-JP" altLang="en-US" sz="1400" dirty="0">
                <a:solidFill>
                  <a:srgbClr val="00879E"/>
                </a:solidFill>
                <a:latin typeface="Meiryo UI" panose="020B0604030504040204" pitchFamily="50" charset="-128"/>
                <a:ea typeface="Meiryo UI" panose="020B0604030504040204" pitchFamily="50" charset="-128"/>
              </a:rPr>
              <a:t>目的変数</a:t>
            </a:r>
            <a:r>
              <a:rPr lang="en-US" altLang="ja-JP" sz="1400" dirty="0">
                <a:solidFill>
                  <a:srgbClr val="00879E"/>
                </a:solidFill>
                <a:latin typeface="Meiryo UI" panose="020B0604030504040204" pitchFamily="50" charset="-128"/>
                <a:ea typeface="Meiryo UI" panose="020B0604030504040204" pitchFamily="50" charset="-128"/>
              </a:rPr>
              <a:t>) </a:t>
            </a:r>
            <a:r>
              <a:rPr lang="ja-JP" altLang="en-US" sz="1400" dirty="0">
                <a:solidFill>
                  <a:srgbClr val="00879E"/>
                </a:solidFill>
                <a:latin typeface="Meiryo UI" panose="020B0604030504040204" pitchFamily="50" charset="-128"/>
                <a:ea typeface="Meiryo UI" panose="020B0604030504040204" pitchFamily="50" charset="-128"/>
              </a:rPr>
              <a:t>で学習</a:t>
            </a:r>
            <a:endParaRPr lang="en-US" altLang="ja-JP" sz="1400" dirty="0">
              <a:solidFill>
                <a:srgbClr val="00879E"/>
              </a:solidFill>
              <a:latin typeface="Meiryo UI" panose="020B0604030504040204" pitchFamily="50" charset="-128"/>
              <a:ea typeface="Meiryo UI" panose="020B0604030504040204" pitchFamily="50" charset="-128"/>
            </a:endParaRPr>
          </a:p>
          <a:p>
            <a:r>
              <a:rPr lang="en-US" altLang="ja-JP" sz="1400" dirty="0">
                <a:latin typeface="Meiryo UI" panose="020B0604030504040204" pitchFamily="50" charset="-128"/>
                <a:ea typeface="Meiryo UI" panose="020B0604030504040204" pitchFamily="50" charset="-128"/>
              </a:rPr>
              <a:t>model.fit(train_x, train_y)</a:t>
            </a:r>
          </a:p>
          <a:p>
            <a:endParaRPr lang="en-US" altLang="ja-JP" sz="1400" dirty="0">
              <a:latin typeface="Meiryo UI" panose="020B0604030504040204" pitchFamily="50" charset="-128"/>
              <a:ea typeface="Meiryo UI" panose="020B0604030504040204" pitchFamily="50" charset="-128"/>
            </a:endParaRPr>
          </a:p>
          <a:p>
            <a:r>
              <a:rPr lang="en-US" altLang="ja-JP" sz="1400" dirty="0">
                <a:solidFill>
                  <a:srgbClr val="00879E"/>
                </a:solidFill>
                <a:latin typeface="Meiryo UI" panose="020B0604030504040204" pitchFamily="50" charset="-128"/>
                <a:ea typeface="Meiryo UI" panose="020B0604030504040204" pitchFamily="50" charset="-128"/>
              </a:rPr>
              <a:t>#</a:t>
            </a:r>
            <a:r>
              <a:rPr lang="ja-JP" altLang="en-US" sz="1400" dirty="0">
                <a:solidFill>
                  <a:srgbClr val="00879E"/>
                </a:solidFill>
                <a:latin typeface="Meiryo UI" panose="020B0604030504040204" pitchFamily="50" charset="-128"/>
                <a:ea typeface="Meiryo UI" panose="020B0604030504040204" pitchFamily="50" charset="-128"/>
              </a:rPr>
              <a:t> メソッド </a:t>
            </a:r>
            <a:r>
              <a:rPr lang="en-US" altLang="ja-JP" sz="1400" dirty="0">
                <a:solidFill>
                  <a:srgbClr val="00879E"/>
                </a:solidFill>
                <a:latin typeface="Meiryo UI" panose="020B0604030504040204" pitchFamily="50" charset="-128"/>
                <a:ea typeface="Meiryo UI" panose="020B0604030504040204" pitchFamily="50" charset="-128"/>
              </a:rPr>
              <a:t>predict([</a:t>
            </a:r>
            <a:r>
              <a:rPr lang="ja-JP" altLang="en-US" sz="1400" dirty="0">
                <a:solidFill>
                  <a:srgbClr val="00879E"/>
                </a:solidFill>
                <a:latin typeface="Meiryo UI" panose="020B0604030504040204" pitchFamily="50" charset="-128"/>
                <a:ea typeface="Meiryo UI" panose="020B0604030504040204" pitchFamily="50" charset="-128"/>
              </a:rPr>
              <a:t>説明変数のリスト</a:t>
            </a:r>
            <a:r>
              <a:rPr lang="en-US" altLang="ja-JP" sz="1400" dirty="0">
                <a:solidFill>
                  <a:srgbClr val="00879E"/>
                </a:solidFill>
                <a:latin typeface="Meiryo UI" panose="020B0604030504040204" pitchFamily="50" charset="-128"/>
                <a:ea typeface="Meiryo UI" panose="020B0604030504040204" pitchFamily="50" charset="-128"/>
              </a:rPr>
              <a:t>]) </a:t>
            </a:r>
            <a:r>
              <a:rPr lang="ja-JP" altLang="en-US" sz="1400" dirty="0">
                <a:solidFill>
                  <a:srgbClr val="00879E"/>
                </a:solidFill>
                <a:latin typeface="Meiryo UI" panose="020B0604030504040204" pitchFamily="50" charset="-128"/>
                <a:ea typeface="Meiryo UI" panose="020B0604030504040204" pitchFamily="50" charset="-128"/>
              </a:rPr>
              <a:t>で予測</a:t>
            </a:r>
            <a:endParaRPr lang="en-US" altLang="ja-JP" sz="1400" dirty="0">
              <a:solidFill>
                <a:srgbClr val="00879E"/>
              </a:solidFill>
              <a:latin typeface="Meiryo UI" panose="020B0604030504040204" pitchFamily="50" charset="-128"/>
              <a:ea typeface="Meiryo UI" panose="020B0604030504040204" pitchFamily="50" charset="-128"/>
            </a:endParaRPr>
          </a:p>
          <a:p>
            <a:r>
              <a:rPr lang="en-US" altLang="ja-JP" sz="1400" dirty="0">
                <a:latin typeface="Meiryo UI" panose="020B0604030504040204" pitchFamily="50" charset="-128"/>
                <a:ea typeface="Meiryo UI" panose="020B0604030504040204" pitchFamily="50" charset="-128"/>
              </a:rPr>
              <a:t>prediction = model.predict(train_x)</a:t>
            </a:r>
          </a:p>
          <a:p>
            <a:endParaRPr lang="en-US" altLang="ja-JP" sz="1400" dirty="0">
              <a:latin typeface="Meiryo UI" panose="020B0604030504040204" pitchFamily="50" charset="-128"/>
              <a:ea typeface="Meiryo UI" panose="020B0604030504040204" pitchFamily="50" charset="-128"/>
            </a:endParaRPr>
          </a:p>
          <a:p>
            <a:r>
              <a:rPr lang="en-US" altLang="ja-JP" sz="1400" dirty="0">
                <a:solidFill>
                  <a:srgbClr val="00879E"/>
                </a:solidFill>
                <a:latin typeface="Meiryo UI" panose="020B0604030504040204" pitchFamily="50" charset="-128"/>
                <a:ea typeface="Meiryo UI" panose="020B0604030504040204" pitchFamily="50" charset="-128"/>
              </a:rPr>
              <a:t>#</a:t>
            </a:r>
            <a:r>
              <a:rPr lang="ja-JP" altLang="en-US" sz="1400" dirty="0">
                <a:solidFill>
                  <a:srgbClr val="00879E"/>
                </a:solidFill>
                <a:latin typeface="Meiryo UI" panose="020B0604030504040204" pitchFamily="50" charset="-128"/>
                <a:ea typeface="Meiryo UI" panose="020B0604030504040204" pitchFamily="50" charset="-128"/>
              </a:rPr>
              <a:t> メソッド </a:t>
            </a:r>
            <a:r>
              <a:rPr lang="en-US" altLang="ja-JP" sz="1400" dirty="0">
                <a:solidFill>
                  <a:srgbClr val="00879E"/>
                </a:solidFill>
                <a:latin typeface="Meiryo UI" panose="020B0604030504040204" pitchFamily="50" charset="-128"/>
                <a:ea typeface="Meiryo UI" panose="020B0604030504040204" pitchFamily="50" charset="-128"/>
              </a:rPr>
              <a:t>score(</a:t>
            </a:r>
            <a:r>
              <a:rPr lang="ja-JP" altLang="en-US" sz="1400" dirty="0">
                <a:solidFill>
                  <a:srgbClr val="00879E"/>
                </a:solidFill>
                <a:latin typeface="Meiryo UI" panose="020B0604030504040204" pitchFamily="50" charset="-128"/>
                <a:ea typeface="Meiryo UI" panose="020B0604030504040204" pitchFamily="50" charset="-128"/>
              </a:rPr>
              <a:t>説明変数</a:t>
            </a:r>
            <a:r>
              <a:rPr lang="en-US" altLang="ja-JP" sz="1400" dirty="0">
                <a:solidFill>
                  <a:srgbClr val="00879E"/>
                </a:solidFill>
                <a:latin typeface="Meiryo UI" panose="020B0604030504040204" pitchFamily="50" charset="-128"/>
                <a:ea typeface="Meiryo UI" panose="020B0604030504040204" pitchFamily="50" charset="-128"/>
              </a:rPr>
              <a:t>, </a:t>
            </a:r>
            <a:r>
              <a:rPr lang="ja-JP" altLang="en-US" sz="1400" dirty="0">
                <a:solidFill>
                  <a:srgbClr val="00879E"/>
                </a:solidFill>
                <a:latin typeface="Meiryo UI" panose="020B0604030504040204" pitchFamily="50" charset="-128"/>
                <a:ea typeface="Meiryo UI" panose="020B0604030504040204" pitchFamily="50" charset="-128"/>
              </a:rPr>
              <a:t>目的変数</a:t>
            </a:r>
            <a:r>
              <a:rPr lang="en-US" altLang="ja-JP" sz="1400" dirty="0">
                <a:solidFill>
                  <a:srgbClr val="00879E"/>
                </a:solidFill>
                <a:latin typeface="Meiryo UI" panose="020B0604030504040204" pitchFamily="50" charset="-128"/>
                <a:ea typeface="Meiryo UI" panose="020B0604030504040204" pitchFamily="50" charset="-128"/>
              </a:rPr>
              <a:t>)</a:t>
            </a:r>
            <a:r>
              <a:rPr lang="ja-JP" altLang="en-US" sz="1400" dirty="0">
                <a:solidFill>
                  <a:srgbClr val="00879E"/>
                </a:solidFill>
                <a:latin typeface="Meiryo UI" panose="020B0604030504040204" pitchFamily="50" charset="-128"/>
                <a:ea typeface="Meiryo UI" panose="020B0604030504040204" pitchFamily="50" charset="-128"/>
              </a:rPr>
              <a:t>で予測精度（正解率（</a:t>
            </a:r>
            <a:r>
              <a:rPr lang="en-US" altLang="ja-JP" sz="1400" dirty="0">
                <a:solidFill>
                  <a:srgbClr val="00879E"/>
                </a:solidFill>
                <a:latin typeface="Meiryo UI" panose="020B0604030504040204" pitchFamily="50" charset="-128"/>
                <a:ea typeface="Meiryo UI" panose="020B0604030504040204" pitchFamily="50" charset="-128"/>
              </a:rPr>
              <a:t>Accuracy</a:t>
            </a:r>
            <a:r>
              <a:rPr lang="ja-JP" altLang="en-US" sz="1400" dirty="0">
                <a:solidFill>
                  <a:srgbClr val="00879E"/>
                </a:solidFill>
                <a:latin typeface="Meiryo UI" panose="020B0604030504040204" pitchFamily="50" charset="-128"/>
                <a:ea typeface="Meiryo UI" panose="020B0604030504040204" pitchFamily="50" charset="-128"/>
              </a:rPr>
              <a:t>））を算出</a:t>
            </a:r>
            <a:endParaRPr lang="en-US" altLang="ja-JP" sz="1400" dirty="0">
              <a:solidFill>
                <a:srgbClr val="00879E"/>
              </a:solidFill>
              <a:latin typeface="Meiryo UI" panose="020B0604030504040204" pitchFamily="50" charset="-128"/>
              <a:ea typeface="Meiryo UI" panose="020B0604030504040204" pitchFamily="50" charset="-128"/>
            </a:endParaRPr>
          </a:p>
          <a:p>
            <a:r>
              <a:rPr lang="en-US" altLang="ja-JP" sz="1400" dirty="0">
                <a:latin typeface="Meiryo UI" panose="020B0604030504040204" pitchFamily="50" charset="-128"/>
                <a:ea typeface="Meiryo UI" panose="020B0604030504040204" pitchFamily="50" charset="-128"/>
              </a:rPr>
              <a:t>model.score(train_x, train_y)</a:t>
            </a:r>
          </a:p>
          <a:p>
            <a:endParaRPr lang="en-US" altLang="ja-JP" sz="14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08D9C451-1B40-4A33-9996-57483C2B35FC}"/>
              </a:ext>
            </a:extLst>
          </p:cNvPr>
          <p:cNvSpPr txBox="1"/>
          <p:nvPr/>
        </p:nvSpPr>
        <p:spPr>
          <a:xfrm>
            <a:off x="6219730" y="3429000"/>
            <a:ext cx="4825497" cy="523220"/>
          </a:xfrm>
          <a:prstGeom prst="rect">
            <a:avLst/>
          </a:prstGeom>
          <a:noFill/>
          <a:ln w="57150">
            <a:solidFill>
              <a:schemeClr val="bg2">
                <a:lumMod val="65000"/>
              </a:schemeClr>
            </a:solidFill>
          </a:ln>
        </p:spPr>
        <p:txBody>
          <a:bodyPr wrap="square" rtlCol="0">
            <a:spAutoFit/>
          </a:bodyPr>
          <a:lstStyle/>
          <a:p>
            <a:pPr marL="285750" indent="-285750" defTabSz="914400" fontAlgn="base">
              <a:spcBef>
                <a:spcPct val="0"/>
              </a:spcBef>
              <a:spcAft>
                <a:spcPct val="0"/>
              </a:spcAft>
              <a:buFont typeface="Arial" panose="020B0604020202020204" pitchFamily="34" charset="0"/>
              <a:buChar char="•"/>
            </a:pPr>
            <a:r>
              <a:rPr kumimoji="1" lang="ja-JP" altLang="en-US" sz="1400" dirty="0">
                <a:solidFill>
                  <a:srgbClr val="494949"/>
                </a:solidFill>
                <a:latin typeface="+mn-ea"/>
              </a:rPr>
              <a:t>分類確率を出力するには</a:t>
            </a:r>
            <a:r>
              <a:rPr kumimoji="1" lang="en-US" altLang="ja-JP" sz="1400" dirty="0">
                <a:solidFill>
                  <a:srgbClr val="494949"/>
                </a:solidFill>
                <a:latin typeface="+mn-ea"/>
              </a:rPr>
              <a:t>predict_proba</a:t>
            </a:r>
            <a:r>
              <a:rPr kumimoji="1" lang="ja-JP" altLang="en-US" sz="1400" dirty="0">
                <a:solidFill>
                  <a:srgbClr val="494949"/>
                </a:solidFill>
                <a:latin typeface="+mn-ea"/>
              </a:rPr>
              <a:t>メソッドを使用します。</a:t>
            </a:r>
            <a:endParaRPr kumimoji="1" lang="en-US" altLang="ja-JP" sz="1400" dirty="0">
              <a:solidFill>
                <a:srgbClr val="494949"/>
              </a:solidFill>
              <a:latin typeface="+mn-ea"/>
            </a:endParaRPr>
          </a:p>
        </p:txBody>
      </p:sp>
    </p:spTree>
    <p:extLst>
      <p:ext uri="{BB962C8B-B14F-4D97-AF65-F5344CB8AC3E}">
        <p14:creationId xmlns:p14="http://schemas.microsoft.com/office/powerpoint/2010/main" val="4094552561"/>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タイトル 1">
            <a:extLst>
              <a:ext uri="{FF2B5EF4-FFF2-40B4-BE49-F238E27FC236}">
                <a16:creationId xmlns:a16="http://schemas.microsoft.com/office/drawing/2014/main" id="{2DA76E4A-E82F-4E3B-913C-6408054281D8}"/>
              </a:ext>
            </a:extLst>
          </p:cNvPr>
          <p:cNvSpPr txBox="1">
            <a:spLocks/>
          </p:cNvSpPr>
          <p:nvPr/>
        </p:nvSpPr>
        <p:spPr bwMode="auto">
          <a:xfrm>
            <a:off x="666515" y="851958"/>
            <a:ext cx="10511558" cy="4826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kumimoji="1" sz="2800" b="1" kern="1200" baseline="0">
                <a:solidFill>
                  <a:schemeClr val="tx1">
                    <a:lumMod val="75000"/>
                    <a:lumOff val="25000"/>
                  </a:schemeClr>
                </a:solidFill>
                <a:latin typeface="メイリオ" panose="020B0604030504040204" pitchFamily="50" charset="-128"/>
                <a:ea typeface="メイリオ" panose="020B0604030504040204" pitchFamily="50" charset="-128"/>
                <a:cs typeface="+mj-cs"/>
              </a:defRPr>
            </a:lvl1pPr>
          </a:lstStyle>
          <a:p>
            <a:r>
              <a:rPr lang="ja-JP" altLang="en-US" sz="3600" spc="150" dirty="0">
                <a:solidFill>
                  <a:srgbClr val="F36C37"/>
                </a:solidFill>
              </a:rPr>
              <a:t>第</a:t>
            </a:r>
            <a:r>
              <a:rPr lang="en-US" altLang="ja-JP" sz="6000" spc="150" dirty="0">
                <a:solidFill>
                  <a:srgbClr val="F36C37"/>
                </a:solidFill>
              </a:rPr>
              <a:t>3</a:t>
            </a:r>
            <a:r>
              <a:rPr lang="ja-JP" altLang="en-US" sz="3600" spc="150" dirty="0">
                <a:solidFill>
                  <a:srgbClr val="F36C37"/>
                </a:solidFill>
              </a:rPr>
              <a:t>章　ロジスティック回帰 </a:t>
            </a:r>
            <a:r>
              <a:rPr lang="en-US" altLang="ja-JP" sz="2400" spc="150" dirty="0">
                <a:solidFill>
                  <a:srgbClr val="F36C37"/>
                </a:solidFill>
              </a:rPr>
              <a:t>- scikit-learn -</a:t>
            </a:r>
            <a:endParaRPr lang="ja-JP" altLang="en-US" sz="3600" spc="150" dirty="0">
              <a:solidFill>
                <a:srgbClr val="F36C37"/>
              </a:solidFill>
            </a:endParaRPr>
          </a:p>
        </p:txBody>
      </p:sp>
      <p:sp>
        <p:nvSpPr>
          <p:cNvPr id="2" name="スライド番号プレースホルダー 1">
            <a:extLst>
              <a:ext uri="{FF2B5EF4-FFF2-40B4-BE49-F238E27FC236}">
                <a16:creationId xmlns:a16="http://schemas.microsoft.com/office/drawing/2014/main" id="{FAA47C63-520D-4F7C-8DAB-2526094CB5B4}"/>
              </a:ext>
            </a:extLst>
          </p:cNvPr>
          <p:cNvSpPr>
            <a:spLocks noGrp="1"/>
          </p:cNvSpPr>
          <p:nvPr>
            <p:ph type="sldNum" sz="quarter" idx="10"/>
          </p:nvPr>
        </p:nvSpPr>
        <p:spPr>
          <a:xfrm>
            <a:off x="9265299" y="6465214"/>
            <a:ext cx="2743200" cy="204403"/>
          </a:xfrm>
        </p:spPr>
        <p:txBody>
          <a:bodyPr/>
          <a:lstStyle/>
          <a:p>
            <a:fld id="{5D750650-B10A-47BF-93C2-E1678438B37A}" type="slidenum">
              <a:rPr kumimoji="1" lang="ja-JP" altLang="en-US" smtClean="0"/>
              <a:pPr/>
              <a:t>209</a:t>
            </a:fld>
            <a:endParaRPr kumimoji="1" lang="ja-JP" altLang="en-US" dirty="0"/>
          </a:p>
        </p:txBody>
      </p:sp>
      <p:sp>
        <p:nvSpPr>
          <p:cNvPr id="9" name="四角形: 角を丸くする 8">
            <a:extLst>
              <a:ext uri="{FF2B5EF4-FFF2-40B4-BE49-F238E27FC236}">
                <a16:creationId xmlns:a16="http://schemas.microsoft.com/office/drawing/2014/main" id="{17C76A4F-9917-404E-810D-D4C278F81FF6}"/>
              </a:ext>
            </a:extLst>
          </p:cNvPr>
          <p:cNvSpPr/>
          <p:nvPr/>
        </p:nvSpPr>
        <p:spPr bwMode="auto">
          <a:xfrm>
            <a:off x="735085" y="1751579"/>
            <a:ext cx="2208068" cy="358390"/>
          </a:xfrm>
          <a:prstGeom prst="roundRect">
            <a:avLst>
              <a:gd name="adj" fmla="val 50000"/>
            </a:avLst>
          </a:prstGeom>
          <a:solidFill>
            <a:srgbClr val="F36C37"/>
          </a:solidFill>
          <a:ln w="19050" algn="ctr">
            <a:noFill/>
            <a:prstDash val="dash"/>
            <a:round/>
            <a:headEnd/>
            <a:tailEnd/>
          </a:ln>
          <a:effectLst/>
        </p:spPr>
        <p:txBody>
          <a:bodyPr wrap="none" lIns="108000" tIns="108000" rtlCol="0" anchor="ctr"/>
          <a:lstStyle/>
          <a:p>
            <a:pPr algn="ctr"/>
            <a:r>
              <a:rPr kumimoji="1" lang="ja-JP" altLang="en-US" b="1" spc="300" dirty="0">
                <a:solidFill>
                  <a:schemeClr val="bg1"/>
                </a:solidFill>
                <a:latin typeface="+mn-ea"/>
              </a:rPr>
              <a:t>章の目次</a:t>
            </a:r>
          </a:p>
        </p:txBody>
      </p:sp>
      <p:sp>
        <p:nvSpPr>
          <p:cNvPr id="10" name="コンテンツ プレースホルダー 5">
            <a:extLst>
              <a:ext uri="{FF2B5EF4-FFF2-40B4-BE49-F238E27FC236}">
                <a16:creationId xmlns:a16="http://schemas.microsoft.com/office/drawing/2014/main" id="{2A231A49-86B3-4817-904B-36C2F1103794}"/>
              </a:ext>
            </a:extLst>
          </p:cNvPr>
          <p:cNvSpPr txBox="1">
            <a:spLocks/>
          </p:cNvSpPr>
          <p:nvPr/>
        </p:nvSpPr>
        <p:spPr>
          <a:xfrm>
            <a:off x="1071378" y="2431708"/>
            <a:ext cx="9994728" cy="2733632"/>
          </a:xfrm>
          <a:prstGeom prst="rect">
            <a:avLst/>
          </a:prstGeom>
        </p:spPr>
        <p:txBody>
          <a:bodyPr vert="horz" lIns="91440" tIns="45720" rIns="91440" bIns="45720" rtlCol="0" anchor="t"/>
          <a:lstStyle>
            <a:defPPr>
              <a:defRPr lang="en-US"/>
            </a:defPPr>
            <a:lvl1pPr marL="0" algn="r" defTabSz="457200" rtl="0" eaLnBrk="1" latinLnBrk="0" hangingPunct="1">
              <a:defRPr sz="900" b="0" kern="1200">
                <a:solidFill>
                  <a:schemeClr val="tx1">
                    <a:lumMod val="50000"/>
                    <a:lumOff val="50000"/>
                  </a:schemeClr>
                </a:solidFill>
                <a:latin typeface="メイリオ" panose="020B0604030504040204" pitchFamily="50" charset="-128"/>
                <a:ea typeface="メイリオ" panose="020B0604030504040204" pitchFamily="50" charset="-128"/>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lnSpc>
                <a:spcPct val="150000"/>
              </a:lnSpc>
            </a:pPr>
            <a:r>
              <a:rPr kumimoji="1" lang="en-US" altLang="ja-JP" sz="2800" b="1" spc="300" dirty="0">
                <a:solidFill>
                  <a:srgbClr val="BFBFBF"/>
                </a:solidFill>
              </a:rPr>
              <a:t>3-1.</a:t>
            </a:r>
            <a:r>
              <a:rPr kumimoji="1" lang="ja-JP" altLang="en-US" sz="2800" b="1" spc="300" dirty="0">
                <a:solidFill>
                  <a:srgbClr val="BFBFBF"/>
                </a:solidFill>
              </a:rPr>
              <a:t>ロジスティック回帰</a:t>
            </a:r>
            <a:endParaRPr kumimoji="1" lang="en-US" altLang="ja-JP" sz="2800" b="1" spc="300" dirty="0">
              <a:solidFill>
                <a:srgbClr val="BFBFBF"/>
              </a:solidFill>
            </a:endParaRPr>
          </a:p>
          <a:p>
            <a:pPr algn="l">
              <a:lnSpc>
                <a:spcPct val="150000"/>
              </a:lnSpc>
            </a:pPr>
            <a:r>
              <a:rPr lang="en-US" altLang="ja-JP" sz="2800" b="1" spc="300" dirty="0">
                <a:solidFill>
                  <a:srgbClr val="BFBFBF"/>
                </a:solidFill>
              </a:rPr>
              <a:t>3-2.</a:t>
            </a:r>
            <a:r>
              <a:rPr lang="ja-JP" altLang="en-US" sz="2800" b="1" spc="300" dirty="0">
                <a:solidFill>
                  <a:srgbClr val="BFBFBF"/>
                </a:solidFill>
              </a:rPr>
              <a:t>ロジスティック回帰の実装</a:t>
            </a:r>
            <a:endParaRPr lang="en-US" altLang="ja-JP" sz="2800" b="1" spc="300" dirty="0">
              <a:solidFill>
                <a:srgbClr val="BFBFBF"/>
              </a:solidFill>
            </a:endParaRPr>
          </a:p>
          <a:p>
            <a:pPr algn="l">
              <a:lnSpc>
                <a:spcPct val="150000"/>
              </a:lnSpc>
            </a:pPr>
            <a:r>
              <a:rPr lang="en-US" altLang="ja-JP" sz="2800" b="1" spc="300" dirty="0">
                <a:solidFill>
                  <a:schemeClr val="tx1">
                    <a:lumMod val="75000"/>
                    <a:lumOff val="25000"/>
                  </a:schemeClr>
                </a:solidFill>
              </a:rPr>
              <a:t>3-3.</a:t>
            </a:r>
            <a:r>
              <a:rPr lang="ja-JP" altLang="en-US" sz="2800" b="1" spc="300" dirty="0">
                <a:solidFill>
                  <a:schemeClr val="tx1">
                    <a:lumMod val="75000"/>
                    <a:lumOff val="25000"/>
                  </a:schemeClr>
                </a:solidFill>
              </a:rPr>
              <a:t>標準化によるロジスティック回帰モデルの改良</a:t>
            </a:r>
            <a:endParaRPr lang="en-US" altLang="ja-JP" sz="2800" b="1" spc="300" dirty="0">
              <a:solidFill>
                <a:schemeClr val="tx1">
                  <a:lumMod val="75000"/>
                  <a:lumOff val="25000"/>
                </a:schemeClr>
              </a:solidFill>
            </a:endParaRPr>
          </a:p>
          <a:p>
            <a:pPr algn="l">
              <a:lnSpc>
                <a:spcPct val="150000"/>
              </a:lnSpc>
            </a:pPr>
            <a:r>
              <a:rPr lang="en-US" altLang="ja-JP" sz="2800" b="1" spc="300" dirty="0">
                <a:solidFill>
                  <a:srgbClr val="BFBFBF"/>
                </a:solidFill>
              </a:rPr>
              <a:t>3-4.</a:t>
            </a:r>
            <a:r>
              <a:rPr lang="ja-JP" altLang="en-US" sz="2800" b="1" spc="300" dirty="0">
                <a:solidFill>
                  <a:srgbClr val="BFBFBF"/>
                </a:solidFill>
              </a:rPr>
              <a:t>演習：ロジスティック回帰</a:t>
            </a:r>
            <a:endParaRPr lang="en-US" altLang="ja-JP" sz="2800" b="1" spc="300" dirty="0">
              <a:solidFill>
                <a:srgbClr val="BFBFBF"/>
              </a:solidFill>
            </a:endParaRPr>
          </a:p>
        </p:txBody>
      </p:sp>
    </p:spTree>
    <p:extLst>
      <p:ext uri="{BB962C8B-B14F-4D97-AF65-F5344CB8AC3E}">
        <p14:creationId xmlns:p14="http://schemas.microsoft.com/office/powerpoint/2010/main" val="27225590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276CDA9-A571-4743-AE64-7559D40AF7CB}"/>
              </a:ext>
            </a:extLst>
          </p:cNvPr>
          <p:cNvSpPr>
            <a:spLocks noGrp="1"/>
          </p:cNvSpPr>
          <p:nvPr>
            <p:ph type="title"/>
          </p:nvPr>
        </p:nvSpPr>
        <p:spPr/>
        <p:txBody>
          <a:bodyPr/>
          <a:lstStyle/>
          <a:p>
            <a:r>
              <a:rPr lang="ja-JP" altLang="en-US"/>
              <a:t>強化</a:t>
            </a:r>
            <a:r>
              <a:rPr lang="ja-JP" altLang="en-US" dirty="0"/>
              <a:t>学習</a:t>
            </a:r>
            <a:endParaRPr kumimoji="1" lang="ja-JP" altLang="en-US" sz="2800" b="1" dirty="0"/>
          </a:p>
        </p:txBody>
      </p:sp>
      <p:sp>
        <p:nvSpPr>
          <p:cNvPr id="5" name="スライド番号プレースホルダー 4">
            <a:extLst>
              <a:ext uri="{FF2B5EF4-FFF2-40B4-BE49-F238E27FC236}">
                <a16:creationId xmlns:a16="http://schemas.microsoft.com/office/drawing/2014/main" id="{BE7DFE18-1C27-4CDD-85F8-8955E1823EE9}"/>
              </a:ext>
            </a:extLst>
          </p:cNvPr>
          <p:cNvSpPr>
            <a:spLocks noGrp="1"/>
          </p:cNvSpPr>
          <p:nvPr>
            <p:ph type="sldNum" sz="quarter" idx="10"/>
          </p:nvPr>
        </p:nvSpPr>
        <p:spPr/>
        <p:txBody>
          <a:bodyPr/>
          <a:lstStyle/>
          <a:p>
            <a:fld id="{46BB8D49-91AB-4BE8-B7F4-8EAFE2BF815D}" type="slidenum">
              <a:rPr kumimoji="1" lang="ja-JP" altLang="en-US" smtClean="0"/>
              <a:pPr/>
              <a:t>21</a:t>
            </a:fld>
            <a:endParaRPr kumimoji="1" lang="ja-JP" altLang="en-US"/>
          </a:p>
        </p:txBody>
      </p:sp>
      <p:sp>
        <p:nvSpPr>
          <p:cNvPr id="33" name="テキスト ボックス 32">
            <a:extLst>
              <a:ext uri="{FF2B5EF4-FFF2-40B4-BE49-F238E27FC236}">
                <a16:creationId xmlns:a16="http://schemas.microsoft.com/office/drawing/2014/main" id="{EF081914-4DA1-4FC4-87A9-20832F3D95AA}"/>
              </a:ext>
            </a:extLst>
          </p:cNvPr>
          <p:cNvSpPr txBox="1"/>
          <p:nvPr/>
        </p:nvSpPr>
        <p:spPr>
          <a:xfrm>
            <a:off x="495757" y="814642"/>
            <a:ext cx="11193137" cy="887935"/>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20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r>
              <a:rPr lang="ja-JP" altLang="en-US" sz="2200" dirty="0"/>
              <a:t>「価値」を最大化する「行動」を学習</a:t>
            </a:r>
            <a:endParaRPr lang="en-US" altLang="ja-JP" sz="2200" dirty="0"/>
          </a:p>
          <a:p>
            <a:r>
              <a:rPr lang="ja-JP" altLang="en-US" sz="2200" dirty="0"/>
              <a:t>現在の状態を観測し、最適な行動を実行</a:t>
            </a:r>
            <a:endParaRPr lang="en-US" altLang="ja-JP" sz="2200" dirty="0"/>
          </a:p>
        </p:txBody>
      </p:sp>
      <p:sp>
        <p:nvSpPr>
          <p:cNvPr id="34" name="四角形: 角を丸くする 33">
            <a:extLst>
              <a:ext uri="{FF2B5EF4-FFF2-40B4-BE49-F238E27FC236}">
                <a16:creationId xmlns:a16="http://schemas.microsoft.com/office/drawing/2014/main" id="{CD4A57D4-F329-47A8-8420-06AAA8F38B6F}"/>
              </a:ext>
            </a:extLst>
          </p:cNvPr>
          <p:cNvSpPr/>
          <p:nvPr/>
        </p:nvSpPr>
        <p:spPr bwMode="auto">
          <a:xfrm>
            <a:off x="845391" y="1676942"/>
            <a:ext cx="10493870" cy="4372516"/>
          </a:xfrm>
          <a:prstGeom prst="roundRect">
            <a:avLst>
              <a:gd name="adj" fmla="val 3421"/>
            </a:avLst>
          </a:prstGeom>
          <a:solidFill>
            <a:schemeClr val="bg1">
              <a:lumMod val="95000"/>
            </a:schemeClr>
          </a:solidFill>
          <a:ln w="19050" algn="ctr">
            <a:solidFill>
              <a:srgbClr val="00879E"/>
            </a:solidFill>
            <a:prstDash val="solid"/>
            <a:round/>
            <a:headEnd/>
            <a:tailEnd/>
          </a:ln>
          <a:effectLst/>
        </p:spPr>
        <p:txBody>
          <a:bodyPr wrap="none" rtlCol="0" anchor="ctr"/>
          <a:lstStyle/>
          <a:p>
            <a:pPr algn="ctr" fontAlgn="base">
              <a:spcBef>
                <a:spcPct val="0"/>
              </a:spcBef>
              <a:spcAft>
                <a:spcPct val="0"/>
              </a:spcAft>
            </a:pPr>
            <a:endParaRPr kumimoji="1" lang="ja-JP" altLang="en-US" dirty="0">
              <a:solidFill>
                <a:srgbClr val="00879E"/>
              </a:solidFill>
              <a:latin typeface="Arial" pitchFamily="34" charset="0"/>
              <a:ea typeface="ＭＳ Ｐゴシック" pitchFamily="50" charset="-128"/>
            </a:endParaRPr>
          </a:p>
        </p:txBody>
      </p:sp>
      <p:cxnSp>
        <p:nvCxnSpPr>
          <p:cNvPr id="54" name="コネクタ: カギ線 53">
            <a:extLst>
              <a:ext uri="{FF2B5EF4-FFF2-40B4-BE49-F238E27FC236}">
                <a16:creationId xmlns:a16="http://schemas.microsoft.com/office/drawing/2014/main" id="{1C28F15B-4C20-4BF7-9DE1-AB5B12341F54}"/>
              </a:ext>
            </a:extLst>
          </p:cNvPr>
          <p:cNvCxnSpPr>
            <a:cxnSpLocks/>
            <a:endCxn id="77" idx="3"/>
          </p:cNvCxnSpPr>
          <p:nvPr/>
        </p:nvCxnSpPr>
        <p:spPr>
          <a:xfrm rot="5400000" flipH="1" flipV="1">
            <a:off x="5741080" y="3170343"/>
            <a:ext cx="2464577" cy="460599"/>
          </a:xfrm>
          <a:prstGeom prst="bentConnector4">
            <a:avLst>
              <a:gd name="adj1" fmla="val 154"/>
              <a:gd name="adj2" fmla="val 523932"/>
            </a:avLst>
          </a:prstGeom>
          <a:ln w="38100">
            <a:solidFill>
              <a:srgbClr val="EB0046"/>
            </a:solidFill>
            <a:headEnd type="none" w="med" len="med"/>
            <a:tailEnd type="triangle"/>
          </a:ln>
        </p:spPr>
        <p:style>
          <a:lnRef idx="3">
            <a:schemeClr val="accent1"/>
          </a:lnRef>
          <a:fillRef idx="0">
            <a:schemeClr val="accent1"/>
          </a:fillRef>
          <a:effectRef idx="2">
            <a:schemeClr val="accent1"/>
          </a:effectRef>
          <a:fontRef idx="minor">
            <a:schemeClr val="tx1"/>
          </a:fontRef>
        </p:style>
      </p:cxnSp>
      <p:sp>
        <p:nvSpPr>
          <p:cNvPr id="72" name="正方形/長方形 71">
            <a:extLst>
              <a:ext uri="{FF2B5EF4-FFF2-40B4-BE49-F238E27FC236}">
                <a16:creationId xmlns:a16="http://schemas.microsoft.com/office/drawing/2014/main" id="{AC56CEE8-EA81-4273-B74E-6471BC66AE3C}"/>
              </a:ext>
            </a:extLst>
          </p:cNvPr>
          <p:cNvSpPr/>
          <p:nvPr/>
        </p:nvSpPr>
        <p:spPr>
          <a:xfrm>
            <a:off x="8283305" y="3127516"/>
            <a:ext cx="1770185" cy="498533"/>
          </a:xfrm>
          <a:prstGeom prst="rect">
            <a:avLst/>
          </a:prstGeom>
          <a:solidFill>
            <a:srgbClr val="ECF6F8"/>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712788" lvl="2" algn="ctr">
              <a:defRPr/>
            </a:pPr>
            <a:endParaRPr kumimoji="1" lang="ja-JP" altLang="en-US" sz="1400" dirty="0">
              <a:solidFill>
                <a:prstClr val="black"/>
              </a:solidFill>
              <a:latin typeface="メイリオ" panose="020B0604030504040204" pitchFamily="50" charset="-128"/>
              <a:ea typeface="メイリオ" panose="020B0604030504040204" pitchFamily="50" charset="-128"/>
            </a:endParaRPr>
          </a:p>
        </p:txBody>
      </p:sp>
      <p:sp>
        <p:nvSpPr>
          <p:cNvPr id="75" name="正方形/長方形 74">
            <a:extLst>
              <a:ext uri="{FF2B5EF4-FFF2-40B4-BE49-F238E27FC236}">
                <a16:creationId xmlns:a16="http://schemas.microsoft.com/office/drawing/2014/main" id="{120387B9-CB70-4F42-BCFD-A059E7620258}"/>
              </a:ext>
            </a:extLst>
          </p:cNvPr>
          <p:cNvSpPr/>
          <p:nvPr/>
        </p:nvSpPr>
        <p:spPr>
          <a:xfrm>
            <a:off x="8627223" y="3141474"/>
            <a:ext cx="1082348" cy="490134"/>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lnSpc>
                <a:spcPct val="120000"/>
              </a:lnSpc>
            </a:pPr>
            <a:r>
              <a:rPr lang="ja-JP" altLang="en-US" sz="1100" b="1" spc="150" dirty="0">
                <a:solidFill>
                  <a:schemeClr val="tx1">
                    <a:lumMod val="75000"/>
                    <a:lumOff val="25000"/>
                  </a:schemeClr>
                </a:solidFill>
                <a:latin typeface="+mj-ea"/>
                <a:ea typeface="+mj-ea"/>
              </a:rPr>
              <a:t>行動</a:t>
            </a:r>
            <a:br>
              <a:rPr lang="zh-TW" altLang="en-US" sz="1100" b="1" spc="150" dirty="0">
                <a:solidFill>
                  <a:schemeClr val="tx1">
                    <a:lumMod val="75000"/>
                    <a:lumOff val="25000"/>
                  </a:schemeClr>
                </a:solidFill>
                <a:latin typeface="+mj-ea"/>
                <a:ea typeface="+mj-ea"/>
              </a:rPr>
            </a:br>
            <a:r>
              <a:rPr lang="en-US" altLang="zh-TW" sz="1100" b="1" spc="150" dirty="0">
                <a:solidFill>
                  <a:schemeClr val="tx1">
                    <a:lumMod val="75000"/>
                    <a:lumOff val="25000"/>
                  </a:schemeClr>
                </a:solidFill>
                <a:latin typeface="+mj-ea"/>
                <a:ea typeface="+mj-ea"/>
              </a:rPr>
              <a:t>(Action)</a:t>
            </a:r>
          </a:p>
        </p:txBody>
      </p:sp>
      <p:sp>
        <p:nvSpPr>
          <p:cNvPr id="77" name="四角形: 角を丸くする 76">
            <a:extLst>
              <a:ext uri="{FF2B5EF4-FFF2-40B4-BE49-F238E27FC236}">
                <a16:creationId xmlns:a16="http://schemas.microsoft.com/office/drawing/2014/main" id="{BCDF921E-A343-4DE6-B35E-B95F8632FABA}"/>
              </a:ext>
            </a:extLst>
          </p:cNvPr>
          <p:cNvSpPr/>
          <p:nvPr/>
        </p:nvSpPr>
        <p:spPr>
          <a:xfrm>
            <a:off x="4980984" y="1921134"/>
            <a:ext cx="2222684" cy="494437"/>
          </a:xfrm>
          <a:prstGeom prst="roundRect">
            <a:avLst>
              <a:gd name="adj" fmla="val 7602"/>
            </a:avLst>
          </a:prstGeom>
          <a:solidFill>
            <a:srgbClr val="EB0046"/>
          </a:solidFill>
        </p:spPr>
        <p:txBody>
          <a:bodyPr wrap="none" bIns="0" anchor="ctr">
            <a:noAutofit/>
          </a:bodyPr>
          <a:lstStyle/>
          <a:p>
            <a:pPr algn="ctr"/>
            <a:r>
              <a:rPr lang="ja-JP" altLang="en-US" sz="1200" b="1" spc="150" dirty="0">
                <a:solidFill>
                  <a:schemeClr val="bg1"/>
                </a:solidFill>
                <a:latin typeface="メイリオ" panose="020B0604030504040204" pitchFamily="50" charset="-128"/>
                <a:ea typeface="メイリオ" panose="020B0604030504040204" pitchFamily="50" charset="-128"/>
              </a:rPr>
              <a:t>モデル更新</a:t>
            </a:r>
          </a:p>
        </p:txBody>
      </p:sp>
      <p:sp>
        <p:nvSpPr>
          <p:cNvPr id="79" name="テキスト ボックス 78">
            <a:extLst>
              <a:ext uri="{FF2B5EF4-FFF2-40B4-BE49-F238E27FC236}">
                <a16:creationId xmlns:a16="http://schemas.microsoft.com/office/drawing/2014/main" id="{E22B9130-45B6-411E-89AD-F1F710358252}"/>
              </a:ext>
            </a:extLst>
          </p:cNvPr>
          <p:cNvSpPr txBox="1"/>
          <p:nvPr/>
        </p:nvSpPr>
        <p:spPr>
          <a:xfrm>
            <a:off x="2869334" y="5587241"/>
            <a:ext cx="8459784" cy="287002"/>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20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pPr algn="r"/>
            <a:r>
              <a:rPr lang="en-US" altLang="ja-JP" sz="1100" b="0" dirty="0"/>
              <a:t>※ </a:t>
            </a:r>
            <a:r>
              <a:rPr lang="ja-JP" altLang="en-US" sz="1100" b="0" dirty="0"/>
              <a:t>強化学習の代表的な学習過程を表しています。異なるアプローチをとるアルゴリズムもあります。</a:t>
            </a:r>
            <a:endParaRPr lang="en-US" altLang="ja-JP" sz="1100" b="0" dirty="0"/>
          </a:p>
        </p:txBody>
      </p:sp>
      <p:pic>
        <p:nvPicPr>
          <p:cNvPr id="36" name="図 35">
            <a:extLst>
              <a:ext uri="{FF2B5EF4-FFF2-40B4-BE49-F238E27FC236}">
                <a16:creationId xmlns:a16="http://schemas.microsoft.com/office/drawing/2014/main" id="{114F876B-185E-41FC-9950-5451C3D12B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95583" y="4129411"/>
            <a:ext cx="1017037" cy="1017037"/>
          </a:xfrm>
          <a:prstGeom prst="rect">
            <a:avLst/>
          </a:prstGeom>
        </p:spPr>
      </p:pic>
      <p:sp>
        <p:nvSpPr>
          <p:cNvPr id="40" name="正方形/長方形 39">
            <a:extLst>
              <a:ext uri="{FF2B5EF4-FFF2-40B4-BE49-F238E27FC236}">
                <a16:creationId xmlns:a16="http://schemas.microsoft.com/office/drawing/2014/main" id="{6A20A742-0391-4554-B74B-E8BD0A391BC7}"/>
              </a:ext>
            </a:extLst>
          </p:cNvPr>
          <p:cNvSpPr/>
          <p:nvPr/>
        </p:nvSpPr>
        <p:spPr>
          <a:xfrm>
            <a:off x="5394024" y="5210942"/>
            <a:ext cx="1220153" cy="287002"/>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lnSpc>
                <a:spcPct val="120000"/>
              </a:lnSpc>
            </a:pPr>
            <a:r>
              <a:rPr lang="ja-JP" altLang="en-US" sz="1100" b="1" spc="150" dirty="0">
                <a:solidFill>
                  <a:schemeClr val="tx1">
                    <a:lumMod val="75000"/>
                    <a:lumOff val="25000"/>
                  </a:schemeClr>
                </a:solidFill>
                <a:latin typeface="+mj-ea"/>
                <a:ea typeface="+mj-ea"/>
              </a:rPr>
              <a:t>エージェント</a:t>
            </a:r>
            <a:endParaRPr lang="en-US" altLang="ja-JP" sz="1100" b="1" spc="150" dirty="0">
              <a:solidFill>
                <a:schemeClr val="tx1">
                  <a:lumMod val="75000"/>
                  <a:lumOff val="25000"/>
                </a:schemeClr>
              </a:solidFill>
              <a:latin typeface="+mj-ea"/>
              <a:ea typeface="+mj-ea"/>
            </a:endParaRPr>
          </a:p>
        </p:txBody>
      </p:sp>
      <p:cxnSp>
        <p:nvCxnSpPr>
          <p:cNvPr id="46" name="コネクタ: カギ線 45">
            <a:extLst>
              <a:ext uri="{FF2B5EF4-FFF2-40B4-BE49-F238E27FC236}">
                <a16:creationId xmlns:a16="http://schemas.microsoft.com/office/drawing/2014/main" id="{D4115C5F-CD1F-4556-BBDA-6646E454356F}"/>
              </a:ext>
            </a:extLst>
          </p:cNvPr>
          <p:cNvCxnSpPr>
            <a:cxnSpLocks/>
          </p:cNvCxnSpPr>
          <p:nvPr/>
        </p:nvCxnSpPr>
        <p:spPr>
          <a:xfrm rot="10800000" flipH="1" flipV="1">
            <a:off x="4980984" y="2111202"/>
            <a:ext cx="284150" cy="2754479"/>
          </a:xfrm>
          <a:prstGeom prst="bentConnector4">
            <a:avLst>
              <a:gd name="adj1" fmla="val -1012335"/>
              <a:gd name="adj2" fmla="val 100133"/>
            </a:avLst>
          </a:prstGeom>
          <a:ln w="38100">
            <a:solidFill>
              <a:srgbClr val="5694D0"/>
            </a:solidFill>
            <a:headEnd type="none" w="med" len="med"/>
            <a:tailEnd type="triangle"/>
          </a:ln>
        </p:spPr>
        <p:style>
          <a:lnRef idx="3">
            <a:schemeClr val="accent1"/>
          </a:lnRef>
          <a:fillRef idx="0">
            <a:schemeClr val="accent1"/>
          </a:fillRef>
          <a:effectRef idx="2">
            <a:schemeClr val="accent1"/>
          </a:effectRef>
          <a:fontRef idx="minor">
            <a:schemeClr val="tx1"/>
          </a:fontRef>
        </p:style>
      </p:cxnSp>
      <p:cxnSp>
        <p:nvCxnSpPr>
          <p:cNvPr id="50" name="コネクタ: カギ線 49">
            <a:extLst>
              <a:ext uri="{FF2B5EF4-FFF2-40B4-BE49-F238E27FC236}">
                <a16:creationId xmlns:a16="http://schemas.microsoft.com/office/drawing/2014/main" id="{5368FCC6-946E-48B9-AE4F-62B8BC9A267B}"/>
              </a:ext>
            </a:extLst>
          </p:cNvPr>
          <p:cNvCxnSpPr>
            <a:cxnSpLocks/>
          </p:cNvCxnSpPr>
          <p:nvPr/>
        </p:nvCxnSpPr>
        <p:spPr>
          <a:xfrm rot="10800000" flipH="1" flipV="1">
            <a:off x="4980982" y="2334243"/>
            <a:ext cx="270724" cy="2384597"/>
          </a:xfrm>
          <a:prstGeom prst="bentConnector4">
            <a:avLst>
              <a:gd name="adj1" fmla="val -650893"/>
              <a:gd name="adj2" fmla="val 100321"/>
            </a:avLst>
          </a:prstGeom>
          <a:ln w="38100">
            <a:solidFill>
              <a:srgbClr val="00879E"/>
            </a:solidFill>
            <a:headEnd type="none" w="med" len="med"/>
            <a:tailEnd type="triangle"/>
          </a:ln>
        </p:spPr>
        <p:style>
          <a:lnRef idx="3">
            <a:schemeClr val="accent1"/>
          </a:lnRef>
          <a:fillRef idx="0">
            <a:schemeClr val="accent1"/>
          </a:fillRef>
          <a:effectRef idx="2">
            <a:schemeClr val="accent1"/>
          </a:effectRef>
          <a:fontRef idx="minor">
            <a:schemeClr val="tx1"/>
          </a:fontRef>
        </p:style>
      </p:cxnSp>
      <p:sp>
        <p:nvSpPr>
          <p:cNvPr id="84" name="正方形/長方形 83">
            <a:extLst>
              <a:ext uri="{FF2B5EF4-FFF2-40B4-BE49-F238E27FC236}">
                <a16:creationId xmlns:a16="http://schemas.microsoft.com/office/drawing/2014/main" id="{CAB2F0C5-6060-43C6-82B8-A2C544912991}"/>
              </a:ext>
            </a:extLst>
          </p:cNvPr>
          <p:cNvSpPr/>
          <p:nvPr/>
        </p:nvSpPr>
        <p:spPr>
          <a:xfrm>
            <a:off x="1224637" y="2598537"/>
            <a:ext cx="1770185" cy="498533"/>
          </a:xfrm>
          <a:prstGeom prst="rect">
            <a:avLst/>
          </a:prstGeom>
          <a:solidFill>
            <a:srgbClr val="ECF6F8"/>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712788" lvl="2" algn="ctr">
              <a:defRPr/>
            </a:pPr>
            <a:endParaRPr kumimoji="1" lang="ja-JP" altLang="en-US" sz="1400" dirty="0">
              <a:solidFill>
                <a:prstClr val="black"/>
              </a:solidFill>
              <a:latin typeface="メイリオ" panose="020B0604030504040204" pitchFamily="50" charset="-128"/>
              <a:ea typeface="メイリオ" panose="020B0604030504040204" pitchFamily="50" charset="-128"/>
            </a:endParaRPr>
          </a:p>
        </p:txBody>
      </p:sp>
      <p:sp>
        <p:nvSpPr>
          <p:cNvPr id="85" name="正方形/長方形 84">
            <a:extLst>
              <a:ext uri="{FF2B5EF4-FFF2-40B4-BE49-F238E27FC236}">
                <a16:creationId xmlns:a16="http://schemas.microsoft.com/office/drawing/2014/main" id="{7072CFE5-8093-48C7-A104-F8EBA655BDC5}"/>
              </a:ext>
            </a:extLst>
          </p:cNvPr>
          <p:cNvSpPr/>
          <p:nvPr/>
        </p:nvSpPr>
        <p:spPr>
          <a:xfrm>
            <a:off x="1568555" y="2612495"/>
            <a:ext cx="1082348" cy="490134"/>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lnSpc>
                <a:spcPct val="120000"/>
              </a:lnSpc>
            </a:pPr>
            <a:r>
              <a:rPr lang="ja-JP" altLang="en-US" sz="1100" b="1" spc="150" dirty="0">
                <a:solidFill>
                  <a:schemeClr val="tx1">
                    <a:lumMod val="75000"/>
                    <a:lumOff val="25000"/>
                  </a:schemeClr>
                </a:solidFill>
                <a:latin typeface="+mj-ea"/>
                <a:ea typeface="+mj-ea"/>
              </a:rPr>
              <a:t>状態</a:t>
            </a:r>
            <a:br>
              <a:rPr lang="zh-TW" altLang="en-US" sz="1100" b="1" spc="150" dirty="0">
                <a:solidFill>
                  <a:schemeClr val="tx1">
                    <a:lumMod val="75000"/>
                    <a:lumOff val="25000"/>
                  </a:schemeClr>
                </a:solidFill>
                <a:latin typeface="+mj-ea"/>
                <a:ea typeface="+mj-ea"/>
              </a:rPr>
            </a:br>
            <a:r>
              <a:rPr lang="en-US" altLang="zh-TW" sz="1100" b="1" spc="150" dirty="0">
                <a:solidFill>
                  <a:schemeClr val="tx1">
                    <a:lumMod val="75000"/>
                    <a:lumOff val="25000"/>
                  </a:schemeClr>
                </a:solidFill>
                <a:latin typeface="+mj-ea"/>
                <a:ea typeface="+mj-ea"/>
              </a:rPr>
              <a:t>(State)</a:t>
            </a:r>
          </a:p>
        </p:txBody>
      </p:sp>
      <p:sp>
        <p:nvSpPr>
          <p:cNvPr id="86" name="正方形/長方形 85">
            <a:extLst>
              <a:ext uri="{FF2B5EF4-FFF2-40B4-BE49-F238E27FC236}">
                <a16:creationId xmlns:a16="http://schemas.microsoft.com/office/drawing/2014/main" id="{A6B07788-9A3D-4CD1-A04D-3B19051B1976}"/>
              </a:ext>
            </a:extLst>
          </p:cNvPr>
          <p:cNvSpPr/>
          <p:nvPr/>
        </p:nvSpPr>
        <p:spPr>
          <a:xfrm>
            <a:off x="2325703" y="3566624"/>
            <a:ext cx="1770185" cy="498533"/>
          </a:xfrm>
          <a:prstGeom prst="rect">
            <a:avLst/>
          </a:prstGeom>
          <a:solidFill>
            <a:srgbClr val="ECF6F8"/>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712788" lvl="2" algn="ctr">
              <a:defRPr/>
            </a:pPr>
            <a:endParaRPr kumimoji="1" lang="ja-JP" altLang="en-US" sz="1400" dirty="0">
              <a:solidFill>
                <a:prstClr val="black"/>
              </a:solidFill>
              <a:latin typeface="メイリオ" panose="020B0604030504040204" pitchFamily="50" charset="-128"/>
              <a:ea typeface="メイリオ" panose="020B0604030504040204" pitchFamily="50" charset="-128"/>
            </a:endParaRPr>
          </a:p>
        </p:txBody>
      </p:sp>
      <p:sp>
        <p:nvSpPr>
          <p:cNvPr id="87" name="正方形/長方形 86">
            <a:extLst>
              <a:ext uri="{FF2B5EF4-FFF2-40B4-BE49-F238E27FC236}">
                <a16:creationId xmlns:a16="http://schemas.microsoft.com/office/drawing/2014/main" id="{75C63DBA-E8B2-48C5-BD98-675D9A037582}"/>
              </a:ext>
            </a:extLst>
          </p:cNvPr>
          <p:cNvSpPr/>
          <p:nvPr/>
        </p:nvSpPr>
        <p:spPr>
          <a:xfrm>
            <a:off x="2669621" y="3580582"/>
            <a:ext cx="1082348" cy="490134"/>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lnSpc>
                <a:spcPct val="120000"/>
              </a:lnSpc>
            </a:pPr>
            <a:r>
              <a:rPr lang="ja-JP" altLang="en-US" sz="1100" b="1" spc="150" dirty="0">
                <a:solidFill>
                  <a:schemeClr val="tx1">
                    <a:lumMod val="75000"/>
                    <a:lumOff val="25000"/>
                  </a:schemeClr>
                </a:solidFill>
                <a:latin typeface="+mj-ea"/>
                <a:ea typeface="+mj-ea"/>
              </a:rPr>
              <a:t>報酬</a:t>
            </a:r>
            <a:br>
              <a:rPr lang="zh-TW" altLang="en-US" sz="1100" b="1" spc="150" dirty="0">
                <a:solidFill>
                  <a:schemeClr val="tx1">
                    <a:lumMod val="75000"/>
                    <a:lumOff val="25000"/>
                  </a:schemeClr>
                </a:solidFill>
                <a:latin typeface="+mj-ea"/>
                <a:ea typeface="+mj-ea"/>
              </a:rPr>
            </a:br>
            <a:r>
              <a:rPr lang="en-US" altLang="zh-TW" sz="1100" b="1" spc="150" dirty="0">
                <a:solidFill>
                  <a:schemeClr val="tx1">
                    <a:lumMod val="75000"/>
                    <a:lumOff val="25000"/>
                  </a:schemeClr>
                </a:solidFill>
                <a:latin typeface="+mj-ea"/>
                <a:ea typeface="+mj-ea"/>
              </a:rPr>
              <a:t>(Reward)</a:t>
            </a:r>
          </a:p>
        </p:txBody>
      </p:sp>
    </p:spTree>
    <p:extLst>
      <p:ext uri="{BB962C8B-B14F-4D97-AF65-F5344CB8AC3E}">
        <p14:creationId xmlns:p14="http://schemas.microsoft.com/office/powerpoint/2010/main" val="2066973682"/>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四角形: 角を丸くする 4">
            <a:extLst>
              <a:ext uri="{FF2B5EF4-FFF2-40B4-BE49-F238E27FC236}">
                <a16:creationId xmlns:a16="http://schemas.microsoft.com/office/drawing/2014/main" id="{235D25D0-2B40-4B95-B459-FAA9DFF054E5}"/>
              </a:ext>
            </a:extLst>
          </p:cNvPr>
          <p:cNvSpPr/>
          <p:nvPr/>
        </p:nvSpPr>
        <p:spPr>
          <a:xfrm>
            <a:off x="766763" y="1038877"/>
            <a:ext cx="10599737" cy="2616942"/>
          </a:xfrm>
          <a:prstGeom prst="roundRect">
            <a:avLst>
              <a:gd name="adj" fmla="val 1884"/>
            </a:avLst>
          </a:prstGeom>
          <a:solidFill>
            <a:srgbClr val="FFF4E1"/>
          </a:solidFill>
          <a:ln w="19050" algn="ctr">
            <a:noFill/>
            <a:prstDash val="dash"/>
            <a:round/>
            <a:headEnd/>
            <a:tailEnd/>
          </a:ln>
          <a:effectLst/>
        </p:spPr>
        <p:txBody>
          <a:bodyPr rot="0" spcFirstLastPara="0" vertOverflow="overflow" horzOverflow="overflow" vert="horz" wrap="square" lIns="180000" tIns="72000" rIns="180000" bIns="72000" numCol="1" spcCol="0" rtlCol="0" fromWordArt="0" anchor="ctr" anchorCtr="0" forceAA="0" compatLnSpc="1">
            <a:prstTxWarp prst="textNoShape">
              <a:avLst/>
            </a:prstTxWarp>
            <a:noAutofit/>
          </a:bodyPr>
          <a:lstStyle/>
          <a:p>
            <a:pPr marL="171450" indent="-171450" algn="just">
              <a:lnSpc>
                <a:spcPct val="120000"/>
              </a:lnSpc>
              <a:spcAft>
                <a:spcPts val="400"/>
              </a:spcAft>
              <a:buClr>
                <a:srgbClr val="F36C37"/>
              </a:buClr>
              <a:buFont typeface="Wingdings" panose="05000000000000000000" pitchFamily="2" charset="2"/>
              <a:buChar char="l"/>
            </a:pPr>
            <a:endParaRPr lang="ja-JP" altLang="en-US" sz="1100" spc="150" dirty="0">
              <a:solidFill>
                <a:schemeClr val="tx1"/>
              </a:solidFill>
              <a:latin typeface="+mj-ea"/>
              <a:ea typeface="+mj-ea"/>
            </a:endParaRPr>
          </a:p>
        </p:txBody>
      </p:sp>
      <p:sp>
        <p:nvSpPr>
          <p:cNvPr id="2" name="タイトル 1">
            <a:extLst>
              <a:ext uri="{FF2B5EF4-FFF2-40B4-BE49-F238E27FC236}">
                <a16:creationId xmlns:a16="http://schemas.microsoft.com/office/drawing/2014/main" id="{5FE14325-B25E-453C-9481-5E4B9FE0B34A}"/>
              </a:ext>
            </a:extLst>
          </p:cNvPr>
          <p:cNvSpPr>
            <a:spLocks noGrp="1"/>
          </p:cNvSpPr>
          <p:nvPr>
            <p:ph type="title"/>
          </p:nvPr>
        </p:nvSpPr>
        <p:spPr/>
        <p:txBody>
          <a:bodyPr/>
          <a:lstStyle/>
          <a:p>
            <a:r>
              <a:rPr lang="en-US" altLang="ja-JP" dirty="0"/>
              <a:t>3</a:t>
            </a:r>
            <a:r>
              <a:rPr kumimoji="1" lang="en-US" altLang="ja-JP" dirty="0"/>
              <a:t>-3-1.</a:t>
            </a:r>
            <a:r>
              <a:rPr lang="ja-JP" altLang="en-US" dirty="0"/>
              <a:t>ロジスティック回帰の結果を振り返る</a:t>
            </a:r>
            <a:endParaRPr kumimoji="1" lang="ja-JP" altLang="en-US" dirty="0"/>
          </a:p>
        </p:txBody>
      </p:sp>
      <p:sp>
        <p:nvSpPr>
          <p:cNvPr id="3" name="コンテンツ プレースホルダー 2">
            <a:extLst>
              <a:ext uri="{FF2B5EF4-FFF2-40B4-BE49-F238E27FC236}">
                <a16:creationId xmlns:a16="http://schemas.microsoft.com/office/drawing/2014/main" id="{10EE556C-FDAE-4EEE-A2E7-11A707D60D55}"/>
              </a:ext>
            </a:extLst>
          </p:cNvPr>
          <p:cNvSpPr>
            <a:spLocks noGrp="1"/>
          </p:cNvSpPr>
          <p:nvPr>
            <p:ph sz="quarter" idx="4294967295"/>
          </p:nvPr>
        </p:nvSpPr>
        <p:spPr>
          <a:xfrm>
            <a:off x="1113954" y="1221016"/>
            <a:ext cx="9964088" cy="2251449"/>
          </a:xfrm>
        </p:spPr>
        <p:txBody>
          <a:bodyPr vert="horz" wrap="square" lIns="91440" tIns="45720" rIns="91440" bIns="45720" rtlCol="0" anchor="ctr">
            <a:noAutofit/>
          </a:bodyPr>
          <a:lstStyle/>
          <a:p>
            <a:pPr marL="0" indent="0" algn="ctr">
              <a:lnSpc>
                <a:spcPct val="120000"/>
              </a:lnSpc>
              <a:spcBef>
                <a:spcPts val="0"/>
              </a:spcBef>
              <a:spcAft>
                <a:spcPts val="2400"/>
              </a:spcAft>
              <a:buClr>
                <a:srgbClr val="F36C37"/>
              </a:buClr>
              <a:buNone/>
            </a:pPr>
            <a:r>
              <a:rPr lang="ja-JP" altLang="en-US" sz="2000" b="1" dirty="0">
                <a:solidFill>
                  <a:srgbClr val="F36C37"/>
                </a:solidFill>
              </a:rPr>
              <a:t>ロジスティック回帰を用いて腫瘍が悪性か良性か予測することができました。</a:t>
            </a:r>
            <a:br>
              <a:rPr lang="en-US" altLang="ja-JP" sz="2000" b="1" dirty="0">
                <a:solidFill>
                  <a:srgbClr val="F36C37"/>
                </a:solidFill>
              </a:rPr>
            </a:br>
            <a:r>
              <a:rPr lang="ja-JP" altLang="en-US" sz="2000" b="1" dirty="0">
                <a:solidFill>
                  <a:srgbClr val="F36C37"/>
                </a:solidFill>
              </a:rPr>
              <a:t>既に高い精度のようにも見えますが、病気の診断であることもありさらに精度を</a:t>
            </a:r>
            <a:br>
              <a:rPr lang="en-US" altLang="ja-JP" sz="2000" b="1" dirty="0">
                <a:solidFill>
                  <a:srgbClr val="F36C37"/>
                </a:solidFill>
              </a:rPr>
            </a:br>
            <a:r>
              <a:rPr lang="ja-JP" altLang="en-US" sz="2000" b="1" dirty="0">
                <a:solidFill>
                  <a:srgbClr val="F36C37"/>
                </a:solidFill>
              </a:rPr>
              <a:t>改良する必要があります。</a:t>
            </a:r>
          </a:p>
          <a:p>
            <a:pPr marL="0" indent="0" algn="ctr">
              <a:lnSpc>
                <a:spcPct val="120000"/>
              </a:lnSpc>
              <a:spcBef>
                <a:spcPts val="0"/>
              </a:spcBef>
              <a:spcAft>
                <a:spcPts val="2400"/>
              </a:spcAft>
              <a:buClr>
                <a:srgbClr val="F36C37"/>
              </a:buClr>
              <a:buNone/>
            </a:pPr>
            <a:r>
              <a:rPr lang="ja-JP" altLang="en-US" sz="2000" b="1" dirty="0">
                <a:solidFill>
                  <a:srgbClr val="F36C37"/>
                </a:solidFill>
              </a:rPr>
              <a:t>そこで、さらに工夫を加えることでロジスティック回帰モデルを改良していきます。</a:t>
            </a:r>
          </a:p>
        </p:txBody>
      </p:sp>
      <p:sp>
        <p:nvSpPr>
          <p:cNvPr id="4" name="スライド番号プレースホルダー 3">
            <a:extLst>
              <a:ext uri="{FF2B5EF4-FFF2-40B4-BE49-F238E27FC236}">
                <a16:creationId xmlns:a16="http://schemas.microsoft.com/office/drawing/2014/main" id="{31E61FCF-A60C-432C-8A79-2693CCE4D99F}"/>
              </a:ext>
            </a:extLst>
          </p:cNvPr>
          <p:cNvSpPr>
            <a:spLocks noGrp="1"/>
          </p:cNvSpPr>
          <p:nvPr>
            <p:ph type="sldNum" sz="quarter" idx="10"/>
          </p:nvPr>
        </p:nvSpPr>
        <p:spPr/>
        <p:txBody>
          <a:bodyPr/>
          <a:lstStyle/>
          <a:p>
            <a:fld id="{5D750650-B10A-47BF-93C2-E1678438B37A}" type="slidenum">
              <a:rPr kumimoji="1" lang="ja-JP" altLang="en-US" smtClean="0"/>
              <a:pPr/>
              <a:t>210</a:t>
            </a:fld>
            <a:endParaRPr kumimoji="1" lang="ja-JP" altLang="en-US"/>
          </a:p>
        </p:txBody>
      </p:sp>
      <p:sp>
        <p:nvSpPr>
          <p:cNvPr id="9" name="四角形: 角を丸くする 8">
            <a:extLst>
              <a:ext uri="{FF2B5EF4-FFF2-40B4-BE49-F238E27FC236}">
                <a16:creationId xmlns:a16="http://schemas.microsoft.com/office/drawing/2014/main" id="{6D456DDF-4B7D-4596-9982-ABD670D6C992}"/>
              </a:ext>
            </a:extLst>
          </p:cNvPr>
          <p:cNvSpPr/>
          <p:nvPr/>
        </p:nvSpPr>
        <p:spPr bwMode="auto">
          <a:xfrm>
            <a:off x="856302" y="3840493"/>
            <a:ext cx="10493870" cy="577189"/>
          </a:xfrm>
          <a:prstGeom prst="roundRect">
            <a:avLst>
              <a:gd name="adj" fmla="val 13183"/>
            </a:avLst>
          </a:prstGeom>
          <a:solidFill>
            <a:srgbClr val="00879E"/>
          </a:solidFill>
          <a:ln w="19050" algn="ctr">
            <a:solidFill>
              <a:srgbClr val="00879E"/>
            </a:solidFill>
            <a:prstDash val="solid"/>
            <a:round/>
            <a:headEnd/>
            <a:tailEnd/>
          </a:ln>
          <a:effectLst/>
        </p:spPr>
        <p:txBody>
          <a:bodyPr wrap="none" rtlCol="0" anchor="ctr"/>
          <a:lstStyle/>
          <a:p>
            <a:pPr algn="ctr" fontAlgn="base">
              <a:spcBef>
                <a:spcPct val="0"/>
              </a:spcBef>
              <a:spcAft>
                <a:spcPct val="0"/>
              </a:spcAft>
            </a:pPr>
            <a:endParaRPr kumimoji="1" lang="ja-JP" altLang="en-US" dirty="0">
              <a:solidFill>
                <a:schemeClr val="bg1"/>
              </a:solidFill>
              <a:latin typeface="Arial" pitchFamily="34" charset="0"/>
              <a:ea typeface="ＭＳ Ｐゴシック" pitchFamily="50" charset="-128"/>
            </a:endParaRPr>
          </a:p>
        </p:txBody>
      </p:sp>
      <p:sp>
        <p:nvSpPr>
          <p:cNvPr id="10" name="正方形/長方形 9">
            <a:extLst>
              <a:ext uri="{FF2B5EF4-FFF2-40B4-BE49-F238E27FC236}">
                <a16:creationId xmlns:a16="http://schemas.microsoft.com/office/drawing/2014/main" id="{990BDE5C-254C-433A-BD74-EE2771F57294}"/>
              </a:ext>
            </a:extLst>
          </p:cNvPr>
          <p:cNvSpPr/>
          <p:nvPr/>
        </p:nvSpPr>
        <p:spPr>
          <a:xfrm>
            <a:off x="1551347" y="3940880"/>
            <a:ext cx="7525251" cy="440120"/>
          </a:xfrm>
          <a:prstGeom prst="rect">
            <a:avLst/>
          </a:prstGeom>
          <a:noFill/>
          <a:ln w="19050" algn="ctr">
            <a:noFill/>
            <a:prstDash val="dash"/>
            <a:round/>
            <a:headEnd/>
            <a:tailEnd/>
          </a:ln>
          <a:effectLst/>
        </p:spPr>
        <p:txBody>
          <a:bodyPr wrap="none" rtlCol="0" anchor="ctr"/>
          <a:lstStyle/>
          <a:p>
            <a:pPr fontAlgn="base">
              <a:spcBef>
                <a:spcPct val="0"/>
              </a:spcBef>
              <a:spcAft>
                <a:spcPct val="0"/>
              </a:spcAft>
            </a:pPr>
            <a:r>
              <a:rPr kumimoji="1" lang="ja-JP" altLang="en-US" sz="2200" b="1" spc="300" dirty="0">
                <a:solidFill>
                  <a:schemeClr val="bg1"/>
                </a:solidFill>
                <a:latin typeface="+mj-ea"/>
                <a:ea typeface="+mj-ea"/>
              </a:rPr>
              <a:t>今回改良を行うポイント</a:t>
            </a:r>
          </a:p>
        </p:txBody>
      </p:sp>
      <p:pic>
        <p:nvPicPr>
          <p:cNvPr id="11" name="図 10" descr="アイコン&#10;&#10;自動的に生成された説明">
            <a:extLst>
              <a:ext uri="{FF2B5EF4-FFF2-40B4-BE49-F238E27FC236}">
                <a16:creationId xmlns:a16="http://schemas.microsoft.com/office/drawing/2014/main" id="{7720435F-DF30-4A16-B0F1-9BE9EB8B68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7188" y="3892906"/>
            <a:ext cx="426733" cy="427586"/>
          </a:xfrm>
          <a:prstGeom prst="rect">
            <a:avLst/>
          </a:prstGeom>
        </p:spPr>
      </p:pic>
      <p:sp>
        <p:nvSpPr>
          <p:cNvPr id="8" name="コンテンツ プレースホルダー 2">
            <a:extLst>
              <a:ext uri="{FF2B5EF4-FFF2-40B4-BE49-F238E27FC236}">
                <a16:creationId xmlns:a16="http://schemas.microsoft.com/office/drawing/2014/main" id="{733E62C9-1A65-4181-ACD0-3065DF9AF0E5}"/>
              </a:ext>
            </a:extLst>
          </p:cNvPr>
          <p:cNvSpPr txBox="1">
            <a:spLocks/>
          </p:cNvSpPr>
          <p:nvPr/>
        </p:nvSpPr>
        <p:spPr bwMode="auto">
          <a:xfrm>
            <a:off x="920082" y="4701731"/>
            <a:ext cx="10493870" cy="819789"/>
          </a:xfrm>
          <a:prstGeom prst="rect">
            <a:avLst/>
          </a:prstGeom>
        </p:spPr>
        <p:txBody>
          <a:bodyPr vert="horz" wrap="none" lIns="91440" tIns="45720" rIns="91440" bIns="45720" rtlCol="0">
            <a:noAutofit/>
          </a:bodyPr>
          <a:lstStyle>
            <a:lvl1pPr marL="357188" marR="0" indent="-357188"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n"/>
              <a:tabLst/>
              <a:defRPr kumimoji="1" lang="en-US" altLang="ja-JP"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1pPr>
            <a:lvl2pPr marL="742950" marR="0" indent="-28575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l"/>
              <a:tabLst/>
              <a:defRPr kumimoji="1" lang="ja-JP" altLang="en-US"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2pPr>
            <a:lvl3pPr marL="1143000" marR="0" indent="-2286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3pPr>
            <a:lvl4pPr marL="1714500" marR="0" indent="-3429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4pPr>
            <a:lvl5pPr marL="2114550" marR="0" indent="-28575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lnSpc>
                <a:spcPct val="130000"/>
              </a:lnSpc>
              <a:spcBef>
                <a:spcPts val="0"/>
              </a:spcBef>
              <a:spcAft>
                <a:spcPts val="0"/>
              </a:spcAft>
              <a:buClr>
                <a:schemeClr val="tx1">
                  <a:lumMod val="75000"/>
                  <a:lumOff val="25000"/>
                </a:schemeClr>
              </a:buClr>
            </a:pPr>
            <a:r>
              <a:rPr lang="ja-JP" altLang="en-US" sz="2000" b="1" dirty="0"/>
              <a:t>標準化を用いてデータのスケールを調整する</a:t>
            </a:r>
            <a:endParaRPr lang="en-US" altLang="ja-JP" sz="2000" b="1" dirty="0"/>
          </a:p>
          <a:p>
            <a:pPr>
              <a:lnSpc>
                <a:spcPct val="130000"/>
              </a:lnSpc>
              <a:spcBef>
                <a:spcPts val="0"/>
              </a:spcBef>
              <a:spcAft>
                <a:spcPts val="0"/>
              </a:spcAft>
              <a:buClr>
                <a:schemeClr val="tx1">
                  <a:lumMod val="75000"/>
                  <a:lumOff val="25000"/>
                </a:schemeClr>
              </a:buClr>
            </a:pPr>
            <a:r>
              <a:rPr lang="ja-JP" altLang="en-US" sz="2000" b="1" dirty="0"/>
              <a:t>正解率以外の評価指標を確認する</a:t>
            </a:r>
            <a:endParaRPr lang="en-US" altLang="ja-JP" sz="2000" b="1" dirty="0"/>
          </a:p>
        </p:txBody>
      </p:sp>
      <p:pic>
        <p:nvPicPr>
          <p:cNvPr id="13" name="図 12">
            <a:extLst>
              <a:ext uri="{FF2B5EF4-FFF2-40B4-BE49-F238E27FC236}">
                <a16:creationId xmlns:a16="http://schemas.microsoft.com/office/drawing/2014/main" id="{41F3D78B-12EA-4727-8695-AB792EB6B2B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16834" y="5102544"/>
            <a:ext cx="1017037" cy="1017037"/>
          </a:xfrm>
          <a:prstGeom prst="rect">
            <a:avLst/>
          </a:prstGeom>
        </p:spPr>
      </p:pic>
      <p:sp>
        <p:nvSpPr>
          <p:cNvPr id="15" name="吹き出し: 角を丸めた四角形 14">
            <a:extLst>
              <a:ext uri="{FF2B5EF4-FFF2-40B4-BE49-F238E27FC236}">
                <a16:creationId xmlns:a16="http://schemas.microsoft.com/office/drawing/2014/main" id="{F3B36EE7-6443-42B7-B16A-B4BFA4D810DC}"/>
              </a:ext>
            </a:extLst>
          </p:cNvPr>
          <p:cNvSpPr/>
          <p:nvPr/>
        </p:nvSpPr>
        <p:spPr>
          <a:xfrm>
            <a:off x="8251962" y="5705575"/>
            <a:ext cx="2145922" cy="577082"/>
          </a:xfrm>
          <a:prstGeom prst="wedgeRoundRectCallout">
            <a:avLst>
              <a:gd name="adj1" fmla="val 56090"/>
              <a:gd name="adj2" fmla="val -43476"/>
              <a:gd name="adj3" fmla="val 16667"/>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sz="2400" b="1" dirty="0">
                <a:solidFill>
                  <a:srgbClr val="494949"/>
                </a:solidFill>
                <a:latin typeface="+mn-ea"/>
              </a:rPr>
              <a:t>心配ご無用！</a:t>
            </a:r>
          </a:p>
        </p:txBody>
      </p:sp>
      <p:sp>
        <p:nvSpPr>
          <p:cNvPr id="16" name="思考の吹き出し: 雲形 15">
            <a:extLst>
              <a:ext uri="{FF2B5EF4-FFF2-40B4-BE49-F238E27FC236}">
                <a16:creationId xmlns:a16="http://schemas.microsoft.com/office/drawing/2014/main" id="{B7B665ED-F3B8-4F54-9C33-13DCF32DFE7A}"/>
              </a:ext>
            </a:extLst>
          </p:cNvPr>
          <p:cNvSpPr/>
          <p:nvPr/>
        </p:nvSpPr>
        <p:spPr>
          <a:xfrm>
            <a:off x="7360452" y="3940880"/>
            <a:ext cx="3431653" cy="1280712"/>
          </a:xfrm>
          <a:prstGeom prst="cloudCallout">
            <a:avLst>
              <a:gd name="adj1" fmla="val -33068"/>
              <a:gd name="adj2" fmla="val 60314"/>
            </a:avLst>
          </a:prstGeom>
          <a:solidFill>
            <a:srgbClr val="FFDBC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sz="1400" b="1" dirty="0">
                <a:solidFill>
                  <a:srgbClr val="494949"/>
                </a:solidFill>
                <a:latin typeface="+mn-ea"/>
              </a:rPr>
              <a:t>精度はできる限り上げたい</a:t>
            </a:r>
            <a:r>
              <a:rPr kumimoji="1" lang="en-US" altLang="ja-JP" sz="1400" b="1" dirty="0">
                <a:solidFill>
                  <a:srgbClr val="494949"/>
                </a:solidFill>
                <a:latin typeface="+mn-ea"/>
              </a:rPr>
              <a:t>...</a:t>
            </a:r>
          </a:p>
          <a:p>
            <a:pPr algn="ctr"/>
            <a:r>
              <a:rPr kumimoji="1" lang="ja-JP" altLang="en-US" sz="1400" b="1" dirty="0">
                <a:solidFill>
                  <a:srgbClr val="494949"/>
                </a:solidFill>
                <a:latin typeface="+mn-ea"/>
              </a:rPr>
              <a:t>どれくらい誤診するのかな？</a:t>
            </a:r>
            <a:endParaRPr kumimoji="1" lang="en-US" altLang="ja-JP" sz="1400" b="1" dirty="0">
              <a:solidFill>
                <a:srgbClr val="494949"/>
              </a:solidFill>
              <a:latin typeface="+mn-ea"/>
            </a:endParaRPr>
          </a:p>
          <a:p>
            <a:pPr algn="ctr"/>
            <a:r>
              <a:rPr kumimoji="1" lang="ja-JP" altLang="en-US" sz="1400" b="1" dirty="0">
                <a:solidFill>
                  <a:srgbClr val="494949"/>
                </a:solidFill>
                <a:latin typeface="+mn-ea"/>
              </a:rPr>
              <a:t>精度が高ければよいのか</a:t>
            </a:r>
            <a:r>
              <a:rPr kumimoji="1" lang="en-US" altLang="ja-JP" sz="1400" b="1" dirty="0">
                <a:solidFill>
                  <a:srgbClr val="494949"/>
                </a:solidFill>
                <a:latin typeface="+mn-ea"/>
              </a:rPr>
              <a:t>...</a:t>
            </a:r>
            <a:endParaRPr kumimoji="1" lang="ja-JP" altLang="en-US" sz="1400" b="1" dirty="0">
              <a:solidFill>
                <a:srgbClr val="494949"/>
              </a:solidFill>
              <a:latin typeface="+mn-ea"/>
            </a:endParaRPr>
          </a:p>
        </p:txBody>
      </p:sp>
      <p:pic>
        <p:nvPicPr>
          <p:cNvPr id="17" name="図 16">
            <a:extLst>
              <a:ext uri="{FF2B5EF4-FFF2-40B4-BE49-F238E27FC236}">
                <a16:creationId xmlns:a16="http://schemas.microsoft.com/office/drawing/2014/main" id="{5879AFCC-85E3-42BF-AF84-3221195E821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39729" y="5281423"/>
            <a:ext cx="941816" cy="941816"/>
          </a:xfrm>
          <a:prstGeom prst="rect">
            <a:avLst/>
          </a:prstGeom>
        </p:spPr>
      </p:pic>
    </p:spTree>
    <p:extLst>
      <p:ext uri="{BB962C8B-B14F-4D97-AF65-F5344CB8AC3E}">
        <p14:creationId xmlns:p14="http://schemas.microsoft.com/office/powerpoint/2010/main" val="327887495"/>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lang="en-US" altLang="ja-JP" dirty="0"/>
              <a:t>3</a:t>
            </a:r>
            <a:r>
              <a:rPr kumimoji="1" lang="en-US" altLang="ja-JP" dirty="0"/>
              <a:t>-3-2.</a:t>
            </a:r>
            <a:r>
              <a:rPr kumimoji="1" lang="ja-JP" altLang="en-US" dirty="0"/>
              <a:t>ロジスティック回帰ハンズオン モデルを改良する</a:t>
            </a:r>
          </a:p>
        </p:txBody>
      </p:sp>
      <p:sp>
        <p:nvSpPr>
          <p:cNvPr id="5" name="スライド番号プレースホルダー 4">
            <a:extLst>
              <a:ext uri="{FF2B5EF4-FFF2-40B4-BE49-F238E27FC236}">
                <a16:creationId xmlns:a16="http://schemas.microsoft.com/office/drawing/2014/main" id="{C905B90A-465B-402F-BC68-6932C2B00E04}"/>
              </a:ext>
            </a:extLst>
          </p:cNvPr>
          <p:cNvSpPr>
            <a:spLocks noGrp="1"/>
          </p:cNvSpPr>
          <p:nvPr>
            <p:ph type="sldNum" sz="quarter" idx="10"/>
          </p:nvPr>
        </p:nvSpPr>
        <p:spPr/>
        <p:txBody>
          <a:bodyPr/>
          <a:lstStyle/>
          <a:p>
            <a:fld id="{5D750650-B10A-47BF-93C2-E1678438B37A}" type="slidenum">
              <a:rPr kumimoji="1" lang="ja-JP" altLang="en-US" smtClean="0"/>
              <a:pPr/>
              <a:t>211</a:t>
            </a:fld>
            <a:endParaRPr kumimoji="1" lang="ja-JP" altLang="en-US"/>
          </a:p>
        </p:txBody>
      </p:sp>
      <p:sp>
        <p:nvSpPr>
          <p:cNvPr id="10" name="テキスト ボックス 9">
            <a:extLst>
              <a:ext uri="{FF2B5EF4-FFF2-40B4-BE49-F238E27FC236}">
                <a16:creationId xmlns:a16="http://schemas.microsoft.com/office/drawing/2014/main" id="{BE4933CE-8860-400E-B6E0-885EC2D98D0B}"/>
              </a:ext>
            </a:extLst>
          </p:cNvPr>
          <p:cNvSpPr txBox="1"/>
          <p:nvPr/>
        </p:nvSpPr>
        <p:spPr>
          <a:xfrm>
            <a:off x="766763" y="4738616"/>
            <a:ext cx="6752884" cy="916405"/>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20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pPr algn="l">
              <a:lnSpc>
                <a:spcPct val="130000"/>
              </a:lnSpc>
            </a:pPr>
            <a:r>
              <a:rPr lang="en-US" altLang="ja-JP" sz="1400" dirty="0">
                <a:solidFill>
                  <a:srgbClr val="F36C37"/>
                </a:solidFill>
              </a:rPr>
              <a:t>※ </a:t>
            </a:r>
            <a:r>
              <a:rPr lang="ja-JP" altLang="en-US" sz="1400" dirty="0">
                <a:solidFill>
                  <a:srgbClr val="F36C37"/>
                </a:solidFill>
              </a:rPr>
              <a:t>プログラム及びプログラムの説明は </a:t>
            </a:r>
            <a:r>
              <a:rPr lang="en-US" altLang="ja-JP" sz="1400" dirty="0">
                <a:solidFill>
                  <a:srgbClr val="F36C37"/>
                </a:solidFill>
              </a:rPr>
              <a:t>Google Colab </a:t>
            </a:r>
            <a:r>
              <a:rPr lang="ja-JP" altLang="en-US" sz="1400" dirty="0">
                <a:solidFill>
                  <a:srgbClr val="F36C37"/>
                </a:solidFill>
              </a:rPr>
              <a:t>ノートブック内に記載しています。テキストにはプログラムのダイジェストのみ掲載して</a:t>
            </a:r>
            <a:endParaRPr lang="en-US" altLang="ja-JP" sz="1400" dirty="0">
              <a:solidFill>
                <a:srgbClr val="F36C37"/>
              </a:solidFill>
            </a:endParaRPr>
          </a:p>
          <a:p>
            <a:pPr algn="l">
              <a:lnSpc>
                <a:spcPct val="130000"/>
              </a:lnSpc>
            </a:pPr>
            <a:r>
              <a:rPr lang="ja-JP" altLang="en-US" sz="1400" dirty="0">
                <a:solidFill>
                  <a:srgbClr val="F36C37"/>
                </a:solidFill>
              </a:rPr>
              <a:t>います。</a:t>
            </a:r>
          </a:p>
        </p:txBody>
      </p:sp>
      <p:sp>
        <p:nvSpPr>
          <p:cNvPr id="12" name="四角形: 角を丸くする 11">
            <a:extLst>
              <a:ext uri="{FF2B5EF4-FFF2-40B4-BE49-F238E27FC236}">
                <a16:creationId xmlns:a16="http://schemas.microsoft.com/office/drawing/2014/main" id="{D9087632-89E8-4B86-9784-C818E91780DA}"/>
              </a:ext>
            </a:extLst>
          </p:cNvPr>
          <p:cNvSpPr/>
          <p:nvPr/>
        </p:nvSpPr>
        <p:spPr>
          <a:xfrm>
            <a:off x="766763" y="1888824"/>
            <a:ext cx="10599737" cy="2616942"/>
          </a:xfrm>
          <a:prstGeom prst="roundRect">
            <a:avLst>
              <a:gd name="adj" fmla="val 1884"/>
            </a:avLst>
          </a:prstGeom>
          <a:solidFill>
            <a:srgbClr val="FFF4E1"/>
          </a:solidFill>
          <a:ln w="19050" algn="ctr">
            <a:noFill/>
            <a:prstDash val="dash"/>
            <a:round/>
            <a:headEnd/>
            <a:tailEnd/>
          </a:ln>
          <a:effectLst/>
        </p:spPr>
        <p:txBody>
          <a:bodyPr rot="0" spcFirstLastPara="0" vertOverflow="overflow" horzOverflow="overflow" vert="horz" wrap="square" lIns="180000" tIns="72000" rIns="180000" bIns="72000" numCol="1" spcCol="0" rtlCol="0" fromWordArt="0" anchor="ctr" anchorCtr="0" forceAA="0" compatLnSpc="1">
            <a:prstTxWarp prst="textNoShape">
              <a:avLst/>
            </a:prstTxWarp>
            <a:noAutofit/>
          </a:bodyPr>
          <a:lstStyle/>
          <a:p>
            <a:pPr marL="171450" indent="-171450" algn="just">
              <a:lnSpc>
                <a:spcPct val="120000"/>
              </a:lnSpc>
              <a:spcAft>
                <a:spcPts val="400"/>
              </a:spcAft>
              <a:buClr>
                <a:srgbClr val="F36C37"/>
              </a:buClr>
              <a:buFont typeface="Wingdings" panose="05000000000000000000" pitchFamily="2" charset="2"/>
              <a:buChar char="l"/>
            </a:pPr>
            <a:endParaRPr lang="ja-JP" altLang="en-US" sz="1100" spc="150" dirty="0">
              <a:solidFill>
                <a:schemeClr val="tx1"/>
              </a:solidFill>
              <a:latin typeface="+mj-ea"/>
              <a:ea typeface="+mj-ea"/>
            </a:endParaRPr>
          </a:p>
        </p:txBody>
      </p:sp>
      <p:pic>
        <p:nvPicPr>
          <p:cNvPr id="11" name="図 10" descr="グラフィカル ユーザー インターフェイス, アプリケーション&#10;&#10;自動的に生成された説明">
            <a:extLst>
              <a:ext uri="{FF2B5EF4-FFF2-40B4-BE49-F238E27FC236}">
                <a16:creationId xmlns:a16="http://schemas.microsoft.com/office/drawing/2014/main" id="{D291127B-E84F-4D8F-B816-6299FECB45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24327" y="4124334"/>
            <a:ext cx="3243747" cy="2018226"/>
          </a:xfrm>
          <a:prstGeom prst="rect">
            <a:avLst/>
          </a:prstGeom>
        </p:spPr>
      </p:pic>
      <p:sp>
        <p:nvSpPr>
          <p:cNvPr id="13" name="コンテンツ プレースホルダー 2">
            <a:extLst>
              <a:ext uri="{FF2B5EF4-FFF2-40B4-BE49-F238E27FC236}">
                <a16:creationId xmlns:a16="http://schemas.microsoft.com/office/drawing/2014/main" id="{EF96ADA1-9B2A-4DD3-9BB0-2401B4B06B52}"/>
              </a:ext>
            </a:extLst>
          </p:cNvPr>
          <p:cNvSpPr txBox="1">
            <a:spLocks/>
          </p:cNvSpPr>
          <p:nvPr/>
        </p:nvSpPr>
        <p:spPr bwMode="auto">
          <a:xfrm>
            <a:off x="1113954" y="2070963"/>
            <a:ext cx="9964088" cy="2251449"/>
          </a:xfrm>
          <a:prstGeom prst="rect">
            <a:avLst/>
          </a:prstGeom>
        </p:spPr>
        <p:txBody>
          <a:bodyPr vert="horz" wrap="square" lIns="91440" tIns="45720" rIns="91440" bIns="45720" rtlCol="0" anchor="ctr">
            <a:noAutofit/>
          </a:bodyPr>
          <a:lstStyle>
            <a:lvl1pPr marL="357188" marR="0" indent="-357188"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n"/>
              <a:tabLst/>
              <a:defRPr kumimoji="1" lang="en-US" altLang="ja-JP"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1pPr>
            <a:lvl2pPr marL="742950" marR="0" indent="-28575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l"/>
              <a:tabLst/>
              <a:defRPr kumimoji="1" lang="ja-JP" altLang="en-US"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2pPr>
            <a:lvl3pPr marL="1143000" marR="0" indent="-2286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3pPr>
            <a:lvl4pPr marL="1714500" marR="0" indent="-3429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4pPr>
            <a:lvl5pPr marL="2114550" marR="0" indent="-28575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lnSpc>
                <a:spcPct val="120000"/>
              </a:lnSpc>
              <a:spcBef>
                <a:spcPts val="0"/>
              </a:spcBef>
              <a:spcAft>
                <a:spcPts val="2400"/>
              </a:spcAft>
              <a:buClr>
                <a:srgbClr val="F36C37"/>
              </a:buClr>
              <a:buFont typeface="Wingdings" panose="05000000000000000000" pitchFamily="2" charset="2"/>
              <a:buNone/>
            </a:pPr>
            <a:r>
              <a:rPr lang="ja-JP" altLang="en-US" sz="2000" b="1" dirty="0">
                <a:solidFill>
                  <a:srgbClr val="F36C37"/>
                </a:solidFill>
              </a:rPr>
              <a:t>標準化、正解率以外の評価指標をプログラムで実行してみます。</a:t>
            </a:r>
            <a:br>
              <a:rPr lang="en-US" altLang="ja-JP" sz="2000" b="1" dirty="0">
                <a:solidFill>
                  <a:srgbClr val="F36C37"/>
                </a:solidFill>
              </a:rPr>
            </a:br>
            <a:r>
              <a:rPr lang="ja-JP" altLang="en-US" sz="2000" b="1" dirty="0">
                <a:solidFill>
                  <a:srgbClr val="F36C37"/>
                </a:solidFill>
              </a:rPr>
              <a:t>このプログラムでは、引き続きガンの腫瘍分類を、</a:t>
            </a:r>
            <a:br>
              <a:rPr lang="en-US" altLang="ja-JP" sz="2000" b="1" dirty="0">
                <a:solidFill>
                  <a:srgbClr val="F36C37"/>
                </a:solidFill>
              </a:rPr>
            </a:br>
            <a:r>
              <a:rPr lang="ja-JP" altLang="en-US" sz="2000" b="1" dirty="0">
                <a:solidFill>
                  <a:srgbClr val="F36C37"/>
                </a:solidFill>
              </a:rPr>
              <a:t>ロジスティック回帰を用いて予測するモデルを作成します。</a:t>
            </a:r>
            <a:endParaRPr lang="en-US" altLang="ja-JP" sz="2000" b="1" dirty="0">
              <a:solidFill>
                <a:srgbClr val="F36C37"/>
              </a:solidFill>
            </a:endParaRPr>
          </a:p>
          <a:p>
            <a:pPr marL="0" indent="0" algn="ctr">
              <a:lnSpc>
                <a:spcPct val="120000"/>
              </a:lnSpc>
              <a:spcBef>
                <a:spcPts val="0"/>
              </a:spcBef>
              <a:spcAft>
                <a:spcPts val="2400"/>
              </a:spcAft>
              <a:buClr>
                <a:srgbClr val="F36C37"/>
              </a:buClr>
              <a:buFont typeface="Wingdings" panose="05000000000000000000" pitchFamily="2" charset="2"/>
              <a:buNone/>
            </a:pPr>
            <a:r>
              <a:rPr lang="en-US" altLang="ja-JP" sz="1600" b="1" dirty="0">
                <a:solidFill>
                  <a:srgbClr val="494949"/>
                </a:solidFill>
              </a:rPr>
              <a:t>(Colab</a:t>
            </a:r>
            <a:r>
              <a:rPr lang="ja-JP" altLang="en-US" sz="1600" b="1" dirty="0">
                <a:solidFill>
                  <a:srgbClr val="494949"/>
                </a:solidFill>
              </a:rPr>
              <a:t> ノートブックの接続が終了している場合には始めから再度実行します</a:t>
            </a:r>
            <a:r>
              <a:rPr lang="en-US" altLang="ja-JP" sz="1600" b="1" dirty="0">
                <a:solidFill>
                  <a:srgbClr val="494949"/>
                </a:solidFill>
              </a:rPr>
              <a:t>)</a:t>
            </a:r>
          </a:p>
        </p:txBody>
      </p:sp>
      <p:sp>
        <p:nvSpPr>
          <p:cNvPr id="9" name="テキスト ボックス 8">
            <a:extLst>
              <a:ext uri="{FF2B5EF4-FFF2-40B4-BE49-F238E27FC236}">
                <a16:creationId xmlns:a16="http://schemas.microsoft.com/office/drawing/2014/main" id="{4FE66F6D-9176-48B2-876B-442F21892379}"/>
              </a:ext>
            </a:extLst>
          </p:cNvPr>
          <p:cNvSpPr txBox="1"/>
          <p:nvPr/>
        </p:nvSpPr>
        <p:spPr>
          <a:xfrm>
            <a:off x="766765" y="934069"/>
            <a:ext cx="10658473" cy="869469"/>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20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pPr>
              <a:lnSpc>
                <a:spcPct val="130000"/>
              </a:lnSpc>
            </a:pPr>
            <a:r>
              <a:rPr lang="ja-JP" altLang="en-US" dirty="0"/>
              <a:t>さきほどの続きから </a:t>
            </a:r>
            <a:r>
              <a:rPr lang="en-US" altLang="ja-JP" dirty="0"/>
              <a:t>mlho/ exercise </a:t>
            </a:r>
            <a:r>
              <a:rPr lang="ja-JP" altLang="en-US" dirty="0"/>
              <a:t>フォルダの中の</a:t>
            </a:r>
            <a:endParaRPr lang="en-US" altLang="ja-JP" dirty="0"/>
          </a:p>
          <a:p>
            <a:pPr>
              <a:lnSpc>
                <a:spcPct val="130000"/>
              </a:lnSpc>
            </a:pPr>
            <a:r>
              <a:rPr lang="ja-JP" altLang="en-US" dirty="0"/>
              <a:t>「 </a:t>
            </a:r>
            <a:r>
              <a:rPr lang="en-US" altLang="ja-JP" dirty="0"/>
              <a:t>3-1_</a:t>
            </a:r>
            <a:r>
              <a:rPr lang="ja-JP" altLang="en-US" dirty="0"/>
              <a:t>ロジスティック回帰によるガンの悪性腫瘍の分類</a:t>
            </a:r>
            <a:r>
              <a:rPr lang="en-US" altLang="ja-JP" dirty="0"/>
              <a:t>.ipynb </a:t>
            </a:r>
            <a:r>
              <a:rPr lang="ja-JP" altLang="en-US" dirty="0"/>
              <a:t>」を実行する</a:t>
            </a:r>
          </a:p>
        </p:txBody>
      </p:sp>
    </p:spTree>
    <p:extLst>
      <p:ext uri="{BB962C8B-B14F-4D97-AF65-F5344CB8AC3E}">
        <p14:creationId xmlns:p14="http://schemas.microsoft.com/office/powerpoint/2010/main" val="50991647"/>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lang="en-US" altLang="ja-JP" dirty="0"/>
              <a:t>3-3-3.</a:t>
            </a:r>
            <a:r>
              <a:rPr lang="ja-JP" altLang="en-US" dirty="0"/>
              <a:t>データのスケール</a:t>
            </a:r>
            <a:endParaRPr kumimoji="1" lang="ja-JP" altLang="en-US" dirty="0"/>
          </a:p>
        </p:txBody>
      </p:sp>
      <p:sp>
        <p:nvSpPr>
          <p:cNvPr id="5" name="スライド番号プレースホルダー 4">
            <a:extLst>
              <a:ext uri="{FF2B5EF4-FFF2-40B4-BE49-F238E27FC236}">
                <a16:creationId xmlns:a16="http://schemas.microsoft.com/office/drawing/2014/main" id="{C905B90A-465B-402F-BC68-6932C2B00E04}"/>
              </a:ext>
            </a:extLst>
          </p:cNvPr>
          <p:cNvSpPr>
            <a:spLocks noGrp="1"/>
          </p:cNvSpPr>
          <p:nvPr>
            <p:ph type="sldNum" sz="quarter" idx="10"/>
          </p:nvPr>
        </p:nvSpPr>
        <p:spPr/>
        <p:txBody>
          <a:bodyPr/>
          <a:lstStyle/>
          <a:p>
            <a:fld id="{5D750650-B10A-47BF-93C2-E1678438B37A}" type="slidenum">
              <a:rPr kumimoji="1" lang="ja-JP" altLang="en-US" smtClean="0"/>
              <a:pPr/>
              <a:t>212</a:t>
            </a:fld>
            <a:endParaRPr kumimoji="1" lang="ja-JP" altLang="en-US"/>
          </a:p>
        </p:txBody>
      </p:sp>
      <p:sp>
        <p:nvSpPr>
          <p:cNvPr id="15" name="四角形: 角を丸くする 14">
            <a:extLst>
              <a:ext uri="{FF2B5EF4-FFF2-40B4-BE49-F238E27FC236}">
                <a16:creationId xmlns:a16="http://schemas.microsoft.com/office/drawing/2014/main" id="{E0D91A23-E498-4F9C-9AC7-EBF9A42B6BEF}"/>
              </a:ext>
            </a:extLst>
          </p:cNvPr>
          <p:cNvSpPr/>
          <p:nvPr/>
        </p:nvSpPr>
        <p:spPr bwMode="auto">
          <a:xfrm>
            <a:off x="766762" y="1260153"/>
            <a:ext cx="10658475" cy="2968948"/>
          </a:xfrm>
          <a:prstGeom prst="roundRect">
            <a:avLst>
              <a:gd name="adj" fmla="val 4381"/>
            </a:avLst>
          </a:prstGeom>
          <a:solidFill>
            <a:srgbClr val="FEEDE6"/>
          </a:solidFill>
          <a:ln w="19050" algn="ctr">
            <a:solidFill>
              <a:srgbClr val="F36C37"/>
            </a:solidFill>
            <a:prstDash val="solid"/>
            <a:round/>
            <a:headEnd/>
            <a:tailEnd/>
          </a:ln>
          <a:effectLst/>
        </p:spPr>
        <p:txBody>
          <a:bodyPr wrap="none" rtlCol="0" anchor="ctr"/>
          <a:lstStyle/>
          <a:p>
            <a:pPr algn="ctr"/>
            <a:endParaRPr kumimoji="1" lang="ja-JP" altLang="en-US" sz="2400" dirty="0">
              <a:solidFill>
                <a:schemeClr val="bg1"/>
              </a:solidFill>
            </a:endParaRPr>
          </a:p>
        </p:txBody>
      </p:sp>
      <p:grpSp>
        <p:nvGrpSpPr>
          <p:cNvPr id="16" name="グループ化 15">
            <a:extLst>
              <a:ext uri="{FF2B5EF4-FFF2-40B4-BE49-F238E27FC236}">
                <a16:creationId xmlns:a16="http://schemas.microsoft.com/office/drawing/2014/main" id="{6FE6C1EE-7C85-4555-BD47-35177A716061}"/>
              </a:ext>
            </a:extLst>
          </p:cNvPr>
          <p:cNvGrpSpPr/>
          <p:nvPr/>
        </p:nvGrpSpPr>
        <p:grpSpPr>
          <a:xfrm>
            <a:off x="2683248" y="1028771"/>
            <a:ext cx="6825504" cy="468736"/>
            <a:chOff x="2154608" y="3539394"/>
            <a:chExt cx="6825505" cy="426124"/>
          </a:xfrm>
        </p:grpSpPr>
        <p:sp>
          <p:nvSpPr>
            <p:cNvPr id="17" name="四角形: 角を丸くする 16">
              <a:extLst>
                <a:ext uri="{FF2B5EF4-FFF2-40B4-BE49-F238E27FC236}">
                  <a16:creationId xmlns:a16="http://schemas.microsoft.com/office/drawing/2014/main" id="{32C71502-68C6-4AD9-ACA7-CEE77C0B8D98}"/>
                </a:ext>
              </a:extLst>
            </p:cNvPr>
            <p:cNvSpPr/>
            <p:nvPr/>
          </p:nvSpPr>
          <p:spPr bwMode="auto">
            <a:xfrm>
              <a:off x="2154608" y="3539394"/>
              <a:ext cx="6825505" cy="394229"/>
            </a:xfrm>
            <a:prstGeom prst="roundRect">
              <a:avLst>
                <a:gd name="adj" fmla="val 50000"/>
              </a:avLst>
            </a:prstGeom>
            <a:solidFill>
              <a:srgbClr val="F36C37"/>
            </a:solidFill>
            <a:ln w="19050" algn="ctr">
              <a:noFill/>
              <a:prstDash val="dash"/>
              <a:round/>
              <a:headEnd/>
              <a:tailEnd/>
            </a:ln>
            <a:effectLst/>
          </p:spPr>
          <p:txBody>
            <a:bodyPr wrap="none" rtlCol="0" anchor="ctr"/>
            <a:lstStyle/>
            <a:p>
              <a:pPr algn="ctr"/>
              <a:endParaRPr kumimoji="1" lang="ja-JP" altLang="en-US" sz="2400" b="1" dirty="0">
                <a:solidFill>
                  <a:schemeClr val="bg1"/>
                </a:solidFill>
                <a:latin typeface="+mn-ea"/>
              </a:endParaRPr>
            </a:p>
          </p:txBody>
        </p:sp>
        <p:sp>
          <p:nvSpPr>
            <p:cNvPr id="18" name="正方形/長方形 17">
              <a:extLst>
                <a:ext uri="{FF2B5EF4-FFF2-40B4-BE49-F238E27FC236}">
                  <a16:creationId xmlns:a16="http://schemas.microsoft.com/office/drawing/2014/main" id="{EBF1DAA4-392E-4BDC-A280-7C4D6D2F986F}"/>
                </a:ext>
              </a:extLst>
            </p:cNvPr>
            <p:cNvSpPr/>
            <p:nvPr/>
          </p:nvSpPr>
          <p:spPr>
            <a:xfrm>
              <a:off x="4567134" y="3565408"/>
              <a:ext cx="1981633" cy="400110"/>
            </a:xfrm>
            <a:prstGeom prst="rect">
              <a:avLst/>
            </a:prstGeom>
            <a:noFill/>
            <a:ln w="19050" algn="ctr">
              <a:noFill/>
              <a:prstDash val="dash"/>
              <a:round/>
              <a:headEnd/>
              <a:tailEn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2400" b="1" spc="150" dirty="0">
                  <a:solidFill>
                    <a:schemeClr val="bg1"/>
                  </a:solidFill>
                  <a:latin typeface="+mn-ea"/>
                </a:rPr>
                <a:t>データのスケールが与える影響</a:t>
              </a:r>
              <a:endParaRPr lang="en-US" altLang="ja-JP" sz="2400" b="1" spc="150" dirty="0">
                <a:solidFill>
                  <a:schemeClr val="bg1"/>
                </a:solidFill>
                <a:latin typeface="+mn-ea"/>
              </a:endParaRPr>
            </a:p>
          </p:txBody>
        </p:sp>
      </p:grpSp>
      <p:sp>
        <p:nvSpPr>
          <p:cNvPr id="19" name="テキスト ボックス 18">
            <a:extLst>
              <a:ext uri="{FF2B5EF4-FFF2-40B4-BE49-F238E27FC236}">
                <a16:creationId xmlns:a16="http://schemas.microsoft.com/office/drawing/2014/main" id="{5C727F91-15ED-486C-AA65-54EF6F121C07}"/>
              </a:ext>
            </a:extLst>
          </p:cNvPr>
          <p:cNvSpPr txBox="1"/>
          <p:nvPr/>
        </p:nvSpPr>
        <p:spPr>
          <a:xfrm>
            <a:off x="1186003" y="1558775"/>
            <a:ext cx="10239234" cy="2590709"/>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ja-JP"/>
            </a:defPPr>
            <a:lvl1pPr>
              <a:lnSpc>
                <a:spcPct val="120000"/>
              </a:lnSpc>
              <a:defRPr sz="1200" b="1" spc="150">
                <a:latin typeface="+mj-ea"/>
                <a:ea typeface="+mj-ea"/>
              </a:defRPr>
            </a:lvl1pPr>
            <a:lvl2pPr marL="914400" indent="-457200" eaLnBrk="1" hangingPunct="1">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eaLnBrk="1" hangingPunct="1">
              <a:spcBef>
                <a:spcPct val="20000"/>
              </a:spcBef>
              <a:buClr>
                <a:schemeClr val="tx1"/>
              </a:buClr>
              <a:buFont typeface="HGPｺﾞｼｯｸE" pitchFamily="50" charset="-128"/>
              <a:buChar char="-"/>
              <a:defRPr sz="1800">
                <a:latin typeface="Meiryo UI" panose="020B0604030504040204" pitchFamily="50" charset="-128"/>
                <a:ea typeface="Meiryo UI" panose="020B0604030504040204" pitchFamily="50" charset="-128"/>
              </a:defRPr>
            </a:lvl3pPr>
            <a:lvl4pPr marL="1600200" indent="-228600" eaLnBrk="1" hangingPunct="1">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eaLnBrk="1" hangingPunct="1">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defRPr>
                <a:latin typeface="+mn-lt"/>
                <a:ea typeface="+mn-ea"/>
              </a:defRPr>
            </a:lvl6pPr>
            <a:lvl7pPr marL="2971800" indent="-228600" fontAlgn="base">
              <a:spcBef>
                <a:spcPct val="20000"/>
              </a:spcBef>
              <a:spcAft>
                <a:spcPct val="0"/>
              </a:spcAft>
              <a:buClr>
                <a:schemeClr val="tx1"/>
              </a:buClr>
              <a:buFont typeface="Wingdings" pitchFamily="2" charset="2"/>
              <a:defRPr>
                <a:latin typeface="+mn-lt"/>
                <a:ea typeface="+mn-ea"/>
              </a:defRPr>
            </a:lvl7pPr>
            <a:lvl8pPr marL="3429000" indent="-228600" fontAlgn="base">
              <a:spcBef>
                <a:spcPct val="20000"/>
              </a:spcBef>
              <a:spcAft>
                <a:spcPct val="0"/>
              </a:spcAft>
              <a:buClr>
                <a:schemeClr val="tx1"/>
              </a:buClr>
              <a:buFont typeface="Wingdings" pitchFamily="2" charset="2"/>
              <a:defRPr>
                <a:latin typeface="+mn-lt"/>
                <a:ea typeface="+mn-ea"/>
              </a:defRPr>
            </a:lvl8pPr>
            <a:lvl9pPr marL="3886200" indent="-228600" fontAlgn="base">
              <a:spcBef>
                <a:spcPct val="20000"/>
              </a:spcBef>
              <a:spcAft>
                <a:spcPct val="0"/>
              </a:spcAft>
              <a:buClr>
                <a:schemeClr val="tx1"/>
              </a:buClr>
              <a:buFont typeface="Wingdings" pitchFamily="2" charset="2"/>
              <a:defRPr>
                <a:latin typeface="+mn-lt"/>
                <a:ea typeface="+mn-ea"/>
              </a:defRPr>
            </a:lvl9pPr>
          </a:lstStyle>
          <a:p>
            <a:r>
              <a:rPr lang="en-US" altLang="ja-JP" sz="1700" spc="0" dirty="0">
                <a:solidFill>
                  <a:schemeClr val="tx1">
                    <a:lumMod val="75000"/>
                    <a:lumOff val="25000"/>
                  </a:schemeClr>
                </a:solidFill>
              </a:rPr>
              <a:t>scikit-learn</a:t>
            </a:r>
            <a:r>
              <a:rPr lang="ja-JP" altLang="en-US" sz="1700" spc="0" dirty="0">
                <a:solidFill>
                  <a:schemeClr val="tx1">
                    <a:lumMod val="75000"/>
                    <a:lumOff val="25000"/>
                  </a:schemeClr>
                </a:solidFill>
              </a:rPr>
              <a:t>のロジスティック回帰の裏側では、実は純粋な線形回帰が用いられているわけではありません。使われているのは線形回帰を改良したモデルで、</a:t>
            </a:r>
            <a:r>
              <a:rPr lang="en-US" altLang="ja-JP" sz="1700" spc="0" dirty="0">
                <a:solidFill>
                  <a:schemeClr val="tx1">
                    <a:lumMod val="75000"/>
                    <a:lumOff val="25000"/>
                  </a:schemeClr>
                </a:solidFill>
              </a:rPr>
              <a:t>L2</a:t>
            </a:r>
            <a:r>
              <a:rPr lang="ja-JP" altLang="en-US" sz="1700" spc="0" dirty="0">
                <a:solidFill>
                  <a:schemeClr val="tx1">
                    <a:lumMod val="75000"/>
                    <a:lumOff val="25000"/>
                  </a:schemeClr>
                </a:solidFill>
              </a:rPr>
              <a:t>正則化（リッジ回帰）という説明変数が与える影響を調整する仕組みが備わっています。</a:t>
            </a:r>
            <a:r>
              <a:rPr lang="en-US" altLang="ja-JP" sz="1700" spc="0" dirty="0">
                <a:solidFill>
                  <a:schemeClr val="tx1">
                    <a:lumMod val="75000"/>
                    <a:lumOff val="25000"/>
                  </a:schemeClr>
                </a:solidFill>
              </a:rPr>
              <a:t>L2</a:t>
            </a:r>
            <a:r>
              <a:rPr lang="ja-JP" altLang="en-US" sz="1700" spc="0" dirty="0">
                <a:solidFill>
                  <a:schemeClr val="tx1">
                    <a:lumMod val="75000"/>
                    <a:lumOff val="25000"/>
                  </a:schemeClr>
                </a:solidFill>
              </a:rPr>
              <a:t>正則化は傾きが小さくあまり重要ではなさそうな説明変数の影響を小さく調整するため、訓練データに過剰に適合することを防いでより汎用的な予測ができるようにしてくれます。</a:t>
            </a:r>
            <a:endParaRPr lang="en-US" altLang="ja-JP" sz="1700" spc="0" dirty="0">
              <a:solidFill>
                <a:schemeClr val="tx1">
                  <a:lumMod val="75000"/>
                  <a:lumOff val="25000"/>
                </a:schemeClr>
              </a:solidFill>
            </a:endParaRPr>
          </a:p>
          <a:p>
            <a:endParaRPr lang="en-US" altLang="ja-JP" sz="1700" spc="0" dirty="0">
              <a:solidFill>
                <a:schemeClr val="tx1">
                  <a:lumMod val="75000"/>
                  <a:lumOff val="25000"/>
                </a:schemeClr>
              </a:solidFill>
            </a:endParaRPr>
          </a:p>
          <a:p>
            <a:r>
              <a:rPr lang="ja-JP" altLang="en-US" sz="1700" spc="0" dirty="0">
                <a:solidFill>
                  <a:schemeClr val="tx1">
                    <a:lumMod val="75000"/>
                    <a:lumOff val="25000"/>
                  </a:schemeClr>
                </a:solidFill>
              </a:rPr>
              <a:t>しかし、</a:t>
            </a:r>
            <a:r>
              <a:rPr lang="en-US" altLang="ja-JP" sz="1700" spc="0" dirty="0">
                <a:solidFill>
                  <a:schemeClr val="tx1">
                    <a:lumMod val="75000"/>
                    <a:lumOff val="25000"/>
                  </a:schemeClr>
                </a:solidFill>
              </a:rPr>
              <a:t>L2</a:t>
            </a:r>
            <a:r>
              <a:rPr lang="ja-JP" altLang="en-US" sz="1700" spc="0" dirty="0">
                <a:solidFill>
                  <a:schemeClr val="tx1">
                    <a:lumMod val="75000"/>
                    <a:lumOff val="25000"/>
                  </a:schemeClr>
                </a:solidFill>
              </a:rPr>
              <a:t>正則化を有効に働かせるためには</a:t>
            </a:r>
            <a:r>
              <a:rPr lang="ja-JP" altLang="en-US" sz="1700" spc="0" dirty="0">
                <a:solidFill>
                  <a:srgbClr val="F36C37"/>
                </a:solidFill>
              </a:rPr>
              <a:t>データのスケール（データのとる範囲）がそろっている必要があります</a:t>
            </a:r>
            <a:r>
              <a:rPr lang="ja-JP" altLang="en-US" sz="1700" spc="0" dirty="0">
                <a:solidFill>
                  <a:schemeClr val="tx1">
                    <a:lumMod val="75000"/>
                    <a:lumOff val="25000"/>
                  </a:schemeClr>
                </a:solidFill>
              </a:rPr>
              <a:t>。先ほどのデータをもう一度見てみましょう。スケールが大きく異なっていませんか？</a:t>
            </a:r>
            <a:endParaRPr lang="en-US" altLang="ja-JP" sz="1700" spc="0" dirty="0">
              <a:solidFill>
                <a:schemeClr val="tx1">
                  <a:lumMod val="75000"/>
                  <a:lumOff val="25000"/>
                </a:schemeClr>
              </a:solidFill>
            </a:endParaRPr>
          </a:p>
        </p:txBody>
      </p:sp>
      <p:graphicFrame>
        <p:nvGraphicFramePr>
          <p:cNvPr id="20" name="表 7">
            <a:extLst>
              <a:ext uri="{FF2B5EF4-FFF2-40B4-BE49-F238E27FC236}">
                <a16:creationId xmlns:a16="http://schemas.microsoft.com/office/drawing/2014/main" id="{900AFC3A-9FD2-4E96-9EEA-113EB15670B4}"/>
              </a:ext>
            </a:extLst>
          </p:cNvPr>
          <p:cNvGraphicFramePr>
            <a:graphicFrameLocks noGrp="1"/>
          </p:cNvGraphicFramePr>
          <p:nvPr>
            <p:extLst>
              <p:ext uri="{D42A27DB-BD31-4B8C-83A1-F6EECF244321}">
                <p14:modId xmlns:p14="http://schemas.microsoft.com/office/powerpoint/2010/main" val="548036334"/>
              </p:ext>
            </p:extLst>
          </p:nvPr>
        </p:nvGraphicFramePr>
        <p:xfrm>
          <a:off x="766762" y="4343583"/>
          <a:ext cx="10658480" cy="1949061"/>
        </p:xfrm>
        <a:graphic>
          <a:graphicData uri="http://schemas.openxmlformats.org/drawingml/2006/table">
            <a:tbl>
              <a:tblPr firstRow="1" bandRow="1">
                <a:tableStyleId>{21E4AEA4-8DFA-4A89-87EB-49C32662AFE0}</a:tableStyleId>
              </a:tblPr>
              <a:tblGrid>
                <a:gridCol w="1065848">
                  <a:extLst>
                    <a:ext uri="{9D8B030D-6E8A-4147-A177-3AD203B41FA5}">
                      <a16:colId xmlns:a16="http://schemas.microsoft.com/office/drawing/2014/main" val="3651834403"/>
                    </a:ext>
                  </a:extLst>
                </a:gridCol>
                <a:gridCol w="1065848">
                  <a:extLst>
                    <a:ext uri="{9D8B030D-6E8A-4147-A177-3AD203B41FA5}">
                      <a16:colId xmlns:a16="http://schemas.microsoft.com/office/drawing/2014/main" val="3565889333"/>
                    </a:ext>
                  </a:extLst>
                </a:gridCol>
                <a:gridCol w="1065848">
                  <a:extLst>
                    <a:ext uri="{9D8B030D-6E8A-4147-A177-3AD203B41FA5}">
                      <a16:colId xmlns:a16="http://schemas.microsoft.com/office/drawing/2014/main" val="3869457875"/>
                    </a:ext>
                  </a:extLst>
                </a:gridCol>
                <a:gridCol w="1065848">
                  <a:extLst>
                    <a:ext uri="{9D8B030D-6E8A-4147-A177-3AD203B41FA5}">
                      <a16:colId xmlns:a16="http://schemas.microsoft.com/office/drawing/2014/main" val="1593349839"/>
                    </a:ext>
                  </a:extLst>
                </a:gridCol>
                <a:gridCol w="1065848">
                  <a:extLst>
                    <a:ext uri="{9D8B030D-6E8A-4147-A177-3AD203B41FA5}">
                      <a16:colId xmlns:a16="http://schemas.microsoft.com/office/drawing/2014/main" val="3909416032"/>
                    </a:ext>
                  </a:extLst>
                </a:gridCol>
                <a:gridCol w="1065848">
                  <a:extLst>
                    <a:ext uri="{9D8B030D-6E8A-4147-A177-3AD203B41FA5}">
                      <a16:colId xmlns:a16="http://schemas.microsoft.com/office/drawing/2014/main" val="1848831541"/>
                    </a:ext>
                  </a:extLst>
                </a:gridCol>
                <a:gridCol w="1065848">
                  <a:extLst>
                    <a:ext uri="{9D8B030D-6E8A-4147-A177-3AD203B41FA5}">
                      <a16:colId xmlns:a16="http://schemas.microsoft.com/office/drawing/2014/main" val="261494273"/>
                    </a:ext>
                  </a:extLst>
                </a:gridCol>
                <a:gridCol w="1065848">
                  <a:extLst>
                    <a:ext uri="{9D8B030D-6E8A-4147-A177-3AD203B41FA5}">
                      <a16:colId xmlns:a16="http://schemas.microsoft.com/office/drawing/2014/main" val="2255579861"/>
                    </a:ext>
                  </a:extLst>
                </a:gridCol>
                <a:gridCol w="1065848">
                  <a:extLst>
                    <a:ext uri="{9D8B030D-6E8A-4147-A177-3AD203B41FA5}">
                      <a16:colId xmlns:a16="http://schemas.microsoft.com/office/drawing/2014/main" val="3101072901"/>
                    </a:ext>
                  </a:extLst>
                </a:gridCol>
                <a:gridCol w="1065848">
                  <a:extLst>
                    <a:ext uri="{9D8B030D-6E8A-4147-A177-3AD203B41FA5}">
                      <a16:colId xmlns:a16="http://schemas.microsoft.com/office/drawing/2014/main" val="1906868719"/>
                    </a:ext>
                  </a:extLst>
                </a:gridCol>
              </a:tblGrid>
              <a:tr h="451567">
                <a:tc>
                  <a:txBody>
                    <a:bodyPr/>
                    <a:lstStyle/>
                    <a:p>
                      <a:pPr algn="ctr"/>
                      <a:r>
                        <a:rPr lang="en-US" altLang="ja-JP" sz="1100" b="1" dirty="0">
                          <a:effectLst/>
                        </a:rPr>
                        <a:t>Class</a:t>
                      </a:r>
                      <a:endParaRPr lang="ja-JP" altLang="en-US" sz="1100" b="1" dirty="0">
                        <a:effectLst/>
                      </a:endParaRPr>
                    </a:p>
                  </a:txBody>
                  <a:tcPr anchor="ctr"/>
                </a:tc>
                <a:tc>
                  <a:txBody>
                    <a:bodyPr/>
                    <a:lstStyle/>
                    <a:p>
                      <a:pPr algn="ctr"/>
                      <a:r>
                        <a:rPr lang="en-US" sz="1100" b="1" dirty="0">
                          <a:effectLst/>
                        </a:rPr>
                        <a:t>mean radius</a:t>
                      </a:r>
                    </a:p>
                  </a:txBody>
                  <a:tcPr anchor="ctr"/>
                </a:tc>
                <a:tc>
                  <a:txBody>
                    <a:bodyPr/>
                    <a:lstStyle/>
                    <a:p>
                      <a:pPr algn="ctr"/>
                      <a:r>
                        <a:rPr lang="en-US" sz="1100" b="1" dirty="0">
                          <a:effectLst/>
                        </a:rPr>
                        <a:t>mean texture</a:t>
                      </a:r>
                    </a:p>
                  </a:txBody>
                  <a:tcPr anchor="ctr"/>
                </a:tc>
                <a:tc>
                  <a:txBody>
                    <a:bodyPr/>
                    <a:lstStyle/>
                    <a:p>
                      <a:pPr algn="ctr"/>
                      <a:r>
                        <a:rPr lang="en-US" sz="1100" b="1" dirty="0">
                          <a:effectLst/>
                        </a:rPr>
                        <a:t>mean perimeter</a:t>
                      </a:r>
                    </a:p>
                  </a:txBody>
                  <a:tcPr anchor="ctr"/>
                </a:tc>
                <a:tc>
                  <a:txBody>
                    <a:bodyPr/>
                    <a:lstStyle/>
                    <a:p>
                      <a:pPr algn="ctr"/>
                      <a:r>
                        <a:rPr lang="en-US" sz="1100" b="1" dirty="0">
                          <a:effectLst/>
                        </a:rPr>
                        <a:t>mean area</a:t>
                      </a:r>
                    </a:p>
                  </a:txBody>
                  <a:tcPr anchor="ctr"/>
                </a:tc>
                <a:tc>
                  <a:txBody>
                    <a:bodyPr/>
                    <a:lstStyle/>
                    <a:p>
                      <a:pPr algn="ctr"/>
                      <a:r>
                        <a:rPr lang="en-US" altLang="ja-JP" sz="1100" b="1" dirty="0">
                          <a:effectLst/>
                        </a:rPr>
                        <a:t>...</a:t>
                      </a:r>
                      <a:endParaRPr lang="ja-JP" altLang="en-US" sz="1100" b="1" dirty="0">
                        <a:effectLst/>
                      </a:endParaRPr>
                    </a:p>
                  </a:txBody>
                  <a:tcPr anchor="ctr"/>
                </a:tc>
                <a:tc>
                  <a:txBody>
                    <a:bodyPr/>
                    <a:lstStyle/>
                    <a:p>
                      <a:pPr algn="ctr"/>
                      <a:r>
                        <a:rPr lang="en-US" altLang="ja-JP" sz="1100" b="1" dirty="0">
                          <a:effectLst/>
                        </a:rPr>
                        <a:t>...</a:t>
                      </a:r>
                      <a:endParaRPr lang="ja-JP" altLang="en-US" sz="1100" b="1" dirty="0">
                        <a:effectLst/>
                      </a:endParaRPr>
                    </a:p>
                  </a:txBody>
                  <a:tcPr anchor="ctr"/>
                </a:tc>
                <a:tc>
                  <a:txBody>
                    <a:bodyPr/>
                    <a:lstStyle/>
                    <a:p>
                      <a:pPr algn="ctr"/>
                      <a:r>
                        <a:rPr lang="en-US" sz="1100" b="1" dirty="0">
                          <a:effectLst/>
                        </a:rPr>
                        <a:t>worst concave points</a:t>
                      </a:r>
                    </a:p>
                  </a:txBody>
                  <a:tcPr anchor="ctr"/>
                </a:tc>
                <a:tc>
                  <a:txBody>
                    <a:bodyPr/>
                    <a:lstStyle/>
                    <a:p>
                      <a:pPr algn="ctr"/>
                      <a:r>
                        <a:rPr lang="en-US" sz="1100" b="1" dirty="0">
                          <a:effectLst/>
                        </a:rPr>
                        <a:t>worst symmetry</a:t>
                      </a:r>
                    </a:p>
                  </a:txBody>
                  <a:tcPr anchor="ctr"/>
                </a:tc>
                <a:tc>
                  <a:txBody>
                    <a:bodyPr/>
                    <a:lstStyle/>
                    <a:p>
                      <a:pPr algn="ctr"/>
                      <a:r>
                        <a:rPr lang="en-US" sz="1100" b="1" dirty="0">
                          <a:effectLst/>
                        </a:rPr>
                        <a:t>worst fractal dimension</a:t>
                      </a:r>
                    </a:p>
                  </a:txBody>
                  <a:tcPr anchor="ctr"/>
                </a:tc>
                <a:extLst>
                  <a:ext uri="{0D108BD9-81ED-4DB2-BD59-A6C34878D82A}">
                    <a16:rowId xmlns:a16="http://schemas.microsoft.com/office/drawing/2014/main" val="2006228544"/>
                  </a:ext>
                </a:extLst>
              </a:tr>
              <a:tr h="451567">
                <a:tc>
                  <a:txBody>
                    <a:bodyPr/>
                    <a:lstStyle/>
                    <a:p>
                      <a:pPr algn="l"/>
                      <a:r>
                        <a:rPr lang="en-US" altLang="ja-JP" sz="1100" b="1" dirty="0">
                          <a:effectLst/>
                          <a:latin typeface="+mn-ea"/>
                          <a:ea typeface="+mn-ea"/>
                        </a:rPr>
                        <a:t>0</a:t>
                      </a:r>
                      <a:r>
                        <a:rPr lang="ja-JP" altLang="en-US" sz="1100" b="1" dirty="0">
                          <a:effectLst/>
                          <a:latin typeface="+mn-ea"/>
                          <a:ea typeface="+mn-ea"/>
                        </a:rPr>
                        <a:t>（悪性）</a:t>
                      </a:r>
                      <a:endParaRPr lang="en-US" altLang="ja-JP" sz="1100" b="1" dirty="0">
                        <a:effectLst/>
                        <a:latin typeface="+mn-ea"/>
                        <a:ea typeface="+mn-ea"/>
                      </a:endParaRPr>
                    </a:p>
                  </a:txBody>
                  <a:tcPr anchor="ctr"/>
                </a:tc>
                <a:tc>
                  <a:txBody>
                    <a:bodyPr/>
                    <a:lstStyle/>
                    <a:p>
                      <a:pPr algn="r"/>
                      <a:r>
                        <a:rPr lang="en-US" altLang="ja-JP" sz="1100" b="1" dirty="0">
                          <a:effectLst/>
                        </a:rPr>
                        <a:t>17.99</a:t>
                      </a:r>
                    </a:p>
                  </a:txBody>
                  <a:tcPr anchor="ctr"/>
                </a:tc>
                <a:tc>
                  <a:txBody>
                    <a:bodyPr/>
                    <a:lstStyle/>
                    <a:p>
                      <a:pPr algn="r"/>
                      <a:r>
                        <a:rPr lang="en-US" altLang="ja-JP" sz="1100" b="1" dirty="0">
                          <a:effectLst/>
                        </a:rPr>
                        <a:t>10.38</a:t>
                      </a:r>
                    </a:p>
                  </a:txBody>
                  <a:tcPr anchor="ctr"/>
                </a:tc>
                <a:tc>
                  <a:txBody>
                    <a:bodyPr/>
                    <a:lstStyle/>
                    <a:p>
                      <a:pPr algn="r"/>
                      <a:r>
                        <a:rPr lang="en-US" altLang="ja-JP" sz="1100" b="1" dirty="0">
                          <a:effectLst/>
                        </a:rPr>
                        <a:t>122.8</a:t>
                      </a:r>
                    </a:p>
                  </a:txBody>
                  <a:tcPr anchor="ctr"/>
                </a:tc>
                <a:tc>
                  <a:txBody>
                    <a:bodyPr/>
                    <a:lstStyle/>
                    <a:p>
                      <a:pPr algn="r"/>
                      <a:r>
                        <a:rPr lang="en-US" altLang="ja-JP" sz="1100" b="1" dirty="0">
                          <a:effectLst/>
                        </a:rPr>
                        <a:t>1,001.0</a:t>
                      </a:r>
                    </a:p>
                  </a:txBody>
                  <a:tcPr anchor="ctr"/>
                </a:tc>
                <a:tc>
                  <a:txBody>
                    <a:bodyPr/>
                    <a:lstStyle/>
                    <a:p>
                      <a:pPr algn="ctr"/>
                      <a:r>
                        <a:rPr lang="en-US" altLang="ja-JP" sz="1100" b="1" dirty="0">
                          <a:effectLst/>
                          <a:latin typeface="+mn-ea"/>
                          <a:ea typeface="+mn-ea"/>
                        </a:rPr>
                        <a:t>...</a:t>
                      </a:r>
                      <a:endParaRPr lang="ja-JP" altLang="en-US" sz="1100" b="1" dirty="0">
                        <a:effectLst/>
                        <a:latin typeface="+mn-ea"/>
                        <a:ea typeface="+mn-ea"/>
                      </a:endParaRPr>
                    </a:p>
                  </a:txBody>
                  <a:tcPr anchor="ctr"/>
                </a:tc>
                <a:tc>
                  <a:txBody>
                    <a:bodyPr/>
                    <a:lstStyle/>
                    <a:p>
                      <a:pPr algn="ctr"/>
                      <a:r>
                        <a:rPr lang="en-US" altLang="ja-JP" sz="1100" b="1" dirty="0">
                          <a:effectLst/>
                          <a:latin typeface="+mn-ea"/>
                          <a:ea typeface="+mn-ea"/>
                        </a:rPr>
                        <a:t>...</a:t>
                      </a:r>
                    </a:p>
                  </a:txBody>
                  <a:tcPr anchor="ctr"/>
                </a:tc>
                <a:tc>
                  <a:txBody>
                    <a:bodyPr/>
                    <a:lstStyle/>
                    <a:p>
                      <a:pPr algn="r"/>
                      <a:r>
                        <a:rPr lang="en-US" altLang="ja-JP" sz="1100" b="1" dirty="0">
                          <a:effectLst/>
                        </a:rPr>
                        <a:t>0.26540</a:t>
                      </a:r>
                    </a:p>
                  </a:txBody>
                  <a:tcPr anchor="ctr"/>
                </a:tc>
                <a:tc>
                  <a:txBody>
                    <a:bodyPr/>
                    <a:lstStyle/>
                    <a:p>
                      <a:pPr algn="r"/>
                      <a:r>
                        <a:rPr lang="en-US" altLang="ja-JP" sz="1100" b="1" dirty="0">
                          <a:effectLst/>
                        </a:rPr>
                        <a:t>0.46010</a:t>
                      </a:r>
                    </a:p>
                  </a:txBody>
                  <a:tcPr anchor="ctr"/>
                </a:tc>
                <a:tc>
                  <a:txBody>
                    <a:bodyPr/>
                    <a:lstStyle/>
                    <a:p>
                      <a:pPr algn="r"/>
                      <a:r>
                        <a:rPr lang="en-US" altLang="ja-JP" sz="1100" b="1" dirty="0">
                          <a:effectLst/>
                        </a:rPr>
                        <a:t>0.11890</a:t>
                      </a:r>
                    </a:p>
                  </a:txBody>
                  <a:tcPr anchor="ctr"/>
                </a:tc>
                <a:extLst>
                  <a:ext uri="{0D108BD9-81ED-4DB2-BD59-A6C34878D82A}">
                    <a16:rowId xmlns:a16="http://schemas.microsoft.com/office/drawing/2014/main" val="1421906561"/>
                  </a:ext>
                </a:extLst>
              </a:tr>
              <a:tr h="451567">
                <a:tc>
                  <a:txBody>
                    <a:bodyPr/>
                    <a:lstStyle/>
                    <a:p>
                      <a:pPr algn="l"/>
                      <a:r>
                        <a:rPr lang="en-US" altLang="ja-JP" sz="1100" b="1" dirty="0">
                          <a:effectLst/>
                          <a:latin typeface="+mn-ea"/>
                          <a:ea typeface="+mn-ea"/>
                        </a:rPr>
                        <a:t>1</a:t>
                      </a:r>
                      <a:r>
                        <a:rPr lang="ja-JP" altLang="en-US" sz="1100" b="1" dirty="0">
                          <a:effectLst/>
                          <a:latin typeface="+mn-ea"/>
                          <a:ea typeface="+mn-ea"/>
                        </a:rPr>
                        <a:t>（良性）</a:t>
                      </a:r>
                      <a:endParaRPr lang="en-US" altLang="ja-JP" sz="1100" b="1" dirty="0">
                        <a:effectLst/>
                        <a:latin typeface="+mn-ea"/>
                        <a:ea typeface="+mn-ea"/>
                      </a:endParaRPr>
                    </a:p>
                  </a:txBody>
                  <a:tcPr anchor="ctr"/>
                </a:tc>
                <a:tc>
                  <a:txBody>
                    <a:bodyPr/>
                    <a:lstStyle/>
                    <a:p>
                      <a:pPr algn="r"/>
                      <a:r>
                        <a:rPr lang="en-US" altLang="ja-JP" sz="1100" b="1" dirty="0">
                          <a:effectLst/>
                        </a:rPr>
                        <a:t>20.57</a:t>
                      </a:r>
                    </a:p>
                  </a:txBody>
                  <a:tcPr anchor="ctr"/>
                </a:tc>
                <a:tc>
                  <a:txBody>
                    <a:bodyPr/>
                    <a:lstStyle/>
                    <a:p>
                      <a:pPr algn="r"/>
                      <a:r>
                        <a:rPr lang="en-US" altLang="ja-JP" sz="1100" b="1" dirty="0">
                          <a:effectLst/>
                        </a:rPr>
                        <a:t>17.77</a:t>
                      </a:r>
                    </a:p>
                  </a:txBody>
                  <a:tcPr anchor="ctr"/>
                </a:tc>
                <a:tc>
                  <a:txBody>
                    <a:bodyPr/>
                    <a:lstStyle/>
                    <a:p>
                      <a:pPr algn="r"/>
                      <a:r>
                        <a:rPr lang="en-US" altLang="ja-JP" sz="1100" b="1" dirty="0">
                          <a:effectLst/>
                        </a:rPr>
                        <a:t>132.9</a:t>
                      </a:r>
                    </a:p>
                  </a:txBody>
                  <a:tcPr anchor="ctr"/>
                </a:tc>
                <a:tc>
                  <a:txBody>
                    <a:bodyPr/>
                    <a:lstStyle/>
                    <a:p>
                      <a:pPr algn="r"/>
                      <a:r>
                        <a:rPr lang="en-US" altLang="ja-JP" sz="1100" b="1" dirty="0">
                          <a:effectLst/>
                        </a:rPr>
                        <a:t>1,326.0</a:t>
                      </a:r>
                    </a:p>
                  </a:txBody>
                  <a:tcPr anchor="ctr"/>
                </a:tc>
                <a:tc>
                  <a:txBody>
                    <a:bodyPr/>
                    <a:lstStyle/>
                    <a:p>
                      <a:pPr algn="ctr"/>
                      <a:r>
                        <a:rPr lang="en-US" altLang="ja-JP" sz="1100" b="1" dirty="0">
                          <a:effectLst/>
                          <a:latin typeface="+mn-ea"/>
                          <a:ea typeface="+mn-ea"/>
                        </a:rPr>
                        <a:t>...</a:t>
                      </a:r>
                      <a:endParaRPr lang="ja-JP" altLang="en-US" sz="1100" b="1" dirty="0">
                        <a:effectLst/>
                        <a:latin typeface="+mn-ea"/>
                        <a:ea typeface="+mn-ea"/>
                      </a:endParaRPr>
                    </a:p>
                  </a:txBody>
                  <a:tcPr anchor="ctr"/>
                </a:tc>
                <a:tc>
                  <a:txBody>
                    <a:bodyPr/>
                    <a:lstStyle/>
                    <a:p>
                      <a:pPr algn="ctr"/>
                      <a:r>
                        <a:rPr lang="en-US" altLang="ja-JP" sz="1100" b="1" dirty="0">
                          <a:effectLst/>
                          <a:latin typeface="+mn-ea"/>
                          <a:ea typeface="+mn-ea"/>
                        </a:rPr>
                        <a:t>...</a:t>
                      </a:r>
                    </a:p>
                  </a:txBody>
                  <a:tcPr anchor="ctr"/>
                </a:tc>
                <a:tc>
                  <a:txBody>
                    <a:bodyPr/>
                    <a:lstStyle/>
                    <a:p>
                      <a:pPr algn="r"/>
                      <a:r>
                        <a:rPr lang="en-US" altLang="ja-JP" sz="1100" b="1" dirty="0">
                          <a:effectLst/>
                        </a:rPr>
                        <a:t>0.18600</a:t>
                      </a:r>
                    </a:p>
                  </a:txBody>
                  <a:tcPr anchor="ctr"/>
                </a:tc>
                <a:tc>
                  <a:txBody>
                    <a:bodyPr/>
                    <a:lstStyle/>
                    <a:p>
                      <a:pPr algn="r"/>
                      <a:r>
                        <a:rPr lang="en-US" altLang="ja-JP" sz="1100" b="1" dirty="0">
                          <a:effectLst/>
                        </a:rPr>
                        <a:t>0.27500</a:t>
                      </a:r>
                    </a:p>
                  </a:txBody>
                  <a:tcPr anchor="ctr"/>
                </a:tc>
                <a:tc>
                  <a:txBody>
                    <a:bodyPr/>
                    <a:lstStyle/>
                    <a:p>
                      <a:pPr algn="r"/>
                      <a:r>
                        <a:rPr lang="en-US" altLang="ja-JP" sz="1100" b="1" dirty="0">
                          <a:effectLst/>
                        </a:rPr>
                        <a:t>0.08902</a:t>
                      </a:r>
                    </a:p>
                  </a:txBody>
                  <a:tcPr anchor="ctr"/>
                </a:tc>
                <a:extLst>
                  <a:ext uri="{0D108BD9-81ED-4DB2-BD59-A6C34878D82A}">
                    <a16:rowId xmlns:a16="http://schemas.microsoft.com/office/drawing/2014/main" val="3133906787"/>
                  </a:ext>
                </a:extLst>
              </a:tr>
              <a:tr h="451567">
                <a:tc>
                  <a:txBody>
                    <a:bodyPr/>
                    <a:lstStyle/>
                    <a:p>
                      <a:pPr algn="l"/>
                      <a:r>
                        <a:rPr kumimoji="1" lang="en-US" altLang="ja-JP" sz="1100" b="1" dirty="0">
                          <a:latin typeface="+mn-ea"/>
                          <a:ea typeface="+mn-ea"/>
                        </a:rPr>
                        <a:t>0</a:t>
                      </a:r>
                      <a:r>
                        <a:rPr kumimoji="1" lang="ja-JP" altLang="en-US" sz="1100" b="1" dirty="0">
                          <a:latin typeface="+mn-ea"/>
                          <a:ea typeface="+mn-ea"/>
                        </a:rPr>
                        <a:t>（悪性）</a:t>
                      </a:r>
                    </a:p>
                  </a:txBody>
                  <a:tcPr anchor="ctr"/>
                </a:tc>
                <a:tc>
                  <a:txBody>
                    <a:bodyPr/>
                    <a:lstStyle/>
                    <a:p>
                      <a:pPr algn="r"/>
                      <a:r>
                        <a:rPr lang="en-US" altLang="ja-JP" sz="1100" b="1" dirty="0">
                          <a:effectLst/>
                        </a:rPr>
                        <a:t>19.69</a:t>
                      </a:r>
                    </a:p>
                  </a:txBody>
                  <a:tcPr anchor="ctr"/>
                </a:tc>
                <a:tc>
                  <a:txBody>
                    <a:bodyPr/>
                    <a:lstStyle/>
                    <a:p>
                      <a:pPr algn="r"/>
                      <a:r>
                        <a:rPr lang="en-US" altLang="ja-JP" sz="1100" b="1" dirty="0">
                          <a:effectLst/>
                        </a:rPr>
                        <a:t>21.25</a:t>
                      </a:r>
                    </a:p>
                  </a:txBody>
                  <a:tcPr anchor="ctr"/>
                </a:tc>
                <a:tc>
                  <a:txBody>
                    <a:bodyPr/>
                    <a:lstStyle/>
                    <a:p>
                      <a:pPr algn="r"/>
                      <a:r>
                        <a:rPr lang="en-US" altLang="ja-JP" sz="1100" b="1" dirty="0">
                          <a:effectLst/>
                        </a:rPr>
                        <a:t>130.0</a:t>
                      </a:r>
                    </a:p>
                  </a:txBody>
                  <a:tcPr anchor="ctr"/>
                </a:tc>
                <a:tc>
                  <a:txBody>
                    <a:bodyPr/>
                    <a:lstStyle/>
                    <a:p>
                      <a:pPr algn="r"/>
                      <a:r>
                        <a:rPr lang="en-US" altLang="ja-JP" sz="1100" b="1" dirty="0">
                          <a:effectLst/>
                        </a:rPr>
                        <a:t>1,203.0</a:t>
                      </a:r>
                    </a:p>
                  </a:txBody>
                  <a:tcPr anchor="ctr"/>
                </a:tc>
                <a:tc>
                  <a:txBody>
                    <a:bodyPr/>
                    <a:lstStyle/>
                    <a:p>
                      <a:pPr algn="ctr"/>
                      <a:r>
                        <a:rPr lang="en-US" altLang="ja-JP" sz="1100" b="1" dirty="0">
                          <a:effectLst/>
                          <a:latin typeface="+mn-ea"/>
                          <a:ea typeface="+mn-ea"/>
                        </a:rPr>
                        <a:t>...</a:t>
                      </a:r>
                      <a:endParaRPr lang="ja-JP" altLang="en-US" sz="1100" b="1" dirty="0">
                        <a:effectLst/>
                        <a:latin typeface="+mn-ea"/>
                        <a:ea typeface="+mn-ea"/>
                      </a:endParaRPr>
                    </a:p>
                  </a:txBody>
                  <a:tcPr anchor="ctr"/>
                </a:tc>
                <a:tc>
                  <a:txBody>
                    <a:bodyPr/>
                    <a:lstStyle/>
                    <a:p>
                      <a:pPr algn="ctr"/>
                      <a:r>
                        <a:rPr lang="en-US" altLang="ja-JP" sz="1100" b="1" dirty="0">
                          <a:effectLst/>
                          <a:latin typeface="+mn-ea"/>
                          <a:ea typeface="+mn-ea"/>
                        </a:rPr>
                        <a:t>...</a:t>
                      </a:r>
                    </a:p>
                  </a:txBody>
                  <a:tcPr anchor="ctr"/>
                </a:tc>
                <a:tc>
                  <a:txBody>
                    <a:bodyPr/>
                    <a:lstStyle/>
                    <a:p>
                      <a:pPr algn="r"/>
                      <a:r>
                        <a:rPr lang="en-US" altLang="ja-JP" sz="1100" b="1" dirty="0">
                          <a:effectLst/>
                        </a:rPr>
                        <a:t>0.24300</a:t>
                      </a:r>
                    </a:p>
                  </a:txBody>
                  <a:tcPr anchor="ctr"/>
                </a:tc>
                <a:tc>
                  <a:txBody>
                    <a:bodyPr/>
                    <a:lstStyle/>
                    <a:p>
                      <a:pPr algn="r"/>
                      <a:r>
                        <a:rPr lang="en-US" altLang="ja-JP" sz="1100" b="1" dirty="0">
                          <a:effectLst/>
                        </a:rPr>
                        <a:t>0.36130</a:t>
                      </a:r>
                    </a:p>
                  </a:txBody>
                  <a:tcPr anchor="ctr"/>
                </a:tc>
                <a:tc>
                  <a:txBody>
                    <a:bodyPr/>
                    <a:lstStyle/>
                    <a:p>
                      <a:pPr algn="r"/>
                      <a:r>
                        <a:rPr lang="en-US" altLang="ja-JP" sz="1100" b="1" dirty="0">
                          <a:effectLst/>
                        </a:rPr>
                        <a:t>0.08758</a:t>
                      </a:r>
                    </a:p>
                  </a:txBody>
                  <a:tcPr anchor="ctr"/>
                </a:tc>
                <a:extLst>
                  <a:ext uri="{0D108BD9-81ED-4DB2-BD59-A6C34878D82A}">
                    <a16:rowId xmlns:a16="http://schemas.microsoft.com/office/drawing/2014/main" val="1332891417"/>
                  </a:ext>
                </a:extLst>
              </a:tr>
            </a:tbl>
          </a:graphicData>
        </a:graphic>
      </p:graphicFrame>
    </p:spTree>
    <p:extLst>
      <p:ext uri="{BB962C8B-B14F-4D97-AF65-F5344CB8AC3E}">
        <p14:creationId xmlns:p14="http://schemas.microsoft.com/office/powerpoint/2010/main" val="1085318343"/>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テキスト ボックス 6">
            <a:extLst>
              <a:ext uri="{FF2B5EF4-FFF2-40B4-BE49-F238E27FC236}">
                <a16:creationId xmlns:a16="http://schemas.microsoft.com/office/drawing/2014/main" id="{2F1127E5-9282-4A02-8889-BA620D0A3CE0}"/>
              </a:ext>
            </a:extLst>
          </p:cNvPr>
          <p:cNvSpPr txBox="1"/>
          <p:nvPr/>
        </p:nvSpPr>
        <p:spPr>
          <a:xfrm>
            <a:off x="835766" y="1055485"/>
            <a:ext cx="10386245" cy="1049540"/>
          </a:xfrm>
          <a:prstGeom prst="rect">
            <a:avLst/>
          </a:prstGeom>
        </p:spPr>
        <p:txBody>
          <a:bodyPr vert="horz" wrap="none" lIns="91440" tIns="45720" rIns="91440" bIns="45720" rtlCol="0">
            <a:noAutofit/>
          </a:bodyPr>
          <a:lstStyle>
            <a:defPPr>
              <a:defRPr lang="en-US"/>
            </a:defPPr>
            <a:lvl1pPr marL="357188" marR="0" indent="-357188" defTabSz="914400" fontAlgn="base">
              <a:lnSpc>
                <a:spcPct val="100000"/>
              </a:lnSpc>
              <a:spcBef>
                <a:spcPts val="0"/>
              </a:spcBef>
              <a:spcAft>
                <a:spcPts val="600"/>
              </a:spcAft>
              <a:buClr>
                <a:schemeClr val="tx1">
                  <a:lumMod val="75000"/>
                  <a:lumOff val="25000"/>
                </a:schemeClr>
              </a:buClr>
              <a:buSzTx/>
              <a:buFont typeface="Wingdings" panose="05000000000000000000" pitchFamily="2" charset="2"/>
              <a:buChar char="n"/>
              <a:tabLst/>
              <a:defRPr kumimoji="1" sz="2000" b="1" baseline="0">
                <a:solidFill>
                  <a:schemeClr val="tx1">
                    <a:lumMod val="75000"/>
                    <a:lumOff val="25000"/>
                  </a:schemeClr>
                </a:solidFill>
                <a:latin typeface="メイリオ" panose="020B0604030504040204" pitchFamily="50" charset="-128"/>
                <a:ea typeface="メイリオ" panose="020B0604030504040204" pitchFamily="50" charset="-128"/>
              </a:defRPr>
            </a:lvl1pPr>
            <a:lvl2pPr marL="742950" marR="0" indent="-285750" defTabSz="914400" fontAlgn="base">
              <a:lnSpc>
                <a:spcPct val="100000"/>
              </a:lnSpc>
              <a:spcBef>
                <a:spcPct val="20000"/>
              </a:spcBef>
              <a:spcAft>
                <a:spcPct val="0"/>
              </a:spcAft>
              <a:buClr>
                <a:schemeClr val="tx1"/>
              </a:buClr>
              <a:buSzTx/>
              <a:buFont typeface="Wingdings" panose="05000000000000000000" pitchFamily="2" charset="2"/>
              <a:buChar char="l"/>
              <a:tabLst/>
              <a:defRPr kumimoji="1" sz="2800" baseline="0">
                <a:solidFill>
                  <a:schemeClr val="tx1">
                    <a:lumMod val="75000"/>
                    <a:lumOff val="25000"/>
                  </a:schemeClr>
                </a:solidFill>
                <a:latin typeface="メイリオ" panose="020B0604030504040204" pitchFamily="50" charset="-128"/>
                <a:ea typeface="メイリオ" panose="020B0604030504040204" pitchFamily="50" charset="-128"/>
              </a:defRPr>
            </a:lvl2pPr>
            <a:lvl3pPr marL="1143000" marR="0" indent="-22860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3pPr>
            <a:lvl4pPr marL="1714500" marR="0" indent="-34290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4pPr>
            <a:lvl5pPr marL="2114550" marR="0" indent="-28575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5pPr>
            <a:lvl6pPr marL="2514600" indent="-228600" defTabSz="914400">
              <a:lnSpc>
                <a:spcPct val="90000"/>
              </a:lnSpc>
              <a:spcBef>
                <a:spcPts val="500"/>
              </a:spcBef>
              <a:buFont typeface="Arial" panose="020B0604020202020204" pitchFamily="34" charset="0"/>
              <a:buChar char="•"/>
              <a:defRPr kumimoji="1"/>
            </a:lvl6pPr>
            <a:lvl7pPr marL="2971800" indent="-228600" defTabSz="914400">
              <a:lnSpc>
                <a:spcPct val="90000"/>
              </a:lnSpc>
              <a:spcBef>
                <a:spcPts val="500"/>
              </a:spcBef>
              <a:buFont typeface="Arial" panose="020B0604020202020204" pitchFamily="34" charset="0"/>
              <a:buChar char="•"/>
              <a:defRPr kumimoji="1"/>
            </a:lvl7pPr>
            <a:lvl8pPr marL="3429000" indent="-228600" defTabSz="914400">
              <a:lnSpc>
                <a:spcPct val="90000"/>
              </a:lnSpc>
              <a:spcBef>
                <a:spcPts val="500"/>
              </a:spcBef>
              <a:buFont typeface="Arial" panose="020B0604020202020204" pitchFamily="34" charset="0"/>
              <a:buChar char="•"/>
              <a:defRPr kumimoji="1"/>
            </a:lvl8pPr>
            <a:lvl9pPr marL="3886200" indent="-228600" defTabSz="914400">
              <a:lnSpc>
                <a:spcPct val="90000"/>
              </a:lnSpc>
              <a:spcBef>
                <a:spcPts val="500"/>
              </a:spcBef>
              <a:buFont typeface="Arial" panose="020B0604020202020204" pitchFamily="34" charset="0"/>
              <a:buChar char="•"/>
              <a:defRPr kumimoji="1"/>
            </a:lvl9pPr>
          </a:lstStyle>
          <a:p>
            <a:pPr>
              <a:buClr>
                <a:srgbClr val="F36C37"/>
              </a:buClr>
              <a:buFont typeface="Wingdings" panose="05000000000000000000" pitchFamily="2" charset="2"/>
              <a:buChar char="l"/>
            </a:pPr>
            <a:r>
              <a:rPr lang="ja-JP" altLang="en-US" sz="1800" dirty="0"/>
              <a:t>標準化</a:t>
            </a:r>
          </a:p>
          <a:p>
            <a:pPr lvl="1">
              <a:buClr>
                <a:srgbClr val="F36C37"/>
              </a:buClr>
            </a:pPr>
            <a:r>
              <a:rPr lang="ja-JP" altLang="en-US" sz="1400" b="1" dirty="0"/>
              <a:t>データを平均が</a:t>
            </a:r>
            <a:r>
              <a:rPr lang="en-US" altLang="ja-JP" sz="1400" b="1" dirty="0"/>
              <a:t>0</a:t>
            </a:r>
            <a:r>
              <a:rPr lang="ja-JP" altLang="en-US" sz="1400" b="1" dirty="0"/>
              <a:t>、標準偏差</a:t>
            </a:r>
            <a:r>
              <a:rPr lang="en-US" altLang="ja-JP" sz="1400" b="1" dirty="0"/>
              <a:t>(</a:t>
            </a:r>
            <a:r>
              <a:rPr lang="ja-JP" altLang="en-US" sz="1400" b="1" dirty="0"/>
              <a:t>データのばらつき具合</a:t>
            </a:r>
            <a:r>
              <a:rPr lang="en-US" altLang="ja-JP" sz="1400" b="1" dirty="0"/>
              <a:t>)</a:t>
            </a:r>
            <a:r>
              <a:rPr lang="ja-JP" altLang="en-US" sz="1400" b="1" dirty="0"/>
              <a:t>が</a:t>
            </a:r>
            <a:r>
              <a:rPr lang="en-US" altLang="ja-JP" sz="1400" b="1" dirty="0"/>
              <a:t>1</a:t>
            </a:r>
            <a:r>
              <a:rPr lang="ja-JP" altLang="en-US" sz="1400" b="1" dirty="0"/>
              <a:t>になるように調整する</a:t>
            </a:r>
            <a:endParaRPr lang="en-US" altLang="ja-JP" sz="1400" b="1" dirty="0"/>
          </a:p>
          <a:p>
            <a:pPr lvl="1">
              <a:buClr>
                <a:srgbClr val="F36C37"/>
              </a:buClr>
            </a:pPr>
            <a:r>
              <a:rPr lang="ja-JP" altLang="en-US" sz="1400" b="1" dirty="0"/>
              <a:t>スケールを揃える為の方法として良く利用される</a:t>
            </a:r>
            <a:endParaRPr lang="en-US" altLang="ja-JP" sz="1400" b="1" dirty="0"/>
          </a:p>
        </p:txBody>
      </p:sp>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lang="en-US" altLang="ja-JP" dirty="0"/>
              <a:t>3-3-4.</a:t>
            </a:r>
            <a:r>
              <a:rPr lang="ja-JP" altLang="en-US" dirty="0"/>
              <a:t>データの標準化</a:t>
            </a:r>
            <a:endParaRPr kumimoji="1" lang="ja-JP" altLang="en-US" dirty="0"/>
          </a:p>
        </p:txBody>
      </p:sp>
      <p:sp>
        <p:nvSpPr>
          <p:cNvPr id="5" name="スライド番号プレースホルダー 4">
            <a:extLst>
              <a:ext uri="{FF2B5EF4-FFF2-40B4-BE49-F238E27FC236}">
                <a16:creationId xmlns:a16="http://schemas.microsoft.com/office/drawing/2014/main" id="{C905B90A-465B-402F-BC68-6932C2B00E04}"/>
              </a:ext>
            </a:extLst>
          </p:cNvPr>
          <p:cNvSpPr>
            <a:spLocks noGrp="1"/>
          </p:cNvSpPr>
          <p:nvPr>
            <p:ph type="sldNum" sz="quarter" idx="10"/>
          </p:nvPr>
        </p:nvSpPr>
        <p:spPr/>
        <p:txBody>
          <a:bodyPr/>
          <a:lstStyle/>
          <a:p>
            <a:fld id="{5D750650-B10A-47BF-93C2-E1678438B37A}" type="slidenum">
              <a:rPr kumimoji="1" lang="ja-JP" altLang="en-US" smtClean="0"/>
              <a:pPr/>
              <a:t>213</a:t>
            </a:fld>
            <a:endParaRPr kumimoji="1" lang="ja-JP" altLang="en-US"/>
          </a:p>
        </p:txBody>
      </p:sp>
      <p:graphicFrame>
        <p:nvGraphicFramePr>
          <p:cNvPr id="14" name="表 7">
            <a:extLst>
              <a:ext uri="{FF2B5EF4-FFF2-40B4-BE49-F238E27FC236}">
                <a16:creationId xmlns:a16="http://schemas.microsoft.com/office/drawing/2014/main" id="{98047097-CC3E-4B62-8F55-90308D440669}"/>
              </a:ext>
            </a:extLst>
          </p:cNvPr>
          <p:cNvGraphicFramePr>
            <a:graphicFrameLocks noGrp="1"/>
          </p:cNvGraphicFramePr>
          <p:nvPr>
            <p:extLst>
              <p:ext uri="{D42A27DB-BD31-4B8C-83A1-F6EECF244321}">
                <p14:modId xmlns:p14="http://schemas.microsoft.com/office/powerpoint/2010/main" val="862040312"/>
              </p:ext>
            </p:extLst>
          </p:nvPr>
        </p:nvGraphicFramePr>
        <p:xfrm>
          <a:off x="766760" y="2268119"/>
          <a:ext cx="10658480" cy="1782360"/>
        </p:xfrm>
        <a:graphic>
          <a:graphicData uri="http://schemas.openxmlformats.org/drawingml/2006/table">
            <a:tbl>
              <a:tblPr firstRow="1" bandRow="1">
                <a:tableStyleId>{21E4AEA4-8DFA-4A89-87EB-49C32662AFE0}</a:tableStyleId>
              </a:tblPr>
              <a:tblGrid>
                <a:gridCol w="1065848">
                  <a:extLst>
                    <a:ext uri="{9D8B030D-6E8A-4147-A177-3AD203B41FA5}">
                      <a16:colId xmlns:a16="http://schemas.microsoft.com/office/drawing/2014/main" val="3651834403"/>
                    </a:ext>
                  </a:extLst>
                </a:gridCol>
                <a:gridCol w="1065848">
                  <a:extLst>
                    <a:ext uri="{9D8B030D-6E8A-4147-A177-3AD203B41FA5}">
                      <a16:colId xmlns:a16="http://schemas.microsoft.com/office/drawing/2014/main" val="3565889333"/>
                    </a:ext>
                  </a:extLst>
                </a:gridCol>
                <a:gridCol w="1065848">
                  <a:extLst>
                    <a:ext uri="{9D8B030D-6E8A-4147-A177-3AD203B41FA5}">
                      <a16:colId xmlns:a16="http://schemas.microsoft.com/office/drawing/2014/main" val="3869457875"/>
                    </a:ext>
                  </a:extLst>
                </a:gridCol>
                <a:gridCol w="1065848">
                  <a:extLst>
                    <a:ext uri="{9D8B030D-6E8A-4147-A177-3AD203B41FA5}">
                      <a16:colId xmlns:a16="http://schemas.microsoft.com/office/drawing/2014/main" val="1593349839"/>
                    </a:ext>
                  </a:extLst>
                </a:gridCol>
                <a:gridCol w="1065848">
                  <a:extLst>
                    <a:ext uri="{9D8B030D-6E8A-4147-A177-3AD203B41FA5}">
                      <a16:colId xmlns:a16="http://schemas.microsoft.com/office/drawing/2014/main" val="3909416032"/>
                    </a:ext>
                  </a:extLst>
                </a:gridCol>
                <a:gridCol w="1065848">
                  <a:extLst>
                    <a:ext uri="{9D8B030D-6E8A-4147-A177-3AD203B41FA5}">
                      <a16:colId xmlns:a16="http://schemas.microsoft.com/office/drawing/2014/main" val="1848831541"/>
                    </a:ext>
                  </a:extLst>
                </a:gridCol>
                <a:gridCol w="1065848">
                  <a:extLst>
                    <a:ext uri="{9D8B030D-6E8A-4147-A177-3AD203B41FA5}">
                      <a16:colId xmlns:a16="http://schemas.microsoft.com/office/drawing/2014/main" val="261494273"/>
                    </a:ext>
                  </a:extLst>
                </a:gridCol>
                <a:gridCol w="1065848">
                  <a:extLst>
                    <a:ext uri="{9D8B030D-6E8A-4147-A177-3AD203B41FA5}">
                      <a16:colId xmlns:a16="http://schemas.microsoft.com/office/drawing/2014/main" val="2255579861"/>
                    </a:ext>
                  </a:extLst>
                </a:gridCol>
                <a:gridCol w="1065848">
                  <a:extLst>
                    <a:ext uri="{9D8B030D-6E8A-4147-A177-3AD203B41FA5}">
                      <a16:colId xmlns:a16="http://schemas.microsoft.com/office/drawing/2014/main" val="3101072901"/>
                    </a:ext>
                  </a:extLst>
                </a:gridCol>
                <a:gridCol w="1065848">
                  <a:extLst>
                    <a:ext uri="{9D8B030D-6E8A-4147-A177-3AD203B41FA5}">
                      <a16:colId xmlns:a16="http://schemas.microsoft.com/office/drawing/2014/main" val="1906868719"/>
                    </a:ext>
                  </a:extLst>
                </a:gridCol>
              </a:tblGrid>
              <a:tr h="576000">
                <a:tc>
                  <a:txBody>
                    <a:bodyPr/>
                    <a:lstStyle/>
                    <a:p>
                      <a:pPr algn="ctr"/>
                      <a:r>
                        <a:rPr lang="en-US" altLang="ja-JP" sz="1100" b="1" dirty="0">
                          <a:effectLst/>
                        </a:rPr>
                        <a:t>Class</a:t>
                      </a:r>
                      <a:endParaRPr lang="ja-JP" altLang="en-US" sz="1100" b="1" dirty="0">
                        <a:effectLst/>
                      </a:endParaRPr>
                    </a:p>
                  </a:txBody>
                  <a:tcPr anchor="ctr"/>
                </a:tc>
                <a:tc>
                  <a:txBody>
                    <a:bodyPr/>
                    <a:lstStyle/>
                    <a:p>
                      <a:pPr algn="ctr"/>
                      <a:r>
                        <a:rPr lang="en-US" sz="1100" b="1" dirty="0">
                          <a:effectLst/>
                        </a:rPr>
                        <a:t>mean radius</a:t>
                      </a:r>
                    </a:p>
                  </a:txBody>
                  <a:tcPr anchor="ctr"/>
                </a:tc>
                <a:tc>
                  <a:txBody>
                    <a:bodyPr/>
                    <a:lstStyle/>
                    <a:p>
                      <a:pPr algn="ctr"/>
                      <a:r>
                        <a:rPr lang="en-US" sz="1100" b="1" dirty="0">
                          <a:effectLst/>
                        </a:rPr>
                        <a:t>mean texture</a:t>
                      </a:r>
                    </a:p>
                  </a:txBody>
                  <a:tcPr anchor="ctr"/>
                </a:tc>
                <a:tc>
                  <a:txBody>
                    <a:bodyPr/>
                    <a:lstStyle/>
                    <a:p>
                      <a:pPr algn="ctr"/>
                      <a:r>
                        <a:rPr lang="en-US" sz="1100" b="1" dirty="0">
                          <a:effectLst/>
                        </a:rPr>
                        <a:t>mean perimeter</a:t>
                      </a:r>
                    </a:p>
                  </a:txBody>
                  <a:tcPr anchor="ctr"/>
                </a:tc>
                <a:tc>
                  <a:txBody>
                    <a:bodyPr/>
                    <a:lstStyle/>
                    <a:p>
                      <a:pPr algn="ctr"/>
                      <a:r>
                        <a:rPr lang="en-US" sz="1100" b="1" dirty="0">
                          <a:effectLst/>
                        </a:rPr>
                        <a:t>mean area</a:t>
                      </a:r>
                    </a:p>
                  </a:txBody>
                  <a:tcPr anchor="ctr"/>
                </a:tc>
                <a:tc>
                  <a:txBody>
                    <a:bodyPr/>
                    <a:lstStyle/>
                    <a:p>
                      <a:pPr algn="ctr"/>
                      <a:r>
                        <a:rPr lang="en-US" altLang="ja-JP" sz="1100" b="1" dirty="0">
                          <a:effectLst/>
                        </a:rPr>
                        <a:t>...</a:t>
                      </a:r>
                      <a:endParaRPr lang="ja-JP" altLang="en-US" sz="1100" b="1" dirty="0">
                        <a:effectLst/>
                      </a:endParaRPr>
                    </a:p>
                  </a:txBody>
                  <a:tcPr anchor="ctr"/>
                </a:tc>
                <a:tc>
                  <a:txBody>
                    <a:bodyPr/>
                    <a:lstStyle/>
                    <a:p>
                      <a:pPr algn="ctr"/>
                      <a:r>
                        <a:rPr lang="en-US" altLang="ja-JP" sz="1100" b="1" dirty="0">
                          <a:effectLst/>
                        </a:rPr>
                        <a:t>...</a:t>
                      </a:r>
                      <a:endParaRPr lang="ja-JP" altLang="en-US" sz="1100" b="1" dirty="0">
                        <a:effectLst/>
                      </a:endParaRPr>
                    </a:p>
                  </a:txBody>
                  <a:tcPr anchor="ctr"/>
                </a:tc>
                <a:tc>
                  <a:txBody>
                    <a:bodyPr/>
                    <a:lstStyle/>
                    <a:p>
                      <a:pPr algn="ctr"/>
                      <a:r>
                        <a:rPr lang="en-US" sz="1100" b="1" dirty="0">
                          <a:effectLst/>
                        </a:rPr>
                        <a:t>worst concave points</a:t>
                      </a:r>
                    </a:p>
                  </a:txBody>
                  <a:tcPr anchor="ctr"/>
                </a:tc>
                <a:tc>
                  <a:txBody>
                    <a:bodyPr/>
                    <a:lstStyle/>
                    <a:p>
                      <a:pPr algn="ctr"/>
                      <a:r>
                        <a:rPr lang="en-US" sz="1100" b="1" dirty="0">
                          <a:effectLst/>
                        </a:rPr>
                        <a:t>worst symmetry</a:t>
                      </a:r>
                    </a:p>
                  </a:txBody>
                  <a:tcPr anchor="ctr"/>
                </a:tc>
                <a:tc>
                  <a:txBody>
                    <a:bodyPr/>
                    <a:lstStyle/>
                    <a:p>
                      <a:pPr algn="ctr"/>
                      <a:r>
                        <a:rPr lang="en-US" sz="1100" b="1" dirty="0">
                          <a:effectLst/>
                        </a:rPr>
                        <a:t>worst fractal dimension</a:t>
                      </a:r>
                    </a:p>
                  </a:txBody>
                  <a:tcPr anchor="ctr"/>
                </a:tc>
                <a:extLst>
                  <a:ext uri="{0D108BD9-81ED-4DB2-BD59-A6C34878D82A}">
                    <a16:rowId xmlns:a16="http://schemas.microsoft.com/office/drawing/2014/main" val="2006228544"/>
                  </a:ext>
                </a:extLst>
              </a:tr>
              <a:tr h="396000">
                <a:tc>
                  <a:txBody>
                    <a:bodyPr/>
                    <a:lstStyle/>
                    <a:p>
                      <a:pPr algn="l"/>
                      <a:r>
                        <a:rPr lang="en-US" altLang="ja-JP" sz="1100" b="1" dirty="0">
                          <a:effectLst/>
                          <a:latin typeface="+mn-ea"/>
                          <a:ea typeface="+mn-ea"/>
                        </a:rPr>
                        <a:t>0</a:t>
                      </a:r>
                      <a:r>
                        <a:rPr lang="ja-JP" altLang="en-US" sz="1100" b="1" dirty="0">
                          <a:effectLst/>
                          <a:latin typeface="+mn-ea"/>
                          <a:ea typeface="+mn-ea"/>
                        </a:rPr>
                        <a:t>（悪性）</a:t>
                      </a:r>
                      <a:endParaRPr lang="en-US" altLang="ja-JP" sz="1100" b="1" dirty="0">
                        <a:effectLst/>
                        <a:latin typeface="+mn-ea"/>
                        <a:ea typeface="+mn-ea"/>
                      </a:endParaRPr>
                    </a:p>
                  </a:txBody>
                  <a:tcPr anchor="ctr"/>
                </a:tc>
                <a:tc>
                  <a:txBody>
                    <a:bodyPr/>
                    <a:lstStyle/>
                    <a:p>
                      <a:pPr algn="r"/>
                      <a:r>
                        <a:rPr lang="en-US" altLang="ja-JP" sz="1100" b="1" dirty="0">
                          <a:effectLst/>
                        </a:rPr>
                        <a:t>17.99</a:t>
                      </a:r>
                    </a:p>
                  </a:txBody>
                  <a:tcPr anchor="ctr"/>
                </a:tc>
                <a:tc>
                  <a:txBody>
                    <a:bodyPr/>
                    <a:lstStyle/>
                    <a:p>
                      <a:pPr algn="r"/>
                      <a:r>
                        <a:rPr lang="en-US" altLang="ja-JP" sz="1100" b="1" dirty="0">
                          <a:effectLst/>
                        </a:rPr>
                        <a:t>10.38</a:t>
                      </a:r>
                    </a:p>
                  </a:txBody>
                  <a:tcPr anchor="ctr"/>
                </a:tc>
                <a:tc>
                  <a:txBody>
                    <a:bodyPr/>
                    <a:lstStyle/>
                    <a:p>
                      <a:pPr algn="r"/>
                      <a:r>
                        <a:rPr lang="en-US" altLang="ja-JP" sz="1100" b="1" dirty="0">
                          <a:effectLst/>
                        </a:rPr>
                        <a:t>122.8</a:t>
                      </a:r>
                    </a:p>
                  </a:txBody>
                  <a:tcPr anchor="ctr"/>
                </a:tc>
                <a:tc>
                  <a:txBody>
                    <a:bodyPr/>
                    <a:lstStyle/>
                    <a:p>
                      <a:pPr algn="r"/>
                      <a:r>
                        <a:rPr lang="en-US" altLang="ja-JP" sz="1100" b="1" dirty="0">
                          <a:effectLst/>
                        </a:rPr>
                        <a:t>1,001.0</a:t>
                      </a:r>
                    </a:p>
                  </a:txBody>
                  <a:tcPr anchor="ctr"/>
                </a:tc>
                <a:tc>
                  <a:txBody>
                    <a:bodyPr/>
                    <a:lstStyle/>
                    <a:p>
                      <a:pPr algn="ctr"/>
                      <a:r>
                        <a:rPr lang="en-US" altLang="ja-JP" sz="1100" b="1" dirty="0">
                          <a:effectLst/>
                          <a:latin typeface="+mn-ea"/>
                          <a:ea typeface="+mn-ea"/>
                        </a:rPr>
                        <a:t>...</a:t>
                      </a:r>
                      <a:endParaRPr lang="ja-JP" altLang="en-US" sz="1100" b="1" dirty="0">
                        <a:effectLst/>
                        <a:latin typeface="+mn-ea"/>
                        <a:ea typeface="+mn-ea"/>
                      </a:endParaRPr>
                    </a:p>
                  </a:txBody>
                  <a:tcPr anchor="ctr"/>
                </a:tc>
                <a:tc>
                  <a:txBody>
                    <a:bodyPr/>
                    <a:lstStyle/>
                    <a:p>
                      <a:pPr algn="ctr"/>
                      <a:r>
                        <a:rPr lang="en-US" altLang="ja-JP" sz="1100" b="1" dirty="0">
                          <a:effectLst/>
                          <a:latin typeface="+mn-ea"/>
                          <a:ea typeface="+mn-ea"/>
                        </a:rPr>
                        <a:t>...</a:t>
                      </a:r>
                    </a:p>
                  </a:txBody>
                  <a:tcPr anchor="ctr"/>
                </a:tc>
                <a:tc>
                  <a:txBody>
                    <a:bodyPr/>
                    <a:lstStyle/>
                    <a:p>
                      <a:pPr algn="r"/>
                      <a:r>
                        <a:rPr lang="en-US" altLang="ja-JP" sz="1100" b="1" dirty="0">
                          <a:effectLst/>
                        </a:rPr>
                        <a:t>0.26540</a:t>
                      </a:r>
                    </a:p>
                  </a:txBody>
                  <a:tcPr anchor="ctr"/>
                </a:tc>
                <a:tc>
                  <a:txBody>
                    <a:bodyPr/>
                    <a:lstStyle/>
                    <a:p>
                      <a:pPr algn="r"/>
                      <a:r>
                        <a:rPr lang="en-US" altLang="ja-JP" sz="1100" b="1" dirty="0">
                          <a:effectLst/>
                        </a:rPr>
                        <a:t>0.46010</a:t>
                      </a:r>
                    </a:p>
                  </a:txBody>
                  <a:tcPr anchor="ctr"/>
                </a:tc>
                <a:tc>
                  <a:txBody>
                    <a:bodyPr/>
                    <a:lstStyle/>
                    <a:p>
                      <a:pPr algn="r"/>
                      <a:r>
                        <a:rPr lang="en-US" altLang="ja-JP" sz="1100" b="1" dirty="0">
                          <a:effectLst/>
                        </a:rPr>
                        <a:t>0.11890</a:t>
                      </a:r>
                    </a:p>
                  </a:txBody>
                  <a:tcPr anchor="ctr"/>
                </a:tc>
                <a:extLst>
                  <a:ext uri="{0D108BD9-81ED-4DB2-BD59-A6C34878D82A}">
                    <a16:rowId xmlns:a16="http://schemas.microsoft.com/office/drawing/2014/main" val="1421906561"/>
                  </a:ext>
                </a:extLst>
              </a:tr>
              <a:tr h="396000">
                <a:tc>
                  <a:txBody>
                    <a:bodyPr/>
                    <a:lstStyle/>
                    <a:p>
                      <a:pPr algn="l"/>
                      <a:r>
                        <a:rPr lang="en-US" altLang="ja-JP" sz="1100" b="1" dirty="0">
                          <a:effectLst/>
                          <a:latin typeface="+mn-ea"/>
                          <a:ea typeface="+mn-ea"/>
                        </a:rPr>
                        <a:t>1</a:t>
                      </a:r>
                      <a:r>
                        <a:rPr lang="ja-JP" altLang="en-US" sz="1100" b="1" dirty="0">
                          <a:effectLst/>
                          <a:latin typeface="+mn-ea"/>
                          <a:ea typeface="+mn-ea"/>
                        </a:rPr>
                        <a:t>（良性）</a:t>
                      </a:r>
                      <a:endParaRPr lang="en-US" altLang="ja-JP" sz="1100" b="1" dirty="0">
                        <a:effectLst/>
                        <a:latin typeface="+mn-ea"/>
                        <a:ea typeface="+mn-ea"/>
                      </a:endParaRPr>
                    </a:p>
                  </a:txBody>
                  <a:tcPr anchor="ctr"/>
                </a:tc>
                <a:tc>
                  <a:txBody>
                    <a:bodyPr/>
                    <a:lstStyle/>
                    <a:p>
                      <a:pPr algn="r"/>
                      <a:r>
                        <a:rPr lang="en-US" altLang="ja-JP" sz="1100" b="1" dirty="0">
                          <a:effectLst/>
                        </a:rPr>
                        <a:t>20.57</a:t>
                      </a:r>
                    </a:p>
                  </a:txBody>
                  <a:tcPr anchor="ctr"/>
                </a:tc>
                <a:tc>
                  <a:txBody>
                    <a:bodyPr/>
                    <a:lstStyle/>
                    <a:p>
                      <a:pPr algn="r"/>
                      <a:r>
                        <a:rPr lang="en-US" altLang="ja-JP" sz="1100" b="1" dirty="0">
                          <a:effectLst/>
                        </a:rPr>
                        <a:t>17.77</a:t>
                      </a:r>
                    </a:p>
                  </a:txBody>
                  <a:tcPr anchor="ctr"/>
                </a:tc>
                <a:tc>
                  <a:txBody>
                    <a:bodyPr/>
                    <a:lstStyle/>
                    <a:p>
                      <a:pPr algn="r"/>
                      <a:r>
                        <a:rPr lang="en-US" altLang="ja-JP" sz="1100" b="1" dirty="0">
                          <a:effectLst/>
                        </a:rPr>
                        <a:t>132.9</a:t>
                      </a:r>
                    </a:p>
                  </a:txBody>
                  <a:tcPr anchor="ctr"/>
                </a:tc>
                <a:tc>
                  <a:txBody>
                    <a:bodyPr/>
                    <a:lstStyle/>
                    <a:p>
                      <a:pPr algn="r"/>
                      <a:r>
                        <a:rPr lang="en-US" altLang="ja-JP" sz="1100" b="1" dirty="0">
                          <a:effectLst/>
                        </a:rPr>
                        <a:t>1,326.0</a:t>
                      </a:r>
                    </a:p>
                  </a:txBody>
                  <a:tcPr anchor="ctr"/>
                </a:tc>
                <a:tc>
                  <a:txBody>
                    <a:bodyPr/>
                    <a:lstStyle/>
                    <a:p>
                      <a:pPr algn="ctr"/>
                      <a:r>
                        <a:rPr lang="en-US" altLang="ja-JP" sz="1100" b="1" dirty="0">
                          <a:effectLst/>
                          <a:latin typeface="+mn-ea"/>
                          <a:ea typeface="+mn-ea"/>
                        </a:rPr>
                        <a:t>...</a:t>
                      </a:r>
                      <a:endParaRPr lang="ja-JP" altLang="en-US" sz="1100" b="1" dirty="0">
                        <a:effectLst/>
                        <a:latin typeface="+mn-ea"/>
                        <a:ea typeface="+mn-ea"/>
                      </a:endParaRPr>
                    </a:p>
                  </a:txBody>
                  <a:tcPr anchor="ctr"/>
                </a:tc>
                <a:tc>
                  <a:txBody>
                    <a:bodyPr/>
                    <a:lstStyle/>
                    <a:p>
                      <a:pPr algn="ctr"/>
                      <a:r>
                        <a:rPr lang="en-US" altLang="ja-JP" sz="1100" b="1" dirty="0">
                          <a:effectLst/>
                          <a:latin typeface="+mn-ea"/>
                          <a:ea typeface="+mn-ea"/>
                        </a:rPr>
                        <a:t>...</a:t>
                      </a:r>
                    </a:p>
                  </a:txBody>
                  <a:tcPr anchor="ctr"/>
                </a:tc>
                <a:tc>
                  <a:txBody>
                    <a:bodyPr/>
                    <a:lstStyle/>
                    <a:p>
                      <a:pPr algn="r"/>
                      <a:r>
                        <a:rPr lang="en-US" altLang="ja-JP" sz="1100" b="1" dirty="0">
                          <a:effectLst/>
                        </a:rPr>
                        <a:t>0.18600</a:t>
                      </a:r>
                    </a:p>
                  </a:txBody>
                  <a:tcPr anchor="ctr"/>
                </a:tc>
                <a:tc>
                  <a:txBody>
                    <a:bodyPr/>
                    <a:lstStyle/>
                    <a:p>
                      <a:pPr algn="r"/>
                      <a:r>
                        <a:rPr lang="en-US" altLang="ja-JP" sz="1100" b="1" dirty="0">
                          <a:effectLst/>
                        </a:rPr>
                        <a:t>0.27500</a:t>
                      </a:r>
                    </a:p>
                  </a:txBody>
                  <a:tcPr anchor="ctr"/>
                </a:tc>
                <a:tc>
                  <a:txBody>
                    <a:bodyPr/>
                    <a:lstStyle/>
                    <a:p>
                      <a:pPr algn="r"/>
                      <a:r>
                        <a:rPr lang="en-US" altLang="ja-JP" sz="1100" b="1" dirty="0">
                          <a:effectLst/>
                        </a:rPr>
                        <a:t>0.08902</a:t>
                      </a:r>
                    </a:p>
                  </a:txBody>
                  <a:tcPr anchor="ctr"/>
                </a:tc>
                <a:extLst>
                  <a:ext uri="{0D108BD9-81ED-4DB2-BD59-A6C34878D82A}">
                    <a16:rowId xmlns:a16="http://schemas.microsoft.com/office/drawing/2014/main" val="3133906787"/>
                  </a:ext>
                </a:extLst>
              </a:tr>
              <a:tr h="396000">
                <a:tc>
                  <a:txBody>
                    <a:bodyPr/>
                    <a:lstStyle/>
                    <a:p>
                      <a:pPr algn="l"/>
                      <a:r>
                        <a:rPr kumimoji="1" lang="en-US" altLang="ja-JP" sz="1100" b="1" dirty="0">
                          <a:latin typeface="+mn-ea"/>
                          <a:ea typeface="+mn-ea"/>
                        </a:rPr>
                        <a:t>0</a:t>
                      </a:r>
                      <a:r>
                        <a:rPr kumimoji="1" lang="ja-JP" altLang="en-US" sz="1100" b="1" dirty="0">
                          <a:latin typeface="+mn-ea"/>
                          <a:ea typeface="+mn-ea"/>
                        </a:rPr>
                        <a:t>（悪性）</a:t>
                      </a:r>
                    </a:p>
                  </a:txBody>
                  <a:tcPr anchor="ctr"/>
                </a:tc>
                <a:tc>
                  <a:txBody>
                    <a:bodyPr/>
                    <a:lstStyle/>
                    <a:p>
                      <a:pPr algn="r"/>
                      <a:r>
                        <a:rPr lang="en-US" altLang="ja-JP" sz="1100" b="1" dirty="0">
                          <a:effectLst/>
                        </a:rPr>
                        <a:t>19.69</a:t>
                      </a:r>
                    </a:p>
                  </a:txBody>
                  <a:tcPr anchor="ctr"/>
                </a:tc>
                <a:tc>
                  <a:txBody>
                    <a:bodyPr/>
                    <a:lstStyle/>
                    <a:p>
                      <a:pPr algn="r"/>
                      <a:r>
                        <a:rPr lang="en-US" altLang="ja-JP" sz="1100" b="1" dirty="0">
                          <a:effectLst/>
                        </a:rPr>
                        <a:t>21.25</a:t>
                      </a:r>
                    </a:p>
                  </a:txBody>
                  <a:tcPr anchor="ctr"/>
                </a:tc>
                <a:tc>
                  <a:txBody>
                    <a:bodyPr/>
                    <a:lstStyle/>
                    <a:p>
                      <a:pPr algn="r"/>
                      <a:r>
                        <a:rPr lang="en-US" altLang="ja-JP" sz="1100" b="1" dirty="0">
                          <a:effectLst/>
                        </a:rPr>
                        <a:t>130.0</a:t>
                      </a:r>
                    </a:p>
                  </a:txBody>
                  <a:tcPr anchor="ctr"/>
                </a:tc>
                <a:tc>
                  <a:txBody>
                    <a:bodyPr/>
                    <a:lstStyle/>
                    <a:p>
                      <a:pPr algn="r"/>
                      <a:r>
                        <a:rPr lang="en-US" altLang="ja-JP" sz="1100" b="1" dirty="0">
                          <a:effectLst/>
                        </a:rPr>
                        <a:t>1,203.0</a:t>
                      </a:r>
                    </a:p>
                  </a:txBody>
                  <a:tcPr anchor="ctr"/>
                </a:tc>
                <a:tc>
                  <a:txBody>
                    <a:bodyPr/>
                    <a:lstStyle/>
                    <a:p>
                      <a:pPr algn="ctr"/>
                      <a:r>
                        <a:rPr lang="en-US" altLang="ja-JP" sz="1100" b="1" dirty="0">
                          <a:effectLst/>
                          <a:latin typeface="+mn-ea"/>
                          <a:ea typeface="+mn-ea"/>
                        </a:rPr>
                        <a:t>...</a:t>
                      </a:r>
                      <a:endParaRPr lang="ja-JP" altLang="en-US" sz="1100" b="1" dirty="0">
                        <a:effectLst/>
                        <a:latin typeface="+mn-ea"/>
                        <a:ea typeface="+mn-ea"/>
                      </a:endParaRPr>
                    </a:p>
                  </a:txBody>
                  <a:tcPr anchor="ctr"/>
                </a:tc>
                <a:tc>
                  <a:txBody>
                    <a:bodyPr/>
                    <a:lstStyle/>
                    <a:p>
                      <a:pPr algn="ctr"/>
                      <a:r>
                        <a:rPr lang="en-US" altLang="ja-JP" sz="1100" b="1" dirty="0">
                          <a:effectLst/>
                          <a:latin typeface="+mn-ea"/>
                          <a:ea typeface="+mn-ea"/>
                        </a:rPr>
                        <a:t>...</a:t>
                      </a:r>
                    </a:p>
                  </a:txBody>
                  <a:tcPr anchor="ctr"/>
                </a:tc>
                <a:tc>
                  <a:txBody>
                    <a:bodyPr/>
                    <a:lstStyle/>
                    <a:p>
                      <a:pPr algn="r"/>
                      <a:r>
                        <a:rPr lang="en-US" altLang="ja-JP" sz="1100" b="1" dirty="0">
                          <a:effectLst/>
                        </a:rPr>
                        <a:t>0.24300</a:t>
                      </a:r>
                    </a:p>
                  </a:txBody>
                  <a:tcPr anchor="ctr"/>
                </a:tc>
                <a:tc>
                  <a:txBody>
                    <a:bodyPr/>
                    <a:lstStyle/>
                    <a:p>
                      <a:pPr algn="r"/>
                      <a:r>
                        <a:rPr lang="en-US" altLang="ja-JP" sz="1100" b="1" dirty="0">
                          <a:effectLst/>
                        </a:rPr>
                        <a:t>0.36130</a:t>
                      </a:r>
                    </a:p>
                  </a:txBody>
                  <a:tcPr anchor="ctr"/>
                </a:tc>
                <a:tc>
                  <a:txBody>
                    <a:bodyPr/>
                    <a:lstStyle/>
                    <a:p>
                      <a:pPr algn="r"/>
                      <a:r>
                        <a:rPr lang="en-US" altLang="ja-JP" sz="1100" b="1" dirty="0">
                          <a:effectLst/>
                        </a:rPr>
                        <a:t>0.08758</a:t>
                      </a:r>
                    </a:p>
                  </a:txBody>
                  <a:tcPr anchor="ctr"/>
                </a:tc>
                <a:extLst>
                  <a:ext uri="{0D108BD9-81ED-4DB2-BD59-A6C34878D82A}">
                    <a16:rowId xmlns:a16="http://schemas.microsoft.com/office/drawing/2014/main" val="1332891417"/>
                  </a:ext>
                </a:extLst>
              </a:tr>
            </a:tbl>
          </a:graphicData>
        </a:graphic>
      </p:graphicFrame>
      <p:graphicFrame>
        <p:nvGraphicFramePr>
          <p:cNvPr id="22" name="表 7">
            <a:extLst>
              <a:ext uri="{FF2B5EF4-FFF2-40B4-BE49-F238E27FC236}">
                <a16:creationId xmlns:a16="http://schemas.microsoft.com/office/drawing/2014/main" id="{B70F8F79-9E47-442E-B5A6-F9C6E4378574}"/>
              </a:ext>
            </a:extLst>
          </p:cNvPr>
          <p:cNvGraphicFramePr>
            <a:graphicFrameLocks noGrp="1"/>
          </p:cNvGraphicFramePr>
          <p:nvPr>
            <p:extLst>
              <p:ext uri="{D42A27DB-BD31-4B8C-83A1-F6EECF244321}">
                <p14:modId xmlns:p14="http://schemas.microsoft.com/office/powerpoint/2010/main" val="2036268390"/>
              </p:ext>
            </p:extLst>
          </p:nvPr>
        </p:nvGraphicFramePr>
        <p:xfrm>
          <a:off x="766760" y="4482829"/>
          <a:ext cx="10658480" cy="1782360"/>
        </p:xfrm>
        <a:graphic>
          <a:graphicData uri="http://schemas.openxmlformats.org/drawingml/2006/table">
            <a:tbl>
              <a:tblPr firstRow="1" bandRow="1">
                <a:tableStyleId>{21E4AEA4-8DFA-4A89-87EB-49C32662AFE0}</a:tableStyleId>
              </a:tblPr>
              <a:tblGrid>
                <a:gridCol w="1065848">
                  <a:extLst>
                    <a:ext uri="{9D8B030D-6E8A-4147-A177-3AD203B41FA5}">
                      <a16:colId xmlns:a16="http://schemas.microsoft.com/office/drawing/2014/main" val="3651834403"/>
                    </a:ext>
                  </a:extLst>
                </a:gridCol>
                <a:gridCol w="1065848">
                  <a:extLst>
                    <a:ext uri="{9D8B030D-6E8A-4147-A177-3AD203B41FA5}">
                      <a16:colId xmlns:a16="http://schemas.microsoft.com/office/drawing/2014/main" val="3565889333"/>
                    </a:ext>
                  </a:extLst>
                </a:gridCol>
                <a:gridCol w="1065848">
                  <a:extLst>
                    <a:ext uri="{9D8B030D-6E8A-4147-A177-3AD203B41FA5}">
                      <a16:colId xmlns:a16="http://schemas.microsoft.com/office/drawing/2014/main" val="3869457875"/>
                    </a:ext>
                  </a:extLst>
                </a:gridCol>
                <a:gridCol w="1065848">
                  <a:extLst>
                    <a:ext uri="{9D8B030D-6E8A-4147-A177-3AD203B41FA5}">
                      <a16:colId xmlns:a16="http://schemas.microsoft.com/office/drawing/2014/main" val="1593349839"/>
                    </a:ext>
                  </a:extLst>
                </a:gridCol>
                <a:gridCol w="1065848">
                  <a:extLst>
                    <a:ext uri="{9D8B030D-6E8A-4147-A177-3AD203B41FA5}">
                      <a16:colId xmlns:a16="http://schemas.microsoft.com/office/drawing/2014/main" val="3909416032"/>
                    </a:ext>
                  </a:extLst>
                </a:gridCol>
                <a:gridCol w="1065848">
                  <a:extLst>
                    <a:ext uri="{9D8B030D-6E8A-4147-A177-3AD203B41FA5}">
                      <a16:colId xmlns:a16="http://schemas.microsoft.com/office/drawing/2014/main" val="1848831541"/>
                    </a:ext>
                  </a:extLst>
                </a:gridCol>
                <a:gridCol w="1065848">
                  <a:extLst>
                    <a:ext uri="{9D8B030D-6E8A-4147-A177-3AD203B41FA5}">
                      <a16:colId xmlns:a16="http://schemas.microsoft.com/office/drawing/2014/main" val="261494273"/>
                    </a:ext>
                  </a:extLst>
                </a:gridCol>
                <a:gridCol w="1065848">
                  <a:extLst>
                    <a:ext uri="{9D8B030D-6E8A-4147-A177-3AD203B41FA5}">
                      <a16:colId xmlns:a16="http://schemas.microsoft.com/office/drawing/2014/main" val="2255579861"/>
                    </a:ext>
                  </a:extLst>
                </a:gridCol>
                <a:gridCol w="1065848">
                  <a:extLst>
                    <a:ext uri="{9D8B030D-6E8A-4147-A177-3AD203B41FA5}">
                      <a16:colId xmlns:a16="http://schemas.microsoft.com/office/drawing/2014/main" val="3101072901"/>
                    </a:ext>
                  </a:extLst>
                </a:gridCol>
                <a:gridCol w="1065848">
                  <a:extLst>
                    <a:ext uri="{9D8B030D-6E8A-4147-A177-3AD203B41FA5}">
                      <a16:colId xmlns:a16="http://schemas.microsoft.com/office/drawing/2014/main" val="1906868719"/>
                    </a:ext>
                  </a:extLst>
                </a:gridCol>
              </a:tblGrid>
              <a:tr h="396000">
                <a:tc>
                  <a:txBody>
                    <a:bodyPr/>
                    <a:lstStyle/>
                    <a:p>
                      <a:pPr algn="ctr"/>
                      <a:r>
                        <a:rPr lang="en-US" altLang="ja-JP" sz="1100" b="1" dirty="0">
                          <a:effectLst/>
                        </a:rPr>
                        <a:t>Class</a:t>
                      </a:r>
                      <a:endParaRPr lang="ja-JP" altLang="en-US" sz="1100" b="1" dirty="0">
                        <a:effectLst/>
                      </a:endParaRPr>
                    </a:p>
                  </a:txBody>
                  <a:tcPr anchor="ctr"/>
                </a:tc>
                <a:tc>
                  <a:txBody>
                    <a:bodyPr/>
                    <a:lstStyle/>
                    <a:p>
                      <a:pPr algn="ctr"/>
                      <a:r>
                        <a:rPr lang="en-US" sz="1100" b="1" dirty="0">
                          <a:effectLst/>
                        </a:rPr>
                        <a:t>mean radius</a:t>
                      </a:r>
                    </a:p>
                  </a:txBody>
                  <a:tcPr anchor="ctr"/>
                </a:tc>
                <a:tc>
                  <a:txBody>
                    <a:bodyPr/>
                    <a:lstStyle/>
                    <a:p>
                      <a:pPr algn="ctr"/>
                      <a:r>
                        <a:rPr lang="en-US" sz="1100" b="1" dirty="0">
                          <a:effectLst/>
                        </a:rPr>
                        <a:t>mean texture</a:t>
                      </a:r>
                    </a:p>
                  </a:txBody>
                  <a:tcPr anchor="ctr"/>
                </a:tc>
                <a:tc>
                  <a:txBody>
                    <a:bodyPr/>
                    <a:lstStyle/>
                    <a:p>
                      <a:pPr algn="ctr"/>
                      <a:r>
                        <a:rPr lang="en-US" sz="1100" b="1" dirty="0">
                          <a:effectLst/>
                        </a:rPr>
                        <a:t>mean perimeter</a:t>
                      </a:r>
                    </a:p>
                  </a:txBody>
                  <a:tcPr anchor="ctr"/>
                </a:tc>
                <a:tc>
                  <a:txBody>
                    <a:bodyPr/>
                    <a:lstStyle/>
                    <a:p>
                      <a:pPr algn="ctr"/>
                      <a:r>
                        <a:rPr lang="en-US" sz="1100" b="1" dirty="0">
                          <a:effectLst/>
                        </a:rPr>
                        <a:t>mean area</a:t>
                      </a:r>
                    </a:p>
                  </a:txBody>
                  <a:tcPr anchor="ctr"/>
                </a:tc>
                <a:tc>
                  <a:txBody>
                    <a:bodyPr/>
                    <a:lstStyle/>
                    <a:p>
                      <a:pPr algn="ctr"/>
                      <a:r>
                        <a:rPr lang="en-US" altLang="ja-JP" sz="1100" b="1" dirty="0">
                          <a:effectLst/>
                        </a:rPr>
                        <a:t>...</a:t>
                      </a:r>
                      <a:endParaRPr lang="ja-JP" altLang="en-US" sz="1100" b="1" dirty="0">
                        <a:effectLst/>
                      </a:endParaRPr>
                    </a:p>
                  </a:txBody>
                  <a:tcPr anchor="ctr"/>
                </a:tc>
                <a:tc>
                  <a:txBody>
                    <a:bodyPr/>
                    <a:lstStyle/>
                    <a:p>
                      <a:pPr algn="ctr"/>
                      <a:r>
                        <a:rPr lang="en-US" altLang="ja-JP" sz="1100" b="1" dirty="0">
                          <a:effectLst/>
                        </a:rPr>
                        <a:t>...</a:t>
                      </a:r>
                      <a:endParaRPr lang="ja-JP" altLang="en-US" sz="1100" b="1" dirty="0">
                        <a:effectLst/>
                      </a:endParaRPr>
                    </a:p>
                  </a:txBody>
                  <a:tcPr anchor="ctr"/>
                </a:tc>
                <a:tc>
                  <a:txBody>
                    <a:bodyPr/>
                    <a:lstStyle/>
                    <a:p>
                      <a:pPr algn="ctr"/>
                      <a:r>
                        <a:rPr lang="en-US" sz="1100" b="1" dirty="0">
                          <a:effectLst/>
                        </a:rPr>
                        <a:t>worst concave points</a:t>
                      </a:r>
                    </a:p>
                  </a:txBody>
                  <a:tcPr anchor="ctr"/>
                </a:tc>
                <a:tc>
                  <a:txBody>
                    <a:bodyPr/>
                    <a:lstStyle/>
                    <a:p>
                      <a:pPr algn="ctr"/>
                      <a:r>
                        <a:rPr lang="en-US" sz="1100" b="1" dirty="0">
                          <a:effectLst/>
                        </a:rPr>
                        <a:t>worst symmetry</a:t>
                      </a:r>
                    </a:p>
                  </a:txBody>
                  <a:tcPr anchor="ctr"/>
                </a:tc>
                <a:tc>
                  <a:txBody>
                    <a:bodyPr/>
                    <a:lstStyle/>
                    <a:p>
                      <a:pPr algn="ctr"/>
                      <a:r>
                        <a:rPr lang="en-US" sz="1100" b="1" dirty="0">
                          <a:effectLst/>
                        </a:rPr>
                        <a:t>worst fractal dimension</a:t>
                      </a:r>
                    </a:p>
                  </a:txBody>
                  <a:tcPr anchor="ctr"/>
                </a:tc>
                <a:extLst>
                  <a:ext uri="{0D108BD9-81ED-4DB2-BD59-A6C34878D82A}">
                    <a16:rowId xmlns:a16="http://schemas.microsoft.com/office/drawing/2014/main" val="2006228544"/>
                  </a:ext>
                </a:extLst>
              </a:tr>
              <a:tr h="396000">
                <a:tc>
                  <a:txBody>
                    <a:bodyPr/>
                    <a:lstStyle/>
                    <a:p>
                      <a:pPr algn="l"/>
                      <a:r>
                        <a:rPr lang="en-US" altLang="ja-JP" sz="1100" b="1" dirty="0">
                          <a:effectLst/>
                          <a:latin typeface="+mn-ea"/>
                          <a:ea typeface="+mn-ea"/>
                        </a:rPr>
                        <a:t>0</a:t>
                      </a:r>
                      <a:r>
                        <a:rPr lang="ja-JP" altLang="en-US" sz="1100" b="1" dirty="0">
                          <a:effectLst/>
                          <a:latin typeface="+mn-ea"/>
                          <a:ea typeface="+mn-ea"/>
                        </a:rPr>
                        <a:t>（悪性）</a:t>
                      </a:r>
                      <a:endParaRPr lang="en-US" altLang="ja-JP" sz="1100" b="1" dirty="0">
                        <a:effectLst/>
                        <a:latin typeface="+mn-ea"/>
                        <a:ea typeface="+mn-ea"/>
                      </a:endParaRPr>
                    </a:p>
                  </a:txBody>
                  <a:tcPr anchor="ctr"/>
                </a:tc>
                <a:tc>
                  <a:txBody>
                    <a:bodyPr/>
                    <a:lstStyle/>
                    <a:p>
                      <a:pPr algn="r"/>
                      <a:r>
                        <a:rPr lang="en-US" altLang="ja-JP" sz="1100" b="1" dirty="0">
                          <a:solidFill>
                            <a:srgbClr val="EB0046"/>
                          </a:solidFill>
                          <a:effectLst/>
                        </a:rPr>
                        <a:t>1.097</a:t>
                      </a:r>
                    </a:p>
                  </a:txBody>
                  <a:tcPr anchor="ctr"/>
                </a:tc>
                <a:tc>
                  <a:txBody>
                    <a:bodyPr/>
                    <a:lstStyle/>
                    <a:p>
                      <a:pPr algn="r"/>
                      <a:r>
                        <a:rPr lang="en-US" altLang="ja-JP" sz="1100" b="1" dirty="0">
                          <a:solidFill>
                            <a:srgbClr val="EB0046"/>
                          </a:solidFill>
                          <a:effectLst/>
                        </a:rPr>
                        <a:t>-2.073</a:t>
                      </a:r>
                    </a:p>
                  </a:txBody>
                  <a:tcPr anchor="ctr"/>
                </a:tc>
                <a:tc>
                  <a:txBody>
                    <a:bodyPr/>
                    <a:lstStyle/>
                    <a:p>
                      <a:pPr algn="r"/>
                      <a:r>
                        <a:rPr lang="en-US" altLang="ja-JP" sz="1100" b="1" dirty="0">
                          <a:solidFill>
                            <a:srgbClr val="EB0046"/>
                          </a:solidFill>
                          <a:effectLst/>
                        </a:rPr>
                        <a:t>1.269</a:t>
                      </a:r>
                    </a:p>
                  </a:txBody>
                  <a:tcPr anchor="ctr"/>
                </a:tc>
                <a:tc>
                  <a:txBody>
                    <a:bodyPr/>
                    <a:lstStyle/>
                    <a:p>
                      <a:pPr algn="r"/>
                      <a:r>
                        <a:rPr lang="en-US" altLang="ja-JP" sz="1100" b="1" dirty="0">
                          <a:solidFill>
                            <a:srgbClr val="EB0046"/>
                          </a:solidFill>
                          <a:effectLst/>
                        </a:rPr>
                        <a:t>0.984</a:t>
                      </a:r>
                    </a:p>
                  </a:txBody>
                  <a:tcPr anchor="ctr"/>
                </a:tc>
                <a:tc>
                  <a:txBody>
                    <a:bodyPr/>
                    <a:lstStyle/>
                    <a:p>
                      <a:pPr algn="ctr"/>
                      <a:r>
                        <a:rPr lang="en-US" altLang="ja-JP" sz="1100" b="1" dirty="0">
                          <a:solidFill>
                            <a:srgbClr val="EB0046"/>
                          </a:solidFill>
                          <a:effectLst/>
                          <a:latin typeface="+mn-ea"/>
                          <a:ea typeface="+mn-ea"/>
                        </a:rPr>
                        <a:t>...</a:t>
                      </a:r>
                      <a:endParaRPr lang="ja-JP" altLang="en-US" sz="1100" b="1" dirty="0">
                        <a:solidFill>
                          <a:srgbClr val="EB0046"/>
                        </a:solidFill>
                        <a:effectLst/>
                        <a:latin typeface="+mn-ea"/>
                        <a:ea typeface="+mn-ea"/>
                      </a:endParaRPr>
                    </a:p>
                  </a:txBody>
                  <a:tcPr anchor="ctr"/>
                </a:tc>
                <a:tc>
                  <a:txBody>
                    <a:bodyPr/>
                    <a:lstStyle/>
                    <a:p>
                      <a:pPr algn="ctr"/>
                      <a:r>
                        <a:rPr lang="en-US" altLang="ja-JP" sz="1100" b="1" dirty="0">
                          <a:solidFill>
                            <a:srgbClr val="EB0046"/>
                          </a:solidFill>
                          <a:effectLst/>
                          <a:latin typeface="+mn-ea"/>
                          <a:ea typeface="+mn-ea"/>
                        </a:rPr>
                        <a:t>...</a:t>
                      </a:r>
                    </a:p>
                  </a:txBody>
                  <a:tcPr anchor="ctr"/>
                </a:tc>
                <a:tc>
                  <a:txBody>
                    <a:bodyPr/>
                    <a:lstStyle/>
                    <a:p>
                      <a:pPr algn="r"/>
                      <a:r>
                        <a:rPr lang="en-US" altLang="ja-JP" sz="1100" b="1" dirty="0">
                          <a:solidFill>
                            <a:srgbClr val="EB0046"/>
                          </a:solidFill>
                          <a:effectLst/>
                        </a:rPr>
                        <a:t>2.296</a:t>
                      </a:r>
                    </a:p>
                  </a:txBody>
                  <a:tcPr anchor="ctr"/>
                </a:tc>
                <a:tc>
                  <a:txBody>
                    <a:bodyPr/>
                    <a:lstStyle/>
                    <a:p>
                      <a:pPr algn="r"/>
                      <a:r>
                        <a:rPr lang="en-US" altLang="ja-JP" sz="1100" b="1" dirty="0">
                          <a:solidFill>
                            <a:srgbClr val="EB0046"/>
                          </a:solidFill>
                          <a:effectLst/>
                        </a:rPr>
                        <a:t>2.750</a:t>
                      </a:r>
                    </a:p>
                  </a:txBody>
                  <a:tcPr anchor="ctr"/>
                </a:tc>
                <a:tc>
                  <a:txBody>
                    <a:bodyPr/>
                    <a:lstStyle/>
                    <a:p>
                      <a:pPr algn="r"/>
                      <a:r>
                        <a:rPr lang="en-US" altLang="ja-JP" sz="1100" b="1" dirty="0">
                          <a:solidFill>
                            <a:srgbClr val="EB0046"/>
                          </a:solidFill>
                          <a:effectLst/>
                        </a:rPr>
                        <a:t>1.937</a:t>
                      </a:r>
                    </a:p>
                  </a:txBody>
                  <a:tcPr anchor="ctr"/>
                </a:tc>
                <a:extLst>
                  <a:ext uri="{0D108BD9-81ED-4DB2-BD59-A6C34878D82A}">
                    <a16:rowId xmlns:a16="http://schemas.microsoft.com/office/drawing/2014/main" val="1421906561"/>
                  </a:ext>
                </a:extLst>
              </a:tr>
              <a:tr h="396000">
                <a:tc>
                  <a:txBody>
                    <a:bodyPr/>
                    <a:lstStyle/>
                    <a:p>
                      <a:pPr algn="l"/>
                      <a:r>
                        <a:rPr lang="en-US" altLang="ja-JP" sz="1100" b="1" dirty="0">
                          <a:effectLst/>
                          <a:latin typeface="+mn-ea"/>
                          <a:ea typeface="+mn-ea"/>
                        </a:rPr>
                        <a:t>1</a:t>
                      </a:r>
                      <a:r>
                        <a:rPr lang="ja-JP" altLang="en-US" sz="1100" b="1" dirty="0">
                          <a:effectLst/>
                          <a:latin typeface="+mn-ea"/>
                          <a:ea typeface="+mn-ea"/>
                        </a:rPr>
                        <a:t>（良性）</a:t>
                      </a:r>
                      <a:endParaRPr lang="en-US" altLang="ja-JP" sz="1100" b="1" dirty="0">
                        <a:effectLst/>
                        <a:latin typeface="+mn-ea"/>
                        <a:ea typeface="+mn-ea"/>
                      </a:endParaRPr>
                    </a:p>
                  </a:txBody>
                  <a:tcPr anchor="ctr"/>
                </a:tc>
                <a:tc>
                  <a:txBody>
                    <a:bodyPr/>
                    <a:lstStyle/>
                    <a:p>
                      <a:pPr algn="r"/>
                      <a:r>
                        <a:rPr lang="en-US" altLang="ja-JP" sz="1100" b="1" dirty="0">
                          <a:solidFill>
                            <a:srgbClr val="EB0046"/>
                          </a:solidFill>
                          <a:effectLst/>
                        </a:rPr>
                        <a:t>1.82982</a:t>
                      </a:r>
                    </a:p>
                  </a:txBody>
                  <a:tcPr anchor="ctr"/>
                </a:tc>
                <a:tc>
                  <a:txBody>
                    <a:bodyPr/>
                    <a:lstStyle/>
                    <a:p>
                      <a:pPr algn="r"/>
                      <a:r>
                        <a:rPr lang="en-US" altLang="ja-JP" sz="1100" b="1" dirty="0">
                          <a:solidFill>
                            <a:srgbClr val="EB0046"/>
                          </a:solidFill>
                          <a:effectLst/>
                        </a:rPr>
                        <a:t>-0.35363</a:t>
                      </a:r>
                    </a:p>
                  </a:txBody>
                  <a:tcPr anchor="ctr"/>
                </a:tc>
                <a:tc>
                  <a:txBody>
                    <a:bodyPr/>
                    <a:lstStyle/>
                    <a:p>
                      <a:pPr algn="r"/>
                      <a:r>
                        <a:rPr lang="en-US" altLang="ja-JP" sz="1100" b="1" dirty="0">
                          <a:solidFill>
                            <a:srgbClr val="EB0046"/>
                          </a:solidFill>
                          <a:effectLst/>
                        </a:rPr>
                        <a:t>1.68595</a:t>
                      </a:r>
                    </a:p>
                  </a:txBody>
                  <a:tcPr anchor="ctr"/>
                </a:tc>
                <a:tc>
                  <a:txBody>
                    <a:bodyPr/>
                    <a:lstStyle/>
                    <a:p>
                      <a:pPr algn="r"/>
                      <a:r>
                        <a:rPr lang="en-US" altLang="ja-JP" sz="1100" b="1" dirty="0">
                          <a:solidFill>
                            <a:srgbClr val="EB0046"/>
                          </a:solidFill>
                          <a:effectLst/>
                        </a:rPr>
                        <a:t>1.90871</a:t>
                      </a:r>
                    </a:p>
                  </a:txBody>
                  <a:tcPr anchor="ctr"/>
                </a:tc>
                <a:tc>
                  <a:txBody>
                    <a:bodyPr/>
                    <a:lstStyle/>
                    <a:p>
                      <a:pPr algn="ctr"/>
                      <a:r>
                        <a:rPr lang="en-US" altLang="ja-JP" sz="1100" b="1" dirty="0">
                          <a:solidFill>
                            <a:srgbClr val="EB0046"/>
                          </a:solidFill>
                          <a:effectLst/>
                          <a:latin typeface="+mn-ea"/>
                          <a:ea typeface="+mn-ea"/>
                        </a:rPr>
                        <a:t>...</a:t>
                      </a:r>
                      <a:endParaRPr lang="ja-JP" altLang="en-US" sz="1100" b="1" dirty="0">
                        <a:solidFill>
                          <a:srgbClr val="EB0046"/>
                        </a:solidFill>
                        <a:effectLst/>
                        <a:latin typeface="+mn-ea"/>
                        <a:ea typeface="+mn-ea"/>
                      </a:endParaRPr>
                    </a:p>
                  </a:txBody>
                  <a:tcPr anchor="ctr"/>
                </a:tc>
                <a:tc>
                  <a:txBody>
                    <a:bodyPr/>
                    <a:lstStyle/>
                    <a:p>
                      <a:pPr algn="ctr"/>
                      <a:r>
                        <a:rPr lang="en-US" altLang="ja-JP" sz="1100" b="1" dirty="0">
                          <a:solidFill>
                            <a:srgbClr val="EB0046"/>
                          </a:solidFill>
                          <a:effectLst/>
                          <a:latin typeface="+mn-ea"/>
                          <a:ea typeface="+mn-ea"/>
                        </a:rPr>
                        <a:t>...</a:t>
                      </a:r>
                    </a:p>
                  </a:txBody>
                  <a:tcPr anchor="ctr"/>
                </a:tc>
                <a:tc>
                  <a:txBody>
                    <a:bodyPr/>
                    <a:lstStyle/>
                    <a:p>
                      <a:pPr algn="r"/>
                      <a:r>
                        <a:rPr lang="en-US" altLang="ja-JP" sz="1100" b="1" dirty="0">
                          <a:solidFill>
                            <a:srgbClr val="EB0046"/>
                          </a:solidFill>
                          <a:effectLst/>
                        </a:rPr>
                        <a:t>1.087</a:t>
                      </a:r>
                    </a:p>
                  </a:txBody>
                  <a:tcPr anchor="ctr"/>
                </a:tc>
                <a:tc>
                  <a:txBody>
                    <a:bodyPr/>
                    <a:lstStyle/>
                    <a:p>
                      <a:pPr algn="r"/>
                      <a:r>
                        <a:rPr lang="en-US" altLang="ja-JP" sz="1100" b="1" dirty="0">
                          <a:solidFill>
                            <a:srgbClr val="EB0046"/>
                          </a:solidFill>
                          <a:effectLst/>
                        </a:rPr>
                        <a:t>-0.243</a:t>
                      </a:r>
                    </a:p>
                  </a:txBody>
                  <a:tcPr anchor="ctr"/>
                </a:tc>
                <a:tc>
                  <a:txBody>
                    <a:bodyPr/>
                    <a:lstStyle/>
                    <a:p>
                      <a:pPr algn="r"/>
                      <a:r>
                        <a:rPr lang="en-US" altLang="ja-JP" sz="1100" b="1" dirty="0">
                          <a:solidFill>
                            <a:srgbClr val="EB0046"/>
                          </a:solidFill>
                          <a:effectLst/>
                        </a:rPr>
                        <a:t>0.281</a:t>
                      </a:r>
                    </a:p>
                  </a:txBody>
                  <a:tcPr anchor="ctr"/>
                </a:tc>
                <a:extLst>
                  <a:ext uri="{0D108BD9-81ED-4DB2-BD59-A6C34878D82A}">
                    <a16:rowId xmlns:a16="http://schemas.microsoft.com/office/drawing/2014/main" val="3133906787"/>
                  </a:ext>
                </a:extLst>
              </a:tr>
              <a:tr h="396000">
                <a:tc>
                  <a:txBody>
                    <a:bodyPr/>
                    <a:lstStyle/>
                    <a:p>
                      <a:pPr algn="l"/>
                      <a:r>
                        <a:rPr kumimoji="1" lang="en-US" altLang="ja-JP" sz="1100" b="1" dirty="0">
                          <a:latin typeface="+mn-ea"/>
                          <a:ea typeface="+mn-ea"/>
                        </a:rPr>
                        <a:t>0</a:t>
                      </a:r>
                      <a:r>
                        <a:rPr kumimoji="1" lang="ja-JP" altLang="en-US" sz="1100" b="1" dirty="0">
                          <a:latin typeface="+mn-ea"/>
                          <a:ea typeface="+mn-ea"/>
                        </a:rPr>
                        <a:t>（悪性）</a:t>
                      </a:r>
                    </a:p>
                  </a:txBody>
                  <a:tcPr anchor="ctr"/>
                </a:tc>
                <a:tc>
                  <a:txBody>
                    <a:bodyPr/>
                    <a:lstStyle/>
                    <a:p>
                      <a:pPr algn="r"/>
                      <a:r>
                        <a:rPr lang="en-US" altLang="ja-JP" sz="1100" b="1" dirty="0">
                          <a:solidFill>
                            <a:srgbClr val="EB0046"/>
                          </a:solidFill>
                          <a:effectLst/>
                        </a:rPr>
                        <a:t>1.57989</a:t>
                      </a:r>
                    </a:p>
                  </a:txBody>
                  <a:tcPr anchor="ctr"/>
                </a:tc>
                <a:tc>
                  <a:txBody>
                    <a:bodyPr/>
                    <a:lstStyle/>
                    <a:p>
                      <a:pPr algn="r"/>
                      <a:r>
                        <a:rPr lang="en-US" altLang="ja-JP" sz="1100" b="1">
                          <a:solidFill>
                            <a:srgbClr val="EB0046"/>
                          </a:solidFill>
                          <a:effectLst/>
                        </a:rPr>
                        <a:t>0.45619</a:t>
                      </a:r>
                    </a:p>
                  </a:txBody>
                  <a:tcPr anchor="ctr"/>
                </a:tc>
                <a:tc>
                  <a:txBody>
                    <a:bodyPr/>
                    <a:lstStyle/>
                    <a:p>
                      <a:pPr algn="r"/>
                      <a:r>
                        <a:rPr lang="en-US" altLang="ja-JP" sz="1100" b="1">
                          <a:solidFill>
                            <a:srgbClr val="EB0046"/>
                          </a:solidFill>
                          <a:effectLst/>
                        </a:rPr>
                        <a:t>1.56650</a:t>
                      </a:r>
                    </a:p>
                  </a:txBody>
                  <a:tcPr anchor="ctr"/>
                </a:tc>
                <a:tc>
                  <a:txBody>
                    <a:bodyPr/>
                    <a:lstStyle/>
                    <a:p>
                      <a:pPr algn="r"/>
                      <a:r>
                        <a:rPr lang="en-US" altLang="ja-JP" sz="1100" b="1" dirty="0">
                          <a:solidFill>
                            <a:srgbClr val="EB0046"/>
                          </a:solidFill>
                          <a:effectLst/>
                        </a:rPr>
                        <a:t>1.55888</a:t>
                      </a:r>
                    </a:p>
                  </a:txBody>
                  <a:tcPr anchor="ctr"/>
                </a:tc>
                <a:tc>
                  <a:txBody>
                    <a:bodyPr/>
                    <a:lstStyle/>
                    <a:p>
                      <a:pPr algn="ctr"/>
                      <a:r>
                        <a:rPr lang="en-US" altLang="ja-JP" sz="1100" b="1" dirty="0">
                          <a:solidFill>
                            <a:srgbClr val="EB0046"/>
                          </a:solidFill>
                          <a:effectLst/>
                          <a:latin typeface="+mn-ea"/>
                          <a:ea typeface="+mn-ea"/>
                        </a:rPr>
                        <a:t>...</a:t>
                      </a:r>
                      <a:endParaRPr lang="ja-JP" altLang="en-US" sz="1100" b="1" dirty="0">
                        <a:solidFill>
                          <a:srgbClr val="EB0046"/>
                        </a:solidFill>
                        <a:effectLst/>
                        <a:latin typeface="+mn-ea"/>
                        <a:ea typeface="+mn-ea"/>
                      </a:endParaRPr>
                    </a:p>
                  </a:txBody>
                  <a:tcPr anchor="ctr"/>
                </a:tc>
                <a:tc>
                  <a:txBody>
                    <a:bodyPr/>
                    <a:lstStyle/>
                    <a:p>
                      <a:pPr algn="ctr"/>
                      <a:r>
                        <a:rPr lang="en-US" altLang="ja-JP" sz="1100" b="1" dirty="0">
                          <a:solidFill>
                            <a:srgbClr val="EB0046"/>
                          </a:solidFill>
                          <a:effectLst/>
                          <a:latin typeface="+mn-ea"/>
                          <a:ea typeface="+mn-ea"/>
                        </a:rPr>
                        <a:t>...</a:t>
                      </a:r>
                    </a:p>
                  </a:txBody>
                  <a:tcPr anchor="ctr"/>
                </a:tc>
                <a:tc>
                  <a:txBody>
                    <a:bodyPr/>
                    <a:lstStyle/>
                    <a:p>
                      <a:pPr algn="r"/>
                      <a:r>
                        <a:rPr lang="en-US" altLang="ja-JP" sz="1100" b="1" dirty="0">
                          <a:solidFill>
                            <a:srgbClr val="EB0046"/>
                          </a:solidFill>
                          <a:effectLst/>
                        </a:rPr>
                        <a:t>1.955</a:t>
                      </a:r>
                    </a:p>
                  </a:txBody>
                  <a:tcPr anchor="ctr"/>
                </a:tc>
                <a:tc>
                  <a:txBody>
                    <a:bodyPr/>
                    <a:lstStyle/>
                    <a:p>
                      <a:pPr algn="r"/>
                      <a:r>
                        <a:rPr lang="en-US" altLang="ja-JP" sz="1100" b="1" dirty="0">
                          <a:solidFill>
                            <a:srgbClr val="EB0046"/>
                          </a:solidFill>
                          <a:effectLst/>
                        </a:rPr>
                        <a:t>1.152</a:t>
                      </a:r>
                    </a:p>
                  </a:txBody>
                  <a:tcPr anchor="ctr"/>
                </a:tc>
                <a:tc>
                  <a:txBody>
                    <a:bodyPr/>
                    <a:lstStyle/>
                    <a:p>
                      <a:pPr algn="r"/>
                      <a:r>
                        <a:rPr lang="en-US" altLang="ja-JP" sz="1100" b="1" dirty="0">
                          <a:solidFill>
                            <a:srgbClr val="EB0046"/>
                          </a:solidFill>
                          <a:effectLst/>
                        </a:rPr>
                        <a:t>0.201</a:t>
                      </a:r>
                    </a:p>
                  </a:txBody>
                  <a:tcPr anchor="ctr"/>
                </a:tc>
                <a:extLst>
                  <a:ext uri="{0D108BD9-81ED-4DB2-BD59-A6C34878D82A}">
                    <a16:rowId xmlns:a16="http://schemas.microsoft.com/office/drawing/2014/main" val="1332891417"/>
                  </a:ext>
                </a:extLst>
              </a:tr>
            </a:tbl>
          </a:graphicData>
        </a:graphic>
      </p:graphicFrame>
      <p:pic>
        <p:nvPicPr>
          <p:cNvPr id="23" name="グラフィックス 22">
            <a:extLst>
              <a:ext uri="{FF2B5EF4-FFF2-40B4-BE49-F238E27FC236}">
                <a16:creationId xmlns:a16="http://schemas.microsoft.com/office/drawing/2014/main" id="{AADE4286-EBB9-42CF-9475-134CC795EE5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705570" y="4067650"/>
            <a:ext cx="780856" cy="398781"/>
          </a:xfrm>
          <a:prstGeom prst="rect">
            <a:avLst/>
          </a:prstGeom>
        </p:spPr>
      </p:pic>
      <p:sp>
        <p:nvSpPr>
          <p:cNvPr id="3" name="テキスト ボックス 2">
            <a:extLst>
              <a:ext uri="{FF2B5EF4-FFF2-40B4-BE49-F238E27FC236}">
                <a16:creationId xmlns:a16="http://schemas.microsoft.com/office/drawing/2014/main" id="{E9197394-8979-43BC-84EE-4F619A35EF86}"/>
              </a:ext>
            </a:extLst>
          </p:cNvPr>
          <p:cNvSpPr txBox="1"/>
          <p:nvPr/>
        </p:nvSpPr>
        <p:spPr>
          <a:xfrm>
            <a:off x="6585438" y="4067650"/>
            <a:ext cx="1019908" cy="340641"/>
          </a:xfrm>
          <a:prstGeom prst="rect">
            <a:avLst/>
          </a:prstGeom>
          <a:noFill/>
        </p:spPr>
        <p:txBody>
          <a:bodyPr wrap="square" rtlCol="0">
            <a:spAutoFit/>
          </a:bodyPr>
          <a:lstStyle/>
          <a:p>
            <a:pPr algn="ctr" defTabSz="914400" fontAlgn="base">
              <a:spcBef>
                <a:spcPct val="0"/>
              </a:spcBef>
              <a:spcAft>
                <a:spcPct val="0"/>
              </a:spcAft>
            </a:pPr>
            <a:r>
              <a:rPr kumimoji="1" lang="ja-JP" altLang="en-US" sz="1600" b="1" dirty="0">
                <a:solidFill>
                  <a:srgbClr val="EB0046"/>
                </a:solidFill>
                <a:latin typeface="+mn-ea"/>
              </a:rPr>
              <a:t>標準化</a:t>
            </a:r>
          </a:p>
        </p:txBody>
      </p:sp>
    </p:spTree>
    <p:extLst>
      <p:ext uri="{BB962C8B-B14F-4D97-AF65-F5344CB8AC3E}">
        <p14:creationId xmlns:p14="http://schemas.microsoft.com/office/powerpoint/2010/main" val="1847349348"/>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lang="en-US" altLang="ja-JP" dirty="0"/>
              <a:t>3-3-5.</a:t>
            </a:r>
            <a:r>
              <a:rPr lang="ja-JP" altLang="en-US" dirty="0"/>
              <a:t>標準化の計算</a:t>
            </a:r>
            <a:endParaRPr kumimoji="1" lang="ja-JP" altLang="en-US" dirty="0"/>
          </a:p>
        </p:txBody>
      </p:sp>
      <p:sp>
        <p:nvSpPr>
          <p:cNvPr id="5" name="スライド番号プレースホルダー 4">
            <a:extLst>
              <a:ext uri="{FF2B5EF4-FFF2-40B4-BE49-F238E27FC236}">
                <a16:creationId xmlns:a16="http://schemas.microsoft.com/office/drawing/2014/main" id="{C905B90A-465B-402F-BC68-6932C2B00E04}"/>
              </a:ext>
            </a:extLst>
          </p:cNvPr>
          <p:cNvSpPr>
            <a:spLocks noGrp="1"/>
          </p:cNvSpPr>
          <p:nvPr>
            <p:ph type="sldNum" sz="quarter" idx="10"/>
          </p:nvPr>
        </p:nvSpPr>
        <p:spPr/>
        <p:txBody>
          <a:bodyPr/>
          <a:lstStyle/>
          <a:p>
            <a:fld id="{5D750650-B10A-47BF-93C2-E1678438B37A}" type="slidenum">
              <a:rPr kumimoji="1" lang="ja-JP" altLang="en-US" smtClean="0"/>
              <a:pPr/>
              <a:t>214</a:t>
            </a:fld>
            <a:endParaRPr kumimoji="1" lang="ja-JP" altLang="en-US"/>
          </a:p>
        </p:txBody>
      </p:sp>
      <p:sp>
        <p:nvSpPr>
          <p:cNvPr id="25" name="正方形/長方形 24">
            <a:extLst>
              <a:ext uri="{FF2B5EF4-FFF2-40B4-BE49-F238E27FC236}">
                <a16:creationId xmlns:a16="http://schemas.microsoft.com/office/drawing/2014/main" id="{0F882BEC-918E-4CCA-A300-FE31AA15F9F8}"/>
              </a:ext>
            </a:extLst>
          </p:cNvPr>
          <p:cNvSpPr/>
          <p:nvPr/>
        </p:nvSpPr>
        <p:spPr>
          <a:xfrm>
            <a:off x="1459882" y="952777"/>
            <a:ext cx="9121629" cy="3878842"/>
          </a:xfrm>
          <a:prstGeom prst="rect">
            <a:avLst/>
          </a:prstGeom>
          <a:solidFill>
            <a:srgbClr val="E8E8E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mc:AlternateContent xmlns:mc="http://schemas.openxmlformats.org/markup-compatibility/2006" xmlns:a14="http://schemas.microsoft.com/office/drawing/2010/main">
        <mc:Choice Requires="a14">
          <p:sp>
            <p:nvSpPr>
              <p:cNvPr id="26" name="テキスト ボックス 25">
                <a:extLst>
                  <a:ext uri="{FF2B5EF4-FFF2-40B4-BE49-F238E27FC236}">
                    <a16:creationId xmlns:a16="http://schemas.microsoft.com/office/drawing/2014/main" id="{1BA9DC6F-FCFD-4EF3-921A-646550A9A6E3}"/>
                  </a:ext>
                </a:extLst>
              </p:cNvPr>
              <p:cNvSpPr txBox="1"/>
              <p:nvPr/>
            </p:nvSpPr>
            <p:spPr>
              <a:xfrm>
                <a:off x="2349255" y="2034739"/>
                <a:ext cx="3243469" cy="397353"/>
              </a:xfrm>
              <a:prstGeom prst="rect">
                <a:avLst/>
              </a:prstGeom>
              <a:noFill/>
            </p:spPr>
            <p:txBody>
              <a:bodyPr wrap="square" lIns="0" tIns="0" rIns="0" bIns="0" rtlCol="0">
                <a:spAutoFit/>
              </a:bodyPr>
              <a:lstStyle/>
              <a:p>
                <a:r>
                  <a:rPr kumimoji="1" lang="ja-JP" altLang="en-US" dirty="0">
                    <a:solidFill>
                      <a:srgbClr val="494949"/>
                    </a:solidFill>
                  </a:rPr>
                  <a:t>平均</a:t>
                </a:r>
                <a14:m>
                  <m:oMath xmlns:m="http://schemas.openxmlformats.org/officeDocument/2006/math">
                    <m:r>
                      <a:rPr kumimoji="1" lang="en-US" altLang="ja-JP" b="0" i="0" smtClean="0">
                        <a:solidFill>
                          <a:srgbClr val="494949"/>
                        </a:solidFill>
                        <a:latin typeface="Cambria Math" panose="02040503050406030204" pitchFamily="18" charset="0"/>
                      </a:rPr>
                      <m:t> = </m:t>
                    </m:r>
                    <m:f>
                      <m:fPr>
                        <m:ctrlPr>
                          <a:rPr kumimoji="1" lang="en-US" altLang="ja-JP" i="1" smtClean="0">
                            <a:solidFill>
                              <a:srgbClr val="494949"/>
                            </a:solidFill>
                            <a:latin typeface="Cambria Math" panose="02040503050406030204" pitchFamily="18" charset="0"/>
                          </a:rPr>
                        </m:ctrlPr>
                      </m:fPr>
                      <m:num>
                        <m:r>
                          <a:rPr kumimoji="1" lang="en-US" altLang="ja-JP" b="0" i="1" smtClean="0">
                            <a:solidFill>
                              <a:srgbClr val="494949"/>
                            </a:solidFill>
                            <a:latin typeface="Cambria Math" panose="02040503050406030204" pitchFamily="18" charset="0"/>
                          </a:rPr>
                          <m:t>9</m:t>
                        </m:r>
                        <m:r>
                          <a:rPr kumimoji="1" lang="en-US" altLang="ja-JP" i="1">
                            <a:solidFill>
                              <a:srgbClr val="494949"/>
                            </a:solidFill>
                            <a:latin typeface="Cambria Math" panose="02040503050406030204" pitchFamily="18" charset="0"/>
                          </a:rPr>
                          <m:t>0 +</m:t>
                        </m:r>
                        <m:r>
                          <a:rPr kumimoji="1" lang="en-US" altLang="ja-JP" b="0" i="1" smtClean="0">
                            <a:solidFill>
                              <a:srgbClr val="494949"/>
                            </a:solidFill>
                            <a:latin typeface="Cambria Math" panose="02040503050406030204" pitchFamily="18" charset="0"/>
                          </a:rPr>
                          <m:t>80</m:t>
                        </m:r>
                        <m:r>
                          <a:rPr kumimoji="1" lang="en-US" altLang="ja-JP" i="1">
                            <a:solidFill>
                              <a:srgbClr val="494949"/>
                            </a:solidFill>
                            <a:latin typeface="Cambria Math" panose="02040503050406030204" pitchFamily="18" charset="0"/>
                          </a:rPr>
                          <m:t> +</m:t>
                        </m:r>
                        <m:r>
                          <a:rPr kumimoji="1" lang="en-US" altLang="ja-JP" b="0" i="1" smtClean="0">
                            <a:solidFill>
                              <a:srgbClr val="494949"/>
                            </a:solidFill>
                            <a:latin typeface="Cambria Math" panose="02040503050406030204" pitchFamily="18" charset="0"/>
                          </a:rPr>
                          <m:t>40</m:t>
                        </m:r>
                        <m:r>
                          <a:rPr kumimoji="1" lang="en-US" altLang="ja-JP" i="1">
                            <a:solidFill>
                              <a:srgbClr val="494949"/>
                            </a:solidFill>
                            <a:latin typeface="Cambria Math" panose="02040503050406030204" pitchFamily="18" charset="0"/>
                          </a:rPr>
                          <m:t> +</m:t>
                        </m:r>
                        <m:r>
                          <a:rPr kumimoji="1" lang="en-US" altLang="ja-JP" b="0" i="1" smtClean="0">
                            <a:solidFill>
                              <a:srgbClr val="494949"/>
                            </a:solidFill>
                            <a:latin typeface="Cambria Math" panose="02040503050406030204" pitchFamily="18" charset="0"/>
                          </a:rPr>
                          <m:t>60</m:t>
                        </m:r>
                        <m:r>
                          <a:rPr kumimoji="1" lang="en-US" altLang="ja-JP" i="1">
                            <a:solidFill>
                              <a:srgbClr val="494949"/>
                            </a:solidFill>
                            <a:latin typeface="Cambria Math" panose="02040503050406030204" pitchFamily="18" charset="0"/>
                          </a:rPr>
                          <m:t> + 90</m:t>
                        </m:r>
                      </m:num>
                      <m:den>
                        <m:r>
                          <a:rPr kumimoji="1" lang="en-US" altLang="ja-JP" b="0" i="1" smtClean="0">
                            <a:solidFill>
                              <a:srgbClr val="494949"/>
                            </a:solidFill>
                            <a:latin typeface="Cambria Math" panose="02040503050406030204" pitchFamily="18" charset="0"/>
                          </a:rPr>
                          <m:t>5</m:t>
                        </m:r>
                      </m:den>
                    </m:f>
                  </m:oMath>
                </a14:m>
                <a:r>
                  <a:rPr kumimoji="1" lang="en-US" altLang="ja-JP" dirty="0">
                    <a:solidFill>
                      <a:srgbClr val="494949"/>
                    </a:solidFill>
                  </a:rPr>
                  <a:t> = 72</a:t>
                </a:r>
                <a:endParaRPr kumimoji="1" lang="ja-JP" altLang="en-US" dirty="0">
                  <a:solidFill>
                    <a:srgbClr val="494949"/>
                  </a:solidFill>
                </a:endParaRPr>
              </a:p>
            </p:txBody>
          </p:sp>
        </mc:Choice>
        <mc:Fallback xmlns="">
          <p:sp>
            <p:nvSpPr>
              <p:cNvPr id="26" name="テキスト ボックス 25">
                <a:extLst>
                  <a:ext uri="{FF2B5EF4-FFF2-40B4-BE49-F238E27FC236}">
                    <a16:creationId xmlns:a16="http://schemas.microsoft.com/office/drawing/2014/main" id="{1BA9DC6F-FCFD-4EF3-921A-646550A9A6E3}"/>
                  </a:ext>
                </a:extLst>
              </p:cNvPr>
              <p:cNvSpPr txBox="1">
                <a:spLocks noRot="1" noChangeAspect="1" noMove="1" noResize="1" noEditPoints="1" noAdjustHandles="1" noChangeArrowheads="1" noChangeShapeType="1" noTextEdit="1"/>
              </p:cNvSpPr>
              <p:nvPr/>
            </p:nvSpPr>
            <p:spPr>
              <a:xfrm>
                <a:off x="2349255" y="2034739"/>
                <a:ext cx="3243469" cy="397353"/>
              </a:xfrm>
              <a:prstGeom prst="rect">
                <a:avLst/>
              </a:prstGeom>
              <a:blipFill>
                <a:blip r:embed="rId3"/>
                <a:stretch>
                  <a:fillRect l="-4323" t="-6154" b="-26154"/>
                </a:stretch>
              </a:blipFill>
            </p:spPr>
            <p:txBody>
              <a:bodyPr/>
              <a:lstStyle/>
              <a:p>
                <a:r>
                  <a:rPr lang="ja-JP" altLang="en-US">
                    <a:noFill/>
                  </a:rPr>
                  <a:t> </a:t>
                </a:r>
              </a:p>
            </p:txBody>
          </p:sp>
        </mc:Fallback>
      </mc:AlternateContent>
      <p:sp>
        <p:nvSpPr>
          <p:cNvPr id="27" name="テキスト ボックス 26">
            <a:extLst>
              <a:ext uri="{FF2B5EF4-FFF2-40B4-BE49-F238E27FC236}">
                <a16:creationId xmlns:a16="http://schemas.microsoft.com/office/drawing/2014/main" id="{1B90394A-CAD9-4418-A11C-D79B257791A2}"/>
              </a:ext>
            </a:extLst>
          </p:cNvPr>
          <p:cNvSpPr txBox="1"/>
          <p:nvPr/>
        </p:nvSpPr>
        <p:spPr>
          <a:xfrm>
            <a:off x="2048967" y="1528968"/>
            <a:ext cx="5446446" cy="307777"/>
          </a:xfrm>
          <a:prstGeom prst="rect">
            <a:avLst/>
          </a:prstGeom>
          <a:noFill/>
        </p:spPr>
        <p:txBody>
          <a:bodyPr wrap="square" rtlCol="0">
            <a:spAutoFit/>
          </a:bodyPr>
          <a:lstStyle/>
          <a:p>
            <a:pPr defTabSz="914400" fontAlgn="base">
              <a:spcBef>
                <a:spcPct val="0"/>
              </a:spcBef>
              <a:spcAft>
                <a:spcPct val="0"/>
              </a:spcAft>
            </a:pPr>
            <a:r>
              <a:rPr kumimoji="1" lang="ja-JP" altLang="en-US" sz="1400" b="1" dirty="0">
                <a:solidFill>
                  <a:srgbClr val="494949"/>
                </a:solidFill>
                <a:latin typeface="+mn-ea"/>
              </a:rPr>
              <a:t>例）</a:t>
            </a:r>
            <a:r>
              <a:rPr kumimoji="1" lang="en-US" altLang="ja-JP" sz="1400" b="1" dirty="0">
                <a:solidFill>
                  <a:srgbClr val="494949"/>
                </a:solidFill>
                <a:latin typeface="+mn-ea"/>
              </a:rPr>
              <a:t>[90, 80, 40, 60, 90]</a:t>
            </a:r>
            <a:r>
              <a:rPr kumimoji="1" lang="ja-JP" altLang="en-US" sz="1400" b="1" dirty="0">
                <a:solidFill>
                  <a:srgbClr val="494949"/>
                </a:solidFill>
                <a:latin typeface="+mn-ea"/>
              </a:rPr>
              <a:t> という</a:t>
            </a:r>
            <a:r>
              <a:rPr kumimoji="1" lang="en-US" altLang="ja-JP" sz="1400" b="1" dirty="0">
                <a:solidFill>
                  <a:srgbClr val="494949"/>
                </a:solidFill>
                <a:latin typeface="+mn-ea"/>
              </a:rPr>
              <a:t>5</a:t>
            </a:r>
            <a:r>
              <a:rPr kumimoji="1" lang="ja-JP" altLang="en-US" sz="1400" b="1" dirty="0">
                <a:solidFill>
                  <a:srgbClr val="494949"/>
                </a:solidFill>
                <a:latin typeface="+mn-ea"/>
              </a:rPr>
              <a:t>つのデータを標準化してみる</a:t>
            </a:r>
          </a:p>
        </p:txBody>
      </p:sp>
      <mc:AlternateContent xmlns:mc="http://schemas.openxmlformats.org/markup-compatibility/2006" xmlns:a14="http://schemas.microsoft.com/office/drawing/2010/main">
        <mc:Choice Requires="a14">
          <p:sp>
            <p:nvSpPr>
              <p:cNvPr id="31" name="テキスト ボックス 30">
                <a:extLst>
                  <a:ext uri="{FF2B5EF4-FFF2-40B4-BE49-F238E27FC236}">
                    <a16:creationId xmlns:a16="http://schemas.microsoft.com/office/drawing/2014/main" id="{F10503A9-2CC8-475A-A01A-FF4DAAB37828}"/>
                  </a:ext>
                </a:extLst>
              </p:cNvPr>
              <p:cNvSpPr txBox="1"/>
              <p:nvPr/>
            </p:nvSpPr>
            <p:spPr>
              <a:xfrm>
                <a:off x="2349255" y="2506882"/>
                <a:ext cx="6834281" cy="563680"/>
              </a:xfrm>
              <a:prstGeom prst="rect">
                <a:avLst/>
              </a:prstGeom>
              <a:noFill/>
            </p:spPr>
            <p:txBody>
              <a:bodyPr wrap="square" lIns="0" tIns="0" rIns="0" bIns="0" rtlCol="0">
                <a:spAutoFit/>
              </a:bodyPr>
              <a:lstStyle/>
              <a:p>
                <a:r>
                  <a:rPr kumimoji="1" lang="ja-JP" altLang="en-US" dirty="0">
                    <a:solidFill>
                      <a:srgbClr val="494949"/>
                    </a:solidFill>
                  </a:rPr>
                  <a:t>標準偏差</a:t>
                </a:r>
                <a14:m>
                  <m:oMath xmlns:m="http://schemas.openxmlformats.org/officeDocument/2006/math">
                    <m:r>
                      <a:rPr kumimoji="1" lang="en-US" altLang="ja-JP" b="0" i="0" smtClean="0">
                        <a:solidFill>
                          <a:srgbClr val="494949"/>
                        </a:solidFill>
                        <a:latin typeface="Cambria Math" panose="02040503050406030204" pitchFamily="18" charset="0"/>
                      </a:rPr>
                      <m:t> = </m:t>
                    </m:r>
                    <m:rad>
                      <m:radPr>
                        <m:degHide m:val="on"/>
                        <m:ctrlPr>
                          <a:rPr kumimoji="1" lang="en-US" altLang="ja-JP" b="0" i="1" smtClean="0">
                            <a:solidFill>
                              <a:srgbClr val="494949"/>
                            </a:solidFill>
                            <a:latin typeface="Cambria Math" panose="02040503050406030204" pitchFamily="18" charset="0"/>
                          </a:rPr>
                        </m:ctrlPr>
                      </m:radPr>
                      <m:deg/>
                      <m:e>
                        <m:f>
                          <m:fPr>
                            <m:ctrlPr>
                              <a:rPr kumimoji="1" lang="en-US" altLang="ja-JP" i="1">
                                <a:solidFill>
                                  <a:srgbClr val="494949"/>
                                </a:solidFill>
                                <a:latin typeface="Cambria Math" panose="02040503050406030204" pitchFamily="18" charset="0"/>
                              </a:rPr>
                            </m:ctrlPr>
                          </m:fPr>
                          <m:num>
                            <m:d>
                              <m:dPr>
                                <m:ctrlPr>
                                  <a:rPr kumimoji="1" lang="en-US" altLang="ja-JP" i="1">
                                    <a:solidFill>
                                      <a:srgbClr val="494949"/>
                                    </a:solidFill>
                                    <a:latin typeface="Cambria Math" panose="02040503050406030204" pitchFamily="18" charset="0"/>
                                  </a:rPr>
                                </m:ctrlPr>
                              </m:dPr>
                              <m:e>
                                <m:r>
                                  <a:rPr kumimoji="1" lang="en-US" altLang="ja-JP" i="1">
                                    <a:solidFill>
                                      <a:srgbClr val="494949"/>
                                    </a:solidFill>
                                    <a:latin typeface="Cambria Math" panose="02040503050406030204" pitchFamily="18" charset="0"/>
                                  </a:rPr>
                                  <m:t>90−72</m:t>
                                </m:r>
                              </m:e>
                            </m:d>
                            <m:r>
                              <a:rPr kumimoji="1" lang="en-US" altLang="ja-JP" i="1" baseline="30000">
                                <a:solidFill>
                                  <a:srgbClr val="494949"/>
                                </a:solidFill>
                                <a:latin typeface="Cambria Math" panose="02040503050406030204" pitchFamily="18" charset="0"/>
                              </a:rPr>
                              <m:t>2</m:t>
                            </m:r>
                            <m:r>
                              <a:rPr kumimoji="1" lang="en-US" altLang="ja-JP" i="1">
                                <a:solidFill>
                                  <a:srgbClr val="494949"/>
                                </a:solidFill>
                                <a:latin typeface="Cambria Math" panose="02040503050406030204" pitchFamily="18" charset="0"/>
                              </a:rPr>
                              <m:t>+</m:t>
                            </m:r>
                            <m:d>
                              <m:dPr>
                                <m:ctrlPr>
                                  <a:rPr kumimoji="1" lang="en-US" altLang="ja-JP" i="1">
                                    <a:solidFill>
                                      <a:srgbClr val="494949"/>
                                    </a:solidFill>
                                    <a:latin typeface="Cambria Math" panose="02040503050406030204" pitchFamily="18" charset="0"/>
                                  </a:rPr>
                                </m:ctrlPr>
                              </m:dPr>
                              <m:e>
                                <m:r>
                                  <a:rPr kumimoji="1" lang="en-US" altLang="ja-JP" i="1">
                                    <a:solidFill>
                                      <a:srgbClr val="494949"/>
                                    </a:solidFill>
                                    <a:latin typeface="Cambria Math" panose="02040503050406030204" pitchFamily="18" charset="0"/>
                                  </a:rPr>
                                  <m:t>80−72</m:t>
                                </m:r>
                              </m:e>
                            </m:d>
                            <m:r>
                              <a:rPr kumimoji="1" lang="en-US" altLang="ja-JP" i="1" baseline="30000">
                                <a:solidFill>
                                  <a:srgbClr val="494949"/>
                                </a:solidFill>
                                <a:latin typeface="Cambria Math" panose="02040503050406030204" pitchFamily="18" charset="0"/>
                              </a:rPr>
                              <m:t>2</m:t>
                            </m:r>
                            <m:r>
                              <a:rPr kumimoji="1" lang="en-US" altLang="ja-JP" i="1">
                                <a:solidFill>
                                  <a:srgbClr val="494949"/>
                                </a:solidFill>
                                <a:latin typeface="Cambria Math" panose="02040503050406030204" pitchFamily="18" charset="0"/>
                              </a:rPr>
                              <m:t>+</m:t>
                            </m:r>
                            <m:d>
                              <m:dPr>
                                <m:ctrlPr>
                                  <a:rPr kumimoji="1" lang="en-US" altLang="ja-JP" i="1">
                                    <a:solidFill>
                                      <a:srgbClr val="494949"/>
                                    </a:solidFill>
                                    <a:latin typeface="Cambria Math" panose="02040503050406030204" pitchFamily="18" charset="0"/>
                                  </a:rPr>
                                </m:ctrlPr>
                              </m:dPr>
                              <m:e>
                                <m:r>
                                  <a:rPr kumimoji="1" lang="en-US" altLang="ja-JP" i="1">
                                    <a:solidFill>
                                      <a:srgbClr val="494949"/>
                                    </a:solidFill>
                                    <a:latin typeface="Cambria Math" panose="02040503050406030204" pitchFamily="18" charset="0"/>
                                  </a:rPr>
                                  <m:t>40−72</m:t>
                                </m:r>
                              </m:e>
                            </m:d>
                            <m:r>
                              <a:rPr kumimoji="1" lang="en-US" altLang="ja-JP" i="1" baseline="30000">
                                <a:solidFill>
                                  <a:srgbClr val="494949"/>
                                </a:solidFill>
                                <a:latin typeface="Cambria Math" panose="02040503050406030204" pitchFamily="18" charset="0"/>
                              </a:rPr>
                              <m:t>2</m:t>
                            </m:r>
                            <m:r>
                              <a:rPr kumimoji="1" lang="en-US" altLang="ja-JP" i="1">
                                <a:solidFill>
                                  <a:srgbClr val="494949"/>
                                </a:solidFill>
                                <a:latin typeface="Cambria Math" panose="02040503050406030204" pitchFamily="18" charset="0"/>
                              </a:rPr>
                              <m:t>+</m:t>
                            </m:r>
                            <m:d>
                              <m:dPr>
                                <m:ctrlPr>
                                  <a:rPr kumimoji="1" lang="en-US" altLang="ja-JP" i="1">
                                    <a:solidFill>
                                      <a:srgbClr val="494949"/>
                                    </a:solidFill>
                                    <a:latin typeface="Cambria Math" panose="02040503050406030204" pitchFamily="18" charset="0"/>
                                  </a:rPr>
                                </m:ctrlPr>
                              </m:dPr>
                              <m:e>
                                <m:r>
                                  <a:rPr kumimoji="1" lang="en-US" altLang="ja-JP" i="1">
                                    <a:solidFill>
                                      <a:srgbClr val="494949"/>
                                    </a:solidFill>
                                    <a:latin typeface="Cambria Math" panose="02040503050406030204" pitchFamily="18" charset="0"/>
                                  </a:rPr>
                                  <m:t>60−72</m:t>
                                </m:r>
                              </m:e>
                            </m:d>
                            <m:r>
                              <a:rPr kumimoji="1" lang="en-US" altLang="ja-JP" i="1" baseline="30000">
                                <a:solidFill>
                                  <a:srgbClr val="494949"/>
                                </a:solidFill>
                                <a:latin typeface="Cambria Math" panose="02040503050406030204" pitchFamily="18" charset="0"/>
                              </a:rPr>
                              <m:t>2</m:t>
                            </m:r>
                            <m:r>
                              <a:rPr kumimoji="1" lang="en-US" altLang="ja-JP" i="1">
                                <a:solidFill>
                                  <a:srgbClr val="494949"/>
                                </a:solidFill>
                                <a:latin typeface="Cambria Math" panose="02040503050406030204" pitchFamily="18" charset="0"/>
                              </a:rPr>
                              <m:t>+</m:t>
                            </m:r>
                            <m:d>
                              <m:dPr>
                                <m:ctrlPr>
                                  <a:rPr kumimoji="1" lang="en-US" altLang="ja-JP" i="1">
                                    <a:solidFill>
                                      <a:srgbClr val="494949"/>
                                    </a:solidFill>
                                    <a:latin typeface="Cambria Math" panose="02040503050406030204" pitchFamily="18" charset="0"/>
                                  </a:rPr>
                                </m:ctrlPr>
                              </m:dPr>
                              <m:e>
                                <m:r>
                                  <a:rPr kumimoji="1" lang="en-US" altLang="ja-JP" i="1">
                                    <a:solidFill>
                                      <a:srgbClr val="494949"/>
                                    </a:solidFill>
                                    <a:latin typeface="Cambria Math" panose="02040503050406030204" pitchFamily="18" charset="0"/>
                                  </a:rPr>
                                  <m:t>90−72</m:t>
                                </m:r>
                              </m:e>
                            </m:d>
                            <m:r>
                              <a:rPr kumimoji="1" lang="en-US" altLang="ja-JP" i="1" baseline="30000">
                                <a:solidFill>
                                  <a:srgbClr val="494949"/>
                                </a:solidFill>
                                <a:latin typeface="Cambria Math" panose="02040503050406030204" pitchFamily="18" charset="0"/>
                              </a:rPr>
                              <m:t>2</m:t>
                            </m:r>
                          </m:num>
                          <m:den>
                            <m:r>
                              <a:rPr kumimoji="1" lang="en-US" altLang="ja-JP" i="1">
                                <a:solidFill>
                                  <a:srgbClr val="494949"/>
                                </a:solidFill>
                                <a:latin typeface="Cambria Math" panose="02040503050406030204" pitchFamily="18" charset="0"/>
                              </a:rPr>
                              <m:t>5</m:t>
                            </m:r>
                          </m:den>
                        </m:f>
                      </m:e>
                    </m:rad>
                  </m:oMath>
                </a14:m>
                <a:r>
                  <a:rPr kumimoji="1" lang="en-US" altLang="ja-JP" dirty="0">
                    <a:solidFill>
                      <a:srgbClr val="494949"/>
                    </a:solidFill>
                  </a:rPr>
                  <a:t> = 19.39</a:t>
                </a:r>
                <a:endParaRPr kumimoji="1" lang="ja-JP" altLang="en-US" dirty="0">
                  <a:solidFill>
                    <a:srgbClr val="494949"/>
                  </a:solidFill>
                </a:endParaRPr>
              </a:p>
            </p:txBody>
          </p:sp>
        </mc:Choice>
        <mc:Fallback xmlns="">
          <p:sp>
            <p:nvSpPr>
              <p:cNvPr id="31" name="テキスト ボックス 30">
                <a:extLst>
                  <a:ext uri="{FF2B5EF4-FFF2-40B4-BE49-F238E27FC236}">
                    <a16:creationId xmlns:a16="http://schemas.microsoft.com/office/drawing/2014/main" id="{F10503A9-2CC8-475A-A01A-FF4DAAB37828}"/>
                  </a:ext>
                </a:extLst>
              </p:cNvPr>
              <p:cNvSpPr txBox="1">
                <a:spLocks noRot="1" noChangeAspect="1" noMove="1" noResize="1" noEditPoints="1" noAdjustHandles="1" noChangeArrowheads="1" noChangeShapeType="1" noTextEdit="1"/>
              </p:cNvSpPr>
              <p:nvPr/>
            </p:nvSpPr>
            <p:spPr>
              <a:xfrm>
                <a:off x="2349255" y="2506882"/>
                <a:ext cx="6834281" cy="563680"/>
              </a:xfrm>
              <a:prstGeom prst="rect">
                <a:avLst/>
              </a:prstGeom>
              <a:blipFill>
                <a:blip r:embed="rId4"/>
                <a:stretch>
                  <a:fillRect l="-2052" b="-9677"/>
                </a:stretch>
              </a:blipFill>
            </p:spPr>
            <p:txBody>
              <a:bodyPr/>
              <a:lstStyle/>
              <a:p>
                <a:r>
                  <a:rPr lang="ja-JP" altLang="en-US">
                    <a:noFill/>
                  </a:rPr>
                  <a:t> </a:t>
                </a:r>
              </a:p>
            </p:txBody>
          </p:sp>
        </mc:Fallback>
      </mc:AlternateContent>
      <p:sp>
        <p:nvSpPr>
          <p:cNvPr id="33" name="テキスト ボックス 32">
            <a:extLst>
              <a:ext uri="{FF2B5EF4-FFF2-40B4-BE49-F238E27FC236}">
                <a16:creationId xmlns:a16="http://schemas.microsoft.com/office/drawing/2014/main" id="{35C0713B-277A-4F7E-BCF9-09F7A23AFD22}"/>
              </a:ext>
            </a:extLst>
          </p:cNvPr>
          <p:cNvSpPr txBox="1"/>
          <p:nvPr/>
        </p:nvSpPr>
        <p:spPr>
          <a:xfrm>
            <a:off x="2270125" y="3243097"/>
            <a:ext cx="5446446" cy="307777"/>
          </a:xfrm>
          <a:prstGeom prst="rect">
            <a:avLst/>
          </a:prstGeom>
          <a:noFill/>
        </p:spPr>
        <p:txBody>
          <a:bodyPr wrap="square" rtlCol="0">
            <a:spAutoFit/>
          </a:bodyPr>
          <a:lstStyle/>
          <a:p>
            <a:pPr defTabSz="914400" fontAlgn="base">
              <a:spcBef>
                <a:spcPct val="0"/>
              </a:spcBef>
              <a:spcAft>
                <a:spcPct val="0"/>
              </a:spcAft>
            </a:pPr>
            <a:r>
              <a:rPr kumimoji="1" lang="ja-JP" altLang="en-US" sz="1400" b="1" dirty="0">
                <a:solidFill>
                  <a:srgbClr val="494949"/>
                </a:solidFill>
                <a:latin typeface="+mn-ea"/>
              </a:rPr>
              <a:t>それぞれに対して、平均を引いて標準偏差で割る</a:t>
            </a:r>
            <a:endParaRPr kumimoji="1" lang="en-US" altLang="ja-JP" sz="1400" b="1" dirty="0">
              <a:solidFill>
                <a:srgbClr val="494949"/>
              </a:solidFill>
              <a:latin typeface="+mn-ea"/>
            </a:endParaRPr>
          </a:p>
        </p:txBody>
      </p:sp>
      <p:sp>
        <p:nvSpPr>
          <p:cNvPr id="34" name="テキスト ボックス 33">
            <a:extLst>
              <a:ext uri="{FF2B5EF4-FFF2-40B4-BE49-F238E27FC236}">
                <a16:creationId xmlns:a16="http://schemas.microsoft.com/office/drawing/2014/main" id="{677A9669-0C6F-4489-B44C-DDEEE3C92895}"/>
              </a:ext>
            </a:extLst>
          </p:cNvPr>
          <p:cNvSpPr txBox="1"/>
          <p:nvPr/>
        </p:nvSpPr>
        <p:spPr>
          <a:xfrm>
            <a:off x="2270125" y="4308318"/>
            <a:ext cx="4583450" cy="307777"/>
          </a:xfrm>
          <a:prstGeom prst="rect">
            <a:avLst/>
          </a:prstGeom>
          <a:noFill/>
        </p:spPr>
        <p:txBody>
          <a:bodyPr wrap="square" rtlCol="0">
            <a:spAutoFit/>
          </a:bodyPr>
          <a:lstStyle/>
          <a:p>
            <a:pPr defTabSz="914400" fontAlgn="base">
              <a:spcBef>
                <a:spcPct val="0"/>
              </a:spcBef>
              <a:spcAft>
                <a:spcPct val="0"/>
              </a:spcAft>
            </a:pPr>
            <a:r>
              <a:rPr kumimoji="1" lang="ja-JP" altLang="en-US" sz="1400" b="1" dirty="0">
                <a:solidFill>
                  <a:srgbClr val="494949"/>
                </a:solidFill>
                <a:latin typeface="+mn-ea"/>
              </a:rPr>
              <a:t>標準化後の値　</a:t>
            </a:r>
            <a:r>
              <a:rPr kumimoji="1" lang="en-US" altLang="ja-JP" sz="1400" b="1" dirty="0">
                <a:solidFill>
                  <a:srgbClr val="494949"/>
                </a:solidFill>
                <a:latin typeface="+mn-ea"/>
              </a:rPr>
              <a:t>[0.92, 0.41, -1.65, -0.62, 0.92]</a:t>
            </a:r>
            <a:endParaRPr kumimoji="1" lang="ja-JP" altLang="en-US" sz="1400" b="1" dirty="0">
              <a:solidFill>
                <a:srgbClr val="494949"/>
              </a:solidFill>
              <a:latin typeface="+mn-ea"/>
            </a:endParaRPr>
          </a:p>
        </p:txBody>
      </p:sp>
      <p:sp>
        <p:nvSpPr>
          <p:cNvPr id="10" name="テキスト ボックス 9">
            <a:extLst>
              <a:ext uri="{FF2B5EF4-FFF2-40B4-BE49-F238E27FC236}">
                <a16:creationId xmlns:a16="http://schemas.microsoft.com/office/drawing/2014/main" id="{ABE6905F-557B-47AA-BC8E-B6B7CDFF70C1}"/>
              </a:ext>
            </a:extLst>
          </p:cNvPr>
          <p:cNvSpPr txBox="1"/>
          <p:nvPr/>
        </p:nvSpPr>
        <p:spPr>
          <a:xfrm>
            <a:off x="1524255" y="1057354"/>
            <a:ext cx="2757289" cy="384917"/>
          </a:xfrm>
          <a:prstGeom prst="rect">
            <a:avLst/>
          </a:prstGeom>
        </p:spPr>
        <p:txBody>
          <a:bodyPr vert="horz" wrap="none" lIns="91440" tIns="45720" rIns="91440" bIns="45720" rtlCol="0">
            <a:noAutofit/>
          </a:bodyPr>
          <a:lstStyle>
            <a:defPPr>
              <a:defRPr lang="en-US"/>
            </a:defPPr>
            <a:lvl1pPr marL="357188" marR="0" indent="-357188" defTabSz="914400" fontAlgn="base">
              <a:lnSpc>
                <a:spcPct val="100000"/>
              </a:lnSpc>
              <a:spcBef>
                <a:spcPts val="0"/>
              </a:spcBef>
              <a:spcAft>
                <a:spcPts val="600"/>
              </a:spcAft>
              <a:buClr>
                <a:schemeClr val="tx1">
                  <a:lumMod val="75000"/>
                  <a:lumOff val="25000"/>
                </a:schemeClr>
              </a:buClr>
              <a:buSzTx/>
              <a:buFont typeface="Wingdings" panose="05000000000000000000" pitchFamily="2" charset="2"/>
              <a:buChar char="n"/>
              <a:tabLst/>
              <a:defRPr kumimoji="1" sz="2000" b="1" baseline="0">
                <a:solidFill>
                  <a:schemeClr val="tx1">
                    <a:lumMod val="75000"/>
                    <a:lumOff val="25000"/>
                  </a:schemeClr>
                </a:solidFill>
                <a:latin typeface="メイリオ" panose="020B0604030504040204" pitchFamily="50" charset="-128"/>
                <a:ea typeface="メイリオ" panose="020B0604030504040204" pitchFamily="50" charset="-128"/>
              </a:defRPr>
            </a:lvl1pPr>
            <a:lvl2pPr marL="742950" marR="0" indent="-285750" defTabSz="914400" fontAlgn="base">
              <a:lnSpc>
                <a:spcPct val="100000"/>
              </a:lnSpc>
              <a:spcBef>
                <a:spcPct val="20000"/>
              </a:spcBef>
              <a:spcAft>
                <a:spcPct val="0"/>
              </a:spcAft>
              <a:buClr>
                <a:schemeClr val="tx1"/>
              </a:buClr>
              <a:buSzTx/>
              <a:buFont typeface="Wingdings" panose="05000000000000000000" pitchFamily="2" charset="2"/>
              <a:buChar char="l"/>
              <a:tabLst/>
              <a:defRPr kumimoji="1" sz="2800" baseline="0">
                <a:solidFill>
                  <a:schemeClr val="tx1">
                    <a:lumMod val="75000"/>
                    <a:lumOff val="25000"/>
                  </a:schemeClr>
                </a:solidFill>
                <a:latin typeface="メイリオ" panose="020B0604030504040204" pitchFamily="50" charset="-128"/>
                <a:ea typeface="メイリオ" panose="020B0604030504040204" pitchFamily="50" charset="-128"/>
              </a:defRPr>
            </a:lvl2pPr>
            <a:lvl3pPr marL="1143000" marR="0" indent="-22860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3pPr>
            <a:lvl4pPr marL="1714500" marR="0" indent="-34290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4pPr>
            <a:lvl5pPr marL="2114550" marR="0" indent="-28575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5pPr>
            <a:lvl6pPr marL="2514600" indent="-228600" defTabSz="914400">
              <a:lnSpc>
                <a:spcPct val="90000"/>
              </a:lnSpc>
              <a:spcBef>
                <a:spcPts val="500"/>
              </a:spcBef>
              <a:buFont typeface="Arial" panose="020B0604020202020204" pitchFamily="34" charset="0"/>
              <a:buChar char="•"/>
              <a:defRPr kumimoji="1"/>
            </a:lvl6pPr>
            <a:lvl7pPr marL="2971800" indent="-228600" defTabSz="914400">
              <a:lnSpc>
                <a:spcPct val="90000"/>
              </a:lnSpc>
              <a:spcBef>
                <a:spcPts val="500"/>
              </a:spcBef>
              <a:buFont typeface="Arial" panose="020B0604020202020204" pitchFamily="34" charset="0"/>
              <a:buChar char="•"/>
              <a:defRPr kumimoji="1"/>
            </a:lvl7pPr>
            <a:lvl8pPr marL="3429000" indent="-228600" defTabSz="914400">
              <a:lnSpc>
                <a:spcPct val="90000"/>
              </a:lnSpc>
              <a:spcBef>
                <a:spcPts val="500"/>
              </a:spcBef>
              <a:buFont typeface="Arial" panose="020B0604020202020204" pitchFamily="34" charset="0"/>
              <a:buChar char="•"/>
              <a:defRPr kumimoji="1"/>
            </a:lvl8pPr>
            <a:lvl9pPr marL="3886200" indent="-228600" defTabSz="914400">
              <a:lnSpc>
                <a:spcPct val="90000"/>
              </a:lnSpc>
              <a:spcBef>
                <a:spcPts val="500"/>
              </a:spcBef>
              <a:buFont typeface="Arial" panose="020B0604020202020204" pitchFamily="34" charset="0"/>
              <a:buChar char="•"/>
              <a:defRPr kumimoji="1"/>
            </a:lvl9pPr>
          </a:lstStyle>
          <a:p>
            <a:pPr>
              <a:buClr>
                <a:srgbClr val="F36C37"/>
              </a:buClr>
              <a:buFont typeface="Wingdings" panose="05000000000000000000" pitchFamily="2" charset="2"/>
              <a:buChar char="l"/>
            </a:pPr>
            <a:r>
              <a:rPr lang="ja-JP" altLang="en-US" sz="1800" dirty="0"/>
              <a:t>標準化の計算例</a:t>
            </a:r>
            <a:endParaRPr lang="en-US" altLang="ja-JP" sz="1400" b="1" dirty="0">
              <a:solidFill>
                <a:srgbClr val="494949"/>
              </a:solidFill>
            </a:endParaRPr>
          </a:p>
        </p:txBody>
      </p:sp>
      <p:sp>
        <p:nvSpPr>
          <p:cNvPr id="12" name="正方形/長方形 11">
            <a:extLst>
              <a:ext uri="{FF2B5EF4-FFF2-40B4-BE49-F238E27FC236}">
                <a16:creationId xmlns:a16="http://schemas.microsoft.com/office/drawing/2014/main" id="{B8482123-801F-4152-8593-0E6A83173923}"/>
              </a:ext>
            </a:extLst>
          </p:cNvPr>
          <p:cNvSpPr/>
          <p:nvPr/>
        </p:nvSpPr>
        <p:spPr bwMode="auto">
          <a:xfrm>
            <a:off x="1459882" y="4989193"/>
            <a:ext cx="9121629" cy="1411589"/>
          </a:xfrm>
          <a:prstGeom prst="rect">
            <a:avLst/>
          </a:prstGeom>
          <a:solidFill>
            <a:srgbClr val="ECECEC"/>
          </a:solidFill>
          <a:ln w="12700">
            <a:noFill/>
          </a:ln>
          <a:effectLst/>
        </p:spPr>
        <p:style>
          <a:lnRef idx="1">
            <a:schemeClr val="accent1"/>
          </a:lnRef>
          <a:fillRef idx="2">
            <a:schemeClr val="accent1"/>
          </a:fillRef>
          <a:effectRef idx="1">
            <a:schemeClr val="accent1"/>
          </a:effectRef>
          <a:fontRef idx="minor">
            <a:schemeClr val="dk1"/>
          </a:fontRef>
        </p:style>
        <p:txBody>
          <a:bodyPr vert="horz" wrap="square" lIns="84406" tIns="42203" rIns="84406" bIns="42203" numCol="1" rtlCol="0" anchor="t" anchorCtr="0" compatLnSpc="1">
            <a:prstTxWarp prst="textNoShape">
              <a:avLst/>
            </a:prstTxWarp>
            <a:normAutofit/>
          </a:bodyPr>
          <a:lstStyle/>
          <a:p>
            <a:endParaRPr lang="en-US" altLang="ja-JP" sz="1400" b="0" dirty="0">
              <a:solidFill>
                <a:srgbClr val="000000"/>
              </a:solidFill>
              <a:effectLst/>
              <a:latin typeface="+mn-ea"/>
            </a:endParaRPr>
          </a:p>
          <a:p>
            <a:endParaRPr lang="en-US" altLang="ja-JP" sz="1400" dirty="0">
              <a:solidFill>
                <a:srgbClr val="000000"/>
              </a:solidFill>
              <a:latin typeface="+mn-ea"/>
            </a:endParaRPr>
          </a:p>
          <a:p>
            <a:r>
              <a:rPr lang="fr-FR" altLang="ja-JP" sz="1400" b="0" dirty="0">
                <a:solidFill>
                  <a:srgbClr val="000000"/>
                </a:solidFill>
                <a:effectLst/>
                <a:latin typeface="+mn-ea"/>
              </a:rPr>
              <a:t>train_x_mean = train_x.mean()</a:t>
            </a:r>
            <a:r>
              <a:rPr lang="en-US" altLang="ja-JP" sz="1400" b="0" dirty="0">
                <a:solidFill>
                  <a:srgbClr val="000000"/>
                </a:solidFill>
                <a:effectLst/>
                <a:latin typeface="+mn-ea"/>
              </a:rPr>
              <a:t>				</a:t>
            </a:r>
            <a:r>
              <a:rPr lang="en-US" altLang="ja-JP" sz="1400" b="0" dirty="0">
                <a:solidFill>
                  <a:srgbClr val="00879E"/>
                </a:solidFill>
                <a:effectLst/>
                <a:latin typeface="+mn-ea"/>
              </a:rPr>
              <a:t>#</a:t>
            </a:r>
            <a:r>
              <a:rPr lang="ja-JP" altLang="en-US" sz="1400" dirty="0">
                <a:solidFill>
                  <a:srgbClr val="00879E"/>
                </a:solidFill>
                <a:latin typeface="+mn-ea"/>
              </a:rPr>
              <a:t> </a:t>
            </a:r>
            <a:r>
              <a:rPr lang="ja-JP" altLang="en-US" sz="1400" b="0" dirty="0">
                <a:solidFill>
                  <a:srgbClr val="00879E"/>
                </a:solidFill>
                <a:effectLst/>
                <a:latin typeface="+mn-ea"/>
              </a:rPr>
              <a:t>訓練データ説明変数の各列の平均を計算する</a:t>
            </a:r>
            <a:endParaRPr lang="en-US" altLang="ja-JP" sz="1400" b="0" dirty="0">
              <a:solidFill>
                <a:srgbClr val="00879E"/>
              </a:solidFill>
              <a:effectLst/>
              <a:latin typeface="+mn-ea"/>
            </a:endParaRPr>
          </a:p>
          <a:p>
            <a:r>
              <a:rPr lang="fr-FR" altLang="ja-JP" sz="1400" b="0" dirty="0">
                <a:solidFill>
                  <a:srgbClr val="000000"/>
                </a:solidFill>
                <a:effectLst/>
                <a:latin typeface="+mn-ea"/>
              </a:rPr>
              <a:t>train_x_std = train_x.std()</a:t>
            </a:r>
            <a:r>
              <a:rPr lang="en-US" altLang="ja-JP" sz="1400" b="0" dirty="0">
                <a:solidFill>
                  <a:srgbClr val="000000"/>
                </a:solidFill>
                <a:effectLst/>
                <a:latin typeface="+mn-ea"/>
              </a:rPr>
              <a:t>					</a:t>
            </a:r>
            <a:r>
              <a:rPr lang="en-US" altLang="ja-JP" sz="1400" b="0" dirty="0">
                <a:solidFill>
                  <a:srgbClr val="00879E"/>
                </a:solidFill>
                <a:effectLst/>
                <a:latin typeface="+mn-ea"/>
              </a:rPr>
              <a:t># </a:t>
            </a:r>
            <a:r>
              <a:rPr lang="ja-JP" altLang="en-US" sz="1400" b="0" dirty="0">
                <a:solidFill>
                  <a:srgbClr val="00879E"/>
                </a:solidFill>
                <a:effectLst/>
                <a:latin typeface="+mn-ea"/>
              </a:rPr>
              <a:t>訓練データ説明変数の各列の標準偏差を計算する</a:t>
            </a:r>
            <a:endParaRPr lang="en-US" altLang="ja-JP" sz="1400" b="0" dirty="0">
              <a:solidFill>
                <a:srgbClr val="00879E"/>
              </a:solidFill>
              <a:effectLst/>
              <a:latin typeface="+mn-ea"/>
            </a:endParaRPr>
          </a:p>
          <a:p>
            <a:r>
              <a:rPr lang="fr-FR" altLang="ja-JP" sz="1400" b="0" dirty="0">
                <a:solidFill>
                  <a:srgbClr val="000000"/>
                </a:solidFill>
                <a:effectLst/>
                <a:latin typeface="+mn-ea"/>
              </a:rPr>
              <a:t>train_x_scaled = (train_x - train_x_mean) / train_x_std</a:t>
            </a:r>
            <a:r>
              <a:rPr lang="en-US" altLang="ja-JP" sz="1400" b="0" dirty="0">
                <a:solidFill>
                  <a:srgbClr val="000000"/>
                </a:solidFill>
                <a:effectLst/>
                <a:latin typeface="+mn-ea"/>
              </a:rPr>
              <a:t>	</a:t>
            </a:r>
            <a:r>
              <a:rPr lang="en-US" altLang="ja-JP" sz="1400" b="0" dirty="0">
                <a:solidFill>
                  <a:srgbClr val="00879E"/>
                </a:solidFill>
                <a:effectLst/>
                <a:latin typeface="+mn-ea"/>
              </a:rPr>
              <a:t># </a:t>
            </a:r>
            <a:r>
              <a:rPr lang="ja-JP" altLang="en-US" sz="1400" b="0" dirty="0">
                <a:solidFill>
                  <a:srgbClr val="00879E"/>
                </a:solidFill>
                <a:effectLst/>
                <a:latin typeface="+mn-ea"/>
              </a:rPr>
              <a:t>訓練データの標準化を行う</a:t>
            </a:r>
            <a:endParaRPr lang="en-US" altLang="ja-JP" sz="1400" b="0" dirty="0">
              <a:solidFill>
                <a:srgbClr val="00879E"/>
              </a:solidFill>
              <a:effectLst/>
              <a:latin typeface="+mn-ea"/>
            </a:endParaRPr>
          </a:p>
          <a:p>
            <a:r>
              <a:rPr lang="en-US" altLang="ja-JP" sz="1400" b="0" dirty="0" err="1">
                <a:solidFill>
                  <a:srgbClr val="000000"/>
                </a:solidFill>
                <a:effectLst/>
                <a:latin typeface="+mn-ea"/>
              </a:rPr>
              <a:t>val_x_scaled</a:t>
            </a:r>
            <a:r>
              <a:rPr lang="en-US" altLang="ja-JP" sz="1400" b="0" dirty="0">
                <a:solidFill>
                  <a:srgbClr val="000000"/>
                </a:solidFill>
                <a:effectLst/>
                <a:latin typeface="+mn-ea"/>
              </a:rPr>
              <a:t> = (</a:t>
            </a:r>
            <a:r>
              <a:rPr lang="en-US" altLang="ja-JP" sz="1400" b="0" dirty="0" err="1">
                <a:solidFill>
                  <a:srgbClr val="000000"/>
                </a:solidFill>
                <a:effectLst/>
                <a:latin typeface="+mn-ea"/>
              </a:rPr>
              <a:t>val_x</a:t>
            </a:r>
            <a:r>
              <a:rPr lang="en-US" altLang="ja-JP" sz="1400" b="0" dirty="0">
                <a:solidFill>
                  <a:srgbClr val="000000"/>
                </a:solidFill>
                <a:effectLst/>
                <a:latin typeface="+mn-ea"/>
              </a:rPr>
              <a:t> - </a:t>
            </a:r>
            <a:r>
              <a:rPr lang="en-US" altLang="ja-JP" sz="1400" b="0" dirty="0" err="1">
                <a:solidFill>
                  <a:srgbClr val="000000"/>
                </a:solidFill>
                <a:effectLst/>
                <a:latin typeface="+mn-ea"/>
              </a:rPr>
              <a:t>train_x_mean</a:t>
            </a:r>
            <a:r>
              <a:rPr lang="en-US" altLang="ja-JP" sz="1400" b="0" dirty="0">
                <a:solidFill>
                  <a:srgbClr val="000000"/>
                </a:solidFill>
                <a:effectLst/>
                <a:latin typeface="+mn-ea"/>
              </a:rPr>
              <a:t>) / </a:t>
            </a:r>
            <a:r>
              <a:rPr lang="en-US" altLang="ja-JP" sz="1400" b="0" dirty="0" err="1">
                <a:solidFill>
                  <a:srgbClr val="000000"/>
                </a:solidFill>
                <a:effectLst/>
                <a:latin typeface="+mn-ea"/>
              </a:rPr>
              <a:t>train_x_std</a:t>
            </a:r>
            <a:r>
              <a:rPr lang="en-US" altLang="ja-JP" sz="1400" b="0" dirty="0">
                <a:solidFill>
                  <a:srgbClr val="000000"/>
                </a:solidFill>
                <a:effectLst/>
                <a:latin typeface="+mn-ea"/>
              </a:rPr>
              <a:t>		</a:t>
            </a:r>
            <a:r>
              <a:rPr lang="en-US" altLang="ja-JP" sz="1400" b="0" dirty="0">
                <a:solidFill>
                  <a:srgbClr val="00879E"/>
                </a:solidFill>
                <a:effectLst/>
                <a:latin typeface="+mn-ea"/>
              </a:rPr>
              <a:t># </a:t>
            </a:r>
            <a:r>
              <a:rPr lang="ja-JP" altLang="en-US" sz="1400" b="0" dirty="0">
                <a:solidFill>
                  <a:srgbClr val="00879E"/>
                </a:solidFill>
                <a:effectLst/>
                <a:latin typeface="+mn-ea"/>
              </a:rPr>
              <a:t>検証データの標準化を行う</a:t>
            </a:r>
            <a:endParaRPr lang="en-US" altLang="ja-JP" sz="1400" b="0" dirty="0">
              <a:solidFill>
                <a:srgbClr val="00879E"/>
              </a:solidFill>
              <a:effectLst/>
              <a:latin typeface="+mn-ea"/>
            </a:endParaRPr>
          </a:p>
        </p:txBody>
      </p:sp>
      <p:sp>
        <p:nvSpPr>
          <p:cNvPr id="13" name="テキスト ボックス 12">
            <a:extLst>
              <a:ext uri="{FF2B5EF4-FFF2-40B4-BE49-F238E27FC236}">
                <a16:creationId xmlns:a16="http://schemas.microsoft.com/office/drawing/2014/main" id="{68491DDE-22FF-4148-933A-185587FDACA3}"/>
              </a:ext>
            </a:extLst>
          </p:cNvPr>
          <p:cNvSpPr txBox="1"/>
          <p:nvPr/>
        </p:nvSpPr>
        <p:spPr>
          <a:xfrm>
            <a:off x="1524254" y="5034336"/>
            <a:ext cx="7017318" cy="384917"/>
          </a:xfrm>
          <a:prstGeom prst="rect">
            <a:avLst/>
          </a:prstGeom>
        </p:spPr>
        <p:txBody>
          <a:bodyPr vert="horz" wrap="none" lIns="91440" tIns="45720" rIns="91440" bIns="45720" rtlCol="0">
            <a:noAutofit/>
          </a:bodyPr>
          <a:lstStyle>
            <a:defPPr>
              <a:defRPr lang="en-US"/>
            </a:defPPr>
            <a:lvl1pPr marL="357188" marR="0" indent="-357188" defTabSz="914400" fontAlgn="base">
              <a:lnSpc>
                <a:spcPct val="100000"/>
              </a:lnSpc>
              <a:spcBef>
                <a:spcPts val="0"/>
              </a:spcBef>
              <a:spcAft>
                <a:spcPts val="600"/>
              </a:spcAft>
              <a:buClr>
                <a:schemeClr val="tx1">
                  <a:lumMod val="75000"/>
                  <a:lumOff val="25000"/>
                </a:schemeClr>
              </a:buClr>
              <a:buSzTx/>
              <a:buFont typeface="Wingdings" panose="05000000000000000000" pitchFamily="2" charset="2"/>
              <a:buChar char="n"/>
              <a:tabLst/>
              <a:defRPr kumimoji="1" sz="2000" b="1" baseline="0">
                <a:solidFill>
                  <a:schemeClr val="tx1">
                    <a:lumMod val="75000"/>
                    <a:lumOff val="25000"/>
                  </a:schemeClr>
                </a:solidFill>
                <a:latin typeface="メイリオ" panose="020B0604030504040204" pitchFamily="50" charset="-128"/>
                <a:ea typeface="メイリオ" panose="020B0604030504040204" pitchFamily="50" charset="-128"/>
              </a:defRPr>
            </a:lvl1pPr>
            <a:lvl2pPr marL="742950" marR="0" indent="-285750" defTabSz="914400" fontAlgn="base">
              <a:lnSpc>
                <a:spcPct val="100000"/>
              </a:lnSpc>
              <a:spcBef>
                <a:spcPct val="20000"/>
              </a:spcBef>
              <a:spcAft>
                <a:spcPct val="0"/>
              </a:spcAft>
              <a:buClr>
                <a:schemeClr val="tx1"/>
              </a:buClr>
              <a:buSzTx/>
              <a:buFont typeface="Wingdings" panose="05000000000000000000" pitchFamily="2" charset="2"/>
              <a:buChar char="l"/>
              <a:tabLst/>
              <a:defRPr kumimoji="1" sz="2800" baseline="0">
                <a:solidFill>
                  <a:schemeClr val="tx1">
                    <a:lumMod val="75000"/>
                    <a:lumOff val="25000"/>
                  </a:schemeClr>
                </a:solidFill>
                <a:latin typeface="メイリオ" panose="020B0604030504040204" pitchFamily="50" charset="-128"/>
                <a:ea typeface="メイリオ" panose="020B0604030504040204" pitchFamily="50" charset="-128"/>
              </a:defRPr>
            </a:lvl2pPr>
            <a:lvl3pPr marL="1143000" marR="0" indent="-22860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3pPr>
            <a:lvl4pPr marL="1714500" marR="0" indent="-34290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4pPr>
            <a:lvl5pPr marL="2114550" marR="0" indent="-28575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5pPr>
            <a:lvl6pPr marL="2514600" indent="-228600" defTabSz="914400">
              <a:lnSpc>
                <a:spcPct val="90000"/>
              </a:lnSpc>
              <a:spcBef>
                <a:spcPts val="500"/>
              </a:spcBef>
              <a:buFont typeface="Arial" panose="020B0604020202020204" pitchFamily="34" charset="0"/>
              <a:buChar char="•"/>
              <a:defRPr kumimoji="1"/>
            </a:lvl6pPr>
            <a:lvl7pPr marL="2971800" indent="-228600" defTabSz="914400">
              <a:lnSpc>
                <a:spcPct val="90000"/>
              </a:lnSpc>
              <a:spcBef>
                <a:spcPts val="500"/>
              </a:spcBef>
              <a:buFont typeface="Arial" panose="020B0604020202020204" pitchFamily="34" charset="0"/>
              <a:buChar char="•"/>
              <a:defRPr kumimoji="1"/>
            </a:lvl7pPr>
            <a:lvl8pPr marL="3429000" indent="-228600" defTabSz="914400">
              <a:lnSpc>
                <a:spcPct val="90000"/>
              </a:lnSpc>
              <a:spcBef>
                <a:spcPts val="500"/>
              </a:spcBef>
              <a:buFont typeface="Arial" panose="020B0604020202020204" pitchFamily="34" charset="0"/>
              <a:buChar char="•"/>
              <a:defRPr kumimoji="1"/>
            </a:lvl8pPr>
            <a:lvl9pPr marL="3886200" indent="-228600" defTabSz="914400">
              <a:lnSpc>
                <a:spcPct val="90000"/>
              </a:lnSpc>
              <a:spcBef>
                <a:spcPts val="500"/>
              </a:spcBef>
              <a:buFont typeface="Arial" panose="020B0604020202020204" pitchFamily="34" charset="0"/>
              <a:buChar char="•"/>
              <a:defRPr kumimoji="1"/>
            </a:lvl9pPr>
          </a:lstStyle>
          <a:p>
            <a:pPr>
              <a:buClr>
                <a:srgbClr val="F36C37"/>
              </a:buClr>
              <a:buFont typeface="Wingdings" panose="05000000000000000000" pitchFamily="2" charset="2"/>
              <a:buChar char="l"/>
            </a:pPr>
            <a:r>
              <a:rPr lang="en-US" altLang="ja-JP" sz="1800" b="1" dirty="0">
                <a:solidFill>
                  <a:srgbClr val="494949"/>
                </a:solidFill>
              </a:rPr>
              <a:t>pandas</a:t>
            </a:r>
            <a:r>
              <a:rPr lang="ja-JP" altLang="en-US" sz="1800" b="1" dirty="0">
                <a:solidFill>
                  <a:srgbClr val="494949"/>
                </a:solidFill>
              </a:rPr>
              <a:t>の</a:t>
            </a:r>
            <a:r>
              <a:rPr lang="en-US" altLang="ja-JP" sz="1800" b="1" dirty="0" err="1">
                <a:solidFill>
                  <a:srgbClr val="494949"/>
                </a:solidFill>
              </a:rPr>
              <a:t>DataFrame</a:t>
            </a:r>
            <a:r>
              <a:rPr lang="ja-JP" altLang="en-US" sz="1800" b="1" dirty="0">
                <a:solidFill>
                  <a:srgbClr val="494949"/>
                </a:solidFill>
              </a:rPr>
              <a:t>型で計算をする場合</a:t>
            </a:r>
            <a:endParaRPr lang="en-US" altLang="ja-JP" sz="1400" b="1" dirty="0">
              <a:solidFill>
                <a:srgbClr val="494949"/>
              </a:solidFill>
            </a:endParaRPr>
          </a:p>
        </p:txBody>
      </p:sp>
      <p:sp>
        <p:nvSpPr>
          <p:cNvPr id="14" name="テキスト ボックス 13">
            <a:extLst>
              <a:ext uri="{FF2B5EF4-FFF2-40B4-BE49-F238E27FC236}">
                <a16:creationId xmlns:a16="http://schemas.microsoft.com/office/drawing/2014/main" id="{CD1B318F-B508-41C9-8772-5EEA715F043C}"/>
              </a:ext>
            </a:extLst>
          </p:cNvPr>
          <p:cNvSpPr txBox="1"/>
          <p:nvPr/>
        </p:nvSpPr>
        <p:spPr>
          <a:xfrm>
            <a:off x="2349255" y="3649176"/>
            <a:ext cx="7223370" cy="523220"/>
          </a:xfrm>
          <a:prstGeom prst="rect">
            <a:avLst/>
          </a:prstGeom>
          <a:noFill/>
        </p:spPr>
        <p:txBody>
          <a:bodyPr wrap="square" rtlCol="0">
            <a:spAutoFit/>
          </a:bodyPr>
          <a:lstStyle/>
          <a:p>
            <a:pPr defTabSz="914400" fontAlgn="base">
              <a:spcBef>
                <a:spcPct val="0"/>
              </a:spcBef>
              <a:spcAft>
                <a:spcPct val="0"/>
              </a:spcAft>
            </a:pPr>
            <a:r>
              <a:rPr kumimoji="1" lang="en-US" altLang="ja-JP" sz="1400" dirty="0">
                <a:solidFill>
                  <a:srgbClr val="494949"/>
                </a:solidFill>
                <a:latin typeface="Cambria Math" panose="02040503050406030204" pitchFamily="18" charset="0"/>
                <a:ea typeface="Cambria Math" panose="02040503050406030204" pitchFamily="18" charset="0"/>
              </a:rPr>
              <a:t>(90 - 72) / 19.39  = 0.92</a:t>
            </a:r>
            <a:r>
              <a:rPr kumimoji="1" lang="ja-JP" altLang="en-US" sz="1400" dirty="0">
                <a:solidFill>
                  <a:srgbClr val="494949"/>
                </a:solidFill>
                <a:latin typeface="Cambria Math" panose="02040503050406030204" pitchFamily="18" charset="0"/>
              </a:rPr>
              <a:t>、 </a:t>
            </a:r>
            <a:r>
              <a:rPr kumimoji="1" lang="en-US" altLang="ja-JP" sz="1400" dirty="0">
                <a:solidFill>
                  <a:srgbClr val="494949"/>
                </a:solidFill>
                <a:latin typeface="Cambria Math" panose="02040503050406030204" pitchFamily="18" charset="0"/>
                <a:ea typeface="Cambria Math" panose="02040503050406030204" pitchFamily="18" charset="0"/>
              </a:rPr>
              <a:t>(80 - 72) / 19.39 = 0.41</a:t>
            </a:r>
            <a:r>
              <a:rPr kumimoji="1" lang="ja-JP" altLang="en-US" sz="1400" dirty="0">
                <a:solidFill>
                  <a:srgbClr val="494949"/>
                </a:solidFill>
                <a:latin typeface="Cambria Math" panose="02040503050406030204" pitchFamily="18" charset="0"/>
                <a:ea typeface="Cambria Math" panose="02040503050406030204" pitchFamily="18" charset="0"/>
              </a:rPr>
              <a:t>、</a:t>
            </a:r>
            <a:r>
              <a:rPr kumimoji="1" lang="en-US" altLang="ja-JP" sz="1400" dirty="0">
                <a:solidFill>
                  <a:srgbClr val="494949"/>
                </a:solidFill>
                <a:latin typeface="Cambria Math" panose="02040503050406030204" pitchFamily="18" charset="0"/>
                <a:ea typeface="Cambria Math" panose="02040503050406030204" pitchFamily="18" charset="0"/>
              </a:rPr>
              <a:t>(40 - 72) / 19.39 = -1.65</a:t>
            </a:r>
          </a:p>
          <a:p>
            <a:pPr defTabSz="914400" fontAlgn="base">
              <a:spcBef>
                <a:spcPct val="0"/>
              </a:spcBef>
              <a:spcAft>
                <a:spcPct val="0"/>
              </a:spcAft>
            </a:pPr>
            <a:r>
              <a:rPr kumimoji="1" lang="en-US" altLang="ja-JP" sz="1400" dirty="0">
                <a:solidFill>
                  <a:srgbClr val="494949"/>
                </a:solidFill>
                <a:latin typeface="Cambria Math" panose="02040503050406030204" pitchFamily="18" charset="0"/>
                <a:ea typeface="Cambria Math" panose="02040503050406030204" pitchFamily="18" charset="0"/>
              </a:rPr>
              <a:t>(60 - 72) / 19.39  = -0.62</a:t>
            </a:r>
            <a:r>
              <a:rPr kumimoji="1" lang="ja-JP" altLang="en-US" sz="1400" dirty="0">
                <a:solidFill>
                  <a:srgbClr val="494949"/>
                </a:solidFill>
                <a:latin typeface="Cambria Math" panose="02040503050406030204" pitchFamily="18" charset="0"/>
              </a:rPr>
              <a:t>、</a:t>
            </a:r>
            <a:r>
              <a:rPr kumimoji="1" lang="en-US" altLang="ja-JP" sz="1400" dirty="0">
                <a:solidFill>
                  <a:srgbClr val="494949"/>
                </a:solidFill>
                <a:latin typeface="Cambria Math" panose="02040503050406030204" pitchFamily="18" charset="0"/>
                <a:ea typeface="Cambria Math" panose="02040503050406030204" pitchFamily="18" charset="0"/>
              </a:rPr>
              <a:t>(90 - 72) / 19.39 = 0.92</a:t>
            </a:r>
          </a:p>
        </p:txBody>
      </p:sp>
    </p:spTree>
    <p:extLst>
      <p:ext uri="{BB962C8B-B14F-4D97-AF65-F5344CB8AC3E}">
        <p14:creationId xmlns:p14="http://schemas.microsoft.com/office/powerpoint/2010/main" val="1691132510"/>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テキスト ボックス 6">
            <a:extLst>
              <a:ext uri="{FF2B5EF4-FFF2-40B4-BE49-F238E27FC236}">
                <a16:creationId xmlns:a16="http://schemas.microsoft.com/office/drawing/2014/main" id="{2F1127E5-9282-4A02-8889-BA620D0A3CE0}"/>
              </a:ext>
            </a:extLst>
          </p:cNvPr>
          <p:cNvSpPr txBox="1"/>
          <p:nvPr/>
        </p:nvSpPr>
        <p:spPr>
          <a:xfrm>
            <a:off x="1026607" y="969124"/>
            <a:ext cx="10386245" cy="1103939"/>
          </a:xfrm>
          <a:prstGeom prst="rect">
            <a:avLst/>
          </a:prstGeom>
        </p:spPr>
        <p:txBody>
          <a:bodyPr vert="horz" wrap="none" lIns="91440" tIns="45720" rIns="91440" bIns="45720" rtlCol="0">
            <a:noAutofit/>
          </a:bodyPr>
          <a:lstStyle>
            <a:defPPr>
              <a:defRPr lang="en-US"/>
            </a:defPPr>
            <a:lvl1pPr marL="357188" marR="0" indent="-357188" defTabSz="914400" fontAlgn="base">
              <a:lnSpc>
                <a:spcPct val="100000"/>
              </a:lnSpc>
              <a:spcBef>
                <a:spcPts val="0"/>
              </a:spcBef>
              <a:spcAft>
                <a:spcPts val="600"/>
              </a:spcAft>
              <a:buClr>
                <a:schemeClr val="tx1">
                  <a:lumMod val="75000"/>
                  <a:lumOff val="25000"/>
                </a:schemeClr>
              </a:buClr>
              <a:buSzTx/>
              <a:buFont typeface="Wingdings" panose="05000000000000000000" pitchFamily="2" charset="2"/>
              <a:buChar char="n"/>
              <a:tabLst/>
              <a:defRPr kumimoji="1" sz="2000" b="1" baseline="0">
                <a:solidFill>
                  <a:schemeClr val="tx1">
                    <a:lumMod val="75000"/>
                    <a:lumOff val="25000"/>
                  </a:schemeClr>
                </a:solidFill>
                <a:latin typeface="メイリオ" panose="020B0604030504040204" pitchFamily="50" charset="-128"/>
                <a:ea typeface="メイリオ" panose="020B0604030504040204" pitchFamily="50" charset="-128"/>
              </a:defRPr>
            </a:lvl1pPr>
            <a:lvl2pPr marL="742950" marR="0" indent="-285750" defTabSz="914400" fontAlgn="base">
              <a:lnSpc>
                <a:spcPct val="100000"/>
              </a:lnSpc>
              <a:spcBef>
                <a:spcPct val="20000"/>
              </a:spcBef>
              <a:spcAft>
                <a:spcPct val="0"/>
              </a:spcAft>
              <a:buClr>
                <a:schemeClr val="tx1"/>
              </a:buClr>
              <a:buSzTx/>
              <a:buFont typeface="Wingdings" panose="05000000000000000000" pitchFamily="2" charset="2"/>
              <a:buChar char="l"/>
              <a:tabLst/>
              <a:defRPr kumimoji="1" sz="2800" baseline="0">
                <a:solidFill>
                  <a:schemeClr val="tx1">
                    <a:lumMod val="75000"/>
                    <a:lumOff val="25000"/>
                  </a:schemeClr>
                </a:solidFill>
                <a:latin typeface="メイリオ" panose="020B0604030504040204" pitchFamily="50" charset="-128"/>
                <a:ea typeface="メイリオ" panose="020B0604030504040204" pitchFamily="50" charset="-128"/>
              </a:defRPr>
            </a:lvl2pPr>
            <a:lvl3pPr marL="1143000" marR="0" indent="-22860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3pPr>
            <a:lvl4pPr marL="1714500" marR="0" indent="-34290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4pPr>
            <a:lvl5pPr marL="2114550" marR="0" indent="-28575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5pPr>
            <a:lvl6pPr marL="2514600" indent="-228600" defTabSz="914400">
              <a:lnSpc>
                <a:spcPct val="90000"/>
              </a:lnSpc>
              <a:spcBef>
                <a:spcPts val="500"/>
              </a:spcBef>
              <a:buFont typeface="Arial" panose="020B0604020202020204" pitchFamily="34" charset="0"/>
              <a:buChar char="•"/>
              <a:defRPr kumimoji="1"/>
            </a:lvl6pPr>
            <a:lvl7pPr marL="2971800" indent="-228600" defTabSz="914400">
              <a:lnSpc>
                <a:spcPct val="90000"/>
              </a:lnSpc>
              <a:spcBef>
                <a:spcPts val="500"/>
              </a:spcBef>
              <a:buFont typeface="Arial" panose="020B0604020202020204" pitchFamily="34" charset="0"/>
              <a:buChar char="•"/>
              <a:defRPr kumimoji="1"/>
            </a:lvl7pPr>
            <a:lvl8pPr marL="3429000" indent="-228600" defTabSz="914400">
              <a:lnSpc>
                <a:spcPct val="90000"/>
              </a:lnSpc>
              <a:spcBef>
                <a:spcPts val="500"/>
              </a:spcBef>
              <a:buFont typeface="Arial" panose="020B0604020202020204" pitchFamily="34" charset="0"/>
              <a:buChar char="•"/>
              <a:defRPr kumimoji="1"/>
            </a:lvl8pPr>
            <a:lvl9pPr marL="3886200" indent="-228600" defTabSz="914400">
              <a:lnSpc>
                <a:spcPct val="90000"/>
              </a:lnSpc>
              <a:spcBef>
                <a:spcPts val="500"/>
              </a:spcBef>
              <a:buFont typeface="Arial" panose="020B0604020202020204" pitchFamily="34" charset="0"/>
              <a:buChar char="•"/>
              <a:defRPr kumimoji="1"/>
            </a:lvl9pPr>
          </a:lstStyle>
          <a:p>
            <a:pPr>
              <a:buClr>
                <a:srgbClr val="F36C37"/>
              </a:buClr>
              <a:buFont typeface="Wingdings" panose="05000000000000000000" pitchFamily="2" charset="2"/>
              <a:buChar char="l"/>
            </a:pPr>
            <a:r>
              <a:rPr lang="en-US" altLang="ja-JP" sz="1800" dirty="0"/>
              <a:t>scikit-learn</a:t>
            </a:r>
            <a:r>
              <a:rPr lang="ja-JP" altLang="en-US" sz="1800" dirty="0"/>
              <a:t>の</a:t>
            </a:r>
            <a:r>
              <a:rPr lang="en-US" altLang="ja-JP" sz="1800" dirty="0" err="1"/>
              <a:t>StandardScaler</a:t>
            </a:r>
            <a:r>
              <a:rPr lang="ja-JP" altLang="en-US" sz="1800" dirty="0"/>
              <a:t>クラス</a:t>
            </a:r>
          </a:p>
          <a:p>
            <a:pPr lvl="1">
              <a:buClr>
                <a:srgbClr val="F36C37"/>
              </a:buClr>
            </a:pPr>
            <a:r>
              <a:rPr lang="ja-JP" altLang="en-US" sz="1400" b="1" dirty="0"/>
              <a:t>標準化の計算を簡単に行うことができるクラス</a:t>
            </a:r>
            <a:endParaRPr lang="en-US" altLang="ja-JP" sz="1400" b="1" dirty="0"/>
          </a:p>
          <a:p>
            <a:pPr lvl="1">
              <a:buClr>
                <a:srgbClr val="F36C37"/>
              </a:buClr>
            </a:pPr>
            <a:r>
              <a:rPr lang="ja-JP" altLang="en-US" sz="1400" b="1" dirty="0"/>
              <a:t>変換後の値は</a:t>
            </a:r>
            <a:r>
              <a:rPr lang="en-US" altLang="ja-JP" sz="1400" b="1" dirty="0" err="1"/>
              <a:t>numpy</a:t>
            </a:r>
            <a:r>
              <a:rPr lang="ja-JP" altLang="en-US" sz="1400" b="1" dirty="0"/>
              <a:t>配列になるため、</a:t>
            </a:r>
            <a:r>
              <a:rPr lang="en-US" altLang="ja-JP" sz="1400" b="1" dirty="0" err="1"/>
              <a:t>DataFrame</a:t>
            </a:r>
            <a:r>
              <a:rPr lang="ja-JP" altLang="en-US" sz="1400" b="1" dirty="0"/>
              <a:t>でデータを確認したい場合は変換を行う必要がある</a:t>
            </a:r>
            <a:endParaRPr lang="en-US" altLang="ja-JP" sz="1400" b="1" dirty="0"/>
          </a:p>
        </p:txBody>
      </p:sp>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kumimoji="1" lang="ja-JP" altLang="en-US" dirty="0"/>
              <a:t>（参考）</a:t>
            </a:r>
            <a:r>
              <a:rPr kumimoji="1" lang="en-US" altLang="ja-JP" dirty="0" err="1"/>
              <a:t>StandardScaler</a:t>
            </a:r>
            <a:endParaRPr kumimoji="1" lang="ja-JP" altLang="en-US" dirty="0"/>
          </a:p>
        </p:txBody>
      </p:sp>
      <p:sp>
        <p:nvSpPr>
          <p:cNvPr id="5" name="スライド番号プレースホルダー 4">
            <a:extLst>
              <a:ext uri="{FF2B5EF4-FFF2-40B4-BE49-F238E27FC236}">
                <a16:creationId xmlns:a16="http://schemas.microsoft.com/office/drawing/2014/main" id="{C905B90A-465B-402F-BC68-6932C2B00E04}"/>
              </a:ext>
            </a:extLst>
          </p:cNvPr>
          <p:cNvSpPr>
            <a:spLocks noGrp="1"/>
          </p:cNvSpPr>
          <p:nvPr>
            <p:ph type="sldNum" sz="quarter" idx="10"/>
          </p:nvPr>
        </p:nvSpPr>
        <p:spPr/>
        <p:txBody>
          <a:bodyPr/>
          <a:lstStyle/>
          <a:p>
            <a:fld id="{5D750650-B10A-47BF-93C2-E1678438B37A}" type="slidenum">
              <a:rPr kumimoji="1" lang="ja-JP" altLang="en-US" smtClean="0"/>
              <a:pPr/>
              <a:t>215</a:t>
            </a:fld>
            <a:endParaRPr kumimoji="1" lang="ja-JP" altLang="en-US"/>
          </a:p>
        </p:txBody>
      </p:sp>
      <p:sp>
        <p:nvSpPr>
          <p:cNvPr id="12" name="正方形/長方形 11">
            <a:extLst>
              <a:ext uri="{FF2B5EF4-FFF2-40B4-BE49-F238E27FC236}">
                <a16:creationId xmlns:a16="http://schemas.microsoft.com/office/drawing/2014/main" id="{62062C14-5D7C-4D79-8CF4-E782502C7964}"/>
              </a:ext>
            </a:extLst>
          </p:cNvPr>
          <p:cNvSpPr/>
          <p:nvPr/>
        </p:nvSpPr>
        <p:spPr bwMode="auto">
          <a:xfrm>
            <a:off x="766763" y="2496457"/>
            <a:ext cx="10658473" cy="3904325"/>
          </a:xfrm>
          <a:prstGeom prst="rect">
            <a:avLst/>
          </a:prstGeom>
          <a:solidFill>
            <a:srgbClr val="ECECEC"/>
          </a:solidFill>
          <a:ln w="12700">
            <a:noFill/>
          </a:ln>
          <a:effectLst/>
        </p:spPr>
        <p:style>
          <a:lnRef idx="1">
            <a:schemeClr val="accent1"/>
          </a:lnRef>
          <a:fillRef idx="2">
            <a:schemeClr val="accent1"/>
          </a:fillRef>
          <a:effectRef idx="1">
            <a:schemeClr val="accent1"/>
          </a:effectRef>
          <a:fontRef idx="minor">
            <a:schemeClr val="dk1"/>
          </a:fontRef>
        </p:style>
        <p:txBody>
          <a:bodyPr vert="horz" wrap="square" lIns="84406" tIns="42203" rIns="84406" bIns="42203" numCol="1" rtlCol="0" anchor="t" anchorCtr="0" compatLnSpc="1">
            <a:prstTxWarp prst="textNoShape">
              <a:avLst/>
            </a:prstTxWarp>
            <a:normAutofit/>
          </a:bodyPr>
          <a:lstStyle/>
          <a:p>
            <a:r>
              <a:rPr lang="en-US" altLang="ja-JP" sz="1400" dirty="0">
                <a:solidFill>
                  <a:srgbClr val="00879E"/>
                </a:solidFill>
                <a:latin typeface="Meiryo UI" panose="020B0604030504040204" pitchFamily="50" charset="-128"/>
                <a:ea typeface="Meiryo UI" panose="020B0604030504040204" pitchFamily="50" charset="-128"/>
              </a:rPr>
              <a:t>#</a:t>
            </a:r>
            <a:r>
              <a:rPr lang="ja-JP" altLang="en-US" sz="1400" dirty="0">
                <a:solidFill>
                  <a:srgbClr val="00879E"/>
                </a:solidFill>
                <a:latin typeface="Meiryo UI" panose="020B0604030504040204" pitchFamily="50" charset="-128"/>
                <a:ea typeface="Meiryo UI" panose="020B0604030504040204" pitchFamily="50" charset="-128"/>
              </a:rPr>
              <a:t> ライブラリをインポート</a:t>
            </a:r>
            <a:endParaRPr lang="en-US" altLang="ja-JP" sz="1400" dirty="0">
              <a:solidFill>
                <a:srgbClr val="00879E"/>
              </a:solidFill>
              <a:latin typeface="Meiryo UI" panose="020B0604030504040204" pitchFamily="50" charset="-128"/>
              <a:ea typeface="Meiryo UI" panose="020B0604030504040204" pitchFamily="50" charset="-128"/>
            </a:endParaRPr>
          </a:p>
          <a:p>
            <a:r>
              <a:rPr lang="en-US" altLang="ja-JP" sz="1400" b="0" dirty="0">
                <a:solidFill>
                  <a:srgbClr val="AF00DB"/>
                </a:solidFill>
                <a:effectLst/>
                <a:latin typeface="Meiryo UI" panose="020B0604030504040204" pitchFamily="50" charset="-128"/>
                <a:ea typeface="Meiryo UI" panose="020B0604030504040204" pitchFamily="50" charset="-128"/>
              </a:rPr>
              <a:t>from </a:t>
            </a:r>
            <a:r>
              <a:rPr lang="en-US" altLang="ja-JP" sz="1400" b="0" dirty="0" err="1">
                <a:solidFill>
                  <a:srgbClr val="494949"/>
                </a:solidFill>
                <a:effectLst/>
                <a:latin typeface="Meiryo UI" panose="020B0604030504040204" pitchFamily="50" charset="-128"/>
                <a:ea typeface="Meiryo UI" panose="020B0604030504040204" pitchFamily="50" charset="-128"/>
              </a:rPr>
              <a:t>sklearn.preprocessing</a:t>
            </a:r>
            <a:r>
              <a:rPr lang="en-US" altLang="ja-JP" sz="1400" b="0" dirty="0">
                <a:solidFill>
                  <a:srgbClr val="494949"/>
                </a:solidFill>
                <a:effectLst/>
                <a:latin typeface="Meiryo UI" panose="020B0604030504040204" pitchFamily="50" charset="-128"/>
                <a:ea typeface="Meiryo UI" panose="020B0604030504040204" pitchFamily="50" charset="-128"/>
              </a:rPr>
              <a:t> </a:t>
            </a:r>
            <a:r>
              <a:rPr lang="en-US" altLang="ja-JP" sz="1400" b="0" dirty="0">
                <a:solidFill>
                  <a:srgbClr val="AF00DB"/>
                </a:solidFill>
                <a:effectLst/>
                <a:latin typeface="Meiryo UI" panose="020B0604030504040204" pitchFamily="50" charset="-128"/>
                <a:ea typeface="Meiryo UI" panose="020B0604030504040204" pitchFamily="50" charset="-128"/>
              </a:rPr>
              <a:t>import </a:t>
            </a:r>
            <a:r>
              <a:rPr lang="en-US" altLang="ja-JP" sz="1400" b="0" dirty="0" err="1">
                <a:solidFill>
                  <a:srgbClr val="494949"/>
                </a:solidFill>
                <a:effectLst/>
                <a:latin typeface="Meiryo UI" panose="020B0604030504040204" pitchFamily="50" charset="-128"/>
                <a:ea typeface="Meiryo UI" panose="020B0604030504040204" pitchFamily="50" charset="-128"/>
              </a:rPr>
              <a:t>StandardScaler</a:t>
            </a:r>
            <a:endParaRPr lang="en-US" altLang="ja-JP" sz="1400" b="0" dirty="0">
              <a:solidFill>
                <a:srgbClr val="494949"/>
              </a:solidFill>
              <a:effectLst/>
              <a:latin typeface="Meiryo UI" panose="020B0604030504040204" pitchFamily="50" charset="-128"/>
              <a:ea typeface="Meiryo UI" panose="020B0604030504040204" pitchFamily="50" charset="-128"/>
            </a:endParaRPr>
          </a:p>
          <a:p>
            <a:endParaRPr lang="en-US" altLang="ja-JP" sz="1400" dirty="0">
              <a:latin typeface="Meiryo UI" panose="020B0604030504040204" pitchFamily="50" charset="-128"/>
              <a:ea typeface="Meiryo UI" panose="020B0604030504040204" pitchFamily="50" charset="-128"/>
            </a:endParaRPr>
          </a:p>
          <a:p>
            <a:r>
              <a:rPr lang="en-US" altLang="ja-JP" sz="1400" b="0" dirty="0">
                <a:solidFill>
                  <a:srgbClr val="00879E"/>
                </a:solidFill>
                <a:effectLst/>
                <a:latin typeface="+mn-ea"/>
              </a:rPr>
              <a:t># </a:t>
            </a:r>
            <a:r>
              <a:rPr lang="en-US" altLang="ja-JP" sz="1400" b="0" dirty="0" err="1">
                <a:solidFill>
                  <a:srgbClr val="00879E"/>
                </a:solidFill>
                <a:effectLst/>
                <a:latin typeface="+mn-ea"/>
              </a:rPr>
              <a:t>StandardScaler</a:t>
            </a:r>
            <a:r>
              <a:rPr lang="ja-JP" altLang="en-US" sz="1400" b="0" dirty="0">
                <a:solidFill>
                  <a:srgbClr val="00879E"/>
                </a:solidFill>
                <a:effectLst/>
                <a:latin typeface="+mn-ea"/>
              </a:rPr>
              <a:t>クラスをインスタンス化</a:t>
            </a:r>
            <a:endParaRPr lang="en-US" altLang="ja-JP" sz="1400" b="0" dirty="0">
              <a:solidFill>
                <a:srgbClr val="00879E"/>
              </a:solidFill>
              <a:effectLst/>
              <a:latin typeface="+mn-ea"/>
            </a:endParaRPr>
          </a:p>
          <a:p>
            <a:r>
              <a:rPr lang="en-US" altLang="ja-JP" sz="1400" b="0" dirty="0">
                <a:solidFill>
                  <a:srgbClr val="000000"/>
                </a:solidFill>
                <a:effectLst/>
                <a:latin typeface="+mn-ea"/>
              </a:rPr>
              <a:t>scaler = </a:t>
            </a:r>
            <a:r>
              <a:rPr lang="en-US" altLang="ja-JP" sz="1400" b="0" dirty="0" err="1">
                <a:solidFill>
                  <a:srgbClr val="000000"/>
                </a:solidFill>
                <a:effectLst/>
                <a:latin typeface="+mn-ea"/>
              </a:rPr>
              <a:t>StandardScaler</a:t>
            </a:r>
            <a:r>
              <a:rPr lang="en-US" altLang="ja-JP" sz="1400" b="0" dirty="0">
                <a:solidFill>
                  <a:srgbClr val="000000"/>
                </a:solidFill>
                <a:effectLst/>
                <a:latin typeface="+mn-ea"/>
              </a:rPr>
              <a:t>()					</a:t>
            </a:r>
            <a:endParaRPr lang="en-US" altLang="ja-JP" sz="1400" b="0" dirty="0">
              <a:solidFill>
                <a:srgbClr val="00879E"/>
              </a:solidFill>
              <a:effectLst/>
              <a:latin typeface="+mn-ea"/>
            </a:endParaRPr>
          </a:p>
          <a:p>
            <a:endParaRPr lang="en-US" altLang="ja-JP" sz="1400" b="0" dirty="0">
              <a:solidFill>
                <a:srgbClr val="000000"/>
              </a:solidFill>
              <a:effectLst/>
              <a:latin typeface="+mn-ea"/>
            </a:endParaRPr>
          </a:p>
          <a:p>
            <a:r>
              <a:rPr lang="en-US" altLang="ja-JP" sz="1400" b="0" dirty="0">
                <a:solidFill>
                  <a:srgbClr val="00879E"/>
                </a:solidFill>
                <a:effectLst/>
                <a:latin typeface="+mn-ea"/>
              </a:rPr>
              <a:t># </a:t>
            </a:r>
            <a:r>
              <a:rPr lang="ja-JP" altLang="en-US" sz="1400" b="0" dirty="0">
                <a:solidFill>
                  <a:srgbClr val="00879E"/>
                </a:solidFill>
                <a:effectLst/>
                <a:latin typeface="+mn-ea"/>
              </a:rPr>
              <a:t>訓練データへ</a:t>
            </a:r>
            <a:r>
              <a:rPr lang="en-US" altLang="ja-JP" sz="1400" b="0" dirty="0">
                <a:solidFill>
                  <a:srgbClr val="00879E"/>
                </a:solidFill>
                <a:effectLst/>
                <a:latin typeface="+mn-ea"/>
              </a:rPr>
              <a:t>fit</a:t>
            </a:r>
            <a:r>
              <a:rPr lang="ja-JP" altLang="en-US" sz="1400" b="0" dirty="0">
                <a:solidFill>
                  <a:srgbClr val="00879E"/>
                </a:solidFill>
                <a:effectLst/>
                <a:latin typeface="+mn-ea"/>
              </a:rPr>
              <a:t>メソッドを使用して標準化を計算</a:t>
            </a:r>
            <a:endParaRPr lang="en-US" altLang="ja-JP" sz="1400" b="0" dirty="0">
              <a:solidFill>
                <a:srgbClr val="000000"/>
              </a:solidFill>
              <a:effectLst/>
              <a:latin typeface="+mn-ea"/>
            </a:endParaRPr>
          </a:p>
          <a:p>
            <a:r>
              <a:rPr lang="en-US" altLang="ja-JP" sz="1400" b="0" dirty="0" err="1">
                <a:solidFill>
                  <a:srgbClr val="000000"/>
                </a:solidFill>
                <a:effectLst/>
                <a:latin typeface="+mn-ea"/>
              </a:rPr>
              <a:t>scaler.fit</a:t>
            </a:r>
            <a:r>
              <a:rPr lang="en-US" altLang="ja-JP" sz="1400" b="0" dirty="0">
                <a:solidFill>
                  <a:srgbClr val="000000"/>
                </a:solidFill>
                <a:effectLst/>
                <a:latin typeface="+mn-ea"/>
              </a:rPr>
              <a:t>(</a:t>
            </a:r>
            <a:r>
              <a:rPr lang="en-US" altLang="ja-JP" sz="1400" b="0" dirty="0" err="1">
                <a:solidFill>
                  <a:srgbClr val="000000"/>
                </a:solidFill>
                <a:effectLst/>
                <a:latin typeface="+mn-ea"/>
              </a:rPr>
              <a:t>train_x</a:t>
            </a:r>
            <a:r>
              <a:rPr lang="en-US" altLang="ja-JP" sz="1400" b="0" dirty="0">
                <a:solidFill>
                  <a:srgbClr val="000000"/>
                </a:solidFill>
                <a:effectLst/>
                <a:latin typeface="+mn-ea"/>
              </a:rPr>
              <a:t>)							</a:t>
            </a:r>
            <a:endParaRPr lang="en-US" altLang="ja-JP" sz="1400" b="0" dirty="0">
              <a:solidFill>
                <a:srgbClr val="00879E"/>
              </a:solidFill>
              <a:effectLst/>
              <a:latin typeface="+mn-ea"/>
            </a:endParaRPr>
          </a:p>
          <a:p>
            <a:endParaRPr lang="en-US" altLang="ja-JP" sz="1400" b="0" dirty="0">
              <a:solidFill>
                <a:srgbClr val="000000"/>
              </a:solidFill>
              <a:effectLst/>
              <a:latin typeface="+mn-ea"/>
            </a:endParaRPr>
          </a:p>
          <a:p>
            <a:r>
              <a:rPr lang="en-US" altLang="ja-JP" sz="1400" b="0" dirty="0">
                <a:solidFill>
                  <a:srgbClr val="00879E"/>
                </a:solidFill>
                <a:effectLst/>
                <a:latin typeface="+mn-ea"/>
              </a:rPr>
              <a:t># </a:t>
            </a:r>
            <a:r>
              <a:rPr lang="ja-JP" altLang="en-US" sz="1400" b="0" dirty="0">
                <a:solidFill>
                  <a:srgbClr val="00879E"/>
                </a:solidFill>
                <a:effectLst/>
                <a:latin typeface="+mn-ea"/>
              </a:rPr>
              <a:t>訓練データを標準化</a:t>
            </a:r>
            <a:endParaRPr lang="en-US" altLang="ja-JP" sz="1400" dirty="0">
              <a:solidFill>
                <a:srgbClr val="000000"/>
              </a:solidFill>
              <a:latin typeface="+mn-ea"/>
            </a:endParaRPr>
          </a:p>
          <a:p>
            <a:r>
              <a:rPr lang="en-US" altLang="ja-JP" sz="1400" b="0" dirty="0" err="1">
                <a:solidFill>
                  <a:srgbClr val="000000"/>
                </a:solidFill>
                <a:effectLst/>
                <a:latin typeface="+mn-ea"/>
              </a:rPr>
              <a:t>train_x_scaled</a:t>
            </a:r>
            <a:r>
              <a:rPr lang="en-US" altLang="ja-JP" sz="1400" b="0" dirty="0">
                <a:solidFill>
                  <a:srgbClr val="000000"/>
                </a:solidFill>
                <a:effectLst/>
                <a:latin typeface="+mn-ea"/>
              </a:rPr>
              <a:t> = </a:t>
            </a:r>
            <a:r>
              <a:rPr lang="en-US" altLang="ja-JP" sz="1400" b="0" dirty="0" err="1">
                <a:solidFill>
                  <a:srgbClr val="000000"/>
                </a:solidFill>
                <a:effectLst/>
                <a:latin typeface="+mn-ea"/>
              </a:rPr>
              <a:t>scaler.transform</a:t>
            </a:r>
            <a:r>
              <a:rPr lang="en-US" altLang="ja-JP" sz="1400" b="0" dirty="0">
                <a:solidFill>
                  <a:srgbClr val="000000"/>
                </a:solidFill>
                <a:effectLst/>
                <a:latin typeface="+mn-ea"/>
              </a:rPr>
              <a:t>(</a:t>
            </a:r>
            <a:r>
              <a:rPr lang="en-US" altLang="ja-JP" sz="1400" b="0" dirty="0" err="1">
                <a:solidFill>
                  <a:srgbClr val="000000"/>
                </a:solidFill>
                <a:effectLst/>
                <a:latin typeface="+mn-ea"/>
              </a:rPr>
              <a:t>train_x</a:t>
            </a:r>
            <a:r>
              <a:rPr lang="en-US" altLang="ja-JP" sz="1400" b="0" dirty="0">
                <a:solidFill>
                  <a:srgbClr val="000000"/>
                </a:solidFill>
                <a:effectLst/>
                <a:latin typeface="+mn-ea"/>
              </a:rPr>
              <a:t>)		</a:t>
            </a:r>
            <a:endParaRPr lang="en-US" altLang="ja-JP" sz="1400" b="0" dirty="0">
              <a:solidFill>
                <a:srgbClr val="00879E"/>
              </a:solidFill>
              <a:effectLst/>
              <a:latin typeface="+mn-ea"/>
            </a:endParaRPr>
          </a:p>
          <a:p>
            <a:endParaRPr lang="en-US" altLang="ja-JP" sz="1400" b="0" dirty="0">
              <a:solidFill>
                <a:srgbClr val="000000"/>
              </a:solidFill>
              <a:effectLst/>
              <a:latin typeface="+mn-ea"/>
            </a:endParaRPr>
          </a:p>
          <a:p>
            <a:r>
              <a:rPr lang="en-US" altLang="ja-JP" sz="1400" b="0" dirty="0">
                <a:solidFill>
                  <a:srgbClr val="00879E"/>
                </a:solidFill>
                <a:effectLst/>
                <a:latin typeface="+mn-ea"/>
              </a:rPr>
              <a:t># </a:t>
            </a:r>
            <a:r>
              <a:rPr lang="ja-JP" altLang="en-US" sz="1400" b="0" dirty="0">
                <a:solidFill>
                  <a:srgbClr val="00879E"/>
                </a:solidFill>
                <a:effectLst/>
                <a:latin typeface="+mn-ea"/>
              </a:rPr>
              <a:t>検証データを標準化</a:t>
            </a:r>
            <a:endParaRPr lang="en-US" altLang="ja-JP" sz="1400" b="0" dirty="0">
              <a:solidFill>
                <a:srgbClr val="000000"/>
              </a:solidFill>
              <a:effectLst/>
              <a:latin typeface="+mn-ea"/>
            </a:endParaRPr>
          </a:p>
          <a:p>
            <a:r>
              <a:rPr lang="en-US" altLang="ja-JP" sz="1400" b="0" dirty="0" err="1">
                <a:solidFill>
                  <a:srgbClr val="000000"/>
                </a:solidFill>
                <a:effectLst/>
                <a:latin typeface="+mn-ea"/>
              </a:rPr>
              <a:t>val_x_scaled</a:t>
            </a:r>
            <a:r>
              <a:rPr lang="en-US" altLang="ja-JP" sz="1400" b="0" dirty="0">
                <a:solidFill>
                  <a:srgbClr val="000000"/>
                </a:solidFill>
                <a:effectLst/>
                <a:latin typeface="+mn-ea"/>
              </a:rPr>
              <a:t> = </a:t>
            </a:r>
            <a:r>
              <a:rPr lang="en-US" altLang="ja-JP" sz="1400" b="0" dirty="0" err="1">
                <a:solidFill>
                  <a:srgbClr val="000000"/>
                </a:solidFill>
                <a:effectLst/>
                <a:latin typeface="+mn-ea"/>
              </a:rPr>
              <a:t>scaler.transform</a:t>
            </a:r>
            <a:r>
              <a:rPr lang="en-US" altLang="ja-JP" sz="1400" b="0" dirty="0">
                <a:solidFill>
                  <a:srgbClr val="000000"/>
                </a:solidFill>
                <a:effectLst/>
                <a:latin typeface="+mn-ea"/>
              </a:rPr>
              <a:t>(</a:t>
            </a:r>
            <a:r>
              <a:rPr lang="en-US" altLang="ja-JP" sz="1400" b="0" dirty="0" err="1">
                <a:solidFill>
                  <a:srgbClr val="000000"/>
                </a:solidFill>
                <a:effectLst/>
                <a:latin typeface="+mn-ea"/>
              </a:rPr>
              <a:t>val_x</a:t>
            </a:r>
            <a:r>
              <a:rPr lang="en-US" altLang="ja-JP" sz="1400" b="0" dirty="0">
                <a:solidFill>
                  <a:srgbClr val="000000"/>
                </a:solidFill>
                <a:effectLst/>
                <a:latin typeface="+mn-ea"/>
              </a:rPr>
              <a:t>)			</a:t>
            </a:r>
            <a:endParaRPr lang="en-US" altLang="ja-JP" sz="1400" dirty="0">
              <a:solidFill>
                <a:srgbClr val="00879E"/>
              </a:solidFill>
              <a:latin typeface="Meiryo UI" panose="020B0604030504040204" pitchFamily="50" charset="-128"/>
              <a:ea typeface="Meiryo UI" panose="020B0604030504040204" pitchFamily="50" charset="-128"/>
            </a:endParaRPr>
          </a:p>
          <a:p>
            <a:endParaRPr lang="en-US" altLang="ja-JP" sz="1400" dirty="0">
              <a:latin typeface="Meiryo UI" panose="020B0604030504040204" pitchFamily="50" charset="-128"/>
              <a:ea typeface="Meiryo UI" panose="020B0604030504040204" pitchFamily="50" charset="-128"/>
            </a:endParaRPr>
          </a:p>
          <a:p>
            <a:r>
              <a:rPr lang="en-US" altLang="ja-JP" sz="1400" b="0" dirty="0">
                <a:solidFill>
                  <a:srgbClr val="00879E"/>
                </a:solidFill>
                <a:effectLst/>
                <a:latin typeface="+mn-ea"/>
              </a:rPr>
              <a:t># </a:t>
            </a:r>
            <a:r>
              <a:rPr lang="ja-JP" altLang="en-US" sz="1400" dirty="0">
                <a:solidFill>
                  <a:srgbClr val="00879E"/>
                </a:solidFill>
                <a:latin typeface="+mn-ea"/>
              </a:rPr>
              <a:t>標準化したデータを元に戻す場合</a:t>
            </a:r>
            <a:endParaRPr lang="en-US" altLang="ja-JP" sz="1400" dirty="0">
              <a:solidFill>
                <a:srgbClr val="00879E"/>
              </a:solidFill>
              <a:latin typeface="+mn-ea"/>
            </a:endParaRPr>
          </a:p>
          <a:p>
            <a:r>
              <a:rPr lang="fr-FR" altLang="ja-JP" sz="1400" b="0" dirty="0">
                <a:solidFill>
                  <a:srgbClr val="000000"/>
                </a:solidFill>
                <a:effectLst/>
                <a:latin typeface="+mn-ea"/>
              </a:rPr>
              <a:t>train_x_inverse = scaler.inverse_transform(train_x_scaled)</a:t>
            </a:r>
            <a:endParaRPr lang="en-US" altLang="ja-JP" sz="1400" b="0" dirty="0">
              <a:solidFill>
                <a:srgbClr val="000000"/>
              </a:solidFill>
              <a:effectLst/>
              <a:latin typeface="+mn-ea"/>
            </a:endParaRPr>
          </a:p>
        </p:txBody>
      </p:sp>
    </p:spTree>
    <p:extLst>
      <p:ext uri="{BB962C8B-B14F-4D97-AF65-F5344CB8AC3E}">
        <p14:creationId xmlns:p14="http://schemas.microsoft.com/office/powerpoint/2010/main" val="2907634994"/>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四角形: 角を丸くする 16">
            <a:extLst>
              <a:ext uri="{FF2B5EF4-FFF2-40B4-BE49-F238E27FC236}">
                <a16:creationId xmlns:a16="http://schemas.microsoft.com/office/drawing/2014/main" id="{57566B2E-1829-41E0-B612-09B5394ABBCE}"/>
              </a:ext>
            </a:extLst>
          </p:cNvPr>
          <p:cNvSpPr/>
          <p:nvPr/>
        </p:nvSpPr>
        <p:spPr bwMode="auto">
          <a:xfrm>
            <a:off x="856302" y="1243164"/>
            <a:ext cx="10493870" cy="577189"/>
          </a:xfrm>
          <a:prstGeom prst="roundRect">
            <a:avLst>
              <a:gd name="adj" fmla="val 13183"/>
            </a:avLst>
          </a:prstGeom>
          <a:solidFill>
            <a:srgbClr val="00879E"/>
          </a:solidFill>
          <a:ln w="19050" algn="ctr">
            <a:solidFill>
              <a:srgbClr val="00879E"/>
            </a:solidFill>
            <a:prstDash val="solid"/>
            <a:round/>
            <a:headEnd/>
            <a:tailEnd/>
          </a:ln>
          <a:effectLst/>
        </p:spPr>
        <p:txBody>
          <a:bodyPr wrap="none" rtlCol="0" anchor="ctr"/>
          <a:lstStyle/>
          <a:p>
            <a:pPr algn="ctr" fontAlgn="base">
              <a:spcBef>
                <a:spcPct val="0"/>
              </a:spcBef>
              <a:spcAft>
                <a:spcPct val="0"/>
              </a:spcAft>
            </a:pPr>
            <a:endParaRPr kumimoji="1" lang="ja-JP" altLang="en-US" dirty="0">
              <a:solidFill>
                <a:schemeClr val="bg1"/>
              </a:solidFill>
              <a:latin typeface="Arial" pitchFamily="34" charset="0"/>
              <a:ea typeface="ＭＳ Ｐゴシック" pitchFamily="50" charset="-128"/>
            </a:endParaRPr>
          </a:p>
        </p:txBody>
      </p:sp>
      <p:sp>
        <p:nvSpPr>
          <p:cNvPr id="19" name="正方形/長方形 18">
            <a:extLst>
              <a:ext uri="{FF2B5EF4-FFF2-40B4-BE49-F238E27FC236}">
                <a16:creationId xmlns:a16="http://schemas.microsoft.com/office/drawing/2014/main" id="{5AA98520-8305-4BF0-8BC1-D15BB56813A8}"/>
              </a:ext>
            </a:extLst>
          </p:cNvPr>
          <p:cNvSpPr/>
          <p:nvPr/>
        </p:nvSpPr>
        <p:spPr>
          <a:xfrm>
            <a:off x="1551347" y="1343551"/>
            <a:ext cx="7525251" cy="440120"/>
          </a:xfrm>
          <a:prstGeom prst="rect">
            <a:avLst/>
          </a:prstGeom>
          <a:noFill/>
          <a:ln w="19050" algn="ctr">
            <a:noFill/>
            <a:prstDash val="dash"/>
            <a:round/>
            <a:headEnd/>
            <a:tailEnd/>
          </a:ln>
          <a:effectLst/>
        </p:spPr>
        <p:txBody>
          <a:bodyPr wrap="none" rtlCol="0" anchor="ctr"/>
          <a:lstStyle/>
          <a:p>
            <a:pPr fontAlgn="base">
              <a:spcBef>
                <a:spcPct val="0"/>
              </a:spcBef>
              <a:spcAft>
                <a:spcPct val="0"/>
              </a:spcAft>
            </a:pPr>
            <a:r>
              <a:rPr kumimoji="1" lang="ja-JP" altLang="en-US" sz="2200" b="1" spc="300" dirty="0">
                <a:solidFill>
                  <a:schemeClr val="bg1"/>
                </a:solidFill>
                <a:latin typeface="+mj-ea"/>
                <a:ea typeface="+mj-ea"/>
              </a:rPr>
              <a:t>スケールをそろえる必要があるモデル</a:t>
            </a:r>
          </a:p>
        </p:txBody>
      </p:sp>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lang="en-US" altLang="ja-JP" dirty="0"/>
              <a:t>3-3-6.</a:t>
            </a:r>
            <a:r>
              <a:rPr lang="ja-JP" altLang="en-US" dirty="0"/>
              <a:t>スケールをそろえる必要があるケースについて</a:t>
            </a:r>
            <a:endParaRPr kumimoji="1" lang="ja-JP" altLang="en-US" dirty="0"/>
          </a:p>
        </p:txBody>
      </p:sp>
      <p:sp>
        <p:nvSpPr>
          <p:cNvPr id="4" name="スライド番号プレースホルダー 3">
            <a:extLst>
              <a:ext uri="{FF2B5EF4-FFF2-40B4-BE49-F238E27FC236}">
                <a16:creationId xmlns:a16="http://schemas.microsoft.com/office/drawing/2014/main" id="{CE714A00-A721-4EF8-9336-0E58C0E72D6B}"/>
              </a:ext>
            </a:extLst>
          </p:cNvPr>
          <p:cNvSpPr>
            <a:spLocks noGrp="1"/>
          </p:cNvSpPr>
          <p:nvPr>
            <p:ph type="sldNum" sz="quarter" idx="10"/>
          </p:nvPr>
        </p:nvSpPr>
        <p:spPr/>
        <p:txBody>
          <a:bodyPr/>
          <a:lstStyle/>
          <a:p>
            <a:fld id="{5D750650-B10A-47BF-93C2-E1678438B37A}" type="slidenum">
              <a:rPr kumimoji="1" lang="ja-JP" altLang="en-US" smtClean="0"/>
              <a:pPr/>
              <a:t>216</a:t>
            </a:fld>
            <a:endParaRPr kumimoji="1" lang="ja-JP" altLang="en-US"/>
          </a:p>
        </p:txBody>
      </p:sp>
      <p:sp>
        <p:nvSpPr>
          <p:cNvPr id="9" name="コンテンツ プレースホルダー 2">
            <a:extLst>
              <a:ext uri="{FF2B5EF4-FFF2-40B4-BE49-F238E27FC236}">
                <a16:creationId xmlns:a16="http://schemas.microsoft.com/office/drawing/2014/main" id="{70AA5C98-0163-4113-9F18-BF16B2AB80DE}"/>
              </a:ext>
            </a:extLst>
          </p:cNvPr>
          <p:cNvSpPr txBox="1">
            <a:spLocks/>
          </p:cNvSpPr>
          <p:nvPr/>
        </p:nvSpPr>
        <p:spPr bwMode="auto">
          <a:xfrm>
            <a:off x="920082" y="2036324"/>
            <a:ext cx="10493870" cy="819789"/>
          </a:xfrm>
          <a:prstGeom prst="rect">
            <a:avLst/>
          </a:prstGeom>
        </p:spPr>
        <p:txBody>
          <a:bodyPr vert="horz" wrap="none" lIns="91440" tIns="45720" rIns="91440" bIns="45720" rtlCol="0">
            <a:noAutofit/>
          </a:bodyPr>
          <a:lstStyle>
            <a:lvl1pPr marL="357188" marR="0" indent="-357188"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n"/>
              <a:tabLst/>
              <a:defRPr kumimoji="1" lang="en-US" altLang="ja-JP"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1pPr>
            <a:lvl2pPr marL="742950" marR="0" indent="-28575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l"/>
              <a:tabLst/>
              <a:defRPr kumimoji="1" lang="ja-JP" altLang="en-US"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2pPr>
            <a:lvl3pPr marL="1143000" marR="0" indent="-2286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3pPr>
            <a:lvl4pPr marL="1714500" marR="0" indent="-3429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4pPr>
            <a:lvl5pPr marL="2114550" marR="0" indent="-28575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lnSpc>
                <a:spcPct val="130000"/>
              </a:lnSpc>
              <a:spcBef>
                <a:spcPts val="0"/>
              </a:spcBef>
              <a:spcAft>
                <a:spcPts val="0"/>
              </a:spcAft>
              <a:buClr>
                <a:schemeClr val="tx1">
                  <a:lumMod val="75000"/>
                  <a:lumOff val="25000"/>
                </a:schemeClr>
              </a:buClr>
            </a:pPr>
            <a:r>
              <a:rPr lang="ja-JP" altLang="en-US" sz="2000" b="1" dirty="0">
                <a:solidFill>
                  <a:srgbClr val="494949"/>
                </a:solidFill>
              </a:rPr>
              <a:t>正則化を利用している線形回帰、ロジスティック回帰</a:t>
            </a:r>
            <a:endParaRPr lang="en-US" altLang="ja-JP" sz="2000" b="1" dirty="0">
              <a:solidFill>
                <a:srgbClr val="494949"/>
              </a:solidFill>
            </a:endParaRPr>
          </a:p>
          <a:p>
            <a:pPr>
              <a:lnSpc>
                <a:spcPct val="130000"/>
              </a:lnSpc>
              <a:spcBef>
                <a:spcPts val="0"/>
              </a:spcBef>
              <a:spcAft>
                <a:spcPts val="0"/>
              </a:spcAft>
              <a:buClr>
                <a:schemeClr val="tx1">
                  <a:lumMod val="75000"/>
                  <a:lumOff val="25000"/>
                </a:schemeClr>
              </a:buClr>
            </a:pPr>
            <a:r>
              <a:rPr kumimoji="1" lang="ja-JP" altLang="en-US" sz="2000" b="1" dirty="0">
                <a:solidFill>
                  <a:srgbClr val="494949"/>
                </a:solidFill>
              </a:rPr>
              <a:t>ディープラーニング</a:t>
            </a:r>
            <a:endParaRPr kumimoji="1" lang="en-US" altLang="ja-JP" sz="2000" b="1" dirty="0">
              <a:solidFill>
                <a:srgbClr val="494949"/>
              </a:solidFill>
            </a:endParaRPr>
          </a:p>
          <a:p>
            <a:pPr>
              <a:lnSpc>
                <a:spcPct val="130000"/>
              </a:lnSpc>
              <a:spcBef>
                <a:spcPts val="0"/>
              </a:spcBef>
              <a:spcAft>
                <a:spcPts val="0"/>
              </a:spcAft>
              <a:buClr>
                <a:schemeClr val="tx1">
                  <a:lumMod val="75000"/>
                  <a:lumOff val="25000"/>
                </a:schemeClr>
              </a:buClr>
            </a:pPr>
            <a:r>
              <a:rPr lang="ja-JP" altLang="en-US" sz="2000" b="1" dirty="0">
                <a:solidFill>
                  <a:srgbClr val="494949"/>
                </a:solidFill>
              </a:rPr>
              <a:t>サポートベクターマシン　など</a:t>
            </a:r>
            <a:br>
              <a:rPr lang="en-US" altLang="ja-JP" sz="2000" b="1" dirty="0">
                <a:solidFill>
                  <a:srgbClr val="494949"/>
                </a:solidFill>
              </a:rPr>
            </a:br>
            <a:r>
              <a:rPr lang="en-US" altLang="ja-JP" sz="2000" b="1" dirty="0">
                <a:solidFill>
                  <a:srgbClr val="494949"/>
                </a:solidFill>
              </a:rPr>
              <a:t>※ </a:t>
            </a:r>
            <a:r>
              <a:rPr lang="ja-JP" altLang="en-US" sz="2000" b="1" dirty="0">
                <a:solidFill>
                  <a:srgbClr val="494949"/>
                </a:solidFill>
              </a:rPr>
              <a:t>後述する決定木系のモデルは値の大小のみが関係ある為、基本的にスケールが無関係</a:t>
            </a:r>
            <a:endParaRPr lang="en-US" altLang="ja-JP" sz="2000" b="1" dirty="0">
              <a:solidFill>
                <a:srgbClr val="494949"/>
              </a:solidFill>
            </a:endParaRPr>
          </a:p>
        </p:txBody>
      </p:sp>
      <p:sp>
        <p:nvSpPr>
          <p:cNvPr id="14" name="コンテンツ プレースホルダー 2">
            <a:extLst>
              <a:ext uri="{FF2B5EF4-FFF2-40B4-BE49-F238E27FC236}">
                <a16:creationId xmlns:a16="http://schemas.microsoft.com/office/drawing/2014/main" id="{C952CEC8-8CAA-4E29-A5EB-4FEAB8391488}"/>
              </a:ext>
            </a:extLst>
          </p:cNvPr>
          <p:cNvSpPr txBox="1">
            <a:spLocks/>
          </p:cNvSpPr>
          <p:nvPr/>
        </p:nvSpPr>
        <p:spPr bwMode="auto">
          <a:xfrm>
            <a:off x="920082" y="4701731"/>
            <a:ext cx="10493870" cy="1330107"/>
          </a:xfrm>
          <a:prstGeom prst="rect">
            <a:avLst/>
          </a:prstGeom>
        </p:spPr>
        <p:txBody>
          <a:bodyPr vert="horz" wrap="none" lIns="91440" tIns="45720" rIns="91440" bIns="45720" rtlCol="0">
            <a:noAutofit/>
          </a:bodyPr>
          <a:lstStyle>
            <a:lvl1pPr marL="357188" marR="0" indent="-357188"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n"/>
              <a:tabLst/>
              <a:defRPr kumimoji="1" lang="en-US" altLang="ja-JP"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1pPr>
            <a:lvl2pPr marL="742950" marR="0" indent="-28575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l"/>
              <a:tabLst/>
              <a:defRPr kumimoji="1" lang="ja-JP" altLang="en-US"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2pPr>
            <a:lvl3pPr marL="1143000" marR="0" indent="-2286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3pPr>
            <a:lvl4pPr marL="1714500" marR="0" indent="-3429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4pPr>
            <a:lvl5pPr marL="2114550" marR="0" indent="-28575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lnSpc>
                <a:spcPct val="130000"/>
              </a:lnSpc>
              <a:spcBef>
                <a:spcPts val="0"/>
              </a:spcBef>
              <a:spcAft>
                <a:spcPts val="0"/>
              </a:spcAft>
              <a:buClr>
                <a:schemeClr val="tx1">
                  <a:lumMod val="75000"/>
                  <a:lumOff val="25000"/>
                </a:schemeClr>
              </a:buClr>
            </a:pPr>
            <a:r>
              <a:rPr lang="ja-JP" altLang="en-US" sz="2000" b="1" dirty="0"/>
              <a:t>標準化：平均が</a:t>
            </a:r>
            <a:r>
              <a:rPr lang="en-US" altLang="ja-JP" sz="2000" b="1" dirty="0"/>
              <a:t>0</a:t>
            </a:r>
            <a:r>
              <a:rPr lang="ja-JP" altLang="en-US" sz="2000" b="1" dirty="0"/>
              <a:t>、標準偏差が</a:t>
            </a:r>
            <a:r>
              <a:rPr lang="en-US" altLang="ja-JP" sz="2000" b="1" dirty="0"/>
              <a:t>1</a:t>
            </a:r>
            <a:r>
              <a:rPr lang="ja-JP" altLang="en-US" sz="2000" b="1" dirty="0"/>
              <a:t>になるようにする。値の範囲が不明な場合に有効</a:t>
            </a:r>
            <a:endParaRPr lang="en-US" altLang="ja-JP" sz="2000" b="1" dirty="0"/>
          </a:p>
          <a:p>
            <a:pPr>
              <a:lnSpc>
                <a:spcPct val="130000"/>
              </a:lnSpc>
              <a:spcBef>
                <a:spcPts val="0"/>
              </a:spcBef>
              <a:spcAft>
                <a:spcPts val="0"/>
              </a:spcAft>
              <a:buClr>
                <a:schemeClr val="tx1">
                  <a:lumMod val="75000"/>
                  <a:lumOff val="25000"/>
                </a:schemeClr>
              </a:buClr>
            </a:pPr>
            <a:r>
              <a:rPr lang="ja-JP" altLang="en-US" sz="2000" b="1" dirty="0"/>
              <a:t>正規化：</a:t>
            </a:r>
            <a:r>
              <a:rPr lang="en-US" altLang="ja-JP" sz="2000" b="1" dirty="0"/>
              <a:t>0</a:t>
            </a:r>
            <a:r>
              <a:rPr lang="ja-JP" altLang="en-US" sz="2000" b="1" dirty="0"/>
              <a:t>～</a:t>
            </a:r>
            <a:r>
              <a:rPr lang="en-US" altLang="ja-JP" sz="2000" b="1" dirty="0"/>
              <a:t>1</a:t>
            </a:r>
            <a:r>
              <a:rPr lang="ja-JP" altLang="en-US" sz="2000" b="1" dirty="0"/>
              <a:t>の範囲に収まるようにする。値の範囲が分かっている場合に有効</a:t>
            </a:r>
            <a:br>
              <a:rPr lang="en-US" altLang="ja-JP" sz="2000" b="1" dirty="0"/>
            </a:br>
            <a:r>
              <a:rPr lang="ja-JP" altLang="en-US" sz="2000" b="1" dirty="0"/>
              <a:t>各値から最小値を引いて最大値で割ることで変換できる。</a:t>
            </a:r>
            <a:endParaRPr lang="en-US" altLang="ja-JP" sz="2000" b="1" dirty="0"/>
          </a:p>
        </p:txBody>
      </p:sp>
      <p:sp>
        <p:nvSpPr>
          <p:cNvPr id="20" name="四角形: 角を丸くする 19">
            <a:extLst>
              <a:ext uri="{FF2B5EF4-FFF2-40B4-BE49-F238E27FC236}">
                <a16:creationId xmlns:a16="http://schemas.microsoft.com/office/drawing/2014/main" id="{AEA6BD48-1FC2-44ED-8B5F-BB34F97EE17C}"/>
              </a:ext>
            </a:extLst>
          </p:cNvPr>
          <p:cNvSpPr/>
          <p:nvPr/>
        </p:nvSpPr>
        <p:spPr bwMode="auto">
          <a:xfrm>
            <a:off x="856302" y="3840493"/>
            <a:ext cx="10493870" cy="577189"/>
          </a:xfrm>
          <a:prstGeom prst="roundRect">
            <a:avLst>
              <a:gd name="adj" fmla="val 13183"/>
            </a:avLst>
          </a:prstGeom>
          <a:solidFill>
            <a:srgbClr val="00879E"/>
          </a:solidFill>
          <a:ln w="19050" algn="ctr">
            <a:solidFill>
              <a:srgbClr val="00879E"/>
            </a:solidFill>
            <a:prstDash val="solid"/>
            <a:round/>
            <a:headEnd/>
            <a:tailEnd/>
          </a:ln>
          <a:effectLst/>
        </p:spPr>
        <p:txBody>
          <a:bodyPr wrap="none" rtlCol="0" anchor="ctr"/>
          <a:lstStyle/>
          <a:p>
            <a:pPr algn="ctr" fontAlgn="base">
              <a:spcBef>
                <a:spcPct val="0"/>
              </a:spcBef>
              <a:spcAft>
                <a:spcPct val="0"/>
              </a:spcAft>
            </a:pPr>
            <a:endParaRPr kumimoji="1" lang="ja-JP" altLang="en-US" dirty="0">
              <a:solidFill>
                <a:schemeClr val="bg1"/>
              </a:solidFill>
              <a:latin typeface="Arial" pitchFamily="34" charset="0"/>
              <a:ea typeface="ＭＳ Ｐゴシック" pitchFamily="50" charset="-128"/>
            </a:endParaRPr>
          </a:p>
        </p:txBody>
      </p:sp>
      <p:sp>
        <p:nvSpPr>
          <p:cNvPr id="21" name="正方形/長方形 20">
            <a:extLst>
              <a:ext uri="{FF2B5EF4-FFF2-40B4-BE49-F238E27FC236}">
                <a16:creationId xmlns:a16="http://schemas.microsoft.com/office/drawing/2014/main" id="{919EBD44-0846-43EE-9A0D-D2B2800F31D9}"/>
              </a:ext>
            </a:extLst>
          </p:cNvPr>
          <p:cNvSpPr/>
          <p:nvPr/>
        </p:nvSpPr>
        <p:spPr>
          <a:xfrm>
            <a:off x="1551347" y="3940880"/>
            <a:ext cx="7525251" cy="440120"/>
          </a:xfrm>
          <a:prstGeom prst="rect">
            <a:avLst/>
          </a:prstGeom>
          <a:noFill/>
          <a:ln w="19050" algn="ctr">
            <a:noFill/>
            <a:prstDash val="dash"/>
            <a:round/>
            <a:headEnd/>
            <a:tailEnd/>
          </a:ln>
          <a:effectLst/>
        </p:spPr>
        <p:txBody>
          <a:bodyPr wrap="none" rtlCol="0" anchor="ctr"/>
          <a:lstStyle/>
          <a:p>
            <a:pPr fontAlgn="base">
              <a:spcBef>
                <a:spcPct val="0"/>
              </a:spcBef>
              <a:spcAft>
                <a:spcPct val="0"/>
              </a:spcAft>
            </a:pPr>
            <a:r>
              <a:rPr kumimoji="1" lang="ja-JP" altLang="en-US" sz="2200" b="1" spc="300" dirty="0">
                <a:solidFill>
                  <a:schemeClr val="bg1"/>
                </a:solidFill>
                <a:latin typeface="+mj-ea"/>
                <a:ea typeface="+mj-ea"/>
              </a:rPr>
              <a:t>スケールのそろえ方の種類</a:t>
            </a:r>
          </a:p>
        </p:txBody>
      </p:sp>
      <p:pic>
        <p:nvPicPr>
          <p:cNvPr id="22" name="図 21" descr="アイコン&#10;&#10;自動的に生成された説明">
            <a:extLst>
              <a:ext uri="{FF2B5EF4-FFF2-40B4-BE49-F238E27FC236}">
                <a16:creationId xmlns:a16="http://schemas.microsoft.com/office/drawing/2014/main" id="{4C7DAE78-0FF3-46A5-AE02-8D70455829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7188" y="1306560"/>
            <a:ext cx="426733" cy="427586"/>
          </a:xfrm>
          <a:prstGeom prst="rect">
            <a:avLst/>
          </a:prstGeom>
        </p:spPr>
      </p:pic>
      <p:pic>
        <p:nvPicPr>
          <p:cNvPr id="23" name="図 22" descr="アイコン&#10;&#10;自動的に生成された説明">
            <a:extLst>
              <a:ext uri="{FF2B5EF4-FFF2-40B4-BE49-F238E27FC236}">
                <a16:creationId xmlns:a16="http://schemas.microsoft.com/office/drawing/2014/main" id="{9842B03C-FBDB-448D-87BC-22C4814BF4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7188" y="3892906"/>
            <a:ext cx="426733" cy="427586"/>
          </a:xfrm>
          <a:prstGeom prst="rect">
            <a:avLst/>
          </a:prstGeom>
        </p:spPr>
      </p:pic>
      <p:pic>
        <p:nvPicPr>
          <p:cNvPr id="16" name="図 15">
            <a:extLst>
              <a:ext uri="{FF2B5EF4-FFF2-40B4-BE49-F238E27FC236}">
                <a16:creationId xmlns:a16="http://schemas.microsoft.com/office/drawing/2014/main" id="{BBE6D1E2-3852-4507-A0EE-A9B90372237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61069" y="1023048"/>
            <a:ext cx="2179989" cy="2266441"/>
          </a:xfrm>
          <a:prstGeom prst="rect">
            <a:avLst/>
          </a:prstGeom>
        </p:spPr>
      </p:pic>
    </p:spTree>
    <p:extLst>
      <p:ext uri="{BB962C8B-B14F-4D97-AF65-F5344CB8AC3E}">
        <p14:creationId xmlns:p14="http://schemas.microsoft.com/office/powerpoint/2010/main" val="1576111740"/>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434" name="四角形: 角を丸くする 27">
            <a:extLst>
              <a:ext uri="{FF2B5EF4-FFF2-40B4-BE49-F238E27FC236}">
                <a16:creationId xmlns:a16="http://schemas.microsoft.com/office/drawing/2014/main" id="{27EC5F39-DB70-40DD-B0F2-D5C2036D344E}"/>
              </a:ext>
            </a:extLst>
          </p:cNvPr>
          <p:cNvSpPr>
            <a:spLocks noChangeArrowheads="1"/>
          </p:cNvSpPr>
          <p:nvPr/>
        </p:nvSpPr>
        <p:spPr bwMode="auto">
          <a:xfrm>
            <a:off x="6607176" y="1765415"/>
            <a:ext cx="4821237" cy="2638425"/>
          </a:xfrm>
          <a:prstGeom prst="roundRect">
            <a:avLst>
              <a:gd name="adj" fmla="val 4380"/>
            </a:avLst>
          </a:prstGeom>
          <a:solidFill>
            <a:srgbClr val="FEEDE6"/>
          </a:solidFill>
          <a:ln w="19050" algn="ctr">
            <a:solidFill>
              <a:srgbClr val="F36C37"/>
            </a:solidFill>
            <a:round/>
            <a:headEnd/>
            <a:tailEnd/>
          </a:ln>
        </p:spPr>
        <p:txBody>
          <a:bodyPr wrap="none" anchor="ctr"/>
          <a:lstStyle>
            <a:lvl1pPr>
              <a:spcBef>
                <a:spcPct val="20000"/>
              </a:spcBef>
              <a:buClr>
                <a:schemeClr val="tx1"/>
              </a:buClr>
              <a:buFont typeface="Wingdings" panose="05000000000000000000" pitchFamily="2" charset="2"/>
              <a:buChar char="n"/>
              <a:defRPr kumimoji="1" sz="2800">
                <a:solidFill>
                  <a:srgbClr val="494949"/>
                </a:solidFill>
                <a:latin typeface="メイリオ" panose="020B0604030504040204" pitchFamily="50" charset="-128"/>
                <a:ea typeface="メイリオ" panose="020B0604030504040204" pitchFamily="50" charset="-128"/>
              </a:defRPr>
            </a:lvl1pPr>
            <a:lvl2pPr marL="742950" indent="-285750">
              <a:spcBef>
                <a:spcPct val="20000"/>
              </a:spcBef>
              <a:buClr>
                <a:schemeClr val="tx1"/>
              </a:buClr>
              <a:buFont typeface="Wingdings" panose="05000000000000000000" pitchFamily="2" charset="2"/>
              <a:buChar char="l"/>
              <a:defRPr kumimoji="1" sz="2800">
                <a:solidFill>
                  <a:srgbClr val="494949"/>
                </a:solidFill>
                <a:latin typeface="メイリオ" panose="020B0604030504040204" pitchFamily="50" charset="-128"/>
                <a:ea typeface="メイリオ" panose="020B0604030504040204" pitchFamily="50" charset="-128"/>
              </a:defRPr>
            </a:lvl2pPr>
            <a:lvl3pPr marL="1143000" indent="-228600">
              <a:spcBef>
                <a:spcPct val="20000"/>
              </a:spcBef>
              <a:buClr>
                <a:schemeClr val="tx1"/>
              </a:buClr>
              <a:buFont typeface="Arial" panose="020B0604020202020204" pitchFamily="34" charset="0"/>
              <a:buChar char="•"/>
              <a:defRPr kumimoji="1" sz="2400">
                <a:solidFill>
                  <a:srgbClr val="494949"/>
                </a:solidFill>
                <a:latin typeface="メイリオ" panose="020B0604030504040204" pitchFamily="50" charset="-128"/>
                <a:ea typeface="メイリオ" panose="020B0604030504040204" pitchFamily="50" charset="-128"/>
              </a:defRPr>
            </a:lvl3pPr>
            <a:lvl4pPr marL="1600200" indent="-228600">
              <a:spcBef>
                <a:spcPct val="20000"/>
              </a:spcBef>
              <a:buClr>
                <a:schemeClr val="tx1"/>
              </a:buClr>
              <a:buFont typeface="Arial" panose="020B0604020202020204" pitchFamily="34" charset="0"/>
              <a:buChar char="•"/>
              <a:defRPr kumimoji="1" sz="2400">
                <a:solidFill>
                  <a:srgbClr val="494949"/>
                </a:solidFill>
                <a:latin typeface="メイリオ" panose="020B0604030504040204" pitchFamily="50" charset="-128"/>
                <a:ea typeface="メイリオ" panose="020B0604030504040204" pitchFamily="50" charset="-128"/>
              </a:defRPr>
            </a:lvl4pPr>
            <a:lvl5pPr marL="2057400" indent="-228600">
              <a:spcBef>
                <a:spcPct val="20000"/>
              </a:spcBef>
              <a:buClr>
                <a:schemeClr val="tx1"/>
              </a:buClr>
              <a:buFont typeface="Arial" panose="020B0604020202020204" pitchFamily="34" charset="0"/>
              <a:buChar char="•"/>
              <a:defRPr kumimoji="1" sz="2400">
                <a:solidFill>
                  <a:srgbClr val="494949"/>
                </a:solidFill>
                <a:latin typeface="メイリオ" panose="020B0604030504040204" pitchFamily="50" charset="-128"/>
                <a:ea typeface="メイリオ" panose="020B0604030504040204" pitchFamily="50" charset="-128"/>
              </a:defRPr>
            </a:lvl5pPr>
            <a:lvl6pPr marL="2514600" indent="-228600" defTabSz="457200" eaLnBrk="0" fontAlgn="base" hangingPunct="0">
              <a:spcBef>
                <a:spcPct val="20000"/>
              </a:spcBef>
              <a:spcAft>
                <a:spcPct val="0"/>
              </a:spcAft>
              <a:buClr>
                <a:schemeClr val="tx1"/>
              </a:buClr>
              <a:buFont typeface="Arial" panose="020B0604020202020204" pitchFamily="34" charset="0"/>
              <a:buChar char="•"/>
              <a:defRPr kumimoji="1" sz="2400">
                <a:solidFill>
                  <a:srgbClr val="494949"/>
                </a:solidFill>
                <a:latin typeface="メイリオ" panose="020B0604030504040204" pitchFamily="50" charset="-128"/>
                <a:ea typeface="メイリオ" panose="020B0604030504040204" pitchFamily="50" charset="-128"/>
              </a:defRPr>
            </a:lvl6pPr>
            <a:lvl7pPr marL="2971800" indent="-228600" defTabSz="457200" eaLnBrk="0" fontAlgn="base" hangingPunct="0">
              <a:spcBef>
                <a:spcPct val="20000"/>
              </a:spcBef>
              <a:spcAft>
                <a:spcPct val="0"/>
              </a:spcAft>
              <a:buClr>
                <a:schemeClr val="tx1"/>
              </a:buClr>
              <a:buFont typeface="Arial" panose="020B0604020202020204" pitchFamily="34" charset="0"/>
              <a:buChar char="•"/>
              <a:defRPr kumimoji="1" sz="2400">
                <a:solidFill>
                  <a:srgbClr val="494949"/>
                </a:solidFill>
                <a:latin typeface="メイリオ" panose="020B0604030504040204" pitchFamily="50" charset="-128"/>
                <a:ea typeface="メイリオ" panose="020B0604030504040204" pitchFamily="50" charset="-128"/>
              </a:defRPr>
            </a:lvl7pPr>
            <a:lvl8pPr marL="3429000" indent="-228600" defTabSz="457200" eaLnBrk="0" fontAlgn="base" hangingPunct="0">
              <a:spcBef>
                <a:spcPct val="20000"/>
              </a:spcBef>
              <a:spcAft>
                <a:spcPct val="0"/>
              </a:spcAft>
              <a:buClr>
                <a:schemeClr val="tx1"/>
              </a:buClr>
              <a:buFont typeface="Arial" panose="020B0604020202020204" pitchFamily="34" charset="0"/>
              <a:buChar char="•"/>
              <a:defRPr kumimoji="1" sz="2400">
                <a:solidFill>
                  <a:srgbClr val="494949"/>
                </a:solidFill>
                <a:latin typeface="メイリオ" panose="020B0604030504040204" pitchFamily="50" charset="-128"/>
                <a:ea typeface="メイリオ" panose="020B0604030504040204" pitchFamily="50" charset="-128"/>
              </a:defRPr>
            </a:lvl8pPr>
            <a:lvl9pPr marL="3886200" indent="-228600" defTabSz="457200" eaLnBrk="0" fontAlgn="base" hangingPunct="0">
              <a:spcBef>
                <a:spcPct val="20000"/>
              </a:spcBef>
              <a:spcAft>
                <a:spcPct val="0"/>
              </a:spcAft>
              <a:buClr>
                <a:schemeClr val="tx1"/>
              </a:buClr>
              <a:buFont typeface="Arial" panose="020B0604020202020204" pitchFamily="34" charset="0"/>
              <a:buChar char="•"/>
              <a:defRPr kumimoji="1" sz="2400">
                <a:solidFill>
                  <a:srgbClr val="494949"/>
                </a:solidFill>
                <a:latin typeface="メイリオ" panose="020B0604030504040204" pitchFamily="50" charset="-128"/>
                <a:ea typeface="メイリオ" panose="020B0604030504040204" pitchFamily="50" charset="-128"/>
              </a:defRPr>
            </a:lvl9pPr>
          </a:lstStyle>
          <a:p>
            <a:pPr algn="ctr">
              <a:spcBef>
                <a:spcPct val="0"/>
              </a:spcBef>
              <a:buClrTx/>
              <a:buFontTx/>
              <a:buNone/>
            </a:pPr>
            <a:endParaRPr lang="ja-JP" altLang="en-US" sz="2400">
              <a:solidFill>
                <a:schemeClr val="bg1"/>
              </a:solidFill>
              <a:latin typeface="Calibri" panose="020F0502020204030204" pitchFamily="34" charset="0"/>
            </a:endParaRPr>
          </a:p>
        </p:txBody>
      </p:sp>
      <p:sp>
        <p:nvSpPr>
          <p:cNvPr id="2" name="タイトル 1">
            <a:extLst>
              <a:ext uri="{FF2B5EF4-FFF2-40B4-BE49-F238E27FC236}">
                <a16:creationId xmlns:a16="http://schemas.microsoft.com/office/drawing/2014/main" id="{7816D187-C973-4434-8198-91916E1100C2}"/>
              </a:ext>
            </a:extLst>
          </p:cNvPr>
          <p:cNvSpPr>
            <a:spLocks noGrp="1"/>
          </p:cNvSpPr>
          <p:nvPr>
            <p:ph type="title"/>
          </p:nvPr>
        </p:nvSpPr>
        <p:spPr>
          <a:xfrm>
            <a:off x="368300" y="366713"/>
            <a:ext cx="11455400" cy="482600"/>
          </a:xfrm>
        </p:spPr>
        <p:txBody>
          <a:bodyPr/>
          <a:lstStyle/>
          <a:p>
            <a:pPr>
              <a:defRPr/>
            </a:pPr>
            <a:r>
              <a:rPr lang="en-US" altLang="ja-JP" dirty="0"/>
              <a:t>3-3-7.</a:t>
            </a:r>
            <a:r>
              <a:rPr lang="ja-JP" altLang="en-US" dirty="0"/>
              <a:t> スケーリングの注意</a:t>
            </a:r>
          </a:p>
        </p:txBody>
      </p:sp>
      <p:sp>
        <p:nvSpPr>
          <p:cNvPr id="4" name="スライド番号プレースホルダー 3">
            <a:extLst>
              <a:ext uri="{FF2B5EF4-FFF2-40B4-BE49-F238E27FC236}">
                <a16:creationId xmlns:a16="http://schemas.microsoft.com/office/drawing/2014/main" id="{3174EF77-7AA3-4DEF-AB95-C6946868485A}"/>
              </a:ext>
            </a:extLst>
          </p:cNvPr>
          <p:cNvSpPr>
            <a:spLocks noGrp="1"/>
          </p:cNvSpPr>
          <p:nvPr>
            <p:ph type="sldNum" sz="quarter" idx="10"/>
          </p:nvPr>
        </p:nvSpPr>
        <p:spPr/>
        <p:txBody>
          <a:bodyPr/>
          <a:lstStyle/>
          <a:p>
            <a:pPr>
              <a:defRPr/>
            </a:pPr>
            <a:fld id="{65EF625D-B339-4D40-B39A-7B93B9EEBDEF}" type="slidenum">
              <a:rPr lang="ja-JP" altLang="en-US" smtClean="0"/>
              <a:pPr>
                <a:defRPr/>
              </a:pPr>
              <a:t>217</a:t>
            </a:fld>
            <a:endParaRPr lang="ja-JP" altLang="en-US"/>
          </a:p>
        </p:txBody>
      </p:sp>
      <p:sp>
        <p:nvSpPr>
          <p:cNvPr id="18437" name="四角形: 角を丸くする 24">
            <a:extLst>
              <a:ext uri="{FF2B5EF4-FFF2-40B4-BE49-F238E27FC236}">
                <a16:creationId xmlns:a16="http://schemas.microsoft.com/office/drawing/2014/main" id="{34CBF456-49FA-4C90-AA20-C073A36C18B9}"/>
              </a:ext>
            </a:extLst>
          </p:cNvPr>
          <p:cNvSpPr>
            <a:spLocks noChangeArrowheads="1"/>
          </p:cNvSpPr>
          <p:nvPr/>
        </p:nvSpPr>
        <p:spPr bwMode="auto">
          <a:xfrm>
            <a:off x="1281906" y="5065166"/>
            <a:ext cx="9628187" cy="1435577"/>
          </a:xfrm>
          <a:prstGeom prst="roundRect">
            <a:avLst>
              <a:gd name="adj" fmla="val 0"/>
            </a:avLst>
          </a:prstGeom>
          <a:solidFill>
            <a:srgbClr val="FFF4E1"/>
          </a:solidFill>
          <a:ln>
            <a:noFill/>
          </a:ln>
          <a:extLst>
            <a:ext uri="{91240B29-F687-4F45-9708-019B960494DF}">
              <a14:hiddenLine xmlns:a14="http://schemas.microsoft.com/office/drawing/2010/main" w="19050" algn="ctr">
                <a:solidFill>
                  <a:srgbClr val="000000"/>
                </a:solidFill>
                <a:round/>
                <a:headEnd/>
                <a:tailEnd/>
              </a14:hiddenLine>
            </a:ext>
          </a:extLst>
        </p:spPr>
        <p:txBody>
          <a:bodyPr wrap="none" anchor="ctr"/>
          <a:lstStyle>
            <a:lvl1pPr>
              <a:spcBef>
                <a:spcPct val="20000"/>
              </a:spcBef>
              <a:buClr>
                <a:schemeClr val="tx1"/>
              </a:buClr>
              <a:buFont typeface="Wingdings" panose="05000000000000000000" pitchFamily="2" charset="2"/>
              <a:buChar char="n"/>
              <a:defRPr kumimoji="1" sz="2800">
                <a:solidFill>
                  <a:srgbClr val="494949"/>
                </a:solidFill>
                <a:latin typeface="メイリオ" panose="020B0604030504040204" pitchFamily="50" charset="-128"/>
                <a:ea typeface="メイリオ" panose="020B0604030504040204" pitchFamily="50" charset="-128"/>
              </a:defRPr>
            </a:lvl1pPr>
            <a:lvl2pPr marL="742950" indent="-285750">
              <a:spcBef>
                <a:spcPct val="20000"/>
              </a:spcBef>
              <a:buClr>
                <a:schemeClr val="tx1"/>
              </a:buClr>
              <a:buFont typeface="Wingdings" panose="05000000000000000000" pitchFamily="2" charset="2"/>
              <a:buChar char="l"/>
              <a:defRPr kumimoji="1" sz="2800">
                <a:solidFill>
                  <a:srgbClr val="494949"/>
                </a:solidFill>
                <a:latin typeface="メイリオ" panose="020B0604030504040204" pitchFamily="50" charset="-128"/>
                <a:ea typeface="メイリオ" panose="020B0604030504040204" pitchFamily="50" charset="-128"/>
              </a:defRPr>
            </a:lvl2pPr>
            <a:lvl3pPr marL="1143000" indent="-228600">
              <a:spcBef>
                <a:spcPct val="20000"/>
              </a:spcBef>
              <a:buClr>
                <a:schemeClr val="tx1"/>
              </a:buClr>
              <a:buFont typeface="Arial" panose="020B0604020202020204" pitchFamily="34" charset="0"/>
              <a:buChar char="•"/>
              <a:defRPr kumimoji="1" sz="2400">
                <a:solidFill>
                  <a:srgbClr val="494949"/>
                </a:solidFill>
                <a:latin typeface="メイリオ" panose="020B0604030504040204" pitchFamily="50" charset="-128"/>
                <a:ea typeface="メイリオ" panose="020B0604030504040204" pitchFamily="50" charset="-128"/>
              </a:defRPr>
            </a:lvl3pPr>
            <a:lvl4pPr marL="1600200" indent="-228600">
              <a:spcBef>
                <a:spcPct val="20000"/>
              </a:spcBef>
              <a:buClr>
                <a:schemeClr val="tx1"/>
              </a:buClr>
              <a:buFont typeface="Arial" panose="020B0604020202020204" pitchFamily="34" charset="0"/>
              <a:buChar char="•"/>
              <a:defRPr kumimoji="1" sz="2400">
                <a:solidFill>
                  <a:srgbClr val="494949"/>
                </a:solidFill>
                <a:latin typeface="メイリオ" panose="020B0604030504040204" pitchFamily="50" charset="-128"/>
                <a:ea typeface="メイリオ" panose="020B0604030504040204" pitchFamily="50" charset="-128"/>
              </a:defRPr>
            </a:lvl4pPr>
            <a:lvl5pPr marL="2057400" indent="-228600">
              <a:spcBef>
                <a:spcPct val="20000"/>
              </a:spcBef>
              <a:buClr>
                <a:schemeClr val="tx1"/>
              </a:buClr>
              <a:buFont typeface="Arial" panose="020B0604020202020204" pitchFamily="34" charset="0"/>
              <a:buChar char="•"/>
              <a:defRPr kumimoji="1" sz="2400">
                <a:solidFill>
                  <a:srgbClr val="494949"/>
                </a:solidFill>
                <a:latin typeface="メイリオ" panose="020B0604030504040204" pitchFamily="50" charset="-128"/>
                <a:ea typeface="メイリオ" panose="020B0604030504040204" pitchFamily="50" charset="-128"/>
              </a:defRPr>
            </a:lvl5pPr>
            <a:lvl6pPr marL="2514600" indent="-228600" defTabSz="457200" eaLnBrk="0" fontAlgn="base" hangingPunct="0">
              <a:spcBef>
                <a:spcPct val="20000"/>
              </a:spcBef>
              <a:spcAft>
                <a:spcPct val="0"/>
              </a:spcAft>
              <a:buClr>
                <a:schemeClr val="tx1"/>
              </a:buClr>
              <a:buFont typeface="Arial" panose="020B0604020202020204" pitchFamily="34" charset="0"/>
              <a:buChar char="•"/>
              <a:defRPr kumimoji="1" sz="2400">
                <a:solidFill>
                  <a:srgbClr val="494949"/>
                </a:solidFill>
                <a:latin typeface="メイリオ" panose="020B0604030504040204" pitchFamily="50" charset="-128"/>
                <a:ea typeface="メイリオ" panose="020B0604030504040204" pitchFamily="50" charset="-128"/>
              </a:defRPr>
            </a:lvl6pPr>
            <a:lvl7pPr marL="2971800" indent="-228600" defTabSz="457200" eaLnBrk="0" fontAlgn="base" hangingPunct="0">
              <a:spcBef>
                <a:spcPct val="20000"/>
              </a:spcBef>
              <a:spcAft>
                <a:spcPct val="0"/>
              </a:spcAft>
              <a:buClr>
                <a:schemeClr val="tx1"/>
              </a:buClr>
              <a:buFont typeface="Arial" panose="020B0604020202020204" pitchFamily="34" charset="0"/>
              <a:buChar char="•"/>
              <a:defRPr kumimoji="1" sz="2400">
                <a:solidFill>
                  <a:srgbClr val="494949"/>
                </a:solidFill>
                <a:latin typeface="メイリオ" panose="020B0604030504040204" pitchFamily="50" charset="-128"/>
                <a:ea typeface="メイリオ" panose="020B0604030504040204" pitchFamily="50" charset="-128"/>
              </a:defRPr>
            </a:lvl7pPr>
            <a:lvl8pPr marL="3429000" indent="-228600" defTabSz="457200" eaLnBrk="0" fontAlgn="base" hangingPunct="0">
              <a:spcBef>
                <a:spcPct val="20000"/>
              </a:spcBef>
              <a:spcAft>
                <a:spcPct val="0"/>
              </a:spcAft>
              <a:buClr>
                <a:schemeClr val="tx1"/>
              </a:buClr>
              <a:buFont typeface="Arial" panose="020B0604020202020204" pitchFamily="34" charset="0"/>
              <a:buChar char="•"/>
              <a:defRPr kumimoji="1" sz="2400">
                <a:solidFill>
                  <a:srgbClr val="494949"/>
                </a:solidFill>
                <a:latin typeface="メイリオ" panose="020B0604030504040204" pitchFamily="50" charset="-128"/>
                <a:ea typeface="メイリオ" panose="020B0604030504040204" pitchFamily="50" charset="-128"/>
              </a:defRPr>
            </a:lvl8pPr>
            <a:lvl9pPr marL="3886200" indent="-228600" defTabSz="457200" eaLnBrk="0" fontAlgn="base" hangingPunct="0">
              <a:spcBef>
                <a:spcPct val="20000"/>
              </a:spcBef>
              <a:spcAft>
                <a:spcPct val="0"/>
              </a:spcAft>
              <a:buClr>
                <a:schemeClr val="tx1"/>
              </a:buClr>
              <a:buFont typeface="Arial" panose="020B0604020202020204" pitchFamily="34" charset="0"/>
              <a:buChar char="•"/>
              <a:defRPr kumimoji="1" sz="2400">
                <a:solidFill>
                  <a:srgbClr val="494949"/>
                </a:solidFill>
                <a:latin typeface="メイリオ" panose="020B0604030504040204" pitchFamily="50" charset="-128"/>
                <a:ea typeface="メイリオ" panose="020B0604030504040204" pitchFamily="50" charset="-128"/>
              </a:defRPr>
            </a:lvl9pPr>
          </a:lstStyle>
          <a:p>
            <a:pPr algn="ctr">
              <a:spcBef>
                <a:spcPct val="0"/>
              </a:spcBef>
              <a:buClrTx/>
              <a:buFontTx/>
              <a:buNone/>
            </a:pPr>
            <a:endParaRPr lang="ja-JP" altLang="en-US" sz="2400">
              <a:solidFill>
                <a:schemeClr val="bg1"/>
              </a:solidFill>
              <a:latin typeface="Calibri" panose="020F0502020204030204" pitchFamily="34" charset="0"/>
            </a:endParaRPr>
          </a:p>
        </p:txBody>
      </p:sp>
      <p:sp>
        <p:nvSpPr>
          <p:cNvPr id="27" name="正方形/長方形 26">
            <a:extLst>
              <a:ext uri="{FF2B5EF4-FFF2-40B4-BE49-F238E27FC236}">
                <a16:creationId xmlns:a16="http://schemas.microsoft.com/office/drawing/2014/main" id="{AE7023CF-DD40-4DF6-8A5D-22F2A0CFE831}"/>
              </a:ext>
            </a:extLst>
          </p:cNvPr>
          <p:cNvSpPr/>
          <p:nvPr/>
        </p:nvSpPr>
        <p:spPr>
          <a:xfrm>
            <a:off x="1455269" y="5177305"/>
            <a:ext cx="9281459" cy="1323439"/>
          </a:xfrm>
          <a:prstGeom prst="rect">
            <a:avLst/>
          </a:prstGeom>
        </p:spPr>
        <p:txBody>
          <a:bodyPr wrap="square">
            <a:spAutoFit/>
          </a:bodyPr>
          <a:lstStyle/>
          <a:p>
            <a:pPr>
              <a:defRPr/>
            </a:pPr>
            <a:r>
              <a:rPr lang="ja-JP" altLang="en-US" sz="1600" b="1" spc="300" dirty="0">
                <a:solidFill>
                  <a:srgbClr val="F36C37"/>
                </a:solidFill>
                <a:latin typeface="+mn-ea"/>
              </a:rPr>
              <a:t>一見して標準化はこんなことして大丈夫かな？とも思えますが、データの範囲を縮小しただけなのでデータの特徴は変わらず、互いの関係性がスケールに左右されなくなるのでとらえやすくなります。</a:t>
            </a:r>
            <a:endParaRPr lang="en-US" altLang="ja-JP" sz="1600" b="1" spc="300" dirty="0">
              <a:solidFill>
                <a:srgbClr val="F36C37"/>
              </a:solidFill>
              <a:latin typeface="+mn-ea"/>
            </a:endParaRPr>
          </a:p>
          <a:p>
            <a:pPr>
              <a:defRPr/>
            </a:pPr>
            <a:r>
              <a:rPr lang="en-US" altLang="ja-JP" sz="1600" b="1" spc="300" dirty="0">
                <a:solidFill>
                  <a:srgbClr val="F36C37"/>
                </a:solidFill>
                <a:latin typeface="+mn-ea"/>
              </a:rPr>
              <a:t>※</a:t>
            </a:r>
            <a:r>
              <a:rPr lang="ja-JP" altLang="en-US" sz="1600" b="1" spc="300" dirty="0">
                <a:solidFill>
                  <a:srgbClr val="F36C37"/>
                </a:solidFill>
                <a:latin typeface="+mn-ea"/>
              </a:rPr>
              <a:t>回帰の場合は目的変数も標準化し、予測するときは逆算してもとに戻すというこ</a:t>
            </a:r>
            <a:endParaRPr lang="en-US" altLang="ja-JP" sz="1600" b="1" spc="300" dirty="0">
              <a:solidFill>
                <a:srgbClr val="F36C37"/>
              </a:solidFill>
              <a:latin typeface="+mn-ea"/>
            </a:endParaRPr>
          </a:p>
          <a:p>
            <a:pPr>
              <a:defRPr/>
            </a:pPr>
            <a:r>
              <a:rPr lang="ja-JP" altLang="en-US" sz="1600" b="1" spc="300" dirty="0">
                <a:solidFill>
                  <a:srgbClr val="F36C37"/>
                </a:solidFill>
                <a:latin typeface="+mn-ea"/>
              </a:rPr>
              <a:t>　とをやることが多いです。</a:t>
            </a:r>
            <a:endParaRPr lang="en-US" altLang="ja-JP" sz="1600" b="1" spc="300" dirty="0">
              <a:solidFill>
                <a:srgbClr val="F36C37"/>
              </a:solidFill>
              <a:latin typeface="+mn-ea"/>
            </a:endParaRPr>
          </a:p>
        </p:txBody>
      </p:sp>
      <p:sp>
        <p:nvSpPr>
          <p:cNvPr id="18438" name="四角形: 角を丸くする 27">
            <a:extLst>
              <a:ext uri="{FF2B5EF4-FFF2-40B4-BE49-F238E27FC236}">
                <a16:creationId xmlns:a16="http://schemas.microsoft.com/office/drawing/2014/main" id="{383FF2A2-B0E1-4BC4-9153-929FE38B9E4E}"/>
              </a:ext>
            </a:extLst>
          </p:cNvPr>
          <p:cNvSpPr>
            <a:spLocks noChangeArrowheads="1"/>
          </p:cNvSpPr>
          <p:nvPr/>
        </p:nvSpPr>
        <p:spPr bwMode="auto">
          <a:xfrm>
            <a:off x="766763" y="1765415"/>
            <a:ext cx="4826000" cy="2603500"/>
          </a:xfrm>
          <a:prstGeom prst="roundRect">
            <a:avLst>
              <a:gd name="adj" fmla="val 4380"/>
            </a:avLst>
          </a:prstGeom>
          <a:solidFill>
            <a:schemeClr val="bg1">
              <a:lumMod val="95000"/>
            </a:schemeClr>
          </a:solidFill>
          <a:ln w="19050" algn="ctr">
            <a:solidFill>
              <a:srgbClr val="BFBFBF"/>
            </a:solidFill>
            <a:round/>
            <a:headEnd/>
            <a:tailEnd/>
          </a:ln>
        </p:spPr>
        <p:txBody>
          <a:bodyPr wrap="none" anchor="ctr"/>
          <a:lstStyle>
            <a:lvl1pPr>
              <a:spcBef>
                <a:spcPct val="20000"/>
              </a:spcBef>
              <a:buClr>
                <a:schemeClr val="tx1"/>
              </a:buClr>
              <a:buFont typeface="Wingdings" panose="05000000000000000000" pitchFamily="2" charset="2"/>
              <a:buChar char="n"/>
              <a:defRPr kumimoji="1" sz="2800">
                <a:solidFill>
                  <a:srgbClr val="494949"/>
                </a:solidFill>
                <a:latin typeface="メイリオ" panose="020B0604030504040204" pitchFamily="50" charset="-128"/>
                <a:ea typeface="メイリオ" panose="020B0604030504040204" pitchFamily="50" charset="-128"/>
              </a:defRPr>
            </a:lvl1pPr>
            <a:lvl2pPr marL="742950" indent="-285750">
              <a:spcBef>
                <a:spcPct val="20000"/>
              </a:spcBef>
              <a:buClr>
                <a:schemeClr val="tx1"/>
              </a:buClr>
              <a:buFont typeface="Wingdings" panose="05000000000000000000" pitchFamily="2" charset="2"/>
              <a:buChar char="l"/>
              <a:defRPr kumimoji="1" sz="2800">
                <a:solidFill>
                  <a:srgbClr val="494949"/>
                </a:solidFill>
                <a:latin typeface="メイリオ" panose="020B0604030504040204" pitchFamily="50" charset="-128"/>
                <a:ea typeface="メイリオ" panose="020B0604030504040204" pitchFamily="50" charset="-128"/>
              </a:defRPr>
            </a:lvl2pPr>
            <a:lvl3pPr marL="1143000" indent="-228600">
              <a:spcBef>
                <a:spcPct val="20000"/>
              </a:spcBef>
              <a:buClr>
                <a:schemeClr val="tx1"/>
              </a:buClr>
              <a:buFont typeface="Arial" panose="020B0604020202020204" pitchFamily="34" charset="0"/>
              <a:buChar char="•"/>
              <a:defRPr kumimoji="1" sz="2400">
                <a:solidFill>
                  <a:srgbClr val="494949"/>
                </a:solidFill>
                <a:latin typeface="メイリオ" panose="020B0604030504040204" pitchFamily="50" charset="-128"/>
                <a:ea typeface="メイリオ" panose="020B0604030504040204" pitchFamily="50" charset="-128"/>
              </a:defRPr>
            </a:lvl3pPr>
            <a:lvl4pPr marL="1600200" indent="-228600">
              <a:spcBef>
                <a:spcPct val="20000"/>
              </a:spcBef>
              <a:buClr>
                <a:schemeClr val="tx1"/>
              </a:buClr>
              <a:buFont typeface="Arial" panose="020B0604020202020204" pitchFamily="34" charset="0"/>
              <a:buChar char="•"/>
              <a:defRPr kumimoji="1" sz="2400">
                <a:solidFill>
                  <a:srgbClr val="494949"/>
                </a:solidFill>
                <a:latin typeface="メイリオ" panose="020B0604030504040204" pitchFamily="50" charset="-128"/>
                <a:ea typeface="メイリオ" panose="020B0604030504040204" pitchFamily="50" charset="-128"/>
              </a:defRPr>
            </a:lvl4pPr>
            <a:lvl5pPr marL="2057400" indent="-228600">
              <a:spcBef>
                <a:spcPct val="20000"/>
              </a:spcBef>
              <a:buClr>
                <a:schemeClr val="tx1"/>
              </a:buClr>
              <a:buFont typeface="Arial" panose="020B0604020202020204" pitchFamily="34" charset="0"/>
              <a:buChar char="•"/>
              <a:defRPr kumimoji="1" sz="2400">
                <a:solidFill>
                  <a:srgbClr val="494949"/>
                </a:solidFill>
                <a:latin typeface="メイリオ" panose="020B0604030504040204" pitchFamily="50" charset="-128"/>
                <a:ea typeface="メイリオ" panose="020B0604030504040204" pitchFamily="50" charset="-128"/>
              </a:defRPr>
            </a:lvl5pPr>
            <a:lvl6pPr marL="2514600" indent="-228600" defTabSz="457200" eaLnBrk="0" fontAlgn="base" hangingPunct="0">
              <a:spcBef>
                <a:spcPct val="20000"/>
              </a:spcBef>
              <a:spcAft>
                <a:spcPct val="0"/>
              </a:spcAft>
              <a:buClr>
                <a:schemeClr val="tx1"/>
              </a:buClr>
              <a:buFont typeface="Arial" panose="020B0604020202020204" pitchFamily="34" charset="0"/>
              <a:buChar char="•"/>
              <a:defRPr kumimoji="1" sz="2400">
                <a:solidFill>
                  <a:srgbClr val="494949"/>
                </a:solidFill>
                <a:latin typeface="メイリオ" panose="020B0604030504040204" pitchFamily="50" charset="-128"/>
                <a:ea typeface="メイリオ" panose="020B0604030504040204" pitchFamily="50" charset="-128"/>
              </a:defRPr>
            </a:lvl6pPr>
            <a:lvl7pPr marL="2971800" indent="-228600" defTabSz="457200" eaLnBrk="0" fontAlgn="base" hangingPunct="0">
              <a:spcBef>
                <a:spcPct val="20000"/>
              </a:spcBef>
              <a:spcAft>
                <a:spcPct val="0"/>
              </a:spcAft>
              <a:buClr>
                <a:schemeClr val="tx1"/>
              </a:buClr>
              <a:buFont typeface="Arial" panose="020B0604020202020204" pitchFamily="34" charset="0"/>
              <a:buChar char="•"/>
              <a:defRPr kumimoji="1" sz="2400">
                <a:solidFill>
                  <a:srgbClr val="494949"/>
                </a:solidFill>
                <a:latin typeface="メイリオ" panose="020B0604030504040204" pitchFamily="50" charset="-128"/>
                <a:ea typeface="メイリオ" panose="020B0604030504040204" pitchFamily="50" charset="-128"/>
              </a:defRPr>
            </a:lvl7pPr>
            <a:lvl8pPr marL="3429000" indent="-228600" defTabSz="457200" eaLnBrk="0" fontAlgn="base" hangingPunct="0">
              <a:spcBef>
                <a:spcPct val="20000"/>
              </a:spcBef>
              <a:spcAft>
                <a:spcPct val="0"/>
              </a:spcAft>
              <a:buClr>
                <a:schemeClr val="tx1"/>
              </a:buClr>
              <a:buFont typeface="Arial" panose="020B0604020202020204" pitchFamily="34" charset="0"/>
              <a:buChar char="•"/>
              <a:defRPr kumimoji="1" sz="2400">
                <a:solidFill>
                  <a:srgbClr val="494949"/>
                </a:solidFill>
                <a:latin typeface="メイリオ" panose="020B0604030504040204" pitchFamily="50" charset="-128"/>
                <a:ea typeface="メイリオ" panose="020B0604030504040204" pitchFamily="50" charset="-128"/>
              </a:defRPr>
            </a:lvl8pPr>
            <a:lvl9pPr marL="3886200" indent="-228600" defTabSz="457200" eaLnBrk="0" fontAlgn="base" hangingPunct="0">
              <a:spcBef>
                <a:spcPct val="20000"/>
              </a:spcBef>
              <a:spcAft>
                <a:spcPct val="0"/>
              </a:spcAft>
              <a:buClr>
                <a:schemeClr val="tx1"/>
              </a:buClr>
              <a:buFont typeface="Arial" panose="020B0604020202020204" pitchFamily="34" charset="0"/>
              <a:buChar char="•"/>
              <a:defRPr kumimoji="1" sz="2400">
                <a:solidFill>
                  <a:srgbClr val="494949"/>
                </a:solidFill>
                <a:latin typeface="メイリオ" panose="020B0604030504040204" pitchFamily="50" charset="-128"/>
                <a:ea typeface="メイリオ" panose="020B0604030504040204" pitchFamily="50" charset="-128"/>
              </a:defRPr>
            </a:lvl9pPr>
          </a:lstStyle>
          <a:p>
            <a:pPr algn="ctr">
              <a:spcBef>
                <a:spcPct val="0"/>
              </a:spcBef>
              <a:buClrTx/>
              <a:buFontTx/>
              <a:buNone/>
              <a:defRPr/>
            </a:pPr>
            <a:endParaRPr lang="ja-JP" altLang="en-US" sz="2400">
              <a:solidFill>
                <a:schemeClr val="bg1"/>
              </a:solidFill>
              <a:latin typeface="Calibri" panose="020F0502020204030204" pitchFamily="34" charset="0"/>
            </a:endParaRPr>
          </a:p>
        </p:txBody>
      </p:sp>
      <p:grpSp>
        <p:nvGrpSpPr>
          <p:cNvPr id="18440" name="グループ化 28">
            <a:extLst>
              <a:ext uri="{FF2B5EF4-FFF2-40B4-BE49-F238E27FC236}">
                <a16:creationId xmlns:a16="http://schemas.microsoft.com/office/drawing/2014/main" id="{38F920F2-D09D-4A12-BD1B-217D13F5E028}"/>
              </a:ext>
            </a:extLst>
          </p:cNvPr>
          <p:cNvGrpSpPr>
            <a:grpSpLocks/>
          </p:cNvGrpSpPr>
          <p:nvPr/>
        </p:nvGrpSpPr>
        <p:grpSpPr bwMode="auto">
          <a:xfrm>
            <a:off x="6833498" y="1560017"/>
            <a:ext cx="4389234" cy="460899"/>
            <a:chOff x="2154608" y="3539394"/>
            <a:chExt cx="6825505" cy="419027"/>
          </a:xfrm>
        </p:grpSpPr>
        <p:sp>
          <p:nvSpPr>
            <p:cNvPr id="30" name="四角形: 角を丸くする 29">
              <a:extLst>
                <a:ext uri="{FF2B5EF4-FFF2-40B4-BE49-F238E27FC236}">
                  <a16:creationId xmlns:a16="http://schemas.microsoft.com/office/drawing/2014/main" id="{CBF05540-ABB9-4C4E-93FE-FC6EFC7CFC58}"/>
                </a:ext>
              </a:extLst>
            </p:cNvPr>
            <p:cNvSpPr/>
            <p:nvPr/>
          </p:nvSpPr>
          <p:spPr bwMode="auto">
            <a:xfrm>
              <a:off x="2154608" y="3539394"/>
              <a:ext cx="6825505" cy="394016"/>
            </a:xfrm>
            <a:prstGeom prst="roundRect">
              <a:avLst>
                <a:gd name="adj" fmla="val 50000"/>
              </a:avLst>
            </a:prstGeom>
            <a:solidFill>
              <a:srgbClr val="F36C37"/>
            </a:solidFill>
            <a:ln w="19050" algn="ctr">
              <a:noFill/>
              <a:prstDash val="dash"/>
              <a:round/>
              <a:headEnd/>
              <a:tailEnd/>
            </a:ln>
            <a:effectLst/>
          </p:spPr>
          <p:txBody>
            <a:bodyPr wrap="none" anchor="ctr"/>
            <a:lstStyle/>
            <a:p>
              <a:pPr algn="ctr">
                <a:defRPr/>
              </a:pPr>
              <a:endParaRPr kumimoji="1" lang="ja-JP" altLang="en-US" sz="2400" b="1" dirty="0">
                <a:solidFill>
                  <a:schemeClr val="bg1"/>
                </a:solidFill>
                <a:latin typeface="+mn-ea"/>
              </a:endParaRPr>
            </a:p>
          </p:txBody>
        </p:sp>
        <p:sp>
          <p:nvSpPr>
            <p:cNvPr id="31" name="正方形/長方形 30">
              <a:extLst>
                <a:ext uri="{FF2B5EF4-FFF2-40B4-BE49-F238E27FC236}">
                  <a16:creationId xmlns:a16="http://schemas.microsoft.com/office/drawing/2014/main" id="{2D0426C8-3DA3-4C0C-A4BA-E844F14FC0A1}"/>
                </a:ext>
              </a:extLst>
            </p:cNvPr>
            <p:cNvSpPr/>
            <p:nvPr/>
          </p:nvSpPr>
          <p:spPr>
            <a:xfrm>
              <a:off x="4577523" y="3558632"/>
              <a:ext cx="1979673" cy="399789"/>
            </a:xfrm>
            <a:prstGeom prst="rect">
              <a:avLst/>
            </a:prstGeom>
            <a:noFill/>
            <a:ln w="19050" algn="ctr">
              <a:noFill/>
              <a:prstDash val="dash"/>
              <a:round/>
              <a:headEnd/>
              <a:tailEnd/>
            </a:ln>
            <a:effectLst/>
          </p:spPr>
          <p:txBody>
            <a:bodyPr wrap="none" anchor="ctr"/>
            <a:lstStyle/>
            <a:p>
              <a:pPr algn="ctr">
                <a:defRPr/>
              </a:pPr>
              <a:r>
                <a:rPr lang="ja-JP" altLang="en-US" sz="2000" b="1" spc="150" dirty="0">
                  <a:solidFill>
                    <a:schemeClr val="bg1"/>
                  </a:solidFill>
                  <a:latin typeface="+mn-ea"/>
                </a:rPr>
                <a:t>訓練データだけで計算する</a:t>
              </a:r>
              <a:endParaRPr lang="en-US" altLang="ja-JP" sz="2000" b="1" spc="150" dirty="0">
                <a:solidFill>
                  <a:schemeClr val="bg1"/>
                </a:solidFill>
                <a:latin typeface="+mn-ea"/>
              </a:endParaRPr>
            </a:p>
          </p:txBody>
        </p:sp>
      </p:grpSp>
      <p:sp>
        <p:nvSpPr>
          <p:cNvPr id="32" name="テキスト ボックス 31">
            <a:extLst>
              <a:ext uri="{FF2B5EF4-FFF2-40B4-BE49-F238E27FC236}">
                <a16:creationId xmlns:a16="http://schemas.microsoft.com/office/drawing/2014/main" id="{E72C9E75-2563-4406-9258-BEE9F8F61005}"/>
              </a:ext>
            </a:extLst>
          </p:cNvPr>
          <p:cNvSpPr txBox="1"/>
          <p:nvPr/>
        </p:nvSpPr>
        <p:spPr>
          <a:xfrm>
            <a:off x="779523" y="2024304"/>
            <a:ext cx="4827587" cy="2148280"/>
          </a:xfrm>
          <a:prstGeom prst="rect">
            <a:avLst/>
          </a:prstGeom>
          <a:noFill/>
          <a:ln w="19050" algn="ctr">
            <a:noFill/>
            <a:prstDash val="dash"/>
            <a:round/>
            <a:headEnd/>
            <a:tailEnd/>
          </a:ln>
          <a:effectLst/>
        </p:spPr>
        <p:txBody>
          <a:bodyPr anchor="ctr">
            <a:spAutoFit/>
          </a:bodyPr>
          <a:lstStyle>
            <a:defPPr>
              <a:defRPr lang="ja-JP"/>
            </a:defPPr>
            <a:lvl1pPr>
              <a:lnSpc>
                <a:spcPct val="120000"/>
              </a:lnSpc>
              <a:defRPr sz="1200" b="1" spc="150">
                <a:latin typeface="+mj-ea"/>
                <a:ea typeface="+mj-ea"/>
              </a:defRPr>
            </a:lvl1pPr>
            <a:lvl2pPr marL="914400" indent="-457200" eaLnBrk="1" hangingPunct="1">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eaLnBrk="1" hangingPunct="1">
              <a:spcBef>
                <a:spcPct val="20000"/>
              </a:spcBef>
              <a:buClr>
                <a:schemeClr val="tx1"/>
              </a:buClr>
              <a:buFont typeface="HGPｺﾞｼｯｸE" pitchFamily="50" charset="-128"/>
              <a:buChar char="-"/>
              <a:defRPr sz="1800">
                <a:latin typeface="Meiryo UI" panose="020B0604030504040204" pitchFamily="50" charset="-128"/>
                <a:ea typeface="Meiryo UI" panose="020B0604030504040204" pitchFamily="50" charset="-128"/>
              </a:defRPr>
            </a:lvl3pPr>
            <a:lvl4pPr marL="1600200" indent="-228600" eaLnBrk="1" hangingPunct="1">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eaLnBrk="1" hangingPunct="1">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defRPr>
                <a:latin typeface="+mn-lt"/>
                <a:ea typeface="+mn-ea"/>
              </a:defRPr>
            </a:lvl6pPr>
            <a:lvl7pPr marL="2971800" indent="-228600" fontAlgn="base">
              <a:spcBef>
                <a:spcPct val="20000"/>
              </a:spcBef>
              <a:spcAft>
                <a:spcPct val="0"/>
              </a:spcAft>
              <a:buClr>
                <a:schemeClr val="tx1"/>
              </a:buClr>
              <a:buFont typeface="Wingdings" pitchFamily="2" charset="2"/>
              <a:defRPr>
                <a:latin typeface="+mn-lt"/>
                <a:ea typeface="+mn-ea"/>
              </a:defRPr>
            </a:lvl7pPr>
            <a:lvl8pPr marL="3429000" indent="-228600" fontAlgn="base">
              <a:spcBef>
                <a:spcPct val="20000"/>
              </a:spcBef>
              <a:spcAft>
                <a:spcPct val="0"/>
              </a:spcAft>
              <a:buClr>
                <a:schemeClr val="tx1"/>
              </a:buClr>
              <a:buFont typeface="Wingdings" pitchFamily="2" charset="2"/>
              <a:defRPr>
                <a:latin typeface="+mn-lt"/>
                <a:ea typeface="+mn-ea"/>
              </a:defRPr>
            </a:lvl8pPr>
            <a:lvl9pPr marL="3886200" indent="-228600" fontAlgn="base">
              <a:spcBef>
                <a:spcPct val="20000"/>
              </a:spcBef>
              <a:spcAft>
                <a:spcPct val="0"/>
              </a:spcAft>
              <a:buClr>
                <a:schemeClr val="tx1"/>
              </a:buClr>
              <a:buFont typeface="Wingdings" pitchFamily="2" charset="2"/>
              <a:defRPr>
                <a:latin typeface="+mn-lt"/>
                <a:ea typeface="+mn-ea"/>
              </a:defRPr>
            </a:lvl9pPr>
          </a:lstStyle>
          <a:p>
            <a:pPr>
              <a:defRPr/>
            </a:pPr>
            <a:r>
              <a:rPr lang="ja-JP" altLang="en-US" sz="1600" spc="0" dirty="0">
                <a:solidFill>
                  <a:schemeClr val="tx1">
                    <a:lumMod val="75000"/>
                    <a:lumOff val="25000"/>
                  </a:schemeClr>
                </a:solidFill>
              </a:rPr>
              <a:t>検証データに対しても平均と標準偏差を求めて、標準化してしまったり、検証データも含めて標準化の計算をしてしまう。</a:t>
            </a:r>
            <a:endParaRPr lang="en-US" altLang="ja-JP" sz="1600" spc="0" dirty="0">
              <a:solidFill>
                <a:schemeClr val="tx1">
                  <a:lumMod val="75000"/>
                  <a:lumOff val="25000"/>
                </a:schemeClr>
              </a:solidFill>
            </a:endParaRPr>
          </a:p>
          <a:p>
            <a:pPr>
              <a:defRPr/>
            </a:pPr>
            <a:endParaRPr lang="en-US" altLang="ja-JP" sz="1600" spc="0" dirty="0">
              <a:solidFill>
                <a:schemeClr val="tx1">
                  <a:lumMod val="75000"/>
                  <a:lumOff val="25000"/>
                </a:schemeClr>
              </a:solidFill>
            </a:endParaRPr>
          </a:p>
          <a:p>
            <a:pPr>
              <a:defRPr/>
            </a:pPr>
            <a:r>
              <a:rPr lang="ja-JP" altLang="en-US" sz="1600" spc="0" dirty="0">
                <a:solidFill>
                  <a:schemeClr val="tx1">
                    <a:lumMod val="75000"/>
                    <a:lumOff val="25000"/>
                  </a:schemeClr>
                </a:solidFill>
              </a:rPr>
              <a:t>よく考えると未知のデータの平均を求めてから予測を行うというのは不可能であり、計算が一緒でないのでデータの意味が変わってしまう。</a:t>
            </a:r>
            <a:endParaRPr lang="en-US" altLang="ja-JP" sz="1600" spc="0" dirty="0">
              <a:solidFill>
                <a:schemeClr val="tx1">
                  <a:lumMod val="75000"/>
                  <a:lumOff val="25000"/>
                </a:schemeClr>
              </a:solidFill>
            </a:endParaRPr>
          </a:p>
        </p:txBody>
      </p:sp>
      <p:pic>
        <p:nvPicPr>
          <p:cNvPr id="18443" name="グラフィックス 34">
            <a:extLst>
              <a:ext uri="{FF2B5EF4-FFF2-40B4-BE49-F238E27FC236}">
                <a16:creationId xmlns:a16="http://schemas.microsoft.com/office/drawing/2014/main" id="{AC2C3E0A-F761-4DD7-9245-ADCB349334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63461" y="4401762"/>
            <a:ext cx="823912" cy="773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テキスト ボックス 13">
            <a:extLst>
              <a:ext uri="{FF2B5EF4-FFF2-40B4-BE49-F238E27FC236}">
                <a16:creationId xmlns:a16="http://schemas.microsoft.com/office/drawing/2014/main" id="{90FB8EB5-9209-4185-B0FE-740D9D1115ED}"/>
              </a:ext>
            </a:extLst>
          </p:cNvPr>
          <p:cNvSpPr txBox="1"/>
          <p:nvPr/>
        </p:nvSpPr>
        <p:spPr>
          <a:xfrm>
            <a:off x="6607177" y="2394065"/>
            <a:ext cx="4818062" cy="1317625"/>
          </a:xfrm>
          <a:prstGeom prst="rect">
            <a:avLst/>
          </a:prstGeom>
          <a:noFill/>
          <a:ln w="19050" algn="ctr">
            <a:noFill/>
            <a:prstDash val="dash"/>
            <a:round/>
            <a:headEnd/>
            <a:tailEnd/>
          </a:ln>
          <a:effectLst/>
        </p:spPr>
        <p:txBody>
          <a:bodyPr anchor="ctr"/>
          <a:lstStyle>
            <a:defPPr>
              <a:defRPr lang="ja-JP"/>
            </a:defPPr>
            <a:lvl1pPr>
              <a:lnSpc>
                <a:spcPct val="120000"/>
              </a:lnSpc>
              <a:defRPr sz="1200" b="1" spc="150">
                <a:latin typeface="+mj-ea"/>
                <a:ea typeface="+mj-ea"/>
              </a:defRPr>
            </a:lvl1pPr>
            <a:lvl2pPr marL="914400" indent="-457200" eaLnBrk="1" hangingPunct="1">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eaLnBrk="1" hangingPunct="1">
              <a:spcBef>
                <a:spcPct val="20000"/>
              </a:spcBef>
              <a:buClr>
                <a:schemeClr val="tx1"/>
              </a:buClr>
              <a:buFont typeface="HGPｺﾞｼｯｸE" pitchFamily="50" charset="-128"/>
              <a:buChar char="-"/>
              <a:defRPr sz="1800">
                <a:latin typeface="Meiryo UI" panose="020B0604030504040204" pitchFamily="50" charset="-128"/>
                <a:ea typeface="Meiryo UI" panose="020B0604030504040204" pitchFamily="50" charset="-128"/>
              </a:defRPr>
            </a:lvl3pPr>
            <a:lvl4pPr marL="1600200" indent="-228600" eaLnBrk="1" hangingPunct="1">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eaLnBrk="1" hangingPunct="1">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defRPr>
                <a:latin typeface="+mn-lt"/>
                <a:ea typeface="+mn-ea"/>
              </a:defRPr>
            </a:lvl6pPr>
            <a:lvl7pPr marL="2971800" indent="-228600" fontAlgn="base">
              <a:spcBef>
                <a:spcPct val="20000"/>
              </a:spcBef>
              <a:spcAft>
                <a:spcPct val="0"/>
              </a:spcAft>
              <a:buClr>
                <a:schemeClr val="tx1"/>
              </a:buClr>
              <a:buFont typeface="Wingdings" pitchFamily="2" charset="2"/>
              <a:defRPr>
                <a:latin typeface="+mn-lt"/>
                <a:ea typeface="+mn-ea"/>
              </a:defRPr>
            </a:lvl7pPr>
            <a:lvl8pPr marL="3429000" indent="-228600" fontAlgn="base">
              <a:spcBef>
                <a:spcPct val="20000"/>
              </a:spcBef>
              <a:spcAft>
                <a:spcPct val="0"/>
              </a:spcAft>
              <a:buClr>
                <a:schemeClr val="tx1"/>
              </a:buClr>
              <a:buFont typeface="Wingdings" pitchFamily="2" charset="2"/>
              <a:defRPr>
                <a:latin typeface="+mn-lt"/>
                <a:ea typeface="+mn-ea"/>
              </a:defRPr>
            </a:lvl8pPr>
            <a:lvl9pPr marL="3886200" indent="-228600" fontAlgn="base">
              <a:spcBef>
                <a:spcPct val="20000"/>
              </a:spcBef>
              <a:spcAft>
                <a:spcPct val="0"/>
              </a:spcAft>
              <a:buClr>
                <a:schemeClr val="tx1"/>
              </a:buClr>
              <a:buFont typeface="Wingdings" pitchFamily="2" charset="2"/>
              <a:defRPr>
                <a:latin typeface="+mn-lt"/>
                <a:ea typeface="+mn-ea"/>
              </a:defRPr>
            </a:lvl9pPr>
          </a:lstStyle>
          <a:p>
            <a:pPr>
              <a:defRPr/>
            </a:pPr>
            <a:r>
              <a:rPr lang="ja-JP" altLang="en-US" sz="1600" spc="0" dirty="0">
                <a:solidFill>
                  <a:schemeClr val="tx1">
                    <a:lumMod val="75000"/>
                    <a:lumOff val="25000"/>
                  </a:schemeClr>
                </a:solidFill>
              </a:rPr>
              <a:t>訓練データも検証データも同じ計算で標準化をするからこそ、標準化をしてもデータの意味が変わらず、正しい予測が可能。</a:t>
            </a:r>
            <a:endParaRPr lang="en-US" altLang="ja-JP" sz="1600" spc="0" dirty="0">
              <a:solidFill>
                <a:schemeClr val="tx1">
                  <a:lumMod val="75000"/>
                  <a:lumOff val="25000"/>
                </a:schemeClr>
              </a:solidFill>
            </a:endParaRPr>
          </a:p>
        </p:txBody>
      </p:sp>
      <p:grpSp>
        <p:nvGrpSpPr>
          <p:cNvPr id="18" name="グループ化 28">
            <a:extLst>
              <a:ext uri="{FF2B5EF4-FFF2-40B4-BE49-F238E27FC236}">
                <a16:creationId xmlns:a16="http://schemas.microsoft.com/office/drawing/2014/main" id="{35FAB1CE-1BA8-4653-8EF3-E878EAA526AB}"/>
              </a:ext>
            </a:extLst>
          </p:cNvPr>
          <p:cNvGrpSpPr>
            <a:grpSpLocks/>
          </p:cNvGrpSpPr>
          <p:nvPr/>
        </p:nvGrpSpPr>
        <p:grpSpPr bwMode="auto">
          <a:xfrm>
            <a:off x="969268" y="1545564"/>
            <a:ext cx="4448096" cy="441749"/>
            <a:chOff x="2173519" y="3082434"/>
            <a:chExt cx="6825505" cy="401953"/>
          </a:xfrm>
          <a:solidFill>
            <a:schemeClr val="bg1">
              <a:lumMod val="65000"/>
            </a:schemeClr>
          </a:solidFill>
        </p:grpSpPr>
        <p:sp>
          <p:nvSpPr>
            <p:cNvPr id="19" name="四角形: 角を丸くする 18">
              <a:extLst>
                <a:ext uri="{FF2B5EF4-FFF2-40B4-BE49-F238E27FC236}">
                  <a16:creationId xmlns:a16="http://schemas.microsoft.com/office/drawing/2014/main" id="{7237CEB6-9DAA-445E-851E-2C2B5EB15270}"/>
                </a:ext>
              </a:extLst>
            </p:cNvPr>
            <p:cNvSpPr/>
            <p:nvPr/>
          </p:nvSpPr>
          <p:spPr bwMode="auto">
            <a:xfrm>
              <a:off x="2173519" y="3082434"/>
              <a:ext cx="6825505" cy="394345"/>
            </a:xfrm>
            <a:prstGeom prst="roundRect">
              <a:avLst>
                <a:gd name="adj" fmla="val 50000"/>
              </a:avLst>
            </a:prstGeom>
            <a:grpFill/>
            <a:ln w="19050" algn="ctr">
              <a:noFill/>
              <a:prstDash val="dash"/>
              <a:round/>
              <a:headEnd/>
              <a:tailEnd/>
            </a:ln>
            <a:effectLst/>
          </p:spPr>
          <p:txBody>
            <a:bodyPr wrap="none" anchor="ctr"/>
            <a:lstStyle/>
            <a:p>
              <a:pPr algn="ctr">
                <a:defRPr/>
              </a:pPr>
              <a:endParaRPr kumimoji="1" lang="ja-JP" altLang="en-US" sz="2400" b="1" dirty="0">
                <a:solidFill>
                  <a:schemeClr val="bg1"/>
                </a:solidFill>
                <a:latin typeface="+mn-ea"/>
              </a:endParaRPr>
            </a:p>
          </p:txBody>
        </p:sp>
        <p:sp>
          <p:nvSpPr>
            <p:cNvPr id="20" name="正方形/長方形 19">
              <a:extLst>
                <a:ext uri="{FF2B5EF4-FFF2-40B4-BE49-F238E27FC236}">
                  <a16:creationId xmlns:a16="http://schemas.microsoft.com/office/drawing/2014/main" id="{D88C596B-89B6-454C-9E5A-E648EE0FB48C}"/>
                </a:ext>
              </a:extLst>
            </p:cNvPr>
            <p:cNvSpPr/>
            <p:nvPr/>
          </p:nvSpPr>
          <p:spPr>
            <a:xfrm>
              <a:off x="3981210" y="3118209"/>
              <a:ext cx="3127189" cy="366178"/>
            </a:xfrm>
            <a:prstGeom prst="rect">
              <a:avLst/>
            </a:prstGeom>
            <a:grpFill/>
            <a:ln w="19050" algn="ctr">
              <a:noFill/>
              <a:prstDash val="dash"/>
              <a:round/>
              <a:headEnd/>
              <a:tailEnd/>
            </a:ln>
            <a:effectLst/>
          </p:spPr>
          <p:txBody>
            <a:bodyPr wrap="none" anchor="ctr"/>
            <a:lstStyle/>
            <a:p>
              <a:pPr algn="ctr">
                <a:defRPr/>
              </a:pPr>
              <a:r>
                <a:rPr lang="ja-JP" altLang="en-US" sz="2000" b="1" spc="150" dirty="0">
                  <a:solidFill>
                    <a:schemeClr val="bg1"/>
                  </a:solidFill>
                  <a:latin typeface="+mn-ea"/>
                </a:rPr>
                <a:t>間違えがちなこと</a:t>
              </a:r>
              <a:endParaRPr lang="en-US" altLang="ja-JP" sz="2000" b="1" spc="150" dirty="0">
                <a:solidFill>
                  <a:schemeClr val="bg1"/>
                </a:solidFill>
                <a:latin typeface="+mn-ea"/>
              </a:endParaRPr>
            </a:p>
          </p:txBody>
        </p:sp>
      </p:grpSp>
      <p:pic>
        <p:nvPicPr>
          <p:cNvPr id="18446" name="図 20" descr="記号, シャツ, 挿絵 が含まれている画像&#10;&#10;自動的に生成された説明">
            <a:extLst>
              <a:ext uri="{FF2B5EF4-FFF2-40B4-BE49-F238E27FC236}">
                <a16:creationId xmlns:a16="http://schemas.microsoft.com/office/drawing/2014/main" id="{C83C4609-A819-4C1C-8CF6-503F150A109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42493" y="3158849"/>
            <a:ext cx="1263650" cy="162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テキスト ボックス 20">
            <a:extLst>
              <a:ext uri="{FF2B5EF4-FFF2-40B4-BE49-F238E27FC236}">
                <a16:creationId xmlns:a16="http://schemas.microsoft.com/office/drawing/2014/main" id="{9A9B68BE-E43E-4949-B1DF-409A52654410}"/>
              </a:ext>
            </a:extLst>
          </p:cNvPr>
          <p:cNvSpPr txBox="1"/>
          <p:nvPr/>
        </p:nvSpPr>
        <p:spPr>
          <a:xfrm>
            <a:off x="725596" y="945990"/>
            <a:ext cx="10699642" cy="446276"/>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20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r>
              <a:rPr lang="ja-JP" altLang="en-US" u="sng" dirty="0">
                <a:solidFill>
                  <a:srgbClr val="EB0046"/>
                </a:solidFill>
              </a:rPr>
              <a:t>スケーリングをするときは、検証データも訓練データの平均と標準偏差で標準化する</a:t>
            </a:r>
            <a:endParaRPr lang="en-US" altLang="ja-JP" u="sng" dirty="0">
              <a:solidFill>
                <a:srgbClr val="EB0046"/>
              </a:solidFill>
            </a:endParaRPr>
          </a:p>
        </p:txBody>
      </p:sp>
    </p:spTree>
    <p:extLst>
      <p:ext uri="{BB962C8B-B14F-4D97-AF65-F5344CB8AC3E}">
        <p14:creationId xmlns:p14="http://schemas.microsoft.com/office/powerpoint/2010/main" val="3234948776"/>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lang="en-US" altLang="ja-JP" dirty="0"/>
              <a:t>3-3-8.</a:t>
            </a:r>
            <a:r>
              <a:rPr lang="ja-JP" altLang="en-US" dirty="0"/>
              <a:t>正解率以外の評価指標を確認する①</a:t>
            </a:r>
          </a:p>
        </p:txBody>
      </p:sp>
      <p:sp>
        <p:nvSpPr>
          <p:cNvPr id="5" name="スライド番号プレースホルダー 4">
            <a:extLst>
              <a:ext uri="{FF2B5EF4-FFF2-40B4-BE49-F238E27FC236}">
                <a16:creationId xmlns:a16="http://schemas.microsoft.com/office/drawing/2014/main" id="{F28FC8B0-B684-4BFC-A81E-160AA33BEF36}"/>
              </a:ext>
            </a:extLst>
          </p:cNvPr>
          <p:cNvSpPr>
            <a:spLocks noGrp="1"/>
          </p:cNvSpPr>
          <p:nvPr>
            <p:ph type="sldNum" sz="quarter" idx="10"/>
          </p:nvPr>
        </p:nvSpPr>
        <p:spPr/>
        <p:txBody>
          <a:bodyPr/>
          <a:lstStyle/>
          <a:p>
            <a:fld id="{5D750650-B10A-47BF-93C2-E1678438B37A}" type="slidenum">
              <a:rPr kumimoji="1" lang="ja-JP" altLang="en-US" smtClean="0"/>
              <a:pPr/>
              <a:t>218</a:t>
            </a:fld>
            <a:endParaRPr kumimoji="1" lang="ja-JP" altLang="en-US"/>
          </a:p>
        </p:txBody>
      </p:sp>
      <p:sp>
        <p:nvSpPr>
          <p:cNvPr id="3" name="コンテンツ プレースホルダー 2">
            <a:extLst>
              <a:ext uri="{FF2B5EF4-FFF2-40B4-BE49-F238E27FC236}">
                <a16:creationId xmlns:a16="http://schemas.microsoft.com/office/drawing/2014/main" id="{82405477-48E5-41FA-8FFD-61F78D7BCE6E}"/>
              </a:ext>
            </a:extLst>
          </p:cNvPr>
          <p:cNvSpPr>
            <a:spLocks noGrp="1"/>
          </p:cNvSpPr>
          <p:nvPr>
            <p:ph sz="quarter" idx="4294967295"/>
          </p:nvPr>
        </p:nvSpPr>
        <p:spPr>
          <a:xfrm>
            <a:off x="1075794" y="2597360"/>
            <a:ext cx="9905798" cy="639352"/>
          </a:xfrm>
        </p:spPr>
        <p:txBody>
          <a:bodyPr>
            <a:normAutofit/>
          </a:bodyPr>
          <a:lstStyle/>
          <a:p>
            <a:pPr>
              <a:buClr>
                <a:srgbClr val="F36C37"/>
              </a:buClr>
            </a:pPr>
            <a:r>
              <a:rPr lang="ja-JP" altLang="en-US" sz="1600" b="1" dirty="0"/>
              <a:t>♂と♀を見分けたい。♀は</a:t>
            </a:r>
            <a:r>
              <a:rPr lang="en-US" altLang="ja-JP" sz="1600" b="1" dirty="0"/>
              <a:t>1/8</a:t>
            </a:r>
            <a:r>
              <a:rPr lang="ja-JP" altLang="en-US" sz="1600" b="1" dirty="0"/>
              <a:t>の割合でしか産まれない</a:t>
            </a:r>
            <a:endParaRPr lang="en-US" altLang="ja-JP" sz="1600" b="1" dirty="0"/>
          </a:p>
          <a:p>
            <a:pPr>
              <a:buClr>
                <a:srgbClr val="F36C37"/>
              </a:buClr>
            </a:pPr>
            <a:r>
              <a:rPr lang="ja-JP" altLang="en-US" sz="1600" b="1" dirty="0"/>
              <a:t>体の長さ、重さなどから見分けるモデルを作成し、正解率を計算すると</a:t>
            </a:r>
            <a:r>
              <a:rPr lang="en-US" altLang="ja-JP" sz="1600" b="1" dirty="0"/>
              <a:t>87.5%</a:t>
            </a:r>
            <a:r>
              <a:rPr lang="ja-JP" altLang="en-US" sz="1600" b="1" dirty="0"/>
              <a:t>だった</a:t>
            </a:r>
          </a:p>
        </p:txBody>
      </p:sp>
      <p:sp>
        <p:nvSpPr>
          <p:cNvPr id="13" name="四角形: 角を丸くする 12">
            <a:extLst>
              <a:ext uri="{FF2B5EF4-FFF2-40B4-BE49-F238E27FC236}">
                <a16:creationId xmlns:a16="http://schemas.microsoft.com/office/drawing/2014/main" id="{7EFD6D7F-6998-4A03-AAAA-AADB4C49AB14}"/>
              </a:ext>
            </a:extLst>
          </p:cNvPr>
          <p:cNvSpPr/>
          <p:nvPr/>
        </p:nvSpPr>
        <p:spPr bwMode="auto">
          <a:xfrm>
            <a:off x="766762" y="1260152"/>
            <a:ext cx="10658475" cy="1236863"/>
          </a:xfrm>
          <a:prstGeom prst="roundRect">
            <a:avLst>
              <a:gd name="adj" fmla="val 4381"/>
            </a:avLst>
          </a:prstGeom>
          <a:solidFill>
            <a:srgbClr val="FEEDE6"/>
          </a:solidFill>
          <a:ln w="19050" algn="ctr">
            <a:solidFill>
              <a:srgbClr val="F36C37"/>
            </a:solidFill>
            <a:prstDash val="solid"/>
            <a:round/>
            <a:headEnd/>
            <a:tailEnd/>
          </a:ln>
          <a:effectLst/>
        </p:spPr>
        <p:txBody>
          <a:bodyPr wrap="none" rtlCol="0" anchor="ctr"/>
          <a:lstStyle/>
          <a:p>
            <a:pPr algn="ctr"/>
            <a:endParaRPr kumimoji="1" lang="ja-JP" altLang="en-US" sz="2400" dirty="0">
              <a:solidFill>
                <a:schemeClr val="bg1"/>
              </a:solidFill>
            </a:endParaRPr>
          </a:p>
        </p:txBody>
      </p:sp>
      <p:grpSp>
        <p:nvGrpSpPr>
          <p:cNvPr id="14" name="グループ化 13">
            <a:extLst>
              <a:ext uri="{FF2B5EF4-FFF2-40B4-BE49-F238E27FC236}">
                <a16:creationId xmlns:a16="http://schemas.microsoft.com/office/drawing/2014/main" id="{DDA1438B-3BCB-4EBC-993E-597EC3FCDE4B}"/>
              </a:ext>
            </a:extLst>
          </p:cNvPr>
          <p:cNvGrpSpPr/>
          <p:nvPr/>
        </p:nvGrpSpPr>
        <p:grpSpPr>
          <a:xfrm>
            <a:off x="2683248" y="1028771"/>
            <a:ext cx="6825504" cy="468736"/>
            <a:chOff x="2154608" y="3539394"/>
            <a:chExt cx="6825505" cy="426124"/>
          </a:xfrm>
        </p:grpSpPr>
        <p:sp>
          <p:nvSpPr>
            <p:cNvPr id="15" name="四角形: 角を丸くする 14">
              <a:extLst>
                <a:ext uri="{FF2B5EF4-FFF2-40B4-BE49-F238E27FC236}">
                  <a16:creationId xmlns:a16="http://schemas.microsoft.com/office/drawing/2014/main" id="{2344D331-DBBD-4582-A32A-90BD94837049}"/>
                </a:ext>
              </a:extLst>
            </p:cNvPr>
            <p:cNvSpPr/>
            <p:nvPr/>
          </p:nvSpPr>
          <p:spPr bwMode="auto">
            <a:xfrm>
              <a:off x="2154608" y="3539394"/>
              <a:ext cx="6825505" cy="394229"/>
            </a:xfrm>
            <a:prstGeom prst="roundRect">
              <a:avLst>
                <a:gd name="adj" fmla="val 50000"/>
              </a:avLst>
            </a:prstGeom>
            <a:solidFill>
              <a:srgbClr val="F36C37"/>
            </a:solidFill>
            <a:ln w="19050" algn="ctr">
              <a:noFill/>
              <a:prstDash val="dash"/>
              <a:round/>
              <a:headEnd/>
              <a:tailEnd/>
            </a:ln>
            <a:effectLst/>
          </p:spPr>
          <p:txBody>
            <a:bodyPr wrap="none" rtlCol="0" anchor="ctr"/>
            <a:lstStyle/>
            <a:p>
              <a:pPr algn="ctr"/>
              <a:endParaRPr kumimoji="1" lang="ja-JP" altLang="en-US" sz="2400" b="1" dirty="0">
                <a:solidFill>
                  <a:schemeClr val="bg1"/>
                </a:solidFill>
                <a:latin typeface="+mn-ea"/>
              </a:endParaRPr>
            </a:p>
          </p:txBody>
        </p:sp>
        <p:sp>
          <p:nvSpPr>
            <p:cNvPr id="16" name="正方形/長方形 15">
              <a:extLst>
                <a:ext uri="{FF2B5EF4-FFF2-40B4-BE49-F238E27FC236}">
                  <a16:creationId xmlns:a16="http://schemas.microsoft.com/office/drawing/2014/main" id="{0B9B517C-A02C-44A4-9DEC-49378065A9EA}"/>
                </a:ext>
              </a:extLst>
            </p:cNvPr>
            <p:cNvSpPr/>
            <p:nvPr/>
          </p:nvSpPr>
          <p:spPr>
            <a:xfrm>
              <a:off x="4567134" y="3565408"/>
              <a:ext cx="1981633" cy="400110"/>
            </a:xfrm>
            <a:prstGeom prst="rect">
              <a:avLst/>
            </a:prstGeom>
            <a:noFill/>
            <a:ln w="19050" algn="ctr">
              <a:noFill/>
              <a:prstDash val="dash"/>
              <a:round/>
              <a:headEnd/>
              <a:tailEn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2400" b="1" spc="150" dirty="0">
                  <a:solidFill>
                    <a:schemeClr val="bg1"/>
                  </a:solidFill>
                  <a:latin typeface="+mn-ea"/>
                </a:rPr>
                <a:t>分類は正解率だけでは一概に評価できない</a:t>
              </a:r>
              <a:endParaRPr lang="en-US" altLang="ja-JP" sz="2400" b="1" spc="150" dirty="0">
                <a:solidFill>
                  <a:schemeClr val="bg1"/>
                </a:solidFill>
                <a:latin typeface="+mn-ea"/>
              </a:endParaRPr>
            </a:p>
          </p:txBody>
        </p:sp>
      </p:grpSp>
      <p:sp>
        <p:nvSpPr>
          <p:cNvPr id="17" name="テキスト ボックス 16">
            <a:extLst>
              <a:ext uri="{FF2B5EF4-FFF2-40B4-BE49-F238E27FC236}">
                <a16:creationId xmlns:a16="http://schemas.microsoft.com/office/drawing/2014/main" id="{373AF159-D87C-43E5-BADF-6F39E21ED4A2}"/>
              </a:ext>
            </a:extLst>
          </p:cNvPr>
          <p:cNvSpPr txBox="1"/>
          <p:nvPr/>
        </p:nvSpPr>
        <p:spPr>
          <a:xfrm>
            <a:off x="1186003" y="1640942"/>
            <a:ext cx="10239234" cy="743280"/>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ja-JP"/>
            </a:defPPr>
            <a:lvl1pPr>
              <a:lnSpc>
                <a:spcPct val="120000"/>
              </a:lnSpc>
              <a:defRPr sz="1200" b="1" spc="150">
                <a:latin typeface="+mj-ea"/>
                <a:ea typeface="+mj-ea"/>
              </a:defRPr>
            </a:lvl1pPr>
            <a:lvl2pPr marL="914400" indent="-457200" eaLnBrk="1" hangingPunct="1">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eaLnBrk="1" hangingPunct="1">
              <a:spcBef>
                <a:spcPct val="20000"/>
              </a:spcBef>
              <a:buClr>
                <a:schemeClr val="tx1"/>
              </a:buClr>
              <a:buFont typeface="HGPｺﾞｼｯｸE" pitchFamily="50" charset="-128"/>
              <a:buChar char="-"/>
              <a:defRPr sz="1800">
                <a:latin typeface="Meiryo UI" panose="020B0604030504040204" pitchFamily="50" charset="-128"/>
                <a:ea typeface="Meiryo UI" panose="020B0604030504040204" pitchFamily="50" charset="-128"/>
              </a:defRPr>
            </a:lvl3pPr>
            <a:lvl4pPr marL="1600200" indent="-228600" eaLnBrk="1" hangingPunct="1">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eaLnBrk="1" hangingPunct="1">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defRPr>
                <a:latin typeface="+mn-lt"/>
                <a:ea typeface="+mn-ea"/>
              </a:defRPr>
            </a:lvl6pPr>
            <a:lvl7pPr marL="2971800" indent="-228600" fontAlgn="base">
              <a:spcBef>
                <a:spcPct val="20000"/>
              </a:spcBef>
              <a:spcAft>
                <a:spcPct val="0"/>
              </a:spcAft>
              <a:buClr>
                <a:schemeClr val="tx1"/>
              </a:buClr>
              <a:buFont typeface="Wingdings" pitchFamily="2" charset="2"/>
              <a:defRPr>
                <a:latin typeface="+mn-lt"/>
                <a:ea typeface="+mn-ea"/>
              </a:defRPr>
            </a:lvl7pPr>
            <a:lvl8pPr marL="3429000" indent="-228600" fontAlgn="base">
              <a:spcBef>
                <a:spcPct val="20000"/>
              </a:spcBef>
              <a:spcAft>
                <a:spcPct val="0"/>
              </a:spcAft>
              <a:buClr>
                <a:schemeClr val="tx1"/>
              </a:buClr>
              <a:buFont typeface="Wingdings" pitchFamily="2" charset="2"/>
              <a:defRPr>
                <a:latin typeface="+mn-lt"/>
                <a:ea typeface="+mn-ea"/>
              </a:defRPr>
            </a:lvl8pPr>
            <a:lvl9pPr marL="3886200" indent="-228600" fontAlgn="base">
              <a:spcBef>
                <a:spcPct val="20000"/>
              </a:spcBef>
              <a:spcAft>
                <a:spcPct val="0"/>
              </a:spcAft>
              <a:buClr>
                <a:schemeClr val="tx1"/>
              </a:buClr>
              <a:buFont typeface="Wingdings" pitchFamily="2" charset="2"/>
              <a:defRPr>
                <a:latin typeface="+mn-lt"/>
                <a:ea typeface="+mn-ea"/>
              </a:defRPr>
            </a:lvl9pPr>
          </a:lstStyle>
          <a:p>
            <a:r>
              <a:rPr lang="ja-JP" altLang="en-US" sz="1800" spc="0" dirty="0">
                <a:solidFill>
                  <a:schemeClr val="tx1">
                    <a:lumMod val="75000"/>
                    <a:lumOff val="25000"/>
                  </a:schemeClr>
                </a:solidFill>
              </a:rPr>
              <a:t>分類の場合は意図したとおりの予測ができているのか、正解率だけで判断するのは危険な場合があります。例えば以下のようなケースでは、正解率は高く出ますが、全く予測はできていません。</a:t>
            </a:r>
            <a:endParaRPr lang="en-US" altLang="ja-JP" sz="1800" spc="0" dirty="0">
              <a:solidFill>
                <a:schemeClr val="tx1">
                  <a:lumMod val="75000"/>
                  <a:lumOff val="25000"/>
                </a:schemeClr>
              </a:solidFill>
            </a:endParaRPr>
          </a:p>
        </p:txBody>
      </p:sp>
      <p:grpSp>
        <p:nvGrpSpPr>
          <p:cNvPr id="21" name="グループ化 20">
            <a:extLst>
              <a:ext uri="{FF2B5EF4-FFF2-40B4-BE49-F238E27FC236}">
                <a16:creationId xmlns:a16="http://schemas.microsoft.com/office/drawing/2014/main" id="{D0425C4A-E962-4350-9D96-56C844A5EE3E}"/>
              </a:ext>
            </a:extLst>
          </p:cNvPr>
          <p:cNvGrpSpPr/>
          <p:nvPr/>
        </p:nvGrpSpPr>
        <p:grpSpPr>
          <a:xfrm>
            <a:off x="1594617" y="3200306"/>
            <a:ext cx="9042282" cy="947727"/>
            <a:chOff x="1403088" y="3497022"/>
            <a:chExt cx="9042282" cy="947727"/>
          </a:xfrm>
        </p:grpSpPr>
        <p:pic>
          <p:nvPicPr>
            <p:cNvPr id="12" name="図 11">
              <a:extLst>
                <a:ext uri="{FF2B5EF4-FFF2-40B4-BE49-F238E27FC236}">
                  <a16:creationId xmlns:a16="http://schemas.microsoft.com/office/drawing/2014/main" id="{1876B2CD-D418-4884-BE60-6354640AA0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08752" y="3508131"/>
              <a:ext cx="936618" cy="936618"/>
            </a:xfrm>
            <a:prstGeom prst="rect">
              <a:avLst/>
            </a:prstGeom>
          </p:spPr>
        </p:pic>
        <p:pic>
          <p:nvPicPr>
            <p:cNvPr id="19" name="図 18">
              <a:extLst>
                <a:ext uri="{FF2B5EF4-FFF2-40B4-BE49-F238E27FC236}">
                  <a16:creationId xmlns:a16="http://schemas.microsoft.com/office/drawing/2014/main" id="{2A9464F7-3D5D-455B-BC89-E7098DB6080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03088" y="3508131"/>
              <a:ext cx="936618" cy="936618"/>
            </a:xfrm>
            <a:prstGeom prst="rect">
              <a:avLst/>
            </a:prstGeom>
          </p:spPr>
        </p:pic>
        <p:pic>
          <p:nvPicPr>
            <p:cNvPr id="43" name="図 42">
              <a:extLst>
                <a:ext uri="{FF2B5EF4-FFF2-40B4-BE49-F238E27FC236}">
                  <a16:creationId xmlns:a16="http://schemas.microsoft.com/office/drawing/2014/main" id="{15E601C6-E601-42CD-A93A-8FEDE59A16A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50800" y="3497022"/>
              <a:ext cx="936618" cy="936618"/>
            </a:xfrm>
            <a:prstGeom prst="rect">
              <a:avLst/>
            </a:prstGeom>
          </p:spPr>
        </p:pic>
        <p:pic>
          <p:nvPicPr>
            <p:cNvPr id="44" name="図 43">
              <a:extLst>
                <a:ext uri="{FF2B5EF4-FFF2-40B4-BE49-F238E27FC236}">
                  <a16:creationId xmlns:a16="http://schemas.microsoft.com/office/drawing/2014/main" id="{3E666B4B-DC0E-4538-9A83-61DE9241257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92848" y="3508131"/>
              <a:ext cx="936618" cy="936618"/>
            </a:xfrm>
            <a:prstGeom prst="rect">
              <a:avLst/>
            </a:prstGeom>
          </p:spPr>
        </p:pic>
        <p:pic>
          <p:nvPicPr>
            <p:cNvPr id="45" name="図 44">
              <a:extLst>
                <a:ext uri="{FF2B5EF4-FFF2-40B4-BE49-F238E27FC236}">
                  <a16:creationId xmlns:a16="http://schemas.microsoft.com/office/drawing/2014/main" id="{91BAB6ED-B797-44F9-A7DB-F98A1A75C29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34896" y="3508131"/>
              <a:ext cx="936618" cy="936618"/>
            </a:xfrm>
            <a:prstGeom prst="rect">
              <a:avLst/>
            </a:prstGeom>
          </p:spPr>
        </p:pic>
        <p:pic>
          <p:nvPicPr>
            <p:cNvPr id="46" name="図 45">
              <a:extLst>
                <a:ext uri="{FF2B5EF4-FFF2-40B4-BE49-F238E27FC236}">
                  <a16:creationId xmlns:a16="http://schemas.microsoft.com/office/drawing/2014/main" id="{6F38F9D0-703D-40E2-94AF-98024E764FC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61040" y="3508131"/>
              <a:ext cx="936618" cy="936618"/>
            </a:xfrm>
            <a:prstGeom prst="rect">
              <a:avLst/>
            </a:prstGeom>
          </p:spPr>
        </p:pic>
        <p:pic>
          <p:nvPicPr>
            <p:cNvPr id="47" name="図 46">
              <a:extLst>
                <a:ext uri="{FF2B5EF4-FFF2-40B4-BE49-F238E27FC236}">
                  <a16:creationId xmlns:a16="http://schemas.microsoft.com/office/drawing/2014/main" id="{25A3C62E-F974-48FD-BD3C-1147331C38E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76944" y="3508131"/>
              <a:ext cx="936618" cy="936618"/>
            </a:xfrm>
            <a:prstGeom prst="rect">
              <a:avLst/>
            </a:prstGeom>
          </p:spPr>
        </p:pic>
        <p:pic>
          <p:nvPicPr>
            <p:cNvPr id="48" name="図 47">
              <a:extLst>
                <a:ext uri="{FF2B5EF4-FFF2-40B4-BE49-F238E27FC236}">
                  <a16:creationId xmlns:a16="http://schemas.microsoft.com/office/drawing/2014/main" id="{B580A9BD-5170-45D7-BD48-BB4ACAC4F9C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18992" y="3497022"/>
              <a:ext cx="936618" cy="936618"/>
            </a:xfrm>
            <a:prstGeom prst="rect">
              <a:avLst/>
            </a:prstGeom>
          </p:spPr>
        </p:pic>
      </p:grpSp>
      <p:grpSp>
        <p:nvGrpSpPr>
          <p:cNvPr id="22" name="グループ化 21">
            <a:extLst>
              <a:ext uri="{FF2B5EF4-FFF2-40B4-BE49-F238E27FC236}">
                <a16:creationId xmlns:a16="http://schemas.microsoft.com/office/drawing/2014/main" id="{20708EB4-B69E-4D36-ADBD-563342967525}"/>
              </a:ext>
            </a:extLst>
          </p:cNvPr>
          <p:cNvGrpSpPr/>
          <p:nvPr/>
        </p:nvGrpSpPr>
        <p:grpSpPr>
          <a:xfrm>
            <a:off x="1281906" y="4264272"/>
            <a:ext cx="9628187" cy="2088149"/>
            <a:chOff x="1281906" y="4264272"/>
            <a:chExt cx="9628187" cy="2088149"/>
          </a:xfrm>
        </p:grpSpPr>
        <p:sp>
          <p:nvSpPr>
            <p:cNvPr id="51" name="四角形: 角を丸くする 24">
              <a:extLst>
                <a:ext uri="{FF2B5EF4-FFF2-40B4-BE49-F238E27FC236}">
                  <a16:creationId xmlns:a16="http://schemas.microsoft.com/office/drawing/2014/main" id="{98E75F0F-D6F4-4201-8A7E-1411589E1A93}"/>
                </a:ext>
              </a:extLst>
            </p:cNvPr>
            <p:cNvSpPr>
              <a:spLocks noChangeArrowheads="1"/>
            </p:cNvSpPr>
            <p:nvPr/>
          </p:nvSpPr>
          <p:spPr bwMode="auto">
            <a:xfrm>
              <a:off x="1281906" y="5376339"/>
              <a:ext cx="9628187" cy="976082"/>
            </a:xfrm>
            <a:prstGeom prst="roundRect">
              <a:avLst>
                <a:gd name="adj" fmla="val 0"/>
              </a:avLst>
            </a:prstGeom>
            <a:solidFill>
              <a:srgbClr val="FFF4E1"/>
            </a:solidFill>
            <a:ln>
              <a:noFill/>
            </a:ln>
            <a:extLst>
              <a:ext uri="{91240B29-F687-4F45-9708-019B960494DF}">
                <a14:hiddenLine xmlns:a14="http://schemas.microsoft.com/office/drawing/2010/main" w="19050" algn="ctr">
                  <a:solidFill>
                    <a:srgbClr val="000000"/>
                  </a:solidFill>
                  <a:round/>
                  <a:headEnd/>
                  <a:tailEnd/>
                </a14:hiddenLine>
              </a:ext>
            </a:extLst>
          </p:spPr>
          <p:txBody>
            <a:bodyPr wrap="none" anchor="ctr"/>
            <a:lstStyle>
              <a:lvl1pPr>
                <a:spcBef>
                  <a:spcPct val="20000"/>
                </a:spcBef>
                <a:buClr>
                  <a:schemeClr val="tx1"/>
                </a:buClr>
                <a:buFont typeface="Wingdings" panose="05000000000000000000" pitchFamily="2" charset="2"/>
                <a:buChar char="n"/>
                <a:defRPr kumimoji="1" sz="2800">
                  <a:solidFill>
                    <a:srgbClr val="494949"/>
                  </a:solidFill>
                  <a:latin typeface="メイリオ" panose="020B0604030504040204" pitchFamily="50" charset="-128"/>
                  <a:ea typeface="メイリオ" panose="020B0604030504040204" pitchFamily="50" charset="-128"/>
                </a:defRPr>
              </a:lvl1pPr>
              <a:lvl2pPr marL="742950" indent="-285750">
                <a:spcBef>
                  <a:spcPct val="20000"/>
                </a:spcBef>
                <a:buClr>
                  <a:schemeClr val="tx1"/>
                </a:buClr>
                <a:buFont typeface="Wingdings" panose="05000000000000000000" pitchFamily="2" charset="2"/>
                <a:buChar char="l"/>
                <a:defRPr kumimoji="1" sz="2800">
                  <a:solidFill>
                    <a:srgbClr val="494949"/>
                  </a:solidFill>
                  <a:latin typeface="メイリオ" panose="020B0604030504040204" pitchFamily="50" charset="-128"/>
                  <a:ea typeface="メイリオ" panose="020B0604030504040204" pitchFamily="50" charset="-128"/>
                </a:defRPr>
              </a:lvl2pPr>
              <a:lvl3pPr marL="1143000" indent="-228600">
                <a:spcBef>
                  <a:spcPct val="20000"/>
                </a:spcBef>
                <a:buClr>
                  <a:schemeClr val="tx1"/>
                </a:buClr>
                <a:buFont typeface="Arial" panose="020B0604020202020204" pitchFamily="34" charset="0"/>
                <a:buChar char="•"/>
                <a:defRPr kumimoji="1" sz="2400">
                  <a:solidFill>
                    <a:srgbClr val="494949"/>
                  </a:solidFill>
                  <a:latin typeface="メイリオ" panose="020B0604030504040204" pitchFamily="50" charset="-128"/>
                  <a:ea typeface="メイリオ" panose="020B0604030504040204" pitchFamily="50" charset="-128"/>
                </a:defRPr>
              </a:lvl3pPr>
              <a:lvl4pPr marL="1600200" indent="-228600">
                <a:spcBef>
                  <a:spcPct val="20000"/>
                </a:spcBef>
                <a:buClr>
                  <a:schemeClr val="tx1"/>
                </a:buClr>
                <a:buFont typeface="Arial" panose="020B0604020202020204" pitchFamily="34" charset="0"/>
                <a:buChar char="•"/>
                <a:defRPr kumimoji="1" sz="2400">
                  <a:solidFill>
                    <a:srgbClr val="494949"/>
                  </a:solidFill>
                  <a:latin typeface="メイリオ" panose="020B0604030504040204" pitchFamily="50" charset="-128"/>
                  <a:ea typeface="メイリオ" panose="020B0604030504040204" pitchFamily="50" charset="-128"/>
                </a:defRPr>
              </a:lvl4pPr>
              <a:lvl5pPr marL="2057400" indent="-228600">
                <a:spcBef>
                  <a:spcPct val="20000"/>
                </a:spcBef>
                <a:buClr>
                  <a:schemeClr val="tx1"/>
                </a:buClr>
                <a:buFont typeface="Arial" panose="020B0604020202020204" pitchFamily="34" charset="0"/>
                <a:buChar char="•"/>
                <a:defRPr kumimoji="1" sz="2400">
                  <a:solidFill>
                    <a:srgbClr val="494949"/>
                  </a:solidFill>
                  <a:latin typeface="メイリオ" panose="020B0604030504040204" pitchFamily="50" charset="-128"/>
                  <a:ea typeface="メイリオ" panose="020B0604030504040204" pitchFamily="50" charset="-128"/>
                </a:defRPr>
              </a:lvl5pPr>
              <a:lvl6pPr marL="2514600" indent="-228600" defTabSz="457200" eaLnBrk="0" fontAlgn="base" hangingPunct="0">
                <a:spcBef>
                  <a:spcPct val="20000"/>
                </a:spcBef>
                <a:spcAft>
                  <a:spcPct val="0"/>
                </a:spcAft>
                <a:buClr>
                  <a:schemeClr val="tx1"/>
                </a:buClr>
                <a:buFont typeface="Arial" panose="020B0604020202020204" pitchFamily="34" charset="0"/>
                <a:buChar char="•"/>
                <a:defRPr kumimoji="1" sz="2400">
                  <a:solidFill>
                    <a:srgbClr val="494949"/>
                  </a:solidFill>
                  <a:latin typeface="メイリオ" panose="020B0604030504040204" pitchFamily="50" charset="-128"/>
                  <a:ea typeface="メイリオ" panose="020B0604030504040204" pitchFamily="50" charset="-128"/>
                </a:defRPr>
              </a:lvl6pPr>
              <a:lvl7pPr marL="2971800" indent="-228600" defTabSz="457200" eaLnBrk="0" fontAlgn="base" hangingPunct="0">
                <a:spcBef>
                  <a:spcPct val="20000"/>
                </a:spcBef>
                <a:spcAft>
                  <a:spcPct val="0"/>
                </a:spcAft>
                <a:buClr>
                  <a:schemeClr val="tx1"/>
                </a:buClr>
                <a:buFont typeface="Arial" panose="020B0604020202020204" pitchFamily="34" charset="0"/>
                <a:buChar char="•"/>
                <a:defRPr kumimoji="1" sz="2400">
                  <a:solidFill>
                    <a:srgbClr val="494949"/>
                  </a:solidFill>
                  <a:latin typeface="メイリオ" panose="020B0604030504040204" pitchFamily="50" charset="-128"/>
                  <a:ea typeface="メイリオ" panose="020B0604030504040204" pitchFamily="50" charset="-128"/>
                </a:defRPr>
              </a:lvl7pPr>
              <a:lvl8pPr marL="3429000" indent="-228600" defTabSz="457200" eaLnBrk="0" fontAlgn="base" hangingPunct="0">
                <a:spcBef>
                  <a:spcPct val="20000"/>
                </a:spcBef>
                <a:spcAft>
                  <a:spcPct val="0"/>
                </a:spcAft>
                <a:buClr>
                  <a:schemeClr val="tx1"/>
                </a:buClr>
                <a:buFont typeface="Arial" panose="020B0604020202020204" pitchFamily="34" charset="0"/>
                <a:buChar char="•"/>
                <a:defRPr kumimoji="1" sz="2400">
                  <a:solidFill>
                    <a:srgbClr val="494949"/>
                  </a:solidFill>
                  <a:latin typeface="メイリオ" panose="020B0604030504040204" pitchFamily="50" charset="-128"/>
                  <a:ea typeface="メイリオ" panose="020B0604030504040204" pitchFamily="50" charset="-128"/>
                </a:defRPr>
              </a:lvl8pPr>
              <a:lvl9pPr marL="3886200" indent="-228600" defTabSz="457200" eaLnBrk="0" fontAlgn="base" hangingPunct="0">
                <a:spcBef>
                  <a:spcPct val="20000"/>
                </a:spcBef>
                <a:spcAft>
                  <a:spcPct val="0"/>
                </a:spcAft>
                <a:buClr>
                  <a:schemeClr val="tx1"/>
                </a:buClr>
                <a:buFont typeface="Arial" panose="020B0604020202020204" pitchFamily="34" charset="0"/>
                <a:buChar char="•"/>
                <a:defRPr kumimoji="1" sz="2400">
                  <a:solidFill>
                    <a:srgbClr val="494949"/>
                  </a:solidFill>
                  <a:latin typeface="メイリオ" panose="020B0604030504040204" pitchFamily="50" charset="-128"/>
                  <a:ea typeface="メイリオ" panose="020B0604030504040204" pitchFamily="50" charset="-128"/>
                </a:defRPr>
              </a:lvl9pPr>
            </a:lstStyle>
            <a:p>
              <a:pPr>
                <a:spcBef>
                  <a:spcPct val="0"/>
                </a:spcBef>
                <a:buClrTx/>
                <a:buFontTx/>
                <a:buNone/>
              </a:pPr>
              <a:endParaRPr lang="ja-JP" altLang="en-US" sz="1800" dirty="0">
                <a:solidFill>
                  <a:schemeClr val="bg1"/>
                </a:solidFill>
                <a:latin typeface="Calibri" panose="020F0502020204030204" pitchFamily="34" charset="0"/>
              </a:endParaRPr>
            </a:p>
          </p:txBody>
        </p:sp>
        <p:sp>
          <p:nvSpPr>
            <p:cNvPr id="60" name="正方形/長方形 59">
              <a:extLst>
                <a:ext uri="{FF2B5EF4-FFF2-40B4-BE49-F238E27FC236}">
                  <a16:creationId xmlns:a16="http://schemas.microsoft.com/office/drawing/2014/main" id="{53100DBC-17A9-4A69-90DE-032731EEB2DA}"/>
                </a:ext>
              </a:extLst>
            </p:cNvPr>
            <p:cNvSpPr/>
            <p:nvPr/>
          </p:nvSpPr>
          <p:spPr>
            <a:xfrm>
              <a:off x="2719028" y="4919833"/>
              <a:ext cx="6759919" cy="400110"/>
            </a:xfrm>
            <a:prstGeom prst="rect">
              <a:avLst/>
            </a:prstGeom>
          </p:spPr>
          <p:txBody>
            <a:bodyPr wrap="square">
              <a:spAutoFit/>
            </a:bodyPr>
            <a:lstStyle/>
            <a:p>
              <a:pPr algn="ctr">
                <a:defRPr/>
              </a:pPr>
              <a:r>
                <a:rPr lang="ja-JP" altLang="en-US" sz="2000" b="1" u="sng" spc="300" dirty="0">
                  <a:solidFill>
                    <a:srgbClr val="F36C37"/>
                  </a:solidFill>
                  <a:latin typeface="+mn-ea"/>
                </a:rPr>
                <a:t>予測結果を確認すると全部♂だと判定していた</a:t>
              </a:r>
              <a:r>
                <a:rPr lang="en-US" altLang="ja-JP" sz="2000" b="1" u="sng" spc="300" dirty="0">
                  <a:solidFill>
                    <a:srgbClr val="F36C37"/>
                  </a:solidFill>
                  <a:latin typeface="+mn-ea"/>
                </a:rPr>
                <a:t>...</a:t>
              </a:r>
            </a:p>
          </p:txBody>
        </p:sp>
        <p:pic>
          <p:nvPicPr>
            <p:cNvPr id="61" name="グラフィックス 34">
              <a:extLst>
                <a:ext uri="{FF2B5EF4-FFF2-40B4-BE49-F238E27FC236}">
                  <a16:creationId xmlns:a16="http://schemas.microsoft.com/office/drawing/2014/main" id="{F662401A-907A-46FC-A9FC-124F7772E00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63461" y="4264272"/>
              <a:ext cx="823912" cy="550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 name="正方形/長方形 61">
              <a:extLst>
                <a:ext uri="{FF2B5EF4-FFF2-40B4-BE49-F238E27FC236}">
                  <a16:creationId xmlns:a16="http://schemas.microsoft.com/office/drawing/2014/main" id="{8A802288-24E2-40C3-9223-10D976DF96CF}"/>
                </a:ext>
              </a:extLst>
            </p:cNvPr>
            <p:cNvSpPr/>
            <p:nvPr/>
          </p:nvSpPr>
          <p:spPr>
            <a:xfrm>
              <a:off x="1691329" y="5453652"/>
              <a:ext cx="9042282" cy="830997"/>
            </a:xfrm>
            <a:prstGeom prst="rect">
              <a:avLst/>
            </a:prstGeom>
          </p:spPr>
          <p:txBody>
            <a:bodyPr wrap="square">
              <a:spAutoFit/>
            </a:bodyPr>
            <a:lstStyle/>
            <a:p>
              <a:pPr>
                <a:defRPr/>
              </a:pPr>
              <a:r>
                <a:rPr lang="ja-JP" altLang="en-US" sz="1600" b="1" spc="300" dirty="0">
                  <a:solidFill>
                    <a:srgbClr val="494949"/>
                  </a:solidFill>
                  <a:latin typeface="+mn-ea"/>
                </a:rPr>
                <a:t>このようにサンプル数に偏りのあるデータを不均衡データといいます。</a:t>
              </a:r>
              <a:endParaRPr lang="en-US" altLang="ja-JP" sz="1600" b="1" spc="300" dirty="0">
                <a:solidFill>
                  <a:srgbClr val="494949"/>
                </a:solidFill>
                <a:latin typeface="+mn-ea"/>
              </a:endParaRPr>
            </a:p>
            <a:p>
              <a:pPr>
                <a:defRPr/>
              </a:pPr>
              <a:r>
                <a:rPr lang="ja-JP" altLang="en-US" sz="1600" b="1" spc="300" dirty="0">
                  <a:solidFill>
                    <a:srgbClr val="494949"/>
                  </a:solidFill>
                  <a:latin typeface="+mn-ea"/>
                </a:rPr>
                <a:t>実際の課題には多くの不均衡データがあり、例えば不良品の検知などではほとんどが良品なので、不良品のデータが極端に少なかったりします。</a:t>
              </a:r>
              <a:endParaRPr lang="en-US" altLang="ja-JP" sz="1600" b="1" spc="300" dirty="0">
                <a:solidFill>
                  <a:srgbClr val="494949"/>
                </a:solidFill>
                <a:latin typeface="+mn-ea"/>
              </a:endParaRPr>
            </a:p>
          </p:txBody>
        </p:sp>
      </p:grpSp>
    </p:spTree>
    <p:extLst>
      <p:ext uri="{BB962C8B-B14F-4D97-AF65-F5344CB8AC3E}">
        <p14:creationId xmlns:p14="http://schemas.microsoft.com/office/powerpoint/2010/main" val="3520151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0924DF3-66C0-493B-B0BB-F5E8BB9D97A6}"/>
              </a:ext>
            </a:extLst>
          </p:cNvPr>
          <p:cNvSpPr>
            <a:spLocks noGrp="1"/>
          </p:cNvSpPr>
          <p:nvPr>
            <p:ph type="title"/>
          </p:nvPr>
        </p:nvSpPr>
        <p:spPr/>
        <p:txBody>
          <a:bodyPr/>
          <a:lstStyle/>
          <a:p>
            <a:r>
              <a:rPr lang="en-US" altLang="ja-JP" dirty="0"/>
              <a:t>3-3-9.</a:t>
            </a:r>
            <a:r>
              <a:rPr lang="ja-JP" altLang="en-US" dirty="0"/>
              <a:t>正解率以外の評価指標を確認する②</a:t>
            </a:r>
            <a:endParaRPr kumimoji="1" lang="ja-JP" altLang="en-US" dirty="0"/>
          </a:p>
        </p:txBody>
      </p:sp>
      <p:sp>
        <p:nvSpPr>
          <p:cNvPr id="4" name="スライド番号プレースホルダー 3">
            <a:extLst>
              <a:ext uri="{FF2B5EF4-FFF2-40B4-BE49-F238E27FC236}">
                <a16:creationId xmlns:a16="http://schemas.microsoft.com/office/drawing/2014/main" id="{047A4A73-5878-4C4C-9BEF-18E9D9CD7430}"/>
              </a:ext>
            </a:extLst>
          </p:cNvPr>
          <p:cNvSpPr>
            <a:spLocks noGrp="1"/>
          </p:cNvSpPr>
          <p:nvPr>
            <p:ph type="sldNum" sz="quarter" idx="10"/>
          </p:nvPr>
        </p:nvSpPr>
        <p:spPr/>
        <p:txBody>
          <a:bodyPr/>
          <a:lstStyle/>
          <a:p>
            <a:fld id="{5D750650-B10A-47BF-93C2-E1678438B37A}" type="slidenum">
              <a:rPr kumimoji="1" lang="ja-JP" altLang="en-US" smtClean="0"/>
              <a:pPr/>
              <a:t>219</a:t>
            </a:fld>
            <a:endParaRPr kumimoji="1" lang="ja-JP" altLang="en-US"/>
          </a:p>
        </p:txBody>
      </p:sp>
      <p:sp>
        <p:nvSpPr>
          <p:cNvPr id="23" name="四角形: 角を丸くする 22">
            <a:extLst>
              <a:ext uri="{FF2B5EF4-FFF2-40B4-BE49-F238E27FC236}">
                <a16:creationId xmlns:a16="http://schemas.microsoft.com/office/drawing/2014/main" id="{2E530EA7-437D-4C40-B0FC-6608F4D23425}"/>
              </a:ext>
            </a:extLst>
          </p:cNvPr>
          <p:cNvSpPr/>
          <p:nvPr/>
        </p:nvSpPr>
        <p:spPr bwMode="auto">
          <a:xfrm>
            <a:off x="766763" y="1955304"/>
            <a:ext cx="10658475" cy="996458"/>
          </a:xfrm>
          <a:prstGeom prst="roundRect">
            <a:avLst>
              <a:gd name="adj" fmla="val 5515"/>
            </a:avLst>
          </a:prstGeom>
          <a:solidFill>
            <a:srgbClr val="EBFCFF"/>
          </a:solidFill>
          <a:ln w="19050" algn="ctr">
            <a:solidFill>
              <a:srgbClr val="00879E"/>
            </a:solidFill>
            <a:prstDash val="solid"/>
            <a:round/>
            <a:headEnd/>
            <a:tailEnd/>
          </a:ln>
          <a:effectLst/>
        </p:spPr>
        <p:txBody>
          <a:bodyPr wrap="none" tIns="252000" rtlCol="0" anchor="ctr"/>
          <a:lstStyle/>
          <a:p>
            <a:pPr algn="ctr"/>
            <a:endParaRPr kumimoji="1" lang="ja-JP" altLang="en-US" sz="1600" b="1" spc="600" dirty="0">
              <a:solidFill>
                <a:schemeClr val="tx1">
                  <a:lumMod val="75000"/>
                  <a:lumOff val="25000"/>
                </a:schemeClr>
              </a:solidFill>
              <a:latin typeface="+mn-ea"/>
            </a:endParaRPr>
          </a:p>
        </p:txBody>
      </p:sp>
      <p:grpSp>
        <p:nvGrpSpPr>
          <p:cNvPr id="24" name="グループ化 23">
            <a:extLst>
              <a:ext uri="{FF2B5EF4-FFF2-40B4-BE49-F238E27FC236}">
                <a16:creationId xmlns:a16="http://schemas.microsoft.com/office/drawing/2014/main" id="{FD200185-C844-47FC-A856-2653849796DF}"/>
              </a:ext>
            </a:extLst>
          </p:cNvPr>
          <p:cNvGrpSpPr/>
          <p:nvPr/>
        </p:nvGrpSpPr>
        <p:grpSpPr>
          <a:xfrm>
            <a:off x="2683248" y="1772413"/>
            <a:ext cx="6825504" cy="426124"/>
            <a:chOff x="2154608" y="3539394"/>
            <a:chExt cx="6825505" cy="426124"/>
          </a:xfrm>
        </p:grpSpPr>
        <p:sp>
          <p:nvSpPr>
            <p:cNvPr id="25" name="四角形: 角を丸くする 24">
              <a:extLst>
                <a:ext uri="{FF2B5EF4-FFF2-40B4-BE49-F238E27FC236}">
                  <a16:creationId xmlns:a16="http://schemas.microsoft.com/office/drawing/2014/main" id="{94A21E89-2EA5-4B0E-894C-2F018E71684F}"/>
                </a:ext>
              </a:extLst>
            </p:cNvPr>
            <p:cNvSpPr/>
            <p:nvPr/>
          </p:nvSpPr>
          <p:spPr bwMode="auto">
            <a:xfrm>
              <a:off x="2154608" y="3539394"/>
              <a:ext cx="6825505" cy="394229"/>
            </a:xfrm>
            <a:prstGeom prst="roundRect">
              <a:avLst>
                <a:gd name="adj" fmla="val 50000"/>
              </a:avLst>
            </a:prstGeom>
            <a:solidFill>
              <a:srgbClr val="00879E"/>
            </a:solidFill>
            <a:ln w="19050" algn="ctr">
              <a:noFill/>
              <a:prstDash val="dash"/>
              <a:round/>
              <a:headEnd/>
              <a:tailEnd/>
            </a:ln>
            <a:effectLst/>
          </p:spPr>
          <p:txBody>
            <a:bodyPr wrap="none" rtlCol="0" anchor="ctr"/>
            <a:lstStyle/>
            <a:p>
              <a:pPr algn="ctr"/>
              <a:endParaRPr kumimoji="1" lang="ja-JP" altLang="en-US" sz="2000" b="1" dirty="0">
                <a:solidFill>
                  <a:schemeClr val="bg1"/>
                </a:solidFill>
                <a:latin typeface="+mn-ea"/>
              </a:endParaRPr>
            </a:p>
          </p:txBody>
        </p:sp>
        <p:sp>
          <p:nvSpPr>
            <p:cNvPr id="26" name="正方形/長方形 25">
              <a:extLst>
                <a:ext uri="{FF2B5EF4-FFF2-40B4-BE49-F238E27FC236}">
                  <a16:creationId xmlns:a16="http://schemas.microsoft.com/office/drawing/2014/main" id="{504BD67F-4761-4850-9172-EBF7040887F9}"/>
                </a:ext>
              </a:extLst>
            </p:cNvPr>
            <p:cNvSpPr/>
            <p:nvPr/>
          </p:nvSpPr>
          <p:spPr>
            <a:xfrm>
              <a:off x="4567134" y="3565408"/>
              <a:ext cx="1981633" cy="400110"/>
            </a:xfrm>
            <a:prstGeom prst="rect">
              <a:avLst/>
            </a:prstGeom>
            <a:noFill/>
            <a:ln w="19050" algn="ctr">
              <a:noFill/>
              <a:prstDash val="dash"/>
              <a:round/>
              <a:headEnd/>
              <a:tailEn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2000" b="1" spc="150" dirty="0">
                  <a:solidFill>
                    <a:schemeClr val="bg1"/>
                  </a:solidFill>
                  <a:latin typeface="+mn-ea"/>
                </a:rPr>
                <a:t>適合率（</a:t>
              </a:r>
              <a:r>
                <a:rPr lang="en-US" altLang="ja-JP" sz="2000" b="1" spc="150" dirty="0">
                  <a:solidFill>
                    <a:schemeClr val="bg1"/>
                  </a:solidFill>
                  <a:latin typeface="+mn-ea"/>
                </a:rPr>
                <a:t>Precision</a:t>
              </a:r>
              <a:r>
                <a:rPr lang="ja-JP" altLang="en-US" sz="2000" b="1" spc="150" dirty="0">
                  <a:solidFill>
                    <a:schemeClr val="bg1"/>
                  </a:solidFill>
                  <a:latin typeface="+mn-ea"/>
                </a:rPr>
                <a:t>）</a:t>
              </a:r>
            </a:p>
          </p:txBody>
        </p:sp>
      </p:grpSp>
      <p:sp>
        <p:nvSpPr>
          <p:cNvPr id="39" name="テキスト ボックス 38">
            <a:extLst>
              <a:ext uri="{FF2B5EF4-FFF2-40B4-BE49-F238E27FC236}">
                <a16:creationId xmlns:a16="http://schemas.microsoft.com/office/drawing/2014/main" id="{91244413-8088-49DC-9579-1A682C9D5A7B}"/>
              </a:ext>
            </a:extLst>
          </p:cNvPr>
          <p:cNvSpPr txBox="1"/>
          <p:nvPr/>
        </p:nvSpPr>
        <p:spPr>
          <a:xfrm>
            <a:off x="757353" y="958512"/>
            <a:ext cx="10658473" cy="714042"/>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20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pPr algn="l">
              <a:lnSpc>
                <a:spcPct val="130000"/>
              </a:lnSpc>
            </a:pPr>
            <a:r>
              <a:rPr lang="ja-JP" altLang="en-US" sz="1600" dirty="0"/>
              <a:t>こういった不均衡なデータに対して、分類の予測精度を確認する方法として以下のような評価指標が良く用いられます。正解率と</a:t>
            </a:r>
            <a:r>
              <a:rPr lang="en-US" altLang="ja-JP" sz="1600" dirty="0"/>
              <a:t>F</a:t>
            </a:r>
            <a:r>
              <a:rPr lang="ja-JP" altLang="en-US" sz="1600" dirty="0"/>
              <a:t>値両方が高いというのが一つの指標になります。</a:t>
            </a:r>
            <a:endParaRPr lang="en-US" altLang="ja-JP" sz="1600" dirty="0"/>
          </a:p>
        </p:txBody>
      </p:sp>
      <p:sp>
        <p:nvSpPr>
          <p:cNvPr id="40" name="テキスト ボックス 39">
            <a:extLst>
              <a:ext uri="{FF2B5EF4-FFF2-40B4-BE49-F238E27FC236}">
                <a16:creationId xmlns:a16="http://schemas.microsoft.com/office/drawing/2014/main" id="{B2C5F025-C3DE-4B14-AB4C-746FEB79DB1A}"/>
              </a:ext>
            </a:extLst>
          </p:cNvPr>
          <p:cNvSpPr txBox="1"/>
          <p:nvPr/>
        </p:nvSpPr>
        <p:spPr>
          <a:xfrm>
            <a:off x="1916723" y="5720355"/>
            <a:ext cx="9508515" cy="714042"/>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20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pPr algn="l">
              <a:lnSpc>
                <a:spcPct val="130000"/>
              </a:lnSpc>
            </a:pPr>
            <a:r>
              <a:rPr lang="ja-JP" altLang="en-US" sz="1600" dirty="0"/>
              <a:t>全て確認できる</a:t>
            </a:r>
            <a:r>
              <a:rPr lang="en-US" altLang="ja-JP" sz="1600" dirty="0">
                <a:solidFill>
                  <a:srgbClr val="F36C37"/>
                </a:solidFill>
              </a:rPr>
              <a:t>scikit-learn</a:t>
            </a:r>
            <a:r>
              <a:rPr lang="ja-JP" altLang="en-US" sz="1600" dirty="0">
                <a:solidFill>
                  <a:srgbClr val="F36C37"/>
                </a:solidFill>
              </a:rPr>
              <a:t>の</a:t>
            </a:r>
            <a:r>
              <a:rPr lang="en-US" altLang="ja-JP" sz="1600" dirty="0" err="1">
                <a:solidFill>
                  <a:srgbClr val="F36C37"/>
                </a:solidFill>
              </a:rPr>
              <a:t>classification_report</a:t>
            </a:r>
            <a:r>
              <a:rPr lang="ja-JP" altLang="en-US" sz="1600" dirty="0"/>
              <a:t>メソッドが便利です。</a:t>
            </a:r>
            <a:endParaRPr lang="en-US" altLang="ja-JP" sz="1600" dirty="0"/>
          </a:p>
          <a:p>
            <a:pPr algn="l">
              <a:lnSpc>
                <a:spcPct val="130000"/>
              </a:lnSpc>
            </a:pPr>
            <a:r>
              <a:rPr lang="en-US" altLang="ja-JP" sz="1600" dirty="0"/>
              <a:t>※ </a:t>
            </a:r>
            <a:r>
              <a:rPr lang="ja-JP" altLang="en-US" sz="1600" dirty="0"/>
              <a:t>その他にも混同行列、</a:t>
            </a:r>
            <a:r>
              <a:rPr lang="en-US" altLang="ja-JP" sz="1600" dirty="0"/>
              <a:t>AUC</a:t>
            </a:r>
            <a:r>
              <a:rPr lang="ja-JP" altLang="en-US" sz="1600" dirty="0"/>
              <a:t>（</a:t>
            </a:r>
            <a:r>
              <a:rPr lang="en-US" altLang="ja-JP" sz="1600" dirty="0"/>
              <a:t>ROC</a:t>
            </a:r>
            <a:r>
              <a:rPr lang="ja-JP" altLang="en-US" sz="1600" dirty="0"/>
              <a:t>曲線、</a:t>
            </a:r>
            <a:r>
              <a:rPr lang="en-US" altLang="ja-JP" sz="1600" dirty="0"/>
              <a:t>PR</a:t>
            </a:r>
            <a:r>
              <a:rPr lang="ja-JP" altLang="en-US" sz="1600" dirty="0"/>
              <a:t>曲線）などもよく用いられます。</a:t>
            </a:r>
          </a:p>
        </p:txBody>
      </p:sp>
      <p:sp>
        <p:nvSpPr>
          <p:cNvPr id="41" name="四角形: 角を丸くする 40">
            <a:extLst>
              <a:ext uri="{FF2B5EF4-FFF2-40B4-BE49-F238E27FC236}">
                <a16:creationId xmlns:a16="http://schemas.microsoft.com/office/drawing/2014/main" id="{8A817A4B-2362-40DF-A6D6-A441448B110A}"/>
              </a:ext>
            </a:extLst>
          </p:cNvPr>
          <p:cNvSpPr/>
          <p:nvPr/>
        </p:nvSpPr>
        <p:spPr bwMode="auto">
          <a:xfrm>
            <a:off x="766763" y="3376254"/>
            <a:ext cx="10658475" cy="996458"/>
          </a:xfrm>
          <a:prstGeom prst="roundRect">
            <a:avLst>
              <a:gd name="adj" fmla="val 5515"/>
            </a:avLst>
          </a:prstGeom>
          <a:solidFill>
            <a:srgbClr val="EBFCFF"/>
          </a:solidFill>
          <a:ln w="19050" algn="ctr">
            <a:solidFill>
              <a:srgbClr val="00879E"/>
            </a:solidFill>
            <a:prstDash val="solid"/>
            <a:round/>
            <a:headEnd/>
            <a:tailEnd/>
          </a:ln>
          <a:effectLst/>
        </p:spPr>
        <p:txBody>
          <a:bodyPr wrap="none" tIns="252000" rtlCol="0" anchor="ctr"/>
          <a:lstStyle/>
          <a:p>
            <a:pPr algn="ctr"/>
            <a:endParaRPr kumimoji="1" lang="ja-JP" altLang="en-US" sz="1600" b="1" spc="600" dirty="0">
              <a:solidFill>
                <a:schemeClr val="tx1">
                  <a:lumMod val="75000"/>
                  <a:lumOff val="25000"/>
                </a:schemeClr>
              </a:solidFill>
              <a:latin typeface="+mn-ea"/>
            </a:endParaRPr>
          </a:p>
        </p:txBody>
      </p:sp>
      <p:grpSp>
        <p:nvGrpSpPr>
          <p:cNvPr id="42" name="グループ化 41">
            <a:extLst>
              <a:ext uri="{FF2B5EF4-FFF2-40B4-BE49-F238E27FC236}">
                <a16:creationId xmlns:a16="http://schemas.microsoft.com/office/drawing/2014/main" id="{E1C129D8-3F55-4A77-8048-58A72C22069B}"/>
              </a:ext>
            </a:extLst>
          </p:cNvPr>
          <p:cNvGrpSpPr/>
          <p:nvPr/>
        </p:nvGrpSpPr>
        <p:grpSpPr>
          <a:xfrm>
            <a:off x="2683248" y="3193363"/>
            <a:ext cx="6825504" cy="426124"/>
            <a:chOff x="2154608" y="3539394"/>
            <a:chExt cx="6825505" cy="426124"/>
          </a:xfrm>
        </p:grpSpPr>
        <p:sp>
          <p:nvSpPr>
            <p:cNvPr id="43" name="四角形: 角を丸くする 42">
              <a:extLst>
                <a:ext uri="{FF2B5EF4-FFF2-40B4-BE49-F238E27FC236}">
                  <a16:creationId xmlns:a16="http://schemas.microsoft.com/office/drawing/2014/main" id="{0A6DF4B6-17A7-489A-A422-CFFEB1180ED4}"/>
                </a:ext>
              </a:extLst>
            </p:cNvPr>
            <p:cNvSpPr/>
            <p:nvPr/>
          </p:nvSpPr>
          <p:spPr bwMode="auto">
            <a:xfrm>
              <a:off x="2154608" y="3539394"/>
              <a:ext cx="6825505" cy="394229"/>
            </a:xfrm>
            <a:prstGeom prst="roundRect">
              <a:avLst>
                <a:gd name="adj" fmla="val 50000"/>
              </a:avLst>
            </a:prstGeom>
            <a:solidFill>
              <a:srgbClr val="00879E"/>
            </a:solidFill>
            <a:ln w="19050" algn="ctr">
              <a:noFill/>
              <a:prstDash val="dash"/>
              <a:round/>
              <a:headEnd/>
              <a:tailEnd/>
            </a:ln>
            <a:effectLst/>
          </p:spPr>
          <p:txBody>
            <a:bodyPr wrap="none" rtlCol="0" anchor="ctr"/>
            <a:lstStyle/>
            <a:p>
              <a:pPr algn="ctr"/>
              <a:endParaRPr kumimoji="1" lang="ja-JP" altLang="en-US" sz="2000" b="1" dirty="0">
                <a:solidFill>
                  <a:schemeClr val="bg1"/>
                </a:solidFill>
                <a:latin typeface="+mn-ea"/>
              </a:endParaRPr>
            </a:p>
          </p:txBody>
        </p:sp>
        <p:sp>
          <p:nvSpPr>
            <p:cNvPr id="44" name="正方形/長方形 43">
              <a:extLst>
                <a:ext uri="{FF2B5EF4-FFF2-40B4-BE49-F238E27FC236}">
                  <a16:creationId xmlns:a16="http://schemas.microsoft.com/office/drawing/2014/main" id="{C7822AA5-CFA2-42B9-AF07-3A744305DF03}"/>
                </a:ext>
              </a:extLst>
            </p:cNvPr>
            <p:cNvSpPr/>
            <p:nvPr/>
          </p:nvSpPr>
          <p:spPr>
            <a:xfrm>
              <a:off x="4567134" y="3565408"/>
              <a:ext cx="1981633" cy="400110"/>
            </a:xfrm>
            <a:prstGeom prst="rect">
              <a:avLst/>
            </a:prstGeom>
            <a:noFill/>
            <a:ln w="19050" algn="ctr">
              <a:noFill/>
              <a:prstDash val="dash"/>
              <a:round/>
              <a:headEnd/>
              <a:tailEn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2000" b="1" spc="150" dirty="0">
                  <a:solidFill>
                    <a:schemeClr val="bg1"/>
                  </a:solidFill>
                  <a:latin typeface="+mn-ea"/>
                </a:rPr>
                <a:t>再現率（</a:t>
              </a:r>
              <a:r>
                <a:rPr lang="en-US" altLang="ja-JP" sz="2000" b="1" spc="150" dirty="0">
                  <a:solidFill>
                    <a:schemeClr val="bg1"/>
                  </a:solidFill>
                  <a:latin typeface="+mn-ea"/>
                </a:rPr>
                <a:t>Recall</a:t>
              </a:r>
              <a:r>
                <a:rPr lang="ja-JP" altLang="en-US" sz="2000" b="1" spc="150" dirty="0">
                  <a:solidFill>
                    <a:schemeClr val="bg1"/>
                  </a:solidFill>
                  <a:latin typeface="+mn-ea"/>
                </a:rPr>
                <a:t>）</a:t>
              </a:r>
            </a:p>
          </p:txBody>
        </p:sp>
      </p:grpSp>
      <p:sp>
        <p:nvSpPr>
          <p:cNvPr id="45" name="四角形: 角を丸くする 44">
            <a:extLst>
              <a:ext uri="{FF2B5EF4-FFF2-40B4-BE49-F238E27FC236}">
                <a16:creationId xmlns:a16="http://schemas.microsoft.com/office/drawing/2014/main" id="{5D6450D0-5C72-4562-8A49-F05E797B90D2}"/>
              </a:ext>
            </a:extLst>
          </p:cNvPr>
          <p:cNvSpPr/>
          <p:nvPr/>
        </p:nvSpPr>
        <p:spPr bwMode="auto">
          <a:xfrm>
            <a:off x="766763" y="4715370"/>
            <a:ext cx="10658475" cy="996458"/>
          </a:xfrm>
          <a:prstGeom prst="roundRect">
            <a:avLst>
              <a:gd name="adj" fmla="val 5515"/>
            </a:avLst>
          </a:prstGeom>
          <a:solidFill>
            <a:srgbClr val="EBFCFF"/>
          </a:solidFill>
          <a:ln w="19050" algn="ctr">
            <a:solidFill>
              <a:srgbClr val="00879E"/>
            </a:solidFill>
            <a:prstDash val="solid"/>
            <a:round/>
            <a:headEnd/>
            <a:tailEnd/>
          </a:ln>
          <a:effectLst/>
        </p:spPr>
        <p:txBody>
          <a:bodyPr wrap="none" tIns="252000" rtlCol="0" anchor="ctr"/>
          <a:lstStyle/>
          <a:p>
            <a:pPr algn="ctr"/>
            <a:endParaRPr kumimoji="1" lang="ja-JP" altLang="en-US" sz="1600" b="1" spc="600" dirty="0">
              <a:solidFill>
                <a:schemeClr val="tx1">
                  <a:lumMod val="75000"/>
                  <a:lumOff val="25000"/>
                </a:schemeClr>
              </a:solidFill>
              <a:latin typeface="+mn-ea"/>
            </a:endParaRPr>
          </a:p>
        </p:txBody>
      </p:sp>
      <p:grpSp>
        <p:nvGrpSpPr>
          <p:cNvPr id="46" name="グループ化 45">
            <a:extLst>
              <a:ext uri="{FF2B5EF4-FFF2-40B4-BE49-F238E27FC236}">
                <a16:creationId xmlns:a16="http://schemas.microsoft.com/office/drawing/2014/main" id="{A976F03A-5B37-401C-BA52-01F6B0670260}"/>
              </a:ext>
            </a:extLst>
          </p:cNvPr>
          <p:cNvGrpSpPr/>
          <p:nvPr/>
        </p:nvGrpSpPr>
        <p:grpSpPr>
          <a:xfrm>
            <a:off x="2683248" y="4532479"/>
            <a:ext cx="6825504" cy="426124"/>
            <a:chOff x="2154608" y="3539394"/>
            <a:chExt cx="6825505" cy="426124"/>
          </a:xfrm>
        </p:grpSpPr>
        <p:sp>
          <p:nvSpPr>
            <p:cNvPr id="50" name="四角形: 角を丸くする 49">
              <a:extLst>
                <a:ext uri="{FF2B5EF4-FFF2-40B4-BE49-F238E27FC236}">
                  <a16:creationId xmlns:a16="http://schemas.microsoft.com/office/drawing/2014/main" id="{5D12F978-89B6-4A91-82F5-B13C2CA29EBF}"/>
                </a:ext>
              </a:extLst>
            </p:cNvPr>
            <p:cNvSpPr/>
            <p:nvPr/>
          </p:nvSpPr>
          <p:spPr bwMode="auto">
            <a:xfrm>
              <a:off x="2154608" y="3539394"/>
              <a:ext cx="6825505" cy="394229"/>
            </a:xfrm>
            <a:prstGeom prst="roundRect">
              <a:avLst>
                <a:gd name="adj" fmla="val 50000"/>
              </a:avLst>
            </a:prstGeom>
            <a:solidFill>
              <a:srgbClr val="00879E"/>
            </a:solidFill>
            <a:ln w="19050" algn="ctr">
              <a:noFill/>
              <a:prstDash val="dash"/>
              <a:round/>
              <a:headEnd/>
              <a:tailEnd/>
            </a:ln>
            <a:effectLst/>
          </p:spPr>
          <p:txBody>
            <a:bodyPr wrap="none" rtlCol="0" anchor="ctr"/>
            <a:lstStyle/>
            <a:p>
              <a:pPr algn="ctr"/>
              <a:endParaRPr kumimoji="1" lang="ja-JP" altLang="en-US" sz="2000" b="1" dirty="0">
                <a:solidFill>
                  <a:schemeClr val="bg1"/>
                </a:solidFill>
                <a:latin typeface="+mn-ea"/>
              </a:endParaRPr>
            </a:p>
          </p:txBody>
        </p:sp>
        <p:sp>
          <p:nvSpPr>
            <p:cNvPr id="51" name="正方形/長方形 50">
              <a:extLst>
                <a:ext uri="{FF2B5EF4-FFF2-40B4-BE49-F238E27FC236}">
                  <a16:creationId xmlns:a16="http://schemas.microsoft.com/office/drawing/2014/main" id="{7972D301-0017-4EC4-8951-6C890752A95A}"/>
                </a:ext>
              </a:extLst>
            </p:cNvPr>
            <p:cNvSpPr/>
            <p:nvPr/>
          </p:nvSpPr>
          <p:spPr>
            <a:xfrm>
              <a:off x="4567134" y="3565408"/>
              <a:ext cx="1981633" cy="400110"/>
            </a:xfrm>
            <a:prstGeom prst="rect">
              <a:avLst/>
            </a:prstGeom>
            <a:noFill/>
            <a:ln w="19050" algn="ctr">
              <a:noFill/>
              <a:prstDash val="dash"/>
              <a:round/>
              <a:headEnd/>
              <a:tailEn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altLang="ja-JP" sz="2000" b="1" spc="150" dirty="0">
                  <a:solidFill>
                    <a:schemeClr val="bg1"/>
                  </a:solidFill>
                  <a:latin typeface="+mn-ea"/>
                </a:rPr>
                <a:t>F</a:t>
              </a:r>
              <a:r>
                <a:rPr lang="ja-JP" altLang="en-US" sz="2000" b="1" spc="150" dirty="0">
                  <a:solidFill>
                    <a:schemeClr val="bg1"/>
                  </a:solidFill>
                  <a:latin typeface="+mn-ea"/>
                </a:rPr>
                <a:t>値（</a:t>
              </a:r>
              <a:r>
                <a:rPr lang="en-US" altLang="ja-JP" sz="2000" b="1" spc="150" dirty="0">
                  <a:solidFill>
                    <a:schemeClr val="bg1"/>
                  </a:solidFill>
                  <a:latin typeface="+mn-ea"/>
                </a:rPr>
                <a:t>F1-score</a:t>
              </a:r>
              <a:r>
                <a:rPr lang="ja-JP" altLang="en-US" sz="2000" b="1" spc="150" dirty="0">
                  <a:solidFill>
                    <a:schemeClr val="bg1"/>
                  </a:solidFill>
                  <a:latin typeface="+mn-ea"/>
                </a:rPr>
                <a:t>）</a:t>
              </a:r>
            </a:p>
          </p:txBody>
        </p:sp>
      </p:grpSp>
      <p:sp>
        <p:nvSpPr>
          <p:cNvPr id="5" name="テキスト ボックス 4">
            <a:extLst>
              <a:ext uri="{FF2B5EF4-FFF2-40B4-BE49-F238E27FC236}">
                <a16:creationId xmlns:a16="http://schemas.microsoft.com/office/drawing/2014/main" id="{822A5D6D-82FF-43E9-A4AE-AAE9ACDE0B71}"/>
              </a:ext>
            </a:extLst>
          </p:cNvPr>
          <p:cNvSpPr txBox="1"/>
          <p:nvPr/>
        </p:nvSpPr>
        <p:spPr>
          <a:xfrm>
            <a:off x="1262185" y="2164375"/>
            <a:ext cx="10163053" cy="830997"/>
          </a:xfrm>
          <a:prstGeom prst="rect">
            <a:avLst/>
          </a:prstGeom>
          <a:noFill/>
        </p:spPr>
        <p:txBody>
          <a:bodyPr wrap="square" rtlCol="0">
            <a:spAutoFit/>
          </a:bodyPr>
          <a:lstStyle/>
          <a:p>
            <a:pPr marL="342900" indent="-342900" algn="just">
              <a:buFont typeface="Arial" panose="020B0604020202020204" pitchFamily="34" charset="0"/>
              <a:buChar char="•"/>
            </a:pPr>
            <a:r>
              <a:rPr kumimoji="1" lang="ja-JP" altLang="en-US" sz="1600" b="1" dirty="0">
                <a:solidFill>
                  <a:srgbClr val="EB0046"/>
                </a:solidFill>
                <a:latin typeface="+mn-ea"/>
              </a:rPr>
              <a:t>正と予測したものが、どれだけ正しかったか</a:t>
            </a:r>
            <a:r>
              <a:rPr kumimoji="1" lang="ja-JP" altLang="en-US" sz="1600" b="1" dirty="0">
                <a:solidFill>
                  <a:schemeClr val="tx1">
                    <a:lumMod val="75000"/>
                    <a:lumOff val="25000"/>
                  </a:schemeClr>
                </a:solidFill>
                <a:latin typeface="+mn-ea"/>
              </a:rPr>
              <a:t>を見る指標</a:t>
            </a:r>
            <a:endParaRPr kumimoji="1" lang="en-US" altLang="ja-JP" sz="1600" b="1" dirty="0">
              <a:solidFill>
                <a:schemeClr val="tx1">
                  <a:lumMod val="75000"/>
                  <a:lumOff val="25000"/>
                </a:schemeClr>
              </a:solidFill>
              <a:latin typeface="+mn-ea"/>
            </a:endParaRPr>
          </a:p>
          <a:p>
            <a:pPr marL="342900" indent="-342900" algn="just">
              <a:buFont typeface="Arial" panose="020B0604020202020204" pitchFamily="34" charset="0"/>
              <a:buChar char="•"/>
            </a:pPr>
            <a:r>
              <a:rPr kumimoji="1" lang="ja-JP" altLang="en-US" sz="1600" b="1" dirty="0">
                <a:solidFill>
                  <a:schemeClr val="tx1">
                    <a:lumMod val="75000"/>
                    <a:lumOff val="25000"/>
                  </a:schemeClr>
                </a:solidFill>
                <a:latin typeface="+mn-ea"/>
              </a:rPr>
              <a:t>高いほど無駄うちが少ないといえる（無駄に正と判定していない）</a:t>
            </a:r>
            <a:endParaRPr kumimoji="1" lang="en-US" altLang="ja-JP" sz="1600" b="1" dirty="0">
              <a:solidFill>
                <a:schemeClr val="tx1">
                  <a:lumMod val="75000"/>
                  <a:lumOff val="25000"/>
                </a:schemeClr>
              </a:solidFill>
              <a:latin typeface="+mn-ea"/>
            </a:endParaRPr>
          </a:p>
          <a:p>
            <a:pPr marL="342900" indent="-342900" algn="just">
              <a:buFont typeface="Arial" panose="020B0604020202020204" pitchFamily="34" charset="0"/>
              <a:buChar char="•"/>
            </a:pPr>
            <a:r>
              <a:rPr kumimoji="1" lang="en-US" altLang="ja-JP" sz="1600" b="1" dirty="0">
                <a:solidFill>
                  <a:schemeClr val="tx1">
                    <a:lumMod val="75000"/>
                    <a:lumOff val="25000"/>
                  </a:schemeClr>
                </a:solidFill>
                <a:latin typeface="+mn-ea"/>
              </a:rPr>
              <a:t>scikit-learn</a:t>
            </a:r>
            <a:r>
              <a:rPr kumimoji="1" lang="ja-JP" altLang="en-US" sz="1600" b="1" dirty="0">
                <a:solidFill>
                  <a:schemeClr val="tx1">
                    <a:lumMod val="75000"/>
                    <a:lumOff val="25000"/>
                  </a:schemeClr>
                </a:solidFill>
                <a:latin typeface="+mn-ea"/>
              </a:rPr>
              <a:t>の</a:t>
            </a:r>
            <a:r>
              <a:rPr kumimoji="1" lang="en-US" altLang="ja-JP" sz="1600" b="1" dirty="0">
                <a:solidFill>
                  <a:schemeClr val="tx1">
                    <a:lumMod val="75000"/>
                    <a:lumOff val="25000"/>
                  </a:schemeClr>
                </a:solidFill>
                <a:latin typeface="+mn-ea"/>
              </a:rPr>
              <a:t>precision_score</a:t>
            </a:r>
            <a:r>
              <a:rPr kumimoji="1" lang="ja-JP" altLang="en-US" sz="1600" b="1" dirty="0">
                <a:solidFill>
                  <a:schemeClr val="tx1">
                    <a:lumMod val="75000"/>
                    <a:lumOff val="25000"/>
                  </a:schemeClr>
                </a:solidFill>
                <a:latin typeface="+mn-ea"/>
              </a:rPr>
              <a:t>メソッドで確認できる</a:t>
            </a:r>
          </a:p>
        </p:txBody>
      </p:sp>
      <p:sp>
        <p:nvSpPr>
          <p:cNvPr id="52" name="テキスト ボックス 51">
            <a:extLst>
              <a:ext uri="{FF2B5EF4-FFF2-40B4-BE49-F238E27FC236}">
                <a16:creationId xmlns:a16="http://schemas.microsoft.com/office/drawing/2014/main" id="{EFEA60CB-8CA2-46BB-B8D5-8E7221ADFBAB}"/>
              </a:ext>
            </a:extLst>
          </p:cNvPr>
          <p:cNvSpPr txBox="1"/>
          <p:nvPr/>
        </p:nvSpPr>
        <p:spPr>
          <a:xfrm>
            <a:off x="1262185" y="3597953"/>
            <a:ext cx="10163053" cy="830997"/>
          </a:xfrm>
          <a:prstGeom prst="rect">
            <a:avLst/>
          </a:prstGeom>
          <a:noFill/>
        </p:spPr>
        <p:txBody>
          <a:bodyPr wrap="square" rtlCol="0">
            <a:spAutoFit/>
          </a:bodyPr>
          <a:lstStyle/>
          <a:p>
            <a:pPr marL="342900" indent="-342900">
              <a:buFont typeface="Arial" panose="020B0604020202020204" pitchFamily="34" charset="0"/>
              <a:buChar char="•"/>
            </a:pPr>
            <a:r>
              <a:rPr kumimoji="1" lang="ja-JP" altLang="en-US" sz="1600" b="1" dirty="0">
                <a:solidFill>
                  <a:srgbClr val="EB0046"/>
                </a:solidFill>
                <a:latin typeface="+mn-ea"/>
              </a:rPr>
              <a:t>実際に正であったもののうち、どれだけ正と予測できたか</a:t>
            </a:r>
            <a:r>
              <a:rPr kumimoji="1" lang="ja-JP" altLang="en-US" sz="1600" b="1" dirty="0">
                <a:solidFill>
                  <a:schemeClr val="tx1">
                    <a:lumMod val="75000"/>
                    <a:lumOff val="25000"/>
                  </a:schemeClr>
                </a:solidFill>
                <a:latin typeface="+mn-ea"/>
              </a:rPr>
              <a:t>を見る指標</a:t>
            </a:r>
            <a:endParaRPr kumimoji="1" lang="en-US" altLang="ja-JP" sz="1600" b="1" dirty="0">
              <a:solidFill>
                <a:schemeClr val="tx1">
                  <a:lumMod val="75000"/>
                  <a:lumOff val="25000"/>
                </a:schemeClr>
              </a:solidFill>
              <a:latin typeface="+mn-ea"/>
            </a:endParaRPr>
          </a:p>
          <a:p>
            <a:pPr marL="342900" indent="-342900">
              <a:buFont typeface="Arial" panose="020B0604020202020204" pitchFamily="34" charset="0"/>
              <a:buChar char="•"/>
            </a:pPr>
            <a:r>
              <a:rPr kumimoji="1" lang="ja-JP" altLang="en-US" sz="1600" b="1" dirty="0">
                <a:solidFill>
                  <a:schemeClr val="tx1">
                    <a:lumMod val="75000"/>
                    <a:lumOff val="25000"/>
                  </a:schemeClr>
                </a:solidFill>
                <a:latin typeface="+mn-ea"/>
              </a:rPr>
              <a:t>高いほど取りこぼしがが少ないといえる（正のものを見落としていない）</a:t>
            </a:r>
            <a:endParaRPr kumimoji="1" lang="en-US" altLang="ja-JP" sz="1600" b="1" dirty="0">
              <a:solidFill>
                <a:schemeClr val="tx1">
                  <a:lumMod val="75000"/>
                  <a:lumOff val="25000"/>
                </a:schemeClr>
              </a:solidFill>
              <a:latin typeface="+mn-ea"/>
            </a:endParaRPr>
          </a:p>
          <a:p>
            <a:pPr marL="342900" indent="-342900">
              <a:buFont typeface="Arial" panose="020B0604020202020204" pitchFamily="34" charset="0"/>
              <a:buChar char="•"/>
            </a:pPr>
            <a:r>
              <a:rPr kumimoji="1" lang="en-US" altLang="ja-JP" sz="1600" b="1" dirty="0">
                <a:solidFill>
                  <a:schemeClr val="tx1">
                    <a:lumMod val="75000"/>
                    <a:lumOff val="25000"/>
                  </a:schemeClr>
                </a:solidFill>
                <a:latin typeface="+mn-ea"/>
              </a:rPr>
              <a:t>scikit-learn</a:t>
            </a:r>
            <a:r>
              <a:rPr kumimoji="1" lang="ja-JP" altLang="en-US" sz="1600" b="1" dirty="0">
                <a:solidFill>
                  <a:schemeClr val="tx1">
                    <a:lumMod val="75000"/>
                    <a:lumOff val="25000"/>
                  </a:schemeClr>
                </a:solidFill>
                <a:latin typeface="+mn-ea"/>
              </a:rPr>
              <a:t>の</a:t>
            </a:r>
            <a:r>
              <a:rPr kumimoji="1" lang="en-US" altLang="ja-JP" sz="1600" b="1" dirty="0">
                <a:solidFill>
                  <a:schemeClr val="tx1">
                    <a:lumMod val="75000"/>
                    <a:lumOff val="25000"/>
                  </a:schemeClr>
                </a:solidFill>
                <a:latin typeface="+mn-ea"/>
              </a:rPr>
              <a:t>recall_score</a:t>
            </a:r>
            <a:r>
              <a:rPr kumimoji="1" lang="ja-JP" altLang="en-US" sz="1600" b="1" dirty="0">
                <a:solidFill>
                  <a:schemeClr val="tx1">
                    <a:lumMod val="75000"/>
                    <a:lumOff val="25000"/>
                  </a:schemeClr>
                </a:solidFill>
                <a:latin typeface="+mn-ea"/>
              </a:rPr>
              <a:t>メソッドで確認できる</a:t>
            </a:r>
          </a:p>
        </p:txBody>
      </p:sp>
      <p:sp>
        <p:nvSpPr>
          <p:cNvPr id="53" name="テキスト ボックス 52">
            <a:extLst>
              <a:ext uri="{FF2B5EF4-FFF2-40B4-BE49-F238E27FC236}">
                <a16:creationId xmlns:a16="http://schemas.microsoft.com/office/drawing/2014/main" id="{3E5D752F-701B-422C-91A3-AA3D4FD0A760}"/>
              </a:ext>
            </a:extLst>
          </p:cNvPr>
          <p:cNvSpPr txBox="1"/>
          <p:nvPr/>
        </p:nvSpPr>
        <p:spPr>
          <a:xfrm>
            <a:off x="1262185" y="4920953"/>
            <a:ext cx="10163053" cy="830997"/>
          </a:xfrm>
          <a:prstGeom prst="rect">
            <a:avLst/>
          </a:prstGeom>
          <a:noFill/>
        </p:spPr>
        <p:txBody>
          <a:bodyPr wrap="square" rtlCol="0">
            <a:spAutoFit/>
          </a:bodyPr>
          <a:lstStyle/>
          <a:p>
            <a:pPr marL="342900" indent="-342900">
              <a:buFont typeface="Arial" panose="020B0604020202020204" pitchFamily="34" charset="0"/>
              <a:buChar char="•"/>
            </a:pPr>
            <a:r>
              <a:rPr kumimoji="1" lang="ja-JP" altLang="en-US" sz="1600" b="1" dirty="0">
                <a:solidFill>
                  <a:srgbClr val="EB0046"/>
                </a:solidFill>
                <a:latin typeface="+mn-ea"/>
              </a:rPr>
              <a:t>適合率と再現率の調和平均</a:t>
            </a:r>
            <a:r>
              <a:rPr kumimoji="1" lang="ja-JP" altLang="en-US" sz="1600" b="1" dirty="0">
                <a:solidFill>
                  <a:schemeClr val="tx1">
                    <a:lumMod val="75000"/>
                    <a:lumOff val="25000"/>
                  </a:schemeClr>
                </a:solidFill>
                <a:latin typeface="+mn-ea"/>
              </a:rPr>
              <a:t>（両方を加味した評価）</a:t>
            </a:r>
            <a:endParaRPr kumimoji="1" lang="en-US" altLang="ja-JP" sz="1600" b="1" dirty="0">
              <a:solidFill>
                <a:schemeClr val="tx1">
                  <a:lumMod val="75000"/>
                  <a:lumOff val="25000"/>
                </a:schemeClr>
              </a:solidFill>
              <a:latin typeface="+mn-ea"/>
            </a:endParaRPr>
          </a:p>
          <a:p>
            <a:pPr marL="342900" indent="-342900">
              <a:buFont typeface="Arial" panose="020B0604020202020204" pitchFamily="34" charset="0"/>
              <a:buChar char="•"/>
            </a:pPr>
            <a:r>
              <a:rPr kumimoji="1" lang="ja-JP" altLang="en-US" sz="1600" b="1" dirty="0">
                <a:solidFill>
                  <a:schemeClr val="tx1">
                    <a:lumMod val="75000"/>
                    <a:lumOff val="25000"/>
                  </a:schemeClr>
                </a:solidFill>
                <a:latin typeface="+mn-ea"/>
              </a:rPr>
              <a:t>適合率と再現率両方が高いと高くなり、片方でも低いと低くなる。</a:t>
            </a:r>
            <a:r>
              <a:rPr kumimoji="1" lang="en-US" altLang="ja-JP" sz="1600" b="1" dirty="0">
                <a:solidFill>
                  <a:schemeClr val="tx1">
                    <a:lumMod val="75000"/>
                    <a:lumOff val="25000"/>
                  </a:schemeClr>
                </a:solidFill>
                <a:latin typeface="+mn-ea"/>
              </a:rPr>
              <a:t>F</a:t>
            </a:r>
            <a:r>
              <a:rPr kumimoji="1" lang="ja-JP" altLang="en-US" sz="1600" b="1" dirty="0">
                <a:solidFill>
                  <a:schemeClr val="tx1">
                    <a:lumMod val="75000"/>
                    <a:lumOff val="25000"/>
                  </a:schemeClr>
                </a:solidFill>
                <a:latin typeface="+mn-ea"/>
              </a:rPr>
              <a:t>値が高い</a:t>
            </a:r>
            <a:r>
              <a:rPr kumimoji="1" lang="en-US" altLang="ja-JP" sz="1600" b="1" dirty="0">
                <a:solidFill>
                  <a:schemeClr val="tx1">
                    <a:lumMod val="75000"/>
                    <a:lumOff val="25000"/>
                  </a:schemeClr>
                </a:solidFill>
                <a:latin typeface="+mn-ea"/>
              </a:rPr>
              <a:t>=</a:t>
            </a:r>
            <a:r>
              <a:rPr kumimoji="1" lang="ja-JP" altLang="en-US" sz="1600" b="1" dirty="0">
                <a:solidFill>
                  <a:schemeClr val="tx1">
                    <a:lumMod val="75000"/>
                    <a:lumOff val="25000"/>
                  </a:schemeClr>
                </a:solidFill>
                <a:latin typeface="+mn-ea"/>
              </a:rPr>
              <a:t>適合率も再現率も高い</a:t>
            </a:r>
            <a:endParaRPr kumimoji="1" lang="en-US" altLang="ja-JP" sz="1600" b="1" dirty="0">
              <a:solidFill>
                <a:schemeClr val="tx1">
                  <a:lumMod val="75000"/>
                  <a:lumOff val="25000"/>
                </a:schemeClr>
              </a:solidFill>
              <a:latin typeface="+mn-ea"/>
            </a:endParaRPr>
          </a:p>
          <a:p>
            <a:pPr marL="342900" indent="-342900">
              <a:buFont typeface="Arial" panose="020B0604020202020204" pitchFamily="34" charset="0"/>
              <a:buChar char="•"/>
            </a:pPr>
            <a:r>
              <a:rPr kumimoji="1" lang="en-US" altLang="ja-JP" sz="1600" b="1" dirty="0">
                <a:solidFill>
                  <a:schemeClr val="tx1">
                    <a:lumMod val="75000"/>
                    <a:lumOff val="25000"/>
                  </a:schemeClr>
                </a:solidFill>
                <a:latin typeface="+mn-ea"/>
              </a:rPr>
              <a:t>scikit-learn</a:t>
            </a:r>
            <a:r>
              <a:rPr kumimoji="1" lang="ja-JP" altLang="en-US" sz="1600" b="1" dirty="0">
                <a:solidFill>
                  <a:schemeClr val="tx1">
                    <a:lumMod val="75000"/>
                    <a:lumOff val="25000"/>
                  </a:schemeClr>
                </a:solidFill>
                <a:latin typeface="+mn-ea"/>
              </a:rPr>
              <a:t>の</a:t>
            </a:r>
            <a:r>
              <a:rPr kumimoji="1" lang="en-US" altLang="ja-JP" sz="1600" b="1" dirty="0">
                <a:solidFill>
                  <a:schemeClr val="tx1">
                    <a:lumMod val="75000"/>
                    <a:lumOff val="25000"/>
                  </a:schemeClr>
                </a:solidFill>
                <a:latin typeface="+mn-ea"/>
              </a:rPr>
              <a:t>f1_score</a:t>
            </a:r>
            <a:r>
              <a:rPr kumimoji="1" lang="ja-JP" altLang="en-US" sz="1600" b="1" dirty="0">
                <a:solidFill>
                  <a:schemeClr val="tx1">
                    <a:lumMod val="75000"/>
                    <a:lumOff val="25000"/>
                  </a:schemeClr>
                </a:solidFill>
                <a:latin typeface="+mn-ea"/>
              </a:rPr>
              <a:t>メソッドで確認できる</a:t>
            </a:r>
          </a:p>
        </p:txBody>
      </p:sp>
    </p:spTree>
    <p:extLst>
      <p:ext uri="{BB962C8B-B14F-4D97-AF65-F5344CB8AC3E}">
        <p14:creationId xmlns:p14="http://schemas.microsoft.com/office/powerpoint/2010/main" val="5265501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1" name="グラフィックス 20">
            <a:extLst>
              <a:ext uri="{FF2B5EF4-FFF2-40B4-BE49-F238E27FC236}">
                <a16:creationId xmlns:a16="http://schemas.microsoft.com/office/drawing/2014/main" id="{9974BA2A-ECE6-45E0-8A1D-33428DCFE55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360440" y="3852126"/>
            <a:ext cx="2400300" cy="438523"/>
          </a:xfrm>
          <a:prstGeom prst="rect">
            <a:avLst/>
          </a:prstGeom>
        </p:spPr>
      </p:pic>
      <p:sp>
        <p:nvSpPr>
          <p:cNvPr id="2" name="タイトル 1">
            <a:extLst>
              <a:ext uri="{FF2B5EF4-FFF2-40B4-BE49-F238E27FC236}">
                <a16:creationId xmlns:a16="http://schemas.microsoft.com/office/drawing/2014/main" id="{BAA49F3C-FB10-4B53-8DB9-FEF14083429A}"/>
              </a:ext>
            </a:extLst>
          </p:cNvPr>
          <p:cNvSpPr>
            <a:spLocks noGrp="1"/>
          </p:cNvSpPr>
          <p:nvPr>
            <p:ph type="title"/>
          </p:nvPr>
        </p:nvSpPr>
        <p:spPr/>
        <p:txBody>
          <a:bodyPr/>
          <a:lstStyle/>
          <a:p>
            <a:r>
              <a:rPr lang="ja-JP" altLang="en-US"/>
              <a:t>強化</a:t>
            </a:r>
            <a:r>
              <a:rPr lang="ja-JP" altLang="en-US" dirty="0"/>
              <a:t>学習で対応できる課題</a:t>
            </a:r>
            <a:endParaRPr kumimoji="1" lang="ja-JP" altLang="en-US" b="1" dirty="0"/>
          </a:p>
        </p:txBody>
      </p:sp>
      <p:sp>
        <p:nvSpPr>
          <p:cNvPr id="4" name="スライド番号プレースホルダー 3">
            <a:extLst>
              <a:ext uri="{FF2B5EF4-FFF2-40B4-BE49-F238E27FC236}">
                <a16:creationId xmlns:a16="http://schemas.microsoft.com/office/drawing/2014/main" id="{90522B09-04DC-47F6-8B75-900B6E8B3306}"/>
              </a:ext>
            </a:extLst>
          </p:cNvPr>
          <p:cNvSpPr>
            <a:spLocks noGrp="1"/>
          </p:cNvSpPr>
          <p:nvPr>
            <p:ph type="sldNum" sz="quarter" idx="10"/>
          </p:nvPr>
        </p:nvSpPr>
        <p:spPr/>
        <p:txBody>
          <a:bodyPr/>
          <a:lstStyle/>
          <a:p>
            <a:fld id="{46BB8D49-91AB-4BE8-B7F4-8EAFE2BF815D}" type="slidenum">
              <a:rPr kumimoji="1" lang="ja-JP" altLang="en-US" smtClean="0"/>
              <a:pPr/>
              <a:t>22</a:t>
            </a:fld>
            <a:endParaRPr kumimoji="1" lang="ja-JP" altLang="en-US"/>
          </a:p>
        </p:txBody>
      </p:sp>
      <p:cxnSp>
        <p:nvCxnSpPr>
          <p:cNvPr id="16" name="直線矢印コネクタ 15">
            <a:extLst>
              <a:ext uri="{FF2B5EF4-FFF2-40B4-BE49-F238E27FC236}">
                <a16:creationId xmlns:a16="http://schemas.microsoft.com/office/drawing/2014/main" id="{4D58CC7B-F109-40EF-B6B1-3301F3C7607E}"/>
              </a:ext>
            </a:extLst>
          </p:cNvPr>
          <p:cNvCxnSpPr>
            <a:cxnSpLocks/>
          </p:cNvCxnSpPr>
          <p:nvPr/>
        </p:nvCxnSpPr>
        <p:spPr>
          <a:xfrm>
            <a:off x="2426429" y="4071387"/>
            <a:ext cx="1456333" cy="0"/>
          </a:xfrm>
          <a:prstGeom prst="straightConnector1">
            <a:avLst/>
          </a:prstGeom>
          <a:ln w="38100" cap="rnd">
            <a:solidFill>
              <a:schemeClr val="tx1"/>
            </a:solidFill>
            <a:prstDash val="sysDot"/>
            <a:headEnd type="none" w="med" len="med"/>
            <a:tailEnd type="triangle"/>
          </a:ln>
        </p:spPr>
        <p:style>
          <a:lnRef idx="3">
            <a:schemeClr val="accent1"/>
          </a:lnRef>
          <a:fillRef idx="0">
            <a:schemeClr val="accent1"/>
          </a:fillRef>
          <a:effectRef idx="2">
            <a:schemeClr val="accent1"/>
          </a:effectRef>
          <a:fontRef idx="minor">
            <a:schemeClr val="tx1"/>
          </a:fontRef>
        </p:style>
      </p:cxnSp>
      <p:sp>
        <p:nvSpPr>
          <p:cNvPr id="20" name="正方形/長方形 19">
            <a:extLst>
              <a:ext uri="{FF2B5EF4-FFF2-40B4-BE49-F238E27FC236}">
                <a16:creationId xmlns:a16="http://schemas.microsoft.com/office/drawing/2014/main" id="{12EF7AAC-10C9-4F19-8C95-22C04CC5A586}"/>
              </a:ext>
            </a:extLst>
          </p:cNvPr>
          <p:cNvSpPr/>
          <p:nvPr/>
        </p:nvSpPr>
        <p:spPr>
          <a:xfrm>
            <a:off x="2794973" y="3699399"/>
            <a:ext cx="697627" cy="830997"/>
          </a:xfrm>
          <a:prstGeom prst="rect">
            <a:avLst/>
          </a:prstGeom>
        </p:spPr>
        <p:txBody>
          <a:bodyPr wrap="none">
            <a:spAutoFit/>
          </a:bodyPr>
          <a:lstStyle/>
          <a:p>
            <a:r>
              <a:rPr lang="en-US" altLang="ja-JP" sz="4800" b="1" dirty="0">
                <a:solidFill>
                  <a:srgbClr val="FF0000"/>
                </a:solidFill>
                <a:latin typeface="メイリオ" panose="020B0604030504040204" pitchFamily="50" charset="-128"/>
                <a:ea typeface="メイリオ" panose="020B0604030504040204" pitchFamily="50" charset="-128"/>
              </a:rPr>
              <a:t>×</a:t>
            </a:r>
            <a:endParaRPr lang="ja-JP" altLang="en-US" sz="4800" b="1" dirty="0">
              <a:solidFill>
                <a:srgbClr val="FF0000"/>
              </a:solidFill>
              <a:latin typeface="メイリオ" panose="020B0604030504040204" pitchFamily="50" charset="-128"/>
              <a:ea typeface="メイリオ" panose="020B0604030504040204" pitchFamily="50" charset="-128"/>
            </a:endParaRPr>
          </a:p>
        </p:txBody>
      </p:sp>
      <p:sp>
        <p:nvSpPr>
          <p:cNvPr id="43" name="楕円 42">
            <a:extLst>
              <a:ext uri="{FF2B5EF4-FFF2-40B4-BE49-F238E27FC236}">
                <a16:creationId xmlns:a16="http://schemas.microsoft.com/office/drawing/2014/main" id="{39FD717F-F434-47F7-96E3-112D75737386}"/>
              </a:ext>
            </a:extLst>
          </p:cNvPr>
          <p:cNvSpPr/>
          <p:nvPr/>
        </p:nvSpPr>
        <p:spPr>
          <a:xfrm>
            <a:off x="8948885" y="3987941"/>
            <a:ext cx="364124" cy="364124"/>
          </a:xfrm>
          <a:prstGeom prst="ellipse">
            <a:avLst/>
          </a:prstGeom>
          <a:solidFill>
            <a:srgbClr val="00879E"/>
          </a:solidFill>
          <a:ln>
            <a:noFill/>
          </a:ln>
          <a:effectLst>
            <a:glow rad="101600">
              <a:srgbClr val="00879E">
                <a:alpha val="18000"/>
              </a:srgbClr>
            </a:glo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sz="1600" dirty="0">
              <a:solidFill>
                <a:schemeClr val="tx1"/>
              </a:solidFill>
              <a:latin typeface="メイリオ" panose="020B0604030504040204" pitchFamily="50" charset="-128"/>
              <a:ea typeface="メイリオ" panose="020B0604030504040204" pitchFamily="50" charset="-128"/>
            </a:endParaRPr>
          </a:p>
        </p:txBody>
      </p:sp>
      <p:sp>
        <p:nvSpPr>
          <p:cNvPr id="44" name="二等辺三角形 43">
            <a:extLst>
              <a:ext uri="{FF2B5EF4-FFF2-40B4-BE49-F238E27FC236}">
                <a16:creationId xmlns:a16="http://schemas.microsoft.com/office/drawing/2014/main" id="{C0AA5A38-D7B6-4CD0-8ED3-C15975A101BE}"/>
              </a:ext>
            </a:extLst>
          </p:cNvPr>
          <p:cNvSpPr/>
          <p:nvPr/>
        </p:nvSpPr>
        <p:spPr>
          <a:xfrm>
            <a:off x="9465165" y="3988673"/>
            <a:ext cx="421535" cy="363392"/>
          </a:xfrm>
          <a:prstGeom prst="triangle">
            <a:avLst/>
          </a:prstGeom>
          <a:solidFill>
            <a:srgbClr val="00879E"/>
          </a:solidFill>
          <a:ln>
            <a:noFill/>
          </a:ln>
          <a:effectLst>
            <a:glow rad="101600">
              <a:srgbClr val="00879E">
                <a:alpha val="18000"/>
              </a:srgbClr>
            </a:glo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sz="1600" dirty="0">
              <a:solidFill>
                <a:schemeClr val="tx1"/>
              </a:solidFill>
              <a:latin typeface="メイリオ" panose="020B0604030504040204" pitchFamily="50" charset="-128"/>
              <a:ea typeface="メイリオ" panose="020B0604030504040204" pitchFamily="50" charset="-128"/>
            </a:endParaRPr>
          </a:p>
        </p:txBody>
      </p:sp>
      <p:sp>
        <p:nvSpPr>
          <p:cNvPr id="45" name="正方形/長方形 44">
            <a:extLst>
              <a:ext uri="{FF2B5EF4-FFF2-40B4-BE49-F238E27FC236}">
                <a16:creationId xmlns:a16="http://schemas.microsoft.com/office/drawing/2014/main" id="{3072CA7F-A459-43E9-BEB6-419DFBA3C406}"/>
              </a:ext>
            </a:extLst>
          </p:cNvPr>
          <p:cNvSpPr/>
          <p:nvPr/>
        </p:nvSpPr>
        <p:spPr>
          <a:xfrm>
            <a:off x="8432606" y="3987940"/>
            <a:ext cx="364125" cy="364125"/>
          </a:xfrm>
          <a:prstGeom prst="rect">
            <a:avLst/>
          </a:prstGeom>
          <a:solidFill>
            <a:srgbClr val="00879E"/>
          </a:solidFill>
          <a:ln>
            <a:noFill/>
          </a:ln>
          <a:effectLst>
            <a:glow rad="101600">
              <a:srgbClr val="00879E">
                <a:alpha val="18000"/>
              </a:srgbClr>
            </a:glo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sz="1600" dirty="0">
              <a:solidFill>
                <a:schemeClr val="tx1"/>
              </a:solidFill>
              <a:latin typeface="メイリオ" panose="020B0604030504040204" pitchFamily="50" charset="-128"/>
              <a:ea typeface="メイリオ" panose="020B0604030504040204" pitchFamily="50" charset="-128"/>
            </a:endParaRPr>
          </a:p>
        </p:txBody>
      </p:sp>
      <p:pic>
        <p:nvPicPr>
          <p:cNvPr id="108" name="グラフィックス 107" descr="衛星放送用パラボラアンテナ">
            <a:extLst>
              <a:ext uri="{FF2B5EF4-FFF2-40B4-BE49-F238E27FC236}">
                <a16:creationId xmlns:a16="http://schemas.microsoft.com/office/drawing/2014/main" id="{6D27F7BF-BD8B-4F99-BED4-ECAA883A41F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226576" y="5771682"/>
            <a:ext cx="624506" cy="624506"/>
          </a:xfrm>
          <a:prstGeom prst="rect">
            <a:avLst/>
          </a:prstGeom>
        </p:spPr>
      </p:pic>
      <p:pic>
        <p:nvPicPr>
          <p:cNvPr id="110" name="グラフィックス 109" descr="無線ルーター">
            <a:extLst>
              <a:ext uri="{FF2B5EF4-FFF2-40B4-BE49-F238E27FC236}">
                <a16:creationId xmlns:a16="http://schemas.microsoft.com/office/drawing/2014/main" id="{C42D91E5-D6B3-417A-A90B-55E4B185A16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148638" y="5565852"/>
            <a:ext cx="914400" cy="914400"/>
          </a:xfrm>
          <a:prstGeom prst="rect">
            <a:avLst/>
          </a:prstGeom>
          <a:effectLst>
            <a:glow rad="101600">
              <a:srgbClr val="00879E">
                <a:alpha val="18000"/>
              </a:srgbClr>
            </a:glow>
          </a:effectLst>
        </p:spPr>
      </p:pic>
      <p:pic>
        <p:nvPicPr>
          <p:cNvPr id="118" name="グラフィックス 117" descr="衛星放送用パラボラアンテナ">
            <a:extLst>
              <a:ext uri="{FF2B5EF4-FFF2-40B4-BE49-F238E27FC236}">
                <a16:creationId xmlns:a16="http://schemas.microsoft.com/office/drawing/2014/main" id="{BD7B6732-6792-4EBF-B8FF-FDA4DFA874F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flipH="1">
            <a:off x="9363894" y="5771682"/>
            <a:ext cx="624506" cy="624506"/>
          </a:xfrm>
          <a:prstGeom prst="rect">
            <a:avLst/>
          </a:prstGeom>
        </p:spPr>
      </p:pic>
      <p:sp>
        <p:nvSpPr>
          <p:cNvPr id="37" name="四角形: 角を丸くする 36">
            <a:extLst>
              <a:ext uri="{FF2B5EF4-FFF2-40B4-BE49-F238E27FC236}">
                <a16:creationId xmlns:a16="http://schemas.microsoft.com/office/drawing/2014/main" id="{23A58EF5-4960-4708-8AB1-3C4455DD12BB}"/>
              </a:ext>
            </a:extLst>
          </p:cNvPr>
          <p:cNvSpPr/>
          <p:nvPr/>
        </p:nvSpPr>
        <p:spPr bwMode="auto">
          <a:xfrm>
            <a:off x="746465" y="1353442"/>
            <a:ext cx="10678772" cy="477017"/>
          </a:xfrm>
          <a:prstGeom prst="roundRect">
            <a:avLst>
              <a:gd name="adj" fmla="val 7423"/>
            </a:avLst>
          </a:prstGeom>
          <a:solidFill>
            <a:srgbClr val="FEEDE6"/>
          </a:solidFill>
          <a:ln w="19050" algn="ctr">
            <a:noFill/>
            <a:prstDash val="dash"/>
            <a:round/>
            <a:headEnd/>
            <a:tailEnd/>
          </a:ln>
          <a:effectLst/>
        </p:spPr>
        <p:txBody>
          <a:bodyPr wrap="none" lIns="180000" bIns="0" rtlCol="0" anchor="ctr"/>
          <a:lstStyle/>
          <a:p>
            <a:pPr marL="285750" indent="-285750">
              <a:buFont typeface="Wingdings" panose="05000000000000000000" pitchFamily="2" charset="2"/>
              <a:buChar char="n"/>
            </a:pPr>
            <a:r>
              <a:rPr kumimoji="1" lang="zh-TW" altLang="en-US" sz="2000" b="1" dirty="0">
                <a:solidFill>
                  <a:srgbClr val="F36C37"/>
                </a:solidFill>
                <a:latin typeface="+mj-ea"/>
                <a:ea typeface="+mj-ea"/>
              </a:rPr>
              <a:t>自動制御、戦略強化</a:t>
            </a:r>
          </a:p>
        </p:txBody>
      </p:sp>
      <p:sp>
        <p:nvSpPr>
          <p:cNvPr id="38" name="テキスト ボックス 37">
            <a:extLst>
              <a:ext uri="{FF2B5EF4-FFF2-40B4-BE49-F238E27FC236}">
                <a16:creationId xmlns:a16="http://schemas.microsoft.com/office/drawing/2014/main" id="{AED472C6-1C94-4ACC-8CD0-3A9A6C0A1FFB}"/>
              </a:ext>
            </a:extLst>
          </p:cNvPr>
          <p:cNvSpPr txBox="1"/>
          <p:nvPr/>
        </p:nvSpPr>
        <p:spPr>
          <a:xfrm>
            <a:off x="1038991" y="1899915"/>
            <a:ext cx="9875751" cy="400110"/>
          </a:xfrm>
          <a:prstGeom prst="rect">
            <a:avLst/>
          </a:prstGeom>
        </p:spPr>
        <p:txBody>
          <a:bodyPr vert="horz" wrap="none" lIns="91440" tIns="45720" rIns="91440" bIns="45720" rtlCol="0">
            <a:noAutofit/>
          </a:bodyPr>
          <a:lstStyle>
            <a:defPPr>
              <a:defRPr lang="en-US"/>
            </a:defPPr>
            <a:lvl1pPr marL="357188" marR="0" indent="-357188" defTabSz="914400" fontAlgn="base">
              <a:lnSpc>
                <a:spcPct val="100000"/>
              </a:lnSpc>
              <a:spcBef>
                <a:spcPts val="0"/>
              </a:spcBef>
              <a:spcAft>
                <a:spcPts val="600"/>
              </a:spcAft>
              <a:buClr>
                <a:schemeClr val="tx1">
                  <a:lumMod val="75000"/>
                  <a:lumOff val="25000"/>
                </a:schemeClr>
              </a:buClr>
              <a:buSzTx/>
              <a:buFont typeface="Wingdings" panose="05000000000000000000" pitchFamily="2" charset="2"/>
              <a:buChar char="n"/>
              <a:tabLst/>
              <a:defRPr kumimoji="1" sz="2000" b="1" baseline="0">
                <a:solidFill>
                  <a:schemeClr val="tx1">
                    <a:lumMod val="75000"/>
                    <a:lumOff val="25000"/>
                  </a:schemeClr>
                </a:solidFill>
                <a:latin typeface="メイリオ" panose="020B0604030504040204" pitchFamily="50" charset="-128"/>
                <a:ea typeface="メイリオ" panose="020B0604030504040204" pitchFamily="50" charset="-128"/>
              </a:defRPr>
            </a:lvl1pPr>
            <a:lvl2pPr marL="742950" marR="0" indent="-285750" defTabSz="914400" fontAlgn="base">
              <a:lnSpc>
                <a:spcPct val="100000"/>
              </a:lnSpc>
              <a:spcBef>
                <a:spcPct val="20000"/>
              </a:spcBef>
              <a:spcAft>
                <a:spcPct val="0"/>
              </a:spcAft>
              <a:buClr>
                <a:schemeClr val="tx1"/>
              </a:buClr>
              <a:buSzTx/>
              <a:buFont typeface="Wingdings" panose="05000000000000000000" pitchFamily="2" charset="2"/>
              <a:buChar char="l"/>
              <a:tabLst/>
              <a:defRPr kumimoji="1" sz="2800" baseline="0">
                <a:solidFill>
                  <a:schemeClr val="tx1">
                    <a:lumMod val="75000"/>
                    <a:lumOff val="25000"/>
                  </a:schemeClr>
                </a:solidFill>
                <a:latin typeface="メイリオ" panose="020B0604030504040204" pitchFamily="50" charset="-128"/>
                <a:ea typeface="メイリオ" panose="020B0604030504040204" pitchFamily="50" charset="-128"/>
              </a:defRPr>
            </a:lvl2pPr>
            <a:lvl3pPr marL="1143000" marR="0" indent="-22860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3pPr>
            <a:lvl4pPr marL="1714500" marR="0" indent="-34290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4pPr>
            <a:lvl5pPr marL="2114550" marR="0" indent="-28575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5pPr>
            <a:lvl6pPr marL="2514600" indent="-228600" defTabSz="914400">
              <a:lnSpc>
                <a:spcPct val="90000"/>
              </a:lnSpc>
              <a:spcBef>
                <a:spcPts val="500"/>
              </a:spcBef>
              <a:buFont typeface="Arial" panose="020B0604020202020204" pitchFamily="34" charset="0"/>
              <a:buChar char="•"/>
              <a:defRPr kumimoji="1"/>
            </a:lvl6pPr>
            <a:lvl7pPr marL="2971800" indent="-228600" defTabSz="914400">
              <a:lnSpc>
                <a:spcPct val="90000"/>
              </a:lnSpc>
              <a:spcBef>
                <a:spcPts val="500"/>
              </a:spcBef>
              <a:buFont typeface="Arial" panose="020B0604020202020204" pitchFamily="34" charset="0"/>
              <a:buChar char="•"/>
              <a:defRPr kumimoji="1"/>
            </a:lvl7pPr>
            <a:lvl8pPr marL="3429000" indent="-228600" defTabSz="914400">
              <a:lnSpc>
                <a:spcPct val="90000"/>
              </a:lnSpc>
              <a:spcBef>
                <a:spcPts val="500"/>
              </a:spcBef>
              <a:buFont typeface="Arial" panose="020B0604020202020204" pitchFamily="34" charset="0"/>
              <a:buChar char="•"/>
              <a:defRPr kumimoji="1"/>
            </a:lvl8pPr>
            <a:lvl9pPr marL="3886200" indent="-228600" defTabSz="914400">
              <a:lnSpc>
                <a:spcPct val="90000"/>
              </a:lnSpc>
              <a:spcBef>
                <a:spcPts val="500"/>
              </a:spcBef>
              <a:buFont typeface="Arial" panose="020B0604020202020204" pitchFamily="34" charset="0"/>
              <a:buChar char="•"/>
              <a:defRPr kumimoji="1"/>
            </a:lvl9pPr>
          </a:lstStyle>
          <a:p>
            <a:pPr>
              <a:buClr>
                <a:srgbClr val="F36C37"/>
              </a:buClr>
              <a:buFont typeface="Wingdings" panose="05000000000000000000" pitchFamily="2" charset="2"/>
              <a:buChar char="l"/>
            </a:pPr>
            <a:r>
              <a:rPr lang="ja-JP" altLang="en-US" sz="1800" dirty="0"/>
              <a:t>自動運転、ロボット制御、ゲーム対戦強化、バランス調整など</a:t>
            </a:r>
          </a:p>
        </p:txBody>
      </p:sp>
      <p:sp>
        <p:nvSpPr>
          <p:cNvPr id="50" name="四角形: 角を丸くする 49">
            <a:extLst>
              <a:ext uri="{FF2B5EF4-FFF2-40B4-BE49-F238E27FC236}">
                <a16:creationId xmlns:a16="http://schemas.microsoft.com/office/drawing/2014/main" id="{F404E8F3-FF6A-4C3E-86AC-E63D61065898}"/>
              </a:ext>
            </a:extLst>
          </p:cNvPr>
          <p:cNvSpPr/>
          <p:nvPr/>
        </p:nvSpPr>
        <p:spPr>
          <a:xfrm>
            <a:off x="7300624" y="2511119"/>
            <a:ext cx="2543422" cy="360000"/>
          </a:xfrm>
          <a:prstGeom prst="roundRect">
            <a:avLst>
              <a:gd name="adj" fmla="val 50000"/>
            </a:avLst>
          </a:prstGeom>
          <a:solidFill>
            <a:srgbClr val="EB0046"/>
          </a:solidFill>
        </p:spPr>
        <p:txBody>
          <a:bodyPr wrap="none" bIns="0" anchor="ctr">
            <a:noAutofit/>
          </a:bodyPr>
          <a:lstStyle/>
          <a:p>
            <a:pPr algn="ctr"/>
            <a:r>
              <a:rPr lang="ja-JP" altLang="en-US" sz="1600" b="1" dirty="0">
                <a:solidFill>
                  <a:schemeClr val="bg1"/>
                </a:solidFill>
                <a:latin typeface="メイリオ" panose="020B0604030504040204" pitchFamily="50" charset="-128"/>
                <a:ea typeface="メイリオ" panose="020B0604030504040204" pitchFamily="50" charset="-128"/>
              </a:rPr>
              <a:t>形状の異なるものを扱う</a:t>
            </a:r>
          </a:p>
        </p:txBody>
      </p:sp>
      <p:cxnSp>
        <p:nvCxnSpPr>
          <p:cNvPr id="7" name="直線コネクタ 6">
            <a:extLst>
              <a:ext uri="{FF2B5EF4-FFF2-40B4-BE49-F238E27FC236}">
                <a16:creationId xmlns:a16="http://schemas.microsoft.com/office/drawing/2014/main" id="{D353D1CA-D478-4167-A9F5-6239A95883C9}"/>
              </a:ext>
            </a:extLst>
          </p:cNvPr>
          <p:cNvCxnSpPr>
            <a:cxnSpLocks/>
          </p:cNvCxnSpPr>
          <p:nvPr/>
        </p:nvCxnSpPr>
        <p:spPr>
          <a:xfrm>
            <a:off x="933450" y="4633653"/>
            <a:ext cx="10229850" cy="0"/>
          </a:xfrm>
          <a:prstGeom prst="line">
            <a:avLst/>
          </a:prstGeom>
          <a:ln w="19050">
            <a:solidFill>
              <a:schemeClr val="bg1">
                <a:lumMod val="50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4" name="直線コネクタ 13">
            <a:extLst>
              <a:ext uri="{FF2B5EF4-FFF2-40B4-BE49-F238E27FC236}">
                <a16:creationId xmlns:a16="http://schemas.microsoft.com/office/drawing/2014/main" id="{A8AA01D7-DB58-4887-8754-EB23B40DEC53}"/>
              </a:ext>
            </a:extLst>
          </p:cNvPr>
          <p:cNvCxnSpPr>
            <a:cxnSpLocks/>
          </p:cNvCxnSpPr>
          <p:nvPr/>
        </p:nvCxnSpPr>
        <p:spPr>
          <a:xfrm>
            <a:off x="6048375" y="2517512"/>
            <a:ext cx="0" cy="3990408"/>
          </a:xfrm>
          <a:prstGeom prst="line">
            <a:avLst/>
          </a:prstGeom>
          <a:ln w="19050">
            <a:solidFill>
              <a:schemeClr val="bg1">
                <a:lumMod val="50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sp>
        <p:nvSpPr>
          <p:cNvPr id="55" name="四角形: 角を丸くする 54">
            <a:extLst>
              <a:ext uri="{FF2B5EF4-FFF2-40B4-BE49-F238E27FC236}">
                <a16:creationId xmlns:a16="http://schemas.microsoft.com/office/drawing/2014/main" id="{B8795589-66F6-49E4-9EAF-A156FEB99ADE}"/>
              </a:ext>
            </a:extLst>
          </p:cNvPr>
          <p:cNvSpPr/>
          <p:nvPr/>
        </p:nvSpPr>
        <p:spPr>
          <a:xfrm>
            <a:off x="3508347" y="5339091"/>
            <a:ext cx="1737192" cy="360000"/>
          </a:xfrm>
          <a:prstGeom prst="roundRect">
            <a:avLst>
              <a:gd name="adj" fmla="val 50000"/>
            </a:avLst>
          </a:prstGeom>
          <a:solidFill>
            <a:srgbClr val="EB0046"/>
          </a:solidFill>
        </p:spPr>
        <p:txBody>
          <a:bodyPr wrap="none" bIns="0" anchor="ctr">
            <a:noAutofit/>
          </a:bodyPr>
          <a:lstStyle/>
          <a:p>
            <a:pPr algn="ctr"/>
            <a:r>
              <a:rPr lang="ja-JP" altLang="en-US" sz="1600" b="1" dirty="0">
                <a:solidFill>
                  <a:schemeClr val="bg1"/>
                </a:solidFill>
                <a:latin typeface="メイリオ" panose="020B0604030504040204" pitchFamily="50" charset="-128"/>
                <a:ea typeface="メイリオ" panose="020B0604030504040204" pitchFamily="50" charset="-128"/>
              </a:rPr>
              <a:t>ゲーム対戦強化</a:t>
            </a:r>
          </a:p>
        </p:txBody>
      </p:sp>
      <p:pic>
        <p:nvPicPr>
          <p:cNvPr id="56" name="図 55" descr="車 が含まれている画像&#10;&#10;自動的に生成された説明">
            <a:extLst>
              <a:ext uri="{FF2B5EF4-FFF2-40B4-BE49-F238E27FC236}">
                <a16:creationId xmlns:a16="http://schemas.microsoft.com/office/drawing/2014/main" id="{8625684C-D003-4D42-8D1B-1B693ACB38F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62073" y="3668537"/>
            <a:ext cx="1282031" cy="475954"/>
          </a:xfrm>
          <a:prstGeom prst="rect">
            <a:avLst/>
          </a:prstGeom>
        </p:spPr>
      </p:pic>
      <p:grpSp>
        <p:nvGrpSpPr>
          <p:cNvPr id="32" name="グループ化 31">
            <a:extLst>
              <a:ext uri="{FF2B5EF4-FFF2-40B4-BE49-F238E27FC236}">
                <a16:creationId xmlns:a16="http://schemas.microsoft.com/office/drawing/2014/main" id="{A41CC79A-4D19-47F0-A26D-BD743B63F7FB}"/>
              </a:ext>
            </a:extLst>
          </p:cNvPr>
          <p:cNvGrpSpPr/>
          <p:nvPr/>
        </p:nvGrpSpPr>
        <p:grpSpPr>
          <a:xfrm>
            <a:off x="3775485" y="3480050"/>
            <a:ext cx="914400" cy="1017401"/>
            <a:chOff x="3866754" y="2856260"/>
            <a:chExt cx="914400" cy="1017401"/>
          </a:xfrm>
        </p:grpSpPr>
        <p:pic>
          <p:nvPicPr>
            <p:cNvPr id="10" name="グラフィックス 9" descr="1 人の親と子供">
              <a:extLst>
                <a:ext uri="{FF2B5EF4-FFF2-40B4-BE49-F238E27FC236}">
                  <a16:creationId xmlns:a16="http://schemas.microsoft.com/office/drawing/2014/main" id="{746C7B4A-CDCA-4F66-9086-9FD8EB400892}"/>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866754" y="2903309"/>
              <a:ext cx="914400" cy="914400"/>
            </a:xfrm>
            <a:prstGeom prst="rect">
              <a:avLst/>
            </a:prstGeom>
          </p:spPr>
        </p:pic>
        <p:grpSp>
          <p:nvGrpSpPr>
            <p:cNvPr id="25" name="グループ化 24">
              <a:extLst>
                <a:ext uri="{FF2B5EF4-FFF2-40B4-BE49-F238E27FC236}">
                  <a16:creationId xmlns:a16="http://schemas.microsoft.com/office/drawing/2014/main" id="{124BE19B-45C2-4FE4-B640-CA62601B6C53}"/>
                </a:ext>
              </a:extLst>
            </p:cNvPr>
            <p:cNvGrpSpPr/>
            <p:nvPr/>
          </p:nvGrpSpPr>
          <p:grpSpPr>
            <a:xfrm>
              <a:off x="3932743" y="2856260"/>
              <a:ext cx="716448" cy="1017401"/>
              <a:chOff x="20637" y="2819932"/>
              <a:chExt cx="716448" cy="1017401"/>
            </a:xfrm>
          </p:grpSpPr>
          <p:pic>
            <p:nvPicPr>
              <p:cNvPr id="24" name="グラフィックス 23">
                <a:extLst>
                  <a:ext uri="{FF2B5EF4-FFF2-40B4-BE49-F238E27FC236}">
                    <a16:creationId xmlns:a16="http://schemas.microsoft.com/office/drawing/2014/main" id="{3A4DEBBF-E11D-4F09-AECD-8D4E0D468DCE}"/>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20637" y="3622399"/>
                <a:ext cx="716448" cy="214934"/>
              </a:xfrm>
              <a:prstGeom prst="rect">
                <a:avLst/>
              </a:prstGeom>
            </p:spPr>
          </p:pic>
          <p:pic>
            <p:nvPicPr>
              <p:cNvPr id="61" name="グラフィックス 60">
                <a:extLst>
                  <a:ext uri="{FF2B5EF4-FFF2-40B4-BE49-F238E27FC236}">
                    <a16:creationId xmlns:a16="http://schemas.microsoft.com/office/drawing/2014/main" id="{7D9062B9-A3B7-493A-8EBF-523385FE5405}"/>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rot="10800000">
                <a:off x="20637" y="2819932"/>
                <a:ext cx="716448" cy="214934"/>
              </a:xfrm>
              <a:prstGeom prst="rect">
                <a:avLst/>
              </a:prstGeom>
            </p:spPr>
          </p:pic>
        </p:grpSp>
      </p:grpSp>
      <p:sp>
        <p:nvSpPr>
          <p:cNvPr id="63" name="四角形: 角を丸くする 62">
            <a:extLst>
              <a:ext uri="{FF2B5EF4-FFF2-40B4-BE49-F238E27FC236}">
                <a16:creationId xmlns:a16="http://schemas.microsoft.com/office/drawing/2014/main" id="{A4C906DF-0F4B-44F8-840A-BC101B5B0D57}"/>
              </a:ext>
            </a:extLst>
          </p:cNvPr>
          <p:cNvSpPr/>
          <p:nvPr/>
        </p:nvSpPr>
        <p:spPr>
          <a:xfrm>
            <a:off x="2356718" y="2529344"/>
            <a:ext cx="2102002" cy="360000"/>
          </a:xfrm>
          <a:prstGeom prst="roundRect">
            <a:avLst>
              <a:gd name="adj" fmla="val 50000"/>
            </a:avLst>
          </a:prstGeom>
          <a:solidFill>
            <a:srgbClr val="EB0046"/>
          </a:solidFill>
        </p:spPr>
        <p:txBody>
          <a:bodyPr wrap="none" bIns="0" anchor="ctr">
            <a:noAutofit/>
          </a:bodyPr>
          <a:lstStyle/>
          <a:p>
            <a:pPr algn="ctr"/>
            <a:r>
              <a:rPr lang="ja-JP" altLang="en-US" sz="1600" b="1" dirty="0">
                <a:solidFill>
                  <a:schemeClr val="bg1"/>
                </a:solidFill>
                <a:latin typeface="メイリオ" panose="020B0604030504040204" pitchFamily="50" charset="-128"/>
                <a:ea typeface="メイリオ" panose="020B0604030504040204" pitchFamily="50" charset="-128"/>
              </a:rPr>
              <a:t>最適な行動を実行</a:t>
            </a:r>
          </a:p>
        </p:txBody>
      </p:sp>
      <p:grpSp>
        <p:nvGrpSpPr>
          <p:cNvPr id="31" name="グループ化 30">
            <a:extLst>
              <a:ext uri="{FF2B5EF4-FFF2-40B4-BE49-F238E27FC236}">
                <a16:creationId xmlns:a16="http://schemas.microsoft.com/office/drawing/2014/main" id="{3DC511FD-F0DB-4EF2-9C31-7621D8B0923C}"/>
              </a:ext>
            </a:extLst>
          </p:cNvPr>
          <p:cNvGrpSpPr/>
          <p:nvPr/>
        </p:nvGrpSpPr>
        <p:grpSpPr>
          <a:xfrm>
            <a:off x="4955933" y="3574711"/>
            <a:ext cx="879262" cy="697611"/>
            <a:chOff x="4767425" y="3019393"/>
            <a:chExt cx="879262" cy="697611"/>
          </a:xfrm>
        </p:grpSpPr>
        <p:sp>
          <p:nvSpPr>
            <p:cNvPr id="30" name="楕円 29">
              <a:extLst>
                <a:ext uri="{FF2B5EF4-FFF2-40B4-BE49-F238E27FC236}">
                  <a16:creationId xmlns:a16="http://schemas.microsoft.com/office/drawing/2014/main" id="{2FDC7CFA-7132-430E-9616-71808A75A178}"/>
                </a:ext>
              </a:extLst>
            </p:cNvPr>
            <p:cNvSpPr/>
            <p:nvPr/>
          </p:nvSpPr>
          <p:spPr>
            <a:xfrm>
              <a:off x="4767425" y="3402157"/>
              <a:ext cx="879262" cy="314847"/>
            </a:xfrm>
            <a:prstGeom prst="ellipse">
              <a:avLst/>
            </a:prstGeom>
            <a:solidFill>
              <a:schemeClr val="tx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pic>
          <p:nvPicPr>
            <p:cNvPr id="29" name="グラフィックス 28">
              <a:extLst>
                <a:ext uri="{FF2B5EF4-FFF2-40B4-BE49-F238E27FC236}">
                  <a16:creationId xmlns:a16="http://schemas.microsoft.com/office/drawing/2014/main" id="{9F5BE0AA-DEB2-4D18-8483-5A0A20F7CBC4}"/>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5111508" y="3019393"/>
              <a:ext cx="526686" cy="526686"/>
            </a:xfrm>
            <a:prstGeom prst="rect">
              <a:avLst/>
            </a:prstGeom>
          </p:spPr>
        </p:pic>
      </p:grpSp>
      <p:pic>
        <p:nvPicPr>
          <p:cNvPr id="36" name="図 35" descr="アイコン&#10;&#10;自動的に生成された説明">
            <a:extLst>
              <a:ext uri="{FF2B5EF4-FFF2-40B4-BE49-F238E27FC236}">
                <a16:creationId xmlns:a16="http://schemas.microsoft.com/office/drawing/2014/main" id="{4C4CA769-1FF1-45AF-8C3C-EED098E6C52F}"/>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3529405" y="3420648"/>
            <a:ext cx="260163" cy="232078"/>
          </a:xfrm>
          <a:prstGeom prst="rect">
            <a:avLst/>
          </a:prstGeom>
        </p:spPr>
      </p:pic>
      <p:pic>
        <p:nvPicPr>
          <p:cNvPr id="54" name="図 53" descr="ダイアグラム&#10;&#10;自動的に生成された説明">
            <a:extLst>
              <a:ext uri="{FF2B5EF4-FFF2-40B4-BE49-F238E27FC236}">
                <a16:creationId xmlns:a16="http://schemas.microsoft.com/office/drawing/2014/main" id="{802D4F30-4F68-4F3A-94E6-6480D51F0A51}"/>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973506" y="4891727"/>
            <a:ext cx="1277623" cy="1616193"/>
          </a:xfrm>
          <a:prstGeom prst="rect">
            <a:avLst/>
          </a:prstGeom>
        </p:spPr>
      </p:pic>
      <p:sp>
        <p:nvSpPr>
          <p:cNvPr id="79" name="四角形: 角を丸くする 78">
            <a:extLst>
              <a:ext uri="{FF2B5EF4-FFF2-40B4-BE49-F238E27FC236}">
                <a16:creationId xmlns:a16="http://schemas.microsoft.com/office/drawing/2014/main" id="{545E9B1C-22E9-42D2-ADD9-74CE5D312745}"/>
              </a:ext>
            </a:extLst>
          </p:cNvPr>
          <p:cNvSpPr/>
          <p:nvPr/>
        </p:nvSpPr>
        <p:spPr>
          <a:xfrm>
            <a:off x="6879688" y="4867376"/>
            <a:ext cx="3385294" cy="360000"/>
          </a:xfrm>
          <a:prstGeom prst="roundRect">
            <a:avLst>
              <a:gd name="adj" fmla="val 50000"/>
            </a:avLst>
          </a:prstGeom>
          <a:solidFill>
            <a:srgbClr val="EB0046"/>
          </a:solidFill>
        </p:spPr>
        <p:txBody>
          <a:bodyPr wrap="none" bIns="0" anchor="ctr">
            <a:noAutofit/>
          </a:bodyPr>
          <a:lstStyle/>
          <a:p>
            <a:pPr algn="ctr"/>
            <a:r>
              <a:rPr lang="ja-JP" altLang="en-US" sz="1600" b="1" dirty="0">
                <a:solidFill>
                  <a:schemeClr val="bg1"/>
                </a:solidFill>
                <a:latin typeface="メイリオ" panose="020B0604030504040204" pitchFamily="50" charset="-128"/>
                <a:ea typeface="メイリオ" panose="020B0604030504040204" pitchFamily="50" charset="-128"/>
              </a:rPr>
              <a:t>利用者数に応じた電波出力制御</a:t>
            </a:r>
          </a:p>
        </p:txBody>
      </p:sp>
      <p:pic>
        <p:nvPicPr>
          <p:cNvPr id="58" name="図 57">
            <a:extLst>
              <a:ext uri="{FF2B5EF4-FFF2-40B4-BE49-F238E27FC236}">
                <a16:creationId xmlns:a16="http://schemas.microsoft.com/office/drawing/2014/main" id="{D7703AC9-29B0-4636-9FC1-C0B8520114D7}"/>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7109299" y="3317626"/>
            <a:ext cx="969101" cy="1070856"/>
          </a:xfrm>
          <a:prstGeom prst="rect">
            <a:avLst/>
          </a:prstGeom>
        </p:spPr>
      </p:pic>
      <p:pic>
        <p:nvPicPr>
          <p:cNvPr id="59" name="図 58">
            <a:extLst>
              <a:ext uri="{FF2B5EF4-FFF2-40B4-BE49-F238E27FC236}">
                <a16:creationId xmlns:a16="http://schemas.microsoft.com/office/drawing/2014/main" id="{4FA6E148-C334-456E-AB2E-E4D18F464E6E}"/>
              </a:ext>
            </a:extLst>
          </p:cNvPr>
          <p:cNvPicPr>
            <a:picLocks noChangeAspect="1"/>
          </p:cNvPicPr>
          <p:nvPr/>
        </p:nvPicPr>
        <p:blipFill>
          <a:blip r:embed="rId19"/>
          <a:stretch>
            <a:fillRect/>
          </a:stretch>
        </p:blipFill>
        <p:spPr>
          <a:xfrm>
            <a:off x="2096708" y="2817710"/>
            <a:ext cx="3109229" cy="999831"/>
          </a:xfrm>
          <a:prstGeom prst="rect">
            <a:avLst/>
          </a:prstGeom>
        </p:spPr>
      </p:pic>
      <p:sp>
        <p:nvSpPr>
          <p:cNvPr id="35" name="テキスト ボックス 34">
            <a:extLst>
              <a:ext uri="{FF2B5EF4-FFF2-40B4-BE49-F238E27FC236}">
                <a16:creationId xmlns:a16="http://schemas.microsoft.com/office/drawing/2014/main" id="{6AE950CA-1383-4560-9A6C-DF4B55B102B3}"/>
              </a:ext>
            </a:extLst>
          </p:cNvPr>
          <p:cNvSpPr txBox="1"/>
          <p:nvPr/>
        </p:nvSpPr>
        <p:spPr>
          <a:xfrm>
            <a:off x="495758" y="850521"/>
            <a:ext cx="11193137" cy="481670"/>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20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r>
              <a:rPr lang="ja-JP" altLang="en-US" sz="2200" dirty="0"/>
              <a:t>強化学習は設定された報酬をもとに最適な行動を学ぶ手法です。</a:t>
            </a:r>
            <a:endParaRPr lang="en-US" altLang="ja-JP" sz="2200" dirty="0"/>
          </a:p>
        </p:txBody>
      </p:sp>
    </p:spTree>
    <p:extLst>
      <p:ext uri="{BB962C8B-B14F-4D97-AF65-F5344CB8AC3E}">
        <p14:creationId xmlns:p14="http://schemas.microsoft.com/office/powerpoint/2010/main" val="3723604120"/>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kumimoji="1" lang="en-US" altLang="ja-JP" dirty="0"/>
              <a:t>3-3-10.</a:t>
            </a:r>
            <a:r>
              <a:rPr kumimoji="1" lang="ja-JP" altLang="en-US" dirty="0"/>
              <a:t>プログラ</a:t>
            </a:r>
            <a:r>
              <a:rPr lang="ja-JP" altLang="en-US" dirty="0"/>
              <a:t>ムのダイジェスト</a:t>
            </a:r>
            <a:endParaRPr kumimoji="1" lang="ja-JP" altLang="en-US" dirty="0"/>
          </a:p>
        </p:txBody>
      </p:sp>
      <p:sp>
        <p:nvSpPr>
          <p:cNvPr id="5" name="スライド番号プレースホルダー 4">
            <a:extLst>
              <a:ext uri="{FF2B5EF4-FFF2-40B4-BE49-F238E27FC236}">
                <a16:creationId xmlns:a16="http://schemas.microsoft.com/office/drawing/2014/main" id="{C905B90A-465B-402F-BC68-6932C2B00E04}"/>
              </a:ext>
            </a:extLst>
          </p:cNvPr>
          <p:cNvSpPr>
            <a:spLocks noGrp="1"/>
          </p:cNvSpPr>
          <p:nvPr>
            <p:ph type="sldNum" sz="quarter" idx="10"/>
          </p:nvPr>
        </p:nvSpPr>
        <p:spPr/>
        <p:txBody>
          <a:bodyPr/>
          <a:lstStyle/>
          <a:p>
            <a:fld id="{5D750650-B10A-47BF-93C2-E1678438B37A}" type="slidenum">
              <a:rPr kumimoji="1" lang="ja-JP" altLang="en-US" smtClean="0"/>
              <a:pPr/>
              <a:t>220</a:t>
            </a:fld>
            <a:endParaRPr kumimoji="1" lang="ja-JP" altLang="en-US"/>
          </a:p>
        </p:txBody>
      </p:sp>
      <p:sp>
        <p:nvSpPr>
          <p:cNvPr id="12" name="正方形/長方形 11">
            <a:extLst>
              <a:ext uri="{FF2B5EF4-FFF2-40B4-BE49-F238E27FC236}">
                <a16:creationId xmlns:a16="http://schemas.microsoft.com/office/drawing/2014/main" id="{62062C14-5D7C-4D79-8CF4-E782502C7964}"/>
              </a:ext>
            </a:extLst>
          </p:cNvPr>
          <p:cNvSpPr/>
          <p:nvPr/>
        </p:nvSpPr>
        <p:spPr bwMode="auto">
          <a:xfrm>
            <a:off x="766763" y="961535"/>
            <a:ext cx="10658473" cy="5439248"/>
          </a:xfrm>
          <a:prstGeom prst="rect">
            <a:avLst/>
          </a:prstGeom>
          <a:solidFill>
            <a:srgbClr val="ECECEC"/>
          </a:solidFill>
          <a:ln w="12700">
            <a:noFill/>
          </a:ln>
          <a:effectLst/>
        </p:spPr>
        <p:style>
          <a:lnRef idx="1">
            <a:schemeClr val="accent1"/>
          </a:lnRef>
          <a:fillRef idx="2">
            <a:schemeClr val="accent1"/>
          </a:fillRef>
          <a:effectRef idx="1">
            <a:schemeClr val="accent1"/>
          </a:effectRef>
          <a:fontRef idx="minor">
            <a:schemeClr val="dk1"/>
          </a:fontRef>
        </p:style>
        <p:txBody>
          <a:bodyPr vert="horz" wrap="square" lIns="84406" tIns="42203" rIns="84406" bIns="42203" numCol="1" rtlCol="0" anchor="t" anchorCtr="0" compatLnSpc="1">
            <a:prstTxWarp prst="textNoShape">
              <a:avLst/>
            </a:prstTxWarp>
            <a:normAutofit/>
          </a:bodyPr>
          <a:lstStyle/>
          <a:p>
            <a:r>
              <a:rPr lang="en-US" altLang="ja-JP" sz="1400" b="0" dirty="0">
                <a:solidFill>
                  <a:srgbClr val="008000"/>
                </a:solidFill>
                <a:effectLst/>
                <a:latin typeface="+mn-ea"/>
              </a:rPr>
              <a:t># </a:t>
            </a:r>
            <a:r>
              <a:rPr lang="ja-JP" altLang="en-US" sz="1400" b="0" dirty="0">
                <a:solidFill>
                  <a:srgbClr val="008000"/>
                </a:solidFill>
                <a:effectLst/>
                <a:latin typeface="+mn-ea"/>
              </a:rPr>
              <a:t>ライブラリのインポート</a:t>
            </a:r>
            <a:endParaRPr lang="en-US" altLang="ja-JP" sz="1400" b="0" dirty="0">
              <a:solidFill>
                <a:srgbClr val="008000"/>
              </a:solidFill>
              <a:effectLst/>
              <a:latin typeface="+mn-ea"/>
            </a:endParaRPr>
          </a:p>
          <a:p>
            <a:r>
              <a:rPr lang="en-US" altLang="ja-JP" sz="1400" b="0" dirty="0">
                <a:solidFill>
                  <a:srgbClr val="AF00DB"/>
                </a:solidFill>
                <a:effectLst/>
                <a:latin typeface="+mn-ea"/>
              </a:rPr>
              <a:t>import</a:t>
            </a:r>
            <a:r>
              <a:rPr lang="en-US" altLang="ja-JP" sz="1400" b="0" dirty="0">
                <a:solidFill>
                  <a:srgbClr val="000000"/>
                </a:solidFill>
                <a:effectLst/>
                <a:latin typeface="+mn-ea"/>
              </a:rPr>
              <a:t> numpy </a:t>
            </a:r>
            <a:r>
              <a:rPr lang="en-US" altLang="ja-JP" sz="1400" b="0" dirty="0">
                <a:solidFill>
                  <a:srgbClr val="AF00DB"/>
                </a:solidFill>
                <a:effectLst/>
                <a:latin typeface="+mn-ea"/>
              </a:rPr>
              <a:t>as</a:t>
            </a:r>
            <a:r>
              <a:rPr lang="en-US" altLang="ja-JP" sz="1400" b="0" dirty="0">
                <a:solidFill>
                  <a:srgbClr val="000000"/>
                </a:solidFill>
                <a:effectLst/>
                <a:latin typeface="+mn-ea"/>
              </a:rPr>
              <a:t> np</a:t>
            </a:r>
          </a:p>
          <a:p>
            <a:r>
              <a:rPr lang="en-US" altLang="ja-JP" sz="1400" b="0" dirty="0">
                <a:solidFill>
                  <a:srgbClr val="AF00DB"/>
                </a:solidFill>
                <a:effectLst/>
                <a:latin typeface="+mn-ea"/>
              </a:rPr>
              <a:t>import</a:t>
            </a:r>
            <a:r>
              <a:rPr lang="en-US" altLang="ja-JP" sz="1400" b="0" dirty="0">
                <a:solidFill>
                  <a:srgbClr val="000000"/>
                </a:solidFill>
                <a:effectLst/>
                <a:latin typeface="+mn-ea"/>
              </a:rPr>
              <a:t> pandas </a:t>
            </a:r>
            <a:r>
              <a:rPr lang="en-US" altLang="ja-JP" sz="1400" b="0" dirty="0">
                <a:solidFill>
                  <a:srgbClr val="AF00DB"/>
                </a:solidFill>
                <a:effectLst/>
                <a:latin typeface="+mn-ea"/>
              </a:rPr>
              <a:t>as</a:t>
            </a:r>
            <a:r>
              <a:rPr lang="en-US" altLang="ja-JP" sz="1400" b="0" dirty="0">
                <a:solidFill>
                  <a:srgbClr val="000000"/>
                </a:solidFill>
                <a:effectLst/>
                <a:latin typeface="+mn-ea"/>
              </a:rPr>
              <a:t> pd</a:t>
            </a:r>
            <a:endParaRPr lang="ja-JP" altLang="en-US" sz="1400" b="0" dirty="0">
              <a:solidFill>
                <a:srgbClr val="000000"/>
              </a:solidFill>
              <a:effectLst/>
              <a:latin typeface="+mn-ea"/>
            </a:endParaRPr>
          </a:p>
          <a:p>
            <a:r>
              <a:rPr lang="en-US" altLang="ja-JP" sz="1400" b="0" dirty="0">
                <a:solidFill>
                  <a:srgbClr val="AF00DB"/>
                </a:solidFill>
                <a:effectLst/>
                <a:latin typeface="+mn-ea"/>
              </a:rPr>
              <a:t>from</a:t>
            </a:r>
            <a:r>
              <a:rPr lang="en-US" altLang="ja-JP" sz="1400" b="0" dirty="0">
                <a:solidFill>
                  <a:srgbClr val="000000"/>
                </a:solidFill>
                <a:effectLst/>
                <a:latin typeface="+mn-ea"/>
              </a:rPr>
              <a:t> sklearn.linear_model </a:t>
            </a:r>
            <a:r>
              <a:rPr lang="en-US" altLang="ja-JP" sz="1400" b="0" dirty="0">
                <a:solidFill>
                  <a:srgbClr val="AF00DB"/>
                </a:solidFill>
                <a:effectLst/>
                <a:latin typeface="+mn-ea"/>
              </a:rPr>
              <a:t>import</a:t>
            </a:r>
            <a:r>
              <a:rPr lang="en-US" altLang="ja-JP" sz="1400" b="0" dirty="0">
                <a:solidFill>
                  <a:srgbClr val="000000"/>
                </a:solidFill>
                <a:effectLst/>
                <a:latin typeface="+mn-ea"/>
              </a:rPr>
              <a:t> LogisticRegression</a:t>
            </a:r>
          </a:p>
          <a:p>
            <a:r>
              <a:rPr lang="en-US" altLang="ja-JP" sz="1400" b="0" dirty="0">
                <a:solidFill>
                  <a:srgbClr val="AF00DB"/>
                </a:solidFill>
                <a:effectLst/>
                <a:latin typeface="+mn-ea"/>
              </a:rPr>
              <a:t>from</a:t>
            </a:r>
            <a:r>
              <a:rPr lang="en-US" altLang="ja-JP" sz="1400" b="0" dirty="0">
                <a:solidFill>
                  <a:srgbClr val="000000"/>
                </a:solidFill>
                <a:effectLst/>
                <a:latin typeface="+mn-ea"/>
              </a:rPr>
              <a:t> sklearn.model_selection </a:t>
            </a:r>
            <a:r>
              <a:rPr lang="en-US" altLang="ja-JP" sz="1400" b="0" dirty="0">
                <a:solidFill>
                  <a:srgbClr val="AF00DB"/>
                </a:solidFill>
                <a:effectLst/>
                <a:latin typeface="+mn-ea"/>
              </a:rPr>
              <a:t>import</a:t>
            </a:r>
            <a:r>
              <a:rPr lang="en-US" altLang="ja-JP" sz="1400" b="0" dirty="0">
                <a:solidFill>
                  <a:srgbClr val="000000"/>
                </a:solidFill>
                <a:effectLst/>
                <a:latin typeface="+mn-ea"/>
              </a:rPr>
              <a:t> train_test_split</a:t>
            </a:r>
          </a:p>
          <a:p>
            <a:r>
              <a:rPr lang="en-US" altLang="ja-JP" sz="1400" b="0" dirty="0">
                <a:solidFill>
                  <a:srgbClr val="AF00DB"/>
                </a:solidFill>
                <a:effectLst/>
                <a:latin typeface="+mn-ea"/>
              </a:rPr>
              <a:t>from</a:t>
            </a:r>
            <a:r>
              <a:rPr lang="en-US" altLang="ja-JP" sz="1400" b="0" dirty="0">
                <a:solidFill>
                  <a:srgbClr val="000000"/>
                </a:solidFill>
                <a:effectLst/>
                <a:latin typeface="+mn-ea"/>
              </a:rPr>
              <a:t> sklearn.metrics </a:t>
            </a:r>
            <a:r>
              <a:rPr lang="en-US" altLang="ja-JP" sz="1400" b="0" dirty="0">
                <a:solidFill>
                  <a:srgbClr val="AF00DB"/>
                </a:solidFill>
                <a:effectLst/>
                <a:latin typeface="+mn-ea"/>
              </a:rPr>
              <a:t>import</a:t>
            </a:r>
            <a:r>
              <a:rPr lang="en-US" altLang="ja-JP" sz="1400" b="0" dirty="0">
                <a:solidFill>
                  <a:srgbClr val="000000"/>
                </a:solidFill>
                <a:effectLst/>
                <a:latin typeface="+mn-ea"/>
              </a:rPr>
              <a:t> classification_report</a:t>
            </a:r>
          </a:p>
          <a:p>
            <a:r>
              <a:rPr lang="en-US" altLang="ja-JP" sz="1400" b="0" dirty="0">
                <a:solidFill>
                  <a:srgbClr val="008000"/>
                </a:solidFill>
                <a:effectLst/>
                <a:latin typeface="+mn-ea"/>
              </a:rPr>
              <a:t># </a:t>
            </a:r>
            <a:r>
              <a:rPr lang="ja-JP" altLang="en-US" sz="1400" b="0" dirty="0">
                <a:solidFill>
                  <a:srgbClr val="008000"/>
                </a:solidFill>
                <a:effectLst/>
                <a:latin typeface="+mn-ea"/>
              </a:rPr>
              <a:t>データの準備</a:t>
            </a:r>
            <a:endParaRPr lang="ja-JP" altLang="en-US" sz="1400" b="0" dirty="0">
              <a:solidFill>
                <a:srgbClr val="000000"/>
              </a:solidFill>
              <a:effectLst/>
              <a:latin typeface="+mn-ea"/>
            </a:endParaRPr>
          </a:p>
          <a:p>
            <a:r>
              <a:rPr lang="en-US" altLang="ja-JP" sz="1400" b="0" dirty="0" err="1">
                <a:solidFill>
                  <a:srgbClr val="000000"/>
                </a:solidFill>
                <a:effectLst/>
                <a:latin typeface="+mn-ea"/>
              </a:rPr>
              <a:t>df_cancer</a:t>
            </a:r>
            <a:r>
              <a:rPr lang="en-US" altLang="ja-JP" sz="1400" b="0" dirty="0">
                <a:solidFill>
                  <a:srgbClr val="000000"/>
                </a:solidFill>
                <a:effectLst/>
                <a:latin typeface="+mn-ea"/>
              </a:rPr>
              <a:t> = </a:t>
            </a:r>
            <a:r>
              <a:rPr lang="en-US" altLang="ja-JP" sz="1400" b="0" dirty="0" err="1">
                <a:solidFill>
                  <a:srgbClr val="000000"/>
                </a:solidFill>
                <a:effectLst/>
                <a:latin typeface="+mn-ea"/>
              </a:rPr>
              <a:t>pd.read_csv</a:t>
            </a:r>
            <a:r>
              <a:rPr lang="en-US" altLang="ja-JP" sz="1400" b="0" dirty="0">
                <a:solidFill>
                  <a:srgbClr val="000000"/>
                </a:solidFill>
                <a:effectLst/>
                <a:latin typeface="+mn-ea"/>
              </a:rPr>
              <a:t>(</a:t>
            </a:r>
            <a:r>
              <a:rPr lang="en-US" altLang="ja-JP" sz="1400" b="0" dirty="0">
                <a:solidFill>
                  <a:srgbClr val="AC2F2F"/>
                </a:solidFill>
                <a:effectLst/>
                <a:latin typeface="+mn-ea"/>
              </a:rPr>
              <a:t>"/content/drive/</a:t>
            </a:r>
            <a:r>
              <a:rPr lang="en-US" altLang="ja-JP" sz="1400" b="0" dirty="0" err="1">
                <a:solidFill>
                  <a:srgbClr val="AC2F2F"/>
                </a:solidFill>
                <a:effectLst/>
                <a:latin typeface="+mn-ea"/>
              </a:rPr>
              <a:t>MyDrive</a:t>
            </a:r>
            <a:r>
              <a:rPr lang="en-US" altLang="ja-JP" sz="1400" b="0" dirty="0">
                <a:solidFill>
                  <a:srgbClr val="AC2F2F"/>
                </a:solidFill>
                <a:effectLst/>
                <a:latin typeface="+mn-ea"/>
              </a:rPr>
              <a:t>/</a:t>
            </a:r>
            <a:r>
              <a:rPr lang="en-US" altLang="ja-JP" sz="1400" b="0" dirty="0" err="1">
                <a:solidFill>
                  <a:srgbClr val="AC2F2F"/>
                </a:solidFill>
                <a:effectLst/>
                <a:latin typeface="+mn-ea"/>
              </a:rPr>
              <a:t>mlho</a:t>
            </a:r>
            <a:r>
              <a:rPr lang="en-US" altLang="ja-JP" sz="1400" b="0" dirty="0">
                <a:solidFill>
                  <a:srgbClr val="AC2F2F"/>
                </a:solidFill>
                <a:effectLst/>
                <a:latin typeface="+mn-ea"/>
              </a:rPr>
              <a:t>/data/cancer.csv"</a:t>
            </a:r>
            <a:r>
              <a:rPr lang="en-US" altLang="ja-JP" sz="1400" b="0" dirty="0">
                <a:solidFill>
                  <a:srgbClr val="000000"/>
                </a:solidFill>
                <a:effectLst/>
                <a:latin typeface="+mn-ea"/>
              </a:rPr>
              <a:t>)</a:t>
            </a:r>
          </a:p>
          <a:p>
            <a:r>
              <a:rPr lang="en-US" altLang="ja-JP" sz="1400" b="0" dirty="0">
                <a:solidFill>
                  <a:srgbClr val="000000"/>
                </a:solidFill>
                <a:effectLst/>
                <a:latin typeface="+mn-ea"/>
              </a:rPr>
              <a:t>x = </a:t>
            </a:r>
            <a:r>
              <a:rPr lang="en-US" altLang="ja-JP" sz="1400" b="0" dirty="0" err="1">
                <a:solidFill>
                  <a:srgbClr val="000000"/>
                </a:solidFill>
                <a:effectLst/>
                <a:latin typeface="+mn-ea"/>
              </a:rPr>
              <a:t>df_cancer.drop</a:t>
            </a:r>
            <a:r>
              <a:rPr lang="en-US" altLang="ja-JP" sz="1400" b="0" dirty="0">
                <a:solidFill>
                  <a:srgbClr val="000000"/>
                </a:solidFill>
                <a:effectLst/>
                <a:latin typeface="+mn-ea"/>
              </a:rPr>
              <a:t>(columns=</a:t>
            </a:r>
            <a:r>
              <a:rPr lang="en-US" altLang="ja-JP" sz="1400" b="0" dirty="0">
                <a:solidFill>
                  <a:srgbClr val="AC2F2F"/>
                </a:solidFill>
                <a:effectLst/>
                <a:latin typeface="+mn-ea"/>
              </a:rPr>
              <a:t>'Class'</a:t>
            </a:r>
            <a:r>
              <a:rPr lang="en-US" altLang="ja-JP" sz="1400" b="0" dirty="0">
                <a:solidFill>
                  <a:srgbClr val="000000"/>
                </a:solidFill>
                <a:effectLst/>
                <a:latin typeface="+mn-ea"/>
              </a:rPr>
              <a:t>)</a:t>
            </a:r>
          </a:p>
          <a:p>
            <a:r>
              <a:rPr lang="en-US" altLang="ja-JP" sz="1400" b="0" dirty="0">
                <a:solidFill>
                  <a:srgbClr val="000000"/>
                </a:solidFill>
                <a:effectLst/>
                <a:latin typeface="+mn-ea"/>
              </a:rPr>
              <a:t>y = </a:t>
            </a:r>
            <a:r>
              <a:rPr lang="en-US" altLang="ja-JP" sz="1400" b="0" dirty="0" err="1">
                <a:solidFill>
                  <a:srgbClr val="000000"/>
                </a:solidFill>
                <a:effectLst/>
                <a:latin typeface="+mn-ea"/>
              </a:rPr>
              <a:t>df_cancer</a:t>
            </a:r>
            <a:r>
              <a:rPr lang="en-US" altLang="ja-JP" sz="1400" b="0" dirty="0">
                <a:solidFill>
                  <a:srgbClr val="000000"/>
                </a:solidFill>
                <a:effectLst/>
                <a:latin typeface="+mn-ea"/>
              </a:rPr>
              <a:t>[</a:t>
            </a:r>
            <a:r>
              <a:rPr lang="en-US" altLang="ja-JP" sz="1400" b="0" dirty="0">
                <a:solidFill>
                  <a:srgbClr val="AC2F2F"/>
                </a:solidFill>
                <a:effectLst/>
                <a:latin typeface="+mn-ea"/>
              </a:rPr>
              <a:t>'Class'</a:t>
            </a:r>
            <a:r>
              <a:rPr lang="en-US" altLang="ja-JP" sz="1400" b="0" dirty="0">
                <a:solidFill>
                  <a:srgbClr val="000000"/>
                </a:solidFill>
                <a:effectLst/>
                <a:latin typeface="+mn-ea"/>
              </a:rPr>
              <a:t>]</a:t>
            </a:r>
          </a:p>
          <a:p>
            <a:r>
              <a:rPr lang="en-US" altLang="ja-JP" sz="1400" b="0" dirty="0" err="1">
                <a:solidFill>
                  <a:srgbClr val="000000"/>
                </a:solidFill>
                <a:effectLst/>
                <a:latin typeface="+mn-ea"/>
              </a:rPr>
              <a:t>train_x</a:t>
            </a:r>
            <a:r>
              <a:rPr lang="en-US" altLang="ja-JP" sz="1400" b="0" dirty="0">
                <a:solidFill>
                  <a:srgbClr val="000000"/>
                </a:solidFill>
                <a:effectLst/>
                <a:latin typeface="+mn-ea"/>
              </a:rPr>
              <a:t>, </a:t>
            </a:r>
            <a:r>
              <a:rPr lang="en-US" altLang="ja-JP" sz="1400" b="0" dirty="0" err="1">
                <a:solidFill>
                  <a:srgbClr val="000000"/>
                </a:solidFill>
                <a:effectLst/>
                <a:latin typeface="+mn-ea"/>
              </a:rPr>
              <a:t>val_x</a:t>
            </a:r>
            <a:r>
              <a:rPr lang="en-US" altLang="ja-JP" sz="1400" b="0" dirty="0">
                <a:solidFill>
                  <a:srgbClr val="000000"/>
                </a:solidFill>
                <a:effectLst/>
                <a:latin typeface="+mn-ea"/>
              </a:rPr>
              <a:t>, </a:t>
            </a:r>
            <a:r>
              <a:rPr lang="en-US" altLang="ja-JP" sz="1400" b="0" dirty="0" err="1">
                <a:solidFill>
                  <a:srgbClr val="000000"/>
                </a:solidFill>
                <a:effectLst/>
                <a:latin typeface="+mn-ea"/>
              </a:rPr>
              <a:t>train_y</a:t>
            </a:r>
            <a:r>
              <a:rPr lang="en-US" altLang="ja-JP" sz="1400" b="0" dirty="0">
                <a:solidFill>
                  <a:srgbClr val="000000"/>
                </a:solidFill>
                <a:effectLst/>
                <a:latin typeface="+mn-ea"/>
              </a:rPr>
              <a:t>, </a:t>
            </a:r>
            <a:r>
              <a:rPr lang="en-US" altLang="ja-JP" sz="1400" b="0" dirty="0" err="1">
                <a:solidFill>
                  <a:srgbClr val="000000"/>
                </a:solidFill>
                <a:effectLst/>
                <a:latin typeface="+mn-ea"/>
              </a:rPr>
              <a:t>val_y</a:t>
            </a:r>
            <a:r>
              <a:rPr lang="en-US" altLang="ja-JP" sz="1400" b="0" dirty="0">
                <a:solidFill>
                  <a:srgbClr val="000000"/>
                </a:solidFill>
                <a:effectLst/>
                <a:latin typeface="+mn-ea"/>
              </a:rPr>
              <a:t> = </a:t>
            </a:r>
            <a:r>
              <a:rPr lang="en-US" altLang="ja-JP" sz="1400" b="0" dirty="0" err="1">
                <a:solidFill>
                  <a:srgbClr val="000000"/>
                </a:solidFill>
                <a:effectLst/>
                <a:latin typeface="+mn-ea"/>
              </a:rPr>
              <a:t>train_test_split</a:t>
            </a:r>
            <a:r>
              <a:rPr lang="en-US" altLang="ja-JP" sz="1400" b="0" dirty="0">
                <a:solidFill>
                  <a:srgbClr val="000000"/>
                </a:solidFill>
                <a:effectLst/>
                <a:latin typeface="+mn-ea"/>
              </a:rPr>
              <a:t>(x, y, </a:t>
            </a:r>
            <a:r>
              <a:rPr lang="en-US" altLang="ja-JP" sz="1400" b="0" dirty="0" err="1">
                <a:solidFill>
                  <a:srgbClr val="000000"/>
                </a:solidFill>
                <a:effectLst/>
                <a:latin typeface="+mn-ea"/>
              </a:rPr>
              <a:t>train_size</a:t>
            </a:r>
            <a:r>
              <a:rPr lang="en-US" altLang="ja-JP" sz="1400" b="0" dirty="0">
                <a:solidFill>
                  <a:srgbClr val="000000"/>
                </a:solidFill>
                <a:effectLst/>
                <a:latin typeface="+mn-ea"/>
              </a:rPr>
              <a:t>=</a:t>
            </a:r>
            <a:r>
              <a:rPr lang="en-US" altLang="ja-JP" sz="1400" b="0" dirty="0">
                <a:solidFill>
                  <a:srgbClr val="09885A"/>
                </a:solidFill>
                <a:effectLst/>
                <a:latin typeface="+mn-ea"/>
              </a:rPr>
              <a:t>0.7</a:t>
            </a:r>
            <a:r>
              <a:rPr lang="en-US" altLang="ja-JP" sz="1400" b="0" dirty="0">
                <a:solidFill>
                  <a:srgbClr val="000000"/>
                </a:solidFill>
                <a:effectLst/>
                <a:latin typeface="+mn-ea"/>
              </a:rPr>
              <a:t>, </a:t>
            </a:r>
            <a:r>
              <a:rPr lang="en-US" altLang="ja-JP" sz="1400" b="0" dirty="0" err="1">
                <a:solidFill>
                  <a:srgbClr val="000000"/>
                </a:solidFill>
                <a:effectLst/>
                <a:latin typeface="+mn-ea"/>
              </a:rPr>
              <a:t>test_size</a:t>
            </a:r>
            <a:r>
              <a:rPr lang="en-US" altLang="ja-JP" sz="1400" b="0" dirty="0">
                <a:solidFill>
                  <a:srgbClr val="000000"/>
                </a:solidFill>
                <a:effectLst/>
                <a:latin typeface="+mn-ea"/>
              </a:rPr>
              <a:t>=</a:t>
            </a:r>
            <a:r>
              <a:rPr lang="en-US" altLang="ja-JP" sz="1400" b="0" dirty="0">
                <a:solidFill>
                  <a:srgbClr val="09885A"/>
                </a:solidFill>
                <a:effectLst/>
                <a:latin typeface="+mn-ea"/>
              </a:rPr>
              <a:t>0.3</a:t>
            </a:r>
            <a:r>
              <a:rPr lang="en-US" altLang="ja-JP" sz="1400" b="0" dirty="0">
                <a:solidFill>
                  <a:srgbClr val="000000"/>
                </a:solidFill>
                <a:effectLst/>
                <a:latin typeface="+mn-ea"/>
              </a:rPr>
              <a:t>, </a:t>
            </a:r>
            <a:r>
              <a:rPr lang="en-US" altLang="ja-JP" sz="1400" b="0" dirty="0" err="1">
                <a:solidFill>
                  <a:srgbClr val="000000"/>
                </a:solidFill>
                <a:effectLst/>
                <a:latin typeface="+mn-ea"/>
              </a:rPr>
              <a:t>random_state</a:t>
            </a:r>
            <a:r>
              <a:rPr lang="en-US" altLang="ja-JP" sz="1400" b="0" dirty="0">
                <a:solidFill>
                  <a:srgbClr val="000000"/>
                </a:solidFill>
                <a:effectLst/>
                <a:latin typeface="+mn-ea"/>
              </a:rPr>
              <a:t>=</a:t>
            </a:r>
            <a:r>
              <a:rPr lang="en-US" altLang="ja-JP" sz="1400" b="0" dirty="0">
                <a:solidFill>
                  <a:srgbClr val="09885A"/>
                </a:solidFill>
                <a:effectLst/>
                <a:latin typeface="+mn-ea"/>
              </a:rPr>
              <a:t>3</a:t>
            </a:r>
            <a:r>
              <a:rPr lang="en-US" altLang="ja-JP" sz="1400" b="0" dirty="0">
                <a:solidFill>
                  <a:srgbClr val="000000"/>
                </a:solidFill>
                <a:effectLst/>
                <a:latin typeface="+mn-ea"/>
              </a:rPr>
              <a:t>, stratify=y)</a:t>
            </a:r>
          </a:p>
          <a:p>
            <a:r>
              <a:rPr lang="en-US" altLang="ja-JP" sz="1400" b="0" dirty="0">
                <a:solidFill>
                  <a:srgbClr val="008000"/>
                </a:solidFill>
                <a:effectLst/>
                <a:latin typeface="+mn-ea"/>
              </a:rPr>
              <a:t>## </a:t>
            </a:r>
            <a:r>
              <a:rPr lang="ja-JP" altLang="en-US" sz="1400" b="0" dirty="0">
                <a:solidFill>
                  <a:srgbClr val="008000"/>
                </a:solidFill>
                <a:effectLst/>
                <a:latin typeface="+mn-ea"/>
              </a:rPr>
              <a:t>標準化</a:t>
            </a:r>
            <a:endParaRPr lang="ja-JP" altLang="en-US" sz="1400" b="0" dirty="0">
              <a:solidFill>
                <a:srgbClr val="000000"/>
              </a:solidFill>
              <a:effectLst/>
              <a:latin typeface="+mn-ea"/>
            </a:endParaRPr>
          </a:p>
          <a:p>
            <a:r>
              <a:rPr lang="en-US" altLang="ja-JP" sz="1400" b="0" dirty="0" err="1">
                <a:solidFill>
                  <a:srgbClr val="000000"/>
                </a:solidFill>
                <a:effectLst/>
                <a:latin typeface="+mn-ea"/>
              </a:rPr>
              <a:t>train_x_mean</a:t>
            </a:r>
            <a:r>
              <a:rPr lang="en-US" altLang="ja-JP" sz="1400" b="0" dirty="0">
                <a:solidFill>
                  <a:srgbClr val="000000"/>
                </a:solidFill>
                <a:effectLst/>
                <a:latin typeface="+mn-ea"/>
              </a:rPr>
              <a:t> = </a:t>
            </a:r>
            <a:r>
              <a:rPr lang="en-US" altLang="ja-JP" sz="1400" b="0" dirty="0" err="1">
                <a:solidFill>
                  <a:srgbClr val="000000"/>
                </a:solidFill>
                <a:effectLst/>
                <a:latin typeface="+mn-ea"/>
              </a:rPr>
              <a:t>train_x.mean</a:t>
            </a:r>
            <a:r>
              <a:rPr lang="en-US" altLang="ja-JP" sz="1400" b="0" dirty="0">
                <a:solidFill>
                  <a:srgbClr val="000000"/>
                </a:solidFill>
                <a:effectLst/>
                <a:latin typeface="+mn-ea"/>
              </a:rPr>
              <a:t>()</a:t>
            </a:r>
          </a:p>
          <a:p>
            <a:r>
              <a:rPr lang="en-US" altLang="ja-JP" sz="1400" b="0" dirty="0" err="1">
                <a:solidFill>
                  <a:srgbClr val="000000"/>
                </a:solidFill>
                <a:effectLst/>
                <a:latin typeface="+mn-ea"/>
              </a:rPr>
              <a:t>train_x_std</a:t>
            </a:r>
            <a:r>
              <a:rPr lang="en-US" altLang="ja-JP" sz="1400" b="0" dirty="0">
                <a:solidFill>
                  <a:srgbClr val="000000"/>
                </a:solidFill>
                <a:effectLst/>
                <a:latin typeface="+mn-ea"/>
              </a:rPr>
              <a:t> = </a:t>
            </a:r>
            <a:r>
              <a:rPr lang="en-US" altLang="ja-JP" sz="1400" b="0" dirty="0" err="1">
                <a:solidFill>
                  <a:srgbClr val="000000"/>
                </a:solidFill>
                <a:effectLst/>
                <a:latin typeface="+mn-ea"/>
              </a:rPr>
              <a:t>train_x.std</a:t>
            </a:r>
            <a:r>
              <a:rPr lang="en-US" altLang="ja-JP" sz="1400" b="0" dirty="0">
                <a:solidFill>
                  <a:srgbClr val="000000"/>
                </a:solidFill>
                <a:effectLst/>
                <a:latin typeface="+mn-ea"/>
              </a:rPr>
              <a:t>()</a:t>
            </a:r>
          </a:p>
          <a:p>
            <a:r>
              <a:rPr lang="en-US" altLang="ja-JP" sz="1400" b="0" dirty="0" err="1">
                <a:solidFill>
                  <a:srgbClr val="000000"/>
                </a:solidFill>
                <a:effectLst/>
                <a:latin typeface="+mn-ea"/>
              </a:rPr>
              <a:t>train_x_scaled</a:t>
            </a:r>
            <a:r>
              <a:rPr lang="en-US" altLang="ja-JP" sz="1400" b="0" dirty="0">
                <a:solidFill>
                  <a:srgbClr val="000000"/>
                </a:solidFill>
                <a:effectLst/>
                <a:latin typeface="+mn-ea"/>
              </a:rPr>
              <a:t> = (</a:t>
            </a:r>
            <a:r>
              <a:rPr lang="en-US" altLang="ja-JP" sz="1400" b="0" dirty="0" err="1">
                <a:solidFill>
                  <a:srgbClr val="000000"/>
                </a:solidFill>
                <a:effectLst/>
                <a:latin typeface="+mn-ea"/>
              </a:rPr>
              <a:t>train_x</a:t>
            </a:r>
            <a:r>
              <a:rPr lang="en-US" altLang="ja-JP" sz="1400" b="0" dirty="0">
                <a:solidFill>
                  <a:srgbClr val="000000"/>
                </a:solidFill>
                <a:effectLst/>
                <a:latin typeface="+mn-ea"/>
              </a:rPr>
              <a:t> - </a:t>
            </a:r>
            <a:r>
              <a:rPr lang="en-US" altLang="ja-JP" sz="1400" b="0" dirty="0" err="1">
                <a:solidFill>
                  <a:srgbClr val="000000"/>
                </a:solidFill>
                <a:effectLst/>
                <a:latin typeface="+mn-ea"/>
              </a:rPr>
              <a:t>train_x_mean</a:t>
            </a:r>
            <a:r>
              <a:rPr lang="en-US" altLang="ja-JP" sz="1400" b="0" dirty="0">
                <a:solidFill>
                  <a:srgbClr val="000000"/>
                </a:solidFill>
                <a:effectLst/>
                <a:latin typeface="+mn-ea"/>
              </a:rPr>
              <a:t>) / </a:t>
            </a:r>
            <a:r>
              <a:rPr lang="en-US" altLang="ja-JP" sz="1400" b="0" dirty="0" err="1">
                <a:solidFill>
                  <a:srgbClr val="000000"/>
                </a:solidFill>
                <a:effectLst/>
                <a:latin typeface="+mn-ea"/>
              </a:rPr>
              <a:t>train_x_std</a:t>
            </a:r>
            <a:endParaRPr lang="en-US" altLang="ja-JP" sz="1400" b="0" dirty="0">
              <a:solidFill>
                <a:srgbClr val="000000"/>
              </a:solidFill>
              <a:effectLst/>
              <a:latin typeface="+mn-ea"/>
            </a:endParaRPr>
          </a:p>
          <a:p>
            <a:r>
              <a:rPr lang="en-US" altLang="ja-JP" sz="1400" b="0" dirty="0" err="1">
                <a:solidFill>
                  <a:srgbClr val="000000"/>
                </a:solidFill>
                <a:effectLst/>
                <a:latin typeface="+mn-ea"/>
              </a:rPr>
              <a:t>val_x_scaled</a:t>
            </a:r>
            <a:r>
              <a:rPr lang="en-US" altLang="ja-JP" sz="1400" b="0" dirty="0">
                <a:solidFill>
                  <a:srgbClr val="000000"/>
                </a:solidFill>
                <a:effectLst/>
                <a:latin typeface="+mn-ea"/>
              </a:rPr>
              <a:t> = (</a:t>
            </a:r>
            <a:r>
              <a:rPr lang="en-US" altLang="ja-JP" sz="1400" b="0" dirty="0" err="1">
                <a:solidFill>
                  <a:srgbClr val="000000"/>
                </a:solidFill>
                <a:effectLst/>
                <a:latin typeface="+mn-ea"/>
              </a:rPr>
              <a:t>val_x</a:t>
            </a:r>
            <a:r>
              <a:rPr lang="en-US" altLang="ja-JP" sz="1400" b="0" dirty="0">
                <a:solidFill>
                  <a:srgbClr val="000000"/>
                </a:solidFill>
                <a:effectLst/>
                <a:latin typeface="+mn-ea"/>
              </a:rPr>
              <a:t> - </a:t>
            </a:r>
            <a:r>
              <a:rPr lang="en-US" altLang="ja-JP" sz="1400" b="0" dirty="0" err="1">
                <a:solidFill>
                  <a:srgbClr val="000000"/>
                </a:solidFill>
                <a:effectLst/>
                <a:latin typeface="+mn-ea"/>
              </a:rPr>
              <a:t>train_x_mean</a:t>
            </a:r>
            <a:r>
              <a:rPr lang="en-US" altLang="ja-JP" sz="1400" b="0" dirty="0">
                <a:solidFill>
                  <a:srgbClr val="000000"/>
                </a:solidFill>
                <a:effectLst/>
                <a:latin typeface="+mn-ea"/>
              </a:rPr>
              <a:t>) / </a:t>
            </a:r>
            <a:r>
              <a:rPr lang="en-US" altLang="ja-JP" sz="1400" b="0" dirty="0" err="1">
                <a:solidFill>
                  <a:srgbClr val="000000"/>
                </a:solidFill>
                <a:effectLst/>
                <a:latin typeface="+mn-ea"/>
              </a:rPr>
              <a:t>train_x_std</a:t>
            </a:r>
            <a:endParaRPr lang="en-US" altLang="ja-JP" sz="1400" b="0" dirty="0">
              <a:solidFill>
                <a:srgbClr val="000000"/>
              </a:solidFill>
              <a:effectLst/>
              <a:latin typeface="+mn-ea"/>
            </a:endParaRPr>
          </a:p>
          <a:p>
            <a:r>
              <a:rPr lang="en-US" altLang="ja-JP" sz="1400" b="0" dirty="0">
                <a:solidFill>
                  <a:srgbClr val="008000"/>
                </a:solidFill>
                <a:effectLst/>
                <a:latin typeface="+mn-ea"/>
              </a:rPr>
              <a:t># </a:t>
            </a:r>
            <a:r>
              <a:rPr lang="ja-JP" altLang="en-US" sz="1400" b="0" dirty="0">
                <a:solidFill>
                  <a:srgbClr val="008000"/>
                </a:solidFill>
                <a:effectLst/>
                <a:latin typeface="+mn-ea"/>
              </a:rPr>
              <a:t>モデルの定義</a:t>
            </a:r>
            <a:endParaRPr lang="ja-JP" altLang="en-US" sz="1400" b="0" dirty="0">
              <a:solidFill>
                <a:srgbClr val="000000"/>
              </a:solidFill>
              <a:effectLst/>
              <a:latin typeface="+mn-ea"/>
            </a:endParaRPr>
          </a:p>
          <a:p>
            <a:r>
              <a:rPr lang="en-US" altLang="ja-JP" sz="1400" b="0" dirty="0">
                <a:solidFill>
                  <a:srgbClr val="000000"/>
                </a:solidFill>
                <a:effectLst/>
                <a:latin typeface="+mn-ea"/>
              </a:rPr>
              <a:t>model = </a:t>
            </a:r>
            <a:r>
              <a:rPr lang="en-US" altLang="ja-JP" sz="1400" b="0" dirty="0" err="1">
                <a:solidFill>
                  <a:srgbClr val="000000"/>
                </a:solidFill>
                <a:effectLst/>
                <a:latin typeface="+mn-ea"/>
              </a:rPr>
              <a:t>LogisticRegression</a:t>
            </a:r>
            <a:r>
              <a:rPr lang="en-US" altLang="ja-JP" sz="1400" b="0" dirty="0">
                <a:solidFill>
                  <a:srgbClr val="000000"/>
                </a:solidFill>
                <a:effectLst/>
                <a:latin typeface="+mn-ea"/>
              </a:rPr>
              <a:t>(</a:t>
            </a:r>
            <a:r>
              <a:rPr lang="en-US" altLang="ja-JP" sz="1400" b="0" dirty="0" err="1">
                <a:solidFill>
                  <a:srgbClr val="000000"/>
                </a:solidFill>
                <a:effectLst/>
                <a:latin typeface="+mn-ea"/>
              </a:rPr>
              <a:t>max_iter</a:t>
            </a:r>
            <a:r>
              <a:rPr lang="en-US" altLang="ja-JP" sz="1400" b="0" dirty="0">
                <a:solidFill>
                  <a:srgbClr val="000000"/>
                </a:solidFill>
                <a:effectLst/>
                <a:latin typeface="+mn-ea"/>
              </a:rPr>
              <a:t>=</a:t>
            </a:r>
            <a:r>
              <a:rPr lang="en-US" altLang="ja-JP" sz="1400" b="0" dirty="0">
                <a:solidFill>
                  <a:srgbClr val="09885A"/>
                </a:solidFill>
                <a:effectLst/>
                <a:latin typeface="+mn-ea"/>
              </a:rPr>
              <a:t>2500</a:t>
            </a:r>
            <a:r>
              <a:rPr lang="en-US" altLang="ja-JP" sz="1400" b="0" dirty="0">
                <a:solidFill>
                  <a:srgbClr val="000000"/>
                </a:solidFill>
                <a:effectLst/>
                <a:latin typeface="+mn-ea"/>
              </a:rPr>
              <a:t>)</a:t>
            </a:r>
          </a:p>
          <a:p>
            <a:r>
              <a:rPr lang="en-US" altLang="ja-JP" sz="1400" b="0" dirty="0">
                <a:solidFill>
                  <a:srgbClr val="008000"/>
                </a:solidFill>
                <a:effectLst/>
                <a:latin typeface="+mn-ea"/>
              </a:rPr>
              <a:t># </a:t>
            </a:r>
            <a:r>
              <a:rPr lang="ja-JP" altLang="en-US" sz="1400" b="0" dirty="0">
                <a:solidFill>
                  <a:srgbClr val="008000"/>
                </a:solidFill>
                <a:effectLst/>
                <a:latin typeface="+mn-ea"/>
              </a:rPr>
              <a:t>学習</a:t>
            </a:r>
            <a:endParaRPr lang="ja-JP" altLang="en-US" sz="1400" b="0" dirty="0">
              <a:solidFill>
                <a:srgbClr val="000000"/>
              </a:solidFill>
              <a:effectLst/>
              <a:latin typeface="+mn-ea"/>
            </a:endParaRPr>
          </a:p>
          <a:p>
            <a:r>
              <a:rPr lang="en-US" altLang="ja-JP" sz="1400" b="0" dirty="0">
                <a:solidFill>
                  <a:srgbClr val="000000"/>
                </a:solidFill>
                <a:effectLst/>
                <a:latin typeface="+mn-ea"/>
              </a:rPr>
              <a:t>model.fit(train_x_scaled, train_y)</a:t>
            </a:r>
          </a:p>
          <a:p>
            <a:r>
              <a:rPr lang="en-US" altLang="ja-JP" sz="1400" b="0" dirty="0">
                <a:solidFill>
                  <a:srgbClr val="008000"/>
                </a:solidFill>
                <a:effectLst/>
                <a:latin typeface="+mn-ea"/>
              </a:rPr>
              <a:t># </a:t>
            </a:r>
            <a:r>
              <a:rPr lang="ja-JP" altLang="en-US" sz="1400" b="0" dirty="0">
                <a:solidFill>
                  <a:srgbClr val="008000"/>
                </a:solidFill>
                <a:effectLst/>
                <a:latin typeface="+mn-ea"/>
              </a:rPr>
              <a:t>評価</a:t>
            </a:r>
            <a:endParaRPr lang="ja-JP" altLang="en-US" sz="1400" b="0" dirty="0">
              <a:solidFill>
                <a:srgbClr val="000000"/>
              </a:solidFill>
              <a:effectLst/>
              <a:latin typeface="+mn-ea"/>
            </a:endParaRPr>
          </a:p>
          <a:p>
            <a:r>
              <a:rPr lang="en-US" altLang="ja-JP" sz="1400" b="0" dirty="0">
                <a:solidFill>
                  <a:srgbClr val="000000"/>
                </a:solidFill>
                <a:effectLst/>
                <a:latin typeface="+mn-ea"/>
              </a:rPr>
              <a:t>prediction = model.predict(val_x_scaled)</a:t>
            </a:r>
          </a:p>
          <a:p>
            <a:r>
              <a:rPr lang="en-US" altLang="ja-JP" sz="1400" b="0" dirty="0">
                <a:solidFill>
                  <a:srgbClr val="795E26"/>
                </a:solidFill>
                <a:effectLst/>
                <a:latin typeface="+mn-ea"/>
              </a:rPr>
              <a:t>print</a:t>
            </a:r>
            <a:r>
              <a:rPr lang="en-US" altLang="ja-JP" sz="1400" b="0" dirty="0">
                <a:solidFill>
                  <a:srgbClr val="000000"/>
                </a:solidFill>
                <a:effectLst/>
                <a:latin typeface="+mn-ea"/>
              </a:rPr>
              <a:t>(classification_report(val_y, prediction))</a:t>
            </a:r>
          </a:p>
        </p:txBody>
      </p:sp>
    </p:spTree>
    <p:extLst>
      <p:ext uri="{BB962C8B-B14F-4D97-AF65-F5344CB8AC3E}">
        <p14:creationId xmlns:p14="http://schemas.microsoft.com/office/powerpoint/2010/main" val="4078099044"/>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タイトル 1">
            <a:extLst>
              <a:ext uri="{FF2B5EF4-FFF2-40B4-BE49-F238E27FC236}">
                <a16:creationId xmlns:a16="http://schemas.microsoft.com/office/drawing/2014/main" id="{2DA76E4A-E82F-4E3B-913C-6408054281D8}"/>
              </a:ext>
            </a:extLst>
          </p:cNvPr>
          <p:cNvSpPr txBox="1">
            <a:spLocks/>
          </p:cNvSpPr>
          <p:nvPr/>
        </p:nvSpPr>
        <p:spPr bwMode="auto">
          <a:xfrm>
            <a:off x="666515" y="851958"/>
            <a:ext cx="10511558" cy="4826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kumimoji="1" sz="2800" b="1" kern="1200" baseline="0">
                <a:solidFill>
                  <a:schemeClr val="tx1">
                    <a:lumMod val="75000"/>
                    <a:lumOff val="25000"/>
                  </a:schemeClr>
                </a:solidFill>
                <a:latin typeface="メイリオ" panose="020B0604030504040204" pitchFamily="50" charset="-128"/>
                <a:ea typeface="メイリオ" panose="020B0604030504040204" pitchFamily="50" charset="-128"/>
                <a:cs typeface="+mj-cs"/>
              </a:defRPr>
            </a:lvl1pPr>
          </a:lstStyle>
          <a:p>
            <a:r>
              <a:rPr lang="ja-JP" altLang="en-US" sz="3600" spc="150" dirty="0">
                <a:solidFill>
                  <a:srgbClr val="F36C37"/>
                </a:solidFill>
              </a:rPr>
              <a:t>第</a:t>
            </a:r>
            <a:r>
              <a:rPr lang="en-US" altLang="ja-JP" sz="6000" spc="150" dirty="0">
                <a:solidFill>
                  <a:srgbClr val="F36C37"/>
                </a:solidFill>
              </a:rPr>
              <a:t>3</a:t>
            </a:r>
            <a:r>
              <a:rPr lang="ja-JP" altLang="en-US" sz="3600" spc="150" dirty="0">
                <a:solidFill>
                  <a:srgbClr val="F36C37"/>
                </a:solidFill>
              </a:rPr>
              <a:t>章　ロジスティック回帰 </a:t>
            </a:r>
            <a:r>
              <a:rPr lang="en-US" altLang="ja-JP" sz="2400" spc="150" dirty="0">
                <a:solidFill>
                  <a:srgbClr val="F36C37"/>
                </a:solidFill>
              </a:rPr>
              <a:t>- scikit-learn -</a:t>
            </a:r>
            <a:endParaRPr lang="ja-JP" altLang="en-US" sz="3600" spc="150" dirty="0">
              <a:solidFill>
                <a:srgbClr val="F36C37"/>
              </a:solidFill>
            </a:endParaRPr>
          </a:p>
        </p:txBody>
      </p:sp>
      <p:sp>
        <p:nvSpPr>
          <p:cNvPr id="2" name="スライド番号プレースホルダー 1">
            <a:extLst>
              <a:ext uri="{FF2B5EF4-FFF2-40B4-BE49-F238E27FC236}">
                <a16:creationId xmlns:a16="http://schemas.microsoft.com/office/drawing/2014/main" id="{FAA47C63-520D-4F7C-8DAB-2526094CB5B4}"/>
              </a:ext>
            </a:extLst>
          </p:cNvPr>
          <p:cNvSpPr>
            <a:spLocks noGrp="1"/>
          </p:cNvSpPr>
          <p:nvPr>
            <p:ph type="sldNum" sz="quarter" idx="10"/>
          </p:nvPr>
        </p:nvSpPr>
        <p:spPr>
          <a:xfrm>
            <a:off x="9265299" y="6465214"/>
            <a:ext cx="2743200" cy="204403"/>
          </a:xfrm>
        </p:spPr>
        <p:txBody>
          <a:bodyPr/>
          <a:lstStyle/>
          <a:p>
            <a:fld id="{5D750650-B10A-47BF-93C2-E1678438B37A}" type="slidenum">
              <a:rPr kumimoji="1" lang="ja-JP" altLang="en-US" smtClean="0"/>
              <a:pPr/>
              <a:t>221</a:t>
            </a:fld>
            <a:endParaRPr kumimoji="1" lang="ja-JP" altLang="en-US" dirty="0"/>
          </a:p>
        </p:txBody>
      </p:sp>
      <p:sp>
        <p:nvSpPr>
          <p:cNvPr id="9" name="四角形: 角を丸くする 8">
            <a:extLst>
              <a:ext uri="{FF2B5EF4-FFF2-40B4-BE49-F238E27FC236}">
                <a16:creationId xmlns:a16="http://schemas.microsoft.com/office/drawing/2014/main" id="{17C76A4F-9917-404E-810D-D4C278F81FF6}"/>
              </a:ext>
            </a:extLst>
          </p:cNvPr>
          <p:cNvSpPr/>
          <p:nvPr/>
        </p:nvSpPr>
        <p:spPr bwMode="auto">
          <a:xfrm>
            <a:off x="735085" y="1751579"/>
            <a:ext cx="2208068" cy="358390"/>
          </a:xfrm>
          <a:prstGeom prst="roundRect">
            <a:avLst>
              <a:gd name="adj" fmla="val 50000"/>
            </a:avLst>
          </a:prstGeom>
          <a:solidFill>
            <a:srgbClr val="F36C37"/>
          </a:solidFill>
          <a:ln w="19050" algn="ctr">
            <a:noFill/>
            <a:prstDash val="dash"/>
            <a:round/>
            <a:headEnd/>
            <a:tailEnd/>
          </a:ln>
          <a:effectLst/>
        </p:spPr>
        <p:txBody>
          <a:bodyPr wrap="none" lIns="108000" tIns="108000" rtlCol="0" anchor="ctr"/>
          <a:lstStyle/>
          <a:p>
            <a:pPr algn="ctr"/>
            <a:r>
              <a:rPr kumimoji="1" lang="ja-JP" altLang="en-US" b="1" spc="300" dirty="0">
                <a:solidFill>
                  <a:schemeClr val="bg1"/>
                </a:solidFill>
                <a:latin typeface="+mn-ea"/>
              </a:rPr>
              <a:t>章の目次</a:t>
            </a:r>
          </a:p>
        </p:txBody>
      </p:sp>
      <p:sp>
        <p:nvSpPr>
          <p:cNvPr id="10" name="コンテンツ プレースホルダー 5">
            <a:extLst>
              <a:ext uri="{FF2B5EF4-FFF2-40B4-BE49-F238E27FC236}">
                <a16:creationId xmlns:a16="http://schemas.microsoft.com/office/drawing/2014/main" id="{2A231A49-86B3-4817-904B-36C2F1103794}"/>
              </a:ext>
            </a:extLst>
          </p:cNvPr>
          <p:cNvSpPr txBox="1">
            <a:spLocks/>
          </p:cNvSpPr>
          <p:nvPr/>
        </p:nvSpPr>
        <p:spPr>
          <a:xfrm>
            <a:off x="1071378" y="2431708"/>
            <a:ext cx="9994728" cy="2733632"/>
          </a:xfrm>
          <a:prstGeom prst="rect">
            <a:avLst/>
          </a:prstGeom>
        </p:spPr>
        <p:txBody>
          <a:bodyPr vert="horz" lIns="91440" tIns="45720" rIns="91440" bIns="45720" rtlCol="0" anchor="t"/>
          <a:lstStyle>
            <a:defPPr>
              <a:defRPr lang="en-US"/>
            </a:defPPr>
            <a:lvl1pPr marL="0" algn="r" defTabSz="457200" rtl="0" eaLnBrk="1" latinLnBrk="0" hangingPunct="1">
              <a:defRPr sz="900" b="0" kern="1200">
                <a:solidFill>
                  <a:schemeClr val="tx1">
                    <a:lumMod val="50000"/>
                    <a:lumOff val="50000"/>
                  </a:schemeClr>
                </a:solidFill>
                <a:latin typeface="メイリオ" panose="020B0604030504040204" pitchFamily="50" charset="-128"/>
                <a:ea typeface="メイリオ" panose="020B0604030504040204" pitchFamily="50" charset="-128"/>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lnSpc>
                <a:spcPct val="150000"/>
              </a:lnSpc>
            </a:pPr>
            <a:r>
              <a:rPr kumimoji="1" lang="en-US" altLang="ja-JP" sz="2800" b="1" spc="300" dirty="0">
                <a:solidFill>
                  <a:srgbClr val="BFBFBF"/>
                </a:solidFill>
              </a:rPr>
              <a:t>3-1.</a:t>
            </a:r>
            <a:r>
              <a:rPr kumimoji="1" lang="ja-JP" altLang="en-US" sz="2800" b="1" spc="300" dirty="0">
                <a:solidFill>
                  <a:srgbClr val="BFBFBF"/>
                </a:solidFill>
              </a:rPr>
              <a:t>ロジスティック回帰</a:t>
            </a:r>
            <a:endParaRPr kumimoji="1" lang="en-US" altLang="ja-JP" sz="2800" b="1" spc="300" dirty="0">
              <a:solidFill>
                <a:srgbClr val="BFBFBF"/>
              </a:solidFill>
            </a:endParaRPr>
          </a:p>
          <a:p>
            <a:pPr algn="l">
              <a:lnSpc>
                <a:spcPct val="150000"/>
              </a:lnSpc>
            </a:pPr>
            <a:r>
              <a:rPr lang="en-US" altLang="ja-JP" sz="2800" b="1" spc="300" dirty="0">
                <a:solidFill>
                  <a:srgbClr val="BFBFBF"/>
                </a:solidFill>
              </a:rPr>
              <a:t>3-2.</a:t>
            </a:r>
            <a:r>
              <a:rPr lang="ja-JP" altLang="en-US" sz="2800" b="1" spc="300" dirty="0">
                <a:solidFill>
                  <a:srgbClr val="BFBFBF"/>
                </a:solidFill>
              </a:rPr>
              <a:t>ロジスティック回帰の実装</a:t>
            </a:r>
            <a:endParaRPr lang="en-US" altLang="ja-JP" sz="2800" b="1" spc="300" dirty="0">
              <a:solidFill>
                <a:srgbClr val="BFBFBF"/>
              </a:solidFill>
            </a:endParaRPr>
          </a:p>
          <a:p>
            <a:pPr algn="l">
              <a:lnSpc>
                <a:spcPct val="150000"/>
              </a:lnSpc>
            </a:pPr>
            <a:r>
              <a:rPr lang="en-US" altLang="ja-JP" sz="2800" b="1" spc="300" dirty="0">
                <a:solidFill>
                  <a:srgbClr val="BFBFBF"/>
                </a:solidFill>
              </a:rPr>
              <a:t>3-3.</a:t>
            </a:r>
            <a:r>
              <a:rPr lang="ja-JP" altLang="en-US" sz="2800" b="1" spc="300" dirty="0">
                <a:solidFill>
                  <a:srgbClr val="BFBFBF"/>
                </a:solidFill>
              </a:rPr>
              <a:t>標準化によるロジスティック回帰モデルの改良</a:t>
            </a:r>
            <a:endParaRPr lang="en-US" altLang="ja-JP" sz="2800" b="1" spc="300" dirty="0">
              <a:solidFill>
                <a:srgbClr val="BFBFBF"/>
              </a:solidFill>
            </a:endParaRPr>
          </a:p>
          <a:p>
            <a:pPr algn="l">
              <a:lnSpc>
                <a:spcPct val="150000"/>
              </a:lnSpc>
            </a:pPr>
            <a:r>
              <a:rPr lang="en-US" altLang="ja-JP" sz="2800" b="1" spc="300" dirty="0">
                <a:solidFill>
                  <a:srgbClr val="00879E"/>
                </a:solidFill>
              </a:rPr>
              <a:t>3-4.</a:t>
            </a:r>
            <a:r>
              <a:rPr lang="ja-JP" altLang="en-US" sz="2800" b="1" spc="300" dirty="0">
                <a:solidFill>
                  <a:srgbClr val="00879E"/>
                </a:solidFill>
              </a:rPr>
              <a:t>演習：ロジスティック回帰</a:t>
            </a:r>
            <a:endParaRPr lang="en-US" altLang="ja-JP" sz="2800" b="1" spc="300" dirty="0">
              <a:solidFill>
                <a:srgbClr val="00879E"/>
              </a:solidFill>
            </a:endParaRPr>
          </a:p>
        </p:txBody>
      </p:sp>
    </p:spTree>
    <p:extLst>
      <p:ext uri="{BB962C8B-B14F-4D97-AF65-F5344CB8AC3E}">
        <p14:creationId xmlns:p14="http://schemas.microsoft.com/office/powerpoint/2010/main" val="3429896901"/>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kumimoji="1" lang="en-US" altLang="ja-JP" dirty="0"/>
              <a:t>3-4-1.</a:t>
            </a:r>
            <a:r>
              <a:rPr lang="ja-JP" altLang="en-US" dirty="0"/>
              <a:t> 演習</a:t>
            </a:r>
            <a:r>
              <a:rPr lang="en-US" altLang="ja-JP" dirty="0"/>
              <a:t>2</a:t>
            </a:r>
            <a:r>
              <a:rPr lang="ja-JP" altLang="en-US" dirty="0"/>
              <a:t>：ロジスティック回帰</a:t>
            </a:r>
            <a:endParaRPr kumimoji="1" lang="ja-JP" altLang="en-US" dirty="0"/>
          </a:p>
        </p:txBody>
      </p:sp>
      <p:sp>
        <p:nvSpPr>
          <p:cNvPr id="5" name="スライド番号プレースホルダー 4">
            <a:extLst>
              <a:ext uri="{FF2B5EF4-FFF2-40B4-BE49-F238E27FC236}">
                <a16:creationId xmlns:a16="http://schemas.microsoft.com/office/drawing/2014/main" id="{C905B90A-465B-402F-BC68-6932C2B00E04}"/>
              </a:ext>
            </a:extLst>
          </p:cNvPr>
          <p:cNvSpPr>
            <a:spLocks noGrp="1"/>
          </p:cNvSpPr>
          <p:nvPr>
            <p:ph type="sldNum" sz="quarter" idx="10"/>
          </p:nvPr>
        </p:nvSpPr>
        <p:spPr/>
        <p:txBody>
          <a:bodyPr/>
          <a:lstStyle/>
          <a:p>
            <a:fld id="{5D750650-B10A-47BF-93C2-E1678438B37A}" type="slidenum">
              <a:rPr kumimoji="1" lang="ja-JP" altLang="en-US" smtClean="0"/>
              <a:pPr/>
              <a:t>222</a:t>
            </a:fld>
            <a:endParaRPr kumimoji="1" lang="ja-JP" altLang="en-US"/>
          </a:p>
        </p:txBody>
      </p:sp>
      <p:sp>
        <p:nvSpPr>
          <p:cNvPr id="4" name="テキスト ボックス 3">
            <a:extLst>
              <a:ext uri="{FF2B5EF4-FFF2-40B4-BE49-F238E27FC236}">
                <a16:creationId xmlns:a16="http://schemas.microsoft.com/office/drawing/2014/main" id="{EB308ADB-2C24-40A0-9C1C-3E0C25EC8182}"/>
              </a:ext>
            </a:extLst>
          </p:cNvPr>
          <p:cNvSpPr txBox="1"/>
          <p:nvPr/>
        </p:nvSpPr>
        <p:spPr>
          <a:xfrm>
            <a:off x="766763" y="941642"/>
            <a:ext cx="10658473" cy="947182"/>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20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pPr>
              <a:lnSpc>
                <a:spcPct val="130000"/>
              </a:lnSpc>
            </a:pPr>
            <a:r>
              <a:rPr lang="en-US" altLang="ja-JP" sz="2200" dirty="0"/>
              <a:t>mlho/exercise </a:t>
            </a:r>
            <a:r>
              <a:rPr lang="ja-JP" altLang="en-US" sz="2200" dirty="0"/>
              <a:t>フォルダの中の</a:t>
            </a:r>
            <a:endParaRPr lang="en-US" altLang="ja-JP" sz="2200" dirty="0"/>
          </a:p>
          <a:p>
            <a:pPr>
              <a:lnSpc>
                <a:spcPct val="130000"/>
              </a:lnSpc>
            </a:pPr>
            <a:r>
              <a:rPr lang="ja-JP" altLang="en-US" sz="2200" dirty="0"/>
              <a:t>「 </a:t>
            </a:r>
            <a:r>
              <a:rPr lang="en-US" altLang="ja-JP" sz="2200" dirty="0"/>
              <a:t>3-2.(</a:t>
            </a:r>
            <a:r>
              <a:rPr lang="ja-JP" altLang="en-US" sz="2200" dirty="0"/>
              <a:t>演習</a:t>
            </a:r>
            <a:r>
              <a:rPr lang="en-US" altLang="ja-JP" sz="2200" dirty="0"/>
              <a:t>)</a:t>
            </a:r>
            <a:r>
              <a:rPr lang="ja-JP" altLang="en-US" sz="2200" dirty="0"/>
              <a:t>ロジスティック回帰によるアヤメの分類</a:t>
            </a:r>
            <a:r>
              <a:rPr lang="en-US" altLang="ja-JP" sz="2200" dirty="0"/>
              <a:t>.ipynb </a:t>
            </a:r>
            <a:r>
              <a:rPr lang="ja-JP" altLang="en-US" sz="2200" dirty="0"/>
              <a:t>」を実行する</a:t>
            </a:r>
          </a:p>
        </p:txBody>
      </p:sp>
      <p:sp>
        <p:nvSpPr>
          <p:cNvPr id="12" name="四角形: 角を丸くする 11">
            <a:extLst>
              <a:ext uri="{FF2B5EF4-FFF2-40B4-BE49-F238E27FC236}">
                <a16:creationId xmlns:a16="http://schemas.microsoft.com/office/drawing/2014/main" id="{D9087632-89E8-4B86-9784-C818E91780DA}"/>
              </a:ext>
            </a:extLst>
          </p:cNvPr>
          <p:cNvSpPr/>
          <p:nvPr/>
        </p:nvSpPr>
        <p:spPr>
          <a:xfrm>
            <a:off x="766763" y="1888824"/>
            <a:ext cx="10599737" cy="2616942"/>
          </a:xfrm>
          <a:prstGeom prst="roundRect">
            <a:avLst>
              <a:gd name="adj" fmla="val 1884"/>
            </a:avLst>
          </a:prstGeom>
          <a:solidFill>
            <a:srgbClr val="FFF4E1"/>
          </a:solidFill>
          <a:ln w="19050" algn="ctr">
            <a:noFill/>
            <a:prstDash val="dash"/>
            <a:round/>
            <a:headEnd/>
            <a:tailEnd/>
          </a:ln>
          <a:effectLst/>
        </p:spPr>
        <p:txBody>
          <a:bodyPr rot="0" spcFirstLastPara="0" vertOverflow="overflow" horzOverflow="overflow" vert="horz" wrap="square" lIns="180000" tIns="72000" rIns="180000" bIns="72000" numCol="1" spcCol="0" rtlCol="0" fromWordArt="0" anchor="ctr" anchorCtr="0" forceAA="0" compatLnSpc="1">
            <a:prstTxWarp prst="textNoShape">
              <a:avLst/>
            </a:prstTxWarp>
            <a:noAutofit/>
          </a:bodyPr>
          <a:lstStyle/>
          <a:p>
            <a:pPr marL="171450" indent="-171450" algn="just">
              <a:lnSpc>
                <a:spcPct val="120000"/>
              </a:lnSpc>
              <a:spcAft>
                <a:spcPts val="400"/>
              </a:spcAft>
              <a:buClr>
                <a:srgbClr val="F36C37"/>
              </a:buClr>
              <a:buFont typeface="Wingdings" panose="05000000000000000000" pitchFamily="2" charset="2"/>
              <a:buChar char="l"/>
            </a:pPr>
            <a:endParaRPr lang="ja-JP" altLang="en-US" sz="1100" spc="150" dirty="0">
              <a:solidFill>
                <a:schemeClr val="tx1"/>
              </a:solidFill>
              <a:latin typeface="+mj-ea"/>
              <a:ea typeface="+mj-ea"/>
            </a:endParaRPr>
          </a:p>
        </p:txBody>
      </p:sp>
      <p:pic>
        <p:nvPicPr>
          <p:cNvPr id="11" name="図 10" descr="グラフィカル ユーザー インターフェイス, アプリケーション&#10;&#10;自動的に生成された説明">
            <a:extLst>
              <a:ext uri="{FF2B5EF4-FFF2-40B4-BE49-F238E27FC236}">
                <a16:creationId xmlns:a16="http://schemas.microsoft.com/office/drawing/2014/main" id="{D291127B-E84F-4D8F-B816-6299FECB45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24327" y="4124334"/>
            <a:ext cx="3243747" cy="2018226"/>
          </a:xfrm>
          <a:prstGeom prst="rect">
            <a:avLst/>
          </a:prstGeom>
        </p:spPr>
      </p:pic>
      <p:sp>
        <p:nvSpPr>
          <p:cNvPr id="13" name="コンテンツ プレースホルダー 2">
            <a:extLst>
              <a:ext uri="{FF2B5EF4-FFF2-40B4-BE49-F238E27FC236}">
                <a16:creationId xmlns:a16="http://schemas.microsoft.com/office/drawing/2014/main" id="{EF96ADA1-9B2A-4DD3-9BB0-2401B4B06B52}"/>
              </a:ext>
            </a:extLst>
          </p:cNvPr>
          <p:cNvSpPr txBox="1">
            <a:spLocks/>
          </p:cNvSpPr>
          <p:nvPr/>
        </p:nvSpPr>
        <p:spPr bwMode="auto">
          <a:xfrm>
            <a:off x="1113954" y="2070963"/>
            <a:ext cx="9964088" cy="2251449"/>
          </a:xfrm>
          <a:prstGeom prst="rect">
            <a:avLst/>
          </a:prstGeom>
        </p:spPr>
        <p:txBody>
          <a:bodyPr vert="horz" wrap="square" lIns="91440" tIns="45720" rIns="91440" bIns="45720" rtlCol="0" anchor="ctr">
            <a:noAutofit/>
          </a:bodyPr>
          <a:lstStyle>
            <a:lvl1pPr marL="357188" marR="0" indent="-357188"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n"/>
              <a:tabLst/>
              <a:defRPr kumimoji="1" lang="en-US" altLang="ja-JP"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1pPr>
            <a:lvl2pPr marL="742950" marR="0" indent="-28575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l"/>
              <a:tabLst/>
              <a:defRPr kumimoji="1" lang="ja-JP" altLang="en-US"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2pPr>
            <a:lvl3pPr marL="1143000" marR="0" indent="-2286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3pPr>
            <a:lvl4pPr marL="1714500" marR="0" indent="-3429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4pPr>
            <a:lvl5pPr marL="2114550" marR="0" indent="-28575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lnSpc>
                <a:spcPct val="120000"/>
              </a:lnSpc>
              <a:spcBef>
                <a:spcPts val="0"/>
              </a:spcBef>
              <a:spcAft>
                <a:spcPts val="2400"/>
              </a:spcAft>
              <a:buClr>
                <a:srgbClr val="F36C37"/>
              </a:buClr>
              <a:buFont typeface="Wingdings" panose="05000000000000000000" pitchFamily="2" charset="2"/>
              <a:buNone/>
            </a:pPr>
            <a:r>
              <a:rPr lang="ja-JP" altLang="en-US" sz="2000" b="1" dirty="0">
                <a:solidFill>
                  <a:srgbClr val="F36C37"/>
                </a:solidFill>
              </a:rPr>
              <a:t>ロジスティック回帰を用いて、アヤメの品種分類を予測するモデルを作成します。</a:t>
            </a:r>
            <a:endParaRPr lang="en-US" altLang="ja-JP" sz="2000" b="1" dirty="0">
              <a:solidFill>
                <a:srgbClr val="F36C37"/>
              </a:solidFill>
            </a:endParaRPr>
          </a:p>
          <a:p>
            <a:pPr marL="0" indent="0" algn="ctr">
              <a:lnSpc>
                <a:spcPct val="120000"/>
              </a:lnSpc>
              <a:spcBef>
                <a:spcPts val="0"/>
              </a:spcBef>
              <a:spcAft>
                <a:spcPts val="2400"/>
              </a:spcAft>
              <a:buClr>
                <a:srgbClr val="F36C37"/>
              </a:buClr>
              <a:buFont typeface="Wingdings" panose="05000000000000000000" pitchFamily="2" charset="2"/>
              <a:buNone/>
            </a:pPr>
            <a:r>
              <a:rPr lang="ja-JP" altLang="en-US" sz="2000" b="1" dirty="0">
                <a:solidFill>
                  <a:srgbClr val="F36C37"/>
                </a:solidFill>
              </a:rPr>
              <a:t>腫瘍の判別と違い多値分類ですが、多くの工程は同じです。</a:t>
            </a:r>
            <a:br>
              <a:rPr lang="en-US" altLang="ja-JP" sz="2000" b="1" dirty="0">
                <a:solidFill>
                  <a:srgbClr val="F36C37"/>
                </a:solidFill>
              </a:rPr>
            </a:br>
            <a:r>
              <a:rPr lang="ja-JP" altLang="en-US" sz="2000" b="1" dirty="0">
                <a:solidFill>
                  <a:srgbClr val="F36C37"/>
                </a:solidFill>
              </a:rPr>
              <a:t>講義の中で扱ったようにまずは標準化を行わず予測を行い、次に標準化を行って、</a:t>
            </a:r>
            <a:br>
              <a:rPr lang="en-US" altLang="ja-JP" sz="2000" b="1" dirty="0">
                <a:solidFill>
                  <a:srgbClr val="F36C37"/>
                </a:solidFill>
              </a:rPr>
            </a:br>
            <a:r>
              <a:rPr lang="ja-JP" altLang="en-US" sz="2000" b="1" dirty="0">
                <a:solidFill>
                  <a:srgbClr val="F36C37"/>
                </a:solidFill>
              </a:rPr>
              <a:t>正解率以外の指標も確認してみましょう。</a:t>
            </a:r>
            <a:br>
              <a:rPr lang="en-US" altLang="ja-JP" sz="2000" b="1" dirty="0">
                <a:solidFill>
                  <a:srgbClr val="F36C37"/>
                </a:solidFill>
              </a:rPr>
            </a:br>
            <a:r>
              <a:rPr lang="ja-JP" altLang="en-US" sz="2000" b="1" dirty="0">
                <a:solidFill>
                  <a:srgbClr val="F36C37"/>
                </a:solidFill>
              </a:rPr>
              <a:t>時間があれば、なぜそのような結果になるのかも考えてみましょう。</a:t>
            </a:r>
            <a:endParaRPr lang="en-US" altLang="ja-JP" sz="1600" b="1" dirty="0">
              <a:solidFill>
                <a:srgbClr val="494949"/>
              </a:solidFill>
            </a:endParaRPr>
          </a:p>
        </p:txBody>
      </p:sp>
      <p:sp>
        <p:nvSpPr>
          <p:cNvPr id="9" name="テキスト ボックス 8">
            <a:extLst>
              <a:ext uri="{FF2B5EF4-FFF2-40B4-BE49-F238E27FC236}">
                <a16:creationId xmlns:a16="http://schemas.microsoft.com/office/drawing/2014/main" id="{598E2C7D-DA98-425C-A519-82CB5883ECCB}"/>
              </a:ext>
            </a:extLst>
          </p:cNvPr>
          <p:cNvSpPr txBox="1"/>
          <p:nvPr/>
        </p:nvSpPr>
        <p:spPr>
          <a:xfrm>
            <a:off x="708027" y="4568141"/>
            <a:ext cx="6752884" cy="636328"/>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20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pPr algn="l">
              <a:lnSpc>
                <a:spcPct val="130000"/>
              </a:lnSpc>
            </a:pPr>
            <a:r>
              <a:rPr lang="en-US" altLang="ja-JP" sz="1400" dirty="0">
                <a:solidFill>
                  <a:srgbClr val="F36C37"/>
                </a:solidFill>
              </a:rPr>
              <a:t>※ </a:t>
            </a:r>
            <a:r>
              <a:rPr lang="ja-JP" altLang="en-US" sz="1400" dirty="0">
                <a:solidFill>
                  <a:srgbClr val="F36C37"/>
                </a:solidFill>
              </a:rPr>
              <a:t>プログラムの説明及びプログラムの解答例は </a:t>
            </a:r>
            <a:r>
              <a:rPr lang="en-US" altLang="ja-JP" sz="1400" dirty="0">
                <a:solidFill>
                  <a:srgbClr val="F36C37"/>
                </a:solidFill>
              </a:rPr>
              <a:t>Google Colab </a:t>
            </a:r>
            <a:r>
              <a:rPr lang="ja-JP" altLang="en-US" sz="1400" dirty="0">
                <a:solidFill>
                  <a:srgbClr val="F36C37"/>
                </a:solidFill>
              </a:rPr>
              <a:t>ノートブック内に記載しています。</a:t>
            </a:r>
          </a:p>
        </p:txBody>
      </p:sp>
    </p:spTree>
    <p:extLst>
      <p:ext uri="{BB962C8B-B14F-4D97-AF65-F5344CB8AC3E}">
        <p14:creationId xmlns:p14="http://schemas.microsoft.com/office/powerpoint/2010/main" val="272992462"/>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4F107CF-7198-4E0E-999F-AC68CD922E5F}"/>
              </a:ext>
            </a:extLst>
          </p:cNvPr>
          <p:cNvSpPr>
            <a:spLocks noGrp="1"/>
          </p:cNvSpPr>
          <p:nvPr>
            <p:ph type="title"/>
          </p:nvPr>
        </p:nvSpPr>
        <p:spPr/>
        <p:txBody>
          <a:bodyPr/>
          <a:lstStyle/>
          <a:p>
            <a:r>
              <a:rPr kumimoji="1" lang="ja-JP" altLang="en-US" dirty="0"/>
              <a:t>（参考）</a:t>
            </a:r>
            <a:r>
              <a:rPr kumimoji="1" lang="en-US" altLang="ja-JP" dirty="0"/>
              <a:t>iris</a:t>
            </a:r>
            <a:r>
              <a:rPr kumimoji="1" lang="ja-JP" altLang="en-US" dirty="0"/>
              <a:t>データセット</a:t>
            </a:r>
          </a:p>
        </p:txBody>
      </p:sp>
      <p:sp>
        <p:nvSpPr>
          <p:cNvPr id="3" name="スライド番号プレースホルダー 2">
            <a:extLst>
              <a:ext uri="{FF2B5EF4-FFF2-40B4-BE49-F238E27FC236}">
                <a16:creationId xmlns:a16="http://schemas.microsoft.com/office/drawing/2014/main" id="{E05A44D9-9F5D-4BF5-A689-94B23CC014D9}"/>
              </a:ext>
            </a:extLst>
          </p:cNvPr>
          <p:cNvSpPr>
            <a:spLocks noGrp="1"/>
          </p:cNvSpPr>
          <p:nvPr>
            <p:ph type="sldNum" sz="quarter" idx="10"/>
          </p:nvPr>
        </p:nvSpPr>
        <p:spPr/>
        <p:txBody>
          <a:bodyPr/>
          <a:lstStyle/>
          <a:p>
            <a:fld id="{5D750650-B10A-47BF-93C2-E1678438B37A}" type="slidenum">
              <a:rPr lang="en-US" altLang="ja-JP" smtClean="0"/>
              <a:pPr/>
              <a:t>223</a:t>
            </a:fld>
            <a:endParaRPr lang="en-US" altLang="ja-JP" dirty="0"/>
          </a:p>
        </p:txBody>
      </p:sp>
      <p:grpSp>
        <p:nvGrpSpPr>
          <p:cNvPr id="4" name="グループ化 3">
            <a:extLst>
              <a:ext uri="{FF2B5EF4-FFF2-40B4-BE49-F238E27FC236}">
                <a16:creationId xmlns:a16="http://schemas.microsoft.com/office/drawing/2014/main" id="{0D4AD95E-3C9A-47A3-9506-83193A0414A7}"/>
              </a:ext>
            </a:extLst>
          </p:cNvPr>
          <p:cNvGrpSpPr/>
          <p:nvPr/>
        </p:nvGrpSpPr>
        <p:grpSpPr>
          <a:xfrm>
            <a:off x="1692943" y="1096405"/>
            <a:ext cx="3072487" cy="2332596"/>
            <a:chOff x="6866930" y="802812"/>
            <a:chExt cx="2095500" cy="1590879"/>
          </a:xfrm>
        </p:grpSpPr>
        <p:pic>
          <p:nvPicPr>
            <p:cNvPr id="5" name="Picture 6" descr="https://upload.wikimedia.org/wikipedia/commons/thumb/4/41/Iris_versicolor_3.jpg/220px-Iris_versicolor_3.jpg">
              <a:extLst>
                <a:ext uri="{FF2B5EF4-FFF2-40B4-BE49-F238E27FC236}">
                  <a16:creationId xmlns:a16="http://schemas.microsoft.com/office/drawing/2014/main" id="{17CCD00D-BE60-480E-BF26-2F84A64EBD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66930" y="802812"/>
              <a:ext cx="2095500" cy="1571625"/>
            </a:xfrm>
            <a:prstGeom prst="rect">
              <a:avLst/>
            </a:prstGeom>
            <a:noFill/>
            <a:extLst>
              <a:ext uri="{909E8E84-426E-40DD-AFC4-6F175D3DCCD1}">
                <a14:hiddenFill xmlns:a14="http://schemas.microsoft.com/office/drawing/2010/main">
                  <a:solidFill>
                    <a:srgbClr val="FFFFFF"/>
                  </a:solidFill>
                </a14:hiddenFill>
              </a:ext>
            </a:extLst>
          </p:spPr>
        </p:pic>
        <p:cxnSp>
          <p:nvCxnSpPr>
            <p:cNvPr id="6" name="直線矢印コネクタ 5">
              <a:extLst>
                <a:ext uri="{FF2B5EF4-FFF2-40B4-BE49-F238E27FC236}">
                  <a16:creationId xmlns:a16="http://schemas.microsoft.com/office/drawing/2014/main" id="{077C471F-59B2-4829-A9BC-6AB7AA76A491}"/>
                </a:ext>
              </a:extLst>
            </p:cNvPr>
            <p:cNvCxnSpPr>
              <a:cxnSpLocks/>
            </p:cNvCxnSpPr>
            <p:nvPr/>
          </p:nvCxnSpPr>
          <p:spPr>
            <a:xfrm flipV="1">
              <a:off x="8161020" y="1836422"/>
              <a:ext cx="416528" cy="405259"/>
            </a:xfrm>
            <a:prstGeom prst="straightConnector1">
              <a:avLst/>
            </a:prstGeom>
            <a:ln w="19050">
              <a:solidFill>
                <a:schemeClr val="bg1"/>
              </a:solidFill>
              <a:headEnd type="triangle"/>
              <a:tailEnd type="triangle"/>
            </a:ln>
          </p:spPr>
          <p:style>
            <a:lnRef idx="3">
              <a:schemeClr val="accent1"/>
            </a:lnRef>
            <a:fillRef idx="0">
              <a:schemeClr val="accent1"/>
            </a:fillRef>
            <a:effectRef idx="2">
              <a:schemeClr val="accent1"/>
            </a:effectRef>
            <a:fontRef idx="minor">
              <a:schemeClr val="tx1"/>
            </a:fontRef>
          </p:style>
        </p:cxnSp>
        <p:sp>
          <p:nvSpPr>
            <p:cNvPr id="7" name="正方形/長方形 6">
              <a:extLst>
                <a:ext uri="{FF2B5EF4-FFF2-40B4-BE49-F238E27FC236}">
                  <a16:creationId xmlns:a16="http://schemas.microsoft.com/office/drawing/2014/main" id="{A98AD7C6-1578-4C31-86CE-8DBB2077E36C}"/>
                </a:ext>
              </a:extLst>
            </p:cNvPr>
            <p:cNvSpPr/>
            <p:nvPr/>
          </p:nvSpPr>
          <p:spPr>
            <a:xfrm>
              <a:off x="7548253" y="2105099"/>
              <a:ext cx="506870" cy="253916"/>
            </a:xfrm>
            <a:prstGeom prst="rect">
              <a:avLst/>
            </a:prstGeom>
          </p:spPr>
          <p:txBody>
            <a:bodyPr wrap="none">
              <a:spAutoFit/>
            </a:bodyPr>
            <a:lstStyle/>
            <a:p>
              <a:r>
                <a:rPr lang="en-US" altLang="ja-JP" sz="1050" dirty="0">
                  <a:solidFill>
                    <a:schemeClr val="bg1"/>
                  </a:solidFill>
                </a:rPr>
                <a:t>petal</a:t>
              </a:r>
              <a:endParaRPr lang="ja-JP" altLang="en-US" sz="1050" dirty="0">
                <a:solidFill>
                  <a:schemeClr val="bg1"/>
                </a:solidFill>
              </a:endParaRPr>
            </a:p>
          </p:txBody>
        </p:sp>
        <p:sp>
          <p:nvSpPr>
            <p:cNvPr id="8" name="正方形/長方形 7">
              <a:extLst>
                <a:ext uri="{FF2B5EF4-FFF2-40B4-BE49-F238E27FC236}">
                  <a16:creationId xmlns:a16="http://schemas.microsoft.com/office/drawing/2014/main" id="{05852BB6-6B2C-4450-82D0-6DC4CF218EED}"/>
                </a:ext>
              </a:extLst>
            </p:cNvPr>
            <p:cNvSpPr/>
            <p:nvPr/>
          </p:nvSpPr>
          <p:spPr>
            <a:xfrm>
              <a:off x="8306131" y="2116692"/>
              <a:ext cx="570990" cy="276999"/>
            </a:xfrm>
            <a:prstGeom prst="rect">
              <a:avLst/>
            </a:prstGeom>
          </p:spPr>
          <p:txBody>
            <a:bodyPr wrap="none">
              <a:spAutoFit/>
            </a:bodyPr>
            <a:lstStyle/>
            <a:p>
              <a:r>
                <a:rPr lang="en-US" altLang="ja-JP" sz="1200" dirty="0">
                  <a:solidFill>
                    <a:schemeClr val="bg1"/>
                  </a:solidFill>
                </a:rPr>
                <a:t>sepal</a:t>
              </a:r>
              <a:endParaRPr lang="ja-JP" altLang="en-US" sz="1200" dirty="0">
                <a:solidFill>
                  <a:schemeClr val="bg1"/>
                </a:solidFill>
              </a:endParaRPr>
            </a:p>
          </p:txBody>
        </p:sp>
        <p:cxnSp>
          <p:nvCxnSpPr>
            <p:cNvPr id="9" name="直線矢印コネクタ 8">
              <a:extLst>
                <a:ext uri="{FF2B5EF4-FFF2-40B4-BE49-F238E27FC236}">
                  <a16:creationId xmlns:a16="http://schemas.microsoft.com/office/drawing/2014/main" id="{E700C4C2-7295-463A-920D-5B868F4581D4}"/>
                </a:ext>
              </a:extLst>
            </p:cNvPr>
            <p:cNvCxnSpPr>
              <a:cxnSpLocks/>
            </p:cNvCxnSpPr>
            <p:nvPr/>
          </p:nvCxnSpPr>
          <p:spPr>
            <a:xfrm>
              <a:off x="8233410" y="1889425"/>
              <a:ext cx="286476" cy="301414"/>
            </a:xfrm>
            <a:prstGeom prst="straightConnector1">
              <a:avLst/>
            </a:prstGeom>
            <a:ln w="19050">
              <a:solidFill>
                <a:schemeClr val="bg1"/>
              </a:solidFill>
              <a:headEnd type="triangle"/>
              <a:tailEnd type="triangle"/>
            </a:ln>
          </p:spPr>
          <p:style>
            <a:lnRef idx="3">
              <a:schemeClr val="accent1"/>
            </a:lnRef>
            <a:fillRef idx="0">
              <a:schemeClr val="accent1"/>
            </a:fillRef>
            <a:effectRef idx="2">
              <a:schemeClr val="accent1"/>
            </a:effectRef>
            <a:fontRef idx="minor">
              <a:schemeClr val="tx1"/>
            </a:fontRef>
          </p:style>
        </p:cxnSp>
        <p:cxnSp>
          <p:nvCxnSpPr>
            <p:cNvPr id="10" name="直線矢印コネクタ 9">
              <a:extLst>
                <a:ext uri="{FF2B5EF4-FFF2-40B4-BE49-F238E27FC236}">
                  <a16:creationId xmlns:a16="http://schemas.microsoft.com/office/drawing/2014/main" id="{E8C691CB-881F-4408-9408-DA2B43F5DB9D}"/>
                </a:ext>
              </a:extLst>
            </p:cNvPr>
            <p:cNvCxnSpPr>
              <a:cxnSpLocks/>
            </p:cNvCxnSpPr>
            <p:nvPr/>
          </p:nvCxnSpPr>
          <p:spPr>
            <a:xfrm>
              <a:off x="7695111" y="1871260"/>
              <a:ext cx="319793" cy="97774"/>
            </a:xfrm>
            <a:prstGeom prst="straightConnector1">
              <a:avLst/>
            </a:prstGeom>
            <a:ln w="19050">
              <a:solidFill>
                <a:schemeClr val="bg1"/>
              </a:solidFill>
              <a:headEnd type="triangle"/>
              <a:tailEnd type="triangle"/>
            </a:ln>
          </p:spPr>
          <p:style>
            <a:lnRef idx="3">
              <a:schemeClr val="accent1"/>
            </a:lnRef>
            <a:fillRef idx="0">
              <a:schemeClr val="accent1"/>
            </a:fillRef>
            <a:effectRef idx="2">
              <a:schemeClr val="accent1"/>
            </a:effectRef>
            <a:fontRef idx="minor">
              <a:schemeClr val="tx1"/>
            </a:fontRef>
          </p:style>
        </p:cxnSp>
        <p:cxnSp>
          <p:nvCxnSpPr>
            <p:cNvPr id="11" name="直線矢印コネクタ 10">
              <a:extLst>
                <a:ext uri="{FF2B5EF4-FFF2-40B4-BE49-F238E27FC236}">
                  <a16:creationId xmlns:a16="http://schemas.microsoft.com/office/drawing/2014/main" id="{A5275002-3D7F-48F2-A340-FACC14F71994}"/>
                </a:ext>
              </a:extLst>
            </p:cNvPr>
            <p:cNvCxnSpPr>
              <a:cxnSpLocks/>
            </p:cNvCxnSpPr>
            <p:nvPr/>
          </p:nvCxnSpPr>
          <p:spPr>
            <a:xfrm flipV="1">
              <a:off x="7788634" y="1733550"/>
              <a:ext cx="126046" cy="439058"/>
            </a:xfrm>
            <a:prstGeom prst="straightConnector1">
              <a:avLst/>
            </a:prstGeom>
            <a:ln w="19050">
              <a:solidFill>
                <a:schemeClr val="bg1"/>
              </a:solidFill>
              <a:headEnd type="triangle"/>
              <a:tailEnd type="triangle"/>
            </a:ln>
          </p:spPr>
          <p:style>
            <a:lnRef idx="3">
              <a:schemeClr val="accent1"/>
            </a:lnRef>
            <a:fillRef idx="0">
              <a:schemeClr val="accent1"/>
            </a:fillRef>
            <a:effectRef idx="2">
              <a:schemeClr val="accent1"/>
            </a:effectRef>
            <a:fontRef idx="minor">
              <a:schemeClr val="tx1"/>
            </a:fontRef>
          </p:style>
        </p:cxnSp>
      </p:grpSp>
      <p:pic>
        <p:nvPicPr>
          <p:cNvPr id="13" name="Picture 4" descr="https://upload.wikimedia.org/wikipedia/commons/thumb/5/56/Kosaciec_szczecinkowaty_Iris_setosa.jpg/220px-Kosaciec_szczecinkowaty_Iris_setosa.jpg">
            <a:extLst>
              <a:ext uri="{FF2B5EF4-FFF2-40B4-BE49-F238E27FC236}">
                <a16:creationId xmlns:a16="http://schemas.microsoft.com/office/drawing/2014/main" id="{5ABA195A-137C-4D46-A4A7-3D46B3037DD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01788" y="1334218"/>
            <a:ext cx="1519782" cy="2024070"/>
          </a:xfrm>
          <a:prstGeom prst="rect">
            <a:avLst/>
          </a:prstGeom>
          <a:noFill/>
          <a:extLst>
            <a:ext uri="{909E8E84-426E-40DD-AFC4-6F175D3DCCD1}">
              <a14:hiddenFill xmlns:a14="http://schemas.microsoft.com/office/drawing/2010/main">
                <a:solidFill>
                  <a:srgbClr val="FFFFFF"/>
                </a:solidFill>
              </a14:hiddenFill>
            </a:ext>
          </a:extLst>
        </p:spPr>
      </p:pic>
      <p:sp>
        <p:nvSpPr>
          <p:cNvPr id="14" name="正方形/長方形 13">
            <a:extLst>
              <a:ext uri="{FF2B5EF4-FFF2-40B4-BE49-F238E27FC236}">
                <a16:creationId xmlns:a16="http://schemas.microsoft.com/office/drawing/2014/main" id="{C77ACFD9-E503-48EC-A76C-FAAA585A2ABE}"/>
              </a:ext>
            </a:extLst>
          </p:cNvPr>
          <p:cNvSpPr/>
          <p:nvPr/>
        </p:nvSpPr>
        <p:spPr>
          <a:xfrm>
            <a:off x="5612768" y="3363757"/>
            <a:ext cx="702986" cy="261610"/>
          </a:xfrm>
          <a:prstGeom prst="rect">
            <a:avLst/>
          </a:prstGeom>
        </p:spPr>
        <p:txBody>
          <a:bodyPr wrap="square">
            <a:spAutoFit/>
          </a:bodyPr>
          <a:lstStyle/>
          <a:p>
            <a:pPr algn="ctr"/>
            <a:r>
              <a:rPr lang="en-US" altLang="ja-JP" sz="1050" b="1" dirty="0"/>
              <a:t>Setosa</a:t>
            </a:r>
          </a:p>
        </p:txBody>
      </p:sp>
      <p:pic>
        <p:nvPicPr>
          <p:cNvPr id="16" name="Picture 6" descr="https://upload.wikimedia.org/wikipedia/commons/thumb/4/41/Iris_versicolor_3.jpg/220px-Iris_versicolor_3.jpg">
            <a:extLst>
              <a:ext uri="{FF2B5EF4-FFF2-40B4-BE49-F238E27FC236}">
                <a16:creationId xmlns:a16="http://schemas.microsoft.com/office/drawing/2014/main" id="{4BFC41C8-FD73-407D-A5B1-EEC8133C4D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89106" y="1783489"/>
            <a:ext cx="2099732" cy="1574799"/>
          </a:xfrm>
          <a:prstGeom prst="rect">
            <a:avLst/>
          </a:prstGeom>
          <a:noFill/>
          <a:extLst>
            <a:ext uri="{909E8E84-426E-40DD-AFC4-6F175D3DCCD1}">
              <a14:hiddenFill xmlns:a14="http://schemas.microsoft.com/office/drawing/2010/main">
                <a:solidFill>
                  <a:srgbClr val="FFFFFF"/>
                </a:solidFill>
              </a14:hiddenFill>
            </a:ext>
          </a:extLst>
        </p:spPr>
      </p:pic>
      <p:sp>
        <p:nvSpPr>
          <p:cNvPr id="17" name="正方形/長方形 16">
            <a:extLst>
              <a:ext uri="{FF2B5EF4-FFF2-40B4-BE49-F238E27FC236}">
                <a16:creationId xmlns:a16="http://schemas.microsoft.com/office/drawing/2014/main" id="{C60262E6-5A8D-415A-B300-7536BC51D4A7}"/>
              </a:ext>
            </a:extLst>
          </p:cNvPr>
          <p:cNvSpPr/>
          <p:nvPr/>
        </p:nvSpPr>
        <p:spPr>
          <a:xfrm>
            <a:off x="7617222" y="3372755"/>
            <a:ext cx="843501" cy="253916"/>
          </a:xfrm>
          <a:prstGeom prst="rect">
            <a:avLst/>
          </a:prstGeom>
        </p:spPr>
        <p:txBody>
          <a:bodyPr wrap="none">
            <a:spAutoFit/>
          </a:bodyPr>
          <a:lstStyle/>
          <a:p>
            <a:pPr algn="ctr"/>
            <a:r>
              <a:rPr lang="en-US" altLang="ja-JP" sz="1050" b="1" dirty="0"/>
              <a:t>Versicolor</a:t>
            </a:r>
          </a:p>
        </p:txBody>
      </p:sp>
      <p:pic>
        <p:nvPicPr>
          <p:cNvPr id="19" name="Picture 8" descr="https://upload.wikimedia.org/wikipedia/commons/thumb/9/9f/Iris_virginica.jpg/220px-Iris_virginica.jpg">
            <a:extLst>
              <a:ext uri="{FF2B5EF4-FFF2-40B4-BE49-F238E27FC236}">
                <a16:creationId xmlns:a16="http://schemas.microsoft.com/office/drawing/2014/main" id="{ABE11D81-414C-4550-9E52-441F1A7FCB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00080" y="1783489"/>
            <a:ext cx="1935508" cy="1574799"/>
          </a:xfrm>
          <a:prstGeom prst="rect">
            <a:avLst/>
          </a:prstGeom>
          <a:noFill/>
          <a:extLst>
            <a:ext uri="{909E8E84-426E-40DD-AFC4-6F175D3DCCD1}">
              <a14:hiddenFill xmlns:a14="http://schemas.microsoft.com/office/drawing/2010/main">
                <a:solidFill>
                  <a:srgbClr val="FFFFFF"/>
                </a:solidFill>
              </a14:hiddenFill>
            </a:ext>
          </a:extLst>
        </p:spPr>
      </p:pic>
      <p:sp>
        <p:nvSpPr>
          <p:cNvPr id="20" name="正方形/長方形 19">
            <a:extLst>
              <a:ext uri="{FF2B5EF4-FFF2-40B4-BE49-F238E27FC236}">
                <a16:creationId xmlns:a16="http://schemas.microsoft.com/office/drawing/2014/main" id="{9D6E4524-5C5A-48E7-B44F-B0F97204524A}"/>
              </a:ext>
            </a:extLst>
          </p:cNvPr>
          <p:cNvSpPr/>
          <p:nvPr/>
        </p:nvSpPr>
        <p:spPr>
          <a:xfrm>
            <a:off x="10091769" y="3372755"/>
            <a:ext cx="752130" cy="253916"/>
          </a:xfrm>
          <a:prstGeom prst="rect">
            <a:avLst/>
          </a:prstGeom>
        </p:spPr>
        <p:txBody>
          <a:bodyPr wrap="none">
            <a:spAutoFit/>
          </a:bodyPr>
          <a:lstStyle/>
          <a:p>
            <a:pPr algn="ctr"/>
            <a:r>
              <a:rPr lang="en-US" altLang="ja-JP" sz="1050" b="1" dirty="0"/>
              <a:t>Virginica</a:t>
            </a:r>
            <a:endParaRPr lang="ja-JP" altLang="en-US" sz="1050" b="1" dirty="0"/>
          </a:p>
        </p:txBody>
      </p:sp>
      <p:sp>
        <p:nvSpPr>
          <p:cNvPr id="23" name="テキスト ボックス 22">
            <a:extLst>
              <a:ext uri="{FF2B5EF4-FFF2-40B4-BE49-F238E27FC236}">
                <a16:creationId xmlns:a16="http://schemas.microsoft.com/office/drawing/2014/main" id="{DCEA506C-3017-4CBB-ADD8-8A46897DD60E}"/>
              </a:ext>
            </a:extLst>
          </p:cNvPr>
          <p:cNvSpPr txBox="1"/>
          <p:nvPr/>
        </p:nvSpPr>
        <p:spPr>
          <a:xfrm>
            <a:off x="7314201" y="1462038"/>
            <a:ext cx="4371758" cy="261610"/>
          </a:xfrm>
          <a:prstGeom prst="rect">
            <a:avLst/>
          </a:prstGeom>
          <a:noFill/>
        </p:spPr>
        <p:txBody>
          <a:bodyPr wrap="square">
            <a:spAutoFit/>
          </a:bodyPr>
          <a:lstStyle/>
          <a:p>
            <a:r>
              <a:rPr lang="ja-JP" altLang="en-US" sz="1050" dirty="0"/>
              <a:t>出展：</a:t>
            </a:r>
            <a:r>
              <a:rPr lang="en-US" altLang="ja-JP" sz="1050" dirty="0"/>
              <a:t>Wikipedia </a:t>
            </a:r>
            <a:r>
              <a:rPr lang="ja-JP" altLang="en-US" sz="1050" dirty="0"/>
              <a:t>https://en.wikipedia.org/wiki/Iris_flower_data_set</a:t>
            </a:r>
          </a:p>
        </p:txBody>
      </p:sp>
      <p:sp>
        <p:nvSpPr>
          <p:cNvPr id="24" name="正方形/長方形 23">
            <a:extLst>
              <a:ext uri="{FF2B5EF4-FFF2-40B4-BE49-F238E27FC236}">
                <a16:creationId xmlns:a16="http://schemas.microsoft.com/office/drawing/2014/main" id="{E80ACC1C-FFA9-44AE-9456-0D9183EB8D01}"/>
              </a:ext>
            </a:extLst>
          </p:cNvPr>
          <p:cNvSpPr/>
          <p:nvPr/>
        </p:nvSpPr>
        <p:spPr>
          <a:xfrm>
            <a:off x="6196109" y="3751265"/>
            <a:ext cx="4972540" cy="2677656"/>
          </a:xfrm>
          <a:prstGeom prst="rect">
            <a:avLst/>
          </a:prstGeom>
          <a:solidFill>
            <a:schemeClr val="tx2">
              <a:lumMod val="10000"/>
              <a:lumOff val="90000"/>
            </a:schemeClr>
          </a:solidFill>
        </p:spPr>
        <p:txBody>
          <a:bodyPr wrap="square">
            <a:spAutoFit/>
          </a:bodyPr>
          <a:lstStyle/>
          <a:p>
            <a:r>
              <a:rPr lang="ja-JP" altLang="en-US" sz="1400" b="1" dirty="0"/>
              <a:t>サンプル数</a:t>
            </a:r>
            <a:r>
              <a:rPr lang="en-US" altLang="ja-JP" sz="1400" b="1" dirty="0"/>
              <a:t>150</a:t>
            </a:r>
            <a:r>
              <a:rPr lang="ja-JP" altLang="en-US" sz="1400" b="1" dirty="0"/>
              <a:t>（</a:t>
            </a:r>
            <a:r>
              <a:rPr lang="en-US" altLang="ja-JP" sz="1400" b="1" dirty="0"/>
              <a:t>Setosa:50,</a:t>
            </a:r>
            <a:r>
              <a:rPr lang="ja-JP" altLang="en-US" sz="1400" b="1" dirty="0"/>
              <a:t> </a:t>
            </a:r>
            <a:r>
              <a:rPr lang="en-US" altLang="ja-JP" sz="1400" b="1" dirty="0"/>
              <a:t>Versicolor:50,</a:t>
            </a:r>
            <a:r>
              <a:rPr lang="ja-JP" altLang="en-US" sz="1400" b="1" dirty="0"/>
              <a:t> </a:t>
            </a:r>
            <a:r>
              <a:rPr lang="en-US" altLang="ja-JP" sz="1400" b="1" dirty="0"/>
              <a:t>Virginica:50</a:t>
            </a:r>
            <a:r>
              <a:rPr lang="ja-JP" altLang="en-US" sz="1400" b="1" dirty="0"/>
              <a:t>）</a:t>
            </a:r>
            <a:endParaRPr lang="en-US" altLang="ja-JP" sz="1400" b="1" dirty="0"/>
          </a:p>
          <a:p>
            <a:endParaRPr lang="en-US" altLang="ja-JP" sz="1400" b="1" dirty="0"/>
          </a:p>
          <a:p>
            <a:r>
              <a:rPr lang="ja-JP" altLang="en-US" sz="1400" b="1" dirty="0"/>
              <a:t>説明変数</a:t>
            </a:r>
            <a:r>
              <a:rPr lang="en-US" altLang="ja-JP" sz="1400" b="1" dirty="0"/>
              <a:t>(</a:t>
            </a:r>
            <a:r>
              <a:rPr lang="ja-JP" altLang="en-US" sz="1400" b="1" dirty="0"/>
              <a:t>要素数</a:t>
            </a:r>
            <a:r>
              <a:rPr lang="en-US" altLang="ja-JP" sz="1400" b="1" dirty="0"/>
              <a:t>:</a:t>
            </a:r>
            <a:r>
              <a:rPr lang="ja-JP" altLang="en-US" sz="1400" b="1" dirty="0"/>
              <a:t> </a:t>
            </a:r>
            <a:r>
              <a:rPr lang="en-US" altLang="ja-JP" sz="1400" b="1" dirty="0"/>
              <a:t>4)</a:t>
            </a:r>
          </a:p>
          <a:p>
            <a:r>
              <a:rPr lang="ja-JP" altLang="en-US" sz="1400" b="1" dirty="0"/>
              <a:t>・</a:t>
            </a:r>
            <a:r>
              <a:rPr lang="en-US" altLang="ja-JP" sz="1400" b="1" dirty="0"/>
              <a:t>petal length(</a:t>
            </a:r>
            <a:r>
              <a:rPr lang="ja-JP" altLang="en-US" sz="1400" b="1" dirty="0"/>
              <a:t>花弁の長さ</a:t>
            </a:r>
            <a:r>
              <a:rPr lang="en-US" altLang="ja-JP" sz="1400" b="1" dirty="0"/>
              <a:t>)</a:t>
            </a:r>
          </a:p>
          <a:p>
            <a:r>
              <a:rPr lang="ja-JP" altLang="en-US" sz="1400" b="1" dirty="0"/>
              <a:t>・</a:t>
            </a:r>
            <a:r>
              <a:rPr lang="en-US" altLang="ja-JP" sz="1400" b="1" dirty="0"/>
              <a:t>petal width(</a:t>
            </a:r>
            <a:r>
              <a:rPr lang="ja-JP" altLang="en-US" sz="1400" b="1" dirty="0"/>
              <a:t>花弁の幅</a:t>
            </a:r>
            <a:r>
              <a:rPr lang="en-US" altLang="ja-JP" sz="1400" b="1" dirty="0"/>
              <a:t>)</a:t>
            </a:r>
          </a:p>
          <a:p>
            <a:r>
              <a:rPr lang="ja-JP" altLang="en-US" sz="1400" b="1" dirty="0"/>
              <a:t>・</a:t>
            </a:r>
            <a:r>
              <a:rPr lang="en-US" altLang="ja-JP" sz="1400" b="1" dirty="0"/>
              <a:t>sepal length(</a:t>
            </a:r>
            <a:r>
              <a:rPr lang="ja-JP" altLang="en-US" sz="1400" b="1" dirty="0" err="1"/>
              <a:t>がく</a:t>
            </a:r>
            <a:r>
              <a:rPr lang="ja-JP" altLang="en-US" sz="1400" b="1" dirty="0"/>
              <a:t>片の長さ</a:t>
            </a:r>
            <a:r>
              <a:rPr lang="en-US" altLang="ja-JP" sz="1400" b="1" dirty="0"/>
              <a:t>)</a:t>
            </a:r>
          </a:p>
          <a:p>
            <a:r>
              <a:rPr lang="ja-JP" altLang="en-US" sz="1400" b="1" dirty="0"/>
              <a:t>・</a:t>
            </a:r>
            <a:r>
              <a:rPr lang="en-US" altLang="ja-JP" sz="1400" b="1" dirty="0"/>
              <a:t>sepal width(</a:t>
            </a:r>
            <a:r>
              <a:rPr lang="ja-JP" altLang="en-US" sz="1400" b="1" dirty="0"/>
              <a:t>がく片の幅</a:t>
            </a:r>
            <a:r>
              <a:rPr lang="en-US" altLang="ja-JP" sz="1400" b="1" dirty="0"/>
              <a:t>)</a:t>
            </a:r>
          </a:p>
          <a:p>
            <a:endParaRPr lang="en-US" altLang="ja-JP" sz="1400" b="1" dirty="0"/>
          </a:p>
          <a:p>
            <a:r>
              <a:rPr lang="ja-JP" altLang="en-US" sz="1400" b="1" dirty="0"/>
              <a:t>目的変数のラベル</a:t>
            </a:r>
            <a:r>
              <a:rPr lang="en-US" altLang="ja-JP" sz="1400" b="1" dirty="0"/>
              <a:t>(3</a:t>
            </a:r>
            <a:r>
              <a:rPr lang="ja-JP" altLang="en-US" sz="1400" b="1" dirty="0"/>
              <a:t>種類</a:t>
            </a:r>
            <a:r>
              <a:rPr lang="en-US" altLang="ja-JP" sz="1400" b="1" dirty="0"/>
              <a:t>)</a:t>
            </a:r>
          </a:p>
          <a:p>
            <a:r>
              <a:rPr lang="ja-JP" altLang="en-US" sz="1400" b="1" dirty="0"/>
              <a:t>・</a:t>
            </a:r>
            <a:r>
              <a:rPr lang="en-US" altLang="ja-JP" sz="1400" b="1" dirty="0"/>
              <a:t>Setosa</a:t>
            </a:r>
          </a:p>
          <a:p>
            <a:r>
              <a:rPr lang="ja-JP" altLang="en-US" sz="1400" b="1" dirty="0"/>
              <a:t>・</a:t>
            </a:r>
            <a:r>
              <a:rPr lang="en-US" altLang="ja-JP" sz="1400" b="1" dirty="0"/>
              <a:t>Versicolor</a:t>
            </a:r>
          </a:p>
          <a:p>
            <a:r>
              <a:rPr lang="ja-JP" altLang="en-US" sz="1400" b="1" dirty="0"/>
              <a:t>・</a:t>
            </a:r>
            <a:r>
              <a:rPr lang="en-US" altLang="ja-JP" sz="1400" b="1" dirty="0"/>
              <a:t>Virginica</a:t>
            </a:r>
          </a:p>
        </p:txBody>
      </p:sp>
      <p:sp>
        <p:nvSpPr>
          <p:cNvPr id="27" name="四角形: 角を丸くする 27">
            <a:extLst>
              <a:ext uri="{FF2B5EF4-FFF2-40B4-BE49-F238E27FC236}">
                <a16:creationId xmlns:a16="http://schemas.microsoft.com/office/drawing/2014/main" id="{4349114F-0713-4838-92FC-2E4CA80546DA}"/>
              </a:ext>
            </a:extLst>
          </p:cNvPr>
          <p:cNvSpPr>
            <a:spLocks noChangeArrowheads="1"/>
          </p:cNvSpPr>
          <p:nvPr/>
        </p:nvSpPr>
        <p:spPr bwMode="auto">
          <a:xfrm>
            <a:off x="544299" y="3832288"/>
            <a:ext cx="4821237" cy="2568363"/>
          </a:xfrm>
          <a:prstGeom prst="roundRect">
            <a:avLst>
              <a:gd name="adj" fmla="val 4380"/>
            </a:avLst>
          </a:prstGeom>
          <a:solidFill>
            <a:srgbClr val="FEEDE6"/>
          </a:solidFill>
          <a:ln w="19050" algn="ctr">
            <a:solidFill>
              <a:srgbClr val="F36C37"/>
            </a:solidFill>
            <a:round/>
            <a:headEnd/>
            <a:tailEnd/>
          </a:ln>
        </p:spPr>
        <p:txBody>
          <a:bodyPr wrap="none" anchor="ctr"/>
          <a:lstStyle>
            <a:lvl1pPr>
              <a:spcBef>
                <a:spcPct val="20000"/>
              </a:spcBef>
              <a:buClr>
                <a:schemeClr val="tx1"/>
              </a:buClr>
              <a:buFont typeface="Wingdings" panose="05000000000000000000" pitchFamily="2" charset="2"/>
              <a:buChar char="n"/>
              <a:defRPr kumimoji="1" sz="2800">
                <a:solidFill>
                  <a:srgbClr val="494949"/>
                </a:solidFill>
                <a:latin typeface="メイリオ" panose="020B0604030504040204" pitchFamily="50" charset="-128"/>
                <a:ea typeface="メイリオ" panose="020B0604030504040204" pitchFamily="50" charset="-128"/>
              </a:defRPr>
            </a:lvl1pPr>
            <a:lvl2pPr marL="742950" indent="-285750">
              <a:spcBef>
                <a:spcPct val="20000"/>
              </a:spcBef>
              <a:buClr>
                <a:schemeClr val="tx1"/>
              </a:buClr>
              <a:buFont typeface="Wingdings" panose="05000000000000000000" pitchFamily="2" charset="2"/>
              <a:buChar char="l"/>
              <a:defRPr kumimoji="1" sz="2800">
                <a:solidFill>
                  <a:srgbClr val="494949"/>
                </a:solidFill>
                <a:latin typeface="メイリオ" panose="020B0604030504040204" pitchFamily="50" charset="-128"/>
                <a:ea typeface="メイリオ" panose="020B0604030504040204" pitchFamily="50" charset="-128"/>
              </a:defRPr>
            </a:lvl2pPr>
            <a:lvl3pPr marL="1143000" indent="-228600">
              <a:spcBef>
                <a:spcPct val="20000"/>
              </a:spcBef>
              <a:buClr>
                <a:schemeClr val="tx1"/>
              </a:buClr>
              <a:buFont typeface="Arial" panose="020B0604020202020204" pitchFamily="34" charset="0"/>
              <a:buChar char="•"/>
              <a:defRPr kumimoji="1" sz="2400">
                <a:solidFill>
                  <a:srgbClr val="494949"/>
                </a:solidFill>
                <a:latin typeface="メイリオ" panose="020B0604030504040204" pitchFamily="50" charset="-128"/>
                <a:ea typeface="メイリオ" panose="020B0604030504040204" pitchFamily="50" charset="-128"/>
              </a:defRPr>
            </a:lvl3pPr>
            <a:lvl4pPr marL="1600200" indent="-228600">
              <a:spcBef>
                <a:spcPct val="20000"/>
              </a:spcBef>
              <a:buClr>
                <a:schemeClr val="tx1"/>
              </a:buClr>
              <a:buFont typeface="Arial" panose="020B0604020202020204" pitchFamily="34" charset="0"/>
              <a:buChar char="•"/>
              <a:defRPr kumimoji="1" sz="2400">
                <a:solidFill>
                  <a:srgbClr val="494949"/>
                </a:solidFill>
                <a:latin typeface="メイリオ" panose="020B0604030504040204" pitchFamily="50" charset="-128"/>
                <a:ea typeface="メイリオ" panose="020B0604030504040204" pitchFamily="50" charset="-128"/>
              </a:defRPr>
            </a:lvl4pPr>
            <a:lvl5pPr marL="2057400" indent="-228600">
              <a:spcBef>
                <a:spcPct val="20000"/>
              </a:spcBef>
              <a:buClr>
                <a:schemeClr val="tx1"/>
              </a:buClr>
              <a:buFont typeface="Arial" panose="020B0604020202020204" pitchFamily="34" charset="0"/>
              <a:buChar char="•"/>
              <a:defRPr kumimoji="1" sz="2400">
                <a:solidFill>
                  <a:srgbClr val="494949"/>
                </a:solidFill>
                <a:latin typeface="メイリオ" panose="020B0604030504040204" pitchFamily="50" charset="-128"/>
                <a:ea typeface="メイリオ" panose="020B0604030504040204" pitchFamily="50" charset="-128"/>
              </a:defRPr>
            </a:lvl5pPr>
            <a:lvl6pPr marL="2514600" indent="-228600" defTabSz="457200" eaLnBrk="0" fontAlgn="base" hangingPunct="0">
              <a:spcBef>
                <a:spcPct val="20000"/>
              </a:spcBef>
              <a:spcAft>
                <a:spcPct val="0"/>
              </a:spcAft>
              <a:buClr>
                <a:schemeClr val="tx1"/>
              </a:buClr>
              <a:buFont typeface="Arial" panose="020B0604020202020204" pitchFamily="34" charset="0"/>
              <a:buChar char="•"/>
              <a:defRPr kumimoji="1" sz="2400">
                <a:solidFill>
                  <a:srgbClr val="494949"/>
                </a:solidFill>
                <a:latin typeface="メイリオ" panose="020B0604030504040204" pitchFamily="50" charset="-128"/>
                <a:ea typeface="メイリオ" panose="020B0604030504040204" pitchFamily="50" charset="-128"/>
              </a:defRPr>
            </a:lvl6pPr>
            <a:lvl7pPr marL="2971800" indent="-228600" defTabSz="457200" eaLnBrk="0" fontAlgn="base" hangingPunct="0">
              <a:spcBef>
                <a:spcPct val="20000"/>
              </a:spcBef>
              <a:spcAft>
                <a:spcPct val="0"/>
              </a:spcAft>
              <a:buClr>
                <a:schemeClr val="tx1"/>
              </a:buClr>
              <a:buFont typeface="Arial" panose="020B0604020202020204" pitchFamily="34" charset="0"/>
              <a:buChar char="•"/>
              <a:defRPr kumimoji="1" sz="2400">
                <a:solidFill>
                  <a:srgbClr val="494949"/>
                </a:solidFill>
                <a:latin typeface="メイリオ" panose="020B0604030504040204" pitchFamily="50" charset="-128"/>
                <a:ea typeface="メイリオ" panose="020B0604030504040204" pitchFamily="50" charset="-128"/>
              </a:defRPr>
            </a:lvl7pPr>
            <a:lvl8pPr marL="3429000" indent="-228600" defTabSz="457200" eaLnBrk="0" fontAlgn="base" hangingPunct="0">
              <a:spcBef>
                <a:spcPct val="20000"/>
              </a:spcBef>
              <a:spcAft>
                <a:spcPct val="0"/>
              </a:spcAft>
              <a:buClr>
                <a:schemeClr val="tx1"/>
              </a:buClr>
              <a:buFont typeface="Arial" panose="020B0604020202020204" pitchFamily="34" charset="0"/>
              <a:buChar char="•"/>
              <a:defRPr kumimoji="1" sz="2400">
                <a:solidFill>
                  <a:srgbClr val="494949"/>
                </a:solidFill>
                <a:latin typeface="メイリオ" panose="020B0604030504040204" pitchFamily="50" charset="-128"/>
                <a:ea typeface="メイリオ" panose="020B0604030504040204" pitchFamily="50" charset="-128"/>
              </a:defRPr>
            </a:lvl8pPr>
            <a:lvl9pPr marL="3886200" indent="-228600" defTabSz="457200" eaLnBrk="0" fontAlgn="base" hangingPunct="0">
              <a:spcBef>
                <a:spcPct val="20000"/>
              </a:spcBef>
              <a:spcAft>
                <a:spcPct val="0"/>
              </a:spcAft>
              <a:buClr>
                <a:schemeClr val="tx1"/>
              </a:buClr>
              <a:buFont typeface="Arial" panose="020B0604020202020204" pitchFamily="34" charset="0"/>
              <a:buChar char="•"/>
              <a:defRPr kumimoji="1" sz="2400">
                <a:solidFill>
                  <a:srgbClr val="494949"/>
                </a:solidFill>
                <a:latin typeface="メイリオ" panose="020B0604030504040204" pitchFamily="50" charset="-128"/>
                <a:ea typeface="メイリオ" panose="020B0604030504040204" pitchFamily="50" charset="-128"/>
              </a:defRPr>
            </a:lvl9pPr>
          </a:lstStyle>
          <a:p>
            <a:pPr algn="ctr">
              <a:spcBef>
                <a:spcPct val="0"/>
              </a:spcBef>
              <a:buClrTx/>
              <a:buFontTx/>
              <a:buNone/>
            </a:pPr>
            <a:endParaRPr lang="ja-JP" altLang="en-US" sz="2400">
              <a:solidFill>
                <a:schemeClr val="bg1"/>
              </a:solidFill>
              <a:latin typeface="Calibri" panose="020F0502020204030204" pitchFamily="34" charset="0"/>
            </a:endParaRPr>
          </a:p>
        </p:txBody>
      </p:sp>
      <p:grpSp>
        <p:nvGrpSpPr>
          <p:cNvPr id="28" name="グループ化 28">
            <a:extLst>
              <a:ext uri="{FF2B5EF4-FFF2-40B4-BE49-F238E27FC236}">
                <a16:creationId xmlns:a16="http://schemas.microsoft.com/office/drawing/2014/main" id="{58E3FD69-57C3-4FBF-B6C5-22DFE04849AF}"/>
              </a:ext>
            </a:extLst>
          </p:cNvPr>
          <p:cNvGrpSpPr>
            <a:grpSpLocks/>
          </p:cNvGrpSpPr>
          <p:nvPr/>
        </p:nvGrpSpPr>
        <p:grpSpPr bwMode="auto">
          <a:xfrm>
            <a:off x="1023351" y="3604059"/>
            <a:ext cx="3854388" cy="460899"/>
            <a:chOff x="2154608" y="3539394"/>
            <a:chExt cx="6825505" cy="419027"/>
          </a:xfrm>
        </p:grpSpPr>
        <p:sp>
          <p:nvSpPr>
            <p:cNvPr id="29" name="四角形: 角を丸くする 28">
              <a:extLst>
                <a:ext uri="{FF2B5EF4-FFF2-40B4-BE49-F238E27FC236}">
                  <a16:creationId xmlns:a16="http://schemas.microsoft.com/office/drawing/2014/main" id="{F174F860-30F4-45C1-B4A5-2CA254737C25}"/>
                </a:ext>
              </a:extLst>
            </p:cNvPr>
            <p:cNvSpPr/>
            <p:nvPr/>
          </p:nvSpPr>
          <p:spPr bwMode="auto">
            <a:xfrm>
              <a:off x="2154608" y="3539394"/>
              <a:ext cx="6825505" cy="394016"/>
            </a:xfrm>
            <a:prstGeom prst="roundRect">
              <a:avLst>
                <a:gd name="adj" fmla="val 50000"/>
              </a:avLst>
            </a:prstGeom>
            <a:solidFill>
              <a:srgbClr val="F36C37"/>
            </a:solidFill>
            <a:ln w="19050" algn="ctr">
              <a:noFill/>
              <a:prstDash val="dash"/>
              <a:round/>
              <a:headEnd/>
              <a:tailEnd/>
            </a:ln>
            <a:effectLst/>
          </p:spPr>
          <p:txBody>
            <a:bodyPr wrap="none" anchor="ctr"/>
            <a:lstStyle/>
            <a:p>
              <a:pPr algn="ctr">
                <a:defRPr/>
              </a:pPr>
              <a:endParaRPr kumimoji="1" lang="ja-JP" altLang="en-US" sz="2400" b="1" dirty="0">
                <a:solidFill>
                  <a:schemeClr val="bg1"/>
                </a:solidFill>
                <a:latin typeface="+mn-ea"/>
              </a:endParaRPr>
            </a:p>
          </p:txBody>
        </p:sp>
        <p:sp>
          <p:nvSpPr>
            <p:cNvPr id="30" name="正方形/長方形 29">
              <a:extLst>
                <a:ext uri="{FF2B5EF4-FFF2-40B4-BE49-F238E27FC236}">
                  <a16:creationId xmlns:a16="http://schemas.microsoft.com/office/drawing/2014/main" id="{58984700-DF9B-4970-9832-A06D6D233079}"/>
                </a:ext>
              </a:extLst>
            </p:cNvPr>
            <p:cNvSpPr/>
            <p:nvPr/>
          </p:nvSpPr>
          <p:spPr>
            <a:xfrm>
              <a:off x="4577523" y="3558632"/>
              <a:ext cx="1979673" cy="399789"/>
            </a:xfrm>
            <a:prstGeom prst="rect">
              <a:avLst/>
            </a:prstGeom>
            <a:noFill/>
            <a:ln w="19050" algn="ctr">
              <a:noFill/>
              <a:prstDash val="dash"/>
              <a:round/>
              <a:headEnd/>
              <a:tailEnd/>
            </a:ln>
            <a:effectLst/>
          </p:spPr>
          <p:txBody>
            <a:bodyPr wrap="none" anchor="ctr"/>
            <a:lstStyle/>
            <a:p>
              <a:pPr algn="ctr">
                <a:defRPr/>
              </a:pPr>
              <a:r>
                <a:rPr lang="en-US" altLang="ja-JP" sz="2000" b="1" spc="150" dirty="0">
                  <a:solidFill>
                    <a:schemeClr val="bg1"/>
                  </a:solidFill>
                  <a:latin typeface="+mn-ea"/>
                </a:rPr>
                <a:t>iris</a:t>
              </a:r>
              <a:r>
                <a:rPr lang="ja-JP" altLang="en-US" sz="2000" b="1" spc="150" dirty="0">
                  <a:solidFill>
                    <a:schemeClr val="bg1"/>
                  </a:solidFill>
                  <a:latin typeface="+mn-ea"/>
                </a:rPr>
                <a:t>データセットとは</a:t>
              </a:r>
              <a:endParaRPr lang="en-US" altLang="ja-JP" sz="2000" b="1" spc="150" dirty="0">
                <a:solidFill>
                  <a:schemeClr val="bg1"/>
                </a:solidFill>
                <a:latin typeface="+mn-ea"/>
              </a:endParaRPr>
            </a:p>
          </p:txBody>
        </p:sp>
      </p:grpSp>
      <p:sp>
        <p:nvSpPr>
          <p:cNvPr id="31" name="テキスト ボックス 30">
            <a:extLst>
              <a:ext uri="{FF2B5EF4-FFF2-40B4-BE49-F238E27FC236}">
                <a16:creationId xmlns:a16="http://schemas.microsoft.com/office/drawing/2014/main" id="{3D8F621F-8B3E-4116-928D-F4C10C15C702}"/>
              </a:ext>
            </a:extLst>
          </p:cNvPr>
          <p:cNvSpPr txBox="1"/>
          <p:nvPr/>
        </p:nvSpPr>
        <p:spPr>
          <a:xfrm>
            <a:off x="699303" y="4473757"/>
            <a:ext cx="4502485" cy="1317625"/>
          </a:xfrm>
          <a:prstGeom prst="rect">
            <a:avLst/>
          </a:prstGeom>
          <a:noFill/>
          <a:ln w="19050" algn="ctr">
            <a:noFill/>
            <a:prstDash val="dash"/>
            <a:round/>
            <a:headEnd/>
            <a:tailEnd/>
          </a:ln>
          <a:effectLst/>
        </p:spPr>
        <p:txBody>
          <a:bodyPr anchor="ctr"/>
          <a:lstStyle>
            <a:defPPr>
              <a:defRPr lang="ja-JP"/>
            </a:defPPr>
            <a:lvl1pPr>
              <a:lnSpc>
                <a:spcPct val="120000"/>
              </a:lnSpc>
              <a:defRPr sz="1200" b="1" spc="150">
                <a:latin typeface="+mj-ea"/>
                <a:ea typeface="+mj-ea"/>
              </a:defRPr>
            </a:lvl1pPr>
            <a:lvl2pPr marL="914400" indent="-457200" eaLnBrk="1" hangingPunct="1">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eaLnBrk="1" hangingPunct="1">
              <a:spcBef>
                <a:spcPct val="20000"/>
              </a:spcBef>
              <a:buClr>
                <a:schemeClr val="tx1"/>
              </a:buClr>
              <a:buFont typeface="HGPｺﾞｼｯｸE" pitchFamily="50" charset="-128"/>
              <a:buChar char="-"/>
              <a:defRPr sz="1800">
                <a:latin typeface="Meiryo UI" panose="020B0604030504040204" pitchFamily="50" charset="-128"/>
                <a:ea typeface="Meiryo UI" panose="020B0604030504040204" pitchFamily="50" charset="-128"/>
              </a:defRPr>
            </a:lvl3pPr>
            <a:lvl4pPr marL="1600200" indent="-228600" eaLnBrk="1" hangingPunct="1">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eaLnBrk="1" hangingPunct="1">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defRPr>
                <a:latin typeface="+mn-lt"/>
                <a:ea typeface="+mn-ea"/>
              </a:defRPr>
            </a:lvl6pPr>
            <a:lvl7pPr marL="2971800" indent="-228600" fontAlgn="base">
              <a:spcBef>
                <a:spcPct val="20000"/>
              </a:spcBef>
              <a:spcAft>
                <a:spcPct val="0"/>
              </a:spcAft>
              <a:buClr>
                <a:schemeClr val="tx1"/>
              </a:buClr>
              <a:buFont typeface="Wingdings" pitchFamily="2" charset="2"/>
              <a:defRPr>
                <a:latin typeface="+mn-lt"/>
                <a:ea typeface="+mn-ea"/>
              </a:defRPr>
            </a:lvl7pPr>
            <a:lvl8pPr marL="3429000" indent="-228600" fontAlgn="base">
              <a:spcBef>
                <a:spcPct val="20000"/>
              </a:spcBef>
              <a:spcAft>
                <a:spcPct val="0"/>
              </a:spcAft>
              <a:buClr>
                <a:schemeClr val="tx1"/>
              </a:buClr>
              <a:buFont typeface="Wingdings" pitchFamily="2" charset="2"/>
              <a:defRPr>
                <a:latin typeface="+mn-lt"/>
                <a:ea typeface="+mn-ea"/>
              </a:defRPr>
            </a:lvl8pPr>
            <a:lvl9pPr marL="3886200" indent="-228600" fontAlgn="base">
              <a:spcBef>
                <a:spcPct val="20000"/>
              </a:spcBef>
              <a:spcAft>
                <a:spcPct val="0"/>
              </a:spcAft>
              <a:buClr>
                <a:schemeClr val="tx1"/>
              </a:buClr>
              <a:buFont typeface="Wingdings" pitchFamily="2" charset="2"/>
              <a:defRPr>
                <a:latin typeface="+mn-lt"/>
                <a:ea typeface="+mn-ea"/>
              </a:defRPr>
            </a:lvl9pPr>
          </a:lstStyle>
          <a:p>
            <a:pPr>
              <a:defRPr/>
            </a:pPr>
            <a:r>
              <a:rPr lang="ja-JP" altLang="en-US" sz="1600" spc="0" dirty="0">
                <a:solidFill>
                  <a:schemeClr val="tx1">
                    <a:lumMod val="75000"/>
                    <a:lumOff val="25000"/>
                  </a:schemeClr>
                </a:solidFill>
              </a:rPr>
              <a:t>機械学習の多値分類のサンプルとして非常によく用いられるデータセットです。</a:t>
            </a:r>
            <a:r>
              <a:rPr lang="en-US" altLang="ja-JP" sz="1600" spc="0" dirty="0">
                <a:solidFill>
                  <a:schemeClr val="tx1">
                    <a:lumMod val="75000"/>
                    <a:lumOff val="25000"/>
                  </a:schemeClr>
                </a:solidFill>
              </a:rPr>
              <a:t>scikit-learn</a:t>
            </a:r>
            <a:r>
              <a:rPr lang="ja-JP" altLang="en-US" sz="1600" spc="0" dirty="0">
                <a:solidFill>
                  <a:schemeClr val="tx1">
                    <a:lumMod val="75000"/>
                    <a:lumOff val="25000"/>
                  </a:schemeClr>
                </a:solidFill>
              </a:rPr>
              <a:t>などのライブラリから簡単にデータをダウンロードするライブラリが用意されており、機械学習の練習をしたりライブラリを試したりという用途によく利用されます。</a:t>
            </a:r>
            <a:endParaRPr lang="en-US" altLang="ja-JP" sz="1600" spc="0" dirty="0">
              <a:solidFill>
                <a:schemeClr val="tx1">
                  <a:lumMod val="75000"/>
                  <a:lumOff val="25000"/>
                </a:schemeClr>
              </a:solidFill>
            </a:endParaRPr>
          </a:p>
        </p:txBody>
      </p:sp>
    </p:spTree>
    <p:extLst>
      <p:ext uri="{BB962C8B-B14F-4D97-AF65-F5344CB8AC3E}">
        <p14:creationId xmlns:p14="http://schemas.microsoft.com/office/powerpoint/2010/main" val="2639097422"/>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kumimoji="1" lang="ja-JP" altLang="en-US" dirty="0"/>
              <a:t>（参考）演習結果についての考察</a:t>
            </a:r>
          </a:p>
        </p:txBody>
      </p:sp>
      <p:sp>
        <p:nvSpPr>
          <p:cNvPr id="5" name="スライド番号プレースホルダー 4">
            <a:extLst>
              <a:ext uri="{FF2B5EF4-FFF2-40B4-BE49-F238E27FC236}">
                <a16:creationId xmlns:a16="http://schemas.microsoft.com/office/drawing/2014/main" id="{C905B90A-465B-402F-BC68-6932C2B00E04}"/>
              </a:ext>
            </a:extLst>
          </p:cNvPr>
          <p:cNvSpPr>
            <a:spLocks noGrp="1"/>
          </p:cNvSpPr>
          <p:nvPr>
            <p:ph type="sldNum" sz="quarter" idx="10"/>
          </p:nvPr>
        </p:nvSpPr>
        <p:spPr/>
        <p:txBody>
          <a:bodyPr/>
          <a:lstStyle/>
          <a:p>
            <a:fld id="{5D750650-B10A-47BF-93C2-E1678438B37A}" type="slidenum">
              <a:rPr kumimoji="1" lang="ja-JP" altLang="en-US" smtClean="0"/>
              <a:pPr/>
              <a:t>224</a:t>
            </a:fld>
            <a:endParaRPr kumimoji="1" lang="ja-JP" altLang="en-US"/>
          </a:p>
        </p:txBody>
      </p:sp>
      <p:sp>
        <p:nvSpPr>
          <p:cNvPr id="44" name="コンテンツ プレースホルダー 2">
            <a:extLst>
              <a:ext uri="{FF2B5EF4-FFF2-40B4-BE49-F238E27FC236}">
                <a16:creationId xmlns:a16="http://schemas.microsoft.com/office/drawing/2014/main" id="{B3D92D94-F3CA-454D-BB9C-FE1BC81DCE4A}"/>
              </a:ext>
            </a:extLst>
          </p:cNvPr>
          <p:cNvSpPr txBox="1">
            <a:spLocks/>
          </p:cNvSpPr>
          <p:nvPr/>
        </p:nvSpPr>
        <p:spPr bwMode="auto">
          <a:xfrm>
            <a:off x="672811" y="1007975"/>
            <a:ext cx="10752427" cy="363736"/>
          </a:xfrm>
          <a:prstGeom prst="rect">
            <a:avLst/>
          </a:prstGeom>
        </p:spPr>
        <p:txBody>
          <a:bodyPr vert="horz" wrap="square" lIns="91440" tIns="45720" rIns="91440" bIns="45720" rtlCol="0" anchor="ctr">
            <a:noAutofit/>
          </a:bodyPr>
          <a:lstStyle>
            <a:lvl1pPr marL="357188" marR="0" indent="-357188"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n"/>
              <a:tabLst/>
              <a:defRPr kumimoji="1" lang="en-US" altLang="ja-JP"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1pPr>
            <a:lvl2pPr marL="742950" marR="0" indent="-28575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l"/>
              <a:tabLst/>
              <a:defRPr kumimoji="1" lang="ja-JP" altLang="en-US"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2pPr>
            <a:lvl3pPr marL="1143000" marR="0" indent="-2286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3pPr>
            <a:lvl4pPr marL="1714500" marR="0" indent="-3429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4pPr>
            <a:lvl5pPr marL="2114550" marR="0" indent="-28575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nSpc>
                <a:spcPct val="120000"/>
              </a:lnSpc>
              <a:spcBef>
                <a:spcPts val="0"/>
              </a:spcBef>
              <a:spcAft>
                <a:spcPts val="2400"/>
              </a:spcAft>
              <a:buClr>
                <a:srgbClr val="F36C37"/>
              </a:buClr>
              <a:buNone/>
            </a:pPr>
            <a:r>
              <a:rPr lang="ja-JP" altLang="en-US" sz="1800" b="1" dirty="0">
                <a:solidFill>
                  <a:srgbClr val="F36C37"/>
                </a:solidFill>
              </a:rPr>
              <a:t>標準化の効果があまり出なかった？</a:t>
            </a:r>
          </a:p>
        </p:txBody>
      </p:sp>
      <p:cxnSp>
        <p:nvCxnSpPr>
          <p:cNvPr id="45" name="直線コネクタ 44">
            <a:extLst>
              <a:ext uri="{FF2B5EF4-FFF2-40B4-BE49-F238E27FC236}">
                <a16:creationId xmlns:a16="http://schemas.microsoft.com/office/drawing/2014/main" id="{E1148463-77B1-47A7-84EE-5652046C49E8}"/>
              </a:ext>
            </a:extLst>
          </p:cNvPr>
          <p:cNvCxnSpPr>
            <a:cxnSpLocks/>
          </p:cNvCxnSpPr>
          <p:nvPr/>
        </p:nvCxnSpPr>
        <p:spPr>
          <a:xfrm>
            <a:off x="766764" y="1425082"/>
            <a:ext cx="10658475" cy="0"/>
          </a:xfrm>
          <a:prstGeom prst="line">
            <a:avLst/>
          </a:prstGeom>
          <a:ln>
            <a:solidFill>
              <a:srgbClr val="F36C37"/>
            </a:solidFill>
          </a:ln>
        </p:spPr>
        <p:style>
          <a:lnRef idx="1">
            <a:schemeClr val="accent1"/>
          </a:lnRef>
          <a:fillRef idx="0">
            <a:schemeClr val="accent1"/>
          </a:fillRef>
          <a:effectRef idx="0">
            <a:schemeClr val="accent1"/>
          </a:effectRef>
          <a:fontRef idx="minor">
            <a:schemeClr val="tx1"/>
          </a:fontRef>
        </p:style>
      </p:cxnSp>
      <p:sp>
        <p:nvSpPr>
          <p:cNvPr id="46" name="正方形/長方形 45">
            <a:extLst>
              <a:ext uri="{FF2B5EF4-FFF2-40B4-BE49-F238E27FC236}">
                <a16:creationId xmlns:a16="http://schemas.microsoft.com/office/drawing/2014/main" id="{04B95193-9F68-4FA7-859F-3EE6137B5DAA}"/>
              </a:ext>
            </a:extLst>
          </p:cNvPr>
          <p:cNvSpPr/>
          <p:nvPr/>
        </p:nvSpPr>
        <p:spPr bwMode="auto">
          <a:xfrm>
            <a:off x="1002583" y="1570789"/>
            <a:ext cx="10168171" cy="3414449"/>
          </a:xfrm>
          <a:prstGeom prst="rect">
            <a:avLst/>
          </a:prstGeom>
          <a:solidFill>
            <a:srgbClr val="FFF4E1"/>
          </a:solidFill>
          <a:ln w="19050" algn="ctr">
            <a:noFill/>
            <a:prstDash val="dash"/>
            <a:round/>
            <a:headEnd/>
            <a:tailEnd/>
          </a:ln>
          <a:effectLst/>
        </p:spPr>
        <p:txBody>
          <a:bodyPr wrap="square" lIns="324000" tIns="144000" bIns="72000" rtlCol="0" anchor="ctr"/>
          <a:lstStyle/>
          <a:p>
            <a:pPr marL="0" lvl="2">
              <a:buClr>
                <a:srgbClr val="F36C37"/>
              </a:buClr>
            </a:pPr>
            <a:r>
              <a:rPr lang="ja-JP" altLang="en-US" sz="1600" b="1" dirty="0">
                <a:solidFill>
                  <a:schemeClr val="tx1">
                    <a:lumMod val="75000"/>
                    <a:lumOff val="25000"/>
                  </a:schemeClr>
                </a:solidFill>
                <a:latin typeface="+mn-ea"/>
              </a:rPr>
              <a:t>　先ほど行ったアヤメの分類では標準化をする前と後でほとんど結果が変わらなかった、あるいはわずかに悪化したということもあると思います。原因として考えられるのは、このデータはもともとスケールがほとんどそろっているからということが考えられます。</a:t>
            </a:r>
            <a:endParaRPr lang="en-US" altLang="ja-JP" sz="1600" b="1" dirty="0">
              <a:solidFill>
                <a:schemeClr val="tx1">
                  <a:lumMod val="75000"/>
                  <a:lumOff val="25000"/>
                </a:schemeClr>
              </a:solidFill>
              <a:latin typeface="+mn-ea"/>
            </a:endParaRPr>
          </a:p>
          <a:p>
            <a:pPr marL="0" lvl="2">
              <a:buClr>
                <a:srgbClr val="F36C37"/>
              </a:buClr>
            </a:pPr>
            <a:r>
              <a:rPr lang="ja-JP" altLang="en-US" sz="1600" b="1" dirty="0">
                <a:solidFill>
                  <a:schemeClr val="tx1">
                    <a:lumMod val="75000"/>
                    <a:lumOff val="25000"/>
                  </a:schemeClr>
                </a:solidFill>
                <a:latin typeface="+mn-ea"/>
              </a:rPr>
              <a:t>　また、すべてで</a:t>
            </a:r>
            <a:r>
              <a:rPr lang="en-US" altLang="ja-JP" sz="1600" b="1" dirty="0">
                <a:solidFill>
                  <a:schemeClr val="tx1">
                    <a:lumMod val="75000"/>
                    <a:lumOff val="25000"/>
                  </a:schemeClr>
                </a:solidFill>
                <a:latin typeface="+mn-ea"/>
              </a:rPr>
              <a:t>150</a:t>
            </a:r>
            <a:r>
              <a:rPr lang="ja-JP" altLang="en-US" sz="1600" b="1" dirty="0">
                <a:solidFill>
                  <a:schemeClr val="tx1">
                    <a:lumMod val="75000"/>
                    <a:lumOff val="25000"/>
                  </a:schemeClr>
                </a:solidFill>
                <a:latin typeface="+mn-ea"/>
              </a:rPr>
              <a:t>件のデータしかないため、訓練データ</a:t>
            </a:r>
            <a:r>
              <a:rPr lang="en-US" altLang="ja-JP" sz="1600" b="1" dirty="0">
                <a:solidFill>
                  <a:schemeClr val="tx1">
                    <a:lumMod val="75000"/>
                    <a:lumOff val="25000"/>
                  </a:schemeClr>
                </a:solidFill>
                <a:latin typeface="+mn-ea"/>
              </a:rPr>
              <a:t>70%</a:t>
            </a:r>
            <a:r>
              <a:rPr lang="ja-JP" altLang="en-US" sz="1600" b="1" dirty="0">
                <a:solidFill>
                  <a:schemeClr val="tx1">
                    <a:lumMod val="75000"/>
                    <a:lumOff val="25000"/>
                  </a:schemeClr>
                </a:solidFill>
                <a:latin typeface="+mn-ea"/>
              </a:rPr>
              <a:t>、検証データ</a:t>
            </a:r>
            <a:r>
              <a:rPr lang="en-US" altLang="ja-JP" sz="1600" b="1" dirty="0">
                <a:solidFill>
                  <a:schemeClr val="tx1">
                    <a:lumMod val="75000"/>
                    <a:lumOff val="25000"/>
                  </a:schemeClr>
                </a:solidFill>
                <a:latin typeface="+mn-ea"/>
              </a:rPr>
              <a:t>30%</a:t>
            </a:r>
            <a:r>
              <a:rPr lang="ja-JP" altLang="en-US" sz="1600" b="1" dirty="0">
                <a:solidFill>
                  <a:schemeClr val="tx1">
                    <a:lumMod val="75000"/>
                    <a:lumOff val="25000"/>
                  </a:schemeClr>
                </a:solidFill>
                <a:latin typeface="+mn-ea"/>
              </a:rPr>
              <a:t>に分けると訓練データ</a:t>
            </a:r>
            <a:r>
              <a:rPr lang="en-US" altLang="ja-JP" sz="1600" b="1" dirty="0">
                <a:solidFill>
                  <a:schemeClr val="tx1">
                    <a:lumMod val="75000"/>
                    <a:lumOff val="25000"/>
                  </a:schemeClr>
                </a:solidFill>
                <a:latin typeface="+mn-ea"/>
              </a:rPr>
              <a:t>105</a:t>
            </a:r>
            <a:r>
              <a:rPr lang="ja-JP" altLang="en-US" sz="1600" b="1" dirty="0">
                <a:solidFill>
                  <a:schemeClr val="tx1">
                    <a:lumMod val="75000"/>
                    <a:lumOff val="25000"/>
                  </a:schemeClr>
                </a:solidFill>
                <a:latin typeface="+mn-ea"/>
              </a:rPr>
              <a:t>件、検証データ</a:t>
            </a:r>
            <a:r>
              <a:rPr lang="en-US" altLang="ja-JP" sz="1600" b="1" dirty="0">
                <a:solidFill>
                  <a:schemeClr val="tx1">
                    <a:lumMod val="75000"/>
                    <a:lumOff val="25000"/>
                  </a:schemeClr>
                </a:solidFill>
                <a:latin typeface="+mn-ea"/>
              </a:rPr>
              <a:t>45</a:t>
            </a:r>
            <a:r>
              <a:rPr lang="ja-JP" altLang="en-US" sz="1600" b="1" dirty="0">
                <a:solidFill>
                  <a:schemeClr val="tx1">
                    <a:lumMod val="75000"/>
                    <a:lumOff val="25000"/>
                  </a:schemeClr>
                </a:solidFill>
                <a:latin typeface="+mn-ea"/>
              </a:rPr>
              <a:t>件となります。検証データでは一つの予測結果で正解率が</a:t>
            </a:r>
            <a:r>
              <a:rPr lang="en-US" altLang="ja-JP" sz="1600" b="1" dirty="0">
                <a:solidFill>
                  <a:schemeClr val="tx1">
                    <a:lumMod val="75000"/>
                    <a:lumOff val="25000"/>
                  </a:schemeClr>
                </a:solidFill>
                <a:latin typeface="+mn-ea"/>
              </a:rPr>
              <a:t>2%</a:t>
            </a:r>
            <a:r>
              <a:rPr lang="ja-JP" altLang="en-US" sz="1600" b="1" dirty="0">
                <a:solidFill>
                  <a:schemeClr val="tx1">
                    <a:lumMod val="75000"/>
                    <a:lumOff val="25000"/>
                  </a:schemeClr>
                </a:solidFill>
                <a:latin typeface="+mn-ea"/>
              </a:rPr>
              <a:t>以上変わる為、数</a:t>
            </a:r>
            <a:r>
              <a:rPr lang="en-US" altLang="ja-JP" sz="1600" b="1" dirty="0">
                <a:solidFill>
                  <a:schemeClr val="tx1">
                    <a:lumMod val="75000"/>
                    <a:lumOff val="25000"/>
                  </a:schemeClr>
                </a:solidFill>
                <a:latin typeface="+mn-ea"/>
              </a:rPr>
              <a:t>%</a:t>
            </a:r>
            <a:r>
              <a:rPr lang="ja-JP" altLang="en-US" sz="1600" b="1" dirty="0">
                <a:solidFill>
                  <a:schemeClr val="tx1">
                    <a:lumMod val="75000"/>
                    <a:lumOff val="25000"/>
                  </a:schemeClr>
                </a:solidFill>
                <a:latin typeface="+mn-ea"/>
              </a:rPr>
              <a:t>の差が一概に良いとも悪いとも言いづらいところがあります。</a:t>
            </a:r>
            <a:endParaRPr lang="en-US" altLang="ja-JP" sz="1600" b="1" dirty="0">
              <a:solidFill>
                <a:schemeClr val="tx1">
                  <a:lumMod val="75000"/>
                  <a:lumOff val="25000"/>
                </a:schemeClr>
              </a:solidFill>
              <a:latin typeface="+mn-ea"/>
            </a:endParaRPr>
          </a:p>
          <a:p>
            <a:pPr marL="0" lvl="2">
              <a:buClr>
                <a:srgbClr val="F36C37"/>
              </a:buClr>
            </a:pPr>
            <a:r>
              <a:rPr lang="ja-JP" altLang="en-US" sz="1600" b="1" dirty="0">
                <a:solidFill>
                  <a:schemeClr val="tx1">
                    <a:lumMod val="75000"/>
                    <a:lumOff val="25000"/>
                  </a:schemeClr>
                </a:solidFill>
                <a:latin typeface="+mn-ea"/>
              </a:rPr>
              <a:t>　検討方法としては外したデータがどんなものなのかを確認してみることが役立つこともあります。例えば、外したデータが明らかに特殊なデータであった場合は、逆に当てている方が、たまたまであったり、偏った予測をしていると考えることもできます。数値だけにこだわらず、知識や経験を活かして分析してみるのもまた大事なことです。</a:t>
            </a:r>
          </a:p>
        </p:txBody>
      </p:sp>
      <p:pic>
        <p:nvPicPr>
          <p:cNvPr id="7" name="図 6">
            <a:extLst>
              <a:ext uri="{FF2B5EF4-FFF2-40B4-BE49-F238E27FC236}">
                <a16:creationId xmlns:a16="http://schemas.microsoft.com/office/drawing/2014/main" id="{DAC75D61-72C3-434F-966C-4121921577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63427" y="4174216"/>
            <a:ext cx="2225990" cy="2225990"/>
          </a:xfrm>
          <a:prstGeom prst="rect">
            <a:avLst/>
          </a:prstGeom>
        </p:spPr>
      </p:pic>
    </p:spTree>
    <p:extLst>
      <p:ext uri="{BB962C8B-B14F-4D97-AF65-F5344CB8AC3E}">
        <p14:creationId xmlns:p14="http://schemas.microsoft.com/office/powerpoint/2010/main" val="3042053212"/>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四角形: 角を丸くする 16">
            <a:extLst>
              <a:ext uri="{FF2B5EF4-FFF2-40B4-BE49-F238E27FC236}">
                <a16:creationId xmlns:a16="http://schemas.microsoft.com/office/drawing/2014/main" id="{57566B2E-1829-41E0-B612-09B5394ABBCE}"/>
              </a:ext>
            </a:extLst>
          </p:cNvPr>
          <p:cNvSpPr/>
          <p:nvPr/>
        </p:nvSpPr>
        <p:spPr bwMode="auto">
          <a:xfrm>
            <a:off x="856302" y="1389468"/>
            <a:ext cx="10493870" cy="577189"/>
          </a:xfrm>
          <a:prstGeom prst="roundRect">
            <a:avLst>
              <a:gd name="adj" fmla="val 13183"/>
            </a:avLst>
          </a:prstGeom>
          <a:solidFill>
            <a:srgbClr val="00879E"/>
          </a:solidFill>
          <a:ln w="19050" algn="ctr">
            <a:solidFill>
              <a:srgbClr val="00879E"/>
            </a:solidFill>
            <a:prstDash val="solid"/>
            <a:round/>
            <a:headEnd/>
            <a:tailEnd/>
          </a:ln>
          <a:effectLst/>
        </p:spPr>
        <p:txBody>
          <a:bodyPr wrap="none" rtlCol="0" anchor="ctr"/>
          <a:lstStyle/>
          <a:p>
            <a:pPr algn="ctr" fontAlgn="base">
              <a:spcBef>
                <a:spcPct val="0"/>
              </a:spcBef>
              <a:spcAft>
                <a:spcPct val="0"/>
              </a:spcAft>
            </a:pPr>
            <a:endParaRPr kumimoji="1" lang="ja-JP" altLang="en-US" dirty="0">
              <a:solidFill>
                <a:schemeClr val="bg1"/>
              </a:solidFill>
              <a:latin typeface="Arial" pitchFamily="34" charset="0"/>
              <a:ea typeface="ＭＳ Ｐゴシック" pitchFamily="50" charset="-128"/>
            </a:endParaRPr>
          </a:p>
        </p:txBody>
      </p:sp>
      <p:sp>
        <p:nvSpPr>
          <p:cNvPr id="19" name="正方形/長方形 18">
            <a:extLst>
              <a:ext uri="{FF2B5EF4-FFF2-40B4-BE49-F238E27FC236}">
                <a16:creationId xmlns:a16="http://schemas.microsoft.com/office/drawing/2014/main" id="{5AA98520-8305-4BF0-8BC1-D15BB56813A8}"/>
              </a:ext>
            </a:extLst>
          </p:cNvPr>
          <p:cNvSpPr/>
          <p:nvPr/>
        </p:nvSpPr>
        <p:spPr>
          <a:xfrm>
            <a:off x="1100971" y="1507754"/>
            <a:ext cx="7525251" cy="440120"/>
          </a:xfrm>
          <a:prstGeom prst="rect">
            <a:avLst/>
          </a:prstGeom>
          <a:noFill/>
          <a:ln w="19050" algn="ctr">
            <a:noFill/>
            <a:prstDash val="dash"/>
            <a:round/>
            <a:headEnd/>
            <a:tailEnd/>
          </a:ln>
          <a:effectLst/>
        </p:spPr>
        <p:txBody>
          <a:bodyPr wrap="none" rtlCol="0" anchor="ctr"/>
          <a:lstStyle/>
          <a:p>
            <a:pPr fontAlgn="base">
              <a:spcBef>
                <a:spcPct val="0"/>
              </a:spcBef>
              <a:spcAft>
                <a:spcPct val="0"/>
              </a:spcAft>
            </a:pPr>
            <a:r>
              <a:rPr kumimoji="1" lang="ja-JP" altLang="en-US" sz="2200" b="1" spc="300" dirty="0">
                <a:solidFill>
                  <a:schemeClr val="bg1"/>
                </a:solidFill>
                <a:latin typeface="+mj-ea"/>
                <a:ea typeface="+mj-ea"/>
              </a:rPr>
              <a:t>利点（線形回帰と同じ）</a:t>
            </a:r>
          </a:p>
        </p:txBody>
      </p:sp>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lang="ja-JP" altLang="en-US" dirty="0"/>
              <a:t>（参考）ロジスティック</a:t>
            </a:r>
            <a:r>
              <a:rPr kumimoji="1" lang="ja-JP" altLang="en-US" dirty="0"/>
              <a:t>回帰まとめ</a:t>
            </a:r>
          </a:p>
        </p:txBody>
      </p:sp>
      <p:sp>
        <p:nvSpPr>
          <p:cNvPr id="4" name="スライド番号プレースホルダー 3">
            <a:extLst>
              <a:ext uri="{FF2B5EF4-FFF2-40B4-BE49-F238E27FC236}">
                <a16:creationId xmlns:a16="http://schemas.microsoft.com/office/drawing/2014/main" id="{CE714A00-A721-4EF8-9336-0E58C0E72D6B}"/>
              </a:ext>
            </a:extLst>
          </p:cNvPr>
          <p:cNvSpPr>
            <a:spLocks noGrp="1"/>
          </p:cNvSpPr>
          <p:nvPr>
            <p:ph type="sldNum" sz="quarter" idx="10"/>
          </p:nvPr>
        </p:nvSpPr>
        <p:spPr/>
        <p:txBody>
          <a:bodyPr/>
          <a:lstStyle/>
          <a:p>
            <a:fld id="{5D750650-B10A-47BF-93C2-E1678438B37A}" type="slidenum">
              <a:rPr kumimoji="1" lang="ja-JP" altLang="en-US" smtClean="0"/>
              <a:pPr/>
              <a:t>225</a:t>
            </a:fld>
            <a:endParaRPr kumimoji="1" lang="ja-JP" altLang="en-US"/>
          </a:p>
        </p:txBody>
      </p:sp>
      <p:sp>
        <p:nvSpPr>
          <p:cNvPr id="9" name="コンテンツ プレースホルダー 2">
            <a:extLst>
              <a:ext uri="{FF2B5EF4-FFF2-40B4-BE49-F238E27FC236}">
                <a16:creationId xmlns:a16="http://schemas.microsoft.com/office/drawing/2014/main" id="{70AA5C98-0163-4113-9F18-BF16B2AB80DE}"/>
              </a:ext>
            </a:extLst>
          </p:cNvPr>
          <p:cNvSpPr txBox="1">
            <a:spLocks/>
          </p:cNvSpPr>
          <p:nvPr/>
        </p:nvSpPr>
        <p:spPr bwMode="auto">
          <a:xfrm>
            <a:off x="920082" y="2182628"/>
            <a:ext cx="10493870" cy="819789"/>
          </a:xfrm>
          <a:prstGeom prst="rect">
            <a:avLst/>
          </a:prstGeom>
        </p:spPr>
        <p:txBody>
          <a:bodyPr vert="horz" wrap="none" lIns="91440" tIns="45720" rIns="91440" bIns="45720" rtlCol="0">
            <a:noAutofit/>
          </a:bodyPr>
          <a:lstStyle>
            <a:lvl1pPr marL="357188" marR="0" indent="-357188"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n"/>
              <a:tabLst/>
              <a:defRPr kumimoji="1" lang="en-US" altLang="ja-JP"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1pPr>
            <a:lvl2pPr marL="742950" marR="0" indent="-28575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l"/>
              <a:tabLst/>
              <a:defRPr kumimoji="1" lang="ja-JP" altLang="en-US"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2pPr>
            <a:lvl3pPr marL="1143000" marR="0" indent="-2286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3pPr>
            <a:lvl4pPr marL="1714500" marR="0" indent="-3429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4pPr>
            <a:lvl5pPr marL="2114550" marR="0" indent="-28575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lnSpc>
                <a:spcPct val="130000"/>
              </a:lnSpc>
              <a:spcBef>
                <a:spcPts val="0"/>
              </a:spcBef>
              <a:spcAft>
                <a:spcPts val="0"/>
              </a:spcAft>
              <a:buClr>
                <a:schemeClr val="tx1">
                  <a:lumMod val="75000"/>
                  <a:lumOff val="25000"/>
                </a:schemeClr>
              </a:buClr>
            </a:pPr>
            <a:r>
              <a:rPr lang="ja-JP" altLang="en-US" sz="2000" b="1" dirty="0">
                <a:solidFill>
                  <a:srgbClr val="494949"/>
                </a:solidFill>
              </a:rPr>
              <a:t>学習も予測も非常に高速</a:t>
            </a:r>
            <a:endParaRPr lang="en-US" altLang="ja-JP" sz="2000" b="1" dirty="0">
              <a:solidFill>
                <a:srgbClr val="494949"/>
              </a:solidFill>
            </a:endParaRPr>
          </a:p>
          <a:p>
            <a:pPr>
              <a:lnSpc>
                <a:spcPct val="130000"/>
              </a:lnSpc>
              <a:spcBef>
                <a:spcPts val="0"/>
              </a:spcBef>
              <a:spcAft>
                <a:spcPts val="0"/>
              </a:spcAft>
              <a:buClr>
                <a:schemeClr val="tx1">
                  <a:lumMod val="75000"/>
                  <a:lumOff val="25000"/>
                </a:schemeClr>
              </a:buClr>
            </a:pPr>
            <a:r>
              <a:rPr lang="ja-JP" altLang="en-US" sz="2000" b="1" dirty="0">
                <a:solidFill>
                  <a:srgbClr val="494949"/>
                </a:solidFill>
              </a:rPr>
              <a:t>非常に大きなデータに対してもロジック的にもリソース的にも機能する</a:t>
            </a:r>
            <a:endParaRPr kumimoji="1" lang="en-US" altLang="ja-JP" sz="2000" b="1" dirty="0">
              <a:solidFill>
                <a:srgbClr val="494949"/>
              </a:solidFill>
            </a:endParaRPr>
          </a:p>
          <a:p>
            <a:pPr>
              <a:lnSpc>
                <a:spcPct val="130000"/>
              </a:lnSpc>
              <a:spcBef>
                <a:spcPts val="0"/>
              </a:spcBef>
              <a:spcAft>
                <a:spcPts val="0"/>
              </a:spcAft>
              <a:buClr>
                <a:schemeClr val="tx1">
                  <a:lumMod val="75000"/>
                  <a:lumOff val="25000"/>
                </a:schemeClr>
              </a:buClr>
            </a:pPr>
            <a:r>
              <a:rPr lang="ja-JP" altLang="en-US" sz="2000" b="1" dirty="0">
                <a:solidFill>
                  <a:srgbClr val="494949"/>
                </a:solidFill>
              </a:rPr>
              <a:t>データ量が非常に少ない場合にも利用できる場合がある</a:t>
            </a:r>
            <a:endParaRPr lang="en-US" altLang="ja-JP" sz="2000" b="1" dirty="0">
              <a:solidFill>
                <a:srgbClr val="494949"/>
              </a:solidFill>
            </a:endParaRPr>
          </a:p>
          <a:p>
            <a:pPr>
              <a:lnSpc>
                <a:spcPct val="130000"/>
              </a:lnSpc>
              <a:spcBef>
                <a:spcPts val="0"/>
              </a:spcBef>
              <a:spcAft>
                <a:spcPts val="0"/>
              </a:spcAft>
              <a:buClr>
                <a:schemeClr val="tx1">
                  <a:lumMod val="75000"/>
                  <a:lumOff val="25000"/>
                </a:schemeClr>
              </a:buClr>
            </a:pPr>
            <a:r>
              <a:rPr lang="ja-JP" altLang="en-US" sz="2000" b="1" dirty="0">
                <a:solidFill>
                  <a:srgbClr val="494949"/>
                </a:solidFill>
              </a:rPr>
              <a:t>予測手法が比較的理解しやすく、説明変数の与える効果が説明しやすい</a:t>
            </a:r>
            <a:endParaRPr lang="en-US" altLang="ja-JP" sz="2000" b="1" dirty="0">
              <a:solidFill>
                <a:srgbClr val="494949"/>
              </a:solidFill>
            </a:endParaRPr>
          </a:p>
        </p:txBody>
      </p:sp>
      <p:sp>
        <p:nvSpPr>
          <p:cNvPr id="14" name="コンテンツ プレースホルダー 2">
            <a:extLst>
              <a:ext uri="{FF2B5EF4-FFF2-40B4-BE49-F238E27FC236}">
                <a16:creationId xmlns:a16="http://schemas.microsoft.com/office/drawing/2014/main" id="{C952CEC8-8CAA-4E29-A5EB-4FEAB8391488}"/>
              </a:ext>
            </a:extLst>
          </p:cNvPr>
          <p:cNvSpPr txBox="1">
            <a:spLocks/>
          </p:cNvSpPr>
          <p:nvPr/>
        </p:nvSpPr>
        <p:spPr bwMode="auto">
          <a:xfrm>
            <a:off x="920082" y="4848035"/>
            <a:ext cx="10493870" cy="819789"/>
          </a:xfrm>
          <a:prstGeom prst="rect">
            <a:avLst/>
          </a:prstGeom>
        </p:spPr>
        <p:txBody>
          <a:bodyPr vert="horz" wrap="none" lIns="91440" tIns="45720" rIns="91440" bIns="45720" rtlCol="0">
            <a:noAutofit/>
          </a:bodyPr>
          <a:lstStyle>
            <a:lvl1pPr marL="357188" marR="0" indent="-357188"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n"/>
              <a:tabLst/>
              <a:defRPr kumimoji="1" lang="en-US" altLang="ja-JP"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1pPr>
            <a:lvl2pPr marL="742950" marR="0" indent="-28575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l"/>
              <a:tabLst/>
              <a:defRPr kumimoji="1" lang="ja-JP" altLang="en-US"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2pPr>
            <a:lvl3pPr marL="1143000" marR="0" indent="-2286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3pPr>
            <a:lvl4pPr marL="1714500" marR="0" indent="-3429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4pPr>
            <a:lvl5pPr marL="2114550" marR="0" indent="-28575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lnSpc>
                <a:spcPct val="130000"/>
              </a:lnSpc>
              <a:spcBef>
                <a:spcPts val="0"/>
              </a:spcBef>
              <a:spcAft>
                <a:spcPts val="0"/>
              </a:spcAft>
              <a:buClr>
                <a:schemeClr val="tx1">
                  <a:lumMod val="75000"/>
                  <a:lumOff val="25000"/>
                </a:schemeClr>
              </a:buClr>
            </a:pPr>
            <a:r>
              <a:rPr lang="ja-JP" altLang="en-US" sz="2000" b="1" dirty="0"/>
              <a:t>他の種類のモデルが使用できる場合に、比較的精度が低い場合が多い</a:t>
            </a:r>
          </a:p>
          <a:p>
            <a:pPr>
              <a:lnSpc>
                <a:spcPct val="130000"/>
              </a:lnSpc>
              <a:spcBef>
                <a:spcPts val="0"/>
              </a:spcBef>
              <a:spcAft>
                <a:spcPts val="0"/>
              </a:spcAft>
              <a:buClr>
                <a:schemeClr val="tx1">
                  <a:lumMod val="75000"/>
                  <a:lumOff val="25000"/>
                </a:schemeClr>
              </a:buClr>
            </a:pPr>
            <a:r>
              <a:rPr lang="ja-JP" altLang="en-US" sz="2000" b="1" dirty="0"/>
              <a:t>非線形な特性を表すことが苦手</a:t>
            </a:r>
            <a:endParaRPr lang="en-US" altLang="ja-JP" sz="2000" b="1" dirty="0"/>
          </a:p>
          <a:p>
            <a:pPr>
              <a:lnSpc>
                <a:spcPct val="130000"/>
              </a:lnSpc>
              <a:spcBef>
                <a:spcPts val="0"/>
              </a:spcBef>
              <a:spcAft>
                <a:spcPts val="0"/>
              </a:spcAft>
              <a:buClr>
                <a:schemeClr val="tx1">
                  <a:lumMod val="75000"/>
                  <a:lumOff val="25000"/>
                </a:schemeClr>
              </a:buClr>
            </a:pPr>
            <a:r>
              <a:rPr lang="ja-JP" altLang="en-US" sz="2000" b="1" dirty="0"/>
              <a:t>説明変数が多いと過学習を起こしやすい（過学習については後述）</a:t>
            </a:r>
            <a:endParaRPr lang="en-US" altLang="ja-JP" sz="2000" b="1" u="sng" dirty="0"/>
          </a:p>
        </p:txBody>
      </p:sp>
      <p:sp>
        <p:nvSpPr>
          <p:cNvPr id="20" name="四角形: 角を丸くする 19">
            <a:extLst>
              <a:ext uri="{FF2B5EF4-FFF2-40B4-BE49-F238E27FC236}">
                <a16:creationId xmlns:a16="http://schemas.microsoft.com/office/drawing/2014/main" id="{AEA6BD48-1FC2-44ED-8B5F-BB34F97EE17C}"/>
              </a:ext>
            </a:extLst>
          </p:cNvPr>
          <p:cNvSpPr/>
          <p:nvPr/>
        </p:nvSpPr>
        <p:spPr bwMode="auto">
          <a:xfrm>
            <a:off x="856302" y="3986797"/>
            <a:ext cx="10493870" cy="577189"/>
          </a:xfrm>
          <a:prstGeom prst="roundRect">
            <a:avLst>
              <a:gd name="adj" fmla="val 13183"/>
            </a:avLst>
          </a:prstGeom>
          <a:solidFill>
            <a:srgbClr val="00879E"/>
          </a:solidFill>
          <a:ln w="19050" algn="ctr">
            <a:solidFill>
              <a:srgbClr val="00879E"/>
            </a:solidFill>
            <a:prstDash val="solid"/>
            <a:round/>
            <a:headEnd/>
            <a:tailEnd/>
          </a:ln>
          <a:effectLst/>
        </p:spPr>
        <p:txBody>
          <a:bodyPr wrap="none" rtlCol="0" anchor="ctr"/>
          <a:lstStyle/>
          <a:p>
            <a:pPr algn="ctr" fontAlgn="base">
              <a:spcBef>
                <a:spcPct val="0"/>
              </a:spcBef>
              <a:spcAft>
                <a:spcPct val="0"/>
              </a:spcAft>
            </a:pPr>
            <a:endParaRPr kumimoji="1" lang="ja-JP" altLang="en-US" dirty="0">
              <a:solidFill>
                <a:schemeClr val="bg1"/>
              </a:solidFill>
              <a:latin typeface="Arial" pitchFamily="34" charset="0"/>
              <a:ea typeface="ＭＳ Ｐゴシック" pitchFamily="50" charset="-128"/>
            </a:endParaRPr>
          </a:p>
        </p:txBody>
      </p:sp>
      <p:sp>
        <p:nvSpPr>
          <p:cNvPr id="21" name="正方形/長方形 20">
            <a:extLst>
              <a:ext uri="{FF2B5EF4-FFF2-40B4-BE49-F238E27FC236}">
                <a16:creationId xmlns:a16="http://schemas.microsoft.com/office/drawing/2014/main" id="{919EBD44-0846-43EE-9A0D-D2B2800F31D9}"/>
              </a:ext>
            </a:extLst>
          </p:cNvPr>
          <p:cNvSpPr/>
          <p:nvPr/>
        </p:nvSpPr>
        <p:spPr>
          <a:xfrm>
            <a:off x="1100971" y="4092408"/>
            <a:ext cx="7525251" cy="440120"/>
          </a:xfrm>
          <a:prstGeom prst="rect">
            <a:avLst/>
          </a:prstGeom>
          <a:noFill/>
          <a:ln w="19050" algn="ctr">
            <a:noFill/>
            <a:prstDash val="dash"/>
            <a:round/>
            <a:headEnd/>
            <a:tailEnd/>
          </a:ln>
          <a:effectLst/>
        </p:spPr>
        <p:txBody>
          <a:bodyPr wrap="none" rtlCol="0" anchor="ctr"/>
          <a:lstStyle/>
          <a:p>
            <a:pPr fontAlgn="base">
              <a:spcBef>
                <a:spcPct val="0"/>
              </a:spcBef>
              <a:spcAft>
                <a:spcPct val="0"/>
              </a:spcAft>
            </a:pPr>
            <a:r>
              <a:rPr kumimoji="1" lang="ja-JP" altLang="en-US" sz="2200" b="1" spc="300" dirty="0">
                <a:solidFill>
                  <a:schemeClr val="bg1"/>
                </a:solidFill>
                <a:latin typeface="+mj-ea"/>
                <a:ea typeface="+mj-ea"/>
              </a:rPr>
              <a:t>欠点（線形回帰と同じ）</a:t>
            </a:r>
          </a:p>
        </p:txBody>
      </p:sp>
      <p:sp>
        <p:nvSpPr>
          <p:cNvPr id="16" name="テキスト ボックス 15">
            <a:extLst>
              <a:ext uri="{FF2B5EF4-FFF2-40B4-BE49-F238E27FC236}">
                <a16:creationId xmlns:a16="http://schemas.microsoft.com/office/drawing/2014/main" id="{A4E24FC3-2BC6-414B-8AB3-54FF60843642}"/>
              </a:ext>
            </a:extLst>
          </p:cNvPr>
          <p:cNvSpPr txBox="1"/>
          <p:nvPr/>
        </p:nvSpPr>
        <p:spPr>
          <a:xfrm>
            <a:off x="766763" y="893172"/>
            <a:ext cx="10647189" cy="446276"/>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20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r>
              <a:rPr lang="ja-JP" altLang="en-US" sz="2000" b="1" dirty="0"/>
              <a:t>線形回帰を応用し、分類確率を求めることでクラスを分類する</a:t>
            </a:r>
            <a:r>
              <a:rPr lang="ja-JP" altLang="en-US" dirty="0"/>
              <a:t>モデル</a:t>
            </a:r>
          </a:p>
        </p:txBody>
      </p:sp>
      <p:sp>
        <p:nvSpPr>
          <p:cNvPr id="18" name="テキスト ボックス 17">
            <a:extLst>
              <a:ext uri="{FF2B5EF4-FFF2-40B4-BE49-F238E27FC236}">
                <a16:creationId xmlns:a16="http://schemas.microsoft.com/office/drawing/2014/main" id="{FCCED9A9-A0ED-46E7-A8EA-D4F21293D783}"/>
              </a:ext>
            </a:extLst>
          </p:cNvPr>
          <p:cNvSpPr txBox="1"/>
          <p:nvPr/>
        </p:nvSpPr>
        <p:spPr>
          <a:xfrm>
            <a:off x="3389856" y="6134027"/>
            <a:ext cx="8035382" cy="340093"/>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20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pPr algn="r"/>
            <a:r>
              <a:rPr lang="en-US" altLang="ja-JP" sz="1400" dirty="0"/>
              <a:t>※ </a:t>
            </a:r>
            <a:r>
              <a:rPr lang="ja-JP" altLang="en-US" sz="1400" dirty="0"/>
              <a:t>線形回帰に改良を施した発展的な手法もあります</a:t>
            </a:r>
          </a:p>
        </p:txBody>
      </p:sp>
    </p:spTree>
    <p:extLst>
      <p:ext uri="{BB962C8B-B14F-4D97-AF65-F5344CB8AC3E}">
        <p14:creationId xmlns:p14="http://schemas.microsoft.com/office/powerpoint/2010/main" val="3830835508"/>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四角形: 角を丸くする 4">
            <a:extLst>
              <a:ext uri="{FF2B5EF4-FFF2-40B4-BE49-F238E27FC236}">
                <a16:creationId xmlns:a16="http://schemas.microsoft.com/office/drawing/2014/main" id="{235D25D0-2B40-4B95-B459-FAA9DFF054E5}"/>
              </a:ext>
            </a:extLst>
          </p:cNvPr>
          <p:cNvSpPr/>
          <p:nvPr/>
        </p:nvSpPr>
        <p:spPr>
          <a:xfrm>
            <a:off x="766763" y="1038877"/>
            <a:ext cx="10599737" cy="2616942"/>
          </a:xfrm>
          <a:prstGeom prst="roundRect">
            <a:avLst>
              <a:gd name="adj" fmla="val 1884"/>
            </a:avLst>
          </a:prstGeom>
          <a:solidFill>
            <a:srgbClr val="FFF4E1"/>
          </a:solidFill>
          <a:ln w="19050" algn="ctr">
            <a:noFill/>
            <a:prstDash val="dash"/>
            <a:round/>
            <a:headEnd/>
            <a:tailEnd/>
          </a:ln>
          <a:effectLst/>
        </p:spPr>
        <p:txBody>
          <a:bodyPr rot="0" spcFirstLastPara="0" vertOverflow="overflow" horzOverflow="overflow" vert="horz" wrap="square" lIns="180000" tIns="72000" rIns="180000" bIns="72000" numCol="1" spcCol="0" rtlCol="0" fromWordArt="0" anchor="ctr" anchorCtr="0" forceAA="0" compatLnSpc="1">
            <a:prstTxWarp prst="textNoShape">
              <a:avLst/>
            </a:prstTxWarp>
            <a:noAutofit/>
          </a:bodyPr>
          <a:lstStyle/>
          <a:p>
            <a:pPr marL="171450" indent="-171450" algn="just">
              <a:lnSpc>
                <a:spcPct val="120000"/>
              </a:lnSpc>
              <a:spcAft>
                <a:spcPts val="400"/>
              </a:spcAft>
              <a:buClr>
                <a:srgbClr val="F36C37"/>
              </a:buClr>
              <a:buFont typeface="Wingdings" panose="05000000000000000000" pitchFamily="2" charset="2"/>
              <a:buChar char="l"/>
            </a:pPr>
            <a:endParaRPr lang="ja-JP" altLang="en-US" sz="1100" spc="150" dirty="0">
              <a:solidFill>
                <a:schemeClr val="tx1"/>
              </a:solidFill>
              <a:latin typeface="+mj-ea"/>
              <a:ea typeface="+mj-ea"/>
            </a:endParaRPr>
          </a:p>
        </p:txBody>
      </p:sp>
      <p:sp>
        <p:nvSpPr>
          <p:cNvPr id="2" name="タイトル 1">
            <a:extLst>
              <a:ext uri="{FF2B5EF4-FFF2-40B4-BE49-F238E27FC236}">
                <a16:creationId xmlns:a16="http://schemas.microsoft.com/office/drawing/2014/main" id="{5FE14325-B25E-453C-9481-5E4B9FE0B34A}"/>
              </a:ext>
            </a:extLst>
          </p:cNvPr>
          <p:cNvSpPr>
            <a:spLocks noGrp="1"/>
          </p:cNvSpPr>
          <p:nvPr>
            <p:ph type="title"/>
          </p:nvPr>
        </p:nvSpPr>
        <p:spPr/>
        <p:txBody>
          <a:bodyPr/>
          <a:lstStyle/>
          <a:p>
            <a:r>
              <a:rPr lang="ja-JP" altLang="en-US" dirty="0"/>
              <a:t>章のまとめ</a:t>
            </a:r>
            <a:endParaRPr kumimoji="1" lang="ja-JP" altLang="en-US" dirty="0"/>
          </a:p>
        </p:txBody>
      </p:sp>
      <p:sp>
        <p:nvSpPr>
          <p:cNvPr id="3" name="コンテンツ プレースホルダー 2">
            <a:extLst>
              <a:ext uri="{FF2B5EF4-FFF2-40B4-BE49-F238E27FC236}">
                <a16:creationId xmlns:a16="http://schemas.microsoft.com/office/drawing/2014/main" id="{10EE556C-FDAE-4EEE-A2E7-11A707D60D55}"/>
              </a:ext>
            </a:extLst>
          </p:cNvPr>
          <p:cNvSpPr>
            <a:spLocks noGrp="1"/>
          </p:cNvSpPr>
          <p:nvPr>
            <p:ph sz="quarter" idx="4294967295"/>
          </p:nvPr>
        </p:nvSpPr>
        <p:spPr>
          <a:xfrm>
            <a:off x="1113954" y="1221016"/>
            <a:ext cx="9964088" cy="2251449"/>
          </a:xfrm>
        </p:spPr>
        <p:txBody>
          <a:bodyPr vert="horz" wrap="square" lIns="91440" tIns="45720" rIns="91440" bIns="45720" rtlCol="0" anchor="ctr">
            <a:noAutofit/>
          </a:bodyPr>
          <a:lstStyle/>
          <a:p>
            <a:pPr marL="0" indent="0" algn="ctr">
              <a:lnSpc>
                <a:spcPct val="120000"/>
              </a:lnSpc>
              <a:spcBef>
                <a:spcPts val="0"/>
              </a:spcBef>
              <a:spcAft>
                <a:spcPts val="2400"/>
              </a:spcAft>
              <a:buClr>
                <a:srgbClr val="F36C37"/>
              </a:buClr>
              <a:buNone/>
            </a:pPr>
            <a:r>
              <a:rPr lang="ja-JP" altLang="en-US" sz="2000" b="1" dirty="0">
                <a:solidFill>
                  <a:srgbClr val="F36C37"/>
                </a:solidFill>
              </a:rPr>
              <a:t>この章では、分類の最も基本的な機械学習手法の一つである</a:t>
            </a:r>
            <a:br>
              <a:rPr lang="en-US" altLang="ja-JP" sz="2000" b="1" dirty="0">
                <a:solidFill>
                  <a:srgbClr val="F36C37"/>
                </a:solidFill>
              </a:rPr>
            </a:br>
            <a:r>
              <a:rPr lang="ja-JP" altLang="en-US" sz="2000" b="1" dirty="0">
                <a:solidFill>
                  <a:srgbClr val="F36C37"/>
                </a:solidFill>
              </a:rPr>
              <a:t>ロジスティック回帰について学びました。</a:t>
            </a:r>
            <a:endParaRPr lang="en-US" altLang="ja-JP" sz="2000" b="1" dirty="0">
              <a:solidFill>
                <a:srgbClr val="F36C37"/>
              </a:solidFill>
            </a:endParaRPr>
          </a:p>
          <a:p>
            <a:pPr marL="0" indent="0" algn="ctr">
              <a:lnSpc>
                <a:spcPct val="120000"/>
              </a:lnSpc>
              <a:spcBef>
                <a:spcPts val="0"/>
              </a:spcBef>
              <a:spcAft>
                <a:spcPts val="2400"/>
              </a:spcAft>
              <a:buClr>
                <a:srgbClr val="F36C37"/>
              </a:buClr>
              <a:buNone/>
            </a:pPr>
            <a:r>
              <a:rPr lang="ja-JP" altLang="en-US" sz="2000" b="1" dirty="0">
                <a:solidFill>
                  <a:srgbClr val="F36C37"/>
                </a:solidFill>
              </a:rPr>
              <a:t>また、ロジスティック回帰を</a:t>
            </a:r>
            <a:r>
              <a:rPr lang="en-US" altLang="ja-JP" sz="2000" b="1" dirty="0">
                <a:solidFill>
                  <a:srgbClr val="F36C37"/>
                </a:solidFill>
              </a:rPr>
              <a:t>scikit-learn</a:t>
            </a:r>
            <a:r>
              <a:rPr lang="ja-JP" altLang="en-US" sz="2000" b="1" dirty="0">
                <a:solidFill>
                  <a:srgbClr val="F36C37"/>
                </a:solidFill>
              </a:rPr>
              <a:t>で実装し、データの標準化によりどのように結果が変化するのか、分類正解率以外の指標の重要性について学びました。</a:t>
            </a:r>
          </a:p>
        </p:txBody>
      </p:sp>
      <p:sp>
        <p:nvSpPr>
          <p:cNvPr id="4" name="スライド番号プレースホルダー 3">
            <a:extLst>
              <a:ext uri="{FF2B5EF4-FFF2-40B4-BE49-F238E27FC236}">
                <a16:creationId xmlns:a16="http://schemas.microsoft.com/office/drawing/2014/main" id="{31E61FCF-A60C-432C-8A79-2693CCE4D99F}"/>
              </a:ext>
            </a:extLst>
          </p:cNvPr>
          <p:cNvSpPr>
            <a:spLocks noGrp="1"/>
          </p:cNvSpPr>
          <p:nvPr>
            <p:ph type="sldNum" sz="quarter" idx="10"/>
          </p:nvPr>
        </p:nvSpPr>
        <p:spPr/>
        <p:txBody>
          <a:bodyPr/>
          <a:lstStyle/>
          <a:p>
            <a:fld id="{5D750650-B10A-47BF-93C2-E1678438B37A}" type="slidenum">
              <a:rPr kumimoji="1" lang="ja-JP" altLang="en-US" smtClean="0"/>
              <a:pPr/>
              <a:t>226</a:t>
            </a:fld>
            <a:endParaRPr kumimoji="1" lang="ja-JP" altLang="en-US"/>
          </a:p>
        </p:txBody>
      </p:sp>
      <p:sp>
        <p:nvSpPr>
          <p:cNvPr id="9" name="四角形: 角を丸くする 8">
            <a:extLst>
              <a:ext uri="{FF2B5EF4-FFF2-40B4-BE49-F238E27FC236}">
                <a16:creationId xmlns:a16="http://schemas.microsoft.com/office/drawing/2014/main" id="{6D456DDF-4B7D-4596-9982-ABD670D6C992}"/>
              </a:ext>
            </a:extLst>
          </p:cNvPr>
          <p:cNvSpPr/>
          <p:nvPr/>
        </p:nvSpPr>
        <p:spPr bwMode="auto">
          <a:xfrm>
            <a:off x="856302" y="3840493"/>
            <a:ext cx="10493870" cy="577189"/>
          </a:xfrm>
          <a:prstGeom prst="roundRect">
            <a:avLst>
              <a:gd name="adj" fmla="val 13183"/>
            </a:avLst>
          </a:prstGeom>
          <a:solidFill>
            <a:srgbClr val="00879E"/>
          </a:solidFill>
          <a:ln w="19050" algn="ctr">
            <a:solidFill>
              <a:srgbClr val="00879E"/>
            </a:solidFill>
            <a:prstDash val="solid"/>
            <a:round/>
            <a:headEnd/>
            <a:tailEnd/>
          </a:ln>
          <a:effectLst/>
        </p:spPr>
        <p:txBody>
          <a:bodyPr wrap="none" rtlCol="0" anchor="ctr"/>
          <a:lstStyle/>
          <a:p>
            <a:pPr algn="ctr" fontAlgn="base">
              <a:spcBef>
                <a:spcPct val="0"/>
              </a:spcBef>
              <a:spcAft>
                <a:spcPct val="0"/>
              </a:spcAft>
            </a:pPr>
            <a:endParaRPr kumimoji="1" lang="ja-JP" altLang="en-US" dirty="0">
              <a:solidFill>
                <a:schemeClr val="bg1"/>
              </a:solidFill>
              <a:latin typeface="Arial" pitchFamily="34" charset="0"/>
              <a:ea typeface="ＭＳ Ｐゴシック" pitchFamily="50" charset="-128"/>
            </a:endParaRPr>
          </a:p>
        </p:txBody>
      </p:sp>
      <p:sp>
        <p:nvSpPr>
          <p:cNvPr id="10" name="正方形/長方形 9">
            <a:extLst>
              <a:ext uri="{FF2B5EF4-FFF2-40B4-BE49-F238E27FC236}">
                <a16:creationId xmlns:a16="http://schemas.microsoft.com/office/drawing/2014/main" id="{990BDE5C-254C-433A-BD74-EE2771F57294}"/>
              </a:ext>
            </a:extLst>
          </p:cNvPr>
          <p:cNvSpPr/>
          <p:nvPr/>
        </p:nvSpPr>
        <p:spPr>
          <a:xfrm>
            <a:off x="1551347" y="3940880"/>
            <a:ext cx="7525251" cy="440120"/>
          </a:xfrm>
          <a:prstGeom prst="rect">
            <a:avLst/>
          </a:prstGeom>
          <a:noFill/>
          <a:ln w="19050" algn="ctr">
            <a:noFill/>
            <a:prstDash val="dash"/>
            <a:round/>
            <a:headEnd/>
            <a:tailEnd/>
          </a:ln>
          <a:effectLst/>
        </p:spPr>
        <p:txBody>
          <a:bodyPr wrap="none" rtlCol="0" anchor="ctr"/>
          <a:lstStyle/>
          <a:p>
            <a:pPr fontAlgn="base">
              <a:spcBef>
                <a:spcPct val="0"/>
              </a:spcBef>
              <a:spcAft>
                <a:spcPct val="0"/>
              </a:spcAft>
            </a:pPr>
            <a:r>
              <a:rPr kumimoji="1" lang="ja-JP" altLang="en-US" sz="2200" b="1" spc="300" dirty="0">
                <a:solidFill>
                  <a:schemeClr val="bg1"/>
                </a:solidFill>
                <a:latin typeface="+mj-ea"/>
                <a:ea typeface="+mj-ea"/>
              </a:rPr>
              <a:t>章の目標は達成できましたか？</a:t>
            </a:r>
          </a:p>
        </p:txBody>
      </p:sp>
      <p:pic>
        <p:nvPicPr>
          <p:cNvPr id="11" name="図 10" descr="アイコン&#10;&#10;自動的に生成された説明">
            <a:extLst>
              <a:ext uri="{FF2B5EF4-FFF2-40B4-BE49-F238E27FC236}">
                <a16:creationId xmlns:a16="http://schemas.microsoft.com/office/drawing/2014/main" id="{7720435F-DF30-4A16-B0F1-9BE9EB8B68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7188" y="3892906"/>
            <a:ext cx="426733" cy="427586"/>
          </a:xfrm>
          <a:prstGeom prst="rect">
            <a:avLst/>
          </a:prstGeom>
        </p:spPr>
      </p:pic>
      <p:pic>
        <p:nvPicPr>
          <p:cNvPr id="12" name="図 11" descr="グラフィカル ユーザー インターフェイス, アプリケーション&#10;&#10;自動的に生成された説明">
            <a:extLst>
              <a:ext uri="{FF2B5EF4-FFF2-40B4-BE49-F238E27FC236}">
                <a16:creationId xmlns:a16="http://schemas.microsoft.com/office/drawing/2014/main" id="{713DDCC5-F6A5-4972-A4E5-4F6AE2A8C21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05088" y="4409105"/>
            <a:ext cx="4029075" cy="1954101"/>
          </a:xfrm>
          <a:prstGeom prst="rect">
            <a:avLst/>
          </a:prstGeom>
        </p:spPr>
      </p:pic>
      <p:sp>
        <p:nvSpPr>
          <p:cNvPr id="8" name="コンテンツ プレースホルダー 2">
            <a:extLst>
              <a:ext uri="{FF2B5EF4-FFF2-40B4-BE49-F238E27FC236}">
                <a16:creationId xmlns:a16="http://schemas.microsoft.com/office/drawing/2014/main" id="{733E62C9-1A65-4181-ACD0-3065DF9AF0E5}"/>
              </a:ext>
            </a:extLst>
          </p:cNvPr>
          <p:cNvSpPr txBox="1">
            <a:spLocks/>
          </p:cNvSpPr>
          <p:nvPr/>
        </p:nvSpPr>
        <p:spPr bwMode="auto">
          <a:xfrm>
            <a:off x="920082" y="4701731"/>
            <a:ext cx="10493870" cy="819789"/>
          </a:xfrm>
          <a:prstGeom prst="rect">
            <a:avLst/>
          </a:prstGeom>
        </p:spPr>
        <p:txBody>
          <a:bodyPr vert="horz" wrap="none" lIns="91440" tIns="45720" rIns="91440" bIns="45720" rtlCol="0">
            <a:noAutofit/>
          </a:bodyPr>
          <a:lstStyle>
            <a:lvl1pPr marL="357188" marR="0" indent="-357188"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n"/>
              <a:tabLst/>
              <a:defRPr kumimoji="1" lang="en-US" altLang="ja-JP"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1pPr>
            <a:lvl2pPr marL="742950" marR="0" indent="-28575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l"/>
              <a:tabLst/>
              <a:defRPr kumimoji="1" lang="ja-JP" altLang="en-US"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2pPr>
            <a:lvl3pPr marL="1143000" marR="0" indent="-2286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3pPr>
            <a:lvl4pPr marL="1714500" marR="0" indent="-3429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4pPr>
            <a:lvl5pPr marL="2114550" marR="0" indent="-28575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lnSpc>
                <a:spcPct val="130000"/>
              </a:lnSpc>
              <a:spcBef>
                <a:spcPts val="0"/>
              </a:spcBef>
              <a:spcAft>
                <a:spcPts val="3000"/>
              </a:spcAft>
              <a:buClr>
                <a:schemeClr val="tx1">
                  <a:lumMod val="75000"/>
                  <a:lumOff val="25000"/>
                </a:schemeClr>
              </a:buClr>
            </a:pPr>
            <a:r>
              <a:rPr lang="en-US" altLang="ja-JP" sz="2000" b="1" dirty="0"/>
              <a:t>scikit-learn</a:t>
            </a:r>
            <a:r>
              <a:rPr lang="ja-JP" altLang="en-US" sz="2000" b="1" dirty="0"/>
              <a:t>を用いてロジスティック回帰を実装できる</a:t>
            </a:r>
            <a:endParaRPr lang="en-US" altLang="ja-JP" sz="2000" b="1" dirty="0"/>
          </a:p>
          <a:p>
            <a:pPr>
              <a:lnSpc>
                <a:spcPct val="130000"/>
              </a:lnSpc>
              <a:spcBef>
                <a:spcPts val="0"/>
              </a:spcBef>
              <a:spcAft>
                <a:spcPts val="3000"/>
              </a:spcAft>
              <a:buClr>
                <a:schemeClr val="tx1">
                  <a:lumMod val="75000"/>
                  <a:lumOff val="25000"/>
                </a:schemeClr>
              </a:buClr>
            </a:pPr>
            <a:r>
              <a:rPr lang="ja-JP" altLang="en-US" sz="2000" b="1" dirty="0"/>
              <a:t>標準化の効果について理解する</a:t>
            </a:r>
            <a:endParaRPr lang="en-US" altLang="ja-JP" sz="2000" b="1" dirty="0"/>
          </a:p>
        </p:txBody>
      </p:sp>
    </p:spTree>
    <p:extLst>
      <p:ext uri="{BB962C8B-B14F-4D97-AF65-F5344CB8AC3E}">
        <p14:creationId xmlns:p14="http://schemas.microsoft.com/office/powerpoint/2010/main" val="673947974"/>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タイトル 1">
            <a:extLst>
              <a:ext uri="{FF2B5EF4-FFF2-40B4-BE49-F238E27FC236}">
                <a16:creationId xmlns:a16="http://schemas.microsoft.com/office/drawing/2014/main" id="{2DA76E4A-E82F-4E3B-913C-6408054281D8}"/>
              </a:ext>
            </a:extLst>
          </p:cNvPr>
          <p:cNvSpPr txBox="1">
            <a:spLocks/>
          </p:cNvSpPr>
          <p:nvPr/>
        </p:nvSpPr>
        <p:spPr bwMode="auto">
          <a:xfrm>
            <a:off x="666515" y="2842683"/>
            <a:ext cx="11190523" cy="4826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kumimoji="1" sz="2800" b="1" kern="1200" baseline="0">
                <a:solidFill>
                  <a:schemeClr val="tx1">
                    <a:lumMod val="75000"/>
                    <a:lumOff val="25000"/>
                  </a:schemeClr>
                </a:solidFill>
                <a:latin typeface="メイリオ" panose="020B0604030504040204" pitchFamily="50" charset="-128"/>
                <a:ea typeface="メイリオ" panose="020B0604030504040204" pitchFamily="50" charset="-128"/>
                <a:cs typeface="+mj-cs"/>
              </a:defRPr>
            </a:lvl1pPr>
          </a:lstStyle>
          <a:p>
            <a:r>
              <a:rPr lang="ja-JP" altLang="en-US" sz="3400" spc="150" dirty="0">
                <a:solidFill>
                  <a:srgbClr val="F36C37"/>
                </a:solidFill>
              </a:rPr>
              <a:t>第</a:t>
            </a:r>
            <a:r>
              <a:rPr lang="en-US" altLang="ja-JP" sz="6000" spc="150" dirty="0">
                <a:solidFill>
                  <a:srgbClr val="F36C37"/>
                </a:solidFill>
              </a:rPr>
              <a:t>4</a:t>
            </a:r>
            <a:r>
              <a:rPr lang="ja-JP" altLang="en-US" sz="3400" spc="150" dirty="0">
                <a:solidFill>
                  <a:srgbClr val="F36C37"/>
                </a:solidFill>
              </a:rPr>
              <a:t>章</a:t>
            </a:r>
            <a:r>
              <a:rPr lang="ja-JP" altLang="en-US" sz="3600" spc="150" dirty="0">
                <a:solidFill>
                  <a:srgbClr val="F36C37"/>
                </a:solidFill>
              </a:rPr>
              <a:t>　</a:t>
            </a:r>
            <a:r>
              <a:rPr lang="ja-JP" altLang="en-US" sz="3400" spc="150" dirty="0">
                <a:solidFill>
                  <a:srgbClr val="F36C37"/>
                </a:solidFill>
              </a:rPr>
              <a:t>決定木・ランダムフォレスト </a:t>
            </a:r>
            <a:r>
              <a:rPr lang="en-US" altLang="ja-JP" sz="2400" spc="150" dirty="0">
                <a:solidFill>
                  <a:srgbClr val="F36C37"/>
                </a:solidFill>
              </a:rPr>
              <a:t>- scikit-learn -</a:t>
            </a:r>
            <a:endParaRPr lang="ja-JP" altLang="en-US" sz="3000" spc="150" dirty="0">
              <a:solidFill>
                <a:srgbClr val="F36C37"/>
              </a:solidFill>
            </a:endParaRPr>
          </a:p>
        </p:txBody>
      </p:sp>
    </p:spTree>
    <p:extLst>
      <p:ext uri="{BB962C8B-B14F-4D97-AF65-F5344CB8AC3E}">
        <p14:creationId xmlns:p14="http://schemas.microsoft.com/office/powerpoint/2010/main" val="1335891686"/>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四角形: 角を丸くする 4">
            <a:extLst>
              <a:ext uri="{FF2B5EF4-FFF2-40B4-BE49-F238E27FC236}">
                <a16:creationId xmlns:a16="http://schemas.microsoft.com/office/drawing/2014/main" id="{235D25D0-2B40-4B95-B459-FAA9DFF054E5}"/>
              </a:ext>
            </a:extLst>
          </p:cNvPr>
          <p:cNvSpPr/>
          <p:nvPr/>
        </p:nvSpPr>
        <p:spPr>
          <a:xfrm>
            <a:off x="766763" y="1038877"/>
            <a:ext cx="10599737" cy="2616942"/>
          </a:xfrm>
          <a:prstGeom prst="roundRect">
            <a:avLst>
              <a:gd name="adj" fmla="val 1884"/>
            </a:avLst>
          </a:prstGeom>
          <a:solidFill>
            <a:srgbClr val="FFF4E1"/>
          </a:solidFill>
          <a:ln w="19050" algn="ctr">
            <a:noFill/>
            <a:prstDash val="dash"/>
            <a:round/>
            <a:headEnd/>
            <a:tailEnd/>
          </a:ln>
          <a:effectLst/>
        </p:spPr>
        <p:txBody>
          <a:bodyPr rot="0" spcFirstLastPara="0" vertOverflow="overflow" horzOverflow="overflow" vert="horz" wrap="square" lIns="180000" tIns="72000" rIns="180000" bIns="72000" numCol="1" spcCol="0" rtlCol="0" fromWordArt="0" anchor="ctr" anchorCtr="0" forceAA="0" compatLnSpc="1">
            <a:prstTxWarp prst="textNoShape">
              <a:avLst/>
            </a:prstTxWarp>
            <a:noAutofit/>
          </a:bodyPr>
          <a:lstStyle/>
          <a:p>
            <a:pPr marL="171450" indent="-171450" algn="just">
              <a:lnSpc>
                <a:spcPct val="120000"/>
              </a:lnSpc>
              <a:spcAft>
                <a:spcPts val="400"/>
              </a:spcAft>
              <a:buClr>
                <a:srgbClr val="F36C37"/>
              </a:buClr>
              <a:buFont typeface="Wingdings" panose="05000000000000000000" pitchFamily="2" charset="2"/>
              <a:buChar char="l"/>
            </a:pPr>
            <a:endParaRPr lang="ja-JP" altLang="en-US" sz="1100" spc="150" dirty="0">
              <a:solidFill>
                <a:schemeClr val="tx1"/>
              </a:solidFill>
              <a:latin typeface="+mj-ea"/>
              <a:ea typeface="+mj-ea"/>
            </a:endParaRPr>
          </a:p>
        </p:txBody>
      </p:sp>
      <p:sp>
        <p:nvSpPr>
          <p:cNvPr id="2" name="タイトル 1">
            <a:extLst>
              <a:ext uri="{FF2B5EF4-FFF2-40B4-BE49-F238E27FC236}">
                <a16:creationId xmlns:a16="http://schemas.microsoft.com/office/drawing/2014/main" id="{5FE14325-B25E-453C-9481-5E4B9FE0B34A}"/>
              </a:ext>
            </a:extLst>
          </p:cNvPr>
          <p:cNvSpPr>
            <a:spLocks noGrp="1"/>
          </p:cNvSpPr>
          <p:nvPr>
            <p:ph type="title"/>
          </p:nvPr>
        </p:nvSpPr>
        <p:spPr/>
        <p:txBody>
          <a:bodyPr/>
          <a:lstStyle/>
          <a:p>
            <a:r>
              <a:rPr lang="ja-JP" altLang="en-US" dirty="0"/>
              <a:t>章の概要</a:t>
            </a:r>
            <a:endParaRPr kumimoji="1" lang="ja-JP" altLang="en-US" dirty="0"/>
          </a:p>
        </p:txBody>
      </p:sp>
      <p:sp>
        <p:nvSpPr>
          <p:cNvPr id="3" name="コンテンツ プレースホルダー 2">
            <a:extLst>
              <a:ext uri="{FF2B5EF4-FFF2-40B4-BE49-F238E27FC236}">
                <a16:creationId xmlns:a16="http://schemas.microsoft.com/office/drawing/2014/main" id="{10EE556C-FDAE-4EEE-A2E7-11A707D60D55}"/>
              </a:ext>
            </a:extLst>
          </p:cNvPr>
          <p:cNvSpPr>
            <a:spLocks noGrp="1"/>
          </p:cNvSpPr>
          <p:nvPr>
            <p:ph sz="quarter" idx="4294967295"/>
          </p:nvPr>
        </p:nvSpPr>
        <p:spPr>
          <a:xfrm>
            <a:off x="1113954" y="1229808"/>
            <a:ext cx="9964088" cy="2251449"/>
          </a:xfrm>
        </p:spPr>
        <p:txBody>
          <a:bodyPr vert="horz" wrap="square" lIns="91440" tIns="45720" rIns="91440" bIns="45720" rtlCol="0" anchor="ctr">
            <a:noAutofit/>
          </a:bodyPr>
          <a:lstStyle/>
          <a:p>
            <a:pPr marL="0" indent="0" algn="ctr">
              <a:lnSpc>
                <a:spcPct val="120000"/>
              </a:lnSpc>
              <a:spcBef>
                <a:spcPts val="0"/>
              </a:spcBef>
              <a:spcAft>
                <a:spcPts val="2400"/>
              </a:spcAft>
              <a:buClr>
                <a:srgbClr val="F36C37"/>
              </a:buClr>
              <a:buNone/>
            </a:pPr>
            <a:r>
              <a:rPr lang="ja-JP" altLang="en-US" sz="2000" b="1" dirty="0">
                <a:solidFill>
                  <a:srgbClr val="F36C37"/>
                </a:solidFill>
              </a:rPr>
              <a:t>この章では、代表的な機械学習手法の一つである決定木・ランダムフォレスト</a:t>
            </a:r>
            <a:br>
              <a:rPr lang="en-US" altLang="ja-JP" sz="2000" b="1" dirty="0">
                <a:solidFill>
                  <a:srgbClr val="F36C37"/>
                </a:solidFill>
              </a:rPr>
            </a:br>
            <a:r>
              <a:rPr lang="ja-JP" altLang="en-US" sz="2000" b="1" dirty="0">
                <a:solidFill>
                  <a:srgbClr val="F36C37"/>
                </a:solidFill>
              </a:rPr>
              <a:t>について学びます。決定木をベースとした機械学習手法は実際にもよく用いられ、</a:t>
            </a:r>
            <a:br>
              <a:rPr lang="en-US" altLang="ja-JP" sz="2000" b="1" dirty="0">
                <a:solidFill>
                  <a:srgbClr val="F36C37"/>
                </a:solidFill>
              </a:rPr>
            </a:br>
            <a:r>
              <a:rPr lang="ja-JP" altLang="en-US" sz="2000" b="1" dirty="0">
                <a:solidFill>
                  <a:srgbClr val="F36C37"/>
                </a:solidFill>
              </a:rPr>
              <a:t>線形回帰とも異なる特性を持っています。</a:t>
            </a:r>
          </a:p>
          <a:p>
            <a:pPr marL="0" indent="0" algn="ctr">
              <a:lnSpc>
                <a:spcPct val="120000"/>
              </a:lnSpc>
              <a:spcBef>
                <a:spcPts val="0"/>
              </a:spcBef>
              <a:spcAft>
                <a:spcPts val="2400"/>
              </a:spcAft>
              <a:buClr>
                <a:srgbClr val="F36C37"/>
              </a:buClr>
              <a:buNone/>
            </a:pPr>
            <a:r>
              <a:rPr lang="ja-JP" altLang="en-US" sz="2000" b="1" dirty="0">
                <a:solidFill>
                  <a:srgbClr val="F36C37"/>
                </a:solidFill>
              </a:rPr>
              <a:t>また、</a:t>
            </a:r>
            <a:r>
              <a:rPr lang="en-US" altLang="ja-JP" sz="2000" b="1" dirty="0">
                <a:solidFill>
                  <a:srgbClr val="F36C37"/>
                </a:solidFill>
              </a:rPr>
              <a:t>scikit-learn</a:t>
            </a:r>
            <a:r>
              <a:rPr lang="ja-JP" altLang="en-US" sz="2000" b="1" dirty="0">
                <a:solidFill>
                  <a:srgbClr val="F36C37"/>
                </a:solidFill>
              </a:rPr>
              <a:t>で実装し、モデルのパラメータをチューニングすることで</a:t>
            </a:r>
            <a:br>
              <a:rPr lang="en-US" altLang="ja-JP" sz="2000" b="1" dirty="0">
                <a:solidFill>
                  <a:srgbClr val="F36C37"/>
                </a:solidFill>
              </a:rPr>
            </a:br>
            <a:r>
              <a:rPr lang="ja-JP" altLang="en-US" sz="2000" b="1" dirty="0">
                <a:solidFill>
                  <a:srgbClr val="F36C37"/>
                </a:solidFill>
              </a:rPr>
              <a:t>どのように結果が変わるか体験します。</a:t>
            </a:r>
          </a:p>
        </p:txBody>
      </p:sp>
      <p:sp>
        <p:nvSpPr>
          <p:cNvPr id="4" name="スライド番号プレースホルダー 3">
            <a:extLst>
              <a:ext uri="{FF2B5EF4-FFF2-40B4-BE49-F238E27FC236}">
                <a16:creationId xmlns:a16="http://schemas.microsoft.com/office/drawing/2014/main" id="{31E61FCF-A60C-432C-8A79-2693CCE4D99F}"/>
              </a:ext>
            </a:extLst>
          </p:cNvPr>
          <p:cNvSpPr>
            <a:spLocks noGrp="1"/>
          </p:cNvSpPr>
          <p:nvPr>
            <p:ph type="sldNum" sz="quarter" idx="10"/>
          </p:nvPr>
        </p:nvSpPr>
        <p:spPr/>
        <p:txBody>
          <a:bodyPr/>
          <a:lstStyle/>
          <a:p>
            <a:fld id="{5D750650-B10A-47BF-93C2-E1678438B37A}" type="slidenum">
              <a:rPr kumimoji="1" lang="ja-JP" altLang="en-US" smtClean="0"/>
              <a:pPr/>
              <a:t>228</a:t>
            </a:fld>
            <a:endParaRPr kumimoji="1" lang="ja-JP" altLang="en-US"/>
          </a:p>
        </p:txBody>
      </p:sp>
      <p:sp>
        <p:nvSpPr>
          <p:cNvPr id="9" name="四角形: 角を丸くする 8">
            <a:extLst>
              <a:ext uri="{FF2B5EF4-FFF2-40B4-BE49-F238E27FC236}">
                <a16:creationId xmlns:a16="http://schemas.microsoft.com/office/drawing/2014/main" id="{6D456DDF-4B7D-4596-9982-ABD670D6C992}"/>
              </a:ext>
            </a:extLst>
          </p:cNvPr>
          <p:cNvSpPr/>
          <p:nvPr/>
        </p:nvSpPr>
        <p:spPr bwMode="auto">
          <a:xfrm>
            <a:off x="856302" y="3840493"/>
            <a:ext cx="10493870" cy="577189"/>
          </a:xfrm>
          <a:prstGeom prst="roundRect">
            <a:avLst>
              <a:gd name="adj" fmla="val 13183"/>
            </a:avLst>
          </a:prstGeom>
          <a:solidFill>
            <a:srgbClr val="00879E"/>
          </a:solidFill>
          <a:ln w="19050" algn="ctr">
            <a:solidFill>
              <a:srgbClr val="00879E"/>
            </a:solidFill>
            <a:prstDash val="solid"/>
            <a:round/>
            <a:headEnd/>
            <a:tailEnd/>
          </a:ln>
          <a:effectLst/>
        </p:spPr>
        <p:txBody>
          <a:bodyPr wrap="none" rtlCol="0" anchor="ctr"/>
          <a:lstStyle/>
          <a:p>
            <a:pPr algn="ctr" fontAlgn="base">
              <a:spcBef>
                <a:spcPct val="0"/>
              </a:spcBef>
              <a:spcAft>
                <a:spcPct val="0"/>
              </a:spcAft>
            </a:pPr>
            <a:endParaRPr kumimoji="1" lang="ja-JP" altLang="en-US" dirty="0">
              <a:solidFill>
                <a:schemeClr val="bg1"/>
              </a:solidFill>
              <a:latin typeface="Arial" pitchFamily="34" charset="0"/>
              <a:ea typeface="ＭＳ Ｐゴシック" pitchFamily="50" charset="-128"/>
            </a:endParaRPr>
          </a:p>
        </p:txBody>
      </p:sp>
      <p:sp>
        <p:nvSpPr>
          <p:cNvPr id="10" name="正方形/長方形 9">
            <a:extLst>
              <a:ext uri="{FF2B5EF4-FFF2-40B4-BE49-F238E27FC236}">
                <a16:creationId xmlns:a16="http://schemas.microsoft.com/office/drawing/2014/main" id="{990BDE5C-254C-433A-BD74-EE2771F57294}"/>
              </a:ext>
            </a:extLst>
          </p:cNvPr>
          <p:cNvSpPr/>
          <p:nvPr/>
        </p:nvSpPr>
        <p:spPr>
          <a:xfrm>
            <a:off x="1551347" y="3940880"/>
            <a:ext cx="7525251" cy="440120"/>
          </a:xfrm>
          <a:prstGeom prst="rect">
            <a:avLst/>
          </a:prstGeom>
          <a:noFill/>
          <a:ln w="19050" algn="ctr">
            <a:noFill/>
            <a:prstDash val="dash"/>
            <a:round/>
            <a:headEnd/>
            <a:tailEnd/>
          </a:ln>
          <a:effectLst/>
        </p:spPr>
        <p:txBody>
          <a:bodyPr wrap="none" rtlCol="0" anchor="ctr"/>
          <a:lstStyle/>
          <a:p>
            <a:pPr fontAlgn="base">
              <a:spcBef>
                <a:spcPct val="0"/>
              </a:spcBef>
              <a:spcAft>
                <a:spcPct val="0"/>
              </a:spcAft>
            </a:pPr>
            <a:r>
              <a:rPr kumimoji="1" lang="ja-JP" altLang="en-US" sz="2200" b="1" spc="300" dirty="0">
                <a:solidFill>
                  <a:schemeClr val="bg1"/>
                </a:solidFill>
                <a:latin typeface="+mj-ea"/>
                <a:ea typeface="+mj-ea"/>
              </a:rPr>
              <a:t>この章の目標</a:t>
            </a:r>
          </a:p>
        </p:txBody>
      </p:sp>
      <p:pic>
        <p:nvPicPr>
          <p:cNvPr id="11" name="図 10" descr="アイコン&#10;&#10;自動的に生成された説明">
            <a:extLst>
              <a:ext uri="{FF2B5EF4-FFF2-40B4-BE49-F238E27FC236}">
                <a16:creationId xmlns:a16="http://schemas.microsoft.com/office/drawing/2014/main" id="{7720435F-DF30-4A16-B0F1-9BE9EB8B68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7188" y="3892906"/>
            <a:ext cx="426733" cy="427586"/>
          </a:xfrm>
          <a:prstGeom prst="rect">
            <a:avLst/>
          </a:prstGeom>
        </p:spPr>
      </p:pic>
      <p:pic>
        <p:nvPicPr>
          <p:cNvPr id="12" name="図 11" descr="グラフィカル ユーザー インターフェイス, アプリケーション&#10;&#10;自動的に生成された説明">
            <a:extLst>
              <a:ext uri="{FF2B5EF4-FFF2-40B4-BE49-F238E27FC236}">
                <a16:creationId xmlns:a16="http://schemas.microsoft.com/office/drawing/2014/main" id="{713DDCC5-F6A5-4972-A4E5-4F6AE2A8C21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05088" y="4409105"/>
            <a:ext cx="4029075" cy="1954101"/>
          </a:xfrm>
          <a:prstGeom prst="rect">
            <a:avLst/>
          </a:prstGeom>
        </p:spPr>
      </p:pic>
      <p:sp>
        <p:nvSpPr>
          <p:cNvPr id="8" name="コンテンツ プレースホルダー 2">
            <a:extLst>
              <a:ext uri="{FF2B5EF4-FFF2-40B4-BE49-F238E27FC236}">
                <a16:creationId xmlns:a16="http://schemas.microsoft.com/office/drawing/2014/main" id="{733E62C9-1A65-4181-ACD0-3065DF9AF0E5}"/>
              </a:ext>
            </a:extLst>
          </p:cNvPr>
          <p:cNvSpPr txBox="1">
            <a:spLocks/>
          </p:cNvSpPr>
          <p:nvPr/>
        </p:nvSpPr>
        <p:spPr bwMode="auto">
          <a:xfrm>
            <a:off x="920082" y="4701731"/>
            <a:ext cx="10493870" cy="819789"/>
          </a:xfrm>
          <a:prstGeom prst="rect">
            <a:avLst/>
          </a:prstGeom>
        </p:spPr>
        <p:txBody>
          <a:bodyPr vert="horz" wrap="none" lIns="91440" tIns="45720" rIns="91440" bIns="45720" rtlCol="0">
            <a:noAutofit/>
          </a:bodyPr>
          <a:lstStyle>
            <a:lvl1pPr marL="357188" marR="0" indent="-357188"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n"/>
              <a:tabLst/>
              <a:defRPr kumimoji="1" lang="en-US" altLang="ja-JP"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1pPr>
            <a:lvl2pPr marL="742950" marR="0" indent="-28575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l"/>
              <a:tabLst/>
              <a:defRPr kumimoji="1" lang="ja-JP" altLang="en-US"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2pPr>
            <a:lvl3pPr marL="1143000" marR="0" indent="-2286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3pPr>
            <a:lvl4pPr marL="1714500" marR="0" indent="-3429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4pPr>
            <a:lvl5pPr marL="2114550" marR="0" indent="-28575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lnSpc>
                <a:spcPct val="130000"/>
              </a:lnSpc>
              <a:spcBef>
                <a:spcPts val="0"/>
              </a:spcBef>
              <a:spcAft>
                <a:spcPts val="3000"/>
              </a:spcAft>
              <a:buClr>
                <a:schemeClr val="tx1">
                  <a:lumMod val="75000"/>
                  <a:lumOff val="25000"/>
                </a:schemeClr>
              </a:buClr>
            </a:pPr>
            <a:r>
              <a:rPr lang="en-US" altLang="ja-JP" sz="2000" b="1" dirty="0"/>
              <a:t>scikit-learn</a:t>
            </a:r>
            <a:r>
              <a:rPr lang="ja-JP" altLang="en-US" sz="2000" b="1" dirty="0"/>
              <a:t>を用いて決定木・ランダムフォレストを実装できる</a:t>
            </a:r>
            <a:endParaRPr lang="en-US" altLang="ja-JP" sz="2000" b="1" dirty="0"/>
          </a:p>
          <a:p>
            <a:pPr>
              <a:lnSpc>
                <a:spcPct val="130000"/>
              </a:lnSpc>
              <a:spcBef>
                <a:spcPts val="0"/>
              </a:spcBef>
              <a:spcAft>
                <a:spcPts val="3000"/>
              </a:spcAft>
              <a:buClr>
                <a:schemeClr val="tx1">
                  <a:lumMod val="75000"/>
                  <a:lumOff val="25000"/>
                </a:schemeClr>
              </a:buClr>
            </a:pPr>
            <a:r>
              <a:rPr lang="ja-JP" altLang="en-US" sz="2000" b="1" dirty="0"/>
              <a:t>モデルのパラメータをチューニングできる</a:t>
            </a:r>
            <a:endParaRPr lang="en-US" altLang="ja-JP" sz="2000" b="1" dirty="0"/>
          </a:p>
        </p:txBody>
      </p:sp>
    </p:spTree>
    <p:extLst>
      <p:ext uri="{BB962C8B-B14F-4D97-AF65-F5344CB8AC3E}">
        <p14:creationId xmlns:p14="http://schemas.microsoft.com/office/powerpoint/2010/main" val="4138547585"/>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タイトル 1">
            <a:extLst>
              <a:ext uri="{FF2B5EF4-FFF2-40B4-BE49-F238E27FC236}">
                <a16:creationId xmlns:a16="http://schemas.microsoft.com/office/drawing/2014/main" id="{2DA76E4A-E82F-4E3B-913C-6408054281D8}"/>
              </a:ext>
            </a:extLst>
          </p:cNvPr>
          <p:cNvSpPr txBox="1">
            <a:spLocks/>
          </p:cNvSpPr>
          <p:nvPr/>
        </p:nvSpPr>
        <p:spPr bwMode="auto">
          <a:xfrm>
            <a:off x="666514" y="851958"/>
            <a:ext cx="10758723" cy="4826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kumimoji="1" sz="2800" b="1" kern="1200" baseline="0">
                <a:solidFill>
                  <a:schemeClr val="tx1">
                    <a:lumMod val="75000"/>
                    <a:lumOff val="25000"/>
                  </a:schemeClr>
                </a:solidFill>
                <a:latin typeface="メイリオ" panose="020B0604030504040204" pitchFamily="50" charset="-128"/>
                <a:ea typeface="メイリオ" panose="020B0604030504040204" pitchFamily="50" charset="-128"/>
                <a:cs typeface="+mj-cs"/>
              </a:defRPr>
            </a:lvl1pPr>
          </a:lstStyle>
          <a:p>
            <a:r>
              <a:rPr lang="ja-JP" altLang="en-US" sz="3400" spc="150" dirty="0">
                <a:solidFill>
                  <a:srgbClr val="F36C37"/>
                </a:solidFill>
              </a:rPr>
              <a:t>第</a:t>
            </a:r>
            <a:r>
              <a:rPr lang="en-US" altLang="ja-JP" sz="6000" spc="150" dirty="0">
                <a:solidFill>
                  <a:srgbClr val="F36C37"/>
                </a:solidFill>
              </a:rPr>
              <a:t>4</a:t>
            </a:r>
            <a:r>
              <a:rPr lang="ja-JP" altLang="en-US" sz="3400" spc="150" dirty="0">
                <a:solidFill>
                  <a:srgbClr val="F36C37"/>
                </a:solidFill>
              </a:rPr>
              <a:t>章　決定木・ランダムフォレスト </a:t>
            </a:r>
            <a:r>
              <a:rPr lang="en-US" altLang="ja-JP" sz="2400" spc="150" dirty="0">
                <a:solidFill>
                  <a:srgbClr val="F36C37"/>
                </a:solidFill>
              </a:rPr>
              <a:t>- scikit-learn -</a:t>
            </a:r>
            <a:endParaRPr lang="ja-JP" altLang="en-US" sz="3600" spc="150" dirty="0">
              <a:solidFill>
                <a:srgbClr val="F36C37"/>
              </a:solidFill>
            </a:endParaRPr>
          </a:p>
        </p:txBody>
      </p:sp>
      <p:sp>
        <p:nvSpPr>
          <p:cNvPr id="2" name="スライド番号プレースホルダー 1">
            <a:extLst>
              <a:ext uri="{FF2B5EF4-FFF2-40B4-BE49-F238E27FC236}">
                <a16:creationId xmlns:a16="http://schemas.microsoft.com/office/drawing/2014/main" id="{FAA47C63-520D-4F7C-8DAB-2526094CB5B4}"/>
              </a:ext>
            </a:extLst>
          </p:cNvPr>
          <p:cNvSpPr>
            <a:spLocks noGrp="1"/>
          </p:cNvSpPr>
          <p:nvPr>
            <p:ph type="sldNum" sz="quarter" idx="10"/>
          </p:nvPr>
        </p:nvSpPr>
        <p:spPr>
          <a:xfrm>
            <a:off x="9265299" y="6465214"/>
            <a:ext cx="2743200" cy="204403"/>
          </a:xfrm>
        </p:spPr>
        <p:txBody>
          <a:bodyPr/>
          <a:lstStyle/>
          <a:p>
            <a:fld id="{5D750650-B10A-47BF-93C2-E1678438B37A}" type="slidenum">
              <a:rPr kumimoji="1" lang="ja-JP" altLang="en-US" smtClean="0"/>
              <a:pPr/>
              <a:t>229</a:t>
            </a:fld>
            <a:endParaRPr kumimoji="1" lang="ja-JP" altLang="en-US" dirty="0"/>
          </a:p>
        </p:txBody>
      </p:sp>
      <p:sp>
        <p:nvSpPr>
          <p:cNvPr id="9" name="四角形: 角を丸くする 8">
            <a:extLst>
              <a:ext uri="{FF2B5EF4-FFF2-40B4-BE49-F238E27FC236}">
                <a16:creationId xmlns:a16="http://schemas.microsoft.com/office/drawing/2014/main" id="{17C76A4F-9917-404E-810D-D4C278F81FF6}"/>
              </a:ext>
            </a:extLst>
          </p:cNvPr>
          <p:cNvSpPr/>
          <p:nvPr/>
        </p:nvSpPr>
        <p:spPr bwMode="auto">
          <a:xfrm>
            <a:off x="735085" y="1751579"/>
            <a:ext cx="2208068" cy="358390"/>
          </a:xfrm>
          <a:prstGeom prst="roundRect">
            <a:avLst>
              <a:gd name="adj" fmla="val 50000"/>
            </a:avLst>
          </a:prstGeom>
          <a:solidFill>
            <a:srgbClr val="F36C37"/>
          </a:solidFill>
          <a:ln w="19050" algn="ctr">
            <a:noFill/>
            <a:prstDash val="dash"/>
            <a:round/>
            <a:headEnd/>
            <a:tailEnd/>
          </a:ln>
          <a:effectLst/>
        </p:spPr>
        <p:txBody>
          <a:bodyPr wrap="none" lIns="108000" tIns="108000" rtlCol="0" anchor="ctr"/>
          <a:lstStyle/>
          <a:p>
            <a:pPr algn="ctr"/>
            <a:r>
              <a:rPr kumimoji="1" lang="ja-JP" altLang="en-US" b="1" spc="300" dirty="0">
                <a:solidFill>
                  <a:schemeClr val="bg1"/>
                </a:solidFill>
                <a:latin typeface="+mn-ea"/>
              </a:rPr>
              <a:t>章の目次</a:t>
            </a:r>
          </a:p>
        </p:txBody>
      </p:sp>
      <p:sp>
        <p:nvSpPr>
          <p:cNvPr id="10" name="コンテンツ プレースホルダー 5">
            <a:extLst>
              <a:ext uri="{FF2B5EF4-FFF2-40B4-BE49-F238E27FC236}">
                <a16:creationId xmlns:a16="http://schemas.microsoft.com/office/drawing/2014/main" id="{2A231A49-86B3-4817-904B-36C2F1103794}"/>
              </a:ext>
            </a:extLst>
          </p:cNvPr>
          <p:cNvSpPr txBox="1">
            <a:spLocks/>
          </p:cNvSpPr>
          <p:nvPr/>
        </p:nvSpPr>
        <p:spPr>
          <a:xfrm>
            <a:off x="1071378" y="2431708"/>
            <a:ext cx="9083374" cy="2733632"/>
          </a:xfrm>
          <a:prstGeom prst="rect">
            <a:avLst/>
          </a:prstGeom>
        </p:spPr>
        <p:txBody>
          <a:bodyPr vert="horz" lIns="91440" tIns="45720" rIns="91440" bIns="45720" rtlCol="0" anchor="t"/>
          <a:lstStyle>
            <a:defPPr>
              <a:defRPr lang="en-US"/>
            </a:defPPr>
            <a:lvl1pPr marL="0" algn="r" defTabSz="457200" rtl="0" eaLnBrk="1" latinLnBrk="0" hangingPunct="1">
              <a:defRPr sz="900" b="0" kern="1200">
                <a:solidFill>
                  <a:schemeClr val="tx1">
                    <a:lumMod val="50000"/>
                    <a:lumOff val="50000"/>
                  </a:schemeClr>
                </a:solidFill>
                <a:latin typeface="メイリオ" panose="020B0604030504040204" pitchFamily="50" charset="-128"/>
                <a:ea typeface="メイリオ" panose="020B0604030504040204" pitchFamily="50" charset="-128"/>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lnSpc>
                <a:spcPct val="150000"/>
              </a:lnSpc>
            </a:pPr>
            <a:r>
              <a:rPr kumimoji="1" lang="en-US" altLang="ja-JP" sz="2100" b="1" spc="300" dirty="0">
                <a:solidFill>
                  <a:schemeClr val="tx1">
                    <a:lumMod val="75000"/>
                    <a:lumOff val="25000"/>
                  </a:schemeClr>
                </a:solidFill>
              </a:rPr>
              <a:t>4-1.</a:t>
            </a:r>
            <a:r>
              <a:rPr kumimoji="1" lang="ja-JP" altLang="en-US" sz="2100" b="1" spc="300" dirty="0">
                <a:solidFill>
                  <a:schemeClr val="tx1">
                    <a:lumMod val="75000"/>
                    <a:lumOff val="25000"/>
                  </a:schemeClr>
                </a:solidFill>
              </a:rPr>
              <a:t>決定木</a:t>
            </a:r>
            <a:endParaRPr kumimoji="1" lang="en-US" altLang="ja-JP" sz="2100" b="1" spc="300" dirty="0">
              <a:solidFill>
                <a:schemeClr val="tx1">
                  <a:lumMod val="75000"/>
                  <a:lumOff val="25000"/>
                </a:schemeClr>
              </a:solidFill>
            </a:endParaRPr>
          </a:p>
          <a:p>
            <a:pPr algn="l">
              <a:lnSpc>
                <a:spcPct val="150000"/>
              </a:lnSpc>
            </a:pPr>
            <a:r>
              <a:rPr lang="en-US" altLang="ja-JP" sz="2100" b="1" spc="300" dirty="0">
                <a:solidFill>
                  <a:schemeClr val="tx1">
                    <a:lumMod val="75000"/>
                    <a:lumOff val="25000"/>
                  </a:schemeClr>
                </a:solidFill>
              </a:rPr>
              <a:t>4-2.</a:t>
            </a:r>
            <a:r>
              <a:rPr lang="ja-JP" altLang="en-US" sz="2100" b="1" spc="300" dirty="0">
                <a:solidFill>
                  <a:schemeClr val="tx1">
                    <a:lumMod val="75000"/>
                    <a:lumOff val="25000"/>
                  </a:schemeClr>
                </a:solidFill>
              </a:rPr>
              <a:t>決定木の実装</a:t>
            </a:r>
            <a:endParaRPr lang="en-US" altLang="ja-JP" sz="2100" b="1" spc="300" dirty="0">
              <a:solidFill>
                <a:schemeClr val="tx1">
                  <a:lumMod val="75000"/>
                  <a:lumOff val="25000"/>
                </a:schemeClr>
              </a:solidFill>
            </a:endParaRPr>
          </a:p>
          <a:p>
            <a:pPr algn="l">
              <a:lnSpc>
                <a:spcPct val="150000"/>
              </a:lnSpc>
            </a:pPr>
            <a:r>
              <a:rPr lang="en-US" altLang="ja-JP" sz="2100" b="1" spc="300" dirty="0">
                <a:solidFill>
                  <a:schemeClr val="tx1">
                    <a:lumMod val="75000"/>
                    <a:lumOff val="25000"/>
                  </a:schemeClr>
                </a:solidFill>
              </a:rPr>
              <a:t>4-3.</a:t>
            </a:r>
            <a:r>
              <a:rPr lang="ja-JP" altLang="en-US" sz="2100" b="1" spc="300" dirty="0">
                <a:solidFill>
                  <a:schemeClr val="tx1">
                    <a:lumMod val="75000"/>
                    <a:lumOff val="25000"/>
                  </a:schemeClr>
                </a:solidFill>
              </a:rPr>
              <a:t>決定木のパラメータチューニング</a:t>
            </a:r>
            <a:endParaRPr lang="en-US" altLang="ja-JP" sz="2100" b="1" spc="300" dirty="0">
              <a:solidFill>
                <a:schemeClr val="tx1">
                  <a:lumMod val="75000"/>
                  <a:lumOff val="25000"/>
                </a:schemeClr>
              </a:solidFill>
            </a:endParaRPr>
          </a:p>
          <a:p>
            <a:pPr algn="l">
              <a:lnSpc>
                <a:spcPct val="150000"/>
              </a:lnSpc>
            </a:pPr>
            <a:r>
              <a:rPr lang="en-US" altLang="ja-JP" sz="2100" b="1" spc="300" dirty="0">
                <a:solidFill>
                  <a:srgbClr val="00879E"/>
                </a:solidFill>
              </a:rPr>
              <a:t>4-4.</a:t>
            </a:r>
            <a:r>
              <a:rPr lang="ja-JP" altLang="en-US" sz="2100" b="1" spc="300" dirty="0">
                <a:solidFill>
                  <a:srgbClr val="00879E"/>
                </a:solidFill>
              </a:rPr>
              <a:t>オプション演習：決定木</a:t>
            </a:r>
            <a:endParaRPr lang="en-US" altLang="ja-JP" sz="2100" b="1" spc="300" dirty="0">
              <a:solidFill>
                <a:srgbClr val="00879E"/>
              </a:solidFill>
            </a:endParaRPr>
          </a:p>
          <a:p>
            <a:pPr algn="l">
              <a:lnSpc>
                <a:spcPct val="150000"/>
              </a:lnSpc>
            </a:pPr>
            <a:r>
              <a:rPr kumimoji="1" lang="en-US" altLang="ja-JP" sz="2100" b="1" spc="300" dirty="0">
                <a:solidFill>
                  <a:schemeClr val="tx1">
                    <a:lumMod val="75000"/>
                    <a:lumOff val="25000"/>
                  </a:schemeClr>
                </a:solidFill>
              </a:rPr>
              <a:t>4-5.</a:t>
            </a:r>
            <a:r>
              <a:rPr kumimoji="1" lang="ja-JP" altLang="en-US" sz="2100" b="1" spc="300" dirty="0">
                <a:solidFill>
                  <a:schemeClr val="tx1">
                    <a:lumMod val="75000"/>
                    <a:lumOff val="25000"/>
                  </a:schemeClr>
                </a:solidFill>
              </a:rPr>
              <a:t>ランダムフォレスト</a:t>
            </a:r>
            <a:endParaRPr kumimoji="1" lang="en-US" altLang="ja-JP" sz="2100" b="1" spc="300" dirty="0">
              <a:solidFill>
                <a:schemeClr val="tx1">
                  <a:lumMod val="75000"/>
                  <a:lumOff val="25000"/>
                </a:schemeClr>
              </a:solidFill>
            </a:endParaRPr>
          </a:p>
          <a:p>
            <a:pPr algn="l">
              <a:lnSpc>
                <a:spcPct val="150000"/>
              </a:lnSpc>
            </a:pPr>
            <a:r>
              <a:rPr lang="en-US" altLang="ja-JP" sz="2100" b="1" spc="300" dirty="0">
                <a:solidFill>
                  <a:schemeClr val="tx1">
                    <a:lumMod val="75000"/>
                    <a:lumOff val="25000"/>
                  </a:schemeClr>
                </a:solidFill>
              </a:rPr>
              <a:t>4-6.</a:t>
            </a:r>
            <a:r>
              <a:rPr lang="ja-JP" altLang="en-US" sz="2100" b="1" spc="300" dirty="0">
                <a:solidFill>
                  <a:schemeClr val="tx1">
                    <a:lumMod val="75000"/>
                    <a:lumOff val="25000"/>
                  </a:schemeClr>
                </a:solidFill>
              </a:rPr>
              <a:t>ランダムフォレストの実装</a:t>
            </a:r>
            <a:endParaRPr lang="en-US" altLang="ja-JP" sz="2100" b="1" spc="300" dirty="0">
              <a:solidFill>
                <a:schemeClr val="tx1">
                  <a:lumMod val="75000"/>
                  <a:lumOff val="25000"/>
                </a:schemeClr>
              </a:solidFill>
            </a:endParaRPr>
          </a:p>
          <a:p>
            <a:pPr algn="l">
              <a:lnSpc>
                <a:spcPct val="150000"/>
              </a:lnSpc>
            </a:pPr>
            <a:r>
              <a:rPr lang="en-US" altLang="ja-JP" sz="2100" b="1" spc="300" dirty="0">
                <a:solidFill>
                  <a:schemeClr val="tx1">
                    <a:lumMod val="75000"/>
                    <a:lumOff val="25000"/>
                  </a:schemeClr>
                </a:solidFill>
              </a:rPr>
              <a:t>4-7.</a:t>
            </a:r>
            <a:r>
              <a:rPr lang="ja-JP" altLang="en-US" sz="2100" b="1" spc="300" dirty="0">
                <a:solidFill>
                  <a:schemeClr val="tx1">
                    <a:lumMod val="75000"/>
                    <a:lumOff val="25000"/>
                  </a:schemeClr>
                </a:solidFill>
              </a:rPr>
              <a:t>ランダムフォレストのパラメータチューニング</a:t>
            </a:r>
            <a:endParaRPr lang="en-US" altLang="ja-JP" sz="2100" b="1" spc="300" dirty="0">
              <a:solidFill>
                <a:schemeClr val="tx1">
                  <a:lumMod val="75000"/>
                  <a:lumOff val="25000"/>
                </a:schemeClr>
              </a:solidFill>
            </a:endParaRPr>
          </a:p>
          <a:p>
            <a:pPr algn="l">
              <a:lnSpc>
                <a:spcPct val="150000"/>
              </a:lnSpc>
            </a:pPr>
            <a:r>
              <a:rPr lang="en-US" altLang="ja-JP" sz="2100" b="1" spc="300" dirty="0">
                <a:solidFill>
                  <a:srgbClr val="00879E"/>
                </a:solidFill>
              </a:rPr>
              <a:t>4-8.</a:t>
            </a:r>
            <a:r>
              <a:rPr lang="ja-JP" altLang="en-US" sz="2100" b="1" spc="300" dirty="0">
                <a:solidFill>
                  <a:srgbClr val="00879E"/>
                </a:solidFill>
              </a:rPr>
              <a:t>オプション演習：ランダムフォレスト</a:t>
            </a:r>
            <a:endParaRPr lang="en-US" altLang="ja-JP" sz="2100" b="1" spc="300" dirty="0">
              <a:solidFill>
                <a:srgbClr val="00879E"/>
              </a:solidFill>
            </a:endParaRPr>
          </a:p>
        </p:txBody>
      </p:sp>
    </p:spTree>
    <p:extLst>
      <p:ext uri="{BB962C8B-B14F-4D97-AF65-F5344CB8AC3E}">
        <p14:creationId xmlns:p14="http://schemas.microsoft.com/office/powerpoint/2010/main" val="22995079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sp>
        <p:nvSpPr>
          <p:cNvPr id="59" name="Google Shape;59;p11"/>
          <p:cNvSpPr txBox="1">
            <a:spLocks noGrp="1"/>
          </p:cNvSpPr>
          <p:nvPr>
            <p:ph type="body" idx="4294967295"/>
          </p:nvPr>
        </p:nvSpPr>
        <p:spPr>
          <a:xfrm>
            <a:off x="671513" y="2370295"/>
            <a:ext cx="11520487" cy="2117409"/>
          </a:xfrm>
          <a:prstGeom prst="rect">
            <a:avLst/>
          </a:prstGeom>
          <a:noFill/>
          <a:ln>
            <a:noFill/>
          </a:ln>
        </p:spPr>
        <p:txBody>
          <a:bodyPr spcFirstLastPara="1" vert="horz" wrap="square" lIns="91425" tIns="45700" rIns="91425" bIns="45700" rtlCol="0" anchor="t" anchorCtr="0">
            <a:noAutofit/>
          </a:bodyPr>
          <a:lstStyle/>
          <a:p>
            <a:pPr>
              <a:spcBef>
                <a:spcPts val="0"/>
              </a:spcBef>
              <a:buFont typeface="Wingdings" pitchFamily="2" charset="2"/>
              <a:buChar char="ü"/>
            </a:pPr>
            <a:r>
              <a:rPr lang="en-US" dirty="0">
                <a:solidFill>
                  <a:srgbClr val="F36C37"/>
                </a:solidFill>
              </a:rPr>
              <a:t>AI </a:t>
            </a:r>
            <a:r>
              <a:rPr lang="en-US" dirty="0" err="1">
                <a:solidFill>
                  <a:srgbClr val="F36C37"/>
                </a:solidFill>
              </a:rPr>
              <a:t>とは</a:t>
            </a:r>
            <a:endParaRPr lang="en-US" dirty="0">
              <a:solidFill>
                <a:srgbClr val="F36C37"/>
              </a:solidFill>
            </a:endParaRPr>
          </a:p>
          <a:p>
            <a:pPr>
              <a:spcBef>
                <a:spcPts val="0"/>
              </a:spcBef>
              <a:buFont typeface="Wingdings" pitchFamily="2" charset="2"/>
              <a:buChar char="ü"/>
            </a:pPr>
            <a:r>
              <a:rPr lang="en-US" b="1" dirty="0">
                <a:solidFill>
                  <a:srgbClr val="F36C37"/>
                </a:solidFill>
              </a:rPr>
              <a:t>AI </a:t>
            </a:r>
            <a:r>
              <a:rPr lang="en-US" b="1" dirty="0" err="1">
                <a:solidFill>
                  <a:srgbClr val="F36C37"/>
                </a:solidFill>
              </a:rPr>
              <a:t>への誤認識</a:t>
            </a:r>
            <a:endParaRPr lang="en-US" b="1" dirty="0">
              <a:solidFill>
                <a:srgbClr val="F36C37"/>
              </a:solidFill>
            </a:endParaRPr>
          </a:p>
          <a:p>
            <a:pPr>
              <a:buFont typeface="Wingdings" pitchFamily="2" charset="2"/>
              <a:buChar char="ü"/>
            </a:pPr>
            <a:r>
              <a:rPr lang="en-US" altLang="ja-JP" dirty="0">
                <a:solidFill>
                  <a:srgbClr val="F36C37"/>
                </a:solidFill>
              </a:rPr>
              <a:t>AI </a:t>
            </a:r>
            <a:r>
              <a:rPr lang="ja-JP" altLang="en-US">
                <a:solidFill>
                  <a:srgbClr val="F36C37"/>
                </a:solidFill>
              </a:rPr>
              <a:t>のタスクと分野</a:t>
            </a:r>
            <a:endParaRPr lang="en-US" altLang="ja-JP" dirty="0">
              <a:solidFill>
                <a:srgbClr val="F36C37"/>
              </a:solidFill>
            </a:endParaRPr>
          </a:p>
          <a:p>
            <a:pPr>
              <a:buFont typeface="Wingdings" pitchFamily="2" charset="2"/>
              <a:buChar char="ü"/>
            </a:pPr>
            <a:r>
              <a:rPr lang="en-US" altLang="ja-JP" dirty="0">
                <a:solidFill>
                  <a:srgbClr val="F36C37"/>
                </a:solidFill>
              </a:rPr>
              <a:t>AI </a:t>
            </a:r>
            <a:r>
              <a:rPr lang="ja-JP" altLang="en-US">
                <a:solidFill>
                  <a:srgbClr val="F36C37"/>
                </a:solidFill>
              </a:rPr>
              <a:t>の原則</a:t>
            </a:r>
            <a:endParaRPr lang="en-US" altLang="ja-JP" dirty="0">
              <a:solidFill>
                <a:srgbClr val="F36C37"/>
              </a:solidFill>
            </a:endParaRPr>
          </a:p>
          <a:p>
            <a:pPr>
              <a:buFont typeface="Wingdings" pitchFamily="2" charset="2"/>
              <a:buChar char="ü"/>
            </a:pPr>
            <a:endParaRPr dirty="0"/>
          </a:p>
          <a:p>
            <a:pPr marL="177800" indent="0">
              <a:buNone/>
            </a:pPr>
            <a:endParaRPr dirty="0"/>
          </a:p>
        </p:txBody>
      </p:sp>
      <p:sp>
        <p:nvSpPr>
          <p:cNvPr id="2" name="タイトル 1">
            <a:extLst>
              <a:ext uri="{FF2B5EF4-FFF2-40B4-BE49-F238E27FC236}">
                <a16:creationId xmlns:a16="http://schemas.microsoft.com/office/drawing/2014/main" id="{33A50074-F553-6701-A2E7-7F4B9794049E}"/>
              </a:ext>
            </a:extLst>
          </p:cNvPr>
          <p:cNvSpPr txBox="1">
            <a:spLocks/>
          </p:cNvSpPr>
          <p:nvPr/>
        </p:nvSpPr>
        <p:spPr bwMode="auto">
          <a:xfrm>
            <a:off x="666515" y="851958"/>
            <a:ext cx="8858485" cy="4826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kumimoji="1" sz="2800" b="1" kern="1200" baseline="0">
                <a:solidFill>
                  <a:schemeClr val="tx1">
                    <a:lumMod val="75000"/>
                    <a:lumOff val="25000"/>
                  </a:schemeClr>
                </a:solidFill>
                <a:latin typeface="メイリオ" panose="020B0604030504040204" pitchFamily="50" charset="-128"/>
                <a:ea typeface="メイリオ" panose="020B0604030504040204" pitchFamily="50" charset="-128"/>
                <a:cs typeface="+mj-cs"/>
              </a:defRPr>
            </a:lvl1pPr>
          </a:lstStyle>
          <a:p>
            <a:r>
              <a:rPr lang="ja-JP" altLang="en-US" sz="3600" spc="150" dirty="0">
                <a:solidFill>
                  <a:srgbClr val="F36C37"/>
                </a:solidFill>
              </a:rPr>
              <a:t>第</a:t>
            </a:r>
            <a:r>
              <a:rPr lang="en-US" altLang="ja-JP" sz="6000" spc="150" dirty="0">
                <a:solidFill>
                  <a:srgbClr val="F36C37"/>
                </a:solidFill>
              </a:rPr>
              <a:t>1</a:t>
            </a:r>
            <a:r>
              <a:rPr lang="ja-JP" altLang="en-US" sz="3600" spc="150" dirty="0">
                <a:solidFill>
                  <a:srgbClr val="F36C37"/>
                </a:solidFill>
              </a:rPr>
              <a:t>章　機械学習の概要</a:t>
            </a:r>
          </a:p>
        </p:txBody>
      </p:sp>
      <p:sp>
        <p:nvSpPr>
          <p:cNvPr id="3" name="四角形: 角を丸くする 8">
            <a:extLst>
              <a:ext uri="{FF2B5EF4-FFF2-40B4-BE49-F238E27FC236}">
                <a16:creationId xmlns:a16="http://schemas.microsoft.com/office/drawing/2014/main" id="{844D4A92-B35E-F50B-F591-4CC956F191B6}"/>
              </a:ext>
            </a:extLst>
          </p:cNvPr>
          <p:cNvSpPr/>
          <p:nvPr/>
        </p:nvSpPr>
        <p:spPr bwMode="auto">
          <a:xfrm>
            <a:off x="735085" y="1751579"/>
            <a:ext cx="2208068" cy="358390"/>
          </a:xfrm>
          <a:prstGeom prst="roundRect">
            <a:avLst>
              <a:gd name="adj" fmla="val 50000"/>
            </a:avLst>
          </a:prstGeom>
          <a:solidFill>
            <a:srgbClr val="F36C37"/>
          </a:solidFill>
          <a:ln w="19050" algn="ctr">
            <a:noFill/>
            <a:prstDash val="dash"/>
            <a:round/>
            <a:headEnd/>
            <a:tailEnd/>
          </a:ln>
          <a:effectLst/>
        </p:spPr>
        <p:txBody>
          <a:bodyPr wrap="none" lIns="108000" tIns="108000" rtlCol="0" anchor="ctr"/>
          <a:lstStyle/>
          <a:p>
            <a:pPr algn="ctr"/>
            <a:r>
              <a:rPr kumimoji="1" lang="ja-JP" altLang="en-US" b="1" spc="300" dirty="0">
                <a:solidFill>
                  <a:schemeClr val="bg1"/>
                </a:solidFill>
                <a:latin typeface="+mn-ea"/>
              </a:rPr>
              <a:t>章の目次</a:t>
            </a:r>
          </a:p>
        </p:txBody>
      </p:sp>
      <p:sp>
        <p:nvSpPr>
          <p:cNvPr id="4" name="スライド番号プレースホルダー 2">
            <a:extLst>
              <a:ext uri="{FF2B5EF4-FFF2-40B4-BE49-F238E27FC236}">
                <a16:creationId xmlns:a16="http://schemas.microsoft.com/office/drawing/2014/main" id="{0967BA6D-BAAE-ABF6-3E5C-11CA920D2D39}"/>
              </a:ext>
            </a:extLst>
          </p:cNvPr>
          <p:cNvSpPr>
            <a:spLocks noGrp="1"/>
          </p:cNvSpPr>
          <p:nvPr>
            <p:ph type="sldNum" sz="quarter" idx="10"/>
          </p:nvPr>
        </p:nvSpPr>
        <p:spPr>
          <a:xfrm>
            <a:off x="9265299" y="6465214"/>
            <a:ext cx="2743200" cy="204403"/>
          </a:xfrm>
        </p:spPr>
        <p:txBody>
          <a:bodyPr/>
          <a:lstStyle/>
          <a:p>
            <a:fld id="{5D750650-B10A-47BF-93C2-E1678438B37A}" type="slidenum">
              <a:rPr lang="en-US" altLang="ja-JP" smtClean="0"/>
              <a:pPr/>
              <a:t>23</a:t>
            </a:fld>
            <a:endParaRPr lang="en-US" altLang="ja-JP" dirty="0"/>
          </a:p>
        </p:txBody>
      </p:sp>
    </p:spTree>
    <p:extLst>
      <p:ext uri="{BB962C8B-B14F-4D97-AF65-F5344CB8AC3E}">
        <p14:creationId xmlns:p14="http://schemas.microsoft.com/office/powerpoint/2010/main" val="2984466839"/>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四角形: 角を丸くする 5">
            <a:extLst>
              <a:ext uri="{FF2B5EF4-FFF2-40B4-BE49-F238E27FC236}">
                <a16:creationId xmlns:a16="http://schemas.microsoft.com/office/drawing/2014/main" id="{915DD971-A22B-40E4-9124-F6E32E9C99DA}"/>
              </a:ext>
            </a:extLst>
          </p:cNvPr>
          <p:cNvSpPr/>
          <p:nvPr/>
        </p:nvSpPr>
        <p:spPr bwMode="auto">
          <a:xfrm>
            <a:off x="707348" y="1006569"/>
            <a:ext cx="10678772" cy="477017"/>
          </a:xfrm>
          <a:prstGeom prst="roundRect">
            <a:avLst>
              <a:gd name="adj" fmla="val 7423"/>
            </a:avLst>
          </a:prstGeom>
          <a:solidFill>
            <a:srgbClr val="FEEDE6"/>
          </a:solidFill>
          <a:ln w="19050" algn="ctr">
            <a:noFill/>
            <a:prstDash val="dash"/>
            <a:round/>
            <a:headEnd/>
            <a:tailEnd/>
          </a:ln>
          <a:effectLst/>
        </p:spPr>
        <p:txBody>
          <a:bodyPr wrap="none" lIns="180000" bIns="0" rtlCol="0" anchor="ctr"/>
          <a:lstStyle/>
          <a:p>
            <a:pPr marL="285750" indent="-285750">
              <a:buFont typeface="Wingdings" panose="05000000000000000000" pitchFamily="2" charset="2"/>
              <a:buChar char="n"/>
            </a:pPr>
            <a:r>
              <a:rPr kumimoji="1" lang="ja-JP" altLang="en-US" sz="2000" b="1" dirty="0">
                <a:solidFill>
                  <a:srgbClr val="F36C37"/>
                </a:solidFill>
                <a:latin typeface="+mj-ea"/>
                <a:ea typeface="+mj-ea"/>
              </a:rPr>
              <a:t>集団を質問により分割していく木構造モデル　決定木</a:t>
            </a:r>
          </a:p>
        </p:txBody>
      </p:sp>
      <p:sp>
        <p:nvSpPr>
          <p:cNvPr id="7" name="テキスト ボックス 6">
            <a:extLst>
              <a:ext uri="{FF2B5EF4-FFF2-40B4-BE49-F238E27FC236}">
                <a16:creationId xmlns:a16="http://schemas.microsoft.com/office/drawing/2014/main" id="{2F1127E5-9282-4A02-8889-BA620D0A3CE0}"/>
              </a:ext>
            </a:extLst>
          </p:cNvPr>
          <p:cNvSpPr txBox="1"/>
          <p:nvPr/>
        </p:nvSpPr>
        <p:spPr>
          <a:xfrm>
            <a:off x="863758" y="1469283"/>
            <a:ext cx="10386245" cy="1103939"/>
          </a:xfrm>
          <a:prstGeom prst="rect">
            <a:avLst/>
          </a:prstGeom>
        </p:spPr>
        <p:txBody>
          <a:bodyPr vert="horz" wrap="none" lIns="91440" tIns="45720" rIns="91440" bIns="45720" rtlCol="0">
            <a:noAutofit/>
          </a:bodyPr>
          <a:lstStyle>
            <a:defPPr>
              <a:defRPr lang="en-US"/>
            </a:defPPr>
            <a:lvl1pPr marL="357188" marR="0" indent="-357188" defTabSz="914400" fontAlgn="base">
              <a:lnSpc>
                <a:spcPct val="100000"/>
              </a:lnSpc>
              <a:spcBef>
                <a:spcPts val="0"/>
              </a:spcBef>
              <a:spcAft>
                <a:spcPts val="600"/>
              </a:spcAft>
              <a:buClr>
                <a:schemeClr val="tx1">
                  <a:lumMod val="75000"/>
                  <a:lumOff val="25000"/>
                </a:schemeClr>
              </a:buClr>
              <a:buSzTx/>
              <a:buFont typeface="Wingdings" panose="05000000000000000000" pitchFamily="2" charset="2"/>
              <a:buChar char="n"/>
              <a:tabLst/>
              <a:defRPr kumimoji="1" sz="2000" b="1" baseline="0">
                <a:solidFill>
                  <a:schemeClr val="tx1">
                    <a:lumMod val="75000"/>
                    <a:lumOff val="25000"/>
                  </a:schemeClr>
                </a:solidFill>
                <a:latin typeface="メイリオ" panose="020B0604030504040204" pitchFamily="50" charset="-128"/>
                <a:ea typeface="メイリオ" panose="020B0604030504040204" pitchFamily="50" charset="-128"/>
              </a:defRPr>
            </a:lvl1pPr>
            <a:lvl2pPr marL="742950" marR="0" indent="-285750" defTabSz="914400" fontAlgn="base">
              <a:lnSpc>
                <a:spcPct val="100000"/>
              </a:lnSpc>
              <a:spcBef>
                <a:spcPct val="20000"/>
              </a:spcBef>
              <a:spcAft>
                <a:spcPct val="0"/>
              </a:spcAft>
              <a:buClr>
                <a:schemeClr val="tx1"/>
              </a:buClr>
              <a:buSzTx/>
              <a:buFont typeface="Wingdings" panose="05000000000000000000" pitchFamily="2" charset="2"/>
              <a:buChar char="l"/>
              <a:tabLst/>
              <a:defRPr kumimoji="1" sz="2800" baseline="0">
                <a:solidFill>
                  <a:schemeClr val="tx1">
                    <a:lumMod val="75000"/>
                    <a:lumOff val="25000"/>
                  </a:schemeClr>
                </a:solidFill>
                <a:latin typeface="メイリオ" panose="020B0604030504040204" pitchFamily="50" charset="-128"/>
                <a:ea typeface="メイリオ" panose="020B0604030504040204" pitchFamily="50" charset="-128"/>
              </a:defRPr>
            </a:lvl2pPr>
            <a:lvl3pPr marL="1143000" marR="0" indent="-22860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3pPr>
            <a:lvl4pPr marL="1714500" marR="0" indent="-34290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4pPr>
            <a:lvl5pPr marL="2114550" marR="0" indent="-28575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5pPr>
            <a:lvl6pPr marL="2514600" indent="-228600" defTabSz="914400">
              <a:lnSpc>
                <a:spcPct val="90000"/>
              </a:lnSpc>
              <a:spcBef>
                <a:spcPts val="500"/>
              </a:spcBef>
              <a:buFont typeface="Arial" panose="020B0604020202020204" pitchFamily="34" charset="0"/>
              <a:buChar char="•"/>
              <a:defRPr kumimoji="1"/>
            </a:lvl6pPr>
            <a:lvl7pPr marL="2971800" indent="-228600" defTabSz="914400">
              <a:lnSpc>
                <a:spcPct val="90000"/>
              </a:lnSpc>
              <a:spcBef>
                <a:spcPts val="500"/>
              </a:spcBef>
              <a:buFont typeface="Arial" panose="020B0604020202020204" pitchFamily="34" charset="0"/>
              <a:buChar char="•"/>
              <a:defRPr kumimoji="1"/>
            </a:lvl7pPr>
            <a:lvl8pPr marL="3429000" indent="-228600" defTabSz="914400">
              <a:lnSpc>
                <a:spcPct val="90000"/>
              </a:lnSpc>
              <a:spcBef>
                <a:spcPts val="500"/>
              </a:spcBef>
              <a:buFont typeface="Arial" panose="020B0604020202020204" pitchFamily="34" charset="0"/>
              <a:buChar char="•"/>
              <a:defRPr kumimoji="1"/>
            </a:lvl8pPr>
            <a:lvl9pPr marL="3886200" indent="-228600" defTabSz="914400">
              <a:lnSpc>
                <a:spcPct val="90000"/>
              </a:lnSpc>
              <a:spcBef>
                <a:spcPts val="500"/>
              </a:spcBef>
              <a:buFont typeface="Arial" panose="020B0604020202020204" pitchFamily="34" charset="0"/>
              <a:buChar char="•"/>
              <a:defRPr kumimoji="1"/>
            </a:lvl9pPr>
          </a:lstStyle>
          <a:p>
            <a:pPr>
              <a:buClr>
                <a:srgbClr val="F36C37"/>
              </a:buClr>
              <a:buFont typeface="Wingdings" panose="05000000000000000000" pitchFamily="2" charset="2"/>
              <a:buChar char="l"/>
            </a:pPr>
            <a:r>
              <a:rPr lang="ja-JP" altLang="en-US" sz="1800" dirty="0"/>
              <a:t>決定木</a:t>
            </a:r>
          </a:p>
          <a:p>
            <a:pPr lvl="1">
              <a:buClr>
                <a:srgbClr val="F36C37"/>
              </a:buClr>
            </a:pPr>
            <a:r>
              <a:rPr lang="ja-JP" altLang="en-US" sz="1400" b="1" dirty="0"/>
              <a:t>ある値より大きいか小さいかで答えられる質問で階層的に構成した木構造を学習。</a:t>
            </a:r>
          </a:p>
          <a:p>
            <a:pPr lvl="1">
              <a:buClr>
                <a:srgbClr val="F36C37"/>
              </a:buClr>
            </a:pPr>
            <a:r>
              <a:rPr lang="ja-JP" altLang="en-US" sz="1400" b="1" dirty="0"/>
              <a:t>質問は正解に最も早くたどり着けるように、よくデータを分割できる説明変数と閾値の組を計算する。</a:t>
            </a:r>
            <a:endParaRPr lang="en-US" altLang="ja-JP" sz="1400" b="1" dirty="0"/>
          </a:p>
          <a:p>
            <a:pPr lvl="1">
              <a:buClr>
                <a:srgbClr val="F36C37"/>
              </a:buClr>
            </a:pPr>
            <a:r>
              <a:rPr lang="ja-JP" altLang="en-US" sz="1400" b="1" dirty="0"/>
              <a:t>値の大小のみでルールを作る為、標準化などでスケールをそろえる必要がない。</a:t>
            </a:r>
            <a:endParaRPr lang="en-US" altLang="ja-JP" sz="1400" b="1" dirty="0"/>
          </a:p>
          <a:p>
            <a:pPr lvl="1">
              <a:buClr>
                <a:srgbClr val="F36C37"/>
              </a:buClr>
            </a:pPr>
            <a:r>
              <a:rPr lang="ja-JP" altLang="en-US" sz="1400" b="1" dirty="0"/>
              <a:t>木構造や説明変数の重要度を可視化できるため、非常に解釈性が高い。</a:t>
            </a:r>
            <a:endParaRPr lang="en-US" altLang="ja-JP" sz="1400" b="1" dirty="0"/>
          </a:p>
          <a:p>
            <a:pPr lvl="1">
              <a:buClr>
                <a:srgbClr val="F36C37"/>
              </a:buClr>
            </a:pPr>
            <a:r>
              <a:rPr lang="ja-JP" altLang="en-US" sz="1400" b="1" dirty="0"/>
              <a:t>回帰にも分類にも用いることができる。</a:t>
            </a:r>
            <a:endParaRPr lang="en-US" altLang="ja-JP" sz="1400" b="1" dirty="0"/>
          </a:p>
        </p:txBody>
      </p:sp>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lang="en-US" altLang="ja-JP" dirty="0"/>
              <a:t>4-1-1.</a:t>
            </a:r>
            <a:r>
              <a:rPr lang="ja-JP" altLang="en-US" dirty="0"/>
              <a:t>決定木とは</a:t>
            </a:r>
            <a:endParaRPr kumimoji="1" lang="ja-JP" altLang="en-US" dirty="0"/>
          </a:p>
        </p:txBody>
      </p:sp>
      <p:sp>
        <p:nvSpPr>
          <p:cNvPr id="5" name="スライド番号プレースホルダー 4">
            <a:extLst>
              <a:ext uri="{FF2B5EF4-FFF2-40B4-BE49-F238E27FC236}">
                <a16:creationId xmlns:a16="http://schemas.microsoft.com/office/drawing/2014/main" id="{C905B90A-465B-402F-BC68-6932C2B00E04}"/>
              </a:ext>
            </a:extLst>
          </p:cNvPr>
          <p:cNvSpPr>
            <a:spLocks noGrp="1"/>
          </p:cNvSpPr>
          <p:nvPr>
            <p:ph type="sldNum" sz="quarter" idx="10"/>
          </p:nvPr>
        </p:nvSpPr>
        <p:spPr/>
        <p:txBody>
          <a:bodyPr/>
          <a:lstStyle/>
          <a:p>
            <a:fld id="{5D750650-B10A-47BF-93C2-E1678438B37A}" type="slidenum">
              <a:rPr kumimoji="1" lang="ja-JP" altLang="en-US" smtClean="0"/>
              <a:pPr/>
              <a:t>230</a:t>
            </a:fld>
            <a:endParaRPr kumimoji="1" lang="ja-JP" altLang="en-US"/>
          </a:p>
        </p:txBody>
      </p:sp>
      <p:sp>
        <p:nvSpPr>
          <p:cNvPr id="63" name="テキスト ボックス 62">
            <a:extLst>
              <a:ext uri="{FF2B5EF4-FFF2-40B4-BE49-F238E27FC236}">
                <a16:creationId xmlns:a16="http://schemas.microsoft.com/office/drawing/2014/main" id="{1F10B410-2905-4290-BC35-E92D0BF22590}"/>
              </a:ext>
            </a:extLst>
          </p:cNvPr>
          <p:cNvSpPr txBox="1"/>
          <p:nvPr/>
        </p:nvSpPr>
        <p:spPr>
          <a:xfrm>
            <a:off x="591530" y="6209588"/>
            <a:ext cx="10658473" cy="431657"/>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20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pPr>
              <a:lnSpc>
                <a:spcPct val="130000"/>
              </a:lnSpc>
            </a:pPr>
            <a:r>
              <a:rPr lang="ja-JP" altLang="en-US" sz="1800" dirty="0">
                <a:solidFill>
                  <a:srgbClr val="F47746"/>
                </a:solidFill>
              </a:rPr>
              <a:t>具体例で考えてみましょう</a:t>
            </a:r>
          </a:p>
        </p:txBody>
      </p:sp>
      <p:sp>
        <p:nvSpPr>
          <p:cNvPr id="21" name="二等辺三角形 20">
            <a:extLst>
              <a:ext uri="{FF2B5EF4-FFF2-40B4-BE49-F238E27FC236}">
                <a16:creationId xmlns:a16="http://schemas.microsoft.com/office/drawing/2014/main" id="{0E69760E-4D67-4068-8EF6-997599710A0D}"/>
              </a:ext>
            </a:extLst>
          </p:cNvPr>
          <p:cNvSpPr/>
          <p:nvPr/>
        </p:nvSpPr>
        <p:spPr>
          <a:xfrm rot="10800000">
            <a:off x="3756639" y="6320589"/>
            <a:ext cx="541176" cy="289249"/>
          </a:xfrm>
          <a:prstGeom prst="triangle">
            <a:avLst/>
          </a:prstGeom>
          <a:solidFill>
            <a:srgbClr val="F36C3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22" name="二等辺三角形 21">
            <a:extLst>
              <a:ext uri="{FF2B5EF4-FFF2-40B4-BE49-F238E27FC236}">
                <a16:creationId xmlns:a16="http://schemas.microsoft.com/office/drawing/2014/main" id="{0659A77F-0CDD-4374-9B12-5EA29D0F5A3F}"/>
              </a:ext>
            </a:extLst>
          </p:cNvPr>
          <p:cNvSpPr/>
          <p:nvPr/>
        </p:nvSpPr>
        <p:spPr>
          <a:xfrm rot="10800000">
            <a:off x="7503321" y="6320589"/>
            <a:ext cx="541176" cy="289249"/>
          </a:xfrm>
          <a:prstGeom prst="triangle">
            <a:avLst/>
          </a:prstGeom>
          <a:solidFill>
            <a:srgbClr val="F36C3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graphicFrame>
        <p:nvGraphicFramePr>
          <p:cNvPr id="71" name="表 70">
            <a:extLst>
              <a:ext uri="{FF2B5EF4-FFF2-40B4-BE49-F238E27FC236}">
                <a16:creationId xmlns:a16="http://schemas.microsoft.com/office/drawing/2014/main" id="{05350A0D-0C66-4BC9-AC39-2364B93AED5B}"/>
              </a:ext>
            </a:extLst>
          </p:cNvPr>
          <p:cNvGraphicFramePr>
            <a:graphicFrameLocks noGrp="1"/>
          </p:cNvGraphicFramePr>
          <p:nvPr>
            <p:extLst>
              <p:ext uri="{D42A27DB-BD31-4B8C-83A1-F6EECF244321}">
                <p14:modId xmlns:p14="http://schemas.microsoft.com/office/powerpoint/2010/main" val="1125762863"/>
              </p:ext>
            </p:extLst>
          </p:nvPr>
        </p:nvGraphicFramePr>
        <p:xfrm>
          <a:off x="1294013" y="3523903"/>
          <a:ext cx="2910586" cy="2689030"/>
        </p:xfrm>
        <a:graphic>
          <a:graphicData uri="http://schemas.openxmlformats.org/drawingml/2006/table">
            <a:tbl>
              <a:tblPr firstRow="1" bandRow="1">
                <a:tableStyleId>{5C22544A-7EE6-4342-B048-85BDC9FD1C3A}</a:tableStyleId>
              </a:tblPr>
              <a:tblGrid>
                <a:gridCol w="658655">
                  <a:extLst>
                    <a:ext uri="{9D8B030D-6E8A-4147-A177-3AD203B41FA5}">
                      <a16:colId xmlns:a16="http://schemas.microsoft.com/office/drawing/2014/main" val="3991005223"/>
                    </a:ext>
                  </a:extLst>
                </a:gridCol>
                <a:gridCol w="863599">
                  <a:extLst>
                    <a:ext uri="{9D8B030D-6E8A-4147-A177-3AD203B41FA5}">
                      <a16:colId xmlns:a16="http://schemas.microsoft.com/office/drawing/2014/main" val="1672017677"/>
                    </a:ext>
                  </a:extLst>
                </a:gridCol>
                <a:gridCol w="524733">
                  <a:extLst>
                    <a:ext uri="{9D8B030D-6E8A-4147-A177-3AD203B41FA5}">
                      <a16:colId xmlns:a16="http://schemas.microsoft.com/office/drawing/2014/main" val="3013296438"/>
                    </a:ext>
                  </a:extLst>
                </a:gridCol>
                <a:gridCol w="863599">
                  <a:extLst>
                    <a:ext uri="{9D8B030D-6E8A-4147-A177-3AD203B41FA5}">
                      <a16:colId xmlns:a16="http://schemas.microsoft.com/office/drawing/2014/main" val="4208408925"/>
                    </a:ext>
                  </a:extLst>
                </a:gridCol>
              </a:tblGrid>
              <a:tr h="298640">
                <a:tc>
                  <a:txBody>
                    <a:bodyPr/>
                    <a:lstStyle/>
                    <a:p>
                      <a:pPr algn="ctr" fontAlgn="t"/>
                      <a:endParaRPr lang="en-US" altLang="ja-JP" sz="1200" b="1" i="0" u="none" strike="noStrike" dirty="0">
                        <a:solidFill>
                          <a:srgbClr val="000000"/>
                        </a:solidFill>
                        <a:effectLst/>
                        <a:latin typeface="Arial" panose="020B0604020202020204" pitchFamily="34" charset="0"/>
                        <a:ea typeface="游ゴシック" panose="020B0400000000000000" pitchFamily="50" charset="-128"/>
                      </a:endParaRPr>
                    </a:p>
                  </a:txBody>
                  <a:tcPr marL="7620" marR="7620" marT="7620" marB="0" anchor="ctr"/>
                </a:tc>
                <a:tc gridSpan="2">
                  <a:txBody>
                    <a:bodyPr/>
                    <a:lstStyle/>
                    <a:p>
                      <a:pPr algn="ctr" rtl="0" fontAlgn="ctr"/>
                      <a:r>
                        <a:rPr lang="ja-JP" altLang="en-US" sz="1200" b="1" u="none" strike="noStrike" dirty="0">
                          <a:solidFill>
                            <a:srgbClr val="FFFFFF"/>
                          </a:solidFill>
                          <a:effectLst/>
                        </a:rPr>
                        <a:t>説明変数</a:t>
                      </a:r>
                      <a:endParaRPr lang="ja-JP" altLang="en-US" sz="1200" b="1" i="0" u="none" strike="noStrike" dirty="0">
                        <a:solidFill>
                          <a:srgbClr val="FFFFFF"/>
                        </a:solidFill>
                        <a:effectLst/>
                        <a:latin typeface="Meiryo UI" panose="020B0604030504040204" pitchFamily="50" charset="-128"/>
                        <a:ea typeface="Meiryo UI" panose="020B0604030504040204" pitchFamily="50" charset="-128"/>
                      </a:endParaRPr>
                    </a:p>
                  </a:txBody>
                  <a:tcPr marL="7620" marR="7620" marT="7620" marB="0" anchor="ctr"/>
                </a:tc>
                <a:tc hMerge="1">
                  <a:txBody>
                    <a:bodyPr/>
                    <a:lstStyle/>
                    <a:p>
                      <a:pPr algn="ctr" rtl="0" fontAlgn="ctr"/>
                      <a:endParaRPr lang="ja-JP" altLang="en-US" sz="1200" b="1" i="0" u="none" strike="noStrike" dirty="0">
                        <a:solidFill>
                          <a:srgbClr val="FFFFFF"/>
                        </a:solidFill>
                        <a:effectLst/>
                        <a:latin typeface="Meiryo UI" panose="020B0604030504040204" pitchFamily="50" charset="-128"/>
                        <a:ea typeface="Meiryo UI" panose="020B0604030504040204" pitchFamily="50" charset="-128"/>
                      </a:endParaRPr>
                    </a:p>
                  </a:txBody>
                  <a:tcPr marL="7620" marR="7620" marT="7620" marB="0" anchor="ctr"/>
                </a:tc>
                <a:tc>
                  <a:txBody>
                    <a:bodyPr/>
                    <a:lstStyle/>
                    <a:p>
                      <a:pPr algn="ctr" rtl="0" fontAlgn="ctr"/>
                      <a:r>
                        <a:rPr lang="ja-JP" altLang="en-US" sz="1200" b="1" u="none" strike="noStrike" dirty="0">
                          <a:solidFill>
                            <a:srgbClr val="FFFFFF"/>
                          </a:solidFill>
                          <a:effectLst/>
                        </a:rPr>
                        <a:t>目的変数</a:t>
                      </a:r>
                      <a:endParaRPr lang="ja-JP" altLang="en-US" sz="1200" b="1" i="0" u="none" strike="noStrike" dirty="0">
                        <a:solidFill>
                          <a:srgbClr val="FFFFFF"/>
                        </a:solidFill>
                        <a:effectLst/>
                        <a:latin typeface="Meiryo UI" panose="020B0604030504040204" pitchFamily="50" charset="-128"/>
                        <a:ea typeface="Meiryo UI" panose="020B0604030504040204" pitchFamily="50" charset="-128"/>
                      </a:endParaRPr>
                    </a:p>
                  </a:txBody>
                  <a:tcPr marL="7620" marR="7620" marT="7620" marB="0" anchor="ctr"/>
                </a:tc>
                <a:extLst>
                  <a:ext uri="{0D108BD9-81ED-4DB2-BD59-A6C34878D82A}">
                    <a16:rowId xmlns:a16="http://schemas.microsoft.com/office/drawing/2014/main" val="2228987852"/>
                  </a:ext>
                </a:extLst>
              </a:tr>
              <a:tr h="298640">
                <a:tc>
                  <a:txBody>
                    <a:bodyPr/>
                    <a:lstStyle/>
                    <a:p>
                      <a:pPr algn="ctr" fontAlgn="t"/>
                      <a:r>
                        <a:rPr lang="ja-JP" altLang="en-US" sz="1200" b="1" u="none" strike="noStrike" dirty="0">
                          <a:effectLst/>
                        </a:rPr>
                        <a:t>来訪者</a:t>
                      </a:r>
                      <a:endParaRPr lang="en-US" altLang="ja-JP" sz="1200" b="1" i="0" u="none" strike="noStrike" dirty="0">
                        <a:solidFill>
                          <a:srgbClr val="000000"/>
                        </a:solidFill>
                        <a:effectLst/>
                        <a:latin typeface="Arial" panose="020B0604020202020204" pitchFamily="34" charset="0"/>
                        <a:ea typeface="游ゴシック" panose="020B0400000000000000" pitchFamily="50" charset="-128"/>
                      </a:endParaRPr>
                    </a:p>
                  </a:txBody>
                  <a:tcPr marL="7620" marR="7620" marT="7620" marB="0" anchor="ctr"/>
                </a:tc>
                <a:tc>
                  <a:txBody>
                    <a:bodyPr/>
                    <a:lstStyle/>
                    <a:p>
                      <a:pPr algn="ctr" rtl="0" fontAlgn="ctr"/>
                      <a:r>
                        <a:rPr lang="ja-JP" altLang="en-US" sz="1200" b="1" u="none" strike="noStrike" dirty="0">
                          <a:effectLst/>
                        </a:rPr>
                        <a:t>自己資金</a:t>
                      </a:r>
                      <a:endParaRPr lang="ja-JP" altLang="en-US" sz="1200" b="1" i="0" u="none" strike="noStrike" dirty="0">
                        <a:solidFill>
                          <a:srgbClr val="FFFFFF"/>
                        </a:solidFill>
                        <a:effectLst/>
                        <a:latin typeface="Meiryo UI" panose="020B0604030504040204" pitchFamily="50" charset="-128"/>
                        <a:ea typeface="Meiryo UI" panose="020B0604030504040204" pitchFamily="50" charset="-128"/>
                      </a:endParaRPr>
                    </a:p>
                  </a:txBody>
                  <a:tcPr marL="7620" marR="7620" marT="7620" marB="0" anchor="ctr"/>
                </a:tc>
                <a:tc>
                  <a:txBody>
                    <a:bodyPr/>
                    <a:lstStyle/>
                    <a:p>
                      <a:pPr algn="ctr" rtl="0" fontAlgn="ctr"/>
                      <a:r>
                        <a:rPr lang="ja-JP" altLang="en-US" sz="1200" b="1" u="none" strike="noStrike" dirty="0">
                          <a:effectLst/>
                        </a:rPr>
                        <a:t>年齢</a:t>
                      </a:r>
                      <a:endParaRPr lang="ja-JP" altLang="en-US" sz="1200" b="1" i="0" u="none" strike="noStrike" dirty="0">
                        <a:solidFill>
                          <a:srgbClr val="FFFFFF"/>
                        </a:solidFill>
                        <a:effectLst/>
                        <a:latin typeface="Meiryo UI" panose="020B0604030504040204" pitchFamily="50" charset="-128"/>
                        <a:ea typeface="Meiryo UI" panose="020B0604030504040204" pitchFamily="50" charset="-128"/>
                      </a:endParaRPr>
                    </a:p>
                  </a:txBody>
                  <a:tcPr marL="7620" marR="7620" marT="7620" marB="0" anchor="ctr"/>
                </a:tc>
                <a:tc>
                  <a:txBody>
                    <a:bodyPr/>
                    <a:lstStyle/>
                    <a:p>
                      <a:pPr algn="ctr" rtl="0" fontAlgn="ctr"/>
                      <a:r>
                        <a:rPr lang="ja-JP" altLang="en-US" sz="1200" b="1" u="none" strike="noStrike" dirty="0">
                          <a:effectLst/>
                        </a:rPr>
                        <a:t>結果</a:t>
                      </a:r>
                      <a:endParaRPr lang="ja-JP" altLang="en-US" sz="1200" b="1" i="0" u="none" strike="noStrike" dirty="0">
                        <a:solidFill>
                          <a:srgbClr val="FFFFFF"/>
                        </a:solidFill>
                        <a:effectLst/>
                        <a:latin typeface="Meiryo UI" panose="020B0604030504040204" pitchFamily="50" charset="-128"/>
                        <a:ea typeface="Meiryo UI" panose="020B0604030504040204" pitchFamily="50" charset="-128"/>
                      </a:endParaRPr>
                    </a:p>
                  </a:txBody>
                  <a:tcPr marL="7620" marR="7620" marT="7620" marB="0" anchor="ctr"/>
                </a:tc>
                <a:extLst>
                  <a:ext uri="{0D108BD9-81ED-4DB2-BD59-A6C34878D82A}">
                    <a16:rowId xmlns:a16="http://schemas.microsoft.com/office/drawing/2014/main" val="2254914867"/>
                  </a:ext>
                </a:extLst>
              </a:tr>
              <a:tr h="299910">
                <a:tc>
                  <a:txBody>
                    <a:bodyPr/>
                    <a:lstStyle/>
                    <a:p>
                      <a:pPr algn="ctr" rtl="0" fontAlgn="ctr"/>
                      <a:r>
                        <a:rPr lang="en-US" altLang="ja-JP" sz="1200" b="0" u="none" strike="noStrike" dirty="0">
                          <a:solidFill>
                            <a:srgbClr val="000000"/>
                          </a:solidFill>
                          <a:effectLst/>
                        </a:rPr>
                        <a:t>1</a:t>
                      </a:r>
                      <a:endParaRPr lang="en-US" altLang="ja-JP" sz="1200" b="0" i="0" u="none" strike="noStrike" dirty="0">
                        <a:solidFill>
                          <a:srgbClr val="000000"/>
                        </a:solidFill>
                        <a:effectLst/>
                        <a:latin typeface="Meiryo UI" panose="020B0604030504040204" pitchFamily="50" charset="-128"/>
                        <a:ea typeface="Meiryo UI" panose="020B0604030504040204" pitchFamily="50" charset="-128"/>
                      </a:endParaRPr>
                    </a:p>
                  </a:txBody>
                  <a:tcPr marL="7620" marR="7620" marT="7620" marB="0" anchor="ctr"/>
                </a:tc>
                <a:tc>
                  <a:txBody>
                    <a:bodyPr/>
                    <a:lstStyle/>
                    <a:p>
                      <a:pPr algn="ctr" rtl="0" fontAlgn="ctr"/>
                      <a:r>
                        <a:rPr lang="en-US" altLang="ja-JP" sz="1200" u="none" strike="noStrike" dirty="0">
                          <a:effectLst/>
                        </a:rPr>
                        <a:t>300</a:t>
                      </a:r>
                      <a:r>
                        <a:rPr lang="ja-JP" altLang="en-US" sz="1200" u="none" strike="noStrike">
                          <a:effectLst/>
                        </a:rPr>
                        <a:t>万円</a:t>
                      </a:r>
                      <a:endParaRPr lang="ja-JP" altLang="en-US" sz="1200" b="0" i="0" u="none" strike="noStrike">
                        <a:solidFill>
                          <a:srgbClr val="000000"/>
                        </a:solidFill>
                        <a:effectLst/>
                        <a:latin typeface="Meiryo UI" panose="020B0604030504040204" pitchFamily="50" charset="-128"/>
                        <a:ea typeface="Meiryo UI" panose="020B0604030504040204" pitchFamily="50" charset="-128"/>
                      </a:endParaRPr>
                    </a:p>
                  </a:txBody>
                  <a:tcPr marL="7620" marR="7620" marT="7620" marB="0" anchor="ctr"/>
                </a:tc>
                <a:tc>
                  <a:txBody>
                    <a:bodyPr/>
                    <a:lstStyle/>
                    <a:p>
                      <a:pPr algn="ctr" rtl="0" fontAlgn="ctr"/>
                      <a:r>
                        <a:rPr lang="en-US" altLang="ja-JP" sz="1200" u="none" strike="noStrike" dirty="0">
                          <a:effectLst/>
                        </a:rPr>
                        <a:t>33</a:t>
                      </a:r>
                      <a:r>
                        <a:rPr lang="ja-JP" altLang="en-US" sz="1200" u="none" strike="noStrike" dirty="0">
                          <a:effectLst/>
                        </a:rPr>
                        <a:t>歳</a:t>
                      </a:r>
                      <a:endParaRPr lang="ja-JP" altLang="en-US" sz="1200" b="0" i="0" u="none" strike="noStrike" dirty="0">
                        <a:solidFill>
                          <a:srgbClr val="000000"/>
                        </a:solidFill>
                        <a:effectLst/>
                        <a:latin typeface="Meiryo UI" panose="020B0604030504040204" pitchFamily="50" charset="-128"/>
                        <a:ea typeface="Meiryo UI" panose="020B0604030504040204" pitchFamily="50" charset="-128"/>
                      </a:endParaRPr>
                    </a:p>
                  </a:txBody>
                  <a:tcPr marL="7620" marR="7620" marT="7620" marB="0" anchor="ctr"/>
                </a:tc>
                <a:tc>
                  <a:txBody>
                    <a:bodyPr/>
                    <a:lstStyle/>
                    <a:p>
                      <a:pPr algn="ctr" rtl="0" fontAlgn="ctr"/>
                      <a:r>
                        <a:rPr lang="ja-JP" altLang="en-US" sz="1200" u="none" strike="noStrike">
                          <a:effectLst/>
                        </a:rPr>
                        <a:t>購入</a:t>
                      </a:r>
                      <a:endParaRPr lang="ja-JP" altLang="en-US" sz="1200" b="0" i="0" u="none" strike="noStrike">
                        <a:solidFill>
                          <a:srgbClr val="000000"/>
                        </a:solidFill>
                        <a:effectLst/>
                        <a:latin typeface="Meiryo UI" panose="020B0604030504040204" pitchFamily="50" charset="-128"/>
                        <a:ea typeface="Meiryo UI" panose="020B0604030504040204" pitchFamily="50" charset="-128"/>
                      </a:endParaRPr>
                    </a:p>
                  </a:txBody>
                  <a:tcPr marL="7620" marR="7620" marT="7620" marB="0" anchor="ctr"/>
                </a:tc>
                <a:extLst>
                  <a:ext uri="{0D108BD9-81ED-4DB2-BD59-A6C34878D82A}">
                    <a16:rowId xmlns:a16="http://schemas.microsoft.com/office/drawing/2014/main" val="3450226741"/>
                  </a:ext>
                </a:extLst>
              </a:tr>
              <a:tr h="298640">
                <a:tc>
                  <a:txBody>
                    <a:bodyPr/>
                    <a:lstStyle/>
                    <a:p>
                      <a:pPr algn="ctr" rtl="0" fontAlgn="ctr"/>
                      <a:r>
                        <a:rPr lang="en-US" altLang="ja-JP" sz="1200" b="0" u="none" strike="noStrike" dirty="0">
                          <a:solidFill>
                            <a:srgbClr val="000000"/>
                          </a:solidFill>
                          <a:effectLst/>
                        </a:rPr>
                        <a:t>2</a:t>
                      </a:r>
                      <a:endParaRPr lang="en-US" altLang="ja-JP" sz="1200" b="0" i="0" u="none" strike="noStrike" dirty="0">
                        <a:solidFill>
                          <a:srgbClr val="000000"/>
                        </a:solidFill>
                        <a:effectLst/>
                        <a:latin typeface="Meiryo UI" panose="020B0604030504040204" pitchFamily="50" charset="-128"/>
                        <a:ea typeface="Meiryo UI" panose="020B0604030504040204" pitchFamily="50" charset="-128"/>
                      </a:endParaRPr>
                    </a:p>
                  </a:txBody>
                  <a:tcPr marL="7620" marR="7620" marT="7620" marB="0" anchor="ctr"/>
                </a:tc>
                <a:tc>
                  <a:txBody>
                    <a:bodyPr/>
                    <a:lstStyle/>
                    <a:p>
                      <a:pPr algn="ctr" rtl="0" fontAlgn="ctr"/>
                      <a:r>
                        <a:rPr lang="en-US" altLang="ja-JP" sz="1200" u="none" strike="noStrike" dirty="0">
                          <a:effectLst/>
                        </a:rPr>
                        <a:t>300</a:t>
                      </a:r>
                      <a:r>
                        <a:rPr lang="ja-JP" altLang="en-US" sz="1200" u="none" strike="noStrike">
                          <a:effectLst/>
                        </a:rPr>
                        <a:t>万円</a:t>
                      </a:r>
                      <a:endParaRPr lang="ja-JP" altLang="en-US" sz="1200" b="0" i="0" u="none" strike="noStrike">
                        <a:solidFill>
                          <a:srgbClr val="000000"/>
                        </a:solidFill>
                        <a:effectLst/>
                        <a:latin typeface="Meiryo UI" panose="020B0604030504040204" pitchFamily="50" charset="-128"/>
                        <a:ea typeface="Meiryo UI" panose="020B0604030504040204" pitchFamily="50" charset="-128"/>
                      </a:endParaRPr>
                    </a:p>
                  </a:txBody>
                  <a:tcPr marL="7620" marR="7620" marT="7620" marB="0" anchor="ctr"/>
                </a:tc>
                <a:tc>
                  <a:txBody>
                    <a:bodyPr/>
                    <a:lstStyle/>
                    <a:p>
                      <a:pPr algn="ctr" rtl="0" fontAlgn="ctr"/>
                      <a:r>
                        <a:rPr lang="en-US" altLang="ja-JP" sz="1200" u="none" strike="noStrike" dirty="0">
                          <a:effectLst/>
                        </a:rPr>
                        <a:t>34</a:t>
                      </a:r>
                      <a:r>
                        <a:rPr lang="ja-JP" altLang="en-US" sz="1200" u="none" strike="noStrike">
                          <a:effectLst/>
                        </a:rPr>
                        <a:t>歳</a:t>
                      </a:r>
                      <a:endParaRPr lang="ja-JP" altLang="en-US" sz="1200" b="0" i="0" u="none" strike="noStrike">
                        <a:solidFill>
                          <a:srgbClr val="000000"/>
                        </a:solidFill>
                        <a:effectLst/>
                        <a:latin typeface="Meiryo UI" panose="020B0604030504040204" pitchFamily="50" charset="-128"/>
                        <a:ea typeface="Meiryo UI" panose="020B0604030504040204" pitchFamily="50" charset="-128"/>
                      </a:endParaRPr>
                    </a:p>
                  </a:txBody>
                  <a:tcPr marL="7620" marR="7620" marT="7620" marB="0" anchor="ctr"/>
                </a:tc>
                <a:tc>
                  <a:txBody>
                    <a:bodyPr/>
                    <a:lstStyle/>
                    <a:p>
                      <a:pPr algn="ctr" rtl="0" fontAlgn="ctr"/>
                      <a:r>
                        <a:rPr lang="ja-JP" altLang="en-US" sz="1200" b="0" u="none" strike="noStrike" dirty="0">
                          <a:solidFill>
                            <a:srgbClr val="000000"/>
                          </a:solidFill>
                          <a:effectLst/>
                        </a:rPr>
                        <a:t>購入</a:t>
                      </a:r>
                      <a:endParaRPr lang="ja-JP" altLang="en-US" sz="1200" b="0" i="0" u="none" strike="noStrike" dirty="0">
                        <a:solidFill>
                          <a:srgbClr val="000000"/>
                        </a:solidFill>
                        <a:effectLst/>
                        <a:latin typeface="Meiryo UI" panose="020B0604030504040204" pitchFamily="50" charset="-128"/>
                        <a:ea typeface="Meiryo UI" panose="020B0604030504040204" pitchFamily="50" charset="-128"/>
                      </a:endParaRPr>
                    </a:p>
                  </a:txBody>
                  <a:tcPr marL="7620" marR="7620" marT="7620" marB="0" anchor="ctr"/>
                </a:tc>
                <a:extLst>
                  <a:ext uri="{0D108BD9-81ED-4DB2-BD59-A6C34878D82A}">
                    <a16:rowId xmlns:a16="http://schemas.microsoft.com/office/drawing/2014/main" val="3117467273"/>
                  </a:ext>
                </a:extLst>
              </a:tr>
              <a:tr h="298640">
                <a:tc>
                  <a:txBody>
                    <a:bodyPr/>
                    <a:lstStyle/>
                    <a:p>
                      <a:pPr algn="ctr" rtl="0" fontAlgn="ctr"/>
                      <a:r>
                        <a:rPr lang="en-US" altLang="ja-JP" sz="1200" b="0" u="none" strike="noStrike" dirty="0">
                          <a:solidFill>
                            <a:srgbClr val="000000"/>
                          </a:solidFill>
                          <a:effectLst/>
                        </a:rPr>
                        <a:t>3</a:t>
                      </a:r>
                      <a:endParaRPr lang="en-US" altLang="ja-JP" sz="1200" b="0" i="0" u="none" strike="noStrike" dirty="0">
                        <a:solidFill>
                          <a:srgbClr val="000000"/>
                        </a:solidFill>
                        <a:effectLst/>
                        <a:latin typeface="Meiryo UI" panose="020B0604030504040204" pitchFamily="50" charset="-128"/>
                        <a:ea typeface="Meiryo UI" panose="020B0604030504040204" pitchFamily="50" charset="-128"/>
                      </a:endParaRPr>
                    </a:p>
                  </a:txBody>
                  <a:tcPr marL="7620" marR="7620" marT="7620" marB="0" anchor="ctr"/>
                </a:tc>
                <a:tc>
                  <a:txBody>
                    <a:bodyPr/>
                    <a:lstStyle/>
                    <a:p>
                      <a:pPr algn="ctr" rtl="0" fontAlgn="ctr"/>
                      <a:r>
                        <a:rPr lang="en-US" altLang="ja-JP" sz="1200" u="none" strike="noStrike" dirty="0">
                          <a:effectLst/>
                        </a:rPr>
                        <a:t>150</a:t>
                      </a:r>
                      <a:r>
                        <a:rPr lang="ja-JP" altLang="en-US" sz="1200" u="none" strike="noStrike">
                          <a:effectLst/>
                        </a:rPr>
                        <a:t>万円</a:t>
                      </a:r>
                      <a:endParaRPr lang="ja-JP" altLang="en-US" sz="1200" b="0" i="0" u="none" strike="noStrike">
                        <a:solidFill>
                          <a:srgbClr val="000000"/>
                        </a:solidFill>
                        <a:effectLst/>
                        <a:latin typeface="Meiryo UI" panose="020B0604030504040204" pitchFamily="50" charset="-128"/>
                        <a:ea typeface="Meiryo UI" panose="020B0604030504040204" pitchFamily="50" charset="-128"/>
                      </a:endParaRPr>
                    </a:p>
                  </a:txBody>
                  <a:tcPr marL="7620" marR="7620" marT="7620" marB="0" anchor="ctr"/>
                </a:tc>
                <a:tc>
                  <a:txBody>
                    <a:bodyPr/>
                    <a:lstStyle/>
                    <a:p>
                      <a:pPr algn="ctr" rtl="0" fontAlgn="ctr"/>
                      <a:r>
                        <a:rPr lang="en-US" altLang="ja-JP" sz="1200" u="none" strike="noStrike" dirty="0">
                          <a:effectLst/>
                        </a:rPr>
                        <a:t>31</a:t>
                      </a:r>
                      <a:r>
                        <a:rPr lang="ja-JP" altLang="en-US" sz="1200" u="none" strike="noStrike" dirty="0">
                          <a:effectLst/>
                        </a:rPr>
                        <a:t>歳</a:t>
                      </a:r>
                      <a:endParaRPr lang="ja-JP" altLang="en-US" sz="1200" b="0" i="0" u="none" strike="noStrike" dirty="0">
                        <a:solidFill>
                          <a:srgbClr val="000000"/>
                        </a:solidFill>
                        <a:effectLst/>
                        <a:latin typeface="Meiryo UI" panose="020B0604030504040204" pitchFamily="50" charset="-128"/>
                        <a:ea typeface="Meiryo UI" panose="020B0604030504040204" pitchFamily="50" charset="-128"/>
                      </a:endParaRPr>
                    </a:p>
                  </a:txBody>
                  <a:tcPr marL="7620" marR="7620" marT="7620" marB="0" anchor="ctr"/>
                </a:tc>
                <a:tc>
                  <a:txBody>
                    <a:bodyPr/>
                    <a:lstStyle/>
                    <a:p>
                      <a:pPr algn="ctr" rtl="0" fontAlgn="ctr"/>
                      <a:endParaRPr lang="ja-JP" altLang="en-US" sz="1200" b="0" i="0" u="none" strike="noStrike" dirty="0">
                        <a:solidFill>
                          <a:srgbClr val="000000"/>
                        </a:solidFill>
                        <a:effectLst/>
                        <a:latin typeface="Meiryo UI" panose="020B0604030504040204" pitchFamily="50" charset="-128"/>
                        <a:ea typeface="Meiryo UI" panose="020B0604030504040204" pitchFamily="50" charset="-128"/>
                      </a:endParaRPr>
                    </a:p>
                  </a:txBody>
                  <a:tcPr marL="7620" marR="7620" marT="7620" marB="0" anchor="ctr"/>
                </a:tc>
                <a:extLst>
                  <a:ext uri="{0D108BD9-81ED-4DB2-BD59-A6C34878D82A}">
                    <a16:rowId xmlns:a16="http://schemas.microsoft.com/office/drawing/2014/main" val="763595615"/>
                  </a:ext>
                </a:extLst>
              </a:tr>
              <a:tr h="298640">
                <a:tc>
                  <a:txBody>
                    <a:bodyPr/>
                    <a:lstStyle/>
                    <a:p>
                      <a:pPr algn="ctr" rtl="0" fontAlgn="ctr"/>
                      <a:r>
                        <a:rPr lang="en-US" altLang="ja-JP" sz="1200" b="0" u="none" strike="noStrike" dirty="0">
                          <a:solidFill>
                            <a:srgbClr val="000000"/>
                          </a:solidFill>
                          <a:effectLst/>
                        </a:rPr>
                        <a:t>4</a:t>
                      </a:r>
                      <a:endParaRPr lang="en-US" altLang="ja-JP" sz="1200" b="0" i="0" u="none" strike="noStrike" dirty="0">
                        <a:solidFill>
                          <a:srgbClr val="000000"/>
                        </a:solidFill>
                        <a:effectLst/>
                        <a:latin typeface="Meiryo UI" panose="020B0604030504040204" pitchFamily="50" charset="-128"/>
                        <a:ea typeface="Meiryo UI" panose="020B0604030504040204" pitchFamily="50" charset="-128"/>
                      </a:endParaRPr>
                    </a:p>
                  </a:txBody>
                  <a:tcPr marL="7620" marR="7620" marT="7620" marB="0" anchor="ctr"/>
                </a:tc>
                <a:tc>
                  <a:txBody>
                    <a:bodyPr/>
                    <a:lstStyle/>
                    <a:p>
                      <a:pPr algn="ctr" rtl="0" fontAlgn="ctr"/>
                      <a:r>
                        <a:rPr lang="en-US" altLang="ja-JP" sz="1200" u="none" strike="noStrike" dirty="0">
                          <a:effectLst/>
                        </a:rPr>
                        <a:t>500</a:t>
                      </a:r>
                      <a:r>
                        <a:rPr lang="ja-JP" altLang="en-US" sz="1200" u="none" strike="noStrike" dirty="0">
                          <a:effectLst/>
                        </a:rPr>
                        <a:t>万円</a:t>
                      </a:r>
                      <a:endParaRPr lang="ja-JP" altLang="en-US" sz="1200" b="0" i="0" u="none" strike="noStrike" dirty="0">
                        <a:solidFill>
                          <a:srgbClr val="000000"/>
                        </a:solidFill>
                        <a:effectLst/>
                        <a:latin typeface="Meiryo UI" panose="020B0604030504040204" pitchFamily="50" charset="-128"/>
                        <a:ea typeface="Meiryo UI" panose="020B0604030504040204" pitchFamily="50" charset="-128"/>
                      </a:endParaRPr>
                    </a:p>
                  </a:txBody>
                  <a:tcPr marL="7620" marR="7620" marT="7620" marB="0" anchor="ctr"/>
                </a:tc>
                <a:tc>
                  <a:txBody>
                    <a:bodyPr/>
                    <a:lstStyle/>
                    <a:p>
                      <a:pPr algn="ctr" rtl="0" fontAlgn="ctr"/>
                      <a:r>
                        <a:rPr lang="en-US" altLang="ja-JP" sz="1200" u="none" strike="noStrike" dirty="0">
                          <a:effectLst/>
                        </a:rPr>
                        <a:t>24</a:t>
                      </a:r>
                      <a:r>
                        <a:rPr lang="ja-JP" altLang="en-US" sz="1200" u="none" strike="noStrike" dirty="0">
                          <a:effectLst/>
                        </a:rPr>
                        <a:t>歳</a:t>
                      </a:r>
                      <a:endParaRPr lang="ja-JP" altLang="en-US" sz="1200" b="0" i="0" u="none" strike="noStrike" dirty="0">
                        <a:solidFill>
                          <a:srgbClr val="000000"/>
                        </a:solidFill>
                        <a:effectLst/>
                        <a:latin typeface="Meiryo UI" panose="020B0604030504040204" pitchFamily="50" charset="-128"/>
                        <a:ea typeface="Meiryo UI" panose="020B0604030504040204" pitchFamily="50" charset="-128"/>
                      </a:endParaRPr>
                    </a:p>
                  </a:txBody>
                  <a:tcPr marL="7620" marR="7620" marT="7620" marB="0" anchor="ctr"/>
                </a:tc>
                <a:tc>
                  <a:txBody>
                    <a:bodyPr/>
                    <a:lstStyle/>
                    <a:p>
                      <a:pPr algn="ctr" rtl="0" fontAlgn="ctr"/>
                      <a:endParaRPr lang="ja-JP" altLang="en-US" sz="1200" b="0" i="0" u="none" strike="noStrike" dirty="0">
                        <a:solidFill>
                          <a:srgbClr val="000000"/>
                        </a:solidFill>
                        <a:effectLst/>
                        <a:latin typeface="Meiryo UI" panose="020B0604030504040204" pitchFamily="50" charset="-128"/>
                        <a:ea typeface="Meiryo UI" panose="020B0604030504040204" pitchFamily="50" charset="-128"/>
                      </a:endParaRPr>
                    </a:p>
                  </a:txBody>
                  <a:tcPr marL="7620" marR="7620" marT="7620" marB="0" anchor="ctr"/>
                </a:tc>
                <a:extLst>
                  <a:ext uri="{0D108BD9-81ED-4DB2-BD59-A6C34878D82A}">
                    <a16:rowId xmlns:a16="http://schemas.microsoft.com/office/drawing/2014/main" val="3237624901"/>
                  </a:ext>
                </a:extLst>
              </a:tr>
              <a:tr h="298640">
                <a:tc>
                  <a:txBody>
                    <a:bodyPr/>
                    <a:lstStyle/>
                    <a:p>
                      <a:pPr algn="ctr" rtl="0" fontAlgn="ctr"/>
                      <a:r>
                        <a:rPr lang="en-US" altLang="ja-JP" sz="1200" b="0" u="none" strike="noStrike" dirty="0">
                          <a:solidFill>
                            <a:srgbClr val="000000"/>
                          </a:solidFill>
                          <a:effectLst/>
                        </a:rPr>
                        <a:t>5</a:t>
                      </a:r>
                      <a:endParaRPr lang="en-US" altLang="ja-JP" sz="1200" b="0" i="0" u="none" strike="noStrike" dirty="0">
                        <a:solidFill>
                          <a:srgbClr val="000000"/>
                        </a:solidFill>
                        <a:effectLst/>
                        <a:latin typeface="Meiryo UI" panose="020B0604030504040204" pitchFamily="50" charset="-128"/>
                        <a:ea typeface="Meiryo UI" panose="020B0604030504040204" pitchFamily="50" charset="-128"/>
                      </a:endParaRPr>
                    </a:p>
                  </a:txBody>
                  <a:tcPr marL="7620" marR="7620" marT="7620" marB="0" anchor="ctr"/>
                </a:tc>
                <a:tc>
                  <a:txBody>
                    <a:bodyPr/>
                    <a:lstStyle/>
                    <a:p>
                      <a:pPr algn="ctr" rtl="0" fontAlgn="ctr"/>
                      <a:r>
                        <a:rPr lang="en-US" altLang="ja-JP" sz="1200" u="none" strike="noStrike" dirty="0">
                          <a:effectLst/>
                        </a:rPr>
                        <a:t>250</a:t>
                      </a:r>
                      <a:r>
                        <a:rPr lang="ja-JP" altLang="en-US" sz="1200" u="none" strike="noStrike" dirty="0">
                          <a:effectLst/>
                        </a:rPr>
                        <a:t>万円</a:t>
                      </a:r>
                      <a:endParaRPr lang="ja-JP" altLang="en-US" sz="1200" b="0" i="0" u="none" strike="noStrike" dirty="0">
                        <a:solidFill>
                          <a:srgbClr val="000000"/>
                        </a:solidFill>
                        <a:effectLst/>
                        <a:latin typeface="Meiryo UI" panose="020B0604030504040204" pitchFamily="50" charset="-128"/>
                        <a:ea typeface="Meiryo UI" panose="020B0604030504040204" pitchFamily="50" charset="-128"/>
                      </a:endParaRPr>
                    </a:p>
                  </a:txBody>
                  <a:tcPr marL="7620" marR="7620" marT="7620" marB="0" anchor="ctr"/>
                </a:tc>
                <a:tc>
                  <a:txBody>
                    <a:bodyPr/>
                    <a:lstStyle/>
                    <a:p>
                      <a:pPr algn="ctr" rtl="0" fontAlgn="ctr"/>
                      <a:r>
                        <a:rPr lang="en-US" altLang="ja-JP" sz="1200" u="none" strike="noStrike" dirty="0">
                          <a:effectLst/>
                        </a:rPr>
                        <a:t>28</a:t>
                      </a:r>
                      <a:r>
                        <a:rPr lang="ja-JP" altLang="en-US" sz="1200" u="none" strike="noStrike" dirty="0">
                          <a:effectLst/>
                        </a:rPr>
                        <a:t>歳</a:t>
                      </a:r>
                      <a:endParaRPr lang="ja-JP" altLang="en-US" sz="1200" b="0" i="0" u="none" strike="noStrike" dirty="0">
                        <a:solidFill>
                          <a:srgbClr val="000000"/>
                        </a:solidFill>
                        <a:effectLst/>
                        <a:latin typeface="Meiryo UI" panose="020B0604030504040204" pitchFamily="50" charset="-128"/>
                        <a:ea typeface="Meiryo UI" panose="020B0604030504040204" pitchFamily="50" charset="-128"/>
                      </a:endParaRPr>
                    </a:p>
                  </a:txBody>
                  <a:tcPr marL="7620" marR="7620" marT="7620" marB="0" anchor="ctr"/>
                </a:tc>
                <a:tc>
                  <a:txBody>
                    <a:bodyPr/>
                    <a:lstStyle/>
                    <a:p>
                      <a:pPr algn="ctr" rtl="0" fontAlgn="ctr"/>
                      <a:endParaRPr lang="ja-JP" altLang="en-US" sz="1200" b="0" i="0" u="none" strike="noStrike" dirty="0">
                        <a:solidFill>
                          <a:srgbClr val="000000"/>
                        </a:solidFill>
                        <a:effectLst/>
                        <a:latin typeface="Meiryo UI" panose="020B0604030504040204" pitchFamily="50" charset="-128"/>
                        <a:ea typeface="Meiryo UI" panose="020B0604030504040204" pitchFamily="50" charset="-128"/>
                      </a:endParaRPr>
                    </a:p>
                  </a:txBody>
                  <a:tcPr marL="7620" marR="7620" marT="7620" marB="0" anchor="ctr"/>
                </a:tc>
                <a:extLst>
                  <a:ext uri="{0D108BD9-81ED-4DB2-BD59-A6C34878D82A}">
                    <a16:rowId xmlns:a16="http://schemas.microsoft.com/office/drawing/2014/main" val="1658667872"/>
                  </a:ext>
                </a:extLst>
              </a:tr>
              <a:tr h="298640">
                <a:tc>
                  <a:txBody>
                    <a:bodyPr/>
                    <a:lstStyle/>
                    <a:p>
                      <a:pPr algn="ctr" rtl="0" fontAlgn="ctr"/>
                      <a:r>
                        <a:rPr lang="ja-JP" altLang="en-US" sz="1200" u="none" strike="noStrike" dirty="0">
                          <a:effectLst/>
                        </a:rPr>
                        <a:t>・・・</a:t>
                      </a:r>
                      <a:endParaRPr lang="en-US" altLang="ja-JP" sz="1200" b="0" i="0" u="none" strike="noStrike" dirty="0">
                        <a:solidFill>
                          <a:srgbClr val="000000"/>
                        </a:solidFill>
                        <a:effectLst/>
                        <a:latin typeface="Meiryo UI" panose="020B0604030504040204" pitchFamily="50" charset="-128"/>
                        <a:ea typeface="Meiryo UI" panose="020B0604030504040204" pitchFamily="50" charset="-128"/>
                      </a:endParaRPr>
                    </a:p>
                  </a:txBody>
                  <a:tcPr marL="7620" marR="7620" marT="7620" marB="0" anchor="ctr"/>
                </a:tc>
                <a:tc>
                  <a:txBody>
                    <a:bodyPr/>
                    <a:lstStyle/>
                    <a:p>
                      <a:pPr algn="ctr" rtl="0" fontAlgn="ctr"/>
                      <a:r>
                        <a:rPr lang="ja-JP" altLang="en-US" sz="1200" u="none" strike="noStrike" dirty="0">
                          <a:effectLst/>
                        </a:rPr>
                        <a:t>・・・</a:t>
                      </a:r>
                      <a:endParaRPr lang="ja-JP" altLang="en-US" sz="1200" b="0" i="0" u="none" strike="noStrike" dirty="0">
                        <a:solidFill>
                          <a:srgbClr val="000000"/>
                        </a:solidFill>
                        <a:effectLst/>
                        <a:latin typeface="Meiryo UI" panose="020B0604030504040204" pitchFamily="50" charset="-128"/>
                        <a:ea typeface="Meiryo UI" panose="020B0604030504040204" pitchFamily="50" charset="-128"/>
                      </a:endParaRPr>
                    </a:p>
                  </a:txBody>
                  <a:tcPr marL="7620" marR="7620" marT="7620" marB="0" anchor="ctr"/>
                </a:tc>
                <a:tc>
                  <a:txBody>
                    <a:bodyPr/>
                    <a:lstStyle/>
                    <a:p>
                      <a:pPr algn="ctr" rtl="0" fontAlgn="ctr"/>
                      <a:r>
                        <a:rPr lang="ja-JP" altLang="en-US" sz="1200" u="none" strike="noStrike" dirty="0">
                          <a:effectLst/>
                        </a:rPr>
                        <a:t>・・・</a:t>
                      </a:r>
                      <a:endParaRPr lang="ja-JP" altLang="en-US" sz="1200" b="0" i="0" u="none" strike="noStrike" dirty="0">
                        <a:solidFill>
                          <a:srgbClr val="000000"/>
                        </a:solidFill>
                        <a:effectLst/>
                        <a:latin typeface="Meiryo UI" panose="020B0604030504040204" pitchFamily="50" charset="-128"/>
                        <a:ea typeface="Meiryo UI" panose="020B0604030504040204" pitchFamily="50" charset="-128"/>
                      </a:endParaRPr>
                    </a:p>
                  </a:txBody>
                  <a:tcPr marL="7620" marR="7620" marT="7620" marB="0" anchor="ctr"/>
                </a:tc>
                <a:tc>
                  <a:txBody>
                    <a:bodyPr/>
                    <a:lstStyle/>
                    <a:p>
                      <a:pPr algn="ctr" rtl="0" fontAlgn="ctr"/>
                      <a:r>
                        <a:rPr lang="ja-JP" altLang="en-US" sz="1200" u="none" strike="noStrike" dirty="0">
                          <a:effectLst/>
                        </a:rPr>
                        <a:t>・・・</a:t>
                      </a:r>
                      <a:endParaRPr lang="ja-JP" altLang="en-US" sz="1200" b="0" i="0" u="none" strike="noStrike" dirty="0">
                        <a:solidFill>
                          <a:srgbClr val="000000"/>
                        </a:solidFill>
                        <a:effectLst/>
                        <a:latin typeface="Meiryo UI" panose="020B0604030504040204" pitchFamily="50" charset="-128"/>
                        <a:ea typeface="Meiryo UI" panose="020B0604030504040204" pitchFamily="50" charset="-128"/>
                      </a:endParaRPr>
                    </a:p>
                  </a:txBody>
                  <a:tcPr marL="7620" marR="7620" marT="7620" marB="0" anchor="ctr"/>
                </a:tc>
                <a:extLst>
                  <a:ext uri="{0D108BD9-81ED-4DB2-BD59-A6C34878D82A}">
                    <a16:rowId xmlns:a16="http://schemas.microsoft.com/office/drawing/2014/main" val="1134992054"/>
                  </a:ext>
                </a:extLst>
              </a:tr>
              <a:tr h="298640">
                <a:tc>
                  <a:txBody>
                    <a:bodyPr/>
                    <a:lstStyle/>
                    <a:p>
                      <a:pPr algn="ctr" rtl="0" fontAlgn="ctr"/>
                      <a:r>
                        <a:rPr lang="en-US" sz="1200" b="0" u="none" strike="noStrike" dirty="0">
                          <a:solidFill>
                            <a:srgbClr val="000000"/>
                          </a:solidFill>
                          <a:effectLst/>
                        </a:rPr>
                        <a:t>N</a:t>
                      </a:r>
                      <a:endParaRPr lang="en-US" sz="1200" b="0" i="0" u="none" strike="noStrike" dirty="0">
                        <a:solidFill>
                          <a:srgbClr val="000000"/>
                        </a:solidFill>
                        <a:effectLst/>
                        <a:latin typeface="Meiryo UI" panose="020B0604030504040204" pitchFamily="50" charset="-128"/>
                        <a:ea typeface="Meiryo UI" panose="020B0604030504040204" pitchFamily="50" charset="-128"/>
                      </a:endParaRPr>
                    </a:p>
                  </a:txBody>
                  <a:tcPr marL="7620" marR="7620" marT="7620" marB="0" anchor="ctr"/>
                </a:tc>
                <a:tc>
                  <a:txBody>
                    <a:bodyPr/>
                    <a:lstStyle/>
                    <a:p>
                      <a:pPr algn="ctr" rtl="0" fontAlgn="ctr"/>
                      <a:r>
                        <a:rPr lang="en-US" altLang="ja-JP" sz="1200" u="none" strike="noStrike" dirty="0">
                          <a:effectLst/>
                        </a:rPr>
                        <a:t>280</a:t>
                      </a:r>
                      <a:r>
                        <a:rPr lang="ja-JP" altLang="en-US" sz="1200" u="none" strike="noStrike" dirty="0">
                          <a:effectLst/>
                        </a:rPr>
                        <a:t>万円</a:t>
                      </a:r>
                      <a:endParaRPr lang="ja-JP" altLang="en-US" sz="1200" b="0" i="0" u="none" strike="noStrike" dirty="0">
                        <a:solidFill>
                          <a:srgbClr val="000000"/>
                        </a:solidFill>
                        <a:effectLst/>
                        <a:latin typeface="Meiryo UI" panose="020B0604030504040204" pitchFamily="50" charset="-128"/>
                        <a:ea typeface="Meiryo UI" panose="020B0604030504040204" pitchFamily="50" charset="-128"/>
                      </a:endParaRPr>
                    </a:p>
                  </a:txBody>
                  <a:tcPr marL="7620" marR="7620" marT="7620" marB="0" anchor="ctr"/>
                </a:tc>
                <a:tc>
                  <a:txBody>
                    <a:bodyPr/>
                    <a:lstStyle/>
                    <a:p>
                      <a:pPr algn="ctr" rtl="0" fontAlgn="ctr"/>
                      <a:r>
                        <a:rPr lang="en-US" altLang="ja-JP" sz="1200" u="none" strike="noStrike" dirty="0">
                          <a:effectLst/>
                        </a:rPr>
                        <a:t>30</a:t>
                      </a:r>
                      <a:r>
                        <a:rPr lang="ja-JP" altLang="en-US" sz="1200" u="none" strike="noStrike">
                          <a:effectLst/>
                        </a:rPr>
                        <a:t>歳</a:t>
                      </a:r>
                      <a:endParaRPr lang="ja-JP" altLang="en-US" sz="1200" b="0" i="0" u="none" strike="noStrike">
                        <a:solidFill>
                          <a:srgbClr val="000000"/>
                        </a:solidFill>
                        <a:effectLst/>
                        <a:latin typeface="Meiryo UI" panose="020B0604030504040204" pitchFamily="50" charset="-128"/>
                        <a:ea typeface="Meiryo UI" panose="020B0604030504040204" pitchFamily="50" charset="-128"/>
                      </a:endParaRPr>
                    </a:p>
                  </a:txBody>
                  <a:tcPr marL="7620" marR="7620" marT="7620" marB="0" anchor="ctr"/>
                </a:tc>
                <a:tc>
                  <a:txBody>
                    <a:bodyPr/>
                    <a:lstStyle/>
                    <a:p>
                      <a:pPr algn="ctr" rtl="0" fontAlgn="ctr"/>
                      <a:r>
                        <a:rPr lang="ja-JP" altLang="en-US" sz="1200" u="none" strike="noStrike" dirty="0">
                          <a:effectLst/>
                        </a:rPr>
                        <a:t>購入</a:t>
                      </a:r>
                      <a:endParaRPr lang="ja-JP" altLang="en-US" sz="1200" b="0" i="0" u="none" strike="noStrike" dirty="0">
                        <a:solidFill>
                          <a:srgbClr val="000000"/>
                        </a:solidFill>
                        <a:effectLst/>
                        <a:latin typeface="Meiryo UI" panose="020B0604030504040204" pitchFamily="50" charset="-128"/>
                        <a:ea typeface="Meiryo UI" panose="020B0604030504040204" pitchFamily="50" charset="-128"/>
                      </a:endParaRPr>
                    </a:p>
                  </a:txBody>
                  <a:tcPr marL="7620" marR="7620" marT="7620" marB="0" anchor="ctr"/>
                </a:tc>
                <a:extLst>
                  <a:ext uri="{0D108BD9-81ED-4DB2-BD59-A6C34878D82A}">
                    <a16:rowId xmlns:a16="http://schemas.microsoft.com/office/drawing/2014/main" val="1537940734"/>
                  </a:ext>
                </a:extLst>
              </a:tr>
            </a:tbl>
          </a:graphicData>
        </a:graphic>
      </p:graphicFrame>
      <p:sp>
        <p:nvSpPr>
          <p:cNvPr id="72" name="正方形/長方形 71">
            <a:extLst>
              <a:ext uri="{FF2B5EF4-FFF2-40B4-BE49-F238E27FC236}">
                <a16:creationId xmlns:a16="http://schemas.microsoft.com/office/drawing/2014/main" id="{5A694CB3-E272-49C5-8E11-12BA90AE3AE9}"/>
              </a:ext>
            </a:extLst>
          </p:cNvPr>
          <p:cNvSpPr/>
          <p:nvPr/>
        </p:nvSpPr>
        <p:spPr>
          <a:xfrm>
            <a:off x="863758" y="3145497"/>
            <a:ext cx="2518638" cy="307777"/>
          </a:xfrm>
          <a:prstGeom prst="rect">
            <a:avLst/>
          </a:prstGeom>
        </p:spPr>
        <p:txBody>
          <a:bodyPr wrap="none">
            <a:spAutoFit/>
          </a:bodyPr>
          <a:lstStyle/>
          <a:p>
            <a:r>
              <a:rPr lang="ja-JP" altLang="en-US" sz="1400" b="1" u="sng" dirty="0">
                <a:solidFill>
                  <a:srgbClr val="F36C37"/>
                </a:solidFill>
                <a:latin typeface="Hiragino Kaku Gothic Pro"/>
              </a:rPr>
              <a:t>最終的に購入する？しない？</a:t>
            </a:r>
            <a:endParaRPr lang="ja-JP" altLang="en-US" sz="1400" b="1" u="sng" dirty="0">
              <a:solidFill>
                <a:srgbClr val="F36C37"/>
              </a:solidFill>
            </a:endParaRPr>
          </a:p>
        </p:txBody>
      </p:sp>
      <p:grpSp>
        <p:nvGrpSpPr>
          <p:cNvPr id="9" name="グループ化 8">
            <a:extLst>
              <a:ext uri="{FF2B5EF4-FFF2-40B4-BE49-F238E27FC236}">
                <a16:creationId xmlns:a16="http://schemas.microsoft.com/office/drawing/2014/main" id="{36A614F3-B3B2-4E33-8FB9-73818531B2E1}"/>
              </a:ext>
            </a:extLst>
          </p:cNvPr>
          <p:cNvGrpSpPr/>
          <p:nvPr/>
        </p:nvGrpSpPr>
        <p:grpSpPr>
          <a:xfrm>
            <a:off x="6216600" y="3451747"/>
            <a:ext cx="1030276" cy="536904"/>
            <a:chOff x="5019800" y="3252581"/>
            <a:chExt cx="1353257" cy="705218"/>
          </a:xfrm>
        </p:grpSpPr>
        <p:sp>
          <p:nvSpPr>
            <p:cNvPr id="4" name="四角形: 角を丸くする 3">
              <a:extLst>
                <a:ext uri="{FF2B5EF4-FFF2-40B4-BE49-F238E27FC236}">
                  <a16:creationId xmlns:a16="http://schemas.microsoft.com/office/drawing/2014/main" id="{3FDB0E65-26FF-4130-A779-F47E803108FE}"/>
                </a:ext>
              </a:extLst>
            </p:cNvPr>
            <p:cNvSpPr/>
            <p:nvPr/>
          </p:nvSpPr>
          <p:spPr>
            <a:xfrm>
              <a:off x="5019800" y="3252581"/>
              <a:ext cx="1353257" cy="705218"/>
            </a:xfrm>
            <a:prstGeom prst="roundRect">
              <a:avLst/>
            </a:prstGeom>
            <a:noFill/>
            <a:ln w="57150">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8" name="楕円 7">
              <a:extLst>
                <a:ext uri="{FF2B5EF4-FFF2-40B4-BE49-F238E27FC236}">
                  <a16:creationId xmlns:a16="http://schemas.microsoft.com/office/drawing/2014/main" id="{F4ACFF0B-1C92-48C8-AE63-62722E1AF913}"/>
                </a:ext>
              </a:extLst>
            </p:cNvPr>
            <p:cNvSpPr/>
            <p:nvPr/>
          </p:nvSpPr>
          <p:spPr>
            <a:xfrm>
              <a:off x="5638818" y="3314059"/>
              <a:ext cx="184639" cy="184639"/>
            </a:xfrm>
            <a:prstGeom prst="ellipse">
              <a:avLst/>
            </a:prstGeom>
            <a:solidFill>
              <a:srgbClr val="EB004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29" name="楕円 28">
              <a:extLst>
                <a:ext uri="{FF2B5EF4-FFF2-40B4-BE49-F238E27FC236}">
                  <a16:creationId xmlns:a16="http://schemas.microsoft.com/office/drawing/2014/main" id="{29B4A5C3-AFE9-47B7-9223-4D4C5B0D1702}"/>
                </a:ext>
              </a:extLst>
            </p:cNvPr>
            <p:cNvSpPr/>
            <p:nvPr/>
          </p:nvSpPr>
          <p:spPr>
            <a:xfrm>
              <a:off x="5241699" y="3344546"/>
              <a:ext cx="184639" cy="184639"/>
            </a:xfrm>
            <a:prstGeom prst="ellipse">
              <a:avLst/>
            </a:prstGeom>
            <a:solidFill>
              <a:srgbClr val="00879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73" name="楕円 72">
              <a:extLst>
                <a:ext uri="{FF2B5EF4-FFF2-40B4-BE49-F238E27FC236}">
                  <a16:creationId xmlns:a16="http://schemas.microsoft.com/office/drawing/2014/main" id="{4F4F8558-E485-42EE-8391-93344BD7E09A}"/>
                </a:ext>
              </a:extLst>
            </p:cNvPr>
            <p:cNvSpPr/>
            <p:nvPr/>
          </p:nvSpPr>
          <p:spPr>
            <a:xfrm>
              <a:off x="5403311" y="3682613"/>
              <a:ext cx="184639" cy="184639"/>
            </a:xfrm>
            <a:prstGeom prst="ellipse">
              <a:avLst/>
            </a:prstGeom>
            <a:solidFill>
              <a:srgbClr val="00879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74" name="楕円 73">
              <a:extLst>
                <a:ext uri="{FF2B5EF4-FFF2-40B4-BE49-F238E27FC236}">
                  <a16:creationId xmlns:a16="http://schemas.microsoft.com/office/drawing/2014/main" id="{C9AFE6EA-ECED-4378-88BD-4363A85F33E9}"/>
                </a:ext>
              </a:extLst>
            </p:cNvPr>
            <p:cNvSpPr/>
            <p:nvPr/>
          </p:nvSpPr>
          <p:spPr>
            <a:xfrm>
              <a:off x="5665305" y="3608491"/>
              <a:ext cx="184639" cy="184639"/>
            </a:xfrm>
            <a:prstGeom prst="ellipse">
              <a:avLst/>
            </a:prstGeom>
            <a:solidFill>
              <a:srgbClr val="00879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75" name="楕円 74">
              <a:extLst>
                <a:ext uri="{FF2B5EF4-FFF2-40B4-BE49-F238E27FC236}">
                  <a16:creationId xmlns:a16="http://schemas.microsoft.com/office/drawing/2014/main" id="{D246D7E1-FBB8-4B6F-9406-5886B226CCE0}"/>
                </a:ext>
              </a:extLst>
            </p:cNvPr>
            <p:cNvSpPr/>
            <p:nvPr/>
          </p:nvSpPr>
          <p:spPr>
            <a:xfrm>
              <a:off x="5834979" y="3440600"/>
              <a:ext cx="184639" cy="184639"/>
            </a:xfrm>
            <a:prstGeom prst="ellipse">
              <a:avLst/>
            </a:prstGeom>
            <a:solidFill>
              <a:srgbClr val="EB004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76" name="楕円 75">
              <a:extLst>
                <a:ext uri="{FF2B5EF4-FFF2-40B4-BE49-F238E27FC236}">
                  <a16:creationId xmlns:a16="http://schemas.microsoft.com/office/drawing/2014/main" id="{38469197-7AEC-4EBF-AA4F-B6FB3D9188EF}"/>
                </a:ext>
              </a:extLst>
            </p:cNvPr>
            <p:cNvSpPr/>
            <p:nvPr/>
          </p:nvSpPr>
          <p:spPr>
            <a:xfrm>
              <a:off x="5423619" y="3451290"/>
              <a:ext cx="184639" cy="184639"/>
            </a:xfrm>
            <a:prstGeom prst="ellipse">
              <a:avLst/>
            </a:prstGeom>
            <a:solidFill>
              <a:srgbClr val="EB004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77" name="楕円 76">
              <a:extLst>
                <a:ext uri="{FF2B5EF4-FFF2-40B4-BE49-F238E27FC236}">
                  <a16:creationId xmlns:a16="http://schemas.microsoft.com/office/drawing/2014/main" id="{46AFBD4A-0EE7-4C69-880B-F4EACCF1A238}"/>
                </a:ext>
              </a:extLst>
            </p:cNvPr>
            <p:cNvSpPr/>
            <p:nvPr/>
          </p:nvSpPr>
          <p:spPr>
            <a:xfrm>
              <a:off x="5818299" y="3735598"/>
              <a:ext cx="184639" cy="184639"/>
            </a:xfrm>
            <a:prstGeom prst="ellipse">
              <a:avLst/>
            </a:prstGeom>
            <a:solidFill>
              <a:srgbClr val="EB004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78" name="楕円 77">
              <a:extLst>
                <a:ext uri="{FF2B5EF4-FFF2-40B4-BE49-F238E27FC236}">
                  <a16:creationId xmlns:a16="http://schemas.microsoft.com/office/drawing/2014/main" id="{E15F2E86-9E15-4895-9FEF-0BCE8F21045A}"/>
                </a:ext>
              </a:extLst>
            </p:cNvPr>
            <p:cNvSpPr/>
            <p:nvPr/>
          </p:nvSpPr>
          <p:spPr>
            <a:xfrm>
              <a:off x="5185330" y="3727372"/>
              <a:ext cx="184639" cy="184639"/>
            </a:xfrm>
            <a:prstGeom prst="ellipse">
              <a:avLst/>
            </a:prstGeom>
            <a:solidFill>
              <a:srgbClr val="EB004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79" name="楕円 78">
              <a:extLst>
                <a:ext uri="{FF2B5EF4-FFF2-40B4-BE49-F238E27FC236}">
                  <a16:creationId xmlns:a16="http://schemas.microsoft.com/office/drawing/2014/main" id="{8A3AAB0B-BD0B-4895-9D9F-0DA9D25E8100}"/>
                </a:ext>
              </a:extLst>
            </p:cNvPr>
            <p:cNvSpPr/>
            <p:nvPr/>
          </p:nvSpPr>
          <p:spPr>
            <a:xfrm>
              <a:off x="6025202" y="3601778"/>
              <a:ext cx="184639" cy="184639"/>
            </a:xfrm>
            <a:prstGeom prst="ellipse">
              <a:avLst/>
            </a:prstGeom>
            <a:solidFill>
              <a:srgbClr val="00879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80" name="楕円 79">
              <a:extLst>
                <a:ext uri="{FF2B5EF4-FFF2-40B4-BE49-F238E27FC236}">
                  <a16:creationId xmlns:a16="http://schemas.microsoft.com/office/drawing/2014/main" id="{E4ED23E4-5EF2-4FCF-9D88-3A3EB467EAC1}"/>
                </a:ext>
              </a:extLst>
            </p:cNvPr>
            <p:cNvSpPr/>
            <p:nvPr/>
          </p:nvSpPr>
          <p:spPr>
            <a:xfrm>
              <a:off x="6072868" y="3349829"/>
              <a:ext cx="184639" cy="184639"/>
            </a:xfrm>
            <a:prstGeom prst="ellipse">
              <a:avLst/>
            </a:prstGeom>
            <a:solidFill>
              <a:srgbClr val="00879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grpSp>
      <p:sp>
        <p:nvSpPr>
          <p:cNvPr id="142" name="四角形: 角を丸くする 141">
            <a:extLst>
              <a:ext uri="{FF2B5EF4-FFF2-40B4-BE49-F238E27FC236}">
                <a16:creationId xmlns:a16="http://schemas.microsoft.com/office/drawing/2014/main" id="{ED3D4E36-2621-4132-B5D4-CE4595B061BA}"/>
              </a:ext>
            </a:extLst>
          </p:cNvPr>
          <p:cNvSpPr/>
          <p:nvPr/>
        </p:nvSpPr>
        <p:spPr>
          <a:xfrm>
            <a:off x="5016458" y="4514793"/>
            <a:ext cx="1030276" cy="536904"/>
          </a:xfrm>
          <a:prstGeom prst="roundRect">
            <a:avLst/>
          </a:prstGeom>
          <a:noFill/>
          <a:ln w="57150">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143" name="楕円 142">
            <a:extLst>
              <a:ext uri="{FF2B5EF4-FFF2-40B4-BE49-F238E27FC236}">
                <a16:creationId xmlns:a16="http://schemas.microsoft.com/office/drawing/2014/main" id="{02487EBF-1190-44AE-8C5E-7101ECABB495}"/>
              </a:ext>
            </a:extLst>
          </p:cNvPr>
          <p:cNvSpPr/>
          <p:nvPr/>
        </p:nvSpPr>
        <p:spPr>
          <a:xfrm>
            <a:off x="5487735" y="4561598"/>
            <a:ext cx="140571" cy="140571"/>
          </a:xfrm>
          <a:prstGeom prst="ellipse">
            <a:avLst/>
          </a:prstGeom>
          <a:solidFill>
            <a:srgbClr val="EB004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147" name="楕円 146">
            <a:extLst>
              <a:ext uri="{FF2B5EF4-FFF2-40B4-BE49-F238E27FC236}">
                <a16:creationId xmlns:a16="http://schemas.microsoft.com/office/drawing/2014/main" id="{E4AAA9D3-2A91-4857-8BAF-B9D8A720A0AF}"/>
              </a:ext>
            </a:extLst>
          </p:cNvPr>
          <p:cNvSpPr/>
          <p:nvPr/>
        </p:nvSpPr>
        <p:spPr>
          <a:xfrm>
            <a:off x="5637079" y="4657938"/>
            <a:ext cx="140571" cy="140571"/>
          </a:xfrm>
          <a:prstGeom prst="ellipse">
            <a:avLst/>
          </a:prstGeom>
          <a:solidFill>
            <a:srgbClr val="EB004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148" name="楕円 147">
            <a:extLst>
              <a:ext uri="{FF2B5EF4-FFF2-40B4-BE49-F238E27FC236}">
                <a16:creationId xmlns:a16="http://schemas.microsoft.com/office/drawing/2014/main" id="{A6AD6E03-42E6-4D2B-BC4C-0B41B734F7E5}"/>
              </a:ext>
            </a:extLst>
          </p:cNvPr>
          <p:cNvSpPr/>
          <p:nvPr/>
        </p:nvSpPr>
        <p:spPr>
          <a:xfrm>
            <a:off x="5323898" y="4666076"/>
            <a:ext cx="140571" cy="140571"/>
          </a:xfrm>
          <a:prstGeom prst="ellipse">
            <a:avLst/>
          </a:prstGeom>
          <a:solidFill>
            <a:srgbClr val="EB004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154" name="四角形: 角を丸くする 153">
            <a:extLst>
              <a:ext uri="{FF2B5EF4-FFF2-40B4-BE49-F238E27FC236}">
                <a16:creationId xmlns:a16="http://schemas.microsoft.com/office/drawing/2014/main" id="{F57EC622-A948-4F1F-92FF-C350373D76E7}"/>
              </a:ext>
            </a:extLst>
          </p:cNvPr>
          <p:cNvSpPr/>
          <p:nvPr/>
        </p:nvSpPr>
        <p:spPr>
          <a:xfrm>
            <a:off x="7495632" y="4514793"/>
            <a:ext cx="1030276" cy="536904"/>
          </a:xfrm>
          <a:prstGeom prst="roundRect">
            <a:avLst/>
          </a:prstGeom>
          <a:noFill/>
          <a:ln w="57150">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157" name="楕円 156">
            <a:extLst>
              <a:ext uri="{FF2B5EF4-FFF2-40B4-BE49-F238E27FC236}">
                <a16:creationId xmlns:a16="http://schemas.microsoft.com/office/drawing/2014/main" id="{6DAFD1E4-7D80-4F28-8274-568CD2920CB3}"/>
              </a:ext>
            </a:extLst>
          </p:cNvPr>
          <p:cNvSpPr/>
          <p:nvPr/>
        </p:nvSpPr>
        <p:spPr>
          <a:xfrm>
            <a:off x="7787611" y="4842189"/>
            <a:ext cx="140571" cy="140571"/>
          </a:xfrm>
          <a:prstGeom prst="ellipse">
            <a:avLst/>
          </a:prstGeom>
          <a:solidFill>
            <a:srgbClr val="00879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158" name="楕円 157">
            <a:extLst>
              <a:ext uri="{FF2B5EF4-FFF2-40B4-BE49-F238E27FC236}">
                <a16:creationId xmlns:a16="http://schemas.microsoft.com/office/drawing/2014/main" id="{69C3AE5B-1363-40A6-90FA-D37D2FC559CA}"/>
              </a:ext>
            </a:extLst>
          </p:cNvPr>
          <p:cNvSpPr/>
          <p:nvPr/>
        </p:nvSpPr>
        <p:spPr>
          <a:xfrm>
            <a:off x="7987075" y="4785758"/>
            <a:ext cx="140571" cy="140571"/>
          </a:xfrm>
          <a:prstGeom prst="ellipse">
            <a:avLst/>
          </a:prstGeom>
          <a:solidFill>
            <a:srgbClr val="00879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161" name="楕円 160">
            <a:extLst>
              <a:ext uri="{FF2B5EF4-FFF2-40B4-BE49-F238E27FC236}">
                <a16:creationId xmlns:a16="http://schemas.microsoft.com/office/drawing/2014/main" id="{E784DDDF-B8AD-42C5-9508-BEB7876F7B42}"/>
              </a:ext>
            </a:extLst>
          </p:cNvPr>
          <p:cNvSpPr/>
          <p:nvPr/>
        </p:nvSpPr>
        <p:spPr>
          <a:xfrm>
            <a:off x="8103554" y="4882529"/>
            <a:ext cx="140571" cy="140571"/>
          </a:xfrm>
          <a:prstGeom prst="ellipse">
            <a:avLst/>
          </a:prstGeom>
          <a:solidFill>
            <a:srgbClr val="EB004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162" name="楕円 161">
            <a:extLst>
              <a:ext uri="{FF2B5EF4-FFF2-40B4-BE49-F238E27FC236}">
                <a16:creationId xmlns:a16="http://schemas.microsoft.com/office/drawing/2014/main" id="{3032C107-8C1B-4768-84B1-44440028653A}"/>
              </a:ext>
            </a:extLst>
          </p:cNvPr>
          <p:cNvSpPr/>
          <p:nvPr/>
        </p:nvSpPr>
        <p:spPr>
          <a:xfrm>
            <a:off x="7621655" y="4876266"/>
            <a:ext cx="140571" cy="140571"/>
          </a:xfrm>
          <a:prstGeom prst="ellipse">
            <a:avLst/>
          </a:prstGeom>
          <a:solidFill>
            <a:srgbClr val="EB004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163" name="楕円 162">
            <a:extLst>
              <a:ext uri="{FF2B5EF4-FFF2-40B4-BE49-F238E27FC236}">
                <a16:creationId xmlns:a16="http://schemas.microsoft.com/office/drawing/2014/main" id="{1673F9B8-CB7F-46B6-B678-459685FC4E37}"/>
              </a:ext>
            </a:extLst>
          </p:cNvPr>
          <p:cNvSpPr/>
          <p:nvPr/>
        </p:nvSpPr>
        <p:spPr>
          <a:xfrm>
            <a:off x="8261075" y="4780647"/>
            <a:ext cx="140571" cy="140571"/>
          </a:xfrm>
          <a:prstGeom prst="ellipse">
            <a:avLst/>
          </a:prstGeom>
          <a:solidFill>
            <a:srgbClr val="00879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164" name="楕円 163">
            <a:extLst>
              <a:ext uri="{FF2B5EF4-FFF2-40B4-BE49-F238E27FC236}">
                <a16:creationId xmlns:a16="http://schemas.microsoft.com/office/drawing/2014/main" id="{5F0A10E0-68AE-47FD-8261-EF5DA0F3E441}"/>
              </a:ext>
            </a:extLst>
          </p:cNvPr>
          <p:cNvSpPr/>
          <p:nvPr/>
        </p:nvSpPr>
        <p:spPr>
          <a:xfrm>
            <a:off x="8297365" y="4588831"/>
            <a:ext cx="140571" cy="140571"/>
          </a:xfrm>
          <a:prstGeom prst="ellipse">
            <a:avLst/>
          </a:prstGeom>
          <a:solidFill>
            <a:srgbClr val="00879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166" name="四角形: 角を丸くする 165">
            <a:extLst>
              <a:ext uri="{FF2B5EF4-FFF2-40B4-BE49-F238E27FC236}">
                <a16:creationId xmlns:a16="http://schemas.microsoft.com/office/drawing/2014/main" id="{B595D35C-BC84-4419-9281-291DBE6733A2}"/>
              </a:ext>
            </a:extLst>
          </p:cNvPr>
          <p:cNvSpPr/>
          <p:nvPr/>
        </p:nvSpPr>
        <p:spPr>
          <a:xfrm>
            <a:off x="6309384" y="5670491"/>
            <a:ext cx="1030276" cy="536904"/>
          </a:xfrm>
          <a:prstGeom prst="roundRect">
            <a:avLst/>
          </a:prstGeom>
          <a:noFill/>
          <a:ln w="57150">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173" name="楕円 172">
            <a:extLst>
              <a:ext uri="{FF2B5EF4-FFF2-40B4-BE49-F238E27FC236}">
                <a16:creationId xmlns:a16="http://schemas.microsoft.com/office/drawing/2014/main" id="{B3FC2CD7-3ABE-43BE-8073-7A9461678695}"/>
              </a:ext>
            </a:extLst>
          </p:cNvPr>
          <p:cNvSpPr/>
          <p:nvPr/>
        </p:nvSpPr>
        <p:spPr>
          <a:xfrm>
            <a:off x="6917306" y="6038227"/>
            <a:ext cx="140571" cy="140571"/>
          </a:xfrm>
          <a:prstGeom prst="ellipse">
            <a:avLst/>
          </a:prstGeom>
          <a:solidFill>
            <a:srgbClr val="EB004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174" name="楕円 173">
            <a:extLst>
              <a:ext uri="{FF2B5EF4-FFF2-40B4-BE49-F238E27FC236}">
                <a16:creationId xmlns:a16="http://schemas.microsoft.com/office/drawing/2014/main" id="{BC0E0E8A-F896-404D-BD2A-2048DAD5BF9B}"/>
              </a:ext>
            </a:extLst>
          </p:cNvPr>
          <p:cNvSpPr/>
          <p:nvPr/>
        </p:nvSpPr>
        <p:spPr>
          <a:xfrm>
            <a:off x="6435407" y="6031964"/>
            <a:ext cx="140571" cy="140571"/>
          </a:xfrm>
          <a:prstGeom prst="ellipse">
            <a:avLst/>
          </a:prstGeom>
          <a:solidFill>
            <a:srgbClr val="EB004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178" name="四角形: 角を丸くする 177">
            <a:extLst>
              <a:ext uri="{FF2B5EF4-FFF2-40B4-BE49-F238E27FC236}">
                <a16:creationId xmlns:a16="http://schemas.microsoft.com/office/drawing/2014/main" id="{F61D4280-0192-41A0-A789-705D12775DC8}"/>
              </a:ext>
            </a:extLst>
          </p:cNvPr>
          <p:cNvSpPr/>
          <p:nvPr/>
        </p:nvSpPr>
        <p:spPr>
          <a:xfrm>
            <a:off x="8788558" y="5670491"/>
            <a:ext cx="1030276" cy="536904"/>
          </a:xfrm>
          <a:prstGeom prst="roundRect">
            <a:avLst/>
          </a:prstGeom>
          <a:noFill/>
          <a:ln w="57150">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181" name="楕円 180">
            <a:extLst>
              <a:ext uri="{FF2B5EF4-FFF2-40B4-BE49-F238E27FC236}">
                <a16:creationId xmlns:a16="http://schemas.microsoft.com/office/drawing/2014/main" id="{62A2DE2D-7D5B-4BFA-81C3-FE711831F719}"/>
              </a:ext>
            </a:extLst>
          </p:cNvPr>
          <p:cNvSpPr/>
          <p:nvPr/>
        </p:nvSpPr>
        <p:spPr>
          <a:xfrm>
            <a:off x="9080537" y="5997887"/>
            <a:ext cx="140571" cy="140571"/>
          </a:xfrm>
          <a:prstGeom prst="ellipse">
            <a:avLst/>
          </a:prstGeom>
          <a:solidFill>
            <a:srgbClr val="00879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182" name="楕円 181">
            <a:extLst>
              <a:ext uri="{FF2B5EF4-FFF2-40B4-BE49-F238E27FC236}">
                <a16:creationId xmlns:a16="http://schemas.microsoft.com/office/drawing/2014/main" id="{C8F95EEF-0131-4232-A101-5DAF344AB084}"/>
              </a:ext>
            </a:extLst>
          </p:cNvPr>
          <p:cNvSpPr/>
          <p:nvPr/>
        </p:nvSpPr>
        <p:spPr>
          <a:xfrm>
            <a:off x="9280001" y="5941456"/>
            <a:ext cx="140571" cy="140571"/>
          </a:xfrm>
          <a:prstGeom prst="ellipse">
            <a:avLst/>
          </a:prstGeom>
          <a:solidFill>
            <a:srgbClr val="00879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187" name="楕円 186">
            <a:extLst>
              <a:ext uri="{FF2B5EF4-FFF2-40B4-BE49-F238E27FC236}">
                <a16:creationId xmlns:a16="http://schemas.microsoft.com/office/drawing/2014/main" id="{48AA92C2-9C95-4ED3-8CEB-8F74B097D4BA}"/>
              </a:ext>
            </a:extLst>
          </p:cNvPr>
          <p:cNvSpPr/>
          <p:nvPr/>
        </p:nvSpPr>
        <p:spPr>
          <a:xfrm>
            <a:off x="9554001" y="5936345"/>
            <a:ext cx="140571" cy="140571"/>
          </a:xfrm>
          <a:prstGeom prst="ellipse">
            <a:avLst/>
          </a:prstGeom>
          <a:solidFill>
            <a:srgbClr val="00879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188" name="楕円 187">
            <a:extLst>
              <a:ext uri="{FF2B5EF4-FFF2-40B4-BE49-F238E27FC236}">
                <a16:creationId xmlns:a16="http://schemas.microsoft.com/office/drawing/2014/main" id="{F06CAEEE-718A-4069-B9F1-648391B9DFAE}"/>
              </a:ext>
            </a:extLst>
          </p:cNvPr>
          <p:cNvSpPr/>
          <p:nvPr/>
        </p:nvSpPr>
        <p:spPr>
          <a:xfrm>
            <a:off x="9590291" y="5744529"/>
            <a:ext cx="140571" cy="140571"/>
          </a:xfrm>
          <a:prstGeom prst="ellipse">
            <a:avLst/>
          </a:prstGeom>
          <a:solidFill>
            <a:srgbClr val="00879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cxnSp>
        <p:nvCxnSpPr>
          <p:cNvPr id="11" name="コネクタ: 曲線 10">
            <a:extLst>
              <a:ext uri="{FF2B5EF4-FFF2-40B4-BE49-F238E27FC236}">
                <a16:creationId xmlns:a16="http://schemas.microsoft.com/office/drawing/2014/main" id="{B969769D-F12B-4D9D-9570-EB183E7EF16D}"/>
              </a:ext>
            </a:extLst>
          </p:cNvPr>
          <p:cNvCxnSpPr>
            <a:stCxn id="4" idx="2"/>
            <a:endCxn id="142" idx="0"/>
          </p:cNvCxnSpPr>
          <p:nvPr/>
        </p:nvCxnSpPr>
        <p:spPr>
          <a:xfrm rot="5400000">
            <a:off x="5868596" y="3651651"/>
            <a:ext cx="526142" cy="1200142"/>
          </a:xfrm>
          <a:prstGeom prst="curvedConnector3">
            <a:avLst/>
          </a:prstGeom>
          <a:ln w="47625">
            <a:solidFill>
              <a:schemeClr val="accent3">
                <a:lumMod val="60000"/>
                <a:lumOff val="40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89" name="コネクタ: 曲線 188">
            <a:extLst>
              <a:ext uri="{FF2B5EF4-FFF2-40B4-BE49-F238E27FC236}">
                <a16:creationId xmlns:a16="http://schemas.microsoft.com/office/drawing/2014/main" id="{28F7A480-4707-4E52-93C9-193C8CF35269}"/>
              </a:ext>
            </a:extLst>
          </p:cNvPr>
          <p:cNvCxnSpPr>
            <a:cxnSpLocks/>
            <a:stCxn id="4" idx="2"/>
            <a:endCxn id="154" idx="0"/>
          </p:cNvCxnSpPr>
          <p:nvPr/>
        </p:nvCxnSpPr>
        <p:spPr>
          <a:xfrm rot="16200000" flipH="1">
            <a:off x="7108183" y="3612206"/>
            <a:ext cx="526142" cy="1279032"/>
          </a:xfrm>
          <a:prstGeom prst="curvedConnector3">
            <a:avLst>
              <a:gd name="adj1" fmla="val 50000"/>
            </a:avLst>
          </a:prstGeom>
          <a:ln w="47625">
            <a:solidFill>
              <a:schemeClr val="accent3">
                <a:lumMod val="60000"/>
                <a:lumOff val="40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90" name="コネクタ: 曲線 189">
            <a:extLst>
              <a:ext uri="{FF2B5EF4-FFF2-40B4-BE49-F238E27FC236}">
                <a16:creationId xmlns:a16="http://schemas.microsoft.com/office/drawing/2014/main" id="{9AF45D2A-5EDD-4C11-A067-7E40D48D15B0}"/>
              </a:ext>
            </a:extLst>
          </p:cNvPr>
          <p:cNvCxnSpPr>
            <a:cxnSpLocks/>
            <a:stCxn id="166" idx="0"/>
            <a:endCxn id="154" idx="2"/>
          </p:cNvCxnSpPr>
          <p:nvPr/>
        </p:nvCxnSpPr>
        <p:spPr>
          <a:xfrm rot="5400000" flipH="1" flipV="1">
            <a:off x="7108249" y="4767970"/>
            <a:ext cx="618794" cy="1186248"/>
          </a:xfrm>
          <a:prstGeom prst="curvedConnector3">
            <a:avLst>
              <a:gd name="adj1" fmla="val 50000"/>
            </a:avLst>
          </a:prstGeom>
          <a:ln w="47625">
            <a:solidFill>
              <a:schemeClr val="accent3">
                <a:lumMod val="60000"/>
                <a:lumOff val="40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91" name="コネクタ: 曲線 190">
            <a:extLst>
              <a:ext uri="{FF2B5EF4-FFF2-40B4-BE49-F238E27FC236}">
                <a16:creationId xmlns:a16="http://schemas.microsoft.com/office/drawing/2014/main" id="{5F7DDF6E-5CFC-46C9-9375-4B4E2975AB4A}"/>
              </a:ext>
            </a:extLst>
          </p:cNvPr>
          <p:cNvCxnSpPr>
            <a:cxnSpLocks/>
            <a:stCxn id="178" idx="0"/>
            <a:endCxn id="154" idx="2"/>
          </p:cNvCxnSpPr>
          <p:nvPr/>
        </p:nvCxnSpPr>
        <p:spPr>
          <a:xfrm rot="16200000" flipV="1">
            <a:off x="8347836" y="4714631"/>
            <a:ext cx="618794" cy="1292926"/>
          </a:xfrm>
          <a:prstGeom prst="curvedConnector3">
            <a:avLst>
              <a:gd name="adj1" fmla="val 50000"/>
            </a:avLst>
          </a:prstGeom>
          <a:ln w="47625">
            <a:solidFill>
              <a:schemeClr val="accent3">
                <a:lumMod val="60000"/>
                <a:lumOff val="40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sp>
        <p:nvSpPr>
          <p:cNvPr id="192" name="正方形/長方形 191">
            <a:extLst>
              <a:ext uri="{FF2B5EF4-FFF2-40B4-BE49-F238E27FC236}">
                <a16:creationId xmlns:a16="http://schemas.microsoft.com/office/drawing/2014/main" id="{4C12F64E-573B-464B-8294-E4732E9D0323}"/>
              </a:ext>
            </a:extLst>
          </p:cNvPr>
          <p:cNvSpPr/>
          <p:nvPr/>
        </p:nvSpPr>
        <p:spPr>
          <a:xfrm>
            <a:off x="4767702" y="3971580"/>
            <a:ext cx="1353256" cy="307777"/>
          </a:xfrm>
          <a:prstGeom prst="rect">
            <a:avLst/>
          </a:prstGeom>
        </p:spPr>
        <p:txBody>
          <a:bodyPr wrap="none">
            <a:spAutoFit/>
          </a:bodyPr>
          <a:lstStyle/>
          <a:p>
            <a:r>
              <a:rPr lang="ja-JP" altLang="en-US" sz="1400" dirty="0">
                <a:solidFill>
                  <a:srgbClr val="3D3A3B"/>
                </a:solidFill>
                <a:latin typeface="Hiragino Kaku Gothic Pro"/>
              </a:rPr>
              <a:t>年齢</a:t>
            </a:r>
            <a:r>
              <a:rPr lang="en-US" altLang="ja-JP" sz="1400" dirty="0">
                <a:solidFill>
                  <a:srgbClr val="3D3A3B"/>
                </a:solidFill>
                <a:latin typeface="Hiragino Kaku Gothic Pro"/>
              </a:rPr>
              <a:t>:</a:t>
            </a:r>
            <a:r>
              <a:rPr lang="ja-JP" altLang="en-US" sz="1400" dirty="0">
                <a:solidFill>
                  <a:srgbClr val="3D3A3B"/>
                </a:solidFill>
                <a:latin typeface="Hiragino Kaku Gothic Pro"/>
              </a:rPr>
              <a:t> </a:t>
            </a:r>
            <a:r>
              <a:rPr lang="en-US" altLang="ja-JP" sz="1400" dirty="0">
                <a:solidFill>
                  <a:srgbClr val="3D3A3B"/>
                </a:solidFill>
                <a:latin typeface="Hiragino Kaku Gothic Pro"/>
              </a:rPr>
              <a:t>30</a:t>
            </a:r>
            <a:r>
              <a:rPr lang="ja-JP" altLang="en-US" sz="1400" dirty="0">
                <a:solidFill>
                  <a:srgbClr val="3D3A3B"/>
                </a:solidFill>
                <a:latin typeface="Hiragino Kaku Gothic Pro"/>
              </a:rPr>
              <a:t>歳未満</a:t>
            </a:r>
            <a:endParaRPr lang="ja-JP" altLang="en-US" sz="1400" dirty="0"/>
          </a:p>
        </p:txBody>
      </p:sp>
      <p:sp>
        <p:nvSpPr>
          <p:cNvPr id="193" name="正方形/長方形 192">
            <a:extLst>
              <a:ext uri="{FF2B5EF4-FFF2-40B4-BE49-F238E27FC236}">
                <a16:creationId xmlns:a16="http://schemas.microsoft.com/office/drawing/2014/main" id="{1E292EEA-4808-4C48-9D4C-401E66506188}"/>
              </a:ext>
            </a:extLst>
          </p:cNvPr>
          <p:cNvSpPr/>
          <p:nvPr/>
        </p:nvSpPr>
        <p:spPr>
          <a:xfrm>
            <a:off x="7489416" y="3971580"/>
            <a:ext cx="1353256" cy="307777"/>
          </a:xfrm>
          <a:prstGeom prst="rect">
            <a:avLst/>
          </a:prstGeom>
        </p:spPr>
        <p:txBody>
          <a:bodyPr wrap="none">
            <a:spAutoFit/>
          </a:bodyPr>
          <a:lstStyle/>
          <a:p>
            <a:r>
              <a:rPr lang="ja-JP" altLang="en-US" sz="1400" dirty="0">
                <a:solidFill>
                  <a:srgbClr val="3D3A3B"/>
                </a:solidFill>
                <a:latin typeface="Hiragino Kaku Gothic Pro"/>
              </a:rPr>
              <a:t>年齢</a:t>
            </a:r>
            <a:r>
              <a:rPr lang="en-US" altLang="ja-JP" sz="1400" dirty="0">
                <a:solidFill>
                  <a:srgbClr val="3D3A3B"/>
                </a:solidFill>
                <a:latin typeface="Hiragino Kaku Gothic Pro"/>
              </a:rPr>
              <a:t>:</a:t>
            </a:r>
            <a:r>
              <a:rPr lang="ja-JP" altLang="en-US" sz="1400" dirty="0">
                <a:solidFill>
                  <a:srgbClr val="3D3A3B"/>
                </a:solidFill>
                <a:latin typeface="Hiragino Kaku Gothic Pro"/>
              </a:rPr>
              <a:t> </a:t>
            </a:r>
            <a:r>
              <a:rPr lang="en-US" altLang="ja-JP" sz="1400" dirty="0">
                <a:solidFill>
                  <a:srgbClr val="3D3A3B"/>
                </a:solidFill>
                <a:latin typeface="Hiragino Kaku Gothic Pro"/>
              </a:rPr>
              <a:t>30</a:t>
            </a:r>
            <a:r>
              <a:rPr lang="ja-JP" altLang="en-US" sz="1400" dirty="0">
                <a:solidFill>
                  <a:srgbClr val="3D3A3B"/>
                </a:solidFill>
                <a:latin typeface="Hiragino Kaku Gothic Pro"/>
              </a:rPr>
              <a:t>歳以上</a:t>
            </a:r>
            <a:endParaRPr lang="ja-JP" altLang="en-US" sz="1400" dirty="0"/>
          </a:p>
        </p:txBody>
      </p:sp>
      <p:sp>
        <p:nvSpPr>
          <p:cNvPr id="194" name="正方形/長方形 193">
            <a:extLst>
              <a:ext uri="{FF2B5EF4-FFF2-40B4-BE49-F238E27FC236}">
                <a16:creationId xmlns:a16="http://schemas.microsoft.com/office/drawing/2014/main" id="{69A87D9D-D733-4241-A68F-618CA3A6DEE9}"/>
              </a:ext>
            </a:extLst>
          </p:cNvPr>
          <p:cNvSpPr/>
          <p:nvPr/>
        </p:nvSpPr>
        <p:spPr>
          <a:xfrm>
            <a:off x="4826573" y="5284194"/>
            <a:ext cx="1983235" cy="307777"/>
          </a:xfrm>
          <a:prstGeom prst="rect">
            <a:avLst/>
          </a:prstGeom>
        </p:spPr>
        <p:txBody>
          <a:bodyPr wrap="none">
            <a:spAutoFit/>
          </a:bodyPr>
          <a:lstStyle/>
          <a:p>
            <a:r>
              <a:rPr lang="ja-JP" altLang="en-US" sz="1400" dirty="0">
                <a:solidFill>
                  <a:srgbClr val="3D3A3B"/>
                </a:solidFill>
                <a:latin typeface="Hiragino Kaku Gothic Pro"/>
              </a:rPr>
              <a:t>自己資金</a:t>
            </a:r>
            <a:r>
              <a:rPr lang="en-US" altLang="ja-JP" sz="1400" dirty="0">
                <a:solidFill>
                  <a:srgbClr val="3D3A3B"/>
                </a:solidFill>
                <a:latin typeface="Hiragino Kaku Gothic Pro"/>
              </a:rPr>
              <a:t>:</a:t>
            </a:r>
            <a:r>
              <a:rPr lang="ja-JP" altLang="en-US" sz="1400" dirty="0">
                <a:solidFill>
                  <a:srgbClr val="3D3A3B"/>
                </a:solidFill>
                <a:latin typeface="Hiragino Kaku Gothic Pro"/>
              </a:rPr>
              <a:t> </a:t>
            </a:r>
            <a:r>
              <a:rPr lang="en-US" altLang="ja-JP" sz="1400" dirty="0">
                <a:solidFill>
                  <a:srgbClr val="3D3A3B"/>
                </a:solidFill>
                <a:latin typeface="Hiragino Kaku Gothic Pro"/>
              </a:rPr>
              <a:t>250</a:t>
            </a:r>
            <a:r>
              <a:rPr lang="ja-JP" altLang="en-US" sz="1400" dirty="0">
                <a:solidFill>
                  <a:srgbClr val="3D3A3B"/>
                </a:solidFill>
                <a:latin typeface="Hiragino Kaku Gothic Pro"/>
              </a:rPr>
              <a:t>万円未満</a:t>
            </a:r>
            <a:endParaRPr lang="ja-JP" altLang="en-US" sz="1400" dirty="0"/>
          </a:p>
        </p:txBody>
      </p:sp>
      <p:sp>
        <p:nvSpPr>
          <p:cNvPr id="195" name="正方形/長方形 194">
            <a:extLst>
              <a:ext uri="{FF2B5EF4-FFF2-40B4-BE49-F238E27FC236}">
                <a16:creationId xmlns:a16="http://schemas.microsoft.com/office/drawing/2014/main" id="{9C372F1C-693B-4CD9-B761-7E1ED58C91F6}"/>
              </a:ext>
            </a:extLst>
          </p:cNvPr>
          <p:cNvSpPr/>
          <p:nvPr/>
        </p:nvSpPr>
        <p:spPr>
          <a:xfrm>
            <a:off x="9296143" y="5284193"/>
            <a:ext cx="1983235" cy="307777"/>
          </a:xfrm>
          <a:prstGeom prst="rect">
            <a:avLst/>
          </a:prstGeom>
        </p:spPr>
        <p:txBody>
          <a:bodyPr wrap="none">
            <a:spAutoFit/>
          </a:bodyPr>
          <a:lstStyle/>
          <a:p>
            <a:r>
              <a:rPr lang="ja-JP" altLang="en-US" sz="1400" dirty="0">
                <a:solidFill>
                  <a:srgbClr val="3D3A3B"/>
                </a:solidFill>
                <a:latin typeface="Hiragino Kaku Gothic Pro"/>
              </a:rPr>
              <a:t>自己資金</a:t>
            </a:r>
            <a:r>
              <a:rPr lang="en-US" altLang="ja-JP" sz="1400" dirty="0">
                <a:solidFill>
                  <a:srgbClr val="3D3A3B"/>
                </a:solidFill>
                <a:latin typeface="Hiragino Kaku Gothic Pro"/>
              </a:rPr>
              <a:t>:</a:t>
            </a:r>
            <a:r>
              <a:rPr lang="ja-JP" altLang="en-US" sz="1400" dirty="0">
                <a:solidFill>
                  <a:srgbClr val="3D3A3B"/>
                </a:solidFill>
                <a:latin typeface="Hiragino Kaku Gothic Pro"/>
              </a:rPr>
              <a:t> </a:t>
            </a:r>
            <a:r>
              <a:rPr lang="en-US" altLang="ja-JP" sz="1400" dirty="0">
                <a:solidFill>
                  <a:srgbClr val="3D3A3B"/>
                </a:solidFill>
                <a:latin typeface="Hiragino Kaku Gothic Pro"/>
              </a:rPr>
              <a:t>250</a:t>
            </a:r>
            <a:r>
              <a:rPr lang="ja-JP" altLang="en-US" sz="1400" dirty="0">
                <a:solidFill>
                  <a:srgbClr val="3D3A3B"/>
                </a:solidFill>
                <a:latin typeface="Hiragino Kaku Gothic Pro"/>
              </a:rPr>
              <a:t>万円以上</a:t>
            </a:r>
            <a:endParaRPr lang="ja-JP" altLang="en-US" sz="1400" dirty="0"/>
          </a:p>
        </p:txBody>
      </p:sp>
      <p:sp>
        <p:nvSpPr>
          <p:cNvPr id="196" name="楕円 195">
            <a:extLst>
              <a:ext uri="{FF2B5EF4-FFF2-40B4-BE49-F238E27FC236}">
                <a16:creationId xmlns:a16="http://schemas.microsoft.com/office/drawing/2014/main" id="{FD4183D1-7272-4661-91AF-099700FFA336}"/>
              </a:ext>
            </a:extLst>
          </p:cNvPr>
          <p:cNvSpPr/>
          <p:nvPr/>
        </p:nvSpPr>
        <p:spPr>
          <a:xfrm>
            <a:off x="7717543" y="4575832"/>
            <a:ext cx="140571" cy="140571"/>
          </a:xfrm>
          <a:prstGeom prst="ellipse">
            <a:avLst/>
          </a:prstGeom>
          <a:solidFill>
            <a:srgbClr val="00879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197" name="楕円 196">
            <a:extLst>
              <a:ext uri="{FF2B5EF4-FFF2-40B4-BE49-F238E27FC236}">
                <a16:creationId xmlns:a16="http://schemas.microsoft.com/office/drawing/2014/main" id="{E1AB6A90-B99E-4D2F-8AA9-56B9BD853968}"/>
              </a:ext>
            </a:extLst>
          </p:cNvPr>
          <p:cNvSpPr/>
          <p:nvPr/>
        </p:nvSpPr>
        <p:spPr>
          <a:xfrm>
            <a:off x="9025611" y="5744616"/>
            <a:ext cx="140571" cy="140571"/>
          </a:xfrm>
          <a:prstGeom prst="ellipse">
            <a:avLst/>
          </a:prstGeom>
          <a:solidFill>
            <a:srgbClr val="00879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3" name="楕円 2">
            <a:extLst>
              <a:ext uri="{FF2B5EF4-FFF2-40B4-BE49-F238E27FC236}">
                <a16:creationId xmlns:a16="http://schemas.microsoft.com/office/drawing/2014/main" id="{09C69283-2B39-20D2-3413-998768E80EB7}"/>
              </a:ext>
            </a:extLst>
          </p:cNvPr>
          <p:cNvSpPr/>
          <p:nvPr/>
        </p:nvSpPr>
        <p:spPr>
          <a:xfrm>
            <a:off x="10078135" y="3870146"/>
            <a:ext cx="140571" cy="140571"/>
          </a:xfrm>
          <a:prstGeom prst="ellipse">
            <a:avLst/>
          </a:prstGeom>
          <a:solidFill>
            <a:srgbClr val="EB004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10" name="テキスト ボックス 9">
            <a:extLst>
              <a:ext uri="{FF2B5EF4-FFF2-40B4-BE49-F238E27FC236}">
                <a16:creationId xmlns:a16="http://schemas.microsoft.com/office/drawing/2014/main" id="{5369EFEB-BC25-867B-A450-AA03A80B385C}"/>
              </a:ext>
            </a:extLst>
          </p:cNvPr>
          <p:cNvSpPr txBox="1"/>
          <p:nvPr/>
        </p:nvSpPr>
        <p:spPr>
          <a:xfrm>
            <a:off x="10234102" y="3799632"/>
            <a:ext cx="1045276" cy="338554"/>
          </a:xfrm>
          <a:prstGeom prst="rect">
            <a:avLst/>
          </a:prstGeom>
          <a:noFill/>
        </p:spPr>
        <p:txBody>
          <a:bodyPr wrap="square" rtlCol="0">
            <a:spAutoFit/>
          </a:bodyPr>
          <a:lstStyle/>
          <a:p>
            <a:pPr defTabSz="914400" fontAlgn="base">
              <a:spcBef>
                <a:spcPct val="0"/>
              </a:spcBef>
              <a:spcAft>
                <a:spcPct val="0"/>
              </a:spcAft>
            </a:pPr>
            <a:r>
              <a:rPr kumimoji="1" lang="ja-JP" altLang="en-US" sz="1600" dirty="0">
                <a:solidFill>
                  <a:srgbClr val="000000"/>
                </a:solidFill>
                <a:latin typeface="+mn-ea"/>
              </a:rPr>
              <a:t>購入なし</a:t>
            </a:r>
          </a:p>
        </p:txBody>
      </p:sp>
      <p:sp>
        <p:nvSpPr>
          <p:cNvPr id="12" name="テキスト ボックス 11">
            <a:extLst>
              <a:ext uri="{FF2B5EF4-FFF2-40B4-BE49-F238E27FC236}">
                <a16:creationId xmlns:a16="http://schemas.microsoft.com/office/drawing/2014/main" id="{6B92A7E1-7B4C-4C9A-FEC9-20C41E32690D}"/>
              </a:ext>
            </a:extLst>
          </p:cNvPr>
          <p:cNvSpPr txBox="1"/>
          <p:nvPr/>
        </p:nvSpPr>
        <p:spPr>
          <a:xfrm>
            <a:off x="10234102" y="3472059"/>
            <a:ext cx="1045276" cy="338554"/>
          </a:xfrm>
          <a:prstGeom prst="rect">
            <a:avLst/>
          </a:prstGeom>
          <a:noFill/>
        </p:spPr>
        <p:txBody>
          <a:bodyPr wrap="square" rtlCol="0">
            <a:spAutoFit/>
          </a:bodyPr>
          <a:lstStyle/>
          <a:p>
            <a:pPr defTabSz="914400" fontAlgn="base">
              <a:spcBef>
                <a:spcPct val="0"/>
              </a:spcBef>
              <a:spcAft>
                <a:spcPct val="0"/>
              </a:spcAft>
            </a:pPr>
            <a:r>
              <a:rPr kumimoji="1" lang="ja-JP" altLang="en-US" sz="1600" dirty="0">
                <a:solidFill>
                  <a:srgbClr val="000000"/>
                </a:solidFill>
                <a:latin typeface="+mn-ea"/>
              </a:rPr>
              <a:t>購入</a:t>
            </a:r>
          </a:p>
        </p:txBody>
      </p:sp>
      <p:sp>
        <p:nvSpPr>
          <p:cNvPr id="13" name="楕円 12">
            <a:extLst>
              <a:ext uri="{FF2B5EF4-FFF2-40B4-BE49-F238E27FC236}">
                <a16:creationId xmlns:a16="http://schemas.microsoft.com/office/drawing/2014/main" id="{AF3AC6AD-FFFE-9239-0415-9C87FC0F4E36}"/>
              </a:ext>
            </a:extLst>
          </p:cNvPr>
          <p:cNvSpPr/>
          <p:nvPr/>
        </p:nvSpPr>
        <p:spPr>
          <a:xfrm>
            <a:off x="10072407" y="3547002"/>
            <a:ext cx="140571" cy="140571"/>
          </a:xfrm>
          <a:prstGeom prst="ellipse">
            <a:avLst/>
          </a:prstGeom>
          <a:solidFill>
            <a:srgbClr val="00879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3405375151"/>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lang="en-US" altLang="ja-JP" dirty="0"/>
              <a:t>4-1-2.</a:t>
            </a:r>
            <a:r>
              <a:rPr lang="ja-JP" altLang="en-US" dirty="0"/>
              <a:t>ケーススタディ</a:t>
            </a:r>
            <a:endParaRPr kumimoji="1" lang="ja-JP" altLang="en-US" dirty="0"/>
          </a:p>
        </p:txBody>
      </p:sp>
      <p:sp>
        <p:nvSpPr>
          <p:cNvPr id="5" name="スライド番号プレースホルダー 4">
            <a:extLst>
              <a:ext uri="{FF2B5EF4-FFF2-40B4-BE49-F238E27FC236}">
                <a16:creationId xmlns:a16="http://schemas.microsoft.com/office/drawing/2014/main" id="{C905B90A-465B-402F-BC68-6932C2B00E04}"/>
              </a:ext>
            </a:extLst>
          </p:cNvPr>
          <p:cNvSpPr>
            <a:spLocks noGrp="1"/>
          </p:cNvSpPr>
          <p:nvPr>
            <p:ph type="sldNum" sz="quarter" idx="10"/>
          </p:nvPr>
        </p:nvSpPr>
        <p:spPr/>
        <p:txBody>
          <a:bodyPr/>
          <a:lstStyle/>
          <a:p>
            <a:fld id="{5D750650-B10A-47BF-93C2-E1678438B37A}" type="slidenum">
              <a:rPr kumimoji="1" lang="ja-JP" altLang="en-US" smtClean="0"/>
              <a:pPr/>
              <a:t>231</a:t>
            </a:fld>
            <a:endParaRPr kumimoji="1" lang="ja-JP" altLang="en-US"/>
          </a:p>
        </p:txBody>
      </p:sp>
      <p:pic>
        <p:nvPicPr>
          <p:cNvPr id="32" name="図 31">
            <a:extLst>
              <a:ext uri="{FF2B5EF4-FFF2-40B4-BE49-F238E27FC236}">
                <a16:creationId xmlns:a16="http://schemas.microsoft.com/office/drawing/2014/main" id="{DE095473-64C8-443D-812B-A6403985DC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38274" y="4943357"/>
            <a:ext cx="1377209" cy="1376150"/>
          </a:xfrm>
          <a:prstGeom prst="rect">
            <a:avLst/>
          </a:prstGeom>
        </p:spPr>
      </p:pic>
      <p:sp>
        <p:nvSpPr>
          <p:cNvPr id="33" name="コンテンツ プレースホルダー 2">
            <a:extLst>
              <a:ext uri="{FF2B5EF4-FFF2-40B4-BE49-F238E27FC236}">
                <a16:creationId xmlns:a16="http://schemas.microsoft.com/office/drawing/2014/main" id="{2ACA4C89-55E7-471B-ACF9-F0BCCEC3B1FB}"/>
              </a:ext>
            </a:extLst>
          </p:cNvPr>
          <p:cNvSpPr txBox="1">
            <a:spLocks/>
          </p:cNvSpPr>
          <p:nvPr/>
        </p:nvSpPr>
        <p:spPr bwMode="auto">
          <a:xfrm>
            <a:off x="672811" y="1007975"/>
            <a:ext cx="10752427" cy="363736"/>
          </a:xfrm>
          <a:prstGeom prst="rect">
            <a:avLst/>
          </a:prstGeom>
        </p:spPr>
        <p:txBody>
          <a:bodyPr vert="horz" wrap="square" lIns="91440" tIns="45720" rIns="91440" bIns="45720" rtlCol="0" anchor="ctr">
            <a:noAutofit/>
          </a:bodyPr>
          <a:lstStyle>
            <a:lvl1pPr marL="357188" marR="0" indent="-357188"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n"/>
              <a:tabLst/>
              <a:defRPr kumimoji="1" lang="en-US" altLang="ja-JP"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1pPr>
            <a:lvl2pPr marL="742950" marR="0" indent="-28575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l"/>
              <a:tabLst/>
              <a:defRPr kumimoji="1" lang="ja-JP" altLang="en-US"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2pPr>
            <a:lvl3pPr marL="1143000" marR="0" indent="-2286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3pPr>
            <a:lvl4pPr marL="1714500" marR="0" indent="-3429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4pPr>
            <a:lvl5pPr marL="2114550" marR="0" indent="-28575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nSpc>
                <a:spcPct val="120000"/>
              </a:lnSpc>
              <a:spcBef>
                <a:spcPts val="0"/>
              </a:spcBef>
              <a:spcAft>
                <a:spcPts val="2400"/>
              </a:spcAft>
              <a:buClr>
                <a:srgbClr val="F36C37"/>
              </a:buClr>
              <a:buNone/>
            </a:pPr>
            <a:r>
              <a:rPr lang="ja-JP" altLang="en-US" sz="1800" b="1" dirty="0">
                <a:solidFill>
                  <a:srgbClr val="F36C37"/>
                </a:solidFill>
              </a:rPr>
              <a:t>課題）不動産の成約価格を予測したい２</a:t>
            </a:r>
          </a:p>
        </p:txBody>
      </p:sp>
      <p:cxnSp>
        <p:nvCxnSpPr>
          <p:cNvPr id="34" name="直線コネクタ 33">
            <a:extLst>
              <a:ext uri="{FF2B5EF4-FFF2-40B4-BE49-F238E27FC236}">
                <a16:creationId xmlns:a16="http://schemas.microsoft.com/office/drawing/2014/main" id="{14E700CC-AAE5-4033-8EC4-14E5E14F227B}"/>
              </a:ext>
            </a:extLst>
          </p:cNvPr>
          <p:cNvCxnSpPr>
            <a:cxnSpLocks/>
          </p:cNvCxnSpPr>
          <p:nvPr/>
        </p:nvCxnSpPr>
        <p:spPr>
          <a:xfrm>
            <a:off x="766764" y="1425082"/>
            <a:ext cx="10658475" cy="0"/>
          </a:xfrm>
          <a:prstGeom prst="line">
            <a:avLst/>
          </a:prstGeom>
          <a:ln>
            <a:solidFill>
              <a:srgbClr val="F36C37"/>
            </a:solidFill>
          </a:ln>
        </p:spPr>
        <p:style>
          <a:lnRef idx="1">
            <a:schemeClr val="accent1"/>
          </a:lnRef>
          <a:fillRef idx="0">
            <a:schemeClr val="accent1"/>
          </a:fillRef>
          <a:effectRef idx="0">
            <a:schemeClr val="accent1"/>
          </a:effectRef>
          <a:fontRef idx="minor">
            <a:schemeClr val="tx1"/>
          </a:fontRef>
        </p:style>
      </p:cxnSp>
      <p:sp>
        <p:nvSpPr>
          <p:cNvPr id="35" name="正方形/長方形 34">
            <a:extLst>
              <a:ext uri="{FF2B5EF4-FFF2-40B4-BE49-F238E27FC236}">
                <a16:creationId xmlns:a16="http://schemas.microsoft.com/office/drawing/2014/main" id="{C39C2514-248C-4F5E-8778-0AA80D311109}"/>
              </a:ext>
            </a:extLst>
          </p:cNvPr>
          <p:cNvSpPr/>
          <p:nvPr/>
        </p:nvSpPr>
        <p:spPr bwMode="auto">
          <a:xfrm>
            <a:off x="1002583" y="1570790"/>
            <a:ext cx="10168171" cy="2422712"/>
          </a:xfrm>
          <a:prstGeom prst="rect">
            <a:avLst/>
          </a:prstGeom>
          <a:solidFill>
            <a:srgbClr val="FFF4E1"/>
          </a:solidFill>
          <a:ln w="19050" algn="ctr">
            <a:noFill/>
            <a:prstDash val="dash"/>
            <a:round/>
            <a:headEnd/>
            <a:tailEnd/>
          </a:ln>
          <a:effectLst/>
        </p:spPr>
        <p:txBody>
          <a:bodyPr wrap="none" lIns="324000" tIns="144000" bIns="72000" rtlCol="0" anchor="ctr"/>
          <a:lstStyle/>
          <a:p>
            <a:pPr marL="0" lvl="2">
              <a:buClr>
                <a:srgbClr val="F36C37"/>
              </a:buClr>
            </a:pPr>
            <a:r>
              <a:rPr lang="ja-JP" altLang="en-US" sz="1600" b="1" dirty="0">
                <a:solidFill>
                  <a:schemeClr val="tx1">
                    <a:lumMod val="75000"/>
                    <a:lumOff val="25000"/>
                  </a:schemeClr>
                </a:solidFill>
                <a:latin typeface="+mn-ea"/>
              </a:rPr>
              <a:t>　</a:t>
            </a:r>
            <a:r>
              <a:rPr lang="en-US" altLang="ja-JP" sz="1600" b="1" dirty="0">
                <a:solidFill>
                  <a:schemeClr val="tx1">
                    <a:lumMod val="75000"/>
                    <a:lumOff val="25000"/>
                  </a:schemeClr>
                </a:solidFill>
                <a:latin typeface="+mn-ea"/>
              </a:rPr>
              <a:t>2</a:t>
            </a:r>
            <a:r>
              <a:rPr lang="ja-JP" altLang="en-US" sz="1600" b="1" dirty="0">
                <a:solidFill>
                  <a:schemeClr val="tx1">
                    <a:lumMod val="75000"/>
                    <a:lumOff val="25000"/>
                  </a:schemeClr>
                </a:solidFill>
                <a:latin typeface="+mn-ea"/>
              </a:rPr>
              <a:t>章で主に中古マンションを取り扱っていた不動産会社は、中古マンションの価格を</a:t>
            </a:r>
            <a:r>
              <a:rPr lang="en-US" altLang="ja-JP" sz="1600" b="1" dirty="0">
                <a:solidFill>
                  <a:schemeClr val="tx1">
                    <a:lumMod val="75000"/>
                    <a:lumOff val="25000"/>
                  </a:schemeClr>
                </a:solidFill>
                <a:latin typeface="+mn-ea"/>
              </a:rPr>
              <a:t>AI</a:t>
            </a:r>
            <a:r>
              <a:rPr lang="ja-JP" altLang="en-US" sz="1600" b="1" dirty="0">
                <a:solidFill>
                  <a:schemeClr val="tx1">
                    <a:lumMod val="75000"/>
                    <a:lumOff val="25000"/>
                  </a:schemeClr>
                </a:solidFill>
                <a:latin typeface="+mn-ea"/>
              </a:rPr>
              <a:t>で予測する</a:t>
            </a:r>
            <a:endParaRPr lang="en-US" altLang="ja-JP" sz="1600" b="1" dirty="0">
              <a:solidFill>
                <a:schemeClr val="tx1">
                  <a:lumMod val="75000"/>
                  <a:lumOff val="25000"/>
                </a:schemeClr>
              </a:solidFill>
              <a:latin typeface="+mn-ea"/>
            </a:endParaRPr>
          </a:p>
          <a:p>
            <a:pPr marL="0" lvl="2">
              <a:buClr>
                <a:srgbClr val="F36C37"/>
              </a:buClr>
            </a:pPr>
            <a:r>
              <a:rPr lang="ja-JP" altLang="en-US" sz="1600" b="1" dirty="0">
                <a:solidFill>
                  <a:schemeClr val="tx1">
                    <a:lumMod val="75000"/>
                    <a:lumOff val="25000"/>
                  </a:schemeClr>
                </a:solidFill>
                <a:latin typeface="+mn-ea"/>
              </a:rPr>
              <a:t>ことに成功し、これまで価格の検討にあてていた時間を別のことに使えるようになりました。そこで、</a:t>
            </a:r>
            <a:endParaRPr lang="en-US" altLang="ja-JP" sz="1600" b="1" dirty="0">
              <a:solidFill>
                <a:schemeClr val="tx1">
                  <a:lumMod val="75000"/>
                  <a:lumOff val="25000"/>
                </a:schemeClr>
              </a:solidFill>
              <a:latin typeface="+mn-ea"/>
            </a:endParaRPr>
          </a:p>
          <a:p>
            <a:pPr marL="0" lvl="2">
              <a:buClr>
                <a:srgbClr val="F36C37"/>
              </a:buClr>
            </a:pPr>
            <a:r>
              <a:rPr lang="ja-JP" altLang="en-US" sz="1600" b="1" dirty="0">
                <a:solidFill>
                  <a:schemeClr val="tx1">
                    <a:lumMod val="75000"/>
                    <a:lumOff val="25000"/>
                  </a:schemeClr>
                </a:solidFill>
                <a:latin typeface="+mn-ea"/>
              </a:rPr>
              <a:t>新築を含む戸建ての販売を行うことにしましたが、中古マンションに比べうまく精度を上げることが</a:t>
            </a:r>
            <a:endParaRPr lang="en-US" altLang="ja-JP" sz="1600" b="1" dirty="0">
              <a:solidFill>
                <a:schemeClr val="tx1">
                  <a:lumMod val="75000"/>
                  <a:lumOff val="25000"/>
                </a:schemeClr>
              </a:solidFill>
              <a:latin typeface="+mn-ea"/>
            </a:endParaRPr>
          </a:p>
          <a:p>
            <a:pPr marL="0" lvl="2">
              <a:buClr>
                <a:srgbClr val="F36C37"/>
              </a:buClr>
            </a:pPr>
            <a:r>
              <a:rPr lang="ja-JP" altLang="en-US" sz="1600" b="1" dirty="0">
                <a:solidFill>
                  <a:schemeClr val="tx1">
                    <a:lumMod val="75000"/>
                    <a:lumOff val="25000"/>
                  </a:schemeClr>
                </a:solidFill>
                <a:latin typeface="+mn-ea"/>
              </a:rPr>
              <a:t>出来ませんでした。そこで、別のモデルを用いてみることを検討しています。</a:t>
            </a:r>
            <a:endParaRPr lang="en-US" altLang="ja-JP" sz="1600" b="1" dirty="0">
              <a:solidFill>
                <a:schemeClr val="tx1">
                  <a:lumMod val="75000"/>
                  <a:lumOff val="25000"/>
                </a:schemeClr>
              </a:solidFill>
              <a:latin typeface="+mn-ea"/>
            </a:endParaRPr>
          </a:p>
          <a:p>
            <a:pPr marL="0" lvl="2">
              <a:buClr>
                <a:srgbClr val="F36C37"/>
              </a:buClr>
            </a:pPr>
            <a:r>
              <a:rPr lang="ja-JP" altLang="en-US" sz="1600" b="1" dirty="0">
                <a:solidFill>
                  <a:schemeClr val="tx1">
                    <a:lumMod val="75000"/>
                    <a:lumOff val="25000"/>
                  </a:schemeClr>
                </a:solidFill>
                <a:latin typeface="+mn-ea"/>
              </a:rPr>
              <a:t>　また、中古マンションの価格予測は好調ではあるのですが、「お客様に値段の根拠を聞かれても</a:t>
            </a:r>
            <a:endParaRPr lang="en-US" altLang="ja-JP" sz="1600" b="1" dirty="0">
              <a:solidFill>
                <a:schemeClr val="tx1">
                  <a:lumMod val="75000"/>
                  <a:lumOff val="25000"/>
                </a:schemeClr>
              </a:solidFill>
              <a:latin typeface="+mn-ea"/>
            </a:endParaRPr>
          </a:p>
          <a:p>
            <a:pPr marL="0" lvl="2">
              <a:buClr>
                <a:srgbClr val="F36C37"/>
              </a:buClr>
            </a:pPr>
            <a:r>
              <a:rPr lang="ja-JP" altLang="en-US" sz="1600" b="1" dirty="0">
                <a:solidFill>
                  <a:schemeClr val="tx1">
                    <a:lumMod val="75000"/>
                    <a:lumOff val="25000"/>
                  </a:schemeClr>
                </a:solidFill>
                <a:latin typeface="+mn-ea"/>
              </a:rPr>
              <a:t>答えられなかった」「なにが価格に大きな影響を与えているのか教えて欲しい」というような声も</a:t>
            </a:r>
            <a:endParaRPr lang="en-US" altLang="ja-JP" sz="1600" b="1" dirty="0">
              <a:solidFill>
                <a:schemeClr val="tx1">
                  <a:lumMod val="75000"/>
                  <a:lumOff val="25000"/>
                </a:schemeClr>
              </a:solidFill>
              <a:latin typeface="+mn-ea"/>
            </a:endParaRPr>
          </a:p>
          <a:p>
            <a:pPr marL="0" lvl="2">
              <a:buClr>
                <a:srgbClr val="F36C37"/>
              </a:buClr>
            </a:pPr>
            <a:r>
              <a:rPr lang="ja-JP" altLang="en-US" sz="1600" b="1" dirty="0">
                <a:solidFill>
                  <a:schemeClr val="tx1">
                    <a:lumMod val="75000"/>
                    <a:lumOff val="25000"/>
                  </a:schemeClr>
                </a:solidFill>
                <a:latin typeface="+mn-ea"/>
              </a:rPr>
              <a:t>出ています。</a:t>
            </a:r>
            <a:endParaRPr lang="en-US" altLang="ja-JP" sz="1600" b="1" dirty="0">
              <a:solidFill>
                <a:schemeClr val="tx1">
                  <a:lumMod val="75000"/>
                  <a:lumOff val="25000"/>
                </a:schemeClr>
              </a:solidFill>
              <a:latin typeface="+mn-ea"/>
            </a:endParaRPr>
          </a:p>
          <a:p>
            <a:pPr marL="0" lvl="2">
              <a:buClr>
                <a:srgbClr val="F36C37"/>
              </a:buClr>
            </a:pPr>
            <a:r>
              <a:rPr lang="ja-JP" altLang="en-US" sz="1600" b="1" dirty="0">
                <a:solidFill>
                  <a:schemeClr val="tx1">
                    <a:lumMod val="75000"/>
                    <a:lumOff val="25000"/>
                  </a:schemeClr>
                </a:solidFill>
                <a:latin typeface="+mn-ea"/>
              </a:rPr>
              <a:t>　そこで、解釈性の高いアルゴリズムである、決定木を使って戸建て物件の不動産価格予測を</a:t>
            </a:r>
            <a:br>
              <a:rPr lang="en-US" altLang="ja-JP" sz="1600" b="1" dirty="0">
                <a:solidFill>
                  <a:schemeClr val="tx1">
                    <a:lumMod val="75000"/>
                    <a:lumOff val="25000"/>
                  </a:schemeClr>
                </a:solidFill>
                <a:latin typeface="+mn-ea"/>
              </a:rPr>
            </a:br>
            <a:r>
              <a:rPr lang="ja-JP" altLang="en-US" sz="1600" b="1" dirty="0">
                <a:solidFill>
                  <a:schemeClr val="tx1">
                    <a:lumMod val="75000"/>
                    <a:lumOff val="25000"/>
                  </a:schemeClr>
                </a:solidFill>
                <a:latin typeface="+mn-ea"/>
              </a:rPr>
              <a:t>行うことにしました。</a:t>
            </a:r>
            <a:endParaRPr lang="en-US" altLang="ja-JP" sz="1600" b="1" dirty="0">
              <a:solidFill>
                <a:schemeClr val="tx1">
                  <a:lumMod val="75000"/>
                  <a:lumOff val="25000"/>
                </a:schemeClr>
              </a:solidFill>
              <a:latin typeface="+mn-ea"/>
            </a:endParaRPr>
          </a:p>
        </p:txBody>
      </p:sp>
      <p:pic>
        <p:nvPicPr>
          <p:cNvPr id="36" name="図 35">
            <a:extLst>
              <a:ext uri="{FF2B5EF4-FFF2-40B4-BE49-F238E27FC236}">
                <a16:creationId xmlns:a16="http://schemas.microsoft.com/office/drawing/2014/main" id="{A306B179-4A2A-48E7-B64D-178F0114149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30976" y="4611113"/>
            <a:ext cx="1017037" cy="1017037"/>
          </a:xfrm>
          <a:prstGeom prst="rect">
            <a:avLst/>
          </a:prstGeom>
        </p:spPr>
      </p:pic>
      <p:pic>
        <p:nvPicPr>
          <p:cNvPr id="37" name="図 36">
            <a:extLst>
              <a:ext uri="{FF2B5EF4-FFF2-40B4-BE49-F238E27FC236}">
                <a16:creationId xmlns:a16="http://schemas.microsoft.com/office/drawing/2014/main" id="{4924D9EE-93A9-4A76-8049-59C6EB565E4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69047" y="4643247"/>
            <a:ext cx="923731" cy="923731"/>
          </a:xfrm>
          <a:prstGeom prst="rect">
            <a:avLst/>
          </a:prstGeom>
        </p:spPr>
      </p:pic>
      <p:pic>
        <p:nvPicPr>
          <p:cNvPr id="38" name="図 37">
            <a:extLst>
              <a:ext uri="{FF2B5EF4-FFF2-40B4-BE49-F238E27FC236}">
                <a16:creationId xmlns:a16="http://schemas.microsoft.com/office/drawing/2014/main" id="{53EEDD10-D4C6-4B92-8D38-6654CD58BBF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67900" y="4643248"/>
            <a:ext cx="923731" cy="923731"/>
          </a:xfrm>
          <a:prstGeom prst="rect">
            <a:avLst/>
          </a:prstGeom>
        </p:spPr>
      </p:pic>
      <p:sp>
        <p:nvSpPr>
          <p:cNvPr id="39" name="テキスト ボックス 38">
            <a:extLst>
              <a:ext uri="{FF2B5EF4-FFF2-40B4-BE49-F238E27FC236}">
                <a16:creationId xmlns:a16="http://schemas.microsoft.com/office/drawing/2014/main" id="{E5C7E05D-4627-4C5D-895E-F70927D2C981}"/>
              </a:ext>
            </a:extLst>
          </p:cNvPr>
          <p:cNvSpPr txBox="1"/>
          <p:nvPr/>
        </p:nvSpPr>
        <p:spPr>
          <a:xfrm>
            <a:off x="1021246" y="5648416"/>
            <a:ext cx="1017037" cy="577081"/>
          </a:xfrm>
          <a:prstGeom prst="rect">
            <a:avLst/>
          </a:prstGeom>
          <a:noFill/>
        </p:spPr>
        <p:txBody>
          <a:bodyPr wrap="square" rtlCol="0">
            <a:spAutoFit/>
          </a:bodyPr>
          <a:lstStyle/>
          <a:p>
            <a:pPr defTabSz="914400" fontAlgn="base">
              <a:spcBef>
                <a:spcPct val="0"/>
              </a:spcBef>
              <a:spcAft>
                <a:spcPct val="0"/>
              </a:spcAft>
            </a:pPr>
            <a:r>
              <a:rPr kumimoji="1" lang="ja-JP" altLang="en-US" sz="1050" b="1" dirty="0">
                <a:solidFill>
                  <a:srgbClr val="494949"/>
                </a:solidFill>
                <a:latin typeface="+mn-ea"/>
              </a:rPr>
              <a:t>・築</a:t>
            </a:r>
            <a:r>
              <a:rPr kumimoji="1" lang="en-US" altLang="ja-JP" sz="1050" b="1" dirty="0">
                <a:solidFill>
                  <a:srgbClr val="494949"/>
                </a:solidFill>
                <a:latin typeface="+mn-ea"/>
              </a:rPr>
              <a:t>10</a:t>
            </a:r>
            <a:r>
              <a:rPr kumimoji="1" lang="ja-JP" altLang="en-US" sz="1050" b="1" dirty="0">
                <a:solidFill>
                  <a:srgbClr val="494949"/>
                </a:solidFill>
                <a:latin typeface="+mn-ea"/>
              </a:rPr>
              <a:t>年</a:t>
            </a:r>
            <a:endParaRPr kumimoji="1" lang="en-US" altLang="ja-JP" sz="1050" b="1" dirty="0">
              <a:solidFill>
                <a:srgbClr val="494949"/>
              </a:solidFill>
              <a:latin typeface="+mn-ea"/>
            </a:endParaRPr>
          </a:p>
          <a:p>
            <a:pPr defTabSz="914400" fontAlgn="base">
              <a:spcBef>
                <a:spcPct val="0"/>
              </a:spcBef>
              <a:spcAft>
                <a:spcPct val="0"/>
              </a:spcAft>
            </a:pPr>
            <a:r>
              <a:rPr kumimoji="1" lang="ja-JP" altLang="en-US" sz="1050" b="1" dirty="0">
                <a:solidFill>
                  <a:srgbClr val="494949"/>
                </a:solidFill>
                <a:latin typeface="+mn-ea"/>
              </a:rPr>
              <a:t>・徒歩</a:t>
            </a:r>
            <a:r>
              <a:rPr kumimoji="1" lang="en-US" altLang="ja-JP" sz="1050" b="1" dirty="0">
                <a:solidFill>
                  <a:srgbClr val="494949"/>
                </a:solidFill>
                <a:latin typeface="+mn-ea"/>
              </a:rPr>
              <a:t>15</a:t>
            </a:r>
            <a:r>
              <a:rPr kumimoji="1" lang="ja-JP" altLang="en-US" sz="1050" b="1" dirty="0">
                <a:solidFill>
                  <a:srgbClr val="494949"/>
                </a:solidFill>
                <a:latin typeface="+mn-ea"/>
              </a:rPr>
              <a:t>分</a:t>
            </a:r>
            <a:endParaRPr kumimoji="1" lang="en-US" altLang="ja-JP" sz="1050" b="1" dirty="0">
              <a:solidFill>
                <a:srgbClr val="494949"/>
              </a:solidFill>
              <a:latin typeface="+mn-ea"/>
            </a:endParaRPr>
          </a:p>
          <a:p>
            <a:pPr defTabSz="914400" fontAlgn="base">
              <a:spcBef>
                <a:spcPct val="0"/>
              </a:spcBef>
              <a:spcAft>
                <a:spcPct val="0"/>
              </a:spcAft>
            </a:pPr>
            <a:r>
              <a:rPr kumimoji="1" lang="en-US" altLang="ja-JP" sz="1050" b="1" dirty="0">
                <a:solidFill>
                  <a:srgbClr val="494949"/>
                </a:solidFill>
                <a:latin typeface="+mn-ea"/>
              </a:rPr>
              <a:t>= 2000</a:t>
            </a:r>
            <a:r>
              <a:rPr kumimoji="1" lang="ja-JP" altLang="en-US" sz="1050" b="1" dirty="0">
                <a:solidFill>
                  <a:srgbClr val="494949"/>
                </a:solidFill>
                <a:latin typeface="+mn-ea"/>
              </a:rPr>
              <a:t>万円</a:t>
            </a:r>
          </a:p>
        </p:txBody>
      </p:sp>
      <p:sp>
        <p:nvSpPr>
          <p:cNvPr id="40" name="テキスト ボックス 39">
            <a:extLst>
              <a:ext uri="{FF2B5EF4-FFF2-40B4-BE49-F238E27FC236}">
                <a16:creationId xmlns:a16="http://schemas.microsoft.com/office/drawing/2014/main" id="{43CC9E65-A0C8-40F3-A21A-7997F59A554E}"/>
              </a:ext>
            </a:extLst>
          </p:cNvPr>
          <p:cNvSpPr txBox="1"/>
          <p:nvPr/>
        </p:nvSpPr>
        <p:spPr>
          <a:xfrm>
            <a:off x="2422393" y="5648415"/>
            <a:ext cx="1017037" cy="577081"/>
          </a:xfrm>
          <a:prstGeom prst="rect">
            <a:avLst/>
          </a:prstGeom>
          <a:noFill/>
        </p:spPr>
        <p:txBody>
          <a:bodyPr wrap="square" rtlCol="0">
            <a:spAutoFit/>
          </a:bodyPr>
          <a:lstStyle/>
          <a:p>
            <a:pPr defTabSz="914400" fontAlgn="base">
              <a:spcBef>
                <a:spcPct val="0"/>
              </a:spcBef>
              <a:spcAft>
                <a:spcPct val="0"/>
              </a:spcAft>
            </a:pPr>
            <a:r>
              <a:rPr kumimoji="1" lang="ja-JP" altLang="en-US" sz="1050" b="1" dirty="0">
                <a:solidFill>
                  <a:srgbClr val="494949"/>
                </a:solidFill>
                <a:latin typeface="+mn-ea"/>
              </a:rPr>
              <a:t>・築</a:t>
            </a:r>
            <a:r>
              <a:rPr kumimoji="1" lang="en-US" altLang="ja-JP" sz="1050" b="1" dirty="0">
                <a:solidFill>
                  <a:srgbClr val="494949"/>
                </a:solidFill>
                <a:latin typeface="+mn-ea"/>
              </a:rPr>
              <a:t>5</a:t>
            </a:r>
            <a:r>
              <a:rPr kumimoji="1" lang="ja-JP" altLang="en-US" sz="1050" b="1" dirty="0">
                <a:solidFill>
                  <a:srgbClr val="494949"/>
                </a:solidFill>
                <a:latin typeface="+mn-ea"/>
              </a:rPr>
              <a:t>年</a:t>
            </a:r>
            <a:endParaRPr kumimoji="1" lang="en-US" altLang="ja-JP" sz="1050" b="1" dirty="0">
              <a:solidFill>
                <a:srgbClr val="494949"/>
              </a:solidFill>
              <a:latin typeface="+mn-ea"/>
            </a:endParaRPr>
          </a:p>
          <a:p>
            <a:pPr defTabSz="914400" fontAlgn="base">
              <a:spcBef>
                <a:spcPct val="0"/>
              </a:spcBef>
              <a:spcAft>
                <a:spcPct val="0"/>
              </a:spcAft>
            </a:pPr>
            <a:r>
              <a:rPr kumimoji="1" lang="ja-JP" altLang="en-US" sz="1050" b="1" dirty="0">
                <a:solidFill>
                  <a:srgbClr val="494949"/>
                </a:solidFill>
                <a:latin typeface="+mn-ea"/>
              </a:rPr>
              <a:t>・徒歩</a:t>
            </a:r>
            <a:r>
              <a:rPr kumimoji="1" lang="en-US" altLang="ja-JP" sz="1050" b="1" dirty="0">
                <a:solidFill>
                  <a:srgbClr val="494949"/>
                </a:solidFill>
                <a:latin typeface="+mn-ea"/>
              </a:rPr>
              <a:t>5</a:t>
            </a:r>
            <a:r>
              <a:rPr kumimoji="1" lang="ja-JP" altLang="en-US" sz="1050" b="1" dirty="0">
                <a:solidFill>
                  <a:srgbClr val="494949"/>
                </a:solidFill>
                <a:latin typeface="+mn-ea"/>
              </a:rPr>
              <a:t>分</a:t>
            </a:r>
            <a:endParaRPr kumimoji="1" lang="en-US" altLang="ja-JP" sz="1050" b="1" dirty="0">
              <a:solidFill>
                <a:srgbClr val="494949"/>
              </a:solidFill>
              <a:latin typeface="+mn-ea"/>
            </a:endParaRPr>
          </a:p>
          <a:p>
            <a:pPr defTabSz="914400" fontAlgn="base">
              <a:spcBef>
                <a:spcPct val="0"/>
              </a:spcBef>
              <a:spcAft>
                <a:spcPct val="0"/>
              </a:spcAft>
            </a:pPr>
            <a:r>
              <a:rPr kumimoji="1" lang="en-US" altLang="ja-JP" sz="1050" b="1" dirty="0">
                <a:solidFill>
                  <a:srgbClr val="494949"/>
                </a:solidFill>
                <a:latin typeface="+mn-ea"/>
              </a:rPr>
              <a:t>= 4000</a:t>
            </a:r>
            <a:r>
              <a:rPr kumimoji="1" lang="ja-JP" altLang="en-US" sz="1050" b="1" dirty="0">
                <a:solidFill>
                  <a:srgbClr val="494949"/>
                </a:solidFill>
                <a:latin typeface="+mn-ea"/>
              </a:rPr>
              <a:t>万円</a:t>
            </a:r>
          </a:p>
        </p:txBody>
      </p:sp>
      <p:sp>
        <p:nvSpPr>
          <p:cNvPr id="41" name="テキスト ボックス 40">
            <a:extLst>
              <a:ext uri="{FF2B5EF4-FFF2-40B4-BE49-F238E27FC236}">
                <a16:creationId xmlns:a16="http://schemas.microsoft.com/office/drawing/2014/main" id="{126F4328-BCB1-4277-9A78-3E1A9230D5C0}"/>
              </a:ext>
            </a:extLst>
          </p:cNvPr>
          <p:cNvSpPr txBox="1"/>
          <p:nvPr/>
        </p:nvSpPr>
        <p:spPr>
          <a:xfrm>
            <a:off x="4206094" y="5648415"/>
            <a:ext cx="1377209" cy="692497"/>
          </a:xfrm>
          <a:prstGeom prst="rect">
            <a:avLst/>
          </a:prstGeom>
          <a:noFill/>
        </p:spPr>
        <p:txBody>
          <a:bodyPr wrap="square" rtlCol="0">
            <a:spAutoFit/>
          </a:bodyPr>
          <a:lstStyle/>
          <a:p>
            <a:pPr defTabSz="914400" fontAlgn="base">
              <a:spcBef>
                <a:spcPct val="0"/>
              </a:spcBef>
              <a:spcAft>
                <a:spcPct val="0"/>
              </a:spcAft>
            </a:pPr>
            <a:r>
              <a:rPr kumimoji="1" lang="ja-JP" altLang="en-US" sz="1050" b="1" dirty="0">
                <a:solidFill>
                  <a:srgbClr val="494949"/>
                </a:solidFill>
                <a:latin typeface="+mn-ea"/>
              </a:rPr>
              <a:t>・新築</a:t>
            </a:r>
            <a:endParaRPr kumimoji="1" lang="en-US" altLang="ja-JP" sz="1050" b="1" dirty="0">
              <a:solidFill>
                <a:srgbClr val="494949"/>
              </a:solidFill>
              <a:latin typeface="+mn-ea"/>
            </a:endParaRPr>
          </a:p>
          <a:p>
            <a:pPr defTabSz="914400" fontAlgn="base">
              <a:spcBef>
                <a:spcPct val="0"/>
              </a:spcBef>
              <a:spcAft>
                <a:spcPct val="0"/>
              </a:spcAft>
            </a:pPr>
            <a:r>
              <a:rPr kumimoji="1" lang="ja-JP" altLang="en-US" sz="1050" b="1" dirty="0">
                <a:solidFill>
                  <a:srgbClr val="494949"/>
                </a:solidFill>
                <a:latin typeface="+mn-ea"/>
              </a:rPr>
              <a:t>・徒歩</a:t>
            </a:r>
            <a:r>
              <a:rPr kumimoji="1" lang="en-US" altLang="ja-JP" sz="1050" b="1" dirty="0">
                <a:solidFill>
                  <a:srgbClr val="494949"/>
                </a:solidFill>
                <a:latin typeface="+mn-ea"/>
              </a:rPr>
              <a:t>10</a:t>
            </a:r>
            <a:r>
              <a:rPr kumimoji="1" lang="ja-JP" altLang="en-US" sz="1050" b="1" dirty="0">
                <a:solidFill>
                  <a:srgbClr val="494949"/>
                </a:solidFill>
                <a:latin typeface="+mn-ea"/>
              </a:rPr>
              <a:t>分</a:t>
            </a:r>
            <a:endParaRPr kumimoji="1" lang="en-US" altLang="ja-JP" sz="1050" b="1" dirty="0">
              <a:solidFill>
                <a:srgbClr val="494949"/>
              </a:solidFill>
              <a:latin typeface="+mn-ea"/>
            </a:endParaRPr>
          </a:p>
          <a:p>
            <a:pPr defTabSz="914400" fontAlgn="base">
              <a:spcBef>
                <a:spcPct val="0"/>
              </a:spcBef>
              <a:spcAft>
                <a:spcPct val="0"/>
              </a:spcAft>
            </a:pPr>
            <a:r>
              <a:rPr kumimoji="1" lang="en-US" altLang="ja-JP" sz="1050" b="1" dirty="0">
                <a:solidFill>
                  <a:srgbClr val="494949"/>
                </a:solidFill>
                <a:latin typeface="+mn-ea"/>
              </a:rPr>
              <a:t>= 3800</a:t>
            </a:r>
            <a:r>
              <a:rPr kumimoji="1" lang="ja-JP" altLang="en-US" sz="1050" b="1" dirty="0">
                <a:solidFill>
                  <a:srgbClr val="494949"/>
                </a:solidFill>
                <a:latin typeface="+mn-ea"/>
              </a:rPr>
              <a:t>万円 </a:t>
            </a:r>
            <a:r>
              <a:rPr kumimoji="1" lang="ja-JP" altLang="en-US" b="1" dirty="0">
                <a:solidFill>
                  <a:srgbClr val="EB0046"/>
                </a:solidFill>
                <a:latin typeface="+mn-ea"/>
              </a:rPr>
              <a:t>△</a:t>
            </a:r>
            <a:endParaRPr kumimoji="1" lang="ja-JP" altLang="en-US" sz="1050" b="1" dirty="0">
              <a:solidFill>
                <a:srgbClr val="EB0046"/>
              </a:solidFill>
              <a:latin typeface="+mn-ea"/>
            </a:endParaRPr>
          </a:p>
        </p:txBody>
      </p:sp>
      <p:sp>
        <p:nvSpPr>
          <p:cNvPr id="42" name="二等辺三角形 41">
            <a:extLst>
              <a:ext uri="{FF2B5EF4-FFF2-40B4-BE49-F238E27FC236}">
                <a16:creationId xmlns:a16="http://schemas.microsoft.com/office/drawing/2014/main" id="{B21DC38F-AA50-408F-8B4B-91076CD7741F}"/>
              </a:ext>
            </a:extLst>
          </p:cNvPr>
          <p:cNvSpPr/>
          <p:nvPr/>
        </p:nvSpPr>
        <p:spPr>
          <a:xfrm rot="5400000">
            <a:off x="3564615" y="5503791"/>
            <a:ext cx="541176" cy="289249"/>
          </a:xfrm>
          <a:prstGeom prst="triangle">
            <a:avLst/>
          </a:prstGeom>
          <a:solidFill>
            <a:srgbClr val="F36C3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pic>
        <p:nvPicPr>
          <p:cNvPr id="47" name="図 46">
            <a:extLst>
              <a:ext uri="{FF2B5EF4-FFF2-40B4-BE49-F238E27FC236}">
                <a16:creationId xmlns:a16="http://schemas.microsoft.com/office/drawing/2014/main" id="{D6E32500-0B63-42A0-8E3D-E403546CD9D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545542" y="5177507"/>
            <a:ext cx="941816" cy="941816"/>
          </a:xfrm>
          <a:prstGeom prst="rect">
            <a:avLst/>
          </a:prstGeom>
        </p:spPr>
      </p:pic>
      <p:sp>
        <p:nvSpPr>
          <p:cNvPr id="48" name="吹き出し: 角を丸めた四角形 47">
            <a:extLst>
              <a:ext uri="{FF2B5EF4-FFF2-40B4-BE49-F238E27FC236}">
                <a16:creationId xmlns:a16="http://schemas.microsoft.com/office/drawing/2014/main" id="{F59C3C8B-98EF-4FDC-8DDD-44A67C612BB3}"/>
              </a:ext>
            </a:extLst>
          </p:cNvPr>
          <p:cNvSpPr/>
          <p:nvPr/>
        </p:nvSpPr>
        <p:spPr>
          <a:xfrm>
            <a:off x="7788845" y="5661490"/>
            <a:ext cx="2145922" cy="577082"/>
          </a:xfrm>
          <a:prstGeom prst="wedgeRoundRectCallout">
            <a:avLst>
              <a:gd name="adj1" fmla="val 56090"/>
              <a:gd name="adj2" fmla="val -43476"/>
              <a:gd name="adj3" fmla="val 16667"/>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sz="2400" b="1" dirty="0">
                <a:solidFill>
                  <a:srgbClr val="494949"/>
                </a:solidFill>
                <a:latin typeface="+mn-ea"/>
              </a:rPr>
              <a:t>心配ご無用！</a:t>
            </a:r>
          </a:p>
        </p:txBody>
      </p:sp>
      <p:sp>
        <p:nvSpPr>
          <p:cNvPr id="49" name="思考の吹き出し: 雲形 48">
            <a:extLst>
              <a:ext uri="{FF2B5EF4-FFF2-40B4-BE49-F238E27FC236}">
                <a16:creationId xmlns:a16="http://schemas.microsoft.com/office/drawing/2014/main" id="{4A725311-085C-4F66-9715-23628A362BF9}"/>
              </a:ext>
            </a:extLst>
          </p:cNvPr>
          <p:cNvSpPr/>
          <p:nvPr/>
        </p:nvSpPr>
        <p:spPr>
          <a:xfrm>
            <a:off x="6897335" y="3896795"/>
            <a:ext cx="3431653" cy="1280712"/>
          </a:xfrm>
          <a:prstGeom prst="cloudCallout">
            <a:avLst>
              <a:gd name="adj1" fmla="val -33068"/>
              <a:gd name="adj2" fmla="val 60314"/>
            </a:avLst>
          </a:prstGeom>
          <a:solidFill>
            <a:srgbClr val="FFDBC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sz="1400" b="1" dirty="0">
                <a:solidFill>
                  <a:srgbClr val="494949"/>
                </a:solidFill>
                <a:latin typeface="+mn-ea"/>
              </a:rPr>
              <a:t>線形的でないからかうまく</a:t>
            </a:r>
            <a:endParaRPr kumimoji="1" lang="en-US" altLang="ja-JP" sz="1400" b="1" dirty="0">
              <a:solidFill>
                <a:srgbClr val="494949"/>
              </a:solidFill>
              <a:latin typeface="+mn-ea"/>
            </a:endParaRPr>
          </a:p>
          <a:p>
            <a:pPr algn="ctr"/>
            <a:r>
              <a:rPr kumimoji="1" lang="ja-JP" altLang="en-US" sz="1400" b="1" dirty="0">
                <a:solidFill>
                  <a:srgbClr val="494949"/>
                </a:solidFill>
                <a:latin typeface="+mn-ea"/>
              </a:rPr>
              <a:t>予測できてないな</a:t>
            </a:r>
            <a:r>
              <a:rPr kumimoji="1" lang="en-US" altLang="ja-JP" sz="1400" b="1" dirty="0">
                <a:solidFill>
                  <a:srgbClr val="494949"/>
                </a:solidFill>
                <a:latin typeface="+mn-ea"/>
              </a:rPr>
              <a:t>...</a:t>
            </a:r>
          </a:p>
          <a:p>
            <a:pPr algn="ctr"/>
            <a:r>
              <a:rPr kumimoji="1" lang="ja-JP" altLang="en-US" sz="1400" b="1" dirty="0">
                <a:solidFill>
                  <a:srgbClr val="494949"/>
                </a:solidFill>
                <a:latin typeface="+mn-ea"/>
              </a:rPr>
              <a:t>値段の理由が理解できない</a:t>
            </a:r>
            <a:r>
              <a:rPr kumimoji="1" lang="en-US" altLang="ja-JP" sz="1400" b="1" dirty="0">
                <a:solidFill>
                  <a:srgbClr val="494949"/>
                </a:solidFill>
                <a:latin typeface="+mn-ea"/>
              </a:rPr>
              <a:t>...</a:t>
            </a:r>
            <a:endParaRPr kumimoji="1" lang="ja-JP" altLang="en-US" sz="1400" b="1" dirty="0">
              <a:solidFill>
                <a:srgbClr val="494949"/>
              </a:solidFill>
              <a:latin typeface="+mn-ea"/>
            </a:endParaRPr>
          </a:p>
        </p:txBody>
      </p:sp>
      <p:sp>
        <p:nvSpPr>
          <p:cNvPr id="29" name="テキスト ボックス 28">
            <a:extLst>
              <a:ext uri="{FF2B5EF4-FFF2-40B4-BE49-F238E27FC236}">
                <a16:creationId xmlns:a16="http://schemas.microsoft.com/office/drawing/2014/main" id="{03F8D325-D889-4275-8835-536ADB64539C}"/>
              </a:ext>
            </a:extLst>
          </p:cNvPr>
          <p:cNvSpPr txBox="1"/>
          <p:nvPr/>
        </p:nvSpPr>
        <p:spPr>
          <a:xfrm rot="402062">
            <a:off x="4942306" y="4581270"/>
            <a:ext cx="794020" cy="646331"/>
          </a:xfrm>
          <a:prstGeom prst="rect">
            <a:avLst/>
          </a:prstGeom>
          <a:noFill/>
        </p:spPr>
        <p:txBody>
          <a:bodyPr wrap="square" rtlCol="0">
            <a:spAutoFit/>
          </a:bodyPr>
          <a:lstStyle/>
          <a:p>
            <a:pPr algn="ctr" defTabSz="914400" fontAlgn="base">
              <a:spcBef>
                <a:spcPct val="0"/>
              </a:spcBef>
              <a:spcAft>
                <a:spcPct val="0"/>
              </a:spcAft>
            </a:pPr>
            <a:r>
              <a:rPr kumimoji="1" lang="ja-JP" altLang="en-US" sz="3600" b="1" dirty="0">
                <a:solidFill>
                  <a:srgbClr val="FFDBCC"/>
                </a:solidFill>
                <a:effectLst>
                  <a:outerShdw blurRad="38100" dist="38100" dir="2700000" algn="tl">
                    <a:srgbClr val="000000">
                      <a:alpha val="43137"/>
                    </a:srgbClr>
                  </a:outerShdw>
                </a:effectLst>
                <a:latin typeface="+mn-ea"/>
              </a:rPr>
              <a:t>？</a:t>
            </a:r>
          </a:p>
        </p:txBody>
      </p:sp>
      <p:sp>
        <p:nvSpPr>
          <p:cNvPr id="50" name="テキスト ボックス 49">
            <a:extLst>
              <a:ext uri="{FF2B5EF4-FFF2-40B4-BE49-F238E27FC236}">
                <a16:creationId xmlns:a16="http://schemas.microsoft.com/office/drawing/2014/main" id="{017CDF42-2921-4CE4-862E-C746F46D9E14}"/>
              </a:ext>
            </a:extLst>
          </p:cNvPr>
          <p:cNvSpPr txBox="1"/>
          <p:nvPr/>
        </p:nvSpPr>
        <p:spPr>
          <a:xfrm rot="20379027">
            <a:off x="3853850" y="4403225"/>
            <a:ext cx="794020" cy="646331"/>
          </a:xfrm>
          <a:prstGeom prst="rect">
            <a:avLst/>
          </a:prstGeom>
          <a:noFill/>
        </p:spPr>
        <p:txBody>
          <a:bodyPr wrap="square" rtlCol="0">
            <a:spAutoFit/>
          </a:bodyPr>
          <a:lstStyle/>
          <a:p>
            <a:pPr algn="ctr" defTabSz="914400" fontAlgn="base">
              <a:spcBef>
                <a:spcPct val="0"/>
              </a:spcBef>
              <a:spcAft>
                <a:spcPct val="0"/>
              </a:spcAft>
            </a:pPr>
            <a:r>
              <a:rPr kumimoji="1" lang="ja-JP" altLang="en-US" sz="3600" b="1" dirty="0">
                <a:solidFill>
                  <a:srgbClr val="FFDBCC"/>
                </a:solidFill>
                <a:effectLst>
                  <a:outerShdw blurRad="38100" dist="38100" dir="2700000" algn="tl">
                    <a:srgbClr val="000000">
                      <a:alpha val="43137"/>
                    </a:srgbClr>
                  </a:outerShdw>
                </a:effectLst>
                <a:latin typeface="+mn-ea"/>
              </a:rPr>
              <a:t>？</a:t>
            </a:r>
          </a:p>
        </p:txBody>
      </p:sp>
    </p:spTree>
    <p:extLst>
      <p:ext uri="{BB962C8B-B14F-4D97-AF65-F5344CB8AC3E}">
        <p14:creationId xmlns:p14="http://schemas.microsoft.com/office/powerpoint/2010/main" val="3783299539"/>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lang="en-US" altLang="ja-JP" dirty="0"/>
              <a:t>4</a:t>
            </a:r>
            <a:r>
              <a:rPr kumimoji="1" lang="en-US" altLang="ja-JP" dirty="0"/>
              <a:t>-1-3.</a:t>
            </a:r>
            <a:r>
              <a:rPr kumimoji="1" lang="ja-JP" altLang="en-US" dirty="0"/>
              <a:t>決定木ハンズオン</a:t>
            </a:r>
          </a:p>
        </p:txBody>
      </p:sp>
      <p:sp>
        <p:nvSpPr>
          <p:cNvPr id="5" name="スライド番号プレースホルダー 4">
            <a:extLst>
              <a:ext uri="{FF2B5EF4-FFF2-40B4-BE49-F238E27FC236}">
                <a16:creationId xmlns:a16="http://schemas.microsoft.com/office/drawing/2014/main" id="{C905B90A-465B-402F-BC68-6932C2B00E04}"/>
              </a:ext>
            </a:extLst>
          </p:cNvPr>
          <p:cNvSpPr>
            <a:spLocks noGrp="1"/>
          </p:cNvSpPr>
          <p:nvPr>
            <p:ph type="sldNum" sz="quarter" idx="10"/>
          </p:nvPr>
        </p:nvSpPr>
        <p:spPr/>
        <p:txBody>
          <a:bodyPr/>
          <a:lstStyle/>
          <a:p>
            <a:fld id="{5D750650-B10A-47BF-93C2-E1678438B37A}" type="slidenum">
              <a:rPr kumimoji="1" lang="ja-JP" altLang="en-US" smtClean="0"/>
              <a:pPr/>
              <a:t>232</a:t>
            </a:fld>
            <a:endParaRPr kumimoji="1" lang="ja-JP" altLang="en-US"/>
          </a:p>
        </p:txBody>
      </p:sp>
      <p:sp>
        <p:nvSpPr>
          <p:cNvPr id="4" name="テキスト ボックス 3">
            <a:extLst>
              <a:ext uri="{FF2B5EF4-FFF2-40B4-BE49-F238E27FC236}">
                <a16:creationId xmlns:a16="http://schemas.microsoft.com/office/drawing/2014/main" id="{EB308ADB-2C24-40A0-9C1C-3E0C25EC8182}"/>
              </a:ext>
            </a:extLst>
          </p:cNvPr>
          <p:cNvSpPr txBox="1"/>
          <p:nvPr/>
        </p:nvSpPr>
        <p:spPr>
          <a:xfrm>
            <a:off x="766763" y="980499"/>
            <a:ext cx="10658473" cy="869469"/>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20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pPr>
              <a:lnSpc>
                <a:spcPct val="130000"/>
              </a:lnSpc>
            </a:pPr>
            <a:r>
              <a:rPr lang="en-US" altLang="ja-JP" dirty="0"/>
              <a:t>mlho/ exercise </a:t>
            </a:r>
            <a:r>
              <a:rPr lang="ja-JP" altLang="en-US" dirty="0"/>
              <a:t>フォルダの中の</a:t>
            </a:r>
            <a:endParaRPr lang="en-US" altLang="ja-JP" dirty="0"/>
          </a:p>
          <a:p>
            <a:pPr>
              <a:lnSpc>
                <a:spcPct val="130000"/>
              </a:lnSpc>
            </a:pPr>
            <a:r>
              <a:rPr lang="ja-JP" altLang="en-US" dirty="0"/>
              <a:t>「 </a:t>
            </a:r>
            <a:r>
              <a:rPr lang="en-US" altLang="ja-JP" dirty="0"/>
              <a:t>4-1_</a:t>
            </a:r>
            <a:r>
              <a:rPr lang="ja-JP" altLang="en-US" dirty="0"/>
              <a:t>決定木による戸建ての価格予測</a:t>
            </a:r>
            <a:r>
              <a:rPr lang="en-US" altLang="ja-JP" dirty="0"/>
              <a:t>.ipynb</a:t>
            </a:r>
            <a:r>
              <a:rPr lang="ja-JP" altLang="en-US" dirty="0"/>
              <a:t>」を実行する</a:t>
            </a:r>
          </a:p>
        </p:txBody>
      </p:sp>
      <p:sp>
        <p:nvSpPr>
          <p:cNvPr id="10" name="テキスト ボックス 9">
            <a:extLst>
              <a:ext uri="{FF2B5EF4-FFF2-40B4-BE49-F238E27FC236}">
                <a16:creationId xmlns:a16="http://schemas.microsoft.com/office/drawing/2014/main" id="{BE4933CE-8860-400E-B6E0-885EC2D98D0B}"/>
              </a:ext>
            </a:extLst>
          </p:cNvPr>
          <p:cNvSpPr txBox="1"/>
          <p:nvPr/>
        </p:nvSpPr>
        <p:spPr>
          <a:xfrm>
            <a:off x="766763" y="4738616"/>
            <a:ext cx="6752884" cy="916405"/>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20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pPr algn="l">
              <a:lnSpc>
                <a:spcPct val="130000"/>
              </a:lnSpc>
            </a:pPr>
            <a:r>
              <a:rPr lang="en-US" altLang="ja-JP" sz="1400" dirty="0">
                <a:solidFill>
                  <a:srgbClr val="F36C37"/>
                </a:solidFill>
              </a:rPr>
              <a:t>※ </a:t>
            </a:r>
            <a:r>
              <a:rPr lang="ja-JP" altLang="en-US" sz="1400" dirty="0">
                <a:solidFill>
                  <a:srgbClr val="F36C37"/>
                </a:solidFill>
              </a:rPr>
              <a:t>プログラム及びプログラムの説明は </a:t>
            </a:r>
            <a:r>
              <a:rPr lang="en-US" altLang="ja-JP" sz="1400" dirty="0">
                <a:solidFill>
                  <a:srgbClr val="F36C37"/>
                </a:solidFill>
              </a:rPr>
              <a:t>Google Colab </a:t>
            </a:r>
            <a:r>
              <a:rPr lang="ja-JP" altLang="en-US" sz="1400" dirty="0">
                <a:solidFill>
                  <a:srgbClr val="F36C37"/>
                </a:solidFill>
              </a:rPr>
              <a:t>ノートブック内に記載しています。テキストにはプログラムのダイジェストのみ掲載して</a:t>
            </a:r>
            <a:endParaRPr lang="en-US" altLang="ja-JP" sz="1400" dirty="0">
              <a:solidFill>
                <a:srgbClr val="F36C37"/>
              </a:solidFill>
            </a:endParaRPr>
          </a:p>
          <a:p>
            <a:pPr algn="l">
              <a:lnSpc>
                <a:spcPct val="130000"/>
              </a:lnSpc>
            </a:pPr>
            <a:r>
              <a:rPr lang="ja-JP" altLang="en-US" sz="1400" dirty="0">
                <a:solidFill>
                  <a:srgbClr val="F36C37"/>
                </a:solidFill>
              </a:rPr>
              <a:t>います。</a:t>
            </a:r>
          </a:p>
        </p:txBody>
      </p:sp>
      <p:sp>
        <p:nvSpPr>
          <p:cNvPr id="12" name="四角形: 角を丸くする 11">
            <a:extLst>
              <a:ext uri="{FF2B5EF4-FFF2-40B4-BE49-F238E27FC236}">
                <a16:creationId xmlns:a16="http://schemas.microsoft.com/office/drawing/2014/main" id="{D9087632-89E8-4B86-9784-C818E91780DA}"/>
              </a:ext>
            </a:extLst>
          </p:cNvPr>
          <p:cNvSpPr/>
          <p:nvPr/>
        </p:nvSpPr>
        <p:spPr>
          <a:xfrm>
            <a:off x="766763" y="1888824"/>
            <a:ext cx="10599737" cy="2616942"/>
          </a:xfrm>
          <a:prstGeom prst="roundRect">
            <a:avLst>
              <a:gd name="adj" fmla="val 1884"/>
            </a:avLst>
          </a:prstGeom>
          <a:solidFill>
            <a:srgbClr val="FFF4E1"/>
          </a:solidFill>
          <a:ln w="19050" algn="ctr">
            <a:noFill/>
            <a:prstDash val="dash"/>
            <a:round/>
            <a:headEnd/>
            <a:tailEnd/>
          </a:ln>
          <a:effectLst/>
        </p:spPr>
        <p:txBody>
          <a:bodyPr rot="0" spcFirstLastPara="0" vertOverflow="overflow" horzOverflow="overflow" vert="horz" wrap="square" lIns="180000" tIns="72000" rIns="180000" bIns="72000" numCol="1" spcCol="0" rtlCol="0" fromWordArt="0" anchor="ctr" anchorCtr="0" forceAA="0" compatLnSpc="1">
            <a:prstTxWarp prst="textNoShape">
              <a:avLst/>
            </a:prstTxWarp>
            <a:noAutofit/>
          </a:bodyPr>
          <a:lstStyle/>
          <a:p>
            <a:pPr marL="171450" indent="-171450" algn="just">
              <a:lnSpc>
                <a:spcPct val="120000"/>
              </a:lnSpc>
              <a:spcAft>
                <a:spcPts val="400"/>
              </a:spcAft>
              <a:buClr>
                <a:srgbClr val="F36C37"/>
              </a:buClr>
              <a:buFont typeface="Wingdings" panose="05000000000000000000" pitchFamily="2" charset="2"/>
              <a:buChar char="l"/>
            </a:pPr>
            <a:endParaRPr lang="ja-JP" altLang="en-US" sz="1100" spc="150" dirty="0">
              <a:solidFill>
                <a:schemeClr val="tx1"/>
              </a:solidFill>
              <a:latin typeface="+mj-ea"/>
              <a:ea typeface="+mj-ea"/>
            </a:endParaRPr>
          </a:p>
        </p:txBody>
      </p:sp>
      <p:pic>
        <p:nvPicPr>
          <p:cNvPr id="11" name="図 10" descr="グラフィカル ユーザー インターフェイス, アプリケーション&#10;&#10;自動的に生成された説明">
            <a:extLst>
              <a:ext uri="{FF2B5EF4-FFF2-40B4-BE49-F238E27FC236}">
                <a16:creationId xmlns:a16="http://schemas.microsoft.com/office/drawing/2014/main" id="{D291127B-E84F-4D8F-B816-6299FECB45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24327" y="4124334"/>
            <a:ext cx="3243747" cy="2018226"/>
          </a:xfrm>
          <a:prstGeom prst="rect">
            <a:avLst/>
          </a:prstGeom>
        </p:spPr>
      </p:pic>
      <p:sp>
        <p:nvSpPr>
          <p:cNvPr id="13" name="コンテンツ プレースホルダー 2">
            <a:extLst>
              <a:ext uri="{FF2B5EF4-FFF2-40B4-BE49-F238E27FC236}">
                <a16:creationId xmlns:a16="http://schemas.microsoft.com/office/drawing/2014/main" id="{EF96ADA1-9B2A-4DD3-9BB0-2401B4B06B52}"/>
              </a:ext>
            </a:extLst>
          </p:cNvPr>
          <p:cNvSpPr txBox="1">
            <a:spLocks/>
          </p:cNvSpPr>
          <p:nvPr/>
        </p:nvSpPr>
        <p:spPr bwMode="auto">
          <a:xfrm>
            <a:off x="1113954" y="2070963"/>
            <a:ext cx="9964088" cy="2251449"/>
          </a:xfrm>
          <a:prstGeom prst="rect">
            <a:avLst/>
          </a:prstGeom>
        </p:spPr>
        <p:txBody>
          <a:bodyPr vert="horz" wrap="square" lIns="91440" tIns="45720" rIns="91440" bIns="45720" rtlCol="0" anchor="ctr">
            <a:noAutofit/>
          </a:bodyPr>
          <a:lstStyle>
            <a:lvl1pPr marL="357188" marR="0" indent="-357188"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n"/>
              <a:tabLst/>
              <a:defRPr kumimoji="1" lang="en-US" altLang="ja-JP"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1pPr>
            <a:lvl2pPr marL="742950" marR="0" indent="-28575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l"/>
              <a:tabLst/>
              <a:defRPr kumimoji="1" lang="ja-JP" altLang="en-US"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2pPr>
            <a:lvl3pPr marL="1143000" marR="0" indent="-2286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3pPr>
            <a:lvl4pPr marL="1714500" marR="0" indent="-3429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4pPr>
            <a:lvl5pPr marL="2114550" marR="0" indent="-28575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lnSpc>
                <a:spcPct val="120000"/>
              </a:lnSpc>
              <a:spcBef>
                <a:spcPts val="0"/>
              </a:spcBef>
              <a:spcAft>
                <a:spcPts val="2400"/>
              </a:spcAft>
              <a:buClr>
                <a:srgbClr val="F36C37"/>
              </a:buClr>
              <a:buFont typeface="Wingdings" panose="05000000000000000000" pitchFamily="2" charset="2"/>
              <a:buNone/>
            </a:pPr>
            <a:r>
              <a:rPr lang="ja-JP" altLang="en-US" sz="2000" b="1" dirty="0">
                <a:solidFill>
                  <a:srgbClr val="F36C37"/>
                </a:solidFill>
              </a:rPr>
              <a:t>決定木のプログラムを実行してみます。</a:t>
            </a:r>
            <a:br>
              <a:rPr lang="en-US" altLang="ja-JP" sz="2000" b="1" dirty="0">
                <a:solidFill>
                  <a:srgbClr val="F36C37"/>
                </a:solidFill>
              </a:rPr>
            </a:br>
            <a:r>
              <a:rPr lang="ja-JP" altLang="en-US" sz="2000" b="1" dirty="0">
                <a:solidFill>
                  <a:srgbClr val="F36C37"/>
                </a:solidFill>
              </a:rPr>
              <a:t>このプログラムでは、</a:t>
            </a:r>
            <a:r>
              <a:rPr lang="en-US" altLang="ja-JP" sz="2000" b="1" dirty="0">
                <a:solidFill>
                  <a:srgbClr val="F36C37"/>
                </a:solidFill>
              </a:rPr>
              <a:t>2</a:t>
            </a:r>
            <a:r>
              <a:rPr lang="ja-JP" altLang="en-US" sz="2000" b="1" dirty="0">
                <a:solidFill>
                  <a:srgbClr val="F36C37"/>
                </a:solidFill>
              </a:rPr>
              <a:t>章の演習で実施した戸建ての価格を予測するモデルを</a:t>
            </a:r>
            <a:br>
              <a:rPr lang="en-US" altLang="ja-JP" sz="2000" b="1" dirty="0">
                <a:solidFill>
                  <a:srgbClr val="F36C37"/>
                </a:solidFill>
              </a:rPr>
            </a:br>
            <a:r>
              <a:rPr lang="ja-JP" altLang="en-US" sz="2000" b="1" dirty="0">
                <a:solidFill>
                  <a:srgbClr val="F36C37"/>
                </a:solidFill>
              </a:rPr>
              <a:t>決定木で作成します。</a:t>
            </a:r>
            <a:endParaRPr lang="en-US" altLang="ja-JP" sz="2000" b="1" dirty="0">
              <a:solidFill>
                <a:srgbClr val="F36C37"/>
              </a:solidFill>
            </a:endParaRPr>
          </a:p>
          <a:p>
            <a:pPr marL="0" indent="0" algn="ctr">
              <a:lnSpc>
                <a:spcPct val="120000"/>
              </a:lnSpc>
              <a:spcBef>
                <a:spcPts val="0"/>
              </a:spcBef>
              <a:spcAft>
                <a:spcPts val="2400"/>
              </a:spcAft>
              <a:buClr>
                <a:srgbClr val="F36C37"/>
              </a:buClr>
              <a:buFont typeface="Wingdings" panose="05000000000000000000" pitchFamily="2" charset="2"/>
              <a:buNone/>
            </a:pPr>
            <a:r>
              <a:rPr lang="ja-JP" altLang="en-US" sz="2000" b="1" dirty="0">
                <a:solidFill>
                  <a:srgbClr val="F36C37"/>
                </a:solidFill>
              </a:rPr>
              <a:t>また、</a:t>
            </a:r>
            <a:r>
              <a:rPr lang="en-US" altLang="ja-JP" sz="2000" b="1" dirty="0">
                <a:solidFill>
                  <a:srgbClr val="F36C37"/>
                </a:solidFill>
              </a:rPr>
              <a:t>scikit-learn</a:t>
            </a:r>
            <a:r>
              <a:rPr lang="ja-JP" altLang="en-US" sz="2000" b="1" dirty="0">
                <a:solidFill>
                  <a:srgbClr val="F36C37"/>
                </a:solidFill>
              </a:rPr>
              <a:t>の</a:t>
            </a:r>
            <a:r>
              <a:rPr lang="en-US" altLang="ja-JP" sz="2000" b="1" dirty="0">
                <a:solidFill>
                  <a:srgbClr val="F36C37"/>
                </a:solidFill>
              </a:rPr>
              <a:t>plot_tree</a:t>
            </a:r>
            <a:r>
              <a:rPr lang="ja-JP" altLang="en-US" sz="2000" b="1" dirty="0">
                <a:solidFill>
                  <a:srgbClr val="F36C37"/>
                </a:solidFill>
              </a:rPr>
              <a:t>メソッドで木を可視化してみます。</a:t>
            </a:r>
            <a:endParaRPr lang="en-US" altLang="ja-JP" sz="2000" b="1" dirty="0">
              <a:solidFill>
                <a:srgbClr val="F36C37"/>
              </a:solidFill>
            </a:endParaRPr>
          </a:p>
        </p:txBody>
      </p:sp>
    </p:spTree>
    <p:extLst>
      <p:ext uri="{BB962C8B-B14F-4D97-AF65-F5344CB8AC3E}">
        <p14:creationId xmlns:p14="http://schemas.microsoft.com/office/powerpoint/2010/main" val="3470762602"/>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テキスト ボックス 6">
            <a:extLst>
              <a:ext uri="{FF2B5EF4-FFF2-40B4-BE49-F238E27FC236}">
                <a16:creationId xmlns:a16="http://schemas.microsoft.com/office/drawing/2014/main" id="{2F1127E5-9282-4A02-8889-BA620D0A3CE0}"/>
              </a:ext>
            </a:extLst>
          </p:cNvPr>
          <p:cNvSpPr txBox="1"/>
          <p:nvPr/>
        </p:nvSpPr>
        <p:spPr>
          <a:xfrm>
            <a:off x="835766" y="1090653"/>
            <a:ext cx="10386245" cy="1103939"/>
          </a:xfrm>
          <a:prstGeom prst="rect">
            <a:avLst/>
          </a:prstGeom>
        </p:spPr>
        <p:txBody>
          <a:bodyPr vert="horz" wrap="none" lIns="91440" tIns="45720" rIns="91440" bIns="45720" rtlCol="0">
            <a:noAutofit/>
          </a:bodyPr>
          <a:lstStyle>
            <a:defPPr>
              <a:defRPr lang="en-US"/>
            </a:defPPr>
            <a:lvl1pPr marL="357188" marR="0" indent="-357188" defTabSz="914400" fontAlgn="base">
              <a:lnSpc>
                <a:spcPct val="100000"/>
              </a:lnSpc>
              <a:spcBef>
                <a:spcPts val="0"/>
              </a:spcBef>
              <a:spcAft>
                <a:spcPts val="600"/>
              </a:spcAft>
              <a:buClr>
                <a:schemeClr val="tx1">
                  <a:lumMod val="75000"/>
                  <a:lumOff val="25000"/>
                </a:schemeClr>
              </a:buClr>
              <a:buSzTx/>
              <a:buFont typeface="Wingdings" panose="05000000000000000000" pitchFamily="2" charset="2"/>
              <a:buChar char="n"/>
              <a:tabLst/>
              <a:defRPr kumimoji="1" sz="2000" b="1" baseline="0">
                <a:solidFill>
                  <a:schemeClr val="tx1">
                    <a:lumMod val="75000"/>
                    <a:lumOff val="25000"/>
                  </a:schemeClr>
                </a:solidFill>
                <a:latin typeface="メイリオ" panose="020B0604030504040204" pitchFamily="50" charset="-128"/>
                <a:ea typeface="メイリオ" panose="020B0604030504040204" pitchFamily="50" charset="-128"/>
              </a:defRPr>
            </a:lvl1pPr>
            <a:lvl2pPr marL="742950" marR="0" indent="-285750" defTabSz="914400" fontAlgn="base">
              <a:lnSpc>
                <a:spcPct val="100000"/>
              </a:lnSpc>
              <a:spcBef>
                <a:spcPct val="20000"/>
              </a:spcBef>
              <a:spcAft>
                <a:spcPct val="0"/>
              </a:spcAft>
              <a:buClr>
                <a:schemeClr val="tx1"/>
              </a:buClr>
              <a:buSzTx/>
              <a:buFont typeface="Wingdings" panose="05000000000000000000" pitchFamily="2" charset="2"/>
              <a:buChar char="l"/>
              <a:tabLst/>
              <a:defRPr kumimoji="1" sz="2800" baseline="0">
                <a:solidFill>
                  <a:schemeClr val="tx1">
                    <a:lumMod val="75000"/>
                    <a:lumOff val="25000"/>
                  </a:schemeClr>
                </a:solidFill>
                <a:latin typeface="メイリオ" panose="020B0604030504040204" pitchFamily="50" charset="-128"/>
                <a:ea typeface="メイリオ" panose="020B0604030504040204" pitchFamily="50" charset="-128"/>
              </a:defRPr>
            </a:lvl2pPr>
            <a:lvl3pPr marL="1143000" marR="0" indent="-22860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3pPr>
            <a:lvl4pPr marL="1714500" marR="0" indent="-34290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4pPr>
            <a:lvl5pPr marL="2114550" marR="0" indent="-28575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5pPr>
            <a:lvl6pPr marL="2514600" indent="-228600" defTabSz="914400">
              <a:lnSpc>
                <a:spcPct val="90000"/>
              </a:lnSpc>
              <a:spcBef>
                <a:spcPts val="500"/>
              </a:spcBef>
              <a:buFont typeface="Arial" panose="020B0604020202020204" pitchFamily="34" charset="0"/>
              <a:buChar char="•"/>
              <a:defRPr kumimoji="1"/>
            </a:lvl6pPr>
            <a:lvl7pPr marL="2971800" indent="-228600" defTabSz="914400">
              <a:lnSpc>
                <a:spcPct val="90000"/>
              </a:lnSpc>
              <a:spcBef>
                <a:spcPts val="500"/>
              </a:spcBef>
              <a:buFont typeface="Arial" panose="020B0604020202020204" pitchFamily="34" charset="0"/>
              <a:buChar char="•"/>
              <a:defRPr kumimoji="1"/>
            </a:lvl7pPr>
            <a:lvl8pPr marL="3429000" indent="-228600" defTabSz="914400">
              <a:lnSpc>
                <a:spcPct val="90000"/>
              </a:lnSpc>
              <a:spcBef>
                <a:spcPts val="500"/>
              </a:spcBef>
              <a:buFont typeface="Arial" panose="020B0604020202020204" pitchFamily="34" charset="0"/>
              <a:buChar char="•"/>
              <a:defRPr kumimoji="1"/>
            </a:lvl8pPr>
            <a:lvl9pPr marL="3886200" indent="-228600" defTabSz="914400">
              <a:lnSpc>
                <a:spcPct val="90000"/>
              </a:lnSpc>
              <a:spcBef>
                <a:spcPts val="500"/>
              </a:spcBef>
              <a:buFont typeface="Arial" panose="020B0604020202020204" pitchFamily="34" charset="0"/>
              <a:buChar char="•"/>
              <a:defRPr kumimoji="1"/>
            </a:lvl9pPr>
          </a:lstStyle>
          <a:p>
            <a:pPr>
              <a:buClr>
                <a:srgbClr val="F36C37"/>
              </a:buClr>
              <a:buFont typeface="Wingdings" panose="05000000000000000000" pitchFamily="2" charset="2"/>
              <a:buChar char="l"/>
            </a:pPr>
            <a:r>
              <a:rPr lang="ja-JP" altLang="en-US" sz="1800" dirty="0"/>
              <a:t>データの確認と前処理の検討</a:t>
            </a:r>
          </a:p>
          <a:p>
            <a:pPr lvl="1">
              <a:buClr>
                <a:srgbClr val="F36C37"/>
              </a:buClr>
            </a:pPr>
            <a:r>
              <a:rPr lang="ja-JP" altLang="en-US" sz="1400" b="1" dirty="0"/>
              <a:t>カテゴリ変数は線形回帰と同じくダミー変数化する</a:t>
            </a:r>
            <a:endParaRPr lang="en-US" altLang="ja-JP" sz="1400" b="1" dirty="0"/>
          </a:p>
          <a:p>
            <a:pPr lvl="1">
              <a:buClr>
                <a:srgbClr val="F36C37"/>
              </a:buClr>
            </a:pPr>
            <a:r>
              <a:rPr lang="ja-JP" altLang="en-US" sz="1400" b="1" dirty="0"/>
              <a:t>決定木は値の大小のみでルールを作る為、標準化は不要</a:t>
            </a:r>
            <a:endParaRPr lang="en-US" altLang="ja-JP" sz="1400" b="1" dirty="0"/>
          </a:p>
          <a:p>
            <a:pPr lvl="1">
              <a:buClr>
                <a:srgbClr val="F36C37"/>
              </a:buClr>
            </a:pPr>
            <a:r>
              <a:rPr lang="ja-JP" altLang="en-US" sz="1400" b="1" dirty="0"/>
              <a:t>今回はケースを単純化するため、すべての説明変数は使わないが、決定木はモデル自身が説明変数を選択するため、</a:t>
            </a:r>
            <a:br>
              <a:rPr lang="en-US" altLang="ja-JP" sz="1400" b="1" dirty="0"/>
            </a:br>
            <a:r>
              <a:rPr lang="ja-JP" altLang="en-US" sz="1400" b="1" dirty="0"/>
              <a:t>全ての説明変数をひとまず入れてみるということもできる</a:t>
            </a:r>
            <a:endParaRPr lang="ja-JP" altLang="en-US" sz="1800" dirty="0"/>
          </a:p>
        </p:txBody>
      </p:sp>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lang="en-US" altLang="ja-JP" dirty="0"/>
              <a:t>4-1-4.</a:t>
            </a:r>
            <a:r>
              <a:rPr lang="ja-JP" altLang="en-US" dirty="0"/>
              <a:t>データを確認する</a:t>
            </a:r>
            <a:endParaRPr kumimoji="1" lang="ja-JP" altLang="en-US" dirty="0"/>
          </a:p>
        </p:txBody>
      </p:sp>
      <p:sp>
        <p:nvSpPr>
          <p:cNvPr id="5" name="スライド番号プレースホルダー 4">
            <a:extLst>
              <a:ext uri="{FF2B5EF4-FFF2-40B4-BE49-F238E27FC236}">
                <a16:creationId xmlns:a16="http://schemas.microsoft.com/office/drawing/2014/main" id="{C905B90A-465B-402F-BC68-6932C2B00E04}"/>
              </a:ext>
            </a:extLst>
          </p:cNvPr>
          <p:cNvSpPr>
            <a:spLocks noGrp="1"/>
          </p:cNvSpPr>
          <p:nvPr>
            <p:ph type="sldNum" sz="quarter" idx="10"/>
          </p:nvPr>
        </p:nvSpPr>
        <p:spPr/>
        <p:txBody>
          <a:bodyPr/>
          <a:lstStyle/>
          <a:p>
            <a:fld id="{5D750650-B10A-47BF-93C2-E1678438B37A}" type="slidenum">
              <a:rPr kumimoji="1" lang="ja-JP" altLang="en-US" smtClean="0"/>
              <a:pPr/>
              <a:t>233</a:t>
            </a:fld>
            <a:endParaRPr kumimoji="1" lang="ja-JP" altLang="en-US"/>
          </a:p>
        </p:txBody>
      </p:sp>
      <p:graphicFrame>
        <p:nvGraphicFramePr>
          <p:cNvPr id="4" name="表 7">
            <a:extLst>
              <a:ext uri="{FF2B5EF4-FFF2-40B4-BE49-F238E27FC236}">
                <a16:creationId xmlns:a16="http://schemas.microsoft.com/office/drawing/2014/main" id="{77C8EC45-9CF9-4ADB-AC49-5A4162639EA0}"/>
              </a:ext>
            </a:extLst>
          </p:cNvPr>
          <p:cNvGraphicFramePr>
            <a:graphicFrameLocks noGrp="1"/>
          </p:cNvGraphicFramePr>
          <p:nvPr>
            <p:extLst>
              <p:ext uri="{D42A27DB-BD31-4B8C-83A1-F6EECF244321}">
                <p14:modId xmlns:p14="http://schemas.microsoft.com/office/powerpoint/2010/main" val="1003868009"/>
              </p:ext>
            </p:extLst>
          </p:nvPr>
        </p:nvGraphicFramePr>
        <p:xfrm>
          <a:off x="731838" y="2601989"/>
          <a:ext cx="11125203" cy="2569927"/>
        </p:xfrm>
        <a:graphic>
          <a:graphicData uri="http://schemas.openxmlformats.org/drawingml/2006/table">
            <a:tbl>
              <a:tblPr firstRow="1" bandRow="1">
                <a:tableStyleId>{21E4AEA4-8DFA-4A89-87EB-49C32662AFE0}</a:tableStyleId>
              </a:tblPr>
              <a:tblGrid>
                <a:gridCol w="859570">
                  <a:extLst>
                    <a:ext uri="{9D8B030D-6E8A-4147-A177-3AD203B41FA5}">
                      <a16:colId xmlns:a16="http://schemas.microsoft.com/office/drawing/2014/main" val="179776946"/>
                    </a:ext>
                  </a:extLst>
                </a:gridCol>
                <a:gridCol w="624254">
                  <a:extLst>
                    <a:ext uri="{9D8B030D-6E8A-4147-A177-3AD203B41FA5}">
                      <a16:colId xmlns:a16="http://schemas.microsoft.com/office/drawing/2014/main" val="3651834403"/>
                    </a:ext>
                  </a:extLst>
                </a:gridCol>
                <a:gridCol w="833171">
                  <a:extLst>
                    <a:ext uri="{9D8B030D-6E8A-4147-A177-3AD203B41FA5}">
                      <a16:colId xmlns:a16="http://schemas.microsoft.com/office/drawing/2014/main" val="107269915"/>
                    </a:ext>
                  </a:extLst>
                </a:gridCol>
                <a:gridCol w="617559">
                  <a:extLst>
                    <a:ext uri="{9D8B030D-6E8A-4147-A177-3AD203B41FA5}">
                      <a16:colId xmlns:a16="http://schemas.microsoft.com/office/drawing/2014/main" val="423913462"/>
                    </a:ext>
                  </a:extLst>
                </a:gridCol>
                <a:gridCol w="887023">
                  <a:extLst>
                    <a:ext uri="{9D8B030D-6E8A-4147-A177-3AD203B41FA5}">
                      <a16:colId xmlns:a16="http://schemas.microsoft.com/office/drawing/2014/main" val="1102581910"/>
                    </a:ext>
                  </a:extLst>
                </a:gridCol>
                <a:gridCol w="607670">
                  <a:extLst>
                    <a:ext uri="{9D8B030D-6E8A-4147-A177-3AD203B41FA5}">
                      <a16:colId xmlns:a16="http://schemas.microsoft.com/office/drawing/2014/main" val="3565889333"/>
                    </a:ext>
                  </a:extLst>
                </a:gridCol>
                <a:gridCol w="571500">
                  <a:extLst>
                    <a:ext uri="{9D8B030D-6E8A-4147-A177-3AD203B41FA5}">
                      <a16:colId xmlns:a16="http://schemas.microsoft.com/office/drawing/2014/main" val="3869457875"/>
                    </a:ext>
                  </a:extLst>
                </a:gridCol>
                <a:gridCol w="624253">
                  <a:extLst>
                    <a:ext uri="{9D8B030D-6E8A-4147-A177-3AD203B41FA5}">
                      <a16:colId xmlns:a16="http://schemas.microsoft.com/office/drawing/2014/main" val="1593349839"/>
                    </a:ext>
                  </a:extLst>
                </a:gridCol>
                <a:gridCol w="668216">
                  <a:extLst>
                    <a:ext uri="{9D8B030D-6E8A-4147-A177-3AD203B41FA5}">
                      <a16:colId xmlns:a16="http://schemas.microsoft.com/office/drawing/2014/main" val="3909416032"/>
                    </a:ext>
                  </a:extLst>
                </a:gridCol>
                <a:gridCol w="484231">
                  <a:extLst>
                    <a:ext uri="{9D8B030D-6E8A-4147-A177-3AD203B41FA5}">
                      <a16:colId xmlns:a16="http://schemas.microsoft.com/office/drawing/2014/main" val="1848831541"/>
                    </a:ext>
                  </a:extLst>
                </a:gridCol>
                <a:gridCol w="500420">
                  <a:extLst>
                    <a:ext uri="{9D8B030D-6E8A-4147-A177-3AD203B41FA5}">
                      <a16:colId xmlns:a16="http://schemas.microsoft.com/office/drawing/2014/main" val="261494273"/>
                    </a:ext>
                  </a:extLst>
                </a:gridCol>
                <a:gridCol w="527626">
                  <a:extLst>
                    <a:ext uri="{9D8B030D-6E8A-4147-A177-3AD203B41FA5}">
                      <a16:colId xmlns:a16="http://schemas.microsoft.com/office/drawing/2014/main" val="2255579861"/>
                    </a:ext>
                  </a:extLst>
                </a:gridCol>
                <a:gridCol w="847380">
                  <a:extLst>
                    <a:ext uri="{9D8B030D-6E8A-4147-A177-3AD203B41FA5}">
                      <a16:colId xmlns:a16="http://schemas.microsoft.com/office/drawing/2014/main" val="3101072901"/>
                    </a:ext>
                  </a:extLst>
                </a:gridCol>
                <a:gridCol w="604363">
                  <a:extLst>
                    <a:ext uri="{9D8B030D-6E8A-4147-A177-3AD203B41FA5}">
                      <a16:colId xmlns:a16="http://schemas.microsoft.com/office/drawing/2014/main" val="1906868719"/>
                    </a:ext>
                  </a:extLst>
                </a:gridCol>
                <a:gridCol w="625751">
                  <a:extLst>
                    <a:ext uri="{9D8B030D-6E8A-4147-A177-3AD203B41FA5}">
                      <a16:colId xmlns:a16="http://schemas.microsoft.com/office/drawing/2014/main" val="4086456714"/>
                    </a:ext>
                  </a:extLst>
                </a:gridCol>
                <a:gridCol w="621108">
                  <a:extLst>
                    <a:ext uri="{9D8B030D-6E8A-4147-A177-3AD203B41FA5}">
                      <a16:colId xmlns:a16="http://schemas.microsoft.com/office/drawing/2014/main" val="1555870498"/>
                    </a:ext>
                  </a:extLst>
                </a:gridCol>
                <a:gridCol w="621108">
                  <a:extLst>
                    <a:ext uri="{9D8B030D-6E8A-4147-A177-3AD203B41FA5}">
                      <a16:colId xmlns:a16="http://schemas.microsoft.com/office/drawing/2014/main" val="567434991"/>
                    </a:ext>
                  </a:extLst>
                </a:gridCol>
              </a:tblGrid>
              <a:tr h="451567">
                <a:tc>
                  <a:txBody>
                    <a:bodyPr/>
                    <a:lstStyle/>
                    <a:p>
                      <a:pPr algn="ctr"/>
                      <a:r>
                        <a:rPr lang="ja-JP" altLang="en-US" sz="1100" b="1" dirty="0">
                          <a:effectLst/>
                        </a:rPr>
                        <a:t>取引価格</a:t>
                      </a:r>
                    </a:p>
                  </a:txBody>
                  <a:tcPr anchor="ctr"/>
                </a:tc>
                <a:tc>
                  <a:txBody>
                    <a:bodyPr/>
                    <a:lstStyle/>
                    <a:p>
                      <a:pPr algn="ctr"/>
                      <a:r>
                        <a:rPr lang="ja-JP" altLang="en-US" sz="1100" b="1" dirty="0">
                          <a:effectLst/>
                        </a:rPr>
                        <a:t>地区名</a:t>
                      </a:r>
                    </a:p>
                  </a:txBody>
                  <a:tcPr anchor="ctr"/>
                </a:tc>
                <a:tc>
                  <a:txBody>
                    <a:bodyPr/>
                    <a:lstStyle/>
                    <a:p>
                      <a:pPr algn="ctr"/>
                      <a:r>
                        <a:rPr lang="zh-TW" altLang="en-US" sz="1100" b="1" dirty="0">
                          <a:effectLst/>
                        </a:rPr>
                        <a:t>最寄駅</a:t>
                      </a:r>
                      <a:endParaRPr lang="en-US" altLang="zh-TW" sz="1100" b="1" dirty="0">
                        <a:effectLst/>
                      </a:endParaRPr>
                    </a:p>
                    <a:p>
                      <a:pPr algn="ctr"/>
                      <a:r>
                        <a:rPr lang="zh-TW" altLang="en-US" sz="1100" b="1" dirty="0">
                          <a:effectLst/>
                        </a:rPr>
                        <a:t>距離（分）</a:t>
                      </a:r>
                    </a:p>
                  </a:txBody>
                  <a:tcPr anchor="ctr"/>
                </a:tc>
                <a:tc>
                  <a:txBody>
                    <a:bodyPr/>
                    <a:lstStyle/>
                    <a:p>
                      <a:pPr algn="ctr"/>
                      <a:r>
                        <a:rPr lang="ja-JP" altLang="en-US" sz="1100" b="1" dirty="0">
                          <a:effectLst/>
                        </a:rPr>
                        <a:t>面積（㎡）</a:t>
                      </a:r>
                    </a:p>
                  </a:txBody>
                  <a:tcPr anchor="ctr"/>
                </a:tc>
                <a:tc>
                  <a:txBody>
                    <a:bodyPr/>
                    <a:lstStyle/>
                    <a:p>
                      <a:pPr algn="ctr"/>
                      <a:r>
                        <a:rPr lang="ja-JP" altLang="en-US" sz="1100" b="1" dirty="0">
                          <a:effectLst/>
                        </a:rPr>
                        <a:t>土地の形状</a:t>
                      </a:r>
                    </a:p>
                  </a:txBody>
                  <a:tcPr anchor="ctr"/>
                </a:tc>
                <a:tc>
                  <a:txBody>
                    <a:bodyPr/>
                    <a:lstStyle/>
                    <a:p>
                      <a:pPr algn="ctr"/>
                      <a:r>
                        <a:rPr lang="ja-JP" altLang="en-US" sz="1100" b="1" dirty="0">
                          <a:effectLst/>
                        </a:rPr>
                        <a:t>間口</a:t>
                      </a:r>
                    </a:p>
                  </a:txBody>
                  <a:tcPr anchor="ctr"/>
                </a:tc>
                <a:tc>
                  <a:txBody>
                    <a:bodyPr/>
                    <a:lstStyle/>
                    <a:p>
                      <a:pPr algn="ctr"/>
                      <a:r>
                        <a:rPr lang="zh-TW" altLang="en-US" sz="1100" b="1" dirty="0">
                          <a:effectLst/>
                        </a:rPr>
                        <a:t>延床面積（㎡）</a:t>
                      </a:r>
                    </a:p>
                  </a:txBody>
                  <a:tcPr anchor="ctr"/>
                </a:tc>
                <a:tc>
                  <a:txBody>
                    <a:bodyPr/>
                    <a:lstStyle/>
                    <a:p>
                      <a:pPr algn="ctr"/>
                      <a:r>
                        <a:rPr lang="ja-JP" altLang="en-US" sz="1100" b="1" dirty="0">
                          <a:effectLst/>
                        </a:rPr>
                        <a:t>建築年</a:t>
                      </a:r>
                    </a:p>
                  </a:txBody>
                  <a:tcPr anchor="ctr"/>
                </a:tc>
                <a:tc>
                  <a:txBody>
                    <a:bodyPr/>
                    <a:lstStyle/>
                    <a:p>
                      <a:pPr algn="ctr"/>
                      <a:r>
                        <a:rPr lang="ja-JP" altLang="en-US" sz="1100" b="1">
                          <a:effectLst/>
                        </a:rPr>
                        <a:t>築年数</a:t>
                      </a:r>
                    </a:p>
                  </a:txBody>
                  <a:tcPr anchor="ctr"/>
                </a:tc>
                <a:tc>
                  <a:txBody>
                    <a:bodyPr/>
                    <a:lstStyle/>
                    <a:p>
                      <a:pPr algn="ctr"/>
                      <a:r>
                        <a:rPr lang="ja-JP" altLang="en-US" sz="1100" b="1" dirty="0">
                          <a:effectLst/>
                        </a:rPr>
                        <a:t>構造</a:t>
                      </a:r>
                    </a:p>
                  </a:txBody>
                  <a:tcPr anchor="ctr"/>
                </a:tc>
                <a:tc>
                  <a:txBody>
                    <a:bodyPr/>
                    <a:lstStyle/>
                    <a:p>
                      <a:pPr algn="ctr"/>
                      <a:r>
                        <a:rPr lang="ja-JP" altLang="en-US" sz="1100" b="1" dirty="0">
                          <a:effectLst/>
                        </a:rPr>
                        <a:t>前面道路方位</a:t>
                      </a:r>
                    </a:p>
                  </a:txBody>
                  <a:tcPr anchor="ctr"/>
                </a:tc>
                <a:tc>
                  <a:txBody>
                    <a:bodyPr/>
                    <a:lstStyle/>
                    <a:p>
                      <a:pPr algn="ctr"/>
                      <a:r>
                        <a:rPr lang="zh-TW" altLang="en-US" sz="1100" b="1" dirty="0">
                          <a:effectLst/>
                        </a:rPr>
                        <a:t>前面道路種類</a:t>
                      </a:r>
                    </a:p>
                  </a:txBody>
                  <a:tcPr anchor="ctr"/>
                </a:tc>
                <a:tc>
                  <a:txBody>
                    <a:bodyPr/>
                    <a:lstStyle/>
                    <a:p>
                      <a:pPr algn="ctr"/>
                      <a:r>
                        <a:rPr lang="zh-TW" altLang="en-US" sz="1100" b="1" dirty="0">
                          <a:effectLst/>
                        </a:rPr>
                        <a:t>前面道路幅員（ｍ）</a:t>
                      </a:r>
                    </a:p>
                  </a:txBody>
                  <a:tcPr anchor="ctr"/>
                </a:tc>
                <a:tc>
                  <a:txBody>
                    <a:bodyPr/>
                    <a:lstStyle/>
                    <a:p>
                      <a:pPr algn="ctr"/>
                      <a:r>
                        <a:rPr lang="ja-JP" altLang="en-US" sz="1100" b="1" dirty="0">
                          <a:effectLst/>
                        </a:rPr>
                        <a:t>都市計画</a:t>
                      </a:r>
                    </a:p>
                  </a:txBody>
                  <a:tcPr anchor="ctr"/>
                </a:tc>
                <a:tc>
                  <a:txBody>
                    <a:bodyPr/>
                    <a:lstStyle/>
                    <a:p>
                      <a:pPr algn="ctr"/>
                      <a:r>
                        <a:rPr lang="ja-JP" altLang="en-US" sz="1100" b="1" dirty="0">
                          <a:effectLst/>
                        </a:rPr>
                        <a:t>建ぺい率（％）</a:t>
                      </a:r>
                    </a:p>
                  </a:txBody>
                  <a:tcPr anchor="ctr"/>
                </a:tc>
                <a:tc>
                  <a:txBody>
                    <a:bodyPr/>
                    <a:lstStyle/>
                    <a:p>
                      <a:pPr algn="ctr"/>
                      <a:r>
                        <a:rPr lang="zh-TW" altLang="en-US" sz="1100" b="1" dirty="0">
                          <a:effectLst/>
                        </a:rPr>
                        <a:t>容積率（％）</a:t>
                      </a:r>
                    </a:p>
                  </a:txBody>
                  <a:tcPr anchor="ctr"/>
                </a:tc>
                <a:tc>
                  <a:txBody>
                    <a:bodyPr/>
                    <a:lstStyle/>
                    <a:p>
                      <a:pPr algn="ctr"/>
                      <a:r>
                        <a:rPr lang="ja-JP" altLang="en-US" sz="1100" b="1" dirty="0">
                          <a:effectLst/>
                        </a:rPr>
                        <a:t>取引年</a:t>
                      </a:r>
                    </a:p>
                  </a:txBody>
                  <a:tcPr anchor="ctr"/>
                </a:tc>
                <a:extLst>
                  <a:ext uri="{0D108BD9-81ED-4DB2-BD59-A6C34878D82A}">
                    <a16:rowId xmlns:a16="http://schemas.microsoft.com/office/drawing/2014/main" val="2006228544"/>
                  </a:ext>
                </a:extLst>
              </a:tr>
              <a:tr h="451567">
                <a:tc>
                  <a:txBody>
                    <a:bodyPr/>
                    <a:lstStyle/>
                    <a:p>
                      <a:pPr algn="r"/>
                      <a:r>
                        <a:rPr lang="en-US" altLang="ja-JP" sz="1100" b="1" dirty="0">
                          <a:effectLst/>
                        </a:rPr>
                        <a:t>33000000</a:t>
                      </a:r>
                    </a:p>
                  </a:txBody>
                  <a:tcPr anchor="ctr"/>
                </a:tc>
                <a:tc>
                  <a:txBody>
                    <a:bodyPr/>
                    <a:lstStyle/>
                    <a:p>
                      <a:pPr algn="r"/>
                      <a:r>
                        <a:rPr lang="ja-JP" altLang="en-US" sz="1100" b="1" dirty="0">
                          <a:effectLst/>
                        </a:rPr>
                        <a:t>秋葉町</a:t>
                      </a:r>
                    </a:p>
                  </a:txBody>
                  <a:tcPr anchor="ctr"/>
                </a:tc>
                <a:tc>
                  <a:txBody>
                    <a:bodyPr/>
                    <a:lstStyle/>
                    <a:p>
                      <a:pPr algn="r"/>
                      <a:r>
                        <a:rPr lang="en-US" altLang="ja-JP" sz="1100" b="1" dirty="0">
                          <a:effectLst/>
                        </a:rPr>
                        <a:t>45</a:t>
                      </a:r>
                    </a:p>
                  </a:txBody>
                  <a:tcPr anchor="ctr"/>
                </a:tc>
                <a:tc>
                  <a:txBody>
                    <a:bodyPr/>
                    <a:lstStyle/>
                    <a:p>
                      <a:pPr algn="r"/>
                      <a:r>
                        <a:rPr lang="en-US" altLang="ja-JP" sz="1100" b="1" dirty="0">
                          <a:effectLst/>
                        </a:rPr>
                        <a:t>125</a:t>
                      </a:r>
                    </a:p>
                  </a:txBody>
                  <a:tcPr anchor="ctr"/>
                </a:tc>
                <a:tc>
                  <a:txBody>
                    <a:bodyPr/>
                    <a:lstStyle/>
                    <a:p>
                      <a:pPr algn="r"/>
                      <a:r>
                        <a:rPr lang="ja-JP" altLang="en-US" sz="1100" b="1">
                          <a:effectLst/>
                        </a:rPr>
                        <a:t>ほぼ長方形</a:t>
                      </a:r>
                    </a:p>
                  </a:txBody>
                  <a:tcPr anchor="ctr"/>
                </a:tc>
                <a:tc>
                  <a:txBody>
                    <a:bodyPr/>
                    <a:lstStyle/>
                    <a:p>
                      <a:pPr algn="r"/>
                      <a:r>
                        <a:rPr lang="en-US" altLang="ja-JP" sz="1100" b="1" dirty="0">
                          <a:effectLst/>
                        </a:rPr>
                        <a:t>7.0</a:t>
                      </a:r>
                    </a:p>
                  </a:txBody>
                  <a:tcPr anchor="ctr"/>
                </a:tc>
                <a:tc>
                  <a:txBody>
                    <a:bodyPr/>
                    <a:lstStyle/>
                    <a:p>
                      <a:pPr algn="r"/>
                      <a:r>
                        <a:rPr lang="en-US" altLang="ja-JP" sz="1100" b="1" dirty="0">
                          <a:effectLst/>
                        </a:rPr>
                        <a:t>100</a:t>
                      </a:r>
                    </a:p>
                  </a:txBody>
                  <a:tcPr anchor="ctr"/>
                </a:tc>
                <a:tc>
                  <a:txBody>
                    <a:bodyPr/>
                    <a:lstStyle/>
                    <a:p>
                      <a:pPr algn="r"/>
                      <a:r>
                        <a:rPr lang="ja-JP" altLang="en-US" sz="1100" b="1" dirty="0">
                          <a:effectLst/>
                        </a:rPr>
                        <a:t>令和</a:t>
                      </a:r>
                      <a:endParaRPr lang="en-US" altLang="ja-JP" sz="1100" b="1" dirty="0">
                        <a:effectLst/>
                      </a:endParaRPr>
                    </a:p>
                    <a:p>
                      <a:pPr algn="r"/>
                      <a:r>
                        <a:rPr lang="en-US" altLang="ja-JP" sz="1100" b="1" dirty="0">
                          <a:effectLst/>
                        </a:rPr>
                        <a:t>2</a:t>
                      </a:r>
                      <a:r>
                        <a:rPr lang="ja-JP" altLang="en-US" sz="1100" b="1" dirty="0">
                          <a:effectLst/>
                        </a:rPr>
                        <a:t>年</a:t>
                      </a:r>
                    </a:p>
                  </a:txBody>
                  <a:tcPr anchor="ctr"/>
                </a:tc>
                <a:tc>
                  <a:txBody>
                    <a:bodyPr/>
                    <a:lstStyle/>
                    <a:p>
                      <a:pPr algn="r"/>
                      <a:r>
                        <a:rPr lang="en-US" altLang="ja-JP" sz="1100" b="1" dirty="0">
                          <a:effectLst/>
                        </a:rPr>
                        <a:t>0</a:t>
                      </a:r>
                    </a:p>
                  </a:txBody>
                  <a:tcPr anchor="ctr"/>
                </a:tc>
                <a:tc>
                  <a:txBody>
                    <a:bodyPr/>
                    <a:lstStyle/>
                    <a:p>
                      <a:pPr algn="r"/>
                      <a:r>
                        <a:rPr lang="ja-JP" altLang="en-US" sz="1100" b="1">
                          <a:effectLst/>
                        </a:rPr>
                        <a:t>木造</a:t>
                      </a:r>
                    </a:p>
                  </a:txBody>
                  <a:tcPr anchor="ctr"/>
                </a:tc>
                <a:tc>
                  <a:txBody>
                    <a:bodyPr/>
                    <a:lstStyle/>
                    <a:p>
                      <a:pPr algn="r"/>
                      <a:r>
                        <a:rPr lang="ja-JP" altLang="en-US" sz="1100" b="1">
                          <a:effectLst/>
                        </a:rPr>
                        <a:t>東</a:t>
                      </a:r>
                    </a:p>
                  </a:txBody>
                  <a:tcPr anchor="ctr"/>
                </a:tc>
                <a:tc>
                  <a:txBody>
                    <a:bodyPr/>
                    <a:lstStyle/>
                    <a:p>
                      <a:pPr algn="r"/>
                      <a:r>
                        <a:rPr lang="ja-JP" altLang="en-US" sz="1100" b="1" dirty="0">
                          <a:effectLst/>
                        </a:rPr>
                        <a:t>市道</a:t>
                      </a:r>
                    </a:p>
                  </a:txBody>
                  <a:tcPr anchor="ctr"/>
                </a:tc>
                <a:tc>
                  <a:txBody>
                    <a:bodyPr/>
                    <a:lstStyle/>
                    <a:p>
                      <a:pPr algn="r"/>
                      <a:r>
                        <a:rPr lang="en-US" altLang="ja-JP" sz="1100" b="1" dirty="0">
                          <a:effectLst/>
                        </a:rPr>
                        <a:t>5.50</a:t>
                      </a:r>
                    </a:p>
                  </a:txBody>
                  <a:tcPr anchor="ctr"/>
                </a:tc>
                <a:tc>
                  <a:txBody>
                    <a:bodyPr/>
                    <a:lstStyle/>
                    <a:p>
                      <a:pPr algn="r"/>
                      <a:r>
                        <a:rPr lang="zh-TW" altLang="en-US" sz="1100" b="1">
                          <a:effectLst/>
                        </a:rPr>
                        <a:t>第１種低層住居専用地域</a:t>
                      </a:r>
                    </a:p>
                  </a:txBody>
                  <a:tcPr anchor="ctr"/>
                </a:tc>
                <a:tc>
                  <a:txBody>
                    <a:bodyPr/>
                    <a:lstStyle/>
                    <a:p>
                      <a:pPr algn="r"/>
                      <a:r>
                        <a:rPr lang="en-US" altLang="ja-JP" sz="1100" b="1" dirty="0">
                          <a:effectLst/>
                        </a:rPr>
                        <a:t>50.0</a:t>
                      </a:r>
                    </a:p>
                  </a:txBody>
                  <a:tcPr anchor="ctr"/>
                </a:tc>
                <a:tc>
                  <a:txBody>
                    <a:bodyPr/>
                    <a:lstStyle/>
                    <a:p>
                      <a:pPr algn="r"/>
                      <a:r>
                        <a:rPr lang="en-US" altLang="ja-JP" sz="1100" b="1" dirty="0">
                          <a:effectLst/>
                        </a:rPr>
                        <a:t>80.0</a:t>
                      </a:r>
                    </a:p>
                  </a:txBody>
                  <a:tcPr anchor="ctr"/>
                </a:tc>
                <a:tc>
                  <a:txBody>
                    <a:bodyPr/>
                    <a:lstStyle/>
                    <a:p>
                      <a:pPr algn="r"/>
                      <a:r>
                        <a:rPr lang="en-US" altLang="ja-JP" sz="1100" b="1" dirty="0">
                          <a:effectLst/>
                        </a:rPr>
                        <a:t>2020</a:t>
                      </a:r>
                    </a:p>
                  </a:txBody>
                  <a:tcPr anchor="ctr"/>
                </a:tc>
                <a:extLst>
                  <a:ext uri="{0D108BD9-81ED-4DB2-BD59-A6C34878D82A}">
                    <a16:rowId xmlns:a16="http://schemas.microsoft.com/office/drawing/2014/main" val="1421906561"/>
                  </a:ext>
                </a:extLst>
              </a:tr>
              <a:tr h="451567">
                <a:tc>
                  <a:txBody>
                    <a:bodyPr/>
                    <a:lstStyle/>
                    <a:p>
                      <a:pPr algn="r"/>
                      <a:r>
                        <a:rPr lang="en-US" altLang="ja-JP" sz="1100" b="1" dirty="0">
                          <a:effectLst/>
                        </a:rPr>
                        <a:t>23000000</a:t>
                      </a:r>
                    </a:p>
                  </a:txBody>
                  <a:tcPr anchor="ctr"/>
                </a:tc>
                <a:tc>
                  <a:txBody>
                    <a:bodyPr/>
                    <a:lstStyle/>
                    <a:p>
                      <a:pPr algn="r"/>
                      <a:r>
                        <a:rPr lang="ja-JP" altLang="en-US" sz="1100" b="1" dirty="0">
                          <a:effectLst/>
                        </a:rPr>
                        <a:t>柏尾町</a:t>
                      </a:r>
                    </a:p>
                  </a:txBody>
                  <a:tcPr anchor="ctr"/>
                </a:tc>
                <a:tc>
                  <a:txBody>
                    <a:bodyPr/>
                    <a:lstStyle/>
                    <a:p>
                      <a:pPr algn="r"/>
                      <a:r>
                        <a:rPr lang="en-US" altLang="ja-JP" sz="1100" b="1" dirty="0">
                          <a:effectLst/>
                        </a:rPr>
                        <a:t>45</a:t>
                      </a:r>
                    </a:p>
                  </a:txBody>
                  <a:tcPr anchor="ctr"/>
                </a:tc>
                <a:tc>
                  <a:txBody>
                    <a:bodyPr/>
                    <a:lstStyle/>
                    <a:p>
                      <a:pPr algn="r"/>
                      <a:r>
                        <a:rPr lang="en-US" altLang="ja-JP" sz="1100" b="1" dirty="0">
                          <a:effectLst/>
                        </a:rPr>
                        <a:t>190</a:t>
                      </a:r>
                    </a:p>
                  </a:txBody>
                  <a:tcPr anchor="ctr"/>
                </a:tc>
                <a:tc>
                  <a:txBody>
                    <a:bodyPr/>
                    <a:lstStyle/>
                    <a:p>
                      <a:pPr algn="r"/>
                      <a:r>
                        <a:rPr lang="ja-JP" altLang="en-US" sz="1100" b="1">
                          <a:effectLst/>
                        </a:rPr>
                        <a:t>長方形</a:t>
                      </a:r>
                    </a:p>
                  </a:txBody>
                  <a:tcPr anchor="ctr"/>
                </a:tc>
                <a:tc>
                  <a:txBody>
                    <a:bodyPr/>
                    <a:lstStyle/>
                    <a:p>
                      <a:pPr algn="r"/>
                      <a:r>
                        <a:rPr lang="en-US" altLang="ja-JP" sz="1100" b="1" dirty="0">
                          <a:effectLst/>
                        </a:rPr>
                        <a:t>12.0</a:t>
                      </a:r>
                    </a:p>
                  </a:txBody>
                  <a:tcPr anchor="ctr"/>
                </a:tc>
                <a:tc>
                  <a:txBody>
                    <a:bodyPr/>
                    <a:lstStyle/>
                    <a:p>
                      <a:pPr algn="r"/>
                      <a:r>
                        <a:rPr lang="en-US" altLang="ja-JP" sz="1100" b="1" dirty="0">
                          <a:effectLst/>
                        </a:rPr>
                        <a:t>110</a:t>
                      </a:r>
                    </a:p>
                  </a:txBody>
                  <a:tcPr anchor="ctr"/>
                </a:tc>
                <a:tc>
                  <a:txBody>
                    <a:bodyPr/>
                    <a:lstStyle/>
                    <a:p>
                      <a:pPr algn="r"/>
                      <a:r>
                        <a:rPr lang="ja-JP" altLang="en-US" sz="1100" b="1" dirty="0">
                          <a:effectLst/>
                        </a:rPr>
                        <a:t>昭和</a:t>
                      </a:r>
                      <a:endParaRPr lang="en-US" altLang="ja-JP" sz="1100" b="1" dirty="0">
                        <a:effectLst/>
                      </a:endParaRPr>
                    </a:p>
                    <a:p>
                      <a:pPr algn="r"/>
                      <a:r>
                        <a:rPr lang="en-US" altLang="ja-JP" sz="1100" b="1" dirty="0">
                          <a:effectLst/>
                        </a:rPr>
                        <a:t>63</a:t>
                      </a:r>
                      <a:r>
                        <a:rPr lang="ja-JP" altLang="en-US" sz="1100" b="1" dirty="0">
                          <a:effectLst/>
                        </a:rPr>
                        <a:t>年</a:t>
                      </a:r>
                    </a:p>
                  </a:txBody>
                  <a:tcPr anchor="ctr"/>
                </a:tc>
                <a:tc>
                  <a:txBody>
                    <a:bodyPr/>
                    <a:lstStyle/>
                    <a:p>
                      <a:pPr algn="r"/>
                      <a:r>
                        <a:rPr lang="en-US" altLang="ja-JP" sz="1100" b="1" dirty="0">
                          <a:effectLst/>
                        </a:rPr>
                        <a:t>33</a:t>
                      </a:r>
                    </a:p>
                  </a:txBody>
                  <a:tcPr anchor="ctr"/>
                </a:tc>
                <a:tc>
                  <a:txBody>
                    <a:bodyPr/>
                    <a:lstStyle/>
                    <a:p>
                      <a:pPr algn="r"/>
                      <a:r>
                        <a:rPr lang="ja-JP" altLang="en-US" sz="1100" b="1">
                          <a:effectLst/>
                        </a:rPr>
                        <a:t>木造</a:t>
                      </a:r>
                    </a:p>
                  </a:txBody>
                  <a:tcPr anchor="ctr"/>
                </a:tc>
                <a:tc>
                  <a:txBody>
                    <a:bodyPr/>
                    <a:lstStyle/>
                    <a:p>
                      <a:pPr algn="r"/>
                      <a:r>
                        <a:rPr lang="ja-JP" altLang="en-US" sz="1100" b="1">
                          <a:effectLst/>
                        </a:rPr>
                        <a:t>北</a:t>
                      </a:r>
                    </a:p>
                  </a:txBody>
                  <a:tcPr anchor="ctr"/>
                </a:tc>
                <a:tc>
                  <a:txBody>
                    <a:bodyPr/>
                    <a:lstStyle/>
                    <a:p>
                      <a:pPr algn="r"/>
                      <a:r>
                        <a:rPr lang="ja-JP" altLang="en-US" sz="1100" b="1">
                          <a:effectLst/>
                        </a:rPr>
                        <a:t>市道</a:t>
                      </a:r>
                    </a:p>
                  </a:txBody>
                  <a:tcPr anchor="ctr"/>
                </a:tc>
                <a:tc>
                  <a:txBody>
                    <a:bodyPr/>
                    <a:lstStyle/>
                    <a:p>
                      <a:pPr algn="r"/>
                      <a:r>
                        <a:rPr lang="en-US" altLang="ja-JP" sz="1100" b="1" dirty="0">
                          <a:effectLst/>
                        </a:rPr>
                        <a:t>6.50</a:t>
                      </a:r>
                    </a:p>
                  </a:txBody>
                  <a:tcPr anchor="ctr"/>
                </a:tc>
                <a:tc>
                  <a:txBody>
                    <a:bodyPr/>
                    <a:lstStyle/>
                    <a:p>
                      <a:pPr algn="r"/>
                      <a:r>
                        <a:rPr lang="zh-TW" altLang="en-US" sz="1100" b="1" dirty="0">
                          <a:effectLst/>
                        </a:rPr>
                        <a:t>第１種低層住居専用地域</a:t>
                      </a:r>
                    </a:p>
                  </a:txBody>
                  <a:tcPr anchor="ctr"/>
                </a:tc>
                <a:tc>
                  <a:txBody>
                    <a:bodyPr/>
                    <a:lstStyle/>
                    <a:p>
                      <a:pPr algn="r"/>
                      <a:r>
                        <a:rPr lang="en-US" altLang="ja-JP" sz="1100" b="1" dirty="0">
                          <a:effectLst/>
                        </a:rPr>
                        <a:t>40.0</a:t>
                      </a:r>
                    </a:p>
                  </a:txBody>
                  <a:tcPr anchor="ctr"/>
                </a:tc>
                <a:tc>
                  <a:txBody>
                    <a:bodyPr/>
                    <a:lstStyle/>
                    <a:p>
                      <a:pPr algn="r"/>
                      <a:r>
                        <a:rPr lang="en-US" altLang="ja-JP" sz="1100" b="1" dirty="0">
                          <a:effectLst/>
                        </a:rPr>
                        <a:t>80.0</a:t>
                      </a:r>
                    </a:p>
                  </a:txBody>
                  <a:tcPr anchor="ctr"/>
                </a:tc>
                <a:tc>
                  <a:txBody>
                    <a:bodyPr/>
                    <a:lstStyle/>
                    <a:p>
                      <a:pPr algn="r"/>
                      <a:r>
                        <a:rPr lang="en-US" altLang="ja-JP" sz="1100" b="1" dirty="0">
                          <a:effectLst/>
                        </a:rPr>
                        <a:t>2021</a:t>
                      </a:r>
                    </a:p>
                  </a:txBody>
                  <a:tcPr anchor="ctr"/>
                </a:tc>
                <a:extLst>
                  <a:ext uri="{0D108BD9-81ED-4DB2-BD59-A6C34878D82A}">
                    <a16:rowId xmlns:a16="http://schemas.microsoft.com/office/drawing/2014/main" val="3133906787"/>
                  </a:ext>
                </a:extLst>
              </a:tr>
              <a:tr h="451567">
                <a:tc>
                  <a:txBody>
                    <a:bodyPr/>
                    <a:lstStyle/>
                    <a:p>
                      <a:pPr algn="r"/>
                      <a:r>
                        <a:rPr lang="en-US" altLang="ja-JP" sz="1100" b="1" dirty="0">
                          <a:effectLst/>
                        </a:rPr>
                        <a:t>32000000</a:t>
                      </a:r>
                    </a:p>
                  </a:txBody>
                  <a:tcPr anchor="ctr"/>
                </a:tc>
                <a:tc>
                  <a:txBody>
                    <a:bodyPr/>
                    <a:lstStyle/>
                    <a:p>
                      <a:pPr algn="r"/>
                      <a:r>
                        <a:rPr lang="ja-JP" altLang="en-US" sz="1100" b="1" dirty="0">
                          <a:effectLst/>
                        </a:rPr>
                        <a:t>柏尾町</a:t>
                      </a:r>
                    </a:p>
                  </a:txBody>
                  <a:tcPr anchor="ctr"/>
                </a:tc>
                <a:tc>
                  <a:txBody>
                    <a:bodyPr/>
                    <a:lstStyle/>
                    <a:p>
                      <a:pPr algn="r"/>
                      <a:r>
                        <a:rPr lang="en-US" altLang="ja-JP" sz="1100" b="1" dirty="0">
                          <a:effectLst/>
                        </a:rPr>
                        <a:t>24</a:t>
                      </a:r>
                    </a:p>
                  </a:txBody>
                  <a:tcPr anchor="ctr"/>
                </a:tc>
                <a:tc>
                  <a:txBody>
                    <a:bodyPr/>
                    <a:lstStyle/>
                    <a:p>
                      <a:pPr algn="r"/>
                      <a:r>
                        <a:rPr lang="en-US" altLang="ja-JP" sz="1100" b="1" dirty="0">
                          <a:effectLst/>
                        </a:rPr>
                        <a:t>65</a:t>
                      </a:r>
                    </a:p>
                  </a:txBody>
                  <a:tcPr anchor="ctr"/>
                </a:tc>
                <a:tc>
                  <a:txBody>
                    <a:bodyPr/>
                    <a:lstStyle/>
                    <a:p>
                      <a:pPr algn="r"/>
                      <a:r>
                        <a:rPr lang="ja-JP" altLang="en-US" sz="1100" b="1">
                          <a:effectLst/>
                        </a:rPr>
                        <a:t>ほぼ長方形</a:t>
                      </a:r>
                    </a:p>
                  </a:txBody>
                  <a:tcPr anchor="ctr"/>
                </a:tc>
                <a:tc>
                  <a:txBody>
                    <a:bodyPr/>
                    <a:lstStyle/>
                    <a:p>
                      <a:pPr algn="r"/>
                      <a:r>
                        <a:rPr lang="en-US" altLang="ja-JP" sz="1100" b="1" dirty="0">
                          <a:effectLst/>
                        </a:rPr>
                        <a:t>9.0</a:t>
                      </a:r>
                    </a:p>
                  </a:txBody>
                  <a:tcPr anchor="ctr"/>
                </a:tc>
                <a:tc>
                  <a:txBody>
                    <a:bodyPr/>
                    <a:lstStyle/>
                    <a:p>
                      <a:pPr algn="r"/>
                      <a:r>
                        <a:rPr lang="en-US" altLang="ja-JP" sz="1100" b="1" dirty="0">
                          <a:effectLst/>
                        </a:rPr>
                        <a:t>105</a:t>
                      </a:r>
                    </a:p>
                  </a:txBody>
                  <a:tcPr anchor="ctr"/>
                </a:tc>
                <a:tc>
                  <a:txBody>
                    <a:bodyPr/>
                    <a:lstStyle/>
                    <a:p>
                      <a:pPr algn="r"/>
                      <a:r>
                        <a:rPr lang="ja-JP" altLang="en-US" sz="1100" b="1" dirty="0">
                          <a:effectLst/>
                        </a:rPr>
                        <a:t>令和</a:t>
                      </a:r>
                      <a:endParaRPr lang="en-US" altLang="ja-JP" sz="1100" b="1" dirty="0">
                        <a:effectLst/>
                      </a:endParaRPr>
                    </a:p>
                    <a:p>
                      <a:pPr algn="r"/>
                      <a:r>
                        <a:rPr lang="en-US" altLang="ja-JP" sz="1100" b="1" dirty="0">
                          <a:effectLst/>
                        </a:rPr>
                        <a:t>2</a:t>
                      </a:r>
                      <a:r>
                        <a:rPr lang="ja-JP" altLang="en-US" sz="1100" b="1" dirty="0">
                          <a:effectLst/>
                        </a:rPr>
                        <a:t>年</a:t>
                      </a:r>
                    </a:p>
                  </a:txBody>
                  <a:tcPr anchor="ctr"/>
                </a:tc>
                <a:tc>
                  <a:txBody>
                    <a:bodyPr/>
                    <a:lstStyle/>
                    <a:p>
                      <a:pPr algn="r"/>
                      <a:r>
                        <a:rPr lang="en-US" altLang="ja-JP" sz="1100" b="1" dirty="0">
                          <a:effectLst/>
                        </a:rPr>
                        <a:t>0</a:t>
                      </a:r>
                    </a:p>
                  </a:txBody>
                  <a:tcPr anchor="ctr"/>
                </a:tc>
                <a:tc>
                  <a:txBody>
                    <a:bodyPr/>
                    <a:lstStyle/>
                    <a:p>
                      <a:pPr algn="r"/>
                      <a:r>
                        <a:rPr lang="ja-JP" altLang="en-US" sz="1100" b="1">
                          <a:effectLst/>
                        </a:rPr>
                        <a:t>木造</a:t>
                      </a:r>
                    </a:p>
                  </a:txBody>
                  <a:tcPr anchor="ctr"/>
                </a:tc>
                <a:tc>
                  <a:txBody>
                    <a:bodyPr/>
                    <a:lstStyle/>
                    <a:p>
                      <a:pPr algn="r"/>
                      <a:r>
                        <a:rPr lang="ja-JP" altLang="en-US" sz="1100" b="1">
                          <a:effectLst/>
                        </a:rPr>
                        <a:t>北西</a:t>
                      </a:r>
                    </a:p>
                  </a:txBody>
                  <a:tcPr anchor="ctr"/>
                </a:tc>
                <a:tc>
                  <a:txBody>
                    <a:bodyPr/>
                    <a:lstStyle/>
                    <a:p>
                      <a:pPr algn="r"/>
                      <a:r>
                        <a:rPr lang="ja-JP" altLang="en-US" sz="1100" b="1">
                          <a:effectLst/>
                        </a:rPr>
                        <a:t>市道</a:t>
                      </a:r>
                    </a:p>
                  </a:txBody>
                  <a:tcPr anchor="ctr"/>
                </a:tc>
                <a:tc>
                  <a:txBody>
                    <a:bodyPr/>
                    <a:lstStyle/>
                    <a:p>
                      <a:pPr algn="r"/>
                      <a:r>
                        <a:rPr lang="en-US" altLang="ja-JP" sz="1100" b="1" dirty="0">
                          <a:effectLst/>
                        </a:rPr>
                        <a:t>5.00</a:t>
                      </a:r>
                    </a:p>
                  </a:txBody>
                  <a:tcPr anchor="ctr"/>
                </a:tc>
                <a:tc>
                  <a:txBody>
                    <a:bodyPr/>
                    <a:lstStyle/>
                    <a:p>
                      <a:pPr algn="r"/>
                      <a:r>
                        <a:rPr lang="ja-JP" altLang="en-US" sz="1100" b="1">
                          <a:effectLst/>
                        </a:rPr>
                        <a:t>準工業地域</a:t>
                      </a:r>
                    </a:p>
                  </a:txBody>
                  <a:tcPr anchor="ctr"/>
                </a:tc>
                <a:tc>
                  <a:txBody>
                    <a:bodyPr/>
                    <a:lstStyle/>
                    <a:p>
                      <a:pPr algn="r"/>
                      <a:r>
                        <a:rPr lang="en-US" altLang="ja-JP" sz="1100" b="1" dirty="0">
                          <a:effectLst/>
                        </a:rPr>
                        <a:t>60.0</a:t>
                      </a:r>
                    </a:p>
                  </a:txBody>
                  <a:tcPr anchor="ctr"/>
                </a:tc>
                <a:tc>
                  <a:txBody>
                    <a:bodyPr/>
                    <a:lstStyle/>
                    <a:p>
                      <a:pPr algn="r"/>
                      <a:r>
                        <a:rPr lang="en-US" altLang="ja-JP" sz="1100" b="1" dirty="0">
                          <a:effectLst/>
                        </a:rPr>
                        <a:t>200.0</a:t>
                      </a:r>
                    </a:p>
                  </a:txBody>
                  <a:tcPr anchor="ctr"/>
                </a:tc>
                <a:tc>
                  <a:txBody>
                    <a:bodyPr/>
                    <a:lstStyle/>
                    <a:p>
                      <a:pPr algn="r"/>
                      <a:r>
                        <a:rPr lang="en-US" altLang="ja-JP" sz="1100" b="1" dirty="0">
                          <a:effectLst/>
                        </a:rPr>
                        <a:t>2020</a:t>
                      </a:r>
                    </a:p>
                  </a:txBody>
                  <a:tcPr anchor="ctr"/>
                </a:tc>
                <a:extLst>
                  <a:ext uri="{0D108BD9-81ED-4DB2-BD59-A6C34878D82A}">
                    <a16:rowId xmlns:a16="http://schemas.microsoft.com/office/drawing/2014/main" val="1332891417"/>
                  </a:ext>
                </a:extLst>
              </a:tr>
            </a:tbl>
          </a:graphicData>
        </a:graphic>
      </p:graphicFrame>
      <p:sp>
        <p:nvSpPr>
          <p:cNvPr id="15" name="四角形: 角を丸くする 14">
            <a:extLst>
              <a:ext uri="{FF2B5EF4-FFF2-40B4-BE49-F238E27FC236}">
                <a16:creationId xmlns:a16="http://schemas.microsoft.com/office/drawing/2014/main" id="{5172D3E7-6B7D-4145-A367-CCF1B2946D51}"/>
              </a:ext>
            </a:extLst>
          </p:cNvPr>
          <p:cNvSpPr/>
          <p:nvPr/>
        </p:nvSpPr>
        <p:spPr>
          <a:xfrm>
            <a:off x="766763" y="2657172"/>
            <a:ext cx="824645" cy="2514744"/>
          </a:xfrm>
          <a:prstGeom prst="roundRect">
            <a:avLst/>
          </a:prstGeom>
          <a:noFill/>
          <a:ln w="38100">
            <a:solidFill>
              <a:srgbClr val="EB004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16" name="吹き出し: 折線 (強調線付き) 15">
            <a:extLst>
              <a:ext uri="{FF2B5EF4-FFF2-40B4-BE49-F238E27FC236}">
                <a16:creationId xmlns:a16="http://schemas.microsoft.com/office/drawing/2014/main" id="{1FBB6657-765F-4C81-8DC2-C046C2C54EA1}"/>
              </a:ext>
            </a:extLst>
          </p:cNvPr>
          <p:cNvSpPr/>
          <p:nvPr/>
        </p:nvSpPr>
        <p:spPr>
          <a:xfrm>
            <a:off x="1799193" y="5411905"/>
            <a:ext cx="1528354" cy="429815"/>
          </a:xfrm>
          <a:prstGeom prst="accentCallout2">
            <a:avLst>
              <a:gd name="adj1" fmla="val 18750"/>
              <a:gd name="adj2" fmla="val -8333"/>
              <a:gd name="adj3" fmla="val 18750"/>
              <a:gd name="adj4" fmla="val -16667"/>
              <a:gd name="adj5" fmla="val -59919"/>
              <a:gd name="adj6" fmla="val -42292"/>
            </a:avLst>
          </a:prstGeom>
          <a:noFill/>
          <a:ln w="19050">
            <a:solidFill>
              <a:srgbClr val="EB004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r>
              <a:rPr kumimoji="1" lang="ja-JP" altLang="en-US" b="1" dirty="0">
                <a:solidFill>
                  <a:srgbClr val="EB0046"/>
                </a:solidFill>
                <a:latin typeface="+mn-ea"/>
              </a:rPr>
              <a:t>目的変数</a:t>
            </a:r>
            <a:endParaRPr kumimoji="1" lang="en-US" altLang="ja-JP" b="1" dirty="0">
              <a:solidFill>
                <a:srgbClr val="EB0046"/>
              </a:solidFill>
              <a:latin typeface="+mn-ea"/>
            </a:endParaRPr>
          </a:p>
        </p:txBody>
      </p:sp>
      <p:sp>
        <p:nvSpPr>
          <p:cNvPr id="17" name="四角形: 角を丸くする 16">
            <a:extLst>
              <a:ext uri="{FF2B5EF4-FFF2-40B4-BE49-F238E27FC236}">
                <a16:creationId xmlns:a16="http://schemas.microsoft.com/office/drawing/2014/main" id="{6AA2E208-AF79-4523-B38B-9F6BF24BEBA9}"/>
              </a:ext>
            </a:extLst>
          </p:cNvPr>
          <p:cNvSpPr/>
          <p:nvPr/>
        </p:nvSpPr>
        <p:spPr>
          <a:xfrm>
            <a:off x="1626333" y="2619812"/>
            <a:ext cx="2930427" cy="2552104"/>
          </a:xfrm>
          <a:prstGeom prst="roundRect">
            <a:avLst>
              <a:gd name="adj" fmla="val 6515"/>
            </a:avLst>
          </a:prstGeom>
          <a:noFill/>
          <a:ln w="38100">
            <a:solidFill>
              <a:srgbClr val="EB004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18" name="吹き出し: 折線 (強調線付き) 17">
            <a:extLst>
              <a:ext uri="{FF2B5EF4-FFF2-40B4-BE49-F238E27FC236}">
                <a16:creationId xmlns:a16="http://schemas.microsoft.com/office/drawing/2014/main" id="{A0FEC3F6-FF2E-46CF-81A1-B58C91391AF6}"/>
              </a:ext>
            </a:extLst>
          </p:cNvPr>
          <p:cNvSpPr/>
          <p:nvPr/>
        </p:nvSpPr>
        <p:spPr>
          <a:xfrm>
            <a:off x="9514251" y="5423183"/>
            <a:ext cx="1492898" cy="418537"/>
          </a:xfrm>
          <a:prstGeom prst="accentCallout2">
            <a:avLst>
              <a:gd name="adj1" fmla="val 18750"/>
              <a:gd name="adj2" fmla="val -8333"/>
              <a:gd name="adj3" fmla="val 18750"/>
              <a:gd name="adj4" fmla="val -390292"/>
              <a:gd name="adj5" fmla="val -59977"/>
              <a:gd name="adj6" fmla="val -410584"/>
            </a:avLst>
          </a:prstGeom>
          <a:noFill/>
          <a:ln w="19050">
            <a:solidFill>
              <a:srgbClr val="EB004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r>
              <a:rPr kumimoji="1" lang="ja-JP" altLang="en-US" b="1" dirty="0">
                <a:solidFill>
                  <a:srgbClr val="EB0046"/>
                </a:solidFill>
                <a:latin typeface="+mn-ea"/>
              </a:rPr>
              <a:t>説明変数</a:t>
            </a:r>
            <a:endParaRPr kumimoji="1" lang="en-US" altLang="ja-JP" b="1" dirty="0">
              <a:solidFill>
                <a:srgbClr val="EB0046"/>
              </a:solidFill>
              <a:latin typeface="+mn-ea"/>
            </a:endParaRPr>
          </a:p>
        </p:txBody>
      </p:sp>
      <p:sp>
        <p:nvSpPr>
          <p:cNvPr id="19" name="テキスト ボックス 18">
            <a:extLst>
              <a:ext uri="{FF2B5EF4-FFF2-40B4-BE49-F238E27FC236}">
                <a16:creationId xmlns:a16="http://schemas.microsoft.com/office/drawing/2014/main" id="{9EF726F7-49A4-4BEB-9FE1-4F735A5259AE}"/>
              </a:ext>
            </a:extLst>
          </p:cNvPr>
          <p:cNvSpPr txBox="1"/>
          <p:nvPr/>
        </p:nvSpPr>
        <p:spPr>
          <a:xfrm>
            <a:off x="731838" y="5942763"/>
            <a:ext cx="11091871" cy="598625"/>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20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pPr algn="l"/>
            <a:r>
              <a:rPr lang="en-US" altLang="ja-JP" sz="1400" dirty="0"/>
              <a:t>※ </a:t>
            </a:r>
            <a:r>
              <a:rPr lang="ja-JP" altLang="en-US" sz="1400" dirty="0"/>
              <a:t>決定木系のアルゴリズムではダミー変数化は</a:t>
            </a:r>
            <a:r>
              <a:rPr lang="en-US" altLang="ja-JP" sz="1400" dirty="0"/>
              <a:t>One-Hot</a:t>
            </a:r>
            <a:r>
              <a:rPr lang="ja-JP" altLang="en-US" sz="1400" dirty="0"/>
              <a:t>エンコーディングではなく、ラベルエンコーディングという</a:t>
            </a:r>
            <a:endParaRPr lang="en-US" altLang="ja-JP" sz="1400" dirty="0"/>
          </a:p>
          <a:p>
            <a:pPr algn="l"/>
            <a:r>
              <a:rPr lang="ja-JP" altLang="en-US" sz="1400" dirty="0"/>
              <a:t>　 手法を使った方がメモリ消費を抑え、効率的な場合があります。</a:t>
            </a:r>
            <a:endParaRPr lang="en-US" altLang="ja-JP" sz="1400" dirty="0"/>
          </a:p>
        </p:txBody>
      </p:sp>
      <p:sp>
        <p:nvSpPr>
          <p:cNvPr id="11" name="四角形: 角を丸くする 10">
            <a:extLst>
              <a:ext uri="{FF2B5EF4-FFF2-40B4-BE49-F238E27FC236}">
                <a16:creationId xmlns:a16="http://schemas.microsoft.com/office/drawing/2014/main" id="{5B3E8DB0-3B28-429B-B945-D995486F4927}"/>
              </a:ext>
            </a:extLst>
          </p:cNvPr>
          <p:cNvSpPr/>
          <p:nvPr/>
        </p:nvSpPr>
        <p:spPr>
          <a:xfrm>
            <a:off x="6345750" y="2619812"/>
            <a:ext cx="1119777" cy="2552104"/>
          </a:xfrm>
          <a:prstGeom prst="roundRect">
            <a:avLst>
              <a:gd name="adj" fmla="val 6515"/>
            </a:avLst>
          </a:prstGeom>
          <a:noFill/>
          <a:ln w="38100">
            <a:solidFill>
              <a:srgbClr val="EB004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12" name="四角形: 角を丸くする 11">
            <a:extLst>
              <a:ext uri="{FF2B5EF4-FFF2-40B4-BE49-F238E27FC236}">
                <a16:creationId xmlns:a16="http://schemas.microsoft.com/office/drawing/2014/main" id="{63E1E841-AB07-4F0B-948C-50E0C1104BD9}"/>
              </a:ext>
            </a:extLst>
          </p:cNvPr>
          <p:cNvSpPr/>
          <p:nvPr/>
        </p:nvSpPr>
        <p:spPr>
          <a:xfrm>
            <a:off x="5164658" y="2619812"/>
            <a:ext cx="573194" cy="2552104"/>
          </a:xfrm>
          <a:prstGeom prst="roundRect">
            <a:avLst>
              <a:gd name="adj" fmla="val 6515"/>
            </a:avLst>
          </a:prstGeom>
          <a:noFill/>
          <a:ln w="38100">
            <a:solidFill>
              <a:srgbClr val="EB004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13" name="四角形: 角を丸くする 12">
            <a:extLst>
              <a:ext uri="{FF2B5EF4-FFF2-40B4-BE49-F238E27FC236}">
                <a16:creationId xmlns:a16="http://schemas.microsoft.com/office/drawing/2014/main" id="{CE3A720D-8DD1-4E51-B707-58C1107A2544}"/>
              </a:ext>
            </a:extLst>
          </p:cNvPr>
          <p:cNvSpPr/>
          <p:nvPr/>
        </p:nvSpPr>
        <p:spPr>
          <a:xfrm>
            <a:off x="8018938" y="2612741"/>
            <a:ext cx="1368902" cy="2552104"/>
          </a:xfrm>
          <a:prstGeom prst="roundRect">
            <a:avLst>
              <a:gd name="adj" fmla="val 6515"/>
            </a:avLst>
          </a:prstGeom>
          <a:noFill/>
          <a:ln w="38100">
            <a:solidFill>
              <a:srgbClr val="EB004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cxnSp>
        <p:nvCxnSpPr>
          <p:cNvPr id="6" name="直線コネクタ 5">
            <a:extLst>
              <a:ext uri="{FF2B5EF4-FFF2-40B4-BE49-F238E27FC236}">
                <a16:creationId xmlns:a16="http://schemas.microsoft.com/office/drawing/2014/main" id="{60272EEF-12F5-43EC-BF77-F82AD81C5316}"/>
              </a:ext>
            </a:extLst>
          </p:cNvPr>
          <p:cNvCxnSpPr>
            <a:cxnSpLocks/>
          </p:cNvCxnSpPr>
          <p:nvPr/>
        </p:nvCxnSpPr>
        <p:spPr>
          <a:xfrm>
            <a:off x="5451255" y="5189739"/>
            <a:ext cx="325658" cy="315711"/>
          </a:xfrm>
          <a:prstGeom prst="line">
            <a:avLst/>
          </a:prstGeom>
          <a:ln w="19050">
            <a:solidFill>
              <a:srgbClr val="EB0046"/>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20" name="直線コネクタ 19">
            <a:extLst>
              <a:ext uri="{FF2B5EF4-FFF2-40B4-BE49-F238E27FC236}">
                <a16:creationId xmlns:a16="http://schemas.microsoft.com/office/drawing/2014/main" id="{4AAD1A06-CEDC-4964-ACFC-3FF6CD75AAE9}"/>
              </a:ext>
            </a:extLst>
          </p:cNvPr>
          <p:cNvCxnSpPr>
            <a:cxnSpLocks/>
          </p:cNvCxnSpPr>
          <p:nvPr/>
        </p:nvCxnSpPr>
        <p:spPr>
          <a:xfrm>
            <a:off x="6902056" y="5187402"/>
            <a:ext cx="325658" cy="315711"/>
          </a:xfrm>
          <a:prstGeom prst="line">
            <a:avLst/>
          </a:prstGeom>
          <a:ln w="19050">
            <a:solidFill>
              <a:srgbClr val="EB0046"/>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21" name="直線コネクタ 20">
            <a:extLst>
              <a:ext uri="{FF2B5EF4-FFF2-40B4-BE49-F238E27FC236}">
                <a16:creationId xmlns:a16="http://schemas.microsoft.com/office/drawing/2014/main" id="{54884171-545E-4A52-8F44-4CB4CDFEEDD6}"/>
              </a:ext>
            </a:extLst>
          </p:cNvPr>
          <p:cNvCxnSpPr>
            <a:cxnSpLocks/>
          </p:cNvCxnSpPr>
          <p:nvPr/>
        </p:nvCxnSpPr>
        <p:spPr>
          <a:xfrm>
            <a:off x="8703389" y="5182668"/>
            <a:ext cx="325658" cy="315711"/>
          </a:xfrm>
          <a:prstGeom prst="line">
            <a:avLst/>
          </a:prstGeom>
          <a:ln w="19050">
            <a:solidFill>
              <a:srgbClr val="EB0046"/>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563641253"/>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タイトル 1">
            <a:extLst>
              <a:ext uri="{FF2B5EF4-FFF2-40B4-BE49-F238E27FC236}">
                <a16:creationId xmlns:a16="http://schemas.microsoft.com/office/drawing/2014/main" id="{2DA76E4A-E82F-4E3B-913C-6408054281D8}"/>
              </a:ext>
            </a:extLst>
          </p:cNvPr>
          <p:cNvSpPr txBox="1">
            <a:spLocks/>
          </p:cNvSpPr>
          <p:nvPr/>
        </p:nvSpPr>
        <p:spPr bwMode="auto">
          <a:xfrm>
            <a:off x="666514" y="851958"/>
            <a:ext cx="10758723" cy="4826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kumimoji="1" sz="2800" b="1" kern="1200" baseline="0">
                <a:solidFill>
                  <a:schemeClr val="tx1">
                    <a:lumMod val="75000"/>
                    <a:lumOff val="25000"/>
                  </a:schemeClr>
                </a:solidFill>
                <a:latin typeface="メイリオ" panose="020B0604030504040204" pitchFamily="50" charset="-128"/>
                <a:ea typeface="メイリオ" panose="020B0604030504040204" pitchFamily="50" charset="-128"/>
                <a:cs typeface="+mj-cs"/>
              </a:defRPr>
            </a:lvl1pPr>
          </a:lstStyle>
          <a:p>
            <a:r>
              <a:rPr lang="ja-JP" altLang="en-US" sz="3400" spc="150" dirty="0">
                <a:solidFill>
                  <a:srgbClr val="F36C37"/>
                </a:solidFill>
              </a:rPr>
              <a:t>第</a:t>
            </a:r>
            <a:r>
              <a:rPr lang="en-US" altLang="ja-JP" sz="6000" spc="150" dirty="0">
                <a:solidFill>
                  <a:srgbClr val="F36C37"/>
                </a:solidFill>
              </a:rPr>
              <a:t>4</a:t>
            </a:r>
            <a:r>
              <a:rPr lang="ja-JP" altLang="en-US" sz="3400" spc="150" dirty="0">
                <a:solidFill>
                  <a:srgbClr val="F36C37"/>
                </a:solidFill>
              </a:rPr>
              <a:t>章　決定木・ランダムフォレスト </a:t>
            </a:r>
            <a:r>
              <a:rPr lang="en-US" altLang="ja-JP" sz="2400" spc="150" dirty="0">
                <a:solidFill>
                  <a:srgbClr val="F36C37"/>
                </a:solidFill>
              </a:rPr>
              <a:t>- scikit-learn -</a:t>
            </a:r>
            <a:endParaRPr lang="ja-JP" altLang="en-US" sz="3600" spc="150" dirty="0">
              <a:solidFill>
                <a:srgbClr val="F36C37"/>
              </a:solidFill>
            </a:endParaRPr>
          </a:p>
        </p:txBody>
      </p:sp>
      <p:sp>
        <p:nvSpPr>
          <p:cNvPr id="2" name="スライド番号プレースホルダー 1">
            <a:extLst>
              <a:ext uri="{FF2B5EF4-FFF2-40B4-BE49-F238E27FC236}">
                <a16:creationId xmlns:a16="http://schemas.microsoft.com/office/drawing/2014/main" id="{FAA47C63-520D-4F7C-8DAB-2526094CB5B4}"/>
              </a:ext>
            </a:extLst>
          </p:cNvPr>
          <p:cNvSpPr>
            <a:spLocks noGrp="1"/>
          </p:cNvSpPr>
          <p:nvPr>
            <p:ph type="sldNum" sz="quarter" idx="10"/>
          </p:nvPr>
        </p:nvSpPr>
        <p:spPr>
          <a:xfrm>
            <a:off x="9265299" y="6465214"/>
            <a:ext cx="2743200" cy="204403"/>
          </a:xfrm>
        </p:spPr>
        <p:txBody>
          <a:bodyPr/>
          <a:lstStyle/>
          <a:p>
            <a:fld id="{5D750650-B10A-47BF-93C2-E1678438B37A}" type="slidenum">
              <a:rPr kumimoji="1" lang="ja-JP" altLang="en-US" smtClean="0"/>
              <a:pPr/>
              <a:t>234</a:t>
            </a:fld>
            <a:endParaRPr kumimoji="1" lang="ja-JP" altLang="en-US" dirty="0"/>
          </a:p>
        </p:txBody>
      </p:sp>
      <p:sp>
        <p:nvSpPr>
          <p:cNvPr id="9" name="四角形: 角を丸くする 8">
            <a:extLst>
              <a:ext uri="{FF2B5EF4-FFF2-40B4-BE49-F238E27FC236}">
                <a16:creationId xmlns:a16="http://schemas.microsoft.com/office/drawing/2014/main" id="{17C76A4F-9917-404E-810D-D4C278F81FF6}"/>
              </a:ext>
            </a:extLst>
          </p:cNvPr>
          <p:cNvSpPr/>
          <p:nvPr/>
        </p:nvSpPr>
        <p:spPr bwMode="auto">
          <a:xfrm>
            <a:off x="735085" y="1751579"/>
            <a:ext cx="2208068" cy="358390"/>
          </a:xfrm>
          <a:prstGeom prst="roundRect">
            <a:avLst>
              <a:gd name="adj" fmla="val 50000"/>
            </a:avLst>
          </a:prstGeom>
          <a:solidFill>
            <a:srgbClr val="F36C37"/>
          </a:solidFill>
          <a:ln w="19050" algn="ctr">
            <a:noFill/>
            <a:prstDash val="dash"/>
            <a:round/>
            <a:headEnd/>
            <a:tailEnd/>
          </a:ln>
          <a:effectLst/>
        </p:spPr>
        <p:txBody>
          <a:bodyPr wrap="none" lIns="108000" tIns="108000" rtlCol="0" anchor="ctr"/>
          <a:lstStyle/>
          <a:p>
            <a:pPr algn="ctr"/>
            <a:r>
              <a:rPr kumimoji="1" lang="ja-JP" altLang="en-US" b="1" spc="300" dirty="0">
                <a:solidFill>
                  <a:schemeClr val="bg1"/>
                </a:solidFill>
                <a:latin typeface="+mn-ea"/>
              </a:rPr>
              <a:t>章の目次</a:t>
            </a:r>
          </a:p>
        </p:txBody>
      </p:sp>
      <p:sp>
        <p:nvSpPr>
          <p:cNvPr id="10" name="コンテンツ プレースホルダー 5">
            <a:extLst>
              <a:ext uri="{FF2B5EF4-FFF2-40B4-BE49-F238E27FC236}">
                <a16:creationId xmlns:a16="http://schemas.microsoft.com/office/drawing/2014/main" id="{2A231A49-86B3-4817-904B-36C2F1103794}"/>
              </a:ext>
            </a:extLst>
          </p:cNvPr>
          <p:cNvSpPr txBox="1">
            <a:spLocks/>
          </p:cNvSpPr>
          <p:nvPr/>
        </p:nvSpPr>
        <p:spPr>
          <a:xfrm>
            <a:off x="1071378" y="2431708"/>
            <a:ext cx="9083374" cy="2733632"/>
          </a:xfrm>
          <a:prstGeom prst="rect">
            <a:avLst/>
          </a:prstGeom>
        </p:spPr>
        <p:txBody>
          <a:bodyPr vert="horz" lIns="91440" tIns="45720" rIns="91440" bIns="45720" rtlCol="0" anchor="t"/>
          <a:lstStyle>
            <a:defPPr>
              <a:defRPr lang="en-US"/>
            </a:defPPr>
            <a:lvl1pPr marL="0" algn="r" defTabSz="457200" rtl="0" eaLnBrk="1" latinLnBrk="0" hangingPunct="1">
              <a:defRPr sz="900" b="0" kern="1200">
                <a:solidFill>
                  <a:schemeClr val="tx1">
                    <a:lumMod val="50000"/>
                    <a:lumOff val="50000"/>
                  </a:schemeClr>
                </a:solidFill>
                <a:latin typeface="メイリオ" panose="020B0604030504040204" pitchFamily="50" charset="-128"/>
                <a:ea typeface="メイリオ" panose="020B0604030504040204" pitchFamily="50" charset="-128"/>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lnSpc>
                <a:spcPct val="150000"/>
              </a:lnSpc>
            </a:pPr>
            <a:r>
              <a:rPr kumimoji="1" lang="en-US" altLang="ja-JP" sz="2100" b="1" spc="300" dirty="0">
                <a:solidFill>
                  <a:srgbClr val="BFBFBF"/>
                </a:solidFill>
              </a:rPr>
              <a:t>4-1.</a:t>
            </a:r>
            <a:r>
              <a:rPr kumimoji="1" lang="ja-JP" altLang="en-US" sz="2100" b="1" spc="300" dirty="0">
                <a:solidFill>
                  <a:srgbClr val="BFBFBF"/>
                </a:solidFill>
              </a:rPr>
              <a:t>決定木</a:t>
            </a:r>
            <a:endParaRPr kumimoji="1" lang="en-US" altLang="ja-JP" sz="2100" b="1" spc="300" dirty="0">
              <a:solidFill>
                <a:srgbClr val="BFBFBF"/>
              </a:solidFill>
            </a:endParaRPr>
          </a:p>
          <a:p>
            <a:pPr algn="l">
              <a:lnSpc>
                <a:spcPct val="150000"/>
              </a:lnSpc>
            </a:pPr>
            <a:r>
              <a:rPr lang="en-US" altLang="ja-JP" sz="2100" b="1" spc="300" dirty="0">
                <a:solidFill>
                  <a:schemeClr val="tx1">
                    <a:lumMod val="75000"/>
                    <a:lumOff val="25000"/>
                  </a:schemeClr>
                </a:solidFill>
              </a:rPr>
              <a:t>4-2.</a:t>
            </a:r>
            <a:r>
              <a:rPr lang="ja-JP" altLang="en-US" sz="2100" b="1" spc="300" dirty="0">
                <a:solidFill>
                  <a:schemeClr val="tx1">
                    <a:lumMod val="75000"/>
                    <a:lumOff val="25000"/>
                  </a:schemeClr>
                </a:solidFill>
              </a:rPr>
              <a:t>決定木の実装</a:t>
            </a:r>
            <a:endParaRPr lang="en-US" altLang="ja-JP" sz="2100" b="1" spc="300" dirty="0">
              <a:solidFill>
                <a:schemeClr val="tx1">
                  <a:lumMod val="75000"/>
                  <a:lumOff val="25000"/>
                </a:schemeClr>
              </a:solidFill>
            </a:endParaRPr>
          </a:p>
          <a:p>
            <a:pPr algn="l">
              <a:lnSpc>
                <a:spcPct val="150000"/>
              </a:lnSpc>
            </a:pPr>
            <a:r>
              <a:rPr lang="en-US" altLang="ja-JP" sz="2100" b="1" spc="300" dirty="0">
                <a:solidFill>
                  <a:srgbClr val="BFBFBF"/>
                </a:solidFill>
              </a:rPr>
              <a:t>4-3.</a:t>
            </a:r>
            <a:r>
              <a:rPr lang="ja-JP" altLang="en-US" sz="2100" b="1" spc="300" dirty="0">
                <a:solidFill>
                  <a:srgbClr val="BFBFBF"/>
                </a:solidFill>
              </a:rPr>
              <a:t>決定木のパラメータチューニング</a:t>
            </a:r>
            <a:endParaRPr lang="en-US" altLang="ja-JP" sz="2100" b="1" spc="300" dirty="0">
              <a:solidFill>
                <a:srgbClr val="BFBFBF"/>
              </a:solidFill>
            </a:endParaRPr>
          </a:p>
          <a:p>
            <a:pPr algn="l">
              <a:lnSpc>
                <a:spcPct val="150000"/>
              </a:lnSpc>
            </a:pPr>
            <a:r>
              <a:rPr lang="en-US" altLang="ja-JP" sz="2100" b="1" spc="300" dirty="0">
                <a:solidFill>
                  <a:srgbClr val="BFBFBF"/>
                </a:solidFill>
              </a:rPr>
              <a:t>4-4.</a:t>
            </a:r>
            <a:r>
              <a:rPr lang="ja-JP" altLang="en-US" sz="2100" b="1" spc="300" dirty="0">
                <a:solidFill>
                  <a:srgbClr val="BFBFBF"/>
                </a:solidFill>
              </a:rPr>
              <a:t>オプション演習：決定木</a:t>
            </a:r>
            <a:endParaRPr lang="en-US" altLang="ja-JP" sz="2100" b="1" spc="300" dirty="0">
              <a:solidFill>
                <a:srgbClr val="BFBFBF"/>
              </a:solidFill>
            </a:endParaRPr>
          </a:p>
          <a:p>
            <a:pPr algn="l">
              <a:lnSpc>
                <a:spcPct val="150000"/>
              </a:lnSpc>
            </a:pPr>
            <a:r>
              <a:rPr kumimoji="1" lang="en-US" altLang="ja-JP" sz="2100" b="1" spc="300" dirty="0">
                <a:solidFill>
                  <a:srgbClr val="BFBFBF"/>
                </a:solidFill>
              </a:rPr>
              <a:t>4-5.</a:t>
            </a:r>
            <a:r>
              <a:rPr kumimoji="1" lang="ja-JP" altLang="en-US" sz="2100" b="1" spc="300" dirty="0">
                <a:solidFill>
                  <a:srgbClr val="BFBFBF"/>
                </a:solidFill>
              </a:rPr>
              <a:t>ランダムフォレスト</a:t>
            </a:r>
            <a:endParaRPr kumimoji="1" lang="en-US" altLang="ja-JP" sz="2100" b="1" spc="300" dirty="0">
              <a:solidFill>
                <a:srgbClr val="BFBFBF"/>
              </a:solidFill>
            </a:endParaRPr>
          </a:p>
          <a:p>
            <a:pPr algn="l">
              <a:lnSpc>
                <a:spcPct val="150000"/>
              </a:lnSpc>
            </a:pPr>
            <a:r>
              <a:rPr lang="en-US" altLang="ja-JP" sz="2100" b="1" spc="300" dirty="0">
                <a:solidFill>
                  <a:srgbClr val="BFBFBF"/>
                </a:solidFill>
              </a:rPr>
              <a:t>4-6.</a:t>
            </a:r>
            <a:r>
              <a:rPr lang="ja-JP" altLang="en-US" sz="2100" b="1" spc="300" dirty="0">
                <a:solidFill>
                  <a:srgbClr val="BFBFBF"/>
                </a:solidFill>
              </a:rPr>
              <a:t>ランダムフォレストの実装</a:t>
            </a:r>
            <a:endParaRPr lang="en-US" altLang="ja-JP" sz="2100" b="1" spc="300" dirty="0">
              <a:solidFill>
                <a:srgbClr val="BFBFBF"/>
              </a:solidFill>
            </a:endParaRPr>
          </a:p>
          <a:p>
            <a:pPr algn="l">
              <a:lnSpc>
                <a:spcPct val="150000"/>
              </a:lnSpc>
            </a:pPr>
            <a:r>
              <a:rPr lang="en-US" altLang="ja-JP" sz="2100" b="1" spc="300" dirty="0">
                <a:solidFill>
                  <a:srgbClr val="BFBFBF"/>
                </a:solidFill>
              </a:rPr>
              <a:t>4-7.</a:t>
            </a:r>
            <a:r>
              <a:rPr lang="ja-JP" altLang="en-US" sz="2100" b="1" spc="300" dirty="0">
                <a:solidFill>
                  <a:srgbClr val="BFBFBF"/>
                </a:solidFill>
              </a:rPr>
              <a:t>ランダムフォレストのパラメータチューニング</a:t>
            </a:r>
            <a:endParaRPr lang="en-US" altLang="ja-JP" sz="2100" b="1" spc="300" dirty="0">
              <a:solidFill>
                <a:srgbClr val="BFBFBF"/>
              </a:solidFill>
            </a:endParaRPr>
          </a:p>
          <a:p>
            <a:pPr algn="l">
              <a:lnSpc>
                <a:spcPct val="150000"/>
              </a:lnSpc>
            </a:pPr>
            <a:r>
              <a:rPr lang="en-US" altLang="ja-JP" sz="2100" b="1" spc="300" dirty="0">
                <a:solidFill>
                  <a:srgbClr val="BFBFBF"/>
                </a:solidFill>
              </a:rPr>
              <a:t>4-8.</a:t>
            </a:r>
            <a:r>
              <a:rPr lang="ja-JP" altLang="en-US" sz="2100" b="1" spc="300" dirty="0">
                <a:solidFill>
                  <a:srgbClr val="BFBFBF"/>
                </a:solidFill>
              </a:rPr>
              <a:t>オプション演習：ランダムフォレスト</a:t>
            </a:r>
            <a:endParaRPr lang="en-US" altLang="ja-JP" sz="2100" b="1" spc="300" dirty="0">
              <a:solidFill>
                <a:srgbClr val="BFBFBF"/>
              </a:solidFill>
            </a:endParaRPr>
          </a:p>
        </p:txBody>
      </p:sp>
    </p:spTree>
    <p:extLst>
      <p:ext uri="{BB962C8B-B14F-4D97-AF65-F5344CB8AC3E}">
        <p14:creationId xmlns:p14="http://schemas.microsoft.com/office/powerpoint/2010/main" val="2923477479"/>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四角形: 角を丸くする 5">
            <a:extLst>
              <a:ext uri="{FF2B5EF4-FFF2-40B4-BE49-F238E27FC236}">
                <a16:creationId xmlns:a16="http://schemas.microsoft.com/office/drawing/2014/main" id="{915DD971-A22B-40E4-9124-F6E32E9C99DA}"/>
              </a:ext>
            </a:extLst>
          </p:cNvPr>
          <p:cNvSpPr/>
          <p:nvPr/>
        </p:nvSpPr>
        <p:spPr bwMode="auto">
          <a:xfrm>
            <a:off x="746465" y="941642"/>
            <a:ext cx="10678772" cy="477017"/>
          </a:xfrm>
          <a:prstGeom prst="roundRect">
            <a:avLst>
              <a:gd name="adj" fmla="val 7423"/>
            </a:avLst>
          </a:prstGeom>
          <a:solidFill>
            <a:srgbClr val="FEEDE6"/>
          </a:solidFill>
          <a:ln w="19050" algn="ctr">
            <a:noFill/>
            <a:prstDash val="dash"/>
            <a:round/>
            <a:headEnd/>
            <a:tailEnd/>
          </a:ln>
          <a:effectLst/>
        </p:spPr>
        <p:txBody>
          <a:bodyPr wrap="none" lIns="180000" bIns="0" rtlCol="0" anchor="ctr"/>
          <a:lstStyle/>
          <a:p>
            <a:pPr marL="285750" indent="-285750">
              <a:buFont typeface="Wingdings" panose="05000000000000000000" pitchFamily="2" charset="2"/>
              <a:buChar char="n"/>
            </a:pPr>
            <a:r>
              <a:rPr kumimoji="1" lang="ja-JP" altLang="en-US" sz="2000" b="1" dirty="0">
                <a:solidFill>
                  <a:srgbClr val="F36C37"/>
                </a:solidFill>
                <a:latin typeface="+mj-ea"/>
                <a:ea typeface="+mj-ea"/>
              </a:rPr>
              <a:t>決定木を実装する</a:t>
            </a:r>
          </a:p>
        </p:txBody>
      </p:sp>
      <p:sp>
        <p:nvSpPr>
          <p:cNvPr id="7" name="テキスト ボックス 6">
            <a:extLst>
              <a:ext uri="{FF2B5EF4-FFF2-40B4-BE49-F238E27FC236}">
                <a16:creationId xmlns:a16="http://schemas.microsoft.com/office/drawing/2014/main" id="{2F1127E5-9282-4A02-8889-BA620D0A3CE0}"/>
              </a:ext>
            </a:extLst>
          </p:cNvPr>
          <p:cNvSpPr txBox="1"/>
          <p:nvPr/>
        </p:nvSpPr>
        <p:spPr>
          <a:xfrm>
            <a:off x="1038991" y="1657357"/>
            <a:ext cx="10386245" cy="1103939"/>
          </a:xfrm>
          <a:prstGeom prst="rect">
            <a:avLst/>
          </a:prstGeom>
        </p:spPr>
        <p:txBody>
          <a:bodyPr vert="horz" wrap="none" lIns="91440" tIns="45720" rIns="91440" bIns="45720" rtlCol="0">
            <a:noAutofit/>
          </a:bodyPr>
          <a:lstStyle>
            <a:defPPr>
              <a:defRPr lang="en-US"/>
            </a:defPPr>
            <a:lvl1pPr marL="357188" marR="0" indent="-357188" defTabSz="914400" fontAlgn="base">
              <a:lnSpc>
                <a:spcPct val="100000"/>
              </a:lnSpc>
              <a:spcBef>
                <a:spcPts val="0"/>
              </a:spcBef>
              <a:spcAft>
                <a:spcPts val="600"/>
              </a:spcAft>
              <a:buClr>
                <a:schemeClr val="tx1">
                  <a:lumMod val="75000"/>
                  <a:lumOff val="25000"/>
                </a:schemeClr>
              </a:buClr>
              <a:buSzTx/>
              <a:buFont typeface="Wingdings" panose="05000000000000000000" pitchFamily="2" charset="2"/>
              <a:buChar char="n"/>
              <a:tabLst/>
              <a:defRPr kumimoji="1" sz="2000" b="1" baseline="0">
                <a:solidFill>
                  <a:schemeClr val="tx1">
                    <a:lumMod val="75000"/>
                    <a:lumOff val="25000"/>
                  </a:schemeClr>
                </a:solidFill>
                <a:latin typeface="メイリオ" panose="020B0604030504040204" pitchFamily="50" charset="-128"/>
                <a:ea typeface="メイリオ" panose="020B0604030504040204" pitchFamily="50" charset="-128"/>
              </a:defRPr>
            </a:lvl1pPr>
            <a:lvl2pPr marL="742950" marR="0" indent="-285750" defTabSz="914400" fontAlgn="base">
              <a:lnSpc>
                <a:spcPct val="100000"/>
              </a:lnSpc>
              <a:spcBef>
                <a:spcPct val="20000"/>
              </a:spcBef>
              <a:spcAft>
                <a:spcPct val="0"/>
              </a:spcAft>
              <a:buClr>
                <a:schemeClr val="tx1"/>
              </a:buClr>
              <a:buSzTx/>
              <a:buFont typeface="Wingdings" panose="05000000000000000000" pitchFamily="2" charset="2"/>
              <a:buChar char="l"/>
              <a:tabLst/>
              <a:defRPr kumimoji="1" sz="2800" baseline="0">
                <a:solidFill>
                  <a:schemeClr val="tx1">
                    <a:lumMod val="75000"/>
                    <a:lumOff val="25000"/>
                  </a:schemeClr>
                </a:solidFill>
                <a:latin typeface="メイリオ" panose="020B0604030504040204" pitchFamily="50" charset="-128"/>
                <a:ea typeface="メイリオ" panose="020B0604030504040204" pitchFamily="50" charset="-128"/>
              </a:defRPr>
            </a:lvl2pPr>
            <a:lvl3pPr marL="1143000" marR="0" indent="-22860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3pPr>
            <a:lvl4pPr marL="1714500" marR="0" indent="-34290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4pPr>
            <a:lvl5pPr marL="2114550" marR="0" indent="-28575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5pPr>
            <a:lvl6pPr marL="2514600" indent="-228600" defTabSz="914400">
              <a:lnSpc>
                <a:spcPct val="90000"/>
              </a:lnSpc>
              <a:spcBef>
                <a:spcPts val="500"/>
              </a:spcBef>
              <a:buFont typeface="Arial" panose="020B0604020202020204" pitchFamily="34" charset="0"/>
              <a:buChar char="•"/>
              <a:defRPr kumimoji="1"/>
            </a:lvl6pPr>
            <a:lvl7pPr marL="2971800" indent="-228600" defTabSz="914400">
              <a:lnSpc>
                <a:spcPct val="90000"/>
              </a:lnSpc>
              <a:spcBef>
                <a:spcPts val="500"/>
              </a:spcBef>
              <a:buFont typeface="Arial" panose="020B0604020202020204" pitchFamily="34" charset="0"/>
              <a:buChar char="•"/>
              <a:defRPr kumimoji="1"/>
            </a:lvl7pPr>
            <a:lvl8pPr marL="3429000" indent="-228600" defTabSz="914400">
              <a:lnSpc>
                <a:spcPct val="90000"/>
              </a:lnSpc>
              <a:spcBef>
                <a:spcPts val="500"/>
              </a:spcBef>
              <a:buFont typeface="Arial" panose="020B0604020202020204" pitchFamily="34" charset="0"/>
              <a:buChar char="•"/>
              <a:defRPr kumimoji="1"/>
            </a:lvl8pPr>
            <a:lvl9pPr marL="3886200" indent="-228600" defTabSz="914400">
              <a:lnSpc>
                <a:spcPct val="90000"/>
              </a:lnSpc>
              <a:spcBef>
                <a:spcPts val="500"/>
              </a:spcBef>
              <a:buFont typeface="Arial" panose="020B0604020202020204" pitchFamily="34" charset="0"/>
              <a:buChar char="•"/>
              <a:defRPr kumimoji="1"/>
            </a:lvl9pPr>
          </a:lstStyle>
          <a:p>
            <a:pPr>
              <a:buClr>
                <a:srgbClr val="F36C37"/>
              </a:buClr>
              <a:buFont typeface="Wingdings" panose="05000000000000000000" pitchFamily="2" charset="2"/>
              <a:buChar char="l"/>
            </a:pPr>
            <a:r>
              <a:rPr lang="en-US" altLang="ja-JP" sz="1800" dirty="0"/>
              <a:t>scikit-learn</a:t>
            </a:r>
            <a:r>
              <a:rPr lang="ja-JP" altLang="en-US" sz="1800" dirty="0"/>
              <a:t>の決定木モデル</a:t>
            </a:r>
          </a:p>
          <a:p>
            <a:pPr lvl="1">
              <a:buClr>
                <a:srgbClr val="F36C37"/>
              </a:buClr>
            </a:pPr>
            <a:r>
              <a:rPr lang="ja-JP" altLang="en-US" sz="1400" b="1" dirty="0"/>
              <a:t>回帰の場合は、</a:t>
            </a:r>
            <a:r>
              <a:rPr lang="en-US" altLang="ja-JP" sz="1400" b="1" dirty="0"/>
              <a:t>scikit-learn</a:t>
            </a:r>
            <a:r>
              <a:rPr lang="ja-JP" altLang="en-US" sz="1400" b="1" dirty="0"/>
              <a:t>の</a:t>
            </a:r>
            <a:r>
              <a:rPr lang="en-US" altLang="ja-JP" sz="1400" b="1" dirty="0" err="1"/>
              <a:t>linear_model.DecisionTreeRegressor</a:t>
            </a:r>
            <a:r>
              <a:rPr lang="ja-JP" altLang="en-US" sz="1400" b="1" dirty="0"/>
              <a:t>クラスを使用</a:t>
            </a:r>
            <a:endParaRPr lang="en-US" altLang="ja-JP" sz="1400" b="1" dirty="0"/>
          </a:p>
          <a:p>
            <a:pPr lvl="1">
              <a:buClr>
                <a:srgbClr val="F36C37"/>
              </a:buClr>
            </a:pPr>
            <a:r>
              <a:rPr lang="ja-JP" altLang="en-US" sz="1400" b="1" dirty="0"/>
              <a:t>分類の場合は、</a:t>
            </a:r>
            <a:r>
              <a:rPr lang="en-US" altLang="ja-JP" sz="1400" b="1" dirty="0"/>
              <a:t>scikit-learn</a:t>
            </a:r>
            <a:r>
              <a:rPr lang="ja-JP" altLang="en-US" sz="1400" b="1" dirty="0"/>
              <a:t>の</a:t>
            </a:r>
            <a:r>
              <a:rPr lang="en-US" altLang="ja-JP" sz="1400" b="1" dirty="0" err="1"/>
              <a:t>linear_model.DecisionTreeClassifier</a:t>
            </a:r>
            <a:r>
              <a:rPr lang="ja-JP" altLang="en-US" sz="1400" b="1" dirty="0"/>
              <a:t>クラスを使用</a:t>
            </a:r>
            <a:endParaRPr lang="en-US" altLang="ja-JP" sz="1400" b="1" dirty="0"/>
          </a:p>
          <a:p>
            <a:pPr lvl="1">
              <a:buClr>
                <a:srgbClr val="F36C37"/>
              </a:buClr>
            </a:pPr>
            <a:r>
              <a:rPr lang="ja-JP" altLang="en-US" sz="1400" b="1" dirty="0"/>
              <a:t>他のモデル同様に学習、評価に使う各種のメソッドがあらかじめ用意されている</a:t>
            </a:r>
            <a:endParaRPr lang="en-US" altLang="ja-JP" sz="1400" b="1" dirty="0"/>
          </a:p>
        </p:txBody>
      </p:sp>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kumimoji="1" lang="en-US" altLang="ja-JP" dirty="0"/>
              <a:t>4-2-1.</a:t>
            </a:r>
            <a:r>
              <a:rPr lang="ja-JP" altLang="en-US" dirty="0"/>
              <a:t>決定木</a:t>
            </a:r>
            <a:r>
              <a:rPr kumimoji="1" lang="ja-JP" altLang="en-US" dirty="0"/>
              <a:t>をプログラミングする</a:t>
            </a:r>
          </a:p>
        </p:txBody>
      </p:sp>
      <p:sp>
        <p:nvSpPr>
          <p:cNvPr id="5" name="スライド番号プレースホルダー 4">
            <a:extLst>
              <a:ext uri="{FF2B5EF4-FFF2-40B4-BE49-F238E27FC236}">
                <a16:creationId xmlns:a16="http://schemas.microsoft.com/office/drawing/2014/main" id="{C905B90A-465B-402F-BC68-6932C2B00E04}"/>
              </a:ext>
            </a:extLst>
          </p:cNvPr>
          <p:cNvSpPr>
            <a:spLocks noGrp="1"/>
          </p:cNvSpPr>
          <p:nvPr>
            <p:ph type="sldNum" sz="quarter" idx="10"/>
          </p:nvPr>
        </p:nvSpPr>
        <p:spPr/>
        <p:txBody>
          <a:bodyPr/>
          <a:lstStyle/>
          <a:p>
            <a:fld id="{5D750650-B10A-47BF-93C2-E1678438B37A}" type="slidenum">
              <a:rPr kumimoji="1" lang="ja-JP" altLang="en-US" smtClean="0"/>
              <a:pPr/>
              <a:t>235</a:t>
            </a:fld>
            <a:endParaRPr kumimoji="1" lang="ja-JP" altLang="en-US"/>
          </a:p>
        </p:txBody>
      </p:sp>
      <p:sp>
        <p:nvSpPr>
          <p:cNvPr id="12" name="正方形/長方形 11">
            <a:extLst>
              <a:ext uri="{FF2B5EF4-FFF2-40B4-BE49-F238E27FC236}">
                <a16:creationId xmlns:a16="http://schemas.microsoft.com/office/drawing/2014/main" id="{62062C14-5D7C-4D79-8CF4-E782502C7964}"/>
              </a:ext>
            </a:extLst>
          </p:cNvPr>
          <p:cNvSpPr/>
          <p:nvPr/>
        </p:nvSpPr>
        <p:spPr bwMode="auto">
          <a:xfrm>
            <a:off x="766763" y="3132469"/>
            <a:ext cx="10658473" cy="3268313"/>
          </a:xfrm>
          <a:prstGeom prst="rect">
            <a:avLst/>
          </a:prstGeom>
          <a:solidFill>
            <a:srgbClr val="ECECEC"/>
          </a:solidFill>
          <a:ln w="12700">
            <a:noFill/>
          </a:ln>
          <a:effectLst/>
        </p:spPr>
        <p:style>
          <a:lnRef idx="1">
            <a:schemeClr val="accent1"/>
          </a:lnRef>
          <a:fillRef idx="2">
            <a:schemeClr val="accent1"/>
          </a:fillRef>
          <a:effectRef idx="1">
            <a:schemeClr val="accent1"/>
          </a:effectRef>
          <a:fontRef idx="minor">
            <a:schemeClr val="dk1"/>
          </a:fontRef>
        </p:style>
        <p:txBody>
          <a:bodyPr vert="horz" wrap="square" lIns="84406" tIns="42203" rIns="84406" bIns="42203" numCol="1" rtlCol="0" anchor="t" anchorCtr="0" compatLnSpc="1">
            <a:prstTxWarp prst="textNoShape">
              <a:avLst/>
            </a:prstTxWarp>
            <a:normAutofit/>
          </a:bodyPr>
          <a:lstStyle/>
          <a:p>
            <a:r>
              <a:rPr lang="en-US" altLang="ja-JP" sz="1400" dirty="0">
                <a:solidFill>
                  <a:srgbClr val="00879E"/>
                </a:solidFill>
                <a:latin typeface="Meiryo UI" panose="020B0604030504040204" pitchFamily="50" charset="-128"/>
                <a:ea typeface="Meiryo UI" panose="020B0604030504040204" pitchFamily="50" charset="-128"/>
              </a:rPr>
              <a:t>#</a:t>
            </a:r>
            <a:r>
              <a:rPr lang="ja-JP" altLang="en-US" sz="1400" dirty="0">
                <a:solidFill>
                  <a:srgbClr val="00879E"/>
                </a:solidFill>
                <a:latin typeface="Meiryo UI" panose="020B0604030504040204" pitchFamily="50" charset="-128"/>
                <a:ea typeface="Meiryo UI" panose="020B0604030504040204" pitchFamily="50" charset="-128"/>
              </a:rPr>
              <a:t> ライブラリをインポート</a:t>
            </a:r>
            <a:endParaRPr lang="en-US" altLang="ja-JP" sz="1400" dirty="0">
              <a:solidFill>
                <a:srgbClr val="00879E"/>
              </a:solidFill>
              <a:latin typeface="Meiryo UI" panose="020B0604030504040204" pitchFamily="50" charset="-128"/>
              <a:ea typeface="Meiryo UI" panose="020B0604030504040204" pitchFamily="50" charset="-128"/>
            </a:endParaRPr>
          </a:p>
          <a:p>
            <a:r>
              <a:rPr lang="en-US" altLang="ja-JP" sz="1400" b="0" dirty="0">
                <a:solidFill>
                  <a:srgbClr val="AF00DB"/>
                </a:solidFill>
                <a:effectLst/>
                <a:latin typeface="+mn-ea"/>
              </a:rPr>
              <a:t>from</a:t>
            </a:r>
            <a:r>
              <a:rPr lang="en-US" altLang="ja-JP" sz="1400" b="0" dirty="0">
                <a:solidFill>
                  <a:srgbClr val="000000"/>
                </a:solidFill>
                <a:effectLst/>
                <a:latin typeface="+mn-ea"/>
              </a:rPr>
              <a:t> sklearn.tree </a:t>
            </a:r>
            <a:r>
              <a:rPr lang="en-US" altLang="ja-JP" sz="1400" b="0" dirty="0">
                <a:solidFill>
                  <a:srgbClr val="AF00DB"/>
                </a:solidFill>
                <a:effectLst/>
                <a:latin typeface="+mn-ea"/>
              </a:rPr>
              <a:t>import</a:t>
            </a:r>
            <a:r>
              <a:rPr lang="en-US" altLang="ja-JP" sz="1400" b="0" dirty="0">
                <a:solidFill>
                  <a:srgbClr val="000000"/>
                </a:solidFill>
                <a:effectLst/>
                <a:latin typeface="+mn-ea"/>
              </a:rPr>
              <a:t> DecisionTreeRegressor</a:t>
            </a:r>
          </a:p>
          <a:p>
            <a:endParaRPr lang="en-US" altLang="ja-JP" sz="1400" dirty="0">
              <a:latin typeface="Meiryo UI" panose="020B0604030504040204" pitchFamily="50" charset="-128"/>
              <a:ea typeface="Meiryo UI" panose="020B0604030504040204" pitchFamily="50" charset="-128"/>
            </a:endParaRPr>
          </a:p>
          <a:p>
            <a:r>
              <a:rPr lang="en-US" altLang="ja-JP" sz="1400" dirty="0">
                <a:solidFill>
                  <a:srgbClr val="00879E"/>
                </a:solidFill>
                <a:latin typeface="Meiryo UI" panose="020B0604030504040204" pitchFamily="50" charset="-128"/>
                <a:ea typeface="Meiryo UI" panose="020B0604030504040204" pitchFamily="50" charset="-128"/>
              </a:rPr>
              <a:t>#</a:t>
            </a:r>
            <a:r>
              <a:rPr lang="ja-JP" altLang="en-US" sz="1400" dirty="0">
                <a:solidFill>
                  <a:srgbClr val="00879E"/>
                </a:solidFill>
                <a:latin typeface="Meiryo UI" panose="020B0604030504040204" pitchFamily="50" charset="-128"/>
                <a:ea typeface="Meiryo UI" panose="020B0604030504040204" pitchFamily="50" charset="-128"/>
              </a:rPr>
              <a:t> モデルをインスタンス化して変数</a:t>
            </a:r>
            <a:r>
              <a:rPr lang="en-US" altLang="ja-JP" sz="1400" dirty="0">
                <a:solidFill>
                  <a:srgbClr val="00879E"/>
                </a:solidFill>
                <a:latin typeface="Meiryo UI" panose="020B0604030504040204" pitchFamily="50" charset="-128"/>
                <a:ea typeface="Meiryo UI" panose="020B0604030504040204" pitchFamily="50" charset="-128"/>
              </a:rPr>
              <a:t>model</a:t>
            </a:r>
            <a:r>
              <a:rPr lang="ja-JP" altLang="en-US" sz="1400" dirty="0">
                <a:solidFill>
                  <a:srgbClr val="00879E"/>
                </a:solidFill>
                <a:latin typeface="Meiryo UI" panose="020B0604030504040204" pitchFamily="50" charset="-128"/>
                <a:ea typeface="Meiryo UI" panose="020B0604030504040204" pitchFamily="50" charset="-128"/>
              </a:rPr>
              <a:t>へ格納</a:t>
            </a:r>
            <a:endParaRPr lang="en-US" altLang="ja-JP" sz="1400" dirty="0">
              <a:solidFill>
                <a:srgbClr val="00879E"/>
              </a:solidFill>
              <a:latin typeface="Meiryo UI" panose="020B0604030504040204" pitchFamily="50" charset="-128"/>
              <a:ea typeface="Meiryo UI" panose="020B0604030504040204" pitchFamily="50" charset="-128"/>
            </a:endParaRPr>
          </a:p>
          <a:p>
            <a:r>
              <a:rPr lang="en-US" altLang="ja-JP" sz="1400" dirty="0">
                <a:latin typeface="Meiryo UI" panose="020B0604030504040204" pitchFamily="50" charset="-128"/>
                <a:ea typeface="Meiryo UI" panose="020B0604030504040204" pitchFamily="50" charset="-128"/>
              </a:rPr>
              <a:t>model = </a:t>
            </a:r>
            <a:r>
              <a:rPr lang="en-US" altLang="ja-JP" sz="1400" b="0" dirty="0">
                <a:solidFill>
                  <a:srgbClr val="000000"/>
                </a:solidFill>
                <a:effectLst/>
                <a:latin typeface="Meiryo UI" panose="020B0604030504040204" pitchFamily="50" charset="-128"/>
                <a:ea typeface="Meiryo UI" panose="020B0604030504040204" pitchFamily="50" charset="-128"/>
              </a:rPr>
              <a:t>DecisionTreeRegressor </a:t>
            </a:r>
            <a:r>
              <a:rPr lang="en-US" altLang="ja-JP" sz="1400" dirty="0">
                <a:latin typeface="Meiryo UI" panose="020B0604030504040204" pitchFamily="50" charset="-128"/>
                <a:ea typeface="Meiryo UI" panose="020B0604030504040204" pitchFamily="50" charset="-128"/>
              </a:rPr>
              <a:t>(random_state=0)</a:t>
            </a:r>
          </a:p>
          <a:p>
            <a:endParaRPr lang="en-US" altLang="ja-JP" sz="1400" dirty="0">
              <a:solidFill>
                <a:srgbClr val="00879E"/>
              </a:solidFill>
              <a:latin typeface="Meiryo UI" panose="020B0604030504040204" pitchFamily="50" charset="-128"/>
              <a:ea typeface="Meiryo UI" panose="020B0604030504040204" pitchFamily="50" charset="-128"/>
            </a:endParaRPr>
          </a:p>
          <a:p>
            <a:r>
              <a:rPr lang="en-US" altLang="ja-JP" sz="1400" dirty="0">
                <a:solidFill>
                  <a:srgbClr val="00879E"/>
                </a:solidFill>
                <a:latin typeface="Meiryo UI" panose="020B0604030504040204" pitchFamily="50" charset="-128"/>
                <a:ea typeface="Meiryo UI" panose="020B0604030504040204" pitchFamily="50" charset="-128"/>
              </a:rPr>
              <a:t>#</a:t>
            </a:r>
            <a:r>
              <a:rPr lang="ja-JP" altLang="en-US" sz="1400" dirty="0">
                <a:solidFill>
                  <a:srgbClr val="00879E"/>
                </a:solidFill>
                <a:latin typeface="Meiryo UI" panose="020B0604030504040204" pitchFamily="50" charset="-128"/>
                <a:ea typeface="Meiryo UI" panose="020B0604030504040204" pitchFamily="50" charset="-128"/>
              </a:rPr>
              <a:t> メソッド </a:t>
            </a:r>
            <a:r>
              <a:rPr lang="en-US" altLang="ja-JP" sz="1400" dirty="0">
                <a:solidFill>
                  <a:srgbClr val="00879E"/>
                </a:solidFill>
                <a:latin typeface="Meiryo UI" panose="020B0604030504040204" pitchFamily="50" charset="-128"/>
                <a:ea typeface="Meiryo UI" panose="020B0604030504040204" pitchFamily="50" charset="-128"/>
              </a:rPr>
              <a:t>fit(</a:t>
            </a:r>
            <a:r>
              <a:rPr lang="ja-JP" altLang="en-US" sz="1400" dirty="0">
                <a:solidFill>
                  <a:srgbClr val="00879E"/>
                </a:solidFill>
                <a:latin typeface="Meiryo UI" panose="020B0604030504040204" pitchFamily="50" charset="-128"/>
                <a:ea typeface="Meiryo UI" panose="020B0604030504040204" pitchFamily="50" charset="-128"/>
              </a:rPr>
              <a:t>説明変数</a:t>
            </a:r>
            <a:r>
              <a:rPr lang="en-US" altLang="ja-JP" sz="1400" dirty="0">
                <a:solidFill>
                  <a:srgbClr val="00879E"/>
                </a:solidFill>
                <a:latin typeface="Meiryo UI" panose="020B0604030504040204" pitchFamily="50" charset="-128"/>
                <a:ea typeface="Meiryo UI" panose="020B0604030504040204" pitchFamily="50" charset="-128"/>
              </a:rPr>
              <a:t>, </a:t>
            </a:r>
            <a:r>
              <a:rPr lang="ja-JP" altLang="en-US" sz="1400" dirty="0">
                <a:solidFill>
                  <a:srgbClr val="00879E"/>
                </a:solidFill>
                <a:latin typeface="Meiryo UI" panose="020B0604030504040204" pitchFamily="50" charset="-128"/>
                <a:ea typeface="Meiryo UI" panose="020B0604030504040204" pitchFamily="50" charset="-128"/>
              </a:rPr>
              <a:t>目的変数</a:t>
            </a:r>
            <a:r>
              <a:rPr lang="en-US" altLang="ja-JP" sz="1400" dirty="0">
                <a:solidFill>
                  <a:srgbClr val="00879E"/>
                </a:solidFill>
                <a:latin typeface="Meiryo UI" panose="020B0604030504040204" pitchFamily="50" charset="-128"/>
                <a:ea typeface="Meiryo UI" panose="020B0604030504040204" pitchFamily="50" charset="-128"/>
              </a:rPr>
              <a:t>) </a:t>
            </a:r>
            <a:r>
              <a:rPr lang="ja-JP" altLang="en-US" sz="1400" dirty="0">
                <a:solidFill>
                  <a:srgbClr val="00879E"/>
                </a:solidFill>
                <a:latin typeface="Meiryo UI" panose="020B0604030504040204" pitchFamily="50" charset="-128"/>
                <a:ea typeface="Meiryo UI" panose="020B0604030504040204" pitchFamily="50" charset="-128"/>
              </a:rPr>
              <a:t>で学習</a:t>
            </a:r>
            <a:endParaRPr lang="en-US" altLang="ja-JP" sz="1400" dirty="0">
              <a:solidFill>
                <a:srgbClr val="00879E"/>
              </a:solidFill>
              <a:latin typeface="Meiryo UI" panose="020B0604030504040204" pitchFamily="50" charset="-128"/>
              <a:ea typeface="Meiryo UI" panose="020B0604030504040204" pitchFamily="50" charset="-128"/>
            </a:endParaRPr>
          </a:p>
          <a:p>
            <a:r>
              <a:rPr lang="en-US" altLang="ja-JP" sz="1400" dirty="0">
                <a:latin typeface="Meiryo UI" panose="020B0604030504040204" pitchFamily="50" charset="-128"/>
                <a:ea typeface="Meiryo UI" panose="020B0604030504040204" pitchFamily="50" charset="-128"/>
              </a:rPr>
              <a:t>model.fit(train_x, train_y)</a:t>
            </a:r>
          </a:p>
          <a:p>
            <a:endParaRPr lang="en-US" altLang="ja-JP" sz="1400" dirty="0">
              <a:latin typeface="Meiryo UI" panose="020B0604030504040204" pitchFamily="50" charset="-128"/>
              <a:ea typeface="Meiryo UI" panose="020B0604030504040204" pitchFamily="50" charset="-128"/>
            </a:endParaRPr>
          </a:p>
          <a:p>
            <a:r>
              <a:rPr lang="en-US" altLang="ja-JP" sz="1400" dirty="0">
                <a:solidFill>
                  <a:srgbClr val="00879E"/>
                </a:solidFill>
                <a:latin typeface="Meiryo UI" panose="020B0604030504040204" pitchFamily="50" charset="-128"/>
                <a:ea typeface="Meiryo UI" panose="020B0604030504040204" pitchFamily="50" charset="-128"/>
              </a:rPr>
              <a:t>#</a:t>
            </a:r>
            <a:r>
              <a:rPr lang="ja-JP" altLang="en-US" sz="1400" dirty="0">
                <a:solidFill>
                  <a:srgbClr val="00879E"/>
                </a:solidFill>
                <a:latin typeface="Meiryo UI" panose="020B0604030504040204" pitchFamily="50" charset="-128"/>
                <a:ea typeface="Meiryo UI" panose="020B0604030504040204" pitchFamily="50" charset="-128"/>
              </a:rPr>
              <a:t> メソッド </a:t>
            </a:r>
            <a:r>
              <a:rPr lang="en-US" altLang="ja-JP" sz="1400" dirty="0">
                <a:solidFill>
                  <a:srgbClr val="00879E"/>
                </a:solidFill>
                <a:latin typeface="Meiryo UI" panose="020B0604030504040204" pitchFamily="50" charset="-128"/>
                <a:ea typeface="Meiryo UI" panose="020B0604030504040204" pitchFamily="50" charset="-128"/>
              </a:rPr>
              <a:t>predict([</a:t>
            </a:r>
            <a:r>
              <a:rPr lang="ja-JP" altLang="en-US" sz="1400" dirty="0">
                <a:solidFill>
                  <a:srgbClr val="00879E"/>
                </a:solidFill>
                <a:latin typeface="Meiryo UI" panose="020B0604030504040204" pitchFamily="50" charset="-128"/>
                <a:ea typeface="Meiryo UI" panose="020B0604030504040204" pitchFamily="50" charset="-128"/>
              </a:rPr>
              <a:t>説明変数のリスト</a:t>
            </a:r>
            <a:r>
              <a:rPr lang="en-US" altLang="ja-JP" sz="1400" dirty="0">
                <a:solidFill>
                  <a:srgbClr val="00879E"/>
                </a:solidFill>
                <a:latin typeface="Meiryo UI" panose="020B0604030504040204" pitchFamily="50" charset="-128"/>
                <a:ea typeface="Meiryo UI" panose="020B0604030504040204" pitchFamily="50" charset="-128"/>
              </a:rPr>
              <a:t>]) </a:t>
            </a:r>
            <a:r>
              <a:rPr lang="ja-JP" altLang="en-US" sz="1400" dirty="0">
                <a:solidFill>
                  <a:srgbClr val="00879E"/>
                </a:solidFill>
                <a:latin typeface="Meiryo UI" panose="020B0604030504040204" pitchFamily="50" charset="-128"/>
                <a:ea typeface="Meiryo UI" panose="020B0604030504040204" pitchFamily="50" charset="-128"/>
              </a:rPr>
              <a:t>で予測</a:t>
            </a:r>
            <a:endParaRPr lang="en-US" altLang="ja-JP" sz="1400" dirty="0">
              <a:solidFill>
                <a:srgbClr val="00879E"/>
              </a:solidFill>
              <a:latin typeface="Meiryo UI" panose="020B0604030504040204" pitchFamily="50" charset="-128"/>
              <a:ea typeface="Meiryo UI" panose="020B0604030504040204" pitchFamily="50" charset="-128"/>
            </a:endParaRPr>
          </a:p>
          <a:p>
            <a:r>
              <a:rPr lang="en-US" altLang="ja-JP" sz="1400" dirty="0">
                <a:latin typeface="Meiryo UI" panose="020B0604030504040204" pitchFamily="50" charset="-128"/>
                <a:ea typeface="Meiryo UI" panose="020B0604030504040204" pitchFamily="50" charset="-128"/>
              </a:rPr>
              <a:t>prediction = model.predict(train_x)</a:t>
            </a:r>
          </a:p>
          <a:p>
            <a:endParaRPr lang="en-US" altLang="ja-JP" sz="1400" dirty="0">
              <a:latin typeface="Meiryo UI" panose="020B0604030504040204" pitchFamily="50" charset="-128"/>
              <a:ea typeface="Meiryo UI" panose="020B0604030504040204" pitchFamily="50" charset="-128"/>
            </a:endParaRPr>
          </a:p>
          <a:p>
            <a:r>
              <a:rPr lang="en-US" altLang="ja-JP" sz="1400" dirty="0">
                <a:solidFill>
                  <a:srgbClr val="00879E"/>
                </a:solidFill>
                <a:latin typeface="Meiryo UI" panose="020B0604030504040204" pitchFamily="50" charset="-128"/>
                <a:ea typeface="Meiryo UI" panose="020B0604030504040204" pitchFamily="50" charset="-128"/>
              </a:rPr>
              <a:t>#</a:t>
            </a:r>
            <a:r>
              <a:rPr lang="ja-JP" altLang="en-US" sz="1400" dirty="0">
                <a:solidFill>
                  <a:srgbClr val="00879E"/>
                </a:solidFill>
                <a:latin typeface="Meiryo UI" panose="020B0604030504040204" pitchFamily="50" charset="-128"/>
                <a:ea typeface="Meiryo UI" panose="020B0604030504040204" pitchFamily="50" charset="-128"/>
              </a:rPr>
              <a:t> メソッド </a:t>
            </a:r>
            <a:r>
              <a:rPr lang="en-US" altLang="ja-JP" sz="1400" dirty="0">
                <a:solidFill>
                  <a:srgbClr val="00879E"/>
                </a:solidFill>
                <a:latin typeface="Meiryo UI" panose="020B0604030504040204" pitchFamily="50" charset="-128"/>
                <a:ea typeface="Meiryo UI" panose="020B0604030504040204" pitchFamily="50" charset="-128"/>
              </a:rPr>
              <a:t>score(</a:t>
            </a:r>
            <a:r>
              <a:rPr lang="ja-JP" altLang="en-US" sz="1400" dirty="0">
                <a:solidFill>
                  <a:srgbClr val="00879E"/>
                </a:solidFill>
                <a:latin typeface="Meiryo UI" panose="020B0604030504040204" pitchFamily="50" charset="-128"/>
                <a:ea typeface="Meiryo UI" panose="020B0604030504040204" pitchFamily="50" charset="-128"/>
              </a:rPr>
              <a:t>説明変数</a:t>
            </a:r>
            <a:r>
              <a:rPr lang="en-US" altLang="ja-JP" sz="1400" dirty="0">
                <a:solidFill>
                  <a:srgbClr val="00879E"/>
                </a:solidFill>
                <a:latin typeface="Meiryo UI" panose="020B0604030504040204" pitchFamily="50" charset="-128"/>
                <a:ea typeface="Meiryo UI" panose="020B0604030504040204" pitchFamily="50" charset="-128"/>
              </a:rPr>
              <a:t>, </a:t>
            </a:r>
            <a:r>
              <a:rPr lang="ja-JP" altLang="en-US" sz="1400" dirty="0">
                <a:solidFill>
                  <a:srgbClr val="00879E"/>
                </a:solidFill>
                <a:latin typeface="Meiryo UI" panose="020B0604030504040204" pitchFamily="50" charset="-128"/>
                <a:ea typeface="Meiryo UI" panose="020B0604030504040204" pitchFamily="50" charset="-128"/>
              </a:rPr>
              <a:t>目的変数</a:t>
            </a:r>
            <a:r>
              <a:rPr lang="en-US" altLang="ja-JP" sz="1400" dirty="0">
                <a:solidFill>
                  <a:srgbClr val="00879E"/>
                </a:solidFill>
                <a:latin typeface="Meiryo UI" panose="020B0604030504040204" pitchFamily="50" charset="-128"/>
                <a:ea typeface="Meiryo UI" panose="020B0604030504040204" pitchFamily="50" charset="-128"/>
              </a:rPr>
              <a:t>)</a:t>
            </a:r>
            <a:r>
              <a:rPr lang="ja-JP" altLang="en-US" sz="1400" dirty="0">
                <a:solidFill>
                  <a:srgbClr val="00879E"/>
                </a:solidFill>
                <a:latin typeface="Meiryo UI" panose="020B0604030504040204" pitchFamily="50" charset="-128"/>
                <a:ea typeface="Meiryo UI" panose="020B0604030504040204" pitchFamily="50" charset="-128"/>
              </a:rPr>
              <a:t>で予測精度（回帰：決定係数、分類：正解率（</a:t>
            </a:r>
            <a:r>
              <a:rPr lang="en-US" altLang="ja-JP" sz="1400" dirty="0">
                <a:solidFill>
                  <a:srgbClr val="00879E"/>
                </a:solidFill>
                <a:latin typeface="Meiryo UI" panose="020B0604030504040204" pitchFamily="50" charset="-128"/>
                <a:ea typeface="Meiryo UI" panose="020B0604030504040204" pitchFamily="50" charset="-128"/>
              </a:rPr>
              <a:t>Accuracy</a:t>
            </a:r>
            <a:r>
              <a:rPr lang="ja-JP" altLang="en-US" sz="1400" dirty="0">
                <a:solidFill>
                  <a:srgbClr val="00879E"/>
                </a:solidFill>
                <a:latin typeface="Meiryo UI" panose="020B0604030504040204" pitchFamily="50" charset="-128"/>
                <a:ea typeface="Meiryo UI" panose="020B0604030504040204" pitchFamily="50" charset="-128"/>
              </a:rPr>
              <a:t>））を算出</a:t>
            </a:r>
            <a:endParaRPr lang="en-US" altLang="ja-JP" sz="1400" dirty="0">
              <a:solidFill>
                <a:srgbClr val="00879E"/>
              </a:solidFill>
              <a:latin typeface="Meiryo UI" panose="020B0604030504040204" pitchFamily="50" charset="-128"/>
              <a:ea typeface="Meiryo UI" panose="020B0604030504040204" pitchFamily="50" charset="-128"/>
            </a:endParaRPr>
          </a:p>
          <a:p>
            <a:r>
              <a:rPr lang="en-US" altLang="ja-JP" sz="1400" dirty="0">
                <a:latin typeface="Meiryo UI" panose="020B0604030504040204" pitchFamily="50" charset="-128"/>
                <a:ea typeface="Meiryo UI" panose="020B0604030504040204" pitchFamily="50" charset="-128"/>
              </a:rPr>
              <a:t>model.score(train_x, train_y)</a:t>
            </a:r>
          </a:p>
          <a:p>
            <a:endParaRPr lang="en-US" altLang="ja-JP" sz="14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08D9C451-1B40-4A33-9996-57483C2B35FC}"/>
              </a:ext>
            </a:extLst>
          </p:cNvPr>
          <p:cNvSpPr txBox="1"/>
          <p:nvPr/>
        </p:nvSpPr>
        <p:spPr>
          <a:xfrm>
            <a:off x="6219730" y="3429000"/>
            <a:ext cx="4825497" cy="954107"/>
          </a:xfrm>
          <a:prstGeom prst="rect">
            <a:avLst/>
          </a:prstGeom>
          <a:noFill/>
          <a:ln w="57150">
            <a:solidFill>
              <a:schemeClr val="bg2">
                <a:lumMod val="65000"/>
              </a:schemeClr>
            </a:solidFill>
          </a:ln>
        </p:spPr>
        <p:txBody>
          <a:bodyPr wrap="square" rtlCol="0">
            <a:spAutoFit/>
          </a:bodyPr>
          <a:lstStyle/>
          <a:p>
            <a:pPr marL="285750" indent="-285750" defTabSz="914400" fontAlgn="base">
              <a:spcBef>
                <a:spcPct val="0"/>
              </a:spcBef>
              <a:spcAft>
                <a:spcPct val="0"/>
              </a:spcAft>
              <a:buFont typeface="Arial" panose="020B0604020202020204" pitchFamily="34" charset="0"/>
              <a:buChar char="•"/>
            </a:pPr>
            <a:r>
              <a:rPr kumimoji="1" lang="ja-JP" altLang="en-US" sz="1400" dirty="0">
                <a:solidFill>
                  <a:srgbClr val="494949"/>
                </a:solidFill>
                <a:latin typeface="+mn-ea"/>
              </a:rPr>
              <a:t>決定木は木を作成する際に、内部で乱数を使っているため、再現性を得るには乱数を固定する必要がある。モデルの引数に</a:t>
            </a:r>
            <a:r>
              <a:rPr kumimoji="1" lang="en-US" altLang="ja-JP" sz="1400" dirty="0">
                <a:solidFill>
                  <a:srgbClr val="494949"/>
                </a:solidFill>
                <a:latin typeface="+mn-ea"/>
              </a:rPr>
              <a:t>random_state=0</a:t>
            </a:r>
            <a:r>
              <a:rPr kumimoji="1" lang="ja-JP" altLang="en-US" sz="1400" dirty="0">
                <a:solidFill>
                  <a:srgbClr val="494949"/>
                </a:solidFill>
                <a:latin typeface="+mn-ea"/>
              </a:rPr>
              <a:t>を指定して乱数を固定している。</a:t>
            </a:r>
            <a:endParaRPr kumimoji="1" lang="en-US" altLang="ja-JP" sz="1400" dirty="0">
              <a:solidFill>
                <a:srgbClr val="494949"/>
              </a:solidFill>
              <a:latin typeface="+mn-ea"/>
            </a:endParaRPr>
          </a:p>
        </p:txBody>
      </p:sp>
    </p:spTree>
    <p:extLst>
      <p:ext uri="{BB962C8B-B14F-4D97-AF65-F5344CB8AC3E}">
        <p14:creationId xmlns:p14="http://schemas.microsoft.com/office/powerpoint/2010/main" val="1569934402"/>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四角形: 角を丸くする 5">
            <a:extLst>
              <a:ext uri="{FF2B5EF4-FFF2-40B4-BE49-F238E27FC236}">
                <a16:creationId xmlns:a16="http://schemas.microsoft.com/office/drawing/2014/main" id="{915DD971-A22B-40E4-9124-F6E32E9C99DA}"/>
              </a:ext>
            </a:extLst>
          </p:cNvPr>
          <p:cNvSpPr/>
          <p:nvPr/>
        </p:nvSpPr>
        <p:spPr bwMode="auto">
          <a:xfrm>
            <a:off x="746465" y="941642"/>
            <a:ext cx="10678772" cy="477017"/>
          </a:xfrm>
          <a:prstGeom prst="roundRect">
            <a:avLst>
              <a:gd name="adj" fmla="val 7423"/>
            </a:avLst>
          </a:prstGeom>
          <a:solidFill>
            <a:srgbClr val="FEEDE6"/>
          </a:solidFill>
          <a:ln w="19050" algn="ctr">
            <a:noFill/>
            <a:prstDash val="dash"/>
            <a:round/>
            <a:headEnd/>
            <a:tailEnd/>
          </a:ln>
          <a:effectLst/>
        </p:spPr>
        <p:txBody>
          <a:bodyPr wrap="none" lIns="180000" bIns="0" rtlCol="0" anchor="ctr"/>
          <a:lstStyle/>
          <a:p>
            <a:pPr marL="285750" indent="-285750">
              <a:buFont typeface="Wingdings" panose="05000000000000000000" pitchFamily="2" charset="2"/>
              <a:buChar char="n"/>
            </a:pPr>
            <a:r>
              <a:rPr kumimoji="1" lang="ja-JP" altLang="en-US" sz="2000" b="1" dirty="0">
                <a:solidFill>
                  <a:srgbClr val="F36C37"/>
                </a:solidFill>
                <a:latin typeface="+mj-ea"/>
                <a:ea typeface="+mj-ea"/>
              </a:rPr>
              <a:t>決定木の可視化</a:t>
            </a:r>
          </a:p>
        </p:txBody>
      </p:sp>
      <p:sp>
        <p:nvSpPr>
          <p:cNvPr id="7" name="テキスト ボックス 6">
            <a:extLst>
              <a:ext uri="{FF2B5EF4-FFF2-40B4-BE49-F238E27FC236}">
                <a16:creationId xmlns:a16="http://schemas.microsoft.com/office/drawing/2014/main" id="{2F1127E5-9282-4A02-8889-BA620D0A3CE0}"/>
              </a:ext>
            </a:extLst>
          </p:cNvPr>
          <p:cNvSpPr txBox="1"/>
          <p:nvPr/>
        </p:nvSpPr>
        <p:spPr>
          <a:xfrm>
            <a:off x="902877" y="1511518"/>
            <a:ext cx="10386245" cy="1103939"/>
          </a:xfrm>
          <a:prstGeom prst="rect">
            <a:avLst/>
          </a:prstGeom>
        </p:spPr>
        <p:txBody>
          <a:bodyPr vert="horz" wrap="none" lIns="91440" tIns="45720" rIns="91440" bIns="45720" rtlCol="0">
            <a:noAutofit/>
          </a:bodyPr>
          <a:lstStyle>
            <a:defPPr>
              <a:defRPr lang="en-US"/>
            </a:defPPr>
            <a:lvl1pPr marL="357188" marR="0" indent="-357188" defTabSz="914400" fontAlgn="base">
              <a:lnSpc>
                <a:spcPct val="100000"/>
              </a:lnSpc>
              <a:spcBef>
                <a:spcPts val="0"/>
              </a:spcBef>
              <a:spcAft>
                <a:spcPts val="600"/>
              </a:spcAft>
              <a:buClr>
                <a:schemeClr val="tx1">
                  <a:lumMod val="75000"/>
                  <a:lumOff val="25000"/>
                </a:schemeClr>
              </a:buClr>
              <a:buSzTx/>
              <a:buFont typeface="Wingdings" panose="05000000000000000000" pitchFamily="2" charset="2"/>
              <a:buChar char="n"/>
              <a:tabLst/>
              <a:defRPr kumimoji="1" sz="2000" b="1" baseline="0">
                <a:solidFill>
                  <a:schemeClr val="tx1">
                    <a:lumMod val="75000"/>
                    <a:lumOff val="25000"/>
                  </a:schemeClr>
                </a:solidFill>
                <a:latin typeface="メイリオ" panose="020B0604030504040204" pitchFamily="50" charset="-128"/>
                <a:ea typeface="メイリオ" panose="020B0604030504040204" pitchFamily="50" charset="-128"/>
              </a:defRPr>
            </a:lvl1pPr>
            <a:lvl2pPr marL="742950" marR="0" indent="-285750" defTabSz="914400" fontAlgn="base">
              <a:lnSpc>
                <a:spcPct val="100000"/>
              </a:lnSpc>
              <a:spcBef>
                <a:spcPct val="20000"/>
              </a:spcBef>
              <a:spcAft>
                <a:spcPct val="0"/>
              </a:spcAft>
              <a:buClr>
                <a:schemeClr val="tx1"/>
              </a:buClr>
              <a:buSzTx/>
              <a:buFont typeface="Wingdings" panose="05000000000000000000" pitchFamily="2" charset="2"/>
              <a:buChar char="l"/>
              <a:tabLst/>
              <a:defRPr kumimoji="1" sz="2800" baseline="0">
                <a:solidFill>
                  <a:schemeClr val="tx1">
                    <a:lumMod val="75000"/>
                    <a:lumOff val="25000"/>
                  </a:schemeClr>
                </a:solidFill>
                <a:latin typeface="メイリオ" panose="020B0604030504040204" pitchFamily="50" charset="-128"/>
                <a:ea typeface="メイリオ" panose="020B0604030504040204" pitchFamily="50" charset="-128"/>
              </a:defRPr>
            </a:lvl2pPr>
            <a:lvl3pPr marL="1143000" marR="0" indent="-22860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3pPr>
            <a:lvl4pPr marL="1714500" marR="0" indent="-34290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4pPr>
            <a:lvl5pPr marL="2114550" marR="0" indent="-28575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5pPr>
            <a:lvl6pPr marL="2514600" indent="-228600" defTabSz="914400">
              <a:lnSpc>
                <a:spcPct val="90000"/>
              </a:lnSpc>
              <a:spcBef>
                <a:spcPts val="500"/>
              </a:spcBef>
              <a:buFont typeface="Arial" panose="020B0604020202020204" pitchFamily="34" charset="0"/>
              <a:buChar char="•"/>
              <a:defRPr kumimoji="1"/>
            </a:lvl6pPr>
            <a:lvl7pPr marL="2971800" indent="-228600" defTabSz="914400">
              <a:lnSpc>
                <a:spcPct val="90000"/>
              </a:lnSpc>
              <a:spcBef>
                <a:spcPts val="500"/>
              </a:spcBef>
              <a:buFont typeface="Arial" panose="020B0604020202020204" pitchFamily="34" charset="0"/>
              <a:buChar char="•"/>
              <a:defRPr kumimoji="1"/>
            </a:lvl7pPr>
            <a:lvl8pPr marL="3429000" indent="-228600" defTabSz="914400">
              <a:lnSpc>
                <a:spcPct val="90000"/>
              </a:lnSpc>
              <a:spcBef>
                <a:spcPts val="500"/>
              </a:spcBef>
              <a:buFont typeface="Arial" panose="020B0604020202020204" pitchFamily="34" charset="0"/>
              <a:buChar char="•"/>
              <a:defRPr kumimoji="1"/>
            </a:lvl8pPr>
            <a:lvl9pPr marL="3886200" indent="-228600" defTabSz="914400">
              <a:lnSpc>
                <a:spcPct val="90000"/>
              </a:lnSpc>
              <a:spcBef>
                <a:spcPts val="500"/>
              </a:spcBef>
              <a:buFont typeface="Arial" panose="020B0604020202020204" pitchFamily="34" charset="0"/>
              <a:buChar char="•"/>
              <a:defRPr kumimoji="1"/>
            </a:lvl9pPr>
          </a:lstStyle>
          <a:p>
            <a:pPr>
              <a:buClr>
                <a:srgbClr val="F36C37"/>
              </a:buClr>
              <a:buFont typeface="Wingdings" panose="05000000000000000000" pitchFamily="2" charset="2"/>
              <a:buChar char="l"/>
            </a:pPr>
            <a:r>
              <a:rPr lang="ja-JP" altLang="en-US" sz="1400" dirty="0"/>
              <a:t>決定木は学習により作成された木を可視化して、どのようなプロセスで予測が行われるのか確認することができる。</a:t>
            </a:r>
            <a:endParaRPr lang="en-US" altLang="ja-JP" sz="1400" dirty="0"/>
          </a:p>
          <a:p>
            <a:pPr>
              <a:buClr>
                <a:srgbClr val="F36C37"/>
              </a:buClr>
              <a:buFont typeface="Wingdings" panose="05000000000000000000" pitchFamily="2" charset="2"/>
              <a:buChar char="l"/>
            </a:pPr>
            <a:r>
              <a:rPr lang="ja-JP" altLang="en-US" sz="1400" dirty="0"/>
              <a:t>可視化に使うライブラリは以下のようなものがよく使われる。</a:t>
            </a:r>
            <a:br>
              <a:rPr lang="en-US" altLang="ja-JP" sz="1400" dirty="0"/>
            </a:br>
            <a:r>
              <a:rPr lang="ja-JP" altLang="en-US" sz="1400" dirty="0"/>
              <a:t>今回は</a:t>
            </a:r>
            <a:r>
              <a:rPr lang="en-US" altLang="ja-JP" sz="1400" dirty="0"/>
              <a:t>matplotlib</a:t>
            </a:r>
            <a:r>
              <a:rPr lang="ja-JP" altLang="en-US" sz="1400" dirty="0"/>
              <a:t>を内部で用いている、</a:t>
            </a:r>
            <a:r>
              <a:rPr lang="en-US" altLang="ja-JP" sz="1400" dirty="0"/>
              <a:t>scikit-learn</a:t>
            </a:r>
            <a:r>
              <a:rPr lang="ja-JP" altLang="en-US" sz="1400" dirty="0"/>
              <a:t>の</a:t>
            </a:r>
            <a:r>
              <a:rPr lang="en-US" altLang="ja-JP" sz="1400" dirty="0">
                <a:solidFill>
                  <a:srgbClr val="F36C37"/>
                </a:solidFill>
              </a:rPr>
              <a:t>plot_tree</a:t>
            </a:r>
            <a:r>
              <a:rPr lang="ja-JP" altLang="en-US" sz="1400" dirty="0"/>
              <a:t>メソッドを用います。</a:t>
            </a:r>
            <a:endParaRPr lang="en-US" altLang="ja-JP" sz="1400" dirty="0"/>
          </a:p>
          <a:p>
            <a:pPr lvl="1">
              <a:buClr>
                <a:srgbClr val="F36C37"/>
              </a:buClr>
            </a:pPr>
            <a:r>
              <a:rPr lang="en-US" altLang="ja-JP" sz="1200" b="1" dirty="0"/>
              <a:t>scikit-learn</a:t>
            </a:r>
            <a:r>
              <a:rPr lang="ja-JP" altLang="en-US" sz="1200" b="1" dirty="0"/>
              <a:t>の</a:t>
            </a:r>
            <a:r>
              <a:rPr lang="en-US" altLang="ja-JP" sz="1200" b="1" dirty="0"/>
              <a:t>sklearn.tree.plot_tree</a:t>
            </a:r>
          </a:p>
          <a:p>
            <a:pPr lvl="1">
              <a:buClr>
                <a:srgbClr val="F36C37"/>
              </a:buClr>
            </a:pPr>
            <a:r>
              <a:rPr lang="en-US" altLang="ja-JP" sz="1200" b="1" dirty="0"/>
              <a:t>Graphviz</a:t>
            </a:r>
          </a:p>
          <a:p>
            <a:pPr lvl="1">
              <a:buClr>
                <a:srgbClr val="F36C37"/>
              </a:buClr>
            </a:pPr>
            <a:r>
              <a:rPr lang="en-US" altLang="ja-JP" sz="1200" b="1" dirty="0"/>
              <a:t>dtreeviz</a:t>
            </a:r>
            <a:endParaRPr lang="ja-JP" altLang="en-US" sz="1200" b="1" dirty="0"/>
          </a:p>
          <a:p>
            <a:pPr>
              <a:buClr>
                <a:srgbClr val="F36C37"/>
              </a:buClr>
              <a:buFont typeface="Wingdings" panose="05000000000000000000" pitchFamily="2" charset="2"/>
              <a:buChar char="l"/>
            </a:pPr>
            <a:endParaRPr lang="ja-JP" altLang="en-US" sz="1400" dirty="0"/>
          </a:p>
        </p:txBody>
      </p:sp>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kumimoji="1" lang="en-US" altLang="ja-JP" dirty="0"/>
              <a:t>4-2-2.</a:t>
            </a:r>
            <a:r>
              <a:rPr lang="ja-JP" altLang="en-US" dirty="0"/>
              <a:t>決定木を可視化</a:t>
            </a:r>
            <a:r>
              <a:rPr kumimoji="1" lang="ja-JP" altLang="en-US" dirty="0"/>
              <a:t>する</a:t>
            </a:r>
          </a:p>
        </p:txBody>
      </p:sp>
      <p:sp>
        <p:nvSpPr>
          <p:cNvPr id="5" name="スライド番号プレースホルダー 4">
            <a:extLst>
              <a:ext uri="{FF2B5EF4-FFF2-40B4-BE49-F238E27FC236}">
                <a16:creationId xmlns:a16="http://schemas.microsoft.com/office/drawing/2014/main" id="{C905B90A-465B-402F-BC68-6932C2B00E04}"/>
              </a:ext>
            </a:extLst>
          </p:cNvPr>
          <p:cNvSpPr>
            <a:spLocks noGrp="1"/>
          </p:cNvSpPr>
          <p:nvPr>
            <p:ph type="sldNum" sz="quarter" idx="10"/>
          </p:nvPr>
        </p:nvSpPr>
        <p:spPr/>
        <p:txBody>
          <a:bodyPr/>
          <a:lstStyle/>
          <a:p>
            <a:fld id="{5D750650-B10A-47BF-93C2-E1678438B37A}" type="slidenum">
              <a:rPr kumimoji="1" lang="ja-JP" altLang="en-US" smtClean="0"/>
              <a:pPr/>
              <a:t>236</a:t>
            </a:fld>
            <a:endParaRPr kumimoji="1" lang="ja-JP" altLang="en-US"/>
          </a:p>
        </p:txBody>
      </p:sp>
      <p:sp>
        <p:nvSpPr>
          <p:cNvPr id="12" name="正方形/長方形 11">
            <a:extLst>
              <a:ext uri="{FF2B5EF4-FFF2-40B4-BE49-F238E27FC236}">
                <a16:creationId xmlns:a16="http://schemas.microsoft.com/office/drawing/2014/main" id="{62062C14-5D7C-4D79-8CF4-E782502C7964}"/>
              </a:ext>
            </a:extLst>
          </p:cNvPr>
          <p:cNvSpPr/>
          <p:nvPr/>
        </p:nvSpPr>
        <p:spPr bwMode="auto">
          <a:xfrm>
            <a:off x="766763" y="3710354"/>
            <a:ext cx="10658473" cy="2690428"/>
          </a:xfrm>
          <a:prstGeom prst="rect">
            <a:avLst/>
          </a:prstGeom>
          <a:solidFill>
            <a:srgbClr val="ECECEC"/>
          </a:solidFill>
          <a:ln w="12700">
            <a:noFill/>
          </a:ln>
          <a:effectLst/>
        </p:spPr>
        <p:style>
          <a:lnRef idx="1">
            <a:schemeClr val="accent1"/>
          </a:lnRef>
          <a:fillRef idx="2">
            <a:schemeClr val="accent1"/>
          </a:fillRef>
          <a:effectRef idx="1">
            <a:schemeClr val="accent1"/>
          </a:effectRef>
          <a:fontRef idx="minor">
            <a:schemeClr val="dk1"/>
          </a:fontRef>
        </p:style>
        <p:txBody>
          <a:bodyPr vert="horz" wrap="square" lIns="84406" tIns="42203" rIns="84406" bIns="42203" numCol="1" rtlCol="0" anchor="t" anchorCtr="0" compatLnSpc="1">
            <a:prstTxWarp prst="textNoShape">
              <a:avLst/>
            </a:prstTxWarp>
            <a:normAutofit/>
          </a:bodyPr>
          <a:lstStyle/>
          <a:p>
            <a:r>
              <a:rPr lang="en-US" altLang="ja-JP" sz="1400" dirty="0">
                <a:solidFill>
                  <a:srgbClr val="00879E"/>
                </a:solidFill>
                <a:latin typeface="Meiryo UI" panose="020B0604030504040204" pitchFamily="50" charset="-128"/>
                <a:ea typeface="Meiryo UI" panose="020B0604030504040204" pitchFamily="50" charset="-128"/>
              </a:rPr>
              <a:t># matplotlib</a:t>
            </a:r>
            <a:r>
              <a:rPr lang="ja-JP" altLang="en-US" sz="1400" dirty="0">
                <a:solidFill>
                  <a:srgbClr val="00879E"/>
                </a:solidFill>
                <a:latin typeface="Meiryo UI" panose="020B0604030504040204" pitchFamily="50" charset="-128"/>
                <a:ea typeface="Meiryo UI" panose="020B0604030504040204" pitchFamily="50" charset="-128"/>
              </a:rPr>
              <a:t>で画像サイズの調整（横幅、縦幅）</a:t>
            </a:r>
          </a:p>
          <a:p>
            <a:r>
              <a:rPr lang="en-US" altLang="ja-JP" sz="1400" dirty="0">
                <a:solidFill>
                  <a:srgbClr val="494949"/>
                </a:solidFill>
                <a:latin typeface="Meiryo UI" panose="020B0604030504040204" pitchFamily="50" charset="-128"/>
                <a:ea typeface="Meiryo UI" panose="020B0604030504040204" pitchFamily="50" charset="-128"/>
              </a:rPr>
              <a:t>plt.figure(figsize=(45,10))</a:t>
            </a:r>
          </a:p>
          <a:p>
            <a:r>
              <a:rPr lang="en-US" altLang="ja-JP" sz="1400" dirty="0">
                <a:solidFill>
                  <a:srgbClr val="00879E"/>
                </a:solidFill>
                <a:latin typeface="Meiryo UI" panose="020B0604030504040204" pitchFamily="50" charset="-128"/>
                <a:ea typeface="Meiryo UI" panose="020B0604030504040204" pitchFamily="50" charset="-128"/>
              </a:rPr>
              <a:t># </a:t>
            </a:r>
            <a:r>
              <a:rPr lang="ja-JP" altLang="en-US" sz="1400" dirty="0">
                <a:solidFill>
                  <a:srgbClr val="00879E"/>
                </a:solidFill>
                <a:latin typeface="Meiryo UI" panose="020B0604030504040204" pitchFamily="50" charset="-128"/>
                <a:ea typeface="Meiryo UI" panose="020B0604030504040204" pitchFamily="50" charset="-128"/>
              </a:rPr>
              <a:t>描画と設定</a:t>
            </a:r>
          </a:p>
          <a:p>
            <a:r>
              <a:rPr lang="en-US" altLang="ja-JP" sz="1400" dirty="0">
                <a:solidFill>
                  <a:srgbClr val="494949"/>
                </a:solidFill>
                <a:latin typeface="Meiryo UI" panose="020B0604030504040204" pitchFamily="50" charset="-128"/>
                <a:ea typeface="Meiryo UI" panose="020B0604030504040204" pitchFamily="50" charset="-128"/>
              </a:rPr>
              <a:t>plot_tree(</a:t>
            </a:r>
          </a:p>
          <a:p>
            <a:r>
              <a:rPr lang="en-US" altLang="ja-JP" sz="1400" dirty="0">
                <a:solidFill>
                  <a:srgbClr val="00879E"/>
                </a:solidFill>
                <a:latin typeface="Meiryo UI" panose="020B0604030504040204" pitchFamily="50" charset="-128"/>
                <a:ea typeface="Meiryo UI" panose="020B0604030504040204" pitchFamily="50" charset="-128"/>
              </a:rPr>
              <a:t>    </a:t>
            </a:r>
            <a:r>
              <a:rPr lang="en-US" altLang="ja-JP" sz="1400" dirty="0">
                <a:solidFill>
                  <a:srgbClr val="494949"/>
                </a:solidFill>
                <a:latin typeface="Meiryo UI" panose="020B0604030504040204" pitchFamily="50" charset="-128"/>
                <a:ea typeface="Meiryo UI" panose="020B0604030504040204" pitchFamily="50" charset="-128"/>
              </a:rPr>
              <a:t>model, 							</a:t>
            </a:r>
            <a:r>
              <a:rPr lang="en-US" altLang="ja-JP" sz="1400" dirty="0">
                <a:solidFill>
                  <a:srgbClr val="00879E"/>
                </a:solidFill>
                <a:latin typeface="Meiryo UI" panose="020B0604030504040204" pitchFamily="50" charset="-128"/>
                <a:ea typeface="Meiryo UI" panose="020B0604030504040204" pitchFamily="50" charset="-128"/>
              </a:rPr>
              <a:t># </a:t>
            </a:r>
            <a:r>
              <a:rPr lang="ja-JP" altLang="en-US" sz="1400" dirty="0">
                <a:solidFill>
                  <a:srgbClr val="00879E"/>
                </a:solidFill>
                <a:latin typeface="Meiryo UI" panose="020B0604030504040204" pitchFamily="50" charset="-128"/>
                <a:ea typeface="Meiryo UI" panose="020B0604030504040204" pitchFamily="50" charset="-128"/>
              </a:rPr>
              <a:t>可視化するモデルを指定</a:t>
            </a:r>
          </a:p>
          <a:p>
            <a:r>
              <a:rPr lang="ja-JP" altLang="en-US" sz="1400" dirty="0">
                <a:solidFill>
                  <a:srgbClr val="00879E"/>
                </a:solidFill>
                <a:latin typeface="Meiryo UI" panose="020B0604030504040204" pitchFamily="50" charset="-128"/>
                <a:ea typeface="Meiryo UI" panose="020B0604030504040204" pitchFamily="50" charset="-128"/>
              </a:rPr>
              <a:t>    </a:t>
            </a:r>
            <a:r>
              <a:rPr lang="en-US" altLang="ja-JP" sz="1400" dirty="0">
                <a:solidFill>
                  <a:srgbClr val="494949"/>
                </a:solidFill>
                <a:latin typeface="Meiryo UI" panose="020B0604030504040204" pitchFamily="50" charset="-128"/>
                <a:ea typeface="Meiryo UI" panose="020B0604030504040204" pitchFamily="50" charset="-128"/>
              </a:rPr>
              <a:t>max_depth=6, 					</a:t>
            </a:r>
            <a:r>
              <a:rPr lang="en-US" altLang="ja-JP" sz="1400" dirty="0">
                <a:solidFill>
                  <a:srgbClr val="00879E"/>
                </a:solidFill>
                <a:latin typeface="Meiryo UI" panose="020B0604030504040204" pitchFamily="50" charset="-128"/>
                <a:ea typeface="Meiryo UI" panose="020B0604030504040204" pitchFamily="50" charset="-128"/>
              </a:rPr>
              <a:t># </a:t>
            </a:r>
            <a:r>
              <a:rPr lang="ja-JP" altLang="en-US" sz="1400" dirty="0">
                <a:solidFill>
                  <a:srgbClr val="00879E"/>
                </a:solidFill>
                <a:latin typeface="Meiryo UI" panose="020B0604030504040204" pitchFamily="50" charset="-128"/>
                <a:ea typeface="Meiryo UI" panose="020B0604030504040204" pitchFamily="50" charset="-128"/>
              </a:rPr>
              <a:t>可視化する木の深さ</a:t>
            </a:r>
          </a:p>
          <a:p>
            <a:r>
              <a:rPr lang="ja-JP" altLang="en-US" sz="1400" dirty="0">
                <a:solidFill>
                  <a:srgbClr val="00879E"/>
                </a:solidFill>
                <a:latin typeface="Meiryo UI" panose="020B0604030504040204" pitchFamily="50" charset="-128"/>
                <a:ea typeface="Meiryo UI" panose="020B0604030504040204" pitchFamily="50" charset="-128"/>
              </a:rPr>
              <a:t>    </a:t>
            </a:r>
            <a:r>
              <a:rPr lang="en-US" altLang="ja-JP" sz="1400" dirty="0">
                <a:solidFill>
                  <a:srgbClr val="494949"/>
                </a:solidFill>
                <a:latin typeface="Meiryo UI" panose="020B0604030504040204" pitchFamily="50" charset="-128"/>
                <a:ea typeface="Meiryo UI" panose="020B0604030504040204" pitchFamily="50" charset="-128"/>
              </a:rPr>
              <a:t>feature_names = train_x.columns, 	</a:t>
            </a:r>
            <a:r>
              <a:rPr lang="en-US" altLang="ja-JP" sz="1400" dirty="0">
                <a:solidFill>
                  <a:srgbClr val="00879E"/>
                </a:solidFill>
                <a:latin typeface="Meiryo UI" panose="020B0604030504040204" pitchFamily="50" charset="-128"/>
                <a:ea typeface="Meiryo UI" panose="020B0604030504040204" pitchFamily="50" charset="-128"/>
              </a:rPr>
              <a:t># </a:t>
            </a:r>
            <a:r>
              <a:rPr lang="ja-JP" altLang="en-US" sz="1400" dirty="0">
                <a:solidFill>
                  <a:srgbClr val="00879E"/>
                </a:solidFill>
                <a:latin typeface="Meiryo UI" panose="020B0604030504040204" pitchFamily="50" charset="-128"/>
                <a:ea typeface="Meiryo UI" panose="020B0604030504040204" pitchFamily="50" charset="-128"/>
              </a:rPr>
              <a:t>分割するときの説明変数名を設定</a:t>
            </a:r>
          </a:p>
          <a:p>
            <a:r>
              <a:rPr lang="ja-JP" altLang="en-US" sz="1400" dirty="0">
                <a:solidFill>
                  <a:srgbClr val="00879E"/>
                </a:solidFill>
                <a:latin typeface="Meiryo UI" panose="020B0604030504040204" pitchFamily="50" charset="-128"/>
                <a:ea typeface="Meiryo UI" panose="020B0604030504040204" pitchFamily="50" charset="-128"/>
              </a:rPr>
              <a:t>    </a:t>
            </a:r>
            <a:r>
              <a:rPr lang="en-US" altLang="ja-JP" sz="1400" dirty="0">
                <a:solidFill>
                  <a:srgbClr val="494949"/>
                </a:solidFill>
                <a:latin typeface="Meiryo UI" panose="020B0604030504040204" pitchFamily="50" charset="-128"/>
                <a:ea typeface="Meiryo UI" panose="020B0604030504040204" pitchFamily="50" charset="-128"/>
              </a:rPr>
              <a:t>filled=True, 						</a:t>
            </a:r>
            <a:r>
              <a:rPr lang="en-US" altLang="ja-JP" sz="1400" dirty="0">
                <a:solidFill>
                  <a:srgbClr val="00879E"/>
                </a:solidFill>
                <a:latin typeface="Meiryo UI" panose="020B0604030504040204" pitchFamily="50" charset="-128"/>
                <a:ea typeface="Meiryo UI" panose="020B0604030504040204" pitchFamily="50" charset="-128"/>
              </a:rPr>
              <a:t># </a:t>
            </a:r>
            <a:r>
              <a:rPr lang="ja-JP" altLang="en-US" sz="1400" dirty="0">
                <a:solidFill>
                  <a:srgbClr val="00879E"/>
                </a:solidFill>
                <a:latin typeface="Meiryo UI" panose="020B0604030504040204" pitchFamily="50" charset="-128"/>
                <a:ea typeface="Meiryo UI" panose="020B0604030504040204" pitchFamily="50" charset="-128"/>
              </a:rPr>
              <a:t>色を付ける場合は</a:t>
            </a:r>
            <a:r>
              <a:rPr lang="en-US" altLang="ja-JP" sz="1400" dirty="0">
                <a:solidFill>
                  <a:srgbClr val="00879E"/>
                </a:solidFill>
                <a:latin typeface="Meiryo UI" panose="020B0604030504040204" pitchFamily="50" charset="-128"/>
                <a:ea typeface="Meiryo UI" panose="020B0604030504040204" pitchFamily="50" charset="-128"/>
              </a:rPr>
              <a:t>True</a:t>
            </a:r>
          </a:p>
          <a:p>
            <a:r>
              <a:rPr lang="en-US" altLang="ja-JP" sz="1400" dirty="0">
                <a:solidFill>
                  <a:srgbClr val="00879E"/>
                </a:solidFill>
                <a:latin typeface="Meiryo UI" panose="020B0604030504040204" pitchFamily="50" charset="-128"/>
                <a:ea typeface="Meiryo UI" panose="020B0604030504040204" pitchFamily="50" charset="-128"/>
              </a:rPr>
              <a:t>    </a:t>
            </a:r>
            <a:r>
              <a:rPr lang="en-US" altLang="ja-JP" sz="1400" dirty="0">
                <a:solidFill>
                  <a:srgbClr val="494949"/>
                </a:solidFill>
                <a:latin typeface="Meiryo UI" panose="020B0604030504040204" pitchFamily="50" charset="-128"/>
                <a:ea typeface="Meiryo UI" panose="020B0604030504040204" pitchFamily="50" charset="-128"/>
              </a:rPr>
              <a:t>fontsize=12,</a:t>
            </a:r>
          </a:p>
          <a:p>
            <a:r>
              <a:rPr lang="en-US" altLang="ja-JP" sz="1400" dirty="0">
                <a:solidFill>
                  <a:srgbClr val="00879E"/>
                </a:solidFill>
                <a:latin typeface="Meiryo UI" panose="020B0604030504040204" pitchFamily="50" charset="-128"/>
                <a:ea typeface="Meiryo UI" panose="020B0604030504040204" pitchFamily="50" charset="-128"/>
              </a:rPr>
              <a:t>    </a:t>
            </a:r>
            <a:r>
              <a:rPr lang="en-US" altLang="ja-JP" sz="1400" dirty="0">
                <a:solidFill>
                  <a:srgbClr val="494949"/>
                </a:solidFill>
                <a:latin typeface="Meiryo UI" panose="020B0604030504040204" pitchFamily="50" charset="-128"/>
                <a:ea typeface="Meiryo UI" panose="020B0604030504040204" pitchFamily="50" charset="-128"/>
              </a:rPr>
              <a:t>impurity=False</a:t>
            </a:r>
            <a:r>
              <a:rPr lang="en-US" altLang="ja-JP" sz="1400" dirty="0">
                <a:solidFill>
                  <a:srgbClr val="00879E"/>
                </a:solidFill>
                <a:latin typeface="Meiryo UI" panose="020B0604030504040204" pitchFamily="50" charset="-128"/>
                <a:ea typeface="Meiryo UI" panose="020B0604030504040204" pitchFamily="50" charset="-128"/>
              </a:rPr>
              <a:t> 					# </a:t>
            </a:r>
            <a:r>
              <a:rPr lang="ja-JP" altLang="en-US" sz="1400" dirty="0">
                <a:solidFill>
                  <a:srgbClr val="00879E"/>
                </a:solidFill>
                <a:latin typeface="Meiryo UI" panose="020B0604030504040204" pitchFamily="50" charset="-128"/>
                <a:ea typeface="Meiryo UI" panose="020B0604030504040204" pitchFamily="50" charset="-128"/>
              </a:rPr>
              <a:t>ジニ不純度</a:t>
            </a:r>
            <a:r>
              <a:rPr lang="en-US" altLang="ja-JP" sz="1400" dirty="0">
                <a:solidFill>
                  <a:srgbClr val="00879E"/>
                </a:solidFill>
                <a:latin typeface="Meiryo UI" panose="020B0604030504040204" pitchFamily="50" charset="-128"/>
                <a:ea typeface="Meiryo UI" panose="020B0604030504040204" pitchFamily="50" charset="-128"/>
              </a:rPr>
              <a:t>(</a:t>
            </a:r>
            <a:r>
              <a:rPr lang="ja-JP" altLang="en-US" sz="1400" dirty="0">
                <a:solidFill>
                  <a:srgbClr val="00879E"/>
                </a:solidFill>
                <a:latin typeface="Meiryo UI" panose="020B0604030504040204" pitchFamily="50" charset="-128"/>
                <a:ea typeface="Meiryo UI" panose="020B0604030504040204" pitchFamily="50" charset="-128"/>
              </a:rPr>
              <a:t>どれくらい分類できていないかどうか</a:t>
            </a:r>
            <a:r>
              <a:rPr lang="en-US" altLang="ja-JP" sz="1400" dirty="0">
                <a:solidFill>
                  <a:srgbClr val="00879E"/>
                </a:solidFill>
                <a:latin typeface="Meiryo UI" panose="020B0604030504040204" pitchFamily="50" charset="-128"/>
                <a:ea typeface="Meiryo UI" panose="020B0604030504040204" pitchFamily="50" charset="-128"/>
              </a:rPr>
              <a:t>)</a:t>
            </a:r>
            <a:r>
              <a:rPr lang="ja-JP" altLang="en-US" sz="1400" dirty="0">
                <a:solidFill>
                  <a:srgbClr val="00879E"/>
                </a:solidFill>
                <a:latin typeface="Meiryo UI" panose="020B0604030504040204" pitchFamily="50" charset="-128"/>
                <a:ea typeface="Meiryo UI" panose="020B0604030504040204" pitchFamily="50" charset="-128"/>
              </a:rPr>
              <a:t>を表示するかどうか</a:t>
            </a:r>
          </a:p>
          <a:p>
            <a:r>
              <a:rPr lang="ja-JP" altLang="en-US" sz="1400" dirty="0">
                <a:solidFill>
                  <a:srgbClr val="494949"/>
                </a:solidFill>
                <a:latin typeface="Meiryo UI" panose="020B0604030504040204" pitchFamily="50" charset="-128"/>
                <a:ea typeface="Meiryo UI" panose="020B0604030504040204" pitchFamily="50" charset="-128"/>
              </a:rPr>
              <a:t>    </a:t>
            </a:r>
            <a:r>
              <a:rPr lang="en-US" altLang="ja-JP" sz="1400" dirty="0">
                <a:solidFill>
                  <a:srgbClr val="494949"/>
                </a:solidFill>
                <a:latin typeface="Meiryo UI" panose="020B0604030504040204" pitchFamily="50" charset="-128"/>
                <a:ea typeface="Meiryo UI" panose="020B0604030504040204" pitchFamily="50" charset="-128"/>
              </a:rPr>
              <a:t>)</a:t>
            </a:r>
          </a:p>
          <a:p>
            <a:r>
              <a:rPr lang="en-US" altLang="ja-JP" sz="1400" dirty="0">
                <a:solidFill>
                  <a:srgbClr val="494949"/>
                </a:solidFill>
                <a:latin typeface="Meiryo UI" panose="020B0604030504040204" pitchFamily="50" charset="-128"/>
                <a:ea typeface="Meiryo UI" panose="020B0604030504040204" pitchFamily="50" charset="-128"/>
              </a:rPr>
              <a:t>plt.show()</a:t>
            </a:r>
            <a:r>
              <a:rPr lang="ja-JP" altLang="en-US" sz="1400" dirty="0">
                <a:solidFill>
                  <a:srgbClr val="494949"/>
                </a:solidFill>
                <a:latin typeface="Meiryo UI" panose="020B0604030504040204" pitchFamily="50" charset="-128"/>
                <a:ea typeface="Meiryo UI" panose="020B0604030504040204" pitchFamily="50" charset="-128"/>
              </a:rPr>
              <a:t>  </a:t>
            </a:r>
            <a:r>
              <a:rPr lang="en-US" altLang="ja-JP" sz="1400" dirty="0">
                <a:solidFill>
                  <a:srgbClr val="00879E"/>
                </a:solidFill>
                <a:latin typeface="Meiryo UI" panose="020B0604030504040204" pitchFamily="50" charset="-128"/>
                <a:ea typeface="Meiryo UI" panose="020B0604030504040204" pitchFamily="50" charset="-128"/>
              </a:rPr>
              <a:t>#</a:t>
            </a:r>
            <a:r>
              <a:rPr lang="ja-JP" altLang="en-US" sz="1400" dirty="0">
                <a:solidFill>
                  <a:srgbClr val="00879E"/>
                </a:solidFill>
                <a:latin typeface="Meiryo UI" panose="020B0604030504040204" pitchFamily="50" charset="-128"/>
                <a:ea typeface="Meiryo UI" panose="020B0604030504040204" pitchFamily="50" charset="-128"/>
              </a:rPr>
              <a:t> 結果を表示する</a:t>
            </a:r>
            <a:endParaRPr lang="en-US" altLang="ja-JP" sz="1400" dirty="0">
              <a:solidFill>
                <a:srgbClr val="00879E"/>
              </a:solidFill>
              <a:latin typeface="Meiryo UI" panose="020B0604030504040204" pitchFamily="50" charset="-128"/>
              <a:ea typeface="Meiryo UI" panose="020B0604030504040204" pitchFamily="50" charset="-128"/>
            </a:endParaRPr>
          </a:p>
        </p:txBody>
      </p:sp>
      <p:sp>
        <p:nvSpPr>
          <p:cNvPr id="8" name="テキスト ボックス 7">
            <a:extLst>
              <a:ext uri="{FF2B5EF4-FFF2-40B4-BE49-F238E27FC236}">
                <a16:creationId xmlns:a16="http://schemas.microsoft.com/office/drawing/2014/main" id="{6CBBF085-A27C-4853-9FEB-29D1AC9DA95D}"/>
              </a:ext>
            </a:extLst>
          </p:cNvPr>
          <p:cNvSpPr txBox="1"/>
          <p:nvPr/>
        </p:nvSpPr>
        <p:spPr>
          <a:xfrm>
            <a:off x="8159262" y="3710354"/>
            <a:ext cx="3265974" cy="738664"/>
          </a:xfrm>
          <a:prstGeom prst="rect">
            <a:avLst/>
          </a:prstGeom>
          <a:noFill/>
        </p:spPr>
        <p:txBody>
          <a:bodyPr wrap="square" rtlCol="0">
            <a:spAutoFit/>
          </a:bodyPr>
          <a:lstStyle/>
          <a:p>
            <a:pPr defTabSz="914400" fontAlgn="base">
              <a:spcBef>
                <a:spcPct val="0"/>
              </a:spcBef>
              <a:spcAft>
                <a:spcPct val="0"/>
              </a:spcAft>
            </a:pPr>
            <a:r>
              <a:rPr kumimoji="1" lang="en-US" altLang="ja-JP" sz="1400" dirty="0">
                <a:solidFill>
                  <a:srgbClr val="000000"/>
                </a:solidFill>
                <a:latin typeface="+mn-ea"/>
              </a:rPr>
              <a:t>※ matplotlib</a:t>
            </a:r>
            <a:r>
              <a:rPr kumimoji="1" lang="ja-JP" altLang="en-US" sz="1400" dirty="0">
                <a:solidFill>
                  <a:srgbClr val="000000"/>
                </a:solidFill>
                <a:latin typeface="+mn-ea"/>
              </a:rPr>
              <a:t>でのグラフ設定は本講義では詳しく扱わないものとさせていただきます。</a:t>
            </a:r>
          </a:p>
        </p:txBody>
      </p:sp>
    </p:spTree>
    <p:extLst>
      <p:ext uri="{BB962C8B-B14F-4D97-AF65-F5344CB8AC3E}">
        <p14:creationId xmlns:p14="http://schemas.microsoft.com/office/powerpoint/2010/main" val="969479369"/>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7F28D57-2EEC-4321-933F-77369FCCE7F8}"/>
              </a:ext>
            </a:extLst>
          </p:cNvPr>
          <p:cNvSpPr>
            <a:spLocks noGrp="1"/>
          </p:cNvSpPr>
          <p:nvPr>
            <p:ph type="title"/>
          </p:nvPr>
        </p:nvSpPr>
        <p:spPr/>
        <p:txBody>
          <a:bodyPr/>
          <a:lstStyle/>
          <a:p>
            <a:r>
              <a:rPr kumimoji="1" lang="en-US" altLang="ja-JP" dirty="0"/>
              <a:t>4-2-3.</a:t>
            </a:r>
            <a:r>
              <a:rPr kumimoji="1" lang="ja-JP" altLang="en-US" dirty="0"/>
              <a:t>決定木をプログラミングする③</a:t>
            </a:r>
          </a:p>
        </p:txBody>
      </p:sp>
      <p:sp>
        <p:nvSpPr>
          <p:cNvPr id="3" name="スライド番号プレースホルダー 2">
            <a:extLst>
              <a:ext uri="{FF2B5EF4-FFF2-40B4-BE49-F238E27FC236}">
                <a16:creationId xmlns:a16="http://schemas.microsoft.com/office/drawing/2014/main" id="{2BFDC5C0-B4D2-44B4-8E7E-A3B0CD8925B6}"/>
              </a:ext>
            </a:extLst>
          </p:cNvPr>
          <p:cNvSpPr>
            <a:spLocks noGrp="1"/>
          </p:cNvSpPr>
          <p:nvPr>
            <p:ph type="sldNum" sz="quarter" idx="10"/>
          </p:nvPr>
        </p:nvSpPr>
        <p:spPr/>
        <p:txBody>
          <a:bodyPr/>
          <a:lstStyle/>
          <a:p>
            <a:fld id="{5D750650-B10A-47BF-93C2-E1678438B37A}" type="slidenum">
              <a:rPr lang="en-US" altLang="ja-JP" smtClean="0"/>
              <a:pPr/>
              <a:t>237</a:t>
            </a:fld>
            <a:endParaRPr lang="en-US" altLang="ja-JP" dirty="0"/>
          </a:p>
        </p:txBody>
      </p:sp>
      <p:pic>
        <p:nvPicPr>
          <p:cNvPr id="5" name="図 4">
            <a:extLst>
              <a:ext uri="{FF2B5EF4-FFF2-40B4-BE49-F238E27FC236}">
                <a16:creationId xmlns:a16="http://schemas.microsoft.com/office/drawing/2014/main" id="{757555DE-4894-4121-BFF7-5044E58CCB59}"/>
              </a:ext>
            </a:extLst>
          </p:cNvPr>
          <p:cNvPicPr>
            <a:picLocks noChangeAspect="1"/>
          </p:cNvPicPr>
          <p:nvPr/>
        </p:nvPicPr>
        <p:blipFill rotWithShape="1">
          <a:blip r:embed="rId3"/>
          <a:srcRect l="919" t="908" r="892" b="2437"/>
          <a:stretch/>
        </p:blipFill>
        <p:spPr>
          <a:xfrm>
            <a:off x="931985" y="1002323"/>
            <a:ext cx="10330961" cy="5354515"/>
          </a:xfrm>
          <a:prstGeom prst="rect">
            <a:avLst/>
          </a:prstGeom>
        </p:spPr>
      </p:pic>
      <p:sp>
        <p:nvSpPr>
          <p:cNvPr id="6" name="テキスト ボックス 5">
            <a:extLst>
              <a:ext uri="{FF2B5EF4-FFF2-40B4-BE49-F238E27FC236}">
                <a16:creationId xmlns:a16="http://schemas.microsoft.com/office/drawing/2014/main" id="{36721EE0-0959-47A2-9388-415D79FAE872}"/>
              </a:ext>
            </a:extLst>
          </p:cNvPr>
          <p:cNvSpPr txBox="1"/>
          <p:nvPr/>
        </p:nvSpPr>
        <p:spPr>
          <a:xfrm>
            <a:off x="610002" y="1077065"/>
            <a:ext cx="5222230" cy="1103939"/>
          </a:xfrm>
          <a:prstGeom prst="rect">
            <a:avLst/>
          </a:prstGeom>
        </p:spPr>
        <p:txBody>
          <a:bodyPr vert="horz" wrap="none" lIns="91440" tIns="45720" rIns="91440" bIns="45720" rtlCol="0">
            <a:noAutofit/>
          </a:bodyPr>
          <a:lstStyle>
            <a:defPPr>
              <a:defRPr lang="en-US"/>
            </a:defPPr>
            <a:lvl1pPr marL="357188" marR="0" indent="-357188" defTabSz="914400" fontAlgn="base">
              <a:lnSpc>
                <a:spcPct val="100000"/>
              </a:lnSpc>
              <a:spcBef>
                <a:spcPts val="0"/>
              </a:spcBef>
              <a:spcAft>
                <a:spcPts val="600"/>
              </a:spcAft>
              <a:buClr>
                <a:schemeClr val="tx1">
                  <a:lumMod val="75000"/>
                  <a:lumOff val="25000"/>
                </a:schemeClr>
              </a:buClr>
              <a:buSzTx/>
              <a:buFont typeface="Wingdings" panose="05000000000000000000" pitchFamily="2" charset="2"/>
              <a:buChar char="n"/>
              <a:tabLst/>
              <a:defRPr kumimoji="1" sz="2000" b="1" baseline="0">
                <a:solidFill>
                  <a:schemeClr val="tx1">
                    <a:lumMod val="75000"/>
                    <a:lumOff val="25000"/>
                  </a:schemeClr>
                </a:solidFill>
                <a:latin typeface="メイリオ" panose="020B0604030504040204" pitchFamily="50" charset="-128"/>
                <a:ea typeface="メイリオ" panose="020B0604030504040204" pitchFamily="50" charset="-128"/>
              </a:defRPr>
            </a:lvl1pPr>
            <a:lvl2pPr marL="742950" marR="0" indent="-285750" defTabSz="914400" fontAlgn="base">
              <a:lnSpc>
                <a:spcPct val="100000"/>
              </a:lnSpc>
              <a:spcBef>
                <a:spcPct val="20000"/>
              </a:spcBef>
              <a:spcAft>
                <a:spcPct val="0"/>
              </a:spcAft>
              <a:buClr>
                <a:schemeClr val="tx1"/>
              </a:buClr>
              <a:buSzTx/>
              <a:buFont typeface="Wingdings" panose="05000000000000000000" pitchFamily="2" charset="2"/>
              <a:buChar char="l"/>
              <a:tabLst/>
              <a:defRPr kumimoji="1" sz="2800" baseline="0">
                <a:solidFill>
                  <a:schemeClr val="tx1">
                    <a:lumMod val="75000"/>
                    <a:lumOff val="25000"/>
                  </a:schemeClr>
                </a:solidFill>
                <a:latin typeface="メイリオ" panose="020B0604030504040204" pitchFamily="50" charset="-128"/>
                <a:ea typeface="メイリオ" panose="020B0604030504040204" pitchFamily="50" charset="-128"/>
              </a:defRPr>
            </a:lvl2pPr>
            <a:lvl3pPr marL="1143000" marR="0" indent="-22860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3pPr>
            <a:lvl4pPr marL="1714500" marR="0" indent="-34290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4pPr>
            <a:lvl5pPr marL="2114550" marR="0" indent="-28575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5pPr>
            <a:lvl6pPr marL="2514600" indent="-228600" defTabSz="914400">
              <a:lnSpc>
                <a:spcPct val="90000"/>
              </a:lnSpc>
              <a:spcBef>
                <a:spcPts val="500"/>
              </a:spcBef>
              <a:buFont typeface="Arial" panose="020B0604020202020204" pitchFamily="34" charset="0"/>
              <a:buChar char="•"/>
              <a:defRPr kumimoji="1"/>
            </a:lvl6pPr>
            <a:lvl7pPr marL="2971800" indent="-228600" defTabSz="914400">
              <a:lnSpc>
                <a:spcPct val="90000"/>
              </a:lnSpc>
              <a:spcBef>
                <a:spcPts val="500"/>
              </a:spcBef>
              <a:buFont typeface="Arial" panose="020B0604020202020204" pitchFamily="34" charset="0"/>
              <a:buChar char="•"/>
              <a:defRPr kumimoji="1"/>
            </a:lvl7pPr>
            <a:lvl8pPr marL="3429000" indent="-228600" defTabSz="914400">
              <a:lnSpc>
                <a:spcPct val="90000"/>
              </a:lnSpc>
              <a:spcBef>
                <a:spcPts val="500"/>
              </a:spcBef>
              <a:buFont typeface="Arial" panose="020B0604020202020204" pitchFamily="34" charset="0"/>
              <a:buChar char="•"/>
              <a:defRPr kumimoji="1"/>
            </a:lvl8pPr>
            <a:lvl9pPr marL="3886200" indent="-228600" defTabSz="914400">
              <a:lnSpc>
                <a:spcPct val="90000"/>
              </a:lnSpc>
              <a:spcBef>
                <a:spcPts val="500"/>
              </a:spcBef>
              <a:buFont typeface="Arial" panose="020B0604020202020204" pitchFamily="34" charset="0"/>
              <a:buChar char="•"/>
              <a:defRPr kumimoji="1"/>
            </a:lvl9pPr>
          </a:lstStyle>
          <a:p>
            <a:pPr>
              <a:buClr>
                <a:srgbClr val="F36C37"/>
              </a:buClr>
              <a:buFont typeface="Wingdings" panose="05000000000000000000" pitchFamily="2" charset="2"/>
              <a:buChar char="l"/>
            </a:pPr>
            <a:r>
              <a:rPr lang="ja-JP" altLang="en-US" sz="1800" dirty="0"/>
              <a:t>決定木モデル可視化の例（</a:t>
            </a:r>
            <a:r>
              <a:rPr lang="en-US" altLang="ja-JP" sz="1800" dirty="0"/>
              <a:t>iris</a:t>
            </a:r>
            <a:r>
              <a:rPr lang="ja-JP" altLang="en-US" sz="1800" dirty="0"/>
              <a:t>データ）</a:t>
            </a:r>
          </a:p>
          <a:p>
            <a:pPr lvl="1">
              <a:buClr>
                <a:srgbClr val="F36C37"/>
              </a:buClr>
            </a:pPr>
            <a:r>
              <a:rPr lang="en-US" altLang="ja-JP" sz="1400" b="1" dirty="0"/>
              <a:t>3</a:t>
            </a:r>
            <a:r>
              <a:rPr lang="ja-JP" altLang="en-US" sz="1400" b="1" dirty="0"/>
              <a:t>章の演習で使用したアヤメ分類問題</a:t>
            </a:r>
            <a:endParaRPr lang="en-US" altLang="ja-JP" sz="1400" b="1" dirty="0"/>
          </a:p>
          <a:p>
            <a:pPr lvl="1">
              <a:buClr>
                <a:srgbClr val="F36C37"/>
              </a:buClr>
            </a:pPr>
            <a:r>
              <a:rPr lang="ja-JP" altLang="en-US" sz="1400" b="1" dirty="0"/>
              <a:t>決定木で学習を行い可視化</a:t>
            </a:r>
            <a:endParaRPr lang="en-US" altLang="ja-JP" sz="1400" b="1" dirty="0"/>
          </a:p>
          <a:p>
            <a:pPr lvl="1">
              <a:buClr>
                <a:srgbClr val="F36C37"/>
              </a:buClr>
            </a:pPr>
            <a:r>
              <a:rPr lang="ja-JP" altLang="en-US" sz="1400" b="1" dirty="0"/>
              <a:t>特に注目するのは、大きくデータを</a:t>
            </a:r>
            <a:br>
              <a:rPr lang="en-US" altLang="ja-JP" sz="1400" b="1" dirty="0"/>
            </a:br>
            <a:r>
              <a:rPr lang="ja-JP" altLang="en-US" sz="1400" b="1" dirty="0"/>
              <a:t>分割できている質問</a:t>
            </a:r>
            <a:endParaRPr lang="en-US" altLang="ja-JP" sz="1400" b="1" dirty="0"/>
          </a:p>
        </p:txBody>
      </p:sp>
      <p:grpSp>
        <p:nvGrpSpPr>
          <p:cNvPr id="7" name="グループ化 6">
            <a:extLst>
              <a:ext uri="{FF2B5EF4-FFF2-40B4-BE49-F238E27FC236}">
                <a16:creationId xmlns:a16="http://schemas.microsoft.com/office/drawing/2014/main" id="{0EAA3F48-D45C-4FE3-8C44-0326E790616D}"/>
              </a:ext>
            </a:extLst>
          </p:cNvPr>
          <p:cNvGrpSpPr/>
          <p:nvPr/>
        </p:nvGrpSpPr>
        <p:grpSpPr>
          <a:xfrm>
            <a:off x="9589149" y="833594"/>
            <a:ext cx="2095500" cy="1590879"/>
            <a:chOff x="6866930" y="802812"/>
            <a:chExt cx="2095500" cy="1590879"/>
          </a:xfrm>
        </p:grpSpPr>
        <p:pic>
          <p:nvPicPr>
            <p:cNvPr id="8" name="Picture 6" descr="https://upload.wikimedia.org/wikipedia/commons/thumb/4/41/Iris_versicolor_3.jpg/220px-Iris_versicolor_3.jpg">
              <a:extLst>
                <a:ext uri="{FF2B5EF4-FFF2-40B4-BE49-F238E27FC236}">
                  <a16:creationId xmlns:a16="http://schemas.microsoft.com/office/drawing/2014/main" id="{768D82AA-2778-41A0-A0E2-078E9109991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66930" y="802812"/>
              <a:ext cx="2095500" cy="1571625"/>
            </a:xfrm>
            <a:prstGeom prst="rect">
              <a:avLst/>
            </a:prstGeom>
            <a:noFill/>
            <a:extLst>
              <a:ext uri="{909E8E84-426E-40DD-AFC4-6F175D3DCCD1}">
                <a14:hiddenFill xmlns:a14="http://schemas.microsoft.com/office/drawing/2010/main">
                  <a:solidFill>
                    <a:srgbClr val="FFFFFF"/>
                  </a:solidFill>
                </a14:hiddenFill>
              </a:ext>
            </a:extLst>
          </p:spPr>
        </p:pic>
        <p:cxnSp>
          <p:nvCxnSpPr>
            <p:cNvPr id="9" name="直線矢印コネクタ 8">
              <a:extLst>
                <a:ext uri="{FF2B5EF4-FFF2-40B4-BE49-F238E27FC236}">
                  <a16:creationId xmlns:a16="http://schemas.microsoft.com/office/drawing/2014/main" id="{DFD53892-8382-4993-8ECF-AAE566B325D6}"/>
                </a:ext>
              </a:extLst>
            </p:cNvPr>
            <p:cNvCxnSpPr>
              <a:cxnSpLocks/>
            </p:cNvCxnSpPr>
            <p:nvPr/>
          </p:nvCxnSpPr>
          <p:spPr>
            <a:xfrm flipV="1">
              <a:off x="8161020" y="1836422"/>
              <a:ext cx="416528" cy="405259"/>
            </a:xfrm>
            <a:prstGeom prst="straightConnector1">
              <a:avLst/>
            </a:prstGeom>
            <a:ln w="19050">
              <a:solidFill>
                <a:schemeClr val="bg1"/>
              </a:solidFill>
              <a:headEnd type="triangle"/>
              <a:tailEnd type="triangle"/>
            </a:ln>
          </p:spPr>
          <p:style>
            <a:lnRef idx="3">
              <a:schemeClr val="accent1"/>
            </a:lnRef>
            <a:fillRef idx="0">
              <a:schemeClr val="accent1"/>
            </a:fillRef>
            <a:effectRef idx="2">
              <a:schemeClr val="accent1"/>
            </a:effectRef>
            <a:fontRef idx="minor">
              <a:schemeClr val="tx1"/>
            </a:fontRef>
          </p:style>
        </p:cxnSp>
        <p:sp>
          <p:nvSpPr>
            <p:cNvPr id="10" name="正方形/長方形 9">
              <a:extLst>
                <a:ext uri="{FF2B5EF4-FFF2-40B4-BE49-F238E27FC236}">
                  <a16:creationId xmlns:a16="http://schemas.microsoft.com/office/drawing/2014/main" id="{EEA159D9-4235-46A7-99EA-CAF651074ADF}"/>
                </a:ext>
              </a:extLst>
            </p:cNvPr>
            <p:cNvSpPr/>
            <p:nvPr/>
          </p:nvSpPr>
          <p:spPr>
            <a:xfrm>
              <a:off x="7548253" y="2105099"/>
              <a:ext cx="506870" cy="253916"/>
            </a:xfrm>
            <a:prstGeom prst="rect">
              <a:avLst/>
            </a:prstGeom>
          </p:spPr>
          <p:txBody>
            <a:bodyPr wrap="none">
              <a:spAutoFit/>
            </a:bodyPr>
            <a:lstStyle/>
            <a:p>
              <a:r>
                <a:rPr lang="en-US" altLang="ja-JP" sz="1050" dirty="0">
                  <a:solidFill>
                    <a:schemeClr val="bg1"/>
                  </a:solidFill>
                </a:rPr>
                <a:t>petal</a:t>
              </a:r>
              <a:endParaRPr lang="ja-JP" altLang="en-US" sz="1050" dirty="0">
                <a:solidFill>
                  <a:schemeClr val="bg1"/>
                </a:solidFill>
              </a:endParaRPr>
            </a:p>
          </p:txBody>
        </p:sp>
        <p:sp>
          <p:nvSpPr>
            <p:cNvPr id="11" name="正方形/長方形 10">
              <a:extLst>
                <a:ext uri="{FF2B5EF4-FFF2-40B4-BE49-F238E27FC236}">
                  <a16:creationId xmlns:a16="http://schemas.microsoft.com/office/drawing/2014/main" id="{3E478AD6-368A-4E95-8F21-7A7CD1043400}"/>
                </a:ext>
              </a:extLst>
            </p:cNvPr>
            <p:cNvSpPr/>
            <p:nvPr/>
          </p:nvSpPr>
          <p:spPr>
            <a:xfrm>
              <a:off x="8306131" y="2116692"/>
              <a:ext cx="570990" cy="276999"/>
            </a:xfrm>
            <a:prstGeom prst="rect">
              <a:avLst/>
            </a:prstGeom>
          </p:spPr>
          <p:txBody>
            <a:bodyPr wrap="none">
              <a:spAutoFit/>
            </a:bodyPr>
            <a:lstStyle/>
            <a:p>
              <a:r>
                <a:rPr lang="en-US" altLang="ja-JP" sz="1200" dirty="0">
                  <a:solidFill>
                    <a:schemeClr val="bg1"/>
                  </a:solidFill>
                </a:rPr>
                <a:t>sepal</a:t>
              </a:r>
              <a:endParaRPr lang="ja-JP" altLang="en-US" sz="1200" dirty="0">
                <a:solidFill>
                  <a:schemeClr val="bg1"/>
                </a:solidFill>
              </a:endParaRPr>
            </a:p>
          </p:txBody>
        </p:sp>
        <p:cxnSp>
          <p:nvCxnSpPr>
            <p:cNvPr id="12" name="直線矢印コネクタ 11">
              <a:extLst>
                <a:ext uri="{FF2B5EF4-FFF2-40B4-BE49-F238E27FC236}">
                  <a16:creationId xmlns:a16="http://schemas.microsoft.com/office/drawing/2014/main" id="{0F9CBFEE-D42B-4CFA-BAC9-D8F01212281F}"/>
                </a:ext>
              </a:extLst>
            </p:cNvPr>
            <p:cNvCxnSpPr>
              <a:cxnSpLocks/>
            </p:cNvCxnSpPr>
            <p:nvPr/>
          </p:nvCxnSpPr>
          <p:spPr>
            <a:xfrm>
              <a:off x="8233410" y="1889425"/>
              <a:ext cx="286476" cy="301414"/>
            </a:xfrm>
            <a:prstGeom prst="straightConnector1">
              <a:avLst/>
            </a:prstGeom>
            <a:ln w="19050">
              <a:solidFill>
                <a:schemeClr val="bg1"/>
              </a:solidFill>
              <a:headEnd type="triangle"/>
              <a:tailEnd type="triangle"/>
            </a:ln>
          </p:spPr>
          <p:style>
            <a:lnRef idx="3">
              <a:schemeClr val="accent1"/>
            </a:lnRef>
            <a:fillRef idx="0">
              <a:schemeClr val="accent1"/>
            </a:fillRef>
            <a:effectRef idx="2">
              <a:schemeClr val="accent1"/>
            </a:effectRef>
            <a:fontRef idx="minor">
              <a:schemeClr val="tx1"/>
            </a:fontRef>
          </p:style>
        </p:cxnSp>
        <p:cxnSp>
          <p:nvCxnSpPr>
            <p:cNvPr id="13" name="直線矢印コネクタ 12">
              <a:extLst>
                <a:ext uri="{FF2B5EF4-FFF2-40B4-BE49-F238E27FC236}">
                  <a16:creationId xmlns:a16="http://schemas.microsoft.com/office/drawing/2014/main" id="{0AB5FA1D-9C10-4724-BD61-5E77FC6759BA}"/>
                </a:ext>
              </a:extLst>
            </p:cNvPr>
            <p:cNvCxnSpPr>
              <a:cxnSpLocks/>
            </p:cNvCxnSpPr>
            <p:nvPr/>
          </p:nvCxnSpPr>
          <p:spPr>
            <a:xfrm>
              <a:off x="7695111" y="1871260"/>
              <a:ext cx="319793" cy="97774"/>
            </a:xfrm>
            <a:prstGeom prst="straightConnector1">
              <a:avLst/>
            </a:prstGeom>
            <a:ln w="19050">
              <a:solidFill>
                <a:schemeClr val="bg1"/>
              </a:solidFill>
              <a:headEnd type="triangle"/>
              <a:tailEnd type="triangle"/>
            </a:ln>
          </p:spPr>
          <p:style>
            <a:lnRef idx="3">
              <a:schemeClr val="accent1"/>
            </a:lnRef>
            <a:fillRef idx="0">
              <a:schemeClr val="accent1"/>
            </a:fillRef>
            <a:effectRef idx="2">
              <a:schemeClr val="accent1"/>
            </a:effectRef>
            <a:fontRef idx="minor">
              <a:schemeClr val="tx1"/>
            </a:fontRef>
          </p:style>
        </p:cxnSp>
        <p:cxnSp>
          <p:nvCxnSpPr>
            <p:cNvPr id="14" name="直線矢印コネクタ 13">
              <a:extLst>
                <a:ext uri="{FF2B5EF4-FFF2-40B4-BE49-F238E27FC236}">
                  <a16:creationId xmlns:a16="http://schemas.microsoft.com/office/drawing/2014/main" id="{E600D2A6-970F-44AB-B944-9DE71B146151}"/>
                </a:ext>
              </a:extLst>
            </p:cNvPr>
            <p:cNvCxnSpPr>
              <a:cxnSpLocks/>
            </p:cNvCxnSpPr>
            <p:nvPr/>
          </p:nvCxnSpPr>
          <p:spPr>
            <a:xfrm flipV="1">
              <a:off x="7788634" y="1733550"/>
              <a:ext cx="126046" cy="439058"/>
            </a:xfrm>
            <a:prstGeom prst="straightConnector1">
              <a:avLst/>
            </a:prstGeom>
            <a:ln w="19050">
              <a:solidFill>
                <a:schemeClr val="bg1"/>
              </a:solidFill>
              <a:headEnd type="triangle"/>
              <a:tailEnd type="triangle"/>
            </a:ln>
          </p:spPr>
          <p:style>
            <a:lnRef idx="3">
              <a:schemeClr val="accent1"/>
            </a:lnRef>
            <a:fillRef idx="0">
              <a:schemeClr val="accent1"/>
            </a:fillRef>
            <a:effectRef idx="2">
              <a:schemeClr val="accent1"/>
            </a:effectRef>
            <a:fontRef idx="minor">
              <a:schemeClr val="tx1"/>
            </a:fontRef>
          </p:style>
        </p:cxnSp>
      </p:grpSp>
      <p:grpSp>
        <p:nvGrpSpPr>
          <p:cNvPr id="15" name="グループ化 14">
            <a:extLst>
              <a:ext uri="{FF2B5EF4-FFF2-40B4-BE49-F238E27FC236}">
                <a16:creationId xmlns:a16="http://schemas.microsoft.com/office/drawing/2014/main" id="{F378B4B4-3B4A-45EC-BD2E-52F2846BA7E7}"/>
              </a:ext>
            </a:extLst>
          </p:cNvPr>
          <p:cNvGrpSpPr/>
          <p:nvPr/>
        </p:nvGrpSpPr>
        <p:grpSpPr>
          <a:xfrm>
            <a:off x="8942007" y="5383452"/>
            <a:ext cx="644728" cy="1005616"/>
            <a:chOff x="6199618" y="5529656"/>
            <a:chExt cx="644728" cy="1005616"/>
          </a:xfrm>
        </p:grpSpPr>
        <p:pic>
          <p:nvPicPr>
            <p:cNvPr id="16" name="Picture 4" descr="https://upload.wikimedia.org/wikipedia/commons/thumb/5/56/Kosaciec_szczecinkowaty_Iris_setosa.jpg/220px-Kosaciec_szczecinkowaty_Iris_setosa.jpg">
              <a:extLst>
                <a:ext uri="{FF2B5EF4-FFF2-40B4-BE49-F238E27FC236}">
                  <a16:creationId xmlns:a16="http://schemas.microsoft.com/office/drawing/2014/main" id="{BD98F98D-F2F4-4CB3-AE0F-D159A8BB430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31434" y="5761359"/>
              <a:ext cx="581096" cy="773913"/>
            </a:xfrm>
            <a:prstGeom prst="rect">
              <a:avLst/>
            </a:prstGeom>
            <a:noFill/>
            <a:extLst>
              <a:ext uri="{909E8E84-426E-40DD-AFC4-6F175D3DCCD1}">
                <a14:hiddenFill xmlns:a14="http://schemas.microsoft.com/office/drawing/2010/main">
                  <a:solidFill>
                    <a:srgbClr val="FFFFFF"/>
                  </a:solidFill>
                </a14:hiddenFill>
              </a:ext>
            </a:extLst>
          </p:spPr>
        </p:pic>
        <p:sp>
          <p:nvSpPr>
            <p:cNvPr id="17" name="正方形/長方形 16">
              <a:extLst>
                <a:ext uri="{FF2B5EF4-FFF2-40B4-BE49-F238E27FC236}">
                  <a16:creationId xmlns:a16="http://schemas.microsoft.com/office/drawing/2014/main" id="{B214E5BF-BBAB-4CFD-92CB-71FE61FFC090}"/>
                </a:ext>
              </a:extLst>
            </p:cNvPr>
            <p:cNvSpPr/>
            <p:nvPr/>
          </p:nvSpPr>
          <p:spPr>
            <a:xfrm>
              <a:off x="6199618" y="5529656"/>
              <a:ext cx="644728" cy="261610"/>
            </a:xfrm>
            <a:prstGeom prst="rect">
              <a:avLst/>
            </a:prstGeom>
          </p:spPr>
          <p:txBody>
            <a:bodyPr wrap="none">
              <a:spAutoFit/>
            </a:bodyPr>
            <a:lstStyle/>
            <a:p>
              <a:r>
                <a:rPr lang="en-US" altLang="ja-JP" sz="1050" dirty="0"/>
                <a:t>Setosa</a:t>
              </a:r>
            </a:p>
          </p:txBody>
        </p:sp>
      </p:grpSp>
      <p:grpSp>
        <p:nvGrpSpPr>
          <p:cNvPr id="18" name="グループ化 17">
            <a:extLst>
              <a:ext uri="{FF2B5EF4-FFF2-40B4-BE49-F238E27FC236}">
                <a16:creationId xmlns:a16="http://schemas.microsoft.com/office/drawing/2014/main" id="{ADDDDD45-2071-4B89-A543-91CA40D1370D}"/>
              </a:ext>
            </a:extLst>
          </p:cNvPr>
          <p:cNvGrpSpPr/>
          <p:nvPr/>
        </p:nvGrpSpPr>
        <p:grpSpPr>
          <a:xfrm>
            <a:off x="9613764" y="5383452"/>
            <a:ext cx="1051004" cy="1019956"/>
            <a:chOff x="6960372" y="5529656"/>
            <a:chExt cx="1051004" cy="1019956"/>
          </a:xfrm>
        </p:grpSpPr>
        <p:pic>
          <p:nvPicPr>
            <p:cNvPr id="19" name="Picture 6" descr="https://upload.wikimedia.org/wikipedia/commons/thumb/4/41/Iris_versicolor_3.jpg/220px-Iris_versicolor_3.jpg">
              <a:extLst>
                <a:ext uri="{FF2B5EF4-FFF2-40B4-BE49-F238E27FC236}">
                  <a16:creationId xmlns:a16="http://schemas.microsoft.com/office/drawing/2014/main" id="{03E3B0B2-C113-4315-A296-F356EBEB77B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60372" y="5761359"/>
              <a:ext cx="1051004" cy="788253"/>
            </a:xfrm>
            <a:prstGeom prst="rect">
              <a:avLst/>
            </a:prstGeom>
            <a:noFill/>
            <a:extLst>
              <a:ext uri="{909E8E84-426E-40DD-AFC4-6F175D3DCCD1}">
                <a14:hiddenFill xmlns:a14="http://schemas.microsoft.com/office/drawing/2010/main">
                  <a:solidFill>
                    <a:srgbClr val="FFFFFF"/>
                  </a:solidFill>
                </a14:hiddenFill>
              </a:ext>
            </a:extLst>
          </p:spPr>
        </p:pic>
        <p:sp>
          <p:nvSpPr>
            <p:cNvPr id="20" name="正方形/長方形 19">
              <a:extLst>
                <a:ext uri="{FF2B5EF4-FFF2-40B4-BE49-F238E27FC236}">
                  <a16:creationId xmlns:a16="http://schemas.microsoft.com/office/drawing/2014/main" id="{1F066EB6-0525-4BC2-B7CA-23D7992B8A5B}"/>
                </a:ext>
              </a:extLst>
            </p:cNvPr>
            <p:cNvSpPr/>
            <p:nvPr/>
          </p:nvSpPr>
          <p:spPr>
            <a:xfrm>
              <a:off x="7056911" y="5529656"/>
              <a:ext cx="857927" cy="261610"/>
            </a:xfrm>
            <a:prstGeom prst="rect">
              <a:avLst/>
            </a:prstGeom>
          </p:spPr>
          <p:txBody>
            <a:bodyPr wrap="none">
              <a:spAutoFit/>
            </a:bodyPr>
            <a:lstStyle/>
            <a:p>
              <a:r>
                <a:rPr lang="en-US" altLang="ja-JP" sz="1050" dirty="0"/>
                <a:t>Versicolor</a:t>
              </a:r>
            </a:p>
          </p:txBody>
        </p:sp>
      </p:grpSp>
      <p:grpSp>
        <p:nvGrpSpPr>
          <p:cNvPr id="21" name="グループ化 20">
            <a:extLst>
              <a:ext uri="{FF2B5EF4-FFF2-40B4-BE49-F238E27FC236}">
                <a16:creationId xmlns:a16="http://schemas.microsoft.com/office/drawing/2014/main" id="{75C668B9-FA58-4D5C-BAED-EEAF84C73BE9}"/>
              </a:ext>
            </a:extLst>
          </p:cNvPr>
          <p:cNvGrpSpPr/>
          <p:nvPr/>
        </p:nvGrpSpPr>
        <p:grpSpPr>
          <a:xfrm>
            <a:off x="10715846" y="5383452"/>
            <a:ext cx="968803" cy="1019956"/>
            <a:chOff x="8093147" y="5529656"/>
            <a:chExt cx="968803" cy="1019956"/>
          </a:xfrm>
        </p:grpSpPr>
        <p:pic>
          <p:nvPicPr>
            <p:cNvPr id="22" name="Picture 8" descr="https://upload.wikimedia.org/wikipedia/commons/thumb/9/9f/Iris_virginica.jpg/220px-Iris_virginica.jpg">
              <a:extLst>
                <a:ext uri="{FF2B5EF4-FFF2-40B4-BE49-F238E27FC236}">
                  <a16:creationId xmlns:a16="http://schemas.microsoft.com/office/drawing/2014/main" id="{6E76B93E-593C-41A9-A04E-78DEF4B0711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93147" y="5761359"/>
              <a:ext cx="968803" cy="788253"/>
            </a:xfrm>
            <a:prstGeom prst="rect">
              <a:avLst/>
            </a:prstGeom>
            <a:noFill/>
            <a:extLst>
              <a:ext uri="{909E8E84-426E-40DD-AFC4-6F175D3DCCD1}">
                <a14:hiddenFill xmlns:a14="http://schemas.microsoft.com/office/drawing/2010/main">
                  <a:solidFill>
                    <a:srgbClr val="FFFFFF"/>
                  </a:solidFill>
                </a14:hiddenFill>
              </a:ext>
            </a:extLst>
          </p:spPr>
        </p:pic>
        <p:sp>
          <p:nvSpPr>
            <p:cNvPr id="23" name="正方形/長方形 22">
              <a:extLst>
                <a:ext uri="{FF2B5EF4-FFF2-40B4-BE49-F238E27FC236}">
                  <a16:creationId xmlns:a16="http://schemas.microsoft.com/office/drawing/2014/main" id="{4E13B894-8DF7-4D8A-ADA4-B79F5752B460}"/>
                </a:ext>
              </a:extLst>
            </p:cNvPr>
            <p:cNvSpPr/>
            <p:nvPr/>
          </p:nvSpPr>
          <p:spPr>
            <a:xfrm>
              <a:off x="8192667" y="5529656"/>
              <a:ext cx="769763" cy="261610"/>
            </a:xfrm>
            <a:prstGeom prst="rect">
              <a:avLst/>
            </a:prstGeom>
          </p:spPr>
          <p:txBody>
            <a:bodyPr wrap="none">
              <a:spAutoFit/>
            </a:bodyPr>
            <a:lstStyle/>
            <a:p>
              <a:r>
                <a:rPr lang="en-US" altLang="ja-JP" sz="1050" dirty="0"/>
                <a:t>Virginica</a:t>
              </a:r>
              <a:endParaRPr lang="ja-JP" altLang="en-US" sz="1050" dirty="0"/>
            </a:p>
          </p:txBody>
        </p:sp>
      </p:grpSp>
      <p:sp>
        <p:nvSpPr>
          <p:cNvPr id="24" name="吹き出し: 四角形 23">
            <a:extLst>
              <a:ext uri="{FF2B5EF4-FFF2-40B4-BE49-F238E27FC236}">
                <a16:creationId xmlns:a16="http://schemas.microsoft.com/office/drawing/2014/main" id="{27907C00-F196-45D5-B11C-872E05C6F377}"/>
              </a:ext>
            </a:extLst>
          </p:cNvPr>
          <p:cNvSpPr/>
          <p:nvPr/>
        </p:nvSpPr>
        <p:spPr>
          <a:xfrm>
            <a:off x="731838" y="2713948"/>
            <a:ext cx="2276363" cy="715052"/>
          </a:xfrm>
          <a:prstGeom prst="wedgeRectCallout">
            <a:avLst>
              <a:gd name="adj1" fmla="val 53232"/>
              <a:gd name="adj2" fmla="val 90079"/>
            </a:avLst>
          </a:prstGeom>
          <a:solidFill>
            <a:srgbClr val="E8E8E8"/>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kumimoji="1" lang="ja-JP" altLang="en-US" sz="1200" b="1" dirty="0">
                <a:solidFill>
                  <a:schemeClr val="tx1"/>
                </a:solidFill>
              </a:rPr>
              <a:t>分割処理を繰り返し実行</a:t>
            </a:r>
            <a:endParaRPr kumimoji="1" lang="en-US" altLang="ja-JP" sz="1200" b="1" dirty="0">
              <a:solidFill>
                <a:schemeClr val="tx1"/>
              </a:solidFill>
            </a:endParaRPr>
          </a:p>
          <a:p>
            <a:r>
              <a:rPr kumimoji="1" lang="ja-JP" altLang="en-US" sz="1200" b="1" dirty="0">
                <a:solidFill>
                  <a:schemeClr val="tx1"/>
                </a:solidFill>
              </a:rPr>
              <a:t>・分割ができなくなるまで</a:t>
            </a:r>
            <a:endParaRPr kumimoji="1" lang="en-US" altLang="ja-JP" sz="1200" b="1" dirty="0">
              <a:solidFill>
                <a:schemeClr val="tx1"/>
              </a:solidFill>
            </a:endParaRPr>
          </a:p>
          <a:p>
            <a:r>
              <a:rPr kumimoji="1" lang="ja-JP" altLang="en-US" sz="1200" b="1" dirty="0">
                <a:solidFill>
                  <a:schemeClr val="tx1"/>
                </a:solidFill>
              </a:rPr>
              <a:t>・事前に定義した階層まで</a:t>
            </a:r>
          </a:p>
        </p:txBody>
      </p:sp>
    </p:spTree>
    <p:extLst>
      <p:ext uri="{BB962C8B-B14F-4D97-AF65-F5344CB8AC3E}">
        <p14:creationId xmlns:p14="http://schemas.microsoft.com/office/powerpoint/2010/main" val="3169462015"/>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lang="en-US" altLang="ja-JP" dirty="0"/>
              <a:t>4</a:t>
            </a:r>
            <a:r>
              <a:rPr kumimoji="1" lang="en-US" altLang="ja-JP" dirty="0"/>
              <a:t>-2-4.</a:t>
            </a:r>
            <a:r>
              <a:rPr lang="ja-JP" altLang="en-US" dirty="0"/>
              <a:t>過学習（過剰適合）</a:t>
            </a:r>
            <a:endParaRPr kumimoji="1" lang="ja-JP" altLang="en-US" dirty="0"/>
          </a:p>
        </p:txBody>
      </p:sp>
      <p:sp>
        <p:nvSpPr>
          <p:cNvPr id="5" name="スライド番号プレースホルダー 4">
            <a:extLst>
              <a:ext uri="{FF2B5EF4-FFF2-40B4-BE49-F238E27FC236}">
                <a16:creationId xmlns:a16="http://schemas.microsoft.com/office/drawing/2014/main" id="{C905B90A-465B-402F-BC68-6932C2B00E04}"/>
              </a:ext>
            </a:extLst>
          </p:cNvPr>
          <p:cNvSpPr>
            <a:spLocks noGrp="1"/>
          </p:cNvSpPr>
          <p:nvPr>
            <p:ph type="sldNum" sz="quarter" idx="10"/>
          </p:nvPr>
        </p:nvSpPr>
        <p:spPr/>
        <p:txBody>
          <a:bodyPr/>
          <a:lstStyle/>
          <a:p>
            <a:fld id="{5D750650-B10A-47BF-93C2-E1678438B37A}" type="slidenum">
              <a:rPr kumimoji="1" lang="ja-JP" altLang="en-US" smtClean="0"/>
              <a:pPr/>
              <a:t>238</a:t>
            </a:fld>
            <a:endParaRPr kumimoji="1" lang="ja-JP" altLang="en-US"/>
          </a:p>
        </p:txBody>
      </p:sp>
      <p:sp>
        <p:nvSpPr>
          <p:cNvPr id="44" name="コンテンツ プレースホルダー 2">
            <a:extLst>
              <a:ext uri="{FF2B5EF4-FFF2-40B4-BE49-F238E27FC236}">
                <a16:creationId xmlns:a16="http://schemas.microsoft.com/office/drawing/2014/main" id="{B3D92D94-F3CA-454D-BB9C-FE1BC81DCE4A}"/>
              </a:ext>
            </a:extLst>
          </p:cNvPr>
          <p:cNvSpPr txBox="1">
            <a:spLocks/>
          </p:cNvSpPr>
          <p:nvPr/>
        </p:nvSpPr>
        <p:spPr bwMode="auto">
          <a:xfrm>
            <a:off x="672811" y="1007975"/>
            <a:ext cx="10752427" cy="363736"/>
          </a:xfrm>
          <a:prstGeom prst="rect">
            <a:avLst/>
          </a:prstGeom>
        </p:spPr>
        <p:txBody>
          <a:bodyPr vert="horz" wrap="square" lIns="91440" tIns="45720" rIns="91440" bIns="45720" rtlCol="0" anchor="ctr">
            <a:noAutofit/>
          </a:bodyPr>
          <a:lstStyle>
            <a:lvl1pPr marL="357188" marR="0" indent="-357188"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n"/>
              <a:tabLst/>
              <a:defRPr kumimoji="1" lang="en-US" altLang="ja-JP"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1pPr>
            <a:lvl2pPr marL="742950" marR="0" indent="-28575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l"/>
              <a:tabLst/>
              <a:defRPr kumimoji="1" lang="ja-JP" altLang="en-US"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2pPr>
            <a:lvl3pPr marL="1143000" marR="0" indent="-2286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3pPr>
            <a:lvl4pPr marL="1714500" marR="0" indent="-3429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4pPr>
            <a:lvl5pPr marL="2114550" marR="0" indent="-28575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nSpc>
                <a:spcPct val="120000"/>
              </a:lnSpc>
              <a:spcBef>
                <a:spcPts val="0"/>
              </a:spcBef>
              <a:spcAft>
                <a:spcPts val="2400"/>
              </a:spcAft>
              <a:buClr>
                <a:srgbClr val="F36C37"/>
              </a:buClr>
              <a:buNone/>
            </a:pPr>
            <a:r>
              <a:rPr lang="ja-JP" altLang="en-US" sz="1800" b="1" dirty="0">
                <a:solidFill>
                  <a:srgbClr val="F36C37"/>
                </a:solidFill>
              </a:rPr>
              <a:t>機械学習は過学習（過剰適合）との闘い</a:t>
            </a:r>
          </a:p>
        </p:txBody>
      </p:sp>
      <p:cxnSp>
        <p:nvCxnSpPr>
          <p:cNvPr id="45" name="直線コネクタ 44">
            <a:extLst>
              <a:ext uri="{FF2B5EF4-FFF2-40B4-BE49-F238E27FC236}">
                <a16:creationId xmlns:a16="http://schemas.microsoft.com/office/drawing/2014/main" id="{E1148463-77B1-47A7-84EE-5652046C49E8}"/>
              </a:ext>
            </a:extLst>
          </p:cNvPr>
          <p:cNvCxnSpPr>
            <a:cxnSpLocks/>
          </p:cNvCxnSpPr>
          <p:nvPr/>
        </p:nvCxnSpPr>
        <p:spPr>
          <a:xfrm>
            <a:off x="766764" y="1425082"/>
            <a:ext cx="10658475" cy="0"/>
          </a:xfrm>
          <a:prstGeom prst="line">
            <a:avLst/>
          </a:prstGeom>
          <a:ln>
            <a:solidFill>
              <a:srgbClr val="F36C37"/>
            </a:solidFill>
          </a:ln>
        </p:spPr>
        <p:style>
          <a:lnRef idx="1">
            <a:schemeClr val="accent1"/>
          </a:lnRef>
          <a:fillRef idx="0">
            <a:schemeClr val="accent1"/>
          </a:fillRef>
          <a:effectRef idx="0">
            <a:schemeClr val="accent1"/>
          </a:effectRef>
          <a:fontRef idx="minor">
            <a:schemeClr val="tx1"/>
          </a:fontRef>
        </p:style>
      </p:cxnSp>
      <p:sp>
        <p:nvSpPr>
          <p:cNvPr id="46" name="正方形/長方形 45">
            <a:extLst>
              <a:ext uri="{FF2B5EF4-FFF2-40B4-BE49-F238E27FC236}">
                <a16:creationId xmlns:a16="http://schemas.microsoft.com/office/drawing/2014/main" id="{04B95193-9F68-4FA7-859F-3EE6137B5DAA}"/>
              </a:ext>
            </a:extLst>
          </p:cNvPr>
          <p:cNvSpPr/>
          <p:nvPr/>
        </p:nvSpPr>
        <p:spPr bwMode="auto">
          <a:xfrm>
            <a:off x="1002583" y="1570789"/>
            <a:ext cx="10168171" cy="3200169"/>
          </a:xfrm>
          <a:prstGeom prst="rect">
            <a:avLst/>
          </a:prstGeom>
          <a:solidFill>
            <a:srgbClr val="FFF4E1"/>
          </a:solidFill>
          <a:ln w="19050" algn="ctr">
            <a:noFill/>
            <a:prstDash val="dash"/>
            <a:round/>
            <a:headEnd/>
            <a:tailEnd/>
          </a:ln>
          <a:effectLst/>
        </p:spPr>
        <p:txBody>
          <a:bodyPr wrap="square" lIns="324000" tIns="144000" bIns="72000" rtlCol="0" anchor="ctr"/>
          <a:lstStyle/>
          <a:p>
            <a:pPr marL="0" lvl="2">
              <a:lnSpc>
                <a:spcPct val="110000"/>
              </a:lnSpc>
              <a:buClr>
                <a:srgbClr val="F36C37"/>
              </a:buClr>
            </a:pPr>
            <a:r>
              <a:rPr lang="ja-JP" altLang="en-US" sz="1600" b="1" dirty="0">
                <a:solidFill>
                  <a:schemeClr val="tx1">
                    <a:lumMod val="75000"/>
                    <a:lumOff val="25000"/>
                  </a:schemeClr>
                </a:solidFill>
                <a:latin typeface="+mn-ea"/>
              </a:rPr>
              <a:t>　訓練データに過剰に適合することで、多様なデータに対して汎用性がなくなってしまうことを</a:t>
            </a:r>
            <a:r>
              <a:rPr lang="ja-JP" altLang="en-US" sz="1600" b="1" dirty="0">
                <a:solidFill>
                  <a:srgbClr val="F36C37"/>
                </a:solidFill>
                <a:latin typeface="+mn-ea"/>
              </a:rPr>
              <a:t>過学習</a:t>
            </a:r>
            <a:r>
              <a:rPr lang="ja-JP" altLang="en-US" sz="1600" b="1" dirty="0">
                <a:solidFill>
                  <a:schemeClr val="tx1">
                    <a:lumMod val="75000"/>
                    <a:lumOff val="25000"/>
                  </a:schemeClr>
                </a:solidFill>
                <a:latin typeface="+mn-ea"/>
              </a:rPr>
              <a:t>または</a:t>
            </a:r>
            <a:r>
              <a:rPr lang="ja-JP" altLang="en-US" sz="1600" b="1" dirty="0">
                <a:solidFill>
                  <a:srgbClr val="F36C37"/>
                </a:solidFill>
                <a:latin typeface="+mn-ea"/>
              </a:rPr>
              <a:t>過剰適合</a:t>
            </a:r>
            <a:r>
              <a:rPr lang="ja-JP" altLang="en-US" sz="1600" b="1" dirty="0">
                <a:solidFill>
                  <a:schemeClr val="tx1">
                    <a:lumMod val="75000"/>
                    <a:lumOff val="25000"/>
                  </a:schemeClr>
                </a:solidFill>
                <a:latin typeface="+mn-ea"/>
              </a:rPr>
              <a:t>といいます。これはテスト勉強で問題集の答えを丸暗記したことで、全く同じ問題なら完璧に正解できるものの、少し違うだけでも全く歯が立たないような状態です。過学習が発生すると、訓練データでは良い精度が出ますが、検証データや実際に利用するときに発生する</a:t>
            </a:r>
            <a:r>
              <a:rPr lang="ja-JP" altLang="en-US" sz="1600" b="1" dirty="0">
                <a:solidFill>
                  <a:srgbClr val="F36C37"/>
                </a:solidFill>
                <a:latin typeface="+mn-ea"/>
              </a:rPr>
              <a:t>未知のデータに対しては精度が低くなってしまいます</a:t>
            </a:r>
            <a:r>
              <a:rPr lang="ja-JP" altLang="en-US" sz="1600" b="1" dirty="0">
                <a:solidFill>
                  <a:schemeClr val="tx1">
                    <a:lumMod val="75000"/>
                    <a:lumOff val="25000"/>
                  </a:schemeClr>
                </a:solidFill>
                <a:latin typeface="+mn-ea"/>
              </a:rPr>
              <a:t>。</a:t>
            </a:r>
            <a:endParaRPr lang="en-US" altLang="ja-JP" sz="1600" b="1" dirty="0">
              <a:solidFill>
                <a:schemeClr val="tx1">
                  <a:lumMod val="75000"/>
                  <a:lumOff val="25000"/>
                </a:schemeClr>
              </a:solidFill>
              <a:latin typeface="+mn-ea"/>
            </a:endParaRPr>
          </a:p>
          <a:p>
            <a:pPr marL="0" lvl="2">
              <a:lnSpc>
                <a:spcPct val="110000"/>
              </a:lnSpc>
              <a:buClr>
                <a:srgbClr val="F36C37"/>
              </a:buClr>
            </a:pPr>
            <a:r>
              <a:rPr lang="ja-JP" altLang="en-US" sz="1600" b="1" dirty="0">
                <a:solidFill>
                  <a:schemeClr val="tx1">
                    <a:lumMod val="75000"/>
                    <a:lumOff val="25000"/>
                  </a:schemeClr>
                </a:solidFill>
                <a:latin typeface="+mn-ea"/>
              </a:rPr>
              <a:t>　決定木は最後の一つのサンプルになるまで木を成長させていけば、完全に訓練データを予測できるようになるため、過学習を起こしやすいモデルです。また、線形回帰でも説明変数が大量にあると同じように過学習を起こします。</a:t>
            </a:r>
            <a:endParaRPr lang="en-US" altLang="ja-JP" sz="1600" b="1" dirty="0">
              <a:solidFill>
                <a:schemeClr val="tx1">
                  <a:lumMod val="75000"/>
                  <a:lumOff val="25000"/>
                </a:schemeClr>
              </a:solidFill>
              <a:latin typeface="+mn-ea"/>
            </a:endParaRPr>
          </a:p>
          <a:p>
            <a:pPr marL="0" lvl="2">
              <a:lnSpc>
                <a:spcPct val="110000"/>
              </a:lnSpc>
              <a:buClr>
                <a:srgbClr val="F36C37"/>
              </a:buClr>
            </a:pPr>
            <a:r>
              <a:rPr lang="ja-JP" altLang="en-US" sz="1600" b="1" dirty="0">
                <a:solidFill>
                  <a:schemeClr val="tx1">
                    <a:lumMod val="75000"/>
                    <a:lumOff val="25000"/>
                  </a:schemeClr>
                </a:solidFill>
                <a:latin typeface="+mn-ea"/>
              </a:rPr>
              <a:t>　この後紹介するパラメータの調整などにより過学習を抑えることができますが、過学習を起こさないように加減をしすぎると、今度はまだ精度が上がる状態である</a:t>
            </a:r>
            <a:r>
              <a:rPr lang="ja-JP" altLang="en-US" sz="1600" b="1" dirty="0">
                <a:solidFill>
                  <a:srgbClr val="F36C37"/>
                </a:solidFill>
                <a:latin typeface="+mn-ea"/>
              </a:rPr>
              <a:t>学習不足（未学習）</a:t>
            </a:r>
            <a:r>
              <a:rPr lang="ja-JP" altLang="en-US" sz="1600" b="1" dirty="0">
                <a:solidFill>
                  <a:schemeClr val="tx1">
                    <a:lumMod val="75000"/>
                    <a:lumOff val="25000"/>
                  </a:schemeClr>
                </a:solidFill>
                <a:latin typeface="+mn-ea"/>
              </a:rPr>
              <a:t>状態になります。</a:t>
            </a:r>
            <a:endParaRPr lang="en-US" altLang="ja-JP" sz="1600" b="1" dirty="0">
              <a:solidFill>
                <a:schemeClr val="tx1">
                  <a:lumMod val="75000"/>
                  <a:lumOff val="25000"/>
                </a:schemeClr>
              </a:solidFill>
              <a:latin typeface="+mn-ea"/>
            </a:endParaRPr>
          </a:p>
        </p:txBody>
      </p:sp>
      <p:sp>
        <p:nvSpPr>
          <p:cNvPr id="56" name="正方形/長方形 55">
            <a:extLst>
              <a:ext uri="{FF2B5EF4-FFF2-40B4-BE49-F238E27FC236}">
                <a16:creationId xmlns:a16="http://schemas.microsoft.com/office/drawing/2014/main" id="{7B8A9DF8-0193-421E-8371-848E05C1469A}"/>
              </a:ext>
            </a:extLst>
          </p:cNvPr>
          <p:cNvSpPr/>
          <p:nvPr/>
        </p:nvSpPr>
        <p:spPr>
          <a:xfrm>
            <a:off x="6432896" y="6275196"/>
            <a:ext cx="766672" cy="250342"/>
          </a:xfrm>
          <a:prstGeom prst="rect">
            <a:avLst/>
          </a:prstGeom>
        </p:spPr>
        <p:txBody>
          <a:bodyPr wrap="none">
            <a:spAutoFit/>
          </a:bodyPr>
          <a:lstStyle/>
          <a:p>
            <a:pPr algn="ctr"/>
            <a:r>
              <a:rPr lang="ja-JP" altLang="en-US" sz="1200" dirty="0"/>
              <a:t>訓練データ</a:t>
            </a:r>
          </a:p>
        </p:txBody>
      </p:sp>
      <p:grpSp>
        <p:nvGrpSpPr>
          <p:cNvPr id="3" name="グループ化 2">
            <a:extLst>
              <a:ext uri="{FF2B5EF4-FFF2-40B4-BE49-F238E27FC236}">
                <a16:creationId xmlns:a16="http://schemas.microsoft.com/office/drawing/2014/main" id="{0419A523-8F82-4EEB-ACD3-46D5990D35F7}"/>
              </a:ext>
            </a:extLst>
          </p:cNvPr>
          <p:cNvGrpSpPr/>
          <p:nvPr/>
        </p:nvGrpSpPr>
        <p:grpSpPr>
          <a:xfrm>
            <a:off x="4754718" y="4799877"/>
            <a:ext cx="2523459" cy="1599282"/>
            <a:chOff x="4754718" y="4799877"/>
            <a:chExt cx="2523459" cy="1599282"/>
          </a:xfrm>
        </p:grpSpPr>
        <p:cxnSp>
          <p:nvCxnSpPr>
            <p:cNvPr id="36" name="直線矢印コネクタ 35">
              <a:extLst>
                <a:ext uri="{FF2B5EF4-FFF2-40B4-BE49-F238E27FC236}">
                  <a16:creationId xmlns:a16="http://schemas.microsoft.com/office/drawing/2014/main" id="{26F8F8DC-DCF7-4146-AB97-B367E4C4BC2D}"/>
                </a:ext>
              </a:extLst>
            </p:cNvPr>
            <p:cNvCxnSpPr>
              <a:cxnSpLocks/>
            </p:cNvCxnSpPr>
            <p:nvPr/>
          </p:nvCxnSpPr>
          <p:spPr>
            <a:xfrm>
              <a:off x="4919600" y="6277349"/>
              <a:ext cx="2358577" cy="0"/>
            </a:xfrm>
            <a:prstGeom prst="straightConnector1">
              <a:avLst/>
            </a:prstGeom>
            <a:ln w="19050">
              <a:solidFill>
                <a:schemeClr val="tx1"/>
              </a:solidFill>
              <a:headEnd type="none" w="med" len="med"/>
              <a:tailEnd type="triangle"/>
            </a:ln>
          </p:spPr>
          <p:style>
            <a:lnRef idx="3">
              <a:schemeClr val="accent1"/>
            </a:lnRef>
            <a:fillRef idx="0">
              <a:schemeClr val="accent1"/>
            </a:fillRef>
            <a:effectRef idx="2">
              <a:schemeClr val="accent1"/>
            </a:effectRef>
            <a:fontRef idx="minor">
              <a:schemeClr val="tx1"/>
            </a:fontRef>
          </p:style>
        </p:cxnSp>
        <p:cxnSp>
          <p:nvCxnSpPr>
            <p:cNvPr id="37" name="直線矢印コネクタ 36">
              <a:extLst>
                <a:ext uri="{FF2B5EF4-FFF2-40B4-BE49-F238E27FC236}">
                  <a16:creationId xmlns:a16="http://schemas.microsoft.com/office/drawing/2014/main" id="{256B1CEA-CF64-4F20-9427-5A325B0CF64B}"/>
                </a:ext>
              </a:extLst>
            </p:cNvPr>
            <p:cNvCxnSpPr>
              <a:cxnSpLocks/>
            </p:cNvCxnSpPr>
            <p:nvPr/>
          </p:nvCxnSpPr>
          <p:spPr>
            <a:xfrm flipV="1">
              <a:off x="5095297" y="4799877"/>
              <a:ext cx="0" cy="1599282"/>
            </a:xfrm>
            <a:prstGeom prst="straightConnector1">
              <a:avLst/>
            </a:prstGeom>
            <a:ln w="19050">
              <a:solidFill>
                <a:schemeClr val="tx1"/>
              </a:solidFill>
              <a:headEnd type="none" w="med" len="med"/>
              <a:tailEnd type="triangle"/>
            </a:ln>
          </p:spPr>
          <p:style>
            <a:lnRef idx="3">
              <a:schemeClr val="accent1"/>
            </a:lnRef>
            <a:fillRef idx="0">
              <a:schemeClr val="accent1"/>
            </a:fillRef>
            <a:effectRef idx="2">
              <a:schemeClr val="accent1"/>
            </a:effectRef>
            <a:fontRef idx="minor">
              <a:schemeClr val="tx1"/>
            </a:fontRef>
          </p:style>
        </p:cxnSp>
        <p:sp>
          <p:nvSpPr>
            <p:cNvPr id="38" name="楕円 37">
              <a:extLst>
                <a:ext uri="{FF2B5EF4-FFF2-40B4-BE49-F238E27FC236}">
                  <a16:creationId xmlns:a16="http://schemas.microsoft.com/office/drawing/2014/main" id="{B26DD42F-B0E5-4BAC-A707-C05FC41C8C35}"/>
                </a:ext>
              </a:extLst>
            </p:cNvPr>
            <p:cNvSpPr/>
            <p:nvPr/>
          </p:nvSpPr>
          <p:spPr>
            <a:xfrm>
              <a:off x="5268669" y="5554218"/>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39" name="楕円 38">
              <a:extLst>
                <a:ext uri="{FF2B5EF4-FFF2-40B4-BE49-F238E27FC236}">
                  <a16:creationId xmlns:a16="http://schemas.microsoft.com/office/drawing/2014/main" id="{E99F36F4-8C87-4209-A4CA-8EC8B4115B8C}"/>
                </a:ext>
              </a:extLst>
            </p:cNvPr>
            <p:cNvSpPr/>
            <p:nvPr/>
          </p:nvSpPr>
          <p:spPr>
            <a:xfrm>
              <a:off x="5458215" y="5739177"/>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40" name="楕円 39">
              <a:extLst>
                <a:ext uri="{FF2B5EF4-FFF2-40B4-BE49-F238E27FC236}">
                  <a16:creationId xmlns:a16="http://schemas.microsoft.com/office/drawing/2014/main" id="{0E14F88F-F789-470E-80E2-97A3F8054A12}"/>
                </a:ext>
              </a:extLst>
            </p:cNvPr>
            <p:cNvSpPr/>
            <p:nvPr/>
          </p:nvSpPr>
          <p:spPr>
            <a:xfrm>
              <a:off x="5221630" y="6077270"/>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41" name="楕円 40">
              <a:extLst>
                <a:ext uri="{FF2B5EF4-FFF2-40B4-BE49-F238E27FC236}">
                  <a16:creationId xmlns:a16="http://schemas.microsoft.com/office/drawing/2014/main" id="{CAB69024-CFF9-41FE-80D2-99B50EAFD335}"/>
                </a:ext>
              </a:extLst>
            </p:cNvPr>
            <p:cNvSpPr/>
            <p:nvPr/>
          </p:nvSpPr>
          <p:spPr>
            <a:xfrm>
              <a:off x="5821132" y="5696167"/>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42" name="楕円 41">
              <a:extLst>
                <a:ext uri="{FF2B5EF4-FFF2-40B4-BE49-F238E27FC236}">
                  <a16:creationId xmlns:a16="http://schemas.microsoft.com/office/drawing/2014/main" id="{8353EAF5-B1CA-4CE1-B126-8C21736812FE}"/>
                </a:ext>
              </a:extLst>
            </p:cNvPr>
            <p:cNvSpPr/>
            <p:nvPr/>
          </p:nvSpPr>
          <p:spPr>
            <a:xfrm>
              <a:off x="6000790" y="5859647"/>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43" name="楕円 42">
              <a:extLst>
                <a:ext uri="{FF2B5EF4-FFF2-40B4-BE49-F238E27FC236}">
                  <a16:creationId xmlns:a16="http://schemas.microsoft.com/office/drawing/2014/main" id="{DABBD05C-2234-461C-BE4C-0A624319482A}"/>
                </a:ext>
              </a:extLst>
            </p:cNvPr>
            <p:cNvSpPr/>
            <p:nvPr/>
          </p:nvSpPr>
          <p:spPr>
            <a:xfrm>
              <a:off x="6150847" y="6029161"/>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47" name="楕円 46">
              <a:extLst>
                <a:ext uri="{FF2B5EF4-FFF2-40B4-BE49-F238E27FC236}">
                  <a16:creationId xmlns:a16="http://schemas.microsoft.com/office/drawing/2014/main" id="{E5DAFC60-141A-42CA-86C1-E77A09F8CE5A}"/>
                </a:ext>
              </a:extLst>
            </p:cNvPr>
            <p:cNvSpPr/>
            <p:nvPr/>
          </p:nvSpPr>
          <p:spPr>
            <a:xfrm>
              <a:off x="6390571" y="5894540"/>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48" name="楕円 47">
              <a:extLst>
                <a:ext uri="{FF2B5EF4-FFF2-40B4-BE49-F238E27FC236}">
                  <a16:creationId xmlns:a16="http://schemas.microsoft.com/office/drawing/2014/main" id="{55832B72-0F7C-4835-B161-AD1BC7C464C8}"/>
                </a:ext>
              </a:extLst>
            </p:cNvPr>
            <p:cNvSpPr/>
            <p:nvPr/>
          </p:nvSpPr>
          <p:spPr>
            <a:xfrm>
              <a:off x="6695142" y="5874158"/>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49" name="楕円 48">
              <a:extLst>
                <a:ext uri="{FF2B5EF4-FFF2-40B4-BE49-F238E27FC236}">
                  <a16:creationId xmlns:a16="http://schemas.microsoft.com/office/drawing/2014/main" id="{0DDCE1B0-E87E-4540-9E6D-965259F53FE5}"/>
                </a:ext>
              </a:extLst>
            </p:cNvPr>
            <p:cNvSpPr/>
            <p:nvPr/>
          </p:nvSpPr>
          <p:spPr>
            <a:xfrm>
              <a:off x="6867039" y="5609214"/>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50" name="楕円 49">
              <a:extLst>
                <a:ext uri="{FF2B5EF4-FFF2-40B4-BE49-F238E27FC236}">
                  <a16:creationId xmlns:a16="http://schemas.microsoft.com/office/drawing/2014/main" id="{A1891127-5F6E-4BFA-9048-264FE671DBA8}"/>
                </a:ext>
              </a:extLst>
            </p:cNvPr>
            <p:cNvSpPr/>
            <p:nvPr/>
          </p:nvSpPr>
          <p:spPr>
            <a:xfrm>
              <a:off x="5645759" y="5399215"/>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51" name="楕円 50">
              <a:extLst>
                <a:ext uri="{FF2B5EF4-FFF2-40B4-BE49-F238E27FC236}">
                  <a16:creationId xmlns:a16="http://schemas.microsoft.com/office/drawing/2014/main" id="{CA523C55-FE5A-4589-9DCA-761FD3594A7F}"/>
                </a:ext>
              </a:extLst>
            </p:cNvPr>
            <p:cNvSpPr/>
            <p:nvPr/>
          </p:nvSpPr>
          <p:spPr>
            <a:xfrm>
              <a:off x="6360475" y="5651688"/>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52" name="楕円 51">
              <a:extLst>
                <a:ext uri="{FF2B5EF4-FFF2-40B4-BE49-F238E27FC236}">
                  <a16:creationId xmlns:a16="http://schemas.microsoft.com/office/drawing/2014/main" id="{967C1DE0-691A-4849-80A8-E3D73FC70439}"/>
                </a:ext>
              </a:extLst>
            </p:cNvPr>
            <p:cNvSpPr/>
            <p:nvPr/>
          </p:nvSpPr>
          <p:spPr>
            <a:xfrm>
              <a:off x="6582277" y="5440944"/>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53" name="楕円 52">
              <a:extLst>
                <a:ext uri="{FF2B5EF4-FFF2-40B4-BE49-F238E27FC236}">
                  <a16:creationId xmlns:a16="http://schemas.microsoft.com/office/drawing/2014/main" id="{CE913B1F-0AB3-436F-A8DA-E05BAA20410E}"/>
                </a:ext>
              </a:extLst>
            </p:cNvPr>
            <p:cNvSpPr/>
            <p:nvPr/>
          </p:nvSpPr>
          <p:spPr>
            <a:xfrm>
              <a:off x="6560612" y="5172038"/>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54" name="楕円 53">
              <a:extLst>
                <a:ext uri="{FF2B5EF4-FFF2-40B4-BE49-F238E27FC236}">
                  <a16:creationId xmlns:a16="http://schemas.microsoft.com/office/drawing/2014/main" id="{F06D6145-1384-4F9E-A5AF-39849928CAD1}"/>
                </a:ext>
              </a:extLst>
            </p:cNvPr>
            <p:cNvSpPr/>
            <p:nvPr/>
          </p:nvSpPr>
          <p:spPr>
            <a:xfrm>
              <a:off x="6808102" y="5052627"/>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55" name="楕円 54">
              <a:extLst>
                <a:ext uri="{FF2B5EF4-FFF2-40B4-BE49-F238E27FC236}">
                  <a16:creationId xmlns:a16="http://schemas.microsoft.com/office/drawing/2014/main" id="{50D7903F-F546-4C6B-B08E-830E9E535B88}"/>
                </a:ext>
              </a:extLst>
            </p:cNvPr>
            <p:cNvSpPr/>
            <p:nvPr/>
          </p:nvSpPr>
          <p:spPr>
            <a:xfrm>
              <a:off x="6936935" y="5262636"/>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57" name="正方形/長方形 56">
              <a:extLst>
                <a:ext uri="{FF2B5EF4-FFF2-40B4-BE49-F238E27FC236}">
                  <a16:creationId xmlns:a16="http://schemas.microsoft.com/office/drawing/2014/main" id="{E7931A76-E2AE-4912-8823-C1E4625E8530}"/>
                </a:ext>
              </a:extLst>
            </p:cNvPr>
            <p:cNvSpPr/>
            <p:nvPr/>
          </p:nvSpPr>
          <p:spPr>
            <a:xfrm>
              <a:off x="4754718" y="4925902"/>
              <a:ext cx="333789" cy="500684"/>
            </a:xfrm>
            <a:prstGeom prst="rect">
              <a:avLst/>
            </a:prstGeom>
          </p:spPr>
          <p:txBody>
            <a:bodyPr vert="eaVert" wrap="none">
              <a:spAutoFit/>
            </a:bodyPr>
            <a:lstStyle/>
            <a:p>
              <a:pPr algn="ctr"/>
              <a:r>
                <a:rPr lang="ja-JP" altLang="en-US" sz="1200" dirty="0"/>
                <a:t>予測値</a:t>
              </a:r>
            </a:p>
          </p:txBody>
        </p:sp>
      </p:grpSp>
      <p:sp>
        <p:nvSpPr>
          <p:cNvPr id="13" name="正方形/長方形 12">
            <a:extLst>
              <a:ext uri="{FF2B5EF4-FFF2-40B4-BE49-F238E27FC236}">
                <a16:creationId xmlns:a16="http://schemas.microsoft.com/office/drawing/2014/main" id="{6269974B-BEC4-4679-9DCC-5B455C364A74}"/>
              </a:ext>
            </a:extLst>
          </p:cNvPr>
          <p:cNvSpPr/>
          <p:nvPr/>
        </p:nvSpPr>
        <p:spPr>
          <a:xfrm>
            <a:off x="2761812" y="6315329"/>
            <a:ext cx="1005403" cy="338554"/>
          </a:xfrm>
          <a:prstGeom prst="rect">
            <a:avLst/>
          </a:prstGeom>
        </p:spPr>
        <p:txBody>
          <a:bodyPr wrap="none">
            <a:spAutoFit/>
          </a:bodyPr>
          <a:lstStyle/>
          <a:p>
            <a:r>
              <a:rPr lang="ja-JP" altLang="en-US" sz="1600" b="1" dirty="0">
                <a:solidFill>
                  <a:srgbClr val="00879E"/>
                </a:solidFill>
              </a:rPr>
              <a:t>学習不足</a:t>
            </a:r>
          </a:p>
        </p:txBody>
      </p:sp>
      <p:sp>
        <p:nvSpPr>
          <p:cNvPr id="4" name="フリーフォーム: 図形 3">
            <a:extLst>
              <a:ext uri="{FF2B5EF4-FFF2-40B4-BE49-F238E27FC236}">
                <a16:creationId xmlns:a16="http://schemas.microsoft.com/office/drawing/2014/main" id="{444E33B8-E462-4DD1-9966-E7B14DC8289D}"/>
              </a:ext>
            </a:extLst>
          </p:cNvPr>
          <p:cNvSpPr/>
          <p:nvPr/>
        </p:nvSpPr>
        <p:spPr>
          <a:xfrm>
            <a:off x="5134708" y="5205046"/>
            <a:ext cx="1811215" cy="1019908"/>
          </a:xfrm>
          <a:custGeom>
            <a:avLst/>
            <a:gdLst>
              <a:gd name="connsiteX0" fmla="*/ 0 w 1811215"/>
              <a:gd name="connsiteY0" fmla="*/ 1019908 h 1019908"/>
              <a:gd name="connsiteX1" fmla="*/ 580292 w 1811215"/>
              <a:gd name="connsiteY1" fmla="*/ 395654 h 1019908"/>
              <a:gd name="connsiteX2" fmla="*/ 1143000 w 1811215"/>
              <a:gd name="connsiteY2" fmla="*/ 808892 h 1019908"/>
              <a:gd name="connsiteX3" fmla="*/ 1811215 w 1811215"/>
              <a:gd name="connsiteY3" fmla="*/ 0 h 1019908"/>
            </a:gdLst>
            <a:ahLst/>
            <a:cxnLst>
              <a:cxn ang="0">
                <a:pos x="connsiteX0" y="connsiteY0"/>
              </a:cxn>
              <a:cxn ang="0">
                <a:pos x="connsiteX1" y="connsiteY1"/>
              </a:cxn>
              <a:cxn ang="0">
                <a:pos x="connsiteX2" y="connsiteY2"/>
              </a:cxn>
              <a:cxn ang="0">
                <a:pos x="connsiteX3" y="connsiteY3"/>
              </a:cxn>
            </a:cxnLst>
            <a:rect l="l" t="t" r="r" b="b"/>
            <a:pathLst>
              <a:path w="1811215" h="1019908">
                <a:moveTo>
                  <a:pt x="0" y="1019908"/>
                </a:moveTo>
                <a:cubicBezTo>
                  <a:pt x="194896" y="725365"/>
                  <a:pt x="389792" y="430823"/>
                  <a:pt x="580292" y="395654"/>
                </a:cubicBezTo>
                <a:cubicBezTo>
                  <a:pt x="770792" y="360485"/>
                  <a:pt x="937846" y="874834"/>
                  <a:pt x="1143000" y="808892"/>
                </a:cubicBezTo>
                <a:cubicBezTo>
                  <a:pt x="1348154" y="742950"/>
                  <a:pt x="1579684" y="371475"/>
                  <a:pt x="1811215" y="0"/>
                </a:cubicBezTo>
              </a:path>
            </a:pathLst>
          </a:custGeom>
          <a:noFill/>
          <a:ln w="38100">
            <a:solidFill>
              <a:srgbClr val="0087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正方形/長方形 58">
            <a:extLst>
              <a:ext uri="{FF2B5EF4-FFF2-40B4-BE49-F238E27FC236}">
                <a16:creationId xmlns:a16="http://schemas.microsoft.com/office/drawing/2014/main" id="{519013BA-D419-4BD1-8259-89A9DF314ED7}"/>
              </a:ext>
            </a:extLst>
          </p:cNvPr>
          <p:cNvSpPr/>
          <p:nvPr/>
        </p:nvSpPr>
        <p:spPr>
          <a:xfrm>
            <a:off x="3798777" y="6271625"/>
            <a:ext cx="766672" cy="250342"/>
          </a:xfrm>
          <a:prstGeom prst="rect">
            <a:avLst/>
          </a:prstGeom>
        </p:spPr>
        <p:txBody>
          <a:bodyPr wrap="none">
            <a:spAutoFit/>
          </a:bodyPr>
          <a:lstStyle/>
          <a:p>
            <a:pPr algn="ctr"/>
            <a:r>
              <a:rPr lang="ja-JP" altLang="en-US" sz="1200" dirty="0"/>
              <a:t>訓練データ</a:t>
            </a:r>
          </a:p>
        </p:txBody>
      </p:sp>
      <p:grpSp>
        <p:nvGrpSpPr>
          <p:cNvPr id="60" name="グループ化 59">
            <a:extLst>
              <a:ext uri="{FF2B5EF4-FFF2-40B4-BE49-F238E27FC236}">
                <a16:creationId xmlns:a16="http://schemas.microsoft.com/office/drawing/2014/main" id="{887D87C3-BAAA-4B5E-98C6-1605E522885D}"/>
              </a:ext>
            </a:extLst>
          </p:cNvPr>
          <p:cNvGrpSpPr/>
          <p:nvPr/>
        </p:nvGrpSpPr>
        <p:grpSpPr>
          <a:xfrm>
            <a:off x="2120599" y="4796306"/>
            <a:ext cx="2523459" cy="1599282"/>
            <a:chOff x="4754718" y="4799877"/>
            <a:chExt cx="2523459" cy="1599282"/>
          </a:xfrm>
        </p:grpSpPr>
        <p:cxnSp>
          <p:nvCxnSpPr>
            <p:cNvPr id="61" name="直線矢印コネクタ 60">
              <a:extLst>
                <a:ext uri="{FF2B5EF4-FFF2-40B4-BE49-F238E27FC236}">
                  <a16:creationId xmlns:a16="http://schemas.microsoft.com/office/drawing/2014/main" id="{0141C172-AEE5-4FDE-88DD-84EBBA0E9496}"/>
                </a:ext>
              </a:extLst>
            </p:cNvPr>
            <p:cNvCxnSpPr>
              <a:cxnSpLocks/>
            </p:cNvCxnSpPr>
            <p:nvPr/>
          </p:nvCxnSpPr>
          <p:spPr>
            <a:xfrm>
              <a:off x="4919600" y="6277349"/>
              <a:ext cx="2358577" cy="0"/>
            </a:xfrm>
            <a:prstGeom prst="straightConnector1">
              <a:avLst/>
            </a:prstGeom>
            <a:ln w="19050">
              <a:solidFill>
                <a:schemeClr val="tx1"/>
              </a:solidFill>
              <a:headEnd type="none" w="med" len="med"/>
              <a:tailEnd type="triangle"/>
            </a:ln>
          </p:spPr>
          <p:style>
            <a:lnRef idx="3">
              <a:schemeClr val="accent1"/>
            </a:lnRef>
            <a:fillRef idx="0">
              <a:schemeClr val="accent1"/>
            </a:fillRef>
            <a:effectRef idx="2">
              <a:schemeClr val="accent1"/>
            </a:effectRef>
            <a:fontRef idx="minor">
              <a:schemeClr val="tx1"/>
            </a:fontRef>
          </p:style>
        </p:cxnSp>
        <p:cxnSp>
          <p:nvCxnSpPr>
            <p:cNvPr id="62" name="直線矢印コネクタ 61">
              <a:extLst>
                <a:ext uri="{FF2B5EF4-FFF2-40B4-BE49-F238E27FC236}">
                  <a16:creationId xmlns:a16="http://schemas.microsoft.com/office/drawing/2014/main" id="{31AD996F-A613-4517-98CD-6CDD6B2EE641}"/>
                </a:ext>
              </a:extLst>
            </p:cNvPr>
            <p:cNvCxnSpPr>
              <a:cxnSpLocks/>
            </p:cNvCxnSpPr>
            <p:nvPr/>
          </p:nvCxnSpPr>
          <p:spPr>
            <a:xfrm flipV="1">
              <a:off x="5095297" y="4799877"/>
              <a:ext cx="0" cy="1599282"/>
            </a:xfrm>
            <a:prstGeom prst="straightConnector1">
              <a:avLst/>
            </a:prstGeom>
            <a:ln w="19050">
              <a:solidFill>
                <a:schemeClr val="tx1"/>
              </a:solidFill>
              <a:headEnd type="none" w="med" len="med"/>
              <a:tailEnd type="triangle"/>
            </a:ln>
          </p:spPr>
          <p:style>
            <a:lnRef idx="3">
              <a:schemeClr val="accent1"/>
            </a:lnRef>
            <a:fillRef idx="0">
              <a:schemeClr val="accent1"/>
            </a:fillRef>
            <a:effectRef idx="2">
              <a:schemeClr val="accent1"/>
            </a:effectRef>
            <a:fontRef idx="minor">
              <a:schemeClr val="tx1"/>
            </a:fontRef>
          </p:style>
        </p:cxnSp>
        <p:sp>
          <p:nvSpPr>
            <p:cNvPr id="63" name="楕円 62">
              <a:extLst>
                <a:ext uri="{FF2B5EF4-FFF2-40B4-BE49-F238E27FC236}">
                  <a16:creationId xmlns:a16="http://schemas.microsoft.com/office/drawing/2014/main" id="{D733CE43-88F9-417E-AC06-6F33429F0133}"/>
                </a:ext>
              </a:extLst>
            </p:cNvPr>
            <p:cNvSpPr/>
            <p:nvPr/>
          </p:nvSpPr>
          <p:spPr>
            <a:xfrm>
              <a:off x="5268669" y="5554218"/>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64" name="楕円 63">
              <a:extLst>
                <a:ext uri="{FF2B5EF4-FFF2-40B4-BE49-F238E27FC236}">
                  <a16:creationId xmlns:a16="http://schemas.microsoft.com/office/drawing/2014/main" id="{65E537F7-BF01-48EB-B74E-199FACE8526F}"/>
                </a:ext>
              </a:extLst>
            </p:cNvPr>
            <p:cNvSpPr/>
            <p:nvPr/>
          </p:nvSpPr>
          <p:spPr>
            <a:xfrm>
              <a:off x="5458215" y="5739177"/>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65" name="楕円 64">
              <a:extLst>
                <a:ext uri="{FF2B5EF4-FFF2-40B4-BE49-F238E27FC236}">
                  <a16:creationId xmlns:a16="http://schemas.microsoft.com/office/drawing/2014/main" id="{0C6002C2-A98D-4990-8248-6CAE5BC14213}"/>
                </a:ext>
              </a:extLst>
            </p:cNvPr>
            <p:cNvSpPr/>
            <p:nvPr/>
          </p:nvSpPr>
          <p:spPr>
            <a:xfrm>
              <a:off x="5221630" y="6077270"/>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66" name="楕円 65">
              <a:extLst>
                <a:ext uri="{FF2B5EF4-FFF2-40B4-BE49-F238E27FC236}">
                  <a16:creationId xmlns:a16="http://schemas.microsoft.com/office/drawing/2014/main" id="{BF51DDAF-A0F1-4F95-836A-705B1D1484CC}"/>
                </a:ext>
              </a:extLst>
            </p:cNvPr>
            <p:cNvSpPr/>
            <p:nvPr/>
          </p:nvSpPr>
          <p:spPr>
            <a:xfrm>
              <a:off x="5821132" y="5696167"/>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67" name="楕円 66">
              <a:extLst>
                <a:ext uri="{FF2B5EF4-FFF2-40B4-BE49-F238E27FC236}">
                  <a16:creationId xmlns:a16="http://schemas.microsoft.com/office/drawing/2014/main" id="{52A39798-80E2-4D45-B5D9-699041A4750A}"/>
                </a:ext>
              </a:extLst>
            </p:cNvPr>
            <p:cNvSpPr/>
            <p:nvPr/>
          </p:nvSpPr>
          <p:spPr>
            <a:xfrm>
              <a:off x="6000790" y="5859647"/>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68" name="楕円 67">
              <a:extLst>
                <a:ext uri="{FF2B5EF4-FFF2-40B4-BE49-F238E27FC236}">
                  <a16:creationId xmlns:a16="http://schemas.microsoft.com/office/drawing/2014/main" id="{0CC9BB80-E9C4-4337-97D8-0605953EC22F}"/>
                </a:ext>
              </a:extLst>
            </p:cNvPr>
            <p:cNvSpPr/>
            <p:nvPr/>
          </p:nvSpPr>
          <p:spPr>
            <a:xfrm>
              <a:off x="6150847" y="6029161"/>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69" name="楕円 68">
              <a:extLst>
                <a:ext uri="{FF2B5EF4-FFF2-40B4-BE49-F238E27FC236}">
                  <a16:creationId xmlns:a16="http://schemas.microsoft.com/office/drawing/2014/main" id="{BA59B409-9122-4263-9A58-F6BF5234005D}"/>
                </a:ext>
              </a:extLst>
            </p:cNvPr>
            <p:cNvSpPr/>
            <p:nvPr/>
          </p:nvSpPr>
          <p:spPr>
            <a:xfrm>
              <a:off x="6390571" y="5894540"/>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70" name="楕円 69">
              <a:extLst>
                <a:ext uri="{FF2B5EF4-FFF2-40B4-BE49-F238E27FC236}">
                  <a16:creationId xmlns:a16="http://schemas.microsoft.com/office/drawing/2014/main" id="{8F03A1DD-81F5-4AE2-AC97-D1E7AB74F0A1}"/>
                </a:ext>
              </a:extLst>
            </p:cNvPr>
            <p:cNvSpPr/>
            <p:nvPr/>
          </p:nvSpPr>
          <p:spPr>
            <a:xfrm>
              <a:off x="6695142" y="5874158"/>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71" name="楕円 70">
              <a:extLst>
                <a:ext uri="{FF2B5EF4-FFF2-40B4-BE49-F238E27FC236}">
                  <a16:creationId xmlns:a16="http://schemas.microsoft.com/office/drawing/2014/main" id="{37EEDDEB-7527-4897-B8BB-453468FE6A9B}"/>
                </a:ext>
              </a:extLst>
            </p:cNvPr>
            <p:cNvSpPr/>
            <p:nvPr/>
          </p:nvSpPr>
          <p:spPr>
            <a:xfrm>
              <a:off x="6867039" y="5609214"/>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72" name="楕円 71">
              <a:extLst>
                <a:ext uri="{FF2B5EF4-FFF2-40B4-BE49-F238E27FC236}">
                  <a16:creationId xmlns:a16="http://schemas.microsoft.com/office/drawing/2014/main" id="{A4C24778-491E-406B-96D6-0CF258922D19}"/>
                </a:ext>
              </a:extLst>
            </p:cNvPr>
            <p:cNvSpPr/>
            <p:nvPr/>
          </p:nvSpPr>
          <p:spPr>
            <a:xfrm>
              <a:off x="5645759" y="5399215"/>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73" name="楕円 72">
              <a:extLst>
                <a:ext uri="{FF2B5EF4-FFF2-40B4-BE49-F238E27FC236}">
                  <a16:creationId xmlns:a16="http://schemas.microsoft.com/office/drawing/2014/main" id="{50221562-5C9F-4B36-B89F-22F6E32B0232}"/>
                </a:ext>
              </a:extLst>
            </p:cNvPr>
            <p:cNvSpPr/>
            <p:nvPr/>
          </p:nvSpPr>
          <p:spPr>
            <a:xfrm>
              <a:off x="6360475" y="5651688"/>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74" name="楕円 73">
              <a:extLst>
                <a:ext uri="{FF2B5EF4-FFF2-40B4-BE49-F238E27FC236}">
                  <a16:creationId xmlns:a16="http://schemas.microsoft.com/office/drawing/2014/main" id="{16C84A68-8064-46A8-AC36-E81C571F417C}"/>
                </a:ext>
              </a:extLst>
            </p:cNvPr>
            <p:cNvSpPr/>
            <p:nvPr/>
          </p:nvSpPr>
          <p:spPr>
            <a:xfrm>
              <a:off x="6582277" y="5440944"/>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75" name="楕円 74">
              <a:extLst>
                <a:ext uri="{FF2B5EF4-FFF2-40B4-BE49-F238E27FC236}">
                  <a16:creationId xmlns:a16="http://schemas.microsoft.com/office/drawing/2014/main" id="{64247474-61F6-47F0-AB04-3ED864E18B90}"/>
                </a:ext>
              </a:extLst>
            </p:cNvPr>
            <p:cNvSpPr/>
            <p:nvPr/>
          </p:nvSpPr>
          <p:spPr>
            <a:xfrm>
              <a:off x="6560612" y="5172038"/>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76" name="楕円 75">
              <a:extLst>
                <a:ext uri="{FF2B5EF4-FFF2-40B4-BE49-F238E27FC236}">
                  <a16:creationId xmlns:a16="http://schemas.microsoft.com/office/drawing/2014/main" id="{46704CA4-B915-419E-9FA7-FF92A878F9D9}"/>
                </a:ext>
              </a:extLst>
            </p:cNvPr>
            <p:cNvSpPr/>
            <p:nvPr/>
          </p:nvSpPr>
          <p:spPr>
            <a:xfrm>
              <a:off x="6808102" y="5052627"/>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77" name="楕円 76">
              <a:extLst>
                <a:ext uri="{FF2B5EF4-FFF2-40B4-BE49-F238E27FC236}">
                  <a16:creationId xmlns:a16="http://schemas.microsoft.com/office/drawing/2014/main" id="{67E387C1-AB5B-4E05-B56D-076E462E1F33}"/>
                </a:ext>
              </a:extLst>
            </p:cNvPr>
            <p:cNvSpPr/>
            <p:nvPr/>
          </p:nvSpPr>
          <p:spPr>
            <a:xfrm>
              <a:off x="6936935" y="5262636"/>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78" name="正方形/長方形 77">
              <a:extLst>
                <a:ext uri="{FF2B5EF4-FFF2-40B4-BE49-F238E27FC236}">
                  <a16:creationId xmlns:a16="http://schemas.microsoft.com/office/drawing/2014/main" id="{45D8499A-8A85-44A1-83CC-DC53583E72B2}"/>
                </a:ext>
              </a:extLst>
            </p:cNvPr>
            <p:cNvSpPr/>
            <p:nvPr/>
          </p:nvSpPr>
          <p:spPr>
            <a:xfrm>
              <a:off x="4754718" y="4925902"/>
              <a:ext cx="333789" cy="500684"/>
            </a:xfrm>
            <a:prstGeom prst="rect">
              <a:avLst/>
            </a:prstGeom>
          </p:spPr>
          <p:txBody>
            <a:bodyPr vert="eaVert" wrap="none">
              <a:spAutoFit/>
            </a:bodyPr>
            <a:lstStyle/>
            <a:p>
              <a:pPr algn="ctr"/>
              <a:r>
                <a:rPr lang="ja-JP" altLang="en-US" sz="1200" dirty="0"/>
                <a:t>予測値</a:t>
              </a:r>
            </a:p>
          </p:txBody>
        </p:sp>
      </p:grpSp>
      <p:sp>
        <p:nvSpPr>
          <p:cNvPr id="80" name="フリーフォーム: 図形 79">
            <a:extLst>
              <a:ext uri="{FF2B5EF4-FFF2-40B4-BE49-F238E27FC236}">
                <a16:creationId xmlns:a16="http://schemas.microsoft.com/office/drawing/2014/main" id="{C8A327CB-902B-476C-AA1C-714441B16ACD}"/>
              </a:ext>
            </a:extLst>
          </p:cNvPr>
          <p:cNvSpPr/>
          <p:nvPr/>
        </p:nvSpPr>
        <p:spPr>
          <a:xfrm>
            <a:off x="2514600" y="5168468"/>
            <a:ext cx="1943100" cy="1030110"/>
          </a:xfrm>
          <a:custGeom>
            <a:avLst/>
            <a:gdLst>
              <a:gd name="connsiteX0" fmla="*/ 0 w 1943100"/>
              <a:gd name="connsiteY0" fmla="*/ 703385 h 703385"/>
              <a:gd name="connsiteX1" fmla="*/ 597877 w 1943100"/>
              <a:gd name="connsiteY1" fmla="*/ 413239 h 703385"/>
              <a:gd name="connsiteX2" fmla="*/ 1362808 w 1943100"/>
              <a:gd name="connsiteY2" fmla="*/ 342900 h 703385"/>
              <a:gd name="connsiteX3" fmla="*/ 1943100 w 1943100"/>
              <a:gd name="connsiteY3" fmla="*/ 0 h 703385"/>
            </a:gdLst>
            <a:ahLst/>
            <a:cxnLst>
              <a:cxn ang="0">
                <a:pos x="connsiteX0" y="connsiteY0"/>
              </a:cxn>
              <a:cxn ang="0">
                <a:pos x="connsiteX1" y="connsiteY1"/>
              </a:cxn>
              <a:cxn ang="0">
                <a:pos x="connsiteX2" y="connsiteY2"/>
              </a:cxn>
              <a:cxn ang="0">
                <a:pos x="connsiteX3" y="connsiteY3"/>
              </a:cxn>
            </a:cxnLst>
            <a:rect l="l" t="t" r="r" b="b"/>
            <a:pathLst>
              <a:path w="1943100" h="703385">
                <a:moveTo>
                  <a:pt x="0" y="703385"/>
                </a:moveTo>
                <a:cubicBezTo>
                  <a:pt x="185371" y="588352"/>
                  <a:pt x="370742" y="473320"/>
                  <a:pt x="597877" y="413239"/>
                </a:cubicBezTo>
                <a:cubicBezTo>
                  <a:pt x="825012" y="353158"/>
                  <a:pt x="1138604" y="411773"/>
                  <a:pt x="1362808" y="342900"/>
                </a:cubicBezTo>
                <a:cubicBezTo>
                  <a:pt x="1587012" y="274027"/>
                  <a:pt x="1765056" y="137013"/>
                  <a:pt x="1943100" y="0"/>
                </a:cubicBezTo>
              </a:path>
            </a:pathLst>
          </a:custGeom>
          <a:noFill/>
          <a:ln w="38100">
            <a:solidFill>
              <a:srgbClr val="0087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1" name="正方形/長方形 80">
            <a:extLst>
              <a:ext uri="{FF2B5EF4-FFF2-40B4-BE49-F238E27FC236}">
                <a16:creationId xmlns:a16="http://schemas.microsoft.com/office/drawing/2014/main" id="{F4322609-03F4-4638-A657-DD9E6DD4AD19}"/>
              </a:ext>
            </a:extLst>
          </p:cNvPr>
          <p:cNvSpPr/>
          <p:nvPr/>
        </p:nvSpPr>
        <p:spPr>
          <a:xfrm>
            <a:off x="5300447" y="6309574"/>
            <a:ext cx="1005403" cy="338554"/>
          </a:xfrm>
          <a:prstGeom prst="rect">
            <a:avLst/>
          </a:prstGeom>
        </p:spPr>
        <p:txBody>
          <a:bodyPr wrap="none">
            <a:spAutoFit/>
          </a:bodyPr>
          <a:lstStyle/>
          <a:p>
            <a:r>
              <a:rPr lang="ja-JP" altLang="en-US" sz="1600" b="1" dirty="0">
                <a:solidFill>
                  <a:srgbClr val="00879E"/>
                </a:solidFill>
              </a:rPr>
              <a:t>丁度よい</a:t>
            </a:r>
          </a:p>
        </p:txBody>
      </p:sp>
      <p:sp>
        <p:nvSpPr>
          <p:cNvPr id="82" name="正方形/長方形 81">
            <a:extLst>
              <a:ext uri="{FF2B5EF4-FFF2-40B4-BE49-F238E27FC236}">
                <a16:creationId xmlns:a16="http://schemas.microsoft.com/office/drawing/2014/main" id="{0271C4A7-4965-4DDB-BEA3-84079C164BB6}"/>
              </a:ext>
            </a:extLst>
          </p:cNvPr>
          <p:cNvSpPr/>
          <p:nvPr/>
        </p:nvSpPr>
        <p:spPr>
          <a:xfrm>
            <a:off x="9021561" y="6286170"/>
            <a:ext cx="766672" cy="250342"/>
          </a:xfrm>
          <a:prstGeom prst="rect">
            <a:avLst/>
          </a:prstGeom>
        </p:spPr>
        <p:txBody>
          <a:bodyPr wrap="none">
            <a:spAutoFit/>
          </a:bodyPr>
          <a:lstStyle/>
          <a:p>
            <a:pPr algn="ctr"/>
            <a:r>
              <a:rPr lang="ja-JP" altLang="en-US" sz="1200" dirty="0"/>
              <a:t>訓練データ</a:t>
            </a:r>
          </a:p>
        </p:txBody>
      </p:sp>
      <p:grpSp>
        <p:nvGrpSpPr>
          <p:cNvPr id="83" name="グループ化 82">
            <a:extLst>
              <a:ext uri="{FF2B5EF4-FFF2-40B4-BE49-F238E27FC236}">
                <a16:creationId xmlns:a16="http://schemas.microsoft.com/office/drawing/2014/main" id="{39E64DE1-93DB-433B-BD0D-00CE2E134ADA}"/>
              </a:ext>
            </a:extLst>
          </p:cNvPr>
          <p:cNvGrpSpPr/>
          <p:nvPr/>
        </p:nvGrpSpPr>
        <p:grpSpPr>
          <a:xfrm>
            <a:off x="7343383" y="4810851"/>
            <a:ext cx="2523459" cy="1599282"/>
            <a:chOff x="4754718" y="4799877"/>
            <a:chExt cx="2523459" cy="1599282"/>
          </a:xfrm>
        </p:grpSpPr>
        <p:cxnSp>
          <p:nvCxnSpPr>
            <p:cNvPr id="84" name="直線矢印コネクタ 83">
              <a:extLst>
                <a:ext uri="{FF2B5EF4-FFF2-40B4-BE49-F238E27FC236}">
                  <a16:creationId xmlns:a16="http://schemas.microsoft.com/office/drawing/2014/main" id="{BABAE664-168E-43A5-8071-F65CBED02297}"/>
                </a:ext>
              </a:extLst>
            </p:cNvPr>
            <p:cNvCxnSpPr>
              <a:cxnSpLocks/>
            </p:cNvCxnSpPr>
            <p:nvPr/>
          </p:nvCxnSpPr>
          <p:spPr>
            <a:xfrm>
              <a:off x="4919600" y="6277349"/>
              <a:ext cx="2358577" cy="0"/>
            </a:xfrm>
            <a:prstGeom prst="straightConnector1">
              <a:avLst/>
            </a:prstGeom>
            <a:ln w="19050">
              <a:solidFill>
                <a:schemeClr val="tx1"/>
              </a:solidFill>
              <a:headEnd type="none" w="med" len="med"/>
              <a:tailEnd type="triangle"/>
            </a:ln>
          </p:spPr>
          <p:style>
            <a:lnRef idx="3">
              <a:schemeClr val="accent1"/>
            </a:lnRef>
            <a:fillRef idx="0">
              <a:schemeClr val="accent1"/>
            </a:fillRef>
            <a:effectRef idx="2">
              <a:schemeClr val="accent1"/>
            </a:effectRef>
            <a:fontRef idx="minor">
              <a:schemeClr val="tx1"/>
            </a:fontRef>
          </p:style>
        </p:cxnSp>
        <p:cxnSp>
          <p:nvCxnSpPr>
            <p:cNvPr id="85" name="直線矢印コネクタ 84">
              <a:extLst>
                <a:ext uri="{FF2B5EF4-FFF2-40B4-BE49-F238E27FC236}">
                  <a16:creationId xmlns:a16="http://schemas.microsoft.com/office/drawing/2014/main" id="{66DD0620-FF9E-4FBD-BCC0-887D9D2C2585}"/>
                </a:ext>
              </a:extLst>
            </p:cNvPr>
            <p:cNvCxnSpPr>
              <a:cxnSpLocks/>
            </p:cNvCxnSpPr>
            <p:nvPr/>
          </p:nvCxnSpPr>
          <p:spPr>
            <a:xfrm flipV="1">
              <a:off x="5095297" y="4799877"/>
              <a:ext cx="0" cy="1599282"/>
            </a:xfrm>
            <a:prstGeom prst="straightConnector1">
              <a:avLst/>
            </a:prstGeom>
            <a:ln w="19050">
              <a:solidFill>
                <a:schemeClr val="tx1"/>
              </a:solidFill>
              <a:headEnd type="none" w="med" len="med"/>
              <a:tailEnd type="triangle"/>
            </a:ln>
          </p:spPr>
          <p:style>
            <a:lnRef idx="3">
              <a:schemeClr val="accent1"/>
            </a:lnRef>
            <a:fillRef idx="0">
              <a:schemeClr val="accent1"/>
            </a:fillRef>
            <a:effectRef idx="2">
              <a:schemeClr val="accent1"/>
            </a:effectRef>
            <a:fontRef idx="minor">
              <a:schemeClr val="tx1"/>
            </a:fontRef>
          </p:style>
        </p:cxnSp>
        <p:sp>
          <p:nvSpPr>
            <p:cNvPr id="86" name="楕円 85">
              <a:extLst>
                <a:ext uri="{FF2B5EF4-FFF2-40B4-BE49-F238E27FC236}">
                  <a16:creationId xmlns:a16="http://schemas.microsoft.com/office/drawing/2014/main" id="{37E8ACBC-25AC-45DF-9D4D-654F7B313A14}"/>
                </a:ext>
              </a:extLst>
            </p:cNvPr>
            <p:cNvSpPr/>
            <p:nvPr/>
          </p:nvSpPr>
          <p:spPr>
            <a:xfrm>
              <a:off x="5268669" y="5554218"/>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87" name="楕円 86">
              <a:extLst>
                <a:ext uri="{FF2B5EF4-FFF2-40B4-BE49-F238E27FC236}">
                  <a16:creationId xmlns:a16="http://schemas.microsoft.com/office/drawing/2014/main" id="{B645BACE-8953-4759-A3DA-78750A843A23}"/>
                </a:ext>
              </a:extLst>
            </p:cNvPr>
            <p:cNvSpPr/>
            <p:nvPr/>
          </p:nvSpPr>
          <p:spPr>
            <a:xfrm>
              <a:off x="5458215" y="5739177"/>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88" name="楕円 87">
              <a:extLst>
                <a:ext uri="{FF2B5EF4-FFF2-40B4-BE49-F238E27FC236}">
                  <a16:creationId xmlns:a16="http://schemas.microsoft.com/office/drawing/2014/main" id="{A3603AAD-2EFF-4F98-9DD6-17863D6CCB57}"/>
                </a:ext>
              </a:extLst>
            </p:cNvPr>
            <p:cNvSpPr/>
            <p:nvPr/>
          </p:nvSpPr>
          <p:spPr>
            <a:xfrm>
              <a:off x="5221630" y="6077270"/>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89" name="楕円 88">
              <a:extLst>
                <a:ext uri="{FF2B5EF4-FFF2-40B4-BE49-F238E27FC236}">
                  <a16:creationId xmlns:a16="http://schemas.microsoft.com/office/drawing/2014/main" id="{65001632-D206-4438-9A74-8F605EFC7409}"/>
                </a:ext>
              </a:extLst>
            </p:cNvPr>
            <p:cNvSpPr/>
            <p:nvPr/>
          </p:nvSpPr>
          <p:spPr>
            <a:xfrm>
              <a:off x="5821132" y="5696167"/>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90" name="楕円 89">
              <a:extLst>
                <a:ext uri="{FF2B5EF4-FFF2-40B4-BE49-F238E27FC236}">
                  <a16:creationId xmlns:a16="http://schemas.microsoft.com/office/drawing/2014/main" id="{7228821D-BD52-470A-87BE-A75F6F8EED7E}"/>
                </a:ext>
              </a:extLst>
            </p:cNvPr>
            <p:cNvSpPr/>
            <p:nvPr/>
          </p:nvSpPr>
          <p:spPr>
            <a:xfrm>
              <a:off x="6000790" y="5859647"/>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91" name="楕円 90">
              <a:extLst>
                <a:ext uri="{FF2B5EF4-FFF2-40B4-BE49-F238E27FC236}">
                  <a16:creationId xmlns:a16="http://schemas.microsoft.com/office/drawing/2014/main" id="{D499C0EA-7272-44AB-9DA5-7D7CBC9E49E5}"/>
                </a:ext>
              </a:extLst>
            </p:cNvPr>
            <p:cNvSpPr/>
            <p:nvPr/>
          </p:nvSpPr>
          <p:spPr>
            <a:xfrm>
              <a:off x="6150847" y="6029161"/>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92" name="楕円 91">
              <a:extLst>
                <a:ext uri="{FF2B5EF4-FFF2-40B4-BE49-F238E27FC236}">
                  <a16:creationId xmlns:a16="http://schemas.microsoft.com/office/drawing/2014/main" id="{5682AAFB-7A34-4107-8740-CEBED0D0847D}"/>
                </a:ext>
              </a:extLst>
            </p:cNvPr>
            <p:cNvSpPr/>
            <p:nvPr/>
          </p:nvSpPr>
          <p:spPr>
            <a:xfrm>
              <a:off x="6390571" y="5894540"/>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93" name="楕円 92">
              <a:extLst>
                <a:ext uri="{FF2B5EF4-FFF2-40B4-BE49-F238E27FC236}">
                  <a16:creationId xmlns:a16="http://schemas.microsoft.com/office/drawing/2014/main" id="{6AB21AF3-CAC8-4239-B235-F5CD0EBC2F57}"/>
                </a:ext>
              </a:extLst>
            </p:cNvPr>
            <p:cNvSpPr/>
            <p:nvPr/>
          </p:nvSpPr>
          <p:spPr>
            <a:xfrm>
              <a:off x="6695142" y="5874158"/>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94" name="楕円 93">
              <a:extLst>
                <a:ext uri="{FF2B5EF4-FFF2-40B4-BE49-F238E27FC236}">
                  <a16:creationId xmlns:a16="http://schemas.microsoft.com/office/drawing/2014/main" id="{5D32BA72-08CE-4612-85AD-036F83569F19}"/>
                </a:ext>
              </a:extLst>
            </p:cNvPr>
            <p:cNvSpPr/>
            <p:nvPr/>
          </p:nvSpPr>
          <p:spPr>
            <a:xfrm>
              <a:off x="6867039" y="5609214"/>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95" name="楕円 94">
              <a:extLst>
                <a:ext uri="{FF2B5EF4-FFF2-40B4-BE49-F238E27FC236}">
                  <a16:creationId xmlns:a16="http://schemas.microsoft.com/office/drawing/2014/main" id="{FFD9AD13-573C-40C4-A546-4B1D80A9EAFD}"/>
                </a:ext>
              </a:extLst>
            </p:cNvPr>
            <p:cNvSpPr/>
            <p:nvPr/>
          </p:nvSpPr>
          <p:spPr>
            <a:xfrm>
              <a:off x="5645759" y="5399215"/>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96" name="楕円 95">
              <a:extLst>
                <a:ext uri="{FF2B5EF4-FFF2-40B4-BE49-F238E27FC236}">
                  <a16:creationId xmlns:a16="http://schemas.microsoft.com/office/drawing/2014/main" id="{EBEFDF8C-18F1-47DD-AFBC-D5E2CD8EBC12}"/>
                </a:ext>
              </a:extLst>
            </p:cNvPr>
            <p:cNvSpPr/>
            <p:nvPr/>
          </p:nvSpPr>
          <p:spPr>
            <a:xfrm>
              <a:off x="6360475" y="5651688"/>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97" name="楕円 96">
              <a:extLst>
                <a:ext uri="{FF2B5EF4-FFF2-40B4-BE49-F238E27FC236}">
                  <a16:creationId xmlns:a16="http://schemas.microsoft.com/office/drawing/2014/main" id="{79A768EF-40AB-4D6F-9023-3E2E0B1AF55B}"/>
                </a:ext>
              </a:extLst>
            </p:cNvPr>
            <p:cNvSpPr/>
            <p:nvPr/>
          </p:nvSpPr>
          <p:spPr>
            <a:xfrm>
              <a:off x="6582277" y="5440944"/>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98" name="楕円 97">
              <a:extLst>
                <a:ext uri="{FF2B5EF4-FFF2-40B4-BE49-F238E27FC236}">
                  <a16:creationId xmlns:a16="http://schemas.microsoft.com/office/drawing/2014/main" id="{34B3216C-1C02-463B-B246-49CAE7E9D154}"/>
                </a:ext>
              </a:extLst>
            </p:cNvPr>
            <p:cNvSpPr/>
            <p:nvPr/>
          </p:nvSpPr>
          <p:spPr>
            <a:xfrm>
              <a:off x="6560612" y="5172038"/>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99" name="楕円 98">
              <a:extLst>
                <a:ext uri="{FF2B5EF4-FFF2-40B4-BE49-F238E27FC236}">
                  <a16:creationId xmlns:a16="http://schemas.microsoft.com/office/drawing/2014/main" id="{00EA2725-0BBE-4C2B-B840-72B2C6AF2CA3}"/>
                </a:ext>
              </a:extLst>
            </p:cNvPr>
            <p:cNvSpPr/>
            <p:nvPr/>
          </p:nvSpPr>
          <p:spPr>
            <a:xfrm>
              <a:off x="6808102" y="5052627"/>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100" name="楕円 99">
              <a:extLst>
                <a:ext uri="{FF2B5EF4-FFF2-40B4-BE49-F238E27FC236}">
                  <a16:creationId xmlns:a16="http://schemas.microsoft.com/office/drawing/2014/main" id="{C5F707A0-4339-49A3-AD5B-3D9485D805B6}"/>
                </a:ext>
              </a:extLst>
            </p:cNvPr>
            <p:cNvSpPr/>
            <p:nvPr/>
          </p:nvSpPr>
          <p:spPr>
            <a:xfrm>
              <a:off x="6936935" y="5262636"/>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101" name="正方形/長方形 100">
              <a:extLst>
                <a:ext uri="{FF2B5EF4-FFF2-40B4-BE49-F238E27FC236}">
                  <a16:creationId xmlns:a16="http://schemas.microsoft.com/office/drawing/2014/main" id="{433E7072-1548-4E8F-BD67-63A6E8BEED47}"/>
                </a:ext>
              </a:extLst>
            </p:cNvPr>
            <p:cNvSpPr/>
            <p:nvPr/>
          </p:nvSpPr>
          <p:spPr>
            <a:xfrm>
              <a:off x="4754718" y="4925902"/>
              <a:ext cx="333789" cy="500684"/>
            </a:xfrm>
            <a:prstGeom prst="rect">
              <a:avLst/>
            </a:prstGeom>
          </p:spPr>
          <p:txBody>
            <a:bodyPr vert="eaVert" wrap="none">
              <a:spAutoFit/>
            </a:bodyPr>
            <a:lstStyle/>
            <a:p>
              <a:pPr algn="ctr"/>
              <a:r>
                <a:rPr lang="ja-JP" altLang="en-US" sz="1200" dirty="0"/>
                <a:t>予測値</a:t>
              </a:r>
            </a:p>
          </p:txBody>
        </p:sp>
      </p:grpSp>
      <p:sp>
        <p:nvSpPr>
          <p:cNvPr id="103" name="正方形/長方形 102">
            <a:extLst>
              <a:ext uri="{FF2B5EF4-FFF2-40B4-BE49-F238E27FC236}">
                <a16:creationId xmlns:a16="http://schemas.microsoft.com/office/drawing/2014/main" id="{E8E18C77-3695-49AC-84D9-1A8E7BB07533}"/>
              </a:ext>
            </a:extLst>
          </p:cNvPr>
          <p:cNvSpPr/>
          <p:nvPr/>
        </p:nvSpPr>
        <p:spPr>
          <a:xfrm>
            <a:off x="7889112" y="6320548"/>
            <a:ext cx="800219" cy="338554"/>
          </a:xfrm>
          <a:prstGeom prst="rect">
            <a:avLst/>
          </a:prstGeom>
        </p:spPr>
        <p:txBody>
          <a:bodyPr wrap="none">
            <a:spAutoFit/>
          </a:bodyPr>
          <a:lstStyle/>
          <a:p>
            <a:r>
              <a:rPr lang="ja-JP" altLang="en-US" sz="1600" b="1" dirty="0">
                <a:solidFill>
                  <a:srgbClr val="00879E"/>
                </a:solidFill>
              </a:rPr>
              <a:t>過学習</a:t>
            </a:r>
          </a:p>
        </p:txBody>
      </p:sp>
      <p:sp>
        <p:nvSpPr>
          <p:cNvPr id="104" name="フリーフォーム: 図形 103">
            <a:extLst>
              <a:ext uri="{FF2B5EF4-FFF2-40B4-BE49-F238E27FC236}">
                <a16:creationId xmlns:a16="http://schemas.microsoft.com/office/drawing/2014/main" id="{922327DF-766D-463C-A309-5A9BD9493363}"/>
              </a:ext>
            </a:extLst>
          </p:cNvPr>
          <p:cNvSpPr/>
          <p:nvPr/>
        </p:nvSpPr>
        <p:spPr>
          <a:xfrm>
            <a:off x="7873628" y="5120064"/>
            <a:ext cx="1727572" cy="1034551"/>
          </a:xfrm>
          <a:custGeom>
            <a:avLst/>
            <a:gdLst>
              <a:gd name="connsiteX0" fmla="*/ 4280 w 1727572"/>
              <a:gd name="connsiteY0" fmla="*/ 1034551 h 1034551"/>
              <a:gd name="connsiteX1" fmla="*/ 30657 w 1727572"/>
              <a:gd name="connsiteY1" fmla="*/ 524598 h 1034551"/>
              <a:gd name="connsiteX2" fmla="*/ 232880 w 1727572"/>
              <a:gd name="connsiteY2" fmla="*/ 709236 h 1034551"/>
              <a:gd name="connsiteX3" fmla="*/ 417518 w 1727572"/>
              <a:gd name="connsiteY3" fmla="*/ 366336 h 1034551"/>
              <a:gd name="connsiteX4" fmla="*/ 602157 w 1727572"/>
              <a:gd name="connsiteY4" fmla="*/ 682859 h 1034551"/>
              <a:gd name="connsiteX5" fmla="*/ 795587 w 1727572"/>
              <a:gd name="connsiteY5" fmla="*/ 805951 h 1034551"/>
              <a:gd name="connsiteX6" fmla="*/ 945057 w 1727572"/>
              <a:gd name="connsiteY6" fmla="*/ 999382 h 1034551"/>
              <a:gd name="connsiteX7" fmla="*/ 1191241 w 1727572"/>
              <a:gd name="connsiteY7" fmla="*/ 867498 h 1034551"/>
              <a:gd name="connsiteX8" fmla="*/ 1182449 w 1727572"/>
              <a:gd name="connsiteY8" fmla="*/ 612521 h 1034551"/>
              <a:gd name="connsiteX9" fmla="*/ 1367087 w 1727572"/>
              <a:gd name="connsiteY9" fmla="*/ 427882 h 1034551"/>
              <a:gd name="connsiteX10" fmla="*/ 1367087 w 1727572"/>
              <a:gd name="connsiteY10" fmla="*/ 164113 h 1034551"/>
              <a:gd name="connsiteX11" fmla="*/ 1507764 w 1727572"/>
              <a:gd name="connsiteY11" fmla="*/ 797159 h 1034551"/>
              <a:gd name="connsiteX12" fmla="*/ 1613272 w 1727572"/>
              <a:gd name="connsiteY12" fmla="*/ 586144 h 1034551"/>
              <a:gd name="connsiteX13" fmla="*/ 1586895 w 1727572"/>
              <a:gd name="connsiteY13" fmla="*/ 14644 h 1034551"/>
              <a:gd name="connsiteX14" fmla="*/ 1727572 w 1727572"/>
              <a:gd name="connsiteY14" fmla="*/ 225659 h 1034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27572" h="1034551">
                <a:moveTo>
                  <a:pt x="4280" y="1034551"/>
                </a:moveTo>
                <a:cubicBezTo>
                  <a:pt x="-1582" y="806684"/>
                  <a:pt x="-7443" y="578817"/>
                  <a:pt x="30657" y="524598"/>
                </a:cubicBezTo>
                <a:cubicBezTo>
                  <a:pt x="68757" y="470379"/>
                  <a:pt x="168403" y="735613"/>
                  <a:pt x="232880" y="709236"/>
                </a:cubicBezTo>
                <a:cubicBezTo>
                  <a:pt x="297357" y="682859"/>
                  <a:pt x="355972" y="370732"/>
                  <a:pt x="417518" y="366336"/>
                </a:cubicBezTo>
                <a:cubicBezTo>
                  <a:pt x="479064" y="361940"/>
                  <a:pt x="539146" y="609590"/>
                  <a:pt x="602157" y="682859"/>
                </a:cubicBezTo>
                <a:cubicBezTo>
                  <a:pt x="665168" y="756128"/>
                  <a:pt x="738437" y="753197"/>
                  <a:pt x="795587" y="805951"/>
                </a:cubicBezTo>
                <a:cubicBezTo>
                  <a:pt x="852737" y="858705"/>
                  <a:pt x="879115" y="989124"/>
                  <a:pt x="945057" y="999382"/>
                </a:cubicBezTo>
                <a:cubicBezTo>
                  <a:pt x="1010999" y="1009640"/>
                  <a:pt x="1151676" y="931975"/>
                  <a:pt x="1191241" y="867498"/>
                </a:cubicBezTo>
                <a:cubicBezTo>
                  <a:pt x="1230806" y="803021"/>
                  <a:pt x="1153141" y="685790"/>
                  <a:pt x="1182449" y="612521"/>
                </a:cubicBezTo>
                <a:cubicBezTo>
                  <a:pt x="1211757" y="539252"/>
                  <a:pt x="1336314" y="502617"/>
                  <a:pt x="1367087" y="427882"/>
                </a:cubicBezTo>
                <a:cubicBezTo>
                  <a:pt x="1397860" y="353147"/>
                  <a:pt x="1343641" y="102567"/>
                  <a:pt x="1367087" y="164113"/>
                </a:cubicBezTo>
                <a:cubicBezTo>
                  <a:pt x="1390533" y="225659"/>
                  <a:pt x="1466733" y="726820"/>
                  <a:pt x="1507764" y="797159"/>
                </a:cubicBezTo>
                <a:cubicBezTo>
                  <a:pt x="1548795" y="867498"/>
                  <a:pt x="1600084" y="716563"/>
                  <a:pt x="1613272" y="586144"/>
                </a:cubicBezTo>
                <a:cubicBezTo>
                  <a:pt x="1626460" y="455725"/>
                  <a:pt x="1567845" y="74725"/>
                  <a:pt x="1586895" y="14644"/>
                </a:cubicBezTo>
                <a:cubicBezTo>
                  <a:pt x="1605945" y="-45437"/>
                  <a:pt x="1666758" y="90111"/>
                  <a:pt x="1727572" y="225659"/>
                </a:cubicBezTo>
              </a:path>
            </a:pathLst>
          </a:custGeom>
          <a:noFill/>
          <a:ln w="38100">
            <a:solidFill>
              <a:srgbClr val="0087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楕円 5">
            <a:extLst>
              <a:ext uri="{FF2B5EF4-FFF2-40B4-BE49-F238E27FC236}">
                <a16:creationId xmlns:a16="http://schemas.microsoft.com/office/drawing/2014/main" id="{E0A500AA-F5ED-4660-8A93-B77A9534683E}"/>
              </a:ext>
            </a:extLst>
          </p:cNvPr>
          <p:cNvSpPr/>
          <p:nvPr/>
        </p:nvSpPr>
        <p:spPr>
          <a:xfrm>
            <a:off x="2815945" y="5421570"/>
            <a:ext cx="155003" cy="155003"/>
          </a:xfrm>
          <a:prstGeom prst="ellipse">
            <a:avLst/>
          </a:prstGeom>
          <a:solidFill>
            <a:srgbClr val="00B0F0"/>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1B247C34-C028-CE11-C8A7-B63BE4E55D84}"/>
              </a:ext>
            </a:extLst>
          </p:cNvPr>
          <p:cNvSpPr/>
          <p:nvPr/>
        </p:nvSpPr>
        <p:spPr>
          <a:xfrm>
            <a:off x="2467311" y="5098580"/>
            <a:ext cx="1107997" cy="276999"/>
          </a:xfrm>
          <a:prstGeom prst="rect">
            <a:avLst/>
          </a:prstGeom>
        </p:spPr>
        <p:txBody>
          <a:bodyPr wrap="none">
            <a:spAutoFit/>
          </a:bodyPr>
          <a:lstStyle/>
          <a:p>
            <a:pPr algn="ctr"/>
            <a:r>
              <a:rPr lang="ja-JP" altLang="en-US" sz="1200" dirty="0">
                <a:solidFill>
                  <a:srgbClr val="00B0F0"/>
                </a:solidFill>
              </a:rPr>
              <a:t>未知のデータ</a:t>
            </a:r>
          </a:p>
        </p:txBody>
      </p:sp>
      <p:sp>
        <p:nvSpPr>
          <p:cNvPr id="8" name="楕円 7">
            <a:extLst>
              <a:ext uri="{FF2B5EF4-FFF2-40B4-BE49-F238E27FC236}">
                <a16:creationId xmlns:a16="http://schemas.microsoft.com/office/drawing/2014/main" id="{31C8F40B-DA99-445D-C898-F00DF2BEFF96}"/>
              </a:ext>
            </a:extLst>
          </p:cNvPr>
          <p:cNvSpPr/>
          <p:nvPr/>
        </p:nvSpPr>
        <p:spPr>
          <a:xfrm>
            <a:off x="5450064" y="5444408"/>
            <a:ext cx="155003" cy="155003"/>
          </a:xfrm>
          <a:prstGeom prst="ellipse">
            <a:avLst/>
          </a:prstGeom>
          <a:solidFill>
            <a:srgbClr val="00B0F0"/>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9" name="楕円 8">
            <a:extLst>
              <a:ext uri="{FF2B5EF4-FFF2-40B4-BE49-F238E27FC236}">
                <a16:creationId xmlns:a16="http://schemas.microsoft.com/office/drawing/2014/main" id="{703A7EAC-D248-AEFB-C2E1-534A147E8E41}"/>
              </a:ext>
            </a:extLst>
          </p:cNvPr>
          <p:cNvSpPr/>
          <p:nvPr/>
        </p:nvSpPr>
        <p:spPr>
          <a:xfrm>
            <a:off x="8032591" y="5457662"/>
            <a:ext cx="155003" cy="155003"/>
          </a:xfrm>
          <a:prstGeom prst="ellipse">
            <a:avLst/>
          </a:prstGeom>
          <a:solidFill>
            <a:srgbClr val="00B0F0"/>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550466642"/>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タイトル 1">
            <a:extLst>
              <a:ext uri="{FF2B5EF4-FFF2-40B4-BE49-F238E27FC236}">
                <a16:creationId xmlns:a16="http://schemas.microsoft.com/office/drawing/2014/main" id="{2DA76E4A-E82F-4E3B-913C-6408054281D8}"/>
              </a:ext>
            </a:extLst>
          </p:cNvPr>
          <p:cNvSpPr txBox="1">
            <a:spLocks/>
          </p:cNvSpPr>
          <p:nvPr/>
        </p:nvSpPr>
        <p:spPr bwMode="auto">
          <a:xfrm>
            <a:off x="666514" y="851958"/>
            <a:ext cx="10758723" cy="4826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kumimoji="1" sz="2800" b="1" kern="1200" baseline="0">
                <a:solidFill>
                  <a:schemeClr val="tx1">
                    <a:lumMod val="75000"/>
                    <a:lumOff val="25000"/>
                  </a:schemeClr>
                </a:solidFill>
                <a:latin typeface="メイリオ" panose="020B0604030504040204" pitchFamily="50" charset="-128"/>
                <a:ea typeface="メイリオ" panose="020B0604030504040204" pitchFamily="50" charset="-128"/>
                <a:cs typeface="+mj-cs"/>
              </a:defRPr>
            </a:lvl1pPr>
          </a:lstStyle>
          <a:p>
            <a:r>
              <a:rPr lang="ja-JP" altLang="en-US" sz="3400" spc="150" dirty="0">
                <a:solidFill>
                  <a:srgbClr val="F36C37"/>
                </a:solidFill>
              </a:rPr>
              <a:t>第</a:t>
            </a:r>
            <a:r>
              <a:rPr lang="en-US" altLang="ja-JP" sz="6000" spc="150" dirty="0">
                <a:solidFill>
                  <a:srgbClr val="F36C37"/>
                </a:solidFill>
              </a:rPr>
              <a:t>4</a:t>
            </a:r>
            <a:r>
              <a:rPr lang="ja-JP" altLang="en-US" sz="3400" spc="150" dirty="0">
                <a:solidFill>
                  <a:srgbClr val="F36C37"/>
                </a:solidFill>
              </a:rPr>
              <a:t>章　決定木・ランダムフォレスト </a:t>
            </a:r>
            <a:r>
              <a:rPr lang="en-US" altLang="ja-JP" sz="2400" spc="150" dirty="0">
                <a:solidFill>
                  <a:srgbClr val="F36C37"/>
                </a:solidFill>
              </a:rPr>
              <a:t>- scikit-learn -</a:t>
            </a:r>
            <a:endParaRPr lang="ja-JP" altLang="en-US" sz="3600" spc="150" dirty="0">
              <a:solidFill>
                <a:srgbClr val="F36C37"/>
              </a:solidFill>
            </a:endParaRPr>
          </a:p>
        </p:txBody>
      </p:sp>
      <p:sp>
        <p:nvSpPr>
          <p:cNvPr id="2" name="スライド番号プレースホルダー 1">
            <a:extLst>
              <a:ext uri="{FF2B5EF4-FFF2-40B4-BE49-F238E27FC236}">
                <a16:creationId xmlns:a16="http://schemas.microsoft.com/office/drawing/2014/main" id="{FAA47C63-520D-4F7C-8DAB-2526094CB5B4}"/>
              </a:ext>
            </a:extLst>
          </p:cNvPr>
          <p:cNvSpPr>
            <a:spLocks noGrp="1"/>
          </p:cNvSpPr>
          <p:nvPr>
            <p:ph type="sldNum" sz="quarter" idx="10"/>
          </p:nvPr>
        </p:nvSpPr>
        <p:spPr>
          <a:xfrm>
            <a:off x="9265299" y="6465214"/>
            <a:ext cx="2743200" cy="204403"/>
          </a:xfrm>
        </p:spPr>
        <p:txBody>
          <a:bodyPr/>
          <a:lstStyle/>
          <a:p>
            <a:fld id="{5D750650-B10A-47BF-93C2-E1678438B37A}" type="slidenum">
              <a:rPr kumimoji="1" lang="ja-JP" altLang="en-US" smtClean="0"/>
              <a:pPr/>
              <a:t>239</a:t>
            </a:fld>
            <a:endParaRPr kumimoji="1" lang="ja-JP" altLang="en-US" dirty="0"/>
          </a:p>
        </p:txBody>
      </p:sp>
      <p:sp>
        <p:nvSpPr>
          <p:cNvPr id="9" name="四角形: 角を丸くする 8">
            <a:extLst>
              <a:ext uri="{FF2B5EF4-FFF2-40B4-BE49-F238E27FC236}">
                <a16:creationId xmlns:a16="http://schemas.microsoft.com/office/drawing/2014/main" id="{17C76A4F-9917-404E-810D-D4C278F81FF6}"/>
              </a:ext>
            </a:extLst>
          </p:cNvPr>
          <p:cNvSpPr/>
          <p:nvPr/>
        </p:nvSpPr>
        <p:spPr bwMode="auto">
          <a:xfrm>
            <a:off x="735085" y="1751579"/>
            <a:ext cx="2208068" cy="358390"/>
          </a:xfrm>
          <a:prstGeom prst="roundRect">
            <a:avLst>
              <a:gd name="adj" fmla="val 50000"/>
            </a:avLst>
          </a:prstGeom>
          <a:solidFill>
            <a:srgbClr val="F36C37"/>
          </a:solidFill>
          <a:ln w="19050" algn="ctr">
            <a:noFill/>
            <a:prstDash val="dash"/>
            <a:round/>
            <a:headEnd/>
            <a:tailEnd/>
          </a:ln>
          <a:effectLst/>
        </p:spPr>
        <p:txBody>
          <a:bodyPr wrap="none" lIns="108000" tIns="108000" rtlCol="0" anchor="ctr"/>
          <a:lstStyle/>
          <a:p>
            <a:pPr algn="ctr"/>
            <a:r>
              <a:rPr kumimoji="1" lang="ja-JP" altLang="en-US" b="1" spc="300" dirty="0">
                <a:solidFill>
                  <a:schemeClr val="bg1"/>
                </a:solidFill>
                <a:latin typeface="+mn-ea"/>
              </a:rPr>
              <a:t>章の目次</a:t>
            </a:r>
          </a:p>
        </p:txBody>
      </p:sp>
      <p:sp>
        <p:nvSpPr>
          <p:cNvPr id="10" name="コンテンツ プレースホルダー 5">
            <a:extLst>
              <a:ext uri="{FF2B5EF4-FFF2-40B4-BE49-F238E27FC236}">
                <a16:creationId xmlns:a16="http://schemas.microsoft.com/office/drawing/2014/main" id="{2A231A49-86B3-4817-904B-36C2F1103794}"/>
              </a:ext>
            </a:extLst>
          </p:cNvPr>
          <p:cNvSpPr txBox="1">
            <a:spLocks/>
          </p:cNvSpPr>
          <p:nvPr/>
        </p:nvSpPr>
        <p:spPr>
          <a:xfrm>
            <a:off x="1071378" y="2431708"/>
            <a:ext cx="9083374" cy="2733632"/>
          </a:xfrm>
          <a:prstGeom prst="rect">
            <a:avLst/>
          </a:prstGeom>
        </p:spPr>
        <p:txBody>
          <a:bodyPr vert="horz" lIns="91440" tIns="45720" rIns="91440" bIns="45720" rtlCol="0" anchor="t"/>
          <a:lstStyle>
            <a:defPPr>
              <a:defRPr lang="en-US"/>
            </a:defPPr>
            <a:lvl1pPr marL="0" algn="r" defTabSz="457200" rtl="0" eaLnBrk="1" latinLnBrk="0" hangingPunct="1">
              <a:defRPr sz="900" b="0" kern="1200">
                <a:solidFill>
                  <a:schemeClr val="tx1">
                    <a:lumMod val="50000"/>
                    <a:lumOff val="50000"/>
                  </a:schemeClr>
                </a:solidFill>
                <a:latin typeface="メイリオ" panose="020B0604030504040204" pitchFamily="50" charset="-128"/>
                <a:ea typeface="メイリオ" panose="020B0604030504040204" pitchFamily="50" charset="-128"/>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lnSpc>
                <a:spcPct val="150000"/>
              </a:lnSpc>
            </a:pPr>
            <a:r>
              <a:rPr kumimoji="1" lang="en-US" altLang="ja-JP" sz="2100" b="1" spc="300" dirty="0">
                <a:solidFill>
                  <a:srgbClr val="BFBFBF"/>
                </a:solidFill>
              </a:rPr>
              <a:t>4-1.</a:t>
            </a:r>
            <a:r>
              <a:rPr kumimoji="1" lang="ja-JP" altLang="en-US" sz="2100" b="1" spc="300" dirty="0">
                <a:solidFill>
                  <a:srgbClr val="BFBFBF"/>
                </a:solidFill>
              </a:rPr>
              <a:t>決定木</a:t>
            </a:r>
            <a:endParaRPr kumimoji="1" lang="en-US" altLang="ja-JP" sz="2100" b="1" spc="300" dirty="0">
              <a:solidFill>
                <a:srgbClr val="BFBFBF"/>
              </a:solidFill>
            </a:endParaRPr>
          </a:p>
          <a:p>
            <a:pPr algn="l">
              <a:lnSpc>
                <a:spcPct val="150000"/>
              </a:lnSpc>
            </a:pPr>
            <a:r>
              <a:rPr lang="en-US" altLang="ja-JP" sz="2100" b="1" spc="300" dirty="0">
                <a:solidFill>
                  <a:srgbClr val="BFBFBF"/>
                </a:solidFill>
              </a:rPr>
              <a:t>4-2.</a:t>
            </a:r>
            <a:r>
              <a:rPr lang="ja-JP" altLang="en-US" sz="2100" b="1" spc="300" dirty="0">
                <a:solidFill>
                  <a:srgbClr val="BFBFBF"/>
                </a:solidFill>
              </a:rPr>
              <a:t>決定木の実装</a:t>
            </a:r>
            <a:endParaRPr lang="en-US" altLang="ja-JP" sz="2100" b="1" spc="300" dirty="0">
              <a:solidFill>
                <a:srgbClr val="BFBFBF"/>
              </a:solidFill>
            </a:endParaRPr>
          </a:p>
          <a:p>
            <a:pPr algn="l">
              <a:lnSpc>
                <a:spcPct val="150000"/>
              </a:lnSpc>
            </a:pPr>
            <a:r>
              <a:rPr lang="en-US" altLang="ja-JP" sz="2100" b="1" spc="300" dirty="0">
                <a:solidFill>
                  <a:schemeClr val="tx1">
                    <a:lumMod val="75000"/>
                    <a:lumOff val="25000"/>
                  </a:schemeClr>
                </a:solidFill>
              </a:rPr>
              <a:t>4-3.</a:t>
            </a:r>
            <a:r>
              <a:rPr lang="ja-JP" altLang="en-US" sz="2100" b="1" spc="300" dirty="0">
                <a:solidFill>
                  <a:schemeClr val="tx1">
                    <a:lumMod val="75000"/>
                    <a:lumOff val="25000"/>
                  </a:schemeClr>
                </a:solidFill>
              </a:rPr>
              <a:t>決定木のパラメータチューニング</a:t>
            </a:r>
            <a:endParaRPr lang="en-US" altLang="ja-JP" sz="2100" b="1" spc="300" dirty="0">
              <a:solidFill>
                <a:schemeClr val="tx1">
                  <a:lumMod val="75000"/>
                  <a:lumOff val="25000"/>
                </a:schemeClr>
              </a:solidFill>
            </a:endParaRPr>
          </a:p>
          <a:p>
            <a:pPr algn="l">
              <a:lnSpc>
                <a:spcPct val="150000"/>
              </a:lnSpc>
            </a:pPr>
            <a:r>
              <a:rPr lang="en-US" altLang="ja-JP" sz="2100" b="1" spc="300" dirty="0">
                <a:solidFill>
                  <a:srgbClr val="BFBFBF"/>
                </a:solidFill>
              </a:rPr>
              <a:t>4-4.</a:t>
            </a:r>
            <a:r>
              <a:rPr lang="ja-JP" altLang="en-US" sz="2100" b="1" spc="300" dirty="0">
                <a:solidFill>
                  <a:srgbClr val="BFBFBF"/>
                </a:solidFill>
              </a:rPr>
              <a:t>オプション演習：決定木</a:t>
            </a:r>
            <a:endParaRPr lang="en-US" altLang="ja-JP" sz="2100" b="1" spc="300" dirty="0">
              <a:solidFill>
                <a:srgbClr val="BFBFBF"/>
              </a:solidFill>
            </a:endParaRPr>
          </a:p>
          <a:p>
            <a:pPr algn="l">
              <a:lnSpc>
                <a:spcPct val="150000"/>
              </a:lnSpc>
            </a:pPr>
            <a:r>
              <a:rPr kumimoji="1" lang="en-US" altLang="ja-JP" sz="2100" b="1" spc="300" dirty="0">
                <a:solidFill>
                  <a:srgbClr val="BFBFBF"/>
                </a:solidFill>
              </a:rPr>
              <a:t>4-5.</a:t>
            </a:r>
            <a:r>
              <a:rPr kumimoji="1" lang="ja-JP" altLang="en-US" sz="2100" b="1" spc="300" dirty="0">
                <a:solidFill>
                  <a:srgbClr val="BFBFBF"/>
                </a:solidFill>
              </a:rPr>
              <a:t>ランダムフォレスト</a:t>
            </a:r>
            <a:endParaRPr kumimoji="1" lang="en-US" altLang="ja-JP" sz="2100" b="1" spc="300" dirty="0">
              <a:solidFill>
                <a:srgbClr val="BFBFBF"/>
              </a:solidFill>
            </a:endParaRPr>
          </a:p>
          <a:p>
            <a:pPr algn="l">
              <a:lnSpc>
                <a:spcPct val="150000"/>
              </a:lnSpc>
            </a:pPr>
            <a:r>
              <a:rPr lang="en-US" altLang="ja-JP" sz="2100" b="1" spc="300" dirty="0">
                <a:solidFill>
                  <a:srgbClr val="BFBFBF"/>
                </a:solidFill>
              </a:rPr>
              <a:t>4-6.</a:t>
            </a:r>
            <a:r>
              <a:rPr lang="ja-JP" altLang="en-US" sz="2100" b="1" spc="300" dirty="0">
                <a:solidFill>
                  <a:srgbClr val="BFBFBF"/>
                </a:solidFill>
              </a:rPr>
              <a:t>ランダムフォレストの実装</a:t>
            </a:r>
            <a:endParaRPr lang="en-US" altLang="ja-JP" sz="2100" b="1" spc="300" dirty="0">
              <a:solidFill>
                <a:srgbClr val="BFBFBF"/>
              </a:solidFill>
            </a:endParaRPr>
          </a:p>
          <a:p>
            <a:pPr algn="l">
              <a:lnSpc>
                <a:spcPct val="150000"/>
              </a:lnSpc>
            </a:pPr>
            <a:r>
              <a:rPr lang="en-US" altLang="ja-JP" sz="2100" b="1" spc="300" dirty="0">
                <a:solidFill>
                  <a:srgbClr val="BFBFBF"/>
                </a:solidFill>
              </a:rPr>
              <a:t>4-7.</a:t>
            </a:r>
            <a:r>
              <a:rPr lang="ja-JP" altLang="en-US" sz="2100" b="1" spc="300" dirty="0">
                <a:solidFill>
                  <a:srgbClr val="BFBFBF"/>
                </a:solidFill>
              </a:rPr>
              <a:t>ランダムフォレストのパラメータチューニング</a:t>
            </a:r>
            <a:endParaRPr lang="en-US" altLang="ja-JP" sz="2100" b="1" spc="300" dirty="0">
              <a:solidFill>
                <a:srgbClr val="BFBFBF"/>
              </a:solidFill>
            </a:endParaRPr>
          </a:p>
          <a:p>
            <a:pPr algn="l">
              <a:lnSpc>
                <a:spcPct val="150000"/>
              </a:lnSpc>
            </a:pPr>
            <a:r>
              <a:rPr lang="en-US" altLang="ja-JP" sz="2100" b="1" spc="300" dirty="0">
                <a:solidFill>
                  <a:srgbClr val="BFBFBF"/>
                </a:solidFill>
              </a:rPr>
              <a:t>4-8.</a:t>
            </a:r>
            <a:r>
              <a:rPr lang="ja-JP" altLang="en-US" sz="2100" b="1" spc="300" dirty="0">
                <a:solidFill>
                  <a:srgbClr val="BFBFBF"/>
                </a:solidFill>
              </a:rPr>
              <a:t>オプション演習：ランダムフォレスト</a:t>
            </a:r>
            <a:endParaRPr lang="en-US" altLang="ja-JP" sz="2100" b="1" spc="300" dirty="0">
              <a:solidFill>
                <a:srgbClr val="BFBFBF"/>
              </a:solidFill>
            </a:endParaRPr>
          </a:p>
        </p:txBody>
      </p:sp>
    </p:spTree>
    <p:extLst>
      <p:ext uri="{BB962C8B-B14F-4D97-AF65-F5344CB8AC3E}">
        <p14:creationId xmlns:p14="http://schemas.microsoft.com/office/powerpoint/2010/main" val="10320837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489D0B30-6323-3993-32B4-75077B036820}"/>
              </a:ext>
            </a:extLst>
          </p:cNvPr>
          <p:cNvSpPr>
            <a:spLocks noGrp="1"/>
          </p:cNvSpPr>
          <p:nvPr>
            <p:ph type="title"/>
          </p:nvPr>
        </p:nvSpPr>
        <p:spPr/>
        <p:txBody>
          <a:bodyPr/>
          <a:lstStyle/>
          <a:p>
            <a:r>
              <a:rPr lang="en-US" altLang="ja-JP" dirty="0"/>
              <a:t>AI </a:t>
            </a:r>
            <a:r>
              <a:rPr lang="ja-JP" altLang="en-US"/>
              <a:t>・</a:t>
            </a:r>
            <a:r>
              <a:rPr lang="en-US" altLang="ja-JP" dirty="0"/>
              <a:t>AI </a:t>
            </a:r>
            <a:r>
              <a:rPr lang="ja-JP" altLang="en-US"/>
              <a:t>プロジェクトでの誤認識</a:t>
            </a:r>
          </a:p>
        </p:txBody>
      </p:sp>
      <p:sp>
        <p:nvSpPr>
          <p:cNvPr id="2" name="スライド番号プレースホルダー 1">
            <a:extLst>
              <a:ext uri="{FF2B5EF4-FFF2-40B4-BE49-F238E27FC236}">
                <a16:creationId xmlns:a16="http://schemas.microsoft.com/office/drawing/2014/main" id="{84FC0366-7E8C-DC7A-8BD5-5B027E8A2E5D}"/>
              </a:ext>
            </a:extLst>
          </p:cNvPr>
          <p:cNvSpPr>
            <a:spLocks noGrp="1"/>
          </p:cNvSpPr>
          <p:nvPr>
            <p:ph type="sldNum" sz="quarter" idx="10"/>
          </p:nvPr>
        </p:nvSpPr>
        <p:spPr/>
        <p:txBody>
          <a:bodyPr/>
          <a:lstStyle/>
          <a:p>
            <a:fld id="{5D750650-B10A-47BF-93C2-E1678438B37A}" type="slidenum">
              <a:rPr kumimoji="1" lang="ja-JP" altLang="en-US" smtClean="0"/>
              <a:pPr/>
              <a:t>24</a:t>
            </a:fld>
            <a:endParaRPr kumimoji="1" lang="ja-JP" altLang="en-US" dirty="0"/>
          </a:p>
        </p:txBody>
      </p:sp>
      <p:sp>
        <p:nvSpPr>
          <p:cNvPr id="4" name="テキスト ボックス 3">
            <a:extLst>
              <a:ext uri="{FF2B5EF4-FFF2-40B4-BE49-F238E27FC236}">
                <a16:creationId xmlns:a16="http://schemas.microsoft.com/office/drawing/2014/main" id="{2D2BACA8-565B-693D-3F29-8C350C88DD2A}"/>
              </a:ext>
            </a:extLst>
          </p:cNvPr>
          <p:cNvSpPr txBox="1"/>
          <p:nvPr/>
        </p:nvSpPr>
        <p:spPr>
          <a:xfrm>
            <a:off x="716961" y="2699599"/>
            <a:ext cx="10758073" cy="1200329"/>
          </a:xfrm>
          <a:prstGeom prst="rect">
            <a:avLst/>
          </a:prstGeom>
          <a:solidFill>
            <a:schemeClr val="bg1"/>
          </a:solidFill>
        </p:spPr>
        <p:txBody>
          <a:bodyPr wrap="none" rtlCol="0">
            <a:spAutoFit/>
          </a:bodyPr>
          <a:lstStyle/>
          <a:p>
            <a:pPr marL="285750" indent="-285750" defTabSz="914400" fontAlgn="base">
              <a:spcBef>
                <a:spcPct val="0"/>
              </a:spcBef>
              <a:spcAft>
                <a:spcPct val="0"/>
              </a:spcAft>
              <a:buFont typeface="Wingdings" pitchFamily="2" charset="2"/>
              <a:buChar char="ü"/>
            </a:pPr>
            <a:r>
              <a:rPr kumimoji="1" lang="en-US" altLang="ja-JP" sz="2400" dirty="0">
                <a:solidFill>
                  <a:schemeClr val="tx1">
                    <a:lumMod val="90000"/>
                    <a:lumOff val="10000"/>
                  </a:schemeClr>
                </a:solidFill>
                <a:latin typeface="+mn-ea"/>
              </a:rPr>
              <a:t>AI </a:t>
            </a:r>
            <a:r>
              <a:rPr kumimoji="1" lang="ja-JP" altLang="en-US" sz="2400">
                <a:solidFill>
                  <a:schemeClr val="tx1">
                    <a:lumMod val="90000"/>
                    <a:lumOff val="10000"/>
                  </a:schemeClr>
                </a:solidFill>
                <a:latin typeface="+mn-ea"/>
              </a:rPr>
              <a:t>を導入すれば、利益が出る。</a:t>
            </a:r>
            <a:r>
              <a:rPr kumimoji="1" lang="ja-JP" altLang="en-US" sz="2400" b="1">
                <a:solidFill>
                  <a:srgbClr val="F36C37"/>
                </a:solidFill>
                <a:latin typeface="+mn-ea"/>
              </a:rPr>
              <a:t>導入を目的</a:t>
            </a:r>
            <a:r>
              <a:rPr kumimoji="1" lang="ja-JP" altLang="en-US" sz="2400">
                <a:solidFill>
                  <a:schemeClr val="tx1">
                    <a:lumMod val="90000"/>
                    <a:lumOff val="10000"/>
                  </a:schemeClr>
                </a:solidFill>
                <a:latin typeface="+mn-ea"/>
              </a:rPr>
              <a:t>としたプロジェクト推進の問題</a:t>
            </a:r>
            <a:endParaRPr kumimoji="1" lang="en-US" altLang="ja-JP" sz="2400" dirty="0">
              <a:solidFill>
                <a:schemeClr val="tx1">
                  <a:lumMod val="90000"/>
                  <a:lumOff val="10000"/>
                </a:schemeClr>
              </a:solidFill>
              <a:latin typeface="+mn-ea"/>
            </a:endParaRPr>
          </a:p>
          <a:p>
            <a:pPr marL="285750" indent="-285750" defTabSz="914400" fontAlgn="base">
              <a:spcBef>
                <a:spcPct val="0"/>
              </a:spcBef>
              <a:spcAft>
                <a:spcPct val="0"/>
              </a:spcAft>
              <a:buFont typeface="Wingdings" pitchFamily="2" charset="2"/>
              <a:buChar char="ü"/>
            </a:pPr>
            <a:r>
              <a:rPr kumimoji="1" lang="en-US" altLang="ja-JP" sz="2400" dirty="0">
                <a:solidFill>
                  <a:schemeClr val="tx1">
                    <a:lumMod val="90000"/>
                    <a:lumOff val="10000"/>
                  </a:schemeClr>
                </a:solidFill>
                <a:latin typeface="+mn-ea"/>
              </a:rPr>
              <a:t>AI </a:t>
            </a:r>
            <a:r>
              <a:rPr kumimoji="1" lang="ja-JP" altLang="en-US" sz="2400">
                <a:solidFill>
                  <a:schemeClr val="tx1">
                    <a:lumMod val="90000"/>
                    <a:lumOff val="10000"/>
                  </a:schemeClr>
                </a:solidFill>
                <a:latin typeface="+mn-ea"/>
              </a:rPr>
              <a:t>は</a:t>
            </a:r>
            <a:r>
              <a:rPr kumimoji="1" lang="ja-JP" altLang="en-US" sz="2400" b="1">
                <a:solidFill>
                  <a:srgbClr val="F36C37"/>
                </a:solidFill>
                <a:latin typeface="+mn-ea"/>
              </a:rPr>
              <a:t>何でも出来る</a:t>
            </a:r>
            <a:r>
              <a:rPr kumimoji="1" lang="ja-JP" altLang="en-US" sz="2400">
                <a:solidFill>
                  <a:srgbClr val="F36C37"/>
                </a:solidFill>
                <a:latin typeface="+mn-ea"/>
              </a:rPr>
              <a:t>。</a:t>
            </a:r>
            <a:r>
              <a:rPr kumimoji="1" lang="ja-JP" altLang="en-US" sz="2400">
                <a:solidFill>
                  <a:schemeClr val="tx1">
                    <a:lumMod val="90000"/>
                    <a:lumOff val="10000"/>
                  </a:schemeClr>
                </a:solidFill>
                <a:latin typeface="+mn-ea"/>
              </a:rPr>
              <a:t>アニメのような</a:t>
            </a:r>
            <a:r>
              <a:rPr kumimoji="1" lang="en-US" altLang="ja-JP" sz="2400" dirty="0">
                <a:solidFill>
                  <a:schemeClr val="tx1">
                    <a:lumMod val="90000"/>
                    <a:lumOff val="10000"/>
                  </a:schemeClr>
                </a:solidFill>
                <a:latin typeface="+mn-ea"/>
              </a:rPr>
              <a:t> AI </a:t>
            </a:r>
            <a:r>
              <a:rPr kumimoji="1" lang="ja-JP" altLang="en-US" sz="2400">
                <a:solidFill>
                  <a:schemeClr val="tx1">
                    <a:lumMod val="90000"/>
                    <a:lumOff val="10000"/>
                  </a:schemeClr>
                </a:solidFill>
                <a:latin typeface="+mn-ea"/>
              </a:rPr>
              <a:t>を使用できるという誤認識</a:t>
            </a:r>
            <a:endParaRPr kumimoji="1" lang="en-US" altLang="ja-JP" sz="2400" dirty="0">
              <a:solidFill>
                <a:schemeClr val="tx1">
                  <a:lumMod val="90000"/>
                  <a:lumOff val="10000"/>
                </a:schemeClr>
              </a:solidFill>
              <a:latin typeface="+mn-ea"/>
            </a:endParaRPr>
          </a:p>
          <a:p>
            <a:pPr marL="285750" indent="-285750" defTabSz="914400" fontAlgn="base">
              <a:spcBef>
                <a:spcPct val="0"/>
              </a:spcBef>
              <a:spcAft>
                <a:spcPct val="0"/>
              </a:spcAft>
              <a:buFont typeface="Wingdings" pitchFamily="2" charset="2"/>
              <a:buChar char="ü"/>
            </a:pPr>
            <a:r>
              <a:rPr kumimoji="1" lang="en-US" altLang="ja-JP" sz="2400" dirty="0">
                <a:solidFill>
                  <a:schemeClr val="tx1">
                    <a:lumMod val="90000"/>
                    <a:lumOff val="10000"/>
                  </a:schemeClr>
                </a:solidFill>
                <a:latin typeface="+mn-ea"/>
              </a:rPr>
              <a:t>AI </a:t>
            </a:r>
            <a:r>
              <a:rPr kumimoji="1" lang="ja-JP" altLang="en-US" sz="2400">
                <a:solidFill>
                  <a:schemeClr val="tx1">
                    <a:lumMod val="90000"/>
                    <a:lumOff val="10000"/>
                  </a:schemeClr>
                </a:solidFill>
                <a:latin typeface="+mn-ea"/>
              </a:rPr>
              <a:t>はすぐに使用できる。</a:t>
            </a:r>
            <a:r>
              <a:rPr kumimoji="1" lang="ja-JP" altLang="en-US" sz="2400" b="1">
                <a:solidFill>
                  <a:srgbClr val="F36C37"/>
                </a:solidFill>
                <a:latin typeface="+mn-ea"/>
              </a:rPr>
              <a:t>環境整備</a:t>
            </a:r>
            <a:r>
              <a:rPr kumimoji="1" lang="ja-JP" altLang="en-US" sz="2400">
                <a:solidFill>
                  <a:schemeClr val="tx1">
                    <a:lumMod val="90000"/>
                    <a:lumOff val="10000"/>
                  </a:schemeClr>
                </a:solidFill>
                <a:latin typeface="+mn-ea"/>
              </a:rPr>
              <a:t>の問題</a:t>
            </a:r>
          </a:p>
        </p:txBody>
      </p:sp>
      <p:sp>
        <p:nvSpPr>
          <p:cNvPr id="9" name="思考の吹き出し: 雲形 15">
            <a:extLst>
              <a:ext uri="{FF2B5EF4-FFF2-40B4-BE49-F238E27FC236}">
                <a16:creationId xmlns:a16="http://schemas.microsoft.com/office/drawing/2014/main" id="{58AFFDAF-ECEE-4E48-732B-01FBE4CFA427}"/>
              </a:ext>
            </a:extLst>
          </p:cNvPr>
          <p:cNvSpPr/>
          <p:nvPr/>
        </p:nvSpPr>
        <p:spPr>
          <a:xfrm>
            <a:off x="7467456" y="4158401"/>
            <a:ext cx="3916521" cy="1280712"/>
          </a:xfrm>
          <a:prstGeom prst="cloudCallout">
            <a:avLst>
              <a:gd name="adj1" fmla="val -29193"/>
              <a:gd name="adj2" fmla="val 61688"/>
            </a:avLst>
          </a:prstGeom>
          <a:solidFill>
            <a:srgbClr val="FFDBC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sz="1400" b="1">
                <a:solidFill>
                  <a:srgbClr val="494949"/>
                </a:solidFill>
                <a:latin typeface="+mn-ea"/>
              </a:rPr>
              <a:t>わざわざ</a:t>
            </a:r>
            <a:r>
              <a:rPr kumimoji="1" lang="en-US" altLang="ja-JP" sz="1400" b="1" dirty="0">
                <a:solidFill>
                  <a:srgbClr val="494949"/>
                </a:solidFill>
                <a:latin typeface="+mn-ea"/>
              </a:rPr>
              <a:t> AI </a:t>
            </a:r>
            <a:r>
              <a:rPr kumimoji="1" lang="ja-JP" altLang="en-US" sz="1400" b="1">
                <a:solidFill>
                  <a:srgbClr val="494949"/>
                </a:solidFill>
                <a:latin typeface="+mn-ea"/>
              </a:rPr>
              <a:t>を導入しなくても他の</a:t>
            </a:r>
            <a:endParaRPr kumimoji="1" lang="en-US" altLang="ja-JP" sz="1400" b="1" dirty="0">
              <a:solidFill>
                <a:srgbClr val="494949"/>
              </a:solidFill>
              <a:latin typeface="+mn-ea"/>
            </a:endParaRPr>
          </a:p>
          <a:p>
            <a:pPr algn="ctr"/>
            <a:r>
              <a:rPr kumimoji="1" lang="ja-JP" altLang="en-US" sz="1400" b="1">
                <a:solidFill>
                  <a:srgbClr val="494949"/>
                </a:solidFill>
                <a:latin typeface="+mn-ea"/>
              </a:rPr>
              <a:t>ソリューションがあるのに・・・</a:t>
            </a:r>
            <a:endParaRPr kumimoji="1" lang="ja-JP" altLang="en-US" sz="1400" b="1" dirty="0">
              <a:solidFill>
                <a:srgbClr val="494949"/>
              </a:solidFill>
              <a:latin typeface="+mn-ea"/>
            </a:endParaRPr>
          </a:p>
        </p:txBody>
      </p:sp>
      <p:pic>
        <p:nvPicPr>
          <p:cNvPr id="11" name="図 10">
            <a:extLst>
              <a:ext uri="{FF2B5EF4-FFF2-40B4-BE49-F238E27FC236}">
                <a16:creationId xmlns:a16="http://schemas.microsoft.com/office/drawing/2014/main" id="{8005A640-E4F2-7912-C1EC-DB52B22CA8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31587" y="5034378"/>
            <a:ext cx="1377209" cy="1376150"/>
          </a:xfrm>
          <a:prstGeom prst="rect">
            <a:avLst/>
          </a:prstGeom>
        </p:spPr>
      </p:pic>
      <p:sp>
        <p:nvSpPr>
          <p:cNvPr id="12" name="吹き出し: 角を丸めた四角形 17">
            <a:extLst>
              <a:ext uri="{FF2B5EF4-FFF2-40B4-BE49-F238E27FC236}">
                <a16:creationId xmlns:a16="http://schemas.microsoft.com/office/drawing/2014/main" id="{34837C42-55E8-85B8-8CDE-808CE355F03A}"/>
              </a:ext>
            </a:extLst>
          </p:cNvPr>
          <p:cNvSpPr/>
          <p:nvPr/>
        </p:nvSpPr>
        <p:spPr>
          <a:xfrm>
            <a:off x="8482158" y="5752511"/>
            <a:ext cx="2145922" cy="577082"/>
          </a:xfrm>
          <a:prstGeom prst="wedgeRoundRectCallout">
            <a:avLst>
              <a:gd name="adj1" fmla="val 56090"/>
              <a:gd name="adj2" fmla="val -43476"/>
              <a:gd name="adj3" fmla="val 16667"/>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2400" b="1" dirty="0">
                <a:solidFill>
                  <a:srgbClr val="494949"/>
                </a:solidFill>
                <a:latin typeface="+mn-ea"/>
              </a:rPr>
              <a:t>AI </a:t>
            </a:r>
            <a:r>
              <a:rPr kumimoji="1" lang="ja-JP" altLang="en-US" sz="2400" b="1">
                <a:solidFill>
                  <a:srgbClr val="494949"/>
                </a:solidFill>
                <a:latin typeface="+mn-ea"/>
              </a:rPr>
              <a:t>導入！！</a:t>
            </a:r>
            <a:endParaRPr kumimoji="1" lang="ja-JP" altLang="en-US" sz="2400" b="1" dirty="0">
              <a:solidFill>
                <a:srgbClr val="494949"/>
              </a:solidFill>
              <a:latin typeface="+mn-ea"/>
            </a:endParaRPr>
          </a:p>
        </p:txBody>
      </p:sp>
      <p:pic>
        <p:nvPicPr>
          <p:cNvPr id="13" name="図 12">
            <a:extLst>
              <a:ext uri="{FF2B5EF4-FFF2-40B4-BE49-F238E27FC236}">
                <a16:creationId xmlns:a16="http://schemas.microsoft.com/office/drawing/2014/main" id="{EF5014D2-686C-AD24-5715-C7CF661425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67456" y="5391616"/>
            <a:ext cx="941816" cy="941816"/>
          </a:xfrm>
          <a:prstGeom prst="rect">
            <a:avLst/>
          </a:prstGeom>
        </p:spPr>
      </p:pic>
    </p:spTree>
    <p:extLst>
      <p:ext uri="{BB962C8B-B14F-4D97-AF65-F5344CB8AC3E}">
        <p14:creationId xmlns:p14="http://schemas.microsoft.com/office/powerpoint/2010/main" val="3570188091"/>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四角形: 角を丸くする 4">
            <a:extLst>
              <a:ext uri="{FF2B5EF4-FFF2-40B4-BE49-F238E27FC236}">
                <a16:creationId xmlns:a16="http://schemas.microsoft.com/office/drawing/2014/main" id="{235D25D0-2B40-4B95-B459-FAA9DFF054E5}"/>
              </a:ext>
            </a:extLst>
          </p:cNvPr>
          <p:cNvSpPr/>
          <p:nvPr/>
        </p:nvSpPr>
        <p:spPr>
          <a:xfrm>
            <a:off x="766763" y="1038877"/>
            <a:ext cx="10599737" cy="2616942"/>
          </a:xfrm>
          <a:prstGeom prst="roundRect">
            <a:avLst>
              <a:gd name="adj" fmla="val 1884"/>
            </a:avLst>
          </a:prstGeom>
          <a:solidFill>
            <a:srgbClr val="FFF4E1"/>
          </a:solidFill>
          <a:ln w="19050" algn="ctr">
            <a:noFill/>
            <a:prstDash val="dash"/>
            <a:round/>
            <a:headEnd/>
            <a:tailEnd/>
          </a:ln>
          <a:effectLst/>
        </p:spPr>
        <p:txBody>
          <a:bodyPr rot="0" spcFirstLastPara="0" vertOverflow="overflow" horzOverflow="overflow" vert="horz" wrap="square" lIns="180000" tIns="72000" rIns="180000" bIns="72000" numCol="1" spcCol="0" rtlCol="0" fromWordArt="0" anchor="ctr" anchorCtr="0" forceAA="0" compatLnSpc="1">
            <a:prstTxWarp prst="textNoShape">
              <a:avLst/>
            </a:prstTxWarp>
            <a:noAutofit/>
          </a:bodyPr>
          <a:lstStyle/>
          <a:p>
            <a:pPr marL="171450" indent="-171450" algn="just">
              <a:lnSpc>
                <a:spcPct val="120000"/>
              </a:lnSpc>
              <a:spcAft>
                <a:spcPts val="400"/>
              </a:spcAft>
              <a:buClr>
                <a:srgbClr val="F36C37"/>
              </a:buClr>
              <a:buFont typeface="Wingdings" panose="05000000000000000000" pitchFamily="2" charset="2"/>
              <a:buChar char="l"/>
            </a:pPr>
            <a:endParaRPr lang="ja-JP" altLang="en-US" sz="1100" spc="150" dirty="0">
              <a:solidFill>
                <a:schemeClr val="tx1"/>
              </a:solidFill>
              <a:latin typeface="+mj-ea"/>
              <a:ea typeface="+mj-ea"/>
            </a:endParaRPr>
          </a:p>
        </p:txBody>
      </p:sp>
      <p:sp>
        <p:nvSpPr>
          <p:cNvPr id="2" name="タイトル 1">
            <a:extLst>
              <a:ext uri="{FF2B5EF4-FFF2-40B4-BE49-F238E27FC236}">
                <a16:creationId xmlns:a16="http://schemas.microsoft.com/office/drawing/2014/main" id="{5FE14325-B25E-453C-9481-5E4B9FE0B34A}"/>
              </a:ext>
            </a:extLst>
          </p:cNvPr>
          <p:cNvSpPr>
            <a:spLocks noGrp="1"/>
          </p:cNvSpPr>
          <p:nvPr>
            <p:ph type="title"/>
          </p:nvPr>
        </p:nvSpPr>
        <p:spPr/>
        <p:txBody>
          <a:bodyPr/>
          <a:lstStyle/>
          <a:p>
            <a:r>
              <a:rPr lang="en-US" altLang="ja-JP" dirty="0"/>
              <a:t>4-3-1.</a:t>
            </a:r>
            <a:r>
              <a:rPr lang="ja-JP" altLang="en-US" dirty="0"/>
              <a:t>決定木ハンズオン モデルを改良する</a:t>
            </a:r>
            <a:endParaRPr kumimoji="1" lang="ja-JP" altLang="en-US" dirty="0"/>
          </a:p>
        </p:txBody>
      </p:sp>
      <p:sp>
        <p:nvSpPr>
          <p:cNvPr id="3" name="コンテンツ プレースホルダー 2">
            <a:extLst>
              <a:ext uri="{FF2B5EF4-FFF2-40B4-BE49-F238E27FC236}">
                <a16:creationId xmlns:a16="http://schemas.microsoft.com/office/drawing/2014/main" id="{10EE556C-FDAE-4EEE-A2E7-11A707D60D55}"/>
              </a:ext>
            </a:extLst>
          </p:cNvPr>
          <p:cNvSpPr>
            <a:spLocks noGrp="1"/>
          </p:cNvSpPr>
          <p:nvPr>
            <p:ph sz="quarter" idx="4294967295"/>
          </p:nvPr>
        </p:nvSpPr>
        <p:spPr>
          <a:xfrm>
            <a:off x="1113954" y="1221016"/>
            <a:ext cx="9964088" cy="2251449"/>
          </a:xfrm>
        </p:spPr>
        <p:txBody>
          <a:bodyPr vert="horz" wrap="square" lIns="91440" tIns="45720" rIns="91440" bIns="45720" rtlCol="0" anchor="ctr">
            <a:noAutofit/>
          </a:bodyPr>
          <a:lstStyle/>
          <a:p>
            <a:pPr marL="0" indent="0">
              <a:lnSpc>
                <a:spcPct val="120000"/>
              </a:lnSpc>
              <a:spcBef>
                <a:spcPts val="0"/>
              </a:spcBef>
              <a:spcAft>
                <a:spcPts val="2400"/>
              </a:spcAft>
              <a:buClr>
                <a:srgbClr val="F36C37"/>
              </a:buClr>
              <a:buNone/>
            </a:pPr>
            <a:r>
              <a:rPr lang="ja-JP" altLang="en-US" sz="2000" b="1" dirty="0">
                <a:solidFill>
                  <a:srgbClr val="F36C37"/>
                </a:solidFill>
              </a:rPr>
              <a:t>決定木モデルを用いて、価格が決定された根拠を理解することができるモデルが</a:t>
            </a:r>
            <a:br>
              <a:rPr lang="en-US" altLang="ja-JP" sz="2000" b="1" dirty="0">
                <a:solidFill>
                  <a:srgbClr val="F36C37"/>
                </a:solidFill>
              </a:rPr>
            </a:br>
            <a:r>
              <a:rPr lang="ja-JP" altLang="en-US" sz="2000" b="1" dirty="0">
                <a:solidFill>
                  <a:srgbClr val="F36C37"/>
                </a:solidFill>
              </a:rPr>
              <a:t>出来上がりました。しかし、肝心の予測精度はあまり上がらず、実用することは</a:t>
            </a:r>
            <a:br>
              <a:rPr lang="en-US" altLang="ja-JP" sz="2000" b="1" dirty="0">
                <a:solidFill>
                  <a:srgbClr val="F36C37"/>
                </a:solidFill>
              </a:rPr>
            </a:br>
            <a:r>
              <a:rPr lang="ja-JP" altLang="en-US" sz="2000" b="1" dirty="0">
                <a:solidFill>
                  <a:srgbClr val="F36C37"/>
                </a:solidFill>
              </a:rPr>
              <a:t>難しそうです。</a:t>
            </a:r>
            <a:br>
              <a:rPr lang="en-US" altLang="ja-JP" sz="2000" b="1" dirty="0">
                <a:solidFill>
                  <a:srgbClr val="F36C37"/>
                </a:solidFill>
              </a:rPr>
            </a:br>
            <a:r>
              <a:rPr lang="ja-JP" altLang="en-US" sz="2000" b="1" dirty="0">
                <a:solidFill>
                  <a:srgbClr val="F36C37"/>
                </a:solidFill>
              </a:rPr>
              <a:t>また、木の構造を見ても、直観的に何が大事なのか把握しづらいように思えます。</a:t>
            </a:r>
            <a:endParaRPr lang="en-US" altLang="ja-JP" sz="2000" b="1" dirty="0">
              <a:solidFill>
                <a:srgbClr val="F36C37"/>
              </a:solidFill>
            </a:endParaRPr>
          </a:p>
          <a:p>
            <a:pPr marL="0" indent="0">
              <a:lnSpc>
                <a:spcPct val="120000"/>
              </a:lnSpc>
              <a:spcBef>
                <a:spcPts val="0"/>
              </a:spcBef>
              <a:spcAft>
                <a:spcPts val="2400"/>
              </a:spcAft>
              <a:buClr>
                <a:srgbClr val="F36C37"/>
              </a:buClr>
              <a:buNone/>
            </a:pPr>
            <a:r>
              <a:rPr lang="ja-JP" altLang="en-US" sz="2000" b="1" dirty="0">
                <a:solidFill>
                  <a:srgbClr val="F36C37"/>
                </a:solidFill>
              </a:rPr>
              <a:t>そこで、パラメータチューニングでモデルを改良するとともに、説明変数の重要度</a:t>
            </a:r>
            <a:br>
              <a:rPr lang="en-US" altLang="ja-JP" sz="2000" b="1" dirty="0">
                <a:solidFill>
                  <a:srgbClr val="F36C37"/>
                </a:solidFill>
              </a:rPr>
            </a:br>
            <a:r>
              <a:rPr lang="ja-JP" altLang="en-US" sz="2000" b="1" dirty="0">
                <a:solidFill>
                  <a:srgbClr val="F36C37"/>
                </a:solidFill>
              </a:rPr>
              <a:t>を確認してみます。</a:t>
            </a:r>
          </a:p>
        </p:txBody>
      </p:sp>
      <p:sp>
        <p:nvSpPr>
          <p:cNvPr id="4" name="スライド番号プレースホルダー 3">
            <a:extLst>
              <a:ext uri="{FF2B5EF4-FFF2-40B4-BE49-F238E27FC236}">
                <a16:creationId xmlns:a16="http://schemas.microsoft.com/office/drawing/2014/main" id="{31E61FCF-A60C-432C-8A79-2693CCE4D99F}"/>
              </a:ext>
            </a:extLst>
          </p:cNvPr>
          <p:cNvSpPr>
            <a:spLocks noGrp="1"/>
          </p:cNvSpPr>
          <p:nvPr>
            <p:ph type="sldNum" sz="quarter" idx="10"/>
          </p:nvPr>
        </p:nvSpPr>
        <p:spPr/>
        <p:txBody>
          <a:bodyPr/>
          <a:lstStyle/>
          <a:p>
            <a:fld id="{5D750650-B10A-47BF-93C2-E1678438B37A}" type="slidenum">
              <a:rPr kumimoji="1" lang="ja-JP" altLang="en-US" smtClean="0"/>
              <a:pPr/>
              <a:t>240</a:t>
            </a:fld>
            <a:endParaRPr kumimoji="1" lang="ja-JP" altLang="en-US"/>
          </a:p>
        </p:txBody>
      </p:sp>
      <p:sp>
        <p:nvSpPr>
          <p:cNvPr id="9" name="四角形: 角を丸くする 8">
            <a:extLst>
              <a:ext uri="{FF2B5EF4-FFF2-40B4-BE49-F238E27FC236}">
                <a16:creationId xmlns:a16="http://schemas.microsoft.com/office/drawing/2014/main" id="{6D456DDF-4B7D-4596-9982-ABD670D6C992}"/>
              </a:ext>
            </a:extLst>
          </p:cNvPr>
          <p:cNvSpPr/>
          <p:nvPr/>
        </p:nvSpPr>
        <p:spPr bwMode="auto">
          <a:xfrm>
            <a:off x="856302" y="3840493"/>
            <a:ext cx="10493870" cy="577189"/>
          </a:xfrm>
          <a:prstGeom prst="roundRect">
            <a:avLst>
              <a:gd name="adj" fmla="val 13183"/>
            </a:avLst>
          </a:prstGeom>
          <a:solidFill>
            <a:srgbClr val="00879E"/>
          </a:solidFill>
          <a:ln w="19050" algn="ctr">
            <a:solidFill>
              <a:srgbClr val="00879E"/>
            </a:solidFill>
            <a:prstDash val="solid"/>
            <a:round/>
            <a:headEnd/>
            <a:tailEnd/>
          </a:ln>
          <a:effectLst/>
        </p:spPr>
        <p:txBody>
          <a:bodyPr wrap="none" rtlCol="0" anchor="ctr"/>
          <a:lstStyle/>
          <a:p>
            <a:pPr algn="ctr" fontAlgn="base">
              <a:spcBef>
                <a:spcPct val="0"/>
              </a:spcBef>
              <a:spcAft>
                <a:spcPct val="0"/>
              </a:spcAft>
            </a:pPr>
            <a:endParaRPr kumimoji="1" lang="ja-JP" altLang="en-US" dirty="0">
              <a:solidFill>
                <a:schemeClr val="bg1"/>
              </a:solidFill>
              <a:latin typeface="Arial" pitchFamily="34" charset="0"/>
              <a:ea typeface="ＭＳ Ｐゴシック" pitchFamily="50" charset="-128"/>
            </a:endParaRPr>
          </a:p>
        </p:txBody>
      </p:sp>
      <p:sp>
        <p:nvSpPr>
          <p:cNvPr id="10" name="正方形/長方形 9">
            <a:extLst>
              <a:ext uri="{FF2B5EF4-FFF2-40B4-BE49-F238E27FC236}">
                <a16:creationId xmlns:a16="http://schemas.microsoft.com/office/drawing/2014/main" id="{990BDE5C-254C-433A-BD74-EE2771F57294}"/>
              </a:ext>
            </a:extLst>
          </p:cNvPr>
          <p:cNvSpPr/>
          <p:nvPr/>
        </p:nvSpPr>
        <p:spPr>
          <a:xfrm>
            <a:off x="1551347" y="3940880"/>
            <a:ext cx="7525251" cy="440120"/>
          </a:xfrm>
          <a:prstGeom prst="rect">
            <a:avLst/>
          </a:prstGeom>
          <a:noFill/>
          <a:ln w="19050" algn="ctr">
            <a:noFill/>
            <a:prstDash val="dash"/>
            <a:round/>
            <a:headEnd/>
            <a:tailEnd/>
          </a:ln>
          <a:effectLst/>
        </p:spPr>
        <p:txBody>
          <a:bodyPr wrap="none" rtlCol="0" anchor="ctr"/>
          <a:lstStyle/>
          <a:p>
            <a:pPr fontAlgn="base">
              <a:spcBef>
                <a:spcPct val="0"/>
              </a:spcBef>
              <a:spcAft>
                <a:spcPct val="0"/>
              </a:spcAft>
            </a:pPr>
            <a:r>
              <a:rPr kumimoji="1" lang="ja-JP" altLang="en-US" sz="2200" b="1" spc="300" dirty="0">
                <a:solidFill>
                  <a:schemeClr val="bg1"/>
                </a:solidFill>
                <a:latin typeface="+mj-ea"/>
                <a:ea typeface="+mj-ea"/>
              </a:rPr>
              <a:t>今回改良を行うポイント</a:t>
            </a:r>
          </a:p>
        </p:txBody>
      </p:sp>
      <p:pic>
        <p:nvPicPr>
          <p:cNvPr id="11" name="図 10" descr="アイコン&#10;&#10;自動的に生成された説明">
            <a:extLst>
              <a:ext uri="{FF2B5EF4-FFF2-40B4-BE49-F238E27FC236}">
                <a16:creationId xmlns:a16="http://schemas.microsoft.com/office/drawing/2014/main" id="{7720435F-DF30-4A16-B0F1-9BE9EB8B68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7188" y="3892906"/>
            <a:ext cx="426733" cy="427586"/>
          </a:xfrm>
          <a:prstGeom prst="rect">
            <a:avLst/>
          </a:prstGeom>
        </p:spPr>
      </p:pic>
      <p:sp>
        <p:nvSpPr>
          <p:cNvPr id="8" name="コンテンツ プレースホルダー 2">
            <a:extLst>
              <a:ext uri="{FF2B5EF4-FFF2-40B4-BE49-F238E27FC236}">
                <a16:creationId xmlns:a16="http://schemas.microsoft.com/office/drawing/2014/main" id="{733E62C9-1A65-4181-ACD0-3065DF9AF0E5}"/>
              </a:ext>
            </a:extLst>
          </p:cNvPr>
          <p:cNvSpPr txBox="1">
            <a:spLocks/>
          </p:cNvSpPr>
          <p:nvPr/>
        </p:nvSpPr>
        <p:spPr bwMode="auto">
          <a:xfrm>
            <a:off x="920082" y="4701731"/>
            <a:ext cx="10493870" cy="819789"/>
          </a:xfrm>
          <a:prstGeom prst="rect">
            <a:avLst/>
          </a:prstGeom>
        </p:spPr>
        <p:txBody>
          <a:bodyPr vert="horz" wrap="none" lIns="91440" tIns="45720" rIns="91440" bIns="45720" rtlCol="0">
            <a:noAutofit/>
          </a:bodyPr>
          <a:lstStyle>
            <a:lvl1pPr marL="357188" marR="0" indent="-357188"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n"/>
              <a:tabLst/>
              <a:defRPr kumimoji="1" lang="en-US" altLang="ja-JP"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1pPr>
            <a:lvl2pPr marL="742950" marR="0" indent="-28575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l"/>
              <a:tabLst/>
              <a:defRPr kumimoji="1" lang="ja-JP" altLang="en-US"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2pPr>
            <a:lvl3pPr marL="1143000" marR="0" indent="-2286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3pPr>
            <a:lvl4pPr marL="1714500" marR="0" indent="-3429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4pPr>
            <a:lvl5pPr marL="2114550" marR="0" indent="-28575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lnSpc>
                <a:spcPct val="130000"/>
              </a:lnSpc>
              <a:spcBef>
                <a:spcPts val="0"/>
              </a:spcBef>
              <a:spcAft>
                <a:spcPts val="0"/>
              </a:spcAft>
              <a:buClr>
                <a:schemeClr val="tx1">
                  <a:lumMod val="75000"/>
                  <a:lumOff val="25000"/>
                </a:schemeClr>
              </a:buClr>
            </a:pPr>
            <a:r>
              <a:rPr lang="ja-JP" altLang="en-US" sz="2000" b="1" dirty="0"/>
              <a:t>モデルのパラメータチューニングを行う</a:t>
            </a:r>
            <a:endParaRPr lang="en-US" altLang="ja-JP" sz="2000" b="1" dirty="0"/>
          </a:p>
          <a:p>
            <a:pPr>
              <a:lnSpc>
                <a:spcPct val="130000"/>
              </a:lnSpc>
              <a:spcBef>
                <a:spcPts val="0"/>
              </a:spcBef>
              <a:spcAft>
                <a:spcPts val="0"/>
              </a:spcAft>
              <a:buClr>
                <a:schemeClr val="tx1">
                  <a:lumMod val="75000"/>
                  <a:lumOff val="25000"/>
                </a:schemeClr>
              </a:buClr>
            </a:pPr>
            <a:r>
              <a:rPr lang="ja-JP" altLang="en-US" sz="2000" b="1" dirty="0"/>
              <a:t>説明変数の重要度を確認する</a:t>
            </a:r>
            <a:endParaRPr lang="en-US" altLang="ja-JP" sz="2000" b="1" dirty="0"/>
          </a:p>
        </p:txBody>
      </p:sp>
      <p:sp>
        <p:nvSpPr>
          <p:cNvPr id="16" name="思考の吹き出し: 雲形 15">
            <a:extLst>
              <a:ext uri="{FF2B5EF4-FFF2-40B4-BE49-F238E27FC236}">
                <a16:creationId xmlns:a16="http://schemas.microsoft.com/office/drawing/2014/main" id="{B7B665ED-F3B8-4F54-9C33-13DCF32DFE7A}"/>
              </a:ext>
            </a:extLst>
          </p:cNvPr>
          <p:cNvSpPr/>
          <p:nvPr/>
        </p:nvSpPr>
        <p:spPr>
          <a:xfrm>
            <a:off x="6875585" y="3940880"/>
            <a:ext cx="3916521" cy="1280712"/>
          </a:xfrm>
          <a:prstGeom prst="cloudCallout">
            <a:avLst>
              <a:gd name="adj1" fmla="val -29193"/>
              <a:gd name="adj2" fmla="val 61688"/>
            </a:avLst>
          </a:prstGeom>
          <a:solidFill>
            <a:srgbClr val="FFDBC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sz="1400" b="1" dirty="0">
                <a:solidFill>
                  <a:srgbClr val="494949"/>
                </a:solidFill>
                <a:latin typeface="+mn-ea"/>
              </a:rPr>
              <a:t>過学習をなんとかしないと</a:t>
            </a:r>
            <a:endParaRPr kumimoji="1" lang="en-US" altLang="ja-JP" sz="1400" b="1" dirty="0">
              <a:solidFill>
                <a:srgbClr val="494949"/>
              </a:solidFill>
              <a:latin typeface="+mn-ea"/>
            </a:endParaRPr>
          </a:p>
          <a:p>
            <a:pPr algn="ctr"/>
            <a:r>
              <a:rPr kumimoji="1" lang="ja-JP" altLang="en-US" sz="1400" b="1" dirty="0">
                <a:solidFill>
                  <a:srgbClr val="494949"/>
                </a:solidFill>
                <a:latin typeface="+mn-ea"/>
              </a:rPr>
              <a:t>使えないな</a:t>
            </a:r>
            <a:r>
              <a:rPr kumimoji="1" lang="en-US" altLang="ja-JP" sz="1400" b="1" dirty="0">
                <a:solidFill>
                  <a:srgbClr val="494949"/>
                </a:solidFill>
                <a:latin typeface="+mn-ea"/>
              </a:rPr>
              <a:t>...</a:t>
            </a:r>
          </a:p>
          <a:p>
            <a:pPr algn="ctr"/>
            <a:r>
              <a:rPr kumimoji="1" lang="ja-JP" altLang="en-US" sz="1400" b="1" dirty="0">
                <a:solidFill>
                  <a:srgbClr val="494949"/>
                </a:solidFill>
                <a:latin typeface="+mn-ea"/>
              </a:rPr>
              <a:t>木の構造を全部確認するのはちょっと</a:t>
            </a:r>
            <a:r>
              <a:rPr kumimoji="1" lang="en-US" altLang="ja-JP" sz="1400" b="1" dirty="0">
                <a:solidFill>
                  <a:srgbClr val="494949"/>
                </a:solidFill>
                <a:latin typeface="+mn-ea"/>
              </a:rPr>
              <a:t>...</a:t>
            </a:r>
            <a:endParaRPr kumimoji="1" lang="ja-JP" altLang="en-US" sz="1400" b="1" dirty="0">
              <a:solidFill>
                <a:srgbClr val="494949"/>
              </a:solidFill>
              <a:latin typeface="+mn-ea"/>
            </a:endParaRPr>
          </a:p>
        </p:txBody>
      </p:sp>
      <p:pic>
        <p:nvPicPr>
          <p:cNvPr id="14" name="図 13">
            <a:extLst>
              <a:ext uri="{FF2B5EF4-FFF2-40B4-BE49-F238E27FC236}">
                <a16:creationId xmlns:a16="http://schemas.microsoft.com/office/drawing/2014/main" id="{CE8F2693-27D3-4CD2-BD44-BB3A6714E58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49288" y="4943357"/>
            <a:ext cx="1377209" cy="1376150"/>
          </a:xfrm>
          <a:prstGeom prst="rect">
            <a:avLst/>
          </a:prstGeom>
        </p:spPr>
      </p:pic>
      <p:sp>
        <p:nvSpPr>
          <p:cNvPr id="18" name="吹き出し: 角を丸めた四角形 17">
            <a:extLst>
              <a:ext uri="{FF2B5EF4-FFF2-40B4-BE49-F238E27FC236}">
                <a16:creationId xmlns:a16="http://schemas.microsoft.com/office/drawing/2014/main" id="{306242E2-9A15-4CCF-9444-02F25070408A}"/>
              </a:ext>
            </a:extLst>
          </p:cNvPr>
          <p:cNvSpPr/>
          <p:nvPr/>
        </p:nvSpPr>
        <p:spPr>
          <a:xfrm>
            <a:off x="7999859" y="5661490"/>
            <a:ext cx="2145922" cy="577082"/>
          </a:xfrm>
          <a:prstGeom prst="wedgeRoundRectCallout">
            <a:avLst>
              <a:gd name="adj1" fmla="val 56090"/>
              <a:gd name="adj2" fmla="val -43476"/>
              <a:gd name="adj3" fmla="val 16667"/>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sz="2400" b="1" dirty="0">
                <a:solidFill>
                  <a:srgbClr val="494949"/>
                </a:solidFill>
                <a:latin typeface="+mn-ea"/>
              </a:rPr>
              <a:t>心配ご無用！</a:t>
            </a:r>
          </a:p>
        </p:txBody>
      </p:sp>
      <p:pic>
        <p:nvPicPr>
          <p:cNvPr id="19" name="図 18">
            <a:extLst>
              <a:ext uri="{FF2B5EF4-FFF2-40B4-BE49-F238E27FC236}">
                <a16:creationId xmlns:a16="http://schemas.microsoft.com/office/drawing/2014/main" id="{6908D3C3-9FD0-492A-923C-724F606E432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85157" y="5300595"/>
            <a:ext cx="941816" cy="941816"/>
          </a:xfrm>
          <a:prstGeom prst="rect">
            <a:avLst/>
          </a:prstGeom>
        </p:spPr>
      </p:pic>
    </p:spTree>
    <p:extLst>
      <p:ext uri="{BB962C8B-B14F-4D97-AF65-F5344CB8AC3E}">
        <p14:creationId xmlns:p14="http://schemas.microsoft.com/office/powerpoint/2010/main" val="1102562365"/>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kumimoji="1" lang="en-US" altLang="ja-JP" dirty="0"/>
              <a:t>4-3-2.</a:t>
            </a:r>
            <a:r>
              <a:rPr kumimoji="1" lang="ja-JP" altLang="en-US" dirty="0"/>
              <a:t>決定木モデルを改良する</a:t>
            </a:r>
          </a:p>
        </p:txBody>
      </p:sp>
      <p:sp>
        <p:nvSpPr>
          <p:cNvPr id="5" name="スライド番号プレースホルダー 4">
            <a:extLst>
              <a:ext uri="{FF2B5EF4-FFF2-40B4-BE49-F238E27FC236}">
                <a16:creationId xmlns:a16="http://schemas.microsoft.com/office/drawing/2014/main" id="{C905B90A-465B-402F-BC68-6932C2B00E04}"/>
              </a:ext>
            </a:extLst>
          </p:cNvPr>
          <p:cNvSpPr>
            <a:spLocks noGrp="1"/>
          </p:cNvSpPr>
          <p:nvPr>
            <p:ph type="sldNum" sz="quarter" idx="10"/>
          </p:nvPr>
        </p:nvSpPr>
        <p:spPr/>
        <p:txBody>
          <a:bodyPr/>
          <a:lstStyle/>
          <a:p>
            <a:fld id="{5D750650-B10A-47BF-93C2-E1678438B37A}" type="slidenum">
              <a:rPr kumimoji="1" lang="ja-JP" altLang="en-US" smtClean="0"/>
              <a:pPr/>
              <a:t>241</a:t>
            </a:fld>
            <a:endParaRPr kumimoji="1" lang="ja-JP" altLang="en-US"/>
          </a:p>
        </p:txBody>
      </p:sp>
      <p:sp>
        <p:nvSpPr>
          <p:cNvPr id="10" name="テキスト ボックス 9">
            <a:extLst>
              <a:ext uri="{FF2B5EF4-FFF2-40B4-BE49-F238E27FC236}">
                <a16:creationId xmlns:a16="http://schemas.microsoft.com/office/drawing/2014/main" id="{BE4933CE-8860-400E-B6E0-885EC2D98D0B}"/>
              </a:ext>
            </a:extLst>
          </p:cNvPr>
          <p:cNvSpPr txBox="1"/>
          <p:nvPr/>
        </p:nvSpPr>
        <p:spPr>
          <a:xfrm>
            <a:off x="766763" y="4738616"/>
            <a:ext cx="6752884" cy="916405"/>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20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pPr algn="l">
              <a:lnSpc>
                <a:spcPct val="130000"/>
              </a:lnSpc>
            </a:pPr>
            <a:r>
              <a:rPr lang="en-US" altLang="ja-JP" sz="1400" dirty="0">
                <a:solidFill>
                  <a:srgbClr val="F36C37"/>
                </a:solidFill>
              </a:rPr>
              <a:t>※ </a:t>
            </a:r>
            <a:r>
              <a:rPr lang="ja-JP" altLang="en-US" sz="1400" dirty="0">
                <a:solidFill>
                  <a:srgbClr val="F36C37"/>
                </a:solidFill>
              </a:rPr>
              <a:t>プログラム及びプログラムの説明は </a:t>
            </a:r>
            <a:r>
              <a:rPr lang="en-US" altLang="ja-JP" sz="1400" dirty="0">
                <a:solidFill>
                  <a:srgbClr val="F36C37"/>
                </a:solidFill>
              </a:rPr>
              <a:t>Google Colab </a:t>
            </a:r>
            <a:r>
              <a:rPr lang="ja-JP" altLang="en-US" sz="1400" dirty="0">
                <a:solidFill>
                  <a:srgbClr val="F36C37"/>
                </a:solidFill>
              </a:rPr>
              <a:t>ノートブック内に記載しています。テキストにはプログラムのダイジェストのみ掲載して</a:t>
            </a:r>
            <a:endParaRPr lang="en-US" altLang="ja-JP" sz="1400" dirty="0">
              <a:solidFill>
                <a:srgbClr val="F36C37"/>
              </a:solidFill>
            </a:endParaRPr>
          </a:p>
          <a:p>
            <a:pPr algn="l">
              <a:lnSpc>
                <a:spcPct val="130000"/>
              </a:lnSpc>
            </a:pPr>
            <a:r>
              <a:rPr lang="ja-JP" altLang="en-US" sz="1400" dirty="0">
                <a:solidFill>
                  <a:srgbClr val="F36C37"/>
                </a:solidFill>
              </a:rPr>
              <a:t>います。</a:t>
            </a:r>
          </a:p>
        </p:txBody>
      </p:sp>
      <p:sp>
        <p:nvSpPr>
          <p:cNvPr id="12" name="四角形: 角を丸くする 11">
            <a:extLst>
              <a:ext uri="{FF2B5EF4-FFF2-40B4-BE49-F238E27FC236}">
                <a16:creationId xmlns:a16="http://schemas.microsoft.com/office/drawing/2014/main" id="{D9087632-89E8-4B86-9784-C818E91780DA}"/>
              </a:ext>
            </a:extLst>
          </p:cNvPr>
          <p:cNvSpPr/>
          <p:nvPr/>
        </p:nvSpPr>
        <p:spPr>
          <a:xfrm>
            <a:off x="766763" y="1888824"/>
            <a:ext cx="10599737" cy="2616942"/>
          </a:xfrm>
          <a:prstGeom prst="roundRect">
            <a:avLst>
              <a:gd name="adj" fmla="val 1884"/>
            </a:avLst>
          </a:prstGeom>
          <a:solidFill>
            <a:srgbClr val="FFF4E1"/>
          </a:solidFill>
          <a:ln w="19050" algn="ctr">
            <a:noFill/>
            <a:prstDash val="dash"/>
            <a:round/>
            <a:headEnd/>
            <a:tailEnd/>
          </a:ln>
          <a:effectLst/>
        </p:spPr>
        <p:txBody>
          <a:bodyPr rot="0" spcFirstLastPara="0" vertOverflow="overflow" horzOverflow="overflow" vert="horz" wrap="square" lIns="180000" tIns="72000" rIns="180000" bIns="72000" numCol="1" spcCol="0" rtlCol="0" fromWordArt="0" anchor="ctr" anchorCtr="0" forceAA="0" compatLnSpc="1">
            <a:prstTxWarp prst="textNoShape">
              <a:avLst/>
            </a:prstTxWarp>
            <a:noAutofit/>
          </a:bodyPr>
          <a:lstStyle/>
          <a:p>
            <a:pPr marL="171450" indent="-171450" algn="just">
              <a:lnSpc>
                <a:spcPct val="120000"/>
              </a:lnSpc>
              <a:spcAft>
                <a:spcPts val="400"/>
              </a:spcAft>
              <a:buClr>
                <a:srgbClr val="F36C37"/>
              </a:buClr>
              <a:buFont typeface="Wingdings" panose="05000000000000000000" pitchFamily="2" charset="2"/>
              <a:buChar char="l"/>
            </a:pPr>
            <a:endParaRPr lang="ja-JP" altLang="en-US" sz="1100" spc="150" dirty="0">
              <a:solidFill>
                <a:schemeClr val="tx1"/>
              </a:solidFill>
              <a:latin typeface="+mj-ea"/>
              <a:ea typeface="+mj-ea"/>
            </a:endParaRPr>
          </a:p>
        </p:txBody>
      </p:sp>
      <p:pic>
        <p:nvPicPr>
          <p:cNvPr id="11" name="図 10" descr="グラフィカル ユーザー インターフェイス, アプリケーション&#10;&#10;自動的に生成された説明">
            <a:extLst>
              <a:ext uri="{FF2B5EF4-FFF2-40B4-BE49-F238E27FC236}">
                <a16:creationId xmlns:a16="http://schemas.microsoft.com/office/drawing/2014/main" id="{D291127B-E84F-4D8F-B816-6299FECB45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24327" y="4124334"/>
            <a:ext cx="3243747" cy="2018226"/>
          </a:xfrm>
          <a:prstGeom prst="rect">
            <a:avLst/>
          </a:prstGeom>
        </p:spPr>
      </p:pic>
      <p:sp>
        <p:nvSpPr>
          <p:cNvPr id="13" name="コンテンツ プレースホルダー 2">
            <a:extLst>
              <a:ext uri="{FF2B5EF4-FFF2-40B4-BE49-F238E27FC236}">
                <a16:creationId xmlns:a16="http://schemas.microsoft.com/office/drawing/2014/main" id="{EF96ADA1-9B2A-4DD3-9BB0-2401B4B06B52}"/>
              </a:ext>
            </a:extLst>
          </p:cNvPr>
          <p:cNvSpPr txBox="1">
            <a:spLocks/>
          </p:cNvSpPr>
          <p:nvPr/>
        </p:nvSpPr>
        <p:spPr bwMode="auto">
          <a:xfrm>
            <a:off x="1113954" y="2070963"/>
            <a:ext cx="9964088" cy="2251449"/>
          </a:xfrm>
          <a:prstGeom prst="rect">
            <a:avLst/>
          </a:prstGeom>
        </p:spPr>
        <p:txBody>
          <a:bodyPr vert="horz" wrap="square" lIns="91440" tIns="45720" rIns="91440" bIns="45720" rtlCol="0" anchor="ctr">
            <a:noAutofit/>
          </a:bodyPr>
          <a:lstStyle>
            <a:lvl1pPr marL="357188" marR="0" indent="-357188"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n"/>
              <a:tabLst/>
              <a:defRPr kumimoji="1" lang="en-US" altLang="ja-JP"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1pPr>
            <a:lvl2pPr marL="742950" marR="0" indent="-28575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l"/>
              <a:tabLst/>
              <a:defRPr kumimoji="1" lang="ja-JP" altLang="en-US"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2pPr>
            <a:lvl3pPr marL="1143000" marR="0" indent="-2286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3pPr>
            <a:lvl4pPr marL="1714500" marR="0" indent="-3429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4pPr>
            <a:lvl5pPr marL="2114550" marR="0" indent="-28575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lnSpc>
                <a:spcPct val="120000"/>
              </a:lnSpc>
              <a:spcBef>
                <a:spcPts val="0"/>
              </a:spcBef>
              <a:spcAft>
                <a:spcPts val="2400"/>
              </a:spcAft>
              <a:buClr>
                <a:srgbClr val="F36C37"/>
              </a:buClr>
              <a:buFont typeface="Wingdings" panose="05000000000000000000" pitchFamily="2" charset="2"/>
              <a:buNone/>
            </a:pPr>
            <a:r>
              <a:rPr lang="ja-JP" altLang="en-US" sz="2000" b="1" dirty="0">
                <a:solidFill>
                  <a:srgbClr val="F36C37"/>
                </a:solidFill>
              </a:rPr>
              <a:t>パラメータチューニング、特徴量の重要度確認をプログラムで実行してみます。</a:t>
            </a:r>
            <a:br>
              <a:rPr lang="en-US" altLang="ja-JP" sz="2000" b="1" dirty="0">
                <a:solidFill>
                  <a:srgbClr val="F36C37"/>
                </a:solidFill>
              </a:rPr>
            </a:br>
            <a:r>
              <a:rPr lang="ja-JP" altLang="en-US" sz="2000" b="1" dirty="0">
                <a:solidFill>
                  <a:srgbClr val="F36C37"/>
                </a:solidFill>
              </a:rPr>
              <a:t>このプログラムでは、引き続き戸建て価格を、</a:t>
            </a:r>
            <a:br>
              <a:rPr lang="en-US" altLang="ja-JP" sz="2000" b="1" dirty="0">
                <a:solidFill>
                  <a:srgbClr val="F36C37"/>
                </a:solidFill>
              </a:rPr>
            </a:br>
            <a:r>
              <a:rPr lang="ja-JP" altLang="en-US" sz="2000" b="1" dirty="0">
                <a:solidFill>
                  <a:srgbClr val="F36C37"/>
                </a:solidFill>
              </a:rPr>
              <a:t>決定木を用いて予測するモデルを作成します。</a:t>
            </a:r>
            <a:endParaRPr lang="en-US" altLang="ja-JP" sz="2000" b="1" dirty="0">
              <a:solidFill>
                <a:srgbClr val="F36C37"/>
              </a:solidFill>
            </a:endParaRPr>
          </a:p>
          <a:p>
            <a:pPr marL="0" indent="0" algn="ctr">
              <a:lnSpc>
                <a:spcPct val="120000"/>
              </a:lnSpc>
              <a:spcBef>
                <a:spcPts val="0"/>
              </a:spcBef>
              <a:spcAft>
                <a:spcPts val="2400"/>
              </a:spcAft>
              <a:buClr>
                <a:srgbClr val="F36C37"/>
              </a:buClr>
              <a:buFont typeface="Wingdings" panose="05000000000000000000" pitchFamily="2" charset="2"/>
              <a:buNone/>
            </a:pPr>
            <a:r>
              <a:rPr lang="en-US" altLang="ja-JP" sz="1600" b="1" dirty="0">
                <a:solidFill>
                  <a:srgbClr val="494949"/>
                </a:solidFill>
              </a:rPr>
              <a:t>(Colab</a:t>
            </a:r>
            <a:r>
              <a:rPr lang="ja-JP" altLang="en-US" sz="1600" b="1" dirty="0">
                <a:solidFill>
                  <a:srgbClr val="494949"/>
                </a:solidFill>
              </a:rPr>
              <a:t> ノートブックの接続が終了している場合には始めから再度実行します</a:t>
            </a:r>
            <a:r>
              <a:rPr lang="en-US" altLang="ja-JP" sz="1600" b="1" dirty="0">
                <a:solidFill>
                  <a:srgbClr val="494949"/>
                </a:solidFill>
              </a:rPr>
              <a:t>)</a:t>
            </a:r>
          </a:p>
        </p:txBody>
      </p:sp>
      <p:sp>
        <p:nvSpPr>
          <p:cNvPr id="9" name="テキスト ボックス 8">
            <a:extLst>
              <a:ext uri="{FF2B5EF4-FFF2-40B4-BE49-F238E27FC236}">
                <a16:creationId xmlns:a16="http://schemas.microsoft.com/office/drawing/2014/main" id="{4FE66F6D-9176-48B2-876B-442F21892379}"/>
              </a:ext>
            </a:extLst>
          </p:cNvPr>
          <p:cNvSpPr txBox="1"/>
          <p:nvPr/>
        </p:nvSpPr>
        <p:spPr>
          <a:xfrm>
            <a:off x="766765" y="934069"/>
            <a:ext cx="10658473" cy="869469"/>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20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pPr>
              <a:lnSpc>
                <a:spcPct val="130000"/>
              </a:lnSpc>
            </a:pPr>
            <a:r>
              <a:rPr lang="ja-JP" altLang="en-US" dirty="0"/>
              <a:t>さきほどの続きから </a:t>
            </a:r>
            <a:r>
              <a:rPr lang="en-US" altLang="ja-JP" dirty="0"/>
              <a:t>mlho/ exercise </a:t>
            </a:r>
            <a:r>
              <a:rPr lang="ja-JP" altLang="en-US" dirty="0"/>
              <a:t>フォルダの中の</a:t>
            </a:r>
            <a:endParaRPr lang="en-US" altLang="ja-JP" dirty="0"/>
          </a:p>
          <a:p>
            <a:pPr>
              <a:lnSpc>
                <a:spcPct val="130000"/>
              </a:lnSpc>
            </a:pPr>
            <a:r>
              <a:rPr lang="ja-JP" altLang="en-US" dirty="0"/>
              <a:t>「 </a:t>
            </a:r>
            <a:r>
              <a:rPr lang="en-US" altLang="ja-JP" dirty="0"/>
              <a:t>4-1_</a:t>
            </a:r>
            <a:r>
              <a:rPr lang="ja-JP" altLang="en-US" dirty="0"/>
              <a:t>決定木による戸建ての価格予測</a:t>
            </a:r>
            <a:r>
              <a:rPr lang="en-US" altLang="ja-JP" dirty="0"/>
              <a:t>.ipynb </a:t>
            </a:r>
            <a:r>
              <a:rPr lang="ja-JP" altLang="en-US" dirty="0"/>
              <a:t>」を実行する</a:t>
            </a:r>
          </a:p>
        </p:txBody>
      </p:sp>
    </p:spTree>
    <p:extLst>
      <p:ext uri="{BB962C8B-B14F-4D97-AF65-F5344CB8AC3E}">
        <p14:creationId xmlns:p14="http://schemas.microsoft.com/office/powerpoint/2010/main" val="998702480"/>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四角形: 角を丸くする 5">
            <a:extLst>
              <a:ext uri="{FF2B5EF4-FFF2-40B4-BE49-F238E27FC236}">
                <a16:creationId xmlns:a16="http://schemas.microsoft.com/office/drawing/2014/main" id="{915DD971-A22B-40E4-9124-F6E32E9C99DA}"/>
              </a:ext>
            </a:extLst>
          </p:cNvPr>
          <p:cNvSpPr/>
          <p:nvPr/>
        </p:nvSpPr>
        <p:spPr bwMode="auto">
          <a:xfrm>
            <a:off x="746465" y="941642"/>
            <a:ext cx="10678772" cy="477017"/>
          </a:xfrm>
          <a:prstGeom prst="roundRect">
            <a:avLst>
              <a:gd name="adj" fmla="val 7423"/>
            </a:avLst>
          </a:prstGeom>
          <a:solidFill>
            <a:srgbClr val="FEEDE6"/>
          </a:solidFill>
          <a:ln w="19050" algn="ctr">
            <a:noFill/>
            <a:prstDash val="dash"/>
            <a:round/>
            <a:headEnd/>
            <a:tailEnd/>
          </a:ln>
          <a:effectLst/>
        </p:spPr>
        <p:txBody>
          <a:bodyPr wrap="none" lIns="180000" bIns="0" rtlCol="0" anchor="ctr"/>
          <a:lstStyle/>
          <a:p>
            <a:pPr marL="285750" indent="-285750">
              <a:buFont typeface="Wingdings" panose="05000000000000000000" pitchFamily="2" charset="2"/>
              <a:buChar char="n"/>
            </a:pPr>
            <a:r>
              <a:rPr kumimoji="1" lang="ja-JP" altLang="en-US" sz="2000" b="1" dirty="0">
                <a:solidFill>
                  <a:srgbClr val="F36C37"/>
                </a:solidFill>
                <a:latin typeface="+mj-ea"/>
                <a:ea typeface="+mj-ea"/>
              </a:rPr>
              <a:t>決定木の特徴量重要度確認</a:t>
            </a:r>
          </a:p>
        </p:txBody>
      </p:sp>
      <p:sp>
        <p:nvSpPr>
          <p:cNvPr id="7" name="テキスト ボックス 6">
            <a:extLst>
              <a:ext uri="{FF2B5EF4-FFF2-40B4-BE49-F238E27FC236}">
                <a16:creationId xmlns:a16="http://schemas.microsoft.com/office/drawing/2014/main" id="{2F1127E5-9282-4A02-8889-BA620D0A3CE0}"/>
              </a:ext>
            </a:extLst>
          </p:cNvPr>
          <p:cNvSpPr txBox="1"/>
          <p:nvPr/>
        </p:nvSpPr>
        <p:spPr>
          <a:xfrm>
            <a:off x="1038991" y="1657357"/>
            <a:ext cx="10386245" cy="1311140"/>
          </a:xfrm>
          <a:prstGeom prst="rect">
            <a:avLst/>
          </a:prstGeom>
        </p:spPr>
        <p:txBody>
          <a:bodyPr vert="horz" wrap="none" lIns="91440" tIns="45720" rIns="91440" bIns="45720" rtlCol="0">
            <a:noAutofit/>
          </a:bodyPr>
          <a:lstStyle>
            <a:defPPr>
              <a:defRPr lang="en-US"/>
            </a:defPPr>
            <a:lvl1pPr marL="357188" marR="0" indent="-357188" defTabSz="914400" fontAlgn="base">
              <a:lnSpc>
                <a:spcPct val="100000"/>
              </a:lnSpc>
              <a:spcBef>
                <a:spcPts val="0"/>
              </a:spcBef>
              <a:spcAft>
                <a:spcPts val="600"/>
              </a:spcAft>
              <a:buClr>
                <a:schemeClr val="tx1">
                  <a:lumMod val="75000"/>
                  <a:lumOff val="25000"/>
                </a:schemeClr>
              </a:buClr>
              <a:buSzTx/>
              <a:buFont typeface="Wingdings" panose="05000000000000000000" pitchFamily="2" charset="2"/>
              <a:buChar char="n"/>
              <a:tabLst/>
              <a:defRPr kumimoji="1" sz="2000" b="1" baseline="0">
                <a:solidFill>
                  <a:schemeClr val="tx1">
                    <a:lumMod val="75000"/>
                    <a:lumOff val="25000"/>
                  </a:schemeClr>
                </a:solidFill>
                <a:latin typeface="メイリオ" panose="020B0604030504040204" pitchFamily="50" charset="-128"/>
                <a:ea typeface="メイリオ" panose="020B0604030504040204" pitchFamily="50" charset="-128"/>
              </a:defRPr>
            </a:lvl1pPr>
            <a:lvl2pPr marL="742950" marR="0" indent="-285750" defTabSz="914400" fontAlgn="base">
              <a:lnSpc>
                <a:spcPct val="100000"/>
              </a:lnSpc>
              <a:spcBef>
                <a:spcPct val="20000"/>
              </a:spcBef>
              <a:spcAft>
                <a:spcPct val="0"/>
              </a:spcAft>
              <a:buClr>
                <a:schemeClr val="tx1"/>
              </a:buClr>
              <a:buSzTx/>
              <a:buFont typeface="Wingdings" panose="05000000000000000000" pitchFamily="2" charset="2"/>
              <a:buChar char="l"/>
              <a:tabLst/>
              <a:defRPr kumimoji="1" sz="2800" baseline="0">
                <a:solidFill>
                  <a:schemeClr val="tx1">
                    <a:lumMod val="75000"/>
                    <a:lumOff val="25000"/>
                  </a:schemeClr>
                </a:solidFill>
                <a:latin typeface="メイリオ" panose="020B0604030504040204" pitchFamily="50" charset="-128"/>
                <a:ea typeface="メイリオ" panose="020B0604030504040204" pitchFamily="50" charset="-128"/>
              </a:defRPr>
            </a:lvl2pPr>
            <a:lvl3pPr marL="1143000" marR="0" indent="-22860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3pPr>
            <a:lvl4pPr marL="1714500" marR="0" indent="-34290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4pPr>
            <a:lvl5pPr marL="2114550" marR="0" indent="-28575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5pPr>
            <a:lvl6pPr marL="2514600" indent="-228600" defTabSz="914400">
              <a:lnSpc>
                <a:spcPct val="90000"/>
              </a:lnSpc>
              <a:spcBef>
                <a:spcPts val="500"/>
              </a:spcBef>
              <a:buFont typeface="Arial" panose="020B0604020202020204" pitchFamily="34" charset="0"/>
              <a:buChar char="•"/>
              <a:defRPr kumimoji="1"/>
            </a:lvl6pPr>
            <a:lvl7pPr marL="2971800" indent="-228600" defTabSz="914400">
              <a:lnSpc>
                <a:spcPct val="90000"/>
              </a:lnSpc>
              <a:spcBef>
                <a:spcPts val="500"/>
              </a:spcBef>
              <a:buFont typeface="Arial" panose="020B0604020202020204" pitchFamily="34" charset="0"/>
              <a:buChar char="•"/>
              <a:defRPr kumimoji="1"/>
            </a:lvl7pPr>
            <a:lvl8pPr marL="3429000" indent="-228600" defTabSz="914400">
              <a:lnSpc>
                <a:spcPct val="90000"/>
              </a:lnSpc>
              <a:spcBef>
                <a:spcPts val="500"/>
              </a:spcBef>
              <a:buFont typeface="Arial" panose="020B0604020202020204" pitchFamily="34" charset="0"/>
              <a:buChar char="•"/>
              <a:defRPr kumimoji="1"/>
            </a:lvl8pPr>
            <a:lvl9pPr marL="3886200" indent="-228600" defTabSz="914400">
              <a:lnSpc>
                <a:spcPct val="90000"/>
              </a:lnSpc>
              <a:spcBef>
                <a:spcPts val="500"/>
              </a:spcBef>
              <a:buFont typeface="Arial" panose="020B0604020202020204" pitchFamily="34" charset="0"/>
              <a:buChar char="•"/>
              <a:defRPr kumimoji="1"/>
            </a:lvl9pPr>
          </a:lstStyle>
          <a:p>
            <a:pPr>
              <a:buClr>
                <a:srgbClr val="F36C37"/>
              </a:buClr>
              <a:buFont typeface="Wingdings" panose="05000000000000000000" pitchFamily="2" charset="2"/>
              <a:buChar char="l"/>
            </a:pPr>
            <a:r>
              <a:rPr lang="ja-JP" altLang="en-US" sz="1800" dirty="0"/>
              <a:t>決定木は</a:t>
            </a:r>
            <a:r>
              <a:rPr lang="en-US" altLang="ja-JP" sz="1800" dirty="0">
                <a:solidFill>
                  <a:srgbClr val="F36C37"/>
                </a:solidFill>
              </a:rPr>
              <a:t>feature_importances_</a:t>
            </a:r>
            <a:r>
              <a:rPr lang="ja-JP" altLang="en-US" sz="1800" dirty="0"/>
              <a:t>プロパティを使用して特徴量（説明変数）の重要度を</a:t>
            </a:r>
            <a:br>
              <a:rPr lang="en-US" altLang="ja-JP" sz="1800" dirty="0"/>
            </a:br>
            <a:r>
              <a:rPr lang="ja-JP" altLang="en-US" sz="1800" dirty="0"/>
              <a:t>確認することができる</a:t>
            </a:r>
            <a:endParaRPr lang="en-US" altLang="ja-JP" sz="2600" dirty="0"/>
          </a:p>
          <a:p>
            <a:pPr>
              <a:buClr>
                <a:srgbClr val="F36C37"/>
              </a:buClr>
              <a:buFont typeface="Wingdings" panose="05000000000000000000" pitchFamily="2" charset="2"/>
              <a:buChar char="l"/>
            </a:pPr>
            <a:r>
              <a:rPr lang="ja-JP" altLang="en-US" sz="1800" dirty="0"/>
              <a:t>重要度は決定木全体でサンプルの分割基準となった特徴量に対して、どれだけサンプルを</a:t>
            </a:r>
            <a:br>
              <a:rPr lang="en-US" altLang="ja-JP" sz="1800" dirty="0"/>
            </a:br>
            <a:r>
              <a:rPr lang="ja-JP" altLang="en-US" sz="1800" dirty="0"/>
              <a:t>分けることができたか</a:t>
            </a:r>
            <a:endParaRPr lang="en-US" altLang="ja-JP" sz="1800" dirty="0"/>
          </a:p>
          <a:p>
            <a:pPr>
              <a:buClr>
                <a:srgbClr val="F36C37"/>
              </a:buClr>
              <a:buFont typeface="Wingdings" panose="05000000000000000000" pitchFamily="2" charset="2"/>
              <a:buChar char="l"/>
            </a:pPr>
            <a:r>
              <a:rPr lang="ja-JP" altLang="en-US" sz="1800" dirty="0"/>
              <a:t>特徴量重要度は、重要な特徴量を把握したり、他のモデルで使用する特徴量を選択するための</a:t>
            </a:r>
            <a:br>
              <a:rPr lang="en-US" altLang="ja-JP" sz="1800" dirty="0"/>
            </a:br>
            <a:r>
              <a:rPr lang="ja-JP" altLang="en-US" sz="1800" dirty="0"/>
              <a:t>基準として使うことができる</a:t>
            </a:r>
            <a:endParaRPr lang="en-US" altLang="ja-JP" sz="1800" dirty="0"/>
          </a:p>
        </p:txBody>
      </p:sp>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kumimoji="1" lang="en-US" altLang="ja-JP" dirty="0"/>
              <a:t>4-3-6.</a:t>
            </a:r>
            <a:r>
              <a:rPr lang="ja-JP" altLang="en-US" dirty="0"/>
              <a:t>特徴量重要度を確認する</a:t>
            </a:r>
            <a:endParaRPr kumimoji="1" lang="ja-JP" altLang="en-US" dirty="0"/>
          </a:p>
        </p:txBody>
      </p:sp>
      <p:sp>
        <p:nvSpPr>
          <p:cNvPr id="5" name="スライド番号プレースホルダー 4">
            <a:extLst>
              <a:ext uri="{FF2B5EF4-FFF2-40B4-BE49-F238E27FC236}">
                <a16:creationId xmlns:a16="http://schemas.microsoft.com/office/drawing/2014/main" id="{C905B90A-465B-402F-BC68-6932C2B00E04}"/>
              </a:ext>
            </a:extLst>
          </p:cNvPr>
          <p:cNvSpPr>
            <a:spLocks noGrp="1"/>
          </p:cNvSpPr>
          <p:nvPr>
            <p:ph type="sldNum" sz="quarter" idx="10"/>
          </p:nvPr>
        </p:nvSpPr>
        <p:spPr/>
        <p:txBody>
          <a:bodyPr/>
          <a:lstStyle/>
          <a:p>
            <a:fld id="{5D750650-B10A-47BF-93C2-E1678438B37A}" type="slidenum">
              <a:rPr kumimoji="1" lang="ja-JP" altLang="en-US" smtClean="0"/>
              <a:pPr/>
              <a:t>242</a:t>
            </a:fld>
            <a:endParaRPr kumimoji="1" lang="ja-JP" altLang="en-US"/>
          </a:p>
        </p:txBody>
      </p:sp>
      <p:sp>
        <p:nvSpPr>
          <p:cNvPr id="12" name="正方形/長方形 11">
            <a:extLst>
              <a:ext uri="{FF2B5EF4-FFF2-40B4-BE49-F238E27FC236}">
                <a16:creationId xmlns:a16="http://schemas.microsoft.com/office/drawing/2014/main" id="{62062C14-5D7C-4D79-8CF4-E782502C7964}"/>
              </a:ext>
            </a:extLst>
          </p:cNvPr>
          <p:cNvSpPr/>
          <p:nvPr/>
        </p:nvSpPr>
        <p:spPr bwMode="auto">
          <a:xfrm>
            <a:off x="731838" y="4179601"/>
            <a:ext cx="10658473" cy="1146852"/>
          </a:xfrm>
          <a:prstGeom prst="rect">
            <a:avLst/>
          </a:prstGeom>
          <a:solidFill>
            <a:srgbClr val="ECECEC"/>
          </a:solidFill>
          <a:ln w="12700">
            <a:noFill/>
          </a:ln>
          <a:effectLst/>
        </p:spPr>
        <p:style>
          <a:lnRef idx="1">
            <a:schemeClr val="accent1"/>
          </a:lnRef>
          <a:fillRef idx="2">
            <a:schemeClr val="accent1"/>
          </a:fillRef>
          <a:effectRef idx="1">
            <a:schemeClr val="accent1"/>
          </a:effectRef>
          <a:fontRef idx="minor">
            <a:schemeClr val="dk1"/>
          </a:fontRef>
        </p:style>
        <p:txBody>
          <a:bodyPr vert="horz" wrap="square" lIns="84406" tIns="42203" rIns="84406" bIns="42203" numCol="1" rtlCol="0" anchor="t" anchorCtr="0" compatLnSpc="1">
            <a:prstTxWarp prst="textNoShape">
              <a:avLst/>
            </a:prstTxWarp>
            <a:normAutofit/>
          </a:bodyPr>
          <a:lstStyle/>
          <a:p>
            <a:r>
              <a:rPr lang="en-US" altLang="ja-JP" sz="1400" dirty="0">
                <a:solidFill>
                  <a:srgbClr val="00879E"/>
                </a:solidFill>
                <a:latin typeface="Meiryo UI" panose="020B0604030504040204" pitchFamily="50" charset="-128"/>
                <a:ea typeface="Meiryo UI" panose="020B0604030504040204" pitchFamily="50" charset="-128"/>
              </a:rPr>
              <a:t>#</a:t>
            </a:r>
            <a:r>
              <a:rPr lang="ja-JP" altLang="en-US" sz="1400" dirty="0">
                <a:solidFill>
                  <a:srgbClr val="00879E"/>
                </a:solidFill>
                <a:latin typeface="Meiryo UI" panose="020B0604030504040204" pitchFamily="50" charset="-128"/>
                <a:ea typeface="Meiryo UI" panose="020B0604030504040204" pitchFamily="50" charset="-128"/>
              </a:rPr>
              <a:t> </a:t>
            </a:r>
            <a:r>
              <a:rPr lang="en-US" altLang="ja-JP" sz="1400" dirty="0">
                <a:solidFill>
                  <a:srgbClr val="00879E"/>
                </a:solidFill>
                <a:latin typeface="Meiryo UI" panose="020B0604030504040204" pitchFamily="50" charset="-128"/>
                <a:ea typeface="Meiryo UI" panose="020B0604030504040204" pitchFamily="50" charset="-128"/>
              </a:rPr>
              <a:t>iris</a:t>
            </a:r>
            <a:r>
              <a:rPr lang="ja-JP" altLang="en-US" sz="1400" dirty="0">
                <a:solidFill>
                  <a:srgbClr val="00879E"/>
                </a:solidFill>
                <a:latin typeface="Meiryo UI" panose="020B0604030504040204" pitchFamily="50" charset="-128"/>
                <a:ea typeface="Meiryo UI" panose="020B0604030504040204" pitchFamily="50" charset="-128"/>
              </a:rPr>
              <a:t>データセットを予測したモデルに対して特徴量重要度を確認</a:t>
            </a:r>
            <a:endParaRPr lang="en-US" altLang="ja-JP" sz="1400" dirty="0">
              <a:solidFill>
                <a:srgbClr val="00879E"/>
              </a:solidFill>
              <a:latin typeface="Meiryo UI" panose="020B0604030504040204" pitchFamily="50" charset="-128"/>
              <a:ea typeface="Meiryo UI" panose="020B0604030504040204" pitchFamily="50" charset="-128"/>
            </a:endParaRPr>
          </a:p>
          <a:p>
            <a:r>
              <a:rPr lang="en-US" altLang="ja-JP" sz="1400" dirty="0">
                <a:solidFill>
                  <a:srgbClr val="00879E"/>
                </a:solidFill>
                <a:latin typeface="Meiryo UI" panose="020B0604030504040204" pitchFamily="50" charset="-128"/>
                <a:ea typeface="Meiryo UI" panose="020B0604030504040204" pitchFamily="50" charset="-128"/>
              </a:rPr>
              <a:t># </a:t>
            </a:r>
            <a:r>
              <a:rPr lang="ja-JP" altLang="en-US" sz="1400" dirty="0">
                <a:solidFill>
                  <a:srgbClr val="00879E"/>
                </a:solidFill>
                <a:latin typeface="Meiryo UI" panose="020B0604030504040204" pitchFamily="50" charset="-128"/>
                <a:ea typeface="Meiryo UI" panose="020B0604030504040204" pitchFamily="50" charset="-128"/>
              </a:rPr>
              <a:t>順番に</a:t>
            </a:r>
            <a:r>
              <a:rPr lang="en-US" altLang="ja-JP" sz="1400" dirty="0">
                <a:solidFill>
                  <a:srgbClr val="00879E"/>
                </a:solidFill>
                <a:latin typeface="Meiryo UI" panose="020B0604030504040204" pitchFamily="50" charset="-128"/>
                <a:ea typeface="Meiryo UI" panose="020B0604030504040204" pitchFamily="50" charset="-128"/>
              </a:rPr>
              <a:t>[sepal_length, sepal_width, petal_length, petal_width]</a:t>
            </a:r>
            <a:r>
              <a:rPr lang="ja-JP" altLang="en-US" sz="1400" dirty="0">
                <a:solidFill>
                  <a:srgbClr val="00879E"/>
                </a:solidFill>
                <a:latin typeface="Meiryo UI" panose="020B0604030504040204" pitchFamily="50" charset="-128"/>
                <a:ea typeface="Meiryo UI" panose="020B0604030504040204" pitchFamily="50" charset="-128"/>
              </a:rPr>
              <a:t>　高いほど重要な特徴量</a:t>
            </a:r>
            <a:endParaRPr lang="en-US" altLang="ja-JP" sz="1400" dirty="0">
              <a:solidFill>
                <a:srgbClr val="00879E"/>
              </a:solidFill>
              <a:latin typeface="Meiryo UI" panose="020B0604030504040204" pitchFamily="50" charset="-128"/>
              <a:ea typeface="Meiryo UI" panose="020B0604030504040204" pitchFamily="50" charset="-128"/>
            </a:endParaRPr>
          </a:p>
          <a:p>
            <a:r>
              <a:rPr lang="en-US" altLang="ja-JP" sz="1400" dirty="0">
                <a:latin typeface="Meiryo UI" panose="020B0604030504040204" pitchFamily="50" charset="-128"/>
                <a:ea typeface="Meiryo UI" panose="020B0604030504040204" pitchFamily="50" charset="-128"/>
              </a:rPr>
              <a:t>model.feature_importances_ </a:t>
            </a:r>
          </a:p>
          <a:p>
            <a:endParaRPr lang="en-US" altLang="ja-JP" sz="1400" dirty="0">
              <a:latin typeface="Meiryo UI" panose="020B0604030504040204" pitchFamily="50" charset="-128"/>
              <a:ea typeface="Meiryo UI" panose="020B0604030504040204" pitchFamily="50" charset="-128"/>
            </a:endParaRPr>
          </a:p>
        </p:txBody>
      </p:sp>
      <p:sp>
        <p:nvSpPr>
          <p:cNvPr id="8" name="正方形/長方形 7">
            <a:extLst>
              <a:ext uri="{FF2B5EF4-FFF2-40B4-BE49-F238E27FC236}">
                <a16:creationId xmlns:a16="http://schemas.microsoft.com/office/drawing/2014/main" id="{F94A987E-061A-4B2A-BBB7-27D318EACCEF}"/>
              </a:ext>
            </a:extLst>
          </p:cNvPr>
          <p:cNvSpPr/>
          <p:nvPr/>
        </p:nvSpPr>
        <p:spPr>
          <a:xfrm>
            <a:off x="731837" y="3776615"/>
            <a:ext cx="3913880" cy="338554"/>
          </a:xfrm>
          <a:prstGeom prst="rect">
            <a:avLst/>
          </a:prstGeom>
        </p:spPr>
        <p:txBody>
          <a:bodyPr wrap="square">
            <a:spAutoFit/>
          </a:bodyPr>
          <a:lstStyle/>
          <a:p>
            <a:r>
              <a:rPr lang="en-US" altLang="ja-JP" sz="1600" b="1" dirty="0">
                <a:solidFill>
                  <a:srgbClr val="00879E"/>
                </a:solidFill>
              </a:rPr>
              <a:t>feaure_importances_</a:t>
            </a:r>
            <a:r>
              <a:rPr lang="ja-JP" altLang="en-US" sz="1600" b="1" dirty="0">
                <a:solidFill>
                  <a:srgbClr val="00879E"/>
                </a:solidFill>
              </a:rPr>
              <a:t>プロパティの例</a:t>
            </a:r>
          </a:p>
        </p:txBody>
      </p:sp>
      <p:sp>
        <p:nvSpPr>
          <p:cNvPr id="9" name="正方形/長方形 8">
            <a:extLst>
              <a:ext uri="{FF2B5EF4-FFF2-40B4-BE49-F238E27FC236}">
                <a16:creationId xmlns:a16="http://schemas.microsoft.com/office/drawing/2014/main" id="{B4A13E7A-EB6D-4036-BB11-CD0019C2DB26}"/>
              </a:ext>
            </a:extLst>
          </p:cNvPr>
          <p:cNvSpPr/>
          <p:nvPr/>
        </p:nvSpPr>
        <p:spPr bwMode="auto">
          <a:xfrm>
            <a:off x="731837" y="5289648"/>
            <a:ext cx="10658473" cy="743686"/>
          </a:xfrm>
          <a:prstGeom prst="rect">
            <a:avLst/>
          </a:prstGeom>
          <a:solidFill>
            <a:schemeClr val="bg1"/>
          </a:solidFill>
          <a:ln w="3175">
            <a:solidFill>
              <a:schemeClr val="tx1"/>
            </a:solidFill>
          </a:ln>
          <a:effectLst/>
        </p:spPr>
        <p:style>
          <a:lnRef idx="1">
            <a:schemeClr val="accent1"/>
          </a:lnRef>
          <a:fillRef idx="2">
            <a:schemeClr val="accent1"/>
          </a:fillRef>
          <a:effectRef idx="1">
            <a:schemeClr val="accent1"/>
          </a:effectRef>
          <a:fontRef idx="minor">
            <a:schemeClr val="dk1"/>
          </a:fontRef>
        </p:style>
        <p:txBody>
          <a:bodyPr vert="horz" wrap="square" lIns="84406" tIns="42203" rIns="84406" bIns="42203" numCol="1" rtlCol="0" anchor="t" anchorCtr="0" compatLnSpc="1">
            <a:prstTxWarp prst="textNoShape">
              <a:avLst/>
            </a:prstTxWarp>
            <a:normAutofit/>
          </a:bodyPr>
          <a:lstStyle/>
          <a:p>
            <a:r>
              <a:rPr lang="en-US" altLang="ja-JP" sz="1400" dirty="0" err="1">
                <a:latin typeface="Meiryo UI" panose="020B0604030504040204" pitchFamily="50" charset="-128"/>
                <a:ea typeface="Meiryo UI" panose="020B0604030504040204" pitchFamily="50" charset="-128"/>
              </a:rPr>
              <a:t>model.feature_importances</a:t>
            </a:r>
            <a:r>
              <a:rPr lang="en-US" altLang="ja-JP" sz="1400" dirty="0">
                <a:latin typeface="Meiryo UI" panose="020B0604030504040204" pitchFamily="50" charset="-128"/>
                <a:ea typeface="Meiryo UI" panose="020B0604030504040204" pitchFamily="50" charset="-128"/>
              </a:rPr>
              <a:t>_ </a:t>
            </a:r>
          </a:p>
          <a:p>
            <a:r>
              <a:rPr lang="en-US" altLang="ja-JP" sz="1400" b="0" i="0" dirty="0">
                <a:solidFill>
                  <a:srgbClr val="212121"/>
                </a:solidFill>
                <a:effectLst/>
                <a:latin typeface="Courier New" panose="02070309020205020404" pitchFamily="49" charset="0"/>
              </a:rPr>
              <a:t>array([0.026, 0. , 0.550, 0.422])</a:t>
            </a:r>
            <a:endParaRPr lang="en-US" altLang="ja-JP" sz="140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814826702"/>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kumimoji="1" lang="en-US" altLang="ja-JP" dirty="0"/>
              <a:t>4-3-7.</a:t>
            </a:r>
            <a:r>
              <a:rPr kumimoji="1" lang="ja-JP" altLang="en-US" dirty="0"/>
              <a:t>プログラ</a:t>
            </a:r>
            <a:r>
              <a:rPr lang="ja-JP" altLang="en-US" dirty="0"/>
              <a:t>ムのダイジェスト①</a:t>
            </a:r>
            <a:endParaRPr kumimoji="1" lang="ja-JP" altLang="en-US" dirty="0"/>
          </a:p>
        </p:txBody>
      </p:sp>
      <p:sp>
        <p:nvSpPr>
          <p:cNvPr id="5" name="スライド番号プレースホルダー 4">
            <a:extLst>
              <a:ext uri="{FF2B5EF4-FFF2-40B4-BE49-F238E27FC236}">
                <a16:creationId xmlns:a16="http://schemas.microsoft.com/office/drawing/2014/main" id="{C905B90A-465B-402F-BC68-6932C2B00E04}"/>
              </a:ext>
            </a:extLst>
          </p:cNvPr>
          <p:cNvSpPr>
            <a:spLocks noGrp="1"/>
          </p:cNvSpPr>
          <p:nvPr>
            <p:ph type="sldNum" sz="quarter" idx="10"/>
          </p:nvPr>
        </p:nvSpPr>
        <p:spPr/>
        <p:txBody>
          <a:bodyPr/>
          <a:lstStyle/>
          <a:p>
            <a:fld id="{5D750650-B10A-47BF-93C2-E1678438B37A}" type="slidenum">
              <a:rPr kumimoji="1" lang="ja-JP" altLang="en-US" smtClean="0"/>
              <a:pPr/>
              <a:t>243</a:t>
            </a:fld>
            <a:endParaRPr kumimoji="1" lang="ja-JP" altLang="en-US"/>
          </a:p>
        </p:txBody>
      </p:sp>
      <p:sp>
        <p:nvSpPr>
          <p:cNvPr id="12" name="正方形/長方形 11">
            <a:extLst>
              <a:ext uri="{FF2B5EF4-FFF2-40B4-BE49-F238E27FC236}">
                <a16:creationId xmlns:a16="http://schemas.microsoft.com/office/drawing/2014/main" id="{62062C14-5D7C-4D79-8CF4-E782502C7964}"/>
              </a:ext>
            </a:extLst>
          </p:cNvPr>
          <p:cNvSpPr/>
          <p:nvPr/>
        </p:nvSpPr>
        <p:spPr bwMode="auto">
          <a:xfrm>
            <a:off x="766763" y="961535"/>
            <a:ext cx="10658473" cy="5439248"/>
          </a:xfrm>
          <a:prstGeom prst="rect">
            <a:avLst/>
          </a:prstGeom>
          <a:solidFill>
            <a:srgbClr val="ECECEC"/>
          </a:solidFill>
          <a:ln w="12700">
            <a:noFill/>
          </a:ln>
          <a:effectLst/>
        </p:spPr>
        <p:style>
          <a:lnRef idx="1">
            <a:schemeClr val="accent1"/>
          </a:lnRef>
          <a:fillRef idx="2">
            <a:schemeClr val="accent1"/>
          </a:fillRef>
          <a:effectRef idx="1">
            <a:schemeClr val="accent1"/>
          </a:effectRef>
          <a:fontRef idx="minor">
            <a:schemeClr val="dk1"/>
          </a:fontRef>
        </p:style>
        <p:txBody>
          <a:bodyPr vert="horz" wrap="square" lIns="84406" tIns="42203" rIns="84406" bIns="42203" numCol="1" rtlCol="0" anchor="t" anchorCtr="0" compatLnSpc="1">
            <a:prstTxWarp prst="textNoShape">
              <a:avLst/>
            </a:prstTxWarp>
            <a:normAutofit/>
          </a:bodyPr>
          <a:lstStyle/>
          <a:p>
            <a:r>
              <a:rPr lang="en-US" altLang="ja-JP" sz="1400" b="0" dirty="0">
                <a:solidFill>
                  <a:srgbClr val="008000"/>
                </a:solidFill>
                <a:effectLst/>
                <a:latin typeface="+mn-ea"/>
              </a:rPr>
              <a:t># </a:t>
            </a:r>
            <a:r>
              <a:rPr lang="ja-JP" altLang="en-US" sz="1400" b="0" dirty="0">
                <a:solidFill>
                  <a:srgbClr val="008000"/>
                </a:solidFill>
                <a:effectLst/>
                <a:latin typeface="+mn-ea"/>
              </a:rPr>
              <a:t>ライブラリのインポート</a:t>
            </a:r>
            <a:endParaRPr lang="ja-JP" altLang="en-US" sz="1400" b="0" dirty="0">
              <a:solidFill>
                <a:srgbClr val="000000"/>
              </a:solidFill>
              <a:effectLst/>
              <a:latin typeface="+mn-ea"/>
            </a:endParaRPr>
          </a:p>
          <a:p>
            <a:r>
              <a:rPr lang="en-US" altLang="ja-JP" sz="1400" b="0" dirty="0">
                <a:solidFill>
                  <a:srgbClr val="AF00DB"/>
                </a:solidFill>
                <a:effectLst/>
                <a:latin typeface="+mn-ea"/>
              </a:rPr>
              <a:t>import</a:t>
            </a:r>
            <a:r>
              <a:rPr lang="en-US" altLang="ja-JP" sz="1400" b="0" dirty="0">
                <a:solidFill>
                  <a:srgbClr val="000000"/>
                </a:solidFill>
                <a:effectLst/>
                <a:latin typeface="+mn-ea"/>
              </a:rPr>
              <a:t> numpy </a:t>
            </a:r>
            <a:r>
              <a:rPr lang="en-US" altLang="ja-JP" sz="1400" b="0" dirty="0">
                <a:solidFill>
                  <a:srgbClr val="AF00DB"/>
                </a:solidFill>
                <a:effectLst/>
                <a:latin typeface="+mn-ea"/>
              </a:rPr>
              <a:t>as</a:t>
            </a:r>
            <a:r>
              <a:rPr lang="en-US" altLang="ja-JP" sz="1400" b="0" dirty="0">
                <a:solidFill>
                  <a:srgbClr val="000000"/>
                </a:solidFill>
                <a:effectLst/>
                <a:latin typeface="+mn-ea"/>
              </a:rPr>
              <a:t> np</a:t>
            </a:r>
          </a:p>
          <a:p>
            <a:r>
              <a:rPr lang="en-US" altLang="ja-JP" sz="1400" b="0" dirty="0">
                <a:solidFill>
                  <a:srgbClr val="AF00DB"/>
                </a:solidFill>
                <a:effectLst/>
                <a:latin typeface="+mn-ea"/>
              </a:rPr>
              <a:t>import</a:t>
            </a:r>
            <a:r>
              <a:rPr lang="en-US" altLang="ja-JP" sz="1400" b="0" dirty="0">
                <a:solidFill>
                  <a:srgbClr val="000000"/>
                </a:solidFill>
                <a:effectLst/>
                <a:latin typeface="+mn-ea"/>
              </a:rPr>
              <a:t> pandas </a:t>
            </a:r>
            <a:r>
              <a:rPr lang="en-US" altLang="ja-JP" sz="1400" b="0" dirty="0">
                <a:solidFill>
                  <a:srgbClr val="AF00DB"/>
                </a:solidFill>
                <a:effectLst/>
                <a:latin typeface="+mn-ea"/>
              </a:rPr>
              <a:t>as</a:t>
            </a:r>
            <a:r>
              <a:rPr lang="en-US" altLang="ja-JP" sz="1400" b="0" dirty="0">
                <a:solidFill>
                  <a:srgbClr val="000000"/>
                </a:solidFill>
                <a:effectLst/>
                <a:latin typeface="+mn-ea"/>
              </a:rPr>
              <a:t> pd</a:t>
            </a:r>
          </a:p>
          <a:p>
            <a:r>
              <a:rPr lang="en-US" altLang="ja-JP" sz="1400" b="0" dirty="0">
                <a:solidFill>
                  <a:srgbClr val="AF00DB"/>
                </a:solidFill>
                <a:effectLst/>
                <a:latin typeface="+mn-ea"/>
              </a:rPr>
              <a:t>from</a:t>
            </a:r>
            <a:r>
              <a:rPr lang="en-US" altLang="ja-JP" sz="1400" b="0" dirty="0">
                <a:solidFill>
                  <a:srgbClr val="000000"/>
                </a:solidFill>
                <a:effectLst/>
                <a:latin typeface="+mn-ea"/>
              </a:rPr>
              <a:t> sklearn.tree </a:t>
            </a:r>
            <a:r>
              <a:rPr lang="en-US" altLang="ja-JP" sz="1400" b="0" dirty="0">
                <a:solidFill>
                  <a:srgbClr val="AF00DB"/>
                </a:solidFill>
                <a:effectLst/>
                <a:latin typeface="+mn-ea"/>
              </a:rPr>
              <a:t>import</a:t>
            </a:r>
            <a:r>
              <a:rPr lang="en-US" altLang="ja-JP" sz="1400" b="0" dirty="0">
                <a:solidFill>
                  <a:srgbClr val="000000"/>
                </a:solidFill>
                <a:effectLst/>
                <a:latin typeface="+mn-ea"/>
              </a:rPr>
              <a:t> DecisionTreeRegressor</a:t>
            </a:r>
          </a:p>
          <a:p>
            <a:r>
              <a:rPr lang="en-US" altLang="ja-JP" sz="1400" b="0" dirty="0">
                <a:solidFill>
                  <a:srgbClr val="AF00DB"/>
                </a:solidFill>
                <a:effectLst/>
                <a:latin typeface="+mn-ea"/>
              </a:rPr>
              <a:t>from</a:t>
            </a:r>
            <a:r>
              <a:rPr lang="en-US" altLang="ja-JP" sz="1400" b="0" dirty="0">
                <a:solidFill>
                  <a:srgbClr val="000000"/>
                </a:solidFill>
                <a:effectLst/>
                <a:latin typeface="+mn-ea"/>
              </a:rPr>
              <a:t> sklearn.model_selection </a:t>
            </a:r>
            <a:r>
              <a:rPr lang="en-US" altLang="ja-JP" sz="1400" b="0" dirty="0">
                <a:solidFill>
                  <a:srgbClr val="AF00DB"/>
                </a:solidFill>
                <a:effectLst/>
                <a:latin typeface="+mn-ea"/>
              </a:rPr>
              <a:t>import</a:t>
            </a:r>
            <a:r>
              <a:rPr lang="en-US" altLang="ja-JP" sz="1400" b="0" dirty="0">
                <a:solidFill>
                  <a:srgbClr val="000000"/>
                </a:solidFill>
                <a:effectLst/>
                <a:latin typeface="+mn-ea"/>
              </a:rPr>
              <a:t> train_test_split</a:t>
            </a:r>
          </a:p>
          <a:p>
            <a:r>
              <a:rPr lang="en-US" altLang="ja-JP" sz="1400" b="0" dirty="0">
                <a:solidFill>
                  <a:srgbClr val="008000"/>
                </a:solidFill>
                <a:effectLst/>
                <a:latin typeface="+mn-ea"/>
              </a:rPr>
              <a:t># </a:t>
            </a:r>
            <a:r>
              <a:rPr lang="ja-JP" altLang="en-US" sz="1400" b="0" dirty="0">
                <a:solidFill>
                  <a:srgbClr val="008000"/>
                </a:solidFill>
                <a:effectLst/>
                <a:latin typeface="+mn-ea"/>
              </a:rPr>
              <a:t>データの準備</a:t>
            </a:r>
            <a:endParaRPr lang="ja-JP" altLang="en-US" sz="1400" b="0" dirty="0">
              <a:solidFill>
                <a:srgbClr val="000000"/>
              </a:solidFill>
              <a:effectLst/>
              <a:latin typeface="+mn-ea"/>
            </a:endParaRPr>
          </a:p>
          <a:p>
            <a:r>
              <a:rPr lang="en-US" altLang="ja-JP" sz="1400" b="0" dirty="0">
                <a:solidFill>
                  <a:srgbClr val="000000"/>
                </a:solidFill>
                <a:effectLst/>
                <a:latin typeface="+mn-ea"/>
              </a:rPr>
              <a:t>totsuka_kodate = pd.read_csv(</a:t>
            </a:r>
            <a:r>
              <a:rPr lang="en-US" altLang="ja-JP" sz="1400" b="0" dirty="0">
                <a:solidFill>
                  <a:srgbClr val="A31515"/>
                </a:solidFill>
                <a:effectLst/>
                <a:latin typeface="+mn-ea"/>
              </a:rPr>
              <a:t>"/content/drive/MyDrive/mlho/data/totsuka_kodate.csv"</a:t>
            </a:r>
            <a:r>
              <a:rPr lang="en-US" altLang="ja-JP" sz="1400" b="0" dirty="0">
                <a:solidFill>
                  <a:srgbClr val="000000"/>
                </a:solidFill>
                <a:effectLst/>
                <a:latin typeface="+mn-ea"/>
              </a:rPr>
              <a:t>)</a:t>
            </a:r>
          </a:p>
          <a:p>
            <a:r>
              <a:rPr lang="en-US" altLang="ja-JP" sz="1400" b="0" dirty="0">
                <a:solidFill>
                  <a:srgbClr val="000000"/>
                </a:solidFill>
                <a:effectLst/>
                <a:latin typeface="+mn-ea"/>
              </a:rPr>
              <a:t>x = pd.get_dummies( totsuka_kodate[[</a:t>
            </a:r>
            <a:r>
              <a:rPr lang="en-US" altLang="ja-JP" sz="1400" b="0" dirty="0">
                <a:solidFill>
                  <a:srgbClr val="A31515"/>
                </a:solidFill>
                <a:effectLst/>
                <a:latin typeface="+mn-ea"/>
              </a:rPr>
              <a:t>'</a:t>
            </a:r>
            <a:r>
              <a:rPr lang="ja-JP" altLang="en-US" sz="1400" b="0" dirty="0">
                <a:solidFill>
                  <a:srgbClr val="A31515"/>
                </a:solidFill>
                <a:effectLst/>
                <a:latin typeface="+mn-ea"/>
              </a:rPr>
              <a:t>築年数</a:t>
            </a:r>
            <a:r>
              <a:rPr lang="en-US" altLang="ja-JP" sz="1400" b="0" dirty="0">
                <a:solidFill>
                  <a:srgbClr val="A31515"/>
                </a:solidFill>
                <a:effectLst/>
                <a:latin typeface="+mn-ea"/>
              </a:rPr>
              <a:t>'</a:t>
            </a:r>
            <a:r>
              <a:rPr lang="en-US" altLang="ja-JP" sz="1400" b="0" dirty="0">
                <a:solidFill>
                  <a:srgbClr val="000000"/>
                </a:solidFill>
                <a:effectLst/>
                <a:latin typeface="+mn-ea"/>
              </a:rPr>
              <a:t>,</a:t>
            </a:r>
            <a:r>
              <a:rPr lang="en-US" altLang="ja-JP" sz="1400" b="0" dirty="0">
                <a:solidFill>
                  <a:srgbClr val="A31515"/>
                </a:solidFill>
                <a:effectLst/>
                <a:latin typeface="+mn-ea"/>
              </a:rPr>
              <a:t>'</a:t>
            </a:r>
            <a:r>
              <a:rPr lang="ja-JP" altLang="en-US" sz="1400" b="0" dirty="0">
                <a:solidFill>
                  <a:srgbClr val="A31515"/>
                </a:solidFill>
                <a:effectLst/>
                <a:latin typeface="+mn-ea"/>
              </a:rPr>
              <a:t>最寄駅距離（分）</a:t>
            </a:r>
            <a:r>
              <a:rPr lang="en-US" altLang="ja-JP" sz="1400" b="0" dirty="0">
                <a:solidFill>
                  <a:srgbClr val="A31515"/>
                </a:solidFill>
                <a:effectLst/>
                <a:latin typeface="+mn-ea"/>
              </a:rPr>
              <a:t>'</a:t>
            </a:r>
            <a:r>
              <a:rPr lang="en-US" altLang="ja-JP" sz="1400" b="0" dirty="0">
                <a:solidFill>
                  <a:srgbClr val="000000"/>
                </a:solidFill>
                <a:effectLst/>
                <a:latin typeface="+mn-ea"/>
              </a:rPr>
              <a:t>,</a:t>
            </a:r>
            <a:r>
              <a:rPr lang="en-US" altLang="ja-JP" sz="1400" b="0" dirty="0">
                <a:solidFill>
                  <a:srgbClr val="A31515"/>
                </a:solidFill>
                <a:effectLst/>
                <a:latin typeface="+mn-ea"/>
              </a:rPr>
              <a:t>'</a:t>
            </a:r>
            <a:r>
              <a:rPr lang="ja-JP" altLang="en-US" sz="1400" b="0" dirty="0">
                <a:solidFill>
                  <a:srgbClr val="A31515"/>
                </a:solidFill>
                <a:effectLst/>
                <a:latin typeface="+mn-ea"/>
              </a:rPr>
              <a:t>延床面積（㎡）</a:t>
            </a:r>
            <a:r>
              <a:rPr lang="en-US" altLang="ja-JP" sz="1400" b="0" dirty="0">
                <a:solidFill>
                  <a:srgbClr val="A31515"/>
                </a:solidFill>
                <a:effectLst/>
                <a:latin typeface="+mn-ea"/>
              </a:rPr>
              <a:t>’</a:t>
            </a:r>
            <a:r>
              <a:rPr lang="en-US" altLang="ja-JP" sz="1400" b="0" dirty="0">
                <a:solidFill>
                  <a:srgbClr val="000000"/>
                </a:solidFill>
                <a:effectLst/>
                <a:latin typeface="+mn-ea"/>
              </a:rPr>
              <a:t>,</a:t>
            </a:r>
          </a:p>
          <a:p>
            <a:r>
              <a:rPr lang="en-US" altLang="ja-JP" sz="1400" dirty="0">
                <a:solidFill>
                  <a:srgbClr val="000000"/>
                </a:solidFill>
                <a:latin typeface="+mn-ea"/>
              </a:rPr>
              <a:t>								</a:t>
            </a:r>
            <a:r>
              <a:rPr lang="en-US" altLang="ja-JP" sz="1400" b="0" dirty="0">
                <a:solidFill>
                  <a:srgbClr val="A31515"/>
                </a:solidFill>
                <a:effectLst/>
                <a:latin typeface="+mn-ea"/>
              </a:rPr>
              <a:t>'</a:t>
            </a:r>
            <a:r>
              <a:rPr lang="ja-JP" altLang="en-US" sz="1400" b="0" dirty="0">
                <a:solidFill>
                  <a:srgbClr val="A31515"/>
                </a:solidFill>
                <a:effectLst/>
                <a:latin typeface="+mn-ea"/>
              </a:rPr>
              <a:t>面積（㎡）</a:t>
            </a:r>
            <a:r>
              <a:rPr lang="en-US" altLang="ja-JP" sz="1400" b="0" dirty="0">
                <a:solidFill>
                  <a:srgbClr val="A31515"/>
                </a:solidFill>
                <a:effectLst/>
                <a:latin typeface="+mn-ea"/>
              </a:rPr>
              <a:t>'</a:t>
            </a:r>
            <a:r>
              <a:rPr lang="en-US" altLang="ja-JP" sz="1400" b="0" dirty="0">
                <a:solidFill>
                  <a:srgbClr val="000000"/>
                </a:solidFill>
                <a:effectLst/>
                <a:latin typeface="+mn-ea"/>
              </a:rPr>
              <a:t>,</a:t>
            </a:r>
            <a:r>
              <a:rPr lang="en-US" altLang="ja-JP" sz="1400" b="0" dirty="0">
                <a:solidFill>
                  <a:srgbClr val="A31515"/>
                </a:solidFill>
                <a:effectLst/>
                <a:latin typeface="+mn-ea"/>
              </a:rPr>
              <a:t>'</a:t>
            </a:r>
            <a:r>
              <a:rPr lang="ja-JP" altLang="en-US" sz="1400" b="0" dirty="0">
                <a:solidFill>
                  <a:srgbClr val="A31515"/>
                </a:solidFill>
                <a:effectLst/>
                <a:latin typeface="+mn-ea"/>
              </a:rPr>
              <a:t>前面道路幅員（ｍ）</a:t>
            </a:r>
            <a:r>
              <a:rPr lang="en-US" altLang="ja-JP" sz="1400" b="0" dirty="0">
                <a:solidFill>
                  <a:srgbClr val="A31515"/>
                </a:solidFill>
                <a:effectLst/>
                <a:latin typeface="+mn-ea"/>
              </a:rPr>
              <a:t>'</a:t>
            </a:r>
            <a:r>
              <a:rPr lang="en-US" altLang="ja-JP" sz="1400" b="0" dirty="0">
                <a:solidFill>
                  <a:srgbClr val="000000"/>
                </a:solidFill>
                <a:effectLst/>
                <a:latin typeface="+mn-ea"/>
              </a:rPr>
              <a:t>,</a:t>
            </a:r>
            <a:r>
              <a:rPr lang="en-US" altLang="ja-JP" sz="1400" b="0" dirty="0">
                <a:solidFill>
                  <a:srgbClr val="A31515"/>
                </a:solidFill>
                <a:effectLst/>
                <a:latin typeface="+mn-ea"/>
              </a:rPr>
              <a:t>'</a:t>
            </a:r>
            <a:r>
              <a:rPr lang="ja-JP" altLang="en-US" sz="1400" b="0" dirty="0">
                <a:solidFill>
                  <a:srgbClr val="A31515"/>
                </a:solidFill>
                <a:effectLst/>
                <a:latin typeface="+mn-ea"/>
              </a:rPr>
              <a:t>地区名</a:t>
            </a:r>
            <a:r>
              <a:rPr lang="en-US" altLang="ja-JP" sz="1400" b="0" dirty="0">
                <a:solidFill>
                  <a:srgbClr val="A31515"/>
                </a:solidFill>
                <a:effectLst/>
                <a:latin typeface="+mn-ea"/>
              </a:rPr>
              <a:t>'</a:t>
            </a:r>
            <a:r>
              <a:rPr lang="en-US" altLang="ja-JP" sz="1400" b="0" dirty="0">
                <a:solidFill>
                  <a:srgbClr val="000000"/>
                </a:solidFill>
                <a:effectLst/>
                <a:latin typeface="+mn-ea"/>
              </a:rPr>
              <a:t>, </a:t>
            </a:r>
            <a:r>
              <a:rPr lang="en-US" altLang="ja-JP" sz="1400" b="0" dirty="0">
                <a:solidFill>
                  <a:srgbClr val="A31515"/>
                </a:solidFill>
                <a:effectLst/>
                <a:latin typeface="+mn-ea"/>
              </a:rPr>
              <a:t>'</a:t>
            </a:r>
            <a:r>
              <a:rPr lang="ja-JP" altLang="en-US" sz="1400" b="0" dirty="0">
                <a:solidFill>
                  <a:srgbClr val="A31515"/>
                </a:solidFill>
                <a:effectLst/>
                <a:latin typeface="+mn-ea"/>
              </a:rPr>
              <a:t>前面道路種類</a:t>
            </a:r>
            <a:r>
              <a:rPr lang="en-US" altLang="ja-JP" sz="1400" b="0" dirty="0">
                <a:solidFill>
                  <a:srgbClr val="A31515"/>
                </a:solidFill>
                <a:effectLst/>
                <a:latin typeface="+mn-ea"/>
              </a:rPr>
              <a:t>'</a:t>
            </a:r>
            <a:r>
              <a:rPr lang="en-US" altLang="ja-JP" sz="1400" b="0" dirty="0">
                <a:solidFill>
                  <a:srgbClr val="000000"/>
                </a:solidFill>
                <a:effectLst/>
                <a:latin typeface="+mn-ea"/>
              </a:rPr>
              <a:t>, </a:t>
            </a:r>
            <a:r>
              <a:rPr lang="en-US" altLang="ja-JP" sz="1400" b="0" dirty="0">
                <a:solidFill>
                  <a:srgbClr val="A31515"/>
                </a:solidFill>
                <a:effectLst/>
                <a:latin typeface="+mn-ea"/>
              </a:rPr>
              <a:t>'</a:t>
            </a:r>
            <a:r>
              <a:rPr lang="ja-JP" altLang="en-US" sz="1400" b="0" dirty="0">
                <a:solidFill>
                  <a:srgbClr val="A31515"/>
                </a:solidFill>
                <a:effectLst/>
                <a:latin typeface="+mn-ea"/>
              </a:rPr>
              <a:t>土地の形状</a:t>
            </a:r>
            <a:r>
              <a:rPr lang="en-US" altLang="ja-JP" sz="1400" b="0" dirty="0">
                <a:solidFill>
                  <a:srgbClr val="A31515"/>
                </a:solidFill>
                <a:effectLst/>
                <a:latin typeface="+mn-ea"/>
              </a:rPr>
              <a:t>'</a:t>
            </a:r>
            <a:r>
              <a:rPr lang="en-US" altLang="ja-JP" sz="1400" b="0" dirty="0">
                <a:solidFill>
                  <a:srgbClr val="000000"/>
                </a:solidFill>
                <a:effectLst/>
                <a:latin typeface="+mn-ea"/>
              </a:rPr>
              <a:t>]])</a:t>
            </a:r>
          </a:p>
          <a:p>
            <a:r>
              <a:rPr lang="en-US" altLang="ja-JP" sz="1400" b="0" dirty="0">
                <a:solidFill>
                  <a:srgbClr val="000000"/>
                </a:solidFill>
                <a:effectLst/>
                <a:latin typeface="+mn-ea"/>
              </a:rPr>
              <a:t>y = totsuka_kodate[</a:t>
            </a:r>
            <a:r>
              <a:rPr lang="en-US" altLang="ja-JP" sz="1400" b="0" dirty="0">
                <a:solidFill>
                  <a:srgbClr val="A31515"/>
                </a:solidFill>
                <a:effectLst/>
                <a:latin typeface="+mn-ea"/>
              </a:rPr>
              <a:t>'</a:t>
            </a:r>
            <a:r>
              <a:rPr lang="ja-JP" altLang="en-US" sz="1400" b="0" dirty="0">
                <a:solidFill>
                  <a:srgbClr val="A31515"/>
                </a:solidFill>
                <a:effectLst/>
                <a:latin typeface="+mn-ea"/>
              </a:rPr>
              <a:t>取引価格</a:t>
            </a:r>
            <a:r>
              <a:rPr lang="en-US" altLang="ja-JP" sz="1400" b="0" dirty="0">
                <a:solidFill>
                  <a:srgbClr val="A31515"/>
                </a:solidFill>
                <a:effectLst/>
                <a:latin typeface="+mn-ea"/>
              </a:rPr>
              <a:t>'</a:t>
            </a:r>
            <a:r>
              <a:rPr lang="en-US" altLang="ja-JP" sz="1400" b="0" dirty="0">
                <a:solidFill>
                  <a:srgbClr val="000000"/>
                </a:solidFill>
                <a:effectLst/>
                <a:latin typeface="+mn-ea"/>
              </a:rPr>
              <a:t>]</a:t>
            </a:r>
          </a:p>
          <a:p>
            <a:r>
              <a:rPr lang="en-US" altLang="ja-JP" sz="1400" b="0" dirty="0" err="1">
                <a:solidFill>
                  <a:srgbClr val="000000"/>
                </a:solidFill>
                <a:effectLst/>
                <a:latin typeface="+mn-ea"/>
              </a:rPr>
              <a:t>train_x</a:t>
            </a:r>
            <a:r>
              <a:rPr lang="en-US" altLang="ja-JP" sz="1400" b="0" dirty="0">
                <a:solidFill>
                  <a:srgbClr val="000000"/>
                </a:solidFill>
                <a:effectLst/>
                <a:latin typeface="+mn-ea"/>
              </a:rPr>
              <a:t>, </a:t>
            </a:r>
            <a:r>
              <a:rPr lang="en-US" altLang="ja-JP" sz="1400" b="0" dirty="0" err="1">
                <a:solidFill>
                  <a:srgbClr val="000000"/>
                </a:solidFill>
                <a:effectLst/>
                <a:latin typeface="+mn-ea"/>
              </a:rPr>
              <a:t>val_x</a:t>
            </a:r>
            <a:r>
              <a:rPr lang="en-US" altLang="ja-JP" sz="1400" b="0" dirty="0">
                <a:solidFill>
                  <a:srgbClr val="000000"/>
                </a:solidFill>
                <a:effectLst/>
                <a:latin typeface="+mn-ea"/>
              </a:rPr>
              <a:t>, </a:t>
            </a:r>
            <a:r>
              <a:rPr lang="en-US" altLang="ja-JP" sz="1400" b="0" dirty="0" err="1">
                <a:solidFill>
                  <a:srgbClr val="000000"/>
                </a:solidFill>
                <a:effectLst/>
                <a:latin typeface="+mn-ea"/>
              </a:rPr>
              <a:t>train_y</a:t>
            </a:r>
            <a:r>
              <a:rPr lang="en-US" altLang="ja-JP" sz="1400" b="0" dirty="0">
                <a:solidFill>
                  <a:srgbClr val="000000"/>
                </a:solidFill>
                <a:effectLst/>
                <a:latin typeface="+mn-ea"/>
              </a:rPr>
              <a:t>, </a:t>
            </a:r>
            <a:r>
              <a:rPr lang="en-US" altLang="ja-JP" sz="1400" b="0" dirty="0" err="1">
                <a:solidFill>
                  <a:srgbClr val="000000"/>
                </a:solidFill>
                <a:effectLst/>
                <a:latin typeface="+mn-ea"/>
              </a:rPr>
              <a:t>val_y</a:t>
            </a:r>
            <a:r>
              <a:rPr lang="en-US" altLang="ja-JP" sz="1400" b="0" dirty="0">
                <a:solidFill>
                  <a:srgbClr val="000000"/>
                </a:solidFill>
                <a:effectLst/>
                <a:latin typeface="+mn-ea"/>
              </a:rPr>
              <a:t> = </a:t>
            </a:r>
            <a:r>
              <a:rPr lang="en-US" altLang="ja-JP" sz="1400" b="0" dirty="0" err="1">
                <a:solidFill>
                  <a:srgbClr val="000000"/>
                </a:solidFill>
                <a:effectLst/>
                <a:latin typeface="+mn-ea"/>
              </a:rPr>
              <a:t>train_test_split</a:t>
            </a:r>
            <a:r>
              <a:rPr lang="en-US" altLang="ja-JP" sz="1400" b="0" dirty="0">
                <a:solidFill>
                  <a:srgbClr val="000000"/>
                </a:solidFill>
                <a:effectLst/>
                <a:latin typeface="+mn-ea"/>
              </a:rPr>
              <a:t>(x, y, </a:t>
            </a:r>
            <a:r>
              <a:rPr lang="en-US" altLang="ja-JP" sz="1400" b="0" dirty="0" err="1">
                <a:solidFill>
                  <a:srgbClr val="000000"/>
                </a:solidFill>
                <a:effectLst/>
                <a:latin typeface="+mn-ea"/>
              </a:rPr>
              <a:t>train_size</a:t>
            </a:r>
            <a:r>
              <a:rPr lang="en-US" altLang="ja-JP" sz="1400" b="0" dirty="0">
                <a:solidFill>
                  <a:srgbClr val="000000"/>
                </a:solidFill>
                <a:effectLst/>
                <a:latin typeface="+mn-ea"/>
              </a:rPr>
              <a:t>=</a:t>
            </a:r>
            <a:r>
              <a:rPr lang="en-US" altLang="ja-JP" sz="1400" b="0" dirty="0">
                <a:solidFill>
                  <a:srgbClr val="09885A"/>
                </a:solidFill>
                <a:effectLst/>
                <a:latin typeface="+mn-ea"/>
              </a:rPr>
              <a:t>0.7</a:t>
            </a:r>
            <a:r>
              <a:rPr lang="en-US" altLang="ja-JP" sz="1400" b="0" dirty="0">
                <a:solidFill>
                  <a:srgbClr val="000000"/>
                </a:solidFill>
                <a:effectLst/>
                <a:latin typeface="+mn-ea"/>
              </a:rPr>
              <a:t>, </a:t>
            </a:r>
            <a:r>
              <a:rPr lang="en-US" altLang="ja-JP" sz="1400" b="0" dirty="0" err="1">
                <a:solidFill>
                  <a:srgbClr val="000000"/>
                </a:solidFill>
                <a:effectLst/>
                <a:latin typeface="+mn-ea"/>
              </a:rPr>
              <a:t>test_size</a:t>
            </a:r>
            <a:r>
              <a:rPr lang="en-US" altLang="ja-JP" sz="1400" b="0" dirty="0">
                <a:solidFill>
                  <a:srgbClr val="000000"/>
                </a:solidFill>
                <a:effectLst/>
                <a:latin typeface="+mn-ea"/>
              </a:rPr>
              <a:t>=</a:t>
            </a:r>
            <a:r>
              <a:rPr lang="en-US" altLang="ja-JP" sz="1400" b="0" dirty="0">
                <a:solidFill>
                  <a:srgbClr val="09885A"/>
                </a:solidFill>
                <a:effectLst/>
                <a:latin typeface="+mn-ea"/>
              </a:rPr>
              <a:t>0.3</a:t>
            </a:r>
            <a:r>
              <a:rPr lang="en-US" altLang="ja-JP" sz="1400" b="0" dirty="0">
                <a:solidFill>
                  <a:srgbClr val="000000"/>
                </a:solidFill>
                <a:effectLst/>
                <a:latin typeface="+mn-ea"/>
              </a:rPr>
              <a:t>, </a:t>
            </a:r>
            <a:r>
              <a:rPr lang="en-US" altLang="ja-JP" sz="1400" b="0" dirty="0" err="1">
                <a:solidFill>
                  <a:srgbClr val="000000"/>
                </a:solidFill>
                <a:effectLst/>
                <a:latin typeface="+mn-ea"/>
              </a:rPr>
              <a:t>random_state</a:t>
            </a:r>
            <a:r>
              <a:rPr lang="en-US" altLang="ja-JP" sz="1400" b="0" dirty="0">
                <a:solidFill>
                  <a:srgbClr val="000000"/>
                </a:solidFill>
                <a:effectLst/>
                <a:latin typeface="+mn-ea"/>
              </a:rPr>
              <a:t>=</a:t>
            </a:r>
            <a:r>
              <a:rPr lang="en-US" altLang="ja-JP" sz="1400" b="0" dirty="0">
                <a:solidFill>
                  <a:srgbClr val="09885A"/>
                </a:solidFill>
                <a:effectLst/>
                <a:latin typeface="+mn-ea"/>
              </a:rPr>
              <a:t>8</a:t>
            </a:r>
            <a:r>
              <a:rPr lang="en-US" altLang="ja-JP" sz="1400" b="0" dirty="0">
                <a:solidFill>
                  <a:srgbClr val="000000"/>
                </a:solidFill>
                <a:effectLst/>
                <a:latin typeface="+mn-ea"/>
              </a:rPr>
              <a:t>)</a:t>
            </a:r>
          </a:p>
          <a:p>
            <a:r>
              <a:rPr lang="en-US" altLang="ja-JP" sz="1400" b="0" dirty="0">
                <a:solidFill>
                  <a:srgbClr val="008000"/>
                </a:solidFill>
                <a:effectLst/>
                <a:latin typeface="+mn-ea"/>
              </a:rPr>
              <a:t># </a:t>
            </a:r>
            <a:r>
              <a:rPr lang="ja-JP" altLang="en-US" sz="1400" b="0" dirty="0">
                <a:solidFill>
                  <a:srgbClr val="008000"/>
                </a:solidFill>
                <a:effectLst/>
                <a:latin typeface="+mn-ea"/>
              </a:rPr>
              <a:t>モデルの定義</a:t>
            </a:r>
            <a:endParaRPr lang="ja-JP" altLang="en-US" sz="1400" b="0" dirty="0">
              <a:solidFill>
                <a:srgbClr val="000000"/>
              </a:solidFill>
              <a:effectLst/>
              <a:latin typeface="+mn-ea"/>
            </a:endParaRPr>
          </a:p>
          <a:p>
            <a:r>
              <a:rPr lang="en-US" altLang="ja-JP" sz="1400" b="0" dirty="0">
                <a:solidFill>
                  <a:srgbClr val="000000"/>
                </a:solidFill>
                <a:effectLst/>
                <a:latin typeface="+mn-ea"/>
              </a:rPr>
              <a:t>model = </a:t>
            </a:r>
            <a:r>
              <a:rPr lang="en-US" altLang="ja-JP" sz="1400" b="0" dirty="0" err="1">
                <a:solidFill>
                  <a:srgbClr val="000000"/>
                </a:solidFill>
                <a:effectLst/>
                <a:latin typeface="+mn-ea"/>
              </a:rPr>
              <a:t>DecisionTreeRegressor</a:t>
            </a:r>
            <a:r>
              <a:rPr lang="en-US" altLang="ja-JP" sz="1400" b="0" dirty="0">
                <a:solidFill>
                  <a:srgbClr val="000000"/>
                </a:solidFill>
                <a:effectLst/>
                <a:latin typeface="+mn-ea"/>
              </a:rPr>
              <a:t>(</a:t>
            </a:r>
            <a:r>
              <a:rPr lang="en-US" altLang="ja-JP" sz="1400" b="0" dirty="0" err="1">
                <a:solidFill>
                  <a:srgbClr val="000000"/>
                </a:solidFill>
                <a:effectLst/>
                <a:latin typeface="+mn-ea"/>
              </a:rPr>
              <a:t>max_depth</a:t>
            </a:r>
            <a:r>
              <a:rPr lang="en-US" altLang="ja-JP" sz="1400" b="0" dirty="0">
                <a:solidFill>
                  <a:srgbClr val="000000"/>
                </a:solidFill>
                <a:effectLst/>
                <a:latin typeface="+mn-ea"/>
              </a:rPr>
              <a:t> = </a:t>
            </a:r>
            <a:r>
              <a:rPr lang="en-US" altLang="ja-JP" sz="1400" b="0" dirty="0">
                <a:solidFill>
                  <a:srgbClr val="09885A"/>
                </a:solidFill>
                <a:effectLst/>
                <a:latin typeface="+mn-ea"/>
              </a:rPr>
              <a:t>5</a:t>
            </a:r>
            <a:r>
              <a:rPr lang="en-US" altLang="ja-JP" sz="1400" b="0" dirty="0">
                <a:solidFill>
                  <a:srgbClr val="000000"/>
                </a:solidFill>
                <a:effectLst/>
                <a:latin typeface="+mn-ea"/>
              </a:rPr>
              <a:t>, </a:t>
            </a:r>
            <a:r>
              <a:rPr lang="en-US" altLang="ja-JP" sz="1400" b="0" dirty="0" err="1">
                <a:solidFill>
                  <a:srgbClr val="000000"/>
                </a:solidFill>
                <a:effectLst/>
                <a:latin typeface="+mn-ea"/>
              </a:rPr>
              <a:t>random_state</a:t>
            </a:r>
            <a:r>
              <a:rPr lang="en-US" altLang="ja-JP" sz="1400" b="0" dirty="0">
                <a:solidFill>
                  <a:srgbClr val="000000"/>
                </a:solidFill>
                <a:effectLst/>
                <a:latin typeface="+mn-ea"/>
              </a:rPr>
              <a:t>=</a:t>
            </a:r>
            <a:r>
              <a:rPr lang="en-US" altLang="ja-JP" sz="1400" b="0" dirty="0">
                <a:solidFill>
                  <a:srgbClr val="09885A"/>
                </a:solidFill>
                <a:effectLst/>
                <a:latin typeface="+mn-ea"/>
              </a:rPr>
              <a:t>0</a:t>
            </a:r>
            <a:r>
              <a:rPr lang="en-US" altLang="ja-JP" sz="1400" b="0" dirty="0">
                <a:solidFill>
                  <a:srgbClr val="000000"/>
                </a:solidFill>
                <a:effectLst/>
                <a:latin typeface="+mn-ea"/>
              </a:rPr>
              <a:t>)</a:t>
            </a:r>
          </a:p>
          <a:p>
            <a:r>
              <a:rPr lang="en-US" altLang="ja-JP" sz="1400" b="0" dirty="0">
                <a:solidFill>
                  <a:srgbClr val="008000"/>
                </a:solidFill>
                <a:effectLst/>
                <a:latin typeface="+mn-ea"/>
              </a:rPr>
              <a:t># </a:t>
            </a:r>
            <a:r>
              <a:rPr lang="ja-JP" altLang="en-US" sz="1400" b="0" dirty="0">
                <a:solidFill>
                  <a:srgbClr val="008000"/>
                </a:solidFill>
                <a:effectLst/>
                <a:latin typeface="+mn-ea"/>
              </a:rPr>
              <a:t>学習</a:t>
            </a:r>
            <a:endParaRPr lang="ja-JP" altLang="en-US" sz="1400" b="0" dirty="0">
              <a:solidFill>
                <a:srgbClr val="000000"/>
              </a:solidFill>
              <a:effectLst/>
              <a:latin typeface="+mn-ea"/>
            </a:endParaRPr>
          </a:p>
          <a:p>
            <a:r>
              <a:rPr lang="en-US" altLang="ja-JP" sz="1400" b="0" dirty="0">
                <a:solidFill>
                  <a:srgbClr val="000000"/>
                </a:solidFill>
                <a:effectLst/>
                <a:latin typeface="+mn-ea"/>
              </a:rPr>
              <a:t>model.fit(train_x,train_y)</a:t>
            </a:r>
          </a:p>
          <a:p>
            <a:r>
              <a:rPr lang="en-US" altLang="ja-JP" sz="1400" b="0" dirty="0">
                <a:solidFill>
                  <a:srgbClr val="008000"/>
                </a:solidFill>
                <a:effectLst/>
                <a:latin typeface="+mn-ea"/>
              </a:rPr>
              <a:t># </a:t>
            </a:r>
            <a:r>
              <a:rPr lang="ja-JP" altLang="en-US" sz="1400" b="0" dirty="0">
                <a:solidFill>
                  <a:srgbClr val="008000"/>
                </a:solidFill>
                <a:effectLst/>
                <a:latin typeface="+mn-ea"/>
              </a:rPr>
              <a:t>評価</a:t>
            </a:r>
            <a:endParaRPr lang="ja-JP" altLang="en-US" sz="1400" b="0" dirty="0">
              <a:solidFill>
                <a:srgbClr val="000000"/>
              </a:solidFill>
              <a:effectLst/>
              <a:latin typeface="+mn-ea"/>
            </a:endParaRPr>
          </a:p>
          <a:p>
            <a:r>
              <a:rPr lang="en-US" altLang="ja-JP" sz="1400" b="0" dirty="0">
                <a:solidFill>
                  <a:srgbClr val="795E26"/>
                </a:solidFill>
                <a:effectLst/>
                <a:latin typeface="+mn-ea"/>
              </a:rPr>
              <a:t>print</a:t>
            </a:r>
            <a:r>
              <a:rPr lang="en-US" altLang="ja-JP" sz="1400" b="0" dirty="0">
                <a:solidFill>
                  <a:srgbClr val="000000"/>
                </a:solidFill>
                <a:effectLst/>
                <a:latin typeface="+mn-ea"/>
              </a:rPr>
              <a:t>(</a:t>
            </a:r>
            <a:r>
              <a:rPr lang="en-US" altLang="ja-JP" sz="1400" b="0" dirty="0">
                <a:solidFill>
                  <a:srgbClr val="0000FF"/>
                </a:solidFill>
                <a:effectLst/>
                <a:latin typeface="+mn-ea"/>
              </a:rPr>
              <a:t>f</a:t>
            </a:r>
            <a:r>
              <a:rPr lang="en-US" altLang="ja-JP" sz="1400" b="0" dirty="0">
                <a:solidFill>
                  <a:srgbClr val="A31515"/>
                </a:solidFill>
                <a:effectLst/>
                <a:latin typeface="+mn-ea"/>
              </a:rPr>
              <a:t>'</a:t>
            </a:r>
            <a:r>
              <a:rPr lang="ja-JP" altLang="en-US" sz="1400" b="0" dirty="0">
                <a:solidFill>
                  <a:srgbClr val="A31515"/>
                </a:solidFill>
                <a:effectLst/>
                <a:latin typeface="+mn-ea"/>
              </a:rPr>
              <a:t>訓練データ精度：</a:t>
            </a:r>
            <a:r>
              <a:rPr lang="en-US" altLang="ja-JP" sz="1400" b="0" dirty="0">
                <a:solidFill>
                  <a:srgbClr val="000000"/>
                </a:solidFill>
                <a:effectLst/>
                <a:latin typeface="+mn-ea"/>
              </a:rPr>
              <a:t>{</a:t>
            </a:r>
            <a:r>
              <a:rPr lang="en-US" altLang="ja-JP" sz="1400" b="0" dirty="0" err="1">
                <a:solidFill>
                  <a:srgbClr val="000000"/>
                </a:solidFill>
                <a:effectLst/>
                <a:latin typeface="+mn-ea"/>
              </a:rPr>
              <a:t>model.score</a:t>
            </a:r>
            <a:r>
              <a:rPr lang="en-US" altLang="ja-JP" sz="1400" b="0" dirty="0">
                <a:solidFill>
                  <a:srgbClr val="000000"/>
                </a:solidFill>
                <a:effectLst/>
                <a:latin typeface="+mn-ea"/>
              </a:rPr>
              <a:t>(</a:t>
            </a:r>
            <a:r>
              <a:rPr lang="en-US" altLang="ja-JP" sz="1400" b="0" dirty="0" err="1">
                <a:solidFill>
                  <a:srgbClr val="000000"/>
                </a:solidFill>
                <a:effectLst/>
                <a:latin typeface="+mn-ea"/>
              </a:rPr>
              <a:t>train_x</a:t>
            </a:r>
            <a:r>
              <a:rPr lang="en-US" altLang="ja-JP" sz="1400" b="0" dirty="0">
                <a:solidFill>
                  <a:srgbClr val="000000"/>
                </a:solidFill>
                <a:effectLst/>
                <a:latin typeface="+mn-ea"/>
              </a:rPr>
              <a:t>, </a:t>
            </a:r>
            <a:r>
              <a:rPr lang="en-US" altLang="ja-JP" sz="1400" b="0" dirty="0" err="1">
                <a:solidFill>
                  <a:srgbClr val="000000"/>
                </a:solidFill>
                <a:effectLst/>
                <a:latin typeface="+mn-ea"/>
              </a:rPr>
              <a:t>train_y</a:t>
            </a:r>
            <a:r>
              <a:rPr lang="en-US" altLang="ja-JP" sz="1400" b="0" dirty="0">
                <a:solidFill>
                  <a:srgbClr val="000000"/>
                </a:solidFill>
                <a:effectLst/>
                <a:latin typeface="+mn-ea"/>
              </a:rPr>
              <a:t>)}</a:t>
            </a:r>
            <a:r>
              <a:rPr lang="en-US" altLang="ja-JP" sz="1400" b="0" dirty="0">
                <a:solidFill>
                  <a:srgbClr val="A31515"/>
                </a:solidFill>
                <a:effectLst/>
                <a:latin typeface="+mn-ea"/>
              </a:rPr>
              <a:t>'</a:t>
            </a:r>
            <a:r>
              <a:rPr lang="en-US" altLang="ja-JP" sz="1400" b="0" dirty="0">
                <a:solidFill>
                  <a:srgbClr val="000000"/>
                </a:solidFill>
                <a:effectLst/>
                <a:latin typeface="+mn-ea"/>
              </a:rPr>
              <a:t>)</a:t>
            </a:r>
          </a:p>
          <a:p>
            <a:r>
              <a:rPr lang="en-US" altLang="ja-JP" sz="1400" b="0" dirty="0">
                <a:solidFill>
                  <a:srgbClr val="795E26"/>
                </a:solidFill>
                <a:effectLst/>
                <a:latin typeface="+mn-ea"/>
              </a:rPr>
              <a:t>print</a:t>
            </a:r>
            <a:r>
              <a:rPr lang="en-US" altLang="ja-JP" sz="1400" b="0" dirty="0">
                <a:solidFill>
                  <a:srgbClr val="000000"/>
                </a:solidFill>
                <a:effectLst/>
                <a:latin typeface="+mn-ea"/>
              </a:rPr>
              <a:t>(</a:t>
            </a:r>
            <a:r>
              <a:rPr lang="en-US" altLang="ja-JP" sz="1400" b="0" dirty="0">
                <a:solidFill>
                  <a:srgbClr val="0000FF"/>
                </a:solidFill>
                <a:effectLst/>
                <a:latin typeface="+mn-ea"/>
              </a:rPr>
              <a:t>f</a:t>
            </a:r>
            <a:r>
              <a:rPr lang="en-US" altLang="ja-JP" sz="1400" b="0" dirty="0">
                <a:solidFill>
                  <a:srgbClr val="A31515"/>
                </a:solidFill>
                <a:effectLst/>
                <a:latin typeface="+mn-ea"/>
              </a:rPr>
              <a:t>'</a:t>
            </a:r>
            <a:r>
              <a:rPr lang="ja-JP" altLang="en-US" sz="1400" b="0" dirty="0">
                <a:solidFill>
                  <a:srgbClr val="A31515"/>
                </a:solidFill>
                <a:effectLst/>
                <a:latin typeface="+mn-ea"/>
              </a:rPr>
              <a:t>検証データ精度：</a:t>
            </a:r>
            <a:r>
              <a:rPr lang="en-US" altLang="ja-JP" sz="1400" b="0" dirty="0">
                <a:solidFill>
                  <a:srgbClr val="000000"/>
                </a:solidFill>
                <a:effectLst/>
                <a:latin typeface="+mn-ea"/>
              </a:rPr>
              <a:t>{</a:t>
            </a:r>
            <a:r>
              <a:rPr lang="en-US" altLang="ja-JP" sz="1400" b="0" dirty="0" err="1">
                <a:solidFill>
                  <a:srgbClr val="000000"/>
                </a:solidFill>
                <a:effectLst/>
                <a:latin typeface="+mn-ea"/>
              </a:rPr>
              <a:t>model.score</a:t>
            </a:r>
            <a:r>
              <a:rPr lang="en-US" altLang="ja-JP" sz="1400" b="0" dirty="0">
                <a:solidFill>
                  <a:srgbClr val="000000"/>
                </a:solidFill>
                <a:effectLst/>
                <a:latin typeface="+mn-ea"/>
              </a:rPr>
              <a:t>(</a:t>
            </a:r>
            <a:r>
              <a:rPr lang="en-US" altLang="ja-JP" sz="1400" b="0" dirty="0" err="1">
                <a:solidFill>
                  <a:srgbClr val="000000"/>
                </a:solidFill>
                <a:effectLst/>
                <a:latin typeface="+mn-ea"/>
              </a:rPr>
              <a:t>val_x</a:t>
            </a:r>
            <a:r>
              <a:rPr lang="en-US" altLang="ja-JP" sz="1400" b="0" dirty="0">
                <a:solidFill>
                  <a:srgbClr val="000000"/>
                </a:solidFill>
                <a:effectLst/>
                <a:latin typeface="+mn-ea"/>
              </a:rPr>
              <a:t>, </a:t>
            </a:r>
            <a:r>
              <a:rPr lang="en-US" altLang="ja-JP" sz="1400" b="0" dirty="0" err="1">
                <a:solidFill>
                  <a:srgbClr val="000000"/>
                </a:solidFill>
                <a:effectLst/>
                <a:latin typeface="+mn-ea"/>
              </a:rPr>
              <a:t>val_y</a:t>
            </a:r>
            <a:r>
              <a:rPr lang="en-US" altLang="ja-JP" sz="1400" b="0" dirty="0">
                <a:solidFill>
                  <a:srgbClr val="000000"/>
                </a:solidFill>
                <a:effectLst/>
                <a:latin typeface="+mn-ea"/>
              </a:rPr>
              <a:t>)}</a:t>
            </a:r>
            <a:r>
              <a:rPr lang="en-US" altLang="ja-JP" sz="1400" b="0" dirty="0">
                <a:solidFill>
                  <a:srgbClr val="A31515"/>
                </a:solidFill>
                <a:effectLst/>
                <a:latin typeface="+mn-ea"/>
              </a:rPr>
              <a:t>'</a:t>
            </a:r>
            <a:r>
              <a:rPr lang="en-US" altLang="ja-JP" sz="1400" b="0" dirty="0">
                <a:solidFill>
                  <a:srgbClr val="000000"/>
                </a:solidFill>
                <a:effectLst/>
                <a:latin typeface="+mn-ea"/>
              </a:rPr>
              <a:t>)</a:t>
            </a:r>
          </a:p>
          <a:p>
            <a:endParaRPr lang="en-US" altLang="ja-JP" sz="1400" b="0" dirty="0">
              <a:solidFill>
                <a:srgbClr val="000000"/>
              </a:solidFill>
              <a:effectLst/>
              <a:latin typeface="+mn-ea"/>
            </a:endParaRPr>
          </a:p>
        </p:txBody>
      </p:sp>
    </p:spTree>
    <p:extLst>
      <p:ext uri="{BB962C8B-B14F-4D97-AF65-F5344CB8AC3E}">
        <p14:creationId xmlns:p14="http://schemas.microsoft.com/office/powerpoint/2010/main" val="2499750820"/>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lang="en-US" altLang="ja-JP" dirty="0"/>
              <a:t>4</a:t>
            </a:r>
            <a:r>
              <a:rPr kumimoji="1" lang="en-US" altLang="ja-JP" dirty="0"/>
              <a:t>-3-8.</a:t>
            </a:r>
            <a:r>
              <a:rPr kumimoji="1" lang="ja-JP" altLang="en-US" dirty="0"/>
              <a:t>プログラ</a:t>
            </a:r>
            <a:r>
              <a:rPr lang="ja-JP" altLang="en-US" dirty="0"/>
              <a:t>ムのダイジェスト②</a:t>
            </a:r>
            <a:endParaRPr kumimoji="1" lang="ja-JP" altLang="en-US" dirty="0"/>
          </a:p>
        </p:txBody>
      </p:sp>
      <p:sp>
        <p:nvSpPr>
          <p:cNvPr id="5" name="スライド番号プレースホルダー 4">
            <a:extLst>
              <a:ext uri="{FF2B5EF4-FFF2-40B4-BE49-F238E27FC236}">
                <a16:creationId xmlns:a16="http://schemas.microsoft.com/office/drawing/2014/main" id="{C905B90A-465B-402F-BC68-6932C2B00E04}"/>
              </a:ext>
            </a:extLst>
          </p:cNvPr>
          <p:cNvSpPr>
            <a:spLocks noGrp="1"/>
          </p:cNvSpPr>
          <p:nvPr>
            <p:ph type="sldNum" sz="quarter" idx="10"/>
          </p:nvPr>
        </p:nvSpPr>
        <p:spPr/>
        <p:txBody>
          <a:bodyPr/>
          <a:lstStyle/>
          <a:p>
            <a:fld id="{5D750650-B10A-47BF-93C2-E1678438B37A}" type="slidenum">
              <a:rPr kumimoji="1" lang="ja-JP" altLang="en-US" smtClean="0"/>
              <a:pPr/>
              <a:t>244</a:t>
            </a:fld>
            <a:endParaRPr kumimoji="1" lang="ja-JP" altLang="en-US"/>
          </a:p>
        </p:txBody>
      </p:sp>
      <p:sp>
        <p:nvSpPr>
          <p:cNvPr id="12" name="正方形/長方形 11">
            <a:extLst>
              <a:ext uri="{FF2B5EF4-FFF2-40B4-BE49-F238E27FC236}">
                <a16:creationId xmlns:a16="http://schemas.microsoft.com/office/drawing/2014/main" id="{62062C14-5D7C-4D79-8CF4-E782502C7964}"/>
              </a:ext>
            </a:extLst>
          </p:cNvPr>
          <p:cNvSpPr/>
          <p:nvPr/>
        </p:nvSpPr>
        <p:spPr bwMode="auto">
          <a:xfrm>
            <a:off x="766763" y="961535"/>
            <a:ext cx="10658473" cy="5439248"/>
          </a:xfrm>
          <a:prstGeom prst="rect">
            <a:avLst/>
          </a:prstGeom>
          <a:solidFill>
            <a:srgbClr val="ECECEC"/>
          </a:solidFill>
          <a:ln w="12700">
            <a:noFill/>
          </a:ln>
          <a:effectLst/>
        </p:spPr>
        <p:style>
          <a:lnRef idx="1">
            <a:schemeClr val="accent1"/>
          </a:lnRef>
          <a:fillRef idx="2">
            <a:schemeClr val="accent1"/>
          </a:fillRef>
          <a:effectRef idx="1">
            <a:schemeClr val="accent1"/>
          </a:effectRef>
          <a:fontRef idx="minor">
            <a:schemeClr val="dk1"/>
          </a:fontRef>
        </p:style>
        <p:txBody>
          <a:bodyPr vert="horz" wrap="square" lIns="84406" tIns="42203" rIns="84406" bIns="42203" numCol="1" rtlCol="0" anchor="t" anchorCtr="0" compatLnSpc="1">
            <a:prstTxWarp prst="textNoShape">
              <a:avLst/>
            </a:prstTxWarp>
            <a:normAutofit/>
          </a:bodyPr>
          <a:lstStyle/>
          <a:p>
            <a:r>
              <a:rPr lang="en-US" altLang="ja-JP" sz="1400" b="0" dirty="0">
                <a:solidFill>
                  <a:srgbClr val="008000"/>
                </a:solidFill>
                <a:effectLst/>
                <a:latin typeface="+mn-ea"/>
              </a:rPr>
              <a:t># </a:t>
            </a:r>
            <a:r>
              <a:rPr lang="ja-JP" altLang="en-US" sz="1400" b="0" dirty="0">
                <a:solidFill>
                  <a:srgbClr val="008000"/>
                </a:solidFill>
                <a:effectLst/>
                <a:latin typeface="+mn-ea"/>
              </a:rPr>
              <a:t>決定木の可視化</a:t>
            </a:r>
            <a:endParaRPr lang="ja-JP" altLang="en-US" sz="1400" b="0" dirty="0">
              <a:solidFill>
                <a:srgbClr val="000000"/>
              </a:solidFill>
              <a:effectLst/>
              <a:latin typeface="+mn-ea"/>
            </a:endParaRPr>
          </a:p>
          <a:p>
            <a:r>
              <a:rPr lang="en-US" altLang="ja-JP" sz="1400" b="0" dirty="0">
                <a:solidFill>
                  <a:srgbClr val="AF00DB"/>
                </a:solidFill>
                <a:effectLst/>
                <a:latin typeface="+mn-ea"/>
              </a:rPr>
              <a:t>from</a:t>
            </a:r>
            <a:r>
              <a:rPr lang="en-US" altLang="ja-JP" sz="1400" b="0" dirty="0">
                <a:solidFill>
                  <a:srgbClr val="000000"/>
                </a:solidFill>
                <a:effectLst/>
                <a:latin typeface="+mn-ea"/>
              </a:rPr>
              <a:t> matplotlib </a:t>
            </a:r>
            <a:r>
              <a:rPr lang="en-US" altLang="ja-JP" sz="1400" b="0" dirty="0">
                <a:solidFill>
                  <a:srgbClr val="AF00DB"/>
                </a:solidFill>
                <a:effectLst/>
                <a:latin typeface="+mn-ea"/>
              </a:rPr>
              <a:t>import</a:t>
            </a:r>
            <a:r>
              <a:rPr lang="en-US" altLang="ja-JP" sz="1400" b="0" dirty="0">
                <a:solidFill>
                  <a:srgbClr val="000000"/>
                </a:solidFill>
                <a:effectLst/>
                <a:latin typeface="+mn-ea"/>
              </a:rPr>
              <a:t> pyplot </a:t>
            </a:r>
            <a:r>
              <a:rPr lang="en-US" altLang="ja-JP" sz="1400" b="0" dirty="0">
                <a:solidFill>
                  <a:srgbClr val="AF00DB"/>
                </a:solidFill>
                <a:effectLst/>
                <a:latin typeface="+mn-ea"/>
              </a:rPr>
              <a:t>as</a:t>
            </a:r>
            <a:r>
              <a:rPr lang="en-US" altLang="ja-JP" sz="1400" b="0" dirty="0">
                <a:solidFill>
                  <a:srgbClr val="000000"/>
                </a:solidFill>
                <a:effectLst/>
                <a:latin typeface="+mn-ea"/>
              </a:rPr>
              <a:t> plt</a:t>
            </a:r>
          </a:p>
          <a:p>
            <a:r>
              <a:rPr lang="en-US" altLang="ja-JP" sz="1400" b="0" dirty="0">
                <a:solidFill>
                  <a:srgbClr val="AF00DB"/>
                </a:solidFill>
                <a:effectLst/>
                <a:latin typeface="+mn-ea"/>
              </a:rPr>
              <a:t>from</a:t>
            </a:r>
            <a:r>
              <a:rPr lang="en-US" altLang="ja-JP" sz="1400" b="0" dirty="0">
                <a:solidFill>
                  <a:srgbClr val="000000"/>
                </a:solidFill>
                <a:effectLst/>
                <a:latin typeface="+mn-ea"/>
              </a:rPr>
              <a:t> sklearn.tree </a:t>
            </a:r>
            <a:r>
              <a:rPr lang="en-US" altLang="ja-JP" sz="1400" b="0" dirty="0">
                <a:solidFill>
                  <a:srgbClr val="AF00DB"/>
                </a:solidFill>
                <a:effectLst/>
                <a:latin typeface="+mn-ea"/>
              </a:rPr>
              <a:t>import</a:t>
            </a:r>
            <a:r>
              <a:rPr lang="en-US" altLang="ja-JP" sz="1400" b="0" dirty="0">
                <a:solidFill>
                  <a:srgbClr val="000000"/>
                </a:solidFill>
                <a:effectLst/>
                <a:latin typeface="+mn-ea"/>
              </a:rPr>
              <a:t> plot_tree</a:t>
            </a:r>
          </a:p>
          <a:p>
            <a:r>
              <a:rPr lang="en-US" altLang="ja-JP" sz="1400" b="0" dirty="0">
                <a:solidFill>
                  <a:srgbClr val="0000FF"/>
                </a:solidFill>
                <a:effectLst/>
                <a:latin typeface="+mn-ea"/>
              </a:rPr>
              <a:t>!</a:t>
            </a:r>
            <a:r>
              <a:rPr lang="en-US" altLang="ja-JP" sz="1400" b="0" dirty="0">
                <a:solidFill>
                  <a:srgbClr val="000000"/>
                </a:solidFill>
                <a:effectLst/>
                <a:latin typeface="+mn-ea"/>
              </a:rPr>
              <a:t>pip install japanize_matplotlib | tail -n </a:t>
            </a:r>
            <a:r>
              <a:rPr lang="en-US" altLang="ja-JP" sz="1400" b="0" dirty="0">
                <a:solidFill>
                  <a:srgbClr val="098658"/>
                </a:solidFill>
                <a:effectLst/>
                <a:latin typeface="+mn-ea"/>
              </a:rPr>
              <a:t>1</a:t>
            </a:r>
            <a:r>
              <a:rPr lang="en-US" altLang="ja-JP" sz="1400" b="0" dirty="0">
                <a:solidFill>
                  <a:srgbClr val="000000"/>
                </a:solidFill>
                <a:effectLst/>
                <a:latin typeface="+mn-ea"/>
              </a:rPr>
              <a:t>  </a:t>
            </a:r>
            <a:r>
              <a:rPr lang="en-US" altLang="ja-JP" sz="1400" b="0" dirty="0">
                <a:solidFill>
                  <a:srgbClr val="008000"/>
                </a:solidFill>
                <a:effectLst/>
                <a:latin typeface="+mn-ea"/>
              </a:rPr>
              <a:t># </a:t>
            </a:r>
            <a:r>
              <a:rPr lang="ja-JP" altLang="en-US" sz="1400" b="0" dirty="0">
                <a:solidFill>
                  <a:srgbClr val="008000"/>
                </a:solidFill>
                <a:effectLst/>
                <a:latin typeface="+mn-ea"/>
              </a:rPr>
              <a:t>日本語を表示させるために必要な設定</a:t>
            </a:r>
            <a:endParaRPr lang="ja-JP" altLang="en-US" sz="1400" b="0" dirty="0">
              <a:solidFill>
                <a:srgbClr val="000000"/>
              </a:solidFill>
              <a:effectLst/>
              <a:latin typeface="+mn-ea"/>
            </a:endParaRPr>
          </a:p>
          <a:p>
            <a:r>
              <a:rPr lang="en-US" altLang="ja-JP" sz="1400" b="0" dirty="0">
                <a:solidFill>
                  <a:srgbClr val="AF00DB"/>
                </a:solidFill>
                <a:effectLst/>
                <a:latin typeface="+mn-ea"/>
              </a:rPr>
              <a:t>import</a:t>
            </a:r>
            <a:r>
              <a:rPr lang="en-US" altLang="ja-JP" sz="1400" b="0" dirty="0">
                <a:solidFill>
                  <a:srgbClr val="000000"/>
                </a:solidFill>
                <a:effectLst/>
                <a:latin typeface="+mn-ea"/>
              </a:rPr>
              <a:t> japanize_matplotlib                      </a:t>
            </a:r>
            <a:r>
              <a:rPr lang="en-US" altLang="ja-JP" sz="1400" dirty="0">
                <a:solidFill>
                  <a:srgbClr val="000000"/>
                </a:solidFill>
                <a:latin typeface="+mn-ea"/>
              </a:rPr>
              <a:t>	</a:t>
            </a:r>
            <a:r>
              <a:rPr lang="en-US" altLang="ja-JP" sz="1400" b="0" dirty="0">
                <a:solidFill>
                  <a:srgbClr val="008000"/>
                </a:solidFill>
                <a:effectLst/>
                <a:latin typeface="+mn-ea"/>
              </a:rPr>
              <a:t># </a:t>
            </a:r>
            <a:r>
              <a:rPr lang="ja-JP" altLang="en-US" sz="1400" b="0" dirty="0">
                <a:solidFill>
                  <a:srgbClr val="008000"/>
                </a:solidFill>
                <a:effectLst/>
                <a:latin typeface="+mn-ea"/>
              </a:rPr>
              <a:t>日本語を表示させるために必要な設定</a:t>
            </a:r>
            <a:endParaRPr lang="ja-JP" altLang="en-US" sz="1400" b="0" dirty="0">
              <a:solidFill>
                <a:srgbClr val="000000"/>
              </a:solidFill>
              <a:effectLst/>
              <a:latin typeface="+mn-ea"/>
            </a:endParaRPr>
          </a:p>
          <a:p>
            <a:br>
              <a:rPr lang="ja-JP" altLang="en-US" sz="1400" b="0" dirty="0">
                <a:solidFill>
                  <a:srgbClr val="000000"/>
                </a:solidFill>
                <a:effectLst/>
                <a:latin typeface="+mn-ea"/>
              </a:rPr>
            </a:br>
            <a:r>
              <a:rPr lang="en-US" altLang="ja-JP" sz="1400" b="0" dirty="0">
                <a:solidFill>
                  <a:srgbClr val="000000"/>
                </a:solidFill>
                <a:effectLst/>
                <a:latin typeface="+mn-ea"/>
              </a:rPr>
              <a:t>plt.figure(figsize=(</a:t>
            </a:r>
            <a:r>
              <a:rPr lang="en-US" altLang="ja-JP" sz="1400" b="0" dirty="0">
                <a:solidFill>
                  <a:srgbClr val="09885A"/>
                </a:solidFill>
                <a:effectLst/>
                <a:latin typeface="+mn-ea"/>
              </a:rPr>
              <a:t>45</a:t>
            </a:r>
            <a:r>
              <a:rPr lang="en-US" altLang="ja-JP" sz="1400" b="0" dirty="0">
                <a:solidFill>
                  <a:srgbClr val="000000"/>
                </a:solidFill>
                <a:effectLst/>
                <a:latin typeface="+mn-ea"/>
              </a:rPr>
              <a:t>,</a:t>
            </a:r>
            <a:r>
              <a:rPr lang="en-US" altLang="ja-JP" sz="1400" b="0" dirty="0">
                <a:solidFill>
                  <a:srgbClr val="09885A"/>
                </a:solidFill>
                <a:effectLst/>
                <a:latin typeface="+mn-ea"/>
              </a:rPr>
              <a:t>10</a:t>
            </a:r>
            <a:r>
              <a:rPr lang="en-US" altLang="ja-JP" sz="1400" b="0" dirty="0">
                <a:solidFill>
                  <a:srgbClr val="000000"/>
                </a:solidFill>
                <a:effectLst/>
                <a:latin typeface="+mn-ea"/>
              </a:rPr>
              <a:t>))    </a:t>
            </a:r>
            <a:r>
              <a:rPr lang="en-US" altLang="ja-JP" sz="1400" b="0" dirty="0">
                <a:solidFill>
                  <a:srgbClr val="008000"/>
                </a:solidFill>
                <a:effectLst/>
                <a:latin typeface="+mn-ea"/>
              </a:rPr>
              <a:t># matplotlib</a:t>
            </a:r>
            <a:r>
              <a:rPr lang="ja-JP" altLang="en-US" sz="1400" b="0" dirty="0">
                <a:solidFill>
                  <a:srgbClr val="008000"/>
                </a:solidFill>
                <a:effectLst/>
                <a:latin typeface="+mn-ea"/>
              </a:rPr>
              <a:t>で画像サイズの調整（横幅、縦幅）</a:t>
            </a:r>
            <a:endParaRPr lang="ja-JP" altLang="en-US" sz="1400" b="0" dirty="0">
              <a:solidFill>
                <a:srgbClr val="000000"/>
              </a:solidFill>
              <a:effectLst/>
              <a:latin typeface="+mn-ea"/>
            </a:endParaRPr>
          </a:p>
          <a:p>
            <a:r>
              <a:rPr lang="en-US" altLang="ja-JP" sz="1400" b="0" dirty="0">
                <a:solidFill>
                  <a:srgbClr val="000000"/>
                </a:solidFill>
                <a:effectLst/>
                <a:latin typeface="+mn-ea"/>
              </a:rPr>
              <a:t>plot_tree(</a:t>
            </a:r>
          </a:p>
          <a:p>
            <a:r>
              <a:rPr lang="en-US" altLang="ja-JP" sz="1400" b="0" dirty="0">
                <a:solidFill>
                  <a:srgbClr val="000000"/>
                </a:solidFill>
                <a:effectLst/>
                <a:latin typeface="+mn-ea"/>
              </a:rPr>
              <a:t>    model,                            </a:t>
            </a:r>
            <a:r>
              <a:rPr lang="en-US" altLang="ja-JP" sz="1400" b="0" dirty="0">
                <a:solidFill>
                  <a:srgbClr val="008000"/>
                </a:solidFill>
                <a:effectLst/>
                <a:latin typeface="+mn-ea"/>
              </a:rPr>
              <a:t># </a:t>
            </a:r>
            <a:r>
              <a:rPr lang="ja-JP" altLang="en-US" sz="1400" b="0" dirty="0">
                <a:solidFill>
                  <a:srgbClr val="008000"/>
                </a:solidFill>
                <a:effectLst/>
                <a:latin typeface="+mn-ea"/>
              </a:rPr>
              <a:t>可視化するモデルを指定</a:t>
            </a:r>
            <a:endParaRPr lang="ja-JP" altLang="en-US" sz="1400" b="0" dirty="0">
              <a:solidFill>
                <a:srgbClr val="000000"/>
              </a:solidFill>
              <a:effectLst/>
              <a:latin typeface="+mn-ea"/>
            </a:endParaRPr>
          </a:p>
          <a:p>
            <a:r>
              <a:rPr lang="ja-JP" altLang="en-US" sz="1400" b="0" dirty="0">
                <a:solidFill>
                  <a:srgbClr val="000000"/>
                </a:solidFill>
                <a:effectLst/>
                <a:latin typeface="+mn-ea"/>
              </a:rPr>
              <a:t>    </a:t>
            </a:r>
            <a:r>
              <a:rPr lang="en-US" altLang="ja-JP" sz="1400" b="0" dirty="0">
                <a:solidFill>
                  <a:srgbClr val="000000"/>
                </a:solidFill>
                <a:effectLst/>
                <a:latin typeface="+mn-ea"/>
              </a:rPr>
              <a:t>max_depth=</a:t>
            </a:r>
            <a:r>
              <a:rPr lang="en-US" altLang="ja-JP" sz="1400" b="0" dirty="0">
                <a:solidFill>
                  <a:srgbClr val="09885A"/>
                </a:solidFill>
                <a:effectLst/>
                <a:latin typeface="+mn-ea"/>
              </a:rPr>
              <a:t>6</a:t>
            </a:r>
            <a:r>
              <a:rPr lang="en-US" altLang="ja-JP" sz="1400" b="0" dirty="0">
                <a:solidFill>
                  <a:srgbClr val="000000"/>
                </a:solidFill>
                <a:effectLst/>
                <a:latin typeface="+mn-ea"/>
              </a:rPr>
              <a:t>,                </a:t>
            </a:r>
            <a:r>
              <a:rPr lang="en-US" altLang="ja-JP" sz="1400" b="0" dirty="0">
                <a:solidFill>
                  <a:srgbClr val="008000"/>
                </a:solidFill>
                <a:effectLst/>
                <a:latin typeface="+mn-ea"/>
              </a:rPr>
              <a:t># </a:t>
            </a:r>
            <a:r>
              <a:rPr lang="ja-JP" altLang="en-US" sz="1400" b="0" dirty="0">
                <a:solidFill>
                  <a:srgbClr val="008000"/>
                </a:solidFill>
                <a:effectLst/>
                <a:latin typeface="+mn-ea"/>
              </a:rPr>
              <a:t>可視化する木の深さ</a:t>
            </a:r>
            <a:endParaRPr lang="ja-JP" altLang="en-US" sz="1400" b="0" dirty="0">
              <a:solidFill>
                <a:srgbClr val="000000"/>
              </a:solidFill>
              <a:effectLst/>
              <a:latin typeface="+mn-ea"/>
            </a:endParaRPr>
          </a:p>
          <a:p>
            <a:r>
              <a:rPr lang="ja-JP" altLang="en-US" sz="1400" b="0" dirty="0">
                <a:solidFill>
                  <a:srgbClr val="000000"/>
                </a:solidFill>
                <a:effectLst/>
                <a:latin typeface="+mn-ea"/>
              </a:rPr>
              <a:t>    </a:t>
            </a:r>
            <a:r>
              <a:rPr lang="en-US" altLang="ja-JP" sz="1400" b="0" dirty="0">
                <a:solidFill>
                  <a:srgbClr val="000000"/>
                </a:solidFill>
                <a:effectLst/>
                <a:latin typeface="+mn-ea"/>
              </a:rPr>
              <a:t>feature_names = train_x.columns,  </a:t>
            </a:r>
            <a:r>
              <a:rPr lang="en-US" altLang="ja-JP" sz="1400" b="0" dirty="0">
                <a:solidFill>
                  <a:srgbClr val="008000"/>
                </a:solidFill>
                <a:effectLst/>
                <a:latin typeface="+mn-ea"/>
              </a:rPr>
              <a:t># </a:t>
            </a:r>
            <a:r>
              <a:rPr lang="ja-JP" altLang="en-US" sz="1400" b="0" dirty="0">
                <a:solidFill>
                  <a:srgbClr val="008000"/>
                </a:solidFill>
                <a:effectLst/>
                <a:latin typeface="+mn-ea"/>
              </a:rPr>
              <a:t>分割するときの説明変数名を設定</a:t>
            </a:r>
            <a:endParaRPr lang="ja-JP" altLang="en-US" sz="1400" b="0" dirty="0">
              <a:solidFill>
                <a:srgbClr val="000000"/>
              </a:solidFill>
              <a:effectLst/>
              <a:latin typeface="+mn-ea"/>
            </a:endParaRPr>
          </a:p>
          <a:p>
            <a:r>
              <a:rPr lang="ja-JP" altLang="en-US" sz="1400" b="0" dirty="0">
                <a:solidFill>
                  <a:srgbClr val="000000"/>
                </a:solidFill>
                <a:effectLst/>
                <a:latin typeface="+mn-ea"/>
              </a:rPr>
              <a:t>    </a:t>
            </a:r>
            <a:r>
              <a:rPr lang="en-US" altLang="ja-JP" sz="1400" b="0" dirty="0">
                <a:solidFill>
                  <a:srgbClr val="000000"/>
                </a:solidFill>
                <a:effectLst/>
                <a:latin typeface="+mn-ea"/>
              </a:rPr>
              <a:t>filled=</a:t>
            </a:r>
            <a:r>
              <a:rPr lang="en-US" altLang="ja-JP" sz="1400" b="0" dirty="0">
                <a:solidFill>
                  <a:srgbClr val="0000FF"/>
                </a:solidFill>
                <a:effectLst/>
                <a:latin typeface="+mn-ea"/>
              </a:rPr>
              <a:t>True</a:t>
            </a:r>
            <a:r>
              <a:rPr lang="en-US" altLang="ja-JP" sz="1400" b="0" dirty="0">
                <a:solidFill>
                  <a:srgbClr val="000000"/>
                </a:solidFill>
                <a:effectLst/>
                <a:latin typeface="+mn-ea"/>
              </a:rPr>
              <a:t>,                     </a:t>
            </a:r>
            <a:r>
              <a:rPr lang="en-US" altLang="ja-JP" sz="1400" b="0" dirty="0">
                <a:solidFill>
                  <a:srgbClr val="008000"/>
                </a:solidFill>
                <a:effectLst/>
                <a:latin typeface="+mn-ea"/>
              </a:rPr>
              <a:t># </a:t>
            </a:r>
            <a:r>
              <a:rPr lang="ja-JP" altLang="en-US" sz="1400" b="0" dirty="0">
                <a:solidFill>
                  <a:srgbClr val="008000"/>
                </a:solidFill>
                <a:effectLst/>
                <a:latin typeface="+mn-ea"/>
              </a:rPr>
              <a:t>色を付ける場合は</a:t>
            </a:r>
            <a:r>
              <a:rPr lang="en-US" altLang="ja-JP" sz="1400" b="0" dirty="0">
                <a:solidFill>
                  <a:srgbClr val="008000"/>
                </a:solidFill>
                <a:effectLst/>
                <a:latin typeface="+mn-ea"/>
              </a:rPr>
              <a:t>True</a:t>
            </a:r>
            <a:endParaRPr lang="en-US" altLang="ja-JP" sz="1400" b="0" dirty="0">
              <a:solidFill>
                <a:srgbClr val="000000"/>
              </a:solidFill>
              <a:effectLst/>
              <a:latin typeface="+mn-ea"/>
            </a:endParaRPr>
          </a:p>
          <a:p>
            <a:r>
              <a:rPr lang="en-US" altLang="ja-JP" sz="1400" b="0" dirty="0">
                <a:solidFill>
                  <a:srgbClr val="000000"/>
                </a:solidFill>
                <a:effectLst/>
                <a:latin typeface="+mn-ea"/>
              </a:rPr>
              <a:t>    fontsize=</a:t>
            </a:r>
            <a:r>
              <a:rPr lang="en-US" altLang="ja-JP" sz="1400" b="0" dirty="0">
                <a:solidFill>
                  <a:srgbClr val="09885A"/>
                </a:solidFill>
                <a:effectLst/>
                <a:latin typeface="+mn-ea"/>
              </a:rPr>
              <a:t>12</a:t>
            </a:r>
            <a:r>
              <a:rPr lang="en-US" altLang="ja-JP" sz="1400" b="0" dirty="0">
                <a:solidFill>
                  <a:srgbClr val="000000"/>
                </a:solidFill>
                <a:effectLst/>
                <a:latin typeface="+mn-ea"/>
              </a:rPr>
              <a:t>,</a:t>
            </a:r>
          </a:p>
          <a:p>
            <a:r>
              <a:rPr lang="en-US" altLang="ja-JP" sz="1400" b="0" dirty="0">
                <a:solidFill>
                  <a:srgbClr val="000000"/>
                </a:solidFill>
                <a:effectLst/>
                <a:latin typeface="+mn-ea"/>
              </a:rPr>
              <a:t>    impurity=</a:t>
            </a:r>
            <a:r>
              <a:rPr lang="en-US" altLang="ja-JP" sz="1400" b="0" dirty="0">
                <a:solidFill>
                  <a:srgbClr val="0000FF"/>
                </a:solidFill>
                <a:effectLst/>
                <a:latin typeface="+mn-ea"/>
              </a:rPr>
              <a:t>False</a:t>
            </a:r>
            <a:r>
              <a:rPr lang="en-US" altLang="ja-JP" sz="1400" b="0" dirty="0">
                <a:solidFill>
                  <a:srgbClr val="000000"/>
                </a:solidFill>
                <a:effectLst/>
                <a:latin typeface="+mn-ea"/>
              </a:rPr>
              <a:t>                </a:t>
            </a:r>
            <a:r>
              <a:rPr lang="en-US" altLang="ja-JP" sz="1400" b="0" dirty="0">
                <a:solidFill>
                  <a:srgbClr val="008000"/>
                </a:solidFill>
                <a:effectLst/>
                <a:latin typeface="+mn-ea"/>
              </a:rPr>
              <a:t># </a:t>
            </a:r>
            <a:r>
              <a:rPr lang="ja-JP" altLang="en-US" sz="1400" b="0" dirty="0">
                <a:solidFill>
                  <a:srgbClr val="008000"/>
                </a:solidFill>
                <a:effectLst/>
                <a:latin typeface="+mn-ea"/>
              </a:rPr>
              <a:t>ジニ不純度</a:t>
            </a:r>
            <a:r>
              <a:rPr lang="en-US" altLang="ja-JP" sz="1400" b="0" dirty="0">
                <a:solidFill>
                  <a:srgbClr val="008000"/>
                </a:solidFill>
                <a:effectLst/>
                <a:latin typeface="+mn-ea"/>
              </a:rPr>
              <a:t>(</a:t>
            </a:r>
            <a:r>
              <a:rPr lang="ja-JP" altLang="en-US" sz="1400" b="0" dirty="0">
                <a:solidFill>
                  <a:srgbClr val="008000"/>
                </a:solidFill>
                <a:effectLst/>
                <a:latin typeface="+mn-ea"/>
              </a:rPr>
              <a:t>どれくらい分類できていないかどうか</a:t>
            </a:r>
            <a:r>
              <a:rPr lang="en-US" altLang="ja-JP" sz="1400" b="0" dirty="0">
                <a:solidFill>
                  <a:srgbClr val="008000"/>
                </a:solidFill>
                <a:effectLst/>
                <a:latin typeface="+mn-ea"/>
              </a:rPr>
              <a:t>)</a:t>
            </a:r>
            <a:r>
              <a:rPr lang="ja-JP" altLang="en-US" sz="1400" b="0" dirty="0">
                <a:solidFill>
                  <a:srgbClr val="008000"/>
                </a:solidFill>
                <a:effectLst/>
                <a:latin typeface="+mn-ea"/>
              </a:rPr>
              <a:t>を表示するかどうか</a:t>
            </a:r>
            <a:endParaRPr lang="ja-JP" altLang="en-US" sz="1400" b="0" dirty="0">
              <a:solidFill>
                <a:srgbClr val="000000"/>
              </a:solidFill>
              <a:effectLst/>
              <a:latin typeface="+mn-ea"/>
            </a:endParaRPr>
          </a:p>
          <a:p>
            <a:r>
              <a:rPr lang="ja-JP" altLang="en-US" sz="1400" b="0" dirty="0">
                <a:solidFill>
                  <a:srgbClr val="000000"/>
                </a:solidFill>
                <a:effectLst/>
                <a:latin typeface="+mn-ea"/>
              </a:rPr>
              <a:t>    </a:t>
            </a:r>
            <a:r>
              <a:rPr lang="en-US" altLang="ja-JP" sz="1400" b="0" dirty="0">
                <a:solidFill>
                  <a:srgbClr val="000000"/>
                </a:solidFill>
                <a:effectLst/>
                <a:latin typeface="+mn-ea"/>
              </a:rPr>
              <a:t>)</a:t>
            </a:r>
          </a:p>
          <a:p>
            <a:r>
              <a:rPr lang="en-US" altLang="ja-JP" sz="1400" b="0" dirty="0">
                <a:solidFill>
                  <a:srgbClr val="000000"/>
                </a:solidFill>
                <a:effectLst/>
                <a:latin typeface="+mn-ea"/>
              </a:rPr>
              <a:t>plt.show()  </a:t>
            </a:r>
            <a:r>
              <a:rPr lang="en-US" altLang="ja-JP" sz="1400" b="0" dirty="0">
                <a:solidFill>
                  <a:srgbClr val="008000"/>
                </a:solidFill>
                <a:effectLst/>
                <a:latin typeface="+mn-ea"/>
              </a:rPr>
              <a:t># </a:t>
            </a:r>
            <a:r>
              <a:rPr lang="ja-JP" altLang="en-US" sz="1400" b="0" dirty="0">
                <a:solidFill>
                  <a:srgbClr val="008000"/>
                </a:solidFill>
                <a:effectLst/>
                <a:latin typeface="+mn-ea"/>
              </a:rPr>
              <a:t>結果を表示する</a:t>
            </a:r>
            <a:endParaRPr lang="ja-JP" altLang="en-US" sz="1400" b="0" dirty="0">
              <a:solidFill>
                <a:srgbClr val="000000"/>
              </a:solidFill>
              <a:effectLst/>
              <a:latin typeface="+mn-ea"/>
            </a:endParaRPr>
          </a:p>
          <a:p>
            <a:br>
              <a:rPr lang="ja-JP" altLang="en-US" sz="1400" b="0" dirty="0">
                <a:solidFill>
                  <a:srgbClr val="000000"/>
                </a:solidFill>
                <a:effectLst/>
                <a:latin typeface="+mn-ea"/>
              </a:rPr>
            </a:br>
            <a:r>
              <a:rPr lang="en-US" altLang="ja-JP" sz="1400" b="0" dirty="0">
                <a:solidFill>
                  <a:srgbClr val="008000"/>
                </a:solidFill>
                <a:effectLst/>
                <a:latin typeface="+mn-ea"/>
              </a:rPr>
              <a:t># </a:t>
            </a:r>
            <a:r>
              <a:rPr lang="ja-JP" altLang="en-US" sz="1400" b="0" dirty="0">
                <a:solidFill>
                  <a:srgbClr val="008000"/>
                </a:solidFill>
                <a:effectLst/>
                <a:latin typeface="+mn-ea"/>
              </a:rPr>
              <a:t>特徴量重要度確認</a:t>
            </a:r>
            <a:endParaRPr lang="ja-JP" altLang="en-US" sz="1400" b="0" dirty="0">
              <a:solidFill>
                <a:srgbClr val="000000"/>
              </a:solidFill>
              <a:effectLst/>
              <a:latin typeface="+mn-ea"/>
            </a:endParaRPr>
          </a:p>
          <a:p>
            <a:r>
              <a:rPr lang="en-US" altLang="ja-JP" sz="1400" b="0" dirty="0">
                <a:solidFill>
                  <a:srgbClr val="795E26"/>
                </a:solidFill>
                <a:effectLst/>
                <a:latin typeface="+mn-ea"/>
              </a:rPr>
              <a:t>print</a:t>
            </a:r>
            <a:r>
              <a:rPr lang="en-US" altLang="ja-JP" sz="1400" b="0" dirty="0">
                <a:solidFill>
                  <a:srgbClr val="000000"/>
                </a:solidFill>
                <a:effectLst/>
                <a:latin typeface="+mn-ea"/>
              </a:rPr>
              <a:t>(</a:t>
            </a:r>
            <a:r>
              <a:rPr lang="en-US" altLang="ja-JP" sz="1400" b="0" dirty="0">
                <a:solidFill>
                  <a:srgbClr val="A31515"/>
                </a:solidFill>
                <a:effectLst/>
                <a:latin typeface="+mn-ea"/>
              </a:rPr>
              <a:t>"</a:t>
            </a:r>
            <a:r>
              <a:rPr lang="ja-JP" altLang="en-US" sz="1400" b="0" dirty="0">
                <a:solidFill>
                  <a:srgbClr val="A31515"/>
                </a:solidFill>
                <a:effectLst/>
                <a:latin typeface="+mn-ea"/>
              </a:rPr>
              <a:t>特徴量重要度：</a:t>
            </a:r>
            <a:r>
              <a:rPr lang="en-US" altLang="ja-JP" sz="1400" b="0" dirty="0">
                <a:solidFill>
                  <a:srgbClr val="A31515"/>
                </a:solidFill>
                <a:effectLst/>
                <a:latin typeface="+mn-ea"/>
              </a:rPr>
              <a:t>"</a:t>
            </a:r>
            <a:r>
              <a:rPr lang="en-US" altLang="ja-JP" sz="1400" b="0" dirty="0">
                <a:solidFill>
                  <a:srgbClr val="000000"/>
                </a:solidFill>
                <a:effectLst/>
                <a:latin typeface="+mn-ea"/>
              </a:rPr>
              <a:t>)</a:t>
            </a:r>
          </a:p>
          <a:p>
            <a:r>
              <a:rPr lang="en-US" altLang="ja-JP" sz="1400" b="0" dirty="0" err="1">
                <a:solidFill>
                  <a:srgbClr val="000000"/>
                </a:solidFill>
                <a:effectLst/>
                <a:latin typeface="+mn-ea"/>
              </a:rPr>
              <a:t>importances</a:t>
            </a:r>
            <a:r>
              <a:rPr lang="en-US" altLang="ja-JP" sz="1400" b="0" dirty="0">
                <a:solidFill>
                  <a:srgbClr val="000000"/>
                </a:solidFill>
                <a:effectLst/>
                <a:latin typeface="+mn-ea"/>
              </a:rPr>
              <a:t>= </a:t>
            </a:r>
            <a:r>
              <a:rPr lang="en-US" altLang="ja-JP" sz="1400" b="0" dirty="0" err="1">
                <a:solidFill>
                  <a:srgbClr val="000000"/>
                </a:solidFill>
                <a:effectLst/>
                <a:latin typeface="+mn-ea"/>
              </a:rPr>
              <a:t>model.feature_importances</a:t>
            </a:r>
            <a:r>
              <a:rPr lang="en-US" altLang="ja-JP" sz="1400" b="0" dirty="0">
                <a:solidFill>
                  <a:srgbClr val="000000"/>
                </a:solidFill>
                <a:effectLst/>
                <a:latin typeface="+mn-ea"/>
              </a:rPr>
              <a:t>_</a:t>
            </a:r>
          </a:p>
          <a:p>
            <a:r>
              <a:rPr lang="en-US" altLang="ja-JP" sz="1400" b="0" dirty="0" err="1">
                <a:solidFill>
                  <a:srgbClr val="000000"/>
                </a:solidFill>
                <a:effectLst/>
                <a:latin typeface="+mn-ea"/>
              </a:rPr>
              <a:t>df_importances</a:t>
            </a:r>
            <a:r>
              <a:rPr lang="en-US" altLang="ja-JP" sz="1400" b="0" dirty="0">
                <a:solidFill>
                  <a:srgbClr val="000000"/>
                </a:solidFill>
                <a:effectLst/>
                <a:latin typeface="+mn-ea"/>
              </a:rPr>
              <a:t> =</a:t>
            </a:r>
            <a:r>
              <a:rPr lang="en-US" altLang="ja-JP" sz="1400" b="0" dirty="0" err="1">
                <a:solidFill>
                  <a:srgbClr val="000000"/>
                </a:solidFill>
                <a:effectLst/>
                <a:latin typeface="+mn-ea"/>
              </a:rPr>
              <a:t>pd.DataFrame</a:t>
            </a:r>
            <a:r>
              <a:rPr lang="en-US" altLang="ja-JP" sz="1400" b="0" dirty="0">
                <a:solidFill>
                  <a:srgbClr val="000000"/>
                </a:solidFill>
                <a:effectLst/>
                <a:latin typeface="+mn-ea"/>
              </a:rPr>
              <a:t>(data=</a:t>
            </a:r>
            <a:r>
              <a:rPr lang="en-US" altLang="ja-JP" sz="1400" b="0" dirty="0" err="1">
                <a:solidFill>
                  <a:srgbClr val="000000"/>
                </a:solidFill>
                <a:effectLst/>
                <a:latin typeface="+mn-ea"/>
              </a:rPr>
              <a:t>importances</a:t>
            </a:r>
            <a:r>
              <a:rPr lang="en-US" altLang="ja-JP" sz="1400" b="0" dirty="0">
                <a:solidFill>
                  <a:srgbClr val="000000"/>
                </a:solidFill>
                <a:effectLst/>
                <a:latin typeface="+mn-ea"/>
              </a:rPr>
              <a:t>, index=</a:t>
            </a:r>
            <a:r>
              <a:rPr lang="en-US" altLang="ja-JP" sz="1400" b="0" dirty="0" err="1">
                <a:solidFill>
                  <a:srgbClr val="000000"/>
                </a:solidFill>
                <a:effectLst/>
                <a:latin typeface="+mn-ea"/>
              </a:rPr>
              <a:t>train_x.columns</a:t>
            </a:r>
            <a:r>
              <a:rPr lang="en-US" altLang="ja-JP" sz="1400" b="0" dirty="0">
                <a:solidFill>
                  <a:srgbClr val="000000"/>
                </a:solidFill>
                <a:effectLst/>
                <a:latin typeface="+mn-ea"/>
              </a:rPr>
              <a:t>)</a:t>
            </a:r>
          </a:p>
          <a:p>
            <a:r>
              <a:rPr lang="en-US" altLang="ja-JP" sz="1400" b="0" dirty="0">
                <a:solidFill>
                  <a:srgbClr val="000000"/>
                </a:solidFill>
                <a:effectLst/>
                <a:latin typeface="+mn-ea"/>
              </a:rPr>
              <a:t>display(</a:t>
            </a:r>
            <a:r>
              <a:rPr lang="en-US" altLang="ja-JP" sz="1400" b="0" dirty="0" err="1">
                <a:solidFill>
                  <a:srgbClr val="000000"/>
                </a:solidFill>
                <a:effectLst/>
                <a:latin typeface="+mn-ea"/>
              </a:rPr>
              <a:t>df_importances.sort_values</a:t>
            </a:r>
            <a:r>
              <a:rPr lang="en-US" altLang="ja-JP" sz="1400" b="0" dirty="0">
                <a:solidFill>
                  <a:srgbClr val="000000"/>
                </a:solidFill>
                <a:effectLst/>
                <a:latin typeface="+mn-ea"/>
              </a:rPr>
              <a:t>(</a:t>
            </a:r>
            <a:r>
              <a:rPr lang="en-US" altLang="ja-JP" sz="1400" b="0" dirty="0">
                <a:solidFill>
                  <a:srgbClr val="09885A"/>
                </a:solidFill>
                <a:effectLst/>
                <a:latin typeface="+mn-ea"/>
              </a:rPr>
              <a:t>0</a:t>
            </a:r>
            <a:r>
              <a:rPr lang="en-US" altLang="ja-JP" sz="1400" b="0" dirty="0">
                <a:solidFill>
                  <a:srgbClr val="000000"/>
                </a:solidFill>
                <a:effectLst/>
                <a:latin typeface="+mn-ea"/>
              </a:rPr>
              <a:t>, ascending=</a:t>
            </a:r>
            <a:r>
              <a:rPr lang="en-US" altLang="ja-JP" sz="1400" b="0" dirty="0">
                <a:solidFill>
                  <a:srgbClr val="0000FF"/>
                </a:solidFill>
                <a:effectLst/>
                <a:latin typeface="+mn-ea"/>
              </a:rPr>
              <a:t>False</a:t>
            </a:r>
            <a:r>
              <a:rPr lang="en-US" altLang="ja-JP" sz="1400" b="0" dirty="0">
                <a:solidFill>
                  <a:srgbClr val="000000"/>
                </a:solidFill>
                <a:effectLst/>
                <a:latin typeface="+mn-ea"/>
              </a:rPr>
              <a:t>))</a:t>
            </a:r>
          </a:p>
        </p:txBody>
      </p:sp>
      <p:sp>
        <p:nvSpPr>
          <p:cNvPr id="3" name="テキスト ボックス 2">
            <a:extLst>
              <a:ext uri="{FF2B5EF4-FFF2-40B4-BE49-F238E27FC236}">
                <a16:creationId xmlns:a16="http://schemas.microsoft.com/office/drawing/2014/main" id="{EE986B2D-3056-4653-8C45-D1E49016BD94}"/>
              </a:ext>
            </a:extLst>
          </p:cNvPr>
          <p:cNvSpPr txBox="1"/>
          <p:nvPr/>
        </p:nvSpPr>
        <p:spPr>
          <a:xfrm>
            <a:off x="8159262" y="961535"/>
            <a:ext cx="3265974" cy="738664"/>
          </a:xfrm>
          <a:prstGeom prst="rect">
            <a:avLst/>
          </a:prstGeom>
          <a:noFill/>
        </p:spPr>
        <p:txBody>
          <a:bodyPr wrap="square" rtlCol="0">
            <a:spAutoFit/>
          </a:bodyPr>
          <a:lstStyle/>
          <a:p>
            <a:pPr defTabSz="914400" fontAlgn="base">
              <a:spcBef>
                <a:spcPct val="0"/>
              </a:spcBef>
              <a:spcAft>
                <a:spcPct val="0"/>
              </a:spcAft>
            </a:pPr>
            <a:r>
              <a:rPr kumimoji="1" lang="en-US" altLang="ja-JP" sz="1400" dirty="0">
                <a:solidFill>
                  <a:srgbClr val="000000"/>
                </a:solidFill>
                <a:latin typeface="+mn-ea"/>
              </a:rPr>
              <a:t>※ matplotlib</a:t>
            </a:r>
            <a:r>
              <a:rPr kumimoji="1" lang="ja-JP" altLang="en-US" sz="1400" dirty="0">
                <a:solidFill>
                  <a:srgbClr val="000000"/>
                </a:solidFill>
                <a:latin typeface="+mn-ea"/>
              </a:rPr>
              <a:t>でのグラフ設定は本講義では詳しく扱わないものとさせていただきます。</a:t>
            </a:r>
          </a:p>
        </p:txBody>
      </p:sp>
    </p:spTree>
    <p:extLst>
      <p:ext uri="{BB962C8B-B14F-4D97-AF65-F5344CB8AC3E}">
        <p14:creationId xmlns:p14="http://schemas.microsoft.com/office/powerpoint/2010/main" val="1525684360"/>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タイトル 1">
            <a:extLst>
              <a:ext uri="{FF2B5EF4-FFF2-40B4-BE49-F238E27FC236}">
                <a16:creationId xmlns:a16="http://schemas.microsoft.com/office/drawing/2014/main" id="{2DA76E4A-E82F-4E3B-913C-6408054281D8}"/>
              </a:ext>
            </a:extLst>
          </p:cNvPr>
          <p:cNvSpPr txBox="1">
            <a:spLocks/>
          </p:cNvSpPr>
          <p:nvPr/>
        </p:nvSpPr>
        <p:spPr bwMode="auto">
          <a:xfrm>
            <a:off x="666514" y="851958"/>
            <a:ext cx="10758723" cy="4826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kumimoji="1" sz="2800" b="1" kern="1200" baseline="0">
                <a:solidFill>
                  <a:schemeClr val="tx1">
                    <a:lumMod val="75000"/>
                    <a:lumOff val="25000"/>
                  </a:schemeClr>
                </a:solidFill>
                <a:latin typeface="メイリオ" panose="020B0604030504040204" pitchFamily="50" charset="-128"/>
                <a:ea typeface="メイリオ" panose="020B0604030504040204" pitchFamily="50" charset="-128"/>
                <a:cs typeface="+mj-cs"/>
              </a:defRPr>
            </a:lvl1pPr>
          </a:lstStyle>
          <a:p>
            <a:r>
              <a:rPr lang="ja-JP" altLang="en-US" sz="3400" spc="150" dirty="0">
                <a:solidFill>
                  <a:srgbClr val="F36C37"/>
                </a:solidFill>
              </a:rPr>
              <a:t>第</a:t>
            </a:r>
            <a:r>
              <a:rPr lang="en-US" altLang="ja-JP" sz="6000" spc="150" dirty="0">
                <a:solidFill>
                  <a:srgbClr val="F36C37"/>
                </a:solidFill>
              </a:rPr>
              <a:t>4</a:t>
            </a:r>
            <a:r>
              <a:rPr lang="ja-JP" altLang="en-US" sz="3400" spc="150" dirty="0">
                <a:solidFill>
                  <a:srgbClr val="F36C37"/>
                </a:solidFill>
              </a:rPr>
              <a:t>章　決定木・ランダムフォレスト </a:t>
            </a:r>
            <a:r>
              <a:rPr lang="en-US" altLang="ja-JP" sz="2400" spc="150" dirty="0">
                <a:solidFill>
                  <a:srgbClr val="F36C37"/>
                </a:solidFill>
              </a:rPr>
              <a:t>- scikit-learn -</a:t>
            </a:r>
            <a:endParaRPr lang="ja-JP" altLang="en-US" sz="3600" spc="150" dirty="0">
              <a:solidFill>
                <a:srgbClr val="F36C37"/>
              </a:solidFill>
            </a:endParaRPr>
          </a:p>
        </p:txBody>
      </p:sp>
      <p:sp>
        <p:nvSpPr>
          <p:cNvPr id="2" name="スライド番号プレースホルダー 1">
            <a:extLst>
              <a:ext uri="{FF2B5EF4-FFF2-40B4-BE49-F238E27FC236}">
                <a16:creationId xmlns:a16="http://schemas.microsoft.com/office/drawing/2014/main" id="{FAA47C63-520D-4F7C-8DAB-2526094CB5B4}"/>
              </a:ext>
            </a:extLst>
          </p:cNvPr>
          <p:cNvSpPr>
            <a:spLocks noGrp="1"/>
          </p:cNvSpPr>
          <p:nvPr>
            <p:ph type="sldNum" sz="quarter" idx="10"/>
          </p:nvPr>
        </p:nvSpPr>
        <p:spPr>
          <a:xfrm>
            <a:off x="9265299" y="6465214"/>
            <a:ext cx="2743200" cy="204403"/>
          </a:xfrm>
        </p:spPr>
        <p:txBody>
          <a:bodyPr/>
          <a:lstStyle/>
          <a:p>
            <a:fld id="{5D750650-B10A-47BF-93C2-E1678438B37A}" type="slidenum">
              <a:rPr kumimoji="1" lang="ja-JP" altLang="en-US" smtClean="0"/>
              <a:pPr/>
              <a:t>245</a:t>
            </a:fld>
            <a:endParaRPr kumimoji="1" lang="ja-JP" altLang="en-US" dirty="0"/>
          </a:p>
        </p:txBody>
      </p:sp>
      <p:sp>
        <p:nvSpPr>
          <p:cNvPr id="9" name="四角形: 角を丸くする 8">
            <a:extLst>
              <a:ext uri="{FF2B5EF4-FFF2-40B4-BE49-F238E27FC236}">
                <a16:creationId xmlns:a16="http://schemas.microsoft.com/office/drawing/2014/main" id="{17C76A4F-9917-404E-810D-D4C278F81FF6}"/>
              </a:ext>
            </a:extLst>
          </p:cNvPr>
          <p:cNvSpPr/>
          <p:nvPr/>
        </p:nvSpPr>
        <p:spPr bwMode="auto">
          <a:xfrm>
            <a:off x="735085" y="1751579"/>
            <a:ext cx="2208068" cy="358390"/>
          </a:xfrm>
          <a:prstGeom prst="roundRect">
            <a:avLst>
              <a:gd name="adj" fmla="val 50000"/>
            </a:avLst>
          </a:prstGeom>
          <a:solidFill>
            <a:srgbClr val="F36C37"/>
          </a:solidFill>
          <a:ln w="19050" algn="ctr">
            <a:noFill/>
            <a:prstDash val="dash"/>
            <a:round/>
            <a:headEnd/>
            <a:tailEnd/>
          </a:ln>
          <a:effectLst/>
        </p:spPr>
        <p:txBody>
          <a:bodyPr wrap="none" lIns="108000" tIns="108000" rtlCol="0" anchor="ctr"/>
          <a:lstStyle/>
          <a:p>
            <a:pPr algn="ctr"/>
            <a:r>
              <a:rPr kumimoji="1" lang="ja-JP" altLang="en-US" b="1" spc="300" dirty="0">
                <a:solidFill>
                  <a:schemeClr val="bg1"/>
                </a:solidFill>
                <a:latin typeface="+mn-ea"/>
              </a:rPr>
              <a:t>章の目次</a:t>
            </a:r>
          </a:p>
        </p:txBody>
      </p:sp>
      <p:sp>
        <p:nvSpPr>
          <p:cNvPr id="10" name="コンテンツ プレースホルダー 5">
            <a:extLst>
              <a:ext uri="{FF2B5EF4-FFF2-40B4-BE49-F238E27FC236}">
                <a16:creationId xmlns:a16="http://schemas.microsoft.com/office/drawing/2014/main" id="{2A231A49-86B3-4817-904B-36C2F1103794}"/>
              </a:ext>
            </a:extLst>
          </p:cNvPr>
          <p:cNvSpPr txBox="1">
            <a:spLocks/>
          </p:cNvSpPr>
          <p:nvPr/>
        </p:nvSpPr>
        <p:spPr>
          <a:xfrm>
            <a:off x="1071378" y="2431708"/>
            <a:ext cx="9083374" cy="2733632"/>
          </a:xfrm>
          <a:prstGeom prst="rect">
            <a:avLst/>
          </a:prstGeom>
        </p:spPr>
        <p:txBody>
          <a:bodyPr vert="horz" lIns="91440" tIns="45720" rIns="91440" bIns="45720" rtlCol="0" anchor="t"/>
          <a:lstStyle>
            <a:defPPr>
              <a:defRPr lang="en-US"/>
            </a:defPPr>
            <a:lvl1pPr marL="0" algn="r" defTabSz="457200" rtl="0" eaLnBrk="1" latinLnBrk="0" hangingPunct="1">
              <a:defRPr sz="900" b="0" kern="1200">
                <a:solidFill>
                  <a:schemeClr val="tx1">
                    <a:lumMod val="50000"/>
                    <a:lumOff val="50000"/>
                  </a:schemeClr>
                </a:solidFill>
                <a:latin typeface="メイリオ" panose="020B0604030504040204" pitchFamily="50" charset="-128"/>
                <a:ea typeface="メイリオ" panose="020B0604030504040204" pitchFamily="50" charset="-128"/>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lnSpc>
                <a:spcPct val="150000"/>
              </a:lnSpc>
            </a:pPr>
            <a:r>
              <a:rPr kumimoji="1" lang="en-US" altLang="ja-JP" sz="2100" b="1" spc="300" dirty="0">
                <a:solidFill>
                  <a:srgbClr val="BFBFBF"/>
                </a:solidFill>
              </a:rPr>
              <a:t>4-1.</a:t>
            </a:r>
            <a:r>
              <a:rPr kumimoji="1" lang="ja-JP" altLang="en-US" sz="2100" b="1" spc="300" dirty="0">
                <a:solidFill>
                  <a:srgbClr val="BFBFBF"/>
                </a:solidFill>
              </a:rPr>
              <a:t>決定木</a:t>
            </a:r>
            <a:endParaRPr kumimoji="1" lang="en-US" altLang="ja-JP" sz="2100" b="1" spc="300" dirty="0">
              <a:solidFill>
                <a:srgbClr val="BFBFBF"/>
              </a:solidFill>
            </a:endParaRPr>
          </a:p>
          <a:p>
            <a:pPr algn="l">
              <a:lnSpc>
                <a:spcPct val="150000"/>
              </a:lnSpc>
            </a:pPr>
            <a:r>
              <a:rPr lang="en-US" altLang="ja-JP" sz="2100" b="1" spc="300" dirty="0">
                <a:solidFill>
                  <a:srgbClr val="BFBFBF"/>
                </a:solidFill>
              </a:rPr>
              <a:t>4-2.</a:t>
            </a:r>
            <a:r>
              <a:rPr lang="ja-JP" altLang="en-US" sz="2100" b="1" spc="300" dirty="0">
                <a:solidFill>
                  <a:srgbClr val="BFBFBF"/>
                </a:solidFill>
              </a:rPr>
              <a:t>決定木の実装</a:t>
            </a:r>
            <a:endParaRPr lang="en-US" altLang="ja-JP" sz="2100" b="1" spc="300" dirty="0">
              <a:solidFill>
                <a:srgbClr val="BFBFBF"/>
              </a:solidFill>
            </a:endParaRPr>
          </a:p>
          <a:p>
            <a:pPr algn="l">
              <a:lnSpc>
                <a:spcPct val="150000"/>
              </a:lnSpc>
            </a:pPr>
            <a:r>
              <a:rPr lang="en-US" altLang="ja-JP" sz="2100" b="1" spc="300" dirty="0">
                <a:solidFill>
                  <a:srgbClr val="BFBFBF"/>
                </a:solidFill>
              </a:rPr>
              <a:t>4-3.</a:t>
            </a:r>
            <a:r>
              <a:rPr lang="ja-JP" altLang="en-US" sz="2100" b="1" spc="300" dirty="0">
                <a:solidFill>
                  <a:srgbClr val="BFBFBF"/>
                </a:solidFill>
              </a:rPr>
              <a:t>決定木のパラメータチューニング</a:t>
            </a:r>
            <a:endParaRPr lang="en-US" altLang="ja-JP" sz="2100" b="1" spc="300" dirty="0">
              <a:solidFill>
                <a:srgbClr val="BFBFBF"/>
              </a:solidFill>
            </a:endParaRPr>
          </a:p>
          <a:p>
            <a:pPr algn="l">
              <a:lnSpc>
                <a:spcPct val="150000"/>
              </a:lnSpc>
            </a:pPr>
            <a:r>
              <a:rPr lang="en-US" altLang="ja-JP" sz="2100" b="1" spc="300" dirty="0">
                <a:solidFill>
                  <a:srgbClr val="00879E"/>
                </a:solidFill>
              </a:rPr>
              <a:t>4-4.</a:t>
            </a:r>
            <a:r>
              <a:rPr lang="ja-JP" altLang="en-US" sz="2100" b="1" spc="300" dirty="0">
                <a:solidFill>
                  <a:srgbClr val="00879E"/>
                </a:solidFill>
              </a:rPr>
              <a:t>オプション演習：決定木</a:t>
            </a:r>
            <a:endParaRPr lang="en-US" altLang="ja-JP" sz="2100" b="1" spc="300" dirty="0">
              <a:solidFill>
                <a:srgbClr val="00879E"/>
              </a:solidFill>
            </a:endParaRPr>
          </a:p>
          <a:p>
            <a:pPr algn="l">
              <a:lnSpc>
                <a:spcPct val="150000"/>
              </a:lnSpc>
            </a:pPr>
            <a:r>
              <a:rPr kumimoji="1" lang="en-US" altLang="ja-JP" sz="2100" b="1" spc="300" dirty="0">
                <a:solidFill>
                  <a:srgbClr val="BFBFBF"/>
                </a:solidFill>
              </a:rPr>
              <a:t>4-5.</a:t>
            </a:r>
            <a:r>
              <a:rPr kumimoji="1" lang="ja-JP" altLang="en-US" sz="2100" b="1" spc="300" dirty="0">
                <a:solidFill>
                  <a:srgbClr val="BFBFBF"/>
                </a:solidFill>
              </a:rPr>
              <a:t>ランダムフォレスト</a:t>
            </a:r>
            <a:endParaRPr kumimoji="1" lang="en-US" altLang="ja-JP" sz="2100" b="1" spc="300" dirty="0">
              <a:solidFill>
                <a:srgbClr val="BFBFBF"/>
              </a:solidFill>
            </a:endParaRPr>
          </a:p>
          <a:p>
            <a:pPr algn="l">
              <a:lnSpc>
                <a:spcPct val="150000"/>
              </a:lnSpc>
            </a:pPr>
            <a:r>
              <a:rPr lang="en-US" altLang="ja-JP" sz="2100" b="1" spc="300" dirty="0">
                <a:solidFill>
                  <a:srgbClr val="BFBFBF"/>
                </a:solidFill>
              </a:rPr>
              <a:t>4-6.</a:t>
            </a:r>
            <a:r>
              <a:rPr lang="ja-JP" altLang="en-US" sz="2100" b="1" spc="300" dirty="0">
                <a:solidFill>
                  <a:srgbClr val="BFBFBF"/>
                </a:solidFill>
              </a:rPr>
              <a:t>ランダムフォレストの実装</a:t>
            </a:r>
            <a:endParaRPr lang="en-US" altLang="ja-JP" sz="2100" b="1" spc="300" dirty="0">
              <a:solidFill>
                <a:srgbClr val="BFBFBF"/>
              </a:solidFill>
            </a:endParaRPr>
          </a:p>
          <a:p>
            <a:pPr algn="l">
              <a:lnSpc>
                <a:spcPct val="150000"/>
              </a:lnSpc>
            </a:pPr>
            <a:r>
              <a:rPr lang="en-US" altLang="ja-JP" sz="2100" b="1" spc="300" dirty="0">
                <a:solidFill>
                  <a:srgbClr val="BFBFBF"/>
                </a:solidFill>
              </a:rPr>
              <a:t>4-7.</a:t>
            </a:r>
            <a:r>
              <a:rPr lang="ja-JP" altLang="en-US" sz="2100" b="1" spc="300" dirty="0">
                <a:solidFill>
                  <a:srgbClr val="BFBFBF"/>
                </a:solidFill>
              </a:rPr>
              <a:t>ランダムフォレストのパラメータチューニング</a:t>
            </a:r>
            <a:endParaRPr lang="en-US" altLang="ja-JP" sz="2100" b="1" spc="300" dirty="0">
              <a:solidFill>
                <a:srgbClr val="BFBFBF"/>
              </a:solidFill>
            </a:endParaRPr>
          </a:p>
          <a:p>
            <a:pPr algn="l">
              <a:lnSpc>
                <a:spcPct val="150000"/>
              </a:lnSpc>
            </a:pPr>
            <a:r>
              <a:rPr lang="en-US" altLang="ja-JP" sz="2100" b="1" spc="300" dirty="0">
                <a:solidFill>
                  <a:srgbClr val="BFBFBF"/>
                </a:solidFill>
              </a:rPr>
              <a:t>4-8.</a:t>
            </a:r>
            <a:r>
              <a:rPr lang="ja-JP" altLang="en-US" sz="2100" b="1" spc="300" dirty="0">
                <a:solidFill>
                  <a:srgbClr val="BFBFBF"/>
                </a:solidFill>
              </a:rPr>
              <a:t>オプション演習：ランダムフォレスト</a:t>
            </a:r>
            <a:endParaRPr lang="en-US" altLang="ja-JP" sz="2100" b="1" spc="300" dirty="0">
              <a:solidFill>
                <a:srgbClr val="BFBFBF"/>
              </a:solidFill>
            </a:endParaRPr>
          </a:p>
        </p:txBody>
      </p:sp>
    </p:spTree>
    <p:extLst>
      <p:ext uri="{BB962C8B-B14F-4D97-AF65-F5344CB8AC3E}">
        <p14:creationId xmlns:p14="http://schemas.microsoft.com/office/powerpoint/2010/main" val="435933514"/>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lang="en-US" altLang="ja-JP" dirty="0"/>
              <a:t>4</a:t>
            </a:r>
            <a:r>
              <a:rPr kumimoji="1" lang="en-US" altLang="ja-JP" dirty="0"/>
              <a:t>-4-1.</a:t>
            </a:r>
            <a:r>
              <a:rPr lang="ja-JP" altLang="en-US" dirty="0"/>
              <a:t>演習</a:t>
            </a:r>
            <a:r>
              <a:rPr lang="en-US" altLang="ja-JP" dirty="0"/>
              <a:t>3</a:t>
            </a:r>
            <a:r>
              <a:rPr lang="ja-JP" altLang="en-US" dirty="0"/>
              <a:t>：決定木（オプション）</a:t>
            </a:r>
            <a:endParaRPr kumimoji="1" lang="ja-JP" altLang="en-US" dirty="0"/>
          </a:p>
        </p:txBody>
      </p:sp>
      <p:sp>
        <p:nvSpPr>
          <p:cNvPr id="5" name="スライド番号プレースホルダー 4">
            <a:extLst>
              <a:ext uri="{FF2B5EF4-FFF2-40B4-BE49-F238E27FC236}">
                <a16:creationId xmlns:a16="http://schemas.microsoft.com/office/drawing/2014/main" id="{C905B90A-465B-402F-BC68-6932C2B00E04}"/>
              </a:ext>
            </a:extLst>
          </p:cNvPr>
          <p:cNvSpPr>
            <a:spLocks noGrp="1"/>
          </p:cNvSpPr>
          <p:nvPr>
            <p:ph type="sldNum" sz="quarter" idx="10"/>
          </p:nvPr>
        </p:nvSpPr>
        <p:spPr/>
        <p:txBody>
          <a:bodyPr/>
          <a:lstStyle/>
          <a:p>
            <a:fld id="{5D750650-B10A-47BF-93C2-E1678438B37A}" type="slidenum">
              <a:rPr kumimoji="1" lang="ja-JP" altLang="en-US" smtClean="0"/>
              <a:pPr/>
              <a:t>246</a:t>
            </a:fld>
            <a:endParaRPr kumimoji="1" lang="ja-JP" altLang="en-US"/>
          </a:p>
        </p:txBody>
      </p:sp>
      <p:sp>
        <p:nvSpPr>
          <p:cNvPr id="4" name="テキスト ボックス 3">
            <a:extLst>
              <a:ext uri="{FF2B5EF4-FFF2-40B4-BE49-F238E27FC236}">
                <a16:creationId xmlns:a16="http://schemas.microsoft.com/office/drawing/2014/main" id="{EB308ADB-2C24-40A0-9C1C-3E0C25EC8182}"/>
              </a:ext>
            </a:extLst>
          </p:cNvPr>
          <p:cNvSpPr txBox="1"/>
          <p:nvPr/>
        </p:nvSpPr>
        <p:spPr>
          <a:xfrm>
            <a:off x="766763" y="941642"/>
            <a:ext cx="10658473" cy="947182"/>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20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pPr>
              <a:lnSpc>
                <a:spcPct val="130000"/>
              </a:lnSpc>
            </a:pPr>
            <a:r>
              <a:rPr lang="en-US" altLang="ja-JP" sz="2200" dirty="0"/>
              <a:t>mlho/exercise </a:t>
            </a:r>
            <a:r>
              <a:rPr lang="ja-JP" altLang="en-US" sz="2200" dirty="0"/>
              <a:t>フォルダの中の</a:t>
            </a:r>
            <a:endParaRPr lang="en-US" altLang="ja-JP" sz="2200" dirty="0"/>
          </a:p>
          <a:p>
            <a:pPr>
              <a:lnSpc>
                <a:spcPct val="130000"/>
              </a:lnSpc>
            </a:pPr>
            <a:r>
              <a:rPr lang="ja-JP" altLang="en-US" sz="2200" dirty="0"/>
              <a:t>「 </a:t>
            </a:r>
            <a:r>
              <a:rPr lang="en-US" altLang="ja-JP" sz="2200" dirty="0"/>
              <a:t>4-2_</a:t>
            </a:r>
            <a:r>
              <a:rPr lang="ja-JP" altLang="en-US" sz="2200" dirty="0"/>
              <a:t>（演習）決定木によるガンの悪性腫瘍の分類</a:t>
            </a:r>
            <a:r>
              <a:rPr lang="en-US" altLang="ja-JP" sz="2200" dirty="0"/>
              <a:t>.ipynb</a:t>
            </a:r>
            <a:r>
              <a:rPr lang="ja-JP" altLang="en-US" sz="2200" dirty="0"/>
              <a:t>」を実行する</a:t>
            </a:r>
          </a:p>
        </p:txBody>
      </p:sp>
      <p:sp>
        <p:nvSpPr>
          <p:cNvPr id="12" name="四角形: 角を丸くする 11">
            <a:extLst>
              <a:ext uri="{FF2B5EF4-FFF2-40B4-BE49-F238E27FC236}">
                <a16:creationId xmlns:a16="http://schemas.microsoft.com/office/drawing/2014/main" id="{D9087632-89E8-4B86-9784-C818E91780DA}"/>
              </a:ext>
            </a:extLst>
          </p:cNvPr>
          <p:cNvSpPr/>
          <p:nvPr/>
        </p:nvSpPr>
        <p:spPr>
          <a:xfrm>
            <a:off x="766763" y="1888824"/>
            <a:ext cx="10599737" cy="2616942"/>
          </a:xfrm>
          <a:prstGeom prst="roundRect">
            <a:avLst>
              <a:gd name="adj" fmla="val 1884"/>
            </a:avLst>
          </a:prstGeom>
          <a:solidFill>
            <a:srgbClr val="FFF4E1"/>
          </a:solidFill>
          <a:ln w="19050" algn="ctr">
            <a:noFill/>
            <a:prstDash val="dash"/>
            <a:round/>
            <a:headEnd/>
            <a:tailEnd/>
          </a:ln>
          <a:effectLst/>
        </p:spPr>
        <p:txBody>
          <a:bodyPr rot="0" spcFirstLastPara="0" vertOverflow="overflow" horzOverflow="overflow" vert="horz" wrap="square" lIns="180000" tIns="72000" rIns="180000" bIns="72000" numCol="1" spcCol="0" rtlCol="0" fromWordArt="0" anchor="ctr" anchorCtr="0" forceAA="0" compatLnSpc="1">
            <a:prstTxWarp prst="textNoShape">
              <a:avLst/>
            </a:prstTxWarp>
            <a:noAutofit/>
          </a:bodyPr>
          <a:lstStyle/>
          <a:p>
            <a:pPr marL="171450" indent="-171450" algn="just">
              <a:lnSpc>
                <a:spcPct val="120000"/>
              </a:lnSpc>
              <a:spcAft>
                <a:spcPts val="400"/>
              </a:spcAft>
              <a:buClr>
                <a:srgbClr val="F36C37"/>
              </a:buClr>
              <a:buFont typeface="Wingdings" panose="05000000000000000000" pitchFamily="2" charset="2"/>
              <a:buChar char="l"/>
            </a:pPr>
            <a:endParaRPr lang="ja-JP" altLang="en-US" sz="1100" spc="150" dirty="0">
              <a:solidFill>
                <a:schemeClr val="tx1"/>
              </a:solidFill>
              <a:latin typeface="+mj-ea"/>
              <a:ea typeface="+mj-ea"/>
            </a:endParaRPr>
          </a:p>
        </p:txBody>
      </p:sp>
      <p:pic>
        <p:nvPicPr>
          <p:cNvPr id="11" name="図 10" descr="グラフィカル ユーザー インターフェイス, アプリケーション&#10;&#10;自動的に生成された説明">
            <a:extLst>
              <a:ext uri="{FF2B5EF4-FFF2-40B4-BE49-F238E27FC236}">
                <a16:creationId xmlns:a16="http://schemas.microsoft.com/office/drawing/2014/main" id="{D291127B-E84F-4D8F-B816-6299FECB45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24327" y="4124334"/>
            <a:ext cx="3243747" cy="2018226"/>
          </a:xfrm>
          <a:prstGeom prst="rect">
            <a:avLst/>
          </a:prstGeom>
        </p:spPr>
      </p:pic>
      <p:sp>
        <p:nvSpPr>
          <p:cNvPr id="13" name="コンテンツ プレースホルダー 2">
            <a:extLst>
              <a:ext uri="{FF2B5EF4-FFF2-40B4-BE49-F238E27FC236}">
                <a16:creationId xmlns:a16="http://schemas.microsoft.com/office/drawing/2014/main" id="{EF96ADA1-9B2A-4DD3-9BB0-2401B4B06B52}"/>
              </a:ext>
            </a:extLst>
          </p:cNvPr>
          <p:cNvSpPr txBox="1">
            <a:spLocks/>
          </p:cNvSpPr>
          <p:nvPr/>
        </p:nvSpPr>
        <p:spPr bwMode="auto">
          <a:xfrm>
            <a:off x="1113954" y="2070963"/>
            <a:ext cx="9964088" cy="2251449"/>
          </a:xfrm>
          <a:prstGeom prst="rect">
            <a:avLst/>
          </a:prstGeom>
        </p:spPr>
        <p:txBody>
          <a:bodyPr vert="horz" wrap="square" lIns="91440" tIns="45720" rIns="91440" bIns="45720" rtlCol="0" anchor="ctr">
            <a:noAutofit/>
          </a:bodyPr>
          <a:lstStyle>
            <a:lvl1pPr marL="357188" marR="0" indent="-357188"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n"/>
              <a:tabLst/>
              <a:defRPr kumimoji="1" lang="en-US" altLang="ja-JP"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1pPr>
            <a:lvl2pPr marL="742950" marR="0" indent="-28575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l"/>
              <a:tabLst/>
              <a:defRPr kumimoji="1" lang="ja-JP" altLang="en-US"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2pPr>
            <a:lvl3pPr marL="1143000" marR="0" indent="-2286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3pPr>
            <a:lvl4pPr marL="1714500" marR="0" indent="-3429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4pPr>
            <a:lvl5pPr marL="2114550" marR="0" indent="-28575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lnSpc>
                <a:spcPct val="120000"/>
              </a:lnSpc>
              <a:spcBef>
                <a:spcPts val="0"/>
              </a:spcBef>
              <a:spcAft>
                <a:spcPts val="2400"/>
              </a:spcAft>
              <a:buClr>
                <a:srgbClr val="F36C37"/>
              </a:buClr>
              <a:buFont typeface="Wingdings" panose="05000000000000000000" pitchFamily="2" charset="2"/>
              <a:buNone/>
            </a:pPr>
            <a:r>
              <a:rPr lang="ja-JP" altLang="en-US" sz="2000" b="1" dirty="0">
                <a:solidFill>
                  <a:srgbClr val="F36C37"/>
                </a:solidFill>
              </a:rPr>
              <a:t>決定木を用いて、ロジスティック回帰の講義で予測をしたガンの腫瘍分類を行います。</a:t>
            </a:r>
            <a:br>
              <a:rPr lang="en-US" altLang="ja-JP" sz="2000" b="1" dirty="0">
                <a:solidFill>
                  <a:srgbClr val="F36C37"/>
                </a:solidFill>
              </a:rPr>
            </a:br>
            <a:r>
              <a:rPr lang="ja-JP" altLang="en-US" sz="2000" b="1" dirty="0">
                <a:solidFill>
                  <a:srgbClr val="F36C37"/>
                </a:solidFill>
              </a:rPr>
              <a:t>講義で扱った回帰の場合とほとんど違いはありません。決定木の可視化、</a:t>
            </a:r>
            <a:br>
              <a:rPr lang="en-US" altLang="ja-JP" sz="2000" b="1" dirty="0">
                <a:solidFill>
                  <a:srgbClr val="F36C37"/>
                </a:solidFill>
              </a:rPr>
            </a:br>
            <a:r>
              <a:rPr lang="ja-JP" altLang="en-US" sz="2000" b="1" dirty="0">
                <a:solidFill>
                  <a:srgbClr val="F36C37"/>
                </a:solidFill>
              </a:rPr>
              <a:t>パラメータチューニング、特徴量重要度の確認も行ってみましょう。</a:t>
            </a:r>
            <a:endParaRPr lang="en-US" altLang="ja-JP" sz="2000" b="1" dirty="0">
              <a:solidFill>
                <a:srgbClr val="F36C37"/>
              </a:solidFill>
            </a:endParaRPr>
          </a:p>
          <a:p>
            <a:pPr marL="0" indent="0" algn="ctr">
              <a:lnSpc>
                <a:spcPct val="120000"/>
              </a:lnSpc>
              <a:spcBef>
                <a:spcPts val="0"/>
              </a:spcBef>
              <a:spcAft>
                <a:spcPts val="2400"/>
              </a:spcAft>
              <a:buClr>
                <a:srgbClr val="F36C37"/>
              </a:buClr>
              <a:buFont typeface="Wingdings" panose="05000000000000000000" pitchFamily="2" charset="2"/>
              <a:buNone/>
            </a:pPr>
            <a:r>
              <a:rPr lang="ja-JP" altLang="en-US" sz="2000" b="1" dirty="0">
                <a:solidFill>
                  <a:srgbClr val="F36C37"/>
                </a:solidFill>
              </a:rPr>
              <a:t>時間があればなぜそのような結果になるのかも考えてみましょう。</a:t>
            </a:r>
            <a:endParaRPr lang="en-US" altLang="ja-JP" sz="1600" b="1" dirty="0">
              <a:solidFill>
                <a:srgbClr val="494949"/>
              </a:solidFill>
            </a:endParaRPr>
          </a:p>
        </p:txBody>
      </p:sp>
      <p:sp>
        <p:nvSpPr>
          <p:cNvPr id="9" name="テキスト ボックス 8">
            <a:extLst>
              <a:ext uri="{FF2B5EF4-FFF2-40B4-BE49-F238E27FC236}">
                <a16:creationId xmlns:a16="http://schemas.microsoft.com/office/drawing/2014/main" id="{7A2B4771-AF38-4E8F-BC6E-CE8F07659E69}"/>
              </a:ext>
            </a:extLst>
          </p:cNvPr>
          <p:cNvSpPr txBox="1"/>
          <p:nvPr/>
        </p:nvSpPr>
        <p:spPr>
          <a:xfrm>
            <a:off x="708027" y="4568141"/>
            <a:ext cx="6752884" cy="636328"/>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20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pPr algn="l">
              <a:lnSpc>
                <a:spcPct val="130000"/>
              </a:lnSpc>
            </a:pPr>
            <a:r>
              <a:rPr lang="en-US" altLang="ja-JP" sz="1400" dirty="0">
                <a:solidFill>
                  <a:srgbClr val="F36C37"/>
                </a:solidFill>
              </a:rPr>
              <a:t>※ </a:t>
            </a:r>
            <a:r>
              <a:rPr lang="ja-JP" altLang="en-US" sz="1400" dirty="0">
                <a:solidFill>
                  <a:srgbClr val="F36C37"/>
                </a:solidFill>
              </a:rPr>
              <a:t>プログラムの説明及びプログラムの解答例は </a:t>
            </a:r>
            <a:r>
              <a:rPr lang="en-US" altLang="ja-JP" sz="1400" dirty="0">
                <a:solidFill>
                  <a:srgbClr val="F36C37"/>
                </a:solidFill>
              </a:rPr>
              <a:t>Google Colab </a:t>
            </a:r>
            <a:r>
              <a:rPr lang="ja-JP" altLang="en-US" sz="1400" dirty="0">
                <a:solidFill>
                  <a:srgbClr val="F36C37"/>
                </a:solidFill>
              </a:rPr>
              <a:t>ノートブック内に記載しています。</a:t>
            </a:r>
          </a:p>
        </p:txBody>
      </p:sp>
    </p:spTree>
    <p:extLst>
      <p:ext uri="{BB962C8B-B14F-4D97-AF65-F5344CB8AC3E}">
        <p14:creationId xmlns:p14="http://schemas.microsoft.com/office/powerpoint/2010/main" val="127408399"/>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四角形: 角を丸くする 16">
            <a:extLst>
              <a:ext uri="{FF2B5EF4-FFF2-40B4-BE49-F238E27FC236}">
                <a16:creationId xmlns:a16="http://schemas.microsoft.com/office/drawing/2014/main" id="{57566B2E-1829-41E0-B612-09B5394ABBCE}"/>
              </a:ext>
            </a:extLst>
          </p:cNvPr>
          <p:cNvSpPr/>
          <p:nvPr/>
        </p:nvSpPr>
        <p:spPr bwMode="auto">
          <a:xfrm>
            <a:off x="856302" y="1389468"/>
            <a:ext cx="10493870" cy="577189"/>
          </a:xfrm>
          <a:prstGeom prst="roundRect">
            <a:avLst>
              <a:gd name="adj" fmla="val 13183"/>
            </a:avLst>
          </a:prstGeom>
          <a:solidFill>
            <a:srgbClr val="00879E"/>
          </a:solidFill>
          <a:ln w="19050" algn="ctr">
            <a:solidFill>
              <a:srgbClr val="00879E"/>
            </a:solidFill>
            <a:prstDash val="solid"/>
            <a:round/>
            <a:headEnd/>
            <a:tailEnd/>
          </a:ln>
          <a:effectLst/>
        </p:spPr>
        <p:txBody>
          <a:bodyPr wrap="none" rtlCol="0" anchor="ctr"/>
          <a:lstStyle/>
          <a:p>
            <a:pPr algn="ctr" fontAlgn="base">
              <a:spcBef>
                <a:spcPct val="0"/>
              </a:spcBef>
              <a:spcAft>
                <a:spcPct val="0"/>
              </a:spcAft>
            </a:pPr>
            <a:endParaRPr kumimoji="1" lang="ja-JP" altLang="en-US" dirty="0">
              <a:solidFill>
                <a:schemeClr val="bg1"/>
              </a:solidFill>
              <a:latin typeface="Arial" pitchFamily="34" charset="0"/>
              <a:ea typeface="ＭＳ Ｐゴシック" pitchFamily="50" charset="-128"/>
            </a:endParaRPr>
          </a:p>
        </p:txBody>
      </p:sp>
      <p:sp>
        <p:nvSpPr>
          <p:cNvPr id="19" name="正方形/長方形 18">
            <a:extLst>
              <a:ext uri="{FF2B5EF4-FFF2-40B4-BE49-F238E27FC236}">
                <a16:creationId xmlns:a16="http://schemas.microsoft.com/office/drawing/2014/main" id="{5AA98520-8305-4BF0-8BC1-D15BB56813A8}"/>
              </a:ext>
            </a:extLst>
          </p:cNvPr>
          <p:cNvSpPr/>
          <p:nvPr/>
        </p:nvSpPr>
        <p:spPr>
          <a:xfrm>
            <a:off x="1100970" y="1498427"/>
            <a:ext cx="7525251" cy="440120"/>
          </a:xfrm>
          <a:prstGeom prst="rect">
            <a:avLst/>
          </a:prstGeom>
          <a:noFill/>
          <a:ln w="19050" algn="ctr">
            <a:noFill/>
            <a:prstDash val="dash"/>
            <a:round/>
            <a:headEnd/>
            <a:tailEnd/>
          </a:ln>
          <a:effectLst/>
        </p:spPr>
        <p:txBody>
          <a:bodyPr wrap="none" rtlCol="0" anchor="ctr"/>
          <a:lstStyle/>
          <a:p>
            <a:pPr fontAlgn="base">
              <a:spcBef>
                <a:spcPct val="0"/>
              </a:spcBef>
              <a:spcAft>
                <a:spcPct val="0"/>
              </a:spcAft>
            </a:pPr>
            <a:r>
              <a:rPr kumimoji="1" lang="ja-JP" altLang="en-US" sz="2200" b="1" spc="300" dirty="0">
                <a:solidFill>
                  <a:schemeClr val="bg1"/>
                </a:solidFill>
                <a:latin typeface="+mj-ea"/>
                <a:ea typeface="+mj-ea"/>
              </a:rPr>
              <a:t>利点</a:t>
            </a:r>
          </a:p>
        </p:txBody>
      </p:sp>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kumimoji="1" lang="ja-JP" altLang="en-US" dirty="0"/>
              <a:t>（参考）決定木まとめ</a:t>
            </a:r>
          </a:p>
        </p:txBody>
      </p:sp>
      <p:sp>
        <p:nvSpPr>
          <p:cNvPr id="4" name="スライド番号プレースホルダー 3">
            <a:extLst>
              <a:ext uri="{FF2B5EF4-FFF2-40B4-BE49-F238E27FC236}">
                <a16:creationId xmlns:a16="http://schemas.microsoft.com/office/drawing/2014/main" id="{CE714A00-A721-4EF8-9336-0E58C0E72D6B}"/>
              </a:ext>
            </a:extLst>
          </p:cNvPr>
          <p:cNvSpPr>
            <a:spLocks noGrp="1"/>
          </p:cNvSpPr>
          <p:nvPr>
            <p:ph type="sldNum" sz="quarter" idx="10"/>
          </p:nvPr>
        </p:nvSpPr>
        <p:spPr/>
        <p:txBody>
          <a:bodyPr/>
          <a:lstStyle/>
          <a:p>
            <a:fld id="{5D750650-B10A-47BF-93C2-E1678438B37A}" type="slidenum">
              <a:rPr kumimoji="1" lang="ja-JP" altLang="en-US" smtClean="0"/>
              <a:pPr/>
              <a:t>247</a:t>
            </a:fld>
            <a:endParaRPr kumimoji="1" lang="ja-JP" altLang="en-US"/>
          </a:p>
        </p:txBody>
      </p:sp>
      <p:sp>
        <p:nvSpPr>
          <p:cNvPr id="9" name="コンテンツ プレースホルダー 2">
            <a:extLst>
              <a:ext uri="{FF2B5EF4-FFF2-40B4-BE49-F238E27FC236}">
                <a16:creationId xmlns:a16="http://schemas.microsoft.com/office/drawing/2014/main" id="{70AA5C98-0163-4113-9F18-BF16B2AB80DE}"/>
              </a:ext>
            </a:extLst>
          </p:cNvPr>
          <p:cNvSpPr txBox="1">
            <a:spLocks/>
          </p:cNvSpPr>
          <p:nvPr/>
        </p:nvSpPr>
        <p:spPr bwMode="auto">
          <a:xfrm>
            <a:off x="920082" y="2182628"/>
            <a:ext cx="10493870" cy="819789"/>
          </a:xfrm>
          <a:prstGeom prst="rect">
            <a:avLst/>
          </a:prstGeom>
        </p:spPr>
        <p:txBody>
          <a:bodyPr vert="horz" wrap="none" lIns="91440" tIns="45720" rIns="91440" bIns="45720" rtlCol="0">
            <a:noAutofit/>
          </a:bodyPr>
          <a:lstStyle>
            <a:lvl1pPr marL="357188" marR="0" indent="-357188"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n"/>
              <a:tabLst/>
              <a:defRPr kumimoji="1" lang="en-US" altLang="ja-JP"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1pPr>
            <a:lvl2pPr marL="742950" marR="0" indent="-28575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l"/>
              <a:tabLst/>
              <a:defRPr kumimoji="1" lang="ja-JP" altLang="en-US"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2pPr>
            <a:lvl3pPr marL="1143000" marR="0" indent="-2286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3pPr>
            <a:lvl4pPr marL="1714500" marR="0" indent="-3429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4pPr>
            <a:lvl5pPr marL="2114550" marR="0" indent="-28575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lnSpc>
                <a:spcPct val="130000"/>
              </a:lnSpc>
              <a:spcBef>
                <a:spcPts val="0"/>
              </a:spcBef>
              <a:spcAft>
                <a:spcPts val="0"/>
              </a:spcAft>
              <a:buClr>
                <a:schemeClr val="tx1">
                  <a:lumMod val="75000"/>
                  <a:lumOff val="25000"/>
                </a:schemeClr>
              </a:buClr>
            </a:pPr>
            <a:r>
              <a:rPr lang="ja-JP" altLang="en-US" sz="2000" b="1" dirty="0">
                <a:solidFill>
                  <a:srgbClr val="494949"/>
                </a:solidFill>
              </a:rPr>
              <a:t>学習も予測も非常に高速</a:t>
            </a:r>
            <a:endParaRPr lang="en-US" altLang="ja-JP" sz="2000" b="1" dirty="0">
              <a:solidFill>
                <a:srgbClr val="494949"/>
              </a:solidFill>
            </a:endParaRPr>
          </a:p>
          <a:p>
            <a:pPr>
              <a:lnSpc>
                <a:spcPct val="130000"/>
              </a:lnSpc>
              <a:spcBef>
                <a:spcPts val="0"/>
              </a:spcBef>
              <a:spcAft>
                <a:spcPts val="0"/>
              </a:spcAft>
              <a:buClr>
                <a:schemeClr val="tx1">
                  <a:lumMod val="75000"/>
                  <a:lumOff val="25000"/>
                </a:schemeClr>
              </a:buClr>
            </a:pPr>
            <a:r>
              <a:rPr lang="ja-JP" altLang="en-US" sz="2000" b="1" dirty="0">
                <a:solidFill>
                  <a:srgbClr val="494949"/>
                </a:solidFill>
              </a:rPr>
              <a:t>スケーリングの必要がない</a:t>
            </a:r>
            <a:endParaRPr kumimoji="1" lang="en-US" altLang="ja-JP" sz="2000" b="1" dirty="0">
              <a:solidFill>
                <a:srgbClr val="494949"/>
              </a:solidFill>
            </a:endParaRPr>
          </a:p>
          <a:p>
            <a:pPr>
              <a:lnSpc>
                <a:spcPct val="130000"/>
              </a:lnSpc>
              <a:spcBef>
                <a:spcPts val="0"/>
              </a:spcBef>
              <a:spcAft>
                <a:spcPts val="0"/>
              </a:spcAft>
              <a:buClr>
                <a:schemeClr val="tx1">
                  <a:lumMod val="75000"/>
                  <a:lumOff val="25000"/>
                </a:schemeClr>
              </a:buClr>
            </a:pPr>
            <a:r>
              <a:rPr lang="ja-JP" altLang="en-US" sz="2000" b="1" dirty="0">
                <a:solidFill>
                  <a:srgbClr val="494949"/>
                </a:solidFill>
              </a:rPr>
              <a:t>木構造や特徴量重要度からモデルを解釈しやすい</a:t>
            </a:r>
            <a:endParaRPr lang="en-US" altLang="ja-JP" sz="2000" b="1" dirty="0">
              <a:solidFill>
                <a:srgbClr val="494949"/>
              </a:solidFill>
            </a:endParaRPr>
          </a:p>
        </p:txBody>
      </p:sp>
      <p:sp>
        <p:nvSpPr>
          <p:cNvPr id="14" name="コンテンツ プレースホルダー 2">
            <a:extLst>
              <a:ext uri="{FF2B5EF4-FFF2-40B4-BE49-F238E27FC236}">
                <a16:creationId xmlns:a16="http://schemas.microsoft.com/office/drawing/2014/main" id="{C952CEC8-8CAA-4E29-A5EB-4FEAB8391488}"/>
              </a:ext>
            </a:extLst>
          </p:cNvPr>
          <p:cNvSpPr txBox="1">
            <a:spLocks/>
          </p:cNvSpPr>
          <p:nvPr/>
        </p:nvSpPr>
        <p:spPr bwMode="auto">
          <a:xfrm>
            <a:off x="920082" y="4848035"/>
            <a:ext cx="10493870" cy="819789"/>
          </a:xfrm>
          <a:prstGeom prst="rect">
            <a:avLst/>
          </a:prstGeom>
        </p:spPr>
        <p:txBody>
          <a:bodyPr vert="horz" wrap="none" lIns="91440" tIns="45720" rIns="91440" bIns="45720" rtlCol="0">
            <a:noAutofit/>
          </a:bodyPr>
          <a:lstStyle>
            <a:lvl1pPr marL="357188" marR="0" indent="-357188"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n"/>
              <a:tabLst/>
              <a:defRPr kumimoji="1" lang="en-US" altLang="ja-JP"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1pPr>
            <a:lvl2pPr marL="742950" marR="0" indent="-28575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l"/>
              <a:tabLst/>
              <a:defRPr kumimoji="1" lang="ja-JP" altLang="en-US"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2pPr>
            <a:lvl3pPr marL="1143000" marR="0" indent="-2286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3pPr>
            <a:lvl4pPr marL="1714500" marR="0" indent="-3429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4pPr>
            <a:lvl5pPr marL="2114550" marR="0" indent="-28575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lnSpc>
                <a:spcPct val="130000"/>
              </a:lnSpc>
              <a:spcBef>
                <a:spcPts val="0"/>
              </a:spcBef>
              <a:spcAft>
                <a:spcPts val="0"/>
              </a:spcAft>
              <a:buClr>
                <a:schemeClr val="tx1">
                  <a:lumMod val="75000"/>
                  <a:lumOff val="25000"/>
                </a:schemeClr>
              </a:buClr>
            </a:pPr>
            <a:r>
              <a:rPr lang="ja-JP" altLang="en-US" sz="2000" b="1" dirty="0"/>
              <a:t>外挿に非常に弱い（訓練データの範囲外のデータ）</a:t>
            </a:r>
          </a:p>
          <a:p>
            <a:pPr>
              <a:lnSpc>
                <a:spcPct val="130000"/>
              </a:lnSpc>
              <a:spcBef>
                <a:spcPts val="0"/>
              </a:spcBef>
              <a:spcAft>
                <a:spcPts val="0"/>
              </a:spcAft>
              <a:buClr>
                <a:schemeClr val="tx1">
                  <a:lumMod val="75000"/>
                  <a:lumOff val="25000"/>
                </a:schemeClr>
              </a:buClr>
            </a:pPr>
            <a:r>
              <a:rPr lang="ja-JP" altLang="en-US" sz="2000" b="1" dirty="0"/>
              <a:t>非常に過学習しやすく、パラメータを調整してもある程度は避けられない。</a:t>
            </a:r>
            <a:br>
              <a:rPr lang="en-US" altLang="ja-JP" sz="2000" b="1" dirty="0"/>
            </a:br>
            <a:r>
              <a:rPr lang="ja-JP" altLang="en-US" sz="2000" b="1" dirty="0"/>
              <a:t>そのため、通常は決定木単体を最終的な予測モデルにすることはほとんどない。</a:t>
            </a:r>
            <a:br>
              <a:rPr lang="en-US" altLang="ja-JP" sz="2000" b="1" dirty="0"/>
            </a:br>
            <a:r>
              <a:rPr lang="ja-JP" altLang="en-US" sz="2000" b="1" dirty="0"/>
              <a:t>他のモデルか、決定木の発展形モデルを使う。</a:t>
            </a:r>
            <a:endParaRPr lang="en-US" altLang="ja-JP" sz="2000" b="1" dirty="0"/>
          </a:p>
        </p:txBody>
      </p:sp>
      <p:sp>
        <p:nvSpPr>
          <p:cNvPr id="20" name="四角形: 角を丸くする 19">
            <a:extLst>
              <a:ext uri="{FF2B5EF4-FFF2-40B4-BE49-F238E27FC236}">
                <a16:creationId xmlns:a16="http://schemas.microsoft.com/office/drawing/2014/main" id="{AEA6BD48-1FC2-44ED-8B5F-BB34F97EE17C}"/>
              </a:ext>
            </a:extLst>
          </p:cNvPr>
          <p:cNvSpPr/>
          <p:nvPr/>
        </p:nvSpPr>
        <p:spPr bwMode="auto">
          <a:xfrm>
            <a:off x="856302" y="3986797"/>
            <a:ext cx="10493870" cy="577189"/>
          </a:xfrm>
          <a:prstGeom prst="roundRect">
            <a:avLst>
              <a:gd name="adj" fmla="val 13183"/>
            </a:avLst>
          </a:prstGeom>
          <a:solidFill>
            <a:srgbClr val="00879E"/>
          </a:solidFill>
          <a:ln w="19050" algn="ctr">
            <a:solidFill>
              <a:srgbClr val="00879E"/>
            </a:solidFill>
            <a:prstDash val="solid"/>
            <a:round/>
            <a:headEnd/>
            <a:tailEnd/>
          </a:ln>
          <a:effectLst/>
        </p:spPr>
        <p:txBody>
          <a:bodyPr wrap="none" rtlCol="0" anchor="ctr"/>
          <a:lstStyle/>
          <a:p>
            <a:pPr algn="ctr" fontAlgn="base">
              <a:spcBef>
                <a:spcPct val="0"/>
              </a:spcBef>
              <a:spcAft>
                <a:spcPct val="0"/>
              </a:spcAft>
            </a:pPr>
            <a:endParaRPr kumimoji="1" lang="ja-JP" altLang="en-US" dirty="0">
              <a:solidFill>
                <a:schemeClr val="bg1"/>
              </a:solidFill>
              <a:latin typeface="Arial" pitchFamily="34" charset="0"/>
              <a:ea typeface="ＭＳ Ｐゴシック" pitchFamily="50" charset="-128"/>
            </a:endParaRPr>
          </a:p>
        </p:txBody>
      </p:sp>
      <p:sp>
        <p:nvSpPr>
          <p:cNvPr id="21" name="正方形/長方形 20">
            <a:extLst>
              <a:ext uri="{FF2B5EF4-FFF2-40B4-BE49-F238E27FC236}">
                <a16:creationId xmlns:a16="http://schemas.microsoft.com/office/drawing/2014/main" id="{919EBD44-0846-43EE-9A0D-D2B2800F31D9}"/>
              </a:ext>
            </a:extLst>
          </p:cNvPr>
          <p:cNvSpPr/>
          <p:nvPr/>
        </p:nvSpPr>
        <p:spPr>
          <a:xfrm>
            <a:off x="1100969" y="4088161"/>
            <a:ext cx="7525251" cy="440120"/>
          </a:xfrm>
          <a:prstGeom prst="rect">
            <a:avLst/>
          </a:prstGeom>
          <a:noFill/>
          <a:ln w="19050" algn="ctr">
            <a:noFill/>
            <a:prstDash val="dash"/>
            <a:round/>
            <a:headEnd/>
            <a:tailEnd/>
          </a:ln>
          <a:effectLst/>
        </p:spPr>
        <p:txBody>
          <a:bodyPr wrap="none" rtlCol="0" anchor="ctr"/>
          <a:lstStyle/>
          <a:p>
            <a:pPr fontAlgn="base">
              <a:spcBef>
                <a:spcPct val="0"/>
              </a:spcBef>
              <a:spcAft>
                <a:spcPct val="0"/>
              </a:spcAft>
            </a:pPr>
            <a:r>
              <a:rPr kumimoji="1" lang="ja-JP" altLang="en-US" sz="2200" b="1" spc="300" dirty="0">
                <a:solidFill>
                  <a:schemeClr val="bg1"/>
                </a:solidFill>
                <a:latin typeface="+mj-ea"/>
                <a:ea typeface="+mj-ea"/>
              </a:rPr>
              <a:t>欠点</a:t>
            </a:r>
          </a:p>
        </p:txBody>
      </p:sp>
      <p:sp>
        <p:nvSpPr>
          <p:cNvPr id="16" name="テキスト ボックス 15">
            <a:extLst>
              <a:ext uri="{FF2B5EF4-FFF2-40B4-BE49-F238E27FC236}">
                <a16:creationId xmlns:a16="http://schemas.microsoft.com/office/drawing/2014/main" id="{A4E24FC3-2BC6-414B-8AB3-54FF60843642}"/>
              </a:ext>
            </a:extLst>
          </p:cNvPr>
          <p:cNvSpPr txBox="1"/>
          <p:nvPr/>
        </p:nvSpPr>
        <p:spPr>
          <a:xfrm>
            <a:off x="766763" y="893172"/>
            <a:ext cx="10647189" cy="446276"/>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20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r>
              <a:rPr kumimoji="1" lang="ja-JP" altLang="en-US" sz="2000" b="1" dirty="0">
                <a:solidFill>
                  <a:srgbClr val="494949"/>
                </a:solidFill>
                <a:latin typeface="+mj-ea"/>
                <a:ea typeface="+mj-ea"/>
              </a:rPr>
              <a:t>集団を質問により分割していく木構造モデル</a:t>
            </a:r>
            <a:endParaRPr lang="ja-JP" altLang="en-US" dirty="0">
              <a:solidFill>
                <a:srgbClr val="494949"/>
              </a:solidFill>
            </a:endParaRPr>
          </a:p>
        </p:txBody>
      </p:sp>
      <p:sp>
        <p:nvSpPr>
          <p:cNvPr id="18" name="テキスト ボックス 17">
            <a:extLst>
              <a:ext uri="{FF2B5EF4-FFF2-40B4-BE49-F238E27FC236}">
                <a16:creationId xmlns:a16="http://schemas.microsoft.com/office/drawing/2014/main" id="{FCCED9A9-A0ED-46E7-A8EA-D4F21293D783}"/>
              </a:ext>
            </a:extLst>
          </p:cNvPr>
          <p:cNvSpPr txBox="1"/>
          <p:nvPr/>
        </p:nvSpPr>
        <p:spPr>
          <a:xfrm>
            <a:off x="7122311" y="4959021"/>
            <a:ext cx="4988224" cy="340093"/>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20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pPr algn="r"/>
            <a:r>
              <a:rPr lang="en-US" altLang="ja-JP" sz="1400" dirty="0"/>
              <a:t>※ </a:t>
            </a:r>
            <a:r>
              <a:rPr lang="ja-JP" altLang="en-US" sz="1400" dirty="0"/>
              <a:t>他のモデルも外挿はうまく予測できないことが多い</a:t>
            </a:r>
          </a:p>
        </p:txBody>
      </p:sp>
      <p:pic>
        <p:nvPicPr>
          <p:cNvPr id="15" name="図 14">
            <a:extLst>
              <a:ext uri="{FF2B5EF4-FFF2-40B4-BE49-F238E27FC236}">
                <a16:creationId xmlns:a16="http://schemas.microsoft.com/office/drawing/2014/main" id="{DDD886FA-E97D-45A4-A014-C9418D4EF0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68606" y="3722117"/>
            <a:ext cx="1377209" cy="1376150"/>
          </a:xfrm>
          <a:prstGeom prst="rect">
            <a:avLst/>
          </a:prstGeom>
        </p:spPr>
      </p:pic>
      <p:sp>
        <p:nvSpPr>
          <p:cNvPr id="24" name="吹き出し: 角を丸めた四角形 23">
            <a:extLst>
              <a:ext uri="{FF2B5EF4-FFF2-40B4-BE49-F238E27FC236}">
                <a16:creationId xmlns:a16="http://schemas.microsoft.com/office/drawing/2014/main" id="{8DE18FD3-7C22-4C62-B47A-AF81275ED9F2}"/>
              </a:ext>
            </a:extLst>
          </p:cNvPr>
          <p:cNvSpPr/>
          <p:nvPr/>
        </p:nvSpPr>
        <p:spPr>
          <a:xfrm>
            <a:off x="8351903" y="4381832"/>
            <a:ext cx="1916703" cy="515440"/>
          </a:xfrm>
          <a:prstGeom prst="wedgeRoundRectCallout">
            <a:avLst>
              <a:gd name="adj1" fmla="val 60421"/>
              <a:gd name="adj2" fmla="val -45049"/>
              <a:gd name="adj3" fmla="val 16667"/>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sz="2000" b="1" dirty="0">
                <a:solidFill>
                  <a:srgbClr val="494949"/>
                </a:solidFill>
                <a:latin typeface="+mn-ea"/>
              </a:rPr>
              <a:t>ギギギ</a:t>
            </a:r>
            <a:r>
              <a:rPr kumimoji="1" lang="en-US" altLang="ja-JP" sz="2000" b="1" dirty="0">
                <a:solidFill>
                  <a:srgbClr val="494949"/>
                </a:solidFill>
                <a:latin typeface="+mn-ea"/>
              </a:rPr>
              <a:t>...</a:t>
            </a:r>
            <a:endParaRPr kumimoji="1" lang="ja-JP" altLang="en-US" sz="2000" b="1" dirty="0">
              <a:solidFill>
                <a:srgbClr val="494949"/>
              </a:solidFill>
              <a:latin typeface="+mn-ea"/>
            </a:endParaRPr>
          </a:p>
        </p:txBody>
      </p:sp>
    </p:spTree>
    <p:extLst>
      <p:ext uri="{BB962C8B-B14F-4D97-AF65-F5344CB8AC3E}">
        <p14:creationId xmlns:p14="http://schemas.microsoft.com/office/powerpoint/2010/main" val="918552009"/>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タイトル 1">
            <a:extLst>
              <a:ext uri="{FF2B5EF4-FFF2-40B4-BE49-F238E27FC236}">
                <a16:creationId xmlns:a16="http://schemas.microsoft.com/office/drawing/2014/main" id="{2DA76E4A-E82F-4E3B-913C-6408054281D8}"/>
              </a:ext>
            </a:extLst>
          </p:cNvPr>
          <p:cNvSpPr txBox="1">
            <a:spLocks/>
          </p:cNvSpPr>
          <p:nvPr/>
        </p:nvSpPr>
        <p:spPr bwMode="auto">
          <a:xfrm>
            <a:off x="666514" y="851958"/>
            <a:ext cx="10758723" cy="4826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kumimoji="1" sz="2800" b="1" kern="1200" baseline="0">
                <a:solidFill>
                  <a:schemeClr val="tx1">
                    <a:lumMod val="75000"/>
                    <a:lumOff val="25000"/>
                  </a:schemeClr>
                </a:solidFill>
                <a:latin typeface="メイリオ" panose="020B0604030504040204" pitchFamily="50" charset="-128"/>
                <a:ea typeface="メイリオ" panose="020B0604030504040204" pitchFamily="50" charset="-128"/>
                <a:cs typeface="+mj-cs"/>
              </a:defRPr>
            </a:lvl1pPr>
          </a:lstStyle>
          <a:p>
            <a:r>
              <a:rPr lang="ja-JP" altLang="en-US" sz="3400" spc="150" dirty="0">
                <a:solidFill>
                  <a:srgbClr val="F36C37"/>
                </a:solidFill>
              </a:rPr>
              <a:t>第</a:t>
            </a:r>
            <a:r>
              <a:rPr lang="en-US" altLang="ja-JP" sz="6000" spc="150" dirty="0">
                <a:solidFill>
                  <a:srgbClr val="F36C37"/>
                </a:solidFill>
              </a:rPr>
              <a:t>4</a:t>
            </a:r>
            <a:r>
              <a:rPr lang="ja-JP" altLang="en-US" sz="3400" spc="150" dirty="0">
                <a:solidFill>
                  <a:srgbClr val="F36C37"/>
                </a:solidFill>
              </a:rPr>
              <a:t>章　決定木・ランダムフォレスト </a:t>
            </a:r>
            <a:r>
              <a:rPr lang="en-US" altLang="ja-JP" sz="2400" spc="150" dirty="0">
                <a:solidFill>
                  <a:srgbClr val="F36C37"/>
                </a:solidFill>
              </a:rPr>
              <a:t>- scikit-learn -</a:t>
            </a:r>
            <a:endParaRPr lang="ja-JP" altLang="en-US" sz="3600" spc="150" dirty="0">
              <a:solidFill>
                <a:srgbClr val="F36C37"/>
              </a:solidFill>
            </a:endParaRPr>
          </a:p>
        </p:txBody>
      </p:sp>
      <p:sp>
        <p:nvSpPr>
          <p:cNvPr id="2" name="スライド番号プレースホルダー 1">
            <a:extLst>
              <a:ext uri="{FF2B5EF4-FFF2-40B4-BE49-F238E27FC236}">
                <a16:creationId xmlns:a16="http://schemas.microsoft.com/office/drawing/2014/main" id="{FAA47C63-520D-4F7C-8DAB-2526094CB5B4}"/>
              </a:ext>
            </a:extLst>
          </p:cNvPr>
          <p:cNvSpPr>
            <a:spLocks noGrp="1"/>
          </p:cNvSpPr>
          <p:nvPr>
            <p:ph type="sldNum" sz="quarter" idx="10"/>
          </p:nvPr>
        </p:nvSpPr>
        <p:spPr>
          <a:xfrm>
            <a:off x="9265299" y="6465214"/>
            <a:ext cx="2743200" cy="204403"/>
          </a:xfrm>
        </p:spPr>
        <p:txBody>
          <a:bodyPr/>
          <a:lstStyle/>
          <a:p>
            <a:fld id="{5D750650-B10A-47BF-93C2-E1678438B37A}" type="slidenum">
              <a:rPr kumimoji="1" lang="ja-JP" altLang="en-US" smtClean="0"/>
              <a:pPr/>
              <a:t>248</a:t>
            </a:fld>
            <a:endParaRPr kumimoji="1" lang="ja-JP" altLang="en-US" dirty="0"/>
          </a:p>
        </p:txBody>
      </p:sp>
      <p:sp>
        <p:nvSpPr>
          <p:cNvPr id="9" name="四角形: 角を丸くする 8">
            <a:extLst>
              <a:ext uri="{FF2B5EF4-FFF2-40B4-BE49-F238E27FC236}">
                <a16:creationId xmlns:a16="http://schemas.microsoft.com/office/drawing/2014/main" id="{17C76A4F-9917-404E-810D-D4C278F81FF6}"/>
              </a:ext>
            </a:extLst>
          </p:cNvPr>
          <p:cNvSpPr/>
          <p:nvPr/>
        </p:nvSpPr>
        <p:spPr bwMode="auto">
          <a:xfrm>
            <a:off x="735085" y="1751579"/>
            <a:ext cx="2208068" cy="358390"/>
          </a:xfrm>
          <a:prstGeom prst="roundRect">
            <a:avLst>
              <a:gd name="adj" fmla="val 50000"/>
            </a:avLst>
          </a:prstGeom>
          <a:solidFill>
            <a:srgbClr val="F36C37"/>
          </a:solidFill>
          <a:ln w="19050" algn="ctr">
            <a:noFill/>
            <a:prstDash val="dash"/>
            <a:round/>
            <a:headEnd/>
            <a:tailEnd/>
          </a:ln>
          <a:effectLst/>
        </p:spPr>
        <p:txBody>
          <a:bodyPr wrap="none" lIns="108000" tIns="108000" rtlCol="0" anchor="ctr"/>
          <a:lstStyle/>
          <a:p>
            <a:pPr algn="ctr"/>
            <a:r>
              <a:rPr kumimoji="1" lang="ja-JP" altLang="en-US" b="1" spc="300" dirty="0">
                <a:solidFill>
                  <a:schemeClr val="bg1"/>
                </a:solidFill>
                <a:latin typeface="+mn-ea"/>
              </a:rPr>
              <a:t>章の目次</a:t>
            </a:r>
          </a:p>
        </p:txBody>
      </p:sp>
      <p:sp>
        <p:nvSpPr>
          <p:cNvPr id="10" name="コンテンツ プレースホルダー 5">
            <a:extLst>
              <a:ext uri="{FF2B5EF4-FFF2-40B4-BE49-F238E27FC236}">
                <a16:creationId xmlns:a16="http://schemas.microsoft.com/office/drawing/2014/main" id="{2A231A49-86B3-4817-904B-36C2F1103794}"/>
              </a:ext>
            </a:extLst>
          </p:cNvPr>
          <p:cNvSpPr txBox="1">
            <a:spLocks/>
          </p:cNvSpPr>
          <p:nvPr/>
        </p:nvSpPr>
        <p:spPr>
          <a:xfrm>
            <a:off x="1071378" y="2431708"/>
            <a:ext cx="9083374" cy="2733632"/>
          </a:xfrm>
          <a:prstGeom prst="rect">
            <a:avLst/>
          </a:prstGeom>
        </p:spPr>
        <p:txBody>
          <a:bodyPr vert="horz" lIns="91440" tIns="45720" rIns="91440" bIns="45720" rtlCol="0" anchor="t"/>
          <a:lstStyle>
            <a:defPPr>
              <a:defRPr lang="en-US"/>
            </a:defPPr>
            <a:lvl1pPr marL="0" algn="r" defTabSz="457200" rtl="0" eaLnBrk="1" latinLnBrk="0" hangingPunct="1">
              <a:defRPr sz="900" b="0" kern="1200">
                <a:solidFill>
                  <a:schemeClr val="tx1">
                    <a:lumMod val="50000"/>
                    <a:lumOff val="50000"/>
                  </a:schemeClr>
                </a:solidFill>
                <a:latin typeface="メイリオ" panose="020B0604030504040204" pitchFamily="50" charset="-128"/>
                <a:ea typeface="メイリオ" panose="020B0604030504040204" pitchFamily="50" charset="-128"/>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lnSpc>
                <a:spcPct val="150000"/>
              </a:lnSpc>
            </a:pPr>
            <a:r>
              <a:rPr kumimoji="1" lang="en-US" altLang="ja-JP" sz="2100" b="1" spc="300" dirty="0">
                <a:solidFill>
                  <a:srgbClr val="BFBFBF"/>
                </a:solidFill>
              </a:rPr>
              <a:t>4-1.</a:t>
            </a:r>
            <a:r>
              <a:rPr kumimoji="1" lang="ja-JP" altLang="en-US" sz="2100" b="1" spc="300" dirty="0">
                <a:solidFill>
                  <a:srgbClr val="BFBFBF"/>
                </a:solidFill>
              </a:rPr>
              <a:t>決定木</a:t>
            </a:r>
            <a:endParaRPr kumimoji="1" lang="en-US" altLang="ja-JP" sz="2100" b="1" spc="300" dirty="0">
              <a:solidFill>
                <a:srgbClr val="BFBFBF"/>
              </a:solidFill>
            </a:endParaRPr>
          </a:p>
          <a:p>
            <a:pPr algn="l">
              <a:lnSpc>
                <a:spcPct val="150000"/>
              </a:lnSpc>
            </a:pPr>
            <a:r>
              <a:rPr lang="en-US" altLang="ja-JP" sz="2100" b="1" spc="300" dirty="0">
                <a:solidFill>
                  <a:srgbClr val="BFBFBF"/>
                </a:solidFill>
              </a:rPr>
              <a:t>4-2.</a:t>
            </a:r>
            <a:r>
              <a:rPr lang="ja-JP" altLang="en-US" sz="2100" b="1" spc="300" dirty="0">
                <a:solidFill>
                  <a:srgbClr val="BFBFBF"/>
                </a:solidFill>
              </a:rPr>
              <a:t>決定木の実装</a:t>
            </a:r>
            <a:endParaRPr lang="en-US" altLang="ja-JP" sz="2100" b="1" spc="300" dirty="0">
              <a:solidFill>
                <a:srgbClr val="BFBFBF"/>
              </a:solidFill>
            </a:endParaRPr>
          </a:p>
          <a:p>
            <a:pPr algn="l">
              <a:lnSpc>
                <a:spcPct val="150000"/>
              </a:lnSpc>
            </a:pPr>
            <a:r>
              <a:rPr lang="en-US" altLang="ja-JP" sz="2100" b="1" spc="300" dirty="0">
                <a:solidFill>
                  <a:srgbClr val="BFBFBF"/>
                </a:solidFill>
              </a:rPr>
              <a:t>4-3.</a:t>
            </a:r>
            <a:r>
              <a:rPr lang="ja-JP" altLang="en-US" sz="2100" b="1" spc="300" dirty="0">
                <a:solidFill>
                  <a:srgbClr val="BFBFBF"/>
                </a:solidFill>
              </a:rPr>
              <a:t>決定木のパラメータチューニング</a:t>
            </a:r>
            <a:endParaRPr lang="en-US" altLang="ja-JP" sz="2100" b="1" spc="300" dirty="0">
              <a:solidFill>
                <a:srgbClr val="BFBFBF"/>
              </a:solidFill>
            </a:endParaRPr>
          </a:p>
          <a:p>
            <a:pPr algn="l">
              <a:lnSpc>
                <a:spcPct val="150000"/>
              </a:lnSpc>
            </a:pPr>
            <a:r>
              <a:rPr lang="en-US" altLang="ja-JP" sz="2100" b="1" spc="300" dirty="0">
                <a:solidFill>
                  <a:srgbClr val="BFBFBF"/>
                </a:solidFill>
              </a:rPr>
              <a:t>4-4.</a:t>
            </a:r>
            <a:r>
              <a:rPr lang="ja-JP" altLang="en-US" sz="2100" b="1" spc="300" dirty="0">
                <a:solidFill>
                  <a:srgbClr val="BFBFBF"/>
                </a:solidFill>
              </a:rPr>
              <a:t>オプション演習：決定木</a:t>
            </a:r>
            <a:endParaRPr lang="en-US" altLang="ja-JP" sz="2100" b="1" spc="300" dirty="0">
              <a:solidFill>
                <a:srgbClr val="BFBFBF"/>
              </a:solidFill>
            </a:endParaRPr>
          </a:p>
          <a:p>
            <a:pPr algn="l">
              <a:lnSpc>
                <a:spcPct val="150000"/>
              </a:lnSpc>
            </a:pPr>
            <a:r>
              <a:rPr kumimoji="1" lang="en-US" altLang="ja-JP" sz="2100" b="1" spc="300" dirty="0">
                <a:solidFill>
                  <a:schemeClr val="tx1">
                    <a:lumMod val="75000"/>
                    <a:lumOff val="25000"/>
                  </a:schemeClr>
                </a:solidFill>
              </a:rPr>
              <a:t>4-5.</a:t>
            </a:r>
            <a:r>
              <a:rPr kumimoji="1" lang="ja-JP" altLang="en-US" sz="2100" b="1" spc="300" dirty="0">
                <a:solidFill>
                  <a:schemeClr val="tx1">
                    <a:lumMod val="75000"/>
                    <a:lumOff val="25000"/>
                  </a:schemeClr>
                </a:solidFill>
              </a:rPr>
              <a:t>ランダムフォレスト</a:t>
            </a:r>
            <a:endParaRPr kumimoji="1" lang="en-US" altLang="ja-JP" sz="2100" b="1" spc="300" dirty="0">
              <a:solidFill>
                <a:schemeClr val="tx1">
                  <a:lumMod val="75000"/>
                  <a:lumOff val="25000"/>
                </a:schemeClr>
              </a:solidFill>
            </a:endParaRPr>
          </a:p>
          <a:p>
            <a:pPr algn="l">
              <a:lnSpc>
                <a:spcPct val="150000"/>
              </a:lnSpc>
            </a:pPr>
            <a:r>
              <a:rPr lang="en-US" altLang="ja-JP" sz="2100" b="1" spc="300" dirty="0">
                <a:solidFill>
                  <a:srgbClr val="BFBFBF"/>
                </a:solidFill>
              </a:rPr>
              <a:t>4-6.</a:t>
            </a:r>
            <a:r>
              <a:rPr lang="ja-JP" altLang="en-US" sz="2100" b="1" spc="300" dirty="0">
                <a:solidFill>
                  <a:srgbClr val="BFBFBF"/>
                </a:solidFill>
              </a:rPr>
              <a:t>ランダムフォレストの実装</a:t>
            </a:r>
            <a:endParaRPr lang="en-US" altLang="ja-JP" sz="2100" b="1" spc="300" dirty="0">
              <a:solidFill>
                <a:srgbClr val="BFBFBF"/>
              </a:solidFill>
            </a:endParaRPr>
          </a:p>
          <a:p>
            <a:pPr algn="l">
              <a:lnSpc>
                <a:spcPct val="150000"/>
              </a:lnSpc>
            </a:pPr>
            <a:r>
              <a:rPr lang="en-US" altLang="ja-JP" sz="2100" b="1" spc="300" dirty="0">
                <a:solidFill>
                  <a:srgbClr val="BFBFBF"/>
                </a:solidFill>
              </a:rPr>
              <a:t>4-7.</a:t>
            </a:r>
            <a:r>
              <a:rPr lang="ja-JP" altLang="en-US" sz="2100" b="1" spc="300" dirty="0">
                <a:solidFill>
                  <a:srgbClr val="BFBFBF"/>
                </a:solidFill>
              </a:rPr>
              <a:t>ランダムフォレストのパラメータチューニング</a:t>
            </a:r>
            <a:endParaRPr lang="en-US" altLang="ja-JP" sz="2100" b="1" spc="300" dirty="0">
              <a:solidFill>
                <a:srgbClr val="BFBFBF"/>
              </a:solidFill>
            </a:endParaRPr>
          </a:p>
          <a:p>
            <a:pPr algn="l">
              <a:lnSpc>
                <a:spcPct val="150000"/>
              </a:lnSpc>
            </a:pPr>
            <a:r>
              <a:rPr lang="en-US" altLang="ja-JP" sz="2100" b="1" spc="300" dirty="0">
                <a:solidFill>
                  <a:srgbClr val="BFBFBF"/>
                </a:solidFill>
              </a:rPr>
              <a:t>4-8.</a:t>
            </a:r>
            <a:r>
              <a:rPr lang="ja-JP" altLang="en-US" sz="2100" b="1" spc="300" dirty="0">
                <a:solidFill>
                  <a:srgbClr val="BFBFBF"/>
                </a:solidFill>
              </a:rPr>
              <a:t>オプション演習：ランダムフォレスト</a:t>
            </a:r>
            <a:endParaRPr lang="en-US" altLang="ja-JP" sz="2100" b="1" spc="300" dirty="0">
              <a:solidFill>
                <a:srgbClr val="BFBFBF"/>
              </a:solidFill>
            </a:endParaRPr>
          </a:p>
        </p:txBody>
      </p:sp>
    </p:spTree>
    <p:extLst>
      <p:ext uri="{BB962C8B-B14F-4D97-AF65-F5344CB8AC3E}">
        <p14:creationId xmlns:p14="http://schemas.microsoft.com/office/powerpoint/2010/main" val="951644270"/>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四角形: 角を丸くする 5">
            <a:extLst>
              <a:ext uri="{FF2B5EF4-FFF2-40B4-BE49-F238E27FC236}">
                <a16:creationId xmlns:a16="http://schemas.microsoft.com/office/drawing/2014/main" id="{915DD971-A22B-40E4-9124-F6E32E9C99DA}"/>
              </a:ext>
            </a:extLst>
          </p:cNvPr>
          <p:cNvSpPr/>
          <p:nvPr/>
        </p:nvSpPr>
        <p:spPr bwMode="auto">
          <a:xfrm>
            <a:off x="707348" y="1006569"/>
            <a:ext cx="10678772" cy="477017"/>
          </a:xfrm>
          <a:prstGeom prst="roundRect">
            <a:avLst>
              <a:gd name="adj" fmla="val 7423"/>
            </a:avLst>
          </a:prstGeom>
          <a:solidFill>
            <a:srgbClr val="FEEDE6"/>
          </a:solidFill>
          <a:ln w="19050" algn="ctr">
            <a:noFill/>
            <a:prstDash val="dash"/>
            <a:round/>
            <a:headEnd/>
            <a:tailEnd/>
          </a:ln>
          <a:effectLst/>
        </p:spPr>
        <p:txBody>
          <a:bodyPr wrap="none" lIns="180000" bIns="0" rtlCol="0" anchor="ctr"/>
          <a:lstStyle/>
          <a:p>
            <a:pPr marL="285750" indent="-285750">
              <a:buFont typeface="Wingdings" panose="05000000000000000000" pitchFamily="2" charset="2"/>
              <a:buChar char="n"/>
            </a:pPr>
            <a:r>
              <a:rPr kumimoji="1" lang="ja-JP" altLang="en-US" sz="2000" b="1" dirty="0">
                <a:solidFill>
                  <a:srgbClr val="F36C37"/>
                </a:solidFill>
                <a:latin typeface="+mj-ea"/>
                <a:ea typeface="+mj-ea"/>
              </a:rPr>
              <a:t>複数の決定木を並列に組み合わせて予測をするモデル　ランダムフォレスト</a:t>
            </a:r>
          </a:p>
        </p:txBody>
      </p:sp>
      <p:sp>
        <p:nvSpPr>
          <p:cNvPr id="7" name="テキスト ボックス 6">
            <a:extLst>
              <a:ext uri="{FF2B5EF4-FFF2-40B4-BE49-F238E27FC236}">
                <a16:creationId xmlns:a16="http://schemas.microsoft.com/office/drawing/2014/main" id="{2F1127E5-9282-4A02-8889-BA620D0A3CE0}"/>
              </a:ext>
            </a:extLst>
          </p:cNvPr>
          <p:cNvSpPr txBox="1"/>
          <p:nvPr/>
        </p:nvSpPr>
        <p:spPr>
          <a:xfrm>
            <a:off x="863758" y="1469283"/>
            <a:ext cx="10386245" cy="1103939"/>
          </a:xfrm>
          <a:prstGeom prst="rect">
            <a:avLst/>
          </a:prstGeom>
        </p:spPr>
        <p:txBody>
          <a:bodyPr vert="horz" wrap="none" lIns="91440" tIns="45720" rIns="91440" bIns="45720" rtlCol="0">
            <a:noAutofit/>
          </a:bodyPr>
          <a:lstStyle>
            <a:defPPr>
              <a:defRPr lang="en-US"/>
            </a:defPPr>
            <a:lvl1pPr marL="357188" marR="0" indent="-357188" defTabSz="914400" fontAlgn="base">
              <a:lnSpc>
                <a:spcPct val="100000"/>
              </a:lnSpc>
              <a:spcBef>
                <a:spcPts val="0"/>
              </a:spcBef>
              <a:spcAft>
                <a:spcPts val="600"/>
              </a:spcAft>
              <a:buClr>
                <a:schemeClr val="tx1">
                  <a:lumMod val="75000"/>
                  <a:lumOff val="25000"/>
                </a:schemeClr>
              </a:buClr>
              <a:buSzTx/>
              <a:buFont typeface="Wingdings" panose="05000000000000000000" pitchFamily="2" charset="2"/>
              <a:buChar char="n"/>
              <a:tabLst/>
              <a:defRPr kumimoji="1" sz="2000" b="1" baseline="0">
                <a:solidFill>
                  <a:schemeClr val="tx1">
                    <a:lumMod val="75000"/>
                    <a:lumOff val="25000"/>
                  </a:schemeClr>
                </a:solidFill>
                <a:latin typeface="メイリオ" panose="020B0604030504040204" pitchFamily="50" charset="-128"/>
                <a:ea typeface="メイリオ" panose="020B0604030504040204" pitchFamily="50" charset="-128"/>
              </a:defRPr>
            </a:lvl1pPr>
            <a:lvl2pPr marL="742950" marR="0" indent="-285750" defTabSz="914400" fontAlgn="base">
              <a:lnSpc>
                <a:spcPct val="100000"/>
              </a:lnSpc>
              <a:spcBef>
                <a:spcPct val="20000"/>
              </a:spcBef>
              <a:spcAft>
                <a:spcPct val="0"/>
              </a:spcAft>
              <a:buClr>
                <a:schemeClr val="tx1"/>
              </a:buClr>
              <a:buSzTx/>
              <a:buFont typeface="Wingdings" panose="05000000000000000000" pitchFamily="2" charset="2"/>
              <a:buChar char="l"/>
              <a:tabLst/>
              <a:defRPr kumimoji="1" sz="2800" baseline="0">
                <a:solidFill>
                  <a:schemeClr val="tx1">
                    <a:lumMod val="75000"/>
                    <a:lumOff val="25000"/>
                  </a:schemeClr>
                </a:solidFill>
                <a:latin typeface="メイリオ" panose="020B0604030504040204" pitchFamily="50" charset="-128"/>
                <a:ea typeface="メイリオ" panose="020B0604030504040204" pitchFamily="50" charset="-128"/>
              </a:defRPr>
            </a:lvl2pPr>
            <a:lvl3pPr marL="1143000" marR="0" indent="-22860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3pPr>
            <a:lvl4pPr marL="1714500" marR="0" indent="-34290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4pPr>
            <a:lvl5pPr marL="2114550" marR="0" indent="-28575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5pPr>
            <a:lvl6pPr marL="2514600" indent="-228600" defTabSz="914400">
              <a:lnSpc>
                <a:spcPct val="90000"/>
              </a:lnSpc>
              <a:spcBef>
                <a:spcPts val="500"/>
              </a:spcBef>
              <a:buFont typeface="Arial" panose="020B0604020202020204" pitchFamily="34" charset="0"/>
              <a:buChar char="•"/>
              <a:defRPr kumimoji="1"/>
            </a:lvl6pPr>
            <a:lvl7pPr marL="2971800" indent="-228600" defTabSz="914400">
              <a:lnSpc>
                <a:spcPct val="90000"/>
              </a:lnSpc>
              <a:spcBef>
                <a:spcPts val="500"/>
              </a:spcBef>
              <a:buFont typeface="Arial" panose="020B0604020202020204" pitchFamily="34" charset="0"/>
              <a:buChar char="•"/>
              <a:defRPr kumimoji="1"/>
            </a:lvl7pPr>
            <a:lvl8pPr marL="3429000" indent="-228600" defTabSz="914400">
              <a:lnSpc>
                <a:spcPct val="90000"/>
              </a:lnSpc>
              <a:spcBef>
                <a:spcPts val="500"/>
              </a:spcBef>
              <a:buFont typeface="Arial" panose="020B0604020202020204" pitchFamily="34" charset="0"/>
              <a:buChar char="•"/>
              <a:defRPr kumimoji="1"/>
            </a:lvl8pPr>
            <a:lvl9pPr marL="3886200" indent="-228600" defTabSz="914400">
              <a:lnSpc>
                <a:spcPct val="90000"/>
              </a:lnSpc>
              <a:spcBef>
                <a:spcPts val="500"/>
              </a:spcBef>
              <a:buFont typeface="Arial" panose="020B0604020202020204" pitchFamily="34" charset="0"/>
              <a:buChar char="•"/>
              <a:defRPr kumimoji="1"/>
            </a:lvl9pPr>
          </a:lstStyle>
          <a:p>
            <a:pPr>
              <a:buClr>
                <a:srgbClr val="F36C37"/>
              </a:buClr>
              <a:buFont typeface="Wingdings" panose="05000000000000000000" pitchFamily="2" charset="2"/>
              <a:buChar char="l"/>
            </a:pPr>
            <a:r>
              <a:rPr lang="ja-JP" altLang="en-US" sz="1800" dirty="0"/>
              <a:t>ランダムフォレスト</a:t>
            </a:r>
          </a:p>
          <a:p>
            <a:pPr lvl="1">
              <a:buClr>
                <a:srgbClr val="F36C37"/>
              </a:buClr>
            </a:pPr>
            <a:r>
              <a:rPr lang="ja-JP" altLang="en-US" sz="1400" b="1" dirty="0"/>
              <a:t>複数の決定木を作成し、平均で予測値を算出する。</a:t>
            </a:r>
          </a:p>
          <a:p>
            <a:pPr lvl="1">
              <a:buClr>
                <a:srgbClr val="F36C37"/>
              </a:buClr>
            </a:pPr>
            <a:r>
              <a:rPr lang="ja-JP" altLang="en-US" sz="1400" b="1" dirty="0"/>
              <a:t>それぞれの木は使用する説明変数とデータの組み合わせがランダムに抽出されるため、多様性がある。</a:t>
            </a:r>
            <a:endParaRPr lang="en-US" altLang="ja-JP" sz="1400" b="1" dirty="0"/>
          </a:p>
          <a:p>
            <a:pPr lvl="1">
              <a:buClr>
                <a:srgbClr val="F36C37"/>
              </a:buClr>
            </a:pPr>
            <a:r>
              <a:rPr lang="ja-JP" altLang="en-US" sz="1400" b="1" dirty="0"/>
              <a:t>個々の木が過学習を起こしていても、全体として緩和されるため、過学習を起こしにくい。</a:t>
            </a:r>
            <a:endParaRPr lang="en-US" altLang="ja-JP" sz="1400" b="1" dirty="0"/>
          </a:p>
          <a:p>
            <a:pPr lvl="1">
              <a:buClr>
                <a:srgbClr val="F36C37"/>
              </a:buClr>
            </a:pPr>
            <a:r>
              <a:rPr lang="ja-JP" altLang="en-US" sz="1400" b="1" dirty="0"/>
              <a:t>決定木と同じように木構造や説明変数の重要度を確認できる。</a:t>
            </a:r>
            <a:endParaRPr lang="en-US" altLang="ja-JP" sz="1400" b="1" dirty="0"/>
          </a:p>
          <a:p>
            <a:pPr lvl="1">
              <a:buClr>
                <a:srgbClr val="F36C37"/>
              </a:buClr>
            </a:pPr>
            <a:r>
              <a:rPr lang="ja-JP" altLang="en-US" sz="1400" b="1" dirty="0"/>
              <a:t>このように複数のモデルを組み合わせたモデルを、アンサンブル学習という。</a:t>
            </a:r>
            <a:endParaRPr lang="en-US" altLang="ja-JP" sz="1400" b="1" dirty="0"/>
          </a:p>
        </p:txBody>
      </p:sp>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lang="en-US" altLang="ja-JP" dirty="0"/>
              <a:t>4-5-1.</a:t>
            </a:r>
            <a:r>
              <a:rPr lang="ja-JP" altLang="en-US" dirty="0"/>
              <a:t>ランダムフォレストとは</a:t>
            </a:r>
            <a:endParaRPr kumimoji="1" lang="ja-JP" altLang="en-US" dirty="0"/>
          </a:p>
        </p:txBody>
      </p:sp>
      <p:sp>
        <p:nvSpPr>
          <p:cNvPr id="5" name="スライド番号プレースホルダー 4">
            <a:extLst>
              <a:ext uri="{FF2B5EF4-FFF2-40B4-BE49-F238E27FC236}">
                <a16:creationId xmlns:a16="http://schemas.microsoft.com/office/drawing/2014/main" id="{C905B90A-465B-402F-BC68-6932C2B00E04}"/>
              </a:ext>
            </a:extLst>
          </p:cNvPr>
          <p:cNvSpPr>
            <a:spLocks noGrp="1"/>
          </p:cNvSpPr>
          <p:nvPr>
            <p:ph type="sldNum" sz="quarter" idx="10"/>
          </p:nvPr>
        </p:nvSpPr>
        <p:spPr/>
        <p:txBody>
          <a:bodyPr/>
          <a:lstStyle/>
          <a:p>
            <a:fld id="{5D750650-B10A-47BF-93C2-E1678438B37A}" type="slidenum">
              <a:rPr kumimoji="1" lang="ja-JP" altLang="en-US" smtClean="0"/>
              <a:pPr/>
              <a:t>249</a:t>
            </a:fld>
            <a:endParaRPr kumimoji="1" lang="ja-JP" altLang="en-US"/>
          </a:p>
        </p:txBody>
      </p:sp>
      <p:sp>
        <p:nvSpPr>
          <p:cNvPr id="63" name="テキスト ボックス 62">
            <a:extLst>
              <a:ext uri="{FF2B5EF4-FFF2-40B4-BE49-F238E27FC236}">
                <a16:creationId xmlns:a16="http://schemas.microsoft.com/office/drawing/2014/main" id="{1F10B410-2905-4290-BC35-E92D0BF22590}"/>
              </a:ext>
            </a:extLst>
          </p:cNvPr>
          <p:cNvSpPr txBox="1"/>
          <p:nvPr/>
        </p:nvSpPr>
        <p:spPr>
          <a:xfrm>
            <a:off x="591530" y="6209588"/>
            <a:ext cx="10658473" cy="431657"/>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20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pPr>
              <a:lnSpc>
                <a:spcPct val="130000"/>
              </a:lnSpc>
            </a:pPr>
            <a:r>
              <a:rPr lang="ja-JP" altLang="en-US" sz="1800" dirty="0">
                <a:solidFill>
                  <a:srgbClr val="F47746"/>
                </a:solidFill>
              </a:rPr>
              <a:t>具体例で考えてみましょう</a:t>
            </a:r>
          </a:p>
        </p:txBody>
      </p:sp>
      <p:sp>
        <p:nvSpPr>
          <p:cNvPr id="21" name="二等辺三角形 20">
            <a:extLst>
              <a:ext uri="{FF2B5EF4-FFF2-40B4-BE49-F238E27FC236}">
                <a16:creationId xmlns:a16="http://schemas.microsoft.com/office/drawing/2014/main" id="{0E69760E-4D67-4068-8EF6-997599710A0D}"/>
              </a:ext>
            </a:extLst>
          </p:cNvPr>
          <p:cNvSpPr/>
          <p:nvPr/>
        </p:nvSpPr>
        <p:spPr>
          <a:xfrm rot="10800000">
            <a:off x="3756639" y="6320589"/>
            <a:ext cx="541176" cy="289249"/>
          </a:xfrm>
          <a:prstGeom prst="triangle">
            <a:avLst/>
          </a:prstGeom>
          <a:solidFill>
            <a:srgbClr val="F36C3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22" name="二等辺三角形 21">
            <a:extLst>
              <a:ext uri="{FF2B5EF4-FFF2-40B4-BE49-F238E27FC236}">
                <a16:creationId xmlns:a16="http://schemas.microsoft.com/office/drawing/2014/main" id="{0659A77F-0CDD-4374-9B12-5EA29D0F5A3F}"/>
              </a:ext>
            </a:extLst>
          </p:cNvPr>
          <p:cNvSpPr/>
          <p:nvPr/>
        </p:nvSpPr>
        <p:spPr>
          <a:xfrm rot="10800000">
            <a:off x="7503321" y="6320589"/>
            <a:ext cx="541176" cy="289249"/>
          </a:xfrm>
          <a:prstGeom prst="triangle">
            <a:avLst/>
          </a:prstGeom>
          <a:solidFill>
            <a:srgbClr val="F36C3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grpSp>
        <p:nvGrpSpPr>
          <p:cNvPr id="3" name="グループ化 2">
            <a:extLst>
              <a:ext uri="{FF2B5EF4-FFF2-40B4-BE49-F238E27FC236}">
                <a16:creationId xmlns:a16="http://schemas.microsoft.com/office/drawing/2014/main" id="{F424BC1D-8248-451E-9C32-A6C0BDA9A27B}"/>
              </a:ext>
            </a:extLst>
          </p:cNvPr>
          <p:cNvGrpSpPr/>
          <p:nvPr/>
        </p:nvGrpSpPr>
        <p:grpSpPr>
          <a:xfrm>
            <a:off x="3756639" y="3159024"/>
            <a:ext cx="7728438" cy="3067550"/>
            <a:chOff x="531970" y="2240004"/>
            <a:chExt cx="10822446" cy="4295615"/>
          </a:xfrm>
        </p:grpSpPr>
        <p:sp>
          <p:nvSpPr>
            <p:cNvPr id="53" name="正方形/長方形 52">
              <a:extLst>
                <a:ext uri="{FF2B5EF4-FFF2-40B4-BE49-F238E27FC236}">
                  <a16:creationId xmlns:a16="http://schemas.microsoft.com/office/drawing/2014/main" id="{74685240-0D64-4A67-9457-A3A2DDBA5D1F}"/>
                </a:ext>
              </a:extLst>
            </p:cNvPr>
            <p:cNvSpPr/>
            <p:nvPr/>
          </p:nvSpPr>
          <p:spPr>
            <a:xfrm>
              <a:off x="531970" y="2240004"/>
              <a:ext cx="6982620" cy="1261150"/>
            </a:xfrm>
            <a:prstGeom prst="rect">
              <a:avLst/>
            </a:prstGeom>
            <a:solidFill>
              <a:schemeClr val="bg2"/>
            </a:solid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ja-JP" altLang="en-US" sz="1400" dirty="0">
                  <a:solidFill>
                    <a:srgbClr val="333333"/>
                  </a:solidFill>
                  <a:latin typeface="-apple-system"/>
                </a:rPr>
                <a:t>訓練データの説明変数</a:t>
              </a:r>
              <a:endParaRPr lang="en-US" altLang="ja-JP" sz="1400" dirty="0">
                <a:solidFill>
                  <a:srgbClr val="333333"/>
                </a:solidFill>
                <a:latin typeface="-apple-system"/>
              </a:endParaRPr>
            </a:p>
          </p:txBody>
        </p:sp>
        <mc:AlternateContent xmlns:mc="http://schemas.openxmlformats.org/markup-compatibility/2006" xmlns:a14="http://schemas.microsoft.com/office/drawing/2010/main">
          <mc:Choice Requires="a14">
            <p:sp>
              <p:nvSpPr>
                <p:cNvPr id="54" name="楕円 53">
                  <a:extLst>
                    <a:ext uri="{FF2B5EF4-FFF2-40B4-BE49-F238E27FC236}">
                      <a16:creationId xmlns:a16="http://schemas.microsoft.com/office/drawing/2014/main" id="{99A89875-18D5-4DBD-86F6-0D31532DCD1E}"/>
                    </a:ext>
                  </a:extLst>
                </p:cNvPr>
                <p:cNvSpPr/>
                <p:nvPr/>
              </p:nvSpPr>
              <p:spPr>
                <a:xfrm>
                  <a:off x="874504" y="2693132"/>
                  <a:ext cx="604525" cy="604525"/>
                </a:xfrm>
                <a:prstGeom prst="ellipse">
                  <a:avLst/>
                </a:prstGeom>
                <a:solidFill>
                  <a:schemeClr val="bg1"/>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dist"/>
                  <a14:m>
                    <m:oMathPara xmlns:m="http://schemas.openxmlformats.org/officeDocument/2006/math">
                      <m:oMathParaPr>
                        <m:jc m:val="center"/>
                      </m:oMathParaPr>
                      <m:oMath xmlns:m="http://schemas.openxmlformats.org/officeDocument/2006/math">
                        <m:sSub>
                          <m:sSubPr>
                            <m:ctrlPr>
                              <a:rPr kumimoji="1" lang="en-US" altLang="ja-JP" i="1" dirty="0" smtClean="0">
                                <a:solidFill>
                                  <a:schemeClr val="tx1"/>
                                </a:solidFill>
                                <a:latin typeface="Cambria Math" panose="02040503050406030204" pitchFamily="18" charset="0"/>
                              </a:rPr>
                            </m:ctrlPr>
                          </m:sSubPr>
                          <m:e>
                            <m:r>
                              <a:rPr kumimoji="1" lang="en-US" altLang="ja-JP" i="1" dirty="0">
                                <a:solidFill>
                                  <a:schemeClr val="tx1"/>
                                </a:solidFill>
                                <a:latin typeface="Cambria Math" panose="02040503050406030204" pitchFamily="18" charset="0"/>
                              </a:rPr>
                              <m:t>𝑥</m:t>
                            </m:r>
                          </m:e>
                          <m:sub>
                            <m:r>
                              <a:rPr kumimoji="1" lang="en-US" altLang="ja-JP" b="0" i="1" dirty="0" smtClean="0">
                                <a:solidFill>
                                  <a:schemeClr val="tx1"/>
                                </a:solidFill>
                                <a:latin typeface="Cambria Math" panose="02040503050406030204" pitchFamily="18" charset="0"/>
                              </a:rPr>
                              <m:t>1</m:t>
                            </m:r>
                          </m:sub>
                        </m:sSub>
                      </m:oMath>
                    </m:oMathPara>
                  </a14:m>
                  <a:endParaRPr kumimoji="1" lang="ja-JP" altLang="en-US" sz="2400" dirty="0"/>
                </a:p>
              </p:txBody>
            </p:sp>
          </mc:Choice>
          <mc:Fallback xmlns="">
            <p:sp>
              <p:nvSpPr>
                <p:cNvPr id="54" name="楕円 53">
                  <a:extLst>
                    <a:ext uri="{FF2B5EF4-FFF2-40B4-BE49-F238E27FC236}">
                      <a16:creationId xmlns:a16="http://schemas.microsoft.com/office/drawing/2014/main" id="{99A89875-18D5-4DBD-86F6-0D31532DCD1E}"/>
                    </a:ext>
                  </a:extLst>
                </p:cNvPr>
                <p:cNvSpPr>
                  <a:spLocks noRot="1" noChangeAspect="1" noMove="1" noResize="1" noEditPoints="1" noAdjustHandles="1" noChangeArrowheads="1" noChangeShapeType="1" noTextEdit="1"/>
                </p:cNvSpPr>
                <p:nvPr/>
              </p:nvSpPr>
              <p:spPr>
                <a:xfrm>
                  <a:off x="874504" y="2693132"/>
                  <a:ext cx="604525" cy="604525"/>
                </a:xfrm>
                <a:prstGeom prst="ellipse">
                  <a:avLst/>
                </a:prstGeom>
                <a:blipFill>
                  <a:blip r:embed="rId3"/>
                  <a:stretch>
                    <a:fillRect/>
                  </a:stretch>
                </a:blipFill>
                <a:ln>
                  <a:solidFill>
                    <a:schemeClr val="tx1">
                      <a:lumMod val="85000"/>
                      <a:lumOff val="15000"/>
                    </a:schemeClr>
                  </a:solid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5" name="楕円 54">
                  <a:extLst>
                    <a:ext uri="{FF2B5EF4-FFF2-40B4-BE49-F238E27FC236}">
                      <a16:creationId xmlns:a16="http://schemas.microsoft.com/office/drawing/2014/main" id="{714AB3AF-531B-4BEB-92F7-510241AE210C}"/>
                    </a:ext>
                  </a:extLst>
                </p:cNvPr>
                <p:cNvSpPr/>
                <p:nvPr/>
              </p:nvSpPr>
              <p:spPr>
                <a:xfrm>
                  <a:off x="3122010" y="2734798"/>
                  <a:ext cx="604525" cy="604525"/>
                </a:xfrm>
                <a:prstGeom prst="ellipse">
                  <a:avLst/>
                </a:prstGeom>
                <a:solidFill>
                  <a:schemeClr val="bg1"/>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dist"/>
                  <a14:m>
                    <m:oMathPara xmlns:m="http://schemas.openxmlformats.org/officeDocument/2006/math">
                      <m:oMathParaPr>
                        <m:jc m:val="center"/>
                      </m:oMathParaPr>
                      <m:oMath xmlns:m="http://schemas.openxmlformats.org/officeDocument/2006/math">
                        <m:sSub>
                          <m:sSubPr>
                            <m:ctrlPr>
                              <a:rPr kumimoji="1" lang="en-US" altLang="ja-JP" i="1" dirty="0" smtClean="0">
                                <a:solidFill>
                                  <a:schemeClr val="tx1"/>
                                </a:solidFill>
                                <a:latin typeface="Cambria Math" panose="02040503050406030204" pitchFamily="18" charset="0"/>
                              </a:rPr>
                            </m:ctrlPr>
                          </m:sSubPr>
                          <m:e>
                            <m:r>
                              <a:rPr kumimoji="1" lang="en-US" altLang="ja-JP" i="1" dirty="0">
                                <a:solidFill>
                                  <a:schemeClr val="tx1"/>
                                </a:solidFill>
                                <a:latin typeface="Cambria Math" panose="02040503050406030204" pitchFamily="18" charset="0"/>
                              </a:rPr>
                              <m:t>𝑥</m:t>
                            </m:r>
                          </m:e>
                          <m:sub>
                            <m:r>
                              <a:rPr kumimoji="1" lang="en-US" altLang="ja-JP" b="0" i="1" dirty="0" smtClean="0">
                                <a:solidFill>
                                  <a:schemeClr val="tx1"/>
                                </a:solidFill>
                                <a:latin typeface="Cambria Math" panose="02040503050406030204" pitchFamily="18" charset="0"/>
                              </a:rPr>
                              <m:t>3</m:t>
                            </m:r>
                          </m:sub>
                        </m:sSub>
                      </m:oMath>
                    </m:oMathPara>
                  </a14:m>
                  <a:endParaRPr kumimoji="1" lang="ja-JP" altLang="en-US" sz="2400" dirty="0"/>
                </a:p>
              </p:txBody>
            </p:sp>
          </mc:Choice>
          <mc:Fallback xmlns="">
            <p:sp>
              <p:nvSpPr>
                <p:cNvPr id="55" name="楕円 54">
                  <a:extLst>
                    <a:ext uri="{FF2B5EF4-FFF2-40B4-BE49-F238E27FC236}">
                      <a16:creationId xmlns:a16="http://schemas.microsoft.com/office/drawing/2014/main" id="{714AB3AF-531B-4BEB-92F7-510241AE210C}"/>
                    </a:ext>
                  </a:extLst>
                </p:cNvPr>
                <p:cNvSpPr>
                  <a:spLocks noRot="1" noChangeAspect="1" noMove="1" noResize="1" noEditPoints="1" noAdjustHandles="1" noChangeArrowheads="1" noChangeShapeType="1" noTextEdit="1"/>
                </p:cNvSpPr>
                <p:nvPr/>
              </p:nvSpPr>
              <p:spPr>
                <a:xfrm>
                  <a:off x="3122010" y="2734798"/>
                  <a:ext cx="604525" cy="604525"/>
                </a:xfrm>
                <a:prstGeom prst="ellipse">
                  <a:avLst/>
                </a:prstGeom>
                <a:blipFill>
                  <a:blip r:embed="rId4"/>
                  <a:stretch>
                    <a:fillRect/>
                  </a:stretch>
                </a:blipFill>
                <a:ln>
                  <a:solidFill>
                    <a:schemeClr val="tx1">
                      <a:lumMod val="85000"/>
                      <a:lumOff val="15000"/>
                    </a:schemeClr>
                  </a:solid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6" name="楕円 55">
                  <a:extLst>
                    <a:ext uri="{FF2B5EF4-FFF2-40B4-BE49-F238E27FC236}">
                      <a16:creationId xmlns:a16="http://schemas.microsoft.com/office/drawing/2014/main" id="{C0F9038B-6884-427C-90A6-67D69EC480B0}"/>
                    </a:ext>
                  </a:extLst>
                </p:cNvPr>
                <p:cNvSpPr/>
                <p:nvPr/>
              </p:nvSpPr>
              <p:spPr>
                <a:xfrm>
                  <a:off x="1998257" y="2713965"/>
                  <a:ext cx="604525" cy="604525"/>
                </a:xfrm>
                <a:prstGeom prst="ellipse">
                  <a:avLst/>
                </a:prstGeom>
                <a:solidFill>
                  <a:schemeClr val="bg1"/>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dist"/>
                  <a14:m>
                    <m:oMathPara xmlns:m="http://schemas.openxmlformats.org/officeDocument/2006/math">
                      <m:oMathParaPr>
                        <m:jc m:val="center"/>
                      </m:oMathParaPr>
                      <m:oMath xmlns:m="http://schemas.openxmlformats.org/officeDocument/2006/math">
                        <m:sSub>
                          <m:sSubPr>
                            <m:ctrlPr>
                              <a:rPr kumimoji="1" lang="en-US" altLang="ja-JP" i="1" dirty="0" smtClean="0">
                                <a:solidFill>
                                  <a:schemeClr val="tx1"/>
                                </a:solidFill>
                                <a:latin typeface="Cambria Math" panose="02040503050406030204" pitchFamily="18" charset="0"/>
                              </a:rPr>
                            </m:ctrlPr>
                          </m:sSubPr>
                          <m:e>
                            <m:r>
                              <a:rPr kumimoji="1" lang="en-US" altLang="ja-JP" i="1" dirty="0">
                                <a:solidFill>
                                  <a:schemeClr val="tx1"/>
                                </a:solidFill>
                                <a:latin typeface="Cambria Math" panose="02040503050406030204" pitchFamily="18" charset="0"/>
                              </a:rPr>
                              <m:t>𝑥</m:t>
                            </m:r>
                          </m:e>
                          <m:sub>
                            <m:r>
                              <a:rPr kumimoji="1" lang="en-US" altLang="ja-JP" b="0" i="1" dirty="0" smtClean="0">
                                <a:solidFill>
                                  <a:schemeClr val="tx1"/>
                                </a:solidFill>
                                <a:latin typeface="Cambria Math" panose="02040503050406030204" pitchFamily="18" charset="0"/>
                              </a:rPr>
                              <m:t>2</m:t>
                            </m:r>
                          </m:sub>
                        </m:sSub>
                      </m:oMath>
                    </m:oMathPara>
                  </a14:m>
                  <a:endParaRPr kumimoji="1" lang="ja-JP" altLang="en-US" sz="2400" dirty="0"/>
                </a:p>
              </p:txBody>
            </p:sp>
          </mc:Choice>
          <mc:Fallback xmlns="">
            <p:sp>
              <p:nvSpPr>
                <p:cNvPr id="56" name="楕円 55">
                  <a:extLst>
                    <a:ext uri="{FF2B5EF4-FFF2-40B4-BE49-F238E27FC236}">
                      <a16:creationId xmlns:a16="http://schemas.microsoft.com/office/drawing/2014/main" id="{C0F9038B-6884-427C-90A6-67D69EC480B0}"/>
                    </a:ext>
                  </a:extLst>
                </p:cNvPr>
                <p:cNvSpPr>
                  <a:spLocks noRot="1" noChangeAspect="1" noMove="1" noResize="1" noEditPoints="1" noAdjustHandles="1" noChangeArrowheads="1" noChangeShapeType="1" noTextEdit="1"/>
                </p:cNvSpPr>
                <p:nvPr/>
              </p:nvSpPr>
              <p:spPr>
                <a:xfrm>
                  <a:off x="1998257" y="2713965"/>
                  <a:ext cx="604525" cy="604525"/>
                </a:xfrm>
                <a:prstGeom prst="ellipse">
                  <a:avLst/>
                </a:prstGeom>
                <a:blipFill>
                  <a:blip r:embed="rId5"/>
                  <a:stretch>
                    <a:fillRect/>
                  </a:stretch>
                </a:blipFill>
                <a:ln>
                  <a:solidFill>
                    <a:schemeClr val="tx1">
                      <a:lumMod val="85000"/>
                      <a:lumOff val="15000"/>
                    </a:schemeClr>
                  </a:solid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7" name="楕円 56">
                  <a:extLst>
                    <a:ext uri="{FF2B5EF4-FFF2-40B4-BE49-F238E27FC236}">
                      <a16:creationId xmlns:a16="http://schemas.microsoft.com/office/drawing/2014/main" id="{7233F114-0598-48AA-8A27-F2D48A8F9104}"/>
                    </a:ext>
                  </a:extLst>
                </p:cNvPr>
                <p:cNvSpPr/>
                <p:nvPr/>
              </p:nvSpPr>
              <p:spPr>
                <a:xfrm>
                  <a:off x="6611702" y="2755631"/>
                  <a:ext cx="604525" cy="604525"/>
                </a:xfrm>
                <a:prstGeom prst="ellipse">
                  <a:avLst/>
                </a:prstGeom>
                <a:solidFill>
                  <a:schemeClr val="bg1"/>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dist"/>
                  <a14:m>
                    <m:oMathPara xmlns:m="http://schemas.openxmlformats.org/officeDocument/2006/math">
                      <m:oMathParaPr>
                        <m:jc m:val="left"/>
                      </m:oMathParaPr>
                      <m:oMath xmlns:m="http://schemas.openxmlformats.org/officeDocument/2006/math">
                        <m:sSub>
                          <m:sSubPr>
                            <m:ctrlPr>
                              <a:rPr kumimoji="1" lang="en-US" altLang="ja-JP" i="1" dirty="0" smtClean="0">
                                <a:solidFill>
                                  <a:schemeClr val="tx1"/>
                                </a:solidFill>
                                <a:latin typeface="Cambria Math" panose="02040503050406030204" pitchFamily="18" charset="0"/>
                              </a:rPr>
                            </m:ctrlPr>
                          </m:sSubPr>
                          <m:e>
                            <m:r>
                              <a:rPr kumimoji="1" lang="en-US" altLang="ja-JP" i="1" dirty="0">
                                <a:solidFill>
                                  <a:schemeClr val="tx1"/>
                                </a:solidFill>
                                <a:latin typeface="Cambria Math" panose="02040503050406030204" pitchFamily="18" charset="0"/>
                              </a:rPr>
                              <m:t>𝑥</m:t>
                            </m:r>
                          </m:e>
                          <m:sub>
                            <m:r>
                              <a:rPr kumimoji="1" lang="en-US" altLang="ja-JP" b="0" i="1" dirty="0" smtClean="0">
                                <a:solidFill>
                                  <a:schemeClr val="tx1"/>
                                </a:solidFill>
                                <a:latin typeface="Cambria Math" panose="02040503050406030204" pitchFamily="18" charset="0"/>
                              </a:rPr>
                              <m:t>𝑛</m:t>
                            </m:r>
                          </m:sub>
                        </m:sSub>
                      </m:oMath>
                    </m:oMathPara>
                  </a14:m>
                  <a:endParaRPr kumimoji="1" lang="ja-JP" altLang="en-US" dirty="0"/>
                </a:p>
              </p:txBody>
            </p:sp>
          </mc:Choice>
          <mc:Fallback xmlns="">
            <p:sp>
              <p:nvSpPr>
                <p:cNvPr id="57" name="楕円 56">
                  <a:extLst>
                    <a:ext uri="{FF2B5EF4-FFF2-40B4-BE49-F238E27FC236}">
                      <a16:creationId xmlns:a16="http://schemas.microsoft.com/office/drawing/2014/main" id="{7233F114-0598-48AA-8A27-F2D48A8F9104}"/>
                    </a:ext>
                  </a:extLst>
                </p:cNvPr>
                <p:cNvSpPr>
                  <a:spLocks noRot="1" noChangeAspect="1" noMove="1" noResize="1" noEditPoints="1" noAdjustHandles="1" noChangeArrowheads="1" noChangeShapeType="1" noTextEdit="1"/>
                </p:cNvSpPr>
                <p:nvPr/>
              </p:nvSpPr>
              <p:spPr>
                <a:xfrm>
                  <a:off x="6611702" y="2755631"/>
                  <a:ext cx="604525" cy="604525"/>
                </a:xfrm>
                <a:prstGeom prst="ellipse">
                  <a:avLst/>
                </a:prstGeom>
                <a:blipFill>
                  <a:blip r:embed="rId6"/>
                  <a:stretch>
                    <a:fillRect/>
                  </a:stretch>
                </a:blipFill>
                <a:ln>
                  <a:solidFill>
                    <a:schemeClr val="tx1">
                      <a:lumMod val="85000"/>
                      <a:lumOff val="15000"/>
                    </a:schemeClr>
                  </a:solidFill>
                </a:ln>
              </p:spPr>
              <p:txBody>
                <a:bodyPr/>
                <a:lstStyle/>
                <a:p>
                  <a:r>
                    <a:rPr lang="ja-JP" altLang="en-US">
                      <a:noFill/>
                    </a:rPr>
                    <a:t> </a:t>
                  </a:r>
                </a:p>
              </p:txBody>
            </p:sp>
          </mc:Fallback>
        </mc:AlternateContent>
        <p:grpSp>
          <p:nvGrpSpPr>
            <p:cNvPr id="58" name="グループ化 57">
              <a:extLst>
                <a:ext uri="{FF2B5EF4-FFF2-40B4-BE49-F238E27FC236}">
                  <a16:creationId xmlns:a16="http://schemas.microsoft.com/office/drawing/2014/main" id="{B98B9A04-56E7-4448-8081-947F3E2A35CA}"/>
                </a:ext>
              </a:extLst>
            </p:cNvPr>
            <p:cNvGrpSpPr/>
            <p:nvPr/>
          </p:nvGrpSpPr>
          <p:grpSpPr>
            <a:xfrm>
              <a:off x="1212857" y="3795667"/>
              <a:ext cx="1110411" cy="1603999"/>
              <a:chOff x="7572180" y="1548354"/>
              <a:chExt cx="628249" cy="907511"/>
            </a:xfrm>
          </p:grpSpPr>
          <p:sp>
            <p:nvSpPr>
              <p:cNvPr id="114" name="楕円 113">
                <a:extLst>
                  <a:ext uri="{FF2B5EF4-FFF2-40B4-BE49-F238E27FC236}">
                    <a16:creationId xmlns:a16="http://schemas.microsoft.com/office/drawing/2014/main" id="{A0FE74F3-F34A-4BD0-BF98-5CDAD1D15EC2}"/>
                  </a:ext>
                </a:extLst>
              </p:cNvPr>
              <p:cNvSpPr/>
              <p:nvPr/>
            </p:nvSpPr>
            <p:spPr>
              <a:xfrm>
                <a:off x="7879461" y="1548354"/>
                <a:ext cx="181503" cy="181503"/>
              </a:xfrm>
              <a:prstGeom prst="ellipse">
                <a:avLst/>
              </a:prstGeom>
              <a:solidFill>
                <a:srgbClr val="FFC000"/>
              </a:solidFill>
              <a:ln>
                <a:noFill/>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dirty="0">
                  <a:solidFill>
                    <a:schemeClr val="tx1"/>
                  </a:solidFill>
                </a:endParaRPr>
              </a:p>
            </p:txBody>
          </p:sp>
          <p:grpSp>
            <p:nvGrpSpPr>
              <p:cNvPr id="115" name="グループ化 114">
                <a:extLst>
                  <a:ext uri="{FF2B5EF4-FFF2-40B4-BE49-F238E27FC236}">
                    <a16:creationId xmlns:a16="http://schemas.microsoft.com/office/drawing/2014/main" id="{26BC5DDA-7E72-4962-991F-29D226A88E74}"/>
                  </a:ext>
                </a:extLst>
              </p:cNvPr>
              <p:cNvGrpSpPr/>
              <p:nvPr/>
            </p:nvGrpSpPr>
            <p:grpSpPr>
              <a:xfrm>
                <a:off x="7739995" y="1911360"/>
                <a:ext cx="460434" cy="181503"/>
                <a:chOff x="7741816" y="1911360"/>
                <a:chExt cx="460434" cy="181503"/>
              </a:xfrm>
            </p:grpSpPr>
            <p:sp>
              <p:nvSpPr>
                <p:cNvPr id="123" name="楕円 122">
                  <a:extLst>
                    <a:ext uri="{FF2B5EF4-FFF2-40B4-BE49-F238E27FC236}">
                      <a16:creationId xmlns:a16="http://schemas.microsoft.com/office/drawing/2014/main" id="{AAAD9855-E79A-4424-853D-EFA611406F69}"/>
                    </a:ext>
                  </a:extLst>
                </p:cNvPr>
                <p:cNvSpPr/>
                <p:nvPr/>
              </p:nvSpPr>
              <p:spPr>
                <a:xfrm>
                  <a:off x="7741816" y="1911360"/>
                  <a:ext cx="181503" cy="181503"/>
                </a:xfrm>
                <a:prstGeom prst="ellipse">
                  <a:avLst/>
                </a:prstGeom>
                <a:solidFill>
                  <a:srgbClr val="FFC000"/>
                </a:solidFill>
                <a:ln>
                  <a:noFill/>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dirty="0">
                    <a:solidFill>
                      <a:schemeClr val="tx1"/>
                    </a:solidFill>
                  </a:endParaRPr>
                </a:p>
              </p:txBody>
            </p:sp>
            <p:sp>
              <p:nvSpPr>
                <p:cNvPr id="124" name="楕円 123">
                  <a:extLst>
                    <a:ext uri="{FF2B5EF4-FFF2-40B4-BE49-F238E27FC236}">
                      <a16:creationId xmlns:a16="http://schemas.microsoft.com/office/drawing/2014/main" id="{95B12D6C-19AB-41D5-BFED-B5242362C570}"/>
                    </a:ext>
                  </a:extLst>
                </p:cNvPr>
                <p:cNvSpPr/>
                <p:nvPr/>
              </p:nvSpPr>
              <p:spPr>
                <a:xfrm>
                  <a:off x="8020747" y="1911360"/>
                  <a:ext cx="181503" cy="181503"/>
                </a:xfrm>
                <a:prstGeom prst="ellipse">
                  <a:avLst/>
                </a:prstGeom>
                <a:solidFill>
                  <a:srgbClr val="FFC000"/>
                </a:solidFill>
                <a:ln>
                  <a:noFill/>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dirty="0">
                    <a:solidFill>
                      <a:schemeClr val="tx1"/>
                    </a:solidFill>
                  </a:endParaRPr>
                </a:p>
              </p:txBody>
            </p:sp>
          </p:grpSp>
          <p:grpSp>
            <p:nvGrpSpPr>
              <p:cNvPr id="116" name="グループ化 115">
                <a:extLst>
                  <a:ext uri="{FF2B5EF4-FFF2-40B4-BE49-F238E27FC236}">
                    <a16:creationId xmlns:a16="http://schemas.microsoft.com/office/drawing/2014/main" id="{57B12B50-1E6C-44CB-B5D9-B492BA7A305C}"/>
                  </a:ext>
                </a:extLst>
              </p:cNvPr>
              <p:cNvGrpSpPr/>
              <p:nvPr/>
            </p:nvGrpSpPr>
            <p:grpSpPr>
              <a:xfrm>
                <a:off x="7572180" y="2274362"/>
                <a:ext cx="464076" cy="181503"/>
                <a:chOff x="7738174" y="2332684"/>
                <a:chExt cx="464076" cy="181503"/>
              </a:xfrm>
            </p:grpSpPr>
            <p:sp>
              <p:nvSpPr>
                <p:cNvPr id="121" name="楕円 120">
                  <a:extLst>
                    <a:ext uri="{FF2B5EF4-FFF2-40B4-BE49-F238E27FC236}">
                      <a16:creationId xmlns:a16="http://schemas.microsoft.com/office/drawing/2014/main" id="{0B7C594D-31E9-4377-8F1B-F8DF13B7935B}"/>
                    </a:ext>
                  </a:extLst>
                </p:cNvPr>
                <p:cNvSpPr/>
                <p:nvPr/>
              </p:nvSpPr>
              <p:spPr>
                <a:xfrm>
                  <a:off x="7738174" y="2332684"/>
                  <a:ext cx="181503" cy="181503"/>
                </a:xfrm>
                <a:prstGeom prst="ellipse">
                  <a:avLst/>
                </a:prstGeom>
                <a:solidFill>
                  <a:srgbClr val="FFC000"/>
                </a:solidFill>
                <a:ln>
                  <a:noFill/>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dirty="0">
                    <a:solidFill>
                      <a:schemeClr val="tx1"/>
                    </a:solidFill>
                  </a:endParaRPr>
                </a:p>
              </p:txBody>
            </p:sp>
            <p:sp>
              <p:nvSpPr>
                <p:cNvPr id="122" name="楕円 121">
                  <a:extLst>
                    <a:ext uri="{FF2B5EF4-FFF2-40B4-BE49-F238E27FC236}">
                      <a16:creationId xmlns:a16="http://schemas.microsoft.com/office/drawing/2014/main" id="{86AFD313-DCD9-4A2E-960A-67DF4B44FD25}"/>
                    </a:ext>
                  </a:extLst>
                </p:cNvPr>
                <p:cNvSpPr/>
                <p:nvPr/>
              </p:nvSpPr>
              <p:spPr>
                <a:xfrm>
                  <a:off x="8020747" y="2332684"/>
                  <a:ext cx="181503" cy="181503"/>
                </a:xfrm>
                <a:prstGeom prst="ellipse">
                  <a:avLst/>
                </a:prstGeom>
                <a:solidFill>
                  <a:srgbClr val="FFC000"/>
                </a:solidFill>
                <a:ln>
                  <a:noFill/>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dirty="0">
                    <a:solidFill>
                      <a:schemeClr val="tx1"/>
                    </a:solidFill>
                  </a:endParaRPr>
                </a:p>
              </p:txBody>
            </p:sp>
          </p:grpSp>
          <p:cxnSp>
            <p:nvCxnSpPr>
              <p:cNvPr id="117" name="直線コネクタ 116">
                <a:extLst>
                  <a:ext uri="{FF2B5EF4-FFF2-40B4-BE49-F238E27FC236}">
                    <a16:creationId xmlns:a16="http://schemas.microsoft.com/office/drawing/2014/main" id="{5ECCD75E-F8F1-42FE-AD85-D55C328213D1}"/>
                  </a:ext>
                </a:extLst>
              </p:cNvPr>
              <p:cNvCxnSpPr>
                <a:cxnSpLocks/>
                <a:stCxn id="114" idx="4"/>
                <a:endCxn id="123" idx="0"/>
              </p:cNvCxnSpPr>
              <p:nvPr/>
            </p:nvCxnSpPr>
            <p:spPr>
              <a:xfrm flipH="1">
                <a:off x="7830747" y="1729857"/>
                <a:ext cx="139466" cy="181503"/>
              </a:xfrm>
              <a:prstGeom prst="line">
                <a:avLst/>
              </a:prstGeom>
              <a:ln w="12700">
                <a:solidFill>
                  <a:srgbClr val="FFC000"/>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18" name="直線コネクタ 117">
                <a:extLst>
                  <a:ext uri="{FF2B5EF4-FFF2-40B4-BE49-F238E27FC236}">
                    <a16:creationId xmlns:a16="http://schemas.microsoft.com/office/drawing/2014/main" id="{2589A60A-D936-4DBD-9171-A79EF1A7930A}"/>
                  </a:ext>
                </a:extLst>
              </p:cNvPr>
              <p:cNvCxnSpPr>
                <a:cxnSpLocks/>
                <a:stCxn id="123" idx="4"/>
                <a:endCxn id="121" idx="0"/>
              </p:cNvCxnSpPr>
              <p:nvPr/>
            </p:nvCxnSpPr>
            <p:spPr>
              <a:xfrm flipH="1">
                <a:off x="7662932" y="2092863"/>
                <a:ext cx="167815" cy="181499"/>
              </a:xfrm>
              <a:prstGeom prst="line">
                <a:avLst/>
              </a:prstGeom>
              <a:ln w="12700">
                <a:solidFill>
                  <a:srgbClr val="FFC000"/>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19" name="直線コネクタ 118">
                <a:extLst>
                  <a:ext uri="{FF2B5EF4-FFF2-40B4-BE49-F238E27FC236}">
                    <a16:creationId xmlns:a16="http://schemas.microsoft.com/office/drawing/2014/main" id="{8B8D5C63-76AF-4510-9E36-BE17607C3B9B}"/>
                  </a:ext>
                </a:extLst>
              </p:cNvPr>
              <p:cNvCxnSpPr>
                <a:cxnSpLocks/>
                <a:stCxn id="123" idx="4"/>
                <a:endCxn id="122" idx="0"/>
              </p:cNvCxnSpPr>
              <p:nvPr/>
            </p:nvCxnSpPr>
            <p:spPr>
              <a:xfrm>
                <a:off x="7830747" y="2092863"/>
                <a:ext cx="114758" cy="181499"/>
              </a:xfrm>
              <a:prstGeom prst="line">
                <a:avLst/>
              </a:prstGeom>
              <a:ln w="12700">
                <a:solidFill>
                  <a:srgbClr val="FFC000"/>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20" name="直線コネクタ 119">
                <a:extLst>
                  <a:ext uri="{FF2B5EF4-FFF2-40B4-BE49-F238E27FC236}">
                    <a16:creationId xmlns:a16="http://schemas.microsoft.com/office/drawing/2014/main" id="{853284E4-037D-48AB-8211-63EA83B35567}"/>
                  </a:ext>
                </a:extLst>
              </p:cNvPr>
              <p:cNvCxnSpPr>
                <a:cxnSpLocks/>
                <a:stCxn id="114" idx="4"/>
                <a:endCxn id="124" idx="0"/>
              </p:cNvCxnSpPr>
              <p:nvPr/>
            </p:nvCxnSpPr>
            <p:spPr>
              <a:xfrm>
                <a:off x="7970213" y="1729857"/>
                <a:ext cx="139465" cy="181503"/>
              </a:xfrm>
              <a:prstGeom prst="line">
                <a:avLst/>
              </a:prstGeom>
              <a:ln w="12700">
                <a:solidFill>
                  <a:srgbClr val="FFC000"/>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grpSp>
        <p:cxnSp>
          <p:nvCxnSpPr>
            <p:cNvPr id="59" name="直線コネクタ 58">
              <a:extLst>
                <a:ext uri="{FF2B5EF4-FFF2-40B4-BE49-F238E27FC236}">
                  <a16:creationId xmlns:a16="http://schemas.microsoft.com/office/drawing/2014/main" id="{9E0F01C4-780D-4967-AC0F-0E962920DB82}"/>
                </a:ext>
              </a:extLst>
            </p:cNvPr>
            <p:cNvCxnSpPr>
              <a:cxnSpLocks/>
            </p:cNvCxnSpPr>
            <p:nvPr/>
          </p:nvCxnSpPr>
          <p:spPr>
            <a:xfrm>
              <a:off x="5415296" y="3016227"/>
              <a:ext cx="455118" cy="0"/>
            </a:xfrm>
            <a:prstGeom prst="line">
              <a:avLst/>
            </a:prstGeom>
            <a:ln w="19050">
              <a:solidFill>
                <a:schemeClr val="tx1"/>
              </a:solidFill>
              <a:prstDash val="sysDot"/>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60" name="直線コネクタ 59">
              <a:extLst>
                <a:ext uri="{FF2B5EF4-FFF2-40B4-BE49-F238E27FC236}">
                  <a16:creationId xmlns:a16="http://schemas.microsoft.com/office/drawing/2014/main" id="{BFFAD4F0-BC9D-4CD4-87EB-69B2F71EF3EE}"/>
                </a:ext>
              </a:extLst>
            </p:cNvPr>
            <p:cNvCxnSpPr>
              <a:cxnSpLocks/>
              <a:stCxn id="103" idx="4"/>
              <a:endCxn id="110" idx="0"/>
            </p:cNvCxnSpPr>
            <p:nvPr/>
          </p:nvCxnSpPr>
          <p:spPr>
            <a:xfrm>
              <a:off x="3766037" y="4116470"/>
              <a:ext cx="451048" cy="320801"/>
            </a:xfrm>
            <a:prstGeom prst="line">
              <a:avLst/>
            </a:prstGeom>
            <a:solidFill>
              <a:schemeClr val="accent6"/>
            </a:solidFill>
            <a:ln w="12700">
              <a:solidFill>
                <a:schemeClr val="accent6"/>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61" name="直線コネクタ 60">
              <a:extLst>
                <a:ext uri="{FF2B5EF4-FFF2-40B4-BE49-F238E27FC236}">
                  <a16:creationId xmlns:a16="http://schemas.microsoft.com/office/drawing/2014/main" id="{8242ADE8-4D25-4F03-A775-D99C7E958BB0}"/>
                </a:ext>
              </a:extLst>
            </p:cNvPr>
            <p:cNvCxnSpPr>
              <a:cxnSpLocks/>
              <a:stCxn id="110" idx="4"/>
              <a:endCxn id="112" idx="0"/>
            </p:cNvCxnSpPr>
            <p:nvPr/>
          </p:nvCxnSpPr>
          <p:spPr>
            <a:xfrm>
              <a:off x="4217085" y="4758072"/>
              <a:ext cx="249719" cy="320794"/>
            </a:xfrm>
            <a:prstGeom prst="line">
              <a:avLst/>
            </a:prstGeom>
            <a:solidFill>
              <a:schemeClr val="accent6"/>
            </a:solidFill>
            <a:ln w="12700">
              <a:solidFill>
                <a:schemeClr val="accent6"/>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62" name="直線コネクタ 61">
              <a:extLst>
                <a:ext uri="{FF2B5EF4-FFF2-40B4-BE49-F238E27FC236}">
                  <a16:creationId xmlns:a16="http://schemas.microsoft.com/office/drawing/2014/main" id="{46699D22-F6D6-4241-9C0B-D925738327F2}"/>
                </a:ext>
              </a:extLst>
            </p:cNvPr>
            <p:cNvCxnSpPr>
              <a:cxnSpLocks/>
              <a:stCxn id="110" idx="4"/>
              <a:endCxn id="113" idx="0"/>
            </p:cNvCxnSpPr>
            <p:nvPr/>
          </p:nvCxnSpPr>
          <p:spPr>
            <a:xfrm flipH="1">
              <a:off x="3967365" y="4758072"/>
              <a:ext cx="249720" cy="320794"/>
            </a:xfrm>
            <a:prstGeom prst="line">
              <a:avLst/>
            </a:prstGeom>
            <a:solidFill>
              <a:schemeClr val="accent6"/>
            </a:solidFill>
            <a:ln w="12700">
              <a:solidFill>
                <a:schemeClr val="accent6"/>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64" name="直線コネクタ 63">
              <a:extLst>
                <a:ext uri="{FF2B5EF4-FFF2-40B4-BE49-F238E27FC236}">
                  <a16:creationId xmlns:a16="http://schemas.microsoft.com/office/drawing/2014/main" id="{590D6ABC-36BC-4EF9-A397-E1DA3F35EF88}"/>
                </a:ext>
              </a:extLst>
            </p:cNvPr>
            <p:cNvCxnSpPr>
              <a:cxnSpLocks/>
              <a:stCxn id="103" idx="4"/>
              <a:endCxn id="106" idx="0"/>
            </p:cNvCxnSpPr>
            <p:nvPr/>
          </p:nvCxnSpPr>
          <p:spPr>
            <a:xfrm flipH="1">
              <a:off x="3314991" y="4116470"/>
              <a:ext cx="451046" cy="320801"/>
            </a:xfrm>
            <a:prstGeom prst="line">
              <a:avLst/>
            </a:prstGeom>
            <a:solidFill>
              <a:schemeClr val="accent6"/>
            </a:solidFill>
            <a:ln w="12700">
              <a:solidFill>
                <a:schemeClr val="accent6"/>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grpSp>
          <p:nvGrpSpPr>
            <p:cNvPr id="65" name="グループ化 64">
              <a:extLst>
                <a:ext uri="{FF2B5EF4-FFF2-40B4-BE49-F238E27FC236}">
                  <a16:creationId xmlns:a16="http://schemas.microsoft.com/office/drawing/2014/main" id="{8184BA6C-C925-4EE5-AD15-DF44AF5D8116}"/>
                </a:ext>
              </a:extLst>
            </p:cNvPr>
            <p:cNvGrpSpPr/>
            <p:nvPr/>
          </p:nvGrpSpPr>
          <p:grpSpPr>
            <a:xfrm>
              <a:off x="2904871" y="3795669"/>
              <a:ext cx="1722334" cy="1603998"/>
              <a:chOff x="8018926" y="2145861"/>
              <a:chExt cx="974463" cy="907511"/>
            </a:xfrm>
          </p:grpSpPr>
          <p:sp>
            <p:nvSpPr>
              <p:cNvPr id="103" name="楕円 102">
                <a:extLst>
                  <a:ext uri="{FF2B5EF4-FFF2-40B4-BE49-F238E27FC236}">
                    <a16:creationId xmlns:a16="http://schemas.microsoft.com/office/drawing/2014/main" id="{38A936F1-295D-42CF-81E2-E3126BE96B8B}"/>
                  </a:ext>
                </a:extLst>
              </p:cNvPr>
              <p:cNvSpPr/>
              <p:nvPr/>
            </p:nvSpPr>
            <p:spPr>
              <a:xfrm flipH="1">
                <a:off x="8415406" y="2145861"/>
                <a:ext cx="181503" cy="181503"/>
              </a:xfrm>
              <a:prstGeom prst="ellipse">
                <a:avLst/>
              </a:prstGeom>
              <a:solidFill>
                <a:schemeClr val="accent6"/>
              </a:solidFill>
              <a:ln>
                <a:noFill/>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dirty="0">
                  <a:solidFill>
                    <a:schemeClr val="tx1"/>
                  </a:solidFill>
                </a:endParaRPr>
              </a:p>
            </p:txBody>
          </p:sp>
          <p:grpSp>
            <p:nvGrpSpPr>
              <p:cNvPr id="104" name="グループ化 103">
                <a:extLst>
                  <a:ext uri="{FF2B5EF4-FFF2-40B4-BE49-F238E27FC236}">
                    <a16:creationId xmlns:a16="http://schemas.microsoft.com/office/drawing/2014/main" id="{1249C4F8-2804-441A-99D1-6BB781B3FD21}"/>
                  </a:ext>
                </a:extLst>
              </p:cNvPr>
              <p:cNvGrpSpPr/>
              <p:nvPr/>
            </p:nvGrpSpPr>
            <p:grpSpPr>
              <a:xfrm>
                <a:off x="8529313" y="2508867"/>
                <a:ext cx="464076" cy="544505"/>
                <a:chOff x="8529313" y="2508867"/>
                <a:chExt cx="464076" cy="544505"/>
              </a:xfrm>
            </p:grpSpPr>
            <p:sp>
              <p:nvSpPr>
                <p:cNvPr id="110" name="楕円 109">
                  <a:extLst>
                    <a:ext uri="{FF2B5EF4-FFF2-40B4-BE49-F238E27FC236}">
                      <a16:creationId xmlns:a16="http://schemas.microsoft.com/office/drawing/2014/main" id="{1C2A8F32-0BF3-43C1-A2BC-357A7D8A2D2C}"/>
                    </a:ext>
                  </a:extLst>
                </p:cNvPr>
                <p:cNvSpPr/>
                <p:nvPr/>
              </p:nvSpPr>
              <p:spPr>
                <a:xfrm flipH="1">
                  <a:off x="8670600" y="2508867"/>
                  <a:ext cx="181503" cy="181503"/>
                </a:xfrm>
                <a:prstGeom prst="ellipse">
                  <a:avLst/>
                </a:prstGeom>
                <a:solidFill>
                  <a:schemeClr val="accent6"/>
                </a:solidFill>
                <a:ln>
                  <a:noFill/>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dirty="0">
                    <a:solidFill>
                      <a:schemeClr val="tx1"/>
                    </a:solidFill>
                  </a:endParaRPr>
                </a:p>
              </p:txBody>
            </p:sp>
            <p:grpSp>
              <p:nvGrpSpPr>
                <p:cNvPr id="111" name="グループ化 110">
                  <a:extLst>
                    <a:ext uri="{FF2B5EF4-FFF2-40B4-BE49-F238E27FC236}">
                      <a16:creationId xmlns:a16="http://schemas.microsoft.com/office/drawing/2014/main" id="{7AEEB2DE-EFC1-4361-8E24-86581D89F162}"/>
                    </a:ext>
                  </a:extLst>
                </p:cNvPr>
                <p:cNvGrpSpPr/>
                <p:nvPr/>
              </p:nvGrpSpPr>
              <p:grpSpPr>
                <a:xfrm flipH="1">
                  <a:off x="8529313" y="2871869"/>
                  <a:ext cx="464076" cy="181503"/>
                  <a:chOff x="7738174" y="2332684"/>
                  <a:chExt cx="464076" cy="181503"/>
                </a:xfrm>
                <a:solidFill>
                  <a:schemeClr val="accent6"/>
                </a:solidFill>
              </p:grpSpPr>
              <p:sp>
                <p:nvSpPr>
                  <p:cNvPr id="112" name="楕円 111">
                    <a:extLst>
                      <a:ext uri="{FF2B5EF4-FFF2-40B4-BE49-F238E27FC236}">
                        <a16:creationId xmlns:a16="http://schemas.microsoft.com/office/drawing/2014/main" id="{0808B9E5-F556-49A2-A655-338AA1D73088}"/>
                      </a:ext>
                    </a:extLst>
                  </p:cNvPr>
                  <p:cNvSpPr/>
                  <p:nvPr/>
                </p:nvSpPr>
                <p:spPr>
                  <a:xfrm>
                    <a:off x="7738174" y="2332684"/>
                    <a:ext cx="181503" cy="181503"/>
                  </a:xfrm>
                  <a:prstGeom prst="ellipse">
                    <a:avLst/>
                  </a:prstGeom>
                  <a:grpFill/>
                  <a:ln>
                    <a:noFill/>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dirty="0">
                      <a:solidFill>
                        <a:schemeClr val="tx1"/>
                      </a:solidFill>
                    </a:endParaRPr>
                  </a:p>
                </p:txBody>
              </p:sp>
              <p:sp>
                <p:nvSpPr>
                  <p:cNvPr id="113" name="楕円 112">
                    <a:extLst>
                      <a:ext uri="{FF2B5EF4-FFF2-40B4-BE49-F238E27FC236}">
                        <a16:creationId xmlns:a16="http://schemas.microsoft.com/office/drawing/2014/main" id="{C253119D-EF0E-4E00-9147-D30F03CE7BC6}"/>
                      </a:ext>
                    </a:extLst>
                  </p:cNvPr>
                  <p:cNvSpPr/>
                  <p:nvPr/>
                </p:nvSpPr>
                <p:spPr>
                  <a:xfrm>
                    <a:off x="8020747" y="2332684"/>
                    <a:ext cx="181503" cy="181503"/>
                  </a:xfrm>
                  <a:prstGeom prst="ellipse">
                    <a:avLst/>
                  </a:prstGeom>
                  <a:grpFill/>
                  <a:ln>
                    <a:noFill/>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dirty="0">
                      <a:solidFill>
                        <a:schemeClr val="tx1"/>
                      </a:solidFill>
                    </a:endParaRPr>
                  </a:p>
                </p:txBody>
              </p:sp>
            </p:grpSp>
          </p:grpSp>
          <p:grpSp>
            <p:nvGrpSpPr>
              <p:cNvPr id="105" name="グループ化 104">
                <a:extLst>
                  <a:ext uri="{FF2B5EF4-FFF2-40B4-BE49-F238E27FC236}">
                    <a16:creationId xmlns:a16="http://schemas.microsoft.com/office/drawing/2014/main" id="{552B5FFB-8CC6-4CB6-8C27-AAAC4E24B7FA}"/>
                  </a:ext>
                </a:extLst>
              </p:cNvPr>
              <p:cNvGrpSpPr/>
              <p:nvPr/>
            </p:nvGrpSpPr>
            <p:grpSpPr>
              <a:xfrm>
                <a:off x="8018926" y="2508867"/>
                <a:ext cx="464076" cy="544505"/>
                <a:chOff x="8018926" y="2508867"/>
                <a:chExt cx="464076" cy="544505"/>
              </a:xfrm>
            </p:grpSpPr>
            <p:sp>
              <p:nvSpPr>
                <p:cNvPr id="106" name="楕円 105">
                  <a:extLst>
                    <a:ext uri="{FF2B5EF4-FFF2-40B4-BE49-F238E27FC236}">
                      <a16:creationId xmlns:a16="http://schemas.microsoft.com/office/drawing/2014/main" id="{B80D7BD8-42C4-47DF-AC9D-242EA01CEF6F}"/>
                    </a:ext>
                  </a:extLst>
                </p:cNvPr>
                <p:cNvSpPr/>
                <p:nvPr/>
              </p:nvSpPr>
              <p:spPr>
                <a:xfrm flipH="1">
                  <a:off x="8160213" y="2508867"/>
                  <a:ext cx="181503" cy="181503"/>
                </a:xfrm>
                <a:prstGeom prst="ellipse">
                  <a:avLst/>
                </a:prstGeom>
                <a:solidFill>
                  <a:schemeClr val="accent6"/>
                </a:solidFill>
                <a:ln>
                  <a:noFill/>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dirty="0">
                    <a:solidFill>
                      <a:schemeClr val="tx1"/>
                    </a:solidFill>
                  </a:endParaRPr>
                </a:p>
              </p:txBody>
            </p:sp>
            <p:grpSp>
              <p:nvGrpSpPr>
                <p:cNvPr id="107" name="グループ化 106">
                  <a:extLst>
                    <a:ext uri="{FF2B5EF4-FFF2-40B4-BE49-F238E27FC236}">
                      <a16:creationId xmlns:a16="http://schemas.microsoft.com/office/drawing/2014/main" id="{78340859-26E6-4990-8D32-0061022F2381}"/>
                    </a:ext>
                  </a:extLst>
                </p:cNvPr>
                <p:cNvGrpSpPr/>
                <p:nvPr/>
              </p:nvGrpSpPr>
              <p:grpSpPr>
                <a:xfrm flipH="1">
                  <a:off x="8018926" y="2871869"/>
                  <a:ext cx="464076" cy="181503"/>
                  <a:chOff x="7738174" y="2332684"/>
                  <a:chExt cx="464076" cy="181503"/>
                </a:xfrm>
                <a:solidFill>
                  <a:schemeClr val="accent6"/>
                </a:solidFill>
              </p:grpSpPr>
              <p:sp>
                <p:nvSpPr>
                  <p:cNvPr id="108" name="楕円 107">
                    <a:extLst>
                      <a:ext uri="{FF2B5EF4-FFF2-40B4-BE49-F238E27FC236}">
                        <a16:creationId xmlns:a16="http://schemas.microsoft.com/office/drawing/2014/main" id="{FDDF9075-BD38-404B-A52C-8E69ACD61DD2}"/>
                      </a:ext>
                    </a:extLst>
                  </p:cNvPr>
                  <p:cNvSpPr/>
                  <p:nvPr/>
                </p:nvSpPr>
                <p:spPr>
                  <a:xfrm>
                    <a:off x="7738174" y="2332684"/>
                    <a:ext cx="181503" cy="181503"/>
                  </a:xfrm>
                  <a:prstGeom prst="ellipse">
                    <a:avLst/>
                  </a:prstGeom>
                  <a:grpFill/>
                  <a:ln>
                    <a:noFill/>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dirty="0">
                      <a:solidFill>
                        <a:schemeClr val="tx1"/>
                      </a:solidFill>
                    </a:endParaRPr>
                  </a:p>
                </p:txBody>
              </p:sp>
              <p:sp>
                <p:nvSpPr>
                  <p:cNvPr id="109" name="楕円 108">
                    <a:extLst>
                      <a:ext uri="{FF2B5EF4-FFF2-40B4-BE49-F238E27FC236}">
                        <a16:creationId xmlns:a16="http://schemas.microsoft.com/office/drawing/2014/main" id="{6CC44B74-FBE7-4CD4-AA30-BAE053663C74}"/>
                      </a:ext>
                    </a:extLst>
                  </p:cNvPr>
                  <p:cNvSpPr/>
                  <p:nvPr/>
                </p:nvSpPr>
                <p:spPr>
                  <a:xfrm>
                    <a:off x="8020747" y="2332684"/>
                    <a:ext cx="181503" cy="181503"/>
                  </a:xfrm>
                  <a:prstGeom prst="ellipse">
                    <a:avLst/>
                  </a:prstGeom>
                  <a:grpFill/>
                  <a:ln>
                    <a:noFill/>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dirty="0">
                      <a:solidFill>
                        <a:schemeClr val="tx1"/>
                      </a:solidFill>
                    </a:endParaRPr>
                  </a:p>
                </p:txBody>
              </p:sp>
            </p:grpSp>
          </p:grpSp>
        </p:grpSp>
        <p:cxnSp>
          <p:nvCxnSpPr>
            <p:cNvPr id="66" name="直線コネクタ 65">
              <a:extLst>
                <a:ext uri="{FF2B5EF4-FFF2-40B4-BE49-F238E27FC236}">
                  <a16:creationId xmlns:a16="http://schemas.microsoft.com/office/drawing/2014/main" id="{F3B849BF-EE5F-4C4A-A7D4-22C981D2EC0A}"/>
                </a:ext>
              </a:extLst>
            </p:cNvPr>
            <p:cNvCxnSpPr>
              <a:cxnSpLocks/>
              <a:stCxn id="106" idx="4"/>
              <a:endCxn id="108" idx="0"/>
            </p:cNvCxnSpPr>
            <p:nvPr/>
          </p:nvCxnSpPr>
          <p:spPr>
            <a:xfrm>
              <a:off x="3314991" y="4758072"/>
              <a:ext cx="249719" cy="320794"/>
            </a:xfrm>
            <a:prstGeom prst="line">
              <a:avLst/>
            </a:prstGeom>
            <a:solidFill>
              <a:schemeClr val="accent6"/>
            </a:solidFill>
            <a:ln w="12700">
              <a:solidFill>
                <a:schemeClr val="accent6"/>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67" name="直線コネクタ 66">
              <a:extLst>
                <a:ext uri="{FF2B5EF4-FFF2-40B4-BE49-F238E27FC236}">
                  <a16:creationId xmlns:a16="http://schemas.microsoft.com/office/drawing/2014/main" id="{93AB3C62-1885-479B-A1B3-0DA743147393}"/>
                </a:ext>
              </a:extLst>
            </p:cNvPr>
            <p:cNvCxnSpPr>
              <a:cxnSpLocks/>
              <a:stCxn id="106" idx="4"/>
              <a:endCxn id="109" idx="0"/>
            </p:cNvCxnSpPr>
            <p:nvPr/>
          </p:nvCxnSpPr>
          <p:spPr>
            <a:xfrm flipH="1">
              <a:off x="3065271" y="4758072"/>
              <a:ext cx="249720" cy="320794"/>
            </a:xfrm>
            <a:prstGeom prst="line">
              <a:avLst/>
            </a:prstGeom>
            <a:solidFill>
              <a:schemeClr val="accent6"/>
            </a:solidFill>
            <a:ln w="12700">
              <a:solidFill>
                <a:schemeClr val="accent6"/>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grpSp>
          <p:nvGrpSpPr>
            <p:cNvPr id="68" name="グループ化 67">
              <a:extLst>
                <a:ext uri="{FF2B5EF4-FFF2-40B4-BE49-F238E27FC236}">
                  <a16:creationId xmlns:a16="http://schemas.microsoft.com/office/drawing/2014/main" id="{EEE113A2-E25B-437C-8A52-5E7203D454BE}"/>
                </a:ext>
              </a:extLst>
            </p:cNvPr>
            <p:cNvGrpSpPr/>
            <p:nvPr/>
          </p:nvGrpSpPr>
          <p:grpSpPr>
            <a:xfrm flipH="1">
              <a:off x="5504773" y="3795667"/>
              <a:ext cx="1110411" cy="1603999"/>
              <a:chOff x="8541283" y="1601352"/>
              <a:chExt cx="628249" cy="907511"/>
            </a:xfrm>
          </p:grpSpPr>
          <p:sp>
            <p:nvSpPr>
              <p:cNvPr id="92" name="楕円 91">
                <a:extLst>
                  <a:ext uri="{FF2B5EF4-FFF2-40B4-BE49-F238E27FC236}">
                    <a16:creationId xmlns:a16="http://schemas.microsoft.com/office/drawing/2014/main" id="{4F78989C-F021-48E3-A730-CA2B55E10357}"/>
                  </a:ext>
                </a:extLst>
              </p:cNvPr>
              <p:cNvSpPr/>
              <p:nvPr/>
            </p:nvSpPr>
            <p:spPr>
              <a:xfrm>
                <a:off x="8848564" y="1601352"/>
                <a:ext cx="181503" cy="181503"/>
              </a:xfrm>
              <a:prstGeom prst="ellipse">
                <a:avLst/>
              </a:prstGeom>
              <a:solidFill>
                <a:srgbClr val="0070C0"/>
              </a:solidFill>
              <a:ln>
                <a:noFill/>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dirty="0">
                  <a:solidFill>
                    <a:schemeClr val="tx1"/>
                  </a:solidFill>
                </a:endParaRPr>
              </a:p>
            </p:txBody>
          </p:sp>
          <p:grpSp>
            <p:nvGrpSpPr>
              <p:cNvPr id="93" name="グループ化 92">
                <a:extLst>
                  <a:ext uri="{FF2B5EF4-FFF2-40B4-BE49-F238E27FC236}">
                    <a16:creationId xmlns:a16="http://schemas.microsoft.com/office/drawing/2014/main" id="{FF15713D-9DA6-4797-B4A1-6D4B3AF62023}"/>
                  </a:ext>
                </a:extLst>
              </p:cNvPr>
              <p:cNvGrpSpPr/>
              <p:nvPr/>
            </p:nvGrpSpPr>
            <p:grpSpPr>
              <a:xfrm>
                <a:off x="8709098" y="1964358"/>
                <a:ext cx="460434" cy="181503"/>
                <a:chOff x="7741816" y="1911360"/>
                <a:chExt cx="460434" cy="181503"/>
              </a:xfrm>
              <a:solidFill>
                <a:srgbClr val="0070C0"/>
              </a:solidFill>
            </p:grpSpPr>
            <p:sp>
              <p:nvSpPr>
                <p:cNvPr id="101" name="楕円 100">
                  <a:extLst>
                    <a:ext uri="{FF2B5EF4-FFF2-40B4-BE49-F238E27FC236}">
                      <a16:creationId xmlns:a16="http://schemas.microsoft.com/office/drawing/2014/main" id="{582DF9B7-479A-4716-9085-0281F9794818}"/>
                    </a:ext>
                  </a:extLst>
                </p:cNvPr>
                <p:cNvSpPr/>
                <p:nvPr/>
              </p:nvSpPr>
              <p:spPr>
                <a:xfrm>
                  <a:off x="7741816" y="1911360"/>
                  <a:ext cx="181503" cy="181503"/>
                </a:xfrm>
                <a:prstGeom prst="ellipse">
                  <a:avLst/>
                </a:prstGeom>
                <a:grpFill/>
                <a:ln>
                  <a:noFill/>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dirty="0">
                    <a:solidFill>
                      <a:schemeClr val="tx1"/>
                    </a:solidFill>
                  </a:endParaRPr>
                </a:p>
              </p:txBody>
            </p:sp>
            <p:sp>
              <p:nvSpPr>
                <p:cNvPr id="102" name="楕円 101">
                  <a:extLst>
                    <a:ext uri="{FF2B5EF4-FFF2-40B4-BE49-F238E27FC236}">
                      <a16:creationId xmlns:a16="http://schemas.microsoft.com/office/drawing/2014/main" id="{A5C2A8CF-B96F-4777-ADEA-3973D2361CEA}"/>
                    </a:ext>
                  </a:extLst>
                </p:cNvPr>
                <p:cNvSpPr/>
                <p:nvPr/>
              </p:nvSpPr>
              <p:spPr>
                <a:xfrm>
                  <a:off x="8020747" y="1911360"/>
                  <a:ext cx="181503" cy="181503"/>
                </a:xfrm>
                <a:prstGeom prst="ellipse">
                  <a:avLst/>
                </a:prstGeom>
                <a:grpFill/>
                <a:ln>
                  <a:noFill/>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dirty="0">
                    <a:solidFill>
                      <a:schemeClr val="tx1"/>
                    </a:solidFill>
                  </a:endParaRPr>
                </a:p>
              </p:txBody>
            </p:sp>
          </p:grpSp>
          <p:grpSp>
            <p:nvGrpSpPr>
              <p:cNvPr id="94" name="グループ化 93">
                <a:extLst>
                  <a:ext uri="{FF2B5EF4-FFF2-40B4-BE49-F238E27FC236}">
                    <a16:creationId xmlns:a16="http://schemas.microsoft.com/office/drawing/2014/main" id="{325C3FA2-B2D0-4F4C-863B-FC0062DA0126}"/>
                  </a:ext>
                </a:extLst>
              </p:cNvPr>
              <p:cNvGrpSpPr/>
              <p:nvPr/>
            </p:nvGrpSpPr>
            <p:grpSpPr>
              <a:xfrm>
                <a:off x="8541283" y="2327360"/>
                <a:ext cx="464076" cy="181503"/>
                <a:chOff x="7738174" y="2332684"/>
                <a:chExt cx="464076" cy="181503"/>
              </a:xfrm>
              <a:solidFill>
                <a:srgbClr val="0070C0"/>
              </a:solidFill>
            </p:grpSpPr>
            <p:sp>
              <p:nvSpPr>
                <p:cNvPr id="99" name="楕円 98">
                  <a:extLst>
                    <a:ext uri="{FF2B5EF4-FFF2-40B4-BE49-F238E27FC236}">
                      <a16:creationId xmlns:a16="http://schemas.microsoft.com/office/drawing/2014/main" id="{72280C03-B09F-412D-92AD-AFFE38F52EEE}"/>
                    </a:ext>
                  </a:extLst>
                </p:cNvPr>
                <p:cNvSpPr/>
                <p:nvPr/>
              </p:nvSpPr>
              <p:spPr>
                <a:xfrm>
                  <a:off x="7738174" y="2332684"/>
                  <a:ext cx="181503" cy="181503"/>
                </a:xfrm>
                <a:prstGeom prst="ellipse">
                  <a:avLst/>
                </a:prstGeom>
                <a:grpFill/>
                <a:ln>
                  <a:noFill/>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dirty="0">
                    <a:solidFill>
                      <a:schemeClr val="tx1"/>
                    </a:solidFill>
                  </a:endParaRPr>
                </a:p>
              </p:txBody>
            </p:sp>
            <p:sp>
              <p:nvSpPr>
                <p:cNvPr id="100" name="楕円 99">
                  <a:extLst>
                    <a:ext uri="{FF2B5EF4-FFF2-40B4-BE49-F238E27FC236}">
                      <a16:creationId xmlns:a16="http://schemas.microsoft.com/office/drawing/2014/main" id="{424452DC-55D4-4A4C-8236-39B53A2BFB9A}"/>
                    </a:ext>
                  </a:extLst>
                </p:cNvPr>
                <p:cNvSpPr/>
                <p:nvPr/>
              </p:nvSpPr>
              <p:spPr>
                <a:xfrm>
                  <a:off x="8020747" y="2332684"/>
                  <a:ext cx="181503" cy="181503"/>
                </a:xfrm>
                <a:prstGeom prst="ellipse">
                  <a:avLst/>
                </a:prstGeom>
                <a:grpFill/>
                <a:ln>
                  <a:noFill/>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dirty="0">
                    <a:solidFill>
                      <a:schemeClr val="tx1"/>
                    </a:solidFill>
                  </a:endParaRPr>
                </a:p>
              </p:txBody>
            </p:sp>
          </p:grpSp>
          <p:cxnSp>
            <p:nvCxnSpPr>
              <p:cNvPr id="95" name="直線コネクタ 94">
                <a:extLst>
                  <a:ext uri="{FF2B5EF4-FFF2-40B4-BE49-F238E27FC236}">
                    <a16:creationId xmlns:a16="http://schemas.microsoft.com/office/drawing/2014/main" id="{DCB7A81E-DAC3-4F80-8165-A023A9099F4F}"/>
                  </a:ext>
                </a:extLst>
              </p:cNvPr>
              <p:cNvCxnSpPr>
                <a:cxnSpLocks/>
                <a:stCxn id="92" idx="4"/>
                <a:endCxn id="101" idx="0"/>
              </p:cNvCxnSpPr>
              <p:nvPr/>
            </p:nvCxnSpPr>
            <p:spPr>
              <a:xfrm flipH="1">
                <a:off x="8799850" y="1782855"/>
                <a:ext cx="139466" cy="181503"/>
              </a:xfrm>
              <a:prstGeom prst="line">
                <a:avLst/>
              </a:prstGeom>
              <a:ln w="12700">
                <a:solidFill>
                  <a:srgbClr val="0070C0"/>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96" name="直線コネクタ 95">
                <a:extLst>
                  <a:ext uri="{FF2B5EF4-FFF2-40B4-BE49-F238E27FC236}">
                    <a16:creationId xmlns:a16="http://schemas.microsoft.com/office/drawing/2014/main" id="{1A67F588-E2A5-4AB8-B32E-B9754E683E87}"/>
                  </a:ext>
                </a:extLst>
              </p:cNvPr>
              <p:cNvCxnSpPr>
                <a:cxnSpLocks/>
                <a:stCxn id="101" idx="4"/>
                <a:endCxn id="99" idx="0"/>
              </p:cNvCxnSpPr>
              <p:nvPr/>
            </p:nvCxnSpPr>
            <p:spPr>
              <a:xfrm flipH="1">
                <a:off x="8632035" y="2145861"/>
                <a:ext cx="167815" cy="181499"/>
              </a:xfrm>
              <a:prstGeom prst="line">
                <a:avLst/>
              </a:prstGeom>
              <a:ln w="12700">
                <a:solidFill>
                  <a:srgbClr val="0070C0"/>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97" name="直線コネクタ 96">
                <a:extLst>
                  <a:ext uri="{FF2B5EF4-FFF2-40B4-BE49-F238E27FC236}">
                    <a16:creationId xmlns:a16="http://schemas.microsoft.com/office/drawing/2014/main" id="{0A73E508-84A9-4988-A3B9-FCB1CB959982}"/>
                  </a:ext>
                </a:extLst>
              </p:cNvPr>
              <p:cNvCxnSpPr>
                <a:cxnSpLocks/>
                <a:stCxn id="101" idx="4"/>
                <a:endCxn id="100" idx="0"/>
              </p:cNvCxnSpPr>
              <p:nvPr/>
            </p:nvCxnSpPr>
            <p:spPr>
              <a:xfrm>
                <a:off x="8799850" y="2145861"/>
                <a:ext cx="114758" cy="181499"/>
              </a:xfrm>
              <a:prstGeom prst="line">
                <a:avLst/>
              </a:prstGeom>
              <a:ln w="12700">
                <a:solidFill>
                  <a:srgbClr val="0070C0"/>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98" name="直線コネクタ 97">
                <a:extLst>
                  <a:ext uri="{FF2B5EF4-FFF2-40B4-BE49-F238E27FC236}">
                    <a16:creationId xmlns:a16="http://schemas.microsoft.com/office/drawing/2014/main" id="{C0DD6D9C-5160-4755-840A-B1BF7284F8B6}"/>
                  </a:ext>
                </a:extLst>
              </p:cNvPr>
              <p:cNvCxnSpPr>
                <a:cxnSpLocks/>
                <a:stCxn id="92" idx="4"/>
                <a:endCxn id="102" idx="0"/>
              </p:cNvCxnSpPr>
              <p:nvPr/>
            </p:nvCxnSpPr>
            <p:spPr>
              <a:xfrm>
                <a:off x="8939316" y="1782855"/>
                <a:ext cx="139465" cy="181503"/>
              </a:xfrm>
              <a:prstGeom prst="line">
                <a:avLst/>
              </a:prstGeom>
              <a:ln w="12700">
                <a:solidFill>
                  <a:srgbClr val="0070C0"/>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grpSp>
        <p:cxnSp>
          <p:nvCxnSpPr>
            <p:cNvPr id="69" name="直線矢印コネクタ 68">
              <a:extLst>
                <a:ext uri="{FF2B5EF4-FFF2-40B4-BE49-F238E27FC236}">
                  <a16:creationId xmlns:a16="http://schemas.microsoft.com/office/drawing/2014/main" id="{25F54322-F817-4B76-B3E3-183EE38900CC}"/>
                </a:ext>
              </a:extLst>
            </p:cNvPr>
            <p:cNvCxnSpPr>
              <a:cxnSpLocks/>
              <a:stCxn id="57" idx="3"/>
            </p:cNvCxnSpPr>
            <p:nvPr/>
          </p:nvCxnSpPr>
          <p:spPr>
            <a:xfrm flipH="1">
              <a:off x="6100515" y="3271625"/>
              <a:ext cx="599718" cy="578660"/>
            </a:xfrm>
            <a:prstGeom prst="straightConnector1">
              <a:avLst/>
            </a:prstGeom>
            <a:ln w="19050">
              <a:solidFill>
                <a:schemeClr val="tx1"/>
              </a:solidFill>
              <a:headEnd type="none" w="med" len="med"/>
              <a:tailEnd type="triangle"/>
            </a:ln>
          </p:spPr>
          <p:style>
            <a:lnRef idx="3">
              <a:schemeClr val="accent1"/>
            </a:lnRef>
            <a:fillRef idx="0">
              <a:schemeClr val="accent1"/>
            </a:fillRef>
            <a:effectRef idx="2">
              <a:schemeClr val="accent1"/>
            </a:effectRef>
            <a:fontRef idx="minor">
              <a:schemeClr val="tx1"/>
            </a:fontRef>
          </p:style>
        </p:cxnSp>
        <p:sp>
          <p:nvSpPr>
            <p:cNvPr id="70" name="吹き出し: 四角形 69">
              <a:extLst>
                <a:ext uri="{FF2B5EF4-FFF2-40B4-BE49-F238E27FC236}">
                  <a16:creationId xmlns:a16="http://schemas.microsoft.com/office/drawing/2014/main" id="{B79DD574-E3FC-419F-B329-7A46F885B054}"/>
                </a:ext>
              </a:extLst>
            </p:cNvPr>
            <p:cNvSpPr/>
            <p:nvPr/>
          </p:nvSpPr>
          <p:spPr>
            <a:xfrm>
              <a:off x="7010517" y="3750784"/>
              <a:ext cx="4343899" cy="1024306"/>
            </a:xfrm>
            <a:prstGeom prst="wedgeRectCallout">
              <a:avLst>
                <a:gd name="adj1" fmla="val -61181"/>
                <a:gd name="adj2" fmla="val 47817"/>
              </a:avLst>
            </a:prstGeom>
            <a:solidFill>
              <a:srgbClr val="FFDBCC"/>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r>
                <a:rPr kumimoji="1" lang="ja-JP" altLang="en-US" sz="1200" dirty="0">
                  <a:solidFill>
                    <a:schemeClr val="tx1"/>
                  </a:solidFill>
                </a:rPr>
                <a:t>ランダムに抽出された説明変数とデータで</a:t>
              </a:r>
              <a:br>
                <a:rPr kumimoji="1" lang="en-US" altLang="ja-JP" sz="1200" dirty="0">
                  <a:solidFill>
                    <a:schemeClr val="tx1"/>
                  </a:solidFill>
                </a:rPr>
              </a:br>
              <a:r>
                <a:rPr kumimoji="1" lang="ja-JP" altLang="en-US" sz="1200" dirty="0">
                  <a:solidFill>
                    <a:schemeClr val="tx1"/>
                  </a:solidFill>
                </a:rPr>
                <a:t>複数の決定木を作成</a:t>
              </a:r>
            </a:p>
          </p:txBody>
        </p:sp>
        <p:sp>
          <p:nvSpPr>
            <p:cNvPr id="81" name="吹き出し: 四角形 80">
              <a:extLst>
                <a:ext uri="{FF2B5EF4-FFF2-40B4-BE49-F238E27FC236}">
                  <a16:creationId xmlns:a16="http://schemas.microsoft.com/office/drawing/2014/main" id="{169B5069-B5D0-4C81-A331-7743F7527B32}"/>
                </a:ext>
              </a:extLst>
            </p:cNvPr>
            <p:cNvSpPr/>
            <p:nvPr/>
          </p:nvSpPr>
          <p:spPr>
            <a:xfrm>
              <a:off x="531970" y="5857115"/>
              <a:ext cx="6982620" cy="678504"/>
            </a:xfrm>
            <a:prstGeom prst="wedgeRectCallout">
              <a:avLst>
                <a:gd name="adj1" fmla="val -8225"/>
                <a:gd name="adj2" fmla="val -3184"/>
              </a:avLst>
            </a:prstGeom>
            <a:solidFill>
              <a:srgbClr val="F36C37"/>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ja-JP" altLang="en-US" sz="1400" b="1" dirty="0">
                  <a:solidFill>
                    <a:schemeClr val="bg1"/>
                  </a:solidFill>
                </a:rPr>
                <a:t>それぞれの出力結果の平均で</a:t>
              </a:r>
              <a:br>
                <a:rPr kumimoji="1" lang="en-US" altLang="ja-JP" sz="1400" b="1" dirty="0">
                  <a:solidFill>
                    <a:schemeClr val="bg1"/>
                  </a:solidFill>
                </a:rPr>
              </a:br>
              <a:r>
                <a:rPr kumimoji="1" lang="ja-JP" altLang="en-US" sz="1400" b="1" dirty="0">
                  <a:solidFill>
                    <a:schemeClr val="bg1"/>
                  </a:solidFill>
                </a:rPr>
                <a:t>目的変数を予測</a:t>
              </a:r>
            </a:p>
          </p:txBody>
        </p:sp>
        <mc:AlternateContent xmlns:mc="http://schemas.openxmlformats.org/markup-compatibility/2006" xmlns:a14="http://schemas.microsoft.com/office/drawing/2010/main">
          <mc:Choice Requires="a14">
            <p:sp>
              <p:nvSpPr>
                <p:cNvPr id="82" name="楕円 81">
                  <a:extLst>
                    <a:ext uri="{FF2B5EF4-FFF2-40B4-BE49-F238E27FC236}">
                      <a16:creationId xmlns:a16="http://schemas.microsoft.com/office/drawing/2014/main" id="{A67A2CD0-CF0F-4F7F-9C44-B2C34258D09A}"/>
                    </a:ext>
                  </a:extLst>
                </p:cNvPr>
                <p:cNvSpPr/>
                <p:nvPr/>
              </p:nvSpPr>
              <p:spPr>
                <a:xfrm>
                  <a:off x="4245764" y="2776464"/>
                  <a:ext cx="604525" cy="604525"/>
                </a:xfrm>
                <a:prstGeom prst="ellipse">
                  <a:avLst/>
                </a:prstGeom>
                <a:solidFill>
                  <a:schemeClr val="bg1"/>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dist"/>
                  <a14:m>
                    <m:oMathPara xmlns:m="http://schemas.openxmlformats.org/officeDocument/2006/math">
                      <m:oMathParaPr>
                        <m:jc m:val="center"/>
                      </m:oMathParaPr>
                      <m:oMath xmlns:m="http://schemas.openxmlformats.org/officeDocument/2006/math">
                        <m:sSub>
                          <m:sSubPr>
                            <m:ctrlPr>
                              <a:rPr kumimoji="1" lang="en-US" altLang="ja-JP" i="1" dirty="0" smtClean="0">
                                <a:solidFill>
                                  <a:schemeClr val="tx1"/>
                                </a:solidFill>
                                <a:latin typeface="Cambria Math" panose="02040503050406030204" pitchFamily="18" charset="0"/>
                              </a:rPr>
                            </m:ctrlPr>
                          </m:sSubPr>
                          <m:e>
                            <m:r>
                              <a:rPr kumimoji="1" lang="en-US" altLang="ja-JP" i="1" dirty="0">
                                <a:solidFill>
                                  <a:schemeClr val="tx1"/>
                                </a:solidFill>
                                <a:latin typeface="Cambria Math" panose="02040503050406030204" pitchFamily="18" charset="0"/>
                              </a:rPr>
                              <m:t>𝑥</m:t>
                            </m:r>
                          </m:e>
                          <m:sub>
                            <m:r>
                              <a:rPr kumimoji="1" lang="en-US" altLang="ja-JP" i="1" dirty="0">
                                <a:solidFill>
                                  <a:schemeClr val="tx1"/>
                                </a:solidFill>
                                <a:latin typeface="Cambria Math" panose="02040503050406030204" pitchFamily="18" charset="0"/>
                              </a:rPr>
                              <m:t>4</m:t>
                            </m:r>
                          </m:sub>
                        </m:sSub>
                      </m:oMath>
                    </m:oMathPara>
                  </a14:m>
                  <a:endParaRPr kumimoji="1" lang="ja-JP" altLang="en-US" sz="2400" dirty="0"/>
                </a:p>
              </p:txBody>
            </p:sp>
          </mc:Choice>
          <mc:Fallback xmlns="">
            <p:sp>
              <p:nvSpPr>
                <p:cNvPr id="82" name="楕円 81">
                  <a:extLst>
                    <a:ext uri="{FF2B5EF4-FFF2-40B4-BE49-F238E27FC236}">
                      <a16:creationId xmlns:a16="http://schemas.microsoft.com/office/drawing/2014/main" id="{A67A2CD0-CF0F-4F7F-9C44-B2C34258D09A}"/>
                    </a:ext>
                  </a:extLst>
                </p:cNvPr>
                <p:cNvSpPr>
                  <a:spLocks noRot="1" noChangeAspect="1" noMove="1" noResize="1" noEditPoints="1" noAdjustHandles="1" noChangeArrowheads="1" noChangeShapeType="1" noTextEdit="1"/>
                </p:cNvSpPr>
                <p:nvPr/>
              </p:nvSpPr>
              <p:spPr>
                <a:xfrm>
                  <a:off x="4245764" y="2776464"/>
                  <a:ext cx="604525" cy="604525"/>
                </a:xfrm>
                <a:prstGeom prst="ellipse">
                  <a:avLst/>
                </a:prstGeom>
                <a:blipFill>
                  <a:blip r:embed="rId7"/>
                  <a:stretch>
                    <a:fillRect/>
                  </a:stretch>
                </a:blipFill>
                <a:ln>
                  <a:solidFill>
                    <a:schemeClr val="tx1">
                      <a:lumMod val="85000"/>
                      <a:lumOff val="15000"/>
                    </a:schemeClr>
                  </a:solidFill>
                </a:ln>
              </p:spPr>
              <p:txBody>
                <a:bodyPr/>
                <a:lstStyle/>
                <a:p>
                  <a:r>
                    <a:rPr lang="ja-JP" altLang="en-US">
                      <a:noFill/>
                    </a:rPr>
                    <a:t> </a:t>
                  </a:r>
                </a:p>
              </p:txBody>
            </p:sp>
          </mc:Fallback>
        </mc:AlternateContent>
        <p:sp>
          <p:nvSpPr>
            <p:cNvPr id="83" name="矢印: 右 82">
              <a:extLst>
                <a:ext uri="{FF2B5EF4-FFF2-40B4-BE49-F238E27FC236}">
                  <a16:creationId xmlns:a16="http://schemas.microsoft.com/office/drawing/2014/main" id="{0EA75543-5B5E-4C86-AE6B-64D6C557E00A}"/>
                </a:ext>
              </a:extLst>
            </p:cNvPr>
            <p:cNvSpPr/>
            <p:nvPr/>
          </p:nvSpPr>
          <p:spPr>
            <a:xfrm rot="5400000">
              <a:off x="6036248" y="5392816"/>
              <a:ext cx="298862" cy="501745"/>
            </a:xfrm>
            <a:prstGeom prst="rightArrow">
              <a:avLst/>
            </a:prstGeom>
            <a:solidFill>
              <a:schemeClr val="bg2"/>
            </a:solid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dirty="0">
                <a:solidFill>
                  <a:schemeClr val="tx1"/>
                </a:solidFill>
              </a:endParaRPr>
            </a:p>
          </p:txBody>
        </p:sp>
        <p:sp>
          <p:nvSpPr>
            <p:cNvPr id="84" name="矢印: 右 83">
              <a:extLst>
                <a:ext uri="{FF2B5EF4-FFF2-40B4-BE49-F238E27FC236}">
                  <a16:creationId xmlns:a16="http://schemas.microsoft.com/office/drawing/2014/main" id="{B846A675-94D9-4183-9C51-020BEC4C9B92}"/>
                </a:ext>
              </a:extLst>
            </p:cNvPr>
            <p:cNvSpPr/>
            <p:nvPr/>
          </p:nvSpPr>
          <p:spPr>
            <a:xfrm rot="5400000">
              <a:off x="3619326" y="5392816"/>
              <a:ext cx="298862" cy="501745"/>
            </a:xfrm>
            <a:prstGeom prst="rightArrow">
              <a:avLst/>
            </a:prstGeom>
            <a:solidFill>
              <a:schemeClr val="bg2"/>
            </a:solid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dirty="0">
                <a:solidFill>
                  <a:schemeClr val="tx1"/>
                </a:solidFill>
              </a:endParaRPr>
            </a:p>
          </p:txBody>
        </p:sp>
        <p:sp>
          <p:nvSpPr>
            <p:cNvPr id="85" name="矢印: 右 84">
              <a:extLst>
                <a:ext uri="{FF2B5EF4-FFF2-40B4-BE49-F238E27FC236}">
                  <a16:creationId xmlns:a16="http://schemas.microsoft.com/office/drawing/2014/main" id="{7475CF7D-A6AE-45E1-9780-2744A6031A4D}"/>
                </a:ext>
              </a:extLst>
            </p:cNvPr>
            <p:cNvSpPr/>
            <p:nvPr/>
          </p:nvSpPr>
          <p:spPr>
            <a:xfrm rot="5400000">
              <a:off x="1472028" y="5392817"/>
              <a:ext cx="298862" cy="501745"/>
            </a:xfrm>
            <a:prstGeom prst="rightArrow">
              <a:avLst/>
            </a:prstGeom>
            <a:solidFill>
              <a:schemeClr val="bg2"/>
            </a:solid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dirty="0">
                <a:solidFill>
                  <a:schemeClr val="tx1"/>
                </a:solidFill>
              </a:endParaRPr>
            </a:p>
          </p:txBody>
        </p:sp>
        <p:cxnSp>
          <p:nvCxnSpPr>
            <p:cNvPr id="86" name="直線矢印コネクタ 85">
              <a:extLst>
                <a:ext uri="{FF2B5EF4-FFF2-40B4-BE49-F238E27FC236}">
                  <a16:creationId xmlns:a16="http://schemas.microsoft.com/office/drawing/2014/main" id="{79A4936F-1E75-4939-ACA9-B994ED1A4ADB}"/>
                </a:ext>
              </a:extLst>
            </p:cNvPr>
            <p:cNvCxnSpPr>
              <a:cxnSpLocks/>
              <a:stCxn id="82" idx="4"/>
            </p:cNvCxnSpPr>
            <p:nvPr/>
          </p:nvCxnSpPr>
          <p:spPr>
            <a:xfrm>
              <a:off x="4548027" y="3380989"/>
              <a:ext cx="1174805" cy="471909"/>
            </a:xfrm>
            <a:prstGeom prst="straightConnector1">
              <a:avLst/>
            </a:prstGeom>
            <a:ln w="19050">
              <a:solidFill>
                <a:schemeClr val="tx1"/>
              </a:solidFill>
              <a:headEnd type="none" w="med" len="med"/>
              <a:tailEnd type="triangle"/>
            </a:ln>
          </p:spPr>
          <p:style>
            <a:lnRef idx="3">
              <a:schemeClr val="accent1"/>
            </a:lnRef>
            <a:fillRef idx="0">
              <a:schemeClr val="accent1"/>
            </a:fillRef>
            <a:effectRef idx="2">
              <a:schemeClr val="accent1"/>
            </a:effectRef>
            <a:fontRef idx="minor">
              <a:schemeClr val="tx1"/>
            </a:fontRef>
          </p:style>
        </p:cxnSp>
        <p:cxnSp>
          <p:nvCxnSpPr>
            <p:cNvPr id="87" name="直線矢印コネクタ 86">
              <a:extLst>
                <a:ext uri="{FF2B5EF4-FFF2-40B4-BE49-F238E27FC236}">
                  <a16:creationId xmlns:a16="http://schemas.microsoft.com/office/drawing/2014/main" id="{AE47AA1E-A6AF-4449-B96A-4BC056015435}"/>
                </a:ext>
              </a:extLst>
            </p:cNvPr>
            <p:cNvCxnSpPr>
              <a:cxnSpLocks/>
              <a:stCxn id="56" idx="4"/>
            </p:cNvCxnSpPr>
            <p:nvPr/>
          </p:nvCxnSpPr>
          <p:spPr>
            <a:xfrm flipH="1">
              <a:off x="1998257" y="3318490"/>
              <a:ext cx="302263" cy="455702"/>
            </a:xfrm>
            <a:prstGeom prst="straightConnector1">
              <a:avLst/>
            </a:prstGeom>
            <a:ln w="19050">
              <a:solidFill>
                <a:schemeClr val="tx1"/>
              </a:solidFill>
              <a:headEnd type="none" w="med" len="med"/>
              <a:tailEnd type="triangle"/>
            </a:ln>
          </p:spPr>
          <p:style>
            <a:lnRef idx="3">
              <a:schemeClr val="accent1"/>
            </a:lnRef>
            <a:fillRef idx="0">
              <a:schemeClr val="accent1"/>
            </a:fillRef>
            <a:effectRef idx="2">
              <a:schemeClr val="accent1"/>
            </a:effectRef>
            <a:fontRef idx="minor">
              <a:schemeClr val="tx1"/>
            </a:fontRef>
          </p:style>
        </p:cxnSp>
        <p:cxnSp>
          <p:nvCxnSpPr>
            <p:cNvPr id="88" name="直線矢印コネクタ 87">
              <a:extLst>
                <a:ext uri="{FF2B5EF4-FFF2-40B4-BE49-F238E27FC236}">
                  <a16:creationId xmlns:a16="http://schemas.microsoft.com/office/drawing/2014/main" id="{F6CC81C7-0493-40CE-9BA9-FD6077D6CA83}"/>
                </a:ext>
              </a:extLst>
            </p:cNvPr>
            <p:cNvCxnSpPr>
              <a:cxnSpLocks/>
              <a:stCxn id="54" idx="5"/>
            </p:cNvCxnSpPr>
            <p:nvPr/>
          </p:nvCxnSpPr>
          <p:spPr>
            <a:xfrm>
              <a:off x="1390498" y="3209126"/>
              <a:ext cx="410139" cy="541659"/>
            </a:xfrm>
            <a:prstGeom prst="straightConnector1">
              <a:avLst/>
            </a:prstGeom>
            <a:ln w="19050">
              <a:solidFill>
                <a:schemeClr val="tx1"/>
              </a:solidFill>
              <a:headEnd type="none" w="med" len="med"/>
              <a:tailEnd type="triangle"/>
            </a:ln>
          </p:spPr>
          <p:style>
            <a:lnRef idx="3">
              <a:schemeClr val="accent1"/>
            </a:lnRef>
            <a:fillRef idx="0">
              <a:schemeClr val="accent1"/>
            </a:fillRef>
            <a:effectRef idx="2">
              <a:schemeClr val="accent1"/>
            </a:effectRef>
            <a:fontRef idx="minor">
              <a:schemeClr val="tx1"/>
            </a:fontRef>
          </p:style>
        </p:cxnSp>
        <p:cxnSp>
          <p:nvCxnSpPr>
            <p:cNvPr id="89" name="直線矢印コネクタ 88">
              <a:extLst>
                <a:ext uri="{FF2B5EF4-FFF2-40B4-BE49-F238E27FC236}">
                  <a16:creationId xmlns:a16="http://schemas.microsoft.com/office/drawing/2014/main" id="{A82A1796-3E19-4154-B060-F80624065311}"/>
                </a:ext>
              </a:extLst>
            </p:cNvPr>
            <p:cNvCxnSpPr>
              <a:cxnSpLocks/>
              <a:stCxn id="56" idx="4"/>
            </p:cNvCxnSpPr>
            <p:nvPr/>
          </p:nvCxnSpPr>
          <p:spPr>
            <a:xfrm>
              <a:off x="2300520" y="3318490"/>
              <a:ext cx="1261530" cy="548349"/>
            </a:xfrm>
            <a:prstGeom prst="straightConnector1">
              <a:avLst/>
            </a:prstGeom>
            <a:ln w="19050">
              <a:solidFill>
                <a:schemeClr val="tx1"/>
              </a:solidFill>
              <a:headEnd type="none" w="med" len="med"/>
              <a:tailEnd type="triangle"/>
            </a:ln>
          </p:spPr>
          <p:style>
            <a:lnRef idx="3">
              <a:schemeClr val="accent1"/>
            </a:lnRef>
            <a:fillRef idx="0">
              <a:schemeClr val="accent1"/>
            </a:fillRef>
            <a:effectRef idx="2">
              <a:schemeClr val="accent1"/>
            </a:effectRef>
            <a:fontRef idx="minor">
              <a:schemeClr val="tx1"/>
            </a:fontRef>
          </p:style>
        </p:cxnSp>
        <p:cxnSp>
          <p:nvCxnSpPr>
            <p:cNvPr id="90" name="直線矢印コネクタ 89">
              <a:extLst>
                <a:ext uri="{FF2B5EF4-FFF2-40B4-BE49-F238E27FC236}">
                  <a16:creationId xmlns:a16="http://schemas.microsoft.com/office/drawing/2014/main" id="{07EC15D5-FE52-499D-A2B3-D8CB0D89508A}"/>
                </a:ext>
              </a:extLst>
            </p:cNvPr>
            <p:cNvCxnSpPr>
              <a:cxnSpLocks/>
              <a:stCxn id="55" idx="4"/>
            </p:cNvCxnSpPr>
            <p:nvPr/>
          </p:nvCxnSpPr>
          <p:spPr>
            <a:xfrm>
              <a:off x="3424273" y="3339323"/>
              <a:ext cx="256484" cy="411462"/>
            </a:xfrm>
            <a:prstGeom prst="straightConnector1">
              <a:avLst/>
            </a:prstGeom>
            <a:ln w="19050">
              <a:solidFill>
                <a:schemeClr val="tx1"/>
              </a:solidFill>
              <a:headEnd type="none" w="med" len="med"/>
              <a:tailEnd type="triangle"/>
            </a:ln>
          </p:spPr>
          <p:style>
            <a:lnRef idx="3">
              <a:schemeClr val="accent1"/>
            </a:lnRef>
            <a:fillRef idx="0">
              <a:schemeClr val="accent1"/>
            </a:fillRef>
            <a:effectRef idx="2">
              <a:schemeClr val="accent1"/>
            </a:effectRef>
            <a:fontRef idx="minor">
              <a:schemeClr val="tx1"/>
            </a:fontRef>
          </p:style>
        </p:cxnSp>
        <p:cxnSp>
          <p:nvCxnSpPr>
            <p:cNvPr id="91" name="直線矢印コネクタ 90">
              <a:extLst>
                <a:ext uri="{FF2B5EF4-FFF2-40B4-BE49-F238E27FC236}">
                  <a16:creationId xmlns:a16="http://schemas.microsoft.com/office/drawing/2014/main" id="{0076B4BB-B7ED-4033-B2E6-103E1956567D}"/>
                </a:ext>
              </a:extLst>
            </p:cNvPr>
            <p:cNvCxnSpPr>
              <a:cxnSpLocks/>
              <a:stCxn id="82" idx="4"/>
            </p:cNvCxnSpPr>
            <p:nvPr/>
          </p:nvCxnSpPr>
          <p:spPr>
            <a:xfrm flipH="1">
              <a:off x="3901603" y="3380989"/>
              <a:ext cx="646424" cy="369796"/>
            </a:xfrm>
            <a:prstGeom prst="straightConnector1">
              <a:avLst/>
            </a:prstGeom>
            <a:ln w="19050">
              <a:solidFill>
                <a:schemeClr val="tx1"/>
              </a:solidFill>
              <a:headEnd type="none" w="med" len="med"/>
              <a:tailEnd type="triangle"/>
            </a:ln>
          </p:spPr>
          <p:style>
            <a:lnRef idx="3">
              <a:schemeClr val="accent1"/>
            </a:lnRef>
            <a:fillRef idx="0">
              <a:schemeClr val="accent1"/>
            </a:fillRef>
            <a:effectRef idx="2">
              <a:schemeClr val="accent1"/>
            </a:effectRef>
            <a:fontRef idx="minor">
              <a:schemeClr val="tx1"/>
            </a:fontRef>
          </p:style>
        </p:cxnSp>
      </p:grpSp>
      <p:sp>
        <p:nvSpPr>
          <p:cNvPr id="71" name="吹き出し: 角を丸めた四角形 70">
            <a:extLst>
              <a:ext uri="{FF2B5EF4-FFF2-40B4-BE49-F238E27FC236}">
                <a16:creationId xmlns:a16="http://schemas.microsoft.com/office/drawing/2014/main" id="{37059C7E-A2D3-44BF-97B9-4EE8371AD945}"/>
              </a:ext>
            </a:extLst>
          </p:cNvPr>
          <p:cNvSpPr/>
          <p:nvPr/>
        </p:nvSpPr>
        <p:spPr>
          <a:xfrm>
            <a:off x="731689" y="4995101"/>
            <a:ext cx="3174393" cy="577082"/>
          </a:xfrm>
          <a:prstGeom prst="wedgeRoundRectCallout">
            <a:avLst>
              <a:gd name="adj1" fmla="val 56090"/>
              <a:gd name="adj2" fmla="val -43476"/>
              <a:gd name="adj3" fmla="val 16667"/>
            </a:avLst>
          </a:prstGeom>
          <a:noFill/>
          <a:ln w="38100">
            <a:solidFill>
              <a:srgbClr val="BFBFBF">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2400" b="1" dirty="0">
                <a:solidFill>
                  <a:srgbClr val="5694D0"/>
                </a:solidFill>
                <a:latin typeface="+mn-ea"/>
              </a:rPr>
              <a:t>3</a:t>
            </a:r>
            <a:r>
              <a:rPr kumimoji="1" lang="ja-JP" altLang="en-US" sz="2400" b="1" dirty="0">
                <a:solidFill>
                  <a:srgbClr val="5694D0"/>
                </a:solidFill>
                <a:latin typeface="+mn-ea"/>
              </a:rPr>
              <a:t>人寄れば文殊の知恵</a:t>
            </a:r>
          </a:p>
        </p:txBody>
      </p:sp>
    </p:spTree>
    <p:extLst>
      <p:ext uri="{BB962C8B-B14F-4D97-AF65-F5344CB8AC3E}">
        <p14:creationId xmlns:p14="http://schemas.microsoft.com/office/powerpoint/2010/main" val="9836656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B0DDD23-05B5-DAD8-EBD4-3AE5CCFA787D}"/>
              </a:ext>
            </a:extLst>
          </p:cNvPr>
          <p:cNvSpPr>
            <a:spLocks noGrp="1"/>
          </p:cNvSpPr>
          <p:nvPr>
            <p:ph type="title"/>
          </p:nvPr>
        </p:nvSpPr>
        <p:spPr/>
        <p:txBody>
          <a:bodyPr/>
          <a:lstStyle/>
          <a:p>
            <a:r>
              <a:rPr lang="ja-JP" altLang="en-US"/>
              <a:t>目的・課題設定の不足</a:t>
            </a:r>
            <a:endParaRPr kumimoji="1" lang="ja-JP" altLang="en-US"/>
          </a:p>
        </p:txBody>
      </p:sp>
      <p:sp>
        <p:nvSpPr>
          <p:cNvPr id="4" name="テキスト ボックス 3">
            <a:extLst>
              <a:ext uri="{FF2B5EF4-FFF2-40B4-BE49-F238E27FC236}">
                <a16:creationId xmlns:a16="http://schemas.microsoft.com/office/drawing/2014/main" id="{188FBE4B-4E9E-05B2-5A69-E7DFBE247ECD}"/>
              </a:ext>
            </a:extLst>
          </p:cNvPr>
          <p:cNvSpPr txBox="1"/>
          <p:nvPr/>
        </p:nvSpPr>
        <p:spPr>
          <a:xfrm>
            <a:off x="1486542" y="2221988"/>
            <a:ext cx="9289723" cy="1200329"/>
          </a:xfrm>
          <a:prstGeom prst="rect">
            <a:avLst/>
          </a:prstGeom>
          <a:solidFill>
            <a:schemeClr val="bg1"/>
          </a:solidFill>
        </p:spPr>
        <p:txBody>
          <a:bodyPr wrap="none" rtlCol="0">
            <a:spAutoFit/>
          </a:bodyPr>
          <a:lstStyle/>
          <a:p>
            <a:pPr marL="342900" indent="-342900">
              <a:buClr>
                <a:srgbClr val="F36C37"/>
              </a:buClr>
              <a:buFont typeface="Wingdings" pitchFamily="2" charset="2"/>
              <a:buChar char="n"/>
            </a:pPr>
            <a:r>
              <a:rPr lang="en-US" altLang="ja-JP" dirty="0"/>
              <a:t>AI</a:t>
            </a:r>
            <a:r>
              <a:rPr lang="ja-JP" altLang="en-US"/>
              <a:t>を導入することが目的になってしまっている</a:t>
            </a:r>
            <a:endParaRPr lang="en-US" altLang="ja-JP" dirty="0"/>
          </a:p>
          <a:p>
            <a:pPr marL="342900" indent="-342900">
              <a:buClr>
                <a:srgbClr val="F36C37"/>
              </a:buClr>
              <a:buFont typeface="Wingdings" pitchFamily="2" charset="2"/>
              <a:buChar char="n"/>
            </a:pPr>
            <a:r>
              <a:rPr lang="ja-JP" altLang="en-US"/>
              <a:t>会社のトップから</a:t>
            </a:r>
            <a:r>
              <a:rPr lang="en-US" altLang="ja-JP" dirty="0"/>
              <a:t>DX</a:t>
            </a:r>
            <a:r>
              <a:rPr lang="ja-JP" altLang="en-US"/>
              <a:t>実現・</a:t>
            </a:r>
            <a:r>
              <a:rPr lang="en-US" altLang="ja-JP" dirty="0"/>
              <a:t>AI</a:t>
            </a:r>
            <a:r>
              <a:rPr lang="ja-JP" altLang="en-US"/>
              <a:t>導入を指示されたが、目的がはっきりしないまま</a:t>
            </a:r>
            <a:br>
              <a:rPr lang="ja-JP" altLang="en-US"/>
            </a:br>
            <a:r>
              <a:rPr lang="ja-JP" altLang="en-US"/>
              <a:t>プロジェクトを進めてしまった</a:t>
            </a:r>
            <a:endParaRPr lang="en-US" altLang="ja-JP" dirty="0"/>
          </a:p>
          <a:p>
            <a:pPr marL="342900" indent="-342900">
              <a:buClr>
                <a:srgbClr val="F36C37"/>
              </a:buClr>
              <a:buFont typeface="Wingdings" pitchFamily="2" charset="2"/>
              <a:buChar char="n"/>
            </a:pPr>
            <a:r>
              <a:rPr lang="en-US" altLang="ja-JP" dirty="0"/>
              <a:t>AI</a:t>
            </a:r>
            <a:r>
              <a:rPr lang="ja-JP" altLang="en-US"/>
              <a:t>技術の検証は成功したが、事業にどう結び付くのかが不明なまま頓挫してしまった</a:t>
            </a:r>
            <a:endParaRPr kumimoji="1" lang="ja-JP" altLang="en-US"/>
          </a:p>
        </p:txBody>
      </p:sp>
      <p:sp>
        <p:nvSpPr>
          <p:cNvPr id="5" name="テキスト ボックス 4">
            <a:extLst>
              <a:ext uri="{FF2B5EF4-FFF2-40B4-BE49-F238E27FC236}">
                <a16:creationId xmlns:a16="http://schemas.microsoft.com/office/drawing/2014/main" id="{46680C37-97F8-7556-448D-30C2CC823513}"/>
              </a:ext>
            </a:extLst>
          </p:cNvPr>
          <p:cNvSpPr txBox="1"/>
          <p:nvPr/>
        </p:nvSpPr>
        <p:spPr>
          <a:xfrm>
            <a:off x="3352801" y="2825193"/>
            <a:ext cx="184731" cy="646331"/>
          </a:xfrm>
          <a:prstGeom prst="rect">
            <a:avLst/>
          </a:prstGeom>
          <a:noFill/>
        </p:spPr>
        <p:txBody>
          <a:bodyPr wrap="none" rtlCol="0">
            <a:spAutoFit/>
          </a:bodyPr>
          <a:lstStyle/>
          <a:p>
            <a:br>
              <a:rPr lang="ja-JP" altLang="en-US"/>
            </a:br>
            <a:endParaRPr kumimoji="1" lang="ja-JP" altLang="en-US"/>
          </a:p>
        </p:txBody>
      </p:sp>
      <p:sp>
        <p:nvSpPr>
          <p:cNvPr id="6" name="テキスト ボックス 5">
            <a:extLst>
              <a:ext uri="{FF2B5EF4-FFF2-40B4-BE49-F238E27FC236}">
                <a16:creationId xmlns:a16="http://schemas.microsoft.com/office/drawing/2014/main" id="{0960289F-7B2C-1C5B-A11C-3089B30A6A9F}"/>
              </a:ext>
            </a:extLst>
          </p:cNvPr>
          <p:cNvSpPr txBox="1"/>
          <p:nvPr/>
        </p:nvSpPr>
        <p:spPr>
          <a:xfrm>
            <a:off x="2424159" y="5585991"/>
            <a:ext cx="7343677" cy="400110"/>
          </a:xfrm>
          <a:prstGeom prst="rect">
            <a:avLst/>
          </a:prstGeom>
          <a:solidFill>
            <a:srgbClr val="F36C37"/>
          </a:solidFill>
        </p:spPr>
        <p:txBody>
          <a:bodyPr wrap="none" rtlCol="0">
            <a:spAutoFit/>
          </a:bodyPr>
          <a:lstStyle/>
          <a:p>
            <a:pPr algn="ctr" defTabSz="914400" fontAlgn="base">
              <a:spcBef>
                <a:spcPct val="0"/>
              </a:spcBef>
              <a:spcAft>
                <a:spcPct val="0"/>
              </a:spcAft>
            </a:pPr>
            <a:r>
              <a:rPr kumimoji="1" lang="en-US" altLang="ja-JP" sz="2000" b="1" dirty="0">
                <a:solidFill>
                  <a:schemeClr val="bg1"/>
                </a:solidFill>
                <a:latin typeface="+mn-ea"/>
              </a:rPr>
              <a:t>AI </a:t>
            </a:r>
            <a:r>
              <a:rPr kumimoji="1" lang="ja-JP" altLang="en-US" sz="2000" b="1">
                <a:solidFill>
                  <a:schemeClr val="bg1"/>
                </a:solidFill>
                <a:latin typeface="+mn-ea"/>
              </a:rPr>
              <a:t>は導入・活用が目的ではなく、利益を上げるための</a:t>
            </a:r>
            <a:r>
              <a:rPr kumimoji="1" lang="en-US" altLang="ja-JP" sz="2000" b="1" dirty="0">
                <a:solidFill>
                  <a:schemeClr val="bg1"/>
                </a:solidFill>
                <a:latin typeface="+mn-ea"/>
              </a:rPr>
              <a:t> 1 </a:t>
            </a:r>
            <a:r>
              <a:rPr kumimoji="1" lang="ja-JP" altLang="en-US" sz="2000" b="1">
                <a:solidFill>
                  <a:schemeClr val="bg1"/>
                </a:solidFill>
                <a:latin typeface="+mn-ea"/>
              </a:rPr>
              <a:t>手段</a:t>
            </a:r>
            <a:endParaRPr kumimoji="1" lang="ja-JP" altLang="en-US" sz="2000" b="1" dirty="0">
              <a:solidFill>
                <a:schemeClr val="bg1"/>
              </a:solidFill>
              <a:latin typeface="+mn-ea"/>
            </a:endParaRPr>
          </a:p>
        </p:txBody>
      </p:sp>
      <p:sp>
        <p:nvSpPr>
          <p:cNvPr id="12" name="下矢印 11">
            <a:extLst>
              <a:ext uri="{FF2B5EF4-FFF2-40B4-BE49-F238E27FC236}">
                <a16:creationId xmlns:a16="http://schemas.microsoft.com/office/drawing/2014/main" id="{415A2A73-3EFD-D4C7-1C90-35EBDBA6351F}"/>
              </a:ext>
            </a:extLst>
          </p:cNvPr>
          <p:cNvSpPr/>
          <p:nvPr/>
        </p:nvSpPr>
        <p:spPr>
          <a:xfrm>
            <a:off x="5212078" y="3689081"/>
            <a:ext cx="1767840" cy="333092"/>
          </a:xfrm>
          <a:prstGeom prst="downArrow">
            <a:avLst/>
          </a:prstGeom>
          <a:solidFill>
            <a:srgbClr val="F36C3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13" name="テキスト ボックス 12">
            <a:extLst>
              <a:ext uri="{FF2B5EF4-FFF2-40B4-BE49-F238E27FC236}">
                <a16:creationId xmlns:a16="http://schemas.microsoft.com/office/drawing/2014/main" id="{93E0158F-61BE-402C-31E7-5CE029B31306}"/>
              </a:ext>
            </a:extLst>
          </p:cNvPr>
          <p:cNvSpPr txBox="1"/>
          <p:nvPr/>
        </p:nvSpPr>
        <p:spPr>
          <a:xfrm>
            <a:off x="1486542" y="4288937"/>
            <a:ext cx="8481809" cy="400110"/>
          </a:xfrm>
          <a:prstGeom prst="rect">
            <a:avLst/>
          </a:prstGeom>
          <a:noFill/>
        </p:spPr>
        <p:txBody>
          <a:bodyPr wrap="none" rtlCol="0">
            <a:spAutoFit/>
          </a:bodyPr>
          <a:lstStyle/>
          <a:p>
            <a:pPr marL="342900" indent="-342900">
              <a:buClr>
                <a:srgbClr val="F36C37"/>
              </a:buClr>
              <a:buFont typeface="Wingdings" pitchFamily="2" charset="2"/>
              <a:buChar char="ü"/>
            </a:pPr>
            <a:r>
              <a:rPr kumimoji="1" lang="ja-JP" altLang="en-US" sz="2000"/>
              <a:t>現状を精査し、</a:t>
            </a:r>
            <a:r>
              <a:rPr kumimoji="1" lang="ja-JP" altLang="en-US" sz="2000" b="1">
                <a:solidFill>
                  <a:srgbClr val="F36C37"/>
                </a:solidFill>
              </a:rPr>
              <a:t>本質的な改善点や課題</a:t>
            </a:r>
            <a:r>
              <a:rPr kumimoji="1" lang="ja-JP" altLang="en-US" sz="2000"/>
              <a:t>がどこにあるのかを突き止める</a:t>
            </a:r>
          </a:p>
        </p:txBody>
      </p:sp>
      <p:pic>
        <p:nvPicPr>
          <p:cNvPr id="14" name="図 13" descr="アイコン&#10;&#10;自動的に生成された説明">
            <a:extLst>
              <a:ext uri="{FF2B5EF4-FFF2-40B4-BE49-F238E27FC236}">
                <a16:creationId xmlns:a16="http://schemas.microsoft.com/office/drawing/2014/main" id="{60A0DF08-2660-8049-AEDC-C22483350C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39896" y="5543641"/>
            <a:ext cx="426733" cy="427586"/>
          </a:xfrm>
          <a:prstGeom prst="rect">
            <a:avLst/>
          </a:prstGeom>
        </p:spPr>
      </p:pic>
      <p:sp>
        <p:nvSpPr>
          <p:cNvPr id="15" name="四角形: 角を丸くする 9">
            <a:extLst>
              <a:ext uri="{FF2B5EF4-FFF2-40B4-BE49-F238E27FC236}">
                <a16:creationId xmlns:a16="http://schemas.microsoft.com/office/drawing/2014/main" id="{45A78B21-0B56-D512-0FD2-7A91501650FF}"/>
              </a:ext>
            </a:extLst>
          </p:cNvPr>
          <p:cNvSpPr/>
          <p:nvPr/>
        </p:nvSpPr>
        <p:spPr bwMode="auto">
          <a:xfrm>
            <a:off x="551393" y="1334128"/>
            <a:ext cx="10678772" cy="477017"/>
          </a:xfrm>
          <a:prstGeom prst="roundRect">
            <a:avLst>
              <a:gd name="adj" fmla="val 7423"/>
            </a:avLst>
          </a:prstGeom>
          <a:solidFill>
            <a:srgbClr val="FEEDE6"/>
          </a:solidFill>
          <a:ln w="19050" algn="ctr">
            <a:noFill/>
            <a:prstDash val="dash"/>
            <a:round/>
            <a:headEnd/>
            <a:tailEnd/>
          </a:ln>
          <a:effectLst/>
        </p:spPr>
        <p:txBody>
          <a:bodyPr wrap="none" lIns="180000" bIns="0" rtlCol="0" anchor="ctr"/>
          <a:lstStyle/>
          <a:p>
            <a:pPr marL="285750" indent="-285750">
              <a:buFont typeface="Wingdings" panose="05000000000000000000" pitchFamily="2" charset="2"/>
              <a:buChar char="n"/>
            </a:pPr>
            <a:r>
              <a:rPr kumimoji="1" lang="en-US" altLang="ja-JP" sz="2000" b="1" dirty="0">
                <a:solidFill>
                  <a:srgbClr val="F36C37"/>
                </a:solidFill>
                <a:latin typeface="+mj-ea"/>
                <a:ea typeface="+mj-ea"/>
              </a:rPr>
              <a:t>AI </a:t>
            </a:r>
            <a:r>
              <a:rPr kumimoji="1" lang="ja-JP" altLang="en-US" sz="2000" b="1">
                <a:solidFill>
                  <a:srgbClr val="F36C37"/>
                </a:solidFill>
                <a:latin typeface="+mj-ea"/>
                <a:ea typeface="+mj-ea"/>
              </a:rPr>
              <a:t>への誤認識：事例</a:t>
            </a:r>
            <a:r>
              <a:rPr kumimoji="1" lang="en-US" altLang="ja-JP" sz="2000" b="1" dirty="0">
                <a:solidFill>
                  <a:srgbClr val="F36C37"/>
                </a:solidFill>
                <a:latin typeface="+mj-ea"/>
                <a:ea typeface="+mj-ea"/>
              </a:rPr>
              <a:t>①</a:t>
            </a:r>
          </a:p>
        </p:txBody>
      </p:sp>
      <p:sp>
        <p:nvSpPr>
          <p:cNvPr id="3" name="スライド番号プレースホルダー 2">
            <a:extLst>
              <a:ext uri="{FF2B5EF4-FFF2-40B4-BE49-F238E27FC236}">
                <a16:creationId xmlns:a16="http://schemas.microsoft.com/office/drawing/2014/main" id="{AB2061E3-F230-3C20-6C5D-FEA9963F6484}"/>
              </a:ext>
            </a:extLst>
          </p:cNvPr>
          <p:cNvSpPr>
            <a:spLocks noGrp="1"/>
          </p:cNvSpPr>
          <p:nvPr>
            <p:ph type="sldNum" sz="quarter" idx="10"/>
          </p:nvPr>
        </p:nvSpPr>
        <p:spPr>
          <a:xfrm>
            <a:off x="9265299" y="6465214"/>
            <a:ext cx="2743200" cy="204403"/>
          </a:xfrm>
        </p:spPr>
        <p:txBody>
          <a:bodyPr/>
          <a:lstStyle/>
          <a:p>
            <a:fld id="{5D750650-B10A-47BF-93C2-E1678438B37A}" type="slidenum">
              <a:rPr lang="en-US" altLang="ja-JP" smtClean="0"/>
              <a:pPr/>
              <a:t>25</a:t>
            </a:fld>
            <a:endParaRPr lang="en-US" altLang="ja-JP" dirty="0"/>
          </a:p>
        </p:txBody>
      </p:sp>
    </p:spTree>
    <p:extLst>
      <p:ext uri="{BB962C8B-B14F-4D97-AF65-F5344CB8AC3E}">
        <p14:creationId xmlns:p14="http://schemas.microsoft.com/office/powerpoint/2010/main" val="2072472588"/>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lang="en-US" altLang="ja-JP" dirty="0"/>
              <a:t>4-5-2.</a:t>
            </a:r>
            <a:r>
              <a:rPr lang="ja-JP" altLang="en-US" dirty="0"/>
              <a:t> ケーススタディ</a:t>
            </a:r>
            <a:endParaRPr kumimoji="1" lang="ja-JP" altLang="en-US" dirty="0"/>
          </a:p>
        </p:txBody>
      </p:sp>
      <p:sp>
        <p:nvSpPr>
          <p:cNvPr id="5" name="スライド番号プレースホルダー 4">
            <a:extLst>
              <a:ext uri="{FF2B5EF4-FFF2-40B4-BE49-F238E27FC236}">
                <a16:creationId xmlns:a16="http://schemas.microsoft.com/office/drawing/2014/main" id="{C905B90A-465B-402F-BC68-6932C2B00E04}"/>
              </a:ext>
            </a:extLst>
          </p:cNvPr>
          <p:cNvSpPr>
            <a:spLocks noGrp="1"/>
          </p:cNvSpPr>
          <p:nvPr>
            <p:ph type="sldNum" sz="quarter" idx="10"/>
          </p:nvPr>
        </p:nvSpPr>
        <p:spPr/>
        <p:txBody>
          <a:bodyPr/>
          <a:lstStyle/>
          <a:p>
            <a:fld id="{5D750650-B10A-47BF-93C2-E1678438B37A}" type="slidenum">
              <a:rPr kumimoji="1" lang="ja-JP" altLang="en-US" smtClean="0"/>
              <a:pPr/>
              <a:t>250</a:t>
            </a:fld>
            <a:endParaRPr kumimoji="1" lang="ja-JP" altLang="en-US"/>
          </a:p>
        </p:txBody>
      </p:sp>
      <p:grpSp>
        <p:nvGrpSpPr>
          <p:cNvPr id="3" name="グループ化 2">
            <a:extLst>
              <a:ext uri="{FF2B5EF4-FFF2-40B4-BE49-F238E27FC236}">
                <a16:creationId xmlns:a16="http://schemas.microsoft.com/office/drawing/2014/main" id="{8A4DFA03-4040-4D12-BA46-79970C0A23FD}"/>
              </a:ext>
            </a:extLst>
          </p:cNvPr>
          <p:cNvGrpSpPr/>
          <p:nvPr/>
        </p:nvGrpSpPr>
        <p:grpSpPr>
          <a:xfrm>
            <a:off x="9290317" y="4134016"/>
            <a:ext cx="3015092" cy="2426353"/>
            <a:chOff x="9290317" y="4134016"/>
            <a:chExt cx="3015092" cy="2426353"/>
          </a:xfrm>
        </p:grpSpPr>
        <p:pic>
          <p:nvPicPr>
            <p:cNvPr id="26" name="図 25">
              <a:extLst>
                <a:ext uri="{FF2B5EF4-FFF2-40B4-BE49-F238E27FC236}">
                  <a16:creationId xmlns:a16="http://schemas.microsoft.com/office/drawing/2014/main" id="{7D51D1D2-162C-43DC-A3A4-46B8DF4FBC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28199" y="4244267"/>
              <a:ext cx="1377210" cy="1376151"/>
            </a:xfrm>
            <a:prstGeom prst="rect">
              <a:avLst/>
            </a:prstGeom>
          </p:spPr>
        </p:pic>
        <p:pic>
          <p:nvPicPr>
            <p:cNvPr id="24" name="図 23">
              <a:extLst>
                <a:ext uri="{FF2B5EF4-FFF2-40B4-BE49-F238E27FC236}">
                  <a16:creationId xmlns:a16="http://schemas.microsoft.com/office/drawing/2014/main" id="{4C061856-F0D8-4BFF-BA8F-92C533D7506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90317" y="4134016"/>
              <a:ext cx="1377211" cy="1376152"/>
            </a:xfrm>
            <a:prstGeom prst="rect">
              <a:avLst/>
            </a:prstGeom>
          </p:spPr>
        </p:pic>
        <p:pic>
          <p:nvPicPr>
            <p:cNvPr id="17" name="図 16">
              <a:extLst>
                <a:ext uri="{FF2B5EF4-FFF2-40B4-BE49-F238E27FC236}">
                  <a16:creationId xmlns:a16="http://schemas.microsoft.com/office/drawing/2014/main" id="{B9AB6356-46C0-4F9B-91E1-1A10A84415A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586624" y="4741257"/>
              <a:ext cx="1377212" cy="1376153"/>
            </a:xfrm>
            <a:prstGeom prst="rect">
              <a:avLst/>
            </a:prstGeom>
          </p:spPr>
        </p:pic>
        <p:pic>
          <p:nvPicPr>
            <p:cNvPr id="22" name="図 21">
              <a:extLst>
                <a:ext uri="{FF2B5EF4-FFF2-40B4-BE49-F238E27FC236}">
                  <a16:creationId xmlns:a16="http://schemas.microsoft.com/office/drawing/2014/main" id="{EF799105-59E9-476D-829C-8C454C4802F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673216" y="4680465"/>
              <a:ext cx="1377212" cy="1376153"/>
            </a:xfrm>
            <a:prstGeom prst="rect">
              <a:avLst/>
            </a:prstGeom>
          </p:spPr>
        </p:pic>
        <p:pic>
          <p:nvPicPr>
            <p:cNvPr id="28" name="図 27">
              <a:extLst>
                <a:ext uri="{FF2B5EF4-FFF2-40B4-BE49-F238E27FC236}">
                  <a16:creationId xmlns:a16="http://schemas.microsoft.com/office/drawing/2014/main" id="{72BC4B22-FCA5-464D-8B0D-9B6F5556C6F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065282" y="5184219"/>
              <a:ext cx="1377209" cy="1376150"/>
            </a:xfrm>
            <a:prstGeom prst="rect">
              <a:avLst/>
            </a:prstGeom>
          </p:spPr>
        </p:pic>
      </p:grpSp>
      <p:sp>
        <p:nvSpPr>
          <p:cNvPr id="33" name="コンテンツ プレースホルダー 2">
            <a:extLst>
              <a:ext uri="{FF2B5EF4-FFF2-40B4-BE49-F238E27FC236}">
                <a16:creationId xmlns:a16="http://schemas.microsoft.com/office/drawing/2014/main" id="{2ACA4C89-55E7-471B-ACF9-F0BCCEC3B1FB}"/>
              </a:ext>
            </a:extLst>
          </p:cNvPr>
          <p:cNvSpPr txBox="1">
            <a:spLocks/>
          </p:cNvSpPr>
          <p:nvPr/>
        </p:nvSpPr>
        <p:spPr bwMode="auto">
          <a:xfrm>
            <a:off x="672811" y="1007975"/>
            <a:ext cx="10752427" cy="363736"/>
          </a:xfrm>
          <a:prstGeom prst="rect">
            <a:avLst/>
          </a:prstGeom>
        </p:spPr>
        <p:txBody>
          <a:bodyPr vert="horz" wrap="square" lIns="91440" tIns="45720" rIns="91440" bIns="45720" rtlCol="0" anchor="ctr">
            <a:noAutofit/>
          </a:bodyPr>
          <a:lstStyle>
            <a:lvl1pPr marL="357188" marR="0" indent="-357188"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n"/>
              <a:tabLst/>
              <a:defRPr kumimoji="1" lang="en-US" altLang="ja-JP"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1pPr>
            <a:lvl2pPr marL="742950" marR="0" indent="-28575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l"/>
              <a:tabLst/>
              <a:defRPr kumimoji="1" lang="ja-JP" altLang="en-US"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2pPr>
            <a:lvl3pPr marL="1143000" marR="0" indent="-2286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3pPr>
            <a:lvl4pPr marL="1714500" marR="0" indent="-3429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4pPr>
            <a:lvl5pPr marL="2114550" marR="0" indent="-28575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nSpc>
                <a:spcPct val="120000"/>
              </a:lnSpc>
              <a:spcBef>
                <a:spcPts val="0"/>
              </a:spcBef>
              <a:spcAft>
                <a:spcPts val="2400"/>
              </a:spcAft>
              <a:buClr>
                <a:srgbClr val="F36C37"/>
              </a:buClr>
              <a:buNone/>
            </a:pPr>
            <a:r>
              <a:rPr lang="ja-JP" altLang="en-US" sz="1800" b="1" dirty="0">
                <a:solidFill>
                  <a:srgbClr val="F36C37"/>
                </a:solidFill>
              </a:rPr>
              <a:t>課題）不動産の成約価格を予測したい２</a:t>
            </a:r>
          </a:p>
        </p:txBody>
      </p:sp>
      <p:cxnSp>
        <p:nvCxnSpPr>
          <p:cNvPr id="34" name="直線コネクタ 33">
            <a:extLst>
              <a:ext uri="{FF2B5EF4-FFF2-40B4-BE49-F238E27FC236}">
                <a16:creationId xmlns:a16="http://schemas.microsoft.com/office/drawing/2014/main" id="{14E700CC-AAE5-4033-8EC4-14E5E14F227B}"/>
              </a:ext>
            </a:extLst>
          </p:cNvPr>
          <p:cNvCxnSpPr>
            <a:cxnSpLocks/>
          </p:cNvCxnSpPr>
          <p:nvPr/>
        </p:nvCxnSpPr>
        <p:spPr>
          <a:xfrm>
            <a:off x="766764" y="1425082"/>
            <a:ext cx="10658475" cy="0"/>
          </a:xfrm>
          <a:prstGeom prst="line">
            <a:avLst/>
          </a:prstGeom>
          <a:ln>
            <a:solidFill>
              <a:srgbClr val="F36C37"/>
            </a:solidFill>
          </a:ln>
        </p:spPr>
        <p:style>
          <a:lnRef idx="1">
            <a:schemeClr val="accent1"/>
          </a:lnRef>
          <a:fillRef idx="0">
            <a:schemeClr val="accent1"/>
          </a:fillRef>
          <a:effectRef idx="0">
            <a:schemeClr val="accent1"/>
          </a:effectRef>
          <a:fontRef idx="minor">
            <a:schemeClr val="tx1"/>
          </a:fontRef>
        </p:style>
      </p:cxnSp>
      <p:sp>
        <p:nvSpPr>
          <p:cNvPr id="35" name="正方形/長方形 34">
            <a:extLst>
              <a:ext uri="{FF2B5EF4-FFF2-40B4-BE49-F238E27FC236}">
                <a16:creationId xmlns:a16="http://schemas.microsoft.com/office/drawing/2014/main" id="{C39C2514-248C-4F5E-8778-0AA80D311109}"/>
              </a:ext>
            </a:extLst>
          </p:cNvPr>
          <p:cNvSpPr/>
          <p:nvPr/>
        </p:nvSpPr>
        <p:spPr bwMode="auto">
          <a:xfrm>
            <a:off x="1002583" y="1570790"/>
            <a:ext cx="10168171" cy="1969575"/>
          </a:xfrm>
          <a:prstGeom prst="rect">
            <a:avLst/>
          </a:prstGeom>
          <a:solidFill>
            <a:srgbClr val="FFF4E1"/>
          </a:solidFill>
          <a:ln w="19050" algn="ctr">
            <a:noFill/>
            <a:prstDash val="dash"/>
            <a:round/>
            <a:headEnd/>
            <a:tailEnd/>
          </a:ln>
          <a:effectLst/>
        </p:spPr>
        <p:txBody>
          <a:bodyPr wrap="none" lIns="324000" tIns="144000" bIns="72000" rtlCol="0" anchor="ctr"/>
          <a:lstStyle/>
          <a:p>
            <a:pPr marL="0" lvl="2">
              <a:buClr>
                <a:srgbClr val="F36C37"/>
              </a:buClr>
            </a:pPr>
            <a:r>
              <a:rPr lang="ja-JP" altLang="en-US" sz="1600" b="1" dirty="0">
                <a:solidFill>
                  <a:schemeClr val="tx1">
                    <a:lumMod val="75000"/>
                    <a:lumOff val="25000"/>
                  </a:schemeClr>
                </a:solidFill>
                <a:latin typeface="+mn-ea"/>
              </a:rPr>
              <a:t>　戸建て住宅の価格に決定木を用いることで、モデルが予測した価格の根拠や、重要なファクターを</a:t>
            </a:r>
            <a:endParaRPr lang="en-US" altLang="ja-JP" sz="1600" b="1" dirty="0">
              <a:solidFill>
                <a:schemeClr val="tx1">
                  <a:lumMod val="75000"/>
                  <a:lumOff val="25000"/>
                </a:schemeClr>
              </a:solidFill>
              <a:latin typeface="+mn-ea"/>
            </a:endParaRPr>
          </a:p>
          <a:p>
            <a:pPr marL="0" lvl="2">
              <a:buClr>
                <a:srgbClr val="F36C37"/>
              </a:buClr>
            </a:pPr>
            <a:r>
              <a:rPr lang="ja-JP" altLang="en-US" sz="1600" b="1" dirty="0">
                <a:solidFill>
                  <a:schemeClr val="tx1">
                    <a:lumMod val="75000"/>
                    <a:lumOff val="25000"/>
                  </a:schemeClr>
                </a:solidFill>
                <a:latin typeface="+mn-ea"/>
              </a:rPr>
              <a:t>とらえることができました。</a:t>
            </a:r>
            <a:endParaRPr lang="en-US" altLang="ja-JP" sz="1600" b="1" dirty="0">
              <a:solidFill>
                <a:schemeClr val="tx1">
                  <a:lumMod val="75000"/>
                  <a:lumOff val="25000"/>
                </a:schemeClr>
              </a:solidFill>
              <a:latin typeface="+mn-ea"/>
            </a:endParaRPr>
          </a:p>
          <a:p>
            <a:pPr marL="0" lvl="2">
              <a:buClr>
                <a:srgbClr val="F36C37"/>
              </a:buClr>
            </a:pPr>
            <a:r>
              <a:rPr lang="ja-JP" altLang="en-US" sz="1600" b="1" dirty="0">
                <a:solidFill>
                  <a:schemeClr val="tx1">
                    <a:lumMod val="75000"/>
                    <a:lumOff val="25000"/>
                  </a:schemeClr>
                </a:solidFill>
                <a:latin typeface="+mn-ea"/>
              </a:rPr>
              <a:t>　しかし、精度に関しては、パラメータ調整を行っても線形回帰より少し良い程度で、まだ実用には</a:t>
            </a:r>
            <a:endParaRPr lang="en-US" altLang="ja-JP" sz="1600" b="1" dirty="0">
              <a:solidFill>
                <a:schemeClr val="tx1">
                  <a:lumMod val="75000"/>
                  <a:lumOff val="25000"/>
                </a:schemeClr>
              </a:solidFill>
              <a:latin typeface="+mn-ea"/>
            </a:endParaRPr>
          </a:p>
          <a:p>
            <a:pPr marL="0" lvl="2">
              <a:buClr>
                <a:srgbClr val="F36C37"/>
              </a:buClr>
            </a:pPr>
            <a:r>
              <a:rPr lang="ja-JP" altLang="en-US" sz="1600" b="1" dirty="0">
                <a:solidFill>
                  <a:schemeClr val="tx1">
                    <a:lumMod val="75000"/>
                    <a:lumOff val="25000"/>
                  </a:schemeClr>
                </a:solidFill>
                <a:latin typeface="+mn-ea"/>
              </a:rPr>
              <a:t>難しいようです。</a:t>
            </a:r>
            <a:endParaRPr lang="en-US" altLang="ja-JP" sz="1600" b="1" dirty="0">
              <a:solidFill>
                <a:schemeClr val="tx1">
                  <a:lumMod val="75000"/>
                  <a:lumOff val="25000"/>
                </a:schemeClr>
              </a:solidFill>
              <a:latin typeface="+mn-ea"/>
            </a:endParaRPr>
          </a:p>
          <a:p>
            <a:pPr marL="0" lvl="2">
              <a:buClr>
                <a:srgbClr val="F36C37"/>
              </a:buClr>
            </a:pPr>
            <a:r>
              <a:rPr lang="ja-JP" altLang="en-US" sz="1600" b="1" dirty="0">
                <a:solidFill>
                  <a:schemeClr val="tx1">
                    <a:lumMod val="75000"/>
                    <a:lumOff val="25000"/>
                  </a:schemeClr>
                </a:solidFill>
                <a:latin typeface="+mn-ea"/>
              </a:rPr>
              <a:t>　そこで、決定木の発展形アルゴリズムであるランダムフォレストを使って戸建て物件の不動産価格予測を</a:t>
            </a:r>
            <a:br>
              <a:rPr lang="en-US" altLang="ja-JP" sz="1600" b="1" dirty="0">
                <a:solidFill>
                  <a:schemeClr val="tx1">
                    <a:lumMod val="75000"/>
                    <a:lumOff val="25000"/>
                  </a:schemeClr>
                </a:solidFill>
                <a:latin typeface="+mn-ea"/>
              </a:rPr>
            </a:br>
            <a:r>
              <a:rPr lang="ja-JP" altLang="en-US" sz="1600" b="1" dirty="0">
                <a:solidFill>
                  <a:schemeClr val="tx1">
                    <a:lumMod val="75000"/>
                    <a:lumOff val="25000"/>
                  </a:schemeClr>
                </a:solidFill>
                <a:latin typeface="+mn-ea"/>
              </a:rPr>
              <a:t>行ってみることにしました。</a:t>
            </a:r>
            <a:endParaRPr lang="en-US" altLang="ja-JP" sz="1600" b="1" dirty="0">
              <a:solidFill>
                <a:schemeClr val="tx1">
                  <a:lumMod val="75000"/>
                  <a:lumOff val="25000"/>
                </a:schemeClr>
              </a:solidFill>
              <a:latin typeface="+mn-ea"/>
            </a:endParaRPr>
          </a:p>
        </p:txBody>
      </p:sp>
      <p:pic>
        <p:nvPicPr>
          <p:cNvPr id="36" name="図 35">
            <a:extLst>
              <a:ext uri="{FF2B5EF4-FFF2-40B4-BE49-F238E27FC236}">
                <a16:creationId xmlns:a16="http://schemas.microsoft.com/office/drawing/2014/main" id="{A306B179-4A2A-48E7-B64D-178F0114149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230976" y="4611113"/>
            <a:ext cx="1017037" cy="1017037"/>
          </a:xfrm>
          <a:prstGeom prst="rect">
            <a:avLst/>
          </a:prstGeom>
        </p:spPr>
      </p:pic>
      <p:pic>
        <p:nvPicPr>
          <p:cNvPr id="37" name="図 36">
            <a:extLst>
              <a:ext uri="{FF2B5EF4-FFF2-40B4-BE49-F238E27FC236}">
                <a16:creationId xmlns:a16="http://schemas.microsoft.com/office/drawing/2014/main" id="{4924D9EE-93A9-4A76-8049-59C6EB565E4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469047" y="4643247"/>
            <a:ext cx="923731" cy="923731"/>
          </a:xfrm>
          <a:prstGeom prst="rect">
            <a:avLst/>
          </a:prstGeom>
        </p:spPr>
      </p:pic>
      <p:pic>
        <p:nvPicPr>
          <p:cNvPr id="38" name="図 37">
            <a:extLst>
              <a:ext uri="{FF2B5EF4-FFF2-40B4-BE49-F238E27FC236}">
                <a16:creationId xmlns:a16="http://schemas.microsoft.com/office/drawing/2014/main" id="{53EEDD10-D4C6-4B92-8D38-6654CD58BBF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67900" y="4643248"/>
            <a:ext cx="923731" cy="923731"/>
          </a:xfrm>
          <a:prstGeom prst="rect">
            <a:avLst/>
          </a:prstGeom>
        </p:spPr>
      </p:pic>
      <p:sp>
        <p:nvSpPr>
          <p:cNvPr id="39" name="テキスト ボックス 38">
            <a:extLst>
              <a:ext uri="{FF2B5EF4-FFF2-40B4-BE49-F238E27FC236}">
                <a16:creationId xmlns:a16="http://schemas.microsoft.com/office/drawing/2014/main" id="{E5C7E05D-4627-4C5D-895E-F70927D2C981}"/>
              </a:ext>
            </a:extLst>
          </p:cNvPr>
          <p:cNvSpPr txBox="1"/>
          <p:nvPr/>
        </p:nvSpPr>
        <p:spPr>
          <a:xfrm>
            <a:off x="1021246" y="5648416"/>
            <a:ext cx="1017037" cy="577081"/>
          </a:xfrm>
          <a:prstGeom prst="rect">
            <a:avLst/>
          </a:prstGeom>
          <a:noFill/>
        </p:spPr>
        <p:txBody>
          <a:bodyPr wrap="square" rtlCol="0">
            <a:spAutoFit/>
          </a:bodyPr>
          <a:lstStyle/>
          <a:p>
            <a:pPr defTabSz="914400" fontAlgn="base">
              <a:spcBef>
                <a:spcPct val="0"/>
              </a:spcBef>
              <a:spcAft>
                <a:spcPct val="0"/>
              </a:spcAft>
            </a:pPr>
            <a:r>
              <a:rPr kumimoji="1" lang="ja-JP" altLang="en-US" sz="1050" b="1" dirty="0">
                <a:solidFill>
                  <a:srgbClr val="494949"/>
                </a:solidFill>
                <a:latin typeface="+mn-ea"/>
              </a:rPr>
              <a:t>・築</a:t>
            </a:r>
            <a:r>
              <a:rPr kumimoji="1" lang="en-US" altLang="ja-JP" sz="1050" b="1" dirty="0">
                <a:solidFill>
                  <a:srgbClr val="494949"/>
                </a:solidFill>
                <a:latin typeface="+mn-ea"/>
              </a:rPr>
              <a:t>10</a:t>
            </a:r>
            <a:r>
              <a:rPr kumimoji="1" lang="ja-JP" altLang="en-US" sz="1050" b="1" dirty="0">
                <a:solidFill>
                  <a:srgbClr val="494949"/>
                </a:solidFill>
                <a:latin typeface="+mn-ea"/>
              </a:rPr>
              <a:t>年</a:t>
            </a:r>
            <a:endParaRPr kumimoji="1" lang="en-US" altLang="ja-JP" sz="1050" b="1" dirty="0">
              <a:solidFill>
                <a:srgbClr val="494949"/>
              </a:solidFill>
              <a:latin typeface="+mn-ea"/>
            </a:endParaRPr>
          </a:p>
          <a:p>
            <a:pPr defTabSz="914400" fontAlgn="base">
              <a:spcBef>
                <a:spcPct val="0"/>
              </a:spcBef>
              <a:spcAft>
                <a:spcPct val="0"/>
              </a:spcAft>
            </a:pPr>
            <a:r>
              <a:rPr kumimoji="1" lang="ja-JP" altLang="en-US" sz="1050" b="1" dirty="0">
                <a:solidFill>
                  <a:srgbClr val="494949"/>
                </a:solidFill>
                <a:latin typeface="+mn-ea"/>
              </a:rPr>
              <a:t>・徒歩</a:t>
            </a:r>
            <a:r>
              <a:rPr kumimoji="1" lang="en-US" altLang="ja-JP" sz="1050" b="1" dirty="0">
                <a:solidFill>
                  <a:srgbClr val="494949"/>
                </a:solidFill>
                <a:latin typeface="+mn-ea"/>
              </a:rPr>
              <a:t>15</a:t>
            </a:r>
            <a:r>
              <a:rPr kumimoji="1" lang="ja-JP" altLang="en-US" sz="1050" b="1" dirty="0">
                <a:solidFill>
                  <a:srgbClr val="494949"/>
                </a:solidFill>
                <a:latin typeface="+mn-ea"/>
              </a:rPr>
              <a:t>分</a:t>
            </a:r>
            <a:endParaRPr kumimoji="1" lang="en-US" altLang="ja-JP" sz="1050" b="1" dirty="0">
              <a:solidFill>
                <a:srgbClr val="494949"/>
              </a:solidFill>
              <a:latin typeface="+mn-ea"/>
            </a:endParaRPr>
          </a:p>
          <a:p>
            <a:pPr defTabSz="914400" fontAlgn="base">
              <a:spcBef>
                <a:spcPct val="0"/>
              </a:spcBef>
              <a:spcAft>
                <a:spcPct val="0"/>
              </a:spcAft>
            </a:pPr>
            <a:r>
              <a:rPr kumimoji="1" lang="en-US" altLang="ja-JP" sz="1050" b="1" dirty="0">
                <a:solidFill>
                  <a:srgbClr val="494949"/>
                </a:solidFill>
                <a:latin typeface="+mn-ea"/>
              </a:rPr>
              <a:t>= 2000</a:t>
            </a:r>
            <a:r>
              <a:rPr kumimoji="1" lang="ja-JP" altLang="en-US" sz="1050" b="1" dirty="0">
                <a:solidFill>
                  <a:srgbClr val="494949"/>
                </a:solidFill>
                <a:latin typeface="+mn-ea"/>
              </a:rPr>
              <a:t>万円</a:t>
            </a:r>
          </a:p>
        </p:txBody>
      </p:sp>
      <p:sp>
        <p:nvSpPr>
          <p:cNvPr id="40" name="テキスト ボックス 39">
            <a:extLst>
              <a:ext uri="{FF2B5EF4-FFF2-40B4-BE49-F238E27FC236}">
                <a16:creationId xmlns:a16="http://schemas.microsoft.com/office/drawing/2014/main" id="{43CC9E65-A0C8-40F3-A21A-7997F59A554E}"/>
              </a:ext>
            </a:extLst>
          </p:cNvPr>
          <p:cNvSpPr txBox="1"/>
          <p:nvPr/>
        </p:nvSpPr>
        <p:spPr>
          <a:xfrm>
            <a:off x="2422393" y="5648415"/>
            <a:ext cx="1017037" cy="577081"/>
          </a:xfrm>
          <a:prstGeom prst="rect">
            <a:avLst/>
          </a:prstGeom>
          <a:noFill/>
        </p:spPr>
        <p:txBody>
          <a:bodyPr wrap="square" rtlCol="0">
            <a:spAutoFit/>
          </a:bodyPr>
          <a:lstStyle/>
          <a:p>
            <a:pPr defTabSz="914400" fontAlgn="base">
              <a:spcBef>
                <a:spcPct val="0"/>
              </a:spcBef>
              <a:spcAft>
                <a:spcPct val="0"/>
              </a:spcAft>
            </a:pPr>
            <a:r>
              <a:rPr kumimoji="1" lang="ja-JP" altLang="en-US" sz="1050" b="1" dirty="0">
                <a:solidFill>
                  <a:srgbClr val="494949"/>
                </a:solidFill>
                <a:latin typeface="+mn-ea"/>
              </a:rPr>
              <a:t>・築</a:t>
            </a:r>
            <a:r>
              <a:rPr kumimoji="1" lang="en-US" altLang="ja-JP" sz="1050" b="1" dirty="0">
                <a:solidFill>
                  <a:srgbClr val="494949"/>
                </a:solidFill>
                <a:latin typeface="+mn-ea"/>
              </a:rPr>
              <a:t>5</a:t>
            </a:r>
            <a:r>
              <a:rPr kumimoji="1" lang="ja-JP" altLang="en-US" sz="1050" b="1" dirty="0">
                <a:solidFill>
                  <a:srgbClr val="494949"/>
                </a:solidFill>
                <a:latin typeface="+mn-ea"/>
              </a:rPr>
              <a:t>年</a:t>
            </a:r>
            <a:endParaRPr kumimoji="1" lang="en-US" altLang="ja-JP" sz="1050" b="1" dirty="0">
              <a:solidFill>
                <a:srgbClr val="494949"/>
              </a:solidFill>
              <a:latin typeface="+mn-ea"/>
            </a:endParaRPr>
          </a:p>
          <a:p>
            <a:pPr defTabSz="914400" fontAlgn="base">
              <a:spcBef>
                <a:spcPct val="0"/>
              </a:spcBef>
              <a:spcAft>
                <a:spcPct val="0"/>
              </a:spcAft>
            </a:pPr>
            <a:r>
              <a:rPr kumimoji="1" lang="ja-JP" altLang="en-US" sz="1050" b="1" dirty="0">
                <a:solidFill>
                  <a:srgbClr val="494949"/>
                </a:solidFill>
                <a:latin typeface="+mn-ea"/>
              </a:rPr>
              <a:t>・徒歩</a:t>
            </a:r>
            <a:r>
              <a:rPr kumimoji="1" lang="en-US" altLang="ja-JP" sz="1050" b="1" dirty="0">
                <a:solidFill>
                  <a:srgbClr val="494949"/>
                </a:solidFill>
                <a:latin typeface="+mn-ea"/>
              </a:rPr>
              <a:t>5</a:t>
            </a:r>
            <a:r>
              <a:rPr kumimoji="1" lang="ja-JP" altLang="en-US" sz="1050" b="1" dirty="0">
                <a:solidFill>
                  <a:srgbClr val="494949"/>
                </a:solidFill>
                <a:latin typeface="+mn-ea"/>
              </a:rPr>
              <a:t>分</a:t>
            </a:r>
            <a:endParaRPr kumimoji="1" lang="en-US" altLang="ja-JP" sz="1050" b="1" dirty="0">
              <a:solidFill>
                <a:srgbClr val="494949"/>
              </a:solidFill>
              <a:latin typeface="+mn-ea"/>
            </a:endParaRPr>
          </a:p>
          <a:p>
            <a:pPr defTabSz="914400" fontAlgn="base">
              <a:spcBef>
                <a:spcPct val="0"/>
              </a:spcBef>
              <a:spcAft>
                <a:spcPct val="0"/>
              </a:spcAft>
            </a:pPr>
            <a:r>
              <a:rPr kumimoji="1" lang="en-US" altLang="ja-JP" sz="1050" b="1" dirty="0">
                <a:solidFill>
                  <a:srgbClr val="494949"/>
                </a:solidFill>
                <a:latin typeface="+mn-ea"/>
              </a:rPr>
              <a:t>= 4000</a:t>
            </a:r>
            <a:r>
              <a:rPr kumimoji="1" lang="ja-JP" altLang="en-US" sz="1050" b="1" dirty="0">
                <a:solidFill>
                  <a:srgbClr val="494949"/>
                </a:solidFill>
                <a:latin typeface="+mn-ea"/>
              </a:rPr>
              <a:t>万円</a:t>
            </a:r>
          </a:p>
        </p:txBody>
      </p:sp>
      <p:sp>
        <p:nvSpPr>
          <p:cNvPr id="41" name="テキスト ボックス 40">
            <a:extLst>
              <a:ext uri="{FF2B5EF4-FFF2-40B4-BE49-F238E27FC236}">
                <a16:creationId xmlns:a16="http://schemas.microsoft.com/office/drawing/2014/main" id="{126F4328-BCB1-4277-9A78-3E1A9230D5C0}"/>
              </a:ext>
            </a:extLst>
          </p:cNvPr>
          <p:cNvSpPr txBox="1"/>
          <p:nvPr/>
        </p:nvSpPr>
        <p:spPr>
          <a:xfrm>
            <a:off x="4206094" y="5648415"/>
            <a:ext cx="1377209" cy="692497"/>
          </a:xfrm>
          <a:prstGeom prst="rect">
            <a:avLst/>
          </a:prstGeom>
          <a:noFill/>
        </p:spPr>
        <p:txBody>
          <a:bodyPr wrap="square" rtlCol="0">
            <a:spAutoFit/>
          </a:bodyPr>
          <a:lstStyle/>
          <a:p>
            <a:pPr defTabSz="914400" fontAlgn="base">
              <a:spcBef>
                <a:spcPct val="0"/>
              </a:spcBef>
              <a:spcAft>
                <a:spcPct val="0"/>
              </a:spcAft>
            </a:pPr>
            <a:r>
              <a:rPr kumimoji="1" lang="ja-JP" altLang="en-US" sz="1050" b="1" dirty="0">
                <a:solidFill>
                  <a:srgbClr val="494949"/>
                </a:solidFill>
                <a:latin typeface="+mn-ea"/>
              </a:rPr>
              <a:t>・新築 </a:t>
            </a:r>
            <a:r>
              <a:rPr kumimoji="1" lang="en-US" altLang="ja-JP" sz="1050" b="1" dirty="0">
                <a:solidFill>
                  <a:srgbClr val="494949"/>
                </a:solidFill>
                <a:latin typeface="+mn-ea"/>
              </a:rPr>
              <a:t>&gt; </a:t>
            </a:r>
            <a:r>
              <a:rPr kumimoji="1" lang="ja-JP" altLang="en-US" sz="1050" b="1" dirty="0">
                <a:solidFill>
                  <a:srgbClr val="494949"/>
                </a:solidFill>
                <a:latin typeface="+mn-ea"/>
              </a:rPr>
              <a:t>◎</a:t>
            </a:r>
            <a:endParaRPr kumimoji="1" lang="en-US" altLang="ja-JP" sz="1050" b="1" dirty="0">
              <a:solidFill>
                <a:srgbClr val="494949"/>
              </a:solidFill>
              <a:latin typeface="+mn-ea"/>
            </a:endParaRPr>
          </a:p>
          <a:p>
            <a:pPr defTabSz="914400" fontAlgn="base">
              <a:spcBef>
                <a:spcPct val="0"/>
              </a:spcBef>
              <a:spcAft>
                <a:spcPct val="0"/>
              </a:spcAft>
            </a:pPr>
            <a:r>
              <a:rPr kumimoji="1" lang="ja-JP" altLang="en-US" sz="1050" b="1" dirty="0">
                <a:solidFill>
                  <a:srgbClr val="494949"/>
                </a:solidFill>
                <a:latin typeface="+mn-ea"/>
              </a:rPr>
              <a:t>・徒歩</a:t>
            </a:r>
            <a:r>
              <a:rPr kumimoji="1" lang="en-US" altLang="ja-JP" sz="1050" b="1" dirty="0">
                <a:solidFill>
                  <a:srgbClr val="494949"/>
                </a:solidFill>
                <a:latin typeface="+mn-ea"/>
              </a:rPr>
              <a:t>10</a:t>
            </a:r>
            <a:r>
              <a:rPr kumimoji="1" lang="ja-JP" altLang="en-US" sz="1050" b="1" dirty="0">
                <a:solidFill>
                  <a:srgbClr val="494949"/>
                </a:solidFill>
                <a:latin typeface="+mn-ea"/>
              </a:rPr>
              <a:t>分 </a:t>
            </a:r>
            <a:r>
              <a:rPr kumimoji="1" lang="en-US" altLang="ja-JP" sz="1050" b="1" dirty="0">
                <a:solidFill>
                  <a:srgbClr val="494949"/>
                </a:solidFill>
                <a:latin typeface="+mn-ea"/>
              </a:rPr>
              <a:t>&gt; </a:t>
            </a:r>
            <a:r>
              <a:rPr kumimoji="1" lang="ja-JP" altLang="en-US" sz="1050" b="1" dirty="0">
                <a:solidFill>
                  <a:srgbClr val="494949"/>
                </a:solidFill>
                <a:latin typeface="+mn-ea"/>
              </a:rPr>
              <a:t>〇</a:t>
            </a:r>
            <a:endParaRPr kumimoji="1" lang="en-US" altLang="ja-JP" sz="1050" b="1" dirty="0">
              <a:solidFill>
                <a:srgbClr val="494949"/>
              </a:solidFill>
              <a:latin typeface="+mn-ea"/>
            </a:endParaRPr>
          </a:p>
          <a:p>
            <a:pPr defTabSz="914400" fontAlgn="base">
              <a:spcBef>
                <a:spcPct val="0"/>
              </a:spcBef>
              <a:spcAft>
                <a:spcPct val="0"/>
              </a:spcAft>
            </a:pPr>
            <a:r>
              <a:rPr kumimoji="1" lang="en-US" altLang="ja-JP" sz="1050" b="1" dirty="0">
                <a:solidFill>
                  <a:srgbClr val="494949"/>
                </a:solidFill>
                <a:latin typeface="+mn-ea"/>
              </a:rPr>
              <a:t>= 3800</a:t>
            </a:r>
            <a:r>
              <a:rPr kumimoji="1" lang="ja-JP" altLang="en-US" sz="1050" b="1" dirty="0">
                <a:solidFill>
                  <a:srgbClr val="494949"/>
                </a:solidFill>
                <a:latin typeface="+mn-ea"/>
              </a:rPr>
              <a:t>万円 </a:t>
            </a:r>
            <a:r>
              <a:rPr kumimoji="1" lang="ja-JP" altLang="en-US" b="1" dirty="0">
                <a:solidFill>
                  <a:srgbClr val="EB0046"/>
                </a:solidFill>
                <a:latin typeface="+mn-ea"/>
              </a:rPr>
              <a:t>△</a:t>
            </a:r>
            <a:endParaRPr kumimoji="1" lang="ja-JP" altLang="en-US" sz="1050" b="1" dirty="0">
              <a:solidFill>
                <a:srgbClr val="EB0046"/>
              </a:solidFill>
              <a:latin typeface="+mn-ea"/>
            </a:endParaRPr>
          </a:p>
        </p:txBody>
      </p:sp>
      <p:sp>
        <p:nvSpPr>
          <p:cNvPr id="42" name="二等辺三角形 41">
            <a:extLst>
              <a:ext uri="{FF2B5EF4-FFF2-40B4-BE49-F238E27FC236}">
                <a16:creationId xmlns:a16="http://schemas.microsoft.com/office/drawing/2014/main" id="{B21DC38F-AA50-408F-8B4B-91076CD7741F}"/>
              </a:ext>
            </a:extLst>
          </p:cNvPr>
          <p:cNvSpPr/>
          <p:nvPr/>
        </p:nvSpPr>
        <p:spPr>
          <a:xfrm rot="5400000">
            <a:off x="3564615" y="5503791"/>
            <a:ext cx="541176" cy="289249"/>
          </a:xfrm>
          <a:prstGeom prst="triangle">
            <a:avLst/>
          </a:prstGeom>
          <a:solidFill>
            <a:srgbClr val="F36C3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pic>
        <p:nvPicPr>
          <p:cNvPr id="47" name="図 46">
            <a:extLst>
              <a:ext uri="{FF2B5EF4-FFF2-40B4-BE49-F238E27FC236}">
                <a16:creationId xmlns:a16="http://schemas.microsoft.com/office/drawing/2014/main" id="{D6E32500-0B63-42A0-8E3D-E403546CD9D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727863" y="5177507"/>
            <a:ext cx="941816" cy="941816"/>
          </a:xfrm>
          <a:prstGeom prst="rect">
            <a:avLst/>
          </a:prstGeom>
        </p:spPr>
      </p:pic>
      <p:sp>
        <p:nvSpPr>
          <p:cNvPr id="49" name="思考の吹き出し: 雲形 48">
            <a:extLst>
              <a:ext uri="{FF2B5EF4-FFF2-40B4-BE49-F238E27FC236}">
                <a16:creationId xmlns:a16="http://schemas.microsoft.com/office/drawing/2014/main" id="{4A725311-085C-4F66-9715-23628A362BF9}"/>
              </a:ext>
            </a:extLst>
          </p:cNvPr>
          <p:cNvSpPr/>
          <p:nvPr/>
        </p:nvSpPr>
        <p:spPr>
          <a:xfrm>
            <a:off x="5930182" y="3896795"/>
            <a:ext cx="3431653" cy="1280712"/>
          </a:xfrm>
          <a:prstGeom prst="cloudCallout">
            <a:avLst>
              <a:gd name="adj1" fmla="val -33068"/>
              <a:gd name="adj2" fmla="val 60314"/>
            </a:avLst>
          </a:prstGeom>
          <a:solidFill>
            <a:srgbClr val="FFDBC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sz="1400" b="1" dirty="0">
                <a:solidFill>
                  <a:srgbClr val="494949"/>
                </a:solidFill>
                <a:latin typeface="+mn-ea"/>
              </a:rPr>
              <a:t>決定木はパラメータ調整をしても</a:t>
            </a:r>
            <a:endParaRPr kumimoji="1" lang="en-US" altLang="ja-JP" sz="1400" b="1" dirty="0">
              <a:solidFill>
                <a:srgbClr val="494949"/>
              </a:solidFill>
              <a:latin typeface="+mn-ea"/>
            </a:endParaRPr>
          </a:p>
          <a:p>
            <a:pPr algn="ctr"/>
            <a:r>
              <a:rPr kumimoji="1" lang="ja-JP" altLang="en-US" sz="1400" b="1" dirty="0">
                <a:solidFill>
                  <a:srgbClr val="494949"/>
                </a:solidFill>
                <a:latin typeface="+mn-ea"/>
              </a:rPr>
              <a:t>過学習が</a:t>
            </a:r>
            <a:r>
              <a:rPr kumimoji="1" lang="en-US" altLang="ja-JP" sz="1400" b="1" dirty="0">
                <a:solidFill>
                  <a:srgbClr val="494949"/>
                </a:solidFill>
                <a:latin typeface="+mn-ea"/>
              </a:rPr>
              <a:t>...</a:t>
            </a:r>
            <a:endParaRPr kumimoji="1" lang="ja-JP" altLang="en-US" sz="1400" b="1" dirty="0">
              <a:solidFill>
                <a:srgbClr val="494949"/>
              </a:solidFill>
              <a:latin typeface="+mn-ea"/>
            </a:endParaRPr>
          </a:p>
        </p:txBody>
      </p:sp>
      <p:sp>
        <p:nvSpPr>
          <p:cNvPr id="4" name="吹き出し: 角を丸めた四角形 3">
            <a:extLst>
              <a:ext uri="{FF2B5EF4-FFF2-40B4-BE49-F238E27FC236}">
                <a16:creationId xmlns:a16="http://schemas.microsoft.com/office/drawing/2014/main" id="{62EDE00E-4D03-0D91-023E-713629B52CEE}"/>
              </a:ext>
            </a:extLst>
          </p:cNvPr>
          <p:cNvSpPr/>
          <p:nvPr/>
        </p:nvSpPr>
        <p:spPr>
          <a:xfrm>
            <a:off x="7489529" y="5319630"/>
            <a:ext cx="2145922" cy="577082"/>
          </a:xfrm>
          <a:prstGeom prst="wedgeRoundRectCallout">
            <a:avLst>
              <a:gd name="adj1" fmla="val 56090"/>
              <a:gd name="adj2" fmla="val -43476"/>
              <a:gd name="adj3" fmla="val 16667"/>
            </a:avLst>
          </a:prstGeom>
          <a:noFill/>
          <a:ln w="38100">
            <a:solidFill>
              <a:srgbClr val="BFBFBF">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sz="2400" b="1" dirty="0">
                <a:solidFill>
                  <a:srgbClr val="494949"/>
                </a:solidFill>
                <a:latin typeface="+mn-ea"/>
              </a:rPr>
              <a:t>心配ご無用！</a:t>
            </a:r>
          </a:p>
        </p:txBody>
      </p:sp>
      <p:sp>
        <p:nvSpPr>
          <p:cNvPr id="6" name="吹き出し: 角を丸めた四角形 5">
            <a:extLst>
              <a:ext uri="{FF2B5EF4-FFF2-40B4-BE49-F238E27FC236}">
                <a16:creationId xmlns:a16="http://schemas.microsoft.com/office/drawing/2014/main" id="{EC121988-DDB6-04FA-26E1-DACED12B42C9}"/>
              </a:ext>
            </a:extLst>
          </p:cNvPr>
          <p:cNvSpPr/>
          <p:nvPr/>
        </p:nvSpPr>
        <p:spPr>
          <a:xfrm>
            <a:off x="7641929" y="5472030"/>
            <a:ext cx="2145922" cy="577082"/>
          </a:xfrm>
          <a:prstGeom prst="wedgeRoundRectCallout">
            <a:avLst>
              <a:gd name="adj1" fmla="val 56090"/>
              <a:gd name="adj2" fmla="val -43476"/>
              <a:gd name="adj3" fmla="val 16667"/>
            </a:avLst>
          </a:prstGeom>
          <a:noFill/>
          <a:ln w="38100">
            <a:solidFill>
              <a:srgbClr val="BFBFBF">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sz="2400" b="1" dirty="0">
                <a:solidFill>
                  <a:srgbClr val="494949"/>
                </a:solidFill>
                <a:latin typeface="+mn-ea"/>
              </a:rPr>
              <a:t>心配ご無用！</a:t>
            </a:r>
          </a:p>
        </p:txBody>
      </p:sp>
      <p:sp>
        <p:nvSpPr>
          <p:cNvPr id="7" name="吹き出し: 角を丸めた四角形 6">
            <a:extLst>
              <a:ext uri="{FF2B5EF4-FFF2-40B4-BE49-F238E27FC236}">
                <a16:creationId xmlns:a16="http://schemas.microsoft.com/office/drawing/2014/main" id="{F5EA9E37-0585-930F-C31E-B614633B8A06}"/>
              </a:ext>
            </a:extLst>
          </p:cNvPr>
          <p:cNvSpPr/>
          <p:nvPr/>
        </p:nvSpPr>
        <p:spPr>
          <a:xfrm>
            <a:off x="7794329" y="5624430"/>
            <a:ext cx="2145922" cy="577082"/>
          </a:xfrm>
          <a:prstGeom prst="wedgeRoundRectCallout">
            <a:avLst>
              <a:gd name="adj1" fmla="val 56090"/>
              <a:gd name="adj2" fmla="val -43476"/>
              <a:gd name="adj3" fmla="val 16667"/>
            </a:avLst>
          </a:prstGeom>
          <a:noFill/>
          <a:ln w="38100">
            <a:solidFill>
              <a:srgbClr val="BFBFBF">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sz="2400" b="1" dirty="0">
                <a:solidFill>
                  <a:srgbClr val="494949"/>
                </a:solidFill>
                <a:latin typeface="+mn-ea"/>
              </a:rPr>
              <a:t>心配ご無用！</a:t>
            </a:r>
          </a:p>
        </p:txBody>
      </p:sp>
      <p:sp>
        <p:nvSpPr>
          <p:cNvPr id="8" name="吹き出し: 角を丸めた四角形 7">
            <a:extLst>
              <a:ext uri="{FF2B5EF4-FFF2-40B4-BE49-F238E27FC236}">
                <a16:creationId xmlns:a16="http://schemas.microsoft.com/office/drawing/2014/main" id="{00A44EAA-DD16-07DC-3837-A240CD140D94}"/>
              </a:ext>
            </a:extLst>
          </p:cNvPr>
          <p:cNvSpPr/>
          <p:nvPr/>
        </p:nvSpPr>
        <p:spPr>
          <a:xfrm>
            <a:off x="7946729" y="5776830"/>
            <a:ext cx="2145922" cy="577082"/>
          </a:xfrm>
          <a:prstGeom prst="wedgeRoundRectCallout">
            <a:avLst>
              <a:gd name="adj1" fmla="val 56090"/>
              <a:gd name="adj2" fmla="val -43476"/>
              <a:gd name="adj3" fmla="val 16667"/>
            </a:avLst>
          </a:prstGeom>
          <a:noFill/>
          <a:ln w="38100">
            <a:solidFill>
              <a:srgbClr val="BFBFBF">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sz="2400" b="1" dirty="0">
                <a:solidFill>
                  <a:srgbClr val="494949"/>
                </a:solidFill>
                <a:latin typeface="+mn-ea"/>
              </a:rPr>
              <a:t>心配ご無用！</a:t>
            </a:r>
          </a:p>
        </p:txBody>
      </p:sp>
      <p:sp>
        <p:nvSpPr>
          <p:cNvPr id="9" name="吹き出し: 角を丸めた四角形 8">
            <a:extLst>
              <a:ext uri="{FF2B5EF4-FFF2-40B4-BE49-F238E27FC236}">
                <a16:creationId xmlns:a16="http://schemas.microsoft.com/office/drawing/2014/main" id="{EAA1622B-6AB8-DA3C-65BF-3449759064CC}"/>
              </a:ext>
            </a:extLst>
          </p:cNvPr>
          <p:cNvSpPr/>
          <p:nvPr/>
        </p:nvSpPr>
        <p:spPr>
          <a:xfrm>
            <a:off x="8099129" y="5929230"/>
            <a:ext cx="2145922" cy="577082"/>
          </a:xfrm>
          <a:prstGeom prst="wedgeRoundRectCallout">
            <a:avLst>
              <a:gd name="adj1" fmla="val 56090"/>
              <a:gd name="adj2" fmla="val -43476"/>
              <a:gd name="adj3" fmla="val 16667"/>
            </a:avLst>
          </a:prstGeom>
          <a:noFill/>
          <a:ln w="38100">
            <a:solidFill>
              <a:srgbClr val="BFBFBF">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sz="2400" b="1" dirty="0">
                <a:solidFill>
                  <a:srgbClr val="494949"/>
                </a:solidFill>
                <a:latin typeface="+mn-ea"/>
              </a:rPr>
              <a:t>心配ご無用！</a:t>
            </a:r>
          </a:p>
        </p:txBody>
      </p:sp>
    </p:spTree>
    <p:extLst>
      <p:ext uri="{BB962C8B-B14F-4D97-AF65-F5344CB8AC3E}">
        <p14:creationId xmlns:p14="http://schemas.microsoft.com/office/powerpoint/2010/main" val="747204934"/>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lang="en-US" altLang="ja-JP" dirty="0"/>
              <a:t>4</a:t>
            </a:r>
            <a:r>
              <a:rPr kumimoji="1" lang="en-US" altLang="ja-JP" dirty="0"/>
              <a:t>-5-3.</a:t>
            </a:r>
            <a:r>
              <a:rPr kumimoji="1" lang="ja-JP" altLang="en-US" dirty="0"/>
              <a:t>ランダムフォレストハンズオン</a:t>
            </a:r>
          </a:p>
        </p:txBody>
      </p:sp>
      <p:sp>
        <p:nvSpPr>
          <p:cNvPr id="5" name="スライド番号プレースホルダー 4">
            <a:extLst>
              <a:ext uri="{FF2B5EF4-FFF2-40B4-BE49-F238E27FC236}">
                <a16:creationId xmlns:a16="http://schemas.microsoft.com/office/drawing/2014/main" id="{C905B90A-465B-402F-BC68-6932C2B00E04}"/>
              </a:ext>
            </a:extLst>
          </p:cNvPr>
          <p:cNvSpPr>
            <a:spLocks noGrp="1"/>
          </p:cNvSpPr>
          <p:nvPr>
            <p:ph type="sldNum" sz="quarter" idx="10"/>
          </p:nvPr>
        </p:nvSpPr>
        <p:spPr/>
        <p:txBody>
          <a:bodyPr/>
          <a:lstStyle/>
          <a:p>
            <a:fld id="{5D750650-B10A-47BF-93C2-E1678438B37A}" type="slidenum">
              <a:rPr kumimoji="1" lang="ja-JP" altLang="en-US" smtClean="0"/>
              <a:pPr/>
              <a:t>251</a:t>
            </a:fld>
            <a:endParaRPr kumimoji="1" lang="ja-JP" altLang="en-US"/>
          </a:p>
        </p:txBody>
      </p:sp>
      <p:sp>
        <p:nvSpPr>
          <p:cNvPr id="4" name="テキスト ボックス 3">
            <a:extLst>
              <a:ext uri="{FF2B5EF4-FFF2-40B4-BE49-F238E27FC236}">
                <a16:creationId xmlns:a16="http://schemas.microsoft.com/office/drawing/2014/main" id="{EB308ADB-2C24-40A0-9C1C-3E0C25EC8182}"/>
              </a:ext>
            </a:extLst>
          </p:cNvPr>
          <p:cNvSpPr txBox="1"/>
          <p:nvPr/>
        </p:nvSpPr>
        <p:spPr>
          <a:xfrm>
            <a:off x="766763" y="980499"/>
            <a:ext cx="10658473" cy="869469"/>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20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pPr>
              <a:lnSpc>
                <a:spcPct val="130000"/>
              </a:lnSpc>
            </a:pPr>
            <a:r>
              <a:rPr lang="en-US" altLang="ja-JP" dirty="0"/>
              <a:t>mlho/ exercise </a:t>
            </a:r>
            <a:r>
              <a:rPr lang="ja-JP" altLang="en-US" dirty="0"/>
              <a:t>フォルダの中の</a:t>
            </a:r>
            <a:endParaRPr lang="en-US" altLang="ja-JP" dirty="0"/>
          </a:p>
          <a:p>
            <a:pPr>
              <a:lnSpc>
                <a:spcPct val="130000"/>
              </a:lnSpc>
            </a:pPr>
            <a:r>
              <a:rPr lang="ja-JP" altLang="en-US" dirty="0"/>
              <a:t>「 </a:t>
            </a:r>
            <a:r>
              <a:rPr lang="en-US" altLang="ja-JP" dirty="0"/>
              <a:t>4-3_</a:t>
            </a:r>
            <a:r>
              <a:rPr lang="ja-JP" altLang="en-US" dirty="0"/>
              <a:t>ランダムフォレストによる戸建ての価格予測</a:t>
            </a:r>
            <a:r>
              <a:rPr lang="en-US" altLang="ja-JP" dirty="0"/>
              <a:t>.ipynb</a:t>
            </a:r>
            <a:r>
              <a:rPr lang="ja-JP" altLang="en-US" dirty="0"/>
              <a:t>」を実行する</a:t>
            </a:r>
          </a:p>
        </p:txBody>
      </p:sp>
      <p:sp>
        <p:nvSpPr>
          <p:cNvPr id="10" name="テキスト ボックス 9">
            <a:extLst>
              <a:ext uri="{FF2B5EF4-FFF2-40B4-BE49-F238E27FC236}">
                <a16:creationId xmlns:a16="http://schemas.microsoft.com/office/drawing/2014/main" id="{BE4933CE-8860-400E-B6E0-885EC2D98D0B}"/>
              </a:ext>
            </a:extLst>
          </p:cNvPr>
          <p:cNvSpPr txBox="1"/>
          <p:nvPr/>
        </p:nvSpPr>
        <p:spPr>
          <a:xfrm>
            <a:off x="766763" y="4738616"/>
            <a:ext cx="6752884" cy="916405"/>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20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pPr algn="l">
              <a:lnSpc>
                <a:spcPct val="130000"/>
              </a:lnSpc>
            </a:pPr>
            <a:r>
              <a:rPr lang="en-US" altLang="ja-JP" sz="1400" dirty="0">
                <a:solidFill>
                  <a:srgbClr val="F36C37"/>
                </a:solidFill>
              </a:rPr>
              <a:t>※ </a:t>
            </a:r>
            <a:r>
              <a:rPr lang="ja-JP" altLang="en-US" sz="1400" dirty="0">
                <a:solidFill>
                  <a:srgbClr val="F36C37"/>
                </a:solidFill>
              </a:rPr>
              <a:t>プログラム及びプログラムの説明は </a:t>
            </a:r>
            <a:r>
              <a:rPr lang="en-US" altLang="ja-JP" sz="1400" dirty="0">
                <a:solidFill>
                  <a:srgbClr val="F36C37"/>
                </a:solidFill>
              </a:rPr>
              <a:t>Google Colab </a:t>
            </a:r>
            <a:r>
              <a:rPr lang="ja-JP" altLang="en-US" sz="1400" dirty="0">
                <a:solidFill>
                  <a:srgbClr val="F36C37"/>
                </a:solidFill>
              </a:rPr>
              <a:t>ノートブック内に記載しています。テキストにはプログラムのダイジェストのみ掲載して</a:t>
            </a:r>
            <a:endParaRPr lang="en-US" altLang="ja-JP" sz="1400" dirty="0">
              <a:solidFill>
                <a:srgbClr val="F36C37"/>
              </a:solidFill>
            </a:endParaRPr>
          </a:p>
          <a:p>
            <a:pPr algn="l">
              <a:lnSpc>
                <a:spcPct val="130000"/>
              </a:lnSpc>
            </a:pPr>
            <a:r>
              <a:rPr lang="ja-JP" altLang="en-US" sz="1400" dirty="0">
                <a:solidFill>
                  <a:srgbClr val="F36C37"/>
                </a:solidFill>
              </a:rPr>
              <a:t>います。</a:t>
            </a:r>
          </a:p>
        </p:txBody>
      </p:sp>
      <p:sp>
        <p:nvSpPr>
          <p:cNvPr id="12" name="四角形: 角を丸くする 11">
            <a:extLst>
              <a:ext uri="{FF2B5EF4-FFF2-40B4-BE49-F238E27FC236}">
                <a16:creationId xmlns:a16="http://schemas.microsoft.com/office/drawing/2014/main" id="{D9087632-89E8-4B86-9784-C818E91780DA}"/>
              </a:ext>
            </a:extLst>
          </p:cNvPr>
          <p:cNvSpPr/>
          <p:nvPr/>
        </p:nvSpPr>
        <p:spPr>
          <a:xfrm>
            <a:off x="766763" y="1888824"/>
            <a:ext cx="10599737" cy="2616942"/>
          </a:xfrm>
          <a:prstGeom prst="roundRect">
            <a:avLst>
              <a:gd name="adj" fmla="val 1884"/>
            </a:avLst>
          </a:prstGeom>
          <a:solidFill>
            <a:srgbClr val="FFF4E1"/>
          </a:solidFill>
          <a:ln w="19050" algn="ctr">
            <a:noFill/>
            <a:prstDash val="dash"/>
            <a:round/>
            <a:headEnd/>
            <a:tailEnd/>
          </a:ln>
          <a:effectLst/>
        </p:spPr>
        <p:txBody>
          <a:bodyPr rot="0" spcFirstLastPara="0" vertOverflow="overflow" horzOverflow="overflow" vert="horz" wrap="square" lIns="180000" tIns="72000" rIns="180000" bIns="72000" numCol="1" spcCol="0" rtlCol="0" fromWordArt="0" anchor="ctr" anchorCtr="0" forceAA="0" compatLnSpc="1">
            <a:prstTxWarp prst="textNoShape">
              <a:avLst/>
            </a:prstTxWarp>
            <a:noAutofit/>
          </a:bodyPr>
          <a:lstStyle/>
          <a:p>
            <a:pPr marL="171450" indent="-171450" algn="just">
              <a:lnSpc>
                <a:spcPct val="120000"/>
              </a:lnSpc>
              <a:spcAft>
                <a:spcPts val="400"/>
              </a:spcAft>
              <a:buClr>
                <a:srgbClr val="F36C37"/>
              </a:buClr>
              <a:buFont typeface="Wingdings" panose="05000000000000000000" pitchFamily="2" charset="2"/>
              <a:buChar char="l"/>
            </a:pPr>
            <a:endParaRPr lang="ja-JP" altLang="en-US" sz="1100" spc="150" dirty="0">
              <a:solidFill>
                <a:schemeClr val="tx1"/>
              </a:solidFill>
              <a:latin typeface="+mj-ea"/>
              <a:ea typeface="+mj-ea"/>
            </a:endParaRPr>
          </a:p>
        </p:txBody>
      </p:sp>
      <p:pic>
        <p:nvPicPr>
          <p:cNvPr id="11" name="図 10" descr="グラフィカル ユーザー インターフェイス, アプリケーション&#10;&#10;自動的に生成された説明">
            <a:extLst>
              <a:ext uri="{FF2B5EF4-FFF2-40B4-BE49-F238E27FC236}">
                <a16:creationId xmlns:a16="http://schemas.microsoft.com/office/drawing/2014/main" id="{D291127B-E84F-4D8F-B816-6299FECB45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24327" y="4124334"/>
            <a:ext cx="3243747" cy="2018226"/>
          </a:xfrm>
          <a:prstGeom prst="rect">
            <a:avLst/>
          </a:prstGeom>
        </p:spPr>
      </p:pic>
      <p:sp>
        <p:nvSpPr>
          <p:cNvPr id="13" name="コンテンツ プレースホルダー 2">
            <a:extLst>
              <a:ext uri="{FF2B5EF4-FFF2-40B4-BE49-F238E27FC236}">
                <a16:creationId xmlns:a16="http://schemas.microsoft.com/office/drawing/2014/main" id="{EF96ADA1-9B2A-4DD3-9BB0-2401B4B06B52}"/>
              </a:ext>
            </a:extLst>
          </p:cNvPr>
          <p:cNvSpPr txBox="1">
            <a:spLocks/>
          </p:cNvSpPr>
          <p:nvPr/>
        </p:nvSpPr>
        <p:spPr bwMode="auto">
          <a:xfrm>
            <a:off x="1113954" y="2070963"/>
            <a:ext cx="9964088" cy="2251449"/>
          </a:xfrm>
          <a:prstGeom prst="rect">
            <a:avLst/>
          </a:prstGeom>
        </p:spPr>
        <p:txBody>
          <a:bodyPr vert="horz" wrap="square" lIns="91440" tIns="45720" rIns="91440" bIns="45720" rtlCol="0" anchor="ctr">
            <a:noAutofit/>
          </a:bodyPr>
          <a:lstStyle>
            <a:lvl1pPr marL="357188" marR="0" indent="-357188"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n"/>
              <a:tabLst/>
              <a:defRPr kumimoji="1" lang="en-US" altLang="ja-JP"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1pPr>
            <a:lvl2pPr marL="742950" marR="0" indent="-28575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l"/>
              <a:tabLst/>
              <a:defRPr kumimoji="1" lang="ja-JP" altLang="en-US"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2pPr>
            <a:lvl3pPr marL="1143000" marR="0" indent="-2286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3pPr>
            <a:lvl4pPr marL="1714500" marR="0" indent="-3429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4pPr>
            <a:lvl5pPr marL="2114550" marR="0" indent="-28575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lnSpc>
                <a:spcPct val="120000"/>
              </a:lnSpc>
              <a:spcBef>
                <a:spcPts val="0"/>
              </a:spcBef>
              <a:spcAft>
                <a:spcPts val="2400"/>
              </a:spcAft>
              <a:buClr>
                <a:srgbClr val="F36C37"/>
              </a:buClr>
              <a:buFont typeface="Wingdings" panose="05000000000000000000" pitchFamily="2" charset="2"/>
              <a:buNone/>
            </a:pPr>
            <a:r>
              <a:rPr lang="ja-JP" altLang="en-US" sz="2000" b="1" dirty="0">
                <a:solidFill>
                  <a:srgbClr val="F36C37"/>
                </a:solidFill>
              </a:rPr>
              <a:t>ランダムフォレストのプログラムを実行してみます。</a:t>
            </a:r>
            <a:br>
              <a:rPr lang="en-US" altLang="ja-JP" sz="2000" b="1" dirty="0">
                <a:solidFill>
                  <a:srgbClr val="F36C37"/>
                </a:solidFill>
              </a:rPr>
            </a:br>
            <a:r>
              <a:rPr lang="ja-JP" altLang="en-US" sz="2000" b="1" dirty="0">
                <a:solidFill>
                  <a:srgbClr val="F36C37"/>
                </a:solidFill>
              </a:rPr>
              <a:t>このプログラムでは、決定木と同じく戸建ての価格を予測するモデルを</a:t>
            </a:r>
            <a:br>
              <a:rPr lang="en-US" altLang="ja-JP" sz="2000" b="1" dirty="0">
                <a:solidFill>
                  <a:srgbClr val="F36C37"/>
                </a:solidFill>
              </a:rPr>
            </a:br>
            <a:r>
              <a:rPr lang="ja-JP" altLang="en-US" sz="2000" b="1" dirty="0">
                <a:solidFill>
                  <a:srgbClr val="F36C37"/>
                </a:solidFill>
              </a:rPr>
              <a:t>ランダムフォレストで作成します。</a:t>
            </a:r>
            <a:endParaRPr lang="en-US" altLang="ja-JP" sz="2000" b="1" dirty="0">
              <a:solidFill>
                <a:srgbClr val="F36C37"/>
              </a:solidFill>
            </a:endParaRPr>
          </a:p>
          <a:p>
            <a:pPr marL="0" indent="0" algn="ctr">
              <a:lnSpc>
                <a:spcPct val="120000"/>
              </a:lnSpc>
              <a:spcBef>
                <a:spcPts val="0"/>
              </a:spcBef>
              <a:spcAft>
                <a:spcPts val="2400"/>
              </a:spcAft>
              <a:buClr>
                <a:srgbClr val="F36C37"/>
              </a:buClr>
              <a:buFont typeface="Wingdings" panose="05000000000000000000" pitchFamily="2" charset="2"/>
              <a:buNone/>
            </a:pPr>
            <a:r>
              <a:rPr lang="ja-JP" altLang="en-US" sz="2000" b="1" dirty="0">
                <a:solidFill>
                  <a:srgbClr val="F36C37"/>
                </a:solidFill>
              </a:rPr>
              <a:t>まずは決定木との違いを確認してみましょう。</a:t>
            </a:r>
            <a:endParaRPr lang="en-US" altLang="ja-JP" sz="2000" b="1" dirty="0">
              <a:solidFill>
                <a:srgbClr val="F36C37"/>
              </a:solidFill>
            </a:endParaRPr>
          </a:p>
        </p:txBody>
      </p:sp>
    </p:spTree>
    <p:extLst>
      <p:ext uri="{BB962C8B-B14F-4D97-AF65-F5344CB8AC3E}">
        <p14:creationId xmlns:p14="http://schemas.microsoft.com/office/powerpoint/2010/main" val="3407519187"/>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タイトル 1">
            <a:extLst>
              <a:ext uri="{FF2B5EF4-FFF2-40B4-BE49-F238E27FC236}">
                <a16:creationId xmlns:a16="http://schemas.microsoft.com/office/drawing/2014/main" id="{2DA76E4A-E82F-4E3B-913C-6408054281D8}"/>
              </a:ext>
            </a:extLst>
          </p:cNvPr>
          <p:cNvSpPr txBox="1">
            <a:spLocks/>
          </p:cNvSpPr>
          <p:nvPr/>
        </p:nvSpPr>
        <p:spPr bwMode="auto">
          <a:xfrm>
            <a:off x="666514" y="851958"/>
            <a:ext cx="10758723" cy="4826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kumimoji="1" sz="2800" b="1" kern="1200" baseline="0">
                <a:solidFill>
                  <a:schemeClr val="tx1">
                    <a:lumMod val="75000"/>
                    <a:lumOff val="25000"/>
                  </a:schemeClr>
                </a:solidFill>
                <a:latin typeface="メイリオ" panose="020B0604030504040204" pitchFamily="50" charset="-128"/>
                <a:ea typeface="メイリオ" panose="020B0604030504040204" pitchFamily="50" charset="-128"/>
                <a:cs typeface="+mj-cs"/>
              </a:defRPr>
            </a:lvl1pPr>
          </a:lstStyle>
          <a:p>
            <a:r>
              <a:rPr lang="ja-JP" altLang="en-US" sz="3400" spc="150" dirty="0">
                <a:solidFill>
                  <a:srgbClr val="F36C37"/>
                </a:solidFill>
              </a:rPr>
              <a:t>第</a:t>
            </a:r>
            <a:r>
              <a:rPr lang="en-US" altLang="ja-JP" sz="6000" spc="150" dirty="0">
                <a:solidFill>
                  <a:srgbClr val="F36C37"/>
                </a:solidFill>
              </a:rPr>
              <a:t>4</a:t>
            </a:r>
            <a:r>
              <a:rPr lang="ja-JP" altLang="en-US" sz="3400" spc="150" dirty="0">
                <a:solidFill>
                  <a:srgbClr val="F36C37"/>
                </a:solidFill>
              </a:rPr>
              <a:t>章　決定木・ランダムフォレスト </a:t>
            </a:r>
            <a:r>
              <a:rPr lang="en-US" altLang="ja-JP" sz="2400" spc="150" dirty="0">
                <a:solidFill>
                  <a:srgbClr val="F36C37"/>
                </a:solidFill>
              </a:rPr>
              <a:t>- scikit-learn -</a:t>
            </a:r>
            <a:endParaRPr lang="ja-JP" altLang="en-US" sz="3600" spc="150" dirty="0">
              <a:solidFill>
                <a:srgbClr val="F36C37"/>
              </a:solidFill>
            </a:endParaRPr>
          </a:p>
        </p:txBody>
      </p:sp>
      <p:sp>
        <p:nvSpPr>
          <p:cNvPr id="2" name="スライド番号プレースホルダー 1">
            <a:extLst>
              <a:ext uri="{FF2B5EF4-FFF2-40B4-BE49-F238E27FC236}">
                <a16:creationId xmlns:a16="http://schemas.microsoft.com/office/drawing/2014/main" id="{FAA47C63-520D-4F7C-8DAB-2526094CB5B4}"/>
              </a:ext>
            </a:extLst>
          </p:cNvPr>
          <p:cNvSpPr>
            <a:spLocks noGrp="1"/>
          </p:cNvSpPr>
          <p:nvPr>
            <p:ph type="sldNum" sz="quarter" idx="10"/>
          </p:nvPr>
        </p:nvSpPr>
        <p:spPr>
          <a:xfrm>
            <a:off x="9265299" y="6465214"/>
            <a:ext cx="2743200" cy="204403"/>
          </a:xfrm>
        </p:spPr>
        <p:txBody>
          <a:bodyPr/>
          <a:lstStyle/>
          <a:p>
            <a:fld id="{5D750650-B10A-47BF-93C2-E1678438B37A}" type="slidenum">
              <a:rPr kumimoji="1" lang="ja-JP" altLang="en-US" smtClean="0"/>
              <a:pPr/>
              <a:t>252</a:t>
            </a:fld>
            <a:endParaRPr kumimoji="1" lang="ja-JP" altLang="en-US" dirty="0"/>
          </a:p>
        </p:txBody>
      </p:sp>
      <p:sp>
        <p:nvSpPr>
          <p:cNvPr id="9" name="四角形: 角を丸くする 8">
            <a:extLst>
              <a:ext uri="{FF2B5EF4-FFF2-40B4-BE49-F238E27FC236}">
                <a16:creationId xmlns:a16="http://schemas.microsoft.com/office/drawing/2014/main" id="{17C76A4F-9917-404E-810D-D4C278F81FF6}"/>
              </a:ext>
            </a:extLst>
          </p:cNvPr>
          <p:cNvSpPr/>
          <p:nvPr/>
        </p:nvSpPr>
        <p:spPr bwMode="auto">
          <a:xfrm>
            <a:off x="735085" y="1751579"/>
            <a:ext cx="2208068" cy="358390"/>
          </a:xfrm>
          <a:prstGeom prst="roundRect">
            <a:avLst>
              <a:gd name="adj" fmla="val 50000"/>
            </a:avLst>
          </a:prstGeom>
          <a:solidFill>
            <a:srgbClr val="F36C37"/>
          </a:solidFill>
          <a:ln w="19050" algn="ctr">
            <a:noFill/>
            <a:prstDash val="dash"/>
            <a:round/>
            <a:headEnd/>
            <a:tailEnd/>
          </a:ln>
          <a:effectLst/>
        </p:spPr>
        <p:txBody>
          <a:bodyPr wrap="none" lIns="108000" tIns="108000" rtlCol="0" anchor="ctr"/>
          <a:lstStyle/>
          <a:p>
            <a:pPr algn="ctr"/>
            <a:r>
              <a:rPr kumimoji="1" lang="ja-JP" altLang="en-US" b="1" spc="300" dirty="0">
                <a:solidFill>
                  <a:schemeClr val="bg1"/>
                </a:solidFill>
                <a:latin typeface="+mn-ea"/>
              </a:rPr>
              <a:t>章の目次</a:t>
            </a:r>
          </a:p>
        </p:txBody>
      </p:sp>
      <p:sp>
        <p:nvSpPr>
          <p:cNvPr id="10" name="コンテンツ プレースホルダー 5">
            <a:extLst>
              <a:ext uri="{FF2B5EF4-FFF2-40B4-BE49-F238E27FC236}">
                <a16:creationId xmlns:a16="http://schemas.microsoft.com/office/drawing/2014/main" id="{2A231A49-86B3-4817-904B-36C2F1103794}"/>
              </a:ext>
            </a:extLst>
          </p:cNvPr>
          <p:cNvSpPr txBox="1">
            <a:spLocks/>
          </p:cNvSpPr>
          <p:nvPr/>
        </p:nvSpPr>
        <p:spPr>
          <a:xfrm>
            <a:off x="1071378" y="2431708"/>
            <a:ext cx="9083374" cy="2733632"/>
          </a:xfrm>
          <a:prstGeom prst="rect">
            <a:avLst/>
          </a:prstGeom>
        </p:spPr>
        <p:txBody>
          <a:bodyPr vert="horz" lIns="91440" tIns="45720" rIns="91440" bIns="45720" rtlCol="0" anchor="t"/>
          <a:lstStyle>
            <a:defPPr>
              <a:defRPr lang="en-US"/>
            </a:defPPr>
            <a:lvl1pPr marL="0" algn="r" defTabSz="457200" rtl="0" eaLnBrk="1" latinLnBrk="0" hangingPunct="1">
              <a:defRPr sz="900" b="0" kern="1200">
                <a:solidFill>
                  <a:schemeClr val="tx1">
                    <a:lumMod val="50000"/>
                    <a:lumOff val="50000"/>
                  </a:schemeClr>
                </a:solidFill>
                <a:latin typeface="メイリオ" panose="020B0604030504040204" pitchFamily="50" charset="-128"/>
                <a:ea typeface="メイリオ" panose="020B0604030504040204" pitchFamily="50" charset="-128"/>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lnSpc>
                <a:spcPct val="150000"/>
              </a:lnSpc>
            </a:pPr>
            <a:r>
              <a:rPr kumimoji="1" lang="en-US" altLang="ja-JP" sz="2100" b="1" spc="300" dirty="0">
                <a:solidFill>
                  <a:srgbClr val="BFBFBF"/>
                </a:solidFill>
              </a:rPr>
              <a:t>4-1.</a:t>
            </a:r>
            <a:r>
              <a:rPr kumimoji="1" lang="ja-JP" altLang="en-US" sz="2100" b="1" spc="300" dirty="0">
                <a:solidFill>
                  <a:srgbClr val="BFBFBF"/>
                </a:solidFill>
              </a:rPr>
              <a:t>決定木</a:t>
            </a:r>
            <a:endParaRPr kumimoji="1" lang="en-US" altLang="ja-JP" sz="2100" b="1" spc="300" dirty="0">
              <a:solidFill>
                <a:srgbClr val="BFBFBF"/>
              </a:solidFill>
            </a:endParaRPr>
          </a:p>
          <a:p>
            <a:pPr algn="l">
              <a:lnSpc>
                <a:spcPct val="150000"/>
              </a:lnSpc>
            </a:pPr>
            <a:r>
              <a:rPr lang="en-US" altLang="ja-JP" sz="2100" b="1" spc="300" dirty="0">
                <a:solidFill>
                  <a:srgbClr val="BFBFBF"/>
                </a:solidFill>
              </a:rPr>
              <a:t>4-2.</a:t>
            </a:r>
            <a:r>
              <a:rPr lang="ja-JP" altLang="en-US" sz="2100" b="1" spc="300" dirty="0">
                <a:solidFill>
                  <a:srgbClr val="BFBFBF"/>
                </a:solidFill>
              </a:rPr>
              <a:t>決定木の実装</a:t>
            </a:r>
            <a:endParaRPr lang="en-US" altLang="ja-JP" sz="2100" b="1" spc="300" dirty="0">
              <a:solidFill>
                <a:srgbClr val="BFBFBF"/>
              </a:solidFill>
            </a:endParaRPr>
          </a:p>
          <a:p>
            <a:pPr algn="l">
              <a:lnSpc>
                <a:spcPct val="150000"/>
              </a:lnSpc>
            </a:pPr>
            <a:r>
              <a:rPr lang="en-US" altLang="ja-JP" sz="2100" b="1" spc="300" dirty="0">
                <a:solidFill>
                  <a:srgbClr val="BFBFBF"/>
                </a:solidFill>
              </a:rPr>
              <a:t>4-3.</a:t>
            </a:r>
            <a:r>
              <a:rPr lang="ja-JP" altLang="en-US" sz="2100" b="1" spc="300" dirty="0">
                <a:solidFill>
                  <a:srgbClr val="BFBFBF"/>
                </a:solidFill>
              </a:rPr>
              <a:t>決定木のパラメータチューニング</a:t>
            </a:r>
            <a:endParaRPr lang="en-US" altLang="ja-JP" sz="2100" b="1" spc="300" dirty="0">
              <a:solidFill>
                <a:srgbClr val="BFBFBF"/>
              </a:solidFill>
            </a:endParaRPr>
          </a:p>
          <a:p>
            <a:pPr algn="l">
              <a:lnSpc>
                <a:spcPct val="150000"/>
              </a:lnSpc>
            </a:pPr>
            <a:r>
              <a:rPr lang="en-US" altLang="ja-JP" sz="2100" b="1" spc="300" dirty="0">
                <a:solidFill>
                  <a:srgbClr val="BFBFBF"/>
                </a:solidFill>
              </a:rPr>
              <a:t>4-4.</a:t>
            </a:r>
            <a:r>
              <a:rPr lang="ja-JP" altLang="en-US" sz="2100" b="1" spc="300" dirty="0">
                <a:solidFill>
                  <a:srgbClr val="BFBFBF"/>
                </a:solidFill>
              </a:rPr>
              <a:t>オプション演習：決定木</a:t>
            </a:r>
            <a:endParaRPr lang="en-US" altLang="ja-JP" sz="2100" b="1" spc="300" dirty="0">
              <a:solidFill>
                <a:srgbClr val="BFBFBF"/>
              </a:solidFill>
            </a:endParaRPr>
          </a:p>
          <a:p>
            <a:pPr algn="l">
              <a:lnSpc>
                <a:spcPct val="150000"/>
              </a:lnSpc>
            </a:pPr>
            <a:r>
              <a:rPr kumimoji="1" lang="en-US" altLang="ja-JP" sz="2100" b="1" spc="300" dirty="0">
                <a:solidFill>
                  <a:srgbClr val="BFBFBF"/>
                </a:solidFill>
              </a:rPr>
              <a:t>4-5.</a:t>
            </a:r>
            <a:r>
              <a:rPr kumimoji="1" lang="ja-JP" altLang="en-US" sz="2100" b="1" spc="300" dirty="0">
                <a:solidFill>
                  <a:srgbClr val="BFBFBF"/>
                </a:solidFill>
              </a:rPr>
              <a:t>ランダムフォレスト</a:t>
            </a:r>
            <a:endParaRPr kumimoji="1" lang="en-US" altLang="ja-JP" sz="2100" b="1" spc="300" dirty="0">
              <a:solidFill>
                <a:srgbClr val="BFBFBF"/>
              </a:solidFill>
            </a:endParaRPr>
          </a:p>
          <a:p>
            <a:pPr algn="l">
              <a:lnSpc>
                <a:spcPct val="150000"/>
              </a:lnSpc>
            </a:pPr>
            <a:r>
              <a:rPr lang="en-US" altLang="ja-JP" sz="2100" b="1" spc="300" dirty="0">
                <a:solidFill>
                  <a:srgbClr val="494949"/>
                </a:solidFill>
              </a:rPr>
              <a:t>4-6.</a:t>
            </a:r>
            <a:r>
              <a:rPr lang="ja-JP" altLang="en-US" sz="2100" b="1" spc="300" dirty="0">
                <a:solidFill>
                  <a:srgbClr val="494949"/>
                </a:solidFill>
              </a:rPr>
              <a:t>ランダムフォレストの実装</a:t>
            </a:r>
            <a:endParaRPr lang="en-US" altLang="ja-JP" sz="2100" b="1" spc="300" dirty="0">
              <a:solidFill>
                <a:srgbClr val="494949"/>
              </a:solidFill>
            </a:endParaRPr>
          </a:p>
          <a:p>
            <a:pPr algn="l">
              <a:lnSpc>
                <a:spcPct val="150000"/>
              </a:lnSpc>
            </a:pPr>
            <a:r>
              <a:rPr lang="en-US" altLang="ja-JP" sz="2100" b="1" spc="300" dirty="0">
                <a:solidFill>
                  <a:srgbClr val="BFBFBF"/>
                </a:solidFill>
              </a:rPr>
              <a:t>4-7.</a:t>
            </a:r>
            <a:r>
              <a:rPr lang="ja-JP" altLang="en-US" sz="2100" b="1" spc="300" dirty="0">
                <a:solidFill>
                  <a:srgbClr val="BFBFBF"/>
                </a:solidFill>
              </a:rPr>
              <a:t>ランダムフォレストのパラメータチューニング</a:t>
            </a:r>
            <a:endParaRPr lang="en-US" altLang="ja-JP" sz="2100" b="1" spc="300" dirty="0">
              <a:solidFill>
                <a:srgbClr val="BFBFBF"/>
              </a:solidFill>
            </a:endParaRPr>
          </a:p>
          <a:p>
            <a:pPr algn="l">
              <a:lnSpc>
                <a:spcPct val="150000"/>
              </a:lnSpc>
            </a:pPr>
            <a:r>
              <a:rPr lang="en-US" altLang="ja-JP" sz="2100" b="1" spc="300" dirty="0">
                <a:solidFill>
                  <a:srgbClr val="BFBFBF"/>
                </a:solidFill>
              </a:rPr>
              <a:t>4-8.</a:t>
            </a:r>
            <a:r>
              <a:rPr lang="ja-JP" altLang="en-US" sz="2100" b="1" spc="300" dirty="0">
                <a:solidFill>
                  <a:srgbClr val="BFBFBF"/>
                </a:solidFill>
              </a:rPr>
              <a:t>オプション演習：ランダムフォレスト</a:t>
            </a:r>
            <a:endParaRPr lang="en-US" altLang="ja-JP" sz="2100" b="1" spc="300" dirty="0">
              <a:solidFill>
                <a:srgbClr val="BFBFBF"/>
              </a:solidFill>
            </a:endParaRPr>
          </a:p>
        </p:txBody>
      </p:sp>
    </p:spTree>
    <p:extLst>
      <p:ext uri="{BB962C8B-B14F-4D97-AF65-F5344CB8AC3E}">
        <p14:creationId xmlns:p14="http://schemas.microsoft.com/office/powerpoint/2010/main" val="1546676228"/>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四角形: 角を丸くする 5">
            <a:extLst>
              <a:ext uri="{FF2B5EF4-FFF2-40B4-BE49-F238E27FC236}">
                <a16:creationId xmlns:a16="http://schemas.microsoft.com/office/drawing/2014/main" id="{915DD971-A22B-40E4-9124-F6E32E9C99DA}"/>
              </a:ext>
            </a:extLst>
          </p:cNvPr>
          <p:cNvSpPr/>
          <p:nvPr/>
        </p:nvSpPr>
        <p:spPr bwMode="auto">
          <a:xfrm>
            <a:off x="746465" y="941642"/>
            <a:ext cx="10678772" cy="477017"/>
          </a:xfrm>
          <a:prstGeom prst="roundRect">
            <a:avLst>
              <a:gd name="adj" fmla="val 7423"/>
            </a:avLst>
          </a:prstGeom>
          <a:solidFill>
            <a:srgbClr val="FEEDE6"/>
          </a:solidFill>
          <a:ln w="19050" algn="ctr">
            <a:noFill/>
            <a:prstDash val="dash"/>
            <a:round/>
            <a:headEnd/>
            <a:tailEnd/>
          </a:ln>
          <a:effectLst/>
        </p:spPr>
        <p:txBody>
          <a:bodyPr wrap="none" lIns="180000" bIns="0" rtlCol="0" anchor="ctr"/>
          <a:lstStyle/>
          <a:p>
            <a:pPr marL="285750" indent="-285750">
              <a:buFont typeface="Wingdings" panose="05000000000000000000" pitchFamily="2" charset="2"/>
              <a:buChar char="n"/>
            </a:pPr>
            <a:r>
              <a:rPr kumimoji="1" lang="ja-JP" altLang="en-US" sz="2000" b="1" dirty="0">
                <a:solidFill>
                  <a:srgbClr val="F36C37"/>
                </a:solidFill>
                <a:latin typeface="+mj-ea"/>
                <a:ea typeface="+mj-ea"/>
              </a:rPr>
              <a:t>ランダムフォレストを実装する</a:t>
            </a:r>
          </a:p>
        </p:txBody>
      </p:sp>
      <p:sp>
        <p:nvSpPr>
          <p:cNvPr id="7" name="テキスト ボックス 6">
            <a:extLst>
              <a:ext uri="{FF2B5EF4-FFF2-40B4-BE49-F238E27FC236}">
                <a16:creationId xmlns:a16="http://schemas.microsoft.com/office/drawing/2014/main" id="{2F1127E5-9282-4A02-8889-BA620D0A3CE0}"/>
              </a:ext>
            </a:extLst>
          </p:cNvPr>
          <p:cNvSpPr txBox="1"/>
          <p:nvPr/>
        </p:nvSpPr>
        <p:spPr>
          <a:xfrm>
            <a:off x="1038991" y="1543061"/>
            <a:ext cx="10386245" cy="1103939"/>
          </a:xfrm>
          <a:prstGeom prst="rect">
            <a:avLst/>
          </a:prstGeom>
        </p:spPr>
        <p:txBody>
          <a:bodyPr vert="horz" wrap="none" lIns="91440" tIns="45720" rIns="91440" bIns="45720" rtlCol="0">
            <a:noAutofit/>
          </a:bodyPr>
          <a:lstStyle>
            <a:defPPr>
              <a:defRPr lang="en-US"/>
            </a:defPPr>
            <a:lvl1pPr marL="357188" marR="0" indent="-357188" defTabSz="914400" fontAlgn="base">
              <a:lnSpc>
                <a:spcPct val="100000"/>
              </a:lnSpc>
              <a:spcBef>
                <a:spcPts val="0"/>
              </a:spcBef>
              <a:spcAft>
                <a:spcPts val="600"/>
              </a:spcAft>
              <a:buClr>
                <a:schemeClr val="tx1">
                  <a:lumMod val="75000"/>
                  <a:lumOff val="25000"/>
                </a:schemeClr>
              </a:buClr>
              <a:buSzTx/>
              <a:buFont typeface="Wingdings" panose="05000000000000000000" pitchFamily="2" charset="2"/>
              <a:buChar char="n"/>
              <a:tabLst/>
              <a:defRPr kumimoji="1" sz="2000" b="1" baseline="0">
                <a:solidFill>
                  <a:schemeClr val="tx1">
                    <a:lumMod val="75000"/>
                    <a:lumOff val="25000"/>
                  </a:schemeClr>
                </a:solidFill>
                <a:latin typeface="メイリオ" panose="020B0604030504040204" pitchFamily="50" charset="-128"/>
                <a:ea typeface="メイリオ" panose="020B0604030504040204" pitchFamily="50" charset="-128"/>
              </a:defRPr>
            </a:lvl1pPr>
            <a:lvl2pPr marL="742950" marR="0" indent="-285750" defTabSz="914400" fontAlgn="base">
              <a:lnSpc>
                <a:spcPct val="100000"/>
              </a:lnSpc>
              <a:spcBef>
                <a:spcPct val="20000"/>
              </a:spcBef>
              <a:spcAft>
                <a:spcPct val="0"/>
              </a:spcAft>
              <a:buClr>
                <a:schemeClr val="tx1"/>
              </a:buClr>
              <a:buSzTx/>
              <a:buFont typeface="Wingdings" panose="05000000000000000000" pitchFamily="2" charset="2"/>
              <a:buChar char="l"/>
              <a:tabLst/>
              <a:defRPr kumimoji="1" sz="2800" baseline="0">
                <a:solidFill>
                  <a:schemeClr val="tx1">
                    <a:lumMod val="75000"/>
                    <a:lumOff val="25000"/>
                  </a:schemeClr>
                </a:solidFill>
                <a:latin typeface="メイリオ" panose="020B0604030504040204" pitchFamily="50" charset="-128"/>
                <a:ea typeface="メイリオ" panose="020B0604030504040204" pitchFamily="50" charset="-128"/>
              </a:defRPr>
            </a:lvl2pPr>
            <a:lvl3pPr marL="1143000" marR="0" indent="-22860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3pPr>
            <a:lvl4pPr marL="1714500" marR="0" indent="-34290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4pPr>
            <a:lvl5pPr marL="2114550" marR="0" indent="-28575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5pPr>
            <a:lvl6pPr marL="2514600" indent="-228600" defTabSz="914400">
              <a:lnSpc>
                <a:spcPct val="90000"/>
              </a:lnSpc>
              <a:spcBef>
                <a:spcPts val="500"/>
              </a:spcBef>
              <a:buFont typeface="Arial" panose="020B0604020202020204" pitchFamily="34" charset="0"/>
              <a:buChar char="•"/>
              <a:defRPr kumimoji="1"/>
            </a:lvl6pPr>
            <a:lvl7pPr marL="2971800" indent="-228600" defTabSz="914400">
              <a:lnSpc>
                <a:spcPct val="90000"/>
              </a:lnSpc>
              <a:spcBef>
                <a:spcPts val="500"/>
              </a:spcBef>
              <a:buFont typeface="Arial" panose="020B0604020202020204" pitchFamily="34" charset="0"/>
              <a:buChar char="•"/>
              <a:defRPr kumimoji="1"/>
            </a:lvl7pPr>
            <a:lvl8pPr marL="3429000" indent="-228600" defTabSz="914400">
              <a:lnSpc>
                <a:spcPct val="90000"/>
              </a:lnSpc>
              <a:spcBef>
                <a:spcPts val="500"/>
              </a:spcBef>
              <a:buFont typeface="Arial" panose="020B0604020202020204" pitchFamily="34" charset="0"/>
              <a:buChar char="•"/>
              <a:defRPr kumimoji="1"/>
            </a:lvl8pPr>
            <a:lvl9pPr marL="3886200" indent="-228600" defTabSz="914400">
              <a:lnSpc>
                <a:spcPct val="90000"/>
              </a:lnSpc>
              <a:spcBef>
                <a:spcPts val="500"/>
              </a:spcBef>
              <a:buFont typeface="Arial" panose="020B0604020202020204" pitchFamily="34" charset="0"/>
              <a:buChar char="•"/>
              <a:defRPr kumimoji="1"/>
            </a:lvl9pPr>
          </a:lstStyle>
          <a:p>
            <a:pPr>
              <a:buClr>
                <a:srgbClr val="F36C37"/>
              </a:buClr>
              <a:buFont typeface="Wingdings" panose="05000000000000000000" pitchFamily="2" charset="2"/>
              <a:buChar char="l"/>
            </a:pPr>
            <a:r>
              <a:rPr lang="en-US" altLang="ja-JP" sz="1800" dirty="0"/>
              <a:t>scikit-learn</a:t>
            </a:r>
            <a:r>
              <a:rPr lang="ja-JP" altLang="en-US" sz="1800" dirty="0"/>
              <a:t>のランダムフォレストモデル</a:t>
            </a:r>
          </a:p>
          <a:p>
            <a:pPr lvl="1">
              <a:buClr>
                <a:srgbClr val="F36C37"/>
              </a:buClr>
            </a:pPr>
            <a:r>
              <a:rPr lang="ja-JP" altLang="en-US" sz="1400" b="1" dirty="0"/>
              <a:t>回帰の場合は、</a:t>
            </a:r>
            <a:r>
              <a:rPr lang="en-US" altLang="ja-JP" sz="1400" b="1" dirty="0"/>
              <a:t>scikit-learn</a:t>
            </a:r>
            <a:r>
              <a:rPr lang="ja-JP" altLang="en-US" sz="1400" b="1" dirty="0"/>
              <a:t>の</a:t>
            </a:r>
            <a:r>
              <a:rPr lang="en-US" altLang="ja-JP" sz="1400" b="1" dirty="0"/>
              <a:t>sklearn.ensemble.RandomForestRegressor</a:t>
            </a:r>
            <a:r>
              <a:rPr lang="ja-JP" altLang="en-US" sz="1400" b="1" dirty="0"/>
              <a:t>クラスを使用</a:t>
            </a:r>
            <a:endParaRPr lang="en-US" altLang="ja-JP" sz="1400" b="1" dirty="0"/>
          </a:p>
          <a:p>
            <a:pPr lvl="1">
              <a:buClr>
                <a:srgbClr val="F36C37"/>
              </a:buClr>
            </a:pPr>
            <a:r>
              <a:rPr lang="ja-JP" altLang="en-US" sz="1400" b="1" dirty="0"/>
              <a:t>分類の場合は、</a:t>
            </a:r>
            <a:r>
              <a:rPr lang="en-US" altLang="ja-JP" sz="1400" b="1" dirty="0"/>
              <a:t>scikit-learn</a:t>
            </a:r>
            <a:r>
              <a:rPr lang="ja-JP" altLang="en-US" sz="1400" b="1" dirty="0"/>
              <a:t>の</a:t>
            </a:r>
            <a:r>
              <a:rPr lang="en-US" altLang="ja-JP" sz="1400" b="1" dirty="0"/>
              <a:t>sklearn.ensemble.RandomForestClassifier</a:t>
            </a:r>
            <a:r>
              <a:rPr lang="ja-JP" altLang="en-US" sz="1400" b="1" dirty="0"/>
              <a:t>クラスを使用</a:t>
            </a:r>
            <a:endParaRPr lang="en-US" altLang="ja-JP" sz="1400" b="1" dirty="0"/>
          </a:p>
          <a:p>
            <a:pPr lvl="1">
              <a:buClr>
                <a:srgbClr val="F36C37"/>
              </a:buClr>
            </a:pPr>
            <a:r>
              <a:rPr lang="ja-JP" altLang="en-US" sz="1400" b="1" dirty="0"/>
              <a:t>他のモデル同様に学習、評価に使う各種のメソッドがあらかじめ用意されている</a:t>
            </a:r>
            <a:endParaRPr lang="en-US" altLang="ja-JP" sz="1400" b="1" dirty="0"/>
          </a:p>
          <a:p>
            <a:pPr lvl="1">
              <a:buClr>
                <a:srgbClr val="F36C37"/>
              </a:buClr>
            </a:pPr>
            <a:r>
              <a:rPr lang="ja-JP" altLang="en-US" sz="1400" b="1" dirty="0"/>
              <a:t>決定木と同様に木構造や特徴量重要度の確認ができる</a:t>
            </a:r>
            <a:br>
              <a:rPr lang="en-US" altLang="ja-JP" sz="1400" b="1" dirty="0"/>
            </a:br>
            <a:r>
              <a:rPr lang="ja-JP" altLang="en-US" sz="1400" b="1" dirty="0"/>
              <a:t>（木構造の確認は</a:t>
            </a:r>
            <a:r>
              <a:rPr lang="en-US" altLang="ja-JP" sz="1400" b="1" dirty="0"/>
              <a:t>plot_tree</a:t>
            </a:r>
            <a:r>
              <a:rPr lang="ja-JP" altLang="en-US" sz="1400" b="1" dirty="0"/>
              <a:t>メソッドは使えず、</a:t>
            </a:r>
            <a:r>
              <a:rPr lang="en-US" altLang="ja-JP" sz="1400" b="1" dirty="0"/>
              <a:t>GraphViz</a:t>
            </a:r>
            <a:r>
              <a:rPr lang="ja-JP" altLang="en-US" sz="1400" b="1" dirty="0"/>
              <a:t>などのライブラリが別途必要）</a:t>
            </a:r>
            <a:endParaRPr lang="en-US" altLang="ja-JP" sz="1400" b="1" dirty="0"/>
          </a:p>
        </p:txBody>
      </p:sp>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kumimoji="1" lang="en-US" altLang="ja-JP" dirty="0"/>
              <a:t>4-6-1.</a:t>
            </a:r>
            <a:r>
              <a:rPr lang="ja-JP" altLang="en-US" dirty="0"/>
              <a:t>ランダムフォレスト</a:t>
            </a:r>
            <a:r>
              <a:rPr kumimoji="1" lang="ja-JP" altLang="en-US" dirty="0"/>
              <a:t>をプログラミングする</a:t>
            </a:r>
          </a:p>
        </p:txBody>
      </p:sp>
      <p:sp>
        <p:nvSpPr>
          <p:cNvPr id="5" name="スライド番号プレースホルダー 4">
            <a:extLst>
              <a:ext uri="{FF2B5EF4-FFF2-40B4-BE49-F238E27FC236}">
                <a16:creationId xmlns:a16="http://schemas.microsoft.com/office/drawing/2014/main" id="{C905B90A-465B-402F-BC68-6932C2B00E04}"/>
              </a:ext>
            </a:extLst>
          </p:cNvPr>
          <p:cNvSpPr>
            <a:spLocks noGrp="1"/>
          </p:cNvSpPr>
          <p:nvPr>
            <p:ph type="sldNum" sz="quarter" idx="10"/>
          </p:nvPr>
        </p:nvSpPr>
        <p:spPr/>
        <p:txBody>
          <a:bodyPr/>
          <a:lstStyle/>
          <a:p>
            <a:fld id="{5D750650-B10A-47BF-93C2-E1678438B37A}" type="slidenum">
              <a:rPr kumimoji="1" lang="ja-JP" altLang="en-US" smtClean="0"/>
              <a:pPr/>
              <a:t>253</a:t>
            </a:fld>
            <a:endParaRPr kumimoji="1" lang="ja-JP" altLang="en-US"/>
          </a:p>
        </p:txBody>
      </p:sp>
      <p:sp>
        <p:nvSpPr>
          <p:cNvPr id="12" name="正方形/長方形 11">
            <a:extLst>
              <a:ext uri="{FF2B5EF4-FFF2-40B4-BE49-F238E27FC236}">
                <a16:creationId xmlns:a16="http://schemas.microsoft.com/office/drawing/2014/main" id="{62062C14-5D7C-4D79-8CF4-E782502C7964}"/>
              </a:ext>
            </a:extLst>
          </p:cNvPr>
          <p:cNvSpPr/>
          <p:nvPr/>
        </p:nvSpPr>
        <p:spPr bwMode="auto">
          <a:xfrm>
            <a:off x="766763" y="3132469"/>
            <a:ext cx="10658473" cy="3268313"/>
          </a:xfrm>
          <a:prstGeom prst="rect">
            <a:avLst/>
          </a:prstGeom>
          <a:solidFill>
            <a:srgbClr val="ECECEC"/>
          </a:solidFill>
          <a:ln w="12700">
            <a:noFill/>
          </a:ln>
          <a:effectLst/>
        </p:spPr>
        <p:style>
          <a:lnRef idx="1">
            <a:schemeClr val="accent1"/>
          </a:lnRef>
          <a:fillRef idx="2">
            <a:schemeClr val="accent1"/>
          </a:fillRef>
          <a:effectRef idx="1">
            <a:schemeClr val="accent1"/>
          </a:effectRef>
          <a:fontRef idx="minor">
            <a:schemeClr val="dk1"/>
          </a:fontRef>
        </p:style>
        <p:txBody>
          <a:bodyPr vert="horz" wrap="square" lIns="84406" tIns="42203" rIns="84406" bIns="42203" numCol="1" rtlCol="0" anchor="t" anchorCtr="0" compatLnSpc="1">
            <a:prstTxWarp prst="textNoShape">
              <a:avLst/>
            </a:prstTxWarp>
            <a:normAutofit/>
          </a:bodyPr>
          <a:lstStyle/>
          <a:p>
            <a:r>
              <a:rPr lang="en-US" altLang="ja-JP" sz="1400" dirty="0">
                <a:solidFill>
                  <a:srgbClr val="00879E"/>
                </a:solidFill>
                <a:latin typeface="Meiryo UI" panose="020B0604030504040204" pitchFamily="50" charset="-128"/>
                <a:ea typeface="Meiryo UI" panose="020B0604030504040204" pitchFamily="50" charset="-128"/>
              </a:rPr>
              <a:t>#</a:t>
            </a:r>
            <a:r>
              <a:rPr lang="ja-JP" altLang="en-US" sz="1400" dirty="0">
                <a:solidFill>
                  <a:srgbClr val="00879E"/>
                </a:solidFill>
                <a:latin typeface="Meiryo UI" panose="020B0604030504040204" pitchFamily="50" charset="-128"/>
                <a:ea typeface="Meiryo UI" panose="020B0604030504040204" pitchFamily="50" charset="-128"/>
              </a:rPr>
              <a:t> ライブラリをインポート</a:t>
            </a:r>
            <a:endParaRPr lang="en-US" altLang="ja-JP" sz="1400" dirty="0">
              <a:solidFill>
                <a:srgbClr val="00879E"/>
              </a:solidFill>
              <a:latin typeface="Meiryo UI" panose="020B0604030504040204" pitchFamily="50" charset="-128"/>
              <a:ea typeface="Meiryo UI" panose="020B0604030504040204" pitchFamily="50" charset="-128"/>
            </a:endParaRPr>
          </a:p>
          <a:p>
            <a:r>
              <a:rPr lang="en-US" altLang="ja-JP" sz="1400" b="0" dirty="0">
                <a:solidFill>
                  <a:srgbClr val="AF00DB"/>
                </a:solidFill>
                <a:effectLst/>
                <a:latin typeface="+mn-ea"/>
              </a:rPr>
              <a:t>from</a:t>
            </a:r>
            <a:r>
              <a:rPr lang="en-US" altLang="ja-JP" sz="1400" b="0" dirty="0">
                <a:solidFill>
                  <a:srgbClr val="000000"/>
                </a:solidFill>
                <a:effectLst/>
                <a:latin typeface="+mn-ea"/>
              </a:rPr>
              <a:t> sklearn.ensemble </a:t>
            </a:r>
            <a:r>
              <a:rPr lang="en-US" altLang="ja-JP" sz="1400" b="0" dirty="0">
                <a:solidFill>
                  <a:srgbClr val="AF00DB"/>
                </a:solidFill>
                <a:effectLst/>
                <a:latin typeface="+mn-ea"/>
              </a:rPr>
              <a:t>import</a:t>
            </a:r>
            <a:r>
              <a:rPr lang="en-US" altLang="ja-JP" sz="1400" b="0" dirty="0">
                <a:solidFill>
                  <a:srgbClr val="000000"/>
                </a:solidFill>
                <a:effectLst/>
                <a:latin typeface="+mn-ea"/>
              </a:rPr>
              <a:t> RandomForestRegressor</a:t>
            </a:r>
          </a:p>
          <a:p>
            <a:endParaRPr lang="en-US" altLang="ja-JP" sz="1400" dirty="0">
              <a:latin typeface="Meiryo UI" panose="020B0604030504040204" pitchFamily="50" charset="-128"/>
              <a:ea typeface="Meiryo UI" panose="020B0604030504040204" pitchFamily="50" charset="-128"/>
            </a:endParaRPr>
          </a:p>
          <a:p>
            <a:r>
              <a:rPr lang="en-US" altLang="ja-JP" sz="1400" dirty="0">
                <a:solidFill>
                  <a:srgbClr val="00879E"/>
                </a:solidFill>
                <a:latin typeface="Meiryo UI" panose="020B0604030504040204" pitchFamily="50" charset="-128"/>
                <a:ea typeface="Meiryo UI" panose="020B0604030504040204" pitchFamily="50" charset="-128"/>
              </a:rPr>
              <a:t>#</a:t>
            </a:r>
            <a:r>
              <a:rPr lang="ja-JP" altLang="en-US" sz="1400" dirty="0">
                <a:solidFill>
                  <a:srgbClr val="00879E"/>
                </a:solidFill>
                <a:latin typeface="Meiryo UI" panose="020B0604030504040204" pitchFamily="50" charset="-128"/>
                <a:ea typeface="Meiryo UI" panose="020B0604030504040204" pitchFamily="50" charset="-128"/>
              </a:rPr>
              <a:t> モデルをインスタンス化して変数</a:t>
            </a:r>
            <a:r>
              <a:rPr lang="en-US" altLang="ja-JP" sz="1400" dirty="0">
                <a:solidFill>
                  <a:srgbClr val="00879E"/>
                </a:solidFill>
                <a:latin typeface="Meiryo UI" panose="020B0604030504040204" pitchFamily="50" charset="-128"/>
                <a:ea typeface="Meiryo UI" panose="020B0604030504040204" pitchFamily="50" charset="-128"/>
              </a:rPr>
              <a:t>model</a:t>
            </a:r>
            <a:r>
              <a:rPr lang="ja-JP" altLang="en-US" sz="1400" dirty="0">
                <a:solidFill>
                  <a:srgbClr val="00879E"/>
                </a:solidFill>
                <a:latin typeface="Meiryo UI" panose="020B0604030504040204" pitchFamily="50" charset="-128"/>
                <a:ea typeface="Meiryo UI" panose="020B0604030504040204" pitchFamily="50" charset="-128"/>
              </a:rPr>
              <a:t>へ格納</a:t>
            </a:r>
            <a:endParaRPr lang="en-US" altLang="ja-JP" sz="1400" dirty="0">
              <a:solidFill>
                <a:srgbClr val="00879E"/>
              </a:solidFill>
              <a:latin typeface="Meiryo UI" panose="020B0604030504040204" pitchFamily="50" charset="-128"/>
              <a:ea typeface="Meiryo UI" panose="020B0604030504040204" pitchFamily="50" charset="-128"/>
            </a:endParaRPr>
          </a:p>
          <a:p>
            <a:r>
              <a:rPr lang="en-US" altLang="ja-JP" sz="1400" dirty="0">
                <a:latin typeface="Meiryo UI" panose="020B0604030504040204" pitchFamily="50" charset="-128"/>
                <a:ea typeface="Meiryo UI" panose="020B0604030504040204" pitchFamily="50" charset="-128"/>
              </a:rPr>
              <a:t>model = RandomForest</a:t>
            </a:r>
            <a:r>
              <a:rPr lang="en-US" altLang="ja-JP" sz="1400" b="0" dirty="0">
                <a:solidFill>
                  <a:srgbClr val="000000"/>
                </a:solidFill>
                <a:effectLst/>
                <a:latin typeface="Meiryo UI" panose="020B0604030504040204" pitchFamily="50" charset="-128"/>
                <a:ea typeface="Meiryo UI" panose="020B0604030504040204" pitchFamily="50" charset="-128"/>
              </a:rPr>
              <a:t>Regressor </a:t>
            </a:r>
            <a:r>
              <a:rPr lang="en-US" altLang="ja-JP" sz="1400" dirty="0">
                <a:latin typeface="Meiryo UI" panose="020B0604030504040204" pitchFamily="50" charset="-128"/>
                <a:ea typeface="Meiryo UI" panose="020B0604030504040204" pitchFamily="50" charset="-128"/>
              </a:rPr>
              <a:t>(random_state=0)</a:t>
            </a:r>
          </a:p>
          <a:p>
            <a:endParaRPr lang="en-US" altLang="ja-JP" sz="1400" dirty="0">
              <a:solidFill>
                <a:srgbClr val="00879E"/>
              </a:solidFill>
              <a:latin typeface="Meiryo UI" panose="020B0604030504040204" pitchFamily="50" charset="-128"/>
              <a:ea typeface="Meiryo UI" panose="020B0604030504040204" pitchFamily="50" charset="-128"/>
            </a:endParaRPr>
          </a:p>
          <a:p>
            <a:r>
              <a:rPr lang="en-US" altLang="ja-JP" sz="1400" dirty="0">
                <a:solidFill>
                  <a:srgbClr val="00879E"/>
                </a:solidFill>
                <a:latin typeface="Meiryo UI" panose="020B0604030504040204" pitchFamily="50" charset="-128"/>
                <a:ea typeface="Meiryo UI" panose="020B0604030504040204" pitchFamily="50" charset="-128"/>
              </a:rPr>
              <a:t>#</a:t>
            </a:r>
            <a:r>
              <a:rPr lang="ja-JP" altLang="en-US" sz="1400" dirty="0">
                <a:solidFill>
                  <a:srgbClr val="00879E"/>
                </a:solidFill>
                <a:latin typeface="Meiryo UI" panose="020B0604030504040204" pitchFamily="50" charset="-128"/>
                <a:ea typeface="Meiryo UI" panose="020B0604030504040204" pitchFamily="50" charset="-128"/>
              </a:rPr>
              <a:t> メソッド </a:t>
            </a:r>
            <a:r>
              <a:rPr lang="en-US" altLang="ja-JP" sz="1400" dirty="0">
                <a:solidFill>
                  <a:srgbClr val="00879E"/>
                </a:solidFill>
                <a:latin typeface="Meiryo UI" panose="020B0604030504040204" pitchFamily="50" charset="-128"/>
                <a:ea typeface="Meiryo UI" panose="020B0604030504040204" pitchFamily="50" charset="-128"/>
              </a:rPr>
              <a:t>fit(</a:t>
            </a:r>
            <a:r>
              <a:rPr lang="ja-JP" altLang="en-US" sz="1400" dirty="0">
                <a:solidFill>
                  <a:srgbClr val="00879E"/>
                </a:solidFill>
                <a:latin typeface="Meiryo UI" panose="020B0604030504040204" pitchFamily="50" charset="-128"/>
                <a:ea typeface="Meiryo UI" panose="020B0604030504040204" pitchFamily="50" charset="-128"/>
              </a:rPr>
              <a:t>説明変数</a:t>
            </a:r>
            <a:r>
              <a:rPr lang="en-US" altLang="ja-JP" sz="1400" dirty="0">
                <a:solidFill>
                  <a:srgbClr val="00879E"/>
                </a:solidFill>
                <a:latin typeface="Meiryo UI" panose="020B0604030504040204" pitchFamily="50" charset="-128"/>
                <a:ea typeface="Meiryo UI" panose="020B0604030504040204" pitchFamily="50" charset="-128"/>
              </a:rPr>
              <a:t>, </a:t>
            </a:r>
            <a:r>
              <a:rPr lang="ja-JP" altLang="en-US" sz="1400" dirty="0">
                <a:solidFill>
                  <a:srgbClr val="00879E"/>
                </a:solidFill>
                <a:latin typeface="Meiryo UI" panose="020B0604030504040204" pitchFamily="50" charset="-128"/>
                <a:ea typeface="Meiryo UI" panose="020B0604030504040204" pitchFamily="50" charset="-128"/>
              </a:rPr>
              <a:t>目的変数</a:t>
            </a:r>
            <a:r>
              <a:rPr lang="en-US" altLang="ja-JP" sz="1400" dirty="0">
                <a:solidFill>
                  <a:srgbClr val="00879E"/>
                </a:solidFill>
                <a:latin typeface="Meiryo UI" panose="020B0604030504040204" pitchFamily="50" charset="-128"/>
                <a:ea typeface="Meiryo UI" panose="020B0604030504040204" pitchFamily="50" charset="-128"/>
              </a:rPr>
              <a:t>) </a:t>
            </a:r>
            <a:r>
              <a:rPr lang="ja-JP" altLang="en-US" sz="1400" dirty="0">
                <a:solidFill>
                  <a:srgbClr val="00879E"/>
                </a:solidFill>
                <a:latin typeface="Meiryo UI" panose="020B0604030504040204" pitchFamily="50" charset="-128"/>
                <a:ea typeface="Meiryo UI" panose="020B0604030504040204" pitchFamily="50" charset="-128"/>
              </a:rPr>
              <a:t>で学習</a:t>
            </a:r>
            <a:endParaRPr lang="en-US" altLang="ja-JP" sz="1400" dirty="0">
              <a:solidFill>
                <a:srgbClr val="00879E"/>
              </a:solidFill>
              <a:latin typeface="Meiryo UI" panose="020B0604030504040204" pitchFamily="50" charset="-128"/>
              <a:ea typeface="Meiryo UI" panose="020B0604030504040204" pitchFamily="50" charset="-128"/>
            </a:endParaRPr>
          </a:p>
          <a:p>
            <a:r>
              <a:rPr lang="en-US" altLang="ja-JP" sz="1400" dirty="0">
                <a:latin typeface="Meiryo UI" panose="020B0604030504040204" pitchFamily="50" charset="-128"/>
                <a:ea typeface="Meiryo UI" panose="020B0604030504040204" pitchFamily="50" charset="-128"/>
              </a:rPr>
              <a:t>model.fit(train_x, train_y)</a:t>
            </a:r>
          </a:p>
          <a:p>
            <a:endParaRPr lang="en-US" altLang="ja-JP" sz="1400" dirty="0">
              <a:latin typeface="Meiryo UI" panose="020B0604030504040204" pitchFamily="50" charset="-128"/>
              <a:ea typeface="Meiryo UI" panose="020B0604030504040204" pitchFamily="50" charset="-128"/>
            </a:endParaRPr>
          </a:p>
          <a:p>
            <a:r>
              <a:rPr lang="en-US" altLang="ja-JP" sz="1400" dirty="0">
                <a:solidFill>
                  <a:srgbClr val="00879E"/>
                </a:solidFill>
                <a:latin typeface="Meiryo UI" panose="020B0604030504040204" pitchFamily="50" charset="-128"/>
                <a:ea typeface="Meiryo UI" panose="020B0604030504040204" pitchFamily="50" charset="-128"/>
              </a:rPr>
              <a:t>#</a:t>
            </a:r>
            <a:r>
              <a:rPr lang="ja-JP" altLang="en-US" sz="1400" dirty="0">
                <a:solidFill>
                  <a:srgbClr val="00879E"/>
                </a:solidFill>
                <a:latin typeface="Meiryo UI" panose="020B0604030504040204" pitchFamily="50" charset="-128"/>
                <a:ea typeface="Meiryo UI" panose="020B0604030504040204" pitchFamily="50" charset="-128"/>
              </a:rPr>
              <a:t> メソッド </a:t>
            </a:r>
            <a:r>
              <a:rPr lang="en-US" altLang="ja-JP" sz="1400" dirty="0">
                <a:solidFill>
                  <a:srgbClr val="00879E"/>
                </a:solidFill>
                <a:latin typeface="Meiryo UI" panose="020B0604030504040204" pitchFamily="50" charset="-128"/>
                <a:ea typeface="Meiryo UI" panose="020B0604030504040204" pitchFamily="50" charset="-128"/>
              </a:rPr>
              <a:t>predict([</a:t>
            </a:r>
            <a:r>
              <a:rPr lang="ja-JP" altLang="en-US" sz="1400" dirty="0">
                <a:solidFill>
                  <a:srgbClr val="00879E"/>
                </a:solidFill>
                <a:latin typeface="Meiryo UI" panose="020B0604030504040204" pitchFamily="50" charset="-128"/>
                <a:ea typeface="Meiryo UI" panose="020B0604030504040204" pitchFamily="50" charset="-128"/>
              </a:rPr>
              <a:t>説明変数のリスト</a:t>
            </a:r>
            <a:r>
              <a:rPr lang="en-US" altLang="ja-JP" sz="1400" dirty="0">
                <a:solidFill>
                  <a:srgbClr val="00879E"/>
                </a:solidFill>
                <a:latin typeface="Meiryo UI" panose="020B0604030504040204" pitchFamily="50" charset="-128"/>
                <a:ea typeface="Meiryo UI" panose="020B0604030504040204" pitchFamily="50" charset="-128"/>
              </a:rPr>
              <a:t>]) </a:t>
            </a:r>
            <a:r>
              <a:rPr lang="ja-JP" altLang="en-US" sz="1400" dirty="0">
                <a:solidFill>
                  <a:srgbClr val="00879E"/>
                </a:solidFill>
                <a:latin typeface="Meiryo UI" panose="020B0604030504040204" pitchFamily="50" charset="-128"/>
                <a:ea typeface="Meiryo UI" panose="020B0604030504040204" pitchFamily="50" charset="-128"/>
              </a:rPr>
              <a:t>で予測</a:t>
            </a:r>
            <a:endParaRPr lang="en-US" altLang="ja-JP" sz="1400" dirty="0">
              <a:solidFill>
                <a:srgbClr val="00879E"/>
              </a:solidFill>
              <a:latin typeface="Meiryo UI" panose="020B0604030504040204" pitchFamily="50" charset="-128"/>
              <a:ea typeface="Meiryo UI" panose="020B0604030504040204" pitchFamily="50" charset="-128"/>
            </a:endParaRPr>
          </a:p>
          <a:p>
            <a:r>
              <a:rPr lang="en-US" altLang="ja-JP" sz="1400" dirty="0">
                <a:latin typeface="Meiryo UI" panose="020B0604030504040204" pitchFamily="50" charset="-128"/>
                <a:ea typeface="Meiryo UI" panose="020B0604030504040204" pitchFamily="50" charset="-128"/>
              </a:rPr>
              <a:t>prediction = model.predict(train_x)</a:t>
            </a:r>
          </a:p>
          <a:p>
            <a:endParaRPr lang="en-US" altLang="ja-JP" sz="1400" dirty="0">
              <a:latin typeface="Meiryo UI" panose="020B0604030504040204" pitchFamily="50" charset="-128"/>
              <a:ea typeface="Meiryo UI" panose="020B0604030504040204" pitchFamily="50" charset="-128"/>
            </a:endParaRPr>
          </a:p>
          <a:p>
            <a:r>
              <a:rPr lang="en-US" altLang="ja-JP" sz="1400" dirty="0">
                <a:solidFill>
                  <a:srgbClr val="00879E"/>
                </a:solidFill>
                <a:latin typeface="Meiryo UI" panose="020B0604030504040204" pitchFamily="50" charset="-128"/>
                <a:ea typeface="Meiryo UI" panose="020B0604030504040204" pitchFamily="50" charset="-128"/>
              </a:rPr>
              <a:t>#</a:t>
            </a:r>
            <a:r>
              <a:rPr lang="ja-JP" altLang="en-US" sz="1400" dirty="0">
                <a:solidFill>
                  <a:srgbClr val="00879E"/>
                </a:solidFill>
                <a:latin typeface="Meiryo UI" panose="020B0604030504040204" pitchFamily="50" charset="-128"/>
                <a:ea typeface="Meiryo UI" panose="020B0604030504040204" pitchFamily="50" charset="-128"/>
              </a:rPr>
              <a:t> メソッド </a:t>
            </a:r>
            <a:r>
              <a:rPr lang="en-US" altLang="ja-JP" sz="1400" dirty="0">
                <a:solidFill>
                  <a:srgbClr val="00879E"/>
                </a:solidFill>
                <a:latin typeface="Meiryo UI" panose="020B0604030504040204" pitchFamily="50" charset="-128"/>
                <a:ea typeface="Meiryo UI" panose="020B0604030504040204" pitchFamily="50" charset="-128"/>
              </a:rPr>
              <a:t>score(</a:t>
            </a:r>
            <a:r>
              <a:rPr lang="ja-JP" altLang="en-US" sz="1400" dirty="0">
                <a:solidFill>
                  <a:srgbClr val="00879E"/>
                </a:solidFill>
                <a:latin typeface="Meiryo UI" panose="020B0604030504040204" pitchFamily="50" charset="-128"/>
                <a:ea typeface="Meiryo UI" panose="020B0604030504040204" pitchFamily="50" charset="-128"/>
              </a:rPr>
              <a:t>説明変数</a:t>
            </a:r>
            <a:r>
              <a:rPr lang="en-US" altLang="ja-JP" sz="1400" dirty="0">
                <a:solidFill>
                  <a:srgbClr val="00879E"/>
                </a:solidFill>
                <a:latin typeface="Meiryo UI" panose="020B0604030504040204" pitchFamily="50" charset="-128"/>
                <a:ea typeface="Meiryo UI" panose="020B0604030504040204" pitchFamily="50" charset="-128"/>
              </a:rPr>
              <a:t>, </a:t>
            </a:r>
            <a:r>
              <a:rPr lang="ja-JP" altLang="en-US" sz="1400" dirty="0">
                <a:solidFill>
                  <a:srgbClr val="00879E"/>
                </a:solidFill>
                <a:latin typeface="Meiryo UI" panose="020B0604030504040204" pitchFamily="50" charset="-128"/>
                <a:ea typeface="Meiryo UI" panose="020B0604030504040204" pitchFamily="50" charset="-128"/>
              </a:rPr>
              <a:t>目的変数</a:t>
            </a:r>
            <a:r>
              <a:rPr lang="en-US" altLang="ja-JP" sz="1400" dirty="0">
                <a:solidFill>
                  <a:srgbClr val="00879E"/>
                </a:solidFill>
                <a:latin typeface="Meiryo UI" panose="020B0604030504040204" pitchFamily="50" charset="-128"/>
                <a:ea typeface="Meiryo UI" panose="020B0604030504040204" pitchFamily="50" charset="-128"/>
              </a:rPr>
              <a:t>)</a:t>
            </a:r>
            <a:r>
              <a:rPr lang="ja-JP" altLang="en-US" sz="1400" dirty="0">
                <a:solidFill>
                  <a:srgbClr val="00879E"/>
                </a:solidFill>
                <a:latin typeface="Meiryo UI" panose="020B0604030504040204" pitchFamily="50" charset="-128"/>
                <a:ea typeface="Meiryo UI" panose="020B0604030504040204" pitchFamily="50" charset="-128"/>
              </a:rPr>
              <a:t>で予測精度（回帰：決定係数、分類：正解率（</a:t>
            </a:r>
            <a:r>
              <a:rPr lang="en-US" altLang="ja-JP" sz="1400" dirty="0">
                <a:solidFill>
                  <a:srgbClr val="00879E"/>
                </a:solidFill>
                <a:latin typeface="Meiryo UI" panose="020B0604030504040204" pitchFamily="50" charset="-128"/>
                <a:ea typeface="Meiryo UI" panose="020B0604030504040204" pitchFamily="50" charset="-128"/>
              </a:rPr>
              <a:t>Accuracy</a:t>
            </a:r>
            <a:r>
              <a:rPr lang="ja-JP" altLang="en-US" sz="1400" dirty="0">
                <a:solidFill>
                  <a:srgbClr val="00879E"/>
                </a:solidFill>
                <a:latin typeface="Meiryo UI" panose="020B0604030504040204" pitchFamily="50" charset="-128"/>
                <a:ea typeface="Meiryo UI" panose="020B0604030504040204" pitchFamily="50" charset="-128"/>
              </a:rPr>
              <a:t>））を算出</a:t>
            </a:r>
            <a:endParaRPr lang="en-US" altLang="ja-JP" sz="1400" dirty="0">
              <a:solidFill>
                <a:srgbClr val="00879E"/>
              </a:solidFill>
              <a:latin typeface="Meiryo UI" panose="020B0604030504040204" pitchFamily="50" charset="-128"/>
              <a:ea typeface="Meiryo UI" panose="020B0604030504040204" pitchFamily="50" charset="-128"/>
            </a:endParaRPr>
          </a:p>
          <a:p>
            <a:r>
              <a:rPr lang="en-US" altLang="ja-JP" sz="1400" dirty="0">
                <a:latin typeface="Meiryo UI" panose="020B0604030504040204" pitchFamily="50" charset="-128"/>
                <a:ea typeface="Meiryo UI" panose="020B0604030504040204" pitchFamily="50" charset="-128"/>
              </a:rPr>
              <a:t>model.score(train_x, train_y)</a:t>
            </a:r>
          </a:p>
          <a:p>
            <a:endParaRPr lang="en-US" altLang="ja-JP" sz="14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08D9C451-1B40-4A33-9996-57483C2B35FC}"/>
              </a:ext>
            </a:extLst>
          </p:cNvPr>
          <p:cNvSpPr txBox="1"/>
          <p:nvPr/>
        </p:nvSpPr>
        <p:spPr>
          <a:xfrm>
            <a:off x="6219730" y="3429000"/>
            <a:ext cx="4825497" cy="954107"/>
          </a:xfrm>
          <a:prstGeom prst="rect">
            <a:avLst/>
          </a:prstGeom>
          <a:noFill/>
          <a:ln w="57150">
            <a:solidFill>
              <a:schemeClr val="bg2">
                <a:lumMod val="65000"/>
              </a:schemeClr>
            </a:solidFill>
          </a:ln>
        </p:spPr>
        <p:txBody>
          <a:bodyPr wrap="square" rtlCol="0">
            <a:spAutoFit/>
          </a:bodyPr>
          <a:lstStyle/>
          <a:p>
            <a:pPr marL="285750" indent="-285750" defTabSz="914400" fontAlgn="base">
              <a:spcBef>
                <a:spcPct val="0"/>
              </a:spcBef>
              <a:spcAft>
                <a:spcPct val="0"/>
              </a:spcAft>
              <a:buFont typeface="Arial" panose="020B0604020202020204" pitchFamily="34" charset="0"/>
              <a:buChar char="•"/>
            </a:pPr>
            <a:r>
              <a:rPr kumimoji="1" lang="ja-JP" altLang="en-US" sz="1400" dirty="0">
                <a:solidFill>
                  <a:srgbClr val="494949"/>
                </a:solidFill>
                <a:latin typeface="+mn-ea"/>
              </a:rPr>
              <a:t>決定木は木を作成する際に、内部で乱数を使っているため、再現性を得るには乱数を固定する必要がある。モデルの引数に</a:t>
            </a:r>
            <a:r>
              <a:rPr kumimoji="1" lang="en-US" altLang="ja-JP" sz="1400" dirty="0">
                <a:solidFill>
                  <a:srgbClr val="494949"/>
                </a:solidFill>
                <a:latin typeface="+mn-ea"/>
              </a:rPr>
              <a:t>random_state=0</a:t>
            </a:r>
            <a:r>
              <a:rPr kumimoji="1" lang="ja-JP" altLang="en-US" sz="1400" dirty="0">
                <a:solidFill>
                  <a:srgbClr val="494949"/>
                </a:solidFill>
                <a:latin typeface="+mn-ea"/>
              </a:rPr>
              <a:t>を指定して乱数を固定している。</a:t>
            </a:r>
            <a:endParaRPr kumimoji="1" lang="en-US" altLang="ja-JP" sz="1400" dirty="0">
              <a:solidFill>
                <a:srgbClr val="494949"/>
              </a:solidFill>
              <a:latin typeface="+mn-ea"/>
            </a:endParaRPr>
          </a:p>
        </p:txBody>
      </p:sp>
    </p:spTree>
    <p:extLst>
      <p:ext uri="{BB962C8B-B14F-4D97-AF65-F5344CB8AC3E}">
        <p14:creationId xmlns:p14="http://schemas.microsoft.com/office/powerpoint/2010/main" val="2142744573"/>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タイトル 1">
            <a:extLst>
              <a:ext uri="{FF2B5EF4-FFF2-40B4-BE49-F238E27FC236}">
                <a16:creationId xmlns:a16="http://schemas.microsoft.com/office/drawing/2014/main" id="{2DA76E4A-E82F-4E3B-913C-6408054281D8}"/>
              </a:ext>
            </a:extLst>
          </p:cNvPr>
          <p:cNvSpPr txBox="1">
            <a:spLocks/>
          </p:cNvSpPr>
          <p:nvPr/>
        </p:nvSpPr>
        <p:spPr bwMode="auto">
          <a:xfrm>
            <a:off x="666514" y="851958"/>
            <a:ext cx="10758723" cy="4826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kumimoji="1" sz="2800" b="1" kern="1200" baseline="0">
                <a:solidFill>
                  <a:schemeClr val="tx1">
                    <a:lumMod val="75000"/>
                    <a:lumOff val="25000"/>
                  </a:schemeClr>
                </a:solidFill>
                <a:latin typeface="メイリオ" panose="020B0604030504040204" pitchFamily="50" charset="-128"/>
                <a:ea typeface="メイリオ" panose="020B0604030504040204" pitchFamily="50" charset="-128"/>
                <a:cs typeface="+mj-cs"/>
              </a:defRPr>
            </a:lvl1pPr>
          </a:lstStyle>
          <a:p>
            <a:r>
              <a:rPr lang="ja-JP" altLang="en-US" sz="3400" spc="150" dirty="0">
                <a:solidFill>
                  <a:srgbClr val="F36C37"/>
                </a:solidFill>
              </a:rPr>
              <a:t>第</a:t>
            </a:r>
            <a:r>
              <a:rPr lang="en-US" altLang="ja-JP" sz="6000" spc="150" dirty="0">
                <a:solidFill>
                  <a:srgbClr val="F36C37"/>
                </a:solidFill>
              </a:rPr>
              <a:t>4</a:t>
            </a:r>
            <a:r>
              <a:rPr lang="ja-JP" altLang="en-US" sz="3400" spc="150" dirty="0">
                <a:solidFill>
                  <a:srgbClr val="F36C37"/>
                </a:solidFill>
              </a:rPr>
              <a:t>章　決定木・ランダムフォレスト </a:t>
            </a:r>
            <a:r>
              <a:rPr lang="en-US" altLang="ja-JP" sz="2400" spc="150" dirty="0">
                <a:solidFill>
                  <a:srgbClr val="F36C37"/>
                </a:solidFill>
              </a:rPr>
              <a:t>- scikit-learn -</a:t>
            </a:r>
            <a:endParaRPr lang="ja-JP" altLang="en-US" sz="3600" spc="150" dirty="0">
              <a:solidFill>
                <a:srgbClr val="F36C37"/>
              </a:solidFill>
            </a:endParaRPr>
          </a:p>
        </p:txBody>
      </p:sp>
      <p:sp>
        <p:nvSpPr>
          <p:cNvPr id="2" name="スライド番号プレースホルダー 1">
            <a:extLst>
              <a:ext uri="{FF2B5EF4-FFF2-40B4-BE49-F238E27FC236}">
                <a16:creationId xmlns:a16="http://schemas.microsoft.com/office/drawing/2014/main" id="{FAA47C63-520D-4F7C-8DAB-2526094CB5B4}"/>
              </a:ext>
            </a:extLst>
          </p:cNvPr>
          <p:cNvSpPr>
            <a:spLocks noGrp="1"/>
          </p:cNvSpPr>
          <p:nvPr>
            <p:ph type="sldNum" sz="quarter" idx="10"/>
          </p:nvPr>
        </p:nvSpPr>
        <p:spPr>
          <a:xfrm>
            <a:off x="9265299" y="6465214"/>
            <a:ext cx="2743200" cy="204403"/>
          </a:xfrm>
        </p:spPr>
        <p:txBody>
          <a:bodyPr/>
          <a:lstStyle/>
          <a:p>
            <a:fld id="{5D750650-B10A-47BF-93C2-E1678438B37A}" type="slidenum">
              <a:rPr kumimoji="1" lang="ja-JP" altLang="en-US" smtClean="0"/>
              <a:pPr/>
              <a:t>254</a:t>
            </a:fld>
            <a:endParaRPr kumimoji="1" lang="ja-JP" altLang="en-US" dirty="0"/>
          </a:p>
        </p:txBody>
      </p:sp>
      <p:sp>
        <p:nvSpPr>
          <p:cNvPr id="9" name="四角形: 角を丸くする 8">
            <a:extLst>
              <a:ext uri="{FF2B5EF4-FFF2-40B4-BE49-F238E27FC236}">
                <a16:creationId xmlns:a16="http://schemas.microsoft.com/office/drawing/2014/main" id="{17C76A4F-9917-404E-810D-D4C278F81FF6}"/>
              </a:ext>
            </a:extLst>
          </p:cNvPr>
          <p:cNvSpPr/>
          <p:nvPr/>
        </p:nvSpPr>
        <p:spPr bwMode="auto">
          <a:xfrm>
            <a:off x="735085" y="1751579"/>
            <a:ext cx="2208068" cy="358390"/>
          </a:xfrm>
          <a:prstGeom prst="roundRect">
            <a:avLst>
              <a:gd name="adj" fmla="val 50000"/>
            </a:avLst>
          </a:prstGeom>
          <a:solidFill>
            <a:srgbClr val="F36C37"/>
          </a:solidFill>
          <a:ln w="19050" algn="ctr">
            <a:noFill/>
            <a:prstDash val="dash"/>
            <a:round/>
            <a:headEnd/>
            <a:tailEnd/>
          </a:ln>
          <a:effectLst/>
        </p:spPr>
        <p:txBody>
          <a:bodyPr wrap="none" lIns="108000" tIns="108000" rtlCol="0" anchor="ctr"/>
          <a:lstStyle/>
          <a:p>
            <a:pPr algn="ctr"/>
            <a:r>
              <a:rPr kumimoji="1" lang="ja-JP" altLang="en-US" b="1" spc="300" dirty="0">
                <a:solidFill>
                  <a:schemeClr val="bg1"/>
                </a:solidFill>
                <a:latin typeface="+mn-ea"/>
              </a:rPr>
              <a:t>章の目次</a:t>
            </a:r>
          </a:p>
        </p:txBody>
      </p:sp>
      <p:sp>
        <p:nvSpPr>
          <p:cNvPr id="10" name="コンテンツ プレースホルダー 5">
            <a:extLst>
              <a:ext uri="{FF2B5EF4-FFF2-40B4-BE49-F238E27FC236}">
                <a16:creationId xmlns:a16="http://schemas.microsoft.com/office/drawing/2014/main" id="{2A231A49-86B3-4817-904B-36C2F1103794}"/>
              </a:ext>
            </a:extLst>
          </p:cNvPr>
          <p:cNvSpPr txBox="1">
            <a:spLocks/>
          </p:cNvSpPr>
          <p:nvPr/>
        </p:nvSpPr>
        <p:spPr>
          <a:xfrm>
            <a:off x="1071378" y="2431708"/>
            <a:ext cx="9083374" cy="2733632"/>
          </a:xfrm>
          <a:prstGeom prst="rect">
            <a:avLst/>
          </a:prstGeom>
        </p:spPr>
        <p:txBody>
          <a:bodyPr vert="horz" lIns="91440" tIns="45720" rIns="91440" bIns="45720" rtlCol="0" anchor="t"/>
          <a:lstStyle>
            <a:defPPr>
              <a:defRPr lang="en-US"/>
            </a:defPPr>
            <a:lvl1pPr marL="0" algn="r" defTabSz="457200" rtl="0" eaLnBrk="1" latinLnBrk="0" hangingPunct="1">
              <a:defRPr sz="900" b="0" kern="1200">
                <a:solidFill>
                  <a:schemeClr val="tx1">
                    <a:lumMod val="50000"/>
                    <a:lumOff val="50000"/>
                  </a:schemeClr>
                </a:solidFill>
                <a:latin typeface="メイリオ" panose="020B0604030504040204" pitchFamily="50" charset="-128"/>
                <a:ea typeface="メイリオ" panose="020B0604030504040204" pitchFamily="50" charset="-128"/>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lnSpc>
                <a:spcPct val="150000"/>
              </a:lnSpc>
            </a:pPr>
            <a:r>
              <a:rPr kumimoji="1" lang="en-US" altLang="ja-JP" sz="2100" b="1" spc="300" dirty="0">
                <a:solidFill>
                  <a:srgbClr val="BFBFBF"/>
                </a:solidFill>
              </a:rPr>
              <a:t>4-1.</a:t>
            </a:r>
            <a:r>
              <a:rPr kumimoji="1" lang="ja-JP" altLang="en-US" sz="2100" b="1" spc="300" dirty="0">
                <a:solidFill>
                  <a:srgbClr val="BFBFBF"/>
                </a:solidFill>
              </a:rPr>
              <a:t>決定木</a:t>
            </a:r>
            <a:endParaRPr kumimoji="1" lang="en-US" altLang="ja-JP" sz="2100" b="1" spc="300" dirty="0">
              <a:solidFill>
                <a:srgbClr val="BFBFBF"/>
              </a:solidFill>
            </a:endParaRPr>
          </a:p>
          <a:p>
            <a:pPr algn="l">
              <a:lnSpc>
                <a:spcPct val="150000"/>
              </a:lnSpc>
            </a:pPr>
            <a:r>
              <a:rPr lang="en-US" altLang="ja-JP" sz="2100" b="1" spc="300" dirty="0">
                <a:solidFill>
                  <a:srgbClr val="BFBFBF"/>
                </a:solidFill>
              </a:rPr>
              <a:t>4-2.</a:t>
            </a:r>
            <a:r>
              <a:rPr lang="ja-JP" altLang="en-US" sz="2100" b="1" spc="300" dirty="0">
                <a:solidFill>
                  <a:srgbClr val="BFBFBF"/>
                </a:solidFill>
              </a:rPr>
              <a:t>決定木の実装</a:t>
            </a:r>
            <a:endParaRPr lang="en-US" altLang="ja-JP" sz="2100" b="1" spc="300" dirty="0">
              <a:solidFill>
                <a:srgbClr val="BFBFBF"/>
              </a:solidFill>
            </a:endParaRPr>
          </a:p>
          <a:p>
            <a:pPr algn="l">
              <a:lnSpc>
                <a:spcPct val="150000"/>
              </a:lnSpc>
            </a:pPr>
            <a:r>
              <a:rPr lang="en-US" altLang="ja-JP" sz="2100" b="1" spc="300" dirty="0">
                <a:solidFill>
                  <a:srgbClr val="BFBFBF"/>
                </a:solidFill>
              </a:rPr>
              <a:t>4-3.</a:t>
            </a:r>
            <a:r>
              <a:rPr lang="ja-JP" altLang="en-US" sz="2100" b="1" spc="300" dirty="0">
                <a:solidFill>
                  <a:srgbClr val="BFBFBF"/>
                </a:solidFill>
              </a:rPr>
              <a:t>決定木のパラメータチューニング</a:t>
            </a:r>
            <a:endParaRPr lang="en-US" altLang="ja-JP" sz="2100" b="1" spc="300" dirty="0">
              <a:solidFill>
                <a:srgbClr val="BFBFBF"/>
              </a:solidFill>
            </a:endParaRPr>
          </a:p>
          <a:p>
            <a:pPr algn="l">
              <a:lnSpc>
                <a:spcPct val="150000"/>
              </a:lnSpc>
            </a:pPr>
            <a:r>
              <a:rPr lang="en-US" altLang="ja-JP" sz="2100" b="1" spc="300" dirty="0">
                <a:solidFill>
                  <a:srgbClr val="BFBFBF"/>
                </a:solidFill>
              </a:rPr>
              <a:t>4-4.</a:t>
            </a:r>
            <a:r>
              <a:rPr lang="ja-JP" altLang="en-US" sz="2100" b="1" spc="300" dirty="0">
                <a:solidFill>
                  <a:srgbClr val="BFBFBF"/>
                </a:solidFill>
              </a:rPr>
              <a:t>オプション演習：決定木</a:t>
            </a:r>
            <a:endParaRPr lang="en-US" altLang="ja-JP" sz="2100" b="1" spc="300" dirty="0">
              <a:solidFill>
                <a:srgbClr val="BFBFBF"/>
              </a:solidFill>
            </a:endParaRPr>
          </a:p>
          <a:p>
            <a:pPr algn="l">
              <a:lnSpc>
                <a:spcPct val="150000"/>
              </a:lnSpc>
            </a:pPr>
            <a:r>
              <a:rPr kumimoji="1" lang="en-US" altLang="ja-JP" sz="2100" b="1" spc="300" dirty="0">
                <a:solidFill>
                  <a:srgbClr val="BFBFBF"/>
                </a:solidFill>
              </a:rPr>
              <a:t>4-5.</a:t>
            </a:r>
            <a:r>
              <a:rPr kumimoji="1" lang="ja-JP" altLang="en-US" sz="2100" b="1" spc="300" dirty="0">
                <a:solidFill>
                  <a:srgbClr val="BFBFBF"/>
                </a:solidFill>
              </a:rPr>
              <a:t>ランダムフォレスト</a:t>
            </a:r>
            <a:endParaRPr kumimoji="1" lang="en-US" altLang="ja-JP" sz="2100" b="1" spc="300" dirty="0">
              <a:solidFill>
                <a:srgbClr val="BFBFBF"/>
              </a:solidFill>
            </a:endParaRPr>
          </a:p>
          <a:p>
            <a:pPr algn="l">
              <a:lnSpc>
                <a:spcPct val="150000"/>
              </a:lnSpc>
            </a:pPr>
            <a:r>
              <a:rPr lang="en-US" altLang="ja-JP" sz="2100" b="1" spc="300" dirty="0">
                <a:solidFill>
                  <a:srgbClr val="BFBFBF"/>
                </a:solidFill>
              </a:rPr>
              <a:t>4-6.</a:t>
            </a:r>
            <a:r>
              <a:rPr lang="ja-JP" altLang="en-US" sz="2100" b="1" spc="300" dirty="0">
                <a:solidFill>
                  <a:srgbClr val="BFBFBF"/>
                </a:solidFill>
              </a:rPr>
              <a:t>ランダムフォレストの実装</a:t>
            </a:r>
            <a:endParaRPr lang="en-US" altLang="ja-JP" sz="2100" b="1" spc="300" dirty="0">
              <a:solidFill>
                <a:srgbClr val="BFBFBF"/>
              </a:solidFill>
            </a:endParaRPr>
          </a:p>
          <a:p>
            <a:pPr algn="l">
              <a:lnSpc>
                <a:spcPct val="150000"/>
              </a:lnSpc>
            </a:pPr>
            <a:r>
              <a:rPr lang="en-US" altLang="ja-JP" sz="2100" b="1" spc="300" dirty="0">
                <a:solidFill>
                  <a:srgbClr val="494949"/>
                </a:solidFill>
              </a:rPr>
              <a:t>4-7.</a:t>
            </a:r>
            <a:r>
              <a:rPr lang="ja-JP" altLang="en-US" sz="2100" b="1" spc="300" dirty="0">
                <a:solidFill>
                  <a:srgbClr val="494949"/>
                </a:solidFill>
              </a:rPr>
              <a:t>ランダムフォレストのパラメータチューニング</a:t>
            </a:r>
            <a:endParaRPr lang="en-US" altLang="ja-JP" sz="2100" b="1" spc="300" dirty="0">
              <a:solidFill>
                <a:srgbClr val="494949"/>
              </a:solidFill>
            </a:endParaRPr>
          </a:p>
          <a:p>
            <a:pPr algn="l">
              <a:lnSpc>
                <a:spcPct val="150000"/>
              </a:lnSpc>
            </a:pPr>
            <a:r>
              <a:rPr lang="en-US" altLang="ja-JP" sz="2100" b="1" spc="300" dirty="0">
                <a:solidFill>
                  <a:srgbClr val="BFBFBF"/>
                </a:solidFill>
              </a:rPr>
              <a:t>4-8.</a:t>
            </a:r>
            <a:r>
              <a:rPr lang="ja-JP" altLang="en-US" sz="2100" b="1" spc="300" dirty="0">
                <a:solidFill>
                  <a:srgbClr val="BFBFBF"/>
                </a:solidFill>
              </a:rPr>
              <a:t>オプション演習：ランダムフォレスト</a:t>
            </a:r>
            <a:endParaRPr lang="en-US" altLang="ja-JP" sz="2100" b="1" spc="300" dirty="0">
              <a:solidFill>
                <a:srgbClr val="BFBFBF"/>
              </a:solidFill>
            </a:endParaRPr>
          </a:p>
        </p:txBody>
      </p:sp>
    </p:spTree>
    <p:extLst>
      <p:ext uri="{BB962C8B-B14F-4D97-AF65-F5344CB8AC3E}">
        <p14:creationId xmlns:p14="http://schemas.microsoft.com/office/powerpoint/2010/main" val="3494576964"/>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四角形: 角を丸くする 4">
            <a:extLst>
              <a:ext uri="{FF2B5EF4-FFF2-40B4-BE49-F238E27FC236}">
                <a16:creationId xmlns:a16="http://schemas.microsoft.com/office/drawing/2014/main" id="{235D25D0-2B40-4B95-B459-FAA9DFF054E5}"/>
              </a:ext>
            </a:extLst>
          </p:cNvPr>
          <p:cNvSpPr/>
          <p:nvPr/>
        </p:nvSpPr>
        <p:spPr>
          <a:xfrm>
            <a:off x="766763" y="1038877"/>
            <a:ext cx="10599737" cy="2616942"/>
          </a:xfrm>
          <a:prstGeom prst="roundRect">
            <a:avLst>
              <a:gd name="adj" fmla="val 1884"/>
            </a:avLst>
          </a:prstGeom>
          <a:solidFill>
            <a:srgbClr val="FFF4E1"/>
          </a:solidFill>
          <a:ln w="19050" algn="ctr">
            <a:noFill/>
            <a:prstDash val="dash"/>
            <a:round/>
            <a:headEnd/>
            <a:tailEnd/>
          </a:ln>
          <a:effectLst/>
        </p:spPr>
        <p:txBody>
          <a:bodyPr rot="0" spcFirstLastPara="0" vertOverflow="overflow" horzOverflow="overflow" vert="horz" wrap="square" lIns="180000" tIns="72000" rIns="180000" bIns="72000" numCol="1" spcCol="0" rtlCol="0" fromWordArt="0" anchor="ctr" anchorCtr="0" forceAA="0" compatLnSpc="1">
            <a:prstTxWarp prst="textNoShape">
              <a:avLst/>
            </a:prstTxWarp>
            <a:noAutofit/>
          </a:bodyPr>
          <a:lstStyle/>
          <a:p>
            <a:pPr marL="171450" indent="-171450" algn="just">
              <a:lnSpc>
                <a:spcPct val="120000"/>
              </a:lnSpc>
              <a:spcAft>
                <a:spcPts val="400"/>
              </a:spcAft>
              <a:buClr>
                <a:srgbClr val="F36C37"/>
              </a:buClr>
              <a:buFont typeface="Wingdings" panose="05000000000000000000" pitchFamily="2" charset="2"/>
              <a:buChar char="l"/>
            </a:pPr>
            <a:endParaRPr lang="ja-JP" altLang="en-US" sz="1100" spc="150" dirty="0">
              <a:solidFill>
                <a:schemeClr val="tx1"/>
              </a:solidFill>
              <a:latin typeface="+mj-ea"/>
              <a:ea typeface="+mj-ea"/>
            </a:endParaRPr>
          </a:p>
        </p:txBody>
      </p:sp>
      <p:sp>
        <p:nvSpPr>
          <p:cNvPr id="2" name="タイトル 1">
            <a:extLst>
              <a:ext uri="{FF2B5EF4-FFF2-40B4-BE49-F238E27FC236}">
                <a16:creationId xmlns:a16="http://schemas.microsoft.com/office/drawing/2014/main" id="{5FE14325-B25E-453C-9481-5E4B9FE0B34A}"/>
              </a:ext>
            </a:extLst>
          </p:cNvPr>
          <p:cNvSpPr>
            <a:spLocks noGrp="1"/>
          </p:cNvSpPr>
          <p:nvPr>
            <p:ph type="title"/>
          </p:nvPr>
        </p:nvSpPr>
        <p:spPr/>
        <p:txBody>
          <a:bodyPr/>
          <a:lstStyle/>
          <a:p>
            <a:r>
              <a:rPr lang="en-US" altLang="ja-JP" dirty="0"/>
              <a:t>4-7-1.</a:t>
            </a:r>
            <a:r>
              <a:rPr lang="ja-JP" altLang="en-US" dirty="0"/>
              <a:t>ランダムフォレストモデルを改良する</a:t>
            </a:r>
            <a:endParaRPr kumimoji="1" lang="ja-JP" altLang="en-US" dirty="0"/>
          </a:p>
        </p:txBody>
      </p:sp>
      <p:sp>
        <p:nvSpPr>
          <p:cNvPr id="3" name="コンテンツ プレースホルダー 2">
            <a:extLst>
              <a:ext uri="{FF2B5EF4-FFF2-40B4-BE49-F238E27FC236}">
                <a16:creationId xmlns:a16="http://schemas.microsoft.com/office/drawing/2014/main" id="{10EE556C-FDAE-4EEE-A2E7-11A707D60D55}"/>
              </a:ext>
            </a:extLst>
          </p:cNvPr>
          <p:cNvSpPr>
            <a:spLocks noGrp="1"/>
          </p:cNvSpPr>
          <p:nvPr>
            <p:ph sz="quarter" idx="4294967295"/>
          </p:nvPr>
        </p:nvSpPr>
        <p:spPr>
          <a:xfrm>
            <a:off x="1113954" y="1221016"/>
            <a:ext cx="9964088" cy="2251449"/>
          </a:xfrm>
        </p:spPr>
        <p:txBody>
          <a:bodyPr vert="horz" wrap="square" lIns="91440" tIns="45720" rIns="91440" bIns="45720" rtlCol="0" anchor="ctr">
            <a:noAutofit/>
          </a:bodyPr>
          <a:lstStyle/>
          <a:p>
            <a:pPr marL="0" indent="0" algn="ctr">
              <a:lnSpc>
                <a:spcPct val="120000"/>
              </a:lnSpc>
              <a:spcBef>
                <a:spcPts val="0"/>
              </a:spcBef>
              <a:spcAft>
                <a:spcPts val="2400"/>
              </a:spcAft>
              <a:buClr>
                <a:srgbClr val="F36C37"/>
              </a:buClr>
              <a:buNone/>
            </a:pPr>
            <a:r>
              <a:rPr lang="ja-JP" altLang="en-US" sz="2000" b="1" dirty="0">
                <a:solidFill>
                  <a:srgbClr val="F36C37"/>
                </a:solidFill>
              </a:rPr>
              <a:t>ランダムフォレストについても、パラメータチューニングでモデルを改良します。また特徴量重要度も確認してみます。</a:t>
            </a:r>
          </a:p>
        </p:txBody>
      </p:sp>
      <p:sp>
        <p:nvSpPr>
          <p:cNvPr id="4" name="スライド番号プレースホルダー 3">
            <a:extLst>
              <a:ext uri="{FF2B5EF4-FFF2-40B4-BE49-F238E27FC236}">
                <a16:creationId xmlns:a16="http://schemas.microsoft.com/office/drawing/2014/main" id="{31E61FCF-A60C-432C-8A79-2693CCE4D99F}"/>
              </a:ext>
            </a:extLst>
          </p:cNvPr>
          <p:cNvSpPr>
            <a:spLocks noGrp="1"/>
          </p:cNvSpPr>
          <p:nvPr>
            <p:ph type="sldNum" sz="quarter" idx="10"/>
          </p:nvPr>
        </p:nvSpPr>
        <p:spPr/>
        <p:txBody>
          <a:bodyPr/>
          <a:lstStyle/>
          <a:p>
            <a:fld id="{5D750650-B10A-47BF-93C2-E1678438B37A}" type="slidenum">
              <a:rPr kumimoji="1" lang="ja-JP" altLang="en-US" smtClean="0"/>
              <a:pPr/>
              <a:t>255</a:t>
            </a:fld>
            <a:endParaRPr kumimoji="1" lang="ja-JP" altLang="en-US"/>
          </a:p>
        </p:txBody>
      </p:sp>
      <p:sp>
        <p:nvSpPr>
          <p:cNvPr id="9" name="四角形: 角を丸くする 8">
            <a:extLst>
              <a:ext uri="{FF2B5EF4-FFF2-40B4-BE49-F238E27FC236}">
                <a16:creationId xmlns:a16="http://schemas.microsoft.com/office/drawing/2014/main" id="{6D456DDF-4B7D-4596-9982-ABD670D6C992}"/>
              </a:ext>
            </a:extLst>
          </p:cNvPr>
          <p:cNvSpPr/>
          <p:nvPr/>
        </p:nvSpPr>
        <p:spPr bwMode="auto">
          <a:xfrm>
            <a:off x="856302" y="3840493"/>
            <a:ext cx="10493870" cy="577189"/>
          </a:xfrm>
          <a:prstGeom prst="roundRect">
            <a:avLst>
              <a:gd name="adj" fmla="val 13183"/>
            </a:avLst>
          </a:prstGeom>
          <a:solidFill>
            <a:srgbClr val="00879E"/>
          </a:solidFill>
          <a:ln w="19050" algn="ctr">
            <a:solidFill>
              <a:srgbClr val="00879E"/>
            </a:solidFill>
            <a:prstDash val="solid"/>
            <a:round/>
            <a:headEnd/>
            <a:tailEnd/>
          </a:ln>
          <a:effectLst/>
        </p:spPr>
        <p:txBody>
          <a:bodyPr wrap="none" rtlCol="0" anchor="ctr"/>
          <a:lstStyle/>
          <a:p>
            <a:pPr algn="ctr" fontAlgn="base">
              <a:spcBef>
                <a:spcPct val="0"/>
              </a:spcBef>
              <a:spcAft>
                <a:spcPct val="0"/>
              </a:spcAft>
            </a:pPr>
            <a:endParaRPr kumimoji="1" lang="ja-JP" altLang="en-US" dirty="0">
              <a:solidFill>
                <a:schemeClr val="bg1"/>
              </a:solidFill>
              <a:latin typeface="Arial" pitchFamily="34" charset="0"/>
              <a:ea typeface="ＭＳ Ｐゴシック" pitchFamily="50" charset="-128"/>
            </a:endParaRPr>
          </a:p>
        </p:txBody>
      </p:sp>
      <p:sp>
        <p:nvSpPr>
          <p:cNvPr id="10" name="正方形/長方形 9">
            <a:extLst>
              <a:ext uri="{FF2B5EF4-FFF2-40B4-BE49-F238E27FC236}">
                <a16:creationId xmlns:a16="http://schemas.microsoft.com/office/drawing/2014/main" id="{990BDE5C-254C-433A-BD74-EE2771F57294}"/>
              </a:ext>
            </a:extLst>
          </p:cNvPr>
          <p:cNvSpPr/>
          <p:nvPr/>
        </p:nvSpPr>
        <p:spPr>
          <a:xfrm>
            <a:off x="1551347" y="3940880"/>
            <a:ext cx="7525251" cy="440120"/>
          </a:xfrm>
          <a:prstGeom prst="rect">
            <a:avLst/>
          </a:prstGeom>
          <a:noFill/>
          <a:ln w="19050" algn="ctr">
            <a:noFill/>
            <a:prstDash val="dash"/>
            <a:round/>
            <a:headEnd/>
            <a:tailEnd/>
          </a:ln>
          <a:effectLst/>
        </p:spPr>
        <p:txBody>
          <a:bodyPr wrap="none" rtlCol="0" anchor="ctr"/>
          <a:lstStyle/>
          <a:p>
            <a:pPr fontAlgn="base">
              <a:spcBef>
                <a:spcPct val="0"/>
              </a:spcBef>
              <a:spcAft>
                <a:spcPct val="0"/>
              </a:spcAft>
            </a:pPr>
            <a:r>
              <a:rPr kumimoji="1" lang="ja-JP" altLang="en-US" sz="2200" b="1" spc="300" dirty="0">
                <a:solidFill>
                  <a:schemeClr val="bg1"/>
                </a:solidFill>
                <a:latin typeface="+mj-ea"/>
                <a:ea typeface="+mj-ea"/>
              </a:rPr>
              <a:t>今回改良を行うポイント</a:t>
            </a:r>
          </a:p>
        </p:txBody>
      </p:sp>
      <p:pic>
        <p:nvPicPr>
          <p:cNvPr id="11" name="図 10" descr="アイコン&#10;&#10;自動的に生成された説明">
            <a:extLst>
              <a:ext uri="{FF2B5EF4-FFF2-40B4-BE49-F238E27FC236}">
                <a16:creationId xmlns:a16="http://schemas.microsoft.com/office/drawing/2014/main" id="{7720435F-DF30-4A16-B0F1-9BE9EB8B68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7188" y="3892906"/>
            <a:ext cx="426733" cy="427586"/>
          </a:xfrm>
          <a:prstGeom prst="rect">
            <a:avLst/>
          </a:prstGeom>
        </p:spPr>
      </p:pic>
      <p:sp>
        <p:nvSpPr>
          <p:cNvPr id="8" name="コンテンツ プレースホルダー 2">
            <a:extLst>
              <a:ext uri="{FF2B5EF4-FFF2-40B4-BE49-F238E27FC236}">
                <a16:creationId xmlns:a16="http://schemas.microsoft.com/office/drawing/2014/main" id="{733E62C9-1A65-4181-ACD0-3065DF9AF0E5}"/>
              </a:ext>
            </a:extLst>
          </p:cNvPr>
          <p:cNvSpPr txBox="1">
            <a:spLocks/>
          </p:cNvSpPr>
          <p:nvPr/>
        </p:nvSpPr>
        <p:spPr bwMode="auto">
          <a:xfrm>
            <a:off x="920082" y="4701731"/>
            <a:ext cx="10493870" cy="819789"/>
          </a:xfrm>
          <a:prstGeom prst="rect">
            <a:avLst/>
          </a:prstGeom>
        </p:spPr>
        <p:txBody>
          <a:bodyPr vert="horz" wrap="none" lIns="91440" tIns="45720" rIns="91440" bIns="45720" rtlCol="0">
            <a:noAutofit/>
          </a:bodyPr>
          <a:lstStyle>
            <a:lvl1pPr marL="357188" marR="0" indent="-357188"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n"/>
              <a:tabLst/>
              <a:defRPr kumimoji="1" lang="en-US" altLang="ja-JP"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1pPr>
            <a:lvl2pPr marL="742950" marR="0" indent="-28575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l"/>
              <a:tabLst/>
              <a:defRPr kumimoji="1" lang="ja-JP" altLang="en-US"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2pPr>
            <a:lvl3pPr marL="1143000" marR="0" indent="-2286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3pPr>
            <a:lvl4pPr marL="1714500" marR="0" indent="-3429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4pPr>
            <a:lvl5pPr marL="2114550" marR="0" indent="-28575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lnSpc>
                <a:spcPct val="130000"/>
              </a:lnSpc>
              <a:spcBef>
                <a:spcPts val="0"/>
              </a:spcBef>
              <a:spcAft>
                <a:spcPts val="0"/>
              </a:spcAft>
              <a:buClr>
                <a:schemeClr val="tx1">
                  <a:lumMod val="75000"/>
                  <a:lumOff val="25000"/>
                </a:schemeClr>
              </a:buClr>
            </a:pPr>
            <a:r>
              <a:rPr lang="ja-JP" altLang="en-US" sz="2000" b="1" dirty="0"/>
              <a:t>モデルのパラメータチューニングを行う</a:t>
            </a:r>
            <a:endParaRPr lang="en-US" altLang="ja-JP" sz="2000" b="1" dirty="0"/>
          </a:p>
          <a:p>
            <a:pPr>
              <a:lnSpc>
                <a:spcPct val="130000"/>
              </a:lnSpc>
              <a:spcBef>
                <a:spcPts val="0"/>
              </a:spcBef>
              <a:spcAft>
                <a:spcPts val="0"/>
              </a:spcAft>
              <a:buClr>
                <a:schemeClr val="tx1">
                  <a:lumMod val="75000"/>
                  <a:lumOff val="25000"/>
                </a:schemeClr>
              </a:buClr>
            </a:pPr>
            <a:r>
              <a:rPr lang="ja-JP" altLang="en-US" sz="2000" b="1" dirty="0"/>
              <a:t>説明変数の重要度を確認する</a:t>
            </a:r>
            <a:endParaRPr lang="en-US" altLang="ja-JP" sz="2000" b="1" dirty="0"/>
          </a:p>
        </p:txBody>
      </p:sp>
      <p:grpSp>
        <p:nvGrpSpPr>
          <p:cNvPr id="15" name="グループ化 14">
            <a:extLst>
              <a:ext uri="{FF2B5EF4-FFF2-40B4-BE49-F238E27FC236}">
                <a16:creationId xmlns:a16="http://schemas.microsoft.com/office/drawing/2014/main" id="{BF0D4D0E-1C60-4010-85DB-03C990B07375}"/>
              </a:ext>
            </a:extLst>
          </p:cNvPr>
          <p:cNvGrpSpPr/>
          <p:nvPr/>
        </p:nvGrpSpPr>
        <p:grpSpPr>
          <a:xfrm>
            <a:off x="9290317" y="4134016"/>
            <a:ext cx="3015092" cy="2426353"/>
            <a:chOff x="9290317" y="4134016"/>
            <a:chExt cx="3015092" cy="2426353"/>
          </a:xfrm>
        </p:grpSpPr>
        <p:pic>
          <p:nvPicPr>
            <p:cNvPr id="17" name="図 16">
              <a:extLst>
                <a:ext uri="{FF2B5EF4-FFF2-40B4-BE49-F238E27FC236}">
                  <a16:creationId xmlns:a16="http://schemas.microsoft.com/office/drawing/2014/main" id="{DC8CFDDF-DCF4-49EA-9087-82D031CA576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28199" y="4244267"/>
              <a:ext cx="1377210" cy="1376151"/>
            </a:xfrm>
            <a:prstGeom prst="rect">
              <a:avLst/>
            </a:prstGeom>
          </p:spPr>
        </p:pic>
        <p:pic>
          <p:nvPicPr>
            <p:cNvPr id="20" name="図 19">
              <a:extLst>
                <a:ext uri="{FF2B5EF4-FFF2-40B4-BE49-F238E27FC236}">
                  <a16:creationId xmlns:a16="http://schemas.microsoft.com/office/drawing/2014/main" id="{0DF024E6-EBE8-4CFC-AFDA-C625843F7D7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90317" y="4134016"/>
              <a:ext cx="1377211" cy="1376152"/>
            </a:xfrm>
            <a:prstGeom prst="rect">
              <a:avLst/>
            </a:prstGeom>
          </p:spPr>
        </p:pic>
        <p:pic>
          <p:nvPicPr>
            <p:cNvPr id="21" name="図 20">
              <a:extLst>
                <a:ext uri="{FF2B5EF4-FFF2-40B4-BE49-F238E27FC236}">
                  <a16:creationId xmlns:a16="http://schemas.microsoft.com/office/drawing/2014/main" id="{B8806143-6CC6-4FAC-A402-F45786C4351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586624" y="4741257"/>
              <a:ext cx="1377212" cy="1376153"/>
            </a:xfrm>
            <a:prstGeom prst="rect">
              <a:avLst/>
            </a:prstGeom>
          </p:spPr>
        </p:pic>
        <p:pic>
          <p:nvPicPr>
            <p:cNvPr id="22" name="図 21">
              <a:extLst>
                <a:ext uri="{FF2B5EF4-FFF2-40B4-BE49-F238E27FC236}">
                  <a16:creationId xmlns:a16="http://schemas.microsoft.com/office/drawing/2014/main" id="{93D1EDF7-E00E-486E-8691-5E3697BA0EE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673216" y="4680465"/>
              <a:ext cx="1377212" cy="1376153"/>
            </a:xfrm>
            <a:prstGeom prst="rect">
              <a:avLst/>
            </a:prstGeom>
          </p:spPr>
        </p:pic>
        <p:pic>
          <p:nvPicPr>
            <p:cNvPr id="23" name="図 22">
              <a:extLst>
                <a:ext uri="{FF2B5EF4-FFF2-40B4-BE49-F238E27FC236}">
                  <a16:creationId xmlns:a16="http://schemas.microsoft.com/office/drawing/2014/main" id="{1D4F70AA-D3B2-4D95-8211-6F64136BE66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065282" y="5184219"/>
              <a:ext cx="1377209" cy="1376150"/>
            </a:xfrm>
            <a:prstGeom prst="rect">
              <a:avLst/>
            </a:prstGeom>
          </p:spPr>
        </p:pic>
      </p:grpSp>
      <p:pic>
        <p:nvPicPr>
          <p:cNvPr id="24" name="図 23">
            <a:extLst>
              <a:ext uri="{FF2B5EF4-FFF2-40B4-BE49-F238E27FC236}">
                <a16:creationId xmlns:a16="http://schemas.microsoft.com/office/drawing/2014/main" id="{EE09FC44-3FEB-4ED8-8737-5B721A18F52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727863" y="5177507"/>
            <a:ext cx="941816" cy="941816"/>
          </a:xfrm>
          <a:prstGeom prst="rect">
            <a:avLst/>
          </a:prstGeom>
        </p:spPr>
      </p:pic>
      <p:sp>
        <p:nvSpPr>
          <p:cNvPr id="25" name="思考の吹き出し: 雲形 24">
            <a:extLst>
              <a:ext uri="{FF2B5EF4-FFF2-40B4-BE49-F238E27FC236}">
                <a16:creationId xmlns:a16="http://schemas.microsoft.com/office/drawing/2014/main" id="{8CA9EB80-F5DA-4891-B443-0552785B8FF5}"/>
              </a:ext>
            </a:extLst>
          </p:cNvPr>
          <p:cNvSpPr/>
          <p:nvPr/>
        </p:nvSpPr>
        <p:spPr>
          <a:xfrm>
            <a:off x="5930182" y="4022714"/>
            <a:ext cx="4042780" cy="1154793"/>
          </a:xfrm>
          <a:prstGeom prst="cloudCallout">
            <a:avLst>
              <a:gd name="adj1" fmla="val -33068"/>
              <a:gd name="adj2" fmla="val 60314"/>
            </a:avLst>
          </a:prstGeom>
          <a:solidFill>
            <a:srgbClr val="FFDBC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sz="1400" b="1" dirty="0">
                <a:solidFill>
                  <a:srgbClr val="494949"/>
                </a:solidFill>
                <a:latin typeface="+mn-ea"/>
              </a:rPr>
              <a:t>ランダムフォレストは扱いやすいな。</a:t>
            </a:r>
            <a:endParaRPr kumimoji="1" lang="en-US" altLang="ja-JP" sz="1400" b="1" dirty="0">
              <a:solidFill>
                <a:srgbClr val="494949"/>
              </a:solidFill>
              <a:latin typeface="+mn-ea"/>
            </a:endParaRPr>
          </a:p>
          <a:p>
            <a:pPr algn="ctr"/>
            <a:r>
              <a:rPr kumimoji="1" lang="ja-JP" altLang="en-US" sz="1400" b="1" dirty="0">
                <a:solidFill>
                  <a:srgbClr val="494949"/>
                </a:solidFill>
                <a:latin typeface="+mn-ea"/>
              </a:rPr>
              <a:t>頼もしい！</a:t>
            </a:r>
          </a:p>
        </p:txBody>
      </p:sp>
      <p:sp>
        <p:nvSpPr>
          <p:cNvPr id="30" name="吹き出し: 角を丸めた四角形 29">
            <a:extLst>
              <a:ext uri="{FF2B5EF4-FFF2-40B4-BE49-F238E27FC236}">
                <a16:creationId xmlns:a16="http://schemas.microsoft.com/office/drawing/2014/main" id="{F1BB62C4-06E9-4530-9C05-5E0430CEBD48}"/>
              </a:ext>
            </a:extLst>
          </p:cNvPr>
          <p:cNvSpPr/>
          <p:nvPr/>
        </p:nvSpPr>
        <p:spPr>
          <a:xfrm>
            <a:off x="8099129" y="5929230"/>
            <a:ext cx="2145922" cy="577082"/>
          </a:xfrm>
          <a:prstGeom prst="wedgeRoundRectCallout">
            <a:avLst>
              <a:gd name="adj1" fmla="val 56090"/>
              <a:gd name="adj2" fmla="val -43476"/>
              <a:gd name="adj3" fmla="val 16667"/>
            </a:avLst>
          </a:prstGeom>
          <a:noFill/>
          <a:ln w="38100">
            <a:solidFill>
              <a:srgbClr val="BFBFBF">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sz="2400" b="1" dirty="0">
                <a:solidFill>
                  <a:srgbClr val="494949"/>
                </a:solidFill>
                <a:latin typeface="+mn-ea"/>
              </a:rPr>
              <a:t>まあね！</a:t>
            </a:r>
          </a:p>
        </p:txBody>
      </p:sp>
    </p:spTree>
    <p:extLst>
      <p:ext uri="{BB962C8B-B14F-4D97-AF65-F5344CB8AC3E}">
        <p14:creationId xmlns:p14="http://schemas.microsoft.com/office/powerpoint/2010/main" val="4137449226"/>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kumimoji="1" lang="en-US" altLang="ja-JP" dirty="0"/>
              <a:t>4-7-2.</a:t>
            </a:r>
            <a:r>
              <a:rPr kumimoji="1" lang="ja-JP" altLang="en-US" dirty="0"/>
              <a:t>ランダムフォレストハンズオン モデルを改良する</a:t>
            </a:r>
          </a:p>
        </p:txBody>
      </p:sp>
      <p:sp>
        <p:nvSpPr>
          <p:cNvPr id="5" name="スライド番号プレースホルダー 4">
            <a:extLst>
              <a:ext uri="{FF2B5EF4-FFF2-40B4-BE49-F238E27FC236}">
                <a16:creationId xmlns:a16="http://schemas.microsoft.com/office/drawing/2014/main" id="{C905B90A-465B-402F-BC68-6932C2B00E04}"/>
              </a:ext>
            </a:extLst>
          </p:cNvPr>
          <p:cNvSpPr>
            <a:spLocks noGrp="1"/>
          </p:cNvSpPr>
          <p:nvPr>
            <p:ph type="sldNum" sz="quarter" idx="10"/>
          </p:nvPr>
        </p:nvSpPr>
        <p:spPr/>
        <p:txBody>
          <a:bodyPr/>
          <a:lstStyle/>
          <a:p>
            <a:fld id="{5D750650-B10A-47BF-93C2-E1678438B37A}" type="slidenum">
              <a:rPr kumimoji="1" lang="ja-JP" altLang="en-US" smtClean="0"/>
              <a:pPr/>
              <a:t>256</a:t>
            </a:fld>
            <a:endParaRPr kumimoji="1" lang="ja-JP" altLang="en-US"/>
          </a:p>
        </p:txBody>
      </p:sp>
      <p:sp>
        <p:nvSpPr>
          <p:cNvPr id="10" name="テキスト ボックス 9">
            <a:extLst>
              <a:ext uri="{FF2B5EF4-FFF2-40B4-BE49-F238E27FC236}">
                <a16:creationId xmlns:a16="http://schemas.microsoft.com/office/drawing/2014/main" id="{BE4933CE-8860-400E-B6E0-885EC2D98D0B}"/>
              </a:ext>
            </a:extLst>
          </p:cNvPr>
          <p:cNvSpPr txBox="1"/>
          <p:nvPr/>
        </p:nvSpPr>
        <p:spPr>
          <a:xfrm>
            <a:off x="766763" y="4738616"/>
            <a:ext cx="6752884" cy="916405"/>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20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pPr algn="l">
              <a:lnSpc>
                <a:spcPct val="130000"/>
              </a:lnSpc>
            </a:pPr>
            <a:r>
              <a:rPr lang="en-US" altLang="ja-JP" sz="1400" dirty="0">
                <a:solidFill>
                  <a:srgbClr val="F36C37"/>
                </a:solidFill>
              </a:rPr>
              <a:t>※ </a:t>
            </a:r>
            <a:r>
              <a:rPr lang="ja-JP" altLang="en-US" sz="1400" dirty="0">
                <a:solidFill>
                  <a:srgbClr val="F36C37"/>
                </a:solidFill>
              </a:rPr>
              <a:t>プログラム及びプログラムの説明は </a:t>
            </a:r>
            <a:r>
              <a:rPr lang="en-US" altLang="ja-JP" sz="1400" dirty="0">
                <a:solidFill>
                  <a:srgbClr val="F36C37"/>
                </a:solidFill>
              </a:rPr>
              <a:t>Google Colab </a:t>
            </a:r>
            <a:r>
              <a:rPr lang="ja-JP" altLang="en-US" sz="1400" dirty="0">
                <a:solidFill>
                  <a:srgbClr val="F36C37"/>
                </a:solidFill>
              </a:rPr>
              <a:t>ノートブック内に記載しています。テキストにはプログラムのダイジェストのみ掲載して</a:t>
            </a:r>
            <a:endParaRPr lang="en-US" altLang="ja-JP" sz="1400" dirty="0">
              <a:solidFill>
                <a:srgbClr val="F36C37"/>
              </a:solidFill>
            </a:endParaRPr>
          </a:p>
          <a:p>
            <a:pPr algn="l">
              <a:lnSpc>
                <a:spcPct val="130000"/>
              </a:lnSpc>
            </a:pPr>
            <a:r>
              <a:rPr lang="ja-JP" altLang="en-US" sz="1400" dirty="0">
                <a:solidFill>
                  <a:srgbClr val="F36C37"/>
                </a:solidFill>
              </a:rPr>
              <a:t>います。</a:t>
            </a:r>
          </a:p>
        </p:txBody>
      </p:sp>
      <p:sp>
        <p:nvSpPr>
          <p:cNvPr id="12" name="四角形: 角を丸くする 11">
            <a:extLst>
              <a:ext uri="{FF2B5EF4-FFF2-40B4-BE49-F238E27FC236}">
                <a16:creationId xmlns:a16="http://schemas.microsoft.com/office/drawing/2014/main" id="{D9087632-89E8-4B86-9784-C818E91780DA}"/>
              </a:ext>
            </a:extLst>
          </p:cNvPr>
          <p:cNvSpPr/>
          <p:nvPr/>
        </p:nvSpPr>
        <p:spPr>
          <a:xfrm>
            <a:off x="766763" y="1888824"/>
            <a:ext cx="10599737" cy="2616942"/>
          </a:xfrm>
          <a:prstGeom prst="roundRect">
            <a:avLst>
              <a:gd name="adj" fmla="val 1884"/>
            </a:avLst>
          </a:prstGeom>
          <a:solidFill>
            <a:srgbClr val="FFF4E1"/>
          </a:solidFill>
          <a:ln w="19050" algn="ctr">
            <a:noFill/>
            <a:prstDash val="dash"/>
            <a:round/>
            <a:headEnd/>
            <a:tailEnd/>
          </a:ln>
          <a:effectLst/>
        </p:spPr>
        <p:txBody>
          <a:bodyPr rot="0" spcFirstLastPara="0" vertOverflow="overflow" horzOverflow="overflow" vert="horz" wrap="square" lIns="180000" tIns="72000" rIns="180000" bIns="72000" numCol="1" spcCol="0" rtlCol="0" fromWordArt="0" anchor="ctr" anchorCtr="0" forceAA="0" compatLnSpc="1">
            <a:prstTxWarp prst="textNoShape">
              <a:avLst/>
            </a:prstTxWarp>
            <a:noAutofit/>
          </a:bodyPr>
          <a:lstStyle/>
          <a:p>
            <a:pPr marL="171450" indent="-171450" algn="just">
              <a:lnSpc>
                <a:spcPct val="120000"/>
              </a:lnSpc>
              <a:spcAft>
                <a:spcPts val="400"/>
              </a:spcAft>
              <a:buClr>
                <a:srgbClr val="F36C37"/>
              </a:buClr>
              <a:buFont typeface="Wingdings" panose="05000000000000000000" pitchFamily="2" charset="2"/>
              <a:buChar char="l"/>
            </a:pPr>
            <a:endParaRPr lang="ja-JP" altLang="en-US" sz="1100" spc="150" dirty="0">
              <a:solidFill>
                <a:schemeClr val="tx1"/>
              </a:solidFill>
              <a:latin typeface="+mj-ea"/>
              <a:ea typeface="+mj-ea"/>
            </a:endParaRPr>
          </a:p>
        </p:txBody>
      </p:sp>
      <p:pic>
        <p:nvPicPr>
          <p:cNvPr id="11" name="図 10" descr="グラフィカル ユーザー インターフェイス, アプリケーション&#10;&#10;自動的に生成された説明">
            <a:extLst>
              <a:ext uri="{FF2B5EF4-FFF2-40B4-BE49-F238E27FC236}">
                <a16:creationId xmlns:a16="http://schemas.microsoft.com/office/drawing/2014/main" id="{D291127B-E84F-4D8F-B816-6299FECB45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24327" y="4124334"/>
            <a:ext cx="3243747" cy="2018226"/>
          </a:xfrm>
          <a:prstGeom prst="rect">
            <a:avLst/>
          </a:prstGeom>
        </p:spPr>
      </p:pic>
      <p:sp>
        <p:nvSpPr>
          <p:cNvPr id="13" name="コンテンツ プレースホルダー 2">
            <a:extLst>
              <a:ext uri="{FF2B5EF4-FFF2-40B4-BE49-F238E27FC236}">
                <a16:creationId xmlns:a16="http://schemas.microsoft.com/office/drawing/2014/main" id="{EF96ADA1-9B2A-4DD3-9BB0-2401B4B06B52}"/>
              </a:ext>
            </a:extLst>
          </p:cNvPr>
          <p:cNvSpPr txBox="1">
            <a:spLocks/>
          </p:cNvSpPr>
          <p:nvPr/>
        </p:nvSpPr>
        <p:spPr bwMode="auto">
          <a:xfrm>
            <a:off x="1113954" y="2070963"/>
            <a:ext cx="9964088" cy="2251449"/>
          </a:xfrm>
          <a:prstGeom prst="rect">
            <a:avLst/>
          </a:prstGeom>
        </p:spPr>
        <p:txBody>
          <a:bodyPr vert="horz" wrap="square" lIns="91440" tIns="45720" rIns="91440" bIns="45720" rtlCol="0" anchor="ctr">
            <a:noAutofit/>
          </a:bodyPr>
          <a:lstStyle>
            <a:lvl1pPr marL="357188" marR="0" indent="-357188"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n"/>
              <a:tabLst/>
              <a:defRPr kumimoji="1" lang="en-US" altLang="ja-JP"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1pPr>
            <a:lvl2pPr marL="742950" marR="0" indent="-28575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l"/>
              <a:tabLst/>
              <a:defRPr kumimoji="1" lang="ja-JP" altLang="en-US"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2pPr>
            <a:lvl3pPr marL="1143000" marR="0" indent="-2286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3pPr>
            <a:lvl4pPr marL="1714500" marR="0" indent="-3429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4pPr>
            <a:lvl5pPr marL="2114550" marR="0" indent="-28575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lnSpc>
                <a:spcPct val="120000"/>
              </a:lnSpc>
              <a:spcBef>
                <a:spcPts val="0"/>
              </a:spcBef>
              <a:spcAft>
                <a:spcPts val="2400"/>
              </a:spcAft>
              <a:buClr>
                <a:srgbClr val="F36C37"/>
              </a:buClr>
              <a:buFont typeface="Wingdings" panose="05000000000000000000" pitchFamily="2" charset="2"/>
              <a:buNone/>
            </a:pPr>
            <a:r>
              <a:rPr lang="ja-JP" altLang="en-US" sz="2000" b="1" dirty="0">
                <a:solidFill>
                  <a:srgbClr val="F36C37"/>
                </a:solidFill>
              </a:rPr>
              <a:t>パラメータチューニング、特徴量の重要度確認をプログラムで実行してみます。</a:t>
            </a:r>
            <a:br>
              <a:rPr lang="en-US" altLang="ja-JP" sz="2000" b="1" dirty="0">
                <a:solidFill>
                  <a:srgbClr val="F36C37"/>
                </a:solidFill>
              </a:rPr>
            </a:br>
            <a:r>
              <a:rPr lang="ja-JP" altLang="en-US" sz="2000" b="1" dirty="0">
                <a:solidFill>
                  <a:srgbClr val="F36C37"/>
                </a:solidFill>
              </a:rPr>
              <a:t>このプログラムでは、引き続き戸建て価格を、</a:t>
            </a:r>
            <a:br>
              <a:rPr lang="en-US" altLang="ja-JP" sz="2000" b="1" dirty="0">
                <a:solidFill>
                  <a:srgbClr val="F36C37"/>
                </a:solidFill>
              </a:rPr>
            </a:br>
            <a:r>
              <a:rPr lang="ja-JP" altLang="en-US" sz="2000" b="1" dirty="0">
                <a:solidFill>
                  <a:srgbClr val="F36C37"/>
                </a:solidFill>
              </a:rPr>
              <a:t>ランダムフォレストを用いて予測するモデルを作成します。</a:t>
            </a:r>
            <a:endParaRPr lang="en-US" altLang="ja-JP" sz="2000" b="1" dirty="0">
              <a:solidFill>
                <a:srgbClr val="F36C37"/>
              </a:solidFill>
            </a:endParaRPr>
          </a:p>
          <a:p>
            <a:pPr marL="0" indent="0" algn="ctr">
              <a:lnSpc>
                <a:spcPct val="120000"/>
              </a:lnSpc>
              <a:spcBef>
                <a:spcPts val="0"/>
              </a:spcBef>
              <a:spcAft>
                <a:spcPts val="2400"/>
              </a:spcAft>
              <a:buClr>
                <a:srgbClr val="F36C37"/>
              </a:buClr>
              <a:buFont typeface="Wingdings" panose="05000000000000000000" pitchFamily="2" charset="2"/>
              <a:buNone/>
            </a:pPr>
            <a:r>
              <a:rPr lang="en-US" altLang="ja-JP" sz="1600" b="1" dirty="0">
                <a:solidFill>
                  <a:srgbClr val="494949"/>
                </a:solidFill>
              </a:rPr>
              <a:t>(Colab</a:t>
            </a:r>
            <a:r>
              <a:rPr lang="ja-JP" altLang="en-US" sz="1600" b="1" dirty="0">
                <a:solidFill>
                  <a:srgbClr val="494949"/>
                </a:solidFill>
              </a:rPr>
              <a:t> ノートブックの接続が終了している場合には始めから再度実行します</a:t>
            </a:r>
            <a:r>
              <a:rPr lang="en-US" altLang="ja-JP" sz="1600" b="1" dirty="0">
                <a:solidFill>
                  <a:srgbClr val="494949"/>
                </a:solidFill>
              </a:rPr>
              <a:t>)</a:t>
            </a:r>
          </a:p>
        </p:txBody>
      </p:sp>
      <p:sp>
        <p:nvSpPr>
          <p:cNvPr id="9" name="テキスト ボックス 8">
            <a:extLst>
              <a:ext uri="{FF2B5EF4-FFF2-40B4-BE49-F238E27FC236}">
                <a16:creationId xmlns:a16="http://schemas.microsoft.com/office/drawing/2014/main" id="{4FE66F6D-9176-48B2-876B-442F21892379}"/>
              </a:ext>
            </a:extLst>
          </p:cNvPr>
          <p:cNvSpPr txBox="1"/>
          <p:nvPr/>
        </p:nvSpPr>
        <p:spPr>
          <a:xfrm>
            <a:off x="766765" y="934069"/>
            <a:ext cx="10658473" cy="869469"/>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20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pPr>
              <a:lnSpc>
                <a:spcPct val="130000"/>
              </a:lnSpc>
            </a:pPr>
            <a:r>
              <a:rPr lang="ja-JP" altLang="en-US" dirty="0"/>
              <a:t>さきほどの続きから </a:t>
            </a:r>
            <a:r>
              <a:rPr lang="en-US" altLang="ja-JP" dirty="0"/>
              <a:t>mlho/ exercise </a:t>
            </a:r>
            <a:r>
              <a:rPr lang="ja-JP" altLang="en-US" dirty="0"/>
              <a:t>フォルダの中の</a:t>
            </a:r>
            <a:endParaRPr lang="en-US" altLang="ja-JP" dirty="0"/>
          </a:p>
          <a:p>
            <a:pPr>
              <a:lnSpc>
                <a:spcPct val="130000"/>
              </a:lnSpc>
            </a:pPr>
            <a:r>
              <a:rPr lang="ja-JP" altLang="en-US" dirty="0"/>
              <a:t>「 </a:t>
            </a:r>
            <a:r>
              <a:rPr lang="en-US" altLang="ja-JP" dirty="0"/>
              <a:t>4-3_</a:t>
            </a:r>
            <a:r>
              <a:rPr lang="ja-JP" altLang="en-US" dirty="0"/>
              <a:t>ランダムフォレストによる戸建ての価格予測</a:t>
            </a:r>
            <a:r>
              <a:rPr lang="en-US" altLang="ja-JP" dirty="0"/>
              <a:t>.ipynb </a:t>
            </a:r>
            <a:r>
              <a:rPr lang="ja-JP" altLang="en-US" dirty="0"/>
              <a:t>」を実行する</a:t>
            </a:r>
          </a:p>
        </p:txBody>
      </p:sp>
    </p:spTree>
    <p:extLst>
      <p:ext uri="{BB962C8B-B14F-4D97-AF65-F5344CB8AC3E}">
        <p14:creationId xmlns:p14="http://schemas.microsoft.com/office/powerpoint/2010/main" val="2006997063"/>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四角形: 角を丸くする 5">
            <a:extLst>
              <a:ext uri="{FF2B5EF4-FFF2-40B4-BE49-F238E27FC236}">
                <a16:creationId xmlns:a16="http://schemas.microsoft.com/office/drawing/2014/main" id="{915DD971-A22B-40E4-9124-F6E32E9C99DA}"/>
              </a:ext>
            </a:extLst>
          </p:cNvPr>
          <p:cNvSpPr/>
          <p:nvPr/>
        </p:nvSpPr>
        <p:spPr bwMode="auto">
          <a:xfrm>
            <a:off x="746465" y="941642"/>
            <a:ext cx="10678772" cy="477017"/>
          </a:xfrm>
          <a:prstGeom prst="roundRect">
            <a:avLst>
              <a:gd name="adj" fmla="val 7423"/>
            </a:avLst>
          </a:prstGeom>
          <a:solidFill>
            <a:srgbClr val="FEEDE6"/>
          </a:solidFill>
          <a:ln w="19050" algn="ctr">
            <a:noFill/>
            <a:prstDash val="dash"/>
            <a:round/>
            <a:headEnd/>
            <a:tailEnd/>
          </a:ln>
          <a:effectLst/>
        </p:spPr>
        <p:txBody>
          <a:bodyPr wrap="none" lIns="180000" bIns="0" rtlCol="0" anchor="ctr"/>
          <a:lstStyle/>
          <a:p>
            <a:pPr marL="285750" indent="-285750">
              <a:buFont typeface="Wingdings" panose="05000000000000000000" pitchFamily="2" charset="2"/>
              <a:buChar char="n"/>
            </a:pPr>
            <a:r>
              <a:rPr kumimoji="1" lang="ja-JP" altLang="en-US" sz="2000" b="1" dirty="0">
                <a:solidFill>
                  <a:srgbClr val="F36C37"/>
                </a:solidFill>
                <a:latin typeface="+mj-ea"/>
                <a:ea typeface="+mj-ea"/>
              </a:rPr>
              <a:t>ランダムフォレストのハイパーパラメータ</a:t>
            </a:r>
          </a:p>
        </p:txBody>
      </p:sp>
      <p:sp>
        <p:nvSpPr>
          <p:cNvPr id="7" name="テキスト ボックス 6">
            <a:extLst>
              <a:ext uri="{FF2B5EF4-FFF2-40B4-BE49-F238E27FC236}">
                <a16:creationId xmlns:a16="http://schemas.microsoft.com/office/drawing/2014/main" id="{2F1127E5-9282-4A02-8889-BA620D0A3CE0}"/>
              </a:ext>
            </a:extLst>
          </p:cNvPr>
          <p:cNvSpPr txBox="1"/>
          <p:nvPr/>
        </p:nvSpPr>
        <p:spPr>
          <a:xfrm>
            <a:off x="1038991" y="1657357"/>
            <a:ext cx="10386245" cy="1311140"/>
          </a:xfrm>
          <a:prstGeom prst="rect">
            <a:avLst/>
          </a:prstGeom>
        </p:spPr>
        <p:txBody>
          <a:bodyPr vert="horz" wrap="none" lIns="91440" tIns="45720" rIns="91440" bIns="45720" rtlCol="0">
            <a:noAutofit/>
          </a:bodyPr>
          <a:lstStyle>
            <a:defPPr>
              <a:defRPr lang="en-US"/>
            </a:defPPr>
            <a:lvl1pPr marL="357188" marR="0" indent="-357188" defTabSz="914400" fontAlgn="base">
              <a:lnSpc>
                <a:spcPct val="100000"/>
              </a:lnSpc>
              <a:spcBef>
                <a:spcPts val="0"/>
              </a:spcBef>
              <a:spcAft>
                <a:spcPts val="600"/>
              </a:spcAft>
              <a:buClr>
                <a:schemeClr val="tx1">
                  <a:lumMod val="75000"/>
                  <a:lumOff val="25000"/>
                </a:schemeClr>
              </a:buClr>
              <a:buSzTx/>
              <a:buFont typeface="Wingdings" panose="05000000000000000000" pitchFamily="2" charset="2"/>
              <a:buChar char="n"/>
              <a:tabLst/>
              <a:defRPr kumimoji="1" sz="2000" b="1" baseline="0">
                <a:solidFill>
                  <a:schemeClr val="tx1">
                    <a:lumMod val="75000"/>
                    <a:lumOff val="25000"/>
                  </a:schemeClr>
                </a:solidFill>
                <a:latin typeface="メイリオ" panose="020B0604030504040204" pitchFamily="50" charset="-128"/>
                <a:ea typeface="メイリオ" panose="020B0604030504040204" pitchFamily="50" charset="-128"/>
              </a:defRPr>
            </a:lvl1pPr>
            <a:lvl2pPr marL="742950" marR="0" indent="-285750" defTabSz="914400" fontAlgn="base">
              <a:lnSpc>
                <a:spcPct val="100000"/>
              </a:lnSpc>
              <a:spcBef>
                <a:spcPct val="20000"/>
              </a:spcBef>
              <a:spcAft>
                <a:spcPct val="0"/>
              </a:spcAft>
              <a:buClr>
                <a:schemeClr val="tx1"/>
              </a:buClr>
              <a:buSzTx/>
              <a:buFont typeface="Wingdings" panose="05000000000000000000" pitchFamily="2" charset="2"/>
              <a:buChar char="l"/>
              <a:tabLst/>
              <a:defRPr kumimoji="1" sz="2800" baseline="0">
                <a:solidFill>
                  <a:schemeClr val="tx1">
                    <a:lumMod val="75000"/>
                    <a:lumOff val="25000"/>
                  </a:schemeClr>
                </a:solidFill>
                <a:latin typeface="メイリオ" panose="020B0604030504040204" pitchFamily="50" charset="-128"/>
                <a:ea typeface="メイリオ" panose="020B0604030504040204" pitchFamily="50" charset="-128"/>
              </a:defRPr>
            </a:lvl2pPr>
            <a:lvl3pPr marL="1143000" marR="0" indent="-22860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3pPr>
            <a:lvl4pPr marL="1714500" marR="0" indent="-34290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4pPr>
            <a:lvl5pPr marL="2114550" marR="0" indent="-28575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5pPr>
            <a:lvl6pPr marL="2514600" indent="-228600" defTabSz="914400">
              <a:lnSpc>
                <a:spcPct val="90000"/>
              </a:lnSpc>
              <a:spcBef>
                <a:spcPts val="500"/>
              </a:spcBef>
              <a:buFont typeface="Arial" panose="020B0604020202020204" pitchFamily="34" charset="0"/>
              <a:buChar char="•"/>
              <a:defRPr kumimoji="1"/>
            </a:lvl6pPr>
            <a:lvl7pPr marL="2971800" indent="-228600" defTabSz="914400">
              <a:lnSpc>
                <a:spcPct val="90000"/>
              </a:lnSpc>
              <a:spcBef>
                <a:spcPts val="500"/>
              </a:spcBef>
              <a:buFont typeface="Arial" panose="020B0604020202020204" pitchFamily="34" charset="0"/>
              <a:buChar char="•"/>
              <a:defRPr kumimoji="1"/>
            </a:lvl7pPr>
            <a:lvl8pPr marL="3429000" indent="-228600" defTabSz="914400">
              <a:lnSpc>
                <a:spcPct val="90000"/>
              </a:lnSpc>
              <a:spcBef>
                <a:spcPts val="500"/>
              </a:spcBef>
              <a:buFont typeface="Arial" panose="020B0604020202020204" pitchFamily="34" charset="0"/>
              <a:buChar char="•"/>
              <a:defRPr kumimoji="1"/>
            </a:lvl8pPr>
            <a:lvl9pPr marL="3886200" indent="-228600" defTabSz="914400">
              <a:lnSpc>
                <a:spcPct val="90000"/>
              </a:lnSpc>
              <a:spcBef>
                <a:spcPts val="500"/>
              </a:spcBef>
              <a:buFont typeface="Arial" panose="020B0604020202020204" pitchFamily="34" charset="0"/>
              <a:buChar char="•"/>
              <a:defRPr kumimoji="1"/>
            </a:lvl9pPr>
          </a:lstStyle>
          <a:p>
            <a:pPr>
              <a:buClr>
                <a:srgbClr val="F36C37"/>
              </a:buClr>
              <a:buFont typeface="Wingdings" panose="05000000000000000000" pitchFamily="2" charset="2"/>
              <a:buChar char="l"/>
            </a:pPr>
            <a:r>
              <a:rPr lang="ja-JP" altLang="en-US" sz="1600" dirty="0"/>
              <a:t>ランダムフォレストのハイパーパラメータのうち特に重要なハイパーパラメータは以下の</a:t>
            </a:r>
            <a:r>
              <a:rPr lang="en-US" altLang="ja-JP" sz="1600" dirty="0"/>
              <a:t>4</a:t>
            </a:r>
            <a:r>
              <a:rPr lang="ja-JP" altLang="en-US" sz="1600" dirty="0"/>
              <a:t>つです。</a:t>
            </a:r>
          </a:p>
          <a:p>
            <a:pPr lvl="1">
              <a:buClr>
                <a:srgbClr val="F36C37"/>
              </a:buClr>
            </a:pPr>
            <a:r>
              <a:rPr lang="en-US" altLang="ja-JP" sz="1400" b="1" dirty="0"/>
              <a:t>n_estimators	</a:t>
            </a:r>
            <a:r>
              <a:rPr lang="ja-JP" altLang="en-US" sz="1400" b="1" dirty="0"/>
              <a:t>：決定木の数</a:t>
            </a:r>
            <a:endParaRPr lang="en-US" altLang="ja-JP" sz="1400" b="1" dirty="0"/>
          </a:p>
          <a:p>
            <a:pPr lvl="1">
              <a:buClr>
                <a:srgbClr val="F36C37"/>
              </a:buClr>
            </a:pPr>
            <a:r>
              <a:rPr lang="en-US" altLang="ja-JP" sz="1400" b="1" dirty="0"/>
              <a:t>max_features	</a:t>
            </a:r>
            <a:r>
              <a:rPr lang="ja-JP" altLang="en-US" sz="1400" b="1" dirty="0"/>
              <a:t>：個々の決定木で採用する説明変数の数</a:t>
            </a:r>
            <a:endParaRPr lang="en-US" altLang="ja-JP" sz="1400" b="1" dirty="0"/>
          </a:p>
          <a:p>
            <a:pPr lvl="1">
              <a:buClr>
                <a:srgbClr val="F36C37"/>
              </a:buClr>
            </a:pPr>
            <a:r>
              <a:rPr lang="en-US" altLang="ja-JP" sz="1400" b="1" dirty="0"/>
              <a:t>max_depth		</a:t>
            </a:r>
            <a:r>
              <a:rPr lang="ja-JP" altLang="en-US" sz="1400" b="1" dirty="0"/>
              <a:t>：個々の決定木の最大の深さ</a:t>
            </a:r>
          </a:p>
          <a:p>
            <a:pPr lvl="1">
              <a:buClr>
                <a:srgbClr val="F36C37"/>
              </a:buClr>
            </a:pPr>
            <a:r>
              <a:rPr lang="en-US" altLang="ja-JP" sz="1400" b="1" dirty="0"/>
              <a:t>max_leaf_nodes	</a:t>
            </a:r>
            <a:r>
              <a:rPr lang="ja-JP" altLang="en-US" sz="1400" b="1" dirty="0"/>
              <a:t>：個々の木に含まれる葉ノードの最大数</a:t>
            </a:r>
            <a:endParaRPr lang="en-US" altLang="ja-JP" sz="1400" b="1" dirty="0"/>
          </a:p>
        </p:txBody>
      </p:sp>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kumimoji="1" lang="en-US" altLang="ja-JP" dirty="0"/>
              <a:t>4-7-3.</a:t>
            </a:r>
            <a:r>
              <a:rPr lang="ja-JP" altLang="en-US" dirty="0"/>
              <a:t>パラメータのチューニング</a:t>
            </a:r>
            <a:endParaRPr kumimoji="1" lang="ja-JP" altLang="en-US" dirty="0"/>
          </a:p>
        </p:txBody>
      </p:sp>
      <p:sp>
        <p:nvSpPr>
          <p:cNvPr id="5" name="スライド番号プレースホルダー 4">
            <a:extLst>
              <a:ext uri="{FF2B5EF4-FFF2-40B4-BE49-F238E27FC236}">
                <a16:creationId xmlns:a16="http://schemas.microsoft.com/office/drawing/2014/main" id="{C905B90A-465B-402F-BC68-6932C2B00E04}"/>
              </a:ext>
            </a:extLst>
          </p:cNvPr>
          <p:cNvSpPr>
            <a:spLocks noGrp="1"/>
          </p:cNvSpPr>
          <p:nvPr>
            <p:ph type="sldNum" sz="quarter" idx="10"/>
          </p:nvPr>
        </p:nvSpPr>
        <p:spPr/>
        <p:txBody>
          <a:bodyPr/>
          <a:lstStyle/>
          <a:p>
            <a:fld id="{5D750650-B10A-47BF-93C2-E1678438B37A}" type="slidenum">
              <a:rPr kumimoji="1" lang="ja-JP" altLang="en-US" smtClean="0"/>
              <a:pPr/>
              <a:t>257</a:t>
            </a:fld>
            <a:endParaRPr kumimoji="1" lang="ja-JP" altLang="en-US"/>
          </a:p>
        </p:txBody>
      </p:sp>
      <p:sp>
        <p:nvSpPr>
          <p:cNvPr id="12" name="正方形/長方形 11">
            <a:extLst>
              <a:ext uri="{FF2B5EF4-FFF2-40B4-BE49-F238E27FC236}">
                <a16:creationId xmlns:a16="http://schemas.microsoft.com/office/drawing/2014/main" id="{62062C14-5D7C-4D79-8CF4-E782502C7964}"/>
              </a:ext>
            </a:extLst>
          </p:cNvPr>
          <p:cNvSpPr/>
          <p:nvPr/>
        </p:nvSpPr>
        <p:spPr bwMode="auto">
          <a:xfrm>
            <a:off x="766763" y="5539154"/>
            <a:ext cx="10658473" cy="861628"/>
          </a:xfrm>
          <a:prstGeom prst="rect">
            <a:avLst/>
          </a:prstGeom>
          <a:solidFill>
            <a:srgbClr val="ECECEC"/>
          </a:solidFill>
          <a:ln w="12700">
            <a:noFill/>
          </a:ln>
          <a:effectLst/>
        </p:spPr>
        <p:style>
          <a:lnRef idx="1">
            <a:schemeClr val="accent1"/>
          </a:lnRef>
          <a:fillRef idx="2">
            <a:schemeClr val="accent1"/>
          </a:fillRef>
          <a:effectRef idx="1">
            <a:schemeClr val="accent1"/>
          </a:effectRef>
          <a:fontRef idx="minor">
            <a:schemeClr val="dk1"/>
          </a:fontRef>
        </p:style>
        <p:txBody>
          <a:bodyPr vert="horz" wrap="square" lIns="84406" tIns="42203" rIns="84406" bIns="42203" numCol="1" rtlCol="0" anchor="t" anchorCtr="0" compatLnSpc="1">
            <a:prstTxWarp prst="textNoShape">
              <a:avLst/>
            </a:prstTxWarp>
            <a:normAutofit/>
          </a:bodyPr>
          <a:lstStyle/>
          <a:p>
            <a:r>
              <a:rPr lang="en-US" altLang="ja-JP" sz="1400" dirty="0">
                <a:solidFill>
                  <a:srgbClr val="00879E"/>
                </a:solidFill>
                <a:latin typeface="Meiryo UI" panose="020B0604030504040204" pitchFamily="50" charset="-128"/>
                <a:ea typeface="Meiryo UI" panose="020B0604030504040204" pitchFamily="50" charset="-128"/>
              </a:rPr>
              <a:t>#</a:t>
            </a:r>
            <a:r>
              <a:rPr lang="ja-JP" altLang="en-US" sz="1400" dirty="0">
                <a:solidFill>
                  <a:srgbClr val="00879E"/>
                </a:solidFill>
                <a:latin typeface="Meiryo UI" panose="020B0604030504040204" pitchFamily="50" charset="-128"/>
                <a:ea typeface="Meiryo UI" panose="020B0604030504040204" pitchFamily="50" charset="-128"/>
              </a:rPr>
              <a:t> モデルをインスタンス化して変数</a:t>
            </a:r>
            <a:r>
              <a:rPr lang="en-US" altLang="ja-JP" sz="1400" dirty="0">
                <a:solidFill>
                  <a:srgbClr val="00879E"/>
                </a:solidFill>
                <a:latin typeface="Meiryo UI" panose="020B0604030504040204" pitchFamily="50" charset="-128"/>
                <a:ea typeface="Meiryo UI" panose="020B0604030504040204" pitchFamily="50" charset="-128"/>
              </a:rPr>
              <a:t>model</a:t>
            </a:r>
            <a:r>
              <a:rPr lang="ja-JP" altLang="en-US" sz="1400" dirty="0">
                <a:solidFill>
                  <a:srgbClr val="00879E"/>
                </a:solidFill>
                <a:latin typeface="Meiryo UI" panose="020B0604030504040204" pitchFamily="50" charset="-128"/>
                <a:ea typeface="Meiryo UI" panose="020B0604030504040204" pitchFamily="50" charset="-128"/>
              </a:rPr>
              <a:t>へ格納</a:t>
            </a:r>
            <a:endParaRPr lang="en-US" altLang="ja-JP" sz="1400" dirty="0">
              <a:solidFill>
                <a:srgbClr val="00879E"/>
              </a:solidFill>
              <a:latin typeface="Meiryo UI" panose="020B0604030504040204" pitchFamily="50" charset="-128"/>
              <a:ea typeface="Meiryo UI" panose="020B0604030504040204" pitchFamily="50" charset="-128"/>
            </a:endParaRPr>
          </a:p>
          <a:p>
            <a:r>
              <a:rPr lang="en-US" altLang="ja-JP" sz="1400" dirty="0">
                <a:latin typeface="Meiryo UI" panose="020B0604030504040204" pitchFamily="50" charset="-128"/>
                <a:ea typeface="Meiryo UI" panose="020B0604030504040204" pitchFamily="50" charset="-128"/>
              </a:rPr>
              <a:t>model = RandomForest</a:t>
            </a:r>
            <a:r>
              <a:rPr lang="en-US" altLang="ja-JP" sz="1400" b="0" dirty="0">
                <a:solidFill>
                  <a:srgbClr val="000000"/>
                </a:solidFill>
                <a:effectLst/>
                <a:latin typeface="Meiryo UI" panose="020B0604030504040204" pitchFamily="50" charset="-128"/>
                <a:ea typeface="Meiryo UI" panose="020B0604030504040204" pitchFamily="50" charset="-128"/>
              </a:rPr>
              <a:t>Regressor</a:t>
            </a:r>
            <a:r>
              <a:rPr lang="en-US" altLang="ja-JP" sz="1400" b="0" dirty="0">
                <a:solidFill>
                  <a:srgbClr val="000000"/>
                </a:solidFill>
                <a:effectLst/>
                <a:latin typeface="+mn-ea"/>
              </a:rPr>
              <a:t>(n_estimators=100, max_depth=6 , max_features=10 , random_state=0)</a:t>
            </a:r>
          </a:p>
          <a:p>
            <a:endParaRPr lang="en-US" altLang="ja-JP" sz="1400" dirty="0">
              <a:latin typeface="Meiryo UI" panose="020B0604030504040204" pitchFamily="50" charset="-128"/>
              <a:ea typeface="Meiryo UI" panose="020B0604030504040204" pitchFamily="50" charset="-128"/>
            </a:endParaRPr>
          </a:p>
          <a:p>
            <a:endParaRPr lang="en-US" altLang="ja-JP" sz="1400" dirty="0">
              <a:latin typeface="Meiryo UI" panose="020B0604030504040204" pitchFamily="50" charset="-128"/>
              <a:ea typeface="Meiryo UI" panose="020B0604030504040204" pitchFamily="50" charset="-128"/>
            </a:endParaRPr>
          </a:p>
        </p:txBody>
      </p:sp>
      <p:sp>
        <p:nvSpPr>
          <p:cNvPr id="8" name="正方形/長方形 7">
            <a:extLst>
              <a:ext uri="{FF2B5EF4-FFF2-40B4-BE49-F238E27FC236}">
                <a16:creationId xmlns:a16="http://schemas.microsoft.com/office/drawing/2014/main" id="{F94A987E-061A-4B2A-BBB7-27D318EACCEF}"/>
              </a:ext>
            </a:extLst>
          </p:cNvPr>
          <p:cNvSpPr/>
          <p:nvPr/>
        </p:nvSpPr>
        <p:spPr>
          <a:xfrm>
            <a:off x="766762" y="5136168"/>
            <a:ext cx="3180983" cy="338554"/>
          </a:xfrm>
          <a:prstGeom prst="rect">
            <a:avLst/>
          </a:prstGeom>
        </p:spPr>
        <p:txBody>
          <a:bodyPr wrap="square">
            <a:spAutoFit/>
          </a:bodyPr>
          <a:lstStyle/>
          <a:p>
            <a:r>
              <a:rPr lang="ja-JP" altLang="en-US" sz="1600" b="1" dirty="0">
                <a:solidFill>
                  <a:srgbClr val="00879E"/>
                </a:solidFill>
              </a:rPr>
              <a:t>ハイパーパラメータの設定例</a:t>
            </a:r>
          </a:p>
        </p:txBody>
      </p:sp>
      <p:sp>
        <p:nvSpPr>
          <p:cNvPr id="11" name="テキスト ボックス 10">
            <a:extLst>
              <a:ext uri="{FF2B5EF4-FFF2-40B4-BE49-F238E27FC236}">
                <a16:creationId xmlns:a16="http://schemas.microsoft.com/office/drawing/2014/main" id="{609D5D67-A846-4C0B-B801-FCBA6C14FC3B}"/>
              </a:ext>
            </a:extLst>
          </p:cNvPr>
          <p:cNvSpPr txBox="1"/>
          <p:nvPr/>
        </p:nvSpPr>
        <p:spPr>
          <a:xfrm>
            <a:off x="1038990" y="3241561"/>
            <a:ext cx="10386245" cy="1103939"/>
          </a:xfrm>
          <a:prstGeom prst="rect">
            <a:avLst/>
          </a:prstGeom>
        </p:spPr>
        <p:txBody>
          <a:bodyPr vert="horz" wrap="none" lIns="91440" tIns="45720" rIns="91440" bIns="45720" rtlCol="0">
            <a:noAutofit/>
          </a:bodyPr>
          <a:lstStyle>
            <a:defPPr>
              <a:defRPr lang="en-US"/>
            </a:defPPr>
            <a:lvl1pPr marL="357188" marR="0" indent="-357188" defTabSz="914400" fontAlgn="base">
              <a:lnSpc>
                <a:spcPct val="100000"/>
              </a:lnSpc>
              <a:spcBef>
                <a:spcPts val="0"/>
              </a:spcBef>
              <a:spcAft>
                <a:spcPts val="600"/>
              </a:spcAft>
              <a:buClr>
                <a:schemeClr val="tx1">
                  <a:lumMod val="75000"/>
                  <a:lumOff val="25000"/>
                </a:schemeClr>
              </a:buClr>
              <a:buSzTx/>
              <a:buFont typeface="Wingdings" panose="05000000000000000000" pitchFamily="2" charset="2"/>
              <a:buChar char="n"/>
              <a:tabLst/>
              <a:defRPr kumimoji="1" sz="2000" b="1" baseline="0">
                <a:solidFill>
                  <a:schemeClr val="tx1">
                    <a:lumMod val="75000"/>
                    <a:lumOff val="25000"/>
                  </a:schemeClr>
                </a:solidFill>
                <a:latin typeface="メイリオ" panose="020B0604030504040204" pitchFamily="50" charset="-128"/>
                <a:ea typeface="メイリオ" panose="020B0604030504040204" pitchFamily="50" charset="-128"/>
              </a:defRPr>
            </a:lvl1pPr>
            <a:lvl2pPr marL="742950" marR="0" indent="-285750" defTabSz="914400" fontAlgn="base">
              <a:lnSpc>
                <a:spcPct val="100000"/>
              </a:lnSpc>
              <a:spcBef>
                <a:spcPct val="20000"/>
              </a:spcBef>
              <a:spcAft>
                <a:spcPct val="0"/>
              </a:spcAft>
              <a:buClr>
                <a:schemeClr val="tx1"/>
              </a:buClr>
              <a:buSzTx/>
              <a:buFont typeface="Wingdings" panose="05000000000000000000" pitchFamily="2" charset="2"/>
              <a:buChar char="l"/>
              <a:tabLst/>
              <a:defRPr kumimoji="1" sz="2800" baseline="0">
                <a:solidFill>
                  <a:schemeClr val="tx1">
                    <a:lumMod val="75000"/>
                    <a:lumOff val="25000"/>
                  </a:schemeClr>
                </a:solidFill>
                <a:latin typeface="メイリオ" panose="020B0604030504040204" pitchFamily="50" charset="-128"/>
                <a:ea typeface="メイリオ" panose="020B0604030504040204" pitchFamily="50" charset="-128"/>
              </a:defRPr>
            </a:lvl2pPr>
            <a:lvl3pPr marL="1143000" marR="0" indent="-22860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3pPr>
            <a:lvl4pPr marL="1714500" marR="0" indent="-34290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4pPr>
            <a:lvl5pPr marL="2114550" marR="0" indent="-28575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5pPr>
            <a:lvl6pPr marL="2514600" indent="-228600" defTabSz="914400">
              <a:lnSpc>
                <a:spcPct val="90000"/>
              </a:lnSpc>
              <a:spcBef>
                <a:spcPts val="500"/>
              </a:spcBef>
              <a:buFont typeface="Arial" panose="020B0604020202020204" pitchFamily="34" charset="0"/>
              <a:buChar char="•"/>
              <a:defRPr kumimoji="1"/>
            </a:lvl6pPr>
            <a:lvl7pPr marL="2971800" indent="-228600" defTabSz="914400">
              <a:lnSpc>
                <a:spcPct val="90000"/>
              </a:lnSpc>
              <a:spcBef>
                <a:spcPts val="500"/>
              </a:spcBef>
              <a:buFont typeface="Arial" panose="020B0604020202020204" pitchFamily="34" charset="0"/>
              <a:buChar char="•"/>
              <a:defRPr kumimoji="1"/>
            </a:lvl7pPr>
            <a:lvl8pPr marL="3429000" indent="-228600" defTabSz="914400">
              <a:lnSpc>
                <a:spcPct val="90000"/>
              </a:lnSpc>
              <a:spcBef>
                <a:spcPts val="500"/>
              </a:spcBef>
              <a:buFont typeface="Arial" panose="020B0604020202020204" pitchFamily="34" charset="0"/>
              <a:buChar char="•"/>
              <a:defRPr kumimoji="1"/>
            </a:lvl8pPr>
            <a:lvl9pPr marL="3886200" indent="-228600" defTabSz="914400">
              <a:lnSpc>
                <a:spcPct val="90000"/>
              </a:lnSpc>
              <a:spcBef>
                <a:spcPts val="500"/>
              </a:spcBef>
              <a:buFont typeface="Arial" panose="020B0604020202020204" pitchFamily="34" charset="0"/>
              <a:buChar char="•"/>
              <a:defRPr kumimoji="1"/>
            </a:lvl9pPr>
          </a:lstStyle>
          <a:p>
            <a:pPr>
              <a:buClr>
                <a:srgbClr val="F36C37"/>
              </a:buClr>
              <a:buFont typeface="Wingdings" panose="05000000000000000000" pitchFamily="2" charset="2"/>
              <a:buChar char="l"/>
            </a:pPr>
            <a:r>
              <a:rPr lang="en-US" altLang="ja-JP" sz="1600" dirty="0"/>
              <a:t>n_estimators</a:t>
            </a:r>
            <a:r>
              <a:rPr lang="ja-JP" altLang="en-US" sz="1600" dirty="0"/>
              <a:t>は基本的に大きければ大きいほど精度は向上しますが、学習にも予測にも時間がかかります。</a:t>
            </a:r>
            <a:endParaRPr lang="en-US" altLang="ja-JP" sz="1600" dirty="0"/>
          </a:p>
          <a:p>
            <a:pPr>
              <a:buClr>
                <a:srgbClr val="F36C37"/>
              </a:buClr>
              <a:buFont typeface="Wingdings" panose="05000000000000000000" pitchFamily="2" charset="2"/>
              <a:buChar char="l"/>
            </a:pPr>
            <a:r>
              <a:rPr lang="ja-JP" altLang="en-US" sz="1600" dirty="0"/>
              <a:t>そのほかのハイパーパラメータについては以下の公式リファレンスに記載があります。</a:t>
            </a:r>
            <a:br>
              <a:rPr lang="en-US" altLang="ja-JP" sz="1600" dirty="0"/>
            </a:br>
            <a:br>
              <a:rPr lang="en-US" altLang="ja-JP" sz="1800" dirty="0"/>
            </a:br>
            <a:r>
              <a:rPr lang="ja-JP" altLang="en-US" sz="1400" dirty="0"/>
              <a:t>ランダムフォレストの</a:t>
            </a:r>
            <a:r>
              <a:rPr lang="en-US" altLang="ja-JP" sz="1400" dirty="0"/>
              <a:t>API</a:t>
            </a:r>
            <a:r>
              <a:rPr lang="ja-JP" altLang="en-US" sz="1400" dirty="0"/>
              <a:t>リファレンス</a:t>
            </a:r>
            <a:br>
              <a:rPr lang="en-US" altLang="ja-JP" sz="1800" dirty="0"/>
            </a:br>
            <a:r>
              <a:rPr lang="en-US" altLang="ja-JP" sz="1400" dirty="0">
                <a:hlinkClick r:id="rId3"/>
              </a:rPr>
              <a:t>https://scikit-learn.org/stable/modules/classes.html#module-sklearn.ensemble</a:t>
            </a:r>
            <a:br>
              <a:rPr lang="ja-JP" altLang="en-US" sz="1400" b="1" dirty="0"/>
            </a:br>
            <a:endParaRPr lang="ja-JP" altLang="en-US" sz="1400" b="1" dirty="0"/>
          </a:p>
        </p:txBody>
      </p:sp>
    </p:spTree>
    <p:extLst>
      <p:ext uri="{BB962C8B-B14F-4D97-AF65-F5344CB8AC3E}">
        <p14:creationId xmlns:p14="http://schemas.microsoft.com/office/powerpoint/2010/main" val="1051764906"/>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kumimoji="1" lang="en-US" altLang="ja-JP" dirty="0"/>
              <a:t>4-7-4.</a:t>
            </a:r>
            <a:r>
              <a:rPr lang="ja-JP" altLang="en-US" dirty="0"/>
              <a:t>（参考）</a:t>
            </a:r>
            <a:r>
              <a:rPr lang="en-US" altLang="ja-JP" dirty="0"/>
              <a:t>Observed-Predicted Plot</a:t>
            </a:r>
            <a:endParaRPr kumimoji="1" lang="ja-JP" altLang="en-US" dirty="0"/>
          </a:p>
        </p:txBody>
      </p:sp>
      <p:sp>
        <p:nvSpPr>
          <p:cNvPr id="5" name="スライド番号プレースホルダー 4">
            <a:extLst>
              <a:ext uri="{FF2B5EF4-FFF2-40B4-BE49-F238E27FC236}">
                <a16:creationId xmlns:a16="http://schemas.microsoft.com/office/drawing/2014/main" id="{C905B90A-465B-402F-BC68-6932C2B00E04}"/>
              </a:ext>
            </a:extLst>
          </p:cNvPr>
          <p:cNvSpPr>
            <a:spLocks noGrp="1"/>
          </p:cNvSpPr>
          <p:nvPr>
            <p:ph type="sldNum" sz="quarter" idx="10"/>
          </p:nvPr>
        </p:nvSpPr>
        <p:spPr/>
        <p:txBody>
          <a:bodyPr/>
          <a:lstStyle/>
          <a:p>
            <a:fld id="{5D750650-B10A-47BF-93C2-E1678438B37A}" type="slidenum">
              <a:rPr kumimoji="1" lang="ja-JP" altLang="en-US" smtClean="0"/>
              <a:pPr/>
              <a:t>258</a:t>
            </a:fld>
            <a:endParaRPr kumimoji="1" lang="ja-JP" altLang="en-US"/>
          </a:p>
        </p:txBody>
      </p:sp>
      <p:sp>
        <p:nvSpPr>
          <p:cNvPr id="44" name="コンテンツ プレースホルダー 2">
            <a:extLst>
              <a:ext uri="{FF2B5EF4-FFF2-40B4-BE49-F238E27FC236}">
                <a16:creationId xmlns:a16="http://schemas.microsoft.com/office/drawing/2014/main" id="{B3D92D94-F3CA-454D-BB9C-FE1BC81DCE4A}"/>
              </a:ext>
            </a:extLst>
          </p:cNvPr>
          <p:cNvSpPr txBox="1">
            <a:spLocks/>
          </p:cNvSpPr>
          <p:nvPr/>
        </p:nvSpPr>
        <p:spPr bwMode="auto">
          <a:xfrm>
            <a:off x="672811" y="1007975"/>
            <a:ext cx="10752427" cy="363736"/>
          </a:xfrm>
          <a:prstGeom prst="rect">
            <a:avLst/>
          </a:prstGeom>
        </p:spPr>
        <p:txBody>
          <a:bodyPr vert="horz" wrap="square" lIns="91440" tIns="45720" rIns="91440" bIns="45720" rtlCol="0" anchor="ctr">
            <a:noAutofit/>
          </a:bodyPr>
          <a:lstStyle>
            <a:lvl1pPr marL="357188" marR="0" indent="-357188"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n"/>
              <a:tabLst/>
              <a:defRPr kumimoji="1" lang="en-US" altLang="ja-JP"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1pPr>
            <a:lvl2pPr marL="742950" marR="0" indent="-28575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l"/>
              <a:tabLst/>
              <a:defRPr kumimoji="1" lang="ja-JP" altLang="en-US"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2pPr>
            <a:lvl3pPr marL="1143000" marR="0" indent="-2286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3pPr>
            <a:lvl4pPr marL="1714500" marR="0" indent="-3429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4pPr>
            <a:lvl5pPr marL="2114550" marR="0" indent="-28575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nSpc>
                <a:spcPct val="120000"/>
              </a:lnSpc>
              <a:spcBef>
                <a:spcPts val="0"/>
              </a:spcBef>
              <a:spcAft>
                <a:spcPts val="2400"/>
              </a:spcAft>
              <a:buClr>
                <a:srgbClr val="F36C37"/>
              </a:buClr>
              <a:buNone/>
            </a:pPr>
            <a:r>
              <a:rPr lang="ja-JP" altLang="en-US" sz="1800" b="1" dirty="0">
                <a:solidFill>
                  <a:srgbClr val="F36C37"/>
                </a:solidFill>
              </a:rPr>
              <a:t>正解値と予測値の関係性を可視化してみる</a:t>
            </a:r>
          </a:p>
        </p:txBody>
      </p:sp>
      <p:cxnSp>
        <p:nvCxnSpPr>
          <p:cNvPr id="45" name="直線コネクタ 44">
            <a:extLst>
              <a:ext uri="{FF2B5EF4-FFF2-40B4-BE49-F238E27FC236}">
                <a16:creationId xmlns:a16="http://schemas.microsoft.com/office/drawing/2014/main" id="{E1148463-77B1-47A7-84EE-5652046C49E8}"/>
              </a:ext>
            </a:extLst>
          </p:cNvPr>
          <p:cNvCxnSpPr>
            <a:cxnSpLocks/>
          </p:cNvCxnSpPr>
          <p:nvPr/>
        </p:nvCxnSpPr>
        <p:spPr>
          <a:xfrm>
            <a:off x="766764" y="1425082"/>
            <a:ext cx="10658475" cy="0"/>
          </a:xfrm>
          <a:prstGeom prst="line">
            <a:avLst/>
          </a:prstGeom>
          <a:ln>
            <a:solidFill>
              <a:srgbClr val="F36C37"/>
            </a:solidFill>
          </a:ln>
        </p:spPr>
        <p:style>
          <a:lnRef idx="1">
            <a:schemeClr val="accent1"/>
          </a:lnRef>
          <a:fillRef idx="0">
            <a:schemeClr val="accent1"/>
          </a:fillRef>
          <a:effectRef idx="0">
            <a:schemeClr val="accent1"/>
          </a:effectRef>
          <a:fontRef idx="minor">
            <a:schemeClr val="tx1"/>
          </a:fontRef>
        </p:style>
      </p:cxnSp>
      <p:sp>
        <p:nvSpPr>
          <p:cNvPr id="46" name="正方形/長方形 45">
            <a:extLst>
              <a:ext uri="{FF2B5EF4-FFF2-40B4-BE49-F238E27FC236}">
                <a16:creationId xmlns:a16="http://schemas.microsoft.com/office/drawing/2014/main" id="{04B95193-9F68-4FA7-859F-3EE6137B5DAA}"/>
              </a:ext>
            </a:extLst>
          </p:cNvPr>
          <p:cNvSpPr/>
          <p:nvPr/>
        </p:nvSpPr>
        <p:spPr bwMode="auto">
          <a:xfrm>
            <a:off x="1002583" y="1570789"/>
            <a:ext cx="10228881" cy="1462554"/>
          </a:xfrm>
          <a:prstGeom prst="rect">
            <a:avLst/>
          </a:prstGeom>
          <a:solidFill>
            <a:srgbClr val="FFF4E1"/>
          </a:solidFill>
          <a:ln w="19050" algn="ctr">
            <a:noFill/>
            <a:prstDash val="dash"/>
            <a:round/>
            <a:headEnd/>
            <a:tailEnd/>
          </a:ln>
          <a:effectLst/>
        </p:spPr>
        <p:txBody>
          <a:bodyPr wrap="square" lIns="324000" tIns="144000" bIns="72000" rtlCol="0" anchor="ctr"/>
          <a:lstStyle/>
          <a:p>
            <a:pPr marL="0" lvl="2">
              <a:lnSpc>
                <a:spcPct val="110000"/>
              </a:lnSpc>
              <a:buClr>
                <a:srgbClr val="F36C37"/>
              </a:buClr>
            </a:pPr>
            <a:r>
              <a:rPr lang="ja-JP" altLang="en-US" sz="1600" b="1" dirty="0">
                <a:solidFill>
                  <a:schemeClr val="tx1">
                    <a:lumMod val="75000"/>
                    <a:lumOff val="25000"/>
                  </a:schemeClr>
                </a:solidFill>
                <a:latin typeface="+mn-ea"/>
              </a:rPr>
              <a:t>　説明変数、モデル、パラメータ、様々な工夫を行い戸建て住宅の価格に対して精度を向上させてきました。しかし、どれくらい実際とあっているのかイメージしずらいと思った方もいらっしゃると思います。評価指標ではありませんが直観的に回帰予測を評価する方法として</a:t>
            </a:r>
            <a:r>
              <a:rPr lang="en-US" altLang="ja-JP" sz="1600" b="1" dirty="0">
                <a:solidFill>
                  <a:srgbClr val="F36C37"/>
                </a:solidFill>
                <a:latin typeface="+mn-ea"/>
              </a:rPr>
              <a:t>Observed-Predicted Plot</a:t>
            </a:r>
            <a:r>
              <a:rPr lang="ja-JP" altLang="en-US" sz="1600" b="1" dirty="0">
                <a:solidFill>
                  <a:schemeClr val="tx1">
                    <a:lumMod val="75000"/>
                    <a:lumOff val="25000"/>
                  </a:schemeClr>
                </a:solidFill>
                <a:latin typeface="+mn-ea"/>
              </a:rPr>
              <a:t>という手法があります。すべてのデータを俯瞰できるため、精度が高い理由・低い理由の検討にも役立ちます。</a:t>
            </a:r>
            <a:endParaRPr lang="en-US" altLang="ja-JP" sz="1600" b="1" dirty="0">
              <a:solidFill>
                <a:schemeClr val="tx1">
                  <a:lumMod val="75000"/>
                  <a:lumOff val="25000"/>
                </a:schemeClr>
              </a:solidFill>
              <a:latin typeface="+mn-ea"/>
            </a:endParaRPr>
          </a:p>
        </p:txBody>
      </p:sp>
      <p:sp>
        <p:nvSpPr>
          <p:cNvPr id="102" name="テキスト ボックス 101">
            <a:extLst>
              <a:ext uri="{FF2B5EF4-FFF2-40B4-BE49-F238E27FC236}">
                <a16:creationId xmlns:a16="http://schemas.microsoft.com/office/drawing/2014/main" id="{62A9527F-D0AE-4A3C-8838-46932770CCDD}"/>
              </a:ext>
            </a:extLst>
          </p:cNvPr>
          <p:cNvSpPr txBox="1"/>
          <p:nvPr/>
        </p:nvSpPr>
        <p:spPr>
          <a:xfrm>
            <a:off x="7370059" y="5037992"/>
            <a:ext cx="3686065" cy="1169551"/>
          </a:xfrm>
          <a:prstGeom prst="rect">
            <a:avLst/>
          </a:prstGeom>
          <a:noFill/>
          <a:ln w="57150">
            <a:noFill/>
          </a:ln>
        </p:spPr>
        <p:txBody>
          <a:bodyPr wrap="square" rtlCol="0">
            <a:spAutoFit/>
          </a:bodyPr>
          <a:lstStyle/>
          <a:p>
            <a:pPr marL="285750" indent="-285750" defTabSz="914400" fontAlgn="base">
              <a:spcBef>
                <a:spcPct val="0"/>
              </a:spcBef>
              <a:spcAft>
                <a:spcPct val="0"/>
              </a:spcAft>
              <a:buFont typeface="Arial" panose="020B0604020202020204" pitchFamily="34" charset="0"/>
              <a:buChar char="•"/>
            </a:pPr>
            <a:r>
              <a:rPr kumimoji="1" lang="ja-JP" altLang="en-US" sz="1400" dirty="0">
                <a:solidFill>
                  <a:srgbClr val="494949"/>
                </a:solidFill>
                <a:latin typeface="+mn-ea"/>
              </a:rPr>
              <a:t>正解値と予測値を散布図でプロットするだけで簡単に描くことができます。</a:t>
            </a:r>
            <a:endParaRPr kumimoji="1" lang="en-US" altLang="ja-JP" sz="1400" dirty="0">
              <a:solidFill>
                <a:srgbClr val="494949"/>
              </a:solidFill>
              <a:latin typeface="+mn-ea"/>
            </a:endParaRPr>
          </a:p>
          <a:p>
            <a:pPr marL="285750" indent="-285750" defTabSz="914400" fontAlgn="base">
              <a:spcBef>
                <a:spcPct val="0"/>
              </a:spcBef>
              <a:spcAft>
                <a:spcPct val="0"/>
              </a:spcAft>
              <a:buFont typeface="Arial" panose="020B0604020202020204" pitchFamily="34" charset="0"/>
              <a:buChar char="•"/>
            </a:pPr>
            <a:r>
              <a:rPr kumimoji="1" lang="ja-JP" altLang="en-US" sz="1400" dirty="0">
                <a:solidFill>
                  <a:srgbClr val="494949"/>
                </a:solidFill>
                <a:latin typeface="+mn-ea"/>
              </a:rPr>
              <a:t>プログラムは「</a:t>
            </a:r>
            <a:r>
              <a:rPr lang="en-US" altLang="ja-JP" sz="1400" dirty="0">
                <a:solidFill>
                  <a:srgbClr val="494949"/>
                </a:solidFill>
                <a:latin typeface="+mn-ea"/>
              </a:rPr>
              <a:t>4-3_</a:t>
            </a:r>
            <a:r>
              <a:rPr lang="ja-JP" altLang="en-US" sz="1400" dirty="0">
                <a:solidFill>
                  <a:srgbClr val="494949"/>
                </a:solidFill>
                <a:latin typeface="+mn-ea"/>
              </a:rPr>
              <a:t>ランダムフォレストによる戸建ての価格予測</a:t>
            </a:r>
            <a:r>
              <a:rPr lang="en-US" altLang="ja-JP" sz="1400" dirty="0">
                <a:solidFill>
                  <a:srgbClr val="494949"/>
                </a:solidFill>
                <a:latin typeface="+mn-ea"/>
              </a:rPr>
              <a:t>.ipynb </a:t>
            </a:r>
            <a:r>
              <a:rPr lang="ja-JP" altLang="en-US" sz="1400" dirty="0">
                <a:solidFill>
                  <a:srgbClr val="494949"/>
                </a:solidFill>
                <a:latin typeface="+mn-ea"/>
              </a:rPr>
              <a:t>」の末尾に掲載しています。</a:t>
            </a:r>
            <a:endParaRPr kumimoji="1" lang="en-US" altLang="ja-JP" sz="1400" dirty="0">
              <a:solidFill>
                <a:srgbClr val="494949"/>
              </a:solidFill>
              <a:latin typeface="+mn-ea"/>
            </a:endParaRPr>
          </a:p>
        </p:txBody>
      </p:sp>
      <p:pic>
        <p:nvPicPr>
          <p:cNvPr id="4" name="図 3">
            <a:extLst>
              <a:ext uri="{FF2B5EF4-FFF2-40B4-BE49-F238E27FC236}">
                <a16:creationId xmlns:a16="http://schemas.microsoft.com/office/drawing/2014/main" id="{660BDE4A-BC26-4451-BBAE-8B732FF855B5}"/>
              </a:ext>
            </a:extLst>
          </p:cNvPr>
          <p:cNvPicPr>
            <a:picLocks noChangeAspect="1"/>
          </p:cNvPicPr>
          <p:nvPr/>
        </p:nvPicPr>
        <p:blipFill>
          <a:blip r:embed="rId3"/>
          <a:stretch>
            <a:fillRect/>
          </a:stretch>
        </p:blipFill>
        <p:spPr>
          <a:xfrm>
            <a:off x="3563014" y="3061541"/>
            <a:ext cx="3734321" cy="3648584"/>
          </a:xfrm>
          <a:prstGeom prst="rect">
            <a:avLst/>
          </a:prstGeom>
        </p:spPr>
      </p:pic>
    </p:spTree>
    <p:extLst>
      <p:ext uri="{BB962C8B-B14F-4D97-AF65-F5344CB8AC3E}">
        <p14:creationId xmlns:p14="http://schemas.microsoft.com/office/powerpoint/2010/main" val="1551125662"/>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kumimoji="1" lang="en-US" altLang="ja-JP" dirty="0"/>
              <a:t>4-7-5.</a:t>
            </a:r>
            <a:r>
              <a:rPr kumimoji="1" lang="ja-JP" altLang="en-US" dirty="0"/>
              <a:t>（参考）不均衡データへのパラメータチューニング</a:t>
            </a:r>
          </a:p>
        </p:txBody>
      </p:sp>
      <p:sp>
        <p:nvSpPr>
          <p:cNvPr id="5" name="スライド番号プレースホルダー 4">
            <a:extLst>
              <a:ext uri="{FF2B5EF4-FFF2-40B4-BE49-F238E27FC236}">
                <a16:creationId xmlns:a16="http://schemas.microsoft.com/office/drawing/2014/main" id="{C905B90A-465B-402F-BC68-6932C2B00E04}"/>
              </a:ext>
            </a:extLst>
          </p:cNvPr>
          <p:cNvSpPr>
            <a:spLocks noGrp="1"/>
          </p:cNvSpPr>
          <p:nvPr>
            <p:ph type="sldNum" sz="quarter" idx="10"/>
          </p:nvPr>
        </p:nvSpPr>
        <p:spPr/>
        <p:txBody>
          <a:bodyPr/>
          <a:lstStyle/>
          <a:p>
            <a:fld id="{5D750650-B10A-47BF-93C2-E1678438B37A}" type="slidenum">
              <a:rPr kumimoji="1" lang="ja-JP" altLang="en-US" smtClean="0"/>
              <a:pPr/>
              <a:t>259</a:t>
            </a:fld>
            <a:endParaRPr kumimoji="1" lang="ja-JP" altLang="en-US"/>
          </a:p>
        </p:txBody>
      </p:sp>
      <p:sp>
        <p:nvSpPr>
          <p:cNvPr id="44" name="コンテンツ プレースホルダー 2">
            <a:extLst>
              <a:ext uri="{FF2B5EF4-FFF2-40B4-BE49-F238E27FC236}">
                <a16:creationId xmlns:a16="http://schemas.microsoft.com/office/drawing/2014/main" id="{B3D92D94-F3CA-454D-BB9C-FE1BC81DCE4A}"/>
              </a:ext>
            </a:extLst>
          </p:cNvPr>
          <p:cNvSpPr txBox="1">
            <a:spLocks/>
          </p:cNvSpPr>
          <p:nvPr/>
        </p:nvSpPr>
        <p:spPr bwMode="auto">
          <a:xfrm>
            <a:off x="672811" y="1007975"/>
            <a:ext cx="10752427" cy="363736"/>
          </a:xfrm>
          <a:prstGeom prst="rect">
            <a:avLst/>
          </a:prstGeom>
        </p:spPr>
        <p:txBody>
          <a:bodyPr vert="horz" wrap="square" lIns="91440" tIns="45720" rIns="91440" bIns="45720" rtlCol="0" anchor="ctr">
            <a:noAutofit/>
          </a:bodyPr>
          <a:lstStyle>
            <a:lvl1pPr marL="357188" marR="0" indent="-357188"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n"/>
              <a:tabLst/>
              <a:defRPr kumimoji="1" lang="en-US" altLang="ja-JP"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1pPr>
            <a:lvl2pPr marL="742950" marR="0" indent="-28575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l"/>
              <a:tabLst/>
              <a:defRPr kumimoji="1" lang="ja-JP" altLang="en-US"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2pPr>
            <a:lvl3pPr marL="1143000" marR="0" indent="-2286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3pPr>
            <a:lvl4pPr marL="1714500" marR="0" indent="-3429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4pPr>
            <a:lvl5pPr marL="2114550" marR="0" indent="-28575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nSpc>
                <a:spcPct val="120000"/>
              </a:lnSpc>
              <a:spcBef>
                <a:spcPts val="0"/>
              </a:spcBef>
              <a:spcAft>
                <a:spcPts val="2400"/>
              </a:spcAft>
              <a:buClr>
                <a:srgbClr val="F36C37"/>
              </a:buClr>
              <a:buNone/>
            </a:pPr>
            <a:r>
              <a:rPr lang="ja-JP" altLang="en-US" sz="1800" b="1" dirty="0">
                <a:solidFill>
                  <a:srgbClr val="F36C37"/>
                </a:solidFill>
              </a:rPr>
              <a:t>クラスの重みを調整する方法</a:t>
            </a:r>
          </a:p>
        </p:txBody>
      </p:sp>
      <p:cxnSp>
        <p:nvCxnSpPr>
          <p:cNvPr id="45" name="直線コネクタ 44">
            <a:extLst>
              <a:ext uri="{FF2B5EF4-FFF2-40B4-BE49-F238E27FC236}">
                <a16:creationId xmlns:a16="http://schemas.microsoft.com/office/drawing/2014/main" id="{E1148463-77B1-47A7-84EE-5652046C49E8}"/>
              </a:ext>
            </a:extLst>
          </p:cNvPr>
          <p:cNvCxnSpPr>
            <a:cxnSpLocks/>
          </p:cNvCxnSpPr>
          <p:nvPr/>
        </p:nvCxnSpPr>
        <p:spPr>
          <a:xfrm>
            <a:off x="766764" y="1425082"/>
            <a:ext cx="10658475" cy="0"/>
          </a:xfrm>
          <a:prstGeom prst="line">
            <a:avLst/>
          </a:prstGeom>
          <a:ln>
            <a:solidFill>
              <a:srgbClr val="F36C37"/>
            </a:solidFill>
          </a:ln>
        </p:spPr>
        <p:style>
          <a:lnRef idx="1">
            <a:schemeClr val="accent1"/>
          </a:lnRef>
          <a:fillRef idx="0">
            <a:schemeClr val="accent1"/>
          </a:fillRef>
          <a:effectRef idx="0">
            <a:schemeClr val="accent1"/>
          </a:effectRef>
          <a:fontRef idx="minor">
            <a:schemeClr val="tx1"/>
          </a:fontRef>
        </p:style>
      </p:cxnSp>
      <p:sp>
        <p:nvSpPr>
          <p:cNvPr id="46" name="正方形/長方形 45">
            <a:extLst>
              <a:ext uri="{FF2B5EF4-FFF2-40B4-BE49-F238E27FC236}">
                <a16:creationId xmlns:a16="http://schemas.microsoft.com/office/drawing/2014/main" id="{04B95193-9F68-4FA7-859F-3EE6137B5DAA}"/>
              </a:ext>
            </a:extLst>
          </p:cNvPr>
          <p:cNvSpPr/>
          <p:nvPr/>
        </p:nvSpPr>
        <p:spPr bwMode="auto">
          <a:xfrm>
            <a:off x="1002583" y="1570789"/>
            <a:ext cx="10228881" cy="1453765"/>
          </a:xfrm>
          <a:prstGeom prst="rect">
            <a:avLst/>
          </a:prstGeom>
          <a:solidFill>
            <a:srgbClr val="FFF4E1"/>
          </a:solidFill>
          <a:ln w="19050" algn="ctr">
            <a:noFill/>
            <a:prstDash val="dash"/>
            <a:round/>
            <a:headEnd/>
            <a:tailEnd/>
          </a:ln>
          <a:effectLst/>
        </p:spPr>
        <p:txBody>
          <a:bodyPr wrap="square" lIns="324000" tIns="144000" bIns="72000" rtlCol="0" anchor="ctr"/>
          <a:lstStyle/>
          <a:p>
            <a:pPr marL="0" lvl="2">
              <a:lnSpc>
                <a:spcPct val="110000"/>
              </a:lnSpc>
              <a:buClr>
                <a:srgbClr val="F36C37"/>
              </a:buClr>
            </a:pPr>
            <a:r>
              <a:rPr lang="ja-JP" altLang="en-US" sz="1600" b="1" dirty="0">
                <a:solidFill>
                  <a:schemeClr val="tx1">
                    <a:lumMod val="75000"/>
                    <a:lumOff val="25000"/>
                  </a:schemeClr>
                </a:solidFill>
                <a:latin typeface="+mn-ea"/>
              </a:rPr>
              <a:t>　</a:t>
            </a:r>
            <a:r>
              <a:rPr lang="en-US" altLang="ja-JP" sz="1600" b="1" dirty="0">
                <a:solidFill>
                  <a:schemeClr val="tx1">
                    <a:lumMod val="75000"/>
                    <a:lumOff val="25000"/>
                  </a:schemeClr>
                </a:solidFill>
                <a:latin typeface="+mn-ea"/>
              </a:rPr>
              <a:t>scikit-learn</a:t>
            </a:r>
            <a:r>
              <a:rPr lang="ja-JP" altLang="en-US" sz="1600" b="1" dirty="0">
                <a:solidFill>
                  <a:schemeClr val="tx1">
                    <a:lumMod val="75000"/>
                    <a:lumOff val="25000"/>
                  </a:schemeClr>
                </a:solidFill>
                <a:latin typeface="+mn-ea"/>
              </a:rPr>
              <a:t>の多くの分類モデルには</a:t>
            </a:r>
            <a:r>
              <a:rPr lang="en-US" altLang="ja-JP" sz="1600" b="1" dirty="0">
                <a:solidFill>
                  <a:schemeClr val="tx1">
                    <a:lumMod val="75000"/>
                    <a:lumOff val="25000"/>
                  </a:schemeClr>
                </a:solidFill>
                <a:latin typeface="+mn-ea"/>
              </a:rPr>
              <a:t>class_weight</a:t>
            </a:r>
            <a:r>
              <a:rPr lang="ja-JP" altLang="en-US" sz="1600" b="1" dirty="0">
                <a:solidFill>
                  <a:schemeClr val="tx1">
                    <a:lumMod val="75000"/>
                    <a:lumOff val="25000"/>
                  </a:schemeClr>
                </a:solidFill>
                <a:latin typeface="+mn-ea"/>
              </a:rPr>
              <a:t>というパラメータがあります。デフォルトでは</a:t>
            </a:r>
            <a:r>
              <a:rPr lang="en-US" altLang="ja-JP" sz="1600" b="1" dirty="0">
                <a:solidFill>
                  <a:schemeClr val="accent3">
                    <a:lumMod val="75000"/>
                  </a:schemeClr>
                </a:solidFill>
                <a:latin typeface="+mn-ea"/>
              </a:rPr>
              <a:t>None</a:t>
            </a:r>
            <a:r>
              <a:rPr lang="ja-JP" altLang="en-US" sz="1600" b="1" dirty="0">
                <a:solidFill>
                  <a:schemeClr val="tx1">
                    <a:lumMod val="75000"/>
                    <a:lumOff val="25000"/>
                  </a:schemeClr>
                </a:solidFill>
                <a:latin typeface="+mn-ea"/>
              </a:rPr>
              <a:t>に設定されているのですが、これを</a:t>
            </a:r>
            <a:r>
              <a:rPr lang="en-US" altLang="ja-JP" sz="1600" b="1" dirty="0">
                <a:solidFill>
                  <a:schemeClr val="accent1">
                    <a:lumMod val="75000"/>
                  </a:schemeClr>
                </a:solidFill>
                <a:latin typeface="+mn-ea"/>
              </a:rPr>
              <a:t>’balanced’</a:t>
            </a:r>
            <a:r>
              <a:rPr lang="ja-JP" altLang="en-US" sz="1600" b="1" dirty="0">
                <a:solidFill>
                  <a:srgbClr val="494949"/>
                </a:solidFill>
                <a:latin typeface="+mn-ea"/>
              </a:rPr>
              <a:t>に設定することで各クラスに対しての重要度を自動で重み付けすることができます。不均衡データでは</a:t>
            </a:r>
            <a:r>
              <a:rPr lang="en-US" altLang="ja-JP" sz="1600" b="1" dirty="0" err="1">
                <a:solidFill>
                  <a:srgbClr val="494949"/>
                </a:solidFill>
                <a:latin typeface="+mn-ea"/>
              </a:rPr>
              <a:t>class_weight</a:t>
            </a:r>
            <a:r>
              <a:rPr lang="en-US" altLang="ja-JP" sz="1600" b="1" dirty="0">
                <a:solidFill>
                  <a:schemeClr val="accent1">
                    <a:lumMod val="75000"/>
                  </a:schemeClr>
                </a:solidFill>
                <a:latin typeface="+mn-ea"/>
              </a:rPr>
              <a:t>=‘balanced’</a:t>
            </a:r>
            <a:r>
              <a:rPr lang="ja-JP" altLang="en-US" sz="1600" b="1" dirty="0">
                <a:solidFill>
                  <a:srgbClr val="494949"/>
                </a:solidFill>
                <a:latin typeface="+mn-ea"/>
              </a:rPr>
              <a:t>を設定するだけで大きく</a:t>
            </a:r>
            <a:r>
              <a:rPr lang="en-US" altLang="ja-JP" sz="1600" b="1" dirty="0">
                <a:solidFill>
                  <a:srgbClr val="494949"/>
                </a:solidFill>
                <a:latin typeface="+mn-ea"/>
              </a:rPr>
              <a:t>F</a:t>
            </a:r>
            <a:r>
              <a:rPr lang="ja-JP" altLang="en-US" sz="1600" b="1" dirty="0">
                <a:solidFill>
                  <a:srgbClr val="494949"/>
                </a:solidFill>
                <a:latin typeface="+mn-ea"/>
              </a:rPr>
              <a:t>値が改善することがありますので、是非覚えておきましょう。</a:t>
            </a:r>
            <a:endParaRPr lang="en-US" altLang="ja-JP" sz="1600" b="1" dirty="0">
              <a:solidFill>
                <a:schemeClr val="tx1">
                  <a:lumMod val="75000"/>
                  <a:lumOff val="25000"/>
                </a:schemeClr>
              </a:solidFill>
              <a:latin typeface="+mn-ea"/>
            </a:endParaRPr>
          </a:p>
        </p:txBody>
      </p:sp>
      <p:grpSp>
        <p:nvGrpSpPr>
          <p:cNvPr id="102" name="グループ化 101">
            <a:extLst>
              <a:ext uri="{FF2B5EF4-FFF2-40B4-BE49-F238E27FC236}">
                <a16:creationId xmlns:a16="http://schemas.microsoft.com/office/drawing/2014/main" id="{8DB31F92-8EFE-4268-BA70-8F2C7F64CC43}"/>
              </a:ext>
            </a:extLst>
          </p:cNvPr>
          <p:cNvGrpSpPr/>
          <p:nvPr/>
        </p:nvGrpSpPr>
        <p:grpSpPr>
          <a:xfrm>
            <a:off x="1595882" y="3323293"/>
            <a:ext cx="9042282" cy="947727"/>
            <a:chOff x="1403088" y="3497022"/>
            <a:chExt cx="9042282" cy="947727"/>
          </a:xfrm>
        </p:grpSpPr>
        <p:pic>
          <p:nvPicPr>
            <p:cNvPr id="107" name="図 106">
              <a:extLst>
                <a:ext uri="{FF2B5EF4-FFF2-40B4-BE49-F238E27FC236}">
                  <a16:creationId xmlns:a16="http://schemas.microsoft.com/office/drawing/2014/main" id="{7B4010D3-1005-4419-9D89-DADA0AF749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08752" y="3508131"/>
              <a:ext cx="936618" cy="936618"/>
            </a:xfrm>
            <a:prstGeom prst="rect">
              <a:avLst/>
            </a:prstGeom>
          </p:spPr>
        </p:pic>
        <p:pic>
          <p:nvPicPr>
            <p:cNvPr id="108" name="図 107">
              <a:extLst>
                <a:ext uri="{FF2B5EF4-FFF2-40B4-BE49-F238E27FC236}">
                  <a16:creationId xmlns:a16="http://schemas.microsoft.com/office/drawing/2014/main" id="{4650AA1E-634E-4A6B-B913-15F852EA805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03088" y="3508131"/>
              <a:ext cx="936618" cy="936618"/>
            </a:xfrm>
            <a:prstGeom prst="rect">
              <a:avLst/>
            </a:prstGeom>
          </p:spPr>
        </p:pic>
        <p:pic>
          <p:nvPicPr>
            <p:cNvPr id="109" name="図 108">
              <a:extLst>
                <a:ext uri="{FF2B5EF4-FFF2-40B4-BE49-F238E27FC236}">
                  <a16:creationId xmlns:a16="http://schemas.microsoft.com/office/drawing/2014/main" id="{B9265ED7-3B7A-45C9-A906-E1EAC9F9959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50800" y="3497022"/>
              <a:ext cx="936618" cy="936618"/>
            </a:xfrm>
            <a:prstGeom prst="rect">
              <a:avLst/>
            </a:prstGeom>
          </p:spPr>
        </p:pic>
        <p:pic>
          <p:nvPicPr>
            <p:cNvPr id="110" name="図 109">
              <a:extLst>
                <a:ext uri="{FF2B5EF4-FFF2-40B4-BE49-F238E27FC236}">
                  <a16:creationId xmlns:a16="http://schemas.microsoft.com/office/drawing/2014/main" id="{5DBF0FAD-92C2-4FBA-B3E3-395AA830800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92848" y="3508131"/>
              <a:ext cx="936618" cy="936618"/>
            </a:xfrm>
            <a:prstGeom prst="rect">
              <a:avLst/>
            </a:prstGeom>
          </p:spPr>
        </p:pic>
        <p:pic>
          <p:nvPicPr>
            <p:cNvPr id="111" name="図 110">
              <a:extLst>
                <a:ext uri="{FF2B5EF4-FFF2-40B4-BE49-F238E27FC236}">
                  <a16:creationId xmlns:a16="http://schemas.microsoft.com/office/drawing/2014/main" id="{5189BD91-22A6-4532-B396-2632A5CC451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34896" y="3508131"/>
              <a:ext cx="936618" cy="936618"/>
            </a:xfrm>
            <a:prstGeom prst="rect">
              <a:avLst/>
            </a:prstGeom>
          </p:spPr>
        </p:pic>
        <p:pic>
          <p:nvPicPr>
            <p:cNvPr id="112" name="図 111">
              <a:extLst>
                <a:ext uri="{FF2B5EF4-FFF2-40B4-BE49-F238E27FC236}">
                  <a16:creationId xmlns:a16="http://schemas.microsoft.com/office/drawing/2014/main" id="{7F1924AE-177B-42C7-B8F9-5217C2FC580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61040" y="3508131"/>
              <a:ext cx="936618" cy="936618"/>
            </a:xfrm>
            <a:prstGeom prst="rect">
              <a:avLst/>
            </a:prstGeom>
          </p:spPr>
        </p:pic>
        <p:pic>
          <p:nvPicPr>
            <p:cNvPr id="113" name="図 112">
              <a:extLst>
                <a:ext uri="{FF2B5EF4-FFF2-40B4-BE49-F238E27FC236}">
                  <a16:creationId xmlns:a16="http://schemas.microsoft.com/office/drawing/2014/main" id="{E06D8193-5318-4264-8E58-B678757DF4D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76944" y="3508131"/>
              <a:ext cx="936618" cy="936618"/>
            </a:xfrm>
            <a:prstGeom prst="rect">
              <a:avLst/>
            </a:prstGeom>
          </p:spPr>
        </p:pic>
        <p:pic>
          <p:nvPicPr>
            <p:cNvPr id="114" name="図 113">
              <a:extLst>
                <a:ext uri="{FF2B5EF4-FFF2-40B4-BE49-F238E27FC236}">
                  <a16:creationId xmlns:a16="http://schemas.microsoft.com/office/drawing/2014/main" id="{F82AD731-3CB9-4D6F-90BE-7D8770CB3C7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18992" y="3497022"/>
              <a:ext cx="936618" cy="936618"/>
            </a:xfrm>
            <a:prstGeom prst="rect">
              <a:avLst/>
            </a:prstGeom>
          </p:spPr>
        </p:pic>
      </p:grpSp>
      <p:sp>
        <p:nvSpPr>
          <p:cNvPr id="12" name="右大かっこ 11">
            <a:extLst>
              <a:ext uri="{FF2B5EF4-FFF2-40B4-BE49-F238E27FC236}">
                <a16:creationId xmlns:a16="http://schemas.microsoft.com/office/drawing/2014/main" id="{01F191AC-DDA5-4FC6-83DD-C688632404D3}"/>
              </a:ext>
            </a:extLst>
          </p:cNvPr>
          <p:cNvSpPr/>
          <p:nvPr/>
        </p:nvSpPr>
        <p:spPr>
          <a:xfrm rot="5400000">
            <a:off x="5399190" y="602203"/>
            <a:ext cx="204403" cy="7724835"/>
          </a:xfrm>
          <a:prstGeom prst="rightBracket">
            <a:avLst/>
          </a:prstGeom>
          <a:ln w="47625">
            <a:solidFill>
              <a:srgbClr val="16A3E4"/>
            </a:solidFill>
            <a:headEnd type="none" w="med" len="med"/>
            <a:tailEnd type="none"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kumimoji="1" lang="ja-JP" altLang="en-US"/>
          </a:p>
        </p:txBody>
      </p:sp>
      <p:sp>
        <p:nvSpPr>
          <p:cNvPr id="115" name="右大かっこ 114">
            <a:extLst>
              <a:ext uri="{FF2B5EF4-FFF2-40B4-BE49-F238E27FC236}">
                <a16:creationId xmlns:a16="http://schemas.microsoft.com/office/drawing/2014/main" id="{5F964F8F-B295-4A45-BF2A-F96C6745E408}"/>
              </a:ext>
            </a:extLst>
          </p:cNvPr>
          <p:cNvSpPr/>
          <p:nvPr/>
        </p:nvSpPr>
        <p:spPr>
          <a:xfrm rot="5400000">
            <a:off x="10067653" y="4124650"/>
            <a:ext cx="204403" cy="679940"/>
          </a:xfrm>
          <a:prstGeom prst="rightBracket">
            <a:avLst/>
          </a:prstGeom>
          <a:ln w="47625">
            <a:solidFill>
              <a:srgbClr val="EA0D62"/>
            </a:solidFill>
            <a:headEnd type="none" w="med" len="med"/>
            <a:tailEnd type="none"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kumimoji="1" lang="ja-JP" altLang="en-US"/>
          </a:p>
        </p:txBody>
      </p:sp>
      <p:sp>
        <p:nvSpPr>
          <p:cNvPr id="116" name="正方形/長方形 115">
            <a:extLst>
              <a:ext uri="{FF2B5EF4-FFF2-40B4-BE49-F238E27FC236}">
                <a16:creationId xmlns:a16="http://schemas.microsoft.com/office/drawing/2014/main" id="{4E7358E5-F31F-4ECC-9706-5E814D96C847}"/>
              </a:ext>
            </a:extLst>
          </p:cNvPr>
          <p:cNvSpPr/>
          <p:nvPr/>
        </p:nvSpPr>
        <p:spPr bwMode="auto">
          <a:xfrm>
            <a:off x="766763" y="5850024"/>
            <a:ext cx="10658473" cy="550757"/>
          </a:xfrm>
          <a:prstGeom prst="rect">
            <a:avLst/>
          </a:prstGeom>
          <a:solidFill>
            <a:srgbClr val="ECECEC"/>
          </a:solidFill>
          <a:ln w="12700">
            <a:noFill/>
          </a:ln>
          <a:effectLst/>
        </p:spPr>
        <p:style>
          <a:lnRef idx="1">
            <a:schemeClr val="accent1"/>
          </a:lnRef>
          <a:fillRef idx="2">
            <a:schemeClr val="accent1"/>
          </a:fillRef>
          <a:effectRef idx="1">
            <a:schemeClr val="accent1"/>
          </a:effectRef>
          <a:fontRef idx="minor">
            <a:schemeClr val="dk1"/>
          </a:fontRef>
        </p:style>
        <p:txBody>
          <a:bodyPr vert="horz" wrap="square" lIns="84406" tIns="42203" rIns="84406" bIns="42203" numCol="1" rtlCol="0" anchor="t" anchorCtr="0" compatLnSpc="1">
            <a:prstTxWarp prst="textNoShape">
              <a:avLst/>
            </a:prstTxWarp>
            <a:normAutofit/>
          </a:bodyPr>
          <a:lstStyle/>
          <a:p>
            <a:r>
              <a:rPr lang="en-US" altLang="ja-JP" sz="1400" dirty="0">
                <a:solidFill>
                  <a:srgbClr val="00879E"/>
                </a:solidFill>
                <a:latin typeface="Meiryo UI" panose="020B0604030504040204" pitchFamily="50" charset="-128"/>
                <a:ea typeface="Meiryo UI" panose="020B0604030504040204" pitchFamily="50" charset="-128"/>
              </a:rPr>
              <a:t>#</a:t>
            </a:r>
            <a:r>
              <a:rPr lang="ja-JP" altLang="en-US" sz="1400" dirty="0">
                <a:solidFill>
                  <a:srgbClr val="00879E"/>
                </a:solidFill>
                <a:latin typeface="Meiryo UI" panose="020B0604030504040204" pitchFamily="50" charset="-128"/>
                <a:ea typeface="Meiryo UI" panose="020B0604030504040204" pitchFamily="50" charset="-128"/>
              </a:rPr>
              <a:t> モデルをインスタンス化して変数</a:t>
            </a:r>
            <a:r>
              <a:rPr lang="en-US" altLang="ja-JP" sz="1400" dirty="0">
                <a:solidFill>
                  <a:srgbClr val="00879E"/>
                </a:solidFill>
                <a:latin typeface="Meiryo UI" panose="020B0604030504040204" pitchFamily="50" charset="-128"/>
                <a:ea typeface="Meiryo UI" panose="020B0604030504040204" pitchFamily="50" charset="-128"/>
              </a:rPr>
              <a:t>model</a:t>
            </a:r>
            <a:r>
              <a:rPr lang="ja-JP" altLang="en-US" sz="1400" dirty="0">
                <a:solidFill>
                  <a:srgbClr val="00879E"/>
                </a:solidFill>
                <a:latin typeface="Meiryo UI" panose="020B0604030504040204" pitchFamily="50" charset="-128"/>
                <a:ea typeface="Meiryo UI" panose="020B0604030504040204" pitchFamily="50" charset="-128"/>
              </a:rPr>
              <a:t>へ格納</a:t>
            </a:r>
            <a:endParaRPr lang="en-US" altLang="ja-JP" sz="1400" dirty="0">
              <a:solidFill>
                <a:srgbClr val="00879E"/>
              </a:solidFill>
              <a:latin typeface="Meiryo UI" panose="020B0604030504040204" pitchFamily="50" charset="-128"/>
              <a:ea typeface="Meiryo UI" panose="020B0604030504040204" pitchFamily="50" charset="-128"/>
            </a:endParaRPr>
          </a:p>
          <a:p>
            <a:r>
              <a:rPr lang="en-US" altLang="ja-JP" sz="1400" dirty="0">
                <a:latin typeface="Meiryo UI" panose="020B0604030504040204" pitchFamily="50" charset="-128"/>
                <a:ea typeface="Meiryo UI" panose="020B0604030504040204" pitchFamily="50" charset="-128"/>
              </a:rPr>
              <a:t>model = RandomForestClassifier</a:t>
            </a:r>
            <a:r>
              <a:rPr lang="en-US" altLang="ja-JP" sz="1400" b="0" dirty="0">
                <a:solidFill>
                  <a:srgbClr val="000000"/>
                </a:solidFill>
                <a:effectLst/>
                <a:latin typeface="+mn-ea"/>
              </a:rPr>
              <a:t>(class_weight=</a:t>
            </a:r>
            <a:r>
              <a:rPr lang="en-US" altLang="ja-JP" sz="1400" b="0" dirty="0">
                <a:solidFill>
                  <a:srgbClr val="C00000"/>
                </a:solidFill>
                <a:effectLst/>
                <a:latin typeface="+mn-ea"/>
              </a:rPr>
              <a:t>‘balanced’ </a:t>
            </a:r>
            <a:r>
              <a:rPr lang="en-US" altLang="ja-JP" sz="1400" b="0" dirty="0">
                <a:solidFill>
                  <a:srgbClr val="000000"/>
                </a:solidFill>
                <a:effectLst/>
                <a:latin typeface="+mn-ea"/>
              </a:rPr>
              <a:t>, random_state=0)</a:t>
            </a:r>
          </a:p>
          <a:p>
            <a:endParaRPr lang="en-US" altLang="ja-JP" sz="1400" dirty="0">
              <a:latin typeface="Meiryo UI" panose="020B0604030504040204" pitchFamily="50" charset="-128"/>
              <a:ea typeface="Meiryo UI" panose="020B0604030504040204" pitchFamily="50" charset="-128"/>
            </a:endParaRPr>
          </a:p>
          <a:p>
            <a:endParaRPr lang="en-US" altLang="ja-JP" sz="1400" dirty="0">
              <a:latin typeface="Meiryo UI" panose="020B0604030504040204" pitchFamily="50" charset="-128"/>
              <a:ea typeface="Meiryo UI" panose="020B0604030504040204" pitchFamily="50" charset="-128"/>
            </a:endParaRPr>
          </a:p>
        </p:txBody>
      </p:sp>
      <p:sp>
        <p:nvSpPr>
          <p:cNvPr id="117" name="正方形/長方形 116">
            <a:extLst>
              <a:ext uri="{FF2B5EF4-FFF2-40B4-BE49-F238E27FC236}">
                <a16:creationId xmlns:a16="http://schemas.microsoft.com/office/drawing/2014/main" id="{99191ACC-1D9C-46BE-AEF7-92A892B4CB86}"/>
              </a:ext>
            </a:extLst>
          </p:cNvPr>
          <p:cNvSpPr/>
          <p:nvPr/>
        </p:nvSpPr>
        <p:spPr>
          <a:xfrm>
            <a:off x="731838" y="5522579"/>
            <a:ext cx="3180983" cy="338554"/>
          </a:xfrm>
          <a:prstGeom prst="rect">
            <a:avLst/>
          </a:prstGeom>
        </p:spPr>
        <p:txBody>
          <a:bodyPr wrap="square">
            <a:spAutoFit/>
          </a:bodyPr>
          <a:lstStyle/>
          <a:p>
            <a:r>
              <a:rPr lang="ja-JP" altLang="en-US" sz="1600" b="1" dirty="0">
                <a:solidFill>
                  <a:srgbClr val="00879E"/>
                </a:solidFill>
              </a:rPr>
              <a:t>ハイパーパラメータの設定例</a:t>
            </a:r>
          </a:p>
        </p:txBody>
      </p:sp>
      <p:sp>
        <p:nvSpPr>
          <p:cNvPr id="118" name="テキスト ボックス 117">
            <a:extLst>
              <a:ext uri="{FF2B5EF4-FFF2-40B4-BE49-F238E27FC236}">
                <a16:creationId xmlns:a16="http://schemas.microsoft.com/office/drawing/2014/main" id="{35B76215-8EE1-46FA-920A-75F4EE528A62}"/>
              </a:ext>
            </a:extLst>
          </p:cNvPr>
          <p:cNvSpPr txBox="1"/>
          <p:nvPr/>
        </p:nvSpPr>
        <p:spPr>
          <a:xfrm>
            <a:off x="708397" y="5022545"/>
            <a:ext cx="2513745" cy="307777"/>
          </a:xfrm>
          <a:prstGeom prst="rect">
            <a:avLst/>
          </a:prstGeom>
          <a:noFill/>
        </p:spPr>
        <p:txBody>
          <a:bodyPr wrap="square">
            <a:spAutoFit/>
          </a:bodyPr>
          <a:lstStyle/>
          <a:p>
            <a:r>
              <a:rPr lang="en-US" altLang="ja-JP" sz="1400" b="1" dirty="0">
                <a:solidFill>
                  <a:srgbClr val="494949"/>
                </a:solidFill>
                <a:latin typeface="+mn-ea"/>
              </a:rPr>
              <a:t>class_weight=</a:t>
            </a:r>
            <a:r>
              <a:rPr lang="en-US" altLang="ja-JP" sz="1400" b="1" dirty="0">
                <a:solidFill>
                  <a:schemeClr val="accent1">
                    <a:lumMod val="75000"/>
                  </a:schemeClr>
                </a:solidFill>
                <a:latin typeface="+mn-ea"/>
              </a:rPr>
              <a:t>‘balanced’</a:t>
            </a:r>
            <a:endParaRPr lang="ja-JP" altLang="en-US" sz="1400" dirty="0"/>
          </a:p>
        </p:txBody>
      </p:sp>
      <p:sp>
        <p:nvSpPr>
          <p:cNvPr id="119" name="テキスト ボックス 118">
            <a:extLst>
              <a:ext uri="{FF2B5EF4-FFF2-40B4-BE49-F238E27FC236}">
                <a16:creationId xmlns:a16="http://schemas.microsoft.com/office/drawing/2014/main" id="{3EB3B802-20F5-4F8A-856E-FAE2F07EB290}"/>
              </a:ext>
            </a:extLst>
          </p:cNvPr>
          <p:cNvSpPr txBox="1"/>
          <p:nvPr/>
        </p:nvSpPr>
        <p:spPr>
          <a:xfrm>
            <a:off x="708398" y="4726742"/>
            <a:ext cx="2513745" cy="307777"/>
          </a:xfrm>
          <a:prstGeom prst="rect">
            <a:avLst/>
          </a:prstGeom>
          <a:noFill/>
        </p:spPr>
        <p:txBody>
          <a:bodyPr wrap="square">
            <a:spAutoFit/>
          </a:bodyPr>
          <a:lstStyle/>
          <a:p>
            <a:r>
              <a:rPr lang="en-US" altLang="ja-JP" sz="1400" b="1" dirty="0">
                <a:solidFill>
                  <a:srgbClr val="494949"/>
                </a:solidFill>
                <a:latin typeface="+mn-ea"/>
              </a:rPr>
              <a:t>class_weight=</a:t>
            </a:r>
            <a:r>
              <a:rPr lang="en-US" altLang="ja-JP" sz="1400" b="1" dirty="0">
                <a:solidFill>
                  <a:schemeClr val="accent3">
                    <a:lumMod val="75000"/>
                  </a:schemeClr>
                </a:solidFill>
                <a:latin typeface="+mn-ea"/>
              </a:rPr>
              <a:t>None</a:t>
            </a:r>
            <a:endParaRPr lang="ja-JP" altLang="en-US" sz="1400" dirty="0">
              <a:solidFill>
                <a:schemeClr val="accent3">
                  <a:lumMod val="75000"/>
                </a:schemeClr>
              </a:solidFill>
            </a:endParaRPr>
          </a:p>
        </p:txBody>
      </p:sp>
      <p:cxnSp>
        <p:nvCxnSpPr>
          <p:cNvPr id="17" name="直線コネクタ 16">
            <a:extLst>
              <a:ext uri="{FF2B5EF4-FFF2-40B4-BE49-F238E27FC236}">
                <a16:creationId xmlns:a16="http://schemas.microsoft.com/office/drawing/2014/main" id="{07448882-AC59-484F-BE8F-75C38F759FC9}"/>
              </a:ext>
            </a:extLst>
          </p:cNvPr>
          <p:cNvCxnSpPr>
            <a:cxnSpLocks/>
          </p:cNvCxnSpPr>
          <p:nvPr/>
        </p:nvCxnSpPr>
        <p:spPr>
          <a:xfrm>
            <a:off x="731838" y="5026928"/>
            <a:ext cx="10728325" cy="15182"/>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21" name="テキスト ボックス 20">
            <a:extLst>
              <a:ext uri="{FF2B5EF4-FFF2-40B4-BE49-F238E27FC236}">
                <a16:creationId xmlns:a16="http://schemas.microsoft.com/office/drawing/2014/main" id="{CB3FC3E9-3EAB-4C28-89F9-8D8D5C3C43FC}"/>
              </a:ext>
            </a:extLst>
          </p:cNvPr>
          <p:cNvSpPr txBox="1"/>
          <p:nvPr/>
        </p:nvSpPr>
        <p:spPr>
          <a:xfrm>
            <a:off x="4963496" y="4714731"/>
            <a:ext cx="1042860" cy="400110"/>
          </a:xfrm>
          <a:prstGeom prst="rect">
            <a:avLst/>
          </a:prstGeom>
          <a:noFill/>
        </p:spPr>
        <p:txBody>
          <a:bodyPr wrap="square" rtlCol="0">
            <a:spAutoFit/>
          </a:bodyPr>
          <a:lstStyle/>
          <a:p>
            <a:pPr algn="ctr" defTabSz="914400" fontAlgn="base">
              <a:spcBef>
                <a:spcPct val="0"/>
              </a:spcBef>
              <a:spcAft>
                <a:spcPct val="0"/>
              </a:spcAft>
            </a:pPr>
            <a:r>
              <a:rPr kumimoji="1" lang="ja-JP" altLang="en-US" sz="2000" b="1" dirty="0">
                <a:solidFill>
                  <a:srgbClr val="16A3E4"/>
                </a:solidFill>
                <a:latin typeface="+mn-ea"/>
              </a:rPr>
              <a:t>重み </a:t>
            </a:r>
            <a:r>
              <a:rPr kumimoji="1" lang="en-US" altLang="ja-JP" sz="2000" b="1" dirty="0">
                <a:solidFill>
                  <a:srgbClr val="16A3E4"/>
                </a:solidFill>
                <a:latin typeface="+mn-ea"/>
              </a:rPr>
              <a:t>1</a:t>
            </a:r>
            <a:endParaRPr kumimoji="1" lang="ja-JP" altLang="en-US" sz="2000" b="1" dirty="0">
              <a:solidFill>
                <a:srgbClr val="16A3E4"/>
              </a:solidFill>
              <a:latin typeface="+mn-ea"/>
            </a:endParaRPr>
          </a:p>
        </p:txBody>
      </p:sp>
      <p:sp>
        <p:nvSpPr>
          <p:cNvPr id="120" name="テキスト ボックス 119">
            <a:extLst>
              <a:ext uri="{FF2B5EF4-FFF2-40B4-BE49-F238E27FC236}">
                <a16:creationId xmlns:a16="http://schemas.microsoft.com/office/drawing/2014/main" id="{3801A90D-F406-428B-8280-EE0632878F7C}"/>
              </a:ext>
            </a:extLst>
          </p:cNvPr>
          <p:cNvSpPr txBox="1"/>
          <p:nvPr/>
        </p:nvSpPr>
        <p:spPr>
          <a:xfrm>
            <a:off x="4737754" y="5173122"/>
            <a:ext cx="1527273" cy="253916"/>
          </a:xfrm>
          <a:prstGeom prst="rect">
            <a:avLst/>
          </a:prstGeom>
          <a:noFill/>
        </p:spPr>
        <p:txBody>
          <a:bodyPr wrap="square" rtlCol="0">
            <a:spAutoFit/>
          </a:bodyPr>
          <a:lstStyle/>
          <a:p>
            <a:pPr algn="ctr" defTabSz="914400" fontAlgn="base">
              <a:spcBef>
                <a:spcPct val="0"/>
              </a:spcBef>
              <a:spcAft>
                <a:spcPct val="0"/>
              </a:spcAft>
            </a:pPr>
            <a:r>
              <a:rPr kumimoji="1" lang="ja-JP" altLang="en-US" sz="1050" b="1" dirty="0">
                <a:solidFill>
                  <a:srgbClr val="16A3E4"/>
                </a:solidFill>
                <a:latin typeface="+mn-ea"/>
              </a:rPr>
              <a:t>重み </a:t>
            </a:r>
            <a:r>
              <a:rPr kumimoji="1" lang="en-US" altLang="ja-JP" sz="1050" b="1" dirty="0">
                <a:solidFill>
                  <a:srgbClr val="16A3E4"/>
                </a:solidFill>
                <a:latin typeface="+mn-ea"/>
              </a:rPr>
              <a:t>8/14</a:t>
            </a:r>
            <a:endParaRPr kumimoji="1" lang="ja-JP" altLang="en-US" sz="1050" b="1" dirty="0">
              <a:solidFill>
                <a:srgbClr val="16A3E4"/>
              </a:solidFill>
              <a:latin typeface="+mn-ea"/>
            </a:endParaRPr>
          </a:p>
        </p:txBody>
      </p:sp>
      <p:sp>
        <p:nvSpPr>
          <p:cNvPr id="121" name="テキスト ボックス 120">
            <a:extLst>
              <a:ext uri="{FF2B5EF4-FFF2-40B4-BE49-F238E27FC236}">
                <a16:creationId xmlns:a16="http://schemas.microsoft.com/office/drawing/2014/main" id="{6AA5AC43-DE3F-4864-9105-9DD8F1B1708E}"/>
              </a:ext>
            </a:extLst>
          </p:cNvPr>
          <p:cNvSpPr txBox="1"/>
          <p:nvPr/>
        </p:nvSpPr>
        <p:spPr>
          <a:xfrm>
            <a:off x="9701546" y="4714731"/>
            <a:ext cx="1042860" cy="400110"/>
          </a:xfrm>
          <a:prstGeom prst="rect">
            <a:avLst/>
          </a:prstGeom>
          <a:noFill/>
        </p:spPr>
        <p:txBody>
          <a:bodyPr wrap="square" rtlCol="0">
            <a:spAutoFit/>
          </a:bodyPr>
          <a:lstStyle/>
          <a:p>
            <a:pPr algn="ctr" defTabSz="914400" fontAlgn="base">
              <a:spcBef>
                <a:spcPct val="0"/>
              </a:spcBef>
              <a:spcAft>
                <a:spcPct val="0"/>
              </a:spcAft>
            </a:pPr>
            <a:r>
              <a:rPr kumimoji="1" lang="ja-JP" altLang="en-US" sz="2000" b="1" dirty="0">
                <a:solidFill>
                  <a:srgbClr val="EA0D62"/>
                </a:solidFill>
                <a:latin typeface="+mn-ea"/>
              </a:rPr>
              <a:t>重み </a:t>
            </a:r>
            <a:r>
              <a:rPr kumimoji="1" lang="en-US" altLang="ja-JP" sz="2000" b="1" dirty="0">
                <a:solidFill>
                  <a:srgbClr val="EA0D62"/>
                </a:solidFill>
                <a:latin typeface="+mn-ea"/>
              </a:rPr>
              <a:t>1</a:t>
            </a:r>
            <a:endParaRPr kumimoji="1" lang="ja-JP" altLang="en-US" sz="2000" b="1" dirty="0">
              <a:solidFill>
                <a:srgbClr val="EA0D62"/>
              </a:solidFill>
              <a:latin typeface="+mn-ea"/>
            </a:endParaRPr>
          </a:p>
        </p:txBody>
      </p:sp>
      <p:sp>
        <p:nvSpPr>
          <p:cNvPr id="124" name="テキスト ボックス 123">
            <a:extLst>
              <a:ext uri="{FF2B5EF4-FFF2-40B4-BE49-F238E27FC236}">
                <a16:creationId xmlns:a16="http://schemas.microsoft.com/office/drawing/2014/main" id="{A573868B-68C3-4782-BBB4-430F63D81EE3}"/>
              </a:ext>
            </a:extLst>
          </p:cNvPr>
          <p:cNvSpPr txBox="1"/>
          <p:nvPr/>
        </p:nvSpPr>
        <p:spPr>
          <a:xfrm>
            <a:off x="9413587" y="5065620"/>
            <a:ext cx="1527273" cy="523220"/>
          </a:xfrm>
          <a:prstGeom prst="rect">
            <a:avLst/>
          </a:prstGeom>
          <a:noFill/>
        </p:spPr>
        <p:txBody>
          <a:bodyPr wrap="square" rtlCol="0">
            <a:spAutoFit/>
          </a:bodyPr>
          <a:lstStyle/>
          <a:p>
            <a:pPr algn="ctr" defTabSz="914400" fontAlgn="base">
              <a:spcBef>
                <a:spcPct val="0"/>
              </a:spcBef>
              <a:spcAft>
                <a:spcPct val="0"/>
              </a:spcAft>
            </a:pPr>
            <a:r>
              <a:rPr kumimoji="1" lang="ja-JP" altLang="en-US" sz="2800" b="1" dirty="0">
                <a:solidFill>
                  <a:srgbClr val="EA0D62"/>
                </a:solidFill>
                <a:latin typeface="+mn-ea"/>
              </a:rPr>
              <a:t>重み </a:t>
            </a:r>
            <a:r>
              <a:rPr kumimoji="1" lang="en-US" altLang="ja-JP" sz="2800" b="1" dirty="0">
                <a:solidFill>
                  <a:srgbClr val="EA0D62"/>
                </a:solidFill>
                <a:latin typeface="+mn-ea"/>
              </a:rPr>
              <a:t>4</a:t>
            </a:r>
            <a:endParaRPr kumimoji="1" lang="ja-JP" altLang="en-US" sz="2800" b="1" dirty="0">
              <a:solidFill>
                <a:srgbClr val="EA0D62"/>
              </a:solidFill>
              <a:latin typeface="+mn-ea"/>
            </a:endParaRPr>
          </a:p>
        </p:txBody>
      </p:sp>
    </p:spTree>
    <p:extLst>
      <p:ext uri="{BB962C8B-B14F-4D97-AF65-F5344CB8AC3E}">
        <p14:creationId xmlns:p14="http://schemas.microsoft.com/office/powerpoint/2010/main" val="18221827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87F2F4C-3195-9D82-F040-3140BEBC3116}"/>
              </a:ext>
            </a:extLst>
          </p:cNvPr>
          <p:cNvSpPr>
            <a:spLocks noGrp="1"/>
          </p:cNvSpPr>
          <p:nvPr>
            <p:ph type="title"/>
          </p:nvPr>
        </p:nvSpPr>
        <p:spPr/>
        <p:txBody>
          <a:bodyPr/>
          <a:lstStyle/>
          <a:p>
            <a:r>
              <a:rPr kumimoji="1" lang="en-US" altLang="ja-JP" dirty="0"/>
              <a:t>AI </a:t>
            </a:r>
            <a:r>
              <a:rPr kumimoji="1" lang="ja-JP" altLang="en-US"/>
              <a:t>の誤認識とプロジェクトの失敗事例</a:t>
            </a:r>
          </a:p>
        </p:txBody>
      </p:sp>
      <p:sp>
        <p:nvSpPr>
          <p:cNvPr id="4" name="テキスト ボックス 3">
            <a:extLst>
              <a:ext uri="{FF2B5EF4-FFF2-40B4-BE49-F238E27FC236}">
                <a16:creationId xmlns:a16="http://schemas.microsoft.com/office/drawing/2014/main" id="{91475D16-2A6E-C29D-F678-1C051BCC31EF}"/>
              </a:ext>
            </a:extLst>
          </p:cNvPr>
          <p:cNvSpPr txBox="1"/>
          <p:nvPr/>
        </p:nvSpPr>
        <p:spPr>
          <a:xfrm>
            <a:off x="1354808" y="2062125"/>
            <a:ext cx="7847020" cy="1200329"/>
          </a:xfrm>
          <a:prstGeom prst="rect">
            <a:avLst/>
          </a:prstGeom>
          <a:noFill/>
        </p:spPr>
        <p:txBody>
          <a:bodyPr wrap="none" rtlCol="0">
            <a:spAutoFit/>
          </a:bodyPr>
          <a:lstStyle/>
          <a:p>
            <a:pPr marL="285750" indent="-285750">
              <a:buClr>
                <a:srgbClr val="F36C37"/>
              </a:buClr>
              <a:buFont typeface="Wingdings" pitchFamily="2" charset="2"/>
              <a:buChar char="n"/>
            </a:pPr>
            <a:r>
              <a:rPr lang="en-US" altLang="ja-JP" dirty="0"/>
              <a:t>AI</a:t>
            </a:r>
            <a:r>
              <a:rPr lang="ja-JP" altLang="en-US"/>
              <a:t>は何でも人より優れたことができると思っていた</a:t>
            </a:r>
            <a:endParaRPr lang="en-US" altLang="ja-JP" dirty="0"/>
          </a:p>
          <a:p>
            <a:pPr marL="742950" lvl="1" indent="-285750">
              <a:buClr>
                <a:srgbClr val="F36C37"/>
              </a:buClr>
              <a:buFont typeface="Wingdings" pitchFamily="2" charset="2"/>
              <a:buChar char="n"/>
            </a:pPr>
            <a:r>
              <a:rPr lang="en-US" altLang="ja-JP" dirty="0"/>
              <a:t>AI</a:t>
            </a:r>
            <a:r>
              <a:rPr lang="ja-JP" altLang="en-US"/>
              <a:t>は使えば使うほど賢くなっていくと思っていた</a:t>
            </a:r>
            <a:r>
              <a:rPr lang="en-US" altLang="ja-JP" dirty="0"/>
              <a:t>	</a:t>
            </a:r>
          </a:p>
          <a:p>
            <a:pPr marL="742950" lvl="1" indent="-285750">
              <a:buClr>
                <a:srgbClr val="F36C37"/>
              </a:buClr>
              <a:buFont typeface="Wingdings" pitchFamily="2" charset="2"/>
              <a:buChar char="n"/>
            </a:pPr>
            <a:r>
              <a:rPr lang="ja-JP" altLang="en-US"/>
              <a:t>他社で実績のある</a:t>
            </a:r>
            <a:r>
              <a:rPr lang="en-US" altLang="ja-JP" dirty="0"/>
              <a:t>AI</a:t>
            </a:r>
            <a:r>
              <a:rPr lang="ja-JP" altLang="en-US"/>
              <a:t>だから、自社でもそのまま使えると思っていた</a:t>
            </a:r>
            <a:endParaRPr lang="en-US" altLang="ja-JP" dirty="0"/>
          </a:p>
          <a:p>
            <a:pPr marL="742950" lvl="1" indent="-285750">
              <a:buClr>
                <a:srgbClr val="F36C37"/>
              </a:buClr>
              <a:buFont typeface="Wingdings" pitchFamily="2" charset="2"/>
              <a:buChar char="n"/>
            </a:pPr>
            <a:r>
              <a:rPr kumimoji="1" lang="en-US" altLang="ja-JP" dirty="0"/>
              <a:t>AI </a:t>
            </a:r>
            <a:r>
              <a:rPr kumimoji="1" lang="ja-JP" altLang="en-US"/>
              <a:t>を使えば業務効率化ができ</a:t>
            </a:r>
            <a:r>
              <a:rPr kumimoji="1" lang="ja-JP" altLang="en-US" b="1">
                <a:solidFill>
                  <a:srgbClr val="F36C37"/>
                </a:solidFill>
              </a:rPr>
              <a:t>コスト削減</a:t>
            </a:r>
            <a:r>
              <a:rPr kumimoji="1" lang="ja-JP" altLang="en-US"/>
              <a:t>が見込める</a:t>
            </a:r>
          </a:p>
        </p:txBody>
      </p:sp>
      <p:sp>
        <p:nvSpPr>
          <p:cNvPr id="3" name="四角形: 角を丸くする 9">
            <a:extLst>
              <a:ext uri="{FF2B5EF4-FFF2-40B4-BE49-F238E27FC236}">
                <a16:creationId xmlns:a16="http://schemas.microsoft.com/office/drawing/2014/main" id="{9EF045E9-3F18-D3F9-1C48-5F0E964F6484}"/>
              </a:ext>
            </a:extLst>
          </p:cNvPr>
          <p:cNvSpPr/>
          <p:nvPr/>
        </p:nvSpPr>
        <p:spPr bwMode="auto">
          <a:xfrm>
            <a:off x="551393" y="1334128"/>
            <a:ext cx="10678772" cy="477017"/>
          </a:xfrm>
          <a:prstGeom prst="roundRect">
            <a:avLst>
              <a:gd name="adj" fmla="val 7423"/>
            </a:avLst>
          </a:prstGeom>
          <a:solidFill>
            <a:srgbClr val="FEEDE6"/>
          </a:solidFill>
          <a:ln w="19050" algn="ctr">
            <a:noFill/>
            <a:prstDash val="dash"/>
            <a:round/>
            <a:headEnd/>
            <a:tailEnd/>
          </a:ln>
          <a:effectLst/>
        </p:spPr>
        <p:txBody>
          <a:bodyPr wrap="none" lIns="180000" bIns="0" rtlCol="0" anchor="ctr"/>
          <a:lstStyle/>
          <a:p>
            <a:pPr marL="285750" indent="-285750">
              <a:buFont typeface="Wingdings" panose="05000000000000000000" pitchFamily="2" charset="2"/>
              <a:buChar char="n"/>
            </a:pPr>
            <a:r>
              <a:rPr kumimoji="1" lang="en-US" altLang="ja-JP" sz="2000" b="1" dirty="0">
                <a:solidFill>
                  <a:srgbClr val="F36C37"/>
                </a:solidFill>
                <a:latin typeface="+mj-ea"/>
                <a:ea typeface="+mj-ea"/>
              </a:rPr>
              <a:t>AI </a:t>
            </a:r>
            <a:r>
              <a:rPr kumimoji="1" lang="ja-JP" altLang="en-US" sz="2000" b="1">
                <a:solidFill>
                  <a:srgbClr val="F36C37"/>
                </a:solidFill>
                <a:latin typeface="+mj-ea"/>
                <a:ea typeface="+mj-ea"/>
              </a:rPr>
              <a:t>への誤認識</a:t>
            </a:r>
            <a:endParaRPr kumimoji="1" lang="en-US" altLang="ja-JP" sz="2000" b="1" dirty="0">
              <a:solidFill>
                <a:srgbClr val="F36C37"/>
              </a:solidFill>
              <a:latin typeface="+mj-ea"/>
              <a:ea typeface="+mj-ea"/>
            </a:endParaRPr>
          </a:p>
        </p:txBody>
      </p:sp>
      <p:sp>
        <p:nvSpPr>
          <p:cNvPr id="6" name="下矢印 5">
            <a:extLst>
              <a:ext uri="{FF2B5EF4-FFF2-40B4-BE49-F238E27FC236}">
                <a16:creationId xmlns:a16="http://schemas.microsoft.com/office/drawing/2014/main" id="{92BCB868-27C1-3912-92F6-72BC55901A69}"/>
              </a:ext>
            </a:extLst>
          </p:cNvPr>
          <p:cNvSpPr/>
          <p:nvPr/>
        </p:nvSpPr>
        <p:spPr>
          <a:xfrm>
            <a:off x="5212078" y="3429000"/>
            <a:ext cx="1767840" cy="333092"/>
          </a:xfrm>
          <a:prstGeom prst="downArrow">
            <a:avLst/>
          </a:prstGeom>
          <a:solidFill>
            <a:srgbClr val="F36C3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graphicFrame>
        <p:nvGraphicFramePr>
          <p:cNvPr id="13" name="表 12">
            <a:extLst>
              <a:ext uri="{FF2B5EF4-FFF2-40B4-BE49-F238E27FC236}">
                <a16:creationId xmlns:a16="http://schemas.microsoft.com/office/drawing/2014/main" id="{0A8BD744-E1D0-B7D6-DA91-A5FC3ADB99A8}"/>
              </a:ext>
            </a:extLst>
          </p:cNvPr>
          <p:cNvGraphicFramePr>
            <a:graphicFrameLocks noGrp="1"/>
          </p:cNvGraphicFramePr>
          <p:nvPr>
            <p:extLst>
              <p:ext uri="{D42A27DB-BD31-4B8C-83A1-F6EECF244321}">
                <p14:modId xmlns:p14="http://schemas.microsoft.com/office/powerpoint/2010/main" val="3872744926"/>
              </p:ext>
            </p:extLst>
          </p:nvPr>
        </p:nvGraphicFramePr>
        <p:xfrm>
          <a:off x="1354808" y="3909928"/>
          <a:ext cx="4741192" cy="2273856"/>
        </p:xfrm>
        <a:graphic>
          <a:graphicData uri="http://schemas.openxmlformats.org/drawingml/2006/table">
            <a:tbl>
              <a:tblPr firstRow="1">
                <a:tableStyleId>{5C22544A-7EE6-4342-B048-85BDC9FD1C3A}</a:tableStyleId>
              </a:tblPr>
              <a:tblGrid>
                <a:gridCol w="2215672">
                  <a:extLst>
                    <a:ext uri="{9D8B030D-6E8A-4147-A177-3AD203B41FA5}">
                      <a16:colId xmlns:a16="http://schemas.microsoft.com/office/drawing/2014/main" val="489812085"/>
                    </a:ext>
                  </a:extLst>
                </a:gridCol>
                <a:gridCol w="2525520">
                  <a:extLst>
                    <a:ext uri="{9D8B030D-6E8A-4147-A177-3AD203B41FA5}">
                      <a16:colId xmlns:a16="http://schemas.microsoft.com/office/drawing/2014/main" val="2708185579"/>
                    </a:ext>
                  </a:extLst>
                </a:gridCol>
              </a:tblGrid>
              <a:tr h="378976">
                <a:tc>
                  <a:txBody>
                    <a:bodyPr/>
                    <a:lstStyle/>
                    <a:p>
                      <a:pPr algn="l"/>
                      <a:r>
                        <a:rPr lang="ja-JP" altLang="en-US" sz="1100" b="1">
                          <a:solidFill>
                            <a:schemeClr val="bg1"/>
                          </a:solidFill>
                          <a:effectLst/>
                        </a:rPr>
                        <a:t>工程</a:t>
                      </a:r>
                      <a:endParaRPr lang="ja-JP" altLang="en-US" sz="2400" b="1">
                        <a:solidFill>
                          <a:schemeClr val="bg1"/>
                        </a:solidFill>
                        <a:effectLst/>
                      </a:endParaRPr>
                    </a:p>
                  </a:txBody>
                  <a:tcPr marL="95250" marR="95250" marT="95250" marB="95250" anchor="ctr">
                    <a:solidFill>
                      <a:schemeClr val="accent1">
                        <a:lumMod val="60000"/>
                        <a:lumOff val="40000"/>
                      </a:schemeClr>
                    </a:solidFill>
                  </a:tcPr>
                </a:tc>
                <a:tc>
                  <a:txBody>
                    <a:bodyPr/>
                    <a:lstStyle/>
                    <a:p>
                      <a:pPr algn="l"/>
                      <a:r>
                        <a:rPr lang="ja-JP" altLang="en-US" sz="1100" b="1">
                          <a:solidFill>
                            <a:schemeClr val="bg1"/>
                          </a:solidFill>
                          <a:effectLst/>
                        </a:rPr>
                        <a:t>費用相場</a:t>
                      </a:r>
                      <a:endParaRPr lang="ja-JP" altLang="en-US" sz="2400" b="1">
                        <a:solidFill>
                          <a:schemeClr val="bg1"/>
                        </a:solidFill>
                        <a:effectLst/>
                      </a:endParaRPr>
                    </a:p>
                  </a:txBody>
                  <a:tcPr marL="95250" marR="95250" marT="95250" marB="95250" anchor="ctr">
                    <a:solidFill>
                      <a:schemeClr val="accent1">
                        <a:lumMod val="60000"/>
                        <a:lumOff val="40000"/>
                      </a:schemeClr>
                    </a:solidFill>
                  </a:tcPr>
                </a:tc>
                <a:extLst>
                  <a:ext uri="{0D108BD9-81ED-4DB2-BD59-A6C34878D82A}">
                    <a16:rowId xmlns:a16="http://schemas.microsoft.com/office/drawing/2014/main" val="3311093048"/>
                  </a:ext>
                </a:extLst>
              </a:tr>
              <a:tr h="378976">
                <a:tc>
                  <a:txBody>
                    <a:bodyPr/>
                    <a:lstStyle/>
                    <a:p>
                      <a:pPr algn="l"/>
                      <a:r>
                        <a:rPr lang="ja-JP" altLang="en-US" sz="1200" b="1">
                          <a:solidFill>
                            <a:srgbClr val="F36C37"/>
                          </a:solidFill>
                          <a:effectLst/>
                        </a:rPr>
                        <a:t>要件定義・コンサルティング</a:t>
                      </a:r>
                      <a:endParaRPr lang="ja-JP" altLang="en-US" sz="2800" b="1">
                        <a:solidFill>
                          <a:srgbClr val="F36C37"/>
                        </a:solidFill>
                        <a:effectLst/>
                      </a:endParaRPr>
                    </a:p>
                  </a:txBody>
                  <a:tcPr marL="95250" marR="95250" marT="95250" marB="95250" anchor="ctr"/>
                </a:tc>
                <a:tc>
                  <a:txBody>
                    <a:bodyPr/>
                    <a:lstStyle/>
                    <a:p>
                      <a:pPr algn="l"/>
                      <a:r>
                        <a:rPr lang="en-US" altLang="ja-JP" sz="1200" b="1" dirty="0">
                          <a:solidFill>
                            <a:srgbClr val="F36C37"/>
                          </a:solidFill>
                          <a:effectLst/>
                        </a:rPr>
                        <a:t>40</a:t>
                      </a:r>
                      <a:r>
                        <a:rPr lang="ja-JP" altLang="en-US" sz="1200" b="1">
                          <a:solidFill>
                            <a:srgbClr val="F36C37"/>
                          </a:solidFill>
                          <a:effectLst/>
                        </a:rPr>
                        <a:t>万円～</a:t>
                      </a:r>
                      <a:r>
                        <a:rPr lang="en-US" altLang="ja-JP" sz="1200" b="1" dirty="0">
                          <a:solidFill>
                            <a:srgbClr val="F36C37"/>
                          </a:solidFill>
                          <a:effectLst/>
                        </a:rPr>
                        <a:t>200</a:t>
                      </a:r>
                      <a:r>
                        <a:rPr lang="ja-JP" altLang="en-US" sz="1200" b="1">
                          <a:solidFill>
                            <a:srgbClr val="F36C37"/>
                          </a:solidFill>
                          <a:effectLst/>
                        </a:rPr>
                        <a:t>万円程度</a:t>
                      </a:r>
                      <a:endParaRPr lang="ja-JP" altLang="en-US" sz="2800" b="1">
                        <a:solidFill>
                          <a:srgbClr val="F36C37"/>
                        </a:solidFill>
                        <a:effectLst/>
                      </a:endParaRPr>
                    </a:p>
                  </a:txBody>
                  <a:tcPr marL="95250" marR="95250" marT="95250" marB="95250" anchor="ctr"/>
                </a:tc>
                <a:extLst>
                  <a:ext uri="{0D108BD9-81ED-4DB2-BD59-A6C34878D82A}">
                    <a16:rowId xmlns:a16="http://schemas.microsoft.com/office/drawing/2014/main" val="3692963324"/>
                  </a:ext>
                </a:extLst>
              </a:tr>
              <a:tr h="378976">
                <a:tc>
                  <a:txBody>
                    <a:bodyPr/>
                    <a:lstStyle/>
                    <a:p>
                      <a:pPr algn="l"/>
                      <a:r>
                        <a:rPr lang="en-US" sz="1200" b="1" dirty="0">
                          <a:solidFill>
                            <a:srgbClr val="F36C37"/>
                          </a:solidFill>
                          <a:effectLst/>
                        </a:rPr>
                        <a:t>AI</a:t>
                      </a:r>
                      <a:r>
                        <a:rPr lang="ja-JP" altLang="en-US" sz="1200" b="1">
                          <a:solidFill>
                            <a:srgbClr val="F36C37"/>
                          </a:solidFill>
                          <a:effectLst/>
                        </a:rPr>
                        <a:t>化の可能性検証</a:t>
                      </a:r>
                      <a:endParaRPr lang="ja-JP" altLang="en-US" sz="2800" b="1">
                        <a:solidFill>
                          <a:srgbClr val="F36C37"/>
                        </a:solidFill>
                        <a:effectLst/>
                      </a:endParaRPr>
                    </a:p>
                  </a:txBody>
                  <a:tcPr marL="95250" marR="95250" marT="95250" marB="95250" anchor="ctr"/>
                </a:tc>
                <a:tc>
                  <a:txBody>
                    <a:bodyPr/>
                    <a:lstStyle/>
                    <a:p>
                      <a:pPr algn="l"/>
                      <a:r>
                        <a:rPr lang="en-US" altLang="ja-JP" sz="1200" b="1" dirty="0">
                          <a:solidFill>
                            <a:srgbClr val="F36C37"/>
                          </a:solidFill>
                          <a:effectLst/>
                        </a:rPr>
                        <a:t>40</a:t>
                      </a:r>
                      <a:r>
                        <a:rPr lang="ja-JP" altLang="en-US" sz="1200" b="1">
                          <a:solidFill>
                            <a:srgbClr val="F36C37"/>
                          </a:solidFill>
                          <a:effectLst/>
                        </a:rPr>
                        <a:t>万円～</a:t>
                      </a:r>
                      <a:r>
                        <a:rPr lang="en-US" altLang="ja-JP" sz="1200" b="1" dirty="0">
                          <a:solidFill>
                            <a:srgbClr val="F36C37"/>
                          </a:solidFill>
                          <a:effectLst/>
                        </a:rPr>
                        <a:t>100</a:t>
                      </a:r>
                      <a:r>
                        <a:rPr lang="ja-JP" altLang="en-US" sz="1200" b="1">
                          <a:solidFill>
                            <a:srgbClr val="F36C37"/>
                          </a:solidFill>
                          <a:effectLst/>
                        </a:rPr>
                        <a:t>万円程度</a:t>
                      </a:r>
                      <a:endParaRPr lang="ja-JP" altLang="en-US" sz="2800" b="1">
                        <a:solidFill>
                          <a:srgbClr val="F36C37"/>
                        </a:solidFill>
                        <a:effectLst/>
                      </a:endParaRPr>
                    </a:p>
                  </a:txBody>
                  <a:tcPr marL="95250" marR="95250" marT="95250" marB="95250" anchor="ctr"/>
                </a:tc>
                <a:extLst>
                  <a:ext uri="{0D108BD9-81ED-4DB2-BD59-A6C34878D82A}">
                    <a16:rowId xmlns:a16="http://schemas.microsoft.com/office/drawing/2014/main" val="1685189667"/>
                  </a:ext>
                </a:extLst>
              </a:tr>
              <a:tr h="378976">
                <a:tc>
                  <a:txBody>
                    <a:bodyPr/>
                    <a:lstStyle/>
                    <a:p>
                      <a:pPr algn="l"/>
                      <a:r>
                        <a:rPr lang="en-US" sz="1200" b="1" dirty="0">
                          <a:solidFill>
                            <a:srgbClr val="F36C37"/>
                          </a:solidFill>
                          <a:effectLst/>
                        </a:rPr>
                        <a:t>PoC</a:t>
                      </a:r>
                      <a:endParaRPr lang="en-US" sz="2800" b="1" dirty="0">
                        <a:solidFill>
                          <a:srgbClr val="F36C37"/>
                        </a:solidFill>
                        <a:effectLst/>
                      </a:endParaRPr>
                    </a:p>
                  </a:txBody>
                  <a:tcPr marL="95250" marR="95250" marT="95250" marB="95250" anchor="ctr"/>
                </a:tc>
                <a:tc>
                  <a:txBody>
                    <a:bodyPr/>
                    <a:lstStyle/>
                    <a:p>
                      <a:pPr algn="l"/>
                      <a:r>
                        <a:rPr lang="en-US" altLang="ja-JP" sz="1200" b="1" dirty="0">
                          <a:solidFill>
                            <a:srgbClr val="F36C37"/>
                          </a:solidFill>
                          <a:effectLst/>
                        </a:rPr>
                        <a:t>100</a:t>
                      </a:r>
                      <a:r>
                        <a:rPr lang="ja-JP" altLang="en-US" sz="1200" b="1">
                          <a:solidFill>
                            <a:srgbClr val="F36C37"/>
                          </a:solidFill>
                          <a:effectLst/>
                        </a:rPr>
                        <a:t>万円～数百万円程度</a:t>
                      </a:r>
                      <a:endParaRPr lang="ja-JP" altLang="en-US" sz="2800" b="1">
                        <a:solidFill>
                          <a:srgbClr val="F36C37"/>
                        </a:solidFill>
                        <a:effectLst/>
                      </a:endParaRPr>
                    </a:p>
                  </a:txBody>
                  <a:tcPr marL="95250" marR="95250" marT="95250" marB="95250" anchor="ctr"/>
                </a:tc>
                <a:extLst>
                  <a:ext uri="{0D108BD9-81ED-4DB2-BD59-A6C34878D82A}">
                    <a16:rowId xmlns:a16="http://schemas.microsoft.com/office/drawing/2014/main" val="2033944386"/>
                  </a:ext>
                </a:extLst>
              </a:tr>
              <a:tr h="378976">
                <a:tc>
                  <a:txBody>
                    <a:bodyPr/>
                    <a:lstStyle/>
                    <a:p>
                      <a:pPr algn="l"/>
                      <a:r>
                        <a:rPr lang="en-US" sz="1200" b="1" dirty="0">
                          <a:solidFill>
                            <a:srgbClr val="F36C37"/>
                          </a:solidFill>
                          <a:effectLst/>
                        </a:rPr>
                        <a:t>AI</a:t>
                      </a:r>
                      <a:r>
                        <a:rPr lang="ja-JP" altLang="en-US" sz="1200" b="1">
                          <a:solidFill>
                            <a:srgbClr val="F36C37"/>
                          </a:solidFill>
                          <a:effectLst/>
                        </a:rPr>
                        <a:t>モデル開発</a:t>
                      </a:r>
                      <a:endParaRPr lang="ja-JP" altLang="en-US" sz="2800" b="1">
                        <a:solidFill>
                          <a:srgbClr val="F36C37"/>
                        </a:solidFill>
                        <a:effectLst/>
                      </a:endParaRPr>
                    </a:p>
                  </a:txBody>
                  <a:tcPr marL="95250" marR="95250" marT="95250" marB="95250" anchor="ctr"/>
                </a:tc>
                <a:tc>
                  <a:txBody>
                    <a:bodyPr/>
                    <a:lstStyle/>
                    <a:p>
                      <a:pPr algn="l"/>
                      <a:r>
                        <a:rPr lang="ja-JP" altLang="en-US" sz="1200" b="1">
                          <a:solidFill>
                            <a:srgbClr val="F36C37"/>
                          </a:solidFill>
                          <a:effectLst/>
                        </a:rPr>
                        <a:t>月額</a:t>
                      </a:r>
                      <a:r>
                        <a:rPr lang="en-US" altLang="ja-JP" sz="1200" b="1" dirty="0">
                          <a:solidFill>
                            <a:srgbClr val="F36C37"/>
                          </a:solidFill>
                          <a:effectLst/>
                        </a:rPr>
                        <a:t>80</a:t>
                      </a:r>
                      <a:r>
                        <a:rPr lang="ja-JP" altLang="en-US" sz="1200" b="1">
                          <a:solidFill>
                            <a:srgbClr val="F36C37"/>
                          </a:solidFill>
                          <a:effectLst/>
                        </a:rPr>
                        <a:t>万円～</a:t>
                      </a:r>
                      <a:r>
                        <a:rPr lang="en-US" altLang="ja-JP" sz="1200" b="1" dirty="0">
                          <a:solidFill>
                            <a:srgbClr val="F36C37"/>
                          </a:solidFill>
                          <a:effectLst/>
                        </a:rPr>
                        <a:t>300</a:t>
                      </a:r>
                      <a:r>
                        <a:rPr lang="ja-JP" altLang="en-US" sz="1200" b="1">
                          <a:solidFill>
                            <a:srgbClr val="F36C37"/>
                          </a:solidFill>
                          <a:effectLst/>
                        </a:rPr>
                        <a:t>万円程度</a:t>
                      </a:r>
                      <a:r>
                        <a:rPr lang="en-US" altLang="ja-JP" sz="1200" b="1" dirty="0">
                          <a:solidFill>
                            <a:srgbClr val="F36C37"/>
                          </a:solidFill>
                          <a:effectLst/>
                        </a:rPr>
                        <a:t>×</a:t>
                      </a:r>
                      <a:r>
                        <a:rPr lang="ja-JP" altLang="en-US" sz="1200" b="1">
                          <a:solidFill>
                            <a:srgbClr val="F36C37"/>
                          </a:solidFill>
                          <a:effectLst/>
                        </a:rPr>
                        <a:t>人月</a:t>
                      </a:r>
                      <a:endParaRPr lang="ja-JP" altLang="en-US" sz="2800" b="1">
                        <a:solidFill>
                          <a:srgbClr val="F36C37"/>
                        </a:solidFill>
                        <a:effectLst/>
                      </a:endParaRPr>
                    </a:p>
                  </a:txBody>
                  <a:tcPr marL="95250" marR="95250" marT="95250" marB="95250" anchor="ctr"/>
                </a:tc>
                <a:extLst>
                  <a:ext uri="{0D108BD9-81ED-4DB2-BD59-A6C34878D82A}">
                    <a16:rowId xmlns:a16="http://schemas.microsoft.com/office/drawing/2014/main" val="4065076961"/>
                  </a:ext>
                </a:extLst>
              </a:tr>
              <a:tr h="378976">
                <a:tc>
                  <a:txBody>
                    <a:bodyPr/>
                    <a:lstStyle/>
                    <a:p>
                      <a:pPr algn="l"/>
                      <a:r>
                        <a:rPr lang="en-US" sz="1200" b="1" dirty="0">
                          <a:solidFill>
                            <a:srgbClr val="F36C37"/>
                          </a:solidFill>
                          <a:effectLst/>
                        </a:rPr>
                        <a:t>AI</a:t>
                      </a:r>
                      <a:r>
                        <a:rPr lang="ja-JP" altLang="en-US" sz="1200" b="1">
                          <a:solidFill>
                            <a:srgbClr val="F36C37"/>
                          </a:solidFill>
                          <a:effectLst/>
                        </a:rPr>
                        <a:t>システム開発</a:t>
                      </a:r>
                      <a:endParaRPr lang="ja-JP" altLang="en-US" sz="2800" b="1">
                        <a:solidFill>
                          <a:srgbClr val="F36C37"/>
                        </a:solidFill>
                        <a:effectLst/>
                      </a:endParaRPr>
                    </a:p>
                  </a:txBody>
                  <a:tcPr marL="95250" marR="95250" marT="95250" marB="95250" anchor="ctr"/>
                </a:tc>
                <a:tc>
                  <a:txBody>
                    <a:bodyPr/>
                    <a:lstStyle/>
                    <a:p>
                      <a:pPr algn="l"/>
                      <a:r>
                        <a:rPr lang="ja-JP" altLang="en-US" sz="1200" b="1">
                          <a:solidFill>
                            <a:srgbClr val="F36C37"/>
                          </a:solidFill>
                          <a:effectLst/>
                        </a:rPr>
                        <a:t>月額</a:t>
                      </a:r>
                      <a:r>
                        <a:rPr lang="en-US" altLang="ja-JP" sz="1200" b="1" dirty="0">
                          <a:solidFill>
                            <a:srgbClr val="F36C37"/>
                          </a:solidFill>
                          <a:effectLst/>
                        </a:rPr>
                        <a:t>60</a:t>
                      </a:r>
                      <a:r>
                        <a:rPr lang="ja-JP" altLang="en-US" sz="1200" b="1">
                          <a:solidFill>
                            <a:srgbClr val="F36C37"/>
                          </a:solidFill>
                          <a:effectLst/>
                        </a:rPr>
                        <a:t>万円～</a:t>
                      </a:r>
                      <a:r>
                        <a:rPr lang="en-US" altLang="ja-JP" sz="1200" b="1" dirty="0">
                          <a:solidFill>
                            <a:srgbClr val="F36C37"/>
                          </a:solidFill>
                          <a:effectLst/>
                        </a:rPr>
                        <a:t>200</a:t>
                      </a:r>
                      <a:r>
                        <a:rPr lang="ja-JP" altLang="en-US" sz="1200" b="1">
                          <a:solidFill>
                            <a:srgbClr val="F36C37"/>
                          </a:solidFill>
                          <a:effectLst/>
                        </a:rPr>
                        <a:t>万円程度</a:t>
                      </a:r>
                      <a:r>
                        <a:rPr lang="en-US" altLang="ja-JP" sz="1200" b="1" dirty="0">
                          <a:solidFill>
                            <a:srgbClr val="F36C37"/>
                          </a:solidFill>
                          <a:effectLst/>
                        </a:rPr>
                        <a:t>×</a:t>
                      </a:r>
                      <a:r>
                        <a:rPr lang="ja-JP" altLang="en-US" sz="1200" b="1">
                          <a:solidFill>
                            <a:srgbClr val="F36C37"/>
                          </a:solidFill>
                          <a:effectLst/>
                        </a:rPr>
                        <a:t>人月</a:t>
                      </a:r>
                      <a:endParaRPr lang="ja-JP" altLang="en-US" sz="2800" b="1">
                        <a:solidFill>
                          <a:srgbClr val="F36C37"/>
                        </a:solidFill>
                        <a:effectLst/>
                      </a:endParaRPr>
                    </a:p>
                  </a:txBody>
                  <a:tcPr marL="95250" marR="95250" marT="95250" marB="95250" anchor="ctr"/>
                </a:tc>
                <a:extLst>
                  <a:ext uri="{0D108BD9-81ED-4DB2-BD59-A6C34878D82A}">
                    <a16:rowId xmlns:a16="http://schemas.microsoft.com/office/drawing/2014/main" val="1688942775"/>
                  </a:ext>
                </a:extLst>
              </a:tr>
            </a:tbl>
          </a:graphicData>
        </a:graphic>
      </p:graphicFrame>
      <p:pic>
        <p:nvPicPr>
          <p:cNvPr id="15" name="図 14" descr="グラフィカル ユーザー インターフェイス, ダイアグラム, アプリケーション&#10;&#10;自動的に生成された説明">
            <a:extLst>
              <a:ext uri="{FF2B5EF4-FFF2-40B4-BE49-F238E27FC236}">
                <a16:creationId xmlns:a16="http://schemas.microsoft.com/office/drawing/2014/main" id="{F2794613-CC5C-CFD8-A5EB-B4F3909C9D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65299" y="4073649"/>
            <a:ext cx="2289545" cy="2298130"/>
          </a:xfrm>
          <a:prstGeom prst="rect">
            <a:avLst/>
          </a:prstGeom>
        </p:spPr>
      </p:pic>
      <p:sp>
        <p:nvSpPr>
          <p:cNvPr id="14" name="テキスト ボックス 13">
            <a:extLst>
              <a:ext uri="{FF2B5EF4-FFF2-40B4-BE49-F238E27FC236}">
                <a16:creationId xmlns:a16="http://schemas.microsoft.com/office/drawing/2014/main" id="{FD957EBD-FA27-E86E-02C9-693EADA9DB21}"/>
              </a:ext>
            </a:extLst>
          </p:cNvPr>
          <p:cNvSpPr txBox="1"/>
          <p:nvPr/>
        </p:nvSpPr>
        <p:spPr>
          <a:xfrm>
            <a:off x="6195622" y="4754468"/>
            <a:ext cx="3982180" cy="584775"/>
          </a:xfrm>
          <a:prstGeom prst="rect">
            <a:avLst/>
          </a:prstGeom>
          <a:solidFill>
            <a:schemeClr val="bg1">
              <a:alpha val="69149"/>
            </a:schemeClr>
          </a:solidFill>
        </p:spPr>
        <p:txBody>
          <a:bodyPr wrap="none" rtlCol="0">
            <a:spAutoFit/>
          </a:bodyPr>
          <a:lstStyle/>
          <a:p>
            <a:pPr algn="ctr" defTabSz="914400" fontAlgn="base">
              <a:spcBef>
                <a:spcPct val="0"/>
              </a:spcBef>
              <a:spcAft>
                <a:spcPct val="0"/>
              </a:spcAft>
            </a:pPr>
            <a:r>
              <a:rPr kumimoji="1" lang="ja-JP" altLang="en-US" sz="1600" b="1">
                <a:solidFill>
                  <a:srgbClr val="F36C37"/>
                </a:solidFill>
                <a:latin typeface="+mn-ea"/>
              </a:rPr>
              <a:t>一般的な</a:t>
            </a:r>
            <a:r>
              <a:rPr kumimoji="1" lang="en-US" altLang="ja-JP" sz="1600" b="1" dirty="0">
                <a:solidFill>
                  <a:srgbClr val="F36C37"/>
                </a:solidFill>
                <a:latin typeface="+mn-ea"/>
              </a:rPr>
              <a:t> AI </a:t>
            </a:r>
            <a:r>
              <a:rPr kumimoji="1" lang="ja-JP" altLang="en-US" sz="1600" b="1">
                <a:solidFill>
                  <a:srgbClr val="F36C37"/>
                </a:solidFill>
                <a:latin typeface="+mn-ea"/>
              </a:rPr>
              <a:t>は大半が特化型</a:t>
            </a:r>
            <a:r>
              <a:rPr kumimoji="1" lang="en-US" altLang="ja-JP" sz="1600" b="1" dirty="0">
                <a:solidFill>
                  <a:srgbClr val="F36C37"/>
                </a:solidFill>
                <a:latin typeface="+mn-ea"/>
              </a:rPr>
              <a:t>AI </a:t>
            </a:r>
            <a:r>
              <a:rPr kumimoji="1" lang="ja-JP" altLang="en-US" sz="1600" b="1">
                <a:solidFill>
                  <a:srgbClr val="F36C37"/>
                </a:solidFill>
                <a:latin typeface="+mn-ea"/>
              </a:rPr>
              <a:t>であり、</a:t>
            </a:r>
            <a:endParaRPr kumimoji="1" lang="en-US" altLang="ja-JP" sz="1600" b="1" dirty="0">
              <a:solidFill>
                <a:srgbClr val="F36C37"/>
              </a:solidFill>
              <a:latin typeface="+mn-ea"/>
            </a:endParaRPr>
          </a:p>
          <a:p>
            <a:pPr algn="ctr" defTabSz="914400" fontAlgn="base">
              <a:spcBef>
                <a:spcPct val="0"/>
              </a:spcBef>
              <a:spcAft>
                <a:spcPct val="0"/>
              </a:spcAft>
            </a:pPr>
            <a:r>
              <a:rPr kumimoji="1" lang="ja-JP" altLang="en-US" sz="1600" b="1">
                <a:solidFill>
                  <a:srgbClr val="F36C37"/>
                </a:solidFill>
                <a:latin typeface="+mn-ea"/>
              </a:rPr>
              <a:t>開発や導入には多額のコストが掛かる</a:t>
            </a:r>
            <a:endParaRPr kumimoji="1" lang="en-US" altLang="ja-JP" sz="1600" b="1" dirty="0">
              <a:solidFill>
                <a:srgbClr val="F36C37"/>
              </a:solidFill>
              <a:latin typeface="+mn-ea"/>
            </a:endParaRPr>
          </a:p>
        </p:txBody>
      </p:sp>
      <p:sp>
        <p:nvSpPr>
          <p:cNvPr id="5" name="スライド番号プレースホルダー 2">
            <a:extLst>
              <a:ext uri="{FF2B5EF4-FFF2-40B4-BE49-F238E27FC236}">
                <a16:creationId xmlns:a16="http://schemas.microsoft.com/office/drawing/2014/main" id="{4E52F55A-53F7-D619-45F9-69B1929FF970}"/>
              </a:ext>
            </a:extLst>
          </p:cNvPr>
          <p:cNvSpPr>
            <a:spLocks noGrp="1"/>
          </p:cNvSpPr>
          <p:nvPr>
            <p:ph type="sldNum" sz="quarter" idx="10"/>
          </p:nvPr>
        </p:nvSpPr>
        <p:spPr>
          <a:xfrm>
            <a:off x="9265299" y="6465214"/>
            <a:ext cx="2743200" cy="204403"/>
          </a:xfrm>
        </p:spPr>
        <p:txBody>
          <a:bodyPr/>
          <a:lstStyle/>
          <a:p>
            <a:fld id="{5D750650-B10A-47BF-93C2-E1678438B37A}" type="slidenum">
              <a:rPr lang="en-US" altLang="ja-JP" smtClean="0"/>
              <a:pPr/>
              <a:t>26</a:t>
            </a:fld>
            <a:endParaRPr lang="en-US" altLang="ja-JP" dirty="0"/>
          </a:p>
        </p:txBody>
      </p:sp>
    </p:spTree>
    <p:extLst>
      <p:ext uri="{BB962C8B-B14F-4D97-AF65-F5344CB8AC3E}">
        <p14:creationId xmlns:p14="http://schemas.microsoft.com/office/powerpoint/2010/main" val="48627119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kumimoji="1" lang="en-US" altLang="ja-JP" dirty="0"/>
              <a:t>4-7-6.</a:t>
            </a:r>
            <a:r>
              <a:rPr kumimoji="1" lang="ja-JP" altLang="en-US" dirty="0"/>
              <a:t>プログラ</a:t>
            </a:r>
            <a:r>
              <a:rPr lang="ja-JP" altLang="en-US" dirty="0"/>
              <a:t>ムのダイジェスト</a:t>
            </a:r>
            <a:endParaRPr kumimoji="1" lang="ja-JP" altLang="en-US" dirty="0"/>
          </a:p>
        </p:txBody>
      </p:sp>
      <p:sp>
        <p:nvSpPr>
          <p:cNvPr id="5" name="スライド番号プレースホルダー 4">
            <a:extLst>
              <a:ext uri="{FF2B5EF4-FFF2-40B4-BE49-F238E27FC236}">
                <a16:creationId xmlns:a16="http://schemas.microsoft.com/office/drawing/2014/main" id="{C905B90A-465B-402F-BC68-6932C2B00E04}"/>
              </a:ext>
            </a:extLst>
          </p:cNvPr>
          <p:cNvSpPr>
            <a:spLocks noGrp="1"/>
          </p:cNvSpPr>
          <p:nvPr>
            <p:ph type="sldNum" sz="quarter" idx="10"/>
          </p:nvPr>
        </p:nvSpPr>
        <p:spPr/>
        <p:txBody>
          <a:bodyPr/>
          <a:lstStyle/>
          <a:p>
            <a:fld id="{5D750650-B10A-47BF-93C2-E1678438B37A}" type="slidenum">
              <a:rPr kumimoji="1" lang="ja-JP" altLang="en-US" smtClean="0"/>
              <a:pPr/>
              <a:t>260</a:t>
            </a:fld>
            <a:endParaRPr kumimoji="1" lang="ja-JP" altLang="en-US"/>
          </a:p>
        </p:txBody>
      </p:sp>
      <p:sp>
        <p:nvSpPr>
          <p:cNvPr id="12" name="正方形/長方形 11">
            <a:extLst>
              <a:ext uri="{FF2B5EF4-FFF2-40B4-BE49-F238E27FC236}">
                <a16:creationId xmlns:a16="http://schemas.microsoft.com/office/drawing/2014/main" id="{62062C14-5D7C-4D79-8CF4-E782502C7964}"/>
              </a:ext>
            </a:extLst>
          </p:cNvPr>
          <p:cNvSpPr/>
          <p:nvPr/>
        </p:nvSpPr>
        <p:spPr bwMode="auto">
          <a:xfrm>
            <a:off x="766763" y="961535"/>
            <a:ext cx="10658473" cy="5439248"/>
          </a:xfrm>
          <a:prstGeom prst="rect">
            <a:avLst/>
          </a:prstGeom>
          <a:solidFill>
            <a:srgbClr val="ECECEC"/>
          </a:solidFill>
          <a:ln w="12700">
            <a:noFill/>
          </a:ln>
          <a:effectLst/>
        </p:spPr>
        <p:style>
          <a:lnRef idx="1">
            <a:schemeClr val="accent1"/>
          </a:lnRef>
          <a:fillRef idx="2">
            <a:schemeClr val="accent1"/>
          </a:fillRef>
          <a:effectRef idx="1">
            <a:schemeClr val="accent1"/>
          </a:effectRef>
          <a:fontRef idx="minor">
            <a:schemeClr val="dk1"/>
          </a:fontRef>
        </p:style>
        <p:txBody>
          <a:bodyPr vert="horz" wrap="square" lIns="84406" tIns="42203" rIns="84406" bIns="42203" numCol="1" rtlCol="0" anchor="t" anchorCtr="0" compatLnSpc="1">
            <a:prstTxWarp prst="textNoShape">
              <a:avLst/>
            </a:prstTxWarp>
            <a:normAutofit/>
          </a:bodyPr>
          <a:lstStyle/>
          <a:p>
            <a:r>
              <a:rPr lang="en-US" altLang="ja-JP" sz="1400" b="0" dirty="0">
                <a:solidFill>
                  <a:srgbClr val="008000"/>
                </a:solidFill>
                <a:effectLst/>
                <a:latin typeface="+mn-ea"/>
              </a:rPr>
              <a:t># </a:t>
            </a:r>
            <a:r>
              <a:rPr lang="ja-JP" altLang="en-US" sz="1400" b="0" dirty="0">
                <a:solidFill>
                  <a:srgbClr val="008000"/>
                </a:solidFill>
                <a:effectLst/>
                <a:latin typeface="+mn-ea"/>
              </a:rPr>
              <a:t>ライブラリのインポート</a:t>
            </a:r>
            <a:endParaRPr lang="ja-JP" altLang="en-US" sz="1400" b="0" dirty="0">
              <a:solidFill>
                <a:srgbClr val="000000"/>
              </a:solidFill>
              <a:effectLst/>
              <a:latin typeface="+mn-ea"/>
            </a:endParaRPr>
          </a:p>
          <a:p>
            <a:r>
              <a:rPr lang="en-US" altLang="ja-JP" sz="1400" b="0" dirty="0">
                <a:solidFill>
                  <a:srgbClr val="AF00DB"/>
                </a:solidFill>
                <a:effectLst/>
                <a:latin typeface="+mn-ea"/>
              </a:rPr>
              <a:t>import</a:t>
            </a:r>
            <a:r>
              <a:rPr lang="en-US" altLang="ja-JP" sz="1400" b="0" dirty="0">
                <a:solidFill>
                  <a:srgbClr val="000000"/>
                </a:solidFill>
                <a:effectLst/>
                <a:latin typeface="+mn-ea"/>
              </a:rPr>
              <a:t> numpy </a:t>
            </a:r>
            <a:r>
              <a:rPr lang="en-US" altLang="ja-JP" sz="1400" b="0" dirty="0">
                <a:solidFill>
                  <a:srgbClr val="AF00DB"/>
                </a:solidFill>
                <a:effectLst/>
                <a:latin typeface="+mn-ea"/>
              </a:rPr>
              <a:t>as</a:t>
            </a:r>
            <a:r>
              <a:rPr lang="en-US" altLang="ja-JP" sz="1400" b="0" dirty="0">
                <a:solidFill>
                  <a:srgbClr val="000000"/>
                </a:solidFill>
                <a:effectLst/>
                <a:latin typeface="+mn-ea"/>
              </a:rPr>
              <a:t> np</a:t>
            </a:r>
          </a:p>
          <a:p>
            <a:r>
              <a:rPr lang="en-US" altLang="ja-JP" sz="1400" b="0" dirty="0">
                <a:solidFill>
                  <a:srgbClr val="AF00DB"/>
                </a:solidFill>
                <a:effectLst/>
                <a:latin typeface="+mn-ea"/>
              </a:rPr>
              <a:t>import</a:t>
            </a:r>
            <a:r>
              <a:rPr lang="en-US" altLang="ja-JP" sz="1400" b="0" dirty="0">
                <a:solidFill>
                  <a:srgbClr val="000000"/>
                </a:solidFill>
                <a:effectLst/>
                <a:latin typeface="+mn-ea"/>
              </a:rPr>
              <a:t> pandas </a:t>
            </a:r>
            <a:r>
              <a:rPr lang="en-US" altLang="ja-JP" sz="1400" b="0" dirty="0">
                <a:solidFill>
                  <a:srgbClr val="AF00DB"/>
                </a:solidFill>
                <a:effectLst/>
                <a:latin typeface="+mn-ea"/>
              </a:rPr>
              <a:t>as</a:t>
            </a:r>
            <a:r>
              <a:rPr lang="en-US" altLang="ja-JP" sz="1400" b="0" dirty="0">
                <a:solidFill>
                  <a:srgbClr val="000000"/>
                </a:solidFill>
                <a:effectLst/>
                <a:latin typeface="+mn-ea"/>
              </a:rPr>
              <a:t> pd</a:t>
            </a:r>
          </a:p>
          <a:p>
            <a:r>
              <a:rPr lang="en-US" altLang="ja-JP" sz="1400" b="0" dirty="0">
                <a:solidFill>
                  <a:srgbClr val="AF00DB"/>
                </a:solidFill>
                <a:effectLst/>
                <a:latin typeface="+mn-ea"/>
              </a:rPr>
              <a:t>from</a:t>
            </a:r>
            <a:r>
              <a:rPr lang="en-US" altLang="ja-JP" sz="1400" b="0" dirty="0">
                <a:solidFill>
                  <a:srgbClr val="000000"/>
                </a:solidFill>
                <a:effectLst/>
                <a:latin typeface="+mn-ea"/>
              </a:rPr>
              <a:t> sklearn.ensemble </a:t>
            </a:r>
            <a:r>
              <a:rPr lang="en-US" altLang="ja-JP" sz="1400" b="0" dirty="0">
                <a:solidFill>
                  <a:srgbClr val="AF00DB"/>
                </a:solidFill>
                <a:effectLst/>
                <a:latin typeface="+mn-ea"/>
              </a:rPr>
              <a:t>import</a:t>
            </a:r>
            <a:r>
              <a:rPr lang="en-US" altLang="ja-JP" sz="1400" b="0" dirty="0">
                <a:solidFill>
                  <a:srgbClr val="000000"/>
                </a:solidFill>
                <a:effectLst/>
                <a:latin typeface="+mn-ea"/>
              </a:rPr>
              <a:t> RandomForestRegressor</a:t>
            </a:r>
          </a:p>
          <a:p>
            <a:r>
              <a:rPr lang="en-US" altLang="ja-JP" sz="1400" b="0" dirty="0">
                <a:solidFill>
                  <a:srgbClr val="AF00DB"/>
                </a:solidFill>
                <a:effectLst/>
                <a:latin typeface="+mn-ea"/>
              </a:rPr>
              <a:t>from</a:t>
            </a:r>
            <a:r>
              <a:rPr lang="en-US" altLang="ja-JP" sz="1400" b="0" dirty="0">
                <a:solidFill>
                  <a:srgbClr val="000000"/>
                </a:solidFill>
                <a:effectLst/>
                <a:latin typeface="+mn-ea"/>
              </a:rPr>
              <a:t> sklearn.model_selection </a:t>
            </a:r>
            <a:r>
              <a:rPr lang="en-US" altLang="ja-JP" sz="1400" b="0" dirty="0">
                <a:solidFill>
                  <a:srgbClr val="AF00DB"/>
                </a:solidFill>
                <a:effectLst/>
                <a:latin typeface="+mn-ea"/>
              </a:rPr>
              <a:t>import</a:t>
            </a:r>
            <a:r>
              <a:rPr lang="en-US" altLang="ja-JP" sz="1400" b="0" dirty="0">
                <a:solidFill>
                  <a:srgbClr val="000000"/>
                </a:solidFill>
                <a:effectLst/>
                <a:latin typeface="+mn-ea"/>
              </a:rPr>
              <a:t> train_test_split</a:t>
            </a:r>
          </a:p>
          <a:p>
            <a:r>
              <a:rPr lang="en-US" altLang="ja-JP" sz="1400" b="0" dirty="0">
                <a:solidFill>
                  <a:srgbClr val="008000"/>
                </a:solidFill>
                <a:effectLst/>
                <a:latin typeface="+mn-ea"/>
              </a:rPr>
              <a:t># </a:t>
            </a:r>
            <a:r>
              <a:rPr lang="ja-JP" altLang="en-US" sz="1400" b="0" dirty="0">
                <a:solidFill>
                  <a:srgbClr val="008000"/>
                </a:solidFill>
                <a:effectLst/>
                <a:latin typeface="+mn-ea"/>
              </a:rPr>
              <a:t>データの準備</a:t>
            </a:r>
            <a:endParaRPr lang="ja-JP" altLang="en-US" sz="1400" b="0" dirty="0">
              <a:solidFill>
                <a:srgbClr val="000000"/>
              </a:solidFill>
              <a:effectLst/>
              <a:latin typeface="+mn-ea"/>
            </a:endParaRPr>
          </a:p>
          <a:p>
            <a:r>
              <a:rPr lang="en-US" altLang="ja-JP" sz="1400" b="0" dirty="0">
                <a:solidFill>
                  <a:srgbClr val="000000"/>
                </a:solidFill>
                <a:effectLst/>
                <a:latin typeface="+mn-ea"/>
              </a:rPr>
              <a:t>totsuka_kodate = pd.read_csv(</a:t>
            </a:r>
            <a:r>
              <a:rPr lang="en-US" altLang="ja-JP" sz="1400" b="0" dirty="0">
                <a:solidFill>
                  <a:srgbClr val="A31515"/>
                </a:solidFill>
                <a:effectLst/>
                <a:latin typeface="+mn-ea"/>
              </a:rPr>
              <a:t>"/content/drive/MyDrive/mlho/data/totsuka_kodate.csv"</a:t>
            </a:r>
            <a:r>
              <a:rPr lang="en-US" altLang="ja-JP" sz="1400" b="0" dirty="0">
                <a:solidFill>
                  <a:srgbClr val="000000"/>
                </a:solidFill>
                <a:effectLst/>
                <a:latin typeface="+mn-ea"/>
              </a:rPr>
              <a:t>)</a:t>
            </a:r>
          </a:p>
          <a:p>
            <a:r>
              <a:rPr lang="en-US" altLang="ja-JP" sz="1400" b="0" dirty="0" err="1">
                <a:solidFill>
                  <a:srgbClr val="000000"/>
                </a:solidFill>
                <a:effectLst/>
                <a:latin typeface="+mn-ea"/>
              </a:rPr>
              <a:t>tx</a:t>
            </a:r>
            <a:r>
              <a:rPr lang="en-US" altLang="ja-JP" sz="1400" b="0" dirty="0">
                <a:solidFill>
                  <a:srgbClr val="000000"/>
                </a:solidFill>
                <a:effectLst/>
                <a:latin typeface="+mn-ea"/>
              </a:rPr>
              <a:t> = pd.get_dummies( totsuka_kodate[[</a:t>
            </a:r>
            <a:r>
              <a:rPr lang="en-US" altLang="ja-JP" sz="1400" b="0" dirty="0">
                <a:solidFill>
                  <a:srgbClr val="A31515"/>
                </a:solidFill>
                <a:effectLst/>
                <a:latin typeface="+mn-ea"/>
              </a:rPr>
              <a:t>'</a:t>
            </a:r>
            <a:r>
              <a:rPr lang="ja-JP" altLang="en-US" sz="1400" b="0" dirty="0">
                <a:solidFill>
                  <a:srgbClr val="A31515"/>
                </a:solidFill>
                <a:effectLst/>
                <a:latin typeface="+mn-ea"/>
              </a:rPr>
              <a:t>築年数</a:t>
            </a:r>
            <a:r>
              <a:rPr lang="en-US" altLang="ja-JP" sz="1400" b="0" dirty="0">
                <a:solidFill>
                  <a:srgbClr val="A31515"/>
                </a:solidFill>
                <a:effectLst/>
                <a:latin typeface="+mn-ea"/>
              </a:rPr>
              <a:t>'</a:t>
            </a:r>
            <a:r>
              <a:rPr lang="en-US" altLang="ja-JP" sz="1400" b="0" dirty="0">
                <a:solidFill>
                  <a:srgbClr val="000000"/>
                </a:solidFill>
                <a:effectLst/>
                <a:latin typeface="+mn-ea"/>
              </a:rPr>
              <a:t>,</a:t>
            </a:r>
            <a:r>
              <a:rPr lang="en-US" altLang="ja-JP" sz="1400" b="0" dirty="0">
                <a:solidFill>
                  <a:srgbClr val="A31515"/>
                </a:solidFill>
                <a:effectLst/>
                <a:latin typeface="+mn-ea"/>
              </a:rPr>
              <a:t>'</a:t>
            </a:r>
            <a:r>
              <a:rPr lang="ja-JP" altLang="en-US" sz="1400" b="0" dirty="0">
                <a:solidFill>
                  <a:srgbClr val="A31515"/>
                </a:solidFill>
                <a:effectLst/>
                <a:latin typeface="+mn-ea"/>
              </a:rPr>
              <a:t>最寄駅距離（分）</a:t>
            </a:r>
            <a:r>
              <a:rPr lang="en-US" altLang="ja-JP" sz="1400" b="0" dirty="0">
                <a:solidFill>
                  <a:srgbClr val="A31515"/>
                </a:solidFill>
                <a:effectLst/>
                <a:latin typeface="+mn-ea"/>
              </a:rPr>
              <a:t>'</a:t>
            </a:r>
            <a:r>
              <a:rPr lang="en-US" altLang="ja-JP" sz="1400" b="0" dirty="0">
                <a:solidFill>
                  <a:srgbClr val="000000"/>
                </a:solidFill>
                <a:effectLst/>
                <a:latin typeface="+mn-ea"/>
              </a:rPr>
              <a:t>,</a:t>
            </a:r>
            <a:r>
              <a:rPr lang="en-US" altLang="ja-JP" sz="1400" b="0" dirty="0">
                <a:solidFill>
                  <a:srgbClr val="A31515"/>
                </a:solidFill>
                <a:effectLst/>
                <a:latin typeface="+mn-ea"/>
              </a:rPr>
              <a:t>'</a:t>
            </a:r>
            <a:r>
              <a:rPr lang="ja-JP" altLang="en-US" sz="1400" b="0" dirty="0">
                <a:solidFill>
                  <a:srgbClr val="A31515"/>
                </a:solidFill>
                <a:effectLst/>
                <a:latin typeface="+mn-ea"/>
              </a:rPr>
              <a:t>延床面積（㎡）</a:t>
            </a:r>
            <a:r>
              <a:rPr lang="en-US" altLang="ja-JP" sz="1400" b="0" dirty="0">
                <a:solidFill>
                  <a:srgbClr val="A31515"/>
                </a:solidFill>
                <a:effectLst/>
                <a:latin typeface="+mn-ea"/>
              </a:rPr>
              <a:t>'</a:t>
            </a:r>
            <a:r>
              <a:rPr lang="en-US" altLang="ja-JP" sz="1400" b="0" dirty="0">
                <a:solidFill>
                  <a:srgbClr val="000000"/>
                </a:solidFill>
                <a:effectLst/>
                <a:latin typeface="+mn-ea"/>
              </a:rPr>
              <a:t>,</a:t>
            </a:r>
            <a:r>
              <a:rPr lang="en-US" altLang="ja-JP" sz="1400" b="0" dirty="0">
                <a:solidFill>
                  <a:srgbClr val="A31515"/>
                </a:solidFill>
                <a:effectLst/>
                <a:latin typeface="+mn-ea"/>
              </a:rPr>
              <a:t>'</a:t>
            </a:r>
            <a:r>
              <a:rPr lang="ja-JP" altLang="en-US" sz="1400" b="0" dirty="0">
                <a:solidFill>
                  <a:srgbClr val="A31515"/>
                </a:solidFill>
                <a:effectLst/>
                <a:latin typeface="+mn-ea"/>
              </a:rPr>
              <a:t>面積（㎡）</a:t>
            </a:r>
            <a:r>
              <a:rPr lang="en-US" altLang="ja-JP" sz="1400" b="0" dirty="0">
                <a:solidFill>
                  <a:srgbClr val="A31515"/>
                </a:solidFill>
                <a:effectLst/>
                <a:latin typeface="+mn-ea"/>
              </a:rPr>
              <a:t>’</a:t>
            </a:r>
            <a:r>
              <a:rPr lang="en-US" altLang="ja-JP" sz="1400" b="0" dirty="0">
                <a:solidFill>
                  <a:srgbClr val="000000"/>
                </a:solidFill>
                <a:effectLst/>
                <a:latin typeface="+mn-ea"/>
              </a:rPr>
              <a:t>,</a:t>
            </a:r>
          </a:p>
          <a:p>
            <a:r>
              <a:rPr lang="en-US" altLang="ja-JP" sz="1400" dirty="0">
                <a:solidFill>
                  <a:srgbClr val="000000"/>
                </a:solidFill>
                <a:latin typeface="+mn-ea"/>
              </a:rPr>
              <a:t>										</a:t>
            </a:r>
            <a:r>
              <a:rPr lang="en-US" altLang="ja-JP" sz="1400" b="0" dirty="0">
                <a:solidFill>
                  <a:srgbClr val="A31515"/>
                </a:solidFill>
                <a:effectLst/>
                <a:latin typeface="+mn-ea"/>
              </a:rPr>
              <a:t>'</a:t>
            </a:r>
            <a:r>
              <a:rPr lang="ja-JP" altLang="en-US" sz="1400" b="0" dirty="0">
                <a:solidFill>
                  <a:srgbClr val="A31515"/>
                </a:solidFill>
                <a:effectLst/>
                <a:latin typeface="+mn-ea"/>
              </a:rPr>
              <a:t>前面道路幅員（ｍ）</a:t>
            </a:r>
            <a:r>
              <a:rPr lang="en-US" altLang="ja-JP" sz="1400" b="0" dirty="0">
                <a:solidFill>
                  <a:srgbClr val="A31515"/>
                </a:solidFill>
                <a:effectLst/>
                <a:latin typeface="+mn-ea"/>
              </a:rPr>
              <a:t>'</a:t>
            </a:r>
            <a:r>
              <a:rPr lang="en-US" altLang="ja-JP" sz="1400" b="0" dirty="0">
                <a:solidFill>
                  <a:srgbClr val="000000"/>
                </a:solidFill>
                <a:effectLst/>
                <a:latin typeface="+mn-ea"/>
              </a:rPr>
              <a:t>,</a:t>
            </a:r>
            <a:r>
              <a:rPr lang="en-US" altLang="ja-JP" sz="1400" b="0" dirty="0">
                <a:solidFill>
                  <a:srgbClr val="A31515"/>
                </a:solidFill>
                <a:effectLst/>
                <a:latin typeface="+mn-ea"/>
              </a:rPr>
              <a:t>'</a:t>
            </a:r>
            <a:r>
              <a:rPr lang="ja-JP" altLang="en-US" sz="1400" b="0" dirty="0">
                <a:solidFill>
                  <a:srgbClr val="A31515"/>
                </a:solidFill>
                <a:effectLst/>
                <a:latin typeface="+mn-ea"/>
              </a:rPr>
              <a:t>地区名</a:t>
            </a:r>
            <a:r>
              <a:rPr lang="en-US" altLang="ja-JP" sz="1400" b="0" dirty="0">
                <a:solidFill>
                  <a:srgbClr val="A31515"/>
                </a:solidFill>
                <a:effectLst/>
                <a:latin typeface="+mn-ea"/>
              </a:rPr>
              <a:t>'</a:t>
            </a:r>
            <a:r>
              <a:rPr lang="en-US" altLang="ja-JP" sz="1400" b="0" dirty="0">
                <a:solidFill>
                  <a:srgbClr val="000000"/>
                </a:solidFill>
                <a:effectLst/>
                <a:latin typeface="+mn-ea"/>
              </a:rPr>
              <a:t>, </a:t>
            </a:r>
            <a:r>
              <a:rPr lang="en-US" altLang="ja-JP" sz="1400" b="0" dirty="0">
                <a:solidFill>
                  <a:srgbClr val="A31515"/>
                </a:solidFill>
                <a:effectLst/>
                <a:latin typeface="+mn-ea"/>
              </a:rPr>
              <a:t>'</a:t>
            </a:r>
            <a:r>
              <a:rPr lang="ja-JP" altLang="en-US" sz="1400" b="0" dirty="0">
                <a:solidFill>
                  <a:srgbClr val="A31515"/>
                </a:solidFill>
                <a:effectLst/>
                <a:latin typeface="+mn-ea"/>
              </a:rPr>
              <a:t>前面道路種類</a:t>
            </a:r>
            <a:r>
              <a:rPr lang="en-US" altLang="ja-JP" sz="1400" b="0" dirty="0">
                <a:solidFill>
                  <a:srgbClr val="A31515"/>
                </a:solidFill>
                <a:effectLst/>
                <a:latin typeface="+mn-ea"/>
              </a:rPr>
              <a:t>'</a:t>
            </a:r>
            <a:r>
              <a:rPr lang="en-US" altLang="ja-JP" sz="1400" b="0" dirty="0">
                <a:solidFill>
                  <a:srgbClr val="000000"/>
                </a:solidFill>
                <a:effectLst/>
                <a:latin typeface="+mn-ea"/>
              </a:rPr>
              <a:t>, </a:t>
            </a:r>
            <a:r>
              <a:rPr lang="en-US" altLang="ja-JP" sz="1400" b="0" dirty="0">
                <a:solidFill>
                  <a:srgbClr val="A31515"/>
                </a:solidFill>
                <a:effectLst/>
                <a:latin typeface="+mn-ea"/>
              </a:rPr>
              <a:t>'</a:t>
            </a:r>
            <a:r>
              <a:rPr lang="ja-JP" altLang="en-US" sz="1400" b="0" dirty="0">
                <a:solidFill>
                  <a:srgbClr val="A31515"/>
                </a:solidFill>
                <a:effectLst/>
                <a:latin typeface="+mn-ea"/>
              </a:rPr>
              <a:t>土地の形状</a:t>
            </a:r>
            <a:r>
              <a:rPr lang="en-US" altLang="ja-JP" sz="1400" b="0" dirty="0">
                <a:solidFill>
                  <a:srgbClr val="A31515"/>
                </a:solidFill>
                <a:effectLst/>
                <a:latin typeface="+mn-ea"/>
              </a:rPr>
              <a:t>'</a:t>
            </a:r>
            <a:r>
              <a:rPr lang="en-US" altLang="ja-JP" sz="1400" b="0" dirty="0">
                <a:solidFill>
                  <a:srgbClr val="000000"/>
                </a:solidFill>
                <a:effectLst/>
                <a:latin typeface="+mn-ea"/>
              </a:rPr>
              <a:t>]])</a:t>
            </a:r>
          </a:p>
          <a:p>
            <a:r>
              <a:rPr lang="en-US" altLang="ja-JP" sz="1400" b="0" dirty="0">
                <a:solidFill>
                  <a:srgbClr val="000000"/>
                </a:solidFill>
                <a:effectLst/>
                <a:latin typeface="+mn-ea"/>
              </a:rPr>
              <a:t>y = totsuka_kodate[</a:t>
            </a:r>
            <a:r>
              <a:rPr lang="en-US" altLang="ja-JP" sz="1400" b="0" dirty="0">
                <a:solidFill>
                  <a:srgbClr val="A31515"/>
                </a:solidFill>
                <a:effectLst/>
                <a:latin typeface="+mn-ea"/>
              </a:rPr>
              <a:t>'</a:t>
            </a:r>
            <a:r>
              <a:rPr lang="ja-JP" altLang="en-US" sz="1400" b="0" dirty="0">
                <a:solidFill>
                  <a:srgbClr val="A31515"/>
                </a:solidFill>
                <a:effectLst/>
                <a:latin typeface="+mn-ea"/>
              </a:rPr>
              <a:t>取引価格</a:t>
            </a:r>
            <a:r>
              <a:rPr lang="en-US" altLang="ja-JP" sz="1400" b="0" dirty="0">
                <a:solidFill>
                  <a:srgbClr val="A31515"/>
                </a:solidFill>
                <a:effectLst/>
                <a:latin typeface="+mn-ea"/>
              </a:rPr>
              <a:t>'</a:t>
            </a:r>
            <a:r>
              <a:rPr lang="en-US" altLang="ja-JP" sz="1400" b="0" dirty="0">
                <a:solidFill>
                  <a:srgbClr val="000000"/>
                </a:solidFill>
                <a:effectLst/>
                <a:latin typeface="+mn-ea"/>
              </a:rPr>
              <a:t>]</a:t>
            </a:r>
          </a:p>
          <a:p>
            <a:r>
              <a:rPr lang="en-US" altLang="ja-JP" sz="1400" b="0" dirty="0" err="1">
                <a:solidFill>
                  <a:srgbClr val="000000"/>
                </a:solidFill>
                <a:effectLst/>
                <a:latin typeface="+mn-ea"/>
              </a:rPr>
              <a:t>train_x</a:t>
            </a:r>
            <a:r>
              <a:rPr lang="en-US" altLang="ja-JP" sz="1400" b="0" dirty="0">
                <a:solidFill>
                  <a:srgbClr val="000000"/>
                </a:solidFill>
                <a:effectLst/>
                <a:latin typeface="+mn-ea"/>
              </a:rPr>
              <a:t>, </a:t>
            </a:r>
            <a:r>
              <a:rPr lang="en-US" altLang="ja-JP" sz="1400" b="0" dirty="0" err="1">
                <a:solidFill>
                  <a:srgbClr val="000000"/>
                </a:solidFill>
                <a:effectLst/>
                <a:latin typeface="+mn-ea"/>
              </a:rPr>
              <a:t>val_x</a:t>
            </a:r>
            <a:r>
              <a:rPr lang="en-US" altLang="ja-JP" sz="1400" b="0" dirty="0">
                <a:solidFill>
                  <a:srgbClr val="000000"/>
                </a:solidFill>
                <a:effectLst/>
                <a:latin typeface="+mn-ea"/>
              </a:rPr>
              <a:t>, </a:t>
            </a:r>
            <a:r>
              <a:rPr lang="en-US" altLang="ja-JP" sz="1400" b="0" dirty="0" err="1">
                <a:solidFill>
                  <a:srgbClr val="000000"/>
                </a:solidFill>
                <a:effectLst/>
                <a:latin typeface="+mn-ea"/>
              </a:rPr>
              <a:t>train_y</a:t>
            </a:r>
            <a:r>
              <a:rPr lang="en-US" altLang="ja-JP" sz="1400" b="0" dirty="0">
                <a:solidFill>
                  <a:srgbClr val="000000"/>
                </a:solidFill>
                <a:effectLst/>
                <a:latin typeface="+mn-ea"/>
              </a:rPr>
              <a:t>, </a:t>
            </a:r>
            <a:r>
              <a:rPr lang="en-US" altLang="ja-JP" sz="1400" b="0" dirty="0" err="1">
                <a:solidFill>
                  <a:srgbClr val="000000"/>
                </a:solidFill>
                <a:effectLst/>
                <a:latin typeface="+mn-ea"/>
              </a:rPr>
              <a:t>val_y</a:t>
            </a:r>
            <a:r>
              <a:rPr lang="en-US" altLang="ja-JP" sz="1400" b="0" dirty="0">
                <a:solidFill>
                  <a:srgbClr val="000000"/>
                </a:solidFill>
                <a:effectLst/>
                <a:latin typeface="+mn-ea"/>
              </a:rPr>
              <a:t> = </a:t>
            </a:r>
            <a:r>
              <a:rPr lang="en-US" altLang="ja-JP" sz="1400" b="0" dirty="0" err="1">
                <a:solidFill>
                  <a:srgbClr val="000000"/>
                </a:solidFill>
                <a:effectLst/>
                <a:latin typeface="+mn-ea"/>
              </a:rPr>
              <a:t>train_test_split</a:t>
            </a:r>
            <a:r>
              <a:rPr lang="en-US" altLang="ja-JP" sz="1400" b="0" dirty="0">
                <a:solidFill>
                  <a:srgbClr val="000000"/>
                </a:solidFill>
                <a:effectLst/>
                <a:latin typeface="+mn-ea"/>
              </a:rPr>
              <a:t>(x, y, </a:t>
            </a:r>
            <a:r>
              <a:rPr lang="en-US" altLang="ja-JP" sz="1400" b="0" dirty="0" err="1">
                <a:solidFill>
                  <a:srgbClr val="000000"/>
                </a:solidFill>
                <a:effectLst/>
                <a:latin typeface="+mn-ea"/>
              </a:rPr>
              <a:t>train_size</a:t>
            </a:r>
            <a:r>
              <a:rPr lang="en-US" altLang="ja-JP" sz="1400" b="0" dirty="0">
                <a:solidFill>
                  <a:srgbClr val="000000"/>
                </a:solidFill>
                <a:effectLst/>
                <a:latin typeface="+mn-ea"/>
              </a:rPr>
              <a:t>=</a:t>
            </a:r>
            <a:r>
              <a:rPr lang="en-US" altLang="ja-JP" sz="1400" b="0" dirty="0">
                <a:solidFill>
                  <a:srgbClr val="09885A"/>
                </a:solidFill>
                <a:effectLst/>
                <a:latin typeface="+mn-ea"/>
              </a:rPr>
              <a:t>0.7</a:t>
            </a:r>
            <a:r>
              <a:rPr lang="en-US" altLang="ja-JP" sz="1400" b="0" dirty="0">
                <a:solidFill>
                  <a:srgbClr val="000000"/>
                </a:solidFill>
                <a:effectLst/>
                <a:latin typeface="+mn-ea"/>
              </a:rPr>
              <a:t>, </a:t>
            </a:r>
            <a:r>
              <a:rPr lang="en-US" altLang="ja-JP" sz="1400" b="0" dirty="0" err="1">
                <a:solidFill>
                  <a:srgbClr val="000000"/>
                </a:solidFill>
                <a:effectLst/>
                <a:latin typeface="+mn-ea"/>
              </a:rPr>
              <a:t>test_size</a:t>
            </a:r>
            <a:r>
              <a:rPr lang="en-US" altLang="ja-JP" sz="1400" b="0" dirty="0">
                <a:solidFill>
                  <a:srgbClr val="000000"/>
                </a:solidFill>
                <a:effectLst/>
                <a:latin typeface="+mn-ea"/>
              </a:rPr>
              <a:t>=</a:t>
            </a:r>
            <a:r>
              <a:rPr lang="en-US" altLang="ja-JP" sz="1400" b="0" dirty="0">
                <a:solidFill>
                  <a:srgbClr val="09885A"/>
                </a:solidFill>
                <a:effectLst/>
                <a:latin typeface="+mn-ea"/>
              </a:rPr>
              <a:t>0.3</a:t>
            </a:r>
            <a:r>
              <a:rPr lang="en-US" altLang="ja-JP" sz="1400" b="0" dirty="0">
                <a:solidFill>
                  <a:srgbClr val="000000"/>
                </a:solidFill>
                <a:effectLst/>
                <a:latin typeface="+mn-ea"/>
              </a:rPr>
              <a:t>, </a:t>
            </a:r>
            <a:r>
              <a:rPr lang="en-US" altLang="ja-JP" sz="1400" b="0" dirty="0" err="1">
                <a:solidFill>
                  <a:srgbClr val="000000"/>
                </a:solidFill>
                <a:effectLst/>
                <a:latin typeface="+mn-ea"/>
              </a:rPr>
              <a:t>random_state</a:t>
            </a:r>
            <a:r>
              <a:rPr lang="en-US" altLang="ja-JP" sz="1400" b="0" dirty="0">
                <a:solidFill>
                  <a:srgbClr val="000000"/>
                </a:solidFill>
                <a:effectLst/>
                <a:latin typeface="+mn-ea"/>
              </a:rPr>
              <a:t>=</a:t>
            </a:r>
            <a:r>
              <a:rPr lang="en-US" altLang="ja-JP" sz="1400" b="0" dirty="0">
                <a:solidFill>
                  <a:srgbClr val="09885A"/>
                </a:solidFill>
                <a:effectLst/>
                <a:latin typeface="+mn-ea"/>
              </a:rPr>
              <a:t>8</a:t>
            </a:r>
            <a:r>
              <a:rPr lang="en-US" altLang="ja-JP" sz="1400" b="0" dirty="0">
                <a:solidFill>
                  <a:srgbClr val="000000"/>
                </a:solidFill>
                <a:effectLst/>
                <a:latin typeface="+mn-ea"/>
              </a:rPr>
              <a:t>)</a:t>
            </a:r>
          </a:p>
          <a:p>
            <a:r>
              <a:rPr lang="en-US" altLang="ja-JP" sz="1400" b="0" dirty="0">
                <a:solidFill>
                  <a:srgbClr val="008000"/>
                </a:solidFill>
                <a:effectLst/>
                <a:latin typeface="+mn-ea"/>
              </a:rPr>
              <a:t># </a:t>
            </a:r>
            <a:r>
              <a:rPr lang="ja-JP" altLang="en-US" sz="1400" b="0" dirty="0">
                <a:solidFill>
                  <a:srgbClr val="008000"/>
                </a:solidFill>
                <a:effectLst/>
                <a:latin typeface="+mn-ea"/>
              </a:rPr>
              <a:t>モデルの定義</a:t>
            </a:r>
            <a:endParaRPr lang="ja-JP" altLang="en-US" sz="1400" b="0" dirty="0">
              <a:solidFill>
                <a:srgbClr val="000000"/>
              </a:solidFill>
              <a:effectLst/>
              <a:latin typeface="+mn-ea"/>
            </a:endParaRPr>
          </a:p>
          <a:p>
            <a:r>
              <a:rPr lang="en-US" altLang="ja-JP" sz="1400" b="0" dirty="0">
                <a:solidFill>
                  <a:srgbClr val="000000"/>
                </a:solidFill>
                <a:effectLst/>
                <a:latin typeface="+mn-ea"/>
              </a:rPr>
              <a:t>model = </a:t>
            </a:r>
            <a:r>
              <a:rPr lang="en-US" altLang="ja-JP" sz="1400" b="0" dirty="0" err="1">
                <a:solidFill>
                  <a:srgbClr val="000000"/>
                </a:solidFill>
                <a:effectLst/>
                <a:latin typeface="+mn-ea"/>
              </a:rPr>
              <a:t>RandomForestRegressor</a:t>
            </a:r>
            <a:r>
              <a:rPr lang="en-US" altLang="ja-JP" sz="1400" b="0" dirty="0">
                <a:solidFill>
                  <a:srgbClr val="000000"/>
                </a:solidFill>
                <a:effectLst/>
                <a:latin typeface="+mn-ea"/>
              </a:rPr>
              <a:t>(</a:t>
            </a:r>
            <a:r>
              <a:rPr lang="en-US" altLang="ja-JP" sz="1400" b="0" dirty="0" err="1">
                <a:solidFill>
                  <a:srgbClr val="000000"/>
                </a:solidFill>
                <a:effectLst/>
                <a:latin typeface="+mn-ea"/>
              </a:rPr>
              <a:t>n_estimators</a:t>
            </a:r>
            <a:r>
              <a:rPr lang="en-US" altLang="ja-JP" sz="1400" b="0" dirty="0">
                <a:solidFill>
                  <a:srgbClr val="000000"/>
                </a:solidFill>
                <a:effectLst/>
                <a:latin typeface="+mn-ea"/>
              </a:rPr>
              <a:t>=</a:t>
            </a:r>
            <a:r>
              <a:rPr lang="en-US" altLang="ja-JP" sz="1400" b="0" dirty="0">
                <a:solidFill>
                  <a:srgbClr val="09885A"/>
                </a:solidFill>
                <a:effectLst/>
                <a:latin typeface="+mn-ea"/>
              </a:rPr>
              <a:t>200</a:t>
            </a:r>
            <a:r>
              <a:rPr lang="en-US" altLang="ja-JP" sz="1400" b="0" dirty="0">
                <a:solidFill>
                  <a:srgbClr val="000000"/>
                </a:solidFill>
                <a:effectLst/>
                <a:latin typeface="+mn-ea"/>
              </a:rPr>
              <a:t>, </a:t>
            </a:r>
            <a:r>
              <a:rPr lang="en-US" altLang="ja-JP" sz="1400" b="0" dirty="0" err="1">
                <a:solidFill>
                  <a:srgbClr val="000000"/>
                </a:solidFill>
                <a:effectLst/>
                <a:latin typeface="+mn-ea"/>
              </a:rPr>
              <a:t>max_depth</a:t>
            </a:r>
            <a:r>
              <a:rPr lang="en-US" altLang="ja-JP" sz="1400" b="0" dirty="0">
                <a:solidFill>
                  <a:srgbClr val="000000"/>
                </a:solidFill>
                <a:effectLst/>
                <a:latin typeface="+mn-ea"/>
              </a:rPr>
              <a:t>=</a:t>
            </a:r>
            <a:r>
              <a:rPr lang="en-US" altLang="ja-JP" sz="1400" b="0" dirty="0">
                <a:solidFill>
                  <a:srgbClr val="09885A"/>
                </a:solidFill>
                <a:effectLst/>
                <a:latin typeface="+mn-ea"/>
              </a:rPr>
              <a:t>13</a:t>
            </a:r>
            <a:r>
              <a:rPr lang="en-US" altLang="ja-JP" sz="1400" b="0" dirty="0">
                <a:solidFill>
                  <a:srgbClr val="000000"/>
                </a:solidFill>
                <a:effectLst/>
                <a:latin typeface="+mn-ea"/>
              </a:rPr>
              <a:t>, </a:t>
            </a:r>
            <a:r>
              <a:rPr lang="en-US" altLang="ja-JP" sz="1400" b="0" dirty="0" err="1">
                <a:solidFill>
                  <a:srgbClr val="000000"/>
                </a:solidFill>
                <a:effectLst/>
                <a:latin typeface="+mn-ea"/>
              </a:rPr>
              <a:t>max_features</a:t>
            </a:r>
            <a:r>
              <a:rPr lang="en-US" altLang="ja-JP" sz="1400" b="0" dirty="0">
                <a:solidFill>
                  <a:srgbClr val="000000"/>
                </a:solidFill>
                <a:effectLst/>
                <a:latin typeface="+mn-ea"/>
              </a:rPr>
              <a:t>=</a:t>
            </a:r>
            <a:r>
              <a:rPr lang="en-US" altLang="ja-JP" sz="1400" b="0" dirty="0">
                <a:solidFill>
                  <a:srgbClr val="09885A"/>
                </a:solidFill>
                <a:effectLst/>
                <a:latin typeface="+mn-ea"/>
              </a:rPr>
              <a:t>15</a:t>
            </a:r>
            <a:r>
              <a:rPr lang="en-US" altLang="ja-JP" sz="1400" b="0" dirty="0">
                <a:solidFill>
                  <a:srgbClr val="000000"/>
                </a:solidFill>
                <a:effectLst/>
                <a:latin typeface="+mn-ea"/>
              </a:rPr>
              <a:t>, </a:t>
            </a:r>
            <a:r>
              <a:rPr lang="en-US" altLang="ja-JP" sz="1400" b="0" dirty="0" err="1">
                <a:solidFill>
                  <a:srgbClr val="000000"/>
                </a:solidFill>
                <a:effectLst/>
                <a:latin typeface="+mn-ea"/>
              </a:rPr>
              <a:t>random_state</a:t>
            </a:r>
            <a:r>
              <a:rPr lang="en-US" altLang="ja-JP" sz="1400" b="0" dirty="0">
                <a:solidFill>
                  <a:srgbClr val="000000"/>
                </a:solidFill>
                <a:effectLst/>
                <a:latin typeface="+mn-ea"/>
              </a:rPr>
              <a:t>=</a:t>
            </a:r>
            <a:r>
              <a:rPr lang="en-US" altLang="ja-JP" sz="1400" b="0" dirty="0">
                <a:solidFill>
                  <a:srgbClr val="09885A"/>
                </a:solidFill>
                <a:effectLst/>
                <a:latin typeface="+mn-ea"/>
              </a:rPr>
              <a:t>0</a:t>
            </a:r>
            <a:endParaRPr lang="en-US" altLang="ja-JP" sz="1400" b="0" dirty="0">
              <a:solidFill>
                <a:srgbClr val="000000"/>
              </a:solidFill>
              <a:effectLst/>
              <a:latin typeface="+mn-ea"/>
            </a:endParaRPr>
          </a:p>
          <a:p>
            <a:r>
              <a:rPr lang="en-US" altLang="ja-JP" sz="1400" b="0" dirty="0">
                <a:solidFill>
                  <a:srgbClr val="000000"/>
                </a:solidFill>
                <a:effectLst/>
                <a:latin typeface="+mn-ea"/>
              </a:rPr>
              <a:t>)</a:t>
            </a:r>
          </a:p>
          <a:p>
            <a:r>
              <a:rPr lang="en-US" altLang="ja-JP" sz="1400" b="0" dirty="0">
                <a:solidFill>
                  <a:srgbClr val="008000"/>
                </a:solidFill>
                <a:effectLst/>
                <a:latin typeface="+mn-ea"/>
              </a:rPr>
              <a:t># </a:t>
            </a:r>
            <a:r>
              <a:rPr lang="ja-JP" altLang="en-US" sz="1400" b="0" dirty="0">
                <a:solidFill>
                  <a:srgbClr val="008000"/>
                </a:solidFill>
                <a:effectLst/>
                <a:latin typeface="+mn-ea"/>
              </a:rPr>
              <a:t>学習</a:t>
            </a:r>
            <a:endParaRPr lang="ja-JP" altLang="en-US" sz="1400" b="0" dirty="0">
              <a:solidFill>
                <a:srgbClr val="000000"/>
              </a:solidFill>
              <a:effectLst/>
              <a:latin typeface="+mn-ea"/>
            </a:endParaRPr>
          </a:p>
          <a:p>
            <a:r>
              <a:rPr lang="en-US" altLang="ja-JP" sz="1400" b="0" dirty="0">
                <a:solidFill>
                  <a:srgbClr val="000000"/>
                </a:solidFill>
                <a:effectLst/>
                <a:latin typeface="+mn-ea"/>
              </a:rPr>
              <a:t>model.fit(train_x,train_y)</a:t>
            </a:r>
          </a:p>
          <a:p>
            <a:r>
              <a:rPr lang="en-US" altLang="ja-JP" sz="1400" b="0" dirty="0">
                <a:solidFill>
                  <a:srgbClr val="008000"/>
                </a:solidFill>
                <a:effectLst/>
                <a:latin typeface="+mn-ea"/>
              </a:rPr>
              <a:t># </a:t>
            </a:r>
            <a:r>
              <a:rPr lang="ja-JP" altLang="en-US" sz="1400" b="0" dirty="0">
                <a:solidFill>
                  <a:srgbClr val="008000"/>
                </a:solidFill>
                <a:effectLst/>
                <a:latin typeface="+mn-ea"/>
              </a:rPr>
              <a:t>評価</a:t>
            </a:r>
            <a:endParaRPr lang="ja-JP" altLang="en-US" sz="1400" b="0" dirty="0">
              <a:solidFill>
                <a:srgbClr val="000000"/>
              </a:solidFill>
              <a:effectLst/>
              <a:latin typeface="+mn-ea"/>
            </a:endParaRPr>
          </a:p>
          <a:p>
            <a:r>
              <a:rPr lang="en-US" altLang="ja-JP" sz="1400" b="0" dirty="0">
                <a:solidFill>
                  <a:srgbClr val="795E26"/>
                </a:solidFill>
                <a:effectLst/>
                <a:latin typeface="+mn-ea"/>
              </a:rPr>
              <a:t>print</a:t>
            </a:r>
            <a:r>
              <a:rPr lang="en-US" altLang="ja-JP" sz="1400" b="0" dirty="0">
                <a:solidFill>
                  <a:srgbClr val="000000"/>
                </a:solidFill>
                <a:effectLst/>
                <a:latin typeface="+mn-ea"/>
              </a:rPr>
              <a:t>(</a:t>
            </a:r>
            <a:r>
              <a:rPr lang="en-US" altLang="ja-JP" sz="1400" b="0" dirty="0">
                <a:solidFill>
                  <a:srgbClr val="0000FF"/>
                </a:solidFill>
                <a:effectLst/>
                <a:latin typeface="+mn-ea"/>
              </a:rPr>
              <a:t>f</a:t>
            </a:r>
            <a:r>
              <a:rPr lang="en-US" altLang="ja-JP" sz="1400" b="0" dirty="0">
                <a:solidFill>
                  <a:srgbClr val="A31515"/>
                </a:solidFill>
                <a:effectLst/>
                <a:latin typeface="+mn-ea"/>
              </a:rPr>
              <a:t>'</a:t>
            </a:r>
            <a:r>
              <a:rPr lang="ja-JP" altLang="en-US" sz="1400" b="0" dirty="0">
                <a:solidFill>
                  <a:srgbClr val="A31515"/>
                </a:solidFill>
                <a:effectLst/>
                <a:latin typeface="+mn-ea"/>
              </a:rPr>
              <a:t>訓練データ精度：</a:t>
            </a:r>
            <a:r>
              <a:rPr lang="en-US" altLang="ja-JP" sz="1400" b="0" dirty="0">
                <a:solidFill>
                  <a:srgbClr val="000000"/>
                </a:solidFill>
                <a:effectLst/>
                <a:latin typeface="+mn-ea"/>
              </a:rPr>
              <a:t>{model.score(train_x, train_y)}</a:t>
            </a:r>
            <a:r>
              <a:rPr lang="en-US" altLang="ja-JP" sz="1400" b="0" dirty="0">
                <a:solidFill>
                  <a:srgbClr val="A31515"/>
                </a:solidFill>
                <a:effectLst/>
                <a:latin typeface="+mn-ea"/>
              </a:rPr>
              <a:t>'</a:t>
            </a:r>
            <a:r>
              <a:rPr lang="en-US" altLang="ja-JP" sz="1400" b="0" dirty="0">
                <a:solidFill>
                  <a:srgbClr val="000000"/>
                </a:solidFill>
                <a:effectLst/>
                <a:latin typeface="+mn-ea"/>
              </a:rPr>
              <a:t>)</a:t>
            </a:r>
          </a:p>
          <a:p>
            <a:r>
              <a:rPr lang="en-US" altLang="ja-JP" sz="1400" b="0" dirty="0">
                <a:solidFill>
                  <a:srgbClr val="795E26"/>
                </a:solidFill>
                <a:effectLst/>
                <a:latin typeface="+mn-ea"/>
              </a:rPr>
              <a:t>print</a:t>
            </a:r>
            <a:r>
              <a:rPr lang="en-US" altLang="ja-JP" sz="1400" b="0" dirty="0">
                <a:solidFill>
                  <a:srgbClr val="000000"/>
                </a:solidFill>
                <a:effectLst/>
                <a:latin typeface="+mn-ea"/>
              </a:rPr>
              <a:t>(</a:t>
            </a:r>
            <a:r>
              <a:rPr lang="en-US" altLang="ja-JP" sz="1400" b="0" dirty="0">
                <a:solidFill>
                  <a:srgbClr val="0000FF"/>
                </a:solidFill>
                <a:effectLst/>
                <a:latin typeface="+mn-ea"/>
              </a:rPr>
              <a:t>f</a:t>
            </a:r>
            <a:r>
              <a:rPr lang="en-US" altLang="ja-JP" sz="1400" b="0" dirty="0">
                <a:solidFill>
                  <a:srgbClr val="A31515"/>
                </a:solidFill>
                <a:effectLst/>
                <a:latin typeface="+mn-ea"/>
              </a:rPr>
              <a:t>'</a:t>
            </a:r>
            <a:r>
              <a:rPr lang="ja-JP" altLang="en-US" sz="1400" b="0" dirty="0">
                <a:solidFill>
                  <a:srgbClr val="A31515"/>
                </a:solidFill>
                <a:effectLst/>
                <a:latin typeface="+mn-ea"/>
              </a:rPr>
              <a:t>検証データ精度：</a:t>
            </a:r>
            <a:r>
              <a:rPr lang="en-US" altLang="ja-JP" sz="1400" b="0" dirty="0">
                <a:solidFill>
                  <a:srgbClr val="000000"/>
                </a:solidFill>
                <a:effectLst/>
                <a:latin typeface="+mn-ea"/>
              </a:rPr>
              <a:t>{model.score(val_x, val_y)}</a:t>
            </a:r>
            <a:r>
              <a:rPr lang="en-US" altLang="ja-JP" sz="1400" b="0" dirty="0">
                <a:solidFill>
                  <a:srgbClr val="A31515"/>
                </a:solidFill>
                <a:effectLst/>
                <a:latin typeface="+mn-ea"/>
              </a:rPr>
              <a:t>'</a:t>
            </a:r>
            <a:r>
              <a:rPr lang="en-US" altLang="ja-JP" sz="1400" b="0" dirty="0">
                <a:solidFill>
                  <a:srgbClr val="000000"/>
                </a:solidFill>
                <a:effectLst/>
                <a:latin typeface="+mn-ea"/>
              </a:rPr>
              <a:t>)</a:t>
            </a:r>
          </a:p>
        </p:txBody>
      </p:sp>
    </p:spTree>
    <p:extLst>
      <p:ext uri="{BB962C8B-B14F-4D97-AF65-F5344CB8AC3E}">
        <p14:creationId xmlns:p14="http://schemas.microsoft.com/office/powerpoint/2010/main" val="4046464734"/>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タイトル 1">
            <a:extLst>
              <a:ext uri="{FF2B5EF4-FFF2-40B4-BE49-F238E27FC236}">
                <a16:creationId xmlns:a16="http://schemas.microsoft.com/office/drawing/2014/main" id="{2DA76E4A-E82F-4E3B-913C-6408054281D8}"/>
              </a:ext>
            </a:extLst>
          </p:cNvPr>
          <p:cNvSpPr txBox="1">
            <a:spLocks/>
          </p:cNvSpPr>
          <p:nvPr/>
        </p:nvSpPr>
        <p:spPr bwMode="auto">
          <a:xfrm>
            <a:off x="666514" y="851958"/>
            <a:ext cx="10758723" cy="4826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kumimoji="1" sz="2800" b="1" kern="1200" baseline="0">
                <a:solidFill>
                  <a:schemeClr val="tx1">
                    <a:lumMod val="75000"/>
                    <a:lumOff val="25000"/>
                  </a:schemeClr>
                </a:solidFill>
                <a:latin typeface="メイリオ" panose="020B0604030504040204" pitchFamily="50" charset="-128"/>
                <a:ea typeface="メイリオ" panose="020B0604030504040204" pitchFamily="50" charset="-128"/>
                <a:cs typeface="+mj-cs"/>
              </a:defRPr>
            </a:lvl1pPr>
          </a:lstStyle>
          <a:p>
            <a:r>
              <a:rPr lang="ja-JP" altLang="en-US" sz="3400" spc="150" dirty="0">
                <a:solidFill>
                  <a:srgbClr val="F36C37"/>
                </a:solidFill>
              </a:rPr>
              <a:t>第</a:t>
            </a:r>
            <a:r>
              <a:rPr lang="en-US" altLang="ja-JP" sz="6000" spc="150" dirty="0">
                <a:solidFill>
                  <a:srgbClr val="F36C37"/>
                </a:solidFill>
              </a:rPr>
              <a:t>4</a:t>
            </a:r>
            <a:r>
              <a:rPr lang="ja-JP" altLang="en-US" sz="3400" spc="150" dirty="0">
                <a:solidFill>
                  <a:srgbClr val="F36C37"/>
                </a:solidFill>
              </a:rPr>
              <a:t>章　決定木・ランダムフォレスト </a:t>
            </a:r>
            <a:r>
              <a:rPr lang="en-US" altLang="ja-JP" sz="2400" spc="150" dirty="0">
                <a:solidFill>
                  <a:srgbClr val="F36C37"/>
                </a:solidFill>
              </a:rPr>
              <a:t>- scikit-learn -</a:t>
            </a:r>
            <a:endParaRPr lang="ja-JP" altLang="en-US" sz="3600" spc="150" dirty="0">
              <a:solidFill>
                <a:srgbClr val="F36C37"/>
              </a:solidFill>
            </a:endParaRPr>
          </a:p>
        </p:txBody>
      </p:sp>
      <p:sp>
        <p:nvSpPr>
          <p:cNvPr id="2" name="スライド番号プレースホルダー 1">
            <a:extLst>
              <a:ext uri="{FF2B5EF4-FFF2-40B4-BE49-F238E27FC236}">
                <a16:creationId xmlns:a16="http://schemas.microsoft.com/office/drawing/2014/main" id="{FAA47C63-520D-4F7C-8DAB-2526094CB5B4}"/>
              </a:ext>
            </a:extLst>
          </p:cNvPr>
          <p:cNvSpPr>
            <a:spLocks noGrp="1"/>
          </p:cNvSpPr>
          <p:nvPr>
            <p:ph type="sldNum" sz="quarter" idx="10"/>
          </p:nvPr>
        </p:nvSpPr>
        <p:spPr>
          <a:xfrm>
            <a:off x="9265299" y="6465214"/>
            <a:ext cx="2743200" cy="204403"/>
          </a:xfrm>
        </p:spPr>
        <p:txBody>
          <a:bodyPr/>
          <a:lstStyle/>
          <a:p>
            <a:fld id="{5D750650-B10A-47BF-93C2-E1678438B37A}" type="slidenum">
              <a:rPr kumimoji="1" lang="ja-JP" altLang="en-US" smtClean="0"/>
              <a:pPr/>
              <a:t>261</a:t>
            </a:fld>
            <a:endParaRPr kumimoji="1" lang="ja-JP" altLang="en-US" dirty="0"/>
          </a:p>
        </p:txBody>
      </p:sp>
      <p:sp>
        <p:nvSpPr>
          <p:cNvPr id="9" name="四角形: 角を丸くする 8">
            <a:extLst>
              <a:ext uri="{FF2B5EF4-FFF2-40B4-BE49-F238E27FC236}">
                <a16:creationId xmlns:a16="http://schemas.microsoft.com/office/drawing/2014/main" id="{17C76A4F-9917-404E-810D-D4C278F81FF6}"/>
              </a:ext>
            </a:extLst>
          </p:cNvPr>
          <p:cNvSpPr/>
          <p:nvPr/>
        </p:nvSpPr>
        <p:spPr bwMode="auto">
          <a:xfrm>
            <a:off x="735085" y="1751579"/>
            <a:ext cx="2208068" cy="358390"/>
          </a:xfrm>
          <a:prstGeom prst="roundRect">
            <a:avLst>
              <a:gd name="adj" fmla="val 50000"/>
            </a:avLst>
          </a:prstGeom>
          <a:solidFill>
            <a:srgbClr val="F36C37"/>
          </a:solidFill>
          <a:ln w="19050" algn="ctr">
            <a:noFill/>
            <a:prstDash val="dash"/>
            <a:round/>
            <a:headEnd/>
            <a:tailEnd/>
          </a:ln>
          <a:effectLst/>
        </p:spPr>
        <p:txBody>
          <a:bodyPr wrap="none" lIns="108000" tIns="108000" rtlCol="0" anchor="ctr"/>
          <a:lstStyle/>
          <a:p>
            <a:pPr algn="ctr"/>
            <a:r>
              <a:rPr kumimoji="1" lang="ja-JP" altLang="en-US" b="1" spc="300" dirty="0">
                <a:solidFill>
                  <a:schemeClr val="bg1"/>
                </a:solidFill>
                <a:latin typeface="+mn-ea"/>
              </a:rPr>
              <a:t>章の目次</a:t>
            </a:r>
          </a:p>
        </p:txBody>
      </p:sp>
      <p:sp>
        <p:nvSpPr>
          <p:cNvPr id="10" name="コンテンツ プレースホルダー 5">
            <a:extLst>
              <a:ext uri="{FF2B5EF4-FFF2-40B4-BE49-F238E27FC236}">
                <a16:creationId xmlns:a16="http://schemas.microsoft.com/office/drawing/2014/main" id="{2A231A49-86B3-4817-904B-36C2F1103794}"/>
              </a:ext>
            </a:extLst>
          </p:cNvPr>
          <p:cNvSpPr txBox="1">
            <a:spLocks/>
          </p:cNvSpPr>
          <p:nvPr/>
        </p:nvSpPr>
        <p:spPr>
          <a:xfrm>
            <a:off x="1071378" y="2431708"/>
            <a:ext cx="9083374" cy="2733632"/>
          </a:xfrm>
          <a:prstGeom prst="rect">
            <a:avLst/>
          </a:prstGeom>
        </p:spPr>
        <p:txBody>
          <a:bodyPr vert="horz" lIns="91440" tIns="45720" rIns="91440" bIns="45720" rtlCol="0" anchor="t"/>
          <a:lstStyle>
            <a:defPPr>
              <a:defRPr lang="en-US"/>
            </a:defPPr>
            <a:lvl1pPr marL="0" algn="r" defTabSz="457200" rtl="0" eaLnBrk="1" latinLnBrk="0" hangingPunct="1">
              <a:defRPr sz="900" b="0" kern="1200">
                <a:solidFill>
                  <a:schemeClr val="tx1">
                    <a:lumMod val="50000"/>
                    <a:lumOff val="50000"/>
                  </a:schemeClr>
                </a:solidFill>
                <a:latin typeface="メイリオ" panose="020B0604030504040204" pitchFamily="50" charset="-128"/>
                <a:ea typeface="メイリオ" panose="020B0604030504040204" pitchFamily="50" charset="-128"/>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lnSpc>
                <a:spcPct val="150000"/>
              </a:lnSpc>
            </a:pPr>
            <a:r>
              <a:rPr kumimoji="1" lang="en-US" altLang="ja-JP" sz="2100" b="1" spc="300" dirty="0">
                <a:solidFill>
                  <a:srgbClr val="BFBFBF"/>
                </a:solidFill>
              </a:rPr>
              <a:t>4-1.</a:t>
            </a:r>
            <a:r>
              <a:rPr kumimoji="1" lang="ja-JP" altLang="en-US" sz="2100" b="1" spc="300" dirty="0">
                <a:solidFill>
                  <a:srgbClr val="BFBFBF"/>
                </a:solidFill>
              </a:rPr>
              <a:t>決定木</a:t>
            </a:r>
            <a:endParaRPr kumimoji="1" lang="en-US" altLang="ja-JP" sz="2100" b="1" spc="300" dirty="0">
              <a:solidFill>
                <a:srgbClr val="BFBFBF"/>
              </a:solidFill>
            </a:endParaRPr>
          </a:p>
          <a:p>
            <a:pPr algn="l">
              <a:lnSpc>
                <a:spcPct val="150000"/>
              </a:lnSpc>
            </a:pPr>
            <a:r>
              <a:rPr lang="en-US" altLang="ja-JP" sz="2100" b="1" spc="300" dirty="0">
                <a:solidFill>
                  <a:srgbClr val="BFBFBF"/>
                </a:solidFill>
              </a:rPr>
              <a:t>4-2.</a:t>
            </a:r>
            <a:r>
              <a:rPr lang="ja-JP" altLang="en-US" sz="2100" b="1" spc="300" dirty="0">
                <a:solidFill>
                  <a:srgbClr val="BFBFBF"/>
                </a:solidFill>
              </a:rPr>
              <a:t>決定木の実装</a:t>
            </a:r>
            <a:endParaRPr lang="en-US" altLang="ja-JP" sz="2100" b="1" spc="300" dirty="0">
              <a:solidFill>
                <a:srgbClr val="BFBFBF"/>
              </a:solidFill>
            </a:endParaRPr>
          </a:p>
          <a:p>
            <a:pPr algn="l">
              <a:lnSpc>
                <a:spcPct val="150000"/>
              </a:lnSpc>
            </a:pPr>
            <a:r>
              <a:rPr lang="en-US" altLang="ja-JP" sz="2100" b="1" spc="300" dirty="0">
                <a:solidFill>
                  <a:srgbClr val="BFBFBF"/>
                </a:solidFill>
              </a:rPr>
              <a:t>4-3.</a:t>
            </a:r>
            <a:r>
              <a:rPr lang="ja-JP" altLang="en-US" sz="2100" b="1" spc="300" dirty="0">
                <a:solidFill>
                  <a:srgbClr val="BFBFBF"/>
                </a:solidFill>
              </a:rPr>
              <a:t>決定木のパラメータチューニング</a:t>
            </a:r>
            <a:endParaRPr lang="en-US" altLang="ja-JP" sz="2100" b="1" spc="300" dirty="0">
              <a:solidFill>
                <a:srgbClr val="BFBFBF"/>
              </a:solidFill>
            </a:endParaRPr>
          </a:p>
          <a:p>
            <a:pPr algn="l">
              <a:lnSpc>
                <a:spcPct val="150000"/>
              </a:lnSpc>
            </a:pPr>
            <a:r>
              <a:rPr lang="en-US" altLang="ja-JP" sz="2100" b="1" spc="300" dirty="0">
                <a:solidFill>
                  <a:srgbClr val="BFBFBF"/>
                </a:solidFill>
              </a:rPr>
              <a:t>4-4.</a:t>
            </a:r>
            <a:r>
              <a:rPr lang="ja-JP" altLang="en-US" sz="2100" b="1" spc="300" dirty="0">
                <a:solidFill>
                  <a:srgbClr val="BFBFBF"/>
                </a:solidFill>
              </a:rPr>
              <a:t>オプション演習：決定木</a:t>
            </a:r>
            <a:endParaRPr lang="en-US" altLang="ja-JP" sz="2100" b="1" spc="300" dirty="0">
              <a:solidFill>
                <a:srgbClr val="BFBFBF"/>
              </a:solidFill>
            </a:endParaRPr>
          </a:p>
          <a:p>
            <a:pPr algn="l">
              <a:lnSpc>
                <a:spcPct val="150000"/>
              </a:lnSpc>
            </a:pPr>
            <a:r>
              <a:rPr kumimoji="1" lang="en-US" altLang="ja-JP" sz="2100" b="1" spc="300" dirty="0">
                <a:solidFill>
                  <a:srgbClr val="BFBFBF"/>
                </a:solidFill>
              </a:rPr>
              <a:t>4-5.</a:t>
            </a:r>
            <a:r>
              <a:rPr kumimoji="1" lang="ja-JP" altLang="en-US" sz="2100" b="1" spc="300" dirty="0">
                <a:solidFill>
                  <a:srgbClr val="BFBFBF"/>
                </a:solidFill>
              </a:rPr>
              <a:t>ランダムフォレスト</a:t>
            </a:r>
            <a:endParaRPr kumimoji="1" lang="en-US" altLang="ja-JP" sz="2100" b="1" spc="300" dirty="0">
              <a:solidFill>
                <a:srgbClr val="BFBFBF"/>
              </a:solidFill>
            </a:endParaRPr>
          </a:p>
          <a:p>
            <a:pPr algn="l">
              <a:lnSpc>
                <a:spcPct val="150000"/>
              </a:lnSpc>
            </a:pPr>
            <a:r>
              <a:rPr lang="en-US" altLang="ja-JP" sz="2100" b="1" spc="300" dirty="0">
                <a:solidFill>
                  <a:srgbClr val="BFBFBF"/>
                </a:solidFill>
              </a:rPr>
              <a:t>4-6.</a:t>
            </a:r>
            <a:r>
              <a:rPr lang="ja-JP" altLang="en-US" sz="2100" b="1" spc="300" dirty="0">
                <a:solidFill>
                  <a:srgbClr val="BFBFBF"/>
                </a:solidFill>
              </a:rPr>
              <a:t>ランダムフォレストの実装</a:t>
            </a:r>
            <a:endParaRPr lang="en-US" altLang="ja-JP" sz="2100" b="1" spc="300" dirty="0">
              <a:solidFill>
                <a:srgbClr val="BFBFBF"/>
              </a:solidFill>
            </a:endParaRPr>
          </a:p>
          <a:p>
            <a:pPr algn="l">
              <a:lnSpc>
                <a:spcPct val="150000"/>
              </a:lnSpc>
            </a:pPr>
            <a:r>
              <a:rPr lang="en-US" altLang="ja-JP" sz="2100" b="1" spc="300" dirty="0">
                <a:solidFill>
                  <a:srgbClr val="BFBFBF"/>
                </a:solidFill>
              </a:rPr>
              <a:t>4-7.</a:t>
            </a:r>
            <a:r>
              <a:rPr lang="ja-JP" altLang="en-US" sz="2100" b="1" spc="300" dirty="0">
                <a:solidFill>
                  <a:srgbClr val="BFBFBF"/>
                </a:solidFill>
              </a:rPr>
              <a:t>ランダムフォレストのパラメータチューニング</a:t>
            </a:r>
            <a:endParaRPr lang="en-US" altLang="ja-JP" sz="2100" b="1" spc="300" dirty="0">
              <a:solidFill>
                <a:srgbClr val="BFBFBF"/>
              </a:solidFill>
            </a:endParaRPr>
          </a:p>
          <a:p>
            <a:pPr algn="l">
              <a:lnSpc>
                <a:spcPct val="150000"/>
              </a:lnSpc>
            </a:pPr>
            <a:r>
              <a:rPr lang="en-US" altLang="ja-JP" sz="2100" b="1" spc="300" dirty="0">
                <a:solidFill>
                  <a:srgbClr val="00879E"/>
                </a:solidFill>
              </a:rPr>
              <a:t>4-8.</a:t>
            </a:r>
            <a:r>
              <a:rPr lang="ja-JP" altLang="en-US" sz="2100" b="1" spc="300" dirty="0">
                <a:solidFill>
                  <a:srgbClr val="00879E"/>
                </a:solidFill>
              </a:rPr>
              <a:t>オプション演習：ランダムフォレスト</a:t>
            </a:r>
            <a:endParaRPr lang="en-US" altLang="ja-JP" sz="2100" b="1" spc="300" dirty="0">
              <a:solidFill>
                <a:srgbClr val="00879E"/>
              </a:solidFill>
            </a:endParaRPr>
          </a:p>
        </p:txBody>
      </p:sp>
    </p:spTree>
    <p:extLst>
      <p:ext uri="{BB962C8B-B14F-4D97-AF65-F5344CB8AC3E}">
        <p14:creationId xmlns:p14="http://schemas.microsoft.com/office/powerpoint/2010/main" val="2266293983"/>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lang="en-US" altLang="ja-JP" dirty="0"/>
              <a:t>4</a:t>
            </a:r>
            <a:r>
              <a:rPr kumimoji="1" lang="en-US" altLang="ja-JP" dirty="0"/>
              <a:t>-8-1.</a:t>
            </a:r>
            <a:r>
              <a:rPr lang="ja-JP" altLang="en-US" dirty="0"/>
              <a:t>演習</a:t>
            </a:r>
            <a:r>
              <a:rPr lang="en-US" altLang="ja-JP" dirty="0"/>
              <a:t>4</a:t>
            </a:r>
            <a:r>
              <a:rPr lang="ja-JP" altLang="en-US" dirty="0"/>
              <a:t>：ランダムフォレスト（オプション）</a:t>
            </a:r>
            <a:endParaRPr kumimoji="1" lang="ja-JP" altLang="en-US" dirty="0"/>
          </a:p>
        </p:txBody>
      </p:sp>
      <p:sp>
        <p:nvSpPr>
          <p:cNvPr id="5" name="スライド番号プレースホルダー 4">
            <a:extLst>
              <a:ext uri="{FF2B5EF4-FFF2-40B4-BE49-F238E27FC236}">
                <a16:creationId xmlns:a16="http://schemas.microsoft.com/office/drawing/2014/main" id="{C905B90A-465B-402F-BC68-6932C2B00E04}"/>
              </a:ext>
            </a:extLst>
          </p:cNvPr>
          <p:cNvSpPr>
            <a:spLocks noGrp="1"/>
          </p:cNvSpPr>
          <p:nvPr>
            <p:ph type="sldNum" sz="quarter" idx="10"/>
          </p:nvPr>
        </p:nvSpPr>
        <p:spPr/>
        <p:txBody>
          <a:bodyPr/>
          <a:lstStyle/>
          <a:p>
            <a:fld id="{5D750650-B10A-47BF-93C2-E1678438B37A}" type="slidenum">
              <a:rPr kumimoji="1" lang="ja-JP" altLang="en-US" smtClean="0"/>
              <a:pPr/>
              <a:t>262</a:t>
            </a:fld>
            <a:endParaRPr kumimoji="1" lang="ja-JP" altLang="en-US"/>
          </a:p>
        </p:txBody>
      </p:sp>
      <p:sp>
        <p:nvSpPr>
          <p:cNvPr id="4" name="テキスト ボックス 3">
            <a:extLst>
              <a:ext uri="{FF2B5EF4-FFF2-40B4-BE49-F238E27FC236}">
                <a16:creationId xmlns:a16="http://schemas.microsoft.com/office/drawing/2014/main" id="{EB308ADB-2C24-40A0-9C1C-3E0C25EC8182}"/>
              </a:ext>
            </a:extLst>
          </p:cNvPr>
          <p:cNvSpPr txBox="1"/>
          <p:nvPr/>
        </p:nvSpPr>
        <p:spPr>
          <a:xfrm>
            <a:off x="766763" y="1019355"/>
            <a:ext cx="10658473" cy="791755"/>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20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pPr>
              <a:lnSpc>
                <a:spcPct val="130000"/>
              </a:lnSpc>
            </a:pPr>
            <a:r>
              <a:rPr lang="en-US" altLang="ja-JP" sz="1800" dirty="0"/>
              <a:t>mlho/exercise </a:t>
            </a:r>
            <a:r>
              <a:rPr lang="ja-JP" altLang="en-US" sz="1800" dirty="0"/>
              <a:t>フォルダの中の</a:t>
            </a:r>
            <a:endParaRPr lang="en-US" altLang="ja-JP" sz="1800" dirty="0"/>
          </a:p>
          <a:p>
            <a:pPr>
              <a:lnSpc>
                <a:spcPct val="130000"/>
              </a:lnSpc>
            </a:pPr>
            <a:r>
              <a:rPr lang="ja-JP" altLang="en-US" sz="1800" dirty="0"/>
              <a:t>「 </a:t>
            </a:r>
            <a:r>
              <a:rPr lang="en-US" altLang="ja-JP" sz="1800" dirty="0"/>
              <a:t>4-4_</a:t>
            </a:r>
            <a:r>
              <a:rPr lang="ja-JP" altLang="en-US" sz="1800" dirty="0"/>
              <a:t>（演習）ランダムフォレストによるガンの悪性腫瘍の分類</a:t>
            </a:r>
            <a:r>
              <a:rPr lang="en-US" altLang="ja-JP" sz="1800" dirty="0"/>
              <a:t>.ipynb</a:t>
            </a:r>
            <a:r>
              <a:rPr lang="ja-JP" altLang="en-US" sz="1800" dirty="0"/>
              <a:t>」を実行する</a:t>
            </a:r>
          </a:p>
        </p:txBody>
      </p:sp>
      <p:sp>
        <p:nvSpPr>
          <p:cNvPr id="12" name="四角形: 角を丸くする 11">
            <a:extLst>
              <a:ext uri="{FF2B5EF4-FFF2-40B4-BE49-F238E27FC236}">
                <a16:creationId xmlns:a16="http://schemas.microsoft.com/office/drawing/2014/main" id="{D9087632-89E8-4B86-9784-C818E91780DA}"/>
              </a:ext>
            </a:extLst>
          </p:cNvPr>
          <p:cNvSpPr/>
          <p:nvPr/>
        </p:nvSpPr>
        <p:spPr>
          <a:xfrm>
            <a:off x="766763" y="1888824"/>
            <a:ext cx="10599737" cy="2616942"/>
          </a:xfrm>
          <a:prstGeom prst="roundRect">
            <a:avLst>
              <a:gd name="adj" fmla="val 1884"/>
            </a:avLst>
          </a:prstGeom>
          <a:solidFill>
            <a:srgbClr val="FFF4E1"/>
          </a:solidFill>
          <a:ln w="19050" algn="ctr">
            <a:noFill/>
            <a:prstDash val="dash"/>
            <a:round/>
            <a:headEnd/>
            <a:tailEnd/>
          </a:ln>
          <a:effectLst/>
        </p:spPr>
        <p:txBody>
          <a:bodyPr rot="0" spcFirstLastPara="0" vertOverflow="overflow" horzOverflow="overflow" vert="horz" wrap="square" lIns="180000" tIns="72000" rIns="180000" bIns="72000" numCol="1" spcCol="0" rtlCol="0" fromWordArt="0" anchor="ctr" anchorCtr="0" forceAA="0" compatLnSpc="1">
            <a:prstTxWarp prst="textNoShape">
              <a:avLst/>
            </a:prstTxWarp>
            <a:noAutofit/>
          </a:bodyPr>
          <a:lstStyle/>
          <a:p>
            <a:pPr marL="171450" indent="-171450" algn="just">
              <a:lnSpc>
                <a:spcPct val="120000"/>
              </a:lnSpc>
              <a:spcAft>
                <a:spcPts val="400"/>
              </a:spcAft>
              <a:buClr>
                <a:srgbClr val="F36C37"/>
              </a:buClr>
              <a:buFont typeface="Wingdings" panose="05000000000000000000" pitchFamily="2" charset="2"/>
              <a:buChar char="l"/>
            </a:pPr>
            <a:endParaRPr lang="ja-JP" altLang="en-US" sz="1100" spc="150" dirty="0">
              <a:solidFill>
                <a:schemeClr val="tx1"/>
              </a:solidFill>
              <a:latin typeface="+mj-ea"/>
              <a:ea typeface="+mj-ea"/>
            </a:endParaRPr>
          </a:p>
        </p:txBody>
      </p:sp>
      <p:pic>
        <p:nvPicPr>
          <p:cNvPr id="11" name="図 10" descr="グラフィカル ユーザー インターフェイス, アプリケーション&#10;&#10;自動的に生成された説明">
            <a:extLst>
              <a:ext uri="{FF2B5EF4-FFF2-40B4-BE49-F238E27FC236}">
                <a16:creationId xmlns:a16="http://schemas.microsoft.com/office/drawing/2014/main" id="{D291127B-E84F-4D8F-B816-6299FECB45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24327" y="4124334"/>
            <a:ext cx="3243747" cy="2018226"/>
          </a:xfrm>
          <a:prstGeom prst="rect">
            <a:avLst/>
          </a:prstGeom>
        </p:spPr>
      </p:pic>
      <p:sp>
        <p:nvSpPr>
          <p:cNvPr id="13" name="コンテンツ プレースホルダー 2">
            <a:extLst>
              <a:ext uri="{FF2B5EF4-FFF2-40B4-BE49-F238E27FC236}">
                <a16:creationId xmlns:a16="http://schemas.microsoft.com/office/drawing/2014/main" id="{EF96ADA1-9B2A-4DD3-9BB0-2401B4B06B52}"/>
              </a:ext>
            </a:extLst>
          </p:cNvPr>
          <p:cNvSpPr txBox="1">
            <a:spLocks/>
          </p:cNvSpPr>
          <p:nvPr/>
        </p:nvSpPr>
        <p:spPr bwMode="auto">
          <a:xfrm>
            <a:off x="1113954" y="2070963"/>
            <a:ext cx="9964088" cy="2251449"/>
          </a:xfrm>
          <a:prstGeom prst="rect">
            <a:avLst/>
          </a:prstGeom>
        </p:spPr>
        <p:txBody>
          <a:bodyPr vert="horz" wrap="square" lIns="91440" tIns="45720" rIns="91440" bIns="45720" rtlCol="0" anchor="ctr">
            <a:noAutofit/>
          </a:bodyPr>
          <a:lstStyle>
            <a:lvl1pPr marL="357188" marR="0" indent="-357188"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n"/>
              <a:tabLst/>
              <a:defRPr kumimoji="1" lang="en-US" altLang="ja-JP"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1pPr>
            <a:lvl2pPr marL="742950" marR="0" indent="-28575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l"/>
              <a:tabLst/>
              <a:defRPr kumimoji="1" lang="ja-JP" altLang="en-US"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2pPr>
            <a:lvl3pPr marL="1143000" marR="0" indent="-2286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3pPr>
            <a:lvl4pPr marL="1714500" marR="0" indent="-3429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4pPr>
            <a:lvl5pPr marL="2114550" marR="0" indent="-28575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lnSpc>
                <a:spcPct val="120000"/>
              </a:lnSpc>
              <a:spcBef>
                <a:spcPts val="0"/>
              </a:spcBef>
              <a:spcAft>
                <a:spcPts val="2400"/>
              </a:spcAft>
              <a:buClr>
                <a:srgbClr val="F36C37"/>
              </a:buClr>
              <a:buFont typeface="Wingdings" panose="05000000000000000000" pitchFamily="2" charset="2"/>
              <a:buNone/>
            </a:pPr>
            <a:r>
              <a:rPr lang="ja-JP" altLang="en-US" sz="2000" b="1" dirty="0">
                <a:solidFill>
                  <a:srgbClr val="F36C37"/>
                </a:solidFill>
              </a:rPr>
              <a:t>ランダムフォレストを用いて、ガンの腫瘍分類を行います。</a:t>
            </a:r>
            <a:br>
              <a:rPr lang="en-US" altLang="ja-JP" sz="2000" b="1" dirty="0">
                <a:solidFill>
                  <a:srgbClr val="F36C37"/>
                </a:solidFill>
              </a:rPr>
            </a:br>
            <a:r>
              <a:rPr lang="ja-JP" altLang="en-US" sz="2000" b="1" dirty="0">
                <a:solidFill>
                  <a:srgbClr val="F36C37"/>
                </a:solidFill>
              </a:rPr>
              <a:t>行うことは決定木の時とほとんど同じです。</a:t>
            </a:r>
            <a:endParaRPr lang="en-US" altLang="ja-JP" sz="2000" b="1" dirty="0">
              <a:solidFill>
                <a:srgbClr val="F36C37"/>
              </a:solidFill>
            </a:endParaRPr>
          </a:p>
          <a:p>
            <a:pPr marL="0" indent="0" algn="ctr">
              <a:lnSpc>
                <a:spcPct val="120000"/>
              </a:lnSpc>
              <a:spcBef>
                <a:spcPts val="0"/>
              </a:spcBef>
              <a:spcAft>
                <a:spcPts val="2400"/>
              </a:spcAft>
              <a:buClr>
                <a:srgbClr val="F36C37"/>
              </a:buClr>
              <a:buFont typeface="Wingdings" panose="05000000000000000000" pitchFamily="2" charset="2"/>
              <a:buNone/>
            </a:pPr>
            <a:r>
              <a:rPr lang="ja-JP" altLang="en-US" sz="2000" b="1" dirty="0">
                <a:solidFill>
                  <a:srgbClr val="F36C37"/>
                </a:solidFill>
              </a:rPr>
              <a:t>時間があればなぜそのような結果になるのかも考えてみましょう。</a:t>
            </a:r>
            <a:endParaRPr lang="en-US" altLang="ja-JP" sz="1600" b="1" dirty="0">
              <a:solidFill>
                <a:srgbClr val="494949"/>
              </a:solidFill>
            </a:endParaRPr>
          </a:p>
        </p:txBody>
      </p:sp>
      <p:sp>
        <p:nvSpPr>
          <p:cNvPr id="9" name="テキスト ボックス 8">
            <a:extLst>
              <a:ext uri="{FF2B5EF4-FFF2-40B4-BE49-F238E27FC236}">
                <a16:creationId xmlns:a16="http://schemas.microsoft.com/office/drawing/2014/main" id="{29CA7D0B-135E-41C2-A384-D9BE72D4275E}"/>
              </a:ext>
            </a:extLst>
          </p:cNvPr>
          <p:cNvSpPr txBox="1"/>
          <p:nvPr/>
        </p:nvSpPr>
        <p:spPr>
          <a:xfrm>
            <a:off x="708027" y="4568141"/>
            <a:ext cx="6752884" cy="636328"/>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20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pPr algn="l">
              <a:lnSpc>
                <a:spcPct val="130000"/>
              </a:lnSpc>
            </a:pPr>
            <a:r>
              <a:rPr lang="en-US" altLang="ja-JP" sz="1400" dirty="0">
                <a:solidFill>
                  <a:srgbClr val="F36C37"/>
                </a:solidFill>
              </a:rPr>
              <a:t>※ </a:t>
            </a:r>
            <a:r>
              <a:rPr lang="ja-JP" altLang="en-US" sz="1400" dirty="0">
                <a:solidFill>
                  <a:srgbClr val="F36C37"/>
                </a:solidFill>
              </a:rPr>
              <a:t>プログラムの説明及びプログラムの解答例は </a:t>
            </a:r>
            <a:r>
              <a:rPr lang="en-US" altLang="ja-JP" sz="1400" dirty="0">
                <a:solidFill>
                  <a:srgbClr val="F36C37"/>
                </a:solidFill>
              </a:rPr>
              <a:t>Google Colab </a:t>
            </a:r>
            <a:r>
              <a:rPr lang="ja-JP" altLang="en-US" sz="1400" dirty="0">
                <a:solidFill>
                  <a:srgbClr val="F36C37"/>
                </a:solidFill>
              </a:rPr>
              <a:t>ノートブック内に記載しています。</a:t>
            </a:r>
          </a:p>
        </p:txBody>
      </p:sp>
    </p:spTree>
    <p:extLst>
      <p:ext uri="{BB962C8B-B14F-4D97-AF65-F5344CB8AC3E}">
        <p14:creationId xmlns:p14="http://schemas.microsoft.com/office/powerpoint/2010/main" val="2535018788"/>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四角形: 角を丸くする 16">
            <a:extLst>
              <a:ext uri="{FF2B5EF4-FFF2-40B4-BE49-F238E27FC236}">
                <a16:creationId xmlns:a16="http://schemas.microsoft.com/office/drawing/2014/main" id="{57566B2E-1829-41E0-B612-09B5394ABBCE}"/>
              </a:ext>
            </a:extLst>
          </p:cNvPr>
          <p:cNvSpPr/>
          <p:nvPr/>
        </p:nvSpPr>
        <p:spPr bwMode="auto">
          <a:xfrm>
            <a:off x="856302" y="1987345"/>
            <a:ext cx="10493870" cy="577189"/>
          </a:xfrm>
          <a:prstGeom prst="roundRect">
            <a:avLst>
              <a:gd name="adj" fmla="val 13183"/>
            </a:avLst>
          </a:prstGeom>
          <a:solidFill>
            <a:srgbClr val="00879E"/>
          </a:solidFill>
          <a:ln w="19050" algn="ctr">
            <a:solidFill>
              <a:srgbClr val="00879E"/>
            </a:solidFill>
            <a:prstDash val="solid"/>
            <a:round/>
            <a:headEnd/>
            <a:tailEnd/>
          </a:ln>
          <a:effectLst/>
        </p:spPr>
        <p:txBody>
          <a:bodyPr wrap="none" rtlCol="0" anchor="ctr"/>
          <a:lstStyle/>
          <a:p>
            <a:pPr algn="ctr" fontAlgn="base">
              <a:spcBef>
                <a:spcPct val="0"/>
              </a:spcBef>
              <a:spcAft>
                <a:spcPct val="0"/>
              </a:spcAft>
            </a:pPr>
            <a:endParaRPr kumimoji="1" lang="ja-JP" altLang="en-US" dirty="0">
              <a:solidFill>
                <a:schemeClr val="bg1"/>
              </a:solidFill>
              <a:latin typeface="Arial" pitchFamily="34" charset="0"/>
              <a:ea typeface="ＭＳ Ｐゴシック" pitchFamily="50" charset="-128"/>
            </a:endParaRPr>
          </a:p>
        </p:txBody>
      </p:sp>
      <p:sp>
        <p:nvSpPr>
          <p:cNvPr id="19" name="正方形/長方形 18">
            <a:extLst>
              <a:ext uri="{FF2B5EF4-FFF2-40B4-BE49-F238E27FC236}">
                <a16:creationId xmlns:a16="http://schemas.microsoft.com/office/drawing/2014/main" id="{5AA98520-8305-4BF0-8BC1-D15BB56813A8}"/>
              </a:ext>
            </a:extLst>
          </p:cNvPr>
          <p:cNvSpPr/>
          <p:nvPr/>
        </p:nvSpPr>
        <p:spPr>
          <a:xfrm>
            <a:off x="1087323" y="2094584"/>
            <a:ext cx="7525251" cy="440120"/>
          </a:xfrm>
          <a:prstGeom prst="rect">
            <a:avLst/>
          </a:prstGeom>
          <a:noFill/>
          <a:ln w="19050" algn="ctr">
            <a:noFill/>
            <a:prstDash val="dash"/>
            <a:round/>
            <a:headEnd/>
            <a:tailEnd/>
          </a:ln>
          <a:effectLst/>
        </p:spPr>
        <p:txBody>
          <a:bodyPr wrap="none" rtlCol="0" anchor="ctr"/>
          <a:lstStyle/>
          <a:p>
            <a:pPr fontAlgn="base">
              <a:spcBef>
                <a:spcPct val="0"/>
              </a:spcBef>
              <a:spcAft>
                <a:spcPct val="0"/>
              </a:spcAft>
            </a:pPr>
            <a:r>
              <a:rPr kumimoji="1" lang="ja-JP" altLang="en-US" sz="2200" b="1" spc="300" dirty="0">
                <a:solidFill>
                  <a:schemeClr val="bg1"/>
                </a:solidFill>
                <a:latin typeface="+mj-ea"/>
                <a:ea typeface="+mj-ea"/>
              </a:rPr>
              <a:t>利点</a:t>
            </a:r>
          </a:p>
        </p:txBody>
      </p:sp>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lang="ja-JP" altLang="en-US" dirty="0"/>
              <a:t>（参考）</a:t>
            </a:r>
            <a:r>
              <a:rPr kumimoji="1" lang="ja-JP" altLang="en-US" dirty="0"/>
              <a:t>ランダムフォレストまとめ</a:t>
            </a:r>
          </a:p>
        </p:txBody>
      </p:sp>
      <p:sp>
        <p:nvSpPr>
          <p:cNvPr id="4" name="スライド番号プレースホルダー 3">
            <a:extLst>
              <a:ext uri="{FF2B5EF4-FFF2-40B4-BE49-F238E27FC236}">
                <a16:creationId xmlns:a16="http://schemas.microsoft.com/office/drawing/2014/main" id="{CE714A00-A721-4EF8-9336-0E58C0E72D6B}"/>
              </a:ext>
            </a:extLst>
          </p:cNvPr>
          <p:cNvSpPr>
            <a:spLocks noGrp="1"/>
          </p:cNvSpPr>
          <p:nvPr>
            <p:ph type="sldNum" sz="quarter" idx="10"/>
          </p:nvPr>
        </p:nvSpPr>
        <p:spPr/>
        <p:txBody>
          <a:bodyPr/>
          <a:lstStyle/>
          <a:p>
            <a:fld id="{5D750650-B10A-47BF-93C2-E1678438B37A}" type="slidenum">
              <a:rPr kumimoji="1" lang="ja-JP" altLang="en-US" smtClean="0"/>
              <a:pPr/>
              <a:t>263</a:t>
            </a:fld>
            <a:endParaRPr kumimoji="1" lang="ja-JP" altLang="en-US"/>
          </a:p>
        </p:txBody>
      </p:sp>
      <p:sp>
        <p:nvSpPr>
          <p:cNvPr id="9" name="コンテンツ プレースホルダー 2">
            <a:extLst>
              <a:ext uri="{FF2B5EF4-FFF2-40B4-BE49-F238E27FC236}">
                <a16:creationId xmlns:a16="http://schemas.microsoft.com/office/drawing/2014/main" id="{70AA5C98-0163-4113-9F18-BF16B2AB80DE}"/>
              </a:ext>
            </a:extLst>
          </p:cNvPr>
          <p:cNvSpPr txBox="1">
            <a:spLocks/>
          </p:cNvSpPr>
          <p:nvPr/>
        </p:nvSpPr>
        <p:spPr bwMode="auto">
          <a:xfrm>
            <a:off x="920082" y="2780505"/>
            <a:ext cx="10493870" cy="819789"/>
          </a:xfrm>
          <a:prstGeom prst="rect">
            <a:avLst/>
          </a:prstGeom>
        </p:spPr>
        <p:txBody>
          <a:bodyPr vert="horz" wrap="none" lIns="91440" tIns="45720" rIns="91440" bIns="45720" rtlCol="0">
            <a:noAutofit/>
          </a:bodyPr>
          <a:lstStyle>
            <a:lvl1pPr marL="357188" marR="0" indent="-357188"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n"/>
              <a:tabLst/>
              <a:defRPr kumimoji="1" lang="en-US" altLang="ja-JP"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1pPr>
            <a:lvl2pPr marL="742950" marR="0" indent="-28575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l"/>
              <a:tabLst/>
              <a:defRPr kumimoji="1" lang="ja-JP" altLang="en-US"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2pPr>
            <a:lvl3pPr marL="1143000" marR="0" indent="-2286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3pPr>
            <a:lvl4pPr marL="1714500" marR="0" indent="-3429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4pPr>
            <a:lvl5pPr marL="2114550" marR="0" indent="-28575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lnSpc>
                <a:spcPct val="130000"/>
              </a:lnSpc>
              <a:spcBef>
                <a:spcPts val="0"/>
              </a:spcBef>
              <a:spcAft>
                <a:spcPts val="0"/>
              </a:spcAft>
              <a:buClr>
                <a:schemeClr val="tx1">
                  <a:lumMod val="75000"/>
                  <a:lumOff val="25000"/>
                </a:schemeClr>
              </a:buClr>
            </a:pPr>
            <a:r>
              <a:rPr lang="ja-JP" altLang="en-US" sz="2000" b="1" dirty="0">
                <a:solidFill>
                  <a:srgbClr val="494949"/>
                </a:solidFill>
              </a:rPr>
              <a:t>スケーリングの必要がない</a:t>
            </a:r>
            <a:endParaRPr lang="en-US" altLang="ja-JP" sz="2000" b="1" dirty="0">
              <a:solidFill>
                <a:srgbClr val="494949"/>
              </a:solidFill>
            </a:endParaRPr>
          </a:p>
          <a:p>
            <a:pPr>
              <a:lnSpc>
                <a:spcPct val="130000"/>
              </a:lnSpc>
              <a:spcBef>
                <a:spcPts val="0"/>
              </a:spcBef>
              <a:spcAft>
                <a:spcPts val="0"/>
              </a:spcAft>
              <a:buClr>
                <a:schemeClr val="tx1">
                  <a:lumMod val="75000"/>
                  <a:lumOff val="25000"/>
                </a:schemeClr>
              </a:buClr>
            </a:pPr>
            <a:r>
              <a:rPr kumimoji="1" lang="ja-JP" altLang="en-US" sz="2000" b="1" dirty="0">
                <a:solidFill>
                  <a:srgbClr val="494949"/>
                </a:solidFill>
              </a:rPr>
              <a:t>木の数を増やしても過学習しずらい</a:t>
            </a:r>
            <a:endParaRPr kumimoji="1" lang="en-US" altLang="ja-JP" sz="2000" b="1" dirty="0">
              <a:solidFill>
                <a:srgbClr val="494949"/>
              </a:solidFill>
            </a:endParaRPr>
          </a:p>
          <a:p>
            <a:pPr>
              <a:lnSpc>
                <a:spcPct val="130000"/>
              </a:lnSpc>
              <a:spcBef>
                <a:spcPts val="0"/>
              </a:spcBef>
              <a:spcAft>
                <a:spcPts val="0"/>
              </a:spcAft>
              <a:buClr>
                <a:schemeClr val="tx1">
                  <a:lumMod val="75000"/>
                  <a:lumOff val="25000"/>
                </a:schemeClr>
              </a:buClr>
            </a:pPr>
            <a:r>
              <a:rPr lang="ja-JP" altLang="en-US" sz="2000" b="1" dirty="0">
                <a:solidFill>
                  <a:srgbClr val="494949"/>
                </a:solidFill>
              </a:rPr>
              <a:t>非常に頑健（様々なデータに安定して性能が出やすい）</a:t>
            </a:r>
            <a:endParaRPr kumimoji="1" lang="en-US" altLang="ja-JP" sz="2000" b="1" dirty="0">
              <a:solidFill>
                <a:srgbClr val="494949"/>
              </a:solidFill>
            </a:endParaRPr>
          </a:p>
          <a:p>
            <a:pPr>
              <a:lnSpc>
                <a:spcPct val="130000"/>
              </a:lnSpc>
              <a:spcBef>
                <a:spcPts val="0"/>
              </a:spcBef>
              <a:spcAft>
                <a:spcPts val="0"/>
              </a:spcAft>
              <a:buClr>
                <a:schemeClr val="tx1">
                  <a:lumMod val="75000"/>
                  <a:lumOff val="25000"/>
                </a:schemeClr>
              </a:buClr>
            </a:pPr>
            <a:r>
              <a:rPr lang="ja-JP" altLang="en-US" sz="2000" b="1" dirty="0">
                <a:solidFill>
                  <a:srgbClr val="494949"/>
                </a:solidFill>
              </a:rPr>
              <a:t>特徴量重要度（木構造）からモデルを解釈しやすい</a:t>
            </a:r>
            <a:endParaRPr lang="en-US" altLang="ja-JP" sz="2000" b="1" dirty="0">
              <a:solidFill>
                <a:srgbClr val="494949"/>
              </a:solidFill>
            </a:endParaRPr>
          </a:p>
        </p:txBody>
      </p:sp>
      <p:sp>
        <p:nvSpPr>
          <p:cNvPr id="14" name="コンテンツ プレースホルダー 2">
            <a:extLst>
              <a:ext uri="{FF2B5EF4-FFF2-40B4-BE49-F238E27FC236}">
                <a16:creationId xmlns:a16="http://schemas.microsoft.com/office/drawing/2014/main" id="{C952CEC8-8CAA-4E29-A5EB-4FEAB8391488}"/>
              </a:ext>
            </a:extLst>
          </p:cNvPr>
          <p:cNvSpPr txBox="1">
            <a:spLocks/>
          </p:cNvSpPr>
          <p:nvPr/>
        </p:nvSpPr>
        <p:spPr bwMode="auto">
          <a:xfrm>
            <a:off x="920082" y="5445912"/>
            <a:ext cx="10493870" cy="819789"/>
          </a:xfrm>
          <a:prstGeom prst="rect">
            <a:avLst/>
          </a:prstGeom>
        </p:spPr>
        <p:txBody>
          <a:bodyPr vert="horz" wrap="none" lIns="91440" tIns="45720" rIns="91440" bIns="45720" rtlCol="0">
            <a:noAutofit/>
          </a:bodyPr>
          <a:lstStyle>
            <a:lvl1pPr marL="357188" marR="0" indent="-357188"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n"/>
              <a:tabLst/>
              <a:defRPr kumimoji="1" lang="en-US" altLang="ja-JP"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1pPr>
            <a:lvl2pPr marL="742950" marR="0" indent="-28575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l"/>
              <a:tabLst/>
              <a:defRPr kumimoji="1" lang="ja-JP" altLang="en-US"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2pPr>
            <a:lvl3pPr marL="1143000" marR="0" indent="-2286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3pPr>
            <a:lvl4pPr marL="1714500" marR="0" indent="-3429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4pPr>
            <a:lvl5pPr marL="2114550" marR="0" indent="-28575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lnSpc>
                <a:spcPct val="130000"/>
              </a:lnSpc>
              <a:spcBef>
                <a:spcPts val="0"/>
              </a:spcBef>
              <a:spcAft>
                <a:spcPts val="0"/>
              </a:spcAft>
              <a:buClr>
                <a:schemeClr val="tx1">
                  <a:lumMod val="75000"/>
                  <a:lumOff val="25000"/>
                </a:schemeClr>
              </a:buClr>
            </a:pPr>
            <a:r>
              <a:rPr lang="ja-JP" altLang="en-US" sz="2000" b="1" dirty="0"/>
              <a:t>外挿に非常に弱い（訓練データの範囲外のデータ）</a:t>
            </a:r>
          </a:p>
          <a:p>
            <a:pPr>
              <a:lnSpc>
                <a:spcPct val="130000"/>
              </a:lnSpc>
              <a:spcBef>
                <a:spcPts val="0"/>
              </a:spcBef>
              <a:spcAft>
                <a:spcPts val="0"/>
              </a:spcAft>
              <a:buClr>
                <a:schemeClr val="tx1">
                  <a:lumMod val="75000"/>
                  <a:lumOff val="25000"/>
                </a:schemeClr>
              </a:buClr>
            </a:pPr>
            <a:r>
              <a:rPr lang="ja-JP" altLang="en-US" sz="2000" b="1" dirty="0"/>
              <a:t>木の数を増やしすぎると学習にも予測にも時間がかかる</a:t>
            </a:r>
            <a:endParaRPr lang="en-US" altLang="ja-JP" sz="2000" b="1" dirty="0"/>
          </a:p>
        </p:txBody>
      </p:sp>
      <p:sp>
        <p:nvSpPr>
          <p:cNvPr id="20" name="四角形: 角を丸くする 19">
            <a:extLst>
              <a:ext uri="{FF2B5EF4-FFF2-40B4-BE49-F238E27FC236}">
                <a16:creationId xmlns:a16="http://schemas.microsoft.com/office/drawing/2014/main" id="{AEA6BD48-1FC2-44ED-8B5F-BB34F97EE17C}"/>
              </a:ext>
            </a:extLst>
          </p:cNvPr>
          <p:cNvSpPr/>
          <p:nvPr/>
        </p:nvSpPr>
        <p:spPr bwMode="auto">
          <a:xfrm>
            <a:off x="856302" y="4584674"/>
            <a:ext cx="10493870" cy="577189"/>
          </a:xfrm>
          <a:prstGeom prst="roundRect">
            <a:avLst>
              <a:gd name="adj" fmla="val 13183"/>
            </a:avLst>
          </a:prstGeom>
          <a:solidFill>
            <a:srgbClr val="00879E"/>
          </a:solidFill>
          <a:ln w="19050" algn="ctr">
            <a:solidFill>
              <a:srgbClr val="00879E"/>
            </a:solidFill>
            <a:prstDash val="solid"/>
            <a:round/>
            <a:headEnd/>
            <a:tailEnd/>
          </a:ln>
          <a:effectLst/>
        </p:spPr>
        <p:txBody>
          <a:bodyPr wrap="none" rtlCol="0" anchor="ctr"/>
          <a:lstStyle/>
          <a:p>
            <a:pPr algn="ctr" fontAlgn="base">
              <a:spcBef>
                <a:spcPct val="0"/>
              </a:spcBef>
              <a:spcAft>
                <a:spcPct val="0"/>
              </a:spcAft>
            </a:pPr>
            <a:endParaRPr kumimoji="1" lang="ja-JP" altLang="en-US" dirty="0">
              <a:solidFill>
                <a:schemeClr val="bg1"/>
              </a:solidFill>
              <a:latin typeface="Arial" pitchFamily="34" charset="0"/>
              <a:ea typeface="ＭＳ Ｐゴシック" pitchFamily="50" charset="-128"/>
            </a:endParaRPr>
          </a:p>
        </p:txBody>
      </p:sp>
      <p:sp>
        <p:nvSpPr>
          <p:cNvPr id="21" name="正方形/長方形 20">
            <a:extLst>
              <a:ext uri="{FF2B5EF4-FFF2-40B4-BE49-F238E27FC236}">
                <a16:creationId xmlns:a16="http://schemas.microsoft.com/office/drawing/2014/main" id="{919EBD44-0846-43EE-9A0D-D2B2800F31D9}"/>
              </a:ext>
            </a:extLst>
          </p:cNvPr>
          <p:cNvSpPr/>
          <p:nvPr/>
        </p:nvSpPr>
        <p:spPr>
          <a:xfrm>
            <a:off x="1087322" y="4683209"/>
            <a:ext cx="7525251" cy="440120"/>
          </a:xfrm>
          <a:prstGeom prst="rect">
            <a:avLst/>
          </a:prstGeom>
          <a:noFill/>
          <a:ln w="19050" algn="ctr">
            <a:noFill/>
            <a:prstDash val="dash"/>
            <a:round/>
            <a:headEnd/>
            <a:tailEnd/>
          </a:ln>
          <a:effectLst/>
        </p:spPr>
        <p:txBody>
          <a:bodyPr wrap="none" rtlCol="0" anchor="ctr"/>
          <a:lstStyle/>
          <a:p>
            <a:pPr fontAlgn="base">
              <a:spcBef>
                <a:spcPct val="0"/>
              </a:spcBef>
              <a:spcAft>
                <a:spcPct val="0"/>
              </a:spcAft>
            </a:pPr>
            <a:r>
              <a:rPr kumimoji="1" lang="ja-JP" altLang="en-US" sz="2200" b="1" spc="300" dirty="0">
                <a:solidFill>
                  <a:schemeClr val="bg1"/>
                </a:solidFill>
                <a:latin typeface="+mj-ea"/>
                <a:ea typeface="+mj-ea"/>
              </a:rPr>
              <a:t>欠点</a:t>
            </a:r>
          </a:p>
        </p:txBody>
      </p:sp>
      <p:sp>
        <p:nvSpPr>
          <p:cNvPr id="16" name="テキスト ボックス 15">
            <a:extLst>
              <a:ext uri="{FF2B5EF4-FFF2-40B4-BE49-F238E27FC236}">
                <a16:creationId xmlns:a16="http://schemas.microsoft.com/office/drawing/2014/main" id="{A4E24FC3-2BC6-414B-8AB3-54FF60843642}"/>
              </a:ext>
            </a:extLst>
          </p:cNvPr>
          <p:cNvSpPr txBox="1"/>
          <p:nvPr/>
        </p:nvSpPr>
        <p:spPr>
          <a:xfrm>
            <a:off x="779642" y="983799"/>
            <a:ext cx="10647189" cy="780214"/>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20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r>
              <a:rPr kumimoji="1" lang="ja-JP" altLang="en-US" sz="2000" b="1" dirty="0">
                <a:solidFill>
                  <a:srgbClr val="494949"/>
                </a:solidFill>
                <a:latin typeface="+mj-ea"/>
                <a:ea typeface="+mj-ea"/>
              </a:rPr>
              <a:t>複数の決定木を並列に組み合わせて予測をするモデル</a:t>
            </a:r>
            <a:endParaRPr kumimoji="1" lang="en-US" altLang="ja-JP" sz="2000" b="1" dirty="0">
              <a:solidFill>
                <a:srgbClr val="494949"/>
              </a:solidFill>
              <a:latin typeface="+mj-ea"/>
              <a:ea typeface="+mj-ea"/>
            </a:endParaRPr>
          </a:p>
          <a:p>
            <a:r>
              <a:rPr kumimoji="1" lang="ja-JP" altLang="en-US" sz="1800" dirty="0">
                <a:solidFill>
                  <a:srgbClr val="00879E"/>
                </a:solidFill>
              </a:rPr>
              <a:t>ランダムフォレストは頑健で扱いやすいため実用的。多くの場面で使われている。</a:t>
            </a:r>
            <a:endParaRPr kumimoji="1" lang="en-US" altLang="ja-JP" sz="1800" dirty="0">
              <a:solidFill>
                <a:srgbClr val="00879E"/>
              </a:solidFill>
            </a:endParaRPr>
          </a:p>
        </p:txBody>
      </p:sp>
      <p:sp>
        <p:nvSpPr>
          <p:cNvPr id="18" name="テキスト ボックス 17">
            <a:extLst>
              <a:ext uri="{FF2B5EF4-FFF2-40B4-BE49-F238E27FC236}">
                <a16:creationId xmlns:a16="http://schemas.microsoft.com/office/drawing/2014/main" id="{FCCED9A9-A0ED-46E7-A8EA-D4F21293D783}"/>
              </a:ext>
            </a:extLst>
          </p:cNvPr>
          <p:cNvSpPr txBox="1"/>
          <p:nvPr/>
        </p:nvSpPr>
        <p:spPr>
          <a:xfrm>
            <a:off x="7007469" y="5582478"/>
            <a:ext cx="5001030" cy="340093"/>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20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pPr algn="r"/>
            <a:r>
              <a:rPr lang="en-US" altLang="ja-JP" sz="1400" dirty="0"/>
              <a:t>※ </a:t>
            </a:r>
            <a:r>
              <a:rPr lang="ja-JP" altLang="en-US" sz="1400" dirty="0"/>
              <a:t>他のモデルも外挿はうまく予測できないことが多い</a:t>
            </a:r>
          </a:p>
        </p:txBody>
      </p:sp>
    </p:spTree>
    <p:extLst>
      <p:ext uri="{BB962C8B-B14F-4D97-AF65-F5344CB8AC3E}">
        <p14:creationId xmlns:p14="http://schemas.microsoft.com/office/powerpoint/2010/main" val="1146754484"/>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四角形: 角を丸くする 4">
            <a:extLst>
              <a:ext uri="{FF2B5EF4-FFF2-40B4-BE49-F238E27FC236}">
                <a16:creationId xmlns:a16="http://schemas.microsoft.com/office/drawing/2014/main" id="{235D25D0-2B40-4B95-B459-FAA9DFF054E5}"/>
              </a:ext>
            </a:extLst>
          </p:cNvPr>
          <p:cNvSpPr/>
          <p:nvPr/>
        </p:nvSpPr>
        <p:spPr>
          <a:xfrm>
            <a:off x="766763" y="1038877"/>
            <a:ext cx="10599737" cy="2616942"/>
          </a:xfrm>
          <a:prstGeom prst="roundRect">
            <a:avLst>
              <a:gd name="adj" fmla="val 1884"/>
            </a:avLst>
          </a:prstGeom>
          <a:solidFill>
            <a:srgbClr val="FFF4E1"/>
          </a:solidFill>
          <a:ln w="19050" algn="ctr">
            <a:noFill/>
            <a:prstDash val="dash"/>
            <a:round/>
            <a:headEnd/>
            <a:tailEnd/>
          </a:ln>
          <a:effectLst/>
        </p:spPr>
        <p:txBody>
          <a:bodyPr rot="0" spcFirstLastPara="0" vertOverflow="overflow" horzOverflow="overflow" vert="horz" wrap="square" lIns="180000" tIns="72000" rIns="180000" bIns="72000" numCol="1" spcCol="0" rtlCol="0" fromWordArt="0" anchor="ctr" anchorCtr="0" forceAA="0" compatLnSpc="1">
            <a:prstTxWarp prst="textNoShape">
              <a:avLst/>
            </a:prstTxWarp>
            <a:noAutofit/>
          </a:bodyPr>
          <a:lstStyle/>
          <a:p>
            <a:pPr marL="171450" indent="-171450" algn="just">
              <a:lnSpc>
                <a:spcPct val="120000"/>
              </a:lnSpc>
              <a:spcAft>
                <a:spcPts val="400"/>
              </a:spcAft>
              <a:buClr>
                <a:srgbClr val="F36C37"/>
              </a:buClr>
              <a:buFont typeface="Wingdings" panose="05000000000000000000" pitchFamily="2" charset="2"/>
              <a:buChar char="l"/>
            </a:pPr>
            <a:endParaRPr lang="ja-JP" altLang="en-US" sz="1100" spc="150" dirty="0">
              <a:solidFill>
                <a:schemeClr val="tx1"/>
              </a:solidFill>
              <a:latin typeface="+mj-ea"/>
              <a:ea typeface="+mj-ea"/>
            </a:endParaRPr>
          </a:p>
        </p:txBody>
      </p:sp>
      <p:sp>
        <p:nvSpPr>
          <p:cNvPr id="2" name="タイトル 1">
            <a:extLst>
              <a:ext uri="{FF2B5EF4-FFF2-40B4-BE49-F238E27FC236}">
                <a16:creationId xmlns:a16="http://schemas.microsoft.com/office/drawing/2014/main" id="{5FE14325-B25E-453C-9481-5E4B9FE0B34A}"/>
              </a:ext>
            </a:extLst>
          </p:cNvPr>
          <p:cNvSpPr>
            <a:spLocks noGrp="1"/>
          </p:cNvSpPr>
          <p:nvPr>
            <p:ph type="title"/>
          </p:nvPr>
        </p:nvSpPr>
        <p:spPr/>
        <p:txBody>
          <a:bodyPr/>
          <a:lstStyle/>
          <a:p>
            <a:r>
              <a:rPr lang="ja-JP" altLang="en-US" dirty="0"/>
              <a:t>章のまとめ</a:t>
            </a:r>
            <a:endParaRPr kumimoji="1" lang="ja-JP" altLang="en-US" dirty="0"/>
          </a:p>
        </p:txBody>
      </p:sp>
      <p:sp>
        <p:nvSpPr>
          <p:cNvPr id="3" name="コンテンツ プレースホルダー 2">
            <a:extLst>
              <a:ext uri="{FF2B5EF4-FFF2-40B4-BE49-F238E27FC236}">
                <a16:creationId xmlns:a16="http://schemas.microsoft.com/office/drawing/2014/main" id="{10EE556C-FDAE-4EEE-A2E7-11A707D60D55}"/>
              </a:ext>
            </a:extLst>
          </p:cNvPr>
          <p:cNvSpPr>
            <a:spLocks noGrp="1"/>
          </p:cNvSpPr>
          <p:nvPr>
            <p:ph sz="quarter" idx="4294967295"/>
          </p:nvPr>
        </p:nvSpPr>
        <p:spPr>
          <a:xfrm>
            <a:off x="1113954" y="1221016"/>
            <a:ext cx="9964088" cy="2251449"/>
          </a:xfrm>
        </p:spPr>
        <p:txBody>
          <a:bodyPr vert="horz" wrap="square" lIns="91440" tIns="45720" rIns="91440" bIns="45720" rtlCol="0" anchor="ctr">
            <a:noAutofit/>
          </a:bodyPr>
          <a:lstStyle/>
          <a:p>
            <a:pPr marL="0" indent="0" algn="ctr">
              <a:lnSpc>
                <a:spcPct val="120000"/>
              </a:lnSpc>
              <a:spcBef>
                <a:spcPts val="0"/>
              </a:spcBef>
              <a:spcAft>
                <a:spcPts val="2400"/>
              </a:spcAft>
              <a:buClr>
                <a:srgbClr val="F36C37"/>
              </a:buClr>
              <a:buNone/>
            </a:pPr>
            <a:r>
              <a:rPr lang="ja-JP" altLang="en-US" sz="2000" b="1" dirty="0">
                <a:solidFill>
                  <a:srgbClr val="F36C37"/>
                </a:solidFill>
              </a:rPr>
              <a:t>この章では、代表的な機械学習手法の一つである</a:t>
            </a:r>
            <a:br>
              <a:rPr lang="en-US" altLang="ja-JP" sz="2000" b="1" dirty="0">
                <a:solidFill>
                  <a:srgbClr val="F36C37"/>
                </a:solidFill>
              </a:rPr>
            </a:br>
            <a:r>
              <a:rPr lang="ja-JP" altLang="en-US" sz="2000" b="1" dirty="0">
                <a:solidFill>
                  <a:srgbClr val="F36C37"/>
                </a:solidFill>
              </a:rPr>
              <a:t>決定木・ランダムフォレストについて学びました。</a:t>
            </a:r>
          </a:p>
          <a:p>
            <a:pPr marL="0" indent="0" algn="ctr">
              <a:lnSpc>
                <a:spcPct val="120000"/>
              </a:lnSpc>
              <a:spcBef>
                <a:spcPts val="0"/>
              </a:spcBef>
              <a:spcAft>
                <a:spcPts val="2400"/>
              </a:spcAft>
              <a:buClr>
                <a:srgbClr val="F36C37"/>
              </a:buClr>
              <a:buNone/>
            </a:pPr>
            <a:r>
              <a:rPr lang="ja-JP" altLang="en-US" sz="2000" b="1" dirty="0">
                <a:solidFill>
                  <a:srgbClr val="F36C37"/>
                </a:solidFill>
              </a:rPr>
              <a:t>また、</a:t>
            </a:r>
            <a:r>
              <a:rPr lang="en-US" altLang="ja-JP" sz="2000" b="1" dirty="0">
                <a:solidFill>
                  <a:srgbClr val="F36C37"/>
                </a:solidFill>
              </a:rPr>
              <a:t>scikit-learn</a:t>
            </a:r>
            <a:r>
              <a:rPr lang="ja-JP" altLang="en-US" sz="2000" b="1" dirty="0">
                <a:solidFill>
                  <a:srgbClr val="F36C37"/>
                </a:solidFill>
              </a:rPr>
              <a:t>で実装し、モデルのパラメータをチューニングすることで</a:t>
            </a:r>
            <a:br>
              <a:rPr lang="en-US" altLang="ja-JP" sz="2000" b="1" dirty="0">
                <a:solidFill>
                  <a:srgbClr val="F36C37"/>
                </a:solidFill>
              </a:rPr>
            </a:br>
            <a:r>
              <a:rPr lang="ja-JP" altLang="en-US" sz="2000" b="1" dirty="0">
                <a:solidFill>
                  <a:srgbClr val="F36C37"/>
                </a:solidFill>
              </a:rPr>
              <a:t>どのように結果が変わるか体験しました。</a:t>
            </a:r>
          </a:p>
        </p:txBody>
      </p:sp>
      <p:sp>
        <p:nvSpPr>
          <p:cNvPr id="4" name="スライド番号プレースホルダー 3">
            <a:extLst>
              <a:ext uri="{FF2B5EF4-FFF2-40B4-BE49-F238E27FC236}">
                <a16:creationId xmlns:a16="http://schemas.microsoft.com/office/drawing/2014/main" id="{31E61FCF-A60C-432C-8A79-2693CCE4D99F}"/>
              </a:ext>
            </a:extLst>
          </p:cNvPr>
          <p:cNvSpPr>
            <a:spLocks noGrp="1"/>
          </p:cNvSpPr>
          <p:nvPr>
            <p:ph type="sldNum" sz="quarter" idx="10"/>
          </p:nvPr>
        </p:nvSpPr>
        <p:spPr/>
        <p:txBody>
          <a:bodyPr/>
          <a:lstStyle/>
          <a:p>
            <a:fld id="{5D750650-B10A-47BF-93C2-E1678438B37A}" type="slidenum">
              <a:rPr kumimoji="1" lang="ja-JP" altLang="en-US" smtClean="0"/>
              <a:pPr/>
              <a:t>264</a:t>
            </a:fld>
            <a:endParaRPr kumimoji="1" lang="ja-JP" altLang="en-US"/>
          </a:p>
        </p:txBody>
      </p:sp>
      <p:sp>
        <p:nvSpPr>
          <p:cNvPr id="9" name="四角形: 角を丸くする 8">
            <a:extLst>
              <a:ext uri="{FF2B5EF4-FFF2-40B4-BE49-F238E27FC236}">
                <a16:creationId xmlns:a16="http://schemas.microsoft.com/office/drawing/2014/main" id="{6D456DDF-4B7D-4596-9982-ABD670D6C992}"/>
              </a:ext>
            </a:extLst>
          </p:cNvPr>
          <p:cNvSpPr/>
          <p:nvPr/>
        </p:nvSpPr>
        <p:spPr bwMode="auto">
          <a:xfrm>
            <a:off x="856302" y="3840493"/>
            <a:ext cx="10493870" cy="577189"/>
          </a:xfrm>
          <a:prstGeom prst="roundRect">
            <a:avLst>
              <a:gd name="adj" fmla="val 13183"/>
            </a:avLst>
          </a:prstGeom>
          <a:solidFill>
            <a:srgbClr val="00879E"/>
          </a:solidFill>
          <a:ln w="19050" algn="ctr">
            <a:solidFill>
              <a:srgbClr val="00879E"/>
            </a:solidFill>
            <a:prstDash val="solid"/>
            <a:round/>
            <a:headEnd/>
            <a:tailEnd/>
          </a:ln>
          <a:effectLst/>
        </p:spPr>
        <p:txBody>
          <a:bodyPr wrap="none" rtlCol="0" anchor="ctr"/>
          <a:lstStyle/>
          <a:p>
            <a:pPr algn="ctr" fontAlgn="base">
              <a:spcBef>
                <a:spcPct val="0"/>
              </a:spcBef>
              <a:spcAft>
                <a:spcPct val="0"/>
              </a:spcAft>
            </a:pPr>
            <a:endParaRPr kumimoji="1" lang="ja-JP" altLang="en-US" dirty="0">
              <a:solidFill>
                <a:schemeClr val="bg1"/>
              </a:solidFill>
              <a:latin typeface="Arial" pitchFamily="34" charset="0"/>
              <a:ea typeface="ＭＳ Ｐゴシック" pitchFamily="50" charset="-128"/>
            </a:endParaRPr>
          </a:p>
        </p:txBody>
      </p:sp>
      <p:sp>
        <p:nvSpPr>
          <p:cNvPr id="10" name="正方形/長方形 9">
            <a:extLst>
              <a:ext uri="{FF2B5EF4-FFF2-40B4-BE49-F238E27FC236}">
                <a16:creationId xmlns:a16="http://schemas.microsoft.com/office/drawing/2014/main" id="{990BDE5C-254C-433A-BD74-EE2771F57294}"/>
              </a:ext>
            </a:extLst>
          </p:cNvPr>
          <p:cNvSpPr/>
          <p:nvPr/>
        </p:nvSpPr>
        <p:spPr>
          <a:xfrm>
            <a:off x="1551347" y="3940880"/>
            <a:ext cx="7525251" cy="440120"/>
          </a:xfrm>
          <a:prstGeom prst="rect">
            <a:avLst/>
          </a:prstGeom>
          <a:noFill/>
          <a:ln w="19050" algn="ctr">
            <a:noFill/>
            <a:prstDash val="dash"/>
            <a:round/>
            <a:headEnd/>
            <a:tailEnd/>
          </a:ln>
          <a:effectLst/>
        </p:spPr>
        <p:txBody>
          <a:bodyPr wrap="none" rtlCol="0" anchor="ctr"/>
          <a:lstStyle/>
          <a:p>
            <a:pPr fontAlgn="base">
              <a:spcBef>
                <a:spcPct val="0"/>
              </a:spcBef>
              <a:spcAft>
                <a:spcPct val="0"/>
              </a:spcAft>
            </a:pPr>
            <a:r>
              <a:rPr kumimoji="1" lang="ja-JP" altLang="en-US" sz="2200" b="1" spc="300" dirty="0">
                <a:solidFill>
                  <a:schemeClr val="bg1"/>
                </a:solidFill>
                <a:latin typeface="+mj-ea"/>
                <a:ea typeface="+mj-ea"/>
              </a:rPr>
              <a:t>章の目標は達成できましたか？</a:t>
            </a:r>
          </a:p>
        </p:txBody>
      </p:sp>
      <p:pic>
        <p:nvPicPr>
          <p:cNvPr id="11" name="図 10" descr="アイコン&#10;&#10;自動的に生成された説明">
            <a:extLst>
              <a:ext uri="{FF2B5EF4-FFF2-40B4-BE49-F238E27FC236}">
                <a16:creationId xmlns:a16="http://schemas.microsoft.com/office/drawing/2014/main" id="{7720435F-DF30-4A16-B0F1-9BE9EB8B68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7188" y="3892906"/>
            <a:ext cx="426733" cy="427586"/>
          </a:xfrm>
          <a:prstGeom prst="rect">
            <a:avLst/>
          </a:prstGeom>
        </p:spPr>
      </p:pic>
      <p:pic>
        <p:nvPicPr>
          <p:cNvPr id="12" name="図 11" descr="グラフィカル ユーザー インターフェイス, アプリケーション&#10;&#10;自動的に生成された説明">
            <a:extLst>
              <a:ext uri="{FF2B5EF4-FFF2-40B4-BE49-F238E27FC236}">
                <a16:creationId xmlns:a16="http://schemas.microsoft.com/office/drawing/2014/main" id="{713DDCC5-F6A5-4972-A4E5-4F6AE2A8C21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05088" y="4409105"/>
            <a:ext cx="4029075" cy="1954101"/>
          </a:xfrm>
          <a:prstGeom prst="rect">
            <a:avLst/>
          </a:prstGeom>
        </p:spPr>
      </p:pic>
      <p:sp>
        <p:nvSpPr>
          <p:cNvPr id="8" name="コンテンツ プレースホルダー 2">
            <a:extLst>
              <a:ext uri="{FF2B5EF4-FFF2-40B4-BE49-F238E27FC236}">
                <a16:creationId xmlns:a16="http://schemas.microsoft.com/office/drawing/2014/main" id="{733E62C9-1A65-4181-ACD0-3065DF9AF0E5}"/>
              </a:ext>
            </a:extLst>
          </p:cNvPr>
          <p:cNvSpPr txBox="1">
            <a:spLocks/>
          </p:cNvSpPr>
          <p:nvPr/>
        </p:nvSpPr>
        <p:spPr bwMode="auto">
          <a:xfrm>
            <a:off x="920082" y="4701731"/>
            <a:ext cx="10493870" cy="819789"/>
          </a:xfrm>
          <a:prstGeom prst="rect">
            <a:avLst/>
          </a:prstGeom>
        </p:spPr>
        <p:txBody>
          <a:bodyPr vert="horz" wrap="none" lIns="91440" tIns="45720" rIns="91440" bIns="45720" rtlCol="0">
            <a:noAutofit/>
          </a:bodyPr>
          <a:lstStyle>
            <a:lvl1pPr marL="357188" marR="0" indent="-357188"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n"/>
              <a:tabLst/>
              <a:defRPr kumimoji="1" lang="en-US" altLang="ja-JP"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1pPr>
            <a:lvl2pPr marL="742950" marR="0" indent="-28575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l"/>
              <a:tabLst/>
              <a:defRPr kumimoji="1" lang="ja-JP" altLang="en-US"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2pPr>
            <a:lvl3pPr marL="1143000" marR="0" indent="-2286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3pPr>
            <a:lvl4pPr marL="1714500" marR="0" indent="-3429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4pPr>
            <a:lvl5pPr marL="2114550" marR="0" indent="-28575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lnSpc>
                <a:spcPct val="130000"/>
              </a:lnSpc>
              <a:spcBef>
                <a:spcPts val="0"/>
              </a:spcBef>
              <a:spcAft>
                <a:spcPts val="3000"/>
              </a:spcAft>
              <a:buClr>
                <a:schemeClr val="tx1">
                  <a:lumMod val="75000"/>
                  <a:lumOff val="25000"/>
                </a:schemeClr>
              </a:buClr>
            </a:pPr>
            <a:r>
              <a:rPr lang="en-US" altLang="ja-JP" sz="2000" b="1" dirty="0"/>
              <a:t>scikit-learn</a:t>
            </a:r>
            <a:r>
              <a:rPr lang="ja-JP" altLang="en-US" sz="2000" b="1" dirty="0"/>
              <a:t>を用いて決定木・ランダムフォレストを実装できる</a:t>
            </a:r>
            <a:endParaRPr lang="en-US" altLang="ja-JP" sz="2000" b="1" dirty="0"/>
          </a:p>
          <a:p>
            <a:pPr>
              <a:lnSpc>
                <a:spcPct val="130000"/>
              </a:lnSpc>
              <a:spcBef>
                <a:spcPts val="0"/>
              </a:spcBef>
              <a:spcAft>
                <a:spcPts val="3000"/>
              </a:spcAft>
              <a:buClr>
                <a:schemeClr val="tx1">
                  <a:lumMod val="75000"/>
                  <a:lumOff val="25000"/>
                </a:schemeClr>
              </a:buClr>
            </a:pPr>
            <a:r>
              <a:rPr lang="ja-JP" altLang="en-US" sz="2000" b="1" dirty="0"/>
              <a:t>モデルのパラメータをチューニングできる</a:t>
            </a:r>
            <a:endParaRPr lang="en-US" altLang="ja-JP" sz="2000" b="1" dirty="0"/>
          </a:p>
        </p:txBody>
      </p:sp>
    </p:spTree>
    <p:extLst>
      <p:ext uri="{BB962C8B-B14F-4D97-AF65-F5344CB8AC3E}">
        <p14:creationId xmlns:p14="http://schemas.microsoft.com/office/powerpoint/2010/main" val="1240470440"/>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D8B5CB95-4071-435A-B4A8-F48CFE252BEF}"/>
              </a:ext>
            </a:extLst>
          </p:cNvPr>
          <p:cNvSpPr>
            <a:spLocks noGrp="1"/>
          </p:cNvSpPr>
          <p:nvPr>
            <p:ph type="sldNum" sz="quarter" idx="10"/>
          </p:nvPr>
        </p:nvSpPr>
        <p:spPr/>
        <p:txBody>
          <a:bodyPr/>
          <a:lstStyle/>
          <a:p>
            <a:fld id="{5D750650-B10A-47BF-93C2-E1678438B37A}" type="slidenum">
              <a:rPr lang="en-US" altLang="ja-JP" smtClean="0"/>
              <a:pPr/>
              <a:t>265</a:t>
            </a:fld>
            <a:endParaRPr lang="en-US" altLang="ja-JP" dirty="0"/>
          </a:p>
        </p:txBody>
      </p:sp>
    </p:spTree>
    <p:extLst>
      <p:ext uri="{BB962C8B-B14F-4D97-AF65-F5344CB8AC3E}">
        <p14:creationId xmlns:p14="http://schemas.microsoft.com/office/powerpoint/2010/main" val="3335703151"/>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タイトル 1">
            <a:extLst>
              <a:ext uri="{FF2B5EF4-FFF2-40B4-BE49-F238E27FC236}">
                <a16:creationId xmlns:a16="http://schemas.microsoft.com/office/drawing/2014/main" id="{2DA76E4A-E82F-4E3B-913C-6408054281D8}"/>
              </a:ext>
            </a:extLst>
          </p:cNvPr>
          <p:cNvSpPr txBox="1">
            <a:spLocks/>
          </p:cNvSpPr>
          <p:nvPr/>
        </p:nvSpPr>
        <p:spPr bwMode="auto">
          <a:xfrm>
            <a:off x="666515" y="2842683"/>
            <a:ext cx="11190523" cy="4826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kumimoji="1" sz="2800" b="1" kern="1200" baseline="0">
                <a:solidFill>
                  <a:schemeClr val="tx1">
                    <a:lumMod val="75000"/>
                    <a:lumOff val="25000"/>
                  </a:schemeClr>
                </a:solidFill>
                <a:latin typeface="メイリオ" panose="020B0604030504040204" pitchFamily="50" charset="-128"/>
                <a:ea typeface="メイリオ" panose="020B0604030504040204" pitchFamily="50" charset="-128"/>
                <a:cs typeface="+mj-cs"/>
              </a:defRPr>
            </a:lvl1pPr>
          </a:lstStyle>
          <a:p>
            <a:r>
              <a:rPr lang="ja-JP" altLang="en-US" sz="3600" spc="150" dirty="0">
                <a:solidFill>
                  <a:srgbClr val="F36C37"/>
                </a:solidFill>
              </a:rPr>
              <a:t>第</a:t>
            </a:r>
            <a:r>
              <a:rPr lang="en-US" altLang="ja-JP" sz="6000" spc="150" dirty="0">
                <a:solidFill>
                  <a:srgbClr val="F36C37"/>
                </a:solidFill>
              </a:rPr>
              <a:t>5</a:t>
            </a:r>
            <a:r>
              <a:rPr lang="ja-JP" altLang="en-US" sz="3600" spc="150" dirty="0">
                <a:solidFill>
                  <a:srgbClr val="F36C37"/>
                </a:solidFill>
              </a:rPr>
              <a:t>章　勾配ブースティング木 </a:t>
            </a:r>
            <a:r>
              <a:rPr lang="en-US" altLang="ja-JP" sz="2400" spc="150" dirty="0">
                <a:solidFill>
                  <a:srgbClr val="F36C37"/>
                </a:solidFill>
              </a:rPr>
              <a:t>- LightGBM -</a:t>
            </a:r>
            <a:endParaRPr lang="ja-JP" altLang="en-US" sz="3000" spc="150" dirty="0">
              <a:solidFill>
                <a:srgbClr val="F36C37"/>
              </a:solidFill>
            </a:endParaRPr>
          </a:p>
        </p:txBody>
      </p:sp>
    </p:spTree>
    <p:extLst>
      <p:ext uri="{BB962C8B-B14F-4D97-AF65-F5344CB8AC3E}">
        <p14:creationId xmlns:p14="http://schemas.microsoft.com/office/powerpoint/2010/main" val="1908949879"/>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3" name="図 12" descr="アイコン&#10;&#10;自動的に生成された説明">
            <a:extLst>
              <a:ext uri="{FF2B5EF4-FFF2-40B4-BE49-F238E27FC236}">
                <a16:creationId xmlns:a16="http://schemas.microsoft.com/office/drawing/2014/main" id="{FEA630D4-AE0B-44CD-9368-C996C7FE7D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08299" y="4675657"/>
            <a:ext cx="2548739" cy="1691725"/>
          </a:xfrm>
          <a:prstGeom prst="rect">
            <a:avLst/>
          </a:prstGeom>
        </p:spPr>
      </p:pic>
      <p:sp>
        <p:nvSpPr>
          <p:cNvPr id="5" name="四角形: 角を丸くする 4">
            <a:extLst>
              <a:ext uri="{FF2B5EF4-FFF2-40B4-BE49-F238E27FC236}">
                <a16:creationId xmlns:a16="http://schemas.microsoft.com/office/drawing/2014/main" id="{235D25D0-2B40-4B95-B459-FAA9DFF054E5}"/>
              </a:ext>
            </a:extLst>
          </p:cNvPr>
          <p:cNvSpPr/>
          <p:nvPr/>
        </p:nvSpPr>
        <p:spPr>
          <a:xfrm>
            <a:off x="766763" y="1038877"/>
            <a:ext cx="10599737" cy="2616942"/>
          </a:xfrm>
          <a:prstGeom prst="roundRect">
            <a:avLst>
              <a:gd name="adj" fmla="val 1884"/>
            </a:avLst>
          </a:prstGeom>
          <a:solidFill>
            <a:srgbClr val="FFF4E1"/>
          </a:solidFill>
          <a:ln w="19050" algn="ctr">
            <a:noFill/>
            <a:prstDash val="dash"/>
            <a:round/>
            <a:headEnd/>
            <a:tailEnd/>
          </a:ln>
          <a:effectLst/>
        </p:spPr>
        <p:txBody>
          <a:bodyPr rot="0" spcFirstLastPara="0" vertOverflow="overflow" horzOverflow="overflow" vert="horz" wrap="square" lIns="180000" tIns="72000" rIns="180000" bIns="72000" numCol="1" spcCol="0" rtlCol="0" fromWordArt="0" anchor="ctr" anchorCtr="0" forceAA="0" compatLnSpc="1">
            <a:prstTxWarp prst="textNoShape">
              <a:avLst/>
            </a:prstTxWarp>
            <a:noAutofit/>
          </a:bodyPr>
          <a:lstStyle/>
          <a:p>
            <a:pPr marL="171450" indent="-171450" algn="just">
              <a:lnSpc>
                <a:spcPct val="120000"/>
              </a:lnSpc>
              <a:spcAft>
                <a:spcPts val="400"/>
              </a:spcAft>
              <a:buClr>
                <a:srgbClr val="F36C37"/>
              </a:buClr>
              <a:buFont typeface="Wingdings" panose="05000000000000000000" pitchFamily="2" charset="2"/>
              <a:buChar char="l"/>
            </a:pPr>
            <a:endParaRPr lang="ja-JP" altLang="en-US" sz="1100" spc="150" dirty="0">
              <a:solidFill>
                <a:schemeClr val="tx1"/>
              </a:solidFill>
              <a:latin typeface="+mj-ea"/>
              <a:ea typeface="+mj-ea"/>
            </a:endParaRPr>
          </a:p>
        </p:txBody>
      </p:sp>
      <p:sp>
        <p:nvSpPr>
          <p:cNvPr id="2" name="タイトル 1">
            <a:extLst>
              <a:ext uri="{FF2B5EF4-FFF2-40B4-BE49-F238E27FC236}">
                <a16:creationId xmlns:a16="http://schemas.microsoft.com/office/drawing/2014/main" id="{5FE14325-B25E-453C-9481-5E4B9FE0B34A}"/>
              </a:ext>
            </a:extLst>
          </p:cNvPr>
          <p:cNvSpPr>
            <a:spLocks noGrp="1"/>
          </p:cNvSpPr>
          <p:nvPr>
            <p:ph type="title"/>
          </p:nvPr>
        </p:nvSpPr>
        <p:spPr/>
        <p:txBody>
          <a:bodyPr/>
          <a:lstStyle/>
          <a:p>
            <a:r>
              <a:rPr lang="ja-JP" altLang="en-US" dirty="0"/>
              <a:t>章の概要</a:t>
            </a:r>
            <a:endParaRPr kumimoji="1" lang="ja-JP" altLang="en-US" dirty="0"/>
          </a:p>
        </p:txBody>
      </p:sp>
      <p:sp>
        <p:nvSpPr>
          <p:cNvPr id="3" name="コンテンツ プレースホルダー 2">
            <a:extLst>
              <a:ext uri="{FF2B5EF4-FFF2-40B4-BE49-F238E27FC236}">
                <a16:creationId xmlns:a16="http://schemas.microsoft.com/office/drawing/2014/main" id="{10EE556C-FDAE-4EEE-A2E7-11A707D60D55}"/>
              </a:ext>
            </a:extLst>
          </p:cNvPr>
          <p:cNvSpPr>
            <a:spLocks noGrp="1"/>
          </p:cNvSpPr>
          <p:nvPr>
            <p:ph sz="quarter" idx="4294967295"/>
          </p:nvPr>
        </p:nvSpPr>
        <p:spPr>
          <a:xfrm>
            <a:off x="1113954" y="1221016"/>
            <a:ext cx="9964088" cy="2251449"/>
          </a:xfrm>
        </p:spPr>
        <p:txBody>
          <a:bodyPr vert="horz" wrap="square" lIns="91440" tIns="45720" rIns="91440" bIns="45720" rtlCol="0" anchor="ctr">
            <a:noAutofit/>
          </a:bodyPr>
          <a:lstStyle/>
          <a:p>
            <a:pPr marL="0" indent="0" algn="ctr">
              <a:lnSpc>
                <a:spcPct val="120000"/>
              </a:lnSpc>
              <a:spcBef>
                <a:spcPts val="0"/>
              </a:spcBef>
              <a:spcAft>
                <a:spcPts val="2400"/>
              </a:spcAft>
              <a:buClr>
                <a:srgbClr val="F36C37"/>
              </a:buClr>
              <a:buNone/>
            </a:pPr>
            <a:r>
              <a:rPr lang="ja-JP" altLang="en-US" sz="2000" b="1" dirty="0">
                <a:solidFill>
                  <a:srgbClr val="F36C37"/>
                </a:solidFill>
              </a:rPr>
              <a:t>この章では、分析コンペや実務でも人気がある、決定木の発展モデル</a:t>
            </a:r>
            <a:br>
              <a:rPr lang="en-US" altLang="ja-JP" sz="2000" b="1" dirty="0">
                <a:solidFill>
                  <a:srgbClr val="F36C37"/>
                </a:solidFill>
              </a:rPr>
            </a:br>
            <a:r>
              <a:rPr lang="ja-JP" altLang="en-US" sz="2000" b="1" dirty="0">
                <a:solidFill>
                  <a:srgbClr val="F36C37"/>
                </a:solidFill>
              </a:rPr>
              <a:t>勾配ブースティング木について学びます。</a:t>
            </a:r>
          </a:p>
          <a:p>
            <a:pPr marL="0" indent="0" algn="ctr">
              <a:lnSpc>
                <a:spcPct val="120000"/>
              </a:lnSpc>
              <a:spcBef>
                <a:spcPts val="0"/>
              </a:spcBef>
              <a:spcAft>
                <a:spcPts val="2400"/>
              </a:spcAft>
              <a:buClr>
                <a:srgbClr val="F36C37"/>
              </a:buClr>
              <a:buNone/>
            </a:pPr>
            <a:r>
              <a:rPr lang="ja-JP" altLang="en-US" sz="2000" b="1" dirty="0">
                <a:solidFill>
                  <a:srgbClr val="F36C37"/>
                </a:solidFill>
              </a:rPr>
              <a:t>また、勾配ブースティング木を</a:t>
            </a:r>
            <a:r>
              <a:rPr lang="en-US" altLang="ja-JP" sz="2000" b="1" dirty="0">
                <a:solidFill>
                  <a:srgbClr val="F36C37"/>
                </a:solidFill>
              </a:rPr>
              <a:t>LightGBM</a:t>
            </a:r>
            <a:r>
              <a:rPr lang="ja-JP" altLang="en-US" sz="2000" b="1" dirty="0">
                <a:solidFill>
                  <a:srgbClr val="F36C37"/>
                </a:solidFill>
              </a:rPr>
              <a:t>で実装し、交差検証法や</a:t>
            </a:r>
            <a:br>
              <a:rPr lang="en-US" altLang="ja-JP" sz="2000" b="1" dirty="0">
                <a:solidFill>
                  <a:srgbClr val="F36C37"/>
                </a:solidFill>
              </a:rPr>
            </a:br>
            <a:r>
              <a:rPr lang="ja-JP" altLang="en-US" sz="2000" b="1" dirty="0">
                <a:solidFill>
                  <a:srgbClr val="F36C37"/>
                </a:solidFill>
              </a:rPr>
              <a:t>グリッドサーチという手法で自動でのパラメータ探索を体験します。</a:t>
            </a:r>
          </a:p>
        </p:txBody>
      </p:sp>
      <p:sp>
        <p:nvSpPr>
          <p:cNvPr id="4" name="スライド番号プレースホルダー 3">
            <a:extLst>
              <a:ext uri="{FF2B5EF4-FFF2-40B4-BE49-F238E27FC236}">
                <a16:creationId xmlns:a16="http://schemas.microsoft.com/office/drawing/2014/main" id="{31E61FCF-A60C-432C-8A79-2693CCE4D99F}"/>
              </a:ext>
            </a:extLst>
          </p:cNvPr>
          <p:cNvSpPr>
            <a:spLocks noGrp="1"/>
          </p:cNvSpPr>
          <p:nvPr>
            <p:ph type="sldNum" sz="quarter" idx="10"/>
          </p:nvPr>
        </p:nvSpPr>
        <p:spPr/>
        <p:txBody>
          <a:bodyPr/>
          <a:lstStyle/>
          <a:p>
            <a:fld id="{5D750650-B10A-47BF-93C2-E1678438B37A}" type="slidenum">
              <a:rPr kumimoji="1" lang="ja-JP" altLang="en-US" smtClean="0"/>
              <a:pPr/>
              <a:t>267</a:t>
            </a:fld>
            <a:endParaRPr kumimoji="1" lang="ja-JP" altLang="en-US"/>
          </a:p>
        </p:txBody>
      </p:sp>
      <p:sp>
        <p:nvSpPr>
          <p:cNvPr id="9" name="四角形: 角を丸くする 8">
            <a:extLst>
              <a:ext uri="{FF2B5EF4-FFF2-40B4-BE49-F238E27FC236}">
                <a16:creationId xmlns:a16="http://schemas.microsoft.com/office/drawing/2014/main" id="{6D456DDF-4B7D-4596-9982-ABD670D6C992}"/>
              </a:ext>
            </a:extLst>
          </p:cNvPr>
          <p:cNvSpPr/>
          <p:nvPr/>
        </p:nvSpPr>
        <p:spPr bwMode="auto">
          <a:xfrm>
            <a:off x="856302" y="3840493"/>
            <a:ext cx="10493870" cy="577189"/>
          </a:xfrm>
          <a:prstGeom prst="roundRect">
            <a:avLst>
              <a:gd name="adj" fmla="val 13183"/>
            </a:avLst>
          </a:prstGeom>
          <a:solidFill>
            <a:srgbClr val="00879E"/>
          </a:solidFill>
          <a:ln w="19050" algn="ctr">
            <a:solidFill>
              <a:srgbClr val="00879E"/>
            </a:solidFill>
            <a:prstDash val="solid"/>
            <a:round/>
            <a:headEnd/>
            <a:tailEnd/>
          </a:ln>
          <a:effectLst/>
        </p:spPr>
        <p:txBody>
          <a:bodyPr wrap="none" rtlCol="0" anchor="ctr"/>
          <a:lstStyle/>
          <a:p>
            <a:pPr algn="ctr" fontAlgn="base">
              <a:spcBef>
                <a:spcPct val="0"/>
              </a:spcBef>
              <a:spcAft>
                <a:spcPct val="0"/>
              </a:spcAft>
            </a:pPr>
            <a:endParaRPr kumimoji="1" lang="ja-JP" altLang="en-US" dirty="0">
              <a:solidFill>
                <a:schemeClr val="bg1"/>
              </a:solidFill>
              <a:latin typeface="Arial" pitchFamily="34" charset="0"/>
              <a:ea typeface="ＭＳ Ｐゴシック" pitchFamily="50" charset="-128"/>
            </a:endParaRPr>
          </a:p>
        </p:txBody>
      </p:sp>
      <p:sp>
        <p:nvSpPr>
          <p:cNvPr id="10" name="正方形/長方形 9">
            <a:extLst>
              <a:ext uri="{FF2B5EF4-FFF2-40B4-BE49-F238E27FC236}">
                <a16:creationId xmlns:a16="http://schemas.microsoft.com/office/drawing/2014/main" id="{990BDE5C-254C-433A-BD74-EE2771F57294}"/>
              </a:ext>
            </a:extLst>
          </p:cNvPr>
          <p:cNvSpPr/>
          <p:nvPr/>
        </p:nvSpPr>
        <p:spPr>
          <a:xfrm>
            <a:off x="1551347" y="3940880"/>
            <a:ext cx="7525251" cy="440120"/>
          </a:xfrm>
          <a:prstGeom prst="rect">
            <a:avLst/>
          </a:prstGeom>
          <a:noFill/>
          <a:ln w="19050" algn="ctr">
            <a:noFill/>
            <a:prstDash val="dash"/>
            <a:round/>
            <a:headEnd/>
            <a:tailEnd/>
          </a:ln>
          <a:effectLst/>
        </p:spPr>
        <p:txBody>
          <a:bodyPr wrap="none" rtlCol="0" anchor="ctr"/>
          <a:lstStyle/>
          <a:p>
            <a:pPr fontAlgn="base">
              <a:spcBef>
                <a:spcPct val="0"/>
              </a:spcBef>
              <a:spcAft>
                <a:spcPct val="0"/>
              </a:spcAft>
            </a:pPr>
            <a:r>
              <a:rPr kumimoji="1" lang="ja-JP" altLang="en-US" sz="2200" b="1" spc="300" dirty="0">
                <a:solidFill>
                  <a:schemeClr val="bg1"/>
                </a:solidFill>
                <a:latin typeface="+mj-ea"/>
                <a:ea typeface="+mj-ea"/>
              </a:rPr>
              <a:t>この章の目標</a:t>
            </a:r>
          </a:p>
        </p:txBody>
      </p:sp>
      <p:pic>
        <p:nvPicPr>
          <p:cNvPr id="11" name="図 10" descr="アイコン&#10;&#10;自動的に生成された説明">
            <a:extLst>
              <a:ext uri="{FF2B5EF4-FFF2-40B4-BE49-F238E27FC236}">
                <a16:creationId xmlns:a16="http://schemas.microsoft.com/office/drawing/2014/main" id="{7720435F-DF30-4A16-B0F1-9BE9EB8B687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7188" y="3892906"/>
            <a:ext cx="426733" cy="427586"/>
          </a:xfrm>
          <a:prstGeom prst="rect">
            <a:avLst/>
          </a:prstGeom>
        </p:spPr>
      </p:pic>
      <p:sp>
        <p:nvSpPr>
          <p:cNvPr id="8" name="コンテンツ プレースホルダー 2">
            <a:extLst>
              <a:ext uri="{FF2B5EF4-FFF2-40B4-BE49-F238E27FC236}">
                <a16:creationId xmlns:a16="http://schemas.microsoft.com/office/drawing/2014/main" id="{733E62C9-1A65-4181-ACD0-3065DF9AF0E5}"/>
              </a:ext>
            </a:extLst>
          </p:cNvPr>
          <p:cNvSpPr txBox="1">
            <a:spLocks/>
          </p:cNvSpPr>
          <p:nvPr/>
        </p:nvSpPr>
        <p:spPr bwMode="auto">
          <a:xfrm>
            <a:off x="920082" y="4701731"/>
            <a:ext cx="10493870" cy="819789"/>
          </a:xfrm>
          <a:prstGeom prst="rect">
            <a:avLst/>
          </a:prstGeom>
        </p:spPr>
        <p:txBody>
          <a:bodyPr vert="horz" wrap="none" lIns="91440" tIns="45720" rIns="91440" bIns="45720" rtlCol="0">
            <a:noAutofit/>
          </a:bodyPr>
          <a:lstStyle>
            <a:lvl1pPr marL="357188" marR="0" indent="-357188"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n"/>
              <a:tabLst/>
              <a:defRPr kumimoji="1" lang="en-US" altLang="ja-JP"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1pPr>
            <a:lvl2pPr marL="742950" marR="0" indent="-28575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l"/>
              <a:tabLst/>
              <a:defRPr kumimoji="1" lang="ja-JP" altLang="en-US"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2pPr>
            <a:lvl3pPr marL="1143000" marR="0" indent="-2286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3pPr>
            <a:lvl4pPr marL="1714500" marR="0" indent="-3429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4pPr>
            <a:lvl5pPr marL="2114550" marR="0" indent="-28575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lnSpc>
                <a:spcPct val="130000"/>
              </a:lnSpc>
              <a:spcBef>
                <a:spcPts val="0"/>
              </a:spcBef>
              <a:spcAft>
                <a:spcPts val="3000"/>
              </a:spcAft>
              <a:buClr>
                <a:schemeClr val="tx1">
                  <a:lumMod val="75000"/>
                  <a:lumOff val="25000"/>
                </a:schemeClr>
              </a:buClr>
            </a:pPr>
            <a:r>
              <a:rPr lang="en-US" altLang="ja-JP" sz="2000" b="1" dirty="0"/>
              <a:t>LightGBM</a:t>
            </a:r>
            <a:r>
              <a:rPr lang="ja-JP" altLang="en-US" sz="2000" b="1" dirty="0"/>
              <a:t>を用いて勾配ブースティング木を実装できる</a:t>
            </a:r>
            <a:endParaRPr lang="en-US" altLang="ja-JP" sz="2000" b="1" dirty="0"/>
          </a:p>
          <a:p>
            <a:pPr>
              <a:lnSpc>
                <a:spcPct val="130000"/>
              </a:lnSpc>
              <a:spcBef>
                <a:spcPts val="0"/>
              </a:spcBef>
              <a:spcAft>
                <a:spcPts val="3000"/>
              </a:spcAft>
              <a:buClr>
                <a:schemeClr val="tx1">
                  <a:lumMod val="75000"/>
                  <a:lumOff val="25000"/>
                </a:schemeClr>
              </a:buClr>
            </a:pPr>
            <a:r>
              <a:rPr lang="ja-JP" altLang="en-US" sz="2000" b="1" dirty="0"/>
              <a:t>交差検証法、グリッドサーチを用いたハイパーパラメータの探索が行える</a:t>
            </a:r>
            <a:endParaRPr lang="en-US" altLang="ja-JP" sz="2000" b="1" dirty="0"/>
          </a:p>
        </p:txBody>
      </p:sp>
    </p:spTree>
    <p:extLst>
      <p:ext uri="{BB962C8B-B14F-4D97-AF65-F5344CB8AC3E}">
        <p14:creationId xmlns:p14="http://schemas.microsoft.com/office/powerpoint/2010/main" val="3182985825"/>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タイトル 1">
            <a:extLst>
              <a:ext uri="{FF2B5EF4-FFF2-40B4-BE49-F238E27FC236}">
                <a16:creationId xmlns:a16="http://schemas.microsoft.com/office/drawing/2014/main" id="{2DA76E4A-E82F-4E3B-913C-6408054281D8}"/>
              </a:ext>
            </a:extLst>
          </p:cNvPr>
          <p:cNvSpPr txBox="1">
            <a:spLocks/>
          </p:cNvSpPr>
          <p:nvPr/>
        </p:nvSpPr>
        <p:spPr bwMode="auto">
          <a:xfrm>
            <a:off x="666515" y="851958"/>
            <a:ext cx="10511558" cy="4826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kumimoji="1" sz="2800" b="1" kern="1200" baseline="0">
                <a:solidFill>
                  <a:schemeClr val="tx1">
                    <a:lumMod val="75000"/>
                    <a:lumOff val="25000"/>
                  </a:schemeClr>
                </a:solidFill>
                <a:latin typeface="メイリオ" panose="020B0604030504040204" pitchFamily="50" charset="-128"/>
                <a:ea typeface="メイリオ" panose="020B0604030504040204" pitchFamily="50" charset="-128"/>
                <a:cs typeface="+mj-cs"/>
              </a:defRPr>
            </a:lvl1pPr>
          </a:lstStyle>
          <a:p>
            <a:r>
              <a:rPr lang="ja-JP" altLang="en-US" sz="3600" spc="150" dirty="0">
                <a:solidFill>
                  <a:srgbClr val="F36C37"/>
                </a:solidFill>
              </a:rPr>
              <a:t>第</a:t>
            </a:r>
            <a:r>
              <a:rPr lang="en-US" altLang="ja-JP" sz="6000" spc="150" dirty="0">
                <a:solidFill>
                  <a:srgbClr val="F36C37"/>
                </a:solidFill>
              </a:rPr>
              <a:t>5</a:t>
            </a:r>
            <a:r>
              <a:rPr lang="ja-JP" altLang="en-US" sz="3600" spc="150" dirty="0">
                <a:solidFill>
                  <a:srgbClr val="F36C37"/>
                </a:solidFill>
              </a:rPr>
              <a:t>章　勾配ブースティング木 </a:t>
            </a:r>
            <a:r>
              <a:rPr lang="en-US" altLang="ja-JP" sz="2400" spc="150" dirty="0">
                <a:solidFill>
                  <a:srgbClr val="F36C37"/>
                </a:solidFill>
              </a:rPr>
              <a:t>- LightGBM -</a:t>
            </a:r>
            <a:endParaRPr lang="ja-JP" altLang="en-US" sz="3600" spc="150" dirty="0">
              <a:solidFill>
                <a:srgbClr val="F36C37"/>
              </a:solidFill>
            </a:endParaRPr>
          </a:p>
        </p:txBody>
      </p:sp>
      <p:sp>
        <p:nvSpPr>
          <p:cNvPr id="2" name="スライド番号プレースホルダー 1">
            <a:extLst>
              <a:ext uri="{FF2B5EF4-FFF2-40B4-BE49-F238E27FC236}">
                <a16:creationId xmlns:a16="http://schemas.microsoft.com/office/drawing/2014/main" id="{FAA47C63-520D-4F7C-8DAB-2526094CB5B4}"/>
              </a:ext>
            </a:extLst>
          </p:cNvPr>
          <p:cNvSpPr>
            <a:spLocks noGrp="1"/>
          </p:cNvSpPr>
          <p:nvPr>
            <p:ph type="sldNum" sz="quarter" idx="10"/>
          </p:nvPr>
        </p:nvSpPr>
        <p:spPr>
          <a:xfrm>
            <a:off x="9265299" y="6465214"/>
            <a:ext cx="2743200" cy="204403"/>
          </a:xfrm>
        </p:spPr>
        <p:txBody>
          <a:bodyPr/>
          <a:lstStyle/>
          <a:p>
            <a:fld id="{5D750650-B10A-47BF-93C2-E1678438B37A}" type="slidenum">
              <a:rPr kumimoji="1" lang="ja-JP" altLang="en-US" smtClean="0"/>
              <a:pPr/>
              <a:t>268</a:t>
            </a:fld>
            <a:endParaRPr kumimoji="1" lang="ja-JP" altLang="en-US" dirty="0"/>
          </a:p>
        </p:txBody>
      </p:sp>
      <p:sp>
        <p:nvSpPr>
          <p:cNvPr id="9" name="四角形: 角を丸くする 8">
            <a:extLst>
              <a:ext uri="{FF2B5EF4-FFF2-40B4-BE49-F238E27FC236}">
                <a16:creationId xmlns:a16="http://schemas.microsoft.com/office/drawing/2014/main" id="{17C76A4F-9917-404E-810D-D4C278F81FF6}"/>
              </a:ext>
            </a:extLst>
          </p:cNvPr>
          <p:cNvSpPr/>
          <p:nvPr/>
        </p:nvSpPr>
        <p:spPr bwMode="auto">
          <a:xfrm>
            <a:off x="735085" y="1751579"/>
            <a:ext cx="2208068" cy="358390"/>
          </a:xfrm>
          <a:prstGeom prst="roundRect">
            <a:avLst>
              <a:gd name="adj" fmla="val 50000"/>
            </a:avLst>
          </a:prstGeom>
          <a:solidFill>
            <a:srgbClr val="F36C37"/>
          </a:solidFill>
          <a:ln w="19050" algn="ctr">
            <a:noFill/>
            <a:prstDash val="dash"/>
            <a:round/>
            <a:headEnd/>
            <a:tailEnd/>
          </a:ln>
          <a:effectLst/>
        </p:spPr>
        <p:txBody>
          <a:bodyPr wrap="none" lIns="108000" tIns="108000" rtlCol="0" anchor="ctr"/>
          <a:lstStyle/>
          <a:p>
            <a:pPr algn="ctr"/>
            <a:r>
              <a:rPr kumimoji="1" lang="ja-JP" altLang="en-US" b="1" spc="300" dirty="0">
                <a:solidFill>
                  <a:schemeClr val="bg1"/>
                </a:solidFill>
                <a:latin typeface="+mn-ea"/>
              </a:rPr>
              <a:t>章の目次</a:t>
            </a:r>
          </a:p>
        </p:txBody>
      </p:sp>
      <p:sp>
        <p:nvSpPr>
          <p:cNvPr id="10" name="コンテンツ プレースホルダー 5">
            <a:extLst>
              <a:ext uri="{FF2B5EF4-FFF2-40B4-BE49-F238E27FC236}">
                <a16:creationId xmlns:a16="http://schemas.microsoft.com/office/drawing/2014/main" id="{2A231A49-86B3-4817-904B-36C2F1103794}"/>
              </a:ext>
            </a:extLst>
          </p:cNvPr>
          <p:cNvSpPr txBox="1">
            <a:spLocks/>
          </p:cNvSpPr>
          <p:nvPr/>
        </p:nvSpPr>
        <p:spPr>
          <a:xfrm>
            <a:off x="1071378" y="2431708"/>
            <a:ext cx="9083374" cy="2733632"/>
          </a:xfrm>
          <a:prstGeom prst="rect">
            <a:avLst/>
          </a:prstGeom>
        </p:spPr>
        <p:txBody>
          <a:bodyPr vert="horz" lIns="91440" tIns="45720" rIns="91440" bIns="45720" rtlCol="0" anchor="t"/>
          <a:lstStyle>
            <a:defPPr>
              <a:defRPr lang="en-US"/>
            </a:defPPr>
            <a:lvl1pPr marL="0" algn="r" defTabSz="457200" rtl="0" eaLnBrk="1" latinLnBrk="0" hangingPunct="1">
              <a:defRPr sz="900" b="0" kern="1200">
                <a:solidFill>
                  <a:schemeClr val="tx1">
                    <a:lumMod val="50000"/>
                    <a:lumOff val="50000"/>
                  </a:schemeClr>
                </a:solidFill>
                <a:latin typeface="メイリオ" panose="020B0604030504040204" pitchFamily="50" charset="-128"/>
                <a:ea typeface="メイリオ" panose="020B0604030504040204" pitchFamily="50" charset="-128"/>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lnSpc>
                <a:spcPct val="150000"/>
              </a:lnSpc>
            </a:pPr>
            <a:r>
              <a:rPr kumimoji="1" lang="en-US" altLang="ja-JP" sz="2800" b="1" spc="300" dirty="0">
                <a:solidFill>
                  <a:schemeClr val="tx1">
                    <a:lumMod val="75000"/>
                    <a:lumOff val="25000"/>
                  </a:schemeClr>
                </a:solidFill>
              </a:rPr>
              <a:t>5-1.</a:t>
            </a:r>
            <a:r>
              <a:rPr kumimoji="1" lang="ja-JP" altLang="en-US" sz="2800" b="1" spc="300" dirty="0">
                <a:solidFill>
                  <a:schemeClr val="tx1">
                    <a:lumMod val="75000"/>
                    <a:lumOff val="25000"/>
                  </a:schemeClr>
                </a:solidFill>
              </a:rPr>
              <a:t>勾配ブースティング木</a:t>
            </a:r>
            <a:endParaRPr kumimoji="1" lang="en-US" altLang="ja-JP" sz="2800" b="1" spc="300" dirty="0">
              <a:solidFill>
                <a:schemeClr val="tx1">
                  <a:lumMod val="75000"/>
                  <a:lumOff val="25000"/>
                </a:schemeClr>
              </a:solidFill>
            </a:endParaRPr>
          </a:p>
          <a:p>
            <a:pPr algn="l">
              <a:lnSpc>
                <a:spcPct val="150000"/>
              </a:lnSpc>
            </a:pPr>
            <a:r>
              <a:rPr lang="en-US" altLang="ja-JP" sz="2800" b="1" spc="300" dirty="0">
                <a:solidFill>
                  <a:schemeClr val="tx1">
                    <a:lumMod val="75000"/>
                    <a:lumOff val="25000"/>
                  </a:schemeClr>
                </a:solidFill>
              </a:rPr>
              <a:t>5-2.LightGBM</a:t>
            </a:r>
            <a:r>
              <a:rPr lang="ja-JP" altLang="en-US" sz="2800" b="1" spc="300" dirty="0">
                <a:solidFill>
                  <a:schemeClr val="tx1">
                    <a:lumMod val="75000"/>
                    <a:lumOff val="25000"/>
                  </a:schemeClr>
                </a:solidFill>
              </a:rPr>
              <a:t>の実装</a:t>
            </a:r>
            <a:endParaRPr lang="en-US" altLang="ja-JP" sz="2800" b="1" spc="300" dirty="0">
              <a:solidFill>
                <a:schemeClr val="tx1">
                  <a:lumMod val="75000"/>
                  <a:lumOff val="25000"/>
                </a:schemeClr>
              </a:solidFill>
            </a:endParaRPr>
          </a:p>
          <a:p>
            <a:pPr algn="l">
              <a:lnSpc>
                <a:spcPct val="150000"/>
              </a:lnSpc>
            </a:pPr>
            <a:r>
              <a:rPr lang="en-US" altLang="ja-JP" sz="2800" b="1" spc="300" dirty="0">
                <a:solidFill>
                  <a:schemeClr val="tx1">
                    <a:lumMod val="75000"/>
                    <a:lumOff val="25000"/>
                  </a:schemeClr>
                </a:solidFill>
              </a:rPr>
              <a:t>5-3.LightGBM</a:t>
            </a:r>
            <a:r>
              <a:rPr lang="ja-JP" altLang="en-US" sz="2800" b="1" spc="300" dirty="0">
                <a:solidFill>
                  <a:schemeClr val="tx1">
                    <a:lumMod val="75000"/>
                    <a:lumOff val="25000"/>
                  </a:schemeClr>
                </a:solidFill>
              </a:rPr>
              <a:t>のパラメータチューニング</a:t>
            </a:r>
            <a:endParaRPr lang="en-US" altLang="ja-JP" sz="2800" b="1" spc="300" dirty="0">
              <a:solidFill>
                <a:schemeClr val="tx1">
                  <a:lumMod val="75000"/>
                  <a:lumOff val="25000"/>
                </a:schemeClr>
              </a:solidFill>
            </a:endParaRPr>
          </a:p>
          <a:p>
            <a:pPr algn="l">
              <a:lnSpc>
                <a:spcPct val="150000"/>
              </a:lnSpc>
            </a:pPr>
            <a:r>
              <a:rPr lang="en-US" altLang="ja-JP" sz="2800" b="1" spc="300" dirty="0">
                <a:solidFill>
                  <a:schemeClr val="tx1">
                    <a:lumMod val="75000"/>
                    <a:lumOff val="25000"/>
                  </a:schemeClr>
                </a:solidFill>
              </a:rPr>
              <a:t>5-4.</a:t>
            </a:r>
            <a:r>
              <a:rPr lang="ja-JP" altLang="en-US" sz="2800" b="1" spc="300" dirty="0">
                <a:solidFill>
                  <a:schemeClr val="tx1">
                    <a:lumMod val="75000"/>
                    <a:lumOff val="25000"/>
                  </a:schemeClr>
                </a:solidFill>
              </a:rPr>
              <a:t>交差検証法・グリッドサーチ</a:t>
            </a:r>
            <a:endParaRPr lang="en-US" altLang="ja-JP" sz="2800" b="1" spc="300" dirty="0">
              <a:solidFill>
                <a:schemeClr val="tx1">
                  <a:lumMod val="75000"/>
                  <a:lumOff val="25000"/>
                </a:schemeClr>
              </a:solidFill>
            </a:endParaRPr>
          </a:p>
          <a:p>
            <a:pPr algn="l">
              <a:lnSpc>
                <a:spcPct val="150000"/>
              </a:lnSpc>
            </a:pPr>
            <a:r>
              <a:rPr lang="en-US" altLang="ja-JP" sz="2800" b="1" spc="300" dirty="0">
                <a:solidFill>
                  <a:srgbClr val="00879E"/>
                </a:solidFill>
              </a:rPr>
              <a:t>5-5.</a:t>
            </a:r>
            <a:r>
              <a:rPr lang="ja-JP" altLang="en-US" sz="2800" b="1" spc="300" dirty="0">
                <a:solidFill>
                  <a:srgbClr val="00879E"/>
                </a:solidFill>
              </a:rPr>
              <a:t>演習：</a:t>
            </a:r>
            <a:r>
              <a:rPr lang="en-US" altLang="ja-JP" sz="2800" b="1" spc="300" dirty="0">
                <a:solidFill>
                  <a:srgbClr val="00879E"/>
                </a:solidFill>
              </a:rPr>
              <a:t>LightGBM &amp; </a:t>
            </a:r>
            <a:r>
              <a:rPr lang="ja-JP" altLang="en-US" sz="2800" b="1" spc="300" dirty="0">
                <a:solidFill>
                  <a:srgbClr val="00879E"/>
                </a:solidFill>
              </a:rPr>
              <a:t>グリッドサーチ</a:t>
            </a:r>
            <a:endParaRPr lang="en-US" altLang="ja-JP" sz="2800" b="1" spc="300" dirty="0">
              <a:solidFill>
                <a:srgbClr val="00879E"/>
              </a:solidFill>
            </a:endParaRPr>
          </a:p>
        </p:txBody>
      </p:sp>
    </p:spTree>
    <p:extLst>
      <p:ext uri="{BB962C8B-B14F-4D97-AF65-F5344CB8AC3E}">
        <p14:creationId xmlns:p14="http://schemas.microsoft.com/office/powerpoint/2010/main" val="3081895923"/>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四角形: 角を丸くする 5">
            <a:extLst>
              <a:ext uri="{FF2B5EF4-FFF2-40B4-BE49-F238E27FC236}">
                <a16:creationId xmlns:a16="http://schemas.microsoft.com/office/drawing/2014/main" id="{915DD971-A22B-40E4-9124-F6E32E9C99DA}"/>
              </a:ext>
            </a:extLst>
          </p:cNvPr>
          <p:cNvSpPr/>
          <p:nvPr/>
        </p:nvSpPr>
        <p:spPr bwMode="auto">
          <a:xfrm>
            <a:off x="707348" y="945025"/>
            <a:ext cx="10678772" cy="477017"/>
          </a:xfrm>
          <a:prstGeom prst="roundRect">
            <a:avLst>
              <a:gd name="adj" fmla="val 7423"/>
            </a:avLst>
          </a:prstGeom>
          <a:solidFill>
            <a:srgbClr val="FEEDE6"/>
          </a:solidFill>
          <a:ln w="19050" algn="ctr">
            <a:noFill/>
            <a:prstDash val="dash"/>
            <a:round/>
            <a:headEnd/>
            <a:tailEnd/>
          </a:ln>
          <a:effectLst/>
        </p:spPr>
        <p:txBody>
          <a:bodyPr wrap="none" lIns="180000" bIns="0" rtlCol="0" anchor="ctr"/>
          <a:lstStyle/>
          <a:p>
            <a:pPr marL="285750" indent="-285750">
              <a:buFont typeface="Wingdings" panose="05000000000000000000" pitchFamily="2" charset="2"/>
              <a:buChar char="n"/>
            </a:pPr>
            <a:r>
              <a:rPr kumimoji="1" lang="ja-JP" altLang="en-US" sz="2000" b="1" dirty="0">
                <a:solidFill>
                  <a:srgbClr val="F36C37"/>
                </a:solidFill>
                <a:latin typeface="+mj-ea"/>
                <a:ea typeface="+mj-ea"/>
              </a:rPr>
              <a:t>徐々に誤差が小さくなるように複数の決定木を作成　勾配ブースティング木</a:t>
            </a:r>
          </a:p>
        </p:txBody>
      </p:sp>
      <p:sp>
        <p:nvSpPr>
          <p:cNvPr id="7" name="テキスト ボックス 6">
            <a:extLst>
              <a:ext uri="{FF2B5EF4-FFF2-40B4-BE49-F238E27FC236}">
                <a16:creationId xmlns:a16="http://schemas.microsoft.com/office/drawing/2014/main" id="{2F1127E5-9282-4A02-8889-BA620D0A3CE0}"/>
              </a:ext>
            </a:extLst>
          </p:cNvPr>
          <p:cNvSpPr txBox="1"/>
          <p:nvPr/>
        </p:nvSpPr>
        <p:spPr>
          <a:xfrm>
            <a:off x="863758" y="1398947"/>
            <a:ext cx="10386245" cy="1103939"/>
          </a:xfrm>
          <a:prstGeom prst="rect">
            <a:avLst/>
          </a:prstGeom>
        </p:spPr>
        <p:txBody>
          <a:bodyPr vert="horz" wrap="none" lIns="91440" tIns="45720" rIns="91440" bIns="45720" rtlCol="0">
            <a:noAutofit/>
          </a:bodyPr>
          <a:lstStyle>
            <a:defPPr>
              <a:defRPr lang="en-US"/>
            </a:defPPr>
            <a:lvl1pPr marL="357188" marR="0" indent="-357188" defTabSz="914400" fontAlgn="base">
              <a:lnSpc>
                <a:spcPct val="100000"/>
              </a:lnSpc>
              <a:spcBef>
                <a:spcPts val="0"/>
              </a:spcBef>
              <a:spcAft>
                <a:spcPts val="600"/>
              </a:spcAft>
              <a:buClr>
                <a:schemeClr val="tx1">
                  <a:lumMod val="75000"/>
                  <a:lumOff val="25000"/>
                </a:schemeClr>
              </a:buClr>
              <a:buSzTx/>
              <a:buFont typeface="Wingdings" panose="05000000000000000000" pitchFamily="2" charset="2"/>
              <a:buChar char="n"/>
              <a:tabLst/>
              <a:defRPr kumimoji="1" sz="2000" b="1" baseline="0">
                <a:solidFill>
                  <a:schemeClr val="tx1">
                    <a:lumMod val="75000"/>
                    <a:lumOff val="25000"/>
                  </a:schemeClr>
                </a:solidFill>
                <a:latin typeface="メイリオ" panose="020B0604030504040204" pitchFamily="50" charset="-128"/>
                <a:ea typeface="メイリオ" panose="020B0604030504040204" pitchFamily="50" charset="-128"/>
              </a:defRPr>
            </a:lvl1pPr>
            <a:lvl2pPr marL="742950" marR="0" indent="-285750" defTabSz="914400" fontAlgn="base">
              <a:lnSpc>
                <a:spcPct val="100000"/>
              </a:lnSpc>
              <a:spcBef>
                <a:spcPct val="20000"/>
              </a:spcBef>
              <a:spcAft>
                <a:spcPct val="0"/>
              </a:spcAft>
              <a:buClr>
                <a:schemeClr val="tx1"/>
              </a:buClr>
              <a:buSzTx/>
              <a:buFont typeface="Wingdings" panose="05000000000000000000" pitchFamily="2" charset="2"/>
              <a:buChar char="l"/>
              <a:tabLst/>
              <a:defRPr kumimoji="1" sz="2800" baseline="0">
                <a:solidFill>
                  <a:schemeClr val="tx1">
                    <a:lumMod val="75000"/>
                    <a:lumOff val="25000"/>
                  </a:schemeClr>
                </a:solidFill>
                <a:latin typeface="メイリオ" panose="020B0604030504040204" pitchFamily="50" charset="-128"/>
                <a:ea typeface="メイリオ" panose="020B0604030504040204" pitchFamily="50" charset="-128"/>
              </a:defRPr>
            </a:lvl2pPr>
            <a:lvl3pPr marL="1143000" marR="0" indent="-22860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3pPr>
            <a:lvl4pPr marL="1714500" marR="0" indent="-34290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4pPr>
            <a:lvl5pPr marL="2114550" marR="0" indent="-28575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5pPr>
            <a:lvl6pPr marL="2514600" indent="-228600" defTabSz="914400">
              <a:lnSpc>
                <a:spcPct val="90000"/>
              </a:lnSpc>
              <a:spcBef>
                <a:spcPts val="500"/>
              </a:spcBef>
              <a:buFont typeface="Arial" panose="020B0604020202020204" pitchFamily="34" charset="0"/>
              <a:buChar char="•"/>
              <a:defRPr kumimoji="1"/>
            </a:lvl6pPr>
            <a:lvl7pPr marL="2971800" indent="-228600" defTabSz="914400">
              <a:lnSpc>
                <a:spcPct val="90000"/>
              </a:lnSpc>
              <a:spcBef>
                <a:spcPts val="500"/>
              </a:spcBef>
              <a:buFont typeface="Arial" panose="020B0604020202020204" pitchFamily="34" charset="0"/>
              <a:buChar char="•"/>
              <a:defRPr kumimoji="1"/>
            </a:lvl7pPr>
            <a:lvl8pPr marL="3429000" indent="-228600" defTabSz="914400">
              <a:lnSpc>
                <a:spcPct val="90000"/>
              </a:lnSpc>
              <a:spcBef>
                <a:spcPts val="500"/>
              </a:spcBef>
              <a:buFont typeface="Arial" panose="020B0604020202020204" pitchFamily="34" charset="0"/>
              <a:buChar char="•"/>
              <a:defRPr kumimoji="1"/>
            </a:lvl8pPr>
            <a:lvl9pPr marL="3886200" indent="-228600" defTabSz="914400">
              <a:lnSpc>
                <a:spcPct val="90000"/>
              </a:lnSpc>
              <a:spcBef>
                <a:spcPts val="500"/>
              </a:spcBef>
              <a:buFont typeface="Arial" panose="020B0604020202020204" pitchFamily="34" charset="0"/>
              <a:buChar char="•"/>
              <a:defRPr kumimoji="1"/>
            </a:lvl9pPr>
          </a:lstStyle>
          <a:p>
            <a:pPr>
              <a:buClr>
                <a:srgbClr val="F36C37"/>
              </a:buClr>
              <a:buFont typeface="Wingdings" panose="05000000000000000000" pitchFamily="2" charset="2"/>
              <a:buChar char="l"/>
            </a:pPr>
            <a:r>
              <a:rPr lang="ja-JP" altLang="en-US" sz="1800" dirty="0"/>
              <a:t>勾配ブースティング木</a:t>
            </a:r>
          </a:p>
          <a:p>
            <a:pPr lvl="1">
              <a:buClr>
                <a:srgbClr val="F36C37"/>
              </a:buClr>
            </a:pPr>
            <a:r>
              <a:rPr lang="ja-JP" altLang="en-US" sz="1400" b="1" dirty="0"/>
              <a:t>以下のように決定木の作成を繰り返す。</a:t>
            </a:r>
            <a:endParaRPr lang="en-US" altLang="ja-JP" sz="1400" b="1" dirty="0"/>
          </a:p>
          <a:p>
            <a:pPr marL="1200150" lvl="2" indent="-342900">
              <a:buClr>
                <a:srgbClr val="F36C37"/>
              </a:buClr>
              <a:buFont typeface="+mj-lt"/>
              <a:buAutoNum type="arabicPeriod"/>
            </a:pPr>
            <a:r>
              <a:rPr lang="ja-JP" altLang="en-US" sz="1300" b="1" dirty="0"/>
              <a:t>決定木を作成（最初は目的変数の平均を計算）</a:t>
            </a:r>
            <a:endParaRPr lang="en-US" altLang="ja-JP" sz="1300" b="1" dirty="0"/>
          </a:p>
          <a:p>
            <a:pPr marL="1200150" lvl="2" indent="-342900">
              <a:buClr>
                <a:srgbClr val="F36C37"/>
              </a:buClr>
              <a:buFont typeface="+mj-lt"/>
              <a:buAutoNum type="arabicPeriod"/>
            </a:pPr>
            <a:r>
              <a:rPr lang="ja-JP" altLang="en-US" sz="1300" b="1" dirty="0"/>
              <a:t>それまでに作成した木をアンサンブルして予測を行う</a:t>
            </a:r>
            <a:endParaRPr lang="en-US" altLang="ja-JP" sz="1300" b="1" dirty="0"/>
          </a:p>
          <a:p>
            <a:pPr marL="1200150" lvl="2" indent="-342900">
              <a:buClr>
                <a:srgbClr val="F36C37"/>
              </a:buClr>
              <a:buFont typeface="+mj-lt"/>
              <a:buAutoNum type="arabicPeriod"/>
            </a:pPr>
            <a:r>
              <a:rPr lang="ja-JP" altLang="en-US" sz="1300" b="1" dirty="0"/>
              <a:t>正解に対する誤差を計算</a:t>
            </a:r>
            <a:endParaRPr lang="en-US" altLang="ja-JP" sz="1300" b="1" dirty="0"/>
          </a:p>
          <a:p>
            <a:pPr marL="1200150" lvl="2" indent="-342900">
              <a:buClr>
                <a:srgbClr val="F36C37"/>
              </a:buClr>
              <a:buFont typeface="+mj-lt"/>
              <a:buAutoNum type="arabicPeriod"/>
            </a:pPr>
            <a:r>
              <a:rPr lang="ja-JP" altLang="en-US" sz="1300" b="1" dirty="0"/>
              <a:t>誤差が小さくなるように次の木を作成</a:t>
            </a:r>
          </a:p>
          <a:p>
            <a:pPr lvl="1">
              <a:buClr>
                <a:srgbClr val="F36C37"/>
              </a:buClr>
            </a:pPr>
            <a:r>
              <a:rPr lang="ja-JP" altLang="en-US" sz="1400" b="1" dirty="0"/>
              <a:t>最終的に予測をする際は初期の木から最終の木までのアンサンブル学習になり、過学習を起こしにくい。</a:t>
            </a:r>
            <a:endParaRPr lang="en-US" altLang="ja-JP" sz="1400" b="1" dirty="0"/>
          </a:p>
          <a:p>
            <a:pPr lvl="1">
              <a:buClr>
                <a:srgbClr val="F36C37"/>
              </a:buClr>
            </a:pPr>
            <a:r>
              <a:rPr lang="ja-JP" altLang="en-US" sz="1400" b="1" dirty="0"/>
              <a:t>パラメータチューニングががやや複雑だが、チューニングすれば高い精度が出ることが多い。</a:t>
            </a:r>
            <a:endParaRPr lang="en-US" altLang="ja-JP" sz="1400" b="1" dirty="0"/>
          </a:p>
          <a:p>
            <a:pPr lvl="1">
              <a:buClr>
                <a:srgbClr val="F36C37"/>
              </a:buClr>
            </a:pPr>
            <a:r>
              <a:rPr lang="ja-JP" altLang="en-US" sz="1400" b="1" dirty="0"/>
              <a:t>スケーリングがいらないだけでなく、欠損値もそのまま扱うことができる。</a:t>
            </a:r>
          </a:p>
          <a:p>
            <a:pPr lvl="1">
              <a:buClr>
                <a:srgbClr val="F36C37"/>
              </a:buClr>
            </a:pPr>
            <a:r>
              <a:rPr lang="ja-JP" altLang="en-US" sz="1400" b="1" dirty="0"/>
              <a:t>決定木と同じように説明変数の重要度を確認できる。</a:t>
            </a:r>
            <a:endParaRPr lang="en-US" altLang="ja-JP" sz="1400" b="1" dirty="0"/>
          </a:p>
        </p:txBody>
      </p:sp>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lang="en-US" altLang="ja-JP" dirty="0"/>
              <a:t>5-1-1.</a:t>
            </a:r>
            <a:r>
              <a:rPr lang="ja-JP" altLang="en-US" dirty="0"/>
              <a:t>勾配ブースティング木（</a:t>
            </a:r>
            <a:r>
              <a:rPr lang="en-US" altLang="ja-JP" dirty="0"/>
              <a:t>GBDT</a:t>
            </a:r>
            <a:r>
              <a:rPr lang="ja-JP" altLang="en-US" dirty="0"/>
              <a:t>）とは</a:t>
            </a:r>
            <a:endParaRPr kumimoji="1" lang="ja-JP" altLang="en-US" dirty="0"/>
          </a:p>
        </p:txBody>
      </p:sp>
      <p:sp>
        <p:nvSpPr>
          <p:cNvPr id="5" name="スライド番号プレースホルダー 4">
            <a:extLst>
              <a:ext uri="{FF2B5EF4-FFF2-40B4-BE49-F238E27FC236}">
                <a16:creationId xmlns:a16="http://schemas.microsoft.com/office/drawing/2014/main" id="{C905B90A-465B-402F-BC68-6932C2B00E04}"/>
              </a:ext>
            </a:extLst>
          </p:cNvPr>
          <p:cNvSpPr>
            <a:spLocks noGrp="1"/>
          </p:cNvSpPr>
          <p:nvPr>
            <p:ph type="sldNum" sz="quarter" idx="10"/>
          </p:nvPr>
        </p:nvSpPr>
        <p:spPr/>
        <p:txBody>
          <a:bodyPr/>
          <a:lstStyle/>
          <a:p>
            <a:fld id="{5D750650-B10A-47BF-93C2-E1678438B37A}" type="slidenum">
              <a:rPr kumimoji="1" lang="ja-JP" altLang="en-US" smtClean="0"/>
              <a:pPr/>
              <a:t>269</a:t>
            </a:fld>
            <a:endParaRPr kumimoji="1" lang="ja-JP" altLang="en-US"/>
          </a:p>
        </p:txBody>
      </p:sp>
      <mc:AlternateContent xmlns:mc="http://schemas.openxmlformats.org/markup-compatibility/2006" xmlns:a14="http://schemas.microsoft.com/office/drawing/2010/main">
        <mc:Choice Requires="a14">
          <p:sp>
            <p:nvSpPr>
              <p:cNvPr id="177" name="正方形/長方形 176">
                <a:extLst>
                  <a:ext uri="{FF2B5EF4-FFF2-40B4-BE49-F238E27FC236}">
                    <a16:creationId xmlns:a16="http://schemas.microsoft.com/office/drawing/2014/main" id="{A04D8997-216E-4231-A7E2-1770BC240D96}"/>
                  </a:ext>
                </a:extLst>
              </p:cNvPr>
              <p:cNvSpPr/>
              <p:nvPr/>
            </p:nvSpPr>
            <p:spPr>
              <a:xfrm>
                <a:off x="2938123" y="4213085"/>
                <a:ext cx="76147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kumimoji="1" lang="en-US" altLang="ja-JP" b="1" i="1" smtClean="0">
                          <a:solidFill>
                            <a:srgbClr val="494949"/>
                          </a:solidFill>
                          <a:latin typeface="Cambria Math" panose="02040503050406030204" pitchFamily="18" charset="0"/>
                          <a:ea typeface="Cambria Math" panose="02040503050406030204" pitchFamily="18" charset="0"/>
                        </a:rPr>
                        <m:t>= </m:t>
                      </m:r>
                      <m:acc>
                        <m:accPr>
                          <m:chr m:val="̂"/>
                          <m:ctrlPr>
                            <a:rPr kumimoji="1" lang="en-US" altLang="ja-JP" b="1" i="1" smtClean="0">
                              <a:solidFill>
                                <a:srgbClr val="494949"/>
                              </a:solidFill>
                              <a:latin typeface="Cambria Math" panose="02040503050406030204" pitchFamily="18" charset="0"/>
                              <a:ea typeface="Cambria Math" panose="02040503050406030204" pitchFamily="18" charset="0"/>
                            </a:rPr>
                          </m:ctrlPr>
                        </m:accPr>
                        <m:e>
                          <m:r>
                            <m:rPr>
                              <m:sty m:val="p"/>
                            </m:rPr>
                            <a:rPr kumimoji="1" lang="en-US" altLang="ja-JP" b="1" i="1">
                              <a:solidFill>
                                <a:srgbClr val="494949"/>
                              </a:solidFill>
                              <a:latin typeface="Cambria Math" panose="02040503050406030204" pitchFamily="18" charset="0"/>
                              <a:ea typeface="Cambria Math" panose="02040503050406030204" pitchFamily="18" charset="0"/>
                            </a:rPr>
                            <m:t>y</m:t>
                          </m:r>
                        </m:e>
                      </m:acc>
                      <m:r>
                        <a:rPr kumimoji="1" lang="en-US" altLang="ja-JP" b="0" i="1" baseline="-25000" smtClean="0">
                          <a:solidFill>
                            <a:srgbClr val="494949"/>
                          </a:solidFill>
                          <a:latin typeface="Cambria Math" panose="02040503050406030204" pitchFamily="18" charset="0"/>
                          <a:ea typeface="Cambria Math" panose="02040503050406030204" pitchFamily="18" charset="0"/>
                        </a:rPr>
                        <m:t>1</m:t>
                      </m:r>
                    </m:oMath>
                  </m:oMathPara>
                </a14:m>
                <a:endParaRPr lang="ja-JP" altLang="en-US" dirty="0">
                  <a:solidFill>
                    <a:srgbClr val="494949"/>
                  </a:solidFill>
                </a:endParaRPr>
              </a:p>
            </p:txBody>
          </p:sp>
        </mc:Choice>
        <mc:Fallback xmlns="">
          <p:sp>
            <p:nvSpPr>
              <p:cNvPr id="177" name="正方形/長方形 176">
                <a:extLst>
                  <a:ext uri="{FF2B5EF4-FFF2-40B4-BE49-F238E27FC236}">
                    <a16:creationId xmlns:a16="http://schemas.microsoft.com/office/drawing/2014/main" id="{A04D8997-216E-4231-A7E2-1770BC240D96}"/>
                  </a:ext>
                </a:extLst>
              </p:cNvPr>
              <p:cNvSpPr>
                <a:spLocks noRot="1" noChangeAspect="1" noMove="1" noResize="1" noEditPoints="1" noAdjustHandles="1" noChangeArrowheads="1" noChangeShapeType="1" noTextEdit="1"/>
              </p:cNvSpPr>
              <p:nvPr/>
            </p:nvSpPr>
            <p:spPr>
              <a:xfrm>
                <a:off x="2938123" y="4213085"/>
                <a:ext cx="761479" cy="369332"/>
              </a:xfrm>
              <a:prstGeom prst="rect">
                <a:avLst/>
              </a:prstGeom>
              <a:blipFill>
                <a:blip r:embed="rId3"/>
                <a:stretch>
                  <a:fillRect t="-4918" r="-19200" b="-8197"/>
                </a:stretch>
              </a:blipFill>
            </p:spPr>
            <p:txBody>
              <a:bodyPr/>
              <a:lstStyle/>
              <a:p>
                <a:r>
                  <a:rPr lang="ja-JP" altLang="en-US">
                    <a:noFill/>
                  </a:rPr>
                  <a:t> </a:t>
                </a:r>
              </a:p>
            </p:txBody>
          </p:sp>
        </mc:Fallback>
      </mc:AlternateContent>
      <p:grpSp>
        <p:nvGrpSpPr>
          <p:cNvPr id="19" name="グループ化 18">
            <a:extLst>
              <a:ext uri="{FF2B5EF4-FFF2-40B4-BE49-F238E27FC236}">
                <a16:creationId xmlns:a16="http://schemas.microsoft.com/office/drawing/2014/main" id="{E243C79E-6180-4ECB-94B3-A57F7544320D}"/>
              </a:ext>
            </a:extLst>
          </p:cNvPr>
          <p:cNvGrpSpPr/>
          <p:nvPr/>
        </p:nvGrpSpPr>
        <p:grpSpPr>
          <a:xfrm>
            <a:off x="3017189" y="4817382"/>
            <a:ext cx="682413" cy="622719"/>
            <a:chOff x="3123531" y="5228712"/>
            <a:chExt cx="682413" cy="622719"/>
          </a:xfrm>
        </p:grpSpPr>
        <p:grpSp>
          <p:nvGrpSpPr>
            <p:cNvPr id="157" name="グループ化 156">
              <a:extLst>
                <a:ext uri="{FF2B5EF4-FFF2-40B4-BE49-F238E27FC236}">
                  <a16:creationId xmlns:a16="http://schemas.microsoft.com/office/drawing/2014/main" id="{E6DF4EF4-7A5D-4F8C-9914-6CD4766A12B9}"/>
                </a:ext>
              </a:extLst>
            </p:cNvPr>
            <p:cNvGrpSpPr/>
            <p:nvPr/>
          </p:nvGrpSpPr>
          <p:grpSpPr>
            <a:xfrm>
              <a:off x="3123531" y="5228712"/>
              <a:ext cx="682413" cy="622719"/>
              <a:chOff x="7966707" y="2553030"/>
              <a:chExt cx="540667" cy="493371"/>
            </a:xfrm>
          </p:grpSpPr>
          <p:sp>
            <p:nvSpPr>
              <p:cNvPr id="158" name="楕円 157">
                <a:extLst>
                  <a:ext uri="{FF2B5EF4-FFF2-40B4-BE49-F238E27FC236}">
                    <a16:creationId xmlns:a16="http://schemas.microsoft.com/office/drawing/2014/main" id="{E2AD5E07-FA93-48DB-9559-1FC38D22119E}"/>
                  </a:ext>
                </a:extLst>
              </p:cNvPr>
              <p:cNvSpPr/>
              <p:nvPr/>
            </p:nvSpPr>
            <p:spPr>
              <a:xfrm flipH="1">
                <a:off x="8144367" y="2553030"/>
                <a:ext cx="181503" cy="181503"/>
              </a:xfrm>
              <a:prstGeom prst="ellipse">
                <a:avLst/>
              </a:prstGeom>
              <a:solidFill>
                <a:schemeClr val="accent6"/>
              </a:solidFill>
              <a:ln>
                <a:noFill/>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dirty="0">
                  <a:solidFill>
                    <a:schemeClr val="tx1"/>
                  </a:solidFill>
                </a:endParaRPr>
              </a:p>
            </p:txBody>
          </p:sp>
          <p:grpSp>
            <p:nvGrpSpPr>
              <p:cNvPr id="159" name="グループ化 158">
                <a:extLst>
                  <a:ext uri="{FF2B5EF4-FFF2-40B4-BE49-F238E27FC236}">
                    <a16:creationId xmlns:a16="http://schemas.microsoft.com/office/drawing/2014/main" id="{D6A1AF9A-FF4C-4A8E-8AB8-7773CD0D2664}"/>
                  </a:ext>
                </a:extLst>
              </p:cNvPr>
              <p:cNvGrpSpPr/>
              <p:nvPr/>
            </p:nvGrpSpPr>
            <p:grpSpPr>
              <a:xfrm flipH="1">
                <a:off x="7966707" y="2864898"/>
                <a:ext cx="540667" cy="181503"/>
                <a:chOff x="7713802" y="2325713"/>
                <a:chExt cx="540667" cy="181503"/>
              </a:xfrm>
              <a:solidFill>
                <a:schemeClr val="accent6"/>
              </a:solidFill>
            </p:grpSpPr>
            <p:sp>
              <p:nvSpPr>
                <p:cNvPr id="160" name="楕円 159">
                  <a:extLst>
                    <a:ext uri="{FF2B5EF4-FFF2-40B4-BE49-F238E27FC236}">
                      <a16:creationId xmlns:a16="http://schemas.microsoft.com/office/drawing/2014/main" id="{92DC0733-CA69-4DF4-8E75-446CAFB07C3F}"/>
                    </a:ext>
                  </a:extLst>
                </p:cNvPr>
                <p:cNvSpPr/>
                <p:nvPr/>
              </p:nvSpPr>
              <p:spPr>
                <a:xfrm>
                  <a:off x="7713802" y="2325713"/>
                  <a:ext cx="181503" cy="181503"/>
                </a:xfrm>
                <a:prstGeom prst="ellipse">
                  <a:avLst/>
                </a:prstGeom>
                <a:grpFill/>
                <a:ln>
                  <a:noFill/>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dirty="0">
                    <a:solidFill>
                      <a:schemeClr val="tx1"/>
                    </a:solidFill>
                  </a:endParaRPr>
                </a:p>
              </p:txBody>
            </p:sp>
            <p:sp>
              <p:nvSpPr>
                <p:cNvPr id="161" name="楕円 160">
                  <a:extLst>
                    <a:ext uri="{FF2B5EF4-FFF2-40B4-BE49-F238E27FC236}">
                      <a16:creationId xmlns:a16="http://schemas.microsoft.com/office/drawing/2014/main" id="{0AAC82E2-45A8-46EC-9C20-E2FF4F831E42}"/>
                    </a:ext>
                  </a:extLst>
                </p:cNvPr>
                <p:cNvSpPr/>
                <p:nvPr/>
              </p:nvSpPr>
              <p:spPr>
                <a:xfrm>
                  <a:off x="8072966" y="2325713"/>
                  <a:ext cx="181503" cy="181503"/>
                </a:xfrm>
                <a:prstGeom prst="ellipse">
                  <a:avLst/>
                </a:prstGeom>
                <a:grpFill/>
                <a:ln>
                  <a:noFill/>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dirty="0">
                    <a:solidFill>
                      <a:schemeClr val="tx1"/>
                    </a:solidFill>
                  </a:endParaRPr>
                </a:p>
              </p:txBody>
            </p:sp>
          </p:grpSp>
        </p:grpSp>
        <p:cxnSp>
          <p:nvCxnSpPr>
            <p:cNvPr id="15" name="コネクタ: 曲線 14">
              <a:extLst>
                <a:ext uri="{FF2B5EF4-FFF2-40B4-BE49-F238E27FC236}">
                  <a16:creationId xmlns:a16="http://schemas.microsoft.com/office/drawing/2014/main" id="{D4A8E24F-9A11-4CBC-9524-DD4DC83EC0CD}"/>
                </a:ext>
              </a:extLst>
            </p:cNvPr>
            <p:cNvCxnSpPr>
              <a:cxnSpLocks/>
              <a:stCxn id="158" idx="4"/>
              <a:endCxn id="160" idx="0"/>
            </p:cNvCxnSpPr>
            <p:nvPr/>
          </p:nvCxnSpPr>
          <p:spPr>
            <a:xfrm rot="16200000" flipH="1">
              <a:off x="3494584" y="5425526"/>
              <a:ext cx="164543" cy="229089"/>
            </a:xfrm>
            <a:prstGeom prst="curvedConnector3">
              <a:avLst/>
            </a:prstGeom>
            <a:ln w="19050">
              <a:solidFill>
                <a:srgbClr val="FF8082"/>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79" name="コネクタ: 曲線 178">
              <a:extLst>
                <a:ext uri="{FF2B5EF4-FFF2-40B4-BE49-F238E27FC236}">
                  <a16:creationId xmlns:a16="http://schemas.microsoft.com/office/drawing/2014/main" id="{E6E364C2-8842-4BEB-9F8D-A0183269351F}"/>
                </a:ext>
              </a:extLst>
            </p:cNvPr>
            <p:cNvCxnSpPr>
              <a:cxnSpLocks/>
              <a:stCxn id="158" idx="4"/>
              <a:endCxn id="161" idx="0"/>
            </p:cNvCxnSpPr>
            <p:nvPr/>
          </p:nvCxnSpPr>
          <p:spPr>
            <a:xfrm rot="5400000">
              <a:off x="3267922" y="5427953"/>
              <a:ext cx="164543" cy="224237"/>
            </a:xfrm>
            <a:prstGeom prst="curvedConnector3">
              <a:avLst>
                <a:gd name="adj1" fmla="val 50000"/>
              </a:avLst>
            </a:prstGeom>
            <a:ln w="19050">
              <a:solidFill>
                <a:srgbClr val="FF8082"/>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grpSp>
      <p:grpSp>
        <p:nvGrpSpPr>
          <p:cNvPr id="180" name="グループ化 179">
            <a:extLst>
              <a:ext uri="{FF2B5EF4-FFF2-40B4-BE49-F238E27FC236}">
                <a16:creationId xmlns:a16="http://schemas.microsoft.com/office/drawing/2014/main" id="{33B3265F-E4AB-4CD5-9A69-78B870F4DAD6}"/>
              </a:ext>
            </a:extLst>
          </p:cNvPr>
          <p:cNvGrpSpPr/>
          <p:nvPr/>
        </p:nvGrpSpPr>
        <p:grpSpPr>
          <a:xfrm>
            <a:off x="1957293" y="4081772"/>
            <a:ext cx="682413" cy="622719"/>
            <a:chOff x="3123531" y="5228712"/>
            <a:chExt cx="682413" cy="622719"/>
          </a:xfrm>
        </p:grpSpPr>
        <p:grpSp>
          <p:nvGrpSpPr>
            <p:cNvPr id="181" name="グループ化 180">
              <a:extLst>
                <a:ext uri="{FF2B5EF4-FFF2-40B4-BE49-F238E27FC236}">
                  <a16:creationId xmlns:a16="http://schemas.microsoft.com/office/drawing/2014/main" id="{457A161D-3837-430E-964E-B96CDE6BC49D}"/>
                </a:ext>
              </a:extLst>
            </p:cNvPr>
            <p:cNvGrpSpPr/>
            <p:nvPr/>
          </p:nvGrpSpPr>
          <p:grpSpPr>
            <a:xfrm>
              <a:off x="3123531" y="5228712"/>
              <a:ext cx="682413" cy="622719"/>
              <a:chOff x="7966707" y="2553030"/>
              <a:chExt cx="540667" cy="493371"/>
            </a:xfrm>
          </p:grpSpPr>
          <p:sp>
            <p:nvSpPr>
              <p:cNvPr id="184" name="楕円 183">
                <a:extLst>
                  <a:ext uri="{FF2B5EF4-FFF2-40B4-BE49-F238E27FC236}">
                    <a16:creationId xmlns:a16="http://schemas.microsoft.com/office/drawing/2014/main" id="{AFA0409D-6623-4A6E-AA1A-F2E81E3AAAFA}"/>
                  </a:ext>
                </a:extLst>
              </p:cNvPr>
              <p:cNvSpPr/>
              <p:nvPr/>
            </p:nvSpPr>
            <p:spPr>
              <a:xfrm flipH="1">
                <a:off x="8144367" y="2553030"/>
                <a:ext cx="181503" cy="181503"/>
              </a:xfrm>
              <a:prstGeom prst="ellipse">
                <a:avLst/>
              </a:prstGeom>
              <a:solidFill>
                <a:srgbClr val="FFC000"/>
              </a:solidFill>
              <a:ln>
                <a:solidFill>
                  <a:srgbClr val="FFC000"/>
                </a:solidFill>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dirty="0">
                  <a:solidFill>
                    <a:schemeClr val="tx1"/>
                  </a:solidFill>
                </a:endParaRPr>
              </a:p>
            </p:txBody>
          </p:sp>
          <p:grpSp>
            <p:nvGrpSpPr>
              <p:cNvPr id="185" name="グループ化 184">
                <a:extLst>
                  <a:ext uri="{FF2B5EF4-FFF2-40B4-BE49-F238E27FC236}">
                    <a16:creationId xmlns:a16="http://schemas.microsoft.com/office/drawing/2014/main" id="{5E6D1502-5590-4108-83FD-76523822D868}"/>
                  </a:ext>
                </a:extLst>
              </p:cNvPr>
              <p:cNvGrpSpPr/>
              <p:nvPr/>
            </p:nvGrpSpPr>
            <p:grpSpPr>
              <a:xfrm flipH="1">
                <a:off x="7966707" y="2864898"/>
                <a:ext cx="540667" cy="181503"/>
                <a:chOff x="7713802" y="2325713"/>
                <a:chExt cx="540667" cy="181503"/>
              </a:xfrm>
              <a:solidFill>
                <a:schemeClr val="accent6"/>
              </a:solidFill>
            </p:grpSpPr>
            <p:sp>
              <p:nvSpPr>
                <p:cNvPr id="186" name="楕円 185">
                  <a:extLst>
                    <a:ext uri="{FF2B5EF4-FFF2-40B4-BE49-F238E27FC236}">
                      <a16:creationId xmlns:a16="http://schemas.microsoft.com/office/drawing/2014/main" id="{82DAD0D4-CA2E-4A23-9FF9-AAC493BA118A}"/>
                    </a:ext>
                  </a:extLst>
                </p:cNvPr>
                <p:cNvSpPr/>
                <p:nvPr/>
              </p:nvSpPr>
              <p:spPr>
                <a:xfrm>
                  <a:off x="7713802" y="2325713"/>
                  <a:ext cx="181503" cy="181503"/>
                </a:xfrm>
                <a:prstGeom prst="ellipse">
                  <a:avLst/>
                </a:prstGeom>
                <a:solidFill>
                  <a:srgbClr val="FFC000"/>
                </a:solidFill>
                <a:ln>
                  <a:solidFill>
                    <a:srgbClr val="FFC000"/>
                  </a:solidFill>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dirty="0">
                    <a:solidFill>
                      <a:schemeClr val="tx1"/>
                    </a:solidFill>
                  </a:endParaRPr>
                </a:p>
              </p:txBody>
            </p:sp>
            <p:sp>
              <p:nvSpPr>
                <p:cNvPr id="187" name="楕円 186">
                  <a:extLst>
                    <a:ext uri="{FF2B5EF4-FFF2-40B4-BE49-F238E27FC236}">
                      <a16:creationId xmlns:a16="http://schemas.microsoft.com/office/drawing/2014/main" id="{0F0BF2C6-B81A-4466-80B5-3CA3D460A342}"/>
                    </a:ext>
                  </a:extLst>
                </p:cNvPr>
                <p:cNvSpPr/>
                <p:nvPr/>
              </p:nvSpPr>
              <p:spPr>
                <a:xfrm>
                  <a:off x="8072966" y="2325713"/>
                  <a:ext cx="181503" cy="181503"/>
                </a:xfrm>
                <a:prstGeom prst="ellipse">
                  <a:avLst/>
                </a:prstGeom>
                <a:solidFill>
                  <a:srgbClr val="FFC000"/>
                </a:solidFill>
                <a:ln>
                  <a:solidFill>
                    <a:srgbClr val="FFC000"/>
                  </a:solidFill>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dirty="0">
                    <a:solidFill>
                      <a:schemeClr val="tx1"/>
                    </a:solidFill>
                  </a:endParaRPr>
                </a:p>
              </p:txBody>
            </p:sp>
          </p:grpSp>
        </p:grpSp>
        <p:cxnSp>
          <p:nvCxnSpPr>
            <p:cNvPr id="182" name="コネクタ: 曲線 181">
              <a:extLst>
                <a:ext uri="{FF2B5EF4-FFF2-40B4-BE49-F238E27FC236}">
                  <a16:creationId xmlns:a16="http://schemas.microsoft.com/office/drawing/2014/main" id="{D4C3C38E-8C36-42E4-9340-D368F708C207}"/>
                </a:ext>
              </a:extLst>
            </p:cNvPr>
            <p:cNvCxnSpPr>
              <a:cxnSpLocks/>
              <a:stCxn id="184" idx="4"/>
              <a:endCxn id="186" idx="0"/>
            </p:cNvCxnSpPr>
            <p:nvPr/>
          </p:nvCxnSpPr>
          <p:spPr>
            <a:xfrm rot="16200000" flipH="1">
              <a:off x="3494584" y="5425526"/>
              <a:ext cx="164543" cy="229089"/>
            </a:xfrm>
            <a:prstGeom prst="curvedConnector3">
              <a:avLst/>
            </a:prstGeom>
            <a:ln w="19050">
              <a:solidFill>
                <a:srgbClr val="FFC000"/>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83" name="コネクタ: 曲線 182">
              <a:extLst>
                <a:ext uri="{FF2B5EF4-FFF2-40B4-BE49-F238E27FC236}">
                  <a16:creationId xmlns:a16="http://schemas.microsoft.com/office/drawing/2014/main" id="{08008CDD-2D4F-4404-9A63-645A846BC78C}"/>
                </a:ext>
              </a:extLst>
            </p:cNvPr>
            <p:cNvCxnSpPr>
              <a:cxnSpLocks/>
              <a:stCxn id="184" idx="4"/>
              <a:endCxn id="187" idx="0"/>
            </p:cNvCxnSpPr>
            <p:nvPr/>
          </p:nvCxnSpPr>
          <p:spPr>
            <a:xfrm rot="5400000">
              <a:off x="3267922" y="5427953"/>
              <a:ext cx="164543" cy="224237"/>
            </a:xfrm>
            <a:prstGeom prst="curvedConnector3">
              <a:avLst>
                <a:gd name="adj1" fmla="val 50000"/>
              </a:avLst>
            </a:prstGeom>
            <a:ln w="19050">
              <a:solidFill>
                <a:srgbClr val="FFC000"/>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grpSp>
      <p:grpSp>
        <p:nvGrpSpPr>
          <p:cNvPr id="188" name="グループ化 187">
            <a:extLst>
              <a:ext uri="{FF2B5EF4-FFF2-40B4-BE49-F238E27FC236}">
                <a16:creationId xmlns:a16="http://schemas.microsoft.com/office/drawing/2014/main" id="{2C51C414-3185-4707-8019-1E281F952E3D}"/>
              </a:ext>
            </a:extLst>
          </p:cNvPr>
          <p:cNvGrpSpPr/>
          <p:nvPr/>
        </p:nvGrpSpPr>
        <p:grpSpPr>
          <a:xfrm>
            <a:off x="4086472" y="5557744"/>
            <a:ext cx="682413" cy="622719"/>
            <a:chOff x="3123531" y="5228712"/>
            <a:chExt cx="682413" cy="622719"/>
          </a:xfrm>
        </p:grpSpPr>
        <p:grpSp>
          <p:nvGrpSpPr>
            <p:cNvPr id="189" name="グループ化 188">
              <a:extLst>
                <a:ext uri="{FF2B5EF4-FFF2-40B4-BE49-F238E27FC236}">
                  <a16:creationId xmlns:a16="http://schemas.microsoft.com/office/drawing/2014/main" id="{6B0B1A23-A4BF-4E22-819D-B5A9880741DA}"/>
                </a:ext>
              </a:extLst>
            </p:cNvPr>
            <p:cNvGrpSpPr/>
            <p:nvPr/>
          </p:nvGrpSpPr>
          <p:grpSpPr>
            <a:xfrm>
              <a:off x="3123531" y="5228712"/>
              <a:ext cx="682413" cy="622719"/>
              <a:chOff x="7966707" y="2553030"/>
              <a:chExt cx="540667" cy="493371"/>
            </a:xfrm>
          </p:grpSpPr>
          <p:sp>
            <p:nvSpPr>
              <p:cNvPr id="192" name="楕円 191">
                <a:extLst>
                  <a:ext uri="{FF2B5EF4-FFF2-40B4-BE49-F238E27FC236}">
                    <a16:creationId xmlns:a16="http://schemas.microsoft.com/office/drawing/2014/main" id="{16940583-CBED-4FB2-94E3-1BFFF009A6F2}"/>
                  </a:ext>
                </a:extLst>
              </p:cNvPr>
              <p:cNvSpPr/>
              <p:nvPr/>
            </p:nvSpPr>
            <p:spPr>
              <a:xfrm flipH="1">
                <a:off x="8144367" y="2553030"/>
                <a:ext cx="181503" cy="181503"/>
              </a:xfrm>
              <a:prstGeom prst="ellipse">
                <a:avLst/>
              </a:prstGeom>
              <a:solidFill>
                <a:srgbClr val="0070C0"/>
              </a:solidFill>
              <a:ln>
                <a:noFill/>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dirty="0">
                  <a:solidFill>
                    <a:schemeClr val="tx1"/>
                  </a:solidFill>
                </a:endParaRPr>
              </a:p>
            </p:txBody>
          </p:sp>
          <p:grpSp>
            <p:nvGrpSpPr>
              <p:cNvPr id="193" name="グループ化 192">
                <a:extLst>
                  <a:ext uri="{FF2B5EF4-FFF2-40B4-BE49-F238E27FC236}">
                    <a16:creationId xmlns:a16="http://schemas.microsoft.com/office/drawing/2014/main" id="{BB4FA744-EEF7-4A17-9FFF-8270221508BF}"/>
                  </a:ext>
                </a:extLst>
              </p:cNvPr>
              <p:cNvGrpSpPr/>
              <p:nvPr/>
            </p:nvGrpSpPr>
            <p:grpSpPr>
              <a:xfrm flipH="1">
                <a:off x="7966707" y="2864898"/>
                <a:ext cx="540667" cy="181503"/>
                <a:chOff x="7713802" y="2325713"/>
                <a:chExt cx="540667" cy="181503"/>
              </a:xfrm>
              <a:solidFill>
                <a:schemeClr val="accent6"/>
              </a:solidFill>
            </p:grpSpPr>
            <p:sp>
              <p:nvSpPr>
                <p:cNvPr id="194" name="楕円 193">
                  <a:extLst>
                    <a:ext uri="{FF2B5EF4-FFF2-40B4-BE49-F238E27FC236}">
                      <a16:creationId xmlns:a16="http://schemas.microsoft.com/office/drawing/2014/main" id="{644892E3-9B8C-409C-A2CD-E1BB41186CC5}"/>
                    </a:ext>
                  </a:extLst>
                </p:cNvPr>
                <p:cNvSpPr/>
                <p:nvPr/>
              </p:nvSpPr>
              <p:spPr>
                <a:xfrm>
                  <a:off x="7713802" y="2325713"/>
                  <a:ext cx="181503" cy="181503"/>
                </a:xfrm>
                <a:prstGeom prst="ellipse">
                  <a:avLst/>
                </a:prstGeom>
                <a:solidFill>
                  <a:srgbClr val="0070C0"/>
                </a:solidFill>
                <a:ln>
                  <a:noFill/>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dirty="0">
                    <a:solidFill>
                      <a:schemeClr val="tx1"/>
                    </a:solidFill>
                  </a:endParaRPr>
                </a:p>
              </p:txBody>
            </p:sp>
            <p:sp>
              <p:nvSpPr>
                <p:cNvPr id="195" name="楕円 194">
                  <a:extLst>
                    <a:ext uri="{FF2B5EF4-FFF2-40B4-BE49-F238E27FC236}">
                      <a16:creationId xmlns:a16="http://schemas.microsoft.com/office/drawing/2014/main" id="{4FCF4E4A-3A72-4BC2-BB36-434C3F6F9DDE}"/>
                    </a:ext>
                  </a:extLst>
                </p:cNvPr>
                <p:cNvSpPr/>
                <p:nvPr/>
              </p:nvSpPr>
              <p:spPr>
                <a:xfrm>
                  <a:off x="8072966" y="2325713"/>
                  <a:ext cx="181503" cy="181503"/>
                </a:xfrm>
                <a:prstGeom prst="ellipse">
                  <a:avLst/>
                </a:prstGeom>
                <a:solidFill>
                  <a:srgbClr val="0070C0"/>
                </a:solidFill>
                <a:ln>
                  <a:noFill/>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dirty="0">
                    <a:solidFill>
                      <a:schemeClr val="tx1"/>
                    </a:solidFill>
                  </a:endParaRPr>
                </a:p>
              </p:txBody>
            </p:sp>
          </p:grpSp>
        </p:grpSp>
        <p:cxnSp>
          <p:nvCxnSpPr>
            <p:cNvPr id="190" name="コネクタ: 曲線 189">
              <a:extLst>
                <a:ext uri="{FF2B5EF4-FFF2-40B4-BE49-F238E27FC236}">
                  <a16:creationId xmlns:a16="http://schemas.microsoft.com/office/drawing/2014/main" id="{3261588D-861F-4D9F-996A-D3F69E6B861C}"/>
                </a:ext>
              </a:extLst>
            </p:cNvPr>
            <p:cNvCxnSpPr>
              <a:cxnSpLocks/>
              <a:stCxn id="192" idx="4"/>
              <a:endCxn id="194" idx="0"/>
            </p:cNvCxnSpPr>
            <p:nvPr/>
          </p:nvCxnSpPr>
          <p:spPr>
            <a:xfrm rot="16200000" flipH="1">
              <a:off x="3494584" y="5425526"/>
              <a:ext cx="164543" cy="229089"/>
            </a:xfrm>
            <a:prstGeom prst="curvedConnector3">
              <a:avLst/>
            </a:prstGeom>
            <a:ln w="19050">
              <a:solidFill>
                <a:srgbClr val="0070C0"/>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91" name="コネクタ: 曲線 190">
              <a:extLst>
                <a:ext uri="{FF2B5EF4-FFF2-40B4-BE49-F238E27FC236}">
                  <a16:creationId xmlns:a16="http://schemas.microsoft.com/office/drawing/2014/main" id="{BDB85F85-F441-43F8-B31A-57B210460743}"/>
                </a:ext>
              </a:extLst>
            </p:cNvPr>
            <p:cNvCxnSpPr>
              <a:cxnSpLocks/>
              <a:stCxn id="192" idx="4"/>
              <a:endCxn id="195" idx="0"/>
            </p:cNvCxnSpPr>
            <p:nvPr/>
          </p:nvCxnSpPr>
          <p:spPr>
            <a:xfrm rot="5400000">
              <a:off x="3267922" y="5427953"/>
              <a:ext cx="164543" cy="224237"/>
            </a:xfrm>
            <a:prstGeom prst="curvedConnector3">
              <a:avLst>
                <a:gd name="adj1" fmla="val 50000"/>
              </a:avLst>
            </a:prstGeom>
            <a:ln w="19050">
              <a:solidFill>
                <a:srgbClr val="0070C0"/>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grpSp>
      <p:grpSp>
        <p:nvGrpSpPr>
          <p:cNvPr id="196" name="グループ化 195">
            <a:extLst>
              <a:ext uri="{FF2B5EF4-FFF2-40B4-BE49-F238E27FC236}">
                <a16:creationId xmlns:a16="http://schemas.microsoft.com/office/drawing/2014/main" id="{0479EF23-4309-45DA-8C44-2B2965BDE1E4}"/>
              </a:ext>
            </a:extLst>
          </p:cNvPr>
          <p:cNvGrpSpPr/>
          <p:nvPr/>
        </p:nvGrpSpPr>
        <p:grpSpPr>
          <a:xfrm>
            <a:off x="1952756" y="4817382"/>
            <a:ext cx="682413" cy="622719"/>
            <a:chOff x="3123531" y="5228712"/>
            <a:chExt cx="682413" cy="622719"/>
          </a:xfrm>
        </p:grpSpPr>
        <p:grpSp>
          <p:nvGrpSpPr>
            <p:cNvPr id="197" name="グループ化 196">
              <a:extLst>
                <a:ext uri="{FF2B5EF4-FFF2-40B4-BE49-F238E27FC236}">
                  <a16:creationId xmlns:a16="http://schemas.microsoft.com/office/drawing/2014/main" id="{FC81217A-556D-49B5-A0D5-682946F7B7CE}"/>
                </a:ext>
              </a:extLst>
            </p:cNvPr>
            <p:cNvGrpSpPr/>
            <p:nvPr/>
          </p:nvGrpSpPr>
          <p:grpSpPr>
            <a:xfrm>
              <a:off x="3123531" y="5228712"/>
              <a:ext cx="682413" cy="622719"/>
              <a:chOff x="7966707" y="2553030"/>
              <a:chExt cx="540667" cy="493371"/>
            </a:xfrm>
          </p:grpSpPr>
          <p:sp>
            <p:nvSpPr>
              <p:cNvPr id="200" name="楕円 199">
                <a:extLst>
                  <a:ext uri="{FF2B5EF4-FFF2-40B4-BE49-F238E27FC236}">
                    <a16:creationId xmlns:a16="http://schemas.microsoft.com/office/drawing/2014/main" id="{6425BA9D-F133-4BBA-961D-8DD4AF92D7E4}"/>
                  </a:ext>
                </a:extLst>
              </p:cNvPr>
              <p:cNvSpPr/>
              <p:nvPr/>
            </p:nvSpPr>
            <p:spPr>
              <a:xfrm flipH="1">
                <a:off x="8144367" y="2553030"/>
                <a:ext cx="181503" cy="181503"/>
              </a:xfrm>
              <a:prstGeom prst="ellipse">
                <a:avLst/>
              </a:prstGeom>
              <a:solidFill>
                <a:srgbClr val="FFC000"/>
              </a:solidFill>
              <a:ln>
                <a:solidFill>
                  <a:srgbClr val="FFC000"/>
                </a:solidFill>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dirty="0">
                  <a:solidFill>
                    <a:schemeClr val="tx1"/>
                  </a:solidFill>
                </a:endParaRPr>
              </a:p>
            </p:txBody>
          </p:sp>
          <p:grpSp>
            <p:nvGrpSpPr>
              <p:cNvPr id="201" name="グループ化 200">
                <a:extLst>
                  <a:ext uri="{FF2B5EF4-FFF2-40B4-BE49-F238E27FC236}">
                    <a16:creationId xmlns:a16="http://schemas.microsoft.com/office/drawing/2014/main" id="{1B6702F3-AE8D-49D3-970C-D0ACEBE38470}"/>
                  </a:ext>
                </a:extLst>
              </p:cNvPr>
              <p:cNvGrpSpPr/>
              <p:nvPr/>
            </p:nvGrpSpPr>
            <p:grpSpPr>
              <a:xfrm flipH="1">
                <a:off x="7966707" y="2864898"/>
                <a:ext cx="540667" cy="181503"/>
                <a:chOff x="7713802" y="2325713"/>
                <a:chExt cx="540667" cy="181503"/>
              </a:xfrm>
              <a:solidFill>
                <a:schemeClr val="accent6"/>
              </a:solidFill>
            </p:grpSpPr>
            <p:sp>
              <p:nvSpPr>
                <p:cNvPr id="202" name="楕円 201">
                  <a:extLst>
                    <a:ext uri="{FF2B5EF4-FFF2-40B4-BE49-F238E27FC236}">
                      <a16:creationId xmlns:a16="http://schemas.microsoft.com/office/drawing/2014/main" id="{CD854777-B313-4F0C-B861-806BF4595654}"/>
                    </a:ext>
                  </a:extLst>
                </p:cNvPr>
                <p:cNvSpPr/>
                <p:nvPr/>
              </p:nvSpPr>
              <p:spPr>
                <a:xfrm>
                  <a:off x="7713802" y="2325713"/>
                  <a:ext cx="181503" cy="181503"/>
                </a:xfrm>
                <a:prstGeom prst="ellipse">
                  <a:avLst/>
                </a:prstGeom>
                <a:solidFill>
                  <a:srgbClr val="FFC000"/>
                </a:solidFill>
                <a:ln>
                  <a:solidFill>
                    <a:srgbClr val="FFC000"/>
                  </a:solidFill>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dirty="0">
                    <a:solidFill>
                      <a:schemeClr val="tx1"/>
                    </a:solidFill>
                  </a:endParaRPr>
                </a:p>
              </p:txBody>
            </p:sp>
            <p:sp>
              <p:nvSpPr>
                <p:cNvPr id="203" name="楕円 202">
                  <a:extLst>
                    <a:ext uri="{FF2B5EF4-FFF2-40B4-BE49-F238E27FC236}">
                      <a16:creationId xmlns:a16="http://schemas.microsoft.com/office/drawing/2014/main" id="{76AD1637-45EE-481F-880F-58A070721FB6}"/>
                    </a:ext>
                  </a:extLst>
                </p:cNvPr>
                <p:cNvSpPr/>
                <p:nvPr/>
              </p:nvSpPr>
              <p:spPr>
                <a:xfrm>
                  <a:off x="8072966" y="2325713"/>
                  <a:ext cx="181503" cy="181503"/>
                </a:xfrm>
                <a:prstGeom prst="ellipse">
                  <a:avLst/>
                </a:prstGeom>
                <a:solidFill>
                  <a:srgbClr val="FFC000"/>
                </a:solidFill>
                <a:ln>
                  <a:solidFill>
                    <a:srgbClr val="FFC000"/>
                  </a:solidFill>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dirty="0">
                    <a:solidFill>
                      <a:schemeClr val="tx1"/>
                    </a:solidFill>
                  </a:endParaRPr>
                </a:p>
              </p:txBody>
            </p:sp>
          </p:grpSp>
        </p:grpSp>
        <p:cxnSp>
          <p:nvCxnSpPr>
            <p:cNvPr id="198" name="コネクタ: 曲線 197">
              <a:extLst>
                <a:ext uri="{FF2B5EF4-FFF2-40B4-BE49-F238E27FC236}">
                  <a16:creationId xmlns:a16="http://schemas.microsoft.com/office/drawing/2014/main" id="{BDDAA1A0-E5DB-42AC-AC74-AC90C40B9F0A}"/>
                </a:ext>
              </a:extLst>
            </p:cNvPr>
            <p:cNvCxnSpPr>
              <a:cxnSpLocks/>
              <a:stCxn id="200" idx="4"/>
              <a:endCxn id="202" idx="0"/>
            </p:cNvCxnSpPr>
            <p:nvPr/>
          </p:nvCxnSpPr>
          <p:spPr>
            <a:xfrm rot="16200000" flipH="1">
              <a:off x="3494584" y="5425526"/>
              <a:ext cx="164543" cy="229089"/>
            </a:xfrm>
            <a:prstGeom prst="curvedConnector3">
              <a:avLst/>
            </a:prstGeom>
            <a:ln w="19050">
              <a:solidFill>
                <a:srgbClr val="FFC000"/>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99" name="コネクタ: 曲線 198">
              <a:extLst>
                <a:ext uri="{FF2B5EF4-FFF2-40B4-BE49-F238E27FC236}">
                  <a16:creationId xmlns:a16="http://schemas.microsoft.com/office/drawing/2014/main" id="{F7CDF6ED-EF88-40DC-BBF0-2724620CC819}"/>
                </a:ext>
              </a:extLst>
            </p:cNvPr>
            <p:cNvCxnSpPr>
              <a:cxnSpLocks/>
              <a:stCxn id="200" idx="4"/>
              <a:endCxn id="203" idx="0"/>
            </p:cNvCxnSpPr>
            <p:nvPr/>
          </p:nvCxnSpPr>
          <p:spPr>
            <a:xfrm rot="5400000">
              <a:off x="3267922" y="5427953"/>
              <a:ext cx="164543" cy="224237"/>
            </a:xfrm>
            <a:prstGeom prst="curvedConnector3">
              <a:avLst>
                <a:gd name="adj1" fmla="val 50000"/>
              </a:avLst>
            </a:prstGeom>
            <a:ln w="19050">
              <a:solidFill>
                <a:srgbClr val="FFC000"/>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grpSp>
      <p:grpSp>
        <p:nvGrpSpPr>
          <p:cNvPr id="204" name="グループ化 203">
            <a:extLst>
              <a:ext uri="{FF2B5EF4-FFF2-40B4-BE49-F238E27FC236}">
                <a16:creationId xmlns:a16="http://schemas.microsoft.com/office/drawing/2014/main" id="{07577055-97B4-485C-8BE4-00991CE0C29C}"/>
              </a:ext>
            </a:extLst>
          </p:cNvPr>
          <p:cNvGrpSpPr/>
          <p:nvPr/>
        </p:nvGrpSpPr>
        <p:grpSpPr>
          <a:xfrm>
            <a:off x="3017189" y="5557744"/>
            <a:ext cx="682413" cy="622719"/>
            <a:chOff x="3123531" y="5228712"/>
            <a:chExt cx="682413" cy="622719"/>
          </a:xfrm>
        </p:grpSpPr>
        <p:grpSp>
          <p:nvGrpSpPr>
            <p:cNvPr id="205" name="グループ化 204">
              <a:extLst>
                <a:ext uri="{FF2B5EF4-FFF2-40B4-BE49-F238E27FC236}">
                  <a16:creationId xmlns:a16="http://schemas.microsoft.com/office/drawing/2014/main" id="{2EA0E827-3142-4EFB-90B0-7A97ADDB11C2}"/>
                </a:ext>
              </a:extLst>
            </p:cNvPr>
            <p:cNvGrpSpPr/>
            <p:nvPr/>
          </p:nvGrpSpPr>
          <p:grpSpPr>
            <a:xfrm>
              <a:off x="3123531" y="5228712"/>
              <a:ext cx="682413" cy="622719"/>
              <a:chOff x="7966707" y="2553030"/>
              <a:chExt cx="540667" cy="493371"/>
            </a:xfrm>
          </p:grpSpPr>
          <p:sp>
            <p:nvSpPr>
              <p:cNvPr id="208" name="楕円 207">
                <a:extLst>
                  <a:ext uri="{FF2B5EF4-FFF2-40B4-BE49-F238E27FC236}">
                    <a16:creationId xmlns:a16="http://schemas.microsoft.com/office/drawing/2014/main" id="{FDF7FFDA-31AF-40C0-99BA-873840829A3B}"/>
                  </a:ext>
                </a:extLst>
              </p:cNvPr>
              <p:cNvSpPr/>
              <p:nvPr/>
            </p:nvSpPr>
            <p:spPr>
              <a:xfrm flipH="1">
                <a:off x="8144367" y="2553030"/>
                <a:ext cx="181503" cy="181503"/>
              </a:xfrm>
              <a:prstGeom prst="ellipse">
                <a:avLst/>
              </a:prstGeom>
              <a:solidFill>
                <a:schemeClr val="accent6"/>
              </a:solidFill>
              <a:ln>
                <a:noFill/>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dirty="0">
                  <a:solidFill>
                    <a:schemeClr val="tx1"/>
                  </a:solidFill>
                </a:endParaRPr>
              </a:p>
            </p:txBody>
          </p:sp>
          <p:grpSp>
            <p:nvGrpSpPr>
              <p:cNvPr id="209" name="グループ化 208">
                <a:extLst>
                  <a:ext uri="{FF2B5EF4-FFF2-40B4-BE49-F238E27FC236}">
                    <a16:creationId xmlns:a16="http://schemas.microsoft.com/office/drawing/2014/main" id="{8BADEB84-BBFA-421D-8F48-C2F7AF187AC7}"/>
                  </a:ext>
                </a:extLst>
              </p:cNvPr>
              <p:cNvGrpSpPr/>
              <p:nvPr/>
            </p:nvGrpSpPr>
            <p:grpSpPr>
              <a:xfrm flipH="1">
                <a:off x="7966707" y="2864898"/>
                <a:ext cx="540667" cy="181503"/>
                <a:chOff x="7713802" y="2325713"/>
                <a:chExt cx="540667" cy="181503"/>
              </a:xfrm>
              <a:solidFill>
                <a:schemeClr val="accent6"/>
              </a:solidFill>
            </p:grpSpPr>
            <p:sp>
              <p:nvSpPr>
                <p:cNvPr id="210" name="楕円 209">
                  <a:extLst>
                    <a:ext uri="{FF2B5EF4-FFF2-40B4-BE49-F238E27FC236}">
                      <a16:creationId xmlns:a16="http://schemas.microsoft.com/office/drawing/2014/main" id="{9B059CFF-5071-4138-A0F6-DA7F627B61DB}"/>
                    </a:ext>
                  </a:extLst>
                </p:cNvPr>
                <p:cNvSpPr/>
                <p:nvPr/>
              </p:nvSpPr>
              <p:spPr>
                <a:xfrm>
                  <a:off x="7713802" y="2325713"/>
                  <a:ext cx="181503" cy="181503"/>
                </a:xfrm>
                <a:prstGeom prst="ellipse">
                  <a:avLst/>
                </a:prstGeom>
                <a:grpFill/>
                <a:ln>
                  <a:noFill/>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dirty="0">
                    <a:solidFill>
                      <a:schemeClr val="tx1"/>
                    </a:solidFill>
                  </a:endParaRPr>
                </a:p>
              </p:txBody>
            </p:sp>
            <p:sp>
              <p:nvSpPr>
                <p:cNvPr id="211" name="楕円 210">
                  <a:extLst>
                    <a:ext uri="{FF2B5EF4-FFF2-40B4-BE49-F238E27FC236}">
                      <a16:creationId xmlns:a16="http://schemas.microsoft.com/office/drawing/2014/main" id="{88C52982-E88D-4E2E-B9F6-8191E432CEEC}"/>
                    </a:ext>
                  </a:extLst>
                </p:cNvPr>
                <p:cNvSpPr/>
                <p:nvPr/>
              </p:nvSpPr>
              <p:spPr>
                <a:xfrm>
                  <a:off x="8072966" y="2325713"/>
                  <a:ext cx="181503" cy="181503"/>
                </a:xfrm>
                <a:prstGeom prst="ellipse">
                  <a:avLst/>
                </a:prstGeom>
                <a:grpFill/>
                <a:ln>
                  <a:noFill/>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dirty="0">
                    <a:solidFill>
                      <a:schemeClr val="tx1"/>
                    </a:solidFill>
                  </a:endParaRPr>
                </a:p>
              </p:txBody>
            </p:sp>
          </p:grpSp>
        </p:grpSp>
        <p:cxnSp>
          <p:nvCxnSpPr>
            <p:cNvPr id="206" name="コネクタ: 曲線 205">
              <a:extLst>
                <a:ext uri="{FF2B5EF4-FFF2-40B4-BE49-F238E27FC236}">
                  <a16:creationId xmlns:a16="http://schemas.microsoft.com/office/drawing/2014/main" id="{13F49EB0-26DB-4D96-8DC7-852D64CC1591}"/>
                </a:ext>
              </a:extLst>
            </p:cNvPr>
            <p:cNvCxnSpPr>
              <a:cxnSpLocks/>
              <a:stCxn id="208" idx="4"/>
              <a:endCxn id="210" idx="0"/>
            </p:cNvCxnSpPr>
            <p:nvPr/>
          </p:nvCxnSpPr>
          <p:spPr>
            <a:xfrm rot="16200000" flipH="1">
              <a:off x="3494584" y="5425526"/>
              <a:ext cx="164543" cy="229089"/>
            </a:xfrm>
            <a:prstGeom prst="curvedConnector3">
              <a:avLst/>
            </a:prstGeom>
            <a:ln w="19050">
              <a:solidFill>
                <a:srgbClr val="FF8082"/>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207" name="コネクタ: 曲線 206">
              <a:extLst>
                <a:ext uri="{FF2B5EF4-FFF2-40B4-BE49-F238E27FC236}">
                  <a16:creationId xmlns:a16="http://schemas.microsoft.com/office/drawing/2014/main" id="{1C43AEFC-9E01-4F11-B888-7785258814F1}"/>
                </a:ext>
              </a:extLst>
            </p:cNvPr>
            <p:cNvCxnSpPr>
              <a:cxnSpLocks/>
              <a:stCxn id="208" idx="4"/>
              <a:endCxn id="211" idx="0"/>
            </p:cNvCxnSpPr>
            <p:nvPr/>
          </p:nvCxnSpPr>
          <p:spPr>
            <a:xfrm rot="5400000">
              <a:off x="3267922" y="5427953"/>
              <a:ext cx="164543" cy="224237"/>
            </a:xfrm>
            <a:prstGeom prst="curvedConnector3">
              <a:avLst>
                <a:gd name="adj1" fmla="val 50000"/>
              </a:avLst>
            </a:prstGeom>
            <a:ln w="19050">
              <a:solidFill>
                <a:srgbClr val="FF8082"/>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grpSp>
      <p:grpSp>
        <p:nvGrpSpPr>
          <p:cNvPr id="212" name="グループ化 211">
            <a:extLst>
              <a:ext uri="{FF2B5EF4-FFF2-40B4-BE49-F238E27FC236}">
                <a16:creationId xmlns:a16="http://schemas.microsoft.com/office/drawing/2014/main" id="{7A5D82FA-370C-4452-A0FD-8A4F2E1F49E6}"/>
              </a:ext>
            </a:extLst>
          </p:cNvPr>
          <p:cNvGrpSpPr/>
          <p:nvPr/>
        </p:nvGrpSpPr>
        <p:grpSpPr>
          <a:xfrm>
            <a:off x="1952756" y="5557744"/>
            <a:ext cx="682413" cy="622719"/>
            <a:chOff x="3123531" y="5228712"/>
            <a:chExt cx="682413" cy="622719"/>
          </a:xfrm>
        </p:grpSpPr>
        <p:grpSp>
          <p:nvGrpSpPr>
            <p:cNvPr id="213" name="グループ化 212">
              <a:extLst>
                <a:ext uri="{FF2B5EF4-FFF2-40B4-BE49-F238E27FC236}">
                  <a16:creationId xmlns:a16="http://schemas.microsoft.com/office/drawing/2014/main" id="{25F396FD-036C-4E81-A49D-2299F45197EE}"/>
                </a:ext>
              </a:extLst>
            </p:cNvPr>
            <p:cNvGrpSpPr/>
            <p:nvPr/>
          </p:nvGrpSpPr>
          <p:grpSpPr>
            <a:xfrm>
              <a:off x="3123531" y="5228712"/>
              <a:ext cx="682413" cy="622719"/>
              <a:chOff x="7966707" y="2553030"/>
              <a:chExt cx="540667" cy="493371"/>
            </a:xfrm>
          </p:grpSpPr>
          <p:sp>
            <p:nvSpPr>
              <p:cNvPr id="216" name="楕円 215">
                <a:extLst>
                  <a:ext uri="{FF2B5EF4-FFF2-40B4-BE49-F238E27FC236}">
                    <a16:creationId xmlns:a16="http://schemas.microsoft.com/office/drawing/2014/main" id="{AC77A01C-B01E-4A7A-ADFD-F55EB10DA368}"/>
                  </a:ext>
                </a:extLst>
              </p:cNvPr>
              <p:cNvSpPr/>
              <p:nvPr/>
            </p:nvSpPr>
            <p:spPr>
              <a:xfrm flipH="1">
                <a:off x="8144367" y="2553030"/>
                <a:ext cx="181503" cy="181503"/>
              </a:xfrm>
              <a:prstGeom prst="ellipse">
                <a:avLst/>
              </a:prstGeom>
              <a:solidFill>
                <a:srgbClr val="FFC000"/>
              </a:solidFill>
              <a:ln>
                <a:solidFill>
                  <a:srgbClr val="FFC000"/>
                </a:solidFill>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dirty="0">
                  <a:solidFill>
                    <a:schemeClr val="tx1"/>
                  </a:solidFill>
                </a:endParaRPr>
              </a:p>
            </p:txBody>
          </p:sp>
          <p:grpSp>
            <p:nvGrpSpPr>
              <p:cNvPr id="217" name="グループ化 216">
                <a:extLst>
                  <a:ext uri="{FF2B5EF4-FFF2-40B4-BE49-F238E27FC236}">
                    <a16:creationId xmlns:a16="http://schemas.microsoft.com/office/drawing/2014/main" id="{D6EE1373-1281-416B-95DD-097E59662A5F}"/>
                  </a:ext>
                </a:extLst>
              </p:cNvPr>
              <p:cNvGrpSpPr/>
              <p:nvPr/>
            </p:nvGrpSpPr>
            <p:grpSpPr>
              <a:xfrm flipH="1">
                <a:off x="7966707" y="2864898"/>
                <a:ext cx="540667" cy="181503"/>
                <a:chOff x="7713802" y="2325713"/>
                <a:chExt cx="540667" cy="181503"/>
              </a:xfrm>
              <a:solidFill>
                <a:schemeClr val="accent6"/>
              </a:solidFill>
            </p:grpSpPr>
            <p:sp>
              <p:nvSpPr>
                <p:cNvPr id="218" name="楕円 217">
                  <a:extLst>
                    <a:ext uri="{FF2B5EF4-FFF2-40B4-BE49-F238E27FC236}">
                      <a16:creationId xmlns:a16="http://schemas.microsoft.com/office/drawing/2014/main" id="{6711BE7C-64A4-4785-9B47-9F0842A5AEFD}"/>
                    </a:ext>
                  </a:extLst>
                </p:cNvPr>
                <p:cNvSpPr/>
                <p:nvPr/>
              </p:nvSpPr>
              <p:spPr>
                <a:xfrm>
                  <a:off x="7713802" y="2325713"/>
                  <a:ext cx="181503" cy="181503"/>
                </a:xfrm>
                <a:prstGeom prst="ellipse">
                  <a:avLst/>
                </a:prstGeom>
                <a:solidFill>
                  <a:srgbClr val="FFC000"/>
                </a:solidFill>
                <a:ln>
                  <a:solidFill>
                    <a:srgbClr val="FFC000"/>
                  </a:solidFill>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dirty="0">
                    <a:solidFill>
                      <a:schemeClr val="tx1"/>
                    </a:solidFill>
                  </a:endParaRPr>
                </a:p>
              </p:txBody>
            </p:sp>
            <p:sp>
              <p:nvSpPr>
                <p:cNvPr id="219" name="楕円 218">
                  <a:extLst>
                    <a:ext uri="{FF2B5EF4-FFF2-40B4-BE49-F238E27FC236}">
                      <a16:creationId xmlns:a16="http://schemas.microsoft.com/office/drawing/2014/main" id="{CC0369BB-91E5-4A92-8DDA-39455A3CEF42}"/>
                    </a:ext>
                  </a:extLst>
                </p:cNvPr>
                <p:cNvSpPr/>
                <p:nvPr/>
              </p:nvSpPr>
              <p:spPr>
                <a:xfrm>
                  <a:off x="8072966" y="2325713"/>
                  <a:ext cx="181503" cy="181503"/>
                </a:xfrm>
                <a:prstGeom prst="ellipse">
                  <a:avLst/>
                </a:prstGeom>
                <a:solidFill>
                  <a:srgbClr val="FFC000"/>
                </a:solidFill>
                <a:ln>
                  <a:solidFill>
                    <a:srgbClr val="FFC000"/>
                  </a:solidFill>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dirty="0">
                    <a:solidFill>
                      <a:schemeClr val="tx1"/>
                    </a:solidFill>
                  </a:endParaRPr>
                </a:p>
              </p:txBody>
            </p:sp>
          </p:grpSp>
        </p:grpSp>
        <p:cxnSp>
          <p:nvCxnSpPr>
            <p:cNvPr id="214" name="コネクタ: 曲線 213">
              <a:extLst>
                <a:ext uri="{FF2B5EF4-FFF2-40B4-BE49-F238E27FC236}">
                  <a16:creationId xmlns:a16="http://schemas.microsoft.com/office/drawing/2014/main" id="{60502DE0-3FA6-444B-A148-E1F69FAD9182}"/>
                </a:ext>
              </a:extLst>
            </p:cNvPr>
            <p:cNvCxnSpPr>
              <a:cxnSpLocks/>
              <a:stCxn id="216" idx="4"/>
              <a:endCxn id="218" idx="0"/>
            </p:cNvCxnSpPr>
            <p:nvPr/>
          </p:nvCxnSpPr>
          <p:spPr>
            <a:xfrm rot="16200000" flipH="1">
              <a:off x="3494584" y="5425526"/>
              <a:ext cx="164543" cy="229089"/>
            </a:xfrm>
            <a:prstGeom prst="curvedConnector3">
              <a:avLst/>
            </a:prstGeom>
            <a:ln w="19050">
              <a:solidFill>
                <a:srgbClr val="FFC000"/>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215" name="コネクタ: 曲線 214">
              <a:extLst>
                <a:ext uri="{FF2B5EF4-FFF2-40B4-BE49-F238E27FC236}">
                  <a16:creationId xmlns:a16="http://schemas.microsoft.com/office/drawing/2014/main" id="{DEE306E9-0E8A-4723-AEC7-90E98625ED74}"/>
                </a:ext>
              </a:extLst>
            </p:cNvPr>
            <p:cNvCxnSpPr>
              <a:cxnSpLocks/>
              <a:stCxn id="216" idx="4"/>
              <a:endCxn id="219" idx="0"/>
            </p:cNvCxnSpPr>
            <p:nvPr/>
          </p:nvCxnSpPr>
          <p:spPr>
            <a:xfrm rot="5400000">
              <a:off x="3267922" y="5427953"/>
              <a:ext cx="164543" cy="224237"/>
            </a:xfrm>
            <a:prstGeom prst="curvedConnector3">
              <a:avLst>
                <a:gd name="adj1" fmla="val 50000"/>
              </a:avLst>
            </a:prstGeom>
            <a:ln w="19050">
              <a:solidFill>
                <a:srgbClr val="FFC000"/>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grpSp>
      <p:cxnSp>
        <p:nvCxnSpPr>
          <p:cNvPr id="23" name="直線矢印コネクタ 22">
            <a:extLst>
              <a:ext uri="{FF2B5EF4-FFF2-40B4-BE49-F238E27FC236}">
                <a16:creationId xmlns:a16="http://schemas.microsoft.com/office/drawing/2014/main" id="{6F861F0B-5471-44D7-B062-FE13B7B58855}"/>
              </a:ext>
            </a:extLst>
          </p:cNvPr>
          <p:cNvCxnSpPr/>
          <p:nvPr/>
        </p:nvCxnSpPr>
        <p:spPr>
          <a:xfrm>
            <a:off x="3886203" y="4393130"/>
            <a:ext cx="332484" cy="0"/>
          </a:xfrm>
          <a:prstGeom prst="straightConnector1">
            <a:avLst/>
          </a:prstGeom>
          <a:ln w="47625">
            <a:solidFill>
              <a:srgbClr val="00879E"/>
            </a:solidFill>
            <a:headEnd type="none" w="med" len="med"/>
            <a:tailEnd type="triangle"/>
          </a:ln>
        </p:spPr>
        <p:style>
          <a:lnRef idx="3">
            <a:schemeClr val="accent1"/>
          </a:lnRef>
          <a:fillRef idx="0">
            <a:schemeClr val="accent1"/>
          </a:fillRef>
          <a:effectRef idx="2">
            <a:schemeClr val="accent1"/>
          </a:effectRef>
          <a:fontRef idx="minor">
            <a:schemeClr val="tx1"/>
          </a:fontRef>
        </p:style>
      </p:cxnSp>
      <p:sp>
        <p:nvSpPr>
          <p:cNvPr id="24" name="テキスト ボックス 23">
            <a:extLst>
              <a:ext uri="{FF2B5EF4-FFF2-40B4-BE49-F238E27FC236}">
                <a16:creationId xmlns:a16="http://schemas.microsoft.com/office/drawing/2014/main" id="{9457956F-8325-44F3-8B82-B581ABCB42E5}"/>
              </a:ext>
            </a:extLst>
          </p:cNvPr>
          <p:cNvSpPr txBox="1"/>
          <p:nvPr/>
        </p:nvSpPr>
        <p:spPr>
          <a:xfrm>
            <a:off x="4227108" y="4268594"/>
            <a:ext cx="911682" cy="276999"/>
          </a:xfrm>
          <a:prstGeom prst="rect">
            <a:avLst/>
          </a:prstGeom>
          <a:noFill/>
        </p:spPr>
        <p:txBody>
          <a:bodyPr wrap="square" rtlCol="0">
            <a:spAutoFit/>
          </a:bodyPr>
          <a:lstStyle/>
          <a:p>
            <a:pPr algn="ctr" defTabSz="914400" fontAlgn="base">
              <a:spcBef>
                <a:spcPct val="0"/>
              </a:spcBef>
              <a:spcAft>
                <a:spcPct val="0"/>
              </a:spcAft>
            </a:pPr>
            <a:r>
              <a:rPr kumimoji="1" lang="ja-JP" altLang="en-US" sz="1200" b="1" dirty="0">
                <a:solidFill>
                  <a:srgbClr val="00879E"/>
                </a:solidFill>
                <a:latin typeface="+mn-ea"/>
              </a:rPr>
              <a:t>誤差計算</a:t>
            </a:r>
          </a:p>
        </p:txBody>
      </p:sp>
      <p:sp>
        <p:nvSpPr>
          <p:cNvPr id="25" name="四角形: 角を丸くする 24">
            <a:extLst>
              <a:ext uri="{FF2B5EF4-FFF2-40B4-BE49-F238E27FC236}">
                <a16:creationId xmlns:a16="http://schemas.microsoft.com/office/drawing/2014/main" id="{14E48F7C-4DBD-4925-9632-63C1A9DFC765}"/>
              </a:ext>
            </a:extLst>
          </p:cNvPr>
          <p:cNvSpPr/>
          <p:nvPr/>
        </p:nvSpPr>
        <p:spPr>
          <a:xfrm>
            <a:off x="4227108" y="4250203"/>
            <a:ext cx="898810" cy="288833"/>
          </a:xfrm>
          <a:prstGeom prst="roundRect">
            <a:avLst/>
          </a:prstGeom>
          <a:noFill/>
          <a:ln w="28575">
            <a:solidFill>
              <a:srgbClr val="00879E"/>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mc:AlternateContent xmlns:mc="http://schemas.openxmlformats.org/markup-compatibility/2006" xmlns:a14="http://schemas.microsoft.com/office/drawing/2010/main">
        <mc:Choice Requires="a14">
          <p:sp>
            <p:nvSpPr>
              <p:cNvPr id="220" name="正方形/長方形 219">
                <a:extLst>
                  <a:ext uri="{FF2B5EF4-FFF2-40B4-BE49-F238E27FC236}">
                    <a16:creationId xmlns:a16="http://schemas.microsoft.com/office/drawing/2014/main" id="{692D931B-E8BF-4C1F-8338-5DAD00AB1B85}"/>
                  </a:ext>
                </a:extLst>
              </p:cNvPr>
              <p:cNvSpPr/>
              <p:nvPr/>
            </p:nvSpPr>
            <p:spPr>
              <a:xfrm>
                <a:off x="3967077" y="4944074"/>
                <a:ext cx="76147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kumimoji="1" lang="en-US" altLang="ja-JP" b="1" i="1" smtClean="0">
                          <a:solidFill>
                            <a:srgbClr val="494949"/>
                          </a:solidFill>
                          <a:latin typeface="Cambria Math" panose="02040503050406030204" pitchFamily="18" charset="0"/>
                          <a:ea typeface="Cambria Math" panose="02040503050406030204" pitchFamily="18" charset="0"/>
                        </a:rPr>
                        <m:t>= </m:t>
                      </m:r>
                      <m:acc>
                        <m:accPr>
                          <m:chr m:val="̂"/>
                          <m:ctrlPr>
                            <a:rPr kumimoji="1" lang="en-US" altLang="ja-JP" b="1" i="1" smtClean="0">
                              <a:solidFill>
                                <a:srgbClr val="494949"/>
                              </a:solidFill>
                              <a:latin typeface="Cambria Math" panose="02040503050406030204" pitchFamily="18" charset="0"/>
                              <a:ea typeface="Cambria Math" panose="02040503050406030204" pitchFamily="18" charset="0"/>
                            </a:rPr>
                          </m:ctrlPr>
                        </m:accPr>
                        <m:e>
                          <m:r>
                            <m:rPr>
                              <m:sty m:val="p"/>
                            </m:rPr>
                            <a:rPr kumimoji="1" lang="en-US" altLang="ja-JP" b="1" i="1">
                              <a:solidFill>
                                <a:srgbClr val="494949"/>
                              </a:solidFill>
                              <a:latin typeface="Cambria Math" panose="02040503050406030204" pitchFamily="18" charset="0"/>
                              <a:ea typeface="Cambria Math" panose="02040503050406030204" pitchFamily="18" charset="0"/>
                            </a:rPr>
                            <m:t>y</m:t>
                          </m:r>
                        </m:e>
                      </m:acc>
                      <m:r>
                        <a:rPr kumimoji="1" lang="en-US" altLang="ja-JP" b="0" i="0" baseline="-25000" smtClean="0">
                          <a:solidFill>
                            <a:srgbClr val="494949"/>
                          </a:solidFill>
                          <a:latin typeface="Cambria Math" panose="02040503050406030204" pitchFamily="18" charset="0"/>
                          <a:ea typeface="Cambria Math" panose="02040503050406030204" pitchFamily="18" charset="0"/>
                        </a:rPr>
                        <m:t>2</m:t>
                      </m:r>
                    </m:oMath>
                  </m:oMathPara>
                </a14:m>
                <a:endParaRPr lang="ja-JP" altLang="en-US" baseline="-25000" dirty="0">
                  <a:solidFill>
                    <a:srgbClr val="494949"/>
                  </a:solidFill>
                </a:endParaRPr>
              </a:p>
            </p:txBody>
          </p:sp>
        </mc:Choice>
        <mc:Fallback xmlns="">
          <p:sp>
            <p:nvSpPr>
              <p:cNvPr id="220" name="正方形/長方形 219">
                <a:extLst>
                  <a:ext uri="{FF2B5EF4-FFF2-40B4-BE49-F238E27FC236}">
                    <a16:creationId xmlns:a16="http://schemas.microsoft.com/office/drawing/2014/main" id="{692D931B-E8BF-4C1F-8338-5DAD00AB1B85}"/>
                  </a:ext>
                </a:extLst>
              </p:cNvPr>
              <p:cNvSpPr>
                <a:spLocks noRot="1" noChangeAspect="1" noMove="1" noResize="1" noEditPoints="1" noAdjustHandles="1" noChangeArrowheads="1" noChangeShapeType="1" noTextEdit="1"/>
              </p:cNvSpPr>
              <p:nvPr/>
            </p:nvSpPr>
            <p:spPr>
              <a:xfrm>
                <a:off x="3967077" y="4944074"/>
                <a:ext cx="761479" cy="369332"/>
              </a:xfrm>
              <a:prstGeom prst="rect">
                <a:avLst/>
              </a:prstGeom>
              <a:blipFill>
                <a:blip r:embed="rId4"/>
                <a:stretch>
                  <a:fillRect t="-4918" r="-19200" b="-819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21" name="正方形/長方形 220">
                <a:extLst>
                  <a:ext uri="{FF2B5EF4-FFF2-40B4-BE49-F238E27FC236}">
                    <a16:creationId xmlns:a16="http://schemas.microsoft.com/office/drawing/2014/main" id="{4E1AD0B1-F9FA-4693-BADB-4ACB2B1C8846}"/>
                  </a:ext>
                </a:extLst>
              </p:cNvPr>
              <p:cNvSpPr/>
              <p:nvPr/>
            </p:nvSpPr>
            <p:spPr>
              <a:xfrm>
                <a:off x="4963156" y="5602164"/>
                <a:ext cx="761479" cy="36298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kumimoji="1" lang="en-US" altLang="ja-JP" b="1" i="1" smtClean="0">
                          <a:solidFill>
                            <a:srgbClr val="494949"/>
                          </a:solidFill>
                          <a:latin typeface="Cambria Math" panose="02040503050406030204" pitchFamily="18" charset="0"/>
                          <a:ea typeface="Cambria Math" panose="02040503050406030204" pitchFamily="18" charset="0"/>
                        </a:rPr>
                        <m:t>= </m:t>
                      </m:r>
                      <m:acc>
                        <m:accPr>
                          <m:chr m:val="̂"/>
                          <m:ctrlPr>
                            <a:rPr kumimoji="1" lang="en-US" altLang="ja-JP" b="1" i="1" smtClean="0">
                              <a:solidFill>
                                <a:srgbClr val="494949"/>
                              </a:solidFill>
                              <a:latin typeface="Cambria Math" panose="02040503050406030204" pitchFamily="18" charset="0"/>
                              <a:ea typeface="Cambria Math" panose="02040503050406030204" pitchFamily="18" charset="0"/>
                            </a:rPr>
                          </m:ctrlPr>
                        </m:accPr>
                        <m:e>
                          <m:r>
                            <m:rPr>
                              <m:sty m:val="p"/>
                            </m:rPr>
                            <a:rPr kumimoji="1" lang="en-US" altLang="ja-JP" b="1" i="1">
                              <a:solidFill>
                                <a:srgbClr val="494949"/>
                              </a:solidFill>
                              <a:latin typeface="Cambria Math" panose="02040503050406030204" pitchFamily="18" charset="0"/>
                              <a:ea typeface="Cambria Math" panose="02040503050406030204" pitchFamily="18" charset="0"/>
                            </a:rPr>
                            <m:t>y</m:t>
                          </m:r>
                        </m:e>
                      </m:acc>
                      <m:r>
                        <a:rPr kumimoji="1" lang="en-US" altLang="ja-JP" b="0" i="0" baseline="-25000" smtClean="0">
                          <a:solidFill>
                            <a:srgbClr val="494949"/>
                          </a:solidFill>
                          <a:latin typeface="Cambria Math" panose="02040503050406030204" pitchFamily="18" charset="0"/>
                          <a:ea typeface="Cambria Math" panose="02040503050406030204" pitchFamily="18" charset="0"/>
                        </a:rPr>
                        <m:t>3</m:t>
                      </m:r>
                    </m:oMath>
                  </m:oMathPara>
                </a14:m>
                <a:endParaRPr lang="ja-JP" altLang="en-US" baseline="-25000" dirty="0">
                  <a:solidFill>
                    <a:srgbClr val="494949"/>
                  </a:solidFill>
                </a:endParaRPr>
              </a:p>
            </p:txBody>
          </p:sp>
        </mc:Choice>
        <mc:Fallback xmlns="">
          <p:sp>
            <p:nvSpPr>
              <p:cNvPr id="221" name="正方形/長方形 220">
                <a:extLst>
                  <a:ext uri="{FF2B5EF4-FFF2-40B4-BE49-F238E27FC236}">
                    <a16:creationId xmlns:a16="http://schemas.microsoft.com/office/drawing/2014/main" id="{4E1AD0B1-F9FA-4693-BADB-4ACB2B1C8846}"/>
                  </a:ext>
                </a:extLst>
              </p:cNvPr>
              <p:cNvSpPr>
                <a:spLocks noRot="1" noChangeAspect="1" noMove="1" noResize="1" noEditPoints="1" noAdjustHandles="1" noChangeArrowheads="1" noChangeShapeType="1" noTextEdit="1"/>
              </p:cNvSpPr>
              <p:nvPr/>
            </p:nvSpPr>
            <p:spPr>
              <a:xfrm>
                <a:off x="4963156" y="5602164"/>
                <a:ext cx="761479" cy="362984"/>
              </a:xfrm>
              <a:prstGeom prst="rect">
                <a:avLst/>
              </a:prstGeom>
              <a:blipFill>
                <a:blip r:embed="rId5"/>
                <a:stretch>
                  <a:fillRect t="-5000" r="-20000" b="-8333"/>
                </a:stretch>
              </a:blipFill>
            </p:spPr>
            <p:txBody>
              <a:bodyPr/>
              <a:lstStyle/>
              <a:p>
                <a:r>
                  <a:rPr lang="ja-JP" altLang="en-US">
                    <a:noFill/>
                  </a:rPr>
                  <a:t> </a:t>
                </a:r>
              </a:p>
            </p:txBody>
          </p:sp>
        </mc:Fallback>
      </mc:AlternateContent>
      <p:cxnSp>
        <p:nvCxnSpPr>
          <p:cNvPr id="27" name="コネクタ: 曲線 26">
            <a:extLst>
              <a:ext uri="{FF2B5EF4-FFF2-40B4-BE49-F238E27FC236}">
                <a16:creationId xmlns:a16="http://schemas.microsoft.com/office/drawing/2014/main" id="{A360BA36-5BB1-4056-B6BF-C0DA0DA3753A}"/>
              </a:ext>
            </a:extLst>
          </p:cNvPr>
          <p:cNvCxnSpPr>
            <a:stCxn id="25" idx="2"/>
            <a:endCxn id="158" idx="1"/>
          </p:cNvCxnSpPr>
          <p:nvPr/>
        </p:nvCxnSpPr>
        <p:spPr>
          <a:xfrm rot="5400000">
            <a:off x="3900792" y="4075209"/>
            <a:ext cx="311895" cy="1239549"/>
          </a:xfrm>
          <a:prstGeom prst="curvedConnector3">
            <a:avLst/>
          </a:prstGeom>
          <a:ln w="47625">
            <a:solidFill>
              <a:srgbClr val="00879E"/>
            </a:solidFill>
            <a:headEnd type="none" w="med" len="med"/>
            <a:tailEnd type="triangle"/>
          </a:ln>
        </p:spPr>
        <p:style>
          <a:lnRef idx="3">
            <a:schemeClr val="accent1"/>
          </a:lnRef>
          <a:fillRef idx="0">
            <a:schemeClr val="accent1"/>
          </a:fillRef>
          <a:effectRef idx="2">
            <a:schemeClr val="accent1"/>
          </a:effectRef>
          <a:fontRef idx="minor">
            <a:schemeClr val="tx1"/>
          </a:fontRef>
        </p:style>
      </p:cxnSp>
      <p:cxnSp>
        <p:nvCxnSpPr>
          <p:cNvPr id="223" name="直線矢印コネクタ 222">
            <a:extLst>
              <a:ext uri="{FF2B5EF4-FFF2-40B4-BE49-F238E27FC236}">
                <a16:creationId xmlns:a16="http://schemas.microsoft.com/office/drawing/2014/main" id="{A1090FAD-BB56-4ACC-9221-3D2F0AF2BB07}"/>
              </a:ext>
            </a:extLst>
          </p:cNvPr>
          <p:cNvCxnSpPr/>
          <p:nvPr/>
        </p:nvCxnSpPr>
        <p:spPr>
          <a:xfrm>
            <a:off x="4868698" y="5152242"/>
            <a:ext cx="332484" cy="0"/>
          </a:xfrm>
          <a:prstGeom prst="straightConnector1">
            <a:avLst/>
          </a:prstGeom>
          <a:ln w="47625">
            <a:solidFill>
              <a:srgbClr val="00879E"/>
            </a:solidFill>
            <a:headEnd type="none" w="med" len="med"/>
            <a:tailEnd type="triangle"/>
          </a:ln>
        </p:spPr>
        <p:style>
          <a:lnRef idx="3">
            <a:schemeClr val="accent1"/>
          </a:lnRef>
          <a:fillRef idx="0">
            <a:schemeClr val="accent1"/>
          </a:fillRef>
          <a:effectRef idx="2">
            <a:schemeClr val="accent1"/>
          </a:effectRef>
          <a:fontRef idx="minor">
            <a:schemeClr val="tx1"/>
          </a:fontRef>
        </p:style>
      </p:cxnSp>
      <p:sp>
        <p:nvSpPr>
          <p:cNvPr id="224" name="テキスト ボックス 223">
            <a:extLst>
              <a:ext uri="{FF2B5EF4-FFF2-40B4-BE49-F238E27FC236}">
                <a16:creationId xmlns:a16="http://schemas.microsoft.com/office/drawing/2014/main" id="{0ABFB562-5CDA-4BCD-B172-002FE9B5F34E}"/>
              </a:ext>
            </a:extLst>
          </p:cNvPr>
          <p:cNvSpPr txBox="1"/>
          <p:nvPr/>
        </p:nvSpPr>
        <p:spPr>
          <a:xfrm>
            <a:off x="5209603" y="5027706"/>
            <a:ext cx="911682" cy="276999"/>
          </a:xfrm>
          <a:prstGeom prst="rect">
            <a:avLst/>
          </a:prstGeom>
          <a:noFill/>
        </p:spPr>
        <p:txBody>
          <a:bodyPr wrap="square" rtlCol="0">
            <a:spAutoFit/>
          </a:bodyPr>
          <a:lstStyle/>
          <a:p>
            <a:pPr algn="ctr" defTabSz="914400" fontAlgn="base">
              <a:spcBef>
                <a:spcPct val="0"/>
              </a:spcBef>
              <a:spcAft>
                <a:spcPct val="0"/>
              </a:spcAft>
            </a:pPr>
            <a:r>
              <a:rPr kumimoji="1" lang="ja-JP" altLang="en-US" sz="1200" b="1" dirty="0">
                <a:solidFill>
                  <a:srgbClr val="00879E"/>
                </a:solidFill>
                <a:latin typeface="+mn-ea"/>
              </a:rPr>
              <a:t>誤差計算</a:t>
            </a:r>
          </a:p>
        </p:txBody>
      </p:sp>
      <p:sp>
        <p:nvSpPr>
          <p:cNvPr id="225" name="四角形: 角を丸くする 224">
            <a:extLst>
              <a:ext uri="{FF2B5EF4-FFF2-40B4-BE49-F238E27FC236}">
                <a16:creationId xmlns:a16="http://schemas.microsoft.com/office/drawing/2014/main" id="{D385F8D2-748D-4CE7-A339-CD8E85527E1A}"/>
              </a:ext>
            </a:extLst>
          </p:cNvPr>
          <p:cNvSpPr/>
          <p:nvPr/>
        </p:nvSpPr>
        <p:spPr>
          <a:xfrm>
            <a:off x="5209603" y="5009315"/>
            <a:ext cx="898810" cy="288833"/>
          </a:xfrm>
          <a:prstGeom prst="roundRect">
            <a:avLst/>
          </a:prstGeom>
          <a:noFill/>
          <a:ln w="28575">
            <a:solidFill>
              <a:srgbClr val="00879E"/>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cxnSp>
        <p:nvCxnSpPr>
          <p:cNvPr id="226" name="コネクタ: 曲線 225">
            <a:extLst>
              <a:ext uri="{FF2B5EF4-FFF2-40B4-BE49-F238E27FC236}">
                <a16:creationId xmlns:a16="http://schemas.microsoft.com/office/drawing/2014/main" id="{73D6D8A6-7012-4B8A-91DE-9058E7C6F9CC}"/>
              </a:ext>
            </a:extLst>
          </p:cNvPr>
          <p:cNvCxnSpPr>
            <a:cxnSpLocks/>
            <a:stCxn id="225" idx="2"/>
            <a:endCxn id="192" idx="1"/>
          </p:cNvCxnSpPr>
          <p:nvPr/>
        </p:nvCxnSpPr>
        <p:spPr>
          <a:xfrm rot="5400000">
            <a:off x="4936056" y="4868340"/>
            <a:ext cx="293145" cy="1152761"/>
          </a:xfrm>
          <a:prstGeom prst="curvedConnector3">
            <a:avLst/>
          </a:prstGeom>
          <a:ln w="47625">
            <a:solidFill>
              <a:srgbClr val="00879E"/>
            </a:solidFill>
            <a:headEnd type="none" w="med" len="med"/>
            <a:tailEnd type="triangle"/>
          </a:ln>
        </p:spPr>
        <p:style>
          <a:lnRef idx="3">
            <a:schemeClr val="accent1"/>
          </a:lnRef>
          <a:fillRef idx="0">
            <a:schemeClr val="accent1"/>
          </a:fillRef>
          <a:effectRef idx="2">
            <a:schemeClr val="accent1"/>
          </a:effectRef>
          <a:fontRef idx="minor">
            <a:schemeClr val="tx1"/>
          </a:fontRef>
        </p:style>
      </p:cxnSp>
      <p:sp>
        <p:nvSpPr>
          <p:cNvPr id="229" name="正方形/長方形 228">
            <a:extLst>
              <a:ext uri="{FF2B5EF4-FFF2-40B4-BE49-F238E27FC236}">
                <a16:creationId xmlns:a16="http://schemas.microsoft.com/office/drawing/2014/main" id="{479BAF03-0E30-47F6-B488-475EB67AF44E}"/>
              </a:ext>
            </a:extLst>
          </p:cNvPr>
          <p:cNvSpPr/>
          <p:nvPr/>
        </p:nvSpPr>
        <p:spPr>
          <a:xfrm>
            <a:off x="8293701" y="5912542"/>
            <a:ext cx="646331" cy="276999"/>
          </a:xfrm>
          <a:prstGeom prst="rect">
            <a:avLst/>
          </a:prstGeom>
        </p:spPr>
        <p:txBody>
          <a:bodyPr wrap="none">
            <a:spAutoFit/>
          </a:bodyPr>
          <a:lstStyle/>
          <a:p>
            <a:pPr algn="ctr"/>
            <a:r>
              <a:rPr lang="ja-JP" altLang="en-US" sz="1200" dirty="0"/>
              <a:t>木の数</a:t>
            </a:r>
          </a:p>
        </p:txBody>
      </p:sp>
      <p:cxnSp>
        <p:nvCxnSpPr>
          <p:cNvPr id="232" name="直線矢印コネクタ 231">
            <a:extLst>
              <a:ext uri="{FF2B5EF4-FFF2-40B4-BE49-F238E27FC236}">
                <a16:creationId xmlns:a16="http://schemas.microsoft.com/office/drawing/2014/main" id="{A1AF978E-26F7-4709-B8BD-53A7854F0E6D}"/>
              </a:ext>
            </a:extLst>
          </p:cNvPr>
          <p:cNvCxnSpPr>
            <a:cxnSpLocks/>
          </p:cNvCxnSpPr>
          <p:nvPr/>
        </p:nvCxnSpPr>
        <p:spPr>
          <a:xfrm>
            <a:off x="6923861" y="5914464"/>
            <a:ext cx="2105353" cy="0"/>
          </a:xfrm>
          <a:prstGeom prst="straightConnector1">
            <a:avLst/>
          </a:prstGeom>
          <a:ln w="19050">
            <a:solidFill>
              <a:schemeClr val="tx1"/>
            </a:solidFill>
            <a:headEnd type="none" w="med" len="med"/>
            <a:tailEnd type="triangle"/>
          </a:ln>
        </p:spPr>
        <p:style>
          <a:lnRef idx="3">
            <a:schemeClr val="accent1"/>
          </a:lnRef>
          <a:fillRef idx="0">
            <a:schemeClr val="accent1"/>
          </a:fillRef>
          <a:effectRef idx="2">
            <a:schemeClr val="accent1"/>
          </a:effectRef>
          <a:fontRef idx="minor">
            <a:schemeClr val="tx1"/>
          </a:fontRef>
        </p:style>
      </p:cxnSp>
      <p:cxnSp>
        <p:nvCxnSpPr>
          <p:cNvPr id="233" name="直線矢印コネクタ 232">
            <a:extLst>
              <a:ext uri="{FF2B5EF4-FFF2-40B4-BE49-F238E27FC236}">
                <a16:creationId xmlns:a16="http://schemas.microsoft.com/office/drawing/2014/main" id="{AAD19786-0804-4139-80E0-53A3851DDD1F}"/>
              </a:ext>
            </a:extLst>
          </p:cNvPr>
          <p:cNvCxnSpPr>
            <a:cxnSpLocks/>
          </p:cNvCxnSpPr>
          <p:nvPr/>
        </p:nvCxnSpPr>
        <p:spPr>
          <a:xfrm flipV="1">
            <a:off x="7080695" y="4595618"/>
            <a:ext cx="0" cy="1427578"/>
          </a:xfrm>
          <a:prstGeom prst="straightConnector1">
            <a:avLst/>
          </a:prstGeom>
          <a:ln w="19050">
            <a:solidFill>
              <a:schemeClr val="tx1"/>
            </a:solidFill>
            <a:headEnd type="none" w="med" len="med"/>
            <a:tailEnd type="triangle"/>
          </a:ln>
        </p:spPr>
        <p:style>
          <a:lnRef idx="3">
            <a:schemeClr val="accent1"/>
          </a:lnRef>
          <a:fillRef idx="0">
            <a:schemeClr val="accent1"/>
          </a:fillRef>
          <a:effectRef idx="2">
            <a:schemeClr val="accent1"/>
          </a:effectRef>
          <a:fontRef idx="minor">
            <a:schemeClr val="tx1"/>
          </a:fontRef>
        </p:style>
      </p:cxnSp>
      <p:sp>
        <p:nvSpPr>
          <p:cNvPr id="249" name="正方形/長方形 248">
            <a:extLst>
              <a:ext uri="{FF2B5EF4-FFF2-40B4-BE49-F238E27FC236}">
                <a16:creationId xmlns:a16="http://schemas.microsoft.com/office/drawing/2014/main" id="{087286CB-DF3D-4DDA-B903-4C0B09E58B39}"/>
              </a:ext>
            </a:extLst>
          </p:cNvPr>
          <p:cNvSpPr/>
          <p:nvPr/>
        </p:nvSpPr>
        <p:spPr>
          <a:xfrm>
            <a:off x="6705302" y="4731520"/>
            <a:ext cx="369332" cy="400110"/>
          </a:xfrm>
          <a:prstGeom prst="rect">
            <a:avLst/>
          </a:prstGeom>
        </p:spPr>
        <p:txBody>
          <a:bodyPr vert="eaVert" wrap="none">
            <a:spAutoFit/>
          </a:bodyPr>
          <a:lstStyle/>
          <a:p>
            <a:pPr algn="ctr"/>
            <a:r>
              <a:rPr lang="ja-JP" altLang="en-US" sz="1200" dirty="0"/>
              <a:t>誤差</a:t>
            </a:r>
          </a:p>
        </p:txBody>
      </p:sp>
      <p:sp>
        <p:nvSpPr>
          <p:cNvPr id="30" name="フリーフォーム: 図形 29">
            <a:extLst>
              <a:ext uri="{FF2B5EF4-FFF2-40B4-BE49-F238E27FC236}">
                <a16:creationId xmlns:a16="http://schemas.microsoft.com/office/drawing/2014/main" id="{971CB655-1296-43F2-A7B1-E2495A9D463C}"/>
              </a:ext>
            </a:extLst>
          </p:cNvPr>
          <p:cNvSpPr/>
          <p:nvPr/>
        </p:nvSpPr>
        <p:spPr>
          <a:xfrm>
            <a:off x="7183318" y="4730254"/>
            <a:ext cx="1705708" cy="1125416"/>
          </a:xfrm>
          <a:custGeom>
            <a:avLst/>
            <a:gdLst>
              <a:gd name="connsiteX0" fmla="*/ 0 w 1705708"/>
              <a:gd name="connsiteY0" fmla="*/ 0 h 1125416"/>
              <a:gd name="connsiteX1" fmla="*/ 298939 w 1705708"/>
              <a:gd name="connsiteY1" fmla="*/ 844062 h 1125416"/>
              <a:gd name="connsiteX2" fmla="*/ 1705708 w 1705708"/>
              <a:gd name="connsiteY2" fmla="*/ 1125416 h 1125416"/>
            </a:gdLst>
            <a:ahLst/>
            <a:cxnLst>
              <a:cxn ang="0">
                <a:pos x="connsiteX0" y="connsiteY0"/>
              </a:cxn>
              <a:cxn ang="0">
                <a:pos x="connsiteX1" y="connsiteY1"/>
              </a:cxn>
              <a:cxn ang="0">
                <a:pos x="connsiteX2" y="connsiteY2"/>
              </a:cxn>
            </a:cxnLst>
            <a:rect l="l" t="t" r="r" b="b"/>
            <a:pathLst>
              <a:path w="1705708" h="1125416">
                <a:moveTo>
                  <a:pt x="0" y="0"/>
                </a:moveTo>
                <a:cubicBezTo>
                  <a:pt x="7327" y="328246"/>
                  <a:pt x="14654" y="656493"/>
                  <a:pt x="298939" y="844062"/>
                </a:cubicBezTo>
                <a:cubicBezTo>
                  <a:pt x="583224" y="1031631"/>
                  <a:pt x="1144466" y="1078523"/>
                  <a:pt x="1705708" y="1125416"/>
                </a:cubicBezTo>
              </a:path>
            </a:pathLst>
          </a:custGeom>
          <a:noFill/>
          <a:ln w="38100">
            <a:solidFill>
              <a:srgbClr val="0087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0" name="テキスト ボックス 249">
            <a:extLst>
              <a:ext uri="{FF2B5EF4-FFF2-40B4-BE49-F238E27FC236}">
                <a16:creationId xmlns:a16="http://schemas.microsoft.com/office/drawing/2014/main" id="{1850DF5C-21C9-40F1-9A1E-61CC34228CFD}"/>
              </a:ext>
            </a:extLst>
          </p:cNvPr>
          <p:cNvSpPr txBox="1"/>
          <p:nvPr/>
        </p:nvSpPr>
        <p:spPr>
          <a:xfrm>
            <a:off x="7115536" y="4453226"/>
            <a:ext cx="3545076" cy="584775"/>
          </a:xfrm>
          <a:prstGeom prst="rect">
            <a:avLst/>
          </a:prstGeom>
          <a:noFill/>
        </p:spPr>
        <p:txBody>
          <a:bodyPr wrap="square" rtlCol="0">
            <a:spAutoFit/>
          </a:bodyPr>
          <a:lstStyle/>
          <a:p>
            <a:pPr algn="ctr" defTabSz="914400" fontAlgn="base">
              <a:spcBef>
                <a:spcPct val="0"/>
              </a:spcBef>
              <a:spcAft>
                <a:spcPct val="0"/>
              </a:spcAft>
            </a:pPr>
            <a:r>
              <a:rPr kumimoji="1" lang="ja-JP" altLang="en-US" sz="1600" b="1" dirty="0">
                <a:solidFill>
                  <a:srgbClr val="00879E"/>
                </a:solidFill>
                <a:latin typeface="+mn-ea"/>
              </a:rPr>
              <a:t>木を増やしていくと誤差が減少</a:t>
            </a:r>
            <a:endParaRPr kumimoji="1" lang="en-US" altLang="ja-JP" sz="1600" b="1" dirty="0">
              <a:solidFill>
                <a:srgbClr val="00879E"/>
              </a:solidFill>
              <a:latin typeface="+mn-ea"/>
            </a:endParaRPr>
          </a:p>
          <a:p>
            <a:pPr algn="ctr" defTabSz="914400" fontAlgn="base">
              <a:spcBef>
                <a:spcPct val="0"/>
              </a:spcBef>
              <a:spcAft>
                <a:spcPct val="0"/>
              </a:spcAft>
            </a:pPr>
            <a:r>
              <a:rPr kumimoji="1" lang="ja-JP" altLang="en-US" sz="1600" b="1" dirty="0">
                <a:solidFill>
                  <a:srgbClr val="00879E"/>
                </a:solidFill>
                <a:latin typeface="+mn-ea"/>
              </a:rPr>
              <a:t>　　</a:t>
            </a:r>
            <a:r>
              <a:rPr kumimoji="1" lang="en-US" altLang="ja-JP" sz="1600" b="1" dirty="0">
                <a:solidFill>
                  <a:srgbClr val="00879E"/>
                </a:solidFill>
                <a:latin typeface="+mn-ea"/>
              </a:rPr>
              <a:t>= </a:t>
            </a:r>
            <a:r>
              <a:rPr kumimoji="1" lang="ja-JP" altLang="en-US" sz="1600" b="1" dirty="0">
                <a:solidFill>
                  <a:srgbClr val="00879E"/>
                </a:solidFill>
                <a:latin typeface="+mn-ea"/>
              </a:rPr>
              <a:t>正しく予測できるようになる</a:t>
            </a:r>
          </a:p>
        </p:txBody>
      </p:sp>
      <p:sp>
        <p:nvSpPr>
          <p:cNvPr id="251" name="テキスト ボックス 250">
            <a:extLst>
              <a:ext uri="{FF2B5EF4-FFF2-40B4-BE49-F238E27FC236}">
                <a16:creationId xmlns:a16="http://schemas.microsoft.com/office/drawing/2014/main" id="{4C8A195C-65C8-4D55-A276-81FA72F30643}"/>
              </a:ext>
            </a:extLst>
          </p:cNvPr>
          <p:cNvSpPr txBox="1"/>
          <p:nvPr/>
        </p:nvSpPr>
        <p:spPr>
          <a:xfrm>
            <a:off x="4484410" y="6298974"/>
            <a:ext cx="3223176" cy="431657"/>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20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pPr>
              <a:lnSpc>
                <a:spcPct val="130000"/>
              </a:lnSpc>
            </a:pPr>
            <a:r>
              <a:rPr lang="ja-JP" altLang="en-US" sz="1800" dirty="0">
                <a:solidFill>
                  <a:srgbClr val="F47746"/>
                </a:solidFill>
              </a:rPr>
              <a:t>具体例で考えてみましょう</a:t>
            </a:r>
          </a:p>
        </p:txBody>
      </p:sp>
      <p:sp>
        <p:nvSpPr>
          <p:cNvPr id="252" name="二等辺三角形 251">
            <a:extLst>
              <a:ext uri="{FF2B5EF4-FFF2-40B4-BE49-F238E27FC236}">
                <a16:creationId xmlns:a16="http://schemas.microsoft.com/office/drawing/2014/main" id="{EB46115A-A414-48C1-AD31-8963963951D4}"/>
              </a:ext>
            </a:extLst>
          </p:cNvPr>
          <p:cNvSpPr/>
          <p:nvPr/>
        </p:nvSpPr>
        <p:spPr>
          <a:xfrm rot="10800000">
            <a:off x="3756639" y="6434885"/>
            <a:ext cx="541176" cy="289249"/>
          </a:xfrm>
          <a:prstGeom prst="triangle">
            <a:avLst/>
          </a:prstGeom>
          <a:solidFill>
            <a:srgbClr val="F36C3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253" name="二等辺三角形 252">
            <a:extLst>
              <a:ext uri="{FF2B5EF4-FFF2-40B4-BE49-F238E27FC236}">
                <a16:creationId xmlns:a16="http://schemas.microsoft.com/office/drawing/2014/main" id="{6F627160-C394-4911-B830-2098EC15ACE5}"/>
              </a:ext>
            </a:extLst>
          </p:cNvPr>
          <p:cNvSpPr/>
          <p:nvPr/>
        </p:nvSpPr>
        <p:spPr>
          <a:xfrm rot="10800000">
            <a:off x="7707586" y="6434885"/>
            <a:ext cx="541176" cy="289249"/>
          </a:xfrm>
          <a:prstGeom prst="triangle">
            <a:avLst/>
          </a:prstGeom>
          <a:solidFill>
            <a:srgbClr val="F36C3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254" name="テキスト ボックス 253">
            <a:extLst>
              <a:ext uri="{FF2B5EF4-FFF2-40B4-BE49-F238E27FC236}">
                <a16:creationId xmlns:a16="http://schemas.microsoft.com/office/drawing/2014/main" id="{0592E460-7C85-478F-BD61-3B8B0144C864}"/>
              </a:ext>
            </a:extLst>
          </p:cNvPr>
          <p:cNvSpPr txBox="1"/>
          <p:nvPr/>
        </p:nvSpPr>
        <p:spPr>
          <a:xfrm>
            <a:off x="2604055" y="4959463"/>
            <a:ext cx="458467" cy="338554"/>
          </a:xfrm>
          <a:prstGeom prst="rect">
            <a:avLst/>
          </a:prstGeom>
          <a:noFill/>
        </p:spPr>
        <p:txBody>
          <a:bodyPr wrap="square" rtlCol="0">
            <a:spAutoFit/>
          </a:bodyPr>
          <a:lstStyle/>
          <a:p>
            <a:pPr algn="ctr" defTabSz="914400" fontAlgn="base">
              <a:spcBef>
                <a:spcPct val="0"/>
              </a:spcBef>
              <a:spcAft>
                <a:spcPct val="0"/>
              </a:spcAft>
            </a:pPr>
            <a:r>
              <a:rPr kumimoji="1" lang="en-US" altLang="ja-JP" sz="1600" b="1" dirty="0">
                <a:solidFill>
                  <a:srgbClr val="00879E"/>
                </a:solidFill>
                <a:latin typeface="+mn-ea"/>
              </a:rPr>
              <a:t>+</a:t>
            </a:r>
            <a:endParaRPr kumimoji="1" lang="ja-JP" altLang="en-US" sz="1600" b="1" dirty="0">
              <a:solidFill>
                <a:srgbClr val="00879E"/>
              </a:solidFill>
              <a:latin typeface="+mn-ea"/>
            </a:endParaRPr>
          </a:p>
        </p:txBody>
      </p:sp>
      <p:sp>
        <p:nvSpPr>
          <p:cNvPr id="255" name="テキスト ボックス 254">
            <a:extLst>
              <a:ext uri="{FF2B5EF4-FFF2-40B4-BE49-F238E27FC236}">
                <a16:creationId xmlns:a16="http://schemas.microsoft.com/office/drawing/2014/main" id="{BA252A11-31C8-4894-8E99-D9A6972B20A0}"/>
              </a:ext>
            </a:extLst>
          </p:cNvPr>
          <p:cNvSpPr txBox="1"/>
          <p:nvPr/>
        </p:nvSpPr>
        <p:spPr>
          <a:xfrm>
            <a:off x="2600351" y="5667339"/>
            <a:ext cx="458467" cy="338554"/>
          </a:xfrm>
          <a:prstGeom prst="rect">
            <a:avLst/>
          </a:prstGeom>
          <a:noFill/>
        </p:spPr>
        <p:txBody>
          <a:bodyPr wrap="square" rtlCol="0">
            <a:spAutoFit/>
          </a:bodyPr>
          <a:lstStyle/>
          <a:p>
            <a:pPr algn="ctr" defTabSz="914400" fontAlgn="base">
              <a:spcBef>
                <a:spcPct val="0"/>
              </a:spcBef>
              <a:spcAft>
                <a:spcPct val="0"/>
              </a:spcAft>
            </a:pPr>
            <a:r>
              <a:rPr kumimoji="1" lang="en-US" altLang="ja-JP" sz="1600" b="1" dirty="0">
                <a:solidFill>
                  <a:srgbClr val="00879E"/>
                </a:solidFill>
                <a:latin typeface="+mn-ea"/>
              </a:rPr>
              <a:t>+</a:t>
            </a:r>
            <a:endParaRPr kumimoji="1" lang="ja-JP" altLang="en-US" sz="1600" b="1" dirty="0">
              <a:solidFill>
                <a:srgbClr val="00879E"/>
              </a:solidFill>
              <a:latin typeface="+mn-ea"/>
            </a:endParaRPr>
          </a:p>
        </p:txBody>
      </p:sp>
      <p:sp>
        <p:nvSpPr>
          <p:cNvPr id="3" name="テキスト ボックス 2">
            <a:extLst>
              <a:ext uri="{FF2B5EF4-FFF2-40B4-BE49-F238E27FC236}">
                <a16:creationId xmlns:a16="http://schemas.microsoft.com/office/drawing/2014/main" id="{ABE2A447-ACF8-8D87-048B-04B12D6ECA9F}"/>
              </a:ext>
            </a:extLst>
          </p:cNvPr>
          <p:cNvSpPr txBox="1"/>
          <p:nvPr/>
        </p:nvSpPr>
        <p:spPr>
          <a:xfrm>
            <a:off x="3656969" y="5669837"/>
            <a:ext cx="458467" cy="338554"/>
          </a:xfrm>
          <a:prstGeom prst="rect">
            <a:avLst/>
          </a:prstGeom>
          <a:noFill/>
        </p:spPr>
        <p:txBody>
          <a:bodyPr wrap="square" rtlCol="0">
            <a:spAutoFit/>
          </a:bodyPr>
          <a:lstStyle/>
          <a:p>
            <a:pPr algn="ctr" defTabSz="914400" fontAlgn="base">
              <a:spcBef>
                <a:spcPct val="0"/>
              </a:spcBef>
              <a:spcAft>
                <a:spcPct val="0"/>
              </a:spcAft>
            </a:pPr>
            <a:r>
              <a:rPr kumimoji="1" lang="en-US" altLang="ja-JP" sz="1600" b="1" dirty="0">
                <a:solidFill>
                  <a:srgbClr val="00879E"/>
                </a:solidFill>
                <a:latin typeface="+mn-ea"/>
              </a:rPr>
              <a:t>+</a:t>
            </a:r>
            <a:endParaRPr kumimoji="1" lang="ja-JP" altLang="en-US" sz="1600" b="1" dirty="0">
              <a:solidFill>
                <a:srgbClr val="00879E"/>
              </a:solidFill>
              <a:latin typeface="+mn-ea"/>
            </a:endParaRPr>
          </a:p>
        </p:txBody>
      </p:sp>
    </p:spTree>
    <p:extLst>
      <p:ext uri="{BB962C8B-B14F-4D97-AF65-F5344CB8AC3E}">
        <p14:creationId xmlns:p14="http://schemas.microsoft.com/office/powerpoint/2010/main" val="423157005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6A8CC7C-470A-4599-A9A4-FCE2C0221B49}"/>
              </a:ext>
            </a:extLst>
          </p:cNvPr>
          <p:cNvSpPr>
            <a:spLocks noGrp="1"/>
          </p:cNvSpPr>
          <p:nvPr>
            <p:ph type="title"/>
          </p:nvPr>
        </p:nvSpPr>
        <p:spPr/>
        <p:txBody>
          <a:bodyPr/>
          <a:lstStyle/>
          <a:p>
            <a:r>
              <a:rPr kumimoji="1" lang="en-US" altLang="ja-JP" dirty="0"/>
              <a:t>AI </a:t>
            </a:r>
            <a:r>
              <a:rPr kumimoji="1" lang="ja-JP" altLang="en-US"/>
              <a:t>の誤認識と</a:t>
            </a:r>
            <a:r>
              <a:rPr lang="ja-JP" altLang="en-US"/>
              <a:t>環境不足</a:t>
            </a:r>
            <a:endParaRPr kumimoji="1" lang="ja-JP" altLang="en-US"/>
          </a:p>
        </p:txBody>
      </p:sp>
      <p:sp>
        <p:nvSpPr>
          <p:cNvPr id="7" name="テキスト ボックス 6">
            <a:extLst>
              <a:ext uri="{FF2B5EF4-FFF2-40B4-BE49-F238E27FC236}">
                <a16:creationId xmlns:a16="http://schemas.microsoft.com/office/drawing/2014/main" id="{B8057F2D-9BEC-49F9-4198-0C2D70633ACA}"/>
              </a:ext>
            </a:extLst>
          </p:cNvPr>
          <p:cNvSpPr txBox="1"/>
          <p:nvPr/>
        </p:nvSpPr>
        <p:spPr>
          <a:xfrm>
            <a:off x="2298729" y="2091433"/>
            <a:ext cx="7594536" cy="1200329"/>
          </a:xfrm>
          <a:prstGeom prst="rect">
            <a:avLst/>
          </a:prstGeom>
          <a:noFill/>
        </p:spPr>
        <p:txBody>
          <a:bodyPr wrap="square">
            <a:spAutoFit/>
          </a:bodyPr>
          <a:lstStyle/>
          <a:p>
            <a:pPr marL="285750" indent="-285750">
              <a:buClr>
                <a:srgbClr val="F36C37"/>
              </a:buClr>
              <a:buFont typeface="Wingdings" pitchFamily="2" charset="2"/>
              <a:buChar char="n"/>
            </a:pPr>
            <a:r>
              <a:rPr lang="ja-JP" altLang="en-US"/>
              <a:t>検証を始めたが、</a:t>
            </a:r>
            <a:r>
              <a:rPr lang="en-US" altLang="ja-JP" dirty="0"/>
              <a:t>AI</a:t>
            </a:r>
            <a:r>
              <a:rPr lang="ja-JP" altLang="en-US"/>
              <a:t>で実現したいことに適したデータではなかった</a:t>
            </a:r>
            <a:endParaRPr lang="en-US" altLang="ja-JP" dirty="0"/>
          </a:p>
          <a:p>
            <a:pPr marL="285750" indent="-285750">
              <a:buClr>
                <a:srgbClr val="F36C37"/>
              </a:buClr>
              <a:buFont typeface="Wingdings" pitchFamily="2" charset="2"/>
              <a:buChar char="n"/>
            </a:pPr>
            <a:r>
              <a:rPr lang="en-US" altLang="ja-JP" dirty="0"/>
              <a:t>AI </a:t>
            </a:r>
            <a:r>
              <a:rPr lang="ja-JP" altLang="en-US"/>
              <a:t>を開発後、運用する環境がなかった</a:t>
            </a:r>
            <a:endParaRPr lang="en-US" altLang="ja-JP" dirty="0"/>
          </a:p>
          <a:p>
            <a:pPr marL="742950" lvl="1" indent="-285750">
              <a:buClr>
                <a:srgbClr val="F36C37"/>
              </a:buClr>
              <a:buFont typeface="Wingdings" pitchFamily="2" charset="2"/>
              <a:buChar char="n"/>
            </a:pPr>
            <a:r>
              <a:rPr lang="en-US" altLang="ja-JP" dirty="0"/>
              <a:t>AI </a:t>
            </a:r>
            <a:r>
              <a:rPr lang="ja-JP" altLang="en-US"/>
              <a:t>を一度作成したきりになってしまう</a:t>
            </a:r>
            <a:endParaRPr lang="en-US" altLang="ja-JP" dirty="0"/>
          </a:p>
          <a:p>
            <a:pPr marL="742950" lvl="1" indent="-285750">
              <a:buClr>
                <a:srgbClr val="F36C37"/>
              </a:buClr>
              <a:buFont typeface="Wingdings" pitchFamily="2" charset="2"/>
              <a:buChar char="n"/>
            </a:pPr>
            <a:r>
              <a:rPr lang="ja-JP" altLang="en-US"/>
              <a:t>運用に想定外のコストがかかる</a:t>
            </a:r>
          </a:p>
        </p:txBody>
      </p:sp>
      <p:sp>
        <p:nvSpPr>
          <p:cNvPr id="3" name="四角形: 角を丸くする 9">
            <a:extLst>
              <a:ext uri="{FF2B5EF4-FFF2-40B4-BE49-F238E27FC236}">
                <a16:creationId xmlns:a16="http://schemas.microsoft.com/office/drawing/2014/main" id="{B370F2DE-C901-2A11-F85B-8E706A4CFE68}"/>
              </a:ext>
            </a:extLst>
          </p:cNvPr>
          <p:cNvSpPr/>
          <p:nvPr/>
        </p:nvSpPr>
        <p:spPr bwMode="auto">
          <a:xfrm>
            <a:off x="551393" y="1334128"/>
            <a:ext cx="10678772" cy="477017"/>
          </a:xfrm>
          <a:prstGeom prst="roundRect">
            <a:avLst>
              <a:gd name="adj" fmla="val 7423"/>
            </a:avLst>
          </a:prstGeom>
          <a:solidFill>
            <a:srgbClr val="FEEDE6"/>
          </a:solidFill>
          <a:ln w="19050" algn="ctr">
            <a:noFill/>
            <a:prstDash val="dash"/>
            <a:round/>
            <a:headEnd/>
            <a:tailEnd/>
          </a:ln>
          <a:effectLst/>
        </p:spPr>
        <p:txBody>
          <a:bodyPr wrap="none" lIns="180000" bIns="0" rtlCol="0" anchor="ctr"/>
          <a:lstStyle/>
          <a:p>
            <a:pPr marL="285750" indent="-285750">
              <a:buFont typeface="Wingdings" panose="05000000000000000000" pitchFamily="2" charset="2"/>
              <a:buChar char="n"/>
            </a:pPr>
            <a:r>
              <a:rPr kumimoji="1" lang="ja-JP" altLang="en-US" sz="2000" b="1">
                <a:solidFill>
                  <a:srgbClr val="F36C37"/>
                </a:solidFill>
                <a:latin typeface="+mj-ea"/>
                <a:ea typeface="+mj-ea"/>
              </a:rPr>
              <a:t>事例</a:t>
            </a:r>
            <a:endParaRPr kumimoji="1" lang="en-US" altLang="ja-JP" sz="2000" b="1" dirty="0">
              <a:solidFill>
                <a:srgbClr val="F36C37"/>
              </a:solidFill>
              <a:latin typeface="+mj-ea"/>
              <a:ea typeface="+mj-ea"/>
            </a:endParaRPr>
          </a:p>
        </p:txBody>
      </p:sp>
      <p:sp>
        <p:nvSpPr>
          <p:cNvPr id="4" name="下矢印 3">
            <a:extLst>
              <a:ext uri="{FF2B5EF4-FFF2-40B4-BE49-F238E27FC236}">
                <a16:creationId xmlns:a16="http://schemas.microsoft.com/office/drawing/2014/main" id="{8C9930AA-2C8F-7993-1477-EE039A5B1987}"/>
              </a:ext>
            </a:extLst>
          </p:cNvPr>
          <p:cNvSpPr/>
          <p:nvPr/>
        </p:nvSpPr>
        <p:spPr>
          <a:xfrm>
            <a:off x="5212078" y="3429000"/>
            <a:ext cx="1767840" cy="333092"/>
          </a:xfrm>
          <a:prstGeom prst="downArrow">
            <a:avLst/>
          </a:prstGeom>
          <a:solidFill>
            <a:srgbClr val="F36C3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5" name="テキスト ボックス 4">
            <a:extLst>
              <a:ext uri="{FF2B5EF4-FFF2-40B4-BE49-F238E27FC236}">
                <a16:creationId xmlns:a16="http://schemas.microsoft.com/office/drawing/2014/main" id="{7E035649-536D-0F22-5EBA-49297B2E9ECD}"/>
              </a:ext>
            </a:extLst>
          </p:cNvPr>
          <p:cNvSpPr txBox="1"/>
          <p:nvPr/>
        </p:nvSpPr>
        <p:spPr>
          <a:xfrm>
            <a:off x="847851" y="3981362"/>
            <a:ext cx="1723550" cy="400110"/>
          </a:xfrm>
          <a:prstGeom prst="rect">
            <a:avLst/>
          </a:prstGeom>
          <a:noFill/>
        </p:spPr>
        <p:txBody>
          <a:bodyPr wrap="none" rtlCol="0">
            <a:spAutoFit/>
          </a:bodyPr>
          <a:lstStyle/>
          <a:p>
            <a:pPr algn="ctr" defTabSz="914400" fontAlgn="base">
              <a:spcBef>
                <a:spcPct val="0"/>
              </a:spcBef>
              <a:spcAft>
                <a:spcPct val="0"/>
              </a:spcAft>
            </a:pPr>
            <a:r>
              <a:rPr kumimoji="1" lang="ja-JP" altLang="en-US" sz="2000" b="1">
                <a:solidFill>
                  <a:srgbClr val="F36C37"/>
                </a:solidFill>
                <a:latin typeface="+mn-ea"/>
              </a:rPr>
              <a:t>データソース</a:t>
            </a:r>
            <a:endParaRPr kumimoji="1" lang="ja-JP" altLang="en-US" sz="2000" b="1" dirty="0">
              <a:solidFill>
                <a:srgbClr val="F36C37"/>
              </a:solidFill>
              <a:latin typeface="+mn-ea"/>
            </a:endParaRPr>
          </a:p>
        </p:txBody>
      </p:sp>
      <p:sp>
        <p:nvSpPr>
          <p:cNvPr id="6" name="テキスト ボックス 5">
            <a:extLst>
              <a:ext uri="{FF2B5EF4-FFF2-40B4-BE49-F238E27FC236}">
                <a16:creationId xmlns:a16="http://schemas.microsoft.com/office/drawing/2014/main" id="{4B10EBB4-C894-595B-6E0D-C49049C1C93E}"/>
              </a:ext>
            </a:extLst>
          </p:cNvPr>
          <p:cNvSpPr txBox="1"/>
          <p:nvPr/>
        </p:nvSpPr>
        <p:spPr>
          <a:xfrm>
            <a:off x="3609429" y="3981362"/>
            <a:ext cx="697627" cy="400110"/>
          </a:xfrm>
          <a:prstGeom prst="rect">
            <a:avLst/>
          </a:prstGeom>
          <a:noFill/>
        </p:spPr>
        <p:txBody>
          <a:bodyPr wrap="none" rtlCol="0">
            <a:spAutoFit/>
          </a:bodyPr>
          <a:lstStyle/>
          <a:p>
            <a:pPr algn="ctr" defTabSz="914400" fontAlgn="base">
              <a:spcBef>
                <a:spcPct val="0"/>
              </a:spcBef>
              <a:spcAft>
                <a:spcPct val="0"/>
              </a:spcAft>
            </a:pPr>
            <a:r>
              <a:rPr kumimoji="1" lang="ja-JP" altLang="en-US" sz="2000" b="1">
                <a:solidFill>
                  <a:srgbClr val="F36C37"/>
                </a:solidFill>
                <a:latin typeface="+mn-ea"/>
              </a:rPr>
              <a:t>収集</a:t>
            </a:r>
            <a:endParaRPr kumimoji="1" lang="ja-JP" altLang="en-US" sz="2000" b="1" dirty="0">
              <a:solidFill>
                <a:srgbClr val="F36C37"/>
              </a:solidFill>
              <a:latin typeface="+mn-ea"/>
            </a:endParaRPr>
          </a:p>
        </p:txBody>
      </p:sp>
      <p:sp>
        <p:nvSpPr>
          <p:cNvPr id="8" name="テキスト ボックス 7">
            <a:extLst>
              <a:ext uri="{FF2B5EF4-FFF2-40B4-BE49-F238E27FC236}">
                <a16:creationId xmlns:a16="http://schemas.microsoft.com/office/drawing/2014/main" id="{3F7A80FD-37FC-93C2-C75C-B2758D3E54FD}"/>
              </a:ext>
            </a:extLst>
          </p:cNvPr>
          <p:cNvSpPr txBox="1"/>
          <p:nvPr/>
        </p:nvSpPr>
        <p:spPr>
          <a:xfrm>
            <a:off x="5772832" y="3981362"/>
            <a:ext cx="646331" cy="369332"/>
          </a:xfrm>
          <a:prstGeom prst="rect">
            <a:avLst/>
          </a:prstGeom>
          <a:noFill/>
        </p:spPr>
        <p:txBody>
          <a:bodyPr wrap="none" rtlCol="0">
            <a:spAutoFit/>
          </a:bodyPr>
          <a:lstStyle/>
          <a:p>
            <a:pPr algn="ctr" defTabSz="914400" fontAlgn="base">
              <a:spcBef>
                <a:spcPct val="0"/>
              </a:spcBef>
              <a:spcAft>
                <a:spcPct val="0"/>
              </a:spcAft>
            </a:pPr>
            <a:r>
              <a:rPr kumimoji="1" lang="ja-JP" altLang="en-US" b="1">
                <a:solidFill>
                  <a:srgbClr val="F36C37"/>
                </a:solidFill>
                <a:latin typeface="+mn-ea"/>
              </a:rPr>
              <a:t>処理</a:t>
            </a:r>
            <a:endParaRPr kumimoji="1" lang="ja-JP" altLang="en-US" b="1" dirty="0">
              <a:solidFill>
                <a:srgbClr val="F36C37"/>
              </a:solidFill>
              <a:latin typeface="+mn-ea"/>
            </a:endParaRPr>
          </a:p>
        </p:txBody>
      </p:sp>
      <p:sp>
        <p:nvSpPr>
          <p:cNvPr id="9" name="テキスト ボックス 8">
            <a:extLst>
              <a:ext uri="{FF2B5EF4-FFF2-40B4-BE49-F238E27FC236}">
                <a16:creationId xmlns:a16="http://schemas.microsoft.com/office/drawing/2014/main" id="{9589435D-F188-4C54-29F9-C431B7B43DD2}"/>
              </a:ext>
            </a:extLst>
          </p:cNvPr>
          <p:cNvSpPr txBox="1"/>
          <p:nvPr/>
        </p:nvSpPr>
        <p:spPr>
          <a:xfrm>
            <a:off x="7884939" y="3981362"/>
            <a:ext cx="697627" cy="400110"/>
          </a:xfrm>
          <a:prstGeom prst="rect">
            <a:avLst/>
          </a:prstGeom>
          <a:noFill/>
        </p:spPr>
        <p:txBody>
          <a:bodyPr wrap="none" rtlCol="0">
            <a:spAutoFit/>
          </a:bodyPr>
          <a:lstStyle/>
          <a:p>
            <a:pPr algn="ctr" defTabSz="914400" fontAlgn="base">
              <a:spcBef>
                <a:spcPct val="0"/>
              </a:spcBef>
              <a:spcAft>
                <a:spcPct val="0"/>
              </a:spcAft>
            </a:pPr>
            <a:r>
              <a:rPr kumimoji="1" lang="ja-JP" altLang="en-US" sz="2000" b="1">
                <a:solidFill>
                  <a:srgbClr val="F36C37"/>
                </a:solidFill>
                <a:latin typeface="+mn-ea"/>
              </a:rPr>
              <a:t>蓄積</a:t>
            </a:r>
            <a:endParaRPr kumimoji="1" lang="ja-JP" altLang="en-US" sz="2000" b="1" dirty="0">
              <a:solidFill>
                <a:srgbClr val="F36C37"/>
              </a:solidFill>
              <a:latin typeface="+mn-ea"/>
            </a:endParaRPr>
          </a:p>
        </p:txBody>
      </p:sp>
      <p:sp>
        <p:nvSpPr>
          <p:cNvPr id="10" name="テキスト ボックス 9">
            <a:extLst>
              <a:ext uri="{FF2B5EF4-FFF2-40B4-BE49-F238E27FC236}">
                <a16:creationId xmlns:a16="http://schemas.microsoft.com/office/drawing/2014/main" id="{7833E2B0-7209-1A94-063A-33A095743C83}"/>
              </a:ext>
            </a:extLst>
          </p:cNvPr>
          <p:cNvSpPr txBox="1"/>
          <p:nvPr/>
        </p:nvSpPr>
        <p:spPr>
          <a:xfrm>
            <a:off x="9671638" y="3981362"/>
            <a:ext cx="1399742" cy="400110"/>
          </a:xfrm>
          <a:prstGeom prst="rect">
            <a:avLst/>
          </a:prstGeom>
          <a:noFill/>
        </p:spPr>
        <p:txBody>
          <a:bodyPr wrap="none" rtlCol="0">
            <a:spAutoFit/>
          </a:bodyPr>
          <a:lstStyle/>
          <a:p>
            <a:pPr algn="ctr" defTabSz="914400" fontAlgn="base">
              <a:spcBef>
                <a:spcPct val="0"/>
              </a:spcBef>
              <a:spcAft>
                <a:spcPct val="0"/>
              </a:spcAft>
            </a:pPr>
            <a:r>
              <a:rPr kumimoji="1" lang="ja-JP" altLang="en-US" sz="2000" b="1">
                <a:solidFill>
                  <a:srgbClr val="F36C37"/>
                </a:solidFill>
                <a:latin typeface="+mn-ea"/>
              </a:rPr>
              <a:t>活用（</a:t>
            </a:r>
            <a:r>
              <a:rPr kumimoji="1" lang="en-US" altLang="ja-JP" sz="2000" b="1" dirty="0">
                <a:solidFill>
                  <a:srgbClr val="F36C37"/>
                </a:solidFill>
                <a:latin typeface="+mn-ea"/>
              </a:rPr>
              <a:t>AI)</a:t>
            </a:r>
            <a:endParaRPr kumimoji="1" lang="ja-JP" altLang="en-US" sz="2000" b="1" dirty="0">
              <a:solidFill>
                <a:srgbClr val="F36C37"/>
              </a:solidFill>
              <a:latin typeface="+mn-ea"/>
            </a:endParaRPr>
          </a:p>
        </p:txBody>
      </p:sp>
      <p:pic>
        <p:nvPicPr>
          <p:cNvPr id="12" name="図 11" descr="アプリケーション&#10;&#10;自動的に生成された説明">
            <a:extLst>
              <a:ext uri="{FF2B5EF4-FFF2-40B4-BE49-F238E27FC236}">
                <a16:creationId xmlns:a16="http://schemas.microsoft.com/office/drawing/2014/main" id="{09EC48AF-D296-A3BE-7C68-0307D4A6F0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0466" y="4385988"/>
            <a:ext cx="1152217" cy="996667"/>
          </a:xfrm>
          <a:prstGeom prst="rect">
            <a:avLst/>
          </a:prstGeom>
        </p:spPr>
      </p:pic>
      <p:pic>
        <p:nvPicPr>
          <p:cNvPr id="13" name="図 12">
            <a:extLst>
              <a:ext uri="{FF2B5EF4-FFF2-40B4-BE49-F238E27FC236}">
                <a16:creationId xmlns:a16="http://schemas.microsoft.com/office/drawing/2014/main" id="{EFAEA39F-B4F7-C80E-1B2B-979F8252B1CF}"/>
              </a:ext>
            </a:extLst>
          </p:cNvPr>
          <p:cNvPicPr>
            <a:picLocks noChangeAspect="1"/>
          </p:cNvPicPr>
          <p:nvPr/>
        </p:nvPicPr>
        <p:blipFill>
          <a:blip r:embed="rId3"/>
          <a:stretch>
            <a:fillRect/>
          </a:stretch>
        </p:blipFill>
        <p:spPr>
          <a:xfrm>
            <a:off x="3578041" y="4448100"/>
            <a:ext cx="811723" cy="880182"/>
          </a:xfrm>
          <a:prstGeom prst="rect">
            <a:avLst/>
          </a:prstGeom>
        </p:spPr>
      </p:pic>
      <p:pic>
        <p:nvPicPr>
          <p:cNvPr id="14" name="図 13">
            <a:extLst>
              <a:ext uri="{FF2B5EF4-FFF2-40B4-BE49-F238E27FC236}">
                <a16:creationId xmlns:a16="http://schemas.microsoft.com/office/drawing/2014/main" id="{A7658891-F3F2-1F87-952E-952574E99DD5}"/>
              </a:ext>
            </a:extLst>
          </p:cNvPr>
          <p:cNvPicPr>
            <a:picLocks noChangeAspect="1"/>
          </p:cNvPicPr>
          <p:nvPr/>
        </p:nvPicPr>
        <p:blipFill>
          <a:blip r:embed="rId4"/>
          <a:stretch>
            <a:fillRect/>
          </a:stretch>
        </p:blipFill>
        <p:spPr>
          <a:xfrm>
            <a:off x="5345084" y="4376714"/>
            <a:ext cx="1689344" cy="891598"/>
          </a:xfrm>
          <a:prstGeom prst="rect">
            <a:avLst/>
          </a:prstGeom>
        </p:spPr>
      </p:pic>
      <p:pic>
        <p:nvPicPr>
          <p:cNvPr id="16" name="図 15">
            <a:extLst>
              <a:ext uri="{FF2B5EF4-FFF2-40B4-BE49-F238E27FC236}">
                <a16:creationId xmlns:a16="http://schemas.microsoft.com/office/drawing/2014/main" id="{A4A6073D-036C-A2CC-66D3-38E52A0C4A81}"/>
              </a:ext>
            </a:extLst>
          </p:cNvPr>
          <p:cNvPicPr>
            <a:picLocks noChangeAspect="1"/>
          </p:cNvPicPr>
          <p:nvPr/>
        </p:nvPicPr>
        <p:blipFill>
          <a:blip r:embed="rId5"/>
          <a:stretch>
            <a:fillRect/>
          </a:stretch>
        </p:blipFill>
        <p:spPr>
          <a:xfrm>
            <a:off x="7293940" y="4390674"/>
            <a:ext cx="2057400" cy="1143000"/>
          </a:xfrm>
          <a:prstGeom prst="rect">
            <a:avLst/>
          </a:prstGeom>
        </p:spPr>
      </p:pic>
      <p:pic>
        <p:nvPicPr>
          <p:cNvPr id="17" name="図 16">
            <a:extLst>
              <a:ext uri="{FF2B5EF4-FFF2-40B4-BE49-F238E27FC236}">
                <a16:creationId xmlns:a16="http://schemas.microsoft.com/office/drawing/2014/main" id="{56B2677D-206A-51AE-2BFC-5E97DA5E35B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868536" y="4376714"/>
            <a:ext cx="1005941" cy="1005941"/>
          </a:xfrm>
          <a:prstGeom prst="rect">
            <a:avLst/>
          </a:prstGeom>
          <a:effectLst>
            <a:outerShdw blurRad="50800" dist="38100" dir="2700000" algn="tl" rotWithShape="0">
              <a:prstClr val="black">
                <a:alpha val="40000"/>
              </a:prstClr>
            </a:outerShdw>
          </a:effectLst>
        </p:spPr>
      </p:pic>
      <p:sp>
        <p:nvSpPr>
          <p:cNvPr id="15" name="スライド番号プレースホルダー 2">
            <a:extLst>
              <a:ext uri="{FF2B5EF4-FFF2-40B4-BE49-F238E27FC236}">
                <a16:creationId xmlns:a16="http://schemas.microsoft.com/office/drawing/2014/main" id="{05FBA0FD-B973-EBE2-847D-CE993EDCF83F}"/>
              </a:ext>
            </a:extLst>
          </p:cNvPr>
          <p:cNvSpPr>
            <a:spLocks noGrp="1"/>
          </p:cNvSpPr>
          <p:nvPr>
            <p:ph type="sldNum" sz="quarter" idx="10"/>
          </p:nvPr>
        </p:nvSpPr>
        <p:spPr>
          <a:xfrm>
            <a:off x="9265299" y="6465214"/>
            <a:ext cx="2743200" cy="204403"/>
          </a:xfrm>
        </p:spPr>
        <p:txBody>
          <a:bodyPr/>
          <a:lstStyle/>
          <a:p>
            <a:fld id="{5D750650-B10A-47BF-93C2-E1678438B37A}" type="slidenum">
              <a:rPr lang="en-US" altLang="ja-JP" smtClean="0"/>
              <a:pPr/>
              <a:t>27</a:t>
            </a:fld>
            <a:endParaRPr lang="en-US" altLang="ja-JP" dirty="0"/>
          </a:p>
        </p:txBody>
      </p:sp>
      <p:sp>
        <p:nvSpPr>
          <p:cNvPr id="19" name="テキスト ボックス 18">
            <a:extLst>
              <a:ext uri="{FF2B5EF4-FFF2-40B4-BE49-F238E27FC236}">
                <a16:creationId xmlns:a16="http://schemas.microsoft.com/office/drawing/2014/main" id="{CF671C6F-245D-1211-3A8E-E52E3DC2D47B}"/>
              </a:ext>
            </a:extLst>
          </p:cNvPr>
          <p:cNvSpPr txBox="1"/>
          <p:nvPr/>
        </p:nvSpPr>
        <p:spPr>
          <a:xfrm>
            <a:off x="3385158" y="5799389"/>
            <a:ext cx="5421677" cy="400110"/>
          </a:xfrm>
          <a:prstGeom prst="rect">
            <a:avLst/>
          </a:prstGeom>
          <a:noFill/>
        </p:spPr>
        <p:txBody>
          <a:bodyPr wrap="none" rtlCol="0">
            <a:spAutoFit/>
          </a:bodyPr>
          <a:lstStyle/>
          <a:p>
            <a:pPr algn="ctr" defTabSz="914400" fontAlgn="base">
              <a:spcBef>
                <a:spcPct val="0"/>
              </a:spcBef>
              <a:spcAft>
                <a:spcPct val="0"/>
              </a:spcAft>
            </a:pPr>
            <a:r>
              <a:rPr kumimoji="1" lang="en-US" altLang="ja-JP" sz="2000" b="1" dirty="0">
                <a:solidFill>
                  <a:srgbClr val="F36C37"/>
                </a:solidFill>
                <a:latin typeface="+mn-ea"/>
              </a:rPr>
              <a:t>AI </a:t>
            </a:r>
            <a:r>
              <a:rPr kumimoji="1" lang="ja-JP" altLang="en-US" sz="2000" b="1">
                <a:solidFill>
                  <a:srgbClr val="F36C37"/>
                </a:solidFill>
                <a:latin typeface="+mn-ea"/>
              </a:rPr>
              <a:t>以外の部分の基盤の構築・運用が成功の鍵</a:t>
            </a:r>
            <a:endParaRPr kumimoji="1" lang="ja-JP" altLang="en-US" sz="2000" b="1" dirty="0">
              <a:solidFill>
                <a:srgbClr val="F36C37"/>
              </a:solidFill>
              <a:latin typeface="+mn-ea"/>
            </a:endParaRPr>
          </a:p>
        </p:txBody>
      </p:sp>
    </p:spTree>
    <p:extLst>
      <p:ext uri="{BB962C8B-B14F-4D97-AF65-F5344CB8AC3E}">
        <p14:creationId xmlns:p14="http://schemas.microsoft.com/office/powerpoint/2010/main" val="3649672638"/>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lang="en-US" altLang="ja-JP" dirty="0"/>
              <a:t>5-1-2.</a:t>
            </a:r>
            <a:r>
              <a:rPr lang="ja-JP" altLang="en-US" dirty="0"/>
              <a:t>ケーススタディ</a:t>
            </a:r>
            <a:endParaRPr kumimoji="1" lang="ja-JP" altLang="en-US" dirty="0"/>
          </a:p>
        </p:txBody>
      </p:sp>
      <p:sp>
        <p:nvSpPr>
          <p:cNvPr id="5" name="スライド番号プレースホルダー 4">
            <a:extLst>
              <a:ext uri="{FF2B5EF4-FFF2-40B4-BE49-F238E27FC236}">
                <a16:creationId xmlns:a16="http://schemas.microsoft.com/office/drawing/2014/main" id="{C905B90A-465B-402F-BC68-6932C2B00E04}"/>
              </a:ext>
            </a:extLst>
          </p:cNvPr>
          <p:cNvSpPr>
            <a:spLocks noGrp="1"/>
          </p:cNvSpPr>
          <p:nvPr>
            <p:ph type="sldNum" sz="quarter" idx="10"/>
          </p:nvPr>
        </p:nvSpPr>
        <p:spPr/>
        <p:txBody>
          <a:bodyPr/>
          <a:lstStyle/>
          <a:p>
            <a:fld id="{5D750650-B10A-47BF-93C2-E1678438B37A}" type="slidenum">
              <a:rPr kumimoji="1" lang="ja-JP" altLang="en-US" smtClean="0"/>
              <a:pPr/>
              <a:t>270</a:t>
            </a:fld>
            <a:endParaRPr kumimoji="1" lang="ja-JP" altLang="en-US"/>
          </a:p>
        </p:txBody>
      </p:sp>
      <p:pic>
        <p:nvPicPr>
          <p:cNvPr id="26" name="図 25">
            <a:extLst>
              <a:ext uri="{FF2B5EF4-FFF2-40B4-BE49-F238E27FC236}">
                <a16:creationId xmlns:a16="http://schemas.microsoft.com/office/drawing/2014/main" id="{7D51D1D2-162C-43DC-A3A4-46B8DF4FBC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22786" y="4208588"/>
            <a:ext cx="1562125" cy="1560924"/>
          </a:xfrm>
          <a:prstGeom prst="rect">
            <a:avLst/>
          </a:prstGeom>
        </p:spPr>
      </p:pic>
      <p:pic>
        <p:nvPicPr>
          <p:cNvPr id="24" name="図 23">
            <a:extLst>
              <a:ext uri="{FF2B5EF4-FFF2-40B4-BE49-F238E27FC236}">
                <a16:creationId xmlns:a16="http://schemas.microsoft.com/office/drawing/2014/main" id="{4C061856-F0D8-4BFF-BA8F-92C533D7506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33639" y="4436595"/>
            <a:ext cx="1497289" cy="1496138"/>
          </a:xfrm>
          <a:prstGeom prst="rect">
            <a:avLst/>
          </a:prstGeom>
        </p:spPr>
      </p:pic>
      <p:pic>
        <p:nvPicPr>
          <p:cNvPr id="17" name="図 16">
            <a:extLst>
              <a:ext uri="{FF2B5EF4-FFF2-40B4-BE49-F238E27FC236}">
                <a16:creationId xmlns:a16="http://schemas.microsoft.com/office/drawing/2014/main" id="{B9AB6356-46C0-4F9B-91E1-1A10A84415A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718188" y="4716079"/>
            <a:ext cx="1324514" cy="1323496"/>
          </a:xfrm>
          <a:prstGeom prst="rect">
            <a:avLst/>
          </a:prstGeom>
        </p:spPr>
      </p:pic>
      <p:pic>
        <p:nvPicPr>
          <p:cNvPr id="22" name="図 21">
            <a:extLst>
              <a:ext uri="{FF2B5EF4-FFF2-40B4-BE49-F238E27FC236}">
                <a16:creationId xmlns:a16="http://schemas.microsoft.com/office/drawing/2014/main" id="{EF799105-59E9-476D-829C-8C454C4802F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934186" y="4941234"/>
            <a:ext cx="1116242" cy="1115384"/>
          </a:xfrm>
          <a:prstGeom prst="rect">
            <a:avLst/>
          </a:prstGeom>
        </p:spPr>
      </p:pic>
      <p:pic>
        <p:nvPicPr>
          <p:cNvPr id="28" name="図 27">
            <a:extLst>
              <a:ext uri="{FF2B5EF4-FFF2-40B4-BE49-F238E27FC236}">
                <a16:creationId xmlns:a16="http://schemas.microsoft.com/office/drawing/2014/main" id="{72BC4B22-FCA5-464D-8B0D-9B6F5556C6F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164455" y="5141450"/>
            <a:ext cx="1039618" cy="1038819"/>
          </a:xfrm>
          <a:prstGeom prst="rect">
            <a:avLst/>
          </a:prstGeom>
        </p:spPr>
      </p:pic>
      <p:sp>
        <p:nvSpPr>
          <p:cNvPr id="33" name="コンテンツ プレースホルダー 2">
            <a:extLst>
              <a:ext uri="{FF2B5EF4-FFF2-40B4-BE49-F238E27FC236}">
                <a16:creationId xmlns:a16="http://schemas.microsoft.com/office/drawing/2014/main" id="{2ACA4C89-55E7-471B-ACF9-F0BCCEC3B1FB}"/>
              </a:ext>
            </a:extLst>
          </p:cNvPr>
          <p:cNvSpPr txBox="1">
            <a:spLocks/>
          </p:cNvSpPr>
          <p:nvPr/>
        </p:nvSpPr>
        <p:spPr bwMode="auto">
          <a:xfrm>
            <a:off x="672811" y="1007975"/>
            <a:ext cx="10752427" cy="363736"/>
          </a:xfrm>
          <a:prstGeom prst="rect">
            <a:avLst/>
          </a:prstGeom>
        </p:spPr>
        <p:txBody>
          <a:bodyPr vert="horz" wrap="square" lIns="91440" tIns="45720" rIns="91440" bIns="45720" rtlCol="0" anchor="ctr">
            <a:noAutofit/>
          </a:bodyPr>
          <a:lstStyle>
            <a:lvl1pPr marL="357188" marR="0" indent="-357188"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n"/>
              <a:tabLst/>
              <a:defRPr kumimoji="1" lang="en-US" altLang="ja-JP"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1pPr>
            <a:lvl2pPr marL="742950" marR="0" indent="-28575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l"/>
              <a:tabLst/>
              <a:defRPr kumimoji="1" lang="ja-JP" altLang="en-US"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2pPr>
            <a:lvl3pPr marL="1143000" marR="0" indent="-2286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3pPr>
            <a:lvl4pPr marL="1714500" marR="0" indent="-3429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4pPr>
            <a:lvl5pPr marL="2114550" marR="0" indent="-28575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nSpc>
                <a:spcPct val="120000"/>
              </a:lnSpc>
              <a:spcBef>
                <a:spcPts val="0"/>
              </a:spcBef>
              <a:spcAft>
                <a:spcPts val="2400"/>
              </a:spcAft>
              <a:buClr>
                <a:srgbClr val="F36C37"/>
              </a:buClr>
              <a:buNone/>
            </a:pPr>
            <a:r>
              <a:rPr lang="ja-JP" altLang="en-US" sz="1800" b="1" dirty="0">
                <a:solidFill>
                  <a:srgbClr val="F36C37"/>
                </a:solidFill>
              </a:rPr>
              <a:t>課題）不動産の成約価格を予測したい</a:t>
            </a:r>
            <a:r>
              <a:rPr lang="en-US" altLang="ja-JP" sz="1800" b="1" dirty="0">
                <a:solidFill>
                  <a:srgbClr val="F36C37"/>
                </a:solidFill>
              </a:rPr>
              <a:t>3</a:t>
            </a:r>
            <a:endParaRPr lang="ja-JP" altLang="en-US" sz="1800" b="1" dirty="0">
              <a:solidFill>
                <a:srgbClr val="F36C37"/>
              </a:solidFill>
            </a:endParaRPr>
          </a:p>
        </p:txBody>
      </p:sp>
      <p:cxnSp>
        <p:nvCxnSpPr>
          <p:cNvPr id="34" name="直線コネクタ 33">
            <a:extLst>
              <a:ext uri="{FF2B5EF4-FFF2-40B4-BE49-F238E27FC236}">
                <a16:creationId xmlns:a16="http://schemas.microsoft.com/office/drawing/2014/main" id="{14E700CC-AAE5-4033-8EC4-14E5E14F227B}"/>
              </a:ext>
            </a:extLst>
          </p:cNvPr>
          <p:cNvCxnSpPr>
            <a:cxnSpLocks/>
          </p:cNvCxnSpPr>
          <p:nvPr/>
        </p:nvCxnSpPr>
        <p:spPr>
          <a:xfrm>
            <a:off x="766764" y="1425082"/>
            <a:ext cx="10658475" cy="0"/>
          </a:xfrm>
          <a:prstGeom prst="line">
            <a:avLst/>
          </a:prstGeom>
          <a:ln>
            <a:solidFill>
              <a:srgbClr val="F36C37"/>
            </a:solidFill>
          </a:ln>
        </p:spPr>
        <p:style>
          <a:lnRef idx="1">
            <a:schemeClr val="accent1"/>
          </a:lnRef>
          <a:fillRef idx="0">
            <a:schemeClr val="accent1"/>
          </a:fillRef>
          <a:effectRef idx="0">
            <a:schemeClr val="accent1"/>
          </a:effectRef>
          <a:fontRef idx="minor">
            <a:schemeClr val="tx1"/>
          </a:fontRef>
        </p:style>
      </p:cxnSp>
      <p:sp>
        <p:nvSpPr>
          <p:cNvPr id="35" name="正方形/長方形 34">
            <a:extLst>
              <a:ext uri="{FF2B5EF4-FFF2-40B4-BE49-F238E27FC236}">
                <a16:creationId xmlns:a16="http://schemas.microsoft.com/office/drawing/2014/main" id="{C39C2514-248C-4F5E-8778-0AA80D311109}"/>
              </a:ext>
            </a:extLst>
          </p:cNvPr>
          <p:cNvSpPr/>
          <p:nvPr/>
        </p:nvSpPr>
        <p:spPr bwMode="auto">
          <a:xfrm>
            <a:off x="1002583" y="1570790"/>
            <a:ext cx="10168171" cy="1969575"/>
          </a:xfrm>
          <a:prstGeom prst="rect">
            <a:avLst/>
          </a:prstGeom>
          <a:solidFill>
            <a:srgbClr val="FFF4E1"/>
          </a:solidFill>
          <a:ln w="19050" algn="ctr">
            <a:noFill/>
            <a:prstDash val="dash"/>
            <a:round/>
            <a:headEnd/>
            <a:tailEnd/>
          </a:ln>
          <a:effectLst/>
        </p:spPr>
        <p:txBody>
          <a:bodyPr wrap="none" lIns="324000" tIns="144000" bIns="72000" rtlCol="0" anchor="ctr"/>
          <a:lstStyle/>
          <a:p>
            <a:pPr marL="0" lvl="2">
              <a:buClr>
                <a:srgbClr val="F36C37"/>
              </a:buClr>
            </a:pPr>
            <a:r>
              <a:rPr lang="ja-JP" altLang="en-US" sz="1600" b="1" dirty="0">
                <a:solidFill>
                  <a:schemeClr val="tx1">
                    <a:lumMod val="75000"/>
                    <a:lumOff val="25000"/>
                  </a:schemeClr>
                </a:solidFill>
                <a:latin typeface="+mn-ea"/>
              </a:rPr>
              <a:t>　戸建て住宅の価格予測にランダムフォレストを用いることで、モデルが予測した価格の根拠や、</a:t>
            </a:r>
            <a:endParaRPr lang="en-US" altLang="ja-JP" sz="1600" b="1" dirty="0">
              <a:solidFill>
                <a:schemeClr val="tx1">
                  <a:lumMod val="75000"/>
                  <a:lumOff val="25000"/>
                </a:schemeClr>
              </a:solidFill>
              <a:latin typeface="+mn-ea"/>
            </a:endParaRPr>
          </a:p>
          <a:p>
            <a:pPr marL="0" lvl="2">
              <a:buClr>
                <a:srgbClr val="F36C37"/>
              </a:buClr>
            </a:pPr>
            <a:r>
              <a:rPr lang="ja-JP" altLang="en-US" sz="1600" b="1" dirty="0">
                <a:solidFill>
                  <a:schemeClr val="tx1">
                    <a:lumMod val="75000"/>
                    <a:lumOff val="25000"/>
                  </a:schemeClr>
                </a:solidFill>
                <a:latin typeface="+mn-ea"/>
              </a:rPr>
              <a:t>重要なファクターをとらえつつ、実用できそうな精度まで向上させることができました。</a:t>
            </a:r>
            <a:endParaRPr lang="en-US" altLang="ja-JP" sz="1600" b="1" dirty="0">
              <a:solidFill>
                <a:schemeClr val="tx1">
                  <a:lumMod val="75000"/>
                  <a:lumOff val="25000"/>
                </a:schemeClr>
              </a:solidFill>
              <a:latin typeface="+mn-ea"/>
            </a:endParaRPr>
          </a:p>
          <a:p>
            <a:pPr marL="0" lvl="2">
              <a:buClr>
                <a:srgbClr val="F36C37"/>
              </a:buClr>
            </a:pPr>
            <a:r>
              <a:rPr lang="ja-JP" altLang="en-US" sz="1600" b="1" dirty="0">
                <a:solidFill>
                  <a:schemeClr val="tx1">
                    <a:lumMod val="75000"/>
                    <a:lumOff val="25000"/>
                  </a:schemeClr>
                </a:solidFill>
                <a:latin typeface="+mn-ea"/>
              </a:rPr>
              <a:t>　さらに精度を上げる可能性を模索して、とても人気があると噂の勾配ブースティング木を</a:t>
            </a:r>
            <a:endParaRPr lang="en-US" altLang="ja-JP" sz="1600" b="1" dirty="0">
              <a:solidFill>
                <a:schemeClr val="tx1">
                  <a:lumMod val="75000"/>
                  <a:lumOff val="25000"/>
                </a:schemeClr>
              </a:solidFill>
              <a:latin typeface="+mn-ea"/>
            </a:endParaRPr>
          </a:p>
          <a:p>
            <a:pPr marL="0" lvl="2">
              <a:buClr>
                <a:srgbClr val="F36C37"/>
              </a:buClr>
            </a:pPr>
            <a:r>
              <a:rPr lang="ja-JP" altLang="en-US" sz="1600" b="1" dirty="0">
                <a:solidFill>
                  <a:schemeClr val="tx1">
                    <a:lumMod val="75000"/>
                    <a:lumOff val="25000"/>
                  </a:schemeClr>
                </a:solidFill>
                <a:latin typeface="+mn-ea"/>
              </a:rPr>
              <a:t>試してみることにしました。</a:t>
            </a:r>
            <a:endParaRPr lang="en-US" altLang="ja-JP" sz="1600" b="1" dirty="0">
              <a:solidFill>
                <a:schemeClr val="tx1">
                  <a:lumMod val="75000"/>
                  <a:lumOff val="25000"/>
                </a:schemeClr>
              </a:solidFill>
              <a:latin typeface="+mn-ea"/>
            </a:endParaRPr>
          </a:p>
        </p:txBody>
      </p:sp>
      <p:pic>
        <p:nvPicPr>
          <p:cNvPr id="47" name="図 46">
            <a:extLst>
              <a:ext uri="{FF2B5EF4-FFF2-40B4-BE49-F238E27FC236}">
                <a16:creationId xmlns:a16="http://schemas.microsoft.com/office/drawing/2014/main" id="{D6E32500-0B63-42A0-8E3D-E403546CD9D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727863" y="5177507"/>
            <a:ext cx="941816" cy="941816"/>
          </a:xfrm>
          <a:prstGeom prst="rect">
            <a:avLst/>
          </a:prstGeom>
        </p:spPr>
      </p:pic>
      <p:sp>
        <p:nvSpPr>
          <p:cNvPr id="49" name="思考の吹き出し: 雲形 48">
            <a:extLst>
              <a:ext uri="{FF2B5EF4-FFF2-40B4-BE49-F238E27FC236}">
                <a16:creationId xmlns:a16="http://schemas.microsoft.com/office/drawing/2014/main" id="{4A725311-085C-4F66-9715-23628A362BF9}"/>
              </a:ext>
            </a:extLst>
          </p:cNvPr>
          <p:cNvSpPr/>
          <p:nvPr/>
        </p:nvSpPr>
        <p:spPr>
          <a:xfrm>
            <a:off x="5930182" y="4045283"/>
            <a:ext cx="3431653" cy="1132223"/>
          </a:xfrm>
          <a:prstGeom prst="cloudCallout">
            <a:avLst>
              <a:gd name="adj1" fmla="val -33068"/>
              <a:gd name="adj2" fmla="val 60314"/>
            </a:avLst>
          </a:prstGeom>
          <a:solidFill>
            <a:srgbClr val="FFDBC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sz="1400" b="1" dirty="0">
                <a:solidFill>
                  <a:srgbClr val="494949"/>
                </a:solidFill>
                <a:latin typeface="+mn-ea"/>
              </a:rPr>
              <a:t>もっともっと精度を上げたい！</a:t>
            </a:r>
          </a:p>
        </p:txBody>
      </p:sp>
      <p:sp>
        <p:nvSpPr>
          <p:cNvPr id="56" name="吹き出し: 角を丸めた四角形 55">
            <a:extLst>
              <a:ext uri="{FF2B5EF4-FFF2-40B4-BE49-F238E27FC236}">
                <a16:creationId xmlns:a16="http://schemas.microsoft.com/office/drawing/2014/main" id="{1AC6AABC-1BBF-4FD6-B98E-3CEE84EE0AA1}"/>
              </a:ext>
            </a:extLst>
          </p:cNvPr>
          <p:cNvSpPr/>
          <p:nvPr/>
        </p:nvSpPr>
        <p:spPr>
          <a:xfrm>
            <a:off x="7779681" y="5776830"/>
            <a:ext cx="2145922" cy="577082"/>
          </a:xfrm>
          <a:prstGeom prst="wedgeRoundRectCallout">
            <a:avLst>
              <a:gd name="adj1" fmla="val 56090"/>
              <a:gd name="adj2" fmla="val -43476"/>
              <a:gd name="adj3" fmla="val 16667"/>
            </a:avLst>
          </a:prstGeom>
          <a:noFill/>
          <a:ln w="38100">
            <a:solidFill>
              <a:srgbClr val="BFBFBF">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sz="2400" b="1" dirty="0">
                <a:solidFill>
                  <a:srgbClr val="494949"/>
                </a:solidFill>
                <a:latin typeface="+mn-ea"/>
              </a:rPr>
              <a:t>心配ご無用！</a:t>
            </a:r>
          </a:p>
        </p:txBody>
      </p:sp>
    </p:spTree>
    <p:extLst>
      <p:ext uri="{BB962C8B-B14F-4D97-AF65-F5344CB8AC3E}">
        <p14:creationId xmlns:p14="http://schemas.microsoft.com/office/powerpoint/2010/main" val="2541025656"/>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タイトル 1">
            <a:extLst>
              <a:ext uri="{FF2B5EF4-FFF2-40B4-BE49-F238E27FC236}">
                <a16:creationId xmlns:a16="http://schemas.microsoft.com/office/drawing/2014/main" id="{2DA76E4A-E82F-4E3B-913C-6408054281D8}"/>
              </a:ext>
            </a:extLst>
          </p:cNvPr>
          <p:cNvSpPr txBox="1">
            <a:spLocks/>
          </p:cNvSpPr>
          <p:nvPr/>
        </p:nvSpPr>
        <p:spPr bwMode="auto">
          <a:xfrm>
            <a:off x="666515" y="851958"/>
            <a:ext cx="10511558" cy="4826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kumimoji="1" sz="2800" b="1" kern="1200" baseline="0">
                <a:solidFill>
                  <a:schemeClr val="tx1">
                    <a:lumMod val="75000"/>
                    <a:lumOff val="25000"/>
                  </a:schemeClr>
                </a:solidFill>
                <a:latin typeface="メイリオ" panose="020B0604030504040204" pitchFamily="50" charset="-128"/>
                <a:ea typeface="メイリオ" panose="020B0604030504040204" pitchFamily="50" charset="-128"/>
                <a:cs typeface="+mj-cs"/>
              </a:defRPr>
            </a:lvl1pPr>
          </a:lstStyle>
          <a:p>
            <a:r>
              <a:rPr lang="ja-JP" altLang="en-US" sz="3600" spc="150" dirty="0">
                <a:solidFill>
                  <a:srgbClr val="F36C37"/>
                </a:solidFill>
              </a:rPr>
              <a:t>第</a:t>
            </a:r>
            <a:r>
              <a:rPr lang="en-US" altLang="ja-JP" sz="6000" spc="150" dirty="0">
                <a:solidFill>
                  <a:srgbClr val="F36C37"/>
                </a:solidFill>
              </a:rPr>
              <a:t>5</a:t>
            </a:r>
            <a:r>
              <a:rPr lang="ja-JP" altLang="en-US" sz="3600" spc="150" dirty="0">
                <a:solidFill>
                  <a:srgbClr val="F36C37"/>
                </a:solidFill>
              </a:rPr>
              <a:t>章　勾配ブースティング木 </a:t>
            </a:r>
            <a:r>
              <a:rPr lang="en-US" altLang="ja-JP" sz="2400" spc="150" dirty="0">
                <a:solidFill>
                  <a:srgbClr val="F36C37"/>
                </a:solidFill>
              </a:rPr>
              <a:t>- LightGBM -</a:t>
            </a:r>
            <a:endParaRPr lang="ja-JP" altLang="en-US" sz="3600" spc="150" dirty="0">
              <a:solidFill>
                <a:srgbClr val="F36C37"/>
              </a:solidFill>
            </a:endParaRPr>
          </a:p>
        </p:txBody>
      </p:sp>
      <p:sp>
        <p:nvSpPr>
          <p:cNvPr id="2" name="スライド番号プレースホルダー 1">
            <a:extLst>
              <a:ext uri="{FF2B5EF4-FFF2-40B4-BE49-F238E27FC236}">
                <a16:creationId xmlns:a16="http://schemas.microsoft.com/office/drawing/2014/main" id="{FAA47C63-520D-4F7C-8DAB-2526094CB5B4}"/>
              </a:ext>
            </a:extLst>
          </p:cNvPr>
          <p:cNvSpPr>
            <a:spLocks noGrp="1"/>
          </p:cNvSpPr>
          <p:nvPr>
            <p:ph type="sldNum" sz="quarter" idx="10"/>
          </p:nvPr>
        </p:nvSpPr>
        <p:spPr>
          <a:xfrm>
            <a:off x="9265299" y="6465214"/>
            <a:ext cx="2743200" cy="204403"/>
          </a:xfrm>
        </p:spPr>
        <p:txBody>
          <a:bodyPr/>
          <a:lstStyle/>
          <a:p>
            <a:fld id="{5D750650-B10A-47BF-93C2-E1678438B37A}" type="slidenum">
              <a:rPr kumimoji="1" lang="ja-JP" altLang="en-US" smtClean="0"/>
              <a:pPr/>
              <a:t>271</a:t>
            </a:fld>
            <a:endParaRPr kumimoji="1" lang="ja-JP" altLang="en-US" dirty="0"/>
          </a:p>
        </p:txBody>
      </p:sp>
      <p:sp>
        <p:nvSpPr>
          <p:cNvPr id="9" name="四角形: 角を丸くする 8">
            <a:extLst>
              <a:ext uri="{FF2B5EF4-FFF2-40B4-BE49-F238E27FC236}">
                <a16:creationId xmlns:a16="http://schemas.microsoft.com/office/drawing/2014/main" id="{17C76A4F-9917-404E-810D-D4C278F81FF6}"/>
              </a:ext>
            </a:extLst>
          </p:cNvPr>
          <p:cNvSpPr/>
          <p:nvPr/>
        </p:nvSpPr>
        <p:spPr bwMode="auto">
          <a:xfrm>
            <a:off x="735085" y="1751579"/>
            <a:ext cx="2208068" cy="358390"/>
          </a:xfrm>
          <a:prstGeom prst="roundRect">
            <a:avLst>
              <a:gd name="adj" fmla="val 50000"/>
            </a:avLst>
          </a:prstGeom>
          <a:solidFill>
            <a:srgbClr val="F36C37"/>
          </a:solidFill>
          <a:ln w="19050" algn="ctr">
            <a:noFill/>
            <a:prstDash val="dash"/>
            <a:round/>
            <a:headEnd/>
            <a:tailEnd/>
          </a:ln>
          <a:effectLst/>
        </p:spPr>
        <p:txBody>
          <a:bodyPr wrap="none" lIns="108000" tIns="108000" rtlCol="0" anchor="ctr"/>
          <a:lstStyle/>
          <a:p>
            <a:pPr algn="ctr"/>
            <a:r>
              <a:rPr kumimoji="1" lang="ja-JP" altLang="en-US" b="1" spc="300" dirty="0">
                <a:solidFill>
                  <a:schemeClr val="bg1"/>
                </a:solidFill>
                <a:latin typeface="+mn-ea"/>
              </a:rPr>
              <a:t>章の目次</a:t>
            </a:r>
          </a:p>
        </p:txBody>
      </p:sp>
      <p:sp>
        <p:nvSpPr>
          <p:cNvPr id="10" name="コンテンツ プレースホルダー 5">
            <a:extLst>
              <a:ext uri="{FF2B5EF4-FFF2-40B4-BE49-F238E27FC236}">
                <a16:creationId xmlns:a16="http://schemas.microsoft.com/office/drawing/2014/main" id="{2A231A49-86B3-4817-904B-36C2F1103794}"/>
              </a:ext>
            </a:extLst>
          </p:cNvPr>
          <p:cNvSpPr txBox="1">
            <a:spLocks/>
          </p:cNvSpPr>
          <p:nvPr/>
        </p:nvSpPr>
        <p:spPr>
          <a:xfrm>
            <a:off x="1071378" y="2431708"/>
            <a:ext cx="9083374" cy="2733632"/>
          </a:xfrm>
          <a:prstGeom prst="rect">
            <a:avLst/>
          </a:prstGeom>
        </p:spPr>
        <p:txBody>
          <a:bodyPr vert="horz" lIns="91440" tIns="45720" rIns="91440" bIns="45720" rtlCol="0" anchor="t"/>
          <a:lstStyle>
            <a:defPPr>
              <a:defRPr lang="en-US"/>
            </a:defPPr>
            <a:lvl1pPr marL="0" algn="r" defTabSz="457200" rtl="0" eaLnBrk="1" latinLnBrk="0" hangingPunct="1">
              <a:defRPr sz="900" b="0" kern="1200">
                <a:solidFill>
                  <a:schemeClr val="tx1">
                    <a:lumMod val="50000"/>
                    <a:lumOff val="50000"/>
                  </a:schemeClr>
                </a:solidFill>
                <a:latin typeface="メイリオ" panose="020B0604030504040204" pitchFamily="50" charset="-128"/>
                <a:ea typeface="メイリオ" panose="020B0604030504040204" pitchFamily="50" charset="-128"/>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lnSpc>
                <a:spcPct val="150000"/>
              </a:lnSpc>
            </a:pPr>
            <a:r>
              <a:rPr kumimoji="1" lang="en-US" altLang="ja-JP" sz="2800" b="1" spc="300" dirty="0">
                <a:solidFill>
                  <a:srgbClr val="BFBFBF"/>
                </a:solidFill>
              </a:rPr>
              <a:t>5-1.</a:t>
            </a:r>
            <a:r>
              <a:rPr kumimoji="1" lang="ja-JP" altLang="en-US" sz="2800" b="1" spc="300" dirty="0">
                <a:solidFill>
                  <a:srgbClr val="BFBFBF"/>
                </a:solidFill>
              </a:rPr>
              <a:t>勾配ブースティング木</a:t>
            </a:r>
            <a:endParaRPr kumimoji="1" lang="en-US" altLang="ja-JP" sz="2800" b="1" spc="300" dirty="0">
              <a:solidFill>
                <a:srgbClr val="BFBFBF"/>
              </a:solidFill>
            </a:endParaRPr>
          </a:p>
          <a:p>
            <a:pPr algn="l">
              <a:lnSpc>
                <a:spcPct val="150000"/>
              </a:lnSpc>
            </a:pPr>
            <a:r>
              <a:rPr lang="en-US" altLang="ja-JP" sz="2800" b="1" spc="300" dirty="0">
                <a:solidFill>
                  <a:schemeClr val="tx1">
                    <a:lumMod val="75000"/>
                    <a:lumOff val="25000"/>
                  </a:schemeClr>
                </a:solidFill>
              </a:rPr>
              <a:t>5-2.LightGBM</a:t>
            </a:r>
            <a:r>
              <a:rPr lang="ja-JP" altLang="en-US" sz="2800" b="1" spc="300" dirty="0">
                <a:solidFill>
                  <a:schemeClr val="tx1">
                    <a:lumMod val="75000"/>
                    <a:lumOff val="25000"/>
                  </a:schemeClr>
                </a:solidFill>
              </a:rPr>
              <a:t>の実装</a:t>
            </a:r>
            <a:endParaRPr lang="en-US" altLang="ja-JP" sz="2800" b="1" spc="300" dirty="0">
              <a:solidFill>
                <a:schemeClr val="tx1">
                  <a:lumMod val="75000"/>
                  <a:lumOff val="25000"/>
                </a:schemeClr>
              </a:solidFill>
            </a:endParaRPr>
          </a:p>
          <a:p>
            <a:pPr algn="l">
              <a:lnSpc>
                <a:spcPct val="150000"/>
              </a:lnSpc>
            </a:pPr>
            <a:r>
              <a:rPr lang="en-US" altLang="ja-JP" sz="2800" b="1" spc="300" dirty="0">
                <a:solidFill>
                  <a:srgbClr val="BFBFBF"/>
                </a:solidFill>
              </a:rPr>
              <a:t>5-3.LightGBM</a:t>
            </a:r>
            <a:r>
              <a:rPr lang="ja-JP" altLang="en-US" sz="2800" b="1" spc="300" dirty="0">
                <a:solidFill>
                  <a:srgbClr val="BFBFBF"/>
                </a:solidFill>
              </a:rPr>
              <a:t>のパラメータチューニング</a:t>
            </a:r>
            <a:endParaRPr lang="en-US" altLang="ja-JP" sz="2800" b="1" spc="300" dirty="0">
              <a:solidFill>
                <a:srgbClr val="BFBFBF"/>
              </a:solidFill>
            </a:endParaRPr>
          </a:p>
          <a:p>
            <a:pPr algn="l">
              <a:lnSpc>
                <a:spcPct val="150000"/>
              </a:lnSpc>
            </a:pPr>
            <a:r>
              <a:rPr lang="en-US" altLang="ja-JP" sz="2800" b="1" spc="300" dirty="0">
                <a:solidFill>
                  <a:srgbClr val="BFBFBF"/>
                </a:solidFill>
              </a:rPr>
              <a:t>5-4.</a:t>
            </a:r>
            <a:r>
              <a:rPr lang="ja-JP" altLang="en-US" sz="2800" b="1" spc="300" dirty="0">
                <a:solidFill>
                  <a:srgbClr val="BFBFBF"/>
                </a:solidFill>
              </a:rPr>
              <a:t>交差検証法・グリッドサーチ</a:t>
            </a:r>
            <a:endParaRPr lang="en-US" altLang="ja-JP" sz="2800" b="1" spc="300" dirty="0">
              <a:solidFill>
                <a:srgbClr val="BFBFBF"/>
              </a:solidFill>
            </a:endParaRPr>
          </a:p>
          <a:p>
            <a:pPr algn="l">
              <a:lnSpc>
                <a:spcPct val="150000"/>
              </a:lnSpc>
            </a:pPr>
            <a:r>
              <a:rPr lang="en-US" altLang="ja-JP" sz="2800" b="1" spc="300" dirty="0">
                <a:solidFill>
                  <a:srgbClr val="BFBFBF"/>
                </a:solidFill>
              </a:rPr>
              <a:t>5-5.</a:t>
            </a:r>
            <a:r>
              <a:rPr lang="ja-JP" altLang="en-US" sz="2800" b="1" spc="300" dirty="0">
                <a:solidFill>
                  <a:srgbClr val="BFBFBF"/>
                </a:solidFill>
              </a:rPr>
              <a:t>演習：</a:t>
            </a:r>
            <a:r>
              <a:rPr lang="en-US" altLang="ja-JP" sz="2800" b="1" spc="300" dirty="0">
                <a:solidFill>
                  <a:srgbClr val="BFBFBF"/>
                </a:solidFill>
              </a:rPr>
              <a:t>LightGBM &amp; </a:t>
            </a:r>
            <a:r>
              <a:rPr lang="ja-JP" altLang="en-US" sz="2800" b="1" spc="300" dirty="0">
                <a:solidFill>
                  <a:srgbClr val="BFBFBF"/>
                </a:solidFill>
              </a:rPr>
              <a:t>グリッドサーチ</a:t>
            </a:r>
            <a:endParaRPr lang="en-US" altLang="ja-JP" sz="2800" b="1" spc="300" dirty="0">
              <a:solidFill>
                <a:srgbClr val="BFBFBF"/>
              </a:solidFill>
            </a:endParaRPr>
          </a:p>
        </p:txBody>
      </p:sp>
    </p:spTree>
    <p:extLst>
      <p:ext uri="{BB962C8B-B14F-4D97-AF65-F5344CB8AC3E}">
        <p14:creationId xmlns:p14="http://schemas.microsoft.com/office/powerpoint/2010/main" val="1998614917"/>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BE72A73-BBED-48A7-8587-A9371AF44217}"/>
              </a:ext>
            </a:extLst>
          </p:cNvPr>
          <p:cNvSpPr>
            <a:spLocks noGrp="1"/>
          </p:cNvSpPr>
          <p:nvPr>
            <p:ph type="title"/>
          </p:nvPr>
        </p:nvSpPr>
        <p:spPr/>
        <p:txBody>
          <a:bodyPr/>
          <a:lstStyle/>
          <a:p>
            <a:r>
              <a:rPr kumimoji="1" lang="en-US" altLang="ja-JP" dirty="0"/>
              <a:t>5-2-1.</a:t>
            </a:r>
            <a:r>
              <a:rPr kumimoji="1" lang="ja-JP" altLang="en-US" dirty="0"/>
              <a:t>勾配ブースティング木の代表的なライブラリ</a:t>
            </a:r>
          </a:p>
        </p:txBody>
      </p:sp>
      <p:sp>
        <p:nvSpPr>
          <p:cNvPr id="3" name="スライド番号プレースホルダー 2">
            <a:extLst>
              <a:ext uri="{FF2B5EF4-FFF2-40B4-BE49-F238E27FC236}">
                <a16:creationId xmlns:a16="http://schemas.microsoft.com/office/drawing/2014/main" id="{2519DE5D-CCDA-4D0D-A650-FD5CD78DB122}"/>
              </a:ext>
            </a:extLst>
          </p:cNvPr>
          <p:cNvSpPr>
            <a:spLocks noGrp="1"/>
          </p:cNvSpPr>
          <p:nvPr>
            <p:ph type="sldNum" sz="quarter" idx="10"/>
          </p:nvPr>
        </p:nvSpPr>
        <p:spPr/>
        <p:txBody>
          <a:bodyPr/>
          <a:lstStyle/>
          <a:p>
            <a:fld id="{5D750650-B10A-47BF-93C2-E1678438B37A}" type="slidenum">
              <a:rPr lang="en-US" altLang="ja-JP" smtClean="0"/>
              <a:pPr/>
              <a:t>272</a:t>
            </a:fld>
            <a:endParaRPr lang="en-US" altLang="ja-JP" dirty="0"/>
          </a:p>
        </p:txBody>
      </p:sp>
      <p:sp>
        <p:nvSpPr>
          <p:cNvPr id="7" name="四角形: 角を丸くする 6">
            <a:extLst>
              <a:ext uri="{FF2B5EF4-FFF2-40B4-BE49-F238E27FC236}">
                <a16:creationId xmlns:a16="http://schemas.microsoft.com/office/drawing/2014/main" id="{4C466A01-A565-469A-8704-FED9F9417BD6}"/>
              </a:ext>
            </a:extLst>
          </p:cNvPr>
          <p:cNvSpPr/>
          <p:nvPr/>
        </p:nvSpPr>
        <p:spPr bwMode="auto">
          <a:xfrm>
            <a:off x="766763" y="2157527"/>
            <a:ext cx="10658475" cy="1469230"/>
          </a:xfrm>
          <a:prstGeom prst="roundRect">
            <a:avLst>
              <a:gd name="adj" fmla="val 5515"/>
            </a:avLst>
          </a:prstGeom>
          <a:solidFill>
            <a:srgbClr val="EBFCFF"/>
          </a:solidFill>
          <a:ln w="19050" algn="ctr">
            <a:solidFill>
              <a:srgbClr val="00879E"/>
            </a:solidFill>
            <a:prstDash val="solid"/>
            <a:round/>
            <a:headEnd/>
            <a:tailEnd/>
          </a:ln>
          <a:effectLst/>
        </p:spPr>
        <p:txBody>
          <a:bodyPr wrap="none" tIns="252000" rtlCol="0" anchor="ctr"/>
          <a:lstStyle/>
          <a:p>
            <a:pPr algn="ctr"/>
            <a:endParaRPr kumimoji="1" lang="ja-JP" altLang="en-US" sz="1600" b="1" spc="600" dirty="0">
              <a:solidFill>
                <a:schemeClr val="tx1">
                  <a:lumMod val="75000"/>
                  <a:lumOff val="25000"/>
                </a:schemeClr>
              </a:solidFill>
              <a:latin typeface="+mn-ea"/>
            </a:endParaRPr>
          </a:p>
        </p:txBody>
      </p:sp>
      <p:grpSp>
        <p:nvGrpSpPr>
          <p:cNvPr id="8" name="グループ化 7">
            <a:extLst>
              <a:ext uri="{FF2B5EF4-FFF2-40B4-BE49-F238E27FC236}">
                <a16:creationId xmlns:a16="http://schemas.microsoft.com/office/drawing/2014/main" id="{F303CFF6-15DC-4098-8F6B-E58098FA1F55}"/>
              </a:ext>
            </a:extLst>
          </p:cNvPr>
          <p:cNvGrpSpPr/>
          <p:nvPr/>
        </p:nvGrpSpPr>
        <p:grpSpPr>
          <a:xfrm>
            <a:off x="2683248" y="1974636"/>
            <a:ext cx="6825504" cy="426124"/>
            <a:chOff x="2154608" y="3539394"/>
            <a:chExt cx="6825505" cy="426124"/>
          </a:xfrm>
        </p:grpSpPr>
        <p:sp>
          <p:nvSpPr>
            <p:cNvPr id="9" name="四角形: 角を丸くする 8">
              <a:extLst>
                <a:ext uri="{FF2B5EF4-FFF2-40B4-BE49-F238E27FC236}">
                  <a16:creationId xmlns:a16="http://schemas.microsoft.com/office/drawing/2014/main" id="{39587C54-3AD6-45F7-9811-3ED1F65456CA}"/>
                </a:ext>
              </a:extLst>
            </p:cNvPr>
            <p:cNvSpPr/>
            <p:nvPr/>
          </p:nvSpPr>
          <p:spPr bwMode="auto">
            <a:xfrm>
              <a:off x="2154608" y="3539394"/>
              <a:ext cx="6825505" cy="394229"/>
            </a:xfrm>
            <a:prstGeom prst="roundRect">
              <a:avLst>
                <a:gd name="adj" fmla="val 50000"/>
              </a:avLst>
            </a:prstGeom>
            <a:solidFill>
              <a:srgbClr val="00879E"/>
            </a:solidFill>
            <a:ln w="19050" algn="ctr">
              <a:noFill/>
              <a:prstDash val="dash"/>
              <a:round/>
              <a:headEnd/>
              <a:tailEnd/>
            </a:ln>
            <a:effectLst/>
          </p:spPr>
          <p:txBody>
            <a:bodyPr wrap="none" rtlCol="0" anchor="ctr"/>
            <a:lstStyle/>
            <a:p>
              <a:pPr algn="ctr"/>
              <a:endParaRPr kumimoji="1" lang="ja-JP" altLang="en-US" sz="2000" b="1" dirty="0">
                <a:solidFill>
                  <a:schemeClr val="bg1"/>
                </a:solidFill>
                <a:latin typeface="+mn-ea"/>
              </a:endParaRPr>
            </a:p>
          </p:txBody>
        </p:sp>
        <p:sp>
          <p:nvSpPr>
            <p:cNvPr id="10" name="正方形/長方形 9">
              <a:extLst>
                <a:ext uri="{FF2B5EF4-FFF2-40B4-BE49-F238E27FC236}">
                  <a16:creationId xmlns:a16="http://schemas.microsoft.com/office/drawing/2014/main" id="{A613D9FF-8B91-4B61-A362-F716989151B2}"/>
                </a:ext>
              </a:extLst>
            </p:cNvPr>
            <p:cNvSpPr/>
            <p:nvPr/>
          </p:nvSpPr>
          <p:spPr>
            <a:xfrm>
              <a:off x="4567134" y="3565408"/>
              <a:ext cx="1981633" cy="400110"/>
            </a:xfrm>
            <a:prstGeom prst="rect">
              <a:avLst/>
            </a:prstGeom>
            <a:noFill/>
            <a:ln w="19050" algn="ctr">
              <a:noFill/>
              <a:prstDash val="dash"/>
              <a:round/>
              <a:headEnd/>
              <a:tailEn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altLang="ja-JP" sz="2000" b="1" spc="150" dirty="0">
                  <a:solidFill>
                    <a:schemeClr val="bg1"/>
                  </a:solidFill>
                  <a:latin typeface="+mn-ea"/>
                </a:rPr>
                <a:t>XGBoost</a:t>
              </a:r>
              <a:endParaRPr lang="ja-JP" altLang="en-US" sz="2000" b="1" spc="150" dirty="0">
                <a:solidFill>
                  <a:schemeClr val="bg1"/>
                </a:solidFill>
                <a:latin typeface="+mn-ea"/>
              </a:endParaRPr>
            </a:p>
          </p:txBody>
        </p:sp>
      </p:grpSp>
      <p:sp>
        <p:nvSpPr>
          <p:cNvPr id="11" name="テキスト ボックス 10">
            <a:extLst>
              <a:ext uri="{FF2B5EF4-FFF2-40B4-BE49-F238E27FC236}">
                <a16:creationId xmlns:a16="http://schemas.microsoft.com/office/drawing/2014/main" id="{FE8FE6BE-A723-453A-8485-927197D3D269}"/>
              </a:ext>
            </a:extLst>
          </p:cNvPr>
          <p:cNvSpPr txBox="1"/>
          <p:nvPr/>
        </p:nvSpPr>
        <p:spPr>
          <a:xfrm>
            <a:off x="757353" y="851203"/>
            <a:ext cx="10658473" cy="1034129"/>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20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pPr algn="l">
              <a:lnSpc>
                <a:spcPct val="130000"/>
              </a:lnSpc>
            </a:pPr>
            <a:r>
              <a:rPr lang="ja-JP" altLang="en-US" sz="1600" dirty="0"/>
              <a:t>　勾配ブースティング木のモデルは、</a:t>
            </a:r>
            <a:r>
              <a:rPr lang="en-US" altLang="ja-JP" sz="1600" dirty="0"/>
              <a:t>scikit-learn</a:t>
            </a:r>
            <a:r>
              <a:rPr lang="ja-JP" altLang="en-US" sz="1600" dirty="0"/>
              <a:t>にもありますが、以下の二つのライブラリが精度・速度・</a:t>
            </a:r>
            <a:r>
              <a:rPr lang="en-US" altLang="ja-JP" sz="1600" dirty="0"/>
              <a:t>GPU</a:t>
            </a:r>
            <a:r>
              <a:rPr lang="ja-JP" altLang="en-US" sz="1600" dirty="0"/>
              <a:t>使用の可否により、よく利用されます。</a:t>
            </a:r>
            <a:endParaRPr lang="en-US" altLang="ja-JP" sz="1600" dirty="0"/>
          </a:p>
          <a:p>
            <a:pPr algn="l">
              <a:lnSpc>
                <a:spcPct val="130000"/>
              </a:lnSpc>
            </a:pPr>
            <a:r>
              <a:rPr lang="ja-JP" altLang="en-US" sz="1600" dirty="0"/>
              <a:t>　本コースでは</a:t>
            </a:r>
            <a:r>
              <a:rPr lang="en-US" altLang="ja-JP" sz="1600" dirty="0"/>
              <a:t>LightGBM</a:t>
            </a:r>
            <a:r>
              <a:rPr lang="ja-JP" altLang="en-US" sz="1600" dirty="0"/>
              <a:t>を用います。</a:t>
            </a:r>
            <a:endParaRPr lang="en-US" altLang="ja-JP" sz="1600" dirty="0"/>
          </a:p>
        </p:txBody>
      </p:sp>
      <p:sp>
        <p:nvSpPr>
          <p:cNvPr id="12" name="テキスト ボックス 11">
            <a:extLst>
              <a:ext uri="{FF2B5EF4-FFF2-40B4-BE49-F238E27FC236}">
                <a16:creationId xmlns:a16="http://schemas.microsoft.com/office/drawing/2014/main" id="{5B0B40D1-1875-4F6C-8D8C-9E44B8C5D2B1}"/>
              </a:ext>
            </a:extLst>
          </p:cNvPr>
          <p:cNvSpPr txBox="1"/>
          <p:nvPr/>
        </p:nvSpPr>
        <p:spPr>
          <a:xfrm>
            <a:off x="731838" y="5626613"/>
            <a:ext cx="10658476" cy="393954"/>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20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pPr algn="l">
              <a:lnSpc>
                <a:spcPct val="130000"/>
              </a:lnSpc>
            </a:pPr>
            <a:r>
              <a:rPr lang="en-US" altLang="ja-JP" sz="1600" dirty="0"/>
              <a:t>※ </a:t>
            </a:r>
            <a:r>
              <a:rPr lang="ja-JP" altLang="en-US" sz="1600" dirty="0"/>
              <a:t>その他</a:t>
            </a:r>
            <a:r>
              <a:rPr lang="en-US" altLang="ja-JP" sz="1600" dirty="0"/>
              <a:t>CatBoost</a:t>
            </a:r>
            <a:r>
              <a:rPr lang="ja-JP" altLang="en-US" sz="1600" dirty="0"/>
              <a:t>というライブラリもよく比較されます。</a:t>
            </a:r>
          </a:p>
        </p:txBody>
      </p:sp>
      <p:sp>
        <p:nvSpPr>
          <p:cNvPr id="13" name="四角形: 角を丸くする 12">
            <a:extLst>
              <a:ext uri="{FF2B5EF4-FFF2-40B4-BE49-F238E27FC236}">
                <a16:creationId xmlns:a16="http://schemas.microsoft.com/office/drawing/2014/main" id="{7B0CE875-56B7-40F9-A33D-4A92D676168C}"/>
              </a:ext>
            </a:extLst>
          </p:cNvPr>
          <p:cNvSpPr/>
          <p:nvPr/>
        </p:nvSpPr>
        <p:spPr bwMode="auto">
          <a:xfrm>
            <a:off x="766763" y="4000508"/>
            <a:ext cx="10658475" cy="1469229"/>
          </a:xfrm>
          <a:prstGeom prst="roundRect">
            <a:avLst>
              <a:gd name="adj" fmla="val 5515"/>
            </a:avLst>
          </a:prstGeom>
          <a:solidFill>
            <a:srgbClr val="EBFCFF"/>
          </a:solidFill>
          <a:ln w="19050" algn="ctr">
            <a:solidFill>
              <a:srgbClr val="00879E"/>
            </a:solidFill>
            <a:prstDash val="solid"/>
            <a:round/>
            <a:headEnd/>
            <a:tailEnd/>
          </a:ln>
          <a:effectLst/>
        </p:spPr>
        <p:txBody>
          <a:bodyPr wrap="none" tIns="252000" rtlCol="0" anchor="ctr"/>
          <a:lstStyle/>
          <a:p>
            <a:pPr algn="ctr"/>
            <a:endParaRPr kumimoji="1" lang="ja-JP" altLang="en-US" sz="1600" b="1" spc="600" dirty="0">
              <a:solidFill>
                <a:schemeClr val="tx1">
                  <a:lumMod val="75000"/>
                  <a:lumOff val="25000"/>
                </a:schemeClr>
              </a:solidFill>
              <a:latin typeface="+mn-ea"/>
            </a:endParaRPr>
          </a:p>
        </p:txBody>
      </p:sp>
      <p:grpSp>
        <p:nvGrpSpPr>
          <p:cNvPr id="14" name="グループ化 13">
            <a:extLst>
              <a:ext uri="{FF2B5EF4-FFF2-40B4-BE49-F238E27FC236}">
                <a16:creationId xmlns:a16="http://schemas.microsoft.com/office/drawing/2014/main" id="{BBA704C9-ED4A-4527-90E6-40336D8EC372}"/>
              </a:ext>
            </a:extLst>
          </p:cNvPr>
          <p:cNvGrpSpPr/>
          <p:nvPr/>
        </p:nvGrpSpPr>
        <p:grpSpPr>
          <a:xfrm>
            <a:off x="2683248" y="3817618"/>
            <a:ext cx="6825504" cy="426124"/>
            <a:chOff x="2154608" y="3539394"/>
            <a:chExt cx="6825505" cy="426124"/>
          </a:xfrm>
        </p:grpSpPr>
        <p:sp>
          <p:nvSpPr>
            <p:cNvPr id="15" name="四角形: 角を丸くする 14">
              <a:extLst>
                <a:ext uri="{FF2B5EF4-FFF2-40B4-BE49-F238E27FC236}">
                  <a16:creationId xmlns:a16="http://schemas.microsoft.com/office/drawing/2014/main" id="{BD4998A3-E9C5-4F59-8B51-DE78BB1639FC}"/>
                </a:ext>
              </a:extLst>
            </p:cNvPr>
            <p:cNvSpPr/>
            <p:nvPr/>
          </p:nvSpPr>
          <p:spPr bwMode="auto">
            <a:xfrm>
              <a:off x="2154608" y="3539394"/>
              <a:ext cx="6825505" cy="394229"/>
            </a:xfrm>
            <a:prstGeom prst="roundRect">
              <a:avLst>
                <a:gd name="adj" fmla="val 50000"/>
              </a:avLst>
            </a:prstGeom>
            <a:solidFill>
              <a:srgbClr val="00879E"/>
            </a:solidFill>
            <a:ln w="19050" algn="ctr">
              <a:noFill/>
              <a:prstDash val="dash"/>
              <a:round/>
              <a:headEnd/>
              <a:tailEnd/>
            </a:ln>
            <a:effectLst/>
          </p:spPr>
          <p:txBody>
            <a:bodyPr wrap="none" rtlCol="0" anchor="ctr"/>
            <a:lstStyle/>
            <a:p>
              <a:pPr algn="ctr"/>
              <a:endParaRPr kumimoji="1" lang="ja-JP" altLang="en-US" sz="2000" b="1" dirty="0">
                <a:solidFill>
                  <a:schemeClr val="bg1"/>
                </a:solidFill>
                <a:latin typeface="+mn-ea"/>
              </a:endParaRPr>
            </a:p>
          </p:txBody>
        </p:sp>
        <p:sp>
          <p:nvSpPr>
            <p:cNvPr id="16" name="正方形/長方形 15">
              <a:extLst>
                <a:ext uri="{FF2B5EF4-FFF2-40B4-BE49-F238E27FC236}">
                  <a16:creationId xmlns:a16="http://schemas.microsoft.com/office/drawing/2014/main" id="{45DE30A4-E607-4E82-8A52-404A6BD51C61}"/>
                </a:ext>
              </a:extLst>
            </p:cNvPr>
            <p:cNvSpPr/>
            <p:nvPr/>
          </p:nvSpPr>
          <p:spPr>
            <a:xfrm>
              <a:off x="4567134" y="3565408"/>
              <a:ext cx="1981633" cy="400110"/>
            </a:xfrm>
            <a:prstGeom prst="rect">
              <a:avLst/>
            </a:prstGeom>
            <a:noFill/>
            <a:ln w="19050" algn="ctr">
              <a:noFill/>
              <a:prstDash val="dash"/>
              <a:round/>
              <a:headEnd/>
              <a:tailEn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altLang="ja-JP" sz="2000" b="1" spc="150" dirty="0">
                  <a:solidFill>
                    <a:schemeClr val="bg1"/>
                  </a:solidFill>
                  <a:latin typeface="+mn-ea"/>
                </a:rPr>
                <a:t>LightGBM</a:t>
              </a:r>
              <a:endParaRPr lang="ja-JP" altLang="en-US" sz="2000" b="1" spc="150" dirty="0">
                <a:solidFill>
                  <a:schemeClr val="bg1"/>
                </a:solidFill>
                <a:latin typeface="+mn-ea"/>
              </a:endParaRPr>
            </a:p>
          </p:txBody>
        </p:sp>
      </p:grpSp>
      <p:sp>
        <p:nvSpPr>
          <p:cNvPr id="21" name="テキスト ボックス 20">
            <a:extLst>
              <a:ext uri="{FF2B5EF4-FFF2-40B4-BE49-F238E27FC236}">
                <a16:creationId xmlns:a16="http://schemas.microsoft.com/office/drawing/2014/main" id="{06D6E9E6-47E0-4D94-982B-0DCD014E4730}"/>
              </a:ext>
            </a:extLst>
          </p:cNvPr>
          <p:cNvSpPr txBox="1"/>
          <p:nvPr/>
        </p:nvSpPr>
        <p:spPr>
          <a:xfrm>
            <a:off x="1262185" y="2366598"/>
            <a:ext cx="10163053" cy="830997"/>
          </a:xfrm>
          <a:prstGeom prst="rect">
            <a:avLst/>
          </a:prstGeom>
          <a:noFill/>
        </p:spPr>
        <p:txBody>
          <a:bodyPr wrap="square" rtlCol="0">
            <a:spAutoFit/>
          </a:bodyPr>
          <a:lstStyle/>
          <a:p>
            <a:pPr marL="342900" indent="-342900" algn="just">
              <a:buFont typeface="Arial" panose="020B0604020202020204" pitchFamily="34" charset="0"/>
              <a:buChar char="•"/>
            </a:pPr>
            <a:r>
              <a:rPr kumimoji="1" lang="en-US" altLang="ja-JP" sz="1600" b="1" dirty="0">
                <a:solidFill>
                  <a:schemeClr val="tx1">
                    <a:lumMod val="75000"/>
                    <a:lumOff val="25000"/>
                  </a:schemeClr>
                </a:solidFill>
                <a:latin typeface="+mn-ea"/>
              </a:rPr>
              <a:t>2014</a:t>
            </a:r>
            <a:r>
              <a:rPr kumimoji="1" lang="ja-JP" altLang="en-US" sz="1600" b="1" dirty="0">
                <a:solidFill>
                  <a:schemeClr val="tx1">
                    <a:lumMod val="75000"/>
                    <a:lumOff val="25000"/>
                  </a:schemeClr>
                </a:solidFill>
                <a:latin typeface="+mn-ea"/>
              </a:rPr>
              <a:t>年公開。</a:t>
            </a:r>
            <a:r>
              <a:rPr kumimoji="1" lang="en-US" altLang="ja-JP" sz="1600" b="1" dirty="0">
                <a:solidFill>
                  <a:schemeClr val="tx1">
                    <a:lumMod val="75000"/>
                    <a:lumOff val="25000"/>
                  </a:schemeClr>
                </a:solidFill>
                <a:latin typeface="+mn-ea"/>
              </a:rPr>
              <a:t>The XGBoost Contributors</a:t>
            </a:r>
            <a:r>
              <a:rPr kumimoji="1" lang="ja-JP" altLang="en-US" sz="1600" b="1" dirty="0">
                <a:solidFill>
                  <a:schemeClr val="tx1">
                    <a:lumMod val="75000"/>
                    <a:lumOff val="25000"/>
                  </a:schemeClr>
                </a:solidFill>
                <a:latin typeface="+mn-ea"/>
              </a:rPr>
              <a:t>が開発。勾配ブースティング木の人気の火付け役。</a:t>
            </a:r>
            <a:endParaRPr kumimoji="1" lang="en-US" altLang="ja-JP" sz="1600" b="1" dirty="0">
              <a:solidFill>
                <a:schemeClr val="tx1">
                  <a:lumMod val="75000"/>
                  <a:lumOff val="25000"/>
                </a:schemeClr>
              </a:solidFill>
              <a:latin typeface="+mn-ea"/>
            </a:endParaRPr>
          </a:p>
          <a:p>
            <a:pPr marL="342900" indent="-342900" algn="just">
              <a:buFont typeface="Arial" panose="020B0604020202020204" pitchFamily="34" charset="0"/>
              <a:buChar char="•"/>
            </a:pPr>
            <a:r>
              <a:rPr kumimoji="1" lang="ja-JP" altLang="en-US" sz="1600" b="1" dirty="0">
                <a:solidFill>
                  <a:schemeClr val="tx1">
                    <a:lumMod val="75000"/>
                    <a:lumOff val="25000"/>
                  </a:schemeClr>
                </a:solidFill>
                <a:latin typeface="+mn-ea"/>
              </a:rPr>
              <a:t>精度の高さと使い勝手の良さから分析コンペで大きな注目を集めた。</a:t>
            </a:r>
            <a:endParaRPr kumimoji="1" lang="en-US" altLang="ja-JP" sz="1600" b="1" dirty="0">
              <a:solidFill>
                <a:schemeClr val="tx1">
                  <a:lumMod val="75000"/>
                  <a:lumOff val="25000"/>
                </a:schemeClr>
              </a:solidFill>
              <a:latin typeface="+mn-ea"/>
            </a:endParaRPr>
          </a:p>
          <a:p>
            <a:pPr marL="342900" indent="-342900" algn="just">
              <a:buFont typeface="Arial" panose="020B0604020202020204" pitchFamily="34" charset="0"/>
              <a:buChar char="•"/>
            </a:pPr>
            <a:r>
              <a:rPr kumimoji="1" lang="ja-JP" altLang="en-US" sz="1600" b="1" dirty="0">
                <a:solidFill>
                  <a:schemeClr val="tx1">
                    <a:lumMod val="75000"/>
                    <a:lumOff val="25000"/>
                  </a:schemeClr>
                </a:solidFill>
                <a:latin typeface="+mn-ea"/>
              </a:rPr>
              <a:t>勾配ブースティング木の中では最もコミュニティが充実しており、情報が多い。</a:t>
            </a:r>
          </a:p>
        </p:txBody>
      </p:sp>
      <p:sp>
        <p:nvSpPr>
          <p:cNvPr id="22" name="テキスト ボックス 21">
            <a:extLst>
              <a:ext uri="{FF2B5EF4-FFF2-40B4-BE49-F238E27FC236}">
                <a16:creationId xmlns:a16="http://schemas.microsoft.com/office/drawing/2014/main" id="{B09F6317-80D9-4A90-AAAA-F002AD7D54C4}"/>
              </a:ext>
            </a:extLst>
          </p:cNvPr>
          <p:cNvSpPr txBox="1"/>
          <p:nvPr/>
        </p:nvSpPr>
        <p:spPr>
          <a:xfrm>
            <a:off x="1262185" y="4222208"/>
            <a:ext cx="10163053" cy="1077218"/>
          </a:xfrm>
          <a:prstGeom prst="rect">
            <a:avLst/>
          </a:prstGeom>
          <a:noFill/>
        </p:spPr>
        <p:txBody>
          <a:bodyPr wrap="square" rtlCol="0">
            <a:spAutoFit/>
          </a:bodyPr>
          <a:lstStyle/>
          <a:p>
            <a:pPr marL="342900" indent="-342900">
              <a:buFont typeface="Arial" panose="020B0604020202020204" pitchFamily="34" charset="0"/>
              <a:buChar char="•"/>
            </a:pPr>
            <a:r>
              <a:rPr kumimoji="1" lang="en-US" altLang="ja-JP" sz="1600" b="1" dirty="0">
                <a:solidFill>
                  <a:schemeClr val="tx1">
                    <a:lumMod val="75000"/>
                    <a:lumOff val="25000"/>
                  </a:schemeClr>
                </a:solidFill>
                <a:latin typeface="+mn-ea"/>
              </a:rPr>
              <a:t>2016</a:t>
            </a:r>
            <a:r>
              <a:rPr kumimoji="1" lang="ja-JP" altLang="en-US" sz="1600" b="1" dirty="0">
                <a:solidFill>
                  <a:schemeClr val="tx1">
                    <a:lumMod val="75000"/>
                    <a:lumOff val="25000"/>
                  </a:schemeClr>
                </a:solidFill>
                <a:latin typeface="+mn-ea"/>
              </a:rPr>
              <a:t>年公開。</a:t>
            </a:r>
            <a:r>
              <a:rPr kumimoji="1" lang="en-US" altLang="ja-JP" sz="1600" b="1" dirty="0">
                <a:solidFill>
                  <a:schemeClr val="tx1">
                    <a:lumMod val="75000"/>
                    <a:lumOff val="25000"/>
                  </a:schemeClr>
                </a:solidFill>
                <a:latin typeface="+mn-ea"/>
              </a:rPr>
              <a:t>Microsoft</a:t>
            </a:r>
            <a:r>
              <a:rPr kumimoji="1" lang="ja-JP" altLang="en-US" sz="1600" b="1" dirty="0">
                <a:solidFill>
                  <a:schemeClr val="tx1">
                    <a:lumMod val="75000"/>
                    <a:lumOff val="25000"/>
                  </a:schemeClr>
                </a:solidFill>
                <a:latin typeface="+mn-ea"/>
              </a:rPr>
              <a:t>が開発。</a:t>
            </a:r>
            <a:endParaRPr kumimoji="1" lang="en-US" altLang="ja-JP" sz="1600" b="1" dirty="0">
              <a:solidFill>
                <a:schemeClr val="tx1">
                  <a:lumMod val="75000"/>
                  <a:lumOff val="25000"/>
                </a:schemeClr>
              </a:solidFill>
              <a:latin typeface="+mn-ea"/>
            </a:endParaRPr>
          </a:p>
          <a:p>
            <a:pPr marL="342900" indent="-342900">
              <a:buFont typeface="Arial" panose="020B0604020202020204" pitchFamily="34" charset="0"/>
              <a:buChar char="•"/>
            </a:pPr>
            <a:r>
              <a:rPr kumimoji="1" lang="en-US" altLang="ja-JP" sz="1600" b="1" dirty="0">
                <a:solidFill>
                  <a:schemeClr val="tx1">
                    <a:lumMod val="75000"/>
                    <a:lumOff val="25000"/>
                  </a:schemeClr>
                </a:solidFill>
                <a:latin typeface="+mn-ea"/>
              </a:rPr>
              <a:t>XGBoost</a:t>
            </a:r>
            <a:r>
              <a:rPr kumimoji="1" lang="ja-JP" altLang="en-US" sz="1600" b="1" dirty="0">
                <a:solidFill>
                  <a:schemeClr val="tx1">
                    <a:lumMod val="75000"/>
                    <a:lumOff val="25000"/>
                  </a:schemeClr>
                </a:solidFill>
                <a:latin typeface="+mn-ea"/>
              </a:rPr>
              <a:t>の影響を受けて開発されており、アルゴリズムは</a:t>
            </a:r>
            <a:r>
              <a:rPr kumimoji="1" lang="en-US" altLang="ja-JP" sz="1600" b="1" dirty="0">
                <a:solidFill>
                  <a:schemeClr val="tx1">
                    <a:lumMod val="75000"/>
                    <a:lumOff val="25000"/>
                  </a:schemeClr>
                </a:solidFill>
                <a:latin typeface="+mn-ea"/>
              </a:rPr>
              <a:t>XGBoost</a:t>
            </a:r>
            <a:r>
              <a:rPr kumimoji="1" lang="ja-JP" altLang="en-US" sz="1600" b="1" dirty="0">
                <a:solidFill>
                  <a:schemeClr val="tx1">
                    <a:lumMod val="75000"/>
                    <a:lumOff val="25000"/>
                  </a:schemeClr>
                </a:solidFill>
                <a:latin typeface="+mn-ea"/>
              </a:rPr>
              <a:t>に近いが改良が加えられている。</a:t>
            </a:r>
            <a:endParaRPr kumimoji="1" lang="en-US" altLang="ja-JP" sz="1600" b="1" dirty="0">
              <a:solidFill>
                <a:schemeClr val="tx1">
                  <a:lumMod val="75000"/>
                  <a:lumOff val="25000"/>
                </a:schemeClr>
              </a:solidFill>
              <a:latin typeface="+mn-ea"/>
            </a:endParaRPr>
          </a:p>
          <a:p>
            <a:pPr marL="342900" indent="-342900">
              <a:buFont typeface="Arial" panose="020B0604020202020204" pitchFamily="34" charset="0"/>
              <a:buChar char="•"/>
            </a:pPr>
            <a:r>
              <a:rPr kumimoji="1" lang="en-US" altLang="ja-JP" sz="1600" b="1" dirty="0">
                <a:solidFill>
                  <a:schemeClr val="tx1">
                    <a:lumMod val="75000"/>
                    <a:lumOff val="25000"/>
                  </a:schemeClr>
                </a:solidFill>
                <a:latin typeface="+mn-ea"/>
              </a:rPr>
              <a:t>Light</a:t>
            </a:r>
            <a:r>
              <a:rPr kumimoji="1" lang="ja-JP" altLang="en-US" sz="1600" b="1" dirty="0">
                <a:solidFill>
                  <a:schemeClr val="tx1">
                    <a:lumMod val="75000"/>
                    <a:lumOff val="25000"/>
                  </a:schemeClr>
                </a:solidFill>
                <a:latin typeface="+mn-ea"/>
              </a:rPr>
              <a:t>と名前が付く通り高速に動作することが特徴で、現在は</a:t>
            </a:r>
            <a:r>
              <a:rPr kumimoji="1" lang="en-US" altLang="ja-JP" sz="1600" b="1" dirty="0">
                <a:solidFill>
                  <a:schemeClr val="tx1">
                    <a:lumMod val="75000"/>
                    <a:lumOff val="25000"/>
                  </a:schemeClr>
                </a:solidFill>
                <a:latin typeface="+mn-ea"/>
              </a:rPr>
              <a:t>XGBoost</a:t>
            </a:r>
            <a:r>
              <a:rPr kumimoji="1" lang="ja-JP" altLang="en-US" sz="1600" b="1" dirty="0">
                <a:solidFill>
                  <a:schemeClr val="tx1">
                    <a:lumMod val="75000"/>
                    <a:lumOff val="25000"/>
                  </a:schemeClr>
                </a:solidFill>
                <a:latin typeface="+mn-ea"/>
              </a:rPr>
              <a:t>より人気の傾向がある。</a:t>
            </a:r>
            <a:endParaRPr kumimoji="1" lang="en-US" altLang="ja-JP" sz="1600" b="1" dirty="0">
              <a:solidFill>
                <a:schemeClr val="tx1">
                  <a:lumMod val="75000"/>
                  <a:lumOff val="25000"/>
                </a:schemeClr>
              </a:solidFill>
              <a:latin typeface="+mn-ea"/>
            </a:endParaRPr>
          </a:p>
          <a:p>
            <a:pPr marL="342900" indent="-342900">
              <a:buFont typeface="Arial" panose="020B0604020202020204" pitchFamily="34" charset="0"/>
              <a:buChar char="•"/>
            </a:pPr>
            <a:r>
              <a:rPr kumimoji="1" lang="ja-JP" altLang="en-US" sz="1600" b="1" dirty="0">
                <a:solidFill>
                  <a:schemeClr val="tx1">
                    <a:lumMod val="75000"/>
                    <a:lumOff val="25000"/>
                  </a:schemeClr>
                </a:solidFill>
                <a:latin typeface="+mn-ea"/>
              </a:rPr>
              <a:t>精度は</a:t>
            </a:r>
            <a:r>
              <a:rPr kumimoji="1" lang="en-US" altLang="ja-JP" sz="1600" b="1" dirty="0">
                <a:solidFill>
                  <a:schemeClr val="tx1">
                    <a:lumMod val="75000"/>
                    <a:lumOff val="25000"/>
                  </a:schemeClr>
                </a:solidFill>
                <a:latin typeface="+mn-ea"/>
              </a:rPr>
              <a:t>XGBoost</a:t>
            </a:r>
            <a:r>
              <a:rPr kumimoji="1" lang="ja-JP" altLang="en-US" sz="1600" b="1" dirty="0">
                <a:solidFill>
                  <a:schemeClr val="tx1">
                    <a:lumMod val="75000"/>
                    <a:lumOff val="25000"/>
                  </a:schemeClr>
                </a:solidFill>
                <a:latin typeface="+mn-ea"/>
              </a:rPr>
              <a:t>とあまり変わらないという見解が多い。</a:t>
            </a:r>
          </a:p>
        </p:txBody>
      </p:sp>
    </p:spTree>
    <p:extLst>
      <p:ext uri="{BB962C8B-B14F-4D97-AF65-F5344CB8AC3E}">
        <p14:creationId xmlns:p14="http://schemas.microsoft.com/office/powerpoint/2010/main" val="2209670747"/>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四角形: 角を丸くする 5">
            <a:extLst>
              <a:ext uri="{FF2B5EF4-FFF2-40B4-BE49-F238E27FC236}">
                <a16:creationId xmlns:a16="http://schemas.microsoft.com/office/drawing/2014/main" id="{915DD971-A22B-40E4-9124-F6E32E9C99DA}"/>
              </a:ext>
            </a:extLst>
          </p:cNvPr>
          <p:cNvSpPr/>
          <p:nvPr/>
        </p:nvSpPr>
        <p:spPr bwMode="auto">
          <a:xfrm>
            <a:off x="746465" y="941642"/>
            <a:ext cx="10678772" cy="477017"/>
          </a:xfrm>
          <a:prstGeom prst="roundRect">
            <a:avLst>
              <a:gd name="adj" fmla="val 7423"/>
            </a:avLst>
          </a:prstGeom>
          <a:solidFill>
            <a:srgbClr val="FEEDE6"/>
          </a:solidFill>
          <a:ln w="19050" algn="ctr">
            <a:noFill/>
            <a:prstDash val="dash"/>
            <a:round/>
            <a:headEnd/>
            <a:tailEnd/>
          </a:ln>
          <a:effectLst/>
        </p:spPr>
        <p:txBody>
          <a:bodyPr wrap="none" lIns="180000" bIns="0" rtlCol="0" anchor="ctr"/>
          <a:lstStyle/>
          <a:p>
            <a:pPr marL="285750" indent="-285750">
              <a:buFont typeface="Wingdings" panose="05000000000000000000" pitchFamily="2" charset="2"/>
              <a:buChar char="n"/>
            </a:pPr>
            <a:r>
              <a:rPr kumimoji="1" lang="ja-JP" altLang="en-US" sz="2000" b="1" dirty="0">
                <a:solidFill>
                  <a:srgbClr val="F36C37"/>
                </a:solidFill>
                <a:latin typeface="+mj-ea"/>
                <a:ea typeface="+mj-ea"/>
              </a:rPr>
              <a:t>勾配ブースティング木を実装する</a:t>
            </a:r>
          </a:p>
        </p:txBody>
      </p:sp>
      <p:sp>
        <p:nvSpPr>
          <p:cNvPr id="7" name="テキスト ボックス 6">
            <a:extLst>
              <a:ext uri="{FF2B5EF4-FFF2-40B4-BE49-F238E27FC236}">
                <a16:creationId xmlns:a16="http://schemas.microsoft.com/office/drawing/2014/main" id="{2F1127E5-9282-4A02-8889-BA620D0A3CE0}"/>
              </a:ext>
            </a:extLst>
          </p:cNvPr>
          <p:cNvSpPr txBox="1"/>
          <p:nvPr/>
        </p:nvSpPr>
        <p:spPr>
          <a:xfrm>
            <a:off x="1038991" y="1543061"/>
            <a:ext cx="10386245" cy="1103939"/>
          </a:xfrm>
          <a:prstGeom prst="rect">
            <a:avLst/>
          </a:prstGeom>
        </p:spPr>
        <p:txBody>
          <a:bodyPr vert="horz" wrap="none" lIns="91440" tIns="45720" rIns="91440" bIns="45720" rtlCol="0">
            <a:noAutofit/>
          </a:bodyPr>
          <a:lstStyle>
            <a:defPPr>
              <a:defRPr lang="en-US"/>
            </a:defPPr>
            <a:lvl1pPr marL="357188" marR="0" indent="-357188" defTabSz="914400" fontAlgn="base">
              <a:lnSpc>
                <a:spcPct val="100000"/>
              </a:lnSpc>
              <a:spcBef>
                <a:spcPts val="0"/>
              </a:spcBef>
              <a:spcAft>
                <a:spcPts val="600"/>
              </a:spcAft>
              <a:buClr>
                <a:schemeClr val="tx1">
                  <a:lumMod val="75000"/>
                  <a:lumOff val="25000"/>
                </a:schemeClr>
              </a:buClr>
              <a:buSzTx/>
              <a:buFont typeface="Wingdings" panose="05000000000000000000" pitchFamily="2" charset="2"/>
              <a:buChar char="n"/>
              <a:tabLst/>
              <a:defRPr kumimoji="1" sz="2000" b="1" baseline="0">
                <a:solidFill>
                  <a:schemeClr val="tx1">
                    <a:lumMod val="75000"/>
                    <a:lumOff val="25000"/>
                  </a:schemeClr>
                </a:solidFill>
                <a:latin typeface="メイリオ" panose="020B0604030504040204" pitchFamily="50" charset="-128"/>
                <a:ea typeface="メイリオ" panose="020B0604030504040204" pitchFamily="50" charset="-128"/>
              </a:defRPr>
            </a:lvl1pPr>
            <a:lvl2pPr marL="742950" marR="0" indent="-285750" defTabSz="914400" fontAlgn="base">
              <a:lnSpc>
                <a:spcPct val="100000"/>
              </a:lnSpc>
              <a:spcBef>
                <a:spcPct val="20000"/>
              </a:spcBef>
              <a:spcAft>
                <a:spcPct val="0"/>
              </a:spcAft>
              <a:buClr>
                <a:schemeClr val="tx1"/>
              </a:buClr>
              <a:buSzTx/>
              <a:buFont typeface="Wingdings" panose="05000000000000000000" pitchFamily="2" charset="2"/>
              <a:buChar char="l"/>
              <a:tabLst/>
              <a:defRPr kumimoji="1" sz="2800" baseline="0">
                <a:solidFill>
                  <a:schemeClr val="tx1">
                    <a:lumMod val="75000"/>
                    <a:lumOff val="25000"/>
                  </a:schemeClr>
                </a:solidFill>
                <a:latin typeface="メイリオ" panose="020B0604030504040204" pitchFamily="50" charset="-128"/>
                <a:ea typeface="メイリオ" panose="020B0604030504040204" pitchFamily="50" charset="-128"/>
              </a:defRPr>
            </a:lvl2pPr>
            <a:lvl3pPr marL="1143000" marR="0" indent="-22860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3pPr>
            <a:lvl4pPr marL="1714500" marR="0" indent="-34290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4pPr>
            <a:lvl5pPr marL="2114550" marR="0" indent="-28575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5pPr>
            <a:lvl6pPr marL="2514600" indent="-228600" defTabSz="914400">
              <a:lnSpc>
                <a:spcPct val="90000"/>
              </a:lnSpc>
              <a:spcBef>
                <a:spcPts val="500"/>
              </a:spcBef>
              <a:buFont typeface="Arial" panose="020B0604020202020204" pitchFamily="34" charset="0"/>
              <a:buChar char="•"/>
              <a:defRPr kumimoji="1"/>
            </a:lvl6pPr>
            <a:lvl7pPr marL="2971800" indent="-228600" defTabSz="914400">
              <a:lnSpc>
                <a:spcPct val="90000"/>
              </a:lnSpc>
              <a:spcBef>
                <a:spcPts val="500"/>
              </a:spcBef>
              <a:buFont typeface="Arial" panose="020B0604020202020204" pitchFamily="34" charset="0"/>
              <a:buChar char="•"/>
              <a:defRPr kumimoji="1"/>
            </a:lvl7pPr>
            <a:lvl8pPr marL="3429000" indent="-228600" defTabSz="914400">
              <a:lnSpc>
                <a:spcPct val="90000"/>
              </a:lnSpc>
              <a:spcBef>
                <a:spcPts val="500"/>
              </a:spcBef>
              <a:buFont typeface="Arial" panose="020B0604020202020204" pitchFamily="34" charset="0"/>
              <a:buChar char="•"/>
              <a:defRPr kumimoji="1"/>
            </a:lvl8pPr>
            <a:lvl9pPr marL="3886200" indent="-228600" defTabSz="914400">
              <a:lnSpc>
                <a:spcPct val="90000"/>
              </a:lnSpc>
              <a:spcBef>
                <a:spcPts val="500"/>
              </a:spcBef>
              <a:buFont typeface="Arial" panose="020B0604020202020204" pitchFamily="34" charset="0"/>
              <a:buChar char="•"/>
              <a:defRPr kumimoji="1"/>
            </a:lvl9pPr>
          </a:lstStyle>
          <a:p>
            <a:pPr>
              <a:buClr>
                <a:srgbClr val="F36C37"/>
              </a:buClr>
              <a:buFont typeface="Wingdings" panose="05000000000000000000" pitchFamily="2" charset="2"/>
              <a:buChar char="l"/>
            </a:pPr>
            <a:r>
              <a:rPr lang="en-US" altLang="ja-JP" sz="1800" dirty="0"/>
              <a:t>LightGBM</a:t>
            </a:r>
            <a:r>
              <a:rPr lang="ja-JP" altLang="en-US" sz="1800" dirty="0"/>
              <a:t>の勾配ブースティング木</a:t>
            </a:r>
          </a:p>
          <a:p>
            <a:pPr lvl="1">
              <a:buClr>
                <a:srgbClr val="F36C37"/>
              </a:buClr>
            </a:pPr>
            <a:r>
              <a:rPr lang="ja-JP" altLang="en-US" sz="1400" b="1" dirty="0"/>
              <a:t>回帰の場合は、</a:t>
            </a:r>
            <a:r>
              <a:rPr lang="en-US" altLang="ja-JP" sz="1400" b="1" dirty="0"/>
              <a:t>lightgbm.LGBMRegressor</a:t>
            </a:r>
            <a:r>
              <a:rPr lang="ja-JP" altLang="en-US" sz="1400" b="1" dirty="0"/>
              <a:t>クラスを使用</a:t>
            </a:r>
            <a:endParaRPr lang="en-US" altLang="ja-JP" sz="1400" b="1" dirty="0"/>
          </a:p>
          <a:p>
            <a:pPr lvl="1">
              <a:buClr>
                <a:srgbClr val="F36C37"/>
              </a:buClr>
            </a:pPr>
            <a:r>
              <a:rPr lang="ja-JP" altLang="en-US" sz="1400" b="1" dirty="0"/>
              <a:t>分類の場合は、</a:t>
            </a:r>
            <a:r>
              <a:rPr lang="en-US" altLang="ja-JP" sz="1400" b="1" dirty="0"/>
              <a:t>lightgbm.LGBMClassifier</a:t>
            </a:r>
            <a:r>
              <a:rPr lang="ja-JP" altLang="en-US" sz="1400" b="1" dirty="0"/>
              <a:t>クラスを使用</a:t>
            </a:r>
            <a:endParaRPr lang="en-US" altLang="ja-JP" sz="1400" b="1" dirty="0"/>
          </a:p>
          <a:p>
            <a:pPr lvl="1">
              <a:buClr>
                <a:srgbClr val="F36C37"/>
              </a:buClr>
            </a:pPr>
            <a:r>
              <a:rPr lang="en-US" altLang="ja-JP" sz="1400" b="1" dirty="0"/>
              <a:t>LightGBM</a:t>
            </a:r>
            <a:r>
              <a:rPr lang="ja-JP" altLang="en-US" sz="1400" b="1" dirty="0"/>
              <a:t>は</a:t>
            </a:r>
            <a:r>
              <a:rPr lang="en-US" altLang="ja-JP" sz="1400" b="1" dirty="0"/>
              <a:t>scikit-learn API</a:t>
            </a:r>
            <a:r>
              <a:rPr lang="ja-JP" altLang="en-US" sz="1400" b="1" dirty="0"/>
              <a:t>があり、</a:t>
            </a:r>
            <a:r>
              <a:rPr lang="en-US" altLang="ja-JP" sz="1400" b="1" dirty="0"/>
              <a:t>scikit-learn</a:t>
            </a:r>
            <a:r>
              <a:rPr lang="ja-JP" altLang="en-US" sz="1400" b="1" dirty="0"/>
              <a:t>のモデルとほぼ同等の学習、評価メソッドが</a:t>
            </a:r>
            <a:br>
              <a:rPr lang="en-US" altLang="ja-JP" sz="1400" b="1" dirty="0"/>
            </a:br>
            <a:r>
              <a:rPr lang="ja-JP" altLang="en-US" sz="1400" b="1" dirty="0"/>
              <a:t>あらかじめ用意されている（ネイティブ</a:t>
            </a:r>
            <a:r>
              <a:rPr lang="en-US" altLang="ja-JP" sz="1400" b="1" dirty="0"/>
              <a:t>API</a:t>
            </a:r>
            <a:r>
              <a:rPr lang="ja-JP" altLang="en-US" sz="1400" b="1" dirty="0"/>
              <a:t>は本コースでは扱いません）</a:t>
            </a:r>
            <a:endParaRPr lang="en-US" altLang="ja-JP" sz="1400" b="1" dirty="0"/>
          </a:p>
          <a:p>
            <a:pPr lvl="1">
              <a:buClr>
                <a:srgbClr val="F36C37"/>
              </a:buClr>
            </a:pPr>
            <a:r>
              <a:rPr lang="ja-JP" altLang="en-US" sz="1400" b="1" dirty="0"/>
              <a:t>決定木と同様に特徴量重要度の確認ができる</a:t>
            </a:r>
            <a:endParaRPr lang="en-US" altLang="ja-JP" sz="1400" b="1" dirty="0"/>
          </a:p>
        </p:txBody>
      </p:sp>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lang="en-US" altLang="ja-JP" dirty="0"/>
              <a:t>5</a:t>
            </a:r>
            <a:r>
              <a:rPr kumimoji="1" lang="en-US" altLang="ja-JP" dirty="0"/>
              <a:t>-2-2.</a:t>
            </a:r>
            <a:r>
              <a:rPr lang="ja-JP" altLang="en-US" dirty="0"/>
              <a:t>勾配ブースティング木</a:t>
            </a:r>
            <a:r>
              <a:rPr kumimoji="1" lang="ja-JP" altLang="en-US" dirty="0"/>
              <a:t>をプログラミングする</a:t>
            </a:r>
          </a:p>
        </p:txBody>
      </p:sp>
      <p:sp>
        <p:nvSpPr>
          <p:cNvPr id="5" name="スライド番号プレースホルダー 4">
            <a:extLst>
              <a:ext uri="{FF2B5EF4-FFF2-40B4-BE49-F238E27FC236}">
                <a16:creationId xmlns:a16="http://schemas.microsoft.com/office/drawing/2014/main" id="{C905B90A-465B-402F-BC68-6932C2B00E04}"/>
              </a:ext>
            </a:extLst>
          </p:cNvPr>
          <p:cNvSpPr>
            <a:spLocks noGrp="1"/>
          </p:cNvSpPr>
          <p:nvPr>
            <p:ph type="sldNum" sz="quarter" idx="10"/>
          </p:nvPr>
        </p:nvSpPr>
        <p:spPr/>
        <p:txBody>
          <a:bodyPr/>
          <a:lstStyle/>
          <a:p>
            <a:fld id="{5D750650-B10A-47BF-93C2-E1678438B37A}" type="slidenum">
              <a:rPr kumimoji="1" lang="ja-JP" altLang="en-US" smtClean="0"/>
              <a:pPr/>
              <a:t>273</a:t>
            </a:fld>
            <a:endParaRPr kumimoji="1" lang="ja-JP" altLang="en-US"/>
          </a:p>
        </p:txBody>
      </p:sp>
      <p:sp>
        <p:nvSpPr>
          <p:cNvPr id="12" name="正方形/長方形 11">
            <a:extLst>
              <a:ext uri="{FF2B5EF4-FFF2-40B4-BE49-F238E27FC236}">
                <a16:creationId xmlns:a16="http://schemas.microsoft.com/office/drawing/2014/main" id="{62062C14-5D7C-4D79-8CF4-E782502C7964}"/>
              </a:ext>
            </a:extLst>
          </p:cNvPr>
          <p:cNvSpPr/>
          <p:nvPr/>
        </p:nvSpPr>
        <p:spPr bwMode="auto">
          <a:xfrm>
            <a:off x="766763" y="3288323"/>
            <a:ext cx="10658473" cy="3112459"/>
          </a:xfrm>
          <a:prstGeom prst="rect">
            <a:avLst/>
          </a:prstGeom>
          <a:solidFill>
            <a:srgbClr val="ECECEC"/>
          </a:solidFill>
          <a:ln w="12700">
            <a:noFill/>
          </a:ln>
          <a:effectLst/>
        </p:spPr>
        <p:style>
          <a:lnRef idx="1">
            <a:schemeClr val="accent1"/>
          </a:lnRef>
          <a:fillRef idx="2">
            <a:schemeClr val="accent1"/>
          </a:fillRef>
          <a:effectRef idx="1">
            <a:schemeClr val="accent1"/>
          </a:effectRef>
          <a:fontRef idx="minor">
            <a:schemeClr val="dk1"/>
          </a:fontRef>
        </p:style>
        <p:txBody>
          <a:bodyPr vert="horz" wrap="square" lIns="84406" tIns="42203" rIns="84406" bIns="42203" numCol="1" rtlCol="0" anchor="t" anchorCtr="0" compatLnSpc="1">
            <a:prstTxWarp prst="textNoShape">
              <a:avLst/>
            </a:prstTxWarp>
            <a:normAutofit/>
          </a:bodyPr>
          <a:lstStyle/>
          <a:p>
            <a:r>
              <a:rPr lang="en-US" altLang="ja-JP" sz="1400" dirty="0">
                <a:solidFill>
                  <a:srgbClr val="00879E"/>
                </a:solidFill>
                <a:latin typeface="Meiryo UI" panose="020B0604030504040204" pitchFamily="50" charset="-128"/>
                <a:ea typeface="Meiryo UI" panose="020B0604030504040204" pitchFamily="50" charset="-128"/>
              </a:rPr>
              <a:t>#</a:t>
            </a:r>
            <a:r>
              <a:rPr lang="ja-JP" altLang="en-US" sz="1400" dirty="0">
                <a:solidFill>
                  <a:srgbClr val="00879E"/>
                </a:solidFill>
                <a:latin typeface="Meiryo UI" panose="020B0604030504040204" pitchFamily="50" charset="-128"/>
                <a:ea typeface="Meiryo UI" panose="020B0604030504040204" pitchFamily="50" charset="-128"/>
              </a:rPr>
              <a:t> ライブラリをインポート</a:t>
            </a:r>
            <a:endParaRPr lang="en-US" altLang="ja-JP" sz="1400" dirty="0">
              <a:solidFill>
                <a:srgbClr val="00879E"/>
              </a:solidFill>
              <a:latin typeface="Meiryo UI" panose="020B0604030504040204" pitchFamily="50" charset="-128"/>
              <a:ea typeface="Meiryo UI" panose="020B0604030504040204" pitchFamily="50" charset="-128"/>
            </a:endParaRPr>
          </a:p>
          <a:p>
            <a:r>
              <a:rPr lang="en-US" altLang="ja-JP" sz="1400" b="0" dirty="0">
                <a:solidFill>
                  <a:srgbClr val="AF00DB"/>
                </a:solidFill>
                <a:effectLst/>
                <a:latin typeface="+mn-ea"/>
              </a:rPr>
              <a:t>from</a:t>
            </a:r>
            <a:r>
              <a:rPr lang="en-US" altLang="ja-JP" sz="1400" b="0" dirty="0">
                <a:solidFill>
                  <a:srgbClr val="000000"/>
                </a:solidFill>
                <a:effectLst/>
                <a:latin typeface="+mn-ea"/>
              </a:rPr>
              <a:t> lightgbm </a:t>
            </a:r>
            <a:r>
              <a:rPr lang="en-US" altLang="ja-JP" sz="1400" b="0" dirty="0">
                <a:solidFill>
                  <a:srgbClr val="AF00DB"/>
                </a:solidFill>
                <a:effectLst/>
                <a:latin typeface="+mn-ea"/>
              </a:rPr>
              <a:t>import</a:t>
            </a:r>
            <a:r>
              <a:rPr lang="en-US" altLang="ja-JP" sz="1400" b="0" dirty="0">
                <a:solidFill>
                  <a:srgbClr val="000000"/>
                </a:solidFill>
                <a:effectLst/>
                <a:latin typeface="+mn-ea"/>
              </a:rPr>
              <a:t> LGBMRegressor</a:t>
            </a:r>
          </a:p>
          <a:p>
            <a:endParaRPr lang="en-US" altLang="ja-JP" sz="1400" dirty="0">
              <a:latin typeface="Meiryo UI" panose="020B0604030504040204" pitchFamily="50" charset="-128"/>
              <a:ea typeface="Meiryo UI" panose="020B0604030504040204" pitchFamily="50" charset="-128"/>
            </a:endParaRPr>
          </a:p>
          <a:p>
            <a:r>
              <a:rPr lang="en-US" altLang="ja-JP" sz="1400" dirty="0">
                <a:solidFill>
                  <a:srgbClr val="00879E"/>
                </a:solidFill>
                <a:latin typeface="Meiryo UI" panose="020B0604030504040204" pitchFamily="50" charset="-128"/>
                <a:ea typeface="Meiryo UI" panose="020B0604030504040204" pitchFamily="50" charset="-128"/>
              </a:rPr>
              <a:t>#</a:t>
            </a:r>
            <a:r>
              <a:rPr lang="ja-JP" altLang="en-US" sz="1400" dirty="0">
                <a:solidFill>
                  <a:srgbClr val="00879E"/>
                </a:solidFill>
                <a:latin typeface="Meiryo UI" panose="020B0604030504040204" pitchFamily="50" charset="-128"/>
                <a:ea typeface="Meiryo UI" panose="020B0604030504040204" pitchFamily="50" charset="-128"/>
              </a:rPr>
              <a:t> モデルをインスタンス化して変数</a:t>
            </a:r>
            <a:r>
              <a:rPr lang="en-US" altLang="ja-JP" sz="1400" dirty="0">
                <a:solidFill>
                  <a:srgbClr val="00879E"/>
                </a:solidFill>
                <a:latin typeface="Meiryo UI" panose="020B0604030504040204" pitchFamily="50" charset="-128"/>
                <a:ea typeface="Meiryo UI" panose="020B0604030504040204" pitchFamily="50" charset="-128"/>
              </a:rPr>
              <a:t>model</a:t>
            </a:r>
            <a:r>
              <a:rPr lang="ja-JP" altLang="en-US" sz="1400" dirty="0">
                <a:solidFill>
                  <a:srgbClr val="00879E"/>
                </a:solidFill>
                <a:latin typeface="Meiryo UI" panose="020B0604030504040204" pitchFamily="50" charset="-128"/>
                <a:ea typeface="Meiryo UI" panose="020B0604030504040204" pitchFamily="50" charset="-128"/>
              </a:rPr>
              <a:t>へ格納</a:t>
            </a:r>
            <a:endParaRPr lang="en-US" altLang="ja-JP" sz="1400" dirty="0">
              <a:solidFill>
                <a:srgbClr val="00879E"/>
              </a:solidFill>
              <a:latin typeface="Meiryo UI" panose="020B0604030504040204" pitchFamily="50" charset="-128"/>
              <a:ea typeface="Meiryo UI" panose="020B0604030504040204" pitchFamily="50" charset="-128"/>
            </a:endParaRPr>
          </a:p>
          <a:p>
            <a:r>
              <a:rPr lang="en-US" altLang="ja-JP" sz="1400" dirty="0">
                <a:latin typeface="Meiryo UI" panose="020B0604030504040204" pitchFamily="50" charset="-128"/>
                <a:ea typeface="Meiryo UI" panose="020B0604030504040204" pitchFamily="50" charset="-128"/>
              </a:rPr>
              <a:t>model = LGBMRegressor(random_state=0)</a:t>
            </a:r>
          </a:p>
          <a:p>
            <a:endParaRPr lang="en-US" altLang="ja-JP" sz="1400" dirty="0">
              <a:solidFill>
                <a:srgbClr val="00879E"/>
              </a:solidFill>
              <a:latin typeface="Meiryo UI" panose="020B0604030504040204" pitchFamily="50" charset="-128"/>
              <a:ea typeface="Meiryo UI" panose="020B0604030504040204" pitchFamily="50" charset="-128"/>
            </a:endParaRPr>
          </a:p>
          <a:p>
            <a:r>
              <a:rPr lang="en-US" altLang="ja-JP" sz="1400" dirty="0">
                <a:solidFill>
                  <a:srgbClr val="00879E"/>
                </a:solidFill>
                <a:latin typeface="Meiryo UI" panose="020B0604030504040204" pitchFamily="50" charset="-128"/>
                <a:ea typeface="Meiryo UI" panose="020B0604030504040204" pitchFamily="50" charset="-128"/>
              </a:rPr>
              <a:t>#</a:t>
            </a:r>
            <a:r>
              <a:rPr lang="ja-JP" altLang="en-US" sz="1400" dirty="0">
                <a:solidFill>
                  <a:srgbClr val="00879E"/>
                </a:solidFill>
                <a:latin typeface="Meiryo UI" panose="020B0604030504040204" pitchFamily="50" charset="-128"/>
                <a:ea typeface="Meiryo UI" panose="020B0604030504040204" pitchFamily="50" charset="-128"/>
              </a:rPr>
              <a:t> メソッド </a:t>
            </a:r>
            <a:r>
              <a:rPr lang="en-US" altLang="ja-JP" sz="1400" dirty="0">
                <a:solidFill>
                  <a:srgbClr val="00879E"/>
                </a:solidFill>
                <a:latin typeface="Meiryo UI" panose="020B0604030504040204" pitchFamily="50" charset="-128"/>
                <a:ea typeface="Meiryo UI" panose="020B0604030504040204" pitchFamily="50" charset="-128"/>
              </a:rPr>
              <a:t>fit(</a:t>
            </a:r>
            <a:r>
              <a:rPr lang="ja-JP" altLang="en-US" sz="1400" dirty="0">
                <a:solidFill>
                  <a:srgbClr val="00879E"/>
                </a:solidFill>
                <a:latin typeface="Meiryo UI" panose="020B0604030504040204" pitchFamily="50" charset="-128"/>
                <a:ea typeface="Meiryo UI" panose="020B0604030504040204" pitchFamily="50" charset="-128"/>
              </a:rPr>
              <a:t>説明変数</a:t>
            </a:r>
            <a:r>
              <a:rPr lang="en-US" altLang="ja-JP" sz="1400" dirty="0">
                <a:solidFill>
                  <a:srgbClr val="00879E"/>
                </a:solidFill>
                <a:latin typeface="Meiryo UI" panose="020B0604030504040204" pitchFamily="50" charset="-128"/>
                <a:ea typeface="Meiryo UI" panose="020B0604030504040204" pitchFamily="50" charset="-128"/>
              </a:rPr>
              <a:t>, </a:t>
            </a:r>
            <a:r>
              <a:rPr lang="ja-JP" altLang="en-US" sz="1400" dirty="0">
                <a:solidFill>
                  <a:srgbClr val="00879E"/>
                </a:solidFill>
                <a:latin typeface="Meiryo UI" panose="020B0604030504040204" pitchFamily="50" charset="-128"/>
                <a:ea typeface="Meiryo UI" panose="020B0604030504040204" pitchFamily="50" charset="-128"/>
              </a:rPr>
              <a:t>目的変数</a:t>
            </a:r>
            <a:r>
              <a:rPr lang="en-US" altLang="ja-JP" sz="1400" dirty="0">
                <a:solidFill>
                  <a:srgbClr val="00879E"/>
                </a:solidFill>
                <a:latin typeface="Meiryo UI" panose="020B0604030504040204" pitchFamily="50" charset="-128"/>
                <a:ea typeface="Meiryo UI" panose="020B0604030504040204" pitchFamily="50" charset="-128"/>
              </a:rPr>
              <a:t>) </a:t>
            </a:r>
            <a:r>
              <a:rPr lang="ja-JP" altLang="en-US" sz="1400" dirty="0">
                <a:solidFill>
                  <a:srgbClr val="00879E"/>
                </a:solidFill>
                <a:latin typeface="Meiryo UI" panose="020B0604030504040204" pitchFamily="50" charset="-128"/>
                <a:ea typeface="Meiryo UI" panose="020B0604030504040204" pitchFamily="50" charset="-128"/>
              </a:rPr>
              <a:t>で学習</a:t>
            </a:r>
            <a:endParaRPr lang="en-US" altLang="ja-JP" sz="1400" dirty="0">
              <a:solidFill>
                <a:srgbClr val="00879E"/>
              </a:solidFill>
              <a:latin typeface="Meiryo UI" panose="020B0604030504040204" pitchFamily="50" charset="-128"/>
              <a:ea typeface="Meiryo UI" panose="020B0604030504040204" pitchFamily="50" charset="-128"/>
            </a:endParaRPr>
          </a:p>
          <a:p>
            <a:r>
              <a:rPr lang="en-US" altLang="ja-JP" sz="1400" dirty="0">
                <a:latin typeface="Meiryo UI" panose="020B0604030504040204" pitchFamily="50" charset="-128"/>
                <a:ea typeface="Meiryo UI" panose="020B0604030504040204" pitchFamily="50" charset="-128"/>
              </a:rPr>
              <a:t>model.fit(train_x, train_y)</a:t>
            </a:r>
          </a:p>
          <a:p>
            <a:endParaRPr lang="en-US" altLang="ja-JP" sz="1400" dirty="0">
              <a:latin typeface="Meiryo UI" panose="020B0604030504040204" pitchFamily="50" charset="-128"/>
              <a:ea typeface="Meiryo UI" panose="020B0604030504040204" pitchFamily="50" charset="-128"/>
            </a:endParaRPr>
          </a:p>
          <a:p>
            <a:r>
              <a:rPr lang="en-US" altLang="ja-JP" sz="1400" dirty="0">
                <a:solidFill>
                  <a:srgbClr val="00879E"/>
                </a:solidFill>
                <a:latin typeface="Meiryo UI" panose="020B0604030504040204" pitchFamily="50" charset="-128"/>
                <a:ea typeface="Meiryo UI" panose="020B0604030504040204" pitchFamily="50" charset="-128"/>
              </a:rPr>
              <a:t>#</a:t>
            </a:r>
            <a:r>
              <a:rPr lang="ja-JP" altLang="en-US" sz="1400" dirty="0">
                <a:solidFill>
                  <a:srgbClr val="00879E"/>
                </a:solidFill>
                <a:latin typeface="Meiryo UI" panose="020B0604030504040204" pitchFamily="50" charset="-128"/>
                <a:ea typeface="Meiryo UI" panose="020B0604030504040204" pitchFamily="50" charset="-128"/>
              </a:rPr>
              <a:t> メソッド </a:t>
            </a:r>
            <a:r>
              <a:rPr lang="en-US" altLang="ja-JP" sz="1400" dirty="0">
                <a:solidFill>
                  <a:srgbClr val="00879E"/>
                </a:solidFill>
                <a:latin typeface="Meiryo UI" panose="020B0604030504040204" pitchFamily="50" charset="-128"/>
                <a:ea typeface="Meiryo UI" panose="020B0604030504040204" pitchFamily="50" charset="-128"/>
              </a:rPr>
              <a:t>predict([</a:t>
            </a:r>
            <a:r>
              <a:rPr lang="ja-JP" altLang="en-US" sz="1400" dirty="0">
                <a:solidFill>
                  <a:srgbClr val="00879E"/>
                </a:solidFill>
                <a:latin typeface="Meiryo UI" panose="020B0604030504040204" pitchFamily="50" charset="-128"/>
                <a:ea typeface="Meiryo UI" panose="020B0604030504040204" pitchFamily="50" charset="-128"/>
              </a:rPr>
              <a:t>説明変数のリスト</a:t>
            </a:r>
            <a:r>
              <a:rPr lang="en-US" altLang="ja-JP" sz="1400" dirty="0">
                <a:solidFill>
                  <a:srgbClr val="00879E"/>
                </a:solidFill>
                <a:latin typeface="Meiryo UI" panose="020B0604030504040204" pitchFamily="50" charset="-128"/>
                <a:ea typeface="Meiryo UI" panose="020B0604030504040204" pitchFamily="50" charset="-128"/>
              </a:rPr>
              <a:t>]) </a:t>
            </a:r>
            <a:r>
              <a:rPr lang="ja-JP" altLang="en-US" sz="1400" dirty="0">
                <a:solidFill>
                  <a:srgbClr val="00879E"/>
                </a:solidFill>
                <a:latin typeface="Meiryo UI" panose="020B0604030504040204" pitchFamily="50" charset="-128"/>
                <a:ea typeface="Meiryo UI" panose="020B0604030504040204" pitchFamily="50" charset="-128"/>
              </a:rPr>
              <a:t>で予測</a:t>
            </a:r>
            <a:endParaRPr lang="en-US" altLang="ja-JP" sz="1400" dirty="0">
              <a:solidFill>
                <a:srgbClr val="00879E"/>
              </a:solidFill>
              <a:latin typeface="Meiryo UI" panose="020B0604030504040204" pitchFamily="50" charset="-128"/>
              <a:ea typeface="Meiryo UI" panose="020B0604030504040204" pitchFamily="50" charset="-128"/>
            </a:endParaRPr>
          </a:p>
          <a:p>
            <a:r>
              <a:rPr lang="en-US" altLang="ja-JP" sz="1400" dirty="0">
                <a:latin typeface="Meiryo UI" panose="020B0604030504040204" pitchFamily="50" charset="-128"/>
                <a:ea typeface="Meiryo UI" panose="020B0604030504040204" pitchFamily="50" charset="-128"/>
              </a:rPr>
              <a:t>prediction = model.predict(train_x)</a:t>
            </a:r>
          </a:p>
          <a:p>
            <a:endParaRPr lang="en-US" altLang="ja-JP" sz="1400" dirty="0">
              <a:latin typeface="Meiryo UI" panose="020B0604030504040204" pitchFamily="50" charset="-128"/>
              <a:ea typeface="Meiryo UI" panose="020B0604030504040204" pitchFamily="50" charset="-128"/>
            </a:endParaRPr>
          </a:p>
          <a:p>
            <a:r>
              <a:rPr lang="en-US" altLang="ja-JP" sz="1400" dirty="0">
                <a:solidFill>
                  <a:srgbClr val="00879E"/>
                </a:solidFill>
                <a:latin typeface="Meiryo UI" panose="020B0604030504040204" pitchFamily="50" charset="-128"/>
                <a:ea typeface="Meiryo UI" panose="020B0604030504040204" pitchFamily="50" charset="-128"/>
              </a:rPr>
              <a:t>#</a:t>
            </a:r>
            <a:r>
              <a:rPr lang="ja-JP" altLang="en-US" sz="1400" dirty="0">
                <a:solidFill>
                  <a:srgbClr val="00879E"/>
                </a:solidFill>
                <a:latin typeface="Meiryo UI" panose="020B0604030504040204" pitchFamily="50" charset="-128"/>
                <a:ea typeface="Meiryo UI" panose="020B0604030504040204" pitchFamily="50" charset="-128"/>
              </a:rPr>
              <a:t> メソッド </a:t>
            </a:r>
            <a:r>
              <a:rPr lang="en-US" altLang="ja-JP" sz="1400" dirty="0">
                <a:solidFill>
                  <a:srgbClr val="00879E"/>
                </a:solidFill>
                <a:latin typeface="Meiryo UI" panose="020B0604030504040204" pitchFamily="50" charset="-128"/>
                <a:ea typeface="Meiryo UI" panose="020B0604030504040204" pitchFamily="50" charset="-128"/>
              </a:rPr>
              <a:t>score(</a:t>
            </a:r>
            <a:r>
              <a:rPr lang="ja-JP" altLang="en-US" sz="1400" dirty="0">
                <a:solidFill>
                  <a:srgbClr val="00879E"/>
                </a:solidFill>
                <a:latin typeface="Meiryo UI" panose="020B0604030504040204" pitchFamily="50" charset="-128"/>
                <a:ea typeface="Meiryo UI" panose="020B0604030504040204" pitchFamily="50" charset="-128"/>
              </a:rPr>
              <a:t>説明変数</a:t>
            </a:r>
            <a:r>
              <a:rPr lang="en-US" altLang="ja-JP" sz="1400" dirty="0">
                <a:solidFill>
                  <a:srgbClr val="00879E"/>
                </a:solidFill>
                <a:latin typeface="Meiryo UI" panose="020B0604030504040204" pitchFamily="50" charset="-128"/>
                <a:ea typeface="Meiryo UI" panose="020B0604030504040204" pitchFamily="50" charset="-128"/>
              </a:rPr>
              <a:t>, </a:t>
            </a:r>
            <a:r>
              <a:rPr lang="ja-JP" altLang="en-US" sz="1400" dirty="0">
                <a:solidFill>
                  <a:srgbClr val="00879E"/>
                </a:solidFill>
                <a:latin typeface="Meiryo UI" panose="020B0604030504040204" pitchFamily="50" charset="-128"/>
                <a:ea typeface="Meiryo UI" panose="020B0604030504040204" pitchFamily="50" charset="-128"/>
              </a:rPr>
              <a:t>目的変数</a:t>
            </a:r>
            <a:r>
              <a:rPr lang="en-US" altLang="ja-JP" sz="1400" dirty="0">
                <a:solidFill>
                  <a:srgbClr val="00879E"/>
                </a:solidFill>
                <a:latin typeface="Meiryo UI" panose="020B0604030504040204" pitchFamily="50" charset="-128"/>
                <a:ea typeface="Meiryo UI" panose="020B0604030504040204" pitchFamily="50" charset="-128"/>
              </a:rPr>
              <a:t>)</a:t>
            </a:r>
            <a:r>
              <a:rPr lang="ja-JP" altLang="en-US" sz="1400" dirty="0">
                <a:solidFill>
                  <a:srgbClr val="00879E"/>
                </a:solidFill>
                <a:latin typeface="Meiryo UI" panose="020B0604030504040204" pitchFamily="50" charset="-128"/>
                <a:ea typeface="Meiryo UI" panose="020B0604030504040204" pitchFamily="50" charset="-128"/>
              </a:rPr>
              <a:t>で予測精度（回帰：決定係数、分類：正解率（</a:t>
            </a:r>
            <a:r>
              <a:rPr lang="en-US" altLang="ja-JP" sz="1400" dirty="0">
                <a:solidFill>
                  <a:srgbClr val="00879E"/>
                </a:solidFill>
                <a:latin typeface="Meiryo UI" panose="020B0604030504040204" pitchFamily="50" charset="-128"/>
                <a:ea typeface="Meiryo UI" panose="020B0604030504040204" pitchFamily="50" charset="-128"/>
              </a:rPr>
              <a:t>Accuracy</a:t>
            </a:r>
            <a:r>
              <a:rPr lang="ja-JP" altLang="en-US" sz="1400" dirty="0">
                <a:solidFill>
                  <a:srgbClr val="00879E"/>
                </a:solidFill>
                <a:latin typeface="Meiryo UI" panose="020B0604030504040204" pitchFamily="50" charset="-128"/>
                <a:ea typeface="Meiryo UI" panose="020B0604030504040204" pitchFamily="50" charset="-128"/>
              </a:rPr>
              <a:t>））を算出</a:t>
            </a:r>
            <a:endParaRPr lang="en-US" altLang="ja-JP" sz="1400" dirty="0">
              <a:solidFill>
                <a:srgbClr val="00879E"/>
              </a:solidFill>
              <a:latin typeface="Meiryo UI" panose="020B0604030504040204" pitchFamily="50" charset="-128"/>
              <a:ea typeface="Meiryo UI" panose="020B0604030504040204" pitchFamily="50" charset="-128"/>
            </a:endParaRPr>
          </a:p>
          <a:p>
            <a:r>
              <a:rPr lang="en-US" altLang="ja-JP" sz="1400" dirty="0">
                <a:latin typeface="Meiryo UI" panose="020B0604030504040204" pitchFamily="50" charset="-128"/>
                <a:ea typeface="Meiryo UI" panose="020B0604030504040204" pitchFamily="50" charset="-128"/>
              </a:rPr>
              <a:t>model.score(train_x, train_y)</a:t>
            </a:r>
          </a:p>
          <a:p>
            <a:endParaRPr lang="en-US" altLang="ja-JP" sz="14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08D9C451-1B40-4A33-9996-57483C2B35FC}"/>
              </a:ext>
            </a:extLst>
          </p:cNvPr>
          <p:cNvSpPr txBox="1"/>
          <p:nvPr/>
        </p:nvSpPr>
        <p:spPr>
          <a:xfrm>
            <a:off x="6219730" y="3429000"/>
            <a:ext cx="4825497" cy="954107"/>
          </a:xfrm>
          <a:prstGeom prst="rect">
            <a:avLst/>
          </a:prstGeom>
          <a:noFill/>
          <a:ln w="57150">
            <a:solidFill>
              <a:schemeClr val="bg2">
                <a:lumMod val="65000"/>
              </a:schemeClr>
            </a:solidFill>
          </a:ln>
        </p:spPr>
        <p:txBody>
          <a:bodyPr wrap="square" rtlCol="0">
            <a:spAutoFit/>
          </a:bodyPr>
          <a:lstStyle/>
          <a:p>
            <a:pPr marL="285750" indent="-285750" defTabSz="914400" fontAlgn="base">
              <a:spcBef>
                <a:spcPct val="0"/>
              </a:spcBef>
              <a:spcAft>
                <a:spcPct val="0"/>
              </a:spcAft>
              <a:buFont typeface="Arial" panose="020B0604020202020204" pitchFamily="34" charset="0"/>
              <a:buChar char="•"/>
            </a:pPr>
            <a:r>
              <a:rPr kumimoji="1" lang="ja-JP" altLang="en-US" sz="1400" dirty="0">
                <a:solidFill>
                  <a:srgbClr val="494949"/>
                </a:solidFill>
                <a:latin typeface="+mn-ea"/>
              </a:rPr>
              <a:t>決定木は木を作成する際に、内部で乱数を使っているため、再現性を得るには乱数を固定する必要がある。モデルの引数に</a:t>
            </a:r>
            <a:r>
              <a:rPr kumimoji="1" lang="en-US" altLang="ja-JP" sz="1400" dirty="0">
                <a:solidFill>
                  <a:srgbClr val="494949"/>
                </a:solidFill>
                <a:latin typeface="+mn-ea"/>
              </a:rPr>
              <a:t>random_state=0</a:t>
            </a:r>
            <a:r>
              <a:rPr kumimoji="1" lang="ja-JP" altLang="en-US" sz="1400" dirty="0">
                <a:solidFill>
                  <a:srgbClr val="494949"/>
                </a:solidFill>
                <a:latin typeface="+mn-ea"/>
              </a:rPr>
              <a:t>を指定して乱数を固定している。</a:t>
            </a:r>
            <a:endParaRPr kumimoji="1" lang="en-US" altLang="ja-JP" sz="1400" dirty="0">
              <a:solidFill>
                <a:srgbClr val="494949"/>
              </a:solidFill>
              <a:latin typeface="+mn-ea"/>
            </a:endParaRPr>
          </a:p>
        </p:txBody>
      </p:sp>
    </p:spTree>
    <p:extLst>
      <p:ext uri="{BB962C8B-B14F-4D97-AF65-F5344CB8AC3E}">
        <p14:creationId xmlns:p14="http://schemas.microsoft.com/office/powerpoint/2010/main" val="150496908"/>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kumimoji="1" lang="en-US" altLang="ja-JP" dirty="0"/>
              <a:t>5-2-3.</a:t>
            </a:r>
            <a:r>
              <a:rPr kumimoji="1" lang="ja-JP" altLang="en-US" dirty="0"/>
              <a:t>勾配ブースティング木ハンズオン</a:t>
            </a:r>
          </a:p>
        </p:txBody>
      </p:sp>
      <p:sp>
        <p:nvSpPr>
          <p:cNvPr id="5" name="スライド番号プレースホルダー 4">
            <a:extLst>
              <a:ext uri="{FF2B5EF4-FFF2-40B4-BE49-F238E27FC236}">
                <a16:creationId xmlns:a16="http://schemas.microsoft.com/office/drawing/2014/main" id="{C905B90A-465B-402F-BC68-6932C2B00E04}"/>
              </a:ext>
            </a:extLst>
          </p:cNvPr>
          <p:cNvSpPr>
            <a:spLocks noGrp="1"/>
          </p:cNvSpPr>
          <p:nvPr>
            <p:ph type="sldNum" sz="quarter" idx="10"/>
          </p:nvPr>
        </p:nvSpPr>
        <p:spPr/>
        <p:txBody>
          <a:bodyPr/>
          <a:lstStyle/>
          <a:p>
            <a:fld id="{5D750650-B10A-47BF-93C2-E1678438B37A}" type="slidenum">
              <a:rPr kumimoji="1" lang="ja-JP" altLang="en-US" smtClean="0"/>
              <a:pPr/>
              <a:t>274</a:t>
            </a:fld>
            <a:endParaRPr kumimoji="1" lang="ja-JP" altLang="en-US"/>
          </a:p>
        </p:txBody>
      </p:sp>
      <p:sp>
        <p:nvSpPr>
          <p:cNvPr id="4" name="テキスト ボックス 3">
            <a:extLst>
              <a:ext uri="{FF2B5EF4-FFF2-40B4-BE49-F238E27FC236}">
                <a16:creationId xmlns:a16="http://schemas.microsoft.com/office/drawing/2014/main" id="{EB308ADB-2C24-40A0-9C1C-3E0C25EC8182}"/>
              </a:ext>
            </a:extLst>
          </p:cNvPr>
          <p:cNvSpPr txBox="1"/>
          <p:nvPr/>
        </p:nvSpPr>
        <p:spPr>
          <a:xfrm>
            <a:off x="766763" y="980499"/>
            <a:ext cx="10658473" cy="869469"/>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20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pPr>
              <a:lnSpc>
                <a:spcPct val="130000"/>
              </a:lnSpc>
            </a:pPr>
            <a:r>
              <a:rPr lang="en-US" altLang="ja-JP" dirty="0"/>
              <a:t>mlho/ exercise </a:t>
            </a:r>
            <a:r>
              <a:rPr lang="ja-JP" altLang="en-US" dirty="0"/>
              <a:t>フォルダの中の</a:t>
            </a:r>
            <a:endParaRPr lang="en-US" altLang="ja-JP" dirty="0"/>
          </a:p>
          <a:p>
            <a:pPr>
              <a:lnSpc>
                <a:spcPct val="130000"/>
              </a:lnSpc>
            </a:pPr>
            <a:r>
              <a:rPr lang="ja-JP" altLang="en-US" dirty="0"/>
              <a:t>「 </a:t>
            </a:r>
            <a:r>
              <a:rPr lang="en-US" altLang="ja-JP" dirty="0"/>
              <a:t>5-1_LightGBM</a:t>
            </a:r>
            <a:r>
              <a:rPr lang="ja-JP" altLang="en-US" dirty="0"/>
              <a:t>による戸建ての価格予測</a:t>
            </a:r>
            <a:r>
              <a:rPr lang="en-US" altLang="ja-JP" dirty="0"/>
              <a:t>.ipynb</a:t>
            </a:r>
            <a:r>
              <a:rPr lang="ja-JP" altLang="en-US" dirty="0"/>
              <a:t>」を実行する</a:t>
            </a:r>
          </a:p>
        </p:txBody>
      </p:sp>
      <p:sp>
        <p:nvSpPr>
          <p:cNvPr id="10" name="テキスト ボックス 9">
            <a:extLst>
              <a:ext uri="{FF2B5EF4-FFF2-40B4-BE49-F238E27FC236}">
                <a16:creationId xmlns:a16="http://schemas.microsoft.com/office/drawing/2014/main" id="{BE4933CE-8860-400E-B6E0-885EC2D98D0B}"/>
              </a:ext>
            </a:extLst>
          </p:cNvPr>
          <p:cNvSpPr txBox="1"/>
          <p:nvPr/>
        </p:nvSpPr>
        <p:spPr>
          <a:xfrm>
            <a:off x="766763" y="4738616"/>
            <a:ext cx="6752884" cy="916405"/>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20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pPr algn="l">
              <a:lnSpc>
                <a:spcPct val="130000"/>
              </a:lnSpc>
            </a:pPr>
            <a:r>
              <a:rPr lang="en-US" altLang="ja-JP" sz="1400" dirty="0">
                <a:solidFill>
                  <a:srgbClr val="F36C37"/>
                </a:solidFill>
              </a:rPr>
              <a:t>※ </a:t>
            </a:r>
            <a:r>
              <a:rPr lang="ja-JP" altLang="en-US" sz="1400" dirty="0">
                <a:solidFill>
                  <a:srgbClr val="F36C37"/>
                </a:solidFill>
              </a:rPr>
              <a:t>プログラム及びプログラムの説明は </a:t>
            </a:r>
            <a:r>
              <a:rPr lang="en-US" altLang="ja-JP" sz="1400" dirty="0">
                <a:solidFill>
                  <a:srgbClr val="F36C37"/>
                </a:solidFill>
              </a:rPr>
              <a:t>Google Colab </a:t>
            </a:r>
            <a:r>
              <a:rPr lang="ja-JP" altLang="en-US" sz="1400" dirty="0">
                <a:solidFill>
                  <a:srgbClr val="F36C37"/>
                </a:solidFill>
              </a:rPr>
              <a:t>ノートブック内に記載しています。テキストにはプログラムのダイジェストのみ掲載して</a:t>
            </a:r>
            <a:endParaRPr lang="en-US" altLang="ja-JP" sz="1400" dirty="0">
              <a:solidFill>
                <a:srgbClr val="F36C37"/>
              </a:solidFill>
            </a:endParaRPr>
          </a:p>
          <a:p>
            <a:pPr algn="l">
              <a:lnSpc>
                <a:spcPct val="130000"/>
              </a:lnSpc>
            </a:pPr>
            <a:r>
              <a:rPr lang="ja-JP" altLang="en-US" sz="1400" dirty="0">
                <a:solidFill>
                  <a:srgbClr val="F36C37"/>
                </a:solidFill>
              </a:rPr>
              <a:t>います。</a:t>
            </a:r>
          </a:p>
        </p:txBody>
      </p:sp>
      <p:sp>
        <p:nvSpPr>
          <p:cNvPr id="12" name="四角形: 角を丸くする 11">
            <a:extLst>
              <a:ext uri="{FF2B5EF4-FFF2-40B4-BE49-F238E27FC236}">
                <a16:creationId xmlns:a16="http://schemas.microsoft.com/office/drawing/2014/main" id="{D9087632-89E8-4B86-9784-C818E91780DA}"/>
              </a:ext>
            </a:extLst>
          </p:cNvPr>
          <p:cNvSpPr/>
          <p:nvPr/>
        </p:nvSpPr>
        <p:spPr>
          <a:xfrm>
            <a:off x="766763" y="1888824"/>
            <a:ext cx="10599737" cy="2616942"/>
          </a:xfrm>
          <a:prstGeom prst="roundRect">
            <a:avLst>
              <a:gd name="adj" fmla="val 1884"/>
            </a:avLst>
          </a:prstGeom>
          <a:solidFill>
            <a:srgbClr val="FFF4E1"/>
          </a:solidFill>
          <a:ln w="19050" algn="ctr">
            <a:noFill/>
            <a:prstDash val="dash"/>
            <a:round/>
            <a:headEnd/>
            <a:tailEnd/>
          </a:ln>
          <a:effectLst/>
        </p:spPr>
        <p:txBody>
          <a:bodyPr rot="0" spcFirstLastPara="0" vertOverflow="overflow" horzOverflow="overflow" vert="horz" wrap="square" lIns="180000" tIns="72000" rIns="180000" bIns="72000" numCol="1" spcCol="0" rtlCol="0" fromWordArt="0" anchor="ctr" anchorCtr="0" forceAA="0" compatLnSpc="1">
            <a:prstTxWarp prst="textNoShape">
              <a:avLst/>
            </a:prstTxWarp>
            <a:noAutofit/>
          </a:bodyPr>
          <a:lstStyle/>
          <a:p>
            <a:pPr marL="171450" indent="-171450" algn="just">
              <a:lnSpc>
                <a:spcPct val="120000"/>
              </a:lnSpc>
              <a:spcAft>
                <a:spcPts val="400"/>
              </a:spcAft>
              <a:buClr>
                <a:srgbClr val="F36C37"/>
              </a:buClr>
              <a:buFont typeface="Wingdings" panose="05000000000000000000" pitchFamily="2" charset="2"/>
              <a:buChar char="l"/>
            </a:pPr>
            <a:endParaRPr lang="ja-JP" altLang="en-US" sz="1100" spc="150" dirty="0">
              <a:solidFill>
                <a:schemeClr val="tx1"/>
              </a:solidFill>
              <a:latin typeface="+mj-ea"/>
              <a:ea typeface="+mj-ea"/>
            </a:endParaRPr>
          </a:p>
        </p:txBody>
      </p:sp>
      <p:pic>
        <p:nvPicPr>
          <p:cNvPr id="11" name="図 10" descr="グラフィカル ユーザー インターフェイス, アプリケーション&#10;&#10;自動的に生成された説明">
            <a:extLst>
              <a:ext uri="{FF2B5EF4-FFF2-40B4-BE49-F238E27FC236}">
                <a16:creationId xmlns:a16="http://schemas.microsoft.com/office/drawing/2014/main" id="{D291127B-E84F-4D8F-B816-6299FECB45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24327" y="4124334"/>
            <a:ext cx="3243747" cy="2018226"/>
          </a:xfrm>
          <a:prstGeom prst="rect">
            <a:avLst/>
          </a:prstGeom>
        </p:spPr>
      </p:pic>
      <p:sp>
        <p:nvSpPr>
          <p:cNvPr id="13" name="コンテンツ プレースホルダー 2">
            <a:extLst>
              <a:ext uri="{FF2B5EF4-FFF2-40B4-BE49-F238E27FC236}">
                <a16:creationId xmlns:a16="http://schemas.microsoft.com/office/drawing/2014/main" id="{EF96ADA1-9B2A-4DD3-9BB0-2401B4B06B52}"/>
              </a:ext>
            </a:extLst>
          </p:cNvPr>
          <p:cNvSpPr txBox="1">
            <a:spLocks/>
          </p:cNvSpPr>
          <p:nvPr/>
        </p:nvSpPr>
        <p:spPr bwMode="auto">
          <a:xfrm>
            <a:off x="1113954" y="2070963"/>
            <a:ext cx="9964088" cy="2251449"/>
          </a:xfrm>
          <a:prstGeom prst="rect">
            <a:avLst/>
          </a:prstGeom>
        </p:spPr>
        <p:txBody>
          <a:bodyPr vert="horz" wrap="square" lIns="91440" tIns="45720" rIns="91440" bIns="45720" rtlCol="0" anchor="ctr">
            <a:noAutofit/>
          </a:bodyPr>
          <a:lstStyle>
            <a:lvl1pPr marL="357188" marR="0" indent="-357188"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n"/>
              <a:tabLst/>
              <a:defRPr kumimoji="1" lang="en-US" altLang="ja-JP"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1pPr>
            <a:lvl2pPr marL="742950" marR="0" indent="-28575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l"/>
              <a:tabLst/>
              <a:defRPr kumimoji="1" lang="ja-JP" altLang="en-US"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2pPr>
            <a:lvl3pPr marL="1143000" marR="0" indent="-2286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3pPr>
            <a:lvl4pPr marL="1714500" marR="0" indent="-3429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4pPr>
            <a:lvl5pPr marL="2114550" marR="0" indent="-28575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lnSpc>
                <a:spcPct val="120000"/>
              </a:lnSpc>
              <a:spcBef>
                <a:spcPts val="0"/>
              </a:spcBef>
              <a:spcAft>
                <a:spcPts val="2400"/>
              </a:spcAft>
              <a:buClr>
                <a:srgbClr val="F36C37"/>
              </a:buClr>
              <a:buFont typeface="Wingdings" panose="05000000000000000000" pitchFamily="2" charset="2"/>
              <a:buNone/>
            </a:pPr>
            <a:r>
              <a:rPr lang="en-US" altLang="ja-JP" sz="2000" b="1" dirty="0">
                <a:solidFill>
                  <a:srgbClr val="F36C37"/>
                </a:solidFill>
              </a:rPr>
              <a:t>LightGBM</a:t>
            </a:r>
            <a:r>
              <a:rPr lang="ja-JP" altLang="en-US" sz="2000" b="1" dirty="0">
                <a:solidFill>
                  <a:srgbClr val="F36C37"/>
                </a:solidFill>
              </a:rPr>
              <a:t>のプログラムを実行してみます。</a:t>
            </a:r>
            <a:br>
              <a:rPr lang="en-US" altLang="ja-JP" sz="2000" b="1" dirty="0">
                <a:solidFill>
                  <a:srgbClr val="F36C37"/>
                </a:solidFill>
              </a:rPr>
            </a:br>
            <a:r>
              <a:rPr lang="ja-JP" altLang="en-US" sz="2000" b="1" dirty="0">
                <a:solidFill>
                  <a:srgbClr val="F36C37"/>
                </a:solidFill>
              </a:rPr>
              <a:t>このプログラムでは、決定木と同じく戸建ての価格を予測するモデルを</a:t>
            </a:r>
            <a:br>
              <a:rPr lang="en-US" altLang="ja-JP" sz="2000" b="1" dirty="0">
                <a:solidFill>
                  <a:srgbClr val="F36C37"/>
                </a:solidFill>
              </a:rPr>
            </a:br>
            <a:r>
              <a:rPr lang="en-US" altLang="ja-JP" sz="2000" b="1" dirty="0">
                <a:solidFill>
                  <a:srgbClr val="F36C37"/>
                </a:solidFill>
              </a:rPr>
              <a:t>LightGBM</a:t>
            </a:r>
            <a:r>
              <a:rPr lang="ja-JP" altLang="en-US" sz="2000" b="1" dirty="0">
                <a:solidFill>
                  <a:srgbClr val="F36C37"/>
                </a:solidFill>
              </a:rPr>
              <a:t>で作成します。</a:t>
            </a:r>
            <a:endParaRPr lang="en-US" altLang="ja-JP" sz="2000" b="1" dirty="0">
              <a:solidFill>
                <a:srgbClr val="F36C37"/>
              </a:solidFill>
            </a:endParaRPr>
          </a:p>
          <a:p>
            <a:pPr marL="0" indent="0" algn="ctr">
              <a:lnSpc>
                <a:spcPct val="120000"/>
              </a:lnSpc>
              <a:spcBef>
                <a:spcPts val="0"/>
              </a:spcBef>
              <a:spcAft>
                <a:spcPts val="2400"/>
              </a:spcAft>
              <a:buClr>
                <a:srgbClr val="F36C37"/>
              </a:buClr>
              <a:buFont typeface="Wingdings" panose="05000000000000000000" pitchFamily="2" charset="2"/>
              <a:buNone/>
            </a:pPr>
            <a:r>
              <a:rPr lang="ja-JP" altLang="en-US" sz="2000" b="1" dirty="0">
                <a:solidFill>
                  <a:srgbClr val="F36C37"/>
                </a:solidFill>
              </a:rPr>
              <a:t>まずは決定木やランダムフォレストとの違いを確認してみましょう。</a:t>
            </a:r>
            <a:endParaRPr lang="en-US" altLang="ja-JP" sz="2000" b="1" dirty="0">
              <a:solidFill>
                <a:srgbClr val="F36C37"/>
              </a:solidFill>
            </a:endParaRPr>
          </a:p>
        </p:txBody>
      </p:sp>
    </p:spTree>
    <p:extLst>
      <p:ext uri="{BB962C8B-B14F-4D97-AF65-F5344CB8AC3E}">
        <p14:creationId xmlns:p14="http://schemas.microsoft.com/office/powerpoint/2010/main" val="1904958145"/>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タイトル 1">
            <a:extLst>
              <a:ext uri="{FF2B5EF4-FFF2-40B4-BE49-F238E27FC236}">
                <a16:creationId xmlns:a16="http://schemas.microsoft.com/office/drawing/2014/main" id="{2DA76E4A-E82F-4E3B-913C-6408054281D8}"/>
              </a:ext>
            </a:extLst>
          </p:cNvPr>
          <p:cNvSpPr txBox="1">
            <a:spLocks/>
          </p:cNvSpPr>
          <p:nvPr/>
        </p:nvSpPr>
        <p:spPr bwMode="auto">
          <a:xfrm>
            <a:off x="666515" y="851958"/>
            <a:ext cx="10511558" cy="4826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kumimoji="1" sz="2800" b="1" kern="1200" baseline="0">
                <a:solidFill>
                  <a:schemeClr val="tx1">
                    <a:lumMod val="75000"/>
                    <a:lumOff val="25000"/>
                  </a:schemeClr>
                </a:solidFill>
                <a:latin typeface="メイリオ" panose="020B0604030504040204" pitchFamily="50" charset="-128"/>
                <a:ea typeface="メイリオ" panose="020B0604030504040204" pitchFamily="50" charset="-128"/>
                <a:cs typeface="+mj-cs"/>
              </a:defRPr>
            </a:lvl1pPr>
          </a:lstStyle>
          <a:p>
            <a:r>
              <a:rPr lang="ja-JP" altLang="en-US" sz="3600" spc="150" dirty="0">
                <a:solidFill>
                  <a:srgbClr val="F36C37"/>
                </a:solidFill>
              </a:rPr>
              <a:t>第</a:t>
            </a:r>
            <a:r>
              <a:rPr lang="en-US" altLang="ja-JP" sz="6000" spc="150" dirty="0">
                <a:solidFill>
                  <a:srgbClr val="F36C37"/>
                </a:solidFill>
              </a:rPr>
              <a:t>5</a:t>
            </a:r>
            <a:r>
              <a:rPr lang="ja-JP" altLang="en-US" sz="3600" spc="150" dirty="0">
                <a:solidFill>
                  <a:srgbClr val="F36C37"/>
                </a:solidFill>
              </a:rPr>
              <a:t>章　勾配ブースティング木 </a:t>
            </a:r>
            <a:r>
              <a:rPr lang="en-US" altLang="ja-JP" sz="2400" spc="150" dirty="0">
                <a:solidFill>
                  <a:srgbClr val="F36C37"/>
                </a:solidFill>
              </a:rPr>
              <a:t>- LightGBM -</a:t>
            </a:r>
            <a:endParaRPr lang="ja-JP" altLang="en-US" sz="3600" spc="150" dirty="0">
              <a:solidFill>
                <a:srgbClr val="F36C37"/>
              </a:solidFill>
            </a:endParaRPr>
          </a:p>
        </p:txBody>
      </p:sp>
      <p:sp>
        <p:nvSpPr>
          <p:cNvPr id="2" name="スライド番号プレースホルダー 1">
            <a:extLst>
              <a:ext uri="{FF2B5EF4-FFF2-40B4-BE49-F238E27FC236}">
                <a16:creationId xmlns:a16="http://schemas.microsoft.com/office/drawing/2014/main" id="{FAA47C63-520D-4F7C-8DAB-2526094CB5B4}"/>
              </a:ext>
            </a:extLst>
          </p:cNvPr>
          <p:cNvSpPr>
            <a:spLocks noGrp="1"/>
          </p:cNvSpPr>
          <p:nvPr>
            <p:ph type="sldNum" sz="quarter" idx="10"/>
          </p:nvPr>
        </p:nvSpPr>
        <p:spPr>
          <a:xfrm>
            <a:off x="9265299" y="6465214"/>
            <a:ext cx="2743200" cy="204403"/>
          </a:xfrm>
        </p:spPr>
        <p:txBody>
          <a:bodyPr/>
          <a:lstStyle/>
          <a:p>
            <a:fld id="{5D750650-B10A-47BF-93C2-E1678438B37A}" type="slidenum">
              <a:rPr kumimoji="1" lang="ja-JP" altLang="en-US" smtClean="0"/>
              <a:pPr/>
              <a:t>275</a:t>
            </a:fld>
            <a:endParaRPr kumimoji="1" lang="ja-JP" altLang="en-US" dirty="0"/>
          </a:p>
        </p:txBody>
      </p:sp>
      <p:sp>
        <p:nvSpPr>
          <p:cNvPr id="9" name="四角形: 角を丸くする 8">
            <a:extLst>
              <a:ext uri="{FF2B5EF4-FFF2-40B4-BE49-F238E27FC236}">
                <a16:creationId xmlns:a16="http://schemas.microsoft.com/office/drawing/2014/main" id="{17C76A4F-9917-404E-810D-D4C278F81FF6}"/>
              </a:ext>
            </a:extLst>
          </p:cNvPr>
          <p:cNvSpPr/>
          <p:nvPr/>
        </p:nvSpPr>
        <p:spPr bwMode="auto">
          <a:xfrm>
            <a:off x="735085" y="1751579"/>
            <a:ext cx="2208068" cy="358390"/>
          </a:xfrm>
          <a:prstGeom prst="roundRect">
            <a:avLst>
              <a:gd name="adj" fmla="val 50000"/>
            </a:avLst>
          </a:prstGeom>
          <a:solidFill>
            <a:srgbClr val="F36C37"/>
          </a:solidFill>
          <a:ln w="19050" algn="ctr">
            <a:noFill/>
            <a:prstDash val="dash"/>
            <a:round/>
            <a:headEnd/>
            <a:tailEnd/>
          </a:ln>
          <a:effectLst/>
        </p:spPr>
        <p:txBody>
          <a:bodyPr wrap="none" lIns="108000" tIns="108000" rtlCol="0" anchor="ctr"/>
          <a:lstStyle/>
          <a:p>
            <a:pPr algn="ctr"/>
            <a:r>
              <a:rPr kumimoji="1" lang="ja-JP" altLang="en-US" b="1" spc="300" dirty="0">
                <a:solidFill>
                  <a:schemeClr val="bg1"/>
                </a:solidFill>
                <a:latin typeface="+mn-ea"/>
              </a:rPr>
              <a:t>章の目次</a:t>
            </a:r>
          </a:p>
        </p:txBody>
      </p:sp>
      <p:sp>
        <p:nvSpPr>
          <p:cNvPr id="10" name="コンテンツ プレースホルダー 5">
            <a:extLst>
              <a:ext uri="{FF2B5EF4-FFF2-40B4-BE49-F238E27FC236}">
                <a16:creationId xmlns:a16="http://schemas.microsoft.com/office/drawing/2014/main" id="{2A231A49-86B3-4817-904B-36C2F1103794}"/>
              </a:ext>
            </a:extLst>
          </p:cNvPr>
          <p:cNvSpPr txBox="1">
            <a:spLocks/>
          </p:cNvSpPr>
          <p:nvPr/>
        </p:nvSpPr>
        <p:spPr>
          <a:xfrm>
            <a:off x="1071378" y="2431708"/>
            <a:ext cx="9083374" cy="2733632"/>
          </a:xfrm>
          <a:prstGeom prst="rect">
            <a:avLst/>
          </a:prstGeom>
        </p:spPr>
        <p:txBody>
          <a:bodyPr vert="horz" lIns="91440" tIns="45720" rIns="91440" bIns="45720" rtlCol="0" anchor="t"/>
          <a:lstStyle>
            <a:defPPr>
              <a:defRPr lang="en-US"/>
            </a:defPPr>
            <a:lvl1pPr marL="0" algn="r" defTabSz="457200" rtl="0" eaLnBrk="1" latinLnBrk="0" hangingPunct="1">
              <a:defRPr sz="900" b="0" kern="1200">
                <a:solidFill>
                  <a:schemeClr val="tx1">
                    <a:lumMod val="50000"/>
                    <a:lumOff val="50000"/>
                  </a:schemeClr>
                </a:solidFill>
                <a:latin typeface="メイリオ" panose="020B0604030504040204" pitchFamily="50" charset="-128"/>
                <a:ea typeface="メイリオ" panose="020B0604030504040204" pitchFamily="50" charset="-128"/>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lnSpc>
                <a:spcPct val="150000"/>
              </a:lnSpc>
            </a:pPr>
            <a:r>
              <a:rPr kumimoji="1" lang="en-US" altLang="ja-JP" sz="2800" b="1" spc="300" dirty="0">
                <a:solidFill>
                  <a:srgbClr val="BFBFBF"/>
                </a:solidFill>
              </a:rPr>
              <a:t>5-1.</a:t>
            </a:r>
            <a:r>
              <a:rPr kumimoji="1" lang="ja-JP" altLang="en-US" sz="2800" b="1" spc="300" dirty="0">
                <a:solidFill>
                  <a:srgbClr val="BFBFBF"/>
                </a:solidFill>
              </a:rPr>
              <a:t>勾配ブースティング木</a:t>
            </a:r>
            <a:endParaRPr kumimoji="1" lang="en-US" altLang="ja-JP" sz="2800" b="1" spc="300" dirty="0">
              <a:solidFill>
                <a:srgbClr val="BFBFBF"/>
              </a:solidFill>
            </a:endParaRPr>
          </a:p>
          <a:p>
            <a:pPr algn="l">
              <a:lnSpc>
                <a:spcPct val="150000"/>
              </a:lnSpc>
            </a:pPr>
            <a:r>
              <a:rPr lang="en-US" altLang="ja-JP" sz="2800" b="1" spc="300" dirty="0">
                <a:solidFill>
                  <a:srgbClr val="BFBFBF"/>
                </a:solidFill>
              </a:rPr>
              <a:t>5-2.LightGBM</a:t>
            </a:r>
            <a:r>
              <a:rPr lang="ja-JP" altLang="en-US" sz="2800" b="1" spc="300" dirty="0">
                <a:solidFill>
                  <a:srgbClr val="BFBFBF"/>
                </a:solidFill>
              </a:rPr>
              <a:t>の実装</a:t>
            </a:r>
            <a:endParaRPr lang="en-US" altLang="ja-JP" sz="2800" b="1" spc="300" dirty="0">
              <a:solidFill>
                <a:srgbClr val="BFBFBF"/>
              </a:solidFill>
            </a:endParaRPr>
          </a:p>
          <a:p>
            <a:pPr algn="l">
              <a:lnSpc>
                <a:spcPct val="150000"/>
              </a:lnSpc>
            </a:pPr>
            <a:r>
              <a:rPr lang="en-US" altLang="ja-JP" sz="2800" b="1" spc="300" dirty="0">
                <a:solidFill>
                  <a:schemeClr val="tx1">
                    <a:lumMod val="75000"/>
                    <a:lumOff val="25000"/>
                  </a:schemeClr>
                </a:solidFill>
              </a:rPr>
              <a:t>5-3.LightGBM</a:t>
            </a:r>
            <a:r>
              <a:rPr lang="ja-JP" altLang="en-US" sz="2800" b="1" spc="300" dirty="0">
                <a:solidFill>
                  <a:schemeClr val="tx1">
                    <a:lumMod val="75000"/>
                    <a:lumOff val="25000"/>
                  </a:schemeClr>
                </a:solidFill>
              </a:rPr>
              <a:t>のパラメータチューニング</a:t>
            </a:r>
            <a:endParaRPr lang="en-US" altLang="ja-JP" sz="2800" b="1" spc="300" dirty="0">
              <a:solidFill>
                <a:schemeClr val="tx1">
                  <a:lumMod val="75000"/>
                  <a:lumOff val="25000"/>
                </a:schemeClr>
              </a:solidFill>
            </a:endParaRPr>
          </a:p>
          <a:p>
            <a:pPr algn="l">
              <a:lnSpc>
                <a:spcPct val="150000"/>
              </a:lnSpc>
            </a:pPr>
            <a:r>
              <a:rPr lang="en-US" altLang="ja-JP" sz="2800" b="1" spc="300" dirty="0">
                <a:solidFill>
                  <a:srgbClr val="BFBFBF"/>
                </a:solidFill>
              </a:rPr>
              <a:t>5-4.</a:t>
            </a:r>
            <a:r>
              <a:rPr lang="ja-JP" altLang="en-US" sz="2800" b="1" spc="300" dirty="0">
                <a:solidFill>
                  <a:srgbClr val="BFBFBF"/>
                </a:solidFill>
              </a:rPr>
              <a:t>交差検証法・グリッドサーチ</a:t>
            </a:r>
            <a:endParaRPr lang="en-US" altLang="ja-JP" sz="2800" b="1" spc="300" dirty="0">
              <a:solidFill>
                <a:srgbClr val="BFBFBF"/>
              </a:solidFill>
            </a:endParaRPr>
          </a:p>
          <a:p>
            <a:pPr algn="l">
              <a:lnSpc>
                <a:spcPct val="150000"/>
              </a:lnSpc>
            </a:pPr>
            <a:r>
              <a:rPr lang="en-US" altLang="ja-JP" sz="2800" b="1" spc="300" dirty="0">
                <a:solidFill>
                  <a:srgbClr val="BFBFBF"/>
                </a:solidFill>
              </a:rPr>
              <a:t>5-5.</a:t>
            </a:r>
            <a:r>
              <a:rPr lang="ja-JP" altLang="en-US" sz="2800" b="1" spc="300" dirty="0">
                <a:solidFill>
                  <a:srgbClr val="BFBFBF"/>
                </a:solidFill>
              </a:rPr>
              <a:t>演習：</a:t>
            </a:r>
            <a:r>
              <a:rPr lang="en-US" altLang="ja-JP" sz="2800" b="1" spc="300" dirty="0">
                <a:solidFill>
                  <a:srgbClr val="BFBFBF"/>
                </a:solidFill>
              </a:rPr>
              <a:t>LightGBM &amp; </a:t>
            </a:r>
            <a:r>
              <a:rPr lang="ja-JP" altLang="en-US" sz="2800" b="1" spc="300" dirty="0">
                <a:solidFill>
                  <a:srgbClr val="BFBFBF"/>
                </a:solidFill>
              </a:rPr>
              <a:t>グリッドサーチ</a:t>
            </a:r>
            <a:endParaRPr lang="en-US" altLang="ja-JP" sz="2800" b="1" spc="300" dirty="0">
              <a:solidFill>
                <a:srgbClr val="BFBFBF"/>
              </a:solidFill>
            </a:endParaRPr>
          </a:p>
        </p:txBody>
      </p:sp>
    </p:spTree>
    <p:extLst>
      <p:ext uri="{BB962C8B-B14F-4D97-AF65-F5344CB8AC3E}">
        <p14:creationId xmlns:p14="http://schemas.microsoft.com/office/powerpoint/2010/main" val="2710236772"/>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四角形: 角を丸くする 4">
            <a:extLst>
              <a:ext uri="{FF2B5EF4-FFF2-40B4-BE49-F238E27FC236}">
                <a16:creationId xmlns:a16="http://schemas.microsoft.com/office/drawing/2014/main" id="{235D25D0-2B40-4B95-B459-FAA9DFF054E5}"/>
              </a:ext>
            </a:extLst>
          </p:cNvPr>
          <p:cNvSpPr/>
          <p:nvPr/>
        </p:nvSpPr>
        <p:spPr>
          <a:xfrm>
            <a:off x="766763" y="1038877"/>
            <a:ext cx="10599737" cy="2616942"/>
          </a:xfrm>
          <a:prstGeom prst="roundRect">
            <a:avLst>
              <a:gd name="adj" fmla="val 1884"/>
            </a:avLst>
          </a:prstGeom>
          <a:solidFill>
            <a:srgbClr val="FFF4E1"/>
          </a:solidFill>
          <a:ln w="19050" algn="ctr">
            <a:noFill/>
            <a:prstDash val="dash"/>
            <a:round/>
            <a:headEnd/>
            <a:tailEnd/>
          </a:ln>
          <a:effectLst/>
        </p:spPr>
        <p:txBody>
          <a:bodyPr rot="0" spcFirstLastPara="0" vertOverflow="overflow" horzOverflow="overflow" vert="horz" wrap="square" lIns="180000" tIns="72000" rIns="180000" bIns="72000" numCol="1" spcCol="0" rtlCol="0" fromWordArt="0" anchor="ctr" anchorCtr="0" forceAA="0" compatLnSpc="1">
            <a:prstTxWarp prst="textNoShape">
              <a:avLst/>
            </a:prstTxWarp>
            <a:noAutofit/>
          </a:bodyPr>
          <a:lstStyle/>
          <a:p>
            <a:pPr marL="171450" indent="-171450" algn="just">
              <a:lnSpc>
                <a:spcPct val="120000"/>
              </a:lnSpc>
              <a:spcAft>
                <a:spcPts val="400"/>
              </a:spcAft>
              <a:buClr>
                <a:srgbClr val="F36C37"/>
              </a:buClr>
              <a:buFont typeface="Wingdings" panose="05000000000000000000" pitchFamily="2" charset="2"/>
              <a:buChar char="l"/>
            </a:pPr>
            <a:endParaRPr lang="ja-JP" altLang="en-US" sz="1100" spc="150" dirty="0">
              <a:solidFill>
                <a:schemeClr val="tx1"/>
              </a:solidFill>
              <a:latin typeface="+mj-ea"/>
              <a:ea typeface="+mj-ea"/>
            </a:endParaRPr>
          </a:p>
        </p:txBody>
      </p:sp>
      <p:sp>
        <p:nvSpPr>
          <p:cNvPr id="2" name="タイトル 1">
            <a:extLst>
              <a:ext uri="{FF2B5EF4-FFF2-40B4-BE49-F238E27FC236}">
                <a16:creationId xmlns:a16="http://schemas.microsoft.com/office/drawing/2014/main" id="{5FE14325-B25E-453C-9481-5E4B9FE0B34A}"/>
              </a:ext>
            </a:extLst>
          </p:cNvPr>
          <p:cNvSpPr>
            <a:spLocks noGrp="1"/>
          </p:cNvSpPr>
          <p:nvPr>
            <p:ph type="title"/>
          </p:nvPr>
        </p:nvSpPr>
        <p:spPr/>
        <p:txBody>
          <a:bodyPr/>
          <a:lstStyle/>
          <a:p>
            <a:r>
              <a:rPr lang="en-US" altLang="ja-JP" dirty="0"/>
              <a:t>5-3-1.LightGBM</a:t>
            </a:r>
            <a:r>
              <a:rPr lang="ja-JP" altLang="en-US" dirty="0"/>
              <a:t>モデルを改良する</a:t>
            </a:r>
            <a:endParaRPr kumimoji="1" lang="ja-JP" altLang="en-US" dirty="0"/>
          </a:p>
        </p:txBody>
      </p:sp>
      <p:sp>
        <p:nvSpPr>
          <p:cNvPr id="3" name="コンテンツ プレースホルダー 2">
            <a:extLst>
              <a:ext uri="{FF2B5EF4-FFF2-40B4-BE49-F238E27FC236}">
                <a16:creationId xmlns:a16="http://schemas.microsoft.com/office/drawing/2014/main" id="{10EE556C-FDAE-4EEE-A2E7-11A707D60D55}"/>
              </a:ext>
            </a:extLst>
          </p:cNvPr>
          <p:cNvSpPr>
            <a:spLocks noGrp="1"/>
          </p:cNvSpPr>
          <p:nvPr>
            <p:ph sz="quarter" idx="4294967295"/>
          </p:nvPr>
        </p:nvSpPr>
        <p:spPr>
          <a:xfrm>
            <a:off x="1113954" y="1221016"/>
            <a:ext cx="9964088" cy="2251449"/>
          </a:xfrm>
        </p:spPr>
        <p:txBody>
          <a:bodyPr vert="horz" wrap="square" lIns="91440" tIns="45720" rIns="91440" bIns="45720" rtlCol="0" anchor="ctr">
            <a:noAutofit/>
          </a:bodyPr>
          <a:lstStyle/>
          <a:p>
            <a:pPr marL="0" indent="0" algn="ctr">
              <a:lnSpc>
                <a:spcPct val="120000"/>
              </a:lnSpc>
              <a:spcBef>
                <a:spcPts val="0"/>
              </a:spcBef>
              <a:spcAft>
                <a:spcPts val="2400"/>
              </a:spcAft>
              <a:buClr>
                <a:srgbClr val="F36C37"/>
              </a:buClr>
              <a:buNone/>
            </a:pPr>
            <a:r>
              <a:rPr lang="en-US" altLang="ja-JP" sz="2000" b="1" dirty="0">
                <a:solidFill>
                  <a:srgbClr val="F36C37"/>
                </a:solidFill>
              </a:rPr>
              <a:t>LightGBM</a:t>
            </a:r>
            <a:r>
              <a:rPr lang="ja-JP" altLang="en-US" sz="2000" b="1" dirty="0">
                <a:solidFill>
                  <a:srgbClr val="F36C37"/>
                </a:solidFill>
              </a:rPr>
              <a:t>についても、パラメータチューニングでモデルを改良します。</a:t>
            </a:r>
            <a:endParaRPr lang="en-US" altLang="ja-JP" sz="2000" b="1" dirty="0">
              <a:solidFill>
                <a:srgbClr val="F36C37"/>
              </a:solidFill>
            </a:endParaRPr>
          </a:p>
          <a:p>
            <a:pPr marL="0" indent="0" algn="ctr">
              <a:lnSpc>
                <a:spcPct val="120000"/>
              </a:lnSpc>
              <a:spcBef>
                <a:spcPts val="0"/>
              </a:spcBef>
              <a:spcAft>
                <a:spcPts val="2400"/>
              </a:spcAft>
              <a:buClr>
                <a:srgbClr val="F36C37"/>
              </a:buClr>
              <a:buNone/>
            </a:pPr>
            <a:r>
              <a:rPr lang="ja-JP" altLang="en-US" sz="2000" b="1" dirty="0">
                <a:solidFill>
                  <a:srgbClr val="F36C37"/>
                </a:solidFill>
              </a:rPr>
              <a:t>今回はさらに、交差検証とグリッドサーチという方法を用いて、</a:t>
            </a:r>
            <a:br>
              <a:rPr lang="en-US" altLang="ja-JP" sz="2000" b="1" dirty="0">
                <a:solidFill>
                  <a:srgbClr val="F36C37"/>
                </a:solidFill>
              </a:rPr>
            </a:br>
            <a:r>
              <a:rPr lang="ja-JP" altLang="en-US" sz="2000" b="1" dirty="0">
                <a:solidFill>
                  <a:srgbClr val="F36C37"/>
                </a:solidFill>
              </a:rPr>
              <a:t>より信頼できる評価と自動でパラメータ探索を行う</a:t>
            </a:r>
            <a:br>
              <a:rPr lang="en-US" altLang="ja-JP" sz="2000" b="1" dirty="0">
                <a:solidFill>
                  <a:srgbClr val="F36C37"/>
                </a:solidFill>
              </a:rPr>
            </a:br>
            <a:r>
              <a:rPr lang="ja-JP" altLang="en-US" sz="2000" b="1" dirty="0">
                <a:solidFill>
                  <a:srgbClr val="F36C37"/>
                </a:solidFill>
              </a:rPr>
              <a:t>手法についても試してみます。</a:t>
            </a:r>
          </a:p>
        </p:txBody>
      </p:sp>
      <p:sp>
        <p:nvSpPr>
          <p:cNvPr id="4" name="スライド番号プレースホルダー 3">
            <a:extLst>
              <a:ext uri="{FF2B5EF4-FFF2-40B4-BE49-F238E27FC236}">
                <a16:creationId xmlns:a16="http://schemas.microsoft.com/office/drawing/2014/main" id="{31E61FCF-A60C-432C-8A79-2693CCE4D99F}"/>
              </a:ext>
            </a:extLst>
          </p:cNvPr>
          <p:cNvSpPr>
            <a:spLocks noGrp="1"/>
          </p:cNvSpPr>
          <p:nvPr>
            <p:ph type="sldNum" sz="quarter" idx="10"/>
          </p:nvPr>
        </p:nvSpPr>
        <p:spPr/>
        <p:txBody>
          <a:bodyPr/>
          <a:lstStyle/>
          <a:p>
            <a:fld id="{5D750650-B10A-47BF-93C2-E1678438B37A}" type="slidenum">
              <a:rPr kumimoji="1" lang="ja-JP" altLang="en-US" smtClean="0"/>
              <a:pPr/>
              <a:t>276</a:t>
            </a:fld>
            <a:endParaRPr kumimoji="1" lang="ja-JP" altLang="en-US"/>
          </a:p>
        </p:txBody>
      </p:sp>
      <p:sp>
        <p:nvSpPr>
          <p:cNvPr id="9" name="四角形: 角を丸くする 8">
            <a:extLst>
              <a:ext uri="{FF2B5EF4-FFF2-40B4-BE49-F238E27FC236}">
                <a16:creationId xmlns:a16="http://schemas.microsoft.com/office/drawing/2014/main" id="{6D456DDF-4B7D-4596-9982-ABD670D6C992}"/>
              </a:ext>
            </a:extLst>
          </p:cNvPr>
          <p:cNvSpPr/>
          <p:nvPr/>
        </p:nvSpPr>
        <p:spPr bwMode="auto">
          <a:xfrm>
            <a:off x="856302" y="3840493"/>
            <a:ext cx="10493870" cy="577189"/>
          </a:xfrm>
          <a:prstGeom prst="roundRect">
            <a:avLst>
              <a:gd name="adj" fmla="val 13183"/>
            </a:avLst>
          </a:prstGeom>
          <a:solidFill>
            <a:srgbClr val="00879E"/>
          </a:solidFill>
          <a:ln w="19050" algn="ctr">
            <a:solidFill>
              <a:srgbClr val="00879E"/>
            </a:solidFill>
            <a:prstDash val="solid"/>
            <a:round/>
            <a:headEnd/>
            <a:tailEnd/>
          </a:ln>
          <a:effectLst/>
        </p:spPr>
        <p:txBody>
          <a:bodyPr wrap="none" rtlCol="0" anchor="ctr"/>
          <a:lstStyle/>
          <a:p>
            <a:pPr algn="ctr" fontAlgn="base">
              <a:spcBef>
                <a:spcPct val="0"/>
              </a:spcBef>
              <a:spcAft>
                <a:spcPct val="0"/>
              </a:spcAft>
            </a:pPr>
            <a:endParaRPr kumimoji="1" lang="ja-JP" altLang="en-US" dirty="0">
              <a:solidFill>
                <a:schemeClr val="bg1"/>
              </a:solidFill>
              <a:latin typeface="Arial" pitchFamily="34" charset="0"/>
              <a:ea typeface="ＭＳ Ｐゴシック" pitchFamily="50" charset="-128"/>
            </a:endParaRPr>
          </a:p>
        </p:txBody>
      </p:sp>
      <p:sp>
        <p:nvSpPr>
          <p:cNvPr id="10" name="正方形/長方形 9">
            <a:extLst>
              <a:ext uri="{FF2B5EF4-FFF2-40B4-BE49-F238E27FC236}">
                <a16:creationId xmlns:a16="http://schemas.microsoft.com/office/drawing/2014/main" id="{990BDE5C-254C-433A-BD74-EE2771F57294}"/>
              </a:ext>
            </a:extLst>
          </p:cNvPr>
          <p:cNvSpPr/>
          <p:nvPr/>
        </p:nvSpPr>
        <p:spPr>
          <a:xfrm>
            <a:off x="1551347" y="3940880"/>
            <a:ext cx="7525251" cy="440120"/>
          </a:xfrm>
          <a:prstGeom prst="rect">
            <a:avLst/>
          </a:prstGeom>
          <a:noFill/>
          <a:ln w="19050" algn="ctr">
            <a:noFill/>
            <a:prstDash val="dash"/>
            <a:round/>
            <a:headEnd/>
            <a:tailEnd/>
          </a:ln>
          <a:effectLst/>
        </p:spPr>
        <p:txBody>
          <a:bodyPr wrap="none" rtlCol="0" anchor="ctr"/>
          <a:lstStyle/>
          <a:p>
            <a:pPr fontAlgn="base">
              <a:spcBef>
                <a:spcPct val="0"/>
              </a:spcBef>
              <a:spcAft>
                <a:spcPct val="0"/>
              </a:spcAft>
            </a:pPr>
            <a:r>
              <a:rPr kumimoji="1" lang="ja-JP" altLang="en-US" sz="2200" b="1" spc="300" dirty="0">
                <a:solidFill>
                  <a:schemeClr val="bg1"/>
                </a:solidFill>
                <a:latin typeface="+mj-ea"/>
                <a:ea typeface="+mj-ea"/>
              </a:rPr>
              <a:t>今回改良を行うポイント</a:t>
            </a:r>
          </a:p>
        </p:txBody>
      </p:sp>
      <p:pic>
        <p:nvPicPr>
          <p:cNvPr id="11" name="図 10" descr="アイコン&#10;&#10;自動的に生成された説明">
            <a:extLst>
              <a:ext uri="{FF2B5EF4-FFF2-40B4-BE49-F238E27FC236}">
                <a16:creationId xmlns:a16="http://schemas.microsoft.com/office/drawing/2014/main" id="{7720435F-DF30-4A16-B0F1-9BE9EB8B68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7188" y="3892906"/>
            <a:ext cx="426733" cy="427586"/>
          </a:xfrm>
          <a:prstGeom prst="rect">
            <a:avLst/>
          </a:prstGeom>
        </p:spPr>
      </p:pic>
      <p:sp>
        <p:nvSpPr>
          <p:cNvPr id="8" name="コンテンツ プレースホルダー 2">
            <a:extLst>
              <a:ext uri="{FF2B5EF4-FFF2-40B4-BE49-F238E27FC236}">
                <a16:creationId xmlns:a16="http://schemas.microsoft.com/office/drawing/2014/main" id="{733E62C9-1A65-4181-ACD0-3065DF9AF0E5}"/>
              </a:ext>
            </a:extLst>
          </p:cNvPr>
          <p:cNvSpPr txBox="1">
            <a:spLocks/>
          </p:cNvSpPr>
          <p:nvPr/>
        </p:nvSpPr>
        <p:spPr bwMode="auto">
          <a:xfrm>
            <a:off x="920082" y="4701731"/>
            <a:ext cx="10493870" cy="819789"/>
          </a:xfrm>
          <a:prstGeom prst="rect">
            <a:avLst/>
          </a:prstGeom>
        </p:spPr>
        <p:txBody>
          <a:bodyPr vert="horz" wrap="none" lIns="91440" tIns="45720" rIns="91440" bIns="45720" rtlCol="0">
            <a:noAutofit/>
          </a:bodyPr>
          <a:lstStyle>
            <a:lvl1pPr marL="357188" marR="0" indent="-357188"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n"/>
              <a:tabLst/>
              <a:defRPr kumimoji="1" lang="en-US" altLang="ja-JP"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1pPr>
            <a:lvl2pPr marL="742950" marR="0" indent="-28575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l"/>
              <a:tabLst/>
              <a:defRPr kumimoji="1" lang="ja-JP" altLang="en-US"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2pPr>
            <a:lvl3pPr marL="1143000" marR="0" indent="-2286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3pPr>
            <a:lvl4pPr marL="1714500" marR="0" indent="-3429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4pPr>
            <a:lvl5pPr marL="2114550" marR="0" indent="-28575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lnSpc>
                <a:spcPct val="130000"/>
              </a:lnSpc>
              <a:spcBef>
                <a:spcPts val="0"/>
              </a:spcBef>
              <a:spcAft>
                <a:spcPts val="0"/>
              </a:spcAft>
              <a:buClr>
                <a:schemeClr val="tx1">
                  <a:lumMod val="75000"/>
                  <a:lumOff val="25000"/>
                </a:schemeClr>
              </a:buClr>
            </a:pPr>
            <a:r>
              <a:rPr lang="ja-JP" altLang="en-US" sz="2000" b="1" dirty="0"/>
              <a:t>モデルのパラメータチューニングを行う</a:t>
            </a:r>
            <a:endParaRPr lang="en-US" altLang="ja-JP" sz="2000" b="1" dirty="0"/>
          </a:p>
          <a:p>
            <a:pPr>
              <a:lnSpc>
                <a:spcPct val="130000"/>
              </a:lnSpc>
              <a:spcBef>
                <a:spcPts val="0"/>
              </a:spcBef>
              <a:spcAft>
                <a:spcPts val="0"/>
              </a:spcAft>
              <a:buClr>
                <a:schemeClr val="tx1">
                  <a:lumMod val="75000"/>
                  <a:lumOff val="25000"/>
                </a:schemeClr>
              </a:buClr>
            </a:pPr>
            <a:r>
              <a:rPr lang="ja-JP" altLang="en-US" sz="2000" b="1" dirty="0"/>
              <a:t>交差検証とグリッドサーチを用いる</a:t>
            </a:r>
            <a:endParaRPr lang="en-US" altLang="ja-JP" sz="2000" b="1" dirty="0"/>
          </a:p>
        </p:txBody>
      </p:sp>
      <p:pic>
        <p:nvPicPr>
          <p:cNvPr id="24" name="図 23">
            <a:extLst>
              <a:ext uri="{FF2B5EF4-FFF2-40B4-BE49-F238E27FC236}">
                <a16:creationId xmlns:a16="http://schemas.microsoft.com/office/drawing/2014/main" id="{EE09FC44-3FEB-4ED8-8737-5B721A18F52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27863" y="5177507"/>
            <a:ext cx="941816" cy="941816"/>
          </a:xfrm>
          <a:prstGeom prst="rect">
            <a:avLst/>
          </a:prstGeom>
        </p:spPr>
      </p:pic>
      <p:sp>
        <p:nvSpPr>
          <p:cNvPr id="25" name="思考の吹き出し: 雲形 24">
            <a:extLst>
              <a:ext uri="{FF2B5EF4-FFF2-40B4-BE49-F238E27FC236}">
                <a16:creationId xmlns:a16="http://schemas.microsoft.com/office/drawing/2014/main" id="{8CA9EB80-F5DA-4891-B443-0552785B8FF5}"/>
              </a:ext>
            </a:extLst>
          </p:cNvPr>
          <p:cNvSpPr/>
          <p:nvPr/>
        </p:nvSpPr>
        <p:spPr>
          <a:xfrm>
            <a:off x="5930182" y="4022714"/>
            <a:ext cx="4042780" cy="1154793"/>
          </a:xfrm>
          <a:prstGeom prst="cloudCallout">
            <a:avLst>
              <a:gd name="adj1" fmla="val -33068"/>
              <a:gd name="adj2" fmla="val 60314"/>
            </a:avLst>
          </a:prstGeom>
          <a:solidFill>
            <a:srgbClr val="FFDBC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1400" b="1" dirty="0">
                <a:solidFill>
                  <a:srgbClr val="494949"/>
                </a:solidFill>
                <a:latin typeface="+mn-ea"/>
              </a:rPr>
              <a:t>LightGBM</a:t>
            </a:r>
            <a:r>
              <a:rPr kumimoji="1" lang="ja-JP" altLang="en-US" sz="1400" b="1" dirty="0">
                <a:solidFill>
                  <a:srgbClr val="494949"/>
                </a:solidFill>
                <a:latin typeface="+mn-ea"/>
              </a:rPr>
              <a:t>はパラメータが多いな</a:t>
            </a:r>
            <a:endParaRPr kumimoji="1" lang="en-US" altLang="ja-JP" sz="1400" b="1" dirty="0">
              <a:solidFill>
                <a:srgbClr val="494949"/>
              </a:solidFill>
              <a:latin typeface="+mn-ea"/>
            </a:endParaRPr>
          </a:p>
          <a:p>
            <a:pPr algn="ctr"/>
            <a:r>
              <a:rPr kumimoji="1" lang="ja-JP" altLang="en-US" sz="1400" b="1" dirty="0">
                <a:solidFill>
                  <a:srgbClr val="494949"/>
                </a:solidFill>
                <a:latin typeface="+mn-ea"/>
              </a:rPr>
              <a:t>何か良い手はないかな</a:t>
            </a:r>
            <a:r>
              <a:rPr kumimoji="1" lang="en-US" altLang="ja-JP" sz="1400" b="1" dirty="0">
                <a:solidFill>
                  <a:srgbClr val="494949"/>
                </a:solidFill>
                <a:latin typeface="+mn-ea"/>
              </a:rPr>
              <a:t>...</a:t>
            </a:r>
            <a:endParaRPr kumimoji="1" lang="ja-JP" altLang="en-US" sz="1400" b="1" dirty="0">
              <a:solidFill>
                <a:srgbClr val="494949"/>
              </a:solidFill>
              <a:latin typeface="+mn-ea"/>
            </a:endParaRPr>
          </a:p>
        </p:txBody>
      </p:sp>
      <p:pic>
        <p:nvPicPr>
          <p:cNvPr id="31" name="図 30">
            <a:extLst>
              <a:ext uri="{FF2B5EF4-FFF2-40B4-BE49-F238E27FC236}">
                <a16:creationId xmlns:a16="http://schemas.microsoft.com/office/drawing/2014/main" id="{D61F1942-C901-45B0-98C0-C1661DAB9A4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22786" y="4208588"/>
            <a:ext cx="1562125" cy="1560924"/>
          </a:xfrm>
          <a:prstGeom prst="rect">
            <a:avLst/>
          </a:prstGeom>
        </p:spPr>
      </p:pic>
      <p:pic>
        <p:nvPicPr>
          <p:cNvPr id="32" name="図 31">
            <a:extLst>
              <a:ext uri="{FF2B5EF4-FFF2-40B4-BE49-F238E27FC236}">
                <a16:creationId xmlns:a16="http://schemas.microsoft.com/office/drawing/2014/main" id="{7A0D25AD-7599-413B-97FA-9C8500DA827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433639" y="4436595"/>
            <a:ext cx="1497289" cy="1496138"/>
          </a:xfrm>
          <a:prstGeom prst="rect">
            <a:avLst/>
          </a:prstGeom>
        </p:spPr>
      </p:pic>
      <p:pic>
        <p:nvPicPr>
          <p:cNvPr id="33" name="図 32">
            <a:extLst>
              <a:ext uri="{FF2B5EF4-FFF2-40B4-BE49-F238E27FC236}">
                <a16:creationId xmlns:a16="http://schemas.microsoft.com/office/drawing/2014/main" id="{95769C7E-2783-4349-8DF4-E2E9FE0451C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718188" y="4716079"/>
            <a:ext cx="1324514" cy="1323496"/>
          </a:xfrm>
          <a:prstGeom prst="rect">
            <a:avLst/>
          </a:prstGeom>
        </p:spPr>
      </p:pic>
      <p:pic>
        <p:nvPicPr>
          <p:cNvPr id="34" name="図 33">
            <a:extLst>
              <a:ext uri="{FF2B5EF4-FFF2-40B4-BE49-F238E27FC236}">
                <a16:creationId xmlns:a16="http://schemas.microsoft.com/office/drawing/2014/main" id="{BC1D6C90-7F15-4939-A025-F5FD7951CD4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934186" y="4941234"/>
            <a:ext cx="1116242" cy="1115384"/>
          </a:xfrm>
          <a:prstGeom prst="rect">
            <a:avLst/>
          </a:prstGeom>
        </p:spPr>
      </p:pic>
      <p:pic>
        <p:nvPicPr>
          <p:cNvPr id="35" name="図 34">
            <a:extLst>
              <a:ext uri="{FF2B5EF4-FFF2-40B4-BE49-F238E27FC236}">
                <a16:creationId xmlns:a16="http://schemas.microsoft.com/office/drawing/2014/main" id="{DE402D59-E870-4160-82DF-667DA8D73F7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164455" y="5141450"/>
            <a:ext cx="1039618" cy="1038819"/>
          </a:xfrm>
          <a:prstGeom prst="rect">
            <a:avLst/>
          </a:prstGeom>
        </p:spPr>
      </p:pic>
      <p:sp>
        <p:nvSpPr>
          <p:cNvPr id="36" name="吹き出し: 角を丸めた四角形 35">
            <a:extLst>
              <a:ext uri="{FF2B5EF4-FFF2-40B4-BE49-F238E27FC236}">
                <a16:creationId xmlns:a16="http://schemas.microsoft.com/office/drawing/2014/main" id="{F887138C-B74D-4BC2-AEAA-EA6A95365675}"/>
              </a:ext>
            </a:extLst>
          </p:cNvPr>
          <p:cNvSpPr/>
          <p:nvPr/>
        </p:nvSpPr>
        <p:spPr>
          <a:xfrm>
            <a:off x="7779681" y="5776830"/>
            <a:ext cx="2145922" cy="577082"/>
          </a:xfrm>
          <a:prstGeom prst="wedgeRoundRectCallout">
            <a:avLst>
              <a:gd name="adj1" fmla="val 56090"/>
              <a:gd name="adj2" fmla="val -43476"/>
              <a:gd name="adj3" fmla="val 16667"/>
            </a:avLst>
          </a:prstGeom>
          <a:noFill/>
          <a:ln w="38100">
            <a:solidFill>
              <a:srgbClr val="BFBFBF">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sz="2400" b="1" dirty="0">
                <a:solidFill>
                  <a:srgbClr val="494949"/>
                </a:solidFill>
                <a:latin typeface="+mn-ea"/>
              </a:rPr>
              <a:t>心配ご無用！</a:t>
            </a:r>
          </a:p>
        </p:txBody>
      </p:sp>
    </p:spTree>
    <p:extLst>
      <p:ext uri="{BB962C8B-B14F-4D97-AF65-F5344CB8AC3E}">
        <p14:creationId xmlns:p14="http://schemas.microsoft.com/office/powerpoint/2010/main" val="3236852534"/>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四角形: 角を丸くする 5">
            <a:extLst>
              <a:ext uri="{FF2B5EF4-FFF2-40B4-BE49-F238E27FC236}">
                <a16:creationId xmlns:a16="http://schemas.microsoft.com/office/drawing/2014/main" id="{915DD971-A22B-40E4-9124-F6E32E9C99DA}"/>
              </a:ext>
            </a:extLst>
          </p:cNvPr>
          <p:cNvSpPr/>
          <p:nvPr/>
        </p:nvSpPr>
        <p:spPr bwMode="auto">
          <a:xfrm>
            <a:off x="746465" y="941642"/>
            <a:ext cx="10678772" cy="477017"/>
          </a:xfrm>
          <a:prstGeom prst="roundRect">
            <a:avLst>
              <a:gd name="adj" fmla="val 7423"/>
            </a:avLst>
          </a:prstGeom>
          <a:solidFill>
            <a:srgbClr val="FEEDE6"/>
          </a:solidFill>
          <a:ln w="19050" algn="ctr">
            <a:noFill/>
            <a:prstDash val="dash"/>
            <a:round/>
            <a:headEnd/>
            <a:tailEnd/>
          </a:ln>
          <a:effectLst/>
        </p:spPr>
        <p:txBody>
          <a:bodyPr wrap="none" lIns="180000" bIns="0" rtlCol="0" anchor="ctr"/>
          <a:lstStyle/>
          <a:p>
            <a:pPr marL="285750" indent="-285750">
              <a:buFont typeface="Wingdings" panose="05000000000000000000" pitchFamily="2" charset="2"/>
              <a:buChar char="n"/>
            </a:pPr>
            <a:r>
              <a:rPr kumimoji="1" lang="en-US" altLang="ja-JP" sz="2000" b="1" dirty="0">
                <a:solidFill>
                  <a:srgbClr val="F36C37"/>
                </a:solidFill>
                <a:latin typeface="+mj-ea"/>
                <a:ea typeface="+mj-ea"/>
              </a:rPr>
              <a:t>LightGBM</a:t>
            </a:r>
            <a:r>
              <a:rPr kumimoji="1" lang="ja-JP" altLang="en-US" sz="2000" b="1" dirty="0">
                <a:solidFill>
                  <a:srgbClr val="F36C37"/>
                </a:solidFill>
                <a:latin typeface="+mj-ea"/>
                <a:ea typeface="+mj-ea"/>
              </a:rPr>
              <a:t>のハイパーパラメータ</a:t>
            </a:r>
          </a:p>
        </p:txBody>
      </p:sp>
      <p:sp>
        <p:nvSpPr>
          <p:cNvPr id="7" name="テキスト ボックス 6">
            <a:extLst>
              <a:ext uri="{FF2B5EF4-FFF2-40B4-BE49-F238E27FC236}">
                <a16:creationId xmlns:a16="http://schemas.microsoft.com/office/drawing/2014/main" id="{2F1127E5-9282-4A02-8889-BA620D0A3CE0}"/>
              </a:ext>
            </a:extLst>
          </p:cNvPr>
          <p:cNvSpPr txBox="1"/>
          <p:nvPr/>
        </p:nvSpPr>
        <p:spPr>
          <a:xfrm>
            <a:off x="1038991" y="1657357"/>
            <a:ext cx="10386245" cy="1311140"/>
          </a:xfrm>
          <a:prstGeom prst="rect">
            <a:avLst/>
          </a:prstGeom>
        </p:spPr>
        <p:txBody>
          <a:bodyPr vert="horz" wrap="none" lIns="91440" tIns="45720" rIns="91440" bIns="45720" rtlCol="0">
            <a:noAutofit/>
          </a:bodyPr>
          <a:lstStyle>
            <a:defPPr>
              <a:defRPr lang="en-US"/>
            </a:defPPr>
            <a:lvl1pPr marL="357188" marR="0" indent="-357188" defTabSz="914400" fontAlgn="base">
              <a:lnSpc>
                <a:spcPct val="100000"/>
              </a:lnSpc>
              <a:spcBef>
                <a:spcPts val="0"/>
              </a:spcBef>
              <a:spcAft>
                <a:spcPts val="600"/>
              </a:spcAft>
              <a:buClr>
                <a:schemeClr val="tx1">
                  <a:lumMod val="75000"/>
                  <a:lumOff val="25000"/>
                </a:schemeClr>
              </a:buClr>
              <a:buSzTx/>
              <a:buFont typeface="Wingdings" panose="05000000000000000000" pitchFamily="2" charset="2"/>
              <a:buChar char="n"/>
              <a:tabLst/>
              <a:defRPr kumimoji="1" sz="2000" b="1" baseline="0">
                <a:solidFill>
                  <a:schemeClr val="tx1">
                    <a:lumMod val="75000"/>
                    <a:lumOff val="25000"/>
                  </a:schemeClr>
                </a:solidFill>
                <a:latin typeface="メイリオ" panose="020B0604030504040204" pitchFamily="50" charset="-128"/>
                <a:ea typeface="メイリオ" panose="020B0604030504040204" pitchFamily="50" charset="-128"/>
              </a:defRPr>
            </a:lvl1pPr>
            <a:lvl2pPr marL="742950" marR="0" indent="-285750" defTabSz="914400" fontAlgn="base">
              <a:lnSpc>
                <a:spcPct val="100000"/>
              </a:lnSpc>
              <a:spcBef>
                <a:spcPct val="20000"/>
              </a:spcBef>
              <a:spcAft>
                <a:spcPct val="0"/>
              </a:spcAft>
              <a:buClr>
                <a:schemeClr val="tx1"/>
              </a:buClr>
              <a:buSzTx/>
              <a:buFont typeface="Wingdings" panose="05000000000000000000" pitchFamily="2" charset="2"/>
              <a:buChar char="l"/>
              <a:tabLst/>
              <a:defRPr kumimoji="1" sz="2800" baseline="0">
                <a:solidFill>
                  <a:schemeClr val="tx1">
                    <a:lumMod val="75000"/>
                    <a:lumOff val="25000"/>
                  </a:schemeClr>
                </a:solidFill>
                <a:latin typeface="メイリオ" panose="020B0604030504040204" pitchFamily="50" charset="-128"/>
                <a:ea typeface="メイリオ" panose="020B0604030504040204" pitchFamily="50" charset="-128"/>
              </a:defRPr>
            </a:lvl2pPr>
            <a:lvl3pPr marL="1143000" marR="0" indent="-22860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3pPr>
            <a:lvl4pPr marL="1714500" marR="0" indent="-34290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4pPr>
            <a:lvl5pPr marL="2114550" marR="0" indent="-28575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5pPr>
            <a:lvl6pPr marL="2514600" indent="-228600" defTabSz="914400">
              <a:lnSpc>
                <a:spcPct val="90000"/>
              </a:lnSpc>
              <a:spcBef>
                <a:spcPts val="500"/>
              </a:spcBef>
              <a:buFont typeface="Arial" panose="020B0604020202020204" pitchFamily="34" charset="0"/>
              <a:buChar char="•"/>
              <a:defRPr kumimoji="1"/>
            </a:lvl6pPr>
            <a:lvl7pPr marL="2971800" indent="-228600" defTabSz="914400">
              <a:lnSpc>
                <a:spcPct val="90000"/>
              </a:lnSpc>
              <a:spcBef>
                <a:spcPts val="500"/>
              </a:spcBef>
              <a:buFont typeface="Arial" panose="020B0604020202020204" pitchFamily="34" charset="0"/>
              <a:buChar char="•"/>
              <a:defRPr kumimoji="1"/>
            </a:lvl7pPr>
            <a:lvl8pPr marL="3429000" indent="-228600" defTabSz="914400">
              <a:lnSpc>
                <a:spcPct val="90000"/>
              </a:lnSpc>
              <a:spcBef>
                <a:spcPts val="500"/>
              </a:spcBef>
              <a:buFont typeface="Arial" panose="020B0604020202020204" pitchFamily="34" charset="0"/>
              <a:buChar char="•"/>
              <a:defRPr kumimoji="1"/>
            </a:lvl8pPr>
            <a:lvl9pPr marL="3886200" indent="-228600" defTabSz="914400">
              <a:lnSpc>
                <a:spcPct val="90000"/>
              </a:lnSpc>
              <a:spcBef>
                <a:spcPts val="500"/>
              </a:spcBef>
              <a:buFont typeface="Arial" panose="020B0604020202020204" pitchFamily="34" charset="0"/>
              <a:buChar char="•"/>
              <a:defRPr kumimoji="1"/>
            </a:lvl9pPr>
          </a:lstStyle>
          <a:p>
            <a:pPr>
              <a:buClr>
                <a:srgbClr val="F36C37"/>
              </a:buClr>
              <a:buFont typeface="Wingdings" panose="05000000000000000000" pitchFamily="2" charset="2"/>
              <a:buChar char="l"/>
            </a:pPr>
            <a:r>
              <a:rPr lang="en-US" altLang="ja-JP" sz="1400" dirty="0"/>
              <a:t>LightGBM</a:t>
            </a:r>
            <a:r>
              <a:rPr lang="ja-JP" altLang="en-US" sz="1400" dirty="0"/>
              <a:t>のハイパーパラメータのうち特に重要なハイパーパラメータは以下です。</a:t>
            </a:r>
          </a:p>
          <a:p>
            <a:pPr lvl="1">
              <a:buClr>
                <a:srgbClr val="F36C37"/>
              </a:buClr>
            </a:pPr>
            <a:r>
              <a:rPr lang="en-US" altLang="ja-JP" sz="1300" b="1" dirty="0"/>
              <a:t>learning_rate	</a:t>
            </a:r>
            <a:r>
              <a:rPr lang="ja-JP" altLang="en-US" sz="1300" b="1" dirty="0"/>
              <a:t>：学習率。次の決定木を作成し予測値をアップデートする際にこの値を乗算する</a:t>
            </a:r>
            <a:endParaRPr lang="en-US" altLang="ja-JP" sz="1300" b="1" dirty="0"/>
          </a:p>
          <a:p>
            <a:pPr lvl="1">
              <a:buClr>
                <a:srgbClr val="F36C37"/>
              </a:buClr>
            </a:pPr>
            <a:r>
              <a:rPr lang="en-US" altLang="ja-JP" sz="1300" b="1" dirty="0"/>
              <a:t>n_estimators	</a:t>
            </a:r>
            <a:r>
              <a:rPr lang="ja-JP" altLang="en-US" sz="1300" b="1" dirty="0"/>
              <a:t>：決定木の数</a:t>
            </a:r>
            <a:endParaRPr lang="en-US" altLang="ja-JP" sz="1300" b="1" dirty="0"/>
          </a:p>
          <a:p>
            <a:pPr lvl="1">
              <a:buClr>
                <a:srgbClr val="F36C37"/>
              </a:buClr>
            </a:pPr>
            <a:r>
              <a:rPr lang="en-US" altLang="ja-JP" sz="1300" b="1" dirty="0"/>
              <a:t>max_depth		</a:t>
            </a:r>
            <a:r>
              <a:rPr lang="ja-JP" altLang="en-US" sz="1300" b="1" dirty="0"/>
              <a:t>：個々の決定木の最大の深さ</a:t>
            </a:r>
            <a:endParaRPr lang="en-US" altLang="ja-JP" sz="1300" b="1" dirty="0"/>
          </a:p>
          <a:p>
            <a:pPr lvl="1">
              <a:buClr>
                <a:srgbClr val="F36C37"/>
              </a:buClr>
            </a:pPr>
            <a:r>
              <a:rPr lang="en-US" altLang="ja-JP" sz="1300" b="1" dirty="0" err="1"/>
              <a:t>num_leaves</a:t>
            </a:r>
            <a:r>
              <a:rPr lang="en-US" altLang="ja-JP" sz="1300" b="1" dirty="0"/>
              <a:t>		</a:t>
            </a:r>
            <a:r>
              <a:rPr lang="ja-JP" altLang="en-US" sz="1300" b="1" dirty="0"/>
              <a:t>：</a:t>
            </a:r>
            <a:r>
              <a:rPr lang="en-US" altLang="ja-JP" sz="1300" b="1" dirty="0"/>
              <a:t>1</a:t>
            </a:r>
            <a:r>
              <a:rPr lang="ja-JP" altLang="en-US" sz="1300" b="1" dirty="0"/>
              <a:t>本の木の葉の最大数</a:t>
            </a:r>
          </a:p>
          <a:p>
            <a:pPr lvl="1">
              <a:buClr>
                <a:srgbClr val="F36C37"/>
              </a:buClr>
            </a:pPr>
            <a:r>
              <a:rPr lang="en-US" altLang="ja-JP" sz="1300" b="1" dirty="0" err="1"/>
              <a:t>colsample_bytree</a:t>
            </a:r>
            <a:r>
              <a:rPr lang="en-US" altLang="ja-JP" sz="1300" b="1" dirty="0"/>
              <a:t>	</a:t>
            </a:r>
            <a:r>
              <a:rPr lang="ja-JP" altLang="en-US" sz="1300" b="1" dirty="0"/>
              <a:t>：決定木ごとに列をサンプリングする割合</a:t>
            </a:r>
            <a:endParaRPr lang="en-US" altLang="ja-JP" sz="1300" b="1" dirty="0"/>
          </a:p>
          <a:p>
            <a:pPr lvl="1">
              <a:buClr>
                <a:srgbClr val="F36C37"/>
              </a:buClr>
            </a:pPr>
            <a:r>
              <a:rPr lang="en-US" altLang="ja-JP" sz="1300" b="1" dirty="0"/>
              <a:t>subsample		</a:t>
            </a:r>
            <a:r>
              <a:rPr lang="ja-JP" altLang="en-US" sz="1300" b="1" dirty="0"/>
              <a:t>：決定木ごとに学習データの行をサンプリングする割合</a:t>
            </a:r>
            <a:endParaRPr lang="en-US" altLang="ja-JP" sz="1300" b="1" dirty="0"/>
          </a:p>
        </p:txBody>
      </p:sp>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lang="en-US" altLang="ja-JP" dirty="0"/>
              <a:t>5</a:t>
            </a:r>
            <a:r>
              <a:rPr kumimoji="1" lang="en-US" altLang="ja-JP" dirty="0"/>
              <a:t>-3-2.</a:t>
            </a:r>
            <a:r>
              <a:rPr lang="ja-JP" altLang="en-US" dirty="0"/>
              <a:t>パラメータのチューニング</a:t>
            </a:r>
            <a:endParaRPr kumimoji="1" lang="ja-JP" altLang="en-US" dirty="0"/>
          </a:p>
        </p:txBody>
      </p:sp>
      <p:sp>
        <p:nvSpPr>
          <p:cNvPr id="5" name="スライド番号プレースホルダー 4">
            <a:extLst>
              <a:ext uri="{FF2B5EF4-FFF2-40B4-BE49-F238E27FC236}">
                <a16:creationId xmlns:a16="http://schemas.microsoft.com/office/drawing/2014/main" id="{C905B90A-465B-402F-BC68-6932C2B00E04}"/>
              </a:ext>
            </a:extLst>
          </p:cNvPr>
          <p:cNvSpPr>
            <a:spLocks noGrp="1"/>
          </p:cNvSpPr>
          <p:nvPr>
            <p:ph type="sldNum" sz="quarter" idx="10"/>
          </p:nvPr>
        </p:nvSpPr>
        <p:spPr/>
        <p:txBody>
          <a:bodyPr/>
          <a:lstStyle/>
          <a:p>
            <a:fld id="{5D750650-B10A-47BF-93C2-E1678438B37A}" type="slidenum">
              <a:rPr kumimoji="1" lang="ja-JP" altLang="en-US" smtClean="0"/>
              <a:pPr/>
              <a:t>277</a:t>
            </a:fld>
            <a:endParaRPr kumimoji="1" lang="ja-JP" altLang="en-US"/>
          </a:p>
        </p:txBody>
      </p:sp>
      <p:sp>
        <p:nvSpPr>
          <p:cNvPr id="12" name="正方形/長方形 11">
            <a:extLst>
              <a:ext uri="{FF2B5EF4-FFF2-40B4-BE49-F238E27FC236}">
                <a16:creationId xmlns:a16="http://schemas.microsoft.com/office/drawing/2014/main" id="{62062C14-5D7C-4D79-8CF4-E782502C7964}"/>
              </a:ext>
            </a:extLst>
          </p:cNvPr>
          <p:cNvSpPr/>
          <p:nvPr/>
        </p:nvSpPr>
        <p:spPr bwMode="auto">
          <a:xfrm>
            <a:off x="766763" y="5539154"/>
            <a:ext cx="10658473" cy="861628"/>
          </a:xfrm>
          <a:prstGeom prst="rect">
            <a:avLst/>
          </a:prstGeom>
          <a:solidFill>
            <a:srgbClr val="ECECEC"/>
          </a:solidFill>
          <a:ln w="12700">
            <a:noFill/>
          </a:ln>
          <a:effectLst/>
        </p:spPr>
        <p:style>
          <a:lnRef idx="1">
            <a:schemeClr val="accent1"/>
          </a:lnRef>
          <a:fillRef idx="2">
            <a:schemeClr val="accent1"/>
          </a:fillRef>
          <a:effectRef idx="1">
            <a:schemeClr val="accent1"/>
          </a:effectRef>
          <a:fontRef idx="minor">
            <a:schemeClr val="dk1"/>
          </a:fontRef>
        </p:style>
        <p:txBody>
          <a:bodyPr vert="horz" wrap="square" lIns="84406" tIns="42203" rIns="84406" bIns="42203" numCol="1" rtlCol="0" anchor="t" anchorCtr="0" compatLnSpc="1">
            <a:prstTxWarp prst="textNoShape">
              <a:avLst/>
            </a:prstTxWarp>
            <a:normAutofit/>
          </a:bodyPr>
          <a:lstStyle/>
          <a:p>
            <a:r>
              <a:rPr lang="en-US" altLang="ja-JP" sz="1400" dirty="0">
                <a:solidFill>
                  <a:srgbClr val="00879E"/>
                </a:solidFill>
                <a:latin typeface="Meiryo UI" panose="020B0604030504040204" pitchFamily="50" charset="-128"/>
                <a:ea typeface="Meiryo UI" panose="020B0604030504040204" pitchFamily="50" charset="-128"/>
              </a:rPr>
              <a:t>#</a:t>
            </a:r>
            <a:r>
              <a:rPr lang="ja-JP" altLang="en-US" sz="1400" dirty="0">
                <a:solidFill>
                  <a:srgbClr val="00879E"/>
                </a:solidFill>
                <a:latin typeface="Meiryo UI" panose="020B0604030504040204" pitchFamily="50" charset="-128"/>
                <a:ea typeface="Meiryo UI" panose="020B0604030504040204" pitchFamily="50" charset="-128"/>
              </a:rPr>
              <a:t> モデルをインスタンス化して変数</a:t>
            </a:r>
            <a:r>
              <a:rPr lang="en-US" altLang="ja-JP" sz="1400" dirty="0">
                <a:solidFill>
                  <a:srgbClr val="00879E"/>
                </a:solidFill>
                <a:latin typeface="Meiryo UI" panose="020B0604030504040204" pitchFamily="50" charset="-128"/>
                <a:ea typeface="Meiryo UI" panose="020B0604030504040204" pitchFamily="50" charset="-128"/>
              </a:rPr>
              <a:t>model</a:t>
            </a:r>
            <a:r>
              <a:rPr lang="ja-JP" altLang="en-US" sz="1400" dirty="0">
                <a:solidFill>
                  <a:srgbClr val="00879E"/>
                </a:solidFill>
                <a:latin typeface="Meiryo UI" panose="020B0604030504040204" pitchFamily="50" charset="-128"/>
                <a:ea typeface="Meiryo UI" panose="020B0604030504040204" pitchFamily="50" charset="-128"/>
              </a:rPr>
              <a:t>へ格納</a:t>
            </a:r>
            <a:endParaRPr lang="en-US" altLang="ja-JP" sz="1400" dirty="0">
              <a:solidFill>
                <a:srgbClr val="00879E"/>
              </a:solidFill>
              <a:latin typeface="Meiryo UI" panose="020B0604030504040204" pitchFamily="50" charset="-128"/>
              <a:ea typeface="Meiryo UI" panose="020B0604030504040204" pitchFamily="50" charset="-128"/>
            </a:endParaRPr>
          </a:p>
          <a:p>
            <a:r>
              <a:rPr lang="en-US" altLang="ja-JP" sz="1400" dirty="0">
                <a:latin typeface="Meiryo UI" panose="020B0604030504040204" pitchFamily="50" charset="-128"/>
                <a:ea typeface="Meiryo UI" panose="020B0604030504040204" pitchFamily="50" charset="-128"/>
              </a:rPr>
              <a:t>model = LGBMRegressor(n_estimators=200, </a:t>
            </a:r>
            <a:r>
              <a:rPr lang="en-US" altLang="ja-JP" sz="1400" dirty="0" err="1">
                <a:latin typeface="Meiryo UI" panose="020B0604030504040204" pitchFamily="50" charset="-128"/>
                <a:ea typeface="Meiryo UI" panose="020B0604030504040204" pitchFamily="50" charset="-128"/>
              </a:rPr>
              <a:t>num_leaves</a:t>
            </a:r>
            <a:r>
              <a:rPr lang="en-US" altLang="ja-JP" sz="1400" dirty="0">
                <a:latin typeface="Meiryo UI" panose="020B0604030504040204" pitchFamily="50" charset="-128"/>
                <a:ea typeface="Meiryo UI" panose="020B0604030504040204" pitchFamily="50" charset="-128"/>
              </a:rPr>
              <a:t>=6, subsample=0.6, random_state=0)</a:t>
            </a:r>
          </a:p>
          <a:p>
            <a:endParaRPr lang="en-US" altLang="ja-JP" sz="1400" dirty="0">
              <a:latin typeface="Meiryo UI" panose="020B0604030504040204" pitchFamily="50" charset="-128"/>
              <a:ea typeface="Meiryo UI" panose="020B0604030504040204" pitchFamily="50" charset="-128"/>
            </a:endParaRPr>
          </a:p>
        </p:txBody>
      </p:sp>
      <p:sp>
        <p:nvSpPr>
          <p:cNvPr id="8" name="正方形/長方形 7">
            <a:extLst>
              <a:ext uri="{FF2B5EF4-FFF2-40B4-BE49-F238E27FC236}">
                <a16:creationId xmlns:a16="http://schemas.microsoft.com/office/drawing/2014/main" id="{F94A987E-061A-4B2A-BBB7-27D318EACCEF}"/>
              </a:ext>
            </a:extLst>
          </p:cNvPr>
          <p:cNvSpPr/>
          <p:nvPr/>
        </p:nvSpPr>
        <p:spPr>
          <a:xfrm>
            <a:off x="766762" y="5232880"/>
            <a:ext cx="3180983" cy="338554"/>
          </a:xfrm>
          <a:prstGeom prst="rect">
            <a:avLst/>
          </a:prstGeom>
        </p:spPr>
        <p:txBody>
          <a:bodyPr wrap="square">
            <a:spAutoFit/>
          </a:bodyPr>
          <a:lstStyle/>
          <a:p>
            <a:r>
              <a:rPr lang="ja-JP" altLang="en-US" sz="1600" b="1" dirty="0">
                <a:solidFill>
                  <a:srgbClr val="00879E"/>
                </a:solidFill>
              </a:rPr>
              <a:t>ハイパーパラメータの設定例</a:t>
            </a:r>
          </a:p>
        </p:txBody>
      </p:sp>
      <p:sp>
        <p:nvSpPr>
          <p:cNvPr id="11" name="テキスト ボックス 10">
            <a:extLst>
              <a:ext uri="{FF2B5EF4-FFF2-40B4-BE49-F238E27FC236}">
                <a16:creationId xmlns:a16="http://schemas.microsoft.com/office/drawing/2014/main" id="{609D5D67-A846-4C0B-B801-FCBA6C14FC3B}"/>
              </a:ext>
            </a:extLst>
          </p:cNvPr>
          <p:cNvSpPr txBox="1"/>
          <p:nvPr/>
        </p:nvSpPr>
        <p:spPr>
          <a:xfrm>
            <a:off x="1038990" y="3473055"/>
            <a:ext cx="10386245" cy="1103939"/>
          </a:xfrm>
          <a:prstGeom prst="rect">
            <a:avLst/>
          </a:prstGeom>
        </p:spPr>
        <p:txBody>
          <a:bodyPr vert="horz" wrap="none" lIns="91440" tIns="45720" rIns="91440" bIns="45720" rtlCol="0">
            <a:noAutofit/>
          </a:bodyPr>
          <a:lstStyle>
            <a:defPPr>
              <a:defRPr lang="en-US"/>
            </a:defPPr>
            <a:lvl1pPr marL="357188" marR="0" indent="-357188" defTabSz="914400" fontAlgn="base">
              <a:lnSpc>
                <a:spcPct val="100000"/>
              </a:lnSpc>
              <a:spcBef>
                <a:spcPts val="0"/>
              </a:spcBef>
              <a:spcAft>
                <a:spcPts val="600"/>
              </a:spcAft>
              <a:buClr>
                <a:schemeClr val="tx1">
                  <a:lumMod val="75000"/>
                  <a:lumOff val="25000"/>
                </a:schemeClr>
              </a:buClr>
              <a:buSzTx/>
              <a:buFont typeface="Wingdings" panose="05000000000000000000" pitchFamily="2" charset="2"/>
              <a:buChar char="n"/>
              <a:tabLst/>
              <a:defRPr kumimoji="1" sz="2000" b="1" baseline="0">
                <a:solidFill>
                  <a:schemeClr val="tx1">
                    <a:lumMod val="75000"/>
                    <a:lumOff val="25000"/>
                  </a:schemeClr>
                </a:solidFill>
                <a:latin typeface="メイリオ" panose="020B0604030504040204" pitchFamily="50" charset="-128"/>
                <a:ea typeface="メイリオ" panose="020B0604030504040204" pitchFamily="50" charset="-128"/>
              </a:defRPr>
            </a:lvl1pPr>
            <a:lvl2pPr marL="742950" marR="0" indent="-285750" defTabSz="914400" fontAlgn="base">
              <a:lnSpc>
                <a:spcPct val="100000"/>
              </a:lnSpc>
              <a:spcBef>
                <a:spcPct val="20000"/>
              </a:spcBef>
              <a:spcAft>
                <a:spcPct val="0"/>
              </a:spcAft>
              <a:buClr>
                <a:schemeClr val="tx1"/>
              </a:buClr>
              <a:buSzTx/>
              <a:buFont typeface="Wingdings" panose="05000000000000000000" pitchFamily="2" charset="2"/>
              <a:buChar char="l"/>
              <a:tabLst/>
              <a:defRPr kumimoji="1" sz="2800" baseline="0">
                <a:solidFill>
                  <a:schemeClr val="tx1">
                    <a:lumMod val="75000"/>
                    <a:lumOff val="25000"/>
                  </a:schemeClr>
                </a:solidFill>
                <a:latin typeface="メイリオ" panose="020B0604030504040204" pitchFamily="50" charset="-128"/>
                <a:ea typeface="メイリオ" panose="020B0604030504040204" pitchFamily="50" charset="-128"/>
              </a:defRPr>
            </a:lvl2pPr>
            <a:lvl3pPr marL="1143000" marR="0" indent="-22860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3pPr>
            <a:lvl4pPr marL="1714500" marR="0" indent="-34290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4pPr>
            <a:lvl5pPr marL="2114550" marR="0" indent="-28575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5pPr>
            <a:lvl6pPr marL="2514600" indent="-228600" defTabSz="914400">
              <a:lnSpc>
                <a:spcPct val="90000"/>
              </a:lnSpc>
              <a:spcBef>
                <a:spcPts val="500"/>
              </a:spcBef>
              <a:buFont typeface="Arial" panose="020B0604020202020204" pitchFamily="34" charset="0"/>
              <a:buChar char="•"/>
              <a:defRPr kumimoji="1"/>
            </a:lvl6pPr>
            <a:lvl7pPr marL="2971800" indent="-228600" defTabSz="914400">
              <a:lnSpc>
                <a:spcPct val="90000"/>
              </a:lnSpc>
              <a:spcBef>
                <a:spcPts val="500"/>
              </a:spcBef>
              <a:buFont typeface="Arial" panose="020B0604020202020204" pitchFamily="34" charset="0"/>
              <a:buChar char="•"/>
              <a:defRPr kumimoji="1"/>
            </a:lvl7pPr>
            <a:lvl8pPr marL="3429000" indent="-228600" defTabSz="914400">
              <a:lnSpc>
                <a:spcPct val="90000"/>
              </a:lnSpc>
              <a:spcBef>
                <a:spcPts val="500"/>
              </a:spcBef>
              <a:buFont typeface="Arial" panose="020B0604020202020204" pitchFamily="34" charset="0"/>
              <a:buChar char="•"/>
              <a:defRPr kumimoji="1"/>
            </a:lvl8pPr>
            <a:lvl9pPr marL="3886200" indent="-228600" defTabSz="914400">
              <a:lnSpc>
                <a:spcPct val="90000"/>
              </a:lnSpc>
              <a:spcBef>
                <a:spcPts val="500"/>
              </a:spcBef>
              <a:buFont typeface="Arial" panose="020B0604020202020204" pitchFamily="34" charset="0"/>
              <a:buChar char="•"/>
              <a:defRPr kumimoji="1"/>
            </a:lvl9pPr>
          </a:lstStyle>
          <a:p>
            <a:pPr>
              <a:buClr>
                <a:srgbClr val="F36C37"/>
              </a:buClr>
              <a:buFont typeface="Wingdings" panose="05000000000000000000" pitchFamily="2" charset="2"/>
              <a:buChar char="l"/>
            </a:pPr>
            <a:r>
              <a:rPr lang="en-US" altLang="ja-JP" sz="1400" dirty="0"/>
              <a:t>learning-rate</a:t>
            </a:r>
            <a:r>
              <a:rPr lang="ja-JP" altLang="en-US" sz="1400" dirty="0"/>
              <a:t>は学習時間に大きく影響するので、あまり小さくしすぎないように注意が必要。</a:t>
            </a:r>
            <a:br>
              <a:rPr lang="en-US" altLang="ja-JP" sz="1400" dirty="0"/>
            </a:br>
            <a:r>
              <a:rPr lang="en-US" altLang="ja-JP" sz="1400" dirty="0"/>
              <a:t>0.1</a:t>
            </a:r>
            <a:r>
              <a:rPr lang="ja-JP" altLang="en-US" sz="1400" dirty="0"/>
              <a:t>～</a:t>
            </a:r>
            <a:r>
              <a:rPr lang="en-US" altLang="ja-JP" sz="1400" dirty="0"/>
              <a:t>0.01</a:t>
            </a:r>
            <a:r>
              <a:rPr lang="ja-JP" altLang="en-US" sz="1400" dirty="0"/>
              <a:t>程度を目安にするとよい。</a:t>
            </a:r>
          </a:p>
          <a:p>
            <a:pPr>
              <a:buClr>
                <a:srgbClr val="F36C37"/>
              </a:buClr>
              <a:buFont typeface="Wingdings" panose="05000000000000000000" pitchFamily="2" charset="2"/>
              <a:buChar char="l"/>
            </a:pPr>
            <a:r>
              <a:rPr lang="en-US" altLang="ja-JP" sz="1400" dirty="0"/>
              <a:t>n_estimators</a:t>
            </a:r>
            <a:r>
              <a:rPr lang="ja-JP" altLang="en-US" sz="1400" dirty="0"/>
              <a:t>はランダムフォレストと違い、増やしすぎると過学習を起こす。</a:t>
            </a:r>
            <a:endParaRPr lang="en-US" altLang="ja-JP" sz="1400" dirty="0"/>
          </a:p>
          <a:p>
            <a:pPr>
              <a:buClr>
                <a:srgbClr val="F36C37"/>
              </a:buClr>
              <a:buFont typeface="Wingdings" panose="05000000000000000000" pitchFamily="2" charset="2"/>
              <a:buChar char="l"/>
            </a:pPr>
            <a:r>
              <a:rPr lang="ja-JP" altLang="en-US" sz="1400" dirty="0"/>
              <a:t>そのほかのハイパーパラメータについては以下の公式リファレンスを参照。</a:t>
            </a:r>
            <a:br>
              <a:rPr lang="en-US" altLang="ja-JP" sz="1600" dirty="0"/>
            </a:br>
            <a:br>
              <a:rPr lang="en-US" altLang="ja-JP" sz="1400" dirty="0"/>
            </a:br>
            <a:r>
              <a:rPr lang="en-US" altLang="ja-JP" sz="1400" dirty="0"/>
              <a:t>LightGBM</a:t>
            </a:r>
            <a:r>
              <a:rPr lang="ja-JP" altLang="en-US" sz="1400" dirty="0"/>
              <a:t>の</a:t>
            </a:r>
            <a:r>
              <a:rPr lang="en-US" altLang="ja-JP" sz="1400" dirty="0"/>
              <a:t>API</a:t>
            </a:r>
            <a:r>
              <a:rPr lang="ja-JP" altLang="en-US" sz="1400" dirty="0"/>
              <a:t>リファレンス</a:t>
            </a:r>
            <a:br>
              <a:rPr lang="en-US" altLang="ja-JP" sz="1800" dirty="0"/>
            </a:br>
            <a:r>
              <a:rPr lang="en-US" altLang="ja-JP" sz="1400" dirty="0">
                <a:hlinkClick r:id="rId3"/>
              </a:rPr>
              <a:t>https://lightgbm.readthedocs.io/en/latest/Python-API.html</a:t>
            </a:r>
            <a:endParaRPr lang="en-US" altLang="ja-JP" sz="1400" dirty="0"/>
          </a:p>
        </p:txBody>
      </p:sp>
    </p:spTree>
    <p:extLst>
      <p:ext uri="{BB962C8B-B14F-4D97-AF65-F5344CB8AC3E}">
        <p14:creationId xmlns:p14="http://schemas.microsoft.com/office/powerpoint/2010/main" val="2043864339"/>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lang="en-US" altLang="ja-JP" dirty="0"/>
              <a:t>5</a:t>
            </a:r>
            <a:r>
              <a:rPr kumimoji="1" lang="en-US" altLang="ja-JP" dirty="0"/>
              <a:t>-3-3.</a:t>
            </a:r>
            <a:r>
              <a:rPr lang="en-US" altLang="ja-JP" dirty="0"/>
              <a:t>LightGBM</a:t>
            </a:r>
            <a:r>
              <a:rPr lang="ja-JP" altLang="en-US" dirty="0"/>
              <a:t>ハンズオン モデル</a:t>
            </a:r>
            <a:r>
              <a:rPr kumimoji="1" lang="ja-JP" altLang="en-US" dirty="0"/>
              <a:t>を改良する</a:t>
            </a:r>
          </a:p>
        </p:txBody>
      </p:sp>
      <p:sp>
        <p:nvSpPr>
          <p:cNvPr id="5" name="スライド番号プレースホルダー 4">
            <a:extLst>
              <a:ext uri="{FF2B5EF4-FFF2-40B4-BE49-F238E27FC236}">
                <a16:creationId xmlns:a16="http://schemas.microsoft.com/office/drawing/2014/main" id="{C905B90A-465B-402F-BC68-6932C2B00E04}"/>
              </a:ext>
            </a:extLst>
          </p:cNvPr>
          <p:cNvSpPr>
            <a:spLocks noGrp="1"/>
          </p:cNvSpPr>
          <p:nvPr>
            <p:ph type="sldNum" sz="quarter" idx="10"/>
          </p:nvPr>
        </p:nvSpPr>
        <p:spPr/>
        <p:txBody>
          <a:bodyPr/>
          <a:lstStyle/>
          <a:p>
            <a:fld id="{5D750650-B10A-47BF-93C2-E1678438B37A}" type="slidenum">
              <a:rPr kumimoji="1" lang="ja-JP" altLang="en-US" smtClean="0"/>
              <a:pPr/>
              <a:t>278</a:t>
            </a:fld>
            <a:endParaRPr kumimoji="1" lang="ja-JP" altLang="en-US"/>
          </a:p>
        </p:txBody>
      </p:sp>
      <p:sp>
        <p:nvSpPr>
          <p:cNvPr id="10" name="テキスト ボックス 9">
            <a:extLst>
              <a:ext uri="{FF2B5EF4-FFF2-40B4-BE49-F238E27FC236}">
                <a16:creationId xmlns:a16="http://schemas.microsoft.com/office/drawing/2014/main" id="{BE4933CE-8860-400E-B6E0-885EC2D98D0B}"/>
              </a:ext>
            </a:extLst>
          </p:cNvPr>
          <p:cNvSpPr txBox="1"/>
          <p:nvPr/>
        </p:nvSpPr>
        <p:spPr>
          <a:xfrm>
            <a:off x="766763" y="4738616"/>
            <a:ext cx="6752884" cy="916405"/>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20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pPr algn="l">
              <a:lnSpc>
                <a:spcPct val="130000"/>
              </a:lnSpc>
            </a:pPr>
            <a:r>
              <a:rPr lang="en-US" altLang="ja-JP" sz="1400" dirty="0">
                <a:solidFill>
                  <a:srgbClr val="F36C37"/>
                </a:solidFill>
              </a:rPr>
              <a:t>※ </a:t>
            </a:r>
            <a:r>
              <a:rPr lang="ja-JP" altLang="en-US" sz="1400" dirty="0">
                <a:solidFill>
                  <a:srgbClr val="F36C37"/>
                </a:solidFill>
              </a:rPr>
              <a:t>プログラム及びプログラムの説明は </a:t>
            </a:r>
            <a:r>
              <a:rPr lang="en-US" altLang="ja-JP" sz="1400" dirty="0">
                <a:solidFill>
                  <a:srgbClr val="F36C37"/>
                </a:solidFill>
              </a:rPr>
              <a:t>Google Colab </a:t>
            </a:r>
            <a:r>
              <a:rPr lang="ja-JP" altLang="en-US" sz="1400" dirty="0">
                <a:solidFill>
                  <a:srgbClr val="F36C37"/>
                </a:solidFill>
              </a:rPr>
              <a:t>ノートブック内に記載しています。テキストにはプログラムのダイジェストのみ掲載して</a:t>
            </a:r>
            <a:endParaRPr lang="en-US" altLang="ja-JP" sz="1400" dirty="0">
              <a:solidFill>
                <a:srgbClr val="F36C37"/>
              </a:solidFill>
            </a:endParaRPr>
          </a:p>
          <a:p>
            <a:pPr algn="l">
              <a:lnSpc>
                <a:spcPct val="130000"/>
              </a:lnSpc>
            </a:pPr>
            <a:r>
              <a:rPr lang="ja-JP" altLang="en-US" sz="1400" dirty="0">
                <a:solidFill>
                  <a:srgbClr val="F36C37"/>
                </a:solidFill>
              </a:rPr>
              <a:t>います。</a:t>
            </a:r>
          </a:p>
        </p:txBody>
      </p:sp>
      <p:sp>
        <p:nvSpPr>
          <p:cNvPr id="12" name="四角形: 角を丸くする 11">
            <a:extLst>
              <a:ext uri="{FF2B5EF4-FFF2-40B4-BE49-F238E27FC236}">
                <a16:creationId xmlns:a16="http://schemas.microsoft.com/office/drawing/2014/main" id="{D9087632-89E8-4B86-9784-C818E91780DA}"/>
              </a:ext>
            </a:extLst>
          </p:cNvPr>
          <p:cNvSpPr/>
          <p:nvPr/>
        </p:nvSpPr>
        <p:spPr>
          <a:xfrm>
            <a:off x="766763" y="1888824"/>
            <a:ext cx="10599737" cy="2616942"/>
          </a:xfrm>
          <a:prstGeom prst="roundRect">
            <a:avLst>
              <a:gd name="adj" fmla="val 1884"/>
            </a:avLst>
          </a:prstGeom>
          <a:solidFill>
            <a:srgbClr val="FFF4E1"/>
          </a:solidFill>
          <a:ln w="19050" algn="ctr">
            <a:noFill/>
            <a:prstDash val="dash"/>
            <a:round/>
            <a:headEnd/>
            <a:tailEnd/>
          </a:ln>
          <a:effectLst/>
        </p:spPr>
        <p:txBody>
          <a:bodyPr rot="0" spcFirstLastPara="0" vertOverflow="overflow" horzOverflow="overflow" vert="horz" wrap="square" lIns="180000" tIns="72000" rIns="180000" bIns="72000" numCol="1" spcCol="0" rtlCol="0" fromWordArt="0" anchor="ctr" anchorCtr="0" forceAA="0" compatLnSpc="1">
            <a:prstTxWarp prst="textNoShape">
              <a:avLst/>
            </a:prstTxWarp>
            <a:noAutofit/>
          </a:bodyPr>
          <a:lstStyle/>
          <a:p>
            <a:pPr marL="171450" indent="-171450" algn="just">
              <a:lnSpc>
                <a:spcPct val="120000"/>
              </a:lnSpc>
              <a:spcAft>
                <a:spcPts val="400"/>
              </a:spcAft>
              <a:buClr>
                <a:srgbClr val="F36C37"/>
              </a:buClr>
              <a:buFont typeface="Wingdings" panose="05000000000000000000" pitchFamily="2" charset="2"/>
              <a:buChar char="l"/>
            </a:pPr>
            <a:endParaRPr lang="ja-JP" altLang="en-US" sz="1100" spc="150" dirty="0">
              <a:solidFill>
                <a:schemeClr val="tx1"/>
              </a:solidFill>
              <a:latin typeface="+mj-ea"/>
              <a:ea typeface="+mj-ea"/>
            </a:endParaRPr>
          </a:p>
        </p:txBody>
      </p:sp>
      <p:pic>
        <p:nvPicPr>
          <p:cNvPr id="11" name="図 10" descr="グラフィカル ユーザー インターフェイス, アプリケーション&#10;&#10;自動的に生成された説明">
            <a:extLst>
              <a:ext uri="{FF2B5EF4-FFF2-40B4-BE49-F238E27FC236}">
                <a16:creationId xmlns:a16="http://schemas.microsoft.com/office/drawing/2014/main" id="{D291127B-E84F-4D8F-B816-6299FECB45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24327" y="4124334"/>
            <a:ext cx="3243747" cy="2018226"/>
          </a:xfrm>
          <a:prstGeom prst="rect">
            <a:avLst/>
          </a:prstGeom>
        </p:spPr>
      </p:pic>
      <p:sp>
        <p:nvSpPr>
          <p:cNvPr id="13" name="コンテンツ プレースホルダー 2">
            <a:extLst>
              <a:ext uri="{FF2B5EF4-FFF2-40B4-BE49-F238E27FC236}">
                <a16:creationId xmlns:a16="http://schemas.microsoft.com/office/drawing/2014/main" id="{EF96ADA1-9B2A-4DD3-9BB0-2401B4B06B52}"/>
              </a:ext>
            </a:extLst>
          </p:cNvPr>
          <p:cNvSpPr txBox="1">
            <a:spLocks/>
          </p:cNvSpPr>
          <p:nvPr/>
        </p:nvSpPr>
        <p:spPr bwMode="auto">
          <a:xfrm>
            <a:off x="1113954" y="2070963"/>
            <a:ext cx="9964088" cy="2251449"/>
          </a:xfrm>
          <a:prstGeom prst="rect">
            <a:avLst/>
          </a:prstGeom>
        </p:spPr>
        <p:txBody>
          <a:bodyPr vert="horz" wrap="square" lIns="91440" tIns="45720" rIns="91440" bIns="45720" rtlCol="0" anchor="ctr">
            <a:noAutofit/>
          </a:bodyPr>
          <a:lstStyle>
            <a:lvl1pPr marL="357188" marR="0" indent="-357188"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n"/>
              <a:tabLst/>
              <a:defRPr kumimoji="1" lang="en-US" altLang="ja-JP"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1pPr>
            <a:lvl2pPr marL="742950" marR="0" indent="-28575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l"/>
              <a:tabLst/>
              <a:defRPr kumimoji="1" lang="ja-JP" altLang="en-US"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2pPr>
            <a:lvl3pPr marL="1143000" marR="0" indent="-2286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3pPr>
            <a:lvl4pPr marL="1714500" marR="0" indent="-3429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4pPr>
            <a:lvl5pPr marL="2114550" marR="0" indent="-28575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lnSpc>
                <a:spcPct val="120000"/>
              </a:lnSpc>
              <a:spcBef>
                <a:spcPts val="0"/>
              </a:spcBef>
              <a:spcAft>
                <a:spcPts val="2400"/>
              </a:spcAft>
              <a:buClr>
                <a:srgbClr val="F36C37"/>
              </a:buClr>
              <a:buFont typeface="Wingdings" panose="05000000000000000000" pitchFamily="2" charset="2"/>
              <a:buNone/>
            </a:pPr>
            <a:r>
              <a:rPr lang="ja-JP" altLang="en-US" sz="2000" b="1" dirty="0">
                <a:solidFill>
                  <a:srgbClr val="F36C37"/>
                </a:solidFill>
              </a:rPr>
              <a:t>パラメータチューニングをプログラムで実行してみます。</a:t>
            </a:r>
            <a:br>
              <a:rPr lang="en-US" altLang="ja-JP" sz="2000" b="1" dirty="0">
                <a:solidFill>
                  <a:srgbClr val="F36C37"/>
                </a:solidFill>
              </a:rPr>
            </a:br>
            <a:r>
              <a:rPr lang="ja-JP" altLang="en-US" sz="2000" b="1" dirty="0">
                <a:solidFill>
                  <a:srgbClr val="F36C37"/>
                </a:solidFill>
              </a:rPr>
              <a:t>このプログラムでは、引き続き戸建て価格を、</a:t>
            </a:r>
            <a:br>
              <a:rPr lang="en-US" altLang="ja-JP" sz="2000" b="1" dirty="0">
                <a:solidFill>
                  <a:srgbClr val="F36C37"/>
                </a:solidFill>
              </a:rPr>
            </a:br>
            <a:r>
              <a:rPr lang="en-US" altLang="ja-JP" sz="2000" b="1" dirty="0">
                <a:solidFill>
                  <a:srgbClr val="F36C37"/>
                </a:solidFill>
              </a:rPr>
              <a:t>LightGBM</a:t>
            </a:r>
            <a:r>
              <a:rPr lang="ja-JP" altLang="en-US" sz="2000" b="1" dirty="0">
                <a:solidFill>
                  <a:srgbClr val="F36C37"/>
                </a:solidFill>
              </a:rPr>
              <a:t>を用いて予測するモデルを作成します。</a:t>
            </a:r>
            <a:endParaRPr lang="en-US" altLang="ja-JP" sz="2000" b="1" dirty="0">
              <a:solidFill>
                <a:srgbClr val="F36C37"/>
              </a:solidFill>
            </a:endParaRPr>
          </a:p>
          <a:p>
            <a:pPr marL="0" indent="0" algn="ctr">
              <a:lnSpc>
                <a:spcPct val="120000"/>
              </a:lnSpc>
              <a:spcBef>
                <a:spcPts val="0"/>
              </a:spcBef>
              <a:spcAft>
                <a:spcPts val="2400"/>
              </a:spcAft>
              <a:buClr>
                <a:srgbClr val="F36C37"/>
              </a:buClr>
              <a:buFont typeface="Wingdings" panose="05000000000000000000" pitchFamily="2" charset="2"/>
              <a:buNone/>
            </a:pPr>
            <a:r>
              <a:rPr lang="en-US" altLang="ja-JP" sz="1600" b="1" dirty="0">
                <a:solidFill>
                  <a:srgbClr val="494949"/>
                </a:solidFill>
              </a:rPr>
              <a:t>(Colab</a:t>
            </a:r>
            <a:r>
              <a:rPr lang="ja-JP" altLang="en-US" sz="1600" b="1" dirty="0">
                <a:solidFill>
                  <a:srgbClr val="494949"/>
                </a:solidFill>
              </a:rPr>
              <a:t> ノートブックの接続が終了している場合には始めから再度実行します</a:t>
            </a:r>
            <a:r>
              <a:rPr lang="en-US" altLang="ja-JP" sz="1600" b="1" dirty="0">
                <a:solidFill>
                  <a:srgbClr val="494949"/>
                </a:solidFill>
              </a:rPr>
              <a:t>)</a:t>
            </a:r>
          </a:p>
        </p:txBody>
      </p:sp>
      <p:sp>
        <p:nvSpPr>
          <p:cNvPr id="9" name="テキスト ボックス 8">
            <a:extLst>
              <a:ext uri="{FF2B5EF4-FFF2-40B4-BE49-F238E27FC236}">
                <a16:creationId xmlns:a16="http://schemas.microsoft.com/office/drawing/2014/main" id="{4FE66F6D-9176-48B2-876B-442F21892379}"/>
              </a:ext>
            </a:extLst>
          </p:cNvPr>
          <p:cNvSpPr txBox="1"/>
          <p:nvPr/>
        </p:nvSpPr>
        <p:spPr>
          <a:xfrm>
            <a:off x="766765" y="934069"/>
            <a:ext cx="10658473" cy="869469"/>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20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pPr>
              <a:lnSpc>
                <a:spcPct val="130000"/>
              </a:lnSpc>
            </a:pPr>
            <a:r>
              <a:rPr lang="ja-JP" altLang="en-US" dirty="0"/>
              <a:t>さきほどの続きから </a:t>
            </a:r>
            <a:r>
              <a:rPr lang="en-US" altLang="ja-JP" dirty="0"/>
              <a:t>mlho/ exercise </a:t>
            </a:r>
            <a:r>
              <a:rPr lang="ja-JP" altLang="en-US" dirty="0"/>
              <a:t>フォルダの中の</a:t>
            </a:r>
            <a:endParaRPr lang="en-US" altLang="ja-JP" dirty="0"/>
          </a:p>
          <a:p>
            <a:pPr>
              <a:lnSpc>
                <a:spcPct val="130000"/>
              </a:lnSpc>
            </a:pPr>
            <a:r>
              <a:rPr lang="ja-JP" altLang="en-US" dirty="0"/>
              <a:t>「 </a:t>
            </a:r>
            <a:r>
              <a:rPr lang="en-US" altLang="ja-JP" dirty="0"/>
              <a:t>5-1_LightGBM</a:t>
            </a:r>
            <a:r>
              <a:rPr lang="ja-JP" altLang="en-US" dirty="0"/>
              <a:t>による戸建ての価格予測</a:t>
            </a:r>
            <a:r>
              <a:rPr lang="en-US" altLang="ja-JP" dirty="0"/>
              <a:t>.ipynb</a:t>
            </a:r>
            <a:r>
              <a:rPr lang="ja-JP" altLang="en-US" dirty="0"/>
              <a:t>」を実行する</a:t>
            </a:r>
          </a:p>
        </p:txBody>
      </p:sp>
    </p:spTree>
    <p:extLst>
      <p:ext uri="{BB962C8B-B14F-4D97-AF65-F5344CB8AC3E}">
        <p14:creationId xmlns:p14="http://schemas.microsoft.com/office/powerpoint/2010/main" val="481211998"/>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タイトル 1">
            <a:extLst>
              <a:ext uri="{FF2B5EF4-FFF2-40B4-BE49-F238E27FC236}">
                <a16:creationId xmlns:a16="http://schemas.microsoft.com/office/drawing/2014/main" id="{2DA76E4A-E82F-4E3B-913C-6408054281D8}"/>
              </a:ext>
            </a:extLst>
          </p:cNvPr>
          <p:cNvSpPr txBox="1">
            <a:spLocks/>
          </p:cNvSpPr>
          <p:nvPr/>
        </p:nvSpPr>
        <p:spPr bwMode="auto">
          <a:xfrm>
            <a:off x="666515" y="851958"/>
            <a:ext cx="10511558" cy="4826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kumimoji="1" sz="2800" b="1" kern="1200" baseline="0">
                <a:solidFill>
                  <a:schemeClr val="tx1">
                    <a:lumMod val="75000"/>
                    <a:lumOff val="25000"/>
                  </a:schemeClr>
                </a:solidFill>
                <a:latin typeface="メイリオ" panose="020B0604030504040204" pitchFamily="50" charset="-128"/>
                <a:ea typeface="メイリオ" panose="020B0604030504040204" pitchFamily="50" charset="-128"/>
                <a:cs typeface="+mj-cs"/>
              </a:defRPr>
            </a:lvl1pPr>
          </a:lstStyle>
          <a:p>
            <a:r>
              <a:rPr lang="ja-JP" altLang="en-US" sz="3600" spc="150" dirty="0">
                <a:solidFill>
                  <a:srgbClr val="F36C37"/>
                </a:solidFill>
              </a:rPr>
              <a:t>第</a:t>
            </a:r>
            <a:r>
              <a:rPr lang="en-US" altLang="ja-JP" sz="6000" spc="150" dirty="0">
                <a:solidFill>
                  <a:srgbClr val="F36C37"/>
                </a:solidFill>
              </a:rPr>
              <a:t>5</a:t>
            </a:r>
            <a:r>
              <a:rPr lang="ja-JP" altLang="en-US" sz="3600" spc="150" dirty="0">
                <a:solidFill>
                  <a:srgbClr val="F36C37"/>
                </a:solidFill>
              </a:rPr>
              <a:t>章　勾配ブースティング木 </a:t>
            </a:r>
            <a:r>
              <a:rPr lang="en-US" altLang="ja-JP" sz="2400" spc="150" dirty="0">
                <a:solidFill>
                  <a:srgbClr val="F36C37"/>
                </a:solidFill>
              </a:rPr>
              <a:t>- LightGBM -</a:t>
            </a:r>
            <a:endParaRPr lang="ja-JP" altLang="en-US" sz="3600" spc="150" dirty="0">
              <a:solidFill>
                <a:srgbClr val="F36C37"/>
              </a:solidFill>
            </a:endParaRPr>
          </a:p>
        </p:txBody>
      </p:sp>
      <p:sp>
        <p:nvSpPr>
          <p:cNvPr id="2" name="スライド番号プレースホルダー 1">
            <a:extLst>
              <a:ext uri="{FF2B5EF4-FFF2-40B4-BE49-F238E27FC236}">
                <a16:creationId xmlns:a16="http://schemas.microsoft.com/office/drawing/2014/main" id="{FAA47C63-520D-4F7C-8DAB-2526094CB5B4}"/>
              </a:ext>
            </a:extLst>
          </p:cNvPr>
          <p:cNvSpPr>
            <a:spLocks noGrp="1"/>
          </p:cNvSpPr>
          <p:nvPr>
            <p:ph type="sldNum" sz="quarter" idx="10"/>
          </p:nvPr>
        </p:nvSpPr>
        <p:spPr>
          <a:xfrm>
            <a:off x="9265299" y="6465214"/>
            <a:ext cx="2743200" cy="204403"/>
          </a:xfrm>
        </p:spPr>
        <p:txBody>
          <a:bodyPr/>
          <a:lstStyle/>
          <a:p>
            <a:fld id="{5D750650-B10A-47BF-93C2-E1678438B37A}" type="slidenum">
              <a:rPr kumimoji="1" lang="ja-JP" altLang="en-US" smtClean="0"/>
              <a:pPr/>
              <a:t>279</a:t>
            </a:fld>
            <a:endParaRPr kumimoji="1" lang="ja-JP" altLang="en-US" dirty="0"/>
          </a:p>
        </p:txBody>
      </p:sp>
      <p:sp>
        <p:nvSpPr>
          <p:cNvPr id="9" name="四角形: 角を丸くする 8">
            <a:extLst>
              <a:ext uri="{FF2B5EF4-FFF2-40B4-BE49-F238E27FC236}">
                <a16:creationId xmlns:a16="http://schemas.microsoft.com/office/drawing/2014/main" id="{17C76A4F-9917-404E-810D-D4C278F81FF6}"/>
              </a:ext>
            </a:extLst>
          </p:cNvPr>
          <p:cNvSpPr/>
          <p:nvPr/>
        </p:nvSpPr>
        <p:spPr bwMode="auto">
          <a:xfrm>
            <a:off x="735085" y="1751579"/>
            <a:ext cx="2208068" cy="358390"/>
          </a:xfrm>
          <a:prstGeom prst="roundRect">
            <a:avLst>
              <a:gd name="adj" fmla="val 50000"/>
            </a:avLst>
          </a:prstGeom>
          <a:solidFill>
            <a:srgbClr val="F36C37"/>
          </a:solidFill>
          <a:ln w="19050" algn="ctr">
            <a:noFill/>
            <a:prstDash val="dash"/>
            <a:round/>
            <a:headEnd/>
            <a:tailEnd/>
          </a:ln>
          <a:effectLst/>
        </p:spPr>
        <p:txBody>
          <a:bodyPr wrap="none" lIns="108000" tIns="108000" rtlCol="0" anchor="ctr"/>
          <a:lstStyle/>
          <a:p>
            <a:pPr algn="ctr"/>
            <a:r>
              <a:rPr kumimoji="1" lang="ja-JP" altLang="en-US" b="1" spc="300" dirty="0">
                <a:solidFill>
                  <a:schemeClr val="bg1"/>
                </a:solidFill>
                <a:latin typeface="+mn-ea"/>
              </a:rPr>
              <a:t>章の目次</a:t>
            </a:r>
          </a:p>
        </p:txBody>
      </p:sp>
      <p:sp>
        <p:nvSpPr>
          <p:cNvPr id="10" name="コンテンツ プレースホルダー 5">
            <a:extLst>
              <a:ext uri="{FF2B5EF4-FFF2-40B4-BE49-F238E27FC236}">
                <a16:creationId xmlns:a16="http://schemas.microsoft.com/office/drawing/2014/main" id="{2A231A49-86B3-4817-904B-36C2F1103794}"/>
              </a:ext>
            </a:extLst>
          </p:cNvPr>
          <p:cNvSpPr txBox="1">
            <a:spLocks/>
          </p:cNvSpPr>
          <p:nvPr/>
        </p:nvSpPr>
        <p:spPr>
          <a:xfrm>
            <a:off x="1071378" y="2431708"/>
            <a:ext cx="9083374" cy="2733632"/>
          </a:xfrm>
          <a:prstGeom prst="rect">
            <a:avLst/>
          </a:prstGeom>
        </p:spPr>
        <p:txBody>
          <a:bodyPr vert="horz" lIns="91440" tIns="45720" rIns="91440" bIns="45720" rtlCol="0" anchor="t"/>
          <a:lstStyle>
            <a:defPPr>
              <a:defRPr lang="en-US"/>
            </a:defPPr>
            <a:lvl1pPr marL="0" algn="r" defTabSz="457200" rtl="0" eaLnBrk="1" latinLnBrk="0" hangingPunct="1">
              <a:defRPr sz="900" b="0" kern="1200">
                <a:solidFill>
                  <a:schemeClr val="tx1">
                    <a:lumMod val="50000"/>
                    <a:lumOff val="50000"/>
                  </a:schemeClr>
                </a:solidFill>
                <a:latin typeface="メイリオ" panose="020B0604030504040204" pitchFamily="50" charset="-128"/>
                <a:ea typeface="メイリオ" panose="020B0604030504040204" pitchFamily="50" charset="-128"/>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lnSpc>
                <a:spcPct val="150000"/>
              </a:lnSpc>
            </a:pPr>
            <a:r>
              <a:rPr kumimoji="1" lang="en-US" altLang="ja-JP" sz="2800" b="1" spc="300" dirty="0">
                <a:solidFill>
                  <a:srgbClr val="BFBFBF"/>
                </a:solidFill>
              </a:rPr>
              <a:t>5-1.</a:t>
            </a:r>
            <a:r>
              <a:rPr kumimoji="1" lang="ja-JP" altLang="en-US" sz="2800" b="1" spc="300" dirty="0">
                <a:solidFill>
                  <a:srgbClr val="BFBFBF"/>
                </a:solidFill>
              </a:rPr>
              <a:t>勾配ブースティング木</a:t>
            </a:r>
            <a:endParaRPr kumimoji="1" lang="en-US" altLang="ja-JP" sz="2800" b="1" spc="300" dirty="0">
              <a:solidFill>
                <a:srgbClr val="BFBFBF"/>
              </a:solidFill>
            </a:endParaRPr>
          </a:p>
          <a:p>
            <a:pPr algn="l">
              <a:lnSpc>
                <a:spcPct val="150000"/>
              </a:lnSpc>
            </a:pPr>
            <a:r>
              <a:rPr lang="en-US" altLang="ja-JP" sz="2800" b="1" spc="300" dirty="0">
                <a:solidFill>
                  <a:srgbClr val="BFBFBF"/>
                </a:solidFill>
              </a:rPr>
              <a:t>5-2.LightGBM</a:t>
            </a:r>
            <a:r>
              <a:rPr lang="ja-JP" altLang="en-US" sz="2800" b="1" spc="300" dirty="0">
                <a:solidFill>
                  <a:srgbClr val="BFBFBF"/>
                </a:solidFill>
              </a:rPr>
              <a:t>の実装</a:t>
            </a:r>
            <a:endParaRPr lang="en-US" altLang="ja-JP" sz="2800" b="1" spc="300" dirty="0">
              <a:solidFill>
                <a:srgbClr val="BFBFBF"/>
              </a:solidFill>
            </a:endParaRPr>
          </a:p>
          <a:p>
            <a:pPr algn="l">
              <a:lnSpc>
                <a:spcPct val="150000"/>
              </a:lnSpc>
            </a:pPr>
            <a:r>
              <a:rPr lang="en-US" altLang="ja-JP" sz="2800" b="1" spc="300" dirty="0">
                <a:solidFill>
                  <a:srgbClr val="BFBFBF"/>
                </a:solidFill>
              </a:rPr>
              <a:t>5-3.LightGBM</a:t>
            </a:r>
            <a:r>
              <a:rPr lang="ja-JP" altLang="en-US" sz="2800" b="1" spc="300" dirty="0">
                <a:solidFill>
                  <a:srgbClr val="BFBFBF"/>
                </a:solidFill>
              </a:rPr>
              <a:t>のパラメータチューニング</a:t>
            </a:r>
            <a:endParaRPr lang="en-US" altLang="ja-JP" sz="2800" b="1" spc="300" dirty="0">
              <a:solidFill>
                <a:srgbClr val="BFBFBF"/>
              </a:solidFill>
            </a:endParaRPr>
          </a:p>
          <a:p>
            <a:pPr algn="l">
              <a:lnSpc>
                <a:spcPct val="150000"/>
              </a:lnSpc>
            </a:pPr>
            <a:r>
              <a:rPr lang="en-US" altLang="ja-JP" sz="2800" b="1" spc="300" dirty="0">
                <a:solidFill>
                  <a:schemeClr val="tx1">
                    <a:lumMod val="75000"/>
                    <a:lumOff val="25000"/>
                  </a:schemeClr>
                </a:solidFill>
              </a:rPr>
              <a:t>5-4.</a:t>
            </a:r>
            <a:r>
              <a:rPr lang="ja-JP" altLang="en-US" sz="2800" b="1" spc="300" dirty="0">
                <a:solidFill>
                  <a:schemeClr val="tx1">
                    <a:lumMod val="75000"/>
                    <a:lumOff val="25000"/>
                  </a:schemeClr>
                </a:solidFill>
              </a:rPr>
              <a:t>交差検証法・グリッドサーチ</a:t>
            </a:r>
            <a:endParaRPr lang="en-US" altLang="ja-JP" sz="2800" b="1" spc="300" dirty="0">
              <a:solidFill>
                <a:schemeClr val="tx1">
                  <a:lumMod val="75000"/>
                  <a:lumOff val="25000"/>
                </a:schemeClr>
              </a:solidFill>
            </a:endParaRPr>
          </a:p>
          <a:p>
            <a:pPr algn="l">
              <a:lnSpc>
                <a:spcPct val="150000"/>
              </a:lnSpc>
            </a:pPr>
            <a:r>
              <a:rPr lang="en-US" altLang="ja-JP" sz="2800" b="1" spc="300" dirty="0">
                <a:solidFill>
                  <a:srgbClr val="BFBFBF"/>
                </a:solidFill>
              </a:rPr>
              <a:t>5-5.</a:t>
            </a:r>
            <a:r>
              <a:rPr lang="ja-JP" altLang="en-US" sz="2800" b="1" spc="300" dirty="0">
                <a:solidFill>
                  <a:srgbClr val="BFBFBF"/>
                </a:solidFill>
              </a:rPr>
              <a:t>演習：</a:t>
            </a:r>
            <a:r>
              <a:rPr lang="en-US" altLang="ja-JP" sz="2800" b="1" spc="300" dirty="0">
                <a:solidFill>
                  <a:srgbClr val="BFBFBF"/>
                </a:solidFill>
              </a:rPr>
              <a:t>LightGBM &amp; </a:t>
            </a:r>
            <a:r>
              <a:rPr lang="ja-JP" altLang="en-US" sz="2800" b="1" spc="300" dirty="0">
                <a:solidFill>
                  <a:srgbClr val="BFBFBF"/>
                </a:solidFill>
              </a:rPr>
              <a:t>グリッドサーチ</a:t>
            </a:r>
            <a:endParaRPr lang="en-US" altLang="ja-JP" sz="2800" b="1" spc="300" dirty="0">
              <a:solidFill>
                <a:srgbClr val="BFBFBF"/>
              </a:solidFill>
            </a:endParaRPr>
          </a:p>
        </p:txBody>
      </p:sp>
    </p:spTree>
    <p:extLst>
      <p:ext uri="{BB962C8B-B14F-4D97-AF65-F5344CB8AC3E}">
        <p14:creationId xmlns:p14="http://schemas.microsoft.com/office/powerpoint/2010/main" val="242961454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CE6A4F9-99D3-4E6D-7696-6F8CD583FA78}"/>
              </a:ext>
            </a:extLst>
          </p:cNvPr>
          <p:cNvSpPr>
            <a:spLocks noGrp="1"/>
          </p:cNvSpPr>
          <p:nvPr>
            <p:ph type="title"/>
          </p:nvPr>
        </p:nvSpPr>
        <p:spPr/>
        <p:txBody>
          <a:bodyPr/>
          <a:lstStyle/>
          <a:p>
            <a:r>
              <a:rPr kumimoji="1" lang="en-US" altLang="ja-JP" dirty="0"/>
              <a:t>AI </a:t>
            </a:r>
            <a:r>
              <a:rPr kumimoji="1" lang="ja-JP" altLang="en-US"/>
              <a:t>を導入を検討するポイント</a:t>
            </a:r>
          </a:p>
        </p:txBody>
      </p:sp>
      <p:sp>
        <p:nvSpPr>
          <p:cNvPr id="3" name="スライド番号プレースホルダー 2">
            <a:extLst>
              <a:ext uri="{FF2B5EF4-FFF2-40B4-BE49-F238E27FC236}">
                <a16:creationId xmlns:a16="http://schemas.microsoft.com/office/drawing/2014/main" id="{00647D8F-2775-EB7D-A918-269373F74555}"/>
              </a:ext>
            </a:extLst>
          </p:cNvPr>
          <p:cNvSpPr>
            <a:spLocks noGrp="1"/>
          </p:cNvSpPr>
          <p:nvPr>
            <p:ph type="sldNum" sz="quarter" idx="10"/>
          </p:nvPr>
        </p:nvSpPr>
        <p:spPr/>
        <p:txBody>
          <a:bodyPr/>
          <a:lstStyle/>
          <a:p>
            <a:fld id="{5D750650-B10A-47BF-93C2-E1678438B37A}" type="slidenum">
              <a:rPr lang="en-US" altLang="ja-JP" smtClean="0"/>
              <a:pPr/>
              <a:t>28</a:t>
            </a:fld>
            <a:endParaRPr lang="en-US" altLang="ja-JP" dirty="0"/>
          </a:p>
        </p:txBody>
      </p:sp>
      <p:sp>
        <p:nvSpPr>
          <p:cNvPr id="4" name="テキスト ボックス 3">
            <a:extLst>
              <a:ext uri="{FF2B5EF4-FFF2-40B4-BE49-F238E27FC236}">
                <a16:creationId xmlns:a16="http://schemas.microsoft.com/office/drawing/2014/main" id="{AFA66039-77A7-1AEE-FB0C-06E912D52F6D}"/>
              </a:ext>
            </a:extLst>
          </p:cNvPr>
          <p:cNvSpPr txBox="1"/>
          <p:nvPr/>
        </p:nvSpPr>
        <p:spPr>
          <a:xfrm>
            <a:off x="2154453" y="1274282"/>
            <a:ext cx="2315057" cy="400110"/>
          </a:xfrm>
          <a:prstGeom prst="rect">
            <a:avLst/>
          </a:prstGeom>
          <a:noFill/>
        </p:spPr>
        <p:txBody>
          <a:bodyPr wrap="none" rtlCol="0">
            <a:spAutoFit/>
          </a:bodyPr>
          <a:lstStyle/>
          <a:p>
            <a:pPr algn="ctr" defTabSz="914400" fontAlgn="base">
              <a:spcBef>
                <a:spcPct val="0"/>
              </a:spcBef>
              <a:spcAft>
                <a:spcPct val="0"/>
              </a:spcAft>
            </a:pPr>
            <a:r>
              <a:rPr kumimoji="1" lang="en-US" altLang="ja-JP" sz="2000" dirty="0">
                <a:solidFill>
                  <a:srgbClr val="000000"/>
                </a:solidFill>
                <a:latin typeface="+mn-ea"/>
              </a:rPr>
              <a:t>1. </a:t>
            </a:r>
            <a:r>
              <a:rPr kumimoji="1" lang="ja-JP" altLang="en-US" sz="2000">
                <a:solidFill>
                  <a:srgbClr val="000000"/>
                </a:solidFill>
                <a:latin typeface="+mn-ea"/>
              </a:rPr>
              <a:t>反復的なタスク</a:t>
            </a:r>
            <a:endParaRPr kumimoji="1" lang="en-US" altLang="ja-JP" sz="2000" dirty="0">
              <a:solidFill>
                <a:srgbClr val="000000"/>
              </a:solidFill>
              <a:latin typeface="+mn-ea"/>
            </a:endParaRPr>
          </a:p>
        </p:txBody>
      </p:sp>
      <p:sp>
        <p:nvSpPr>
          <p:cNvPr id="5" name="テキスト ボックス 4">
            <a:extLst>
              <a:ext uri="{FF2B5EF4-FFF2-40B4-BE49-F238E27FC236}">
                <a16:creationId xmlns:a16="http://schemas.microsoft.com/office/drawing/2014/main" id="{5D7B7A4F-BB90-7C8C-B1F1-3975C894A6C3}"/>
              </a:ext>
            </a:extLst>
          </p:cNvPr>
          <p:cNvSpPr txBox="1"/>
          <p:nvPr/>
        </p:nvSpPr>
        <p:spPr>
          <a:xfrm>
            <a:off x="1123614" y="4063863"/>
            <a:ext cx="4879862" cy="400110"/>
          </a:xfrm>
          <a:prstGeom prst="rect">
            <a:avLst/>
          </a:prstGeom>
          <a:noFill/>
        </p:spPr>
        <p:txBody>
          <a:bodyPr wrap="none" rtlCol="0">
            <a:spAutoFit/>
          </a:bodyPr>
          <a:lstStyle/>
          <a:p>
            <a:pPr algn="ctr" defTabSz="914400" fontAlgn="base">
              <a:spcBef>
                <a:spcPct val="0"/>
              </a:spcBef>
              <a:spcAft>
                <a:spcPct val="0"/>
              </a:spcAft>
            </a:pPr>
            <a:r>
              <a:rPr kumimoji="1" lang="en-US" altLang="ja-JP" sz="2000" dirty="0">
                <a:solidFill>
                  <a:srgbClr val="000000"/>
                </a:solidFill>
                <a:latin typeface="+mn-ea"/>
              </a:rPr>
              <a:t>3. </a:t>
            </a:r>
            <a:r>
              <a:rPr kumimoji="1" lang="ja-JP" altLang="en-US" sz="2000">
                <a:solidFill>
                  <a:srgbClr val="000000"/>
                </a:solidFill>
                <a:latin typeface="+mn-ea"/>
              </a:rPr>
              <a:t>誤った予測をしたときのコストが低い</a:t>
            </a:r>
            <a:endParaRPr kumimoji="1" lang="en-US" altLang="ja-JP" sz="2000" dirty="0">
              <a:solidFill>
                <a:srgbClr val="000000"/>
              </a:solidFill>
              <a:latin typeface="+mn-ea"/>
            </a:endParaRPr>
          </a:p>
        </p:txBody>
      </p:sp>
      <p:sp>
        <p:nvSpPr>
          <p:cNvPr id="6" name="テキスト ボックス 5">
            <a:extLst>
              <a:ext uri="{FF2B5EF4-FFF2-40B4-BE49-F238E27FC236}">
                <a16:creationId xmlns:a16="http://schemas.microsoft.com/office/drawing/2014/main" id="{0B90BB70-9621-B9B1-7771-5126272B7167}"/>
              </a:ext>
            </a:extLst>
          </p:cNvPr>
          <p:cNvSpPr txBox="1"/>
          <p:nvPr/>
        </p:nvSpPr>
        <p:spPr>
          <a:xfrm>
            <a:off x="7144603" y="1273487"/>
            <a:ext cx="3084499" cy="400110"/>
          </a:xfrm>
          <a:prstGeom prst="rect">
            <a:avLst/>
          </a:prstGeom>
          <a:noFill/>
        </p:spPr>
        <p:txBody>
          <a:bodyPr wrap="none" rtlCol="0">
            <a:spAutoFit/>
          </a:bodyPr>
          <a:lstStyle/>
          <a:p>
            <a:pPr defTabSz="914400" fontAlgn="base">
              <a:spcBef>
                <a:spcPct val="0"/>
              </a:spcBef>
              <a:spcAft>
                <a:spcPct val="0"/>
              </a:spcAft>
            </a:pPr>
            <a:r>
              <a:rPr kumimoji="1" lang="en-US" altLang="ja-JP" sz="2000" dirty="0">
                <a:solidFill>
                  <a:srgbClr val="000000"/>
                </a:solidFill>
                <a:latin typeface="+mn-ea"/>
              </a:rPr>
              <a:t>2. </a:t>
            </a:r>
            <a:r>
              <a:rPr kumimoji="1" lang="ja-JP" altLang="en-US" sz="2000">
                <a:solidFill>
                  <a:srgbClr val="000000"/>
                </a:solidFill>
                <a:latin typeface="+mn-ea"/>
              </a:rPr>
              <a:t>大規模なタスク・課題</a:t>
            </a:r>
            <a:endParaRPr kumimoji="1" lang="en-US" altLang="ja-JP" sz="2000" dirty="0">
              <a:solidFill>
                <a:srgbClr val="000000"/>
              </a:solidFill>
              <a:latin typeface="+mn-ea"/>
            </a:endParaRPr>
          </a:p>
        </p:txBody>
      </p:sp>
      <p:sp>
        <p:nvSpPr>
          <p:cNvPr id="7" name="テキスト ボックス 6">
            <a:extLst>
              <a:ext uri="{FF2B5EF4-FFF2-40B4-BE49-F238E27FC236}">
                <a16:creationId xmlns:a16="http://schemas.microsoft.com/office/drawing/2014/main" id="{768D46A1-83E3-DEA3-4EE3-BA6BE3B3EBEA}"/>
              </a:ext>
            </a:extLst>
          </p:cNvPr>
          <p:cNvSpPr txBox="1"/>
          <p:nvPr/>
        </p:nvSpPr>
        <p:spPr>
          <a:xfrm>
            <a:off x="6871404" y="4063863"/>
            <a:ext cx="4196982" cy="400110"/>
          </a:xfrm>
          <a:prstGeom prst="rect">
            <a:avLst/>
          </a:prstGeom>
          <a:noFill/>
        </p:spPr>
        <p:txBody>
          <a:bodyPr wrap="none" rtlCol="0">
            <a:spAutoFit/>
          </a:bodyPr>
          <a:lstStyle/>
          <a:p>
            <a:pPr algn="ctr" defTabSz="914400" fontAlgn="base">
              <a:spcBef>
                <a:spcPct val="0"/>
              </a:spcBef>
              <a:spcAft>
                <a:spcPct val="0"/>
              </a:spcAft>
            </a:pPr>
            <a:r>
              <a:rPr kumimoji="1" lang="en-US" altLang="ja-JP" sz="2000" dirty="0">
                <a:solidFill>
                  <a:srgbClr val="000000"/>
                </a:solidFill>
                <a:latin typeface="+mn-ea"/>
              </a:rPr>
              <a:t>4.  </a:t>
            </a:r>
            <a:r>
              <a:rPr kumimoji="1" lang="ja-JP" altLang="en-US" sz="2000">
                <a:solidFill>
                  <a:srgbClr val="000000"/>
                </a:solidFill>
                <a:latin typeface="+mn-ea"/>
              </a:rPr>
              <a:t>スモールスタートが可能な課題</a:t>
            </a:r>
          </a:p>
        </p:txBody>
      </p:sp>
      <p:sp>
        <p:nvSpPr>
          <p:cNvPr id="8" name="テキスト ボックス 7">
            <a:extLst>
              <a:ext uri="{FF2B5EF4-FFF2-40B4-BE49-F238E27FC236}">
                <a16:creationId xmlns:a16="http://schemas.microsoft.com/office/drawing/2014/main" id="{800B81EB-DE29-840B-EC18-C308C3D3F542}"/>
              </a:ext>
            </a:extLst>
          </p:cNvPr>
          <p:cNvSpPr txBox="1"/>
          <p:nvPr/>
        </p:nvSpPr>
        <p:spPr>
          <a:xfrm>
            <a:off x="1962893" y="3052725"/>
            <a:ext cx="2698175" cy="523220"/>
          </a:xfrm>
          <a:prstGeom prst="rect">
            <a:avLst/>
          </a:prstGeom>
          <a:noFill/>
        </p:spPr>
        <p:txBody>
          <a:bodyPr wrap="none" rtlCol="0">
            <a:spAutoFit/>
          </a:bodyPr>
          <a:lstStyle/>
          <a:p>
            <a:pPr algn="ctr" defTabSz="914400" fontAlgn="base">
              <a:spcBef>
                <a:spcPct val="0"/>
              </a:spcBef>
              <a:spcAft>
                <a:spcPct val="0"/>
              </a:spcAft>
            </a:pPr>
            <a:r>
              <a:rPr kumimoji="1" lang="ja-JP" altLang="en-US" sz="1400">
                <a:solidFill>
                  <a:srgbClr val="F36C37"/>
                </a:solidFill>
                <a:latin typeface="+mn-ea"/>
              </a:rPr>
              <a:t>異常検知や分類など、</a:t>
            </a:r>
            <a:endParaRPr kumimoji="1" lang="en-US" altLang="ja-JP" sz="1400" dirty="0">
              <a:solidFill>
                <a:srgbClr val="F36C37"/>
              </a:solidFill>
              <a:latin typeface="+mn-ea"/>
            </a:endParaRPr>
          </a:p>
          <a:p>
            <a:pPr algn="ctr" defTabSz="914400" fontAlgn="base">
              <a:spcBef>
                <a:spcPct val="0"/>
              </a:spcBef>
              <a:spcAft>
                <a:spcPct val="0"/>
              </a:spcAft>
            </a:pPr>
            <a:r>
              <a:rPr kumimoji="1" lang="ja-JP" altLang="en-US" sz="1400">
                <a:solidFill>
                  <a:srgbClr val="F36C37"/>
                </a:solidFill>
                <a:latin typeface="+mn-ea"/>
              </a:rPr>
              <a:t>同じ判断を繰り返し行うタスク</a:t>
            </a:r>
            <a:endParaRPr kumimoji="1" lang="ja-JP" altLang="en-US" sz="1400" dirty="0">
              <a:solidFill>
                <a:srgbClr val="F36C37"/>
              </a:solidFill>
              <a:latin typeface="+mn-ea"/>
            </a:endParaRPr>
          </a:p>
        </p:txBody>
      </p:sp>
      <p:sp>
        <p:nvSpPr>
          <p:cNvPr id="9" name="テキスト ボックス 8">
            <a:extLst>
              <a:ext uri="{FF2B5EF4-FFF2-40B4-BE49-F238E27FC236}">
                <a16:creationId xmlns:a16="http://schemas.microsoft.com/office/drawing/2014/main" id="{7F928B24-9CBC-93EA-F091-649D3695A0C3}"/>
              </a:ext>
            </a:extLst>
          </p:cNvPr>
          <p:cNvSpPr txBox="1"/>
          <p:nvPr/>
        </p:nvSpPr>
        <p:spPr>
          <a:xfrm>
            <a:off x="1620423" y="5713088"/>
            <a:ext cx="3770583" cy="523220"/>
          </a:xfrm>
          <a:prstGeom prst="rect">
            <a:avLst/>
          </a:prstGeom>
          <a:noFill/>
        </p:spPr>
        <p:txBody>
          <a:bodyPr wrap="none" rtlCol="0">
            <a:spAutoFit/>
          </a:bodyPr>
          <a:lstStyle/>
          <a:p>
            <a:pPr algn="ctr" defTabSz="914400" fontAlgn="base">
              <a:spcBef>
                <a:spcPct val="0"/>
              </a:spcBef>
              <a:spcAft>
                <a:spcPct val="0"/>
              </a:spcAft>
            </a:pPr>
            <a:r>
              <a:rPr kumimoji="1" lang="en-US" altLang="ja-JP" sz="1400" dirty="0">
                <a:solidFill>
                  <a:srgbClr val="F36C37"/>
                </a:solidFill>
                <a:latin typeface="+mn-ea"/>
              </a:rPr>
              <a:t>AI </a:t>
            </a:r>
            <a:r>
              <a:rPr kumimoji="1" lang="ja-JP" altLang="en-US" sz="1400">
                <a:solidFill>
                  <a:srgbClr val="F36C37"/>
                </a:solidFill>
                <a:latin typeface="+mn-ea"/>
              </a:rPr>
              <a:t>は</a:t>
            </a:r>
            <a:r>
              <a:rPr kumimoji="1" lang="en-US" altLang="ja-JP" sz="1400" dirty="0">
                <a:solidFill>
                  <a:srgbClr val="F36C37"/>
                </a:solidFill>
                <a:latin typeface="+mn-ea"/>
              </a:rPr>
              <a:t> 100 </a:t>
            </a:r>
            <a:r>
              <a:rPr kumimoji="1" lang="ja-JP" altLang="en-US" sz="1400">
                <a:solidFill>
                  <a:srgbClr val="F36C37"/>
                </a:solidFill>
                <a:latin typeface="+mn-ea"/>
              </a:rPr>
              <a:t>％正しい回答をするとは限らない</a:t>
            </a:r>
            <a:endParaRPr kumimoji="1" lang="en-US" altLang="ja-JP" sz="1400" dirty="0">
              <a:solidFill>
                <a:srgbClr val="F36C37"/>
              </a:solidFill>
              <a:latin typeface="+mn-ea"/>
            </a:endParaRPr>
          </a:p>
          <a:p>
            <a:pPr algn="ctr" defTabSz="914400" fontAlgn="base">
              <a:spcBef>
                <a:spcPct val="0"/>
              </a:spcBef>
              <a:spcAft>
                <a:spcPct val="0"/>
              </a:spcAft>
            </a:pPr>
            <a:r>
              <a:rPr kumimoji="1" lang="ja-JP" altLang="en-US" sz="1400">
                <a:solidFill>
                  <a:srgbClr val="F36C37"/>
                </a:solidFill>
                <a:latin typeface="+mn-ea"/>
              </a:rPr>
              <a:t>予測を外したときの影響度を考慮する</a:t>
            </a:r>
            <a:endParaRPr kumimoji="1" lang="en-US" altLang="ja-JP" sz="1400" dirty="0">
              <a:solidFill>
                <a:srgbClr val="F36C37"/>
              </a:solidFill>
              <a:latin typeface="+mn-ea"/>
            </a:endParaRPr>
          </a:p>
        </p:txBody>
      </p:sp>
      <p:sp>
        <p:nvSpPr>
          <p:cNvPr id="10" name="テキスト ボックス 9">
            <a:extLst>
              <a:ext uri="{FF2B5EF4-FFF2-40B4-BE49-F238E27FC236}">
                <a16:creationId xmlns:a16="http://schemas.microsoft.com/office/drawing/2014/main" id="{033B08EF-8335-56C5-78F6-DA8BCA6C119F}"/>
              </a:ext>
            </a:extLst>
          </p:cNvPr>
          <p:cNvSpPr txBox="1"/>
          <p:nvPr/>
        </p:nvSpPr>
        <p:spPr>
          <a:xfrm>
            <a:off x="6851254" y="3052725"/>
            <a:ext cx="3671198" cy="523220"/>
          </a:xfrm>
          <a:prstGeom prst="rect">
            <a:avLst/>
          </a:prstGeom>
          <a:noFill/>
        </p:spPr>
        <p:txBody>
          <a:bodyPr wrap="none" rtlCol="0">
            <a:spAutoFit/>
          </a:bodyPr>
          <a:lstStyle/>
          <a:p>
            <a:pPr algn="ctr" defTabSz="914400" fontAlgn="base">
              <a:spcBef>
                <a:spcPct val="0"/>
              </a:spcBef>
              <a:spcAft>
                <a:spcPct val="0"/>
              </a:spcAft>
            </a:pPr>
            <a:r>
              <a:rPr kumimoji="1" lang="en-US" altLang="ja-JP" sz="1400" dirty="0">
                <a:solidFill>
                  <a:srgbClr val="F36C37"/>
                </a:solidFill>
                <a:latin typeface="+mn-ea"/>
              </a:rPr>
              <a:t>AI </a:t>
            </a:r>
            <a:r>
              <a:rPr kumimoji="1" lang="ja-JP" altLang="en-US" sz="1400">
                <a:solidFill>
                  <a:srgbClr val="F36C37"/>
                </a:solidFill>
                <a:latin typeface="+mn-ea"/>
              </a:rPr>
              <a:t>にはデータ、資源、インフラ、人材など</a:t>
            </a:r>
            <a:endParaRPr kumimoji="1" lang="en-US" altLang="ja-JP" sz="1400" dirty="0">
              <a:solidFill>
                <a:srgbClr val="F36C37"/>
              </a:solidFill>
              <a:latin typeface="+mn-ea"/>
            </a:endParaRPr>
          </a:p>
          <a:p>
            <a:pPr algn="ctr" defTabSz="914400" fontAlgn="base">
              <a:spcBef>
                <a:spcPct val="0"/>
              </a:spcBef>
              <a:spcAft>
                <a:spcPct val="0"/>
              </a:spcAft>
            </a:pPr>
            <a:r>
              <a:rPr kumimoji="1" lang="ja-JP" altLang="en-US" sz="1400">
                <a:solidFill>
                  <a:srgbClr val="F36C37"/>
                </a:solidFill>
                <a:latin typeface="+mn-ea"/>
              </a:rPr>
              <a:t>先行投資が少なからず発生する。</a:t>
            </a:r>
            <a:endParaRPr kumimoji="1" lang="ja-JP" altLang="en-US" sz="1400" dirty="0">
              <a:solidFill>
                <a:srgbClr val="F36C37"/>
              </a:solidFill>
              <a:latin typeface="+mn-ea"/>
            </a:endParaRPr>
          </a:p>
        </p:txBody>
      </p:sp>
      <p:sp>
        <p:nvSpPr>
          <p:cNvPr id="11" name="テキスト ボックス 10">
            <a:extLst>
              <a:ext uri="{FF2B5EF4-FFF2-40B4-BE49-F238E27FC236}">
                <a16:creationId xmlns:a16="http://schemas.microsoft.com/office/drawing/2014/main" id="{F22D9F6A-1D0C-9BEB-E7AD-E902849A93D3}"/>
              </a:ext>
            </a:extLst>
          </p:cNvPr>
          <p:cNvSpPr txBox="1"/>
          <p:nvPr/>
        </p:nvSpPr>
        <p:spPr>
          <a:xfrm>
            <a:off x="6800996" y="5718761"/>
            <a:ext cx="4927952" cy="523220"/>
          </a:xfrm>
          <a:prstGeom prst="rect">
            <a:avLst/>
          </a:prstGeom>
          <a:noFill/>
        </p:spPr>
        <p:txBody>
          <a:bodyPr wrap="none" rtlCol="0">
            <a:spAutoFit/>
          </a:bodyPr>
          <a:lstStyle/>
          <a:p>
            <a:pPr algn="ctr" defTabSz="914400" fontAlgn="base">
              <a:spcBef>
                <a:spcPct val="0"/>
              </a:spcBef>
              <a:spcAft>
                <a:spcPct val="0"/>
              </a:spcAft>
            </a:pPr>
            <a:r>
              <a:rPr kumimoji="1" lang="ja-JP" altLang="en-US" sz="1400">
                <a:solidFill>
                  <a:srgbClr val="F36C37"/>
                </a:solidFill>
                <a:latin typeface="+mn-ea"/>
              </a:rPr>
              <a:t>これらの条件を満たしつつ、</a:t>
            </a:r>
            <a:r>
              <a:rPr kumimoji="1" lang="en-US" altLang="ja-JP" sz="1400" dirty="0">
                <a:solidFill>
                  <a:srgbClr val="F36C37"/>
                </a:solidFill>
                <a:latin typeface="+mn-ea"/>
              </a:rPr>
              <a:t>AI </a:t>
            </a:r>
            <a:r>
              <a:rPr kumimoji="1" lang="ja-JP" altLang="en-US" sz="1400">
                <a:solidFill>
                  <a:srgbClr val="F36C37"/>
                </a:solidFill>
                <a:latin typeface="+mn-ea"/>
              </a:rPr>
              <a:t>導入をスモールスタートし</a:t>
            </a:r>
            <a:endParaRPr kumimoji="1" lang="en-US" altLang="ja-JP" sz="1400" dirty="0">
              <a:solidFill>
                <a:srgbClr val="F36C37"/>
              </a:solidFill>
              <a:latin typeface="+mn-ea"/>
            </a:endParaRPr>
          </a:p>
          <a:p>
            <a:pPr algn="ctr" defTabSz="914400" fontAlgn="base">
              <a:spcBef>
                <a:spcPct val="0"/>
              </a:spcBef>
              <a:spcAft>
                <a:spcPct val="0"/>
              </a:spcAft>
            </a:pPr>
            <a:r>
              <a:rPr kumimoji="1" lang="ja-JP" altLang="en-US" sz="1400">
                <a:solidFill>
                  <a:srgbClr val="F36C37"/>
                </a:solidFill>
                <a:latin typeface="+mn-ea"/>
              </a:rPr>
              <a:t>徐々に規模を拡大・転用できる課題が最適</a:t>
            </a:r>
            <a:endParaRPr kumimoji="1" lang="ja-JP" altLang="en-US" sz="1400" dirty="0">
              <a:solidFill>
                <a:srgbClr val="F36C37"/>
              </a:solidFill>
              <a:latin typeface="+mn-ea"/>
            </a:endParaRPr>
          </a:p>
        </p:txBody>
      </p:sp>
      <p:pic>
        <p:nvPicPr>
          <p:cNvPr id="12" name="図 11">
            <a:extLst>
              <a:ext uri="{FF2B5EF4-FFF2-40B4-BE49-F238E27FC236}">
                <a16:creationId xmlns:a16="http://schemas.microsoft.com/office/drawing/2014/main" id="{F1DBABE4-1065-7748-E4CD-4B1CA6E94B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00351" y="1823837"/>
            <a:ext cx="823262" cy="1029506"/>
          </a:xfrm>
          <a:prstGeom prst="rect">
            <a:avLst/>
          </a:prstGeom>
        </p:spPr>
      </p:pic>
      <p:sp>
        <p:nvSpPr>
          <p:cNvPr id="13" name="曲折矢印 12">
            <a:extLst>
              <a:ext uri="{FF2B5EF4-FFF2-40B4-BE49-F238E27FC236}">
                <a16:creationId xmlns:a16="http://schemas.microsoft.com/office/drawing/2014/main" id="{34320748-453D-B78E-5641-43AEF95831E9}"/>
              </a:ext>
            </a:extLst>
          </p:cNvPr>
          <p:cNvSpPr/>
          <p:nvPr/>
        </p:nvSpPr>
        <p:spPr>
          <a:xfrm rot="7975908">
            <a:off x="3632570" y="2194996"/>
            <a:ext cx="378124" cy="352697"/>
          </a:xfrm>
          <a:prstGeom prst="bentArrow">
            <a:avLst>
              <a:gd name="adj1" fmla="val 28704"/>
              <a:gd name="adj2" fmla="val 25000"/>
              <a:gd name="adj3" fmla="val 25000"/>
              <a:gd name="adj4" fmla="val 43750"/>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solidFill>
                <a:schemeClr val="tx1"/>
              </a:solidFill>
              <a:latin typeface="BIZ UDPゴシック" panose="020B0400000000000000" pitchFamily="50" charset="-128"/>
              <a:ea typeface="BIZ UDPゴシック" panose="020B0400000000000000" pitchFamily="50" charset="-128"/>
            </a:endParaRPr>
          </a:p>
        </p:txBody>
      </p:sp>
      <p:sp>
        <p:nvSpPr>
          <p:cNvPr id="14" name="曲折矢印 13">
            <a:extLst>
              <a:ext uri="{FF2B5EF4-FFF2-40B4-BE49-F238E27FC236}">
                <a16:creationId xmlns:a16="http://schemas.microsoft.com/office/drawing/2014/main" id="{C10928B1-C9BA-9DCF-4AF9-F3FDD97E68CC}"/>
              </a:ext>
            </a:extLst>
          </p:cNvPr>
          <p:cNvSpPr/>
          <p:nvPr/>
        </p:nvSpPr>
        <p:spPr>
          <a:xfrm rot="19913845">
            <a:off x="2615974" y="2140958"/>
            <a:ext cx="365760" cy="395265"/>
          </a:xfrm>
          <a:prstGeom prst="bent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solidFill>
                <a:schemeClr val="tx1"/>
              </a:solidFill>
              <a:latin typeface="BIZ UDPゴシック" panose="020B0400000000000000" pitchFamily="50" charset="-128"/>
              <a:ea typeface="BIZ UDPゴシック" panose="020B0400000000000000" pitchFamily="50" charset="-128"/>
            </a:endParaRPr>
          </a:p>
        </p:txBody>
      </p:sp>
      <p:pic>
        <p:nvPicPr>
          <p:cNvPr id="15" name="図 14">
            <a:extLst>
              <a:ext uri="{FF2B5EF4-FFF2-40B4-BE49-F238E27FC236}">
                <a16:creationId xmlns:a16="http://schemas.microsoft.com/office/drawing/2014/main" id="{FCF177B7-8096-0375-D220-C41EFE38ED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3211" y="4613418"/>
            <a:ext cx="823262" cy="1029506"/>
          </a:xfrm>
          <a:prstGeom prst="rect">
            <a:avLst/>
          </a:prstGeom>
        </p:spPr>
      </p:pic>
      <p:sp>
        <p:nvSpPr>
          <p:cNvPr id="17" name="加算記号 16">
            <a:extLst>
              <a:ext uri="{FF2B5EF4-FFF2-40B4-BE49-F238E27FC236}">
                <a16:creationId xmlns:a16="http://schemas.microsoft.com/office/drawing/2014/main" id="{5741EC79-2A06-8ABF-B4DE-2D540AEF62FC}"/>
              </a:ext>
            </a:extLst>
          </p:cNvPr>
          <p:cNvSpPr/>
          <p:nvPr/>
        </p:nvSpPr>
        <p:spPr>
          <a:xfrm rot="8347649">
            <a:off x="3525146" y="4603813"/>
            <a:ext cx="362027" cy="326571"/>
          </a:xfrm>
          <a:prstGeom prst="mathPlus">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pic>
        <p:nvPicPr>
          <p:cNvPr id="18" name="図 17" descr="グラフィカル ユーザー インターフェイス, ダイアグラム, アプリケーション&#10;&#10;自動的に生成された説明">
            <a:extLst>
              <a:ext uri="{FF2B5EF4-FFF2-40B4-BE49-F238E27FC236}">
                <a16:creationId xmlns:a16="http://schemas.microsoft.com/office/drawing/2014/main" id="{C78F9EF4-044F-F306-C6E5-23ED6263B9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12142" y="1727562"/>
            <a:ext cx="1210930" cy="1215471"/>
          </a:xfrm>
          <a:prstGeom prst="rect">
            <a:avLst/>
          </a:prstGeom>
        </p:spPr>
      </p:pic>
      <p:sp>
        <p:nvSpPr>
          <p:cNvPr id="19" name="楕円 42">
            <a:extLst>
              <a:ext uri="{FF2B5EF4-FFF2-40B4-BE49-F238E27FC236}">
                <a16:creationId xmlns:a16="http://schemas.microsoft.com/office/drawing/2014/main" id="{DF6DC5BD-4EE4-B910-E5B1-EB81B023D312}"/>
              </a:ext>
            </a:extLst>
          </p:cNvPr>
          <p:cNvSpPr/>
          <p:nvPr/>
        </p:nvSpPr>
        <p:spPr>
          <a:xfrm>
            <a:off x="9467178" y="5188253"/>
            <a:ext cx="364124" cy="364124"/>
          </a:xfrm>
          <a:prstGeom prst="ellipse">
            <a:avLst/>
          </a:prstGeom>
          <a:solidFill>
            <a:srgbClr val="00879E"/>
          </a:solidFill>
          <a:ln>
            <a:noFill/>
          </a:ln>
          <a:effectLst>
            <a:glow rad="101600">
              <a:srgbClr val="00879E">
                <a:alpha val="18000"/>
              </a:srgbClr>
            </a:glo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sz="1600" dirty="0">
              <a:solidFill>
                <a:schemeClr val="tx1"/>
              </a:solidFill>
              <a:latin typeface="メイリオ" panose="020B0604030504040204" pitchFamily="50" charset="-128"/>
              <a:ea typeface="メイリオ" panose="020B0604030504040204" pitchFamily="50" charset="-128"/>
            </a:endParaRPr>
          </a:p>
        </p:txBody>
      </p:sp>
      <p:sp>
        <p:nvSpPr>
          <p:cNvPr id="20" name="二等辺三角形 43">
            <a:extLst>
              <a:ext uri="{FF2B5EF4-FFF2-40B4-BE49-F238E27FC236}">
                <a16:creationId xmlns:a16="http://schemas.microsoft.com/office/drawing/2014/main" id="{148C5FFC-FDD3-529D-D61E-493FE090E54C}"/>
              </a:ext>
            </a:extLst>
          </p:cNvPr>
          <p:cNvSpPr/>
          <p:nvPr/>
        </p:nvSpPr>
        <p:spPr>
          <a:xfrm>
            <a:off x="9983458" y="5188985"/>
            <a:ext cx="421535" cy="363392"/>
          </a:xfrm>
          <a:prstGeom prst="triangle">
            <a:avLst/>
          </a:prstGeom>
          <a:solidFill>
            <a:srgbClr val="00879E"/>
          </a:solidFill>
          <a:ln>
            <a:noFill/>
          </a:ln>
          <a:effectLst>
            <a:glow rad="101600">
              <a:srgbClr val="00879E">
                <a:alpha val="18000"/>
              </a:srgbClr>
            </a:glo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sz="1600" dirty="0">
              <a:solidFill>
                <a:schemeClr val="tx1"/>
              </a:solidFill>
              <a:latin typeface="メイリオ" panose="020B0604030504040204" pitchFamily="50" charset="-128"/>
              <a:ea typeface="メイリオ" panose="020B0604030504040204" pitchFamily="50" charset="-128"/>
            </a:endParaRPr>
          </a:p>
        </p:txBody>
      </p:sp>
      <p:sp>
        <p:nvSpPr>
          <p:cNvPr id="21" name="正方形/長方形 20">
            <a:extLst>
              <a:ext uri="{FF2B5EF4-FFF2-40B4-BE49-F238E27FC236}">
                <a16:creationId xmlns:a16="http://schemas.microsoft.com/office/drawing/2014/main" id="{9F00449E-3D81-41CC-4113-1A673E81422D}"/>
              </a:ext>
            </a:extLst>
          </p:cNvPr>
          <p:cNvSpPr/>
          <p:nvPr/>
        </p:nvSpPr>
        <p:spPr>
          <a:xfrm>
            <a:off x="8950899" y="5188252"/>
            <a:ext cx="364125" cy="364125"/>
          </a:xfrm>
          <a:prstGeom prst="rect">
            <a:avLst/>
          </a:prstGeom>
          <a:solidFill>
            <a:srgbClr val="00879E"/>
          </a:solidFill>
          <a:ln>
            <a:noFill/>
          </a:ln>
          <a:effectLst>
            <a:glow rad="101600">
              <a:srgbClr val="00879E">
                <a:alpha val="18000"/>
              </a:srgbClr>
            </a:glo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sz="1600" dirty="0">
              <a:solidFill>
                <a:schemeClr val="tx1"/>
              </a:solidFill>
              <a:latin typeface="メイリオ" panose="020B0604030504040204" pitchFamily="50" charset="-128"/>
              <a:ea typeface="メイリオ" panose="020B0604030504040204" pitchFamily="50" charset="-128"/>
            </a:endParaRPr>
          </a:p>
        </p:txBody>
      </p:sp>
      <p:pic>
        <p:nvPicPr>
          <p:cNvPr id="22" name="図 21">
            <a:extLst>
              <a:ext uri="{FF2B5EF4-FFF2-40B4-BE49-F238E27FC236}">
                <a16:creationId xmlns:a16="http://schemas.microsoft.com/office/drawing/2014/main" id="{07EED725-CC94-605D-1F9A-6DB8F75B179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27592" y="4517938"/>
            <a:ext cx="969101" cy="1070856"/>
          </a:xfrm>
          <a:prstGeom prst="rect">
            <a:avLst/>
          </a:prstGeom>
        </p:spPr>
      </p:pic>
    </p:spTree>
    <p:extLst>
      <p:ext uri="{BB962C8B-B14F-4D97-AF65-F5344CB8AC3E}">
        <p14:creationId xmlns:p14="http://schemas.microsoft.com/office/powerpoint/2010/main" val="1061906653"/>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 name="矢印: 下カーブ 18">
            <a:extLst>
              <a:ext uri="{FF2B5EF4-FFF2-40B4-BE49-F238E27FC236}">
                <a16:creationId xmlns:a16="http://schemas.microsoft.com/office/drawing/2014/main" id="{E143BB5B-A418-42A9-BB6E-E79816104E9E}"/>
              </a:ext>
            </a:extLst>
          </p:cNvPr>
          <p:cNvSpPr/>
          <p:nvPr/>
        </p:nvSpPr>
        <p:spPr>
          <a:xfrm flipV="1">
            <a:off x="4519191" y="5837467"/>
            <a:ext cx="3357343" cy="764152"/>
          </a:xfrm>
          <a:prstGeom prst="curvedDownArrow">
            <a:avLst>
              <a:gd name="adj1" fmla="val 25384"/>
              <a:gd name="adj2" fmla="val 60835"/>
              <a:gd name="adj3" fmla="val 44005"/>
            </a:avLst>
          </a:prstGeom>
          <a:gradFill flip="none" rotWithShape="1">
            <a:gsLst>
              <a:gs pos="0">
                <a:srgbClr val="00879E">
                  <a:shade val="30000"/>
                  <a:satMod val="115000"/>
                </a:srgbClr>
              </a:gs>
              <a:gs pos="50000">
                <a:srgbClr val="00879E">
                  <a:shade val="67500"/>
                  <a:satMod val="115000"/>
                </a:srgbClr>
              </a:gs>
              <a:gs pos="100000">
                <a:srgbClr val="00879E">
                  <a:shade val="100000"/>
                  <a:satMod val="115000"/>
                </a:srgb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solidFill>
                <a:schemeClr val="tx1"/>
              </a:solidFill>
              <a:latin typeface="BIZ UDPゴシック" panose="020B0400000000000000" pitchFamily="50" charset="-128"/>
              <a:ea typeface="BIZ UDPゴシック" panose="020B0400000000000000" pitchFamily="50" charset="-128"/>
            </a:endParaRPr>
          </a:p>
        </p:txBody>
      </p:sp>
      <p:sp>
        <p:nvSpPr>
          <p:cNvPr id="12" name="矢印: 下カーブ 11">
            <a:extLst>
              <a:ext uri="{FF2B5EF4-FFF2-40B4-BE49-F238E27FC236}">
                <a16:creationId xmlns:a16="http://schemas.microsoft.com/office/drawing/2014/main" id="{2331FBB6-AC85-4FE1-B5C5-2245A990FB23}"/>
              </a:ext>
            </a:extLst>
          </p:cNvPr>
          <p:cNvSpPr/>
          <p:nvPr/>
        </p:nvSpPr>
        <p:spPr>
          <a:xfrm flipH="1">
            <a:off x="4359595" y="4953537"/>
            <a:ext cx="3357343" cy="764152"/>
          </a:xfrm>
          <a:prstGeom prst="curvedDownArrow">
            <a:avLst>
              <a:gd name="adj1" fmla="val 25384"/>
              <a:gd name="adj2" fmla="val 60835"/>
              <a:gd name="adj3" fmla="val 44005"/>
            </a:avLst>
          </a:prstGeom>
          <a:gradFill flip="none" rotWithShape="1">
            <a:gsLst>
              <a:gs pos="0">
                <a:srgbClr val="00879E">
                  <a:shade val="30000"/>
                  <a:satMod val="115000"/>
                </a:srgbClr>
              </a:gs>
              <a:gs pos="50000">
                <a:srgbClr val="00879E">
                  <a:shade val="67500"/>
                  <a:satMod val="115000"/>
                </a:srgbClr>
              </a:gs>
              <a:gs pos="100000">
                <a:srgbClr val="00879E">
                  <a:shade val="100000"/>
                  <a:satMod val="115000"/>
                </a:srgb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solidFill>
                <a:schemeClr val="tx1"/>
              </a:solidFill>
              <a:latin typeface="BIZ UDPゴシック" panose="020B0400000000000000" pitchFamily="50" charset="-128"/>
              <a:ea typeface="BIZ UDPゴシック" panose="020B0400000000000000" pitchFamily="50" charset="-128"/>
            </a:endParaRPr>
          </a:p>
        </p:txBody>
      </p:sp>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lang="en-US" altLang="ja-JP" dirty="0"/>
              <a:t>5</a:t>
            </a:r>
            <a:r>
              <a:rPr kumimoji="1" lang="en-US" altLang="ja-JP" dirty="0"/>
              <a:t>-4-1.</a:t>
            </a:r>
            <a:r>
              <a:rPr kumimoji="1" lang="ja-JP" altLang="en-US" dirty="0"/>
              <a:t>交差検証</a:t>
            </a:r>
            <a:r>
              <a:rPr kumimoji="1" lang="en-US" altLang="ja-JP" dirty="0"/>
              <a:t>(CV</a:t>
            </a:r>
            <a:r>
              <a:rPr kumimoji="1" lang="ja-JP" altLang="en-US" dirty="0"/>
              <a:t>：</a:t>
            </a:r>
            <a:r>
              <a:rPr kumimoji="1" lang="en-US" altLang="ja-JP" dirty="0"/>
              <a:t>cross validation)</a:t>
            </a:r>
            <a:r>
              <a:rPr kumimoji="1" lang="ja-JP" altLang="en-US" dirty="0"/>
              <a:t>①</a:t>
            </a:r>
            <a:endParaRPr lang="ja-JP" altLang="en-US" dirty="0"/>
          </a:p>
        </p:txBody>
      </p:sp>
      <p:sp>
        <p:nvSpPr>
          <p:cNvPr id="5" name="スライド番号プレースホルダー 4">
            <a:extLst>
              <a:ext uri="{FF2B5EF4-FFF2-40B4-BE49-F238E27FC236}">
                <a16:creationId xmlns:a16="http://schemas.microsoft.com/office/drawing/2014/main" id="{F28FC8B0-B684-4BFC-A81E-160AA33BEF36}"/>
              </a:ext>
            </a:extLst>
          </p:cNvPr>
          <p:cNvSpPr>
            <a:spLocks noGrp="1"/>
          </p:cNvSpPr>
          <p:nvPr>
            <p:ph type="sldNum" sz="quarter" idx="10"/>
          </p:nvPr>
        </p:nvSpPr>
        <p:spPr/>
        <p:txBody>
          <a:bodyPr/>
          <a:lstStyle/>
          <a:p>
            <a:fld id="{5D750650-B10A-47BF-93C2-E1678438B37A}" type="slidenum">
              <a:rPr kumimoji="1" lang="ja-JP" altLang="en-US" smtClean="0"/>
              <a:pPr/>
              <a:t>280</a:t>
            </a:fld>
            <a:endParaRPr kumimoji="1" lang="ja-JP" altLang="en-US"/>
          </a:p>
        </p:txBody>
      </p:sp>
      <p:sp>
        <p:nvSpPr>
          <p:cNvPr id="13" name="四角形: 角を丸くする 12">
            <a:extLst>
              <a:ext uri="{FF2B5EF4-FFF2-40B4-BE49-F238E27FC236}">
                <a16:creationId xmlns:a16="http://schemas.microsoft.com/office/drawing/2014/main" id="{7EFD6D7F-6998-4A03-AAAA-AADB4C49AB14}"/>
              </a:ext>
            </a:extLst>
          </p:cNvPr>
          <p:cNvSpPr/>
          <p:nvPr/>
        </p:nvSpPr>
        <p:spPr bwMode="auto">
          <a:xfrm>
            <a:off x="766762" y="1260153"/>
            <a:ext cx="10658475" cy="3671458"/>
          </a:xfrm>
          <a:prstGeom prst="roundRect">
            <a:avLst>
              <a:gd name="adj" fmla="val 4381"/>
            </a:avLst>
          </a:prstGeom>
          <a:solidFill>
            <a:srgbClr val="FEEDE6"/>
          </a:solidFill>
          <a:ln w="19050" algn="ctr">
            <a:solidFill>
              <a:srgbClr val="F36C37"/>
            </a:solidFill>
            <a:prstDash val="solid"/>
            <a:round/>
            <a:headEnd/>
            <a:tailEnd/>
          </a:ln>
          <a:effectLst/>
        </p:spPr>
        <p:txBody>
          <a:bodyPr wrap="none" rtlCol="0" anchor="ctr"/>
          <a:lstStyle/>
          <a:p>
            <a:pPr algn="ctr"/>
            <a:endParaRPr kumimoji="1" lang="ja-JP" altLang="en-US" sz="2400" dirty="0">
              <a:solidFill>
                <a:schemeClr val="bg1"/>
              </a:solidFill>
            </a:endParaRPr>
          </a:p>
        </p:txBody>
      </p:sp>
      <p:grpSp>
        <p:nvGrpSpPr>
          <p:cNvPr id="14" name="グループ化 13">
            <a:extLst>
              <a:ext uri="{FF2B5EF4-FFF2-40B4-BE49-F238E27FC236}">
                <a16:creationId xmlns:a16="http://schemas.microsoft.com/office/drawing/2014/main" id="{DDA1438B-3BCB-4EBC-993E-597EC3FCDE4B}"/>
              </a:ext>
            </a:extLst>
          </p:cNvPr>
          <p:cNvGrpSpPr/>
          <p:nvPr/>
        </p:nvGrpSpPr>
        <p:grpSpPr>
          <a:xfrm>
            <a:off x="2683248" y="1028771"/>
            <a:ext cx="6825504" cy="468736"/>
            <a:chOff x="2154608" y="3539394"/>
            <a:chExt cx="6825505" cy="426124"/>
          </a:xfrm>
        </p:grpSpPr>
        <p:sp>
          <p:nvSpPr>
            <p:cNvPr id="15" name="四角形: 角を丸くする 14">
              <a:extLst>
                <a:ext uri="{FF2B5EF4-FFF2-40B4-BE49-F238E27FC236}">
                  <a16:creationId xmlns:a16="http://schemas.microsoft.com/office/drawing/2014/main" id="{2344D331-DBBD-4582-A32A-90BD94837049}"/>
                </a:ext>
              </a:extLst>
            </p:cNvPr>
            <p:cNvSpPr/>
            <p:nvPr/>
          </p:nvSpPr>
          <p:spPr bwMode="auto">
            <a:xfrm>
              <a:off x="2154608" y="3539394"/>
              <a:ext cx="6825505" cy="394229"/>
            </a:xfrm>
            <a:prstGeom prst="roundRect">
              <a:avLst>
                <a:gd name="adj" fmla="val 50000"/>
              </a:avLst>
            </a:prstGeom>
            <a:solidFill>
              <a:srgbClr val="F36C37"/>
            </a:solidFill>
            <a:ln w="19050" algn="ctr">
              <a:noFill/>
              <a:prstDash val="dash"/>
              <a:round/>
              <a:headEnd/>
              <a:tailEnd/>
            </a:ln>
            <a:effectLst/>
          </p:spPr>
          <p:txBody>
            <a:bodyPr wrap="none" rtlCol="0" anchor="ctr"/>
            <a:lstStyle/>
            <a:p>
              <a:pPr algn="ctr"/>
              <a:endParaRPr kumimoji="1" lang="ja-JP" altLang="en-US" sz="2400" b="1" dirty="0">
                <a:solidFill>
                  <a:schemeClr val="bg1"/>
                </a:solidFill>
                <a:latin typeface="+mn-ea"/>
              </a:endParaRPr>
            </a:p>
          </p:txBody>
        </p:sp>
        <p:sp>
          <p:nvSpPr>
            <p:cNvPr id="16" name="正方形/長方形 15">
              <a:extLst>
                <a:ext uri="{FF2B5EF4-FFF2-40B4-BE49-F238E27FC236}">
                  <a16:creationId xmlns:a16="http://schemas.microsoft.com/office/drawing/2014/main" id="{0B9B517C-A02C-44A4-9DEC-49378065A9EA}"/>
                </a:ext>
              </a:extLst>
            </p:cNvPr>
            <p:cNvSpPr/>
            <p:nvPr/>
          </p:nvSpPr>
          <p:spPr>
            <a:xfrm>
              <a:off x="4567134" y="3565408"/>
              <a:ext cx="1981633" cy="400110"/>
            </a:xfrm>
            <a:prstGeom prst="rect">
              <a:avLst/>
            </a:prstGeom>
            <a:noFill/>
            <a:ln w="19050" algn="ctr">
              <a:noFill/>
              <a:prstDash val="dash"/>
              <a:round/>
              <a:headEnd/>
              <a:tailEn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2400" b="1" spc="150" dirty="0">
                  <a:solidFill>
                    <a:schemeClr val="bg1"/>
                  </a:solidFill>
                  <a:latin typeface="+mn-ea"/>
                </a:rPr>
                <a:t>検証データの落とし穴①</a:t>
              </a:r>
              <a:endParaRPr lang="en-US" altLang="ja-JP" sz="2400" b="1" spc="150" dirty="0">
                <a:solidFill>
                  <a:schemeClr val="bg1"/>
                </a:solidFill>
                <a:latin typeface="+mn-ea"/>
              </a:endParaRPr>
            </a:p>
          </p:txBody>
        </p:sp>
      </p:grpSp>
      <p:sp>
        <p:nvSpPr>
          <p:cNvPr id="17" name="テキスト ボックス 16">
            <a:extLst>
              <a:ext uri="{FF2B5EF4-FFF2-40B4-BE49-F238E27FC236}">
                <a16:creationId xmlns:a16="http://schemas.microsoft.com/office/drawing/2014/main" id="{373AF159-D87C-43E5-BADF-6F39E21ED4A2}"/>
              </a:ext>
            </a:extLst>
          </p:cNvPr>
          <p:cNvSpPr txBox="1"/>
          <p:nvPr/>
        </p:nvSpPr>
        <p:spPr>
          <a:xfrm>
            <a:off x="1387718" y="1492577"/>
            <a:ext cx="9416563" cy="3400931"/>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ja-JP"/>
            </a:defPPr>
            <a:lvl1pPr>
              <a:lnSpc>
                <a:spcPct val="120000"/>
              </a:lnSpc>
              <a:defRPr sz="1200" b="1" spc="150">
                <a:latin typeface="+mj-ea"/>
                <a:ea typeface="+mj-ea"/>
              </a:defRPr>
            </a:lvl1pPr>
            <a:lvl2pPr marL="914400" indent="-457200" eaLnBrk="1" hangingPunct="1">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eaLnBrk="1" hangingPunct="1">
              <a:spcBef>
                <a:spcPct val="20000"/>
              </a:spcBef>
              <a:buClr>
                <a:schemeClr val="tx1"/>
              </a:buClr>
              <a:buFont typeface="HGPｺﾞｼｯｸE" pitchFamily="50" charset="-128"/>
              <a:buChar char="-"/>
              <a:defRPr sz="1800">
                <a:latin typeface="Meiryo UI" panose="020B0604030504040204" pitchFamily="50" charset="-128"/>
                <a:ea typeface="Meiryo UI" panose="020B0604030504040204" pitchFamily="50" charset="-128"/>
              </a:defRPr>
            </a:lvl3pPr>
            <a:lvl4pPr marL="1600200" indent="-228600" eaLnBrk="1" hangingPunct="1">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eaLnBrk="1" hangingPunct="1">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defRPr>
                <a:latin typeface="+mn-lt"/>
                <a:ea typeface="+mn-ea"/>
              </a:defRPr>
            </a:lvl6pPr>
            <a:lvl7pPr marL="2971800" indent="-228600" fontAlgn="base">
              <a:spcBef>
                <a:spcPct val="20000"/>
              </a:spcBef>
              <a:spcAft>
                <a:spcPct val="0"/>
              </a:spcAft>
              <a:buClr>
                <a:schemeClr val="tx1"/>
              </a:buClr>
              <a:buFont typeface="Wingdings" pitchFamily="2" charset="2"/>
              <a:defRPr>
                <a:latin typeface="+mn-lt"/>
                <a:ea typeface="+mn-ea"/>
              </a:defRPr>
            </a:lvl7pPr>
            <a:lvl8pPr marL="3429000" indent="-228600" fontAlgn="base">
              <a:spcBef>
                <a:spcPct val="20000"/>
              </a:spcBef>
              <a:spcAft>
                <a:spcPct val="0"/>
              </a:spcAft>
              <a:buClr>
                <a:schemeClr val="tx1"/>
              </a:buClr>
              <a:buFont typeface="Wingdings" pitchFamily="2" charset="2"/>
              <a:defRPr>
                <a:latin typeface="+mn-lt"/>
                <a:ea typeface="+mn-ea"/>
              </a:defRPr>
            </a:lvl8pPr>
            <a:lvl9pPr marL="3886200" indent="-228600" fontAlgn="base">
              <a:spcBef>
                <a:spcPct val="20000"/>
              </a:spcBef>
              <a:spcAft>
                <a:spcPct val="0"/>
              </a:spcAft>
              <a:buClr>
                <a:schemeClr val="tx1"/>
              </a:buClr>
              <a:buFont typeface="Wingdings" pitchFamily="2" charset="2"/>
              <a:defRPr>
                <a:latin typeface="+mn-lt"/>
                <a:ea typeface="+mn-ea"/>
              </a:defRPr>
            </a:lvl9pPr>
          </a:lstStyle>
          <a:p>
            <a:r>
              <a:rPr lang="ja-JP" altLang="en-US" sz="2000" spc="0" dirty="0">
                <a:solidFill>
                  <a:schemeClr val="tx1">
                    <a:lumMod val="75000"/>
                    <a:lumOff val="25000"/>
                  </a:schemeClr>
                </a:solidFill>
              </a:rPr>
              <a:t>　これまで、訓練データと検証データに分けるという方法で、学習したモデルが未知のデータに対して有効か検討をしていましたが、実はこのやり方には少し懸念点もあります。</a:t>
            </a:r>
            <a:endParaRPr lang="en-US" altLang="ja-JP" sz="2000" spc="0" dirty="0">
              <a:solidFill>
                <a:schemeClr val="tx1">
                  <a:lumMod val="75000"/>
                  <a:lumOff val="25000"/>
                </a:schemeClr>
              </a:solidFill>
            </a:endParaRPr>
          </a:p>
          <a:p>
            <a:r>
              <a:rPr lang="ja-JP" altLang="en-US" sz="2000" spc="0" dirty="0">
                <a:solidFill>
                  <a:schemeClr val="tx1">
                    <a:lumMod val="75000"/>
                    <a:lumOff val="25000"/>
                  </a:schemeClr>
                </a:solidFill>
              </a:rPr>
              <a:t>　検証データの精度を頼りにパラメータのチューニングを何度も行っていると、どうしたら検証データの精度が良くなるかに気づきはじめた人間がそこへ合わせていくことになります。</a:t>
            </a:r>
            <a:endParaRPr lang="en-US" altLang="ja-JP" sz="2000" spc="0" dirty="0">
              <a:solidFill>
                <a:schemeClr val="tx1">
                  <a:lumMod val="75000"/>
                  <a:lumOff val="25000"/>
                </a:schemeClr>
              </a:solidFill>
            </a:endParaRPr>
          </a:p>
          <a:p>
            <a:r>
              <a:rPr lang="ja-JP" altLang="en-US" sz="2000" spc="0" dirty="0">
                <a:solidFill>
                  <a:schemeClr val="tx1">
                    <a:lumMod val="75000"/>
                    <a:lumOff val="25000"/>
                  </a:schemeClr>
                </a:solidFill>
              </a:rPr>
              <a:t>　これは、模試の勉強をするときに模試の問題は知らないものの、どこに山を張れば良い点になるか気づいているような状態です。模試が本番の試験にうまく合っていなければ、本番では良い点が取れないかもしれません。</a:t>
            </a:r>
            <a:endParaRPr lang="en-US" altLang="ja-JP" sz="2000" spc="0" dirty="0">
              <a:solidFill>
                <a:schemeClr val="tx1">
                  <a:lumMod val="75000"/>
                  <a:lumOff val="25000"/>
                </a:schemeClr>
              </a:solidFill>
            </a:endParaRPr>
          </a:p>
        </p:txBody>
      </p:sp>
      <p:pic>
        <p:nvPicPr>
          <p:cNvPr id="10" name="Google Shape;571;p67">
            <a:extLst>
              <a:ext uri="{FF2B5EF4-FFF2-40B4-BE49-F238E27FC236}">
                <a16:creationId xmlns:a16="http://schemas.microsoft.com/office/drawing/2014/main" id="{C2AC73BF-38E4-4CA9-AA44-1C0A6BD04588}"/>
              </a:ext>
            </a:extLst>
          </p:cNvPr>
          <p:cNvPicPr preferRelativeResize="0"/>
          <p:nvPr/>
        </p:nvPicPr>
        <p:blipFill>
          <a:blip r:embed="rId3">
            <a:alphaModFix/>
          </a:blip>
          <a:stretch>
            <a:fillRect/>
          </a:stretch>
        </p:blipFill>
        <p:spPr>
          <a:xfrm>
            <a:off x="7716940" y="4905920"/>
            <a:ext cx="1698576" cy="1630623"/>
          </a:xfrm>
          <a:prstGeom prst="rect">
            <a:avLst/>
          </a:prstGeom>
          <a:noFill/>
          <a:ln>
            <a:noFill/>
          </a:ln>
        </p:spPr>
      </p:pic>
      <p:pic>
        <p:nvPicPr>
          <p:cNvPr id="6" name="図 5">
            <a:extLst>
              <a:ext uri="{FF2B5EF4-FFF2-40B4-BE49-F238E27FC236}">
                <a16:creationId xmlns:a16="http://schemas.microsoft.com/office/drawing/2014/main" id="{69F92C39-B89E-4126-A2EF-9E39F805349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13081" y="5800614"/>
            <a:ext cx="990923" cy="1052069"/>
          </a:xfrm>
          <a:prstGeom prst="rect">
            <a:avLst/>
          </a:prstGeom>
        </p:spPr>
      </p:pic>
      <p:pic>
        <p:nvPicPr>
          <p:cNvPr id="8" name="図 7">
            <a:extLst>
              <a:ext uri="{FF2B5EF4-FFF2-40B4-BE49-F238E27FC236}">
                <a16:creationId xmlns:a16="http://schemas.microsoft.com/office/drawing/2014/main" id="{5A610E2F-2CD3-4DBB-B114-F2E16F1CD69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55779" y="5597847"/>
            <a:ext cx="1017875" cy="1080684"/>
          </a:xfrm>
          <a:prstGeom prst="rect">
            <a:avLst/>
          </a:prstGeom>
        </p:spPr>
      </p:pic>
      <p:pic>
        <p:nvPicPr>
          <p:cNvPr id="11" name="図 10">
            <a:extLst>
              <a:ext uri="{FF2B5EF4-FFF2-40B4-BE49-F238E27FC236}">
                <a16:creationId xmlns:a16="http://schemas.microsoft.com/office/drawing/2014/main" id="{73C67B92-E355-44DE-B24B-39ED50871B3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09429" y="5046465"/>
            <a:ext cx="1375708" cy="1565528"/>
          </a:xfrm>
          <a:prstGeom prst="rect">
            <a:avLst/>
          </a:prstGeom>
        </p:spPr>
      </p:pic>
      <p:pic>
        <p:nvPicPr>
          <p:cNvPr id="23" name="図 22">
            <a:extLst>
              <a:ext uri="{FF2B5EF4-FFF2-40B4-BE49-F238E27FC236}">
                <a16:creationId xmlns:a16="http://schemas.microsoft.com/office/drawing/2014/main" id="{C97CB657-4CE8-47AB-A865-4EC50A28FEC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44184" y="4851986"/>
            <a:ext cx="1017875" cy="1080684"/>
          </a:xfrm>
          <a:prstGeom prst="rect">
            <a:avLst/>
          </a:prstGeom>
        </p:spPr>
      </p:pic>
      <p:pic>
        <p:nvPicPr>
          <p:cNvPr id="24" name="図 23">
            <a:extLst>
              <a:ext uri="{FF2B5EF4-FFF2-40B4-BE49-F238E27FC236}">
                <a16:creationId xmlns:a16="http://schemas.microsoft.com/office/drawing/2014/main" id="{59D7DC3F-BA2D-4F9E-8FCF-6EB9A363A61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501534" y="5084157"/>
            <a:ext cx="1017875" cy="1080684"/>
          </a:xfrm>
          <a:prstGeom prst="rect">
            <a:avLst/>
          </a:prstGeom>
        </p:spPr>
      </p:pic>
    </p:spTree>
    <p:extLst>
      <p:ext uri="{BB962C8B-B14F-4D97-AF65-F5344CB8AC3E}">
        <p14:creationId xmlns:p14="http://schemas.microsoft.com/office/powerpoint/2010/main" val="3381241185"/>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lang="en-US" altLang="ja-JP" dirty="0"/>
              <a:t>5</a:t>
            </a:r>
            <a:r>
              <a:rPr kumimoji="1" lang="en-US" altLang="ja-JP" dirty="0"/>
              <a:t>-4-2.</a:t>
            </a:r>
            <a:r>
              <a:rPr kumimoji="1" lang="ja-JP" altLang="en-US" dirty="0"/>
              <a:t>交差検証</a:t>
            </a:r>
            <a:r>
              <a:rPr kumimoji="1" lang="en-US" altLang="ja-JP" dirty="0"/>
              <a:t>(CV</a:t>
            </a:r>
            <a:r>
              <a:rPr kumimoji="1" lang="ja-JP" altLang="en-US" dirty="0"/>
              <a:t>：</a:t>
            </a:r>
            <a:r>
              <a:rPr kumimoji="1" lang="en-US" altLang="ja-JP" dirty="0"/>
              <a:t>cross validation)</a:t>
            </a:r>
            <a:r>
              <a:rPr lang="ja-JP" altLang="en-US" dirty="0"/>
              <a:t>②</a:t>
            </a:r>
          </a:p>
        </p:txBody>
      </p:sp>
      <p:sp>
        <p:nvSpPr>
          <p:cNvPr id="5" name="スライド番号プレースホルダー 4">
            <a:extLst>
              <a:ext uri="{FF2B5EF4-FFF2-40B4-BE49-F238E27FC236}">
                <a16:creationId xmlns:a16="http://schemas.microsoft.com/office/drawing/2014/main" id="{F28FC8B0-B684-4BFC-A81E-160AA33BEF36}"/>
              </a:ext>
            </a:extLst>
          </p:cNvPr>
          <p:cNvSpPr>
            <a:spLocks noGrp="1"/>
          </p:cNvSpPr>
          <p:nvPr>
            <p:ph type="sldNum" sz="quarter" idx="10"/>
          </p:nvPr>
        </p:nvSpPr>
        <p:spPr/>
        <p:txBody>
          <a:bodyPr/>
          <a:lstStyle/>
          <a:p>
            <a:fld id="{5D750650-B10A-47BF-93C2-E1678438B37A}" type="slidenum">
              <a:rPr kumimoji="1" lang="ja-JP" altLang="en-US" smtClean="0"/>
              <a:pPr/>
              <a:t>281</a:t>
            </a:fld>
            <a:endParaRPr kumimoji="1" lang="ja-JP" altLang="en-US"/>
          </a:p>
        </p:txBody>
      </p:sp>
      <p:sp>
        <p:nvSpPr>
          <p:cNvPr id="13" name="四角形: 角を丸くする 12">
            <a:extLst>
              <a:ext uri="{FF2B5EF4-FFF2-40B4-BE49-F238E27FC236}">
                <a16:creationId xmlns:a16="http://schemas.microsoft.com/office/drawing/2014/main" id="{7EFD6D7F-6998-4A03-AAAA-AADB4C49AB14}"/>
              </a:ext>
            </a:extLst>
          </p:cNvPr>
          <p:cNvSpPr/>
          <p:nvPr/>
        </p:nvSpPr>
        <p:spPr bwMode="auto">
          <a:xfrm>
            <a:off x="766762" y="1260153"/>
            <a:ext cx="10658475" cy="2013036"/>
          </a:xfrm>
          <a:prstGeom prst="roundRect">
            <a:avLst>
              <a:gd name="adj" fmla="val 4381"/>
            </a:avLst>
          </a:prstGeom>
          <a:solidFill>
            <a:srgbClr val="FEEDE6"/>
          </a:solidFill>
          <a:ln w="19050" algn="ctr">
            <a:solidFill>
              <a:srgbClr val="F36C37"/>
            </a:solidFill>
            <a:prstDash val="solid"/>
            <a:round/>
            <a:headEnd/>
            <a:tailEnd/>
          </a:ln>
          <a:effectLst/>
        </p:spPr>
        <p:txBody>
          <a:bodyPr wrap="none" rtlCol="0" anchor="ctr"/>
          <a:lstStyle/>
          <a:p>
            <a:pPr algn="ctr"/>
            <a:endParaRPr kumimoji="1" lang="ja-JP" altLang="en-US" sz="2400" dirty="0">
              <a:solidFill>
                <a:schemeClr val="bg1"/>
              </a:solidFill>
            </a:endParaRPr>
          </a:p>
        </p:txBody>
      </p:sp>
      <p:grpSp>
        <p:nvGrpSpPr>
          <p:cNvPr id="14" name="グループ化 13">
            <a:extLst>
              <a:ext uri="{FF2B5EF4-FFF2-40B4-BE49-F238E27FC236}">
                <a16:creationId xmlns:a16="http://schemas.microsoft.com/office/drawing/2014/main" id="{DDA1438B-3BCB-4EBC-993E-597EC3FCDE4B}"/>
              </a:ext>
            </a:extLst>
          </p:cNvPr>
          <p:cNvGrpSpPr/>
          <p:nvPr/>
        </p:nvGrpSpPr>
        <p:grpSpPr>
          <a:xfrm>
            <a:off x="2683248" y="1028771"/>
            <a:ext cx="6825504" cy="468736"/>
            <a:chOff x="2154608" y="3539394"/>
            <a:chExt cx="6825505" cy="426124"/>
          </a:xfrm>
        </p:grpSpPr>
        <p:sp>
          <p:nvSpPr>
            <p:cNvPr id="15" name="四角形: 角を丸くする 14">
              <a:extLst>
                <a:ext uri="{FF2B5EF4-FFF2-40B4-BE49-F238E27FC236}">
                  <a16:creationId xmlns:a16="http://schemas.microsoft.com/office/drawing/2014/main" id="{2344D331-DBBD-4582-A32A-90BD94837049}"/>
                </a:ext>
              </a:extLst>
            </p:cNvPr>
            <p:cNvSpPr/>
            <p:nvPr/>
          </p:nvSpPr>
          <p:spPr bwMode="auto">
            <a:xfrm>
              <a:off x="2154608" y="3539394"/>
              <a:ext cx="6825505" cy="394229"/>
            </a:xfrm>
            <a:prstGeom prst="roundRect">
              <a:avLst>
                <a:gd name="adj" fmla="val 50000"/>
              </a:avLst>
            </a:prstGeom>
            <a:solidFill>
              <a:srgbClr val="F36C37"/>
            </a:solidFill>
            <a:ln w="19050" algn="ctr">
              <a:noFill/>
              <a:prstDash val="dash"/>
              <a:round/>
              <a:headEnd/>
              <a:tailEnd/>
            </a:ln>
            <a:effectLst/>
          </p:spPr>
          <p:txBody>
            <a:bodyPr wrap="none" rtlCol="0" anchor="ctr"/>
            <a:lstStyle/>
            <a:p>
              <a:pPr algn="ctr"/>
              <a:endParaRPr kumimoji="1" lang="ja-JP" altLang="en-US" sz="2400" b="1" dirty="0">
                <a:solidFill>
                  <a:schemeClr val="bg1"/>
                </a:solidFill>
                <a:latin typeface="+mn-ea"/>
              </a:endParaRPr>
            </a:p>
          </p:txBody>
        </p:sp>
        <p:sp>
          <p:nvSpPr>
            <p:cNvPr id="16" name="正方形/長方形 15">
              <a:extLst>
                <a:ext uri="{FF2B5EF4-FFF2-40B4-BE49-F238E27FC236}">
                  <a16:creationId xmlns:a16="http://schemas.microsoft.com/office/drawing/2014/main" id="{0B9B517C-A02C-44A4-9DEC-49378065A9EA}"/>
                </a:ext>
              </a:extLst>
            </p:cNvPr>
            <p:cNvSpPr/>
            <p:nvPr/>
          </p:nvSpPr>
          <p:spPr>
            <a:xfrm>
              <a:off x="4567134" y="3565408"/>
              <a:ext cx="1981633" cy="400110"/>
            </a:xfrm>
            <a:prstGeom prst="rect">
              <a:avLst/>
            </a:prstGeom>
            <a:noFill/>
            <a:ln w="19050" algn="ctr">
              <a:noFill/>
              <a:prstDash val="dash"/>
              <a:round/>
              <a:headEnd/>
              <a:tailEn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2400" b="1" spc="150" dirty="0">
                  <a:solidFill>
                    <a:schemeClr val="bg1"/>
                  </a:solidFill>
                  <a:latin typeface="+mn-ea"/>
                </a:rPr>
                <a:t>検証データの落とし穴②</a:t>
              </a:r>
              <a:endParaRPr lang="en-US" altLang="ja-JP" sz="2400" b="1" spc="150" dirty="0">
                <a:solidFill>
                  <a:schemeClr val="bg1"/>
                </a:solidFill>
                <a:latin typeface="+mn-ea"/>
              </a:endParaRPr>
            </a:p>
          </p:txBody>
        </p:sp>
      </p:grpSp>
      <p:sp>
        <p:nvSpPr>
          <p:cNvPr id="17" name="テキスト ボックス 16">
            <a:extLst>
              <a:ext uri="{FF2B5EF4-FFF2-40B4-BE49-F238E27FC236}">
                <a16:creationId xmlns:a16="http://schemas.microsoft.com/office/drawing/2014/main" id="{373AF159-D87C-43E5-BADF-6F39E21ED4A2}"/>
              </a:ext>
            </a:extLst>
          </p:cNvPr>
          <p:cNvSpPr txBox="1"/>
          <p:nvPr/>
        </p:nvSpPr>
        <p:spPr>
          <a:xfrm>
            <a:off x="1378308" y="1575966"/>
            <a:ext cx="9416563" cy="1554272"/>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ja-JP"/>
            </a:defPPr>
            <a:lvl1pPr>
              <a:lnSpc>
                <a:spcPct val="120000"/>
              </a:lnSpc>
              <a:defRPr sz="1200" b="1" spc="150">
                <a:latin typeface="+mj-ea"/>
                <a:ea typeface="+mj-ea"/>
              </a:defRPr>
            </a:lvl1pPr>
            <a:lvl2pPr marL="914400" indent="-457200" eaLnBrk="1" hangingPunct="1">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eaLnBrk="1" hangingPunct="1">
              <a:spcBef>
                <a:spcPct val="20000"/>
              </a:spcBef>
              <a:buClr>
                <a:schemeClr val="tx1"/>
              </a:buClr>
              <a:buFont typeface="HGPｺﾞｼｯｸE" pitchFamily="50" charset="-128"/>
              <a:buChar char="-"/>
              <a:defRPr sz="1800">
                <a:latin typeface="Meiryo UI" panose="020B0604030504040204" pitchFamily="50" charset="-128"/>
                <a:ea typeface="Meiryo UI" panose="020B0604030504040204" pitchFamily="50" charset="-128"/>
              </a:defRPr>
            </a:lvl3pPr>
            <a:lvl4pPr marL="1600200" indent="-228600" eaLnBrk="1" hangingPunct="1">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eaLnBrk="1" hangingPunct="1">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defRPr>
                <a:latin typeface="+mn-lt"/>
                <a:ea typeface="+mn-ea"/>
              </a:defRPr>
            </a:lvl6pPr>
            <a:lvl7pPr marL="2971800" indent="-228600" fontAlgn="base">
              <a:spcBef>
                <a:spcPct val="20000"/>
              </a:spcBef>
              <a:spcAft>
                <a:spcPct val="0"/>
              </a:spcAft>
              <a:buClr>
                <a:schemeClr val="tx1"/>
              </a:buClr>
              <a:buFont typeface="Wingdings" pitchFamily="2" charset="2"/>
              <a:defRPr>
                <a:latin typeface="+mn-lt"/>
                <a:ea typeface="+mn-ea"/>
              </a:defRPr>
            </a:lvl7pPr>
            <a:lvl8pPr marL="3429000" indent="-228600" fontAlgn="base">
              <a:spcBef>
                <a:spcPct val="20000"/>
              </a:spcBef>
              <a:spcAft>
                <a:spcPct val="0"/>
              </a:spcAft>
              <a:buClr>
                <a:schemeClr val="tx1"/>
              </a:buClr>
              <a:buFont typeface="Wingdings" pitchFamily="2" charset="2"/>
              <a:defRPr>
                <a:latin typeface="+mn-lt"/>
                <a:ea typeface="+mn-ea"/>
              </a:defRPr>
            </a:lvl8pPr>
            <a:lvl9pPr marL="3886200" indent="-228600" fontAlgn="base">
              <a:spcBef>
                <a:spcPct val="20000"/>
              </a:spcBef>
              <a:spcAft>
                <a:spcPct val="0"/>
              </a:spcAft>
              <a:buClr>
                <a:schemeClr val="tx1"/>
              </a:buClr>
              <a:buFont typeface="Wingdings" pitchFamily="2" charset="2"/>
              <a:defRPr>
                <a:latin typeface="+mn-lt"/>
                <a:ea typeface="+mn-ea"/>
              </a:defRPr>
            </a:lvl9pPr>
          </a:lstStyle>
          <a:p>
            <a:r>
              <a:rPr lang="ja-JP" altLang="en-US" sz="2000" spc="0" dirty="0">
                <a:solidFill>
                  <a:schemeClr val="tx1">
                    <a:lumMod val="75000"/>
                    <a:lumOff val="25000"/>
                  </a:schemeClr>
                </a:solidFill>
              </a:rPr>
              <a:t>　</a:t>
            </a:r>
            <a:r>
              <a:rPr lang="en-US" altLang="ja-JP" sz="2000" spc="0" dirty="0">
                <a:solidFill>
                  <a:schemeClr val="tx1">
                    <a:lumMod val="75000"/>
                    <a:lumOff val="25000"/>
                  </a:schemeClr>
                </a:solidFill>
              </a:rPr>
              <a:t>scikit-learn</a:t>
            </a:r>
            <a:r>
              <a:rPr lang="ja-JP" altLang="en-US" sz="2000" spc="0" dirty="0">
                <a:solidFill>
                  <a:schemeClr val="tx1">
                    <a:lumMod val="75000"/>
                    <a:lumOff val="25000"/>
                  </a:schemeClr>
                </a:solidFill>
              </a:rPr>
              <a:t>の</a:t>
            </a:r>
            <a:r>
              <a:rPr lang="en-US" altLang="ja-JP" sz="2000" spc="0" dirty="0">
                <a:solidFill>
                  <a:schemeClr val="tx1">
                    <a:lumMod val="75000"/>
                    <a:lumOff val="25000"/>
                  </a:schemeClr>
                </a:solidFill>
              </a:rPr>
              <a:t>train_test_split</a:t>
            </a:r>
            <a:r>
              <a:rPr lang="ja-JP" altLang="en-US" sz="2000" spc="0" dirty="0">
                <a:solidFill>
                  <a:schemeClr val="tx1">
                    <a:lumMod val="75000"/>
                    <a:lumOff val="25000"/>
                  </a:schemeClr>
                </a:solidFill>
              </a:rPr>
              <a:t>は非常に便利なライブラリですが、検証データにどんなデータが入っているか気にしていましたか？例えば、全体の</a:t>
            </a:r>
            <a:r>
              <a:rPr lang="en-US" altLang="ja-JP" sz="2000" spc="0" dirty="0">
                <a:solidFill>
                  <a:schemeClr val="tx1">
                    <a:lumMod val="75000"/>
                    <a:lumOff val="25000"/>
                  </a:schemeClr>
                </a:solidFill>
              </a:rPr>
              <a:t>30%</a:t>
            </a:r>
            <a:r>
              <a:rPr lang="ja-JP" altLang="en-US" sz="2000" spc="0" dirty="0">
                <a:solidFill>
                  <a:schemeClr val="tx1">
                    <a:lumMod val="75000"/>
                    <a:lumOff val="25000"/>
                  </a:schemeClr>
                </a:solidFill>
              </a:rPr>
              <a:t>を検証データにした場合、たまたま簡単に予測できるデータばかり、検証データに入ってしまうと、モデルが悪くても良い精度が出てしまいます。</a:t>
            </a:r>
            <a:endParaRPr lang="en-US" altLang="ja-JP" sz="2000" spc="0" dirty="0">
              <a:solidFill>
                <a:schemeClr val="tx1">
                  <a:lumMod val="75000"/>
                  <a:lumOff val="25000"/>
                </a:schemeClr>
              </a:solidFill>
            </a:endParaRPr>
          </a:p>
        </p:txBody>
      </p:sp>
      <p:grpSp>
        <p:nvGrpSpPr>
          <p:cNvPr id="55" name="グループ化 54">
            <a:extLst>
              <a:ext uri="{FF2B5EF4-FFF2-40B4-BE49-F238E27FC236}">
                <a16:creationId xmlns:a16="http://schemas.microsoft.com/office/drawing/2014/main" id="{E87EBE0C-42FF-4F30-BC6D-53FEB5A9C23F}"/>
              </a:ext>
            </a:extLst>
          </p:cNvPr>
          <p:cNvGrpSpPr/>
          <p:nvPr/>
        </p:nvGrpSpPr>
        <p:grpSpPr>
          <a:xfrm>
            <a:off x="3879930" y="3535522"/>
            <a:ext cx="2389499" cy="1632279"/>
            <a:chOff x="1766056" y="3470974"/>
            <a:chExt cx="2389499" cy="1632279"/>
          </a:xfrm>
        </p:grpSpPr>
        <p:sp>
          <p:nvSpPr>
            <p:cNvPr id="22" name="正方形/長方形 21">
              <a:extLst>
                <a:ext uri="{FF2B5EF4-FFF2-40B4-BE49-F238E27FC236}">
                  <a16:creationId xmlns:a16="http://schemas.microsoft.com/office/drawing/2014/main" id="{7FEB4126-306C-4A2B-9CE4-D4E5EE6B1B50}"/>
                </a:ext>
              </a:extLst>
            </p:cNvPr>
            <p:cNvSpPr/>
            <p:nvPr/>
          </p:nvSpPr>
          <p:spPr>
            <a:xfrm>
              <a:off x="3201448" y="4826254"/>
              <a:ext cx="954107" cy="276999"/>
            </a:xfrm>
            <a:prstGeom prst="rect">
              <a:avLst/>
            </a:prstGeom>
          </p:spPr>
          <p:txBody>
            <a:bodyPr wrap="none">
              <a:spAutoFit/>
            </a:bodyPr>
            <a:lstStyle/>
            <a:p>
              <a:pPr algn="ctr"/>
              <a:r>
                <a:rPr lang="ja-JP" altLang="en-US" sz="1200" dirty="0"/>
                <a:t>説明変数１</a:t>
              </a:r>
            </a:p>
          </p:txBody>
        </p:sp>
        <p:cxnSp>
          <p:nvCxnSpPr>
            <p:cNvPr id="27" name="直線矢印コネクタ 26">
              <a:extLst>
                <a:ext uri="{FF2B5EF4-FFF2-40B4-BE49-F238E27FC236}">
                  <a16:creationId xmlns:a16="http://schemas.microsoft.com/office/drawing/2014/main" id="{7B530001-97F4-49C2-ACDC-1C02145222B9}"/>
                </a:ext>
              </a:extLst>
            </p:cNvPr>
            <p:cNvCxnSpPr>
              <a:cxnSpLocks/>
            </p:cNvCxnSpPr>
            <p:nvPr/>
          </p:nvCxnSpPr>
          <p:spPr>
            <a:xfrm>
              <a:off x="1985498" y="4828172"/>
              <a:ext cx="2105353" cy="0"/>
            </a:xfrm>
            <a:prstGeom prst="straightConnector1">
              <a:avLst/>
            </a:prstGeom>
            <a:ln w="19050">
              <a:solidFill>
                <a:schemeClr val="tx1"/>
              </a:solidFill>
              <a:headEnd type="none" w="med" len="med"/>
              <a:tailEnd type="triangle"/>
            </a:ln>
          </p:spPr>
          <p:style>
            <a:lnRef idx="3">
              <a:schemeClr val="accent1"/>
            </a:lnRef>
            <a:fillRef idx="0">
              <a:schemeClr val="accent1"/>
            </a:fillRef>
            <a:effectRef idx="2">
              <a:schemeClr val="accent1"/>
            </a:effectRef>
            <a:fontRef idx="minor">
              <a:schemeClr val="tx1"/>
            </a:fontRef>
          </p:style>
        </p:cxnSp>
        <p:cxnSp>
          <p:nvCxnSpPr>
            <p:cNvPr id="28" name="直線矢印コネクタ 27">
              <a:extLst>
                <a:ext uri="{FF2B5EF4-FFF2-40B4-BE49-F238E27FC236}">
                  <a16:creationId xmlns:a16="http://schemas.microsoft.com/office/drawing/2014/main" id="{3CC3E192-08D4-44DB-9727-D9DB1636E35F}"/>
                </a:ext>
              </a:extLst>
            </p:cNvPr>
            <p:cNvCxnSpPr>
              <a:cxnSpLocks/>
            </p:cNvCxnSpPr>
            <p:nvPr/>
          </p:nvCxnSpPr>
          <p:spPr>
            <a:xfrm flipV="1">
              <a:off x="2142332" y="3509328"/>
              <a:ext cx="0" cy="1427576"/>
            </a:xfrm>
            <a:prstGeom prst="straightConnector1">
              <a:avLst/>
            </a:prstGeom>
            <a:ln w="19050">
              <a:solidFill>
                <a:schemeClr val="tx1"/>
              </a:solidFill>
              <a:headEnd type="none" w="med" len="med"/>
              <a:tailEnd type="triangle"/>
            </a:ln>
          </p:spPr>
          <p:style>
            <a:lnRef idx="3">
              <a:schemeClr val="accent1"/>
            </a:lnRef>
            <a:fillRef idx="0">
              <a:schemeClr val="accent1"/>
            </a:fillRef>
            <a:effectRef idx="2">
              <a:schemeClr val="accent1"/>
            </a:effectRef>
            <a:fontRef idx="minor">
              <a:schemeClr val="tx1"/>
            </a:fontRef>
          </p:style>
        </p:cxnSp>
        <p:sp>
          <p:nvSpPr>
            <p:cNvPr id="29" name="楕円 28">
              <a:extLst>
                <a:ext uri="{FF2B5EF4-FFF2-40B4-BE49-F238E27FC236}">
                  <a16:creationId xmlns:a16="http://schemas.microsoft.com/office/drawing/2014/main" id="{20793ED3-25B7-4EA2-9A1E-BC17833FD657}"/>
                </a:ext>
              </a:extLst>
            </p:cNvPr>
            <p:cNvSpPr/>
            <p:nvPr/>
          </p:nvSpPr>
          <p:spPr>
            <a:xfrm>
              <a:off x="2297090" y="4182680"/>
              <a:ext cx="138361" cy="138361"/>
            </a:xfrm>
            <a:prstGeom prst="ellipse">
              <a:avLst/>
            </a:prstGeom>
            <a:solidFill>
              <a:srgbClr val="00879E"/>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30" name="楕円 29">
              <a:extLst>
                <a:ext uri="{FF2B5EF4-FFF2-40B4-BE49-F238E27FC236}">
                  <a16:creationId xmlns:a16="http://schemas.microsoft.com/office/drawing/2014/main" id="{132FC742-036D-4302-B300-A4A26E12D9F4}"/>
                </a:ext>
              </a:extLst>
            </p:cNvPr>
            <p:cNvSpPr/>
            <p:nvPr/>
          </p:nvSpPr>
          <p:spPr>
            <a:xfrm>
              <a:off x="2525538" y="4310609"/>
              <a:ext cx="138361" cy="138361"/>
            </a:xfrm>
            <a:prstGeom prst="ellipse">
              <a:avLst/>
            </a:prstGeom>
            <a:solidFill>
              <a:srgbClr val="00879E"/>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31" name="楕円 30">
              <a:extLst>
                <a:ext uri="{FF2B5EF4-FFF2-40B4-BE49-F238E27FC236}">
                  <a16:creationId xmlns:a16="http://schemas.microsoft.com/office/drawing/2014/main" id="{0DFA5F1E-2447-4BE1-B8D3-CC8E3E52B2E6}"/>
                </a:ext>
              </a:extLst>
            </p:cNvPr>
            <p:cNvSpPr/>
            <p:nvPr/>
          </p:nvSpPr>
          <p:spPr>
            <a:xfrm>
              <a:off x="2312034" y="4454673"/>
              <a:ext cx="138361" cy="138361"/>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32" name="楕円 31">
              <a:extLst>
                <a:ext uri="{FF2B5EF4-FFF2-40B4-BE49-F238E27FC236}">
                  <a16:creationId xmlns:a16="http://schemas.microsoft.com/office/drawing/2014/main" id="{09F7D7D4-B2B5-44F3-8A15-43DB0E3A92D6}"/>
                </a:ext>
              </a:extLst>
            </p:cNvPr>
            <p:cNvSpPr/>
            <p:nvPr/>
          </p:nvSpPr>
          <p:spPr>
            <a:xfrm>
              <a:off x="2760009" y="4450283"/>
              <a:ext cx="138361" cy="138361"/>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33" name="楕円 32">
              <a:extLst>
                <a:ext uri="{FF2B5EF4-FFF2-40B4-BE49-F238E27FC236}">
                  <a16:creationId xmlns:a16="http://schemas.microsoft.com/office/drawing/2014/main" id="{989E032E-A1EB-40AE-905E-A06E437D9811}"/>
                </a:ext>
              </a:extLst>
            </p:cNvPr>
            <p:cNvSpPr/>
            <p:nvPr/>
          </p:nvSpPr>
          <p:spPr>
            <a:xfrm>
              <a:off x="2950608" y="4455316"/>
              <a:ext cx="138361" cy="138361"/>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34" name="楕円 33">
              <a:extLst>
                <a:ext uri="{FF2B5EF4-FFF2-40B4-BE49-F238E27FC236}">
                  <a16:creationId xmlns:a16="http://schemas.microsoft.com/office/drawing/2014/main" id="{EA4468EB-6CD2-447F-BF77-C6A8BA3DABB5}"/>
                </a:ext>
              </a:extLst>
            </p:cNvPr>
            <p:cNvSpPr/>
            <p:nvPr/>
          </p:nvSpPr>
          <p:spPr>
            <a:xfrm>
              <a:off x="3084555" y="4606631"/>
              <a:ext cx="138361" cy="138361"/>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35" name="楕円 34">
              <a:extLst>
                <a:ext uri="{FF2B5EF4-FFF2-40B4-BE49-F238E27FC236}">
                  <a16:creationId xmlns:a16="http://schemas.microsoft.com/office/drawing/2014/main" id="{4D67FFC5-7CF3-4DA1-AFD2-2865A9AF3AFF}"/>
                </a:ext>
              </a:extLst>
            </p:cNvPr>
            <p:cNvSpPr/>
            <p:nvPr/>
          </p:nvSpPr>
          <p:spPr>
            <a:xfrm>
              <a:off x="3298541" y="4486463"/>
              <a:ext cx="138361" cy="138361"/>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36" name="楕円 35">
              <a:extLst>
                <a:ext uri="{FF2B5EF4-FFF2-40B4-BE49-F238E27FC236}">
                  <a16:creationId xmlns:a16="http://schemas.microsoft.com/office/drawing/2014/main" id="{065B0594-D0E4-477F-A8A8-F797DAA0B288}"/>
                </a:ext>
              </a:extLst>
            </p:cNvPr>
            <p:cNvSpPr/>
            <p:nvPr/>
          </p:nvSpPr>
          <p:spPr>
            <a:xfrm>
              <a:off x="3570412" y="4468269"/>
              <a:ext cx="138361" cy="138361"/>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37" name="楕円 36">
              <a:extLst>
                <a:ext uri="{FF2B5EF4-FFF2-40B4-BE49-F238E27FC236}">
                  <a16:creationId xmlns:a16="http://schemas.microsoft.com/office/drawing/2014/main" id="{AEF9E38B-79B0-404C-9DCE-4547A92EC584}"/>
                </a:ext>
              </a:extLst>
            </p:cNvPr>
            <p:cNvSpPr/>
            <p:nvPr/>
          </p:nvSpPr>
          <p:spPr>
            <a:xfrm>
              <a:off x="3723854" y="4231771"/>
              <a:ext cx="138361" cy="138361"/>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38" name="楕円 37">
              <a:extLst>
                <a:ext uri="{FF2B5EF4-FFF2-40B4-BE49-F238E27FC236}">
                  <a16:creationId xmlns:a16="http://schemas.microsoft.com/office/drawing/2014/main" id="{7F122CF1-F00C-46A6-8626-07F64FD26097}"/>
                </a:ext>
              </a:extLst>
            </p:cNvPr>
            <p:cNvSpPr/>
            <p:nvPr/>
          </p:nvSpPr>
          <p:spPr>
            <a:xfrm>
              <a:off x="2633695" y="4044318"/>
              <a:ext cx="138361" cy="138361"/>
            </a:xfrm>
            <a:prstGeom prst="ellipse">
              <a:avLst/>
            </a:prstGeom>
            <a:solidFill>
              <a:srgbClr val="00879E"/>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39" name="楕円 38">
              <a:extLst>
                <a:ext uri="{FF2B5EF4-FFF2-40B4-BE49-F238E27FC236}">
                  <a16:creationId xmlns:a16="http://schemas.microsoft.com/office/drawing/2014/main" id="{1BB5F767-2272-41E4-A369-0686B48BBC92}"/>
                </a:ext>
              </a:extLst>
            </p:cNvPr>
            <p:cNvSpPr/>
            <p:nvPr/>
          </p:nvSpPr>
          <p:spPr>
            <a:xfrm>
              <a:off x="3271676" y="4269685"/>
              <a:ext cx="138361" cy="138361"/>
            </a:xfrm>
            <a:prstGeom prst="ellipse">
              <a:avLst/>
            </a:prstGeom>
            <a:solidFill>
              <a:srgbClr val="00879E"/>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40" name="楕円 39">
              <a:extLst>
                <a:ext uri="{FF2B5EF4-FFF2-40B4-BE49-F238E27FC236}">
                  <a16:creationId xmlns:a16="http://schemas.microsoft.com/office/drawing/2014/main" id="{DD1FBB8C-241D-4FD7-860E-8EA6ADA3F6BD}"/>
                </a:ext>
              </a:extLst>
            </p:cNvPr>
            <p:cNvSpPr/>
            <p:nvPr/>
          </p:nvSpPr>
          <p:spPr>
            <a:xfrm>
              <a:off x="3469665" y="4081567"/>
              <a:ext cx="138361" cy="138361"/>
            </a:xfrm>
            <a:prstGeom prst="ellipse">
              <a:avLst/>
            </a:prstGeom>
            <a:solidFill>
              <a:srgbClr val="00879E"/>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41" name="楕円 40">
              <a:extLst>
                <a:ext uri="{FF2B5EF4-FFF2-40B4-BE49-F238E27FC236}">
                  <a16:creationId xmlns:a16="http://schemas.microsoft.com/office/drawing/2014/main" id="{53CABDE0-6A59-4AC1-911A-899BF4F86485}"/>
                </a:ext>
              </a:extLst>
            </p:cNvPr>
            <p:cNvSpPr/>
            <p:nvPr/>
          </p:nvSpPr>
          <p:spPr>
            <a:xfrm>
              <a:off x="3364262" y="3776984"/>
              <a:ext cx="138361" cy="138361"/>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42" name="楕円 41">
              <a:extLst>
                <a:ext uri="{FF2B5EF4-FFF2-40B4-BE49-F238E27FC236}">
                  <a16:creationId xmlns:a16="http://schemas.microsoft.com/office/drawing/2014/main" id="{2484C496-5A62-46E6-9ACB-52B91EA2F72E}"/>
                </a:ext>
              </a:extLst>
            </p:cNvPr>
            <p:cNvSpPr/>
            <p:nvPr/>
          </p:nvSpPr>
          <p:spPr>
            <a:xfrm>
              <a:off x="3671245" y="3734942"/>
              <a:ext cx="138361" cy="138361"/>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43" name="楕円 42">
              <a:extLst>
                <a:ext uri="{FF2B5EF4-FFF2-40B4-BE49-F238E27FC236}">
                  <a16:creationId xmlns:a16="http://schemas.microsoft.com/office/drawing/2014/main" id="{8D7ACEC7-B36C-4858-AA56-4CE9904608BD}"/>
                </a:ext>
              </a:extLst>
            </p:cNvPr>
            <p:cNvSpPr/>
            <p:nvPr/>
          </p:nvSpPr>
          <p:spPr>
            <a:xfrm>
              <a:off x="3786246" y="3922403"/>
              <a:ext cx="138361" cy="138361"/>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44" name="正方形/長方形 43">
              <a:extLst>
                <a:ext uri="{FF2B5EF4-FFF2-40B4-BE49-F238E27FC236}">
                  <a16:creationId xmlns:a16="http://schemas.microsoft.com/office/drawing/2014/main" id="{2DB740D2-E16A-48B0-99E8-849672225235}"/>
                </a:ext>
              </a:extLst>
            </p:cNvPr>
            <p:cNvSpPr/>
            <p:nvPr/>
          </p:nvSpPr>
          <p:spPr>
            <a:xfrm>
              <a:off x="1766056" y="3470974"/>
              <a:ext cx="369332" cy="861774"/>
            </a:xfrm>
            <a:prstGeom prst="rect">
              <a:avLst/>
            </a:prstGeom>
          </p:spPr>
          <p:txBody>
            <a:bodyPr vert="eaVert" wrap="none">
              <a:spAutoFit/>
            </a:bodyPr>
            <a:lstStyle/>
            <a:p>
              <a:pPr algn="ctr"/>
              <a:r>
                <a:rPr lang="ja-JP" altLang="en-US" sz="1200" dirty="0"/>
                <a:t>説明変数２</a:t>
              </a:r>
            </a:p>
          </p:txBody>
        </p:sp>
        <p:sp>
          <p:nvSpPr>
            <p:cNvPr id="45" name="楕円 44">
              <a:extLst>
                <a:ext uri="{FF2B5EF4-FFF2-40B4-BE49-F238E27FC236}">
                  <a16:creationId xmlns:a16="http://schemas.microsoft.com/office/drawing/2014/main" id="{A526A671-6A48-4874-9F91-C39F6AB0A463}"/>
                </a:ext>
              </a:extLst>
            </p:cNvPr>
            <p:cNvSpPr/>
            <p:nvPr/>
          </p:nvSpPr>
          <p:spPr>
            <a:xfrm>
              <a:off x="2550271" y="3583210"/>
              <a:ext cx="138361" cy="138361"/>
            </a:xfrm>
            <a:prstGeom prst="ellipse">
              <a:avLst/>
            </a:prstGeom>
            <a:solidFill>
              <a:srgbClr val="00879E"/>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46" name="楕円 45">
              <a:extLst>
                <a:ext uri="{FF2B5EF4-FFF2-40B4-BE49-F238E27FC236}">
                  <a16:creationId xmlns:a16="http://schemas.microsoft.com/office/drawing/2014/main" id="{D2F39B63-51B7-48E3-96D0-CFAE7C1F642C}"/>
                </a:ext>
              </a:extLst>
            </p:cNvPr>
            <p:cNvSpPr/>
            <p:nvPr/>
          </p:nvSpPr>
          <p:spPr>
            <a:xfrm>
              <a:off x="2702671" y="3735610"/>
              <a:ext cx="138361" cy="138361"/>
            </a:xfrm>
            <a:prstGeom prst="ellipse">
              <a:avLst/>
            </a:prstGeom>
            <a:solidFill>
              <a:srgbClr val="00879E"/>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47" name="楕円 46">
              <a:extLst>
                <a:ext uri="{FF2B5EF4-FFF2-40B4-BE49-F238E27FC236}">
                  <a16:creationId xmlns:a16="http://schemas.microsoft.com/office/drawing/2014/main" id="{F99874D4-4AB8-4004-9D08-05C83D011906}"/>
                </a:ext>
              </a:extLst>
            </p:cNvPr>
            <p:cNvSpPr/>
            <p:nvPr/>
          </p:nvSpPr>
          <p:spPr>
            <a:xfrm>
              <a:off x="2855071" y="3888010"/>
              <a:ext cx="138361" cy="138361"/>
            </a:xfrm>
            <a:prstGeom prst="ellipse">
              <a:avLst/>
            </a:prstGeom>
            <a:solidFill>
              <a:srgbClr val="00879E"/>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48" name="楕円 47">
              <a:extLst>
                <a:ext uri="{FF2B5EF4-FFF2-40B4-BE49-F238E27FC236}">
                  <a16:creationId xmlns:a16="http://schemas.microsoft.com/office/drawing/2014/main" id="{ADBC46A2-0F40-4ECC-9D57-DC053BEA027A}"/>
                </a:ext>
              </a:extLst>
            </p:cNvPr>
            <p:cNvSpPr/>
            <p:nvPr/>
          </p:nvSpPr>
          <p:spPr>
            <a:xfrm>
              <a:off x="2908536" y="4074607"/>
              <a:ext cx="138361" cy="138361"/>
            </a:xfrm>
            <a:prstGeom prst="ellipse">
              <a:avLst/>
            </a:prstGeom>
            <a:solidFill>
              <a:srgbClr val="00879E"/>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49" name="楕円 48">
              <a:extLst>
                <a:ext uri="{FF2B5EF4-FFF2-40B4-BE49-F238E27FC236}">
                  <a16:creationId xmlns:a16="http://schemas.microsoft.com/office/drawing/2014/main" id="{6EA0D816-FF25-4E5A-94E1-DBC1D86FEE22}"/>
                </a:ext>
              </a:extLst>
            </p:cNvPr>
            <p:cNvSpPr/>
            <p:nvPr/>
          </p:nvSpPr>
          <p:spPr>
            <a:xfrm>
              <a:off x="3084555" y="3633145"/>
              <a:ext cx="138361" cy="138361"/>
            </a:xfrm>
            <a:prstGeom prst="ellipse">
              <a:avLst/>
            </a:prstGeom>
            <a:solidFill>
              <a:srgbClr val="00879E"/>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50" name="楕円 49">
              <a:extLst>
                <a:ext uri="{FF2B5EF4-FFF2-40B4-BE49-F238E27FC236}">
                  <a16:creationId xmlns:a16="http://schemas.microsoft.com/office/drawing/2014/main" id="{B16F2F13-97B4-4585-B86E-2875371A7582}"/>
                </a:ext>
              </a:extLst>
            </p:cNvPr>
            <p:cNvSpPr/>
            <p:nvPr/>
          </p:nvSpPr>
          <p:spPr>
            <a:xfrm>
              <a:off x="3140790" y="3825067"/>
              <a:ext cx="138361" cy="138361"/>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51" name="楕円 50">
              <a:extLst>
                <a:ext uri="{FF2B5EF4-FFF2-40B4-BE49-F238E27FC236}">
                  <a16:creationId xmlns:a16="http://schemas.microsoft.com/office/drawing/2014/main" id="{0EE68A20-4B71-4920-BB03-B6DF1481279B}"/>
                </a:ext>
              </a:extLst>
            </p:cNvPr>
            <p:cNvSpPr/>
            <p:nvPr/>
          </p:nvSpPr>
          <p:spPr>
            <a:xfrm>
              <a:off x="3373027" y="3593235"/>
              <a:ext cx="138361" cy="138361"/>
            </a:xfrm>
            <a:prstGeom prst="ellipse">
              <a:avLst/>
            </a:prstGeom>
            <a:solidFill>
              <a:srgbClr val="00879E"/>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cxnSp>
          <p:nvCxnSpPr>
            <p:cNvPr id="4" name="直線コネクタ 3">
              <a:extLst>
                <a:ext uri="{FF2B5EF4-FFF2-40B4-BE49-F238E27FC236}">
                  <a16:creationId xmlns:a16="http://schemas.microsoft.com/office/drawing/2014/main" id="{62FD0FC5-39AF-4752-A875-079C2103BC4C}"/>
                </a:ext>
              </a:extLst>
            </p:cNvPr>
            <p:cNvCxnSpPr/>
            <p:nvPr/>
          </p:nvCxnSpPr>
          <p:spPr>
            <a:xfrm flipV="1">
              <a:off x="2245777" y="3668327"/>
              <a:ext cx="1616438" cy="1086074"/>
            </a:xfrm>
            <a:prstGeom prst="line">
              <a:avLst/>
            </a:prstGeom>
            <a:ln w="47625">
              <a:solidFill>
                <a:srgbClr val="16A3E4"/>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sp>
          <p:nvSpPr>
            <p:cNvPr id="9" name="二等辺三角形 8">
              <a:extLst>
                <a:ext uri="{FF2B5EF4-FFF2-40B4-BE49-F238E27FC236}">
                  <a16:creationId xmlns:a16="http://schemas.microsoft.com/office/drawing/2014/main" id="{1D5E04B8-8F67-4D7E-99A3-1FFFF1A0CB7D}"/>
                </a:ext>
              </a:extLst>
            </p:cNvPr>
            <p:cNvSpPr/>
            <p:nvPr/>
          </p:nvSpPr>
          <p:spPr>
            <a:xfrm>
              <a:off x="3305071" y="3711902"/>
              <a:ext cx="227616" cy="196221"/>
            </a:xfrm>
            <a:prstGeom prst="triangle">
              <a:avLst/>
            </a:prstGeom>
            <a:no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52" name="二等辺三角形 51">
              <a:extLst>
                <a:ext uri="{FF2B5EF4-FFF2-40B4-BE49-F238E27FC236}">
                  <a16:creationId xmlns:a16="http://schemas.microsoft.com/office/drawing/2014/main" id="{3FDFBCEE-F131-45B3-AC64-B0858AD550A5}"/>
                </a:ext>
              </a:extLst>
            </p:cNvPr>
            <p:cNvSpPr/>
            <p:nvPr/>
          </p:nvSpPr>
          <p:spPr>
            <a:xfrm>
              <a:off x="3100735" y="3746650"/>
              <a:ext cx="227616" cy="196221"/>
            </a:xfrm>
            <a:prstGeom prst="triangle">
              <a:avLst/>
            </a:prstGeom>
            <a:no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53" name="二等辺三角形 52">
              <a:extLst>
                <a:ext uri="{FF2B5EF4-FFF2-40B4-BE49-F238E27FC236}">
                  <a16:creationId xmlns:a16="http://schemas.microsoft.com/office/drawing/2014/main" id="{82CF04A4-D18A-4827-9262-59BF0B139969}"/>
                </a:ext>
              </a:extLst>
            </p:cNvPr>
            <p:cNvSpPr/>
            <p:nvPr/>
          </p:nvSpPr>
          <p:spPr>
            <a:xfrm>
              <a:off x="3226940" y="4178796"/>
              <a:ext cx="227616" cy="196221"/>
            </a:xfrm>
            <a:prstGeom prst="triangle">
              <a:avLst/>
            </a:prstGeom>
            <a:no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54" name="二等辺三角形 53">
              <a:extLst>
                <a:ext uri="{FF2B5EF4-FFF2-40B4-BE49-F238E27FC236}">
                  <a16:creationId xmlns:a16="http://schemas.microsoft.com/office/drawing/2014/main" id="{6F877A02-FA75-4E2A-9719-525A74723E24}"/>
                </a:ext>
              </a:extLst>
            </p:cNvPr>
            <p:cNvSpPr/>
            <p:nvPr/>
          </p:nvSpPr>
          <p:spPr>
            <a:xfrm>
              <a:off x="3433035" y="4024336"/>
              <a:ext cx="227616" cy="196221"/>
            </a:xfrm>
            <a:prstGeom prst="triangle">
              <a:avLst/>
            </a:prstGeom>
            <a:no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grpSp>
      <p:grpSp>
        <p:nvGrpSpPr>
          <p:cNvPr id="95" name="グループ化 94">
            <a:extLst>
              <a:ext uri="{FF2B5EF4-FFF2-40B4-BE49-F238E27FC236}">
                <a16:creationId xmlns:a16="http://schemas.microsoft.com/office/drawing/2014/main" id="{C47C13EC-1056-4A5A-BD66-8CDBFFF3FFA8}"/>
              </a:ext>
            </a:extLst>
          </p:cNvPr>
          <p:cNvGrpSpPr/>
          <p:nvPr/>
        </p:nvGrpSpPr>
        <p:grpSpPr>
          <a:xfrm>
            <a:off x="7303489" y="3569449"/>
            <a:ext cx="2389499" cy="1632279"/>
            <a:chOff x="5652190" y="3504901"/>
            <a:chExt cx="2389499" cy="1632279"/>
          </a:xfrm>
        </p:grpSpPr>
        <p:sp>
          <p:nvSpPr>
            <p:cNvPr id="57" name="正方形/長方形 56">
              <a:extLst>
                <a:ext uri="{FF2B5EF4-FFF2-40B4-BE49-F238E27FC236}">
                  <a16:creationId xmlns:a16="http://schemas.microsoft.com/office/drawing/2014/main" id="{D2871037-DF59-4A21-8976-D8BD42F5548C}"/>
                </a:ext>
              </a:extLst>
            </p:cNvPr>
            <p:cNvSpPr/>
            <p:nvPr/>
          </p:nvSpPr>
          <p:spPr>
            <a:xfrm>
              <a:off x="7087582" y="4860181"/>
              <a:ext cx="954107" cy="276999"/>
            </a:xfrm>
            <a:prstGeom prst="rect">
              <a:avLst/>
            </a:prstGeom>
          </p:spPr>
          <p:txBody>
            <a:bodyPr wrap="none">
              <a:spAutoFit/>
            </a:bodyPr>
            <a:lstStyle/>
            <a:p>
              <a:pPr algn="ctr"/>
              <a:r>
                <a:rPr lang="ja-JP" altLang="en-US" sz="1200" dirty="0"/>
                <a:t>説明変数１</a:t>
              </a:r>
            </a:p>
          </p:txBody>
        </p:sp>
        <p:cxnSp>
          <p:nvCxnSpPr>
            <p:cNvPr id="58" name="直線矢印コネクタ 57">
              <a:extLst>
                <a:ext uri="{FF2B5EF4-FFF2-40B4-BE49-F238E27FC236}">
                  <a16:creationId xmlns:a16="http://schemas.microsoft.com/office/drawing/2014/main" id="{A60EED41-0104-479E-B79C-7720B945BA7E}"/>
                </a:ext>
              </a:extLst>
            </p:cNvPr>
            <p:cNvCxnSpPr>
              <a:cxnSpLocks/>
            </p:cNvCxnSpPr>
            <p:nvPr/>
          </p:nvCxnSpPr>
          <p:spPr>
            <a:xfrm>
              <a:off x="5871632" y="4862099"/>
              <a:ext cx="2105353" cy="0"/>
            </a:xfrm>
            <a:prstGeom prst="straightConnector1">
              <a:avLst/>
            </a:prstGeom>
            <a:ln w="19050">
              <a:solidFill>
                <a:schemeClr val="tx1"/>
              </a:solidFill>
              <a:headEnd type="none" w="med" len="med"/>
              <a:tailEnd type="triangle"/>
            </a:ln>
          </p:spPr>
          <p:style>
            <a:lnRef idx="3">
              <a:schemeClr val="accent1"/>
            </a:lnRef>
            <a:fillRef idx="0">
              <a:schemeClr val="accent1"/>
            </a:fillRef>
            <a:effectRef idx="2">
              <a:schemeClr val="accent1"/>
            </a:effectRef>
            <a:fontRef idx="minor">
              <a:schemeClr val="tx1"/>
            </a:fontRef>
          </p:style>
        </p:cxnSp>
        <p:cxnSp>
          <p:nvCxnSpPr>
            <p:cNvPr id="59" name="直線矢印コネクタ 58">
              <a:extLst>
                <a:ext uri="{FF2B5EF4-FFF2-40B4-BE49-F238E27FC236}">
                  <a16:creationId xmlns:a16="http://schemas.microsoft.com/office/drawing/2014/main" id="{CFD2EFC0-6847-40BF-84C8-DDA1B7DDB2D7}"/>
                </a:ext>
              </a:extLst>
            </p:cNvPr>
            <p:cNvCxnSpPr>
              <a:cxnSpLocks/>
            </p:cNvCxnSpPr>
            <p:nvPr/>
          </p:nvCxnSpPr>
          <p:spPr>
            <a:xfrm flipV="1">
              <a:off x="6028466" y="3543255"/>
              <a:ext cx="0" cy="1427576"/>
            </a:xfrm>
            <a:prstGeom prst="straightConnector1">
              <a:avLst/>
            </a:prstGeom>
            <a:ln w="19050">
              <a:solidFill>
                <a:schemeClr val="tx1"/>
              </a:solidFill>
              <a:headEnd type="none" w="med" len="med"/>
              <a:tailEnd type="triangle"/>
            </a:ln>
          </p:spPr>
          <p:style>
            <a:lnRef idx="3">
              <a:schemeClr val="accent1"/>
            </a:lnRef>
            <a:fillRef idx="0">
              <a:schemeClr val="accent1"/>
            </a:fillRef>
            <a:effectRef idx="2">
              <a:schemeClr val="accent1"/>
            </a:effectRef>
            <a:fontRef idx="minor">
              <a:schemeClr val="tx1"/>
            </a:fontRef>
          </p:style>
        </p:cxnSp>
        <p:sp>
          <p:nvSpPr>
            <p:cNvPr id="60" name="楕円 59">
              <a:extLst>
                <a:ext uri="{FF2B5EF4-FFF2-40B4-BE49-F238E27FC236}">
                  <a16:creationId xmlns:a16="http://schemas.microsoft.com/office/drawing/2014/main" id="{A2D17602-1956-4E04-A60C-6711CCF3522F}"/>
                </a:ext>
              </a:extLst>
            </p:cNvPr>
            <p:cNvSpPr/>
            <p:nvPr/>
          </p:nvSpPr>
          <p:spPr>
            <a:xfrm>
              <a:off x="6183224" y="4216607"/>
              <a:ext cx="138361" cy="138361"/>
            </a:xfrm>
            <a:prstGeom prst="ellipse">
              <a:avLst/>
            </a:prstGeom>
            <a:solidFill>
              <a:srgbClr val="00879E"/>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61" name="楕円 60">
              <a:extLst>
                <a:ext uri="{FF2B5EF4-FFF2-40B4-BE49-F238E27FC236}">
                  <a16:creationId xmlns:a16="http://schemas.microsoft.com/office/drawing/2014/main" id="{9A915113-0E87-41D5-92DC-E7D2F21BE77C}"/>
                </a:ext>
              </a:extLst>
            </p:cNvPr>
            <p:cNvSpPr/>
            <p:nvPr/>
          </p:nvSpPr>
          <p:spPr>
            <a:xfrm>
              <a:off x="6411672" y="4344536"/>
              <a:ext cx="138361" cy="138361"/>
            </a:xfrm>
            <a:prstGeom prst="ellipse">
              <a:avLst/>
            </a:prstGeom>
            <a:solidFill>
              <a:srgbClr val="00879E"/>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62" name="楕円 61">
              <a:extLst>
                <a:ext uri="{FF2B5EF4-FFF2-40B4-BE49-F238E27FC236}">
                  <a16:creationId xmlns:a16="http://schemas.microsoft.com/office/drawing/2014/main" id="{ED1E566D-4842-4E70-9AE2-581CE873DEE1}"/>
                </a:ext>
              </a:extLst>
            </p:cNvPr>
            <p:cNvSpPr/>
            <p:nvPr/>
          </p:nvSpPr>
          <p:spPr>
            <a:xfrm>
              <a:off x="6198168" y="4488600"/>
              <a:ext cx="138361" cy="138361"/>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63" name="楕円 62">
              <a:extLst>
                <a:ext uri="{FF2B5EF4-FFF2-40B4-BE49-F238E27FC236}">
                  <a16:creationId xmlns:a16="http://schemas.microsoft.com/office/drawing/2014/main" id="{AB00407E-3A48-4A91-BD65-FA1B71439634}"/>
                </a:ext>
              </a:extLst>
            </p:cNvPr>
            <p:cNvSpPr/>
            <p:nvPr/>
          </p:nvSpPr>
          <p:spPr>
            <a:xfrm>
              <a:off x="6646143" y="4484210"/>
              <a:ext cx="138361" cy="138361"/>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64" name="楕円 63">
              <a:extLst>
                <a:ext uri="{FF2B5EF4-FFF2-40B4-BE49-F238E27FC236}">
                  <a16:creationId xmlns:a16="http://schemas.microsoft.com/office/drawing/2014/main" id="{21FAE63B-9309-4068-9125-3057D5004E61}"/>
                </a:ext>
              </a:extLst>
            </p:cNvPr>
            <p:cNvSpPr/>
            <p:nvPr/>
          </p:nvSpPr>
          <p:spPr>
            <a:xfrm>
              <a:off x="6836742" y="4489243"/>
              <a:ext cx="138361" cy="138361"/>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65" name="楕円 64">
              <a:extLst>
                <a:ext uri="{FF2B5EF4-FFF2-40B4-BE49-F238E27FC236}">
                  <a16:creationId xmlns:a16="http://schemas.microsoft.com/office/drawing/2014/main" id="{7FBAA998-5511-482D-A2F0-FA1038FCFF08}"/>
                </a:ext>
              </a:extLst>
            </p:cNvPr>
            <p:cNvSpPr/>
            <p:nvPr/>
          </p:nvSpPr>
          <p:spPr>
            <a:xfrm>
              <a:off x="6970689" y="4640558"/>
              <a:ext cx="138361" cy="138361"/>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66" name="楕円 65">
              <a:extLst>
                <a:ext uri="{FF2B5EF4-FFF2-40B4-BE49-F238E27FC236}">
                  <a16:creationId xmlns:a16="http://schemas.microsoft.com/office/drawing/2014/main" id="{78D8BDED-247B-4D15-A093-6F569438D1AB}"/>
                </a:ext>
              </a:extLst>
            </p:cNvPr>
            <p:cNvSpPr/>
            <p:nvPr/>
          </p:nvSpPr>
          <p:spPr>
            <a:xfrm>
              <a:off x="7184675" y="4520390"/>
              <a:ext cx="138361" cy="138361"/>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67" name="楕円 66">
              <a:extLst>
                <a:ext uri="{FF2B5EF4-FFF2-40B4-BE49-F238E27FC236}">
                  <a16:creationId xmlns:a16="http://schemas.microsoft.com/office/drawing/2014/main" id="{C2DF0D04-C1E7-4474-8F77-0F1434CB8974}"/>
                </a:ext>
              </a:extLst>
            </p:cNvPr>
            <p:cNvSpPr/>
            <p:nvPr/>
          </p:nvSpPr>
          <p:spPr>
            <a:xfrm>
              <a:off x="7456546" y="4502196"/>
              <a:ext cx="138361" cy="138361"/>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68" name="楕円 67">
              <a:extLst>
                <a:ext uri="{FF2B5EF4-FFF2-40B4-BE49-F238E27FC236}">
                  <a16:creationId xmlns:a16="http://schemas.microsoft.com/office/drawing/2014/main" id="{D2880A30-752C-40A2-B3D8-387FC6A9A6D4}"/>
                </a:ext>
              </a:extLst>
            </p:cNvPr>
            <p:cNvSpPr/>
            <p:nvPr/>
          </p:nvSpPr>
          <p:spPr>
            <a:xfrm>
              <a:off x="7609988" y="4265698"/>
              <a:ext cx="138361" cy="138361"/>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69" name="楕円 68">
              <a:extLst>
                <a:ext uri="{FF2B5EF4-FFF2-40B4-BE49-F238E27FC236}">
                  <a16:creationId xmlns:a16="http://schemas.microsoft.com/office/drawing/2014/main" id="{80381885-B18D-4281-BC92-B03CA3E2B753}"/>
                </a:ext>
              </a:extLst>
            </p:cNvPr>
            <p:cNvSpPr/>
            <p:nvPr/>
          </p:nvSpPr>
          <p:spPr>
            <a:xfrm>
              <a:off x="6519829" y="4078245"/>
              <a:ext cx="138361" cy="138361"/>
            </a:xfrm>
            <a:prstGeom prst="ellipse">
              <a:avLst/>
            </a:prstGeom>
            <a:solidFill>
              <a:srgbClr val="00879E"/>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70" name="楕円 69">
              <a:extLst>
                <a:ext uri="{FF2B5EF4-FFF2-40B4-BE49-F238E27FC236}">
                  <a16:creationId xmlns:a16="http://schemas.microsoft.com/office/drawing/2014/main" id="{1D8D82AC-5507-4A0A-8FB4-4D873966AAF3}"/>
                </a:ext>
              </a:extLst>
            </p:cNvPr>
            <p:cNvSpPr/>
            <p:nvPr/>
          </p:nvSpPr>
          <p:spPr>
            <a:xfrm>
              <a:off x="7157810" y="4303612"/>
              <a:ext cx="138361" cy="138361"/>
            </a:xfrm>
            <a:prstGeom prst="ellipse">
              <a:avLst/>
            </a:prstGeom>
            <a:solidFill>
              <a:srgbClr val="00879E"/>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71" name="楕円 70">
              <a:extLst>
                <a:ext uri="{FF2B5EF4-FFF2-40B4-BE49-F238E27FC236}">
                  <a16:creationId xmlns:a16="http://schemas.microsoft.com/office/drawing/2014/main" id="{EA10A5EB-CCFD-4F4C-8AE9-5312DDACF4A8}"/>
                </a:ext>
              </a:extLst>
            </p:cNvPr>
            <p:cNvSpPr/>
            <p:nvPr/>
          </p:nvSpPr>
          <p:spPr>
            <a:xfrm>
              <a:off x="7355799" y="4115494"/>
              <a:ext cx="138361" cy="138361"/>
            </a:xfrm>
            <a:prstGeom prst="ellipse">
              <a:avLst/>
            </a:prstGeom>
            <a:solidFill>
              <a:srgbClr val="00879E"/>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72" name="楕円 71">
              <a:extLst>
                <a:ext uri="{FF2B5EF4-FFF2-40B4-BE49-F238E27FC236}">
                  <a16:creationId xmlns:a16="http://schemas.microsoft.com/office/drawing/2014/main" id="{E31A8510-F93C-4D48-AEB2-39160D4F258E}"/>
                </a:ext>
              </a:extLst>
            </p:cNvPr>
            <p:cNvSpPr/>
            <p:nvPr/>
          </p:nvSpPr>
          <p:spPr>
            <a:xfrm>
              <a:off x="7250396" y="3810911"/>
              <a:ext cx="138361" cy="138361"/>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73" name="楕円 72">
              <a:extLst>
                <a:ext uri="{FF2B5EF4-FFF2-40B4-BE49-F238E27FC236}">
                  <a16:creationId xmlns:a16="http://schemas.microsoft.com/office/drawing/2014/main" id="{E32FAF12-6AF5-4336-BEF4-B1444208990C}"/>
                </a:ext>
              </a:extLst>
            </p:cNvPr>
            <p:cNvSpPr/>
            <p:nvPr/>
          </p:nvSpPr>
          <p:spPr>
            <a:xfrm>
              <a:off x="7557379" y="3768869"/>
              <a:ext cx="138361" cy="138361"/>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74" name="楕円 73">
              <a:extLst>
                <a:ext uri="{FF2B5EF4-FFF2-40B4-BE49-F238E27FC236}">
                  <a16:creationId xmlns:a16="http://schemas.microsoft.com/office/drawing/2014/main" id="{56D68B36-3023-4114-86AB-6003E62B4932}"/>
                </a:ext>
              </a:extLst>
            </p:cNvPr>
            <p:cNvSpPr/>
            <p:nvPr/>
          </p:nvSpPr>
          <p:spPr>
            <a:xfrm>
              <a:off x="7672380" y="3956330"/>
              <a:ext cx="138361" cy="138361"/>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75" name="正方形/長方形 74">
              <a:extLst>
                <a:ext uri="{FF2B5EF4-FFF2-40B4-BE49-F238E27FC236}">
                  <a16:creationId xmlns:a16="http://schemas.microsoft.com/office/drawing/2014/main" id="{96B0346D-EDB6-4B60-AF8B-91CE83DDF883}"/>
                </a:ext>
              </a:extLst>
            </p:cNvPr>
            <p:cNvSpPr/>
            <p:nvPr/>
          </p:nvSpPr>
          <p:spPr>
            <a:xfrm>
              <a:off x="5652190" y="3504901"/>
              <a:ext cx="369332" cy="861774"/>
            </a:xfrm>
            <a:prstGeom prst="rect">
              <a:avLst/>
            </a:prstGeom>
          </p:spPr>
          <p:txBody>
            <a:bodyPr vert="eaVert" wrap="none">
              <a:spAutoFit/>
            </a:bodyPr>
            <a:lstStyle/>
            <a:p>
              <a:pPr algn="ctr"/>
              <a:r>
                <a:rPr lang="ja-JP" altLang="en-US" sz="1200" dirty="0"/>
                <a:t>説明変数２</a:t>
              </a:r>
            </a:p>
          </p:txBody>
        </p:sp>
        <p:sp>
          <p:nvSpPr>
            <p:cNvPr id="76" name="楕円 75">
              <a:extLst>
                <a:ext uri="{FF2B5EF4-FFF2-40B4-BE49-F238E27FC236}">
                  <a16:creationId xmlns:a16="http://schemas.microsoft.com/office/drawing/2014/main" id="{522135D5-D96C-4626-9A98-D6D60C57E486}"/>
                </a:ext>
              </a:extLst>
            </p:cNvPr>
            <p:cNvSpPr/>
            <p:nvPr/>
          </p:nvSpPr>
          <p:spPr>
            <a:xfrm>
              <a:off x="6436405" y="3617137"/>
              <a:ext cx="138361" cy="138361"/>
            </a:xfrm>
            <a:prstGeom prst="ellipse">
              <a:avLst/>
            </a:prstGeom>
            <a:solidFill>
              <a:srgbClr val="00879E"/>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77" name="楕円 76">
              <a:extLst>
                <a:ext uri="{FF2B5EF4-FFF2-40B4-BE49-F238E27FC236}">
                  <a16:creationId xmlns:a16="http://schemas.microsoft.com/office/drawing/2014/main" id="{7F989EFE-6C8C-46BF-BE28-E8D1CA1BF210}"/>
                </a:ext>
              </a:extLst>
            </p:cNvPr>
            <p:cNvSpPr/>
            <p:nvPr/>
          </p:nvSpPr>
          <p:spPr>
            <a:xfrm>
              <a:off x="6588805" y="3769537"/>
              <a:ext cx="138361" cy="138361"/>
            </a:xfrm>
            <a:prstGeom prst="ellipse">
              <a:avLst/>
            </a:prstGeom>
            <a:solidFill>
              <a:srgbClr val="00879E"/>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78" name="楕円 77">
              <a:extLst>
                <a:ext uri="{FF2B5EF4-FFF2-40B4-BE49-F238E27FC236}">
                  <a16:creationId xmlns:a16="http://schemas.microsoft.com/office/drawing/2014/main" id="{B0D0F13D-F311-46B1-B3FE-7381593555B2}"/>
                </a:ext>
              </a:extLst>
            </p:cNvPr>
            <p:cNvSpPr/>
            <p:nvPr/>
          </p:nvSpPr>
          <p:spPr>
            <a:xfrm>
              <a:off x="6741205" y="3921937"/>
              <a:ext cx="138361" cy="138361"/>
            </a:xfrm>
            <a:prstGeom prst="ellipse">
              <a:avLst/>
            </a:prstGeom>
            <a:solidFill>
              <a:srgbClr val="00879E"/>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79" name="楕円 78">
              <a:extLst>
                <a:ext uri="{FF2B5EF4-FFF2-40B4-BE49-F238E27FC236}">
                  <a16:creationId xmlns:a16="http://schemas.microsoft.com/office/drawing/2014/main" id="{F194796F-47A5-44C7-8304-40ABEC8E8C48}"/>
                </a:ext>
              </a:extLst>
            </p:cNvPr>
            <p:cNvSpPr/>
            <p:nvPr/>
          </p:nvSpPr>
          <p:spPr>
            <a:xfrm>
              <a:off x="6794670" y="4108534"/>
              <a:ext cx="138361" cy="138361"/>
            </a:xfrm>
            <a:prstGeom prst="ellipse">
              <a:avLst/>
            </a:prstGeom>
            <a:solidFill>
              <a:srgbClr val="00879E"/>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80" name="楕円 79">
              <a:extLst>
                <a:ext uri="{FF2B5EF4-FFF2-40B4-BE49-F238E27FC236}">
                  <a16:creationId xmlns:a16="http://schemas.microsoft.com/office/drawing/2014/main" id="{B86A4534-FC15-4956-BCB7-CD6C38A13680}"/>
                </a:ext>
              </a:extLst>
            </p:cNvPr>
            <p:cNvSpPr/>
            <p:nvPr/>
          </p:nvSpPr>
          <p:spPr>
            <a:xfrm>
              <a:off x="6970689" y="3667072"/>
              <a:ext cx="138361" cy="138361"/>
            </a:xfrm>
            <a:prstGeom prst="ellipse">
              <a:avLst/>
            </a:prstGeom>
            <a:solidFill>
              <a:srgbClr val="00879E"/>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81" name="楕円 80">
              <a:extLst>
                <a:ext uri="{FF2B5EF4-FFF2-40B4-BE49-F238E27FC236}">
                  <a16:creationId xmlns:a16="http://schemas.microsoft.com/office/drawing/2014/main" id="{D0DFD153-E447-47AE-877D-2E869588CF72}"/>
                </a:ext>
              </a:extLst>
            </p:cNvPr>
            <p:cNvSpPr/>
            <p:nvPr/>
          </p:nvSpPr>
          <p:spPr>
            <a:xfrm>
              <a:off x="7026924" y="3858994"/>
              <a:ext cx="138361" cy="138361"/>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82" name="楕円 81">
              <a:extLst>
                <a:ext uri="{FF2B5EF4-FFF2-40B4-BE49-F238E27FC236}">
                  <a16:creationId xmlns:a16="http://schemas.microsoft.com/office/drawing/2014/main" id="{F227619C-1FB1-4D41-95AB-07E1A557A4CC}"/>
                </a:ext>
              </a:extLst>
            </p:cNvPr>
            <p:cNvSpPr/>
            <p:nvPr/>
          </p:nvSpPr>
          <p:spPr>
            <a:xfrm>
              <a:off x="7259161" y="3627162"/>
              <a:ext cx="138361" cy="138361"/>
            </a:xfrm>
            <a:prstGeom prst="ellipse">
              <a:avLst/>
            </a:prstGeom>
            <a:solidFill>
              <a:srgbClr val="00879E"/>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cxnSp>
          <p:nvCxnSpPr>
            <p:cNvPr id="83" name="直線コネクタ 82">
              <a:extLst>
                <a:ext uri="{FF2B5EF4-FFF2-40B4-BE49-F238E27FC236}">
                  <a16:creationId xmlns:a16="http://schemas.microsoft.com/office/drawing/2014/main" id="{70D11C7D-045B-440E-9F0B-3B85C9F2886B}"/>
                </a:ext>
              </a:extLst>
            </p:cNvPr>
            <p:cNvCxnSpPr>
              <a:cxnSpLocks/>
            </p:cNvCxnSpPr>
            <p:nvPr/>
          </p:nvCxnSpPr>
          <p:spPr>
            <a:xfrm flipV="1">
              <a:off x="6183224" y="4178797"/>
              <a:ext cx="1674229" cy="600122"/>
            </a:xfrm>
            <a:prstGeom prst="line">
              <a:avLst/>
            </a:prstGeom>
            <a:ln w="47625">
              <a:solidFill>
                <a:srgbClr val="16A3E4"/>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sp>
          <p:nvSpPr>
            <p:cNvPr id="84" name="二等辺三角形 83">
              <a:extLst>
                <a:ext uri="{FF2B5EF4-FFF2-40B4-BE49-F238E27FC236}">
                  <a16:creationId xmlns:a16="http://schemas.microsoft.com/office/drawing/2014/main" id="{3A671D44-7297-4168-8D39-2934353EAADC}"/>
                </a:ext>
              </a:extLst>
            </p:cNvPr>
            <p:cNvSpPr/>
            <p:nvPr/>
          </p:nvSpPr>
          <p:spPr>
            <a:xfrm>
              <a:off x="6912424" y="3606645"/>
              <a:ext cx="227616" cy="196221"/>
            </a:xfrm>
            <a:prstGeom prst="triangle">
              <a:avLst/>
            </a:prstGeom>
            <a:no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85" name="二等辺三角形 84">
              <a:extLst>
                <a:ext uri="{FF2B5EF4-FFF2-40B4-BE49-F238E27FC236}">
                  <a16:creationId xmlns:a16="http://schemas.microsoft.com/office/drawing/2014/main" id="{3C5E307B-E0CC-4BAF-B319-6A771EAEB823}"/>
                </a:ext>
              </a:extLst>
            </p:cNvPr>
            <p:cNvSpPr/>
            <p:nvPr/>
          </p:nvSpPr>
          <p:spPr>
            <a:xfrm>
              <a:off x="6400876" y="3535034"/>
              <a:ext cx="227616" cy="196221"/>
            </a:xfrm>
            <a:prstGeom prst="triangle">
              <a:avLst/>
            </a:prstGeom>
            <a:no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86" name="二等辺三角形 85">
              <a:extLst>
                <a:ext uri="{FF2B5EF4-FFF2-40B4-BE49-F238E27FC236}">
                  <a16:creationId xmlns:a16="http://schemas.microsoft.com/office/drawing/2014/main" id="{8834E641-F12C-468E-8E86-48EDDFB0AAB5}"/>
                </a:ext>
              </a:extLst>
            </p:cNvPr>
            <p:cNvSpPr/>
            <p:nvPr/>
          </p:nvSpPr>
          <p:spPr>
            <a:xfrm>
              <a:off x="7148747" y="4455279"/>
              <a:ext cx="227616" cy="196221"/>
            </a:xfrm>
            <a:prstGeom prst="triangle">
              <a:avLst/>
            </a:prstGeom>
            <a:no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87" name="二等辺三角形 86">
              <a:extLst>
                <a:ext uri="{FF2B5EF4-FFF2-40B4-BE49-F238E27FC236}">
                  <a16:creationId xmlns:a16="http://schemas.microsoft.com/office/drawing/2014/main" id="{4F26667A-A097-4D17-B041-D1931CE9E73D}"/>
                </a:ext>
              </a:extLst>
            </p:cNvPr>
            <p:cNvSpPr/>
            <p:nvPr/>
          </p:nvSpPr>
          <p:spPr>
            <a:xfrm>
              <a:off x="7419117" y="4444336"/>
              <a:ext cx="227616" cy="196221"/>
            </a:xfrm>
            <a:prstGeom prst="triangle">
              <a:avLst/>
            </a:prstGeom>
            <a:no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grpSp>
      <p:grpSp>
        <p:nvGrpSpPr>
          <p:cNvPr id="94" name="グループ化 93">
            <a:extLst>
              <a:ext uri="{FF2B5EF4-FFF2-40B4-BE49-F238E27FC236}">
                <a16:creationId xmlns:a16="http://schemas.microsoft.com/office/drawing/2014/main" id="{2E2ACFC3-059E-4105-B154-59CEE607B480}"/>
              </a:ext>
            </a:extLst>
          </p:cNvPr>
          <p:cNvGrpSpPr/>
          <p:nvPr/>
        </p:nvGrpSpPr>
        <p:grpSpPr>
          <a:xfrm>
            <a:off x="2142375" y="3969732"/>
            <a:ext cx="1446730" cy="939666"/>
            <a:chOff x="9052732" y="3773905"/>
            <a:chExt cx="1446730" cy="939666"/>
          </a:xfrm>
        </p:grpSpPr>
        <p:sp>
          <p:nvSpPr>
            <p:cNvPr id="88" name="楕円 87">
              <a:extLst>
                <a:ext uri="{FF2B5EF4-FFF2-40B4-BE49-F238E27FC236}">
                  <a16:creationId xmlns:a16="http://schemas.microsoft.com/office/drawing/2014/main" id="{5799E4CF-7CD9-414A-B1AE-E77F73A5C3A3}"/>
                </a:ext>
              </a:extLst>
            </p:cNvPr>
            <p:cNvSpPr/>
            <p:nvPr/>
          </p:nvSpPr>
          <p:spPr>
            <a:xfrm>
              <a:off x="9097361" y="3859143"/>
              <a:ext cx="138361" cy="138361"/>
            </a:xfrm>
            <a:prstGeom prst="ellipse">
              <a:avLst/>
            </a:prstGeom>
            <a:solidFill>
              <a:srgbClr val="00879E"/>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89" name="楕円 88">
              <a:extLst>
                <a:ext uri="{FF2B5EF4-FFF2-40B4-BE49-F238E27FC236}">
                  <a16:creationId xmlns:a16="http://schemas.microsoft.com/office/drawing/2014/main" id="{F26E71F0-EFEA-4B6F-932F-C029CB237BAC}"/>
                </a:ext>
              </a:extLst>
            </p:cNvPr>
            <p:cNvSpPr/>
            <p:nvPr/>
          </p:nvSpPr>
          <p:spPr>
            <a:xfrm>
              <a:off x="9097360" y="4150747"/>
              <a:ext cx="138361" cy="138361"/>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90" name="二等辺三角形 89">
              <a:extLst>
                <a:ext uri="{FF2B5EF4-FFF2-40B4-BE49-F238E27FC236}">
                  <a16:creationId xmlns:a16="http://schemas.microsoft.com/office/drawing/2014/main" id="{3BDEBE7B-B556-4652-9E07-B85E8E55F07A}"/>
                </a:ext>
              </a:extLst>
            </p:cNvPr>
            <p:cNvSpPr/>
            <p:nvPr/>
          </p:nvSpPr>
          <p:spPr>
            <a:xfrm>
              <a:off x="9052732" y="4426350"/>
              <a:ext cx="227616" cy="196221"/>
            </a:xfrm>
            <a:prstGeom prst="triangle">
              <a:avLst/>
            </a:prstGeom>
            <a:no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91" name="テキスト ボックス 90">
              <a:extLst>
                <a:ext uri="{FF2B5EF4-FFF2-40B4-BE49-F238E27FC236}">
                  <a16:creationId xmlns:a16="http://schemas.microsoft.com/office/drawing/2014/main" id="{007ED7FF-7BE1-4490-9B8E-30D1C8A62441}"/>
                </a:ext>
              </a:extLst>
            </p:cNvPr>
            <p:cNvSpPr txBox="1"/>
            <p:nvPr/>
          </p:nvSpPr>
          <p:spPr>
            <a:xfrm>
              <a:off x="9052732" y="3773905"/>
              <a:ext cx="1045276" cy="338554"/>
            </a:xfrm>
            <a:prstGeom prst="rect">
              <a:avLst/>
            </a:prstGeom>
            <a:noFill/>
          </p:spPr>
          <p:txBody>
            <a:bodyPr wrap="square" rtlCol="0">
              <a:spAutoFit/>
            </a:bodyPr>
            <a:lstStyle/>
            <a:p>
              <a:pPr algn="ctr" defTabSz="914400" fontAlgn="base">
                <a:spcBef>
                  <a:spcPct val="0"/>
                </a:spcBef>
                <a:spcAft>
                  <a:spcPct val="0"/>
                </a:spcAft>
              </a:pPr>
              <a:r>
                <a:rPr kumimoji="1" lang="ja-JP" altLang="en-US" sz="1600" dirty="0">
                  <a:solidFill>
                    <a:srgbClr val="000000"/>
                  </a:solidFill>
                  <a:latin typeface="+mn-ea"/>
                </a:rPr>
                <a:t>陽性</a:t>
              </a:r>
            </a:p>
          </p:txBody>
        </p:sp>
        <p:sp>
          <p:nvSpPr>
            <p:cNvPr id="92" name="テキスト ボックス 91">
              <a:extLst>
                <a:ext uri="{FF2B5EF4-FFF2-40B4-BE49-F238E27FC236}">
                  <a16:creationId xmlns:a16="http://schemas.microsoft.com/office/drawing/2014/main" id="{74BC5E0C-82BC-4B97-943A-6D61B8DB8615}"/>
                </a:ext>
              </a:extLst>
            </p:cNvPr>
            <p:cNvSpPr txBox="1"/>
            <p:nvPr/>
          </p:nvSpPr>
          <p:spPr>
            <a:xfrm>
              <a:off x="9052732" y="4074607"/>
              <a:ext cx="1045276" cy="338554"/>
            </a:xfrm>
            <a:prstGeom prst="rect">
              <a:avLst/>
            </a:prstGeom>
            <a:noFill/>
          </p:spPr>
          <p:txBody>
            <a:bodyPr wrap="square" rtlCol="0">
              <a:spAutoFit/>
            </a:bodyPr>
            <a:lstStyle/>
            <a:p>
              <a:pPr algn="ctr" defTabSz="914400" fontAlgn="base">
                <a:spcBef>
                  <a:spcPct val="0"/>
                </a:spcBef>
                <a:spcAft>
                  <a:spcPct val="0"/>
                </a:spcAft>
              </a:pPr>
              <a:r>
                <a:rPr kumimoji="1" lang="ja-JP" altLang="en-US" sz="1600" dirty="0">
                  <a:solidFill>
                    <a:srgbClr val="000000"/>
                  </a:solidFill>
                  <a:latin typeface="+mn-ea"/>
                </a:rPr>
                <a:t>陰性</a:t>
              </a:r>
            </a:p>
          </p:txBody>
        </p:sp>
        <p:sp>
          <p:nvSpPr>
            <p:cNvPr id="93" name="テキスト ボックス 92">
              <a:extLst>
                <a:ext uri="{FF2B5EF4-FFF2-40B4-BE49-F238E27FC236}">
                  <a16:creationId xmlns:a16="http://schemas.microsoft.com/office/drawing/2014/main" id="{4ED9E642-2A57-4921-87DC-EF990ED3F7A3}"/>
                </a:ext>
              </a:extLst>
            </p:cNvPr>
            <p:cNvSpPr txBox="1"/>
            <p:nvPr/>
          </p:nvSpPr>
          <p:spPr>
            <a:xfrm>
              <a:off x="9284021" y="4375017"/>
              <a:ext cx="1215441" cy="338554"/>
            </a:xfrm>
            <a:prstGeom prst="rect">
              <a:avLst/>
            </a:prstGeom>
            <a:noFill/>
          </p:spPr>
          <p:txBody>
            <a:bodyPr wrap="square" rtlCol="0">
              <a:spAutoFit/>
            </a:bodyPr>
            <a:lstStyle/>
            <a:p>
              <a:pPr algn="ctr" defTabSz="914400" fontAlgn="base">
                <a:spcBef>
                  <a:spcPct val="0"/>
                </a:spcBef>
                <a:spcAft>
                  <a:spcPct val="0"/>
                </a:spcAft>
              </a:pPr>
              <a:r>
                <a:rPr kumimoji="1" lang="ja-JP" altLang="en-US" sz="1600" dirty="0">
                  <a:solidFill>
                    <a:srgbClr val="000000"/>
                  </a:solidFill>
                  <a:latin typeface="+mn-ea"/>
                </a:rPr>
                <a:t>検証データ</a:t>
              </a:r>
            </a:p>
          </p:txBody>
        </p:sp>
      </p:grpSp>
      <p:pic>
        <p:nvPicPr>
          <p:cNvPr id="96" name="図 95">
            <a:extLst>
              <a:ext uri="{FF2B5EF4-FFF2-40B4-BE49-F238E27FC236}">
                <a16:creationId xmlns:a16="http://schemas.microsoft.com/office/drawing/2014/main" id="{D1801425-7109-49E4-9CDA-59E36842AD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57674" y="3934650"/>
            <a:ext cx="1128591" cy="1198232"/>
          </a:xfrm>
          <a:prstGeom prst="rect">
            <a:avLst/>
          </a:prstGeom>
        </p:spPr>
      </p:pic>
      <p:pic>
        <p:nvPicPr>
          <p:cNvPr id="97" name="図 96">
            <a:extLst>
              <a:ext uri="{FF2B5EF4-FFF2-40B4-BE49-F238E27FC236}">
                <a16:creationId xmlns:a16="http://schemas.microsoft.com/office/drawing/2014/main" id="{B17DD29B-8CFC-45D6-99BC-F4F685292D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05853" y="3934650"/>
            <a:ext cx="1161264" cy="1232921"/>
          </a:xfrm>
          <a:prstGeom prst="rect">
            <a:avLst/>
          </a:prstGeom>
        </p:spPr>
      </p:pic>
      <p:sp>
        <p:nvSpPr>
          <p:cNvPr id="98" name="テキスト ボックス 97">
            <a:extLst>
              <a:ext uri="{FF2B5EF4-FFF2-40B4-BE49-F238E27FC236}">
                <a16:creationId xmlns:a16="http://schemas.microsoft.com/office/drawing/2014/main" id="{E1C947BF-C821-4B6D-B58F-BCBC1ED79FC1}"/>
              </a:ext>
            </a:extLst>
          </p:cNvPr>
          <p:cNvSpPr txBox="1"/>
          <p:nvPr/>
        </p:nvSpPr>
        <p:spPr>
          <a:xfrm>
            <a:off x="647015" y="3386653"/>
            <a:ext cx="3311962" cy="307777"/>
          </a:xfrm>
          <a:prstGeom prst="rect">
            <a:avLst/>
          </a:prstGeom>
          <a:noFill/>
        </p:spPr>
        <p:txBody>
          <a:bodyPr wrap="square" rtlCol="0">
            <a:spAutoFit/>
          </a:bodyPr>
          <a:lstStyle/>
          <a:p>
            <a:pPr defTabSz="914400" fontAlgn="base">
              <a:spcBef>
                <a:spcPct val="0"/>
              </a:spcBef>
              <a:spcAft>
                <a:spcPct val="0"/>
              </a:spcAft>
            </a:pPr>
            <a:r>
              <a:rPr kumimoji="1" lang="ja-JP" altLang="en-US" sz="1400" u="sng" dirty="0">
                <a:solidFill>
                  <a:srgbClr val="000000"/>
                </a:solidFill>
                <a:latin typeface="+mn-ea"/>
              </a:rPr>
              <a:t>例</a:t>
            </a:r>
            <a:r>
              <a:rPr kumimoji="1" lang="en-US" altLang="ja-JP" sz="1400" u="sng" dirty="0">
                <a:solidFill>
                  <a:srgbClr val="000000"/>
                </a:solidFill>
                <a:latin typeface="+mn-ea"/>
              </a:rPr>
              <a:t>)</a:t>
            </a:r>
            <a:r>
              <a:rPr kumimoji="1" lang="ja-JP" altLang="en-US" sz="1400" u="sng" dirty="0">
                <a:solidFill>
                  <a:srgbClr val="000000"/>
                </a:solidFill>
                <a:latin typeface="+mn-ea"/>
              </a:rPr>
              <a:t> 説明変数</a:t>
            </a:r>
            <a:r>
              <a:rPr kumimoji="1" lang="en-US" altLang="ja-JP" sz="1400" u="sng" dirty="0">
                <a:solidFill>
                  <a:srgbClr val="000000"/>
                </a:solidFill>
                <a:latin typeface="+mn-ea"/>
              </a:rPr>
              <a:t>2</a:t>
            </a:r>
            <a:r>
              <a:rPr kumimoji="1" lang="ja-JP" altLang="en-US" sz="1400" u="sng" dirty="0">
                <a:solidFill>
                  <a:srgbClr val="000000"/>
                </a:solidFill>
                <a:latin typeface="+mn-ea"/>
              </a:rPr>
              <a:t>つのロジスティック回帰</a:t>
            </a:r>
          </a:p>
        </p:txBody>
      </p:sp>
      <p:sp>
        <p:nvSpPr>
          <p:cNvPr id="99" name="テキスト ボックス 98">
            <a:extLst>
              <a:ext uri="{FF2B5EF4-FFF2-40B4-BE49-F238E27FC236}">
                <a16:creationId xmlns:a16="http://schemas.microsoft.com/office/drawing/2014/main" id="{3276268C-E9FF-4519-934F-978318B652A9}"/>
              </a:ext>
            </a:extLst>
          </p:cNvPr>
          <p:cNvSpPr txBox="1"/>
          <p:nvPr/>
        </p:nvSpPr>
        <p:spPr>
          <a:xfrm>
            <a:off x="4240473" y="5127836"/>
            <a:ext cx="2028382" cy="338554"/>
          </a:xfrm>
          <a:prstGeom prst="rect">
            <a:avLst/>
          </a:prstGeom>
          <a:noFill/>
        </p:spPr>
        <p:txBody>
          <a:bodyPr wrap="square" rtlCol="0">
            <a:spAutoFit/>
          </a:bodyPr>
          <a:lstStyle/>
          <a:p>
            <a:pPr defTabSz="914400" fontAlgn="base">
              <a:spcBef>
                <a:spcPct val="0"/>
              </a:spcBef>
              <a:spcAft>
                <a:spcPct val="0"/>
              </a:spcAft>
            </a:pPr>
            <a:r>
              <a:rPr kumimoji="1" lang="ja-JP" altLang="en-US" sz="1600" dirty="0">
                <a:solidFill>
                  <a:srgbClr val="000000"/>
                </a:solidFill>
                <a:latin typeface="+mn-ea"/>
              </a:rPr>
              <a:t>検証データが難しい</a:t>
            </a:r>
          </a:p>
        </p:txBody>
      </p:sp>
      <p:sp>
        <p:nvSpPr>
          <p:cNvPr id="100" name="テキスト ボックス 99">
            <a:extLst>
              <a:ext uri="{FF2B5EF4-FFF2-40B4-BE49-F238E27FC236}">
                <a16:creationId xmlns:a16="http://schemas.microsoft.com/office/drawing/2014/main" id="{E14186A8-3BCB-411F-AC78-0AA50FE9AA9A}"/>
              </a:ext>
            </a:extLst>
          </p:cNvPr>
          <p:cNvSpPr txBox="1"/>
          <p:nvPr/>
        </p:nvSpPr>
        <p:spPr>
          <a:xfrm>
            <a:off x="7733212" y="5167571"/>
            <a:ext cx="2028382" cy="338554"/>
          </a:xfrm>
          <a:prstGeom prst="rect">
            <a:avLst/>
          </a:prstGeom>
          <a:noFill/>
        </p:spPr>
        <p:txBody>
          <a:bodyPr wrap="square" rtlCol="0">
            <a:spAutoFit/>
          </a:bodyPr>
          <a:lstStyle/>
          <a:p>
            <a:pPr defTabSz="914400" fontAlgn="base">
              <a:spcBef>
                <a:spcPct val="0"/>
              </a:spcBef>
              <a:spcAft>
                <a:spcPct val="0"/>
              </a:spcAft>
            </a:pPr>
            <a:r>
              <a:rPr kumimoji="1" lang="ja-JP" altLang="en-US" sz="1600" dirty="0">
                <a:solidFill>
                  <a:srgbClr val="000000"/>
                </a:solidFill>
                <a:latin typeface="+mn-ea"/>
              </a:rPr>
              <a:t>検証データが簡単</a:t>
            </a:r>
          </a:p>
        </p:txBody>
      </p:sp>
      <p:sp>
        <p:nvSpPr>
          <p:cNvPr id="101" name="テキスト ボックス 100">
            <a:extLst>
              <a:ext uri="{FF2B5EF4-FFF2-40B4-BE49-F238E27FC236}">
                <a16:creationId xmlns:a16="http://schemas.microsoft.com/office/drawing/2014/main" id="{352349B3-739D-4AAB-AF2A-8DC7B5782A2E}"/>
              </a:ext>
            </a:extLst>
          </p:cNvPr>
          <p:cNvSpPr txBox="1"/>
          <p:nvPr/>
        </p:nvSpPr>
        <p:spPr>
          <a:xfrm>
            <a:off x="782607" y="5542443"/>
            <a:ext cx="10647189" cy="815608"/>
          </a:xfrm>
          <a:prstGeom prst="rect">
            <a:avLst/>
          </a:prstGeom>
          <a:solidFill>
            <a:srgbClr val="FFF4E1"/>
          </a:solid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20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r>
              <a:rPr kumimoji="1" lang="ja-JP" altLang="en-US" sz="2000" b="1" dirty="0">
                <a:solidFill>
                  <a:srgbClr val="494949"/>
                </a:solidFill>
                <a:latin typeface="+mj-ea"/>
                <a:ea typeface="+mj-ea"/>
              </a:rPr>
              <a:t>それでも検証データを確認することは、モデルの精度に大いに貢献しますが、</a:t>
            </a:r>
            <a:endParaRPr kumimoji="1" lang="en-US" altLang="ja-JP" sz="2000" b="1" dirty="0">
              <a:solidFill>
                <a:srgbClr val="494949"/>
              </a:solidFill>
              <a:latin typeface="+mj-ea"/>
              <a:ea typeface="+mj-ea"/>
            </a:endParaRPr>
          </a:p>
          <a:p>
            <a:r>
              <a:rPr kumimoji="1" lang="ja-JP" altLang="en-US" dirty="0">
                <a:solidFill>
                  <a:srgbClr val="494949"/>
                </a:solidFill>
              </a:rPr>
              <a:t>より安定して徹底した手法をとることもできます。</a:t>
            </a:r>
            <a:endParaRPr kumimoji="1" lang="en-US" altLang="ja-JP" sz="2000" b="1" dirty="0">
              <a:solidFill>
                <a:srgbClr val="494949"/>
              </a:solidFill>
              <a:latin typeface="+mj-ea"/>
              <a:ea typeface="+mj-ea"/>
            </a:endParaRPr>
          </a:p>
        </p:txBody>
      </p:sp>
      <p:sp>
        <p:nvSpPr>
          <p:cNvPr id="102" name="二等辺三角形 101">
            <a:extLst>
              <a:ext uri="{FF2B5EF4-FFF2-40B4-BE49-F238E27FC236}">
                <a16:creationId xmlns:a16="http://schemas.microsoft.com/office/drawing/2014/main" id="{7FF0B2BF-E127-4B73-A0FA-237049B2C2B1}"/>
              </a:ext>
            </a:extLst>
          </p:cNvPr>
          <p:cNvSpPr/>
          <p:nvPr/>
        </p:nvSpPr>
        <p:spPr>
          <a:xfrm rot="10800000">
            <a:off x="5826513" y="6315503"/>
            <a:ext cx="541176" cy="289249"/>
          </a:xfrm>
          <a:prstGeom prst="triangle">
            <a:avLst/>
          </a:prstGeom>
          <a:solidFill>
            <a:srgbClr val="F36C3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cxnSp>
        <p:nvCxnSpPr>
          <p:cNvPr id="104" name="直線矢印コネクタ 103">
            <a:extLst>
              <a:ext uri="{FF2B5EF4-FFF2-40B4-BE49-F238E27FC236}">
                <a16:creationId xmlns:a16="http://schemas.microsoft.com/office/drawing/2014/main" id="{F0C52A0B-4BD9-4A05-829A-9161C9E4AE72}"/>
              </a:ext>
            </a:extLst>
          </p:cNvPr>
          <p:cNvCxnSpPr/>
          <p:nvPr/>
        </p:nvCxnSpPr>
        <p:spPr>
          <a:xfrm flipH="1" flipV="1">
            <a:off x="5646561" y="3429000"/>
            <a:ext cx="170359" cy="218758"/>
          </a:xfrm>
          <a:prstGeom prst="straightConnector1">
            <a:avLst/>
          </a:prstGeom>
          <a:ln w="28575">
            <a:solidFill>
              <a:srgbClr val="494949"/>
            </a:solidFill>
            <a:headEnd type="none" w="med" len="med"/>
            <a:tailEnd type="triangle"/>
          </a:ln>
        </p:spPr>
        <p:style>
          <a:lnRef idx="3">
            <a:schemeClr val="accent1"/>
          </a:lnRef>
          <a:fillRef idx="0">
            <a:schemeClr val="accent1"/>
          </a:fillRef>
          <a:effectRef idx="2">
            <a:schemeClr val="accent1"/>
          </a:effectRef>
          <a:fontRef idx="minor">
            <a:schemeClr val="tx1"/>
          </a:fontRef>
        </p:style>
      </p:cxnSp>
      <p:cxnSp>
        <p:nvCxnSpPr>
          <p:cNvPr id="105" name="直線矢印コネクタ 104">
            <a:extLst>
              <a:ext uri="{FF2B5EF4-FFF2-40B4-BE49-F238E27FC236}">
                <a16:creationId xmlns:a16="http://schemas.microsoft.com/office/drawing/2014/main" id="{3F6ED8E9-B92C-4464-AB46-41D71E447C37}"/>
              </a:ext>
            </a:extLst>
          </p:cNvPr>
          <p:cNvCxnSpPr>
            <a:cxnSpLocks/>
          </p:cNvCxnSpPr>
          <p:nvPr/>
        </p:nvCxnSpPr>
        <p:spPr>
          <a:xfrm rot="10800000" flipH="1" flipV="1">
            <a:off x="5986340" y="3859981"/>
            <a:ext cx="170359" cy="218758"/>
          </a:xfrm>
          <a:prstGeom prst="straightConnector1">
            <a:avLst/>
          </a:prstGeom>
          <a:ln w="28575">
            <a:solidFill>
              <a:srgbClr val="494949"/>
            </a:solidFill>
            <a:headEnd type="none" w="med" len="med"/>
            <a:tailEnd type="triangle"/>
          </a:ln>
        </p:spPr>
        <p:style>
          <a:lnRef idx="3">
            <a:schemeClr val="accent1"/>
          </a:lnRef>
          <a:fillRef idx="0">
            <a:schemeClr val="accent1"/>
          </a:fillRef>
          <a:effectRef idx="2">
            <a:schemeClr val="accent1"/>
          </a:effectRef>
          <a:fontRef idx="minor">
            <a:schemeClr val="tx1"/>
          </a:fontRef>
        </p:style>
      </p:cxnSp>
      <p:sp>
        <p:nvSpPr>
          <p:cNvPr id="107" name="テキスト ボックス 106">
            <a:extLst>
              <a:ext uri="{FF2B5EF4-FFF2-40B4-BE49-F238E27FC236}">
                <a16:creationId xmlns:a16="http://schemas.microsoft.com/office/drawing/2014/main" id="{B8A98189-896B-40DA-9E4D-E57D4553AC34}"/>
              </a:ext>
            </a:extLst>
          </p:cNvPr>
          <p:cNvSpPr txBox="1"/>
          <p:nvPr/>
        </p:nvSpPr>
        <p:spPr>
          <a:xfrm>
            <a:off x="5826513" y="3354415"/>
            <a:ext cx="538969" cy="307777"/>
          </a:xfrm>
          <a:prstGeom prst="rect">
            <a:avLst/>
          </a:prstGeom>
          <a:noFill/>
        </p:spPr>
        <p:txBody>
          <a:bodyPr wrap="square">
            <a:spAutoFit/>
          </a:bodyPr>
          <a:lstStyle/>
          <a:p>
            <a:pPr algn="ctr" defTabSz="914400" fontAlgn="base">
              <a:spcBef>
                <a:spcPct val="0"/>
              </a:spcBef>
              <a:spcAft>
                <a:spcPct val="0"/>
              </a:spcAft>
            </a:pPr>
            <a:r>
              <a:rPr kumimoji="1" lang="ja-JP" altLang="en-US" sz="1400" dirty="0">
                <a:solidFill>
                  <a:srgbClr val="000000"/>
                </a:solidFill>
                <a:latin typeface="+mn-ea"/>
              </a:rPr>
              <a:t>陽性</a:t>
            </a:r>
          </a:p>
        </p:txBody>
      </p:sp>
      <p:sp>
        <p:nvSpPr>
          <p:cNvPr id="108" name="テキスト ボックス 107">
            <a:extLst>
              <a:ext uri="{FF2B5EF4-FFF2-40B4-BE49-F238E27FC236}">
                <a16:creationId xmlns:a16="http://schemas.microsoft.com/office/drawing/2014/main" id="{27D99E98-E76E-4AB0-A83B-69E90E3B66B1}"/>
              </a:ext>
            </a:extLst>
          </p:cNvPr>
          <p:cNvSpPr txBox="1"/>
          <p:nvPr/>
        </p:nvSpPr>
        <p:spPr>
          <a:xfrm>
            <a:off x="6043397" y="3700952"/>
            <a:ext cx="538969" cy="307777"/>
          </a:xfrm>
          <a:prstGeom prst="rect">
            <a:avLst/>
          </a:prstGeom>
          <a:noFill/>
        </p:spPr>
        <p:txBody>
          <a:bodyPr wrap="square">
            <a:spAutoFit/>
          </a:bodyPr>
          <a:lstStyle/>
          <a:p>
            <a:pPr algn="ctr" defTabSz="914400" fontAlgn="base">
              <a:spcBef>
                <a:spcPct val="0"/>
              </a:spcBef>
              <a:spcAft>
                <a:spcPct val="0"/>
              </a:spcAft>
            </a:pPr>
            <a:r>
              <a:rPr kumimoji="1" lang="ja-JP" altLang="en-US" sz="1400" dirty="0">
                <a:solidFill>
                  <a:srgbClr val="000000"/>
                </a:solidFill>
                <a:latin typeface="+mn-ea"/>
              </a:rPr>
              <a:t>陰性</a:t>
            </a:r>
          </a:p>
        </p:txBody>
      </p:sp>
    </p:spTree>
    <p:extLst>
      <p:ext uri="{BB962C8B-B14F-4D97-AF65-F5344CB8AC3E}">
        <p14:creationId xmlns:p14="http://schemas.microsoft.com/office/powerpoint/2010/main" val="456169522"/>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F39EFD3-9402-4DE1-85B5-EC634ADEEA42}"/>
              </a:ext>
            </a:extLst>
          </p:cNvPr>
          <p:cNvSpPr>
            <a:spLocks noGrp="1"/>
          </p:cNvSpPr>
          <p:nvPr>
            <p:ph type="title"/>
          </p:nvPr>
        </p:nvSpPr>
        <p:spPr/>
        <p:txBody>
          <a:bodyPr/>
          <a:lstStyle/>
          <a:p>
            <a:r>
              <a:rPr lang="en-US" altLang="ja-JP" dirty="0"/>
              <a:t>5</a:t>
            </a:r>
            <a:r>
              <a:rPr kumimoji="1" lang="en-US" altLang="ja-JP" dirty="0"/>
              <a:t>-4-3.</a:t>
            </a:r>
            <a:r>
              <a:rPr kumimoji="1" lang="ja-JP" altLang="en-US" dirty="0"/>
              <a:t>交差検証</a:t>
            </a:r>
            <a:r>
              <a:rPr kumimoji="1" lang="en-US" altLang="ja-JP" dirty="0"/>
              <a:t>(CV</a:t>
            </a:r>
            <a:r>
              <a:rPr kumimoji="1" lang="ja-JP" altLang="en-US" dirty="0"/>
              <a:t>：</a:t>
            </a:r>
            <a:r>
              <a:rPr kumimoji="1" lang="en-US" altLang="ja-JP" dirty="0"/>
              <a:t>cross validation) </a:t>
            </a:r>
            <a:r>
              <a:rPr kumimoji="1" lang="ja-JP" altLang="en-US" dirty="0"/>
              <a:t>③</a:t>
            </a:r>
          </a:p>
        </p:txBody>
      </p:sp>
      <p:sp>
        <p:nvSpPr>
          <p:cNvPr id="3" name="スライド番号プレースホルダー 2">
            <a:extLst>
              <a:ext uri="{FF2B5EF4-FFF2-40B4-BE49-F238E27FC236}">
                <a16:creationId xmlns:a16="http://schemas.microsoft.com/office/drawing/2014/main" id="{09AD9D7B-1498-4FA6-B88B-D45D982C5FBF}"/>
              </a:ext>
            </a:extLst>
          </p:cNvPr>
          <p:cNvSpPr>
            <a:spLocks noGrp="1"/>
          </p:cNvSpPr>
          <p:nvPr>
            <p:ph type="sldNum" sz="quarter" idx="10"/>
          </p:nvPr>
        </p:nvSpPr>
        <p:spPr/>
        <p:txBody>
          <a:bodyPr/>
          <a:lstStyle/>
          <a:p>
            <a:fld id="{5D750650-B10A-47BF-93C2-E1678438B37A}" type="slidenum">
              <a:rPr lang="en-US" altLang="ja-JP" smtClean="0"/>
              <a:pPr/>
              <a:t>282</a:t>
            </a:fld>
            <a:endParaRPr lang="en-US" altLang="ja-JP" dirty="0"/>
          </a:p>
        </p:txBody>
      </p:sp>
      <p:grpSp>
        <p:nvGrpSpPr>
          <p:cNvPr id="39" name="グループ化 38">
            <a:extLst>
              <a:ext uri="{FF2B5EF4-FFF2-40B4-BE49-F238E27FC236}">
                <a16:creationId xmlns:a16="http://schemas.microsoft.com/office/drawing/2014/main" id="{61E2D570-4274-4A79-925C-C504282E8E9E}"/>
              </a:ext>
            </a:extLst>
          </p:cNvPr>
          <p:cNvGrpSpPr/>
          <p:nvPr/>
        </p:nvGrpSpPr>
        <p:grpSpPr>
          <a:xfrm>
            <a:off x="1875727" y="2540938"/>
            <a:ext cx="8837434" cy="3918386"/>
            <a:chOff x="1886677" y="2427883"/>
            <a:chExt cx="8837434" cy="3918386"/>
          </a:xfrm>
        </p:grpSpPr>
        <p:grpSp>
          <p:nvGrpSpPr>
            <p:cNvPr id="4" name="グループ化 3">
              <a:extLst>
                <a:ext uri="{FF2B5EF4-FFF2-40B4-BE49-F238E27FC236}">
                  <a16:creationId xmlns:a16="http://schemas.microsoft.com/office/drawing/2014/main" id="{6250D50F-9207-491C-9368-AEF7186C0E57}"/>
                </a:ext>
              </a:extLst>
            </p:cNvPr>
            <p:cNvGrpSpPr/>
            <p:nvPr/>
          </p:nvGrpSpPr>
          <p:grpSpPr>
            <a:xfrm>
              <a:off x="1886677" y="2427883"/>
              <a:ext cx="6839334" cy="3891681"/>
              <a:chOff x="365089" y="1726875"/>
              <a:chExt cx="6839334" cy="3891681"/>
            </a:xfrm>
          </p:grpSpPr>
          <p:sp>
            <p:nvSpPr>
              <p:cNvPr id="5" name="正方形/長方形 4">
                <a:extLst>
                  <a:ext uri="{FF2B5EF4-FFF2-40B4-BE49-F238E27FC236}">
                    <a16:creationId xmlns:a16="http://schemas.microsoft.com/office/drawing/2014/main" id="{B2E3E097-385B-4BA3-B32D-268921CE236B}"/>
                  </a:ext>
                </a:extLst>
              </p:cNvPr>
              <p:cNvSpPr/>
              <p:nvPr/>
            </p:nvSpPr>
            <p:spPr>
              <a:xfrm>
                <a:off x="1199752" y="1726875"/>
                <a:ext cx="4727023" cy="402333"/>
              </a:xfrm>
              <a:prstGeom prst="rect">
                <a:avLst/>
              </a:prstGeom>
              <a:solidFill>
                <a:schemeClr val="bg1">
                  <a:lumMod val="95000"/>
                </a:schemeClr>
              </a:solidFill>
              <a:ln w="57150">
                <a:solidFill>
                  <a:srgbClr val="BFBFBF"/>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kumimoji="1" lang="ja-JP" altLang="en-US" sz="1600" b="1" dirty="0">
                    <a:solidFill>
                      <a:srgbClr val="494949"/>
                    </a:solidFill>
                  </a:rPr>
                  <a:t>訓練データ</a:t>
                </a:r>
              </a:p>
            </p:txBody>
          </p:sp>
          <p:sp>
            <p:nvSpPr>
              <p:cNvPr id="6" name="矢印: 下 5">
                <a:extLst>
                  <a:ext uri="{FF2B5EF4-FFF2-40B4-BE49-F238E27FC236}">
                    <a16:creationId xmlns:a16="http://schemas.microsoft.com/office/drawing/2014/main" id="{DFB87786-5A1C-4E13-AB28-F2288E12CBB0}"/>
                  </a:ext>
                </a:extLst>
              </p:cNvPr>
              <p:cNvSpPr/>
              <p:nvPr/>
            </p:nvSpPr>
            <p:spPr>
              <a:xfrm>
                <a:off x="3071591" y="2305286"/>
                <a:ext cx="983341" cy="240923"/>
              </a:xfrm>
              <a:prstGeom prst="downArrow">
                <a:avLst>
                  <a:gd name="adj1" fmla="val 50000"/>
                  <a:gd name="adj2" fmla="val 100000"/>
                </a:avLst>
              </a:prstGeom>
              <a:solidFill>
                <a:srgbClr val="F36C37"/>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ja-JP" altLang="en-US" sz="1600" b="1" dirty="0">
                  <a:solidFill>
                    <a:srgbClr val="494949"/>
                  </a:solidFill>
                </a:endParaRPr>
              </a:p>
            </p:txBody>
          </p:sp>
          <p:grpSp>
            <p:nvGrpSpPr>
              <p:cNvPr id="7" name="グループ化 6">
                <a:extLst>
                  <a:ext uri="{FF2B5EF4-FFF2-40B4-BE49-F238E27FC236}">
                    <a16:creationId xmlns:a16="http://schemas.microsoft.com/office/drawing/2014/main" id="{3F0E2F73-EE1C-4B04-B36F-CC3037B8CF8D}"/>
                  </a:ext>
                </a:extLst>
              </p:cNvPr>
              <p:cNvGrpSpPr/>
              <p:nvPr/>
            </p:nvGrpSpPr>
            <p:grpSpPr>
              <a:xfrm>
                <a:off x="365089" y="3542587"/>
                <a:ext cx="5561686" cy="402335"/>
                <a:chOff x="975796" y="3696953"/>
                <a:chExt cx="6825123" cy="493730"/>
              </a:xfrm>
            </p:grpSpPr>
            <p:sp>
              <p:nvSpPr>
                <p:cNvPr id="28" name="テキスト ボックス 27">
                  <a:extLst>
                    <a:ext uri="{FF2B5EF4-FFF2-40B4-BE49-F238E27FC236}">
                      <a16:creationId xmlns:a16="http://schemas.microsoft.com/office/drawing/2014/main" id="{B29D6993-8EE7-43C0-8D09-D112F5FB0EB2}"/>
                    </a:ext>
                  </a:extLst>
                </p:cNvPr>
                <p:cNvSpPr txBox="1"/>
                <p:nvPr/>
              </p:nvSpPr>
              <p:spPr>
                <a:xfrm>
                  <a:off x="975796" y="3736180"/>
                  <a:ext cx="966266" cy="453232"/>
                </a:xfrm>
                <a:prstGeom prst="rect">
                  <a:avLst/>
                </a:prstGeom>
                <a:noFill/>
              </p:spPr>
              <p:txBody>
                <a:bodyPr wrap="none" rtlCol="0">
                  <a:spAutoFit/>
                </a:bodyPr>
                <a:lstStyle/>
                <a:p>
                  <a:r>
                    <a:rPr kumimoji="1" lang="en-US" altLang="ja-JP" b="1" dirty="0">
                      <a:solidFill>
                        <a:srgbClr val="494949"/>
                      </a:solidFill>
                    </a:rPr>
                    <a:t>split2</a:t>
                  </a:r>
                  <a:endParaRPr kumimoji="1" lang="ja-JP" altLang="en-US" b="1" dirty="0">
                    <a:solidFill>
                      <a:srgbClr val="494949"/>
                    </a:solidFill>
                  </a:endParaRPr>
                </a:p>
              </p:txBody>
            </p:sp>
            <p:sp>
              <p:nvSpPr>
                <p:cNvPr id="29" name="正方形/長方形 28">
                  <a:extLst>
                    <a:ext uri="{FF2B5EF4-FFF2-40B4-BE49-F238E27FC236}">
                      <a16:creationId xmlns:a16="http://schemas.microsoft.com/office/drawing/2014/main" id="{13191A91-1861-4B4D-9852-DF20966294ED}"/>
                    </a:ext>
                  </a:extLst>
                </p:cNvPr>
                <p:cNvSpPr/>
                <p:nvPr/>
              </p:nvSpPr>
              <p:spPr>
                <a:xfrm>
                  <a:off x="6350705" y="3696953"/>
                  <a:ext cx="1450214" cy="493730"/>
                </a:xfrm>
                <a:prstGeom prst="rect">
                  <a:avLst/>
                </a:prstGeom>
                <a:solidFill>
                  <a:schemeClr val="accent5">
                    <a:lumMod val="20000"/>
                    <a:lumOff val="80000"/>
                  </a:schemeClr>
                </a:solidFill>
                <a:ln w="57150">
                  <a:solidFill>
                    <a:srgbClr val="BFBFBF"/>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ja-JP" altLang="en-US" sz="1600" b="1" dirty="0">
                      <a:solidFill>
                        <a:srgbClr val="494949"/>
                      </a:solidFill>
                    </a:rPr>
                    <a:t>学習用</a:t>
                  </a:r>
                </a:p>
              </p:txBody>
            </p:sp>
            <p:sp>
              <p:nvSpPr>
                <p:cNvPr id="30" name="正方形/長方形 29">
                  <a:extLst>
                    <a:ext uri="{FF2B5EF4-FFF2-40B4-BE49-F238E27FC236}">
                      <a16:creationId xmlns:a16="http://schemas.microsoft.com/office/drawing/2014/main" id="{EF0105B7-3130-4705-AA26-69F603EC7EBE}"/>
                    </a:ext>
                  </a:extLst>
                </p:cNvPr>
                <p:cNvSpPr/>
                <p:nvPr/>
              </p:nvSpPr>
              <p:spPr>
                <a:xfrm>
                  <a:off x="4900491" y="3696953"/>
                  <a:ext cx="1450214" cy="493730"/>
                </a:xfrm>
                <a:prstGeom prst="rect">
                  <a:avLst/>
                </a:prstGeom>
                <a:ln w="57150">
                  <a:solidFill>
                    <a:srgbClr val="BFBFBF"/>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ja-JP" altLang="en-US" sz="1600" b="1" dirty="0">
                      <a:solidFill>
                        <a:srgbClr val="494949"/>
                      </a:solidFill>
                    </a:rPr>
                    <a:t>検証用</a:t>
                  </a:r>
                </a:p>
              </p:txBody>
            </p:sp>
            <p:sp>
              <p:nvSpPr>
                <p:cNvPr id="31" name="正方形/長方形 30">
                  <a:extLst>
                    <a:ext uri="{FF2B5EF4-FFF2-40B4-BE49-F238E27FC236}">
                      <a16:creationId xmlns:a16="http://schemas.microsoft.com/office/drawing/2014/main" id="{BC84692D-2014-4A5B-9DEE-2DEC2419EB9D}"/>
                    </a:ext>
                  </a:extLst>
                </p:cNvPr>
                <p:cNvSpPr/>
                <p:nvPr/>
              </p:nvSpPr>
              <p:spPr>
                <a:xfrm>
                  <a:off x="3450277" y="3696953"/>
                  <a:ext cx="1450214" cy="493730"/>
                </a:xfrm>
                <a:prstGeom prst="rect">
                  <a:avLst/>
                </a:prstGeom>
                <a:solidFill>
                  <a:schemeClr val="accent5">
                    <a:lumMod val="20000"/>
                    <a:lumOff val="80000"/>
                  </a:schemeClr>
                </a:solidFill>
                <a:ln w="57150">
                  <a:solidFill>
                    <a:srgbClr val="BFBFBF"/>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ja-JP" altLang="en-US" sz="1600" b="1" dirty="0">
                      <a:solidFill>
                        <a:srgbClr val="494949"/>
                      </a:solidFill>
                    </a:rPr>
                    <a:t>学習用</a:t>
                  </a:r>
                </a:p>
              </p:txBody>
            </p:sp>
            <p:sp>
              <p:nvSpPr>
                <p:cNvPr id="32" name="正方形/長方形 31">
                  <a:extLst>
                    <a:ext uri="{FF2B5EF4-FFF2-40B4-BE49-F238E27FC236}">
                      <a16:creationId xmlns:a16="http://schemas.microsoft.com/office/drawing/2014/main" id="{13DDC1A9-42C1-4F2C-8C35-EE4DB5B32E1D}"/>
                    </a:ext>
                  </a:extLst>
                </p:cNvPr>
                <p:cNvSpPr/>
                <p:nvPr/>
              </p:nvSpPr>
              <p:spPr>
                <a:xfrm>
                  <a:off x="2000063" y="3696953"/>
                  <a:ext cx="1450214" cy="493730"/>
                </a:xfrm>
                <a:prstGeom prst="rect">
                  <a:avLst/>
                </a:prstGeom>
                <a:solidFill>
                  <a:schemeClr val="accent5">
                    <a:lumMod val="20000"/>
                    <a:lumOff val="80000"/>
                  </a:schemeClr>
                </a:solidFill>
                <a:ln w="57150">
                  <a:solidFill>
                    <a:srgbClr val="BFBFBF"/>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ja-JP" altLang="en-US" sz="1600" b="1" dirty="0">
                      <a:solidFill>
                        <a:srgbClr val="494949"/>
                      </a:solidFill>
                    </a:rPr>
                    <a:t>学習用</a:t>
                  </a:r>
                </a:p>
              </p:txBody>
            </p:sp>
          </p:grpSp>
          <p:grpSp>
            <p:nvGrpSpPr>
              <p:cNvPr id="8" name="グループ化 7">
                <a:extLst>
                  <a:ext uri="{FF2B5EF4-FFF2-40B4-BE49-F238E27FC236}">
                    <a16:creationId xmlns:a16="http://schemas.microsoft.com/office/drawing/2014/main" id="{D1A6D238-2480-4B39-8717-DED373CABC85}"/>
                  </a:ext>
                </a:extLst>
              </p:cNvPr>
              <p:cNvGrpSpPr/>
              <p:nvPr/>
            </p:nvGrpSpPr>
            <p:grpSpPr>
              <a:xfrm>
                <a:off x="365089" y="4372682"/>
                <a:ext cx="5561686" cy="402335"/>
                <a:chOff x="975796" y="4527044"/>
                <a:chExt cx="6825123" cy="493730"/>
              </a:xfrm>
            </p:grpSpPr>
            <p:sp>
              <p:nvSpPr>
                <p:cNvPr id="23" name="テキスト ボックス 22">
                  <a:extLst>
                    <a:ext uri="{FF2B5EF4-FFF2-40B4-BE49-F238E27FC236}">
                      <a16:creationId xmlns:a16="http://schemas.microsoft.com/office/drawing/2014/main" id="{2AE4320E-2449-4248-A123-99AFDDC20DC3}"/>
                    </a:ext>
                  </a:extLst>
                </p:cNvPr>
                <p:cNvSpPr txBox="1"/>
                <p:nvPr/>
              </p:nvSpPr>
              <p:spPr>
                <a:xfrm>
                  <a:off x="975796" y="4566271"/>
                  <a:ext cx="966266" cy="453232"/>
                </a:xfrm>
                <a:prstGeom prst="rect">
                  <a:avLst/>
                </a:prstGeom>
                <a:noFill/>
              </p:spPr>
              <p:txBody>
                <a:bodyPr wrap="none" rtlCol="0">
                  <a:spAutoFit/>
                </a:bodyPr>
                <a:lstStyle/>
                <a:p>
                  <a:r>
                    <a:rPr kumimoji="1" lang="en-US" altLang="ja-JP" b="1" dirty="0">
                      <a:solidFill>
                        <a:srgbClr val="494949"/>
                      </a:solidFill>
                    </a:rPr>
                    <a:t>split3</a:t>
                  </a:r>
                  <a:endParaRPr kumimoji="1" lang="ja-JP" altLang="en-US" b="1" dirty="0">
                    <a:solidFill>
                      <a:srgbClr val="494949"/>
                    </a:solidFill>
                  </a:endParaRPr>
                </a:p>
              </p:txBody>
            </p:sp>
            <p:sp>
              <p:nvSpPr>
                <p:cNvPr id="24" name="正方形/長方形 23">
                  <a:extLst>
                    <a:ext uri="{FF2B5EF4-FFF2-40B4-BE49-F238E27FC236}">
                      <a16:creationId xmlns:a16="http://schemas.microsoft.com/office/drawing/2014/main" id="{53EFDAF7-6C12-4AE1-A445-8309FF66FCD8}"/>
                    </a:ext>
                  </a:extLst>
                </p:cNvPr>
                <p:cNvSpPr/>
                <p:nvPr/>
              </p:nvSpPr>
              <p:spPr>
                <a:xfrm>
                  <a:off x="6350705" y="4527044"/>
                  <a:ext cx="1450214" cy="493730"/>
                </a:xfrm>
                <a:prstGeom prst="rect">
                  <a:avLst/>
                </a:prstGeom>
                <a:solidFill>
                  <a:schemeClr val="accent5">
                    <a:lumMod val="20000"/>
                    <a:lumOff val="80000"/>
                  </a:schemeClr>
                </a:solidFill>
                <a:ln w="57150">
                  <a:solidFill>
                    <a:srgbClr val="BFBFBF"/>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ja-JP" altLang="en-US" sz="1600" b="1" dirty="0">
                      <a:solidFill>
                        <a:srgbClr val="494949"/>
                      </a:solidFill>
                    </a:rPr>
                    <a:t>学習用</a:t>
                  </a:r>
                </a:p>
              </p:txBody>
            </p:sp>
            <p:sp>
              <p:nvSpPr>
                <p:cNvPr id="25" name="正方形/長方形 24">
                  <a:extLst>
                    <a:ext uri="{FF2B5EF4-FFF2-40B4-BE49-F238E27FC236}">
                      <a16:creationId xmlns:a16="http://schemas.microsoft.com/office/drawing/2014/main" id="{5AE9798C-5880-43BD-A3A5-74F177988212}"/>
                    </a:ext>
                  </a:extLst>
                </p:cNvPr>
                <p:cNvSpPr/>
                <p:nvPr/>
              </p:nvSpPr>
              <p:spPr>
                <a:xfrm>
                  <a:off x="4900491" y="4527044"/>
                  <a:ext cx="1450214" cy="493730"/>
                </a:xfrm>
                <a:prstGeom prst="rect">
                  <a:avLst/>
                </a:prstGeom>
                <a:solidFill>
                  <a:schemeClr val="accent5">
                    <a:lumMod val="20000"/>
                    <a:lumOff val="80000"/>
                  </a:schemeClr>
                </a:solidFill>
                <a:ln w="57150">
                  <a:solidFill>
                    <a:srgbClr val="BFBFBF"/>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ja-JP" altLang="en-US" sz="1600" b="1" dirty="0">
                      <a:solidFill>
                        <a:srgbClr val="494949"/>
                      </a:solidFill>
                    </a:rPr>
                    <a:t>学習用</a:t>
                  </a:r>
                </a:p>
              </p:txBody>
            </p:sp>
            <p:sp>
              <p:nvSpPr>
                <p:cNvPr id="26" name="正方形/長方形 25">
                  <a:extLst>
                    <a:ext uri="{FF2B5EF4-FFF2-40B4-BE49-F238E27FC236}">
                      <a16:creationId xmlns:a16="http://schemas.microsoft.com/office/drawing/2014/main" id="{53E64B6C-3B79-42EA-B812-C20120876FFD}"/>
                    </a:ext>
                  </a:extLst>
                </p:cNvPr>
                <p:cNvSpPr/>
                <p:nvPr/>
              </p:nvSpPr>
              <p:spPr>
                <a:xfrm>
                  <a:off x="3450277" y="4527044"/>
                  <a:ext cx="1450214" cy="493730"/>
                </a:xfrm>
                <a:prstGeom prst="rect">
                  <a:avLst/>
                </a:prstGeom>
                <a:ln w="57150">
                  <a:solidFill>
                    <a:srgbClr val="BFBFBF"/>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ja-JP" altLang="en-US" sz="1600" b="1" dirty="0">
                      <a:solidFill>
                        <a:srgbClr val="494949"/>
                      </a:solidFill>
                    </a:rPr>
                    <a:t>検証用</a:t>
                  </a:r>
                </a:p>
              </p:txBody>
            </p:sp>
            <p:sp>
              <p:nvSpPr>
                <p:cNvPr id="27" name="正方形/長方形 26">
                  <a:extLst>
                    <a:ext uri="{FF2B5EF4-FFF2-40B4-BE49-F238E27FC236}">
                      <a16:creationId xmlns:a16="http://schemas.microsoft.com/office/drawing/2014/main" id="{ECC7AFA9-8EE7-4CE6-B984-ED477BDCAC3F}"/>
                    </a:ext>
                  </a:extLst>
                </p:cNvPr>
                <p:cNvSpPr/>
                <p:nvPr/>
              </p:nvSpPr>
              <p:spPr>
                <a:xfrm>
                  <a:off x="2000063" y="4527044"/>
                  <a:ext cx="1450214" cy="493730"/>
                </a:xfrm>
                <a:prstGeom prst="rect">
                  <a:avLst/>
                </a:prstGeom>
                <a:solidFill>
                  <a:schemeClr val="accent5">
                    <a:lumMod val="20000"/>
                    <a:lumOff val="80000"/>
                  </a:schemeClr>
                </a:solidFill>
                <a:ln w="57150">
                  <a:solidFill>
                    <a:srgbClr val="BFBFBF"/>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ja-JP" altLang="en-US" sz="1600" b="1" dirty="0">
                      <a:solidFill>
                        <a:srgbClr val="494949"/>
                      </a:solidFill>
                    </a:rPr>
                    <a:t>学習用</a:t>
                  </a:r>
                </a:p>
              </p:txBody>
            </p:sp>
          </p:grpSp>
          <p:grpSp>
            <p:nvGrpSpPr>
              <p:cNvPr id="9" name="グループ化 8">
                <a:extLst>
                  <a:ext uri="{FF2B5EF4-FFF2-40B4-BE49-F238E27FC236}">
                    <a16:creationId xmlns:a16="http://schemas.microsoft.com/office/drawing/2014/main" id="{D7D9D4CA-8DA3-4188-AB29-A71F6F56282B}"/>
                  </a:ext>
                </a:extLst>
              </p:cNvPr>
              <p:cNvGrpSpPr/>
              <p:nvPr/>
            </p:nvGrpSpPr>
            <p:grpSpPr>
              <a:xfrm>
                <a:off x="365089" y="5202776"/>
                <a:ext cx="5561686" cy="402335"/>
                <a:chOff x="975796" y="5357136"/>
                <a:chExt cx="6825123" cy="493730"/>
              </a:xfrm>
            </p:grpSpPr>
            <p:sp>
              <p:nvSpPr>
                <p:cNvPr id="18" name="テキスト ボックス 17">
                  <a:extLst>
                    <a:ext uri="{FF2B5EF4-FFF2-40B4-BE49-F238E27FC236}">
                      <a16:creationId xmlns:a16="http://schemas.microsoft.com/office/drawing/2014/main" id="{2EF3E653-F08C-4E56-AD86-48F904B1D08B}"/>
                    </a:ext>
                  </a:extLst>
                </p:cNvPr>
                <p:cNvSpPr txBox="1"/>
                <p:nvPr/>
              </p:nvSpPr>
              <p:spPr>
                <a:xfrm>
                  <a:off x="975796" y="5396363"/>
                  <a:ext cx="966266" cy="453232"/>
                </a:xfrm>
                <a:prstGeom prst="rect">
                  <a:avLst/>
                </a:prstGeom>
                <a:noFill/>
              </p:spPr>
              <p:txBody>
                <a:bodyPr wrap="none" rtlCol="0">
                  <a:spAutoFit/>
                </a:bodyPr>
                <a:lstStyle/>
                <a:p>
                  <a:r>
                    <a:rPr kumimoji="1" lang="en-US" altLang="ja-JP" b="1" dirty="0">
                      <a:solidFill>
                        <a:srgbClr val="494949"/>
                      </a:solidFill>
                    </a:rPr>
                    <a:t>split4</a:t>
                  </a:r>
                  <a:endParaRPr kumimoji="1" lang="ja-JP" altLang="en-US" b="1" dirty="0">
                    <a:solidFill>
                      <a:srgbClr val="494949"/>
                    </a:solidFill>
                  </a:endParaRPr>
                </a:p>
              </p:txBody>
            </p:sp>
            <p:sp>
              <p:nvSpPr>
                <p:cNvPr id="19" name="正方形/長方形 18">
                  <a:extLst>
                    <a:ext uri="{FF2B5EF4-FFF2-40B4-BE49-F238E27FC236}">
                      <a16:creationId xmlns:a16="http://schemas.microsoft.com/office/drawing/2014/main" id="{D40FDFD6-753F-40BB-A520-DE2AA31ADE4F}"/>
                    </a:ext>
                  </a:extLst>
                </p:cNvPr>
                <p:cNvSpPr/>
                <p:nvPr/>
              </p:nvSpPr>
              <p:spPr>
                <a:xfrm>
                  <a:off x="6350705" y="5357136"/>
                  <a:ext cx="1450214" cy="493730"/>
                </a:xfrm>
                <a:prstGeom prst="rect">
                  <a:avLst/>
                </a:prstGeom>
                <a:solidFill>
                  <a:schemeClr val="accent5">
                    <a:lumMod val="20000"/>
                    <a:lumOff val="80000"/>
                  </a:schemeClr>
                </a:solidFill>
                <a:ln w="57150">
                  <a:solidFill>
                    <a:srgbClr val="BFBFBF"/>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ja-JP" altLang="en-US" sz="1600" b="1" dirty="0">
                      <a:solidFill>
                        <a:srgbClr val="494949"/>
                      </a:solidFill>
                    </a:rPr>
                    <a:t>学習用</a:t>
                  </a:r>
                </a:p>
              </p:txBody>
            </p:sp>
            <p:sp>
              <p:nvSpPr>
                <p:cNvPr id="20" name="正方形/長方形 19">
                  <a:extLst>
                    <a:ext uri="{FF2B5EF4-FFF2-40B4-BE49-F238E27FC236}">
                      <a16:creationId xmlns:a16="http://schemas.microsoft.com/office/drawing/2014/main" id="{3EF2D33D-6C64-42C6-8380-9046D88F1C40}"/>
                    </a:ext>
                  </a:extLst>
                </p:cNvPr>
                <p:cNvSpPr/>
                <p:nvPr/>
              </p:nvSpPr>
              <p:spPr>
                <a:xfrm>
                  <a:off x="4900491" y="5357136"/>
                  <a:ext cx="1450214" cy="493730"/>
                </a:xfrm>
                <a:prstGeom prst="rect">
                  <a:avLst/>
                </a:prstGeom>
                <a:solidFill>
                  <a:schemeClr val="accent5">
                    <a:lumMod val="20000"/>
                    <a:lumOff val="80000"/>
                  </a:schemeClr>
                </a:solidFill>
                <a:ln w="57150">
                  <a:solidFill>
                    <a:srgbClr val="BFBFBF"/>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ja-JP" altLang="en-US" sz="1600" b="1" dirty="0">
                      <a:solidFill>
                        <a:srgbClr val="494949"/>
                      </a:solidFill>
                    </a:rPr>
                    <a:t>学習用</a:t>
                  </a:r>
                </a:p>
              </p:txBody>
            </p:sp>
            <p:sp>
              <p:nvSpPr>
                <p:cNvPr id="21" name="正方形/長方形 20">
                  <a:extLst>
                    <a:ext uri="{FF2B5EF4-FFF2-40B4-BE49-F238E27FC236}">
                      <a16:creationId xmlns:a16="http://schemas.microsoft.com/office/drawing/2014/main" id="{934989B6-06F9-48DF-A04B-7E0C6644CE24}"/>
                    </a:ext>
                  </a:extLst>
                </p:cNvPr>
                <p:cNvSpPr/>
                <p:nvPr/>
              </p:nvSpPr>
              <p:spPr>
                <a:xfrm>
                  <a:off x="3450277" y="5357136"/>
                  <a:ext cx="1450214" cy="493730"/>
                </a:xfrm>
                <a:prstGeom prst="rect">
                  <a:avLst/>
                </a:prstGeom>
                <a:solidFill>
                  <a:schemeClr val="accent5">
                    <a:lumMod val="20000"/>
                    <a:lumOff val="80000"/>
                  </a:schemeClr>
                </a:solidFill>
                <a:ln w="57150">
                  <a:solidFill>
                    <a:srgbClr val="BFBFBF"/>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ja-JP" altLang="en-US" sz="1600" b="1" dirty="0">
                      <a:solidFill>
                        <a:srgbClr val="494949"/>
                      </a:solidFill>
                    </a:rPr>
                    <a:t>学習用</a:t>
                  </a:r>
                </a:p>
              </p:txBody>
            </p:sp>
            <p:sp>
              <p:nvSpPr>
                <p:cNvPr id="22" name="正方形/長方形 21">
                  <a:extLst>
                    <a:ext uri="{FF2B5EF4-FFF2-40B4-BE49-F238E27FC236}">
                      <a16:creationId xmlns:a16="http://schemas.microsoft.com/office/drawing/2014/main" id="{6E328F99-4691-4B20-9576-086569106957}"/>
                    </a:ext>
                  </a:extLst>
                </p:cNvPr>
                <p:cNvSpPr/>
                <p:nvPr/>
              </p:nvSpPr>
              <p:spPr>
                <a:xfrm>
                  <a:off x="2000063" y="5357136"/>
                  <a:ext cx="1450214" cy="493730"/>
                </a:xfrm>
                <a:prstGeom prst="rect">
                  <a:avLst/>
                </a:prstGeom>
                <a:ln w="57150">
                  <a:solidFill>
                    <a:srgbClr val="BFBFBF"/>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ja-JP" altLang="en-US" sz="1600" b="1" dirty="0">
                      <a:solidFill>
                        <a:srgbClr val="494949"/>
                      </a:solidFill>
                    </a:rPr>
                    <a:t>検証用</a:t>
                  </a:r>
                </a:p>
              </p:txBody>
            </p:sp>
          </p:grpSp>
          <p:grpSp>
            <p:nvGrpSpPr>
              <p:cNvPr id="10" name="グループ化 9">
                <a:extLst>
                  <a:ext uri="{FF2B5EF4-FFF2-40B4-BE49-F238E27FC236}">
                    <a16:creationId xmlns:a16="http://schemas.microsoft.com/office/drawing/2014/main" id="{8133E028-B381-48E5-8925-293ACEAB1329}"/>
                  </a:ext>
                </a:extLst>
              </p:cNvPr>
              <p:cNvGrpSpPr/>
              <p:nvPr/>
            </p:nvGrpSpPr>
            <p:grpSpPr>
              <a:xfrm>
                <a:off x="365089" y="2712491"/>
                <a:ext cx="5561686" cy="402335"/>
                <a:chOff x="975796" y="2866861"/>
                <a:chExt cx="6825123" cy="493730"/>
              </a:xfrm>
            </p:grpSpPr>
            <p:sp>
              <p:nvSpPr>
                <p:cNvPr id="13" name="テキスト ボックス 12">
                  <a:extLst>
                    <a:ext uri="{FF2B5EF4-FFF2-40B4-BE49-F238E27FC236}">
                      <a16:creationId xmlns:a16="http://schemas.microsoft.com/office/drawing/2014/main" id="{D1D33F30-35DD-4B25-A953-B17DBF04B73C}"/>
                    </a:ext>
                  </a:extLst>
                </p:cNvPr>
                <p:cNvSpPr txBox="1"/>
                <p:nvPr/>
              </p:nvSpPr>
              <p:spPr>
                <a:xfrm>
                  <a:off x="975796" y="2906088"/>
                  <a:ext cx="966266" cy="453232"/>
                </a:xfrm>
                <a:prstGeom prst="rect">
                  <a:avLst/>
                </a:prstGeom>
                <a:noFill/>
              </p:spPr>
              <p:txBody>
                <a:bodyPr wrap="none" rtlCol="0">
                  <a:spAutoFit/>
                </a:bodyPr>
                <a:lstStyle/>
                <a:p>
                  <a:r>
                    <a:rPr kumimoji="1" lang="en-US" altLang="ja-JP" b="1" dirty="0">
                      <a:solidFill>
                        <a:srgbClr val="494949"/>
                      </a:solidFill>
                    </a:rPr>
                    <a:t>split1</a:t>
                  </a:r>
                  <a:endParaRPr kumimoji="1" lang="ja-JP" altLang="en-US" b="1" dirty="0">
                    <a:solidFill>
                      <a:srgbClr val="494949"/>
                    </a:solidFill>
                  </a:endParaRPr>
                </a:p>
              </p:txBody>
            </p:sp>
            <p:sp>
              <p:nvSpPr>
                <p:cNvPr id="14" name="正方形/長方形 13">
                  <a:extLst>
                    <a:ext uri="{FF2B5EF4-FFF2-40B4-BE49-F238E27FC236}">
                      <a16:creationId xmlns:a16="http://schemas.microsoft.com/office/drawing/2014/main" id="{0D51A8CA-D158-4B10-8015-7D0C8F3779E3}"/>
                    </a:ext>
                  </a:extLst>
                </p:cNvPr>
                <p:cNvSpPr/>
                <p:nvPr/>
              </p:nvSpPr>
              <p:spPr>
                <a:xfrm>
                  <a:off x="6350705" y="2866861"/>
                  <a:ext cx="1450214" cy="493730"/>
                </a:xfrm>
                <a:prstGeom prst="rect">
                  <a:avLst/>
                </a:prstGeom>
                <a:ln w="57150">
                  <a:solidFill>
                    <a:srgbClr val="BFBFBF"/>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ja-JP" altLang="en-US" sz="1600" b="1" dirty="0">
                      <a:solidFill>
                        <a:srgbClr val="494949"/>
                      </a:solidFill>
                    </a:rPr>
                    <a:t>検証用</a:t>
                  </a:r>
                </a:p>
              </p:txBody>
            </p:sp>
            <p:sp>
              <p:nvSpPr>
                <p:cNvPr id="15" name="正方形/長方形 14">
                  <a:extLst>
                    <a:ext uri="{FF2B5EF4-FFF2-40B4-BE49-F238E27FC236}">
                      <a16:creationId xmlns:a16="http://schemas.microsoft.com/office/drawing/2014/main" id="{47B9F769-E961-4D0E-A143-F56EDF2883AE}"/>
                    </a:ext>
                  </a:extLst>
                </p:cNvPr>
                <p:cNvSpPr/>
                <p:nvPr/>
              </p:nvSpPr>
              <p:spPr>
                <a:xfrm>
                  <a:off x="4900491" y="2866861"/>
                  <a:ext cx="1450214" cy="493730"/>
                </a:xfrm>
                <a:prstGeom prst="rect">
                  <a:avLst/>
                </a:prstGeom>
                <a:solidFill>
                  <a:schemeClr val="accent5">
                    <a:lumMod val="20000"/>
                    <a:lumOff val="80000"/>
                  </a:schemeClr>
                </a:solidFill>
                <a:ln w="57150">
                  <a:solidFill>
                    <a:srgbClr val="BFBFBF"/>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ja-JP" altLang="en-US" sz="1600" b="1" dirty="0">
                      <a:solidFill>
                        <a:srgbClr val="494949"/>
                      </a:solidFill>
                    </a:rPr>
                    <a:t>学習用</a:t>
                  </a:r>
                </a:p>
              </p:txBody>
            </p:sp>
            <p:sp>
              <p:nvSpPr>
                <p:cNvPr id="16" name="正方形/長方形 15">
                  <a:extLst>
                    <a:ext uri="{FF2B5EF4-FFF2-40B4-BE49-F238E27FC236}">
                      <a16:creationId xmlns:a16="http://schemas.microsoft.com/office/drawing/2014/main" id="{0D694955-0529-425D-9AFA-C0EEA6548BF5}"/>
                    </a:ext>
                  </a:extLst>
                </p:cNvPr>
                <p:cNvSpPr/>
                <p:nvPr/>
              </p:nvSpPr>
              <p:spPr>
                <a:xfrm>
                  <a:off x="3450277" y="2866861"/>
                  <a:ext cx="1450214" cy="493730"/>
                </a:xfrm>
                <a:prstGeom prst="rect">
                  <a:avLst/>
                </a:prstGeom>
                <a:solidFill>
                  <a:schemeClr val="accent5">
                    <a:lumMod val="20000"/>
                    <a:lumOff val="80000"/>
                  </a:schemeClr>
                </a:solidFill>
                <a:ln w="57150">
                  <a:solidFill>
                    <a:srgbClr val="BFBFBF"/>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ja-JP" altLang="en-US" sz="1600" b="1" dirty="0">
                      <a:solidFill>
                        <a:srgbClr val="494949"/>
                      </a:solidFill>
                    </a:rPr>
                    <a:t>学習用</a:t>
                  </a:r>
                </a:p>
              </p:txBody>
            </p:sp>
            <p:sp>
              <p:nvSpPr>
                <p:cNvPr id="17" name="正方形/長方形 16">
                  <a:extLst>
                    <a:ext uri="{FF2B5EF4-FFF2-40B4-BE49-F238E27FC236}">
                      <a16:creationId xmlns:a16="http://schemas.microsoft.com/office/drawing/2014/main" id="{41201D36-9373-4892-B4B4-BE5895FB87A7}"/>
                    </a:ext>
                  </a:extLst>
                </p:cNvPr>
                <p:cNvSpPr/>
                <p:nvPr/>
              </p:nvSpPr>
              <p:spPr>
                <a:xfrm>
                  <a:off x="2000063" y="2866861"/>
                  <a:ext cx="1450214" cy="493730"/>
                </a:xfrm>
                <a:prstGeom prst="rect">
                  <a:avLst/>
                </a:prstGeom>
                <a:solidFill>
                  <a:schemeClr val="accent5">
                    <a:lumMod val="20000"/>
                    <a:lumOff val="80000"/>
                  </a:schemeClr>
                </a:solidFill>
                <a:ln w="57150">
                  <a:solidFill>
                    <a:srgbClr val="BFBFBF"/>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ja-JP" altLang="en-US" sz="1600" b="1" dirty="0">
                      <a:solidFill>
                        <a:srgbClr val="494949"/>
                      </a:solidFill>
                    </a:rPr>
                    <a:t>学習用</a:t>
                  </a:r>
                </a:p>
              </p:txBody>
            </p:sp>
          </p:grpSp>
          <p:sp>
            <p:nvSpPr>
              <p:cNvPr id="11" name="左中かっこ 10">
                <a:extLst>
                  <a:ext uri="{FF2B5EF4-FFF2-40B4-BE49-F238E27FC236}">
                    <a16:creationId xmlns:a16="http://schemas.microsoft.com/office/drawing/2014/main" id="{14522DE1-41C2-47A4-A258-F327AE363B69}"/>
                  </a:ext>
                </a:extLst>
              </p:cNvPr>
              <p:cNvSpPr/>
              <p:nvPr/>
            </p:nvSpPr>
            <p:spPr>
              <a:xfrm rot="10800000">
                <a:off x="7012560" y="2725948"/>
                <a:ext cx="191863" cy="2892608"/>
              </a:xfrm>
              <a:prstGeom prst="leftBrace">
                <a:avLst>
                  <a:gd name="adj1" fmla="val 82488"/>
                  <a:gd name="adj2" fmla="val 48106"/>
                </a:avLst>
              </a:prstGeom>
              <a:ln w="28575">
                <a:solidFill>
                  <a:srgbClr val="494949"/>
                </a:solidFill>
                <a:headEnd type="none" w="med" len="med"/>
                <a:tailEnd type="none"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kumimoji="1" lang="ja-JP" altLang="en-US" b="1">
                  <a:solidFill>
                    <a:srgbClr val="494949"/>
                  </a:solidFill>
                </a:endParaRPr>
              </a:p>
            </p:txBody>
          </p:sp>
        </p:grpSp>
        <p:sp>
          <p:nvSpPr>
            <p:cNvPr id="33" name="テキスト ボックス 32">
              <a:extLst>
                <a:ext uri="{FF2B5EF4-FFF2-40B4-BE49-F238E27FC236}">
                  <a16:creationId xmlns:a16="http://schemas.microsoft.com/office/drawing/2014/main" id="{BE2F71FF-3448-47CC-A513-7F7BFFC72D1C}"/>
                </a:ext>
              </a:extLst>
            </p:cNvPr>
            <p:cNvSpPr txBox="1"/>
            <p:nvPr/>
          </p:nvSpPr>
          <p:spPr>
            <a:xfrm>
              <a:off x="7596198" y="4266075"/>
              <a:ext cx="762126" cy="369332"/>
            </a:xfrm>
            <a:prstGeom prst="rect">
              <a:avLst/>
            </a:prstGeom>
            <a:noFill/>
          </p:spPr>
          <p:txBody>
            <a:bodyPr wrap="square" rtlCol="0">
              <a:spAutoFit/>
            </a:bodyPr>
            <a:lstStyle/>
            <a:p>
              <a:pPr algn="ctr" defTabSz="914400" fontAlgn="base">
                <a:spcBef>
                  <a:spcPct val="0"/>
                </a:spcBef>
                <a:spcAft>
                  <a:spcPct val="0"/>
                </a:spcAft>
              </a:pPr>
              <a:r>
                <a:rPr kumimoji="1" lang="en-US" altLang="ja-JP" b="1" dirty="0">
                  <a:solidFill>
                    <a:srgbClr val="00879E"/>
                  </a:solidFill>
                  <a:latin typeface="+mn-ea"/>
                </a:rPr>
                <a:t>95%</a:t>
              </a:r>
              <a:endParaRPr kumimoji="1" lang="ja-JP" altLang="en-US" b="1" dirty="0">
                <a:solidFill>
                  <a:srgbClr val="00879E"/>
                </a:solidFill>
                <a:latin typeface="+mn-ea"/>
              </a:endParaRPr>
            </a:p>
          </p:txBody>
        </p:sp>
        <p:sp>
          <p:nvSpPr>
            <p:cNvPr id="34" name="テキスト ボックス 33">
              <a:extLst>
                <a:ext uri="{FF2B5EF4-FFF2-40B4-BE49-F238E27FC236}">
                  <a16:creationId xmlns:a16="http://schemas.microsoft.com/office/drawing/2014/main" id="{D75103DE-41D5-429C-B4A9-B9D0AB9965C4}"/>
                </a:ext>
              </a:extLst>
            </p:cNvPr>
            <p:cNvSpPr txBox="1"/>
            <p:nvPr/>
          </p:nvSpPr>
          <p:spPr>
            <a:xfrm>
              <a:off x="7596197" y="5976937"/>
              <a:ext cx="762126" cy="369332"/>
            </a:xfrm>
            <a:prstGeom prst="rect">
              <a:avLst/>
            </a:prstGeom>
            <a:noFill/>
          </p:spPr>
          <p:txBody>
            <a:bodyPr wrap="square" rtlCol="0">
              <a:spAutoFit/>
            </a:bodyPr>
            <a:lstStyle/>
            <a:p>
              <a:pPr algn="ctr" defTabSz="914400" fontAlgn="base">
                <a:spcBef>
                  <a:spcPct val="0"/>
                </a:spcBef>
                <a:spcAft>
                  <a:spcPct val="0"/>
                </a:spcAft>
              </a:pPr>
              <a:r>
                <a:rPr kumimoji="1" lang="en-US" altLang="ja-JP" b="1" dirty="0">
                  <a:solidFill>
                    <a:srgbClr val="00879E"/>
                  </a:solidFill>
                  <a:latin typeface="+mn-ea"/>
                </a:rPr>
                <a:t>60%</a:t>
              </a:r>
              <a:endParaRPr kumimoji="1" lang="ja-JP" altLang="en-US" b="1" dirty="0">
                <a:solidFill>
                  <a:srgbClr val="00879E"/>
                </a:solidFill>
                <a:latin typeface="+mn-ea"/>
              </a:endParaRPr>
            </a:p>
          </p:txBody>
        </p:sp>
        <p:sp>
          <p:nvSpPr>
            <p:cNvPr id="35" name="テキスト ボックス 34">
              <a:extLst>
                <a:ext uri="{FF2B5EF4-FFF2-40B4-BE49-F238E27FC236}">
                  <a16:creationId xmlns:a16="http://schemas.microsoft.com/office/drawing/2014/main" id="{65E159B9-FC62-4D66-983D-A41F0040B53B}"/>
                </a:ext>
              </a:extLst>
            </p:cNvPr>
            <p:cNvSpPr txBox="1"/>
            <p:nvPr/>
          </p:nvSpPr>
          <p:spPr>
            <a:xfrm>
              <a:off x="7596198" y="5105561"/>
              <a:ext cx="762126" cy="369332"/>
            </a:xfrm>
            <a:prstGeom prst="rect">
              <a:avLst/>
            </a:prstGeom>
            <a:noFill/>
          </p:spPr>
          <p:txBody>
            <a:bodyPr wrap="square" rtlCol="0">
              <a:spAutoFit/>
            </a:bodyPr>
            <a:lstStyle/>
            <a:p>
              <a:pPr algn="ctr" defTabSz="914400" fontAlgn="base">
                <a:spcBef>
                  <a:spcPct val="0"/>
                </a:spcBef>
                <a:spcAft>
                  <a:spcPct val="0"/>
                </a:spcAft>
              </a:pPr>
              <a:r>
                <a:rPr kumimoji="1" lang="en-US" altLang="ja-JP" b="1" dirty="0">
                  <a:solidFill>
                    <a:srgbClr val="00879E"/>
                  </a:solidFill>
                  <a:latin typeface="+mn-ea"/>
                </a:rPr>
                <a:t>90%</a:t>
              </a:r>
              <a:endParaRPr kumimoji="1" lang="ja-JP" altLang="en-US" b="1" dirty="0">
                <a:solidFill>
                  <a:srgbClr val="00879E"/>
                </a:solidFill>
                <a:latin typeface="+mn-ea"/>
              </a:endParaRPr>
            </a:p>
          </p:txBody>
        </p:sp>
        <p:sp>
          <p:nvSpPr>
            <p:cNvPr id="36" name="テキスト ボックス 35">
              <a:extLst>
                <a:ext uri="{FF2B5EF4-FFF2-40B4-BE49-F238E27FC236}">
                  <a16:creationId xmlns:a16="http://schemas.microsoft.com/office/drawing/2014/main" id="{A8912415-937C-46D0-98C8-84F745B0FBF3}"/>
                </a:ext>
              </a:extLst>
            </p:cNvPr>
            <p:cNvSpPr txBox="1"/>
            <p:nvPr/>
          </p:nvSpPr>
          <p:spPr>
            <a:xfrm>
              <a:off x="7596198" y="3458478"/>
              <a:ext cx="762126" cy="369332"/>
            </a:xfrm>
            <a:prstGeom prst="rect">
              <a:avLst/>
            </a:prstGeom>
            <a:noFill/>
          </p:spPr>
          <p:txBody>
            <a:bodyPr wrap="square" rtlCol="0">
              <a:spAutoFit/>
            </a:bodyPr>
            <a:lstStyle/>
            <a:p>
              <a:pPr algn="ctr" defTabSz="914400" fontAlgn="base">
                <a:spcBef>
                  <a:spcPct val="0"/>
                </a:spcBef>
                <a:spcAft>
                  <a:spcPct val="0"/>
                </a:spcAft>
              </a:pPr>
              <a:r>
                <a:rPr kumimoji="1" lang="en-US" altLang="ja-JP" b="1" dirty="0">
                  <a:solidFill>
                    <a:srgbClr val="00879E"/>
                  </a:solidFill>
                  <a:latin typeface="+mn-ea"/>
                </a:rPr>
                <a:t>85%</a:t>
              </a:r>
              <a:endParaRPr kumimoji="1" lang="ja-JP" altLang="en-US" b="1" dirty="0">
                <a:solidFill>
                  <a:srgbClr val="00879E"/>
                </a:solidFill>
                <a:latin typeface="+mn-ea"/>
              </a:endParaRPr>
            </a:p>
          </p:txBody>
        </p:sp>
        <p:sp>
          <p:nvSpPr>
            <p:cNvPr id="37" name="テキスト ボックス 36">
              <a:extLst>
                <a:ext uri="{FF2B5EF4-FFF2-40B4-BE49-F238E27FC236}">
                  <a16:creationId xmlns:a16="http://schemas.microsoft.com/office/drawing/2014/main" id="{25FCE84C-2FBC-4BEC-999D-B2E2D73E50D2}"/>
                </a:ext>
              </a:extLst>
            </p:cNvPr>
            <p:cNvSpPr txBox="1"/>
            <p:nvPr/>
          </p:nvSpPr>
          <p:spPr>
            <a:xfrm>
              <a:off x="7379150" y="2825035"/>
              <a:ext cx="1181757" cy="369332"/>
            </a:xfrm>
            <a:prstGeom prst="rect">
              <a:avLst/>
            </a:prstGeom>
            <a:noFill/>
          </p:spPr>
          <p:txBody>
            <a:bodyPr wrap="square" rtlCol="0">
              <a:spAutoFit/>
            </a:bodyPr>
            <a:lstStyle/>
            <a:p>
              <a:pPr algn="ctr" defTabSz="914400" fontAlgn="base">
                <a:spcBef>
                  <a:spcPct val="0"/>
                </a:spcBef>
                <a:spcAft>
                  <a:spcPct val="0"/>
                </a:spcAft>
              </a:pPr>
              <a:r>
                <a:rPr kumimoji="1" lang="ja-JP" altLang="en-US" b="1" dirty="0">
                  <a:solidFill>
                    <a:srgbClr val="00879E"/>
                  </a:solidFill>
                  <a:latin typeface="+mn-ea"/>
                </a:rPr>
                <a:t>検証精度</a:t>
              </a:r>
            </a:p>
          </p:txBody>
        </p:sp>
        <p:sp>
          <p:nvSpPr>
            <p:cNvPr id="38" name="テキスト ボックス 37">
              <a:extLst>
                <a:ext uri="{FF2B5EF4-FFF2-40B4-BE49-F238E27FC236}">
                  <a16:creationId xmlns:a16="http://schemas.microsoft.com/office/drawing/2014/main" id="{C7637A62-306E-4220-B2A4-ED303BA66FA1}"/>
                </a:ext>
              </a:extLst>
            </p:cNvPr>
            <p:cNvSpPr txBox="1"/>
            <p:nvPr/>
          </p:nvSpPr>
          <p:spPr>
            <a:xfrm>
              <a:off x="8707697" y="4592567"/>
              <a:ext cx="2016414" cy="769441"/>
            </a:xfrm>
            <a:prstGeom prst="rect">
              <a:avLst/>
            </a:prstGeom>
            <a:noFill/>
          </p:spPr>
          <p:txBody>
            <a:bodyPr wrap="square" rtlCol="0">
              <a:spAutoFit/>
            </a:bodyPr>
            <a:lstStyle/>
            <a:p>
              <a:pPr algn="ctr" defTabSz="914400" fontAlgn="base">
                <a:spcBef>
                  <a:spcPct val="0"/>
                </a:spcBef>
                <a:spcAft>
                  <a:spcPct val="0"/>
                </a:spcAft>
              </a:pPr>
              <a:r>
                <a:rPr kumimoji="1" lang="en-US" altLang="ja-JP" sz="4400" b="1" dirty="0">
                  <a:solidFill>
                    <a:srgbClr val="EA0D62"/>
                  </a:solidFill>
                  <a:latin typeface="+mn-ea"/>
                </a:rPr>
                <a:t>82.5</a:t>
              </a:r>
              <a:r>
                <a:rPr kumimoji="1" lang="en-US" altLang="ja-JP" b="1" dirty="0">
                  <a:solidFill>
                    <a:srgbClr val="EA0D62"/>
                  </a:solidFill>
                  <a:latin typeface="+mn-ea"/>
                </a:rPr>
                <a:t>%</a:t>
              </a:r>
              <a:endParaRPr kumimoji="1" lang="ja-JP" altLang="en-US" sz="4400" b="1" dirty="0">
                <a:solidFill>
                  <a:srgbClr val="EA0D62"/>
                </a:solidFill>
                <a:latin typeface="+mn-ea"/>
              </a:endParaRPr>
            </a:p>
          </p:txBody>
        </p:sp>
      </p:grpSp>
      <p:sp>
        <p:nvSpPr>
          <p:cNvPr id="40" name="テキスト ボックス 39">
            <a:extLst>
              <a:ext uri="{FF2B5EF4-FFF2-40B4-BE49-F238E27FC236}">
                <a16:creationId xmlns:a16="http://schemas.microsoft.com/office/drawing/2014/main" id="{CFB2C348-0F57-4011-A9CD-6CC2983D76F1}"/>
              </a:ext>
            </a:extLst>
          </p:cNvPr>
          <p:cNvSpPr txBox="1"/>
          <p:nvPr/>
        </p:nvSpPr>
        <p:spPr>
          <a:xfrm>
            <a:off x="902875" y="991681"/>
            <a:ext cx="10386245" cy="1311140"/>
          </a:xfrm>
          <a:prstGeom prst="rect">
            <a:avLst/>
          </a:prstGeom>
        </p:spPr>
        <p:txBody>
          <a:bodyPr vert="horz" wrap="none" lIns="91440" tIns="45720" rIns="91440" bIns="45720" rtlCol="0">
            <a:noAutofit/>
          </a:bodyPr>
          <a:lstStyle>
            <a:defPPr>
              <a:defRPr lang="en-US"/>
            </a:defPPr>
            <a:lvl1pPr marL="357188" marR="0" indent="-357188" defTabSz="914400" fontAlgn="base">
              <a:lnSpc>
                <a:spcPct val="100000"/>
              </a:lnSpc>
              <a:spcBef>
                <a:spcPts val="0"/>
              </a:spcBef>
              <a:spcAft>
                <a:spcPts val="600"/>
              </a:spcAft>
              <a:buClr>
                <a:schemeClr val="tx1">
                  <a:lumMod val="75000"/>
                  <a:lumOff val="25000"/>
                </a:schemeClr>
              </a:buClr>
              <a:buSzTx/>
              <a:buFont typeface="Wingdings" panose="05000000000000000000" pitchFamily="2" charset="2"/>
              <a:buChar char="n"/>
              <a:tabLst/>
              <a:defRPr kumimoji="1" sz="2000" b="1" baseline="0">
                <a:solidFill>
                  <a:schemeClr val="tx1">
                    <a:lumMod val="75000"/>
                    <a:lumOff val="25000"/>
                  </a:schemeClr>
                </a:solidFill>
                <a:latin typeface="メイリオ" panose="020B0604030504040204" pitchFamily="50" charset="-128"/>
                <a:ea typeface="メイリオ" panose="020B0604030504040204" pitchFamily="50" charset="-128"/>
              </a:defRPr>
            </a:lvl1pPr>
            <a:lvl2pPr marL="742950" marR="0" indent="-285750" defTabSz="914400" fontAlgn="base">
              <a:lnSpc>
                <a:spcPct val="100000"/>
              </a:lnSpc>
              <a:spcBef>
                <a:spcPct val="20000"/>
              </a:spcBef>
              <a:spcAft>
                <a:spcPct val="0"/>
              </a:spcAft>
              <a:buClr>
                <a:schemeClr val="tx1"/>
              </a:buClr>
              <a:buSzTx/>
              <a:buFont typeface="Wingdings" panose="05000000000000000000" pitchFamily="2" charset="2"/>
              <a:buChar char="l"/>
              <a:tabLst/>
              <a:defRPr kumimoji="1" sz="2800" baseline="0">
                <a:solidFill>
                  <a:schemeClr val="tx1">
                    <a:lumMod val="75000"/>
                    <a:lumOff val="25000"/>
                  </a:schemeClr>
                </a:solidFill>
                <a:latin typeface="メイリオ" panose="020B0604030504040204" pitchFamily="50" charset="-128"/>
                <a:ea typeface="メイリオ" panose="020B0604030504040204" pitchFamily="50" charset="-128"/>
              </a:defRPr>
            </a:lvl2pPr>
            <a:lvl3pPr marL="1143000" marR="0" indent="-22860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3pPr>
            <a:lvl4pPr marL="1714500" marR="0" indent="-34290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4pPr>
            <a:lvl5pPr marL="2114550" marR="0" indent="-28575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5pPr>
            <a:lvl6pPr marL="2514600" indent="-228600" defTabSz="914400">
              <a:lnSpc>
                <a:spcPct val="90000"/>
              </a:lnSpc>
              <a:spcBef>
                <a:spcPts val="500"/>
              </a:spcBef>
              <a:buFont typeface="Arial" panose="020B0604020202020204" pitchFamily="34" charset="0"/>
              <a:buChar char="•"/>
              <a:defRPr kumimoji="1"/>
            </a:lvl6pPr>
            <a:lvl7pPr marL="2971800" indent="-228600" defTabSz="914400">
              <a:lnSpc>
                <a:spcPct val="90000"/>
              </a:lnSpc>
              <a:spcBef>
                <a:spcPts val="500"/>
              </a:spcBef>
              <a:buFont typeface="Arial" panose="020B0604020202020204" pitchFamily="34" charset="0"/>
              <a:buChar char="•"/>
              <a:defRPr kumimoji="1"/>
            </a:lvl7pPr>
            <a:lvl8pPr marL="3429000" indent="-228600" defTabSz="914400">
              <a:lnSpc>
                <a:spcPct val="90000"/>
              </a:lnSpc>
              <a:spcBef>
                <a:spcPts val="500"/>
              </a:spcBef>
              <a:buFont typeface="Arial" panose="020B0604020202020204" pitchFamily="34" charset="0"/>
              <a:buChar char="•"/>
              <a:defRPr kumimoji="1"/>
            </a:lvl8pPr>
            <a:lvl9pPr marL="3886200" indent="-228600" defTabSz="914400">
              <a:lnSpc>
                <a:spcPct val="90000"/>
              </a:lnSpc>
              <a:spcBef>
                <a:spcPts val="500"/>
              </a:spcBef>
              <a:buFont typeface="Arial" panose="020B0604020202020204" pitchFamily="34" charset="0"/>
              <a:buChar char="•"/>
              <a:defRPr kumimoji="1"/>
            </a:lvl9pPr>
          </a:lstStyle>
          <a:p>
            <a:pPr>
              <a:buClr>
                <a:srgbClr val="F36C37"/>
              </a:buClr>
              <a:buFont typeface="Wingdings" panose="05000000000000000000" pitchFamily="2" charset="2"/>
              <a:buChar char="l"/>
            </a:pPr>
            <a:r>
              <a:rPr kumimoji="1" lang="ja-JP" altLang="en-US" sz="1800" dirty="0"/>
              <a:t>交差検証</a:t>
            </a:r>
            <a:r>
              <a:rPr kumimoji="1" lang="en-US" altLang="ja-JP" sz="1800" dirty="0"/>
              <a:t>(CV</a:t>
            </a:r>
            <a:r>
              <a:rPr kumimoji="1" lang="ja-JP" altLang="en-US" sz="1800" dirty="0"/>
              <a:t>：</a:t>
            </a:r>
            <a:r>
              <a:rPr kumimoji="1" lang="en-US" altLang="ja-JP" sz="1800" dirty="0"/>
              <a:t>cross validation)</a:t>
            </a:r>
            <a:endParaRPr lang="ja-JP" altLang="en-US" sz="1600" dirty="0"/>
          </a:p>
          <a:p>
            <a:pPr lvl="1">
              <a:buClr>
                <a:srgbClr val="F36C37"/>
              </a:buClr>
            </a:pPr>
            <a:r>
              <a:rPr lang="ja-JP" altLang="en-US" sz="1400" b="1" dirty="0"/>
              <a:t>データを分割して、組み合わせを変えながら何度も繰り返し学習と検証を繰り返す手法</a:t>
            </a:r>
            <a:endParaRPr lang="en-US" altLang="ja-JP" sz="1400" b="1" dirty="0"/>
          </a:p>
          <a:p>
            <a:pPr lvl="1">
              <a:buClr>
                <a:srgbClr val="F36C37"/>
              </a:buClr>
            </a:pPr>
            <a:r>
              <a:rPr lang="ja-JP" altLang="en-US" sz="1400" b="1" dirty="0"/>
              <a:t>交差検証の中でも特によく用いれられるのが</a:t>
            </a:r>
            <a:r>
              <a:rPr lang="en-US" altLang="ja-JP" sz="1400" b="1" dirty="0"/>
              <a:t>k</a:t>
            </a:r>
            <a:r>
              <a:rPr lang="ja-JP" altLang="en-US" sz="1400" b="1" dirty="0"/>
              <a:t>分割交差検証（</a:t>
            </a:r>
            <a:r>
              <a:rPr lang="en-US" altLang="ja-JP" sz="1400" b="1" dirty="0"/>
              <a:t>k-fold cross-validation</a:t>
            </a:r>
            <a:r>
              <a:rPr lang="ja-JP" altLang="en-US" sz="1400" b="1" dirty="0"/>
              <a:t>）</a:t>
            </a:r>
            <a:endParaRPr lang="en-US" altLang="ja-JP" sz="1400" b="1" dirty="0"/>
          </a:p>
          <a:p>
            <a:pPr lvl="1">
              <a:buClr>
                <a:srgbClr val="F36C37"/>
              </a:buClr>
            </a:pPr>
            <a:r>
              <a:rPr lang="ja-JP" altLang="en-US" sz="1400" b="1" dirty="0"/>
              <a:t>データを</a:t>
            </a:r>
            <a:r>
              <a:rPr lang="en-US" altLang="ja-JP" sz="1400" b="1" dirty="0"/>
              <a:t>k</a:t>
            </a:r>
            <a:r>
              <a:rPr lang="ja-JP" altLang="en-US" sz="1400" b="1" dirty="0"/>
              <a:t>個に分割し、そのうちの一つを検証用、残りを学習用として、繰り返し</a:t>
            </a:r>
            <a:r>
              <a:rPr lang="en-US" altLang="ja-JP" sz="1400" b="1" dirty="0"/>
              <a:t>k</a:t>
            </a:r>
            <a:r>
              <a:rPr lang="ja-JP" altLang="en-US" sz="1400" b="1" dirty="0"/>
              <a:t>回の学習を行いその平均精度を</a:t>
            </a:r>
            <a:br>
              <a:rPr lang="en-US" altLang="ja-JP" sz="1400" b="1" dirty="0"/>
            </a:br>
            <a:r>
              <a:rPr lang="ja-JP" altLang="en-US" sz="1400" b="1" dirty="0"/>
              <a:t>計算する。</a:t>
            </a:r>
            <a:endParaRPr lang="en-US" altLang="ja-JP" sz="1400" b="1" dirty="0"/>
          </a:p>
        </p:txBody>
      </p:sp>
      <p:sp>
        <p:nvSpPr>
          <p:cNvPr id="41" name="テキスト ボックス 40">
            <a:extLst>
              <a:ext uri="{FF2B5EF4-FFF2-40B4-BE49-F238E27FC236}">
                <a16:creationId xmlns:a16="http://schemas.microsoft.com/office/drawing/2014/main" id="{53BA97DA-CA02-44A5-AD93-4582BB711B9F}"/>
              </a:ext>
            </a:extLst>
          </p:cNvPr>
          <p:cNvSpPr txBox="1"/>
          <p:nvPr/>
        </p:nvSpPr>
        <p:spPr>
          <a:xfrm>
            <a:off x="8790063" y="4370514"/>
            <a:ext cx="1181757" cy="369332"/>
          </a:xfrm>
          <a:prstGeom prst="rect">
            <a:avLst/>
          </a:prstGeom>
          <a:noFill/>
        </p:spPr>
        <p:txBody>
          <a:bodyPr wrap="square" rtlCol="0">
            <a:spAutoFit/>
          </a:bodyPr>
          <a:lstStyle/>
          <a:p>
            <a:pPr algn="ctr" defTabSz="914400" fontAlgn="base">
              <a:spcBef>
                <a:spcPct val="0"/>
              </a:spcBef>
              <a:spcAft>
                <a:spcPct val="0"/>
              </a:spcAft>
            </a:pPr>
            <a:r>
              <a:rPr kumimoji="1" lang="ja-JP" altLang="en-US" b="1" dirty="0">
                <a:solidFill>
                  <a:srgbClr val="EA0D62"/>
                </a:solidFill>
                <a:latin typeface="+mn-ea"/>
              </a:rPr>
              <a:t>平均精度</a:t>
            </a:r>
          </a:p>
        </p:txBody>
      </p:sp>
    </p:spTree>
    <p:extLst>
      <p:ext uri="{BB962C8B-B14F-4D97-AF65-F5344CB8AC3E}">
        <p14:creationId xmlns:p14="http://schemas.microsoft.com/office/powerpoint/2010/main" val="1799643076"/>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四角形: 角を丸くする 16">
            <a:extLst>
              <a:ext uri="{FF2B5EF4-FFF2-40B4-BE49-F238E27FC236}">
                <a16:creationId xmlns:a16="http://schemas.microsoft.com/office/drawing/2014/main" id="{57566B2E-1829-41E0-B612-09B5394ABBCE}"/>
              </a:ext>
            </a:extLst>
          </p:cNvPr>
          <p:cNvSpPr/>
          <p:nvPr/>
        </p:nvSpPr>
        <p:spPr bwMode="auto">
          <a:xfrm>
            <a:off x="856302" y="1390530"/>
            <a:ext cx="10493870" cy="577189"/>
          </a:xfrm>
          <a:prstGeom prst="roundRect">
            <a:avLst>
              <a:gd name="adj" fmla="val 13183"/>
            </a:avLst>
          </a:prstGeom>
          <a:solidFill>
            <a:srgbClr val="00879E"/>
          </a:solidFill>
          <a:ln w="19050" algn="ctr">
            <a:solidFill>
              <a:srgbClr val="00879E"/>
            </a:solidFill>
            <a:prstDash val="solid"/>
            <a:round/>
            <a:headEnd/>
            <a:tailEnd/>
          </a:ln>
          <a:effectLst/>
        </p:spPr>
        <p:txBody>
          <a:bodyPr wrap="none" rtlCol="0" anchor="ctr"/>
          <a:lstStyle/>
          <a:p>
            <a:pPr algn="ctr" fontAlgn="base">
              <a:spcBef>
                <a:spcPct val="0"/>
              </a:spcBef>
              <a:spcAft>
                <a:spcPct val="0"/>
              </a:spcAft>
            </a:pPr>
            <a:endParaRPr kumimoji="1" lang="ja-JP" altLang="en-US" dirty="0">
              <a:solidFill>
                <a:schemeClr val="bg1"/>
              </a:solidFill>
              <a:latin typeface="Arial" pitchFamily="34" charset="0"/>
              <a:ea typeface="ＭＳ Ｐゴシック" pitchFamily="50" charset="-128"/>
            </a:endParaRPr>
          </a:p>
        </p:txBody>
      </p:sp>
      <p:sp>
        <p:nvSpPr>
          <p:cNvPr id="19" name="正方形/長方形 18">
            <a:extLst>
              <a:ext uri="{FF2B5EF4-FFF2-40B4-BE49-F238E27FC236}">
                <a16:creationId xmlns:a16="http://schemas.microsoft.com/office/drawing/2014/main" id="{5AA98520-8305-4BF0-8BC1-D15BB56813A8}"/>
              </a:ext>
            </a:extLst>
          </p:cNvPr>
          <p:cNvSpPr/>
          <p:nvPr/>
        </p:nvSpPr>
        <p:spPr>
          <a:xfrm>
            <a:off x="1060028" y="1521962"/>
            <a:ext cx="7525251" cy="440120"/>
          </a:xfrm>
          <a:prstGeom prst="rect">
            <a:avLst/>
          </a:prstGeom>
          <a:noFill/>
          <a:ln w="19050" algn="ctr">
            <a:noFill/>
            <a:prstDash val="dash"/>
            <a:round/>
            <a:headEnd/>
            <a:tailEnd/>
          </a:ln>
          <a:effectLst/>
        </p:spPr>
        <p:txBody>
          <a:bodyPr wrap="none" rtlCol="0" anchor="ctr"/>
          <a:lstStyle/>
          <a:p>
            <a:pPr fontAlgn="base">
              <a:spcBef>
                <a:spcPct val="0"/>
              </a:spcBef>
              <a:spcAft>
                <a:spcPct val="0"/>
              </a:spcAft>
            </a:pPr>
            <a:r>
              <a:rPr kumimoji="1" lang="ja-JP" altLang="en-US" sz="2200" b="1" spc="300" dirty="0">
                <a:solidFill>
                  <a:schemeClr val="bg1"/>
                </a:solidFill>
                <a:latin typeface="+mj-ea"/>
                <a:ea typeface="+mj-ea"/>
              </a:rPr>
              <a:t>利点</a:t>
            </a:r>
          </a:p>
        </p:txBody>
      </p:sp>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kumimoji="1" lang="en-US" altLang="ja-JP" dirty="0"/>
              <a:t>5-4-4.</a:t>
            </a:r>
            <a:r>
              <a:rPr kumimoji="1" lang="ja-JP" altLang="en-US" dirty="0"/>
              <a:t>交差検証</a:t>
            </a:r>
            <a:r>
              <a:rPr kumimoji="1" lang="en-US" altLang="ja-JP" dirty="0"/>
              <a:t>(CV</a:t>
            </a:r>
            <a:r>
              <a:rPr kumimoji="1" lang="ja-JP" altLang="en-US" dirty="0"/>
              <a:t>：</a:t>
            </a:r>
            <a:r>
              <a:rPr kumimoji="1" lang="en-US" altLang="ja-JP" dirty="0"/>
              <a:t>cross validation) </a:t>
            </a:r>
            <a:r>
              <a:rPr kumimoji="1" lang="ja-JP" altLang="en-US" dirty="0"/>
              <a:t>④</a:t>
            </a:r>
          </a:p>
        </p:txBody>
      </p:sp>
      <p:sp>
        <p:nvSpPr>
          <p:cNvPr id="4" name="スライド番号プレースホルダー 3">
            <a:extLst>
              <a:ext uri="{FF2B5EF4-FFF2-40B4-BE49-F238E27FC236}">
                <a16:creationId xmlns:a16="http://schemas.microsoft.com/office/drawing/2014/main" id="{CE714A00-A721-4EF8-9336-0E58C0E72D6B}"/>
              </a:ext>
            </a:extLst>
          </p:cNvPr>
          <p:cNvSpPr>
            <a:spLocks noGrp="1"/>
          </p:cNvSpPr>
          <p:nvPr>
            <p:ph type="sldNum" sz="quarter" idx="10"/>
          </p:nvPr>
        </p:nvSpPr>
        <p:spPr/>
        <p:txBody>
          <a:bodyPr/>
          <a:lstStyle/>
          <a:p>
            <a:fld id="{5D750650-B10A-47BF-93C2-E1678438B37A}" type="slidenum">
              <a:rPr kumimoji="1" lang="ja-JP" altLang="en-US" smtClean="0"/>
              <a:pPr/>
              <a:t>283</a:t>
            </a:fld>
            <a:endParaRPr kumimoji="1" lang="ja-JP" altLang="en-US"/>
          </a:p>
        </p:txBody>
      </p:sp>
      <p:sp>
        <p:nvSpPr>
          <p:cNvPr id="9" name="コンテンツ プレースホルダー 2">
            <a:extLst>
              <a:ext uri="{FF2B5EF4-FFF2-40B4-BE49-F238E27FC236}">
                <a16:creationId xmlns:a16="http://schemas.microsoft.com/office/drawing/2014/main" id="{70AA5C98-0163-4113-9F18-BF16B2AB80DE}"/>
              </a:ext>
            </a:extLst>
          </p:cNvPr>
          <p:cNvSpPr txBox="1">
            <a:spLocks/>
          </p:cNvSpPr>
          <p:nvPr/>
        </p:nvSpPr>
        <p:spPr bwMode="auto">
          <a:xfrm>
            <a:off x="920082" y="2183690"/>
            <a:ext cx="10493870" cy="819789"/>
          </a:xfrm>
          <a:prstGeom prst="rect">
            <a:avLst/>
          </a:prstGeom>
        </p:spPr>
        <p:txBody>
          <a:bodyPr vert="horz" wrap="none" lIns="91440" tIns="45720" rIns="91440" bIns="45720" rtlCol="0">
            <a:noAutofit/>
          </a:bodyPr>
          <a:lstStyle>
            <a:lvl1pPr marL="357188" marR="0" indent="-357188"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n"/>
              <a:tabLst/>
              <a:defRPr kumimoji="1" lang="en-US" altLang="ja-JP"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1pPr>
            <a:lvl2pPr marL="742950" marR="0" indent="-28575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l"/>
              <a:tabLst/>
              <a:defRPr kumimoji="1" lang="ja-JP" altLang="en-US"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2pPr>
            <a:lvl3pPr marL="1143000" marR="0" indent="-2286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3pPr>
            <a:lvl4pPr marL="1714500" marR="0" indent="-3429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4pPr>
            <a:lvl5pPr marL="2114550" marR="0" indent="-28575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lnSpc>
                <a:spcPct val="130000"/>
              </a:lnSpc>
              <a:spcBef>
                <a:spcPts val="0"/>
              </a:spcBef>
              <a:spcAft>
                <a:spcPts val="0"/>
              </a:spcAft>
              <a:buClr>
                <a:schemeClr val="tx1">
                  <a:lumMod val="75000"/>
                  <a:lumOff val="25000"/>
                </a:schemeClr>
              </a:buClr>
            </a:pPr>
            <a:r>
              <a:rPr lang="ja-JP" altLang="en-US" sz="2000" b="1" dirty="0">
                <a:solidFill>
                  <a:srgbClr val="494949"/>
                </a:solidFill>
              </a:rPr>
              <a:t>検証データに合わせてチューニングしてしまうことを防ぐ</a:t>
            </a:r>
            <a:endParaRPr lang="en-US" altLang="ja-JP" sz="2000" b="1" dirty="0">
              <a:solidFill>
                <a:srgbClr val="494949"/>
              </a:solidFill>
            </a:endParaRPr>
          </a:p>
          <a:p>
            <a:pPr>
              <a:lnSpc>
                <a:spcPct val="130000"/>
              </a:lnSpc>
              <a:spcBef>
                <a:spcPts val="0"/>
              </a:spcBef>
              <a:spcAft>
                <a:spcPts val="0"/>
              </a:spcAft>
              <a:buClr>
                <a:schemeClr val="tx1">
                  <a:lumMod val="75000"/>
                  <a:lumOff val="25000"/>
                </a:schemeClr>
              </a:buClr>
            </a:pPr>
            <a:r>
              <a:rPr lang="ja-JP" altLang="en-US" sz="2000" b="1" dirty="0">
                <a:solidFill>
                  <a:srgbClr val="494949"/>
                </a:solidFill>
              </a:rPr>
              <a:t>偏った検証データで評価してしまうことを防ぐ</a:t>
            </a:r>
            <a:endParaRPr kumimoji="1" lang="en-US" altLang="ja-JP" sz="2000" b="1" dirty="0">
              <a:solidFill>
                <a:srgbClr val="494949"/>
              </a:solidFill>
            </a:endParaRPr>
          </a:p>
          <a:p>
            <a:pPr>
              <a:lnSpc>
                <a:spcPct val="130000"/>
              </a:lnSpc>
              <a:spcBef>
                <a:spcPts val="0"/>
              </a:spcBef>
              <a:spcAft>
                <a:spcPts val="0"/>
              </a:spcAft>
              <a:buClr>
                <a:schemeClr val="tx1">
                  <a:lumMod val="75000"/>
                  <a:lumOff val="25000"/>
                </a:schemeClr>
              </a:buClr>
            </a:pPr>
            <a:r>
              <a:rPr kumimoji="1" lang="ja-JP" altLang="en-US" sz="2000" b="1" dirty="0">
                <a:solidFill>
                  <a:srgbClr val="494949"/>
                </a:solidFill>
              </a:rPr>
              <a:t>データを効率的に利用することができる</a:t>
            </a:r>
            <a:endParaRPr kumimoji="1" lang="en-US" altLang="ja-JP" sz="2000" b="1" dirty="0">
              <a:solidFill>
                <a:srgbClr val="494949"/>
              </a:solidFill>
            </a:endParaRPr>
          </a:p>
          <a:p>
            <a:pPr>
              <a:lnSpc>
                <a:spcPct val="130000"/>
              </a:lnSpc>
              <a:spcBef>
                <a:spcPts val="0"/>
              </a:spcBef>
              <a:spcAft>
                <a:spcPts val="0"/>
              </a:spcAft>
              <a:buClr>
                <a:schemeClr val="tx1">
                  <a:lumMod val="75000"/>
                  <a:lumOff val="25000"/>
                </a:schemeClr>
              </a:buClr>
            </a:pPr>
            <a:r>
              <a:rPr lang="ja-JP" altLang="en-US" sz="2000" b="1" dirty="0">
                <a:solidFill>
                  <a:srgbClr val="494949"/>
                </a:solidFill>
              </a:rPr>
              <a:t>各試行の精度を見比べることで、データにより現れる評価の幅を知ることができる</a:t>
            </a:r>
            <a:br>
              <a:rPr lang="en-US" altLang="ja-JP" sz="2000" b="1" dirty="0">
                <a:solidFill>
                  <a:srgbClr val="494949"/>
                </a:solidFill>
              </a:rPr>
            </a:br>
            <a:r>
              <a:rPr lang="ja-JP" altLang="en-US" sz="2000" b="1" dirty="0">
                <a:solidFill>
                  <a:srgbClr val="494949"/>
                </a:solidFill>
              </a:rPr>
              <a:t>（精度</a:t>
            </a:r>
            <a:r>
              <a:rPr lang="en-US" altLang="ja-JP" sz="2000" b="1" dirty="0">
                <a:solidFill>
                  <a:srgbClr val="494949"/>
                </a:solidFill>
              </a:rPr>
              <a:t>95%</a:t>
            </a:r>
            <a:r>
              <a:rPr lang="ja-JP" altLang="en-US" sz="2000" b="1" dirty="0">
                <a:solidFill>
                  <a:srgbClr val="494949"/>
                </a:solidFill>
              </a:rPr>
              <a:t>の試行と</a:t>
            </a:r>
            <a:r>
              <a:rPr lang="en-US" altLang="ja-JP" sz="2000" b="1" dirty="0">
                <a:solidFill>
                  <a:srgbClr val="494949"/>
                </a:solidFill>
              </a:rPr>
              <a:t>60%</a:t>
            </a:r>
            <a:r>
              <a:rPr lang="ja-JP" altLang="en-US" sz="2000" b="1" dirty="0">
                <a:solidFill>
                  <a:srgbClr val="494949"/>
                </a:solidFill>
              </a:rPr>
              <a:t>の試行があれば、最良と最悪の場合を推測できる）</a:t>
            </a:r>
            <a:endParaRPr lang="en-US" altLang="ja-JP" sz="2000" b="1" dirty="0">
              <a:solidFill>
                <a:srgbClr val="494949"/>
              </a:solidFill>
            </a:endParaRPr>
          </a:p>
        </p:txBody>
      </p:sp>
      <p:sp>
        <p:nvSpPr>
          <p:cNvPr id="14" name="コンテンツ プレースホルダー 2">
            <a:extLst>
              <a:ext uri="{FF2B5EF4-FFF2-40B4-BE49-F238E27FC236}">
                <a16:creationId xmlns:a16="http://schemas.microsoft.com/office/drawing/2014/main" id="{C952CEC8-8CAA-4E29-A5EB-4FEAB8391488}"/>
              </a:ext>
            </a:extLst>
          </p:cNvPr>
          <p:cNvSpPr txBox="1">
            <a:spLocks/>
          </p:cNvSpPr>
          <p:nvPr/>
        </p:nvSpPr>
        <p:spPr bwMode="auto">
          <a:xfrm>
            <a:off x="920082" y="5116857"/>
            <a:ext cx="10493870" cy="819789"/>
          </a:xfrm>
          <a:prstGeom prst="rect">
            <a:avLst/>
          </a:prstGeom>
        </p:spPr>
        <p:txBody>
          <a:bodyPr vert="horz" wrap="none" lIns="91440" tIns="45720" rIns="91440" bIns="45720" rtlCol="0">
            <a:noAutofit/>
          </a:bodyPr>
          <a:lstStyle>
            <a:lvl1pPr marL="357188" marR="0" indent="-357188"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n"/>
              <a:tabLst/>
              <a:defRPr kumimoji="1" lang="en-US" altLang="ja-JP"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1pPr>
            <a:lvl2pPr marL="742950" marR="0" indent="-28575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l"/>
              <a:tabLst/>
              <a:defRPr kumimoji="1" lang="ja-JP" altLang="en-US"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2pPr>
            <a:lvl3pPr marL="1143000" marR="0" indent="-2286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3pPr>
            <a:lvl4pPr marL="1714500" marR="0" indent="-3429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4pPr>
            <a:lvl5pPr marL="2114550" marR="0" indent="-28575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lnSpc>
                <a:spcPct val="130000"/>
              </a:lnSpc>
              <a:spcBef>
                <a:spcPts val="0"/>
              </a:spcBef>
              <a:spcAft>
                <a:spcPts val="0"/>
              </a:spcAft>
              <a:buClr>
                <a:schemeClr val="tx1">
                  <a:lumMod val="75000"/>
                  <a:lumOff val="25000"/>
                </a:schemeClr>
              </a:buClr>
            </a:pPr>
            <a:r>
              <a:rPr lang="ja-JP" altLang="en-US" sz="2000" b="1" dirty="0"/>
              <a:t>学習に時間がかかる。分割数によるが単純には分割数倍の時間がかかる</a:t>
            </a:r>
          </a:p>
          <a:p>
            <a:pPr>
              <a:lnSpc>
                <a:spcPct val="130000"/>
              </a:lnSpc>
              <a:spcBef>
                <a:spcPts val="0"/>
              </a:spcBef>
              <a:spcAft>
                <a:spcPts val="0"/>
              </a:spcAft>
              <a:buClr>
                <a:schemeClr val="tx1">
                  <a:lumMod val="75000"/>
                  <a:lumOff val="25000"/>
                </a:schemeClr>
              </a:buClr>
            </a:pPr>
            <a:r>
              <a:rPr lang="ja-JP" altLang="en-US" sz="2000" b="1" dirty="0"/>
              <a:t>ディープラーニングなど、とても学習に時間がかかる場合に採用できないこともある</a:t>
            </a:r>
            <a:endParaRPr lang="en-US" altLang="ja-JP" sz="2000" b="1" dirty="0"/>
          </a:p>
        </p:txBody>
      </p:sp>
      <p:sp>
        <p:nvSpPr>
          <p:cNvPr id="20" name="四角形: 角を丸くする 19">
            <a:extLst>
              <a:ext uri="{FF2B5EF4-FFF2-40B4-BE49-F238E27FC236}">
                <a16:creationId xmlns:a16="http://schemas.microsoft.com/office/drawing/2014/main" id="{AEA6BD48-1FC2-44ED-8B5F-BB34F97EE17C}"/>
              </a:ext>
            </a:extLst>
          </p:cNvPr>
          <p:cNvSpPr/>
          <p:nvPr/>
        </p:nvSpPr>
        <p:spPr bwMode="auto">
          <a:xfrm>
            <a:off x="849063" y="4507973"/>
            <a:ext cx="10493870" cy="577189"/>
          </a:xfrm>
          <a:prstGeom prst="roundRect">
            <a:avLst>
              <a:gd name="adj" fmla="val 13183"/>
            </a:avLst>
          </a:prstGeom>
          <a:solidFill>
            <a:srgbClr val="00879E"/>
          </a:solidFill>
          <a:ln w="19050" algn="ctr">
            <a:solidFill>
              <a:srgbClr val="00879E"/>
            </a:solidFill>
            <a:prstDash val="solid"/>
            <a:round/>
            <a:headEnd/>
            <a:tailEnd/>
          </a:ln>
          <a:effectLst/>
        </p:spPr>
        <p:txBody>
          <a:bodyPr wrap="none" rtlCol="0" anchor="ctr"/>
          <a:lstStyle/>
          <a:p>
            <a:pPr algn="ctr" fontAlgn="base">
              <a:spcBef>
                <a:spcPct val="0"/>
              </a:spcBef>
              <a:spcAft>
                <a:spcPct val="0"/>
              </a:spcAft>
            </a:pPr>
            <a:endParaRPr kumimoji="1" lang="ja-JP" altLang="en-US" dirty="0">
              <a:solidFill>
                <a:schemeClr val="bg1"/>
              </a:solidFill>
              <a:latin typeface="Arial" pitchFamily="34" charset="0"/>
              <a:ea typeface="ＭＳ Ｐゴシック" pitchFamily="50" charset="-128"/>
            </a:endParaRPr>
          </a:p>
        </p:txBody>
      </p:sp>
      <p:sp>
        <p:nvSpPr>
          <p:cNvPr id="21" name="正方形/長方形 20">
            <a:extLst>
              <a:ext uri="{FF2B5EF4-FFF2-40B4-BE49-F238E27FC236}">
                <a16:creationId xmlns:a16="http://schemas.microsoft.com/office/drawing/2014/main" id="{919EBD44-0846-43EE-9A0D-D2B2800F31D9}"/>
              </a:ext>
            </a:extLst>
          </p:cNvPr>
          <p:cNvSpPr/>
          <p:nvPr/>
        </p:nvSpPr>
        <p:spPr>
          <a:xfrm>
            <a:off x="1060028" y="4626034"/>
            <a:ext cx="7525251" cy="440120"/>
          </a:xfrm>
          <a:prstGeom prst="rect">
            <a:avLst/>
          </a:prstGeom>
          <a:noFill/>
          <a:ln w="19050" algn="ctr">
            <a:noFill/>
            <a:prstDash val="dash"/>
            <a:round/>
            <a:headEnd/>
            <a:tailEnd/>
          </a:ln>
          <a:effectLst/>
        </p:spPr>
        <p:txBody>
          <a:bodyPr wrap="none" rtlCol="0" anchor="ctr"/>
          <a:lstStyle/>
          <a:p>
            <a:pPr fontAlgn="base">
              <a:spcBef>
                <a:spcPct val="0"/>
              </a:spcBef>
              <a:spcAft>
                <a:spcPct val="0"/>
              </a:spcAft>
            </a:pPr>
            <a:r>
              <a:rPr kumimoji="1" lang="ja-JP" altLang="en-US" sz="2200" b="1" spc="300" dirty="0">
                <a:solidFill>
                  <a:schemeClr val="bg1"/>
                </a:solidFill>
                <a:latin typeface="+mj-ea"/>
                <a:ea typeface="+mj-ea"/>
              </a:rPr>
              <a:t>欠点</a:t>
            </a:r>
          </a:p>
        </p:txBody>
      </p:sp>
      <p:sp>
        <p:nvSpPr>
          <p:cNvPr id="16" name="テキスト ボックス 15">
            <a:extLst>
              <a:ext uri="{FF2B5EF4-FFF2-40B4-BE49-F238E27FC236}">
                <a16:creationId xmlns:a16="http://schemas.microsoft.com/office/drawing/2014/main" id="{A4E24FC3-2BC6-414B-8AB3-54FF60843642}"/>
              </a:ext>
            </a:extLst>
          </p:cNvPr>
          <p:cNvSpPr txBox="1"/>
          <p:nvPr/>
        </p:nvSpPr>
        <p:spPr>
          <a:xfrm>
            <a:off x="772405" y="889137"/>
            <a:ext cx="10647189" cy="446276"/>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20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r>
              <a:rPr kumimoji="1" lang="ja-JP" altLang="en-US" dirty="0">
                <a:solidFill>
                  <a:srgbClr val="494949"/>
                </a:solidFill>
              </a:rPr>
              <a:t>交差検証には多くの利点がありますが、欠点もあります。</a:t>
            </a:r>
            <a:endParaRPr kumimoji="1" lang="en-US" altLang="ja-JP" sz="2000" b="1" dirty="0">
              <a:solidFill>
                <a:srgbClr val="494949"/>
              </a:solidFill>
              <a:latin typeface="+mj-ea"/>
              <a:ea typeface="+mj-ea"/>
            </a:endParaRPr>
          </a:p>
        </p:txBody>
      </p:sp>
    </p:spTree>
    <p:extLst>
      <p:ext uri="{BB962C8B-B14F-4D97-AF65-F5344CB8AC3E}">
        <p14:creationId xmlns:p14="http://schemas.microsoft.com/office/powerpoint/2010/main" val="2715420963"/>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8" name="吹き出し: 角を丸めた四角形 67">
            <a:extLst>
              <a:ext uri="{FF2B5EF4-FFF2-40B4-BE49-F238E27FC236}">
                <a16:creationId xmlns:a16="http://schemas.microsoft.com/office/drawing/2014/main" id="{B4BA95A4-DB04-413C-864B-2E9D05B7809F}"/>
              </a:ext>
            </a:extLst>
          </p:cNvPr>
          <p:cNvSpPr/>
          <p:nvPr/>
        </p:nvSpPr>
        <p:spPr>
          <a:xfrm>
            <a:off x="8632925" y="4014960"/>
            <a:ext cx="3224113" cy="1740905"/>
          </a:xfrm>
          <a:prstGeom prst="wedgeRoundRectCallout">
            <a:avLst>
              <a:gd name="adj1" fmla="val -58605"/>
              <a:gd name="adj2" fmla="val -1124"/>
              <a:gd name="adj3" fmla="val 16667"/>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lang="en-US" altLang="ja-JP" dirty="0"/>
              <a:t>5</a:t>
            </a:r>
            <a:r>
              <a:rPr kumimoji="1" lang="en-US" altLang="ja-JP" dirty="0"/>
              <a:t>-4-5.</a:t>
            </a:r>
            <a:r>
              <a:rPr kumimoji="1" lang="ja-JP" altLang="en-US" dirty="0"/>
              <a:t>グリッドサーチ</a:t>
            </a:r>
          </a:p>
        </p:txBody>
      </p:sp>
      <p:sp>
        <p:nvSpPr>
          <p:cNvPr id="4" name="スライド番号プレースホルダー 3">
            <a:extLst>
              <a:ext uri="{FF2B5EF4-FFF2-40B4-BE49-F238E27FC236}">
                <a16:creationId xmlns:a16="http://schemas.microsoft.com/office/drawing/2014/main" id="{5176039E-CEDE-4202-BB32-7CDFCF1164CE}"/>
              </a:ext>
            </a:extLst>
          </p:cNvPr>
          <p:cNvSpPr>
            <a:spLocks noGrp="1"/>
          </p:cNvSpPr>
          <p:nvPr>
            <p:ph type="sldNum" sz="quarter" idx="10"/>
          </p:nvPr>
        </p:nvSpPr>
        <p:spPr/>
        <p:txBody>
          <a:bodyPr/>
          <a:lstStyle/>
          <a:p>
            <a:fld id="{5D750650-B10A-47BF-93C2-E1678438B37A}" type="slidenum">
              <a:rPr kumimoji="1" lang="ja-JP" altLang="en-US" smtClean="0"/>
              <a:pPr/>
              <a:t>284</a:t>
            </a:fld>
            <a:endParaRPr kumimoji="1" lang="ja-JP" altLang="en-US"/>
          </a:p>
        </p:txBody>
      </p:sp>
      <p:sp>
        <p:nvSpPr>
          <p:cNvPr id="10" name="四角形: 角を丸くする 9">
            <a:extLst>
              <a:ext uri="{FF2B5EF4-FFF2-40B4-BE49-F238E27FC236}">
                <a16:creationId xmlns:a16="http://schemas.microsoft.com/office/drawing/2014/main" id="{2123B31C-C53A-47AE-9751-FD1353B5ADE5}"/>
              </a:ext>
            </a:extLst>
          </p:cNvPr>
          <p:cNvSpPr/>
          <p:nvPr/>
        </p:nvSpPr>
        <p:spPr bwMode="auto">
          <a:xfrm>
            <a:off x="746465" y="954733"/>
            <a:ext cx="10678772" cy="477017"/>
          </a:xfrm>
          <a:prstGeom prst="roundRect">
            <a:avLst>
              <a:gd name="adj" fmla="val 7423"/>
            </a:avLst>
          </a:prstGeom>
          <a:solidFill>
            <a:srgbClr val="FEEDE6"/>
          </a:solidFill>
          <a:ln w="19050" algn="ctr">
            <a:noFill/>
            <a:prstDash val="dash"/>
            <a:round/>
            <a:headEnd/>
            <a:tailEnd/>
          </a:ln>
          <a:effectLst/>
        </p:spPr>
        <p:txBody>
          <a:bodyPr wrap="none" lIns="180000" bIns="0" rtlCol="0" anchor="ctr"/>
          <a:lstStyle/>
          <a:p>
            <a:pPr marL="285750" indent="-285750">
              <a:buFont typeface="Wingdings" panose="05000000000000000000" pitchFamily="2" charset="2"/>
              <a:buChar char="n"/>
            </a:pPr>
            <a:r>
              <a:rPr kumimoji="1" lang="ja-JP" altLang="en-US" sz="2000" b="1" dirty="0">
                <a:solidFill>
                  <a:srgbClr val="F36C37"/>
                </a:solidFill>
                <a:latin typeface="+mj-ea"/>
                <a:ea typeface="+mj-ea"/>
              </a:rPr>
              <a:t>グリッドサーチとは</a:t>
            </a:r>
            <a:endParaRPr kumimoji="1" lang="en-US" altLang="ja-JP" sz="2000" b="1" dirty="0">
              <a:solidFill>
                <a:srgbClr val="F36C37"/>
              </a:solidFill>
              <a:latin typeface="+mj-ea"/>
              <a:ea typeface="+mj-ea"/>
            </a:endParaRPr>
          </a:p>
        </p:txBody>
      </p:sp>
      <p:sp>
        <p:nvSpPr>
          <p:cNvPr id="11" name="テキスト ボックス 10">
            <a:extLst>
              <a:ext uri="{FF2B5EF4-FFF2-40B4-BE49-F238E27FC236}">
                <a16:creationId xmlns:a16="http://schemas.microsoft.com/office/drawing/2014/main" id="{38A2B84F-BDE6-456E-AC96-BFF5AE6003AF}"/>
              </a:ext>
            </a:extLst>
          </p:cNvPr>
          <p:cNvSpPr txBox="1"/>
          <p:nvPr/>
        </p:nvSpPr>
        <p:spPr>
          <a:xfrm>
            <a:off x="1038991" y="1540118"/>
            <a:ext cx="10386245" cy="639893"/>
          </a:xfrm>
          <a:prstGeom prst="rect">
            <a:avLst/>
          </a:prstGeom>
        </p:spPr>
        <p:txBody>
          <a:bodyPr vert="horz" wrap="none" lIns="91440" tIns="45720" rIns="91440" bIns="45720" rtlCol="0">
            <a:noAutofit/>
          </a:bodyPr>
          <a:lstStyle>
            <a:defPPr>
              <a:defRPr lang="en-US"/>
            </a:defPPr>
            <a:lvl1pPr marL="357188" marR="0" indent="-357188" defTabSz="914400" fontAlgn="base">
              <a:lnSpc>
                <a:spcPct val="100000"/>
              </a:lnSpc>
              <a:spcBef>
                <a:spcPts val="0"/>
              </a:spcBef>
              <a:spcAft>
                <a:spcPts val="600"/>
              </a:spcAft>
              <a:buClr>
                <a:schemeClr val="tx1">
                  <a:lumMod val="75000"/>
                  <a:lumOff val="25000"/>
                </a:schemeClr>
              </a:buClr>
              <a:buSzTx/>
              <a:buFont typeface="Wingdings" panose="05000000000000000000" pitchFamily="2" charset="2"/>
              <a:buChar char="n"/>
              <a:tabLst/>
              <a:defRPr kumimoji="1" sz="2000" b="1" baseline="0">
                <a:solidFill>
                  <a:schemeClr val="tx1">
                    <a:lumMod val="75000"/>
                    <a:lumOff val="25000"/>
                  </a:schemeClr>
                </a:solidFill>
                <a:latin typeface="メイリオ" panose="020B0604030504040204" pitchFamily="50" charset="-128"/>
                <a:ea typeface="メイリオ" panose="020B0604030504040204" pitchFamily="50" charset="-128"/>
              </a:defRPr>
            </a:lvl1pPr>
            <a:lvl2pPr marL="742950" marR="0" indent="-285750" defTabSz="914400" fontAlgn="base">
              <a:lnSpc>
                <a:spcPct val="100000"/>
              </a:lnSpc>
              <a:spcBef>
                <a:spcPct val="20000"/>
              </a:spcBef>
              <a:spcAft>
                <a:spcPct val="0"/>
              </a:spcAft>
              <a:buClr>
                <a:schemeClr val="tx1"/>
              </a:buClr>
              <a:buSzTx/>
              <a:buFont typeface="Wingdings" panose="05000000000000000000" pitchFamily="2" charset="2"/>
              <a:buChar char="l"/>
              <a:tabLst/>
              <a:defRPr kumimoji="1" sz="2800" baseline="0">
                <a:solidFill>
                  <a:schemeClr val="tx1">
                    <a:lumMod val="75000"/>
                    <a:lumOff val="25000"/>
                  </a:schemeClr>
                </a:solidFill>
                <a:latin typeface="メイリオ" panose="020B0604030504040204" pitchFamily="50" charset="-128"/>
                <a:ea typeface="メイリオ" panose="020B0604030504040204" pitchFamily="50" charset="-128"/>
              </a:defRPr>
            </a:lvl2pPr>
            <a:lvl3pPr marL="1143000" marR="0" indent="-22860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3pPr>
            <a:lvl4pPr marL="1714500" marR="0" indent="-34290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4pPr>
            <a:lvl5pPr marL="2114550" marR="0" indent="-28575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5pPr>
            <a:lvl6pPr marL="2514600" indent="-228600" defTabSz="914400">
              <a:lnSpc>
                <a:spcPct val="90000"/>
              </a:lnSpc>
              <a:spcBef>
                <a:spcPts val="500"/>
              </a:spcBef>
              <a:buFont typeface="Arial" panose="020B0604020202020204" pitchFamily="34" charset="0"/>
              <a:buChar char="•"/>
              <a:defRPr kumimoji="1"/>
            </a:lvl6pPr>
            <a:lvl7pPr marL="2971800" indent="-228600" defTabSz="914400">
              <a:lnSpc>
                <a:spcPct val="90000"/>
              </a:lnSpc>
              <a:spcBef>
                <a:spcPts val="500"/>
              </a:spcBef>
              <a:buFont typeface="Arial" panose="020B0604020202020204" pitchFamily="34" charset="0"/>
              <a:buChar char="•"/>
              <a:defRPr kumimoji="1"/>
            </a:lvl7pPr>
            <a:lvl8pPr marL="3429000" indent="-228600" defTabSz="914400">
              <a:lnSpc>
                <a:spcPct val="90000"/>
              </a:lnSpc>
              <a:spcBef>
                <a:spcPts val="500"/>
              </a:spcBef>
              <a:buFont typeface="Arial" panose="020B0604020202020204" pitchFamily="34" charset="0"/>
              <a:buChar char="•"/>
              <a:defRPr kumimoji="1"/>
            </a:lvl8pPr>
            <a:lvl9pPr marL="3886200" indent="-228600" defTabSz="914400">
              <a:lnSpc>
                <a:spcPct val="90000"/>
              </a:lnSpc>
              <a:spcBef>
                <a:spcPts val="500"/>
              </a:spcBef>
              <a:buFont typeface="Arial" panose="020B0604020202020204" pitchFamily="34" charset="0"/>
              <a:buChar char="•"/>
              <a:defRPr kumimoji="1"/>
            </a:lvl9pPr>
          </a:lstStyle>
          <a:p>
            <a:pPr>
              <a:buClr>
                <a:srgbClr val="F36C37"/>
              </a:buClr>
              <a:buFont typeface="Wingdings" panose="05000000000000000000" pitchFamily="2" charset="2"/>
              <a:buChar char="l"/>
            </a:pPr>
            <a:r>
              <a:rPr lang="ja-JP" altLang="en-US" sz="1800" dirty="0"/>
              <a:t>リストしたハイパーパラメータ設定値の候補を全て組み合わせ、繰り返し学習と評価を行い、</a:t>
            </a:r>
            <a:br>
              <a:rPr lang="en-US" altLang="ja-JP" sz="1800" dirty="0"/>
            </a:br>
            <a:r>
              <a:rPr lang="ja-JP" altLang="en-US" sz="1800" dirty="0"/>
              <a:t>ベストな設定値の組み合わせを探る手法。</a:t>
            </a:r>
          </a:p>
        </p:txBody>
      </p:sp>
      <p:sp>
        <p:nvSpPr>
          <p:cNvPr id="12" name="四角形: 角を丸くする 11">
            <a:extLst>
              <a:ext uri="{FF2B5EF4-FFF2-40B4-BE49-F238E27FC236}">
                <a16:creationId xmlns:a16="http://schemas.microsoft.com/office/drawing/2014/main" id="{20E6B73E-C236-42E8-9D25-9912A73F3B1E}"/>
              </a:ext>
            </a:extLst>
          </p:cNvPr>
          <p:cNvSpPr/>
          <p:nvPr/>
        </p:nvSpPr>
        <p:spPr bwMode="auto">
          <a:xfrm>
            <a:off x="746465" y="2355288"/>
            <a:ext cx="10678772" cy="477017"/>
          </a:xfrm>
          <a:prstGeom prst="roundRect">
            <a:avLst>
              <a:gd name="adj" fmla="val 7423"/>
            </a:avLst>
          </a:prstGeom>
          <a:solidFill>
            <a:srgbClr val="FEEDE6"/>
          </a:solidFill>
          <a:ln w="19050" algn="ctr">
            <a:noFill/>
            <a:prstDash val="dash"/>
            <a:round/>
            <a:headEnd/>
            <a:tailEnd/>
          </a:ln>
          <a:effectLst/>
        </p:spPr>
        <p:txBody>
          <a:bodyPr wrap="none" lIns="180000" bIns="0" rtlCol="0" anchor="ctr"/>
          <a:lstStyle/>
          <a:p>
            <a:pPr marL="285750" indent="-285750">
              <a:buFont typeface="Wingdings" panose="05000000000000000000" pitchFamily="2" charset="2"/>
              <a:buChar char="n"/>
            </a:pPr>
            <a:r>
              <a:rPr kumimoji="1" lang="en-US" altLang="ja-JP" sz="2000" b="1" dirty="0">
                <a:solidFill>
                  <a:srgbClr val="F36C37"/>
                </a:solidFill>
                <a:latin typeface="+mj-ea"/>
                <a:ea typeface="+mj-ea"/>
              </a:rPr>
              <a:t>scikit-learn</a:t>
            </a:r>
            <a:r>
              <a:rPr kumimoji="1" lang="ja-JP" altLang="en-US" sz="2000" b="1" dirty="0">
                <a:solidFill>
                  <a:srgbClr val="F36C37"/>
                </a:solidFill>
                <a:latin typeface="+mj-ea"/>
                <a:ea typeface="+mj-ea"/>
              </a:rPr>
              <a:t>の</a:t>
            </a:r>
            <a:r>
              <a:rPr kumimoji="1" lang="en-US" altLang="ja-JP" sz="2000" b="1" dirty="0">
                <a:solidFill>
                  <a:srgbClr val="F36C37"/>
                </a:solidFill>
                <a:latin typeface="+mj-ea"/>
                <a:ea typeface="+mj-ea"/>
              </a:rPr>
              <a:t>GridSearchCV</a:t>
            </a:r>
            <a:r>
              <a:rPr kumimoji="1" lang="ja-JP" altLang="en-US" sz="2000" b="1" dirty="0">
                <a:solidFill>
                  <a:srgbClr val="F36C37"/>
                </a:solidFill>
                <a:latin typeface="+mj-ea"/>
                <a:ea typeface="+mj-ea"/>
              </a:rPr>
              <a:t>はグリッドサーチ </a:t>
            </a:r>
            <a:r>
              <a:rPr kumimoji="1" lang="en-US" altLang="ja-JP" sz="2000" b="1" dirty="0">
                <a:solidFill>
                  <a:srgbClr val="F36C37"/>
                </a:solidFill>
                <a:latin typeface="+mj-ea"/>
                <a:ea typeface="+mj-ea"/>
              </a:rPr>
              <a:t>+ </a:t>
            </a:r>
            <a:r>
              <a:rPr kumimoji="1" lang="ja-JP" altLang="en-US" sz="2000" b="1" dirty="0">
                <a:solidFill>
                  <a:srgbClr val="F36C37"/>
                </a:solidFill>
                <a:latin typeface="+mj-ea"/>
                <a:ea typeface="+mj-ea"/>
              </a:rPr>
              <a:t>交差検証</a:t>
            </a:r>
            <a:r>
              <a:rPr kumimoji="1" lang="en-US" altLang="ja-JP" sz="2000" b="1" dirty="0">
                <a:solidFill>
                  <a:srgbClr val="F36C37"/>
                </a:solidFill>
                <a:latin typeface="+mj-ea"/>
                <a:ea typeface="+mj-ea"/>
              </a:rPr>
              <a:t>(CV</a:t>
            </a:r>
            <a:r>
              <a:rPr kumimoji="1" lang="ja-JP" altLang="en-US" sz="2000" b="1" dirty="0">
                <a:solidFill>
                  <a:srgbClr val="F36C37"/>
                </a:solidFill>
                <a:latin typeface="+mj-ea"/>
                <a:ea typeface="+mj-ea"/>
              </a:rPr>
              <a:t>：</a:t>
            </a:r>
            <a:r>
              <a:rPr kumimoji="1" lang="en-US" altLang="ja-JP" sz="2000" b="1" dirty="0">
                <a:solidFill>
                  <a:srgbClr val="F36C37"/>
                </a:solidFill>
                <a:latin typeface="+mj-ea"/>
                <a:ea typeface="+mj-ea"/>
              </a:rPr>
              <a:t>cross validation)</a:t>
            </a:r>
          </a:p>
        </p:txBody>
      </p:sp>
      <p:sp>
        <p:nvSpPr>
          <p:cNvPr id="13" name="テキスト ボックス 12">
            <a:extLst>
              <a:ext uri="{FF2B5EF4-FFF2-40B4-BE49-F238E27FC236}">
                <a16:creationId xmlns:a16="http://schemas.microsoft.com/office/drawing/2014/main" id="{E5D9CC1A-3B4A-40A1-936E-B291E4950E09}"/>
              </a:ext>
            </a:extLst>
          </p:cNvPr>
          <p:cNvSpPr txBox="1"/>
          <p:nvPr/>
        </p:nvSpPr>
        <p:spPr>
          <a:xfrm>
            <a:off x="1038992" y="2900566"/>
            <a:ext cx="7408322" cy="803275"/>
          </a:xfrm>
          <a:prstGeom prst="rect">
            <a:avLst/>
          </a:prstGeom>
        </p:spPr>
        <p:txBody>
          <a:bodyPr vert="horz" wrap="none" lIns="91440" tIns="45720" rIns="91440" bIns="45720" rtlCol="0">
            <a:noAutofit/>
          </a:bodyPr>
          <a:lstStyle>
            <a:defPPr>
              <a:defRPr lang="en-US"/>
            </a:defPPr>
            <a:lvl1pPr marL="357188" marR="0" indent="-357188" defTabSz="914400" fontAlgn="base">
              <a:lnSpc>
                <a:spcPct val="100000"/>
              </a:lnSpc>
              <a:spcBef>
                <a:spcPts val="0"/>
              </a:spcBef>
              <a:spcAft>
                <a:spcPts val="600"/>
              </a:spcAft>
              <a:buClr>
                <a:schemeClr val="tx1">
                  <a:lumMod val="75000"/>
                  <a:lumOff val="25000"/>
                </a:schemeClr>
              </a:buClr>
              <a:buSzTx/>
              <a:buFont typeface="Wingdings" panose="05000000000000000000" pitchFamily="2" charset="2"/>
              <a:buChar char="l"/>
              <a:tabLst/>
              <a:defRPr kumimoji="1" b="1" baseline="0">
                <a:solidFill>
                  <a:schemeClr val="tx1">
                    <a:lumMod val="75000"/>
                    <a:lumOff val="25000"/>
                  </a:schemeClr>
                </a:solidFill>
                <a:latin typeface="メイリオ" panose="020B0604030504040204" pitchFamily="50" charset="-128"/>
                <a:ea typeface="メイリオ" panose="020B0604030504040204" pitchFamily="50" charset="-128"/>
              </a:defRPr>
            </a:lvl1pPr>
            <a:lvl2pPr marL="742950" marR="0" indent="-285750" defTabSz="914400" fontAlgn="base">
              <a:lnSpc>
                <a:spcPct val="100000"/>
              </a:lnSpc>
              <a:spcBef>
                <a:spcPct val="20000"/>
              </a:spcBef>
              <a:spcAft>
                <a:spcPct val="0"/>
              </a:spcAft>
              <a:buClr>
                <a:schemeClr val="tx1"/>
              </a:buClr>
              <a:buSzTx/>
              <a:buFont typeface="Wingdings" panose="05000000000000000000" pitchFamily="2" charset="2"/>
              <a:buChar char="l"/>
              <a:tabLst/>
              <a:defRPr kumimoji="1" sz="2800" baseline="0">
                <a:solidFill>
                  <a:schemeClr val="tx1">
                    <a:lumMod val="75000"/>
                    <a:lumOff val="25000"/>
                  </a:schemeClr>
                </a:solidFill>
                <a:latin typeface="メイリオ" panose="020B0604030504040204" pitchFamily="50" charset="-128"/>
                <a:ea typeface="メイリオ" panose="020B0604030504040204" pitchFamily="50" charset="-128"/>
              </a:defRPr>
            </a:lvl2pPr>
            <a:lvl3pPr marL="1143000" marR="0" indent="-22860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3pPr>
            <a:lvl4pPr marL="1714500" marR="0" indent="-34290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4pPr>
            <a:lvl5pPr marL="2114550" marR="0" indent="-28575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5pPr>
            <a:lvl6pPr marL="2514600" indent="-228600" defTabSz="914400">
              <a:lnSpc>
                <a:spcPct val="90000"/>
              </a:lnSpc>
              <a:spcBef>
                <a:spcPts val="500"/>
              </a:spcBef>
              <a:buFont typeface="Arial" panose="020B0604020202020204" pitchFamily="34" charset="0"/>
              <a:buChar char="•"/>
              <a:defRPr kumimoji="1"/>
            </a:lvl6pPr>
            <a:lvl7pPr marL="2971800" indent="-228600" defTabSz="914400">
              <a:lnSpc>
                <a:spcPct val="90000"/>
              </a:lnSpc>
              <a:spcBef>
                <a:spcPts val="500"/>
              </a:spcBef>
              <a:buFont typeface="Arial" panose="020B0604020202020204" pitchFamily="34" charset="0"/>
              <a:buChar char="•"/>
              <a:defRPr kumimoji="1"/>
            </a:lvl7pPr>
            <a:lvl8pPr marL="3429000" indent="-228600" defTabSz="914400">
              <a:lnSpc>
                <a:spcPct val="90000"/>
              </a:lnSpc>
              <a:spcBef>
                <a:spcPts val="500"/>
              </a:spcBef>
              <a:buFont typeface="Arial" panose="020B0604020202020204" pitchFamily="34" charset="0"/>
              <a:buChar char="•"/>
              <a:defRPr kumimoji="1"/>
            </a:lvl8pPr>
            <a:lvl9pPr marL="3886200" indent="-228600" defTabSz="914400">
              <a:lnSpc>
                <a:spcPct val="90000"/>
              </a:lnSpc>
              <a:spcBef>
                <a:spcPts val="500"/>
              </a:spcBef>
              <a:buFont typeface="Arial" panose="020B0604020202020204" pitchFamily="34" charset="0"/>
              <a:buChar char="•"/>
              <a:defRPr kumimoji="1"/>
            </a:lvl9pPr>
          </a:lstStyle>
          <a:p>
            <a:pPr>
              <a:buClr>
                <a:srgbClr val="F36C37"/>
              </a:buClr>
            </a:pPr>
            <a:r>
              <a:rPr lang="ja-JP" altLang="en-US" dirty="0"/>
              <a:t>グリッドサーチを行いながら、交差検証も同時に行ってくれる便利なクラス。</a:t>
            </a:r>
            <a:endParaRPr lang="en-US" altLang="ja-JP" dirty="0"/>
          </a:p>
          <a:p>
            <a:pPr>
              <a:buClr>
                <a:srgbClr val="F36C37"/>
              </a:buClr>
            </a:pPr>
            <a:r>
              <a:rPr lang="ja-JP" altLang="en-US" dirty="0"/>
              <a:t>ベストなハイパーパラメータを用いて、自動で全データを用いたモデル学習まで行う。</a:t>
            </a:r>
          </a:p>
          <a:p>
            <a:pPr>
              <a:buClr>
                <a:srgbClr val="F36C37"/>
              </a:buClr>
            </a:pPr>
            <a:r>
              <a:rPr lang="en-US" altLang="ja-JP" dirty="0"/>
              <a:t>scikit-learn</a:t>
            </a:r>
            <a:r>
              <a:rPr lang="ja-JP" altLang="en-US" dirty="0"/>
              <a:t>のモデルだけでなく</a:t>
            </a:r>
            <a:r>
              <a:rPr lang="en-US" altLang="ja-JP" dirty="0"/>
              <a:t>scikit-learn</a:t>
            </a:r>
            <a:r>
              <a:rPr lang="ja-JP" altLang="en-US" dirty="0"/>
              <a:t> </a:t>
            </a:r>
            <a:r>
              <a:rPr lang="en-US" altLang="ja-JP" dirty="0"/>
              <a:t>API</a:t>
            </a:r>
            <a:r>
              <a:rPr lang="ja-JP" altLang="en-US" dirty="0"/>
              <a:t>を持つ、</a:t>
            </a:r>
            <a:r>
              <a:rPr lang="en-US" altLang="ja-JP" dirty="0"/>
              <a:t>LightGBM</a:t>
            </a:r>
            <a:r>
              <a:rPr lang="ja-JP" altLang="en-US" dirty="0"/>
              <a:t>などでも利用が可能。</a:t>
            </a:r>
            <a:endParaRPr lang="en-US" altLang="ja-JP" dirty="0"/>
          </a:p>
        </p:txBody>
      </p:sp>
      <p:sp>
        <p:nvSpPr>
          <p:cNvPr id="14" name="テキスト ボックス 13">
            <a:extLst>
              <a:ext uri="{FF2B5EF4-FFF2-40B4-BE49-F238E27FC236}">
                <a16:creationId xmlns:a16="http://schemas.microsoft.com/office/drawing/2014/main" id="{FEC8AB80-EA09-4A50-A4D2-77790449D318}"/>
              </a:ext>
            </a:extLst>
          </p:cNvPr>
          <p:cNvSpPr txBox="1"/>
          <p:nvPr/>
        </p:nvSpPr>
        <p:spPr>
          <a:xfrm>
            <a:off x="1518646" y="4956313"/>
            <a:ext cx="3576918" cy="369332"/>
          </a:xfrm>
          <a:prstGeom prst="rect">
            <a:avLst/>
          </a:prstGeom>
          <a:noFill/>
        </p:spPr>
        <p:txBody>
          <a:bodyPr wrap="square">
            <a:spAutoFit/>
          </a:bodyPr>
          <a:lstStyle/>
          <a:p>
            <a:r>
              <a:rPr lang="en-US" altLang="ja-JP" sz="1800" b="0" dirty="0">
                <a:solidFill>
                  <a:srgbClr val="A31515"/>
                </a:solidFill>
                <a:effectLst/>
                <a:latin typeface="+mn-ea"/>
              </a:rPr>
              <a:t>max_depth</a:t>
            </a:r>
            <a:r>
              <a:rPr lang="en-US" altLang="ja-JP" sz="1800" b="0" dirty="0">
                <a:solidFill>
                  <a:srgbClr val="494949"/>
                </a:solidFill>
                <a:effectLst/>
                <a:latin typeface="+mn-ea"/>
              </a:rPr>
              <a:t>:</a:t>
            </a:r>
            <a:r>
              <a:rPr lang="en-US" altLang="ja-JP" sz="1800" b="0" dirty="0">
                <a:solidFill>
                  <a:srgbClr val="000000"/>
                </a:solidFill>
                <a:effectLst/>
                <a:latin typeface="+mn-ea"/>
              </a:rPr>
              <a:t>[</a:t>
            </a:r>
            <a:r>
              <a:rPr lang="en-US" altLang="ja-JP" sz="1800" b="0" dirty="0">
                <a:solidFill>
                  <a:srgbClr val="494949"/>
                </a:solidFill>
                <a:effectLst/>
                <a:latin typeface="+mn-ea"/>
              </a:rPr>
              <a:t>2, 3, 4, 5</a:t>
            </a:r>
            <a:r>
              <a:rPr lang="en-US" altLang="ja-JP" sz="1800" b="0" dirty="0">
                <a:solidFill>
                  <a:srgbClr val="000000"/>
                </a:solidFill>
                <a:effectLst/>
                <a:latin typeface="+mn-ea"/>
              </a:rPr>
              <a:t>]</a:t>
            </a:r>
            <a:endParaRPr lang="ja-JP" altLang="en-US" dirty="0"/>
          </a:p>
        </p:txBody>
      </p:sp>
      <p:sp>
        <p:nvSpPr>
          <p:cNvPr id="20" name="テキスト ボックス 19">
            <a:extLst>
              <a:ext uri="{FF2B5EF4-FFF2-40B4-BE49-F238E27FC236}">
                <a16:creationId xmlns:a16="http://schemas.microsoft.com/office/drawing/2014/main" id="{F1E8421D-F165-47F4-B1E9-5CC8E18C45EF}"/>
              </a:ext>
            </a:extLst>
          </p:cNvPr>
          <p:cNvSpPr txBox="1"/>
          <p:nvPr/>
        </p:nvSpPr>
        <p:spPr>
          <a:xfrm>
            <a:off x="1518646" y="5384651"/>
            <a:ext cx="4029747" cy="369332"/>
          </a:xfrm>
          <a:prstGeom prst="rect">
            <a:avLst/>
          </a:prstGeom>
          <a:noFill/>
        </p:spPr>
        <p:txBody>
          <a:bodyPr wrap="square">
            <a:spAutoFit/>
          </a:bodyPr>
          <a:lstStyle/>
          <a:p>
            <a:r>
              <a:rPr lang="en-US" altLang="ja-JP" sz="1800" b="0" dirty="0">
                <a:solidFill>
                  <a:srgbClr val="A31515"/>
                </a:solidFill>
                <a:effectLst/>
                <a:latin typeface="+mn-ea"/>
              </a:rPr>
              <a:t>n_estimators</a:t>
            </a:r>
            <a:r>
              <a:rPr lang="en-US" altLang="ja-JP" sz="1800" b="0" dirty="0">
                <a:solidFill>
                  <a:srgbClr val="494949"/>
                </a:solidFill>
                <a:effectLst/>
                <a:latin typeface="+mn-ea"/>
              </a:rPr>
              <a:t>:[</a:t>
            </a:r>
            <a:r>
              <a:rPr lang="en-US" altLang="ja-JP" dirty="0">
                <a:solidFill>
                  <a:srgbClr val="494949"/>
                </a:solidFill>
                <a:latin typeface="+mn-ea"/>
              </a:rPr>
              <a:t>50</a:t>
            </a:r>
            <a:r>
              <a:rPr lang="en-US" altLang="ja-JP" sz="1800" b="0" dirty="0">
                <a:solidFill>
                  <a:srgbClr val="494949"/>
                </a:solidFill>
                <a:effectLst/>
                <a:latin typeface="+mn-ea"/>
              </a:rPr>
              <a:t>, 100 ,</a:t>
            </a:r>
            <a:r>
              <a:rPr lang="en-US" altLang="ja-JP" dirty="0">
                <a:solidFill>
                  <a:srgbClr val="494949"/>
                </a:solidFill>
                <a:latin typeface="+mn-ea"/>
              </a:rPr>
              <a:t>15</a:t>
            </a:r>
            <a:r>
              <a:rPr lang="en-US" altLang="ja-JP" sz="1800" b="0" dirty="0">
                <a:solidFill>
                  <a:srgbClr val="494949"/>
                </a:solidFill>
                <a:effectLst/>
                <a:latin typeface="+mn-ea"/>
              </a:rPr>
              <a:t>0, 200]</a:t>
            </a:r>
          </a:p>
        </p:txBody>
      </p:sp>
      <p:sp>
        <p:nvSpPr>
          <p:cNvPr id="22" name="テキスト ボックス 21">
            <a:extLst>
              <a:ext uri="{FF2B5EF4-FFF2-40B4-BE49-F238E27FC236}">
                <a16:creationId xmlns:a16="http://schemas.microsoft.com/office/drawing/2014/main" id="{D287361D-1509-4530-9211-31613DE8EBA6}"/>
              </a:ext>
            </a:extLst>
          </p:cNvPr>
          <p:cNvSpPr txBox="1"/>
          <p:nvPr/>
        </p:nvSpPr>
        <p:spPr>
          <a:xfrm>
            <a:off x="1518646" y="4615966"/>
            <a:ext cx="3363865" cy="369332"/>
          </a:xfrm>
          <a:prstGeom prst="rect">
            <a:avLst/>
          </a:prstGeom>
          <a:noFill/>
        </p:spPr>
        <p:txBody>
          <a:bodyPr wrap="square">
            <a:spAutoFit/>
          </a:bodyPr>
          <a:lstStyle/>
          <a:p>
            <a:r>
              <a:rPr lang="ja-JP" altLang="en-US" sz="1800" b="1" dirty="0">
                <a:solidFill>
                  <a:srgbClr val="09885A"/>
                </a:solidFill>
                <a:effectLst/>
                <a:latin typeface="+mn-ea"/>
              </a:rPr>
              <a:t>ハイパーパラメータのリスト</a:t>
            </a:r>
            <a:endParaRPr lang="ja-JP" altLang="en-US" b="1" dirty="0"/>
          </a:p>
        </p:txBody>
      </p:sp>
      <p:graphicFrame>
        <p:nvGraphicFramePr>
          <p:cNvPr id="8" name="表 8">
            <a:extLst>
              <a:ext uri="{FF2B5EF4-FFF2-40B4-BE49-F238E27FC236}">
                <a16:creationId xmlns:a16="http://schemas.microsoft.com/office/drawing/2014/main" id="{FB4C00D7-4D16-4D5A-9ECD-95DED96E1B37}"/>
              </a:ext>
            </a:extLst>
          </p:cNvPr>
          <p:cNvGraphicFramePr>
            <a:graphicFrameLocks noGrp="1"/>
          </p:cNvGraphicFramePr>
          <p:nvPr>
            <p:extLst>
              <p:ext uri="{D42A27DB-BD31-4B8C-83A1-F6EECF244321}">
                <p14:modId xmlns:p14="http://schemas.microsoft.com/office/powerpoint/2010/main" val="3533082431"/>
              </p:ext>
            </p:extLst>
          </p:nvPr>
        </p:nvGraphicFramePr>
        <p:xfrm>
          <a:off x="6227458" y="4170490"/>
          <a:ext cx="2121036" cy="1868560"/>
        </p:xfrm>
        <a:graphic>
          <a:graphicData uri="http://schemas.openxmlformats.org/drawingml/2006/table">
            <a:tbl>
              <a:tblPr>
                <a:tableStyleId>{5C22544A-7EE6-4342-B048-85BDC9FD1C3A}</a:tableStyleId>
              </a:tblPr>
              <a:tblGrid>
                <a:gridCol w="530259">
                  <a:extLst>
                    <a:ext uri="{9D8B030D-6E8A-4147-A177-3AD203B41FA5}">
                      <a16:colId xmlns:a16="http://schemas.microsoft.com/office/drawing/2014/main" val="2671718918"/>
                    </a:ext>
                  </a:extLst>
                </a:gridCol>
                <a:gridCol w="530259">
                  <a:extLst>
                    <a:ext uri="{9D8B030D-6E8A-4147-A177-3AD203B41FA5}">
                      <a16:colId xmlns:a16="http://schemas.microsoft.com/office/drawing/2014/main" val="813448350"/>
                    </a:ext>
                  </a:extLst>
                </a:gridCol>
                <a:gridCol w="530259">
                  <a:extLst>
                    <a:ext uri="{9D8B030D-6E8A-4147-A177-3AD203B41FA5}">
                      <a16:colId xmlns:a16="http://schemas.microsoft.com/office/drawing/2014/main" val="580075671"/>
                    </a:ext>
                  </a:extLst>
                </a:gridCol>
                <a:gridCol w="530259">
                  <a:extLst>
                    <a:ext uri="{9D8B030D-6E8A-4147-A177-3AD203B41FA5}">
                      <a16:colId xmlns:a16="http://schemas.microsoft.com/office/drawing/2014/main" val="258082557"/>
                    </a:ext>
                  </a:extLst>
                </a:gridCol>
              </a:tblGrid>
              <a:tr h="4671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dirty="0"/>
                        <a:t>0.781</a:t>
                      </a:r>
                      <a:endParaRPr kumimoji="1" lang="ja-JP" altLang="en-US" sz="1200" dirty="0"/>
                    </a:p>
                  </a:txBody>
                  <a:tcPr marL="66053" marR="66053" marT="33026" marB="33026"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dirty="0"/>
                        <a:t>0.802</a:t>
                      </a:r>
                      <a:endParaRPr kumimoji="1" lang="ja-JP" altLang="en-US" sz="1200" dirty="0"/>
                    </a:p>
                  </a:txBody>
                  <a:tcPr marL="66053" marR="66053" marT="33026" marB="33026" anchor="ctr">
                    <a:solidFill>
                      <a:srgbClr val="FF5F53"/>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dirty="0"/>
                        <a:t>0.841</a:t>
                      </a:r>
                      <a:endParaRPr kumimoji="1" lang="ja-JP" altLang="en-US" sz="1200" dirty="0"/>
                    </a:p>
                  </a:txBody>
                  <a:tcPr marL="66053" marR="66053" marT="33026" marB="33026" anchor="ctr">
                    <a:solidFill>
                      <a:srgbClr val="EA11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dirty="0"/>
                        <a:t>0.831</a:t>
                      </a:r>
                      <a:endParaRPr kumimoji="1" lang="ja-JP" altLang="en-US" sz="1200" dirty="0"/>
                    </a:p>
                  </a:txBody>
                  <a:tcPr marL="66053" marR="66053" marT="33026" marB="33026" anchor="ctr">
                    <a:solidFill>
                      <a:srgbClr val="FF5F53"/>
                    </a:solidFill>
                  </a:tcPr>
                </a:tc>
                <a:extLst>
                  <a:ext uri="{0D108BD9-81ED-4DB2-BD59-A6C34878D82A}">
                    <a16:rowId xmlns:a16="http://schemas.microsoft.com/office/drawing/2014/main" val="2248284643"/>
                  </a:ext>
                </a:extLst>
              </a:tr>
              <a:tr h="4671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dirty="0"/>
                        <a:t>0.792</a:t>
                      </a:r>
                      <a:endParaRPr kumimoji="1" lang="ja-JP" altLang="en-US" sz="1200" dirty="0"/>
                    </a:p>
                  </a:txBody>
                  <a:tcPr marL="66053" marR="66053" marT="33026" marB="33026" anchor="ctr">
                    <a:solidFill>
                      <a:srgbClr val="FFB3B4"/>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dirty="0"/>
                        <a:t>0.794</a:t>
                      </a:r>
                      <a:endParaRPr kumimoji="1" lang="ja-JP" altLang="en-US" sz="1200" dirty="0"/>
                    </a:p>
                  </a:txBody>
                  <a:tcPr marL="66053" marR="66053" marT="33026" marB="33026" anchor="ctr">
                    <a:solidFill>
                      <a:schemeClr val="accent6">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dirty="0"/>
                        <a:t>0.826</a:t>
                      </a:r>
                      <a:endParaRPr kumimoji="1" lang="ja-JP" altLang="en-US" sz="1200" dirty="0"/>
                    </a:p>
                  </a:txBody>
                  <a:tcPr marL="66053" marR="66053" marT="33026" marB="33026" anchor="ctr">
                    <a:solidFill>
                      <a:srgbClr val="FF5F53"/>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dirty="0"/>
                        <a:t>0.825</a:t>
                      </a:r>
                      <a:endParaRPr kumimoji="1" lang="ja-JP" altLang="en-US" sz="1200" dirty="0"/>
                    </a:p>
                  </a:txBody>
                  <a:tcPr marL="66053" marR="66053" marT="33026" marB="33026" anchor="ctr">
                    <a:solidFill>
                      <a:srgbClr val="FF5F53"/>
                    </a:solidFill>
                  </a:tcPr>
                </a:tc>
                <a:extLst>
                  <a:ext uri="{0D108BD9-81ED-4DB2-BD59-A6C34878D82A}">
                    <a16:rowId xmlns:a16="http://schemas.microsoft.com/office/drawing/2014/main" val="3186601249"/>
                  </a:ext>
                </a:extLst>
              </a:tr>
              <a:tr h="4671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dirty="0"/>
                        <a:t>0.782</a:t>
                      </a:r>
                      <a:endParaRPr kumimoji="1" lang="ja-JP" altLang="en-US" sz="1200" dirty="0"/>
                    </a:p>
                  </a:txBody>
                  <a:tcPr marL="66053" marR="66053" marT="33026" marB="33026"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dirty="0"/>
                        <a:t>0.785</a:t>
                      </a:r>
                      <a:endParaRPr kumimoji="1" lang="ja-JP" altLang="en-US" sz="1200" dirty="0"/>
                    </a:p>
                  </a:txBody>
                  <a:tcPr marL="66053" marR="66053" marT="33026" marB="33026"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dirty="0"/>
                        <a:t>0.813</a:t>
                      </a:r>
                      <a:endParaRPr kumimoji="1" lang="ja-JP" altLang="en-US" sz="1200" dirty="0"/>
                    </a:p>
                  </a:txBody>
                  <a:tcPr marL="66053" marR="66053" marT="33026" marB="33026" anchor="ctr">
                    <a:solidFill>
                      <a:srgbClr val="FF5F53"/>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dirty="0"/>
                        <a:t>0.790</a:t>
                      </a:r>
                      <a:endParaRPr kumimoji="1" lang="ja-JP" altLang="en-US" sz="1200" dirty="0"/>
                    </a:p>
                  </a:txBody>
                  <a:tcPr marL="66053" marR="66053" marT="33026" marB="33026" anchor="ctr">
                    <a:solidFill>
                      <a:srgbClr val="FFB3B4"/>
                    </a:solidFill>
                  </a:tcPr>
                </a:tc>
                <a:extLst>
                  <a:ext uri="{0D108BD9-81ED-4DB2-BD59-A6C34878D82A}">
                    <a16:rowId xmlns:a16="http://schemas.microsoft.com/office/drawing/2014/main" val="2621274636"/>
                  </a:ext>
                </a:extLst>
              </a:tr>
              <a:tr h="4671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dirty="0"/>
                        <a:t>0.780</a:t>
                      </a:r>
                      <a:endParaRPr kumimoji="1" lang="ja-JP" altLang="en-US" sz="1200" dirty="0"/>
                    </a:p>
                  </a:txBody>
                  <a:tcPr marL="66053" marR="66053" marT="33026" marB="33026"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dirty="0"/>
                        <a:t>0.782</a:t>
                      </a:r>
                      <a:endParaRPr kumimoji="1" lang="ja-JP" altLang="en-US" sz="1200" dirty="0"/>
                    </a:p>
                  </a:txBody>
                  <a:tcPr marL="66053" marR="66053" marT="33026" marB="33026"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dirty="0"/>
                        <a:t>0.793</a:t>
                      </a:r>
                      <a:endParaRPr kumimoji="1" lang="ja-JP" altLang="en-US" sz="1200" dirty="0"/>
                    </a:p>
                  </a:txBody>
                  <a:tcPr marL="66053" marR="66053" marT="33026" marB="33026" anchor="ctr">
                    <a:solidFill>
                      <a:srgbClr val="FFB3B4"/>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dirty="0"/>
                        <a:t>0.779</a:t>
                      </a:r>
                      <a:endParaRPr kumimoji="1" lang="ja-JP" altLang="en-US" sz="1200" dirty="0"/>
                    </a:p>
                  </a:txBody>
                  <a:tcPr marL="66053" marR="66053" marT="33026" marB="33026" anchor="ctr"/>
                </a:tc>
                <a:extLst>
                  <a:ext uri="{0D108BD9-81ED-4DB2-BD59-A6C34878D82A}">
                    <a16:rowId xmlns:a16="http://schemas.microsoft.com/office/drawing/2014/main" val="2842881937"/>
                  </a:ext>
                </a:extLst>
              </a:tr>
            </a:tbl>
          </a:graphicData>
        </a:graphic>
      </p:graphicFrame>
      <p:sp>
        <p:nvSpPr>
          <p:cNvPr id="23" name="テキスト ボックス 22">
            <a:extLst>
              <a:ext uri="{FF2B5EF4-FFF2-40B4-BE49-F238E27FC236}">
                <a16:creationId xmlns:a16="http://schemas.microsoft.com/office/drawing/2014/main" id="{967F1DE6-DA97-45C5-A48B-FE12CA8F8FF1}"/>
              </a:ext>
            </a:extLst>
          </p:cNvPr>
          <p:cNvSpPr txBox="1"/>
          <p:nvPr/>
        </p:nvSpPr>
        <p:spPr>
          <a:xfrm>
            <a:off x="5845118" y="4700747"/>
            <a:ext cx="480251" cy="369332"/>
          </a:xfrm>
          <a:prstGeom prst="rect">
            <a:avLst/>
          </a:prstGeom>
          <a:noFill/>
        </p:spPr>
        <p:txBody>
          <a:bodyPr wrap="square">
            <a:spAutoFit/>
          </a:bodyPr>
          <a:lstStyle/>
          <a:p>
            <a:pPr algn="ctr"/>
            <a:r>
              <a:rPr lang="en-US" altLang="ja-JP" dirty="0">
                <a:solidFill>
                  <a:srgbClr val="494949"/>
                </a:solidFill>
                <a:latin typeface="+mn-ea"/>
              </a:rPr>
              <a:t>3</a:t>
            </a:r>
            <a:endParaRPr lang="en-US" altLang="ja-JP" sz="1800" b="0" dirty="0">
              <a:solidFill>
                <a:srgbClr val="494949"/>
              </a:solidFill>
              <a:effectLst/>
              <a:latin typeface="+mn-ea"/>
            </a:endParaRPr>
          </a:p>
        </p:txBody>
      </p:sp>
      <p:sp>
        <p:nvSpPr>
          <p:cNvPr id="24" name="テキスト ボックス 23">
            <a:extLst>
              <a:ext uri="{FF2B5EF4-FFF2-40B4-BE49-F238E27FC236}">
                <a16:creationId xmlns:a16="http://schemas.microsoft.com/office/drawing/2014/main" id="{9609CF58-4C54-4DE5-BEAA-91E115E1AC0E}"/>
              </a:ext>
            </a:extLst>
          </p:cNvPr>
          <p:cNvSpPr txBox="1"/>
          <p:nvPr/>
        </p:nvSpPr>
        <p:spPr>
          <a:xfrm rot="16200000">
            <a:off x="4861927" y="4920103"/>
            <a:ext cx="1846659" cy="369332"/>
          </a:xfrm>
          <a:prstGeom prst="rect">
            <a:avLst/>
          </a:prstGeom>
          <a:noFill/>
        </p:spPr>
        <p:txBody>
          <a:bodyPr vert="horz" wrap="square">
            <a:spAutoFit/>
          </a:bodyPr>
          <a:lstStyle/>
          <a:p>
            <a:pPr algn="ctr"/>
            <a:r>
              <a:rPr lang="en-US" altLang="ja-JP" sz="1800" b="0" dirty="0">
                <a:solidFill>
                  <a:srgbClr val="494949"/>
                </a:solidFill>
                <a:effectLst/>
                <a:latin typeface="+mn-ea"/>
              </a:rPr>
              <a:t>max_depth</a:t>
            </a:r>
            <a:endParaRPr lang="ja-JP" altLang="en-US" dirty="0">
              <a:solidFill>
                <a:srgbClr val="494949"/>
              </a:solidFill>
            </a:endParaRPr>
          </a:p>
        </p:txBody>
      </p:sp>
      <p:sp>
        <p:nvSpPr>
          <p:cNvPr id="25" name="テキスト ボックス 24">
            <a:extLst>
              <a:ext uri="{FF2B5EF4-FFF2-40B4-BE49-F238E27FC236}">
                <a16:creationId xmlns:a16="http://schemas.microsoft.com/office/drawing/2014/main" id="{EEB7F28A-D61B-453B-AFFE-CEDB6CC124E1}"/>
              </a:ext>
            </a:extLst>
          </p:cNvPr>
          <p:cNvSpPr txBox="1"/>
          <p:nvPr/>
        </p:nvSpPr>
        <p:spPr>
          <a:xfrm>
            <a:off x="6355574" y="6310938"/>
            <a:ext cx="1864804" cy="369332"/>
          </a:xfrm>
          <a:prstGeom prst="rect">
            <a:avLst/>
          </a:prstGeom>
          <a:noFill/>
        </p:spPr>
        <p:txBody>
          <a:bodyPr wrap="square">
            <a:spAutoFit/>
          </a:bodyPr>
          <a:lstStyle/>
          <a:p>
            <a:pPr algn="ctr"/>
            <a:r>
              <a:rPr lang="en-US" altLang="ja-JP" sz="1800" b="0" dirty="0">
                <a:solidFill>
                  <a:srgbClr val="494949"/>
                </a:solidFill>
                <a:effectLst/>
                <a:latin typeface="+mn-ea"/>
              </a:rPr>
              <a:t>n_estimators</a:t>
            </a:r>
          </a:p>
        </p:txBody>
      </p:sp>
      <p:sp>
        <p:nvSpPr>
          <p:cNvPr id="26" name="テキスト ボックス 25">
            <a:extLst>
              <a:ext uri="{FF2B5EF4-FFF2-40B4-BE49-F238E27FC236}">
                <a16:creationId xmlns:a16="http://schemas.microsoft.com/office/drawing/2014/main" id="{F437CFF6-F211-44AD-9B54-5463925D1A2B}"/>
              </a:ext>
            </a:extLst>
          </p:cNvPr>
          <p:cNvSpPr txBox="1"/>
          <p:nvPr/>
        </p:nvSpPr>
        <p:spPr>
          <a:xfrm>
            <a:off x="5845117" y="5643622"/>
            <a:ext cx="480251" cy="369332"/>
          </a:xfrm>
          <a:prstGeom prst="rect">
            <a:avLst/>
          </a:prstGeom>
          <a:noFill/>
        </p:spPr>
        <p:txBody>
          <a:bodyPr wrap="square">
            <a:spAutoFit/>
          </a:bodyPr>
          <a:lstStyle/>
          <a:p>
            <a:pPr algn="ctr"/>
            <a:r>
              <a:rPr lang="en-US" altLang="ja-JP" sz="1800" b="0" dirty="0">
                <a:solidFill>
                  <a:srgbClr val="494949"/>
                </a:solidFill>
                <a:effectLst/>
                <a:latin typeface="+mn-ea"/>
              </a:rPr>
              <a:t>5</a:t>
            </a:r>
          </a:p>
        </p:txBody>
      </p:sp>
      <p:sp>
        <p:nvSpPr>
          <p:cNvPr id="27" name="テキスト ボックス 26">
            <a:extLst>
              <a:ext uri="{FF2B5EF4-FFF2-40B4-BE49-F238E27FC236}">
                <a16:creationId xmlns:a16="http://schemas.microsoft.com/office/drawing/2014/main" id="{4E150146-4B0F-42F4-8F30-5AA061291FB2}"/>
              </a:ext>
            </a:extLst>
          </p:cNvPr>
          <p:cNvSpPr txBox="1"/>
          <p:nvPr/>
        </p:nvSpPr>
        <p:spPr>
          <a:xfrm>
            <a:off x="5855872" y="5185136"/>
            <a:ext cx="480251" cy="369332"/>
          </a:xfrm>
          <a:prstGeom prst="rect">
            <a:avLst/>
          </a:prstGeom>
          <a:noFill/>
        </p:spPr>
        <p:txBody>
          <a:bodyPr wrap="square">
            <a:spAutoFit/>
          </a:bodyPr>
          <a:lstStyle/>
          <a:p>
            <a:pPr algn="ctr"/>
            <a:r>
              <a:rPr lang="en-US" altLang="ja-JP" dirty="0">
                <a:solidFill>
                  <a:srgbClr val="494949"/>
                </a:solidFill>
                <a:latin typeface="+mn-ea"/>
              </a:rPr>
              <a:t>4</a:t>
            </a:r>
            <a:endParaRPr lang="en-US" altLang="ja-JP" sz="1800" b="0" dirty="0">
              <a:solidFill>
                <a:srgbClr val="494949"/>
              </a:solidFill>
              <a:effectLst/>
              <a:latin typeface="+mn-ea"/>
            </a:endParaRPr>
          </a:p>
        </p:txBody>
      </p:sp>
      <p:sp>
        <p:nvSpPr>
          <p:cNvPr id="28" name="テキスト ボックス 27">
            <a:extLst>
              <a:ext uri="{FF2B5EF4-FFF2-40B4-BE49-F238E27FC236}">
                <a16:creationId xmlns:a16="http://schemas.microsoft.com/office/drawing/2014/main" id="{FED27415-93F1-4AEF-81EC-A8D472698F74}"/>
              </a:ext>
            </a:extLst>
          </p:cNvPr>
          <p:cNvSpPr txBox="1"/>
          <p:nvPr/>
        </p:nvSpPr>
        <p:spPr>
          <a:xfrm>
            <a:off x="5845118" y="4259644"/>
            <a:ext cx="480251" cy="369332"/>
          </a:xfrm>
          <a:prstGeom prst="rect">
            <a:avLst/>
          </a:prstGeom>
          <a:noFill/>
        </p:spPr>
        <p:txBody>
          <a:bodyPr wrap="square">
            <a:spAutoFit/>
          </a:bodyPr>
          <a:lstStyle/>
          <a:p>
            <a:pPr algn="ctr"/>
            <a:r>
              <a:rPr lang="en-US" altLang="ja-JP" sz="1800" b="0" dirty="0">
                <a:solidFill>
                  <a:srgbClr val="494949"/>
                </a:solidFill>
                <a:effectLst/>
                <a:latin typeface="+mn-ea"/>
              </a:rPr>
              <a:t>2</a:t>
            </a:r>
          </a:p>
        </p:txBody>
      </p:sp>
      <p:sp>
        <p:nvSpPr>
          <p:cNvPr id="29" name="テキスト ボックス 28">
            <a:extLst>
              <a:ext uri="{FF2B5EF4-FFF2-40B4-BE49-F238E27FC236}">
                <a16:creationId xmlns:a16="http://schemas.microsoft.com/office/drawing/2014/main" id="{CB1C35A8-E5BE-4806-80C4-B13BF2EF61B2}"/>
              </a:ext>
            </a:extLst>
          </p:cNvPr>
          <p:cNvSpPr txBox="1"/>
          <p:nvPr/>
        </p:nvSpPr>
        <p:spPr>
          <a:xfrm>
            <a:off x="6267848" y="6047850"/>
            <a:ext cx="480251" cy="369332"/>
          </a:xfrm>
          <a:prstGeom prst="rect">
            <a:avLst/>
          </a:prstGeom>
          <a:noFill/>
        </p:spPr>
        <p:txBody>
          <a:bodyPr wrap="square">
            <a:spAutoFit/>
          </a:bodyPr>
          <a:lstStyle/>
          <a:p>
            <a:pPr algn="ctr"/>
            <a:r>
              <a:rPr lang="en-US" altLang="ja-JP" dirty="0">
                <a:solidFill>
                  <a:srgbClr val="494949"/>
                </a:solidFill>
                <a:latin typeface="+mn-ea"/>
              </a:rPr>
              <a:t>50</a:t>
            </a:r>
            <a:endParaRPr lang="en-US" altLang="ja-JP" sz="1800" b="0" dirty="0">
              <a:solidFill>
                <a:srgbClr val="494949"/>
              </a:solidFill>
              <a:effectLst/>
              <a:latin typeface="+mn-ea"/>
            </a:endParaRPr>
          </a:p>
        </p:txBody>
      </p:sp>
      <p:sp>
        <p:nvSpPr>
          <p:cNvPr id="30" name="テキスト ボックス 29">
            <a:extLst>
              <a:ext uri="{FF2B5EF4-FFF2-40B4-BE49-F238E27FC236}">
                <a16:creationId xmlns:a16="http://schemas.microsoft.com/office/drawing/2014/main" id="{33D9FDCE-9D5F-4AE5-A804-728A8925B40B}"/>
              </a:ext>
            </a:extLst>
          </p:cNvPr>
          <p:cNvSpPr txBox="1"/>
          <p:nvPr/>
        </p:nvSpPr>
        <p:spPr>
          <a:xfrm>
            <a:off x="6697970" y="6051483"/>
            <a:ext cx="687153" cy="369332"/>
          </a:xfrm>
          <a:prstGeom prst="rect">
            <a:avLst/>
          </a:prstGeom>
          <a:noFill/>
        </p:spPr>
        <p:txBody>
          <a:bodyPr wrap="square">
            <a:spAutoFit/>
          </a:bodyPr>
          <a:lstStyle/>
          <a:p>
            <a:pPr algn="ctr"/>
            <a:r>
              <a:rPr lang="en-US" altLang="ja-JP" dirty="0">
                <a:solidFill>
                  <a:srgbClr val="494949"/>
                </a:solidFill>
                <a:latin typeface="+mn-ea"/>
              </a:rPr>
              <a:t>100</a:t>
            </a:r>
            <a:endParaRPr lang="en-US" altLang="ja-JP" sz="1800" b="0" dirty="0">
              <a:solidFill>
                <a:srgbClr val="494949"/>
              </a:solidFill>
              <a:effectLst/>
              <a:latin typeface="+mn-ea"/>
            </a:endParaRPr>
          </a:p>
        </p:txBody>
      </p:sp>
      <p:sp>
        <p:nvSpPr>
          <p:cNvPr id="31" name="テキスト ボックス 30">
            <a:extLst>
              <a:ext uri="{FF2B5EF4-FFF2-40B4-BE49-F238E27FC236}">
                <a16:creationId xmlns:a16="http://schemas.microsoft.com/office/drawing/2014/main" id="{020EF044-D573-48B0-BAED-FC2F1B683EEB}"/>
              </a:ext>
            </a:extLst>
          </p:cNvPr>
          <p:cNvSpPr txBox="1"/>
          <p:nvPr/>
        </p:nvSpPr>
        <p:spPr>
          <a:xfrm>
            <a:off x="7231542" y="6047850"/>
            <a:ext cx="687153" cy="369332"/>
          </a:xfrm>
          <a:prstGeom prst="rect">
            <a:avLst/>
          </a:prstGeom>
          <a:noFill/>
        </p:spPr>
        <p:txBody>
          <a:bodyPr wrap="square">
            <a:spAutoFit/>
          </a:bodyPr>
          <a:lstStyle/>
          <a:p>
            <a:pPr algn="ctr"/>
            <a:r>
              <a:rPr lang="en-US" altLang="ja-JP" dirty="0">
                <a:solidFill>
                  <a:srgbClr val="494949"/>
                </a:solidFill>
                <a:latin typeface="+mn-ea"/>
              </a:rPr>
              <a:t>150</a:t>
            </a:r>
            <a:endParaRPr lang="en-US" altLang="ja-JP" sz="1800" b="0" dirty="0">
              <a:solidFill>
                <a:srgbClr val="494949"/>
              </a:solidFill>
              <a:effectLst/>
              <a:latin typeface="+mn-ea"/>
            </a:endParaRPr>
          </a:p>
        </p:txBody>
      </p:sp>
      <p:sp>
        <p:nvSpPr>
          <p:cNvPr id="32" name="テキスト ボックス 31">
            <a:extLst>
              <a:ext uri="{FF2B5EF4-FFF2-40B4-BE49-F238E27FC236}">
                <a16:creationId xmlns:a16="http://schemas.microsoft.com/office/drawing/2014/main" id="{B30DB5EA-AEAE-4E66-8065-2486B03065B7}"/>
              </a:ext>
            </a:extLst>
          </p:cNvPr>
          <p:cNvSpPr txBox="1"/>
          <p:nvPr/>
        </p:nvSpPr>
        <p:spPr>
          <a:xfrm>
            <a:off x="7760161" y="6050013"/>
            <a:ext cx="687153" cy="369332"/>
          </a:xfrm>
          <a:prstGeom prst="rect">
            <a:avLst/>
          </a:prstGeom>
          <a:noFill/>
        </p:spPr>
        <p:txBody>
          <a:bodyPr wrap="square">
            <a:spAutoFit/>
          </a:bodyPr>
          <a:lstStyle/>
          <a:p>
            <a:pPr algn="ctr"/>
            <a:r>
              <a:rPr lang="en-US" altLang="ja-JP" dirty="0">
                <a:solidFill>
                  <a:srgbClr val="494949"/>
                </a:solidFill>
                <a:latin typeface="+mn-ea"/>
              </a:rPr>
              <a:t>200</a:t>
            </a:r>
            <a:endParaRPr lang="en-US" altLang="ja-JP" sz="1800" b="0" dirty="0">
              <a:solidFill>
                <a:srgbClr val="494949"/>
              </a:solidFill>
              <a:effectLst/>
              <a:latin typeface="+mn-ea"/>
            </a:endParaRPr>
          </a:p>
        </p:txBody>
      </p:sp>
      <p:pic>
        <p:nvPicPr>
          <p:cNvPr id="15" name="図 14">
            <a:extLst>
              <a:ext uri="{FF2B5EF4-FFF2-40B4-BE49-F238E27FC236}">
                <a16:creationId xmlns:a16="http://schemas.microsoft.com/office/drawing/2014/main" id="{0F6B1C7E-012B-4BEA-92D6-3C5D0CD942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32924" y="4014960"/>
            <a:ext cx="3249015" cy="1476217"/>
          </a:xfrm>
          <a:prstGeom prst="rect">
            <a:avLst/>
          </a:prstGeom>
        </p:spPr>
      </p:pic>
      <p:sp>
        <p:nvSpPr>
          <p:cNvPr id="69" name="正方形/長方形 68">
            <a:extLst>
              <a:ext uri="{FF2B5EF4-FFF2-40B4-BE49-F238E27FC236}">
                <a16:creationId xmlns:a16="http://schemas.microsoft.com/office/drawing/2014/main" id="{3B0AC47C-5E2B-47BB-9E61-B390F1D8F28C}"/>
              </a:ext>
            </a:extLst>
          </p:cNvPr>
          <p:cNvSpPr/>
          <p:nvPr/>
        </p:nvSpPr>
        <p:spPr>
          <a:xfrm>
            <a:off x="7287976" y="4158057"/>
            <a:ext cx="522076" cy="457908"/>
          </a:xfrm>
          <a:prstGeom prst="rect">
            <a:avLst/>
          </a:prstGeom>
          <a:noFill/>
          <a:ln w="57150">
            <a:solidFill>
              <a:srgbClr val="FFC21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2572036117"/>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lang="en-US" altLang="ja-JP" dirty="0"/>
              <a:t>5</a:t>
            </a:r>
            <a:r>
              <a:rPr kumimoji="1" lang="en-US" altLang="ja-JP" dirty="0"/>
              <a:t>-4-6.</a:t>
            </a:r>
            <a:r>
              <a:rPr lang="en-US" altLang="ja-JP" dirty="0"/>
              <a:t>GridsearchCV</a:t>
            </a:r>
            <a:endParaRPr kumimoji="1" lang="ja-JP" altLang="en-US" dirty="0"/>
          </a:p>
        </p:txBody>
      </p:sp>
      <p:sp>
        <p:nvSpPr>
          <p:cNvPr id="5" name="スライド番号プレースホルダー 4">
            <a:extLst>
              <a:ext uri="{FF2B5EF4-FFF2-40B4-BE49-F238E27FC236}">
                <a16:creationId xmlns:a16="http://schemas.microsoft.com/office/drawing/2014/main" id="{C905B90A-465B-402F-BC68-6932C2B00E04}"/>
              </a:ext>
            </a:extLst>
          </p:cNvPr>
          <p:cNvSpPr>
            <a:spLocks noGrp="1"/>
          </p:cNvSpPr>
          <p:nvPr>
            <p:ph type="sldNum" sz="quarter" idx="10"/>
          </p:nvPr>
        </p:nvSpPr>
        <p:spPr/>
        <p:txBody>
          <a:bodyPr/>
          <a:lstStyle/>
          <a:p>
            <a:fld id="{5D750650-B10A-47BF-93C2-E1678438B37A}" type="slidenum">
              <a:rPr kumimoji="1" lang="ja-JP" altLang="en-US" smtClean="0"/>
              <a:pPr/>
              <a:t>285</a:t>
            </a:fld>
            <a:endParaRPr kumimoji="1" lang="ja-JP" altLang="en-US"/>
          </a:p>
        </p:txBody>
      </p:sp>
      <p:sp>
        <p:nvSpPr>
          <p:cNvPr id="12" name="正方形/長方形 11">
            <a:extLst>
              <a:ext uri="{FF2B5EF4-FFF2-40B4-BE49-F238E27FC236}">
                <a16:creationId xmlns:a16="http://schemas.microsoft.com/office/drawing/2014/main" id="{62062C14-5D7C-4D79-8CF4-E782502C7964}"/>
              </a:ext>
            </a:extLst>
          </p:cNvPr>
          <p:cNvSpPr/>
          <p:nvPr/>
        </p:nvSpPr>
        <p:spPr bwMode="auto">
          <a:xfrm>
            <a:off x="766763" y="961535"/>
            <a:ext cx="10658473" cy="5439248"/>
          </a:xfrm>
          <a:prstGeom prst="rect">
            <a:avLst/>
          </a:prstGeom>
          <a:solidFill>
            <a:srgbClr val="ECECEC"/>
          </a:solidFill>
          <a:ln w="12700">
            <a:noFill/>
          </a:ln>
          <a:effectLst/>
        </p:spPr>
        <p:style>
          <a:lnRef idx="1">
            <a:schemeClr val="accent1"/>
          </a:lnRef>
          <a:fillRef idx="2">
            <a:schemeClr val="accent1"/>
          </a:fillRef>
          <a:effectRef idx="1">
            <a:schemeClr val="accent1"/>
          </a:effectRef>
          <a:fontRef idx="minor">
            <a:schemeClr val="dk1"/>
          </a:fontRef>
        </p:style>
        <p:txBody>
          <a:bodyPr vert="horz" wrap="square" lIns="84406" tIns="42203" rIns="84406" bIns="42203" numCol="1" rtlCol="0" anchor="t" anchorCtr="0" compatLnSpc="1">
            <a:prstTxWarp prst="textNoShape">
              <a:avLst/>
            </a:prstTxWarp>
            <a:normAutofit/>
          </a:bodyPr>
          <a:lstStyle/>
          <a:p>
            <a:r>
              <a:rPr lang="en-US" altLang="ja-JP" sz="1400" b="0" dirty="0">
                <a:solidFill>
                  <a:srgbClr val="008000"/>
                </a:solidFill>
                <a:effectLst/>
                <a:latin typeface="+mn-ea"/>
              </a:rPr>
              <a:t># </a:t>
            </a:r>
            <a:r>
              <a:rPr lang="ja-JP" altLang="en-US" sz="1400" dirty="0">
                <a:solidFill>
                  <a:srgbClr val="008000"/>
                </a:solidFill>
                <a:latin typeface="+mn-ea"/>
              </a:rPr>
              <a:t>ライブラリのインポート</a:t>
            </a:r>
            <a:endParaRPr lang="ja-JP" altLang="en-US" sz="1400" b="0" dirty="0">
              <a:solidFill>
                <a:srgbClr val="000000"/>
              </a:solidFill>
              <a:effectLst/>
              <a:latin typeface="+mn-ea"/>
            </a:endParaRPr>
          </a:p>
          <a:p>
            <a:r>
              <a:rPr lang="en-US" altLang="ja-JP" sz="1400" b="0" dirty="0">
                <a:solidFill>
                  <a:srgbClr val="AF00DB"/>
                </a:solidFill>
                <a:effectLst/>
                <a:latin typeface="+mn-ea"/>
              </a:rPr>
              <a:t>from</a:t>
            </a:r>
            <a:r>
              <a:rPr lang="en-US" altLang="ja-JP" sz="1400" b="0" dirty="0">
                <a:solidFill>
                  <a:srgbClr val="000000"/>
                </a:solidFill>
                <a:effectLst/>
                <a:latin typeface="+mn-ea"/>
              </a:rPr>
              <a:t> sklearn.model_selection </a:t>
            </a:r>
            <a:r>
              <a:rPr lang="en-US" altLang="ja-JP" sz="1400" b="0" dirty="0">
                <a:solidFill>
                  <a:srgbClr val="AF00DB"/>
                </a:solidFill>
                <a:effectLst/>
                <a:latin typeface="+mn-ea"/>
              </a:rPr>
              <a:t>import</a:t>
            </a:r>
            <a:r>
              <a:rPr lang="en-US" altLang="ja-JP" sz="1400" b="0" dirty="0">
                <a:solidFill>
                  <a:srgbClr val="000000"/>
                </a:solidFill>
                <a:effectLst/>
                <a:latin typeface="+mn-ea"/>
              </a:rPr>
              <a:t> StratifiedKFold # </a:t>
            </a:r>
            <a:r>
              <a:rPr lang="ja-JP" altLang="en-US" sz="1400" b="0" dirty="0">
                <a:solidFill>
                  <a:srgbClr val="000000"/>
                </a:solidFill>
                <a:effectLst/>
                <a:latin typeface="+mn-ea"/>
              </a:rPr>
              <a:t>交差検証用ライブラリ</a:t>
            </a:r>
            <a:endParaRPr lang="en-US" altLang="ja-JP" sz="1400" b="0" dirty="0">
              <a:solidFill>
                <a:srgbClr val="000000"/>
              </a:solidFill>
              <a:effectLst/>
              <a:latin typeface="+mn-ea"/>
            </a:endParaRPr>
          </a:p>
          <a:p>
            <a:r>
              <a:rPr lang="en-US" altLang="ja-JP" sz="1400" b="0" dirty="0">
                <a:solidFill>
                  <a:srgbClr val="AF00DB"/>
                </a:solidFill>
                <a:effectLst/>
                <a:latin typeface="+mn-ea"/>
              </a:rPr>
              <a:t>from</a:t>
            </a:r>
            <a:r>
              <a:rPr lang="en-US" altLang="ja-JP" sz="1400" b="0" dirty="0">
                <a:solidFill>
                  <a:srgbClr val="000000"/>
                </a:solidFill>
                <a:effectLst/>
                <a:latin typeface="+mn-ea"/>
              </a:rPr>
              <a:t> sklearn.model_selection </a:t>
            </a:r>
            <a:r>
              <a:rPr lang="en-US" altLang="ja-JP" sz="1400" b="0" dirty="0">
                <a:solidFill>
                  <a:srgbClr val="AF00DB"/>
                </a:solidFill>
                <a:effectLst/>
                <a:latin typeface="+mn-ea"/>
              </a:rPr>
              <a:t>import</a:t>
            </a:r>
            <a:r>
              <a:rPr lang="en-US" altLang="ja-JP" sz="1400" b="0" dirty="0">
                <a:solidFill>
                  <a:srgbClr val="000000"/>
                </a:solidFill>
                <a:effectLst/>
                <a:latin typeface="+mn-ea"/>
              </a:rPr>
              <a:t> GridSearchCV  # </a:t>
            </a:r>
            <a:r>
              <a:rPr lang="ja-JP" altLang="en-US" sz="1400" b="0" dirty="0">
                <a:solidFill>
                  <a:srgbClr val="000000"/>
                </a:solidFill>
                <a:effectLst/>
                <a:latin typeface="+mn-ea"/>
              </a:rPr>
              <a:t>グリッドサーチ用ライブラリ</a:t>
            </a:r>
            <a:endParaRPr lang="en-US" altLang="ja-JP" sz="1400" b="0" dirty="0">
              <a:solidFill>
                <a:srgbClr val="000000"/>
              </a:solidFill>
              <a:effectLst/>
              <a:latin typeface="+mn-ea"/>
            </a:endParaRPr>
          </a:p>
          <a:p>
            <a:br>
              <a:rPr lang="en-US" altLang="ja-JP" sz="1400" b="0" dirty="0">
                <a:solidFill>
                  <a:srgbClr val="000000"/>
                </a:solidFill>
                <a:effectLst/>
                <a:latin typeface="+mn-ea"/>
              </a:rPr>
            </a:br>
            <a:r>
              <a:rPr lang="en-US" altLang="ja-JP" sz="1400" b="0" dirty="0" err="1">
                <a:solidFill>
                  <a:srgbClr val="000000"/>
                </a:solidFill>
                <a:effectLst/>
                <a:latin typeface="+mn-ea"/>
              </a:rPr>
              <a:t>param_grid</a:t>
            </a:r>
            <a:r>
              <a:rPr lang="en-US" altLang="ja-JP" sz="1400" b="0" dirty="0">
                <a:solidFill>
                  <a:srgbClr val="000000"/>
                </a:solidFill>
                <a:effectLst/>
                <a:latin typeface="+mn-ea"/>
              </a:rPr>
              <a:t> = {</a:t>
            </a:r>
            <a:r>
              <a:rPr lang="en-US" altLang="ja-JP" sz="1400" b="0" dirty="0">
                <a:solidFill>
                  <a:srgbClr val="A31515"/>
                </a:solidFill>
                <a:effectLst/>
                <a:latin typeface="+mn-ea"/>
              </a:rPr>
              <a:t>"</a:t>
            </a:r>
            <a:r>
              <a:rPr lang="en-US" altLang="ja-JP" sz="1400" b="0" dirty="0" err="1">
                <a:solidFill>
                  <a:srgbClr val="A31515"/>
                </a:solidFill>
                <a:effectLst/>
                <a:latin typeface="+mn-ea"/>
              </a:rPr>
              <a:t>learning_rate</a:t>
            </a:r>
            <a:r>
              <a:rPr lang="en-US" altLang="ja-JP" sz="1400" b="0" dirty="0">
                <a:solidFill>
                  <a:srgbClr val="A31515"/>
                </a:solidFill>
                <a:effectLst/>
                <a:latin typeface="+mn-ea"/>
              </a:rPr>
              <a:t>"</a:t>
            </a:r>
            <a:r>
              <a:rPr lang="en-US" altLang="ja-JP" sz="1400" b="0" dirty="0">
                <a:solidFill>
                  <a:srgbClr val="000000"/>
                </a:solidFill>
                <a:effectLst/>
                <a:latin typeface="+mn-ea"/>
              </a:rPr>
              <a:t>:[</a:t>
            </a:r>
            <a:r>
              <a:rPr lang="en-US" altLang="ja-JP" sz="1400" b="0" dirty="0">
                <a:solidFill>
                  <a:srgbClr val="09885A"/>
                </a:solidFill>
                <a:effectLst/>
                <a:latin typeface="+mn-ea"/>
              </a:rPr>
              <a:t>0.1</a:t>
            </a:r>
            <a:r>
              <a:rPr lang="en-US" altLang="ja-JP" sz="1400" b="0" dirty="0">
                <a:solidFill>
                  <a:srgbClr val="000000"/>
                </a:solidFill>
                <a:effectLst/>
                <a:latin typeface="+mn-ea"/>
              </a:rPr>
              <a:t>],</a:t>
            </a:r>
          </a:p>
          <a:p>
            <a:r>
              <a:rPr lang="en-US" altLang="ja-JP" sz="1400" b="0" dirty="0">
                <a:solidFill>
                  <a:srgbClr val="000000"/>
                </a:solidFill>
                <a:effectLst/>
                <a:latin typeface="+mn-ea"/>
              </a:rPr>
              <a:t>              </a:t>
            </a:r>
            <a:r>
              <a:rPr lang="en-US" altLang="ja-JP" sz="1400" b="0" dirty="0">
                <a:solidFill>
                  <a:srgbClr val="A31515"/>
                </a:solidFill>
                <a:effectLst/>
                <a:latin typeface="+mn-ea"/>
              </a:rPr>
              <a:t>"</a:t>
            </a:r>
            <a:r>
              <a:rPr lang="en-US" altLang="ja-JP" sz="1400" b="0" dirty="0" err="1">
                <a:solidFill>
                  <a:srgbClr val="A31515"/>
                </a:solidFill>
                <a:effectLst/>
                <a:latin typeface="+mn-ea"/>
              </a:rPr>
              <a:t>num_leaves</a:t>
            </a:r>
            <a:r>
              <a:rPr lang="en-US" altLang="ja-JP" sz="1400" b="0" dirty="0">
                <a:solidFill>
                  <a:srgbClr val="A31515"/>
                </a:solidFill>
                <a:effectLst/>
                <a:latin typeface="+mn-ea"/>
              </a:rPr>
              <a:t>"</a:t>
            </a:r>
            <a:r>
              <a:rPr lang="en-US" altLang="ja-JP" sz="1400" b="0" dirty="0">
                <a:solidFill>
                  <a:srgbClr val="000000"/>
                </a:solidFill>
                <a:effectLst/>
                <a:latin typeface="+mn-ea"/>
              </a:rPr>
              <a:t>: [</a:t>
            </a:r>
            <a:r>
              <a:rPr lang="en-US" altLang="ja-JP" sz="1400" b="0" dirty="0">
                <a:solidFill>
                  <a:srgbClr val="09885A"/>
                </a:solidFill>
                <a:effectLst/>
                <a:latin typeface="+mn-ea"/>
              </a:rPr>
              <a:t>3</a:t>
            </a:r>
            <a:r>
              <a:rPr lang="en-US" altLang="ja-JP" sz="1400" b="0" dirty="0">
                <a:solidFill>
                  <a:srgbClr val="000000"/>
                </a:solidFill>
                <a:effectLst/>
                <a:latin typeface="+mn-ea"/>
              </a:rPr>
              <a:t>, </a:t>
            </a:r>
            <a:r>
              <a:rPr lang="en-US" altLang="ja-JP" sz="1400" b="0" dirty="0">
                <a:solidFill>
                  <a:srgbClr val="09885A"/>
                </a:solidFill>
                <a:effectLst/>
                <a:latin typeface="+mn-ea"/>
              </a:rPr>
              <a:t>4</a:t>
            </a:r>
            <a:r>
              <a:rPr lang="en-US" altLang="ja-JP" sz="1400" b="0" dirty="0">
                <a:solidFill>
                  <a:srgbClr val="000000"/>
                </a:solidFill>
                <a:effectLst/>
                <a:latin typeface="+mn-ea"/>
              </a:rPr>
              <a:t>, </a:t>
            </a:r>
            <a:r>
              <a:rPr lang="en-US" altLang="ja-JP" sz="1400" b="0" dirty="0">
                <a:solidFill>
                  <a:srgbClr val="09885A"/>
                </a:solidFill>
                <a:effectLst/>
                <a:latin typeface="+mn-ea"/>
              </a:rPr>
              <a:t>5</a:t>
            </a:r>
            <a:r>
              <a:rPr lang="en-US" altLang="ja-JP" sz="1400" b="0" dirty="0">
                <a:solidFill>
                  <a:srgbClr val="000000"/>
                </a:solidFill>
                <a:effectLst/>
                <a:latin typeface="+mn-ea"/>
              </a:rPr>
              <a:t>],</a:t>
            </a:r>
          </a:p>
          <a:p>
            <a:r>
              <a:rPr lang="en-US" altLang="ja-JP" sz="1400" b="0" dirty="0">
                <a:solidFill>
                  <a:srgbClr val="000000"/>
                </a:solidFill>
                <a:effectLst/>
                <a:latin typeface="+mn-ea"/>
              </a:rPr>
              <a:t>              </a:t>
            </a:r>
            <a:r>
              <a:rPr lang="en-US" altLang="ja-JP" sz="1400" b="0" dirty="0">
                <a:solidFill>
                  <a:srgbClr val="A31515"/>
                </a:solidFill>
                <a:effectLst/>
                <a:latin typeface="+mn-ea"/>
              </a:rPr>
              <a:t>"</a:t>
            </a:r>
            <a:r>
              <a:rPr lang="en-US" altLang="ja-JP" sz="1400" b="0" dirty="0" err="1">
                <a:solidFill>
                  <a:srgbClr val="A31515"/>
                </a:solidFill>
                <a:effectLst/>
                <a:latin typeface="+mn-ea"/>
              </a:rPr>
              <a:t>colsample_bytree</a:t>
            </a:r>
            <a:r>
              <a:rPr lang="en-US" altLang="ja-JP" sz="1400" b="0" dirty="0">
                <a:solidFill>
                  <a:srgbClr val="A31515"/>
                </a:solidFill>
                <a:effectLst/>
                <a:latin typeface="+mn-ea"/>
              </a:rPr>
              <a:t>"</a:t>
            </a:r>
            <a:r>
              <a:rPr lang="en-US" altLang="ja-JP" sz="1400" b="0" dirty="0">
                <a:solidFill>
                  <a:srgbClr val="000000"/>
                </a:solidFill>
                <a:effectLst/>
                <a:latin typeface="+mn-ea"/>
              </a:rPr>
              <a:t>: [</a:t>
            </a:r>
            <a:r>
              <a:rPr lang="en-US" altLang="ja-JP" sz="1400" b="0" dirty="0">
                <a:solidFill>
                  <a:srgbClr val="09885A"/>
                </a:solidFill>
                <a:effectLst/>
                <a:latin typeface="+mn-ea"/>
              </a:rPr>
              <a:t>0.6</a:t>
            </a:r>
            <a:r>
              <a:rPr lang="en-US" altLang="ja-JP" sz="1400" b="0" dirty="0">
                <a:solidFill>
                  <a:srgbClr val="000000"/>
                </a:solidFill>
                <a:effectLst/>
                <a:latin typeface="+mn-ea"/>
              </a:rPr>
              <a:t>, </a:t>
            </a:r>
            <a:r>
              <a:rPr lang="en-US" altLang="ja-JP" sz="1400" b="0" dirty="0">
                <a:solidFill>
                  <a:srgbClr val="09885A"/>
                </a:solidFill>
                <a:effectLst/>
                <a:latin typeface="+mn-ea"/>
              </a:rPr>
              <a:t>0.8</a:t>
            </a:r>
            <a:r>
              <a:rPr lang="en-US" altLang="ja-JP" sz="1400" b="0" dirty="0">
                <a:solidFill>
                  <a:srgbClr val="000000"/>
                </a:solidFill>
                <a:effectLst/>
                <a:latin typeface="+mn-ea"/>
              </a:rPr>
              <a:t>, </a:t>
            </a:r>
            <a:r>
              <a:rPr lang="en-US" altLang="ja-JP" sz="1400" b="0" dirty="0">
                <a:solidFill>
                  <a:srgbClr val="09885A"/>
                </a:solidFill>
                <a:effectLst/>
                <a:latin typeface="+mn-ea"/>
              </a:rPr>
              <a:t>1</a:t>
            </a:r>
            <a:r>
              <a:rPr lang="en-US" altLang="ja-JP" sz="1400" b="0" dirty="0">
                <a:solidFill>
                  <a:srgbClr val="000000"/>
                </a:solidFill>
                <a:effectLst/>
                <a:latin typeface="+mn-ea"/>
              </a:rPr>
              <a:t>],</a:t>
            </a:r>
          </a:p>
          <a:p>
            <a:r>
              <a:rPr lang="en-US" altLang="ja-JP" sz="1400" b="0" dirty="0">
                <a:solidFill>
                  <a:srgbClr val="000000"/>
                </a:solidFill>
                <a:effectLst/>
                <a:latin typeface="+mn-ea"/>
              </a:rPr>
              <a:t>              </a:t>
            </a:r>
            <a:r>
              <a:rPr lang="en-US" altLang="ja-JP" sz="1400" b="0" dirty="0">
                <a:solidFill>
                  <a:srgbClr val="A31515"/>
                </a:solidFill>
                <a:effectLst/>
                <a:latin typeface="+mn-ea"/>
              </a:rPr>
              <a:t>"subsample"</a:t>
            </a:r>
            <a:r>
              <a:rPr lang="en-US" altLang="ja-JP" sz="1400" b="0" dirty="0">
                <a:solidFill>
                  <a:srgbClr val="000000"/>
                </a:solidFill>
                <a:effectLst/>
                <a:latin typeface="+mn-ea"/>
              </a:rPr>
              <a:t>: [</a:t>
            </a:r>
            <a:r>
              <a:rPr lang="en-US" altLang="ja-JP" sz="1400" b="0" dirty="0">
                <a:solidFill>
                  <a:srgbClr val="09885A"/>
                </a:solidFill>
                <a:effectLst/>
                <a:latin typeface="+mn-ea"/>
              </a:rPr>
              <a:t>0.6</a:t>
            </a:r>
            <a:r>
              <a:rPr lang="en-US" altLang="ja-JP" sz="1400" b="0" dirty="0">
                <a:solidFill>
                  <a:srgbClr val="000000"/>
                </a:solidFill>
                <a:effectLst/>
                <a:latin typeface="+mn-ea"/>
              </a:rPr>
              <a:t>, </a:t>
            </a:r>
            <a:r>
              <a:rPr lang="en-US" altLang="ja-JP" sz="1400" b="0" dirty="0">
                <a:solidFill>
                  <a:srgbClr val="09885A"/>
                </a:solidFill>
                <a:effectLst/>
                <a:latin typeface="+mn-ea"/>
              </a:rPr>
              <a:t>0.8</a:t>
            </a:r>
            <a:r>
              <a:rPr lang="en-US" altLang="ja-JP" sz="1400" b="0" dirty="0">
                <a:solidFill>
                  <a:srgbClr val="000000"/>
                </a:solidFill>
                <a:effectLst/>
                <a:latin typeface="+mn-ea"/>
              </a:rPr>
              <a:t>, </a:t>
            </a:r>
            <a:r>
              <a:rPr lang="en-US" altLang="ja-JP" sz="1400" b="0" dirty="0">
                <a:solidFill>
                  <a:srgbClr val="09885A"/>
                </a:solidFill>
                <a:effectLst/>
                <a:latin typeface="+mn-ea"/>
              </a:rPr>
              <a:t>1</a:t>
            </a:r>
            <a:r>
              <a:rPr lang="en-US" altLang="ja-JP" sz="1400" b="0" dirty="0">
                <a:solidFill>
                  <a:srgbClr val="000000"/>
                </a:solidFill>
                <a:effectLst/>
                <a:latin typeface="+mn-ea"/>
              </a:rPr>
              <a:t>],</a:t>
            </a:r>
          </a:p>
          <a:p>
            <a:r>
              <a:rPr lang="en-US" altLang="ja-JP" sz="1400" b="0" dirty="0">
                <a:solidFill>
                  <a:srgbClr val="000000"/>
                </a:solidFill>
                <a:effectLst/>
                <a:latin typeface="+mn-ea"/>
              </a:rPr>
              <a:t>              </a:t>
            </a:r>
            <a:r>
              <a:rPr lang="en-US" altLang="ja-JP" sz="1400" b="0" dirty="0">
                <a:solidFill>
                  <a:srgbClr val="A31515"/>
                </a:solidFill>
                <a:effectLst/>
                <a:latin typeface="+mn-ea"/>
              </a:rPr>
              <a:t>"</a:t>
            </a:r>
            <a:r>
              <a:rPr lang="en-US" altLang="ja-JP" sz="1400" b="0" dirty="0" err="1">
                <a:solidFill>
                  <a:srgbClr val="A31515"/>
                </a:solidFill>
                <a:effectLst/>
                <a:latin typeface="+mn-ea"/>
              </a:rPr>
              <a:t>n_estimators</a:t>
            </a:r>
            <a:r>
              <a:rPr lang="en-US" altLang="ja-JP" sz="1400" b="0" dirty="0">
                <a:solidFill>
                  <a:srgbClr val="A31515"/>
                </a:solidFill>
                <a:effectLst/>
                <a:latin typeface="+mn-ea"/>
              </a:rPr>
              <a:t>"</a:t>
            </a:r>
            <a:r>
              <a:rPr lang="en-US" altLang="ja-JP" sz="1400" b="0" dirty="0">
                <a:solidFill>
                  <a:srgbClr val="000000"/>
                </a:solidFill>
                <a:effectLst/>
                <a:latin typeface="+mn-ea"/>
              </a:rPr>
              <a:t>:[</a:t>
            </a:r>
            <a:r>
              <a:rPr lang="en-US" altLang="ja-JP" sz="1400" b="0" dirty="0">
                <a:solidFill>
                  <a:srgbClr val="09885A"/>
                </a:solidFill>
                <a:effectLst/>
                <a:latin typeface="+mn-ea"/>
              </a:rPr>
              <a:t>50</a:t>
            </a:r>
            <a:r>
              <a:rPr lang="en-US" altLang="ja-JP" sz="1400" b="0" dirty="0">
                <a:solidFill>
                  <a:srgbClr val="000000"/>
                </a:solidFill>
                <a:effectLst/>
                <a:latin typeface="+mn-ea"/>
              </a:rPr>
              <a:t>, </a:t>
            </a:r>
            <a:r>
              <a:rPr lang="en-US" altLang="ja-JP" sz="1400" b="0" dirty="0">
                <a:solidFill>
                  <a:srgbClr val="09885A"/>
                </a:solidFill>
                <a:effectLst/>
                <a:latin typeface="+mn-ea"/>
              </a:rPr>
              <a:t>70</a:t>
            </a:r>
            <a:r>
              <a:rPr lang="en-US" altLang="ja-JP" sz="1400" b="0" dirty="0">
                <a:solidFill>
                  <a:srgbClr val="000000"/>
                </a:solidFill>
                <a:effectLst/>
                <a:latin typeface="+mn-ea"/>
              </a:rPr>
              <a:t> ,</a:t>
            </a:r>
            <a:r>
              <a:rPr lang="en-US" altLang="ja-JP" sz="1400" b="0" dirty="0">
                <a:solidFill>
                  <a:srgbClr val="09885A"/>
                </a:solidFill>
                <a:effectLst/>
                <a:latin typeface="+mn-ea"/>
              </a:rPr>
              <a:t>100</a:t>
            </a:r>
            <a:r>
              <a:rPr lang="en-US" altLang="ja-JP" sz="1400" b="0" dirty="0">
                <a:solidFill>
                  <a:srgbClr val="000000"/>
                </a:solidFill>
                <a:effectLst/>
                <a:latin typeface="+mn-ea"/>
              </a:rPr>
              <a:t>]</a:t>
            </a:r>
          </a:p>
          <a:p>
            <a:r>
              <a:rPr lang="en-US" altLang="ja-JP" sz="1400" b="0" dirty="0">
                <a:solidFill>
                  <a:srgbClr val="000000"/>
                </a:solidFill>
                <a:effectLst/>
                <a:latin typeface="Courier New" panose="02070309020205020404" pitchFamily="49" charset="0"/>
              </a:rPr>
              <a:t>             } </a:t>
            </a:r>
          </a:p>
          <a:p>
            <a:r>
              <a:rPr lang="en-US" altLang="ja-JP" sz="1400" b="0" dirty="0" err="1">
                <a:solidFill>
                  <a:srgbClr val="000000"/>
                </a:solidFill>
                <a:effectLst/>
                <a:latin typeface="+mn-ea"/>
              </a:rPr>
              <a:t>gscv</a:t>
            </a:r>
            <a:r>
              <a:rPr lang="en-US" altLang="ja-JP" sz="1400" b="0" dirty="0">
                <a:solidFill>
                  <a:srgbClr val="000000"/>
                </a:solidFill>
                <a:effectLst/>
                <a:latin typeface="+mn-ea"/>
              </a:rPr>
              <a:t> = GridSearchCV(estimator = LGBMRegressor(random_state = </a:t>
            </a:r>
            <a:r>
              <a:rPr lang="en-US" altLang="ja-JP" sz="1400" b="0" dirty="0">
                <a:solidFill>
                  <a:srgbClr val="09885A"/>
                </a:solidFill>
                <a:effectLst/>
                <a:latin typeface="+mn-ea"/>
              </a:rPr>
              <a:t>0</a:t>
            </a:r>
            <a:r>
              <a:rPr lang="en-US" altLang="ja-JP" sz="1400" b="0" dirty="0">
                <a:solidFill>
                  <a:srgbClr val="000000"/>
                </a:solidFill>
                <a:effectLst/>
                <a:latin typeface="+mn-ea"/>
              </a:rPr>
              <a:t>), </a:t>
            </a:r>
            <a:r>
              <a:rPr lang="en-US" altLang="ja-JP" sz="1400" b="0" dirty="0">
                <a:solidFill>
                  <a:srgbClr val="008000"/>
                </a:solidFill>
                <a:effectLst/>
                <a:latin typeface="+mn-ea"/>
              </a:rPr>
              <a:t># </a:t>
            </a:r>
            <a:r>
              <a:rPr lang="ja-JP" altLang="en-US" sz="1400" b="0" dirty="0">
                <a:solidFill>
                  <a:srgbClr val="008000"/>
                </a:solidFill>
                <a:effectLst/>
                <a:latin typeface="+mn-ea"/>
              </a:rPr>
              <a:t>パラメータ探索するモデル</a:t>
            </a:r>
            <a:r>
              <a:rPr lang="ja-JP" altLang="en-US" sz="1400" dirty="0">
                <a:solidFill>
                  <a:srgbClr val="008000"/>
                </a:solidFill>
                <a:latin typeface="+mn-ea"/>
              </a:rPr>
              <a:t>を指定</a:t>
            </a:r>
            <a:endParaRPr lang="ja-JP" altLang="en-US" sz="1400" b="0" dirty="0">
              <a:solidFill>
                <a:srgbClr val="000000"/>
              </a:solidFill>
              <a:effectLst/>
              <a:latin typeface="+mn-ea"/>
            </a:endParaRPr>
          </a:p>
          <a:p>
            <a:r>
              <a:rPr lang="ja-JP" altLang="en-US" sz="1400" b="0" dirty="0">
                <a:solidFill>
                  <a:srgbClr val="000000"/>
                </a:solidFill>
                <a:effectLst/>
                <a:latin typeface="+mn-ea"/>
              </a:rPr>
              <a:t>                           </a:t>
            </a:r>
            <a:r>
              <a:rPr lang="en-US" altLang="ja-JP" sz="1400" b="0" dirty="0">
                <a:solidFill>
                  <a:srgbClr val="000000"/>
                </a:solidFill>
                <a:effectLst/>
                <a:latin typeface="+mn-ea"/>
              </a:rPr>
              <a:t>param_grid = param_grid,              			</a:t>
            </a:r>
            <a:r>
              <a:rPr lang="ja-JP" altLang="en-US" sz="1400" dirty="0">
                <a:solidFill>
                  <a:srgbClr val="000000"/>
                </a:solidFill>
                <a:latin typeface="+mn-ea"/>
              </a:rPr>
              <a:t>    </a:t>
            </a:r>
            <a:r>
              <a:rPr lang="en-US" altLang="ja-JP" sz="1400" b="0" dirty="0">
                <a:solidFill>
                  <a:srgbClr val="008000"/>
                </a:solidFill>
                <a:effectLst/>
                <a:latin typeface="+mn-ea"/>
              </a:rPr>
              <a:t># </a:t>
            </a:r>
            <a:r>
              <a:rPr lang="ja-JP" altLang="en-US" sz="1400" b="0" dirty="0">
                <a:solidFill>
                  <a:srgbClr val="008000"/>
                </a:solidFill>
                <a:effectLst/>
                <a:latin typeface="+mn-ea"/>
              </a:rPr>
              <a:t>探索するパラメータのリスト</a:t>
            </a:r>
            <a:endParaRPr lang="en-US" altLang="ja-JP" sz="1400" b="0" dirty="0">
              <a:solidFill>
                <a:srgbClr val="008000"/>
              </a:solidFill>
              <a:effectLst/>
              <a:latin typeface="+mn-ea"/>
            </a:endParaRPr>
          </a:p>
          <a:p>
            <a:r>
              <a:rPr lang="en-US" altLang="ja-JP" sz="1400" b="0" dirty="0">
                <a:solidFill>
                  <a:srgbClr val="000000"/>
                </a:solidFill>
                <a:effectLst/>
                <a:latin typeface="+mn-ea"/>
              </a:rPr>
              <a:t>			</a:t>
            </a:r>
            <a:r>
              <a:rPr lang="ja-JP" altLang="en-US" sz="1400" dirty="0">
                <a:solidFill>
                  <a:srgbClr val="000000"/>
                </a:solidFill>
                <a:latin typeface="+mn-ea"/>
              </a:rPr>
              <a:t>    </a:t>
            </a:r>
            <a:r>
              <a:rPr lang="en-US" altLang="ja-JP" sz="1400" dirty="0">
                <a:solidFill>
                  <a:srgbClr val="379937"/>
                </a:solidFill>
                <a:latin typeface="+mn-ea"/>
              </a:rPr>
              <a:t>#</a:t>
            </a:r>
            <a:r>
              <a:rPr lang="en-US" altLang="ja-JP" sz="1400" b="0" dirty="0">
                <a:solidFill>
                  <a:srgbClr val="379937"/>
                </a:solidFill>
                <a:effectLst/>
                <a:latin typeface="+mn-ea"/>
              </a:rPr>
              <a:t>scoring=‘f1’,	</a:t>
            </a:r>
            <a:r>
              <a:rPr lang="en-US" altLang="ja-JP" sz="1400" dirty="0">
                <a:solidFill>
                  <a:srgbClr val="379937"/>
                </a:solidFill>
                <a:latin typeface="+mn-ea"/>
              </a:rPr>
              <a:t> </a:t>
            </a:r>
            <a:r>
              <a:rPr lang="en-US" altLang="ja-JP" sz="1400" b="0" dirty="0">
                <a:solidFill>
                  <a:srgbClr val="379937"/>
                </a:solidFill>
                <a:effectLst/>
                <a:latin typeface="+mn-ea"/>
              </a:rPr>
              <a:t># </a:t>
            </a:r>
            <a:r>
              <a:rPr lang="ja-JP" altLang="en-US" sz="1400" b="0" dirty="0">
                <a:solidFill>
                  <a:srgbClr val="379937"/>
                </a:solidFill>
                <a:effectLst/>
                <a:latin typeface="+mn-ea"/>
              </a:rPr>
              <a:t>評価指標を選択することもできる。デフォルトでは精度</a:t>
            </a:r>
          </a:p>
          <a:p>
            <a:r>
              <a:rPr lang="ja-JP" altLang="en-US" sz="1400" b="0" dirty="0">
                <a:solidFill>
                  <a:srgbClr val="000000"/>
                </a:solidFill>
                <a:effectLst/>
                <a:latin typeface="+mn-ea"/>
              </a:rPr>
              <a:t>                           </a:t>
            </a:r>
            <a:r>
              <a:rPr lang="en-US" altLang="ja-JP" sz="1400" b="0" dirty="0">
                <a:solidFill>
                  <a:srgbClr val="000000"/>
                </a:solidFill>
                <a:effectLst/>
                <a:latin typeface="+mn-ea"/>
              </a:rPr>
              <a:t>cv = </a:t>
            </a:r>
            <a:r>
              <a:rPr lang="en-US" altLang="ja-JP" sz="1400" b="0" dirty="0">
                <a:solidFill>
                  <a:srgbClr val="09885A"/>
                </a:solidFill>
                <a:effectLst/>
                <a:latin typeface="+mn-ea"/>
              </a:rPr>
              <a:t>4</a:t>
            </a:r>
            <a:r>
              <a:rPr lang="en-US" altLang="ja-JP" sz="1400" b="0" dirty="0">
                <a:solidFill>
                  <a:srgbClr val="000000"/>
                </a:solidFill>
                <a:effectLst/>
                <a:latin typeface="+mn-ea"/>
              </a:rPr>
              <a:t>,			 </a:t>
            </a:r>
            <a:r>
              <a:rPr lang="en-US" altLang="ja-JP" sz="1400" b="0" dirty="0">
                <a:solidFill>
                  <a:srgbClr val="008000"/>
                </a:solidFill>
                <a:effectLst/>
                <a:latin typeface="+mn-ea"/>
              </a:rPr>
              <a:t># </a:t>
            </a:r>
            <a:r>
              <a:rPr lang="ja-JP" altLang="en-US" sz="1400" b="0" dirty="0">
                <a:solidFill>
                  <a:srgbClr val="008000"/>
                </a:solidFill>
                <a:effectLst/>
                <a:latin typeface="+mn-ea"/>
              </a:rPr>
              <a:t>交差検証のデータの分割数</a:t>
            </a:r>
            <a:endParaRPr lang="ja-JP" altLang="en-US" sz="1400" b="0" dirty="0">
              <a:solidFill>
                <a:srgbClr val="000000"/>
              </a:solidFill>
              <a:effectLst/>
              <a:latin typeface="+mn-ea"/>
            </a:endParaRPr>
          </a:p>
          <a:p>
            <a:r>
              <a:rPr lang="ja-JP" altLang="en-US" sz="1400" b="0" dirty="0">
                <a:solidFill>
                  <a:srgbClr val="000000"/>
                </a:solidFill>
                <a:effectLst/>
                <a:latin typeface="+mn-ea"/>
              </a:rPr>
              <a:t>                           </a:t>
            </a:r>
            <a:r>
              <a:rPr lang="en-US" altLang="ja-JP" sz="1400" b="0" dirty="0">
                <a:solidFill>
                  <a:srgbClr val="000000"/>
                </a:solidFill>
                <a:effectLst/>
                <a:latin typeface="+mn-ea"/>
              </a:rPr>
              <a:t>verbose=</a:t>
            </a:r>
            <a:r>
              <a:rPr lang="en-US" altLang="ja-JP" sz="1400" b="0" dirty="0">
                <a:solidFill>
                  <a:srgbClr val="09885A"/>
                </a:solidFill>
                <a:effectLst/>
                <a:latin typeface="+mn-ea"/>
              </a:rPr>
              <a:t>2</a:t>
            </a:r>
            <a:r>
              <a:rPr lang="en-US" altLang="ja-JP" sz="1400" b="0" dirty="0">
                <a:solidFill>
                  <a:srgbClr val="000000"/>
                </a:solidFill>
                <a:effectLst/>
                <a:latin typeface="+mn-ea"/>
              </a:rPr>
              <a:t>) 		 </a:t>
            </a:r>
            <a:r>
              <a:rPr lang="en-US" altLang="ja-JP" sz="1400" b="0" dirty="0">
                <a:solidFill>
                  <a:srgbClr val="008000"/>
                </a:solidFill>
                <a:effectLst/>
                <a:latin typeface="+mn-ea"/>
              </a:rPr>
              <a:t># </a:t>
            </a:r>
            <a:r>
              <a:rPr lang="ja-JP" altLang="en-US" sz="1400" b="0" dirty="0">
                <a:solidFill>
                  <a:srgbClr val="008000"/>
                </a:solidFill>
                <a:effectLst/>
                <a:latin typeface="+mn-ea"/>
              </a:rPr>
              <a:t>ログをどれだけ出力するか。進み具合のわかる</a:t>
            </a:r>
            <a:r>
              <a:rPr lang="en-US" altLang="ja-JP" sz="1400" b="0" dirty="0">
                <a:solidFill>
                  <a:srgbClr val="008000"/>
                </a:solidFill>
                <a:effectLst/>
                <a:latin typeface="+mn-ea"/>
              </a:rPr>
              <a:t>2</a:t>
            </a:r>
            <a:r>
              <a:rPr lang="ja-JP" altLang="en-US" sz="1400" b="0" dirty="0">
                <a:solidFill>
                  <a:srgbClr val="008000"/>
                </a:solidFill>
                <a:effectLst/>
                <a:latin typeface="+mn-ea"/>
              </a:rPr>
              <a:t>がおすすめ</a:t>
            </a:r>
            <a:endParaRPr lang="ja-JP" altLang="en-US" sz="1400" b="0" dirty="0">
              <a:solidFill>
                <a:srgbClr val="000000"/>
              </a:solidFill>
              <a:effectLst/>
              <a:latin typeface="+mn-ea"/>
            </a:endParaRPr>
          </a:p>
          <a:p>
            <a:r>
              <a:rPr lang="en-US" altLang="ja-JP" sz="1400" b="0" dirty="0" err="1">
                <a:solidFill>
                  <a:srgbClr val="000000"/>
                </a:solidFill>
                <a:effectLst/>
                <a:latin typeface="+mn-ea"/>
              </a:rPr>
              <a:t>gscv.fit</a:t>
            </a:r>
            <a:r>
              <a:rPr lang="en-US" altLang="ja-JP" sz="1400" b="0" dirty="0">
                <a:solidFill>
                  <a:srgbClr val="000000"/>
                </a:solidFill>
                <a:effectLst/>
                <a:latin typeface="+mn-ea"/>
              </a:rPr>
              <a:t>(x, y)		</a:t>
            </a:r>
            <a:r>
              <a:rPr lang="en-US" altLang="ja-JP" sz="1400" b="0" dirty="0">
                <a:solidFill>
                  <a:srgbClr val="379937"/>
                </a:solidFill>
                <a:effectLst/>
                <a:latin typeface="+mn-ea"/>
              </a:rPr>
              <a:t># </a:t>
            </a:r>
            <a:r>
              <a:rPr lang="ja-JP" altLang="en-US" sz="1400" b="0" dirty="0">
                <a:solidFill>
                  <a:srgbClr val="379937"/>
                </a:solidFill>
                <a:effectLst/>
                <a:latin typeface="+mn-ea"/>
              </a:rPr>
              <a:t>グリッドサーチ開始</a:t>
            </a:r>
            <a:r>
              <a:rPr lang="ja-JP" altLang="en-US" sz="1400" dirty="0">
                <a:solidFill>
                  <a:srgbClr val="379937"/>
                </a:solidFill>
                <a:latin typeface="+mn-ea"/>
              </a:rPr>
              <a:t>（分割前の全データを使用）</a:t>
            </a:r>
            <a:endParaRPr lang="en-US" altLang="ja-JP" sz="1400" b="0" dirty="0">
              <a:solidFill>
                <a:srgbClr val="379937"/>
              </a:solidFill>
              <a:effectLst/>
              <a:latin typeface="+mn-ea"/>
            </a:endParaRPr>
          </a:p>
          <a:p>
            <a:endParaRPr lang="en-US" altLang="ja-JP" sz="1400" b="0" dirty="0">
              <a:solidFill>
                <a:srgbClr val="000000"/>
              </a:solidFill>
              <a:effectLst/>
              <a:latin typeface="+mn-ea"/>
            </a:endParaRPr>
          </a:p>
          <a:p>
            <a:r>
              <a:rPr lang="en-US" altLang="ja-JP" sz="1400" b="0" dirty="0">
                <a:solidFill>
                  <a:srgbClr val="008000"/>
                </a:solidFill>
                <a:effectLst/>
                <a:latin typeface="+mn-ea"/>
              </a:rPr>
              <a:t># </a:t>
            </a:r>
            <a:r>
              <a:rPr lang="ja-JP" altLang="en-US" sz="1400" b="0" dirty="0">
                <a:solidFill>
                  <a:srgbClr val="008000"/>
                </a:solidFill>
                <a:effectLst/>
                <a:latin typeface="+mn-ea"/>
              </a:rPr>
              <a:t>最高性能のモデルを取得</a:t>
            </a:r>
            <a:endParaRPr lang="en-US" altLang="ja-JP" sz="1400" dirty="0">
              <a:solidFill>
                <a:srgbClr val="000000"/>
              </a:solidFill>
              <a:latin typeface="+mn-ea"/>
            </a:endParaRPr>
          </a:p>
          <a:p>
            <a:r>
              <a:rPr lang="en-US" altLang="ja-JP" sz="1400" dirty="0">
                <a:solidFill>
                  <a:srgbClr val="008000"/>
                </a:solidFill>
                <a:effectLst/>
                <a:latin typeface="+mn-ea"/>
              </a:rPr>
              <a:t># GridSearchCV</a:t>
            </a:r>
            <a:r>
              <a:rPr lang="ja-JP" altLang="en-US" sz="1400" dirty="0">
                <a:solidFill>
                  <a:srgbClr val="008000"/>
                </a:solidFill>
                <a:effectLst/>
                <a:latin typeface="+mn-ea"/>
              </a:rPr>
              <a:t>は最高精度のパラメータで、すべてのデータを使用して再度学習したモデルを取得できる。</a:t>
            </a:r>
            <a:endParaRPr lang="en-US" altLang="ja-JP" sz="1400" dirty="0">
              <a:solidFill>
                <a:srgbClr val="000000"/>
              </a:solidFill>
              <a:effectLst/>
              <a:latin typeface="+mn-ea"/>
            </a:endParaRPr>
          </a:p>
          <a:p>
            <a:r>
              <a:rPr lang="en-US" altLang="ja-JP" sz="1400" b="0" dirty="0">
                <a:solidFill>
                  <a:srgbClr val="000000"/>
                </a:solidFill>
                <a:effectLst/>
                <a:latin typeface="+mn-ea"/>
              </a:rPr>
              <a:t>best = gscv.best_estimator_</a:t>
            </a:r>
          </a:p>
          <a:p>
            <a:endParaRPr lang="en-US" altLang="ja-JP" sz="1400" b="0" dirty="0">
              <a:solidFill>
                <a:srgbClr val="000000"/>
              </a:solidFill>
              <a:effectLst/>
              <a:latin typeface="+mn-ea"/>
            </a:endParaRPr>
          </a:p>
          <a:p>
            <a:r>
              <a:rPr lang="en-US" altLang="ja-JP" sz="1400" b="0" dirty="0">
                <a:solidFill>
                  <a:srgbClr val="795E26"/>
                </a:solidFill>
                <a:effectLst/>
                <a:latin typeface="+mn-ea"/>
              </a:rPr>
              <a:t>print</a:t>
            </a:r>
            <a:r>
              <a:rPr lang="en-US" altLang="ja-JP" sz="1400" b="0" dirty="0">
                <a:solidFill>
                  <a:srgbClr val="000000"/>
                </a:solidFill>
                <a:effectLst/>
                <a:latin typeface="+mn-ea"/>
              </a:rPr>
              <a:t>(best)</a:t>
            </a:r>
          </a:p>
          <a:p>
            <a:r>
              <a:rPr lang="fr-FR" altLang="ja-JP" sz="1400" b="0" dirty="0">
                <a:solidFill>
                  <a:srgbClr val="795E26"/>
                </a:solidFill>
                <a:effectLst/>
                <a:latin typeface="+mn-ea"/>
              </a:rPr>
              <a:t>print</a:t>
            </a:r>
            <a:r>
              <a:rPr lang="fr-FR" altLang="ja-JP" sz="1400" b="0" dirty="0">
                <a:solidFill>
                  <a:srgbClr val="000000"/>
                </a:solidFill>
                <a:effectLst/>
                <a:latin typeface="+mn-ea"/>
              </a:rPr>
              <a:t>(best.score(x,y))</a:t>
            </a:r>
          </a:p>
          <a:p>
            <a:endParaRPr lang="en-US" altLang="ja-JP" sz="1400" b="0" dirty="0">
              <a:solidFill>
                <a:srgbClr val="000000"/>
              </a:solidFill>
              <a:effectLst/>
              <a:latin typeface="+mn-ea"/>
            </a:endParaRPr>
          </a:p>
        </p:txBody>
      </p:sp>
    </p:spTree>
    <p:extLst>
      <p:ext uri="{BB962C8B-B14F-4D97-AF65-F5344CB8AC3E}">
        <p14:creationId xmlns:p14="http://schemas.microsoft.com/office/powerpoint/2010/main" val="1336448708"/>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kumimoji="1" lang="en-US" altLang="ja-JP" dirty="0"/>
              <a:t>5-4-7.</a:t>
            </a:r>
            <a:r>
              <a:rPr kumimoji="1" lang="ja-JP" altLang="en-US" dirty="0"/>
              <a:t>プログラ</a:t>
            </a:r>
            <a:r>
              <a:rPr lang="ja-JP" altLang="en-US" dirty="0"/>
              <a:t>ムのダイジェスト①</a:t>
            </a:r>
            <a:endParaRPr kumimoji="1" lang="ja-JP" altLang="en-US" dirty="0"/>
          </a:p>
        </p:txBody>
      </p:sp>
      <p:sp>
        <p:nvSpPr>
          <p:cNvPr id="5" name="スライド番号プレースホルダー 4">
            <a:extLst>
              <a:ext uri="{FF2B5EF4-FFF2-40B4-BE49-F238E27FC236}">
                <a16:creationId xmlns:a16="http://schemas.microsoft.com/office/drawing/2014/main" id="{C905B90A-465B-402F-BC68-6932C2B00E04}"/>
              </a:ext>
            </a:extLst>
          </p:cNvPr>
          <p:cNvSpPr>
            <a:spLocks noGrp="1"/>
          </p:cNvSpPr>
          <p:nvPr>
            <p:ph type="sldNum" sz="quarter" idx="10"/>
          </p:nvPr>
        </p:nvSpPr>
        <p:spPr/>
        <p:txBody>
          <a:bodyPr/>
          <a:lstStyle/>
          <a:p>
            <a:fld id="{5D750650-B10A-47BF-93C2-E1678438B37A}" type="slidenum">
              <a:rPr kumimoji="1" lang="ja-JP" altLang="en-US" smtClean="0"/>
              <a:pPr/>
              <a:t>286</a:t>
            </a:fld>
            <a:endParaRPr kumimoji="1" lang="ja-JP" altLang="en-US"/>
          </a:p>
        </p:txBody>
      </p:sp>
      <p:sp>
        <p:nvSpPr>
          <p:cNvPr id="12" name="正方形/長方形 11">
            <a:extLst>
              <a:ext uri="{FF2B5EF4-FFF2-40B4-BE49-F238E27FC236}">
                <a16:creationId xmlns:a16="http://schemas.microsoft.com/office/drawing/2014/main" id="{62062C14-5D7C-4D79-8CF4-E782502C7964}"/>
              </a:ext>
            </a:extLst>
          </p:cNvPr>
          <p:cNvSpPr/>
          <p:nvPr/>
        </p:nvSpPr>
        <p:spPr bwMode="auto">
          <a:xfrm>
            <a:off x="766763" y="961535"/>
            <a:ext cx="10658473" cy="5439248"/>
          </a:xfrm>
          <a:prstGeom prst="rect">
            <a:avLst/>
          </a:prstGeom>
          <a:solidFill>
            <a:srgbClr val="ECECEC"/>
          </a:solidFill>
          <a:ln w="12700">
            <a:noFill/>
          </a:ln>
          <a:effectLst/>
        </p:spPr>
        <p:style>
          <a:lnRef idx="1">
            <a:schemeClr val="accent1"/>
          </a:lnRef>
          <a:fillRef idx="2">
            <a:schemeClr val="accent1"/>
          </a:fillRef>
          <a:effectRef idx="1">
            <a:schemeClr val="accent1"/>
          </a:effectRef>
          <a:fontRef idx="minor">
            <a:schemeClr val="dk1"/>
          </a:fontRef>
        </p:style>
        <p:txBody>
          <a:bodyPr vert="horz" wrap="square" lIns="84406" tIns="42203" rIns="84406" bIns="42203" numCol="1" rtlCol="0" anchor="t" anchorCtr="0" compatLnSpc="1">
            <a:prstTxWarp prst="textNoShape">
              <a:avLst/>
            </a:prstTxWarp>
            <a:normAutofit/>
          </a:bodyPr>
          <a:lstStyle/>
          <a:p>
            <a:r>
              <a:rPr lang="en-US" altLang="ja-JP" sz="1400" b="0" dirty="0">
                <a:solidFill>
                  <a:srgbClr val="008000"/>
                </a:solidFill>
                <a:effectLst/>
                <a:latin typeface="+mn-ea"/>
              </a:rPr>
              <a:t># </a:t>
            </a:r>
            <a:r>
              <a:rPr lang="ja-JP" altLang="en-US" sz="1400" b="0" dirty="0">
                <a:solidFill>
                  <a:srgbClr val="008000"/>
                </a:solidFill>
                <a:effectLst/>
                <a:latin typeface="+mn-ea"/>
              </a:rPr>
              <a:t>ライブラリのインポート</a:t>
            </a:r>
            <a:endParaRPr lang="ja-JP" altLang="en-US" sz="1400" b="0" dirty="0">
              <a:solidFill>
                <a:srgbClr val="000000"/>
              </a:solidFill>
              <a:effectLst/>
              <a:latin typeface="+mn-ea"/>
            </a:endParaRPr>
          </a:p>
          <a:p>
            <a:r>
              <a:rPr lang="en-US" altLang="ja-JP" sz="1400" b="0" dirty="0">
                <a:solidFill>
                  <a:srgbClr val="AF00DB"/>
                </a:solidFill>
                <a:effectLst/>
                <a:latin typeface="+mn-ea"/>
              </a:rPr>
              <a:t>import</a:t>
            </a:r>
            <a:r>
              <a:rPr lang="en-US" altLang="ja-JP" sz="1400" b="0" dirty="0">
                <a:solidFill>
                  <a:srgbClr val="000000"/>
                </a:solidFill>
                <a:effectLst/>
                <a:latin typeface="+mn-ea"/>
              </a:rPr>
              <a:t> numpy </a:t>
            </a:r>
            <a:r>
              <a:rPr lang="en-US" altLang="ja-JP" sz="1400" b="0" dirty="0">
                <a:solidFill>
                  <a:srgbClr val="AF00DB"/>
                </a:solidFill>
                <a:effectLst/>
                <a:latin typeface="+mn-ea"/>
              </a:rPr>
              <a:t>as</a:t>
            </a:r>
            <a:r>
              <a:rPr lang="en-US" altLang="ja-JP" sz="1400" b="0" dirty="0">
                <a:solidFill>
                  <a:srgbClr val="000000"/>
                </a:solidFill>
                <a:effectLst/>
                <a:latin typeface="+mn-ea"/>
              </a:rPr>
              <a:t> np</a:t>
            </a:r>
          </a:p>
          <a:p>
            <a:r>
              <a:rPr lang="en-US" altLang="ja-JP" sz="1400" b="0" dirty="0">
                <a:solidFill>
                  <a:srgbClr val="AF00DB"/>
                </a:solidFill>
                <a:effectLst/>
                <a:latin typeface="+mn-ea"/>
              </a:rPr>
              <a:t>import</a:t>
            </a:r>
            <a:r>
              <a:rPr lang="en-US" altLang="ja-JP" sz="1400" b="0" dirty="0">
                <a:solidFill>
                  <a:srgbClr val="000000"/>
                </a:solidFill>
                <a:effectLst/>
                <a:latin typeface="+mn-ea"/>
              </a:rPr>
              <a:t> pandas </a:t>
            </a:r>
            <a:r>
              <a:rPr lang="en-US" altLang="ja-JP" sz="1400" b="0" dirty="0">
                <a:solidFill>
                  <a:srgbClr val="AF00DB"/>
                </a:solidFill>
                <a:effectLst/>
                <a:latin typeface="+mn-ea"/>
              </a:rPr>
              <a:t>as</a:t>
            </a:r>
            <a:r>
              <a:rPr lang="en-US" altLang="ja-JP" sz="1400" b="0" dirty="0">
                <a:solidFill>
                  <a:srgbClr val="000000"/>
                </a:solidFill>
                <a:effectLst/>
                <a:latin typeface="+mn-ea"/>
              </a:rPr>
              <a:t> pd</a:t>
            </a:r>
          </a:p>
          <a:p>
            <a:r>
              <a:rPr lang="en-US" altLang="ja-JP" sz="1400" b="0" dirty="0">
                <a:solidFill>
                  <a:srgbClr val="AF00DB"/>
                </a:solidFill>
                <a:effectLst/>
                <a:latin typeface="+mn-ea"/>
              </a:rPr>
              <a:t>from</a:t>
            </a:r>
            <a:r>
              <a:rPr lang="en-US" altLang="ja-JP" sz="1400" b="0" dirty="0">
                <a:solidFill>
                  <a:srgbClr val="000000"/>
                </a:solidFill>
                <a:effectLst/>
                <a:latin typeface="+mn-ea"/>
              </a:rPr>
              <a:t> lightgbm </a:t>
            </a:r>
            <a:r>
              <a:rPr lang="en-US" altLang="ja-JP" sz="1400" b="0" dirty="0">
                <a:solidFill>
                  <a:srgbClr val="AF00DB"/>
                </a:solidFill>
                <a:effectLst/>
                <a:latin typeface="+mn-ea"/>
              </a:rPr>
              <a:t>import</a:t>
            </a:r>
            <a:r>
              <a:rPr lang="en-US" altLang="ja-JP" sz="1400" b="0" dirty="0">
                <a:solidFill>
                  <a:srgbClr val="000000"/>
                </a:solidFill>
                <a:effectLst/>
                <a:latin typeface="+mn-ea"/>
              </a:rPr>
              <a:t> LGBMRegressor</a:t>
            </a:r>
          </a:p>
          <a:p>
            <a:r>
              <a:rPr lang="en-US" altLang="ja-JP" sz="1400" b="0" dirty="0">
                <a:solidFill>
                  <a:srgbClr val="AF00DB"/>
                </a:solidFill>
                <a:effectLst/>
                <a:latin typeface="+mn-ea"/>
              </a:rPr>
              <a:t>from</a:t>
            </a:r>
            <a:r>
              <a:rPr lang="en-US" altLang="ja-JP" sz="1400" b="0" dirty="0">
                <a:solidFill>
                  <a:srgbClr val="000000"/>
                </a:solidFill>
                <a:effectLst/>
                <a:latin typeface="+mn-ea"/>
              </a:rPr>
              <a:t> sklearn.model_selection </a:t>
            </a:r>
            <a:r>
              <a:rPr lang="en-US" altLang="ja-JP" sz="1400" b="0" dirty="0">
                <a:solidFill>
                  <a:srgbClr val="AF00DB"/>
                </a:solidFill>
                <a:effectLst/>
                <a:latin typeface="+mn-ea"/>
              </a:rPr>
              <a:t>import</a:t>
            </a:r>
            <a:r>
              <a:rPr lang="en-US" altLang="ja-JP" sz="1400" b="0" dirty="0">
                <a:solidFill>
                  <a:srgbClr val="000000"/>
                </a:solidFill>
                <a:effectLst/>
                <a:latin typeface="+mn-ea"/>
              </a:rPr>
              <a:t> train_test_split</a:t>
            </a:r>
          </a:p>
          <a:p>
            <a:r>
              <a:rPr lang="en-US" altLang="ja-JP" sz="1400" b="0" dirty="0">
                <a:solidFill>
                  <a:srgbClr val="008000"/>
                </a:solidFill>
                <a:effectLst/>
                <a:latin typeface="+mn-ea"/>
              </a:rPr>
              <a:t># </a:t>
            </a:r>
            <a:r>
              <a:rPr lang="ja-JP" altLang="en-US" sz="1400" b="0" dirty="0">
                <a:solidFill>
                  <a:srgbClr val="008000"/>
                </a:solidFill>
                <a:effectLst/>
                <a:latin typeface="+mn-ea"/>
              </a:rPr>
              <a:t>データの準備</a:t>
            </a:r>
            <a:endParaRPr lang="ja-JP" altLang="en-US" sz="1400" b="0" dirty="0">
              <a:solidFill>
                <a:srgbClr val="000000"/>
              </a:solidFill>
              <a:effectLst/>
              <a:latin typeface="+mn-ea"/>
            </a:endParaRPr>
          </a:p>
          <a:p>
            <a:r>
              <a:rPr lang="en-US" altLang="ja-JP" sz="1400" b="0" dirty="0">
                <a:solidFill>
                  <a:srgbClr val="000000"/>
                </a:solidFill>
                <a:effectLst/>
                <a:latin typeface="+mn-ea"/>
              </a:rPr>
              <a:t>totsuka_kodate = pd.read_csv(</a:t>
            </a:r>
            <a:r>
              <a:rPr lang="en-US" altLang="ja-JP" sz="1400" b="0" dirty="0">
                <a:solidFill>
                  <a:srgbClr val="A31515"/>
                </a:solidFill>
                <a:effectLst/>
                <a:latin typeface="+mn-ea"/>
              </a:rPr>
              <a:t>"/content/drive/MyDrive/mlho/data/totsuka_kodate.csv"</a:t>
            </a:r>
            <a:r>
              <a:rPr lang="en-US" altLang="ja-JP" sz="1400" b="0" dirty="0">
                <a:solidFill>
                  <a:srgbClr val="000000"/>
                </a:solidFill>
                <a:effectLst/>
                <a:latin typeface="+mn-ea"/>
              </a:rPr>
              <a:t>)</a:t>
            </a:r>
          </a:p>
          <a:p>
            <a:r>
              <a:rPr lang="en-US" altLang="ja-JP" sz="1400" b="0" dirty="0">
                <a:solidFill>
                  <a:srgbClr val="000000"/>
                </a:solidFill>
                <a:effectLst/>
                <a:latin typeface="+mn-ea"/>
              </a:rPr>
              <a:t>train_x = pd.get_dummies( totsuka_kodate[[</a:t>
            </a:r>
            <a:r>
              <a:rPr lang="en-US" altLang="ja-JP" sz="1400" b="0" dirty="0">
                <a:solidFill>
                  <a:srgbClr val="A31515"/>
                </a:solidFill>
                <a:effectLst/>
                <a:latin typeface="+mn-ea"/>
              </a:rPr>
              <a:t>'</a:t>
            </a:r>
            <a:r>
              <a:rPr lang="ja-JP" altLang="en-US" sz="1400" b="0" dirty="0">
                <a:solidFill>
                  <a:srgbClr val="A31515"/>
                </a:solidFill>
                <a:effectLst/>
                <a:latin typeface="+mn-ea"/>
              </a:rPr>
              <a:t>築年数</a:t>
            </a:r>
            <a:r>
              <a:rPr lang="en-US" altLang="ja-JP" sz="1400" b="0" dirty="0">
                <a:solidFill>
                  <a:srgbClr val="A31515"/>
                </a:solidFill>
                <a:effectLst/>
                <a:latin typeface="+mn-ea"/>
              </a:rPr>
              <a:t>'</a:t>
            </a:r>
            <a:r>
              <a:rPr lang="en-US" altLang="ja-JP" sz="1400" b="0" dirty="0">
                <a:solidFill>
                  <a:srgbClr val="000000"/>
                </a:solidFill>
                <a:effectLst/>
                <a:latin typeface="+mn-ea"/>
              </a:rPr>
              <a:t>,</a:t>
            </a:r>
            <a:r>
              <a:rPr lang="en-US" altLang="ja-JP" sz="1400" b="0" dirty="0">
                <a:solidFill>
                  <a:srgbClr val="A31515"/>
                </a:solidFill>
                <a:effectLst/>
                <a:latin typeface="+mn-ea"/>
              </a:rPr>
              <a:t>'</a:t>
            </a:r>
            <a:r>
              <a:rPr lang="ja-JP" altLang="en-US" sz="1400" b="0" dirty="0">
                <a:solidFill>
                  <a:srgbClr val="A31515"/>
                </a:solidFill>
                <a:effectLst/>
                <a:latin typeface="+mn-ea"/>
              </a:rPr>
              <a:t>最寄駅距離（分）</a:t>
            </a:r>
            <a:r>
              <a:rPr lang="en-US" altLang="ja-JP" sz="1400" b="0" dirty="0">
                <a:solidFill>
                  <a:srgbClr val="A31515"/>
                </a:solidFill>
                <a:effectLst/>
                <a:latin typeface="+mn-ea"/>
              </a:rPr>
              <a:t>'</a:t>
            </a:r>
            <a:r>
              <a:rPr lang="en-US" altLang="ja-JP" sz="1400" b="0" dirty="0">
                <a:solidFill>
                  <a:srgbClr val="000000"/>
                </a:solidFill>
                <a:effectLst/>
                <a:latin typeface="+mn-ea"/>
              </a:rPr>
              <a:t>,</a:t>
            </a:r>
            <a:r>
              <a:rPr lang="en-US" altLang="ja-JP" sz="1400" b="0" dirty="0">
                <a:solidFill>
                  <a:srgbClr val="A31515"/>
                </a:solidFill>
                <a:effectLst/>
                <a:latin typeface="+mn-ea"/>
              </a:rPr>
              <a:t>'</a:t>
            </a:r>
            <a:r>
              <a:rPr lang="ja-JP" altLang="en-US" sz="1400" b="0" dirty="0">
                <a:solidFill>
                  <a:srgbClr val="A31515"/>
                </a:solidFill>
                <a:effectLst/>
                <a:latin typeface="+mn-ea"/>
              </a:rPr>
              <a:t>延床面積（㎡）</a:t>
            </a:r>
            <a:r>
              <a:rPr lang="en-US" altLang="ja-JP" sz="1400" b="0" dirty="0">
                <a:solidFill>
                  <a:srgbClr val="A31515"/>
                </a:solidFill>
                <a:effectLst/>
                <a:latin typeface="+mn-ea"/>
              </a:rPr>
              <a:t>’</a:t>
            </a:r>
            <a:r>
              <a:rPr lang="en-US" altLang="ja-JP" sz="1400" b="0" dirty="0">
                <a:solidFill>
                  <a:srgbClr val="000000"/>
                </a:solidFill>
                <a:effectLst/>
                <a:latin typeface="+mn-ea"/>
              </a:rPr>
              <a:t>,</a:t>
            </a:r>
          </a:p>
          <a:p>
            <a:r>
              <a:rPr lang="en-US" altLang="ja-JP" sz="1400" dirty="0">
                <a:solidFill>
                  <a:srgbClr val="000000"/>
                </a:solidFill>
                <a:latin typeface="+mn-ea"/>
              </a:rPr>
              <a:t>						</a:t>
            </a:r>
            <a:r>
              <a:rPr lang="en-US" altLang="ja-JP" sz="1400" b="0" dirty="0">
                <a:solidFill>
                  <a:srgbClr val="A31515"/>
                </a:solidFill>
                <a:effectLst/>
                <a:latin typeface="+mn-ea"/>
              </a:rPr>
              <a:t>'</a:t>
            </a:r>
            <a:r>
              <a:rPr lang="ja-JP" altLang="en-US" sz="1400" b="0" dirty="0">
                <a:solidFill>
                  <a:srgbClr val="A31515"/>
                </a:solidFill>
                <a:effectLst/>
                <a:latin typeface="+mn-ea"/>
              </a:rPr>
              <a:t>面積（㎡）</a:t>
            </a:r>
            <a:r>
              <a:rPr lang="en-US" altLang="ja-JP" sz="1400" b="0" dirty="0">
                <a:solidFill>
                  <a:srgbClr val="A31515"/>
                </a:solidFill>
                <a:effectLst/>
                <a:latin typeface="+mn-ea"/>
              </a:rPr>
              <a:t>'</a:t>
            </a:r>
            <a:r>
              <a:rPr lang="en-US" altLang="ja-JP" sz="1400" b="0" dirty="0">
                <a:solidFill>
                  <a:srgbClr val="000000"/>
                </a:solidFill>
                <a:effectLst/>
                <a:latin typeface="+mn-ea"/>
              </a:rPr>
              <a:t>,</a:t>
            </a:r>
            <a:r>
              <a:rPr lang="en-US" altLang="ja-JP" sz="1400" b="0" dirty="0">
                <a:solidFill>
                  <a:srgbClr val="A31515"/>
                </a:solidFill>
                <a:effectLst/>
                <a:latin typeface="+mn-ea"/>
              </a:rPr>
              <a:t>'</a:t>
            </a:r>
            <a:r>
              <a:rPr lang="ja-JP" altLang="en-US" sz="1400" b="0" dirty="0">
                <a:solidFill>
                  <a:srgbClr val="A31515"/>
                </a:solidFill>
                <a:effectLst/>
                <a:latin typeface="+mn-ea"/>
              </a:rPr>
              <a:t>前面道路幅員（ｍ）</a:t>
            </a:r>
            <a:r>
              <a:rPr lang="en-US" altLang="ja-JP" sz="1400" b="0" dirty="0">
                <a:solidFill>
                  <a:srgbClr val="A31515"/>
                </a:solidFill>
                <a:effectLst/>
                <a:latin typeface="+mn-ea"/>
              </a:rPr>
              <a:t>'</a:t>
            </a:r>
            <a:r>
              <a:rPr lang="en-US" altLang="ja-JP" sz="1400" b="0" dirty="0">
                <a:solidFill>
                  <a:srgbClr val="000000"/>
                </a:solidFill>
                <a:effectLst/>
                <a:latin typeface="+mn-ea"/>
              </a:rPr>
              <a:t>,</a:t>
            </a:r>
            <a:r>
              <a:rPr lang="en-US" altLang="ja-JP" sz="1400" b="0" dirty="0">
                <a:solidFill>
                  <a:srgbClr val="A31515"/>
                </a:solidFill>
                <a:effectLst/>
                <a:latin typeface="+mn-ea"/>
              </a:rPr>
              <a:t>'</a:t>
            </a:r>
            <a:r>
              <a:rPr lang="ja-JP" altLang="en-US" sz="1400" b="0" dirty="0">
                <a:solidFill>
                  <a:srgbClr val="A31515"/>
                </a:solidFill>
                <a:effectLst/>
                <a:latin typeface="+mn-ea"/>
              </a:rPr>
              <a:t>地区名</a:t>
            </a:r>
            <a:r>
              <a:rPr lang="en-US" altLang="ja-JP" sz="1400" b="0" dirty="0">
                <a:solidFill>
                  <a:srgbClr val="A31515"/>
                </a:solidFill>
                <a:effectLst/>
                <a:latin typeface="+mn-ea"/>
              </a:rPr>
              <a:t>'</a:t>
            </a:r>
            <a:r>
              <a:rPr lang="en-US" altLang="ja-JP" sz="1400" b="0" dirty="0">
                <a:solidFill>
                  <a:srgbClr val="000000"/>
                </a:solidFill>
                <a:effectLst/>
                <a:latin typeface="+mn-ea"/>
              </a:rPr>
              <a:t>, </a:t>
            </a:r>
            <a:r>
              <a:rPr lang="en-US" altLang="ja-JP" sz="1400" b="0" dirty="0">
                <a:solidFill>
                  <a:srgbClr val="A31515"/>
                </a:solidFill>
                <a:effectLst/>
                <a:latin typeface="+mn-ea"/>
              </a:rPr>
              <a:t>'</a:t>
            </a:r>
            <a:r>
              <a:rPr lang="ja-JP" altLang="en-US" sz="1400" b="0" dirty="0">
                <a:solidFill>
                  <a:srgbClr val="A31515"/>
                </a:solidFill>
                <a:effectLst/>
                <a:latin typeface="+mn-ea"/>
              </a:rPr>
              <a:t>前面道路種類</a:t>
            </a:r>
            <a:r>
              <a:rPr lang="en-US" altLang="ja-JP" sz="1400" b="0" dirty="0">
                <a:solidFill>
                  <a:srgbClr val="A31515"/>
                </a:solidFill>
                <a:effectLst/>
                <a:latin typeface="+mn-ea"/>
              </a:rPr>
              <a:t>'</a:t>
            </a:r>
            <a:r>
              <a:rPr lang="en-US" altLang="ja-JP" sz="1400" b="0" dirty="0">
                <a:solidFill>
                  <a:srgbClr val="000000"/>
                </a:solidFill>
                <a:effectLst/>
                <a:latin typeface="+mn-ea"/>
              </a:rPr>
              <a:t>, </a:t>
            </a:r>
            <a:r>
              <a:rPr lang="en-US" altLang="ja-JP" sz="1400" b="0" dirty="0">
                <a:solidFill>
                  <a:srgbClr val="A31515"/>
                </a:solidFill>
                <a:effectLst/>
                <a:latin typeface="+mn-ea"/>
              </a:rPr>
              <a:t>'</a:t>
            </a:r>
            <a:r>
              <a:rPr lang="ja-JP" altLang="en-US" sz="1400" b="0" dirty="0">
                <a:solidFill>
                  <a:srgbClr val="A31515"/>
                </a:solidFill>
                <a:effectLst/>
                <a:latin typeface="+mn-ea"/>
              </a:rPr>
              <a:t>土地の形状</a:t>
            </a:r>
            <a:r>
              <a:rPr lang="en-US" altLang="ja-JP" sz="1400" b="0" dirty="0">
                <a:solidFill>
                  <a:srgbClr val="A31515"/>
                </a:solidFill>
                <a:effectLst/>
                <a:latin typeface="+mn-ea"/>
              </a:rPr>
              <a:t>'</a:t>
            </a:r>
            <a:r>
              <a:rPr lang="en-US" altLang="ja-JP" sz="1400" b="0" dirty="0">
                <a:solidFill>
                  <a:srgbClr val="000000"/>
                </a:solidFill>
                <a:effectLst/>
                <a:latin typeface="+mn-ea"/>
              </a:rPr>
              <a:t>]])</a:t>
            </a:r>
          </a:p>
          <a:p>
            <a:r>
              <a:rPr lang="en-US" altLang="ja-JP" sz="1400" b="0" dirty="0">
                <a:solidFill>
                  <a:srgbClr val="000000"/>
                </a:solidFill>
                <a:effectLst/>
                <a:latin typeface="+mn-ea"/>
              </a:rPr>
              <a:t>train_y = totsuka_kodate[</a:t>
            </a:r>
            <a:r>
              <a:rPr lang="en-US" altLang="ja-JP" sz="1400" b="0" dirty="0">
                <a:solidFill>
                  <a:srgbClr val="A31515"/>
                </a:solidFill>
                <a:effectLst/>
                <a:latin typeface="+mn-ea"/>
              </a:rPr>
              <a:t>'</a:t>
            </a:r>
            <a:r>
              <a:rPr lang="ja-JP" altLang="en-US" sz="1400" b="0" dirty="0">
                <a:solidFill>
                  <a:srgbClr val="A31515"/>
                </a:solidFill>
                <a:effectLst/>
                <a:latin typeface="+mn-ea"/>
              </a:rPr>
              <a:t>取引価格</a:t>
            </a:r>
            <a:r>
              <a:rPr lang="en-US" altLang="ja-JP" sz="1400" b="0" dirty="0">
                <a:solidFill>
                  <a:srgbClr val="A31515"/>
                </a:solidFill>
                <a:effectLst/>
                <a:latin typeface="+mn-ea"/>
              </a:rPr>
              <a:t>'</a:t>
            </a:r>
            <a:r>
              <a:rPr lang="en-US" altLang="ja-JP" sz="1400" b="0" dirty="0">
                <a:solidFill>
                  <a:srgbClr val="000000"/>
                </a:solidFill>
                <a:effectLst/>
                <a:latin typeface="+mn-ea"/>
              </a:rPr>
              <a:t>]</a:t>
            </a:r>
          </a:p>
          <a:p>
            <a:r>
              <a:rPr lang="en-US" altLang="ja-JP" sz="1400" b="0" dirty="0">
                <a:solidFill>
                  <a:srgbClr val="000000"/>
                </a:solidFill>
                <a:effectLst/>
                <a:latin typeface="+mn-ea"/>
              </a:rPr>
              <a:t>train_x, val_x, train_y, val_y = train_test_split(train_x, train_y, train_size=</a:t>
            </a:r>
            <a:r>
              <a:rPr lang="en-US" altLang="ja-JP" sz="1400" b="0" dirty="0">
                <a:solidFill>
                  <a:srgbClr val="09885A"/>
                </a:solidFill>
                <a:effectLst/>
                <a:latin typeface="+mn-ea"/>
              </a:rPr>
              <a:t>0.7</a:t>
            </a:r>
            <a:r>
              <a:rPr lang="en-US" altLang="ja-JP" sz="1400" b="0" dirty="0">
                <a:solidFill>
                  <a:srgbClr val="000000"/>
                </a:solidFill>
                <a:effectLst/>
                <a:latin typeface="+mn-ea"/>
              </a:rPr>
              <a:t>, test_size=</a:t>
            </a:r>
            <a:r>
              <a:rPr lang="en-US" altLang="ja-JP" sz="1400" b="0" dirty="0">
                <a:solidFill>
                  <a:srgbClr val="09885A"/>
                </a:solidFill>
                <a:effectLst/>
                <a:latin typeface="+mn-ea"/>
              </a:rPr>
              <a:t>0.3</a:t>
            </a:r>
            <a:r>
              <a:rPr lang="en-US" altLang="ja-JP" sz="1400" b="0" dirty="0">
                <a:solidFill>
                  <a:srgbClr val="000000"/>
                </a:solidFill>
                <a:effectLst/>
                <a:latin typeface="+mn-ea"/>
              </a:rPr>
              <a:t>, random_state=</a:t>
            </a:r>
            <a:r>
              <a:rPr lang="en-US" altLang="ja-JP" sz="1400" b="0" dirty="0">
                <a:solidFill>
                  <a:srgbClr val="09885A"/>
                </a:solidFill>
                <a:effectLst/>
                <a:latin typeface="+mn-ea"/>
              </a:rPr>
              <a:t>0</a:t>
            </a:r>
            <a:r>
              <a:rPr lang="en-US" altLang="ja-JP" sz="1400" b="0" dirty="0">
                <a:solidFill>
                  <a:srgbClr val="000000"/>
                </a:solidFill>
                <a:effectLst/>
                <a:latin typeface="+mn-ea"/>
              </a:rPr>
              <a:t>)</a:t>
            </a:r>
          </a:p>
          <a:p>
            <a:r>
              <a:rPr lang="en-US" altLang="ja-JP" sz="1400" b="0" dirty="0">
                <a:solidFill>
                  <a:srgbClr val="008000"/>
                </a:solidFill>
                <a:effectLst/>
                <a:latin typeface="+mn-ea"/>
              </a:rPr>
              <a:t># </a:t>
            </a:r>
            <a:r>
              <a:rPr lang="ja-JP" altLang="en-US" sz="1400" b="0" dirty="0">
                <a:solidFill>
                  <a:srgbClr val="008000"/>
                </a:solidFill>
                <a:effectLst/>
                <a:latin typeface="+mn-ea"/>
              </a:rPr>
              <a:t>モデルの定義</a:t>
            </a:r>
            <a:endParaRPr lang="ja-JP" altLang="en-US" sz="1400" b="0" dirty="0">
              <a:solidFill>
                <a:srgbClr val="000000"/>
              </a:solidFill>
              <a:effectLst/>
              <a:latin typeface="+mn-ea"/>
            </a:endParaRPr>
          </a:p>
          <a:p>
            <a:r>
              <a:rPr lang="en-US" altLang="ja-JP" sz="1400" b="0" dirty="0">
                <a:solidFill>
                  <a:srgbClr val="000000"/>
                </a:solidFill>
                <a:effectLst/>
                <a:latin typeface="+mn-ea"/>
              </a:rPr>
              <a:t>model = LGBMRegressor(n_estimators=</a:t>
            </a:r>
            <a:r>
              <a:rPr lang="en-US" altLang="ja-JP" sz="1400" b="0" dirty="0">
                <a:solidFill>
                  <a:srgbClr val="09885A"/>
                </a:solidFill>
                <a:effectLst/>
                <a:latin typeface="+mn-ea"/>
              </a:rPr>
              <a:t>300</a:t>
            </a:r>
            <a:r>
              <a:rPr lang="en-US" altLang="ja-JP" sz="1400" b="0" dirty="0">
                <a:solidFill>
                  <a:srgbClr val="000000"/>
                </a:solidFill>
                <a:effectLst/>
                <a:latin typeface="+mn-ea"/>
              </a:rPr>
              <a:t>, max_depth=</a:t>
            </a:r>
            <a:r>
              <a:rPr lang="en-US" altLang="ja-JP" sz="1400" b="0" dirty="0">
                <a:solidFill>
                  <a:srgbClr val="09885A"/>
                </a:solidFill>
                <a:effectLst/>
                <a:latin typeface="+mn-ea"/>
              </a:rPr>
              <a:t>2</a:t>
            </a:r>
            <a:r>
              <a:rPr lang="en-US" altLang="ja-JP" sz="1400" b="0" dirty="0">
                <a:solidFill>
                  <a:srgbClr val="000000"/>
                </a:solidFill>
                <a:effectLst/>
                <a:latin typeface="+mn-ea"/>
              </a:rPr>
              <a:t>, subsample=</a:t>
            </a:r>
            <a:r>
              <a:rPr lang="en-US" altLang="ja-JP" sz="1400" b="0" dirty="0">
                <a:solidFill>
                  <a:srgbClr val="09885A"/>
                </a:solidFill>
                <a:effectLst/>
                <a:latin typeface="+mn-ea"/>
              </a:rPr>
              <a:t>0.6</a:t>
            </a:r>
            <a:r>
              <a:rPr lang="en-US" altLang="ja-JP" sz="1400" b="0" dirty="0">
                <a:solidFill>
                  <a:srgbClr val="000000"/>
                </a:solidFill>
                <a:effectLst/>
                <a:latin typeface="+mn-ea"/>
              </a:rPr>
              <a:t>,</a:t>
            </a:r>
          </a:p>
          <a:p>
            <a:r>
              <a:rPr lang="en-US" altLang="ja-JP" sz="1400" dirty="0">
                <a:solidFill>
                  <a:srgbClr val="000000"/>
                </a:solidFill>
                <a:latin typeface="+mn-ea"/>
              </a:rPr>
              <a:t>					</a:t>
            </a:r>
            <a:r>
              <a:rPr lang="en-US" altLang="ja-JP" sz="1400" b="0" dirty="0">
                <a:solidFill>
                  <a:srgbClr val="000000"/>
                </a:solidFill>
                <a:effectLst/>
                <a:latin typeface="+mn-ea"/>
              </a:rPr>
              <a:t>colsample_bytree=</a:t>
            </a:r>
            <a:r>
              <a:rPr lang="en-US" altLang="ja-JP" sz="1400" b="0" dirty="0">
                <a:solidFill>
                  <a:srgbClr val="09885A"/>
                </a:solidFill>
                <a:effectLst/>
                <a:latin typeface="+mn-ea"/>
              </a:rPr>
              <a:t>0.6</a:t>
            </a:r>
            <a:r>
              <a:rPr lang="en-US" altLang="ja-JP" sz="1400" b="0" dirty="0">
                <a:solidFill>
                  <a:srgbClr val="000000"/>
                </a:solidFill>
                <a:effectLst/>
                <a:latin typeface="+mn-ea"/>
              </a:rPr>
              <a:t>, min_child_samples =</a:t>
            </a:r>
            <a:r>
              <a:rPr lang="en-US" altLang="ja-JP" sz="1400" b="0" dirty="0">
                <a:solidFill>
                  <a:srgbClr val="09885A"/>
                </a:solidFill>
                <a:effectLst/>
                <a:latin typeface="+mn-ea"/>
              </a:rPr>
              <a:t>20</a:t>
            </a:r>
            <a:r>
              <a:rPr lang="en-US" altLang="ja-JP" sz="1400" b="0" dirty="0">
                <a:solidFill>
                  <a:srgbClr val="000000"/>
                </a:solidFill>
                <a:effectLst/>
                <a:latin typeface="+mn-ea"/>
              </a:rPr>
              <a:t>, random_state=</a:t>
            </a:r>
            <a:r>
              <a:rPr lang="en-US" altLang="ja-JP" sz="1400" b="0" dirty="0">
                <a:solidFill>
                  <a:srgbClr val="09885A"/>
                </a:solidFill>
                <a:effectLst/>
                <a:latin typeface="+mn-ea"/>
              </a:rPr>
              <a:t>0</a:t>
            </a:r>
            <a:r>
              <a:rPr lang="en-US" altLang="ja-JP" sz="1400" b="0" dirty="0">
                <a:solidFill>
                  <a:srgbClr val="000000"/>
                </a:solidFill>
                <a:effectLst/>
                <a:latin typeface="+mn-ea"/>
              </a:rPr>
              <a:t>)</a:t>
            </a:r>
          </a:p>
          <a:p>
            <a:r>
              <a:rPr lang="en-US" altLang="ja-JP" sz="1400" b="0" dirty="0">
                <a:solidFill>
                  <a:srgbClr val="008000"/>
                </a:solidFill>
                <a:effectLst/>
                <a:latin typeface="+mn-ea"/>
              </a:rPr>
              <a:t># </a:t>
            </a:r>
            <a:r>
              <a:rPr lang="ja-JP" altLang="en-US" sz="1400" b="0" dirty="0">
                <a:solidFill>
                  <a:srgbClr val="008000"/>
                </a:solidFill>
                <a:effectLst/>
                <a:latin typeface="+mn-ea"/>
              </a:rPr>
              <a:t>学習</a:t>
            </a:r>
            <a:endParaRPr lang="ja-JP" altLang="en-US" sz="1400" b="0" dirty="0">
              <a:solidFill>
                <a:srgbClr val="000000"/>
              </a:solidFill>
              <a:effectLst/>
              <a:latin typeface="+mn-ea"/>
            </a:endParaRPr>
          </a:p>
          <a:p>
            <a:r>
              <a:rPr lang="en-US" altLang="ja-JP" sz="1400" b="0" dirty="0">
                <a:solidFill>
                  <a:srgbClr val="000000"/>
                </a:solidFill>
                <a:effectLst/>
                <a:latin typeface="+mn-ea"/>
              </a:rPr>
              <a:t>model.fit(train_x,train_y)</a:t>
            </a:r>
          </a:p>
          <a:p>
            <a:r>
              <a:rPr lang="en-US" altLang="ja-JP" sz="1400" b="0" dirty="0">
                <a:solidFill>
                  <a:srgbClr val="008000"/>
                </a:solidFill>
                <a:effectLst/>
                <a:latin typeface="+mn-ea"/>
              </a:rPr>
              <a:t># </a:t>
            </a:r>
            <a:r>
              <a:rPr lang="ja-JP" altLang="en-US" sz="1400" b="0" dirty="0">
                <a:solidFill>
                  <a:srgbClr val="008000"/>
                </a:solidFill>
                <a:effectLst/>
                <a:latin typeface="+mn-ea"/>
              </a:rPr>
              <a:t>評価</a:t>
            </a:r>
            <a:endParaRPr lang="ja-JP" altLang="en-US" sz="1400" b="0" dirty="0">
              <a:solidFill>
                <a:srgbClr val="000000"/>
              </a:solidFill>
              <a:effectLst/>
              <a:latin typeface="+mn-ea"/>
            </a:endParaRPr>
          </a:p>
          <a:p>
            <a:r>
              <a:rPr lang="en-US" altLang="ja-JP" sz="1400" b="0" dirty="0">
                <a:solidFill>
                  <a:srgbClr val="795E26"/>
                </a:solidFill>
                <a:effectLst/>
                <a:latin typeface="+mn-ea"/>
              </a:rPr>
              <a:t>print</a:t>
            </a:r>
            <a:r>
              <a:rPr lang="en-US" altLang="ja-JP" sz="1400" b="0" dirty="0">
                <a:solidFill>
                  <a:srgbClr val="000000"/>
                </a:solidFill>
                <a:effectLst/>
                <a:latin typeface="+mn-ea"/>
              </a:rPr>
              <a:t>(</a:t>
            </a:r>
            <a:r>
              <a:rPr lang="en-US" altLang="ja-JP" sz="1400" b="0" dirty="0">
                <a:solidFill>
                  <a:srgbClr val="0000FF"/>
                </a:solidFill>
                <a:effectLst/>
                <a:latin typeface="+mn-ea"/>
              </a:rPr>
              <a:t>f</a:t>
            </a:r>
            <a:r>
              <a:rPr lang="en-US" altLang="ja-JP" sz="1400" b="0" dirty="0">
                <a:solidFill>
                  <a:srgbClr val="A31515"/>
                </a:solidFill>
                <a:effectLst/>
                <a:latin typeface="+mn-ea"/>
              </a:rPr>
              <a:t>'</a:t>
            </a:r>
            <a:r>
              <a:rPr lang="ja-JP" altLang="en-US" sz="1400" b="0" dirty="0">
                <a:solidFill>
                  <a:srgbClr val="A31515"/>
                </a:solidFill>
                <a:effectLst/>
                <a:latin typeface="+mn-ea"/>
              </a:rPr>
              <a:t>訓練データ精度：</a:t>
            </a:r>
            <a:r>
              <a:rPr lang="en-US" altLang="ja-JP" sz="1400" b="0" dirty="0">
                <a:solidFill>
                  <a:srgbClr val="000000"/>
                </a:solidFill>
                <a:effectLst/>
                <a:latin typeface="+mn-ea"/>
              </a:rPr>
              <a:t>{model.score(train_x, train_y)}</a:t>
            </a:r>
            <a:r>
              <a:rPr lang="en-US" altLang="ja-JP" sz="1400" b="0" dirty="0">
                <a:solidFill>
                  <a:srgbClr val="A31515"/>
                </a:solidFill>
                <a:effectLst/>
                <a:latin typeface="+mn-ea"/>
              </a:rPr>
              <a:t>'</a:t>
            </a:r>
            <a:r>
              <a:rPr lang="en-US" altLang="ja-JP" sz="1400" b="0" dirty="0">
                <a:solidFill>
                  <a:srgbClr val="000000"/>
                </a:solidFill>
                <a:effectLst/>
                <a:latin typeface="+mn-ea"/>
              </a:rPr>
              <a:t>)</a:t>
            </a:r>
          </a:p>
          <a:p>
            <a:r>
              <a:rPr lang="en-US" altLang="ja-JP" sz="1400" b="0" dirty="0">
                <a:solidFill>
                  <a:srgbClr val="795E26"/>
                </a:solidFill>
                <a:effectLst/>
                <a:latin typeface="+mn-ea"/>
              </a:rPr>
              <a:t>print</a:t>
            </a:r>
            <a:r>
              <a:rPr lang="en-US" altLang="ja-JP" sz="1400" b="0" dirty="0">
                <a:solidFill>
                  <a:srgbClr val="000000"/>
                </a:solidFill>
                <a:effectLst/>
                <a:latin typeface="+mn-ea"/>
              </a:rPr>
              <a:t>(</a:t>
            </a:r>
            <a:r>
              <a:rPr lang="en-US" altLang="ja-JP" sz="1400" b="0" dirty="0">
                <a:solidFill>
                  <a:srgbClr val="0000FF"/>
                </a:solidFill>
                <a:effectLst/>
                <a:latin typeface="+mn-ea"/>
              </a:rPr>
              <a:t>f</a:t>
            </a:r>
            <a:r>
              <a:rPr lang="en-US" altLang="ja-JP" sz="1400" b="0" dirty="0">
                <a:solidFill>
                  <a:srgbClr val="A31515"/>
                </a:solidFill>
                <a:effectLst/>
                <a:latin typeface="+mn-ea"/>
              </a:rPr>
              <a:t>'</a:t>
            </a:r>
            <a:r>
              <a:rPr lang="ja-JP" altLang="en-US" sz="1400" b="0" dirty="0">
                <a:solidFill>
                  <a:srgbClr val="A31515"/>
                </a:solidFill>
                <a:effectLst/>
                <a:latin typeface="+mn-ea"/>
              </a:rPr>
              <a:t>検証データ精度：</a:t>
            </a:r>
            <a:r>
              <a:rPr lang="en-US" altLang="ja-JP" sz="1400" b="0" dirty="0">
                <a:solidFill>
                  <a:srgbClr val="000000"/>
                </a:solidFill>
                <a:effectLst/>
                <a:latin typeface="+mn-ea"/>
              </a:rPr>
              <a:t>{model.score(val_x, val_y)}</a:t>
            </a:r>
            <a:r>
              <a:rPr lang="en-US" altLang="ja-JP" sz="1400" b="0" dirty="0">
                <a:solidFill>
                  <a:srgbClr val="A31515"/>
                </a:solidFill>
                <a:effectLst/>
                <a:latin typeface="+mn-ea"/>
              </a:rPr>
              <a:t>'</a:t>
            </a:r>
            <a:r>
              <a:rPr lang="en-US" altLang="ja-JP" sz="1400" b="0" dirty="0">
                <a:solidFill>
                  <a:srgbClr val="000000"/>
                </a:solidFill>
                <a:effectLst/>
                <a:latin typeface="+mn-ea"/>
              </a:rPr>
              <a:t>)</a:t>
            </a:r>
          </a:p>
        </p:txBody>
      </p:sp>
    </p:spTree>
    <p:extLst>
      <p:ext uri="{BB962C8B-B14F-4D97-AF65-F5344CB8AC3E}">
        <p14:creationId xmlns:p14="http://schemas.microsoft.com/office/powerpoint/2010/main" val="3554144460"/>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kumimoji="1" lang="en-US" altLang="ja-JP" dirty="0"/>
              <a:t>5-4-8.</a:t>
            </a:r>
            <a:r>
              <a:rPr kumimoji="1" lang="ja-JP" altLang="en-US" dirty="0"/>
              <a:t>プログラ</a:t>
            </a:r>
            <a:r>
              <a:rPr lang="ja-JP" altLang="en-US" dirty="0"/>
              <a:t>ムのダイジェスト②</a:t>
            </a:r>
            <a:endParaRPr kumimoji="1" lang="ja-JP" altLang="en-US" dirty="0"/>
          </a:p>
        </p:txBody>
      </p:sp>
      <p:sp>
        <p:nvSpPr>
          <p:cNvPr id="5" name="スライド番号プレースホルダー 4">
            <a:extLst>
              <a:ext uri="{FF2B5EF4-FFF2-40B4-BE49-F238E27FC236}">
                <a16:creationId xmlns:a16="http://schemas.microsoft.com/office/drawing/2014/main" id="{C905B90A-465B-402F-BC68-6932C2B00E04}"/>
              </a:ext>
            </a:extLst>
          </p:cNvPr>
          <p:cNvSpPr>
            <a:spLocks noGrp="1"/>
          </p:cNvSpPr>
          <p:nvPr>
            <p:ph type="sldNum" sz="quarter" idx="10"/>
          </p:nvPr>
        </p:nvSpPr>
        <p:spPr/>
        <p:txBody>
          <a:bodyPr/>
          <a:lstStyle/>
          <a:p>
            <a:fld id="{5D750650-B10A-47BF-93C2-E1678438B37A}" type="slidenum">
              <a:rPr kumimoji="1" lang="ja-JP" altLang="en-US" smtClean="0"/>
              <a:pPr/>
              <a:t>287</a:t>
            </a:fld>
            <a:endParaRPr kumimoji="1" lang="ja-JP" altLang="en-US"/>
          </a:p>
        </p:txBody>
      </p:sp>
      <p:sp>
        <p:nvSpPr>
          <p:cNvPr id="12" name="正方形/長方形 11">
            <a:extLst>
              <a:ext uri="{FF2B5EF4-FFF2-40B4-BE49-F238E27FC236}">
                <a16:creationId xmlns:a16="http://schemas.microsoft.com/office/drawing/2014/main" id="{62062C14-5D7C-4D79-8CF4-E782502C7964}"/>
              </a:ext>
            </a:extLst>
          </p:cNvPr>
          <p:cNvSpPr/>
          <p:nvPr/>
        </p:nvSpPr>
        <p:spPr bwMode="auto">
          <a:xfrm>
            <a:off x="766763" y="961535"/>
            <a:ext cx="10658473" cy="5439248"/>
          </a:xfrm>
          <a:prstGeom prst="rect">
            <a:avLst/>
          </a:prstGeom>
          <a:solidFill>
            <a:srgbClr val="ECECEC"/>
          </a:solidFill>
          <a:ln w="12700">
            <a:noFill/>
          </a:ln>
          <a:effectLst/>
        </p:spPr>
        <p:style>
          <a:lnRef idx="1">
            <a:schemeClr val="accent1"/>
          </a:lnRef>
          <a:fillRef idx="2">
            <a:schemeClr val="accent1"/>
          </a:fillRef>
          <a:effectRef idx="1">
            <a:schemeClr val="accent1"/>
          </a:effectRef>
          <a:fontRef idx="minor">
            <a:schemeClr val="dk1"/>
          </a:fontRef>
        </p:style>
        <p:txBody>
          <a:bodyPr vert="horz" wrap="square" lIns="84406" tIns="42203" rIns="84406" bIns="42203" numCol="1" rtlCol="0" anchor="t" anchorCtr="0" compatLnSpc="1">
            <a:prstTxWarp prst="textNoShape">
              <a:avLst/>
            </a:prstTxWarp>
            <a:normAutofit/>
          </a:bodyPr>
          <a:lstStyle/>
          <a:p>
            <a:r>
              <a:rPr lang="en-US" altLang="ja-JP" sz="1400" b="0" dirty="0">
                <a:solidFill>
                  <a:srgbClr val="008000"/>
                </a:solidFill>
                <a:effectLst/>
                <a:latin typeface="+mn-ea"/>
              </a:rPr>
              <a:t># </a:t>
            </a:r>
            <a:r>
              <a:rPr lang="ja-JP" altLang="en-US" sz="1400" b="0" dirty="0">
                <a:solidFill>
                  <a:srgbClr val="008000"/>
                </a:solidFill>
                <a:effectLst/>
                <a:latin typeface="+mn-ea"/>
              </a:rPr>
              <a:t>交差検証 ＆ グリッドサーチ</a:t>
            </a:r>
            <a:endParaRPr lang="ja-JP" altLang="en-US" sz="1400" b="0" dirty="0">
              <a:solidFill>
                <a:srgbClr val="000000"/>
              </a:solidFill>
              <a:effectLst/>
              <a:latin typeface="+mn-ea"/>
            </a:endParaRPr>
          </a:p>
          <a:p>
            <a:r>
              <a:rPr lang="en-US" altLang="ja-JP" sz="1400" b="0" dirty="0">
                <a:solidFill>
                  <a:srgbClr val="AF00DB"/>
                </a:solidFill>
                <a:effectLst/>
                <a:latin typeface="+mn-ea"/>
              </a:rPr>
              <a:t>from</a:t>
            </a:r>
            <a:r>
              <a:rPr lang="en-US" altLang="ja-JP" sz="1400" b="0" dirty="0">
                <a:solidFill>
                  <a:srgbClr val="000000"/>
                </a:solidFill>
                <a:effectLst/>
                <a:latin typeface="+mn-ea"/>
              </a:rPr>
              <a:t> sklearn.model_selection </a:t>
            </a:r>
            <a:r>
              <a:rPr lang="en-US" altLang="ja-JP" sz="1400" b="0" dirty="0">
                <a:solidFill>
                  <a:srgbClr val="AF00DB"/>
                </a:solidFill>
                <a:effectLst/>
                <a:latin typeface="+mn-ea"/>
              </a:rPr>
              <a:t>import</a:t>
            </a:r>
            <a:r>
              <a:rPr lang="en-US" altLang="ja-JP" sz="1400" b="0" dirty="0">
                <a:solidFill>
                  <a:srgbClr val="000000"/>
                </a:solidFill>
                <a:effectLst/>
                <a:latin typeface="+mn-ea"/>
              </a:rPr>
              <a:t> StratifiedKFold</a:t>
            </a:r>
          </a:p>
          <a:p>
            <a:r>
              <a:rPr lang="en-US" altLang="ja-JP" sz="1400" b="0" dirty="0">
                <a:solidFill>
                  <a:srgbClr val="AF00DB"/>
                </a:solidFill>
                <a:effectLst/>
                <a:latin typeface="+mn-ea"/>
              </a:rPr>
              <a:t>from</a:t>
            </a:r>
            <a:r>
              <a:rPr lang="en-US" altLang="ja-JP" sz="1400" b="0" dirty="0">
                <a:solidFill>
                  <a:srgbClr val="000000"/>
                </a:solidFill>
                <a:effectLst/>
                <a:latin typeface="+mn-ea"/>
              </a:rPr>
              <a:t> sklearn.model_selection </a:t>
            </a:r>
            <a:r>
              <a:rPr lang="en-US" altLang="ja-JP" sz="1400" b="0" dirty="0">
                <a:solidFill>
                  <a:srgbClr val="AF00DB"/>
                </a:solidFill>
                <a:effectLst/>
                <a:latin typeface="+mn-ea"/>
              </a:rPr>
              <a:t>import</a:t>
            </a:r>
            <a:r>
              <a:rPr lang="en-US" altLang="ja-JP" sz="1400" b="0" dirty="0">
                <a:solidFill>
                  <a:srgbClr val="000000"/>
                </a:solidFill>
                <a:effectLst/>
                <a:latin typeface="+mn-ea"/>
              </a:rPr>
              <a:t> GridSearchCV</a:t>
            </a:r>
          </a:p>
          <a:p>
            <a:br>
              <a:rPr lang="en-US" altLang="ja-JP" sz="1400" b="0" dirty="0">
                <a:solidFill>
                  <a:srgbClr val="000000"/>
                </a:solidFill>
                <a:effectLst/>
                <a:latin typeface="+mn-ea"/>
              </a:rPr>
            </a:br>
            <a:r>
              <a:rPr lang="en-US" altLang="ja-JP" sz="1400" b="0" dirty="0" err="1">
                <a:solidFill>
                  <a:srgbClr val="000000"/>
                </a:solidFill>
                <a:effectLst/>
                <a:latin typeface="+mn-ea"/>
              </a:rPr>
              <a:t>param_grid</a:t>
            </a:r>
            <a:r>
              <a:rPr lang="en-US" altLang="ja-JP" sz="1400" b="0" dirty="0">
                <a:solidFill>
                  <a:srgbClr val="000000"/>
                </a:solidFill>
                <a:effectLst/>
                <a:latin typeface="+mn-ea"/>
              </a:rPr>
              <a:t> = {</a:t>
            </a:r>
            <a:r>
              <a:rPr lang="en-US" altLang="ja-JP" sz="1400" b="0" dirty="0">
                <a:solidFill>
                  <a:srgbClr val="A31515"/>
                </a:solidFill>
                <a:effectLst/>
                <a:latin typeface="+mn-ea"/>
              </a:rPr>
              <a:t>"</a:t>
            </a:r>
            <a:r>
              <a:rPr lang="en-US" altLang="ja-JP" sz="1400" b="0" dirty="0" err="1">
                <a:solidFill>
                  <a:srgbClr val="A31515"/>
                </a:solidFill>
                <a:effectLst/>
                <a:latin typeface="+mn-ea"/>
              </a:rPr>
              <a:t>learning_rate</a:t>
            </a:r>
            <a:r>
              <a:rPr lang="en-US" altLang="ja-JP" sz="1400" b="0" dirty="0">
                <a:solidFill>
                  <a:srgbClr val="A31515"/>
                </a:solidFill>
                <a:effectLst/>
                <a:latin typeface="+mn-ea"/>
              </a:rPr>
              <a:t>"</a:t>
            </a:r>
            <a:r>
              <a:rPr lang="en-US" altLang="ja-JP" sz="1400" b="0" dirty="0">
                <a:solidFill>
                  <a:srgbClr val="000000"/>
                </a:solidFill>
                <a:effectLst/>
                <a:latin typeface="+mn-ea"/>
              </a:rPr>
              <a:t>:[</a:t>
            </a:r>
            <a:r>
              <a:rPr lang="en-US" altLang="ja-JP" sz="1400" b="0" dirty="0">
                <a:solidFill>
                  <a:srgbClr val="09885A"/>
                </a:solidFill>
                <a:effectLst/>
                <a:latin typeface="+mn-ea"/>
              </a:rPr>
              <a:t>0.1</a:t>
            </a:r>
            <a:r>
              <a:rPr lang="en-US" altLang="ja-JP" sz="1400" b="0" dirty="0">
                <a:solidFill>
                  <a:srgbClr val="000000"/>
                </a:solidFill>
                <a:effectLst/>
                <a:latin typeface="+mn-ea"/>
              </a:rPr>
              <a:t>],</a:t>
            </a:r>
          </a:p>
          <a:p>
            <a:r>
              <a:rPr lang="en-US" altLang="ja-JP" sz="1400" b="0" dirty="0">
                <a:solidFill>
                  <a:srgbClr val="000000"/>
                </a:solidFill>
                <a:effectLst/>
                <a:latin typeface="+mn-ea"/>
              </a:rPr>
              <a:t>              </a:t>
            </a:r>
            <a:r>
              <a:rPr lang="en-US" altLang="ja-JP" sz="1400" b="0" dirty="0">
                <a:solidFill>
                  <a:srgbClr val="A31515"/>
                </a:solidFill>
                <a:effectLst/>
                <a:latin typeface="+mn-ea"/>
              </a:rPr>
              <a:t>"</a:t>
            </a:r>
            <a:r>
              <a:rPr lang="en-US" altLang="ja-JP" sz="1400" b="0" dirty="0" err="1">
                <a:solidFill>
                  <a:srgbClr val="A31515"/>
                </a:solidFill>
                <a:effectLst/>
                <a:latin typeface="+mn-ea"/>
              </a:rPr>
              <a:t>num_leaves</a:t>
            </a:r>
            <a:r>
              <a:rPr lang="en-US" altLang="ja-JP" sz="1400" b="0" dirty="0">
                <a:solidFill>
                  <a:srgbClr val="A31515"/>
                </a:solidFill>
                <a:effectLst/>
                <a:latin typeface="+mn-ea"/>
              </a:rPr>
              <a:t>"</a:t>
            </a:r>
            <a:r>
              <a:rPr lang="en-US" altLang="ja-JP" sz="1400" b="0" dirty="0">
                <a:solidFill>
                  <a:srgbClr val="000000"/>
                </a:solidFill>
                <a:effectLst/>
                <a:latin typeface="+mn-ea"/>
              </a:rPr>
              <a:t>: [</a:t>
            </a:r>
            <a:r>
              <a:rPr lang="en-US" altLang="ja-JP" sz="1400" b="0" dirty="0">
                <a:solidFill>
                  <a:srgbClr val="09885A"/>
                </a:solidFill>
                <a:effectLst/>
                <a:latin typeface="+mn-ea"/>
              </a:rPr>
              <a:t>3</a:t>
            </a:r>
            <a:r>
              <a:rPr lang="en-US" altLang="ja-JP" sz="1400" b="0" dirty="0">
                <a:solidFill>
                  <a:srgbClr val="000000"/>
                </a:solidFill>
                <a:effectLst/>
                <a:latin typeface="+mn-ea"/>
              </a:rPr>
              <a:t>, </a:t>
            </a:r>
            <a:r>
              <a:rPr lang="en-US" altLang="ja-JP" sz="1400" b="0" dirty="0">
                <a:solidFill>
                  <a:srgbClr val="09885A"/>
                </a:solidFill>
                <a:effectLst/>
                <a:latin typeface="+mn-ea"/>
              </a:rPr>
              <a:t>4</a:t>
            </a:r>
            <a:r>
              <a:rPr lang="en-US" altLang="ja-JP" sz="1400" b="0" dirty="0">
                <a:solidFill>
                  <a:srgbClr val="000000"/>
                </a:solidFill>
                <a:effectLst/>
                <a:latin typeface="+mn-ea"/>
              </a:rPr>
              <a:t>, </a:t>
            </a:r>
            <a:r>
              <a:rPr lang="en-US" altLang="ja-JP" sz="1400" b="0" dirty="0">
                <a:solidFill>
                  <a:srgbClr val="09885A"/>
                </a:solidFill>
                <a:effectLst/>
                <a:latin typeface="+mn-ea"/>
              </a:rPr>
              <a:t>5</a:t>
            </a:r>
            <a:r>
              <a:rPr lang="en-US" altLang="ja-JP" sz="1400" b="0" dirty="0">
                <a:solidFill>
                  <a:srgbClr val="000000"/>
                </a:solidFill>
                <a:effectLst/>
                <a:latin typeface="+mn-ea"/>
              </a:rPr>
              <a:t>],</a:t>
            </a:r>
          </a:p>
          <a:p>
            <a:r>
              <a:rPr lang="en-US" altLang="ja-JP" sz="1400" b="0" dirty="0">
                <a:solidFill>
                  <a:srgbClr val="000000"/>
                </a:solidFill>
                <a:effectLst/>
                <a:latin typeface="+mn-ea"/>
              </a:rPr>
              <a:t>              </a:t>
            </a:r>
            <a:r>
              <a:rPr lang="en-US" altLang="ja-JP" sz="1400" b="0" dirty="0">
                <a:solidFill>
                  <a:srgbClr val="A31515"/>
                </a:solidFill>
                <a:effectLst/>
                <a:latin typeface="+mn-ea"/>
              </a:rPr>
              <a:t>"</a:t>
            </a:r>
            <a:r>
              <a:rPr lang="en-US" altLang="ja-JP" sz="1400" b="0" dirty="0" err="1">
                <a:solidFill>
                  <a:srgbClr val="A31515"/>
                </a:solidFill>
                <a:effectLst/>
                <a:latin typeface="+mn-ea"/>
              </a:rPr>
              <a:t>colsample_bytree</a:t>
            </a:r>
            <a:r>
              <a:rPr lang="en-US" altLang="ja-JP" sz="1400" b="0" dirty="0">
                <a:solidFill>
                  <a:srgbClr val="A31515"/>
                </a:solidFill>
                <a:effectLst/>
                <a:latin typeface="+mn-ea"/>
              </a:rPr>
              <a:t>"</a:t>
            </a:r>
            <a:r>
              <a:rPr lang="en-US" altLang="ja-JP" sz="1400" b="0" dirty="0">
                <a:solidFill>
                  <a:srgbClr val="000000"/>
                </a:solidFill>
                <a:effectLst/>
                <a:latin typeface="+mn-ea"/>
              </a:rPr>
              <a:t>: [</a:t>
            </a:r>
            <a:r>
              <a:rPr lang="en-US" altLang="ja-JP" sz="1400" b="0" dirty="0">
                <a:solidFill>
                  <a:srgbClr val="09885A"/>
                </a:solidFill>
                <a:effectLst/>
                <a:latin typeface="+mn-ea"/>
              </a:rPr>
              <a:t>0.6</a:t>
            </a:r>
            <a:r>
              <a:rPr lang="en-US" altLang="ja-JP" sz="1400" b="0" dirty="0">
                <a:solidFill>
                  <a:srgbClr val="000000"/>
                </a:solidFill>
                <a:effectLst/>
                <a:latin typeface="+mn-ea"/>
              </a:rPr>
              <a:t>, </a:t>
            </a:r>
            <a:r>
              <a:rPr lang="en-US" altLang="ja-JP" sz="1400" b="0" dirty="0">
                <a:solidFill>
                  <a:srgbClr val="09885A"/>
                </a:solidFill>
                <a:effectLst/>
                <a:latin typeface="+mn-ea"/>
              </a:rPr>
              <a:t>0.8</a:t>
            </a:r>
            <a:r>
              <a:rPr lang="en-US" altLang="ja-JP" sz="1400" b="0" dirty="0">
                <a:solidFill>
                  <a:srgbClr val="000000"/>
                </a:solidFill>
                <a:effectLst/>
                <a:latin typeface="+mn-ea"/>
              </a:rPr>
              <a:t>, </a:t>
            </a:r>
            <a:r>
              <a:rPr lang="en-US" altLang="ja-JP" sz="1400" b="0" dirty="0">
                <a:solidFill>
                  <a:srgbClr val="09885A"/>
                </a:solidFill>
                <a:effectLst/>
                <a:latin typeface="+mn-ea"/>
              </a:rPr>
              <a:t>1</a:t>
            </a:r>
            <a:r>
              <a:rPr lang="en-US" altLang="ja-JP" sz="1400" b="0" dirty="0">
                <a:solidFill>
                  <a:srgbClr val="000000"/>
                </a:solidFill>
                <a:effectLst/>
                <a:latin typeface="+mn-ea"/>
              </a:rPr>
              <a:t>],</a:t>
            </a:r>
          </a:p>
          <a:p>
            <a:r>
              <a:rPr lang="en-US" altLang="ja-JP" sz="1400" b="0" dirty="0">
                <a:solidFill>
                  <a:srgbClr val="000000"/>
                </a:solidFill>
                <a:effectLst/>
                <a:latin typeface="+mn-ea"/>
              </a:rPr>
              <a:t>              </a:t>
            </a:r>
            <a:r>
              <a:rPr lang="en-US" altLang="ja-JP" sz="1400" b="0" dirty="0">
                <a:solidFill>
                  <a:srgbClr val="A31515"/>
                </a:solidFill>
                <a:effectLst/>
                <a:latin typeface="+mn-ea"/>
              </a:rPr>
              <a:t>"subsample"</a:t>
            </a:r>
            <a:r>
              <a:rPr lang="en-US" altLang="ja-JP" sz="1400" b="0" dirty="0">
                <a:solidFill>
                  <a:srgbClr val="000000"/>
                </a:solidFill>
                <a:effectLst/>
                <a:latin typeface="+mn-ea"/>
              </a:rPr>
              <a:t>: [</a:t>
            </a:r>
            <a:r>
              <a:rPr lang="en-US" altLang="ja-JP" sz="1400" b="0" dirty="0">
                <a:solidFill>
                  <a:srgbClr val="09885A"/>
                </a:solidFill>
                <a:effectLst/>
                <a:latin typeface="+mn-ea"/>
              </a:rPr>
              <a:t>0.6</a:t>
            </a:r>
            <a:r>
              <a:rPr lang="en-US" altLang="ja-JP" sz="1400" b="0" dirty="0">
                <a:solidFill>
                  <a:srgbClr val="000000"/>
                </a:solidFill>
                <a:effectLst/>
                <a:latin typeface="+mn-ea"/>
              </a:rPr>
              <a:t>, </a:t>
            </a:r>
            <a:r>
              <a:rPr lang="en-US" altLang="ja-JP" sz="1400" b="0" dirty="0">
                <a:solidFill>
                  <a:srgbClr val="09885A"/>
                </a:solidFill>
                <a:effectLst/>
                <a:latin typeface="+mn-ea"/>
              </a:rPr>
              <a:t>0.8</a:t>
            </a:r>
            <a:r>
              <a:rPr lang="en-US" altLang="ja-JP" sz="1400" b="0" dirty="0">
                <a:solidFill>
                  <a:srgbClr val="000000"/>
                </a:solidFill>
                <a:effectLst/>
                <a:latin typeface="+mn-ea"/>
              </a:rPr>
              <a:t>, </a:t>
            </a:r>
            <a:r>
              <a:rPr lang="en-US" altLang="ja-JP" sz="1400" b="0" dirty="0">
                <a:solidFill>
                  <a:srgbClr val="09885A"/>
                </a:solidFill>
                <a:effectLst/>
                <a:latin typeface="+mn-ea"/>
              </a:rPr>
              <a:t>1</a:t>
            </a:r>
            <a:r>
              <a:rPr lang="en-US" altLang="ja-JP" sz="1400" b="0" dirty="0">
                <a:solidFill>
                  <a:srgbClr val="000000"/>
                </a:solidFill>
                <a:effectLst/>
                <a:latin typeface="+mn-ea"/>
              </a:rPr>
              <a:t>],</a:t>
            </a:r>
          </a:p>
          <a:p>
            <a:r>
              <a:rPr lang="en-US" altLang="ja-JP" sz="1400" b="0" dirty="0">
                <a:solidFill>
                  <a:srgbClr val="000000"/>
                </a:solidFill>
                <a:effectLst/>
                <a:latin typeface="+mn-ea"/>
              </a:rPr>
              <a:t>              </a:t>
            </a:r>
            <a:r>
              <a:rPr lang="en-US" altLang="ja-JP" sz="1400" b="0" dirty="0">
                <a:solidFill>
                  <a:srgbClr val="A31515"/>
                </a:solidFill>
                <a:effectLst/>
                <a:latin typeface="+mn-ea"/>
              </a:rPr>
              <a:t>"</a:t>
            </a:r>
            <a:r>
              <a:rPr lang="en-US" altLang="ja-JP" sz="1400" b="0" dirty="0" err="1">
                <a:solidFill>
                  <a:srgbClr val="A31515"/>
                </a:solidFill>
                <a:effectLst/>
                <a:latin typeface="+mn-ea"/>
              </a:rPr>
              <a:t>n_estimators</a:t>
            </a:r>
            <a:r>
              <a:rPr lang="en-US" altLang="ja-JP" sz="1400" b="0" dirty="0">
                <a:solidFill>
                  <a:srgbClr val="A31515"/>
                </a:solidFill>
                <a:effectLst/>
                <a:latin typeface="+mn-ea"/>
              </a:rPr>
              <a:t>"</a:t>
            </a:r>
            <a:r>
              <a:rPr lang="en-US" altLang="ja-JP" sz="1400" b="0" dirty="0">
                <a:solidFill>
                  <a:srgbClr val="000000"/>
                </a:solidFill>
                <a:effectLst/>
                <a:latin typeface="+mn-ea"/>
              </a:rPr>
              <a:t>:[</a:t>
            </a:r>
            <a:r>
              <a:rPr lang="en-US" altLang="ja-JP" sz="1400" b="0" dirty="0">
                <a:solidFill>
                  <a:srgbClr val="09885A"/>
                </a:solidFill>
                <a:effectLst/>
                <a:latin typeface="+mn-ea"/>
              </a:rPr>
              <a:t>50</a:t>
            </a:r>
            <a:r>
              <a:rPr lang="en-US" altLang="ja-JP" sz="1400" b="0" dirty="0">
                <a:solidFill>
                  <a:srgbClr val="000000"/>
                </a:solidFill>
                <a:effectLst/>
                <a:latin typeface="+mn-ea"/>
              </a:rPr>
              <a:t>, </a:t>
            </a:r>
            <a:r>
              <a:rPr lang="en-US" altLang="ja-JP" sz="1400" b="0" dirty="0">
                <a:solidFill>
                  <a:srgbClr val="09885A"/>
                </a:solidFill>
                <a:effectLst/>
                <a:latin typeface="+mn-ea"/>
              </a:rPr>
              <a:t>70</a:t>
            </a:r>
            <a:r>
              <a:rPr lang="en-US" altLang="ja-JP" sz="1400" b="0" dirty="0">
                <a:solidFill>
                  <a:srgbClr val="000000"/>
                </a:solidFill>
                <a:effectLst/>
                <a:latin typeface="+mn-ea"/>
              </a:rPr>
              <a:t> ,</a:t>
            </a:r>
            <a:r>
              <a:rPr lang="en-US" altLang="ja-JP" sz="1400" b="0" dirty="0">
                <a:solidFill>
                  <a:srgbClr val="09885A"/>
                </a:solidFill>
                <a:effectLst/>
                <a:latin typeface="+mn-ea"/>
              </a:rPr>
              <a:t>100</a:t>
            </a:r>
            <a:r>
              <a:rPr lang="en-US" altLang="ja-JP" sz="1400" b="0" dirty="0">
                <a:solidFill>
                  <a:srgbClr val="000000"/>
                </a:solidFill>
                <a:effectLst/>
                <a:latin typeface="+mn-ea"/>
              </a:rPr>
              <a:t>]</a:t>
            </a:r>
          </a:p>
          <a:p>
            <a:r>
              <a:rPr lang="en-US" altLang="ja-JP" sz="1400" b="0" dirty="0">
                <a:solidFill>
                  <a:srgbClr val="000000"/>
                </a:solidFill>
                <a:effectLst/>
                <a:latin typeface="+mn-ea"/>
              </a:rPr>
              <a:t>             }</a:t>
            </a:r>
          </a:p>
          <a:p>
            <a:r>
              <a:rPr lang="en-US" altLang="ja-JP" sz="1400" b="0" dirty="0" err="1">
                <a:solidFill>
                  <a:srgbClr val="000000"/>
                </a:solidFill>
                <a:effectLst/>
                <a:latin typeface="+mn-ea"/>
              </a:rPr>
              <a:t>gscv</a:t>
            </a:r>
            <a:r>
              <a:rPr lang="en-US" altLang="ja-JP" sz="1400" b="0" dirty="0">
                <a:solidFill>
                  <a:srgbClr val="000000"/>
                </a:solidFill>
                <a:effectLst/>
                <a:latin typeface="+mn-ea"/>
              </a:rPr>
              <a:t> = GridSearchCV(estimator = LGBMRegressor(random_state = </a:t>
            </a:r>
            <a:r>
              <a:rPr lang="en-US" altLang="ja-JP" sz="1400" b="0" dirty="0">
                <a:solidFill>
                  <a:srgbClr val="09885A"/>
                </a:solidFill>
                <a:effectLst/>
                <a:latin typeface="+mn-ea"/>
              </a:rPr>
              <a:t>0</a:t>
            </a:r>
            <a:r>
              <a:rPr lang="en-US" altLang="ja-JP" sz="1400" b="0" dirty="0">
                <a:solidFill>
                  <a:srgbClr val="000000"/>
                </a:solidFill>
                <a:effectLst/>
                <a:latin typeface="+mn-ea"/>
              </a:rPr>
              <a:t>), </a:t>
            </a:r>
            <a:r>
              <a:rPr lang="en-US" altLang="ja-JP" sz="1400" b="0" dirty="0">
                <a:solidFill>
                  <a:srgbClr val="008000"/>
                </a:solidFill>
                <a:effectLst/>
                <a:latin typeface="+mn-ea"/>
              </a:rPr>
              <a:t># </a:t>
            </a:r>
            <a:r>
              <a:rPr lang="ja-JP" altLang="en-US" sz="1400" b="0" dirty="0">
                <a:solidFill>
                  <a:srgbClr val="008000"/>
                </a:solidFill>
                <a:effectLst/>
                <a:latin typeface="+mn-ea"/>
              </a:rPr>
              <a:t>パラメータ探索するモデル</a:t>
            </a:r>
            <a:endParaRPr lang="ja-JP" altLang="en-US" sz="1400" b="0" dirty="0">
              <a:solidFill>
                <a:srgbClr val="000000"/>
              </a:solidFill>
              <a:effectLst/>
              <a:latin typeface="+mn-ea"/>
            </a:endParaRPr>
          </a:p>
          <a:p>
            <a:r>
              <a:rPr lang="ja-JP" altLang="en-US" sz="1400" b="0" dirty="0">
                <a:solidFill>
                  <a:srgbClr val="000000"/>
                </a:solidFill>
                <a:effectLst/>
                <a:latin typeface="+mn-ea"/>
              </a:rPr>
              <a:t>                           </a:t>
            </a:r>
            <a:r>
              <a:rPr lang="en-US" altLang="ja-JP" sz="1400" b="0" dirty="0">
                <a:solidFill>
                  <a:srgbClr val="000000"/>
                </a:solidFill>
                <a:effectLst/>
                <a:latin typeface="+mn-ea"/>
              </a:rPr>
              <a:t>param_grid = param_grid,              			</a:t>
            </a:r>
            <a:r>
              <a:rPr lang="ja-JP" altLang="en-US" sz="1400" dirty="0">
                <a:solidFill>
                  <a:srgbClr val="000000"/>
                </a:solidFill>
                <a:latin typeface="+mn-ea"/>
              </a:rPr>
              <a:t>    </a:t>
            </a:r>
            <a:r>
              <a:rPr lang="en-US" altLang="ja-JP" sz="1400" b="0" dirty="0">
                <a:solidFill>
                  <a:srgbClr val="008000"/>
                </a:solidFill>
                <a:effectLst/>
                <a:latin typeface="+mn-ea"/>
              </a:rPr>
              <a:t># </a:t>
            </a:r>
            <a:r>
              <a:rPr lang="ja-JP" altLang="en-US" sz="1400" b="0" dirty="0">
                <a:solidFill>
                  <a:srgbClr val="008000"/>
                </a:solidFill>
                <a:effectLst/>
                <a:latin typeface="+mn-ea"/>
              </a:rPr>
              <a:t>探索するパラメータのリスト</a:t>
            </a:r>
            <a:endParaRPr lang="ja-JP" altLang="en-US" sz="1400" b="0" dirty="0">
              <a:solidFill>
                <a:srgbClr val="000000"/>
              </a:solidFill>
              <a:effectLst/>
              <a:latin typeface="+mn-ea"/>
            </a:endParaRPr>
          </a:p>
          <a:p>
            <a:r>
              <a:rPr lang="ja-JP" altLang="en-US" sz="1400" b="0" dirty="0">
                <a:solidFill>
                  <a:srgbClr val="000000"/>
                </a:solidFill>
                <a:effectLst/>
                <a:latin typeface="+mn-ea"/>
              </a:rPr>
              <a:t>                           </a:t>
            </a:r>
            <a:r>
              <a:rPr lang="en-US" altLang="ja-JP" sz="1400" b="0" dirty="0">
                <a:solidFill>
                  <a:srgbClr val="000000"/>
                </a:solidFill>
                <a:effectLst/>
                <a:latin typeface="+mn-ea"/>
              </a:rPr>
              <a:t>cv = </a:t>
            </a:r>
            <a:r>
              <a:rPr lang="en-US" altLang="ja-JP" sz="1400" b="0" dirty="0">
                <a:solidFill>
                  <a:srgbClr val="09885A"/>
                </a:solidFill>
                <a:effectLst/>
                <a:latin typeface="+mn-ea"/>
              </a:rPr>
              <a:t>4</a:t>
            </a:r>
            <a:r>
              <a:rPr lang="en-US" altLang="ja-JP" sz="1400" b="0" dirty="0">
                <a:solidFill>
                  <a:srgbClr val="000000"/>
                </a:solidFill>
                <a:effectLst/>
                <a:latin typeface="+mn-ea"/>
              </a:rPr>
              <a:t>,			 </a:t>
            </a:r>
            <a:r>
              <a:rPr lang="en-US" altLang="ja-JP" sz="1400" b="0" dirty="0">
                <a:solidFill>
                  <a:srgbClr val="008000"/>
                </a:solidFill>
                <a:effectLst/>
                <a:latin typeface="+mn-ea"/>
              </a:rPr>
              <a:t># </a:t>
            </a:r>
            <a:r>
              <a:rPr lang="ja-JP" altLang="en-US" sz="1400" b="0" dirty="0">
                <a:solidFill>
                  <a:srgbClr val="008000"/>
                </a:solidFill>
                <a:effectLst/>
                <a:latin typeface="+mn-ea"/>
              </a:rPr>
              <a:t>交差検証のデータの分割数</a:t>
            </a:r>
            <a:endParaRPr lang="ja-JP" altLang="en-US" sz="1400" b="0" dirty="0">
              <a:solidFill>
                <a:srgbClr val="000000"/>
              </a:solidFill>
              <a:effectLst/>
              <a:latin typeface="+mn-ea"/>
            </a:endParaRPr>
          </a:p>
          <a:p>
            <a:r>
              <a:rPr lang="ja-JP" altLang="en-US" sz="1400" b="0" dirty="0">
                <a:solidFill>
                  <a:srgbClr val="000000"/>
                </a:solidFill>
                <a:effectLst/>
                <a:latin typeface="+mn-ea"/>
              </a:rPr>
              <a:t>                           </a:t>
            </a:r>
            <a:r>
              <a:rPr lang="en-US" altLang="ja-JP" sz="1400" b="0" dirty="0">
                <a:solidFill>
                  <a:srgbClr val="000000"/>
                </a:solidFill>
                <a:effectLst/>
                <a:latin typeface="+mn-ea"/>
              </a:rPr>
              <a:t>verbose=</a:t>
            </a:r>
            <a:r>
              <a:rPr lang="en-US" altLang="ja-JP" sz="1400" b="0" dirty="0">
                <a:solidFill>
                  <a:srgbClr val="09885A"/>
                </a:solidFill>
                <a:effectLst/>
                <a:latin typeface="+mn-ea"/>
              </a:rPr>
              <a:t>2</a:t>
            </a:r>
            <a:r>
              <a:rPr lang="en-US" altLang="ja-JP" sz="1400" b="0" dirty="0">
                <a:solidFill>
                  <a:srgbClr val="000000"/>
                </a:solidFill>
                <a:effectLst/>
                <a:latin typeface="+mn-ea"/>
              </a:rPr>
              <a:t>) 		 </a:t>
            </a:r>
            <a:r>
              <a:rPr lang="en-US" altLang="ja-JP" sz="1400" b="0" dirty="0">
                <a:solidFill>
                  <a:srgbClr val="008000"/>
                </a:solidFill>
                <a:effectLst/>
                <a:latin typeface="+mn-ea"/>
              </a:rPr>
              <a:t># </a:t>
            </a:r>
            <a:r>
              <a:rPr lang="ja-JP" altLang="en-US" sz="1400" b="0" dirty="0">
                <a:solidFill>
                  <a:srgbClr val="008000"/>
                </a:solidFill>
                <a:effectLst/>
                <a:latin typeface="+mn-ea"/>
              </a:rPr>
              <a:t>ログをどれだけ出力するか。進み具合のわかる</a:t>
            </a:r>
            <a:r>
              <a:rPr lang="en-US" altLang="ja-JP" sz="1400" b="0" dirty="0">
                <a:solidFill>
                  <a:srgbClr val="008000"/>
                </a:solidFill>
                <a:effectLst/>
                <a:latin typeface="+mn-ea"/>
              </a:rPr>
              <a:t>2</a:t>
            </a:r>
            <a:r>
              <a:rPr lang="ja-JP" altLang="en-US" sz="1400" b="0" dirty="0">
                <a:solidFill>
                  <a:srgbClr val="008000"/>
                </a:solidFill>
                <a:effectLst/>
                <a:latin typeface="+mn-ea"/>
              </a:rPr>
              <a:t>がおすすめ</a:t>
            </a:r>
            <a:endParaRPr lang="ja-JP" altLang="en-US" sz="1400" b="0" dirty="0">
              <a:solidFill>
                <a:srgbClr val="000000"/>
              </a:solidFill>
              <a:effectLst/>
              <a:latin typeface="+mn-ea"/>
            </a:endParaRPr>
          </a:p>
          <a:p>
            <a:r>
              <a:rPr lang="en-US" altLang="ja-JP" sz="1400" b="0" dirty="0" err="1">
                <a:solidFill>
                  <a:srgbClr val="000000"/>
                </a:solidFill>
                <a:effectLst/>
                <a:latin typeface="+mn-ea"/>
              </a:rPr>
              <a:t>gscv.fit</a:t>
            </a:r>
            <a:r>
              <a:rPr lang="en-US" altLang="ja-JP" sz="1400" b="0" dirty="0">
                <a:solidFill>
                  <a:srgbClr val="000000"/>
                </a:solidFill>
                <a:effectLst/>
                <a:latin typeface="+mn-ea"/>
              </a:rPr>
              <a:t>(x, y)</a:t>
            </a:r>
          </a:p>
          <a:p>
            <a:endParaRPr lang="en-US" altLang="ja-JP" sz="1400" b="0" dirty="0">
              <a:solidFill>
                <a:srgbClr val="000000"/>
              </a:solidFill>
              <a:effectLst/>
              <a:latin typeface="+mn-ea"/>
            </a:endParaRPr>
          </a:p>
          <a:p>
            <a:r>
              <a:rPr lang="en-US" altLang="ja-JP" sz="1400" b="0" dirty="0">
                <a:solidFill>
                  <a:srgbClr val="000000"/>
                </a:solidFill>
                <a:effectLst/>
                <a:latin typeface="+mn-ea"/>
              </a:rPr>
              <a:t>best = gscv.best_estimator_  </a:t>
            </a:r>
            <a:r>
              <a:rPr lang="en-US" altLang="ja-JP" sz="1400" b="0" dirty="0">
                <a:solidFill>
                  <a:srgbClr val="008000"/>
                </a:solidFill>
                <a:effectLst/>
                <a:latin typeface="+mn-ea"/>
              </a:rPr>
              <a:t># </a:t>
            </a:r>
            <a:r>
              <a:rPr lang="ja-JP" altLang="en-US" sz="1400" b="0" dirty="0">
                <a:solidFill>
                  <a:srgbClr val="008000"/>
                </a:solidFill>
                <a:effectLst/>
                <a:latin typeface="+mn-ea"/>
              </a:rPr>
              <a:t>最高性能のモデルを取得</a:t>
            </a:r>
            <a:endParaRPr lang="en-US" altLang="ja-JP" sz="1400" b="0" dirty="0">
              <a:solidFill>
                <a:srgbClr val="000000"/>
              </a:solidFill>
              <a:effectLst/>
              <a:latin typeface="+mn-ea"/>
            </a:endParaRPr>
          </a:p>
          <a:p>
            <a:r>
              <a:rPr lang="en-US" altLang="ja-JP" sz="1400" b="0" dirty="0">
                <a:solidFill>
                  <a:srgbClr val="795E26"/>
                </a:solidFill>
                <a:effectLst/>
                <a:latin typeface="+mn-ea"/>
              </a:rPr>
              <a:t>print</a:t>
            </a:r>
            <a:r>
              <a:rPr lang="en-US" altLang="ja-JP" sz="1400" b="0" dirty="0">
                <a:solidFill>
                  <a:srgbClr val="000000"/>
                </a:solidFill>
                <a:effectLst/>
                <a:latin typeface="+mn-ea"/>
              </a:rPr>
              <a:t>(best)</a:t>
            </a:r>
          </a:p>
          <a:p>
            <a:r>
              <a:rPr lang="fr-FR" altLang="ja-JP" sz="1400" b="0" dirty="0">
                <a:solidFill>
                  <a:srgbClr val="795E26"/>
                </a:solidFill>
                <a:effectLst/>
                <a:latin typeface="+mn-ea"/>
              </a:rPr>
              <a:t>print</a:t>
            </a:r>
            <a:r>
              <a:rPr lang="fr-FR" altLang="ja-JP" sz="1400" b="0" dirty="0">
                <a:solidFill>
                  <a:srgbClr val="000000"/>
                </a:solidFill>
                <a:effectLst/>
                <a:latin typeface="+mn-ea"/>
              </a:rPr>
              <a:t>(best.score(x,y))</a:t>
            </a:r>
          </a:p>
          <a:p>
            <a:endParaRPr lang="en-US" altLang="ja-JP" sz="1400" b="0" dirty="0">
              <a:solidFill>
                <a:srgbClr val="000000"/>
              </a:solidFill>
              <a:effectLst/>
              <a:latin typeface="+mn-ea"/>
            </a:endParaRPr>
          </a:p>
        </p:txBody>
      </p:sp>
    </p:spTree>
    <p:extLst>
      <p:ext uri="{BB962C8B-B14F-4D97-AF65-F5344CB8AC3E}">
        <p14:creationId xmlns:p14="http://schemas.microsoft.com/office/powerpoint/2010/main" val="912249517"/>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タイトル 1">
            <a:extLst>
              <a:ext uri="{FF2B5EF4-FFF2-40B4-BE49-F238E27FC236}">
                <a16:creationId xmlns:a16="http://schemas.microsoft.com/office/drawing/2014/main" id="{2DA76E4A-E82F-4E3B-913C-6408054281D8}"/>
              </a:ext>
            </a:extLst>
          </p:cNvPr>
          <p:cNvSpPr txBox="1">
            <a:spLocks/>
          </p:cNvSpPr>
          <p:nvPr/>
        </p:nvSpPr>
        <p:spPr bwMode="auto">
          <a:xfrm>
            <a:off x="666515" y="851958"/>
            <a:ext cx="10511558" cy="4826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kumimoji="1" sz="2800" b="1" kern="1200" baseline="0">
                <a:solidFill>
                  <a:schemeClr val="tx1">
                    <a:lumMod val="75000"/>
                    <a:lumOff val="25000"/>
                  </a:schemeClr>
                </a:solidFill>
                <a:latin typeface="メイリオ" panose="020B0604030504040204" pitchFamily="50" charset="-128"/>
                <a:ea typeface="メイリオ" panose="020B0604030504040204" pitchFamily="50" charset="-128"/>
                <a:cs typeface="+mj-cs"/>
              </a:defRPr>
            </a:lvl1pPr>
          </a:lstStyle>
          <a:p>
            <a:r>
              <a:rPr lang="ja-JP" altLang="en-US" sz="3600" spc="150" dirty="0">
                <a:solidFill>
                  <a:srgbClr val="F36C37"/>
                </a:solidFill>
              </a:rPr>
              <a:t>第</a:t>
            </a:r>
            <a:r>
              <a:rPr lang="en-US" altLang="ja-JP" sz="6000" spc="150" dirty="0">
                <a:solidFill>
                  <a:srgbClr val="F36C37"/>
                </a:solidFill>
              </a:rPr>
              <a:t>5</a:t>
            </a:r>
            <a:r>
              <a:rPr lang="ja-JP" altLang="en-US" sz="3600" spc="150" dirty="0">
                <a:solidFill>
                  <a:srgbClr val="F36C37"/>
                </a:solidFill>
              </a:rPr>
              <a:t>章　勾配ブースティング木 </a:t>
            </a:r>
            <a:r>
              <a:rPr lang="en-US" altLang="ja-JP" sz="2400" spc="150" dirty="0">
                <a:solidFill>
                  <a:srgbClr val="F36C37"/>
                </a:solidFill>
              </a:rPr>
              <a:t>- LightGBM -</a:t>
            </a:r>
            <a:endParaRPr lang="ja-JP" altLang="en-US" sz="3600" spc="150" dirty="0">
              <a:solidFill>
                <a:srgbClr val="F36C37"/>
              </a:solidFill>
            </a:endParaRPr>
          </a:p>
        </p:txBody>
      </p:sp>
      <p:sp>
        <p:nvSpPr>
          <p:cNvPr id="2" name="スライド番号プレースホルダー 1">
            <a:extLst>
              <a:ext uri="{FF2B5EF4-FFF2-40B4-BE49-F238E27FC236}">
                <a16:creationId xmlns:a16="http://schemas.microsoft.com/office/drawing/2014/main" id="{FAA47C63-520D-4F7C-8DAB-2526094CB5B4}"/>
              </a:ext>
            </a:extLst>
          </p:cNvPr>
          <p:cNvSpPr>
            <a:spLocks noGrp="1"/>
          </p:cNvSpPr>
          <p:nvPr>
            <p:ph type="sldNum" sz="quarter" idx="10"/>
          </p:nvPr>
        </p:nvSpPr>
        <p:spPr>
          <a:xfrm>
            <a:off x="9265299" y="6465214"/>
            <a:ext cx="2743200" cy="204403"/>
          </a:xfrm>
        </p:spPr>
        <p:txBody>
          <a:bodyPr/>
          <a:lstStyle/>
          <a:p>
            <a:fld id="{5D750650-B10A-47BF-93C2-E1678438B37A}" type="slidenum">
              <a:rPr kumimoji="1" lang="ja-JP" altLang="en-US" smtClean="0"/>
              <a:pPr/>
              <a:t>288</a:t>
            </a:fld>
            <a:endParaRPr kumimoji="1" lang="ja-JP" altLang="en-US" dirty="0"/>
          </a:p>
        </p:txBody>
      </p:sp>
      <p:sp>
        <p:nvSpPr>
          <p:cNvPr id="9" name="四角形: 角を丸くする 8">
            <a:extLst>
              <a:ext uri="{FF2B5EF4-FFF2-40B4-BE49-F238E27FC236}">
                <a16:creationId xmlns:a16="http://schemas.microsoft.com/office/drawing/2014/main" id="{17C76A4F-9917-404E-810D-D4C278F81FF6}"/>
              </a:ext>
            </a:extLst>
          </p:cNvPr>
          <p:cNvSpPr/>
          <p:nvPr/>
        </p:nvSpPr>
        <p:spPr bwMode="auto">
          <a:xfrm>
            <a:off x="735085" y="1751579"/>
            <a:ext cx="2208068" cy="358390"/>
          </a:xfrm>
          <a:prstGeom prst="roundRect">
            <a:avLst>
              <a:gd name="adj" fmla="val 50000"/>
            </a:avLst>
          </a:prstGeom>
          <a:solidFill>
            <a:srgbClr val="F36C37"/>
          </a:solidFill>
          <a:ln w="19050" algn="ctr">
            <a:noFill/>
            <a:prstDash val="dash"/>
            <a:round/>
            <a:headEnd/>
            <a:tailEnd/>
          </a:ln>
          <a:effectLst/>
        </p:spPr>
        <p:txBody>
          <a:bodyPr wrap="none" lIns="108000" tIns="108000" rtlCol="0" anchor="ctr"/>
          <a:lstStyle/>
          <a:p>
            <a:pPr algn="ctr"/>
            <a:r>
              <a:rPr kumimoji="1" lang="ja-JP" altLang="en-US" b="1" spc="300" dirty="0">
                <a:solidFill>
                  <a:schemeClr val="bg1"/>
                </a:solidFill>
                <a:latin typeface="+mn-ea"/>
              </a:rPr>
              <a:t>章の目次</a:t>
            </a:r>
          </a:p>
        </p:txBody>
      </p:sp>
      <p:sp>
        <p:nvSpPr>
          <p:cNvPr id="10" name="コンテンツ プレースホルダー 5">
            <a:extLst>
              <a:ext uri="{FF2B5EF4-FFF2-40B4-BE49-F238E27FC236}">
                <a16:creationId xmlns:a16="http://schemas.microsoft.com/office/drawing/2014/main" id="{2A231A49-86B3-4817-904B-36C2F1103794}"/>
              </a:ext>
            </a:extLst>
          </p:cNvPr>
          <p:cNvSpPr txBox="1">
            <a:spLocks/>
          </p:cNvSpPr>
          <p:nvPr/>
        </p:nvSpPr>
        <p:spPr>
          <a:xfrm>
            <a:off x="1071378" y="2431708"/>
            <a:ext cx="9083374" cy="2733632"/>
          </a:xfrm>
          <a:prstGeom prst="rect">
            <a:avLst/>
          </a:prstGeom>
        </p:spPr>
        <p:txBody>
          <a:bodyPr vert="horz" lIns="91440" tIns="45720" rIns="91440" bIns="45720" rtlCol="0" anchor="t"/>
          <a:lstStyle>
            <a:defPPr>
              <a:defRPr lang="en-US"/>
            </a:defPPr>
            <a:lvl1pPr marL="0" algn="r" defTabSz="457200" rtl="0" eaLnBrk="1" latinLnBrk="0" hangingPunct="1">
              <a:defRPr sz="900" b="0" kern="1200">
                <a:solidFill>
                  <a:schemeClr val="tx1">
                    <a:lumMod val="50000"/>
                    <a:lumOff val="50000"/>
                  </a:schemeClr>
                </a:solidFill>
                <a:latin typeface="メイリオ" panose="020B0604030504040204" pitchFamily="50" charset="-128"/>
                <a:ea typeface="メイリオ" panose="020B0604030504040204" pitchFamily="50" charset="-128"/>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lnSpc>
                <a:spcPct val="150000"/>
              </a:lnSpc>
            </a:pPr>
            <a:r>
              <a:rPr kumimoji="1" lang="en-US" altLang="ja-JP" sz="2800" b="1" spc="300" dirty="0">
                <a:solidFill>
                  <a:srgbClr val="BFBFBF"/>
                </a:solidFill>
              </a:rPr>
              <a:t>5-1.</a:t>
            </a:r>
            <a:r>
              <a:rPr kumimoji="1" lang="ja-JP" altLang="en-US" sz="2800" b="1" spc="300" dirty="0">
                <a:solidFill>
                  <a:srgbClr val="BFBFBF"/>
                </a:solidFill>
              </a:rPr>
              <a:t>勾配ブースティング木</a:t>
            </a:r>
            <a:endParaRPr kumimoji="1" lang="en-US" altLang="ja-JP" sz="2800" b="1" spc="300" dirty="0">
              <a:solidFill>
                <a:srgbClr val="BFBFBF"/>
              </a:solidFill>
            </a:endParaRPr>
          </a:p>
          <a:p>
            <a:pPr algn="l">
              <a:lnSpc>
                <a:spcPct val="150000"/>
              </a:lnSpc>
            </a:pPr>
            <a:r>
              <a:rPr lang="en-US" altLang="ja-JP" sz="2800" b="1" spc="300" dirty="0">
                <a:solidFill>
                  <a:srgbClr val="BFBFBF"/>
                </a:solidFill>
              </a:rPr>
              <a:t>5-2.LightGBM</a:t>
            </a:r>
            <a:r>
              <a:rPr lang="ja-JP" altLang="en-US" sz="2800" b="1" spc="300" dirty="0">
                <a:solidFill>
                  <a:srgbClr val="BFBFBF"/>
                </a:solidFill>
              </a:rPr>
              <a:t>の実装</a:t>
            </a:r>
            <a:endParaRPr lang="en-US" altLang="ja-JP" sz="2800" b="1" spc="300" dirty="0">
              <a:solidFill>
                <a:srgbClr val="BFBFBF"/>
              </a:solidFill>
            </a:endParaRPr>
          </a:p>
          <a:p>
            <a:pPr algn="l">
              <a:lnSpc>
                <a:spcPct val="150000"/>
              </a:lnSpc>
            </a:pPr>
            <a:r>
              <a:rPr lang="en-US" altLang="ja-JP" sz="2800" b="1" spc="300" dirty="0">
                <a:solidFill>
                  <a:srgbClr val="BFBFBF"/>
                </a:solidFill>
              </a:rPr>
              <a:t>5-3.LightGBM</a:t>
            </a:r>
            <a:r>
              <a:rPr lang="ja-JP" altLang="en-US" sz="2800" b="1" spc="300" dirty="0">
                <a:solidFill>
                  <a:srgbClr val="BFBFBF"/>
                </a:solidFill>
              </a:rPr>
              <a:t>のパラメータチューニング</a:t>
            </a:r>
            <a:endParaRPr lang="en-US" altLang="ja-JP" sz="2800" b="1" spc="300" dirty="0">
              <a:solidFill>
                <a:srgbClr val="BFBFBF"/>
              </a:solidFill>
            </a:endParaRPr>
          </a:p>
          <a:p>
            <a:pPr algn="l">
              <a:lnSpc>
                <a:spcPct val="150000"/>
              </a:lnSpc>
            </a:pPr>
            <a:r>
              <a:rPr lang="en-US" altLang="ja-JP" sz="2800" b="1" spc="300" dirty="0">
                <a:solidFill>
                  <a:srgbClr val="BFBFBF"/>
                </a:solidFill>
              </a:rPr>
              <a:t>5-4.</a:t>
            </a:r>
            <a:r>
              <a:rPr lang="ja-JP" altLang="en-US" sz="2800" b="1" spc="300" dirty="0">
                <a:solidFill>
                  <a:srgbClr val="BFBFBF"/>
                </a:solidFill>
              </a:rPr>
              <a:t>交差検証法・グリッドサーチ</a:t>
            </a:r>
            <a:endParaRPr lang="en-US" altLang="ja-JP" sz="2800" b="1" spc="300" dirty="0">
              <a:solidFill>
                <a:srgbClr val="BFBFBF"/>
              </a:solidFill>
            </a:endParaRPr>
          </a:p>
          <a:p>
            <a:pPr algn="l">
              <a:lnSpc>
                <a:spcPct val="150000"/>
              </a:lnSpc>
            </a:pPr>
            <a:r>
              <a:rPr lang="en-US" altLang="ja-JP" sz="2800" b="1" spc="300" dirty="0">
                <a:solidFill>
                  <a:srgbClr val="00879E"/>
                </a:solidFill>
              </a:rPr>
              <a:t>5-5.</a:t>
            </a:r>
            <a:r>
              <a:rPr lang="ja-JP" altLang="en-US" sz="2800" b="1" spc="300" dirty="0">
                <a:solidFill>
                  <a:srgbClr val="00879E"/>
                </a:solidFill>
              </a:rPr>
              <a:t>演習：</a:t>
            </a:r>
            <a:r>
              <a:rPr lang="en-US" altLang="ja-JP" sz="2800" b="1" spc="300" dirty="0">
                <a:solidFill>
                  <a:srgbClr val="00879E"/>
                </a:solidFill>
              </a:rPr>
              <a:t>LightGBM &amp; </a:t>
            </a:r>
            <a:r>
              <a:rPr lang="ja-JP" altLang="en-US" sz="2800" b="1" spc="300" dirty="0">
                <a:solidFill>
                  <a:srgbClr val="00879E"/>
                </a:solidFill>
              </a:rPr>
              <a:t>グリッドサーチ</a:t>
            </a:r>
            <a:endParaRPr lang="en-US" altLang="ja-JP" sz="2800" b="1" spc="300" dirty="0">
              <a:solidFill>
                <a:srgbClr val="00879E"/>
              </a:solidFill>
            </a:endParaRPr>
          </a:p>
        </p:txBody>
      </p:sp>
    </p:spTree>
    <p:extLst>
      <p:ext uri="{BB962C8B-B14F-4D97-AF65-F5344CB8AC3E}">
        <p14:creationId xmlns:p14="http://schemas.microsoft.com/office/powerpoint/2010/main" val="2607790537"/>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kumimoji="1" lang="en-US" altLang="ja-JP" dirty="0"/>
              <a:t>5-5-1.</a:t>
            </a:r>
            <a:r>
              <a:rPr lang="ja-JP" altLang="en-US" dirty="0"/>
              <a:t>演習</a:t>
            </a:r>
            <a:r>
              <a:rPr lang="en-US" altLang="ja-JP" dirty="0"/>
              <a:t>5</a:t>
            </a:r>
            <a:r>
              <a:rPr lang="ja-JP" altLang="en-US" dirty="0"/>
              <a:t>：</a:t>
            </a:r>
            <a:r>
              <a:rPr lang="en-US" altLang="ja-JP" dirty="0"/>
              <a:t>LightGBM</a:t>
            </a:r>
            <a:endParaRPr kumimoji="1" lang="ja-JP" altLang="en-US" dirty="0"/>
          </a:p>
        </p:txBody>
      </p:sp>
      <p:sp>
        <p:nvSpPr>
          <p:cNvPr id="5" name="スライド番号プレースホルダー 4">
            <a:extLst>
              <a:ext uri="{FF2B5EF4-FFF2-40B4-BE49-F238E27FC236}">
                <a16:creationId xmlns:a16="http://schemas.microsoft.com/office/drawing/2014/main" id="{C905B90A-465B-402F-BC68-6932C2B00E04}"/>
              </a:ext>
            </a:extLst>
          </p:cNvPr>
          <p:cNvSpPr>
            <a:spLocks noGrp="1"/>
          </p:cNvSpPr>
          <p:nvPr>
            <p:ph type="sldNum" sz="quarter" idx="10"/>
          </p:nvPr>
        </p:nvSpPr>
        <p:spPr/>
        <p:txBody>
          <a:bodyPr/>
          <a:lstStyle/>
          <a:p>
            <a:fld id="{5D750650-B10A-47BF-93C2-E1678438B37A}" type="slidenum">
              <a:rPr kumimoji="1" lang="ja-JP" altLang="en-US" smtClean="0"/>
              <a:pPr/>
              <a:t>289</a:t>
            </a:fld>
            <a:endParaRPr kumimoji="1" lang="ja-JP" altLang="en-US"/>
          </a:p>
        </p:txBody>
      </p:sp>
      <p:sp>
        <p:nvSpPr>
          <p:cNvPr id="4" name="テキスト ボックス 3">
            <a:extLst>
              <a:ext uri="{FF2B5EF4-FFF2-40B4-BE49-F238E27FC236}">
                <a16:creationId xmlns:a16="http://schemas.microsoft.com/office/drawing/2014/main" id="{EB308ADB-2C24-40A0-9C1C-3E0C25EC8182}"/>
              </a:ext>
            </a:extLst>
          </p:cNvPr>
          <p:cNvSpPr txBox="1"/>
          <p:nvPr/>
        </p:nvSpPr>
        <p:spPr>
          <a:xfrm>
            <a:off x="766763" y="1019355"/>
            <a:ext cx="10658473" cy="791755"/>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20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pPr>
              <a:lnSpc>
                <a:spcPct val="130000"/>
              </a:lnSpc>
            </a:pPr>
            <a:r>
              <a:rPr lang="en-US" altLang="ja-JP" sz="1800" dirty="0"/>
              <a:t>mlho/exercise </a:t>
            </a:r>
            <a:r>
              <a:rPr lang="ja-JP" altLang="en-US" sz="1800" dirty="0"/>
              <a:t>フォルダの中の</a:t>
            </a:r>
            <a:endParaRPr lang="en-US" altLang="ja-JP" sz="1800" dirty="0"/>
          </a:p>
          <a:p>
            <a:pPr>
              <a:lnSpc>
                <a:spcPct val="130000"/>
              </a:lnSpc>
            </a:pPr>
            <a:r>
              <a:rPr lang="ja-JP" altLang="en-US" sz="1800" dirty="0"/>
              <a:t>「 </a:t>
            </a:r>
            <a:r>
              <a:rPr lang="en-US" altLang="ja-JP" sz="1800" dirty="0"/>
              <a:t>5-2_</a:t>
            </a:r>
            <a:r>
              <a:rPr lang="ja-JP" altLang="en-US" sz="1800" dirty="0"/>
              <a:t>（演習）</a:t>
            </a:r>
            <a:r>
              <a:rPr lang="en-US" altLang="ja-JP" sz="1800" dirty="0"/>
              <a:t>LightGBM</a:t>
            </a:r>
            <a:r>
              <a:rPr lang="ja-JP" altLang="en-US" sz="1800" dirty="0"/>
              <a:t>によるガンの悪性腫瘍の分類</a:t>
            </a:r>
            <a:r>
              <a:rPr lang="en-US" altLang="ja-JP" sz="1800" dirty="0"/>
              <a:t>.ipynb </a:t>
            </a:r>
            <a:r>
              <a:rPr lang="ja-JP" altLang="en-US" sz="1800" dirty="0"/>
              <a:t>」を実行する</a:t>
            </a:r>
          </a:p>
        </p:txBody>
      </p:sp>
      <p:sp>
        <p:nvSpPr>
          <p:cNvPr id="12" name="四角形: 角を丸くする 11">
            <a:extLst>
              <a:ext uri="{FF2B5EF4-FFF2-40B4-BE49-F238E27FC236}">
                <a16:creationId xmlns:a16="http://schemas.microsoft.com/office/drawing/2014/main" id="{D9087632-89E8-4B86-9784-C818E91780DA}"/>
              </a:ext>
            </a:extLst>
          </p:cNvPr>
          <p:cNvSpPr/>
          <p:nvPr/>
        </p:nvSpPr>
        <p:spPr>
          <a:xfrm>
            <a:off x="766763" y="1888824"/>
            <a:ext cx="10599737" cy="2616942"/>
          </a:xfrm>
          <a:prstGeom prst="roundRect">
            <a:avLst>
              <a:gd name="adj" fmla="val 1884"/>
            </a:avLst>
          </a:prstGeom>
          <a:solidFill>
            <a:srgbClr val="FFF4E1"/>
          </a:solidFill>
          <a:ln w="19050" algn="ctr">
            <a:noFill/>
            <a:prstDash val="dash"/>
            <a:round/>
            <a:headEnd/>
            <a:tailEnd/>
          </a:ln>
          <a:effectLst/>
        </p:spPr>
        <p:txBody>
          <a:bodyPr rot="0" spcFirstLastPara="0" vertOverflow="overflow" horzOverflow="overflow" vert="horz" wrap="square" lIns="180000" tIns="72000" rIns="180000" bIns="72000" numCol="1" spcCol="0" rtlCol="0" fromWordArt="0" anchor="ctr" anchorCtr="0" forceAA="0" compatLnSpc="1">
            <a:prstTxWarp prst="textNoShape">
              <a:avLst/>
            </a:prstTxWarp>
            <a:noAutofit/>
          </a:bodyPr>
          <a:lstStyle/>
          <a:p>
            <a:pPr marL="171450" indent="-171450" algn="just">
              <a:lnSpc>
                <a:spcPct val="120000"/>
              </a:lnSpc>
              <a:spcAft>
                <a:spcPts val="400"/>
              </a:spcAft>
              <a:buClr>
                <a:srgbClr val="F36C37"/>
              </a:buClr>
              <a:buFont typeface="Wingdings" panose="05000000000000000000" pitchFamily="2" charset="2"/>
              <a:buChar char="l"/>
            </a:pPr>
            <a:endParaRPr lang="ja-JP" altLang="en-US" sz="1100" spc="150" dirty="0">
              <a:solidFill>
                <a:schemeClr val="tx1"/>
              </a:solidFill>
              <a:latin typeface="+mj-ea"/>
              <a:ea typeface="+mj-ea"/>
            </a:endParaRPr>
          </a:p>
        </p:txBody>
      </p:sp>
      <p:pic>
        <p:nvPicPr>
          <p:cNvPr id="11" name="図 10" descr="グラフィカル ユーザー インターフェイス, アプリケーション&#10;&#10;自動的に生成された説明">
            <a:extLst>
              <a:ext uri="{FF2B5EF4-FFF2-40B4-BE49-F238E27FC236}">
                <a16:creationId xmlns:a16="http://schemas.microsoft.com/office/drawing/2014/main" id="{D291127B-E84F-4D8F-B816-6299FECB45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24327" y="4124334"/>
            <a:ext cx="3243747" cy="2018226"/>
          </a:xfrm>
          <a:prstGeom prst="rect">
            <a:avLst/>
          </a:prstGeom>
        </p:spPr>
      </p:pic>
      <p:sp>
        <p:nvSpPr>
          <p:cNvPr id="13" name="コンテンツ プレースホルダー 2">
            <a:extLst>
              <a:ext uri="{FF2B5EF4-FFF2-40B4-BE49-F238E27FC236}">
                <a16:creationId xmlns:a16="http://schemas.microsoft.com/office/drawing/2014/main" id="{EF96ADA1-9B2A-4DD3-9BB0-2401B4B06B52}"/>
              </a:ext>
            </a:extLst>
          </p:cNvPr>
          <p:cNvSpPr txBox="1">
            <a:spLocks/>
          </p:cNvSpPr>
          <p:nvPr/>
        </p:nvSpPr>
        <p:spPr bwMode="auto">
          <a:xfrm>
            <a:off x="1113954" y="2070963"/>
            <a:ext cx="9964088" cy="2251449"/>
          </a:xfrm>
          <a:prstGeom prst="rect">
            <a:avLst/>
          </a:prstGeom>
        </p:spPr>
        <p:txBody>
          <a:bodyPr vert="horz" wrap="square" lIns="91440" tIns="45720" rIns="91440" bIns="45720" rtlCol="0" anchor="ctr">
            <a:noAutofit/>
          </a:bodyPr>
          <a:lstStyle>
            <a:lvl1pPr marL="357188" marR="0" indent="-357188"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n"/>
              <a:tabLst/>
              <a:defRPr kumimoji="1" lang="en-US" altLang="ja-JP"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1pPr>
            <a:lvl2pPr marL="742950" marR="0" indent="-28575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l"/>
              <a:tabLst/>
              <a:defRPr kumimoji="1" lang="ja-JP" altLang="en-US"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2pPr>
            <a:lvl3pPr marL="1143000" marR="0" indent="-2286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3pPr>
            <a:lvl4pPr marL="1714500" marR="0" indent="-3429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4pPr>
            <a:lvl5pPr marL="2114550" marR="0" indent="-28575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lnSpc>
                <a:spcPct val="120000"/>
              </a:lnSpc>
              <a:spcBef>
                <a:spcPts val="0"/>
              </a:spcBef>
              <a:spcAft>
                <a:spcPts val="2400"/>
              </a:spcAft>
              <a:buClr>
                <a:srgbClr val="F36C37"/>
              </a:buClr>
              <a:buFont typeface="Wingdings" panose="05000000000000000000" pitchFamily="2" charset="2"/>
              <a:buNone/>
            </a:pPr>
            <a:r>
              <a:rPr lang="en-US" altLang="ja-JP" sz="2000" b="1" dirty="0">
                <a:solidFill>
                  <a:srgbClr val="F36C37"/>
                </a:solidFill>
              </a:rPr>
              <a:t>LightGBM</a:t>
            </a:r>
            <a:r>
              <a:rPr lang="ja-JP" altLang="en-US" sz="2000" b="1" dirty="0">
                <a:solidFill>
                  <a:srgbClr val="F36C37"/>
                </a:solidFill>
              </a:rPr>
              <a:t>を用いて、ガンの腫瘍分類を行います。</a:t>
            </a:r>
            <a:br>
              <a:rPr lang="en-US" altLang="ja-JP" sz="2000" b="1" dirty="0">
                <a:solidFill>
                  <a:srgbClr val="F36C37"/>
                </a:solidFill>
              </a:rPr>
            </a:br>
            <a:r>
              <a:rPr lang="ja-JP" altLang="en-US" sz="2000" b="1" dirty="0">
                <a:solidFill>
                  <a:srgbClr val="F36C37"/>
                </a:solidFill>
              </a:rPr>
              <a:t>交差検証とグリッドサーチも試してみます。</a:t>
            </a:r>
            <a:endParaRPr lang="en-US" altLang="ja-JP" sz="2000" b="1" dirty="0">
              <a:solidFill>
                <a:srgbClr val="F36C37"/>
              </a:solidFill>
            </a:endParaRPr>
          </a:p>
          <a:p>
            <a:pPr marL="0" indent="0" algn="ctr">
              <a:lnSpc>
                <a:spcPct val="120000"/>
              </a:lnSpc>
              <a:spcBef>
                <a:spcPts val="0"/>
              </a:spcBef>
              <a:spcAft>
                <a:spcPts val="2400"/>
              </a:spcAft>
              <a:buClr>
                <a:srgbClr val="F36C37"/>
              </a:buClr>
              <a:buFont typeface="Wingdings" panose="05000000000000000000" pitchFamily="2" charset="2"/>
              <a:buNone/>
            </a:pPr>
            <a:r>
              <a:rPr lang="ja-JP" altLang="en-US" sz="2000" b="1" dirty="0">
                <a:solidFill>
                  <a:srgbClr val="F36C37"/>
                </a:solidFill>
              </a:rPr>
              <a:t>時間があればなぜそのような結果になるのかも考えてみましょう。</a:t>
            </a:r>
            <a:endParaRPr lang="en-US" altLang="ja-JP" sz="1600" b="1" dirty="0">
              <a:solidFill>
                <a:srgbClr val="494949"/>
              </a:solidFill>
            </a:endParaRPr>
          </a:p>
        </p:txBody>
      </p:sp>
      <p:sp>
        <p:nvSpPr>
          <p:cNvPr id="9" name="テキスト ボックス 8">
            <a:extLst>
              <a:ext uri="{FF2B5EF4-FFF2-40B4-BE49-F238E27FC236}">
                <a16:creationId xmlns:a16="http://schemas.microsoft.com/office/drawing/2014/main" id="{03C6CBDE-ABC1-47B6-9E9B-0FF1424FB4D5}"/>
              </a:ext>
            </a:extLst>
          </p:cNvPr>
          <p:cNvSpPr txBox="1"/>
          <p:nvPr/>
        </p:nvSpPr>
        <p:spPr>
          <a:xfrm>
            <a:off x="708027" y="4568141"/>
            <a:ext cx="6752884" cy="636328"/>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20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pPr algn="l">
              <a:lnSpc>
                <a:spcPct val="130000"/>
              </a:lnSpc>
            </a:pPr>
            <a:r>
              <a:rPr lang="en-US" altLang="ja-JP" sz="1400" dirty="0">
                <a:solidFill>
                  <a:srgbClr val="F36C37"/>
                </a:solidFill>
              </a:rPr>
              <a:t>※ </a:t>
            </a:r>
            <a:r>
              <a:rPr lang="ja-JP" altLang="en-US" sz="1400" dirty="0">
                <a:solidFill>
                  <a:srgbClr val="F36C37"/>
                </a:solidFill>
              </a:rPr>
              <a:t>プログラムの説明及びプログラムの解答例は </a:t>
            </a:r>
            <a:r>
              <a:rPr lang="en-US" altLang="ja-JP" sz="1400" dirty="0">
                <a:solidFill>
                  <a:srgbClr val="F36C37"/>
                </a:solidFill>
              </a:rPr>
              <a:t>Google Colab </a:t>
            </a:r>
            <a:r>
              <a:rPr lang="ja-JP" altLang="en-US" sz="1400" dirty="0">
                <a:solidFill>
                  <a:srgbClr val="F36C37"/>
                </a:solidFill>
              </a:rPr>
              <a:t>ノートブック内に記載しています。</a:t>
            </a:r>
          </a:p>
        </p:txBody>
      </p:sp>
    </p:spTree>
    <p:extLst>
      <p:ext uri="{BB962C8B-B14F-4D97-AF65-F5344CB8AC3E}">
        <p14:creationId xmlns:p14="http://schemas.microsoft.com/office/powerpoint/2010/main" val="15429219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0A0A63E-C3C2-7B30-BD8C-3540FCBA26D9}"/>
              </a:ext>
            </a:extLst>
          </p:cNvPr>
          <p:cNvSpPr>
            <a:spLocks noGrp="1"/>
          </p:cNvSpPr>
          <p:nvPr>
            <p:ph type="title"/>
          </p:nvPr>
        </p:nvSpPr>
        <p:spPr/>
        <p:txBody>
          <a:bodyPr/>
          <a:lstStyle/>
          <a:p>
            <a:r>
              <a:rPr kumimoji="1" lang="en-US" altLang="ja-JP" dirty="0"/>
              <a:t>AI </a:t>
            </a:r>
            <a:r>
              <a:rPr kumimoji="1" lang="ja-JP" altLang="en-US"/>
              <a:t>の真のニーズ</a:t>
            </a:r>
          </a:p>
        </p:txBody>
      </p:sp>
      <p:sp>
        <p:nvSpPr>
          <p:cNvPr id="3" name="スライド番号プレースホルダー 2">
            <a:extLst>
              <a:ext uri="{FF2B5EF4-FFF2-40B4-BE49-F238E27FC236}">
                <a16:creationId xmlns:a16="http://schemas.microsoft.com/office/drawing/2014/main" id="{1AEF69A3-8C5A-E831-8E20-D689440BA352}"/>
              </a:ext>
            </a:extLst>
          </p:cNvPr>
          <p:cNvSpPr>
            <a:spLocks noGrp="1"/>
          </p:cNvSpPr>
          <p:nvPr>
            <p:ph type="sldNum" sz="quarter" idx="10"/>
          </p:nvPr>
        </p:nvSpPr>
        <p:spPr/>
        <p:txBody>
          <a:bodyPr/>
          <a:lstStyle/>
          <a:p>
            <a:fld id="{5D750650-B10A-47BF-93C2-E1678438B37A}" type="slidenum">
              <a:rPr lang="en-US" altLang="ja-JP" smtClean="0"/>
              <a:pPr/>
              <a:t>29</a:t>
            </a:fld>
            <a:endParaRPr lang="en-US" altLang="ja-JP" dirty="0"/>
          </a:p>
        </p:txBody>
      </p:sp>
      <p:pic>
        <p:nvPicPr>
          <p:cNvPr id="7" name="図 6" descr="ダイアグラム&#10;&#10;自動的に生成された説明">
            <a:extLst>
              <a:ext uri="{FF2B5EF4-FFF2-40B4-BE49-F238E27FC236}">
                <a16:creationId xmlns:a16="http://schemas.microsoft.com/office/drawing/2014/main" id="{454574D6-55AF-46C3-3A3B-84367C177C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23237" y="1669085"/>
            <a:ext cx="6745520" cy="3127124"/>
          </a:xfrm>
          <a:prstGeom prst="rect">
            <a:avLst/>
          </a:prstGeom>
        </p:spPr>
      </p:pic>
      <p:sp>
        <p:nvSpPr>
          <p:cNvPr id="8" name="テキスト ボックス 7">
            <a:extLst>
              <a:ext uri="{FF2B5EF4-FFF2-40B4-BE49-F238E27FC236}">
                <a16:creationId xmlns:a16="http://schemas.microsoft.com/office/drawing/2014/main" id="{37E33ABE-5193-EEAC-B3D6-B9BAFF10B7E9}"/>
              </a:ext>
            </a:extLst>
          </p:cNvPr>
          <p:cNvSpPr txBox="1"/>
          <p:nvPr/>
        </p:nvSpPr>
        <p:spPr>
          <a:xfrm>
            <a:off x="8103840" y="4796209"/>
            <a:ext cx="3904659" cy="338554"/>
          </a:xfrm>
          <a:prstGeom prst="rect">
            <a:avLst/>
          </a:prstGeom>
          <a:noFill/>
        </p:spPr>
        <p:txBody>
          <a:bodyPr wrap="none" rtlCol="0">
            <a:spAutoFit/>
          </a:bodyPr>
          <a:lstStyle/>
          <a:p>
            <a:pPr algn="ctr" defTabSz="914400" fontAlgn="base">
              <a:spcBef>
                <a:spcPct val="0"/>
              </a:spcBef>
              <a:spcAft>
                <a:spcPct val="0"/>
              </a:spcAft>
            </a:pPr>
            <a:r>
              <a:rPr kumimoji="1" lang="ja-JP" altLang="en-US" sz="1600">
                <a:solidFill>
                  <a:srgbClr val="000000"/>
                </a:solidFill>
                <a:latin typeface="+mn-ea"/>
              </a:rPr>
              <a:t>出典：</a:t>
            </a:r>
            <a:r>
              <a:rPr lang="en-US" altLang="ja-JP" sz="1600" b="1" i="0" dirty="0">
                <a:effectLst/>
                <a:highlight>
                  <a:srgbClr val="FFFFFF"/>
                </a:highlight>
                <a:latin typeface="var(--artdeco-typography-ja)"/>
                <a:ea typeface="Meiryo" panose="020B0604030504040204" pitchFamily="34" charset="-128"/>
              </a:rPr>
              <a:t>The Data Science Hierarchy of Needs</a:t>
            </a:r>
            <a:endParaRPr lang="en-US" altLang="ja-JP" sz="1600" b="1" i="0" dirty="0">
              <a:effectLst/>
              <a:highlight>
                <a:srgbClr val="FFFFFF"/>
              </a:highlight>
              <a:latin typeface="Meiryo" panose="020B0604030504040204" pitchFamily="34" charset="-128"/>
              <a:ea typeface="Meiryo" panose="020B0604030504040204" pitchFamily="34" charset="-128"/>
            </a:endParaRPr>
          </a:p>
        </p:txBody>
      </p:sp>
      <p:sp>
        <p:nvSpPr>
          <p:cNvPr id="9" name="テキスト ボックス 8">
            <a:extLst>
              <a:ext uri="{FF2B5EF4-FFF2-40B4-BE49-F238E27FC236}">
                <a16:creationId xmlns:a16="http://schemas.microsoft.com/office/drawing/2014/main" id="{CC414FE6-91FD-631E-CADB-C8CE80406744}"/>
              </a:ext>
            </a:extLst>
          </p:cNvPr>
          <p:cNvSpPr txBox="1"/>
          <p:nvPr/>
        </p:nvSpPr>
        <p:spPr>
          <a:xfrm>
            <a:off x="2541178" y="5338119"/>
            <a:ext cx="7109640" cy="646331"/>
          </a:xfrm>
          <a:prstGeom prst="rect">
            <a:avLst/>
          </a:prstGeom>
          <a:noFill/>
        </p:spPr>
        <p:txBody>
          <a:bodyPr wrap="none" rtlCol="0">
            <a:spAutoFit/>
          </a:bodyPr>
          <a:lstStyle/>
          <a:p>
            <a:pPr algn="ctr" defTabSz="914400" fontAlgn="base">
              <a:spcBef>
                <a:spcPct val="0"/>
              </a:spcBef>
              <a:spcAft>
                <a:spcPct val="0"/>
              </a:spcAft>
            </a:pPr>
            <a:r>
              <a:rPr kumimoji="1" lang="en-US" altLang="ja-JP" b="1" dirty="0">
                <a:solidFill>
                  <a:srgbClr val="F36C37"/>
                </a:solidFill>
                <a:latin typeface="+mn-ea"/>
              </a:rPr>
              <a:t>DL </a:t>
            </a:r>
            <a:r>
              <a:rPr kumimoji="1" lang="ja-JP" altLang="en-US" b="1">
                <a:solidFill>
                  <a:srgbClr val="F36C37"/>
                </a:solidFill>
                <a:latin typeface="+mn-ea"/>
              </a:rPr>
              <a:t>の使用例が最も少なく、</a:t>
            </a:r>
            <a:endParaRPr kumimoji="1" lang="en-US" altLang="ja-JP" b="1" dirty="0">
              <a:solidFill>
                <a:srgbClr val="F36C37"/>
              </a:solidFill>
              <a:latin typeface="+mn-ea"/>
            </a:endParaRPr>
          </a:p>
          <a:p>
            <a:pPr algn="ctr" defTabSz="914400" fontAlgn="base">
              <a:spcBef>
                <a:spcPct val="0"/>
              </a:spcBef>
              <a:spcAft>
                <a:spcPct val="0"/>
              </a:spcAft>
            </a:pPr>
            <a:r>
              <a:rPr kumimoji="1" lang="ja-JP" altLang="en-US" b="1">
                <a:solidFill>
                  <a:srgbClr val="F36C37"/>
                </a:solidFill>
                <a:latin typeface="+mn-ea"/>
              </a:rPr>
              <a:t>ほとんどがロジックや仕組み化を変更すること使用することが解決</a:t>
            </a:r>
            <a:endParaRPr kumimoji="1" lang="ja-JP" altLang="en-US" b="1" dirty="0">
              <a:solidFill>
                <a:srgbClr val="F36C37"/>
              </a:solidFill>
              <a:latin typeface="+mn-ea"/>
            </a:endParaRPr>
          </a:p>
        </p:txBody>
      </p:sp>
      <p:sp>
        <p:nvSpPr>
          <p:cNvPr id="6" name="テキスト ボックス 5">
            <a:extLst>
              <a:ext uri="{FF2B5EF4-FFF2-40B4-BE49-F238E27FC236}">
                <a16:creationId xmlns:a16="http://schemas.microsoft.com/office/drawing/2014/main" id="{1CC55B8E-7613-75F6-757C-8DEEDA0D09A7}"/>
              </a:ext>
            </a:extLst>
          </p:cNvPr>
          <p:cNvSpPr txBox="1"/>
          <p:nvPr/>
        </p:nvSpPr>
        <p:spPr>
          <a:xfrm>
            <a:off x="9468757" y="2179234"/>
            <a:ext cx="2031325" cy="338554"/>
          </a:xfrm>
          <a:prstGeom prst="rect">
            <a:avLst/>
          </a:prstGeom>
          <a:noFill/>
        </p:spPr>
        <p:txBody>
          <a:bodyPr wrap="none" rtlCol="0">
            <a:spAutoFit/>
          </a:bodyPr>
          <a:lstStyle/>
          <a:p>
            <a:pPr algn="ctr" defTabSz="914400" fontAlgn="base">
              <a:spcBef>
                <a:spcPct val="0"/>
              </a:spcBef>
              <a:spcAft>
                <a:spcPct val="0"/>
              </a:spcAft>
            </a:pPr>
            <a:r>
              <a:rPr kumimoji="1" lang="ja-JP" altLang="en-US" sz="1600">
                <a:solidFill>
                  <a:srgbClr val="F36C37"/>
                </a:solidFill>
                <a:latin typeface="+mn-ea"/>
              </a:rPr>
              <a:t>機械学習エンジニア</a:t>
            </a:r>
            <a:endParaRPr kumimoji="1" lang="ja-JP" altLang="en-US" sz="1600" dirty="0">
              <a:solidFill>
                <a:srgbClr val="F36C37"/>
              </a:solidFill>
              <a:latin typeface="+mn-ea"/>
            </a:endParaRPr>
          </a:p>
        </p:txBody>
      </p:sp>
      <p:sp>
        <p:nvSpPr>
          <p:cNvPr id="10" name="テキスト ボックス 9">
            <a:extLst>
              <a:ext uri="{FF2B5EF4-FFF2-40B4-BE49-F238E27FC236}">
                <a16:creationId xmlns:a16="http://schemas.microsoft.com/office/drawing/2014/main" id="{3F9A7534-E7C2-06FC-80F5-CDF09D8F7546}"/>
              </a:ext>
            </a:extLst>
          </p:cNvPr>
          <p:cNvSpPr txBox="1"/>
          <p:nvPr/>
        </p:nvSpPr>
        <p:spPr>
          <a:xfrm>
            <a:off x="9382016" y="2940259"/>
            <a:ext cx="2441694" cy="584775"/>
          </a:xfrm>
          <a:prstGeom prst="rect">
            <a:avLst/>
          </a:prstGeom>
          <a:noFill/>
        </p:spPr>
        <p:txBody>
          <a:bodyPr wrap="none" rtlCol="0">
            <a:spAutoFit/>
          </a:bodyPr>
          <a:lstStyle/>
          <a:p>
            <a:pPr algn="ctr" defTabSz="914400" fontAlgn="base">
              <a:spcBef>
                <a:spcPct val="0"/>
              </a:spcBef>
              <a:spcAft>
                <a:spcPct val="0"/>
              </a:spcAft>
            </a:pPr>
            <a:r>
              <a:rPr kumimoji="1" lang="ja-JP" altLang="en-US" sz="1600">
                <a:solidFill>
                  <a:srgbClr val="F36C37"/>
                </a:solidFill>
                <a:latin typeface="+mn-ea"/>
              </a:rPr>
              <a:t>データサイエンティスト</a:t>
            </a:r>
            <a:endParaRPr kumimoji="1" lang="en-US" altLang="ja-JP" sz="1600" dirty="0">
              <a:solidFill>
                <a:srgbClr val="F36C37"/>
              </a:solidFill>
              <a:latin typeface="+mn-ea"/>
            </a:endParaRPr>
          </a:p>
          <a:p>
            <a:pPr algn="ctr" defTabSz="914400" fontAlgn="base">
              <a:spcBef>
                <a:spcPct val="0"/>
              </a:spcBef>
              <a:spcAft>
                <a:spcPct val="0"/>
              </a:spcAft>
            </a:pPr>
            <a:r>
              <a:rPr kumimoji="1" lang="ja-JP" altLang="en-US" sz="1600">
                <a:solidFill>
                  <a:srgbClr val="F36C37"/>
                </a:solidFill>
                <a:latin typeface="+mn-ea"/>
              </a:rPr>
              <a:t>データアナリスト</a:t>
            </a:r>
            <a:endParaRPr kumimoji="1" lang="ja-JP" altLang="en-US" sz="1600" dirty="0">
              <a:solidFill>
                <a:srgbClr val="F36C37"/>
              </a:solidFill>
              <a:latin typeface="+mn-ea"/>
            </a:endParaRPr>
          </a:p>
        </p:txBody>
      </p:sp>
      <p:sp>
        <p:nvSpPr>
          <p:cNvPr id="11" name="テキスト ボックス 10">
            <a:extLst>
              <a:ext uri="{FF2B5EF4-FFF2-40B4-BE49-F238E27FC236}">
                <a16:creationId xmlns:a16="http://schemas.microsoft.com/office/drawing/2014/main" id="{37E550B3-E8B4-153B-15A6-41B0EEC162B8}"/>
              </a:ext>
            </a:extLst>
          </p:cNvPr>
          <p:cNvSpPr txBox="1"/>
          <p:nvPr/>
        </p:nvSpPr>
        <p:spPr>
          <a:xfrm>
            <a:off x="9571348" y="3822067"/>
            <a:ext cx="1826141" cy="338554"/>
          </a:xfrm>
          <a:prstGeom prst="rect">
            <a:avLst/>
          </a:prstGeom>
          <a:noFill/>
        </p:spPr>
        <p:txBody>
          <a:bodyPr wrap="none" rtlCol="0">
            <a:spAutoFit/>
          </a:bodyPr>
          <a:lstStyle/>
          <a:p>
            <a:pPr algn="ctr" defTabSz="914400" fontAlgn="base">
              <a:spcBef>
                <a:spcPct val="0"/>
              </a:spcBef>
              <a:spcAft>
                <a:spcPct val="0"/>
              </a:spcAft>
            </a:pPr>
            <a:r>
              <a:rPr kumimoji="1" lang="ja-JP" altLang="en-US" sz="1600">
                <a:solidFill>
                  <a:srgbClr val="F36C37"/>
                </a:solidFill>
                <a:latin typeface="+mn-ea"/>
              </a:rPr>
              <a:t>データエンジニア</a:t>
            </a:r>
            <a:endParaRPr kumimoji="1" lang="ja-JP" altLang="en-US" sz="1600" dirty="0">
              <a:solidFill>
                <a:srgbClr val="F36C37"/>
              </a:solidFill>
              <a:latin typeface="+mn-ea"/>
            </a:endParaRPr>
          </a:p>
        </p:txBody>
      </p:sp>
      <p:sp>
        <p:nvSpPr>
          <p:cNvPr id="12" name="テキスト ボックス 11">
            <a:extLst>
              <a:ext uri="{FF2B5EF4-FFF2-40B4-BE49-F238E27FC236}">
                <a16:creationId xmlns:a16="http://schemas.microsoft.com/office/drawing/2014/main" id="{7995548F-C268-FCF9-C9D6-46583A71848D}"/>
              </a:ext>
            </a:extLst>
          </p:cNvPr>
          <p:cNvSpPr txBox="1"/>
          <p:nvPr/>
        </p:nvSpPr>
        <p:spPr>
          <a:xfrm>
            <a:off x="9468757" y="4254299"/>
            <a:ext cx="2031326" cy="338554"/>
          </a:xfrm>
          <a:prstGeom prst="rect">
            <a:avLst/>
          </a:prstGeom>
          <a:noFill/>
        </p:spPr>
        <p:txBody>
          <a:bodyPr wrap="none" rtlCol="0">
            <a:spAutoFit/>
          </a:bodyPr>
          <a:lstStyle/>
          <a:p>
            <a:pPr algn="ctr" defTabSz="914400" fontAlgn="base">
              <a:spcBef>
                <a:spcPct val="0"/>
              </a:spcBef>
              <a:spcAft>
                <a:spcPct val="0"/>
              </a:spcAft>
            </a:pPr>
            <a:r>
              <a:rPr kumimoji="1" lang="ja-JP" altLang="en-US" sz="1600">
                <a:solidFill>
                  <a:srgbClr val="F36C37"/>
                </a:solidFill>
                <a:latin typeface="+mn-ea"/>
              </a:rPr>
              <a:t>インフラエンジニア</a:t>
            </a:r>
            <a:endParaRPr kumimoji="1" lang="ja-JP" altLang="en-US" sz="1600" dirty="0">
              <a:solidFill>
                <a:srgbClr val="F36C37"/>
              </a:solidFill>
              <a:latin typeface="+mn-ea"/>
            </a:endParaRPr>
          </a:p>
        </p:txBody>
      </p:sp>
    </p:spTree>
    <p:extLst>
      <p:ext uri="{BB962C8B-B14F-4D97-AF65-F5344CB8AC3E}">
        <p14:creationId xmlns:p14="http://schemas.microsoft.com/office/powerpoint/2010/main" val="2175239959"/>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3" name="図 12" descr="アイコン&#10;&#10;自動的に生成された説明">
            <a:extLst>
              <a:ext uri="{FF2B5EF4-FFF2-40B4-BE49-F238E27FC236}">
                <a16:creationId xmlns:a16="http://schemas.microsoft.com/office/drawing/2014/main" id="{FEA630D4-AE0B-44CD-9368-C996C7FE7D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08299" y="4675657"/>
            <a:ext cx="2548739" cy="1691725"/>
          </a:xfrm>
          <a:prstGeom prst="rect">
            <a:avLst/>
          </a:prstGeom>
        </p:spPr>
      </p:pic>
      <p:sp>
        <p:nvSpPr>
          <p:cNvPr id="5" name="四角形: 角を丸くする 4">
            <a:extLst>
              <a:ext uri="{FF2B5EF4-FFF2-40B4-BE49-F238E27FC236}">
                <a16:creationId xmlns:a16="http://schemas.microsoft.com/office/drawing/2014/main" id="{235D25D0-2B40-4B95-B459-FAA9DFF054E5}"/>
              </a:ext>
            </a:extLst>
          </p:cNvPr>
          <p:cNvSpPr/>
          <p:nvPr/>
        </p:nvSpPr>
        <p:spPr>
          <a:xfrm>
            <a:off x="766763" y="1038877"/>
            <a:ext cx="10599737" cy="2616942"/>
          </a:xfrm>
          <a:prstGeom prst="roundRect">
            <a:avLst>
              <a:gd name="adj" fmla="val 1884"/>
            </a:avLst>
          </a:prstGeom>
          <a:solidFill>
            <a:srgbClr val="FFF4E1"/>
          </a:solidFill>
          <a:ln w="19050" algn="ctr">
            <a:noFill/>
            <a:prstDash val="dash"/>
            <a:round/>
            <a:headEnd/>
            <a:tailEnd/>
          </a:ln>
          <a:effectLst/>
        </p:spPr>
        <p:txBody>
          <a:bodyPr rot="0" spcFirstLastPara="0" vertOverflow="overflow" horzOverflow="overflow" vert="horz" wrap="square" lIns="180000" tIns="72000" rIns="180000" bIns="72000" numCol="1" spcCol="0" rtlCol="0" fromWordArt="0" anchor="ctr" anchorCtr="0" forceAA="0" compatLnSpc="1">
            <a:prstTxWarp prst="textNoShape">
              <a:avLst/>
            </a:prstTxWarp>
            <a:noAutofit/>
          </a:bodyPr>
          <a:lstStyle/>
          <a:p>
            <a:pPr marL="171450" indent="-171450" algn="just">
              <a:lnSpc>
                <a:spcPct val="120000"/>
              </a:lnSpc>
              <a:spcAft>
                <a:spcPts val="400"/>
              </a:spcAft>
              <a:buClr>
                <a:srgbClr val="F36C37"/>
              </a:buClr>
              <a:buFont typeface="Wingdings" panose="05000000000000000000" pitchFamily="2" charset="2"/>
              <a:buChar char="l"/>
            </a:pPr>
            <a:endParaRPr lang="ja-JP" altLang="en-US" sz="1100" spc="150" dirty="0">
              <a:solidFill>
                <a:schemeClr val="tx1"/>
              </a:solidFill>
              <a:latin typeface="+mj-ea"/>
              <a:ea typeface="+mj-ea"/>
            </a:endParaRPr>
          </a:p>
        </p:txBody>
      </p:sp>
      <p:sp>
        <p:nvSpPr>
          <p:cNvPr id="2" name="タイトル 1">
            <a:extLst>
              <a:ext uri="{FF2B5EF4-FFF2-40B4-BE49-F238E27FC236}">
                <a16:creationId xmlns:a16="http://schemas.microsoft.com/office/drawing/2014/main" id="{5FE14325-B25E-453C-9481-5E4B9FE0B34A}"/>
              </a:ext>
            </a:extLst>
          </p:cNvPr>
          <p:cNvSpPr>
            <a:spLocks noGrp="1"/>
          </p:cNvSpPr>
          <p:nvPr>
            <p:ph type="title"/>
          </p:nvPr>
        </p:nvSpPr>
        <p:spPr/>
        <p:txBody>
          <a:bodyPr/>
          <a:lstStyle/>
          <a:p>
            <a:r>
              <a:rPr lang="ja-JP" altLang="en-US" dirty="0"/>
              <a:t>章のまとめ</a:t>
            </a:r>
            <a:endParaRPr kumimoji="1" lang="ja-JP" altLang="en-US" dirty="0"/>
          </a:p>
        </p:txBody>
      </p:sp>
      <p:sp>
        <p:nvSpPr>
          <p:cNvPr id="3" name="コンテンツ プレースホルダー 2">
            <a:extLst>
              <a:ext uri="{FF2B5EF4-FFF2-40B4-BE49-F238E27FC236}">
                <a16:creationId xmlns:a16="http://schemas.microsoft.com/office/drawing/2014/main" id="{10EE556C-FDAE-4EEE-A2E7-11A707D60D55}"/>
              </a:ext>
            </a:extLst>
          </p:cNvPr>
          <p:cNvSpPr>
            <a:spLocks noGrp="1"/>
          </p:cNvSpPr>
          <p:nvPr>
            <p:ph sz="quarter" idx="4294967295"/>
          </p:nvPr>
        </p:nvSpPr>
        <p:spPr>
          <a:xfrm>
            <a:off x="1113954" y="1221016"/>
            <a:ext cx="9964088" cy="2251449"/>
          </a:xfrm>
        </p:spPr>
        <p:txBody>
          <a:bodyPr vert="horz" wrap="square" lIns="91440" tIns="45720" rIns="91440" bIns="45720" rtlCol="0" anchor="ctr">
            <a:noAutofit/>
          </a:bodyPr>
          <a:lstStyle/>
          <a:p>
            <a:pPr marL="0" indent="0" algn="ctr">
              <a:lnSpc>
                <a:spcPct val="120000"/>
              </a:lnSpc>
              <a:spcBef>
                <a:spcPts val="0"/>
              </a:spcBef>
              <a:spcAft>
                <a:spcPts val="2400"/>
              </a:spcAft>
              <a:buClr>
                <a:srgbClr val="F36C37"/>
              </a:buClr>
              <a:buNone/>
            </a:pPr>
            <a:r>
              <a:rPr lang="ja-JP" altLang="en-US" sz="2000" b="1" dirty="0">
                <a:solidFill>
                  <a:srgbClr val="F36C37"/>
                </a:solidFill>
              </a:rPr>
              <a:t>この章では、分析コンペや実務でも人気がある決定木系の発展モデル</a:t>
            </a:r>
            <a:br>
              <a:rPr lang="en-US" altLang="ja-JP" sz="2000" b="1" dirty="0">
                <a:solidFill>
                  <a:srgbClr val="F36C37"/>
                </a:solidFill>
              </a:rPr>
            </a:br>
            <a:r>
              <a:rPr lang="ja-JP" altLang="en-US" sz="2000" b="1" dirty="0">
                <a:solidFill>
                  <a:srgbClr val="F36C37"/>
                </a:solidFill>
              </a:rPr>
              <a:t>勾配ブースティング木について学びました。</a:t>
            </a:r>
          </a:p>
          <a:p>
            <a:pPr marL="0" indent="0" algn="ctr">
              <a:lnSpc>
                <a:spcPct val="120000"/>
              </a:lnSpc>
              <a:spcBef>
                <a:spcPts val="0"/>
              </a:spcBef>
              <a:spcAft>
                <a:spcPts val="2400"/>
              </a:spcAft>
              <a:buClr>
                <a:srgbClr val="F36C37"/>
              </a:buClr>
              <a:buNone/>
            </a:pPr>
            <a:r>
              <a:rPr lang="ja-JP" altLang="en-US" sz="2000" b="1" dirty="0">
                <a:solidFill>
                  <a:srgbClr val="F36C37"/>
                </a:solidFill>
              </a:rPr>
              <a:t>また、勾配ブースティング木を</a:t>
            </a:r>
            <a:r>
              <a:rPr lang="en-US" altLang="ja-JP" sz="2000" b="1" dirty="0">
                <a:solidFill>
                  <a:srgbClr val="F36C37"/>
                </a:solidFill>
              </a:rPr>
              <a:t>LightGBM</a:t>
            </a:r>
            <a:r>
              <a:rPr lang="ja-JP" altLang="en-US" sz="2000" b="1" dirty="0">
                <a:solidFill>
                  <a:srgbClr val="F36C37"/>
                </a:solidFill>
              </a:rPr>
              <a:t>で実装し、交差検証や</a:t>
            </a:r>
            <a:br>
              <a:rPr lang="en-US" altLang="ja-JP" sz="2000" b="1" dirty="0">
                <a:solidFill>
                  <a:srgbClr val="F36C37"/>
                </a:solidFill>
              </a:rPr>
            </a:br>
            <a:r>
              <a:rPr lang="ja-JP" altLang="en-US" sz="2000" b="1" dirty="0">
                <a:solidFill>
                  <a:srgbClr val="F36C37"/>
                </a:solidFill>
              </a:rPr>
              <a:t>グリッドサーチという手法で自動でのパラメータ探索を体験しました。</a:t>
            </a:r>
          </a:p>
        </p:txBody>
      </p:sp>
      <p:sp>
        <p:nvSpPr>
          <p:cNvPr id="4" name="スライド番号プレースホルダー 3">
            <a:extLst>
              <a:ext uri="{FF2B5EF4-FFF2-40B4-BE49-F238E27FC236}">
                <a16:creationId xmlns:a16="http://schemas.microsoft.com/office/drawing/2014/main" id="{31E61FCF-A60C-432C-8A79-2693CCE4D99F}"/>
              </a:ext>
            </a:extLst>
          </p:cNvPr>
          <p:cNvSpPr>
            <a:spLocks noGrp="1"/>
          </p:cNvSpPr>
          <p:nvPr>
            <p:ph type="sldNum" sz="quarter" idx="10"/>
          </p:nvPr>
        </p:nvSpPr>
        <p:spPr/>
        <p:txBody>
          <a:bodyPr/>
          <a:lstStyle/>
          <a:p>
            <a:fld id="{5D750650-B10A-47BF-93C2-E1678438B37A}" type="slidenum">
              <a:rPr kumimoji="1" lang="ja-JP" altLang="en-US" smtClean="0"/>
              <a:pPr/>
              <a:t>290</a:t>
            </a:fld>
            <a:endParaRPr kumimoji="1" lang="ja-JP" altLang="en-US"/>
          </a:p>
        </p:txBody>
      </p:sp>
      <p:sp>
        <p:nvSpPr>
          <p:cNvPr id="9" name="四角形: 角を丸くする 8">
            <a:extLst>
              <a:ext uri="{FF2B5EF4-FFF2-40B4-BE49-F238E27FC236}">
                <a16:creationId xmlns:a16="http://schemas.microsoft.com/office/drawing/2014/main" id="{6D456DDF-4B7D-4596-9982-ABD670D6C992}"/>
              </a:ext>
            </a:extLst>
          </p:cNvPr>
          <p:cNvSpPr/>
          <p:nvPr/>
        </p:nvSpPr>
        <p:spPr bwMode="auto">
          <a:xfrm>
            <a:off x="856302" y="3840493"/>
            <a:ext cx="10493870" cy="577189"/>
          </a:xfrm>
          <a:prstGeom prst="roundRect">
            <a:avLst>
              <a:gd name="adj" fmla="val 13183"/>
            </a:avLst>
          </a:prstGeom>
          <a:solidFill>
            <a:srgbClr val="00879E"/>
          </a:solidFill>
          <a:ln w="19050" algn="ctr">
            <a:solidFill>
              <a:srgbClr val="00879E"/>
            </a:solidFill>
            <a:prstDash val="solid"/>
            <a:round/>
            <a:headEnd/>
            <a:tailEnd/>
          </a:ln>
          <a:effectLst/>
        </p:spPr>
        <p:txBody>
          <a:bodyPr wrap="none" rtlCol="0" anchor="ctr"/>
          <a:lstStyle/>
          <a:p>
            <a:pPr algn="ctr" fontAlgn="base">
              <a:spcBef>
                <a:spcPct val="0"/>
              </a:spcBef>
              <a:spcAft>
                <a:spcPct val="0"/>
              </a:spcAft>
            </a:pPr>
            <a:endParaRPr kumimoji="1" lang="ja-JP" altLang="en-US" dirty="0">
              <a:solidFill>
                <a:schemeClr val="bg1"/>
              </a:solidFill>
              <a:latin typeface="Arial" pitchFamily="34" charset="0"/>
              <a:ea typeface="ＭＳ Ｐゴシック" pitchFamily="50" charset="-128"/>
            </a:endParaRPr>
          </a:p>
        </p:txBody>
      </p:sp>
      <p:sp>
        <p:nvSpPr>
          <p:cNvPr id="10" name="正方形/長方形 9">
            <a:extLst>
              <a:ext uri="{FF2B5EF4-FFF2-40B4-BE49-F238E27FC236}">
                <a16:creationId xmlns:a16="http://schemas.microsoft.com/office/drawing/2014/main" id="{990BDE5C-254C-433A-BD74-EE2771F57294}"/>
              </a:ext>
            </a:extLst>
          </p:cNvPr>
          <p:cNvSpPr/>
          <p:nvPr/>
        </p:nvSpPr>
        <p:spPr>
          <a:xfrm>
            <a:off x="1551347" y="3940880"/>
            <a:ext cx="7525251" cy="440120"/>
          </a:xfrm>
          <a:prstGeom prst="rect">
            <a:avLst/>
          </a:prstGeom>
          <a:noFill/>
          <a:ln w="19050" algn="ctr">
            <a:noFill/>
            <a:prstDash val="dash"/>
            <a:round/>
            <a:headEnd/>
            <a:tailEnd/>
          </a:ln>
          <a:effectLst/>
        </p:spPr>
        <p:txBody>
          <a:bodyPr wrap="none" rtlCol="0" anchor="ctr"/>
          <a:lstStyle/>
          <a:p>
            <a:pPr fontAlgn="base">
              <a:spcBef>
                <a:spcPct val="0"/>
              </a:spcBef>
              <a:spcAft>
                <a:spcPct val="0"/>
              </a:spcAft>
            </a:pPr>
            <a:r>
              <a:rPr kumimoji="1" lang="ja-JP" altLang="en-US" sz="2200" b="1" spc="300" dirty="0">
                <a:solidFill>
                  <a:schemeClr val="bg1"/>
                </a:solidFill>
                <a:latin typeface="+mj-ea"/>
                <a:ea typeface="+mj-ea"/>
              </a:rPr>
              <a:t>章の目標は達成できましたか？</a:t>
            </a:r>
          </a:p>
        </p:txBody>
      </p:sp>
      <p:pic>
        <p:nvPicPr>
          <p:cNvPr id="11" name="図 10" descr="アイコン&#10;&#10;自動的に生成された説明">
            <a:extLst>
              <a:ext uri="{FF2B5EF4-FFF2-40B4-BE49-F238E27FC236}">
                <a16:creationId xmlns:a16="http://schemas.microsoft.com/office/drawing/2014/main" id="{7720435F-DF30-4A16-B0F1-9BE9EB8B687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7188" y="3892906"/>
            <a:ext cx="426733" cy="427586"/>
          </a:xfrm>
          <a:prstGeom prst="rect">
            <a:avLst/>
          </a:prstGeom>
        </p:spPr>
      </p:pic>
      <p:sp>
        <p:nvSpPr>
          <p:cNvPr id="8" name="コンテンツ プレースホルダー 2">
            <a:extLst>
              <a:ext uri="{FF2B5EF4-FFF2-40B4-BE49-F238E27FC236}">
                <a16:creationId xmlns:a16="http://schemas.microsoft.com/office/drawing/2014/main" id="{733E62C9-1A65-4181-ACD0-3065DF9AF0E5}"/>
              </a:ext>
            </a:extLst>
          </p:cNvPr>
          <p:cNvSpPr txBox="1">
            <a:spLocks/>
          </p:cNvSpPr>
          <p:nvPr/>
        </p:nvSpPr>
        <p:spPr bwMode="auto">
          <a:xfrm>
            <a:off x="920082" y="4701731"/>
            <a:ext cx="10493870" cy="819789"/>
          </a:xfrm>
          <a:prstGeom prst="rect">
            <a:avLst/>
          </a:prstGeom>
        </p:spPr>
        <p:txBody>
          <a:bodyPr vert="horz" wrap="none" lIns="91440" tIns="45720" rIns="91440" bIns="45720" rtlCol="0">
            <a:noAutofit/>
          </a:bodyPr>
          <a:lstStyle>
            <a:lvl1pPr marL="357188" marR="0" indent="-357188"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n"/>
              <a:tabLst/>
              <a:defRPr kumimoji="1" lang="en-US" altLang="ja-JP"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1pPr>
            <a:lvl2pPr marL="742950" marR="0" indent="-28575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l"/>
              <a:tabLst/>
              <a:defRPr kumimoji="1" lang="ja-JP" altLang="en-US"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2pPr>
            <a:lvl3pPr marL="1143000" marR="0" indent="-2286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3pPr>
            <a:lvl4pPr marL="1714500" marR="0" indent="-3429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4pPr>
            <a:lvl5pPr marL="2114550" marR="0" indent="-28575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lnSpc>
                <a:spcPct val="130000"/>
              </a:lnSpc>
              <a:spcBef>
                <a:spcPts val="0"/>
              </a:spcBef>
              <a:spcAft>
                <a:spcPts val="3000"/>
              </a:spcAft>
              <a:buClr>
                <a:schemeClr val="tx1">
                  <a:lumMod val="75000"/>
                  <a:lumOff val="25000"/>
                </a:schemeClr>
              </a:buClr>
            </a:pPr>
            <a:r>
              <a:rPr lang="en-US" altLang="ja-JP" sz="2000" b="1" dirty="0"/>
              <a:t>LightGBM</a:t>
            </a:r>
            <a:r>
              <a:rPr lang="ja-JP" altLang="en-US" sz="2000" b="1" dirty="0"/>
              <a:t>を用いて勾配ブースティング木を実装できる</a:t>
            </a:r>
            <a:endParaRPr lang="en-US" altLang="ja-JP" sz="2000" b="1" dirty="0"/>
          </a:p>
          <a:p>
            <a:pPr>
              <a:lnSpc>
                <a:spcPct val="130000"/>
              </a:lnSpc>
              <a:spcBef>
                <a:spcPts val="0"/>
              </a:spcBef>
              <a:spcAft>
                <a:spcPts val="3000"/>
              </a:spcAft>
              <a:buClr>
                <a:schemeClr val="tx1">
                  <a:lumMod val="75000"/>
                  <a:lumOff val="25000"/>
                </a:schemeClr>
              </a:buClr>
            </a:pPr>
            <a:r>
              <a:rPr lang="ja-JP" altLang="en-US" sz="2000" b="1" dirty="0"/>
              <a:t>交差検証法、グリッドサーチを用いたハイパーパラメータの探索が行える</a:t>
            </a:r>
            <a:endParaRPr lang="en-US" altLang="ja-JP" sz="2000" b="1" dirty="0"/>
          </a:p>
        </p:txBody>
      </p:sp>
    </p:spTree>
    <p:extLst>
      <p:ext uri="{BB962C8B-B14F-4D97-AF65-F5344CB8AC3E}">
        <p14:creationId xmlns:p14="http://schemas.microsoft.com/office/powerpoint/2010/main" val="3350459315"/>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D8B5CB95-4071-435A-B4A8-F48CFE252BEF}"/>
              </a:ext>
            </a:extLst>
          </p:cNvPr>
          <p:cNvSpPr>
            <a:spLocks noGrp="1"/>
          </p:cNvSpPr>
          <p:nvPr>
            <p:ph type="sldNum" sz="quarter" idx="10"/>
          </p:nvPr>
        </p:nvSpPr>
        <p:spPr/>
        <p:txBody>
          <a:bodyPr/>
          <a:lstStyle/>
          <a:p>
            <a:fld id="{5D750650-B10A-47BF-93C2-E1678438B37A}" type="slidenum">
              <a:rPr lang="en-US" altLang="ja-JP" smtClean="0"/>
              <a:pPr/>
              <a:t>291</a:t>
            </a:fld>
            <a:endParaRPr lang="en-US" altLang="ja-JP" dirty="0"/>
          </a:p>
        </p:txBody>
      </p:sp>
    </p:spTree>
    <p:extLst>
      <p:ext uri="{BB962C8B-B14F-4D97-AF65-F5344CB8AC3E}">
        <p14:creationId xmlns:p14="http://schemas.microsoft.com/office/powerpoint/2010/main" val="3983119900"/>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タイトル 1">
            <a:extLst>
              <a:ext uri="{FF2B5EF4-FFF2-40B4-BE49-F238E27FC236}">
                <a16:creationId xmlns:a16="http://schemas.microsoft.com/office/drawing/2014/main" id="{2DA76E4A-E82F-4E3B-913C-6408054281D8}"/>
              </a:ext>
            </a:extLst>
          </p:cNvPr>
          <p:cNvSpPr txBox="1">
            <a:spLocks/>
          </p:cNvSpPr>
          <p:nvPr/>
        </p:nvSpPr>
        <p:spPr bwMode="auto">
          <a:xfrm>
            <a:off x="666515" y="2842683"/>
            <a:ext cx="11190523" cy="4826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kumimoji="1" sz="2800" b="1" kern="1200" baseline="0">
                <a:solidFill>
                  <a:schemeClr val="tx1">
                    <a:lumMod val="75000"/>
                    <a:lumOff val="25000"/>
                  </a:schemeClr>
                </a:solidFill>
                <a:latin typeface="メイリオ" panose="020B0604030504040204" pitchFamily="50" charset="-128"/>
                <a:ea typeface="メイリオ" panose="020B0604030504040204" pitchFamily="50" charset="-128"/>
                <a:cs typeface="+mj-cs"/>
              </a:defRPr>
            </a:lvl1pPr>
          </a:lstStyle>
          <a:p>
            <a:r>
              <a:rPr lang="ja-JP" altLang="en-US" sz="3400" spc="150" dirty="0">
                <a:solidFill>
                  <a:srgbClr val="F36C37"/>
                </a:solidFill>
              </a:rPr>
              <a:t>第</a:t>
            </a:r>
            <a:r>
              <a:rPr lang="en-US" altLang="ja-JP" sz="6000" spc="150" dirty="0">
                <a:solidFill>
                  <a:srgbClr val="F36C37"/>
                </a:solidFill>
              </a:rPr>
              <a:t>6</a:t>
            </a:r>
            <a:r>
              <a:rPr lang="ja-JP" altLang="en-US" sz="3400" spc="150" dirty="0">
                <a:solidFill>
                  <a:srgbClr val="F36C37"/>
                </a:solidFill>
              </a:rPr>
              <a:t>章　</a:t>
            </a:r>
            <a:r>
              <a:rPr lang="ja-JP" altLang="en-US" sz="3200" spc="150" dirty="0">
                <a:solidFill>
                  <a:srgbClr val="F36C37"/>
                </a:solidFill>
              </a:rPr>
              <a:t>ディープラーニング</a:t>
            </a:r>
            <a:r>
              <a:rPr lang="ja-JP" altLang="en-US" sz="3400" spc="150" dirty="0">
                <a:solidFill>
                  <a:srgbClr val="F36C37"/>
                </a:solidFill>
              </a:rPr>
              <a:t> </a:t>
            </a:r>
            <a:r>
              <a:rPr lang="en-US" altLang="ja-JP" sz="2000" spc="150" dirty="0">
                <a:solidFill>
                  <a:srgbClr val="F36C37"/>
                </a:solidFill>
              </a:rPr>
              <a:t>- TensorFlow / </a:t>
            </a:r>
            <a:r>
              <a:rPr lang="en-US" altLang="ja-JP" sz="2000" spc="150" dirty="0" err="1">
                <a:solidFill>
                  <a:srgbClr val="F36C37"/>
                </a:solidFill>
              </a:rPr>
              <a:t>Keras</a:t>
            </a:r>
            <a:r>
              <a:rPr lang="en-US" altLang="ja-JP" sz="2000" spc="150" dirty="0">
                <a:solidFill>
                  <a:srgbClr val="F36C37"/>
                </a:solidFill>
              </a:rPr>
              <a:t> -</a:t>
            </a:r>
            <a:endParaRPr lang="ja-JP" altLang="en-US" sz="2100" spc="150" dirty="0">
              <a:solidFill>
                <a:srgbClr val="F36C37"/>
              </a:solidFill>
            </a:endParaRPr>
          </a:p>
        </p:txBody>
      </p:sp>
    </p:spTree>
    <p:extLst>
      <p:ext uri="{BB962C8B-B14F-4D97-AF65-F5344CB8AC3E}">
        <p14:creationId xmlns:p14="http://schemas.microsoft.com/office/powerpoint/2010/main" val="2835867662"/>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四角形: 角を丸くする 4">
            <a:extLst>
              <a:ext uri="{FF2B5EF4-FFF2-40B4-BE49-F238E27FC236}">
                <a16:creationId xmlns:a16="http://schemas.microsoft.com/office/drawing/2014/main" id="{235D25D0-2B40-4B95-B459-FAA9DFF054E5}"/>
              </a:ext>
            </a:extLst>
          </p:cNvPr>
          <p:cNvSpPr/>
          <p:nvPr/>
        </p:nvSpPr>
        <p:spPr>
          <a:xfrm>
            <a:off x="766763" y="1038877"/>
            <a:ext cx="10599737" cy="2616942"/>
          </a:xfrm>
          <a:prstGeom prst="roundRect">
            <a:avLst>
              <a:gd name="adj" fmla="val 1884"/>
            </a:avLst>
          </a:prstGeom>
          <a:solidFill>
            <a:srgbClr val="FFF4E1"/>
          </a:solidFill>
          <a:ln w="19050" algn="ctr">
            <a:noFill/>
            <a:prstDash val="dash"/>
            <a:round/>
            <a:headEnd/>
            <a:tailEnd/>
          </a:ln>
          <a:effectLst/>
        </p:spPr>
        <p:txBody>
          <a:bodyPr rot="0" spcFirstLastPara="0" vertOverflow="overflow" horzOverflow="overflow" vert="horz" wrap="square" lIns="180000" tIns="72000" rIns="180000" bIns="72000" numCol="1" spcCol="0" rtlCol="0" fromWordArt="0" anchor="ctr" anchorCtr="0" forceAA="0" compatLnSpc="1">
            <a:prstTxWarp prst="textNoShape">
              <a:avLst/>
            </a:prstTxWarp>
            <a:noAutofit/>
          </a:bodyPr>
          <a:lstStyle/>
          <a:p>
            <a:pPr marL="171450" indent="-171450" algn="just">
              <a:lnSpc>
                <a:spcPct val="120000"/>
              </a:lnSpc>
              <a:spcAft>
                <a:spcPts val="400"/>
              </a:spcAft>
              <a:buClr>
                <a:srgbClr val="F36C37"/>
              </a:buClr>
              <a:buFont typeface="Wingdings" panose="05000000000000000000" pitchFamily="2" charset="2"/>
              <a:buChar char="l"/>
            </a:pPr>
            <a:endParaRPr lang="ja-JP" altLang="en-US" sz="1100" spc="150" dirty="0">
              <a:solidFill>
                <a:schemeClr val="tx1"/>
              </a:solidFill>
              <a:latin typeface="+mj-ea"/>
              <a:ea typeface="+mj-ea"/>
            </a:endParaRPr>
          </a:p>
        </p:txBody>
      </p:sp>
      <p:sp>
        <p:nvSpPr>
          <p:cNvPr id="2" name="タイトル 1">
            <a:extLst>
              <a:ext uri="{FF2B5EF4-FFF2-40B4-BE49-F238E27FC236}">
                <a16:creationId xmlns:a16="http://schemas.microsoft.com/office/drawing/2014/main" id="{5FE14325-B25E-453C-9481-5E4B9FE0B34A}"/>
              </a:ext>
            </a:extLst>
          </p:cNvPr>
          <p:cNvSpPr>
            <a:spLocks noGrp="1"/>
          </p:cNvSpPr>
          <p:nvPr>
            <p:ph type="title"/>
          </p:nvPr>
        </p:nvSpPr>
        <p:spPr/>
        <p:txBody>
          <a:bodyPr/>
          <a:lstStyle/>
          <a:p>
            <a:r>
              <a:rPr lang="ja-JP" altLang="en-US" dirty="0"/>
              <a:t>章の概要</a:t>
            </a:r>
            <a:endParaRPr kumimoji="1" lang="ja-JP" altLang="en-US" dirty="0"/>
          </a:p>
        </p:txBody>
      </p:sp>
      <p:sp>
        <p:nvSpPr>
          <p:cNvPr id="3" name="コンテンツ プレースホルダー 2">
            <a:extLst>
              <a:ext uri="{FF2B5EF4-FFF2-40B4-BE49-F238E27FC236}">
                <a16:creationId xmlns:a16="http://schemas.microsoft.com/office/drawing/2014/main" id="{10EE556C-FDAE-4EEE-A2E7-11A707D60D55}"/>
              </a:ext>
            </a:extLst>
          </p:cNvPr>
          <p:cNvSpPr>
            <a:spLocks noGrp="1"/>
          </p:cNvSpPr>
          <p:nvPr>
            <p:ph sz="quarter" idx="4294967295"/>
          </p:nvPr>
        </p:nvSpPr>
        <p:spPr>
          <a:xfrm>
            <a:off x="1113954" y="1127707"/>
            <a:ext cx="9964088" cy="2251449"/>
          </a:xfrm>
        </p:spPr>
        <p:txBody>
          <a:bodyPr vert="horz" wrap="square" lIns="91440" tIns="45720" rIns="91440" bIns="45720" rtlCol="0" anchor="ctr">
            <a:noAutofit/>
          </a:bodyPr>
          <a:lstStyle/>
          <a:p>
            <a:pPr marL="0" indent="0" algn="ctr">
              <a:lnSpc>
                <a:spcPct val="120000"/>
              </a:lnSpc>
              <a:spcBef>
                <a:spcPts val="0"/>
              </a:spcBef>
              <a:spcAft>
                <a:spcPts val="2400"/>
              </a:spcAft>
              <a:buClr>
                <a:srgbClr val="F36C37"/>
              </a:buClr>
              <a:buNone/>
            </a:pPr>
            <a:r>
              <a:rPr lang="ja-JP" altLang="en-US" sz="1900" b="1" dirty="0">
                <a:solidFill>
                  <a:srgbClr val="F36C37"/>
                </a:solidFill>
              </a:rPr>
              <a:t>この章では、</a:t>
            </a:r>
            <a:r>
              <a:rPr lang="en-US" altLang="ja-JP" sz="1900" b="1" dirty="0">
                <a:solidFill>
                  <a:srgbClr val="F36C37"/>
                </a:solidFill>
              </a:rPr>
              <a:t>AI</a:t>
            </a:r>
            <a:r>
              <a:rPr lang="ja-JP" altLang="en-US" sz="1900" b="1" dirty="0">
                <a:solidFill>
                  <a:srgbClr val="F36C37"/>
                </a:solidFill>
              </a:rPr>
              <a:t>の世界に大きなブレイクスルーを起こしたモデルである、</a:t>
            </a:r>
            <a:br>
              <a:rPr lang="en-US" altLang="ja-JP" sz="1900" b="1" dirty="0">
                <a:solidFill>
                  <a:srgbClr val="F36C37"/>
                </a:solidFill>
              </a:rPr>
            </a:br>
            <a:r>
              <a:rPr lang="ja-JP" altLang="en-US" sz="1900" b="1" dirty="0">
                <a:solidFill>
                  <a:srgbClr val="F36C37"/>
                </a:solidFill>
              </a:rPr>
              <a:t>ディープラーニングについて学びます。</a:t>
            </a:r>
          </a:p>
          <a:p>
            <a:pPr marL="0" indent="0" algn="ctr">
              <a:lnSpc>
                <a:spcPct val="120000"/>
              </a:lnSpc>
              <a:spcBef>
                <a:spcPts val="0"/>
              </a:spcBef>
              <a:spcAft>
                <a:spcPts val="2400"/>
              </a:spcAft>
              <a:buClr>
                <a:srgbClr val="F36C37"/>
              </a:buClr>
              <a:buNone/>
            </a:pPr>
            <a:r>
              <a:rPr lang="ja-JP" altLang="en-US" sz="1900" b="1" dirty="0">
                <a:solidFill>
                  <a:srgbClr val="F36C37"/>
                </a:solidFill>
              </a:rPr>
              <a:t>また、主要なフレームワークである</a:t>
            </a:r>
            <a:r>
              <a:rPr lang="en-US" altLang="ja-JP" sz="1900" b="1" dirty="0">
                <a:solidFill>
                  <a:srgbClr val="F36C37"/>
                </a:solidFill>
              </a:rPr>
              <a:t>TensorFlow / </a:t>
            </a:r>
            <a:r>
              <a:rPr lang="en-US" altLang="ja-JP" sz="1900" b="1" dirty="0" err="1">
                <a:solidFill>
                  <a:srgbClr val="F36C37"/>
                </a:solidFill>
              </a:rPr>
              <a:t>Keras</a:t>
            </a:r>
            <a:r>
              <a:rPr lang="ja-JP" altLang="en-US" sz="1900" b="1" dirty="0">
                <a:solidFill>
                  <a:srgbClr val="F36C37"/>
                </a:solidFill>
              </a:rPr>
              <a:t>での実装を体験し、</a:t>
            </a:r>
            <a:br>
              <a:rPr lang="en-US" altLang="ja-JP" sz="1900" b="1" dirty="0">
                <a:solidFill>
                  <a:srgbClr val="F36C37"/>
                </a:solidFill>
              </a:rPr>
            </a:br>
            <a:r>
              <a:rPr lang="ja-JP" altLang="en-US" sz="1900" b="1" dirty="0">
                <a:solidFill>
                  <a:srgbClr val="F36C37"/>
                </a:solidFill>
              </a:rPr>
              <a:t>ワークや活用例を通して構造化データに対しての機械学習の適用について確認しましょう。</a:t>
            </a:r>
            <a:endParaRPr lang="en-US" altLang="ja-JP" sz="1900" b="1" dirty="0">
              <a:solidFill>
                <a:srgbClr val="F36C37"/>
              </a:solidFill>
            </a:endParaRPr>
          </a:p>
        </p:txBody>
      </p:sp>
      <p:sp>
        <p:nvSpPr>
          <p:cNvPr id="4" name="スライド番号プレースホルダー 3">
            <a:extLst>
              <a:ext uri="{FF2B5EF4-FFF2-40B4-BE49-F238E27FC236}">
                <a16:creationId xmlns:a16="http://schemas.microsoft.com/office/drawing/2014/main" id="{31E61FCF-A60C-432C-8A79-2693CCE4D99F}"/>
              </a:ext>
            </a:extLst>
          </p:cNvPr>
          <p:cNvSpPr>
            <a:spLocks noGrp="1"/>
          </p:cNvSpPr>
          <p:nvPr>
            <p:ph type="sldNum" sz="quarter" idx="10"/>
          </p:nvPr>
        </p:nvSpPr>
        <p:spPr/>
        <p:txBody>
          <a:bodyPr/>
          <a:lstStyle/>
          <a:p>
            <a:fld id="{5D750650-B10A-47BF-93C2-E1678438B37A}" type="slidenum">
              <a:rPr kumimoji="1" lang="ja-JP" altLang="en-US" smtClean="0"/>
              <a:pPr/>
              <a:t>293</a:t>
            </a:fld>
            <a:endParaRPr kumimoji="1" lang="ja-JP" altLang="en-US"/>
          </a:p>
        </p:txBody>
      </p:sp>
      <p:sp>
        <p:nvSpPr>
          <p:cNvPr id="9" name="四角形: 角を丸くする 8">
            <a:extLst>
              <a:ext uri="{FF2B5EF4-FFF2-40B4-BE49-F238E27FC236}">
                <a16:creationId xmlns:a16="http://schemas.microsoft.com/office/drawing/2014/main" id="{6D456DDF-4B7D-4596-9982-ABD670D6C992}"/>
              </a:ext>
            </a:extLst>
          </p:cNvPr>
          <p:cNvSpPr/>
          <p:nvPr/>
        </p:nvSpPr>
        <p:spPr bwMode="auto">
          <a:xfrm>
            <a:off x="856302" y="3840493"/>
            <a:ext cx="10493870" cy="577189"/>
          </a:xfrm>
          <a:prstGeom prst="roundRect">
            <a:avLst>
              <a:gd name="adj" fmla="val 13183"/>
            </a:avLst>
          </a:prstGeom>
          <a:solidFill>
            <a:srgbClr val="00879E"/>
          </a:solidFill>
          <a:ln w="19050" algn="ctr">
            <a:solidFill>
              <a:srgbClr val="00879E"/>
            </a:solidFill>
            <a:prstDash val="solid"/>
            <a:round/>
            <a:headEnd/>
            <a:tailEnd/>
          </a:ln>
          <a:effectLst/>
        </p:spPr>
        <p:txBody>
          <a:bodyPr wrap="none" rtlCol="0" anchor="ctr"/>
          <a:lstStyle/>
          <a:p>
            <a:pPr algn="ctr" fontAlgn="base">
              <a:spcBef>
                <a:spcPct val="0"/>
              </a:spcBef>
              <a:spcAft>
                <a:spcPct val="0"/>
              </a:spcAft>
            </a:pPr>
            <a:endParaRPr kumimoji="1" lang="ja-JP" altLang="en-US" dirty="0">
              <a:solidFill>
                <a:schemeClr val="bg1"/>
              </a:solidFill>
              <a:latin typeface="Arial" pitchFamily="34" charset="0"/>
              <a:ea typeface="ＭＳ Ｐゴシック" pitchFamily="50" charset="-128"/>
            </a:endParaRPr>
          </a:p>
        </p:txBody>
      </p:sp>
      <p:sp>
        <p:nvSpPr>
          <p:cNvPr id="10" name="正方形/長方形 9">
            <a:extLst>
              <a:ext uri="{FF2B5EF4-FFF2-40B4-BE49-F238E27FC236}">
                <a16:creationId xmlns:a16="http://schemas.microsoft.com/office/drawing/2014/main" id="{990BDE5C-254C-433A-BD74-EE2771F57294}"/>
              </a:ext>
            </a:extLst>
          </p:cNvPr>
          <p:cNvSpPr/>
          <p:nvPr/>
        </p:nvSpPr>
        <p:spPr>
          <a:xfrm>
            <a:off x="1551347" y="3940880"/>
            <a:ext cx="7525251" cy="440120"/>
          </a:xfrm>
          <a:prstGeom prst="rect">
            <a:avLst/>
          </a:prstGeom>
          <a:noFill/>
          <a:ln w="19050" algn="ctr">
            <a:noFill/>
            <a:prstDash val="dash"/>
            <a:round/>
            <a:headEnd/>
            <a:tailEnd/>
          </a:ln>
          <a:effectLst/>
        </p:spPr>
        <p:txBody>
          <a:bodyPr wrap="none" rtlCol="0" anchor="ctr"/>
          <a:lstStyle/>
          <a:p>
            <a:pPr fontAlgn="base">
              <a:spcBef>
                <a:spcPct val="0"/>
              </a:spcBef>
              <a:spcAft>
                <a:spcPct val="0"/>
              </a:spcAft>
            </a:pPr>
            <a:r>
              <a:rPr kumimoji="1" lang="ja-JP" altLang="en-US" sz="2200" b="1" spc="300" dirty="0">
                <a:solidFill>
                  <a:schemeClr val="bg1"/>
                </a:solidFill>
                <a:latin typeface="+mj-ea"/>
                <a:ea typeface="+mj-ea"/>
              </a:rPr>
              <a:t>この章の目標</a:t>
            </a:r>
          </a:p>
        </p:txBody>
      </p:sp>
      <p:pic>
        <p:nvPicPr>
          <p:cNvPr id="11" name="図 10" descr="アイコン&#10;&#10;自動的に生成された説明">
            <a:extLst>
              <a:ext uri="{FF2B5EF4-FFF2-40B4-BE49-F238E27FC236}">
                <a16:creationId xmlns:a16="http://schemas.microsoft.com/office/drawing/2014/main" id="{7720435F-DF30-4A16-B0F1-9BE9EB8B68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7188" y="3892906"/>
            <a:ext cx="426733" cy="427586"/>
          </a:xfrm>
          <a:prstGeom prst="rect">
            <a:avLst/>
          </a:prstGeom>
        </p:spPr>
      </p:pic>
      <p:pic>
        <p:nvPicPr>
          <p:cNvPr id="12" name="図 11" descr="グラフィカル ユーザー インターフェイス, アプリケーション&#10;&#10;自動的に生成された説明">
            <a:extLst>
              <a:ext uri="{FF2B5EF4-FFF2-40B4-BE49-F238E27FC236}">
                <a16:creationId xmlns:a16="http://schemas.microsoft.com/office/drawing/2014/main" id="{713DDCC5-F6A5-4972-A4E5-4F6AE2A8C21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05088" y="4409105"/>
            <a:ext cx="4029075" cy="1954101"/>
          </a:xfrm>
          <a:prstGeom prst="rect">
            <a:avLst/>
          </a:prstGeom>
        </p:spPr>
      </p:pic>
      <p:sp>
        <p:nvSpPr>
          <p:cNvPr id="8" name="コンテンツ プレースホルダー 2">
            <a:extLst>
              <a:ext uri="{FF2B5EF4-FFF2-40B4-BE49-F238E27FC236}">
                <a16:creationId xmlns:a16="http://schemas.microsoft.com/office/drawing/2014/main" id="{733E62C9-1A65-4181-ACD0-3065DF9AF0E5}"/>
              </a:ext>
            </a:extLst>
          </p:cNvPr>
          <p:cNvSpPr txBox="1">
            <a:spLocks/>
          </p:cNvSpPr>
          <p:nvPr/>
        </p:nvSpPr>
        <p:spPr bwMode="auto">
          <a:xfrm>
            <a:off x="920082" y="4701731"/>
            <a:ext cx="10493870" cy="819789"/>
          </a:xfrm>
          <a:prstGeom prst="rect">
            <a:avLst/>
          </a:prstGeom>
        </p:spPr>
        <p:txBody>
          <a:bodyPr vert="horz" wrap="none" lIns="91440" tIns="45720" rIns="91440" bIns="45720" rtlCol="0">
            <a:noAutofit/>
          </a:bodyPr>
          <a:lstStyle>
            <a:lvl1pPr marL="357188" marR="0" indent="-357188"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n"/>
              <a:tabLst/>
              <a:defRPr kumimoji="1" lang="en-US" altLang="ja-JP"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1pPr>
            <a:lvl2pPr marL="742950" marR="0" indent="-28575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l"/>
              <a:tabLst/>
              <a:defRPr kumimoji="1" lang="ja-JP" altLang="en-US"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2pPr>
            <a:lvl3pPr marL="1143000" marR="0" indent="-2286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3pPr>
            <a:lvl4pPr marL="1714500" marR="0" indent="-3429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4pPr>
            <a:lvl5pPr marL="2114550" marR="0" indent="-28575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lnSpc>
                <a:spcPct val="130000"/>
              </a:lnSpc>
              <a:spcBef>
                <a:spcPts val="0"/>
              </a:spcBef>
              <a:spcAft>
                <a:spcPts val="3000"/>
              </a:spcAft>
              <a:buClr>
                <a:schemeClr val="tx1">
                  <a:lumMod val="75000"/>
                  <a:lumOff val="25000"/>
                </a:schemeClr>
              </a:buClr>
            </a:pPr>
            <a:r>
              <a:rPr lang="en-US" altLang="ja-JP" sz="2000" b="1" dirty="0"/>
              <a:t>TensorFlow</a:t>
            </a:r>
            <a:r>
              <a:rPr lang="ja-JP" altLang="en-US" sz="2000" b="1" dirty="0"/>
              <a:t> </a:t>
            </a:r>
            <a:r>
              <a:rPr lang="en-US" altLang="ja-JP" sz="2000" b="1" dirty="0"/>
              <a:t>/</a:t>
            </a:r>
            <a:r>
              <a:rPr lang="ja-JP" altLang="en-US" sz="2000" b="1" dirty="0"/>
              <a:t> </a:t>
            </a:r>
            <a:r>
              <a:rPr lang="en-US" altLang="ja-JP" sz="2000" b="1" dirty="0" err="1"/>
              <a:t>Keras</a:t>
            </a:r>
            <a:r>
              <a:rPr lang="ja-JP" altLang="en-US" sz="2000" b="1" dirty="0"/>
              <a:t>を用いてディープラーニングを実装できる</a:t>
            </a:r>
            <a:endParaRPr lang="en-US" altLang="ja-JP" sz="2000" b="1" dirty="0"/>
          </a:p>
        </p:txBody>
      </p:sp>
    </p:spTree>
    <p:extLst>
      <p:ext uri="{BB962C8B-B14F-4D97-AF65-F5344CB8AC3E}">
        <p14:creationId xmlns:p14="http://schemas.microsoft.com/office/powerpoint/2010/main" val="2891174584"/>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タイトル 1">
            <a:extLst>
              <a:ext uri="{FF2B5EF4-FFF2-40B4-BE49-F238E27FC236}">
                <a16:creationId xmlns:a16="http://schemas.microsoft.com/office/drawing/2014/main" id="{2DA76E4A-E82F-4E3B-913C-6408054281D8}"/>
              </a:ext>
            </a:extLst>
          </p:cNvPr>
          <p:cNvSpPr txBox="1">
            <a:spLocks/>
          </p:cNvSpPr>
          <p:nvPr/>
        </p:nvSpPr>
        <p:spPr bwMode="auto">
          <a:xfrm>
            <a:off x="666514" y="851958"/>
            <a:ext cx="10922105" cy="4826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kumimoji="1" sz="2800" b="1" kern="1200" baseline="0">
                <a:solidFill>
                  <a:schemeClr val="tx1">
                    <a:lumMod val="75000"/>
                    <a:lumOff val="25000"/>
                  </a:schemeClr>
                </a:solidFill>
                <a:latin typeface="メイリオ" panose="020B0604030504040204" pitchFamily="50" charset="-128"/>
                <a:ea typeface="メイリオ" panose="020B0604030504040204" pitchFamily="50" charset="-128"/>
                <a:cs typeface="+mj-cs"/>
              </a:defRPr>
            </a:lvl1pPr>
          </a:lstStyle>
          <a:p>
            <a:r>
              <a:rPr lang="ja-JP" altLang="en-US" sz="3200" spc="150" dirty="0">
                <a:solidFill>
                  <a:srgbClr val="F36C37"/>
                </a:solidFill>
              </a:rPr>
              <a:t>第</a:t>
            </a:r>
            <a:r>
              <a:rPr lang="en-US" altLang="ja-JP" sz="5600" spc="150" dirty="0">
                <a:solidFill>
                  <a:srgbClr val="F36C37"/>
                </a:solidFill>
              </a:rPr>
              <a:t>6</a:t>
            </a:r>
            <a:r>
              <a:rPr lang="ja-JP" altLang="en-US" sz="3200" spc="150" dirty="0">
                <a:solidFill>
                  <a:srgbClr val="F36C37"/>
                </a:solidFill>
              </a:rPr>
              <a:t>章　ディープラーニング </a:t>
            </a:r>
            <a:r>
              <a:rPr lang="en-US" altLang="ja-JP" sz="2000" spc="150" dirty="0">
                <a:solidFill>
                  <a:srgbClr val="F36C37"/>
                </a:solidFill>
              </a:rPr>
              <a:t>- TensorFlow / </a:t>
            </a:r>
            <a:r>
              <a:rPr lang="en-US" altLang="ja-JP" sz="2000" spc="150" dirty="0" err="1">
                <a:solidFill>
                  <a:srgbClr val="F36C37"/>
                </a:solidFill>
              </a:rPr>
              <a:t>Keras</a:t>
            </a:r>
            <a:r>
              <a:rPr lang="en-US" altLang="ja-JP" sz="2000" spc="150" dirty="0">
                <a:solidFill>
                  <a:srgbClr val="F36C37"/>
                </a:solidFill>
              </a:rPr>
              <a:t> -</a:t>
            </a:r>
            <a:endParaRPr lang="en-US" altLang="ja-JP" sz="3200" spc="150" dirty="0">
              <a:solidFill>
                <a:srgbClr val="F36C37"/>
              </a:solidFill>
            </a:endParaRPr>
          </a:p>
        </p:txBody>
      </p:sp>
      <p:sp>
        <p:nvSpPr>
          <p:cNvPr id="2" name="スライド番号プレースホルダー 1">
            <a:extLst>
              <a:ext uri="{FF2B5EF4-FFF2-40B4-BE49-F238E27FC236}">
                <a16:creationId xmlns:a16="http://schemas.microsoft.com/office/drawing/2014/main" id="{FAA47C63-520D-4F7C-8DAB-2526094CB5B4}"/>
              </a:ext>
            </a:extLst>
          </p:cNvPr>
          <p:cNvSpPr>
            <a:spLocks noGrp="1"/>
          </p:cNvSpPr>
          <p:nvPr>
            <p:ph type="sldNum" sz="quarter" idx="10"/>
          </p:nvPr>
        </p:nvSpPr>
        <p:spPr>
          <a:xfrm>
            <a:off x="9265299" y="6465214"/>
            <a:ext cx="2743200" cy="204403"/>
          </a:xfrm>
        </p:spPr>
        <p:txBody>
          <a:bodyPr/>
          <a:lstStyle/>
          <a:p>
            <a:fld id="{5D750650-B10A-47BF-93C2-E1678438B37A}" type="slidenum">
              <a:rPr kumimoji="1" lang="ja-JP" altLang="en-US" smtClean="0"/>
              <a:pPr/>
              <a:t>294</a:t>
            </a:fld>
            <a:endParaRPr kumimoji="1" lang="ja-JP" altLang="en-US" dirty="0"/>
          </a:p>
        </p:txBody>
      </p:sp>
      <p:sp>
        <p:nvSpPr>
          <p:cNvPr id="9" name="四角形: 角を丸くする 8">
            <a:extLst>
              <a:ext uri="{FF2B5EF4-FFF2-40B4-BE49-F238E27FC236}">
                <a16:creationId xmlns:a16="http://schemas.microsoft.com/office/drawing/2014/main" id="{17C76A4F-9917-404E-810D-D4C278F81FF6}"/>
              </a:ext>
            </a:extLst>
          </p:cNvPr>
          <p:cNvSpPr/>
          <p:nvPr/>
        </p:nvSpPr>
        <p:spPr bwMode="auto">
          <a:xfrm>
            <a:off x="735085" y="1751579"/>
            <a:ext cx="2208068" cy="358390"/>
          </a:xfrm>
          <a:prstGeom prst="roundRect">
            <a:avLst>
              <a:gd name="adj" fmla="val 50000"/>
            </a:avLst>
          </a:prstGeom>
          <a:solidFill>
            <a:srgbClr val="F36C37"/>
          </a:solidFill>
          <a:ln w="19050" algn="ctr">
            <a:noFill/>
            <a:prstDash val="dash"/>
            <a:round/>
            <a:headEnd/>
            <a:tailEnd/>
          </a:ln>
          <a:effectLst/>
        </p:spPr>
        <p:txBody>
          <a:bodyPr wrap="none" lIns="108000" tIns="108000" rtlCol="0" anchor="ctr"/>
          <a:lstStyle/>
          <a:p>
            <a:pPr algn="ctr"/>
            <a:r>
              <a:rPr kumimoji="1" lang="ja-JP" altLang="en-US" b="1" spc="300" dirty="0">
                <a:solidFill>
                  <a:schemeClr val="bg1"/>
                </a:solidFill>
                <a:latin typeface="+mn-ea"/>
              </a:rPr>
              <a:t>章の目次</a:t>
            </a:r>
          </a:p>
        </p:txBody>
      </p:sp>
      <p:sp>
        <p:nvSpPr>
          <p:cNvPr id="10" name="コンテンツ プレースホルダー 5">
            <a:extLst>
              <a:ext uri="{FF2B5EF4-FFF2-40B4-BE49-F238E27FC236}">
                <a16:creationId xmlns:a16="http://schemas.microsoft.com/office/drawing/2014/main" id="{2A231A49-86B3-4817-904B-36C2F1103794}"/>
              </a:ext>
            </a:extLst>
          </p:cNvPr>
          <p:cNvSpPr txBox="1">
            <a:spLocks/>
          </p:cNvSpPr>
          <p:nvPr/>
        </p:nvSpPr>
        <p:spPr>
          <a:xfrm>
            <a:off x="1071378" y="2214887"/>
            <a:ext cx="10353860" cy="2733632"/>
          </a:xfrm>
          <a:prstGeom prst="rect">
            <a:avLst/>
          </a:prstGeom>
        </p:spPr>
        <p:txBody>
          <a:bodyPr vert="horz" lIns="91440" tIns="45720" rIns="91440" bIns="45720" rtlCol="0" anchor="t"/>
          <a:lstStyle>
            <a:defPPr>
              <a:defRPr lang="en-US"/>
            </a:defPPr>
            <a:lvl1pPr marL="0" algn="r" defTabSz="457200" rtl="0" eaLnBrk="1" latinLnBrk="0" hangingPunct="1">
              <a:defRPr sz="900" b="0" kern="1200">
                <a:solidFill>
                  <a:schemeClr val="tx1">
                    <a:lumMod val="50000"/>
                    <a:lumOff val="50000"/>
                  </a:schemeClr>
                </a:solidFill>
                <a:latin typeface="メイリオ" panose="020B0604030504040204" pitchFamily="50" charset="-128"/>
                <a:ea typeface="メイリオ" panose="020B0604030504040204" pitchFamily="50" charset="-128"/>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lnSpc>
                <a:spcPct val="150000"/>
              </a:lnSpc>
            </a:pPr>
            <a:r>
              <a:rPr kumimoji="1" lang="en-US" altLang="ja-JP" sz="1600" b="1" spc="300" dirty="0">
                <a:solidFill>
                  <a:schemeClr val="tx1">
                    <a:lumMod val="75000"/>
                    <a:lumOff val="25000"/>
                  </a:schemeClr>
                </a:solidFill>
              </a:rPr>
              <a:t>6-1.</a:t>
            </a:r>
            <a:r>
              <a:rPr kumimoji="1" lang="ja-JP" altLang="en-US" sz="1600" b="1" spc="300" dirty="0">
                <a:solidFill>
                  <a:schemeClr val="tx1">
                    <a:lumMod val="75000"/>
                    <a:lumOff val="25000"/>
                  </a:schemeClr>
                </a:solidFill>
              </a:rPr>
              <a:t>ディープラーニングの基礎</a:t>
            </a:r>
            <a:endParaRPr kumimoji="1" lang="en-US" altLang="ja-JP" sz="1600" b="1" spc="300" dirty="0">
              <a:solidFill>
                <a:schemeClr val="tx1">
                  <a:lumMod val="75000"/>
                  <a:lumOff val="25000"/>
                </a:schemeClr>
              </a:solidFill>
            </a:endParaRPr>
          </a:p>
          <a:p>
            <a:pPr algn="l">
              <a:lnSpc>
                <a:spcPct val="150000"/>
              </a:lnSpc>
            </a:pPr>
            <a:r>
              <a:rPr lang="en-US" altLang="ja-JP" sz="1600" b="1" spc="300" dirty="0">
                <a:solidFill>
                  <a:schemeClr val="tx1">
                    <a:lumMod val="75000"/>
                    <a:lumOff val="25000"/>
                  </a:schemeClr>
                </a:solidFill>
              </a:rPr>
              <a:t>6-2.TensorFlow</a:t>
            </a:r>
            <a:r>
              <a:rPr lang="ja-JP" altLang="en-US" sz="1600" b="1" spc="300" dirty="0">
                <a:solidFill>
                  <a:schemeClr val="tx1">
                    <a:lumMod val="75000"/>
                    <a:lumOff val="25000"/>
                  </a:schemeClr>
                </a:solidFill>
              </a:rPr>
              <a:t> </a:t>
            </a:r>
            <a:r>
              <a:rPr lang="en-US" altLang="ja-JP" sz="1600" b="1" spc="300" dirty="0">
                <a:solidFill>
                  <a:schemeClr val="tx1">
                    <a:lumMod val="75000"/>
                    <a:lumOff val="25000"/>
                  </a:schemeClr>
                </a:solidFill>
              </a:rPr>
              <a:t>/</a:t>
            </a:r>
            <a:r>
              <a:rPr lang="ja-JP" altLang="en-US" sz="1600" b="1" spc="300" dirty="0">
                <a:solidFill>
                  <a:schemeClr val="tx1">
                    <a:lumMod val="75000"/>
                    <a:lumOff val="25000"/>
                  </a:schemeClr>
                </a:solidFill>
              </a:rPr>
              <a:t> </a:t>
            </a:r>
            <a:r>
              <a:rPr lang="en-US" altLang="ja-JP" sz="1600" b="1" spc="300" dirty="0">
                <a:solidFill>
                  <a:schemeClr val="tx1">
                    <a:lumMod val="75000"/>
                    <a:lumOff val="25000"/>
                  </a:schemeClr>
                </a:solidFill>
              </a:rPr>
              <a:t>Keras</a:t>
            </a:r>
          </a:p>
          <a:p>
            <a:pPr algn="l">
              <a:lnSpc>
                <a:spcPct val="150000"/>
              </a:lnSpc>
            </a:pPr>
            <a:r>
              <a:rPr lang="en-US" altLang="ja-JP" sz="1600" b="1" spc="300" dirty="0">
                <a:solidFill>
                  <a:schemeClr val="tx1">
                    <a:lumMod val="75000"/>
                    <a:lumOff val="25000"/>
                  </a:schemeClr>
                </a:solidFill>
              </a:rPr>
              <a:t>6-3.TensorFlow</a:t>
            </a:r>
            <a:r>
              <a:rPr lang="ja-JP" altLang="en-US" sz="1600" b="1" spc="300" dirty="0">
                <a:solidFill>
                  <a:schemeClr val="tx1">
                    <a:lumMod val="75000"/>
                    <a:lumOff val="25000"/>
                  </a:schemeClr>
                </a:solidFill>
              </a:rPr>
              <a:t> </a:t>
            </a:r>
            <a:r>
              <a:rPr lang="en-US" altLang="ja-JP" sz="1600" b="1" spc="300" dirty="0">
                <a:solidFill>
                  <a:schemeClr val="tx1">
                    <a:lumMod val="75000"/>
                    <a:lumOff val="25000"/>
                  </a:schemeClr>
                </a:solidFill>
              </a:rPr>
              <a:t>/</a:t>
            </a:r>
            <a:r>
              <a:rPr lang="ja-JP" altLang="en-US" sz="1600" b="1" spc="300" dirty="0">
                <a:solidFill>
                  <a:schemeClr val="tx1">
                    <a:lumMod val="75000"/>
                    <a:lumOff val="25000"/>
                  </a:schemeClr>
                </a:solidFill>
              </a:rPr>
              <a:t> </a:t>
            </a:r>
            <a:r>
              <a:rPr lang="en-US" altLang="ja-JP" sz="1600" b="1" spc="300" dirty="0">
                <a:solidFill>
                  <a:schemeClr val="tx1">
                    <a:lumMod val="75000"/>
                    <a:lumOff val="25000"/>
                  </a:schemeClr>
                </a:solidFill>
              </a:rPr>
              <a:t>Keras</a:t>
            </a:r>
            <a:r>
              <a:rPr lang="ja-JP" altLang="en-US" sz="1600" b="1" spc="300" dirty="0">
                <a:solidFill>
                  <a:schemeClr val="tx1">
                    <a:lumMod val="75000"/>
                    <a:lumOff val="25000"/>
                  </a:schemeClr>
                </a:solidFill>
              </a:rPr>
              <a:t>によるディープラーニングの実装</a:t>
            </a:r>
            <a:endParaRPr lang="en-US" altLang="ja-JP" sz="1600" b="1" spc="300" dirty="0">
              <a:solidFill>
                <a:schemeClr val="tx1">
                  <a:lumMod val="75000"/>
                  <a:lumOff val="25000"/>
                </a:schemeClr>
              </a:solidFill>
            </a:endParaRPr>
          </a:p>
          <a:p>
            <a:pPr algn="l">
              <a:lnSpc>
                <a:spcPct val="150000"/>
              </a:lnSpc>
            </a:pPr>
            <a:r>
              <a:rPr lang="en-US" altLang="ja-JP" sz="1600" b="1" spc="300" dirty="0">
                <a:solidFill>
                  <a:schemeClr val="tx1">
                    <a:lumMod val="75000"/>
                    <a:lumOff val="25000"/>
                  </a:schemeClr>
                </a:solidFill>
              </a:rPr>
              <a:t>6-4.</a:t>
            </a:r>
            <a:r>
              <a:rPr lang="ja-JP" altLang="en-US" sz="1600" b="1" spc="300" dirty="0">
                <a:solidFill>
                  <a:schemeClr val="tx1">
                    <a:lumMod val="75000"/>
                    <a:lumOff val="25000"/>
                  </a:schemeClr>
                </a:solidFill>
              </a:rPr>
              <a:t>ディープラーニングモデルの改良</a:t>
            </a:r>
            <a:endParaRPr lang="en-US" altLang="ja-JP" sz="1600" b="1" spc="300" dirty="0">
              <a:solidFill>
                <a:schemeClr val="tx1">
                  <a:lumMod val="75000"/>
                  <a:lumOff val="25000"/>
                </a:schemeClr>
              </a:solidFill>
            </a:endParaRPr>
          </a:p>
          <a:p>
            <a:pPr algn="l">
              <a:lnSpc>
                <a:spcPct val="150000"/>
              </a:lnSpc>
            </a:pPr>
            <a:r>
              <a:rPr lang="en-US" altLang="ja-JP" sz="1600" b="1" spc="300" dirty="0">
                <a:solidFill>
                  <a:schemeClr val="tx1">
                    <a:lumMod val="75000"/>
                    <a:lumOff val="25000"/>
                  </a:schemeClr>
                </a:solidFill>
              </a:rPr>
              <a:t>6-5.TensorFlow</a:t>
            </a:r>
            <a:r>
              <a:rPr lang="ja-JP" altLang="en-US" sz="1600" b="1" spc="300" dirty="0">
                <a:solidFill>
                  <a:schemeClr val="tx1">
                    <a:lumMod val="75000"/>
                    <a:lumOff val="25000"/>
                  </a:schemeClr>
                </a:solidFill>
              </a:rPr>
              <a:t> </a:t>
            </a:r>
            <a:r>
              <a:rPr lang="en-US" altLang="ja-JP" sz="1600" b="1" spc="300" dirty="0">
                <a:solidFill>
                  <a:schemeClr val="tx1">
                    <a:lumMod val="75000"/>
                    <a:lumOff val="25000"/>
                  </a:schemeClr>
                </a:solidFill>
              </a:rPr>
              <a:t>/</a:t>
            </a:r>
            <a:r>
              <a:rPr lang="ja-JP" altLang="en-US" sz="1600" b="1" spc="300" dirty="0">
                <a:solidFill>
                  <a:schemeClr val="tx1">
                    <a:lumMod val="75000"/>
                    <a:lumOff val="25000"/>
                  </a:schemeClr>
                </a:solidFill>
              </a:rPr>
              <a:t> </a:t>
            </a:r>
            <a:r>
              <a:rPr lang="en-US" altLang="ja-JP" sz="1600" b="1" spc="300" dirty="0">
                <a:solidFill>
                  <a:schemeClr val="tx1">
                    <a:lumMod val="75000"/>
                    <a:lumOff val="25000"/>
                  </a:schemeClr>
                </a:solidFill>
              </a:rPr>
              <a:t>Keras</a:t>
            </a:r>
            <a:r>
              <a:rPr lang="ja-JP" altLang="en-US" sz="1600" b="1" spc="300" dirty="0">
                <a:solidFill>
                  <a:schemeClr val="tx1">
                    <a:lumMod val="75000"/>
                    <a:lumOff val="25000"/>
                  </a:schemeClr>
                </a:solidFill>
              </a:rPr>
              <a:t>によるディープラーニングモデルの改良</a:t>
            </a:r>
            <a:endParaRPr lang="en-US" altLang="ja-JP" sz="1600" b="1" spc="300" dirty="0">
              <a:solidFill>
                <a:schemeClr val="tx1">
                  <a:lumMod val="75000"/>
                  <a:lumOff val="25000"/>
                </a:schemeClr>
              </a:solidFill>
            </a:endParaRPr>
          </a:p>
          <a:p>
            <a:pPr algn="l">
              <a:lnSpc>
                <a:spcPct val="150000"/>
              </a:lnSpc>
            </a:pPr>
            <a:r>
              <a:rPr lang="en-US" altLang="ja-JP" sz="1600" b="1" spc="300" dirty="0">
                <a:solidFill>
                  <a:srgbClr val="00879E"/>
                </a:solidFill>
              </a:rPr>
              <a:t>6-6.</a:t>
            </a:r>
            <a:r>
              <a:rPr lang="ja-JP" altLang="en-US" sz="1600" b="1" spc="300" dirty="0">
                <a:solidFill>
                  <a:srgbClr val="00879E"/>
                </a:solidFill>
              </a:rPr>
              <a:t>演習：</a:t>
            </a:r>
            <a:r>
              <a:rPr lang="en-US" altLang="ja-JP" sz="1600" b="1" spc="300" dirty="0">
                <a:solidFill>
                  <a:srgbClr val="00879E"/>
                </a:solidFill>
              </a:rPr>
              <a:t>TensorFlow /</a:t>
            </a:r>
            <a:r>
              <a:rPr lang="en-US" altLang="ja-JP" sz="1600" b="1" spc="300" dirty="0" err="1">
                <a:solidFill>
                  <a:srgbClr val="00879E"/>
                </a:solidFill>
              </a:rPr>
              <a:t>Keras</a:t>
            </a:r>
            <a:endParaRPr lang="en-US" altLang="ja-JP" sz="1600" b="1" spc="300" dirty="0">
              <a:solidFill>
                <a:srgbClr val="00879E"/>
              </a:solidFill>
            </a:endParaRPr>
          </a:p>
          <a:p>
            <a:pPr algn="l">
              <a:lnSpc>
                <a:spcPct val="150000"/>
              </a:lnSpc>
            </a:pPr>
            <a:r>
              <a:rPr lang="en-US" altLang="ja-JP" sz="1600" b="1" spc="300" dirty="0">
                <a:solidFill>
                  <a:srgbClr val="00879E"/>
                </a:solidFill>
              </a:rPr>
              <a:t>6-7.</a:t>
            </a:r>
            <a:r>
              <a:rPr lang="ja-JP" altLang="en-US" sz="1600" b="1" spc="300" dirty="0">
                <a:solidFill>
                  <a:srgbClr val="00879E"/>
                </a:solidFill>
              </a:rPr>
              <a:t>ワーク：構造化データへの機械学習の適用</a:t>
            </a:r>
            <a:endParaRPr lang="en-US" altLang="ja-JP" sz="1600" b="1" spc="300" dirty="0">
              <a:solidFill>
                <a:srgbClr val="00879E"/>
              </a:solidFill>
            </a:endParaRPr>
          </a:p>
          <a:p>
            <a:pPr algn="l">
              <a:lnSpc>
                <a:spcPct val="150000"/>
              </a:lnSpc>
            </a:pPr>
            <a:r>
              <a:rPr lang="en-US" altLang="ja-JP" sz="1600" b="1" spc="300" dirty="0">
                <a:solidFill>
                  <a:srgbClr val="494949"/>
                </a:solidFill>
              </a:rPr>
              <a:t>6-8.</a:t>
            </a:r>
            <a:r>
              <a:rPr lang="ja-JP" altLang="en-US" sz="1600" b="1" spc="300" dirty="0">
                <a:solidFill>
                  <a:srgbClr val="494949"/>
                </a:solidFill>
              </a:rPr>
              <a:t>構造化データへの機械学習の活用例</a:t>
            </a:r>
            <a:endParaRPr lang="en-US" altLang="ja-JP" sz="1600" b="1" spc="300" dirty="0">
              <a:solidFill>
                <a:srgbClr val="494949"/>
              </a:solidFill>
            </a:endParaRPr>
          </a:p>
        </p:txBody>
      </p:sp>
    </p:spTree>
    <p:extLst>
      <p:ext uri="{BB962C8B-B14F-4D97-AF65-F5344CB8AC3E}">
        <p14:creationId xmlns:p14="http://schemas.microsoft.com/office/powerpoint/2010/main" val="3931935986"/>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C15149A-0554-4849-940C-3A0FA4B55877}"/>
              </a:ext>
            </a:extLst>
          </p:cNvPr>
          <p:cNvSpPr>
            <a:spLocks noGrp="1"/>
          </p:cNvSpPr>
          <p:nvPr>
            <p:ph type="title"/>
          </p:nvPr>
        </p:nvSpPr>
        <p:spPr/>
        <p:txBody>
          <a:bodyPr/>
          <a:lstStyle/>
          <a:p>
            <a:r>
              <a:rPr kumimoji="1" lang="en-US" altLang="ja-JP" dirty="0"/>
              <a:t>6-1-1.</a:t>
            </a:r>
            <a:r>
              <a:rPr lang="ja-JP" altLang="en-US" dirty="0"/>
              <a:t>ニューラルネットワーク</a:t>
            </a:r>
            <a:r>
              <a:rPr kumimoji="1" lang="ja-JP" altLang="en-US" dirty="0"/>
              <a:t>とは</a:t>
            </a:r>
          </a:p>
        </p:txBody>
      </p:sp>
      <p:sp>
        <p:nvSpPr>
          <p:cNvPr id="3" name="スライド番号プレースホルダー 2">
            <a:extLst>
              <a:ext uri="{FF2B5EF4-FFF2-40B4-BE49-F238E27FC236}">
                <a16:creationId xmlns:a16="http://schemas.microsoft.com/office/drawing/2014/main" id="{324E0CA2-7941-49FD-9758-D506C656B9C9}"/>
              </a:ext>
            </a:extLst>
          </p:cNvPr>
          <p:cNvSpPr>
            <a:spLocks noGrp="1"/>
          </p:cNvSpPr>
          <p:nvPr>
            <p:ph type="sldNum" sz="quarter" idx="10"/>
          </p:nvPr>
        </p:nvSpPr>
        <p:spPr/>
        <p:txBody>
          <a:bodyPr/>
          <a:lstStyle/>
          <a:p>
            <a:fld id="{5D750650-B10A-47BF-93C2-E1678438B37A}" type="slidenum">
              <a:rPr lang="en-US" altLang="ja-JP" smtClean="0"/>
              <a:pPr/>
              <a:t>295</a:t>
            </a:fld>
            <a:endParaRPr lang="en-US" altLang="ja-JP" dirty="0"/>
          </a:p>
        </p:txBody>
      </p:sp>
      <p:sp>
        <p:nvSpPr>
          <p:cNvPr id="59" name="テキスト ボックス 58">
            <a:extLst>
              <a:ext uri="{FF2B5EF4-FFF2-40B4-BE49-F238E27FC236}">
                <a16:creationId xmlns:a16="http://schemas.microsoft.com/office/drawing/2014/main" id="{8DCD553A-31F9-473D-8EEC-952A43A11942}"/>
              </a:ext>
            </a:extLst>
          </p:cNvPr>
          <p:cNvSpPr txBox="1"/>
          <p:nvPr/>
        </p:nvSpPr>
        <p:spPr>
          <a:xfrm>
            <a:off x="772405" y="874862"/>
            <a:ext cx="10647189" cy="791755"/>
          </a:xfrm>
          <a:prstGeom prst="rect">
            <a:avLst/>
          </a:prstGeom>
          <a:solidFill>
            <a:srgbClr val="FFF4E1"/>
          </a:solid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20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pPr>
              <a:lnSpc>
                <a:spcPct val="130000"/>
              </a:lnSpc>
            </a:pPr>
            <a:r>
              <a:rPr lang="ja-JP" altLang="en-US" sz="1800" dirty="0"/>
              <a:t>人間の脳の神経回路の仕組みを模した学習モデルを</a:t>
            </a:r>
            <a:r>
              <a:rPr lang="ja-JP" altLang="en-US" sz="1800" dirty="0">
                <a:solidFill>
                  <a:srgbClr val="F36C37"/>
                </a:solidFill>
              </a:rPr>
              <a:t>ニューラルネットワーク</a:t>
            </a:r>
            <a:r>
              <a:rPr lang="en-US" altLang="ja-JP" sz="1800" dirty="0">
                <a:solidFill>
                  <a:srgbClr val="F36C37"/>
                </a:solidFill>
              </a:rPr>
              <a:t>(NN)</a:t>
            </a:r>
            <a:r>
              <a:rPr lang="ja-JP" altLang="en-US" sz="1800" dirty="0"/>
              <a:t>といいます。</a:t>
            </a:r>
            <a:endParaRPr lang="en-US" altLang="ja-JP" sz="1800" dirty="0"/>
          </a:p>
          <a:p>
            <a:pPr>
              <a:lnSpc>
                <a:spcPct val="130000"/>
              </a:lnSpc>
            </a:pPr>
            <a:r>
              <a:rPr lang="ja-JP" altLang="en-US" sz="1800" dirty="0"/>
              <a:t>ディープラーニングはニューラルネットワークの一種といえます。</a:t>
            </a:r>
          </a:p>
        </p:txBody>
      </p:sp>
      <p:grpSp>
        <p:nvGrpSpPr>
          <p:cNvPr id="63" name="グループ化 62">
            <a:extLst>
              <a:ext uri="{FF2B5EF4-FFF2-40B4-BE49-F238E27FC236}">
                <a16:creationId xmlns:a16="http://schemas.microsoft.com/office/drawing/2014/main" id="{4C33AB5B-E694-4096-BDE1-B6249EE8C6C8}"/>
              </a:ext>
            </a:extLst>
          </p:cNvPr>
          <p:cNvGrpSpPr/>
          <p:nvPr/>
        </p:nvGrpSpPr>
        <p:grpSpPr>
          <a:xfrm>
            <a:off x="887517" y="1717266"/>
            <a:ext cx="7968479" cy="4850149"/>
            <a:chOff x="793782" y="1664853"/>
            <a:chExt cx="7968479" cy="4850149"/>
          </a:xfrm>
        </p:grpSpPr>
        <p:sp>
          <p:nvSpPr>
            <p:cNvPr id="8" name="正方形/長方形 7">
              <a:extLst>
                <a:ext uri="{FF2B5EF4-FFF2-40B4-BE49-F238E27FC236}">
                  <a16:creationId xmlns:a16="http://schemas.microsoft.com/office/drawing/2014/main" id="{8ED15AB0-4006-482B-B884-36DB47F411C2}"/>
                </a:ext>
              </a:extLst>
            </p:cNvPr>
            <p:cNvSpPr/>
            <p:nvPr/>
          </p:nvSpPr>
          <p:spPr>
            <a:xfrm>
              <a:off x="2105705" y="2045765"/>
              <a:ext cx="6656556" cy="1940851"/>
            </a:xfrm>
            <a:prstGeom prst="rect">
              <a:avLst/>
            </a:prstGeom>
            <a:solidFill>
              <a:schemeClr val="bg1"/>
            </a:solidFill>
            <a:ln w="9525">
              <a:solidFill>
                <a:schemeClr val="tx2">
                  <a:lumMod val="50000"/>
                </a:schemeClr>
              </a:solidFill>
            </a:ln>
            <a:effectLst/>
          </p:spPr>
          <p:style>
            <a:lnRef idx="1">
              <a:schemeClr val="accent1"/>
            </a:lnRef>
            <a:fillRef idx="2">
              <a:schemeClr val="accent1"/>
            </a:fillRef>
            <a:effectRef idx="1">
              <a:schemeClr val="accent1"/>
            </a:effectRef>
            <a:fontRef idx="minor">
              <a:schemeClr val="dk1"/>
            </a:fontRef>
          </p:style>
          <p:txBody>
            <a:bodyPr vert="horz" wrap="square" lIns="84406" tIns="42203" rIns="84406" bIns="42203" numCol="1" rtlCol="0" anchor="t" anchorCtr="0" compatLnSpc="1">
              <a:prstTxWarp prst="textNoShape">
                <a:avLst/>
              </a:prstTxWarp>
            </a:bodyPr>
            <a:lstStyle/>
            <a:p>
              <a:pPr algn="ctr"/>
              <a:endParaRPr lang="ja-JP" altLang="en-US" sz="2000">
                <a:solidFill>
                  <a:schemeClr val="dk1"/>
                </a:solidFill>
              </a:endParaRPr>
            </a:p>
          </p:txBody>
        </p:sp>
        <p:pic>
          <p:nvPicPr>
            <p:cNvPr id="9" name="グラフィックス 8" descr="頭の中の脳">
              <a:extLst>
                <a:ext uri="{FF2B5EF4-FFF2-40B4-BE49-F238E27FC236}">
                  <a16:creationId xmlns:a16="http://schemas.microsoft.com/office/drawing/2014/main" id="{4C6BCD9D-588A-4C42-BEE9-DE15ACF6598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flipH="1">
              <a:off x="2180145" y="2045765"/>
              <a:ext cx="827014" cy="827014"/>
            </a:xfrm>
            <a:prstGeom prst="rect">
              <a:avLst/>
            </a:prstGeom>
          </p:spPr>
        </p:pic>
        <p:sp>
          <p:nvSpPr>
            <p:cNvPr id="10" name="吹き出し: 四角形 9">
              <a:extLst>
                <a:ext uri="{FF2B5EF4-FFF2-40B4-BE49-F238E27FC236}">
                  <a16:creationId xmlns:a16="http://schemas.microsoft.com/office/drawing/2014/main" id="{F7DB2602-F8A5-4629-B3DD-5C66486967D0}"/>
                </a:ext>
              </a:extLst>
            </p:cNvPr>
            <p:cNvSpPr/>
            <p:nvPr/>
          </p:nvSpPr>
          <p:spPr>
            <a:xfrm>
              <a:off x="5942927" y="3446072"/>
              <a:ext cx="1667139" cy="407683"/>
            </a:xfrm>
            <a:prstGeom prst="wedgeRectCallout">
              <a:avLst>
                <a:gd name="adj1" fmla="val -56012"/>
                <a:gd name="adj2" fmla="val -98584"/>
              </a:avLst>
            </a:prstGeom>
            <a:solidFill>
              <a:srgbClr val="FFB3B4"/>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ja-JP" altLang="en-US" sz="1100" dirty="0">
                  <a:solidFill>
                    <a:schemeClr val="tx2">
                      <a:lumMod val="75000"/>
                      <a:lumOff val="25000"/>
                    </a:schemeClr>
                  </a:solidFill>
                </a:rPr>
                <a:t>しきい値に基づいて</a:t>
              </a:r>
              <a:endParaRPr kumimoji="1" lang="en-US" altLang="ja-JP" sz="1100" dirty="0">
                <a:solidFill>
                  <a:schemeClr val="tx2">
                    <a:lumMod val="75000"/>
                    <a:lumOff val="25000"/>
                  </a:schemeClr>
                </a:solidFill>
              </a:endParaRPr>
            </a:p>
            <a:p>
              <a:pPr algn="ctr"/>
              <a:r>
                <a:rPr kumimoji="1" lang="ja-JP" altLang="en-US" sz="1100" dirty="0">
                  <a:solidFill>
                    <a:schemeClr val="tx2">
                      <a:lumMod val="75000"/>
                      <a:lumOff val="25000"/>
                    </a:schemeClr>
                  </a:solidFill>
                </a:rPr>
                <a:t>信号を伝達</a:t>
              </a:r>
            </a:p>
          </p:txBody>
        </p:sp>
        <p:grpSp>
          <p:nvGrpSpPr>
            <p:cNvPr id="12" name="グループ化 11">
              <a:extLst>
                <a:ext uri="{FF2B5EF4-FFF2-40B4-BE49-F238E27FC236}">
                  <a16:creationId xmlns:a16="http://schemas.microsoft.com/office/drawing/2014/main" id="{15295A74-6777-4F08-9290-21A9229AF611}"/>
                </a:ext>
              </a:extLst>
            </p:cNvPr>
            <p:cNvGrpSpPr/>
            <p:nvPr/>
          </p:nvGrpSpPr>
          <p:grpSpPr>
            <a:xfrm>
              <a:off x="4979923" y="2577679"/>
              <a:ext cx="3047261" cy="1036612"/>
              <a:chOff x="3666804" y="2199346"/>
              <a:chExt cx="3369249" cy="1146146"/>
            </a:xfrm>
          </p:grpSpPr>
          <p:grpSp>
            <p:nvGrpSpPr>
              <p:cNvPr id="42" name="グループ化 41">
                <a:extLst>
                  <a:ext uri="{FF2B5EF4-FFF2-40B4-BE49-F238E27FC236}">
                    <a16:creationId xmlns:a16="http://schemas.microsoft.com/office/drawing/2014/main" id="{070B21A1-0E0C-45A6-8237-45D10A9F5C39}"/>
                  </a:ext>
                </a:extLst>
              </p:cNvPr>
              <p:cNvGrpSpPr/>
              <p:nvPr/>
            </p:nvGrpSpPr>
            <p:grpSpPr>
              <a:xfrm rot="21189241">
                <a:off x="3666804" y="2199346"/>
                <a:ext cx="1030993" cy="1146146"/>
                <a:chOff x="3632874" y="2197309"/>
                <a:chExt cx="1030993" cy="1146146"/>
              </a:xfrm>
            </p:grpSpPr>
            <p:sp>
              <p:nvSpPr>
                <p:cNvPr id="47" name="フリーフォーム: 図形 46">
                  <a:extLst>
                    <a:ext uri="{FF2B5EF4-FFF2-40B4-BE49-F238E27FC236}">
                      <a16:creationId xmlns:a16="http://schemas.microsoft.com/office/drawing/2014/main" id="{5AEE0CB9-75FB-44FC-9E45-14ABBC3F4F54}"/>
                    </a:ext>
                  </a:extLst>
                </p:cNvPr>
                <p:cNvSpPr/>
                <p:nvPr/>
              </p:nvSpPr>
              <p:spPr>
                <a:xfrm>
                  <a:off x="3727784" y="2556326"/>
                  <a:ext cx="46902" cy="159733"/>
                </a:xfrm>
                <a:custGeom>
                  <a:avLst/>
                  <a:gdLst>
                    <a:gd name="connsiteX0" fmla="*/ 0 w 97155"/>
                    <a:gd name="connsiteY0" fmla="*/ 384810 h 384810"/>
                    <a:gd name="connsiteX1" fmla="*/ 97155 w 97155"/>
                    <a:gd name="connsiteY1" fmla="*/ 0 h 384810"/>
                    <a:gd name="connsiteX0" fmla="*/ 0 w 97155"/>
                    <a:gd name="connsiteY0" fmla="*/ 384810 h 384810"/>
                    <a:gd name="connsiteX1" fmla="*/ 24765 w 97155"/>
                    <a:gd name="connsiteY1" fmla="*/ 177165 h 384810"/>
                    <a:gd name="connsiteX2" fmla="*/ 97155 w 97155"/>
                    <a:gd name="connsiteY2" fmla="*/ 0 h 384810"/>
                    <a:gd name="connsiteX0" fmla="*/ 0 w 97155"/>
                    <a:gd name="connsiteY0" fmla="*/ 384810 h 384810"/>
                    <a:gd name="connsiteX1" fmla="*/ 24765 w 97155"/>
                    <a:gd name="connsiteY1" fmla="*/ 177165 h 384810"/>
                    <a:gd name="connsiteX2" fmla="*/ 97155 w 97155"/>
                    <a:gd name="connsiteY2" fmla="*/ 0 h 384810"/>
                    <a:gd name="connsiteX0" fmla="*/ 0 w 97155"/>
                    <a:gd name="connsiteY0" fmla="*/ 384810 h 384810"/>
                    <a:gd name="connsiteX1" fmla="*/ 24765 w 97155"/>
                    <a:gd name="connsiteY1" fmla="*/ 177165 h 384810"/>
                    <a:gd name="connsiteX2" fmla="*/ 97155 w 97155"/>
                    <a:gd name="connsiteY2" fmla="*/ 0 h 384810"/>
                    <a:gd name="connsiteX0" fmla="*/ 0 w 97155"/>
                    <a:gd name="connsiteY0" fmla="*/ 384810 h 384810"/>
                    <a:gd name="connsiteX1" fmla="*/ 24765 w 97155"/>
                    <a:gd name="connsiteY1" fmla="*/ 177165 h 384810"/>
                    <a:gd name="connsiteX2" fmla="*/ 97155 w 97155"/>
                    <a:gd name="connsiteY2" fmla="*/ 0 h 384810"/>
                    <a:gd name="connsiteX0" fmla="*/ 0 w 97155"/>
                    <a:gd name="connsiteY0" fmla="*/ 384810 h 384810"/>
                    <a:gd name="connsiteX1" fmla="*/ 41910 w 97155"/>
                    <a:gd name="connsiteY1" fmla="*/ 177165 h 384810"/>
                    <a:gd name="connsiteX2" fmla="*/ 97155 w 97155"/>
                    <a:gd name="connsiteY2" fmla="*/ 0 h 384810"/>
                    <a:gd name="connsiteX0" fmla="*/ 0 w 97155"/>
                    <a:gd name="connsiteY0" fmla="*/ 384810 h 384810"/>
                    <a:gd name="connsiteX1" fmla="*/ 26670 w 97155"/>
                    <a:gd name="connsiteY1" fmla="*/ 175260 h 384810"/>
                    <a:gd name="connsiteX2" fmla="*/ 97155 w 97155"/>
                    <a:gd name="connsiteY2" fmla="*/ 0 h 384810"/>
                    <a:gd name="connsiteX0" fmla="*/ 0 w 97155"/>
                    <a:gd name="connsiteY0" fmla="*/ 384810 h 384810"/>
                    <a:gd name="connsiteX1" fmla="*/ 26670 w 97155"/>
                    <a:gd name="connsiteY1" fmla="*/ 175260 h 384810"/>
                    <a:gd name="connsiteX2" fmla="*/ 97155 w 97155"/>
                    <a:gd name="connsiteY2" fmla="*/ 0 h 384810"/>
                  </a:gdLst>
                  <a:ahLst/>
                  <a:cxnLst>
                    <a:cxn ang="0">
                      <a:pos x="connsiteX0" y="connsiteY0"/>
                    </a:cxn>
                    <a:cxn ang="0">
                      <a:pos x="connsiteX1" y="connsiteY1"/>
                    </a:cxn>
                    <a:cxn ang="0">
                      <a:pos x="connsiteX2" y="connsiteY2"/>
                    </a:cxn>
                  </a:cxnLst>
                  <a:rect l="l" t="t" r="r" b="b"/>
                  <a:pathLst>
                    <a:path w="97155" h="384810">
                      <a:moveTo>
                        <a:pt x="0" y="384810"/>
                      </a:moveTo>
                      <a:cubicBezTo>
                        <a:pt x="16510" y="320675"/>
                        <a:pt x="17780" y="279400"/>
                        <a:pt x="26670" y="175260"/>
                      </a:cubicBezTo>
                      <a:cubicBezTo>
                        <a:pt x="45085" y="102870"/>
                        <a:pt x="73025" y="59055"/>
                        <a:pt x="97155" y="0"/>
                      </a:cubicBezTo>
                    </a:path>
                  </a:pathLst>
                </a:cu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48" name="グループ化 47">
                  <a:extLst>
                    <a:ext uri="{FF2B5EF4-FFF2-40B4-BE49-F238E27FC236}">
                      <a16:creationId xmlns:a16="http://schemas.microsoft.com/office/drawing/2014/main" id="{2FBB5080-C425-4F2E-A423-794ED86813AB}"/>
                    </a:ext>
                  </a:extLst>
                </p:cNvPr>
                <p:cNvGrpSpPr/>
                <p:nvPr/>
              </p:nvGrpSpPr>
              <p:grpSpPr>
                <a:xfrm>
                  <a:off x="3632874" y="2197309"/>
                  <a:ext cx="1030993" cy="1146146"/>
                  <a:chOff x="3632874" y="2197309"/>
                  <a:chExt cx="1030993" cy="1146146"/>
                </a:xfrm>
              </p:grpSpPr>
              <p:grpSp>
                <p:nvGrpSpPr>
                  <p:cNvPr id="49" name="グループ化 48">
                    <a:extLst>
                      <a:ext uri="{FF2B5EF4-FFF2-40B4-BE49-F238E27FC236}">
                        <a16:creationId xmlns:a16="http://schemas.microsoft.com/office/drawing/2014/main" id="{B1186C7B-42F8-43EF-B0F6-85371EC21C42}"/>
                      </a:ext>
                    </a:extLst>
                  </p:cNvPr>
                  <p:cNvGrpSpPr/>
                  <p:nvPr/>
                </p:nvGrpSpPr>
                <p:grpSpPr>
                  <a:xfrm>
                    <a:off x="3969337" y="2197309"/>
                    <a:ext cx="237188" cy="136796"/>
                    <a:chOff x="2000999" y="2491022"/>
                    <a:chExt cx="491319" cy="329552"/>
                  </a:xfrm>
                </p:grpSpPr>
                <p:sp>
                  <p:nvSpPr>
                    <p:cNvPr id="53" name="フリーフォーム: 図形 52">
                      <a:extLst>
                        <a:ext uri="{FF2B5EF4-FFF2-40B4-BE49-F238E27FC236}">
                          <a16:creationId xmlns:a16="http://schemas.microsoft.com/office/drawing/2014/main" id="{DF9CE815-4566-4933-81F4-846A11E8009D}"/>
                        </a:ext>
                      </a:extLst>
                    </p:cNvPr>
                    <p:cNvSpPr/>
                    <p:nvPr/>
                  </p:nvSpPr>
                  <p:spPr>
                    <a:xfrm>
                      <a:off x="2276673" y="2542824"/>
                      <a:ext cx="215645" cy="277750"/>
                    </a:xfrm>
                    <a:custGeom>
                      <a:avLst/>
                      <a:gdLst>
                        <a:gd name="connsiteX0" fmla="*/ 219456 w 219456"/>
                        <a:gd name="connsiteY0" fmla="*/ 0 h 298704"/>
                        <a:gd name="connsiteX1" fmla="*/ 0 w 219456"/>
                        <a:gd name="connsiteY1" fmla="*/ 298704 h 298704"/>
                        <a:gd name="connsiteX0" fmla="*/ 219456 w 219456"/>
                        <a:gd name="connsiteY0" fmla="*/ 0 h 298704"/>
                        <a:gd name="connsiteX1" fmla="*/ 76200 w 219456"/>
                        <a:gd name="connsiteY1" fmla="*/ 88773 h 298704"/>
                        <a:gd name="connsiteX2" fmla="*/ 0 w 219456"/>
                        <a:gd name="connsiteY2" fmla="*/ 298704 h 298704"/>
                        <a:gd name="connsiteX0" fmla="*/ 215646 w 215646"/>
                        <a:gd name="connsiteY0" fmla="*/ 0 h 277749"/>
                        <a:gd name="connsiteX1" fmla="*/ 76200 w 215646"/>
                        <a:gd name="connsiteY1" fmla="*/ 67818 h 277749"/>
                        <a:gd name="connsiteX2" fmla="*/ 0 w 215646"/>
                        <a:gd name="connsiteY2" fmla="*/ 277749 h 277749"/>
                        <a:gd name="connsiteX0" fmla="*/ 215646 w 215646"/>
                        <a:gd name="connsiteY0" fmla="*/ 0 h 277749"/>
                        <a:gd name="connsiteX1" fmla="*/ 76200 w 215646"/>
                        <a:gd name="connsiteY1" fmla="*/ 67818 h 277749"/>
                        <a:gd name="connsiteX2" fmla="*/ 0 w 215646"/>
                        <a:gd name="connsiteY2" fmla="*/ 277749 h 277749"/>
                        <a:gd name="connsiteX0" fmla="*/ 215646 w 215646"/>
                        <a:gd name="connsiteY0" fmla="*/ 0 h 277749"/>
                        <a:gd name="connsiteX1" fmla="*/ 76200 w 215646"/>
                        <a:gd name="connsiteY1" fmla="*/ 67818 h 277749"/>
                        <a:gd name="connsiteX2" fmla="*/ 0 w 215646"/>
                        <a:gd name="connsiteY2" fmla="*/ 277749 h 277749"/>
                      </a:gdLst>
                      <a:ahLst/>
                      <a:cxnLst>
                        <a:cxn ang="0">
                          <a:pos x="connsiteX0" y="connsiteY0"/>
                        </a:cxn>
                        <a:cxn ang="0">
                          <a:pos x="connsiteX1" y="connsiteY1"/>
                        </a:cxn>
                        <a:cxn ang="0">
                          <a:pos x="connsiteX2" y="connsiteY2"/>
                        </a:cxn>
                      </a:cxnLst>
                      <a:rect l="l" t="t" r="r" b="b"/>
                      <a:pathLst>
                        <a:path w="215646" h="277749">
                          <a:moveTo>
                            <a:pt x="215646" y="0"/>
                          </a:moveTo>
                          <a:cubicBezTo>
                            <a:pt x="146304" y="2286"/>
                            <a:pt x="111252" y="19812"/>
                            <a:pt x="76200" y="67818"/>
                          </a:cubicBezTo>
                          <a:lnTo>
                            <a:pt x="0" y="277749"/>
                          </a:lnTo>
                        </a:path>
                      </a:pathLst>
                    </a:cu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フリーフォーム: 図形 53">
                      <a:extLst>
                        <a:ext uri="{FF2B5EF4-FFF2-40B4-BE49-F238E27FC236}">
                          <a16:creationId xmlns:a16="http://schemas.microsoft.com/office/drawing/2014/main" id="{7248068D-D67B-4240-8B22-BA7D2C5D0FE1}"/>
                        </a:ext>
                      </a:extLst>
                    </p:cNvPr>
                    <p:cNvSpPr/>
                    <p:nvPr/>
                  </p:nvSpPr>
                  <p:spPr>
                    <a:xfrm>
                      <a:off x="2000999" y="2491022"/>
                      <a:ext cx="275684" cy="315612"/>
                    </a:xfrm>
                    <a:custGeom>
                      <a:avLst/>
                      <a:gdLst>
                        <a:gd name="connsiteX0" fmla="*/ 0 w 296106"/>
                        <a:gd name="connsiteY0" fmla="*/ 140208 h 284468"/>
                        <a:gd name="connsiteX1" fmla="*/ 268224 w 296106"/>
                        <a:gd name="connsiteY1" fmla="*/ 280416 h 284468"/>
                        <a:gd name="connsiteX2" fmla="*/ 274320 w 296106"/>
                        <a:gd name="connsiteY2" fmla="*/ 0 h 284468"/>
                        <a:gd name="connsiteX0" fmla="*/ 0 w 286010"/>
                        <a:gd name="connsiteY0" fmla="*/ 140208 h 282562"/>
                        <a:gd name="connsiteX1" fmla="*/ 164592 w 286010"/>
                        <a:gd name="connsiteY1" fmla="*/ 129921 h 282562"/>
                        <a:gd name="connsiteX2" fmla="*/ 268224 w 286010"/>
                        <a:gd name="connsiteY2" fmla="*/ 280416 h 282562"/>
                        <a:gd name="connsiteX3" fmla="*/ 274320 w 286010"/>
                        <a:gd name="connsiteY3" fmla="*/ 0 h 282562"/>
                        <a:gd name="connsiteX0" fmla="*/ 0 w 284105"/>
                        <a:gd name="connsiteY0" fmla="*/ 149733 h 282562"/>
                        <a:gd name="connsiteX1" fmla="*/ 162687 w 284105"/>
                        <a:gd name="connsiteY1" fmla="*/ 129921 h 282562"/>
                        <a:gd name="connsiteX2" fmla="*/ 266319 w 284105"/>
                        <a:gd name="connsiteY2" fmla="*/ 280416 h 282562"/>
                        <a:gd name="connsiteX3" fmla="*/ 272415 w 284105"/>
                        <a:gd name="connsiteY3" fmla="*/ 0 h 282562"/>
                        <a:gd name="connsiteX0" fmla="*/ 0 w 284892"/>
                        <a:gd name="connsiteY0" fmla="*/ 149733 h 281984"/>
                        <a:gd name="connsiteX1" fmla="*/ 147447 w 284892"/>
                        <a:gd name="connsiteY1" fmla="*/ 114681 h 281984"/>
                        <a:gd name="connsiteX2" fmla="*/ 266319 w 284892"/>
                        <a:gd name="connsiteY2" fmla="*/ 280416 h 281984"/>
                        <a:gd name="connsiteX3" fmla="*/ 272415 w 284892"/>
                        <a:gd name="connsiteY3" fmla="*/ 0 h 281984"/>
                        <a:gd name="connsiteX0" fmla="*/ 0 w 284892"/>
                        <a:gd name="connsiteY0" fmla="*/ 149733 h 281984"/>
                        <a:gd name="connsiteX1" fmla="*/ 147447 w 284892"/>
                        <a:gd name="connsiteY1" fmla="*/ 114681 h 281984"/>
                        <a:gd name="connsiteX2" fmla="*/ 266319 w 284892"/>
                        <a:gd name="connsiteY2" fmla="*/ 280416 h 281984"/>
                        <a:gd name="connsiteX3" fmla="*/ 272415 w 284892"/>
                        <a:gd name="connsiteY3" fmla="*/ 0 h 281984"/>
                        <a:gd name="connsiteX0" fmla="*/ 0 w 284892"/>
                        <a:gd name="connsiteY0" fmla="*/ 149733 h 282235"/>
                        <a:gd name="connsiteX1" fmla="*/ 147447 w 284892"/>
                        <a:gd name="connsiteY1" fmla="*/ 114681 h 282235"/>
                        <a:gd name="connsiteX2" fmla="*/ 266319 w 284892"/>
                        <a:gd name="connsiteY2" fmla="*/ 280416 h 282235"/>
                        <a:gd name="connsiteX3" fmla="*/ 272415 w 284892"/>
                        <a:gd name="connsiteY3" fmla="*/ 0 h 282235"/>
                        <a:gd name="connsiteX0" fmla="*/ 0 w 274574"/>
                        <a:gd name="connsiteY0" fmla="*/ 149733 h 282235"/>
                        <a:gd name="connsiteX1" fmla="*/ 147447 w 274574"/>
                        <a:gd name="connsiteY1" fmla="*/ 114681 h 282235"/>
                        <a:gd name="connsiteX2" fmla="*/ 266319 w 274574"/>
                        <a:gd name="connsiteY2" fmla="*/ 280416 h 282235"/>
                        <a:gd name="connsiteX3" fmla="*/ 251460 w 274574"/>
                        <a:gd name="connsiteY3" fmla="*/ 0 h 282235"/>
                        <a:gd name="connsiteX0" fmla="*/ 0 w 278185"/>
                        <a:gd name="connsiteY0" fmla="*/ 149733 h 282235"/>
                        <a:gd name="connsiteX1" fmla="*/ 147447 w 278185"/>
                        <a:gd name="connsiteY1" fmla="*/ 114681 h 282235"/>
                        <a:gd name="connsiteX2" fmla="*/ 266319 w 278185"/>
                        <a:gd name="connsiteY2" fmla="*/ 280416 h 282235"/>
                        <a:gd name="connsiteX3" fmla="*/ 251460 w 278185"/>
                        <a:gd name="connsiteY3" fmla="*/ 0 h 282235"/>
                        <a:gd name="connsiteX0" fmla="*/ 0 w 269021"/>
                        <a:gd name="connsiteY0" fmla="*/ 182118 h 315619"/>
                        <a:gd name="connsiteX1" fmla="*/ 147447 w 269021"/>
                        <a:gd name="connsiteY1" fmla="*/ 147066 h 315619"/>
                        <a:gd name="connsiteX2" fmla="*/ 266319 w 269021"/>
                        <a:gd name="connsiteY2" fmla="*/ 312801 h 315619"/>
                        <a:gd name="connsiteX3" fmla="*/ 217170 w 269021"/>
                        <a:gd name="connsiteY3" fmla="*/ 0 h 315619"/>
                        <a:gd name="connsiteX0" fmla="*/ 0 w 275676"/>
                        <a:gd name="connsiteY0" fmla="*/ 182118 h 315619"/>
                        <a:gd name="connsiteX1" fmla="*/ 147447 w 275676"/>
                        <a:gd name="connsiteY1" fmla="*/ 147066 h 315619"/>
                        <a:gd name="connsiteX2" fmla="*/ 266319 w 275676"/>
                        <a:gd name="connsiteY2" fmla="*/ 312801 h 315619"/>
                        <a:gd name="connsiteX3" fmla="*/ 217170 w 275676"/>
                        <a:gd name="connsiteY3" fmla="*/ 0 h 315619"/>
                      </a:gdLst>
                      <a:ahLst/>
                      <a:cxnLst>
                        <a:cxn ang="0">
                          <a:pos x="connsiteX0" y="connsiteY0"/>
                        </a:cxn>
                        <a:cxn ang="0">
                          <a:pos x="connsiteX1" y="connsiteY1"/>
                        </a:cxn>
                        <a:cxn ang="0">
                          <a:pos x="connsiteX2" y="connsiteY2"/>
                        </a:cxn>
                        <a:cxn ang="0">
                          <a:pos x="connsiteX3" y="connsiteY3"/>
                        </a:cxn>
                      </a:cxnLst>
                      <a:rect l="l" t="t" r="r" b="b"/>
                      <a:pathLst>
                        <a:path w="275676" h="315619">
                          <a:moveTo>
                            <a:pt x="0" y="182118"/>
                          </a:moveTo>
                          <a:cubicBezTo>
                            <a:pt x="22352" y="197548"/>
                            <a:pt x="81788" y="131318"/>
                            <a:pt x="147447" y="147066"/>
                          </a:cubicBezTo>
                          <a:cubicBezTo>
                            <a:pt x="235966" y="195199"/>
                            <a:pt x="254699" y="337312"/>
                            <a:pt x="266319" y="312801"/>
                          </a:cubicBezTo>
                          <a:cubicBezTo>
                            <a:pt x="277940" y="288290"/>
                            <a:pt x="292227" y="117094"/>
                            <a:pt x="217170" y="0"/>
                          </a:cubicBezTo>
                        </a:path>
                      </a:pathLst>
                    </a:cu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50" name="フリーフォーム: 図形 49">
                    <a:extLst>
                      <a:ext uri="{FF2B5EF4-FFF2-40B4-BE49-F238E27FC236}">
                        <a16:creationId xmlns:a16="http://schemas.microsoft.com/office/drawing/2014/main" id="{4D9BBD5F-D900-4A63-B27D-9229AC332AC9}"/>
                      </a:ext>
                    </a:extLst>
                  </p:cNvPr>
                  <p:cNvSpPr/>
                  <p:nvPr/>
                </p:nvSpPr>
                <p:spPr>
                  <a:xfrm>
                    <a:off x="3632874" y="2689750"/>
                    <a:ext cx="120672" cy="142969"/>
                  </a:xfrm>
                  <a:custGeom>
                    <a:avLst/>
                    <a:gdLst>
                      <a:gd name="connsiteX0" fmla="*/ 42672 w 234081"/>
                      <a:gd name="connsiteY0" fmla="*/ 0 h 298704"/>
                      <a:gd name="connsiteX1" fmla="*/ 231648 w 234081"/>
                      <a:gd name="connsiteY1" fmla="*/ 103632 h 298704"/>
                      <a:gd name="connsiteX2" fmla="*/ 140208 w 234081"/>
                      <a:gd name="connsiteY2" fmla="*/ 219456 h 298704"/>
                      <a:gd name="connsiteX3" fmla="*/ 0 w 234081"/>
                      <a:gd name="connsiteY3" fmla="*/ 298704 h 298704"/>
                      <a:gd name="connsiteX0" fmla="*/ 16002 w 235252"/>
                      <a:gd name="connsiteY0" fmla="*/ 0 h 306324"/>
                      <a:gd name="connsiteX1" fmla="*/ 231648 w 235252"/>
                      <a:gd name="connsiteY1" fmla="*/ 111252 h 306324"/>
                      <a:gd name="connsiteX2" fmla="*/ 140208 w 235252"/>
                      <a:gd name="connsiteY2" fmla="*/ 227076 h 306324"/>
                      <a:gd name="connsiteX3" fmla="*/ 0 w 235252"/>
                      <a:gd name="connsiteY3" fmla="*/ 306324 h 306324"/>
                      <a:gd name="connsiteX0" fmla="*/ 16002 w 235773"/>
                      <a:gd name="connsiteY0" fmla="*/ 0 h 306324"/>
                      <a:gd name="connsiteX1" fmla="*/ 231648 w 235773"/>
                      <a:gd name="connsiteY1" fmla="*/ 111252 h 306324"/>
                      <a:gd name="connsiteX2" fmla="*/ 145923 w 235773"/>
                      <a:gd name="connsiteY2" fmla="*/ 148971 h 306324"/>
                      <a:gd name="connsiteX3" fmla="*/ 0 w 235773"/>
                      <a:gd name="connsiteY3" fmla="*/ 306324 h 306324"/>
                      <a:gd name="connsiteX0" fmla="*/ 16002 w 235608"/>
                      <a:gd name="connsiteY0" fmla="*/ 0 h 306324"/>
                      <a:gd name="connsiteX1" fmla="*/ 231648 w 235608"/>
                      <a:gd name="connsiteY1" fmla="*/ 111252 h 306324"/>
                      <a:gd name="connsiteX2" fmla="*/ 145923 w 235608"/>
                      <a:gd name="connsiteY2" fmla="*/ 148971 h 306324"/>
                      <a:gd name="connsiteX3" fmla="*/ 0 w 235608"/>
                      <a:gd name="connsiteY3" fmla="*/ 306324 h 306324"/>
                      <a:gd name="connsiteX0" fmla="*/ 31242 w 251130"/>
                      <a:gd name="connsiteY0" fmla="*/ 0 h 344424"/>
                      <a:gd name="connsiteX1" fmla="*/ 246888 w 251130"/>
                      <a:gd name="connsiteY1" fmla="*/ 111252 h 344424"/>
                      <a:gd name="connsiteX2" fmla="*/ 161163 w 251130"/>
                      <a:gd name="connsiteY2" fmla="*/ 148971 h 344424"/>
                      <a:gd name="connsiteX3" fmla="*/ 0 w 251130"/>
                      <a:gd name="connsiteY3" fmla="*/ 344424 h 344424"/>
                      <a:gd name="connsiteX0" fmla="*/ 31242 w 249964"/>
                      <a:gd name="connsiteY0" fmla="*/ 0 h 344424"/>
                      <a:gd name="connsiteX1" fmla="*/ 246888 w 249964"/>
                      <a:gd name="connsiteY1" fmla="*/ 111252 h 344424"/>
                      <a:gd name="connsiteX2" fmla="*/ 147828 w 249964"/>
                      <a:gd name="connsiteY2" fmla="*/ 208026 h 344424"/>
                      <a:gd name="connsiteX3" fmla="*/ 0 w 249964"/>
                      <a:gd name="connsiteY3" fmla="*/ 344424 h 344424"/>
                      <a:gd name="connsiteX0" fmla="*/ 31242 w 249964"/>
                      <a:gd name="connsiteY0" fmla="*/ 0 h 344424"/>
                      <a:gd name="connsiteX1" fmla="*/ 246888 w 249964"/>
                      <a:gd name="connsiteY1" fmla="*/ 111252 h 344424"/>
                      <a:gd name="connsiteX2" fmla="*/ 147828 w 249964"/>
                      <a:gd name="connsiteY2" fmla="*/ 208026 h 344424"/>
                      <a:gd name="connsiteX3" fmla="*/ 0 w 249964"/>
                      <a:gd name="connsiteY3" fmla="*/ 344424 h 344424"/>
                    </a:gdLst>
                    <a:ahLst/>
                    <a:cxnLst>
                      <a:cxn ang="0">
                        <a:pos x="connsiteX0" y="connsiteY0"/>
                      </a:cxn>
                      <a:cxn ang="0">
                        <a:pos x="connsiteX1" y="connsiteY1"/>
                      </a:cxn>
                      <a:cxn ang="0">
                        <a:pos x="connsiteX2" y="connsiteY2"/>
                      </a:cxn>
                      <a:cxn ang="0">
                        <a:pos x="connsiteX3" y="connsiteY3"/>
                      </a:cxn>
                    </a:cxnLst>
                    <a:rect l="l" t="t" r="r" b="b"/>
                    <a:pathLst>
                      <a:path w="249964" h="344424">
                        <a:moveTo>
                          <a:pt x="31242" y="0"/>
                        </a:moveTo>
                        <a:cubicBezTo>
                          <a:pt x="117602" y="33528"/>
                          <a:pt x="227457" y="76581"/>
                          <a:pt x="246888" y="111252"/>
                        </a:cubicBezTo>
                        <a:cubicBezTo>
                          <a:pt x="266319" y="145923"/>
                          <a:pt x="188976" y="125349"/>
                          <a:pt x="147828" y="208026"/>
                        </a:cubicBezTo>
                        <a:cubicBezTo>
                          <a:pt x="106680" y="290703"/>
                          <a:pt x="50800" y="321056"/>
                          <a:pt x="0" y="344424"/>
                        </a:cubicBezTo>
                      </a:path>
                    </a:pathLst>
                  </a:cu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1" name="フリーフォーム: 図形 50">
                    <a:extLst>
                      <a:ext uri="{FF2B5EF4-FFF2-40B4-BE49-F238E27FC236}">
                        <a16:creationId xmlns:a16="http://schemas.microsoft.com/office/drawing/2014/main" id="{0A8E3A0A-C731-4612-8946-80975E8B1628}"/>
                      </a:ext>
                    </a:extLst>
                  </p:cNvPr>
                  <p:cNvSpPr/>
                  <p:nvPr/>
                </p:nvSpPr>
                <p:spPr>
                  <a:xfrm>
                    <a:off x="3636178" y="3180783"/>
                    <a:ext cx="191507" cy="153090"/>
                  </a:xfrm>
                  <a:custGeom>
                    <a:avLst/>
                    <a:gdLst>
                      <a:gd name="connsiteX0" fmla="*/ 0 w 396484"/>
                      <a:gd name="connsiteY0" fmla="*/ 0 h 353568"/>
                      <a:gd name="connsiteX1" fmla="*/ 390144 w 396484"/>
                      <a:gd name="connsiteY1" fmla="*/ 36576 h 353568"/>
                      <a:gd name="connsiteX2" fmla="*/ 231648 w 396484"/>
                      <a:gd name="connsiteY2" fmla="*/ 152400 h 353568"/>
                      <a:gd name="connsiteX3" fmla="*/ 97536 w 396484"/>
                      <a:gd name="connsiteY3" fmla="*/ 353568 h 353568"/>
                      <a:gd name="connsiteX0" fmla="*/ 0 w 404262"/>
                      <a:gd name="connsiteY0" fmla="*/ 0 h 353568"/>
                      <a:gd name="connsiteX1" fmla="*/ 390144 w 404262"/>
                      <a:gd name="connsiteY1" fmla="*/ 36576 h 353568"/>
                      <a:gd name="connsiteX2" fmla="*/ 297688 w 404262"/>
                      <a:gd name="connsiteY2" fmla="*/ 149860 h 353568"/>
                      <a:gd name="connsiteX3" fmla="*/ 97536 w 404262"/>
                      <a:gd name="connsiteY3" fmla="*/ 353568 h 353568"/>
                      <a:gd name="connsiteX0" fmla="*/ 0 w 403526"/>
                      <a:gd name="connsiteY0" fmla="*/ 0 h 391668"/>
                      <a:gd name="connsiteX1" fmla="*/ 390144 w 403526"/>
                      <a:gd name="connsiteY1" fmla="*/ 36576 h 391668"/>
                      <a:gd name="connsiteX2" fmla="*/ 297688 w 403526"/>
                      <a:gd name="connsiteY2" fmla="*/ 149860 h 391668"/>
                      <a:gd name="connsiteX3" fmla="*/ 145796 w 403526"/>
                      <a:gd name="connsiteY3" fmla="*/ 391668 h 391668"/>
                      <a:gd name="connsiteX0" fmla="*/ 0 w 403526"/>
                      <a:gd name="connsiteY0" fmla="*/ 0 h 391668"/>
                      <a:gd name="connsiteX1" fmla="*/ 390144 w 403526"/>
                      <a:gd name="connsiteY1" fmla="*/ 36576 h 391668"/>
                      <a:gd name="connsiteX2" fmla="*/ 297688 w 403526"/>
                      <a:gd name="connsiteY2" fmla="*/ 149860 h 391668"/>
                      <a:gd name="connsiteX3" fmla="*/ 145796 w 403526"/>
                      <a:gd name="connsiteY3" fmla="*/ 391668 h 391668"/>
                      <a:gd name="connsiteX0" fmla="*/ 0 w 392180"/>
                      <a:gd name="connsiteY0" fmla="*/ 0 h 391668"/>
                      <a:gd name="connsiteX1" fmla="*/ 210730 w 392180"/>
                      <a:gd name="connsiteY1" fmla="*/ 67036 h 391668"/>
                      <a:gd name="connsiteX2" fmla="*/ 390144 w 392180"/>
                      <a:gd name="connsiteY2" fmla="*/ 36576 h 391668"/>
                      <a:gd name="connsiteX3" fmla="*/ 297688 w 392180"/>
                      <a:gd name="connsiteY3" fmla="*/ 149860 h 391668"/>
                      <a:gd name="connsiteX4" fmla="*/ 145796 w 392180"/>
                      <a:gd name="connsiteY4" fmla="*/ 391668 h 391668"/>
                      <a:gd name="connsiteX0" fmla="*/ 0 w 397260"/>
                      <a:gd name="connsiteY0" fmla="*/ 0 h 368808"/>
                      <a:gd name="connsiteX1" fmla="*/ 215810 w 397260"/>
                      <a:gd name="connsiteY1" fmla="*/ 44176 h 368808"/>
                      <a:gd name="connsiteX2" fmla="*/ 395224 w 397260"/>
                      <a:gd name="connsiteY2" fmla="*/ 13716 h 368808"/>
                      <a:gd name="connsiteX3" fmla="*/ 302768 w 397260"/>
                      <a:gd name="connsiteY3" fmla="*/ 127000 h 368808"/>
                      <a:gd name="connsiteX4" fmla="*/ 150876 w 397260"/>
                      <a:gd name="connsiteY4" fmla="*/ 368808 h 368808"/>
                      <a:gd name="connsiteX0" fmla="*/ 0 w 396693"/>
                      <a:gd name="connsiteY0" fmla="*/ 0 h 368808"/>
                      <a:gd name="connsiteX1" fmla="*/ 231050 w 396693"/>
                      <a:gd name="connsiteY1" fmla="*/ 51796 h 368808"/>
                      <a:gd name="connsiteX2" fmla="*/ 395224 w 396693"/>
                      <a:gd name="connsiteY2" fmla="*/ 13716 h 368808"/>
                      <a:gd name="connsiteX3" fmla="*/ 302768 w 396693"/>
                      <a:gd name="connsiteY3" fmla="*/ 127000 h 368808"/>
                      <a:gd name="connsiteX4" fmla="*/ 150876 w 396693"/>
                      <a:gd name="connsiteY4" fmla="*/ 368808 h 368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6693" h="368808">
                        <a:moveTo>
                          <a:pt x="0" y="0"/>
                        </a:moveTo>
                        <a:cubicBezTo>
                          <a:pt x="36391" y="1859"/>
                          <a:pt x="166026" y="45700"/>
                          <a:pt x="231050" y="51796"/>
                        </a:cubicBezTo>
                        <a:cubicBezTo>
                          <a:pt x="296074" y="57892"/>
                          <a:pt x="383271" y="1182"/>
                          <a:pt x="395224" y="13716"/>
                        </a:cubicBezTo>
                        <a:cubicBezTo>
                          <a:pt x="407177" y="26250"/>
                          <a:pt x="343493" y="67818"/>
                          <a:pt x="302768" y="127000"/>
                        </a:cubicBezTo>
                        <a:cubicBezTo>
                          <a:pt x="262043" y="186182"/>
                          <a:pt x="196088" y="236220"/>
                          <a:pt x="150876" y="368808"/>
                        </a:cubicBezTo>
                      </a:path>
                    </a:pathLst>
                  </a:cu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フリーフォーム: 図形 51">
                    <a:extLst>
                      <a:ext uri="{FF2B5EF4-FFF2-40B4-BE49-F238E27FC236}">
                        <a16:creationId xmlns:a16="http://schemas.microsoft.com/office/drawing/2014/main" id="{0C9FA7FB-E303-4FC5-83AF-06BAE5163929}"/>
                      </a:ext>
                    </a:extLst>
                  </p:cNvPr>
                  <p:cNvSpPr/>
                  <p:nvPr/>
                </p:nvSpPr>
                <p:spPr>
                  <a:xfrm>
                    <a:off x="3753542" y="2321991"/>
                    <a:ext cx="910325" cy="1021464"/>
                  </a:xfrm>
                  <a:custGeom>
                    <a:avLst/>
                    <a:gdLst>
                      <a:gd name="connsiteX0" fmla="*/ 6675764 w 6675764"/>
                      <a:gd name="connsiteY0" fmla="*/ 1790001 h 2399698"/>
                      <a:gd name="connsiteX1" fmla="*/ 6212468 w 6675764"/>
                      <a:gd name="connsiteY1" fmla="*/ 1351089 h 2399698"/>
                      <a:gd name="connsiteX2" fmla="*/ 5359028 w 6675764"/>
                      <a:gd name="connsiteY2" fmla="*/ 1381569 h 2399698"/>
                      <a:gd name="connsiteX3" fmla="*/ 4267844 w 6675764"/>
                      <a:gd name="connsiteY3" fmla="*/ 1369377 h 2399698"/>
                      <a:gd name="connsiteX4" fmla="*/ 4042292 w 6675764"/>
                      <a:gd name="connsiteY4" fmla="*/ 1271841 h 2399698"/>
                      <a:gd name="connsiteX5" fmla="*/ 2963300 w 6675764"/>
                      <a:gd name="connsiteY5" fmla="*/ 1204785 h 2399698"/>
                      <a:gd name="connsiteX6" fmla="*/ 2402468 w 6675764"/>
                      <a:gd name="connsiteY6" fmla="*/ 1216977 h 2399698"/>
                      <a:gd name="connsiteX7" fmla="*/ 1805060 w 6675764"/>
                      <a:gd name="connsiteY7" fmla="*/ 1247457 h 2399698"/>
                      <a:gd name="connsiteX8" fmla="*/ 1463684 w 6675764"/>
                      <a:gd name="connsiteY8" fmla="*/ 1070673 h 2399698"/>
                      <a:gd name="connsiteX9" fmla="*/ 1299092 w 6675764"/>
                      <a:gd name="connsiteY9" fmla="*/ 735393 h 2399698"/>
                      <a:gd name="connsiteX10" fmla="*/ 1469780 w 6675764"/>
                      <a:gd name="connsiteY10" fmla="*/ 278193 h 2399698"/>
                      <a:gd name="connsiteX11" fmla="*/ 1110116 w 6675764"/>
                      <a:gd name="connsiteY11" fmla="*/ 619569 h 2399698"/>
                      <a:gd name="connsiteX12" fmla="*/ 817508 w 6675764"/>
                      <a:gd name="connsiteY12" fmla="*/ 314769 h 2399698"/>
                      <a:gd name="connsiteX13" fmla="*/ 756548 w 6675764"/>
                      <a:gd name="connsiteY13" fmla="*/ 3873 h 2399698"/>
                      <a:gd name="connsiteX14" fmla="*/ 640724 w 6675764"/>
                      <a:gd name="connsiteY14" fmla="*/ 540321 h 2399698"/>
                      <a:gd name="connsiteX15" fmla="*/ 287156 w 6675764"/>
                      <a:gd name="connsiteY15" fmla="*/ 863409 h 2399698"/>
                      <a:gd name="connsiteX16" fmla="*/ 644 w 6675764"/>
                      <a:gd name="connsiteY16" fmla="*/ 960945 h 2399698"/>
                      <a:gd name="connsiteX17" fmla="*/ 366404 w 6675764"/>
                      <a:gd name="connsiteY17" fmla="*/ 1076769 h 2399698"/>
                      <a:gd name="connsiteX18" fmla="*/ 451748 w 6675764"/>
                      <a:gd name="connsiteY18" fmla="*/ 1454721 h 2399698"/>
                      <a:gd name="connsiteX19" fmla="*/ 342020 w 6675764"/>
                      <a:gd name="connsiteY19" fmla="*/ 1875345 h 2399698"/>
                      <a:gd name="connsiteX20" fmla="*/ 165236 w 6675764"/>
                      <a:gd name="connsiteY20" fmla="*/ 2094801 h 2399698"/>
                      <a:gd name="connsiteX21" fmla="*/ 512708 w 6675764"/>
                      <a:gd name="connsiteY21" fmla="*/ 1875345 h 2399698"/>
                      <a:gd name="connsiteX22" fmla="*/ 994292 w 6675764"/>
                      <a:gd name="connsiteY22" fmla="*/ 1954593 h 2399698"/>
                      <a:gd name="connsiteX23" fmla="*/ 1268612 w 6675764"/>
                      <a:gd name="connsiteY23" fmla="*/ 2399601 h 2399698"/>
                      <a:gd name="connsiteX24" fmla="*/ 1232036 w 6675764"/>
                      <a:gd name="connsiteY24" fmla="*/ 1991169 h 2399698"/>
                      <a:gd name="connsiteX25" fmla="*/ 1402724 w 6675764"/>
                      <a:gd name="connsiteY25" fmla="*/ 1594929 h 2399698"/>
                      <a:gd name="connsiteX26" fmla="*/ 1707524 w 6675764"/>
                      <a:gd name="connsiteY26" fmla="*/ 1308417 h 2399698"/>
                      <a:gd name="connsiteX27" fmla="*/ 1951364 w 6675764"/>
                      <a:gd name="connsiteY27" fmla="*/ 1216977 h 2399698"/>
                      <a:gd name="connsiteX0" fmla="*/ 6675764 w 6675764"/>
                      <a:gd name="connsiteY0" fmla="*/ 1796027 h 2405724"/>
                      <a:gd name="connsiteX1" fmla="*/ 6212468 w 6675764"/>
                      <a:gd name="connsiteY1" fmla="*/ 1357115 h 2405724"/>
                      <a:gd name="connsiteX2" fmla="*/ 5359028 w 6675764"/>
                      <a:gd name="connsiteY2" fmla="*/ 1387595 h 2405724"/>
                      <a:gd name="connsiteX3" fmla="*/ 4267844 w 6675764"/>
                      <a:gd name="connsiteY3" fmla="*/ 1375403 h 2405724"/>
                      <a:gd name="connsiteX4" fmla="*/ 4042292 w 6675764"/>
                      <a:gd name="connsiteY4" fmla="*/ 1277867 h 2405724"/>
                      <a:gd name="connsiteX5" fmla="*/ 2963300 w 6675764"/>
                      <a:gd name="connsiteY5" fmla="*/ 1210811 h 2405724"/>
                      <a:gd name="connsiteX6" fmla="*/ 2402468 w 6675764"/>
                      <a:gd name="connsiteY6" fmla="*/ 1223003 h 2405724"/>
                      <a:gd name="connsiteX7" fmla="*/ 1805060 w 6675764"/>
                      <a:gd name="connsiteY7" fmla="*/ 1253483 h 2405724"/>
                      <a:gd name="connsiteX8" fmla="*/ 1463684 w 6675764"/>
                      <a:gd name="connsiteY8" fmla="*/ 1076699 h 2405724"/>
                      <a:gd name="connsiteX9" fmla="*/ 1299092 w 6675764"/>
                      <a:gd name="connsiteY9" fmla="*/ 741419 h 2405724"/>
                      <a:gd name="connsiteX10" fmla="*/ 1469780 w 6675764"/>
                      <a:gd name="connsiteY10" fmla="*/ 284219 h 2405724"/>
                      <a:gd name="connsiteX11" fmla="*/ 1110116 w 6675764"/>
                      <a:gd name="connsiteY11" fmla="*/ 625595 h 2405724"/>
                      <a:gd name="connsiteX12" fmla="*/ 817508 w 6675764"/>
                      <a:gd name="connsiteY12" fmla="*/ 320795 h 2405724"/>
                      <a:gd name="connsiteX13" fmla="*/ 689492 w 6675764"/>
                      <a:gd name="connsiteY13" fmla="*/ 3803 h 2405724"/>
                      <a:gd name="connsiteX14" fmla="*/ 640724 w 6675764"/>
                      <a:gd name="connsiteY14" fmla="*/ 546347 h 2405724"/>
                      <a:gd name="connsiteX15" fmla="*/ 287156 w 6675764"/>
                      <a:gd name="connsiteY15" fmla="*/ 869435 h 2405724"/>
                      <a:gd name="connsiteX16" fmla="*/ 644 w 6675764"/>
                      <a:gd name="connsiteY16" fmla="*/ 966971 h 2405724"/>
                      <a:gd name="connsiteX17" fmla="*/ 366404 w 6675764"/>
                      <a:gd name="connsiteY17" fmla="*/ 1082795 h 2405724"/>
                      <a:gd name="connsiteX18" fmla="*/ 451748 w 6675764"/>
                      <a:gd name="connsiteY18" fmla="*/ 1460747 h 2405724"/>
                      <a:gd name="connsiteX19" fmla="*/ 342020 w 6675764"/>
                      <a:gd name="connsiteY19" fmla="*/ 1881371 h 2405724"/>
                      <a:gd name="connsiteX20" fmla="*/ 165236 w 6675764"/>
                      <a:gd name="connsiteY20" fmla="*/ 2100827 h 2405724"/>
                      <a:gd name="connsiteX21" fmla="*/ 512708 w 6675764"/>
                      <a:gd name="connsiteY21" fmla="*/ 1881371 h 2405724"/>
                      <a:gd name="connsiteX22" fmla="*/ 994292 w 6675764"/>
                      <a:gd name="connsiteY22" fmla="*/ 1960619 h 2405724"/>
                      <a:gd name="connsiteX23" fmla="*/ 1268612 w 6675764"/>
                      <a:gd name="connsiteY23" fmla="*/ 2405627 h 2405724"/>
                      <a:gd name="connsiteX24" fmla="*/ 1232036 w 6675764"/>
                      <a:gd name="connsiteY24" fmla="*/ 1997195 h 2405724"/>
                      <a:gd name="connsiteX25" fmla="*/ 1402724 w 6675764"/>
                      <a:gd name="connsiteY25" fmla="*/ 1600955 h 2405724"/>
                      <a:gd name="connsiteX26" fmla="*/ 1707524 w 6675764"/>
                      <a:gd name="connsiteY26" fmla="*/ 1314443 h 2405724"/>
                      <a:gd name="connsiteX27" fmla="*/ 1951364 w 6675764"/>
                      <a:gd name="connsiteY27" fmla="*/ 1223003 h 2405724"/>
                      <a:gd name="connsiteX0" fmla="*/ 6675764 w 6675764"/>
                      <a:gd name="connsiteY0" fmla="*/ 1793979 h 2403676"/>
                      <a:gd name="connsiteX1" fmla="*/ 6212468 w 6675764"/>
                      <a:gd name="connsiteY1" fmla="*/ 1355067 h 2403676"/>
                      <a:gd name="connsiteX2" fmla="*/ 5359028 w 6675764"/>
                      <a:gd name="connsiteY2" fmla="*/ 1385547 h 2403676"/>
                      <a:gd name="connsiteX3" fmla="*/ 4267844 w 6675764"/>
                      <a:gd name="connsiteY3" fmla="*/ 1373355 h 2403676"/>
                      <a:gd name="connsiteX4" fmla="*/ 4042292 w 6675764"/>
                      <a:gd name="connsiteY4" fmla="*/ 1275819 h 2403676"/>
                      <a:gd name="connsiteX5" fmla="*/ 2963300 w 6675764"/>
                      <a:gd name="connsiteY5" fmla="*/ 1208763 h 2403676"/>
                      <a:gd name="connsiteX6" fmla="*/ 2402468 w 6675764"/>
                      <a:gd name="connsiteY6" fmla="*/ 1220955 h 2403676"/>
                      <a:gd name="connsiteX7" fmla="*/ 1805060 w 6675764"/>
                      <a:gd name="connsiteY7" fmla="*/ 1251435 h 2403676"/>
                      <a:gd name="connsiteX8" fmla="*/ 1463684 w 6675764"/>
                      <a:gd name="connsiteY8" fmla="*/ 1074651 h 2403676"/>
                      <a:gd name="connsiteX9" fmla="*/ 1299092 w 6675764"/>
                      <a:gd name="connsiteY9" fmla="*/ 739371 h 2403676"/>
                      <a:gd name="connsiteX10" fmla="*/ 1469780 w 6675764"/>
                      <a:gd name="connsiteY10" fmla="*/ 282171 h 2403676"/>
                      <a:gd name="connsiteX11" fmla="*/ 1110116 w 6675764"/>
                      <a:gd name="connsiteY11" fmla="*/ 623547 h 2403676"/>
                      <a:gd name="connsiteX12" fmla="*/ 799220 w 6675764"/>
                      <a:gd name="connsiteY12" fmla="*/ 379707 h 2403676"/>
                      <a:gd name="connsiteX13" fmla="*/ 689492 w 6675764"/>
                      <a:gd name="connsiteY13" fmla="*/ 1755 h 2403676"/>
                      <a:gd name="connsiteX14" fmla="*/ 640724 w 6675764"/>
                      <a:gd name="connsiteY14" fmla="*/ 544299 h 2403676"/>
                      <a:gd name="connsiteX15" fmla="*/ 287156 w 6675764"/>
                      <a:gd name="connsiteY15" fmla="*/ 867387 h 2403676"/>
                      <a:gd name="connsiteX16" fmla="*/ 644 w 6675764"/>
                      <a:gd name="connsiteY16" fmla="*/ 964923 h 2403676"/>
                      <a:gd name="connsiteX17" fmla="*/ 366404 w 6675764"/>
                      <a:gd name="connsiteY17" fmla="*/ 1080747 h 2403676"/>
                      <a:gd name="connsiteX18" fmla="*/ 451748 w 6675764"/>
                      <a:gd name="connsiteY18" fmla="*/ 1458699 h 2403676"/>
                      <a:gd name="connsiteX19" fmla="*/ 342020 w 6675764"/>
                      <a:gd name="connsiteY19" fmla="*/ 1879323 h 2403676"/>
                      <a:gd name="connsiteX20" fmla="*/ 165236 w 6675764"/>
                      <a:gd name="connsiteY20" fmla="*/ 2098779 h 2403676"/>
                      <a:gd name="connsiteX21" fmla="*/ 512708 w 6675764"/>
                      <a:gd name="connsiteY21" fmla="*/ 1879323 h 2403676"/>
                      <a:gd name="connsiteX22" fmla="*/ 994292 w 6675764"/>
                      <a:gd name="connsiteY22" fmla="*/ 1958571 h 2403676"/>
                      <a:gd name="connsiteX23" fmla="*/ 1268612 w 6675764"/>
                      <a:gd name="connsiteY23" fmla="*/ 2403579 h 2403676"/>
                      <a:gd name="connsiteX24" fmla="*/ 1232036 w 6675764"/>
                      <a:gd name="connsiteY24" fmla="*/ 1995147 h 2403676"/>
                      <a:gd name="connsiteX25" fmla="*/ 1402724 w 6675764"/>
                      <a:gd name="connsiteY25" fmla="*/ 1598907 h 2403676"/>
                      <a:gd name="connsiteX26" fmla="*/ 1707524 w 6675764"/>
                      <a:gd name="connsiteY26" fmla="*/ 1312395 h 2403676"/>
                      <a:gd name="connsiteX27" fmla="*/ 1951364 w 6675764"/>
                      <a:gd name="connsiteY27" fmla="*/ 1220955 h 2403676"/>
                      <a:gd name="connsiteX0" fmla="*/ 6675764 w 6675764"/>
                      <a:gd name="connsiteY0" fmla="*/ 1793979 h 2403676"/>
                      <a:gd name="connsiteX1" fmla="*/ 6212468 w 6675764"/>
                      <a:gd name="connsiteY1" fmla="*/ 1355067 h 2403676"/>
                      <a:gd name="connsiteX2" fmla="*/ 5359028 w 6675764"/>
                      <a:gd name="connsiteY2" fmla="*/ 1385547 h 2403676"/>
                      <a:gd name="connsiteX3" fmla="*/ 4267844 w 6675764"/>
                      <a:gd name="connsiteY3" fmla="*/ 1373355 h 2403676"/>
                      <a:gd name="connsiteX4" fmla="*/ 4042292 w 6675764"/>
                      <a:gd name="connsiteY4" fmla="*/ 1275819 h 2403676"/>
                      <a:gd name="connsiteX5" fmla="*/ 2963300 w 6675764"/>
                      <a:gd name="connsiteY5" fmla="*/ 1208763 h 2403676"/>
                      <a:gd name="connsiteX6" fmla="*/ 2402468 w 6675764"/>
                      <a:gd name="connsiteY6" fmla="*/ 1220955 h 2403676"/>
                      <a:gd name="connsiteX7" fmla="*/ 1805060 w 6675764"/>
                      <a:gd name="connsiteY7" fmla="*/ 1251435 h 2403676"/>
                      <a:gd name="connsiteX8" fmla="*/ 1463684 w 6675764"/>
                      <a:gd name="connsiteY8" fmla="*/ 1074651 h 2403676"/>
                      <a:gd name="connsiteX9" fmla="*/ 1299092 w 6675764"/>
                      <a:gd name="connsiteY9" fmla="*/ 739371 h 2403676"/>
                      <a:gd name="connsiteX10" fmla="*/ 1469780 w 6675764"/>
                      <a:gd name="connsiteY10" fmla="*/ 282171 h 2403676"/>
                      <a:gd name="connsiteX11" fmla="*/ 1335668 w 6675764"/>
                      <a:gd name="connsiteY11" fmla="*/ 513819 h 2403676"/>
                      <a:gd name="connsiteX12" fmla="*/ 1110116 w 6675764"/>
                      <a:gd name="connsiteY12" fmla="*/ 623547 h 2403676"/>
                      <a:gd name="connsiteX13" fmla="*/ 799220 w 6675764"/>
                      <a:gd name="connsiteY13" fmla="*/ 379707 h 2403676"/>
                      <a:gd name="connsiteX14" fmla="*/ 689492 w 6675764"/>
                      <a:gd name="connsiteY14" fmla="*/ 1755 h 2403676"/>
                      <a:gd name="connsiteX15" fmla="*/ 640724 w 6675764"/>
                      <a:gd name="connsiteY15" fmla="*/ 544299 h 2403676"/>
                      <a:gd name="connsiteX16" fmla="*/ 287156 w 6675764"/>
                      <a:gd name="connsiteY16" fmla="*/ 867387 h 2403676"/>
                      <a:gd name="connsiteX17" fmla="*/ 644 w 6675764"/>
                      <a:gd name="connsiteY17" fmla="*/ 964923 h 2403676"/>
                      <a:gd name="connsiteX18" fmla="*/ 366404 w 6675764"/>
                      <a:gd name="connsiteY18" fmla="*/ 1080747 h 2403676"/>
                      <a:gd name="connsiteX19" fmla="*/ 451748 w 6675764"/>
                      <a:gd name="connsiteY19" fmla="*/ 1458699 h 2403676"/>
                      <a:gd name="connsiteX20" fmla="*/ 342020 w 6675764"/>
                      <a:gd name="connsiteY20" fmla="*/ 1879323 h 2403676"/>
                      <a:gd name="connsiteX21" fmla="*/ 165236 w 6675764"/>
                      <a:gd name="connsiteY21" fmla="*/ 2098779 h 2403676"/>
                      <a:gd name="connsiteX22" fmla="*/ 512708 w 6675764"/>
                      <a:gd name="connsiteY22" fmla="*/ 1879323 h 2403676"/>
                      <a:gd name="connsiteX23" fmla="*/ 994292 w 6675764"/>
                      <a:gd name="connsiteY23" fmla="*/ 1958571 h 2403676"/>
                      <a:gd name="connsiteX24" fmla="*/ 1268612 w 6675764"/>
                      <a:gd name="connsiteY24" fmla="*/ 2403579 h 2403676"/>
                      <a:gd name="connsiteX25" fmla="*/ 1232036 w 6675764"/>
                      <a:gd name="connsiteY25" fmla="*/ 1995147 h 2403676"/>
                      <a:gd name="connsiteX26" fmla="*/ 1402724 w 6675764"/>
                      <a:gd name="connsiteY26" fmla="*/ 1598907 h 2403676"/>
                      <a:gd name="connsiteX27" fmla="*/ 1707524 w 6675764"/>
                      <a:gd name="connsiteY27" fmla="*/ 1312395 h 2403676"/>
                      <a:gd name="connsiteX28" fmla="*/ 1951364 w 6675764"/>
                      <a:gd name="connsiteY28" fmla="*/ 1220955 h 2403676"/>
                      <a:gd name="connsiteX0" fmla="*/ 6675764 w 6675764"/>
                      <a:gd name="connsiteY0" fmla="*/ 1793979 h 2403676"/>
                      <a:gd name="connsiteX1" fmla="*/ 6212468 w 6675764"/>
                      <a:gd name="connsiteY1" fmla="*/ 1355067 h 2403676"/>
                      <a:gd name="connsiteX2" fmla="*/ 5359028 w 6675764"/>
                      <a:gd name="connsiteY2" fmla="*/ 1385547 h 2403676"/>
                      <a:gd name="connsiteX3" fmla="*/ 4267844 w 6675764"/>
                      <a:gd name="connsiteY3" fmla="*/ 1373355 h 2403676"/>
                      <a:gd name="connsiteX4" fmla="*/ 4042292 w 6675764"/>
                      <a:gd name="connsiteY4" fmla="*/ 1275819 h 2403676"/>
                      <a:gd name="connsiteX5" fmla="*/ 2963300 w 6675764"/>
                      <a:gd name="connsiteY5" fmla="*/ 1208763 h 2403676"/>
                      <a:gd name="connsiteX6" fmla="*/ 2402468 w 6675764"/>
                      <a:gd name="connsiteY6" fmla="*/ 1220955 h 2403676"/>
                      <a:gd name="connsiteX7" fmla="*/ 1805060 w 6675764"/>
                      <a:gd name="connsiteY7" fmla="*/ 1251435 h 2403676"/>
                      <a:gd name="connsiteX8" fmla="*/ 1463684 w 6675764"/>
                      <a:gd name="connsiteY8" fmla="*/ 1074651 h 2403676"/>
                      <a:gd name="connsiteX9" fmla="*/ 1317380 w 6675764"/>
                      <a:gd name="connsiteY9" fmla="*/ 763755 h 2403676"/>
                      <a:gd name="connsiteX10" fmla="*/ 1469780 w 6675764"/>
                      <a:gd name="connsiteY10" fmla="*/ 282171 h 2403676"/>
                      <a:gd name="connsiteX11" fmla="*/ 1335668 w 6675764"/>
                      <a:gd name="connsiteY11" fmla="*/ 513819 h 2403676"/>
                      <a:gd name="connsiteX12" fmla="*/ 1110116 w 6675764"/>
                      <a:gd name="connsiteY12" fmla="*/ 623547 h 2403676"/>
                      <a:gd name="connsiteX13" fmla="*/ 799220 w 6675764"/>
                      <a:gd name="connsiteY13" fmla="*/ 379707 h 2403676"/>
                      <a:gd name="connsiteX14" fmla="*/ 689492 w 6675764"/>
                      <a:gd name="connsiteY14" fmla="*/ 1755 h 2403676"/>
                      <a:gd name="connsiteX15" fmla="*/ 640724 w 6675764"/>
                      <a:gd name="connsiteY15" fmla="*/ 544299 h 2403676"/>
                      <a:gd name="connsiteX16" fmla="*/ 287156 w 6675764"/>
                      <a:gd name="connsiteY16" fmla="*/ 867387 h 2403676"/>
                      <a:gd name="connsiteX17" fmla="*/ 644 w 6675764"/>
                      <a:gd name="connsiteY17" fmla="*/ 964923 h 2403676"/>
                      <a:gd name="connsiteX18" fmla="*/ 366404 w 6675764"/>
                      <a:gd name="connsiteY18" fmla="*/ 1080747 h 2403676"/>
                      <a:gd name="connsiteX19" fmla="*/ 451748 w 6675764"/>
                      <a:gd name="connsiteY19" fmla="*/ 1458699 h 2403676"/>
                      <a:gd name="connsiteX20" fmla="*/ 342020 w 6675764"/>
                      <a:gd name="connsiteY20" fmla="*/ 1879323 h 2403676"/>
                      <a:gd name="connsiteX21" fmla="*/ 165236 w 6675764"/>
                      <a:gd name="connsiteY21" fmla="*/ 2098779 h 2403676"/>
                      <a:gd name="connsiteX22" fmla="*/ 512708 w 6675764"/>
                      <a:gd name="connsiteY22" fmla="*/ 1879323 h 2403676"/>
                      <a:gd name="connsiteX23" fmla="*/ 994292 w 6675764"/>
                      <a:gd name="connsiteY23" fmla="*/ 1958571 h 2403676"/>
                      <a:gd name="connsiteX24" fmla="*/ 1268612 w 6675764"/>
                      <a:gd name="connsiteY24" fmla="*/ 2403579 h 2403676"/>
                      <a:gd name="connsiteX25" fmla="*/ 1232036 w 6675764"/>
                      <a:gd name="connsiteY25" fmla="*/ 1995147 h 2403676"/>
                      <a:gd name="connsiteX26" fmla="*/ 1402724 w 6675764"/>
                      <a:gd name="connsiteY26" fmla="*/ 1598907 h 2403676"/>
                      <a:gd name="connsiteX27" fmla="*/ 1707524 w 6675764"/>
                      <a:gd name="connsiteY27" fmla="*/ 1312395 h 2403676"/>
                      <a:gd name="connsiteX28" fmla="*/ 1951364 w 6675764"/>
                      <a:gd name="connsiteY28" fmla="*/ 1220955 h 2403676"/>
                      <a:gd name="connsiteX0" fmla="*/ 6675764 w 6675764"/>
                      <a:gd name="connsiteY0" fmla="*/ 1793979 h 2403676"/>
                      <a:gd name="connsiteX1" fmla="*/ 6212468 w 6675764"/>
                      <a:gd name="connsiteY1" fmla="*/ 1355067 h 2403676"/>
                      <a:gd name="connsiteX2" fmla="*/ 5359028 w 6675764"/>
                      <a:gd name="connsiteY2" fmla="*/ 1385547 h 2403676"/>
                      <a:gd name="connsiteX3" fmla="*/ 4267844 w 6675764"/>
                      <a:gd name="connsiteY3" fmla="*/ 1373355 h 2403676"/>
                      <a:gd name="connsiteX4" fmla="*/ 4042292 w 6675764"/>
                      <a:gd name="connsiteY4" fmla="*/ 1275819 h 2403676"/>
                      <a:gd name="connsiteX5" fmla="*/ 2963300 w 6675764"/>
                      <a:gd name="connsiteY5" fmla="*/ 1208763 h 2403676"/>
                      <a:gd name="connsiteX6" fmla="*/ 2402468 w 6675764"/>
                      <a:gd name="connsiteY6" fmla="*/ 1220955 h 2403676"/>
                      <a:gd name="connsiteX7" fmla="*/ 1805060 w 6675764"/>
                      <a:gd name="connsiteY7" fmla="*/ 1251435 h 2403676"/>
                      <a:gd name="connsiteX8" fmla="*/ 1463684 w 6675764"/>
                      <a:gd name="connsiteY8" fmla="*/ 1123419 h 2403676"/>
                      <a:gd name="connsiteX9" fmla="*/ 1317380 w 6675764"/>
                      <a:gd name="connsiteY9" fmla="*/ 763755 h 2403676"/>
                      <a:gd name="connsiteX10" fmla="*/ 1469780 w 6675764"/>
                      <a:gd name="connsiteY10" fmla="*/ 282171 h 2403676"/>
                      <a:gd name="connsiteX11" fmla="*/ 1335668 w 6675764"/>
                      <a:gd name="connsiteY11" fmla="*/ 513819 h 2403676"/>
                      <a:gd name="connsiteX12" fmla="*/ 1110116 w 6675764"/>
                      <a:gd name="connsiteY12" fmla="*/ 623547 h 2403676"/>
                      <a:gd name="connsiteX13" fmla="*/ 799220 w 6675764"/>
                      <a:gd name="connsiteY13" fmla="*/ 379707 h 2403676"/>
                      <a:gd name="connsiteX14" fmla="*/ 689492 w 6675764"/>
                      <a:gd name="connsiteY14" fmla="*/ 1755 h 2403676"/>
                      <a:gd name="connsiteX15" fmla="*/ 640724 w 6675764"/>
                      <a:gd name="connsiteY15" fmla="*/ 544299 h 2403676"/>
                      <a:gd name="connsiteX16" fmla="*/ 287156 w 6675764"/>
                      <a:gd name="connsiteY16" fmla="*/ 867387 h 2403676"/>
                      <a:gd name="connsiteX17" fmla="*/ 644 w 6675764"/>
                      <a:gd name="connsiteY17" fmla="*/ 964923 h 2403676"/>
                      <a:gd name="connsiteX18" fmla="*/ 366404 w 6675764"/>
                      <a:gd name="connsiteY18" fmla="*/ 1080747 h 2403676"/>
                      <a:gd name="connsiteX19" fmla="*/ 451748 w 6675764"/>
                      <a:gd name="connsiteY19" fmla="*/ 1458699 h 2403676"/>
                      <a:gd name="connsiteX20" fmla="*/ 342020 w 6675764"/>
                      <a:gd name="connsiteY20" fmla="*/ 1879323 h 2403676"/>
                      <a:gd name="connsiteX21" fmla="*/ 165236 w 6675764"/>
                      <a:gd name="connsiteY21" fmla="*/ 2098779 h 2403676"/>
                      <a:gd name="connsiteX22" fmla="*/ 512708 w 6675764"/>
                      <a:gd name="connsiteY22" fmla="*/ 1879323 h 2403676"/>
                      <a:gd name="connsiteX23" fmla="*/ 994292 w 6675764"/>
                      <a:gd name="connsiteY23" fmla="*/ 1958571 h 2403676"/>
                      <a:gd name="connsiteX24" fmla="*/ 1268612 w 6675764"/>
                      <a:gd name="connsiteY24" fmla="*/ 2403579 h 2403676"/>
                      <a:gd name="connsiteX25" fmla="*/ 1232036 w 6675764"/>
                      <a:gd name="connsiteY25" fmla="*/ 1995147 h 2403676"/>
                      <a:gd name="connsiteX26" fmla="*/ 1402724 w 6675764"/>
                      <a:gd name="connsiteY26" fmla="*/ 1598907 h 2403676"/>
                      <a:gd name="connsiteX27" fmla="*/ 1707524 w 6675764"/>
                      <a:gd name="connsiteY27" fmla="*/ 1312395 h 2403676"/>
                      <a:gd name="connsiteX28" fmla="*/ 1951364 w 6675764"/>
                      <a:gd name="connsiteY28" fmla="*/ 1220955 h 2403676"/>
                      <a:gd name="connsiteX0" fmla="*/ 6675764 w 6675764"/>
                      <a:gd name="connsiteY0" fmla="*/ 1793979 h 2458527"/>
                      <a:gd name="connsiteX1" fmla="*/ 6212468 w 6675764"/>
                      <a:gd name="connsiteY1" fmla="*/ 1355067 h 2458527"/>
                      <a:gd name="connsiteX2" fmla="*/ 5359028 w 6675764"/>
                      <a:gd name="connsiteY2" fmla="*/ 1385547 h 2458527"/>
                      <a:gd name="connsiteX3" fmla="*/ 4267844 w 6675764"/>
                      <a:gd name="connsiteY3" fmla="*/ 1373355 h 2458527"/>
                      <a:gd name="connsiteX4" fmla="*/ 4042292 w 6675764"/>
                      <a:gd name="connsiteY4" fmla="*/ 1275819 h 2458527"/>
                      <a:gd name="connsiteX5" fmla="*/ 2963300 w 6675764"/>
                      <a:gd name="connsiteY5" fmla="*/ 1208763 h 2458527"/>
                      <a:gd name="connsiteX6" fmla="*/ 2402468 w 6675764"/>
                      <a:gd name="connsiteY6" fmla="*/ 1220955 h 2458527"/>
                      <a:gd name="connsiteX7" fmla="*/ 1805060 w 6675764"/>
                      <a:gd name="connsiteY7" fmla="*/ 1251435 h 2458527"/>
                      <a:gd name="connsiteX8" fmla="*/ 1463684 w 6675764"/>
                      <a:gd name="connsiteY8" fmla="*/ 1123419 h 2458527"/>
                      <a:gd name="connsiteX9" fmla="*/ 1317380 w 6675764"/>
                      <a:gd name="connsiteY9" fmla="*/ 763755 h 2458527"/>
                      <a:gd name="connsiteX10" fmla="*/ 1469780 w 6675764"/>
                      <a:gd name="connsiteY10" fmla="*/ 282171 h 2458527"/>
                      <a:gd name="connsiteX11" fmla="*/ 1335668 w 6675764"/>
                      <a:gd name="connsiteY11" fmla="*/ 513819 h 2458527"/>
                      <a:gd name="connsiteX12" fmla="*/ 1110116 w 6675764"/>
                      <a:gd name="connsiteY12" fmla="*/ 623547 h 2458527"/>
                      <a:gd name="connsiteX13" fmla="*/ 799220 w 6675764"/>
                      <a:gd name="connsiteY13" fmla="*/ 379707 h 2458527"/>
                      <a:gd name="connsiteX14" fmla="*/ 689492 w 6675764"/>
                      <a:gd name="connsiteY14" fmla="*/ 1755 h 2458527"/>
                      <a:gd name="connsiteX15" fmla="*/ 640724 w 6675764"/>
                      <a:gd name="connsiteY15" fmla="*/ 544299 h 2458527"/>
                      <a:gd name="connsiteX16" fmla="*/ 287156 w 6675764"/>
                      <a:gd name="connsiteY16" fmla="*/ 867387 h 2458527"/>
                      <a:gd name="connsiteX17" fmla="*/ 644 w 6675764"/>
                      <a:gd name="connsiteY17" fmla="*/ 964923 h 2458527"/>
                      <a:gd name="connsiteX18" fmla="*/ 366404 w 6675764"/>
                      <a:gd name="connsiteY18" fmla="*/ 1080747 h 2458527"/>
                      <a:gd name="connsiteX19" fmla="*/ 451748 w 6675764"/>
                      <a:gd name="connsiteY19" fmla="*/ 1458699 h 2458527"/>
                      <a:gd name="connsiteX20" fmla="*/ 342020 w 6675764"/>
                      <a:gd name="connsiteY20" fmla="*/ 1879323 h 2458527"/>
                      <a:gd name="connsiteX21" fmla="*/ 165236 w 6675764"/>
                      <a:gd name="connsiteY21" fmla="*/ 2098779 h 2458527"/>
                      <a:gd name="connsiteX22" fmla="*/ 512708 w 6675764"/>
                      <a:gd name="connsiteY22" fmla="*/ 1879323 h 2458527"/>
                      <a:gd name="connsiteX23" fmla="*/ 994292 w 6675764"/>
                      <a:gd name="connsiteY23" fmla="*/ 1958571 h 2458527"/>
                      <a:gd name="connsiteX24" fmla="*/ 1244228 w 6675764"/>
                      <a:gd name="connsiteY24" fmla="*/ 2458443 h 2458527"/>
                      <a:gd name="connsiteX25" fmla="*/ 1232036 w 6675764"/>
                      <a:gd name="connsiteY25" fmla="*/ 1995147 h 2458527"/>
                      <a:gd name="connsiteX26" fmla="*/ 1402724 w 6675764"/>
                      <a:gd name="connsiteY26" fmla="*/ 1598907 h 2458527"/>
                      <a:gd name="connsiteX27" fmla="*/ 1707524 w 6675764"/>
                      <a:gd name="connsiteY27" fmla="*/ 1312395 h 2458527"/>
                      <a:gd name="connsiteX28" fmla="*/ 1951364 w 6675764"/>
                      <a:gd name="connsiteY28" fmla="*/ 1220955 h 2458527"/>
                      <a:gd name="connsiteX0" fmla="*/ 6675764 w 6675764"/>
                      <a:gd name="connsiteY0" fmla="*/ 1793979 h 2460791"/>
                      <a:gd name="connsiteX1" fmla="*/ 6212468 w 6675764"/>
                      <a:gd name="connsiteY1" fmla="*/ 1355067 h 2460791"/>
                      <a:gd name="connsiteX2" fmla="*/ 5359028 w 6675764"/>
                      <a:gd name="connsiteY2" fmla="*/ 1385547 h 2460791"/>
                      <a:gd name="connsiteX3" fmla="*/ 4267844 w 6675764"/>
                      <a:gd name="connsiteY3" fmla="*/ 1373355 h 2460791"/>
                      <a:gd name="connsiteX4" fmla="*/ 4042292 w 6675764"/>
                      <a:gd name="connsiteY4" fmla="*/ 1275819 h 2460791"/>
                      <a:gd name="connsiteX5" fmla="*/ 2963300 w 6675764"/>
                      <a:gd name="connsiteY5" fmla="*/ 1208763 h 2460791"/>
                      <a:gd name="connsiteX6" fmla="*/ 2402468 w 6675764"/>
                      <a:gd name="connsiteY6" fmla="*/ 1220955 h 2460791"/>
                      <a:gd name="connsiteX7" fmla="*/ 1805060 w 6675764"/>
                      <a:gd name="connsiteY7" fmla="*/ 1251435 h 2460791"/>
                      <a:gd name="connsiteX8" fmla="*/ 1463684 w 6675764"/>
                      <a:gd name="connsiteY8" fmla="*/ 1123419 h 2460791"/>
                      <a:gd name="connsiteX9" fmla="*/ 1317380 w 6675764"/>
                      <a:gd name="connsiteY9" fmla="*/ 763755 h 2460791"/>
                      <a:gd name="connsiteX10" fmla="*/ 1469780 w 6675764"/>
                      <a:gd name="connsiteY10" fmla="*/ 282171 h 2460791"/>
                      <a:gd name="connsiteX11" fmla="*/ 1335668 w 6675764"/>
                      <a:gd name="connsiteY11" fmla="*/ 513819 h 2460791"/>
                      <a:gd name="connsiteX12" fmla="*/ 1110116 w 6675764"/>
                      <a:gd name="connsiteY12" fmla="*/ 623547 h 2460791"/>
                      <a:gd name="connsiteX13" fmla="*/ 799220 w 6675764"/>
                      <a:gd name="connsiteY13" fmla="*/ 379707 h 2460791"/>
                      <a:gd name="connsiteX14" fmla="*/ 689492 w 6675764"/>
                      <a:gd name="connsiteY14" fmla="*/ 1755 h 2460791"/>
                      <a:gd name="connsiteX15" fmla="*/ 640724 w 6675764"/>
                      <a:gd name="connsiteY15" fmla="*/ 544299 h 2460791"/>
                      <a:gd name="connsiteX16" fmla="*/ 287156 w 6675764"/>
                      <a:gd name="connsiteY16" fmla="*/ 867387 h 2460791"/>
                      <a:gd name="connsiteX17" fmla="*/ 644 w 6675764"/>
                      <a:gd name="connsiteY17" fmla="*/ 964923 h 2460791"/>
                      <a:gd name="connsiteX18" fmla="*/ 366404 w 6675764"/>
                      <a:gd name="connsiteY18" fmla="*/ 1080747 h 2460791"/>
                      <a:gd name="connsiteX19" fmla="*/ 451748 w 6675764"/>
                      <a:gd name="connsiteY19" fmla="*/ 1458699 h 2460791"/>
                      <a:gd name="connsiteX20" fmla="*/ 342020 w 6675764"/>
                      <a:gd name="connsiteY20" fmla="*/ 1879323 h 2460791"/>
                      <a:gd name="connsiteX21" fmla="*/ 165236 w 6675764"/>
                      <a:gd name="connsiteY21" fmla="*/ 2098779 h 2460791"/>
                      <a:gd name="connsiteX22" fmla="*/ 512708 w 6675764"/>
                      <a:gd name="connsiteY22" fmla="*/ 1879323 h 2460791"/>
                      <a:gd name="connsiteX23" fmla="*/ 994292 w 6675764"/>
                      <a:gd name="connsiteY23" fmla="*/ 1958571 h 2460791"/>
                      <a:gd name="connsiteX24" fmla="*/ 1146692 w 6675764"/>
                      <a:gd name="connsiteY24" fmla="*/ 2165835 h 2460791"/>
                      <a:gd name="connsiteX25" fmla="*/ 1244228 w 6675764"/>
                      <a:gd name="connsiteY25" fmla="*/ 2458443 h 2460791"/>
                      <a:gd name="connsiteX26" fmla="*/ 1232036 w 6675764"/>
                      <a:gd name="connsiteY26" fmla="*/ 1995147 h 2460791"/>
                      <a:gd name="connsiteX27" fmla="*/ 1402724 w 6675764"/>
                      <a:gd name="connsiteY27" fmla="*/ 1598907 h 2460791"/>
                      <a:gd name="connsiteX28" fmla="*/ 1707524 w 6675764"/>
                      <a:gd name="connsiteY28" fmla="*/ 1312395 h 2460791"/>
                      <a:gd name="connsiteX29" fmla="*/ 1951364 w 6675764"/>
                      <a:gd name="connsiteY29" fmla="*/ 1220955 h 2460791"/>
                      <a:gd name="connsiteX0" fmla="*/ 6694007 w 6694007"/>
                      <a:gd name="connsiteY0" fmla="*/ 1793979 h 2460791"/>
                      <a:gd name="connsiteX1" fmla="*/ 6230711 w 6694007"/>
                      <a:gd name="connsiteY1" fmla="*/ 1355067 h 2460791"/>
                      <a:gd name="connsiteX2" fmla="*/ 5377271 w 6694007"/>
                      <a:gd name="connsiteY2" fmla="*/ 1385547 h 2460791"/>
                      <a:gd name="connsiteX3" fmla="*/ 4286087 w 6694007"/>
                      <a:gd name="connsiteY3" fmla="*/ 1373355 h 2460791"/>
                      <a:gd name="connsiteX4" fmla="*/ 4060535 w 6694007"/>
                      <a:gd name="connsiteY4" fmla="*/ 1275819 h 2460791"/>
                      <a:gd name="connsiteX5" fmla="*/ 2981543 w 6694007"/>
                      <a:gd name="connsiteY5" fmla="*/ 1208763 h 2460791"/>
                      <a:gd name="connsiteX6" fmla="*/ 2420711 w 6694007"/>
                      <a:gd name="connsiteY6" fmla="*/ 1220955 h 2460791"/>
                      <a:gd name="connsiteX7" fmla="*/ 1823303 w 6694007"/>
                      <a:gd name="connsiteY7" fmla="*/ 1251435 h 2460791"/>
                      <a:gd name="connsiteX8" fmla="*/ 1481927 w 6694007"/>
                      <a:gd name="connsiteY8" fmla="*/ 1123419 h 2460791"/>
                      <a:gd name="connsiteX9" fmla="*/ 1335623 w 6694007"/>
                      <a:gd name="connsiteY9" fmla="*/ 763755 h 2460791"/>
                      <a:gd name="connsiteX10" fmla="*/ 1488023 w 6694007"/>
                      <a:gd name="connsiteY10" fmla="*/ 282171 h 2460791"/>
                      <a:gd name="connsiteX11" fmla="*/ 1353911 w 6694007"/>
                      <a:gd name="connsiteY11" fmla="*/ 513819 h 2460791"/>
                      <a:gd name="connsiteX12" fmla="*/ 1128359 w 6694007"/>
                      <a:gd name="connsiteY12" fmla="*/ 623547 h 2460791"/>
                      <a:gd name="connsiteX13" fmla="*/ 817463 w 6694007"/>
                      <a:gd name="connsiteY13" fmla="*/ 379707 h 2460791"/>
                      <a:gd name="connsiteX14" fmla="*/ 707735 w 6694007"/>
                      <a:gd name="connsiteY14" fmla="*/ 1755 h 2460791"/>
                      <a:gd name="connsiteX15" fmla="*/ 658967 w 6694007"/>
                      <a:gd name="connsiteY15" fmla="*/ 544299 h 2460791"/>
                      <a:gd name="connsiteX16" fmla="*/ 305399 w 6694007"/>
                      <a:gd name="connsiteY16" fmla="*/ 867387 h 2460791"/>
                      <a:gd name="connsiteX17" fmla="*/ 599 w 6694007"/>
                      <a:gd name="connsiteY17" fmla="*/ 1007595 h 2460791"/>
                      <a:gd name="connsiteX18" fmla="*/ 384647 w 6694007"/>
                      <a:gd name="connsiteY18" fmla="*/ 1080747 h 2460791"/>
                      <a:gd name="connsiteX19" fmla="*/ 469991 w 6694007"/>
                      <a:gd name="connsiteY19" fmla="*/ 1458699 h 2460791"/>
                      <a:gd name="connsiteX20" fmla="*/ 360263 w 6694007"/>
                      <a:gd name="connsiteY20" fmla="*/ 1879323 h 2460791"/>
                      <a:gd name="connsiteX21" fmla="*/ 183479 w 6694007"/>
                      <a:gd name="connsiteY21" fmla="*/ 2098779 h 2460791"/>
                      <a:gd name="connsiteX22" fmla="*/ 530951 w 6694007"/>
                      <a:gd name="connsiteY22" fmla="*/ 1879323 h 2460791"/>
                      <a:gd name="connsiteX23" fmla="*/ 1012535 w 6694007"/>
                      <a:gd name="connsiteY23" fmla="*/ 1958571 h 2460791"/>
                      <a:gd name="connsiteX24" fmla="*/ 1164935 w 6694007"/>
                      <a:gd name="connsiteY24" fmla="*/ 2165835 h 2460791"/>
                      <a:gd name="connsiteX25" fmla="*/ 1262471 w 6694007"/>
                      <a:gd name="connsiteY25" fmla="*/ 2458443 h 2460791"/>
                      <a:gd name="connsiteX26" fmla="*/ 1250279 w 6694007"/>
                      <a:gd name="connsiteY26" fmla="*/ 1995147 h 2460791"/>
                      <a:gd name="connsiteX27" fmla="*/ 1420967 w 6694007"/>
                      <a:gd name="connsiteY27" fmla="*/ 1598907 h 2460791"/>
                      <a:gd name="connsiteX28" fmla="*/ 1725767 w 6694007"/>
                      <a:gd name="connsiteY28" fmla="*/ 1312395 h 2460791"/>
                      <a:gd name="connsiteX29" fmla="*/ 1969607 w 6694007"/>
                      <a:gd name="connsiteY29" fmla="*/ 1220955 h 2460791"/>
                      <a:gd name="connsiteX0" fmla="*/ 6693894 w 6693894"/>
                      <a:gd name="connsiteY0" fmla="*/ 1793979 h 2460791"/>
                      <a:gd name="connsiteX1" fmla="*/ 6230598 w 6693894"/>
                      <a:gd name="connsiteY1" fmla="*/ 1355067 h 2460791"/>
                      <a:gd name="connsiteX2" fmla="*/ 5377158 w 6693894"/>
                      <a:gd name="connsiteY2" fmla="*/ 1385547 h 2460791"/>
                      <a:gd name="connsiteX3" fmla="*/ 4285974 w 6693894"/>
                      <a:gd name="connsiteY3" fmla="*/ 1373355 h 2460791"/>
                      <a:gd name="connsiteX4" fmla="*/ 4060422 w 6693894"/>
                      <a:gd name="connsiteY4" fmla="*/ 1275819 h 2460791"/>
                      <a:gd name="connsiteX5" fmla="*/ 2981430 w 6693894"/>
                      <a:gd name="connsiteY5" fmla="*/ 1208763 h 2460791"/>
                      <a:gd name="connsiteX6" fmla="*/ 2420598 w 6693894"/>
                      <a:gd name="connsiteY6" fmla="*/ 1220955 h 2460791"/>
                      <a:gd name="connsiteX7" fmla="*/ 1823190 w 6693894"/>
                      <a:gd name="connsiteY7" fmla="*/ 1251435 h 2460791"/>
                      <a:gd name="connsiteX8" fmla="*/ 1481814 w 6693894"/>
                      <a:gd name="connsiteY8" fmla="*/ 1123419 h 2460791"/>
                      <a:gd name="connsiteX9" fmla="*/ 1335510 w 6693894"/>
                      <a:gd name="connsiteY9" fmla="*/ 763755 h 2460791"/>
                      <a:gd name="connsiteX10" fmla="*/ 1487910 w 6693894"/>
                      <a:gd name="connsiteY10" fmla="*/ 282171 h 2460791"/>
                      <a:gd name="connsiteX11" fmla="*/ 1353798 w 6693894"/>
                      <a:gd name="connsiteY11" fmla="*/ 513819 h 2460791"/>
                      <a:gd name="connsiteX12" fmla="*/ 1128246 w 6693894"/>
                      <a:gd name="connsiteY12" fmla="*/ 623547 h 2460791"/>
                      <a:gd name="connsiteX13" fmla="*/ 817350 w 6693894"/>
                      <a:gd name="connsiteY13" fmla="*/ 379707 h 2460791"/>
                      <a:gd name="connsiteX14" fmla="*/ 707622 w 6693894"/>
                      <a:gd name="connsiteY14" fmla="*/ 1755 h 2460791"/>
                      <a:gd name="connsiteX15" fmla="*/ 658854 w 6693894"/>
                      <a:gd name="connsiteY15" fmla="*/ 544299 h 2460791"/>
                      <a:gd name="connsiteX16" fmla="*/ 305286 w 6693894"/>
                      <a:gd name="connsiteY16" fmla="*/ 867387 h 2460791"/>
                      <a:gd name="connsiteX17" fmla="*/ 486 w 6693894"/>
                      <a:gd name="connsiteY17" fmla="*/ 1007595 h 2460791"/>
                      <a:gd name="connsiteX18" fmla="*/ 238231 w 6693894"/>
                      <a:gd name="connsiteY18" fmla="*/ 1007595 h 2460791"/>
                      <a:gd name="connsiteX19" fmla="*/ 384534 w 6693894"/>
                      <a:gd name="connsiteY19" fmla="*/ 1080747 h 2460791"/>
                      <a:gd name="connsiteX20" fmla="*/ 469878 w 6693894"/>
                      <a:gd name="connsiteY20" fmla="*/ 1458699 h 2460791"/>
                      <a:gd name="connsiteX21" fmla="*/ 360150 w 6693894"/>
                      <a:gd name="connsiteY21" fmla="*/ 1879323 h 2460791"/>
                      <a:gd name="connsiteX22" fmla="*/ 183366 w 6693894"/>
                      <a:gd name="connsiteY22" fmla="*/ 2098779 h 2460791"/>
                      <a:gd name="connsiteX23" fmla="*/ 530838 w 6693894"/>
                      <a:gd name="connsiteY23" fmla="*/ 1879323 h 2460791"/>
                      <a:gd name="connsiteX24" fmla="*/ 1012422 w 6693894"/>
                      <a:gd name="connsiteY24" fmla="*/ 1958571 h 2460791"/>
                      <a:gd name="connsiteX25" fmla="*/ 1164822 w 6693894"/>
                      <a:gd name="connsiteY25" fmla="*/ 2165835 h 2460791"/>
                      <a:gd name="connsiteX26" fmla="*/ 1262358 w 6693894"/>
                      <a:gd name="connsiteY26" fmla="*/ 2458443 h 2460791"/>
                      <a:gd name="connsiteX27" fmla="*/ 1250166 w 6693894"/>
                      <a:gd name="connsiteY27" fmla="*/ 1995147 h 2460791"/>
                      <a:gd name="connsiteX28" fmla="*/ 1420854 w 6693894"/>
                      <a:gd name="connsiteY28" fmla="*/ 1598907 h 2460791"/>
                      <a:gd name="connsiteX29" fmla="*/ 1725654 w 6693894"/>
                      <a:gd name="connsiteY29" fmla="*/ 1312395 h 2460791"/>
                      <a:gd name="connsiteX30" fmla="*/ 1969494 w 6693894"/>
                      <a:gd name="connsiteY30" fmla="*/ 1220955 h 2460791"/>
                      <a:gd name="connsiteX0" fmla="*/ 6693894 w 6693894"/>
                      <a:gd name="connsiteY0" fmla="*/ 1793979 h 2460791"/>
                      <a:gd name="connsiteX1" fmla="*/ 6230598 w 6693894"/>
                      <a:gd name="connsiteY1" fmla="*/ 1355067 h 2460791"/>
                      <a:gd name="connsiteX2" fmla="*/ 5377158 w 6693894"/>
                      <a:gd name="connsiteY2" fmla="*/ 1385547 h 2460791"/>
                      <a:gd name="connsiteX3" fmla="*/ 4285974 w 6693894"/>
                      <a:gd name="connsiteY3" fmla="*/ 1373355 h 2460791"/>
                      <a:gd name="connsiteX4" fmla="*/ 4060422 w 6693894"/>
                      <a:gd name="connsiteY4" fmla="*/ 1275819 h 2460791"/>
                      <a:gd name="connsiteX5" fmla="*/ 2981430 w 6693894"/>
                      <a:gd name="connsiteY5" fmla="*/ 1208763 h 2460791"/>
                      <a:gd name="connsiteX6" fmla="*/ 2420598 w 6693894"/>
                      <a:gd name="connsiteY6" fmla="*/ 1220955 h 2460791"/>
                      <a:gd name="connsiteX7" fmla="*/ 1823190 w 6693894"/>
                      <a:gd name="connsiteY7" fmla="*/ 1251435 h 2460791"/>
                      <a:gd name="connsiteX8" fmla="*/ 1481814 w 6693894"/>
                      <a:gd name="connsiteY8" fmla="*/ 1123419 h 2460791"/>
                      <a:gd name="connsiteX9" fmla="*/ 1335510 w 6693894"/>
                      <a:gd name="connsiteY9" fmla="*/ 763755 h 2460791"/>
                      <a:gd name="connsiteX10" fmla="*/ 1487910 w 6693894"/>
                      <a:gd name="connsiteY10" fmla="*/ 282171 h 2460791"/>
                      <a:gd name="connsiteX11" fmla="*/ 1353798 w 6693894"/>
                      <a:gd name="connsiteY11" fmla="*/ 513819 h 2460791"/>
                      <a:gd name="connsiteX12" fmla="*/ 1128246 w 6693894"/>
                      <a:gd name="connsiteY12" fmla="*/ 623547 h 2460791"/>
                      <a:gd name="connsiteX13" fmla="*/ 817350 w 6693894"/>
                      <a:gd name="connsiteY13" fmla="*/ 379707 h 2460791"/>
                      <a:gd name="connsiteX14" fmla="*/ 707622 w 6693894"/>
                      <a:gd name="connsiteY14" fmla="*/ 1755 h 2460791"/>
                      <a:gd name="connsiteX15" fmla="*/ 658854 w 6693894"/>
                      <a:gd name="connsiteY15" fmla="*/ 544299 h 2460791"/>
                      <a:gd name="connsiteX16" fmla="*/ 305286 w 6693894"/>
                      <a:gd name="connsiteY16" fmla="*/ 867387 h 2460791"/>
                      <a:gd name="connsiteX17" fmla="*/ 486 w 6693894"/>
                      <a:gd name="connsiteY17" fmla="*/ 1007595 h 2460791"/>
                      <a:gd name="connsiteX18" fmla="*/ 238231 w 6693894"/>
                      <a:gd name="connsiteY18" fmla="*/ 1007595 h 2460791"/>
                      <a:gd name="connsiteX19" fmla="*/ 384534 w 6693894"/>
                      <a:gd name="connsiteY19" fmla="*/ 1080747 h 2460791"/>
                      <a:gd name="connsiteX20" fmla="*/ 524742 w 6693894"/>
                      <a:gd name="connsiteY20" fmla="*/ 1470891 h 2460791"/>
                      <a:gd name="connsiteX21" fmla="*/ 360150 w 6693894"/>
                      <a:gd name="connsiteY21" fmla="*/ 1879323 h 2460791"/>
                      <a:gd name="connsiteX22" fmla="*/ 183366 w 6693894"/>
                      <a:gd name="connsiteY22" fmla="*/ 2098779 h 2460791"/>
                      <a:gd name="connsiteX23" fmla="*/ 530838 w 6693894"/>
                      <a:gd name="connsiteY23" fmla="*/ 1879323 h 2460791"/>
                      <a:gd name="connsiteX24" fmla="*/ 1012422 w 6693894"/>
                      <a:gd name="connsiteY24" fmla="*/ 1958571 h 2460791"/>
                      <a:gd name="connsiteX25" fmla="*/ 1164822 w 6693894"/>
                      <a:gd name="connsiteY25" fmla="*/ 2165835 h 2460791"/>
                      <a:gd name="connsiteX26" fmla="*/ 1262358 w 6693894"/>
                      <a:gd name="connsiteY26" fmla="*/ 2458443 h 2460791"/>
                      <a:gd name="connsiteX27" fmla="*/ 1250166 w 6693894"/>
                      <a:gd name="connsiteY27" fmla="*/ 1995147 h 2460791"/>
                      <a:gd name="connsiteX28" fmla="*/ 1420854 w 6693894"/>
                      <a:gd name="connsiteY28" fmla="*/ 1598907 h 2460791"/>
                      <a:gd name="connsiteX29" fmla="*/ 1725654 w 6693894"/>
                      <a:gd name="connsiteY29" fmla="*/ 1312395 h 2460791"/>
                      <a:gd name="connsiteX30" fmla="*/ 1969494 w 6693894"/>
                      <a:gd name="connsiteY30" fmla="*/ 1220955 h 2460791"/>
                      <a:gd name="connsiteX0" fmla="*/ 6693894 w 6693894"/>
                      <a:gd name="connsiteY0" fmla="*/ 1793979 h 2460791"/>
                      <a:gd name="connsiteX1" fmla="*/ 6230598 w 6693894"/>
                      <a:gd name="connsiteY1" fmla="*/ 1355067 h 2460791"/>
                      <a:gd name="connsiteX2" fmla="*/ 5377158 w 6693894"/>
                      <a:gd name="connsiteY2" fmla="*/ 1385547 h 2460791"/>
                      <a:gd name="connsiteX3" fmla="*/ 4285974 w 6693894"/>
                      <a:gd name="connsiteY3" fmla="*/ 1373355 h 2460791"/>
                      <a:gd name="connsiteX4" fmla="*/ 4060422 w 6693894"/>
                      <a:gd name="connsiteY4" fmla="*/ 1275819 h 2460791"/>
                      <a:gd name="connsiteX5" fmla="*/ 2981430 w 6693894"/>
                      <a:gd name="connsiteY5" fmla="*/ 1208763 h 2460791"/>
                      <a:gd name="connsiteX6" fmla="*/ 2420598 w 6693894"/>
                      <a:gd name="connsiteY6" fmla="*/ 1220955 h 2460791"/>
                      <a:gd name="connsiteX7" fmla="*/ 1823190 w 6693894"/>
                      <a:gd name="connsiteY7" fmla="*/ 1251435 h 2460791"/>
                      <a:gd name="connsiteX8" fmla="*/ 1481814 w 6693894"/>
                      <a:gd name="connsiteY8" fmla="*/ 1123419 h 2460791"/>
                      <a:gd name="connsiteX9" fmla="*/ 1335510 w 6693894"/>
                      <a:gd name="connsiteY9" fmla="*/ 763755 h 2460791"/>
                      <a:gd name="connsiteX10" fmla="*/ 1487910 w 6693894"/>
                      <a:gd name="connsiteY10" fmla="*/ 282171 h 2460791"/>
                      <a:gd name="connsiteX11" fmla="*/ 1353798 w 6693894"/>
                      <a:gd name="connsiteY11" fmla="*/ 513819 h 2460791"/>
                      <a:gd name="connsiteX12" fmla="*/ 1128246 w 6693894"/>
                      <a:gd name="connsiteY12" fmla="*/ 623547 h 2460791"/>
                      <a:gd name="connsiteX13" fmla="*/ 817350 w 6693894"/>
                      <a:gd name="connsiteY13" fmla="*/ 379707 h 2460791"/>
                      <a:gd name="connsiteX14" fmla="*/ 707622 w 6693894"/>
                      <a:gd name="connsiteY14" fmla="*/ 1755 h 2460791"/>
                      <a:gd name="connsiteX15" fmla="*/ 658854 w 6693894"/>
                      <a:gd name="connsiteY15" fmla="*/ 544299 h 2460791"/>
                      <a:gd name="connsiteX16" fmla="*/ 305286 w 6693894"/>
                      <a:gd name="connsiteY16" fmla="*/ 867387 h 2460791"/>
                      <a:gd name="connsiteX17" fmla="*/ 486 w 6693894"/>
                      <a:gd name="connsiteY17" fmla="*/ 1007595 h 2460791"/>
                      <a:gd name="connsiteX18" fmla="*/ 238231 w 6693894"/>
                      <a:gd name="connsiteY18" fmla="*/ 1007595 h 2460791"/>
                      <a:gd name="connsiteX19" fmla="*/ 384534 w 6693894"/>
                      <a:gd name="connsiteY19" fmla="*/ 1080747 h 2460791"/>
                      <a:gd name="connsiteX20" fmla="*/ 524742 w 6693894"/>
                      <a:gd name="connsiteY20" fmla="*/ 1470891 h 2460791"/>
                      <a:gd name="connsiteX21" fmla="*/ 360150 w 6693894"/>
                      <a:gd name="connsiteY21" fmla="*/ 1879323 h 2460791"/>
                      <a:gd name="connsiteX22" fmla="*/ 183366 w 6693894"/>
                      <a:gd name="connsiteY22" fmla="*/ 2098779 h 2460791"/>
                      <a:gd name="connsiteX23" fmla="*/ 500358 w 6693894"/>
                      <a:gd name="connsiteY23" fmla="*/ 1842747 h 2460791"/>
                      <a:gd name="connsiteX24" fmla="*/ 1012422 w 6693894"/>
                      <a:gd name="connsiteY24" fmla="*/ 1958571 h 2460791"/>
                      <a:gd name="connsiteX25" fmla="*/ 1164822 w 6693894"/>
                      <a:gd name="connsiteY25" fmla="*/ 2165835 h 2460791"/>
                      <a:gd name="connsiteX26" fmla="*/ 1262358 w 6693894"/>
                      <a:gd name="connsiteY26" fmla="*/ 2458443 h 2460791"/>
                      <a:gd name="connsiteX27" fmla="*/ 1250166 w 6693894"/>
                      <a:gd name="connsiteY27" fmla="*/ 1995147 h 2460791"/>
                      <a:gd name="connsiteX28" fmla="*/ 1420854 w 6693894"/>
                      <a:gd name="connsiteY28" fmla="*/ 1598907 h 2460791"/>
                      <a:gd name="connsiteX29" fmla="*/ 1725654 w 6693894"/>
                      <a:gd name="connsiteY29" fmla="*/ 1312395 h 2460791"/>
                      <a:gd name="connsiteX30" fmla="*/ 1969494 w 6693894"/>
                      <a:gd name="connsiteY30" fmla="*/ 1220955 h 2460791"/>
                      <a:gd name="connsiteX0" fmla="*/ 6693894 w 6693894"/>
                      <a:gd name="connsiteY0" fmla="*/ 1793979 h 2460791"/>
                      <a:gd name="connsiteX1" fmla="*/ 6230598 w 6693894"/>
                      <a:gd name="connsiteY1" fmla="*/ 1355067 h 2460791"/>
                      <a:gd name="connsiteX2" fmla="*/ 5377158 w 6693894"/>
                      <a:gd name="connsiteY2" fmla="*/ 1385547 h 2460791"/>
                      <a:gd name="connsiteX3" fmla="*/ 4285974 w 6693894"/>
                      <a:gd name="connsiteY3" fmla="*/ 1373355 h 2460791"/>
                      <a:gd name="connsiteX4" fmla="*/ 4060422 w 6693894"/>
                      <a:gd name="connsiteY4" fmla="*/ 1275819 h 2460791"/>
                      <a:gd name="connsiteX5" fmla="*/ 2981430 w 6693894"/>
                      <a:gd name="connsiteY5" fmla="*/ 1208763 h 2460791"/>
                      <a:gd name="connsiteX6" fmla="*/ 2420598 w 6693894"/>
                      <a:gd name="connsiteY6" fmla="*/ 1220955 h 2460791"/>
                      <a:gd name="connsiteX7" fmla="*/ 1823190 w 6693894"/>
                      <a:gd name="connsiteY7" fmla="*/ 1251435 h 2460791"/>
                      <a:gd name="connsiteX8" fmla="*/ 1481814 w 6693894"/>
                      <a:gd name="connsiteY8" fmla="*/ 1123419 h 2460791"/>
                      <a:gd name="connsiteX9" fmla="*/ 1335510 w 6693894"/>
                      <a:gd name="connsiteY9" fmla="*/ 763755 h 2460791"/>
                      <a:gd name="connsiteX10" fmla="*/ 1487910 w 6693894"/>
                      <a:gd name="connsiteY10" fmla="*/ 282171 h 2460791"/>
                      <a:gd name="connsiteX11" fmla="*/ 1353798 w 6693894"/>
                      <a:gd name="connsiteY11" fmla="*/ 513819 h 2460791"/>
                      <a:gd name="connsiteX12" fmla="*/ 1128246 w 6693894"/>
                      <a:gd name="connsiteY12" fmla="*/ 623547 h 2460791"/>
                      <a:gd name="connsiteX13" fmla="*/ 817350 w 6693894"/>
                      <a:gd name="connsiteY13" fmla="*/ 379707 h 2460791"/>
                      <a:gd name="connsiteX14" fmla="*/ 707622 w 6693894"/>
                      <a:gd name="connsiteY14" fmla="*/ 1755 h 2460791"/>
                      <a:gd name="connsiteX15" fmla="*/ 658854 w 6693894"/>
                      <a:gd name="connsiteY15" fmla="*/ 544299 h 2460791"/>
                      <a:gd name="connsiteX16" fmla="*/ 305286 w 6693894"/>
                      <a:gd name="connsiteY16" fmla="*/ 867387 h 2460791"/>
                      <a:gd name="connsiteX17" fmla="*/ 486 w 6693894"/>
                      <a:gd name="connsiteY17" fmla="*/ 1007595 h 2460791"/>
                      <a:gd name="connsiteX18" fmla="*/ 238231 w 6693894"/>
                      <a:gd name="connsiteY18" fmla="*/ 1007595 h 2460791"/>
                      <a:gd name="connsiteX19" fmla="*/ 384534 w 6693894"/>
                      <a:gd name="connsiteY19" fmla="*/ 1080747 h 2460791"/>
                      <a:gd name="connsiteX20" fmla="*/ 524742 w 6693894"/>
                      <a:gd name="connsiteY20" fmla="*/ 1470891 h 2460791"/>
                      <a:gd name="connsiteX21" fmla="*/ 360150 w 6693894"/>
                      <a:gd name="connsiteY21" fmla="*/ 1879323 h 2460791"/>
                      <a:gd name="connsiteX22" fmla="*/ 183366 w 6693894"/>
                      <a:gd name="connsiteY22" fmla="*/ 2098779 h 2460791"/>
                      <a:gd name="connsiteX23" fmla="*/ 500358 w 6693894"/>
                      <a:gd name="connsiteY23" fmla="*/ 1842747 h 2460791"/>
                      <a:gd name="connsiteX24" fmla="*/ 1018518 w 6693894"/>
                      <a:gd name="connsiteY24" fmla="*/ 1982955 h 2460791"/>
                      <a:gd name="connsiteX25" fmla="*/ 1164822 w 6693894"/>
                      <a:gd name="connsiteY25" fmla="*/ 2165835 h 2460791"/>
                      <a:gd name="connsiteX26" fmla="*/ 1262358 w 6693894"/>
                      <a:gd name="connsiteY26" fmla="*/ 2458443 h 2460791"/>
                      <a:gd name="connsiteX27" fmla="*/ 1250166 w 6693894"/>
                      <a:gd name="connsiteY27" fmla="*/ 1995147 h 2460791"/>
                      <a:gd name="connsiteX28" fmla="*/ 1420854 w 6693894"/>
                      <a:gd name="connsiteY28" fmla="*/ 1598907 h 2460791"/>
                      <a:gd name="connsiteX29" fmla="*/ 1725654 w 6693894"/>
                      <a:gd name="connsiteY29" fmla="*/ 1312395 h 2460791"/>
                      <a:gd name="connsiteX30" fmla="*/ 1969494 w 6693894"/>
                      <a:gd name="connsiteY30" fmla="*/ 1220955 h 2460791"/>
                      <a:gd name="connsiteX0" fmla="*/ 6693894 w 6693894"/>
                      <a:gd name="connsiteY0" fmla="*/ 1793979 h 2460791"/>
                      <a:gd name="connsiteX1" fmla="*/ 6230598 w 6693894"/>
                      <a:gd name="connsiteY1" fmla="*/ 1355067 h 2460791"/>
                      <a:gd name="connsiteX2" fmla="*/ 5377158 w 6693894"/>
                      <a:gd name="connsiteY2" fmla="*/ 1385547 h 2460791"/>
                      <a:gd name="connsiteX3" fmla="*/ 4285974 w 6693894"/>
                      <a:gd name="connsiteY3" fmla="*/ 1373355 h 2460791"/>
                      <a:gd name="connsiteX4" fmla="*/ 4060422 w 6693894"/>
                      <a:gd name="connsiteY4" fmla="*/ 1275819 h 2460791"/>
                      <a:gd name="connsiteX5" fmla="*/ 2981430 w 6693894"/>
                      <a:gd name="connsiteY5" fmla="*/ 1208763 h 2460791"/>
                      <a:gd name="connsiteX6" fmla="*/ 2420598 w 6693894"/>
                      <a:gd name="connsiteY6" fmla="*/ 1220955 h 2460791"/>
                      <a:gd name="connsiteX7" fmla="*/ 1823190 w 6693894"/>
                      <a:gd name="connsiteY7" fmla="*/ 1251435 h 2460791"/>
                      <a:gd name="connsiteX8" fmla="*/ 1481814 w 6693894"/>
                      <a:gd name="connsiteY8" fmla="*/ 1123419 h 2460791"/>
                      <a:gd name="connsiteX9" fmla="*/ 1335510 w 6693894"/>
                      <a:gd name="connsiteY9" fmla="*/ 763755 h 2460791"/>
                      <a:gd name="connsiteX10" fmla="*/ 1487910 w 6693894"/>
                      <a:gd name="connsiteY10" fmla="*/ 282171 h 2460791"/>
                      <a:gd name="connsiteX11" fmla="*/ 1353798 w 6693894"/>
                      <a:gd name="connsiteY11" fmla="*/ 513819 h 2460791"/>
                      <a:gd name="connsiteX12" fmla="*/ 1128246 w 6693894"/>
                      <a:gd name="connsiteY12" fmla="*/ 623547 h 2460791"/>
                      <a:gd name="connsiteX13" fmla="*/ 817350 w 6693894"/>
                      <a:gd name="connsiteY13" fmla="*/ 379707 h 2460791"/>
                      <a:gd name="connsiteX14" fmla="*/ 707622 w 6693894"/>
                      <a:gd name="connsiteY14" fmla="*/ 1755 h 2460791"/>
                      <a:gd name="connsiteX15" fmla="*/ 658854 w 6693894"/>
                      <a:gd name="connsiteY15" fmla="*/ 544299 h 2460791"/>
                      <a:gd name="connsiteX16" fmla="*/ 305286 w 6693894"/>
                      <a:gd name="connsiteY16" fmla="*/ 867387 h 2460791"/>
                      <a:gd name="connsiteX17" fmla="*/ 486 w 6693894"/>
                      <a:gd name="connsiteY17" fmla="*/ 1007595 h 2460791"/>
                      <a:gd name="connsiteX18" fmla="*/ 238231 w 6693894"/>
                      <a:gd name="connsiteY18" fmla="*/ 1007595 h 2460791"/>
                      <a:gd name="connsiteX19" fmla="*/ 384534 w 6693894"/>
                      <a:gd name="connsiteY19" fmla="*/ 1080747 h 2460791"/>
                      <a:gd name="connsiteX20" fmla="*/ 524742 w 6693894"/>
                      <a:gd name="connsiteY20" fmla="*/ 1470891 h 2460791"/>
                      <a:gd name="connsiteX21" fmla="*/ 360150 w 6693894"/>
                      <a:gd name="connsiteY21" fmla="*/ 1879323 h 2460791"/>
                      <a:gd name="connsiteX22" fmla="*/ 183366 w 6693894"/>
                      <a:gd name="connsiteY22" fmla="*/ 2098779 h 2460791"/>
                      <a:gd name="connsiteX23" fmla="*/ 500358 w 6693894"/>
                      <a:gd name="connsiteY23" fmla="*/ 1842747 h 2460791"/>
                      <a:gd name="connsiteX24" fmla="*/ 1018518 w 6693894"/>
                      <a:gd name="connsiteY24" fmla="*/ 1982955 h 2460791"/>
                      <a:gd name="connsiteX25" fmla="*/ 1164822 w 6693894"/>
                      <a:gd name="connsiteY25" fmla="*/ 2165835 h 2460791"/>
                      <a:gd name="connsiteX26" fmla="*/ 1262358 w 6693894"/>
                      <a:gd name="connsiteY26" fmla="*/ 2458443 h 2460791"/>
                      <a:gd name="connsiteX27" fmla="*/ 1250166 w 6693894"/>
                      <a:gd name="connsiteY27" fmla="*/ 1995147 h 2460791"/>
                      <a:gd name="connsiteX28" fmla="*/ 1420854 w 6693894"/>
                      <a:gd name="connsiteY28" fmla="*/ 1598907 h 2460791"/>
                      <a:gd name="connsiteX29" fmla="*/ 1725654 w 6693894"/>
                      <a:gd name="connsiteY29" fmla="*/ 1312395 h 2460791"/>
                      <a:gd name="connsiteX30" fmla="*/ 1969494 w 6693894"/>
                      <a:gd name="connsiteY30" fmla="*/ 1220955 h 2460791"/>
                      <a:gd name="connsiteX0" fmla="*/ 6693894 w 6693894"/>
                      <a:gd name="connsiteY0" fmla="*/ 1793979 h 2460791"/>
                      <a:gd name="connsiteX1" fmla="*/ 6230598 w 6693894"/>
                      <a:gd name="connsiteY1" fmla="*/ 1355067 h 2460791"/>
                      <a:gd name="connsiteX2" fmla="*/ 5377158 w 6693894"/>
                      <a:gd name="connsiteY2" fmla="*/ 1385547 h 2460791"/>
                      <a:gd name="connsiteX3" fmla="*/ 4438374 w 6693894"/>
                      <a:gd name="connsiteY3" fmla="*/ 1373355 h 2460791"/>
                      <a:gd name="connsiteX4" fmla="*/ 4060422 w 6693894"/>
                      <a:gd name="connsiteY4" fmla="*/ 1275819 h 2460791"/>
                      <a:gd name="connsiteX5" fmla="*/ 2981430 w 6693894"/>
                      <a:gd name="connsiteY5" fmla="*/ 1208763 h 2460791"/>
                      <a:gd name="connsiteX6" fmla="*/ 2420598 w 6693894"/>
                      <a:gd name="connsiteY6" fmla="*/ 1220955 h 2460791"/>
                      <a:gd name="connsiteX7" fmla="*/ 1823190 w 6693894"/>
                      <a:gd name="connsiteY7" fmla="*/ 1251435 h 2460791"/>
                      <a:gd name="connsiteX8" fmla="*/ 1481814 w 6693894"/>
                      <a:gd name="connsiteY8" fmla="*/ 1123419 h 2460791"/>
                      <a:gd name="connsiteX9" fmla="*/ 1335510 w 6693894"/>
                      <a:gd name="connsiteY9" fmla="*/ 763755 h 2460791"/>
                      <a:gd name="connsiteX10" fmla="*/ 1487910 w 6693894"/>
                      <a:gd name="connsiteY10" fmla="*/ 282171 h 2460791"/>
                      <a:gd name="connsiteX11" fmla="*/ 1353798 w 6693894"/>
                      <a:gd name="connsiteY11" fmla="*/ 513819 h 2460791"/>
                      <a:gd name="connsiteX12" fmla="*/ 1128246 w 6693894"/>
                      <a:gd name="connsiteY12" fmla="*/ 623547 h 2460791"/>
                      <a:gd name="connsiteX13" fmla="*/ 817350 w 6693894"/>
                      <a:gd name="connsiteY13" fmla="*/ 379707 h 2460791"/>
                      <a:gd name="connsiteX14" fmla="*/ 707622 w 6693894"/>
                      <a:gd name="connsiteY14" fmla="*/ 1755 h 2460791"/>
                      <a:gd name="connsiteX15" fmla="*/ 658854 w 6693894"/>
                      <a:gd name="connsiteY15" fmla="*/ 544299 h 2460791"/>
                      <a:gd name="connsiteX16" fmla="*/ 305286 w 6693894"/>
                      <a:gd name="connsiteY16" fmla="*/ 867387 h 2460791"/>
                      <a:gd name="connsiteX17" fmla="*/ 486 w 6693894"/>
                      <a:gd name="connsiteY17" fmla="*/ 1007595 h 2460791"/>
                      <a:gd name="connsiteX18" fmla="*/ 238231 w 6693894"/>
                      <a:gd name="connsiteY18" fmla="*/ 1007595 h 2460791"/>
                      <a:gd name="connsiteX19" fmla="*/ 384534 w 6693894"/>
                      <a:gd name="connsiteY19" fmla="*/ 1080747 h 2460791"/>
                      <a:gd name="connsiteX20" fmla="*/ 524742 w 6693894"/>
                      <a:gd name="connsiteY20" fmla="*/ 1470891 h 2460791"/>
                      <a:gd name="connsiteX21" fmla="*/ 360150 w 6693894"/>
                      <a:gd name="connsiteY21" fmla="*/ 1879323 h 2460791"/>
                      <a:gd name="connsiteX22" fmla="*/ 183366 w 6693894"/>
                      <a:gd name="connsiteY22" fmla="*/ 2098779 h 2460791"/>
                      <a:gd name="connsiteX23" fmla="*/ 500358 w 6693894"/>
                      <a:gd name="connsiteY23" fmla="*/ 1842747 h 2460791"/>
                      <a:gd name="connsiteX24" fmla="*/ 1018518 w 6693894"/>
                      <a:gd name="connsiteY24" fmla="*/ 1982955 h 2460791"/>
                      <a:gd name="connsiteX25" fmla="*/ 1164822 w 6693894"/>
                      <a:gd name="connsiteY25" fmla="*/ 2165835 h 2460791"/>
                      <a:gd name="connsiteX26" fmla="*/ 1262358 w 6693894"/>
                      <a:gd name="connsiteY26" fmla="*/ 2458443 h 2460791"/>
                      <a:gd name="connsiteX27" fmla="*/ 1250166 w 6693894"/>
                      <a:gd name="connsiteY27" fmla="*/ 1995147 h 2460791"/>
                      <a:gd name="connsiteX28" fmla="*/ 1420854 w 6693894"/>
                      <a:gd name="connsiteY28" fmla="*/ 1598907 h 2460791"/>
                      <a:gd name="connsiteX29" fmla="*/ 1725654 w 6693894"/>
                      <a:gd name="connsiteY29" fmla="*/ 1312395 h 2460791"/>
                      <a:gd name="connsiteX30" fmla="*/ 1969494 w 6693894"/>
                      <a:gd name="connsiteY30" fmla="*/ 1220955 h 2460791"/>
                      <a:gd name="connsiteX0" fmla="*/ 6693894 w 6693894"/>
                      <a:gd name="connsiteY0" fmla="*/ 1793979 h 2460791"/>
                      <a:gd name="connsiteX1" fmla="*/ 6230598 w 6693894"/>
                      <a:gd name="connsiteY1" fmla="*/ 1355067 h 2460791"/>
                      <a:gd name="connsiteX2" fmla="*/ 5425926 w 6693894"/>
                      <a:gd name="connsiteY2" fmla="*/ 1348971 h 2460791"/>
                      <a:gd name="connsiteX3" fmla="*/ 4438374 w 6693894"/>
                      <a:gd name="connsiteY3" fmla="*/ 1373355 h 2460791"/>
                      <a:gd name="connsiteX4" fmla="*/ 4060422 w 6693894"/>
                      <a:gd name="connsiteY4" fmla="*/ 1275819 h 2460791"/>
                      <a:gd name="connsiteX5" fmla="*/ 2981430 w 6693894"/>
                      <a:gd name="connsiteY5" fmla="*/ 1208763 h 2460791"/>
                      <a:gd name="connsiteX6" fmla="*/ 2420598 w 6693894"/>
                      <a:gd name="connsiteY6" fmla="*/ 1220955 h 2460791"/>
                      <a:gd name="connsiteX7" fmla="*/ 1823190 w 6693894"/>
                      <a:gd name="connsiteY7" fmla="*/ 1251435 h 2460791"/>
                      <a:gd name="connsiteX8" fmla="*/ 1481814 w 6693894"/>
                      <a:gd name="connsiteY8" fmla="*/ 1123419 h 2460791"/>
                      <a:gd name="connsiteX9" fmla="*/ 1335510 w 6693894"/>
                      <a:gd name="connsiteY9" fmla="*/ 763755 h 2460791"/>
                      <a:gd name="connsiteX10" fmla="*/ 1487910 w 6693894"/>
                      <a:gd name="connsiteY10" fmla="*/ 282171 h 2460791"/>
                      <a:gd name="connsiteX11" fmla="*/ 1353798 w 6693894"/>
                      <a:gd name="connsiteY11" fmla="*/ 513819 h 2460791"/>
                      <a:gd name="connsiteX12" fmla="*/ 1128246 w 6693894"/>
                      <a:gd name="connsiteY12" fmla="*/ 623547 h 2460791"/>
                      <a:gd name="connsiteX13" fmla="*/ 817350 w 6693894"/>
                      <a:gd name="connsiteY13" fmla="*/ 379707 h 2460791"/>
                      <a:gd name="connsiteX14" fmla="*/ 707622 w 6693894"/>
                      <a:gd name="connsiteY14" fmla="*/ 1755 h 2460791"/>
                      <a:gd name="connsiteX15" fmla="*/ 658854 w 6693894"/>
                      <a:gd name="connsiteY15" fmla="*/ 544299 h 2460791"/>
                      <a:gd name="connsiteX16" fmla="*/ 305286 w 6693894"/>
                      <a:gd name="connsiteY16" fmla="*/ 867387 h 2460791"/>
                      <a:gd name="connsiteX17" fmla="*/ 486 w 6693894"/>
                      <a:gd name="connsiteY17" fmla="*/ 1007595 h 2460791"/>
                      <a:gd name="connsiteX18" fmla="*/ 238231 w 6693894"/>
                      <a:gd name="connsiteY18" fmla="*/ 1007595 h 2460791"/>
                      <a:gd name="connsiteX19" fmla="*/ 384534 w 6693894"/>
                      <a:gd name="connsiteY19" fmla="*/ 1080747 h 2460791"/>
                      <a:gd name="connsiteX20" fmla="*/ 524742 w 6693894"/>
                      <a:gd name="connsiteY20" fmla="*/ 1470891 h 2460791"/>
                      <a:gd name="connsiteX21" fmla="*/ 360150 w 6693894"/>
                      <a:gd name="connsiteY21" fmla="*/ 1879323 h 2460791"/>
                      <a:gd name="connsiteX22" fmla="*/ 183366 w 6693894"/>
                      <a:gd name="connsiteY22" fmla="*/ 2098779 h 2460791"/>
                      <a:gd name="connsiteX23" fmla="*/ 500358 w 6693894"/>
                      <a:gd name="connsiteY23" fmla="*/ 1842747 h 2460791"/>
                      <a:gd name="connsiteX24" fmla="*/ 1018518 w 6693894"/>
                      <a:gd name="connsiteY24" fmla="*/ 1982955 h 2460791"/>
                      <a:gd name="connsiteX25" fmla="*/ 1164822 w 6693894"/>
                      <a:gd name="connsiteY25" fmla="*/ 2165835 h 2460791"/>
                      <a:gd name="connsiteX26" fmla="*/ 1262358 w 6693894"/>
                      <a:gd name="connsiteY26" fmla="*/ 2458443 h 2460791"/>
                      <a:gd name="connsiteX27" fmla="*/ 1250166 w 6693894"/>
                      <a:gd name="connsiteY27" fmla="*/ 1995147 h 2460791"/>
                      <a:gd name="connsiteX28" fmla="*/ 1420854 w 6693894"/>
                      <a:gd name="connsiteY28" fmla="*/ 1598907 h 2460791"/>
                      <a:gd name="connsiteX29" fmla="*/ 1725654 w 6693894"/>
                      <a:gd name="connsiteY29" fmla="*/ 1312395 h 2460791"/>
                      <a:gd name="connsiteX30" fmla="*/ 1969494 w 6693894"/>
                      <a:gd name="connsiteY30" fmla="*/ 1220955 h 2460791"/>
                      <a:gd name="connsiteX0" fmla="*/ 6693894 w 6693894"/>
                      <a:gd name="connsiteY0" fmla="*/ 1793979 h 2460791"/>
                      <a:gd name="connsiteX1" fmla="*/ 6157446 w 6693894"/>
                      <a:gd name="connsiteY1" fmla="*/ 1355067 h 2460791"/>
                      <a:gd name="connsiteX2" fmla="*/ 5425926 w 6693894"/>
                      <a:gd name="connsiteY2" fmla="*/ 1348971 h 2460791"/>
                      <a:gd name="connsiteX3" fmla="*/ 4438374 w 6693894"/>
                      <a:gd name="connsiteY3" fmla="*/ 1373355 h 2460791"/>
                      <a:gd name="connsiteX4" fmla="*/ 4060422 w 6693894"/>
                      <a:gd name="connsiteY4" fmla="*/ 1275819 h 2460791"/>
                      <a:gd name="connsiteX5" fmla="*/ 2981430 w 6693894"/>
                      <a:gd name="connsiteY5" fmla="*/ 1208763 h 2460791"/>
                      <a:gd name="connsiteX6" fmla="*/ 2420598 w 6693894"/>
                      <a:gd name="connsiteY6" fmla="*/ 1220955 h 2460791"/>
                      <a:gd name="connsiteX7" fmla="*/ 1823190 w 6693894"/>
                      <a:gd name="connsiteY7" fmla="*/ 1251435 h 2460791"/>
                      <a:gd name="connsiteX8" fmla="*/ 1481814 w 6693894"/>
                      <a:gd name="connsiteY8" fmla="*/ 1123419 h 2460791"/>
                      <a:gd name="connsiteX9" fmla="*/ 1335510 w 6693894"/>
                      <a:gd name="connsiteY9" fmla="*/ 763755 h 2460791"/>
                      <a:gd name="connsiteX10" fmla="*/ 1487910 w 6693894"/>
                      <a:gd name="connsiteY10" fmla="*/ 282171 h 2460791"/>
                      <a:gd name="connsiteX11" fmla="*/ 1353798 w 6693894"/>
                      <a:gd name="connsiteY11" fmla="*/ 513819 h 2460791"/>
                      <a:gd name="connsiteX12" fmla="*/ 1128246 w 6693894"/>
                      <a:gd name="connsiteY12" fmla="*/ 623547 h 2460791"/>
                      <a:gd name="connsiteX13" fmla="*/ 817350 w 6693894"/>
                      <a:gd name="connsiteY13" fmla="*/ 379707 h 2460791"/>
                      <a:gd name="connsiteX14" fmla="*/ 707622 w 6693894"/>
                      <a:gd name="connsiteY14" fmla="*/ 1755 h 2460791"/>
                      <a:gd name="connsiteX15" fmla="*/ 658854 w 6693894"/>
                      <a:gd name="connsiteY15" fmla="*/ 544299 h 2460791"/>
                      <a:gd name="connsiteX16" fmla="*/ 305286 w 6693894"/>
                      <a:gd name="connsiteY16" fmla="*/ 867387 h 2460791"/>
                      <a:gd name="connsiteX17" fmla="*/ 486 w 6693894"/>
                      <a:gd name="connsiteY17" fmla="*/ 1007595 h 2460791"/>
                      <a:gd name="connsiteX18" fmla="*/ 238231 w 6693894"/>
                      <a:gd name="connsiteY18" fmla="*/ 1007595 h 2460791"/>
                      <a:gd name="connsiteX19" fmla="*/ 384534 w 6693894"/>
                      <a:gd name="connsiteY19" fmla="*/ 1080747 h 2460791"/>
                      <a:gd name="connsiteX20" fmla="*/ 524742 w 6693894"/>
                      <a:gd name="connsiteY20" fmla="*/ 1470891 h 2460791"/>
                      <a:gd name="connsiteX21" fmla="*/ 360150 w 6693894"/>
                      <a:gd name="connsiteY21" fmla="*/ 1879323 h 2460791"/>
                      <a:gd name="connsiteX22" fmla="*/ 183366 w 6693894"/>
                      <a:gd name="connsiteY22" fmla="*/ 2098779 h 2460791"/>
                      <a:gd name="connsiteX23" fmla="*/ 500358 w 6693894"/>
                      <a:gd name="connsiteY23" fmla="*/ 1842747 h 2460791"/>
                      <a:gd name="connsiteX24" fmla="*/ 1018518 w 6693894"/>
                      <a:gd name="connsiteY24" fmla="*/ 1982955 h 2460791"/>
                      <a:gd name="connsiteX25" fmla="*/ 1164822 w 6693894"/>
                      <a:gd name="connsiteY25" fmla="*/ 2165835 h 2460791"/>
                      <a:gd name="connsiteX26" fmla="*/ 1262358 w 6693894"/>
                      <a:gd name="connsiteY26" fmla="*/ 2458443 h 2460791"/>
                      <a:gd name="connsiteX27" fmla="*/ 1250166 w 6693894"/>
                      <a:gd name="connsiteY27" fmla="*/ 1995147 h 2460791"/>
                      <a:gd name="connsiteX28" fmla="*/ 1420854 w 6693894"/>
                      <a:gd name="connsiteY28" fmla="*/ 1598907 h 2460791"/>
                      <a:gd name="connsiteX29" fmla="*/ 1725654 w 6693894"/>
                      <a:gd name="connsiteY29" fmla="*/ 1312395 h 2460791"/>
                      <a:gd name="connsiteX30" fmla="*/ 1969494 w 6693894"/>
                      <a:gd name="connsiteY30" fmla="*/ 1220955 h 2460791"/>
                      <a:gd name="connsiteX0" fmla="*/ 6693894 w 6693894"/>
                      <a:gd name="connsiteY0" fmla="*/ 1793979 h 2460791"/>
                      <a:gd name="connsiteX1" fmla="*/ 6157446 w 6693894"/>
                      <a:gd name="connsiteY1" fmla="*/ 1355067 h 2460791"/>
                      <a:gd name="connsiteX2" fmla="*/ 5425926 w 6693894"/>
                      <a:gd name="connsiteY2" fmla="*/ 1348971 h 2460791"/>
                      <a:gd name="connsiteX3" fmla="*/ 4438374 w 6693894"/>
                      <a:gd name="connsiteY3" fmla="*/ 1373355 h 2460791"/>
                      <a:gd name="connsiteX4" fmla="*/ 4060422 w 6693894"/>
                      <a:gd name="connsiteY4" fmla="*/ 1275819 h 2460791"/>
                      <a:gd name="connsiteX5" fmla="*/ 2981430 w 6693894"/>
                      <a:gd name="connsiteY5" fmla="*/ 1208763 h 2460791"/>
                      <a:gd name="connsiteX6" fmla="*/ 2420598 w 6693894"/>
                      <a:gd name="connsiteY6" fmla="*/ 1220955 h 2460791"/>
                      <a:gd name="connsiteX7" fmla="*/ 1823190 w 6693894"/>
                      <a:gd name="connsiteY7" fmla="*/ 1251435 h 2460791"/>
                      <a:gd name="connsiteX8" fmla="*/ 1481814 w 6693894"/>
                      <a:gd name="connsiteY8" fmla="*/ 1123419 h 2460791"/>
                      <a:gd name="connsiteX9" fmla="*/ 1335510 w 6693894"/>
                      <a:gd name="connsiteY9" fmla="*/ 763755 h 2460791"/>
                      <a:gd name="connsiteX10" fmla="*/ 1487910 w 6693894"/>
                      <a:gd name="connsiteY10" fmla="*/ 282171 h 2460791"/>
                      <a:gd name="connsiteX11" fmla="*/ 1353798 w 6693894"/>
                      <a:gd name="connsiteY11" fmla="*/ 513819 h 2460791"/>
                      <a:gd name="connsiteX12" fmla="*/ 1128246 w 6693894"/>
                      <a:gd name="connsiteY12" fmla="*/ 623547 h 2460791"/>
                      <a:gd name="connsiteX13" fmla="*/ 817350 w 6693894"/>
                      <a:gd name="connsiteY13" fmla="*/ 379707 h 2460791"/>
                      <a:gd name="connsiteX14" fmla="*/ 707622 w 6693894"/>
                      <a:gd name="connsiteY14" fmla="*/ 1755 h 2460791"/>
                      <a:gd name="connsiteX15" fmla="*/ 658854 w 6693894"/>
                      <a:gd name="connsiteY15" fmla="*/ 544299 h 2460791"/>
                      <a:gd name="connsiteX16" fmla="*/ 305286 w 6693894"/>
                      <a:gd name="connsiteY16" fmla="*/ 867387 h 2460791"/>
                      <a:gd name="connsiteX17" fmla="*/ 486 w 6693894"/>
                      <a:gd name="connsiteY17" fmla="*/ 1007595 h 2460791"/>
                      <a:gd name="connsiteX18" fmla="*/ 238231 w 6693894"/>
                      <a:gd name="connsiteY18" fmla="*/ 1007595 h 2460791"/>
                      <a:gd name="connsiteX19" fmla="*/ 384534 w 6693894"/>
                      <a:gd name="connsiteY19" fmla="*/ 1080747 h 2460791"/>
                      <a:gd name="connsiteX20" fmla="*/ 524742 w 6693894"/>
                      <a:gd name="connsiteY20" fmla="*/ 1470891 h 2460791"/>
                      <a:gd name="connsiteX21" fmla="*/ 360150 w 6693894"/>
                      <a:gd name="connsiteY21" fmla="*/ 1879323 h 2460791"/>
                      <a:gd name="connsiteX22" fmla="*/ 183366 w 6693894"/>
                      <a:gd name="connsiteY22" fmla="*/ 2098779 h 2460791"/>
                      <a:gd name="connsiteX23" fmla="*/ 500358 w 6693894"/>
                      <a:gd name="connsiteY23" fmla="*/ 1842747 h 2460791"/>
                      <a:gd name="connsiteX24" fmla="*/ 1018518 w 6693894"/>
                      <a:gd name="connsiteY24" fmla="*/ 1982955 h 2460791"/>
                      <a:gd name="connsiteX25" fmla="*/ 1164822 w 6693894"/>
                      <a:gd name="connsiteY25" fmla="*/ 2165835 h 2460791"/>
                      <a:gd name="connsiteX26" fmla="*/ 1262358 w 6693894"/>
                      <a:gd name="connsiteY26" fmla="*/ 2458443 h 2460791"/>
                      <a:gd name="connsiteX27" fmla="*/ 1250166 w 6693894"/>
                      <a:gd name="connsiteY27" fmla="*/ 1995147 h 2460791"/>
                      <a:gd name="connsiteX28" fmla="*/ 1420854 w 6693894"/>
                      <a:gd name="connsiteY28" fmla="*/ 1598907 h 2460791"/>
                      <a:gd name="connsiteX29" fmla="*/ 1725654 w 6693894"/>
                      <a:gd name="connsiteY29" fmla="*/ 1312395 h 2460791"/>
                      <a:gd name="connsiteX30" fmla="*/ 1888214 w 6693894"/>
                      <a:gd name="connsiteY30" fmla="*/ 1248895 h 2460791"/>
                      <a:gd name="connsiteX0" fmla="*/ 6693894 w 6693894"/>
                      <a:gd name="connsiteY0" fmla="*/ 1793979 h 2460791"/>
                      <a:gd name="connsiteX1" fmla="*/ 6157446 w 6693894"/>
                      <a:gd name="connsiteY1" fmla="*/ 1355067 h 2460791"/>
                      <a:gd name="connsiteX2" fmla="*/ 5425926 w 6693894"/>
                      <a:gd name="connsiteY2" fmla="*/ 1348971 h 2460791"/>
                      <a:gd name="connsiteX3" fmla="*/ 4438374 w 6693894"/>
                      <a:gd name="connsiteY3" fmla="*/ 1373355 h 2460791"/>
                      <a:gd name="connsiteX4" fmla="*/ 4060422 w 6693894"/>
                      <a:gd name="connsiteY4" fmla="*/ 1275819 h 2460791"/>
                      <a:gd name="connsiteX5" fmla="*/ 2981430 w 6693894"/>
                      <a:gd name="connsiteY5" fmla="*/ 1208763 h 2460791"/>
                      <a:gd name="connsiteX6" fmla="*/ 2420598 w 6693894"/>
                      <a:gd name="connsiteY6" fmla="*/ 1220955 h 2460791"/>
                      <a:gd name="connsiteX7" fmla="*/ 1846050 w 6693894"/>
                      <a:gd name="connsiteY7" fmla="*/ 1253975 h 2460791"/>
                      <a:gd name="connsiteX8" fmla="*/ 1481814 w 6693894"/>
                      <a:gd name="connsiteY8" fmla="*/ 1123419 h 2460791"/>
                      <a:gd name="connsiteX9" fmla="*/ 1335510 w 6693894"/>
                      <a:gd name="connsiteY9" fmla="*/ 763755 h 2460791"/>
                      <a:gd name="connsiteX10" fmla="*/ 1487910 w 6693894"/>
                      <a:gd name="connsiteY10" fmla="*/ 282171 h 2460791"/>
                      <a:gd name="connsiteX11" fmla="*/ 1353798 w 6693894"/>
                      <a:gd name="connsiteY11" fmla="*/ 513819 h 2460791"/>
                      <a:gd name="connsiteX12" fmla="*/ 1128246 w 6693894"/>
                      <a:gd name="connsiteY12" fmla="*/ 623547 h 2460791"/>
                      <a:gd name="connsiteX13" fmla="*/ 817350 w 6693894"/>
                      <a:gd name="connsiteY13" fmla="*/ 379707 h 2460791"/>
                      <a:gd name="connsiteX14" fmla="*/ 707622 w 6693894"/>
                      <a:gd name="connsiteY14" fmla="*/ 1755 h 2460791"/>
                      <a:gd name="connsiteX15" fmla="*/ 658854 w 6693894"/>
                      <a:gd name="connsiteY15" fmla="*/ 544299 h 2460791"/>
                      <a:gd name="connsiteX16" fmla="*/ 305286 w 6693894"/>
                      <a:gd name="connsiteY16" fmla="*/ 867387 h 2460791"/>
                      <a:gd name="connsiteX17" fmla="*/ 486 w 6693894"/>
                      <a:gd name="connsiteY17" fmla="*/ 1007595 h 2460791"/>
                      <a:gd name="connsiteX18" fmla="*/ 238231 w 6693894"/>
                      <a:gd name="connsiteY18" fmla="*/ 1007595 h 2460791"/>
                      <a:gd name="connsiteX19" fmla="*/ 384534 w 6693894"/>
                      <a:gd name="connsiteY19" fmla="*/ 1080747 h 2460791"/>
                      <a:gd name="connsiteX20" fmla="*/ 524742 w 6693894"/>
                      <a:gd name="connsiteY20" fmla="*/ 1470891 h 2460791"/>
                      <a:gd name="connsiteX21" fmla="*/ 360150 w 6693894"/>
                      <a:gd name="connsiteY21" fmla="*/ 1879323 h 2460791"/>
                      <a:gd name="connsiteX22" fmla="*/ 183366 w 6693894"/>
                      <a:gd name="connsiteY22" fmla="*/ 2098779 h 2460791"/>
                      <a:gd name="connsiteX23" fmla="*/ 500358 w 6693894"/>
                      <a:gd name="connsiteY23" fmla="*/ 1842747 h 2460791"/>
                      <a:gd name="connsiteX24" fmla="*/ 1018518 w 6693894"/>
                      <a:gd name="connsiteY24" fmla="*/ 1982955 h 2460791"/>
                      <a:gd name="connsiteX25" fmla="*/ 1164822 w 6693894"/>
                      <a:gd name="connsiteY25" fmla="*/ 2165835 h 2460791"/>
                      <a:gd name="connsiteX26" fmla="*/ 1262358 w 6693894"/>
                      <a:gd name="connsiteY26" fmla="*/ 2458443 h 2460791"/>
                      <a:gd name="connsiteX27" fmla="*/ 1250166 w 6693894"/>
                      <a:gd name="connsiteY27" fmla="*/ 1995147 h 2460791"/>
                      <a:gd name="connsiteX28" fmla="*/ 1420854 w 6693894"/>
                      <a:gd name="connsiteY28" fmla="*/ 1598907 h 2460791"/>
                      <a:gd name="connsiteX29" fmla="*/ 1725654 w 6693894"/>
                      <a:gd name="connsiteY29" fmla="*/ 1312395 h 2460791"/>
                      <a:gd name="connsiteX30" fmla="*/ 1888214 w 6693894"/>
                      <a:gd name="connsiteY30" fmla="*/ 1248895 h 2460791"/>
                      <a:gd name="connsiteX0" fmla="*/ 6693894 w 6693894"/>
                      <a:gd name="connsiteY0" fmla="*/ 1793979 h 2460791"/>
                      <a:gd name="connsiteX1" fmla="*/ 6157446 w 6693894"/>
                      <a:gd name="connsiteY1" fmla="*/ 1355067 h 2460791"/>
                      <a:gd name="connsiteX2" fmla="*/ 5425926 w 6693894"/>
                      <a:gd name="connsiteY2" fmla="*/ 1348971 h 2460791"/>
                      <a:gd name="connsiteX3" fmla="*/ 4438374 w 6693894"/>
                      <a:gd name="connsiteY3" fmla="*/ 1373355 h 2460791"/>
                      <a:gd name="connsiteX4" fmla="*/ 4060422 w 6693894"/>
                      <a:gd name="connsiteY4" fmla="*/ 1275819 h 2460791"/>
                      <a:gd name="connsiteX5" fmla="*/ 2981430 w 6693894"/>
                      <a:gd name="connsiteY5" fmla="*/ 1208763 h 2460791"/>
                      <a:gd name="connsiteX6" fmla="*/ 2420598 w 6693894"/>
                      <a:gd name="connsiteY6" fmla="*/ 1220955 h 2460791"/>
                      <a:gd name="connsiteX7" fmla="*/ 1846050 w 6693894"/>
                      <a:gd name="connsiteY7" fmla="*/ 1253975 h 2460791"/>
                      <a:gd name="connsiteX8" fmla="*/ 1481814 w 6693894"/>
                      <a:gd name="connsiteY8" fmla="*/ 1123419 h 2460791"/>
                      <a:gd name="connsiteX9" fmla="*/ 1335510 w 6693894"/>
                      <a:gd name="connsiteY9" fmla="*/ 763755 h 2460791"/>
                      <a:gd name="connsiteX10" fmla="*/ 1487910 w 6693894"/>
                      <a:gd name="connsiteY10" fmla="*/ 282171 h 2460791"/>
                      <a:gd name="connsiteX11" fmla="*/ 1353798 w 6693894"/>
                      <a:gd name="connsiteY11" fmla="*/ 513819 h 2460791"/>
                      <a:gd name="connsiteX12" fmla="*/ 1128246 w 6693894"/>
                      <a:gd name="connsiteY12" fmla="*/ 623547 h 2460791"/>
                      <a:gd name="connsiteX13" fmla="*/ 817350 w 6693894"/>
                      <a:gd name="connsiteY13" fmla="*/ 379707 h 2460791"/>
                      <a:gd name="connsiteX14" fmla="*/ 707622 w 6693894"/>
                      <a:gd name="connsiteY14" fmla="*/ 1755 h 2460791"/>
                      <a:gd name="connsiteX15" fmla="*/ 658854 w 6693894"/>
                      <a:gd name="connsiteY15" fmla="*/ 544299 h 2460791"/>
                      <a:gd name="connsiteX16" fmla="*/ 305286 w 6693894"/>
                      <a:gd name="connsiteY16" fmla="*/ 867387 h 2460791"/>
                      <a:gd name="connsiteX17" fmla="*/ 486 w 6693894"/>
                      <a:gd name="connsiteY17" fmla="*/ 1007595 h 2460791"/>
                      <a:gd name="connsiteX18" fmla="*/ 238231 w 6693894"/>
                      <a:gd name="connsiteY18" fmla="*/ 1007595 h 2460791"/>
                      <a:gd name="connsiteX19" fmla="*/ 384534 w 6693894"/>
                      <a:gd name="connsiteY19" fmla="*/ 1080747 h 2460791"/>
                      <a:gd name="connsiteX20" fmla="*/ 524742 w 6693894"/>
                      <a:gd name="connsiteY20" fmla="*/ 1470891 h 2460791"/>
                      <a:gd name="connsiteX21" fmla="*/ 360150 w 6693894"/>
                      <a:gd name="connsiteY21" fmla="*/ 1879323 h 2460791"/>
                      <a:gd name="connsiteX22" fmla="*/ 183366 w 6693894"/>
                      <a:gd name="connsiteY22" fmla="*/ 2098779 h 2460791"/>
                      <a:gd name="connsiteX23" fmla="*/ 500358 w 6693894"/>
                      <a:gd name="connsiteY23" fmla="*/ 1842747 h 2460791"/>
                      <a:gd name="connsiteX24" fmla="*/ 1018518 w 6693894"/>
                      <a:gd name="connsiteY24" fmla="*/ 1982955 h 2460791"/>
                      <a:gd name="connsiteX25" fmla="*/ 1164822 w 6693894"/>
                      <a:gd name="connsiteY25" fmla="*/ 2165835 h 2460791"/>
                      <a:gd name="connsiteX26" fmla="*/ 1262358 w 6693894"/>
                      <a:gd name="connsiteY26" fmla="*/ 2458443 h 2460791"/>
                      <a:gd name="connsiteX27" fmla="*/ 1250166 w 6693894"/>
                      <a:gd name="connsiteY27" fmla="*/ 1995147 h 2460791"/>
                      <a:gd name="connsiteX28" fmla="*/ 1420854 w 6693894"/>
                      <a:gd name="connsiteY28" fmla="*/ 1598907 h 2460791"/>
                      <a:gd name="connsiteX29" fmla="*/ 1725654 w 6693894"/>
                      <a:gd name="connsiteY29" fmla="*/ 1312395 h 2460791"/>
                      <a:gd name="connsiteX30" fmla="*/ 1795250 w 6693894"/>
                      <a:gd name="connsiteY30" fmla="*/ 1277851 h 2460791"/>
                      <a:gd name="connsiteX31" fmla="*/ 1888214 w 6693894"/>
                      <a:gd name="connsiteY31" fmla="*/ 1248895 h 2460791"/>
                      <a:gd name="connsiteX0" fmla="*/ 6693894 w 6693894"/>
                      <a:gd name="connsiteY0" fmla="*/ 1793979 h 2460791"/>
                      <a:gd name="connsiteX1" fmla="*/ 6157446 w 6693894"/>
                      <a:gd name="connsiteY1" fmla="*/ 1355067 h 2460791"/>
                      <a:gd name="connsiteX2" fmla="*/ 5425926 w 6693894"/>
                      <a:gd name="connsiteY2" fmla="*/ 1348971 h 2460791"/>
                      <a:gd name="connsiteX3" fmla="*/ 4438374 w 6693894"/>
                      <a:gd name="connsiteY3" fmla="*/ 1373355 h 2460791"/>
                      <a:gd name="connsiteX4" fmla="*/ 4060422 w 6693894"/>
                      <a:gd name="connsiteY4" fmla="*/ 1275819 h 2460791"/>
                      <a:gd name="connsiteX5" fmla="*/ 2981430 w 6693894"/>
                      <a:gd name="connsiteY5" fmla="*/ 1208763 h 2460791"/>
                      <a:gd name="connsiteX6" fmla="*/ 2420598 w 6693894"/>
                      <a:gd name="connsiteY6" fmla="*/ 1220955 h 2460791"/>
                      <a:gd name="connsiteX7" fmla="*/ 1846050 w 6693894"/>
                      <a:gd name="connsiteY7" fmla="*/ 1253975 h 2460791"/>
                      <a:gd name="connsiteX8" fmla="*/ 1481814 w 6693894"/>
                      <a:gd name="connsiteY8" fmla="*/ 1123419 h 2460791"/>
                      <a:gd name="connsiteX9" fmla="*/ 1335510 w 6693894"/>
                      <a:gd name="connsiteY9" fmla="*/ 763755 h 2460791"/>
                      <a:gd name="connsiteX10" fmla="*/ 1487910 w 6693894"/>
                      <a:gd name="connsiteY10" fmla="*/ 282171 h 2460791"/>
                      <a:gd name="connsiteX11" fmla="*/ 1353798 w 6693894"/>
                      <a:gd name="connsiteY11" fmla="*/ 513819 h 2460791"/>
                      <a:gd name="connsiteX12" fmla="*/ 1128246 w 6693894"/>
                      <a:gd name="connsiteY12" fmla="*/ 623547 h 2460791"/>
                      <a:gd name="connsiteX13" fmla="*/ 817350 w 6693894"/>
                      <a:gd name="connsiteY13" fmla="*/ 379707 h 2460791"/>
                      <a:gd name="connsiteX14" fmla="*/ 707622 w 6693894"/>
                      <a:gd name="connsiteY14" fmla="*/ 1755 h 2460791"/>
                      <a:gd name="connsiteX15" fmla="*/ 658854 w 6693894"/>
                      <a:gd name="connsiteY15" fmla="*/ 544299 h 2460791"/>
                      <a:gd name="connsiteX16" fmla="*/ 305286 w 6693894"/>
                      <a:gd name="connsiteY16" fmla="*/ 867387 h 2460791"/>
                      <a:gd name="connsiteX17" fmla="*/ 486 w 6693894"/>
                      <a:gd name="connsiteY17" fmla="*/ 1007595 h 2460791"/>
                      <a:gd name="connsiteX18" fmla="*/ 238231 w 6693894"/>
                      <a:gd name="connsiteY18" fmla="*/ 1007595 h 2460791"/>
                      <a:gd name="connsiteX19" fmla="*/ 384534 w 6693894"/>
                      <a:gd name="connsiteY19" fmla="*/ 1080747 h 2460791"/>
                      <a:gd name="connsiteX20" fmla="*/ 524742 w 6693894"/>
                      <a:gd name="connsiteY20" fmla="*/ 1470891 h 2460791"/>
                      <a:gd name="connsiteX21" fmla="*/ 360150 w 6693894"/>
                      <a:gd name="connsiteY21" fmla="*/ 1879323 h 2460791"/>
                      <a:gd name="connsiteX22" fmla="*/ 183366 w 6693894"/>
                      <a:gd name="connsiteY22" fmla="*/ 2098779 h 2460791"/>
                      <a:gd name="connsiteX23" fmla="*/ 500358 w 6693894"/>
                      <a:gd name="connsiteY23" fmla="*/ 1842747 h 2460791"/>
                      <a:gd name="connsiteX24" fmla="*/ 1018518 w 6693894"/>
                      <a:gd name="connsiteY24" fmla="*/ 1982955 h 2460791"/>
                      <a:gd name="connsiteX25" fmla="*/ 1164822 w 6693894"/>
                      <a:gd name="connsiteY25" fmla="*/ 2165835 h 2460791"/>
                      <a:gd name="connsiteX26" fmla="*/ 1262358 w 6693894"/>
                      <a:gd name="connsiteY26" fmla="*/ 2458443 h 2460791"/>
                      <a:gd name="connsiteX27" fmla="*/ 1250166 w 6693894"/>
                      <a:gd name="connsiteY27" fmla="*/ 1995147 h 2460791"/>
                      <a:gd name="connsiteX28" fmla="*/ 1420854 w 6693894"/>
                      <a:gd name="connsiteY28" fmla="*/ 1598907 h 2460791"/>
                      <a:gd name="connsiteX29" fmla="*/ 1725654 w 6693894"/>
                      <a:gd name="connsiteY29" fmla="*/ 1312395 h 2460791"/>
                      <a:gd name="connsiteX30" fmla="*/ 1795250 w 6693894"/>
                      <a:gd name="connsiteY30" fmla="*/ 1277851 h 2460791"/>
                      <a:gd name="connsiteX31" fmla="*/ 1885674 w 6693894"/>
                      <a:gd name="connsiteY31" fmla="*/ 1253975 h 2460791"/>
                      <a:gd name="connsiteX0" fmla="*/ 6693894 w 6693894"/>
                      <a:gd name="connsiteY0" fmla="*/ 1793979 h 2460791"/>
                      <a:gd name="connsiteX1" fmla="*/ 6157446 w 6693894"/>
                      <a:gd name="connsiteY1" fmla="*/ 1355067 h 2460791"/>
                      <a:gd name="connsiteX2" fmla="*/ 5425926 w 6693894"/>
                      <a:gd name="connsiteY2" fmla="*/ 1348971 h 2460791"/>
                      <a:gd name="connsiteX3" fmla="*/ 4438374 w 6693894"/>
                      <a:gd name="connsiteY3" fmla="*/ 1373355 h 2460791"/>
                      <a:gd name="connsiteX4" fmla="*/ 4060422 w 6693894"/>
                      <a:gd name="connsiteY4" fmla="*/ 1275819 h 2460791"/>
                      <a:gd name="connsiteX5" fmla="*/ 2981430 w 6693894"/>
                      <a:gd name="connsiteY5" fmla="*/ 1208763 h 2460791"/>
                      <a:gd name="connsiteX6" fmla="*/ 2420598 w 6693894"/>
                      <a:gd name="connsiteY6" fmla="*/ 1220955 h 2460791"/>
                      <a:gd name="connsiteX7" fmla="*/ 1846050 w 6693894"/>
                      <a:gd name="connsiteY7" fmla="*/ 1253975 h 2460791"/>
                      <a:gd name="connsiteX8" fmla="*/ 1481814 w 6693894"/>
                      <a:gd name="connsiteY8" fmla="*/ 1123419 h 2460791"/>
                      <a:gd name="connsiteX9" fmla="*/ 1335510 w 6693894"/>
                      <a:gd name="connsiteY9" fmla="*/ 763755 h 2460791"/>
                      <a:gd name="connsiteX10" fmla="*/ 1487910 w 6693894"/>
                      <a:gd name="connsiteY10" fmla="*/ 282171 h 2460791"/>
                      <a:gd name="connsiteX11" fmla="*/ 1353798 w 6693894"/>
                      <a:gd name="connsiteY11" fmla="*/ 513819 h 2460791"/>
                      <a:gd name="connsiteX12" fmla="*/ 1128246 w 6693894"/>
                      <a:gd name="connsiteY12" fmla="*/ 623547 h 2460791"/>
                      <a:gd name="connsiteX13" fmla="*/ 817350 w 6693894"/>
                      <a:gd name="connsiteY13" fmla="*/ 379707 h 2460791"/>
                      <a:gd name="connsiteX14" fmla="*/ 707622 w 6693894"/>
                      <a:gd name="connsiteY14" fmla="*/ 1755 h 2460791"/>
                      <a:gd name="connsiteX15" fmla="*/ 658854 w 6693894"/>
                      <a:gd name="connsiteY15" fmla="*/ 544299 h 2460791"/>
                      <a:gd name="connsiteX16" fmla="*/ 305286 w 6693894"/>
                      <a:gd name="connsiteY16" fmla="*/ 867387 h 2460791"/>
                      <a:gd name="connsiteX17" fmla="*/ 486 w 6693894"/>
                      <a:gd name="connsiteY17" fmla="*/ 1007595 h 2460791"/>
                      <a:gd name="connsiteX18" fmla="*/ 238231 w 6693894"/>
                      <a:gd name="connsiteY18" fmla="*/ 1007595 h 2460791"/>
                      <a:gd name="connsiteX19" fmla="*/ 384534 w 6693894"/>
                      <a:gd name="connsiteY19" fmla="*/ 1080747 h 2460791"/>
                      <a:gd name="connsiteX20" fmla="*/ 524742 w 6693894"/>
                      <a:gd name="connsiteY20" fmla="*/ 1470891 h 2460791"/>
                      <a:gd name="connsiteX21" fmla="*/ 360150 w 6693894"/>
                      <a:gd name="connsiteY21" fmla="*/ 1879323 h 2460791"/>
                      <a:gd name="connsiteX22" fmla="*/ 147806 w 6693894"/>
                      <a:gd name="connsiteY22" fmla="*/ 2086079 h 2460791"/>
                      <a:gd name="connsiteX23" fmla="*/ 500358 w 6693894"/>
                      <a:gd name="connsiteY23" fmla="*/ 1842747 h 2460791"/>
                      <a:gd name="connsiteX24" fmla="*/ 1018518 w 6693894"/>
                      <a:gd name="connsiteY24" fmla="*/ 1982955 h 2460791"/>
                      <a:gd name="connsiteX25" fmla="*/ 1164822 w 6693894"/>
                      <a:gd name="connsiteY25" fmla="*/ 2165835 h 2460791"/>
                      <a:gd name="connsiteX26" fmla="*/ 1262358 w 6693894"/>
                      <a:gd name="connsiteY26" fmla="*/ 2458443 h 2460791"/>
                      <a:gd name="connsiteX27" fmla="*/ 1250166 w 6693894"/>
                      <a:gd name="connsiteY27" fmla="*/ 1995147 h 2460791"/>
                      <a:gd name="connsiteX28" fmla="*/ 1420854 w 6693894"/>
                      <a:gd name="connsiteY28" fmla="*/ 1598907 h 2460791"/>
                      <a:gd name="connsiteX29" fmla="*/ 1725654 w 6693894"/>
                      <a:gd name="connsiteY29" fmla="*/ 1312395 h 2460791"/>
                      <a:gd name="connsiteX30" fmla="*/ 1795250 w 6693894"/>
                      <a:gd name="connsiteY30" fmla="*/ 1277851 h 2460791"/>
                      <a:gd name="connsiteX31" fmla="*/ 1885674 w 6693894"/>
                      <a:gd name="connsiteY31" fmla="*/ 1253975 h 2460791"/>
                      <a:gd name="connsiteX0" fmla="*/ 6693894 w 6693894"/>
                      <a:gd name="connsiteY0" fmla="*/ 1793979 h 2460791"/>
                      <a:gd name="connsiteX1" fmla="*/ 6157446 w 6693894"/>
                      <a:gd name="connsiteY1" fmla="*/ 1355067 h 2460791"/>
                      <a:gd name="connsiteX2" fmla="*/ 5425926 w 6693894"/>
                      <a:gd name="connsiteY2" fmla="*/ 1348971 h 2460791"/>
                      <a:gd name="connsiteX3" fmla="*/ 4438374 w 6693894"/>
                      <a:gd name="connsiteY3" fmla="*/ 1373355 h 2460791"/>
                      <a:gd name="connsiteX4" fmla="*/ 4060422 w 6693894"/>
                      <a:gd name="connsiteY4" fmla="*/ 1275819 h 2460791"/>
                      <a:gd name="connsiteX5" fmla="*/ 2981430 w 6693894"/>
                      <a:gd name="connsiteY5" fmla="*/ 1208763 h 2460791"/>
                      <a:gd name="connsiteX6" fmla="*/ 2420598 w 6693894"/>
                      <a:gd name="connsiteY6" fmla="*/ 1220955 h 2460791"/>
                      <a:gd name="connsiteX7" fmla="*/ 1846050 w 6693894"/>
                      <a:gd name="connsiteY7" fmla="*/ 1253975 h 2460791"/>
                      <a:gd name="connsiteX8" fmla="*/ 1481814 w 6693894"/>
                      <a:gd name="connsiteY8" fmla="*/ 1123419 h 2460791"/>
                      <a:gd name="connsiteX9" fmla="*/ 1335510 w 6693894"/>
                      <a:gd name="connsiteY9" fmla="*/ 763755 h 2460791"/>
                      <a:gd name="connsiteX10" fmla="*/ 1487910 w 6693894"/>
                      <a:gd name="connsiteY10" fmla="*/ 282171 h 2460791"/>
                      <a:gd name="connsiteX11" fmla="*/ 1353798 w 6693894"/>
                      <a:gd name="connsiteY11" fmla="*/ 513819 h 2460791"/>
                      <a:gd name="connsiteX12" fmla="*/ 1128246 w 6693894"/>
                      <a:gd name="connsiteY12" fmla="*/ 623547 h 2460791"/>
                      <a:gd name="connsiteX13" fmla="*/ 817350 w 6693894"/>
                      <a:gd name="connsiteY13" fmla="*/ 379707 h 2460791"/>
                      <a:gd name="connsiteX14" fmla="*/ 707622 w 6693894"/>
                      <a:gd name="connsiteY14" fmla="*/ 1755 h 2460791"/>
                      <a:gd name="connsiteX15" fmla="*/ 658854 w 6693894"/>
                      <a:gd name="connsiteY15" fmla="*/ 544299 h 2460791"/>
                      <a:gd name="connsiteX16" fmla="*/ 305286 w 6693894"/>
                      <a:gd name="connsiteY16" fmla="*/ 867387 h 2460791"/>
                      <a:gd name="connsiteX17" fmla="*/ 486 w 6693894"/>
                      <a:gd name="connsiteY17" fmla="*/ 1007595 h 2460791"/>
                      <a:gd name="connsiteX18" fmla="*/ 238231 w 6693894"/>
                      <a:gd name="connsiteY18" fmla="*/ 1007595 h 2460791"/>
                      <a:gd name="connsiteX19" fmla="*/ 384534 w 6693894"/>
                      <a:gd name="connsiteY19" fmla="*/ 1080747 h 2460791"/>
                      <a:gd name="connsiteX20" fmla="*/ 524742 w 6693894"/>
                      <a:gd name="connsiteY20" fmla="*/ 1470891 h 2460791"/>
                      <a:gd name="connsiteX21" fmla="*/ 342370 w 6693894"/>
                      <a:gd name="connsiteY21" fmla="*/ 1874243 h 2460791"/>
                      <a:gd name="connsiteX22" fmla="*/ 147806 w 6693894"/>
                      <a:gd name="connsiteY22" fmla="*/ 2086079 h 2460791"/>
                      <a:gd name="connsiteX23" fmla="*/ 500358 w 6693894"/>
                      <a:gd name="connsiteY23" fmla="*/ 1842747 h 2460791"/>
                      <a:gd name="connsiteX24" fmla="*/ 1018518 w 6693894"/>
                      <a:gd name="connsiteY24" fmla="*/ 1982955 h 2460791"/>
                      <a:gd name="connsiteX25" fmla="*/ 1164822 w 6693894"/>
                      <a:gd name="connsiteY25" fmla="*/ 2165835 h 2460791"/>
                      <a:gd name="connsiteX26" fmla="*/ 1262358 w 6693894"/>
                      <a:gd name="connsiteY26" fmla="*/ 2458443 h 2460791"/>
                      <a:gd name="connsiteX27" fmla="*/ 1250166 w 6693894"/>
                      <a:gd name="connsiteY27" fmla="*/ 1995147 h 2460791"/>
                      <a:gd name="connsiteX28" fmla="*/ 1420854 w 6693894"/>
                      <a:gd name="connsiteY28" fmla="*/ 1598907 h 2460791"/>
                      <a:gd name="connsiteX29" fmla="*/ 1725654 w 6693894"/>
                      <a:gd name="connsiteY29" fmla="*/ 1312395 h 2460791"/>
                      <a:gd name="connsiteX30" fmla="*/ 1795250 w 6693894"/>
                      <a:gd name="connsiteY30" fmla="*/ 1277851 h 2460791"/>
                      <a:gd name="connsiteX31" fmla="*/ 1885674 w 6693894"/>
                      <a:gd name="connsiteY31" fmla="*/ 1253975 h 2460791"/>
                      <a:gd name="connsiteX0" fmla="*/ 6693894 w 6693894"/>
                      <a:gd name="connsiteY0" fmla="*/ 1793979 h 2460791"/>
                      <a:gd name="connsiteX1" fmla="*/ 6157446 w 6693894"/>
                      <a:gd name="connsiteY1" fmla="*/ 1355067 h 2460791"/>
                      <a:gd name="connsiteX2" fmla="*/ 5425926 w 6693894"/>
                      <a:gd name="connsiteY2" fmla="*/ 1348971 h 2460791"/>
                      <a:gd name="connsiteX3" fmla="*/ 4438374 w 6693894"/>
                      <a:gd name="connsiteY3" fmla="*/ 1373355 h 2460791"/>
                      <a:gd name="connsiteX4" fmla="*/ 4060422 w 6693894"/>
                      <a:gd name="connsiteY4" fmla="*/ 1275819 h 2460791"/>
                      <a:gd name="connsiteX5" fmla="*/ 2981430 w 6693894"/>
                      <a:gd name="connsiteY5" fmla="*/ 1208763 h 2460791"/>
                      <a:gd name="connsiteX6" fmla="*/ 2420598 w 6693894"/>
                      <a:gd name="connsiteY6" fmla="*/ 1220955 h 2460791"/>
                      <a:gd name="connsiteX7" fmla="*/ 1846050 w 6693894"/>
                      <a:gd name="connsiteY7" fmla="*/ 1253975 h 2460791"/>
                      <a:gd name="connsiteX8" fmla="*/ 1481814 w 6693894"/>
                      <a:gd name="connsiteY8" fmla="*/ 1123419 h 2460791"/>
                      <a:gd name="connsiteX9" fmla="*/ 1335510 w 6693894"/>
                      <a:gd name="connsiteY9" fmla="*/ 763755 h 2460791"/>
                      <a:gd name="connsiteX10" fmla="*/ 1487910 w 6693894"/>
                      <a:gd name="connsiteY10" fmla="*/ 282171 h 2460791"/>
                      <a:gd name="connsiteX11" fmla="*/ 1353798 w 6693894"/>
                      <a:gd name="connsiteY11" fmla="*/ 513819 h 2460791"/>
                      <a:gd name="connsiteX12" fmla="*/ 1128246 w 6693894"/>
                      <a:gd name="connsiteY12" fmla="*/ 623547 h 2460791"/>
                      <a:gd name="connsiteX13" fmla="*/ 817350 w 6693894"/>
                      <a:gd name="connsiteY13" fmla="*/ 379707 h 2460791"/>
                      <a:gd name="connsiteX14" fmla="*/ 707622 w 6693894"/>
                      <a:gd name="connsiteY14" fmla="*/ 1755 h 2460791"/>
                      <a:gd name="connsiteX15" fmla="*/ 658854 w 6693894"/>
                      <a:gd name="connsiteY15" fmla="*/ 544299 h 2460791"/>
                      <a:gd name="connsiteX16" fmla="*/ 305286 w 6693894"/>
                      <a:gd name="connsiteY16" fmla="*/ 867387 h 2460791"/>
                      <a:gd name="connsiteX17" fmla="*/ 486 w 6693894"/>
                      <a:gd name="connsiteY17" fmla="*/ 1007595 h 2460791"/>
                      <a:gd name="connsiteX18" fmla="*/ 238231 w 6693894"/>
                      <a:gd name="connsiteY18" fmla="*/ 1007595 h 2460791"/>
                      <a:gd name="connsiteX19" fmla="*/ 384534 w 6693894"/>
                      <a:gd name="connsiteY19" fmla="*/ 1080747 h 2460791"/>
                      <a:gd name="connsiteX20" fmla="*/ 524742 w 6693894"/>
                      <a:gd name="connsiteY20" fmla="*/ 1470891 h 2460791"/>
                      <a:gd name="connsiteX21" fmla="*/ 342370 w 6693894"/>
                      <a:gd name="connsiteY21" fmla="*/ 1874243 h 2460791"/>
                      <a:gd name="connsiteX22" fmla="*/ 147806 w 6693894"/>
                      <a:gd name="connsiteY22" fmla="*/ 2086079 h 2460791"/>
                      <a:gd name="connsiteX23" fmla="*/ 507978 w 6693894"/>
                      <a:gd name="connsiteY23" fmla="*/ 1857987 h 2460791"/>
                      <a:gd name="connsiteX24" fmla="*/ 1018518 w 6693894"/>
                      <a:gd name="connsiteY24" fmla="*/ 1982955 h 2460791"/>
                      <a:gd name="connsiteX25" fmla="*/ 1164822 w 6693894"/>
                      <a:gd name="connsiteY25" fmla="*/ 2165835 h 2460791"/>
                      <a:gd name="connsiteX26" fmla="*/ 1262358 w 6693894"/>
                      <a:gd name="connsiteY26" fmla="*/ 2458443 h 2460791"/>
                      <a:gd name="connsiteX27" fmla="*/ 1250166 w 6693894"/>
                      <a:gd name="connsiteY27" fmla="*/ 1995147 h 2460791"/>
                      <a:gd name="connsiteX28" fmla="*/ 1420854 w 6693894"/>
                      <a:gd name="connsiteY28" fmla="*/ 1598907 h 2460791"/>
                      <a:gd name="connsiteX29" fmla="*/ 1725654 w 6693894"/>
                      <a:gd name="connsiteY29" fmla="*/ 1312395 h 2460791"/>
                      <a:gd name="connsiteX30" fmla="*/ 1795250 w 6693894"/>
                      <a:gd name="connsiteY30" fmla="*/ 1277851 h 2460791"/>
                      <a:gd name="connsiteX31" fmla="*/ 1885674 w 6693894"/>
                      <a:gd name="connsiteY31" fmla="*/ 1253975 h 2460791"/>
                      <a:gd name="connsiteX0" fmla="*/ 6693894 w 6693894"/>
                      <a:gd name="connsiteY0" fmla="*/ 1793979 h 2460791"/>
                      <a:gd name="connsiteX1" fmla="*/ 6157446 w 6693894"/>
                      <a:gd name="connsiteY1" fmla="*/ 1355067 h 2460791"/>
                      <a:gd name="connsiteX2" fmla="*/ 5425926 w 6693894"/>
                      <a:gd name="connsiteY2" fmla="*/ 1348971 h 2460791"/>
                      <a:gd name="connsiteX3" fmla="*/ 4438374 w 6693894"/>
                      <a:gd name="connsiteY3" fmla="*/ 1373355 h 2460791"/>
                      <a:gd name="connsiteX4" fmla="*/ 4060422 w 6693894"/>
                      <a:gd name="connsiteY4" fmla="*/ 1275819 h 2460791"/>
                      <a:gd name="connsiteX5" fmla="*/ 2981430 w 6693894"/>
                      <a:gd name="connsiteY5" fmla="*/ 1208763 h 2460791"/>
                      <a:gd name="connsiteX6" fmla="*/ 2420598 w 6693894"/>
                      <a:gd name="connsiteY6" fmla="*/ 1220955 h 2460791"/>
                      <a:gd name="connsiteX7" fmla="*/ 1846050 w 6693894"/>
                      <a:gd name="connsiteY7" fmla="*/ 1253975 h 2460791"/>
                      <a:gd name="connsiteX8" fmla="*/ 1481814 w 6693894"/>
                      <a:gd name="connsiteY8" fmla="*/ 1123419 h 2460791"/>
                      <a:gd name="connsiteX9" fmla="*/ 1335510 w 6693894"/>
                      <a:gd name="connsiteY9" fmla="*/ 763755 h 2460791"/>
                      <a:gd name="connsiteX10" fmla="*/ 1487910 w 6693894"/>
                      <a:gd name="connsiteY10" fmla="*/ 282171 h 2460791"/>
                      <a:gd name="connsiteX11" fmla="*/ 1353798 w 6693894"/>
                      <a:gd name="connsiteY11" fmla="*/ 513819 h 2460791"/>
                      <a:gd name="connsiteX12" fmla="*/ 1128246 w 6693894"/>
                      <a:gd name="connsiteY12" fmla="*/ 623547 h 2460791"/>
                      <a:gd name="connsiteX13" fmla="*/ 817350 w 6693894"/>
                      <a:gd name="connsiteY13" fmla="*/ 379707 h 2460791"/>
                      <a:gd name="connsiteX14" fmla="*/ 707622 w 6693894"/>
                      <a:gd name="connsiteY14" fmla="*/ 1755 h 2460791"/>
                      <a:gd name="connsiteX15" fmla="*/ 658854 w 6693894"/>
                      <a:gd name="connsiteY15" fmla="*/ 544299 h 2460791"/>
                      <a:gd name="connsiteX16" fmla="*/ 305286 w 6693894"/>
                      <a:gd name="connsiteY16" fmla="*/ 867387 h 2460791"/>
                      <a:gd name="connsiteX17" fmla="*/ 486 w 6693894"/>
                      <a:gd name="connsiteY17" fmla="*/ 1007595 h 2460791"/>
                      <a:gd name="connsiteX18" fmla="*/ 238231 w 6693894"/>
                      <a:gd name="connsiteY18" fmla="*/ 1007595 h 2460791"/>
                      <a:gd name="connsiteX19" fmla="*/ 384534 w 6693894"/>
                      <a:gd name="connsiteY19" fmla="*/ 1080747 h 2460791"/>
                      <a:gd name="connsiteX20" fmla="*/ 524742 w 6693894"/>
                      <a:gd name="connsiteY20" fmla="*/ 1470891 h 2460791"/>
                      <a:gd name="connsiteX21" fmla="*/ 342370 w 6693894"/>
                      <a:gd name="connsiteY21" fmla="*/ 1874243 h 2460791"/>
                      <a:gd name="connsiteX22" fmla="*/ 147806 w 6693894"/>
                      <a:gd name="connsiteY22" fmla="*/ 2086079 h 2460791"/>
                      <a:gd name="connsiteX23" fmla="*/ 507978 w 6693894"/>
                      <a:gd name="connsiteY23" fmla="*/ 1857987 h 2460791"/>
                      <a:gd name="connsiteX24" fmla="*/ 980418 w 6693894"/>
                      <a:gd name="connsiteY24" fmla="*/ 1977875 h 2460791"/>
                      <a:gd name="connsiteX25" fmla="*/ 1164822 w 6693894"/>
                      <a:gd name="connsiteY25" fmla="*/ 2165835 h 2460791"/>
                      <a:gd name="connsiteX26" fmla="*/ 1262358 w 6693894"/>
                      <a:gd name="connsiteY26" fmla="*/ 2458443 h 2460791"/>
                      <a:gd name="connsiteX27" fmla="*/ 1250166 w 6693894"/>
                      <a:gd name="connsiteY27" fmla="*/ 1995147 h 2460791"/>
                      <a:gd name="connsiteX28" fmla="*/ 1420854 w 6693894"/>
                      <a:gd name="connsiteY28" fmla="*/ 1598907 h 2460791"/>
                      <a:gd name="connsiteX29" fmla="*/ 1725654 w 6693894"/>
                      <a:gd name="connsiteY29" fmla="*/ 1312395 h 2460791"/>
                      <a:gd name="connsiteX30" fmla="*/ 1795250 w 6693894"/>
                      <a:gd name="connsiteY30" fmla="*/ 1277851 h 2460791"/>
                      <a:gd name="connsiteX31" fmla="*/ 1885674 w 6693894"/>
                      <a:gd name="connsiteY31" fmla="*/ 1253975 h 2460791"/>
                      <a:gd name="connsiteX0" fmla="*/ 6693894 w 6693894"/>
                      <a:gd name="connsiteY0" fmla="*/ 1793979 h 2460791"/>
                      <a:gd name="connsiteX1" fmla="*/ 6157446 w 6693894"/>
                      <a:gd name="connsiteY1" fmla="*/ 1355067 h 2460791"/>
                      <a:gd name="connsiteX2" fmla="*/ 5425926 w 6693894"/>
                      <a:gd name="connsiteY2" fmla="*/ 1348971 h 2460791"/>
                      <a:gd name="connsiteX3" fmla="*/ 4438374 w 6693894"/>
                      <a:gd name="connsiteY3" fmla="*/ 1373355 h 2460791"/>
                      <a:gd name="connsiteX4" fmla="*/ 4060422 w 6693894"/>
                      <a:gd name="connsiteY4" fmla="*/ 1275819 h 2460791"/>
                      <a:gd name="connsiteX5" fmla="*/ 2981430 w 6693894"/>
                      <a:gd name="connsiteY5" fmla="*/ 1208763 h 2460791"/>
                      <a:gd name="connsiteX6" fmla="*/ 2420598 w 6693894"/>
                      <a:gd name="connsiteY6" fmla="*/ 1220955 h 2460791"/>
                      <a:gd name="connsiteX7" fmla="*/ 1846050 w 6693894"/>
                      <a:gd name="connsiteY7" fmla="*/ 1253975 h 2460791"/>
                      <a:gd name="connsiteX8" fmla="*/ 1481814 w 6693894"/>
                      <a:gd name="connsiteY8" fmla="*/ 1123419 h 2460791"/>
                      <a:gd name="connsiteX9" fmla="*/ 1335510 w 6693894"/>
                      <a:gd name="connsiteY9" fmla="*/ 763755 h 2460791"/>
                      <a:gd name="connsiteX10" fmla="*/ 1487910 w 6693894"/>
                      <a:gd name="connsiteY10" fmla="*/ 282171 h 2460791"/>
                      <a:gd name="connsiteX11" fmla="*/ 1353798 w 6693894"/>
                      <a:gd name="connsiteY11" fmla="*/ 513819 h 2460791"/>
                      <a:gd name="connsiteX12" fmla="*/ 1128246 w 6693894"/>
                      <a:gd name="connsiteY12" fmla="*/ 623547 h 2460791"/>
                      <a:gd name="connsiteX13" fmla="*/ 817350 w 6693894"/>
                      <a:gd name="connsiteY13" fmla="*/ 379707 h 2460791"/>
                      <a:gd name="connsiteX14" fmla="*/ 707622 w 6693894"/>
                      <a:gd name="connsiteY14" fmla="*/ 1755 h 2460791"/>
                      <a:gd name="connsiteX15" fmla="*/ 658854 w 6693894"/>
                      <a:gd name="connsiteY15" fmla="*/ 544299 h 2460791"/>
                      <a:gd name="connsiteX16" fmla="*/ 305286 w 6693894"/>
                      <a:gd name="connsiteY16" fmla="*/ 867387 h 2460791"/>
                      <a:gd name="connsiteX17" fmla="*/ 486 w 6693894"/>
                      <a:gd name="connsiteY17" fmla="*/ 1007595 h 2460791"/>
                      <a:gd name="connsiteX18" fmla="*/ 238231 w 6693894"/>
                      <a:gd name="connsiteY18" fmla="*/ 1007595 h 2460791"/>
                      <a:gd name="connsiteX19" fmla="*/ 384534 w 6693894"/>
                      <a:gd name="connsiteY19" fmla="*/ 1080747 h 2460791"/>
                      <a:gd name="connsiteX20" fmla="*/ 524742 w 6693894"/>
                      <a:gd name="connsiteY20" fmla="*/ 1470891 h 2460791"/>
                      <a:gd name="connsiteX21" fmla="*/ 342370 w 6693894"/>
                      <a:gd name="connsiteY21" fmla="*/ 1874243 h 2460791"/>
                      <a:gd name="connsiteX22" fmla="*/ 147806 w 6693894"/>
                      <a:gd name="connsiteY22" fmla="*/ 2086079 h 2460791"/>
                      <a:gd name="connsiteX23" fmla="*/ 507978 w 6693894"/>
                      <a:gd name="connsiteY23" fmla="*/ 1857987 h 2460791"/>
                      <a:gd name="connsiteX24" fmla="*/ 980418 w 6693894"/>
                      <a:gd name="connsiteY24" fmla="*/ 1977875 h 2460791"/>
                      <a:gd name="connsiteX25" fmla="*/ 1164822 w 6693894"/>
                      <a:gd name="connsiteY25" fmla="*/ 2165835 h 2460791"/>
                      <a:gd name="connsiteX26" fmla="*/ 1262358 w 6693894"/>
                      <a:gd name="connsiteY26" fmla="*/ 2458443 h 2460791"/>
                      <a:gd name="connsiteX27" fmla="*/ 1250166 w 6693894"/>
                      <a:gd name="connsiteY27" fmla="*/ 1995147 h 2460791"/>
                      <a:gd name="connsiteX28" fmla="*/ 1420854 w 6693894"/>
                      <a:gd name="connsiteY28" fmla="*/ 1598907 h 2460791"/>
                      <a:gd name="connsiteX29" fmla="*/ 1725654 w 6693894"/>
                      <a:gd name="connsiteY29" fmla="*/ 1312395 h 2460791"/>
                      <a:gd name="connsiteX30" fmla="*/ 1795250 w 6693894"/>
                      <a:gd name="connsiteY30" fmla="*/ 1277851 h 2460791"/>
                      <a:gd name="connsiteX31" fmla="*/ 1885674 w 6693894"/>
                      <a:gd name="connsiteY31" fmla="*/ 1253975 h 2460791"/>
                      <a:gd name="connsiteX0" fmla="*/ 6157446 w 6157446"/>
                      <a:gd name="connsiteY0" fmla="*/ 1355067 h 2460791"/>
                      <a:gd name="connsiteX1" fmla="*/ 5425926 w 6157446"/>
                      <a:gd name="connsiteY1" fmla="*/ 1348971 h 2460791"/>
                      <a:gd name="connsiteX2" fmla="*/ 4438374 w 6157446"/>
                      <a:gd name="connsiteY2" fmla="*/ 1373355 h 2460791"/>
                      <a:gd name="connsiteX3" fmla="*/ 4060422 w 6157446"/>
                      <a:gd name="connsiteY3" fmla="*/ 1275819 h 2460791"/>
                      <a:gd name="connsiteX4" fmla="*/ 2981430 w 6157446"/>
                      <a:gd name="connsiteY4" fmla="*/ 1208763 h 2460791"/>
                      <a:gd name="connsiteX5" fmla="*/ 2420598 w 6157446"/>
                      <a:gd name="connsiteY5" fmla="*/ 1220955 h 2460791"/>
                      <a:gd name="connsiteX6" fmla="*/ 1846050 w 6157446"/>
                      <a:gd name="connsiteY6" fmla="*/ 1253975 h 2460791"/>
                      <a:gd name="connsiteX7" fmla="*/ 1481814 w 6157446"/>
                      <a:gd name="connsiteY7" fmla="*/ 1123419 h 2460791"/>
                      <a:gd name="connsiteX8" fmla="*/ 1335510 w 6157446"/>
                      <a:gd name="connsiteY8" fmla="*/ 763755 h 2460791"/>
                      <a:gd name="connsiteX9" fmla="*/ 1487910 w 6157446"/>
                      <a:gd name="connsiteY9" fmla="*/ 282171 h 2460791"/>
                      <a:gd name="connsiteX10" fmla="*/ 1353798 w 6157446"/>
                      <a:gd name="connsiteY10" fmla="*/ 513819 h 2460791"/>
                      <a:gd name="connsiteX11" fmla="*/ 1128246 w 6157446"/>
                      <a:gd name="connsiteY11" fmla="*/ 623547 h 2460791"/>
                      <a:gd name="connsiteX12" fmla="*/ 817350 w 6157446"/>
                      <a:gd name="connsiteY12" fmla="*/ 379707 h 2460791"/>
                      <a:gd name="connsiteX13" fmla="*/ 707622 w 6157446"/>
                      <a:gd name="connsiteY13" fmla="*/ 1755 h 2460791"/>
                      <a:gd name="connsiteX14" fmla="*/ 658854 w 6157446"/>
                      <a:gd name="connsiteY14" fmla="*/ 544299 h 2460791"/>
                      <a:gd name="connsiteX15" fmla="*/ 305286 w 6157446"/>
                      <a:gd name="connsiteY15" fmla="*/ 867387 h 2460791"/>
                      <a:gd name="connsiteX16" fmla="*/ 486 w 6157446"/>
                      <a:gd name="connsiteY16" fmla="*/ 1007595 h 2460791"/>
                      <a:gd name="connsiteX17" fmla="*/ 238231 w 6157446"/>
                      <a:gd name="connsiteY17" fmla="*/ 1007595 h 2460791"/>
                      <a:gd name="connsiteX18" fmla="*/ 384534 w 6157446"/>
                      <a:gd name="connsiteY18" fmla="*/ 1080747 h 2460791"/>
                      <a:gd name="connsiteX19" fmla="*/ 524742 w 6157446"/>
                      <a:gd name="connsiteY19" fmla="*/ 1470891 h 2460791"/>
                      <a:gd name="connsiteX20" fmla="*/ 342370 w 6157446"/>
                      <a:gd name="connsiteY20" fmla="*/ 1874243 h 2460791"/>
                      <a:gd name="connsiteX21" fmla="*/ 147806 w 6157446"/>
                      <a:gd name="connsiteY21" fmla="*/ 2086079 h 2460791"/>
                      <a:gd name="connsiteX22" fmla="*/ 507978 w 6157446"/>
                      <a:gd name="connsiteY22" fmla="*/ 1857987 h 2460791"/>
                      <a:gd name="connsiteX23" fmla="*/ 980418 w 6157446"/>
                      <a:gd name="connsiteY23" fmla="*/ 1977875 h 2460791"/>
                      <a:gd name="connsiteX24" fmla="*/ 1164822 w 6157446"/>
                      <a:gd name="connsiteY24" fmla="*/ 2165835 h 2460791"/>
                      <a:gd name="connsiteX25" fmla="*/ 1262358 w 6157446"/>
                      <a:gd name="connsiteY25" fmla="*/ 2458443 h 2460791"/>
                      <a:gd name="connsiteX26" fmla="*/ 1250166 w 6157446"/>
                      <a:gd name="connsiteY26" fmla="*/ 1995147 h 2460791"/>
                      <a:gd name="connsiteX27" fmla="*/ 1420854 w 6157446"/>
                      <a:gd name="connsiteY27" fmla="*/ 1598907 h 2460791"/>
                      <a:gd name="connsiteX28" fmla="*/ 1725654 w 6157446"/>
                      <a:gd name="connsiteY28" fmla="*/ 1312395 h 2460791"/>
                      <a:gd name="connsiteX29" fmla="*/ 1795250 w 6157446"/>
                      <a:gd name="connsiteY29" fmla="*/ 1277851 h 2460791"/>
                      <a:gd name="connsiteX30" fmla="*/ 1885674 w 6157446"/>
                      <a:gd name="connsiteY30" fmla="*/ 1253975 h 2460791"/>
                      <a:gd name="connsiteX0" fmla="*/ 5425926 w 5425926"/>
                      <a:gd name="connsiteY0" fmla="*/ 1348971 h 2460791"/>
                      <a:gd name="connsiteX1" fmla="*/ 4438374 w 5425926"/>
                      <a:gd name="connsiteY1" fmla="*/ 1373355 h 2460791"/>
                      <a:gd name="connsiteX2" fmla="*/ 4060422 w 5425926"/>
                      <a:gd name="connsiteY2" fmla="*/ 1275819 h 2460791"/>
                      <a:gd name="connsiteX3" fmla="*/ 2981430 w 5425926"/>
                      <a:gd name="connsiteY3" fmla="*/ 1208763 h 2460791"/>
                      <a:gd name="connsiteX4" fmla="*/ 2420598 w 5425926"/>
                      <a:gd name="connsiteY4" fmla="*/ 1220955 h 2460791"/>
                      <a:gd name="connsiteX5" fmla="*/ 1846050 w 5425926"/>
                      <a:gd name="connsiteY5" fmla="*/ 1253975 h 2460791"/>
                      <a:gd name="connsiteX6" fmla="*/ 1481814 w 5425926"/>
                      <a:gd name="connsiteY6" fmla="*/ 1123419 h 2460791"/>
                      <a:gd name="connsiteX7" fmla="*/ 1335510 w 5425926"/>
                      <a:gd name="connsiteY7" fmla="*/ 763755 h 2460791"/>
                      <a:gd name="connsiteX8" fmla="*/ 1487910 w 5425926"/>
                      <a:gd name="connsiteY8" fmla="*/ 282171 h 2460791"/>
                      <a:gd name="connsiteX9" fmla="*/ 1353798 w 5425926"/>
                      <a:gd name="connsiteY9" fmla="*/ 513819 h 2460791"/>
                      <a:gd name="connsiteX10" fmla="*/ 1128246 w 5425926"/>
                      <a:gd name="connsiteY10" fmla="*/ 623547 h 2460791"/>
                      <a:gd name="connsiteX11" fmla="*/ 817350 w 5425926"/>
                      <a:gd name="connsiteY11" fmla="*/ 379707 h 2460791"/>
                      <a:gd name="connsiteX12" fmla="*/ 707622 w 5425926"/>
                      <a:gd name="connsiteY12" fmla="*/ 1755 h 2460791"/>
                      <a:gd name="connsiteX13" fmla="*/ 658854 w 5425926"/>
                      <a:gd name="connsiteY13" fmla="*/ 544299 h 2460791"/>
                      <a:gd name="connsiteX14" fmla="*/ 305286 w 5425926"/>
                      <a:gd name="connsiteY14" fmla="*/ 867387 h 2460791"/>
                      <a:gd name="connsiteX15" fmla="*/ 486 w 5425926"/>
                      <a:gd name="connsiteY15" fmla="*/ 1007595 h 2460791"/>
                      <a:gd name="connsiteX16" fmla="*/ 238231 w 5425926"/>
                      <a:gd name="connsiteY16" fmla="*/ 1007595 h 2460791"/>
                      <a:gd name="connsiteX17" fmla="*/ 384534 w 5425926"/>
                      <a:gd name="connsiteY17" fmla="*/ 1080747 h 2460791"/>
                      <a:gd name="connsiteX18" fmla="*/ 524742 w 5425926"/>
                      <a:gd name="connsiteY18" fmla="*/ 1470891 h 2460791"/>
                      <a:gd name="connsiteX19" fmla="*/ 342370 w 5425926"/>
                      <a:gd name="connsiteY19" fmla="*/ 1874243 h 2460791"/>
                      <a:gd name="connsiteX20" fmla="*/ 147806 w 5425926"/>
                      <a:gd name="connsiteY20" fmla="*/ 2086079 h 2460791"/>
                      <a:gd name="connsiteX21" fmla="*/ 507978 w 5425926"/>
                      <a:gd name="connsiteY21" fmla="*/ 1857987 h 2460791"/>
                      <a:gd name="connsiteX22" fmla="*/ 980418 w 5425926"/>
                      <a:gd name="connsiteY22" fmla="*/ 1977875 h 2460791"/>
                      <a:gd name="connsiteX23" fmla="*/ 1164822 w 5425926"/>
                      <a:gd name="connsiteY23" fmla="*/ 2165835 h 2460791"/>
                      <a:gd name="connsiteX24" fmla="*/ 1262358 w 5425926"/>
                      <a:gd name="connsiteY24" fmla="*/ 2458443 h 2460791"/>
                      <a:gd name="connsiteX25" fmla="*/ 1250166 w 5425926"/>
                      <a:gd name="connsiteY25" fmla="*/ 1995147 h 2460791"/>
                      <a:gd name="connsiteX26" fmla="*/ 1420854 w 5425926"/>
                      <a:gd name="connsiteY26" fmla="*/ 1598907 h 2460791"/>
                      <a:gd name="connsiteX27" fmla="*/ 1725654 w 5425926"/>
                      <a:gd name="connsiteY27" fmla="*/ 1312395 h 2460791"/>
                      <a:gd name="connsiteX28" fmla="*/ 1795250 w 5425926"/>
                      <a:gd name="connsiteY28" fmla="*/ 1277851 h 2460791"/>
                      <a:gd name="connsiteX29" fmla="*/ 1885674 w 5425926"/>
                      <a:gd name="connsiteY29" fmla="*/ 1253975 h 2460791"/>
                      <a:gd name="connsiteX0" fmla="*/ 4438374 w 4438374"/>
                      <a:gd name="connsiteY0" fmla="*/ 1373355 h 2460791"/>
                      <a:gd name="connsiteX1" fmla="*/ 4060422 w 4438374"/>
                      <a:gd name="connsiteY1" fmla="*/ 1275819 h 2460791"/>
                      <a:gd name="connsiteX2" fmla="*/ 2981430 w 4438374"/>
                      <a:gd name="connsiteY2" fmla="*/ 1208763 h 2460791"/>
                      <a:gd name="connsiteX3" fmla="*/ 2420598 w 4438374"/>
                      <a:gd name="connsiteY3" fmla="*/ 1220955 h 2460791"/>
                      <a:gd name="connsiteX4" fmla="*/ 1846050 w 4438374"/>
                      <a:gd name="connsiteY4" fmla="*/ 1253975 h 2460791"/>
                      <a:gd name="connsiteX5" fmla="*/ 1481814 w 4438374"/>
                      <a:gd name="connsiteY5" fmla="*/ 1123419 h 2460791"/>
                      <a:gd name="connsiteX6" fmla="*/ 1335510 w 4438374"/>
                      <a:gd name="connsiteY6" fmla="*/ 763755 h 2460791"/>
                      <a:gd name="connsiteX7" fmla="*/ 1487910 w 4438374"/>
                      <a:gd name="connsiteY7" fmla="*/ 282171 h 2460791"/>
                      <a:gd name="connsiteX8" fmla="*/ 1353798 w 4438374"/>
                      <a:gd name="connsiteY8" fmla="*/ 513819 h 2460791"/>
                      <a:gd name="connsiteX9" fmla="*/ 1128246 w 4438374"/>
                      <a:gd name="connsiteY9" fmla="*/ 623547 h 2460791"/>
                      <a:gd name="connsiteX10" fmla="*/ 817350 w 4438374"/>
                      <a:gd name="connsiteY10" fmla="*/ 379707 h 2460791"/>
                      <a:gd name="connsiteX11" fmla="*/ 707622 w 4438374"/>
                      <a:gd name="connsiteY11" fmla="*/ 1755 h 2460791"/>
                      <a:gd name="connsiteX12" fmla="*/ 658854 w 4438374"/>
                      <a:gd name="connsiteY12" fmla="*/ 544299 h 2460791"/>
                      <a:gd name="connsiteX13" fmla="*/ 305286 w 4438374"/>
                      <a:gd name="connsiteY13" fmla="*/ 867387 h 2460791"/>
                      <a:gd name="connsiteX14" fmla="*/ 486 w 4438374"/>
                      <a:gd name="connsiteY14" fmla="*/ 1007595 h 2460791"/>
                      <a:gd name="connsiteX15" fmla="*/ 238231 w 4438374"/>
                      <a:gd name="connsiteY15" fmla="*/ 1007595 h 2460791"/>
                      <a:gd name="connsiteX16" fmla="*/ 384534 w 4438374"/>
                      <a:gd name="connsiteY16" fmla="*/ 1080747 h 2460791"/>
                      <a:gd name="connsiteX17" fmla="*/ 524742 w 4438374"/>
                      <a:gd name="connsiteY17" fmla="*/ 1470891 h 2460791"/>
                      <a:gd name="connsiteX18" fmla="*/ 342370 w 4438374"/>
                      <a:gd name="connsiteY18" fmla="*/ 1874243 h 2460791"/>
                      <a:gd name="connsiteX19" fmla="*/ 147806 w 4438374"/>
                      <a:gd name="connsiteY19" fmla="*/ 2086079 h 2460791"/>
                      <a:gd name="connsiteX20" fmla="*/ 507978 w 4438374"/>
                      <a:gd name="connsiteY20" fmla="*/ 1857987 h 2460791"/>
                      <a:gd name="connsiteX21" fmla="*/ 980418 w 4438374"/>
                      <a:gd name="connsiteY21" fmla="*/ 1977875 h 2460791"/>
                      <a:gd name="connsiteX22" fmla="*/ 1164822 w 4438374"/>
                      <a:gd name="connsiteY22" fmla="*/ 2165835 h 2460791"/>
                      <a:gd name="connsiteX23" fmla="*/ 1262358 w 4438374"/>
                      <a:gd name="connsiteY23" fmla="*/ 2458443 h 2460791"/>
                      <a:gd name="connsiteX24" fmla="*/ 1250166 w 4438374"/>
                      <a:gd name="connsiteY24" fmla="*/ 1995147 h 2460791"/>
                      <a:gd name="connsiteX25" fmla="*/ 1420854 w 4438374"/>
                      <a:gd name="connsiteY25" fmla="*/ 1598907 h 2460791"/>
                      <a:gd name="connsiteX26" fmla="*/ 1725654 w 4438374"/>
                      <a:gd name="connsiteY26" fmla="*/ 1312395 h 2460791"/>
                      <a:gd name="connsiteX27" fmla="*/ 1795250 w 4438374"/>
                      <a:gd name="connsiteY27" fmla="*/ 1277851 h 2460791"/>
                      <a:gd name="connsiteX28" fmla="*/ 1885674 w 4438374"/>
                      <a:gd name="connsiteY28" fmla="*/ 1253975 h 2460791"/>
                      <a:gd name="connsiteX0" fmla="*/ 4060422 w 4060422"/>
                      <a:gd name="connsiteY0" fmla="*/ 1275819 h 2460791"/>
                      <a:gd name="connsiteX1" fmla="*/ 2981430 w 4060422"/>
                      <a:gd name="connsiteY1" fmla="*/ 1208763 h 2460791"/>
                      <a:gd name="connsiteX2" fmla="*/ 2420598 w 4060422"/>
                      <a:gd name="connsiteY2" fmla="*/ 1220955 h 2460791"/>
                      <a:gd name="connsiteX3" fmla="*/ 1846050 w 4060422"/>
                      <a:gd name="connsiteY3" fmla="*/ 1253975 h 2460791"/>
                      <a:gd name="connsiteX4" fmla="*/ 1481814 w 4060422"/>
                      <a:gd name="connsiteY4" fmla="*/ 1123419 h 2460791"/>
                      <a:gd name="connsiteX5" fmla="*/ 1335510 w 4060422"/>
                      <a:gd name="connsiteY5" fmla="*/ 763755 h 2460791"/>
                      <a:gd name="connsiteX6" fmla="*/ 1487910 w 4060422"/>
                      <a:gd name="connsiteY6" fmla="*/ 282171 h 2460791"/>
                      <a:gd name="connsiteX7" fmla="*/ 1353798 w 4060422"/>
                      <a:gd name="connsiteY7" fmla="*/ 513819 h 2460791"/>
                      <a:gd name="connsiteX8" fmla="*/ 1128246 w 4060422"/>
                      <a:gd name="connsiteY8" fmla="*/ 623547 h 2460791"/>
                      <a:gd name="connsiteX9" fmla="*/ 817350 w 4060422"/>
                      <a:gd name="connsiteY9" fmla="*/ 379707 h 2460791"/>
                      <a:gd name="connsiteX10" fmla="*/ 707622 w 4060422"/>
                      <a:gd name="connsiteY10" fmla="*/ 1755 h 2460791"/>
                      <a:gd name="connsiteX11" fmla="*/ 658854 w 4060422"/>
                      <a:gd name="connsiteY11" fmla="*/ 544299 h 2460791"/>
                      <a:gd name="connsiteX12" fmla="*/ 305286 w 4060422"/>
                      <a:gd name="connsiteY12" fmla="*/ 867387 h 2460791"/>
                      <a:gd name="connsiteX13" fmla="*/ 486 w 4060422"/>
                      <a:gd name="connsiteY13" fmla="*/ 1007595 h 2460791"/>
                      <a:gd name="connsiteX14" fmla="*/ 238231 w 4060422"/>
                      <a:gd name="connsiteY14" fmla="*/ 1007595 h 2460791"/>
                      <a:gd name="connsiteX15" fmla="*/ 384534 w 4060422"/>
                      <a:gd name="connsiteY15" fmla="*/ 1080747 h 2460791"/>
                      <a:gd name="connsiteX16" fmla="*/ 524742 w 4060422"/>
                      <a:gd name="connsiteY16" fmla="*/ 1470891 h 2460791"/>
                      <a:gd name="connsiteX17" fmla="*/ 342370 w 4060422"/>
                      <a:gd name="connsiteY17" fmla="*/ 1874243 h 2460791"/>
                      <a:gd name="connsiteX18" fmla="*/ 147806 w 4060422"/>
                      <a:gd name="connsiteY18" fmla="*/ 2086079 h 2460791"/>
                      <a:gd name="connsiteX19" fmla="*/ 507978 w 4060422"/>
                      <a:gd name="connsiteY19" fmla="*/ 1857987 h 2460791"/>
                      <a:gd name="connsiteX20" fmla="*/ 980418 w 4060422"/>
                      <a:gd name="connsiteY20" fmla="*/ 1977875 h 2460791"/>
                      <a:gd name="connsiteX21" fmla="*/ 1164822 w 4060422"/>
                      <a:gd name="connsiteY21" fmla="*/ 2165835 h 2460791"/>
                      <a:gd name="connsiteX22" fmla="*/ 1262358 w 4060422"/>
                      <a:gd name="connsiteY22" fmla="*/ 2458443 h 2460791"/>
                      <a:gd name="connsiteX23" fmla="*/ 1250166 w 4060422"/>
                      <a:gd name="connsiteY23" fmla="*/ 1995147 h 2460791"/>
                      <a:gd name="connsiteX24" fmla="*/ 1420854 w 4060422"/>
                      <a:gd name="connsiteY24" fmla="*/ 1598907 h 2460791"/>
                      <a:gd name="connsiteX25" fmla="*/ 1725654 w 4060422"/>
                      <a:gd name="connsiteY25" fmla="*/ 1312395 h 2460791"/>
                      <a:gd name="connsiteX26" fmla="*/ 1795250 w 4060422"/>
                      <a:gd name="connsiteY26" fmla="*/ 1277851 h 2460791"/>
                      <a:gd name="connsiteX27" fmla="*/ 1885674 w 4060422"/>
                      <a:gd name="connsiteY27" fmla="*/ 1253975 h 2460791"/>
                      <a:gd name="connsiteX0" fmla="*/ 2981430 w 2981430"/>
                      <a:gd name="connsiteY0" fmla="*/ 1208763 h 2460791"/>
                      <a:gd name="connsiteX1" fmla="*/ 2420598 w 2981430"/>
                      <a:gd name="connsiteY1" fmla="*/ 1220955 h 2460791"/>
                      <a:gd name="connsiteX2" fmla="*/ 1846050 w 2981430"/>
                      <a:gd name="connsiteY2" fmla="*/ 1253975 h 2460791"/>
                      <a:gd name="connsiteX3" fmla="*/ 1481814 w 2981430"/>
                      <a:gd name="connsiteY3" fmla="*/ 1123419 h 2460791"/>
                      <a:gd name="connsiteX4" fmla="*/ 1335510 w 2981430"/>
                      <a:gd name="connsiteY4" fmla="*/ 763755 h 2460791"/>
                      <a:gd name="connsiteX5" fmla="*/ 1487910 w 2981430"/>
                      <a:gd name="connsiteY5" fmla="*/ 282171 h 2460791"/>
                      <a:gd name="connsiteX6" fmla="*/ 1353798 w 2981430"/>
                      <a:gd name="connsiteY6" fmla="*/ 513819 h 2460791"/>
                      <a:gd name="connsiteX7" fmla="*/ 1128246 w 2981430"/>
                      <a:gd name="connsiteY7" fmla="*/ 623547 h 2460791"/>
                      <a:gd name="connsiteX8" fmla="*/ 817350 w 2981430"/>
                      <a:gd name="connsiteY8" fmla="*/ 379707 h 2460791"/>
                      <a:gd name="connsiteX9" fmla="*/ 707622 w 2981430"/>
                      <a:gd name="connsiteY9" fmla="*/ 1755 h 2460791"/>
                      <a:gd name="connsiteX10" fmla="*/ 658854 w 2981430"/>
                      <a:gd name="connsiteY10" fmla="*/ 544299 h 2460791"/>
                      <a:gd name="connsiteX11" fmla="*/ 305286 w 2981430"/>
                      <a:gd name="connsiteY11" fmla="*/ 867387 h 2460791"/>
                      <a:gd name="connsiteX12" fmla="*/ 486 w 2981430"/>
                      <a:gd name="connsiteY12" fmla="*/ 1007595 h 2460791"/>
                      <a:gd name="connsiteX13" fmla="*/ 238231 w 2981430"/>
                      <a:gd name="connsiteY13" fmla="*/ 1007595 h 2460791"/>
                      <a:gd name="connsiteX14" fmla="*/ 384534 w 2981430"/>
                      <a:gd name="connsiteY14" fmla="*/ 1080747 h 2460791"/>
                      <a:gd name="connsiteX15" fmla="*/ 524742 w 2981430"/>
                      <a:gd name="connsiteY15" fmla="*/ 1470891 h 2460791"/>
                      <a:gd name="connsiteX16" fmla="*/ 342370 w 2981430"/>
                      <a:gd name="connsiteY16" fmla="*/ 1874243 h 2460791"/>
                      <a:gd name="connsiteX17" fmla="*/ 147806 w 2981430"/>
                      <a:gd name="connsiteY17" fmla="*/ 2086079 h 2460791"/>
                      <a:gd name="connsiteX18" fmla="*/ 507978 w 2981430"/>
                      <a:gd name="connsiteY18" fmla="*/ 1857987 h 2460791"/>
                      <a:gd name="connsiteX19" fmla="*/ 980418 w 2981430"/>
                      <a:gd name="connsiteY19" fmla="*/ 1977875 h 2460791"/>
                      <a:gd name="connsiteX20" fmla="*/ 1164822 w 2981430"/>
                      <a:gd name="connsiteY20" fmla="*/ 2165835 h 2460791"/>
                      <a:gd name="connsiteX21" fmla="*/ 1262358 w 2981430"/>
                      <a:gd name="connsiteY21" fmla="*/ 2458443 h 2460791"/>
                      <a:gd name="connsiteX22" fmla="*/ 1250166 w 2981430"/>
                      <a:gd name="connsiteY22" fmla="*/ 1995147 h 2460791"/>
                      <a:gd name="connsiteX23" fmla="*/ 1420854 w 2981430"/>
                      <a:gd name="connsiteY23" fmla="*/ 1598907 h 2460791"/>
                      <a:gd name="connsiteX24" fmla="*/ 1725654 w 2981430"/>
                      <a:gd name="connsiteY24" fmla="*/ 1312395 h 2460791"/>
                      <a:gd name="connsiteX25" fmla="*/ 1795250 w 2981430"/>
                      <a:gd name="connsiteY25" fmla="*/ 1277851 h 2460791"/>
                      <a:gd name="connsiteX26" fmla="*/ 1885674 w 2981430"/>
                      <a:gd name="connsiteY26" fmla="*/ 1253975 h 2460791"/>
                      <a:gd name="connsiteX0" fmla="*/ 2420598 w 2420598"/>
                      <a:gd name="connsiteY0" fmla="*/ 1220955 h 2460791"/>
                      <a:gd name="connsiteX1" fmla="*/ 1846050 w 2420598"/>
                      <a:gd name="connsiteY1" fmla="*/ 1253975 h 2460791"/>
                      <a:gd name="connsiteX2" fmla="*/ 1481814 w 2420598"/>
                      <a:gd name="connsiteY2" fmla="*/ 1123419 h 2460791"/>
                      <a:gd name="connsiteX3" fmla="*/ 1335510 w 2420598"/>
                      <a:gd name="connsiteY3" fmla="*/ 763755 h 2460791"/>
                      <a:gd name="connsiteX4" fmla="*/ 1487910 w 2420598"/>
                      <a:gd name="connsiteY4" fmla="*/ 282171 h 2460791"/>
                      <a:gd name="connsiteX5" fmla="*/ 1353798 w 2420598"/>
                      <a:gd name="connsiteY5" fmla="*/ 513819 h 2460791"/>
                      <a:gd name="connsiteX6" fmla="*/ 1128246 w 2420598"/>
                      <a:gd name="connsiteY6" fmla="*/ 623547 h 2460791"/>
                      <a:gd name="connsiteX7" fmla="*/ 817350 w 2420598"/>
                      <a:gd name="connsiteY7" fmla="*/ 379707 h 2460791"/>
                      <a:gd name="connsiteX8" fmla="*/ 707622 w 2420598"/>
                      <a:gd name="connsiteY8" fmla="*/ 1755 h 2460791"/>
                      <a:gd name="connsiteX9" fmla="*/ 658854 w 2420598"/>
                      <a:gd name="connsiteY9" fmla="*/ 544299 h 2460791"/>
                      <a:gd name="connsiteX10" fmla="*/ 305286 w 2420598"/>
                      <a:gd name="connsiteY10" fmla="*/ 867387 h 2460791"/>
                      <a:gd name="connsiteX11" fmla="*/ 486 w 2420598"/>
                      <a:gd name="connsiteY11" fmla="*/ 1007595 h 2460791"/>
                      <a:gd name="connsiteX12" fmla="*/ 238231 w 2420598"/>
                      <a:gd name="connsiteY12" fmla="*/ 1007595 h 2460791"/>
                      <a:gd name="connsiteX13" fmla="*/ 384534 w 2420598"/>
                      <a:gd name="connsiteY13" fmla="*/ 1080747 h 2460791"/>
                      <a:gd name="connsiteX14" fmla="*/ 524742 w 2420598"/>
                      <a:gd name="connsiteY14" fmla="*/ 1470891 h 2460791"/>
                      <a:gd name="connsiteX15" fmla="*/ 342370 w 2420598"/>
                      <a:gd name="connsiteY15" fmla="*/ 1874243 h 2460791"/>
                      <a:gd name="connsiteX16" fmla="*/ 147806 w 2420598"/>
                      <a:gd name="connsiteY16" fmla="*/ 2086079 h 2460791"/>
                      <a:gd name="connsiteX17" fmla="*/ 507978 w 2420598"/>
                      <a:gd name="connsiteY17" fmla="*/ 1857987 h 2460791"/>
                      <a:gd name="connsiteX18" fmla="*/ 980418 w 2420598"/>
                      <a:gd name="connsiteY18" fmla="*/ 1977875 h 2460791"/>
                      <a:gd name="connsiteX19" fmla="*/ 1164822 w 2420598"/>
                      <a:gd name="connsiteY19" fmla="*/ 2165835 h 2460791"/>
                      <a:gd name="connsiteX20" fmla="*/ 1262358 w 2420598"/>
                      <a:gd name="connsiteY20" fmla="*/ 2458443 h 2460791"/>
                      <a:gd name="connsiteX21" fmla="*/ 1250166 w 2420598"/>
                      <a:gd name="connsiteY21" fmla="*/ 1995147 h 2460791"/>
                      <a:gd name="connsiteX22" fmla="*/ 1420854 w 2420598"/>
                      <a:gd name="connsiteY22" fmla="*/ 1598907 h 2460791"/>
                      <a:gd name="connsiteX23" fmla="*/ 1725654 w 2420598"/>
                      <a:gd name="connsiteY23" fmla="*/ 1312395 h 2460791"/>
                      <a:gd name="connsiteX24" fmla="*/ 1795250 w 2420598"/>
                      <a:gd name="connsiteY24" fmla="*/ 1277851 h 2460791"/>
                      <a:gd name="connsiteX25" fmla="*/ 1885674 w 2420598"/>
                      <a:gd name="connsiteY25" fmla="*/ 1253975 h 2460791"/>
                      <a:gd name="connsiteX0" fmla="*/ 1846050 w 1885674"/>
                      <a:gd name="connsiteY0" fmla="*/ 1253975 h 2460791"/>
                      <a:gd name="connsiteX1" fmla="*/ 1481814 w 1885674"/>
                      <a:gd name="connsiteY1" fmla="*/ 1123419 h 2460791"/>
                      <a:gd name="connsiteX2" fmla="*/ 1335510 w 1885674"/>
                      <a:gd name="connsiteY2" fmla="*/ 763755 h 2460791"/>
                      <a:gd name="connsiteX3" fmla="*/ 1487910 w 1885674"/>
                      <a:gd name="connsiteY3" fmla="*/ 282171 h 2460791"/>
                      <a:gd name="connsiteX4" fmla="*/ 1353798 w 1885674"/>
                      <a:gd name="connsiteY4" fmla="*/ 513819 h 2460791"/>
                      <a:gd name="connsiteX5" fmla="*/ 1128246 w 1885674"/>
                      <a:gd name="connsiteY5" fmla="*/ 623547 h 2460791"/>
                      <a:gd name="connsiteX6" fmla="*/ 817350 w 1885674"/>
                      <a:gd name="connsiteY6" fmla="*/ 379707 h 2460791"/>
                      <a:gd name="connsiteX7" fmla="*/ 707622 w 1885674"/>
                      <a:gd name="connsiteY7" fmla="*/ 1755 h 2460791"/>
                      <a:gd name="connsiteX8" fmla="*/ 658854 w 1885674"/>
                      <a:gd name="connsiteY8" fmla="*/ 544299 h 2460791"/>
                      <a:gd name="connsiteX9" fmla="*/ 305286 w 1885674"/>
                      <a:gd name="connsiteY9" fmla="*/ 867387 h 2460791"/>
                      <a:gd name="connsiteX10" fmla="*/ 486 w 1885674"/>
                      <a:gd name="connsiteY10" fmla="*/ 1007595 h 2460791"/>
                      <a:gd name="connsiteX11" fmla="*/ 238231 w 1885674"/>
                      <a:gd name="connsiteY11" fmla="*/ 1007595 h 2460791"/>
                      <a:gd name="connsiteX12" fmla="*/ 384534 w 1885674"/>
                      <a:gd name="connsiteY12" fmla="*/ 1080747 h 2460791"/>
                      <a:gd name="connsiteX13" fmla="*/ 524742 w 1885674"/>
                      <a:gd name="connsiteY13" fmla="*/ 1470891 h 2460791"/>
                      <a:gd name="connsiteX14" fmla="*/ 342370 w 1885674"/>
                      <a:gd name="connsiteY14" fmla="*/ 1874243 h 2460791"/>
                      <a:gd name="connsiteX15" fmla="*/ 147806 w 1885674"/>
                      <a:gd name="connsiteY15" fmla="*/ 2086079 h 2460791"/>
                      <a:gd name="connsiteX16" fmla="*/ 507978 w 1885674"/>
                      <a:gd name="connsiteY16" fmla="*/ 1857987 h 2460791"/>
                      <a:gd name="connsiteX17" fmla="*/ 980418 w 1885674"/>
                      <a:gd name="connsiteY17" fmla="*/ 1977875 h 2460791"/>
                      <a:gd name="connsiteX18" fmla="*/ 1164822 w 1885674"/>
                      <a:gd name="connsiteY18" fmla="*/ 2165835 h 2460791"/>
                      <a:gd name="connsiteX19" fmla="*/ 1262358 w 1885674"/>
                      <a:gd name="connsiteY19" fmla="*/ 2458443 h 2460791"/>
                      <a:gd name="connsiteX20" fmla="*/ 1250166 w 1885674"/>
                      <a:gd name="connsiteY20" fmla="*/ 1995147 h 2460791"/>
                      <a:gd name="connsiteX21" fmla="*/ 1420854 w 1885674"/>
                      <a:gd name="connsiteY21" fmla="*/ 1598907 h 2460791"/>
                      <a:gd name="connsiteX22" fmla="*/ 1725654 w 1885674"/>
                      <a:gd name="connsiteY22" fmla="*/ 1312395 h 2460791"/>
                      <a:gd name="connsiteX23" fmla="*/ 1795250 w 1885674"/>
                      <a:gd name="connsiteY23" fmla="*/ 1277851 h 2460791"/>
                      <a:gd name="connsiteX24" fmla="*/ 1885674 w 1885674"/>
                      <a:gd name="connsiteY24" fmla="*/ 1253975 h 2460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85674" h="2460791">
                        <a:moveTo>
                          <a:pt x="1846050" y="1253975"/>
                        </a:moveTo>
                        <a:cubicBezTo>
                          <a:pt x="1689586" y="1237719"/>
                          <a:pt x="1566904" y="1205122"/>
                          <a:pt x="1481814" y="1123419"/>
                        </a:cubicBezTo>
                        <a:cubicBezTo>
                          <a:pt x="1396724" y="1041716"/>
                          <a:pt x="1334494" y="903963"/>
                          <a:pt x="1335510" y="763755"/>
                        </a:cubicBezTo>
                        <a:cubicBezTo>
                          <a:pt x="1336526" y="623547"/>
                          <a:pt x="1484862" y="323827"/>
                          <a:pt x="1487910" y="282171"/>
                        </a:cubicBezTo>
                        <a:cubicBezTo>
                          <a:pt x="1490958" y="240515"/>
                          <a:pt x="1413742" y="456923"/>
                          <a:pt x="1353798" y="513819"/>
                        </a:cubicBezTo>
                        <a:cubicBezTo>
                          <a:pt x="1293854" y="570715"/>
                          <a:pt x="1217654" y="645899"/>
                          <a:pt x="1128246" y="623547"/>
                        </a:cubicBezTo>
                        <a:cubicBezTo>
                          <a:pt x="1038838" y="601195"/>
                          <a:pt x="887454" y="483339"/>
                          <a:pt x="817350" y="379707"/>
                        </a:cubicBezTo>
                        <a:cubicBezTo>
                          <a:pt x="747246" y="276075"/>
                          <a:pt x="734038" y="-25677"/>
                          <a:pt x="707622" y="1755"/>
                        </a:cubicBezTo>
                        <a:cubicBezTo>
                          <a:pt x="681206" y="29187"/>
                          <a:pt x="725910" y="400027"/>
                          <a:pt x="658854" y="544299"/>
                        </a:cubicBezTo>
                        <a:cubicBezTo>
                          <a:pt x="591798" y="688571"/>
                          <a:pt x="415014" y="790171"/>
                          <a:pt x="305286" y="867387"/>
                        </a:cubicBezTo>
                        <a:cubicBezTo>
                          <a:pt x="195558" y="944603"/>
                          <a:pt x="11662" y="984227"/>
                          <a:pt x="486" y="1007595"/>
                        </a:cubicBezTo>
                        <a:cubicBezTo>
                          <a:pt x="-10690" y="1030963"/>
                          <a:pt x="174223" y="995403"/>
                          <a:pt x="238231" y="1007595"/>
                        </a:cubicBezTo>
                        <a:cubicBezTo>
                          <a:pt x="302239" y="1019787"/>
                          <a:pt x="336782" y="1003531"/>
                          <a:pt x="384534" y="1080747"/>
                        </a:cubicBezTo>
                        <a:cubicBezTo>
                          <a:pt x="432286" y="1157963"/>
                          <a:pt x="531769" y="1338642"/>
                          <a:pt x="524742" y="1470891"/>
                        </a:cubicBezTo>
                        <a:cubicBezTo>
                          <a:pt x="517715" y="1603140"/>
                          <a:pt x="405193" y="1771712"/>
                          <a:pt x="342370" y="1874243"/>
                        </a:cubicBezTo>
                        <a:cubicBezTo>
                          <a:pt x="279547" y="1976774"/>
                          <a:pt x="120205" y="2088788"/>
                          <a:pt x="147806" y="2086079"/>
                        </a:cubicBezTo>
                        <a:cubicBezTo>
                          <a:pt x="175407" y="2083370"/>
                          <a:pt x="369209" y="1876021"/>
                          <a:pt x="507978" y="1857987"/>
                        </a:cubicBezTo>
                        <a:cubicBezTo>
                          <a:pt x="646747" y="1839953"/>
                          <a:pt x="878564" y="1913867"/>
                          <a:pt x="980418" y="1977875"/>
                        </a:cubicBezTo>
                        <a:cubicBezTo>
                          <a:pt x="1082272" y="2041883"/>
                          <a:pt x="1123166" y="2082523"/>
                          <a:pt x="1164822" y="2165835"/>
                        </a:cubicBezTo>
                        <a:cubicBezTo>
                          <a:pt x="1206478" y="2249147"/>
                          <a:pt x="1248134" y="2486891"/>
                          <a:pt x="1262358" y="2458443"/>
                        </a:cubicBezTo>
                        <a:cubicBezTo>
                          <a:pt x="1276582" y="2429995"/>
                          <a:pt x="1223750" y="2138403"/>
                          <a:pt x="1250166" y="1995147"/>
                        </a:cubicBezTo>
                        <a:cubicBezTo>
                          <a:pt x="1276582" y="1851891"/>
                          <a:pt x="1341606" y="1712699"/>
                          <a:pt x="1420854" y="1598907"/>
                        </a:cubicBezTo>
                        <a:cubicBezTo>
                          <a:pt x="1500102" y="1485115"/>
                          <a:pt x="1663255" y="1365904"/>
                          <a:pt x="1725654" y="1312395"/>
                        </a:cubicBezTo>
                        <a:cubicBezTo>
                          <a:pt x="1788053" y="1258886"/>
                          <a:pt x="1768157" y="1288434"/>
                          <a:pt x="1795250" y="1277851"/>
                        </a:cubicBezTo>
                        <a:cubicBezTo>
                          <a:pt x="1822343" y="1267268"/>
                          <a:pt x="1868063" y="1257954"/>
                          <a:pt x="1885674" y="1253975"/>
                        </a:cubicBezTo>
                      </a:path>
                    </a:pathLst>
                  </a:custGeom>
                  <a:solidFill>
                    <a:schemeClr val="accent3">
                      <a:lumMod val="20000"/>
                      <a:lumOff val="80000"/>
                    </a:schemeClr>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grpSp>
          <p:grpSp>
            <p:nvGrpSpPr>
              <p:cNvPr id="43" name="グループ化 42">
                <a:extLst>
                  <a:ext uri="{FF2B5EF4-FFF2-40B4-BE49-F238E27FC236}">
                    <a16:creationId xmlns:a16="http://schemas.microsoft.com/office/drawing/2014/main" id="{49B440D6-3834-48A6-929F-A8DE66AAC4C7}"/>
                  </a:ext>
                </a:extLst>
              </p:cNvPr>
              <p:cNvGrpSpPr/>
              <p:nvPr/>
            </p:nvGrpSpPr>
            <p:grpSpPr>
              <a:xfrm>
                <a:off x="4679349" y="2698452"/>
                <a:ext cx="2356704" cy="309333"/>
                <a:chOff x="3505200" y="3852183"/>
                <a:chExt cx="4881753" cy="745217"/>
              </a:xfrm>
            </p:grpSpPr>
            <p:sp>
              <p:nvSpPr>
                <p:cNvPr id="45" name="フリーフォーム: 図形 44">
                  <a:extLst>
                    <a:ext uri="{FF2B5EF4-FFF2-40B4-BE49-F238E27FC236}">
                      <a16:creationId xmlns:a16="http://schemas.microsoft.com/office/drawing/2014/main" id="{2EFC3BEA-D740-43A2-BB24-1C8959D44C02}"/>
                    </a:ext>
                  </a:extLst>
                </p:cNvPr>
                <p:cNvSpPr/>
                <p:nvPr/>
              </p:nvSpPr>
              <p:spPr>
                <a:xfrm>
                  <a:off x="7825942" y="3852183"/>
                  <a:ext cx="561011" cy="379474"/>
                </a:xfrm>
                <a:custGeom>
                  <a:avLst/>
                  <a:gdLst>
                    <a:gd name="connsiteX0" fmla="*/ 555033 w 555033"/>
                    <a:gd name="connsiteY0" fmla="*/ 0 h 350447"/>
                    <a:gd name="connsiteX1" fmla="*/ 297 w 555033"/>
                    <a:gd name="connsiteY1" fmla="*/ 323088 h 350447"/>
                    <a:gd name="connsiteX2" fmla="*/ 494073 w 555033"/>
                    <a:gd name="connsiteY2" fmla="*/ 310896 h 350447"/>
                    <a:gd name="connsiteX0" fmla="*/ 558861 w 558861"/>
                    <a:gd name="connsiteY0" fmla="*/ 0 h 336118"/>
                    <a:gd name="connsiteX1" fmla="*/ 277683 w 558861"/>
                    <a:gd name="connsiteY1" fmla="*/ 200406 h 336118"/>
                    <a:gd name="connsiteX2" fmla="*/ 4125 w 558861"/>
                    <a:gd name="connsiteY2" fmla="*/ 323088 h 336118"/>
                    <a:gd name="connsiteX3" fmla="*/ 497901 w 558861"/>
                    <a:gd name="connsiteY3" fmla="*/ 310896 h 336118"/>
                    <a:gd name="connsiteX0" fmla="*/ 561011 w 561011"/>
                    <a:gd name="connsiteY0" fmla="*/ 0 h 359102"/>
                    <a:gd name="connsiteX1" fmla="*/ 279833 w 561011"/>
                    <a:gd name="connsiteY1" fmla="*/ 200406 h 359102"/>
                    <a:gd name="connsiteX2" fmla="*/ 6275 w 561011"/>
                    <a:gd name="connsiteY2" fmla="*/ 323088 h 359102"/>
                    <a:gd name="connsiteX3" fmla="*/ 561011 w 561011"/>
                    <a:gd name="connsiteY3" fmla="*/ 345186 h 359102"/>
                    <a:gd name="connsiteX0" fmla="*/ 561011 w 561011"/>
                    <a:gd name="connsiteY0" fmla="*/ 0 h 345186"/>
                    <a:gd name="connsiteX1" fmla="*/ 279833 w 561011"/>
                    <a:gd name="connsiteY1" fmla="*/ 200406 h 345186"/>
                    <a:gd name="connsiteX2" fmla="*/ 6275 w 561011"/>
                    <a:gd name="connsiteY2" fmla="*/ 323088 h 345186"/>
                    <a:gd name="connsiteX3" fmla="*/ 561011 w 561011"/>
                    <a:gd name="connsiteY3" fmla="*/ 345186 h 345186"/>
                    <a:gd name="connsiteX0" fmla="*/ 561011 w 561011"/>
                    <a:gd name="connsiteY0" fmla="*/ 0 h 379476"/>
                    <a:gd name="connsiteX1" fmla="*/ 279833 w 561011"/>
                    <a:gd name="connsiteY1" fmla="*/ 200406 h 379476"/>
                    <a:gd name="connsiteX2" fmla="*/ 6275 w 561011"/>
                    <a:gd name="connsiteY2" fmla="*/ 323088 h 379476"/>
                    <a:gd name="connsiteX3" fmla="*/ 561011 w 561011"/>
                    <a:gd name="connsiteY3" fmla="*/ 379476 h 379476"/>
                    <a:gd name="connsiteX0" fmla="*/ 561011 w 561011"/>
                    <a:gd name="connsiteY0" fmla="*/ 0 h 379476"/>
                    <a:gd name="connsiteX1" fmla="*/ 279833 w 561011"/>
                    <a:gd name="connsiteY1" fmla="*/ 200406 h 379476"/>
                    <a:gd name="connsiteX2" fmla="*/ 6275 w 561011"/>
                    <a:gd name="connsiteY2" fmla="*/ 323088 h 379476"/>
                    <a:gd name="connsiteX3" fmla="*/ 561011 w 561011"/>
                    <a:gd name="connsiteY3" fmla="*/ 379476 h 379476"/>
                  </a:gdLst>
                  <a:ahLst/>
                  <a:cxnLst>
                    <a:cxn ang="0">
                      <a:pos x="connsiteX0" y="connsiteY0"/>
                    </a:cxn>
                    <a:cxn ang="0">
                      <a:pos x="connsiteX1" y="connsiteY1"/>
                    </a:cxn>
                    <a:cxn ang="0">
                      <a:pos x="connsiteX2" y="connsiteY2"/>
                    </a:cxn>
                    <a:cxn ang="0">
                      <a:pos x="connsiteX3" y="connsiteY3"/>
                    </a:cxn>
                  </a:cxnLst>
                  <a:rect l="l" t="t" r="r" b="b"/>
                  <a:pathLst>
                    <a:path w="561011" h="379476">
                      <a:moveTo>
                        <a:pt x="561011" y="0"/>
                      </a:moveTo>
                      <a:cubicBezTo>
                        <a:pt x="506528" y="26416"/>
                        <a:pt x="372289" y="146558"/>
                        <a:pt x="279833" y="200406"/>
                      </a:cubicBezTo>
                      <a:cubicBezTo>
                        <a:pt x="187377" y="254254"/>
                        <a:pt x="-40588" y="293243"/>
                        <a:pt x="6275" y="323088"/>
                      </a:cubicBezTo>
                      <a:cubicBezTo>
                        <a:pt x="53138" y="352933"/>
                        <a:pt x="434773" y="293370"/>
                        <a:pt x="561011" y="379476"/>
                      </a:cubicBezTo>
                    </a:path>
                  </a:pathLst>
                </a:cu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フリーフォーム: 図形 45">
                  <a:extLst>
                    <a:ext uri="{FF2B5EF4-FFF2-40B4-BE49-F238E27FC236}">
                      <a16:creationId xmlns:a16="http://schemas.microsoft.com/office/drawing/2014/main" id="{81F5647C-3E83-4845-8E74-CC4EC4F7F3E9}"/>
                    </a:ext>
                  </a:extLst>
                </p:cNvPr>
                <p:cNvSpPr/>
                <p:nvPr/>
              </p:nvSpPr>
              <p:spPr>
                <a:xfrm>
                  <a:off x="3505200" y="3997930"/>
                  <a:ext cx="4810760" cy="599470"/>
                </a:xfrm>
                <a:custGeom>
                  <a:avLst/>
                  <a:gdLst>
                    <a:gd name="connsiteX0" fmla="*/ 4810760 w 4810760"/>
                    <a:gd name="connsiteY0" fmla="*/ 573293 h 573293"/>
                    <a:gd name="connsiteX1" fmla="*/ 4622800 w 4810760"/>
                    <a:gd name="connsiteY1" fmla="*/ 329453 h 573293"/>
                    <a:gd name="connsiteX2" fmla="*/ 4414520 w 4810760"/>
                    <a:gd name="connsiteY2" fmla="*/ 222773 h 573293"/>
                    <a:gd name="connsiteX3" fmla="*/ 4307840 w 4810760"/>
                    <a:gd name="connsiteY3" fmla="*/ 146573 h 573293"/>
                    <a:gd name="connsiteX4" fmla="*/ 4048760 w 4810760"/>
                    <a:gd name="connsiteY4" fmla="*/ 111013 h 573293"/>
                    <a:gd name="connsiteX5" fmla="*/ 3764280 w 4810760"/>
                    <a:gd name="connsiteY5" fmla="*/ 126253 h 573293"/>
                    <a:gd name="connsiteX6" fmla="*/ 3515360 w 4810760"/>
                    <a:gd name="connsiteY6" fmla="*/ 161813 h 573293"/>
                    <a:gd name="connsiteX7" fmla="*/ 3246120 w 4810760"/>
                    <a:gd name="connsiteY7" fmla="*/ 177053 h 573293"/>
                    <a:gd name="connsiteX8" fmla="*/ 2733040 w 4810760"/>
                    <a:gd name="connsiteY8" fmla="*/ 182133 h 573293"/>
                    <a:gd name="connsiteX9" fmla="*/ 2392680 w 4810760"/>
                    <a:gd name="connsiteY9" fmla="*/ 126253 h 573293"/>
                    <a:gd name="connsiteX10" fmla="*/ 1996440 w 4810760"/>
                    <a:gd name="connsiteY10" fmla="*/ 29733 h 573293"/>
                    <a:gd name="connsiteX11" fmla="*/ 1737360 w 4810760"/>
                    <a:gd name="connsiteY11" fmla="*/ 60213 h 573293"/>
                    <a:gd name="connsiteX12" fmla="*/ 1244600 w 4810760"/>
                    <a:gd name="connsiteY12" fmla="*/ 4333 h 573293"/>
                    <a:gd name="connsiteX13" fmla="*/ 772160 w 4810760"/>
                    <a:gd name="connsiteY13" fmla="*/ 4333 h 573293"/>
                    <a:gd name="connsiteX14" fmla="*/ 492760 w 4810760"/>
                    <a:gd name="connsiteY14" fmla="*/ 9413 h 573293"/>
                    <a:gd name="connsiteX15" fmla="*/ 213360 w 4810760"/>
                    <a:gd name="connsiteY15" fmla="*/ 24653 h 573293"/>
                    <a:gd name="connsiteX16" fmla="*/ 0 w 4810760"/>
                    <a:gd name="connsiteY16" fmla="*/ 34813 h 573293"/>
                    <a:gd name="connsiteX0" fmla="*/ 4810760 w 4810760"/>
                    <a:gd name="connsiteY0" fmla="*/ 573293 h 573293"/>
                    <a:gd name="connsiteX1" fmla="*/ 4622800 w 4810760"/>
                    <a:gd name="connsiteY1" fmla="*/ 329453 h 573293"/>
                    <a:gd name="connsiteX2" fmla="*/ 4414520 w 4810760"/>
                    <a:gd name="connsiteY2" fmla="*/ 222773 h 573293"/>
                    <a:gd name="connsiteX3" fmla="*/ 4307840 w 4810760"/>
                    <a:gd name="connsiteY3" fmla="*/ 146573 h 573293"/>
                    <a:gd name="connsiteX4" fmla="*/ 4048760 w 4810760"/>
                    <a:gd name="connsiteY4" fmla="*/ 111013 h 573293"/>
                    <a:gd name="connsiteX5" fmla="*/ 3764280 w 4810760"/>
                    <a:gd name="connsiteY5" fmla="*/ 126253 h 573293"/>
                    <a:gd name="connsiteX6" fmla="*/ 3515360 w 4810760"/>
                    <a:gd name="connsiteY6" fmla="*/ 161813 h 573293"/>
                    <a:gd name="connsiteX7" fmla="*/ 3246120 w 4810760"/>
                    <a:gd name="connsiteY7" fmla="*/ 177053 h 573293"/>
                    <a:gd name="connsiteX8" fmla="*/ 2733040 w 4810760"/>
                    <a:gd name="connsiteY8" fmla="*/ 182133 h 573293"/>
                    <a:gd name="connsiteX9" fmla="*/ 2392680 w 4810760"/>
                    <a:gd name="connsiteY9" fmla="*/ 126253 h 573293"/>
                    <a:gd name="connsiteX10" fmla="*/ 2125980 w 4810760"/>
                    <a:gd name="connsiteY10" fmla="*/ 60213 h 573293"/>
                    <a:gd name="connsiteX11" fmla="*/ 1737360 w 4810760"/>
                    <a:gd name="connsiteY11" fmla="*/ 60213 h 573293"/>
                    <a:gd name="connsiteX12" fmla="*/ 1244600 w 4810760"/>
                    <a:gd name="connsiteY12" fmla="*/ 4333 h 573293"/>
                    <a:gd name="connsiteX13" fmla="*/ 772160 w 4810760"/>
                    <a:gd name="connsiteY13" fmla="*/ 4333 h 573293"/>
                    <a:gd name="connsiteX14" fmla="*/ 492760 w 4810760"/>
                    <a:gd name="connsiteY14" fmla="*/ 9413 h 573293"/>
                    <a:gd name="connsiteX15" fmla="*/ 213360 w 4810760"/>
                    <a:gd name="connsiteY15" fmla="*/ 24653 h 573293"/>
                    <a:gd name="connsiteX16" fmla="*/ 0 w 4810760"/>
                    <a:gd name="connsiteY16" fmla="*/ 34813 h 573293"/>
                    <a:gd name="connsiteX0" fmla="*/ 4810760 w 4810760"/>
                    <a:gd name="connsiteY0" fmla="*/ 573293 h 573293"/>
                    <a:gd name="connsiteX1" fmla="*/ 4622800 w 4810760"/>
                    <a:gd name="connsiteY1" fmla="*/ 329453 h 573293"/>
                    <a:gd name="connsiteX2" fmla="*/ 4414520 w 4810760"/>
                    <a:gd name="connsiteY2" fmla="*/ 222773 h 573293"/>
                    <a:gd name="connsiteX3" fmla="*/ 4307840 w 4810760"/>
                    <a:gd name="connsiteY3" fmla="*/ 146573 h 573293"/>
                    <a:gd name="connsiteX4" fmla="*/ 4048760 w 4810760"/>
                    <a:gd name="connsiteY4" fmla="*/ 111013 h 573293"/>
                    <a:gd name="connsiteX5" fmla="*/ 3764280 w 4810760"/>
                    <a:gd name="connsiteY5" fmla="*/ 126253 h 573293"/>
                    <a:gd name="connsiteX6" fmla="*/ 3515360 w 4810760"/>
                    <a:gd name="connsiteY6" fmla="*/ 161813 h 573293"/>
                    <a:gd name="connsiteX7" fmla="*/ 3246120 w 4810760"/>
                    <a:gd name="connsiteY7" fmla="*/ 177053 h 573293"/>
                    <a:gd name="connsiteX8" fmla="*/ 2794000 w 4810760"/>
                    <a:gd name="connsiteY8" fmla="*/ 159273 h 573293"/>
                    <a:gd name="connsiteX9" fmla="*/ 2392680 w 4810760"/>
                    <a:gd name="connsiteY9" fmla="*/ 126253 h 573293"/>
                    <a:gd name="connsiteX10" fmla="*/ 2125980 w 4810760"/>
                    <a:gd name="connsiteY10" fmla="*/ 60213 h 573293"/>
                    <a:gd name="connsiteX11" fmla="*/ 1737360 w 4810760"/>
                    <a:gd name="connsiteY11" fmla="*/ 60213 h 573293"/>
                    <a:gd name="connsiteX12" fmla="*/ 1244600 w 4810760"/>
                    <a:gd name="connsiteY12" fmla="*/ 4333 h 573293"/>
                    <a:gd name="connsiteX13" fmla="*/ 772160 w 4810760"/>
                    <a:gd name="connsiteY13" fmla="*/ 4333 h 573293"/>
                    <a:gd name="connsiteX14" fmla="*/ 492760 w 4810760"/>
                    <a:gd name="connsiteY14" fmla="*/ 9413 h 573293"/>
                    <a:gd name="connsiteX15" fmla="*/ 213360 w 4810760"/>
                    <a:gd name="connsiteY15" fmla="*/ 24653 h 573293"/>
                    <a:gd name="connsiteX16" fmla="*/ 0 w 4810760"/>
                    <a:gd name="connsiteY16" fmla="*/ 34813 h 573293"/>
                    <a:gd name="connsiteX0" fmla="*/ 4810760 w 4810760"/>
                    <a:gd name="connsiteY0" fmla="*/ 573293 h 573293"/>
                    <a:gd name="connsiteX1" fmla="*/ 4622800 w 4810760"/>
                    <a:gd name="connsiteY1" fmla="*/ 329453 h 573293"/>
                    <a:gd name="connsiteX2" fmla="*/ 4414520 w 4810760"/>
                    <a:gd name="connsiteY2" fmla="*/ 222773 h 573293"/>
                    <a:gd name="connsiteX3" fmla="*/ 4307840 w 4810760"/>
                    <a:gd name="connsiteY3" fmla="*/ 146573 h 573293"/>
                    <a:gd name="connsiteX4" fmla="*/ 4048760 w 4810760"/>
                    <a:gd name="connsiteY4" fmla="*/ 111013 h 573293"/>
                    <a:gd name="connsiteX5" fmla="*/ 3764280 w 4810760"/>
                    <a:gd name="connsiteY5" fmla="*/ 126253 h 573293"/>
                    <a:gd name="connsiteX6" fmla="*/ 3515360 w 4810760"/>
                    <a:gd name="connsiteY6" fmla="*/ 161813 h 573293"/>
                    <a:gd name="connsiteX7" fmla="*/ 3246120 w 4810760"/>
                    <a:gd name="connsiteY7" fmla="*/ 177053 h 573293"/>
                    <a:gd name="connsiteX8" fmla="*/ 2794000 w 4810760"/>
                    <a:gd name="connsiteY8" fmla="*/ 159273 h 573293"/>
                    <a:gd name="connsiteX9" fmla="*/ 2392680 w 4810760"/>
                    <a:gd name="connsiteY9" fmla="*/ 126253 h 573293"/>
                    <a:gd name="connsiteX10" fmla="*/ 2099310 w 4810760"/>
                    <a:gd name="connsiteY10" fmla="*/ 75453 h 573293"/>
                    <a:gd name="connsiteX11" fmla="*/ 1737360 w 4810760"/>
                    <a:gd name="connsiteY11" fmla="*/ 60213 h 573293"/>
                    <a:gd name="connsiteX12" fmla="*/ 1244600 w 4810760"/>
                    <a:gd name="connsiteY12" fmla="*/ 4333 h 573293"/>
                    <a:gd name="connsiteX13" fmla="*/ 772160 w 4810760"/>
                    <a:gd name="connsiteY13" fmla="*/ 4333 h 573293"/>
                    <a:gd name="connsiteX14" fmla="*/ 492760 w 4810760"/>
                    <a:gd name="connsiteY14" fmla="*/ 9413 h 573293"/>
                    <a:gd name="connsiteX15" fmla="*/ 213360 w 4810760"/>
                    <a:gd name="connsiteY15" fmla="*/ 24653 h 573293"/>
                    <a:gd name="connsiteX16" fmla="*/ 0 w 4810760"/>
                    <a:gd name="connsiteY16" fmla="*/ 34813 h 573293"/>
                    <a:gd name="connsiteX0" fmla="*/ 4810760 w 4810760"/>
                    <a:gd name="connsiteY0" fmla="*/ 599470 h 599470"/>
                    <a:gd name="connsiteX1" fmla="*/ 4622800 w 4810760"/>
                    <a:gd name="connsiteY1" fmla="*/ 355630 h 599470"/>
                    <a:gd name="connsiteX2" fmla="*/ 4414520 w 4810760"/>
                    <a:gd name="connsiteY2" fmla="*/ 248950 h 599470"/>
                    <a:gd name="connsiteX3" fmla="*/ 4307840 w 4810760"/>
                    <a:gd name="connsiteY3" fmla="*/ 172750 h 599470"/>
                    <a:gd name="connsiteX4" fmla="*/ 4048760 w 4810760"/>
                    <a:gd name="connsiteY4" fmla="*/ 137190 h 599470"/>
                    <a:gd name="connsiteX5" fmla="*/ 3764280 w 4810760"/>
                    <a:gd name="connsiteY5" fmla="*/ 152430 h 599470"/>
                    <a:gd name="connsiteX6" fmla="*/ 3515360 w 4810760"/>
                    <a:gd name="connsiteY6" fmla="*/ 187990 h 599470"/>
                    <a:gd name="connsiteX7" fmla="*/ 3246120 w 4810760"/>
                    <a:gd name="connsiteY7" fmla="*/ 203230 h 599470"/>
                    <a:gd name="connsiteX8" fmla="*/ 2794000 w 4810760"/>
                    <a:gd name="connsiteY8" fmla="*/ 185450 h 599470"/>
                    <a:gd name="connsiteX9" fmla="*/ 2392680 w 4810760"/>
                    <a:gd name="connsiteY9" fmla="*/ 152430 h 599470"/>
                    <a:gd name="connsiteX10" fmla="*/ 2099310 w 4810760"/>
                    <a:gd name="connsiteY10" fmla="*/ 101630 h 599470"/>
                    <a:gd name="connsiteX11" fmla="*/ 1737360 w 4810760"/>
                    <a:gd name="connsiteY11" fmla="*/ 86390 h 599470"/>
                    <a:gd name="connsiteX12" fmla="*/ 1244600 w 4810760"/>
                    <a:gd name="connsiteY12" fmla="*/ 30510 h 599470"/>
                    <a:gd name="connsiteX13" fmla="*/ 817880 w 4810760"/>
                    <a:gd name="connsiteY13" fmla="*/ 30 h 599470"/>
                    <a:gd name="connsiteX14" fmla="*/ 492760 w 4810760"/>
                    <a:gd name="connsiteY14" fmla="*/ 35590 h 599470"/>
                    <a:gd name="connsiteX15" fmla="*/ 213360 w 4810760"/>
                    <a:gd name="connsiteY15" fmla="*/ 50830 h 599470"/>
                    <a:gd name="connsiteX16" fmla="*/ 0 w 4810760"/>
                    <a:gd name="connsiteY16" fmla="*/ 60990 h 599470"/>
                    <a:gd name="connsiteX0" fmla="*/ 4810760 w 4810760"/>
                    <a:gd name="connsiteY0" fmla="*/ 599470 h 599470"/>
                    <a:gd name="connsiteX1" fmla="*/ 4622800 w 4810760"/>
                    <a:gd name="connsiteY1" fmla="*/ 355630 h 599470"/>
                    <a:gd name="connsiteX2" fmla="*/ 4414520 w 4810760"/>
                    <a:gd name="connsiteY2" fmla="*/ 248950 h 599470"/>
                    <a:gd name="connsiteX3" fmla="*/ 4307840 w 4810760"/>
                    <a:gd name="connsiteY3" fmla="*/ 172750 h 599470"/>
                    <a:gd name="connsiteX4" fmla="*/ 4048760 w 4810760"/>
                    <a:gd name="connsiteY4" fmla="*/ 137190 h 599470"/>
                    <a:gd name="connsiteX5" fmla="*/ 3779520 w 4810760"/>
                    <a:gd name="connsiteY5" fmla="*/ 118140 h 599470"/>
                    <a:gd name="connsiteX6" fmla="*/ 3515360 w 4810760"/>
                    <a:gd name="connsiteY6" fmla="*/ 187990 h 599470"/>
                    <a:gd name="connsiteX7" fmla="*/ 3246120 w 4810760"/>
                    <a:gd name="connsiteY7" fmla="*/ 203230 h 599470"/>
                    <a:gd name="connsiteX8" fmla="*/ 2794000 w 4810760"/>
                    <a:gd name="connsiteY8" fmla="*/ 185450 h 599470"/>
                    <a:gd name="connsiteX9" fmla="*/ 2392680 w 4810760"/>
                    <a:gd name="connsiteY9" fmla="*/ 152430 h 599470"/>
                    <a:gd name="connsiteX10" fmla="*/ 2099310 w 4810760"/>
                    <a:gd name="connsiteY10" fmla="*/ 101630 h 599470"/>
                    <a:gd name="connsiteX11" fmla="*/ 1737360 w 4810760"/>
                    <a:gd name="connsiteY11" fmla="*/ 86390 h 599470"/>
                    <a:gd name="connsiteX12" fmla="*/ 1244600 w 4810760"/>
                    <a:gd name="connsiteY12" fmla="*/ 30510 h 599470"/>
                    <a:gd name="connsiteX13" fmla="*/ 817880 w 4810760"/>
                    <a:gd name="connsiteY13" fmla="*/ 30 h 599470"/>
                    <a:gd name="connsiteX14" fmla="*/ 492760 w 4810760"/>
                    <a:gd name="connsiteY14" fmla="*/ 35590 h 599470"/>
                    <a:gd name="connsiteX15" fmla="*/ 213360 w 4810760"/>
                    <a:gd name="connsiteY15" fmla="*/ 50830 h 599470"/>
                    <a:gd name="connsiteX16" fmla="*/ 0 w 4810760"/>
                    <a:gd name="connsiteY16" fmla="*/ 60990 h 599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810760" h="599470">
                      <a:moveTo>
                        <a:pt x="4810760" y="599470"/>
                      </a:moveTo>
                      <a:cubicBezTo>
                        <a:pt x="4749800" y="506760"/>
                        <a:pt x="4688840" y="414050"/>
                        <a:pt x="4622800" y="355630"/>
                      </a:cubicBezTo>
                      <a:cubicBezTo>
                        <a:pt x="4556760" y="297210"/>
                        <a:pt x="4467013" y="279430"/>
                        <a:pt x="4414520" y="248950"/>
                      </a:cubicBezTo>
                      <a:cubicBezTo>
                        <a:pt x="4362027" y="218470"/>
                        <a:pt x="4368800" y="191377"/>
                        <a:pt x="4307840" y="172750"/>
                      </a:cubicBezTo>
                      <a:cubicBezTo>
                        <a:pt x="4246880" y="154123"/>
                        <a:pt x="4136813" y="146292"/>
                        <a:pt x="4048760" y="137190"/>
                      </a:cubicBezTo>
                      <a:cubicBezTo>
                        <a:pt x="3960707" y="128088"/>
                        <a:pt x="3868420" y="109673"/>
                        <a:pt x="3779520" y="118140"/>
                      </a:cubicBezTo>
                      <a:cubicBezTo>
                        <a:pt x="3690620" y="126607"/>
                        <a:pt x="3604260" y="173808"/>
                        <a:pt x="3515360" y="187990"/>
                      </a:cubicBezTo>
                      <a:cubicBezTo>
                        <a:pt x="3426460" y="202172"/>
                        <a:pt x="3366347" y="203653"/>
                        <a:pt x="3246120" y="203230"/>
                      </a:cubicBezTo>
                      <a:cubicBezTo>
                        <a:pt x="3125893" y="202807"/>
                        <a:pt x="2936240" y="193917"/>
                        <a:pt x="2794000" y="185450"/>
                      </a:cubicBezTo>
                      <a:cubicBezTo>
                        <a:pt x="2651760" y="176983"/>
                        <a:pt x="2508462" y="166400"/>
                        <a:pt x="2392680" y="152430"/>
                      </a:cubicBezTo>
                      <a:cubicBezTo>
                        <a:pt x="2276898" y="138460"/>
                        <a:pt x="2208530" y="112637"/>
                        <a:pt x="2099310" y="101630"/>
                      </a:cubicBezTo>
                      <a:cubicBezTo>
                        <a:pt x="1990090" y="90623"/>
                        <a:pt x="1879811" y="98243"/>
                        <a:pt x="1737360" y="86390"/>
                      </a:cubicBezTo>
                      <a:cubicBezTo>
                        <a:pt x="1594909" y="74537"/>
                        <a:pt x="1397847" y="44903"/>
                        <a:pt x="1244600" y="30510"/>
                      </a:cubicBezTo>
                      <a:cubicBezTo>
                        <a:pt x="1091353" y="16117"/>
                        <a:pt x="943187" y="-817"/>
                        <a:pt x="817880" y="30"/>
                      </a:cubicBezTo>
                      <a:cubicBezTo>
                        <a:pt x="692573" y="877"/>
                        <a:pt x="593513" y="27123"/>
                        <a:pt x="492760" y="35590"/>
                      </a:cubicBezTo>
                      <a:cubicBezTo>
                        <a:pt x="392007" y="44057"/>
                        <a:pt x="213360" y="50830"/>
                        <a:pt x="213360" y="50830"/>
                      </a:cubicBezTo>
                      <a:lnTo>
                        <a:pt x="0" y="60990"/>
                      </a:lnTo>
                    </a:path>
                  </a:pathLst>
                </a:cu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44" name="フリーフォーム: 図形 43">
                <a:extLst>
                  <a:ext uri="{FF2B5EF4-FFF2-40B4-BE49-F238E27FC236}">
                    <a16:creationId xmlns:a16="http://schemas.microsoft.com/office/drawing/2014/main" id="{416C4F5B-26D7-443C-95A6-EC547B834D40}"/>
                  </a:ext>
                </a:extLst>
              </p:cNvPr>
              <p:cNvSpPr/>
              <p:nvPr/>
            </p:nvSpPr>
            <p:spPr>
              <a:xfrm>
                <a:off x="4140162" y="2728127"/>
                <a:ext cx="239574" cy="221615"/>
              </a:xfrm>
              <a:custGeom>
                <a:avLst/>
                <a:gdLst>
                  <a:gd name="connsiteX0" fmla="*/ 189668 w 507452"/>
                  <a:gd name="connsiteY0" fmla="*/ 552785 h 552785"/>
                  <a:gd name="connsiteX1" fmla="*/ 31172 w 507452"/>
                  <a:gd name="connsiteY1" fmla="*/ 400385 h 552785"/>
                  <a:gd name="connsiteX2" fmla="*/ 6788 w 507452"/>
                  <a:gd name="connsiteY2" fmla="*/ 235793 h 552785"/>
                  <a:gd name="connsiteX3" fmla="*/ 116516 w 507452"/>
                  <a:gd name="connsiteY3" fmla="*/ 34625 h 552785"/>
                  <a:gd name="connsiteX4" fmla="*/ 305492 w 507452"/>
                  <a:gd name="connsiteY4" fmla="*/ 10241 h 552785"/>
                  <a:gd name="connsiteX5" fmla="*/ 482276 w 507452"/>
                  <a:gd name="connsiteY5" fmla="*/ 144353 h 552785"/>
                  <a:gd name="connsiteX6" fmla="*/ 500564 w 507452"/>
                  <a:gd name="connsiteY6" fmla="*/ 351617 h 552785"/>
                  <a:gd name="connsiteX7" fmla="*/ 427412 w 507452"/>
                  <a:gd name="connsiteY7" fmla="*/ 473537 h 552785"/>
                  <a:gd name="connsiteX8" fmla="*/ 299396 w 507452"/>
                  <a:gd name="connsiteY8" fmla="*/ 534497 h 552785"/>
                  <a:gd name="connsiteX0" fmla="*/ 189668 w 507452"/>
                  <a:gd name="connsiteY0" fmla="*/ 552785 h 552785"/>
                  <a:gd name="connsiteX1" fmla="*/ 31172 w 507452"/>
                  <a:gd name="connsiteY1" fmla="*/ 400385 h 552785"/>
                  <a:gd name="connsiteX2" fmla="*/ 6788 w 507452"/>
                  <a:gd name="connsiteY2" fmla="*/ 235793 h 552785"/>
                  <a:gd name="connsiteX3" fmla="*/ 116516 w 507452"/>
                  <a:gd name="connsiteY3" fmla="*/ 34625 h 552785"/>
                  <a:gd name="connsiteX4" fmla="*/ 305492 w 507452"/>
                  <a:gd name="connsiteY4" fmla="*/ 10241 h 552785"/>
                  <a:gd name="connsiteX5" fmla="*/ 482276 w 507452"/>
                  <a:gd name="connsiteY5" fmla="*/ 144353 h 552785"/>
                  <a:gd name="connsiteX6" fmla="*/ 500564 w 507452"/>
                  <a:gd name="connsiteY6" fmla="*/ 351617 h 552785"/>
                  <a:gd name="connsiteX7" fmla="*/ 427412 w 507452"/>
                  <a:gd name="connsiteY7" fmla="*/ 473537 h 552785"/>
                  <a:gd name="connsiteX8" fmla="*/ 192716 w 507452"/>
                  <a:gd name="connsiteY8" fmla="*/ 549737 h 552785"/>
                  <a:gd name="connsiteX0" fmla="*/ 189668 w 507452"/>
                  <a:gd name="connsiteY0" fmla="*/ 552785 h 553547"/>
                  <a:gd name="connsiteX1" fmla="*/ 31172 w 507452"/>
                  <a:gd name="connsiteY1" fmla="*/ 400385 h 553547"/>
                  <a:gd name="connsiteX2" fmla="*/ 6788 w 507452"/>
                  <a:gd name="connsiteY2" fmla="*/ 235793 h 553547"/>
                  <a:gd name="connsiteX3" fmla="*/ 116516 w 507452"/>
                  <a:gd name="connsiteY3" fmla="*/ 34625 h 553547"/>
                  <a:gd name="connsiteX4" fmla="*/ 305492 w 507452"/>
                  <a:gd name="connsiteY4" fmla="*/ 10241 h 553547"/>
                  <a:gd name="connsiteX5" fmla="*/ 482276 w 507452"/>
                  <a:gd name="connsiteY5" fmla="*/ 144353 h 553547"/>
                  <a:gd name="connsiteX6" fmla="*/ 500564 w 507452"/>
                  <a:gd name="connsiteY6" fmla="*/ 351617 h 553547"/>
                  <a:gd name="connsiteX7" fmla="*/ 427412 w 507452"/>
                  <a:gd name="connsiteY7" fmla="*/ 473537 h 553547"/>
                  <a:gd name="connsiteX8" fmla="*/ 177476 w 507452"/>
                  <a:gd name="connsiteY8" fmla="*/ 553547 h 553547"/>
                  <a:gd name="connsiteX0" fmla="*/ 192451 w 510235"/>
                  <a:gd name="connsiteY0" fmla="*/ 552785 h 553547"/>
                  <a:gd name="connsiteX1" fmla="*/ 26335 w 510235"/>
                  <a:gd name="connsiteY1" fmla="*/ 427055 h 553547"/>
                  <a:gd name="connsiteX2" fmla="*/ 9571 w 510235"/>
                  <a:gd name="connsiteY2" fmla="*/ 235793 h 553547"/>
                  <a:gd name="connsiteX3" fmla="*/ 119299 w 510235"/>
                  <a:gd name="connsiteY3" fmla="*/ 34625 h 553547"/>
                  <a:gd name="connsiteX4" fmla="*/ 308275 w 510235"/>
                  <a:gd name="connsiteY4" fmla="*/ 10241 h 553547"/>
                  <a:gd name="connsiteX5" fmla="*/ 485059 w 510235"/>
                  <a:gd name="connsiteY5" fmla="*/ 144353 h 553547"/>
                  <a:gd name="connsiteX6" fmla="*/ 503347 w 510235"/>
                  <a:gd name="connsiteY6" fmla="*/ 351617 h 553547"/>
                  <a:gd name="connsiteX7" fmla="*/ 430195 w 510235"/>
                  <a:gd name="connsiteY7" fmla="*/ 473537 h 553547"/>
                  <a:gd name="connsiteX8" fmla="*/ 180259 w 510235"/>
                  <a:gd name="connsiteY8" fmla="*/ 553547 h 553547"/>
                  <a:gd name="connsiteX0" fmla="*/ 192451 w 510506"/>
                  <a:gd name="connsiteY0" fmla="*/ 552785 h 553547"/>
                  <a:gd name="connsiteX1" fmla="*/ 26335 w 510506"/>
                  <a:gd name="connsiteY1" fmla="*/ 427055 h 553547"/>
                  <a:gd name="connsiteX2" fmla="*/ 9571 w 510506"/>
                  <a:gd name="connsiteY2" fmla="*/ 235793 h 553547"/>
                  <a:gd name="connsiteX3" fmla="*/ 119299 w 510506"/>
                  <a:gd name="connsiteY3" fmla="*/ 34625 h 553547"/>
                  <a:gd name="connsiteX4" fmla="*/ 308275 w 510506"/>
                  <a:gd name="connsiteY4" fmla="*/ 10241 h 553547"/>
                  <a:gd name="connsiteX5" fmla="*/ 485059 w 510506"/>
                  <a:gd name="connsiteY5" fmla="*/ 144353 h 553547"/>
                  <a:gd name="connsiteX6" fmla="*/ 503347 w 510506"/>
                  <a:gd name="connsiteY6" fmla="*/ 351617 h 553547"/>
                  <a:gd name="connsiteX7" fmla="*/ 426385 w 510506"/>
                  <a:gd name="connsiteY7" fmla="*/ 492587 h 553547"/>
                  <a:gd name="connsiteX8" fmla="*/ 180259 w 510506"/>
                  <a:gd name="connsiteY8" fmla="*/ 553547 h 553547"/>
                  <a:gd name="connsiteX0" fmla="*/ 192451 w 510506"/>
                  <a:gd name="connsiteY0" fmla="*/ 552785 h 553547"/>
                  <a:gd name="connsiteX1" fmla="*/ 26335 w 510506"/>
                  <a:gd name="connsiteY1" fmla="*/ 427055 h 553547"/>
                  <a:gd name="connsiteX2" fmla="*/ 9571 w 510506"/>
                  <a:gd name="connsiteY2" fmla="*/ 235793 h 553547"/>
                  <a:gd name="connsiteX3" fmla="*/ 119299 w 510506"/>
                  <a:gd name="connsiteY3" fmla="*/ 34625 h 553547"/>
                  <a:gd name="connsiteX4" fmla="*/ 308275 w 510506"/>
                  <a:gd name="connsiteY4" fmla="*/ 10241 h 553547"/>
                  <a:gd name="connsiteX5" fmla="*/ 485059 w 510506"/>
                  <a:gd name="connsiteY5" fmla="*/ 144353 h 553547"/>
                  <a:gd name="connsiteX6" fmla="*/ 503347 w 510506"/>
                  <a:gd name="connsiteY6" fmla="*/ 351617 h 553547"/>
                  <a:gd name="connsiteX7" fmla="*/ 426385 w 510506"/>
                  <a:gd name="connsiteY7" fmla="*/ 492587 h 553547"/>
                  <a:gd name="connsiteX8" fmla="*/ 180259 w 510506"/>
                  <a:gd name="connsiteY8" fmla="*/ 553547 h 553547"/>
                  <a:gd name="connsiteX0" fmla="*/ 192451 w 504283"/>
                  <a:gd name="connsiteY0" fmla="*/ 554749 h 555511"/>
                  <a:gd name="connsiteX1" fmla="*/ 26335 w 504283"/>
                  <a:gd name="connsiteY1" fmla="*/ 429019 h 555511"/>
                  <a:gd name="connsiteX2" fmla="*/ 9571 w 504283"/>
                  <a:gd name="connsiteY2" fmla="*/ 237757 h 555511"/>
                  <a:gd name="connsiteX3" fmla="*/ 119299 w 504283"/>
                  <a:gd name="connsiteY3" fmla="*/ 36589 h 555511"/>
                  <a:gd name="connsiteX4" fmla="*/ 308275 w 504283"/>
                  <a:gd name="connsiteY4" fmla="*/ 12205 h 555511"/>
                  <a:gd name="connsiteX5" fmla="*/ 458389 w 504283"/>
                  <a:gd name="connsiteY5" fmla="*/ 172987 h 555511"/>
                  <a:gd name="connsiteX6" fmla="*/ 503347 w 504283"/>
                  <a:gd name="connsiteY6" fmla="*/ 353581 h 555511"/>
                  <a:gd name="connsiteX7" fmla="*/ 426385 w 504283"/>
                  <a:gd name="connsiteY7" fmla="*/ 494551 h 555511"/>
                  <a:gd name="connsiteX8" fmla="*/ 180259 w 504283"/>
                  <a:gd name="connsiteY8" fmla="*/ 555511 h 555511"/>
                  <a:gd name="connsiteX0" fmla="*/ 192451 w 504654"/>
                  <a:gd name="connsiteY0" fmla="*/ 553346 h 554108"/>
                  <a:gd name="connsiteX1" fmla="*/ 26335 w 504654"/>
                  <a:gd name="connsiteY1" fmla="*/ 427616 h 554108"/>
                  <a:gd name="connsiteX2" fmla="*/ 9571 w 504654"/>
                  <a:gd name="connsiteY2" fmla="*/ 236354 h 554108"/>
                  <a:gd name="connsiteX3" fmla="*/ 119299 w 504654"/>
                  <a:gd name="connsiteY3" fmla="*/ 35186 h 554108"/>
                  <a:gd name="connsiteX4" fmla="*/ 308275 w 504654"/>
                  <a:gd name="connsiteY4" fmla="*/ 10802 h 554108"/>
                  <a:gd name="connsiteX5" fmla="*/ 462199 w 504654"/>
                  <a:gd name="connsiteY5" fmla="*/ 152534 h 554108"/>
                  <a:gd name="connsiteX6" fmla="*/ 503347 w 504654"/>
                  <a:gd name="connsiteY6" fmla="*/ 352178 h 554108"/>
                  <a:gd name="connsiteX7" fmla="*/ 426385 w 504654"/>
                  <a:gd name="connsiteY7" fmla="*/ 493148 h 554108"/>
                  <a:gd name="connsiteX8" fmla="*/ 180259 w 504654"/>
                  <a:gd name="connsiteY8" fmla="*/ 554108 h 554108"/>
                  <a:gd name="connsiteX0" fmla="*/ 192451 w 482336"/>
                  <a:gd name="connsiteY0" fmla="*/ 553346 h 554108"/>
                  <a:gd name="connsiteX1" fmla="*/ 26335 w 482336"/>
                  <a:gd name="connsiteY1" fmla="*/ 427616 h 554108"/>
                  <a:gd name="connsiteX2" fmla="*/ 9571 w 482336"/>
                  <a:gd name="connsiteY2" fmla="*/ 236354 h 554108"/>
                  <a:gd name="connsiteX3" fmla="*/ 119299 w 482336"/>
                  <a:gd name="connsiteY3" fmla="*/ 35186 h 554108"/>
                  <a:gd name="connsiteX4" fmla="*/ 308275 w 482336"/>
                  <a:gd name="connsiteY4" fmla="*/ 10802 h 554108"/>
                  <a:gd name="connsiteX5" fmla="*/ 462199 w 482336"/>
                  <a:gd name="connsiteY5" fmla="*/ 152534 h 554108"/>
                  <a:gd name="connsiteX6" fmla="*/ 476677 w 482336"/>
                  <a:gd name="connsiteY6" fmla="*/ 325508 h 554108"/>
                  <a:gd name="connsiteX7" fmla="*/ 426385 w 482336"/>
                  <a:gd name="connsiteY7" fmla="*/ 493148 h 554108"/>
                  <a:gd name="connsiteX8" fmla="*/ 180259 w 482336"/>
                  <a:gd name="connsiteY8" fmla="*/ 554108 h 554108"/>
                  <a:gd name="connsiteX0" fmla="*/ 192451 w 481308"/>
                  <a:gd name="connsiteY0" fmla="*/ 553346 h 554108"/>
                  <a:gd name="connsiteX1" fmla="*/ 26335 w 481308"/>
                  <a:gd name="connsiteY1" fmla="*/ 427616 h 554108"/>
                  <a:gd name="connsiteX2" fmla="*/ 9571 w 481308"/>
                  <a:gd name="connsiteY2" fmla="*/ 236354 h 554108"/>
                  <a:gd name="connsiteX3" fmla="*/ 119299 w 481308"/>
                  <a:gd name="connsiteY3" fmla="*/ 35186 h 554108"/>
                  <a:gd name="connsiteX4" fmla="*/ 308275 w 481308"/>
                  <a:gd name="connsiteY4" fmla="*/ 10802 h 554108"/>
                  <a:gd name="connsiteX5" fmla="*/ 462199 w 481308"/>
                  <a:gd name="connsiteY5" fmla="*/ 152534 h 554108"/>
                  <a:gd name="connsiteX6" fmla="*/ 476677 w 481308"/>
                  <a:gd name="connsiteY6" fmla="*/ 325508 h 554108"/>
                  <a:gd name="connsiteX7" fmla="*/ 426385 w 481308"/>
                  <a:gd name="connsiteY7" fmla="*/ 493148 h 554108"/>
                  <a:gd name="connsiteX8" fmla="*/ 180259 w 481308"/>
                  <a:gd name="connsiteY8" fmla="*/ 554108 h 554108"/>
                  <a:gd name="connsiteX0" fmla="*/ 192451 w 495213"/>
                  <a:gd name="connsiteY0" fmla="*/ 553346 h 554108"/>
                  <a:gd name="connsiteX1" fmla="*/ 26335 w 495213"/>
                  <a:gd name="connsiteY1" fmla="*/ 427616 h 554108"/>
                  <a:gd name="connsiteX2" fmla="*/ 9571 w 495213"/>
                  <a:gd name="connsiteY2" fmla="*/ 236354 h 554108"/>
                  <a:gd name="connsiteX3" fmla="*/ 119299 w 495213"/>
                  <a:gd name="connsiteY3" fmla="*/ 35186 h 554108"/>
                  <a:gd name="connsiteX4" fmla="*/ 308275 w 495213"/>
                  <a:gd name="connsiteY4" fmla="*/ 10802 h 554108"/>
                  <a:gd name="connsiteX5" fmla="*/ 462199 w 495213"/>
                  <a:gd name="connsiteY5" fmla="*/ 152534 h 554108"/>
                  <a:gd name="connsiteX6" fmla="*/ 491917 w 495213"/>
                  <a:gd name="connsiteY6" fmla="*/ 314078 h 554108"/>
                  <a:gd name="connsiteX7" fmla="*/ 426385 w 495213"/>
                  <a:gd name="connsiteY7" fmla="*/ 493148 h 554108"/>
                  <a:gd name="connsiteX8" fmla="*/ 180259 w 495213"/>
                  <a:gd name="connsiteY8" fmla="*/ 554108 h 554108"/>
                  <a:gd name="connsiteX0" fmla="*/ 192451 w 495976"/>
                  <a:gd name="connsiteY0" fmla="*/ 553346 h 554108"/>
                  <a:gd name="connsiteX1" fmla="*/ 26335 w 495976"/>
                  <a:gd name="connsiteY1" fmla="*/ 427616 h 554108"/>
                  <a:gd name="connsiteX2" fmla="*/ 9571 w 495976"/>
                  <a:gd name="connsiteY2" fmla="*/ 236354 h 554108"/>
                  <a:gd name="connsiteX3" fmla="*/ 119299 w 495976"/>
                  <a:gd name="connsiteY3" fmla="*/ 35186 h 554108"/>
                  <a:gd name="connsiteX4" fmla="*/ 308275 w 495976"/>
                  <a:gd name="connsiteY4" fmla="*/ 10802 h 554108"/>
                  <a:gd name="connsiteX5" fmla="*/ 462199 w 495976"/>
                  <a:gd name="connsiteY5" fmla="*/ 152534 h 554108"/>
                  <a:gd name="connsiteX6" fmla="*/ 491917 w 495976"/>
                  <a:gd name="connsiteY6" fmla="*/ 314078 h 554108"/>
                  <a:gd name="connsiteX7" fmla="*/ 399715 w 495976"/>
                  <a:gd name="connsiteY7" fmla="*/ 512198 h 554108"/>
                  <a:gd name="connsiteX8" fmla="*/ 180259 w 495976"/>
                  <a:gd name="connsiteY8" fmla="*/ 554108 h 554108"/>
                  <a:gd name="connsiteX0" fmla="*/ 193002 w 496527"/>
                  <a:gd name="connsiteY0" fmla="*/ 547291 h 548053"/>
                  <a:gd name="connsiteX1" fmla="*/ 26886 w 496527"/>
                  <a:gd name="connsiteY1" fmla="*/ 421561 h 548053"/>
                  <a:gd name="connsiteX2" fmla="*/ 10122 w 496527"/>
                  <a:gd name="connsiteY2" fmla="*/ 230299 h 548053"/>
                  <a:gd name="connsiteX3" fmla="*/ 127470 w 496527"/>
                  <a:gd name="connsiteY3" fmla="*/ 51991 h 548053"/>
                  <a:gd name="connsiteX4" fmla="*/ 308826 w 496527"/>
                  <a:gd name="connsiteY4" fmla="*/ 4747 h 548053"/>
                  <a:gd name="connsiteX5" fmla="*/ 462750 w 496527"/>
                  <a:gd name="connsiteY5" fmla="*/ 146479 h 548053"/>
                  <a:gd name="connsiteX6" fmla="*/ 492468 w 496527"/>
                  <a:gd name="connsiteY6" fmla="*/ 308023 h 548053"/>
                  <a:gd name="connsiteX7" fmla="*/ 400266 w 496527"/>
                  <a:gd name="connsiteY7" fmla="*/ 506143 h 548053"/>
                  <a:gd name="connsiteX8" fmla="*/ 180810 w 496527"/>
                  <a:gd name="connsiteY8" fmla="*/ 548053 h 548053"/>
                  <a:gd name="connsiteX0" fmla="*/ 193002 w 496527"/>
                  <a:gd name="connsiteY0" fmla="*/ 547291 h 547291"/>
                  <a:gd name="connsiteX1" fmla="*/ 26886 w 496527"/>
                  <a:gd name="connsiteY1" fmla="*/ 421561 h 547291"/>
                  <a:gd name="connsiteX2" fmla="*/ 10122 w 496527"/>
                  <a:gd name="connsiteY2" fmla="*/ 230299 h 547291"/>
                  <a:gd name="connsiteX3" fmla="*/ 127470 w 496527"/>
                  <a:gd name="connsiteY3" fmla="*/ 51991 h 547291"/>
                  <a:gd name="connsiteX4" fmla="*/ 308826 w 496527"/>
                  <a:gd name="connsiteY4" fmla="*/ 4747 h 547291"/>
                  <a:gd name="connsiteX5" fmla="*/ 462750 w 496527"/>
                  <a:gd name="connsiteY5" fmla="*/ 146479 h 547291"/>
                  <a:gd name="connsiteX6" fmla="*/ 492468 w 496527"/>
                  <a:gd name="connsiteY6" fmla="*/ 308023 h 547291"/>
                  <a:gd name="connsiteX7" fmla="*/ 400266 w 496527"/>
                  <a:gd name="connsiteY7" fmla="*/ 506143 h 547291"/>
                  <a:gd name="connsiteX8" fmla="*/ 178905 w 496527"/>
                  <a:gd name="connsiteY8" fmla="*/ 540433 h 547291"/>
                  <a:gd name="connsiteX0" fmla="*/ 193002 w 496527"/>
                  <a:gd name="connsiteY0" fmla="*/ 547291 h 547291"/>
                  <a:gd name="connsiteX1" fmla="*/ 26886 w 496527"/>
                  <a:gd name="connsiteY1" fmla="*/ 421561 h 547291"/>
                  <a:gd name="connsiteX2" fmla="*/ 10122 w 496527"/>
                  <a:gd name="connsiteY2" fmla="*/ 230299 h 547291"/>
                  <a:gd name="connsiteX3" fmla="*/ 127470 w 496527"/>
                  <a:gd name="connsiteY3" fmla="*/ 51991 h 547291"/>
                  <a:gd name="connsiteX4" fmla="*/ 308826 w 496527"/>
                  <a:gd name="connsiteY4" fmla="*/ 4747 h 547291"/>
                  <a:gd name="connsiteX5" fmla="*/ 462750 w 496527"/>
                  <a:gd name="connsiteY5" fmla="*/ 146479 h 547291"/>
                  <a:gd name="connsiteX6" fmla="*/ 492468 w 496527"/>
                  <a:gd name="connsiteY6" fmla="*/ 308023 h 547291"/>
                  <a:gd name="connsiteX7" fmla="*/ 400266 w 496527"/>
                  <a:gd name="connsiteY7" fmla="*/ 506143 h 547291"/>
                  <a:gd name="connsiteX8" fmla="*/ 196050 w 496527"/>
                  <a:gd name="connsiteY8" fmla="*/ 530908 h 547291"/>
                  <a:gd name="connsiteX0" fmla="*/ 173094 w 495669"/>
                  <a:gd name="connsiteY0" fmla="*/ 549196 h 549196"/>
                  <a:gd name="connsiteX1" fmla="*/ 26028 w 495669"/>
                  <a:gd name="connsiteY1" fmla="*/ 421561 h 549196"/>
                  <a:gd name="connsiteX2" fmla="*/ 9264 w 495669"/>
                  <a:gd name="connsiteY2" fmla="*/ 230299 h 549196"/>
                  <a:gd name="connsiteX3" fmla="*/ 126612 w 495669"/>
                  <a:gd name="connsiteY3" fmla="*/ 51991 h 549196"/>
                  <a:gd name="connsiteX4" fmla="*/ 307968 w 495669"/>
                  <a:gd name="connsiteY4" fmla="*/ 4747 h 549196"/>
                  <a:gd name="connsiteX5" fmla="*/ 461892 w 495669"/>
                  <a:gd name="connsiteY5" fmla="*/ 146479 h 549196"/>
                  <a:gd name="connsiteX6" fmla="*/ 491610 w 495669"/>
                  <a:gd name="connsiteY6" fmla="*/ 308023 h 549196"/>
                  <a:gd name="connsiteX7" fmla="*/ 399408 w 495669"/>
                  <a:gd name="connsiteY7" fmla="*/ 506143 h 549196"/>
                  <a:gd name="connsiteX8" fmla="*/ 195192 w 495669"/>
                  <a:gd name="connsiteY8" fmla="*/ 530908 h 549196"/>
                  <a:gd name="connsiteX0" fmla="*/ 173094 w 495669"/>
                  <a:gd name="connsiteY0" fmla="*/ 549196 h 549196"/>
                  <a:gd name="connsiteX1" fmla="*/ 26028 w 495669"/>
                  <a:gd name="connsiteY1" fmla="*/ 421561 h 549196"/>
                  <a:gd name="connsiteX2" fmla="*/ 9264 w 495669"/>
                  <a:gd name="connsiteY2" fmla="*/ 230299 h 549196"/>
                  <a:gd name="connsiteX3" fmla="*/ 126612 w 495669"/>
                  <a:gd name="connsiteY3" fmla="*/ 51991 h 549196"/>
                  <a:gd name="connsiteX4" fmla="*/ 307968 w 495669"/>
                  <a:gd name="connsiteY4" fmla="*/ 4747 h 549196"/>
                  <a:gd name="connsiteX5" fmla="*/ 461892 w 495669"/>
                  <a:gd name="connsiteY5" fmla="*/ 146479 h 549196"/>
                  <a:gd name="connsiteX6" fmla="*/ 491610 w 495669"/>
                  <a:gd name="connsiteY6" fmla="*/ 308023 h 549196"/>
                  <a:gd name="connsiteX7" fmla="*/ 399408 w 495669"/>
                  <a:gd name="connsiteY7" fmla="*/ 506143 h 549196"/>
                  <a:gd name="connsiteX8" fmla="*/ 195192 w 495669"/>
                  <a:gd name="connsiteY8" fmla="*/ 530908 h 549196"/>
                  <a:gd name="connsiteX0" fmla="*/ 187022 w 496262"/>
                  <a:gd name="connsiteY0" fmla="*/ 532051 h 532051"/>
                  <a:gd name="connsiteX1" fmla="*/ 26621 w 496262"/>
                  <a:gd name="connsiteY1" fmla="*/ 421561 h 532051"/>
                  <a:gd name="connsiteX2" fmla="*/ 9857 w 496262"/>
                  <a:gd name="connsiteY2" fmla="*/ 230299 h 532051"/>
                  <a:gd name="connsiteX3" fmla="*/ 127205 w 496262"/>
                  <a:gd name="connsiteY3" fmla="*/ 51991 h 532051"/>
                  <a:gd name="connsiteX4" fmla="*/ 308561 w 496262"/>
                  <a:gd name="connsiteY4" fmla="*/ 4747 h 532051"/>
                  <a:gd name="connsiteX5" fmla="*/ 462485 w 496262"/>
                  <a:gd name="connsiteY5" fmla="*/ 146479 h 532051"/>
                  <a:gd name="connsiteX6" fmla="*/ 492203 w 496262"/>
                  <a:gd name="connsiteY6" fmla="*/ 308023 h 532051"/>
                  <a:gd name="connsiteX7" fmla="*/ 400001 w 496262"/>
                  <a:gd name="connsiteY7" fmla="*/ 506143 h 532051"/>
                  <a:gd name="connsiteX8" fmla="*/ 195785 w 496262"/>
                  <a:gd name="connsiteY8" fmla="*/ 530908 h 532051"/>
                  <a:gd name="connsiteX0" fmla="*/ 187022 w 496262"/>
                  <a:gd name="connsiteY0" fmla="*/ 532051 h 532051"/>
                  <a:gd name="connsiteX1" fmla="*/ 26621 w 496262"/>
                  <a:gd name="connsiteY1" fmla="*/ 421561 h 532051"/>
                  <a:gd name="connsiteX2" fmla="*/ 9857 w 496262"/>
                  <a:gd name="connsiteY2" fmla="*/ 230299 h 532051"/>
                  <a:gd name="connsiteX3" fmla="*/ 127205 w 496262"/>
                  <a:gd name="connsiteY3" fmla="*/ 51991 h 532051"/>
                  <a:gd name="connsiteX4" fmla="*/ 308561 w 496262"/>
                  <a:gd name="connsiteY4" fmla="*/ 4747 h 532051"/>
                  <a:gd name="connsiteX5" fmla="*/ 462485 w 496262"/>
                  <a:gd name="connsiteY5" fmla="*/ 146479 h 532051"/>
                  <a:gd name="connsiteX6" fmla="*/ 492203 w 496262"/>
                  <a:gd name="connsiteY6" fmla="*/ 308023 h 532051"/>
                  <a:gd name="connsiteX7" fmla="*/ 400001 w 496262"/>
                  <a:gd name="connsiteY7" fmla="*/ 506143 h 532051"/>
                  <a:gd name="connsiteX8" fmla="*/ 195785 w 496262"/>
                  <a:gd name="connsiteY8" fmla="*/ 530908 h 532051"/>
                  <a:gd name="connsiteX0" fmla="*/ 187022 w 496262"/>
                  <a:gd name="connsiteY0" fmla="*/ 532051 h 537893"/>
                  <a:gd name="connsiteX1" fmla="*/ 26621 w 496262"/>
                  <a:gd name="connsiteY1" fmla="*/ 421561 h 537893"/>
                  <a:gd name="connsiteX2" fmla="*/ 9857 w 496262"/>
                  <a:gd name="connsiteY2" fmla="*/ 230299 h 537893"/>
                  <a:gd name="connsiteX3" fmla="*/ 127205 w 496262"/>
                  <a:gd name="connsiteY3" fmla="*/ 51991 h 537893"/>
                  <a:gd name="connsiteX4" fmla="*/ 308561 w 496262"/>
                  <a:gd name="connsiteY4" fmla="*/ 4747 h 537893"/>
                  <a:gd name="connsiteX5" fmla="*/ 462485 w 496262"/>
                  <a:gd name="connsiteY5" fmla="*/ 146479 h 537893"/>
                  <a:gd name="connsiteX6" fmla="*/ 492203 w 496262"/>
                  <a:gd name="connsiteY6" fmla="*/ 308023 h 537893"/>
                  <a:gd name="connsiteX7" fmla="*/ 400001 w 496262"/>
                  <a:gd name="connsiteY7" fmla="*/ 506143 h 537893"/>
                  <a:gd name="connsiteX8" fmla="*/ 195785 w 496262"/>
                  <a:gd name="connsiteY8" fmla="*/ 530908 h 537893"/>
                  <a:gd name="connsiteX0" fmla="*/ 187022 w 496262"/>
                  <a:gd name="connsiteY0" fmla="*/ 532051 h 533890"/>
                  <a:gd name="connsiteX1" fmla="*/ 26621 w 496262"/>
                  <a:gd name="connsiteY1" fmla="*/ 421561 h 533890"/>
                  <a:gd name="connsiteX2" fmla="*/ 9857 w 496262"/>
                  <a:gd name="connsiteY2" fmla="*/ 230299 h 533890"/>
                  <a:gd name="connsiteX3" fmla="*/ 127205 w 496262"/>
                  <a:gd name="connsiteY3" fmla="*/ 51991 h 533890"/>
                  <a:gd name="connsiteX4" fmla="*/ 308561 w 496262"/>
                  <a:gd name="connsiteY4" fmla="*/ 4747 h 533890"/>
                  <a:gd name="connsiteX5" fmla="*/ 462485 w 496262"/>
                  <a:gd name="connsiteY5" fmla="*/ 146479 h 533890"/>
                  <a:gd name="connsiteX6" fmla="*/ 492203 w 496262"/>
                  <a:gd name="connsiteY6" fmla="*/ 308023 h 533890"/>
                  <a:gd name="connsiteX7" fmla="*/ 400001 w 496262"/>
                  <a:gd name="connsiteY7" fmla="*/ 506143 h 533890"/>
                  <a:gd name="connsiteX8" fmla="*/ 165305 w 496262"/>
                  <a:gd name="connsiteY8" fmla="*/ 525193 h 533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6262" h="533890">
                    <a:moveTo>
                      <a:pt x="187022" y="532051"/>
                    </a:moveTo>
                    <a:cubicBezTo>
                      <a:pt x="123014" y="518462"/>
                      <a:pt x="56149" y="471853"/>
                      <a:pt x="26621" y="421561"/>
                    </a:cubicBezTo>
                    <a:cubicBezTo>
                      <a:pt x="-2907" y="371269"/>
                      <a:pt x="-6907" y="291894"/>
                      <a:pt x="9857" y="230299"/>
                    </a:cubicBezTo>
                    <a:cubicBezTo>
                      <a:pt x="26621" y="168704"/>
                      <a:pt x="77421" y="89583"/>
                      <a:pt x="127205" y="51991"/>
                    </a:cubicBezTo>
                    <a:cubicBezTo>
                      <a:pt x="176989" y="14399"/>
                      <a:pt x="252681" y="-11001"/>
                      <a:pt x="308561" y="4747"/>
                    </a:cubicBezTo>
                    <a:cubicBezTo>
                      <a:pt x="364441" y="20495"/>
                      <a:pt x="431878" y="95933"/>
                      <a:pt x="462485" y="146479"/>
                    </a:cubicBezTo>
                    <a:cubicBezTo>
                      <a:pt x="493092" y="197025"/>
                      <a:pt x="502617" y="248079"/>
                      <a:pt x="492203" y="308023"/>
                    </a:cubicBezTo>
                    <a:cubicBezTo>
                      <a:pt x="481789" y="367967"/>
                      <a:pt x="454484" y="469948"/>
                      <a:pt x="400001" y="506143"/>
                    </a:cubicBezTo>
                    <a:cubicBezTo>
                      <a:pt x="345518" y="542338"/>
                      <a:pt x="200103" y="536623"/>
                      <a:pt x="165305" y="525193"/>
                    </a:cubicBezTo>
                  </a:path>
                </a:pathLst>
              </a:custGeom>
              <a:solidFill>
                <a:schemeClr val="accent6">
                  <a:lumMod val="20000"/>
                  <a:lumOff val="80000"/>
                </a:schemeClr>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13" name="直線矢印コネクタ 12">
              <a:extLst>
                <a:ext uri="{FF2B5EF4-FFF2-40B4-BE49-F238E27FC236}">
                  <a16:creationId xmlns:a16="http://schemas.microsoft.com/office/drawing/2014/main" id="{3DD2A297-BE16-4360-9A19-13DC80A1E861}"/>
                </a:ext>
              </a:extLst>
            </p:cNvPr>
            <p:cNvCxnSpPr>
              <a:cxnSpLocks/>
              <a:stCxn id="17" idx="3"/>
            </p:cNvCxnSpPr>
            <p:nvPr/>
          </p:nvCxnSpPr>
          <p:spPr>
            <a:xfrm>
              <a:off x="4122489" y="2343207"/>
              <a:ext cx="1057626" cy="271350"/>
            </a:xfrm>
            <a:prstGeom prst="straightConnector1">
              <a:avLst/>
            </a:prstGeom>
            <a:ln w="38100">
              <a:solidFill>
                <a:srgbClr val="FFC000"/>
              </a:solidFill>
              <a:headEnd type="none" w="med" len="med"/>
              <a:tailEnd type="triangle"/>
            </a:ln>
          </p:spPr>
          <p:style>
            <a:lnRef idx="3">
              <a:schemeClr val="accent1"/>
            </a:lnRef>
            <a:fillRef idx="0">
              <a:schemeClr val="accent1"/>
            </a:fillRef>
            <a:effectRef idx="2">
              <a:schemeClr val="accent1"/>
            </a:effectRef>
            <a:fontRef idx="minor">
              <a:schemeClr val="tx1"/>
            </a:fontRef>
          </p:style>
        </p:cxnSp>
        <p:cxnSp>
          <p:nvCxnSpPr>
            <p:cNvPr id="14" name="直線矢印コネクタ 13">
              <a:extLst>
                <a:ext uri="{FF2B5EF4-FFF2-40B4-BE49-F238E27FC236}">
                  <a16:creationId xmlns:a16="http://schemas.microsoft.com/office/drawing/2014/main" id="{82A7C3C5-8657-4770-A003-666898E8FC45}"/>
                </a:ext>
              </a:extLst>
            </p:cNvPr>
            <p:cNvCxnSpPr>
              <a:cxnSpLocks/>
              <a:stCxn id="18" idx="3"/>
            </p:cNvCxnSpPr>
            <p:nvPr/>
          </p:nvCxnSpPr>
          <p:spPr>
            <a:xfrm>
              <a:off x="4122489" y="3038680"/>
              <a:ext cx="805002" cy="36320"/>
            </a:xfrm>
            <a:prstGeom prst="straightConnector1">
              <a:avLst/>
            </a:prstGeom>
            <a:ln w="38100">
              <a:solidFill>
                <a:srgbClr val="FFC000"/>
              </a:solidFill>
              <a:headEnd type="none" w="med" len="med"/>
              <a:tailEnd type="triangle"/>
            </a:ln>
          </p:spPr>
          <p:style>
            <a:lnRef idx="3">
              <a:schemeClr val="accent1"/>
            </a:lnRef>
            <a:fillRef idx="0">
              <a:schemeClr val="accent1"/>
            </a:fillRef>
            <a:effectRef idx="2">
              <a:schemeClr val="accent1"/>
            </a:effectRef>
            <a:fontRef idx="minor">
              <a:schemeClr val="tx1"/>
            </a:fontRef>
          </p:style>
        </p:cxnSp>
        <p:cxnSp>
          <p:nvCxnSpPr>
            <p:cNvPr id="15" name="直線矢印コネクタ 14">
              <a:extLst>
                <a:ext uri="{FF2B5EF4-FFF2-40B4-BE49-F238E27FC236}">
                  <a16:creationId xmlns:a16="http://schemas.microsoft.com/office/drawing/2014/main" id="{EFD39D2A-E4C4-4D5D-927F-70F9A004D8F9}"/>
                </a:ext>
              </a:extLst>
            </p:cNvPr>
            <p:cNvCxnSpPr>
              <a:cxnSpLocks/>
              <a:stCxn id="19" idx="3"/>
            </p:cNvCxnSpPr>
            <p:nvPr/>
          </p:nvCxnSpPr>
          <p:spPr>
            <a:xfrm flipV="1">
              <a:off x="4122489" y="3547943"/>
              <a:ext cx="847695" cy="186212"/>
            </a:xfrm>
            <a:prstGeom prst="straightConnector1">
              <a:avLst/>
            </a:prstGeom>
            <a:ln w="38100">
              <a:solidFill>
                <a:srgbClr val="FFC000"/>
              </a:solidFill>
              <a:headEnd type="none" w="med" len="med"/>
              <a:tailEnd type="triangle"/>
            </a:ln>
          </p:spPr>
          <p:style>
            <a:lnRef idx="3">
              <a:schemeClr val="accent1"/>
            </a:lnRef>
            <a:fillRef idx="0">
              <a:schemeClr val="accent1"/>
            </a:fillRef>
            <a:effectRef idx="2">
              <a:schemeClr val="accent1"/>
            </a:effectRef>
            <a:fontRef idx="minor">
              <a:schemeClr val="tx1"/>
            </a:fontRef>
          </p:style>
        </p:cxnSp>
        <p:cxnSp>
          <p:nvCxnSpPr>
            <p:cNvPr id="16" name="直線矢印コネクタ 15">
              <a:extLst>
                <a:ext uri="{FF2B5EF4-FFF2-40B4-BE49-F238E27FC236}">
                  <a16:creationId xmlns:a16="http://schemas.microsoft.com/office/drawing/2014/main" id="{D045A097-6DA7-4798-8CBD-03CE408E9E00}"/>
                </a:ext>
              </a:extLst>
            </p:cNvPr>
            <p:cNvCxnSpPr>
              <a:cxnSpLocks/>
            </p:cNvCxnSpPr>
            <p:nvPr/>
          </p:nvCxnSpPr>
          <p:spPr>
            <a:xfrm>
              <a:off x="5832742" y="2935817"/>
              <a:ext cx="2194442" cy="0"/>
            </a:xfrm>
            <a:prstGeom prst="straightConnector1">
              <a:avLst/>
            </a:prstGeom>
            <a:ln w="38100">
              <a:solidFill>
                <a:srgbClr val="FFC000"/>
              </a:solidFill>
              <a:headEnd type="none" w="med" len="med"/>
              <a:tailEnd type="triangle"/>
            </a:ln>
          </p:spPr>
          <p:style>
            <a:lnRef idx="3">
              <a:schemeClr val="accent1"/>
            </a:lnRef>
            <a:fillRef idx="0">
              <a:schemeClr val="accent1"/>
            </a:fillRef>
            <a:effectRef idx="2">
              <a:schemeClr val="accent1"/>
            </a:effectRef>
            <a:fontRef idx="minor">
              <a:schemeClr val="tx1"/>
            </a:fontRef>
          </p:style>
        </p:cxnSp>
        <p:sp>
          <p:nvSpPr>
            <p:cNvPr id="17" name="テキスト ボックス 16">
              <a:extLst>
                <a:ext uri="{FF2B5EF4-FFF2-40B4-BE49-F238E27FC236}">
                  <a16:creationId xmlns:a16="http://schemas.microsoft.com/office/drawing/2014/main" id="{1CDB82F8-5B1F-43F7-98BC-34CC19182AC0}"/>
                </a:ext>
              </a:extLst>
            </p:cNvPr>
            <p:cNvSpPr txBox="1"/>
            <p:nvPr/>
          </p:nvSpPr>
          <p:spPr>
            <a:xfrm>
              <a:off x="3578750" y="2189318"/>
              <a:ext cx="543739" cy="307777"/>
            </a:xfrm>
            <a:prstGeom prst="rect">
              <a:avLst/>
            </a:prstGeom>
            <a:noFill/>
          </p:spPr>
          <p:txBody>
            <a:bodyPr wrap="none" rtlCol="0">
              <a:spAutoFit/>
            </a:bodyPr>
            <a:lstStyle/>
            <a:p>
              <a:r>
                <a:rPr kumimoji="1" lang="ja-JP" altLang="en-US" sz="1400" dirty="0">
                  <a:solidFill>
                    <a:schemeClr val="tx2">
                      <a:lumMod val="75000"/>
                      <a:lumOff val="25000"/>
                    </a:schemeClr>
                  </a:solidFill>
                </a:rPr>
                <a:t>信号</a:t>
              </a:r>
            </a:p>
          </p:txBody>
        </p:sp>
        <p:sp>
          <p:nvSpPr>
            <p:cNvPr id="18" name="テキスト ボックス 17">
              <a:extLst>
                <a:ext uri="{FF2B5EF4-FFF2-40B4-BE49-F238E27FC236}">
                  <a16:creationId xmlns:a16="http://schemas.microsoft.com/office/drawing/2014/main" id="{91CF8D4A-5921-4FF5-92A1-BB1AF245FD5B}"/>
                </a:ext>
              </a:extLst>
            </p:cNvPr>
            <p:cNvSpPr txBox="1"/>
            <p:nvPr/>
          </p:nvSpPr>
          <p:spPr>
            <a:xfrm>
              <a:off x="3578750" y="2884791"/>
              <a:ext cx="543739" cy="307777"/>
            </a:xfrm>
            <a:prstGeom prst="rect">
              <a:avLst/>
            </a:prstGeom>
            <a:noFill/>
          </p:spPr>
          <p:txBody>
            <a:bodyPr wrap="none" rtlCol="0">
              <a:spAutoFit/>
            </a:bodyPr>
            <a:lstStyle/>
            <a:p>
              <a:r>
                <a:rPr kumimoji="1" lang="ja-JP" altLang="en-US" sz="1400" dirty="0">
                  <a:solidFill>
                    <a:schemeClr val="tx2">
                      <a:lumMod val="75000"/>
                      <a:lumOff val="25000"/>
                    </a:schemeClr>
                  </a:solidFill>
                </a:rPr>
                <a:t>信号</a:t>
              </a:r>
            </a:p>
          </p:txBody>
        </p:sp>
        <p:sp>
          <p:nvSpPr>
            <p:cNvPr id="19" name="テキスト ボックス 18">
              <a:extLst>
                <a:ext uri="{FF2B5EF4-FFF2-40B4-BE49-F238E27FC236}">
                  <a16:creationId xmlns:a16="http://schemas.microsoft.com/office/drawing/2014/main" id="{3FBB8A37-4985-439E-A65A-8082BF6F8169}"/>
                </a:ext>
              </a:extLst>
            </p:cNvPr>
            <p:cNvSpPr txBox="1"/>
            <p:nvPr/>
          </p:nvSpPr>
          <p:spPr>
            <a:xfrm>
              <a:off x="3578750" y="3580266"/>
              <a:ext cx="543739" cy="307777"/>
            </a:xfrm>
            <a:prstGeom prst="rect">
              <a:avLst/>
            </a:prstGeom>
            <a:noFill/>
          </p:spPr>
          <p:txBody>
            <a:bodyPr wrap="none" rtlCol="0">
              <a:spAutoFit/>
            </a:bodyPr>
            <a:lstStyle/>
            <a:p>
              <a:r>
                <a:rPr kumimoji="1" lang="ja-JP" altLang="en-US" sz="1400" dirty="0">
                  <a:solidFill>
                    <a:schemeClr val="tx2">
                      <a:lumMod val="75000"/>
                      <a:lumOff val="25000"/>
                    </a:schemeClr>
                  </a:solidFill>
                </a:rPr>
                <a:t>信号</a:t>
              </a:r>
            </a:p>
          </p:txBody>
        </p:sp>
        <p:sp>
          <p:nvSpPr>
            <p:cNvPr id="20" name="テキスト ボックス 19">
              <a:extLst>
                <a:ext uri="{FF2B5EF4-FFF2-40B4-BE49-F238E27FC236}">
                  <a16:creationId xmlns:a16="http://schemas.microsoft.com/office/drawing/2014/main" id="{64BC2D2A-1582-4B9B-8F69-A0E66C137CBF}"/>
                </a:ext>
              </a:extLst>
            </p:cNvPr>
            <p:cNvSpPr txBox="1"/>
            <p:nvPr/>
          </p:nvSpPr>
          <p:spPr>
            <a:xfrm>
              <a:off x="6019063" y="2606569"/>
              <a:ext cx="1980029" cy="307777"/>
            </a:xfrm>
            <a:prstGeom prst="rect">
              <a:avLst/>
            </a:prstGeom>
            <a:noFill/>
          </p:spPr>
          <p:txBody>
            <a:bodyPr wrap="none" rtlCol="0">
              <a:spAutoFit/>
            </a:bodyPr>
            <a:lstStyle/>
            <a:p>
              <a:r>
                <a:rPr kumimoji="1" lang="ja-JP" altLang="en-US" sz="1400" dirty="0">
                  <a:solidFill>
                    <a:schemeClr val="tx2">
                      <a:lumMod val="75000"/>
                      <a:lumOff val="25000"/>
                    </a:schemeClr>
                  </a:solidFill>
                </a:rPr>
                <a:t>別のニューロンに伝達</a:t>
              </a:r>
            </a:p>
          </p:txBody>
        </p:sp>
        <p:sp>
          <p:nvSpPr>
            <p:cNvPr id="21" name="正方形/長方形 20">
              <a:extLst>
                <a:ext uri="{FF2B5EF4-FFF2-40B4-BE49-F238E27FC236}">
                  <a16:creationId xmlns:a16="http://schemas.microsoft.com/office/drawing/2014/main" id="{66CD2AAD-634E-4846-B8CE-F7AD03C9A273}"/>
                </a:ext>
              </a:extLst>
            </p:cNvPr>
            <p:cNvSpPr/>
            <p:nvPr/>
          </p:nvSpPr>
          <p:spPr>
            <a:xfrm>
              <a:off x="5133893" y="2110801"/>
              <a:ext cx="954107" cy="461665"/>
            </a:xfrm>
            <a:prstGeom prst="rect">
              <a:avLst/>
            </a:prstGeom>
          </p:spPr>
          <p:txBody>
            <a:bodyPr wrap="none">
              <a:spAutoFit/>
            </a:bodyPr>
            <a:lstStyle/>
            <a:p>
              <a:pPr algn="ctr"/>
              <a:r>
                <a:rPr kumimoji="1" lang="ja-JP" altLang="en-US" sz="1200" b="1" dirty="0">
                  <a:solidFill>
                    <a:schemeClr val="tx2">
                      <a:lumMod val="75000"/>
                      <a:lumOff val="25000"/>
                    </a:schemeClr>
                  </a:solidFill>
                </a:rPr>
                <a:t>ニューロン</a:t>
              </a:r>
              <a:endParaRPr kumimoji="1" lang="en-US" altLang="ja-JP" sz="1200" b="1" dirty="0">
                <a:solidFill>
                  <a:schemeClr val="tx2">
                    <a:lumMod val="75000"/>
                    <a:lumOff val="25000"/>
                  </a:schemeClr>
                </a:solidFill>
              </a:endParaRPr>
            </a:p>
            <a:p>
              <a:pPr algn="ctr"/>
              <a:r>
                <a:rPr lang="en-US" altLang="ja-JP" sz="1200" dirty="0">
                  <a:solidFill>
                    <a:schemeClr val="tx2">
                      <a:lumMod val="75000"/>
                      <a:lumOff val="25000"/>
                    </a:schemeClr>
                  </a:solidFill>
                </a:rPr>
                <a:t>(</a:t>
              </a:r>
              <a:r>
                <a:rPr lang="ja-JP" altLang="en-US" sz="1200" dirty="0">
                  <a:solidFill>
                    <a:schemeClr val="tx2">
                      <a:lumMod val="75000"/>
                      <a:lumOff val="25000"/>
                    </a:schemeClr>
                  </a:solidFill>
                </a:rPr>
                <a:t>神経細胞</a:t>
              </a:r>
              <a:r>
                <a:rPr lang="en-US" altLang="ja-JP" sz="1200" dirty="0">
                  <a:solidFill>
                    <a:schemeClr val="tx2">
                      <a:lumMod val="75000"/>
                      <a:lumOff val="25000"/>
                    </a:schemeClr>
                  </a:solidFill>
                </a:rPr>
                <a:t>)</a:t>
              </a:r>
              <a:endParaRPr lang="ja-JP" altLang="en-US" sz="1200" dirty="0">
                <a:solidFill>
                  <a:schemeClr val="tx2">
                    <a:lumMod val="75000"/>
                    <a:lumOff val="25000"/>
                  </a:schemeClr>
                </a:solidFill>
              </a:endParaRPr>
            </a:p>
          </p:txBody>
        </p:sp>
        <p:sp>
          <p:nvSpPr>
            <p:cNvPr id="22" name="矢印: 下 21">
              <a:extLst>
                <a:ext uri="{FF2B5EF4-FFF2-40B4-BE49-F238E27FC236}">
                  <a16:creationId xmlns:a16="http://schemas.microsoft.com/office/drawing/2014/main" id="{BDCDC649-E934-4A4D-BCB5-81B3A81B0BAE}"/>
                </a:ext>
              </a:extLst>
            </p:cNvPr>
            <p:cNvSpPr/>
            <p:nvPr/>
          </p:nvSpPr>
          <p:spPr>
            <a:xfrm>
              <a:off x="5074509" y="4128468"/>
              <a:ext cx="667069" cy="157353"/>
            </a:xfrm>
            <a:prstGeom prst="downArrow">
              <a:avLst>
                <a:gd name="adj1" fmla="val 50000"/>
                <a:gd name="adj2" fmla="val 100000"/>
              </a:avLst>
            </a:prstGeom>
            <a:solidFill>
              <a:srgbClr val="00879E"/>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31F1DFE5-D550-42CD-B635-A139544C5863}"/>
                </a:ext>
              </a:extLst>
            </p:cNvPr>
            <p:cNvSpPr/>
            <p:nvPr/>
          </p:nvSpPr>
          <p:spPr>
            <a:xfrm>
              <a:off x="2105705" y="4476825"/>
              <a:ext cx="6656556" cy="2038177"/>
            </a:xfrm>
            <a:prstGeom prst="rect">
              <a:avLst/>
            </a:prstGeom>
            <a:solidFill>
              <a:schemeClr val="bg1"/>
            </a:solidFill>
            <a:ln w="9525">
              <a:solidFill>
                <a:schemeClr val="tx2">
                  <a:lumMod val="50000"/>
                </a:schemeClr>
              </a:solidFill>
            </a:ln>
            <a:effectLst/>
          </p:spPr>
          <p:style>
            <a:lnRef idx="1">
              <a:schemeClr val="accent1"/>
            </a:lnRef>
            <a:fillRef idx="2">
              <a:schemeClr val="accent1"/>
            </a:fillRef>
            <a:effectRef idx="1">
              <a:schemeClr val="accent1"/>
            </a:effectRef>
            <a:fontRef idx="minor">
              <a:schemeClr val="dk1"/>
            </a:fontRef>
          </p:style>
          <p:txBody>
            <a:bodyPr vert="horz" wrap="square" lIns="84406" tIns="42203" rIns="84406" bIns="42203" numCol="1" rtlCol="0" anchor="t" anchorCtr="0" compatLnSpc="1">
              <a:prstTxWarp prst="textNoShape">
                <a:avLst/>
              </a:prstTxWarp>
            </a:bodyPr>
            <a:lstStyle/>
            <a:p>
              <a:pPr algn="ctr"/>
              <a:endParaRPr lang="ja-JP" altLang="en-US" sz="2000">
                <a:solidFill>
                  <a:schemeClr val="dk1"/>
                </a:solidFill>
              </a:endParaRPr>
            </a:p>
          </p:txBody>
        </p:sp>
        <p:pic>
          <p:nvPicPr>
            <p:cNvPr id="7" name="グラフィックス 6" descr="コンピューター">
              <a:extLst>
                <a:ext uri="{FF2B5EF4-FFF2-40B4-BE49-F238E27FC236}">
                  <a16:creationId xmlns:a16="http://schemas.microsoft.com/office/drawing/2014/main" id="{F04E0557-CFE5-4F46-9585-2055932F208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330580" y="4589186"/>
              <a:ext cx="827014" cy="827014"/>
            </a:xfrm>
            <a:prstGeom prst="rect">
              <a:avLst/>
            </a:prstGeom>
          </p:spPr>
        </p:pic>
        <p:cxnSp>
          <p:nvCxnSpPr>
            <p:cNvPr id="23" name="直線コネクタ 22">
              <a:extLst>
                <a:ext uri="{FF2B5EF4-FFF2-40B4-BE49-F238E27FC236}">
                  <a16:creationId xmlns:a16="http://schemas.microsoft.com/office/drawing/2014/main" id="{06B8ADF8-23A7-4632-B941-FA33B85C101F}"/>
                </a:ext>
              </a:extLst>
            </p:cNvPr>
            <p:cNvCxnSpPr>
              <a:cxnSpLocks/>
              <a:stCxn id="30" idx="3"/>
              <a:endCxn id="35" idx="2"/>
            </p:cNvCxnSpPr>
            <p:nvPr/>
          </p:nvCxnSpPr>
          <p:spPr>
            <a:xfrm>
              <a:off x="4033972" y="5396262"/>
              <a:ext cx="1212686" cy="339566"/>
            </a:xfrm>
            <a:prstGeom prst="line">
              <a:avLst/>
            </a:prstGeom>
            <a:ln w="38100">
              <a:solidFill>
                <a:srgbClr val="FFC000"/>
              </a:solidFill>
              <a:headEnd type="none" w="med" len="med"/>
              <a:tailEnd type="triangle"/>
            </a:ln>
          </p:spPr>
          <p:style>
            <a:lnRef idx="3">
              <a:schemeClr val="accent1"/>
            </a:lnRef>
            <a:fillRef idx="0">
              <a:schemeClr val="accent1"/>
            </a:fillRef>
            <a:effectRef idx="2">
              <a:schemeClr val="accent1"/>
            </a:effectRef>
            <a:fontRef idx="minor">
              <a:schemeClr val="tx1"/>
            </a:fontRef>
          </p:style>
        </p:cxnSp>
        <p:cxnSp>
          <p:nvCxnSpPr>
            <p:cNvPr id="24" name="直線コネクタ 23">
              <a:extLst>
                <a:ext uri="{FF2B5EF4-FFF2-40B4-BE49-F238E27FC236}">
                  <a16:creationId xmlns:a16="http://schemas.microsoft.com/office/drawing/2014/main" id="{88A66E47-D58A-4511-A1E9-BAF1FAABA775}"/>
                </a:ext>
              </a:extLst>
            </p:cNvPr>
            <p:cNvCxnSpPr>
              <a:cxnSpLocks/>
              <a:stCxn id="31" idx="3"/>
            </p:cNvCxnSpPr>
            <p:nvPr/>
          </p:nvCxnSpPr>
          <p:spPr>
            <a:xfrm flipV="1">
              <a:off x="4033972" y="5895715"/>
              <a:ext cx="1256445" cy="127914"/>
            </a:xfrm>
            <a:prstGeom prst="line">
              <a:avLst/>
            </a:prstGeom>
            <a:ln w="38100">
              <a:solidFill>
                <a:srgbClr val="FFC000"/>
              </a:solidFill>
              <a:headEnd type="none" w="med" len="med"/>
              <a:tailEnd type="triangle"/>
            </a:ln>
          </p:spPr>
          <p:style>
            <a:lnRef idx="3">
              <a:schemeClr val="accent1"/>
            </a:lnRef>
            <a:fillRef idx="0">
              <a:schemeClr val="accent1"/>
            </a:fillRef>
            <a:effectRef idx="2">
              <a:schemeClr val="accent1"/>
            </a:effectRef>
            <a:fontRef idx="minor">
              <a:schemeClr val="tx1"/>
            </a:fontRef>
          </p:style>
        </p:cxnSp>
        <p:cxnSp>
          <p:nvCxnSpPr>
            <p:cNvPr id="25" name="直線コネクタ 24">
              <a:extLst>
                <a:ext uri="{FF2B5EF4-FFF2-40B4-BE49-F238E27FC236}">
                  <a16:creationId xmlns:a16="http://schemas.microsoft.com/office/drawing/2014/main" id="{4F6068DD-24E6-4D7C-B21F-5B457D3C5610}"/>
                </a:ext>
              </a:extLst>
            </p:cNvPr>
            <p:cNvCxnSpPr>
              <a:cxnSpLocks/>
              <a:stCxn id="29" idx="3"/>
            </p:cNvCxnSpPr>
            <p:nvPr/>
          </p:nvCxnSpPr>
          <p:spPr>
            <a:xfrm>
              <a:off x="4033972" y="4971452"/>
              <a:ext cx="1250540" cy="623881"/>
            </a:xfrm>
            <a:prstGeom prst="line">
              <a:avLst/>
            </a:prstGeom>
            <a:ln w="38100">
              <a:solidFill>
                <a:srgbClr val="FFC000"/>
              </a:solidFill>
              <a:headEnd type="none" w="med" len="med"/>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26" name="正方形/長方形 25">
                  <a:extLst>
                    <a:ext uri="{FF2B5EF4-FFF2-40B4-BE49-F238E27FC236}">
                      <a16:creationId xmlns:a16="http://schemas.microsoft.com/office/drawing/2014/main" id="{37BC43A9-B91E-4215-AE80-F03A23E61927}"/>
                    </a:ext>
                  </a:extLst>
                </p:cNvPr>
                <p:cNvSpPr/>
                <p:nvPr/>
              </p:nvSpPr>
              <p:spPr>
                <a:xfrm>
                  <a:off x="4378329" y="4926615"/>
                  <a:ext cx="440057"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400" i="1" dirty="0" smtClean="0">
                                <a:solidFill>
                                  <a:schemeClr val="tx2">
                                    <a:lumMod val="75000"/>
                                    <a:lumOff val="25000"/>
                                  </a:schemeClr>
                                </a:solidFill>
                                <a:latin typeface="Cambria Math" panose="02040503050406030204" pitchFamily="18" charset="0"/>
                              </a:rPr>
                            </m:ctrlPr>
                          </m:sSubPr>
                          <m:e>
                            <m:r>
                              <a:rPr kumimoji="1" lang="en-US" altLang="ja-JP" sz="1400" b="0" i="1" dirty="0" smtClean="0">
                                <a:solidFill>
                                  <a:schemeClr val="tx2">
                                    <a:lumMod val="75000"/>
                                    <a:lumOff val="25000"/>
                                  </a:schemeClr>
                                </a:solidFill>
                                <a:latin typeface="Cambria Math" panose="02040503050406030204" pitchFamily="18" charset="0"/>
                              </a:rPr>
                              <m:t>𝑤</m:t>
                            </m:r>
                          </m:e>
                          <m:sub>
                            <m:r>
                              <a:rPr kumimoji="1" lang="en-US" altLang="ja-JP" sz="1400" i="1" dirty="0">
                                <a:solidFill>
                                  <a:schemeClr val="tx2">
                                    <a:lumMod val="75000"/>
                                    <a:lumOff val="25000"/>
                                  </a:schemeClr>
                                </a:solidFill>
                                <a:latin typeface="Cambria Math" panose="02040503050406030204" pitchFamily="18" charset="0"/>
                              </a:rPr>
                              <m:t>1</m:t>
                            </m:r>
                          </m:sub>
                        </m:sSub>
                      </m:oMath>
                    </m:oMathPara>
                  </a14:m>
                  <a:endParaRPr lang="ja-JP" altLang="en-US" sz="1400" dirty="0">
                    <a:solidFill>
                      <a:schemeClr val="tx2">
                        <a:lumMod val="75000"/>
                        <a:lumOff val="25000"/>
                      </a:schemeClr>
                    </a:solidFill>
                  </a:endParaRPr>
                </a:p>
              </p:txBody>
            </p:sp>
          </mc:Choice>
          <mc:Fallback xmlns="">
            <p:sp>
              <p:nvSpPr>
                <p:cNvPr id="26" name="正方形/長方形 25">
                  <a:extLst>
                    <a:ext uri="{FF2B5EF4-FFF2-40B4-BE49-F238E27FC236}">
                      <a16:creationId xmlns:a16="http://schemas.microsoft.com/office/drawing/2014/main" id="{37BC43A9-B91E-4215-AE80-F03A23E61927}"/>
                    </a:ext>
                  </a:extLst>
                </p:cNvPr>
                <p:cNvSpPr>
                  <a:spLocks noRot="1" noChangeAspect="1" noMove="1" noResize="1" noEditPoints="1" noAdjustHandles="1" noChangeArrowheads="1" noChangeShapeType="1" noTextEdit="1"/>
                </p:cNvSpPr>
                <p:nvPr/>
              </p:nvSpPr>
              <p:spPr>
                <a:xfrm>
                  <a:off x="4378329" y="4926615"/>
                  <a:ext cx="440057" cy="307777"/>
                </a:xfrm>
                <a:prstGeom prst="rect">
                  <a:avLst/>
                </a:prstGeom>
                <a:blipFill>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7" name="正方形/長方形 26">
                  <a:extLst>
                    <a:ext uri="{FF2B5EF4-FFF2-40B4-BE49-F238E27FC236}">
                      <a16:creationId xmlns:a16="http://schemas.microsoft.com/office/drawing/2014/main" id="{9D51A10B-9D00-4365-87B6-655D542118EB}"/>
                    </a:ext>
                  </a:extLst>
                </p:cNvPr>
                <p:cNvSpPr/>
                <p:nvPr/>
              </p:nvSpPr>
              <p:spPr>
                <a:xfrm>
                  <a:off x="4374015" y="5232118"/>
                  <a:ext cx="444224"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400" i="1" dirty="0" smtClean="0">
                                <a:solidFill>
                                  <a:schemeClr val="tx2">
                                    <a:lumMod val="75000"/>
                                    <a:lumOff val="25000"/>
                                  </a:schemeClr>
                                </a:solidFill>
                                <a:latin typeface="Cambria Math" panose="02040503050406030204" pitchFamily="18" charset="0"/>
                              </a:rPr>
                            </m:ctrlPr>
                          </m:sSubPr>
                          <m:e>
                            <m:r>
                              <a:rPr kumimoji="1" lang="en-US" altLang="ja-JP" sz="1400" b="0" i="1" dirty="0" smtClean="0">
                                <a:solidFill>
                                  <a:schemeClr val="tx2">
                                    <a:lumMod val="75000"/>
                                    <a:lumOff val="25000"/>
                                  </a:schemeClr>
                                </a:solidFill>
                                <a:latin typeface="Cambria Math" panose="02040503050406030204" pitchFamily="18" charset="0"/>
                              </a:rPr>
                              <m:t>𝑤</m:t>
                            </m:r>
                          </m:e>
                          <m:sub>
                            <m:r>
                              <a:rPr kumimoji="1" lang="en-US" altLang="ja-JP" sz="1400" b="0" i="1" dirty="0" smtClean="0">
                                <a:solidFill>
                                  <a:schemeClr val="tx2">
                                    <a:lumMod val="75000"/>
                                    <a:lumOff val="25000"/>
                                  </a:schemeClr>
                                </a:solidFill>
                                <a:latin typeface="Cambria Math" panose="02040503050406030204" pitchFamily="18" charset="0"/>
                              </a:rPr>
                              <m:t>2</m:t>
                            </m:r>
                          </m:sub>
                        </m:sSub>
                      </m:oMath>
                    </m:oMathPara>
                  </a14:m>
                  <a:endParaRPr lang="ja-JP" altLang="en-US" sz="1400" dirty="0">
                    <a:solidFill>
                      <a:schemeClr val="tx2">
                        <a:lumMod val="75000"/>
                        <a:lumOff val="25000"/>
                      </a:schemeClr>
                    </a:solidFill>
                  </a:endParaRPr>
                </a:p>
              </p:txBody>
            </p:sp>
          </mc:Choice>
          <mc:Fallback xmlns="">
            <p:sp>
              <p:nvSpPr>
                <p:cNvPr id="27" name="正方形/長方形 26">
                  <a:extLst>
                    <a:ext uri="{FF2B5EF4-FFF2-40B4-BE49-F238E27FC236}">
                      <a16:creationId xmlns:a16="http://schemas.microsoft.com/office/drawing/2014/main" id="{9D51A10B-9D00-4365-87B6-655D542118EB}"/>
                    </a:ext>
                  </a:extLst>
                </p:cNvPr>
                <p:cNvSpPr>
                  <a:spLocks noRot="1" noChangeAspect="1" noMove="1" noResize="1" noEditPoints="1" noAdjustHandles="1" noChangeArrowheads="1" noChangeShapeType="1" noTextEdit="1"/>
                </p:cNvSpPr>
                <p:nvPr/>
              </p:nvSpPr>
              <p:spPr>
                <a:xfrm>
                  <a:off x="4374015" y="5232118"/>
                  <a:ext cx="444224" cy="307777"/>
                </a:xfrm>
                <a:prstGeom prst="rect">
                  <a:avLst/>
                </a:prstGeom>
                <a:blipFill>
                  <a:blip r:embed="rId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8" name="正方形/長方形 27">
                  <a:extLst>
                    <a:ext uri="{FF2B5EF4-FFF2-40B4-BE49-F238E27FC236}">
                      <a16:creationId xmlns:a16="http://schemas.microsoft.com/office/drawing/2014/main" id="{3482426C-F991-480D-9C47-9218A9F02C5C}"/>
                    </a:ext>
                  </a:extLst>
                </p:cNvPr>
                <p:cNvSpPr/>
                <p:nvPr/>
              </p:nvSpPr>
              <p:spPr>
                <a:xfrm>
                  <a:off x="4378329" y="5641673"/>
                  <a:ext cx="445186"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400" i="1" dirty="0" smtClean="0">
                                <a:solidFill>
                                  <a:schemeClr val="tx2">
                                    <a:lumMod val="75000"/>
                                    <a:lumOff val="25000"/>
                                  </a:schemeClr>
                                </a:solidFill>
                                <a:latin typeface="Cambria Math" panose="02040503050406030204" pitchFamily="18" charset="0"/>
                              </a:rPr>
                            </m:ctrlPr>
                          </m:sSubPr>
                          <m:e>
                            <m:r>
                              <a:rPr kumimoji="1" lang="en-US" altLang="ja-JP" sz="1400" b="0" i="1" dirty="0" smtClean="0">
                                <a:solidFill>
                                  <a:schemeClr val="tx2">
                                    <a:lumMod val="75000"/>
                                    <a:lumOff val="25000"/>
                                  </a:schemeClr>
                                </a:solidFill>
                                <a:latin typeface="Cambria Math" panose="02040503050406030204" pitchFamily="18" charset="0"/>
                              </a:rPr>
                              <m:t>𝑤</m:t>
                            </m:r>
                          </m:e>
                          <m:sub>
                            <m:r>
                              <m:rPr>
                                <m:sty m:val="p"/>
                              </m:rPr>
                              <a:rPr kumimoji="1" lang="en-US" altLang="ja-JP" sz="1400" i="1" dirty="0">
                                <a:solidFill>
                                  <a:schemeClr val="tx2">
                                    <a:lumMod val="75000"/>
                                    <a:lumOff val="25000"/>
                                  </a:schemeClr>
                                </a:solidFill>
                                <a:latin typeface="Cambria Math" panose="02040503050406030204" pitchFamily="18" charset="0"/>
                              </a:rPr>
                              <m:t>n</m:t>
                            </m:r>
                          </m:sub>
                        </m:sSub>
                      </m:oMath>
                    </m:oMathPara>
                  </a14:m>
                  <a:endParaRPr lang="ja-JP" altLang="en-US" sz="1400" dirty="0">
                    <a:solidFill>
                      <a:schemeClr val="tx2">
                        <a:lumMod val="75000"/>
                        <a:lumOff val="25000"/>
                      </a:schemeClr>
                    </a:solidFill>
                  </a:endParaRPr>
                </a:p>
              </p:txBody>
            </p:sp>
          </mc:Choice>
          <mc:Fallback xmlns="">
            <p:sp>
              <p:nvSpPr>
                <p:cNvPr id="28" name="正方形/長方形 27">
                  <a:extLst>
                    <a:ext uri="{FF2B5EF4-FFF2-40B4-BE49-F238E27FC236}">
                      <a16:creationId xmlns:a16="http://schemas.microsoft.com/office/drawing/2014/main" id="{3482426C-F991-480D-9C47-9218A9F02C5C}"/>
                    </a:ext>
                  </a:extLst>
                </p:cNvPr>
                <p:cNvSpPr>
                  <a:spLocks noRot="1" noChangeAspect="1" noMove="1" noResize="1" noEditPoints="1" noAdjustHandles="1" noChangeArrowheads="1" noChangeShapeType="1" noTextEdit="1"/>
                </p:cNvSpPr>
                <p:nvPr/>
              </p:nvSpPr>
              <p:spPr>
                <a:xfrm>
                  <a:off x="4378329" y="5641673"/>
                  <a:ext cx="445186" cy="307777"/>
                </a:xfrm>
                <a:prstGeom prst="rect">
                  <a:avLst/>
                </a:prstGeom>
                <a:blipFill>
                  <a:blip r:embed="rId9"/>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9" name="正方形/長方形 28">
                  <a:extLst>
                    <a:ext uri="{FF2B5EF4-FFF2-40B4-BE49-F238E27FC236}">
                      <a16:creationId xmlns:a16="http://schemas.microsoft.com/office/drawing/2014/main" id="{85D48E2B-FC72-473F-B7AB-89890BB80772}"/>
                    </a:ext>
                  </a:extLst>
                </p:cNvPr>
                <p:cNvSpPr/>
                <p:nvPr/>
              </p:nvSpPr>
              <p:spPr>
                <a:xfrm>
                  <a:off x="3708569" y="4771397"/>
                  <a:ext cx="325403" cy="400110"/>
                </a:xfrm>
                <a:prstGeom prst="rect">
                  <a:avLst/>
                </a:prstGeom>
              </p:spPr>
              <p:txBody>
                <a:bodyPr wrap="square">
                  <a:spAutoFit/>
                </a:bodyPr>
                <a:lstStyle/>
                <a:p>
                  <a:pPr algn="r"/>
                  <a14:m>
                    <m:oMathPara xmlns:m="http://schemas.openxmlformats.org/officeDocument/2006/math">
                      <m:oMathParaPr>
                        <m:jc m:val="centerGroup"/>
                      </m:oMathParaPr>
                      <m:oMath xmlns:m="http://schemas.openxmlformats.org/officeDocument/2006/math">
                        <m:sSub>
                          <m:sSubPr>
                            <m:ctrlPr>
                              <a:rPr kumimoji="1" lang="en-US" altLang="ja-JP" sz="2000" i="1" dirty="0" smtClean="0">
                                <a:solidFill>
                                  <a:schemeClr val="tx2">
                                    <a:lumMod val="75000"/>
                                    <a:lumOff val="25000"/>
                                  </a:schemeClr>
                                </a:solidFill>
                                <a:latin typeface="Cambria Math" panose="02040503050406030204" pitchFamily="18" charset="0"/>
                              </a:rPr>
                            </m:ctrlPr>
                          </m:sSubPr>
                          <m:e>
                            <m:r>
                              <a:rPr kumimoji="1" lang="en-US" altLang="ja-JP" sz="2000" i="1" dirty="0">
                                <a:solidFill>
                                  <a:schemeClr val="tx2">
                                    <a:lumMod val="75000"/>
                                    <a:lumOff val="25000"/>
                                  </a:schemeClr>
                                </a:solidFill>
                                <a:latin typeface="Cambria Math" panose="02040503050406030204" pitchFamily="18" charset="0"/>
                              </a:rPr>
                              <m:t>𝑥</m:t>
                            </m:r>
                          </m:e>
                          <m:sub>
                            <m:r>
                              <a:rPr kumimoji="1" lang="en-US" altLang="ja-JP" sz="2000" i="1" dirty="0">
                                <a:solidFill>
                                  <a:schemeClr val="tx2">
                                    <a:lumMod val="75000"/>
                                    <a:lumOff val="25000"/>
                                  </a:schemeClr>
                                </a:solidFill>
                                <a:latin typeface="Cambria Math" panose="02040503050406030204" pitchFamily="18" charset="0"/>
                              </a:rPr>
                              <m:t>1</m:t>
                            </m:r>
                          </m:sub>
                        </m:sSub>
                      </m:oMath>
                    </m:oMathPara>
                  </a14:m>
                  <a:endParaRPr lang="ja-JP" altLang="en-US" sz="2000" dirty="0">
                    <a:solidFill>
                      <a:schemeClr val="tx2">
                        <a:lumMod val="75000"/>
                        <a:lumOff val="25000"/>
                      </a:schemeClr>
                    </a:solidFill>
                  </a:endParaRPr>
                </a:p>
              </p:txBody>
            </p:sp>
          </mc:Choice>
          <mc:Fallback xmlns="">
            <p:sp>
              <p:nvSpPr>
                <p:cNvPr id="29" name="正方形/長方形 28">
                  <a:extLst>
                    <a:ext uri="{FF2B5EF4-FFF2-40B4-BE49-F238E27FC236}">
                      <a16:creationId xmlns:a16="http://schemas.microsoft.com/office/drawing/2014/main" id="{85D48E2B-FC72-473F-B7AB-89890BB80772}"/>
                    </a:ext>
                  </a:extLst>
                </p:cNvPr>
                <p:cNvSpPr>
                  <a:spLocks noRot="1" noChangeAspect="1" noMove="1" noResize="1" noEditPoints="1" noAdjustHandles="1" noChangeArrowheads="1" noChangeShapeType="1" noTextEdit="1"/>
                </p:cNvSpPr>
                <p:nvPr/>
              </p:nvSpPr>
              <p:spPr>
                <a:xfrm>
                  <a:off x="3708569" y="4771397"/>
                  <a:ext cx="325403" cy="400110"/>
                </a:xfrm>
                <a:prstGeom prst="rect">
                  <a:avLst/>
                </a:prstGeom>
                <a:blipFill>
                  <a:blip r:embed="rId10"/>
                  <a:stretch>
                    <a:fillRect r="-20755" b="-303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0" name="正方形/長方形 29">
                  <a:extLst>
                    <a:ext uri="{FF2B5EF4-FFF2-40B4-BE49-F238E27FC236}">
                      <a16:creationId xmlns:a16="http://schemas.microsoft.com/office/drawing/2014/main" id="{216E6073-866B-452B-932F-F6484CCDFA0D}"/>
                    </a:ext>
                  </a:extLst>
                </p:cNvPr>
                <p:cNvSpPr/>
                <p:nvPr/>
              </p:nvSpPr>
              <p:spPr>
                <a:xfrm>
                  <a:off x="3708569" y="5196207"/>
                  <a:ext cx="325403" cy="400110"/>
                </a:xfrm>
                <a:prstGeom prst="rect">
                  <a:avLst/>
                </a:prstGeom>
              </p:spPr>
              <p:txBody>
                <a:bodyPr wrap="square">
                  <a:spAutoFit/>
                </a:bodyPr>
                <a:lstStyle/>
                <a:p>
                  <a:pPr algn="r"/>
                  <a14:m>
                    <m:oMathPara xmlns:m="http://schemas.openxmlformats.org/officeDocument/2006/math">
                      <m:oMathParaPr>
                        <m:jc m:val="centerGroup"/>
                      </m:oMathParaPr>
                      <m:oMath xmlns:m="http://schemas.openxmlformats.org/officeDocument/2006/math">
                        <m:sSub>
                          <m:sSubPr>
                            <m:ctrlPr>
                              <a:rPr kumimoji="1" lang="en-US" altLang="ja-JP" sz="2000" i="1" dirty="0" smtClean="0">
                                <a:solidFill>
                                  <a:schemeClr val="tx2">
                                    <a:lumMod val="75000"/>
                                    <a:lumOff val="25000"/>
                                  </a:schemeClr>
                                </a:solidFill>
                                <a:latin typeface="Cambria Math" panose="02040503050406030204" pitchFamily="18" charset="0"/>
                              </a:rPr>
                            </m:ctrlPr>
                          </m:sSubPr>
                          <m:e>
                            <m:r>
                              <a:rPr kumimoji="1" lang="en-US" altLang="ja-JP" sz="2000" i="1" dirty="0">
                                <a:solidFill>
                                  <a:schemeClr val="tx2">
                                    <a:lumMod val="75000"/>
                                    <a:lumOff val="25000"/>
                                  </a:schemeClr>
                                </a:solidFill>
                                <a:latin typeface="Cambria Math" panose="02040503050406030204" pitchFamily="18" charset="0"/>
                              </a:rPr>
                              <m:t>𝑥</m:t>
                            </m:r>
                          </m:e>
                          <m:sub>
                            <m:r>
                              <a:rPr kumimoji="1" lang="en-US" altLang="ja-JP" sz="2000" b="0" i="1" dirty="0" smtClean="0">
                                <a:solidFill>
                                  <a:schemeClr val="tx2">
                                    <a:lumMod val="75000"/>
                                    <a:lumOff val="25000"/>
                                  </a:schemeClr>
                                </a:solidFill>
                                <a:latin typeface="Cambria Math" panose="02040503050406030204" pitchFamily="18" charset="0"/>
                              </a:rPr>
                              <m:t>2</m:t>
                            </m:r>
                          </m:sub>
                        </m:sSub>
                      </m:oMath>
                    </m:oMathPara>
                  </a14:m>
                  <a:endParaRPr lang="ja-JP" altLang="en-US" sz="2000" dirty="0">
                    <a:solidFill>
                      <a:schemeClr val="tx2">
                        <a:lumMod val="75000"/>
                        <a:lumOff val="25000"/>
                      </a:schemeClr>
                    </a:solidFill>
                  </a:endParaRPr>
                </a:p>
              </p:txBody>
            </p:sp>
          </mc:Choice>
          <mc:Fallback xmlns="">
            <p:sp>
              <p:nvSpPr>
                <p:cNvPr id="30" name="正方形/長方形 29">
                  <a:extLst>
                    <a:ext uri="{FF2B5EF4-FFF2-40B4-BE49-F238E27FC236}">
                      <a16:creationId xmlns:a16="http://schemas.microsoft.com/office/drawing/2014/main" id="{216E6073-866B-452B-932F-F6484CCDFA0D}"/>
                    </a:ext>
                  </a:extLst>
                </p:cNvPr>
                <p:cNvSpPr>
                  <a:spLocks noRot="1" noChangeAspect="1" noMove="1" noResize="1" noEditPoints="1" noAdjustHandles="1" noChangeArrowheads="1" noChangeShapeType="1" noTextEdit="1"/>
                </p:cNvSpPr>
                <p:nvPr/>
              </p:nvSpPr>
              <p:spPr>
                <a:xfrm>
                  <a:off x="3708569" y="5196207"/>
                  <a:ext cx="325403" cy="400110"/>
                </a:xfrm>
                <a:prstGeom prst="rect">
                  <a:avLst/>
                </a:prstGeom>
                <a:blipFill>
                  <a:blip r:embed="rId11"/>
                  <a:stretch>
                    <a:fillRect r="-22642" b="-303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1" name="正方形/長方形 30">
                  <a:extLst>
                    <a:ext uri="{FF2B5EF4-FFF2-40B4-BE49-F238E27FC236}">
                      <a16:creationId xmlns:a16="http://schemas.microsoft.com/office/drawing/2014/main" id="{04D35AAF-7152-49C5-9219-5FC7A2B6FC68}"/>
                    </a:ext>
                  </a:extLst>
                </p:cNvPr>
                <p:cNvSpPr/>
                <p:nvPr/>
              </p:nvSpPr>
              <p:spPr>
                <a:xfrm>
                  <a:off x="3708569" y="5823574"/>
                  <a:ext cx="325403" cy="400110"/>
                </a:xfrm>
                <a:prstGeom prst="rect">
                  <a:avLst/>
                </a:prstGeom>
              </p:spPr>
              <p:txBody>
                <a:bodyPr wrap="square">
                  <a:spAutoFit/>
                </a:bodyPr>
                <a:lstStyle/>
                <a:p>
                  <a:pPr algn="r"/>
                  <a14:m>
                    <m:oMathPara xmlns:m="http://schemas.openxmlformats.org/officeDocument/2006/math">
                      <m:oMathParaPr>
                        <m:jc m:val="centerGroup"/>
                      </m:oMathParaPr>
                      <m:oMath xmlns:m="http://schemas.openxmlformats.org/officeDocument/2006/math">
                        <m:sSub>
                          <m:sSubPr>
                            <m:ctrlPr>
                              <a:rPr kumimoji="1" lang="en-US" altLang="ja-JP" sz="2000" i="1" dirty="0" smtClean="0">
                                <a:solidFill>
                                  <a:schemeClr val="tx2">
                                    <a:lumMod val="75000"/>
                                    <a:lumOff val="25000"/>
                                  </a:schemeClr>
                                </a:solidFill>
                                <a:latin typeface="Cambria Math" panose="02040503050406030204" pitchFamily="18" charset="0"/>
                              </a:rPr>
                            </m:ctrlPr>
                          </m:sSubPr>
                          <m:e>
                            <m:r>
                              <a:rPr kumimoji="1" lang="en-US" altLang="ja-JP" sz="2000" i="1" dirty="0">
                                <a:solidFill>
                                  <a:schemeClr val="tx2">
                                    <a:lumMod val="75000"/>
                                    <a:lumOff val="25000"/>
                                  </a:schemeClr>
                                </a:solidFill>
                                <a:latin typeface="Cambria Math" panose="02040503050406030204" pitchFamily="18" charset="0"/>
                              </a:rPr>
                              <m:t>𝑥</m:t>
                            </m:r>
                          </m:e>
                          <m:sub>
                            <m:r>
                              <a:rPr kumimoji="1" lang="en-US" altLang="ja-JP" sz="2000" b="0" i="1" dirty="0" smtClean="0">
                                <a:solidFill>
                                  <a:schemeClr val="tx2">
                                    <a:lumMod val="75000"/>
                                    <a:lumOff val="25000"/>
                                  </a:schemeClr>
                                </a:solidFill>
                                <a:latin typeface="Cambria Math" panose="02040503050406030204" pitchFamily="18" charset="0"/>
                              </a:rPr>
                              <m:t>𝑛</m:t>
                            </m:r>
                          </m:sub>
                        </m:sSub>
                      </m:oMath>
                    </m:oMathPara>
                  </a14:m>
                  <a:endParaRPr lang="ja-JP" altLang="en-US" sz="2000" dirty="0">
                    <a:solidFill>
                      <a:schemeClr val="tx2">
                        <a:lumMod val="75000"/>
                        <a:lumOff val="25000"/>
                      </a:schemeClr>
                    </a:solidFill>
                  </a:endParaRPr>
                </a:p>
              </p:txBody>
            </p:sp>
          </mc:Choice>
          <mc:Fallback xmlns="">
            <p:sp>
              <p:nvSpPr>
                <p:cNvPr id="31" name="正方形/長方形 30">
                  <a:extLst>
                    <a:ext uri="{FF2B5EF4-FFF2-40B4-BE49-F238E27FC236}">
                      <a16:creationId xmlns:a16="http://schemas.microsoft.com/office/drawing/2014/main" id="{04D35AAF-7152-49C5-9219-5FC7A2B6FC68}"/>
                    </a:ext>
                  </a:extLst>
                </p:cNvPr>
                <p:cNvSpPr>
                  <a:spLocks noRot="1" noChangeAspect="1" noMove="1" noResize="1" noEditPoints="1" noAdjustHandles="1" noChangeArrowheads="1" noChangeShapeType="1" noTextEdit="1"/>
                </p:cNvSpPr>
                <p:nvPr/>
              </p:nvSpPr>
              <p:spPr>
                <a:xfrm>
                  <a:off x="3708569" y="5823574"/>
                  <a:ext cx="325403" cy="400110"/>
                </a:xfrm>
                <a:prstGeom prst="rect">
                  <a:avLst/>
                </a:prstGeom>
                <a:blipFill>
                  <a:blip r:embed="rId12"/>
                  <a:stretch>
                    <a:fillRect r="-22642"/>
                  </a:stretch>
                </a:blipFill>
              </p:spPr>
              <p:txBody>
                <a:bodyPr/>
                <a:lstStyle/>
                <a:p>
                  <a:r>
                    <a:rPr lang="ja-JP" altLang="en-US">
                      <a:noFill/>
                    </a:rPr>
                    <a:t> </a:t>
                  </a:r>
                </a:p>
              </p:txBody>
            </p:sp>
          </mc:Fallback>
        </mc:AlternateContent>
        <p:cxnSp>
          <p:nvCxnSpPr>
            <p:cNvPr id="32" name="直線コネクタ 31">
              <a:extLst>
                <a:ext uri="{FF2B5EF4-FFF2-40B4-BE49-F238E27FC236}">
                  <a16:creationId xmlns:a16="http://schemas.microsoft.com/office/drawing/2014/main" id="{51B163D1-0655-4857-87C2-3D34C1296DE4}"/>
                </a:ext>
              </a:extLst>
            </p:cNvPr>
            <p:cNvCxnSpPr>
              <a:cxnSpLocks/>
            </p:cNvCxnSpPr>
            <p:nvPr/>
          </p:nvCxnSpPr>
          <p:spPr>
            <a:xfrm>
              <a:off x="3859392" y="5598738"/>
              <a:ext cx="0" cy="220842"/>
            </a:xfrm>
            <a:prstGeom prst="line">
              <a:avLst/>
            </a:prstGeom>
            <a:ln w="19050">
              <a:solidFill>
                <a:schemeClr val="tx1"/>
              </a:solidFill>
              <a:prstDash val="sysDot"/>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33" name="直線コネクタ 32">
              <a:extLst>
                <a:ext uri="{FF2B5EF4-FFF2-40B4-BE49-F238E27FC236}">
                  <a16:creationId xmlns:a16="http://schemas.microsoft.com/office/drawing/2014/main" id="{92E25967-6350-44BA-90D7-9B90B5C020B3}"/>
                </a:ext>
              </a:extLst>
            </p:cNvPr>
            <p:cNvCxnSpPr>
              <a:cxnSpLocks/>
              <a:stCxn id="35" idx="6"/>
            </p:cNvCxnSpPr>
            <p:nvPr/>
          </p:nvCxnSpPr>
          <p:spPr>
            <a:xfrm>
              <a:off x="5928749" y="5735827"/>
              <a:ext cx="1193599" cy="0"/>
            </a:xfrm>
            <a:prstGeom prst="line">
              <a:avLst/>
            </a:prstGeom>
            <a:ln w="38100">
              <a:solidFill>
                <a:srgbClr val="FFC000"/>
              </a:solidFill>
              <a:headEnd type="none" w="med" len="med"/>
              <a:tailEnd type="triangle"/>
            </a:ln>
          </p:spPr>
          <p:style>
            <a:lnRef idx="3">
              <a:schemeClr val="accent1"/>
            </a:lnRef>
            <a:fillRef idx="0">
              <a:schemeClr val="accent1"/>
            </a:fillRef>
            <a:effectRef idx="2">
              <a:schemeClr val="accent1"/>
            </a:effectRef>
            <a:fontRef idx="minor">
              <a:schemeClr val="tx1"/>
            </a:fontRef>
          </p:style>
        </p:cxnSp>
        <p:sp>
          <p:nvSpPr>
            <p:cNvPr id="34" name="正方形/長方形 33">
              <a:extLst>
                <a:ext uri="{FF2B5EF4-FFF2-40B4-BE49-F238E27FC236}">
                  <a16:creationId xmlns:a16="http://schemas.microsoft.com/office/drawing/2014/main" id="{E8ED27D6-A385-4A2C-B89D-10D0D1CFD3D5}"/>
                </a:ext>
              </a:extLst>
            </p:cNvPr>
            <p:cNvSpPr/>
            <p:nvPr/>
          </p:nvSpPr>
          <p:spPr>
            <a:xfrm>
              <a:off x="4827170" y="4963163"/>
              <a:ext cx="1620958" cy="338554"/>
            </a:xfrm>
            <a:prstGeom prst="rect">
              <a:avLst/>
            </a:prstGeom>
          </p:spPr>
          <p:txBody>
            <a:bodyPr wrap="none">
              <a:spAutoFit/>
            </a:bodyPr>
            <a:lstStyle/>
            <a:p>
              <a:pPr algn="ctr"/>
              <a:r>
                <a:rPr kumimoji="1" lang="ja-JP" altLang="en-US" sz="1600" b="1" dirty="0">
                  <a:solidFill>
                    <a:schemeClr val="tx2">
                      <a:lumMod val="75000"/>
                      <a:lumOff val="25000"/>
                    </a:schemeClr>
                  </a:solidFill>
                </a:rPr>
                <a:t>人工ニューロン</a:t>
              </a:r>
              <a:endParaRPr lang="ja-JP" altLang="en-US" sz="1600" dirty="0">
                <a:solidFill>
                  <a:schemeClr val="tx2">
                    <a:lumMod val="75000"/>
                    <a:lumOff val="25000"/>
                  </a:schemeClr>
                </a:solidFill>
              </a:endParaRPr>
            </a:p>
          </p:txBody>
        </p:sp>
        <p:sp>
          <p:nvSpPr>
            <p:cNvPr id="35" name="楕円 34">
              <a:extLst>
                <a:ext uri="{FF2B5EF4-FFF2-40B4-BE49-F238E27FC236}">
                  <a16:creationId xmlns:a16="http://schemas.microsoft.com/office/drawing/2014/main" id="{31F1E4C4-2276-470D-B529-6927A08202BA}"/>
                </a:ext>
              </a:extLst>
            </p:cNvPr>
            <p:cNvSpPr/>
            <p:nvPr/>
          </p:nvSpPr>
          <p:spPr>
            <a:xfrm>
              <a:off x="5246658" y="5394782"/>
              <a:ext cx="682091" cy="682091"/>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just"/>
              <a:endParaRPr kumimoji="1" lang="ja-JP" altLang="en-US" sz="2800" dirty="0">
                <a:solidFill>
                  <a:schemeClr val="tx1"/>
                </a:solidFill>
              </a:endParaRPr>
            </a:p>
          </p:txBody>
        </p:sp>
        <p:sp>
          <p:nvSpPr>
            <p:cNvPr id="58" name="テキスト ボックス 57">
              <a:extLst>
                <a:ext uri="{FF2B5EF4-FFF2-40B4-BE49-F238E27FC236}">
                  <a16:creationId xmlns:a16="http://schemas.microsoft.com/office/drawing/2014/main" id="{D53EC5F9-5F94-47F1-AA86-256EA7B25000}"/>
                </a:ext>
              </a:extLst>
            </p:cNvPr>
            <p:cNvSpPr txBox="1"/>
            <p:nvPr/>
          </p:nvSpPr>
          <p:spPr>
            <a:xfrm>
              <a:off x="793782" y="1664853"/>
              <a:ext cx="3599740" cy="431657"/>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20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pPr algn="l">
                <a:lnSpc>
                  <a:spcPct val="130000"/>
                </a:lnSpc>
              </a:pPr>
              <a:r>
                <a:rPr lang="ja-JP" altLang="en-US" sz="1800" dirty="0">
                  <a:solidFill>
                    <a:srgbClr val="00879E"/>
                  </a:solidFill>
                  <a:effectLst>
                    <a:outerShdw blurRad="38100" dist="38100" dir="2700000" algn="tl">
                      <a:srgbClr val="000000">
                        <a:alpha val="43137"/>
                      </a:srgbClr>
                    </a:outerShdw>
                  </a:effectLst>
                </a:rPr>
                <a:t>人間の脳の神経回路の仕組み</a:t>
              </a:r>
            </a:p>
          </p:txBody>
        </p:sp>
        <p:sp>
          <p:nvSpPr>
            <p:cNvPr id="60" name="テキスト ボックス 59">
              <a:extLst>
                <a:ext uri="{FF2B5EF4-FFF2-40B4-BE49-F238E27FC236}">
                  <a16:creationId xmlns:a16="http://schemas.microsoft.com/office/drawing/2014/main" id="{8DA34E19-C83F-4876-9D90-A3E3FBE36878}"/>
                </a:ext>
              </a:extLst>
            </p:cNvPr>
            <p:cNvSpPr txBox="1"/>
            <p:nvPr/>
          </p:nvSpPr>
          <p:spPr>
            <a:xfrm>
              <a:off x="793782" y="4048592"/>
              <a:ext cx="3599740" cy="431657"/>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20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pPr algn="l">
                <a:lnSpc>
                  <a:spcPct val="130000"/>
                </a:lnSpc>
              </a:pPr>
              <a:r>
                <a:rPr lang="ja-JP" altLang="en-US" sz="1800" dirty="0">
                  <a:solidFill>
                    <a:srgbClr val="00879E"/>
                  </a:solidFill>
                  <a:effectLst>
                    <a:outerShdw blurRad="38100" dist="38100" dir="2700000" algn="tl">
                      <a:srgbClr val="000000">
                        <a:alpha val="43137"/>
                      </a:srgbClr>
                    </a:outerShdw>
                  </a:effectLst>
                </a:rPr>
                <a:t>ニューラルネットワーク</a:t>
              </a:r>
            </a:p>
          </p:txBody>
        </p:sp>
        <p:sp>
          <p:nvSpPr>
            <p:cNvPr id="62" name="吹き出し: 四角形 61">
              <a:extLst>
                <a:ext uri="{FF2B5EF4-FFF2-40B4-BE49-F238E27FC236}">
                  <a16:creationId xmlns:a16="http://schemas.microsoft.com/office/drawing/2014/main" id="{36F7CF38-B956-428F-A12A-A72933416372}"/>
                </a:ext>
              </a:extLst>
            </p:cNvPr>
            <p:cNvSpPr/>
            <p:nvPr/>
          </p:nvSpPr>
          <p:spPr>
            <a:xfrm>
              <a:off x="6073105" y="6082748"/>
              <a:ext cx="1667139" cy="407683"/>
            </a:xfrm>
            <a:prstGeom prst="wedgeRectCallout">
              <a:avLst>
                <a:gd name="adj1" fmla="val -56012"/>
                <a:gd name="adj2" fmla="val -98584"/>
              </a:avLst>
            </a:prstGeom>
            <a:solidFill>
              <a:srgbClr val="FFB3B4"/>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ja-JP" altLang="en-US" sz="1100" dirty="0">
                  <a:solidFill>
                    <a:schemeClr val="tx2">
                      <a:lumMod val="75000"/>
                      <a:lumOff val="25000"/>
                    </a:schemeClr>
                  </a:solidFill>
                </a:rPr>
                <a:t>活性化関数を用いて次に伝える情報を変換</a:t>
              </a:r>
            </a:p>
          </p:txBody>
        </p:sp>
      </p:grpSp>
      <p:sp>
        <p:nvSpPr>
          <p:cNvPr id="64" name="四角形: 角を丸くする 63">
            <a:extLst>
              <a:ext uri="{FF2B5EF4-FFF2-40B4-BE49-F238E27FC236}">
                <a16:creationId xmlns:a16="http://schemas.microsoft.com/office/drawing/2014/main" id="{B93FD3B1-2642-4135-A39A-0AACBCB7FB34}"/>
              </a:ext>
            </a:extLst>
          </p:cNvPr>
          <p:cNvSpPr/>
          <p:nvPr/>
        </p:nvSpPr>
        <p:spPr bwMode="auto">
          <a:xfrm>
            <a:off x="9038274" y="2321847"/>
            <a:ext cx="2711754" cy="1519306"/>
          </a:xfrm>
          <a:prstGeom prst="roundRect">
            <a:avLst>
              <a:gd name="adj" fmla="val 5515"/>
            </a:avLst>
          </a:prstGeom>
          <a:solidFill>
            <a:srgbClr val="EBFCFF"/>
          </a:solidFill>
          <a:ln w="19050" algn="ctr">
            <a:solidFill>
              <a:srgbClr val="00879E"/>
            </a:solidFill>
            <a:prstDash val="solid"/>
            <a:round/>
            <a:headEnd/>
            <a:tailEnd/>
          </a:ln>
          <a:effectLst/>
        </p:spPr>
        <p:txBody>
          <a:bodyPr wrap="none" tIns="252000" rtlCol="0" anchor="ctr"/>
          <a:lstStyle/>
          <a:p>
            <a:pPr algn="ctr"/>
            <a:endParaRPr kumimoji="1" lang="ja-JP" altLang="en-US" sz="1600" b="1" spc="600" dirty="0">
              <a:solidFill>
                <a:schemeClr val="tx1">
                  <a:lumMod val="75000"/>
                  <a:lumOff val="25000"/>
                </a:schemeClr>
              </a:solidFill>
              <a:latin typeface="+mn-ea"/>
            </a:endParaRPr>
          </a:p>
        </p:txBody>
      </p:sp>
      <p:sp>
        <p:nvSpPr>
          <p:cNvPr id="65" name="テキスト ボックス 64">
            <a:extLst>
              <a:ext uri="{FF2B5EF4-FFF2-40B4-BE49-F238E27FC236}">
                <a16:creationId xmlns:a16="http://schemas.microsoft.com/office/drawing/2014/main" id="{4C368488-4E7F-43A5-8F25-4D8CE8C18CBD}"/>
              </a:ext>
            </a:extLst>
          </p:cNvPr>
          <p:cNvSpPr txBox="1"/>
          <p:nvPr/>
        </p:nvSpPr>
        <p:spPr>
          <a:xfrm>
            <a:off x="9116638" y="2620874"/>
            <a:ext cx="2666845" cy="954107"/>
          </a:xfrm>
          <a:prstGeom prst="rect">
            <a:avLst/>
          </a:prstGeom>
          <a:noFill/>
        </p:spPr>
        <p:txBody>
          <a:bodyPr wrap="square">
            <a:spAutoFit/>
          </a:bodyPr>
          <a:lstStyle/>
          <a:p>
            <a:r>
              <a:rPr lang="ja-JP" altLang="en-US" sz="1400" b="1" dirty="0">
                <a:solidFill>
                  <a:schemeClr val="tx2">
                    <a:lumMod val="75000"/>
                    <a:lumOff val="25000"/>
                  </a:schemeClr>
                </a:solidFill>
              </a:rPr>
              <a:t>人間の脳はたくさんのニューロンが情報を伝達することでものを考えたり、認識したりすることができる。</a:t>
            </a:r>
          </a:p>
        </p:txBody>
      </p:sp>
      <p:sp>
        <p:nvSpPr>
          <p:cNvPr id="66" name="四角形: 角を丸くする 65">
            <a:extLst>
              <a:ext uri="{FF2B5EF4-FFF2-40B4-BE49-F238E27FC236}">
                <a16:creationId xmlns:a16="http://schemas.microsoft.com/office/drawing/2014/main" id="{D7FF646B-30DC-4CF2-BDCB-6B8886C885D3}"/>
              </a:ext>
            </a:extLst>
          </p:cNvPr>
          <p:cNvSpPr/>
          <p:nvPr/>
        </p:nvSpPr>
        <p:spPr bwMode="auto">
          <a:xfrm>
            <a:off x="9031051" y="4756791"/>
            <a:ext cx="2711754" cy="1519306"/>
          </a:xfrm>
          <a:prstGeom prst="roundRect">
            <a:avLst>
              <a:gd name="adj" fmla="val 5515"/>
            </a:avLst>
          </a:prstGeom>
          <a:solidFill>
            <a:srgbClr val="EBFCFF"/>
          </a:solidFill>
          <a:ln w="19050" algn="ctr">
            <a:solidFill>
              <a:srgbClr val="00879E"/>
            </a:solidFill>
            <a:prstDash val="solid"/>
            <a:round/>
            <a:headEnd/>
            <a:tailEnd/>
          </a:ln>
          <a:effectLst/>
        </p:spPr>
        <p:txBody>
          <a:bodyPr wrap="none" tIns="252000" rtlCol="0" anchor="ctr"/>
          <a:lstStyle/>
          <a:p>
            <a:pPr algn="ctr"/>
            <a:endParaRPr kumimoji="1" lang="ja-JP" altLang="en-US" sz="1600" b="1" spc="600" dirty="0">
              <a:solidFill>
                <a:schemeClr val="tx1">
                  <a:lumMod val="75000"/>
                  <a:lumOff val="25000"/>
                </a:schemeClr>
              </a:solidFill>
              <a:latin typeface="+mn-ea"/>
            </a:endParaRPr>
          </a:p>
        </p:txBody>
      </p:sp>
      <p:sp>
        <p:nvSpPr>
          <p:cNvPr id="67" name="テキスト ボックス 66">
            <a:extLst>
              <a:ext uri="{FF2B5EF4-FFF2-40B4-BE49-F238E27FC236}">
                <a16:creationId xmlns:a16="http://schemas.microsoft.com/office/drawing/2014/main" id="{8E4779CE-8CEE-4333-AD22-51087DC10C5B}"/>
              </a:ext>
            </a:extLst>
          </p:cNvPr>
          <p:cNvSpPr txBox="1"/>
          <p:nvPr/>
        </p:nvSpPr>
        <p:spPr>
          <a:xfrm>
            <a:off x="9116638" y="5018659"/>
            <a:ext cx="2666845" cy="954107"/>
          </a:xfrm>
          <a:prstGeom prst="rect">
            <a:avLst/>
          </a:prstGeom>
          <a:noFill/>
        </p:spPr>
        <p:txBody>
          <a:bodyPr wrap="square">
            <a:spAutoFit/>
          </a:bodyPr>
          <a:lstStyle/>
          <a:p>
            <a:r>
              <a:rPr lang="ja-JP" altLang="en-US" sz="1400" b="1" dirty="0">
                <a:solidFill>
                  <a:schemeClr val="tx2">
                    <a:lumMod val="75000"/>
                    <a:lumOff val="25000"/>
                  </a:schemeClr>
                </a:solidFill>
              </a:rPr>
              <a:t>ニューラルネットワークは、多数の人口ニューロンで計算した結果を出力することで回帰や分類を行う。</a:t>
            </a:r>
          </a:p>
        </p:txBody>
      </p:sp>
    </p:spTree>
    <p:extLst>
      <p:ext uri="{BB962C8B-B14F-4D97-AF65-F5344CB8AC3E}">
        <p14:creationId xmlns:p14="http://schemas.microsoft.com/office/powerpoint/2010/main" val="3588333187"/>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C15149A-0554-4849-940C-3A0FA4B55877}"/>
              </a:ext>
            </a:extLst>
          </p:cNvPr>
          <p:cNvSpPr>
            <a:spLocks noGrp="1"/>
          </p:cNvSpPr>
          <p:nvPr>
            <p:ph type="title"/>
          </p:nvPr>
        </p:nvSpPr>
        <p:spPr/>
        <p:txBody>
          <a:bodyPr/>
          <a:lstStyle/>
          <a:p>
            <a:r>
              <a:rPr kumimoji="1" lang="en-US" altLang="ja-JP" dirty="0"/>
              <a:t>6-1-2.</a:t>
            </a:r>
            <a:r>
              <a:rPr kumimoji="1" lang="ja-JP" altLang="en-US" dirty="0"/>
              <a:t>ディープラーニングとは</a:t>
            </a:r>
          </a:p>
        </p:txBody>
      </p:sp>
      <p:sp>
        <p:nvSpPr>
          <p:cNvPr id="3" name="スライド番号プレースホルダー 2">
            <a:extLst>
              <a:ext uri="{FF2B5EF4-FFF2-40B4-BE49-F238E27FC236}">
                <a16:creationId xmlns:a16="http://schemas.microsoft.com/office/drawing/2014/main" id="{324E0CA2-7941-49FD-9758-D506C656B9C9}"/>
              </a:ext>
            </a:extLst>
          </p:cNvPr>
          <p:cNvSpPr>
            <a:spLocks noGrp="1"/>
          </p:cNvSpPr>
          <p:nvPr>
            <p:ph type="sldNum" sz="quarter" idx="10"/>
          </p:nvPr>
        </p:nvSpPr>
        <p:spPr/>
        <p:txBody>
          <a:bodyPr/>
          <a:lstStyle/>
          <a:p>
            <a:fld id="{5D750650-B10A-47BF-93C2-E1678438B37A}" type="slidenum">
              <a:rPr lang="en-US" altLang="ja-JP" smtClean="0"/>
              <a:pPr/>
              <a:t>296</a:t>
            </a:fld>
            <a:endParaRPr lang="en-US" altLang="ja-JP" dirty="0"/>
          </a:p>
        </p:txBody>
      </p:sp>
      <p:sp>
        <p:nvSpPr>
          <p:cNvPr id="4" name="コンテンツ プレースホルダー 2">
            <a:extLst>
              <a:ext uri="{FF2B5EF4-FFF2-40B4-BE49-F238E27FC236}">
                <a16:creationId xmlns:a16="http://schemas.microsoft.com/office/drawing/2014/main" id="{E04100A7-8C36-416D-92E3-94931B000E89}"/>
              </a:ext>
            </a:extLst>
          </p:cNvPr>
          <p:cNvSpPr txBox="1">
            <a:spLocks/>
          </p:cNvSpPr>
          <p:nvPr/>
        </p:nvSpPr>
        <p:spPr>
          <a:xfrm>
            <a:off x="1152571" y="366183"/>
            <a:ext cx="8640762" cy="6026727"/>
          </a:xfrm>
          <a:prstGeom prst="rect">
            <a:avLst/>
          </a:prstGeom>
        </p:spPr>
        <p:txBody>
          <a:bodyPr vert="horz" lIns="91440" tIns="45720" rIns="91440" bIns="45720" rtlCol="0" anchor="ctr"/>
          <a:lstStyle>
            <a:defPPr>
              <a:defRPr lang="en-US"/>
            </a:defPPr>
            <a:lvl1pPr marL="0" algn="r" defTabSz="457200" rtl="0" eaLnBrk="1" latinLnBrk="0" hangingPunct="1">
              <a:defRPr kumimoji="1" lang="ja-JP" altLang="en-US" sz="900" b="0" kern="1200" smtClean="0">
                <a:solidFill>
                  <a:schemeClr val="tx1">
                    <a:lumMod val="50000"/>
                    <a:lumOff val="50000"/>
                  </a:schemeClr>
                </a:solidFill>
                <a:latin typeface="メイリオ" panose="020B0604030504040204" pitchFamily="50" charset="-128"/>
                <a:ea typeface="メイリオ" panose="020B0604030504040204" pitchFamily="50" charset="-128"/>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ja-JP" altLang="en-US" dirty="0"/>
          </a:p>
        </p:txBody>
      </p:sp>
      <p:sp>
        <p:nvSpPr>
          <p:cNvPr id="60" name="正方形/長方形 59">
            <a:extLst>
              <a:ext uri="{FF2B5EF4-FFF2-40B4-BE49-F238E27FC236}">
                <a16:creationId xmlns:a16="http://schemas.microsoft.com/office/drawing/2014/main" id="{9D3D8553-B85A-42F6-BD36-E5B5B8D9C9F1}"/>
              </a:ext>
            </a:extLst>
          </p:cNvPr>
          <p:cNvSpPr/>
          <p:nvPr/>
        </p:nvSpPr>
        <p:spPr bwMode="auto">
          <a:xfrm>
            <a:off x="7706770" y="1833383"/>
            <a:ext cx="1255862" cy="2255103"/>
          </a:xfrm>
          <a:prstGeom prst="rect">
            <a:avLst/>
          </a:prstGeom>
          <a:solidFill>
            <a:srgbClr val="ECECEC"/>
          </a:solidFill>
          <a:ln w="12700">
            <a:solidFill>
              <a:schemeClr val="tx2">
                <a:lumMod val="50000"/>
              </a:schemeClr>
            </a:solidFill>
          </a:ln>
          <a:effectLst/>
        </p:spPr>
        <p:style>
          <a:lnRef idx="1">
            <a:schemeClr val="accent1"/>
          </a:lnRef>
          <a:fillRef idx="2">
            <a:schemeClr val="accent1"/>
          </a:fillRef>
          <a:effectRef idx="1">
            <a:schemeClr val="accent1"/>
          </a:effectRef>
          <a:fontRef idx="minor">
            <a:schemeClr val="dk1"/>
          </a:fontRef>
        </p:style>
        <p:txBody>
          <a:bodyPr vert="horz" wrap="square" lIns="84406" tIns="42203" rIns="84406" bIns="42203" numCol="1" rtlCol="0" anchor="t" anchorCtr="0" compatLnSpc="1">
            <a:prstTxWarp prst="textNoShape">
              <a:avLst/>
            </a:prstTxWarp>
          </a:bodyPr>
          <a:lstStyle/>
          <a:p>
            <a:pPr algn="ctr"/>
            <a:r>
              <a:rPr lang="ja-JP" altLang="en-US" sz="2000" dirty="0"/>
              <a:t>出力層</a:t>
            </a:r>
            <a:endParaRPr lang="en-US" altLang="ja-JP" sz="2000" dirty="0"/>
          </a:p>
        </p:txBody>
      </p:sp>
      <p:sp>
        <p:nvSpPr>
          <p:cNvPr id="61" name="正方形/長方形 60">
            <a:extLst>
              <a:ext uri="{FF2B5EF4-FFF2-40B4-BE49-F238E27FC236}">
                <a16:creationId xmlns:a16="http://schemas.microsoft.com/office/drawing/2014/main" id="{39977900-3B77-4828-999B-32B988AF41D8}"/>
              </a:ext>
            </a:extLst>
          </p:cNvPr>
          <p:cNvSpPr/>
          <p:nvPr/>
        </p:nvSpPr>
        <p:spPr bwMode="auto">
          <a:xfrm>
            <a:off x="2693543" y="1833383"/>
            <a:ext cx="1255862" cy="2255103"/>
          </a:xfrm>
          <a:prstGeom prst="rect">
            <a:avLst/>
          </a:prstGeom>
          <a:solidFill>
            <a:srgbClr val="ECECEC"/>
          </a:solidFill>
          <a:ln w="12700">
            <a:solidFill>
              <a:schemeClr val="tx2">
                <a:lumMod val="50000"/>
              </a:schemeClr>
            </a:solidFill>
          </a:ln>
          <a:effectLst/>
        </p:spPr>
        <p:style>
          <a:lnRef idx="1">
            <a:schemeClr val="accent1"/>
          </a:lnRef>
          <a:fillRef idx="2">
            <a:schemeClr val="accent1"/>
          </a:fillRef>
          <a:effectRef idx="1">
            <a:schemeClr val="accent1"/>
          </a:effectRef>
          <a:fontRef idx="minor">
            <a:schemeClr val="dk1"/>
          </a:fontRef>
        </p:style>
        <p:txBody>
          <a:bodyPr vert="horz" wrap="square" lIns="84406" tIns="42203" rIns="84406" bIns="42203" numCol="1" rtlCol="0" anchor="t" anchorCtr="0" compatLnSpc="1">
            <a:prstTxWarp prst="textNoShape">
              <a:avLst/>
            </a:prstTxWarp>
          </a:bodyPr>
          <a:lstStyle/>
          <a:p>
            <a:pPr algn="ctr"/>
            <a:r>
              <a:rPr lang="ja-JP" altLang="en-US" sz="2000" dirty="0"/>
              <a:t>入力層</a:t>
            </a:r>
            <a:endParaRPr lang="en-US" altLang="ja-JP" sz="2000" dirty="0"/>
          </a:p>
        </p:txBody>
      </p:sp>
      <p:sp>
        <p:nvSpPr>
          <p:cNvPr id="62" name="正方形/長方形 61">
            <a:extLst>
              <a:ext uri="{FF2B5EF4-FFF2-40B4-BE49-F238E27FC236}">
                <a16:creationId xmlns:a16="http://schemas.microsoft.com/office/drawing/2014/main" id="{C1D0B3AE-FE3E-4B18-AAAE-9827A811CC45}"/>
              </a:ext>
            </a:extLst>
          </p:cNvPr>
          <p:cNvSpPr/>
          <p:nvPr/>
        </p:nvSpPr>
        <p:spPr bwMode="auto">
          <a:xfrm>
            <a:off x="4049324" y="1833383"/>
            <a:ext cx="3549122" cy="2255103"/>
          </a:xfrm>
          <a:prstGeom prst="rect">
            <a:avLst/>
          </a:prstGeom>
          <a:solidFill>
            <a:srgbClr val="ECECEC"/>
          </a:solidFill>
          <a:ln w="12700">
            <a:solidFill>
              <a:schemeClr val="tx2">
                <a:lumMod val="50000"/>
              </a:schemeClr>
            </a:solidFill>
          </a:ln>
          <a:effectLst/>
        </p:spPr>
        <p:style>
          <a:lnRef idx="1">
            <a:schemeClr val="accent1"/>
          </a:lnRef>
          <a:fillRef idx="2">
            <a:schemeClr val="accent1"/>
          </a:fillRef>
          <a:effectRef idx="1">
            <a:schemeClr val="accent1"/>
          </a:effectRef>
          <a:fontRef idx="minor">
            <a:schemeClr val="dk1"/>
          </a:fontRef>
        </p:style>
        <p:txBody>
          <a:bodyPr vert="horz" wrap="square" lIns="84406" tIns="42203" rIns="84406" bIns="42203" numCol="1" rtlCol="0" anchor="t" anchorCtr="0" compatLnSpc="1">
            <a:prstTxWarp prst="textNoShape">
              <a:avLst/>
            </a:prstTxWarp>
          </a:bodyPr>
          <a:lstStyle/>
          <a:p>
            <a:pPr algn="ctr"/>
            <a:r>
              <a:rPr lang="ja-JP" altLang="en-US" sz="2000" dirty="0"/>
              <a:t>隠れ層 </a:t>
            </a:r>
            <a:r>
              <a:rPr lang="en-US" altLang="ja-JP" sz="2000" dirty="0"/>
              <a:t>(</a:t>
            </a:r>
            <a:r>
              <a:rPr lang="ja-JP" altLang="en-US" sz="2000" dirty="0"/>
              <a:t>中間層</a:t>
            </a:r>
            <a:r>
              <a:rPr lang="en-US" altLang="ja-JP" sz="2000" dirty="0"/>
              <a:t>)</a:t>
            </a:r>
          </a:p>
        </p:txBody>
      </p:sp>
      <p:grpSp>
        <p:nvGrpSpPr>
          <p:cNvPr id="63" name="グループ化 62">
            <a:extLst>
              <a:ext uri="{FF2B5EF4-FFF2-40B4-BE49-F238E27FC236}">
                <a16:creationId xmlns:a16="http://schemas.microsoft.com/office/drawing/2014/main" id="{38C76A24-6F88-46F1-9ABF-7AC50B4C0CC9}"/>
              </a:ext>
            </a:extLst>
          </p:cNvPr>
          <p:cNvGrpSpPr/>
          <p:nvPr/>
        </p:nvGrpSpPr>
        <p:grpSpPr>
          <a:xfrm>
            <a:off x="6468931" y="2574083"/>
            <a:ext cx="217804" cy="1103384"/>
            <a:chOff x="5074164" y="3371797"/>
            <a:chExt cx="271653" cy="1376181"/>
          </a:xfrm>
        </p:grpSpPr>
        <p:sp>
          <p:nvSpPr>
            <p:cNvPr id="64" name="楕円 63">
              <a:extLst>
                <a:ext uri="{FF2B5EF4-FFF2-40B4-BE49-F238E27FC236}">
                  <a16:creationId xmlns:a16="http://schemas.microsoft.com/office/drawing/2014/main" id="{ABD6752C-6B93-428B-88F3-E464236C8CF4}"/>
                </a:ext>
              </a:extLst>
            </p:cNvPr>
            <p:cNvSpPr/>
            <p:nvPr/>
          </p:nvSpPr>
          <p:spPr>
            <a:xfrm>
              <a:off x="5074164" y="3371797"/>
              <a:ext cx="271653" cy="271653"/>
            </a:xfrm>
            <a:prstGeom prst="ellipse">
              <a:avLst/>
            </a:prstGeom>
            <a:solidFill>
              <a:schemeClr val="bg1"/>
            </a:solid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kumimoji="1" lang="ja-JP" altLang="en-US" dirty="0">
                <a:solidFill>
                  <a:schemeClr val="tx1"/>
                </a:solidFill>
              </a:endParaRPr>
            </a:p>
          </p:txBody>
        </p:sp>
        <p:sp>
          <p:nvSpPr>
            <p:cNvPr id="65" name="楕円 64">
              <a:extLst>
                <a:ext uri="{FF2B5EF4-FFF2-40B4-BE49-F238E27FC236}">
                  <a16:creationId xmlns:a16="http://schemas.microsoft.com/office/drawing/2014/main" id="{E9219D66-0CB4-4C67-8825-7265D75ABB65}"/>
                </a:ext>
              </a:extLst>
            </p:cNvPr>
            <p:cNvSpPr/>
            <p:nvPr/>
          </p:nvSpPr>
          <p:spPr>
            <a:xfrm>
              <a:off x="5074164" y="3739973"/>
              <a:ext cx="271653" cy="271653"/>
            </a:xfrm>
            <a:prstGeom prst="ellipse">
              <a:avLst/>
            </a:prstGeom>
            <a:solidFill>
              <a:schemeClr val="bg1"/>
            </a:solid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kumimoji="1" lang="ja-JP" altLang="en-US" dirty="0">
                <a:solidFill>
                  <a:schemeClr val="tx1"/>
                </a:solidFill>
              </a:endParaRPr>
            </a:p>
          </p:txBody>
        </p:sp>
        <p:sp>
          <p:nvSpPr>
            <p:cNvPr id="66" name="楕円 65">
              <a:extLst>
                <a:ext uri="{FF2B5EF4-FFF2-40B4-BE49-F238E27FC236}">
                  <a16:creationId xmlns:a16="http://schemas.microsoft.com/office/drawing/2014/main" id="{CF2B5A87-A740-4B39-8F5B-D2750E0FF6EE}"/>
                </a:ext>
              </a:extLst>
            </p:cNvPr>
            <p:cNvSpPr/>
            <p:nvPr/>
          </p:nvSpPr>
          <p:spPr>
            <a:xfrm>
              <a:off x="5074164" y="4108149"/>
              <a:ext cx="271653" cy="271653"/>
            </a:xfrm>
            <a:prstGeom prst="ellipse">
              <a:avLst/>
            </a:prstGeom>
            <a:solidFill>
              <a:schemeClr val="bg1"/>
            </a:solid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kumimoji="1" lang="ja-JP" altLang="en-US" dirty="0">
                <a:solidFill>
                  <a:schemeClr val="tx1"/>
                </a:solidFill>
              </a:endParaRPr>
            </a:p>
          </p:txBody>
        </p:sp>
        <p:sp>
          <p:nvSpPr>
            <p:cNvPr id="67" name="楕円 66">
              <a:extLst>
                <a:ext uri="{FF2B5EF4-FFF2-40B4-BE49-F238E27FC236}">
                  <a16:creationId xmlns:a16="http://schemas.microsoft.com/office/drawing/2014/main" id="{A487E4CF-649E-46BC-A8DF-947224892AF5}"/>
                </a:ext>
              </a:extLst>
            </p:cNvPr>
            <p:cNvSpPr/>
            <p:nvPr/>
          </p:nvSpPr>
          <p:spPr>
            <a:xfrm>
              <a:off x="5074164" y="4476325"/>
              <a:ext cx="271653" cy="271653"/>
            </a:xfrm>
            <a:prstGeom prst="ellipse">
              <a:avLst/>
            </a:prstGeom>
            <a:solidFill>
              <a:schemeClr val="bg1"/>
            </a:solid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kumimoji="1" lang="ja-JP" altLang="en-US" dirty="0">
                <a:solidFill>
                  <a:schemeClr val="tx1"/>
                </a:solidFill>
              </a:endParaRPr>
            </a:p>
          </p:txBody>
        </p:sp>
      </p:grpSp>
      <p:grpSp>
        <p:nvGrpSpPr>
          <p:cNvPr id="68" name="グループ化 67">
            <a:extLst>
              <a:ext uri="{FF2B5EF4-FFF2-40B4-BE49-F238E27FC236}">
                <a16:creationId xmlns:a16="http://schemas.microsoft.com/office/drawing/2014/main" id="{790B8A10-E62E-456F-816F-5D5D7C1CF165}"/>
              </a:ext>
            </a:extLst>
          </p:cNvPr>
          <p:cNvGrpSpPr/>
          <p:nvPr/>
        </p:nvGrpSpPr>
        <p:grpSpPr>
          <a:xfrm>
            <a:off x="7217216" y="2721680"/>
            <a:ext cx="217804" cy="808190"/>
            <a:chOff x="7735642" y="1936281"/>
            <a:chExt cx="300488" cy="1115002"/>
          </a:xfrm>
        </p:grpSpPr>
        <p:sp>
          <p:nvSpPr>
            <p:cNvPr id="69" name="楕円 68">
              <a:extLst>
                <a:ext uri="{FF2B5EF4-FFF2-40B4-BE49-F238E27FC236}">
                  <a16:creationId xmlns:a16="http://schemas.microsoft.com/office/drawing/2014/main" id="{89DF9C44-50F6-4B72-9DB6-41E460CA20C4}"/>
                </a:ext>
              </a:extLst>
            </p:cNvPr>
            <p:cNvSpPr/>
            <p:nvPr/>
          </p:nvSpPr>
          <p:spPr>
            <a:xfrm>
              <a:off x="7735642" y="1936281"/>
              <a:ext cx="300488" cy="300488"/>
            </a:xfrm>
            <a:prstGeom prst="ellipse">
              <a:avLst/>
            </a:prstGeom>
            <a:solidFill>
              <a:schemeClr val="bg1"/>
            </a:solid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kumimoji="1" lang="ja-JP" altLang="en-US" dirty="0">
                <a:solidFill>
                  <a:schemeClr val="tx1"/>
                </a:solidFill>
              </a:endParaRPr>
            </a:p>
          </p:txBody>
        </p:sp>
        <p:sp>
          <p:nvSpPr>
            <p:cNvPr id="70" name="楕円 69">
              <a:extLst>
                <a:ext uri="{FF2B5EF4-FFF2-40B4-BE49-F238E27FC236}">
                  <a16:creationId xmlns:a16="http://schemas.microsoft.com/office/drawing/2014/main" id="{78FEB77C-1BAB-4B57-920C-80F52ECCE2BC}"/>
                </a:ext>
              </a:extLst>
            </p:cNvPr>
            <p:cNvSpPr/>
            <p:nvPr/>
          </p:nvSpPr>
          <p:spPr>
            <a:xfrm>
              <a:off x="7735642" y="2343538"/>
              <a:ext cx="300488" cy="300488"/>
            </a:xfrm>
            <a:prstGeom prst="ellipse">
              <a:avLst/>
            </a:prstGeom>
            <a:solidFill>
              <a:schemeClr val="bg1"/>
            </a:solid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kumimoji="1" lang="ja-JP" altLang="en-US" dirty="0">
                <a:solidFill>
                  <a:schemeClr val="tx1"/>
                </a:solidFill>
              </a:endParaRPr>
            </a:p>
          </p:txBody>
        </p:sp>
        <p:sp>
          <p:nvSpPr>
            <p:cNvPr id="71" name="楕円 70">
              <a:extLst>
                <a:ext uri="{FF2B5EF4-FFF2-40B4-BE49-F238E27FC236}">
                  <a16:creationId xmlns:a16="http://schemas.microsoft.com/office/drawing/2014/main" id="{B644CC82-9BA8-4EB4-BA0B-D442923F5C1B}"/>
                </a:ext>
              </a:extLst>
            </p:cNvPr>
            <p:cNvSpPr/>
            <p:nvPr/>
          </p:nvSpPr>
          <p:spPr>
            <a:xfrm>
              <a:off x="7735642" y="2750795"/>
              <a:ext cx="300488" cy="300488"/>
            </a:xfrm>
            <a:prstGeom prst="ellipse">
              <a:avLst/>
            </a:prstGeom>
            <a:solidFill>
              <a:schemeClr val="bg1"/>
            </a:solid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kumimoji="1" lang="ja-JP" altLang="en-US" dirty="0">
                <a:solidFill>
                  <a:schemeClr val="tx1"/>
                </a:solidFill>
              </a:endParaRPr>
            </a:p>
          </p:txBody>
        </p:sp>
      </p:grpSp>
      <p:grpSp>
        <p:nvGrpSpPr>
          <p:cNvPr id="72" name="グループ化 71">
            <a:extLst>
              <a:ext uri="{FF2B5EF4-FFF2-40B4-BE49-F238E27FC236}">
                <a16:creationId xmlns:a16="http://schemas.microsoft.com/office/drawing/2014/main" id="{26CB0EB2-424E-4B4F-9EBE-4A1C9724B3E9}"/>
              </a:ext>
            </a:extLst>
          </p:cNvPr>
          <p:cNvGrpSpPr/>
          <p:nvPr/>
        </p:nvGrpSpPr>
        <p:grpSpPr>
          <a:xfrm>
            <a:off x="8171636" y="2721680"/>
            <a:ext cx="217804" cy="808190"/>
            <a:chOff x="7735642" y="1936281"/>
            <a:chExt cx="300488" cy="1115002"/>
          </a:xfrm>
        </p:grpSpPr>
        <p:sp>
          <p:nvSpPr>
            <p:cNvPr id="73" name="楕円 72">
              <a:extLst>
                <a:ext uri="{FF2B5EF4-FFF2-40B4-BE49-F238E27FC236}">
                  <a16:creationId xmlns:a16="http://schemas.microsoft.com/office/drawing/2014/main" id="{3FD4C932-19A0-4FB1-9396-608E75C0CDF1}"/>
                </a:ext>
              </a:extLst>
            </p:cNvPr>
            <p:cNvSpPr/>
            <p:nvPr/>
          </p:nvSpPr>
          <p:spPr>
            <a:xfrm>
              <a:off x="7735642" y="1936281"/>
              <a:ext cx="300488" cy="300488"/>
            </a:xfrm>
            <a:prstGeom prst="ellipse">
              <a:avLst/>
            </a:prstGeom>
            <a:solidFill>
              <a:schemeClr val="bg1"/>
            </a:solid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kumimoji="1" lang="ja-JP" altLang="en-US" dirty="0">
                <a:solidFill>
                  <a:schemeClr val="tx1"/>
                </a:solidFill>
              </a:endParaRPr>
            </a:p>
          </p:txBody>
        </p:sp>
        <p:sp>
          <p:nvSpPr>
            <p:cNvPr id="74" name="楕円 73">
              <a:extLst>
                <a:ext uri="{FF2B5EF4-FFF2-40B4-BE49-F238E27FC236}">
                  <a16:creationId xmlns:a16="http://schemas.microsoft.com/office/drawing/2014/main" id="{B44BB3F6-A006-41A9-8040-50B196B3F7E4}"/>
                </a:ext>
              </a:extLst>
            </p:cNvPr>
            <p:cNvSpPr/>
            <p:nvPr/>
          </p:nvSpPr>
          <p:spPr>
            <a:xfrm>
              <a:off x="7735642" y="2343538"/>
              <a:ext cx="300488" cy="300488"/>
            </a:xfrm>
            <a:prstGeom prst="ellipse">
              <a:avLst/>
            </a:prstGeom>
            <a:solidFill>
              <a:schemeClr val="bg1"/>
            </a:solid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kumimoji="1" lang="ja-JP" altLang="en-US" dirty="0">
                <a:solidFill>
                  <a:schemeClr val="tx1"/>
                </a:solidFill>
              </a:endParaRPr>
            </a:p>
          </p:txBody>
        </p:sp>
        <p:sp>
          <p:nvSpPr>
            <p:cNvPr id="75" name="楕円 74">
              <a:extLst>
                <a:ext uri="{FF2B5EF4-FFF2-40B4-BE49-F238E27FC236}">
                  <a16:creationId xmlns:a16="http://schemas.microsoft.com/office/drawing/2014/main" id="{0209DE64-C792-4F41-9F79-A0222FBA6AC1}"/>
                </a:ext>
              </a:extLst>
            </p:cNvPr>
            <p:cNvSpPr/>
            <p:nvPr/>
          </p:nvSpPr>
          <p:spPr>
            <a:xfrm>
              <a:off x="7735642" y="2750795"/>
              <a:ext cx="300488" cy="300488"/>
            </a:xfrm>
            <a:prstGeom prst="ellipse">
              <a:avLst/>
            </a:prstGeom>
            <a:solidFill>
              <a:schemeClr val="bg1"/>
            </a:solid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kumimoji="1" lang="ja-JP" altLang="en-US" dirty="0">
                <a:solidFill>
                  <a:schemeClr val="tx1"/>
                </a:solidFill>
              </a:endParaRPr>
            </a:p>
          </p:txBody>
        </p:sp>
      </p:grpSp>
      <p:cxnSp>
        <p:nvCxnSpPr>
          <p:cNvPr id="76" name="直線コネクタ 75">
            <a:extLst>
              <a:ext uri="{FF2B5EF4-FFF2-40B4-BE49-F238E27FC236}">
                <a16:creationId xmlns:a16="http://schemas.microsoft.com/office/drawing/2014/main" id="{3FAB7918-0750-469A-8ED3-3E1E2EAF0952}"/>
              </a:ext>
            </a:extLst>
          </p:cNvPr>
          <p:cNvCxnSpPr>
            <a:cxnSpLocks/>
            <a:stCxn id="71" idx="6"/>
            <a:endCxn id="75" idx="2"/>
          </p:cNvCxnSpPr>
          <p:nvPr/>
        </p:nvCxnSpPr>
        <p:spPr>
          <a:xfrm>
            <a:off x="7435020" y="3420969"/>
            <a:ext cx="736616" cy="0"/>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77" name="直線コネクタ 76">
            <a:extLst>
              <a:ext uri="{FF2B5EF4-FFF2-40B4-BE49-F238E27FC236}">
                <a16:creationId xmlns:a16="http://schemas.microsoft.com/office/drawing/2014/main" id="{08C65C4C-1F5E-4148-BE93-FFAFB88C044A}"/>
              </a:ext>
            </a:extLst>
          </p:cNvPr>
          <p:cNvCxnSpPr>
            <a:cxnSpLocks/>
            <a:stCxn id="71" idx="6"/>
            <a:endCxn id="74" idx="2"/>
          </p:cNvCxnSpPr>
          <p:nvPr/>
        </p:nvCxnSpPr>
        <p:spPr>
          <a:xfrm flipV="1">
            <a:off x="7435020" y="3125776"/>
            <a:ext cx="736616" cy="295193"/>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78" name="直線コネクタ 77">
            <a:extLst>
              <a:ext uri="{FF2B5EF4-FFF2-40B4-BE49-F238E27FC236}">
                <a16:creationId xmlns:a16="http://schemas.microsoft.com/office/drawing/2014/main" id="{5E7AED01-0FB7-4891-A3F3-A1553DD0B3BB}"/>
              </a:ext>
            </a:extLst>
          </p:cNvPr>
          <p:cNvCxnSpPr>
            <a:cxnSpLocks/>
            <a:stCxn id="70" idx="6"/>
            <a:endCxn id="75" idx="2"/>
          </p:cNvCxnSpPr>
          <p:nvPr/>
        </p:nvCxnSpPr>
        <p:spPr>
          <a:xfrm>
            <a:off x="7435020" y="3125776"/>
            <a:ext cx="736616" cy="295193"/>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79" name="直線コネクタ 78">
            <a:extLst>
              <a:ext uri="{FF2B5EF4-FFF2-40B4-BE49-F238E27FC236}">
                <a16:creationId xmlns:a16="http://schemas.microsoft.com/office/drawing/2014/main" id="{18A1712E-1404-4C8B-837E-ADB6BE48B3CD}"/>
              </a:ext>
            </a:extLst>
          </p:cNvPr>
          <p:cNvCxnSpPr>
            <a:cxnSpLocks/>
            <a:stCxn id="71" idx="6"/>
            <a:endCxn id="73" idx="2"/>
          </p:cNvCxnSpPr>
          <p:nvPr/>
        </p:nvCxnSpPr>
        <p:spPr>
          <a:xfrm flipV="1">
            <a:off x="7435020" y="2830582"/>
            <a:ext cx="736616" cy="590387"/>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80" name="直線コネクタ 79">
            <a:extLst>
              <a:ext uri="{FF2B5EF4-FFF2-40B4-BE49-F238E27FC236}">
                <a16:creationId xmlns:a16="http://schemas.microsoft.com/office/drawing/2014/main" id="{8247F7F0-2876-4ACB-9026-546A4995A36C}"/>
              </a:ext>
            </a:extLst>
          </p:cNvPr>
          <p:cNvCxnSpPr>
            <a:cxnSpLocks/>
            <a:stCxn id="70" idx="6"/>
            <a:endCxn id="74" idx="2"/>
          </p:cNvCxnSpPr>
          <p:nvPr/>
        </p:nvCxnSpPr>
        <p:spPr>
          <a:xfrm>
            <a:off x="7435020" y="3125776"/>
            <a:ext cx="736616" cy="0"/>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81" name="直線コネクタ 80">
            <a:extLst>
              <a:ext uri="{FF2B5EF4-FFF2-40B4-BE49-F238E27FC236}">
                <a16:creationId xmlns:a16="http://schemas.microsoft.com/office/drawing/2014/main" id="{F1515AD9-ACF6-49C8-999C-B6413EBBA288}"/>
              </a:ext>
            </a:extLst>
          </p:cNvPr>
          <p:cNvCxnSpPr>
            <a:cxnSpLocks/>
            <a:stCxn id="69" idx="6"/>
            <a:endCxn id="73" idx="2"/>
          </p:cNvCxnSpPr>
          <p:nvPr/>
        </p:nvCxnSpPr>
        <p:spPr>
          <a:xfrm>
            <a:off x="7435020" y="2830582"/>
            <a:ext cx="736616" cy="0"/>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82" name="直線コネクタ 81">
            <a:extLst>
              <a:ext uri="{FF2B5EF4-FFF2-40B4-BE49-F238E27FC236}">
                <a16:creationId xmlns:a16="http://schemas.microsoft.com/office/drawing/2014/main" id="{0D839737-0579-40A1-8369-F4720F48F903}"/>
              </a:ext>
            </a:extLst>
          </p:cNvPr>
          <p:cNvCxnSpPr>
            <a:cxnSpLocks/>
            <a:stCxn id="69" idx="6"/>
            <a:endCxn id="74" idx="2"/>
          </p:cNvCxnSpPr>
          <p:nvPr/>
        </p:nvCxnSpPr>
        <p:spPr>
          <a:xfrm>
            <a:off x="7435020" y="2830582"/>
            <a:ext cx="736616" cy="295193"/>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83" name="直線コネクタ 82">
            <a:extLst>
              <a:ext uri="{FF2B5EF4-FFF2-40B4-BE49-F238E27FC236}">
                <a16:creationId xmlns:a16="http://schemas.microsoft.com/office/drawing/2014/main" id="{73860406-DA01-4D34-8FA1-7BC009D8D210}"/>
              </a:ext>
            </a:extLst>
          </p:cNvPr>
          <p:cNvCxnSpPr>
            <a:cxnSpLocks/>
            <a:stCxn id="69" idx="6"/>
            <a:endCxn id="75" idx="2"/>
          </p:cNvCxnSpPr>
          <p:nvPr/>
        </p:nvCxnSpPr>
        <p:spPr>
          <a:xfrm>
            <a:off x="7435020" y="2830582"/>
            <a:ext cx="736616" cy="590387"/>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84" name="直線コネクタ 83">
            <a:extLst>
              <a:ext uri="{FF2B5EF4-FFF2-40B4-BE49-F238E27FC236}">
                <a16:creationId xmlns:a16="http://schemas.microsoft.com/office/drawing/2014/main" id="{42F2551B-0670-4F0A-BB07-1C9AB7879257}"/>
              </a:ext>
            </a:extLst>
          </p:cNvPr>
          <p:cNvCxnSpPr>
            <a:cxnSpLocks/>
            <a:stCxn id="70" idx="6"/>
            <a:endCxn id="73" idx="2"/>
          </p:cNvCxnSpPr>
          <p:nvPr/>
        </p:nvCxnSpPr>
        <p:spPr>
          <a:xfrm flipV="1">
            <a:off x="7435020" y="2830582"/>
            <a:ext cx="736616" cy="295193"/>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85" name="直線コネクタ 84">
            <a:extLst>
              <a:ext uri="{FF2B5EF4-FFF2-40B4-BE49-F238E27FC236}">
                <a16:creationId xmlns:a16="http://schemas.microsoft.com/office/drawing/2014/main" id="{4AA55E00-C389-4101-8C5A-841AD305B6E1}"/>
              </a:ext>
            </a:extLst>
          </p:cNvPr>
          <p:cNvCxnSpPr>
            <a:cxnSpLocks/>
            <a:stCxn id="64" idx="6"/>
            <a:endCxn id="69" idx="2"/>
          </p:cNvCxnSpPr>
          <p:nvPr/>
        </p:nvCxnSpPr>
        <p:spPr>
          <a:xfrm>
            <a:off x="6686735" y="2682986"/>
            <a:ext cx="530481" cy="147597"/>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86" name="直線コネクタ 85">
            <a:extLst>
              <a:ext uri="{FF2B5EF4-FFF2-40B4-BE49-F238E27FC236}">
                <a16:creationId xmlns:a16="http://schemas.microsoft.com/office/drawing/2014/main" id="{F7E4D24A-4CAA-40AB-B109-589ADD0ECE02}"/>
              </a:ext>
            </a:extLst>
          </p:cNvPr>
          <p:cNvCxnSpPr>
            <a:cxnSpLocks/>
            <a:stCxn id="64" idx="6"/>
            <a:endCxn id="70" idx="2"/>
          </p:cNvCxnSpPr>
          <p:nvPr/>
        </p:nvCxnSpPr>
        <p:spPr>
          <a:xfrm>
            <a:off x="6686735" y="2682986"/>
            <a:ext cx="530481" cy="442790"/>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87" name="直線コネクタ 86">
            <a:extLst>
              <a:ext uri="{FF2B5EF4-FFF2-40B4-BE49-F238E27FC236}">
                <a16:creationId xmlns:a16="http://schemas.microsoft.com/office/drawing/2014/main" id="{B28F5838-B7B2-4436-8A7F-7543C7B52095}"/>
              </a:ext>
            </a:extLst>
          </p:cNvPr>
          <p:cNvCxnSpPr>
            <a:cxnSpLocks/>
            <a:stCxn id="64" idx="6"/>
            <a:endCxn id="71" idx="2"/>
          </p:cNvCxnSpPr>
          <p:nvPr/>
        </p:nvCxnSpPr>
        <p:spPr>
          <a:xfrm>
            <a:off x="6686735" y="2682986"/>
            <a:ext cx="530481" cy="737983"/>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88" name="直線コネクタ 87">
            <a:extLst>
              <a:ext uri="{FF2B5EF4-FFF2-40B4-BE49-F238E27FC236}">
                <a16:creationId xmlns:a16="http://schemas.microsoft.com/office/drawing/2014/main" id="{9B470963-442F-40B7-978F-B6B340F2C095}"/>
              </a:ext>
            </a:extLst>
          </p:cNvPr>
          <p:cNvCxnSpPr>
            <a:cxnSpLocks/>
            <a:stCxn id="65" idx="6"/>
            <a:endCxn id="71" idx="2"/>
          </p:cNvCxnSpPr>
          <p:nvPr/>
        </p:nvCxnSpPr>
        <p:spPr>
          <a:xfrm>
            <a:off x="6686735" y="2978179"/>
            <a:ext cx="530481" cy="442790"/>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89" name="直線コネクタ 88">
            <a:extLst>
              <a:ext uri="{FF2B5EF4-FFF2-40B4-BE49-F238E27FC236}">
                <a16:creationId xmlns:a16="http://schemas.microsoft.com/office/drawing/2014/main" id="{797959AF-E8A4-4335-A655-EF2F589DBEA6}"/>
              </a:ext>
            </a:extLst>
          </p:cNvPr>
          <p:cNvCxnSpPr>
            <a:cxnSpLocks/>
            <a:stCxn id="65" idx="6"/>
            <a:endCxn id="70" idx="2"/>
          </p:cNvCxnSpPr>
          <p:nvPr/>
        </p:nvCxnSpPr>
        <p:spPr>
          <a:xfrm>
            <a:off x="6686735" y="2978179"/>
            <a:ext cx="530481" cy="147597"/>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90" name="直線コネクタ 89">
            <a:extLst>
              <a:ext uri="{FF2B5EF4-FFF2-40B4-BE49-F238E27FC236}">
                <a16:creationId xmlns:a16="http://schemas.microsoft.com/office/drawing/2014/main" id="{36BB3A27-AA91-4105-8DE9-4ED3ADFA3FA8}"/>
              </a:ext>
            </a:extLst>
          </p:cNvPr>
          <p:cNvCxnSpPr>
            <a:cxnSpLocks/>
            <a:stCxn id="65" idx="6"/>
            <a:endCxn id="69" idx="2"/>
          </p:cNvCxnSpPr>
          <p:nvPr/>
        </p:nvCxnSpPr>
        <p:spPr>
          <a:xfrm flipV="1">
            <a:off x="6686735" y="2830582"/>
            <a:ext cx="530481" cy="147597"/>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91" name="直線コネクタ 90">
            <a:extLst>
              <a:ext uri="{FF2B5EF4-FFF2-40B4-BE49-F238E27FC236}">
                <a16:creationId xmlns:a16="http://schemas.microsoft.com/office/drawing/2014/main" id="{83E980E3-FB23-4A36-87B0-91A8C4CFB034}"/>
              </a:ext>
            </a:extLst>
          </p:cNvPr>
          <p:cNvCxnSpPr>
            <a:cxnSpLocks/>
            <a:stCxn id="66" idx="6"/>
            <a:endCxn id="69" idx="2"/>
          </p:cNvCxnSpPr>
          <p:nvPr/>
        </p:nvCxnSpPr>
        <p:spPr>
          <a:xfrm flipV="1">
            <a:off x="6686735" y="2830582"/>
            <a:ext cx="530481" cy="442790"/>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92" name="直線コネクタ 91">
            <a:extLst>
              <a:ext uri="{FF2B5EF4-FFF2-40B4-BE49-F238E27FC236}">
                <a16:creationId xmlns:a16="http://schemas.microsoft.com/office/drawing/2014/main" id="{8E33D80E-405A-489C-B378-61AB87999B9B}"/>
              </a:ext>
            </a:extLst>
          </p:cNvPr>
          <p:cNvCxnSpPr>
            <a:cxnSpLocks/>
            <a:stCxn id="67" idx="6"/>
            <a:endCxn id="69" idx="2"/>
          </p:cNvCxnSpPr>
          <p:nvPr/>
        </p:nvCxnSpPr>
        <p:spPr>
          <a:xfrm flipV="1">
            <a:off x="6686735" y="2830582"/>
            <a:ext cx="530481" cy="737983"/>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93" name="直線コネクタ 92">
            <a:extLst>
              <a:ext uri="{FF2B5EF4-FFF2-40B4-BE49-F238E27FC236}">
                <a16:creationId xmlns:a16="http://schemas.microsoft.com/office/drawing/2014/main" id="{CAFB43D6-5DC4-4F6D-B090-5E0DF75FE30B}"/>
              </a:ext>
            </a:extLst>
          </p:cNvPr>
          <p:cNvCxnSpPr>
            <a:cxnSpLocks/>
            <a:stCxn id="66" idx="6"/>
            <a:endCxn id="70" idx="2"/>
          </p:cNvCxnSpPr>
          <p:nvPr/>
        </p:nvCxnSpPr>
        <p:spPr>
          <a:xfrm flipV="1">
            <a:off x="6686735" y="3125776"/>
            <a:ext cx="530481" cy="147597"/>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94" name="直線コネクタ 93">
            <a:extLst>
              <a:ext uri="{FF2B5EF4-FFF2-40B4-BE49-F238E27FC236}">
                <a16:creationId xmlns:a16="http://schemas.microsoft.com/office/drawing/2014/main" id="{A048AB76-3934-4C6D-B694-CCAAA151D82A}"/>
              </a:ext>
            </a:extLst>
          </p:cNvPr>
          <p:cNvCxnSpPr>
            <a:cxnSpLocks/>
            <a:stCxn id="66" idx="6"/>
            <a:endCxn id="71" idx="2"/>
          </p:cNvCxnSpPr>
          <p:nvPr/>
        </p:nvCxnSpPr>
        <p:spPr>
          <a:xfrm>
            <a:off x="6686735" y="3273372"/>
            <a:ext cx="530481" cy="147597"/>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95" name="直線コネクタ 94">
            <a:extLst>
              <a:ext uri="{FF2B5EF4-FFF2-40B4-BE49-F238E27FC236}">
                <a16:creationId xmlns:a16="http://schemas.microsoft.com/office/drawing/2014/main" id="{B6F54A8D-96F8-4161-8055-DE89B70AEC44}"/>
              </a:ext>
            </a:extLst>
          </p:cNvPr>
          <p:cNvCxnSpPr>
            <a:cxnSpLocks/>
            <a:stCxn id="67" idx="6"/>
            <a:endCxn id="71" idx="2"/>
          </p:cNvCxnSpPr>
          <p:nvPr/>
        </p:nvCxnSpPr>
        <p:spPr>
          <a:xfrm flipV="1">
            <a:off x="6686735" y="3420969"/>
            <a:ext cx="530481" cy="147597"/>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96" name="直線コネクタ 95">
            <a:extLst>
              <a:ext uri="{FF2B5EF4-FFF2-40B4-BE49-F238E27FC236}">
                <a16:creationId xmlns:a16="http://schemas.microsoft.com/office/drawing/2014/main" id="{D2BBB7EC-94ED-4579-A864-6AA19A994180}"/>
              </a:ext>
            </a:extLst>
          </p:cNvPr>
          <p:cNvCxnSpPr>
            <a:cxnSpLocks/>
            <a:stCxn id="67" idx="6"/>
            <a:endCxn id="70" idx="2"/>
          </p:cNvCxnSpPr>
          <p:nvPr/>
        </p:nvCxnSpPr>
        <p:spPr>
          <a:xfrm flipV="1">
            <a:off x="6686735" y="3125776"/>
            <a:ext cx="530481" cy="442790"/>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grpSp>
        <p:nvGrpSpPr>
          <p:cNvPr id="97" name="グループ化 96">
            <a:extLst>
              <a:ext uri="{FF2B5EF4-FFF2-40B4-BE49-F238E27FC236}">
                <a16:creationId xmlns:a16="http://schemas.microsoft.com/office/drawing/2014/main" id="{A15D4C49-F335-4FDF-AFEE-F5560AB3E51B}"/>
              </a:ext>
            </a:extLst>
          </p:cNvPr>
          <p:cNvGrpSpPr/>
          <p:nvPr/>
        </p:nvGrpSpPr>
        <p:grpSpPr>
          <a:xfrm>
            <a:off x="3212572" y="2574083"/>
            <a:ext cx="217804" cy="1103384"/>
            <a:chOff x="1368262" y="3187709"/>
            <a:chExt cx="271653" cy="1376181"/>
          </a:xfrm>
        </p:grpSpPr>
        <p:sp>
          <p:nvSpPr>
            <p:cNvPr id="98" name="楕円 97">
              <a:extLst>
                <a:ext uri="{FF2B5EF4-FFF2-40B4-BE49-F238E27FC236}">
                  <a16:creationId xmlns:a16="http://schemas.microsoft.com/office/drawing/2014/main" id="{B72F0B3A-FB94-4C01-BA6E-52330F31838A}"/>
                </a:ext>
              </a:extLst>
            </p:cNvPr>
            <p:cNvSpPr/>
            <p:nvPr/>
          </p:nvSpPr>
          <p:spPr>
            <a:xfrm>
              <a:off x="1368262" y="3187709"/>
              <a:ext cx="271653" cy="271653"/>
            </a:xfrm>
            <a:prstGeom prst="ellipse">
              <a:avLst/>
            </a:prstGeom>
            <a:solidFill>
              <a:schemeClr val="bg1"/>
            </a:solid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kumimoji="1" lang="ja-JP" altLang="en-US" dirty="0">
                <a:solidFill>
                  <a:schemeClr val="tx1"/>
                </a:solidFill>
              </a:endParaRPr>
            </a:p>
          </p:txBody>
        </p:sp>
        <p:sp>
          <p:nvSpPr>
            <p:cNvPr id="99" name="楕円 98">
              <a:extLst>
                <a:ext uri="{FF2B5EF4-FFF2-40B4-BE49-F238E27FC236}">
                  <a16:creationId xmlns:a16="http://schemas.microsoft.com/office/drawing/2014/main" id="{A88E874F-6CC2-4E2F-A792-4E676F8038BF}"/>
                </a:ext>
              </a:extLst>
            </p:cNvPr>
            <p:cNvSpPr/>
            <p:nvPr/>
          </p:nvSpPr>
          <p:spPr>
            <a:xfrm>
              <a:off x="1368262" y="3555885"/>
              <a:ext cx="271653" cy="271653"/>
            </a:xfrm>
            <a:prstGeom prst="ellipse">
              <a:avLst/>
            </a:prstGeom>
            <a:solidFill>
              <a:schemeClr val="bg1"/>
            </a:solid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kumimoji="1" lang="ja-JP" altLang="en-US" dirty="0">
                <a:solidFill>
                  <a:schemeClr val="tx1"/>
                </a:solidFill>
              </a:endParaRPr>
            </a:p>
          </p:txBody>
        </p:sp>
        <p:sp>
          <p:nvSpPr>
            <p:cNvPr id="100" name="楕円 99">
              <a:extLst>
                <a:ext uri="{FF2B5EF4-FFF2-40B4-BE49-F238E27FC236}">
                  <a16:creationId xmlns:a16="http://schemas.microsoft.com/office/drawing/2014/main" id="{3757C48F-73C7-4855-B754-C484F98733E0}"/>
                </a:ext>
              </a:extLst>
            </p:cNvPr>
            <p:cNvSpPr/>
            <p:nvPr/>
          </p:nvSpPr>
          <p:spPr>
            <a:xfrm>
              <a:off x="1368262" y="3924061"/>
              <a:ext cx="271653" cy="271653"/>
            </a:xfrm>
            <a:prstGeom prst="ellipse">
              <a:avLst/>
            </a:prstGeom>
            <a:solidFill>
              <a:schemeClr val="bg1"/>
            </a:solid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kumimoji="1" lang="ja-JP" altLang="en-US" dirty="0">
                <a:solidFill>
                  <a:schemeClr val="tx1"/>
                </a:solidFill>
              </a:endParaRPr>
            </a:p>
          </p:txBody>
        </p:sp>
        <p:sp>
          <p:nvSpPr>
            <p:cNvPr id="101" name="楕円 100">
              <a:extLst>
                <a:ext uri="{FF2B5EF4-FFF2-40B4-BE49-F238E27FC236}">
                  <a16:creationId xmlns:a16="http://schemas.microsoft.com/office/drawing/2014/main" id="{49A1F3C6-C17B-4258-8E92-79B4ADF728C9}"/>
                </a:ext>
              </a:extLst>
            </p:cNvPr>
            <p:cNvSpPr/>
            <p:nvPr/>
          </p:nvSpPr>
          <p:spPr>
            <a:xfrm>
              <a:off x="1368262" y="4292237"/>
              <a:ext cx="271653" cy="271653"/>
            </a:xfrm>
            <a:prstGeom prst="ellipse">
              <a:avLst/>
            </a:prstGeom>
            <a:solidFill>
              <a:schemeClr val="bg1"/>
            </a:solid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kumimoji="1" lang="ja-JP" altLang="en-US" dirty="0">
                <a:solidFill>
                  <a:schemeClr val="tx1"/>
                </a:solidFill>
              </a:endParaRPr>
            </a:p>
          </p:txBody>
        </p:sp>
      </p:grpSp>
      <p:grpSp>
        <p:nvGrpSpPr>
          <p:cNvPr id="102" name="グループ化 101">
            <a:extLst>
              <a:ext uri="{FF2B5EF4-FFF2-40B4-BE49-F238E27FC236}">
                <a16:creationId xmlns:a16="http://schemas.microsoft.com/office/drawing/2014/main" id="{C335CBC0-C221-4CBB-9BD0-A6370834353B}"/>
              </a:ext>
            </a:extLst>
          </p:cNvPr>
          <p:cNvGrpSpPr/>
          <p:nvPr/>
        </p:nvGrpSpPr>
        <p:grpSpPr>
          <a:xfrm>
            <a:off x="4224078" y="2574083"/>
            <a:ext cx="217804" cy="1103384"/>
            <a:chOff x="1368262" y="3187709"/>
            <a:chExt cx="271653" cy="1376181"/>
          </a:xfrm>
        </p:grpSpPr>
        <p:sp>
          <p:nvSpPr>
            <p:cNvPr id="103" name="楕円 102">
              <a:extLst>
                <a:ext uri="{FF2B5EF4-FFF2-40B4-BE49-F238E27FC236}">
                  <a16:creationId xmlns:a16="http://schemas.microsoft.com/office/drawing/2014/main" id="{9D046DCD-EF33-435B-BD0D-F3B493E1FE8A}"/>
                </a:ext>
              </a:extLst>
            </p:cNvPr>
            <p:cNvSpPr/>
            <p:nvPr/>
          </p:nvSpPr>
          <p:spPr>
            <a:xfrm>
              <a:off x="1368262" y="3187709"/>
              <a:ext cx="271653" cy="271653"/>
            </a:xfrm>
            <a:prstGeom prst="ellipse">
              <a:avLst/>
            </a:prstGeom>
            <a:solidFill>
              <a:schemeClr val="bg1"/>
            </a:solid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kumimoji="1" lang="ja-JP" altLang="en-US" dirty="0">
                <a:solidFill>
                  <a:schemeClr val="tx1"/>
                </a:solidFill>
              </a:endParaRPr>
            </a:p>
          </p:txBody>
        </p:sp>
        <p:sp>
          <p:nvSpPr>
            <p:cNvPr id="104" name="楕円 103">
              <a:extLst>
                <a:ext uri="{FF2B5EF4-FFF2-40B4-BE49-F238E27FC236}">
                  <a16:creationId xmlns:a16="http://schemas.microsoft.com/office/drawing/2014/main" id="{5E735029-B2E0-447B-A232-440568404FF3}"/>
                </a:ext>
              </a:extLst>
            </p:cNvPr>
            <p:cNvSpPr/>
            <p:nvPr/>
          </p:nvSpPr>
          <p:spPr>
            <a:xfrm>
              <a:off x="1368262" y="3555885"/>
              <a:ext cx="271653" cy="271653"/>
            </a:xfrm>
            <a:prstGeom prst="ellipse">
              <a:avLst/>
            </a:prstGeom>
            <a:solidFill>
              <a:schemeClr val="bg1"/>
            </a:solid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kumimoji="1" lang="ja-JP" altLang="en-US" dirty="0">
                <a:solidFill>
                  <a:schemeClr val="tx1"/>
                </a:solidFill>
              </a:endParaRPr>
            </a:p>
          </p:txBody>
        </p:sp>
        <p:sp>
          <p:nvSpPr>
            <p:cNvPr id="105" name="楕円 104">
              <a:extLst>
                <a:ext uri="{FF2B5EF4-FFF2-40B4-BE49-F238E27FC236}">
                  <a16:creationId xmlns:a16="http://schemas.microsoft.com/office/drawing/2014/main" id="{34910BE3-23DA-4014-9E95-9F6682C15CF8}"/>
                </a:ext>
              </a:extLst>
            </p:cNvPr>
            <p:cNvSpPr/>
            <p:nvPr/>
          </p:nvSpPr>
          <p:spPr>
            <a:xfrm>
              <a:off x="1368262" y="3924061"/>
              <a:ext cx="271653" cy="271653"/>
            </a:xfrm>
            <a:prstGeom prst="ellipse">
              <a:avLst/>
            </a:prstGeom>
            <a:solidFill>
              <a:schemeClr val="bg1"/>
            </a:solid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kumimoji="1" lang="ja-JP" altLang="en-US" dirty="0">
                <a:solidFill>
                  <a:schemeClr val="tx1"/>
                </a:solidFill>
              </a:endParaRPr>
            </a:p>
          </p:txBody>
        </p:sp>
        <p:sp>
          <p:nvSpPr>
            <p:cNvPr id="106" name="楕円 105">
              <a:extLst>
                <a:ext uri="{FF2B5EF4-FFF2-40B4-BE49-F238E27FC236}">
                  <a16:creationId xmlns:a16="http://schemas.microsoft.com/office/drawing/2014/main" id="{70A924B1-F84B-4055-8355-FE46AAE12166}"/>
                </a:ext>
              </a:extLst>
            </p:cNvPr>
            <p:cNvSpPr/>
            <p:nvPr/>
          </p:nvSpPr>
          <p:spPr>
            <a:xfrm>
              <a:off x="1368262" y="4292237"/>
              <a:ext cx="271653" cy="271653"/>
            </a:xfrm>
            <a:prstGeom prst="ellipse">
              <a:avLst/>
            </a:prstGeom>
            <a:solidFill>
              <a:schemeClr val="bg1"/>
            </a:solid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kumimoji="1" lang="ja-JP" altLang="en-US" dirty="0">
                <a:solidFill>
                  <a:schemeClr val="tx1"/>
                </a:solidFill>
              </a:endParaRPr>
            </a:p>
          </p:txBody>
        </p:sp>
      </p:grpSp>
      <p:grpSp>
        <p:nvGrpSpPr>
          <p:cNvPr id="107" name="グループ化 106">
            <a:extLst>
              <a:ext uri="{FF2B5EF4-FFF2-40B4-BE49-F238E27FC236}">
                <a16:creationId xmlns:a16="http://schemas.microsoft.com/office/drawing/2014/main" id="{02C02E1F-4107-4F00-A59B-DE918B683CAB}"/>
              </a:ext>
            </a:extLst>
          </p:cNvPr>
          <p:cNvGrpSpPr/>
          <p:nvPr/>
        </p:nvGrpSpPr>
        <p:grpSpPr>
          <a:xfrm>
            <a:off x="5720647" y="2278890"/>
            <a:ext cx="217804" cy="1693770"/>
            <a:chOff x="4006305" y="3187709"/>
            <a:chExt cx="271653" cy="2112533"/>
          </a:xfrm>
        </p:grpSpPr>
        <p:sp>
          <p:nvSpPr>
            <p:cNvPr id="108" name="楕円 107">
              <a:extLst>
                <a:ext uri="{FF2B5EF4-FFF2-40B4-BE49-F238E27FC236}">
                  <a16:creationId xmlns:a16="http://schemas.microsoft.com/office/drawing/2014/main" id="{9535BCFD-DB6F-41C7-BBEA-79C89CDBBA88}"/>
                </a:ext>
              </a:extLst>
            </p:cNvPr>
            <p:cNvSpPr/>
            <p:nvPr/>
          </p:nvSpPr>
          <p:spPr>
            <a:xfrm>
              <a:off x="4006305" y="3187709"/>
              <a:ext cx="271653" cy="271653"/>
            </a:xfrm>
            <a:prstGeom prst="ellipse">
              <a:avLst/>
            </a:prstGeom>
            <a:solidFill>
              <a:schemeClr val="bg1"/>
            </a:solid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kumimoji="1" lang="ja-JP" altLang="en-US" dirty="0">
                <a:solidFill>
                  <a:schemeClr val="tx1"/>
                </a:solidFill>
              </a:endParaRPr>
            </a:p>
          </p:txBody>
        </p:sp>
        <p:sp>
          <p:nvSpPr>
            <p:cNvPr id="109" name="楕円 108">
              <a:extLst>
                <a:ext uri="{FF2B5EF4-FFF2-40B4-BE49-F238E27FC236}">
                  <a16:creationId xmlns:a16="http://schemas.microsoft.com/office/drawing/2014/main" id="{709CC6A8-4CE5-4723-93CD-912B01316590}"/>
                </a:ext>
              </a:extLst>
            </p:cNvPr>
            <p:cNvSpPr/>
            <p:nvPr/>
          </p:nvSpPr>
          <p:spPr>
            <a:xfrm>
              <a:off x="4006305" y="3555885"/>
              <a:ext cx="271653" cy="271653"/>
            </a:xfrm>
            <a:prstGeom prst="ellipse">
              <a:avLst/>
            </a:prstGeom>
            <a:solidFill>
              <a:schemeClr val="bg1"/>
            </a:solid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kumimoji="1" lang="ja-JP" altLang="en-US" dirty="0">
                <a:solidFill>
                  <a:schemeClr val="tx1"/>
                </a:solidFill>
              </a:endParaRPr>
            </a:p>
          </p:txBody>
        </p:sp>
        <p:sp>
          <p:nvSpPr>
            <p:cNvPr id="110" name="楕円 109">
              <a:extLst>
                <a:ext uri="{FF2B5EF4-FFF2-40B4-BE49-F238E27FC236}">
                  <a16:creationId xmlns:a16="http://schemas.microsoft.com/office/drawing/2014/main" id="{4C744EA1-9E97-49D6-8A33-A79393AA9B94}"/>
                </a:ext>
              </a:extLst>
            </p:cNvPr>
            <p:cNvSpPr/>
            <p:nvPr/>
          </p:nvSpPr>
          <p:spPr>
            <a:xfrm>
              <a:off x="4006305" y="3924061"/>
              <a:ext cx="271653" cy="271653"/>
            </a:xfrm>
            <a:prstGeom prst="ellipse">
              <a:avLst/>
            </a:prstGeom>
            <a:solidFill>
              <a:schemeClr val="bg1"/>
            </a:solid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kumimoji="1" lang="ja-JP" altLang="en-US" dirty="0">
                <a:solidFill>
                  <a:schemeClr val="tx1"/>
                </a:solidFill>
              </a:endParaRPr>
            </a:p>
          </p:txBody>
        </p:sp>
        <p:sp>
          <p:nvSpPr>
            <p:cNvPr id="111" name="楕円 110">
              <a:extLst>
                <a:ext uri="{FF2B5EF4-FFF2-40B4-BE49-F238E27FC236}">
                  <a16:creationId xmlns:a16="http://schemas.microsoft.com/office/drawing/2014/main" id="{54687F3E-5A7B-4F84-89DC-59453AF83D90}"/>
                </a:ext>
              </a:extLst>
            </p:cNvPr>
            <p:cNvSpPr/>
            <p:nvPr/>
          </p:nvSpPr>
          <p:spPr>
            <a:xfrm>
              <a:off x="4006305" y="4292237"/>
              <a:ext cx="271653" cy="271653"/>
            </a:xfrm>
            <a:prstGeom prst="ellipse">
              <a:avLst/>
            </a:prstGeom>
            <a:solidFill>
              <a:schemeClr val="bg1"/>
            </a:solid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kumimoji="1" lang="ja-JP" altLang="en-US" dirty="0">
                <a:solidFill>
                  <a:schemeClr val="tx1"/>
                </a:solidFill>
              </a:endParaRPr>
            </a:p>
          </p:txBody>
        </p:sp>
        <p:sp>
          <p:nvSpPr>
            <p:cNvPr id="112" name="楕円 111">
              <a:extLst>
                <a:ext uri="{FF2B5EF4-FFF2-40B4-BE49-F238E27FC236}">
                  <a16:creationId xmlns:a16="http://schemas.microsoft.com/office/drawing/2014/main" id="{94CEF6AB-9351-40BE-812D-DFDF547C61DB}"/>
                </a:ext>
              </a:extLst>
            </p:cNvPr>
            <p:cNvSpPr/>
            <p:nvPr/>
          </p:nvSpPr>
          <p:spPr>
            <a:xfrm>
              <a:off x="4006305" y="4660413"/>
              <a:ext cx="271653" cy="271653"/>
            </a:xfrm>
            <a:prstGeom prst="ellipse">
              <a:avLst/>
            </a:prstGeom>
            <a:solidFill>
              <a:schemeClr val="bg1"/>
            </a:solid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kumimoji="1" lang="ja-JP" altLang="en-US" dirty="0">
                <a:solidFill>
                  <a:schemeClr val="tx1"/>
                </a:solidFill>
              </a:endParaRPr>
            </a:p>
          </p:txBody>
        </p:sp>
        <p:sp>
          <p:nvSpPr>
            <p:cNvPr id="113" name="楕円 112">
              <a:extLst>
                <a:ext uri="{FF2B5EF4-FFF2-40B4-BE49-F238E27FC236}">
                  <a16:creationId xmlns:a16="http://schemas.microsoft.com/office/drawing/2014/main" id="{1B8A6144-C337-40D8-B3BB-BD5E529FAEDC}"/>
                </a:ext>
              </a:extLst>
            </p:cNvPr>
            <p:cNvSpPr/>
            <p:nvPr/>
          </p:nvSpPr>
          <p:spPr>
            <a:xfrm>
              <a:off x="4006305" y="5028589"/>
              <a:ext cx="271653" cy="271653"/>
            </a:xfrm>
            <a:prstGeom prst="ellipse">
              <a:avLst/>
            </a:prstGeom>
            <a:solidFill>
              <a:schemeClr val="bg1"/>
            </a:solid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kumimoji="1" lang="ja-JP" altLang="en-US" dirty="0">
                <a:solidFill>
                  <a:schemeClr val="tx1"/>
                </a:solidFill>
              </a:endParaRPr>
            </a:p>
          </p:txBody>
        </p:sp>
      </p:grpSp>
      <p:grpSp>
        <p:nvGrpSpPr>
          <p:cNvPr id="114" name="グループ化 113">
            <a:extLst>
              <a:ext uri="{FF2B5EF4-FFF2-40B4-BE49-F238E27FC236}">
                <a16:creationId xmlns:a16="http://schemas.microsoft.com/office/drawing/2014/main" id="{CF8190A4-7B01-4F41-A8DF-F378BC1AA2AE}"/>
              </a:ext>
            </a:extLst>
          </p:cNvPr>
          <p:cNvGrpSpPr/>
          <p:nvPr/>
        </p:nvGrpSpPr>
        <p:grpSpPr>
          <a:xfrm>
            <a:off x="4972362" y="2426487"/>
            <a:ext cx="217804" cy="1398577"/>
            <a:chOff x="3641070" y="3187709"/>
            <a:chExt cx="271653" cy="1744357"/>
          </a:xfrm>
        </p:grpSpPr>
        <p:sp>
          <p:nvSpPr>
            <p:cNvPr id="115" name="楕円 114">
              <a:extLst>
                <a:ext uri="{FF2B5EF4-FFF2-40B4-BE49-F238E27FC236}">
                  <a16:creationId xmlns:a16="http://schemas.microsoft.com/office/drawing/2014/main" id="{C7100F84-7E0E-4AD3-9937-EDF45E00AD46}"/>
                </a:ext>
              </a:extLst>
            </p:cNvPr>
            <p:cNvSpPr/>
            <p:nvPr/>
          </p:nvSpPr>
          <p:spPr>
            <a:xfrm>
              <a:off x="3641070" y="3187709"/>
              <a:ext cx="271653" cy="271653"/>
            </a:xfrm>
            <a:prstGeom prst="ellipse">
              <a:avLst/>
            </a:prstGeom>
            <a:solidFill>
              <a:schemeClr val="bg1"/>
            </a:solid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kumimoji="1" lang="ja-JP" altLang="en-US" dirty="0">
                <a:solidFill>
                  <a:schemeClr val="tx1"/>
                </a:solidFill>
              </a:endParaRPr>
            </a:p>
          </p:txBody>
        </p:sp>
        <p:sp>
          <p:nvSpPr>
            <p:cNvPr id="116" name="楕円 115">
              <a:extLst>
                <a:ext uri="{FF2B5EF4-FFF2-40B4-BE49-F238E27FC236}">
                  <a16:creationId xmlns:a16="http://schemas.microsoft.com/office/drawing/2014/main" id="{9C4DCE7D-915D-42EE-96BB-FDA14EB4F199}"/>
                </a:ext>
              </a:extLst>
            </p:cNvPr>
            <p:cNvSpPr/>
            <p:nvPr/>
          </p:nvSpPr>
          <p:spPr>
            <a:xfrm>
              <a:off x="3641070" y="3555885"/>
              <a:ext cx="271653" cy="271653"/>
            </a:xfrm>
            <a:prstGeom prst="ellipse">
              <a:avLst/>
            </a:prstGeom>
            <a:solidFill>
              <a:schemeClr val="bg1"/>
            </a:solid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kumimoji="1" lang="ja-JP" altLang="en-US" dirty="0">
                <a:solidFill>
                  <a:schemeClr val="tx1"/>
                </a:solidFill>
              </a:endParaRPr>
            </a:p>
          </p:txBody>
        </p:sp>
        <p:sp>
          <p:nvSpPr>
            <p:cNvPr id="117" name="楕円 116">
              <a:extLst>
                <a:ext uri="{FF2B5EF4-FFF2-40B4-BE49-F238E27FC236}">
                  <a16:creationId xmlns:a16="http://schemas.microsoft.com/office/drawing/2014/main" id="{900E1D62-5C77-45CB-804E-08A985311F6C}"/>
                </a:ext>
              </a:extLst>
            </p:cNvPr>
            <p:cNvSpPr/>
            <p:nvPr/>
          </p:nvSpPr>
          <p:spPr>
            <a:xfrm>
              <a:off x="3641070" y="3924061"/>
              <a:ext cx="271653" cy="271653"/>
            </a:xfrm>
            <a:prstGeom prst="ellipse">
              <a:avLst/>
            </a:prstGeom>
            <a:solidFill>
              <a:schemeClr val="bg1"/>
            </a:solid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kumimoji="1" lang="ja-JP" altLang="en-US" dirty="0">
                <a:solidFill>
                  <a:schemeClr val="tx1"/>
                </a:solidFill>
              </a:endParaRPr>
            </a:p>
          </p:txBody>
        </p:sp>
        <p:sp>
          <p:nvSpPr>
            <p:cNvPr id="118" name="楕円 117">
              <a:extLst>
                <a:ext uri="{FF2B5EF4-FFF2-40B4-BE49-F238E27FC236}">
                  <a16:creationId xmlns:a16="http://schemas.microsoft.com/office/drawing/2014/main" id="{620528AD-F63B-4C91-AC9E-0E44C2A45898}"/>
                </a:ext>
              </a:extLst>
            </p:cNvPr>
            <p:cNvSpPr/>
            <p:nvPr/>
          </p:nvSpPr>
          <p:spPr>
            <a:xfrm>
              <a:off x="3641070" y="4292237"/>
              <a:ext cx="271653" cy="271653"/>
            </a:xfrm>
            <a:prstGeom prst="ellipse">
              <a:avLst/>
            </a:prstGeom>
            <a:solidFill>
              <a:schemeClr val="bg1"/>
            </a:solid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kumimoji="1" lang="ja-JP" altLang="en-US" dirty="0">
                <a:solidFill>
                  <a:schemeClr val="tx1"/>
                </a:solidFill>
              </a:endParaRPr>
            </a:p>
          </p:txBody>
        </p:sp>
        <p:sp>
          <p:nvSpPr>
            <p:cNvPr id="119" name="楕円 118">
              <a:extLst>
                <a:ext uri="{FF2B5EF4-FFF2-40B4-BE49-F238E27FC236}">
                  <a16:creationId xmlns:a16="http://schemas.microsoft.com/office/drawing/2014/main" id="{A1FF3D9C-BDC2-4EC7-8949-7E5116D7CB9B}"/>
                </a:ext>
              </a:extLst>
            </p:cNvPr>
            <p:cNvSpPr/>
            <p:nvPr/>
          </p:nvSpPr>
          <p:spPr>
            <a:xfrm>
              <a:off x="3641070" y="4660413"/>
              <a:ext cx="271653" cy="271653"/>
            </a:xfrm>
            <a:prstGeom prst="ellipse">
              <a:avLst/>
            </a:prstGeom>
            <a:solidFill>
              <a:schemeClr val="bg1"/>
            </a:solid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kumimoji="1" lang="ja-JP" altLang="en-US" dirty="0">
                <a:solidFill>
                  <a:schemeClr val="tx1"/>
                </a:solidFill>
              </a:endParaRPr>
            </a:p>
          </p:txBody>
        </p:sp>
      </p:grpSp>
      <p:cxnSp>
        <p:nvCxnSpPr>
          <p:cNvPr id="120" name="直線コネクタ 119">
            <a:extLst>
              <a:ext uri="{FF2B5EF4-FFF2-40B4-BE49-F238E27FC236}">
                <a16:creationId xmlns:a16="http://schemas.microsoft.com/office/drawing/2014/main" id="{C60E0879-B3FA-4F8A-A3BA-C669DB50B218}"/>
              </a:ext>
            </a:extLst>
          </p:cNvPr>
          <p:cNvCxnSpPr>
            <a:cxnSpLocks/>
            <a:stCxn id="108" idx="6"/>
            <a:endCxn id="64" idx="2"/>
          </p:cNvCxnSpPr>
          <p:nvPr/>
        </p:nvCxnSpPr>
        <p:spPr>
          <a:xfrm>
            <a:off x="5938451" y="2387792"/>
            <a:ext cx="530481" cy="295193"/>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21" name="直線コネクタ 120">
            <a:extLst>
              <a:ext uri="{FF2B5EF4-FFF2-40B4-BE49-F238E27FC236}">
                <a16:creationId xmlns:a16="http://schemas.microsoft.com/office/drawing/2014/main" id="{1AD2C4DA-8EB7-4A5B-A77D-ACA2E41891BB}"/>
              </a:ext>
            </a:extLst>
          </p:cNvPr>
          <p:cNvCxnSpPr>
            <a:cxnSpLocks/>
            <a:stCxn id="109" idx="6"/>
            <a:endCxn id="64" idx="2"/>
          </p:cNvCxnSpPr>
          <p:nvPr/>
        </p:nvCxnSpPr>
        <p:spPr>
          <a:xfrm>
            <a:off x="5938451" y="2682986"/>
            <a:ext cx="530481" cy="0"/>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22" name="直線コネクタ 121">
            <a:extLst>
              <a:ext uri="{FF2B5EF4-FFF2-40B4-BE49-F238E27FC236}">
                <a16:creationId xmlns:a16="http://schemas.microsoft.com/office/drawing/2014/main" id="{934B3407-CC92-4C28-80A0-14FE4AA8F6AB}"/>
              </a:ext>
            </a:extLst>
          </p:cNvPr>
          <p:cNvCxnSpPr>
            <a:cxnSpLocks/>
            <a:stCxn id="110" idx="6"/>
            <a:endCxn id="64" idx="2"/>
          </p:cNvCxnSpPr>
          <p:nvPr/>
        </p:nvCxnSpPr>
        <p:spPr>
          <a:xfrm flipV="1">
            <a:off x="5938451" y="2682986"/>
            <a:ext cx="530481" cy="295193"/>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23" name="直線コネクタ 122">
            <a:extLst>
              <a:ext uri="{FF2B5EF4-FFF2-40B4-BE49-F238E27FC236}">
                <a16:creationId xmlns:a16="http://schemas.microsoft.com/office/drawing/2014/main" id="{8D50D601-F828-45BA-B96F-B14B67C9C3C6}"/>
              </a:ext>
            </a:extLst>
          </p:cNvPr>
          <p:cNvCxnSpPr>
            <a:cxnSpLocks/>
            <a:stCxn id="111" idx="6"/>
            <a:endCxn id="64" idx="2"/>
          </p:cNvCxnSpPr>
          <p:nvPr/>
        </p:nvCxnSpPr>
        <p:spPr>
          <a:xfrm flipV="1">
            <a:off x="5938451" y="2682986"/>
            <a:ext cx="530481" cy="590387"/>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24" name="直線コネクタ 123">
            <a:extLst>
              <a:ext uri="{FF2B5EF4-FFF2-40B4-BE49-F238E27FC236}">
                <a16:creationId xmlns:a16="http://schemas.microsoft.com/office/drawing/2014/main" id="{7926D6DC-B1D8-4088-84D3-ACCBCDB9EBFA}"/>
              </a:ext>
            </a:extLst>
          </p:cNvPr>
          <p:cNvCxnSpPr>
            <a:cxnSpLocks/>
            <a:stCxn id="112" idx="6"/>
            <a:endCxn id="64" idx="2"/>
          </p:cNvCxnSpPr>
          <p:nvPr/>
        </p:nvCxnSpPr>
        <p:spPr>
          <a:xfrm flipV="1">
            <a:off x="5938451" y="2682986"/>
            <a:ext cx="530481" cy="885580"/>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25" name="直線コネクタ 124">
            <a:extLst>
              <a:ext uri="{FF2B5EF4-FFF2-40B4-BE49-F238E27FC236}">
                <a16:creationId xmlns:a16="http://schemas.microsoft.com/office/drawing/2014/main" id="{57E249AF-3FB5-4205-8119-95212D56F539}"/>
              </a:ext>
            </a:extLst>
          </p:cNvPr>
          <p:cNvCxnSpPr>
            <a:cxnSpLocks/>
            <a:stCxn id="113" idx="6"/>
            <a:endCxn id="64" idx="2"/>
          </p:cNvCxnSpPr>
          <p:nvPr/>
        </p:nvCxnSpPr>
        <p:spPr>
          <a:xfrm flipV="1">
            <a:off x="5938451" y="2682986"/>
            <a:ext cx="530481" cy="1180773"/>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26" name="直線コネクタ 125">
            <a:extLst>
              <a:ext uri="{FF2B5EF4-FFF2-40B4-BE49-F238E27FC236}">
                <a16:creationId xmlns:a16="http://schemas.microsoft.com/office/drawing/2014/main" id="{2B3ACFA5-8851-47C3-BFED-F1AB9561B68C}"/>
              </a:ext>
            </a:extLst>
          </p:cNvPr>
          <p:cNvCxnSpPr>
            <a:cxnSpLocks/>
            <a:endCxn id="65" idx="2"/>
          </p:cNvCxnSpPr>
          <p:nvPr/>
        </p:nvCxnSpPr>
        <p:spPr>
          <a:xfrm flipV="1">
            <a:off x="5959806" y="2978179"/>
            <a:ext cx="509125" cy="846885"/>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27" name="直線コネクタ 126">
            <a:extLst>
              <a:ext uri="{FF2B5EF4-FFF2-40B4-BE49-F238E27FC236}">
                <a16:creationId xmlns:a16="http://schemas.microsoft.com/office/drawing/2014/main" id="{E97A235C-C432-4E5A-AC0A-68FFF2ABEBC5}"/>
              </a:ext>
            </a:extLst>
          </p:cNvPr>
          <p:cNvCxnSpPr>
            <a:cxnSpLocks/>
            <a:stCxn id="112" idx="6"/>
            <a:endCxn id="65" idx="2"/>
          </p:cNvCxnSpPr>
          <p:nvPr/>
        </p:nvCxnSpPr>
        <p:spPr>
          <a:xfrm flipV="1">
            <a:off x="5938451" y="2978179"/>
            <a:ext cx="530481" cy="590387"/>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28" name="直線コネクタ 127">
            <a:extLst>
              <a:ext uri="{FF2B5EF4-FFF2-40B4-BE49-F238E27FC236}">
                <a16:creationId xmlns:a16="http://schemas.microsoft.com/office/drawing/2014/main" id="{2A8668B9-28FB-414F-9924-E310BB77CA24}"/>
              </a:ext>
            </a:extLst>
          </p:cNvPr>
          <p:cNvCxnSpPr>
            <a:cxnSpLocks/>
            <a:stCxn id="111" idx="6"/>
            <a:endCxn id="65" idx="2"/>
          </p:cNvCxnSpPr>
          <p:nvPr/>
        </p:nvCxnSpPr>
        <p:spPr>
          <a:xfrm flipV="1">
            <a:off x="5938451" y="2978179"/>
            <a:ext cx="530481" cy="295193"/>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29" name="直線コネクタ 128">
            <a:extLst>
              <a:ext uri="{FF2B5EF4-FFF2-40B4-BE49-F238E27FC236}">
                <a16:creationId xmlns:a16="http://schemas.microsoft.com/office/drawing/2014/main" id="{579B120F-E875-42B9-8045-9826DD486356}"/>
              </a:ext>
            </a:extLst>
          </p:cNvPr>
          <p:cNvCxnSpPr>
            <a:cxnSpLocks/>
            <a:stCxn id="110" idx="6"/>
            <a:endCxn id="65" idx="2"/>
          </p:cNvCxnSpPr>
          <p:nvPr/>
        </p:nvCxnSpPr>
        <p:spPr>
          <a:xfrm>
            <a:off x="5938451" y="2978179"/>
            <a:ext cx="530481" cy="0"/>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30" name="直線コネクタ 129">
            <a:extLst>
              <a:ext uri="{FF2B5EF4-FFF2-40B4-BE49-F238E27FC236}">
                <a16:creationId xmlns:a16="http://schemas.microsoft.com/office/drawing/2014/main" id="{AF6CE3A1-A3B9-4236-B82E-3504DEAAE6D0}"/>
              </a:ext>
            </a:extLst>
          </p:cNvPr>
          <p:cNvCxnSpPr>
            <a:cxnSpLocks/>
            <a:stCxn id="109" idx="6"/>
            <a:endCxn id="65" idx="2"/>
          </p:cNvCxnSpPr>
          <p:nvPr/>
        </p:nvCxnSpPr>
        <p:spPr>
          <a:xfrm>
            <a:off x="5938451" y="2682986"/>
            <a:ext cx="530481" cy="295193"/>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31" name="直線コネクタ 130">
            <a:extLst>
              <a:ext uri="{FF2B5EF4-FFF2-40B4-BE49-F238E27FC236}">
                <a16:creationId xmlns:a16="http://schemas.microsoft.com/office/drawing/2014/main" id="{87FCEE57-67DE-47C1-8273-0B319ECD0BEE}"/>
              </a:ext>
            </a:extLst>
          </p:cNvPr>
          <p:cNvCxnSpPr>
            <a:cxnSpLocks/>
            <a:stCxn id="108" idx="6"/>
            <a:endCxn id="65" idx="2"/>
          </p:cNvCxnSpPr>
          <p:nvPr/>
        </p:nvCxnSpPr>
        <p:spPr>
          <a:xfrm>
            <a:off x="5938451" y="2387792"/>
            <a:ext cx="530481" cy="590387"/>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32" name="直線コネクタ 131">
            <a:extLst>
              <a:ext uri="{FF2B5EF4-FFF2-40B4-BE49-F238E27FC236}">
                <a16:creationId xmlns:a16="http://schemas.microsoft.com/office/drawing/2014/main" id="{0F78A33E-20F6-4E4C-A4A0-7D82C6A79DB2}"/>
              </a:ext>
            </a:extLst>
          </p:cNvPr>
          <p:cNvCxnSpPr>
            <a:cxnSpLocks/>
            <a:stCxn id="108" idx="6"/>
            <a:endCxn id="66" idx="2"/>
          </p:cNvCxnSpPr>
          <p:nvPr/>
        </p:nvCxnSpPr>
        <p:spPr>
          <a:xfrm>
            <a:off x="5938451" y="2387792"/>
            <a:ext cx="530481" cy="885580"/>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33" name="直線コネクタ 132">
            <a:extLst>
              <a:ext uri="{FF2B5EF4-FFF2-40B4-BE49-F238E27FC236}">
                <a16:creationId xmlns:a16="http://schemas.microsoft.com/office/drawing/2014/main" id="{CA7AB58D-5D53-4648-9CE1-51DE9F4A2442}"/>
              </a:ext>
            </a:extLst>
          </p:cNvPr>
          <p:cNvCxnSpPr>
            <a:cxnSpLocks/>
            <a:stCxn id="109" idx="6"/>
            <a:endCxn id="66" idx="2"/>
          </p:cNvCxnSpPr>
          <p:nvPr/>
        </p:nvCxnSpPr>
        <p:spPr>
          <a:xfrm>
            <a:off x="5938451" y="2682986"/>
            <a:ext cx="530481" cy="590387"/>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34" name="直線コネクタ 133">
            <a:extLst>
              <a:ext uri="{FF2B5EF4-FFF2-40B4-BE49-F238E27FC236}">
                <a16:creationId xmlns:a16="http://schemas.microsoft.com/office/drawing/2014/main" id="{BBF38CDD-4B7A-4D6C-BFD9-5D04013AF3A6}"/>
              </a:ext>
            </a:extLst>
          </p:cNvPr>
          <p:cNvCxnSpPr>
            <a:cxnSpLocks/>
            <a:stCxn id="110" idx="6"/>
            <a:endCxn id="66" idx="2"/>
          </p:cNvCxnSpPr>
          <p:nvPr/>
        </p:nvCxnSpPr>
        <p:spPr>
          <a:xfrm>
            <a:off x="5938451" y="2978179"/>
            <a:ext cx="530481" cy="295193"/>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35" name="直線コネクタ 134">
            <a:extLst>
              <a:ext uri="{FF2B5EF4-FFF2-40B4-BE49-F238E27FC236}">
                <a16:creationId xmlns:a16="http://schemas.microsoft.com/office/drawing/2014/main" id="{EC641AF8-ED93-43EB-B08D-8E47E58F7910}"/>
              </a:ext>
            </a:extLst>
          </p:cNvPr>
          <p:cNvCxnSpPr>
            <a:cxnSpLocks/>
            <a:stCxn id="111" idx="6"/>
            <a:endCxn id="66" idx="2"/>
          </p:cNvCxnSpPr>
          <p:nvPr/>
        </p:nvCxnSpPr>
        <p:spPr>
          <a:xfrm>
            <a:off x="5938451" y="3273372"/>
            <a:ext cx="530481" cy="0"/>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36" name="直線コネクタ 135">
            <a:extLst>
              <a:ext uri="{FF2B5EF4-FFF2-40B4-BE49-F238E27FC236}">
                <a16:creationId xmlns:a16="http://schemas.microsoft.com/office/drawing/2014/main" id="{8199948D-C31B-4DD4-B92C-D31EE712FA0F}"/>
              </a:ext>
            </a:extLst>
          </p:cNvPr>
          <p:cNvCxnSpPr>
            <a:cxnSpLocks/>
            <a:stCxn id="112" idx="6"/>
            <a:endCxn id="66" idx="2"/>
          </p:cNvCxnSpPr>
          <p:nvPr/>
        </p:nvCxnSpPr>
        <p:spPr>
          <a:xfrm flipV="1">
            <a:off x="5938451" y="3273372"/>
            <a:ext cx="530481" cy="295193"/>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37" name="直線コネクタ 136">
            <a:extLst>
              <a:ext uri="{FF2B5EF4-FFF2-40B4-BE49-F238E27FC236}">
                <a16:creationId xmlns:a16="http://schemas.microsoft.com/office/drawing/2014/main" id="{7B236ED9-05F3-4598-AFD6-CE1578AF36FE}"/>
              </a:ext>
            </a:extLst>
          </p:cNvPr>
          <p:cNvCxnSpPr>
            <a:cxnSpLocks/>
            <a:stCxn id="113" idx="6"/>
            <a:endCxn id="66" idx="2"/>
          </p:cNvCxnSpPr>
          <p:nvPr/>
        </p:nvCxnSpPr>
        <p:spPr>
          <a:xfrm flipV="1">
            <a:off x="5938451" y="3273372"/>
            <a:ext cx="530481" cy="590387"/>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38" name="直線コネクタ 137">
            <a:extLst>
              <a:ext uri="{FF2B5EF4-FFF2-40B4-BE49-F238E27FC236}">
                <a16:creationId xmlns:a16="http://schemas.microsoft.com/office/drawing/2014/main" id="{2E53DA47-4D85-4746-8926-9F322C4C8133}"/>
              </a:ext>
            </a:extLst>
          </p:cNvPr>
          <p:cNvCxnSpPr>
            <a:cxnSpLocks/>
            <a:stCxn id="113" idx="6"/>
            <a:endCxn id="67" idx="2"/>
          </p:cNvCxnSpPr>
          <p:nvPr/>
        </p:nvCxnSpPr>
        <p:spPr>
          <a:xfrm flipV="1">
            <a:off x="5938451" y="3568566"/>
            <a:ext cx="530481" cy="295193"/>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39" name="直線コネクタ 138">
            <a:extLst>
              <a:ext uri="{FF2B5EF4-FFF2-40B4-BE49-F238E27FC236}">
                <a16:creationId xmlns:a16="http://schemas.microsoft.com/office/drawing/2014/main" id="{426E9A65-0A36-4C3A-81A7-DBBBF2769F71}"/>
              </a:ext>
            </a:extLst>
          </p:cNvPr>
          <p:cNvCxnSpPr>
            <a:cxnSpLocks/>
            <a:stCxn id="112" idx="6"/>
            <a:endCxn id="67" idx="2"/>
          </p:cNvCxnSpPr>
          <p:nvPr/>
        </p:nvCxnSpPr>
        <p:spPr>
          <a:xfrm>
            <a:off x="5938451" y="3568566"/>
            <a:ext cx="530481" cy="0"/>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40" name="直線コネクタ 139">
            <a:extLst>
              <a:ext uri="{FF2B5EF4-FFF2-40B4-BE49-F238E27FC236}">
                <a16:creationId xmlns:a16="http://schemas.microsoft.com/office/drawing/2014/main" id="{3BD9EAFD-B692-4674-B93F-4266C5EE0DEA}"/>
              </a:ext>
            </a:extLst>
          </p:cNvPr>
          <p:cNvCxnSpPr>
            <a:cxnSpLocks/>
            <a:stCxn id="111" idx="6"/>
            <a:endCxn id="67" idx="2"/>
          </p:cNvCxnSpPr>
          <p:nvPr/>
        </p:nvCxnSpPr>
        <p:spPr>
          <a:xfrm>
            <a:off x="5938451" y="3273372"/>
            <a:ext cx="530481" cy="295193"/>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41" name="直線コネクタ 140">
            <a:extLst>
              <a:ext uri="{FF2B5EF4-FFF2-40B4-BE49-F238E27FC236}">
                <a16:creationId xmlns:a16="http://schemas.microsoft.com/office/drawing/2014/main" id="{377AE2C7-E6D4-4F91-A24D-70233C3571F2}"/>
              </a:ext>
            </a:extLst>
          </p:cNvPr>
          <p:cNvCxnSpPr>
            <a:cxnSpLocks/>
            <a:stCxn id="110" idx="6"/>
            <a:endCxn id="67" idx="2"/>
          </p:cNvCxnSpPr>
          <p:nvPr/>
        </p:nvCxnSpPr>
        <p:spPr>
          <a:xfrm>
            <a:off x="5938451" y="2978179"/>
            <a:ext cx="530481" cy="590387"/>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42" name="直線コネクタ 141">
            <a:extLst>
              <a:ext uri="{FF2B5EF4-FFF2-40B4-BE49-F238E27FC236}">
                <a16:creationId xmlns:a16="http://schemas.microsoft.com/office/drawing/2014/main" id="{D086D905-A5E5-4EC4-A803-EFF1B8A6E4C8}"/>
              </a:ext>
            </a:extLst>
          </p:cNvPr>
          <p:cNvCxnSpPr>
            <a:cxnSpLocks/>
            <a:stCxn id="109" idx="6"/>
            <a:endCxn id="67" idx="2"/>
          </p:cNvCxnSpPr>
          <p:nvPr/>
        </p:nvCxnSpPr>
        <p:spPr>
          <a:xfrm>
            <a:off x="5938451" y="2682986"/>
            <a:ext cx="530481" cy="885580"/>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43" name="直線コネクタ 142">
            <a:extLst>
              <a:ext uri="{FF2B5EF4-FFF2-40B4-BE49-F238E27FC236}">
                <a16:creationId xmlns:a16="http://schemas.microsoft.com/office/drawing/2014/main" id="{042A33BB-8F62-474E-BB3E-0FF87922F65A}"/>
              </a:ext>
            </a:extLst>
          </p:cNvPr>
          <p:cNvCxnSpPr>
            <a:cxnSpLocks/>
            <a:stCxn id="108" idx="6"/>
            <a:endCxn id="67" idx="2"/>
          </p:cNvCxnSpPr>
          <p:nvPr/>
        </p:nvCxnSpPr>
        <p:spPr>
          <a:xfrm>
            <a:off x="5938451" y="2387792"/>
            <a:ext cx="530481" cy="1180773"/>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44" name="直線コネクタ 143">
            <a:extLst>
              <a:ext uri="{FF2B5EF4-FFF2-40B4-BE49-F238E27FC236}">
                <a16:creationId xmlns:a16="http://schemas.microsoft.com/office/drawing/2014/main" id="{6F6E2D23-E1A4-4AA6-A43E-DC165998CDF4}"/>
              </a:ext>
            </a:extLst>
          </p:cNvPr>
          <p:cNvCxnSpPr>
            <a:cxnSpLocks/>
            <a:stCxn id="103" idx="6"/>
            <a:endCxn id="117" idx="2"/>
          </p:cNvCxnSpPr>
          <p:nvPr/>
        </p:nvCxnSpPr>
        <p:spPr>
          <a:xfrm>
            <a:off x="4441882" y="2682986"/>
            <a:ext cx="530481" cy="442790"/>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45" name="直線コネクタ 144">
            <a:extLst>
              <a:ext uri="{FF2B5EF4-FFF2-40B4-BE49-F238E27FC236}">
                <a16:creationId xmlns:a16="http://schemas.microsoft.com/office/drawing/2014/main" id="{A0DBCFE5-11B3-43E8-B8FF-4E0194FC6F9C}"/>
              </a:ext>
            </a:extLst>
          </p:cNvPr>
          <p:cNvCxnSpPr>
            <a:cxnSpLocks/>
            <a:stCxn id="98" idx="6"/>
            <a:endCxn id="103" idx="2"/>
          </p:cNvCxnSpPr>
          <p:nvPr/>
        </p:nvCxnSpPr>
        <p:spPr>
          <a:xfrm>
            <a:off x="3430376" y="2682986"/>
            <a:ext cx="793702" cy="0"/>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46" name="直線コネクタ 145">
            <a:extLst>
              <a:ext uri="{FF2B5EF4-FFF2-40B4-BE49-F238E27FC236}">
                <a16:creationId xmlns:a16="http://schemas.microsoft.com/office/drawing/2014/main" id="{9276BA21-A0CA-4DE8-9886-A6D7E7BBB4B9}"/>
              </a:ext>
            </a:extLst>
          </p:cNvPr>
          <p:cNvCxnSpPr>
            <a:cxnSpLocks/>
            <a:stCxn id="103" idx="6"/>
            <a:endCxn id="115" idx="2"/>
          </p:cNvCxnSpPr>
          <p:nvPr/>
        </p:nvCxnSpPr>
        <p:spPr>
          <a:xfrm flipV="1">
            <a:off x="4441882" y="2535389"/>
            <a:ext cx="530481" cy="147597"/>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47" name="直線コネクタ 146">
            <a:extLst>
              <a:ext uri="{FF2B5EF4-FFF2-40B4-BE49-F238E27FC236}">
                <a16:creationId xmlns:a16="http://schemas.microsoft.com/office/drawing/2014/main" id="{97DAE51B-32DB-4F98-AE68-D1D6F1CF4323}"/>
              </a:ext>
            </a:extLst>
          </p:cNvPr>
          <p:cNvCxnSpPr>
            <a:cxnSpLocks/>
            <a:stCxn id="115" idx="6"/>
            <a:endCxn id="108" idx="2"/>
          </p:cNvCxnSpPr>
          <p:nvPr/>
        </p:nvCxnSpPr>
        <p:spPr>
          <a:xfrm flipV="1">
            <a:off x="5190166" y="2387792"/>
            <a:ext cx="530481" cy="147597"/>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48" name="直線コネクタ 147">
            <a:extLst>
              <a:ext uri="{FF2B5EF4-FFF2-40B4-BE49-F238E27FC236}">
                <a16:creationId xmlns:a16="http://schemas.microsoft.com/office/drawing/2014/main" id="{4DE42BC4-96CA-4224-9F74-06F797ABCF72}"/>
              </a:ext>
            </a:extLst>
          </p:cNvPr>
          <p:cNvCxnSpPr>
            <a:cxnSpLocks/>
            <a:stCxn id="116" idx="6"/>
            <a:endCxn id="108" idx="2"/>
          </p:cNvCxnSpPr>
          <p:nvPr/>
        </p:nvCxnSpPr>
        <p:spPr>
          <a:xfrm flipV="1">
            <a:off x="5190166" y="2387792"/>
            <a:ext cx="530481" cy="442790"/>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49" name="直線コネクタ 148">
            <a:extLst>
              <a:ext uri="{FF2B5EF4-FFF2-40B4-BE49-F238E27FC236}">
                <a16:creationId xmlns:a16="http://schemas.microsoft.com/office/drawing/2014/main" id="{A4C09774-4679-4A81-9986-766271990EFE}"/>
              </a:ext>
            </a:extLst>
          </p:cNvPr>
          <p:cNvCxnSpPr>
            <a:cxnSpLocks/>
            <a:stCxn id="117" idx="6"/>
            <a:endCxn id="108" idx="2"/>
          </p:cNvCxnSpPr>
          <p:nvPr/>
        </p:nvCxnSpPr>
        <p:spPr>
          <a:xfrm flipV="1">
            <a:off x="5190166" y="2387792"/>
            <a:ext cx="530481" cy="737983"/>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50" name="直線コネクタ 149">
            <a:extLst>
              <a:ext uri="{FF2B5EF4-FFF2-40B4-BE49-F238E27FC236}">
                <a16:creationId xmlns:a16="http://schemas.microsoft.com/office/drawing/2014/main" id="{6758122C-1735-406F-A8CC-0445BAA67D6C}"/>
              </a:ext>
            </a:extLst>
          </p:cNvPr>
          <p:cNvCxnSpPr>
            <a:cxnSpLocks/>
            <a:stCxn id="118" idx="6"/>
            <a:endCxn id="108" idx="2"/>
          </p:cNvCxnSpPr>
          <p:nvPr/>
        </p:nvCxnSpPr>
        <p:spPr>
          <a:xfrm flipV="1">
            <a:off x="5190166" y="2387792"/>
            <a:ext cx="530481" cy="1033176"/>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51" name="直線コネクタ 150">
            <a:extLst>
              <a:ext uri="{FF2B5EF4-FFF2-40B4-BE49-F238E27FC236}">
                <a16:creationId xmlns:a16="http://schemas.microsoft.com/office/drawing/2014/main" id="{C089F6C3-CFA9-47CE-939D-D645183B8B3B}"/>
              </a:ext>
            </a:extLst>
          </p:cNvPr>
          <p:cNvCxnSpPr>
            <a:cxnSpLocks/>
            <a:stCxn id="119" idx="6"/>
            <a:endCxn id="108" idx="2"/>
          </p:cNvCxnSpPr>
          <p:nvPr/>
        </p:nvCxnSpPr>
        <p:spPr>
          <a:xfrm flipV="1">
            <a:off x="5190166" y="2387792"/>
            <a:ext cx="530481" cy="1328370"/>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52" name="直線コネクタ 151">
            <a:extLst>
              <a:ext uri="{FF2B5EF4-FFF2-40B4-BE49-F238E27FC236}">
                <a16:creationId xmlns:a16="http://schemas.microsoft.com/office/drawing/2014/main" id="{A6F85345-53F2-4922-8AD6-5B1E08CBBB8B}"/>
              </a:ext>
            </a:extLst>
          </p:cNvPr>
          <p:cNvCxnSpPr>
            <a:cxnSpLocks/>
            <a:stCxn id="106" idx="6"/>
            <a:endCxn id="117" idx="2"/>
          </p:cNvCxnSpPr>
          <p:nvPr/>
        </p:nvCxnSpPr>
        <p:spPr>
          <a:xfrm flipV="1">
            <a:off x="4441882" y="3125776"/>
            <a:ext cx="530481" cy="442790"/>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53" name="直線コネクタ 152">
            <a:extLst>
              <a:ext uri="{FF2B5EF4-FFF2-40B4-BE49-F238E27FC236}">
                <a16:creationId xmlns:a16="http://schemas.microsoft.com/office/drawing/2014/main" id="{1A9832CB-E3CC-4523-BFCE-B87C9D3320A2}"/>
              </a:ext>
            </a:extLst>
          </p:cNvPr>
          <p:cNvCxnSpPr>
            <a:cxnSpLocks/>
            <a:stCxn id="101" idx="6"/>
            <a:endCxn id="106" idx="2"/>
          </p:cNvCxnSpPr>
          <p:nvPr/>
        </p:nvCxnSpPr>
        <p:spPr>
          <a:xfrm>
            <a:off x="3430376" y="3568566"/>
            <a:ext cx="793702" cy="0"/>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54" name="直線コネクタ 153">
            <a:extLst>
              <a:ext uri="{FF2B5EF4-FFF2-40B4-BE49-F238E27FC236}">
                <a16:creationId xmlns:a16="http://schemas.microsoft.com/office/drawing/2014/main" id="{3EB3EB09-066B-4BDC-9669-01B9788D58AD}"/>
              </a:ext>
            </a:extLst>
          </p:cNvPr>
          <p:cNvCxnSpPr>
            <a:cxnSpLocks/>
            <a:stCxn id="100" idx="6"/>
            <a:endCxn id="106" idx="2"/>
          </p:cNvCxnSpPr>
          <p:nvPr/>
        </p:nvCxnSpPr>
        <p:spPr>
          <a:xfrm>
            <a:off x="3430376" y="3273372"/>
            <a:ext cx="793702" cy="295193"/>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55" name="直線コネクタ 154">
            <a:extLst>
              <a:ext uri="{FF2B5EF4-FFF2-40B4-BE49-F238E27FC236}">
                <a16:creationId xmlns:a16="http://schemas.microsoft.com/office/drawing/2014/main" id="{CEC2EDE3-99D4-4EA0-A3AC-BE9C0689C144}"/>
              </a:ext>
            </a:extLst>
          </p:cNvPr>
          <p:cNvCxnSpPr>
            <a:cxnSpLocks/>
            <a:stCxn id="99" idx="6"/>
            <a:endCxn id="106" idx="2"/>
          </p:cNvCxnSpPr>
          <p:nvPr/>
        </p:nvCxnSpPr>
        <p:spPr>
          <a:xfrm>
            <a:off x="3430376" y="2978179"/>
            <a:ext cx="793702" cy="590387"/>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56" name="直線コネクタ 155">
            <a:extLst>
              <a:ext uri="{FF2B5EF4-FFF2-40B4-BE49-F238E27FC236}">
                <a16:creationId xmlns:a16="http://schemas.microsoft.com/office/drawing/2014/main" id="{79387BB2-957D-4C77-9675-976B872A9C3E}"/>
              </a:ext>
            </a:extLst>
          </p:cNvPr>
          <p:cNvCxnSpPr>
            <a:cxnSpLocks/>
            <a:stCxn id="98" idx="6"/>
            <a:endCxn id="106" idx="2"/>
          </p:cNvCxnSpPr>
          <p:nvPr/>
        </p:nvCxnSpPr>
        <p:spPr>
          <a:xfrm>
            <a:off x="3430376" y="2682986"/>
            <a:ext cx="793702" cy="885580"/>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57" name="直線コネクタ 156">
            <a:extLst>
              <a:ext uri="{FF2B5EF4-FFF2-40B4-BE49-F238E27FC236}">
                <a16:creationId xmlns:a16="http://schemas.microsoft.com/office/drawing/2014/main" id="{3858D2EF-614E-4D28-A5F0-CEB5C18F2427}"/>
              </a:ext>
            </a:extLst>
          </p:cNvPr>
          <p:cNvCxnSpPr>
            <a:cxnSpLocks/>
            <a:stCxn id="106" idx="6"/>
            <a:endCxn id="119" idx="2"/>
          </p:cNvCxnSpPr>
          <p:nvPr/>
        </p:nvCxnSpPr>
        <p:spPr>
          <a:xfrm>
            <a:off x="4441882" y="3568566"/>
            <a:ext cx="530481" cy="147597"/>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58" name="直線コネクタ 157">
            <a:extLst>
              <a:ext uri="{FF2B5EF4-FFF2-40B4-BE49-F238E27FC236}">
                <a16:creationId xmlns:a16="http://schemas.microsoft.com/office/drawing/2014/main" id="{D6B9F893-BB16-47F3-9314-CA3CB5987DAA}"/>
              </a:ext>
            </a:extLst>
          </p:cNvPr>
          <p:cNvCxnSpPr>
            <a:cxnSpLocks/>
            <a:stCxn id="106" idx="6"/>
            <a:endCxn id="118" idx="2"/>
          </p:cNvCxnSpPr>
          <p:nvPr/>
        </p:nvCxnSpPr>
        <p:spPr>
          <a:xfrm flipV="1">
            <a:off x="4441882" y="3420969"/>
            <a:ext cx="530481" cy="147597"/>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59" name="直線コネクタ 158">
            <a:extLst>
              <a:ext uri="{FF2B5EF4-FFF2-40B4-BE49-F238E27FC236}">
                <a16:creationId xmlns:a16="http://schemas.microsoft.com/office/drawing/2014/main" id="{7C3CC30D-9644-40BD-9FC6-994056FA76D3}"/>
              </a:ext>
            </a:extLst>
          </p:cNvPr>
          <p:cNvCxnSpPr>
            <a:cxnSpLocks/>
            <a:stCxn id="106" idx="6"/>
            <a:endCxn id="116" idx="2"/>
          </p:cNvCxnSpPr>
          <p:nvPr/>
        </p:nvCxnSpPr>
        <p:spPr>
          <a:xfrm flipV="1">
            <a:off x="4441882" y="2830582"/>
            <a:ext cx="530481" cy="737983"/>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60" name="直線コネクタ 159">
            <a:extLst>
              <a:ext uri="{FF2B5EF4-FFF2-40B4-BE49-F238E27FC236}">
                <a16:creationId xmlns:a16="http://schemas.microsoft.com/office/drawing/2014/main" id="{8A6CA12B-1B1A-4645-87C9-2C7D35BC71B7}"/>
              </a:ext>
            </a:extLst>
          </p:cNvPr>
          <p:cNvCxnSpPr>
            <a:cxnSpLocks/>
            <a:stCxn id="106" idx="6"/>
            <a:endCxn id="115" idx="2"/>
          </p:cNvCxnSpPr>
          <p:nvPr/>
        </p:nvCxnSpPr>
        <p:spPr>
          <a:xfrm flipV="1">
            <a:off x="4441882" y="2535389"/>
            <a:ext cx="530481" cy="1033176"/>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61" name="直線コネクタ 160">
            <a:extLst>
              <a:ext uri="{FF2B5EF4-FFF2-40B4-BE49-F238E27FC236}">
                <a16:creationId xmlns:a16="http://schemas.microsoft.com/office/drawing/2014/main" id="{5D3F68EE-894D-462D-8D26-480C8F8A06DA}"/>
              </a:ext>
            </a:extLst>
          </p:cNvPr>
          <p:cNvCxnSpPr>
            <a:cxnSpLocks/>
            <a:stCxn id="105" idx="6"/>
            <a:endCxn id="115" idx="2"/>
          </p:cNvCxnSpPr>
          <p:nvPr/>
        </p:nvCxnSpPr>
        <p:spPr>
          <a:xfrm flipV="1">
            <a:off x="4441882" y="2535389"/>
            <a:ext cx="530481" cy="737983"/>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62" name="直線コネクタ 161">
            <a:extLst>
              <a:ext uri="{FF2B5EF4-FFF2-40B4-BE49-F238E27FC236}">
                <a16:creationId xmlns:a16="http://schemas.microsoft.com/office/drawing/2014/main" id="{5B233AEF-AFA6-4397-8D33-CC1E08F6542B}"/>
              </a:ext>
            </a:extLst>
          </p:cNvPr>
          <p:cNvCxnSpPr>
            <a:cxnSpLocks/>
            <a:stCxn id="104" idx="6"/>
            <a:endCxn id="115" idx="2"/>
          </p:cNvCxnSpPr>
          <p:nvPr/>
        </p:nvCxnSpPr>
        <p:spPr>
          <a:xfrm flipV="1">
            <a:off x="4441882" y="2535389"/>
            <a:ext cx="530481" cy="442790"/>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63" name="直線コネクタ 162">
            <a:extLst>
              <a:ext uri="{FF2B5EF4-FFF2-40B4-BE49-F238E27FC236}">
                <a16:creationId xmlns:a16="http://schemas.microsoft.com/office/drawing/2014/main" id="{A662C14D-9CF4-4AD2-BE97-C11A18C2738A}"/>
              </a:ext>
            </a:extLst>
          </p:cNvPr>
          <p:cNvCxnSpPr>
            <a:cxnSpLocks/>
            <a:stCxn id="104" idx="6"/>
            <a:endCxn id="116" idx="2"/>
          </p:cNvCxnSpPr>
          <p:nvPr/>
        </p:nvCxnSpPr>
        <p:spPr>
          <a:xfrm flipV="1">
            <a:off x="4441882" y="2830582"/>
            <a:ext cx="530481" cy="147597"/>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64" name="直線コネクタ 163">
            <a:extLst>
              <a:ext uri="{FF2B5EF4-FFF2-40B4-BE49-F238E27FC236}">
                <a16:creationId xmlns:a16="http://schemas.microsoft.com/office/drawing/2014/main" id="{979A4DE6-147A-4456-AC63-C0165ACE681A}"/>
              </a:ext>
            </a:extLst>
          </p:cNvPr>
          <p:cNvCxnSpPr>
            <a:cxnSpLocks/>
            <a:stCxn id="104" idx="6"/>
            <a:endCxn id="117" idx="2"/>
          </p:cNvCxnSpPr>
          <p:nvPr/>
        </p:nvCxnSpPr>
        <p:spPr>
          <a:xfrm>
            <a:off x="4441882" y="2978179"/>
            <a:ext cx="530481" cy="147597"/>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65" name="直線コネクタ 164">
            <a:extLst>
              <a:ext uri="{FF2B5EF4-FFF2-40B4-BE49-F238E27FC236}">
                <a16:creationId xmlns:a16="http://schemas.microsoft.com/office/drawing/2014/main" id="{48549E55-8739-4BA2-AC3D-9BEED682C17E}"/>
              </a:ext>
            </a:extLst>
          </p:cNvPr>
          <p:cNvCxnSpPr>
            <a:cxnSpLocks/>
            <a:stCxn id="104" idx="6"/>
            <a:endCxn id="118" idx="2"/>
          </p:cNvCxnSpPr>
          <p:nvPr/>
        </p:nvCxnSpPr>
        <p:spPr>
          <a:xfrm>
            <a:off x="4441882" y="2978179"/>
            <a:ext cx="530481" cy="442790"/>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66" name="直線コネクタ 165">
            <a:extLst>
              <a:ext uri="{FF2B5EF4-FFF2-40B4-BE49-F238E27FC236}">
                <a16:creationId xmlns:a16="http://schemas.microsoft.com/office/drawing/2014/main" id="{96F7C02A-B6D4-45D6-A30D-A4CE7C0CD233}"/>
              </a:ext>
            </a:extLst>
          </p:cNvPr>
          <p:cNvCxnSpPr>
            <a:cxnSpLocks/>
            <a:stCxn id="104" idx="6"/>
            <a:endCxn id="119" idx="2"/>
          </p:cNvCxnSpPr>
          <p:nvPr/>
        </p:nvCxnSpPr>
        <p:spPr>
          <a:xfrm>
            <a:off x="4441882" y="2978179"/>
            <a:ext cx="530481" cy="737983"/>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67" name="直線コネクタ 166">
            <a:extLst>
              <a:ext uri="{FF2B5EF4-FFF2-40B4-BE49-F238E27FC236}">
                <a16:creationId xmlns:a16="http://schemas.microsoft.com/office/drawing/2014/main" id="{6A8B0B22-0216-44CF-8496-AD213AE696BE}"/>
              </a:ext>
            </a:extLst>
          </p:cNvPr>
          <p:cNvCxnSpPr>
            <a:cxnSpLocks/>
            <a:stCxn id="105" idx="6"/>
            <a:endCxn id="119" idx="2"/>
          </p:cNvCxnSpPr>
          <p:nvPr/>
        </p:nvCxnSpPr>
        <p:spPr>
          <a:xfrm>
            <a:off x="4441882" y="3273372"/>
            <a:ext cx="530481" cy="442790"/>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68" name="直線コネクタ 167">
            <a:extLst>
              <a:ext uri="{FF2B5EF4-FFF2-40B4-BE49-F238E27FC236}">
                <a16:creationId xmlns:a16="http://schemas.microsoft.com/office/drawing/2014/main" id="{9F111F8B-10D7-48A5-A870-39B55DC64EDC}"/>
              </a:ext>
            </a:extLst>
          </p:cNvPr>
          <p:cNvCxnSpPr>
            <a:cxnSpLocks/>
            <a:stCxn id="105" idx="6"/>
            <a:endCxn id="118" idx="2"/>
          </p:cNvCxnSpPr>
          <p:nvPr/>
        </p:nvCxnSpPr>
        <p:spPr>
          <a:xfrm>
            <a:off x="4441882" y="3273372"/>
            <a:ext cx="530481" cy="147597"/>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69" name="直線コネクタ 168">
            <a:extLst>
              <a:ext uri="{FF2B5EF4-FFF2-40B4-BE49-F238E27FC236}">
                <a16:creationId xmlns:a16="http://schemas.microsoft.com/office/drawing/2014/main" id="{10AC625B-14EE-442B-B523-087C1885CA6A}"/>
              </a:ext>
            </a:extLst>
          </p:cNvPr>
          <p:cNvCxnSpPr>
            <a:cxnSpLocks/>
            <a:stCxn id="119" idx="6"/>
            <a:endCxn id="109" idx="2"/>
          </p:cNvCxnSpPr>
          <p:nvPr/>
        </p:nvCxnSpPr>
        <p:spPr>
          <a:xfrm flipV="1">
            <a:off x="5190166" y="2682986"/>
            <a:ext cx="530481" cy="1033176"/>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70" name="直線コネクタ 169">
            <a:extLst>
              <a:ext uri="{FF2B5EF4-FFF2-40B4-BE49-F238E27FC236}">
                <a16:creationId xmlns:a16="http://schemas.microsoft.com/office/drawing/2014/main" id="{3767CE16-BCA3-4D59-A312-EE11E0984DC2}"/>
              </a:ext>
            </a:extLst>
          </p:cNvPr>
          <p:cNvCxnSpPr>
            <a:cxnSpLocks/>
            <a:stCxn id="103" idx="6"/>
            <a:endCxn id="116" idx="2"/>
          </p:cNvCxnSpPr>
          <p:nvPr/>
        </p:nvCxnSpPr>
        <p:spPr>
          <a:xfrm>
            <a:off x="4441882" y="2682986"/>
            <a:ext cx="530481" cy="147597"/>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71" name="直線コネクタ 170">
            <a:extLst>
              <a:ext uri="{FF2B5EF4-FFF2-40B4-BE49-F238E27FC236}">
                <a16:creationId xmlns:a16="http://schemas.microsoft.com/office/drawing/2014/main" id="{7A17D177-959A-4B9F-BC60-5809DCCCAD5A}"/>
              </a:ext>
            </a:extLst>
          </p:cNvPr>
          <p:cNvCxnSpPr>
            <a:cxnSpLocks/>
            <a:stCxn id="98" idx="6"/>
            <a:endCxn id="104" idx="2"/>
          </p:cNvCxnSpPr>
          <p:nvPr/>
        </p:nvCxnSpPr>
        <p:spPr>
          <a:xfrm>
            <a:off x="3430376" y="2682986"/>
            <a:ext cx="793702" cy="295193"/>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72" name="直線コネクタ 171">
            <a:extLst>
              <a:ext uri="{FF2B5EF4-FFF2-40B4-BE49-F238E27FC236}">
                <a16:creationId xmlns:a16="http://schemas.microsoft.com/office/drawing/2014/main" id="{1619669D-F463-4960-B5F6-685425187A45}"/>
              </a:ext>
            </a:extLst>
          </p:cNvPr>
          <p:cNvCxnSpPr>
            <a:cxnSpLocks/>
            <a:stCxn id="99" idx="6"/>
            <a:endCxn id="104" idx="2"/>
          </p:cNvCxnSpPr>
          <p:nvPr/>
        </p:nvCxnSpPr>
        <p:spPr>
          <a:xfrm>
            <a:off x="3430376" y="2978179"/>
            <a:ext cx="793702" cy="0"/>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73" name="直線コネクタ 172">
            <a:extLst>
              <a:ext uri="{FF2B5EF4-FFF2-40B4-BE49-F238E27FC236}">
                <a16:creationId xmlns:a16="http://schemas.microsoft.com/office/drawing/2014/main" id="{54AF09C0-DD5F-4984-84EE-A62F99E930F1}"/>
              </a:ext>
            </a:extLst>
          </p:cNvPr>
          <p:cNvCxnSpPr>
            <a:cxnSpLocks/>
            <a:stCxn id="100" idx="6"/>
            <a:endCxn id="103" idx="2"/>
          </p:cNvCxnSpPr>
          <p:nvPr/>
        </p:nvCxnSpPr>
        <p:spPr>
          <a:xfrm flipV="1">
            <a:off x="3430376" y="2682986"/>
            <a:ext cx="793702" cy="590387"/>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74" name="直線コネクタ 173">
            <a:extLst>
              <a:ext uri="{FF2B5EF4-FFF2-40B4-BE49-F238E27FC236}">
                <a16:creationId xmlns:a16="http://schemas.microsoft.com/office/drawing/2014/main" id="{32B6C4D9-0826-47B4-940E-8B7DBF38C58B}"/>
              </a:ext>
            </a:extLst>
          </p:cNvPr>
          <p:cNvCxnSpPr>
            <a:cxnSpLocks/>
            <a:stCxn id="101" idx="6"/>
            <a:endCxn id="103" idx="2"/>
          </p:cNvCxnSpPr>
          <p:nvPr/>
        </p:nvCxnSpPr>
        <p:spPr>
          <a:xfrm flipV="1">
            <a:off x="3430376" y="2682986"/>
            <a:ext cx="793702" cy="885580"/>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75" name="直線コネクタ 174">
            <a:extLst>
              <a:ext uri="{FF2B5EF4-FFF2-40B4-BE49-F238E27FC236}">
                <a16:creationId xmlns:a16="http://schemas.microsoft.com/office/drawing/2014/main" id="{5DF5BFA5-C1C9-4673-99D4-71A08C047422}"/>
              </a:ext>
            </a:extLst>
          </p:cNvPr>
          <p:cNvCxnSpPr>
            <a:cxnSpLocks/>
            <a:stCxn id="99" idx="6"/>
            <a:endCxn id="103" idx="2"/>
          </p:cNvCxnSpPr>
          <p:nvPr/>
        </p:nvCxnSpPr>
        <p:spPr>
          <a:xfrm flipV="1">
            <a:off x="3430376" y="2682986"/>
            <a:ext cx="793702" cy="295193"/>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76" name="直線コネクタ 175">
            <a:extLst>
              <a:ext uri="{FF2B5EF4-FFF2-40B4-BE49-F238E27FC236}">
                <a16:creationId xmlns:a16="http://schemas.microsoft.com/office/drawing/2014/main" id="{FC3725C1-0BE9-456E-BF59-77119A23A9EC}"/>
              </a:ext>
            </a:extLst>
          </p:cNvPr>
          <p:cNvCxnSpPr>
            <a:cxnSpLocks/>
            <a:stCxn id="100" idx="6"/>
            <a:endCxn id="104" idx="2"/>
          </p:cNvCxnSpPr>
          <p:nvPr/>
        </p:nvCxnSpPr>
        <p:spPr>
          <a:xfrm flipV="1">
            <a:off x="3430376" y="2978179"/>
            <a:ext cx="793702" cy="295193"/>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77" name="直線コネクタ 176">
            <a:extLst>
              <a:ext uri="{FF2B5EF4-FFF2-40B4-BE49-F238E27FC236}">
                <a16:creationId xmlns:a16="http://schemas.microsoft.com/office/drawing/2014/main" id="{1C4D3CF9-38D1-4B80-A1AA-32E0C5F18156}"/>
              </a:ext>
            </a:extLst>
          </p:cNvPr>
          <p:cNvCxnSpPr>
            <a:cxnSpLocks/>
            <a:stCxn id="100" idx="6"/>
            <a:endCxn id="105" idx="2"/>
          </p:cNvCxnSpPr>
          <p:nvPr/>
        </p:nvCxnSpPr>
        <p:spPr>
          <a:xfrm>
            <a:off x="3430376" y="3273372"/>
            <a:ext cx="793702" cy="0"/>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78" name="直線コネクタ 177">
            <a:extLst>
              <a:ext uri="{FF2B5EF4-FFF2-40B4-BE49-F238E27FC236}">
                <a16:creationId xmlns:a16="http://schemas.microsoft.com/office/drawing/2014/main" id="{B42EB8A5-309C-440B-AF79-694B23C41310}"/>
              </a:ext>
            </a:extLst>
          </p:cNvPr>
          <p:cNvCxnSpPr>
            <a:cxnSpLocks/>
            <a:stCxn id="101" idx="6"/>
            <a:endCxn id="105" idx="2"/>
          </p:cNvCxnSpPr>
          <p:nvPr/>
        </p:nvCxnSpPr>
        <p:spPr>
          <a:xfrm flipV="1">
            <a:off x="3430376" y="3273372"/>
            <a:ext cx="793702" cy="295193"/>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79" name="直線コネクタ 178">
            <a:extLst>
              <a:ext uri="{FF2B5EF4-FFF2-40B4-BE49-F238E27FC236}">
                <a16:creationId xmlns:a16="http://schemas.microsoft.com/office/drawing/2014/main" id="{19440967-4086-4CB7-BD04-14A03829D4CF}"/>
              </a:ext>
            </a:extLst>
          </p:cNvPr>
          <p:cNvCxnSpPr>
            <a:cxnSpLocks/>
            <a:stCxn id="101" idx="6"/>
            <a:endCxn id="104" idx="2"/>
          </p:cNvCxnSpPr>
          <p:nvPr/>
        </p:nvCxnSpPr>
        <p:spPr>
          <a:xfrm flipV="1">
            <a:off x="3430376" y="2978179"/>
            <a:ext cx="793702" cy="590387"/>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80" name="直線コネクタ 179">
            <a:extLst>
              <a:ext uri="{FF2B5EF4-FFF2-40B4-BE49-F238E27FC236}">
                <a16:creationId xmlns:a16="http://schemas.microsoft.com/office/drawing/2014/main" id="{1F6D6BF7-CAD0-40C5-83B0-122E529722BE}"/>
              </a:ext>
            </a:extLst>
          </p:cNvPr>
          <p:cNvCxnSpPr>
            <a:cxnSpLocks/>
            <a:stCxn id="98" idx="6"/>
            <a:endCxn id="105" idx="2"/>
          </p:cNvCxnSpPr>
          <p:nvPr/>
        </p:nvCxnSpPr>
        <p:spPr>
          <a:xfrm>
            <a:off x="3430376" y="2682986"/>
            <a:ext cx="793702" cy="590387"/>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81" name="直線コネクタ 180">
            <a:extLst>
              <a:ext uri="{FF2B5EF4-FFF2-40B4-BE49-F238E27FC236}">
                <a16:creationId xmlns:a16="http://schemas.microsoft.com/office/drawing/2014/main" id="{A944D717-E6E2-45EC-A253-91B95BA44B67}"/>
              </a:ext>
            </a:extLst>
          </p:cNvPr>
          <p:cNvCxnSpPr>
            <a:cxnSpLocks/>
            <a:stCxn id="99" idx="6"/>
            <a:endCxn id="105" idx="2"/>
          </p:cNvCxnSpPr>
          <p:nvPr/>
        </p:nvCxnSpPr>
        <p:spPr>
          <a:xfrm>
            <a:off x="3430376" y="2978179"/>
            <a:ext cx="793702" cy="295193"/>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82" name="直線コネクタ 181">
            <a:extLst>
              <a:ext uri="{FF2B5EF4-FFF2-40B4-BE49-F238E27FC236}">
                <a16:creationId xmlns:a16="http://schemas.microsoft.com/office/drawing/2014/main" id="{B97778A9-0107-4A7D-AEA2-D0738D8264FB}"/>
              </a:ext>
            </a:extLst>
          </p:cNvPr>
          <p:cNvCxnSpPr>
            <a:cxnSpLocks/>
            <a:stCxn id="103" idx="6"/>
            <a:endCxn id="119" idx="2"/>
          </p:cNvCxnSpPr>
          <p:nvPr/>
        </p:nvCxnSpPr>
        <p:spPr>
          <a:xfrm>
            <a:off x="4441882" y="2682986"/>
            <a:ext cx="530481" cy="1033176"/>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83" name="直線コネクタ 182">
            <a:extLst>
              <a:ext uri="{FF2B5EF4-FFF2-40B4-BE49-F238E27FC236}">
                <a16:creationId xmlns:a16="http://schemas.microsoft.com/office/drawing/2014/main" id="{630AFACA-6CD5-4D2C-A174-93EB59F9AAC0}"/>
              </a:ext>
            </a:extLst>
          </p:cNvPr>
          <p:cNvCxnSpPr>
            <a:cxnSpLocks/>
            <a:stCxn id="103" idx="6"/>
            <a:endCxn id="118" idx="2"/>
          </p:cNvCxnSpPr>
          <p:nvPr/>
        </p:nvCxnSpPr>
        <p:spPr>
          <a:xfrm>
            <a:off x="4441882" y="2682986"/>
            <a:ext cx="530481" cy="737983"/>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84" name="直線コネクタ 183">
            <a:extLst>
              <a:ext uri="{FF2B5EF4-FFF2-40B4-BE49-F238E27FC236}">
                <a16:creationId xmlns:a16="http://schemas.microsoft.com/office/drawing/2014/main" id="{6512F7DE-053D-4FA2-9C81-E7CD307BD9CA}"/>
              </a:ext>
            </a:extLst>
          </p:cNvPr>
          <p:cNvCxnSpPr>
            <a:cxnSpLocks/>
            <a:stCxn id="115" idx="6"/>
            <a:endCxn id="109" idx="2"/>
          </p:cNvCxnSpPr>
          <p:nvPr/>
        </p:nvCxnSpPr>
        <p:spPr>
          <a:xfrm>
            <a:off x="5190166" y="2535389"/>
            <a:ext cx="530481" cy="147597"/>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85" name="直線コネクタ 184">
            <a:extLst>
              <a:ext uri="{FF2B5EF4-FFF2-40B4-BE49-F238E27FC236}">
                <a16:creationId xmlns:a16="http://schemas.microsoft.com/office/drawing/2014/main" id="{FF183630-49D7-4E3C-98A8-55BDF03F0F92}"/>
              </a:ext>
            </a:extLst>
          </p:cNvPr>
          <p:cNvCxnSpPr>
            <a:cxnSpLocks/>
            <a:stCxn id="105" idx="6"/>
            <a:endCxn id="116" idx="2"/>
          </p:cNvCxnSpPr>
          <p:nvPr/>
        </p:nvCxnSpPr>
        <p:spPr>
          <a:xfrm flipV="1">
            <a:off x="4441882" y="2830582"/>
            <a:ext cx="530481" cy="442790"/>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86" name="直線コネクタ 185">
            <a:extLst>
              <a:ext uri="{FF2B5EF4-FFF2-40B4-BE49-F238E27FC236}">
                <a16:creationId xmlns:a16="http://schemas.microsoft.com/office/drawing/2014/main" id="{F988E6C7-F161-4A59-8350-B9996063A303}"/>
              </a:ext>
            </a:extLst>
          </p:cNvPr>
          <p:cNvCxnSpPr>
            <a:cxnSpLocks/>
            <a:stCxn id="110" idx="2"/>
            <a:endCxn id="119" idx="6"/>
          </p:cNvCxnSpPr>
          <p:nvPr/>
        </p:nvCxnSpPr>
        <p:spPr>
          <a:xfrm flipH="1">
            <a:off x="5190166" y="2978179"/>
            <a:ext cx="530481" cy="737983"/>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87" name="直線コネクタ 186">
            <a:extLst>
              <a:ext uri="{FF2B5EF4-FFF2-40B4-BE49-F238E27FC236}">
                <a16:creationId xmlns:a16="http://schemas.microsoft.com/office/drawing/2014/main" id="{002357A6-0568-4D70-A2BD-4A2C1FD099E0}"/>
              </a:ext>
            </a:extLst>
          </p:cNvPr>
          <p:cNvCxnSpPr>
            <a:cxnSpLocks/>
            <a:stCxn id="117" idx="2"/>
            <a:endCxn id="105" idx="6"/>
          </p:cNvCxnSpPr>
          <p:nvPr/>
        </p:nvCxnSpPr>
        <p:spPr>
          <a:xfrm flipH="1">
            <a:off x="4441882" y="3125776"/>
            <a:ext cx="530481" cy="147597"/>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88" name="直線コネクタ 187">
            <a:extLst>
              <a:ext uri="{FF2B5EF4-FFF2-40B4-BE49-F238E27FC236}">
                <a16:creationId xmlns:a16="http://schemas.microsoft.com/office/drawing/2014/main" id="{71E89A23-B283-48A6-8605-7CA78938D0CC}"/>
              </a:ext>
            </a:extLst>
          </p:cNvPr>
          <p:cNvCxnSpPr>
            <a:cxnSpLocks/>
            <a:stCxn id="109" idx="2"/>
            <a:endCxn id="116" idx="6"/>
          </p:cNvCxnSpPr>
          <p:nvPr/>
        </p:nvCxnSpPr>
        <p:spPr>
          <a:xfrm flipH="1">
            <a:off x="5190166" y="2682986"/>
            <a:ext cx="530481" cy="147597"/>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89" name="直線コネクタ 188">
            <a:extLst>
              <a:ext uri="{FF2B5EF4-FFF2-40B4-BE49-F238E27FC236}">
                <a16:creationId xmlns:a16="http://schemas.microsoft.com/office/drawing/2014/main" id="{90513C6B-88BE-4F31-936B-C8E003F4523C}"/>
              </a:ext>
            </a:extLst>
          </p:cNvPr>
          <p:cNvCxnSpPr>
            <a:cxnSpLocks/>
            <a:stCxn id="109" idx="2"/>
            <a:endCxn id="117" idx="6"/>
          </p:cNvCxnSpPr>
          <p:nvPr/>
        </p:nvCxnSpPr>
        <p:spPr>
          <a:xfrm flipH="1">
            <a:off x="5190166" y="2682986"/>
            <a:ext cx="530481" cy="442790"/>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90" name="直線コネクタ 189">
            <a:extLst>
              <a:ext uri="{FF2B5EF4-FFF2-40B4-BE49-F238E27FC236}">
                <a16:creationId xmlns:a16="http://schemas.microsoft.com/office/drawing/2014/main" id="{B0459A08-FBD3-44E6-8551-574DA9D6047E}"/>
              </a:ext>
            </a:extLst>
          </p:cNvPr>
          <p:cNvCxnSpPr>
            <a:cxnSpLocks/>
            <a:stCxn id="109" idx="2"/>
            <a:endCxn id="118" idx="6"/>
          </p:cNvCxnSpPr>
          <p:nvPr/>
        </p:nvCxnSpPr>
        <p:spPr>
          <a:xfrm flipH="1">
            <a:off x="5190166" y="2682986"/>
            <a:ext cx="530481" cy="737983"/>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91" name="直線コネクタ 190">
            <a:extLst>
              <a:ext uri="{FF2B5EF4-FFF2-40B4-BE49-F238E27FC236}">
                <a16:creationId xmlns:a16="http://schemas.microsoft.com/office/drawing/2014/main" id="{EA91C7C2-7674-4858-AA9C-954A668388E9}"/>
              </a:ext>
            </a:extLst>
          </p:cNvPr>
          <p:cNvCxnSpPr>
            <a:cxnSpLocks/>
            <a:stCxn id="110" idx="2"/>
            <a:endCxn id="119" idx="6"/>
          </p:cNvCxnSpPr>
          <p:nvPr/>
        </p:nvCxnSpPr>
        <p:spPr>
          <a:xfrm flipH="1">
            <a:off x="5190166" y="2978179"/>
            <a:ext cx="530481" cy="737983"/>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92" name="直線コネクタ 191">
            <a:extLst>
              <a:ext uri="{FF2B5EF4-FFF2-40B4-BE49-F238E27FC236}">
                <a16:creationId xmlns:a16="http://schemas.microsoft.com/office/drawing/2014/main" id="{2BA1C82A-DB7C-4764-BC0C-C3F0FA9DDFF3}"/>
              </a:ext>
            </a:extLst>
          </p:cNvPr>
          <p:cNvCxnSpPr>
            <a:cxnSpLocks/>
            <a:stCxn id="110" idx="2"/>
            <a:endCxn id="118" idx="6"/>
          </p:cNvCxnSpPr>
          <p:nvPr/>
        </p:nvCxnSpPr>
        <p:spPr>
          <a:xfrm flipH="1">
            <a:off x="5190166" y="2978179"/>
            <a:ext cx="530481" cy="442790"/>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93" name="直線コネクタ 192">
            <a:extLst>
              <a:ext uri="{FF2B5EF4-FFF2-40B4-BE49-F238E27FC236}">
                <a16:creationId xmlns:a16="http://schemas.microsoft.com/office/drawing/2014/main" id="{CEB5B6C0-4C46-43BC-9EF3-E055C9D3F54E}"/>
              </a:ext>
            </a:extLst>
          </p:cNvPr>
          <p:cNvCxnSpPr>
            <a:cxnSpLocks/>
            <a:stCxn id="110" idx="2"/>
            <a:endCxn id="117" idx="6"/>
          </p:cNvCxnSpPr>
          <p:nvPr/>
        </p:nvCxnSpPr>
        <p:spPr>
          <a:xfrm flipH="1">
            <a:off x="5190166" y="2978179"/>
            <a:ext cx="530481" cy="147597"/>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94" name="直線コネクタ 193">
            <a:extLst>
              <a:ext uri="{FF2B5EF4-FFF2-40B4-BE49-F238E27FC236}">
                <a16:creationId xmlns:a16="http://schemas.microsoft.com/office/drawing/2014/main" id="{57C98597-178F-4321-8A9B-6DBDAE658FCE}"/>
              </a:ext>
            </a:extLst>
          </p:cNvPr>
          <p:cNvCxnSpPr>
            <a:cxnSpLocks/>
            <a:stCxn id="110" idx="2"/>
            <a:endCxn id="116" idx="6"/>
          </p:cNvCxnSpPr>
          <p:nvPr/>
        </p:nvCxnSpPr>
        <p:spPr>
          <a:xfrm flipH="1" flipV="1">
            <a:off x="5190166" y="2830582"/>
            <a:ext cx="530481" cy="147597"/>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95" name="直線コネクタ 194">
            <a:extLst>
              <a:ext uri="{FF2B5EF4-FFF2-40B4-BE49-F238E27FC236}">
                <a16:creationId xmlns:a16="http://schemas.microsoft.com/office/drawing/2014/main" id="{FEB9D70B-D67F-4C15-BA94-4CC0E93B9117}"/>
              </a:ext>
            </a:extLst>
          </p:cNvPr>
          <p:cNvCxnSpPr>
            <a:cxnSpLocks/>
            <a:stCxn id="110" idx="2"/>
            <a:endCxn id="115" idx="6"/>
          </p:cNvCxnSpPr>
          <p:nvPr/>
        </p:nvCxnSpPr>
        <p:spPr>
          <a:xfrm flipH="1" flipV="1">
            <a:off x="5190166" y="2535389"/>
            <a:ext cx="530481" cy="442790"/>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96" name="直線コネクタ 195">
            <a:extLst>
              <a:ext uri="{FF2B5EF4-FFF2-40B4-BE49-F238E27FC236}">
                <a16:creationId xmlns:a16="http://schemas.microsoft.com/office/drawing/2014/main" id="{1168CD3D-985D-4898-8E98-367F93F4953E}"/>
              </a:ext>
            </a:extLst>
          </p:cNvPr>
          <p:cNvCxnSpPr>
            <a:cxnSpLocks/>
            <a:stCxn id="111" idx="2"/>
            <a:endCxn id="115" idx="6"/>
          </p:cNvCxnSpPr>
          <p:nvPr/>
        </p:nvCxnSpPr>
        <p:spPr>
          <a:xfrm flipH="1" flipV="1">
            <a:off x="5190166" y="2535389"/>
            <a:ext cx="530481" cy="737983"/>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97" name="直線コネクタ 196">
            <a:extLst>
              <a:ext uri="{FF2B5EF4-FFF2-40B4-BE49-F238E27FC236}">
                <a16:creationId xmlns:a16="http://schemas.microsoft.com/office/drawing/2014/main" id="{DDB99F84-B11F-4E51-AE35-DA3756DABA7D}"/>
              </a:ext>
            </a:extLst>
          </p:cNvPr>
          <p:cNvCxnSpPr>
            <a:cxnSpLocks/>
            <a:stCxn id="111" idx="2"/>
            <a:endCxn id="116" idx="6"/>
          </p:cNvCxnSpPr>
          <p:nvPr/>
        </p:nvCxnSpPr>
        <p:spPr>
          <a:xfrm flipH="1" flipV="1">
            <a:off x="5190166" y="2830582"/>
            <a:ext cx="530481" cy="442790"/>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98" name="直線コネクタ 197">
            <a:extLst>
              <a:ext uri="{FF2B5EF4-FFF2-40B4-BE49-F238E27FC236}">
                <a16:creationId xmlns:a16="http://schemas.microsoft.com/office/drawing/2014/main" id="{394ACC34-FFF1-403D-A6E6-81408A6CECDB}"/>
              </a:ext>
            </a:extLst>
          </p:cNvPr>
          <p:cNvCxnSpPr>
            <a:cxnSpLocks/>
            <a:stCxn id="111" idx="2"/>
            <a:endCxn id="117" idx="6"/>
          </p:cNvCxnSpPr>
          <p:nvPr/>
        </p:nvCxnSpPr>
        <p:spPr>
          <a:xfrm flipH="1" flipV="1">
            <a:off x="5190166" y="3125776"/>
            <a:ext cx="530481" cy="147597"/>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99" name="直線コネクタ 198">
            <a:extLst>
              <a:ext uri="{FF2B5EF4-FFF2-40B4-BE49-F238E27FC236}">
                <a16:creationId xmlns:a16="http://schemas.microsoft.com/office/drawing/2014/main" id="{BCD5942A-3049-4649-B799-22BF0051E454}"/>
              </a:ext>
            </a:extLst>
          </p:cNvPr>
          <p:cNvCxnSpPr>
            <a:cxnSpLocks/>
            <a:stCxn id="111" idx="2"/>
            <a:endCxn id="118" idx="6"/>
          </p:cNvCxnSpPr>
          <p:nvPr/>
        </p:nvCxnSpPr>
        <p:spPr>
          <a:xfrm flipH="1">
            <a:off x="5190166" y="3273372"/>
            <a:ext cx="530481" cy="147597"/>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200" name="直線コネクタ 199">
            <a:extLst>
              <a:ext uri="{FF2B5EF4-FFF2-40B4-BE49-F238E27FC236}">
                <a16:creationId xmlns:a16="http://schemas.microsoft.com/office/drawing/2014/main" id="{E31687B8-3335-4E10-A390-47F12F7ACFD5}"/>
              </a:ext>
            </a:extLst>
          </p:cNvPr>
          <p:cNvCxnSpPr>
            <a:cxnSpLocks/>
            <a:stCxn id="111" idx="2"/>
            <a:endCxn id="119" idx="6"/>
          </p:cNvCxnSpPr>
          <p:nvPr/>
        </p:nvCxnSpPr>
        <p:spPr>
          <a:xfrm flipH="1">
            <a:off x="5190166" y="3273372"/>
            <a:ext cx="530481" cy="442790"/>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201" name="直線コネクタ 200">
            <a:extLst>
              <a:ext uri="{FF2B5EF4-FFF2-40B4-BE49-F238E27FC236}">
                <a16:creationId xmlns:a16="http://schemas.microsoft.com/office/drawing/2014/main" id="{7CE778BC-BCF9-4D96-9CB9-8EE31BBD9D45}"/>
              </a:ext>
            </a:extLst>
          </p:cNvPr>
          <p:cNvCxnSpPr>
            <a:cxnSpLocks/>
            <a:stCxn id="112" idx="2"/>
            <a:endCxn id="119" idx="6"/>
          </p:cNvCxnSpPr>
          <p:nvPr/>
        </p:nvCxnSpPr>
        <p:spPr>
          <a:xfrm flipH="1">
            <a:off x="5190166" y="3568566"/>
            <a:ext cx="530481" cy="147597"/>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202" name="直線コネクタ 201">
            <a:extLst>
              <a:ext uri="{FF2B5EF4-FFF2-40B4-BE49-F238E27FC236}">
                <a16:creationId xmlns:a16="http://schemas.microsoft.com/office/drawing/2014/main" id="{38D0549C-F1B8-4202-B244-ECDACFF0E5CC}"/>
              </a:ext>
            </a:extLst>
          </p:cNvPr>
          <p:cNvCxnSpPr>
            <a:cxnSpLocks/>
            <a:stCxn id="113" idx="2"/>
            <a:endCxn id="119" idx="6"/>
          </p:cNvCxnSpPr>
          <p:nvPr/>
        </p:nvCxnSpPr>
        <p:spPr>
          <a:xfrm flipH="1" flipV="1">
            <a:off x="5190166" y="3716162"/>
            <a:ext cx="530481" cy="147597"/>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203" name="直線コネクタ 202">
            <a:extLst>
              <a:ext uri="{FF2B5EF4-FFF2-40B4-BE49-F238E27FC236}">
                <a16:creationId xmlns:a16="http://schemas.microsoft.com/office/drawing/2014/main" id="{BF6C2744-6152-4B43-AA27-148D02113978}"/>
              </a:ext>
            </a:extLst>
          </p:cNvPr>
          <p:cNvCxnSpPr>
            <a:cxnSpLocks/>
            <a:stCxn id="112" idx="2"/>
            <a:endCxn id="118" idx="6"/>
          </p:cNvCxnSpPr>
          <p:nvPr/>
        </p:nvCxnSpPr>
        <p:spPr>
          <a:xfrm flipH="1" flipV="1">
            <a:off x="5190166" y="3420969"/>
            <a:ext cx="530481" cy="147597"/>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204" name="直線コネクタ 203">
            <a:extLst>
              <a:ext uri="{FF2B5EF4-FFF2-40B4-BE49-F238E27FC236}">
                <a16:creationId xmlns:a16="http://schemas.microsoft.com/office/drawing/2014/main" id="{273DD9AD-4EB6-4A2D-B50C-DF2C396EB15D}"/>
              </a:ext>
            </a:extLst>
          </p:cNvPr>
          <p:cNvCxnSpPr>
            <a:cxnSpLocks/>
            <a:stCxn id="112" idx="2"/>
            <a:endCxn id="117" idx="6"/>
          </p:cNvCxnSpPr>
          <p:nvPr/>
        </p:nvCxnSpPr>
        <p:spPr>
          <a:xfrm flipH="1" flipV="1">
            <a:off x="5190166" y="3125776"/>
            <a:ext cx="530481" cy="442790"/>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205" name="直線コネクタ 204">
            <a:extLst>
              <a:ext uri="{FF2B5EF4-FFF2-40B4-BE49-F238E27FC236}">
                <a16:creationId xmlns:a16="http://schemas.microsoft.com/office/drawing/2014/main" id="{C03A48A9-4D33-4E4B-94BD-B01D6FED3CCB}"/>
              </a:ext>
            </a:extLst>
          </p:cNvPr>
          <p:cNvCxnSpPr>
            <a:cxnSpLocks/>
            <a:stCxn id="112" idx="2"/>
            <a:endCxn id="116" idx="6"/>
          </p:cNvCxnSpPr>
          <p:nvPr/>
        </p:nvCxnSpPr>
        <p:spPr>
          <a:xfrm flipH="1" flipV="1">
            <a:off x="5190166" y="2830582"/>
            <a:ext cx="530481" cy="737983"/>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206" name="直線コネクタ 205">
            <a:extLst>
              <a:ext uri="{FF2B5EF4-FFF2-40B4-BE49-F238E27FC236}">
                <a16:creationId xmlns:a16="http://schemas.microsoft.com/office/drawing/2014/main" id="{9317EBC2-61DF-484B-88D0-87ED81EB578A}"/>
              </a:ext>
            </a:extLst>
          </p:cNvPr>
          <p:cNvCxnSpPr>
            <a:cxnSpLocks/>
            <a:stCxn id="112" idx="2"/>
            <a:endCxn id="115" idx="6"/>
          </p:cNvCxnSpPr>
          <p:nvPr/>
        </p:nvCxnSpPr>
        <p:spPr>
          <a:xfrm flipH="1" flipV="1">
            <a:off x="5190166" y="2535389"/>
            <a:ext cx="530481" cy="1033176"/>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207" name="直線コネクタ 206">
            <a:extLst>
              <a:ext uri="{FF2B5EF4-FFF2-40B4-BE49-F238E27FC236}">
                <a16:creationId xmlns:a16="http://schemas.microsoft.com/office/drawing/2014/main" id="{0B03693B-07E4-4835-B3BC-2F51462C96BA}"/>
              </a:ext>
            </a:extLst>
          </p:cNvPr>
          <p:cNvCxnSpPr>
            <a:cxnSpLocks/>
            <a:stCxn id="113" idx="2"/>
            <a:endCxn id="115" idx="6"/>
          </p:cNvCxnSpPr>
          <p:nvPr/>
        </p:nvCxnSpPr>
        <p:spPr>
          <a:xfrm flipH="1" flipV="1">
            <a:off x="5190166" y="2535389"/>
            <a:ext cx="530481" cy="1328370"/>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208" name="直線コネクタ 207">
            <a:extLst>
              <a:ext uri="{FF2B5EF4-FFF2-40B4-BE49-F238E27FC236}">
                <a16:creationId xmlns:a16="http://schemas.microsoft.com/office/drawing/2014/main" id="{3B5215B1-D30D-4B26-B768-FF2BD289FA3A}"/>
              </a:ext>
            </a:extLst>
          </p:cNvPr>
          <p:cNvCxnSpPr>
            <a:cxnSpLocks/>
            <a:stCxn id="113" idx="2"/>
            <a:endCxn id="116" idx="6"/>
          </p:cNvCxnSpPr>
          <p:nvPr/>
        </p:nvCxnSpPr>
        <p:spPr>
          <a:xfrm flipH="1" flipV="1">
            <a:off x="5190166" y="2830582"/>
            <a:ext cx="530481" cy="1033176"/>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209" name="直線コネクタ 208">
            <a:extLst>
              <a:ext uri="{FF2B5EF4-FFF2-40B4-BE49-F238E27FC236}">
                <a16:creationId xmlns:a16="http://schemas.microsoft.com/office/drawing/2014/main" id="{3EDA2988-196C-4EB7-A9BF-74E660CF8938}"/>
              </a:ext>
            </a:extLst>
          </p:cNvPr>
          <p:cNvCxnSpPr>
            <a:cxnSpLocks/>
            <a:stCxn id="113" idx="2"/>
            <a:endCxn id="117" idx="6"/>
          </p:cNvCxnSpPr>
          <p:nvPr/>
        </p:nvCxnSpPr>
        <p:spPr>
          <a:xfrm flipH="1" flipV="1">
            <a:off x="5190166" y="3125776"/>
            <a:ext cx="530481" cy="737983"/>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210" name="直線コネクタ 209">
            <a:extLst>
              <a:ext uri="{FF2B5EF4-FFF2-40B4-BE49-F238E27FC236}">
                <a16:creationId xmlns:a16="http://schemas.microsoft.com/office/drawing/2014/main" id="{1726B663-4C59-48CF-90C7-C3A8E357888D}"/>
              </a:ext>
            </a:extLst>
          </p:cNvPr>
          <p:cNvCxnSpPr>
            <a:cxnSpLocks/>
            <a:stCxn id="113" idx="2"/>
            <a:endCxn id="118" idx="6"/>
          </p:cNvCxnSpPr>
          <p:nvPr/>
        </p:nvCxnSpPr>
        <p:spPr>
          <a:xfrm flipH="1" flipV="1">
            <a:off x="5190166" y="3420969"/>
            <a:ext cx="530481" cy="442790"/>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211" name="正方形/長方形 210">
                <a:extLst>
                  <a:ext uri="{FF2B5EF4-FFF2-40B4-BE49-F238E27FC236}">
                    <a16:creationId xmlns:a16="http://schemas.microsoft.com/office/drawing/2014/main" id="{F73A0E60-9BC0-4E1E-A391-294F2E797492}"/>
                  </a:ext>
                </a:extLst>
              </p:cNvPr>
              <p:cNvSpPr/>
              <p:nvPr/>
            </p:nvSpPr>
            <p:spPr>
              <a:xfrm>
                <a:off x="2821296" y="2440814"/>
                <a:ext cx="389994" cy="2961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kumimoji="1" lang="en-US" altLang="ja-JP" i="1" dirty="0">
                              <a:latin typeface="Cambria Math" panose="02040503050406030204" pitchFamily="18" charset="0"/>
                            </a:rPr>
                          </m:ctrlPr>
                        </m:sSubPr>
                        <m:e>
                          <m:r>
                            <a:rPr kumimoji="1" lang="en-US" altLang="ja-JP" i="1" dirty="0">
                              <a:latin typeface="Cambria Math" panose="02040503050406030204" pitchFamily="18" charset="0"/>
                            </a:rPr>
                            <m:t>𝑥</m:t>
                          </m:r>
                        </m:e>
                        <m:sub>
                          <m:r>
                            <a:rPr kumimoji="1" lang="en-US" altLang="ja-JP" i="1" dirty="0">
                              <a:latin typeface="Cambria Math" panose="02040503050406030204" pitchFamily="18" charset="0"/>
                            </a:rPr>
                            <m:t>1</m:t>
                          </m:r>
                        </m:sub>
                      </m:sSub>
                    </m:oMath>
                  </m:oMathPara>
                </a14:m>
                <a:endParaRPr lang="ja-JP" altLang="en-US" dirty="0"/>
              </a:p>
            </p:txBody>
          </p:sp>
        </mc:Choice>
        <mc:Fallback xmlns="">
          <p:sp>
            <p:nvSpPr>
              <p:cNvPr id="211" name="正方形/長方形 210">
                <a:extLst>
                  <a:ext uri="{FF2B5EF4-FFF2-40B4-BE49-F238E27FC236}">
                    <a16:creationId xmlns:a16="http://schemas.microsoft.com/office/drawing/2014/main" id="{F73A0E60-9BC0-4E1E-A391-294F2E797492}"/>
                  </a:ext>
                </a:extLst>
              </p:cNvPr>
              <p:cNvSpPr>
                <a:spLocks noRot="1" noChangeAspect="1" noMove="1" noResize="1" noEditPoints="1" noAdjustHandles="1" noChangeArrowheads="1" noChangeShapeType="1" noTextEdit="1"/>
              </p:cNvSpPr>
              <p:nvPr/>
            </p:nvSpPr>
            <p:spPr>
              <a:xfrm>
                <a:off x="2821296" y="2440814"/>
                <a:ext cx="389994" cy="296120"/>
              </a:xfrm>
              <a:prstGeom prst="rect">
                <a:avLst/>
              </a:prstGeom>
              <a:blipFill>
                <a:blip r:embed="rId3"/>
                <a:stretch>
                  <a:fillRect b="-2449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12" name="正方形/長方形 211">
                <a:extLst>
                  <a:ext uri="{FF2B5EF4-FFF2-40B4-BE49-F238E27FC236}">
                    <a16:creationId xmlns:a16="http://schemas.microsoft.com/office/drawing/2014/main" id="{DF80A963-481C-421A-A8B9-5D0C07F846CB}"/>
                  </a:ext>
                </a:extLst>
              </p:cNvPr>
              <p:cNvSpPr/>
              <p:nvPr/>
            </p:nvSpPr>
            <p:spPr>
              <a:xfrm>
                <a:off x="2821296" y="2742326"/>
                <a:ext cx="394262" cy="2961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kumimoji="1" lang="en-US" altLang="ja-JP" i="1" dirty="0" smtClean="0">
                              <a:latin typeface="Cambria Math" panose="02040503050406030204" pitchFamily="18" charset="0"/>
                            </a:rPr>
                          </m:ctrlPr>
                        </m:sSubPr>
                        <m:e>
                          <m:r>
                            <a:rPr kumimoji="1" lang="en-US" altLang="ja-JP" i="1" dirty="0">
                              <a:latin typeface="Cambria Math" panose="02040503050406030204" pitchFamily="18" charset="0"/>
                            </a:rPr>
                            <m:t>𝑥</m:t>
                          </m:r>
                        </m:e>
                        <m:sub>
                          <m:r>
                            <a:rPr kumimoji="1" lang="en-US" altLang="ja-JP" b="0" i="1" dirty="0" smtClean="0">
                              <a:latin typeface="Cambria Math" panose="02040503050406030204" pitchFamily="18" charset="0"/>
                            </a:rPr>
                            <m:t>2</m:t>
                          </m:r>
                        </m:sub>
                      </m:sSub>
                    </m:oMath>
                  </m:oMathPara>
                </a14:m>
                <a:endParaRPr lang="ja-JP" altLang="en-US" dirty="0"/>
              </a:p>
            </p:txBody>
          </p:sp>
        </mc:Choice>
        <mc:Fallback xmlns="">
          <p:sp>
            <p:nvSpPr>
              <p:cNvPr id="212" name="正方形/長方形 211">
                <a:extLst>
                  <a:ext uri="{FF2B5EF4-FFF2-40B4-BE49-F238E27FC236}">
                    <a16:creationId xmlns:a16="http://schemas.microsoft.com/office/drawing/2014/main" id="{DF80A963-481C-421A-A8B9-5D0C07F846CB}"/>
                  </a:ext>
                </a:extLst>
              </p:cNvPr>
              <p:cNvSpPr>
                <a:spLocks noRot="1" noChangeAspect="1" noMove="1" noResize="1" noEditPoints="1" noAdjustHandles="1" noChangeArrowheads="1" noChangeShapeType="1" noTextEdit="1"/>
              </p:cNvSpPr>
              <p:nvPr/>
            </p:nvSpPr>
            <p:spPr>
              <a:xfrm>
                <a:off x="2821296" y="2742326"/>
                <a:ext cx="394262" cy="296120"/>
              </a:xfrm>
              <a:prstGeom prst="rect">
                <a:avLst/>
              </a:prstGeom>
              <a:blipFill>
                <a:blip r:embed="rId4"/>
                <a:stretch>
                  <a:fillRect b="-2708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13" name="正方形/長方形 212">
                <a:extLst>
                  <a:ext uri="{FF2B5EF4-FFF2-40B4-BE49-F238E27FC236}">
                    <a16:creationId xmlns:a16="http://schemas.microsoft.com/office/drawing/2014/main" id="{3049FAF1-E0CE-4AFE-A057-7F91466A4E26}"/>
                  </a:ext>
                </a:extLst>
              </p:cNvPr>
              <p:cNvSpPr/>
              <p:nvPr/>
            </p:nvSpPr>
            <p:spPr>
              <a:xfrm>
                <a:off x="2821296" y="3043838"/>
                <a:ext cx="394262" cy="2961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kumimoji="1" lang="en-US" altLang="ja-JP" i="1" dirty="0" smtClean="0">
                              <a:latin typeface="Cambria Math" panose="02040503050406030204" pitchFamily="18" charset="0"/>
                            </a:rPr>
                          </m:ctrlPr>
                        </m:sSubPr>
                        <m:e>
                          <m:r>
                            <a:rPr kumimoji="1" lang="en-US" altLang="ja-JP" i="1" dirty="0">
                              <a:latin typeface="Cambria Math" panose="02040503050406030204" pitchFamily="18" charset="0"/>
                            </a:rPr>
                            <m:t>𝑥</m:t>
                          </m:r>
                        </m:e>
                        <m:sub>
                          <m:r>
                            <a:rPr kumimoji="1" lang="en-US" altLang="ja-JP" b="0" i="1" dirty="0" smtClean="0">
                              <a:latin typeface="Cambria Math" panose="02040503050406030204" pitchFamily="18" charset="0"/>
                            </a:rPr>
                            <m:t>3</m:t>
                          </m:r>
                        </m:sub>
                      </m:sSub>
                    </m:oMath>
                  </m:oMathPara>
                </a14:m>
                <a:endParaRPr lang="ja-JP" altLang="en-US" dirty="0"/>
              </a:p>
            </p:txBody>
          </p:sp>
        </mc:Choice>
        <mc:Fallback xmlns="">
          <p:sp>
            <p:nvSpPr>
              <p:cNvPr id="213" name="正方形/長方形 212">
                <a:extLst>
                  <a:ext uri="{FF2B5EF4-FFF2-40B4-BE49-F238E27FC236}">
                    <a16:creationId xmlns:a16="http://schemas.microsoft.com/office/drawing/2014/main" id="{3049FAF1-E0CE-4AFE-A057-7F91466A4E26}"/>
                  </a:ext>
                </a:extLst>
              </p:cNvPr>
              <p:cNvSpPr>
                <a:spLocks noRot="1" noChangeAspect="1" noMove="1" noResize="1" noEditPoints="1" noAdjustHandles="1" noChangeArrowheads="1" noChangeShapeType="1" noTextEdit="1"/>
              </p:cNvSpPr>
              <p:nvPr/>
            </p:nvSpPr>
            <p:spPr>
              <a:xfrm>
                <a:off x="2821296" y="3043838"/>
                <a:ext cx="394262" cy="296120"/>
              </a:xfrm>
              <a:prstGeom prst="rect">
                <a:avLst/>
              </a:prstGeom>
              <a:blipFill>
                <a:blip r:embed="rId5"/>
                <a:stretch>
                  <a:fillRect b="-2449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14" name="正方形/長方形 213">
                <a:extLst>
                  <a:ext uri="{FF2B5EF4-FFF2-40B4-BE49-F238E27FC236}">
                    <a16:creationId xmlns:a16="http://schemas.microsoft.com/office/drawing/2014/main" id="{12367170-F2D5-4021-A9D3-8A49BDAE8A88}"/>
                  </a:ext>
                </a:extLst>
              </p:cNvPr>
              <p:cNvSpPr/>
              <p:nvPr/>
            </p:nvSpPr>
            <p:spPr>
              <a:xfrm>
                <a:off x="2821296" y="3345349"/>
                <a:ext cx="394262" cy="2961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kumimoji="1" lang="en-US" altLang="ja-JP" i="1" dirty="0" smtClean="0">
                              <a:latin typeface="Cambria Math" panose="02040503050406030204" pitchFamily="18" charset="0"/>
                            </a:rPr>
                          </m:ctrlPr>
                        </m:sSubPr>
                        <m:e>
                          <m:r>
                            <a:rPr kumimoji="1" lang="en-US" altLang="ja-JP" i="1" dirty="0">
                              <a:latin typeface="Cambria Math" panose="02040503050406030204" pitchFamily="18" charset="0"/>
                            </a:rPr>
                            <m:t>𝑥</m:t>
                          </m:r>
                        </m:e>
                        <m:sub>
                          <m:r>
                            <a:rPr kumimoji="1" lang="en-US" altLang="ja-JP" b="0" i="1" dirty="0" smtClean="0">
                              <a:latin typeface="Cambria Math" panose="02040503050406030204" pitchFamily="18" charset="0"/>
                            </a:rPr>
                            <m:t>4</m:t>
                          </m:r>
                        </m:sub>
                      </m:sSub>
                    </m:oMath>
                  </m:oMathPara>
                </a14:m>
                <a:endParaRPr lang="ja-JP" altLang="en-US" dirty="0"/>
              </a:p>
            </p:txBody>
          </p:sp>
        </mc:Choice>
        <mc:Fallback xmlns="">
          <p:sp>
            <p:nvSpPr>
              <p:cNvPr id="214" name="正方形/長方形 213">
                <a:extLst>
                  <a:ext uri="{FF2B5EF4-FFF2-40B4-BE49-F238E27FC236}">
                    <a16:creationId xmlns:a16="http://schemas.microsoft.com/office/drawing/2014/main" id="{12367170-F2D5-4021-A9D3-8A49BDAE8A88}"/>
                  </a:ext>
                </a:extLst>
              </p:cNvPr>
              <p:cNvSpPr>
                <a:spLocks noRot="1" noChangeAspect="1" noMove="1" noResize="1" noEditPoints="1" noAdjustHandles="1" noChangeArrowheads="1" noChangeShapeType="1" noTextEdit="1"/>
              </p:cNvSpPr>
              <p:nvPr/>
            </p:nvSpPr>
            <p:spPr>
              <a:xfrm>
                <a:off x="2821296" y="3345349"/>
                <a:ext cx="394262" cy="296120"/>
              </a:xfrm>
              <a:prstGeom prst="rect">
                <a:avLst/>
              </a:prstGeom>
              <a:blipFill>
                <a:blip r:embed="rId6"/>
                <a:stretch>
                  <a:fillRect b="-2708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15" name="正方形/長方形 214">
                <a:extLst>
                  <a:ext uri="{FF2B5EF4-FFF2-40B4-BE49-F238E27FC236}">
                    <a16:creationId xmlns:a16="http://schemas.microsoft.com/office/drawing/2014/main" id="{10162EF9-B7E1-4712-8C5C-5901DC0A6850}"/>
                  </a:ext>
                </a:extLst>
              </p:cNvPr>
              <p:cNvSpPr/>
              <p:nvPr/>
            </p:nvSpPr>
            <p:spPr>
              <a:xfrm>
                <a:off x="8433230" y="2582404"/>
                <a:ext cx="391331" cy="2961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kumimoji="1" lang="en-US" altLang="ja-JP" i="1" dirty="0" smtClean="0">
                              <a:latin typeface="Cambria Math" panose="02040503050406030204" pitchFamily="18" charset="0"/>
                            </a:rPr>
                          </m:ctrlPr>
                        </m:sSubPr>
                        <m:e>
                          <m:r>
                            <a:rPr kumimoji="1" lang="en-US" altLang="ja-JP" b="0" i="1" dirty="0" smtClean="0">
                              <a:latin typeface="Cambria Math" panose="02040503050406030204" pitchFamily="18" charset="0"/>
                            </a:rPr>
                            <m:t>𝑦</m:t>
                          </m:r>
                        </m:e>
                        <m:sub>
                          <m:r>
                            <a:rPr kumimoji="1" lang="en-US" altLang="ja-JP" i="1" dirty="0">
                              <a:latin typeface="Cambria Math" panose="02040503050406030204" pitchFamily="18" charset="0"/>
                            </a:rPr>
                            <m:t>1</m:t>
                          </m:r>
                        </m:sub>
                      </m:sSub>
                    </m:oMath>
                  </m:oMathPara>
                </a14:m>
                <a:endParaRPr lang="ja-JP" altLang="en-US" dirty="0"/>
              </a:p>
            </p:txBody>
          </p:sp>
        </mc:Choice>
        <mc:Fallback xmlns="">
          <p:sp>
            <p:nvSpPr>
              <p:cNvPr id="215" name="正方形/長方形 214">
                <a:extLst>
                  <a:ext uri="{FF2B5EF4-FFF2-40B4-BE49-F238E27FC236}">
                    <a16:creationId xmlns:a16="http://schemas.microsoft.com/office/drawing/2014/main" id="{10162EF9-B7E1-4712-8C5C-5901DC0A6850}"/>
                  </a:ext>
                </a:extLst>
              </p:cNvPr>
              <p:cNvSpPr>
                <a:spLocks noRot="1" noChangeAspect="1" noMove="1" noResize="1" noEditPoints="1" noAdjustHandles="1" noChangeArrowheads="1" noChangeShapeType="1" noTextEdit="1"/>
              </p:cNvSpPr>
              <p:nvPr/>
            </p:nvSpPr>
            <p:spPr>
              <a:xfrm>
                <a:off x="8433230" y="2582404"/>
                <a:ext cx="391331" cy="296120"/>
              </a:xfrm>
              <a:prstGeom prst="rect">
                <a:avLst/>
              </a:prstGeom>
              <a:blipFill>
                <a:blip r:embed="rId7"/>
                <a:stretch>
                  <a:fillRect b="-3541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16" name="正方形/長方形 215">
                <a:extLst>
                  <a:ext uri="{FF2B5EF4-FFF2-40B4-BE49-F238E27FC236}">
                    <a16:creationId xmlns:a16="http://schemas.microsoft.com/office/drawing/2014/main" id="{EAD6273D-84DB-4011-AE12-97CC8ECC3964}"/>
                  </a:ext>
                </a:extLst>
              </p:cNvPr>
              <p:cNvSpPr/>
              <p:nvPr/>
            </p:nvSpPr>
            <p:spPr>
              <a:xfrm>
                <a:off x="8433230" y="2887307"/>
                <a:ext cx="395598" cy="2961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kumimoji="1" lang="en-US" altLang="ja-JP" i="1" dirty="0" smtClean="0">
                              <a:latin typeface="Cambria Math" panose="02040503050406030204" pitchFamily="18" charset="0"/>
                            </a:rPr>
                          </m:ctrlPr>
                        </m:sSubPr>
                        <m:e>
                          <m:r>
                            <a:rPr kumimoji="1" lang="en-US" altLang="ja-JP" b="0" i="1" dirty="0" smtClean="0">
                              <a:latin typeface="Cambria Math" panose="02040503050406030204" pitchFamily="18" charset="0"/>
                            </a:rPr>
                            <m:t>𝑦</m:t>
                          </m:r>
                        </m:e>
                        <m:sub>
                          <m:r>
                            <a:rPr kumimoji="1" lang="en-US" altLang="ja-JP" b="0" i="1" dirty="0" smtClean="0">
                              <a:latin typeface="Cambria Math" panose="02040503050406030204" pitchFamily="18" charset="0"/>
                            </a:rPr>
                            <m:t>2</m:t>
                          </m:r>
                        </m:sub>
                      </m:sSub>
                    </m:oMath>
                  </m:oMathPara>
                </a14:m>
                <a:endParaRPr lang="ja-JP" altLang="en-US" dirty="0"/>
              </a:p>
            </p:txBody>
          </p:sp>
        </mc:Choice>
        <mc:Fallback xmlns="">
          <p:sp>
            <p:nvSpPr>
              <p:cNvPr id="216" name="正方形/長方形 215">
                <a:extLst>
                  <a:ext uri="{FF2B5EF4-FFF2-40B4-BE49-F238E27FC236}">
                    <a16:creationId xmlns:a16="http://schemas.microsoft.com/office/drawing/2014/main" id="{EAD6273D-84DB-4011-AE12-97CC8ECC3964}"/>
                  </a:ext>
                </a:extLst>
              </p:cNvPr>
              <p:cNvSpPr>
                <a:spLocks noRot="1" noChangeAspect="1" noMove="1" noResize="1" noEditPoints="1" noAdjustHandles="1" noChangeArrowheads="1" noChangeShapeType="1" noTextEdit="1"/>
              </p:cNvSpPr>
              <p:nvPr/>
            </p:nvSpPr>
            <p:spPr>
              <a:xfrm>
                <a:off x="8433230" y="2887307"/>
                <a:ext cx="395598" cy="296120"/>
              </a:xfrm>
              <a:prstGeom prst="rect">
                <a:avLst/>
              </a:prstGeom>
              <a:blipFill>
                <a:blip r:embed="rId8"/>
                <a:stretch>
                  <a:fillRect b="-3541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17" name="正方形/長方形 216">
                <a:extLst>
                  <a:ext uri="{FF2B5EF4-FFF2-40B4-BE49-F238E27FC236}">
                    <a16:creationId xmlns:a16="http://schemas.microsoft.com/office/drawing/2014/main" id="{B0DA2F22-E7E1-4642-9DCA-40C07C6C7409}"/>
                  </a:ext>
                </a:extLst>
              </p:cNvPr>
              <p:cNvSpPr/>
              <p:nvPr/>
            </p:nvSpPr>
            <p:spPr>
              <a:xfrm>
                <a:off x="8433230" y="3192209"/>
                <a:ext cx="395598" cy="2961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kumimoji="1" lang="en-US" altLang="ja-JP" i="1" dirty="0" smtClean="0">
                              <a:latin typeface="Cambria Math" panose="02040503050406030204" pitchFamily="18" charset="0"/>
                            </a:rPr>
                          </m:ctrlPr>
                        </m:sSubPr>
                        <m:e>
                          <m:r>
                            <a:rPr kumimoji="1" lang="en-US" altLang="ja-JP" b="0" i="1" dirty="0" smtClean="0">
                              <a:latin typeface="Cambria Math" panose="02040503050406030204" pitchFamily="18" charset="0"/>
                            </a:rPr>
                            <m:t>𝑦</m:t>
                          </m:r>
                        </m:e>
                        <m:sub>
                          <m:r>
                            <a:rPr kumimoji="1" lang="en-US" altLang="ja-JP" b="0" i="1" dirty="0" smtClean="0">
                              <a:latin typeface="Cambria Math" panose="02040503050406030204" pitchFamily="18" charset="0"/>
                            </a:rPr>
                            <m:t>3</m:t>
                          </m:r>
                        </m:sub>
                      </m:sSub>
                    </m:oMath>
                  </m:oMathPara>
                </a14:m>
                <a:endParaRPr lang="ja-JP" altLang="en-US" dirty="0"/>
              </a:p>
            </p:txBody>
          </p:sp>
        </mc:Choice>
        <mc:Fallback xmlns="">
          <p:sp>
            <p:nvSpPr>
              <p:cNvPr id="217" name="正方形/長方形 216">
                <a:extLst>
                  <a:ext uri="{FF2B5EF4-FFF2-40B4-BE49-F238E27FC236}">
                    <a16:creationId xmlns:a16="http://schemas.microsoft.com/office/drawing/2014/main" id="{B0DA2F22-E7E1-4642-9DCA-40C07C6C7409}"/>
                  </a:ext>
                </a:extLst>
              </p:cNvPr>
              <p:cNvSpPr>
                <a:spLocks noRot="1" noChangeAspect="1" noMove="1" noResize="1" noEditPoints="1" noAdjustHandles="1" noChangeArrowheads="1" noChangeShapeType="1" noTextEdit="1"/>
              </p:cNvSpPr>
              <p:nvPr/>
            </p:nvSpPr>
            <p:spPr>
              <a:xfrm>
                <a:off x="8433230" y="3192209"/>
                <a:ext cx="395598" cy="296120"/>
              </a:xfrm>
              <a:prstGeom prst="rect">
                <a:avLst/>
              </a:prstGeom>
              <a:blipFill>
                <a:blip r:embed="rId9"/>
                <a:stretch>
                  <a:fillRect b="-35417"/>
                </a:stretch>
              </a:blipFill>
            </p:spPr>
            <p:txBody>
              <a:bodyPr/>
              <a:lstStyle/>
              <a:p>
                <a:r>
                  <a:rPr lang="ja-JP" altLang="en-US">
                    <a:noFill/>
                  </a:rPr>
                  <a:t> </a:t>
                </a:r>
              </a:p>
            </p:txBody>
          </p:sp>
        </mc:Fallback>
      </mc:AlternateContent>
      <p:sp>
        <p:nvSpPr>
          <p:cNvPr id="218" name="テキスト ボックス 217">
            <a:extLst>
              <a:ext uri="{FF2B5EF4-FFF2-40B4-BE49-F238E27FC236}">
                <a16:creationId xmlns:a16="http://schemas.microsoft.com/office/drawing/2014/main" id="{13B63DE7-586B-4C4D-9511-CF9534C59F28}"/>
              </a:ext>
            </a:extLst>
          </p:cNvPr>
          <p:cNvSpPr txBox="1"/>
          <p:nvPr/>
        </p:nvSpPr>
        <p:spPr>
          <a:xfrm>
            <a:off x="772405" y="874862"/>
            <a:ext cx="10647189" cy="791755"/>
          </a:xfrm>
          <a:prstGeom prst="rect">
            <a:avLst/>
          </a:prstGeom>
          <a:solidFill>
            <a:srgbClr val="FFF4E1"/>
          </a:solid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20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pPr>
              <a:lnSpc>
                <a:spcPct val="130000"/>
              </a:lnSpc>
            </a:pPr>
            <a:r>
              <a:rPr lang="ja-JP" altLang="en-US" sz="1800" dirty="0"/>
              <a:t>ニューラルネットワークは入力値を人工ニューロンで計算しながら先へ伝えていく。</a:t>
            </a:r>
            <a:endParaRPr lang="en-US" altLang="ja-JP" sz="1800" dirty="0"/>
          </a:p>
          <a:p>
            <a:pPr>
              <a:lnSpc>
                <a:spcPct val="130000"/>
              </a:lnSpc>
            </a:pPr>
            <a:r>
              <a:rPr lang="ja-JP" altLang="en-US" sz="1800" dirty="0"/>
              <a:t>最終的な予測は出力層に回帰・分類のタスクに合わせ結果を出力する。</a:t>
            </a:r>
          </a:p>
        </p:txBody>
      </p:sp>
      <p:sp>
        <p:nvSpPr>
          <p:cNvPr id="220" name="テキスト ボックス 219">
            <a:extLst>
              <a:ext uri="{FF2B5EF4-FFF2-40B4-BE49-F238E27FC236}">
                <a16:creationId xmlns:a16="http://schemas.microsoft.com/office/drawing/2014/main" id="{0426DC45-7167-4185-A07C-30E8E0E9AE5B}"/>
              </a:ext>
            </a:extLst>
          </p:cNvPr>
          <p:cNvSpPr txBox="1"/>
          <p:nvPr/>
        </p:nvSpPr>
        <p:spPr>
          <a:xfrm>
            <a:off x="1022798" y="2590651"/>
            <a:ext cx="1738382" cy="1015663"/>
          </a:xfrm>
          <a:prstGeom prst="rect">
            <a:avLst/>
          </a:prstGeom>
          <a:noFill/>
        </p:spPr>
        <p:txBody>
          <a:bodyPr wrap="square">
            <a:spAutoFit/>
          </a:bodyPr>
          <a:lstStyle/>
          <a:p>
            <a:r>
              <a:rPr lang="ja-JP" altLang="en-US" sz="1200" b="1" dirty="0">
                <a:solidFill>
                  <a:srgbClr val="494949"/>
                </a:solidFill>
              </a:rPr>
              <a:t>説明変数</a:t>
            </a:r>
            <a:endParaRPr lang="en-US" altLang="ja-JP" sz="1200" b="1" dirty="0">
              <a:solidFill>
                <a:srgbClr val="494949"/>
              </a:solidFill>
            </a:endParaRPr>
          </a:p>
          <a:p>
            <a:r>
              <a:rPr lang="en-US" altLang="ja-JP" sz="1200" b="1" dirty="0">
                <a:solidFill>
                  <a:srgbClr val="494949"/>
                </a:solidFill>
              </a:rPr>
              <a:t>x1:petal length  4.2</a:t>
            </a:r>
          </a:p>
          <a:p>
            <a:r>
              <a:rPr lang="en-US" altLang="ja-JP" sz="1200" b="1" dirty="0">
                <a:solidFill>
                  <a:srgbClr val="494949"/>
                </a:solidFill>
              </a:rPr>
              <a:t>x2:petal width   5.1</a:t>
            </a:r>
          </a:p>
          <a:p>
            <a:r>
              <a:rPr lang="en-US" altLang="ja-JP" sz="1200" b="1" dirty="0">
                <a:solidFill>
                  <a:srgbClr val="494949"/>
                </a:solidFill>
              </a:rPr>
              <a:t>x3:sepal length 6.2</a:t>
            </a:r>
          </a:p>
          <a:p>
            <a:r>
              <a:rPr lang="en-US" altLang="ja-JP" sz="1200" b="1" dirty="0">
                <a:solidFill>
                  <a:srgbClr val="494949"/>
                </a:solidFill>
              </a:rPr>
              <a:t>x4:sepal width  5.2</a:t>
            </a:r>
          </a:p>
        </p:txBody>
      </p:sp>
      <p:sp>
        <p:nvSpPr>
          <p:cNvPr id="221" name="テキスト ボックス 220">
            <a:extLst>
              <a:ext uri="{FF2B5EF4-FFF2-40B4-BE49-F238E27FC236}">
                <a16:creationId xmlns:a16="http://schemas.microsoft.com/office/drawing/2014/main" id="{B2D2B659-01CA-421A-81D9-67A3AA01F700}"/>
              </a:ext>
            </a:extLst>
          </p:cNvPr>
          <p:cNvSpPr txBox="1"/>
          <p:nvPr/>
        </p:nvSpPr>
        <p:spPr>
          <a:xfrm>
            <a:off x="772406" y="1806885"/>
            <a:ext cx="1650658" cy="307777"/>
          </a:xfrm>
          <a:prstGeom prst="rect">
            <a:avLst/>
          </a:prstGeom>
          <a:noFill/>
        </p:spPr>
        <p:txBody>
          <a:bodyPr wrap="square" rtlCol="0">
            <a:spAutoFit/>
          </a:bodyPr>
          <a:lstStyle/>
          <a:p>
            <a:pPr defTabSz="914400" fontAlgn="base">
              <a:spcBef>
                <a:spcPct val="0"/>
              </a:spcBef>
              <a:spcAft>
                <a:spcPct val="0"/>
              </a:spcAft>
            </a:pPr>
            <a:r>
              <a:rPr kumimoji="1" lang="ja-JP" altLang="en-US" sz="1400" b="1" u="sng" dirty="0">
                <a:solidFill>
                  <a:srgbClr val="494949"/>
                </a:solidFill>
                <a:latin typeface="+mn-ea"/>
              </a:rPr>
              <a:t>例）アヤメの分類</a:t>
            </a:r>
          </a:p>
        </p:txBody>
      </p:sp>
      <p:sp>
        <p:nvSpPr>
          <p:cNvPr id="222" name="テキスト ボックス 221">
            <a:extLst>
              <a:ext uri="{FF2B5EF4-FFF2-40B4-BE49-F238E27FC236}">
                <a16:creationId xmlns:a16="http://schemas.microsoft.com/office/drawing/2014/main" id="{DE8C51C5-AF49-4D21-97E8-F65FAF45FD5B}"/>
              </a:ext>
            </a:extLst>
          </p:cNvPr>
          <p:cNvSpPr txBox="1"/>
          <p:nvPr/>
        </p:nvSpPr>
        <p:spPr>
          <a:xfrm>
            <a:off x="9070956" y="2682985"/>
            <a:ext cx="1658004" cy="830997"/>
          </a:xfrm>
          <a:prstGeom prst="rect">
            <a:avLst/>
          </a:prstGeom>
          <a:noFill/>
        </p:spPr>
        <p:txBody>
          <a:bodyPr wrap="square">
            <a:spAutoFit/>
          </a:bodyPr>
          <a:lstStyle/>
          <a:p>
            <a:r>
              <a:rPr lang="ja-JP" altLang="en-US" sz="1200" b="1" dirty="0">
                <a:solidFill>
                  <a:srgbClr val="494949"/>
                </a:solidFill>
              </a:rPr>
              <a:t>目的変数のラベル</a:t>
            </a:r>
            <a:endParaRPr lang="en-US" altLang="ja-JP" sz="1200" b="1" dirty="0">
              <a:solidFill>
                <a:srgbClr val="494949"/>
              </a:solidFill>
            </a:endParaRPr>
          </a:p>
          <a:p>
            <a:r>
              <a:rPr lang="en-US" altLang="ja-JP" sz="1200" b="1" dirty="0">
                <a:solidFill>
                  <a:srgbClr val="494949"/>
                </a:solidFill>
              </a:rPr>
              <a:t>y1:Setosa	  0.1</a:t>
            </a:r>
          </a:p>
          <a:p>
            <a:r>
              <a:rPr lang="en-US" altLang="ja-JP" sz="1200" b="1" dirty="0">
                <a:solidFill>
                  <a:srgbClr val="494949"/>
                </a:solidFill>
              </a:rPr>
              <a:t>y2:Versicolor </a:t>
            </a:r>
            <a:r>
              <a:rPr lang="en-US" altLang="ja-JP" sz="1200" b="1" dirty="0">
                <a:solidFill>
                  <a:srgbClr val="EA0D62"/>
                </a:solidFill>
              </a:rPr>
              <a:t>0.6</a:t>
            </a:r>
          </a:p>
          <a:p>
            <a:r>
              <a:rPr lang="en-US" altLang="ja-JP" sz="1200" b="1" dirty="0">
                <a:solidFill>
                  <a:srgbClr val="494949"/>
                </a:solidFill>
              </a:rPr>
              <a:t>y3:Virginica	  0.3</a:t>
            </a:r>
            <a:endParaRPr lang="ja-JP" altLang="en-US" sz="1200" dirty="0">
              <a:solidFill>
                <a:srgbClr val="494949"/>
              </a:solidFill>
            </a:endParaRPr>
          </a:p>
        </p:txBody>
      </p:sp>
      <p:graphicFrame>
        <p:nvGraphicFramePr>
          <p:cNvPr id="223" name="表 4">
            <a:extLst>
              <a:ext uri="{FF2B5EF4-FFF2-40B4-BE49-F238E27FC236}">
                <a16:creationId xmlns:a16="http://schemas.microsoft.com/office/drawing/2014/main" id="{5D4B76A4-C54D-401B-AC88-13C432283942}"/>
              </a:ext>
            </a:extLst>
          </p:cNvPr>
          <p:cNvGraphicFramePr>
            <a:graphicFrameLocks/>
          </p:cNvGraphicFramePr>
          <p:nvPr>
            <p:extLst>
              <p:ext uri="{D42A27DB-BD31-4B8C-83A1-F6EECF244321}">
                <p14:modId xmlns:p14="http://schemas.microsoft.com/office/powerpoint/2010/main" val="768971220"/>
              </p:ext>
            </p:extLst>
          </p:nvPr>
        </p:nvGraphicFramePr>
        <p:xfrm>
          <a:off x="731838" y="4567906"/>
          <a:ext cx="10728324" cy="1808533"/>
        </p:xfrm>
        <a:graphic>
          <a:graphicData uri="http://schemas.openxmlformats.org/drawingml/2006/table">
            <a:tbl>
              <a:tblPr firstRow="1" bandRow="1"/>
              <a:tblGrid>
                <a:gridCol w="3156581">
                  <a:extLst>
                    <a:ext uri="{9D8B030D-6E8A-4147-A177-3AD203B41FA5}">
                      <a16:colId xmlns:a16="http://schemas.microsoft.com/office/drawing/2014/main" val="3285797616"/>
                    </a:ext>
                  </a:extLst>
                </a:gridCol>
                <a:gridCol w="967666">
                  <a:extLst>
                    <a:ext uri="{9D8B030D-6E8A-4147-A177-3AD203B41FA5}">
                      <a16:colId xmlns:a16="http://schemas.microsoft.com/office/drawing/2014/main" val="3484445545"/>
                    </a:ext>
                  </a:extLst>
                </a:gridCol>
                <a:gridCol w="6604077">
                  <a:extLst>
                    <a:ext uri="{9D8B030D-6E8A-4147-A177-3AD203B41FA5}">
                      <a16:colId xmlns:a16="http://schemas.microsoft.com/office/drawing/2014/main" val="4119078953"/>
                    </a:ext>
                  </a:extLst>
                </a:gridCol>
              </a:tblGrid>
              <a:tr h="380495">
                <a:tc>
                  <a:txBody>
                    <a:bodyPr/>
                    <a:lstStyle>
                      <a:lvl1pPr marL="0" algn="l" defTabSz="914400" rtl="0" eaLnBrk="1" latinLnBrk="0" hangingPunct="1">
                        <a:defRPr kumimoji="1" sz="1800" b="1" kern="1200">
                          <a:solidFill>
                            <a:schemeClr val="lt1"/>
                          </a:solidFill>
                          <a:latin typeface="メイリオ"/>
                          <a:ea typeface="メイリオ"/>
                        </a:defRPr>
                      </a:lvl1pPr>
                      <a:lvl2pPr marL="457200" algn="l" defTabSz="914400" rtl="0" eaLnBrk="1" latinLnBrk="0" hangingPunct="1">
                        <a:defRPr kumimoji="1" sz="1800" b="1" kern="1200">
                          <a:solidFill>
                            <a:schemeClr val="lt1"/>
                          </a:solidFill>
                          <a:latin typeface="メイリオ"/>
                          <a:ea typeface="メイリオ"/>
                        </a:defRPr>
                      </a:lvl2pPr>
                      <a:lvl3pPr marL="914400" algn="l" defTabSz="914400" rtl="0" eaLnBrk="1" latinLnBrk="0" hangingPunct="1">
                        <a:defRPr kumimoji="1" sz="1800" b="1" kern="1200">
                          <a:solidFill>
                            <a:schemeClr val="lt1"/>
                          </a:solidFill>
                          <a:latin typeface="メイリオ"/>
                          <a:ea typeface="メイリオ"/>
                        </a:defRPr>
                      </a:lvl3pPr>
                      <a:lvl4pPr marL="1371600" algn="l" defTabSz="914400" rtl="0" eaLnBrk="1" latinLnBrk="0" hangingPunct="1">
                        <a:defRPr kumimoji="1" sz="1800" b="1" kern="1200">
                          <a:solidFill>
                            <a:schemeClr val="lt1"/>
                          </a:solidFill>
                          <a:latin typeface="メイリオ"/>
                          <a:ea typeface="メイリオ"/>
                        </a:defRPr>
                      </a:lvl4pPr>
                      <a:lvl5pPr marL="1828800" algn="l" defTabSz="914400" rtl="0" eaLnBrk="1" latinLnBrk="0" hangingPunct="1">
                        <a:defRPr kumimoji="1" sz="1800" b="1" kern="1200">
                          <a:solidFill>
                            <a:schemeClr val="lt1"/>
                          </a:solidFill>
                          <a:latin typeface="メイリオ"/>
                          <a:ea typeface="メイリオ"/>
                        </a:defRPr>
                      </a:lvl5pPr>
                      <a:lvl6pPr marL="2286000" algn="l" defTabSz="914400" rtl="0" eaLnBrk="1" latinLnBrk="0" hangingPunct="1">
                        <a:defRPr kumimoji="1" sz="1800" b="1" kern="1200">
                          <a:solidFill>
                            <a:schemeClr val="lt1"/>
                          </a:solidFill>
                          <a:latin typeface="メイリオ"/>
                          <a:ea typeface="メイリオ"/>
                        </a:defRPr>
                      </a:lvl6pPr>
                      <a:lvl7pPr marL="2743200" algn="l" defTabSz="914400" rtl="0" eaLnBrk="1" latinLnBrk="0" hangingPunct="1">
                        <a:defRPr kumimoji="1" sz="1800" b="1" kern="1200">
                          <a:solidFill>
                            <a:schemeClr val="lt1"/>
                          </a:solidFill>
                          <a:latin typeface="メイリオ"/>
                          <a:ea typeface="メイリオ"/>
                        </a:defRPr>
                      </a:lvl7pPr>
                      <a:lvl8pPr marL="3200400" algn="l" defTabSz="914400" rtl="0" eaLnBrk="1" latinLnBrk="0" hangingPunct="1">
                        <a:defRPr kumimoji="1" sz="1800" b="1" kern="1200">
                          <a:solidFill>
                            <a:schemeClr val="lt1"/>
                          </a:solidFill>
                          <a:latin typeface="メイリオ"/>
                          <a:ea typeface="メイリオ"/>
                        </a:defRPr>
                      </a:lvl8pPr>
                      <a:lvl9pPr marL="3657600" algn="l" defTabSz="914400" rtl="0" eaLnBrk="1" latinLnBrk="0" hangingPunct="1">
                        <a:defRPr kumimoji="1" sz="1800" b="1" kern="1200">
                          <a:solidFill>
                            <a:schemeClr val="lt1"/>
                          </a:solidFill>
                          <a:latin typeface="メイリオ"/>
                          <a:ea typeface="メイリオ"/>
                        </a:defRPr>
                      </a:lvl9pPr>
                    </a:lstStyle>
                    <a:p>
                      <a:pPr algn="ctr"/>
                      <a:r>
                        <a:rPr kumimoji="1" lang="ja-JP" altLang="en-US" sz="1600" b="1" spc="300" dirty="0">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rPr>
                        <a:t>名称</a:t>
                      </a:r>
                    </a:p>
                  </a:txBody>
                  <a:tcPr marL="100584" marR="100584" marT="10800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F36C3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1" spc="300" dirty="0">
                          <a:solidFill>
                            <a:schemeClr val="bg1"/>
                          </a:solidFill>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rPr>
                        <a:t>略称</a:t>
                      </a:r>
                    </a:p>
                  </a:txBody>
                  <a:tcPr marL="100584" marR="100584" marT="10800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36C37"/>
                    </a:solidFill>
                  </a:tcPr>
                </a:tc>
                <a:tc>
                  <a:txBody>
                    <a:bodyPr/>
                    <a:lstStyle/>
                    <a:p>
                      <a:pPr algn="ctr"/>
                      <a:r>
                        <a:rPr kumimoji="1" lang="ja-JP" altLang="en-US" sz="1600" b="1" spc="300" dirty="0">
                          <a:solidFill>
                            <a:schemeClr val="bg1"/>
                          </a:solidFill>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rPr>
                        <a:t>説明</a:t>
                      </a:r>
                    </a:p>
                  </a:txBody>
                  <a:tcPr marL="100584" marR="100584" marT="10800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36C37"/>
                    </a:solidFill>
                  </a:tcPr>
                </a:tc>
                <a:extLst>
                  <a:ext uri="{0D108BD9-81ED-4DB2-BD59-A6C34878D82A}">
                    <a16:rowId xmlns:a16="http://schemas.microsoft.com/office/drawing/2014/main" val="1685009637"/>
                  </a:ext>
                </a:extLst>
              </a:tr>
              <a:tr h="436321">
                <a:tc>
                  <a:txBody>
                    <a:bodyPr/>
                    <a:lstStyle>
                      <a:lvl1pPr marL="0" algn="l" defTabSz="914400" rtl="0" eaLnBrk="1" latinLnBrk="0" hangingPunct="1">
                        <a:defRPr kumimoji="1" sz="1800" kern="1200">
                          <a:solidFill>
                            <a:schemeClr val="dk1"/>
                          </a:solidFill>
                          <a:latin typeface="メイリオ"/>
                          <a:ea typeface="メイリオ"/>
                        </a:defRPr>
                      </a:lvl1pPr>
                      <a:lvl2pPr marL="457200" algn="l" defTabSz="914400" rtl="0" eaLnBrk="1" latinLnBrk="0" hangingPunct="1">
                        <a:defRPr kumimoji="1" sz="1800" kern="1200">
                          <a:solidFill>
                            <a:schemeClr val="dk1"/>
                          </a:solidFill>
                          <a:latin typeface="メイリオ"/>
                          <a:ea typeface="メイリオ"/>
                        </a:defRPr>
                      </a:lvl2pPr>
                      <a:lvl3pPr marL="914400" algn="l" defTabSz="914400" rtl="0" eaLnBrk="1" latinLnBrk="0" hangingPunct="1">
                        <a:defRPr kumimoji="1" sz="1800" kern="1200">
                          <a:solidFill>
                            <a:schemeClr val="dk1"/>
                          </a:solidFill>
                          <a:latin typeface="メイリオ"/>
                          <a:ea typeface="メイリオ"/>
                        </a:defRPr>
                      </a:lvl3pPr>
                      <a:lvl4pPr marL="1371600" algn="l" defTabSz="914400" rtl="0" eaLnBrk="1" latinLnBrk="0" hangingPunct="1">
                        <a:defRPr kumimoji="1" sz="1800" kern="1200">
                          <a:solidFill>
                            <a:schemeClr val="dk1"/>
                          </a:solidFill>
                          <a:latin typeface="メイリオ"/>
                          <a:ea typeface="メイリオ"/>
                        </a:defRPr>
                      </a:lvl4pPr>
                      <a:lvl5pPr marL="1828800" algn="l" defTabSz="914400" rtl="0" eaLnBrk="1" latinLnBrk="0" hangingPunct="1">
                        <a:defRPr kumimoji="1" sz="1800" kern="1200">
                          <a:solidFill>
                            <a:schemeClr val="dk1"/>
                          </a:solidFill>
                          <a:latin typeface="メイリオ"/>
                          <a:ea typeface="メイリオ"/>
                        </a:defRPr>
                      </a:lvl5pPr>
                      <a:lvl6pPr marL="2286000" algn="l" defTabSz="914400" rtl="0" eaLnBrk="1" latinLnBrk="0" hangingPunct="1">
                        <a:defRPr kumimoji="1" sz="1800" kern="1200">
                          <a:solidFill>
                            <a:schemeClr val="dk1"/>
                          </a:solidFill>
                          <a:latin typeface="メイリオ"/>
                          <a:ea typeface="メイリオ"/>
                        </a:defRPr>
                      </a:lvl6pPr>
                      <a:lvl7pPr marL="2743200" algn="l" defTabSz="914400" rtl="0" eaLnBrk="1" latinLnBrk="0" hangingPunct="1">
                        <a:defRPr kumimoji="1" sz="1800" kern="1200">
                          <a:solidFill>
                            <a:schemeClr val="dk1"/>
                          </a:solidFill>
                          <a:latin typeface="メイリオ"/>
                          <a:ea typeface="メイリオ"/>
                        </a:defRPr>
                      </a:lvl7pPr>
                      <a:lvl8pPr marL="3200400" algn="l" defTabSz="914400" rtl="0" eaLnBrk="1" latinLnBrk="0" hangingPunct="1">
                        <a:defRPr kumimoji="1" sz="1800" kern="1200">
                          <a:solidFill>
                            <a:schemeClr val="dk1"/>
                          </a:solidFill>
                          <a:latin typeface="メイリオ"/>
                          <a:ea typeface="メイリオ"/>
                        </a:defRPr>
                      </a:lvl8pPr>
                      <a:lvl9pPr marL="3657600" algn="l" defTabSz="914400" rtl="0" eaLnBrk="1" latinLnBrk="0" hangingPunct="1">
                        <a:defRPr kumimoji="1" sz="1800" kern="1200">
                          <a:solidFill>
                            <a:schemeClr val="dk1"/>
                          </a:solidFill>
                          <a:latin typeface="メイリオ"/>
                          <a:ea typeface="メイリオ"/>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u="none" dirty="0">
                          <a:solidFill>
                            <a:srgbClr val="494949"/>
                          </a:solidFill>
                        </a:rPr>
                        <a:t>ディープニューラルネットワーク </a:t>
                      </a:r>
                      <a:endParaRPr lang="en-US" altLang="ja-JP" sz="1400" b="1" u="none" dirty="0">
                        <a:solidFill>
                          <a:srgbClr val="494949"/>
                        </a:solidFill>
                      </a:endParaRPr>
                    </a:p>
                  </a:txBody>
                  <a:tcPr marL="110642" marR="110642" anchor="ctr" anchorCtr="1">
                    <a:lnL w="12700" cmpd="sng">
                      <a:solidFill>
                        <a:sysClr val="window" lastClr="FFFFFF"/>
                      </a:solidFill>
                    </a:lnL>
                    <a:lnR w="12700" cap="flat" cmpd="sng" algn="ctr">
                      <a:solidFill>
                        <a:sysClr val="window" lastClr="FFFFFF"/>
                      </a:solidFill>
                      <a:prstDash val="solid"/>
                      <a:round/>
                      <a:headEnd type="none" w="med" len="med"/>
                      <a:tailEnd type="none" w="med" len="med"/>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FEEDE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b="1" dirty="0">
                          <a:solidFill>
                            <a:srgbClr val="494949"/>
                          </a:solidFill>
                          <a:latin typeface="メイリオ" panose="020B0604030504040204" pitchFamily="50" charset="-128"/>
                          <a:ea typeface="メイリオ" panose="020B0604030504040204" pitchFamily="50" charset="-128"/>
                        </a:rPr>
                        <a:t>DNN</a:t>
                      </a:r>
                      <a:endParaRPr kumimoji="1" lang="ja-JP" altLang="en-US" sz="1400" b="1" dirty="0">
                        <a:solidFill>
                          <a:srgbClr val="494949"/>
                        </a:solidFill>
                        <a:latin typeface="メイリオ" panose="020B0604030504040204" pitchFamily="50" charset="-128"/>
                        <a:ea typeface="メイリオ" panose="020B0604030504040204" pitchFamily="50" charset="-128"/>
                      </a:endParaRPr>
                    </a:p>
                  </a:txBody>
                  <a:tcPr marL="110642" marR="110642" anchor="ctr" anchorCtr="1">
                    <a:lnL w="12700" cap="flat" cmpd="sng" algn="ctr">
                      <a:solidFill>
                        <a:sysClr val="window" lastClr="FFFFFF"/>
                      </a:solidFill>
                      <a:prstDash val="solid"/>
                      <a:round/>
                      <a:headEnd type="none" w="med" len="med"/>
                      <a:tailEnd type="none" w="med" len="med"/>
                    </a:lnL>
                    <a:lnR w="12700" cmpd="sng">
                      <a:solidFill>
                        <a:sysClr val="window" lastClr="FFFFFF"/>
                      </a:solidFill>
                    </a:lnR>
                    <a:lnT w="381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EEDE6"/>
                    </a:solidFill>
                  </a:tcPr>
                </a:tc>
                <a:tc>
                  <a:txBody>
                    <a:bodyPr/>
                    <a:lstStyle>
                      <a:lvl1pPr marL="0" algn="l" defTabSz="914400" rtl="0" eaLnBrk="1" latinLnBrk="0" hangingPunct="1">
                        <a:defRPr kumimoji="1" sz="1800" kern="1200">
                          <a:solidFill>
                            <a:schemeClr val="dk1"/>
                          </a:solidFill>
                          <a:latin typeface="メイリオ"/>
                          <a:ea typeface="メイリオ"/>
                        </a:defRPr>
                      </a:lvl1pPr>
                      <a:lvl2pPr marL="457200" algn="l" defTabSz="914400" rtl="0" eaLnBrk="1" latinLnBrk="0" hangingPunct="1">
                        <a:defRPr kumimoji="1" sz="1800" kern="1200">
                          <a:solidFill>
                            <a:schemeClr val="dk1"/>
                          </a:solidFill>
                          <a:latin typeface="メイリオ"/>
                          <a:ea typeface="メイリオ"/>
                        </a:defRPr>
                      </a:lvl2pPr>
                      <a:lvl3pPr marL="914400" algn="l" defTabSz="914400" rtl="0" eaLnBrk="1" latinLnBrk="0" hangingPunct="1">
                        <a:defRPr kumimoji="1" sz="1800" kern="1200">
                          <a:solidFill>
                            <a:schemeClr val="dk1"/>
                          </a:solidFill>
                          <a:latin typeface="メイリオ"/>
                          <a:ea typeface="メイリオ"/>
                        </a:defRPr>
                      </a:lvl3pPr>
                      <a:lvl4pPr marL="1371600" algn="l" defTabSz="914400" rtl="0" eaLnBrk="1" latinLnBrk="0" hangingPunct="1">
                        <a:defRPr kumimoji="1" sz="1800" kern="1200">
                          <a:solidFill>
                            <a:schemeClr val="dk1"/>
                          </a:solidFill>
                          <a:latin typeface="メイリオ"/>
                          <a:ea typeface="メイリオ"/>
                        </a:defRPr>
                      </a:lvl4pPr>
                      <a:lvl5pPr marL="1828800" algn="l" defTabSz="914400" rtl="0" eaLnBrk="1" latinLnBrk="0" hangingPunct="1">
                        <a:defRPr kumimoji="1" sz="1800" kern="1200">
                          <a:solidFill>
                            <a:schemeClr val="dk1"/>
                          </a:solidFill>
                          <a:latin typeface="メイリオ"/>
                          <a:ea typeface="メイリオ"/>
                        </a:defRPr>
                      </a:lvl5pPr>
                      <a:lvl6pPr marL="2286000" algn="l" defTabSz="914400" rtl="0" eaLnBrk="1" latinLnBrk="0" hangingPunct="1">
                        <a:defRPr kumimoji="1" sz="1800" kern="1200">
                          <a:solidFill>
                            <a:schemeClr val="dk1"/>
                          </a:solidFill>
                          <a:latin typeface="メイリオ"/>
                          <a:ea typeface="メイリオ"/>
                        </a:defRPr>
                      </a:lvl6pPr>
                      <a:lvl7pPr marL="2743200" algn="l" defTabSz="914400" rtl="0" eaLnBrk="1" latinLnBrk="0" hangingPunct="1">
                        <a:defRPr kumimoji="1" sz="1800" kern="1200">
                          <a:solidFill>
                            <a:schemeClr val="dk1"/>
                          </a:solidFill>
                          <a:latin typeface="メイリオ"/>
                          <a:ea typeface="メイリオ"/>
                        </a:defRPr>
                      </a:lvl7pPr>
                      <a:lvl8pPr marL="3200400" algn="l" defTabSz="914400" rtl="0" eaLnBrk="1" latinLnBrk="0" hangingPunct="1">
                        <a:defRPr kumimoji="1" sz="1800" kern="1200">
                          <a:solidFill>
                            <a:schemeClr val="dk1"/>
                          </a:solidFill>
                          <a:latin typeface="メイリオ"/>
                          <a:ea typeface="メイリオ"/>
                        </a:defRPr>
                      </a:lvl8pPr>
                      <a:lvl9pPr marL="3657600" algn="l" defTabSz="914400" rtl="0" eaLnBrk="1" latinLnBrk="0" hangingPunct="1">
                        <a:defRPr kumimoji="1" sz="1800" kern="1200">
                          <a:solidFill>
                            <a:schemeClr val="dk1"/>
                          </a:solidFill>
                          <a:latin typeface="メイリオ"/>
                          <a:ea typeface="メイリオ"/>
                        </a:defRPr>
                      </a:lvl9pPr>
                    </a:lstStyle>
                    <a:p>
                      <a:pPr algn="l"/>
                      <a:r>
                        <a:rPr kumimoji="1" lang="ja-JP" altLang="en-US" sz="1400" b="1" dirty="0">
                          <a:solidFill>
                            <a:srgbClr val="494949"/>
                          </a:solidFill>
                          <a:latin typeface="メイリオ" panose="020B0604030504040204" pitchFamily="50" charset="-128"/>
                          <a:ea typeface="メイリオ" panose="020B0604030504040204" pitchFamily="50" charset="-128"/>
                        </a:rPr>
                        <a:t>深い</a:t>
                      </a:r>
                      <a:r>
                        <a:rPr kumimoji="1" lang="en-US" altLang="ja-JP" sz="1400" b="1" dirty="0">
                          <a:solidFill>
                            <a:srgbClr val="494949"/>
                          </a:solidFill>
                          <a:latin typeface="メイリオ" panose="020B0604030504040204" pitchFamily="50" charset="-128"/>
                          <a:ea typeface="メイリオ" panose="020B0604030504040204" pitchFamily="50" charset="-128"/>
                        </a:rPr>
                        <a:t>NN</a:t>
                      </a:r>
                      <a:r>
                        <a:rPr kumimoji="1" lang="ja-JP" altLang="en-US" sz="1400" b="1" dirty="0">
                          <a:solidFill>
                            <a:srgbClr val="494949"/>
                          </a:solidFill>
                          <a:latin typeface="メイリオ" panose="020B0604030504040204" pitchFamily="50" charset="-128"/>
                          <a:ea typeface="メイリオ" panose="020B0604030504040204" pitchFamily="50" charset="-128"/>
                        </a:rPr>
                        <a:t>を指す。主な用途はテーブルデータの回帰・分類。</a:t>
                      </a:r>
                    </a:p>
                  </a:txBody>
                  <a:tcPr marL="110642" marR="110642" marT="10800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FEEDE6"/>
                    </a:solidFill>
                  </a:tcPr>
                </a:tc>
                <a:extLst>
                  <a:ext uri="{0D108BD9-81ED-4DB2-BD59-A6C34878D82A}">
                    <a16:rowId xmlns:a16="http://schemas.microsoft.com/office/drawing/2014/main" val="2262658389"/>
                  </a:ext>
                </a:extLst>
              </a:tr>
              <a:tr h="487326">
                <a:tc>
                  <a:txBody>
                    <a:bodyPr/>
                    <a:lstStyle>
                      <a:lvl1pPr marL="0" algn="l" defTabSz="914400" rtl="0" eaLnBrk="1" latinLnBrk="0" hangingPunct="1">
                        <a:defRPr kumimoji="1" sz="1800" kern="1200">
                          <a:solidFill>
                            <a:schemeClr val="dk1"/>
                          </a:solidFill>
                          <a:latin typeface="メイリオ"/>
                          <a:ea typeface="メイリオ"/>
                        </a:defRPr>
                      </a:lvl1pPr>
                      <a:lvl2pPr marL="457200" algn="l" defTabSz="914400" rtl="0" eaLnBrk="1" latinLnBrk="0" hangingPunct="1">
                        <a:defRPr kumimoji="1" sz="1800" kern="1200">
                          <a:solidFill>
                            <a:schemeClr val="dk1"/>
                          </a:solidFill>
                          <a:latin typeface="メイリオ"/>
                          <a:ea typeface="メイリオ"/>
                        </a:defRPr>
                      </a:lvl2pPr>
                      <a:lvl3pPr marL="914400" algn="l" defTabSz="914400" rtl="0" eaLnBrk="1" latinLnBrk="0" hangingPunct="1">
                        <a:defRPr kumimoji="1" sz="1800" kern="1200">
                          <a:solidFill>
                            <a:schemeClr val="dk1"/>
                          </a:solidFill>
                          <a:latin typeface="メイリオ"/>
                          <a:ea typeface="メイリオ"/>
                        </a:defRPr>
                      </a:lvl3pPr>
                      <a:lvl4pPr marL="1371600" algn="l" defTabSz="914400" rtl="0" eaLnBrk="1" latinLnBrk="0" hangingPunct="1">
                        <a:defRPr kumimoji="1" sz="1800" kern="1200">
                          <a:solidFill>
                            <a:schemeClr val="dk1"/>
                          </a:solidFill>
                          <a:latin typeface="メイリオ"/>
                          <a:ea typeface="メイリオ"/>
                        </a:defRPr>
                      </a:lvl4pPr>
                      <a:lvl5pPr marL="1828800" algn="l" defTabSz="914400" rtl="0" eaLnBrk="1" latinLnBrk="0" hangingPunct="1">
                        <a:defRPr kumimoji="1" sz="1800" kern="1200">
                          <a:solidFill>
                            <a:schemeClr val="dk1"/>
                          </a:solidFill>
                          <a:latin typeface="メイリオ"/>
                          <a:ea typeface="メイリオ"/>
                        </a:defRPr>
                      </a:lvl5pPr>
                      <a:lvl6pPr marL="2286000" algn="l" defTabSz="914400" rtl="0" eaLnBrk="1" latinLnBrk="0" hangingPunct="1">
                        <a:defRPr kumimoji="1" sz="1800" kern="1200">
                          <a:solidFill>
                            <a:schemeClr val="dk1"/>
                          </a:solidFill>
                          <a:latin typeface="メイリオ"/>
                          <a:ea typeface="メイリオ"/>
                        </a:defRPr>
                      </a:lvl6pPr>
                      <a:lvl7pPr marL="2743200" algn="l" defTabSz="914400" rtl="0" eaLnBrk="1" latinLnBrk="0" hangingPunct="1">
                        <a:defRPr kumimoji="1" sz="1800" kern="1200">
                          <a:solidFill>
                            <a:schemeClr val="dk1"/>
                          </a:solidFill>
                          <a:latin typeface="メイリオ"/>
                          <a:ea typeface="メイリオ"/>
                        </a:defRPr>
                      </a:lvl7pPr>
                      <a:lvl8pPr marL="3200400" algn="l" defTabSz="914400" rtl="0" eaLnBrk="1" latinLnBrk="0" hangingPunct="1">
                        <a:defRPr kumimoji="1" sz="1800" kern="1200">
                          <a:solidFill>
                            <a:schemeClr val="dk1"/>
                          </a:solidFill>
                          <a:latin typeface="メイリオ"/>
                          <a:ea typeface="メイリオ"/>
                        </a:defRPr>
                      </a:lvl8pPr>
                      <a:lvl9pPr marL="3657600" algn="l" defTabSz="914400" rtl="0" eaLnBrk="1" latinLnBrk="0" hangingPunct="1">
                        <a:defRPr kumimoji="1" sz="1800" kern="1200">
                          <a:solidFill>
                            <a:schemeClr val="dk1"/>
                          </a:solidFill>
                          <a:latin typeface="メイリオ"/>
                          <a:ea typeface="メイリオ"/>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rgbClr val="494949"/>
                          </a:solidFill>
                        </a:rPr>
                        <a:t>畳み込みニューラルネットワーク</a:t>
                      </a:r>
                      <a:endParaRPr kumimoji="1" lang="ja-JP" altLang="en-US" sz="1400" b="1" dirty="0">
                        <a:solidFill>
                          <a:srgbClr val="494949"/>
                        </a:solidFill>
                        <a:latin typeface="メイリオ" panose="020B0604030504040204" pitchFamily="50" charset="-128"/>
                        <a:ea typeface="メイリオ" panose="020B0604030504040204" pitchFamily="50" charset="-128"/>
                      </a:endParaRPr>
                    </a:p>
                  </a:txBody>
                  <a:tcPr marL="110642" marR="110642" anchor="ctr" anchorCtr="1">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FFF1C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b="1" dirty="0">
                          <a:solidFill>
                            <a:srgbClr val="494949"/>
                          </a:solidFill>
                          <a:latin typeface="メイリオ" panose="020B0604030504040204" pitchFamily="50" charset="-128"/>
                          <a:ea typeface="メイリオ" panose="020B0604030504040204" pitchFamily="50" charset="-128"/>
                        </a:rPr>
                        <a:t>CNN</a:t>
                      </a:r>
                      <a:endParaRPr kumimoji="1" lang="ja-JP" altLang="en-US" sz="1400" b="1" dirty="0">
                        <a:solidFill>
                          <a:srgbClr val="494949"/>
                        </a:solidFill>
                        <a:latin typeface="メイリオ" panose="020B0604030504040204" pitchFamily="50" charset="-128"/>
                        <a:ea typeface="メイリオ" panose="020B0604030504040204" pitchFamily="50" charset="-128"/>
                      </a:endParaRPr>
                    </a:p>
                  </a:txBody>
                  <a:tcPr marL="110642" marR="110642" anchor="ctr" anchorCtr="1">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FF1CB"/>
                    </a:solidFill>
                  </a:tcPr>
                </a:tc>
                <a:tc>
                  <a:txBody>
                    <a:bodyPr/>
                    <a:lstStyle>
                      <a:lvl1pPr marL="0" algn="l" defTabSz="914400" rtl="0" eaLnBrk="1" latinLnBrk="0" hangingPunct="1">
                        <a:defRPr kumimoji="1" sz="1800" kern="1200">
                          <a:solidFill>
                            <a:schemeClr val="dk1"/>
                          </a:solidFill>
                          <a:latin typeface="メイリオ"/>
                          <a:ea typeface="メイリオ"/>
                        </a:defRPr>
                      </a:lvl1pPr>
                      <a:lvl2pPr marL="457200" algn="l" defTabSz="914400" rtl="0" eaLnBrk="1" latinLnBrk="0" hangingPunct="1">
                        <a:defRPr kumimoji="1" sz="1800" kern="1200">
                          <a:solidFill>
                            <a:schemeClr val="dk1"/>
                          </a:solidFill>
                          <a:latin typeface="メイリオ"/>
                          <a:ea typeface="メイリオ"/>
                        </a:defRPr>
                      </a:lvl2pPr>
                      <a:lvl3pPr marL="914400" algn="l" defTabSz="914400" rtl="0" eaLnBrk="1" latinLnBrk="0" hangingPunct="1">
                        <a:defRPr kumimoji="1" sz="1800" kern="1200">
                          <a:solidFill>
                            <a:schemeClr val="dk1"/>
                          </a:solidFill>
                          <a:latin typeface="メイリオ"/>
                          <a:ea typeface="メイリオ"/>
                        </a:defRPr>
                      </a:lvl3pPr>
                      <a:lvl4pPr marL="1371600" algn="l" defTabSz="914400" rtl="0" eaLnBrk="1" latinLnBrk="0" hangingPunct="1">
                        <a:defRPr kumimoji="1" sz="1800" kern="1200">
                          <a:solidFill>
                            <a:schemeClr val="dk1"/>
                          </a:solidFill>
                          <a:latin typeface="メイリオ"/>
                          <a:ea typeface="メイリオ"/>
                        </a:defRPr>
                      </a:lvl4pPr>
                      <a:lvl5pPr marL="1828800" algn="l" defTabSz="914400" rtl="0" eaLnBrk="1" latinLnBrk="0" hangingPunct="1">
                        <a:defRPr kumimoji="1" sz="1800" kern="1200">
                          <a:solidFill>
                            <a:schemeClr val="dk1"/>
                          </a:solidFill>
                          <a:latin typeface="メイリオ"/>
                          <a:ea typeface="メイリオ"/>
                        </a:defRPr>
                      </a:lvl5pPr>
                      <a:lvl6pPr marL="2286000" algn="l" defTabSz="914400" rtl="0" eaLnBrk="1" latinLnBrk="0" hangingPunct="1">
                        <a:defRPr kumimoji="1" sz="1800" kern="1200">
                          <a:solidFill>
                            <a:schemeClr val="dk1"/>
                          </a:solidFill>
                          <a:latin typeface="メイリオ"/>
                          <a:ea typeface="メイリオ"/>
                        </a:defRPr>
                      </a:lvl6pPr>
                      <a:lvl7pPr marL="2743200" algn="l" defTabSz="914400" rtl="0" eaLnBrk="1" latinLnBrk="0" hangingPunct="1">
                        <a:defRPr kumimoji="1" sz="1800" kern="1200">
                          <a:solidFill>
                            <a:schemeClr val="dk1"/>
                          </a:solidFill>
                          <a:latin typeface="メイリオ"/>
                          <a:ea typeface="メイリオ"/>
                        </a:defRPr>
                      </a:lvl7pPr>
                      <a:lvl8pPr marL="3200400" algn="l" defTabSz="914400" rtl="0" eaLnBrk="1" latinLnBrk="0" hangingPunct="1">
                        <a:defRPr kumimoji="1" sz="1800" kern="1200">
                          <a:solidFill>
                            <a:schemeClr val="dk1"/>
                          </a:solidFill>
                          <a:latin typeface="メイリオ"/>
                          <a:ea typeface="メイリオ"/>
                        </a:defRPr>
                      </a:lvl8pPr>
                      <a:lvl9pPr marL="3657600" algn="l" defTabSz="914400" rtl="0" eaLnBrk="1" latinLnBrk="0" hangingPunct="1">
                        <a:defRPr kumimoji="1" sz="1800" kern="1200">
                          <a:solidFill>
                            <a:schemeClr val="dk1"/>
                          </a:solidFill>
                          <a:latin typeface="メイリオ"/>
                          <a:ea typeface="メイリオ"/>
                        </a:defRPr>
                      </a:lvl9pPr>
                    </a:lstStyle>
                    <a:p>
                      <a:pPr algn="l"/>
                      <a:r>
                        <a:rPr kumimoji="1" lang="ja-JP" altLang="en-US" sz="1400" b="1" dirty="0">
                          <a:solidFill>
                            <a:srgbClr val="494949"/>
                          </a:solidFill>
                          <a:latin typeface="メイリオ" panose="020B0604030504040204" pitchFamily="50" charset="-128"/>
                          <a:ea typeface="メイリオ" panose="020B0604030504040204" pitchFamily="50" charset="-128"/>
                        </a:rPr>
                        <a:t>畳み込み層・プーリング層を持つ</a:t>
                      </a:r>
                      <a:r>
                        <a:rPr kumimoji="1" lang="en-US" altLang="ja-JP" sz="1400" b="1" dirty="0">
                          <a:solidFill>
                            <a:srgbClr val="494949"/>
                          </a:solidFill>
                          <a:latin typeface="メイリオ" panose="020B0604030504040204" pitchFamily="50" charset="-128"/>
                          <a:ea typeface="メイリオ" panose="020B0604030504040204" pitchFamily="50" charset="-128"/>
                        </a:rPr>
                        <a:t>NN</a:t>
                      </a:r>
                      <a:r>
                        <a:rPr kumimoji="1" lang="ja-JP" altLang="en-US" sz="1400" b="1" dirty="0">
                          <a:solidFill>
                            <a:srgbClr val="494949"/>
                          </a:solidFill>
                          <a:latin typeface="メイリオ" panose="020B0604030504040204" pitchFamily="50" charset="-128"/>
                          <a:ea typeface="メイリオ" panose="020B0604030504040204" pitchFamily="50" charset="-128"/>
                        </a:rPr>
                        <a:t>。主な用途は画像認識。</a:t>
                      </a:r>
                      <a:endParaRPr kumimoji="1" lang="en-US" altLang="ja-JP" sz="1400" b="1" dirty="0">
                        <a:solidFill>
                          <a:srgbClr val="494949"/>
                        </a:solidFill>
                        <a:latin typeface="メイリオ" panose="020B0604030504040204" pitchFamily="50" charset="-128"/>
                        <a:ea typeface="メイリオ" panose="020B0604030504040204" pitchFamily="50" charset="-128"/>
                      </a:endParaRPr>
                    </a:p>
                  </a:txBody>
                  <a:tcPr marL="110642" marR="110642" marT="10800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FFF1CB"/>
                    </a:solidFill>
                  </a:tcPr>
                </a:tc>
                <a:extLst>
                  <a:ext uri="{0D108BD9-81ED-4DB2-BD59-A6C34878D82A}">
                    <a16:rowId xmlns:a16="http://schemas.microsoft.com/office/drawing/2014/main" val="219352351"/>
                  </a:ext>
                </a:extLst>
              </a:tr>
              <a:tr h="487326">
                <a:tc>
                  <a:txBody>
                    <a:bodyPr/>
                    <a:lstStyle>
                      <a:lvl1pPr marL="0" algn="l" defTabSz="914400" rtl="0" eaLnBrk="1" latinLnBrk="0" hangingPunct="1">
                        <a:defRPr kumimoji="1" sz="1800" kern="1200">
                          <a:solidFill>
                            <a:schemeClr val="dk1"/>
                          </a:solidFill>
                          <a:latin typeface="メイリオ"/>
                          <a:ea typeface="メイリオ"/>
                        </a:defRPr>
                      </a:lvl1pPr>
                      <a:lvl2pPr marL="457200" algn="l" defTabSz="914400" rtl="0" eaLnBrk="1" latinLnBrk="0" hangingPunct="1">
                        <a:defRPr kumimoji="1" sz="1800" kern="1200">
                          <a:solidFill>
                            <a:schemeClr val="dk1"/>
                          </a:solidFill>
                          <a:latin typeface="メイリオ"/>
                          <a:ea typeface="メイリオ"/>
                        </a:defRPr>
                      </a:lvl2pPr>
                      <a:lvl3pPr marL="914400" algn="l" defTabSz="914400" rtl="0" eaLnBrk="1" latinLnBrk="0" hangingPunct="1">
                        <a:defRPr kumimoji="1" sz="1800" kern="1200">
                          <a:solidFill>
                            <a:schemeClr val="dk1"/>
                          </a:solidFill>
                          <a:latin typeface="メイリオ"/>
                          <a:ea typeface="メイリオ"/>
                        </a:defRPr>
                      </a:lvl3pPr>
                      <a:lvl4pPr marL="1371600" algn="l" defTabSz="914400" rtl="0" eaLnBrk="1" latinLnBrk="0" hangingPunct="1">
                        <a:defRPr kumimoji="1" sz="1800" kern="1200">
                          <a:solidFill>
                            <a:schemeClr val="dk1"/>
                          </a:solidFill>
                          <a:latin typeface="メイリオ"/>
                          <a:ea typeface="メイリオ"/>
                        </a:defRPr>
                      </a:lvl4pPr>
                      <a:lvl5pPr marL="1828800" algn="l" defTabSz="914400" rtl="0" eaLnBrk="1" latinLnBrk="0" hangingPunct="1">
                        <a:defRPr kumimoji="1" sz="1800" kern="1200">
                          <a:solidFill>
                            <a:schemeClr val="dk1"/>
                          </a:solidFill>
                          <a:latin typeface="メイリオ"/>
                          <a:ea typeface="メイリオ"/>
                        </a:defRPr>
                      </a:lvl5pPr>
                      <a:lvl6pPr marL="2286000" algn="l" defTabSz="914400" rtl="0" eaLnBrk="1" latinLnBrk="0" hangingPunct="1">
                        <a:defRPr kumimoji="1" sz="1800" kern="1200">
                          <a:solidFill>
                            <a:schemeClr val="dk1"/>
                          </a:solidFill>
                          <a:latin typeface="メイリオ"/>
                          <a:ea typeface="メイリオ"/>
                        </a:defRPr>
                      </a:lvl6pPr>
                      <a:lvl7pPr marL="2743200" algn="l" defTabSz="914400" rtl="0" eaLnBrk="1" latinLnBrk="0" hangingPunct="1">
                        <a:defRPr kumimoji="1" sz="1800" kern="1200">
                          <a:solidFill>
                            <a:schemeClr val="dk1"/>
                          </a:solidFill>
                          <a:latin typeface="メイリオ"/>
                          <a:ea typeface="メイリオ"/>
                        </a:defRPr>
                      </a:lvl7pPr>
                      <a:lvl8pPr marL="3200400" algn="l" defTabSz="914400" rtl="0" eaLnBrk="1" latinLnBrk="0" hangingPunct="1">
                        <a:defRPr kumimoji="1" sz="1800" kern="1200">
                          <a:solidFill>
                            <a:schemeClr val="dk1"/>
                          </a:solidFill>
                          <a:latin typeface="メイリオ"/>
                          <a:ea typeface="メイリオ"/>
                        </a:defRPr>
                      </a:lvl8pPr>
                      <a:lvl9pPr marL="3657600" algn="l" defTabSz="914400" rtl="0" eaLnBrk="1" latinLnBrk="0" hangingPunct="1">
                        <a:defRPr kumimoji="1" sz="1800" kern="1200">
                          <a:solidFill>
                            <a:schemeClr val="dk1"/>
                          </a:solidFill>
                          <a:latin typeface="メイリオ"/>
                          <a:ea typeface="メイリオ"/>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1" dirty="0">
                          <a:solidFill>
                            <a:srgbClr val="494949"/>
                          </a:solidFill>
                          <a:latin typeface="メイリオ" panose="020B0604030504040204" pitchFamily="50" charset="-128"/>
                          <a:ea typeface="メイリオ" panose="020B0604030504040204" pitchFamily="50" charset="-128"/>
                        </a:rPr>
                        <a:t>再帰型ニューラルネットワーク</a:t>
                      </a:r>
                    </a:p>
                  </a:txBody>
                  <a:tcPr marL="110642" marR="110642" anchor="ctr" anchorCtr="1">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FEEDE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b="1" dirty="0">
                          <a:solidFill>
                            <a:srgbClr val="494949"/>
                          </a:solidFill>
                          <a:latin typeface="メイリオ" panose="020B0604030504040204" pitchFamily="50" charset="-128"/>
                          <a:ea typeface="メイリオ" panose="020B0604030504040204" pitchFamily="50" charset="-128"/>
                        </a:rPr>
                        <a:t>RNN</a:t>
                      </a:r>
                      <a:endParaRPr kumimoji="1" lang="ja-JP" altLang="en-US" sz="1400" b="1" dirty="0">
                        <a:solidFill>
                          <a:srgbClr val="494949"/>
                        </a:solidFill>
                        <a:latin typeface="メイリオ" panose="020B0604030504040204" pitchFamily="50" charset="-128"/>
                        <a:ea typeface="メイリオ" panose="020B0604030504040204" pitchFamily="50" charset="-128"/>
                      </a:endParaRPr>
                    </a:p>
                  </a:txBody>
                  <a:tcPr marL="110642" marR="110642" anchor="ctr" anchorCtr="1">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EEDE6"/>
                    </a:solidFill>
                  </a:tcPr>
                </a:tc>
                <a:tc>
                  <a:txBody>
                    <a:bodyPr/>
                    <a:lstStyle>
                      <a:lvl1pPr marL="0" algn="l" defTabSz="914400" rtl="0" eaLnBrk="1" latinLnBrk="0" hangingPunct="1">
                        <a:defRPr kumimoji="1" sz="1800" kern="1200">
                          <a:solidFill>
                            <a:schemeClr val="dk1"/>
                          </a:solidFill>
                          <a:latin typeface="メイリオ"/>
                          <a:ea typeface="メイリオ"/>
                        </a:defRPr>
                      </a:lvl1pPr>
                      <a:lvl2pPr marL="457200" algn="l" defTabSz="914400" rtl="0" eaLnBrk="1" latinLnBrk="0" hangingPunct="1">
                        <a:defRPr kumimoji="1" sz="1800" kern="1200">
                          <a:solidFill>
                            <a:schemeClr val="dk1"/>
                          </a:solidFill>
                          <a:latin typeface="メイリオ"/>
                          <a:ea typeface="メイリオ"/>
                        </a:defRPr>
                      </a:lvl2pPr>
                      <a:lvl3pPr marL="914400" algn="l" defTabSz="914400" rtl="0" eaLnBrk="1" latinLnBrk="0" hangingPunct="1">
                        <a:defRPr kumimoji="1" sz="1800" kern="1200">
                          <a:solidFill>
                            <a:schemeClr val="dk1"/>
                          </a:solidFill>
                          <a:latin typeface="メイリオ"/>
                          <a:ea typeface="メイリオ"/>
                        </a:defRPr>
                      </a:lvl3pPr>
                      <a:lvl4pPr marL="1371600" algn="l" defTabSz="914400" rtl="0" eaLnBrk="1" latinLnBrk="0" hangingPunct="1">
                        <a:defRPr kumimoji="1" sz="1800" kern="1200">
                          <a:solidFill>
                            <a:schemeClr val="dk1"/>
                          </a:solidFill>
                          <a:latin typeface="メイリオ"/>
                          <a:ea typeface="メイリオ"/>
                        </a:defRPr>
                      </a:lvl4pPr>
                      <a:lvl5pPr marL="1828800" algn="l" defTabSz="914400" rtl="0" eaLnBrk="1" latinLnBrk="0" hangingPunct="1">
                        <a:defRPr kumimoji="1" sz="1800" kern="1200">
                          <a:solidFill>
                            <a:schemeClr val="dk1"/>
                          </a:solidFill>
                          <a:latin typeface="メイリオ"/>
                          <a:ea typeface="メイリオ"/>
                        </a:defRPr>
                      </a:lvl5pPr>
                      <a:lvl6pPr marL="2286000" algn="l" defTabSz="914400" rtl="0" eaLnBrk="1" latinLnBrk="0" hangingPunct="1">
                        <a:defRPr kumimoji="1" sz="1800" kern="1200">
                          <a:solidFill>
                            <a:schemeClr val="dk1"/>
                          </a:solidFill>
                          <a:latin typeface="メイリオ"/>
                          <a:ea typeface="メイリオ"/>
                        </a:defRPr>
                      </a:lvl6pPr>
                      <a:lvl7pPr marL="2743200" algn="l" defTabSz="914400" rtl="0" eaLnBrk="1" latinLnBrk="0" hangingPunct="1">
                        <a:defRPr kumimoji="1" sz="1800" kern="1200">
                          <a:solidFill>
                            <a:schemeClr val="dk1"/>
                          </a:solidFill>
                          <a:latin typeface="メイリオ"/>
                          <a:ea typeface="メイリオ"/>
                        </a:defRPr>
                      </a:lvl7pPr>
                      <a:lvl8pPr marL="3200400" algn="l" defTabSz="914400" rtl="0" eaLnBrk="1" latinLnBrk="0" hangingPunct="1">
                        <a:defRPr kumimoji="1" sz="1800" kern="1200">
                          <a:solidFill>
                            <a:schemeClr val="dk1"/>
                          </a:solidFill>
                          <a:latin typeface="メイリオ"/>
                          <a:ea typeface="メイリオ"/>
                        </a:defRPr>
                      </a:lvl8pPr>
                      <a:lvl9pPr marL="3657600" algn="l" defTabSz="914400" rtl="0" eaLnBrk="1" latinLnBrk="0" hangingPunct="1">
                        <a:defRPr kumimoji="1" sz="1800" kern="1200">
                          <a:solidFill>
                            <a:schemeClr val="dk1"/>
                          </a:solidFill>
                          <a:latin typeface="メイリオ"/>
                          <a:ea typeface="メイリオ"/>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1" dirty="0">
                          <a:solidFill>
                            <a:srgbClr val="494949"/>
                          </a:solidFill>
                          <a:latin typeface="メイリオ" panose="020B0604030504040204" pitchFamily="50" charset="-128"/>
                          <a:ea typeface="メイリオ" panose="020B0604030504040204" pitchFamily="50" charset="-128"/>
                        </a:rPr>
                        <a:t>再帰的な繰り返し構造を持つ</a:t>
                      </a:r>
                      <a:r>
                        <a:rPr kumimoji="1" lang="en-US" altLang="ja-JP" sz="1400" b="1" dirty="0">
                          <a:solidFill>
                            <a:srgbClr val="494949"/>
                          </a:solidFill>
                          <a:latin typeface="メイリオ" panose="020B0604030504040204" pitchFamily="50" charset="-128"/>
                          <a:ea typeface="メイリオ" panose="020B0604030504040204" pitchFamily="50" charset="-128"/>
                        </a:rPr>
                        <a:t>NN</a:t>
                      </a:r>
                      <a:r>
                        <a:rPr kumimoji="1" lang="ja-JP" altLang="en-US" sz="1400" b="1" dirty="0">
                          <a:solidFill>
                            <a:srgbClr val="494949"/>
                          </a:solidFill>
                          <a:latin typeface="メイリオ" panose="020B0604030504040204" pitchFamily="50" charset="-128"/>
                          <a:ea typeface="メイリオ" panose="020B0604030504040204" pitchFamily="50" charset="-128"/>
                        </a:rPr>
                        <a:t>。主な用途は時系列データ、自然言語解析。</a:t>
                      </a:r>
                    </a:p>
                  </a:txBody>
                  <a:tcPr marL="110642" marR="110642" marT="10800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FEEDE6"/>
                    </a:solidFill>
                  </a:tcPr>
                </a:tc>
                <a:extLst>
                  <a:ext uri="{0D108BD9-81ED-4DB2-BD59-A6C34878D82A}">
                    <a16:rowId xmlns:a16="http://schemas.microsoft.com/office/drawing/2014/main" val="4053571463"/>
                  </a:ext>
                </a:extLst>
              </a:tr>
            </a:tbl>
          </a:graphicData>
        </a:graphic>
      </p:graphicFrame>
      <p:sp>
        <p:nvSpPr>
          <p:cNvPr id="225" name="テキスト ボックス 224">
            <a:extLst>
              <a:ext uri="{FF2B5EF4-FFF2-40B4-BE49-F238E27FC236}">
                <a16:creationId xmlns:a16="http://schemas.microsoft.com/office/drawing/2014/main" id="{84046FAE-D364-4B45-B633-C981D16576EB}"/>
              </a:ext>
            </a:extLst>
          </p:cNvPr>
          <p:cNvSpPr txBox="1"/>
          <p:nvPr/>
        </p:nvSpPr>
        <p:spPr>
          <a:xfrm>
            <a:off x="659626" y="4229979"/>
            <a:ext cx="4323340" cy="369332"/>
          </a:xfrm>
          <a:prstGeom prst="rect">
            <a:avLst/>
          </a:prstGeom>
          <a:noFill/>
        </p:spPr>
        <p:txBody>
          <a:bodyPr wrap="square">
            <a:spAutoFit/>
          </a:bodyPr>
          <a:lstStyle/>
          <a:p>
            <a:r>
              <a:rPr lang="ja-JP" altLang="en-US" sz="1800" b="1" dirty="0">
                <a:solidFill>
                  <a:srgbClr val="00879E"/>
                </a:solidFill>
                <a:effectLst>
                  <a:outerShdw blurRad="38100" dist="38100" dir="2700000" algn="tl">
                    <a:srgbClr val="000000">
                      <a:alpha val="43137"/>
                    </a:srgbClr>
                  </a:outerShdw>
                </a:effectLst>
              </a:rPr>
              <a:t>代表的なニューラルネットワークの種類</a:t>
            </a:r>
            <a:endParaRPr lang="en-US" altLang="ja-JP" sz="1800" b="1" dirty="0">
              <a:solidFill>
                <a:srgbClr val="00879E"/>
              </a:solidFill>
              <a:effectLst>
                <a:outerShdw blurRad="38100" dist="38100" dir="2700000" algn="tl">
                  <a:srgbClr val="000000">
                    <a:alpha val="43137"/>
                  </a:srgbClr>
                </a:outerShdw>
              </a:effectLst>
            </a:endParaRPr>
          </a:p>
        </p:txBody>
      </p:sp>
      <p:sp>
        <p:nvSpPr>
          <p:cNvPr id="227" name="吹き出し: 四角形 226">
            <a:extLst>
              <a:ext uri="{FF2B5EF4-FFF2-40B4-BE49-F238E27FC236}">
                <a16:creationId xmlns:a16="http://schemas.microsoft.com/office/drawing/2014/main" id="{518808D6-8553-47BF-B330-67D202F80176}"/>
              </a:ext>
            </a:extLst>
          </p:cNvPr>
          <p:cNvSpPr/>
          <p:nvPr/>
        </p:nvSpPr>
        <p:spPr>
          <a:xfrm>
            <a:off x="8525691" y="3863758"/>
            <a:ext cx="2893903" cy="771507"/>
          </a:xfrm>
          <a:prstGeom prst="wedgeRectCallout">
            <a:avLst>
              <a:gd name="adj1" fmla="val -20819"/>
              <a:gd name="adj2" fmla="val 81687"/>
            </a:avLst>
          </a:prstGeom>
          <a:solidFill>
            <a:srgbClr val="5694D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sz="1200" dirty="0">
                <a:latin typeface="BIZ UDPゴシック" panose="020B0400000000000000" pitchFamily="50" charset="-128"/>
                <a:ea typeface="BIZ UDPゴシック" panose="020B0400000000000000" pitchFamily="50" charset="-128"/>
              </a:rPr>
              <a:t>これらの手法を総称して</a:t>
            </a:r>
            <a:endParaRPr kumimoji="1" lang="en-US" altLang="ja-JP" sz="1200" dirty="0">
              <a:latin typeface="BIZ UDPゴシック" panose="020B0400000000000000" pitchFamily="50" charset="-128"/>
              <a:ea typeface="BIZ UDPゴシック" panose="020B0400000000000000" pitchFamily="50" charset="-128"/>
            </a:endParaRPr>
          </a:p>
          <a:p>
            <a:pPr algn="ctr"/>
            <a:r>
              <a:rPr kumimoji="1" lang="ja-JP" altLang="en-US" b="1" dirty="0">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「ディープラーニング」</a:t>
            </a:r>
            <a:r>
              <a:rPr kumimoji="1" lang="ja-JP" altLang="en-US" sz="1200" dirty="0">
                <a:latin typeface="BIZ UDPゴシック" panose="020B0400000000000000" pitchFamily="50" charset="-128"/>
                <a:ea typeface="BIZ UDPゴシック" panose="020B0400000000000000" pitchFamily="50" charset="-128"/>
              </a:rPr>
              <a:t>と呼ぶ</a:t>
            </a:r>
          </a:p>
        </p:txBody>
      </p:sp>
    </p:spTree>
    <p:extLst>
      <p:ext uri="{BB962C8B-B14F-4D97-AF65-F5344CB8AC3E}">
        <p14:creationId xmlns:p14="http://schemas.microsoft.com/office/powerpoint/2010/main" val="342934135"/>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3E3F812-6066-4652-9C66-3FA487D9A6D4}"/>
              </a:ext>
            </a:extLst>
          </p:cNvPr>
          <p:cNvSpPr>
            <a:spLocks noGrp="1"/>
          </p:cNvSpPr>
          <p:nvPr>
            <p:ph type="title"/>
          </p:nvPr>
        </p:nvSpPr>
        <p:spPr/>
        <p:txBody>
          <a:bodyPr/>
          <a:lstStyle/>
          <a:p>
            <a:r>
              <a:rPr kumimoji="1" lang="en-US" altLang="ja-JP" dirty="0"/>
              <a:t>6-1-3.</a:t>
            </a:r>
            <a:r>
              <a:rPr kumimoji="1" lang="ja-JP" altLang="en-US" dirty="0"/>
              <a:t>ニューラルネットワークの</a:t>
            </a:r>
            <a:r>
              <a:rPr lang="ja-JP" altLang="en-US" dirty="0"/>
              <a:t>仕組み①</a:t>
            </a:r>
            <a:endParaRPr kumimoji="1" lang="ja-JP" altLang="en-US" dirty="0"/>
          </a:p>
        </p:txBody>
      </p:sp>
      <p:sp>
        <p:nvSpPr>
          <p:cNvPr id="3" name="スライド番号プレースホルダー 2">
            <a:extLst>
              <a:ext uri="{FF2B5EF4-FFF2-40B4-BE49-F238E27FC236}">
                <a16:creationId xmlns:a16="http://schemas.microsoft.com/office/drawing/2014/main" id="{129959CE-7263-4B44-A952-520C9A73DE7F}"/>
              </a:ext>
            </a:extLst>
          </p:cNvPr>
          <p:cNvSpPr>
            <a:spLocks noGrp="1"/>
          </p:cNvSpPr>
          <p:nvPr>
            <p:ph type="sldNum" sz="quarter" idx="10"/>
          </p:nvPr>
        </p:nvSpPr>
        <p:spPr/>
        <p:txBody>
          <a:bodyPr/>
          <a:lstStyle/>
          <a:p>
            <a:fld id="{5D750650-B10A-47BF-93C2-E1678438B37A}" type="slidenum">
              <a:rPr lang="en-US" altLang="ja-JP" smtClean="0"/>
              <a:pPr/>
              <a:t>297</a:t>
            </a:fld>
            <a:endParaRPr lang="en-US" altLang="ja-JP" dirty="0"/>
          </a:p>
        </p:txBody>
      </p:sp>
      <p:sp>
        <p:nvSpPr>
          <p:cNvPr id="50" name="テキスト ボックス 49">
            <a:extLst>
              <a:ext uri="{FF2B5EF4-FFF2-40B4-BE49-F238E27FC236}">
                <a16:creationId xmlns:a16="http://schemas.microsoft.com/office/drawing/2014/main" id="{BD429AFD-13FE-4DF9-8FD9-812CD2D978ED}"/>
              </a:ext>
            </a:extLst>
          </p:cNvPr>
          <p:cNvSpPr txBox="1"/>
          <p:nvPr/>
        </p:nvSpPr>
        <p:spPr>
          <a:xfrm>
            <a:off x="592183" y="970921"/>
            <a:ext cx="10998926" cy="791755"/>
          </a:xfrm>
          <a:prstGeom prst="rect">
            <a:avLst/>
          </a:prstGeom>
          <a:solidFill>
            <a:srgbClr val="FFF4E1"/>
          </a:solid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20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pPr>
              <a:lnSpc>
                <a:spcPct val="130000"/>
              </a:lnSpc>
            </a:pPr>
            <a:r>
              <a:rPr lang="ja-JP" altLang="en-US" sz="1800" dirty="0"/>
              <a:t>ニューラルネットワークの学習は、ニューラルネットワークの予測結果と、正解データの</a:t>
            </a:r>
            <a:endParaRPr lang="en-US" altLang="ja-JP" sz="1800" dirty="0"/>
          </a:p>
          <a:p>
            <a:pPr>
              <a:lnSpc>
                <a:spcPct val="130000"/>
              </a:lnSpc>
            </a:pPr>
            <a:r>
              <a:rPr lang="ja-JP" altLang="en-US" sz="1800" dirty="0"/>
              <a:t>損失（誤差）を計算し、その損失が最小になるようにパラメータの修正を繰り返します。</a:t>
            </a:r>
            <a:endParaRPr lang="en-US" altLang="ja-JP" sz="1800" dirty="0"/>
          </a:p>
        </p:txBody>
      </p:sp>
      <p:pic>
        <p:nvPicPr>
          <p:cNvPr id="10" name="図 9">
            <a:extLst>
              <a:ext uri="{FF2B5EF4-FFF2-40B4-BE49-F238E27FC236}">
                <a16:creationId xmlns:a16="http://schemas.microsoft.com/office/drawing/2014/main" id="{DE6CD9DB-6A0B-4A67-9FA1-E5F6CFCE527C}"/>
              </a:ext>
            </a:extLst>
          </p:cNvPr>
          <p:cNvPicPr>
            <a:picLocks noChangeAspect="1"/>
          </p:cNvPicPr>
          <p:nvPr/>
        </p:nvPicPr>
        <p:blipFill>
          <a:blip r:embed="rId3"/>
          <a:stretch>
            <a:fillRect/>
          </a:stretch>
        </p:blipFill>
        <p:spPr>
          <a:xfrm>
            <a:off x="610318" y="2116692"/>
            <a:ext cx="9394750" cy="4273666"/>
          </a:xfrm>
          <a:prstGeom prst="rect">
            <a:avLst/>
          </a:prstGeom>
        </p:spPr>
      </p:pic>
      <p:grpSp>
        <p:nvGrpSpPr>
          <p:cNvPr id="4" name="グループ化 3">
            <a:extLst>
              <a:ext uri="{FF2B5EF4-FFF2-40B4-BE49-F238E27FC236}">
                <a16:creationId xmlns:a16="http://schemas.microsoft.com/office/drawing/2014/main" id="{194212FF-AAE5-47D6-9490-C75BABF7000E}"/>
              </a:ext>
            </a:extLst>
          </p:cNvPr>
          <p:cNvGrpSpPr/>
          <p:nvPr/>
        </p:nvGrpSpPr>
        <p:grpSpPr>
          <a:xfrm>
            <a:off x="7022430" y="1870846"/>
            <a:ext cx="4674737" cy="1125737"/>
            <a:chOff x="7022430" y="1870846"/>
            <a:chExt cx="4674737" cy="1125737"/>
          </a:xfrm>
        </p:grpSpPr>
        <p:sp>
          <p:nvSpPr>
            <p:cNvPr id="188" name="四角形: 角を丸くする 187">
              <a:extLst>
                <a:ext uri="{FF2B5EF4-FFF2-40B4-BE49-F238E27FC236}">
                  <a16:creationId xmlns:a16="http://schemas.microsoft.com/office/drawing/2014/main" id="{B509A841-3B42-4752-8B8A-64EC6B6DDCDB}"/>
                </a:ext>
              </a:extLst>
            </p:cNvPr>
            <p:cNvSpPr/>
            <p:nvPr/>
          </p:nvSpPr>
          <p:spPr bwMode="auto">
            <a:xfrm>
              <a:off x="7022430" y="1870846"/>
              <a:ext cx="4568679" cy="1125737"/>
            </a:xfrm>
            <a:prstGeom prst="roundRect">
              <a:avLst>
                <a:gd name="adj" fmla="val 5515"/>
              </a:avLst>
            </a:prstGeom>
            <a:solidFill>
              <a:srgbClr val="FBCAB7"/>
            </a:solidFill>
            <a:ln w="19050" algn="ctr">
              <a:noFill/>
              <a:prstDash val="solid"/>
              <a:round/>
              <a:headEnd/>
              <a:tailEnd/>
            </a:ln>
            <a:effectLst/>
          </p:spPr>
          <p:txBody>
            <a:bodyPr wrap="none" tIns="252000" rtlCol="0" anchor="ctr"/>
            <a:lstStyle/>
            <a:p>
              <a:pPr algn="ctr"/>
              <a:endParaRPr kumimoji="1" lang="ja-JP" altLang="en-US" sz="1600" b="1" spc="600" dirty="0">
                <a:solidFill>
                  <a:schemeClr val="tx1">
                    <a:lumMod val="75000"/>
                    <a:lumOff val="25000"/>
                  </a:schemeClr>
                </a:solidFill>
                <a:latin typeface="+mn-ea"/>
              </a:endParaRPr>
            </a:p>
          </p:txBody>
        </p:sp>
        <p:sp>
          <p:nvSpPr>
            <p:cNvPr id="189" name="テキスト ボックス 188">
              <a:extLst>
                <a:ext uri="{FF2B5EF4-FFF2-40B4-BE49-F238E27FC236}">
                  <a16:creationId xmlns:a16="http://schemas.microsoft.com/office/drawing/2014/main" id="{508EDD99-2BCA-4F8E-BFE4-240BEB8D773E}"/>
                </a:ext>
              </a:extLst>
            </p:cNvPr>
            <p:cNvSpPr txBox="1"/>
            <p:nvPr/>
          </p:nvSpPr>
          <p:spPr>
            <a:xfrm>
              <a:off x="7041284" y="1921928"/>
              <a:ext cx="4655883" cy="1015663"/>
            </a:xfrm>
            <a:prstGeom prst="rect">
              <a:avLst/>
            </a:prstGeom>
            <a:noFill/>
          </p:spPr>
          <p:txBody>
            <a:bodyPr wrap="square">
              <a:spAutoFit/>
            </a:bodyPr>
            <a:lstStyle/>
            <a:p>
              <a:r>
                <a:rPr lang="ja-JP" altLang="en-US" b="1" u="sng" dirty="0">
                  <a:solidFill>
                    <a:srgbClr val="E94823"/>
                  </a:solidFill>
                </a:rPr>
                <a:t>ディープラーニング３つのステップ</a:t>
              </a:r>
              <a:endParaRPr lang="en-US" altLang="ja-JP" b="1" u="sng" dirty="0">
                <a:solidFill>
                  <a:srgbClr val="E94823"/>
                </a:solidFill>
              </a:endParaRPr>
            </a:p>
            <a:p>
              <a:r>
                <a:rPr lang="ja-JP" altLang="en-US" sz="1400" b="1" dirty="0">
                  <a:solidFill>
                    <a:schemeClr val="tx2">
                      <a:lumMod val="75000"/>
                      <a:lumOff val="25000"/>
                    </a:schemeClr>
                  </a:solidFill>
                </a:rPr>
                <a:t>① モデルで予測を行う</a:t>
              </a:r>
              <a:endParaRPr lang="en-US" altLang="ja-JP" sz="1400" b="1" dirty="0">
                <a:solidFill>
                  <a:schemeClr val="tx2">
                    <a:lumMod val="75000"/>
                    <a:lumOff val="25000"/>
                  </a:schemeClr>
                </a:solidFill>
              </a:endParaRPr>
            </a:p>
            <a:p>
              <a:r>
                <a:rPr lang="ja-JP" altLang="en-US" sz="1400" b="1" dirty="0">
                  <a:solidFill>
                    <a:schemeClr val="tx2">
                      <a:lumMod val="75000"/>
                      <a:lumOff val="25000"/>
                    </a:schemeClr>
                  </a:solidFill>
                </a:rPr>
                <a:t>② 予測値と正解値の損失を計算する</a:t>
              </a:r>
              <a:endParaRPr lang="en-US" altLang="ja-JP" sz="1400" b="1" dirty="0">
                <a:solidFill>
                  <a:schemeClr val="tx2">
                    <a:lumMod val="75000"/>
                    <a:lumOff val="25000"/>
                  </a:schemeClr>
                </a:solidFill>
              </a:endParaRPr>
            </a:p>
            <a:p>
              <a:r>
                <a:rPr lang="ja-JP" altLang="en-US" sz="1400" b="1" dirty="0">
                  <a:solidFill>
                    <a:schemeClr val="tx2">
                      <a:lumMod val="75000"/>
                      <a:lumOff val="25000"/>
                    </a:schemeClr>
                  </a:solidFill>
                </a:rPr>
                <a:t>③ 損失が小さくなるようにパラメータ修正する</a:t>
              </a:r>
            </a:p>
          </p:txBody>
        </p:sp>
      </p:grpSp>
      <p:sp>
        <p:nvSpPr>
          <p:cNvPr id="9" name="テキスト ボックス 8">
            <a:extLst>
              <a:ext uri="{FF2B5EF4-FFF2-40B4-BE49-F238E27FC236}">
                <a16:creationId xmlns:a16="http://schemas.microsoft.com/office/drawing/2014/main" id="{4B8BE6FC-1DC2-4D3C-B13B-9788D0B7FE98}"/>
              </a:ext>
            </a:extLst>
          </p:cNvPr>
          <p:cNvSpPr txBox="1"/>
          <p:nvPr/>
        </p:nvSpPr>
        <p:spPr>
          <a:xfrm>
            <a:off x="592183" y="1771887"/>
            <a:ext cx="4125892" cy="461665"/>
          </a:xfrm>
          <a:prstGeom prst="rect">
            <a:avLst/>
          </a:prstGeom>
          <a:noFill/>
        </p:spPr>
        <p:txBody>
          <a:bodyPr wrap="square">
            <a:spAutoFit/>
          </a:bodyPr>
          <a:lstStyle/>
          <a:p>
            <a:r>
              <a:rPr lang="en-US" altLang="ja-JP" sz="1200" b="1" dirty="0">
                <a:solidFill>
                  <a:srgbClr val="494949"/>
                </a:solidFill>
              </a:rPr>
              <a:t>※ </a:t>
            </a:r>
            <a:r>
              <a:rPr lang="ja-JP" altLang="en-US" sz="1200" b="1" dirty="0">
                <a:solidFill>
                  <a:srgbClr val="494949"/>
                </a:solidFill>
              </a:rPr>
              <a:t>このパラメータは学習により更新するパラメータです。</a:t>
            </a:r>
            <a:endParaRPr lang="en-US" altLang="ja-JP" sz="1200" b="1" dirty="0">
              <a:solidFill>
                <a:srgbClr val="494949"/>
              </a:solidFill>
            </a:endParaRPr>
          </a:p>
          <a:p>
            <a:r>
              <a:rPr lang="ja-JP" altLang="en-US" sz="1200" b="1" dirty="0">
                <a:solidFill>
                  <a:srgbClr val="494949"/>
                </a:solidFill>
              </a:rPr>
              <a:t>　 ハイパーパラメータではありません。</a:t>
            </a:r>
            <a:endParaRPr lang="en-US" altLang="ja-JP" sz="1200" b="1" dirty="0">
              <a:solidFill>
                <a:srgbClr val="494949"/>
              </a:solidFill>
            </a:endParaRPr>
          </a:p>
        </p:txBody>
      </p:sp>
    </p:spTree>
    <p:extLst>
      <p:ext uri="{BB962C8B-B14F-4D97-AF65-F5344CB8AC3E}">
        <p14:creationId xmlns:p14="http://schemas.microsoft.com/office/powerpoint/2010/main" val="503352799"/>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32" name="図 331">
            <a:extLst>
              <a:ext uri="{FF2B5EF4-FFF2-40B4-BE49-F238E27FC236}">
                <a16:creationId xmlns:a16="http://schemas.microsoft.com/office/drawing/2014/main" id="{5C7701E0-137E-4F2F-BCE9-45FAC82EBD50}"/>
              </a:ext>
            </a:extLst>
          </p:cNvPr>
          <p:cNvPicPr>
            <a:picLocks noChangeAspect="1"/>
          </p:cNvPicPr>
          <p:nvPr/>
        </p:nvPicPr>
        <p:blipFill>
          <a:blip r:embed="rId3"/>
          <a:stretch>
            <a:fillRect/>
          </a:stretch>
        </p:blipFill>
        <p:spPr>
          <a:xfrm>
            <a:off x="8922062" y="1056365"/>
            <a:ext cx="3137182" cy="1427103"/>
          </a:xfrm>
          <a:prstGeom prst="rect">
            <a:avLst/>
          </a:prstGeom>
          <a:ln>
            <a:solidFill>
              <a:schemeClr val="tx2">
                <a:lumMod val="25000"/>
                <a:lumOff val="75000"/>
              </a:schemeClr>
            </a:solidFill>
          </a:ln>
        </p:spPr>
      </p:pic>
      <p:sp>
        <p:nvSpPr>
          <p:cNvPr id="2" name="タイトル 1">
            <a:extLst>
              <a:ext uri="{FF2B5EF4-FFF2-40B4-BE49-F238E27FC236}">
                <a16:creationId xmlns:a16="http://schemas.microsoft.com/office/drawing/2014/main" id="{C77B3871-F904-4544-B679-E3C521ED0721}"/>
              </a:ext>
            </a:extLst>
          </p:cNvPr>
          <p:cNvSpPr>
            <a:spLocks noGrp="1"/>
          </p:cNvSpPr>
          <p:nvPr>
            <p:ph type="title"/>
          </p:nvPr>
        </p:nvSpPr>
        <p:spPr/>
        <p:txBody>
          <a:bodyPr/>
          <a:lstStyle/>
          <a:p>
            <a:r>
              <a:rPr kumimoji="1" lang="en-US" altLang="ja-JP" dirty="0"/>
              <a:t>6-1-4.</a:t>
            </a:r>
            <a:r>
              <a:rPr kumimoji="1" lang="ja-JP" altLang="en-US" dirty="0"/>
              <a:t>ニューラルネットワークの仕組み②</a:t>
            </a:r>
          </a:p>
        </p:txBody>
      </p:sp>
      <p:sp>
        <p:nvSpPr>
          <p:cNvPr id="3" name="スライド番号プレースホルダー 2">
            <a:extLst>
              <a:ext uri="{FF2B5EF4-FFF2-40B4-BE49-F238E27FC236}">
                <a16:creationId xmlns:a16="http://schemas.microsoft.com/office/drawing/2014/main" id="{68FAC4B8-DE66-4846-A7C8-AD55109645DA}"/>
              </a:ext>
            </a:extLst>
          </p:cNvPr>
          <p:cNvSpPr>
            <a:spLocks noGrp="1"/>
          </p:cNvSpPr>
          <p:nvPr>
            <p:ph type="sldNum" sz="quarter" idx="10"/>
          </p:nvPr>
        </p:nvSpPr>
        <p:spPr/>
        <p:txBody>
          <a:bodyPr/>
          <a:lstStyle/>
          <a:p>
            <a:fld id="{5D750650-B10A-47BF-93C2-E1678438B37A}" type="slidenum">
              <a:rPr lang="en-US" altLang="ja-JP" smtClean="0"/>
              <a:pPr/>
              <a:t>298</a:t>
            </a:fld>
            <a:endParaRPr lang="en-US" altLang="ja-JP" dirty="0"/>
          </a:p>
        </p:txBody>
      </p:sp>
      <p:grpSp>
        <p:nvGrpSpPr>
          <p:cNvPr id="175" name="グループ化 174">
            <a:extLst>
              <a:ext uri="{FF2B5EF4-FFF2-40B4-BE49-F238E27FC236}">
                <a16:creationId xmlns:a16="http://schemas.microsoft.com/office/drawing/2014/main" id="{46CB3AE1-E56B-4A5D-9F2E-2AFCA4C8B851}"/>
              </a:ext>
            </a:extLst>
          </p:cNvPr>
          <p:cNvGrpSpPr/>
          <p:nvPr/>
        </p:nvGrpSpPr>
        <p:grpSpPr>
          <a:xfrm>
            <a:off x="7257567" y="1507184"/>
            <a:ext cx="1604506" cy="1051486"/>
            <a:chOff x="9184290" y="1322814"/>
            <a:chExt cx="1604506" cy="1051486"/>
          </a:xfrm>
        </p:grpSpPr>
        <p:sp>
          <p:nvSpPr>
            <p:cNvPr id="174" name="四角形: 角を丸くする 173">
              <a:extLst>
                <a:ext uri="{FF2B5EF4-FFF2-40B4-BE49-F238E27FC236}">
                  <a16:creationId xmlns:a16="http://schemas.microsoft.com/office/drawing/2014/main" id="{47D0AFF2-7CC6-481B-9897-BB0AA04A87BD}"/>
                </a:ext>
              </a:extLst>
            </p:cNvPr>
            <p:cNvSpPr/>
            <p:nvPr/>
          </p:nvSpPr>
          <p:spPr bwMode="auto">
            <a:xfrm>
              <a:off x="9184290" y="1322814"/>
              <a:ext cx="1604506" cy="1051486"/>
            </a:xfrm>
            <a:prstGeom prst="roundRect">
              <a:avLst>
                <a:gd name="adj" fmla="val 5515"/>
              </a:avLst>
            </a:prstGeom>
            <a:solidFill>
              <a:srgbClr val="EBFCFF"/>
            </a:solidFill>
            <a:ln w="19050" algn="ctr">
              <a:solidFill>
                <a:srgbClr val="00879E"/>
              </a:solidFill>
              <a:prstDash val="solid"/>
              <a:round/>
              <a:headEnd/>
              <a:tailEnd/>
            </a:ln>
            <a:effectLst/>
          </p:spPr>
          <p:txBody>
            <a:bodyPr wrap="none" tIns="252000" rtlCol="0" anchor="ctr"/>
            <a:lstStyle/>
            <a:p>
              <a:pPr algn="ctr"/>
              <a:endParaRPr kumimoji="1" lang="ja-JP" altLang="en-US" sz="1600" b="1" spc="600" dirty="0">
                <a:solidFill>
                  <a:schemeClr val="tx1">
                    <a:lumMod val="75000"/>
                    <a:lumOff val="25000"/>
                  </a:schemeClr>
                </a:solidFill>
                <a:latin typeface="+mn-ea"/>
              </a:endParaRPr>
            </a:p>
          </p:txBody>
        </p:sp>
        <p:grpSp>
          <p:nvGrpSpPr>
            <p:cNvPr id="173" name="グループ化 172">
              <a:extLst>
                <a:ext uri="{FF2B5EF4-FFF2-40B4-BE49-F238E27FC236}">
                  <a16:creationId xmlns:a16="http://schemas.microsoft.com/office/drawing/2014/main" id="{E4ABDF6B-4B07-4F3B-83F3-AADE0BFFDC8F}"/>
                </a:ext>
              </a:extLst>
            </p:cNvPr>
            <p:cNvGrpSpPr/>
            <p:nvPr/>
          </p:nvGrpSpPr>
          <p:grpSpPr>
            <a:xfrm>
              <a:off x="9388582" y="1448164"/>
              <a:ext cx="1296175" cy="793746"/>
              <a:chOff x="9388582" y="1448164"/>
              <a:chExt cx="1296175" cy="793746"/>
            </a:xfrm>
          </p:grpSpPr>
          <p:grpSp>
            <p:nvGrpSpPr>
              <p:cNvPr id="5" name="グループ化 4">
                <a:extLst>
                  <a:ext uri="{FF2B5EF4-FFF2-40B4-BE49-F238E27FC236}">
                    <a16:creationId xmlns:a16="http://schemas.microsoft.com/office/drawing/2014/main" id="{05F46148-3950-479C-8051-5C98F919376B}"/>
                  </a:ext>
                </a:extLst>
              </p:cNvPr>
              <p:cNvGrpSpPr/>
              <p:nvPr/>
            </p:nvGrpSpPr>
            <p:grpSpPr>
              <a:xfrm>
                <a:off x="9388582" y="1448164"/>
                <a:ext cx="1296175" cy="338554"/>
                <a:chOff x="6918571" y="5723827"/>
                <a:chExt cx="1296175" cy="338554"/>
              </a:xfrm>
            </p:grpSpPr>
            <p:sp>
              <p:nvSpPr>
                <p:cNvPr id="6" name="楕円 5">
                  <a:extLst>
                    <a:ext uri="{FF2B5EF4-FFF2-40B4-BE49-F238E27FC236}">
                      <a16:creationId xmlns:a16="http://schemas.microsoft.com/office/drawing/2014/main" id="{C18C069A-4CE6-4562-81C1-614FF898DC0E}"/>
                    </a:ext>
                  </a:extLst>
                </p:cNvPr>
                <p:cNvSpPr/>
                <p:nvPr/>
              </p:nvSpPr>
              <p:spPr>
                <a:xfrm>
                  <a:off x="6918571" y="5774097"/>
                  <a:ext cx="271653" cy="271653"/>
                </a:xfrm>
                <a:prstGeom prst="ellipse">
                  <a:avLst/>
                </a:prstGeom>
                <a:solidFill>
                  <a:schemeClr val="bg1"/>
                </a:solid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kumimoji="1" lang="ja-JP" altLang="en-US" dirty="0">
                    <a:solidFill>
                      <a:schemeClr val="tx1"/>
                    </a:solidFill>
                  </a:endParaRPr>
                </a:p>
              </p:txBody>
            </p:sp>
            <p:sp>
              <p:nvSpPr>
                <p:cNvPr id="7" name="正方形/長方形 6">
                  <a:extLst>
                    <a:ext uri="{FF2B5EF4-FFF2-40B4-BE49-F238E27FC236}">
                      <a16:creationId xmlns:a16="http://schemas.microsoft.com/office/drawing/2014/main" id="{70D5BCB7-6AA5-4DB9-BA5A-ADAC0E379CD3}"/>
                    </a:ext>
                  </a:extLst>
                </p:cNvPr>
                <p:cNvSpPr/>
                <p:nvPr/>
              </p:nvSpPr>
              <p:spPr>
                <a:xfrm>
                  <a:off x="7209343" y="5723827"/>
                  <a:ext cx="1005403" cy="338554"/>
                </a:xfrm>
                <a:prstGeom prst="rect">
                  <a:avLst/>
                </a:prstGeom>
              </p:spPr>
              <p:txBody>
                <a:bodyPr wrap="none">
                  <a:spAutoFit/>
                </a:bodyPr>
                <a:lstStyle/>
                <a:p>
                  <a:r>
                    <a:rPr lang="ja-JP" altLang="en-US" sz="1600" b="1" dirty="0">
                      <a:solidFill>
                        <a:srgbClr val="494949"/>
                      </a:solidFill>
                    </a:rPr>
                    <a:t>：ノード</a:t>
                  </a:r>
                </a:p>
              </p:txBody>
            </p:sp>
          </p:grpSp>
          <p:grpSp>
            <p:nvGrpSpPr>
              <p:cNvPr id="8" name="グループ化 7">
                <a:extLst>
                  <a:ext uri="{FF2B5EF4-FFF2-40B4-BE49-F238E27FC236}">
                    <a16:creationId xmlns:a16="http://schemas.microsoft.com/office/drawing/2014/main" id="{2E856A99-0DD5-4642-807C-380FB6805E92}"/>
                  </a:ext>
                </a:extLst>
              </p:cNvPr>
              <p:cNvGrpSpPr/>
              <p:nvPr/>
            </p:nvGrpSpPr>
            <p:grpSpPr>
              <a:xfrm>
                <a:off x="9388582" y="1903356"/>
                <a:ext cx="1296175" cy="338554"/>
                <a:chOff x="7350106" y="6161326"/>
                <a:chExt cx="1296175" cy="338554"/>
              </a:xfrm>
            </p:grpSpPr>
            <p:cxnSp>
              <p:nvCxnSpPr>
                <p:cNvPr id="9" name="直線コネクタ 8">
                  <a:extLst>
                    <a:ext uri="{FF2B5EF4-FFF2-40B4-BE49-F238E27FC236}">
                      <a16:creationId xmlns:a16="http://schemas.microsoft.com/office/drawing/2014/main" id="{4EA465FB-CAC7-43C4-B7B7-BB67B63BD53E}"/>
                    </a:ext>
                  </a:extLst>
                </p:cNvPr>
                <p:cNvCxnSpPr>
                  <a:cxnSpLocks/>
                </p:cNvCxnSpPr>
                <p:nvPr/>
              </p:nvCxnSpPr>
              <p:spPr>
                <a:xfrm>
                  <a:off x="7350106" y="6353600"/>
                  <a:ext cx="271653" cy="0"/>
                </a:xfrm>
                <a:prstGeom prst="line">
                  <a:avLst/>
                </a:prstGeom>
                <a:ln w="28575">
                  <a:solidFill>
                    <a:schemeClr val="tx2"/>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sp>
              <p:nvSpPr>
                <p:cNvPr id="10" name="正方形/長方形 9">
                  <a:extLst>
                    <a:ext uri="{FF2B5EF4-FFF2-40B4-BE49-F238E27FC236}">
                      <a16:creationId xmlns:a16="http://schemas.microsoft.com/office/drawing/2014/main" id="{8D11EE40-0768-4CB0-9A6F-FAE70A27CAA6}"/>
                    </a:ext>
                  </a:extLst>
                </p:cNvPr>
                <p:cNvSpPr/>
                <p:nvPr/>
              </p:nvSpPr>
              <p:spPr>
                <a:xfrm>
                  <a:off x="7640878" y="6161326"/>
                  <a:ext cx="1005403" cy="338554"/>
                </a:xfrm>
                <a:prstGeom prst="rect">
                  <a:avLst/>
                </a:prstGeom>
              </p:spPr>
              <p:txBody>
                <a:bodyPr wrap="none">
                  <a:spAutoFit/>
                </a:bodyPr>
                <a:lstStyle/>
                <a:p>
                  <a:r>
                    <a:rPr lang="ja-JP" altLang="en-US" sz="1600" b="1" dirty="0">
                      <a:solidFill>
                        <a:srgbClr val="494949"/>
                      </a:solidFill>
                    </a:rPr>
                    <a:t>：エッジ</a:t>
                  </a:r>
                </a:p>
              </p:txBody>
            </p:sp>
          </p:grpSp>
        </p:grpSp>
      </p:grpSp>
      <p:grpSp>
        <p:nvGrpSpPr>
          <p:cNvPr id="170" name="グループ化 169">
            <a:extLst>
              <a:ext uri="{FF2B5EF4-FFF2-40B4-BE49-F238E27FC236}">
                <a16:creationId xmlns:a16="http://schemas.microsoft.com/office/drawing/2014/main" id="{5A4A38E5-BB58-4608-AFAE-6E65E1C9FD45}"/>
              </a:ext>
            </a:extLst>
          </p:cNvPr>
          <p:cNvGrpSpPr/>
          <p:nvPr/>
        </p:nvGrpSpPr>
        <p:grpSpPr>
          <a:xfrm>
            <a:off x="305144" y="1447387"/>
            <a:ext cx="6705282" cy="2595147"/>
            <a:chOff x="600744" y="1249116"/>
            <a:chExt cx="6705282" cy="2595147"/>
          </a:xfrm>
        </p:grpSpPr>
        <p:sp>
          <p:nvSpPr>
            <p:cNvPr id="169" name="四角形: 角を丸くする 168">
              <a:extLst>
                <a:ext uri="{FF2B5EF4-FFF2-40B4-BE49-F238E27FC236}">
                  <a16:creationId xmlns:a16="http://schemas.microsoft.com/office/drawing/2014/main" id="{6925AD61-1440-4756-B5AE-6683360F7E2F}"/>
                </a:ext>
              </a:extLst>
            </p:cNvPr>
            <p:cNvSpPr/>
            <p:nvPr/>
          </p:nvSpPr>
          <p:spPr>
            <a:xfrm>
              <a:off x="600744" y="1249116"/>
              <a:ext cx="6705282" cy="2595147"/>
            </a:xfrm>
            <a:prstGeom prst="roundRect">
              <a:avLst/>
            </a:prstGeom>
            <a:gradFill flip="none" rotWithShape="1">
              <a:gsLst>
                <a:gs pos="0">
                  <a:srgbClr val="EEDADA"/>
                </a:gs>
                <a:gs pos="100000">
                  <a:srgbClr val="FFB3B4">
                    <a:shade val="100000"/>
                    <a:satMod val="11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11" name="正方形/長方形 10">
              <a:extLst>
                <a:ext uri="{FF2B5EF4-FFF2-40B4-BE49-F238E27FC236}">
                  <a16:creationId xmlns:a16="http://schemas.microsoft.com/office/drawing/2014/main" id="{BA6D3415-B5C3-42AF-8C89-00CDD6941D88}"/>
                </a:ext>
              </a:extLst>
            </p:cNvPr>
            <p:cNvSpPr/>
            <p:nvPr/>
          </p:nvSpPr>
          <p:spPr bwMode="auto">
            <a:xfrm>
              <a:off x="5836270" y="1401895"/>
              <a:ext cx="1255862" cy="2255103"/>
            </a:xfrm>
            <a:prstGeom prst="rect">
              <a:avLst/>
            </a:prstGeom>
            <a:solidFill>
              <a:srgbClr val="ECECEC"/>
            </a:solidFill>
            <a:ln w="12700">
              <a:solidFill>
                <a:schemeClr val="tx2">
                  <a:lumMod val="50000"/>
                </a:schemeClr>
              </a:solidFill>
            </a:ln>
            <a:effectLst/>
          </p:spPr>
          <p:style>
            <a:lnRef idx="1">
              <a:schemeClr val="accent1"/>
            </a:lnRef>
            <a:fillRef idx="2">
              <a:schemeClr val="accent1"/>
            </a:fillRef>
            <a:effectRef idx="1">
              <a:schemeClr val="accent1"/>
            </a:effectRef>
            <a:fontRef idx="minor">
              <a:schemeClr val="dk1"/>
            </a:fontRef>
          </p:style>
          <p:txBody>
            <a:bodyPr vert="horz" wrap="square" lIns="84406" tIns="42203" rIns="84406" bIns="42203" numCol="1" rtlCol="0" anchor="t" anchorCtr="0" compatLnSpc="1">
              <a:prstTxWarp prst="textNoShape">
                <a:avLst/>
              </a:prstTxWarp>
            </a:bodyPr>
            <a:lstStyle/>
            <a:p>
              <a:pPr algn="ctr"/>
              <a:r>
                <a:rPr lang="ja-JP" altLang="en-US" sz="2000" dirty="0"/>
                <a:t>出力層</a:t>
              </a:r>
              <a:endParaRPr lang="en-US" altLang="ja-JP" sz="2000" dirty="0"/>
            </a:p>
          </p:txBody>
        </p:sp>
        <p:sp>
          <p:nvSpPr>
            <p:cNvPr id="12" name="正方形/長方形 11">
              <a:extLst>
                <a:ext uri="{FF2B5EF4-FFF2-40B4-BE49-F238E27FC236}">
                  <a16:creationId xmlns:a16="http://schemas.microsoft.com/office/drawing/2014/main" id="{519728C1-F9A9-4774-BB90-F706A97ADF92}"/>
                </a:ext>
              </a:extLst>
            </p:cNvPr>
            <p:cNvSpPr/>
            <p:nvPr/>
          </p:nvSpPr>
          <p:spPr bwMode="auto">
            <a:xfrm>
              <a:off x="823043" y="1401895"/>
              <a:ext cx="1255862" cy="2255103"/>
            </a:xfrm>
            <a:prstGeom prst="rect">
              <a:avLst/>
            </a:prstGeom>
            <a:solidFill>
              <a:srgbClr val="ECECEC"/>
            </a:solidFill>
            <a:ln w="12700">
              <a:solidFill>
                <a:schemeClr val="tx2">
                  <a:lumMod val="50000"/>
                </a:schemeClr>
              </a:solidFill>
            </a:ln>
            <a:effectLst/>
          </p:spPr>
          <p:style>
            <a:lnRef idx="1">
              <a:schemeClr val="accent1"/>
            </a:lnRef>
            <a:fillRef idx="2">
              <a:schemeClr val="accent1"/>
            </a:fillRef>
            <a:effectRef idx="1">
              <a:schemeClr val="accent1"/>
            </a:effectRef>
            <a:fontRef idx="minor">
              <a:schemeClr val="dk1"/>
            </a:fontRef>
          </p:style>
          <p:txBody>
            <a:bodyPr vert="horz" wrap="square" lIns="84406" tIns="42203" rIns="84406" bIns="42203" numCol="1" rtlCol="0" anchor="t" anchorCtr="0" compatLnSpc="1">
              <a:prstTxWarp prst="textNoShape">
                <a:avLst/>
              </a:prstTxWarp>
            </a:bodyPr>
            <a:lstStyle/>
            <a:p>
              <a:pPr algn="ctr"/>
              <a:r>
                <a:rPr lang="ja-JP" altLang="en-US" sz="2000" dirty="0"/>
                <a:t>入力層</a:t>
              </a:r>
              <a:endParaRPr lang="en-US" altLang="ja-JP" sz="2000" dirty="0"/>
            </a:p>
          </p:txBody>
        </p:sp>
        <p:sp>
          <p:nvSpPr>
            <p:cNvPr id="13" name="正方形/長方形 12">
              <a:extLst>
                <a:ext uri="{FF2B5EF4-FFF2-40B4-BE49-F238E27FC236}">
                  <a16:creationId xmlns:a16="http://schemas.microsoft.com/office/drawing/2014/main" id="{C5C9BC5D-8FFC-4207-B08D-B38CAF711441}"/>
                </a:ext>
              </a:extLst>
            </p:cNvPr>
            <p:cNvSpPr/>
            <p:nvPr/>
          </p:nvSpPr>
          <p:spPr bwMode="auto">
            <a:xfrm>
              <a:off x="2178824" y="1401895"/>
              <a:ext cx="3549122" cy="2255103"/>
            </a:xfrm>
            <a:prstGeom prst="rect">
              <a:avLst/>
            </a:prstGeom>
            <a:solidFill>
              <a:srgbClr val="ECECEC"/>
            </a:solidFill>
            <a:ln w="12700">
              <a:solidFill>
                <a:schemeClr val="tx2">
                  <a:lumMod val="50000"/>
                </a:schemeClr>
              </a:solidFill>
            </a:ln>
            <a:effectLst/>
          </p:spPr>
          <p:style>
            <a:lnRef idx="1">
              <a:schemeClr val="accent1"/>
            </a:lnRef>
            <a:fillRef idx="2">
              <a:schemeClr val="accent1"/>
            </a:fillRef>
            <a:effectRef idx="1">
              <a:schemeClr val="accent1"/>
            </a:effectRef>
            <a:fontRef idx="minor">
              <a:schemeClr val="dk1"/>
            </a:fontRef>
          </p:style>
          <p:txBody>
            <a:bodyPr vert="horz" wrap="square" lIns="84406" tIns="42203" rIns="84406" bIns="42203" numCol="1" rtlCol="0" anchor="t" anchorCtr="0" compatLnSpc="1">
              <a:prstTxWarp prst="textNoShape">
                <a:avLst/>
              </a:prstTxWarp>
            </a:bodyPr>
            <a:lstStyle/>
            <a:p>
              <a:pPr algn="ctr"/>
              <a:r>
                <a:rPr lang="ja-JP" altLang="en-US" sz="2000" dirty="0"/>
                <a:t>隠れ層 </a:t>
              </a:r>
              <a:r>
                <a:rPr lang="en-US" altLang="ja-JP" sz="2000" dirty="0"/>
                <a:t>(</a:t>
              </a:r>
              <a:r>
                <a:rPr lang="ja-JP" altLang="en-US" sz="2000" dirty="0"/>
                <a:t>中間層</a:t>
              </a:r>
              <a:r>
                <a:rPr lang="en-US" altLang="ja-JP" sz="2000" dirty="0"/>
                <a:t>)</a:t>
              </a:r>
            </a:p>
          </p:txBody>
        </p:sp>
        <p:grpSp>
          <p:nvGrpSpPr>
            <p:cNvPr id="14" name="グループ化 13">
              <a:extLst>
                <a:ext uri="{FF2B5EF4-FFF2-40B4-BE49-F238E27FC236}">
                  <a16:creationId xmlns:a16="http://schemas.microsoft.com/office/drawing/2014/main" id="{1876C91E-FD04-47F4-BADA-6EB375664E04}"/>
                </a:ext>
              </a:extLst>
            </p:cNvPr>
            <p:cNvGrpSpPr/>
            <p:nvPr/>
          </p:nvGrpSpPr>
          <p:grpSpPr>
            <a:xfrm>
              <a:off x="4598431" y="2142595"/>
              <a:ext cx="217804" cy="1103384"/>
              <a:chOff x="5074164" y="3371797"/>
              <a:chExt cx="271653" cy="1376181"/>
            </a:xfrm>
          </p:grpSpPr>
          <p:sp>
            <p:nvSpPr>
              <p:cNvPr id="15" name="楕円 14">
                <a:extLst>
                  <a:ext uri="{FF2B5EF4-FFF2-40B4-BE49-F238E27FC236}">
                    <a16:creationId xmlns:a16="http://schemas.microsoft.com/office/drawing/2014/main" id="{FF63E94E-23B4-40AE-BFB1-A181B48BB483}"/>
                  </a:ext>
                </a:extLst>
              </p:cNvPr>
              <p:cNvSpPr/>
              <p:nvPr/>
            </p:nvSpPr>
            <p:spPr>
              <a:xfrm>
                <a:off x="5074164" y="3371797"/>
                <a:ext cx="271653" cy="271653"/>
              </a:xfrm>
              <a:prstGeom prst="ellipse">
                <a:avLst/>
              </a:prstGeom>
              <a:solidFill>
                <a:schemeClr val="bg1"/>
              </a:solid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kumimoji="1" lang="ja-JP" altLang="en-US" dirty="0">
                  <a:solidFill>
                    <a:schemeClr val="tx1"/>
                  </a:solidFill>
                </a:endParaRPr>
              </a:p>
            </p:txBody>
          </p:sp>
          <p:sp>
            <p:nvSpPr>
              <p:cNvPr id="16" name="楕円 15">
                <a:extLst>
                  <a:ext uri="{FF2B5EF4-FFF2-40B4-BE49-F238E27FC236}">
                    <a16:creationId xmlns:a16="http://schemas.microsoft.com/office/drawing/2014/main" id="{86A4481D-8F94-4EA4-9477-EF1777A259BC}"/>
                  </a:ext>
                </a:extLst>
              </p:cNvPr>
              <p:cNvSpPr/>
              <p:nvPr/>
            </p:nvSpPr>
            <p:spPr>
              <a:xfrm>
                <a:off x="5074164" y="3739973"/>
                <a:ext cx="271653" cy="271653"/>
              </a:xfrm>
              <a:prstGeom prst="ellipse">
                <a:avLst/>
              </a:prstGeom>
              <a:solidFill>
                <a:schemeClr val="bg1"/>
              </a:solid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kumimoji="1" lang="ja-JP" altLang="en-US" dirty="0">
                  <a:solidFill>
                    <a:schemeClr val="tx1"/>
                  </a:solidFill>
                </a:endParaRPr>
              </a:p>
            </p:txBody>
          </p:sp>
          <p:sp>
            <p:nvSpPr>
              <p:cNvPr id="17" name="楕円 16">
                <a:extLst>
                  <a:ext uri="{FF2B5EF4-FFF2-40B4-BE49-F238E27FC236}">
                    <a16:creationId xmlns:a16="http://schemas.microsoft.com/office/drawing/2014/main" id="{452B9548-5583-4C55-A667-385E6A0A308A}"/>
                  </a:ext>
                </a:extLst>
              </p:cNvPr>
              <p:cNvSpPr/>
              <p:nvPr/>
            </p:nvSpPr>
            <p:spPr>
              <a:xfrm>
                <a:off x="5074164" y="4108149"/>
                <a:ext cx="271653" cy="271653"/>
              </a:xfrm>
              <a:prstGeom prst="ellipse">
                <a:avLst/>
              </a:prstGeom>
              <a:solidFill>
                <a:schemeClr val="bg1"/>
              </a:solid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kumimoji="1" lang="ja-JP" altLang="en-US" dirty="0">
                  <a:solidFill>
                    <a:schemeClr val="tx1"/>
                  </a:solidFill>
                </a:endParaRPr>
              </a:p>
            </p:txBody>
          </p:sp>
          <p:sp>
            <p:nvSpPr>
              <p:cNvPr id="18" name="楕円 17">
                <a:extLst>
                  <a:ext uri="{FF2B5EF4-FFF2-40B4-BE49-F238E27FC236}">
                    <a16:creationId xmlns:a16="http://schemas.microsoft.com/office/drawing/2014/main" id="{EAA6ACF2-6060-4C05-AE5A-AC4B389480A7}"/>
                  </a:ext>
                </a:extLst>
              </p:cNvPr>
              <p:cNvSpPr/>
              <p:nvPr/>
            </p:nvSpPr>
            <p:spPr>
              <a:xfrm>
                <a:off x="5074164" y="4476325"/>
                <a:ext cx="271653" cy="271653"/>
              </a:xfrm>
              <a:prstGeom prst="ellipse">
                <a:avLst/>
              </a:prstGeom>
              <a:solidFill>
                <a:schemeClr val="bg1"/>
              </a:solid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kumimoji="1" lang="ja-JP" altLang="en-US" dirty="0">
                  <a:solidFill>
                    <a:schemeClr val="tx1"/>
                  </a:solidFill>
                </a:endParaRPr>
              </a:p>
            </p:txBody>
          </p:sp>
        </p:grpSp>
        <p:grpSp>
          <p:nvGrpSpPr>
            <p:cNvPr id="19" name="グループ化 18">
              <a:extLst>
                <a:ext uri="{FF2B5EF4-FFF2-40B4-BE49-F238E27FC236}">
                  <a16:creationId xmlns:a16="http://schemas.microsoft.com/office/drawing/2014/main" id="{74947BDE-A658-488C-A4E7-CB54E16F6E81}"/>
                </a:ext>
              </a:extLst>
            </p:cNvPr>
            <p:cNvGrpSpPr/>
            <p:nvPr/>
          </p:nvGrpSpPr>
          <p:grpSpPr>
            <a:xfrm>
              <a:off x="5346716" y="2290192"/>
              <a:ext cx="217804" cy="808190"/>
              <a:chOff x="7735642" y="1936281"/>
              <a:chExt cx="300488" cy="1115002"/>
            </a:xfrm>
          </p:grpSpPr>
          <p:sp>
            <p:nvSpPr>
              <p:cNvPr id="20" name="楕円 19">
                <a:extLst>
                  <a:ext uri="{FF2B5EF4-FFF2-40B4-BE49-F238E27FC236}">
                    <a16:creationId xmlns:a16="http://schemas.microsoft.com/office/drawing/2014/main" id="{D31640A8-F60C-41E5-B1E1-CA0F32B466C0}"/>
                  </a:ext>
                </a:extLst>
              </p:cNvPr>
              <p:cNvSpPr/>
              <p:nvPr/>
            </p:nvSpPr>
            <p:spPr>
              <a:xfrm>
                <a:off x="7735642" y="1936281"/>
                <a:ext cx="300488" cy="300488"/>
              </a:xfrm>
              <a:prstGeom prst="ellipse">
                <a:avLst/>
              </a:prstGeom>
              <a:solidFill>
                <a:schemeClr val="bg1"/>
              </a:solid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kumimoji="1" lang="ja-JP" altLang="en-US" dirty="0">
                  <a:solidFill>
                    <a:schemeClr val="tx1"/>
                  </a:solidFill>
                </a:endParaRPr>
              </a:p>
            </p:txBody>
          </p:sp>
          <p:sp>
            <p:nvSpPr>
              <p:cNvPr id="21" name="楕円 20">
                <a:extLst>
                  <a:ext uri="{FF2B5EF4-FFF2-40B4-BE49-F238E27FC236}">
                    <a16:creationId xmlns:a16="http://schemas.microsoft.com/office/drawing/2014/main" id="{6B8CFA03-7712-4245-ADFF-C919B0BACBDD}"/>
                  </a:ext>
                </a:extLst>
              </p:cNvPr>
              <p:cNvSpPr/>
              <p:nvPr/>
            </p:nvSpPr>
            <p:spPr>
              <a:xfrm>
                <a:off x="7735642" y="2343538"/>
                <a:ext cx="300488" cy="300488"/>
              </a:xfrm>
              <a:prstGeom prst="ellipse">
                <a:avLst/>
              </a:prstGeom>
              <a:solidFill>
                <a:schemeClr val="bg1"/>
              </a:solid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kumimoji="1" lang="ja-JP" altLang="en-US" dirty="0">
                  <a:solidFill>
                    <a:schemeClr val="tx1"/>
                  </a:solidFill>
                </a:endParaRPr>
              </a:p>
            </p:txBody>
          </p:sp>
          <p:sp>
            <p:nvSpPr>
              <p:cNvPr id="22" name="楕円 21">
                <a:extLst>
                  <a:ext uri="{FF2B5EF4-FFF2-40B4-BE49-F238E27FC236}">
                    <a16:creationId xmlns:a16="http://schemas.microsoft.com/office/drawing/2014/main" id="{345F5FAD-48BD-42CC-B0F8-66748A6D327A}"/>
                  </a:ext>
                </a:extLst>
              </p:cNvPr>
              <p:cNvSpPr/>
              <p:nvPr/>
            </p:nvSpPr>
            <p:spPr>
              <a:xfrm>
                <a:off x="7735642" y="2750795"/>
                <a:ext cx="300488" cy="300488"/>
              </a:xfrm>
              <a:prstGeom prst="ellipse">
                <a:avLst/>
              </a:prstGeom>
              <a:solidFill>
                <a:schemeClr val="bg1"/>
              </a:solid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kumimoji="1" lang="ja-JP" altLang="en-US" dirty="0">
                  <a:solidFill>
                    <a:schemeClr val="tx1"/>
                  </a:solidFill>
                </a:endParaRPr>
              </a:p>
            </p:txBody>
          </p:sp>
        </p:grpSp>
        <p:grpSp>
          <p:nvGrpSpPr>
            <p:cNvPr id="23" name="グループ化 22">
              <a:extLst>
                <a:ext uri="{FF2B5EF4-FFF2-40B4-BE49-F238E27FC236}">
                  <a16:creationId xmlns:a16="http://schemas.microsoft.com/office/drawing/2014/main" id="{8835BDA8-469F-4EAD-B603-27CFF1785FE6}"/>
                </a:ext>
              </a:extLst>
            </p:cNvPr>
            <p:cNvGrpSpPr/>
            <p:nvPr/>
          </p:nvGrpSpPr>
          <p:grpSpPr>
            <a:xfrm>
              <a:off x="6301136" y="2290192"/>
              <a:ext cx="217804" cy="808190"/>
              <a:chOff x="7735642" y="1936281"/>
              <a:chExt cx="300488" cy="1115002"/>
            </a:xfrm>
          </p:grpSpPr>
          <p:sp>
            <p:nvSpPr>
              <p:cNvPr id="24" name="楕円 23">
                <a:extLst>
                  <a:ext uri="{FF2B5EF4-FFF2-40B4-BE49-F238E27FC236}">
                    <a16:creationId xmlns:a16="http://schemas.microsoft.com/office/drawing/2014/main" id="{2E5C3FC3-8AA5-418B-AAA7-C67084DBEF5F}"/>
                  </a:ext>
                </a:extLst>
              </p:cNvPr>
              <p:cNvSpPr/>
              <p:nvPr/>
            </p:nvSpPr>
            <p:spPr>
              <a:xfrm>
                <a:off x="7735642" y="1936281"/>
                <a:ext cx="300488" cy="300488"/>
              </a:xfrm>
              <a:prstGeom prst="ellipse">
                <a:avLst/>
              </a:prstGeom>
              <a:solidFill>
                <a:schemeClr val="bg1"/>
              </a:solid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kumimoji="1" lang="ja-JP" altLang="en-US" dirty="0">
                  <a:solidFill>
                    <a:schemeClr val="tx1"/>
                  </a:solidFill>
                </a:endParaRPr>
              </a:p>
            </p:txBody>
          </p:sp>
          <p:sp>
            <p:nvSpPr>
              <p:cNvPr id="25" name="楕円 24">
                <a:extLst>
                  <a:ext uri="{FF2B5EF4-FFF2-40B4-BE49-F238E27FC236}">
                    <a16:creationId xmlns:a16="http://schemas.microsoft.com/office/drawing/2014/main" id="{705300F1-9A35-489E-83EC-0D0021158071}"/>
                  </a:ext>
                </a:extLst>
              </p:cNvPr>
              <p:cNvSpPr/>
              <p:nvPr/>
            </p:nvSpPr>
            <p:spPr>
              <a:xfrm>
                <a:off x="7735642" y="2343538"/>
                <a:ext cx="300488" cy="300488"/>
              </a:xfrm>
              <a:prstGeom prst="ellipse">
                <a:avLst/>
              </a:prstGeom>
              <a:solidFill>
                <a:schemeClr val="bg1"/>
              </a:solid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kumimoji="1" lang="ja-JP" altLang="en-US" dirty="0">
                  <a:solidFill>
                    <a:schemeClr val="tx1"/>
                  </a:solidFill>
                </a:endParaRPr>
              </a:p>
            </p:txBody>
          </p:sp>
          <p:sp>
            <p:nvSpPr>
              <p:cNvPr id="26" name="楕円 25">
                <a:extLst>
                  <a:ext uri="{FF2B5EF4-FFF2-40B4-BE49-F238E27FC236}">
                    <a16:creationId xmlns:a16="http://schemas.microsoft.com/office/drawing/2014/main" id="{597EE9B7-FCA8-47FA-9950-C254B7BFDB21}"/>
                  </a:ext>
                </a:extLst>
              </p:cNvPr>
              <p:cNvSpPr/>
              <p:nvPr/>
            </p:nvSpPr>
            <p:spPr>
              <a:xfrm>
                <a:off x="7735642" y="2750795"/>
                <a:ext cx="300488" cy="300488"/>
              </a:xfrm>
              <a:prstGeom prst="ellipse">
                <a:avLst/>
              </a:prstGeom>
              <a:solidFill>
                <a:schemeClr val="bg1"/>
              </a:solid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kumimoji="1" lang="ja-JP" altLang="en-US" dirty="0">
                  <a:solidFill>
                    <a:schemeClr val="tx1"/>
                  </a:solidFill>
                </a:endParaRPr>
              </a:p>
            </p:txBody>
          </p:sp>
        </p:grpSp>
        <p:cxnSp>
          <p:nvCxnSpPr>
            <p:cNvPr id="27" name="直線コネクタ 26">
              <a:extLst>
                <a:ext uri="{FF2B5EF4-FFF2-40B4-BE49-F238E27FC236}">
                  <a16:creationId xmlns:a16="http://schemas.microsoft.com/office/drawing/2014/main" id="{F7D4AD0C-92AA-416D-A1E4-6F01A58E61D3}"/>
                </a:ext>
              </a:extLst>
            </p:cNvPr>
            <p:cNvCxnSpPr>
              <a:cxnSpLocks/>
              <a:stCxn id="22" idx="6"/>
              <a:endCxn id="26" idx="2"/>
            </p:cNvCxnSpPr>
            <p:nvPr/>
          </p:nvCxnSpPr>
          <p:spPr>
            <a:xfrm>
              <a:off x="5564520" y="2989481"/>
              <a:ext cx="736616" cy="0"/>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28" name="直線コネクタ 27">
              <a:extLst>
                <a:ext uri="{FF2B5EF4-FFF2-40B4-BE49-F238E27FC236}">
                  <a16:creationId xmlns:a16="http://schemas.microsoft.com/office/drawing/2014/main" id="{9B0D6087-365C-488A-A331-758C3A6DD08A}"/>
                </a:ext>
              </a:extLst>
            </p:cNvPr>
            <p:cNvCxnSpPr>
              <a:cxnSpLocks/>
              <a:stCxn id="22" idx="6"/>
              <a:endCxn id="25" idx="2"/>
            </p:cNvCxnSpPr>
            <p:nvPr/>
          </p:nvCxnSpPr>
          <p:spPr>
            <a:xfrm flipV="1">
              <a:off x="5564520" y="2694288"/>
              <a:ext cx="736616" cy="295193"/>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29" name="直線コネクタ 28">
              <a:extLst>
                <a:ext uri="{FF2B5EF4-FFF2-40B4-BE49-F238E27FC236}">
                  <a16:creationId xmlns:a16="http://schemas.microsoft.com/office/drawing/2014/main" id="{68F11E43-A02B-460A-A47E-F7B0F5252544}"/>
                </a:ext>
              </a:extLst>
            </p:cNvPr>
            <p:cNvCxnSpPr>
              <a:cxnSpLocks/>
              <a:stCxn id="21" idx="6"/>
              <a:endCxn id="26" idx="2"/>
            </p:cNvCxnSpPr>
            <p:nvPr/>
          </p:nvCxnSpPr>
          <p:spPr>
            <a:xfrm>
              <a:off x="5564520" y="2694288"/>
              <a:ext cx="736616" cy="295193"/>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30" name="直線コネクタ 29">
              <a:extLst>
                <a:ext uri="{FF2B5EF4-FFF2-40B4-BE49-F238E27FC236}">
                  <a16:creationId xmlns:a16="http://schemas.microsoft.com/office/drawing/2014/main" id="{98C5FF40-87F1-436A-8DDE-58ECC212FE8C}"/>
                </a:ext>
              </a:extLst>
            </p:cNvPr>
            <p:cNvCxnSpPr>
              <a:cxnSpLocks/>
              <a:stCxn id="22" idx="6"/>
              <a:endCxn id="24" idx="2"/>
            </p:cNvCxnSpPr>
            <p:nvPr/>
          </p:nvCxnSpPr>
          <p:spPr>
            <a:xfrm flipV="1">
              <a:off x="5564520" y="2399094"/>
              <a:ext cx="736616" cy="590387"/>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31" name="直線コネクタ 30">
              <a:extLst>
                <a:ext uri="{FF2B5EF4-FFF2-40B4-BE49-F238E27FC236}">
                  <a16:creationId xmlns:a16="http://schemas.microsoft.com/office/drawing/2014/main" id="{9E8339F2-E375-48C1-B02C-9B3F4B39F070}"/>
                </a:ext>
              </a:extLst>
            </p:cNvPr>
            <p:cNvCxnSpPr>
              <a:cxnSpLocks/>
              <a:stCxn id="21" idx="6"/>
              <a:endCxn id="25" idx="2"/>
            </p:cNvCxnSpPr>
            <p:nvPr/>
          </p:nvCxnSpPr>
          <p:spPr>
            <a:xfrm>
              <a:off x="5564520" y="2694288"/>
              <a:ext cx="736616" cy="0"/>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32" name="直線コネクタ 31">
              <a:extLst>
                <a:ext uri="{FF2B5EF4-FFF2-40B4-BE49-F238E27FC236}">
                  <a16:creationId xmlns:a16="http://schemas.microsoft.com/office/drawing/2014/main" id="{A2EA1295-E096-468D-B52C-A1820A5EB7D1}"/>
                </a:ext>
              </a:extLst>
            </p:cNvPr>
            <p:cNvCxnSpPr>
              <a:cxnSpLocks/>
              <a:stCxn id="20" idx="6"/>
              <a:endCxn id="24" idx="2"/>
            </p:cNvCxnSpPr>
            <p:nvPr/>
          </p:nvCxnSpPr>
          <p:spPr>
            <a:xfrm>
              <a:off x="5564520" y="2399094"/>
              <a:ext cx="736616" cy="0"/>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33" name="直線コネクタ 32">
              <a:extLst>
                <a:ext uri="{FF2B5EF4-FFF2-40B4-BE49-F238E27FC236}">
                  <a16:creationId xmlns:a16="http://schemas.microsoft.com/office/drawing/2014/main" id="{F9366190-AFE9-4A32-BD2C-EAA7644373AD}"/>
                </a:ext>
              </a:extLst>
            </p:cNvPr>
            <p:cNvCxnSpPr>
              <a:cxnSpLocks/>
              <a:stCxn id="20" idx="6"/>
              <a:endCxn id="25" idx="2"/>
            </p:cNvCxnSpPr>
            <p:nvPr/>
          </p:nvCxnSpPr>
          <p:spPr>
            <a:xfrm>
              <a:off x="5564520" y="2399094"/>
              <a:ext cx="736616" cy="295193"/>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34" name="直線コネクタ 33">
              <a:extLst>
                <a:ext uri="{FF2B5EF4-FFF2-40B4-BE49-F238E27FC236}">
                  <a16:creationId xmlns:a16="http://schemas.microsoft.com/office/drawing/2014/main" id="{E8FC0B58-B3F5-4921-8EFE-31FE4A5E71AC}"/>
                </a:ext>
              </a:extLst>
            </p:cNvPr>
            <p:cNvCxnSpPr>
              <a:cxnSpLocks/>
              <a:stCxn id="20" idx="6"/>
              <a:endCxn id="26" idx="2"/>
            </p:cNvCxnSpPr>
            <p:nvPr/>
          </p:nvCxnSpPr>
          <p:spPr>
            <a:xfrm>
              <a:off x="5564520" y="2399094"/>
              <a:ext cx="736616" cy="590387"/>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35" name="直線コネクタ 34">
              <a:extLst>
                <a:ext uri="{FF2B5EF4-FFF2-40B4-BE49-F238E27FC236}">
                  <a16:creationId xmlns:a16="http://schemas.microsoft.com/office/drawing/2014/main" id="{B7DFAC87-1E04-45D8-A4C2-AF47B3E0A46B}"/>
                </a:ext>
              </a:extLst>
            </p:cNvPr>
            <p:cNvCxnSpPr>
              <a:cxnSpLocks/>
              <a:stCxn id="21" idx="6"/>
              <a:endCxn id="24" idx="2"/>
            </p:cNvCxnSpPr>
            <p:nvPr/>
          </p:nvCxnSpPr>
          <p:spPr>
            <a:xfrm flipV="1">
              <a:off x="5564520" y="2399094"/>
              <a:ext cx="736616" cy="295193"/>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36" name="直線コネクタ 35">
              <a:extLst>
                <a:ext uri="{FF2B5EF4-FFF2-40B4-BE49-F238E27FC236}">
                  <a16:creationId xmlns:a16="http://schemas.microsoft.com/office/drawing/2014/main" id="{3E8AF538-79C3-41CB-900A-9D42562FDAA4}"/>
                </a:ext>
              </a:extLst>
            </p:cNvPr>
            <p:cNvCxnSpPr>
              <a:cxnSpLocks/>
              <a:stCxn id="15" idx="6"/>
              <a:endCxn id="20" idx="2"/>
            </p:cNvCxnSpPr>
            <p:nvPr/>
          </p:nvCxnSpPr>
          <p:spPr>
            <a:xfrm>
              <a:off x="4816235" y="2251498"/>
              <a:ext cx="530481" cy="147597"/>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37" name="直線コネクタ 36">
              <a:extLst>
                <a:ext uri="{FF2B5EF4-FFF2-40B4-BE49-F238E27FC236}">
                  <a16:creationId xmlns:a16="http://schemas.microsoft.com/office/drawing/2014/main" id="{C577CA38-120E-4FE4-89C5-18F6E7A471CE}"/>
                </a:ext>
              </a:extLst>
            </p:cNvPr>
            <p:cNvCxnSpPr>
              <a:cxnSpLocks/>
              <a:stCxn id="15" idx="6"/>
              <a:endCxn id="21" idx="2"/>
            </p:cNvCxnSpPr>
            <p:nvPr/>
          </p:nvCxnSpPr>
          <p:spPr>
            <a:xfrm>
              <a:off x="4816235" y="2251498"/>
              <a:ext cx="530481" cy="442790"/>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38" name="直線コネクタ 37">
              <a:extLst>
                <a:ext uri="{FF2B5EF4-FFF2-40B4-BE49-F238E27FC236}">
                  <a16:creationId xmlns:a16="http://schemas.microsoft.com/office/drawing/2014/main" id="{5F269663-C6B1-47F8-B1A2-5CEE3C90BB5D}"/>
                </a:ext>
              </a:extLst>
            </p:cNvPr>
            <p:cNvCxnSpPr>
              <a:cxnSpLocks/>
              <a:stCxn id="15" idx="6"/>
              <a:endCxn id="22" idx="2"/>
            </p:cNvCxnSpPr>
            <p:nvPr/>
          </p:nvCxnSpPr>
          <p:spPr>
            <a:xfrm>
              <a:off x="4816235" y="2251498"/>
              <a:ext cx="530481" cy="737983"/>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39" name="直線コネクタ 38">
              <a:extLst>
                <a:ext uri="{FF2B5EF4-FFF2-40B4-BE49-F238E27FC236}">
                  <a16:creationId xmlns:a16="http://schemas.microsoft.com/office/drawing/2014/main" id="{AF8852D6-91E7-4042-A8FC-6CD015F38F94}"/>
                </a:ext>
              </a:extLst>
            </p:cNvPr>
            <p:cNvCxnSpPr>
              <a:cxnSpLocks/>
              <a:stCxn id="16" idx="6"/>
              <a:endCxn id="22" idx="2"/>
            </p:cNvCxnSpPr>
            <p:nvPr/>
          </p:nvCxnSpPr>
          <p:spPr>
            <a:xfrm>
              <a:off x="4816235" y="2546691"/>
              <a:ext cx="530481" cy="442790"/>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40" name="直線コネクタ 39">
              <a:extLst>
                <a:ext uri="{FF2B5EF4-FFF2-40B4-BE49-F238E27FC236}">
                  <a16:creationId xmlns:a16="http://schemas.microsoft.com/office/drawing/2014/main" id="{194765B3-3EB6-48A6-90C3-225D9E28EF37}"/>
                </a:ext>
              </a:extLst>
            </p:cNvPr>
            <p:cNvCxnSpPr>
              <a:cxnSpLocks/>
              <a:stCxn id="16" idx="6"/>
              <a:endCxn id="21" idx="2"/>
            </p:cNvCxnSpPr>
            <p:nvPr/>
          </p:nvCxnSpPr>
          <p:spPr>
            <a:xfrm>
              <a:off x="4816235" y="2546691"/>
              <a:ext cx="530481" cy="147597"/>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41" name="直線コネクタ 40">
              <a:extLst>
                <a:ext uri="{FF2B5EF4-FFF2-40B4-BE49-F238E27FC236}">
                  <a16:creationId xmlns:a16="http://schemas.microsoft.com/office/drawing/2014/main" id="{FB76A1A9-360D-46CB-9584-DC9838705DF8}"/>
                </a:ext>
              </a:extLst>
            </p:cNvPr>
            <p:cNvCxnSpPr>
              <a:cxnSpLocks/>
              <a:stCxn id="16" idx="6"/>
              <a:endCxn id="20" idx="2"/>
            </p:cNvCxnSpPr>
            <p:nvPr/>
          </p:nvCxnSpPr>
          <p:spPr>
            <a:xfrm flipV="1">
              <a:off x="4816235" y="2399094"/>
              <a:ext cx="530481" cy="147597"/>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42" name="直線コネクタ 41">
              <a:extLst>
                <a:ext uri="{FF2B5EF4-FFF2-40B4-BE49-F238E27FC236}">
                  <a16:creationId xmlns:a16="http://schemas.microsoft.com/office/drawing/2014/main" id="{074CEE1A-EAC4-4A71-B221-AD2CB15A55A3}"/>
                </a:ext>
              </a:extLst>
            </p:cNvPr>
            <p:cNvCxnSpPr>
              <a:cxnSpLocks/>
              <a:stCxn id="17" idx="6"/>
              <a:endCxn id="20" idx="2"/>
            </p:cNvCxnSpPr>
            <p:nvPr/>
          </p:nvCxnSpPr>
          <p:spPr>
            <a:xfrm flipV="1">
              <a:off x="4816235" y="2399094"/>
              <a:ext cx="530481" cy="442790"/>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43" name="直線コネクタ 42">
              <a:extLst>
                <a:ext uri="{FF2B5EF4-FFF2-40B4-BE49-F238E27FC236}">
                  <a16:creationId xmlns:a16="http://schemas.microsoft.com/office/drawing/2014/main" id="{B2DC0E18-3001-4422-967F-9C9C6787F751}"/>
                </a:ext>
              </a:extLst>
            </p:cNvPr>
            <p:cNvCxnSpPr>
              <a:cxnSpLocks/>
              <a:stCxn id="18" idx="6"/>
              <a:endCxn id="20" idx="2"/>
            </p:cNvCxnSpPr>
            <p:nvPr/>
          </p:nvCxnSpPr>
          <p:spPr>
            <a:xfrm flipV="1">
              <a:off x="4816235" y="2399094"/>
              <a:ext cx="530481" cy="737983"/>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44" name="直線コネクタ 43">
              <a:extLst>
                <a:ext uri="{FF2B5EF4-FFF2-40B4-BE49-F238E27FC236}">
                  <a16:creationId xmlns:a16="http://schemas.microsoft.com/office/drawing/2014/main" id="{530895CC-C3E1-4C9F-8262-615CCD0BDE5C}"/>
                </a:ext>
              </a:extLst>
            </p:cNvPr>
            <p:cNvCxnSpPr>
              <a:cxnSpLocks/>
              <a:stCxn id="17" idx="6"/>
              <a:endCxn id="21" idx="2"/>
            </p:cNvCxnSpPr>
            <p:nvPr/>
          </p:nvCxnSpPr>
          <p:spPr>
            <a:xfrm flipV="1">
              <a:off x="4816235" y="2694288"/>
              <a:ext cx="530481" cy="147597"/>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45" name="直線コネクタ 44">
              <a:extLst>
                <a:ext uri="{FF2B5EF4-FFF2-40B4-BE49-F238E27FC236}">
                  <a16:creationId xmlns:a16="http://schemas.microsoft.com/office/drawing/2014/main" id="{8F2C6BAD-8E69-4FEC-BA6F-1633553D0CE4}"/>
                </a:ext>
              </a:extLst>
            </p:cNvPr>
            <p:cNvCxnSpPr>
              <a:cxnSpLocks/>
              <a:stCxn id="17" idx="6"/>
              <a:endCxn id="22" idx="2"/>
            </p:cNvCxnSpPr>
            <p:nvPr/>
          </p:nvCxnSpPr>
          <p:spPr>
            <a:xfrm>
              <a:off x="4816235" y="2841884"/>
              <a:ext cx="530481" cy="147597"/>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46" name="直線コネクタ 45">
              <a:extLst>
                <a:ext uri="{FF2B5EF4-FFF2-40B4-BE49-F238E27FC236}">
                  <a16:creationId xmlns:a16="http://schemas.microsoft.com/office/drawing/2014/main" id="{43D9D606-0BE1-4F72-B918-53FDDC6F44CF}"/>
                </a:ext>
              </a:extLst>
            </p:cNvPr>
            <p:cNvCxnSpPr>
              <a:cxnSpLocks/>
              <a:stCxn id="18" idx="6"/>
              <a:endCxn id="22" idx="2"/>
            </p:cNvCxnSpPr>
            <p:nvPr/>
          </p:nvCxnSpPr>
          <p:spPr>
            <a:xfrm flipV="1">
              <a:off x="4816235" y="2989481"/>
              <a:ext cx="530481" cy="147597"/>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47" name="直線コネクタ 46">
              <a:extLst>
                <a:ext uri="{FF2B5EF4-FFF2-40B4-BE49-F238E27FC236}">
                  <a16:creationId xmlns:a16="http://schemas.microsoft.com/office/drawing/2014/main" id="{A8FA5D4A-7D15-4270-92C9-48589084D3A1}"/>
                </a:ext>
              </a:extLst>
            </p:cNvPr>
            <p:cNvCxnSpPr>
              <a:cxnSpLocks/>
              <a:stCxn id="18" idx="6"/>
              <a:endCxn id="21" idx="2"/>
            </p:cNvCxnSpPr>
            <p:nvPr/>
          </p:nvCxnSpPr>
          <p:spPr>
            <a:xfrm flipV="1">
              <a:off x="4816235" y="2694288"/>
              <a:ext cx="530481" cy="442790"/>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grpSp>
          <p:nvGrpSpPr>
            <p:cNvPr id="48" name="グループ化 47">
              <a:extLst>
                <a:ext uri="{FF2B5EF4-FFF2-40B4-BE49-F238E27FC236}">
                  <a16:creationId xmlns:a16="http://schemas.microsoft.com/office/drawing/2014/main" id="{503E308F-12E1-4E97-8929-52D4C6C2ACBD}"/>
                </a:ext>
              </a:extLst>
            </p:cNvPr>
            <p:cNvGrpSpPr/>
            <p:nvPr/>
          </p:nvGrpSpPr>
          <p:grpSpPr>
            <a:xfrm>
              <a:off x="1342072" y="2142595"/>
              <a:ext cx="217804" cy="1103384"/>
              <a:chOff x="1368262" y="3187709"/>
              <a:chExt cx="271653" cy="1376181"/>
            </a:xfrm>
          </p:grpSpPr>
          <p:sp>
            <p:nvSpPr>
              <p:cNvPr id="49" name="楕円 48">
                <a:extLst>
                  <a:ext uri="{FF2B5EF4-FFF2-40B4-BE49-F238E27FC236}">
                    <a16:creationId xmlns:a16="http://schemas.microsoft.com/office/drawing/2014/main" id="{5D011EFA-C2BD-404F-9EB7-C27B180D6A5C}"/>
                  </a:ext>
                </a:extLst>
              </p:cNvPr>
              <p:cNvSpPr/>
              <p:nvPr/>
            </p:nvSpPr>
            <p:spPr>
              <a:xfrm>
                <a:off x="1368262" y="3187709"/>
                <a:ext cx="271653" cy="271653"/>
              </a:xfrm>
              <a:prstGeom prst="ellipse">
                <a:avLst/>
              </a:prstGeom>
              <a:solidFill>
                <a:schemeClr val="bg1"/>
              </a:solid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kumimoji="1" lang="ja-JP" altLang="en-US" dirty="0">
                  <a:solidFill>
                    <a:schemeClr val="tx1"/>
                  </a:solidFill>
                </a:endParaRPr>
              </a:p>
            </p:txBody>
          </p:sp>
          <p:sp>
            <p:nvSpPr>
              <p:cNvPr id="50" name="楕円 49">
                <a:extLst>
                  <a:ext uri="{FF2B5EF4-FFF2-40B4-BE49-F238E27FC236}">
                    <a16:creationId xmlns:a16="http://schemas.microsoft.com/office/drawing/2014/main" id="{6593517F-FA79-4F65-BDE0-1C20CCE57205}"/>
                  </a:ext>
                </a:extLst>
              </p:cNvPr>
              <p:cNvSpPr/>
              <p:nvPr/>
            </p:nvSpPr>
            <p:spPr>
              <a:xfrm>
                <a:off x="1368262" y="3555885"/>
                <a:ext cx="271653" cy="271653"/>
              </a:xfrm>
              <a:prstGeom prst="ellipse">
                <a:avLst/>
              </a:prstGeom>
              <a:solidFill>
                <a:schemeClr val="bg1"/>
              </a:solid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kumimoji="1" lang="ja-JP" altLang="en-US" dirty="0">
                  <a:solidFill>
                    <a:schemeClr val="tx1"/>
                  </a:solidFill>
                </a:endParaRPr>
              </a:p>
            </p:txBody>
          </p:sp>
          <p:sp>
            <p:nvSpPr>
              <p:cNvPr id="51" name="楕円 50">
                <a:extLst>
                  <a:ext uri="{FF2B5EF4-FFF2-40B4-BE49-F238E27FC236}">
                    <a16:creationId xmlns:a16="http://schemas.microsoft.com/office/drawing/2014/main" id="{CD5BE4C4-C4C2-4A5A-B5A9-AFC66635D5F8}"/>
                  </a:ext>
                </a:extLst>
              </p:cNvPr>
              <p:cNvSpPr/>
              <p:nvPr/>
            </p:nvSpPr>
            <p:spPr>
              <a:xfrm>
                <a:off x="1368262" y="3924061"/>
                <a:ext cx="271653" cy="271653"/>
              </a:xfrm>
              <a:prstGeom prst="ellipse">
                <a:avLst/>
              </a:prstGeom>
              <a:solidFill>
                <a:schemeClr val="bg1"/>
              </a:solid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kumimoji="1" lang="ja-JP" altLang="en-US" dirty="0">
                  <a:solidFill>
                    <a:schemeClr val="tx1"/>
                  </a:solidFill>
                </a:endParaRPr>
              </a:p>
            </p:txBody>
          </p:sp>
          <p:sp>
            <p:nvSpPr>
              <p:cNvPr id="52" name="楕円 51">
                <a:extLst>
                  <a:ext uri="{FF2B5EF4-FFF2-40B4-BE49-F238E27FC236}">
                    <a16:creationId xmlns:a16="http://schemas.microsoft.com/office/drawing/2014/main" id="{3579808E-513F-4240-9F91-CE768E66F5CB}"/>
                  </a:ext>
                </a:extLst>
              </p:cNvPr>
              <p:cNvSpPr/>
              <p:nvPr/>
            </p:nvSpPr>
            <p:spPr>
              <a:xfrm>
                <a:off x="1368262" y="4292237"/>
                <a:ext cx="271653" cy="271653"/>
              </a:xfrm>
              <a:prstGeom prst="ellipse">
                <a:avLst/>
              </a:prstGeom>
              <a:solidFill>
                <a:schemeClr val="bg1"/>
              </a:solid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kumimoji="1" lang="ja-JP" altLang="en-US" dirty="0">
                  <a:solidFill>
                    <a:schemeClr val="tx1"/>
                  </a:solidFill>
                </a:endParaRPr>
              </a:p>
            </p:txBody>
          </p:sp>
        </p:grpSp>
        <p:grpSp>
          <p:nvGrpSpPr>
            <p:cNvPr id="53" name="グループ化 52">
              <a:extLst>
                <a:ext uri="{FF2B5EF4-FFF2-40B4-BE49-F238E27FC236}">
                  <a16:creationId xmlns:a16="http://schemas.microsoft.com/office/drawing/2014/main" id="{55F3CD6B-46F4-49F8-A2FE-3013FAF4F309}"/>
                </a:ext>
              </a:extLst>
            </p:cNvPr>
            <p:cNvGrpSpPr/>
            <p:nvPr/>
          </p:nvGrpSpPr>
          <p:grpSpPr>
            <a:xfrm>
              <a:off x="2353578" y="2142595"/>
              <a:ext cx="217804" cy="1103384"/>
              <a:chOff x="1368262" y="3187709"/>
              <a:chExt cx="271653" cy="1376181"/>
            </a:xfrm>
          </p:grpSpPr>
          <p:sp>
            <p:nvSpPr>
              <p:cNvPr id="54" name="楕円 53">
                <a:extLst>
                  <a:ext uri="{FF2B5EF4-FFF2-40B4-BE49-F238E27FC236}">
                    <a16:creationId xmlns:a16="http://schemas.microsoft.com/office/drawing/2014/main" id="{6D1FBC98-B015-4929-8909-F00AD5F85FB1}"/>
                  </a:ext>
                </a:extLst>
              </p:cNvPr>
              <p:cNvSpPr/>
              <p:nvPr/>
            </p:nvSpPr>
            <p:spPr>
              <a:xfrm>
                <a:off x="1368262" y="3187709"/>
                <a:ext cx="271653" cy="271653"/>
              </a:xfrm>
              <a:prstGeom prst="ellipse">
                <a:avLst/>
              </a:prstGeom>
              <a:solidFill>
                <a:schemeClr val="bg1"/>
              </a:solid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kumimoji="1" lang="ja-JP" altLang="en-US" dirty="0">
                  <a:solidFill>
                    <a:schemeClr val="tx1"/>
                  </a:solidFill>
                </a:endParaRPr>
              </a:p>
            </p:txBody>
          </p:sp>
          <p:sp>
            <p:nvSpPr>
              <p:cNvPr id="55" name="楕円 54">
                <a:extLst>
                  <a:ext uri="{FF2B5EF4-FFF2-40B4-BE49-F238E27FC236}">
                    <a16:creationId xmlns:a16="http://schemas.microsoft.com/office/drawing/2014/main" id="{C2BA30E4-A75A-4DA2-8476-9811B7C2E3E6}"/>
                  </a:ext>
                </a:extLst>
              </p:cNvPr>
              <p:cNvSpPr/>
              <p:nvPr/>
            </p:nvSpPr>
            <p:spPr>
              <a:xfrm>
                <a:off x="1368262" y="3555885"/>
                <a:ext cx="271653" cy="271653"/>
              </a:xfrm>
              <a:prstGeom prst="ellipse">
                <a:avLst/>
              </a:prstGeom>
              <a:solidFill>
                <a:schemeClr val="bg1"/>
              </a:solid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kumimoji="1" lang="ja-JP" altLang="en-US" dirty="0">
                  <a:solidFill>
                    <a:schemeClr val="tx1"/>
                  </a:solidFill>
                </a:endParaRPr>
              </a:p>
            </p:txBody>
          </p:sp>
          <p:sp>
            <p:nvSpPr>
              <p:cNvPr id="56" name="楕円 55">
                <a:extLst>
                  <a:ext uri="{FF2B5EF4-FFF2-40B4-BE49-F238E27FC236}">
                    <a16:creationId xmlns:a16="http://schemas.microsoft.com/office/drawing/2014/main" id="{C26DD7F5-5F55-4AA4-8318-27936369203F}"/>
                  </a:ext>
                </a:extLst>
              </p:cNvPr>
              <p:cNvSpPr/>
              <p:nvPr/>
            </p:nvSpPr>
            <p:spPr>
              <a:xfrm>
                <a:off x="1368262" y="3924061"/>
                <a:ext cx="271653" cy="271653"/>
              </a:xfrm>
              <a:prstGeom prst="ellipse">
                <a:avLst/>
              </a:prstGeom>
              <a:solidFill>
                <a:schemeClr val="bg1"/>
              </a:solid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kumimoji="1" lang="ja-JP" altLang="en-US" dirty="0">
                  <a:solidFill>
                    <a:schemeClr val="tx1"/>
                  </a:solidFill>
                </a:endParaRPr>
              </a:p>
            </p:txBody>
          </p:sp>
          <p:sp>
            <p:nvSpPr>
              <p:cNvPr id="57" name="楕円 56">
                <a:extLst>
                  <a:ext uri="{FF2B5EF4-FFF2-40B4-BE49-F238E27FC236}">
                    <a16:creationId xmlns:a16="http://schemas.microsoft.com/office/drawing/2014/main" id="{673C3E67-EA5D-4DF4-889C-553CD06032E9}"/>
                  </a:ext>
                </a:extLst>
              </p:cNvPr>
              <p:cNvSpPr/>
              <p:nvPr/>
            </p:nvSpPr>
            <p:spPr>
              <a:xfrm>
                <a:off x="1368262" y="4292237"/>
                <a:ext cx="271653" cy="271653"/>
              </a:xfrm>
              <a:prstGeom prst="ellipse">
                <a:avLst/>
              </a:prstGeom>
              <a:solidFill>
                <a:schemeClr val="bg1"/>
              </a:solid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kumimoji="1" lang="ja-JP" altLang="en-US" dirty="0">
                  <a:solidFill>
                    <a:schemeClr val="tx1"/>
                  </a:solidFill>
                </a:endParaRPr>
              </a:p>
            </p:txBody>
          </p:sp>
        </p:grpSp>
        <p:grpSp>
          <p:nvGrpSpPr>
            <p:cNvPr id="58" name="グループ化 57">
              <a:extLst>
                <a:ext uri="{FF2B5EF4-FFF2-40B4-BE49-F238E27FC236}">
                  <a16:creationId xmlns:a16="http://schemas.microsoft.com/office/drawing/2014/main" id="{E560B827-345A-45C1-BA05-650CC47ECBD8}"/>
                </a:ext>
              </a:extLst>
            </p:cNvPr>
            <p:cNvGrpSpPr/>
            <p:nvPr/>
          </p:nvGrpSpPr>
          <p:grpSpPr>
            <a:xfrm>
              <a:off x="3850147" y="1847402"/>
              <a:ext cx="217804" cy="1693770"/>
              <a:chOff x="4006305" y="3187709"/>
              <a:chExt cx="271653" cy="2112533"/>
            </a:xfrm>
          </p:grpSpPr>
          <p:sp>
            <p:nvSpPr>
              <p:cNvPr id="59" name="楕円 58">
                <a:extLst>
                  <a:ext uri="{FF2B5EF4-FFF2-40B4-BE49-F238E27FC236}">
                    <a16:creationId xmlns:a16="http://schemas.microsoft.com/office/drawing/2014/main" id="{F9038FEE-180E-40F5-8DB1-5AAED09A940B}"/>
                  </a:ext>
                </a:extLst>
              </p:cNvPr>
              <p:cNvSpPr/>
              <p:nvPr/>
            </p:nvSpPr>
            <p:spPr>
              <a:xfrm>
                <a:off x="4006305" y="3187709"/>
                <a:ext cx="271653" cy="271653"/>
              </a:xfrm>
              <a:prstGeom prst="ellipse">
                <a:avLst/>
              </a:prstGeom>
              <a:solidFill>
                <a:schemeClr val="bg1"/>
              </a:solid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kumimoji="1" lang="ja-JP" altLang="en-US" dirty="0">
                  <a:solidFill>
                    <a:schemeClr val="tx1"/>
                  </a:solidFill>
                </a:endParaRPr>
              </a:p>
            </p:txBody>
          </p:sp>
          <p:sp>
            <p:nvSpPr>
              <p:cNvPr id="60" name="楕円 59">
                <a:extLst>
                  <a:ext uri="{FF2B5EF4-FFF2-40B4-BE49-F238E27FC236}">
                    <a16:creationId xmlns:a16="http://schemas.microsoft.com/office/drawing/2014/main" id="{587FBCF1-C5B2-4C93-8C1F-380257F8F9CE}"/>
                  </a:ext>
                </a:extLst>
              </p:cNvPr>
              <p:cNvSpPr/>
              <p:nvPr/>
            </p:nvSpPr>
            <p:spPr>
              <a:xfrm>
                <a:off x="4006305" y="3555885"/>
                <a:ext cx="271653" cy="271653"/>
              </a:xfrm>
              <a:prstGeom prst="ellipse">
                <a:avLst/>
              </a:prstGeom>
              <a:solidFill>
                <a:schemeClr val="bg1"/>
              </a:solid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kumimoji="1" lang="ja-JP" altLang="en-US" dirty="0">
                  <a:solidFill>
                    <a:schemeClr val="tx1"/>
                  </a:solidFill>
                </a:endParaRPr>
              </a:p>
            </p:txBody>
          </p:sp>
          <p:sp>
            <p:nvSpPr>
              <p:cNvPr id="61" name="楕円 60">
                <a:extLst>
                  <a:ext uri="{FF2B5EF4-FFF2-40B4-BE49-F238E27FC236}">
                    <a16:creationId xmlns:a16="http://schemas.microsoft.com/office/drawing/2014/main" id="{D9D326F6-DA08-4156-A4D2-30006A7E6818}"/>
                  </a:ext>
                </a:extLst>
              </p:cNvPr>
              <p:cNvSpPr/>
              <p:nvPr/>
            </p:nvSpPr>
            <p:spPr>
              <a:xfrm>
                <a:off x="4006305" y="3924061"/>
                <a:ext cx="271653" cy="271653"/>
              </a:xfrm>
              <a:prstGeom prst="ellipse">
                <a:avLst/>
              </a:prstGeom>
              <a:solidFill>
                <a:schemeClr val="bg1"/>
              </a:solid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kumimoji="1" lang="ja-JP" altLang="en-US" dirty="0">
                  <a:solidFill>
                    <a:schemeClr val="tx1"/>
                  </a:solidFill>
                </a:endParaRPr>
              </a:p>
            </p:txBody>
          </p:sp>
          <p:sp>
            <p:nvSpPr>
              <p:cNvPr id="62" name="楕円 61">
                <a:extLst>
                  <a:ext uri="{FF2B5EF4-FFF2-40B4-BE49-F238E27FC236}">
                    <a16:creationId xmlns:a16="http://schemas.microsoft.com/office/drawing/2014/main" id="{570D08DE-D750-4D77-BFF5-1844920B8E81}"/>
                  </a:ext>
                </a:extLst>
              </p:cNvPr>
              <p:cNvSpPr/>
              <p:nvPr/>
            </p:nvSpPr>
            <p:spPr>
              <a:xfrm>
                <a:off x="4006305" y="4292237"/>
                <a:ext cx="271653" cy="271653"/>
              </a:xfrm>
              <a:prstGeom prst="ellipse">
                <a:avLst/>
              </a:prstGeom>
              <a:solidFill>
                <a:schemeClr val="bg1"/>
              </a:solid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kumimoji="1" lang="ja-JP" altLang="en-US" dirty="0">
                  <a:solidFill>
                    <a:schemeClr val="tx1"/>
                  </a:solidFill>
                </a:endParaRPr>
              </a:p>
            </p:txBody>
          </p:sp>
          <p:sp>
            <p:nvSpPr>
              <p:cNvPr id="63" name="楕円 62">
                <a:extLst>
                  <a:ext uri="{FF2B5EF4-FFF2-40B4-BE49-F238E27FC236}">
                    <a16:creationId xmlns:a16="http://schemas.microsoft.com/office/drawing/2014/main" id="{DC9BFD50-A94F-4641-ACE1-3F54264AE038}"/>
                  </a:ext>
                </a:extLst>
              </p:cNvPr>
              <p:cNvSpPr/>
              <p:nvPr/>
            </p:nvSpPr>
            <p:spPr>
              <a:xfrm>
                <a:off x="4006305" y="4660413"/>
                <a:ext cx="271653" cy="271653"/>
              </a:xfrm>
              <a:prstGeom prst="ellipse">
                <a:avLst/>
              </a:prstGeom>
              <a:solidFill>
                <a:schemeClr val="bg1"/>
              </a:solid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kumimoji="1" lang="ja-JP" altLang="en-US" dirty="0">
                  <a:solidFill>
                    <a:schemeClr val="tx1"/>
                  </a:solidFill>
                </a:endParaRPr>
              </a:p>
            </p:txBody>
          </p:sp>
          <p:sp>
            <p:nvSpPr>
              <p:cNvPr id="64" name="楕円 63">
                <a:extLst>
                  <a:ext uri="{FF2B5EF4-FFF2-40B4-BE49-F238E27FC236}">
                    <a16:creationId xmlns:a16="http://schemas.microsoft.com/office/drawing/2014/main" id="{5346AFD9-916C-4878-9A24-A3103DB55E3C}"/>
                  </a:ext>
                </a:extLst>
              </p:cNvPr>
              <p:cNvSpPr/>
              <p:nvPr/>
            </p:nvSpPr>
            <p:spPr>
              <a:xfrm>
                <a:off x="4006305" y="5028589"/>
                <a:ext cx="271653" cy="271653"/>
              </a:xfrm>
              <a:prstGeom prst="ellipse">
                <a:avLst/>
              </a:prstGeom>
              <a:solidFill>
                <a:schemeClr val="bg1"/>
              </a:solid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kumimoji="1" lang="ja-JP" altLang="en-US" dirty="0">
                  <a:solidFill>
                    <a:schemeClr val="tx1"/>
                  </a:solidFill>
                </a:endParaRPr>
              </a:p>
            </p:txBody>
          </p:sp>
        </p:grpSp>
        <p:grpSp>
          <p:nvGrpSpPr>
            <p:cNvPr id="65" name="グループ化 64">
              <a:extLst>
                <a:ext uri="{FF2B5EF4-FFF2-40B4-BE49-F238E27FC236}">
                  <a16:creationId xmlns:a16="http://schemas.microsoft.com/office/drawing/2014/main" id="{C386AD4E-A548-4BEC-A54A-62FB37C67B1E}"/>
                </a:ext>
              </a:extLst>
            </p:cNvPr>
            <p:cNvGrpSpPr/>
            <p:nvPr/>
          </p:nvGrpSpPr>
          <p:grpSpPr>
            <a:xfrm>
              <a:off x="3101862" y="1994999"/>
              <a:ext cx="217804" cy="1398577"/>
              <a:chOff x="3641070" y="3187709"/>
              <a:chExt cx="271653" cy="1744357"/>
            </a:xfrm>
          </p:grpSpPr>
          <p:sp>
            <p:nvSpPr>
              <p:cNvPr id="66" name="楕円 65">
                <a:extLst>
                  <a:ext uri="{FF2B5EF4-FFF2-40B4-BE49-F238E27FC236}">
                    <a16:creationId xmlns:a16="http://schemas.microsoft.com/office/drawing/2014/main" id="{81BE6992-6624-49C2-ADA8-8B3167F39939}"/>
                  </a:ext>
                </a:extLst>
              </p:cNvPr>
              <p:cNvSpPr/>
              <p:nvPr/>
            </p:nvSpPr>
            <p:spPr>
              <a:xfrm>
                <a:off x="3641070" y="3187709"/>
                <a:ext cx="271653" cy="271653"/>
              </a:xfrm>
              <a:prstGeom prst="ellipse">
                <a:avLst/>
              </a:prstGeom>
              <a:solidFill>
                <a:schemeClr val="bg1"/>
              </a:solid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kumimoji="1" lang="ja-JP" altLang="en-US" dirty="0">
                  <a:solidFill>
                    <a:schemeClr val="tx1"/>
                  </a:solidFill>
                </a:endParaRPr>
              </a:p>
            </p:txBody>
          </p:sp>
          <p:sp>
            <p:nvSpPr>
              <p:cNvPr id="67" name="楕円 66">
                <a:extLst>
                  <a:ext uri="{FF2B5EF4-FFF2-40B4-BE49-F238E27FC236}">
                    <a16:creationId xmlns:a16="http://schemas.microsoft.com/office/drawing/2014/main" id="{D717AA59-E3CC-4CE8-A8FE-54119C431E4D}"/>
                  </a:ext>
                </a:extLst>
              </p:cNvPr>
              <p:cNvSpPr/>
              <p:nvPr/>
            </p:nvSpPr>
            <p:spPr>
              <a:xfrm>
                <a:off x="3641070" y="3555885"/>
                <a:ext cx="271653" cy="271653"/>
              </a:xfrm>
              <a:prstGeom prst="ellipse">
                <a:avLst/>
              </a:prstGeom>
              <a:solidFill>
                <a:schemeClr val="bg1"/>
              </a:solid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kumimoji="1" lang="ja-JP" altLang="en-US" dirty="0">
                  <a:solidFill>
                    <a:schemeClr val="tx1"/>
                  </a:solidFill>
                </a:endParaRPr>
              </a:p>
            </p:txBody>
          </p:sp>
          <p:sp>
            <p:nvSpPr>
              <p:cNvPr id="68" name="楕円 67">
                <a:extLst>
                  <a:ext uri="{FF2B5EF4-FFF2-40B4-BE49-F238E27FC236}">
                    <a16:creationId xmlns:a16="http://schemas.microsoft.com/office/drawing/2014/main" id="{F45A2FF9-CF76-4269-B7FA-BFC5DC8D7424}"/>
                  </a:ext>
                </a:extLst>
              </p:cNvPr>
              <p:cNvSpPr/>
              <p:nvPr/>
            </p:nvSpPr>
            <p:spPr>
              <a:xfrm>
                <a:off x="3641070" y="3924061"/>
                <a:ext cx="271653" cy="271653"/>
              </a:xfrm>
              <a:prstGeom prst="ellipse">
                <a:avLst/>
              </a:prstGeom>
              <a:solidFill>
                <a:schemeClr val="bg1"/>
              </a:solid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kumimoji="1" lang="ja-JP" altLang="en-US" dirty="0">
                  <a:solidFill>
                    <a:schemeClr val="tx1"/>
                  </a:solidFill>
                </a:endParaRPr>
              </a:p>
            </p:txBody>
          </p:sp>
          <p:sp>
            <p:nvSpPr>
              <p:cNvPr id="69" name="楕円 68">
                <a:extLst>
                  <a:ext uri="{FF2B5EF4-FFF2-40B4-BE49-F238E27FC236}">
                    <a16:creationId xmlns:a16="http://schemas.microsoft.com/office/drawing/2014/main" id="{BE35C881-1247-4218-A742-9BF1792F3CEA}"/>
                  </a:ext>
                </a:extLst>
              </p:cNvPr>
              <p:cNvSpPr/>
              <p:nvPr/>
            </p:nvSpPr>
            <p:spPr>
              <a:xfrm>
                <a:off x="3641070" y="4292237"/>
                <a:ext cx="271653" cy="271653"/>
              </a:xfrm>
              <a:prstGeom prst="ellipse">
                <a:avLst/>
              </a:prstGeom>
              <a:solidFill>
                <a:schemeClr val="bg1"/>
              </a:solid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kumimoji="1" lang="ja-JP" altLang="en-US" dirty="0">
                  <a:solidFill>
                    <a:schemeClr val="tx1"/>
                  </a:solidFill>
                </a:endParaRPr>
              </a:p>
            </p:txBody>
          </p:sp>
          <p:sp>
            <p:nvSpPr>
              <p:cNvPr id="70" name="楕円 69">
                <a:extLst>
                  <a:ext uri="{FF2B5EF4-FFF2-40B4-BE49-F238E27FC236}">
                    <a16:creationId xmlns:a16="http://schemas.microsoft.com/office/drawing/2014/main" id="{265EB82E-8552-4A63-B432-A97F8E5AF4B5}"/>
                  </a:ext>
                </a:extLst>
              </p:cNvPr>
              <p:cNvSpPr/>
              <p:nvPr/>
            </p:nvSpPr>
            <p:spPr>
              <a:xfrm>
                <a:off x="3641070" y="4660413"/>
                <a:ext cx="271653" cy="271653"/>
              </a:xfrm>
              <a:prstGeom prst="ellipse">
                <a:avLst/>
              </a:prstGeom>
              <a:solidFill>
                <a:schemeClr val="bg1"/>
              </a:solid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kumimoji="1" lang="ja-JP" altLang="en-US" dirty="0">
                  <a:solidFill>
                    <a:schemeClr val="tx1"/>
                  </a:solidFill>
                </a:endParaRPr>
              </a:p>
            </p:txBody>
          </p:sp>
        </p:grpSp>
        <p:cxnSp>
          <p:nvCxnSpPr>
            <p:cNvPr id="71" name="直線コネクタ 70">
              <a:extLst>
                <a:ext uri="{FF2B5EF4-FFF2-40B4-BE49-F238E27FC236}">
                  <a16:creationId xmlns:a16="http://schemas.microsoft.com/office/drawing/2014/main" id="{BF3EFAB2-88ED-48AC-AA79-9C0E6D2E47C3}"/>
                </a:ext>
              </a:extLst>
            </p:cNvPr>
            <p:cNvCxnSpPr>
              <a:cxnSpLocks/>
              <a:stCxn id="59" idx="6"/>
              <a:endCxn id="15" idx="2"/>
            </p:cNvCxnSpPr>
            <p:nvPr/>
          </p:nvCxnSpPr>
          <p:spPr>
            <a:xfrm>
              <a:off x="4067951" y="1956304"/>
              <a:ext cx="530481" cy="295193"/>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72" name="直線コネクタ 71">
              <a:extLst>
                <a:ext uri="{FF2B5EF4-FFF2-40B4-BE49-F238E27FC236}">
                  <a16:creationId xmlns:a16="http://schemas.microsoft.com/office/drawing/2014/main" id="{B4410EAD-60A6-4C3D-A25A-B1A83916ABF9}"/>
                </a:ext>
              </a:extLst>
            </p:cNvPr>
            <p:cNvCxnSpPr>
              <a:cxnSpLocks/>
              <a:stCxn id="60" idx="6"/>
              <a:endCxn id="15" idx="2"/>
            </p:cNvCxnSpPr>
            <p:nvPr/>
          </p:nvCxnSpPr>
          <p:spPr>
            <a:xfrm>
              <a:off x="4067951" y="2251498"/>
              <a:ext cx="530481" cy="0"/>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73" name="直線コネクタ 72">
              <a:extLst>
                <a:ext uri="{FF2B5EF4-FFF2-40B4-BE49-F238E27FC236}">
                  <a16:creationId xmlns:a16="http://schemas.microsoft.com/office/drawing/2014/main" id="{579694B5-F026-4208-9D31-FDA6921B2509}"/>
                </a:ext>
              </a:extLst>
            </p:cNvPr>
            <p:cNvCxnSpPr>
              <a:cxnSpLocks/>
              <a:stCxn id="61" idx="6"/>
              <a:endCxn id="15" idx="2"/>
            </p:cNvCxnSpPr>
            <p:nvPr/>
          </p:nvCxnSpPr>
          <p:spPr>
            <a:xfrm flipV="1">
              <a:off x="4067951" y="2251498"/>
              <a:ext cx="530481" cy="295193"/>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74" name="直線コネクタ 73">
              <a:extLst>
                <a:ext uri="{FF2B5EF4-FFF2-40B4-BE49-F238E27FC236}">
                  <a16:creationId xmlns:a16="http://schemas.microsoft.com/office/drawing/2014/main" id="{16E9EE2A-3BE5-4080-A557-BBB6AFB902CF}"/>
                </a:ext>
              </a:extLst>
            </p:cNvPr>
            <p:cNvCxnSpPr>
              <a:cxnSpLocks/>
              <a:stCxn id="62" idx="6"/>
              <a:endCxn id="15" idx="2"/>
            </p:cNvCxnSpPr>
            <p:nvPr/>
          </p:nvCxnSpPr>
          <p:spPr>
            <a:xfrm flipV="1">
              <a:off x="4067951" y="2251498"/>
              <a:ext cx="530481" cy="590387"/>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75" name="直線コネクタ 74">
              <a:extLst>
                <a:ext uri="{FF2B5EF4-FFF2-40B4-BE49-F238E27FC236}">
                  <a16:creationId xmlns:a16="http://schemas.microsoft.com/office/drawing/2014/main" id="{65052686-5BAC-4B4A-AA5A-9508A2E07291}"/>
                </a:ext>
              </a:extLst>
            </p:cNvPr>
            <p:cNvCxnSpPr>
              <a:cxnSpLocks/>
              <a:stCxn id="63" idx="6"/>
              <a:endCxn id="15" idx="2"/>
            </p:cNvCxnSpPr>
            <p:nvPr/>
          </p:nvCxnSpPr>
          <p:spPr>
            <a:xfrm flipV="1">
              <a:off x="4067951" y="2251498"/>
              <a:ext cx="530481" cy="885580"/>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76" name="直線コネクタ 75">
              <a:extLst>
                <a:ext uri="{FF2B5EF4-FFF2-40B4-BE49-F238E27FC236}">
                  <a16:creationId xmlns:a16="http://schemas.microsoft.com/office/drawing/2014/main" id="{FB0E5BB6-EE9A-4120-B09A-CE9DB29AC346}"/>
                </a:ext>
              </a:extLst>
            </p:cNvPr>
            <p:cNvCxnSpPr>
              <a:cxnSpLocks/>
              <a:stCxn id="64" idx="6"/>
              <a:endCxn id="15" idx="2"/>
            </p:cNvCxnSpPr>
            <p:nvPr/>
          </p:nvCxnSpPr>
          <p:spPr>
            <a:xfrm flipV="1">
              <a:off x="4067951" y="2251498"/>
              <a:ext cx="530481" cy="1180773"/>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77" name="直線コネクタ 76">
              <a:extLst>
                <a:ext uri="{FF2B5EF4-FFF2-40B4-BE49-F238E27FC236}">
                  <a16:creationId xmlns:a16="http://schemas.microsoft.com/office/drawing/2014/main" id="{80550E12-FE40-4266-9F6F-26A4549E8AA6}"/>
                </a:ext>
              </a:extLst>
            </p:cNvPr>
            <p:cNvCxnSpPr>
              <a:cxnSpLocks/>
              <a:endCxn id="16" idx="2"/>
            </p:cNvCxnSpPr>
            <p:nvPr/>
          </p:nvCxnSpPr>
          <p:spPr>
            <a:xfrm flipV="1">
              <a:off x="4089306" y="2546691"/>
              <a:ext cx="509125" cy="846885"/>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78" name="直線コネクタ 77">
              <a:extLst>
                <a:ext uri="{FF2B5EF4-FFF2-40B4-BE49-F238E27FC236}">
                  <a16:creationId xmlns:a16="http://schemas.microsoft.com/office/drawing/2014/main" id="{A1664F0A-48FC-49C7-B0C2-F9CDDE62E025}"/>
                </a:ext>
              </a:extLst>
            </p:cNvPr>
            <p:cNvCxnSpPr>
              <a:cxnSpLocks/>
              <a:stCxn id="63" idx="6"/>
              <a:endCxn id="16" idx="2"/>
            </p:cNvCxnSpPr>
            <p:nvPr/>
          </p:nvCxnSpPr>
          <p:spPr>
            <a:xfrm flipV="1">
              <a:off x="4067951" y="2546691"/>
              <a:ext cx="530481" cy="590387"/>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79" name="直線コネクタ 78">
              <a:extLst>
                <a:ext uri="{FF2B5EF4-FFF2-40B4-BE49-F238E27FC236}">
                  <a16:creationId xmlns:a16="http://schemas.microsoft.com/office/drawing/2014/main" id="{D6E226B6-427E-486E-8F78-DB36B70D7F03}"/>
                </a:ext>
              </a:extLst>
            </p:cNvPr>
            <p:cNvCxnSpPr>
              <a:cxnSpLocks/>
              <a:stCxn id="62" idx="6"/>
              <a:endCxn id="16" idx="2"/>
            </p:cNvCxnSpPr>
            <p:nvPr/>
          </p:nvCxnSpPr>
          <p:spPr>
            <a:xfrm flipV="1">
              <a:off x="4067951" y="2546691"/>
              <a:ext cx="530481" cy="295193"/>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80" name="直線コネクタ 79">
              <a:extLst>
                <a:ext uri="{FF2B5EF4-FFF2-40B4-BE49-F238E27FC236}">
                  <a16:creationId xmlns:a16="http://schemas.microsoft.com/office/drawing/2014/main" id="{278EBBBA-6C4D-4F9B-96FB-A3300AA8A8FB}"/>
                </a:ext>
              </a:extLst>
            </p:cNvPr>
            <p:cNvCxnSpPr>
              <a:cxnSpLocks/>
              <a:stCxn id="61" idx="6"/>
              <a:endCxn id="16" idx="2"/>
            </p:cNvCxnSpPr>
            <p:nvPr/>
          </p:nvCxnSpPr>
          <p:spPr>
            <a:xfrm>
              <a:off x="4067951" y="2546691"/>
              <a:ext cx="530481" cy="0"/>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81" name="直線コネクタ 80">
              <a:extLst>
                <a:ext uri="{FF2B5EF4-FFF2-40B4-BE49-F238E27FC236}">
                  <a16:creationId xmlns:a16="http://schemas.microsoft.com/office/drawing/2014/main" id="{F9FC86A6-FF77-4E5E-9C74-5C42526FAD55}"/>
                </a:ext>
              </a:extLst>
            </p:cNvPr>
            <p:cNvCxnSpPr>
              <a:cxnSpLocks/>
              <a:stCxn id="60" idx="6"/>
              <a:endCxn id="16" idx="2"/>
            </p:cNvCxnSpPr>
            <p:nvPr/>
          </p:nvCxnSpPr>
          <p:spPr>
            <a:xfrm>
              <a:off x="4067951" y="2251498"/>
              <a:ext cx="530481" cy="295193"/>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82" name="直線コネクタ 81">
              <a:extLst>
                <a:ext uri="{FF2B5EF4-FFF2-40B4-BE49-F238E27FC236}">
                  <a16:creationId xmlns:a16="http://schemas.microsoft.com/office/drawing/2014/main" id="{B589572E-D91A-4499-AB46-40A25CCEE0AF}"/>
                </a:ext>
              </a:extLst>
            </p:cNvPr>
            <p:cNvCxnSpPr>
              <a:cxnSpLocks/>
              <a:stCxn id="59" idx="6"/>
              <a:endCxn id="16" idx="2"/>
            </p:cNvCxnSpPr>
            <p:nvPr/>
          </p:nvCxnSpPr>
          <p:spPr>
            <a:xfrm>
              <a:off x="4067951" y="1956304"/>
              <a:ext cx="530481" cy="590387"/>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83" name="直線コネクタ 82">
              <a:extLst>
                <a:ext uri="{FF2B5EF4-FFF2-40B4-BE49-F238E27FC236}">
                  <a16:creationId xmlns:a16="http://schemas.microsoft.com/office/drawing/2014/main" id="{98FB17A1-E2FE-4061-84EC-028CA6CD547A}"/>
                </a:ext>
              </a:extLst>
            </p:cNvPr>
            <p:cNvCxnSpPr>
              <a:cxnSpLocks/>
              <a:stCxn id="59" idx="6"/>
              <a:endCxn id="17" idx="2"/>
            </p:cNvCxnSpPr>
            <p:nvPr/>
          </p:nvCxnSpPr>
          <p:spPr>
            <a:xfrm>
              <a:off x="4067951" y="1956304"/>
              <a:ext cx="530481" cy="885580"/>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84" name="直線コネクタ 83">
              <a:extLst>
                <a:ext uri="{FF2B5EF4-FFF2-40B4-BE49-F238E27FC236}">
                  <a16:creationId xmlns:a16="http://schemas.microsoft.com/office/drawing/2014/main" id="{46B5D34A-08C5-45CA-92AD-6DD80BA3DBFD}"/>
                </a:ext>
              </a:extLst>
            </p:cNvPr>
            <p:cNvCxnSpPr>
              <a:cxnSpLocks/>
              <a:stCxn id="60" idx="6"/>
              <a:endCxn id="17" idx="2"/>
            </p:cNvCxnSpPr>
            <p:nvPr/>
          </p:nvCxnSpPr>
          <p:spPr>
            <a:xfrm>
              <a:off x="4067951" y="2251498"/>
              <a:ext cx="530481" cy="590387"/>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85" name="直線コネクタ 84">
              <a:extLst>
                <a:ext uri="{FF2B5EF4-FFF2-40B4-BE49-F238E27FC236}">
                  <a16:creationId xmlns:a16="http://schemas.microsoft.com/office/drawing/2014/main" id="{3C13C0D6-0683-4939-8093-66001FC4D2B3}"/>
                </a:ext>
              </a:extLst>
            </p:cNvPr>
            <p:cNvCxnSpPr>
              <a:cxnSpLocks/>
              <a:stCxn id="61" idx="6"/>
              <a:endCxn id="17" idx="2"/>
            </p:cNvCxnSpPr>
            <p:nvPr/>
          </p:nvCxnSpPr>
          <p:spPr>
            <a:xfrm>
              <a:off x="4067951" y="2546691"/>
              <a:ext cx="530481" cy="295193"/>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86" name="直線コネクタ 85">
              <a:extLst>
                <a:ext uri="{FF2B5EF4-FFF2-40B4-BE49-F238E27FC236}">
                  <a16:creationId xmlns:a16="http://schemas.microsoft.com/office/drawing/2014/main" id="{AC42484B-B25E-444D-9B3C-BFC1B8E404B7}"/>
                </a:ext>
              </a:extLst>
            </p:cNvPr>
            <p:cNvCxnSpPr>
              <a:cxnSpLocks/>
              <a:stCxn id="62" idx="6"/>
              <a:endCxn id="17" idx="2"/>
            </p:cNvCxnSpPr>
            <p:nvPr/>
          </p:nvCxnSpPr>
          <p:spPr>
            <a:xfrm>
              <a:off x="4067951" y="2841884"/>
              <a:ext cx="530481" cy="0"/>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87" name="直線コネクタ 86">
              <a:extLst>
                <a:ext uri="{FF2B5EF4-FFF2-40B4-BE49-F238E27FC236}">
                  <a16:creationId xmlns:a16="http://schemas.microsoft.com/office/drawing/2014/main" id="{9AAEBF27-62D8-4827-9566-1E409B44E184}"/>
                </a:ext>
              </a:extLst>
            </p:cNvPr>
            <p:cNvCxnSpPr>
              <a:cxnSpLocks/>
              <a:stCxn id="63" idx="6"/>
              <a:endCxn id="17" idx="2"/>
            </p:cNvCxnSpPr>
            <p:nvPr/>
          </p:nvCxnSpPr>
          <p:spPr>
            <a:xfrm flipV="1">
              <a:off x="4067951" y="2841884"/>
              <a:ext cx="530481" cy="295193"/>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88" name="直線コネクタ 87">
              <a:extLst>
                <a:ext uri="{FF2B5EF4-FFF2-40B4-BE49-F238E27FC236}">
                  <a16:creationId xmlns:a16="http://schemas.microsoft.com/office/drawing/2014/main" id="{025DD3C2-B428-463B-8B49-5600B6E52A6A}"/>
                </a:ext>
              </a:extLst>
            </p:cNvPr>
            <p:cNvCxnSpPr>
              <a:cxnSpLocks/>
              <a:stCxn id="64" idx="6"/>
              <a:endCxn id="17" idx="2"/>
            </p:cNvCxnSpPr>
            <p:nvPr/>
          </p:nvCxnSpPr>
          <p:spPr>
            <a:xfrm flipV="1">
              <a:off x="4067951" y="2841884"/>
              <a:ext cx="530481" cy="590387"/>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89" name="直線コネクタ 88">
              <a:extLst>
                <a:ext uri="{FF2B5EF4-FFF2-40B4-BE49-F238E27FC236}">
                  <a16:creationId xmlns:a16="http://schemas.microsoft.com/office/drawing/2014/main" id="{38985534-9D07-4335-AE44-5814F80B8579}"/>
                </a:ext>
              </a:extLst>
            </p:cNvPr>
            <p:cNvCxnSpPr>
              <a:cxnSpLocks/>
              <a:stCxn id="64" idx="6"/>
              <a:endCxn id="18" idx="2"/>
            </p:cNvCxnSpPr>
            <p:nvPr/>
          </p:nvCxnSpPr>
          <p:spPr>
            <a:xfrm flipV="1">
              <a:off x="4067951" y="3137078"/>
              <a:ext cx="530481" cy="295193"/>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90" name="直線コネクタ 89">
              <a:extLst>
                <a:ext uri="{FF2B5EF4-FFF2-40B4-BE49-F238E27FC236}">
                  <a16:creationId xmlns:a16="http://schemas.microsoft.com/office/drawing/2014/main" id="{61ECC6B0-7B08-4416-AF45-531AA331F61F}"/>
                </a:ext>
              </a:extLst>
            </p:cNvPr>
            <p:cNvCxnSpPr>
              <a:cxnSpLocks/>
              <a:stCxn id="63" idx="6"/>
              <a:endCxn id="18" idx="2"/>
            </p:cNvCxnSpPr>
            <p:nvPr/>
          </p:nvCxnSpPr>
          <p:spPr>
            <a:xfrm>
              <a:off x="4067951" y="3137078"/>
              <a:ext cx="530481" cy="0"/>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91" name="直線コネクタ 90">
              <a:extLst>
                <a:ext uri="{FF2B5EF4-FFF2-40B4-BE49-F238E27FC236}">
                  <a16:creationId xmlns:a16="http://schemas.microsoft.com/office/drawing/2014/main" id="{E33B67DE-F828-4741-973C-11613A39554D}"/>
                </a:ext>
              </a:extLst>
            </p:cNvPr>
            <p:cNvCxnSpPr>
              <a:cxnSpLocks/>
              <a:stCxn id="62" idx="6"/>
              <a:endCxn id="18" idx="2"/>
            </p:cNvCxnSpPr>
            <p:nvPr/>
          </p:nvCxnSpPr>
          <p:spPr>
            <a:xfrm>
              <a:off x="4067951" y="2841884"/>
              <a:ext cx="530481" cy="295193"/>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92" name="直線コネクタ 91">
              <a:extLst>
                <a:ext uri="{FF2B5EF4-FFF2-40B4-BE49-F238E27FC236}">
                  <a16:creationId xmlns:a16="http://schemas.microsoft.com/office/drawing/2014/main" id="{F7339B85-9269-4D3C-9D86-11BC99FE3CF7}"/>
                </a:ext>
              </a:extLst>
            </p:cNvPr>
            <p:cNvCxnSpPr>
              <a:cxnSpLocks/>
              <a:stCxn id="61" idx="6"/>
              <a:endCxn id="18" idx="2"/>
            </p:cNvCxnSpPr>
            <p:nvPr/>
          </p:nvCxnSpPr>
          <p:spPr>
            <a:xfrm>
              <a:off x="4067951" y="2546691"/>
              <a:ext cx="530481" cy="590387"/>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93" name="直線コネクタ 92">
              <a:extLst>
                <a:ext uri="{FF2B5EF4-FFF2-40B4-BE49-F238E27FC236}">
                  <a16:creationId xmlns:a16="http://schemas.microsoft.com/office/drawing/2014/main" id="{25E61BBA-7E6C-4307-9645-78EBFC892F99}"/>
                </a:ext>
              </a:extLst>
            </p:cNvPr>
            <p:cNvCxnSpPr>
              <a:cxnSpLocks/>
              <a:stCxn id="60" idx="6"/>
              <a:endCxn id="18" idx="2"/>
            </p:cNvCxnSpPr>
            <p:nvPr/>
          </p:nvCxnSpPr>
          <p:spPr>
            <a:xfrm>
              <a:off x="4067951" y="2251498"/>
              <a:ext cx="530481" cy="885580"/>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94" name="直線コネクタ 93">
              <a:extLst>
                <a:ext uri="{FF2B5EF4-FFF2-40B4-BE49-F238E27FC236}">
                  <a16:creationId xmlns:a16="http://schemas.microsoft.com/office/drawing/2014/main" id="{859F4654-3345-4712-B56B-3F69E20F46DB}"/>
                </a:ext>
              </a:extLst>
            </p:cNvPr>
            <p:cNvCxnSpPr>
              <a:cxnSpLocks/>
              <a:stCxn id="59" idx="6"/>
              <a:endCxn id="18" idx="2"/>
            </p:cNvCxnSpPr>
            <p:nvPr/>
          </p:nvCxnSpPr>
          <p:spPr>
            <a:xfrm>
              <a:off x="4067951" y="1956304"/>
              <a:ext cx="530481" cy="1180773"/>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95" name="直線コネクタ 94">
              <a:extLst>
                <a:ext uri="{FF2B5EF4-FFF2-40B4-BE49-F238E27FC236}">
                  <a16:creationId xmlns:a16="http://schemas.microsoft.com/office/drawing/2014/main" id="{314B9321-8947-4299-8524-98664C05A443}"/>
                </a:ext>
              </a:extLst>
            </p:cNvPr>
            <p:cNvCxnSpPr>
              <a:cxnSpLocks/>
              <a:stCxn id="54" idx="6"/>
              <a:endCxn id="68" idx="2"/>
            </p:cNvCxnSpPr>
            <p:nvPr/>
          </p:nvCxnSpPr>
          <p:spPr>
            <a:xfrm>
              <a:off x="2571382" y="2251498"/>
              <a:ext cx="530481" cy="442790"/>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96" name="直線コネクタ 95">
              <a:extLst>
                <a:ext uri="{FF2B5EF4-FFF2-40B4-BE49-F238E27FC236}">
                  <a16:creationId xmlns:a16="http://schemas.microsoft.com/office/drawing/2014/main" id="{CFECC900-D9C2-4D81-AF33-1A406B48F414}"/>
                </a:ext>
              </a:extLst>
            </p:cNvPr>
            <p:cNvCxnSpPr>
              <a:cxnSpLocks/>
              <a:stCxn id="49" idx="6"/>
              <a:endCxn id="54" idx="2"/>
            </p:cNvCxnSpPr>
            <p:nvPr/>
          </p:nvCxnSpPr>
          <p:spPr>
            <a:xfrm>
              <a:off x="1559876" y="2251498"/>
              <a:ext cx="793702" cy="0"/>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97" name="直線コネクタ 96">
              <a:extLst>
                <a:ext uri="{FF2B5EF4-FFF2-40B4-BE49-F238E27FC236}">
                  <a16:creationId xmlns:a16="http://schemas.microsoft.com/office/drawing/2014/main" id="{C6EC1323-406C-4958-BF38-5419C3C34851}"/>
                </a:ext>
              </a:extLst>
            </p:cNvPr>
            <p:cNvCxnSpPr>
              <a:cxnSpLocks/>
              <a:stCxn id="54" idx="6"/>
              <a:endCxn id="66" idx="2"/>
            </p:cNvCxnSpPr>
            <p:nvPr/>
          </p:nvCxnSpPr>
          <p:spPr>
            <a:xfrm flipV="1">
              <a:off x="2571382" y="2103901"/>
              <a:ext cx="530481" cy="147597"/>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98" name="直線コネクタ 97">
              <a:extLst>
                <a:ext uri="{FF2B5EF4-FFF2-40B4-BE49-F238E27FC236}">
                  <a16:creationId xmlns:a16="http://schemas.microsoft.com/office/drawing/2014/main" id="{B0A32525-EE3D-49B1-B40D-F19CFAA02C57}"/>
                </a:ext>
              </a:extLst>
            </p:cNvPr>
            <p:cNvCxnSpPr>
              <a:cxnSpLocks/>
              <a:stCxn id="66" idx="6"/>
              <a:endCxn id="59" idx="2"/>
            </p:cNvCxnSpPr>
            <p:nvPr/>
          </p:nvCxnSpPr>
          <p:spPr>
            <a:xfrm flipV="1">
              <a:off x="3319666" y="1956304"/>
              <a:ext cx="530481" cy="147597"/>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99" name="直線コネクタ 98">
              <a:extLst>
                <a:ext uri="{FF2B5EF4-FFF2-40B4-BE49-F238E27FC236}">
                  <a16:creationId xmlns:a16="http://schemas.microsoft.com/office/drawing/2014/main" id="{6FBA4FBB-9555-42FC-8895-BC52A25F0BEA}"/>
                </a:ext>
              </a:extLst>
            </p:cNvPr>
            <p:cNvCxnSpPr>
              <a:cxnSpLocks/>
              <a:stCxn id="67" idx="6"/>
              <a:endCxn id="59" idx="2"/>
            </p:cNvCxnSpPr>
            <p:nvPr/>
          </p:nvCxnSpPr>
          <p:spPr>
            <a:xfrm flipV="1">
              <a:off x="3319666" y="1956304"/>
              <a:ext cx="530481" cy="442790"/>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00" name="直線コネクタ 99">
              <a:extLst>
                <a:ext uri="{FF2B5EF4-FFF2-40B4-BE49-F238E27FC236}">
                  <a16:creationId xmlns:a16="http://schemas.microsoft.com/office/drawing/2014/main" id="{68833704-3E47-4480-9F89-38FB81164B7D}"/>
                </a:ext>
              </a:extLst>
            </p:cNvPr>
            <p:cNvCxnSpPr>
              <a:cxnSpLocks/>
              <a:stCxn id="68" idx="6"/>
              <a:endCxn id="59" idx="2"/>
            </p:cNvCxnSpPr>
            <p:nvPr/>
          </p:nvCxnSpPr>
          <p:spPr>
            <a:xfrm flipV="1">
              <a:off x="3319666" y="1956304"/>
              <a:ext cx="530481" cy="737983"/>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01" name="直線コネクタ 100">
              <a:extLst>
                <a:ext uri="{FF2B5EF4-FFF2-40B4-BE49-F238E27FC236}">
                  <a16:creationId xmlns:a16="http://schemas.microsoft.com/office/drawing/2014/main" id="{1FC5EC87-9D85-4A97-9F7E-A3B637E77EFB}"/>
                </a:ext>
              </a:extLst>
            </p:cNvPr>
            <p:cNvCxnSpPr>
              <a:cxnSpLocks/>
              <a:stCxn id="69" idx="6"/>
              <a:endCxn id="59" idx="2"/>
            </p:cNvCxnSpPr>
            <p:nvPr/>
          </p:nvCxnSpPr>
          <p:spPr>
            <a:xfrm flipV="1">
              <a:off x="3319666" y="1956304"/>
              <a:ext cx="530481" cy="1033176"/>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02" name="直線コネクタ 101">
              <a:extLst>
                <a:ext uri="{FF2B5EF4-FFF2-40B4-BE49-F238E27FC236}">
                  <a16:creationId xmlns:a16="http://schemas.microsoft.com/office/drawing/2014/main" id="{E7210E89-4222-4D50-A95A-3E2A13E9376C}"/>
                </a:ext>
              </a:extLst>
            </p:cNvPr>
            <p:cNvCxnSpPr>
              <a:cxnSpLocks/>
              <a:stCxn id="70" idx="6"/>
              <a:endCxn id="59" idx="2"/>
            </p:cNvCxnSpPr>
            <p:nvPr/>
          </p:nvCxnSpPr>
          <p:spPr>
            <a:xfrm flipV="1">
              <a:off x="3319666" y="1956304"/>
              <a:ext cx="530481" cy="1328370"/>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03" name="直線コネクタ 102">
              <a:extLst>
                <a:ext uri="{FF2B5EF4-FFF2-40B4-BE49-F238E27FC236}">
                  <a16:creationId xmlns:a16="http://schemas.microsoft.com/office/drawing/2014/main" id="{0749F731-92C7-4216-8D98-E009A963E81A}"/>
                </a:ext>
              </a:extLst>
            </p:cNvPr>
            <p:cNvCxnSpPr>
              <a:cxnSpLocks/>
              <a:stCxn id="57" idx="6"/>
              <a:endCxn id="68" idx="2"/>
            </p:cNvCxnSpPr>
            <p:nvPr/>
          </p:nvCxnSpPr>
          <p:spPr>
            <a:xfrm flipV="1">
              <a:off x="2571382" y="2694288"/>
              <a:ext cx="530481" cy="442790"/>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04" name="直線コネクタ 103">
              <a:extLst>
                <a:ext uri="{FF2B5EF4-FFF2-40B4-BE49-F238E27FC236}">
                  <a16:creationId xmlns:a16="http://schemas.microsoft.com/office/drawing/2014/main" id="{988184CC-675A-4ACB-A71A-948556CEB6D0}"/>
                </a:ext>
              </a:extLst>
            </p:cNvPr>
            <p:cNvCxnSpPr>
              <a:cxnSpLocks/>
              <a:stCxn id="52" idx="6"/>
              <a:endCxn id="57" idx="2"/>
            </p:cNvCxnSpPr>
            <p:nvPr/>
          </p:nvCxnSpPr>
          <p:spPr>
            <a:xfrm>
              <a:off x="1559876" y="3137078"/>
              <a:ext cx="793702" cy="0"/>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05" name="直線コネクタ 104">
              <a:extLst>
                <a:ext uri="{FF2B5EF4-FFF2-40B4-BE49-F238E27FC236}">
                  <a16:creationId xmlns:a16="http://schemas.microsoft.com/office/drawing/2014/main" id="{8020636D-173B-405C-923D-50CD79F443F6}"/>
                </a:ext>
              </a:extLst>
            </p:cNvPr>
            <p:cNvCxnSpPr>
              <a:cxnSpLocks/>
              <a:stCxn id="51" idx="6"/>
              <a:endCxn id="57" idx="2"/>
            </p:cNvCxnSpPr>
            <p:nvPr/>
          </p:nvCxnSpPr>
          <p:spPr>
            <a:xfrm>
              <a:off x="1559876" y="2841884"/>
              <a:ext cx="793702" cy="295193"/>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06" name="直線コネクタ 105">
              <a:extLst>
                <a:ext uri="{FF2B5EF4-FFF2-40B4-BE49-F238E27FC236}">
                  <a16:creationId xmlns:a16="http://schemas.microsoft.com/office/drawing/2014/main" id="{4D9AC32D-6C5B-4657-8060-3A4AE679B379}"/>
                </a:ext>
              </a:extLst>
            </p:cNvPr>
            <p:cNvCxnSpPr>
              <a:cxnSpLocks/>
              <a:stCxn id="50" idx="6"/>
              <a:endCxn id="57" idx="2"/>
            </p:cNvCxnSpPr>
            <p:nvPr/>
          </p:nvCxnSpPr>
          <p:spPr>
            <a:xfrm>
              <a:off x="1559876" y="2546691"/>
              <a:ext cx="793702" cy="590387"/>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07" name="直線コネクタ 106">
              <a:extLst>
                <a:ext uri="{FF2B5EF4-FFF2-40B4-BE49-F238E27FC236}">
                  <a16:creationId xmlns:a16="http://schemas.microsoft.com/office/drawing/2014/main" id="{F1C691C8-DBFF-421C-AF01-50CE56AF2D2F}"/>
                </a:ext>
              </a:extLst>
            </p:cNvPr>
            <p:cNvCxnSpPr>
              <a:cxnSpLocks/>
              <a:stCxn id="49" idx="6"/>
              <a:endCxn id="57" idx="2"/>
            </p:cNvCxnSpPr>
            <p:nvPr/>
          </p:nvCxnSpPr>
          <p:spPr>
            <a:xfrm>
              <a:off x="1559876" y="2251498"/>
              <a:ext cx="793702" cy="885580"/>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08" name="直線コネクタ 107">
              <a:extLst>
                <a:ext uri="{FF2B5EF4-FFF2-40B4-BE49-F238E27FC236}">
                  <a16:creationId xmlns:a16="http://schemas.microsoft.com/office/drawing/2014/main" id="{21246E30-7D8B-4F4A-B61D-DF91BD8FC40E}"/>
                </a:ext>
              </a:extLst>
            </p:cNvPr>
            <p:cNvCxnSpPr>
              <a:cxnSpLocks/>
              <a:stCxn id="57" idx="6"/>
              <a:endCxn id="70" idx="2"/>
            </p:cNvCxnSpPr>
            <p:nvPr/>
          </p:nvCxnSpPr>
          <p:spPr>
            <a:xfrm>
              <a:off x="2571382" y="3137078"/>
              <a:ext cx="530481" cy="147597"/>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09" name="直線コネクタ 108">
              <a:extLst>
                <a:ext uri="{FF2B5EF4-FFF2-40B4-BE49-F238E27FC236}">
                  <a16:creationId xmlns:a16="http://schemas.microsoft.com/office/drawing/2014/main" id="{1898B059-BDD1-497A-B584-DC2472323A6E}"/>
                </a:ext>
              </a:extLst>
            </p:cNvPr>
            <p:cNvCxnSpPr>
              <a:cxnSpLocks/>
              <a:stCxn id="57" idx="6"/>
              <a:endCxn id="69" idx="2"/>
            </p:cNvCxnSpPr>
            <p:nvPr/>
          </p:nvCxnSpPr>
          <p:spPr>
            <a:xfrm flipV="1">
              <a:off x="2571382" y="2989481"/>
              <a:ext cx="530481" cy="147597"/>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10" name="直線コネクタ 109">
              <a:extLst>
                <a:ext uri="{FF2B5EF4-FFF2-40B4-BE49-F238E27FC236}">
                  <a16:creationId xmlns:a16="http://schemas.microsoft.com/office/drawing/2014/main" id="{BDA185C7-96F2-454E-B1DB-10A44CF9B815}"/>
                </a:ext>
              </a:extLst>
            </p:cNvPr>
            <p:cNvCxnSpPr>
              <a:cxnSpLocks/>
              <a:stCxn id="57" idx="6"/>
              <a:endCxn id="67" idx="2"/>
            </p:cNvCxnSpPr>
            <p:nvPr/>
          </p:nvCxnSpPr>
          <p:spPr>
            <a:xfrm flipV="1">
              <a:off x="2571382" y="2399094"/>
              <a:ext cx="530481" cy="737983"/>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11" name="直線コネクタ 110">
              <a:extLst>
                <a:ext uri="{FF2B5EF4-FFF2-40B4-BE49-F238E27FC236}">
                  <a16:creationId xmlns:a16="http://schemas.microsoft.com/office/drawing/2014/main" id="{21C7AB5A-3C6F-46A0-9859-5C8F9D7CFB21}"/>
                </a:ext>
              </a:extLst>
            </p:cNvPr>
            <p:cNvCxnSpPr>
              <a:cxnSpLocks/>
              <a:stCxn id="57" idx="6"/>
              <a:endCxn id="66" idx="2"/>
            </p:cNvCxnSpPr>
            <p:nvPr/>
          </p:nvCxnSpPr>
          <p:spPr>
            <a:xfrm flipV="1">
              <a:off x="2571382" y="2103901"/>
              <a:ext cx="530481" cy="1033176"/>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12" name="直線コネクタ 111">
              <a:extLst>
                <a:ext uri="{FF2B5EF4-FFF2-40B4-BE49-F238E27FC236}">
                  <a16:creationId xmlns:a16="http://schemas.microsoft.com/office/drawing/2014/main" id="{01C39E1F-6312-4830-A1F1-34D7359C6868}"/>
                </a:ext>
              </a:extLst>
            </p:cNvPr>
            <p:cNvCxnSpPr>
              <a:cxnSpLocks/>
              <a:stCxn id="56" idx="6"/>
              <a:endCxn id="66" idx="2"/>
            </p:cNvCxnSpPr>
            <p:nvPr/>
          </p:nvCxnSpPr>
          <p:spPr>
            <a:xfrm flipV="1">
              <a:off x="2571382" y="2103901"/>
              <a:ext cx="530481" cy="737983"/>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13" name="直線コネクタ 112">
              <a:extLst>
                <a:ext uri="{FF2B5EF4-FFF2-40B4-BE49-F238E27FC236}">
                  <a16:creationId xmlns:a16="http://schemas.microsoft.com/office/drawing/2014/main" id="{940FDABE-7845-445D-8EE6-B7EED6C1FEE8}"/>
                </a:ext>
              </a:extLst>
            </p:cNvPr>
            <p:cNvCxnSpPr>
              <a:cxnSpLocks/>
              <a:stCxn id="55" idx="6"/>
              <a:endCxn id="66" idx="2"/>
            </p:cNvCxnSpPr>
            <p:nvPr/>
          </p:nvCxnSpPr>
          <p:spPr>
            <a:xfrm flipV="1">
              <a:off x="2571382" y="2103901"/>
              <a:ext cx="530481" cy="442790"/>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14" name="直線コネクタ 113">
              <a:extLst>
                <a:ext uri="{FF2B5EF4-FFF2-40B4-BE49-F238E27FC236}">
                  <a16:creationId xmlns:a16="http://schemas.microsoft.com/office/drawing/2014/main" id="{56B5FA78-181E-4FD8-86A6-E922A5FBD6DB}"/>
                </a:ext>
              </a:extLst>
            </p:cNvPr>
            <p:cNvCxnSpPr>
              <a:cxnSpLocks/>
              <a:stCxn id="55" idx="6"/>
              <a:endCxn id="67" idx="2"/>
            </p:cNvCxnSpPr>
            <p:nvPr/>
          </p:nvCxnSpPr>
          <p:spPr>
            <a:xfrm flipV="1">
              <a:off x="2571382" y="2399094"/>
              <a:ext cx="530481" cy="147597"/>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15" name="直線コネクタ 114">
              <a:extLst>
                <a:ext uri="{FF2B5EF4-FFF2-40B4-BE49-F238E27FC236}">
                  <a16:creationId xmlns:a16="http://schemas.microsoft.com/office/drawing/2014/main" id="{F697B4F1-B4CB-49DA-ABBB-572D21CC88A9}"/>
                </a:ext>
              </a:extLst>
            </p:cNvPr>
            <p:cNvCxnSpPr>
              <a:cxnSpLocks/>
              <a:stCxn id="55" idx="6"/>
              <a:endCxn id="68" idx="2"/>
            </p:cNvCxnSpPr>
            <p:nvPr/>
          </p:nvCxnSpPr>
          <p:spPr>
            <a:xfrm>
              <a:off x="2571382" y="2546691"/>
              <a:ext cx="530481" cy="147597"/>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16" name="直線コネクタ 115">
              <a:extLst>
                <a:ext uri="{FF2B5EF4-FFF2-40B4-BE49-F238E27FC236}">
                  <a16:creationId xmlns:a16="http://schemas.microsoft.com/office/drawing/2014/main" id="{D66C8225-CB58-4A1C-B429-5E6A38CF5AB1}"/>
                </a:ext>
              </a:extLst>
            </p:cNvPr>
            <p:cNvCxnSpPr>
              <a:cxnSpLocks/>
              <a:stCxn id="55" idx="6"/>
              <a:endCxn id="69" idx="2"/>
            </p:cNvCxnSpPr>
            <p:nvPr/>
          </p:nvCxnSpPr>
          <p:spPr>
            <a:xfrm>
              <a:off x="2571382" y="2546691"/>
              <a:ext cx="530481" cy="442790"/>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17" name="直線コネクタ 116">
              <a:extLst>
                <a:ext uri="{FF2B5EF4-FFF2-40B4-BE49-F238E27FC236}">
                  <a16:creationId xmlns:a16="http://schemas.microsoft.com/office/drawing/2014/main" id="{251BEECB-C687-49AF-895C-52A89720A671}"/>
                </a:ext>
              </a:extLst>
            </p:cNvPr>
            <p:cNvCxnSpPr>
              <a:cxnSpLocks/>
              <a:stCxn id="55" idx="6"/>
              <a:endCxn id="70" idx="2"/>
            </p:cNvCxnSpPr>
            <p:nvPr/>
          </p:nvCxnSpPr>
          <p:spPr>
            <a:xfrm>
              <a:off x="2571382" y="2546691"/>
              <a:ext cx="530481" cy="737983"/>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18" name="直線コネクタ 117">
              <a:extLst>
                <a:ext uri="{FF2B5EF4-FFF2-40B4-BE49-F238E27FC236}">
                  <a16:creationId xmlns:a16="http://schemas.microsoft.com/office/drawing/2014/main" id="{46CE6A49-0221-488D-9909-02A080EB8726}"/>
                </a:ext>
              </a:extLst>
            </p:cNvPr>
            <p:cNvCxnSpPr>
              <a:cxnSpLocks/>
              <a:stCxn id="56" idx="6"/>
              <a:endCxn id="70" idx="2"/>
            </p:cNvCxnSpPr>
            <p:nvPr/>
          </p:nvCxnSpPr>
          <p:spPr>
            <a:xfrm>
              <a:off x="2571382" y="2841884"/>
              <a:ext cx="530481" cy="442790"/>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19" name="直線コネクタ 118">
              <a:extLst>
                <a:ext uri="{FF2B5EF4-FFF2-40B4-BE49-F238E27FC236}">
                  <a16:creationId xmlns:a16="http://schemas.microsoft.com/office/drawing/2014/main" id="{06C6403C-5B26-417C-B17C-5D973D82BAFA}"/>
                </a:ext>
              </a:extLst>
            </p:cNvPr>
            <p:cNvCxnSpPr>
              <a:cxnSpLocks/>
              <a:stCxn id="56" idx="6"/>
              <a:endCxn id="69" idx="2"/>
            </p:cNvCxnSpPr>
            <p:nvPr/>
          </p:nvCxnSpPr>
          <p:spPr>
            <a:xfrm>
              <a:off x="2571382" y="2841884"/>
              <a:ext cx="530481" cy="147597"/>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20" name="直線コネクタ 119">
              <a:extLst>
                <a:ext uri="{FF2B5EF4-FFF2-40B4-BE49-F238E27FC236}">
                  <a16:creationId xmlns:a16="http://schemas.microsoft.com/office/drawing/2014/main" id="{3FDFFB1E-41BF-4328-8A7F-FD1F64AF0083}"/>
                </a:ext>
              </a:extLst>
            </p:cNvPr>
            <p:cNvCxnSpPr>
              <a:cxnSpLocks/>
              <a:stCxn id="70" idx="6"/>
              <a:endCxn id="60" idx="2"/>
            </p:cNvCxnSpPr>
            <p:nvPr/>
          </p:nvCxnSpPr>
          <p:spPr>
            <a:xfrm flipV="1">
              <a:off x="3319666" y="2251498"/>
              <a:ext cx="530481" cy="1033176"/>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21" name="直線コネクタ 120">
              <a:extLst>
                <a:ext uri="{FF2B5EF4-FFF2-40B4-BE49-F238E27FC236}">
                  <a16:creationId xmlns:a16="http://schemas.microsoft.com/office/drawing/2014/main" id="{5FC7E5B6-431D-488A-8AA3-F4C603049DAF}"/>
                </a:ext>
              </a:extLst>
            </p:cNvPr>
            <p:cNvCxnSpPr>
              <a:cxnSpLocks/>
              <a:stCxn id="54" idx="6"/>
              <a:endCxn id="67" idx="2"/>
            </p:cNvCxnSpPr>
            <p:nvPr/>
          </p:nvCxnSpPr>
          <p:spPr>
            <a:xfrm>
              <a:off x="2571382" y="2251498"/>
              <a:ext cx="530481" cy="147597"/>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22" name="直線コネクタ 121">
              <a:extLst>
                <a:ext uri="{FF2B5EF4-FFF2-40B4-BE49-F238E27FC236}">
                  <a16:creationId xmlns:a16="http://schemas.microsoft.com/office/drawing/2014/main" id="{0A8B7D5C-7FA4-4CC6-88C5-8A4778D38FCE}"/>
                </a:ext>
              </a:extLst>
            </p:cNvPr>
            <p:cNvCxnSpPr>
              <a:cxnSpLocks/>
              <a:stCxn id="49" idx="6"/>
              <a:endCxn id="55" idx="2"/>
            </p:cNvCxnSpPr>
            <p:nvPr/>
          </p:nvCxnSpPr>
          <p:spPr>
            <a:xfrm>
              <a:off x="1559876" y="2251498"/>
              <a:ext cx="793702" cy="295193"/>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23" name="直線コネクタ 122">
              <a:extLst>
                <a:ext uri="{FF2B5EF4-FFF2-40B4-BE49-F238E27FC236}">
                  <a16:creationId xmlns:a16="http://schemas.microsoft.com/office/drawing/2014/main" id="{6E0C12B7-A233-4996-8C89-FEA14451285C}"/>
                </a:ext>
              </a:extLst>
            </p:cNvPr>
            <p:cNvCxnSpPr>
              <a:cxnSpLocks/>
              <a:stCxn id="50" idx="6"/>
              <a:endCxn id="55" idx="2"/>
            </p:cNvCxnSpPr>
            <p:nvPr/>
          </p:nvCxnSpPr>
          <p:spPr>
            <a:xfrm>
              <a:off x="1559876" y="2546691"/>
              <a:ext cx="793702" cy="0"/>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24" name="直線コネクタ 123">
              <a:extLst>
                <a:ext uri="{FF2B5EF4-FFF2-40B4-BE49-F238E27FC236}">
                  <a16:creationId xmlns:a16="http://schemas.microsoft.com/office/drawing/2014/main" id="{0380814F-CF6A-4292-B237-E71CBC940CD0}"/>
                </a:ext>
              </a:extLst>
            </p:cNvPr>
            <p:cNvCxnSpPr>
              <a:cxnSpLocks/>
              <a:stCxn id="51" idx="6"/>
              <a:endCxn id="54" idx="2"/>
            </p:cNvCxnSpPr>
            <p:nvPr/>
          </p:nvCxnSpPr>
          <p:spPr>
            <a:xfrm flipV="1">
              <a:off x="1559876" y="2251498"/>
              <a:ext cx="793702" cy="590387"/>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25" name="直線コネクタ 124">
              <a:extLst>
                <a:ext uri="{FF2B5EF4-FFF2-40B4-BE49-F238E27FC236}">
                  <a16:creationId xmlns:a16="http://schemas.microsoft.com/office/drawing/2014/main" id="{BCEA3E9E-EFD2-4059-82EC-1B116C8D5E4A}"/>
                </a:ext>
              </a:extLst>
            </p:cNvPr>
            <p:cNvCxnSpPr>
              <a:cxnSpLocks/>
              <a:stCxn id="52" idx="6"/>
              <a:endCxn id="54" idx="2"/>
            </p:cNvCxnSpPr>
            <p:nvPr/>
          </p:nvCxnSpPr>
          <p:spPr>
            <a:xfrm flipV="1">
              <a:off x="1559876" y="2251498"/>
              <a:ext cx="793702" cy="885580"/>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26" name="直線コネクタ 125">
              <a:extLst>
                <a:ext uri="{FF2B5EF4-FFF2-40B4-BE49-F238E27FC236}">
                  <a16:creationId xmlns:a16="http://schemas.microsoft.com/office/drawing/2014/main" id="{7EF97F3D-C315-46E0-8E22-DD7E1F48AC23}"/>
                </a:ext>
              </a:extLst>
            </p:cNvPr>
            <p:cNvCxnSpPr>
              <a:cxnSpLocks/>
              <a:stCxn id="50" idx="6"/>
              <a:endCxn id="54" idx="2"/>
            </p:cNvCxnSpPr>
            <p:nvPr/>
          </p:nvCxnSpPr>
          <p:spPr>
            <a:xfrm flipV="1">
              <a:off x="1559876" y="2251498"/>
              <a:ext cx="793702" cy="295193"/>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27" name="直線コネクタ 126">
              <a:extLst>
                <a:ext uri="{FF2B5EF4-FFF2-40B4-BE49-F238E27FC236}">
                  <a16:creationId xmlns:a16="http://schemas.microsoft.com/office/drawing/2014/main" id="{7CBBA6AC-7659-44AF-9603-D045C627C7C5}"/>
                </a:ext>
              </a:extLst>
            </p:cNvPr>
            <p:cNvCxnSpPr>
              <a:cxnSpLocks/>
              <a:stCxn id="51" idx="6"/>
              <a:endCxn id="55" idx="2"/>
            </p:cNvCxnSpPr>
            <p:nvPr/>
          </p:nvCxnSpPr>
          <p:spPr>
            <a:xfrm flipV="1">
              <a:off x="1559876" y="2546691"/>
              <a:ext cx="793702" cy="295193"/>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28" name="直線コネクタ 127">
              <a:extLst>
                <a:ext uri="{FF2B5EF4-FFF2-40B4-BE49-F238E27FC236}">
                  <a16:creationId xmlns:a16="http://schemas.microsoft.com/office/drawing/2014/main" id="{43438115-AD95-4720-A799-AC8D9932F0E1}"/>
                </a:ext>
              </a:extLst>
            </p:cNvPr>
            <p:cNvCxnSpPr>
              <a:cxnSpLocks/>
              <a:stCxn id="51" idx="6"/>
              <a:endCxn id="56" idx="2"/>
            </p:cNvCxnSpPr>
            <p:nvPr/>
          </p:nvCxnSpPr>
          <p:spPr>
            <a:xfrm>
              <a:off x="1559876" y="2841884"/>
              <a:ext cx="793702" cy="0"/>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29" name="直線コネクタ 128">
              <a:extLst>
                <a:ext uri="{FF2B5EF4-FFF2-40B4-BE49-F238E27FC236}">
                  <a16:creationId xmlns:a16="http://schemas.microsoft.com/office/drawing/2014/main" id="{5B0B5C3B-918C-48CE-9F21-5FC39C776BCB}"/>
                </a:ext>
              </a:extLst>
            </p:cNvPr>
            <p:cNvCxnSpPr>
              <a:cxnSpLocks/>
              <a:stCxn id="52" idx="6"/>
              <a:endCxn id="56" idx="2"/>
            </p:cNvCxnSpPr>
            <p:nvPr/>
          </p:nvCxnSpPr>
          <p:spPr>
            <a:xfrm flipV="1">
              <a:off x="1559876" y="2841884"/>
              <a:ext cx="793702" cy="295193"/>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30" name="直線コネクタ 129">
              <a:extLst>
                <a:ext uri="{FF2B5EF4-FFF2-40B4-BE49-F238E27FC236}">
                  <a16:creationId xmlns:a16="http://schemas.microsoft.com/office/drawing/2014/main" id="{26B3AFFE-EF7A-49B9-89E1-D02968D44977}"/>
                </a:ext>
              </a:extLst>
            </p:cNvPr>
            <p:cNvCxnSpPr>
              <a:cxnSpLocks/>
              <a:stCxn id="52" idx="6"/>
              <a:endCxn id="55" idx="2"/>
            </p:cNvCxnSpPr>
            <p:nvPr/>
          </p:nvCxnSpPr>
          <p:spPr>
            <a:xfrm flipV="1">
              <a:off x="1559876" y="2546691"/>
              <a:ext cx="793702" cy="590387"/>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31" name="直線コネクタ 130">
              <a:extLst>
                <a:ext uri="{FF2B5EF4-FFF2-40B4-BE49-F238E27FC236}">
                  <a16:creationId xmlns:a16="http://schemas.microsoft.com/office/drawing/2014/main" id="{1CD3EBF4-D64F-49B4-9A3D-34B778965FDB}"/>
                </a:ext>
              </a:extLst>
            </p:cNvPr>
            <p:cNvCxnSpPr>
              <a:cxnSpLocks/>
              <a:stCxn id="49" idx="6"/>
              <a:endCxn id="56" idx="2"/>
            </p:cNvCxnSpPr>
            <p:nvPr/>
          </p:nvCxnSpPr>
          <p:spPr>
            <a:xfrm>
              <a:off x="1559876" y="2251498"/>
              <a:ext cx="793702" cy="590387"/>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32" name="直線コネクタ 131">
              <a:extLst>
                <a:ext uri="{FF2B5EF4-FFF2-40B4-BE49-F238E27FC236}">
                  <a16:creationId xmlns:a16="http://schemas.microsoft.com/office/drawing/2014/main" id="{7DD04533-D3E5-4A97-AB2D-E855E8CEEC50}"/>
                </a:ext>
              </a:extLst>
            </p:cNvPr>
            <p:cNvCxnSpPr>
              <a:cxnSpLocks/>
              <a:stCxn id="50" idx="6"/>
              <a:endCxn id="56" idx="2"/>
            </p:cNvCxnSpPr>
            <p:nvPr/>
          </p:nvCxnSpPr>
          <p:spPr>
            <a:xfrm>
              <a:off x="1559876" y="2546691"/>
              <a:ext cx="793702" cy="295193"/>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33" name="直線コネクタ 132">
              <a:extLst>
                <a:ext uri="{FF2B5EF4-FFF2-40B4-BE49-F238E27FC236}">
                  <a16:creationId xmlns:a16="http://schemas.microsoft.com/office/drawing/2014/main" id="{DF4882C7-CE43-44CB-BBE8-60F1F6D9FC8C}"/>
                </a:ext>
              </a:extLst>
            </p:cNvPr>
            <p:cNvCxnSpPr>
              <a:cxnSpLocks/>
              <a:stCxn id="54" idx="6"/>
              <a:endCxn id="70" idx="2"/>
            </p:cNvCxnSpPr>
            <p:nvPr/>
          </p:nvCxnSpPr>
          <p:spPr>
            <a:xfrm>
              <a:off x="2571382" y="2251498"/>
              <a:ext cx="530481" cy="1033176"/>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34" name="直線コネクタ 133">
              <a:extLst>
                <a:ext uri="{FF2B5EF4-FFF2-40B4-BE49-F238E27FC236}">
                  <a16:creationId xmlns:a16="http://schemas.microsoft.com/office/drawing/2014/main" id="{D4F98987-6A71-49C8-8782-DD5D159CEF35}"/>
                </a:ext>
              </a:extLst>
            </p:cNvPr>
            <p:cNvCxnSpPr>
              <a:cxnSpLocks/>
              <a:stCxn id="54" idx="6"/>
              <a:endCxn id="69" idx="2"/>
            </p:cNvCxnSpPr>
            <p:nvPr/>
          </p:nvCxnSpPr>
          <p:spPr>
            <a:xfrm>
              <a:off x="2571382" y="2251498"/>
              <a:ext cx="530481" cy="737983"/>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35" name="直線コネクタ 134">
              <a:extLst>
                <a:ext uri="{FF2B5EF4-FFF2-40B4-BE49-F238E27FC236}">
                  <a16:creationId xmlns:a16="http://schemas.microsoft.com/office/drawing/2014/main" id="{267A7AAA-5FE5-4473-87CF-83DDCFB5FCCD}"/>
                </a:ext>
              </a:extLst>
            </p:cNvPr>
            <p:cNvCxnSpPr>
              <a:cxnSpLocks/>
              <a:stCxn id="66" idx="6"/>
              <a:endCxn id="60" idx="2"/>
            </p:cNvCxnSpPr>
            <p:nvPr/>
          </p:nvCxnSpPr>
          <p:spPr>
            <a:xfrm>
              <a:off x="3319666" y="2103901"/>
              <a:ext cx="530481" cy="147597"/>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36" name="直線コネクタ 135">
              <a:extLst>
                <a:ext uri="{FF2B5EF4-FFF2-40B4-BE49-F238E27FC236}">
                  <a16:creationId xmlns:a16="http://schemas.microsoft.com/office/drawing/2014/main" id="{31EA55E3-696C-445B-B1E5-F240E5604D8D}"/>
                </a:ext>
              </a:extLst>
            </p:cNvPr>
            <p:cNvCxnSpPr>
              <a:cxnSpLocks/>
              <a:stCxn id="56" idx="6"/>
              <a:endCxn id="67" idx="2"/>
            </p:cNvCxnSpPr>
            <p:nvPr/>
          </p:nvCxnSpPr>
          <p:spPr>
            <a:xfrm flipV="1">
              <a:off x="2571382" y="2399094"/>
              <a:ext cx="530481" cy="442790"/>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37" name="直線コネクタ 136">
              <a:extLst>
                <a:ext uri="{FF2B5EF4-FFF2-40B4-BE49-F238E27FC236}">
                  <a16:creationId xmlns:a16="http://schemas.microsoft.com/office/drawing/2014/main" id="{82A9FB13-AA00-4B92-B6E9-8B2BA20BCFFB}"/>
                </a:ext>
              </a:extLst>
            </p:cNvPr>
            <p:cNvCxnSpPr>
              <a:cxnSpLocks/>
              <a:stCxn id="61" idx="2"/>
              <a:endCxn id="70" idx="6"/>
            </p:cNvCxnSpPr>
            <p:nvPr/>
          </p:nvCxnSpPr>
          <p:spPr>
            <a:xfrm flipH="1">
              <a:off x="3319666" y="2546691"/>
              <a:ext cx="530481" cy="737983"/>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38" name="直線コネクタ 137">
              <a:extLst>
                <a:ext uri="{FF2B5EF4-FFF2-40B4-BE49-F238E27FC236}">
                  <a16:creationId xmlns:a16="http://schemas.microsoft.com/office/drawing/2014/main" id="{67E4BBC5-09EA-4F23-AE31-22FE2C9CE82B}"/>
                </a:ext>
              </a:extLst>
            </p:cNvPr>
            <p:cNvCxnSpPr>
              <a:cxnSpLocks/>
              <a:stCxn id="68" idx="2"/>
              <a:endCxn id="56" idx="6"/>
            </p:cNvCxnSpPr>
            <p:nvPr/>
          </p:nvCxnSpPr>
          <p:spPr>
            <a:xfrm flipH="1">
              <a:off x="2571382" y="2694288"/>
              <a:ext cx="530481" cy="147597"/>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39" name="直線コネクタ 138">
              <a:extLst>
                <a:ext uri="{FF2B5EF4-FFF2-40B4-BE49-F238E27FC236}">
                  <a16:creationId xmlns:a16="http://schemas.microsoft.com/office/drawing/2014/main" id="{6C9C7AB0-93C9-4920-81A7-6F8F1342386D}"/>
                </a:ext>
              </a:extLst>
            </p:cNvPr>
            <p:cNvCxnSpPr>
              <a:cxnSpLocks/>
              <a:stCxn id="60" idx="2"/>
              <a:endCxn id="67" idx="6"/>
            </p:cNvCxnSpPr>
            <p:nvPr/>
          </p:nvCxnSpPr>
          <p:spPr>
            <a:xfrm flipH="1">
              <a:off x="3319666" y="2251498"/>
              <a:ext cx="530481" cy="147597"/>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40" name="直線コネクタ 139">
              <a:extLst>
                <a:ext uri="{FF2B5EF4-FFF2-40B4-BE49-F238E27FC236}">
                  <a16:creationId xmlns:a16="http://schemas.microsoft.com/office/drawing/2014/main" id="{36DE9496-F883-49D1-A380-2D17F5259B6D}"/>
                </a:ext>
              </a:extLst>
            </p:cNvPr>
            <p:cNvCxnSpPr>
              <a:cxnSpLocks/>
              <a:stCxn id="60" idx="2"/>
              <a:endCxn id="68" idx="6"/>
            </p:cNvCxnSpPr>
            <p:nvPr/>
          </p:nvCxnSpPr>
          <p:spPr>
            <a:xfrm flipH="1">
              <a:off x="3319666" y="2251498"/>
              <a:ext cx="530481" cy="442790"/>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41" name="直線コネクタ 140">
              <a:extLst>
                <a:ext uri="{FF2B5EF4-FFF2-40B4-BE49-F238E27FC236}">
                  <a16:creationId xmlns:a16="http://schemas.microsoft.com/office/drawing/2014/main" id="{4F4FD62C-88C5-4A5B-A802-DE2497F1ACE7}"/>
                </a:ext>
              </a:extLst>
            </p:cNvPr>
            <p:cNvCxnSpPr>
              <a:cxnSpLocks/>
              <a:stCxn id="60" idx="2"/>
              <a:endCxn id="69" idx="6"/>
            </p:cNvCxnSpPr>
            <p:nvPr/>
          </p:nvCxnSpPr>
          <p:spPr>
            <a:xfrm flipH="1">
              <a:off x="3319666" y="2251498"/>
              <a:ext cx="530481" cy="737983"/>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42" name="直線コネクタ 141">
              <a:extLst>
                <a:ext uri="{FF2B5EF4-FFF2-40B4-BE49-F238E27FC236}">
                  <a16:creationId xmlns:a16="http://schemas.microsoft.com/office/drawing/2014/main" id="{B7D2964D-3478-45B4-9B31-2F3D9A83107F}"/>
                </a:ext>
              </a:extLst>
            </p:cNvPr>
            <p:cNvCxnSpPr>
              <a:cxnSpLocks/>
              <a:stCxn id="61" idx="2"/>
              <a:endCxn id="70" idx="6"/>
            </p:cNvCxnSpPr>
            <p:nvPr/>
          </p:nvCxnSpPr>
          <p:spPr>
            <a:xfrm flipH="1">
              <a:off x="3319666" y="2546691"/>
              <a:ext cx="530481" cy="737983"/>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43" name="直線コネクタ 142">
              <a:extLst>
                <a:ext uri="{FF2B5EF4-FFF2-40B4-BE49-F238E27FC236}">
                  <a16:creationId xmlns:a16="http://schemas.microsoft.com/office/drawing/2014/main" id="{44CBEF29-CDF5-4325-B830-C564F98967D8}"/>
                </a:ext>
              </a:extLst>
            </p:cNvPr>
            <p:cNvCxnSpPr>
              <a:cxnSpLocks/>
              <a:stCxn id="61" idx="2"/>
              <a:endCxn id="69" idx="6"/>
            </p:cNvCxnSpPr>
            <p:nvPr/>
          </p:nvCxnSpPr>
          <p:spPr>
            <a:xfrm flipH="1">
              <a:off x="3319666" y="2546691"/>
              <a:ext cx="530481" cy="442790"/>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44" name="直線コネクタ 143">
              <a:extLst>
                <a:ext uri="{FF2B5EF4-FFF2-40B4-BE49-F238E27FC236}">
                  <a16:creationId xmlns:a16="http://schemas.microsoft.com/office/drawing/2014/main" id="{A883A8A1-EFAE-4D47-92C0-2CB7FAB11217}"/>
                </a:ext>
              </a:extLst>
            </p:cNvPr>
            <p:cNvCxnSpPr>
              <a:cxnSpLocks/>
              <a:stCxn id="61" idx="2"/>
              <a:endCxn id="68" idx="6"/>
            </p:cNvCxnSpPr>
            <p:nvPr/>
          </p:nvCxnSpPr>
          <p:spPr>
            <a:xfrm flipH="1">
              <a:off x="3319666" y="2546691"/>
              <a:ext cx="530481" cy="147597"/>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45" name="直線コネクタ 144">
              <a:extLst>
                <a:ext uri="{FF2B5EF4-FFF2-40B4-BE49-F238E27FC236}">
                  <a16:creationId xmlns:a16="http://schemas.microsoft.com/office/drawing/2014/main" id="{F8554B9F-2309-4231-8F4F-5160D457E260}"/>
                </a:ext>
              </a:extLst>
            </p:cNvPr>
            <p:cNvCxnSpPr>
              <a:cxnSpLocks/>
              <a:stCxn id="61" idx="2"/>
              <a:endCxn id="67" idx="6"/>
            </p:cNvCxnSpPr>
            <p:nvPr/>
          </p:nvCxnSpPr>
          <p:spPr>
            <a:xfrm flipH="1" flipV="1">
              <a:off x="3319666" y="2399094"/>
              <a:ext cx="530481" cy="147597"/>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46" name="直線コネクタ 145">
              <a:extLst>
                <a:ext uri="{FF2B5EF4-FFF2-40B4-BE49-F238E27FC236}">
                  <a16:creationId xmlns:a16="http://schemas.microsoft.com/office/drawing/2014/main" id="{1A7EF13F-E6DA-403D-BDDC-F79430484A7D}"/>
                </a:ext>
              </a:extLst>
            </p:cNvPr>
            <p:cNvCxnSpPr>
              <a:cxnSpLocks/>
              <a:stCxn id="61" idx="2"/>
              <a:endCxn id="66" idx="6"/>
            </p:cNvCxnSpPr>
            <p:nvPr/>
          </p:nvCxnSpPr>
          <p:spPr>
            <a:xfrm flipH="1" flipV="1">
              <a:off x="3319666" y="2103901"/>
              <a:ext cx="530481" cy="442790"/>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47" name="直線コネクタ 146">
              <a:extLst>
                <a:ext uri="{FF2B5EF4-FFF2-40B4-BE49-F238E27FC236}">
                  <a16:creationId xmlns:a16="http://schemas.microsoft.com/office/drawing/2014/main" id="{E76D47C0-AE04-4AEF-8084-F2D7BE2F7FE7}"/>
                </a:ext>
              </a:extLst>
            </p:cNvPr>
            <p:cNvCxnSpPr>
              <a:cxnSpLocks/>
              <a:stCxn id="62" idx="2"/>
              <a:endCxn id="66" idx="6"/>
            </p:cNvCxnSpPr>
            <p:nvPr/>
          </p:nvCxnSpPr>
          <p:spPr>
            <a:xfrm flipH="1" flipV="1">
              <a:off x="3319666" y="2103901"/>
              <a:ext cx="530481" cy="737983"/>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48" name="直線コネクタ 147">
              <a:extLst>
                <a:ext uri="{FF2B5EF4-FFF2-40B4-BE49-F238E27FC236}">
                  <a16:creationId xmlns:a16="http://schemas.microsoft.com/office/drawing/2014/main" id="{1DA31818-A359-4C07-943B-A2B40ACC7F42}"/>
                </a:ext>
              </a:extLst>
            </p:cNvPr>
            <p:cNvCxnSpPr>
              <a:cxnSpLocks/>
              <a:stCxn id="62" idx="2"/>
              <a:endCxn id="67" idx="6"/>
            </p:cNvCxnSpPr>
            <p:nvPr/>
          </p:nvCxnSpPr>
          <p:spPr>
            <a:xfrm flipH="1" flipV="1">
              <a:off x="3319666" y="2399094"/>
              <a:ext cx="530481" cy="442790"/>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49" name="直線コネクタ 148">
              <a:extLst>
                <a:ext uri="{FF2B5EF4-FFF2-40B4-BE49-F238E27FC236}">
                  <a16:creationId xmlns:a16="http://schemas.microsoft.com/office/drawing/2014/main" id="{FB376A25-5169-4185-B79E-FC7292266F0E}"/>
                </a:ext>
              </a:extLst>
            </p:cNvPr>
            <p:cNvCxnSpPr>
              <a:cxnSpLocks/>
              <a:stCxn id="62" idx="2"/>
              <a:endCxn id="68" idx="6"/>
            </p:cNvCxnSpPr>
            <p:nvPr/>
          </p:nvCxnSpPr>
          <p:spPr>
            <a:xfrm flipH="1" flipV="1">
              <a:off x="3319666" y="2694288"/>
              <a:ext cx="530481" cy="147597"/>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50" name="直線コネクタ 149">
              <a:extLst>
                <a:ext uri="{FF2B5EF4-FFF2-40B4-BE49-F238E27FC236}">
                  <a16:creationId xmlns:a16="http://schemas.microsoft.com/office/drawing/2014/main" id="{1AD35436-E6DC-4FF3-B271-A6DAF0612398}"/>
                </a:ext>
              </a:extLst>
            </p:cNvPr>
            <p:cNvCxnSpPr>
              <a:cxnSpLocks/>
              <a:stCxn id="62" idx="2"/>
              <a:endCxn id="69" idx="6"/>
            </p:cNvCxnSpPr>
            <p:nvPr/>
          </p:nvCxnSpPr>
          <p:spPr>
            <a:xfrm flipH="1">
              <a:off x="3319666" y="2841884"/>
              <a:ext cx="530481" cy="147597"/>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51" name="直線コネクタ 150">
              <a:extLst>
                <a:ext uri="{FF2B5EF4-FFF2-40B4-BE49-F238E27FC236}">
                  <a16:creationId xmlns:a16="http://schemas.microsoft.com/office/drawing/2014/main" id="{7293E1CD-5C59-410C-9EE3-90EC3C132BFA}"/>
                </a:ext>
              </a:extLst>
            </p:cNvPr>
            <p:cNvCxnSpPr>
              <a:cxnSpLocks/>
              <a:stCxn id="62" idx="2"/>
              <a:endCxn id="70" idx="6"/>
            </p:cNvCxnSpPr>
            <p:nvPr/>
          </p:nvCxnSpPr>
          <p:spPr>
            <a:xfrm flipH="1">
              <a:off x="3319666" y="2841884"/>
              <a:ext cx="530481" cy="442790"/>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52" name="直線コネクタ 151">
              <a:extLst>
                <a:ext uri="{FF2B5EF4-FFF2-40B4-BE49-F238E27FC236}">
                  <a16:creationId xmlns:a16="http://schemas.microsoft.com/office/drawing/2014/main" id="{9A5F9D5C-0026-4A8C-9A77-79B622BC955B}"/>
                </a:ext>
              </a:extLst>
            </p:cNvPr>
            <p:cNvCxnSpPr>
              <a:cxnSpLocks/>
              <a:stCxn id="63" idx="2"/>
              <a:endCxn id="70" idx="6"/>
            </p:cNvCxnSpPr>
            <p:nvPr/>
          </p:nvCxnSpPr>
          <p:spPr>
            <a:xfrm flipH="1">
              <a:off x="3319666" y="3137078"/>
              <a:ext cx="530481" cy="147597"/>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53" name="直線コネクタ 152">
              <a:extLst>
                <a:ext uri="{FF2B5EF4-FFF2-40B4-BE49-F238E27FC236}">
                  <a16:creationId xmlns:a16="http://schemas.microsoft.com/office/drawing/2014/main" id="{72EFFB00-868C-4316-8E72-BBB570B819B6}"/>
                </a:ext>
              </a:extLst>
            </p:cNvPr>
            <p:cNvCxnSpPr>
              <a:cxnSpLocks/>
              <a:stCxn id="64" idx="2"/>
              <a:endCxn id="70" idx="6"/>
            </p:cNvCxnSpPr>
            <p:nvPr/>
          </p:nvCxnSpPr>
          <p:spPr>
            <a:xfrm flipH="1" flipV="1">
              <a:off x="3319666" y="3284674"/>
              <a:ext cx="530481" cy="147597"/>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54" name="直線コネクタ 153">
              <a:extLst>
                <a:ext uri="{FF2B5EF4-FFF2-40B4-BE49-F238E27FC236}">
                  <a16:creationId xmlns:a16="http://schemas.microsoft.com/office/drawing/2014/main" id="{C5BDCE7F-A77B-4879-A15A-A71634CAE802}"/>
                </a:ext>
              </a:extLst>
            </p:cNvPr>
            <p:cNvCxnSpPr>
              <a:cxnSpLocks/>
              <a:stCxn id="63" idx="2"/>
              <a:endCxn id="69" idx="6"/>
            </p:cNvCxnSpPr>
            <p:nvPr/>
          </p:nvCxnSpPr>
          <p:spPr>
            <a:xfrm flipH="1" flipV="1">
              <a:off x="3319666" y="2989481"/>
              <a:ext cx="530481" cy="147597"/>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55" name="直線コネクタ 154">
              <a:extLst>
                <a:ext uri="{FF2B5EF4-FFF2-40B4-BE49-F238E27FC236}">
                  <a16:creationId xmlns:a16="http://schemas.microsoft.com/office/drawing/2014/main" id="{8CFD0699-157B-44D1-9D78-2AA4825B1A83}"/>
                </a:ext>
              </a:extLst>
            </p:cNvPr>
            <p:cNvCxnSpPr>
              <a:cxnSpLocks/>
              <a:stCxn id="63" idx="2"/>
              <a:endCxn id="68" idx="6"/>
            </p:cNvCxnSpPr>
            <p:nvPr/>
          </p:nvCxnSpPr>
          <p:spPr>
            <a:xfrm flipH="1" flipV="1">
              <a:off x="3319666" y="2694288"/>
              <a:ext cx="530481" cy="442790"/>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56" name="直線コネクタ 155">
              <a:extLst>
                <a:ext uri="{FF2B5EF4-FFF2-40B4-BE49-F238E27FC236}">
                  <a16:creationId xmlns:a16="http://schemas.microsoft.com/office/drawing/2014/main" id="{D5E5B5AD-428A-491A-9324-9989A3B015CD}"/>
                </a:ext>
              </a:extLst>
            </p:cNvPr>
            <p:cNvCxnSpPr>
              <a:cxnSpLocks/>
              <a:stCxn id="63" idx="2"/>
              <a:endCxn id="67" idx="6"/>
            </p:cNvCxnSpPr>
            <p:nvPr/>
          </p:nvCxnSpPr>
          <p:spPr>
            <a:xfrm flipH="1" flipV="1">
              <a:off x="3319666" y="2399094"/>
              <a:ext cx="530481" cy="737983"/>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57" name="直線コネクタ 156">
              <a:extLst>
                <a:ext uri="{FF2B5EF4-FFF2-40B4-BE49-F238E27FC236}">
                  <a16:creationId xmlns:a16="http://schemas.microsoft.com/office/drawing/2014/main" id="{9953CD84-C700-442A-9AE9-489587A4EF1E}"/>
                </a:ext>
              </a:extLst>
            </p:cNvPr>
            <p:cNvCxnSpPr>
              <a:cxnSpLocks/>
              <a:stCxn id="63" idx="2"/>
              <a:endCxn id="66" idx="6"/>
            </p:cNvCxnSpPr>
            <p:nvPr/>
          </p:nvCxnSpPr>
          <p:spPr>
            <a:xfrm flipH="1" flipV="1">
              <a:off x="3319666" y="2103901"/>
              <a:ext cx="530481" cy="1033176"/>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58" name="直線コネクタ 157">
              <a:extLst>
                <a:ext uri="{FF2B5EF4-FFF2-40B4-BE49-F238E27FC236}">
                  <a16:creationId xmlns:a16="http://schemas.microsoft.com/office/drawing/2014/main" id="{200420F5-6EE9-4732-A19B-128A91FA6D69}"/>
                </a:ext>
              </a:extLst>
            </p:cNvPr>
            <p:cNvCxnSpPr>
              <a:cxnSpLocks/>
              <a:stCxn id="64" idx="2"/>
              <a:endCxn id="66" idx="6"/>
            </p:cNvCxnSpPr>
            <p:nvPr/>
          </p:nvCxnSpPr>
          <p:spPr>
            <a:xfrm flipH="1" flipV="1">
              <a:off x="3319666" y="2103901"/>
              <a:ext cx="530481" cy="1328370"/>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59" name="直線コネクタ 158">
              <a:extLst>
                <a:ext uri="{FF2B5EF4-FFF2-40B4-BE49-F238E27FC236}">
                  <a16:creationId xmlns:a16="http://schemas.microsoft.com/office/drawing/2014/main" id="{63E3D6DA-B531-4211-B4AF-3B1781C2820A}"/>
                </a:ext>
              </a:extLst>
            </p:cNvPr>
            <p:cNvCxnSpPr>
              <a:cxnSpLocks/>
              <a:stCxn id="64" idx="2"/>
              <a:endCxn id="67" idx="6"/>
            </p:cNvCxnSpPr>
            <p:nvPr/>
          </p:nvCxnSpPr>
          <p:spPr>
            <a:xfrm flipH="1" flipV="1">
              <a:off x="3319666" y="2399094"/>
              <a:ext cx="530481" cy="1033176"/>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60" name="直線コネクタ 159">
              <a:extLst>
                <a:ext uri="{FF2B5EF4-FFF2-40B4-BE49-F238E27FC236}">
                  <a16:creationId xmlns:a16="http://schemas.microsoft.com/office/drawing/2014/main" id="{9B18BB6B-B26A-4F97-A020-C07FD51C9D98}"/>
                </a:ext>
              </a:extLst>
            </p:cNvPr>
            <p:cNvCxnSpPr>
              <a:cxnSpLocks/>
              <a:stCxn id="64" idx="2"/>
              <a:endCxn id="68" idx="6"/>
            </p:cNvCxnSpPr>
            <p:nvPr/>
          </p:nvCxnSpPr>
          <p:spPr>
            <a:xfrm flipH="1" flipV="1">
              <a:off x="3319666" y="2694288"/>
              <a:ext cx="530481" cy="737983"/>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61" name="直線コネクタ 160">
              <a:extLst>
                <a:ext uri="{FF2B5EF4-FFF2-40B4-BE49-F238E27FC236}">
                  <a16:creationId xmlns:a16="http://schemas.microsoft.com/office/drawing/2014/main" id="{27308972-E5B2-4FC0-A210-BB70188B88D6}"/>
                </a:ext>
              </a:extLst>
            </p:cNvPr>
            <p:cNvCxnSpPr>
              <a:cxnSpLocks/>
              <a:stCxn id="64" idx="2"/>
              <a:endCxn id="69" idx="6"/>
            </p:cNvCxnSpPr>
            <p:nvPr/>
          </p:nvCxnSpPr>
          <p:spPr>
            <a:xfrm flipH="1" flipV="1">
              <a:off x="3319666" y="2989481"/>
              <a:ext cx="530481" cy="442790"/>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162" name="正方形/長方形 161">
                  <a:extLst>
                    <a:ext uri="{FF2B5EF4-FFF2-40B4-BE49-F238E27FC236}">
                      <a16:creationId xmlns:a16="http://schemas.microsoft.com/office/drawing/2014/main" id="{6C926C41-3D09-47F3-BFA5-365E6632A857}"/>
                    </a:ext>
                  </a:extLst>
                </p:cNvPr>
                <p:cNvSpPr/>
                <p:nvPr/>
              </p:nvSpPr>
              <p:spPr>
                <a:xfrm>
                  <a:off x="950796" y="2009326"/>
                  <a:ext cx="389994" cy="2961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kumimoji="1" lang="en-US" altLang="ja-JP" i="1" dirty="0">
                                <a:latin typeface="Cambria Math" panose="02040503050406030204" pitchFamily="18" charset="0"/>
                              </a:rPr>
                            </m:ctrlPr>
                          </m:sSubPr>
                          <m:e>
                            <m:r>
                              <a:rPr kumimoji="1" lang="en-US" altLang="ja-JP" i="1" dirty="0">
                                <a:latin typeface="Cambria Math" panose="02040503050406030204" pitchFamily="18" charset="0"/>
                              </a:rPr>
                              <m:t>𝑥</m:t>
                            </m:r>
                          </m:e>
                          <m:sub>
                            <m:r>
                              <a:rPr kumimoji="1" lang="en-US" altLang="ja-JP" i="1" dirty="0">
                                <a:latin typeface="Cambria Math" panose="02040503050406030204" pitchFamily="18" charset="0"/>
                              </a:rPr>
                              <m:t>1</m:t>
                            </m:r>
                          </m:sub>
                        </m:sSub>
                      </m:oMath>
                    </m:oMathPara>
                  </a14:m>
                  <a:endParaRPr lang="ja-JP" altLang="en-US" dirty="0"/>
                </a:p>
              </p:txBody>
            </p:sp>
          </mc:Choice>
          <mc:Fallback xmlns="">
            <p:sp>
              <p:nvSpPr>
                <p:cNvPr id="162" name="正方形/長方形 161">
                  <a:extLst>
                    <a:ext uri="{FF2B5EF4-FFF2-40B4-BE49-F238E27FC236}">
                      <a16:creationId xmlns:a16="http://schemas.microsoft.com/office/drawing/2014/main" id="{6C926C41-3D09-47F3-BFA5-365E6632A857}"/>
                    </a:ext>
                  </a:extLst>
                </p:cNvPr>
                <p:cNvSpPr>
                  <a:spLocks noRot="1" noChangeAspect="1" noMove="1" noResize="1" noEditPoints="1" noAdjustHandles="1" noChangeArrowheads="1" noChangeShapeType="1" noTextEdit="1"/>
                </p:cNvSpPr>
                <p:nvPr/>
              </p:nvSpPr>
              <p:spPr>
                <a:xfrm>
                  <a:off x="950796" y="2009326"/>
                  <a:ext cx="389994" cy="296120"/>
                </a:xfrm>
                <a:prstGeom prst="rect">
                  <a:avLst/>
                </a:prstGeom>
                <a:blipFill>
                  <a:blip r:embed="rId4"/>
                  <a:stretch>
                    <a:fillRect b="-2449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63" name="正方形/長方形 162">
                  <a:extLst>
                    <a:ext uri="{FF2B5EF4-FFF2-40B4-BE49-F238E27FC236}">
                      <a16:creationId xmlns:a16="http://schemas.microsoft.com/office/drawing/2014/main" id="{7F621B4D-1914-436D-BF72-E499ED46046E}"/>
                    </a:ext>
                  </a:extLst>
                </p:cNvPr>
                <p:cNvSpPr/>
                <p:nvPr/>
              </p:nvSpPr>
              <p:spPr>
                <a:xfrm>
                  <a:off x="950796" y="2310838"/>
                  <a:ext cx="394262" cy="2961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kumimoji="1" lang="en-US" altLang="ja-JP" i="1" dirty="0" smtClean="0">
                                <a:latin typeface="Cambria Math" panose="02040503050406030204" pitchFamily="18" charset="0"/>
                              </a:rPr>
                            </m:ctrlPr>
                          </m:sSubPr>
                          <m:e>
                            <m:r>
                              <a:rPr kumimoji="1" lang="en-US" altLang="ja-JP" i="1" dirty="0">
                                <a:latin typeface="Cambria Math" panose="02040503050406030204" pitchFamily="18" charset="0"/>
                              </a:rPr>
                              <m:t>𝑥</m:t>
                            </m:r>
                          </m:e>
                          <m:sub>
                            <m:r>
                              <a:rPr kumimoji="1" lang="en-US" altLang="ja-JP" b="0" i="1" dirty="0" smtClean="0">
                                <a:latin typeface="Cambria Math" panose="02040503050406030204" pitchFamily="18" charset="0"/>
                              </a:rPr>
                              <m:t>2</m:t>
                            </m:r>
                          </m:sub>
                        </m:sSub>
                      </m:oMath>
                    </m:oMathPara>
                  </a14:m>
                  <a:endParaRPr lang="ja-JP" altLang="en-US" dirty="0"/>
                </a:p>
              </p:txBody>
            </p:sp>
          </mc:Choice>
          <mc:Fallback xmlns="">
            <p:sp>
              <p:nvSpPr>
                <p:cNvPr id="163" name="正方形/長方形 162">
                  <a:extLst>
                    <a:ext uri="{FF2B5EF4-FFF2-40B4-BE49-F238E27FC236}">
                      <a16:creationId xmlns:a16="http://schemas.microsoft.com/office/drawing/2014/main" id="{7F621B4D-1914-436D-BF72-E499ED46046E}"/>
                    </a:ext>
                  </a:extLst>
                </p:cNvPr>
                <p:cNvSpPr>
                  <a:spLocks noRot="1" noChangeAspect="1" noMove="1" noResize="1" noEditPoints="1" noAdjustHandles="1" noChangeArrowheads="1" noChangeShapeType="1" noTextEdit="1"/>
                </p:cNvSpPr>
                <p:nvPr/>
              </p:nvSpPr>
              <p:spPr>
                <a:xfrm>
                  <a:off x="950796" y="2310838"/>
                  <a:ext cx="394262" cy="296120"/>
                </a:xfrm>
                <a:prstGeom prst="rect">
                  <a:avLst/>
                </a:prstGeom>
                <a:blipFill>
                  <a:blip r:embed="rId5"/>
                  <a:stretch>
                    <a:fillRect b="-2708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64" name="正方形/長方形 163">
                  <a:extLst>
                    <a:ext uri="{FF2B5EF4-FFF2-40B4-BE49-F238E27FC236}">
                      <a16:creationId xmlns:a16="http://schemas.microsoft.com/office/drawing/2014/main" id="{3D693CE7-C0B8-4430-B598-26EFF929EC51}"/>
                    </a:ext>
                  </a:extLst>
                </p:cNvPr>
                <p:cNvSpPr/>
                <p:nvPr/>
              </p:nvSpPr>
              <p:spPr>
                <a:xfrm>
                  <a:off x="950796" y="2612350"/>
                  <a:ext cx="394262" cy="2961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kumimoji="1" lang="en-US" altLang="ja-JP" i="1" dirty="0" smtClean="0">
                                <a:latin typeface="Cambria Math" panose="02040503050406030204" pitchFamily="18" charset="0"/>
                              </a:rPr>
                            </m:ctrlPr>
                          </m:sSubPr>
                          <m:e>
                            <m:r>
                              <a:rPr kumimoji="1" lang="en-US" altLang="ja-JP" i="1" dirty="0">
                                <a:latin typeface="Cambria Math" panose="02040503050406030204" pitchFamily="18" charset="0"/>
                              </a:rPr>
                              <m:t>𝑥</m:t>
                            </m:r>
                          </m:e>
                          <m:sub>
                            <m:r>
                              <a:rPr kumimoji="1" lang="en-US" altLang="ja-JP" b="0" i="1" dirty="0" smtClean="0">
                                <a:latin typeface="Cambria Math" panose="02040503050406030204" pitchFamily="18" charset="0"/>
                              </a:rPr>
                              <m:t>3</m:t>
                            </m:r>
                          </m:sub>
                        </m:sSub>
                      </m:oMath>
                    </m:oMathPara>
                  </a14:m>
                  <a:endParaRPr lang="ja-JP" altLang="en-US" dirty="0"/>
                </a:p>
              </p:txBody>
            </p:sp>
          </mc:Choice>
          <mc:Fallback xmlns="">
            <p:sp>
              <p:nvSpPr>
                <p:cNvPr id="164" name="正方形/長方形 163">
                  <a:extLst>
                    <a:ext uri="{FF2B5EF4-FFF2-40B4-BE49-F238E27FC236}">
                      <a16:creationId xmlns:a16="http://schemas.microsoft.com/office/drawing/2014/main" id="{3D693CE7-C0B8-4430-B598-26EFF929EC51}"/>
                    </a:ext>
                  </a:extLst>
                </p:cNvPr>
                <p:cNvSpPr>
                  <a:spLocks noRot="1" noChangeAspect="1" noMove="1" noResize="1" noEditPoints="1" noAdjustHandles="1" noChangeArrowheads="1" noChangeShapeType="1" noTextEdit="1"/>
                </p:cNvSpPr>
                <p:nvPr/>
              </p:nvSpPr>
              <p:spPr>
                <a:xfrm>
                  <a:off x="950796" y="2612350"/>
                  <a:ext cx="394262" cy="296120"/>
                </a:xfrm>
                <a:prstGeom prst="rect">
                  <a:avLst/>
                </a:prstGeom>
                <a:blipFill>
                  <a:blip r:embed="rId6"/>
                  <a:stretch>
                    <a:fillRect b="-2449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65" name="正方形/長方形 164">
                  <a:extLst>
                    <a:ext uri="{FF2B5EF4-FFF2-40B4-BE49-F238E27FC236}">
                      <a16:creationId xmlns:a16="http://schemas.microsoft.com/office/drawing/2014/main" id="{0A665A6E-CEB8-4218-877C-054010E26983}"/>
                    </a:ext>
                  </a:extLst>
                </p:cNvPr>
                <p:cNvSpPr/>
                <p:nvPr/>
              </p:nvSpPr>
              <p:spPr>
                <a:xfrm>
                  <a:off x="950796" y="2913861"/>
                  <a:ext cx="394262" cy="2961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kumimoji="1" lang="en-US" altLang="ja-JP" i="1" dirty="0" smtClean="0">
                                <a:latin typeface="Cambria Math" panose="02040503050406030204" pitchFamily="18" charset="0"/>
                              </a:rPr>
                            </m:ctrlPr>
                          </m:sSubPr>
                          <m:e>
                            <m:r>
                              <a:rPr kumimoji="1" lang="en-US" altLang="ja-JP" i="1" dirty="0">
                                <a:latin typeface="Cambria Math" panose="02040503050406030204" pitchFamily="18" charset="0"/>
                              </a:rPr>
                              <m:t>𝑥</m:t>
                            </m:r>
                          </m:e>
                          <m:sub>
                            <m:r>
                              <a:rPr kumimoji="1" lang="en-US" altLang="ja-JP" b="0" i="1" dirty="0" smtClean="0">
                                <a:latin typeface="Cambria Math" panose="02040503050406030204" pitchFamily="18" charset="0"/>
                              </a:rPr>
                              <m:t>4</m:t>
                            </m:r>
                          </m:sub>
                        </m:sSub>
                      </m:oMath>
                    </m:oMathPara>
                  </a14:m>
                  <a:endParaRPr lang="ja-JP" altLang="en-US" dirty="0"/>
                </a:p>
              </p:txBody>
            </p:sp>
          </mc:Choice>
          <mc:Fallback xmlns="">
            <p:sp>
              <p:nvSpPr>
                <p:cNvPr id="165" name="正方形/長方形 164">
                  <a:extLst>
                    <a:ext uri="{FF2B5EF4-FFF2-40B4-BE49-F238E27FC236}">
                      <a16:creationId xmlns:a16="http://schemas.microsoft.com/office/drawing/2014/main" id="{0A665A6E-CEB8-4218-877C-054010E26983}"/>
                    </a:ext>
                  </a:extLst>
                </p:cNvPr>
                <p:cNvSpPr>
                  <a:spLocks noRot="1" noChangeAspect="1" noMove="1" noResize="1" noEditPoints="1" noAdjustHandles="1" noChangeArrowheads="1" noChangeShapeType="1" noTextEdit="1"/>
                </p:cNvSpPr>
                <p:nvPr/>
              </p:nvSpPr>
              <p:spPr>
                <a:xfrm>
                  <a:off x="950796" y="2913861"/>
                  <a:ext cx="394262" cy="296120"/>
                </a:xfrm>
                <a:prstGeom prst="rect">
                  <a:avLst/>
                </a:prstGeom>
                <a:blipFill>
                  <a:blip r:embed="rId7"/>
                  <a:stretch>
                    <a:fillRect b="-2708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66" name="正方形/長方形 165">
                  <a:extLst>
                    <a:ext uri="{FF2B5EF4-FFF2-40B4-BE49-F238E27FC236}">
                      <a16:creationId xmlns:a16="http://schemas.microsoft.com/office/drawing/2014/main" id="{68D75A94-4289-4D86-933F-4B53B7A606D1}"/>
                    </a:ext>
                  </a:extLst>
                </p:cNvPr>
                <p:cNvSpPr/>
                <p:nvPr/>
              </p:nvSpPr>
              <p:spPr>
                <a:xfrm>
                  <a:off x="6562730" y="2150916"/>
                  <a:ext cx="391331" cy="2961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kumimoji="1" lang="en-US" altLang="ja-JP" i="1" dirty="0" smtClean="0">
                                <a:latin typeface="Cambria Math" panose="02040503050406030204" pitchFamily="18" charset="0"/>
                              </a:rPr>
                            </m:ctrlPr>
                          </m:sSubPr>
                          <m:e>
                            <m:r>
                              <a:rPr kumimoji="1" lang="en-US" altLang="ja-JP" b="0" i="1" dirty="0" smtClean="0">
                                <a:latin typeface="Cambria Math" panose="02040503050406030204" pitchFamily="18" charset="0"/>
                              </a:rPr>
                              <m:t>𝑦</m:t>
                            </m:r>
                          </m:e>
                          <m:sub>
                            <m:r>
                              <a:rPr kumimoji="1" lang="en-US" altLang="ja-JP" i="1" dirty="0">
                                <a:latin typeface="Cambria Math" panose="02040503050406030204" pitchFamily="18" charset="0"/>
                              </a:rPr>
                              <m:t>1</m:t>
                            </m:r>
                          </m:sub>
                        </m:sSub>
                      </m:oMath>
                    </m:oMathPara>
                  </a14:m>
                  <a:endParaRPr lang="ja-JP" altLang="en-US" dirty="0"/>
                </a:p>
              </p:txBody>
            </p:sp>
          </mc:Choice>
          <mc:Fallback xmlns="">
            <p:sp>
              <p:nvSpPr>
                <p:cNvPr id="166" name="正方形/長方形 165">
                  <a:extLst>
                    <a:ext uri="{FF2B5EF4-FFF2-40B4-BE49-F238E27FC236}">
                      <a16:creationId xmlns:a16="http://schemas.microsoft.com/office/drawing/2014/main" id="{68D75A94-4289-4D86-933F-4B53B7A606D1}"/>
                    </a:ext>
                  </a:extLst>
                </p:cNvPr>
                <p:cNvSpPr>
                  <a:spLocks noRot="1" noChangeAspect="1" noMove="1" noResize="1" noEditPoints="1" noAdjustHandles="1" noChangeArrowheads="1" noChangeShapeType="1" noTextEdit="1"/>
                </p:cNvSpPr>
                <p:nvPr/>
              </p:nvSpPr>
              <p:spPr>
                <a:xfrm>
                  <a:off x="6562730" y="2150916"/>
                  <a:ext cx="391331" cy="296120"/>
                </a:xfrm>
                <a:prstGeom prst="rect">
                  <a:avLst/>
                </a:prstGeom>
                <a:blipFill>
                  <a:blip r:embed="rId8"/>
                  <a:stretch>
                    <a:fillRect b="-3469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67" name="正方形/長方形 166">
                  <a:extLst>
                    <a:ext uri="{FF2B5EF4-FFF2-40B4-BE49-F238E27FC236}">
                      <a16:creationId xmlns:a16="http://schemas.microsoft.com/office/drawing/2014/main" id="{D597ADFD-7ED3-460C-9285-B161B6DB15A7}"/>
                    </a:ext>
                  </a:extLst>
                </p:cNvPr>
                <p:cNvSpPr/>
                <p:nvPr/>
              </p:nvSpPr>
              <p:spPr>
                <a:xfrm>
                  <a:off x="6562730" y="2455819"/>
                  <a:ext cx="395598" cy="2961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kumimoji="1" lang="en-US" altLang="ja-JP" i="1" dirty="0" smtClean="0">
                                <a:latin typeface="Cambria Math" panose="02040503050406030204" pitchFamily="18" charset="0"/>
                              </a:rPr>
                            </m:ctrlPr>
                          </m:sSubPr>
                          <m:e>
                            <m:r>
                              <a:rPr kumimoji="1" lang="en-US" altLang="ja-JP" b="0" i="1" dirty="0" smtClean="0">
                                <a:latin typeface="Cambria Math" panose="02040503050406030204" pitchFamily="18" charset="0"/>
                              </a:rPr>
                              <m:t>𝑦</m:t>
                            </m:r>
                          </m:e>
                          <m:sub>
                            <m:r>
                              <a:rPr kumimoji="1" lang="en-US" altLang="ja-JP" b="0" i="1" dirty="0" smtClean="0">
                                <a:latin typeface="Cambria Math" panose="02040503050406030204" pitchFamily="18" charset="0"/>
                              </a:rPr>
                              <m:t>2</m:t>
                            </m:r>
                          </m:sub>
                        </m:sSub>
                      </m:oMath>
                    </m:oMathPara>
                  </a14:m>
                  <a:endParaRPr lang="ja-JP" altLang="en-US" dirty="0"/>
                </a:p>
              </p:txBody>
            </p:sp>
          </mc:Choice>
          <mc:Fallback xmlns="">
            <p:sp>
              <p:nvSpPr>
                <p:cNvPr id="167" name="正方形/長方形 166">
                  <a:extLst>
                    <a:ext uri="{FF2B5EF4-FFF2-40B4-BE49-F238E27FC236}">
                      <a16:creationId xmlns:a16="http://schemas.microsoft.com/office/drawing/2014/main" id="{D597ADFD-7ED3-460C-9285-B161B6DB15A7}"/>
                    </a:ext>
                  </a:extLst>
                </p:cNvPr>
                <p:cNvSpPr>
                  <a:spLocks noRot="1" noChangeAspect="1" noMove="1" noResize="1" noEditPoints="1" noAdjustHandles="1" noChangeArrowheads="1" noChangeShapeType="1" noTextEdit="1"/>
                </p:cNvSpPr>
                <p:nvPr/>
              </p:nvSpPr>
              <p:spPr>
                <a:xfrm>
                  <a:off x="6562730" y="2455819"/>
                  <a:ext cx="395598" cy="296120"/>
                </a:xfrm>
                <a:prstGeom prst="rect">
                  <a:avLst/>
                </a:prstGeom>
                <a:blipFill>
                  <a:blip r:embed="rId9"/>
                  <a:stretch>
                    <a:fillRect b="-3469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68" name="正方形/長方形 167">
                  <a:extLst>
                    <a:ext uri="{FF2B5EF4-FFF2-40B4-BE49-F238E27FC236}">
                      <a16:creationId xmlns:a16="http://schemas.microsoft.com/office/drawing/2014/main" id="{C8211EF2-565F-46C1-9242-2F457E1D996F}"/>
                    </a:ext>
                  </a:extLst>
                </p:cNvPr>
                <p:cNvSpPr/>
                <p:nvPr/>
              </p:nvSpPr>
              <p:spPr>
                <a:xfrm>
                  <a:off x="6562730" y="2760721"/>
                  <a:ext cx="395598" cy="2961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kumimoji="1" lang="en-US" altLang="ja-JP" i="1" dirty="0" smtClean="0">
                                <a:latin typeface="Cambria Math" panose="02040503050406030204" pitchFamily="18" charset="0"/>
                              </a:rPr>
                            </m:ctrlPr>
                          </m:sSubPr>
                          <m:e>
                            <m:r>
                              <a:rPr kumimoji="1" lang="en-US" altLang="ja-JP" b="0" i="1" dirty="0" smtClean="0">
                                <a:latin typeface="Cambria Math" panose="02040503050406030204" pitchFamily="18" charset="0"/>
                              </a:rPr>
                              <m:t>𝑦</m:t>
                            </m:r>
                          </m:e>
                          <m:sub>
                            <m:r>
                              <a:rPr kumimoji="1" lang="en-US" altLang="ja-JP" b="0" i="1" dirty="0" smtClean="0">
                                <a:latin typeface="Cambria Math" panose="02040503050406030204" pitchFamily="18" charset="0"/>
                              </a:rPr>
                              <m:t>3</m:t>
                            </m:r>
                          </m:sub>
                        </m:sSub>
                      </m:oMath>
                    </m:oMathPara>
                  </a14:m>
                  <a:endParaRPr lang="ja-JP" altLang="en-US" dirty="0"/>
                </a:p>
              </p:txBody>
            </p:sp>
          </mc:Choice>
          <mc:Fallback xmlns="">
            <p:sp>
              <p:nvSpPr>
                <p:cNvPr id="168" name="正方形/長方形 167">
                  <a:extLst>
                    <a:ext uri="{FF2B5EF4-FFF2-40B4-BE49-F238E27FC236}">
                      <a16:creationId xmlns:a16="http://schemas.microsoft.com/office/drawing/2014/main" id="{C8211EF2-565F-46C1-9242-2F457E1D996F}"/>
                    </a:ext>
                  </a:extLst>
                </p:cNvPr>
                <p:cNvSpPr>
                  <a:spLocks noRot="1" noChangeAspect="1" noMove="1" noResize="1" noEditPoints="1" noAdjustHandles="1" noChangeArrowheads="1" noChangeShapeType="1" noTextEdit="1"/>
                </p:cNvSpPr>
                <p:nvPr/>
              </p:nvSpPr>
              <p:spPr>
                <a:xfrm>
                  <a:off x="6562730" y="2760721"/>
                  <a:ext cx="395598" cy="296120"/>
                </a:xfrm>
                <a:prstGeom prst="rect">
                  <a:avLst/>
                </a:prstGeom>
                <a:blipFill>
                  <a:blip r:embed="rId10"/>
                  <a:stretch>
                    <a:fillRect b="-34694"/>
                  </a:stretch>
                </a:blipFill>
              </p:spPr>
              <p:txBody>
                <a:bodyPr/>
                <a:lstStyle/>
                <a:p>
                  <a:r>
                    <a:rPr lang="ja-JP" altLang="en-US">
                      <a:noFill/>
                    </a:rPr>
                    <a:t> </a:t>
                  </a:r>
                </a:p>
              </p:txBody>
            </p:sp>
          </mc:Fallback>
        </mc:AlternateContent>
      </p:grpSp>
      <p:sp>
        <p:nvSpPr>
          <p:cNvPr id="172" name="テキスト ボックス 171">
            <a:extLst>
              <a:ext uri="{FF2B5EF4-FFF2-40B4-BE49-F238E27FC236}">
                <a16:creationId xmlns:a16="http://schemas.microsoft.com/office/drawing/2014/main" id="{18A29219-3A76-4218-8138-23198FA379AC}"/>
              </a:ext>
            </a:extLst>
          </p:cNvPr>
          <p:cNvSpPr txBox="1"/>
          <p:nvPr/>
        </p:nvSpPr>
        <p:spPr>
          <a:xfrm>
            <a:off x="730845" y="911679"/>
            <a:ext cx="7864138" cy="461665"/>
          </a:xfrm>
          <a:prstGeom prst="rect">
            <a:avLst/>
          </a:prstGeom>
          <a:noFill/>
        </p:spPr>
        <p:txBody>
          <a:bodyPr wrap="square">
            <a:spAutoFit/>
          </a:bodyPr>
          <a:lstStyle/>
          <a:p>
            <a:r>
              <a:rPr lang="ja-JP" altLang="en-US" sz="2400" b="1" dirty="0">
                <a:solidFill>
                  <a:srgbClr val="494949"/>
                </a:solidFill>
                <a:effectLst>
                  <a:outerShdw blurRad="38100" dist="38100" dir="2700000" algn="tl">
                    <a:srgbClr val="000000">
                      <a:alpha val="43137"/>
                    </a:srgbClr>
                  </a:outerShdw>
                </a:effectLst>
              </a:rPr>
              <a:t>① モデルで予測を行う</a:t>
            </a:r>
          </a:p>
        </p:txBody>
      </p:sp>
      <p:cxnSp>
        <p:nvCxnSpPr>
          <p:cNvPr id="177" name="直線コネクタ 176">
            <a:extLst>
              <a:ext uri="{FF2B5EF4-FFF2-40B4-BE49-F238E27FC236}">
                <a16:creationId xmlns:a16="http://schemas.microsoft.com/office/drawing/2014/main" id="{6E96522E-3387-4CE9-B28F-48E488354522}"/>
              </a:ext>
            </a:extLst>
          </p:cNvPr>
          <p:cNvCxnSpPr>
            <a:cxnSpLocks/>
          </p:cNvCxnSpPr>
          <p:nvPr/>
        </p:nvCxnSpPr>
        <p:spPr>
          <a:xfrm flipV="1">
            <a:off x="3836273" y="1841343"/>
            <a:ext cx="3574412" cy="260685"/>
          </a:xfrm>
          <a:prstGeom prst="line">
            <a:avLst/>
          </a:prstGeom>
          <a:ln w="19050">
            <a:solidFill>
              <a:srgbClr val="00879E"/>
            </a:solidFill>
            <a:prstDash val="dash"/>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80" name="直線コネクタ 179">
            <a:extLst>
              <a:ext uri="{FF2B5EF4-FFF2-40B4-BE49-F238E27FC236}">
                <a16:creationId xmlns:a16="http://schemas.microsoft.com/office/drawing/2014/main" id="{28520C27-084C-4F9F-B31A-FC2B3AE30B2B}"/>
              </a:ext>
            </a:extLst>
          </p:cNvPr>
          <p:cNvCxnSpPr>
            <a:cxnSpLocks/>
          </p:cNvCxnSpPr>
          <p:nvPr/>
        </p:nvCxnSpPr>
        <p:spPr>
          <a:xfrm>
            <a:off x="4085027" y="2271800"/>
            <a:ext cx="3333840" cy="10188"/>
          </a:xfrm>
          <a:prstGeom prst="line">
            <a:avLst/>
          </a:prstGeom>
          <a:ln w="19050">
            <a:solidFill>
              <a:srgbClr val="00879E"/>
            </a:solidFill>
            <a:prstDash val="dash"/>
            <a:headEnd type="none" w="med" len="med"/>
            <a:tailEnd type="none" w="med" len="med"/>
          </a:ln>
        </p:spPr>
        <p:style>
          <a:lnRef idx="3">
            <a:schemeClr val="accent1"/>
          </a:lnRef>
          <a:fillRef idx="0">
            <a:schemeClr val="accent1"/>
          </a:fillRef>
          <a:effectRef idx="2">
            <a:schemeClr val="accent1"/>
          </a:effectRef>
          <a:fontRef idx="minor">
            <a:schemeClr val="tx1"/>
          </a:fontRef>
        </p:style>
      </p:cxnSp>
      <p:sp>
        <p:nvSpPr>
          <p:cNvPr id="187" name="楕円 186">
            <a:extLst>
              <a:ext uri="{FF2B5EF4-FFF2-40B4-BE49-F238E27FC236}">
                <a16:creationId xmlns:a16="http://schemas.microsoft.com/office/drawing/2014/main" id="{4C58085C-A6BE-42AB-AA15-23D0574E831A}"/>
              </a:ext>
            </a:extLst>
          </p:cNvPr>
          <p:cNvSpPr/>
          <p:nvPr/>
        </p:nvSpPr>
        <p:spPr>
          <a:xfrm rot="18980157">
            <a:off x="1069823" y="2271427"/>
            <a:ext cx="876417" cy="1665182"/>
          </a:xfrm>
          <a:prstGeom prst="ellipse">
            <a:avLst/>
          </a:prstGeom>
          <a:solidFill>
            <a:srgbClr val="3BFCC0">
              <a:alpha val="26000"/>
            </a:srgbClr>
          </a:solidFill>
          <a:ln w="28575">
            <a:solidFill>
              <a:srgbClr val="00879E"/>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189" name="四角形: 角を丸くする 188">
            <a:extLst>
              <a:ext uri="{FF2B5EF4-FFF2-40B4-BE49-F238E27FC236}">
                <a16:creationId xmlns:a16="http://schemas.microsoft.com/office/drawing/2014/main" id="{86487864-2F07-4207-A951-3A24AE682861}"/>
              </a:ext>
            </a:extLst>
          </p:cNvPr>
          <p:cNvSpPr/>
          <p:nvPr/>
        </p:nvSpPr>
        <p:spPr bwMode="auto">
          <a:xfrm>
            <a:off x="1092090" y="4149211"/>
            <a:ext cx="5131249" cy="2316003"/>
          </a:xfrm>
          <a:prstGeom prst="roundRect">
            <a:avLst>
              <a:gd name="adj" fmla="val 5515"/>
            </a:avLst>
          </a:prstGeom>
          <a:solidFill>
            <a:srgbClr val="EBFCFF"/>
          </a:solidFill>
          <a:ln w="19050" algn="ctr">
            <a:solidFill>
              <a:srgbClr val="00879E"/>
            </a:solidFill>
            <a:prstDash val="solid"/>
            <a:round/>
            <a:headEnd/>
            <a:tailEnd/>
          </a:ln>
          <a:effectLst/>
        </p:spPr>
        <p:txBody>
          <a:bodyPr wrap="none" tIns="252000" rtlCol="0" anchor="ctr"/>
          <a:lstStyle/>
          <a:p>
            <a:pPr algn="ctr"/>
            <a:endParaRPr kumimoji="1" lang="ja-JP" altLang="en-US" sz="1600" b="1" spc="600" dirty="0">
              <a:solidFill>
                <a:schemeClr val="tx1">
                  <a:lumMod val="75000"/>
                  <a:lumOff val="25000"/>
                </a:schemeClr>
              </a:solidFill>
              <a:latin typeface="+mn-ea"/>
            </a:endParaRPr>
          </a:p>
        </p:txBody>
      </p:sp>
      <p:grpSp>
        <p:nvGrpSpPr>
          <p:cNvPr id="190" name="グループ化 189">
            <a:extLst>
              <a:ext uri="{FF2B5EF4-FFF2-40B4-BE49-F238E27FC236}">
                <a16:creationId xmlns:a16="http://schemas.microsoft.com/office/drawing/2014/main" id="{22B45327-95B2-4AD9-89B6-07C806E7F51F}"/>
              </a:ext>
            </a:extLst>
          </p:cNvPr>
          <p:cNvGrpSpPr/>
          <p:nvPr/>
        </p:nvGrpSpPr>
        <p:grpSpPr>
          <a:xfrm>
            <a:off x="2578737" y="4198789"/>
            <a:ext cx="1178488" cy="519503"/>
            <a:chOff x="9455315" y="1448164"/>
            <a:chExt cx="1056276" cy="975129"/>
          </a:xfrm>
        </p:grpSpPr>
        <p:sp>
          <p:nvSpPr>
            <p:cNvPr id="196" name="正方形/長方形 195">
              <a:extLst>
                <a:ext uri="{FF2B5EF4-FFF2-40B4-BE49-F238E27FC236}">
                  <a16:creationId xmlns:a16="http://schemas.microsoft.com/office/drawing/2014/main" id="{5CF74ED1-53BC-4A9F-B5E6-1ED39CD21219}"/>
                </a:ext>
              </a:extLst>
            </p:cNvPr>
            <p:cNvSpPr/>
            <p:nvPr/>
          </p:nvSpPr>
          <p:spPr>
            <a:xfrm>
              <a:off x="9455315" y="1448164"/>
              <a:ext cx="1042627" cy="519939"/>
            </a:xfrm>
            <a:prstGeom prst="rect">
              <a:avLst/>
            </a:prstGeom>
          </p:spPr>
          <p:txBody>
            <a:bodyPr wrap="square">
              <a:spAutoFit/>
            </a:bodyPr>
            <a:lstStyle/>
            <a:p>
              <a:r>
                <a:rPr lang="en-US" altLang="ja-JP" sz="1200" b="1" dirty="0">
                  <a:solidFill>
                    <a:srgbClr val="E94823"/>
                  </a:solidFill>
                </a:rPr>
                <a:t>w</a:t>
              </a:r>
              <a:r>
                <a:rPr lang="ja-JP" altLang="en-US" sz="1200" b="1" dirty="0">
                  <a:solidFill>
                    <a:srgbClr val="E94823"/>
                  </a:solidFill>
                </a:rPr>
                <a:t>：ウェイト</a:t>
              </a:r>
            </a:p>
          </p:txBody>
        </p:sp>
        <p:sp>
          <p:nvSpPr>
            <p:cNvPr id="194" name="正方形/長方形 193">
              <a:extLst>
                <a:ext uri="{FF2B5EF4-FFF2-40B4-BE49-F238E27FC236}">
                  <a16:creationId xmlns:a16="http://schemas.microsoft.com/office/drawing/2014/main" id="{99667B09-C615-4616-9FDC-B6385DB48538}"/>
                </a:ext>
              </a:extLst>
            </p:cNvPr>
            <p:cNvSpPr/>
            <p:nvPr/>
          </p:nvSpPr>
          <p:spPr>
            <a:xfrm>
              <a:off x="9468964" y="1903354"/>
              <a:ext cx="1042627" cy="519939"/>
            </a:xfrm>
            <a:prstGeom prst="rect">
              <a:avLst/>
            </a:prstGeom>
          </p:spPr>
          <p:txBody>
            <a:bodyPr wrap="square">
              <a:spAutoFit/>
            </a:bodyPr>
            <a:lstStyle/>
            <a:p>
              <a:r>
                <a:rPr lang="en-US" altLang="ja-JP" sz="1200" b="1" dirty="0">
                  <a:solidFill>
                    <a:srgbClr val="E94823"/>
                  </a:solidFill>
                </a:rPr>
                <a:t>b</a:t>
              </a:r>
              <a:r>
                <a:rPr lang="ja-JP" altLang="en-US" sz="1200" b="1" dirty="0">
                  <a:solidFill>
                    <a:srgbClr val="E94823"/>
                  </a:solidFill>
                </a:rPr>
                <a:t>：バイアス</a:t>
              </a:r>
            </a:p>
          </p:txBody>
        </p:sp>
      </p:grpSp>
      <p:sp>
        <p:nvSpPr>
          <p:cNvPr id="197" name="円弧 196">
            <a:extLst>
              <a:ext uri="{FF2B5EF4-FFF2-40B4-BE49-F238E27FC236}">
                <a16:creationId xmlns:a16="http://schemas.microsoft.com/office/drawing/2014/main" id="{37612BE8-730E-422B-8DA4-44EDDEBC44D8}"/>
              </a:ext>
            </a:extLst>
          </p:cNvPr>
          <p:cNvSpPr/>
          <p:nvPr/>
        </p:nvSpPr>
        <p:spPr>
          <a:xfrm flipH="1">
            <a:off x="1708225" y="3362171"/>
            <a:ext cx="902604" cy="1547016"/>
          </a:xfrm>
          <a:prstGeom prst="arc">
            <a:avLst>
              <a:gd name="adj1" fmla="val 18906410"/>
              <a:gd name="adj2" fmla="val 0"/>
            </a:avLst>
          </a:prstGeom>
          <a:ln w="28575">
            <a:solidFill>
              <a:srgbClr val="00879E"/>
            </a:solidFill>
            <a:prstDash val="sysDash"/>
            <a:headEnd type="none" w="med" len="med"/>
            <a:tailEnd type="none"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kumimoji="1" lang="ja-JP" altLang="en-US"/>
          </a:p>
        </p:txBody>
      </p:sp>
      <p:sp>
        <p:nvSpPr>
          <p:cNvPr id="202" name="楕円 201">
            <a:extLst>
              <a:ext uri="{FF2B5EF4-FFF2-40B4-BE49-F238E27FC236}">
                <a16:creationId xmlns:a16="http://schemas.microsoft.com/office/drawing/2014/main" id="{EB28CADF-8084-4998-83A7-D1634A5020B8}"/>
              </a:ext>
            </a:extLst>
          </p:cNvPr>
          <p:cNvSpPr/>
          <p:nvPr/>
        </p:nvSpPr>
        <p:spPr>
          <a:xfrm>
            <a:off x="3699519" y="5336030"/>
            <a:ext cx="348749" cy="34874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kumimoji="1" lang="ja-JP" altLang="en-US" sz="1200" dirty="0">
              <a:solidFill>
                <a:schemeClr val="bg2">
                  <a:lumMod val="90000"/>
                </a:schemeClr>
              </a:solidFill>
            </a:endParaRPr>
          </a:p>
        </p:txBody>
      </p:sp>
      <p:cxnSp>
        <p:nvCxnSpPr>
          <p:cNvPr id="204" name="直線コネクタ 203">
            <a:extLst>
              <a:ext uri="{FF2B5EF4-FFF2-40B4-BE49-F238E27FC236}">
                <a16:creationId xmlns:a16="http://schemas.microsoft.com/office/drawing/2014/main" id="{FD2E63C1-DB8C-4F34-B7AA-8021D1BF20E0}"/>
              </a:ext>
            </a:extLst>
          </p:cNvPr>
          <p:cNvCxnSpPr>
            <a:cxnSpLocks/>
            <a:stCxn id="209" idx="6"/>
            <a:endCxn id="202" idx="2"/>
          </p:cNvCxnSpPr>
          <p:nvPr/>
        </p:nvCxnSpPr>
        <p:spPr>
          <a:xfrm>
            <a:off x="1823881" y="4917511"/>
            <a:ext cx="1875638" cy="592894"/>
          </a:xfrm>
          <a:prstGeom prst="line">
            <a:avLst/>
          </a:prstGeom>
          <a:ln w="19050">
            <a:solidFill>
              <a:srgbClr val="0070C0"/>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205" name="直線コネクタ 204">
            <a:extLst>
              <a:ext uri="{FF2B5EF4-FFF2-40B4-BE49-F238E27FC236}">
                <a16:creationId xmlns:a16="http://schemas.microsoft.com/office/drawing/2014/main" id="{033CBACB-B118-4EC0-899E-1E00D30D9D3D}"/>
              </a:ext>
            </a:extLst>
          </p:cNvPr>
          <p:cNvCxnSpPr>
            <a:cxnSpLocks/>
            <a:stCxn id="208" idx="6"/>
            <a:endCxn id="202" idx="2"/>
          </p:cNvCxnSpPr>
          <p:nvPr/>
        </p:nvCxnSpPr>
        <p:spPr>
          <a:xfrm>
            <a:off x="1823881" y="5367483"/>
            <a:ext cx="1875638" cy="142922"/>
          </a:xfrm>
          <a:prstGeom prst="line">
            <a:avLst/>
          </a:prstGeom>
          <a:ln w="19050">
            <a:solidFill>
              <a:srgbClr val="0070C0"/>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206" name="直線コネクタ 205">
            <a:extLst>
              <a:ext uri="{FF2B5EF4-FFF2-40B4-BE49-F238E27FC236}">
                <a16:creationId xmlns:a16="http://schemas.microsoft.com/office/drawing/2014/main" id="{31DD96E1-B325-42CB-946B-E93FAB5198EE}"/>
              </a:ext>
            </a:extLst>
          </p:cNvPr>
          <p:cNvCxnSpPr>
            <a:cxnSpLocks/>
            <a:stCxn id="207" idx="6"/>
            <a:endCxn id="202" idx="2"/>
          </p:cNvCxnSpPr>
          <p:nvPr/>
        </p:nvCxnSpPr>
        <p:spPr>
          <a:xfrm flipV="1">
            <a:off x="1823881" y="5510405"/>
            <a:ext cx="1875638" cy="310529"/>
          </a:xfrm>
          <a:prstGeom prst="line">
            <a:avLst/>
          </a:prstGeom>
          <a:ln w="19050">
            <a:solidFill>
              <a:srgbClr val="0070C0"/>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sp>
        <p:nvSpPr>
          <p:cNvPr id="207" name="楕円 206">
            <a:extLst>
              <a:ext uri="{FF2B5EF4-FFF2-40B4-BE49-F238E27FC236}">
                <a16:creationId xmlns:a16="http://schemas.microsoft.com/office/drawing/2014/main" id="{E4B66E0B-7438-472F-BC3F-C8E2591199D7}"/>
              </a:ext>
            </a:extLst>
          </p:cNvPr>
          <p:cNvSpPr/>
          <p:nvPr/>
        </p:nvSpPr>
        <p:spPr>
          <a:xfrm>
            <a:off x="1475132" y="5646559"/>
            <a:ext cx="348749" cy="34874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kumimoji="1" lang="ja-JP" altLang="en-US" sz="1600" dirty="0">
              <a:solidFill>
                <a:srgbClr val="494949"/>
              </a:solidFill>
            </a:endParaRPr>
          </a:p>
        </p:txBody>
      </p:sp>
      <p:sp>
        <p:nvSpPr>
          <p:cNvPr id="208" name="楕円 207">
            <a:extLst>
              <a:ext uri="{FF2B5EF4-FFF2-40B4-BE49-F238E27FC236}">
                <a16:creationId xmlns:a16="http://schemas.microsoft.com/office/drawing/2014/main" id="{7EB34930-5089-487A-A997-BB5D087C2DD6}"/>
              </a:ext>
            </a:extLst>
          </p:cNvPr>
          <p:cNvSpPr/>
          <p:nvPr/>
        </p:nvSpPr>
        <p:spPr>
          <a:xfrm>
            <a:off x="1475132" y="5193108"/>
            <a:ext cx="348749" cy="34874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kumimoji="1" lang="ja-JP" altLang="en-US" sz="1600" dirty="0">
              <a:solidFill>
                <a:srgbClr val="494949"/>
              </a:solidFill>
            </a:endParaRPr>
          </a:p>
        </p:txBody>
      </p:sp>
      <p:sp>
        <p:nvSpPr>
          <p:cNvPr id="209" name="楕円 208">
            <a:extLst>
              <a:ext uri="{FF2B5EF4-FFF2-40B4-BE49-F238E27FC236}">
                <a16:creationId xmlns:a16="http://schemas.microsoft.com/office/drawing/2014/main" id="{22D39B0F-65F1-41B6-B46D-2BE4F997B497}"/>
              </a:ext>
            </a:extLst>
          </p:cNvPr>
          <p:cNvSpPr/>
          <p:nvPr/>
        </p:nvSpPr>
        <p:spPr>
          <a:xfrm>
            <a:off x="1475132" y="4743136"/>
            <a:ext cx="348749" cy="34874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kumimoji="1" lang="ja-JP" altLang="en-US" sz="1600" dirty="0">
              <a:solidFill>
                <a:srgbClr val="494949"/>
              </a:solidFill>
            </a:endParaRPr>
          </a:p>
        </p:txBody>
      </p:sp>
      <p:sp>
        <p:nvSpPr>
          <p:cNvPr id="210" name="楕円 209">
            <a:extLst>
              <a:ext uri="{FF2B5EF4-FFF2-40B4-BE49-F238E27FC236}">
                <a16:creationId xmlns:a16="http://schemas.microsoft.com/office/drawing/2014/main" id="{58D12327-BA7F-444F-93C3-2F36BBE2269A}"/>
              </a:ext>
            </a:extLst>
          </p:cNvPr>
          <p:cNvSpPr/>
          <p:nvPr/>
        </p:nvSpPr>
        <p:spPr>
          <a:xfrm>
            <a:off x="1466689" y="4304978"/>
            <a:ext cx="348749" cy="348749"/>
          </a:xfrm>
          <a:prstGeom prst="ellipse">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kumimoji="1" lang="ja-JP" altLang="en-US" dirty="0">
              <a:solidFill>
                <a:schemeClr val="tx1"/>
              </a:solidFill>
            </a:endParaRPr>
          </a:p>
        </p:txBody>
      </p:sp>
      <p:cxnSp>
        <p:nvCxnSpPr>
          <p:cNvPr id="211" name="直線コネクタ 210">
            <a:extLst>
              <a:ext uri="{FF2B5EF4-FFF2-40B4-BE49-F238E27FC236}">
                <a16:creationId xmlns:a16="http://schemas.microsoft.com/office/drawing/2014/main" id="{93F13022-9523-44D6-BDE1-22EE77C96234}"/>
              </a:ext>
            </a:extLst>
          </p:cNvPr>
          <p:cNvCxnSpPr>
            <a:cxnSpLocks/>
            <a:stCxn id="210" idx="6"/>
            <a:endCxn id="202" idx="2"/>
          </p:cNvCxnSpPr>
          <p:nvPr/>
        </p:nvCxnSpPr>
        <p:spPr>
          <a:xfrm>
            <a:off x="1815438" y="4479353"/>
            <a:ext cx="1884081" cy="1031052"/>
          </a:xfrm>
          <a:prstGeom prst="line">
            <a:avLst/>
          </a:prstGeom>
          <a:ln w="19050">
            <a:solidFill>
              <a:srgbClr val="0070C0"/>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212" name="正方形/長方形 211">
                <a:extLst>
                  <a:ext uri="{FF2B5EF4-FFF2-40B4-BE49-F238E27FC236}">
                    <a16:creationId xmlns:a16="http://schemas.microsoft.com/office/drawing/2014/main" id="{6BF80033-50C1-4409-A4B3-6D206EA047F1}"/>
                  </a:ext>
                </a:extLst>
              </p:cNvPr>
              <p:cNvSpPr/>
              <p:nvPr/>
            </p:nvSpPr>
            <p:spPr>
              <a:xfrm>
                <a:off x="2280246" y="4846267"/>
                <a:ext cx="267098" cy="30777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400" i="1" dirty="0" smtClean="0">
                              <a:solidFill>
                                <a:srgbClr val="494949"/>
                              </a:solidFill>
                              <a:latin typeface="Cambria Math" panose="02040503050406030204" pitchFamily="18" charset="0"/>
                            </a:rPr>
                          </m:ctrlPr>
                        </m:sSubPr>
                        <m:e>
                          <m:r>
                            <a:rPr kumimoji="1" lang="en-US" altLang="ja-JP" sz="1400" b="0" i="1" dirty="0" smtClean="0">
                              <a:solidFill>
                                <a:srgbClr val="494949"/>
                              </a:solidFill>
                              <a:latin typeface="Cambria Math" panose="02040503050406030204" pitchFamily="18" charset="0"/>
                            </a:rPr>
                            <m:t>𝑤</m:t>
                          </m:r>
                        </m:e>
                        <m:sub>
                          <m:r>
                            <a:rPr kumimoji="1" lang="en-US" altLang="ja-JP" sz="1400" i="1" dirty="0">
                              <a:solidFill>
                                <a:srgbClr val="494949"/>
                              </a:solidFill>
                              <a:latin typeface="Cambria Math" panose="02040503050406030204" pitchFamily="18" charset="0"/>
                            </a:rPr>
                            <m:t>1</m:t>
                          </m:r>
                        </m:sub>
                      </m:sSub>
                    </m:oMath>
                  </m:oMathPara>
                </a14:m>
                <a:endParaRPr lang="ja-JP" altLang="en-US" sz="1400" dirty="0">
                  <a:solidFill>
                    <a:srgbClr val="494949"/>
                  </a:solidFill>
                </a:endParaRPr>
              </a:p>
            </p:txBody>
          </p:sp>
        </mc:Choice>
        <mc:Fallback xmlns="">
          <p:sp>
            <p:nvSpPr>
              <p:cNvPr id="212" name="正方形/長方形 211">
                <a:extLst>
                  <a:ext uri="{FF2B5EF4-FFF2-40B4-BE49-F238E27FC236}">
                    <a16:creationId xmlns:a16="http://schemas.microsoft.com/office/drawing/2014/main" id="{6BF80033-50C1-4409-A4B3-6D206EA047F1}"/>
                  </a:ext>
                </a:extLst>
              </p:cNvPr>
              <p:cNvSpPr>
                <a:spLocks noRot="1" noChangeAspect="1" noMove="1" noResize="1" noEditPoints="1" noAdjustHandles="1" noChangeArrowheads="1" noChangeShapeType="1" noTextEdit="1"/>
              </p:cNvSpPr>
              <p:nvPr/>
            </p:nvSpPr>
            <p:spPr>
              <a:xfrm>
                <a:off x="2280246" y="4846267"/>
                <a:ext cx="267098" cy="307777"/>
              </a:xfrm>
              <a:prstGeom prst="rect">
                <a:avLst/>
              </a:prstGeom>
              <a:blipFill>
                <a:blip r:embed="rId11"/>
                <a:stretch>
                  <a:fillRect r="-2045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14" name="正方形/長方形 213">
                <a:extLst>
                  <a:ext uri="{FF2B5EF4-FFF2-40B4-BE49-F238E27FC236}">
                    <a16:creationId xmlns:a16="http://schemas.microsoft.com/office/drawing/2014/main" id="{C4CAD012-AFC8-4FCC-B7AC-C015723EFE9D}"/>
                  </a:ext>
                </a:extLst>
              </p:cNvPr>
              <p:cNvSpPr/>
              <p:nvPr/>
            </p:nvSpPr>
            <p:spPr>
              <a:xfrm>
                <a:off x="2280246" y="5133252"/>
                <a:ext cx="267098" cy="30777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400" i="1" dirty="0" smtClean="0">
                              <a:solidFill>
                                <a:srgbClr val="494949"/>
                              </a:solidFill>
                              <a:latin typeface="Cambria Math" panose="02040503050406030204" pitchFamily="18" charset="0"/>
                            </a:rPr>
                          </m:ctrlPr>
                        </m:sSubPr>
                        <m:e>
                          <m:r>
                            <a:rPr kumimoji="1" lang="en-US" altLang="ja-JP" sz="1400" b="0" i="1" dirty="0" smtClean="0">
                              <a:solidFill>
                                <a:srgbClr val="494949"/>
                              </a:solidFill>
                              <a:latin typeface="Cambria Math" panose="02040503050406030204" pitchFamily="18" charset="0"/>
                            </a:rPr>
                            <m:t>𝑤</m:t>
                          </m:r>
                        </m:e>
                        <m:sub>
                          <m:r>
                            <a:rPr kumimoji="1" lang="en-US" altLang="ja-JP" sz="1400" b="0" i="1" dirty="0" smtClean="0">
                              <a:solidFill>
                                <a:srgbClr val="494949"/>
                              </a:solidFill>
                              <a:latin typeface="Cambria Math" panose="02040503050406030204" pitchFamily="18" charset="0"/>
                            </a:rPr>
                            <m:t>2</m:t>
                          </m:r>
                        </m:sub>
                      </m:sSub>
                    </m:oMath>
                  </m:oMathPara>
                </a14:m>
                <a:endParaRPr lang="ja-JP" altLang="en-US" sz="1400" dirty="0">
                  <a:solidFill>
                    <a:srgbClr val="494949"/>
                  </a:solidFill>
                </a:endParaRPr>
              </a:p>
            </p:txBody>
          </p:sp>
        </mc:Choice>
        <mc:Fallback xmlns="">
          <p:sp>
            <p:nvSpPr>
              <p:cNvPr id="214" name="正方形/長方形 213">
                <a:extLst>
                  <a:ext uri="{FF2B5EF4-FFF2-40B4-BE49-F238E27FC236}">
                    <a16:creationId xmlns:a16="http://schemas.microsoft.com/office/drawing/2014/main" id="{C4CAD012-AFC8-4FCC-B7AC-C015723EFE9D}"/>
                  </a:ext>
                </a:extLst>
              </p:cNvPr>
              <p:cNvSpPr>
                <a:spLocks noRot="1" noChangeAspect="1" noMove="1" noResize="1" noEditPoints="1" noAdjustHandles="1" noChangeArrowheads="1" noChangeShapeType="1" noTextEdit="1"/>
              </p:cNvSpPr>
              <p:nvPr/>
            </p:nvSpPr>
            <p:spPr>
              <a:xfrm>
                <a:off x="2280246" y="5133252"/>
                <a:ext cx="267098" cy="307777"/>
              </a:xfrm>
              <a:prstGeom prst="rect">
                <a:avLst/>
              </a:prstGeom>
              <a:blipFill>
                <a:blip r:embed="rId12"/>
                <a:stretch>
                  <a:fillRect r="-2272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15" name="正方形/長方形 214">
                <a:extLst>
                  <a:ext uri="{FF2B5EF4-FFF2-40B4-BE49-F238E27FC236}">
                    <a16:creationId xmlns:a16="http://schemas.microsoft.com/office/drawing/2014/main" id="{E254EF4D-B33D-436A-833D-F51A291883E1}"/>
                  </a:ext>
                </a:extLst>
              </p:cNvPr>
              <p:cNvSpPr/>
              <p:nvPr/>
            </p:nvSpPr>
            <p:spPr>
              <a:xfrm>
                <a:off x="2280246" y="5449738"/>
                <a:ext cx="267098" cy="30777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400" i="1" dirty="0" smtClean="0">
                              <a:solidFill>
                                <a:srgbClr val="494949"/>
                              </a:solidFill>
                              <a:latin typeface="Cambria Math" panose="02040503050406030204" pitchFamily="18" charset="0"/>
                            </a:rPr>
                          </m:ctrlPr>
                        </m:sSubPr>
                        <m:e>
                          <m:r>
                            <a:rPr kumimoji="1" lang="en-US" altLang="ja-JP" sz="1400" b="0" i="1" dirty="0" smtClean="0">
                              <a:solidFill>
                                <a:srgbClr val="494949"/>
                              </a:solidFill>
                              <a:latin typeface="Cambria Math" panose="02040503050406030204" pitchFamily="18" charset="0"/>
                            </a:rPr>
                            <m:t>𝑤</m:t>
                          </m:r>
                        </m:e>
                        <m:sub>
                          <m:r>
                            <a:rPr kumimoji="1" lang="en-US" altLang="ja-JP" sz="1400" b="0" i="1" dirty="0" smtClean="0">
                              <a:solidFill>
                                <a:srgbClr val="494949"/>
                              </a:solidFill>
                              <a:latin typeface="Cambria Math" panose="02040503050406030204" pitchFamily="18" charset="0"/>
                            </a:rPr>
                            <m:t>3</m:t>
                          </m:r>
                        </m:sub>
                      </m:sSub>
                    </m:oMath>
                  </m:oMathPara>
                </a14:m>
                <a:endParaRPr lang="ja-JP" altLang="en-US" sz="1400" dirty="0">
                  <a:solidFill>
                    <a:srgbClr val="494949"/>
                  </a:solidFill>
                </a:endParaRPr>
              </a:p>
            </p:txBody>
          </p:sp>
        </mc:Choice>
        <mc:Fallback xmlns="">
          <p:sp>
            <p:nvSpPr>
              <p:cNvPr id="215" name="正方形/長方形 214">
                <a:extLst>
                  <a:ext uri="{FF2B5EF4-FFF2-40B4-BE49-F238E27FC236}">
                    <a16:creationId xmlns:a16="http://schemas.microsoft.com/office/drawing/2014/main" id="{E254EF4D-B33D-436A-833D-F51A291883E1}"/>
                  </a:ext>
                </a:extLst>
              </p:cNvPr>
              <p:cNvSpPr>
                <a:spLocks noRot="1" noChangeAspect="1" noMove="1" noResize="1" noEditPoints="1" noAdjustHandles="1" noChangeArrowheads="1" noChangeShapeType="1" noTextEdit="1"/>
              </p:cNvSpPr>
              <p:nvPr/>
            </p:nvSpPr>
            <p:spPr>
              <a:xfrm>
                <a:off x="2280246" y="5449738"/>
                <a:ext cx="267098" cy="307777"/>
              </a:xfrm>
              <a:prstGeom prst="rect">
                <a:avLst/>
              </a:prstGeom>
              <a:blipFill>
                <a:blip r:embed="rId13"/>
                <a:stretch>
                  <a:fillRect r="-22727"/>
                </a:stretch>
              </a:blipFill>
            </p:spPr>
            <p:txBody>
              <a:bodyPr/>
              <a:lstStyle/>
              <a:p>
                <a:r>
                  <a:rPr lang="ja-JP" altLang="en-US">
                    <a:noFill/>
                  </a:rPr>
                  <a:t> </a:t>
                </a:r>
              </a:p>
            </p:txBody>
          </p:sp>
        </mc:Fallback>
      </mc:AlternateContent>
      <p:sp>
        <p:nvSpPr>
          <p:cNvPr id="240" name="吹き出し: 角を丸めた四角形 239">
            <a:extLst>
              <a:ext uri="{FF2B5EF4-FFF2-40B4-BE49-F238E27FC236}">
                <a16:creationId xmlns:a16="http://schemas.microsoft.com/office/drawing/2014/main" id="{A378187D-925E-4877-924A-04A9EC40B441}"/>
              </a:ext>
            </a:extLst>
          </p:cNvPr>
          <p:cNvSpPr/>
          <p:nvPr/>
        </p:nvSpPr>
        <p:spPr>
          <a:xfrm>
            <a:off x="3546902" y="4690490"/>
            <a:ext cx="2893376" cy="408119"/>
          </a:xfrm>
          <a:prstGeom prst="wedgeRoundRectCallout">
            <a:avLst>
              <a:gd name="adj1" fmla="val -39023"/>
              <a:gd name="adj2" fmla="val 140312"/>
              <a:gd name="adj3" fmla="val 16667"/>
            </a:avLst>
          </a:prstGeom>
          <a:solidFill>
            <a:srgbClr val="FFC21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mc:AlternateContent xmlns:mc="http://schemas.openxmlformats.org/markup-compatibility/2006" xmlns:a14="http://schemas.microsoft.com/office/drawing/2010/main">
        <mc:Choice Requires="a14">
          <p:sp>
            <p:nvSpPr>
              <p:cNvPr id="239" name="テキスト ボックス 238">
                <a:extLst>
                  <a:ext uri="{FF2B5EF4-FFF2-40B4-BE49-F238E27FC236}">
                    <a16:creationId xmlns:a16="http://schemas.microsoft.com/office/drawing/2014/main" id="{FBF05817-B383-42F0-9337-4E69A73BF5BA}"/>
                  </a:ext>
                </a:extLst>
              </p:cNvPr>
              <p:cNvSpPr txBox="1"/>
              <p:nvPr/>
            </p:nvSpPr>
            <p:spPr>
              <a:xfrm>
                <a:off x="3602693" y="4646185"/>
                <a:ext cx="2995245" cy="369332"/>
              </a:xfrm>
              <a:prstGeom prst="rect">
                <a:avLst/>
              </a:prstGeom>
              <a:noFill/>
            </p:spPr>
            <p:txBody>
              <a:bodyPr wrap="square">
                <a:spAutoFit/>
              </a:bodyPr>
              <a:lstStyle/>
              <a:p>
                <a14:m>
                  <m:oMath xmlns:m="http://schemas.openxmlformats.org/officeDocument/2006/math">
                    <m:sSub>
                      <m:sSubPr>
                        <m:ctrlPr>
                          <a:rPr kumimoji="1" lang="en-US" altLang="ja-JP" sz="1800" i="1" dirty="0" smtClean="0">
                            <a:solidFill>
                              <a:schemeClr val="tx1"/>
                            </a:solidFill>
                            <a:latin typeface="Cambria Math" panose="02040503050406030204" pitchFamily="18" charset="0"/>
                          </a:rPr>
                        </m:ctrlPr>
                      </m:sSubPr>
                      <m:e>
                        <m:r>
                          <a:rPr kumimoji="1" lang="en-US" altLang="ja-JP" sz="1800" i="1" dirty="0">
                            <a:solidFill>
                              <a:schemeClr val="tx1"/>
                            </a:solidFill>
                            <a:latin typeface="Cambria Math" panose="02040503050406030204" pitchFamily="18" charset="0"/>
                          </a:rPr>
                          <m:t>𝑤</m:t>
                        </m:r>
                      </m:e>
                      <m:sub>
                        <m:r>
                          <a:rPr kumimoji="1" lang="en-US" altLang="ja-JP" sz="1800" i="1" dirty="0">
                            <a:solidFill>
                              <a:schemeClr val="tx1"/>
                            </a:solidFill>
                            <a:latin typeface="Cambria Math" panose="02040503050406030204" pitchFamily="18" charset="0"/>
                          </a:rPr>
                          <m:t>1</m:t>
                        </m:r>
                      </m:sub>
                    </m:sSub>
                    <m:sSub>
                      <m:sSubPr>
                        <m:ctrlPr>
                          <a:rPr kumimoji="1" lang="en-US" altLang="ja-JP" sz="1800" i="1" dirty="0">
                            <a:solidFill>
                              <a:schemeClr val="tx1"/>
                            </a:solidFill>
                            <a:latin typeface="Cambria Math" panose="02040503050406030204" pitchFamily="18" charset="0"/>
                          </a:rPr>
                        </m:ctrlPr>
                      </m:sSubPr>
                      <m:e>
                        <m:r>
                          <a:rPr kumimoji="1" lang="en-US" altLang="ja-JP" sz="1800" i="1" dirty="0">
                            <a:solidFill>
                              <a:schemeClr val="tx1"/>
                            </a:solidFill>
                            <a:latin typeface="Cambria Math" panose="02040503050406030204" pitchFamily="18" charset="0"/>
                          </a:rPr>
                          <m:t>𝑥</m:t>
                        </m:r>
                      </m:e>
                      <m:sub>
                        <m:r>
                          <a:rPr kumimoji="1" lang="en-US" altLang="ja-JP" sz="1800" i="1" dirty="0">
                            <a:solidFill>
                              <a:schemeClr val="tx1"/>
                            </a:solidFill>
                            <a:latin typeface="Cambria Math" panose="02040503050406030204" pitchFamily="18" charset="0"/>
                          </a:rPr>
                          <m:t>1</m:t>
                        </m:r>
                      </m:sub>
                    </m:sSub>
                  </m:oMath>
                </a14:m>
                <a:r>
                  <a:rPr lang="en-US" altLang="ja-JP" sz="1800" dirty="0">
                    <a:solidFill>
                      <a:schemeClr val="tx1"/>
                    </a:solidFill>
                  </a:rPr>
                  <a:t>+</a:t>
                </a:r>
                <a14:m>
                  <m:oMath xmlns:m="http://schemas.openxmlformats.org/officeDocument/2006/math">
                    <m:sSub>
                      <m:sSubPr>
                        <m:ctrlPr>
                          <a:rPr kumimoji="1" lang="en-US" altLang="ja-JP" sz="1800" i="1" dirty="0">
                            <a:solidFill>
                              <a:schemeClr val="tx1"/>
                            </a:solidFill>
                            <a:latin typeface="Cambria Math" panose="02040503050406030204" pitchFamily="18" charset="0"/>
                          </a:rPr>
                        </m:ctrlPr>
                      </m:sSubPr>
                      <m:e>
                        <m:r>
                          <a:rPr kumimoji="1" lang="en-US" altLang="ja-JP" sz="1800" i="1" dirty="0">
                            <a:solidFill>
                              <a:schemeClr val="tx1"/>
                            </a:solidFill>
                            <a:latin typeface="Cambria Math" panose="02040503050406030204" pitchFamily="18" charset="0"/>
                          </a:rPr>
                          <m:t>𝑤</m:t>
                        </m:r>
                      </m:e>
                      <m:sub>
                        <m:r>
                          <a:rPr kumimoji="1" lang="en-US" altLang="ja-JP" sz="1800" i="1" dirty="0">
                            <a:solidFill>
                              <a:schemeClr val="tx1"/>
                            </a:solidFill>
                            <a:latin typeface="Cambria Math" panose="02040503050406030204" pitchFamily="18" charset="0"/>
                          </a:rPr>
                          <m:t>2</m:t>
                        </m:r>
                      </m:sub>
                    </m:sSub>
                    <m:sSub>
                      <m:sSubPr>
                        <m:ctrlPr>
                          <a:rPr kumimoji="1" lang="en-US" altLang="ja-JP" sz="1800" i="1" dirty="0">
                            <a:solidFill>
                              <a:schemeClr val="tx1"/>
                            </a:solidFill>
                            <a:latin typeface="Cambria Math" panose="02040503050406030204" pitchFamily="18" charset="0"/>
                          </a:rPr>
                        </m:ctrlPr>
                      </m:sSubPr>
                      <m:e>
                        <m:r>
                          <a:rPr kumimoji="1" lang="en-US" altLang="ja-JP" sz="1800" i="1" dirty="0">
                            <a:solidFill>
                              <a:schemeClr val="tx1"/>
                            </a:solidFill>
                            <a:latin typeface="Cambria Math" panose="02040503050406030204" pitchFamily="18" charset="0"/>
                          </a:rPr>
                          <m:t>𝑥</m:t>
                        </m:r>
                      </m:e>
                      <m:sub>
                        <m:r>
                          <a:rPr kumimoji="1" lang="en-US" altLang="ja-JP" sz="1800" i="1" dirty="0">
                            <a:solidFill>
                              <a:schemeClr val="tx1"/>
                            </a:solidFill>
                            <a:latin typeface="Cambria Math" panose="02040503050406030204" pitchFamily="18" charset="0"/>
                          </a:rPr>
                          <m:t>2</m:t>
                        </m:r>
                      </m:sub>
                    </m:sSub>
                    <m:r>
                      <m:rPr>
                        <m:nor/>
                      </m:rPr>
                      <a:rPr lang="en-US" altLang="ja-JP" sz="1800" dirty="0">
                        <a:solidFill>
                          <a:schemeClr val="tx1"/>
                        </a:solidFill>
                      </a:rPr>
                      <m:t>+</m:t>
                    </m:r>
                    <m:sSub>
                      <m:sSubPr>
                        <m:ctrlPr>
                          <a:rPr kumimoji="1" lang="en-US" altLang="ja-JP" sz="1800" i="1" dirty="0">
                            <a:solidFill>
                              <a:schemeClr val="tx1"/>
                            </a:solidFill>
                            <a:latin typeface="Cambria Math" panose="02040503050406030204" pitchFamily="18" charset="0"/>
                          </a:rPr>
                        </m:ctrlPr>
                      </m:sSubPr>
                      <m:e>
                        <m:r>
                          <a:rPr kumimoji="1" lang="en-US" altLang="ja-JP" sz="1800" i="1" dirty="0">
                            <a:solidFill>
                              <a:schemeClr val="tx1"/>
                            </a:solidFill>
                            <a:latin typeface="Cambria Math" panose="02040503050406030204" pitchFamily="18" charset="0"/>
                          </a:rPr>
                          <m:t>𝑤</m:t>
                        </m:r>
                      </m:e>
                      <m:sub>
                        <m:r>
                          <a:rPr kumimoji="1" lang="en-US" altLang="ja-JP" sz="1800" i="1" dirty="0">
                            <a:solidFill>
                              <a:schemeClr val="tx1"/>
                            </a:solidFill>
                            <a:latin typeface="Cambria Math" panose="02040503050406030204" pitchFamily="18" charset="0"/>
                          </a:rPr>
                          <m:t>3</m:t>
                        </m:r>
                      </m:sub>
                    </m:sSub>
                    <m:sSub>
                      <m:sSubPr>
                        <m:ctrlPr>
                          <a:rPr kumimoji="1" lang="en-US" altLang="ja-JP" sz="1800" i="1" dirty="0">
                            <a:solidFill>
                              <a:schemeClr val="tx1"/>
                            </a:solidFill>
                            <a:latin typeface="Cambria Math" panose="02040503050406030204" pitchFamily="18" charset="0"/>
                          </a:rPr>
                        </m:ctrlPr>
                      </m:sSubPr>
                      <m:e>
                        <m:r>
                          <a:rPr kumimoji="1" lang="en-US" altLang="ja-JP" sz="1800" i="1" dirty="0">
                            <a:solidFill>
                              <a:schemeClr val="tx1"/>
                            </a:solidFill>
                            <a:latin typeface="Cambria Math" panose="02040503050406030204" pitchFamily="18" charset="0"/>
                          </a:rPr>
                          <m:t>𝑥</m:t>
                        </m:r>
                      </m:e>
                      <m:sub>
                        <m:r>
                          <a:rPr kumimoji="1" lang="en-US" altLang="ja-JP" sz="1800" i="1" dirty="0">
                            <a:solidFill>
                              <a:schemeClr val="tx1"/>
                            </a:solidFill>
                            <a:latin typeface="Cambria Math" panose="02040503050406030204" pitchFamily="18" charset="0"/>
                          </a:rPr>
                          <m:t>3</m:t>
                        </m:r>
                      </m:sub>
                    </m:sSub>
                    <m:r>
                      <m:rPr>
                        <m:nor/>
                      </m:rPr>
                      <a:rPr lang="en-US" altLang="ja-JP" dirty="0"/>
                      <m:t>+</m:t>
                    </m:r>
                    <m:sSub>
                      <m:sSubPr>
                        <m:ctrlPr>
                          <a:rPr kumimoji="1" lang="en-US" altLang="ja-JP" i="1" dirty="0">
                            <a:latin typeface="Cambria Math" panose="02040503050406030204" pitchFamily="18" charset="0"/>
                          </a:rPr>
                        </m:ctrlPr>
                      </m:sSubPr>
                      <m:e>
                        <m:r>
                          <a:rPr kumimoji="1" lang="en-US" altLang="ja-JP" i="1" dirty="0">
                            <a:latin typeface="Cambria Math" panose="02040503050406030204" pitchFamily="18" charset="0"/>
                          </a:rPr>
                          <m:t>𝑤</m:t>
                        </m:r>
                      </m:e>
                      <m:sub>
                        <m:r>
                          <a:rPr kumimoji="1" lang="en-US" altLang="ja-JP" b="0" i="1" dirty="0" smtClean="0">
                            <a:latin typeface="Cambria Math" panose="02040503050406030204" pitchFamily="18" charset="0"/>
                          </a:rPr>
                          <m:t>4</m:t>
                        </m:r>
                      </m:sub>
                    </m:sSub>
                    <m:sSub>
                      <m:sSubPr>
                        <m:ctrlPr>
                          <a:rPr kumimoji="1" lang="en-US" altLang="ja-JP" i="1" dirty="0">
                            <a:latin typeface="Cambria Math" panose="02040503050406030204" pitchFamily="18" charset="0"/>
                          </a:rPr>
                        </m:ctrlPr>
                      </m:sSubPr>
                      <m:e>
                        <m:r>
                          <a:rPr kumimoji="1" lang="en-US" altLang="ja-JP" i="1" dirty="0">
                            <a:latin typeface="Cambria Math" panose="02040503050406030204" pitchFamily="18" charset="0"/>
                          </a:rPr>
                          <m:t>𝑥</m:t>
                        </m:r>
                      </m:e>
                      <m:sub>
                        <m:r>
                          <a:rPr kumimoji="1" lang="en-US" altLang="ja-JP" b="0" i="1" dirty="0" smtClean="0">
                            <a:latin typeface="Cambria Math" panose="02040503050406030204" pitchFamily="18" charset="0"/>
                          </a:rPr>
                          <m:t>4</m:t>
                        </m:r>
                      </m:sub>
                    </m:sSub>
                    <m:r>
                      <m:rPr>
                        <m:nor/>
                      </m:rPr>
                      <a:rPr lang="en-US" altLang="ja-JP" sz="1800" dirty="0">
                        <a:solidFill>
                          <a:schemeClr val="tx1"/>
                        </a:solidFill>
                      </a:rPr>
                      <m:t>+</m:t>
                    </m:r>
                  </m:oMath>
                </a14:m>
                <a:r>
                  <a:rPr lang="en-US" altLang="ja-JP" dirty="0">
                    <a:solidFill>
                      <a:schemeClr val="tx1"/>
                    </a:solidFill>
                    <a:latin typeface="Cambria Math" panose="02040503050406030204" pitchFamily="18" charset="0"/>
                    <a:ea typeface="Cambria Math" panose="02040503050406030204" pitchFamily="18" charset="0"/>
                  </a:rPr>
                  <a:t>b</a:t>
                </a:r>
                <a:endParaRPr lang="ja-JP" altLang="en-US" dirty="0">
                  <a:solidFill>
                    <a:schemeClr val="tx1"/>
                  </a:solidFill>
                  <a:latin typeface="Cambria Math" panose="02040503050406030204" pitchFamily="18" charset="0"/>
                </a:endParaRPr>
              </a:p>
            </p:txBody>
          </p:sp>
        </mc:Choice>
        <mc:Fallback xmlns="">
          <p:sp>
            <p:nvSpPr>
              <p:cNvPr id="239" name="テキスト ボックス 238">
                <a:extLst>
                  <a:ext uri="{FF2B5EF4-FFF2-40B4-BE49-F238E27FC236}">
                    <a16:creationId xmlns:a16="http://schemas.microsoft.com/office/drawing/2014/main" id="{FBF05817-B383-42F0-9337-4E69A73BF5BA}"/>
                  </a:ext>
                </a:extLst>
              </p:cNvPr>
              <p:cNvSpPr txBox="1">
                <a:spLocks noRot="1" noChangeAspect="1" noMove="1" noResize="1" noEditPoints="1" noAdjustHandles="1" noChangeArrowheads="1" noChangeShapeType="1" noTextEdit="1"/>
              </p:cNvSpPr>
              <p:nvPr/>
            </p:nvSpPr>
            <p:spPr>
              <a:xfrm>
                <a:off x="3602693" y="4646185"/>
                <a:ext cx="2995245" cy="369332"/>
              </a:xfrm>
              <a:prstGeom prst="rect">
                <a:avLst/>
              </a:prstGeom>
              <a:blipFill>
                <a:blip r:embed="rId14"/>
                <a:stretch>
                  <a:fillRect t="-9836" b="-24590"/>
                </a:stretch>
              </a:blipFill>
            </p:spPr>
            <p:txBody>
              <a:bodyPr/>
              <a:lstStyle/>
              <a:p>
                <a:r>
                  <a:rPr lang="ja-JP" altLang="en-US">
                    <a:noFill/>
                  </a:rPr>
                  <a:t> </a:t>
                </a:r>
              </a:p>
            </p:txBody>
          </p:sp>
        </mc:Fallback>
      </mc:AlternateContent>
      <p:cxnSp>
        <p:nvCxnSpPr>
          <p:cNvPr id="241" name="直線コネクタ 240">
            <a:extLst>
              <a:ext uri="{FF2B5EF4-FFF2-40B4-BE49-F238E27FC236}">
                <a16:creationId xmlns:a16="http://schemas.microsoft.com/office/drawing/2014/main" id="{EF33504F-CCE0-4EE2-9D31-E932A037A165}"/>
              </a:ext>
            </a:extLst>
          </p:cNvPr>
          <p:cNvCxnSpPr>
            <a:cxnSpLocks/>
            <a:stCxn id="202" idx="6"/>
          </p:cNvCxnSpPr>
          <p:nvPr/>
        </p:nvCxnSpPr>
        <p:spPr>
          <a:xfrm>
            <a:off x="4048268" y="5510405"/>
            <a:ext cx="617153" cy="0"/>
          </a:xfrm>
          <a:prstGeom prst="line">
            <a:avLst/>
          </a:prstGeom>
          <a:ln w="19050">
            <a:solidFill>
              <a:srgbClr val="0070C0"/>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sp>
        <p:nvSpPr>
          <p:cNvPr id="244" name="楕円 243">
            <a:extLst>
              <a:ext uri="{FF2B5EF4-FFF2-40B4-BE49-F238E27FC236}">
                <a16:creationId xmlns:a16="http://schemas.microsoft.com/office/drawing/2014/main" id="{542A6B43-6A32-4023-A8E3-F543603F920F}"/>
              </a:ext>
            </a:extLst>
          </p:cNvPr>
          <p:cNvSpPr/>
          <p:nvPr/>
        </p:nvSpPr>
        <p:spPr>
          <a:xfrm>
            <a:off x="3486287" y="5270956"/>
            <a:ext cx="816544" cy="606628"/>
          </a:xfrm>
          <a:prstGeom prst="ellipse">
            <a:avLst/>
          </a:prstGeom>
          <a:solidFill>
            <a:srgbClr val="FFC215">
              <a:alpha val="27000"/>
            </a:srgbClr>
          </a:solidFill>
          <a:ln w="28575">
            <a:solidFill>
              <a:srgbClr val="E94823"/>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245" name="円弧 244">
            <a:extLst>
              <a:ext uri="{FF2B5EF4-FFF2-40B4-BE49-F238E27FC236}">
                <a16:creationId xmlns:a16="http://schemas.microsoft.com/office/drawing/2014/main" id="{56A3D38C-A219-4A08-9745-058F2FCC060A}"/>
              </a:ext>
            </a:extLst>
          </p:cNvPr>
          <p:cNvSpPr/>
          <p:nvPr/>
        </p:nvSpPr>
        <p:spPr>
          <a:xfrm rot="14706829" flipH="1">
            <a:off x="4915835" y="3513998"/>
            <a:ext cx="1285802" cy="3411020"/>
          </a:xfrm>
          <a:prstGeom prst="arc">
            <a:avLst>
              <a:gd name="adj1" fmla="val 16065037"/>
              <a:gd name="adj2" fmla="val 4677671"/>
            </a:avLst>
          </a:prstGeom>
          <a:ln w="28575">
            <a:solidFill>
              <a:srgbClr val="E94823"/>
            </a:solidFill>
            <a:prstDash val="sysDash"/>
            <a:headEnd type="none" w="med" len="med"/>
            <a:tailEnd type="none"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kumimoji="1" lang="ja-JP" altLang="en-US"/>
          </a:p>
        </p:txBody>
      </p:sp>
      <p:sp>
        <p:nvSpPr>
          <p:cNvPr id="247" name="右中かっこ 246">
            <a:extLst>
              <a:ext uri="{FF2B5EF4-FFF2-40B4-BE49-F238E27FC236}">
                <a16:creationId xmlns:a16="http://schemas.microsoft.com/office/drawing/2014/main" id="{AA37714A-53DA-4E9E-9D1F-B605231FF991}"/>
              </a:ext>
            </a:extLst>
          </p:cNvPr>
          <p:cNvSpPr/>
          <p:nvPr/>
        </p:nvSpPr>
        <p:spPr>
          <a:xfrm>
            <a:off x="3630258" y="4233236"/>
            <a:ext cx="132399" cy="418375"/>
          </a:xfrm>
          <a:prstGeom prst="rightBrace">
            <a:avLst/>
          </a:prstGeom>
          <a:ln w="19050">
            <a:solidFill>
              <a:srgbClr val="494949"/>
            </a:solidFill>
            <a:headEnd type="none" w="med" len="med"/>
            <a:tailEnd type="none"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kumimoji="1" lang="ja-JP" altLang="en-US"/>
          </a:p>
        </p:txBody>
      </p:sp>
      <p:sp>
        <p:nvSpPr>
          <p:cNvPr id="248" name="テキスト ボックス 247">
            <a:extLst>
              <a:ext uri="{FF2B5EF4-FFF2-40B4-BE49-F238E27FC236}">
                <a16:creationId xmlns:a16="http://schemas.microsoft.com/office/drawing/2014/main" id="{58BF863B-1E02-48AA-B338-2B5443BDE4AE}"/>
              </a:ext>
            </a:extLst>
          </p:cNvPr>
          <p:cNvSpPr txBox="1"/>
          <p:nvPr/>
        </p:nvSpPr>
        <p:spPr>
          <a:xfrm>
            <a:off x="3783524" y="4217001"/>
            <a:ext cx="2222012" cy="461665"/>
          </a:xfrm>
          <a:prstGeom prst="rect">
            <a:avLst/>
          </a:prstGeom>
          <a:noFill/>
        </p:spPr>
        <p:txBody>
          <a:bodyPr wrap="square" rtlCol="0">
            <a:spAutoFit/>
          </a:bodyPr>
          <a:lstStyle/>
          <a:p>
            <a:pPr defTabSz="914400" fontAlgn="base">
              <a:spcBef>
                <a:spcPct val="0"/>
              </a:spcBef>
              <a:spcAft>
                <a:spcPct val="0"/>
              </a:spcAft>
            </a:pPr>
            <a:r>
              <a:rPr kumimoji="1" lang="ja-JP" altLang="en-US" sz="1200" b="1" dirty="0">
                <a:solidFill>
                  <a:srgbClr val="494949"/>
                </a:solidFill>
                <a:latin typeface="+mn-ea"/>
              </a:rPr>
              <a:t>最初は乱数。</a:t>
            </a:r>
            <a:r>
              <a:rPr kumimoji="1" lang="ja-JP" altLang="en-US" sz="1200" b="1" dirty="0">
                <a:solidFill>
                  <a:srgbClr val="EB0046"/>
                </a:solidFill>
                <a:latin typeface="+mn-ea"/>
              </a:rPr>
              <a:t>学習で更新するパラメータ</a:t>
            </a:r>
          </a:p>
        </p:txBody>
      </p:sp>
      <p:sp>
        <p:nvSpPr>
          <p:cNvPr id="246" name="四角形: 角を丸くする 245">
            <a:extLst>
              <a:ext uri="{FF2B5EF4-FFF2-40B4-BE49-F238E27FC236}">
                <a16:creationId xmlns:a16="http://schemas.microsoft.com/office/drawing/2014/main" id="{64E625EF-B133-49F8-BA01-C30E0388BD6A}"/>
              </a:ext>
            </a:extLst>
          </p:cNvPr>
          <p:cNvSpPr/>
          <p:nvPr/>
        </p:nvSpPr>
        <p:spPr bwMode="auto">
          <a:xfrm>
            <a:off x="7059566" y="2675309"/>
            <a:ext cx="4522351" cy="3714838"/>
          </a:xfrm>
          <a:prstGeom prst="roundRect">
            <a:avLst>
              <a:gd name="adj" fmla="val 5515"/>
            </a:avLst>
          </a:prstGeom>
          <a:solidFill>
            <a:srgbClr val="FBCAB7"/>
          </a:solidFill>
          <a:ln w="19050" algn="ctr">
            <a:solidFill>
              <a:srgbClr val="E94823"/>
            </a:solidFill>
            <a:prstDash val="solid"/>
            <a:round/>
            <a:headEnd/>
            <a:tailEnd/>
          </a:ln>
          <a:effectLst/>
        </p:spPr>
        <p:txBody>
          <a:bodyPr wrap="none" tIns="252000" rtlCol="0" anchor="ctr"/>
          <a:lstStyle/>
          <a:p>
            <a:pPr algn="ctr"/>
            <a:endParaRPr kumimoji="1" lang="ja-JP" altLang="en-US" sz="1600" b="1" spc="600" dirty="0">
              <a:solidFill>
                <a:schemeClr val="tx1">
                  <a:lumMod val="75000"/>
                  <a:lumOff val="25000"/>
                </a:schemeClr>
              </a:solidFill>
              <a:latin typeface="+mn-ea"/>
            </a:endParaRPr>
          </a:p>
        </p:txBody>
      </p:sp>
      <p:sp>
        <p:nvSpPr>
          <p:cNvPr id="216" name="テキスト ボックス 215">
            <a:extLst>
              <a:ext uri="{FF2B5EF4-FFF2-40B4-BE49-F238E27FC236}">
                <a16:creationId xmlns:a16="http://schemas.microsoft.com/office/drawing/2014/main" id="{4F11DE49-5448-4880-8DE3-3516FA4B8DBB}"/>
              </a:ext>
            </a:extLst>
          </p:cNvPr>
          <p:cNvSpPr txBox="1"/>
          <p:nvPr/>
        </p:nvSpPr>
        <p:spPr>
          <a:xfrm>
            <a:off x="7096286" y="2766197"/>
            <a:ext cx="4448910" cy="1846659"/>
          </a:xfrm>
          <a:prstGeom prst="rect">
            <a:avLst/>
          </a:prstGeom>
          <a:noFill/>
        </p:spPr>
        <p:txBody>
          <a:bodyPr wrap="square" rtlCol="0">
            <a:spAutoFit/>
          </a:bodyPr>
          <a:lstStyle/>
          <a:p>
            <a:pPr algn="ctr" defTabSz="914400" fontAlgn="base">
              <a:spcBef>
                <a:spcPct val="0"/>
              </a:spcBef>
              <a:spcAft>
                <a:spcPct val="0"/>
              </a:spcAft>
            </a:pPr>
            <a:r>
              <a:rPr kumimoji="1" lang="ja-JP" altLang="en-US" sz="1600" b="1" u="sng" dirty="0">
                <a:solidFill>
                  <a:srgbClr val="00879E"/>
                </a:solidFill>
                <a:latin typeface="+mn-ea"/>
              </a:rPr>
              <a:t>活性化関数</a:t>
            </a:r>
            <a:r>
              <a:rPr kumimoji="1" lang="ja-JP" altLang="en-US" sz="1400" b="1" dirty="0">
                <a:solidFill>
                  <a:srgbClr val="494949"/>
                </a:solidFill>
                <a:latin typeface="+mn-ea"/>
              </a:rPr>
              <a:t>　</a:t>
            </a:r>
            <a:endParaRPr kumimoji="1" lang="en-US" altLang="ja-JP" sz="1400" b="1" dirty="0">
              <a:solidFill>
                <a:srgbClr val="494949"/>
              </a:solidFill>
              <a:latin typeface="+mn-ea"/>
            </a:endParaRPr>
          </a:p>
          <a:p>
            <a:pPr defTabSz="914400" fontAlgn="base">
              <a:spcBef>
                <a:spcPct val="0"/>
              </a:spcBef>
              <a:spcAft>
                <a:spcPct val="0"/>
              </a:spcAft>
            </a:pPr>
            <a:r>
              <a:rPr kumimoji="1" lang="ja-JP" altLang="en-US" sz="1400" b="1" dirty="0">
                <a:solidFill>
                  <a:srgbClr val="494949"/>
                </a:solidFill>
                <a:latin typeface="+mn-ea"/>
              </a:rPr>
              <a:t>　ノードでは次に値を渡すだけでなく、</a:t>
            </a:r>
            <a:r>
              <a:rPr kumimoji="1" lang="ja-JP" altLang="en-US" sz="1400" b="1" dirty="0">
                <a:solidFill>
                  <a:srgbClr val="00879E"/>
                </a:solidFill>
                <a:latin typeface="+mn-ea"/>
              </a:rPr>
              <a:t>活性化関数</a:t>
            </a:r>
            <a:r>
              <a:rPr kumimoji="1" lang="ja-JP" altLang="en-US" sz="1400" b="1" dirty="0">
                <a:solidFill>
                  <a:srgbClr val="494949"/>
                </a:solidFill>
                <a:latin typeface="+mn-ea"/>
              </a:rPr>
              <a:t>に値を代入して、非線形変換を行います。</a:t>
            </a:r>
            <a:r>
              <a:rPr kumimoji="1" lang="en-US" altLang="ja-JP" sz="1400" b="1" dirty="0">
                <a:solidFill>
                  <a:srgbClr val="494949"/>
                </a:solidFill>
                <a:latin typeface="+mn-ea"/>
              </a:rPr>
              <a:t>DNN</a:t>
            </a:r>
            <a:r>
              <a:rPr kumimoji="1" lang="ja-JP" altLang="en-US" sz="1400" b="1" dirty="0">
                <a:solidFill>
                  <a:srgbClr val="494949"/>
                </a:solidFill>
                <a:latin typeface="+mn-ea"/>
              </a:rPr>
              <a:t>や</a:t>
            </a:r>
            <a:r>
              <a:rPr kumimoji="1" lang="en-US" altLang="ja-JP" sz="1400" b="1" dirty="0">
                <a:solidFill>
                  <a:srgbClr val="494949"/>
                </a:solidFill>
                <a:latin typeface="+mn-ea"/>
              </a:rPr>
              <a:t>CNN</a:t>
            </a:r>
            <a:r>
              <a:rPr kumimoji="1" lang="ja-JP" altLang="en-US" sz="1400" b="1" dirty="0">
                <a:solidFill>
                  <a:srgbClr val="494949"/>
                </a:solidFill>
                <a:latin typeface="+mn-ea"/>
              </a:rPr>
              <a:t>では、</a:t>
            </a:r>
            <a:r>
              <a:rPr kumimoji="1" lang="en-US" altLang="ja-JP" sz="1400" b="1" dirty="0">
                <a:solidFill>
                  <a:srgbClr val="00879E"/>
                </a:solidFill>
                <a:latin typeface="+mn-ea"/>
              </a:rPr>
              <a:t>ReLU</a:t>
            </a:r>
            <a:r>
              <a:rPr kumimoji="1" lang="ja-JP" altLang="en-US" sz="1400" b="1" dirty="0">
                <a:solidFill>
                  <a:srgbClr val="00879E"/>
                </a:solidFill>
                <a:latin typeface="+mn-ea"/>
              </a:rPr>
              <a:t>関数</a:t>
            </a:r>
            <a:r>
              <a:rPr kumimoji="1" lang="ja-JP" altLang="en-US" sz="1400" b="1" dirty="0">
                <a:solidFill>
                  <a:srgbClr val="494949"/>
                </a:solidFill>
                <a:latin typeface="+mn-ea"/>
              </a:rPr>
              <a:t>が活性化関数としてよく用いられます。</a:t>
            </a:r>
            <a:endParaRPr kumimoji="1" lang="en-US" altLang="ja-JP" sz="1400" b="1" dirty="0">
              <a:solidFill>
                <a:srgbClr val="494949"/>
              </a:solidFill>
              <a:latin typeface="+mn-ea"/>
            </a:endParaRPr>
          </a:p>
          <a:p>
            <a:pPr defTabSz="914400" fontAlgn="base">
              <a:spcBef>
                <a:spcPct val="0"/>
              </a:spcBef>
              <a:spcAft>
                <a:spcPct val="0"/>
              </a:spcAft>
            </a:pPr>
            <a:r>
              <a:rPr kumimoji="1" lang="ja-JP" altLang="en-US" sz="1400" b="1" dirty="0">
                <a:solidFill>
                  <a:srgbClr val="494949"/>
                </a:solidFill>
                <a:latin typeface="+mn-ea"/>
              </a:rPr>
              <a:t>　また、分類を行う場合は、最後の出力層でシグモイド関数やソフトマックス関数を使い、出力を確率に変換します。</a:t>
            </a:r>
            <a:endParaRPr kumimoji="1" lang="en-US" altLang="ja-JP" sz="1400" b="1" dirty="0">
              <a:solidFill>
                <a:srgbClr val="494949"/>
              </a:solidFill>
              <a:latin typeface="+mn-ea"/>
            </a:endParaRPr>
          </a:p>
        </p:txBody>
      </p:sp>
      <p:grpSp>
        <p:nvGrpSpPr>
          <p:cNvPr id="4" name="グループ化 3">
            <a:extLst>
              <a:ext uri="{FF2B5EF4-FFF2-40B4-BE49-F238E27FC236}">
                <a16:creationId xmlns:a16="http://schemas.microsoft.com/office/drawing/2014/main" id="{FF4E1AA3-E639-4416-A822-BA4CE074E5F1}"/>
              </a:ext>
            </a:extLst>
          </p:cNvPr>
          <p:cNvGrpSpPr/>
          <p:nvPr/>
        </p:nvGrpSpPr>
        <p:grpSpPr>
          <a:xfrm>
            <a:off x="8860032" y="4391276"/>
            <a:ext cx="921418" cy="348749"/>
            <a:chOff x="8941322" y="4152357"/>
            <a:chExt cx="921418" cy="348749"/>
          </a:xfrm>
        </p:grpSpPr>
        <p:grpSp>
          <p:nvGrpSpPr>
            <p:cNvPr id="271" name="グループ化 270">
              <a:extLst>
                <a:ext uri="{FF2B5EF4-FFF2-40B4-BE49-F238E27FC236}">
                  <a16:creationId xmlns:a16="http://schemas.microsoft.com/office/drawing/2014/main" id="{92B0FEB9-F806-4827-8F93-02EFCC47B191}"/>
                </a:ext>
              </a:extLst>
            </p:cNvPr>
            <p:cNvGrpSpPr/>
            <p:nvPr/>
          </p:nvGrpSpPr>
          <p:grpSpPr>
            <a:xfrm>
              <a:off x="8941322" y="4152357"/>
              <a:ext cx="921418" cy="348749"/>
              <a:chOff x="8701976" y="3155469"/>
              <a:chExt cx="921418" cy="348749"/>
            </a:xfrm>
          </p:grpSpPr>
          <p:sp>
            <p:nvSpPr>
              <p:cNvPr id="250" name="楕円 249">
                <a:extLst>
                  <a:ext uri="{FF2B5EF4-FFF2-40B4-BE49-F238E27FC236}">
                    <a16:creationId xmlns:a16="http://schemas.microsoft.com/office/drawing/2014/main" id="{EE6BE283-C470-42C9-88A2-4F8D0EF4898B}"/>
                  </a:ext>
                </a:extLst>
              </p:cNvPr>
              <p:cNvSpPr/>
              <p:nvPr/>
            </p:nvSpPr>
            <p:spPr>
              <a:xfrm>
                <a:off x="8997183" y="3155469"/>
                <a:ext cx="348749" cy="34874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kumimoji="1" lang="ja-JP" altLang="en-US" sz="1200" dirty="0">
                  <a:solidFill>
                    <a:schemeClr val="bg2">
                      <a:lumMod val="90000"/>
                    </a:schemeClr>
                  </a:solidFill>
                </a:endParaRPr>
              </a:p>
            </p:txBody>
          </p:sp>
          <p:cxnSp>
            <p:nvCxnSpPr>
              <p:cNvPr id="252" name="直線コネクタ 251">
                <a:extLst>
                  <a:ext uri="{FF2B5EF4-FFF2-40B4-BE49-F238E27FC236}">
                    <a16:creationId xmlns:a16="http://schemas.microsoft.com/office/drawing/2014/main" id="{660D605C-8ED1-4F7E-B03D-8AC6654B470D}"/>
                  </a:ext>
                </a:extLst>
              </p:cNvPr>
              <p:cNvCxnSpPr>
                <a:cxnSpLocks/>
                <a:endCxn id="250" idx="2"/>
              </p:cNvCxnSpPr>
              <p:nvPr/>
            </p:nvCxnSpPr>
            <p:spPr>
              <a:xfrm>
                <a:off x="8701976" y="3329844"/>
                <a:ext cx="295207" cy="0"/>
              </a:xfrm>
              <a:prstGeom prst="line">
                <a:avLst/>
              </a:prstGeom>
              <a:ln w="19050">
                <a:solidFill>
                  <a:srgbClr val="0070C0"/>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266" name="直線コネクタ 265">
                <a:extLst>
                  <a:ext uri="{FF2B5EF4-FFF2-40B4-BE49-F238E27FC236}">
                    <a16:creationId xmlns:a16="http://schemas.microsoft.com/office/drawing/2014/main" id="{F89CD1FF-FEB6-4776-B620-DB1632221227}"/>
                  </a:ext>
                </a:extLst>
              </p:cNvPr>
              <p:cNvCxnSpPr>
                <a:cxnSpLocks/>
                <a:stCxn id="250" idx="6"/>
              </p:cNvCxnSpPr>
              <p:nvPr/>
            </p:nvCxnSpPr>
            <p:spPr>
              <a:xfrm>
                <a:off x="9345932" y="3329844"/>
                <a:ext cx="277462" cy="0"/>
              </a:xfrm>
              <a:prstGeom prst="line">
                <a:avLst/>
              </a:prstGeom>
              <a:ln w="19050">
                <a:solidFill>
                  <a:srgbClr val="0070C0"/>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grpSp>
        <mc:AlternateContent xmlns:mc="http://schemas.openxmlformats.org/markup-compatibility/2006" xmlns:a14="http://schemas.microsoft.com/office/drawing/2010/main">
          <mc:Choice Requires="a14">
            <p:sp>
              <p:nvSpPr>
                <p:cNvPr id="217" name="正方形/長方形 216">
                  <a:extLst>
                    <a:ext uri="{FF2B5EF4-FFF2-40B4-BE49-F238E27FC236}">
                      <a16:creationId xmlns:a16="http://schemas.microsoft.com/office/drawing/2014/main" id="{107F736E-3623-4E23-ADF1-484492F590A6}"/>
                    </a:ext>
                  </a:extLst>
                </p:cNvPr>
                <p:cNvSpPr/>
                <p:nvPr/>
              </p:nvSpPr>
              <p:spPr>
                <a:xfrm>
                  <a:off x="9171089" y="4177368"/>
                  <a:ext cx="500906" cy="2616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1100" b="0" i="1" smtClean="0">
                            <a:solidFill>
                              <a:schemeClr val="tx1"/>
                            </a:solidFill>
                            <a:latin typeface="Cambria Math" panose="02040503050406030204" pitchFamily="18" charset="0"/>
                          </a:rPr>
                          <m:t>𝑓</m:t>
                        </m:r>
                        <m:d>
                          <m:dPr>
                            <m:ctrlPr>
                              <a:rPr lang="en-US" altLang="ja-JP" sz="1100" i="1" smtClean="0">
                                <a:solidFill>
                                  <a:schemeClr val="tx1"/>
                                </a:solidFill>
                                <a:latin typeface="Cambria Math" panose="02040503050406030204" pitchFamily="18" charset="0"/>
                              </a:rPr>
                            </m:ctrlPr>
                          </m:dPr>
                          <m:e>
                            <m:r>
                              <a:rPr lang="en-US" altLang="ja-JP" sz="1100" b="0" i="1" smtClean="0">
                                <a:solidFill>
                                  <a:schemeClr val="tx1"/>
                                </a:solidFill>
                                <a:latin typeface="Cambria Math" panose="02040503050406030204" pitchFamily="18" charset="0"/>
                              </a:rPr>
                              <m:t>𝑥</m:t>
                            </m:r>
                          </m:e>
                        </m:d>
                      </m:oMath>
                    </m:oMathPara>
                  </a14:m>
                  <a:endParaRPr lang="en-US" altLang="ja-JP" sz="1100" dirty="0">
                    <a:solidFill>
                      <a:schemeClr val="tx1"/>
                    </a:solidFill>
                  </a:endParaRPr>
                </a:p>
              </p:txBody>
            </p:sp>
          </mc:Choice>
          <mc:Fallback xmlns="">
            <p:sp>
              <p:nvSpPr>
                <p:cNvPr id="217" name="正方形/長方形 216">
                  <a:extLst>
                    <a:ext uri="{FF2B5EF4-FFF2-40B4-BE49-F238E27FC236}">
                      <a16:creationId xmlns:a16="http://schemas.microsoft.com/office/drawing/2014/main" id="{107F736E-3623-4E23-ADF1-484492F590A6}"/>
                    </a:ext>
                  </a:extLst>
                </p:cNvPr>
                <p:cNvSpPr>
                  <a:spLocks noRot="1" noChangeAspect="1" noMove="1" noResize="1" noEditPoints="1" noAdjustHandles="1" noChangeArrowheads="1" noChangeShapeType="1" noTextEdit="1"/>
                </p:cNvSpPr>
                <p:nvPr/>
              </p:nvSpPr>
              <p:spPr>
                <a:xfrm>
                  <a:off x="9171089" y="4177368"/>
                  <a:ext cx="500906" cy="261610"/>
                </a:xfrm>
                <a:prstGeom prst="rect">
                  <a:avLst/>
                </a:prstGeom>
                <a:blipFill>
                  <a:blip r:embed="rId15"/>
                  <a:stretch>
                    <a:fillRect b="-6977"/>
                  </a:stretch>
                </a:blipFill>
              </p:spPr>
              <p:txBody>
                <a:bodyPr/>
                <a:lstStyle/>
                <a:p>
                  <a:r>
                    <a:rPr lang="ja-JP" altLang="en-US">
                      <a:noFill/>
                    </a:rPr>
                    <a:t> </a:t>
                  </a:r>
                </a:p>
              </p:txBody>
            </p:sp>
          </mc:Fallback>
        </mc:AlternateContent>
      </p:grpSp>
      <p:grpSp>
        <p:nvGrpSpPr>
          <p:cNvPr id="236" name="グループ化 235">
            <a:extLst>
              <a:ext uri="{FF2B5EF4-FFF2-40B4-BE49-F238E27FC236}">
                <a16:creationId xmlns:a16="http://schemas.microsoft.com/office/drawing/2014/main" id="{8E848E1D-535B-446F-BFCF-505BE08AD02C}"/>
              </a:ext>
            </a:extLst>
          </p:cNvPr>
          <p:cNvGrpSpPr/>
          <p:nvPr/>
        </p:nvGrpSpPr>
        <p:grpSpPr>
          <a:xfrm>
            <a:off x="7818839" y="4798699"/>
            <a:ext cx="3021547" cy="1500707"/>
            <a:chOff x="8010437" y="4850807"/>
            <a:chExt cx="3021547" cy="1500707"/>
          </a:xfrm>
        </p:grpSpPr>
        <p:sp>
          <p:nvSpPr>
            <p:cNvPr id="224" name="正方形/長方形 223">
              <a:extLst>
                <a:ext uri="{FF2B5EF4-FFF2-40B4-BE49-F238E27FC236}">
                  <a16:creationId xmlns:a16="http://schemas.microsoft.com/office/drawing/2014/main" id="{B922F065-85DF-4C22-86F9-B16889555409}"/>
                </a:ext>
              </a:extLst>
            </p:cNvPr>
            <p:cNvSpPr/>
            <p:nvPr/>
          </p:nvSpPr>
          <p:spPr>
            <a:xfrm>
              <a:off x="8010437" y="4850807"/>
              <a:ext cx="3021547" cy="15007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cxnSp>
          <p:nvCxnSpPr>
            <p:cNvPr id="226" name="直線コネクタ 225">
              <a:extLst>
                <a:ext uri="{FF2B5EF4-FFF2-40B4-BE49-F238E27FC236}">
                  <a16:creationId xmlns:a16="http://schemas.microsoft.com/office/drawing/2014/main" id="{E33BC791-41FD-4191-AFA0-98B32E6F725D}"/>
                </a:ext>
              </a:extLst>
            </p:cNvPr>
            <p:cNvCxnSpPr/>
            <p:nvPr/>
          </p:nvCxnSpPr>
          <p:spPr>
            <a:xfrm>
              <a:off x="8137643" y="6000206"/>
              <a:ext cx="2765488" cy="0"/>
            </a:xfrm>
            <a:prstGeom prst="line">
              <a:avLst/>
            </a:prstGeom>
            <a:ln w="9525">
              <a:solidFill>
                <a:srgbClr val="494949"/>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220" name="直線コネクタ 219">
              <a:extLst>
                <a:ext uri="{FF2B5EF4-FFF2-40B4-BE49-F238E27FC236}">
                  <a16:creationId xmlns:a16="http://schemas.microsoft.com/office/drawing/2014/main" id="{0BCBC7C0-3856-4A0B-971B-4806BE0E8973}"/>
                </a:ext>
              </a:extLst>
            </p:cNvPr>
            <p:cNvCxnSpPr>
              <a:cxnSpLocks/>
            </p:cNvCxnSpPr>
            <p:nvPr/>
          </p:nvCxnSpPr>
          <p:spPr>
            <a:xfrm flipV="1">
              <a:off x="9532177" y="4964588"/>
              <a:ext cx="2546" cy="1157728"/>
            </a:xfrm>
            <a:prstGeom prst="line">
              <a:avLst/>
            </a:prstGeom>
            <a:ln w="9525">
              <a:solidFill>
                <a:srgbClr val="494949"/>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sp>
          <p:nvSpPr>
            <p:cNvPr id="229" name="テキスト ボックス 228">
              <a:extLst>
                <a:ext uri="{FF2B5EF4-FFF2-40B4-BE49-F238E27FC236}">
                  <a16:creationId xmlns:a16="http://schemas.microsoft.com/office/drawing/2014/main" id="{3CC3447C-5766-47DB-9C5D-263E3D0313EE}"/>
                </a:ext>
              </a:extLst>
            </p:cNvPr>
            <p:cNvSpPr txBox="1"/>
            <p:nvPr/>
          </p:nvSpPr>
          <p:spPr>
            <a:xfrm>
              <a:off x="9315238" y="5991572"/>
              <a:ext cx="280566" cy="276999"/>
            </a:xfrm>
            <a:prstGeom prst="rect">
              <a:avLst/>
            </a:prstGeom>
            <a:noFill/>
          </p:spPr>
          <p:txBody>
            <a:bodyPr wrap="square" rtlCol="0">
              <a:spAutoFit/>
            </a:bodyPr>
            <a:lstStyle/>
            <a:p>
              <a:pPr algn="ctr" defTabSz="914400" fontAlgn="base">
                <a:spcBef>
                  <a:spcPct val="0"/>
                </a:spcBef>
                <a:spcAft>
                  <a:spcPct val="0"/>
                </a:spcAft>
              </a:pPr>
              <a:r>
                <a:rPr kumimoji="1" lang="en-US" altLang="ja-JP" sz="1200" dirty="0">
                  <a:solidFill>
                    <a:srgbClr val="000000"/>
                  </a:solidFill>
                  <a:latin typeface="+mn-ea"/>
                </a:rPr>
                <a:t>0</a:t>
              </a:r>
              <a:endParaRPr kumimoji="1" lang="ja-JP" altLang="en-US" sz="1200" dirty="0">
                <a:solidFill>
                  <a:srgbClr val="000000"/>
                </a:solidFill>
                <a:latin typeface="+mn-ea"/>
              </a:endParaRPr>
            </a:p>
          </p:txBody>
        </p:sp>
        <p:cxnSp>
          <p:nvCxnSpPr>
            <p:cNvPr id="231" name="直線コネクタ 230">
              <a:extLst>
                <a:ext uri="{FF2B5EF4-FFF2-40B4-BE49-F238E27FC236}">
                  <a16:creationId xmlns:a16="http://schemas.microsoft.com/office/drawing/2014/main" id="{75FC09E1-B492-4A49-A238-A0C579C5CA92}"/>
                </a:ext>
              </a:extLst>
            </p:cNvPr>
            <p:cNvCxnSpPr/>
            <p:nvPr/>
          </p:nvCxnSpPr>
          <p:spPr>
            <a:xfrm>
              <a:off x="8137643" y="5977501"/>
              <a:ext cx="1394207" cy="0"/>
            </a:xfrm>
            <a:prstGeom prst="line">
              <a:avLst/>
            </a:prstGeom>
            <a:ln w="28575">
              <a:solidFill>
                <a:srgbClr val="00879E"/>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222" name="直線コネクタ 221">
              <a:extLst>
                <a:ext uri="{FF2B5EF4-FFF2-40B4-BE49-F238E27FC236}">
                  <a16:creationId xmlns:a16="http://schemas.microsoft.com/office/drawing/2014/main" id="{9E05B8F6-1929-4110-897F-EF0D1312BE09}"/>
                </a:ext>
              </a:extLst>
            </p:cNvPr>
            <p:cNvCxnSpPr>
              <a:cxnSpLocks/>
            </p:cNvCxnSpPr>
            <p:nvPr/>
          </p:nvCxnSpPr>
          <p:spPr>
            <a:xfrm flipV="1">
              <a:off x="9528113" y="5039436"/>
              <a:ext cx="974425" cy="923996"/>
            </a:xfrm>
            <a:prstGeom prst="line">
              <a:avLst/>
            </a:prstGeom>
            <a:ln w="28575">
              <a:solidFill>
                <a:srgbClr val="00879E"/>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pic>
          <p:nvPicPr>
            <p:cNvPr id="235" name="図 234">
              <a:extLst>
                <a:ext uri="{FF2B5EF4-FFF2-40B4-BE49-F238E27FC236}">
                  <a16:creationId xmlns:a16="http://schemas.microsoft.com/office/drawing/2014/main" id="{59C003AF-F0CE-489D-9565-C5076E59B433}"/>
                </a:ext>
              </a:extLst>
            </p:cNvPr>
            <p:cNvPicPr>
              <a:picLocks noChangeAspect="1"/>
            </p:cNvPicPr>
            <p:nvPr/>
          </p:nvPicPr>
          <p:blipFill>
            <a:blip r:embed="rId16"/>
            <a:stretch>
              <a:fillRect/>
            </a:stretch>
          </p:blipFill>
          <p:spPr>
            <a:xfrm>
              <a:off x="8130503" y="4994879"/>
              <a:ext cx="1312157" cy="457380"/>
            </a:xfrm>
            <a:prstGeom prst="rect">
              <a:avLst/>
            </a:prstGeom>
          </p:spPr>
        </p:pic>
      </p:grpSp>
      <p:cxnSp>
        <p:nvCxnSpPr>
          <p:cNvPr id="242" name="直線コネクタ 241">
            <a:extLst>
              <a:ext uri="{FF2B5EF4-FFF2-40B4-BE49-F238E27FC236}">
                <a16:creationId xmlns:a16="http://schemas.microsoft.com/office/drawing/2014/main" id="{E7CF1A08-B89D-4B90-90EC-AE866124CD22}"/>
              </a:ext>
            </a:extLst>
          </p:cNvPr>
          <p:cNvCxnSpPr>
            <a:cxnSpLocks/>
          </p:cNvCxnSpPr>
          <p:nvPr/>
        </p:nvCxnSpPr>
        <p:spPr>
          <a:xfrm flipV="1">
            <a:off x="7832828" y="4574046"/>
            <a:ext cx="1264388" cy="222712"/>
          </a:xfrm>
          <a:prstGeom prst="line">
            <a:avLst/>
          </a:prstGeom>
          <a:ln w="19050">
            <a:solidFill>
              <a:srgbClr val="00879E"/>
            </a:solidFill>
            <a:prstDash val="dash"/>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249" name="直線コネクタ 248">
            <a:extLst>
              <a:ext uri="{FF2B5EF4-FFF2-40B4-BE49-F238E27FC236}">
                <a16:creationId xmlns:a16="http://schemas.microsoft.com/office/drawing/2014/main" id="{FF24A695-BDC0-4156-9B15-0A6B21D45967}"/>
              </a:ext>
            </a:extLst>
          </p:cNvPr>
          <p:cNvCxnSpPr>
            <a:cxnSpLocks/>
          </p:cNvCxnSpPr>
          <p:nvPr/>
        </p:nvCxnSpPr>
        <p:spPr>
          <a:xfrm>
            <a:off x="9541859" y="4583572"/>
            <a:ext cx="1298527" cy="215127"/>
          </a:xfrm>
          <a:prstGeom prst="line">
            <a:avLst/>
          </a:prstGeom>
          <a:ln w="19050">
            <a:solidFill>
              <a:srgbClr val="00879E"/>
            </a:solidFill>
            <a:prstDash val="dash"/>
            <a:headEnd type="none" w="med" len="med"/>
            <a:tailEnd type="none" w="med" len="med"/>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256" name="テキスト ボックス 255">
                <a:extLst>
                  <a:ext uri="{FF2B5EF4-FFF2-40B4-BE49-F238E27FC236}">
                    <a16:creationId xmlns:a16="http://schemas.microsoft.com/office/drawing/2014/main" id="{3CA4C84E-2BAD-4A0B-9FBC-1A477882D6D0}"/>
                  </a:ext>
                </a:extLst>
              </p:cNvPr>
              <p:cNvSpPr txBox="1"/>
              <p:nvPr/>
            </p:nvSpPr>
            <p:spPr>
              <a:xfrm>
                <a:off x="1490137" y="4302584"/>
                <a:ext cx="367250" cy="338554"/>
              </a:xfrm>
              <a:prstGeom prst="rect">
                <a:avLst/>
              </a:prstGeom>
              <a:noFill/>
            </p:spPr>
            <p:txBody>
              <a:bodyPr wrap="square" rtlCol="0">
                <a:spAutoFit/>
              </a:bodyPr>
              <a:lstStyle/>
              <a:p>
                <a:pPr algn="ctr" defTabSz="914400" fontAlgn="base">
                  <a:spcBef>
                    <a:spcPct val="0"/>
                  </a:spcBef>
                  <a:spcAft>
                    <a:spcPct val="0"/>
                  </a:spcAft>
                </a:pPr>
                <a14:m>
                  <m:oMathPara xmlns:m="http://schemas.openxmlformats.org/officeDocument/2006/math">
                    <m:oMathParaPr>
                      <m:jc m:val="centerGroup"/>
                    </m:oMathParaPr>
                    <m:oMath xmlns:m="http://schemas.openxmlformats.org/officeDocument/2006/math">
                      <m:r>
                        <a:rPr kumimoji="1" lang="en-US" altLang="ja-JP" sz="1600" i="1" dirty="0" smtClean="0">
                          <a:solidFill>
                            <a:schemeClr val="tx1"/>
                          </a:solidFill>
                          <a:latin typeface="Cambria Math" panose="02040503050406030204" pitchFamily="18" charset="0"/>
                        </a:rPr>
                        <m:t>𝑏</m:t>
                      </m:r>
                    </m:oMath>
                  </m:oMathPara>
                </a14:m>
                <a:endParaRPr kumimoji="1" lang="ja-JP" altLang="en-US" sz="1600" i="1" dirty="0">
                  <a:solidFill>
                    <a:schemeClr val="tx1"/>
                  </a:solidFill>
                </a:endParaRPr>
              </a:p>
            </p:txBody>
          </p:sp>
        </mc:Choice>
        <mc:Fallback xmlns="">
          <p:sp>
            <p:nvSpPr>
              <p:cNvPr id="256" name="テキスト ボックス 255">
                <a:extLst>
                  <a:ext uri="{FF2B5EF4-FFF2-40B4-BE49-F238E27FC236}">
                    <a16:creationId xmlns:a16="http://schemas.microsoft.com/office/drawing/2014/main" id="{3CA4C84E-2BAD-4A0B-9FBC-1A477882D6D0}"/>
                  </a:ext>
                </a:extLst>
              </p:cNvPr>
              <p:cNvSpPr txBox="1">
                <a:spLocks noRot="1" noChangeAspect="1" noMove="1" noResize="1" noEditPoints="1" noAdjustHandles="1" noChangeArrowheads="1" noChangeShapeType="1" noTextEdit="1"/>
              </p:cNvSpPr>
              <p:nvPr/>
            </p:nvSpPr>
            <p:spPr>
              <a:xfrm>
                <a:off x="1490137" y="4302584"/>
                <a:ext cx="367250" cy="338554"/>
              </a:xfrm>
              <a:prstGeom prst="rect">
                <a:avLst/>
              </a:prstGeom>
              <a:blipFill>
                <a:blip r:embed="rId1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57" name="テキスト ボックス 256">
                <a:extLst>
                  <a:ext uri="{FF2B5EF4-FFF2-40B4-BE49-F238E27FC236}">
                    <a16:creationId xmlns:a16="http://schemas.microsoft.com/office/drawing/2014/main" id="{B5C36F16-46B0-4FB2-AA18-8080EF127CFE}"/>
                  </a:ext>
                </a:extLst>
              </p:cNvPr>
              <p:cNvSpPr txBox="1"/>
              <p:nvPr/>
            </p:nvSpPr>
            <p:spPr>
              <a:xfrm>
                <a:off x="1500993" y="4710268"/>
                <a:ext cx="367250" cy="338554"/>
              </a:xfrm>
              <a:prstGeom prst="rect">
                <a:avLst/>
              </a:prstGeom>
              <a:noFill/>
            </p:spPr>
            <p:txBody>
              <a:bodyPr wrap="square" rtlCol="0">
                <a:spAutoFit/>
              </a:bodyPr>
              <a:lstStyle/>
              <a:p>
                <a:pPr algn="ctr" defTabSz="914400" fontAlgn="base">
                  <a:spcBef>
                    <a:spcPct val="0"/>
                  </a:spcBef>
                  <a:spcAft>
                    <a:spcPct val="0"/>
                  </a:spcAft>
                </a:pPr>
                <a14:m>
                  <m:oMathPara xmlns:m="http://schemas.openxmlformats.org/officeDocument/2006/math">
                    <m:oMathParaPr>
                      <m:jc m:val="centerGroup"/>
                    </m:oMathParaPr>
                    <m:oMath xmlns:m="http://schemas.openxmlformats.org/officeDocument/2006/math">
                      <m:sSub>
                        <m:sSubPr>
                          <m:ctrlPr>
                            <a:rPr kumimoji="1" lang="en-US" altLang="ja-JP" sz="1600" i="1" dirty="0" smtClean="0">
                              <a:solidFill>
                                <a:srgbClr val="494949"/>
                              </a:solidFill>
                              <a:latin typeface="Cambria Math" panose="02040503050406030204" pitchFamily="18" charset="0"/>
                            </a:rPr>
                          </m:ctrlPr>
                        </m:sSubPr>
                        <m:e>
                          <m:r>
                            <a:rPr kumimoji="1" lang="en-US" altLang="ja-JP" sz="1600" i="1" dirty="0">
                              <a:solidFill>
                                <a:srgbClr val="494949"/>
                              </a:solidFill>
                              <a:latin typeface="Cambria Math" panose="02040503050406030204" pitchFamily="18" charset="0"/>
                            </a:rPr>
                            <m:t>𝑥</m:t>
                          </m:r>
                        </m:e>
                        <m:sub>
                          <m:r>
                            <a:rPr kumimoji="1" lang="en-US" altLang="ja-JP" sz="1600" i="1" dirty="0">
                              <a:solidFill>
                                <a:srgbClr val="494949"/>
                              </a:solidFill>
                              <a:latin typeface="Cambria Math" panose="02040503050406030204" pitchFamily="18" charset="0"/>
                            </a:rPr>
                            <m:t>1</m:t>
                          </m:r>
                        </m:sub>
                      </m:sSub>
                    </m:oMath>
                  </m:oMathPara>
                </a14:m>
                <a:endParaRPr kumimoji="1" lang="ja-JP" altLang="en-US" sz="1600" i="1" dirty="0">
                  <a:solidFill>
                    <a:schemeClr val="tx1"/>
                  </a:solidFill>
                </a:endParaRPr>
              </a:p>
            </p:txBody>
          </p:sp>
        </mc:Choice>
        <mc:Fallback xmlns="">
          <p:sp>
            <p:nvSpPr>
              <p:cNvPr id="257" name="テキスト ボックス 256">
                <a:extLst>
                  <a:ext uri="{FF2B5EF4-FFF2-40B4-BE49-F238E27FC236}">
                    <a16:creationId xmlns:a16="http://schemas.microsoft.com/office/drawing/2014/main" id="{B5C36F16-46B0-4FB2-AA18-8080EF127CFE}"/>
                  </a:ext>
                </a:extLst>
              </p:cNvPr>
              <p:cNvSpPr txBox="1">
                <a:spLocks noRot="1" noChangeAspect="1" noMove="1" noResize="1" noEditPoints="1" noAdjustHandles="1" noChangeArrowheads="1" noChangeShapeType="1" noTextEdit="1"/>
              </p:cNvSpPr>
              <p:nvPr/>
            </p:nvSpPr>
            <p:spPr>
              <a:xfrm>
                <a:off x="1500993" y="4710268"/>
                <a:ext cx="367250" cy="338554"/>
              </a:xfrm>
              <a:prstGeom prst="rect">
                <a:avLst/>
              </a:prstGeom>
              <a:blipFill>
                <a:blip r:embed="rId1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58" name="テキスト ボックス 257">
                <a:extLst>
                  <a:ext uri="{FF2B5EF4-FFF2-40B4-BE49-F238E27FC236}">
                    <a16:creationId xmlns:a16="http://schemas.microsoft.com/office/drawing/2014/main" id="{7BAFB9DF-4CAE-4AF3-AF1D-FD5C202F3FF4}"/>
                  </a:ext>
                </a:extLst>
              </p:cNvPr>
              <p:cNvSpPr txBox="1"/>
              <p:nvPr/>
            </p:nvSpPr>
            <p:spPr>
              <a:xfrm>
                <a:off x="1523849" y="5156032"/>
                <a:ext cx="367250" cy="338554"/>
              </a:xfrm>
              <a:prstGeom prst="rect">
                <a:avLst/>
              </a:prstGeom>
              <a:noFill/>
            </p:spPr>
            <p:txBody>
              <a:bodyPr wrap="square" rtlCol="0">
                <a:spAutoFit/>
              </a:bodyPr>
              <a:lstStyle/>
              <a:p>
                <a:pPr algn="ctr" defTabSz="914400" fontAlgn="base">
                  <a:spcBef>
                    <a:spcPct val="0"/>
                  </a:spcBef>
                  <a:spcAft>
                    <a:spcPct val="0"/>
                  </a:spcAft>
                </a:pPr>
                <a14:m>
                  <m:oMathPara xmlns:m="http://schemas.openxmlformats.org/officeDocument/2006/math">
                    <m:oMathParaPr>
                      <m:jc m:val="centerGroup"/>
                    </m:oMathParaPr>
                    <m:oMath xmlns:m="http://schemas.openxmlformats.org/officeDocument/2006/math">
                      <m:sSub>
                        <m:sSubPr>
                          <m:ctrlPr>
                            <a:rPr kumimoji="1" lang="en-US" altLang="ja-JP" sz="1600" i="1" dirty="0" smtClean="0">
                              <a:solidFill>
                                <a:srgbClr val="494949"/>
                              </a:solidFill>
                              <a:latin typeface="Cambria Math" panose="02040503050406030204" pitchFamily="18" charset="0"/>
                            </a:rPr>
                          </m:ctrlPr>
                        </m:sSubPr>
                        <m:e>
                          <m:r>
                            <a:rPr kumimoji="1" lang="en-US" altLang="ja-JP" sz="1600" i="1" dirty="0">
                              <a:solidFill>
                                <a:srgbClr val="494949"/>
                              </a:solidFill>
                              <a:latin typeface="Cambria Math" panose="02040503050406030204" pitchFamily="18" charset="0"/>
                            </a:rPr>
                            <m:t>𝑥</m:t>
                          </m:r>
                        </m:e>
                        <m:sub>
                          <m:r>
                            <a:rPr kumimoji="1" lang="en-US" altLang="ja-JP" sz="1600" i="1" dirty="0">
                              <a:solidFill>
                                <a:srgbClr val="494949"/>
                              </a:solidFill>
                              <a:latin typeface="Cambria Math" panose="02040503050406030204" pitchFamily="18" charset="0"/>
                            </a:rPr>
                            <m:t>2</m:t>
                          </m:r>
                        </m:sub>
                      </m:sSub>
                    </m:oMath>
                  </m:oMathPara>
                </a14:m>
                <a:endParaRPr kumimoji="1" lang="ja-JP" altLang="en-US" sz="1600" i="1" dirty="0">
                  <a:solidFill>
                    <a:schemeClr val="tx1"/>
                  </a:solidFill>
                </a:endParaRPr>
              </a:p>
            </p:txBody>
          </p:sp>
        </mc:Choice>
        <mc:Fallback xmlns="">
          <p:sp>
            <p:nvSpPr>
              <p:cNvPr id="258" name="テキスト ボックス 257">
                <a:extLst>
                  <a:ext uri="{FF2B5EF4-FFF2-40B4-BE49-F238E27FC236}">
                    <a16:creationId xmlns:a16="http://schemas.microsoft.com/office/drawing/2014/main" id="{7BAFB9DF-4CAE-4AF3-AF1D-FD5C202F3FF4}"/>
                  </a:ext>
                </a:extLst>
              </p:cNvPr>
              <p:cNvSpPr txBox="1">
                <a:spLocks noRot="1" noChangeAspect="1" noMove="1" noResize="1" noEditPoints="1" noAdjustHandles="1" noChangeArrowheads="1" noChangeShapeType="1" noTextEdit="1"/>
              </p:cNvSpPr>
              <p:nvPr/>
            </p:nvSpPr>
            <p:spPr>
              <a:xfrm>
                <a:off x="1523849" y="5156032"/>
                <a:ext cx="367250" cy="338554"/>
              </a:xfrm>
              <a:prstGeom prst="rect">
                <a:avLst/>
              </a:prstGeom>
              <a:blipFill>
                <a:blip r:embed="rId19"/>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59" name="テキスト ボックス 258">
                <a:extLst>
                  <a:ext uri="{FF2B5EF4-FFF2-40B4-BE49-F238E27FC236}">
                    <a16:creationId xmlns:a16="http://schemas.microsoft.com/office/drawing/2014/main" id="{A7CD642C-93C7-44C5-BAFF-CA3803419CA5}"/>
                  </a:ext>
                </a:extLst>
              </p:cNvPr>
              <p:cNvSpPr txBox="1"/>
              <p:nvPr/>
            </p:nvSpPr>
            <p:spPr>
              <a:xfrm>
                <a:off x="1518462" y="5604599"/>
                <a:ext cx="367250" cy="338554"/>
              </a:xfrm>
              <a:prstGeom prst="rect">
                <a:avLst/>
              </a:prstGeom>
              <a:noFill/>
            </p:spPr>
            <p:txBody>
              <a:bodyPr wrap="square" rtlCol="0">
                <a:spAutoFit/>
              </a:bodyPr>
              <a:lstStyle/>
              <a:p>
                <a:pPr algn="ctr" defTabSz="914400" fontAlgn="base">
                  <a:spcBef>
                    <a:spcPct val="0"/>
                  </a:spcBef>
                  <a:spcAft>
                    <a:spcPct val="0"/>
                  </a:spcAft>
                </a:pPr>
                <a14:m>
                  <m:oMathPara xmlns:m="http://schemas.openxmlformats.org/officeDocument/2006/math">
                    <m:oMathParaPr>
                      <m:jc m:val="centerGroup"/>
                    </m:oMathParaPr>
                    <m:oMath xmlns:m="http://schemas.openxmlformats.org/officeDocument/2006/math">
                      <m:sSub>
                        <m:sSubPr>
                          <m:ctrlPr>
                            <a:rPr kumimoji="1" lang="en-US" altLang="ja-JP" sz="1600" i="1" dirty="0" smtClean="0">
                              <a:solidFill>
                                <a:srgbClr val="494949"/>
                              </a:solidFill>
                              <a:latin typeface="Cambria Math" panose="02040503050406030204" pitchFamily="18" charset="0"/>
                            </a:rPr>
                          </m:ctrlPr>
                        </m:sSubPr>
                        <m:e>
                          <m:r>
                            <a:rPr kumimoji="1" lang="en-US" altLang="ja-JP" sz="1600" i="1" dirty="0">
                              <a:solidFill>
                                <a:srgbClr val="494949"/>
                              </a:solidFill>
                              <a:latin typeface="Cambria Math" panose="02040503050406030204" pitchFamily="18" charset="0"/>
                            </a:rPr>
                            <m:t>𝑥</m:t>
                          </m:r>
                        </m:e>
                        <m:sub>
                          <m:r>
                            <a:rPr kumimoji="1" lang="en-US" altLang="ja-JP" sz="1600" i="1" dirty="0">
                              <a:solidFill>
                                <a:srgbClr val="494949"/>
                              </a:solidFill>
                              <a:latin typeface="Cambria Math" panose="02040503050406030204" pitchFamily="18" charset="0"/>
                            </a:rPr>
                            <m:t>3</m:t>
                          </m:r>
                        </m:sub>
                      </m:sSub>
                    </m:oMath>
                  </m:oMathPara>
                </a14:m>
                <a:endParaRPr kumimoji="1" lang="ja-JP" altLang="en-US" sz="1600" i="1" dirty="0">
                  <a:solidFill>
                    <a:schemeClr val="tx1"/>
                  </a:solidFill>
                </a:endParaRPr>
              </a:p>
            </p:txBody>
          </p:sp>
        </mc:Choice>
        <mc:Fallback xmlns="">
          <p:sp>
            <p:nvSpPr>
              <p:cNvPr id="259" name="テキスト ボックス 258">
                <a:extLst>
                  <a:ext uri="{FF2B5EF4-FFF2-40B4-BE49-F238E27FC236}">
                    <a16:creationId xmlns:a16="http://schemas.microsoft.com/office/drawing/2014/main" id="{A7CD642C-93C7-44C5-BAFF-CA3803419CA5}"/>
                  </a:ext>
                </a:extLst>
              </p:cNvPr>
              <p:cNvSpPr txBox="1">
                <a:spLocks noRot="1" noChangeAspect="1" noMove="1" noResize="1" noEditPoints="1" noAdjustHandles="1" noChangeArrowheads="1" noChangeShapeType="1" noTextEdit="1"/>
              </p:cNvSpPr>
              <p:nvPr/>
            </p:nvSpPr>
            <p:spPr>
              <a:xfrm>
                <a:off x="1518462" y="5604599"/>
                <a:ext cx="367250" cy="338554"/>
              </a:xfrm>
              <a:prstGeom prst="rect">
                <a:avLst/>
              </a:prstGeom>
              <a:blipFill>
                <a:blip r:embed="rId20"/>
                <a:stretch>
                  <a:fillRect/>
                </a:stretch>
              </a:blipFill>
            </p:spPr>
            <p:txBody>
              <a:bodyPr/>
              <a:lstStyle/>
              <a:p>
                <a:r>
                  <a:rPr lang="ja-JP" altLang="en-US">
                    <a:noFill/>
                  </a:rPr>
                  <a:t> </a:t>
                </a:r>
              </a:p>
            </p:txBody>
          </p:sp>
        </mc:Fallback>
      </mc:AlternateContent>
      <p:sp>
        <p:nvSpPr>
          <p:cNvPr id="260" name="楕円 259">
            <a:extLst>
              <a:ext uri="{FF2B5EF4-FFF2-40B4-BE49-F238E27FC236}">
                <a16:creationId xmlns:a16="http://schemas.microsoft.com/office/drawing/2014/main" id="{0CC86409-9B37-484A-B2CB-DEB15CF1D770}"/>
              </a:ext>
            </a:extLst>
          </p:cNvPr>
          <p:cNvSpPr/>
          <p:nvPr/>
        </p:nvSpPr>
        <p:spPr>
          <a:xfrm>
            <a:off x="1477385" y="6089522"/>
            <a:ext cx="348749" cy="34874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kumimoji="1" lang="ja-JP" altLang="en-US" sz="1600" dirty="0">
              <a:solidFill>
                <a:srgbClr val="494949"/>
              </a:solidFill>
            </a:endParaRPr>
          </a:p>
        </p:txBody>
      </p:sp>
      <mc:AlternateContent xmlns:mc="http://schemas.openxmlformats.org/markup-compatibility/2006" xmlns:a14="http://schemas.microsoft.com/office/drawing/2010/main">
        <mc:Choice Requires="a14">
          <p:sp>
            <p:nvSpPr>
              <p:cNvPr id="261" name="正方形/長方形 260">
                <a:extLst>
                  <a:ext uri="{FF2B5EF4-FFF2-40B4-BE49-F238E27FC236}">
                    <a16:creationId xmlns:a16="http://schemas.microsoft.com/office/drawing/2014/main" id="{EAA284E2-AD7A-40BB-AEDB-E1D33220A905}"/>
                  </a:ext>
                </a:extLst>
              </p:cNvPr>
              <p:cNvSpPr/>
              <p:nvPr/>
            </p:nvSpPr>
            <p:spPr>
              <a:xfrm>
                <a:off x="2290278" y="5716968"/>
                <a:ext cx="267098" cy="30777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400" i="1" dirty="0" smtClean="0">
                              <a:solidFill>
                                <a:srgbClr val="494949"/>
                              </a:solidFill>
                              <a:latin typeface="Cambria Math" panose="02040503050406030204" pitchFamily="18" charset="0"/>
                            </a:rPr>
                          </m:ctrlPr>
                        </m:sSubPr>
                        <m:e>
                          <m:r>
                            <a:rPr kumimoji="1" lang="en-US" altLang="ja-JP" sz="1400" b="0" i="1" dirty="0" smtClean="0">
                              <a:solidFill>
                                <a:srgbClr val="494949"/>
                              </a:solidFill>
                              <a:latin typeface="Cambria Math" panose="02040503050406030204" pitchFamily="18" charset="0"/>
                            </a:rPr>
                            <m:t>𝑤</m:t>
                          </m:r>
                        </m:e>
                        <m:sub>
                          <m:r>
                            <a:rPr kumimoji="1" lang="en-US" altLang="ja-JP" sz="1400" b="0" i="1" dirty="0" smtClean="0">
                              <a:solidFill>
                                <a:srgbClr val="494949"/>
                              </a:solidFill>
                              <a:latin typeface="Cambria Math" panose="02040503050406030204" pitchFamily="18" charset="0"/>
                            </a:rPr>
                            <m:t>4</m:t>
                          </m:r>
                        </m:sub>
                      </m:sSub>
                    </m:oMath>
                  </m:oMathPara>
                </a14:m>
                <a:endParaRPr lang="ja-JP" altLang="en-US" sz="1400" dirty="0">
                  <a:solidFill>
                    <a:srgbClr val="494949"/>
                  </a:solidFill>
                </a:endParaRPr>
              </a:p>
            </p:txBody>
          </p:sp>
        </mc:Choice>
        <mc:Fallback xmlns="">
          <p:sp>
            <p:nvSpPr>
              <p:cNvPr id="261" name="正方形/長方形 260">
                <a:extLst>
                  <a:ext uri="{FF2B5EF4-FFF2-40B4-BE49-F238E27FC236}">
                    <a16:creationId xmlns:a16="http://schemas.microsoft.com/office/drawing/2014/main" id="{EAA284E2-AD7A-40BB-AEDB-E1D33220A905}"/>
                  </a:ext>
                </a:extLst>
              </p:cNvPr>
              <p:cNvSpPr>
                <a:spLocks noRot="1" noChangeAspect="1" noMove="1" noResize="1" noEditPoints="1" noAdjustHandles="1" noChangeArrowheads="1" noChangeShapeType="1" noTextEdit="1"/>
              </p:cNvSpPr>
              <p:nvPr/>
            </p:nvSpPr>
            <p:spPr>
              <a:xfrm>
                <a:off x="2290278" y="5716968"/>
                <a:ext cx="267098" cy="307777"/>
              </a:xfrm>
              <a:prstGeom prst="rect">
                <a:avLst/>
              </a:prstGeom>
              <a:blipFill>
                <a:blip r:embed="rId21"/>
                <a:stretch>
                  <a:fillRect r="-2045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62" name="テキスト ボックス 261">
                <a:extLst>
                  <a:ext uri="{FF2B5EF4-FFF2-40B4-BE49-F238E27FC236}">
                    <a16:creationId xmlns:a16="http://schemas.microsoft.com/office/drawing/2014/main" id="{01504457-067E-4AC4-B9E8-E421BD0782D9}"/>
                  </a:ext>
                </a:extLst>
              </p:cNvPr>
              <p:cNvSpPr txBox="1"/>
              <p:nvPr/>
            </p:nvSpPr>
            <p:spPr>
              <a:xfrm>
                <a:off x="1515974" y="6069881"/>
                <a:ext cx="367250" cy="338554"/>
              </a:xfrm>
              <a:prstGeom prst="rect">
                <a:avLst/>
              </a:prstGeom>
              <a:noFill/>
            </p:spPr>
            <p:txBody>
              <a:bodyPr wrap="square" rtlCol="0">
                <a:spAutoFit/>
              </a:bodyPr>
              <a:lstStyle/>
              <a:p>
                <a:pPr algn="ctr" defTabSz="914400" fontAlgn="base">
                  <a:spcBef>
                    <a:spcPct val="0"/>
                  </a:spcBef>
                  <a:spcAft>
                    <a:spcPct val="0"/>
                  </a:spcAft>
                </a:pPr>
                <a14:m>
                  <m:oMathPara xmlns:m="http://schemas.openxmlformats.org/officeDocument/2006/math">
                    <m:oMathParaPr>
                      <m:jc m:val="centerGroup"/>
                    </m:oMathParaPr>
                    <m:oMath xmlns:m="http://schemas.openxmlformats.org/officeDocument/2006/math">
                      <m:sSub>
                        <m:sSubPr>
                          <m:ctrlPr>
                            <a:rPr kumimoji="1" lang="en-US" altLang="ja-JP" sz="1600" i="1" dirty="0" smtClean="0">
                              <a:solidFill>
                                <a:srgbClr val="494949"/>
                              </a:solidFill>
                              <a:latin typeface="Cambria Math" panose="02040503050406030204" pitchFamily="18" charset="0"/>
                            </a:rPr>
                          </m:ctrlPr>
                        </m:sSubPr>
                        <m:e>
                          <m:r>
                            <a:rPr kumimoji="1" lang="en-US" altLang="ja-JP" sz="1600" i="1" dirty="0">
                              <a:solidFill>
                                <a:srgbClr val="494949"/>
                              </a:solidFill>
                              <a:latin typeface="Cambria Math" panose="02040503050406030204" pitchFamily="18" charset="0"/>
                            </a:rPr>
                            <m:t>𝑥</m:t>
                          </m:r>
                        </m:e>
                        <m:sub>
                          <m:r>
                            <a:rPr kumimoji="1" lang="en-US" altLang="ja-JP" sz="1600" b="0" i="1" dirty="0" smtClean="0">
                              <a:solidFill>
                                <a:srgbClr val="494949"/>
                              </a:solidFill>
                              <a:latin typeface="Cambria Math" panose="02040503050406030204" pitchFamily="18" charset="0"/>
                            </a:rPr>
                            <m:t>4</m:t>
                          </m:r>
                        </m:sub>
                      </m:sSub>
                    </m:oMath>
                  </m:oMathPara>
                </a14:m>
                <a:endParaRPr kumimoji="1" lang="ja-JP" altLang="en-US" sz="1600" i="1" dirty="0">
                  <a:solidFill>
                    <a:schemeClr val="tx1"/>
                  </a:solidFill>
                </a:endParaRPr>
              </a:p>
            </p:txBody>
          </p:sp>
        </mc:Choice>
        <mc:Fallback xmlns="">
          <p:sp>
            <p:nvSpPr>
              <p:cNvPr id="262" name="テキスト ボックス 261">
                <a:extLst>
                  <a:ext uri="{FF2B5EF4-FFF2-40B4-BE49-F238E27FC236}">
                    <a16:creationId xmlns:a16="http://schemas.microsoft.com/office/drawing/2014/main" id="{01504457-067E-4AC4-B9E8-E421BD0782D9}"/>
                  </a:ext>
                </a:extLst>
              </p:cNvPr>
              <p:cNvSpPr txBox="1">
                <a:spLocks noRot="1" noChangeAspect="1" noMove="1" noResize="1" noEditPoints="1" noAdjustHandles="1" noChangeArrowheads="1" noChangeShapeType="1" noTextEdit="1"/>
              </p:cNvSpPr>
              <p:nvPr/>
            </p:nvSpPr>
            <p:spPr>
              <a:xfrm>
                <a:off x="1515974" y="6069881"/>
                <a:ext cx="367250" cy="338554"/>
              </a:xfrm>
              <a:prstGeom prst="rect">
                <a:avLst/>
              </a:prstGeom>
              <a:blipFill>
                <a:blip r:embed="rId22"/>
                <a:stretch>
                  <a:fillRect/>
                </a:stretch>
              </a:blipFill>
            </p:spPr>
            <p:txBody>
              <a:bodyPr/>
              <a:lstStyle/>
              <a:p>
                <a:r>
                  <a:rPr lang="ja-JP" altLang="en-US">
                    <a:noFill/>
                  </a:rPr>
                  <a:t> </a:t>
                </a:r>
              </a:p>
            </p:txBody>
          </p:sp>
        </mc:Fallback>
      </mc:AlternateContent>
      <p:cxnSp>
        <p:nvCxnSpPr>
          <p:cNvPr id="263" name="直線コネクタ 262">
            <a:extLst>
              <a:ext uri="{FF2B5EF4-FFF2-40B4-BE49-F238E27FC236}">
                <a16:creationId xmlns:a16="http://schemas.microsoft.com/office/drawing/2014/main" id="{D1ECFC81-0303-4B37-96DC-562E0FFAAED3}"/>
              </a:ext>
            </a:extLst>
          </p:cNvPr>
          <p:cNvCxnSpPr>
            <a:cxnSpLocks/>
            <a:stCxn id="260" idx="6"/>
          </p:cNvCxnSpPr>
          <p:nvPr/>
        </p:nvCxnSpPr>
        <p:spPr>
          <a:xfrm flipV="1">
            <a:off x="1826134" y="5518731"/>
            <a:ext cx="1881828" cy="745166"/>
          </a:xfrm>
          <a:prstGeom prst="line">
            <a:avLst/>
          </a:prstGeom>
          <a:ln w="19050">
            <a:solidFill>
              <a:srgbClr val="0070C0"/>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sp>
        <p:nvSpPr>
          <p:cNvPr id="328" name="四角形: 角を丸くする 327">
            <a:extLst>
              <a:ext uri="{FF2B5EF4-FFF2-40B4-BE49-F238E27FC236}">
                <a16:creationId xmlns:a16="http://schemas.microsoft.com/office/drawing/2014/main" id="{790DF5E5-4332-40A3-B423-3327C905B437}"/>
              </a:ext>
            </a:extLst>
          </p:cNvPr>
          <p:cNvSpPr/>
          <p:nvPr/>
        </p:nvSpPr>
        <p:spPr bwMode="auto">
          <a:xfrm>
            <a:off x="9503988" y="1574083"/>
            <a:ext cx="516514" cy="554409"/>
          </a:xfrm>
          <a:prstGeom prst="roundRect">
            <a:avLst>
              <a:gd name="adj" fmla="val 5515"/>
            </a:avLst>
          </a:prstGeom>
          <a:noFill/>
          <a:ln w="38100" algn="ctr">
            <a:solidFill>
              <a:srgbClr val="E94823"/>
            </a:solidFill>
            <a:prstDash val="solid"/>
            <a:round/>
            <a:headEnd/>
            <a:tailEnd/>
          </a:ln>
          <a:effectLst/>
        </p:spPr>
        <p:txBody>
          <a:bodyPr wrap="none" tIns="252000" rtlCol="0" anchor="ctr"/>
          <a:lstStyle/>
          <a:p>
            <a:pPr algn="ctr"/>
            <a:endParaRPr kumimoji="1" lang="ja-JP" altLang="en-US" sz="1600" b="1" spc="600" dirty="0">
              <a:solidFill>
                <a:schemeClr val="tx1">
                  <a:lumMod val="75000"/>
                  <a:lumOff val="25000"/>
                </a:schemeClr>
              </a:solidFill>
              <a:latin typeface="+mn-ea"/>
            </a:endParaRPr>
          </a:p>
        </p:txBody>
      </p:sp>
      <p:sp>
        <p:nvSpPr>
          <p:cNvPr id="335" name="四角形: 角を丸くする 334">
            <a:extLst>
              <a:ext uri="{FF2B5EF4-FFF2-40B4-BE49-F238E27FC236}">
                <a16:creationId xmlns:a16="http://schemas.microsoft.com/office/drawing/2014/main" id="{70AA85C4-A1EC-404F-8EB5-476E3B4F2436}"/>
              </a:ext>
            </a:extLst>
          </p:cNvPr>
          <p:cNvSpPr/>
          <p:nvPr/>
        </p:nvSpPr>
        <p:spPr bwMode="auto">
          <a:xfrm>
            <a:off x="9503988" y="1575808"/>
            <a:ext cx="516514" cy="554409"/>
          </a:xfrm>
          <a:prstGeom prst="roundRect">
            <a:avLst>
              <a:gd name="adj" fmla="val 5515"/>
            </a:avLst>
          </a:prstGeom>
          <a:noFill/>
          <a:ln w="38100" algn="ctr">
            <a:solidFill>
              <a:srgbClr val="E94823"/>
            </a:solidFill>
            <a:prstDash val="solid"/>
            <a:round/>
            <a:headEnd/>
            <a:tailEnd/>
          </a:ln>
          <a:effectLst/>
        </p:spPr>
        <p:txBody>
          <a:bodyPr wrap="none" tIns="252000" rtlCol="0" anchor="ctr"/>
          <a:lstStyle/>
          <a:p>
            <a:pPr algn="ctr"/>
            <a:endParaRPr kumimoji="1" lang="ja-JP" altLang="en-US" sz="1600" b="1" spc="600" dirty="0">
              <a:solidFill>
                <a:schemeClr val="tx1">
                  <a:lumMod val="75000"/>
                  <a:lumOff val="25000"/>
                </a:schemeClr>
              </a:solidFill>
              <a:latin typeface="+mn-ea"/>
            </a:endParaRPr>
          </a:p>
        </p:txBody>
      </p:sp>
      <p:sp>
        <p:nvSpPr>
          <p:cNvPr id="225" name="テキスト ボックス 224">
            <a:extLst>
              <a:ext uri="{FF2B5EF4-FFF2-40B4-BE49-F238E27FC236}">
                <a16:creationId xmlns:a16="http://schemas.microsoft.com/office/drawing/2014/main" id="{DC319169-1F71-21D9-1A75-655F23D58A3A}"/>
              </a:ext>
            </a:extLst>
          </p:cNvPr>
          <p:cNvSpPr txBox="1"/>
          <p:nvPr/>
        </p:nvSpPr>
        <p:spPr>
          <a:xfrm>
            <a:off x="5450543" y="4466352"/>
            <a:ext cx="837531" cy="276999"/>
          </a:xfrm>
          <a:prstGeom prst="rect">
            <a:avLst/>
          </a:prstGeom>
          <a:noFill/>
        </p:spPr>
        <p:txBody>
          <a:bodyPr wrap="square" rtlCol="0">
            <a:spAutoFit/>
          </a:bodyPr>
          <a:lstStyle/>
          <a:p>
            <a:pPr defTabSz="914400" fontAlgn="base">
              <a:spcBef>
                <a:spcPct val="0"/>
              </a:spcBef>
              <a:spcAft>
                <a:spcPct val="0"/>
              </a:spcAft>
            </a:pPr>
            <a:r>
              <a:rPr kumimoji="1" lang="ja-JP" altLang="en-US" sz="1200" b="1" dirty="0">
                <a:solidFill>
                  <a:srgbClr val="494949"/>
                </a:solidFill>
                <a:latin typeface="+mn-ea"/>
              </a:rPr>
              <a:t>積和演算</a:t>
            </a:r>
            <a:endParaRPr kumimoji="1" lang="ja-JP" altLang="en-US" sz="1200" b="1" dirty="0">
              <a:solidFill>
                <a:srgbClr val="EB0046"/>
              </a:solidFill>
              <a:latin typeface="+mn-ea"/>
            </a:endParaRPr>
          </a:p>
        </p:txBody>
      </p:sp>
      <p:sp>
        <p:nvSpPr>
          <p:cNvPr id="227" name="テキスト ボックス 226">
            <a:extLst>
              <a:ext uri="{FF2B5EF4-FFF2-40B4-BE49-F238E27FC236}">
                <a16:creationId xmlns:a16="http://schemas.microsoft.com/office/drawing/2014/main" id="{D95B3BB1-20C9-E35F-FEB8-ACE3563F2522}"/>
              </a:ext>
            </a:extLst>
          </p:cNvPr>
          <p:cNvSpPr txBox="1"/>
          <p:nvPr/>
        </p:nvSpPr>
        <p:spPr>
          <a:xfrm>
            <a:off x="9762245" y="5574270"/>
            <a:ext cx="974425" cy="276999"/>
          </a:xfrm>
          <a:prstGeom prst="rect">
            <a:avLst/>
          </a:prstGeom>
          <a:noFill/>
        </p:spPr>
        <p:txBody>
          <a:bodyPr wrap="square" rtlCol="0">
            <a:spAutoFit/>
          </a:bodyPr>
          <a:lstStyle/>
          <a:p>
            <a:pPr defTabSz="914400" fontAlgn="base">
              <a:spcBef>
                <a:spcPct val="0"/>
              </a:spcBef>
              <a:spcAft>
                <a:spcPct val="0"/>
              </a:spcAft>
            </a:pPr>
            <a:r>
              <a:rPr kumimoji="1" lang="en-US" altLang="ja-JP" sz="1200" b="1" dirty="0" err="1">
                <a:solidFill>
                  <a:srgbClr val="EB0046"/>
                </a:solidFill>
                <a:latin typeface="+mn-ea"/>
              </a:rPr>
              <a:t>ReLU</a:t>
            </a:r>
            <a:r>
              <a:rPr kumimoji="1" lang="ja-JP" altLang="en-US" sz="1200" b="1" dirty="0">
                <a:solidFill>
                  <a:srgbClr val="EB0046"/>
                </a:solidFill>
                <a:latin typeface="+mn-ea"/>
              </a:rPr>
              <a:t>関数</a:t>
            </a:r>
          </a:p>
        </p:txBody>
      </p:sp>
      <p:sp>
        <p:nvSpPr>
          <p:cNvPr id="228" name="正方形/長方形 227">
            <a:extLst>
              <a:ext uri="{FF2B5EF4-FFF2-40B4-BE49-F238E27FC236}">
                <a16:creationId xmlns:a16="http://schemas.microsoft.com/office/drawing/2014/main" id="{3A41BE14-C26B-C105-F524-09C360B884AC}"/>
              </a:ext>
            </a:extLst>
          </p:cNvPr>
          <p:cNvSpPr/>
          <p:nvPr/>
        </p:nvSpPr>
        <p:spPr>
          <a:xfrm>
            <a:off x="2293437" y="4527308"/>
            <a:ext cx="267098" cy="307777"/>
          </a:xfrm>
          <a:prstGeom prst="rect">
            <a:avLst/>
          </a:prstGeom>
        </p:spPr>
        <p:txBody>
          <a:bodyPr wrap="square">
            <a:spAutoFit/>
          </a:bodyPr>
          <a:lstStyle/>
          <a:p>
            <a:r>
              <a:rPr lang="en-US" altLang="ja-JP" sz="1400" dirty="0">
                <a:solidFill>
                  <a:srgbClr val="494949"/>
                </a:solidFill>
                <a:latin typeface="Cambria Math" panose="02040503050406030204" pitchFamily="18" charset="0"/>
                <a:ea typeface="Cambria Math" panose="02040503050406030204" pitchFamily="18" charset="0"/>
              </a:rPr>
              <a:t>b</a:t>
            </a:r>
            <a:endParaRPr lang="ja-JP" altLang="en-US" sz="1400" dirty="0">
              <a:solidFill>
                <a:srgbClr val="494949"/>
              </a:solidFill>
              <a:latin typeface="Cambria Math" panose="02040503050406030204" pitchFamily="18" charset="0"/>
            </a:endParaRPr>
          </a:p>
        </p:txBody>
      </p:sp>
    </p:spTree>
    <p:extLst>
      <p:ext uri="{BB962C8B-B14F-4D97-AF65-F5344CB8AC3E}">
        <p14:creationId xmlns:p14="http://schemas.microsoft.com/office/powerpoint/2010/main" val="2131430882"/>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2E41198-A146-4FBE-9854-F6670C1E7AE4}"/>
              </a:ext>
            </a:extLst>
          </p:cNvPr>
          <p:cNvSpPr>
            <a:spLocks noGrp="1"/>
          </p:cNvSpPr>
          <p:nvPr>
            <p:ph type="title"/>
          </p:nvPr>
        </p:nvSpPr>
        <p:spPr/>
        <p:txBody>
          <a:bodyPr/>
          <a:lstStyle/>
          <a:p>
            <a:r>
              <a:rPr kumimoji="1" lang="en-US" altLang="ja-JP" dirty="0"/>
              <a:t>6-1-5.</a:t>
            </a:r>
            <a:r>
              <a:rPr kumimoji="1" lang="ja-JP" altLang="en-US" dirty="0"/>
              <a:t>ニューラルネットワークの仕組み③</a:t>
            </a:r>
          </a:p>
        </p:txBody>
      </p:sp>
      <p:sp>
        <p:nvSpPr>
          <p:cNvPr id="3" name="スライド番号プレースホルダー 2">
            <a:extLst>
              <a:ext uri="{FF2B5EF4-FFF2-40B4-BE49-F238E27FC236}">
                <a16:creationId xmlns:a16="http://schemas.microsoft.com/office/drawing/2014/main" id="{5054395D-4E4C-4B0D-8541-15AEF0D1216E}"/>
              </a:ext>
            </a:extLst>
          </p:cNvPr>
          <p:cNvSpPr>
            <a:spLocks noGrp="1"/>
          </p:cNvSpPr>
          <p:nvPr>
            <p:ph type="sldNum" sz="quarter" idx="10"/>
          </p:nvPr>
        </p:nvSpPr>
        <p:spPr/>
        <p:txBody>
          <a:bodyPr/>
          <a:lstStyle/>
          <a:p>
            <a:fld id="{5D750650-B10A-47BF-93C2-E1678438B37A}" type="slidenum">
              <a:rPr lang="en-US" altLang="ja-JP" smtClean="0"/>
              <a:pPr/>
              <a:t>299</a:t>
            </a:fld>
            <a:endParaRPr lang="en-US" altLang="ja-JP" dirty="0"/>
          </a:p>
        </p:txBody>
      </p:sp>
      <p:pic>
        <p:nvPicPr>
          <p:cNvPr id="5" name="図 4">
            <a:extLst>
              <a:ext uri="{FF2B5EF4-FFF2-40B4-BE49-F238E27FC236}">
                <a16:creationId xmlns:a16="http://schemas.microsoft.com/office/drawing/2014/main" id="{6FCDDC31-8C75-4DA9-BA3F-C5C7B8AFB224}"/>
              </a:ext>
            </a:extLst>
          </p:cNvPr>
          <p:cNvPicPr>
            <a:picLocks noChangeAspect="1"/>
          </p:cNvPicPr>
          <p:nvPr/>
        </p:nvPicPr>
        <p:blipFill>
          <a:blip r:embed="rId3"/>
          <a:stretch>
            <a:fillRect/>
          </a:stretch>
        </p:blipFill>
        <p:spPr>
          <a:xfrm>
            <a:off x="1206631" y="1373190"/>
            <a:ext cx="5420002" cy="2465557"/>
          </a:xfrm>
          <a:prstGeom prst="rect">
            <a:avLst/>
          </a:prstGeom>
          <a:ln>
            <a:solidFill>
              <a:schemeClr val="tx2">
                <a:lumMod val="25000"/>
                <a:lumOff val="75000"/>
              </a:schemeClr>
            </a:solidFill>
          </a:ln>
        </p:spPr>
      </p:pic>
      <p:sp>
        <p:nvSpPr>
          <p:cNvPr id="6" name="四角形: 角を丸くする 5">
            <a:extLst>
              <a:ext uri="{FF2B5EF4-FFF2-40B4-BE49-F238E27FC236}">
                <a16:creationId xmlns:a16="http://schemas.microsoft.com/office/drawing/2014/main" id="{D131FD31-1101-47B4-91A2-1E1C4673674A}"/>
              </a:ext>
            </a:extLst>
          </p:cNvPr>
          <p:cNvSpPr/>
          <p:nvPr/>
        </p:nvSpPr>
        <p:spPr bwMode="auto">
          <a:xfrm>
            <a:off x="4722828" y="1902810"/>
            <a:ext cx="1991185" cy="505003"/>
          </a:xfrm>
          <a:prstGeom prst="roundRect">
            <a:avLst>
              <a:gd name="adj" fmla="val 5515"/>
            </a:avLst>
          </a:prstGeom>
          <a:noFill/>
          <a:ln w="38100" algn="ctr">
            <a:solidFill>
              <a:srgbClr val="E94823"/>
            </a:solidFill>
            <a:prstDash val="solid"/>
            <a:round/>
            <a:headEnd/>
            <a:tailEnd/>
          </a:ln>
          <a:effectLst/>
        </p:spPr>
        <p:txBody>
          <a:bodyPr wrap="none" tIns="252000" rtlCol="0" anchor="ctr"/>
          <a:lstStyle/>
          <a:p>
            <a:pPr algn="ctr"/>
            <a:endParaRPr kumimoji="1" lang="ja-JP" altLang="en-US" sz="1600" b="1" spc="600" dirty="0">
              <a:solidFill>
                <a:schemeClr val="tx1">
                  <a:lumMod val="75000"/>
                  <a:lumOff val="25000"/>
                </a:schemeClr>
              </a:solidFill>
              <a:latin typeface="+mn-ea"/>
            </a:endParaRPr>
          </a:p>
        </p:txBody>
      </p:sp>
      <mc:AlternateContent xmlns:mc="http://schemas.openxmlformats.org/markup-compatibility/2006" xmlns:a14="http://schemas.microsoft.com/office/drawing/2010/main">
        <mc:Choice Requires="a14">
          <p:graphicFrame>
            <p:nvGraphicFramePr>
              <p:cNvPr id="7" name="表 4">
                <a:extLst>
                  <a:ext uri="{FF2B5EF4-FFF2-40B4-BE49-F238E27FC236}">
                    <a16:creationId xmlns:a16="http://schemas.microsoft.com/office/drawing/2014/main" id="{7FFAB8CA-66B7-4B96-A047-C14323311C58}"/>
                  </a:ext>
                </a:extLst>
              </p:cNvPr>
              <p:cNvGraphicFramePr>
                <a:graphicFrameLocks noGrp="1"/>
              </p:cNvGraphicFramePr>
              <p:nvPr>
                <p:extLst>
                  <p:ext uri="{D42A27DB-BD31-4B8C-83A1-F6EECF244321}">
                    <p14:modId xmlns:p14="http://schemas.microsoft.com/office/powerpoint/2010/main" val="2039722406"/>
                  </p:ext>
                </p:extLst>
              </p:nvPr>
            </p:nvGraphicFramePr>
            <p:xfrm>
              <a:off x="599381" y="4008982"/>
              <a:ext cx="10993233" cy="2456232"/>
            </p:xfrm>
            <a:graphic>
              <a:graphicData uri="http://schemas.openxmlformats.org/drawingml/2006/table">
                <a:tbl>
                  <a:tblPr firstRow="1" bandRow="1">
                    <a:tableStyleId>{5C22544A-7EE6-4342-B048-85BDC9FD1C3A}</a:tableStyleId>
                  </a:tblPr>
                  <a:tblGrid>
                    <a:gridCol w="5609349">
                      <a:extLst>
                        <a:ext uri="{9D8B030D-6E8A-4147-A177-3AD203B41FA5}">
                          <a16:colId xmlns:a16="http://schemas.microsoft.com/office/drawing/2014/main" val="216490531"/>
                        </a:ext>
                      </a:extLst>
                    </a:gridCol>
                    <a:gridCol w="5383884">
                      <a:extLst>
                        <a:ext uri="{9D8B030D-6E8A-4147-A177-3AD203B41FA5}">
                          <a16:colId xmlns:a16="http://schemas.microsoft.com/office/drawing/2014/main" val="1317616764"/>
                        </a:ext>
                      </a:extLst>
                    </a:gridCol>
                  </a:tblGrid>
                  <a:tr h="435911">
                    <a:tc>
                      <a:txBody>
                        <a:bodyPr/>
                        <a:lstStyle/>
                        <a:p>
                          <a:pPr algn="ctr"/>
                          <a:r>
                            <a:rPr kumimoji="1" lang="ja-JP" altLang="en-US" sz="2000" dirty="0">
                              <a:solidFill>
                                <a:schemeClr val="bg1"/>
                              </a:solidFill>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rPr>
                            <a:t>回帰の主な損失関数</a:t>
                          </a:r>
                        </a:p>
                      </a:txBody>
                      <a:tcPr marT="108000" anchor="ct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solidFill>
                          <a:srgbClr val="F36C37"/>
                        </a:solidFill>
                      </a:tcPr>
                    </a:tc>
                    <a:tc>
                      <a:txBody>
                        <a:bodyPr/>
                        <a:lstStyle/>
                        <a:p>
                          <a:pPr algn="ctr"/>
                          <a:r>
                            <a:rPr kumimoji="1" lang="ja-JP" altLang="en-US" sz="2000" dirty="0">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rPr>
                            <a:t>分類の主な損失関数</a:t>
                          </a:r>
                        </a:p>
                      </a:txBody>
                      <a:tcPr marT="108000" anchor="ct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solidFill>
                          <a:srgbClr val="00879E"/>
                        </a:solidFill>
                      </a:tcPr>
                    </a:tc>
                    <a:extLst>
                      <a:ext uri="{0D108BD9-81ED-4DB2-BD59-A6C34878D82A}">
                        <a16:rowId xmlns:a16="http://schemas.microsoft.com/office/drawing/2014/main" val="937498871"/>
                      </a:ext>
                    </a:extLst>
                  </a:tr>
                  <a:tr h="998856">
                    <a:tc>
                      <a:txBody>
                        <a:bodyPr/>
                        <a:lstStyle/>
                        <a:p>
                          <a:pPr marL="285750" indent="-285750">
                            <a:spcAft>
                              <a:spcPts val="300"/>
                            </a:spcAft>
                            <a:buFont typeface="Wingdings" panose="05000000000000000000" pitchFamily="2" charset="2"/>
                            <a:buChar char="l"/>
                          </a:pPr>
                          <a:r>
                            <a:rPr kumimoji="1" lang="en-US" altLang="ja-JP" sz="1600" b="1" dirty="0">
                              <a:solidFill>
                                <a:srgbClr val="F36C37"/>
                              </a:solidFill>
                              <a:latin typeface="メイリオ" panose="020B0604030504040204" pitchFamily="50" charset="-128"/>
                              <a:ea typeface="メイリオ" panose="020B0604030504040204" pitchFamily="50" charset="-128"/>
                            </a:rPr>
                            <a:t>MSE</a:t>
                          </a:r>
                          <a:r>
                            <a:rPr kumimoji="1" lang="ja-JP" altLang="en-US" sz="1600" b="1" dirty="0">
                              <a:solidFill>
                                <a:srgbClr val="F36C37"/>
                              </a:solidFill>
                              <a:latin typeface="メイリオ" panose="020B0604030504040204" pitchFamily="50" charset="-128"/>
                              <a:ea typeface="メイリオ" panose="020B0604030504040204" pitchFamily="50" charset="-128"/>
                            </a:rPr>
                            <a:t>：</a:t>
                          </a:r>
                          <a:r>
                            <a:rPr kumimoji="1" lang="en-US" altLang="ja-JP" sz="1600" b="1" dirty="0">
                              <a:solidFill>
                                <a:srgbClr val="F36C37"/>
                              </a:solidFill>
                              <a:latin typeface="メイリオ" panose="020B0604030504040204" pitchFamily="50" charset="-128"/>
                              <a:ea typeface="メイリオ" panose="020B0604030504040204" pitchFamily="50" charset="-128"/>
                            </a:rPr>
                            <a:t>Mean Squared Error</a:t>
                          </a:r>
                          <a:r>
                            <a:rPr kumimoji="1" lang="ja-JP" altLang="en-US" sz="1600" b="1" dirty="0">
                              <a:solidFill>
                                <a:srgbClr val="F36C37"/>
                              </a:solidFill>
                              <a:latin typeface="メイリオ" panose="020B0604030504040204" pitchFamily="50" charset="-128"/>
                              <a:ea typeface="メイリオ" panose="020B0604030504040204" pitchFamily="50" charset="-128"/>
                            </a:rPr>
                            <a:t>（平均２乗誤差）</a:t>
                          </a:r>
                          <a:endParaRPr kumimoji="1" lang="en-US" altLang="ja-JP" sz="1600" b="1" dirty="0">
                            <a:solidFill>
                              <a:srgbClr val="F36C37"/>
                            </a:solidFill>
                            <a:latin typeface="メイリオ" panose="020B0604030504040204" pitchFamily="50" charset="-128"/>
                            <a:ea typeface="メイリオ" panose="020B0604030504040204" pitchFamily="50" charset="-128"/>
                          </a:endParaRPr>
                        </a:p>
                        <a:p>
                          <a:pPr marL="285750" indent="-285750">
                            <a:spcAft>
                              <a:spcPts val="300"/>
                            </a:spcAft>
                            <a:buFont typeface="Wingdings" panose="05000000000000000000" pitchFamily="2" charset="2"/>
                            <a:buChar char="l"/>
                          </a:pPr>
                          <a14:m>
                            <m:oMath xmlns:m="http://schemas.openxmlformats.org/officeDocument/2006/math">
                              <m:r>
                                <a:rPr kumimoji="1" lang="pt-BR" altLang="ja-JP" sz="1600" b="0" i="0" smtClean="0">
                                  <a:solidFill>
                                    <a:srgbClr val="F36C37"/>
                                  </a:solidFill>
                                  <a:latin typeface="Cambria Math" panose="02040503050406030204" pitchFamily="18" charset="0"/>
                                  <a:ea typeface="メイリオ" panose="020B0604030504040204" pitchFamily="50" charset="-128"/>
                                </a:rPr>
                                <m:t>=</m:t>
                              </m:r>
                              <m:sSup>
                                <m:sSupPr>
                                  <m:ctrlPr>
                                    <a:rPr kumimoji="1" lang="pt-BR" altLang="ja-JP" sz="1600" b="0" i="1" smtClean="0">
                                      <a:solidFill>
                                        <a:srgbClr val="F36C37"/>
                                      </a:solidFill>
                                      <a:latin typeface="Cambria Math" panose="02040503050406030204" pitchFamily="18" charset="0"/>
                                      <a:ea typeface="メイリオ" panose="020B0604030504040204" pitchFamily="50" charset="-128"/>
                                    </a:rPr>
                                  </m:ctrlPr>
                                </m:sSupPr>
                                <m:e>
                                  <m:f>
                                    <m:fPr>
                                      <m:ctrlPr>
                                        <a:rPr kumimoji="1" lang="pt-BR" altLang="ja-JP" sz="1600" b="0" i="1" smtClean="0">
                                          <a:solidFill>
                                            <a:srgbClr val="F36C37"/>
                                          </a:solidFill>
                                          <a:latin typeface="Cambria Math" panose="02040503050406030204" pitchFamily="18" charset="0"/>
                                          <a:ea typeface="メイリオ" panose="020B0604030504040204" pitchFamily="50" charset="-128"/>
                                        </a:rPr>
                                      </m:ctrlPr>
                                    </m:fPr>
                                    <m:num>
                                      <m:r>
                                        <a:rPr kumimoji="1" lang="en-US" altLang="ja-JP" sz="1600" b="0" i="0" smtClean="0">
                                          <a:solidFill>
                                            <a:srgbClr val="F36C37"/>
                                          </a:solidFill>
                                          <a:latin typeface="Cambria Math" panose="02040503050406030204" pitchFamily="18" charset="0"/>
                                          <a:ea typeface="メイリオ" panose="020B0604030504040204" pitchFamily="50" charset="-128"/>
                                        </a:rPr>
                                        <m:t>1</m:t>
                                      </m:r>
                                    </m:num>
                                    <m:den>
                                      <m:r>
                                        <m:rPr>
                                          <m:sty m:val="p"/>
                                        </m:rPr>
                                        <a:rPr kumimoji="1" lang="en-US" altLang="ja-JP" sz="1600" b="0" i="0" smtClean="0">
                                          <a:solidFill>
                                            <a:srgbClr val="F36C37"/>
                                          </a:solidFill>
                                          <a:latin typeface="Cambria Math" panose="02040503050406030204" pitchFamily="18" charset="0"/>
                                          <a:ea typeface="メイリオ" panose="020B0604030504040204" pitchFamily="50" charset="-128"/>
                                        </a:rPr>
                                        <m:t>n</m:t>
                                      </m:r>
                                    </m:den>
                                  </m:f>
                                  <m:nary>
                                    <m:naryPr>
                                      <m:chr m:val="∑"/>
                                      <m:ctrlPr>
                                        <a:rPr kumimoji="1" lang="pt-BR" altLang="ja-JP" sz="1600" b="0" i="1" smtClean="0">
                                          <a:solidFill>
                                            <a:srgbClr val="F36C37"/>
                                          </a:solidFill>
                                          <a:latin typeface="Cambria Math" panose="02040503050406030204" pitchFamily="18" charset="0"/>
                                          <a:ea typeface="メイリオ" panose="020B0604030504040204" pitchFamily="50" charset="-128"/>
                                        </a:rPr>
                                      </m:ctrlPr>
                                    </m:naryPr>
                                    <m:sub>
                                      <m:r>
                                        <m:rPr>
                                          <m:sty m:val="p"/>
                                          <m:brk m:alnAt="23"/>
                                        </m:rPr>
                                        <a:rPr kumimoji="1" lang="en-US" altLang="ja-JP" sz="1600" b="0" i="0" smtClean="0">
                                          <a:solidFill>
                                            <a:srgbClr val="F36C37"/>
                                          </a:solidFill>
                                          <a:latin typeface="Cambria Math" panose="02040503050406030204" pitchFamily="18" charset="0"/>
                                          <a:ea typeface="メイリオ" panose="020B0604030504040204" pitchFamily="50" charset="-128"/>
                                        </a:rPr>
                                        <m:t>i</m:t>
                                      </m:r>
                                      <m:r>
                                        <a:rPr kumimoji="1" lang="pt-BR" altLang="ja-JP" sz="1600" b="0" i="0" smtClean="0">
                                          <a:solidFill>
                                            <a:srgbClr val="F36C37"/>
                                          </a:solidFill>
                                          <a:latin typeface="Cambria Math" panose="02040503050406030204" pitchFamily="18" charset="0"/>
                                          <a:ea typeface="メイリオ" panose="020B0604030504040204" pitchFamily="50" charset="-128"/>
                                        </a:rPr>
                                        <m:t>=1</m:t>
                                      </m:r>
                                    </m:sub>
                                    <m:sup>
                                      <m:r>
                                        <m:rPr>
                                          <m:sty m:val="p"/>
                                        </m:rPr>
                                        <a:rPr kumimoji="1" lang="en-US" altLang="ja-JP" sz="1600" b="0" i="0" smtClean="0">
                                          <a:solidFill>
                                            <a:srgbClr val="F36C37"/>
                                          </a:solidFill>
                                          <a:latin typeface="Cambria Math" panose="02040503050406030204" pitchFamily="18" charset="0"/>
                                          <a:ea typeface="メイリオ" panose="020B0604030504040204" pitchFamily="50" charset="-128"/>
                                        </a:rPr>
                                        <m:t>n</m:t>
                                      </m:r>
                                    </m:sup>
                                    <m:e>
                                      <m:d>
                                        <m:dPr>
                                          <m:ctrlPr>
                                            <a:rPr kumimoji="1" lang="pt-BR" altLang="ja-JP" sz="1600" b="0" i="1" smtClean="0">
                                              <a:solidFill>
                                                <a:srgbClr val="F36C37"/>
                                              </a:solidFill>
                                              <a:latin typeface="Cambria Math" panose="02040503050406030204" pitchFamily="18" charset="0"/>
                                              <a:ea typeface="メイリオ" panose="020B0604030504040204" pitchFamily="50" charset="-128"/>
                                            </a:rPr>
                                          </m:ctrlPr>
                                        </m:dPr>
                                        <m:e>
                                          <m:acc>
                                            <m:accPr>
                                              <m:chr m:val="̂"/>
                                              <m:ctrlPr>
                                                <a:rPr kumimoji="1" lang="en-US" altLang="ja-JP" sz="1600" b="0" i="1" smtClean="0">
                                                  <a:solidFill>
                                                    <a:srgbClr val="F36C37"/>
                                                  </a:solidFill>
                                                  <a:latin typeface="Cambria Math" panose="02040503050406030204" pitchFamily="18" charset="0"/>
                                                  <a:ea typeface="メイリオ" panose="020B0604030504040204" pitchFamily="50" charset="-128"/>
                                                </a:rPr>
                                              </m:ctrlPr>
                                            </m:accPr>
                                            <m:e>
                                              <m:sSub>
                                                <m:sSubPr>
                                                  <m:ctrlPr>
                                                    <a:rPr kumimoji="1" lang="en-US" altLang="ja-JP" sz="1600" b="0" i="1" smtClean="0">
                                                      <a:solidFill>
                                                        <a:srgbClr val="F36C37"/>
                                                      </a:solidFill>
                                                      <a:latin typeface="Cambria Math" panose="02040503050406030204" pitchFamily="18" charset="0"/>
                                                      <a:ea typeface="メイリオ" panose="020B0604030504040204" pitchFamily="50" charset="-128"/>
                                                    </a:rPr>
                                                  </m:ctrlPr>
                                                </m:sSubPr>
                                                <m:e>
                                                  <m:r>
                                                    <m:rPr>
                                                      <m:sty m:val="p"/>
                                                    </m:rPr>
                                                    <a:rPr kumimoji="1" lang="en-US" altLang="ja-JP" sz="1600" b="0" i="0" smtClean="0">
                                                      <a:solidFill>
                                                        <a:srgbClr val="F36C37"/>
                                                      </a:solidFill>
                                                      <a:latin typeface="Cambria Math" panose="02040503050406030204" pitchFamily="18" charset="0"/>
                                                      <a:ea typeface="メイリオ" panose="020B0604030504040204" pitchFamily="50" charset="-128"/>
                                                    </a:rPr>
                                                    <m:t>y</m:t>
                                                  </m:r>
                                                </m:e>
                                                <m:sub>
                                                  <m:r>
                                                    <m:rPr>
                                                      <m:sty m:val="p"/>
                                                    </m:rPr>
                                                    <a:rPr kumimoji="1" lang="en-US" altLang="ja-JP" sz="1600" b="0" i="0" smtClean="0">
                                                      <a:solidFill>
                                                        <a:srgbClr val="F36C37"/>
                                                      </a:solidFill>
                                                      <a:latin typeface="Cambria Math" panose="02040503050406030204" pitchFamily="18" charset="0"/>
                                                      <a:ea typeface="メイリオ" panose="020B0604030504040204" pitchFamily="50" charset="-128"/>
                                                    </a:rPr>
                                                    <m:t>i</m:t>
                                                  </m:r>
                                                </m:sub>
                                              </m:sSub>
                                            </m:e>
                                          </m:acc>
                                          <m:r>
                                            <a:rPr kumimoji="1" lang="en-US" altLang="ja-JP" sz="1600" b="0" i="0" smtClean="0">
                                              <a:solidFill>
                                                <a:srgbClr val="F36C37"/>
                                              </a:solidFill>
                                              <a:latin typeface="Cambria Math" panose="02040503050406030204" pitchFamily="18" charset="0"/>
                                              <a:ea typeface="メイリオ" panose="020B0604030504040204" pitchFamily="50" charset="-128"/>
                                            </a:rPr>
                                            <m:t>−</m:t>
                                          </m:r>
                                          <m:sSub>
                                            <m:sSubPr>
                                              <m:ctrlPr>
                                                <a:rPr kumimoji="1" lang="en-US" altLang="ja-JP" sz="1600" b="0" i="1" smtClean="0">
                                                  <a:solidFill>
                                                    <a:srgbClr val="F36C37"/>
                                                  </a:solidFill>
                                                  <a:latin typeface="Cambria Math" panose="02040503050406030204" pitchFamily="18" charset="0"/>
                                                  <a:ea typeface="メイリオ" panose="020B0604030504040204" pitchFamily="50" charset="-128"/>
                                                </a:rPr>
                                              </m:ctrlPr>
                                            </m:sSubPr>
                                            <m:e>
                                              <m:r>
                                                <m:rPr>
                                                  <m:sty m:val="p"/>
                                                </m:rPr>
                                                <a:rPr kumimoji="1" lang="en-US" altLang="ja-JP" sz="1600" b="0" i="0" smtClean="0">
                                                  <a:solidFill>
                                                    <a:srgbClr val="F36C37"/>
                                                  </a:solidFill>
                                                  <a:latin typeface="Cambria Math" panose="02040503050406030204" pitchFamily="18" charset="0"/>
                                                  <a:ea typeface="メイリオ" panose="020B0604030504040204" pitchFamily="50" charset="-128"/>
                                                </a:rPr>
                                                <m:t>y</m:t>
                                              </m:r>
                                            </m:e>
                                            <m:sub>
                                              <m:r>
                                                <m:rPr>
                                                  <m:sty m:val="p"/>
                                                </m:rPr>
                                                <a:rPr kumimoji="1" lang="en-US" altLang="ja-JP" sz="1600" b="0" i="0" smtClean="0">
                                                  <a:solidFill>
                                                    <a:srgbClr val="F36C37"/>
                                                  </a:solidFill>
                                                  <a:latin typeface="Cambria Math" panose="02040503050406030204" pitchFamily="18" charset="0"/>
                                                  <a:ea typeface="メイリオ" panose="020B0604030504040204" pitchFamily="50" charset="-128"/>
                                                </a:rPr>
                                                <m:t>i</m:t>
                                              </m:r>
                                            </m:sub>
                                          </m:sSub>
                                        </m:e>
                                      </m:d>
                                    </m:e>
                                  </m:nary>
                                </m:e>
                                <m:sup>
                                  <m:r>
                                    <a:rPr kumimoji="1" lang="en-US" altLang="ja-JP" sz="1600" b="0" i="1" smtClean="0">
                                      <a:solidFill>
                                        <a:srgbClr val="F36C37"/>
                                      </a:solidFill>
                                      <a:latin typeface="Cambria Math" panose="02040503050406030204" pitchFamily="18" charset="0"/>
                                      <a:ea typeface="メイリオ" panose="020B0604030504040204" pitchFamily="50" charset="-128"/>
                                    </a:rPr>
                                    <m:t>2</m:t>
                                  </m:r>
                                </m:sup>
                              </m:sSup>
                            </m:oMath>
                          </a14:m>
                          <a:endParaRPr kumimoji="1" lang="ja-JP" altLang="en-US" sz="1600" b="0" i="0" dirty="0">
                            <a:solidFill>
                              <a:srgbClr val="F36C37"/>
                            </a:solidFill>
                            <a:latin typeface="メイリオ" panose="020B0604030504040204" pitchFamily="50" charset="-128"/>
                            <a:ea typeface="メイリオ" panose="020B0604030504040204" pitchFamily="50" charset="-128"/>
                          </a:endParaRPr>
                        </a:p>
                      </a:txBody>
                      <a:tcPr anchor="ct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solidFill>
                          <a:srgbClr val="FFF4E1"/>
                        </a:solidFill>
                      </a:tcPr>
                    </a:tc>
                    <a:tc>
                      <a:txBody>
                        <a:bodyPr/>
                        <a:lstStyle/>
                        <a:p>
                          <a:pPr marL="285750" indent="-285750">
                            <a:spcAft>
                              <a:spcPts val="300"/>
                            </a:spcAft>
                            <a:buFont typeface="Wingdings" panose="05000000000000000000" pitchFamily="2" charset="2"/>
                            <a:buChar char="l"/>
                          </a:pPr>
                          <a:r>
                            <a:rPr kumimoji="1" lang="en-US" altLang="ja-JP" sz="1600" b="1" dirty="0">
                              <a:solidFill>
                                <a:srgbClr val="00879E"/>
                              </a:solidFill>
                              <a:latin typeface="メイリオ" panose="020B0604030504040204" pitchFamily="50" charset="-128"/>
                              <a:ea typeface="メイリオ" panose="020B0604030504040204" pitchFamily="50" charset="-128"/>
                            </a:rPr>
                            <a:t>Cross-Entropy Loss</a:t>
                          </a:r>
                          <a:r>
                            <a:rPr kumimoji="1" lang="ja-JP" altLang="en-US" sz="1600" b="1" dirty="0">
                              <a:solidFill>
                                <a:srgbClr val="00879E"/>
                              </a:solidFill>
                              <a:latin typeface="メイリオ" panose="020B0604030504040204" pitchFamily="50" charset="-128"/>
                              <a:ea typeface="メイリオ" panose="020B0604030504040204" pitchFamily="50" charset="-128"/>
                            </a:rPr>
                            <a:t>（交差エントロピー誤差）</a:t>
                          </a:r>
                          <a:endParaRPr kumimoji="1" lang="en-US" altLang="ja-JP" sz="1600" b="1" dirty="0">
                            <a:solidFill>
                              <a:srgbClr val="00879E"/>
                            </a:solidFill>
                            <a:latin typeface="メイリオ" panose="020B0604030504040204" pitchFamily="50" charset="-128"/>
                            <a:ea typeface="メイリオ" panose="020B0604030504040204" pitchFamily="50" charset="-128"/>
                          </a:endParaRPr>
                        </a:p>
                        <a:p>
                          <a:pPr marL="285750" indent="-285750">
                            <a:spcAft>
                              <a:spcPts val="300"/>
                            </a:spcAft>
                            <a:buFont typeface="Wingdings" panose="05000000000000000000" pitchFamily="2" charset="2"/>
                            <a:buChar char="l"/>
                          </a:pPr>
                          <a:r>
                            <a:rPr kumimoji="1" lang="en-US" altLang="ja-JP" sz="1600" b="0" dirty="0">
                              <a:solidFill>
                                <a:srgbClr val="00879E"/>
                              </a:solidFill>
                              <a:latin typeface="メイリオ" panose="020B0604030504040204" pitchFamily="50" charset="-128"/>
                              <a:ea typeface="メイリオ" panose="020B0604030504040204" pitchFamily="50" charset="-128"/>
                            </a:rPr>
                            <a:t>= </a:t>
                          </a:r>
                          <a14:m>
                            <m:oMath xmlns:m="http://schemas.openxmlformats.org/officeDocument/2006/math">
                              <m:r>
                                <a:rPr kumimoji="1" lang="en-US" altLang="ja-JP" sz="1600" b="0" i="1" smtClean="0">
                                  <a:solidFill>
                                    <a:srgbClr val="00879E"/>
                                  </a:solidFill>
                                  <a:latin typeface="Cambria Math" panose="02040503050406030204" pitchFamily="18" charset="0"/>
                                  <a:ea typeface="メイリオ" panose="020B0604030504040204" pitchFamily="50" charset="-128"/>
                                </a:rPr>
                                <m:t>−</m:t>
                              </m:r>
                              <m:nary>
                                <m:naryPr>
                                  <m:chr m:val="∑"/>
                                  <m:ctrlPr>
                                    <a:rPr kumimoji="1" lang="en-US" altLang="ja-JP" sz="1600" b="0" i="1" smtClean="0">
                                      <a:solidFill>
                                        <a:srgbClr val="00879E"/>
                                      </a:solidFill>
                                      <a:latin typeface="Cambria Math" panose="02040503050406030204" pitchFamily="18" charset="0"/>
                                      <a:ea typeface="メイリオ" panose="020B0604030504040204" pitchFamily="50" charset="-128"/>
                                    </a:rPr>
                                  </m:ctrlPr>
                                </m:naryPr>
                                <m:sub>
                                  <m:r>
                                    <m:rPr>
                                      <m:brk m:alnAt="23"/>
                                    </m:rPr>
                                    <a:rPr kumimoji="1" lang="en-US" altLang="ja-JP" sz="1600" b="0" i="1" smtClean="0">
                                      <a:solidFill>
                                        <a:srgbClr val="00879E"/>
                                      </a:solidFill>
                                      <a:latin typeface="Cambria Math" panose="02040503050406030204" pitchFamily="18" charset="0"/>
                                      <a:ea typeface="メイリオ" panose="020B0604030504040204" pitchFamily="50" charset="-128"/>
                                    </a:rPr>
                                    <m:t>𝑖</m:t>
                                  </m:r>
                                  <m:r>
                                    <a:rPr kumimoji="1" lang="en-US" altLang="ja-JP" sz="1600" b="0" i="1" smtClean="0">
                                      <a:solidFill>
                                        <a:srgbClr val="00879E"/>
                                      </a:solidFill>
                                      <a:latin typeface="Cambria Math" panose="02040503050406030204" pitchFamily="18" charset="0"/>
                                      <a:ea typeface="メイリオ" panose="020B0604030504040204" pitchFamily="50" charset="-128"/>
                                    </a:rPr>
                                    <m:t>=0</m:t>
                                  </m:r>
                                </m:sub>
                                <m:sup>
                                  <m:r>
                                    <a:rPr kumimoji="1" lang="en-US" altLang="ja-JP" sz="1600" b="0" i="1" smtClean="0">
                                      <a:solidFill>
                                        <a:srgbClr val="00879E"/>
                                      </a:solidFill>
                                      <a:latin typeface="Cambria Math" panose="02040503050406030204" pitchFamily="18" charset="0"/>
                                      <a:ea typeface="メイリオ" panose="020B0604030504040204" pitchFamily="50" charset="-128"/>
                                    </a:rPr>
                                    <m:t>𝑛</m:t>
                                  </m:r>
                                  <m:r>
                                    <a:rPr kumimoji="1" lang="en-US" altLang="ja-JP" sz="1600" b="0" i="1" smtClean="0">
                                      <a:solidFill>
                                        <a:srgbClr val="00879E"/>
                                      </a:solidFill>
                                      <a:latin typeface="Cambria Math" panose="02040503050406030204" pitchFamily="18" charset="0"/>
                                      <a:ea typeface="メイリオ" panose="020B0604030504040204" pitchFamily="50" charset="-128"/>
                                    </a:rPr>
                                    <m:t>−1</m:t>
                                  </m:r>
                                </m:sup>
                                <m:e>
                                  <m:sSub>
                                    <m:sSubPr>
                                      <m:ctrlPr>
                                        <a:rPr kumimoji="1" lang="en-US" altLang="ja-JP" sz="1600" b="0" i="1" smtClean="0">
                                          <a:solidFill>
                                            <a:srgbClr val="00879E"/>
                                          </a:solidFill>
                                          <a:latin typeface="Cambria Math" panose="02040503050406030204" pitchFamily="18" charset="0"/>
                                          <a:ea typeface="メイリオ" panose="020B0604030504040204" pitchFamily="50" charset="-128"/>
                                        </a:rPr>
                                      </m:ctrlPr>
                                    </m:sSubPr>
                                    <m:e>
                                      <m:r>
                                        <a:rPr kumimoji="1" lang="en-US" altLang="ja-JP" sz="1600" b="0" i="1" smtClean="0">
                                          <a:solidFill>
                                            <a:srgbClr val="00879E"/>
                                          </a:solidFill>
                                          <a:latin typeface="Cambria Math" panose="02040503050406030204" pitchFamily="18" charset="0"/>
                                          <a:ea typeface="メイリオ" panose="020B0604030504040204" pitchFamily="50" charset="-128"/>
                                        </a:rPr>
                                        <m:t>𝑡</m:t>
                                      </m:r>
                                    </m:e>
                                    <m:sub>
                                      <m:r>
                                        <a:rPr kumimoji="1" lang="en-US" altLang="ja-JP" sz="1600" b="0" i="1" smtClean="0">
                                          <a:solidFill>
                                            <a:srgbClr val="00879E"/>
                                          </a:solidFill>
                                          <a:latin typeface="Cambria Math" panose="02040503050406030204" pitchFamily="18" charset="0"/>
                                          <a:ea typeface="メイリオ" panose="020B0604030504040204" pitchFamily="50" charset="-128"/>
                                        </a:rPr>
                                        <m:t>𝑖</m:t>
                                      </m:r>
                                    </m:sub>
                                  </m:sSub>
                                </m:e>
                              </m:nary>
                              <m:sSub>
                                <m:sSubPr>
                                  <m:ctrlPr>
                                    <a:rPr kumimoji="1" lang="en-US" altLang="ja-JP" sz="1600" b="0" i="1" smtClean="0">
                                      <a:solidFill>
                                        <a:srgbClr val="00879E"/>
                                      </a:solidFill>
                                      <a:latin typeface="Cambria Math" panose="02040503050406030204" pitchFamily="18" charset="0"/>
                                      <a:ea typeface="メイリオ" panose="020B0604030504040204" pitchFamily="50" charset="-128"/>
                                    </a:rPr>
                                  </m:ctrlPr>
                                </m:sSubPr>
                                <m:e>
                                  <m:r>
                                    <a:rPr kumimoji="1" lang="en-US" altLang="ja-JP" sz="1600" b="0" i="1" smtClean="0">
                                      <a:solidFill>
                                        <a:srgbClr val="00879E"/>
                                      </a:solidFill>
                                      <a:latin typeface="Cambria Math" panose="02040503050406030204" pitchFamily="18" charset="0"/>
                                      <a:ea typeface="メイリオ" panose="020B0604030504040204" pitchFamily="50" charset="-128"/>
                                    </a:rPr>
                                    <m:t>𝑙𝑜𝑔</m:t>
                                  </m:r>
                                </m:e>
                                <m:sub>
                                  <m:r>
                                    <a:rPr kumimoji="1" lang="en-US" altLang="ja-JP" sz="1600" b="0" i="1" smtClean="0">
                                      <a:solidFill>
                                        <a:srgbClr val="00879E"/>
                                      </a:solidFill>
                                      <a:latin typeface="Cambria Math" panose="02040503050406030204" pitchFamily="18" charset="0"/>
                                      <a:ea typeface="メイリオ" panose="020B0604030504040204" pitchFamily="50" charset="-128"/>
                                    </a:rPr>
                                    <m:t>𝑒</m:t>
                                  </m:r>
                                </m:sub>
                              </m:sSub>
                              <m:sSub>
                                <m:sSubPr>
                                  <m:ctrlPr>
                                    <a:rPr kumimoji="1" lang="en-US" altLang="ja-JP" sz="1600" b="0" i="1" smtClean="0">
                                      <a:solidFill>
                                        <a:srgbClr val="00879E"/>
                                      </a:solidFill>
                                      <a:latin typeface="Cambria Math" panose="02040503050406030204" pitchFamily="18" charset="0"/>
                                      <a:ea typeface="メイリオ" panose="020B0604030504040204" pitchFamily="50" charset="-128"/>
                                    </a:rPr>
                                  </m:ctrlPr>
                                </m:sSubPr>
                                <m:e>
                                  <m:r>
                                    <a:rPr kumimoji="1" lang="en-US" altLang="ja-JP" sz="1600" b="0" i="1" smtClean="0">
                                      <a:solidFill>
                                        <a:srgbClr val="00879E"/>
                                      </a:solidFill>
                                      <a:latin typeface="Cambria Math" panose="02040503050406030204" pitchFamily="18" charset="0"/>
                                      <a:ea typeface="メイリオ" panose="020B0604030504040204" pitchFamily="50" charset="-128"/>
                                    </a:rPr>
                                    <m:t>𝑦</m:t>
                                  </m:r>
                                </m:e>
                                <m:sub>
                                  <m:r>
                                    <a:rPr kumimoji="1" lang="en-US" altLang="ja-JP" sz="1600" b="0" i="1" smtClean="0">
                                      <a:solidFill>
                                        <a:srgbClr val="00879E"/>
                                      </a:solidFill>
                                      <a:latin typeface="Cambria Math" panose="02040503050406030204" pitchFamily="18" charset="0"/>
                                      <a:ea typeface="メイリオ" panose="020B0604030504040204" pitchFamily="50" charset="-128"/>
                                    </a:rPr>
                                    <m:t>𝑖</m:t>
                                  </m:r>
                                </m:sub>
                              </m:sSub>
                            </m:oMath>
                          </a14:m>
                          <a:endParaRPr kumimoji="1" lang="ja-JP" altLang="en-US" sz="1600" b="0" dirty="0">
                            <a:solidFill>
                              <a:srgbClr val="00879E"/>
                            </a:solidFill>
                            <a:latin typeface="メイリオ" panose="020B0604030504040204" pitchFamily="50" charset="-128"/>
                            <a:ea typeface="メイリオ" panose="020B0604030504040204" pitchFamily="50" charset="-128"/>
                          </a:endParaRPr>
                        </a:p>
                      </a:txBody>
                      <a:tcPr anchor="ct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solidFill>
                          <a:srgbClr val="ECF6F8"/>
                        </a:solidFill>
                      </a:tcPr>
                    </a:tc>
                    <a:extLst>
                      <a:ext uri="{0D108BD9-81ED-4DB2-BD59-A6C34878D82A}">
                        <a16:rowId xmlns:a16="http://schemas.microsoft.com/office/drawing/2014/main" val="4116426651"/>
                      </a:ext>
                    </a:extLst>
                  </a:tr>
                  <a:tr h="998856">
                    <a:tc>
                      <a:txBody>
                        <a:bodyPr/>
                        <a:lstStyle/>
                        <a:p>
                          <a:pPr marL="285750" indent="-285750">
                            <a:spcAft>
                              <a:spcPts val="300"/>
                            </a:spcAft>
                            <a:buFont typeface="Wingdings" panose="05000000000000000000" pitchFamily="2" charset="2"/>
                            <a:buChar char="l"/>
                          </a:pPr>
                          <a:r>
                            <a:rPr kumimoji="1" lang="ja-JP" altLang="en-US" sz="1600" b="1" dirty="0">
                              <a:solidFill>
                                <a:srgbClr val="F36C37"/>
                              </a:solidFill>
                              <a:latin typeface="メイリオ" panose="020B0604030504040204" pitchFamily="50" charset="-128"/>
                              <a:ea typeface="メイリオ" panose="020B0604030504040204" pitchFamily="50" charset="-128"/>
                            </a:rPr>
                            <a:t>回帰における一般的な損失関数</a:t>
                          </a:r>
                        </a:p>
                        <a:p>
                          <a:pPr marL="285750" indent="-285750">
                            <a:spcAft>
                              <a:spcPts val="300"/>
                            </a:spcAft>
                            <a:buFont typeface="Wingdings" panose="05000000000000000000" pitchFamily="2" charset="2"/>
                            <a:buChar char="l"/>
                          </a:pPr>
                          <a:r>
                            <a:rPr kumimoji="1" lang="ja-JP" altLang="en-US" sz="1600" b="1" dirty="0">
                              <a:solidFill>
                                <a:srgbClr val="F36C37"/>
                              </a:solidFill>
                              <a:latin typeface="メイリオ" panose="020B0604030504040204" pitchFamily="50" charset="-128"/>
                              <a:ea typeface="メイリオ" panose="020B0604030504040204" pitchFamily="50" charset="-128"/>
                            </a:rPr>
                            <a:t>実際の値と予測値の差の</a:t>
                          </a:r>
                          <a:r>
                            <a:rPr kumimoji="1" lang="en-US" altLang="ja-JP" sz="1600" b="1" dirty="0">
                              <a:solidFill>
                                <a:srgbClr val="F36C37"/>
                              </a:solidFill>
                              <a:latin typeface="メイリオ" panose="020B0604030504040204" pitchFamily="50" charset="-128"/>
                              <a:ea typeface="メイリオ" panose="020B0604030504040204" pitchFamily="50" charset="-128"/>
                            </a:rPr>
                            <a:t>2</a:t>
                          </a:r>
                          <a:r>
                            <a:rPr kumimoji="1" lang="ja-JP" altLang="en-US" sz="1600" b="1" dirty="0">
                              <a:solidFill>
                                <a:srgbClr val="F36C37"/>
                              </a:solidFill>
                              <a:latin typeface="メイリオ" panose="020B0604030504040204" pitchFamily="50" charset="-128"/>
                              <a:ea typeface="メイリオ" panose="020B0604030504040204" pitchFamily="50" charset="-128"/>
                            </a:rPr>
                            <a:t>乗を計算し、その総和をとり、データの総数で割った値</a:t>
                          </a:r>
                        </a:p>
                      </a:txBody>
                      <a:tcPr anchor="ct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solidFill>
                          <a:srgbClr val="FFF4E1"/>
                        </a:solidFill>
                      </a:tcPr>
                    </a:tc>
                    <a:tc>
                      <a:txBody>
                        <a:bodyPr/>
                        <a:lstStyle/>
                        <a:p>
                          <a:pPr marL="285750" indent="-285750">
                            <a:spcAft>
                              <a:spcPts val="300"/>
                            </a:spcAft>
                            <a:buFont typeface="Wingdings" panose="05000000000000000000" pitchFamily="2" charset="2"/>
                            <a:buChar char="l"/>
                          </a:pPr>
                          <a:r>
                            <a:rPr kumimoji="1" lang="ja-JP" altLang="en-US" sz="1600" b="1" dirty="0">
                              <a:solidFill>
                                <a:srgbClr val="00879E"/>
                              </a:solidFill>
                              <a:latin typeface="メイリオ" panose="020B0604030504040204" pitchFamily="50" charset="-128"/>
                              <a:ea typeface="メイリオ" panose="020B0604030504040204" pitchFamily="50" charset="-128"/>
                            </a:rPr>
                            <a:t>分類における最も一般的な損失関数</a:t>
                          </a:r>
                          <a:endParaRPr kumimoji="1" lang="en-US" altLang="ja-JP" sz="1600" b="1" dirty="0">
                            <a:solidFill>
                              <a:srgbClr val="00879E"/>
                            </a:solidFill>
                            <a:latin typeface="メイリオ" panose="020B0604030504040204" pitchFamily="50" charset="-128"/>
                            <a:ea typeface="メイリオ" panose="020B0604030504040204" pitchFamily="50" charset="-128"/>
                          </a:endParaRPr>
                        </a:p>
                        <a:p>
                          <a:pPr marL="285750" indent="-285750">
                            <a:spcAft>
                              <a:spcPts val="300"/>
                            </a:spcAft>
                            <a:buFont typeface="Wingdings" panose="05000000000000000000" pitchFamily="2" charset="2"/>
                            <a:buChar char="l"/>
                          </a:pPr>
                          <a:r>
                            <a:rPr kumimoji="1" lang="ja-JP" altLang="en-US" sz="1600" b="1" dirty="0">
                              <a:solidFill>
                                <a:srgbClr val="00879E"/>
                              </a:solidFill>
                              <a:latin typeface="メイリオ" panose="020B0604030504040204" pitchFamily="50" charset="-128"/>
                              <a:ea typeface="メイリオ" panose="020B0604030504040204" pitchFamily="50" charset="-128"/>
                            </a:rPr>
                            <a:t>予測した分類の確率が正解から遠いほど大きな</a:t>
                          </a:r>
                          <a:br>
                            <a:rPr kumimoji="1" lang="en-US" altLang="ja-JP" sz="1600" b="1" dirty="0">
                              <a:solidFill>
                                <a:srgbClr val="00879E"/>
                              </a:solidFill>
                              <a:latin typeface="メイリオ" panose="020B0604030504040204" pitchFamily="50" charset="-128"/>
                              <a:ea typeface="メイリオ" panose="020B0604030504040204" pitchFamily="50" charset="-128"/>
                            </a:rPr>
                          </a:br>
                          <a:r>
                            <a:rPr kumimoji="1" lang="ja-JP" altLang="en-US" sz="1600" b="1" dirty="0">
                              <a:solidFill>
                                <a:srgbClr val="00879E"/>
                              </a:solidFill>
                              <a:latin typeface="メイリオ" panose="020B0604030504040204" pitchFamily="50" charset="-128"/>
                              <a:ea typeface="メイリオ" panose="020B0604030504040204" pitchFamily="50" charset="-128"/>
                            </a:rPr>
                            <a:t>ペナルティ（損失値）になる計算式</a:t>
                          </a:r>
                        </a:p>
                      </a:txBody>
                      <a:tcPr anchor="ct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solidFill>
                          <a:srgbClr val="ECF6F8"/>
                        </a:solidFill>
                      </a:tcPr>
                    </a:tc>
                    <a:extLst>
                      <a:ext uri="{0D108BD9-81ED-4DB2-BD59-A6C34878D82A}">
                        <a16:rowId xmlns:a16="http://schemas.microsoft.com/office/drawing/2014/main" val="1822275160"/>
                      </a:ext>
                    </a:extLst>
                  </a:tr>
                </a:tbl>
              </a:graphicData>
            </a:graphic>
          </p:graphicFrame>
        </mc:Choice>
        <mc:Fallback xmlns="">
          <p:graphicFrame>
            <p:nvGraphicFramePr>
              <p:cNvPr id="7" name="表 4">
                <a:extLst>
                  <a:ext uri="{FF2B5EF4-FFF2-40B4-BE49-F238E27FC236}">
                    <a16:creationId xmlns:a16="http://schemas.microsoft.com/office/drawing/2014/main" id="{7FFAB8CA-66B7-4B96-A047-C14323311C58}"/>
                  </a:ext>
                </a:extLst>
              </p:cNvPr>
              <p:cNvGraphicFramePr>
                <a:graphicFrameLocks noGrp="1"/>
              </p:cNvGraphicFramePr>
              <p:nvPr>
                <p:extLst>
                  <p:ext uri="{D42A27DB-BD31-4B8C-83A1-F6EECF244321}">
                    <p14:modId xmlns:p14="http://schemas.microsoft.com/office/powerpoint/2010/main" val="2039722406"/>
                  </p:ext>
                </p:extLst>
              </p:nvPr>
            </p:nvGraphicFramePr>
            <p:xfrm>
              <a:off x="599381" y="4008982"/>
              <a:ext cx="10993233" cy="2456232"/>
            </p:xfrm>
            <a:graphic>
              <a:graphicData uri="http://schemas.openxmlformats.org/drawingml/2006/table">
                <a:tbl>
                  <a:tblPr firstRow="1" bandRow="1">
                    <a:tableStyleId>{5C22544A-7EE6-4342-B048-85BDC9FD1C3A}</a:tableStyleId>
                  </a:tblPr>
                  <a:tblGrid>
                    <a:gridCol w="5609349">
                      <a:extLst>
                        <a:ext uri="{9D8B030D-6E8A-4147-A177-3AD203B41FA5}">
                          <a16:colId xmlns:a16="http://schemas.microsoft.com/office/drawing/2014/main" val="216490531"/>
                        </a:ext>
                      </a:extLst>
                    </a:gridCol>
                    <a:gridCol w="5383884">
                      <a:extLst>
                        <a:ext uri="{9D8B030D-6E8A-4147-A177-3AD203B41FA5}">
                          <a16:colId xmlns:a16="http://schemas.microsoft.com/office/drawing/2014/main" val="1317616764"/>
                        </a:ext>
                      </a:extLst>
                    </a:gridCol>
                  </a:tblGrid>
                  <a:tr h="458520">
                    <a:tc>
                      <a:txBody>
                        <a:bodyPr/>
                        <a:lstStyle/>
                        <a:p>
                          <a:pPr algn="ctr"/>
                          <a:r>
                            <a:rPr kumimoji="1" lang="ja-JP" altLang="en-US" sz="2000" dirty="0">
                              <a:solidFill>
                                <a:schemeClr val="bg1"/>
                              </a:solidFill>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rPr>
                            <a:t>回帰の主な損失関数</a:t>
                          </a:r>
                        </a:p>
                      </a:txBody>
                      <a:tcPr marT="108000" anchor="ct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solidFill>
                          <a:srgbClr val="F36C37"/>
                        </a:solidFill>
                      </a:tcPr>
                    </a:tc>
                    <a:tc>
                      <a:txBody>
                        <a:bodyPr/>
                        <a:lstStyle/>
                        <a:p>
                          <a:pPr algn="ctr"/>
                          <a:r>
                            <a:rPr kumimoji="1" lang="ja-JP" altLang="en-US" sz="2000" dirty="0">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rPr>
                            <a:t>分類の主な損失関数</a:t>
                          </a:r>
                        </a:p>
                      </a:txBody>
                      <a:tcPr marT="108000" anchor="ct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solidFill>
                          <a:srgbClr val="00879E"/>
                        </a:solidFill>
                      </a:tcPr>
                    </a:tc>
                    <a:extLst>
                      <a:ext uri="{0D108BD9-81ED-4DB2-BD59-A6C34878D82A}">
                        <a16:rowId xmlns:a16="http://schemas.microsoft.com/office/drawing/2014/main" val="937498871"/>
                      </a:ext>
                    </a:extLst>
                  </a:tr>
                  <a:tr h="998856">
                    <a:tc>
                      <a:txBody>
                        <a:bodyPr/>
                        <a:lstStyle/>
                        <a:p>
                          <a:endParaRPr lang="ja-JP"/>
                        </a:p>
                      </a:txBody>
                      <a:tcPr anchor="ct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blipFill>
                          <a:blip r:embed="rId4"/>
                          <a:stretch>
                            <a:fillRect l="-109" t="-46061" r="-96304" b="-100606"/>
                          </a:stretch>
                        </a:blipFill>
                      </a:tcPr>
                    </a:tc>
                    <a:tc>
                      <a:txBody>
                        <a:bodyPr/>
                        <a:lstStyle/>
                        <a:p>
                          <a:endParaRPr lang="ja-JP"/>
                        </a:p>
                      </a:txBody>
                      <a:tcPr anchor="ct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blipFill>
                          <a:blip r:embed="rId4"/>
                          <a:stretch>
                            <a:fillRect l="-104186" t="-46061" r="-226" b="-100606"/>
                          </a:stretch>
                        </a:blipFill>
                      </a:tcPr>
                    </a:tc>
                    <a:extLst>
                      <a:ext uri="{0D108BD9-81ED-4DB2-BD59-A6C34878D82A}">
                        <a16:rowId xmlns:a16="http://schemas.microsoft.com/office/drawing/2014/main" val="4116426651"/>
                      </a:ext>
                    </a:extLst>
                  </a:tr>
                  <a:tr h="998856">
                    <a:tc>
                      <a:txBody>
                        <a:bodyPr/>
                        <a:lstStyle/>
                        <a:p>
                          <a:pPr marL="285750" indent="-285750">
                            <a:spcAft>
                              <a:spcPts val="300"/>
                            </a:spcAft>
                            <a:buFont typeface="Wingdings" panose="05000000000000000000" pitchFamily="2" charset="2"/>
                            <a:buChar char="l"/>
                          </a:pPr>
                          <a:r>
                            <a:rPr kumimoji="1" lang="ja-JP" altLang="en-US" sz="1600" b="1" dirty="0">
                              <a:solidFill>
                                <a:srgbClr val="F36C37"/>
                              </a:solidFill>
                              <a:latin typeface="メイリオ" panose="020B0604030504040204" pitchFamily="50" charset="-128"/>
                              <a:ea typeface="メイリオ" panose="020B0604030504040204" pitchFamily="50" charset="-128"/>
                            </a:rPr>
                            <a:t>回帰における一般的な損失関数</a:t>
                          </a:r>
                        </a:p>
                        <a:p>
                          <a:pPr marL="285750" indent="-285750">
                            <a:spcAft>
                              <a:spcPts val="300"/>
                            </a:spcAft>
                            <a:buFont typeface="Wingdings" panose="05000000000000000000" pitchFamily="2" charset="2"/>
                            <a:buChar char="l"/>
                          </a:pPr>
                          <a:r>
                            <a:rPr kumimoji="1" lang="ja-JP" altLang="en-US" sz="1600" b="1" dirty="0">
                              <a:solidFill>
                                <a:srgbClr val="F36C37"/>
                              </a:solidFill>
                              <a:latin typeface="メイリオ" panose="020B0604030504040204" pitchFamily="50" charset="-128"/>
                              <a:ea typeface="メイリオ" panose="020B0604030504040204" pitchFamily="50" charset="-128"/>
                            </a:rPr>
                            <a:t>実際の値と予測値の差の</a:t>
                          </a:r>
                          <a:r>
                            <a:rPr kumimoji="1" lang="en-US" altLang="ja-JP" sz="1600" b="1" dirty="0">
                              <a:solidFill>
                                <a:srgbClr val="F36C37"/>
                              </a:solidFill>
                              <a:latin typeface="メイリオ" panose="020B0604030504040204" pitchFamily="50" charset="-128"/>
                              <a:ea typeface="メイリオ" panose="020B0604030504040204" pitchFamily="50" charset="-128"/>
                            </a:rPr>
                            <a:t>2</a:t>
                          </a:r>
                          <a:r>
                            <a:rPr kumimoji="1" lang="ja-JP" altLang="en-US" sz="1600" b="1" dirty="0">
                              <a:solidFill>
                                <a:srgbClr val="F36C37"/>
                              </a:solidFill>
                              <a:latin typeface="メイリオ" panose="020B0604030504040204" pitchFamily="50" charset="-128"/>
                              <a:ea typeface="メイリオ" panose="020B0604030504040204" pitchFamily="50" charset="-128"/>
                            </a:rPr>
                            <a:t>乗を計算し、その総和をとり、データの総数で割った値</a:t>
                          </a:r>
                        </a:p>
                      </a:txBody>
                      <a:tcPr anchor="ct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solidFill>
                          <a:srgbClr val="FFF4E1"/>
                        </a:solidFill>
                      </a:tcPr>
                    </a:tc>
                    <a:tc>
                      <a:txBody>
                        <a:bodyPr/>
                        <a:lstStyle/>
                        <a:p>
                          <a:pPr marL="285750" indent="-285750">
                            <a:spcAft>
                              <a:spcPts val="300"/>
                            </a:spcAft>
                            <a:buFont typeface="Wingdings" panose="05000000000000000000" pitchFamily="2" charset="2"/>
                            <a:buChar char="l"/>
                          </a:pPr>
                          <a:r>
                            <a:rPr kumimoji="1" lang="ja-JP" altLang="en-US" sz="1600" b="1" dirty="0">
                              <a:solidFill>
                                <a:srgbClr val="00879E"/>
                              </a:solidFill>
                              <a:latin typeface="メイリオ" panose="020B0604030504040204" pitchFamily="50" charset="-128"/>
                              <a:ea typeface="メイリオ" panose="020B0604030504040204" pitchFamily="50" charset="-128"/>
                            </a:rPr>
                            <a:t>分類における最も一般的な損失関数</a:t>
                          </a:r>
                          <a:endParaRPr kumimoji="1" lang="en-US" altLang="ja-JP" sz="1600" b="1" dirty="0">
                            <a:solidFill>
                              <a:srgbClr val="00879E"/>
                            </a:solidFill>
                            <a:latin typeface="メイリオ" panose="020B0604030504040204" pitchFamily="50" charset="-128"/>
                            <a:ea typeface="メイリオ" panose="020B0604030504040204" pitchFamily="50" charset="-128"/>
                          </a:endParaRPr>
                        </a:p>
                        <a:p>
                          <a:pPr marL="285750" indent="-285750">
                            <a:spcAft>
                              <a:spcPts val="300"/>
                            </a:spcAft>
                            <a:buFont typeface="Wingdings" panose="05000000000000000000" pitchFamily="2" charset="2"/>
                            <a:buChar char="l"/>
                          </a:pPr>
                          <a:r>
                            <a:rPr kumimoji="1" lang="ja-JP" altLang="en-US" sz="1600" b="1" dirty="0">
                              <a:solidFill>
                                <a:srgbClr val="00879E"/>
                              </a:solidFill>
                              <a:latin typeface="メイリオ" panose="020B0604030504040204" pitchFamily="50" charset="-128"/>
                              <a:ea typeface="メイリオ" panose="020B0604030504040204" pitchFamily="50" charset="-128"/>
                            </a:rPr>
                            <a:t>予測した分類の確率が正解から遠いほど大きな</a:t>
                          </a:r>
                          <a:br>
                            <a:rPr kumimoji="1" lang="en-US" altLang="ja-JP" sz="1600" b="1" dirty="0">
                              <a:solidFill>
                                <a:srgbClr val="00879E"/>
                              </a:solidFill>
                              <a:latin typeface="メイリオ" panose="020B0604030504040204" pitchFamily="50" charset="-128"/>
                              <a:ea typeface="メイリオ" panose="020B0604030504040204" pitchFamily="50" charset="-128"/>
                            </a:rPr>
                          </a:br>
                          <a:r>
                            <a:rPr kumimoji="1" lang="ja-JP" altLang="en-US" sz="1600" b="1" dirty="0">
                              <a:solidFill>
                                <a:srgbClr val="00879E"/>
                              </a:solidFill>
                              <a:latin typeface="メイリオ" panose="020B0604030504040204" pitchFamily="50" charset="-128"/>
                              <a:ea typeface="メイリオ" panose="020B0604030504040204" pitchFamily="50" charset="-128"/>
                            </a:rPr>
                            <a:t>ペナルティ（損失値）になる計算式</a:t>
                          </a:r>
                        </a:p>
                      </a:txBody>
                      <a:tcPr anchor="ct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solidFill>
                          <a:srgbClr val="ECF6F8"/>
                        </a:solidFill>
                      </a:tcPr>
                    </a:tc>
                    <a:extLst>
                      <a:ext uri="{0D108BD9-81ED-4DB2-BD59-A6C34878D82A}">
                        <a16:rowId xmlns:a16="http://schemas.microsoft.com/office/drawing/2014/main" val="1822275160"/>
                      </a:ext>
                    </a:extLst>
                  </a:tr>
                </a:tbl>
              </a:graphicData>
            </a:graphic>
          </p:graphicFrame>
        </mc:Fallback>
      </mc:AlternateContent>
      <p:sp>
        <p:nvSpPr>
          <p:cNvPr id="8" name="テキスト ボックス 7">
            <a:extLst>
              <a:ext uri="{FF2B5EF4-FFF2-40B4-BE49-F238E27FC236}">
                <a16:creationId xmlns:a16="http://schemas.microsoft.com/office/drawing/2014/main" id="{6045F3C0-F7F5-4FDB-8A5E-43688210E715}"/>
              </a:ext>
            </a:extLst>
          </p:cNvPr>
          <p:cNvSpPr txBox="1"/>
          <p:nvPr/>
        </p:nvSpPr>
        <p:spPr>
          <a:xfrm>
            <a:off x="6801394" y="1630710"/>
            <a:ext cx="4720046" cy="1674305"/>
          </a:xfrm>
          <a:prstGeom prst="rect">
            <a:avLst/>
          </a:prstGeom>
          <a:solidFill>
            <a:srgbClr val="FFF4E1"/>
          </a:solid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20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pPr algn="l">
              <a:lnSpc>
                <a:spcPct val="130000"/>
              </a:lnSpc>
            </a:pPr>
            <a:r>
              <a:rPr lang="ja-JP" altLang="en-US" sz="1600" dirty="0"/>
              <a:t>　モデルで予測を行ったらその</a:t>
            </a:r>
            <a:r>
              <a:rPr lang="ja-JP" altLang="en-US" sz="1600" dirty="0">
                <a:solidFill>
                  <a:srgbClr val="F36C37"/>
                </a:solidFill>
              </a:rPr>
              <a:t>予測値と正解データの損失を計算</a:t>
            </a:r>
            <a:r>
              <a:rPr lang="ja-JP" altLang="en-US" sz="1600" dirty="0"/>
              <a:t>します。損失は小さいほど、より正解データに近いということになります。また、回帰の場合と分類の場合では、それぞれ異なった評価の仕方をします。</a:t>
            </a:r>
          </a:p>
        </p:txBody>
      </p:sp>
      <p:sp>
        <p:nvSpPr>
          <p:cNvPr id="9" name="四角形: 角を丸くする 8">
            <a:extLst>
              <a:ext uri="{FF2B5EF4-FFF2-40B4-BE49-F238E27FC236}">
                <a16:creationId xmlns:a16="http://schemas.microsoft.com/office/drawing/2014/main" id="{A8328CB3-B658-4321-9057-D6197AD5C7E5}"/>
              </a:ext>
            </a:extLst>
          </p:cNvPr>
          <p:cNvSpPr/>
          <p:nvPr/>
        </p:nvSpPr>
        <p:spPr bwMode="auto">
          <a:xfrm>
            <a:off x="5192354" y="2774582"/>
            <a:ext cx="1066600" cy="399554"/>
          </a:xfrm>
          <a:prstGeom prst="roundRect">
            <a:avLst>
              <a:gd name="adj" fmla="val 5515"/>
            </a:avLst>
          </a:prstGeom>
          <a:noFill/>
          <a:ln w="38100" algn="ctr">
            <a:solidFill>
              <a:srgbClr val="E94823"/>
            </a:solidFill>
            <a:prstDash val="solid"/>
            <a:round/>
            <a:headEnd/>
            <a:tailEnd/>
          </a:ln>
          <a:effectLst/>
        </p:spPr>
        <p:txBody>
          <a:bodyPr wrap="none" tIns="252000" rtlCol="0" anchor="ctr"/>
          <a:lstStyle/>
          <a:p>
            <a:pPr algn="ctr"/>
            <a:endParaRPr kumimoji="1" lang="ja-JP" altLang="en-US" sz="1600" b="1" spc="600" dirty="0">
              <a:solidFill>
                <a:schemeClr val="tx1">
                  <a:lumMod val="75000"/>
                  <a:lumOff val="25000"/>
                </a:schemeClr>
              </a:solidFill>
              <a:latin typeface="+mn-ea"/>
            </a:endParaRPr>
          </a:p>
        </p:txBody>
      </p:sp>
      <p:sp>
        <p:nvSpPr>
          <p:cNvPr id="10" name="テキスト ボックス 9">
            <a:extLst>
              <a:ext uri="{FF2B5EF4-FFF2-40B4-BE49-F238E27FC236}">
                <a16:creationId xmlns:a16="http://schemas.microsoft.com/office/drawing/2014/main" id="{9E0A98AF-41C1-4A0E-9AD8-0C706A0A5B70}"/>
              </a:ext>
            </a:extLst>
          </p:cNvPr>
          <p:cNvSpPr txBox="1"/>
          <p:nvPr/>
        </p:nvSpPr>
        <p:spPr>
          <a:xfrm>
            <a:off x="527443" y="911525"/>
            <a:ext cx="7864138" cy="461665"/>
          </a:xfrm>
          <a:prstGeom prst="rect">
            <a:avLst/>
          </a:prstGeom>
          <a:noFill/>
        </p:spPr>
        <p:txBody>
          <a:bodyPr wrap="square">
            <a:spAutoFit/>
          </a:bodyPr>
          <a:lstStyle/>
          <a:p>
            <a:r>
              <a:rPr lang="ja-JP" altLang="en-US" sz="2400" b="1" dirty="0">
                <a:solidFill>
                  <a:srgbClr val="494949"/>
                </a:solidFill>
                <a:effectLst>
                  <a:outerShdw blurRad="38100" dist="38100" dir="2700000" algn="tl">
                    <a:srgbClr val="000000">
                      <a:alpha val="43137"/>
                    </a:srgbClr>
                  </a:outerShdw>
                </a:effectLst>
              </a:rPr>
              <a:t>② 予測値と正解値の損失を計算する</a:t>
            </a:r>
          </a:p>
        </p:txBody>
      </p:sp>
    </p:spTree>
    <p:extLst>
      <p:ext uri="{BB962C8B-B14F-4D97-AF65-F5344CB8AC3E}">
        <p14:creationId xmlns:p14="http://schemas.microsoft.com/office/powerpoint/2010/main" val="7414593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四角形: 角を丸くする 4">
            <a:extLst>
              <a:ext uri="{FF2B5EF4-FFF2-40B4-BE49-F238E27FC236}">
                <a16:creationId xmlns:a16="http://schemas.microsoft.com/office/drawing/2014/main" id="{235D25D0-2B40-4B95-B459-FAA9DFF054E5}"/>
              </a:ext>
            </a:extLst>
          </p:cNvPr>
          <p:cNvSpPr/>
          <p:nvPr/>
        </p:nvSpPr>
        <p:spPr>
          <a:xfrm>
            <a:off x="766763" y="1166949"/>
            <a:ext cx="10599737" cy="4598125"/>
          </a:xfrm>
          <a:prstGeom prst="roundRect">
            <a:avLst>
              <a:gd name="adj" fmla="val 1884"/>
            </a:avLst>
          </a:prstGeom>
          <a:solidFill>
            <a:srgbClr val="FFF4E1"/>
          </a:solidFill>
          <a:ln w="19050" algn="ctr">
            <a:noFill/>
            <a:prstDash val="dash"/>
            <a:round/>
            <a:headEnd/>
            <a:tailEnd/>
          </a:ln>
          <a:effectLst/>
        </p:spPr>
        <p:txBody>
          <a:bodyPr rot="0" spcFirstLastPara="0" vertOverflow="overflow" horzOverflow="overflow" vert="horz" wrap="square" lIns="180000" tIns="72000" rIns="180000" bIns="72000" numCol="1" spcCol="0" rtlCol="0" fromWordArt="0" anchor="ctr" anchorCtr="0" forceAA="0" compatLnSpc="1">
            <a:prstTxWarp prst="textNoShape">
              <a:avLst/>
            </a:prstTxWarp>
            <a:noAutofit/>
          </a:bodyPr>
          <a:lstStyle/>
          <a:p>
            <a:pPr marL="171450" indent="-171450" algn="just">
              <a:lnSpc>
                <a:spcPct val="120000"/>
              </a:lnSpc>
              <a:spcAft>
                <a:spcPts val="400"/>
              </a:spcAft>
              <a:buClr>
                <a:srgbClr val="F36C37"/>
              </a:buClr>
              <a:buFont typeface="Wingdings" panose="05000000000000000000" pitchFamily="2" charset="2"/>
              <a:buChar char="l"/>
            </a:pPr>
            <a:endParaRPr lang="ja-JP" altLang="en-US" sz="1100" spc="150" dirty="0">
              <a:solidFill>
                <a:schemeClr val="tx1"/>
              </a:solidFill>
              <a:latin typeface="+mj-ea"/>
              <a:ea typeface="+mj-ea"/>
            </a:endParaRPr>
          </a:p>
        </p:txBody>
      </p:sp>
      <p:sp>
        <p:nvSpPr>
          <p:cNvPr id="2" name="タイトル 1">
            <a:extLst>
              <a:ext uri="{FF2B5EF4-FFF2-40B4-BE49-F238E27FC236}">
                <a16:creationId xmlns:a16="http://schemas.microsoft.com/office/drawing/2014/main" id="{5FE14325-B25E-453C-9481-5E4B9FE0B34A}"/>
              </a:ext>
            </a:extLst>
          </p:cNvPr>
          <p:cNvSpPr>
            <a:spLocks noGrp="1"/>
          </p:cNvSpPr>
          <p:nvPr>
            <p:ph type="title"/>
          </p:nvPr>
        </p:nvSpPr>
        <p:spPr/>
        <p:txBody>
          <a:bodyPr/>
          <a:lstStyle/>
          <a:p>
            <a:r>
              <a:rPr lang="ja-JP" altLang="en-US"/>
              <a:t>コースの目標</a:t>
            </a:r>
            <a:endParaRPr kumimoji="1" lang="ja-JP" altLang="en-US"/>
          </a:p>
        </p:txBody>
      </p:sp>
      <p:sp>
        <p:nvSpPr>
          <p:cNvPr id="3" name="コンテンツ プレースホルダー 2">
            <a:extLst>
              <a:ext uri="{FF2B5EF4-FFF2-40B4-BE49-F238E27FC236}">
                <a16:creationId xmlns:a16="http://schemas.microsoft.com/office/drawing/2014/main" id="{10EE556C-FDAE-4EEE-A2E7-11A707D60D55}"/>
              </a:ext>
            </a:extLst>
          </p:cNvPr>
          <p:cNvSpPr>
            <a:spLocks noGrp="1"/>
          </p:cNvSpPr>
          <p:nvPr>
            <p:ph sz="quarter" idx="4294967295"/>
          </p:nvPr>
        </p:nvSpPr>
        <p:spPr>
          <a:xfrm>
            <a:off x="1084587" y="2263681"/>
            <a:ext cx="10281913" cy="3032538"/>
          </a:xfrm>
        </p:spPr>
        <p:txBody>
          <a:bodyPr vert="horz" wrap="square" lIns="91440" tIns="45720" rIns="91440" bIns="45720" rtlCol="0" anchor="ctr">
            <a:noAutofit/>
          </a:bodyPr>
          <a:lstStyle/>
          <a:p>
            <a:pPr>
              <a:lnSpc>
                <a:spcPct val="120000"/>
              </a:lnSpc>
              <a:spcBef>
                <a:spcPts val="0"/>
              </a:spcBef>
              <a:spcAft>
                <a:spcPts val="2400"/>
              </a:spcAft>
              <a:buClr>
                <a:srgbClr val="F36C37"/>
              </a:buClr>
              <a:buFont typeface="Wingdings" panose="05000000000000000000" pitchFamily="2" charset="2"/>
              <a:buChar char="l"/>
            </a:pPr>
            <a:r>
              <a:rPr lang="ja-JP" altLang="en-US" sz="2400" b="1"/>
              <a:t>データサイエンスと</a:t>
            </a:r>
            <a:r>
              <a:rPr lang="en-US" altLang="ja-JP" sz="2400" b="1" dirty="0"/>
              <a:t>AI, </a:t>
            </a:r>
            <a:r>
              <a:rPr lang="ja-JP" altLang="en-US" sz="2400" b="1"/>
              <a:t>機械学習の違いが明確になり、説明できる</a:t>
            </a:r>
          </a:p>
          <a:p>
            <a:pPr>
              <a:lnSpc>
                <a:spcPct val="120000"/>
              </a:lnSpc>
              <a:spcBef>
                <a:spcPts val="0"/>
              </a:spcBef>
              <a:spcAft>
                <a:spcPts val="2400"/>
              </a:spcAft>
              <a:buClr>
                <a:srgbClr val="F36C37"/>
              </a:buClr>
              <a:buFont typeface="Wingdings" panose="05000000000000000000" pitchFamily="2" charset="2"/>
              <a:buChar char="l"/>
            </a:pPr>
            <a:r>
              <a:rPr lang="ja-JP" altLang="en-US" sz="2400" b="1"/>
              <a:t>ビジネスの課題に対して </a:t>
            </a:r>
            <a:r>
              <a:rPr lang="en-US" altLang="ja-JP" sz="2400" b="1" dirty="0"/>
              <a:t>AI </a:t>
            </a:r>
            <a:r>
              <a:rPr lang="ja-JP" altLang="en-US" sz="2400" b="1"/>
              <a:t>の導入の有効性を技術視点で判断できる</a:t>
            </a:r>
          </a:p>
          <a:p>
            <a:pPr>
              <a:lnSpc>
                <a:spcPct val="120000"/>
              </a:lnSpc>
              <a:spcBef>
                <a:spcPts val="0"/>
              </a:spcBef>
              <a:spcAft>
                <a:spcPts val="2400"/>
              </a:spcAft>
              <a:buClr>
                <a:srgbClr val="F36C37"/>
              </a:buClr>
              <a:buFont typeface="Wingdings" panose="05000000000000000000" pitchFamily="2" charset="2"/>
              <a:buChar char="l"/>
            </a:pPr>
            <a:r>
              <a:rPr lang="en-US" altLang="ja-JP" sz="2400" b="1" dirty="0"/>
              <a:t>AI , </a:t>
            </a:r>
            <a:r>
              <a:rPr lang="ja-JP" altLang="en-US" sz="2400" b="1"/>
              <a:t>機械学習をビジネスに活用する方法を決定し、説明ができる</a:t>
            </a:r>
            <a:endParaRPr lang="en-US" altLang="ja-JP" sz="2400" b="1" dirty="0"/>
          </a:p>
          <a:p>
            <a:pPr>
              <a:lnSpc>
                <a:spcPct val="120000"/>
              </a:lnSpc>
              <a:spcBef>
                <a:spcPts val="0"/>
              </a:spcBef>
              <a:spcAft>
                <a:spcPts val="2400"/>
              </a:spcAft>
              <a:buClr>
                <a:srgbClr val="F36C37"/>
              </a:buClr>
              <a:buFont typeface="Wingdings" panose="05000000000000000000" pitchFamily="2" charset="2"/>
              <a:buChar char="l"/>
            </a:pPr>
            <a:r>
              <a:rPr lang="en-US" altLang="ja-JP" sz="2400" b="1" dirty="0"/>
              <a:t>AI </a:t>
            </a:r>
            <a:r>
              <a:rPr lang="ja-JP" altLang="en-US" sz="2400" b="1"/>
              <a:t>プロジェクトの全体像を理解し自身のビジネスに落とし込み、アウトプットが出来る</a:t>
            </a:r>
          </a:p>
          <a:p>
            <a:pPr>
              <a:lnSpc>
                <a:spcPct val="120000"/>
              </a:lnSpc>
              <a:spcBef>
                <a:spcPts val="0"/>
              </a:spcBef>
              <a:spcAft>
                <a:spcPts val="2400"/>
              </a:spcAft>
              <a:buClr>
                <a:srgbClr val="F36C37"/>
              </a:buClr>
              <a:buFont typeface="Wingdings" panose="05000000000000000000" pitchFamily="2" charset="2"/>
              <a:buChar char="l"/>
            </a:pPr>
            <a:endParaRPr lang="ja-JP" altLang="en-US" sz="2400" b="1" dirty="0"/>
          </a:p>
        </p:txBody>
      </p:sp>
      <p:sp>
        <p:nvSpPr>
          <p:cNvPr id="4" name="スライド番号プレースホルダー 3">
            <a:extLst>
              <a:ext uri="{FF2B5EF4-FFF2-40B4-BE49-F238E27FC236}">
                <a16:creationId xmlns:a16="http://schemas.microsoft.com/office/drawing/2014/main" id="{31E61FCF-A60C-432C-8A79-2693CCE4D99F}"/>
              </a:ext>
            </a:extLst>
          </p:cNvPr>
          <p:cNvSpPr>
            <a:spLocks noGrp="1"/>
          </p:cNvSpPr>
          <p:nvPr>
            <p:ph type="sldNum" sz="quarter" idx="10"/>
          </p:nvPr>
        </p:nvSpPr>
        <p:spPr/>
        <p:txBody>
          <a:bodyPr/>
          <a:lstStyle/>
          <a:p>
            <a:fld id="{5D750650-B10A-47BF-93C2-E1678438B37A}" type="slidenum">
              <a:rPr kumimoji="1" lang="ja-JP" altLang="en-US" smtClean="0"/>
              <a:pPr/>
              <a:t>3</a:t>
            </a:fld>
            <a:endParaRPr kumimoji="1" lang="ja-JP" altLang="en-US"/>
          </a:p>
        </p:txBody>
      </p:sp>
      <p:pic>
        <p:nvPicPr>
          <p:cNvPr id="6" name="図 5" descr="コンピュータ, テーブル, スーツ, 男 が含まれている画像&#10;&#10;自動的に生成された説明">
            <a:extLst>
              <a:ext uri="{FF2B5EF4-FFF2-40B4-BE49-F238E27FC236}">
                <a16:creationId xmlns:a16="http://schemas.microsoft.com/office/drawing/2014/main" id="{CBD52D4B-85B6-47B6-A7C4-B691C7CFD19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265299" y="5050316"/>
            <a:ext cx="2501520" cy="1441501"/>
          </a:xfrm>
          <a:prstGeom prst="rect">
            <a:avLst/>
          </a:prstGeom>
        </p:spPr>
      </p:pic>
    </p:spTree>
    <p:extLst>
      <p:ext uri="{BB962C8B-B14F-4D97-AF65-F5344CB8AC3E}">
        <p14:creationId xmlns:p14="http://schemas.microsoft.com/office/powerpoint/2010/main" val="19804268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sp>
        <p:nvSpPr>
          <p:cNvPr id="59" name="Google Shape;59;p11"/>
          <p:cNvSpPr txBox="1">
            <a:spLocks noGrp="1"/>
          </p:cNvSpPr>
          <p:nvPr>
            <p:ph type="body" idx="4294967295"/>
          </p:nvPr>
        </p:nvSpPr>
        <p:spPr>
          <a:xfrm>
            <a:off x="671513" y="2370295"/>
            <a:ext cx="11520487" cy="2117409"/>
          </a:xfrm>
          <a:prstGeom prst="rect">
            <a:avLst/>
          </a:prstGeom>
          <a:noFill/>
          <a:ln>
            <a:noFill/>
          </a:ln>
        </p:spPr>
        <p:txBody>
          <a:bodyPr spcFirstLastPara="1" vert="horz" wrap="square" lIns="91425" tIns="45700" rIns="91425" bIns="45700" rtlCol="0" anchor="t" anchorCtr="0">
            <a:noAutofit/>
          </a:bodyPr>
          <a:lstStyle/>
          <a:p>
            <a:pPr>
              <a:spcBef>
                <a:spcPts val="0"/>
              </a:spcBef>
              <a:buFont typeface="Wingdings" pitchFamily="2" charset="2"/>
              <a:buChar char="ü"/>
            </a:pPr>
            <a:r>
              <a:rPr lang="en-US" dirty="0">
                <a:solidFill>
                  <a:srgbClr val="F36C37"/>
                </a:solidFill>
              </a:rPr>
              <a:t>AI </a:t>
            </a:r>
            <a:r>
              <a:rPr lang="en-US" dirty="0" err="1">
                <a:solidFill>
                  <a:srgbClr val="F36C37"/>
                </a:solidFill>
              </a:rPr>
              <a:t>とは</a:t>
            </a:r>
            <a:endParaRPr dirty="0">
              <a:solidFill>
                <a:srgbClr val="F36C37"/>
              </a:solidFill>
            </a:endParaRPr>
          </a:p>
          <a:p>
            <a:pPr>
              <a:buFont typeface="Wingdings" pitchFamily="2" charset="2"/>
              <a:buChar char="ü"/>
            </a:pPr>
            <a:r>
              <a:rPr lang="en-US" dirty="0">
                <a:solidFill>
                  <a:srgbClr val="F36C37"/>
                </a:solidFill>
              </a:rPr>
              <a:t>AI </a:t>
            </a:r>
            <a:r>
              <a:rPr lang="en-US" dirty="0" err="1">
                <a:solidFill>
                  <a:srgbClr val="F36C37"/>
                </a:solidFill>
              </a:rPr>
              <a:t>への誤認識</a:t>
            </a:r>
            <a:endParaRPr lang="en-US" dirty="0">
              <a:solidFill>
                <a:srgbClr val="F36C37"/>
              </a:solidFill>
            </a:endParaRPr>
          </a:p>
          <a:p>
            <a:pPr>
              <a:buFont typeface="Wingdings" pitchFamily="2" charset="2"/>
              <a:buChar char="ü"/>
            </a:pPr>
            <a:r>
              <a:rPr lang="en-US" altLang="ja-JP" b="1" dirty="0">
                <a:solidFill>
                  <a:srgbClr val="F36C37"/>
                </a:solidFill>
              </a:rPr>
              <a:t>AI </a:t>
            </a:r>
            <a:r>
              <a:rPr lang="ja-JP" altLang="en-US" b="1">
                <a:solidFill>
                  <a:srgbClr val="F36C37"/>
                </a:solidFill>
              </a:rPr>
              <a:t>のタスクと分野</a:t>
            </a:r>
            <a:endParaRPr lang="en-US" altLang="ja-JP" b="1" dirty="0">
              <a:solidFill>
                <a:srgbClr val="F36C37"/>
              </a:solidFill>
            </a:endParaRPr>
          </a:p>
          <a:p>
            <a:pPr>
              <a:buFont typeface="Wingdings" pitchFamily="2" charset="2"/>
              <a:buChar char="ü"/>
            </a:pPr>
            <a:r>
              <a:rPr lang="en-US" altLang="ja-JP" dirty="0">
                <a:solidFill>
                  <a:srgbClr val="F36C37"/>
                </a:solidFill>
              </a:rPr>
              <a:t>AI </a:t>
            </a:r>
            <a:r>
              <a:rPr lang="ja-JP" altLang="en-US">
                <a:solidFill>
                  <a:srgbClr val="F36C37"/>
                </a:solidFill>
              </a:rPr>
              <a:t>の原則</a:t>
            </a:r>
            <a:endParaRPr lang="en-US" altLang="ja-JP" dirty="0">
              <a:solidFill>
                <a:srgbClr val="F36C37"/>
              </a:solidFill>
            </a:endParaRPr>
          </a:p>
          <a:p>
            <a:pPr>
              <a:buFont typeface="Wingdings" pitchFamily="2" charset="2"/>
              <a:buChar char="ü"/>
            </a:pPr>
            <a:endParaRPr dirty="0"/>
          </a:p>
          <a:p>
            <a:pPr marL="177800" indent="0">
              <a:buNone/>
            </a:pPr>
            <a:endParaRPr dirty="0"/>
          </a:p>
        </p:txBody>
      </p:sp>
      <p:sp>
        <p:nvSpPr>
          <p:cNvPr id="2" name="タイトル 1">
            <a:extLst>
              <a:ext uri="{FF2B5EF4-FFF2-40B4-BE49-F238E27FC236}">
                <a16:creationId xmlns:a16="http://schemas.microsoft.com/office/drawing/2014/main" id="{33A50074-F553-6701-A2E7-7F4B9794049E}"/>
              </a:ext>
            </a:extLst>
          </p:cNvPr>
          <p:cNvSpPr txBox="1">
            <a:spLocks/>
          </p:cNvSpPr>
          <p:nvPr/>
        </p:nvSpPr>
        <p:spPr bwMode="auto">
          <a:xfrm>
            <a:off x="666515" y="851958"/>
            <a:ext cx="8858485" cy="4826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kumimoji="1" sz="2800" b="1" kern="1200" baseline="0">
                <a:solidFill>
                  <a:schemeClr val="tx1">
                    <a:lumMod val="75000"/>
                    <a:lumOff val="25000"/>
                  </a:schemeClr>
                </a:solidFill>
                <a:latin typeface="メイリオ" panose="020B0604030504040204" pitchFamily="50" charset="-128"/>
                <a:ea typeface="メイリオ" panose="020B0604030504040204" pitchFamily="50" charset="-128"/>
                <a:cs typeface="+mj-cs"/>
              </a:defRPr>
            </a:lvl1pPr>
          </a:lstStyle>
          <a:p>
            <a:r>
              <a:rPr lang="ja-JP" altLang="en-US" sz="3600" spc="150" dirty="0">
                <a:solidFill>
                  <a:srgbClr val="F36C37"/>
                </a:solidFill>
              </a:rPr>
              <a:t>第</a:t>
            </a:r>
            <a:r>
              <a:rPr lang="en-US" altLang="ja-JP" sz="6000" spc="150" dirty="0">
                <a:solidFill>
                  <a:srgbClr val="F36C37"/>
                </a:solidFill>
              </a:rPr>
              <a:t>1</a:t>
            </a:r>
            <a:r>
              <a:rPr lang="ja-JP" altLang="en-US" sz="3600" spc="150" dirty="0">
                <a:solidFill>
                  <a:srgbClr val="F36C37"/>
                </a:solidFill>
              </a:rPr>
              <a:t>章　機械学習の概要</a:t>
            </a:r>
          </a:p>
        </p:txBody>
      </p:sp>
      <p:sp>
        <p:nvSpPr>
          <p:cNvPr id="3" name="四角形: 角を丸くする 8">
            <a:extLst>
              <a:ext uri="{FF2B5EF4-FFF2-40B4-BE49-F238E27FC236}">
                <a16:creationId xmlns:a16="http://schemas.microsoft.com/office/drawing/2014/main" id="{844D4A92-B35E-F50B-F591-4CC956F191B6}"/>
              </a:ext>
            </a:extLst>
          </p:cNvPr>
          <p:cNvSpPr/>
          <p:nvPr/>
        </p:nvSpPr>
        <p:spPr bwMode="auto">
          <a:xfrm>
            <a:off x="735085" y="1751579"/>
            <a:ext cx="2208068" cy="358390"/>
          </a:xfrm>
          <a:prstGeom prst="roundRect">
            <a:avLst>
              <a:gd name="adj" fmla="val 50000"/>
            </a:avLst>
          </a:prstGeom>
          <a:solidFill>
            <a:srgbClr val="F36C37"/>
          </a:solidFill>
          <a:ln w="19050" algn="ctr">
            <a:noFill/>
            <a:prstDash val="dash"/>
            <a:round/>
            <a:headEnd/>
            <a:tailEnd/>
          </a:ln>
          <a:effectLst/>
        </p:spPr>
        <p:txBody>
          <a:bodyPr wrap="none" lIns="108000" tIns="108000" rtlCol="0" anchor="ctr"/>
          <a:lstStyle/>
          <a:p>
            <a:pPr algn="ctr"/>
            <a:r>
              <a:rPr kumimoji="1" lang="ja-JP" altLang="en-US" b="1" spc="300" dirty="0">
                <a:solidFill>
                  <a:schemeClr val="bg1"/>
                </a:solidFill>
                <a:latin typeface="+mn-ea"/>
              </a:rPr>
              <a:t>章の目次</a:t>
            </a:r>
          </a:p>
        </p:txBody>
      </p:sp>
    </p:spTree>
    <p:extLst>
      <p:ext uri="{BB962C8B-B14F-4D97-AF65-F5344CB8AC3E}">
        <p14:creationId xmlns:p14="http://schemas.microsoft.com/office/powerpoint/2010/main" val="3473288463"/>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 name="吹き出し: 角を丸めた四角形 39">
            <a:extLst>
              <a:ext uri="{FF2B5EF4-FFF2-40B4-BE49-F238E27FC236}">
                <a16:creationId xmlns:a16="http://schemas.microsoft.com/office/drawing/2014/main" id="{B5C8F990-24A9-4FA8-BEEE-648FDD49C507}"/>
              </a:ext>
            </a:extLst>
          </p:cNvPr>
          <p:cNvSpPr/>
          <p:nvPr/>
        </p:nvSpPr>
        <p:spPr>
          <a:xfrm>
            <a:off x="8978538" y="3901447"/>
            <a:ext cx="2569029" cy="2354826"/>
          </a:xfrm>
          <a:prstGeom prst="wedgeRoundRectCallout">
            <a:avLst>
              <a:gd name="adj1" fmla="val -70325"/>
              <a:gd name="adj2" fmla="val 6657"/>
              <a:gd name="adj3" fmla="val 16667"/>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34" name="円弧 33">
            <a:extLst>
              <a:ext uri="{FF2B5EF4-FFF2-40B4-BE49-F238E27FC236}">
                <a16:creationId xmlns:a16="http://schemas.microsoft.com/office/drawing/2014/main" id="{8C0DC2F9-FCDE-44FD-A98C-388F95934D25}"/>
              </a:ext>
            </a:extLst>
          </p:cNvPr>
          <p:cNvSpPr/>
          <p:nvPr/>
        </p:nvSpPr>
        <p:spPr>
          <a:xfrm rot="6482182">
            <a:off x="870258" y="1713553"/>
            <a:ext cx="5316411" cy="3606499"/>
          </a:xfrm>
          <a:prstGeom prst="arc">
            <a:avLst>
              <a:gd name="adj1" fmla="val 16334460"/>
              <a:gd name="adj2" fmla="val 3165169"/>
            </a:avLst>
          </a:prstGeom>
          <a:ln w="19050">
            <a:solidFill>
              <a:schemeClr val="bg2">
                <a:lumMod val="50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F2E41198-A146-4FBE-9854-F6670C1E7AE4}"/>
              </a:ext>
            </a:extLst>
          </p:cNvPr>
          <p:cNvSpPr>
            <a:spLocks noGrp="1"/>
          </p:cNvSpPr>
          <p:nvPr>
            <p:ph type="title"/>
          </p:nvPr>
        </p:nvSpPr>
        <p:spPr/>
        <p:txBody>
          <a:bodyPr/>
          <a:lstStyle/>
          <a:p>
            <a:r>
              <a:rPr kumimoji="1" lang="en-US" altLang="ja-JP" dirty="0"/>
              <a:t>6-1-6.</a:t>
            </a:r>
            <a:r>
              <a:rPr kumimoji="1" lang="ja-JP" altLang="en-US" dirty="0"/>
              <a:t>ニューラルネットワークの仕組み④</a:t>
            </a:r>
          </a:p>
        </p:txBody>
      </p:sp>
      <p:sp>
        <p:nvSpPr>
          <p:cNvPr id="3" name="スライド番号プレースホルダー 2">
            <a:extLst>
              <a:ext uri="{FF2B5EF4-FFF2-40B4-BE49-F238E27FC236}">
                <a16:creationId xmlns:a16="http://schemas.microsoft.com/office/drawing/2014/main" id="{5054395D-4E4C-4B0D-8541-15AEF0D1216E}"/>
              </a:ext>
            </a:extLst>
          </p:cNvPr>
          <p:cNvSpPr>
            <a:spLocks noGrp="1"/>
          </p:cNvSpPr>
          <p:nvPr>
            <p:ph type="sldNum" sz="quarter" idx="10"/>
          </p:nvPr>
        </p:nvSpPr>
        <p:spPr/>
        <p:txBody>
          <a:bodyPr/>
          <a:lstStyle/>
          <a:p>
            <a:fld id="{5D750650-B10A-47BF-93C2-E1678438B37A}" type="slidenum">
              <a:rPr lang="en-US" altLang="ja-JP" smtClean="0"/>
              <a:pPr/>
              <a:t>300</a:t>
            </a:fld>
            <a:endParaRPr lang="en-US" altLang="ja-JP" dirty="0"/>
          </a:p>
        </p:txBody>
      </p:sp>
      <p:sp>
        <p:nvSpPr>
          <p:cNvPr id="8" name="テキスト ボックス 7">
            <a:extLst>
              <a:ext uri="{FF2B5EF4-FFF2-40B4-BE49-F238E27FC236}">
                <a16:creationId xmlns:a16="http://schemas.microsoft.com/office/drawing/2014/main" id="{6045F3C0-F7F5-4FDB-8A5E-43688210E715}"/>
              </a:ext>
            </a:extLst>
          </p:cNvPr>
          <p:cNvSpPr txBox="1"/>
          <p:nvPr/>
        </p:nvSpPr>
        <p:spPr>
          <a:xfrm>
            <a:off x="6801394" y="1289927"/>
            <a:ext cx="4720046" cy="2634567"/>
          </a:xfrm>
          <a:prstGeom prst="rect">
            <a:avLst/>
          </a:prstGeom>
          <a:solidFill>
            <a:srgbClr val="FFF4E1"/>
          </a:solid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20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pPr algn="l">
              <a:lnSpc>
                <a:spcPct val="130000"/>
              </a:lnSpc>
            </a:pPr>
            <a:r>
              <a:rPr lang="ja-JP" altLang="en-US" sz="1600" dirty="0"/>
              <a:t>　損失関数は非常に複雑な方程式になるため、最小二乗法のように解析的に損失を最小にするパラメータを求めることができません。</a:t>
            </a:r>
            <a:endParaRPr lang="en-US" altLang="ja-JP" sz="1600" dirty="0"/>
          </a:p>
          <a:p>
            <a:pPr algn="l">
              <a:lnSpc>
                <a:spcPct val="130000"/>
              </a:lnSpc>
            </a:pPr>
            <a:r>
              <a:rPr lang="ja-JP" altLang="en-US" sz="1600" dirty="0"/>
              <a:t>　そこで、</a:t>
            </a:r>
            <a:r>
              <a:rPr lang="ja-JP" altLang="en-US" sz="1600" dirty="0">
                <a:solidFill>
                  <a:srgbClr val="F36C37"/>
                </a:solidFill>
              </a:rPr>
              <a:t>損失が小さくなる方向へ向かう勾配を各パラメータ毎に求め</a:t>
            </a:r>
            <a:r>
              <a:rPr lang="ja-JP" altLang="en-US" sz="1600" dirty="0"/>
              <a:t>、その方向へ</a:t>
            </a:r>
            <a:r>
              <a:rPr lang="ja-JP" altLang="en-US" sz="1600" dirty="0">
                <a:solidFill>
                  <a:srgbClr val="F36C37"/>
                </a:solidFill>
              </a:rPr>
              <a:t>少しずつ各パラメータを調整</a:t>
            </a:r>
            <a:r>
              <a:rPr lang="ja-JP" altLang="en-US" sz="1600" dirty="0"/>
              <a:t>することで、損失を小さくしていきます。この手法を</a:t>
            </a:r>
            <a:r>
              <a:rPr lang="ja-JP" altLang="en-US" sz="1600" dirty="0">
                <a:solidFill>
                  <a:srgbClr val="00879E"/>
                </a:solidFill>
              </a:rPr>
              <a:t>勾配降下法</a:t>
            </a:r>
            <a:r>
              <a:rPr lang="ja-JP" altLang="en-US" sz="1600" dirty="0"/>
              <a:t>といいます。</a:t>
            </a:r>
          </a:p>
        </p:txBody>
      </p:sp>
      <p:pic>
        <p:nvPicPr>
          <p:cNvPr id="10" name="図 9">
            <a:extLst>
              <a:ext uri="{FF2B5EF4-FFF2-40B4-BE49-F238E27FC236}">
                <a16:creationId xmlns:a16="http://schemas.microsoft.com/office/drawing/2014/main" id="{A4F5705C-648A-4C69-BE18-D177CC161DC6}"/>
              </a:ext>
            </a:extLst>
          </p:cNvPr>
          <p:cNvPicPr>
            <a:picLocks noChangeAspect="1"/>
          </p:cNvPicPr>
          <p:nvPr/>
        </p:nvPicPr>
        <p:blipFill>
          <a:blip r:embed="rId3"/>
          <a:stretch>
            <a:fillRect/>
          </a:stretch>
        </p:blipFill>
        <p:spPr>
          <a:xfrm>
            <a:off x="1206631" y="1373190"/>
            <a:ext cx="5420002" cy="2465557"/>
          </a:xfrm>
          <a:prstGeom prst="rect">
            <a:avLst/>
          </a:prstGeom>
          <a:ln>
            <a:solidFill>
              <a:schemeClr val="tx2">
                <a:lumMod val="25000"/>
                <a:lumOff val="75000"/>
              </a:schemeClr>
            </a:solidFill>
          </a:ln>
        </p:spPr>
      </p:pic>
      <p:sp>
        <p:nvSpPr>
          <p:cNvPr id="11" name="四角形: 角を丸くする 10">
            <a:extLst>
              <a:ext uri="{FF2B5EF4-FFF2-40B4-BE49-F238E27FC236}">
                <a16:creationId xmlns:a16="http://schemas.microsoft.com/office/drawing/2014/main" id="{80B6B032-DC67-4AC3-8215-A4A803FD2303}"/>
              </a:ext>
            </a:extLst>
          </p:cNvPr>
          <p:cNvSpPr/>
          <p:nvPr/>
        </p:nvSpPr>
        <p:spPr bwMode="auto">
          <a:xfrm>
            <a:off x="4777165" y="3352598"/>
            <a:ext cx="1877749" cy="505003"/>
          </a:xfrm>
          <a:prstGeom prst="roundRect">
            <a:avLst>
              <a:gd name="adj" fmla="val 5515"/>
            </a:avLst>
          </a:prstGeom>
          <a:noFill/>
          <a:ln w="38100" algn="ctr">
            <a:solidFill>
              <a:srgbClr val="E94823"/>
            </a:solidFill>
            <a:prstDash val="solid"/>
            <a:round/>
            <a:headEnd/>
            <a:tailEnd/>
          </a:ln>
          <a:effectLst/>
        </p:spPr>
        <p:txBody>
          <a:bodyPr wrap="none" tIns="252000" rtlCol="0" anchor="ctr"/>
          <a:lstStyle/>
          <a:p>
            <a:pPr algn="ctr"/>
            <a:endParaRPr kumimoji="1" lang="ja-JP" altLang="en-US" sz="1600" b="1" spc="600" dirty="0">
              <a:solidFill>
                <a:schemeClr val="tx1">
                  <a:lumMod val="75000"/>
                  <a:lumOff val="25000"/>
                </a:schemeClr>
              </a:solidFill>
              <a:latin typeface="+mn-ea"/>
            </a:endParaRPr>
          </a:p>
        </p:txBody>
      </p:sp>
      <p:sp>
        <p:nvSpPr>
          <p:cNvPr id="12" name="四角形: 角を丸くする 11">
            <a:extLst>
              <a:ext uri="{FF2B5EF4-FFF2-40B4-BE49-F238E27FC236}">
                <a16:creationId xmlns:a16="http://schemas.microsoft.com/office/drawing/2014/main" id="{EB613D7C-3A13-40DB-97F7-01805E60765F}"/>
              </a:ext>
            </a:extLst>
          </p:cNvPr>
          <p:cNvSpPr/>
          <p:nvPr/>
        </p:nvSpPr>
        <p:spPr bwMode="auto">
          <a:xfrm>
            <a:off x="1704436" y="3342723"/>
            <a:ext cx="1877749" cy="495188"/>
          </a:xfrm>
          <a:prstGeom prst="roundRect">
            <a:avLst>
              <a:gd name="adj" fmla="val 5515"/>
            </a:avLst>
          </a:prstGeom>
          <a:noFill/>
          <a:ln w="38100" algn="ctr">
            <a:solidFill>
              <a:srgbClr val="E94823"/>
            </a:solidFill>
            <a:prstDash val="solid"/>
            <a:round/>
            <a:headEnd/>
            <a:tailEnd/>
          </a:ln>
          <a:effectLst/>
        </p:spPr>
        <p:txBody>
          <a:bodyPr wrap="none" tIns="252000" rtlCol="0" anchor="ctr"/>
          <a:lstStyle/>
          <a:p>
            <a:pPr algn="ctr"/>
            <a:endParaRPr kumimoji="1" lang="ja-JP" altLang="en-US" sz="1600" b="1" spc="600" dirty="0">
              <a:solidFill>
                <a:schemeClr val="tx1">
                  <a:lumMod val="75000"/>
                  <a:lumOff val="25000"/>
                </a:schemeClr>
              </a:solidFill>
              <a:latin typeface="+mn-ea"/>
            </a:endParaRPr>
          </a:p>
        </p:txBody>
      </p:sp>
      <p:sp>
        <p:nvSpPr>
          <p:cNvPr id="13" name="テキスト ボックス 12">
            <a:extLst>
              <a:ext uri="{FF2B5EF4-FFF2-40B4-BE49-F238E27FC236}">
                <a16:creationId xmlns:a16="http://schemas.microsoft.com/office/drawing/2014/main" id="{16125E2D-6800-4A65-879B-47C1C7655DDF}"/>
              </a:ext>
            </a:extLst>
          </p:cNvPr>
          <p:cNvSpPr txBox="1"/>
          <p:nvPr/>
        </p:nvSpPr>
        <p:spPr>
          <a:xfrm>
            <a:off x="527443" y="911525"/>
            <a:ext cx="7864138" cy="461665"/>
          </a:xfrm>
          <a:prstGeom prst="rect">
            <a:avLst/>
          </a:prstGeom>
          <a:noFill/>
        </p:spPr>
        <p:txBody>
          <a:bodyPr wrap="square">
            <a:spAutoFit/>
          </a:bodyPr>
          <a:lstStyle/>
          <a:p>
            <a:r>
              <a:rPr lang="ja-JP" altLang="en-US" sz="2400" b="1" dirty="0">
                <a:solidFill>
                  <a:schemeClr val="tx2">
                    <a:lumMod val="75000"/>
                    <a:lumOff val="25000"/>
                  </a:schemeClr>
                </a:solidFill>
                <a:effectLst>
                  <a:outerShdw blurRad="38100" dist="38100" dir="2700000" algn="tl">
                    <a:srgbClr val="000000">
                      <a:alpha val="43137"/>
                    </a:srgbClr>
                  </a:outerShdw>
                </a:effectLst>
              </a:rPr>
              <a:t>③ 損失が小さくなるようにパラメータ修正す</a:t>
            </a:r>
            <a:r>
              <a:rPr lang="ja-JP" altLang="en-US" sz="2400" b="1" dirty="0">
                <a:solidFill>
                  <a:schemeClr val="tx2">
                    <a:lumMod val="75000"/>
                    <a:lumOff val="25000"/>
                  </a:schemeClr>
                </a:solidFill>
              </a:rPr>
              <a:t>る</a:t>
            </a:r>
          </a:p>
        </p:txBody>
      </p:sp>
      <p:cxnSp>
        <p:nvCxnSpPr>
          <p:cNvPr id="9" name="直線矢印コネクタ 8">
            <a:extLst>
              <a:ext uri="{FF2B5EF4-FFF2-40B4-BE49-F238E27FC236}">
                <a16:creationId xmlns:a16="http://schemas.microsoft.com/office/drawing/2014/main" id="{5752DF88-FA4F-41AA-A9BF-516C5D225493}"/>
              </a:ext>
            </a:extLst>
          </p:cNvPr>
          <p:cNvCxnSpPr>
            <a:cxnSpLocks/>
          </p:cNvCxnSpPr>
          <p:nvPr/>
        </p:nvCxnSpPr>
        <p:spPr>
          <a:xfrm>
            <a:off x="1100231" y="6381354"/>
            <a:ext cx="5631178" cy="0"/>
          </a:xfrm>
          <a:prstGeom prst="straightConnector1">
            <a:avLst/>
          </a:prstGeom>
          <a:ln w="19050">
            <a:solidFill>
              <a:schemeClr val="tx1"/>
            </a:solidFill>
            <a:headEnd type="none" w="med" len="med"/>
            <a:tailEnd type="triangle"/>
          </a:ln>
        </p:spPr>
        <p:style>
          <a:lnRef idx="3">
            <a:schemeClr val="accent1"/>
          </a:lnRef>
          <a:fillRef idx="0">
            <a:schemeClr val="accent1"/>
          </a:fillRef>
          <a:effectRef idx="2">
            <a:schemeClr val="accent1"/>
          </a:effectRef>
          <a:fontRef idx="minor">
            <a:schemeClr val="tx1"/>
          </a:fontRef>
        </p:style>
      </p:cxnSp>
      <p:cxnSp>
        <p:nvCxnSpPr>
          <p:cNvPr id="14" name="直線矢印コネクタ 13">
            <a:extLst>
              <a:ext uri="{FF2B5EF4-FFF2-40B4-BE49-F238E27FC236}">
                <a16:creationId xmlns:a16="http://schemas.microsoft.com/office/drawing/2014/main" id="{4BD4060C-CE5B-4189-8505-54889F0D46E8}"/>
              </a:ext>
            </a:extLst>
          </p:cNvPr>
          <p:cNvCxnSpPr>
            <a:cxnSpLocks/>
          </p:cNvCxnSpPr>
          <p:nvPr/>
        </p:nvCxnSpPr>
        <p:spPr>
          <a:xfrm flipV="1">
            <a:off x="1381585" y="4051936"/>
            <a:ext cx="0" cy="2413278"/>
          </a:xfrm>
          <a:prstGeom prst="straightConnector1">
            <a:avLst/>
          </a:prstGeom>
          <a:ln w="19050">
            <a:solidFill>
              <a:schemeClr val="tx1"/>
            </a:solidFill>
            <a:headEnd type="none" w="med" len="med"/>
            <a:tailEnd type="triangle"/>
          </a:ln>
        </p:spPr>
        <p:style>
          <a:lnRef idx="3">
            <a:schemeClr val="accent1"/>
          </a:lnRef>
          <a:fillRef idx="0">
            <a:schemeClr val="accent1"/>
          </a:fillRef>
          <a:effectRef idx="2">
            <a:schemeClr val="accent1"/>
          </a:effectRef>
          <a:fontRef idx="minor">
            <a:schemeClr val="tx1"/>
          </a:fontRef>
        </p:style>
      </p:cxnSp>
      <p:cxnSp>
        <p:nvCxnSpPr>
          <p:cNvPr id="15" name="直線コネクタ 14">
            <a:extLst>
              <a:ext uri="{FF2B5EF4-FFF2-40B4-BE49-F238E27FC236}">
                <a16:creationId xmlns:a16="http://schemas.microsoft.com/office/drawing/2014/main" id="{E20480B3-7DFD-4162-A31C-5663FC5C474E}"/>
              </a:ext>
            </a:extLst>
          </p:cNvPr>
          <p:cNvCxnSpPr>
            <a:cxnSpLocks/>
          </p:cNvCxnSpPr>
          <p:nvPr/>
        </p:nvCxnSpPr>
        <p:spPr>
          <a:xfrm>
            <a:off x="2635364" y="6108220"/>
            <a:ext cx="853611" cy="0"/>
          </a:xfrm>
          <a:prstGeom prst="line">
            <a:avLst/>
          </a:prstGeom>
          <a:ln w="19050">
            <a:solidFill>
              <a:srgbClr val="FF0000"/>
            </a:solidFill>
            <a:prstDash val="sysDash"/>
            <a:headEnd type="none" w="med" len="med"/>
            <a:tailEnd type="none" w="med" len="med"/>
          </a:ln>
        </p:spPr>
        <p:style>
          <a:lnRef idx="3">
            <a:schemeClr val="accent1"/>
          </a:lnRef>
          <a:fillRef idx="0">
            <a:schemeClr val="accent1"/>
          </a:fillRef>
          <a:effectRef idx="2">
            <a:schemeClr val="accent1"/>
          </a:effectRef>
          <a:fontRef idx="minor">
            <a:schemeClr val="tx1"/>
          </a:fontRef>
        </p:style>
      </p:cxnSp>
      <p:sp>
        <p:nvSpPr>
          <p:cNvPr id="16" name="正方形/長方形 15">
            <a:extLst>
              <a:ext uri="{FF2B5EF4-FFF2-40B4-BE49-F238E27FC236}">
                <a16:creationId xmlns:a16="http://schemas.microsoft.com/office/drawing/2014/main" id="{2E778C59-6706-48C9-B189-71A369D80EF3}"/>
              </a:ext>
            </a:extLst>
          </p:cNvPr>
          <p:cNvSpPr/>
          <p:nvPr/>
        </p:nvSpPr>
        <p:spPr>
          <a:xfrm>
            <a:off x="828361" y="4047603"/>
            <a:ext cx="543740" cy="523220"/>
          </a:xfrm>
          <a:prstGeom prst="rect">
            <a:avLst/>
          </a:prstGeom>
        </p:spPr>
        <p:txBody>
          <a:bodyPr wrap="none">
            <a:spAutoFit/>
          </a:bodyPr>
          <a:lstStyle/>
          <a:p>
            <a:pPr algn="ctr"/>
            <a:r>
              <a:rPr lang="ja-JP" altLang="en-US" sz="1400" b="1" dirty="0"/>
              <a:t>誤差</a:t>
            </a:r>
            <a:br>
              <a:rPr lang="en-US" altLang="ja-JP" sz="1400" b="1" dirty="0"/>
            </a:br>
            <a:r>
              <a:rPr lang="en-US" altLang="ja-JP" sz="1400" b="1" dirty="0"/>
              <a:t>(E)</a:t>
            </a:r>
            <a:endParaRPr lang="ja-JP" altLang="en-US" sz="1400" b="1" dirty="0"/>
          </a:p>
        </p:txBody>
      </p:sp>
      <p:sp>
        <p:nvSpPr>
          <p:cNvPr id="17" name="正方形/長方形 16">
            <a:extLst>
              <a:ext uri="{FF2B5EF4-FFF2-40B4-BE49-F238E27FC236}">
                <a16:creationId xmlns:a16="http://schemas.microsoft.com/office/drawing/2014/main" id="{DDEB51DA-A9F2-45E5-BD2F-6A0DD9E80482}"/>
              </a:ext>
            </a:extLst>
          </p:cNvPr>
          <p:cNvSpPr/>
          <p:nvPr/>
        </p:nvSpPr>
        <p:spPr>
          <a:xfrm>
            <a:off x="3722350" y="6387434"/>
            <a:ext cx="2935419" cy="307777"/>
          </a:xfrm>
          <a:prstGeom prst="rect">
            <a:avLst/>
          </a:prstGeom>
        </p:spPr>
        <p:txBody>
          <a:bodyPr wrap="none">
            <a:spAutoFit/>
          </a:bodyPr>
          <a:lstStyle/>
          <a:p>
            <a:r>
              <a:rPr lang="ja-JP" altLang="en-US" sz="1400" b="1" dirty="0"/>
              <a:t>パラメータ </a:t>
            </a:r>
            <a:r>
              <a:rPr lang="en-US" altLang="ja-JP" sz="1400" b="1" dirty="0"/>
              <a:t>(w; </a:t>
            </a:r>
            <a:r>
              <a:rPr lang="ja-JP" altLang="en-US" sz="1400" b="1" dirty="0"/>
              <a:t>エッジのウェイト</a:t>
            </a:r>
            <a:r>
              <a:rPr lang="en-US" altLang="ja-JP" sz="1400" b="1" dirty="0"/>
              <a:t>)</a:t>
            </a:r>
            <a:endParaRPr lang="ja-JP" altLang="en-US" sz="1400" b="1" dirty="0"/>
          </a:p>
        </p:txBody>
      </p:sp>
      <p:cxnSp>
        <p:nvCxnSpPr>
          <p:cNvPr id="18" name="直線矢印コネクタ 17">
            <a:extLst>
              <a:ext uri="{FF2B5EF4-FFF2-40B4-BE49-F238E27FC236}">
                <a16:creationId xmlns:a16="http://schemas.microsoft.com/office/drawing/2014/main" id="{34C0282F-B06E-4F0D-920C-021945371616}"/>
              </a:ext>
            </a:extLst>
          </p:cNvPr>
          <p:cNvCxnSpPr>
            <a:cxnSpLocks/>
          </p:cNvCxnSpPr>
          <p:nvPr/>
        </p:nvCxnSpPr>
        <p:spPr>
          <a:xfrm flipH="1">
            <a:off x="4701209" y="4775307"/>
            <a:ext cx="310201" cy="452116"/>
          </a:xfrm>
          <a:prstGeom prst="straightConnector1">
            <a:avLst/>
          </a:prstGeom>
          <a:ln w="19050">
            <a:solidFill>
              <a:srgbClr val="FFC000"/>
            </a:solidFill>
            <a:headEnd type="none" w="med" len="med"/>
            <a:tailEnd type="triangle"/>
          </a:ln>
        </p:spPr>
        <p:style>
          <a:lnRef idx="3">
            <a:schemeClr val="accent1"/>
          </a:lnRef>
          <a:fillRef idx="0">
            <a:schemeClr val="accent1"/>
          </a:fillRef>
          <a:effectRef idx="2">
            <a:schemeClr val="accent1"/>
          </a:effectRef>
          <a:fontRef idx="minor">
            <a:schemeClr val="tx1"/>
          </a:fontRef>
        </p:style>
      </p:cxnSp>
      <p:sp>
        <p:nvSpPr>
          <p:cNvPr id="19" name="吹き出し: 四角形 18">
            <a:extLst>
              <a:ext uri="{FF2B5EF4-FFF2-40B4-BE49-F238E27FC236}">
                <a16:creationId xmlns:a16="http://schemas.microsoft.com/office/drawing/2014/main" id="{165CD712-FC8E-4E1A-AAFA-DC076D6BA958}"/>
              </a:ext>
            </a:extLst>
          </p:cNvPr>
          <p:cNvSpPr/>
          <p:nvPr/>
        </p:nvSpPr>
        <p:spPr>
          <a:xfrm>
            <a:off x="1644606" y="5139262"/>
            <a:ext cx="2518091" cy="369332"/>
          </a:xfrm>
          <a:prstGeom prst="wedgeRectCallout">
            <a:avLst>
              <a:gd name="adj1" fmla="val -1407"/>
              <a:gd name="adj2" fmla="val 171348"/>
            </a:avLst>
          </a:prstGeom>
          <a:solidFill>
            <a:srgbClr val="FFC215"/>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ja-JP" altLang="en-US" sz="1400" b="1" dirty="0">
                <a:solidFill>
                  <a:schemeClr val="tx1"/>
                </a:solidFill>
              </a:rPr>
              <a:t>損失が最小になる点を求める</a:t>
            </a:r>
          </a:p>
        </p:txBody>
      </p:sp>
      <p:sp>
        <p:nvSpPr>
          <p:cNvPr id="21" name="楕円 20">
            <a:extLst>
              <a:ext uri="{FF2B5EF4-FFF2-40B4-BE49-F238E27FC236}">
                <a16:creationId xmlns:a16="http://schemas.microsoft.com/office/drawing/2014/main" id="{F8506D51-2E54-4078-81BD-24B5113D6CA2}"/>
              </a:ext>
            </a:extLst>
          </p:cNvPr>
          <p:cNvSpPr/>
          <p:nvPr/>
        </p:nvSpPr>
        <p:spPr>
          <a:xfrm>
            <a:off x="4458879" y="5227423"/>
            <a:ext cx="171508" cy="171508"/>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22" name="楕円 21">
            <a:extLst>
              <a:ext uri="{FF2B5EF4-FFF2-40B4-BE49-F238E27FC236}">
                <a16:creationId xmlns:a16="http://schemas.microsoft.com/office/drawing/2014/main" id="{918DC5FD-6929-48DC-82FB-AD8D1043A1D6}"/>
              </a:ext>
            </a:extLst>
          </p:cNvPr>
          <p:cNvSpPr/>
          <p:nvPr/>
        </p:nvSpPr>
        <p:spPr>
          <a:xfrm>
            <a:off x="3973927" y="5672990"/>
            <a:ext cx="171508" cy="171508"/>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23" name="楕円 22">
            <a:extLst>
              <a:ext uri="{FF2B5EF4-FFF2-40B4-BE49-F238E27FC236}">
                <a16:creationId xmlns:a16="http://schemas.microsoft.com/office/drawing/2014/main" id="{9F6F310C-F32A-4A7C-ABEE-B130737F7121}"/>
              </a:ext>
            </a:extLst>
          </p:cNvPr>
          <p:cNvSpPr/>
          <p:nvPr/>
        </p:nvSpPr>
        <p:spPr>
          <a:xfrm>
            <a:off x="3488975" y="5917925"/>
            <a:ext cx="171508" cy="171508"/>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24" name="楕円 23">
            <a:extLst>
              <a:ext uri="{FF2B5EF4-FFF2-40B4-BE49-F238E27FC236}">
                <a16:creationId xmlns:a16="http://schemas.microsoft.com/office/drawing/2014/main" id="{87E6896A-EEC7-44D4-95A3-2BB21F606ED6}"/>
              </a:ext>
            </a:extLst>
          </p:cNvPr>
          <p:cNvSpPr/>
          <p:nvPr/>
        </p:nvSpPr>
        <p:spPr>
          <a:xfrm>
            <a:off x="3004023" y="6022466"/>
            <a:ext cx="171508" cy="171508"/>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25" name="吹き出し: 四角形 24">
            <a:extLst>
              <a:ext uri="{FF2B5EF4-FFF2-40B4-BE49-F238E27FC236}">
                <a16:creationId xmlns:a16="http://schemas.microsoft.com/office/drawing/2014/main" id="{97902274-E7DC-4B3B-BDF3-791234490F95}"/>
              </a:ext>
            </a:extLst>
          </p:cNvPr>
          <p:cNvSpPr/>
          <p:nvPr/>
        </p:nvSpPr>
        <p:spPr>
          <a:xfrm>
            <a:off x="5325416" y="3951687"/>
            <a:ext cx="1565206" cy="385180"/>
          </a:xfrm>
          <a:prstGeom prst="wedgeRectCallout">
            <a:avLst>
              <a:gd name="adj1" fmla="val -57036"/>
              <a:gd name="adj2" fmla="val 99104"/>
            </a:avLst>
          </a:prstGeom>
          <a:solidFill>
            <a:srgbClr val="FFC215"/>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fontAlgn="base"/>
            <a:r>
              <a:rPr kumimoji="1" lang="ja-JP" altLang="en-US" sz="1400" b="1" dirty="0">
                <a:solidFill>
                  <a:schemeClr val="tx1"/>
                </a:solidFill>
              </a:rPr>
              <a:t>初期パラメータ</a:t>
            </a:r>
            <a:endParaRPr kumimoji="1" lang="en-US" altLang="ja-JP" sz="1400" b="1" dirty="0">
              <a:solidFill>
                <a:schemeClr val="tx1"/>
              </a:solidFill>
            </a:endParaRPr>
          </a:p>
        </p:txBody>
      </p:sp>
      <p:sp>
        <p:nvSpPr>
          <p:cNvPr id="26" name="吹き出し: 四角形 25">
            <a:extLst>
              <a:ext uri="{FF2B5EF4-FFF2-40B4-BE49-F238E27FC236}">
                <a16:creationId xmlns:a16="http://schemas.microsoft.com/office/drawing/2014/main" id="{6185BDFA-0A69-459E-A976-8FA60204786B}"/>
              </a:ext>
            </a:extLst>
          </p:cNvPr>
          <p:cNvSpPr/>
          <p:nvPr/>
        </p:nvSpPr>
        <p:spPr>
          <a:xfrm>
            <a:off x="4991643" y="5350948"/>
            <a:ext cx="1958351" cy="493550"/>
          </a:xfrm>
          <a:prstGeom prst="wedgeRectCallout">
            <a:avLst>
              <a:gd name="adj1" fmla="val -53774"/>
              <a:gd name="adj2" fmla="val -93925"/>
            </a:avLst>
          </a:prstGeom>
          <a:solidFill>
            <a:srgbClr val="FFC215"/>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fontAlgn="base"/>
            <a:r>
              <a:rPr kumimoji="1" lang="ja-JP" altLang="en-US" sz="1400" b="1" dirty="0">
                <a:solidFill>
                  <a:schemeClr val="tx1"/>
                </a:solidFill>
              </a:rPr>
              <a:t>勾配の逆方向に対して少しだけ移動</a:t>
            </a:r>
          </a:p>
        </p:txBody>
      </p:sp>
      <p:cxnSp>
        <p:nvCxnSpPr>
          <p:cNvPr id="27" name="直線矢印コネクタ 26">
            <a:extLst>
              <a:ext uri="{FF2B5EF4-FFF2-40B4-BE49-F238E27FC236}">
                <a16:creationId xmlns:a16="http://schemas.microsoft.com/office/drawing/2014/main" id="{53B58503-41A8-4A07-85EE-22C98A04E40F}"/>
              </a:ext>
            </a:extLst>
          </p:cNvPr>
          <p:cNvCxnSpPr>
            <a:cxnSpLocks/>
          </p:cNvCxnSpPr>
          <p:nvPr/>
        </p:nvCxnSpPr>
        <p:spPr>
          <a:xfrm flipH="1">
            <a:off x="4192433" y="5448806"/>
            <a:ext cx="333312" cy="309938"/>
          </a:xfrm>
          <a:prstGeom prst="straightConnector1">
            <a:avLst/>
          </a:prstGeom>
          <a:ln w="19050">
            <a:solidFill>
              <a:srgbClr val="FFC000"/>
            </a:solidFill>
            <a:headEnd type="none" w="med" len="med"/>
            <a:tailEnd type="triangle"/>
          </a:ln>
        </p:spPr>
        <p:style>
          <a:lnRef idx="3">
            <a:schemeClr val="accent1"/>
          </a:lnRef>
          <a:fillRef idx="0">
            <a:schemeClr val="accent1"/>
          </a:fillRef>
          <a:effectRef idx="2">
            <a:schemeClr val="accent1"/>
          </a:effectRef>
          <a:fontRef idx="minor">
            <a:schemeClr val="tx1"/>
          </a:fontRef>
        </p:style>
      </p:cxnSp>
      <p:cxnSp>
        <p:nvCxnSpPr>
          <p:cNvPr id="28" name="直線矢印コネクタ 27">
            <a:extLst>
              <a:ext uri="{FF2B5EF4-FFF2-40B4-BE49-F238E27FC236}">
                <a16:creationId xmlns:a16="http://schemas.microsoft.com/office/drawing/2014/main" id="{898B1599-CD43-4855-B79B-452FBD58E2A3}"/>
              </a:ext>
            </a:extLst>
          </p:cNvPr>
          <p:cNvCxnSpPr>
            <a:cxnSpLocks/>
          </p:cNvCxnSpPr>
          <p:nvPr/>
        </p:nvCxnSpPr>
        <p:spPr>
          <a:xfrm flipH="1">
            <a:off x="3667996" y="5894373"/>
            <a:ext cx="335171" cy="180920"/>
          </a:xfrm>
          <a:prstGeom prst="straightConnector1">
            <a:avLst/>
          </a:prstGeom>
          <a:ln w="19050">
            <a:solidFill>
              <a:srgbClr val="FFC000"/>
            </a:solidFill>
            <a:headEnd type="none" w="med" len="med"/>
            <a:tailEnd type="triangle"/>
          </a:ln>
        </p:spPr>
        <p:style>
          <a:lnRef idx="3">
            <a:schemeClr val="accent1"/>
          </a:lnRef>
          <a:fillRef idx="0">
            <a:schemeClr val="accent1"/>
          </a:fillRef>
          <a:effectRef idx="2">
            <a:schemeClr val="accent1"/>
          </a:effectRef>
          <a:fontRef idx="minor">
            <a:schemeClr val="tx1"/>
          </a:fontRef>
        </p:style>
      </p:cxnSp>
      <p:cxnSp>
        <p:nvCxnSpPr>
          <p:cNvPr id="29" name="直線矢印コネクタ 28">
            <a:extLst>
              <a:ext uri="{FF2B5EF4-FFF2-40B4-BE49-F238E27FC236}">
                <a16:creationId xmlns:a16="http://schemas.microsoft.com/office/drawing/2014/main" id="{945E0D83-B8EB-4695-BC81-0677E3125E06}"/>
              </a:ext>
            </a:extLst>
          </p:cNvPr>
          <p:cNvCxnSpPr>
            <a:cxnSpLocks/>
          </p:cNvCxnSpPr>
          <p:nvPr/>
        </p:nvCxnSpPr>
        <p:spPr>
          <a:xfrm flipH="1">
            <a:off x="3175531" y="6153305"/>
            <a:ext cx="330665" cy="37457"/>
          </a:xfrm>
          <a:prstGeom prst="straightConnector1">
            <a:avLst/>
          </a:prstGeom>
          <a:ln w="19050">
            <a:solidFill>
              <a:srgbClr val="FFC000"/>
            </a:solidFill>
            <a:headEnd type="none" w="med" len="med"/>
            <a:tailEnd type="triangle"/>
          </a:ln>
        </p:spPr>
        <p:style>
          <a:lnRef idx="3">
            <a:schemeClr val="accent1"/>
          </a:lnRef>
          <a:fillRef idx="0">
            <a:schemeClr val="accent1"/>
          </a:fillRef>
          <a:effectRef idx="2">
            <a:schemeClr val="accent1"/>
          </a:effectRef>
          <a:fontRef idx="minor">
            <a:schemeClr val="tx1"/>
          </a:fontRef>
        </p:style>
      </p:cxnSp>
      <p:cxnSp>
        <p:nvCxnSpPr>
          <p:cNvPr id="30" name="直線コネクタ 29">
            <a:extLst>
              <a:ext uri="{FF2B5EF4-FFF2-40B4-BE49-F238E27FC236}">
                <a16:creationId xmlns:a16="http://schemas.microsoft.com/office/drawing/2014/main" id="{ECCA36B7-92F3-4804-8E35-9F1893E0B0D8}"/>
              </a:ext>
            </a:extLst>
          </p:cNvPr>
          <p:cNvCxnSpPr>
            <a:cxnSpLocks/>
          </p:cNvCxnSpPr>
          <p:nvPr/>
        </p:nvCxnSpPr>
        <p:spPr>
          <a:xfrm flipV="1">
            <a:off x="4856309" y="4245301"/>
            <a:ext cx="338899" cy="686992"/>
          </a:xfrm>
          <a:prstGeom prst="line">
            <a:avLst/>
          </a:prstGeom>
          <a:ln w="19050">
            <a:solidFill>
              <a:srgbClr val="FF0000"/>
            </a:solidFill>
            <a:prstDash val="sysDash"/>
            <a:headEnd type="none" w="med" len="med"/>
            <a:tailEnd type="none" w="med" len="med"/>
          </a:ln>
        </p:spPr>
        <p:style>
          <a:lnRef idx="3">
            <a:schemeClr val="accent1"/>
          </a:lnRef>
          <a:fillRef idx="0">
            <a:schemeClr val="accent1"/>
          </a:fillRef>
          <a:effectRef idx="2">
            <a:schemeClr val="accent1"/>
          </a:effectRef>
          <a:fontRef idx="minor">
            <a:schemeClr val="tx1"/>
          </a:fontRef>
        </p:style>
      </p:cxnSp>
      <p:sp>
        <p:nvSpPr>
          <p:cNvPr id="31" name="楕円 30">
            <a:extLst>
              <a:ext uri="{FF2B5EF4-FFF2-40B4-BE49-F238E27FC236}">
                <a16:creationId xmlns:a16="http://schemas.microsoft.com/office/drawing/2014/main" id="{71DD146F-ACC3-4E65-94A7-85AC7B5E271E}"/>
              </a:ext>
            </a:extLst>
          </p:cNvPr>
          <p:cNvSpPr/>
          <p:nvPr/>
        </p:nvSpPr>
        <p:spPr>
          <a:xfrm>
            <a:off x="4943831" y="4492520"/>
            <a:ext cx="171508" cy="171508"/>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32" name="正方形/長方形 31">
                <a:extLst>
                  <a:ext uri="{FF2B5EF4-FFF2-40B4-BE49-F238E27FC236}">
                    <a16:creationId xmlns:a16="http://schemas.microsoft.com/office/drawing/2014/main" id="{E7262873-9BA0-4337-8268-27F547ADAD85}"/>
                  </a:ext>
                </a:extLst>
              </p:cNvPr>
              <p:cNvSpPr/>
              <p:nvPr/>
            </p:nvSpPr>
            <p:spPr>
              <a:xfrm>
                <a:off x="9411994" y="4488863"/>
                <a:ext cx="1390124" cy="499560"/>
              </a:xfrm>
              <a:prstGeom prst="rect">
                <a:avLst/>
              </a:prstGeom>
            </p:spPr>
            <p:txBody>
              <a:bodyPr wrap="none">
                <a:spAutoFit/>
              </a:bodyPr>
              <a:lstStyle/>
              <a:p>
                <a:r>
                  <a:rPr kumimoji="1" lang="ja-JP" altLang="en-US" sz="1400" b="1" dirty="0"/>
                  <a:t>勾配計算</a:t>
                </a:r>
                <a14:m>
                  <m:oMath xmlns:m="http://schemas.openxmlformats.org/officeDocument/2006/math">
                    <m:r>
                      <a:rPr kumimoji="1" lang="en-US" altLang="ja-JP" b="1" i="1">
                        <a:latin typeface="Cambria Math" panose="02040503050406030204" pitchFamily="18" charset="0"/>
                      </a:rPr>
                      <m:t>=</m:t>
                    </m:r>
                    <m:f>
                      <m:fPr>
                        <m:ctrlPr>
                          <a:rPr kumimoji="1" lang="en-US" altLang="ja-JP" b="1" i="1">
                            <a:latin typeface="Cambria Math" panose="02040503050406030204" pitchFamily="18" charset="0"/>
                          </a:rPr>
                        </m:ctrlPr>
                      </m:fPr>
                      <m:num>
                        <m:r>
                          <a:rPr kumimoji="1" lang="ja-JP" altLang="en-US" b="1" i="1">
                            <a:latin typeface="Cambria Math" panose="02040503050406030204" pitchFamily="18" charset="0"/>
                          </a:rPr>
                          <m:t>𝝏</m:t>
                        </m:r>
                        <m:r>
                          <a:rPr kumimoji="1" lang="en-US" altLang="ja-JP" b="1" i="1" smtClean="0">
                            <a:latin typeface="Cambria Math" panose="02040503050406030204" pitchFamily="18" charset="0"/>
                          </a:rPr>
                          <m:t>𝒆</m:t>
                        </m:r>
                      </m:num>
                      <m:den>
                        <m:r>
                          <a:rPr kumimoji="1" lang="ja-JP" altLang="en-US" b="1" i="1">
                            <a:latin typeface="Cambria Math" panose="02040503050406030204" pitchFamily="18" charset="0"/>
                          </a:rPr>
                          <m:t>𝝏</m:t>
                        </m:r>
                        <m:r>
                          <a:rPr kumimoji="1" lang="en-US" altLang="ja-JP" b="1" i="1">
                            <a:latin typeface="Cambria Math" panose="02040503050406030204" pitchFamily="18" charset="0"/>
                          </a:rPr>
                          <m:t>𝒘</m:t>
                        </m:r>
                      </m:den>
                    </m:f>
                  </m:oMath>
                </a14:m>
                <a:endParaRPr lang="ja-JP" altLang="en-US" sz="1400" b="1" dirty="0"/>
              </a:p>
            </p:txBody>
          </p:sp>
        </mc:Choice>
        <mc:Fallback xmlns="">
          <p:sp>
            <p:nvSpPr>
              <p:cNvPr id="32" name="正方形/長方形 31">
                <a:extLst>
                  <a:ext uri="{FF2B5EF4-FFF2-40B4-BE49-F238E27FC236}">
                    <a16:creationId xmlns:a16="http://schemas.microsoft.com/office/drawing/2014/main" id="{E7262873-9BA0-4337-8268-27F547ADAD85}"/>
                  </a:ext>
                </a:extLst>
              </p:cNvPr>
              <p:cNvSpPr>
                <a:spLocks noRot="1" noChangeAspect="1" noMove="1" noResize="1" noEditPoints="1" noAdjustHandles="1" noChangeArrowheads="1" noChangeShapeType="1" noTextEdit="1"/>
              </p:cNvSpPr>
              <p:nvPr/>
            </p:nvSpPr>
            <p:spPr>
              <a:xfrm>
                <a:off x="9411994" y="4488863"/>
                <a:ext cx="1390124" cy="499560"/>
              </a:xfrm>
              <a:prstGeom prst="rect">
                <a:avLst/>
              </a:prstGeom>
              <a:blipFill>
                <a:blip r:embed="rId4"/>
                <a:stretch>
                  <a:fillRect l="-1316" b="-2439"/>
                </a:stretch>
              </a:blipFill>
            </p:spPr>
            <p:txBody>
              <a:bodyPr/>
              <a:lstStyle/>
              <a:p>
                <a:r>
                  <a:rPr lang="ja-JP" altLang="en-US">
                    <a:noFill/>
                  </a:rPr>
                  <a:t> </a:t>
                </a:r>
              </a:p>
            </p:txBody>
          </p:sp>
        </mc:Fallback>
      </mc:AlternateContent>
      <p:sp>
        <p:nvSpPr>
          <p:cNvPr id="4" name="テキスト ボックス 3">
            <a:extLst>
              <a:ext uri="{FF2B5EF4-FFF2-40B4-BE49-F238E27FC236}">
                <a16:creationId xmlns:a16="http://schemas.microsoft.com/office/drawing/2014/main" id="{E8711476-8997-4D69-93A0-FBBD9D5BB767}"/>
              </a:ext>
            </a:extLst>
          </p:cNvPr>
          <p:cNvSpPr txBox="1"/>
          <p:nvPr/>
        </p:nvSpPr>
        <p:spPr>
          <a:xfrm>
            <a:off x="9064310" y="4030954"/>
            <a:ext cx="2353386" cy="738664"/>
          </a:xfrm>
          <a:prstGeom prst="rect">
            <a:avLst/>
          </a:prstGeom>
          <a:noFill/>
          <a:ln>
            <a:noFill/>
          </a:ln>
        </p:spPr>
        <p:txBody>
          <a:bodyPr wrap="square" rtlCol="0">
            <a:spAutoFit/>
          </a:bodyPr>
          <a:lstStyle/>
          <a:p>
            <a:pPr defTabSz="914400" fontAlgn="base">
              <a:spcBef>
                <a:spcPct val="0"/>
              </a:spcBef>
              <a:spcAft>
                <a:spcPct val="0"/>
              </a:spcAft>
            </a:pPr>
            <a:r>
              <a:rPr kumimoji="1" lang="ja-JP" altLang="en-US" sz="1400" b="1" dirty="0">
                <a:solidFill>
                  <a:srgbClr val="000000"/>
                </a:solidFill>
                <a:latin typeface="+mn-ea"/>
              </a:rPr>
              <a:t>勾配計算はウェイト</a:t>
            </a:r>
            <a:r>
              <a:rPr kumimoji="1" lang="en-US" altLang="ja-JP" sz="1400" b="1" dirty="0">
                <a:solidFill>
                  <a:srgbClr val="000000"/>
                </a:solidFill>
                <a:latin typeface="+mn-ea"/>
              </a:rPr>
              <a:t>w</a:t>
            </a:r>
            <a:r>
              <a:rPr kumimoji="1" lang="ja-JP" altLang="en-US" sz="1400" b="1" dirty="0">
                <a:solidFill>
                  <a:srgbClr val="000000"/>
                </a:solidFill>
                <a:latin typeface="+mn-ea"/>
              </a:rPr>
              <a:t>を使って</a:t>
            </a:r>
            <a:endParaRPr kumimoji="1" lang="en-US" altLang="ja-JP" sz="1400" b="1" dirty="0">
              <a:solidFill>
                <a:srgbClr val="000000"/>
              </a:solidFill>
              <a:latin typeface="+mn-ea"/>
            </a:endParaRPr>
          </a:p>
          <a:p>
            <a:pPr defTabSz="914400" fontAlgn="base">
              <a:spcBef>
                <a:spcPct val="0"/>
              </a:spcBef>
              <a:spcAft>
                <a:spcPct val="0"/>
              </a:spcAft>
            </a:pPr>
            <a:r>
              <a:rPr kumimoji="1" lang="ja-JP" altLang="en-US" sz="1400" b="1" dirty="0">
                <a:solidFill>
                  <a:srgbClr val="000000"/>
                </a:solidFill>
                <a:latin typeface="+mn-ea"/>
              </a:rPr>
              <a:t>偏微分。</a:t>
            </a:r>
          </a:p>
        </p:txBody>
      </p:sp>
      <p:sp>
        <p:nvSpPr>
          <p:cNvPr id="33" name="テキスト ボックス 32">
            <a:extLst>
              <a:ext uri="{FF2B5EF4-FFF2-40B4-BE49-F238E27FC236}">
                <a16:creationId xmlns:a16="http://schemas.microsoft.com/office/drawing/2014/main" id="{7BF23647-6B7F-4C89-85A0-E57398813831}"/>
              </a:ext>
            </a:extLst>
          </p:cNvPr>
          <p:cNvSpPr txBox="1"/>
          <p:nvPr/>
        </p:nvSpPr>
        <p:spPr>
          <a:xfrm>
            <a:off x="9085296" y="5012083"/>
            <a:ext cx="2353386" cy="1169551"/>
          </a:xfrm>
          <a:prstGeom prst="rect">
            <a:avLst/>
          </a:prstGeom>
          <a:noFill/>
        </p:spPr>
        <p:txBody>
          <a:bodyPr wrap="square" rtlCol="0">
            <a:spAutoFit/>
          </a:bodyPr>
          <a:lstStyle/>
          <a:p>
            <a:pPr defTabSz="914400" fontAlgn="base">
              <a:spcBef>
                <a:spcPct val="0"/>
              </a:spcBef>
              <a:spcAft>
                <a:spcPct val="0"/>
              </a:spcAft>
            </a:pPr>
            <a:r>
              <a:rPr kumimoji="1" lang="ja-JP" altLang="en-US" sz="1400" b="1" dirty="0">
                <a:solidFill>
                  <a:srgbClr val="000000"/>
                </a:solidFill>
                <a:latin typeface="+mn-ea"/>
              </a:rPr>
              <a:t>全体的な関数の形はわからないが、</a:t>
            </a:r>
            <a:r>
              <a:rPr kumimoji="1" lang="en-US" altLang="ja-JP" sz="1400" b="1" dirty="0">
                <a:solidFill>
                  <a:srgbClr val="000000"/>
                </a:solidFill>
                <a:latin typeface="+mn-ea"/>
              </a:rPr>
              <a:t>+,-</a:t>
            </a:r>
            <a:r>
              <a:rPr kumimoji="1" lang="ja-JP" altLang="en-US" sz="1400" b="1" dirty="0">
                <a:solidFill>
                  <a:srgbClr val="000000"/>
                </a:solidFill>
                <a:latin typeface="+mn-ea"/>
              </a:rPr>
              <a:t>どちらの方向へ動かせば最小になりそうかは足元の傾きで判断できる。</a:t>
            </a:r>
          </a:p>
        </p:txBody>
      </p:sp>
      <p:pic>
        <p:nvPicPr>
          <p:cNvPr id="7" name="図 6" descr="食品, 時計 が含まれている画像&#10;&#10;自動的に生成された説明">
            <a:extLst>
              <a:ext uri="{FF2B5EF4-FFF2-40B4-BE49-F238E27FC236}">
                <a16:creationId xmlns:a16="http://schemas.microsoft.com/office/drawing/2014/main" id="{32DD406A-6BED-4127-94F7-D67F3E7580C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19388" y="4103207"/>
            <a:ext cx="1251167" cy="1251167"/>
          </a:xfrm>
          <a:prstGeom prst="rect">
            <a:avLst/>
          </a:prstGeom>
        </p:spPr>
      </p:pic>
      <p:cxnSp>
        <p:nvCxnSpPr>
          <p:cNvPr id="37" name="直線コネクタ 36">
            <a:extLst>
              <a:ext uri="{FF2B5EF4-FFF2-40B4-BE49-F238E27FC236}">
                <a16:creationId xmlns:a16="http://schemas.microsoft.com/office/drawing/2014/main" id="{899687EF-DB79-4DE6-A226-15A3E90192CA}"/>
              </a:ext>
            </a:extLst>
          </p:cNvPr>
          <p:cNvCxnSpPr>
            <a:stCxn id="7" idx="3"/>
          </p:cNvCxnSpPr>
          <p:nvPr/>
        </p:nvCxnSpPr>
        <p:spPr>
          <a:xfrm flipH="1">
            <a:off x="7602584" y="4728791"/>
            <a:ext cx="1067971" cy="1125752"/>
          </a:xfrm>
          <a:prstGeom prst="line">
            <a:avLst/>
          </a:prstGeom>
          <a:ln w="47625">
            <a:solidFill>
              <a:srgbClr val="F36C37"/>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39" name="直線矢印コネクタ 38">
            <a:extLst>
              <a:ext uri="{FF2B5EF4-FFF2-40B4-BE49-F238E27FC236}">
                <a16:creationId xmlns:a16="http://schemas.microsoft.com/office/drawing/2014/main" id="{46D48359-126C-4A81-ADBF-B1A229D6CD9E}"/>
              </a:ext>
            </a:extLst>
          </p:cNvPr>
          <p:cNvCxnSpPr/>
          <p:nvPr/>
        </p:nvCxnSpPr>
        <p:spPr>
          <a:xfrm flipH="1">
            <a:off x="7489373" y="5291667"/>
            <a:ext cx="330925" cy="312726"/>
          </a:xfrm>
          <a:prstGeom prst="straightConnector1">
            <a:avLst/>
          </a:prstGeom>
          <a:ln w="47625">
            <a:solidFill>
              <a:srgbClr val="494949"/>
            </a:solidFill>
            <a:headEnd type="none" w="med" len="med"/>
            <a:tailEnd type="triangle"/>
          </a:ln>
        </p:spPr>
        <p:style>
          <a:lnRef idx="3">
            <a:schemeClr val="accent1"/>
          </a:lnRef>
          <a:fillRef idx="0">
            <a:schemeClr val="accent1"/>
          </a:fillRef>
          <a:effectRef idx="2">
            <a:schemeClr val="accent1"/>
          </a:effectRef>
          <a:fontRef idx="minor">
            <a:schemeClr val="tx1"/>
          </a:fontRef>
        </p:style>
      </p:cxnSp>
      <p:sp>
        <p:nvSpPr>
          <p:cNvPr id="41" name="吹き出し: 円形 40">
            <a:extLst>
              <a:ext uri="{FF2B5EF4-FFF2-40B4-BE49-F238E27FC236}">
                <a16:creationId xmlns:a16="http://schemas.microsoft.com/office/drawing/2014/main" id="{11550367-60CF-48FF-ACF1-59075753B762}"/>
              </a:ext>
            </a:extLst>
          </p:cNvPr>
          <p:cNvSpPr/>
          <p:nvPr/>
        </p:nvSpPr>
        <p:spPr>
          <a:xfrm>
            <a:off x="6878780" y="6067760"/>
            <a:ext cx="3115832" cy="609619"/>
          </a:xfrm>
          <a:prstGeom prst="wedgeEllipseCallout">
            <a:avLst>
              <a:gd name="adj1" fmla="val -11809"/>
              <a:gd name="adj2" fmla="val -128922"/>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sz="1100" dirty="0">
                <a:latin typeface="BIZ UDPゴシック" panose="020B0400000000000000" pitchFamily="50" charset="-128"/>
                <a:ea typeface="BIZ UDPゴシック" panose="020B0400000000000000" pitchFamily="50" charset="-128"/>
              </a:rPr>
              <a:t>全体像はわからない、</a:t>
            </a:r>
            <a:endParaRPr kumimoji="1" lang="en-US" altLang="ja-JP" sz="1100" dirty="0">
              <a:latin typeface="BIZ UDPゴシック" panose="020B0400000000000000" pitchFamily="50" charset="-128"/>
              <a:ea typeface="BIZ UDPゴシック" panose="020B0400000000000000" pitchFamily="50" charset="-128"/>
            </a:endParaRPr>
          </a:p>
          <a:p>
            <a:pPr algn="ctr"/>
            <a:r>
              <a:rPr kumimoji="1" lang="ja-JP" altLang="en-US" sz="1100" dirty="0">
                <a:latin typeface="BIZ UDPゴシック" panose="020B0400000000000000" pitchFamily="50" charset="-128"/>
                <a:ea typeface="BIZ UDPゴシック" panose="020B0400000000000000" pitchFamily="50" charset="-128"/>
              </a:rPr>
              <a:t>足元の傾きは分かる。</a:t>
            </a:r>
          </a:p>
        </p:txBody>
      </p:sp>
    </p:spTree>
    <p:extLst>
      <p:ext uri="{BB962C8B-B14F-4D97-AF65-F5344CB8AC3E}">
        <p14:creationId xmlns:p14="http://schemas.microsoft.com/office/powerpoint/2010/main" val="1031486701"/>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2FCC4D8-5931-4F70-82B3-CB052A3A69CB}"/>
              </a:ext>
            </a:extLst>
          </p:cNvPr>
          <p:cNvSpPr>
            <a:spLocks noGrp="1"/>
          </p:cNvSpPr>
          <p:nvPr>
            <p:ph type="title"/>
          </p:nvPr>
        </p:nvSpPr>
        <p:spPr/>
        <p:txBody>
          <a:bodyPr/>
          <a:lstStyle/>
          <a:p>
            <a:r>
              <a:rPr kumimoji="1" lang="en-US" altLang="ja-JP" dirty="0"/>
              <a:t>6-1-7.</a:t>
            </a:r>
            <a:r>
              <a:rPr kumimoji="1" lang="ja-JP" altLang="en-US" dirty="0"/>
              <a:t>ニューラルネットワークの仕組み⑤</a:t>
            </a:r>
          </a:p>
        </p:txBody>
      </p:sp>
      <p:sp>
        <p:nvSpPr>
          <p:cNvPr id="3" name="スライド番号プレースホルダー 2">
            <a:extLst>
              <a:ext uri="{FF2B5EF4-FFF2-40B4-BE49-F238E27FC236}">
                <a16:creationId xmlns:a16="http://schemas.microsoft.com/office/drawing/2014/main" id="{68279B4D-E6F8-4E27-B001-43DB28EEA0DC}"/>
              </a:ext>
            </a:extLst>
          </p:cNvPr>
          <p:cNvSpPr>
            <a:spLocks noGrp="1"/>
          </p:cNvSpPr>
          <p:nvPr>
            <p:ph type="sldNum" sz="quarter" idx="10"/>
          </p:nvPr>
        </p:nvSpPr>
        <p:spPr/>
        <p:txBody>
          <a:bodyPr/>
          <a:lstStyle/>
          <a:p>
            <a:fld id="{5D750650-B10A-47BF-93C2-E1678438B37A}" type="slidenum">
              <a:rPr lang="en-US" altLang="ja-JP" smtClean="0"/>
              <a:pPr/>
              <a:t>301</a:t>
            </a:fld>
            <a:endParaRPr lang="en-US" altLang="ja-JP" dirty="0"/>
          </a:p>
        </p:txBody>
      </p:sp>
      <p:sp>
        <p:nvSpPr>
          <p:cNvPr id="4" name="テキスト ボックス 3">
            <a:extLst>
              <a:ext uri="{FF2B5EF4-FFF2-40B4-BE49-F238E27FC236}">
                <a16:creationId xmlns:a16="http://schemas.microsoft.com/office/drawing/2014/main" id="{2589A88F-12DF-42B1-8898-CB652626FBE0}"/>
              </a:ext>
            </a:extLst>
          </p:cNvPr>
          <p:cNvSpPr txBox="1"/>
          <p:nvPr/>
        </p:nvSpPr>
        <p:spPr>
          <a:xfrm>
            <a:off x="601484" y="1416329"/>
            <a:ext cx="10998926" cy="791755"/>
          </a:xfrm>
          <a:prstGeom prst="rect">
            <a:avLst/>
          </a:prstGeom>
          <a:solidFill>
            <a:srgbClr val="FFF4E1"/>
          </a:solid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20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pPr>
              <a:lnSpc>
                <a:spcPct val="130000"/>
              </a:lnSpc>
            </a:pPr>
            <a:r>
              <a:rPr lang="ja-JP" altLang="en-US" sz="1800" dirty="0"/>
              <a:t>以上の処理を、損失が最小になるように何度も繰り返すと、</a:t>
            </a:r>
            <a:endParaRPr lang="en-US" altLang="ja-JP" sz="1800" dirty="0"/>
          </a:p>
          <a:p>
            <a:pPr>
              <a:lnSpc>
                <a:spcPct val="130000"/>
              </a:lnSpc>
            </a:pPr>
            <a:r>
              <a:rPr lang="ja-JP" altLang="en-US" sz="1800" dirty="0"/>
              <a:t>徐々にデータの特徴を捉えて予測ができるようになっていきます。</a:t>
            </a:r>
          </a:p>
        </p:txBody>
      </p:sp>
      <p:sp>
        <p:nvSpPr>
          <p:cNvPr id="9" name="正方形/長方形 8">
            <a:extLst>
              <a:ext uri="{FF2B5EF4-FFF2-40B4-BE49-F238E27FC236}">
                <a16:creationId xmlns:a16="http://schemas.microsoft.com/office/drawing/2014/main" id="{9DCD3F74-C69B-4840-AFAD-A7E1F9B6CC01}"/>
              </a:ext>
            </a:extLst>
          </p:cNvPr>
          <p:cNvSpPr/>
          <p:nvPr/>
        </p:nvSpPr>
        <p:spPr>
          <a:xfrm>
            <a:off x="1341494" y="3852740"/>
            <a:ext cx="800219" cy="338554"/>
          </a:xfrm>
          <a:prstGeom prst="rect">
            <a:avLst/>
          </a:prstGeom>
        </p:spPr>
        <p:txBody>
          <a:bodyPr wrap="none">
            <a:spAutoFit/>
          </a:bodyPr>
          <a:lstStyle/>
          <a:p>
            <a:r>
              <a:rPr lang="ja-JP" altLang="en-US" sz="1600" b="1" dirty="0">
                <a:solidFill>
                  <a:srgbClr val="00879E"/>
                </a:solidFill>
              </a:rPr>
              <a:t>学習前</a:t>
            </a:r>
          </a:p>
        </p:txBody>
      </p:sp>
      <p:sp>
        <p:nvSpPr>
          <p:cNvPr id="10" name="正方形/長方形 9">
            <a:extLst>
              <a:ext uri="{FF2B5EF4-FFF2-40B4-BE49-F238E27FC236}">
                <a16:creationId xmlns:a16="http://schemas.microsoft.com/office/drawing/2014/main" id="{35517589-BFFC-4FB6-BA5F-922881E666BC}"/>
              </a:ext>
            </a:extLst>
          </p:cNvPr>
          <p:cNvSpPr/>
          <p:nvPr/>
        </p:nvSpPr>
        <p:spPr>
          <a:xfrm>
            <a:off x="1880035" y="3599815"/>
            <a:ext cx="800219" cy="276999"/>
          </a:xfrm>
          <a:prstGeom prst="rect">
            <a:avLst/>
          </a:prstGeom>
        </p:spPr>
        <p:txBody>
          <a:bodyPr wrap="none">
            <a:spAutoFit/>
          </a:bodyPr>
          <a:lstStyle/>
          <a:p>
            <a:pPr algn="ctr"/>
            <a:r>
              <a:rPr lang="ja-JP" altLang="en-US" sz="1200" dirty="0"/>
              <a:t>説明変数</a:t>
            </a:r>
          </a:p>
        </p:txBody>
      </p:sp>
      <p:grpSp>
        <p:nvGrpSpPr>
          <p:cNvPr id="11" name="グループ化 10">
            <a:extLst>
              <a:ext uri="{FF2B5EF4-FFF2-40B4-BE49-F238E27FC236}">
                <a16:creationId xmlns:a16="http://schemas.microsoft.com/office/drawing/2014/main" id="{D6A25B82-ED64-4C14-9FE7-03E189036FDE}"/>
              </a:ext>
            </a:extLst>
          </p:cNvPr>
          <p:cNvGrpSpPr/>
          <p:nvPr/>
        </p:nvGrpSpPr>
        <p:grpSpPr>
          <a:xfrm>
            <a:off x="368581" y="2264902"/>
            <a:ext cx="2323912" cy="1445565"/>
            <a:chOff x="4674753" y="4779725"/>
            <a:chExt cx="2603424" cy="1619434"/>
          </a:xfrm>
        </p:grpSpPr>
        <p:cxnSp>
          <p:nvCxnSpPr>
            <p:cNvPr id="13" name="直線矢印コネクタ 12">
              <a:extLst>
                <a:ext uri="{FF2B5EF4-FFF2-40B4-BE49-F238E27FC236}">
                  <a16:creationId xmlns:a16="http://schemas.microsoft.com/office/drawing/2014/main" id="{26EDC3E8-98DB-418E-9AC4-1D5730012E99}"/>
                </a:ext>
              </a:extLst>
            </p:cNvPr>
            <p:cNvCxnSpPr>
              <a:cxnSpLocks/>
            </p:cNvCxnSpPr>
            <p:nvPr/>
          </p:nvCxnSpPr>
          <p:spPr>
            <a:xfrm>
              <a:off x="4919600" y="6277349"/>
              <a:ext cx="2358577" cy="0"/>
            </a:xfrm>
            <a:prstGeom prst="straightConnector1">
              <a:avLst/>
            </a:prstGeom>
            <a:ln w="19050">
              <a:solidFill>
                <a:schemeClr val="tx1"/>
              </a:solidFill>
              <a:headEnd type="none" w="med" len="med"/>
              <a:tailEnd type="triangle"/>
            </a:ln>
          </p:spPr>
          <p:style>
            <a:lnRef idx="3">
              <a:schemeClr val="accent1"/>
            </a:lnRef>
            <a:fillRef idx="0">
              <a:schemeClr val="accent1"/>
            </a:fillRef>
            <a:effectRef idx="2">
              <a:schemeClr val="accent1"/>
            </a:effectRef>
            <a:fontRef idx="minor">
              <a:schemeClr val="tx1"/>
            </a:fontRef>
          </p:style>
        </p:cxnSp>
        <p:cxnSp>
          <p:nvCxnSpPr>
            <p:cNvPr id="14" name="直線矢印コネクタ 13">
              <a:extLst>
                <a:ext uri="{FF2B5EF4-FFF2-40B4-BE49-F238E27FC236}">
                  <a16:creationId xmlns:a16="http://schemas.microsoft.com/office/drawing/2014/main" id="{B4206AB0-32BA-42B6-8444-8D9BA3416CB2}"/>
                </a:ext>
              </a:extLst>
            </p:cNvPr>
            <p:cNvCxnSpPr>
              <a:cxnSpLocks/>
            </p:cNvCxnSpPr>
            <p:nvPr/>
          </p:nvCxnSpPr>
          <p:spPr>
            <a:xfrm flipV="1">
              <a:off x="5095297" y="4799877"/>
              <a:ext cx="0" cy="1599282"/>
            </a:xfrm>
            <a:prstGeom prst="straightConnector1">
              <a:avLst/>
            </a:prstGeom>
            <a:ln w="19050">
              <a:solidFill>
                <a:schemeClr val="tx1"/>
              </a:solidFill>
              <a:headEnd type="none" w="med" len="med"/>
              <a:tailEnd type="triangle"/>
            </a:ln>
          </p:spPr>
          <p:style>
            <a:lnRef idx="3">
              <a:schemeClr val="accent1"/>
            </a:lnRef>
            <a:fillRef idx="0">
              <a:schemeClr val="accent1"/>
            </a:fillRef>
            <a:effectRef idx="2">
              <a:schemeClr val="accent1"/>
            </a:effectRef>
            <a:fontRef idx="minor">
              <a:schemeClr val="tx1"/>
            </a:fontRef>
          </p:style>
        </p:cxnSp>
        <p:sp>
          <p:nvSpPr>
            <p:cNvPr id="15" name="楕円 14">
              <a:extLst>
                <a:ext uri="{FF2B5EF4-FFF2-40B4-BE49-F238E27FC236}">
                  <a16:creationId xmlns:a16="http://schemas.microsoft.com/office/drawing/2014/main" id="{C410B329-64AF-4927-9C01-AAF03A04839F}"/>
                </a:ext>
              </a:extLst>
            </p:cNvPr>
            <p:cNvSpPr/>
            <p:nvPr/>
          </p:nvSpPr>
          <p:spPr>
            <a:xfrm>
              <a:off x="5268669" y="5554218"/>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16" name="楕円 15">
              <a:extLst>
                <a:ext uri="{FF2B5EF4-FFF2-40B4-BE49-F238E27FC236}">
                  <a16:creationId xmlns:a16="http://schemas.microsoft.com/office/drawing/2014/main" id="{1A252CF1-3573-4CE5-9488-B5749777896F}"/>
                </a:ext>
              </a:extLst>
            </p:cNvPr>
            <p:cNvSpPr/>
            <p:nvPr/>
          </p:nvSpPr>
          <p:spPr>
            <a:xfrm>
              <a:off x="5458215" y="5739177"/>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17" name="楕円 16">
              <a:extLst>
                <a:ext uri="{FF2B5EF4-FFF2-40B4-BE49-F238E27FC236}">
                  <a16:creationId xmlns:a16="http://schemas.microsoft.com/office/drawing/2014/main" id="{CCFAD108-5D43-4C51-855C-E21430F5E6B7}"/>
                </a:ext>
              </a:extLst>
            </p:cNvPr>
            <p:cNvSpPr/>
            <p:nvPr/>
          </p:nvSpPr>
          <p:spPr>
            <a:xfrm>
              <a:off x="5221630" y="6077270"/>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18" name="楕円 17">
              <a:extLst>
                <a:ext uri="{FF2B5EF4-FFF2-40B4-BE49-F238E27FC236}">
                  <a16:creationId xmlns:a16="http://schemas.microsoft.com/office/drawing/2014/main" id="{9C8270FC-D72B-4EA0-93F1-F69587E4A213}"/>
                </a:ext>
              </a:extLst>
            </p:cNvPr>
            <p:cNvSpPr/>
            <p:nvPr/>
          </p:nvSpPr>
          <p:spPr>
            <a:xfrm>
              <a:off x="5821132" y="5696167"/>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19" name="楕円 18">
              <a:extLst>
                <a:ext uri="{FF2B5EF4-FFF2-40B4-BE49-F238E27FC236}">
                  <a16:creationId xmlns:a16="http://schemas.microsoft.com/office/drawing/2014/main" id="{B26CC314-6706-4280-BDCA-986BF3700DC2}"/>
                </a:ext>
              </a:extLst>
            </p:cNvPr>
            <p:cNvSpPr/>
            <p:nvPr/>
          </p:nvSpPr>
          <p:spPr>
            <a:xfrm>
              <a:off x="6000790" y="5859647"/>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20" name="楕円 19">
              <a:extLst>
                <a:ext uri="{FF2B5EF4-FFF2-40B4-BE49-F238E27FC236}">
                  <a16:creationId xmlns:a16="http://schemas.microsoft.com/office/drawing/2014/main" id="{B81A65C6-BA09-45D5-9AA1-410BD0810D69}"/>
                </a:ext>
              </a:extLst>
            </p:cNvPr>
            <p:cNvSpPr/>
            <p:nvPr/>
          </p:nvSpPr>
          <p:spPr>
            <a:xfrm>
              <a:off x="6150847" y="6029161"/>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21" name="楕円 20">
              <a:extLst>
                <a:ext uri="{FF2B5EF4-FFF2-40B4-BE49-F238E27FC236}">
                  <a16:creationId xmlns:a16="http://schemas.microsoft.com/office/drawing/2014/main" id="{C1BCBAD2-0739-4797-B26B-B9C895C3D2DD}"/>
                </a:ext>
              </a:extLst>
            </p:cNvPr>
            <p:cNvSpPr/>
            <p:nvPr/>
          </p:nvSpPr>
          <p:spPr>
            <a:xfrm>
              <a:off x="6390571" y="5894540"/>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22" name="楕円 21">
              <a:extLst>
                <a:ext uri="{FF2B5EF4-FFF2-40B4-BE49-F238E27FC236}">
                  <a16:creationId xmlns:a16="http://schemas.microsoft.com/office/drawing/2014/main" id="{BE5A2F3F-067B-4925-8105-329F6F75F610}"/>
                </a:ext>
              </a:extLst>
            </p:cNvPr>
            <p:cNvSpPr/>
            <p:nvPr/>
          </p:nvSpPr>
          <p:spPr>
            <a:xfrm>
              <a:off x="6695142" y="5874158"/>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23" name="楕円 22">
              <a:extLst>
                <a:ext uri="{FF2B5EF4-FFF2-40B4-BE49-F238E27FC236}">
                  <a16:creationId xmlns:a16="http://schemas.microsoft.com/office/drawing/2014/main" id="{0BEC2016-3133-4158-BF51-BD1FF3B0DD18}"/>
                </a:ext>
              </a:extLst>
            </p:cNvPr>
            <p:cNvSpPr/>
            <p:nvPr/>
          </p:nvSpPr>
          <p:spPr>
            <a:xfrm>
              <a:off x="6867039" y="5609214"/>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24" name="楕円 23">
              <a:extLst>
                <a:ext uri="{FF2B5EF4-FFF2-40B4-BE49-F238E27FC236}">
                  <a16:creationId xmlns:a16="http://schemas.microsoft.com/office/drawing/2014/main" id="{230C2033-A66F-49F9-AB03-AD3E8C647DEF}"/>
                </a:ext>
              </a:extLst>
            </p:cNvPr>
            <p:cNvSpPr/>
            <p:nvPr/>
          </p:nvSpPr>
          <p:spPr>
            <a:xfrm>
              <a:off x="5645759" y="5399215"/>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25" name="楕円 24">
              <a:extLst>
                <a:ext uri="{FF2B5EF4-FFF2-40B4-BE49-F238E27FC236}">
                  <a16:creationId xmlns:a16="http://schemas.microsoft.com/office/drawing/2014/main" id="{0525C560-1DA9-4553-ACD3-892C60353EB0}"/>
                </a:ext>
              </a:extLst>
            </p:cNvPr>
            <p:cNvSpPr/>
            <p:nvPr/>
          </p:nvSpPr>
          <p:spPr>
            <a:xfrm>
              <a:off x="6360475" y="5651688"/>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26" name="楕円 25">
              <a:extLst>
                <a:ext uri="{FF2B5EF4-FFF2-40B4-BE49-F238E27FC236}">
                  <a16:creationId xmlns:a16="http://schemas.microsoft.com/office/drawing/2014/main" id="{164F881B-B8AE-4DEB-8A8A-4D7C0AD6275E}"/>
                </a:ext>
              </a:extLst>
            </p:cNvPr>
            <p:cNvSpPr/>
            <p:nvPr/>
          </p:nvSpPr>
          <p:spPr>
            <a:xfrm>
              <a:off x="6582277" y="5440944"/>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27" name="楕円 26">
              <a:extLst>
                <a:ext uri="{FF2B5EF4-FFF2-40B4-BE49-F238E27FC236}">
                  <a16:creationId xmlns:a16="http://schemas.microsoft.com/office/drawing/2014/main" id="{F410F6EB-7E6E-4C50-9D0D-156C70D83F1E}"/>
                </a:ext>
              </a:extLst>
            </p:cNvPr>
            <p:cNvSpPr/>
            <p:nvPr/>
          </p:nvSpPr>
          <p:spPr>
            <a:xfrm>
              <a:off x="6560612" y="5172038"/>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28" name="楕円 27">
              <a:extLst>
                <a:ext uri="{FF2B5EF4-FFF2-40B4-BE49-F238E27FC236}">
                  <a16:creationId xmlns:a16="http://schemas.microsoft.com/office/drawing/2014/main" id="{D32127F6-C12A-4525-B990-1BE47F93005C}"/>
                </a:ext>
              </a:extLst>
            </p:cNvPr>
            <p:cNvSpPr/>
            <p:nvPr/>
          </p:nvSpPr>
          <p:spPr>
            <a:xfrm>
              <a:off x="6808102" y="5052627"/>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29" name="楕円 28">
              <a:extLst>
                <a:ext uri="{FF2B5EF4-FFF2-40B4-BE49-F238E27FC236}">
                  <a16:creationId xmlns:a16="http://schemas.microsoft.com/office/drawing/2014/main" id="{DDEE1F47-3EC7-4DD1-9267-D522DC4637F1}"/>
                </a:ext>
              </a:extLst>
            </p:cNvPr>
            <p:cNvSpPr/>
            <p:nvPr/>
          </p:nvSpPr>
          <p:spPr>
            <a:xfrm>
              <a:off x="6936935" y="5262636"/>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30" name="正方形/長方形 29">
              <a:extLst>
                <a:ext uri="{FF2B5EF4-FFF2-40B4-BE49-F238E27FC236}">
                  <a16:creationId xmlns:a16="http://schemas.microsoft.com/office/drawing/2014/main" id="{0345A2AE-5363-4418-BCA0-E476350FC808}"/>
                </a:ext>
              </a:extLst>
            </p:cNvPr>
            <p:cNvSpPr/>
            <p:nvPr/>
          </p:nvSpPr>
          <p:spPr>
            <a:xfrm>
              <a:off x="4674753" y="4779725"/>
              <a:ext cx="413754" cy="793029"/>
            </a:xfrm>
            <a:prstGeom prst="rect">
              <a:avLst/>
            </a:prstGeom>
          </p:spPr>
          <p:txBody>
            <a:bodyPr vert="eaVert" wrap="none">
              <a:spAutoFit/>
            </a:bodyPr>
            <a:lstStyle/>
            <a:p>
              <a:pPr algn="ctr"/>
              <a:r>
                <a:rPr lang="ja-JP" altLang="en-US" sz="1200" dirty="0"/>
                <a:t>目的変数</a:t>
              </a:r>
            </a:p>
          </p:txBody>
        </p:sp>
      </p:grpSp>
      <p:sp>
        <p:nvSpPr>
          <p:cNvPr id="88" name="フリーフォーム: 図形 87">
            <a:extLst>
              <a:ext uri="{FF2B5EF4-FFF2-40B4-BE49-F238E27FC236}">
                <a16:creationId xmlns:a16="http://schemas.microsoft.com/office/drawing/2014/main" id="{4CB8A23D-C2F0-4E54-A670-2A1E36A12151}"/>
              </a:ext>
            </a:extLst>
          </p:cNvPr>
          <p:cNvSpPr/>
          <p:nvPr/>
        </p:nvSpPr>
        <p:spPr>
          <a:xfrm>
            <a:off x="792480" y="3335383"/>
            <a:ext cx="1767840" cy="165463"/>
          </a:xfrm>
          <a:custGeom>
            <a:avLst/>
            <a:gdLst>
              <a:gd name="connsiteX0" fmla="*/ 0 w 1767840"/>
              <a:gd name="connsiteY0" fmla="*/ 165463 h 165463"/>
              <a:gd name="connsiteX1" fmla="*/ 513806 w 1767840"/>
              <a:gd name="connsiteY1" fmla="*/ 8708 h 165463"/>
              <a:gd name="connsiteX2" fmla="*/ 1210491 w 1767840"/>
              <a:gd name="connsiteY2" fmla="*/ 104503 h 165463"/>
              <a:gd name="connsiteX3" fmla="*/ 1767840 w 1767840"/>
              <a:gd name="connsiteY3" fmla="*/ 0 h 165463"/>
            </a:gdLst>
            <a:ahLst/>
            <a:cxnLst>
              <a:cxn ang="0">
                <a:pos x="connsiteX0" y="connsiteY0"/>
              </a:cxn>
              <a:cxn ang="0">
                <a:pos x="connsiteX1" y="connsiteY1"/>
              </a:cxn>
              <a:cxn ang="0">
                <a:pos x="connsiteX2" y="connsiteY2"/>
              </a:cxn>
              <a:cxn ang="0">
                <a:pos x="connsiteX3" y="connsiteY3"/>
              </a:cxn>
            </a:cxnLst>
            <a:rect l="l" t="t" r="r" b="b"/>
            <a:pathLst>
              <a:path w="1767840" h="165463">
                <a:moveTo>
                  <a:pt x="0" y="165463"/>
                </a:moveTo>
                <a:cubicBezTo>
                  <a:pt x="156029" y="92165"/>
                  <a:pt x="312058" y="18868"/>
                  <a:pt x="513806" y="8708"/>
                </a:cubicBezTo>
                <a:cubicBezTo>
                  <a:pt x="715554" y="-1452"/>
                  <a:pt x="1001485" y="105954"/>
                  <a:pt x="1210491" y="104503"/>
                </a:cubicBezTo>
                <a:cubicBezTo>
                  <a:pt x="1419497" y="103052"/>
                  <a:pt x="1593668" y="51526"/>
                  <a:pt x="1767840" y="0"/>
                </a:cubicBezTo>
              </a:path>
            </a:pathLst>
          </a:custGeom>
          <a:noFill/>
          <a:ln w="38100">
            <a:solidFill>
              <a:srgbClr val="0087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9" name="正方形/長方形 88">
            <a:extLst>
              <a:ext uri="{FF2B5EF4-FFF2-40B4-BE49-F238E27FC236}">
                <a16:creationId xmlns:a16="http://schemas.microsoft.com/office/drawing/2014/main" id="{E60B9224-3318-42BE-805F-584328D970DA}"/>
              </a:ext>
            </a:extLst>
          </p:cNvPr>
          <p:cNvSpPr/>
          <p:nvPr/>
        </p:nvSpPr>
        <p:spPr>
          <a:xfrm>
            <a:off x="4540053" y="3844821"/>
            <a:ext cx="1210588" cy="338554"/>
          </a:xfrm>
          <a:prstGeom prst="rect">
            <a:avLst/>
          </a:prstGeom>
        </p:spPr>
        <p:txBody>
          <a:bodyPr wrap="none">
            <a:spAutoFit/>
          </a:bodyPr>
          <a:lstStyle/>
          <a:p>
            <a:r>
              <a:rPr lang="ja-JP" altLang="en-US" sz="1600" b="1" dirty="0">
                <a:solidFill>
                  <a:srgbClr val="00879E"/>
                </a:solidFill>
              </a:rPr>
              <a:t>何度か学習</a:t>
            </a:r>
          </a:p>
        </p:txBody>
      </p:sp>
      <p:sp>
        <p:nvSpPr>
          <p:cNvPr id="90" name="正方形/長方形 89">
            <a:extLst>
              <a:ext uri="{FF2B5EF4-FFF2-40B4-BE49-F238E27FC236}">
                <a16:creationId xmlns:a16="http://schemas.microsoft.com/office/drawing/2014/main" id="{37286110-749B-48D6-8BF0-4B429AD0CB82}"/>
              </a:ext>
            </a:extLst>
          </p:cNvPr>
          <p:cNvSpPr/>
          <p:nvPr/>
        </p:nvSpPr>
        <p:spPr>
          <a:xfrm>
            <a:off x="5251719" y="3617803"/>
            <a:ext cx="800219" cy="276999"/>
          </a:xfrm>
          <a:prstGeom prst="rect">
            <a:avLst/>
          </a:prstGeom>
        </p:spPr>
        <p:txBody>
          <a:bodyPr wrap="none">
            <a:spAutoFit/>
          </a:bodyPr>
          <a:lstStyle/>
          <a:p>
            <a:pPr algn="ctr"/>
            <a:r>
              <a:rPr lang="ja-JP" altLang="en-US" sz="1200" dirty="0"/>
              <a:t>説明変数</a:t>
            </a:r>
          </a:p>
        </p:txBody>
      </p:sp>
      <p:grpSp>
        <p:nvGrpSpPr>
          <p:cNvPr id="91" name="グループ化 90">
            <a:extLst>
              <a:ext uri="{FF2B5EF4-FFF2-40B4-BE49-F238E27FC236}">
                <a16:creationId xmlns:a16="http://schemas.microsoft.com/office/drawing/2014/main" id="{85252B83-12B0-414E-A748-848F978EA9C1}"/>
              </a:ext>
            </a:extLst>
          </p:cNvPr>
          <p:cNvGrpSpPr/>
          <p:nvPr/>
        </p:nvGrpSpPr>
        <p:grpSpPr>
          <a:xfrm>
            <a:off x="3740265" y="2282890"/>
            <a:ext cx="2323912" cy="1445565"/>
            <a:chOff x="4674753" y="4779725"/>
            <a:chExt cx="2603424" cy="1619434"/>
          </a:xfrm>
        </p:grpSpPr>
        <p:cxnSp>
          <p:nvCxnSpPr>
            <p:cNvPr id="92" name="直線矢印コネクタ 91">
              <a:extLst>
                <a:ext uri="{FF2B5EF4-FFF2-40B4-BE49-F238E27FC236}">
                  <a16:creationId xmlns:a16="http://schemas.microsoft.com/office/drawing/2014/main" id="{C4E01E9C-E09C-4FF9-B08A-1E425BC80027}"/>
                </a:ext>
              </a:extLst>
            </p:cNvPr>
            <p:cNvCxnSpPr>
              <a:cxnSpLocks/>
            </p:cNvCxnSpPr>
            <p:nvPr/>
          </p:nvCxnSpPr>
          <p:spPr>
            <a:xfrm>
              <a:off x="4919600" y="6277349"/>
              <a:ext cx="2358577" cy="0"/>
            </a:xfrm>
            <a:prstGeom prst="straightConnector1">
              <a:avLst/>
            </a:prstGeom>
            <a:ln w="19050">
              <a:solidFill>
                <a:schemeClr val="tx1"/>
              </a:solidFill>
              <a:headEnd type="none" w="med" len="med"/>
              <a:tailEnd type="triangle"/>
            </a:ln>
          </p:spPr>
          <p:style>
            <a:lnRef idx="3">
              <a:schemeClr val="accent1"/>
            </a:lnRef>
            <a:fillRef idx="0">
              <a:schemeClr val="accent1"/>
            </a:fillRef>
            <a:effectRef idx="2">
              <a:schemeClr val="accent1"/>
            </a:effectRef>
            <a:fontRef idx="minor">
              <a:schemeClr val="tx1"/>
            </a:fontRef>
          </p:style>
        </p:cxnSp>
        <p:cxnSp>
          <p:nvCxnSpPr>
            <p:cNvPr id="93" name="直線矢印コネクタ 92">
              <a:extLst>
                <a:ext uri="{FF2B5EF4-FFF2-40B4-BE49-F238E27FC236}">
                  <a16:creationId xmlns:a16="http://schemas.microsoft.com/office/drawing/2014/main" id="{E3C3BF62-E4AA-40E6-8726-77676D1B528E}"/>
                </a:ext>
              </a:extLst>
            </p:cNvPr>
            <p:cNvCxnSpPr>
              <a:cxnSpLocks/>
            </p:cNvCxnSpPr>
            <p:nvPr/>
          </p:nvCxnSpPr>
          <p:spPr>
            <a:xfrm flipV="1">
              <a:off x="5095297" y="4799877"/>
              <a:ext cx="0" cy="1599282"/>
            </a:xfrm>
            <a:prstGeom prst="straightConnector1">
              <a:avLst/>
            </a:prstGeom>
            <a:ln w="19050">
              <a:solidFill>
                <a:schemeClr val="tx1"/>
              </a:solidFill>
              <a:headEnd type="none" w="med" len="med"/>
              <a:tailEnd type="triangle"/>
            </a:ln>
          </p:spPr>
          <p:style>
            <a:lnRef idx="3">
              <a:schemeClr val="accent1"/>
            </a:lnRef>
            <a:fillRef idx="0">
              <a:schemeClr val="accent1"/>
            </a:fillRef>
            <a:effectRef idx="2">
              <a:schemeClr val="accent1"/>
            </a:effectRef>
            <a:fontRef idx="minor">
              <a:schemeClr val="tx1"/>
            </a:fontRef>
          </p:style>
        </p:cxnSp>
        <p:sp>
          <p:nvSpPr>
            <p:cNvPr id="94" name="楕円 93">
              <a:extLst>
                <a:ext uri="{FF2B5EF4-FFF2-40B4-BE49-F238E27FC236}">
                  <a16:creationId xmlns:a16="http://schemas.microsoft.com/office/drawing/2014/main" id="{6C25735B-6933-4E06-BDC9-14422281E80D}"/>
                </a:ext>
              </a:extLst>
            </p:cNvPr>
            <p:cNvSpPr/>
            <p:nvPr/>
          </p:nvSpPr>
          <p:spPr>
            <a:xfrm>
              <a:off x="5268669" y="5554218"/>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95" name="楕円 94">
              <a:extLst>
                <a:ext uri="{FF2B5EF4-FFF2-40B4-BE49-F238E27FC236}">
                  <a16:creationId xmlns:a16="http://schemas.microsoft.com/office/drawing/2014/main" id="{2134A26B-9AC1-408F-8249-8FB6B36CB00F}"/>
                </a:ext>
              </a:extLst>
            </p:cNvPr>
            <p:cNvSpPr/>
            <p:nvPr/>
          </p:nvSpPr>
          <p:spPr>
            <a:xfrm>
              <a:off x="5458215" y="5739177"/>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96" name="楕円 95">
              <a:extLst>
                <a:ext uri="{FF2B5EF4-FFF2-40B4-BE49-F238E27FC236}">
                  <a16:creationId xmlns:a16="http://schemas.microsoft.com/office/drawing/2014/main" id="{358F6E97-AB25-44D7-A8D3-6089520024E3}"/>
                </a:ext>
              </a:extLst>
            </p:cNvPr>
            <p:cNvSpPr/>
            <p:nvPr/>
          </p:nvSpPr>
          <p:spPr>
            <a:xfrm>
              <a:off x="5221630" y="6077270"/>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97" name="楕円 96">
              <a:extLst>
                <a:ext uri="{FF2B5EF4-FFF2-40B4-BE49-F238E27FC236}">
                  <a16:creationId xmlns:a16="http://schemas.microsoft.com/office/drawing/2014/main" id="{507CBC09-20E5-4E3C-8D55-EA6ACD67F6E6}"/>
                </a:ext>
              </a:extLst>
            </p:cNvPr>
            <p:cNvSpPr/>
            <p:nvPr/>
          </p:nvSpPr>
          <p:spPr>
            <a:xfrm>
              <a:off x="5821132" y="5696167"/>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98" name="楕円 97">
              <a:extLst>
                <a:ext uri="{FF2B5EF4-FFF2-40B4-BE49-F238E27FC236}">
                  <a16:creationId xmlns:a16="http://schemas.microsoft.com/office/drawing/2014/main" id="{224642DE-A926-46CB-8743-80C4F7856397}"/>
                </a:ext>
              </a:extLst>
            </p:cNvPr>
            <p:cNvSpPr/>
            <p:nvPr/>
          </p:nvSpPr>
          <p:spPr>
            <a:xfrm>
              <a:off x="6000790" y="5859647"/>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99" name="楕円 98">
              <a:extLst>
                <a:ext uri="{FF2B5EF4-FFF2-40B4-BE49-F238E27FC236}">
                  <a16:creationId xmlns:a16="http://schemas.microsoft.com/office/drawing/2014/main" id="{E9071E9C-489D-499C-9BB3-4A0A838A8A89}"/>
                </a:ext>
              </a:extLst>
            </p:cNvPr>
            <p:cNvSpPr/>
            <p:nvPr/>
          </p:nvSpPr>
          <p:spPr>
            <a:xfrm>
              <a:off x="6150847" y="6029161"/>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100" name="楕円 99">
              <a:extLst>
                <a:ext uri="{FF2B5EF4-FFF2-40B4-BE49-F238E27FC236}">
                  <a16:creationId xmlns:a16="http://schemas.microsoft.com/office/drawing/2014/main" id="{D6CE131E-EB6B-4A18-BA89-64C093921629}"/>
                </a:ext>
              </a:extLst>
            </p:cNvPr>
            <p:cNvSpPr/>
            <p:nvPr/>
          </p:nvSpPr>
          <p:spPr>
            <a:xfrm>
              <a:off x="6390571" y="5894540"/>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101" name="楕円 100">
              <a:extLst>
                <a:ext uri="{FF2B5EF4-FFF2-40B4-BE49-F238E27FC236}">
                  <a16:creationId xmlns:a16="http://schemas.microsoft.com/office/drawing/2014/main" id="{38A1E31F-CAE7-478E-A695-55CFE7808C18}"/>
                </a:ext>
              </a:extLst>
            </p:cNvPr>
            <p:cNvSpPr/>
            <p:nvPr/>
          </p:nvSpPr>
          <p:spPr>
            <a:xfrm>
              <a:off x="6695142" y="5874158"/>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102" name="楕円 101">
              <a:extLst>
                <a:ext uri="{FF2B5EF4-FFF2-40B4-BE49-F238E27FC236}">
                  <a16:creationId xmlns:a16="http://schemas.microsoft.com/office/drawing/2014/main" id="{FF4A67FA-51D7-49B7-A35E-2B09C7BA660C}"/>
                </a:ext>
              </a:extLst>
            </p:cNvPr>
            <p:cNvSpPr/>
            <p:nvPr/>
          </p:nvSpPr>
          <p:spPr>
            <a:xfrm>
              <a:off x="6867039" y="5609214"/>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103" name="楕円 102">
              <a:extLst>
                <a:ext uri="{FF2B5EF4-FFF2-40B4-BE49-F238E27FC236}">
                  <a16:creationId xmlns:a16="http://schemas.microsoft.com/office/drawing/2014/main" id="{9B68479A-ED80-47DE-BC3E-276855E68E12}"/>
                </a:ext>
              </a:extLst>
            </p:cNvPr>
            <p:cNvSpPr/>
            <p:nvPr/>
          </p:nvSpPr>
          <p:spPr>
            <a:xfrm>
              <a:off x="5645759" y="5399215"/>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104" name="楕円 103">
              <a:extLst>
                <a:ext uri="{FF2B5EF4-FFF2-40B4-BE49-F238E27FC236}">
                  <a16:creationId xmlns:a16="http://schemas.microsoft.com/office/drawing/2014/main" id="{B89818F1-C32F-4568-BDF0-FF6CAC1B9C1A}"/>
                </a:ext>
              </a:extLst>
            </p:cNvPr>
            <p:cNvSpPr/>
            <p:nvPr/>
          </p:nvSpPr>
          <p:spPr>
            <a:xfrm>
              <a:off x="6360475" y="5651688"/>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105" name="楕円 104">
              <a:extLst>
                <a:ext uri="{FF2B5EF4-FFF2-40B4-BE49-F238E27FC236}">
                  <a16:creationId xmlns:a16="http://schemas.microsoft.com/office/drawing/2014/main" id="{656B0F44-4E93-430F-A350-7F4B2ECCF74B}"/>
                </a:ext>
              </a:extLst>
            </p:cNvPr>
            <p:cNvSpPr/>
            <p:nvPr/>
          </p:nvSpPr>
          <p:spPr>
            <a:xfrm>
              <a:off x="6582277" y="5440944"/>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106" name="楕円 105">
              <a:extLst>
                <a:ext uri="{FF2B5EF4-FFF2-40B4-BE49-F238E27FC236}">
                  <a16:creationId xmlns:a16="http://schemas.microsoft.com/office/drawing/2014/main" id="{FF5A2265-A5F4-46B7-BC42-5D0AE34EAC19}"/>
                </a:ext>
              </a:extLst>
            </p:cNvPr>
            <p:cNvSpPr/>
            <p:nvPr/>
          </p:nvSpPr>
          <p:spPr>
            <a:xfrm>
              <a:off x="6560612" y="5172038"/>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107" name="楕円 106">
              <a:extLst>
                <a:ext uri="{FF2B5EF4-FFF2-40B4-BE49-F238E27FC236}">
                  <a16:creationId xmlns:a16="http://schemas.microsoft.com/office/drawing/2014/main" id="{72E0107C-17E4-43F0-B119-3E1861A1657C}"/>
                </a:ext>
              </a:extLst>
            </p:cNvPr>
            <p:cNvSpPr/>
            <p:nvPr/>
          </p:nvSpPr>
          <p:spPr>
            <a:xfrm>
              <a:off x="6808102" y="5052627"/>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108" name="楕円 107">
              <a:extLst>
                <a:ext uri="{FF2B5EF4-FFF2-40B4-BE49-F238E27FC236}">
                  <a16:creationId xmlns:a16="http://schemas.microsoft.com/office/drawing/2014/main" id="{B6F0CD9A-50B1-4E33-B84C-E8F63864357C}"/>
                </a:ext>
              </a:extLst>
            </p:cNvPr>
            <p:cNvSpPr/>
            <p:nvPr/>
          </p:nvSpPr>
          <p:spPr>
            <a:xfrm>
              <a:off x="6936935" y="5262636"/>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109" name="正方形/長方形 108">
              <a:extLst>
                <a:ext uri="{FF2B5EF4-FFF2-40B4-BE49-F238E27FC236}">
                  <a16:creationId xmlns:a16="http://schemas.microsoft.com/office/drawing/2014/main" id="{5B4B9D86-725A-4282-AEE5-9080F368CDDC}"/>
                </a:ext>
              </a:extLst>
            </p:cNvPr>
            <p:cNvSpPr/>
            <p:nvPr/>
          </p:nvSpPr>
          <p:spPr>
            <a:xfrm>
              <a:off x="4674753" y="4779725"/>
              <a:ext cx="413754" cy="793029"/>
            </a:xfrm>
            <a:prstGeom prst="rect">
              <a:avLst/>
            </a:prstGeom>
          </p:spPr>
          <p:txBody>
            <a:bodyPr vert="eaVert" wrap="none">
              <a:spAutoFit/>
            </a:bodyPr>
            <a:lstStyle/>
            <a:p>
              <a:pPr algn="ctr"/>
              <a:r>
                <a:rPr lang="ja-JP" altLang="en-US" sz="1200" dirty="0"/>
                <a:t>目的変数</a:t>
              </a:r>
            </a:p>
          </p:txBody>
        </p:sp>
      </p:grpSp>
      <p:sp>
        <p:nvSpPr>
          <p:cNvPr id="110" name="フリーフォーム: 図形 109">
            <a:extLst>
              <a:ext uri="{FF2B5EF4-FFF2-40B4-BE49-F238E27FC236}">
                <a16:creationId xmlns:a16="http://schemas.microsoft.com/office/drawing/2014/main" id="{149D21C8-7E17-4233-91E4-AD962A1B1285}"/>
              </a:ext>
            </a:extLst>
          </p:cNvPr>
          <p:cNvSpPr/>
          <p:nvPr/>
        </p:nvSpPr>
        <p:spPr>
          <a:xfrm rot="20708754">
            <a:off x="4155834" y="3091964"/>
            <a:ext cx="1767840" cy="165463"/>
          </a:xfrm>
          <a:custGeom>
            <a:avLst/>
            <a:gdLst>
              <a:gd name="connsiteX0" fmla="*/ 0 w 1767840"/>
              <a:gd name="connsiteY0" fmla="*/ 165463 h 165463"/>
              <a:gd name="connsiteX1" fmla="*/ 513806 w 1767840"/>
              <a:gd name="connsiteY1" fmla="*/ 8708 h 165463"/>
              <a:gd name="connsiteX2" fmla="*/ 1210491 w 1767840"/>
              <a:gd name="connsiteY2" fmla="*/ 104503 h 165463"/>
              <a:gd name="connsiteX3" fmla="*/ 1767840 w 1767840"/>
              <a:gd name="connsiteY3" fmla="*/ 0 h 165463"/>
            </a:gdLst>
            <a:ahLst/>
            <a:cxnLst>
              <a:cxn ang="0">
                <a:pos x="connsiteX0" y="connsiteY0"/>
              </a:cxn>
              <a:cxn ang="0">
                <a:pos x="connsiteX1" y="connsiteY1"/>
              </a:cxn>
              <a:cxn ang="0">
                <a:pos x="connsiteX2" y="connsiteY2"/>
              </a:cxn>
              <a:cxn ang="0">
                <a:pos x="connsiteX3" y="connsiteY3"/>
              </a:cxn>
            </a:cxnLst>
            <a:rect l="l" t="t" r="r" b="b"/>
            <a:pathLst>
              <a:path w="1767840" h="165463">
                <a:moveTo>
                  <a:pt x="0" y="165463"/>
                </a:moveTo>
                <a:cubicBezTo>
                  <a:pt x="156029" y="92165"/>
                  <a:pt x="312058" y="18868"/>
                  <a:pt x="513806" y="8708"/>
                </a:cubicBezTo>
                <a:cubicBezTo>
                  <a:pt x="715554" y="-1452"/>
                  <a:pt x="1001485" y="105954"/>
                  <a:pt x="1210491" y="104503"/>
                </a:cubicBezTo>
                <a:cubicBezTo>
                  <a:pt x="1419497" y="103052"/>
                  <a:pt x="1593668" y="51526"/>
                  <a:pt x="1767840" y="0"/>
                </a:cubicBezTo>
              </a:path>
            </a:pathLst>
          </a:custGeom>
          <a:noFill/>
          <a:ln w="38100">
            <a:solidFill>
              <a:srgbClr val="0087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1" name="二等辺三角形 110">
            <a:extLst>
              <a:ext uri="{FF2B5EF4-FFF2-40B4-BE49-F238E27FC236}">
                <a16:creationId xmlns:a16="http://schemas.microsoft.com/office/drawing/2014/main" id="{1071FBE7-D89A-4A11-9F73-8818EDD07A01}"/>
              </a:ext>
            </a:extLst>
          </p:cNvPr>
          <p:cNvSpPr/>
          <p:nvPr/>
        </p:nvSpPr>
        <p:spPr>
          <a:xfrm rot="5400000">
            <a:off x="3041884" y="2918640"/>
            <a:ext cx="530054" cy="207601"/>
          </a:xfrm>
          <a:prstGeom prst="triangle">
            <a:avLst/>
          </a:prstGeom>
          <a:solidFill>
            <a:srgbClr val="FFC21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112" name="吹き出し: 角を丸めた四角形 111">
            <a:extLst>
              <a:ext uri="{FF2B5EF4-FFF2-40B4-BE49-F238E27FC236}">
                <a16:creationId xmlns:a16="http://schemas.microsoft.com/office/drawing/2014/main" id="{D4D28BD9-7FD4-4A09-9528-15AE673DC2CC}"/>
              </a:ext>
            </a:extLst>
          </p:cNvPr>
          <p:cNvSpPr/>
          <p:nvPr/>
        </p:nvSpPr>
        <p:spPr>
          <a:xfrm>
            <a:off x="2711097" y="3934606"/>
            <a:ext cx="1453067" cy="611707"/>
          </a:xfrm>
          <a:prstGeom prst="wedgeRoundRectCallout">
            <a:avLst>
              <a:gd name="adj1" fmla="val -6084"/>
              <a:gd name="adj2" fmla="val -107598"/>
              <a:gd name="adj3" fmla="val 16667"/>
            </a:avLst>
          </a:prstGeom>
          <a:solidFill>
            <a:srgbClr val="00879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sz="1200" dirty="0">
                <a:latin typeface="BIZ UDPゴシック" panose="020B0400000000000000" pitchFamily="50" charset="-128"/>
                <a:ea typeface="BIZ UDPゴシック" panose="020B0400000000000000" pitchFamily="50" charset="-128"/>
              </a:rPr>
              <a:t>損失・勾配計算</a:t>
            </a:r>
            <a:endParaRPr kumimoji="1" lang="en-US" altLang="ja-JP" sz="1200" dirty="0">
              <a:latin typeface="BIZ UDPゴシック" panose="020B0400000000000000" pitchFamily="50" charset="-128"/>
              <a:ea typeface="BIZ UDPゴシック" panose="020B0400000000000000" pitchFamily="50" charset="-128"/>
            </a:endParaRPr>
          </a:p>
          <a:p>
            <a:pPr algn="ctr"/>
            <a:r>
              <a:rPr kumimoji="1" lang="ja-JP" altLang="en-US" sz="1200" dirty="0">
                <a:latin typeface="BIZ UDPゴシック" panose="020B0400000000000000" pitchFamily="50" charset="-128"/>
                <a:ea typeface="BIZ UDPゴシック" panose="020B0400000000000000" pitchFamily="50" charset="-128"/>
              </a:rPr>
              <a:t>パラメータ更新</a:t>
            </a:r>
            <a:endParaRPr kumimoji="1" lang="en-US" altLang="ja-JP" sz="1200" dirty="0">
              <a:latin typeface="BIZ UDPゴシック" panose="020B0400000000000000" pitchFamily="50" charset="-128"/>
              <a:ea typeface="BIZ UDPゴシック" panose="020B0400000000000000" pitchFamily="50" charset="-128"/>
            </a:endParaRPr>
          </a:p>
        </p:txBody>
      </p:sp>
      <p:sp>
        <p:nvSpPr>
          <p:cNvPr id="113" name="正方形/長方形 112">
            <a:extLst>
              <a:ext uri="{FF2B5EF4-FFF2-40B4-BE49-F238E27FC236}">
                <a16:creationId xmlns:a16="http://schemas.microsoft.com/office/drawing/2014/main" id="{17E2C0CF-320E-4C47-9BF5-73D091AE1E1C}"/>
              </a:ext>
            </a:extLst>
          </p:cNvPr>
          <p:cNvSpPr/>
          <p:nvPr/>
        </p:nvSpPr>
        <p:spPr>
          <a:xfrm>
            <a:off x="7576827" y="3860625"/>
            <a:ext cx="1210588" cy="338554"/>
          </a:xfrm>
          <a:prstGeom prst="rect">
            <a:avLst/>
          </a:prstGeom>
        </p:spPr>
        <p:txBody>
          <a:bodyPr wrap="none">
            <a:spAutoFit/>
          </a:bodyPr>
          <a:lstStyle/>
          <a:p>
            <a:r>
              <a:rPr lang="ja-JP" altLang="en-US" sz="1600" b="1" dirty="0">
                <a:solidFill>
                  <a:srgbClr val="00879E"/>
                </a:solidFill>
              </a:rPr>
              <a:t>さらに学習</a:t>
            </a:r>
          </a:p>
        </p:txBody>
      </p:sp>
      <p:sp>
        <p:nvSpPr>
          <p:cNvPr id="114" name="正方形/長方形 113">
            <a:extLst>
              <a:ext uri="{FF2B5EF4-FFF2-40B4-BE49-F238E27FC236}">
                <a16:creationId xmlns:a16="http://schemas.microsoft.com/office/drawing/2014/main" id="{BFE9A3CA-D34D-47BE-B5EE-F8332CA2B18D}"/>
              </a:ext>
            </a:extLst>
          </p:cNvPr>
          <p:cNvSpPr/>
          <p:nvPr/>
        </p:nvSpPr>
        <p:spPr>
          <a:xfrm>
            <a:off x="8221525" y="3624663"/>
            <a:ext cx="800219" cy="276999"/>
          </a:xfrm>
          <a:prstGeom prst="rect">
            <a:avLst/>
          </a:prstGeom>
        </p:spPr>
        <p:txBody>
          <a:bodyPr wrap="none">
            <a:spAutoFit/>
          </a:bodyPr>
          <a:lstStyle/>
          <a:p>
            <a:pPr algn="ctr"/>
            <a:r>
              <a:rPr lang="ja-JP" altLang="en-US" sz="1200" dirty="0"/>
              <a:t>説明変数</a:t>
            </a:r>
          </a:p>
        </p:txBody>
      </p:sp>
      <p:grpSp>
        <p:nvGrpSpPr>
          <p:cNvPr id="115" name="グループ化 114">
            <a:extLst>
              <a:ext uri="{FF2B5EF4-FFF2-40B4-BE49-F238E27FC236}">
                <a16:creationId xmlns:a16="http://schemas.microsoft.com/office/drawing/2014/main" id="{60BD0B25-CDCB-473A-AEA7-C324B2B993A5}"/>
              </a:ext>
            </a:extLst>
          </p:cNvPr>
          <p:cNvGrpSpPr/>
          <p:nvPr/>
        </p:nvGrpSpPr>
        <p:grpSpPr>
          <a:xfrm>
            <a:off x="6710071" y="2289750"/>
            <a:ext cx="2323912" cy="1445565"/>
            <a:chOff x="4674753" y="4779725"/>
            <a:chExt cx="2603424" cy="1619434"/>
          </a:xfrm>
        </p:grpSpPr>
        <p:cxnSp>
          <p:nvCxnSpPr>
            <p:cNvPr id="116" name="直線矢印コネクタ 115">
              <a:extLst>
                <a:ext uri="{FF2B5EF4-FFF2-40B4-BE49-F238E27FC236}">
                  <a16:creationId xmlns:a16="http://schemas.microsoft.com/office/drawing/2014/main" id="{968F596E-D9B5-41BA-AF2B-D0B80F0A96F1}"/>
                </a:ext>
              </a:extLst>
            </p:cNvPr>
            <p:cNvCxnSpPr>
              <a:cxnSpLocks/>
            </p:cNvCxnSpPr>
            <p:nvPr/>
          </p:nvCxnSpPr>
          <p:spPr>
            <a:xfrm>
              <a:off x="4919600" y="6277349"/>
              <a:ext cx="2358577" cy="0"/>
            </a:xfrm>
            <a:prstGeom prst="straightConnector1">
              <a:avLst/>
            </a:prstGeom>
            <a:ln w="19050">
              <a:solidFill>
                <a:schemeClr val="tx1"/>
              </a:solidFill>
              <a:headEnd type="none" w="med" len="med"/>
              <a:tailEnd type="triangle"/>
            </a:ln>
          </p:spPr>
          <p:style>
            <a:lnRef idx="3">
              <a:schemeClr val="accent1"/>
            </a:lnRef>
            <a:fillRef idx="0">
              <a:schemeClr val="accent1"/>
            </a:fillRef>
            <a:effectRef idx="2">
              <a:schemeClr val="accent1"/>
            </a:effectRef>
            <a:fontRef idx="minor">
              <a:schemeClr val="tx1"/>
            </a:fontRef>
          </p:style>
        </p:cxnSp>
        <p:cxnSp>
          <p:nvCxnSpPr>
            <p:cNvPr id="117" name="直線矢印コネクタ 116">
              <a:extLst>
                <a:ext uri="{FF2B5EF4-FFF2-40B4-BE49-F238E27FC236}">
                  <a16:creationId xmlns:a16="http://schemas.microsoft.com/office/drawing/2014/main" id="{B5A76B39-EC70-43C3-A886-9B4BB5450FD7}"/>
                </a:ext>
              </a:extLst>
            </p:cNvPr>
            <p:cNvCxnSpPr>
              <a:cxnSpLocks/>
            </p:cNvCxnSpPr>
            <p:nvPr/>
          </p:nvCxnSpPr>
          <p:spPr>
            <a:xfrm flipV="1">
              <a:off x="5095297" y="4799877"/>
              <a:ext cx="0" cy="1599282"/>
            </a:xfrm>
            <a:prstGeom prst="straightConnector1">
              <a:avLst/>
            </a:prstGeom>
            <a:ln w="19050">
              <a:solidFill>
                <a:schemeClr val="tx1"/>
              </a:solidFill>
              <a:headEnd type="none" w="med" len="med"/>
              <a:tailEnd type="triangle"/>
            </a:ln>
          </p:spPr>
          <p:style>
            <a:lnRef idx="3">
              <a:schemeClr val="accent1"/>
            </a:lnRef>
            <a:fillRef idx="0">
              <a:schemeClr val="accent1"/>
            </a:fillRef>
            <a:effectRef idx="2">
              <a:schemeClr val="accent1"/>
            </a:effectRef>
            <a:fontRef idx="minor">
              <a:schemeClr val="tx1"/>
            </a:fontRef>
          </p:style>
        </p:cxnSp>
        <p:sp>
          <p:nvSpPr>
            <p:cNvPr id="118" name="楕円 117">
              <a:extLst>
                <a:ext uri="{FF2B5EF4-FFF2-40B4-BE49-F238E27FC236}">
                  <a16:creationId xmlns:a16="http://schemas.microsoft.com/office/drawing/2014/main" id="{E642C709-CCBF-410C-9518-D4F3A37B6399}"/>
                </a:ext>
              </a:extLst>
            </p:cNvPr>
            <p:cNvSpPr/>
            <p:nvPr/>
          </p:nvSpPr>
          <p:spPr>
            <a:xfrm>
              <a:off x="5268669" y="5554218"/>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119" name="楕円 118">
              <a:extLst>
                <a:ext uri="{FF2B5EF4-FFF2-40B4-BE49-F238E27FC236}">
                  <a16:creationId xmlns:a16="http://schemas.microsoft.com/office/drawing/2014/main" id="{E6FE2701-5391-4C02-A20F-9BE4F4B0BE4E}"/>
                </a:ext>
              </a:extLst>
            </p:cNvPr>
            <p:cNvSpPr/>
            <p:nvPr/>
          </p:nvSpPr>
          <p:spPr>
            <a:xfrm>
              <a:off x="5458215" y="5739177"/>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120" name="楕円 119">
              <a:extLst>
                <a:ext uri="{FF2B5EF4-FFF2-40B4-BE49-F238E27FC236}">
                  <a16:creationId xmlns:a16="http://schemas.microsoft.com/office/drawing/2014/main" id="{FCA131A8-0F57-4A9B-96D9-276F7E2C09A3}"/>
                </a:ext>
              </a:extLst>
            </p:cNvPr>
            <p:cNvSpPr/>
            <p:nvPr/>
          </p:nvSpPr>
          <p:spPr>
            <a:xfrm>
              <a:off x="5221630" y="6077270"/>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121" name="楕円 120">
              <a:extLst>
                <a:ext uri="{FF2B5EF4-FFF2-40B4-BE49-F238E27FC236}">
                  <a16:creationId xmlns:a16="http://schemas.microsoft.com/office/drawing/2014/main" id="{FF0A6B79-DB80-42AF-89C0-76506D54D70F}"/>
                </a:ext>
              </a:extLst>
            </p:cNvPr>
            <p:cNvSpPr/>
            <p:nvPr/>
          </p:nvSpPr>
          <p:spPr>
            <a:xfrm>
              <a:off x="5821132" y="5696167"/>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122" name="楕円 121">
              <a:extLst>
                <a:ext uri="{FF2B5EF4-FFF2-40B4-BE49-F238E27FC236}">
                  <a16:creationId xmlns:a16="http://schemas.microsoft.com/office/drawing/2014/main" id="{6DCB4E56-33F9-4B1F-8D5F-0A81FC5C9243}"/>
                </a:ext>
              </a:extLst>
            </p:cNvPr>
            <p:cNvSpPr/>
            <p:nvPr/>
          </p:nvSpPr>
          <p:spPr>
            <a:xfrm>
              <a:off x="6000790" y="5859647"/>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123" name="楕円 122">
              <a:extLst>
                <a:ext uri="{FF2B5EF4-FFF2-40B4-BE49-F238E27FC236}">
                  <a16:creationId xmlns:a16="http://schemas.microsoft.com/office/drawing/2014/main" id="{5310A974-2CA6-4FC9-9ED9-BD21F447F5FE}"/>
                </a:ext>
              </a:extLst>
            </p:cNvPr>
            <p:cNvSpPr/>
            <p:nvPr/>
          </p:nvSpPr>
          <p:spPr>
            <a:xfrm>
              <a:off x="6150847" y="6029161"/>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124" name="楕円 123">
              <a:extLst>
                <a:ext uri="{FF2B5EF4-FFF2-40B4-BE49-F238E27FC236}">
                  <a16:creationId xmlns:a16="http://schemas.microsoft.com/office/drawing/2014/main" id="{632D520F-BADD-4C8D-A6C9-15F046559ADB}"/>
                </a:ext>
              </a:extLst>
            </p:cNvPr>
            <p:cNvSpPr/>
            <p:nvPr/>
          </p:nvSpPr>
          <p:spPr>
            <a:xfrm>
              <a:off x="6390571" y="5894540"/>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125" name="楕円 124">
              <a:extLst>
                <a:ext uri="{FF2B5EF4-FFF2-40B4-BE49-F238E27FC236}">
                  <a16:creationId xmlns:a16="http://schemas.microsoft.com/office/drawing/2014/main" id="{7CA925C6-CE40-49BD-BEE6-9C206DC44203}"/>
                </a:ext>
              </a:extLst>
            </p:cNvPr>
            <p:cNvSpPr/>
            <p:nvPr/>
          </p:nvSpPr>
          <p:spPr>
            <a:xfrm>
              <a:off x="6695142" y="5874158"/>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126" name="楕円 125">
              <a:extLst>
                <a:ext uri="{FF2B5EF4-FFF2-40B4-BE49-F238E27FC236}">
                  <a16:creationId xmlns:a16="http://schemas.microsoft.com/office/drawing/2014/main" id="{930E4DA6-8740-4749-8AB2-4D0077B5C5E8}"/>
                </a:ext>
              </a:extLst>
            </p:cNvPr>
            <p:cNvSpPr/>
            <p:nvPr/>
          </p:nvSpPr>
          <p:spPr>
            <a:xfrm>
              <a:off x="6867039" y="5609214"/>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127" name="楕円 126">
              <a:extLst>
                <a:ext uri="{FF2B5EF4-FFF2-40B4-BE49-F238E27FC236}">
                  <a16:creationId xmlns:a16="http://schemas.microsoft.com/office/drawing/2014/main" id="{2FA4B900-B1E3-43AF-87F5-78A717C2847F}"/>
                </a:ext>
              </a:extLst>
            </p:cNvPr>
            <p:cNvSpPr/>
            <p:nvPr/>
          </p:nvSpPr>
          <p:spPr>
            <a:xfrm>
              <a:off x="5645759" y="5399215"/>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128" name="楕円 127">
              <a:extLst>
                <a:ext uri="{FF2B5EF4-FFF2-40B4-BE49-F238E27FC236}">
                  <a16:creationId xmlns:a16="http://schemas.microsoft.com/office/drawing/2014/main" id="{B8F788FF-D0F9-4792-AC82-B79C754277DB}"/>
                </a:ext>
              </a:extLst>
            </p:cNvPr>
            <p:cNvSpPr/>
            <p:nvPr/>
          </p:nvSpPr>
          <p:spPr>
            <a:xfrm>
              <a:off x="6360475" y="5651688"/>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129" name="楕円 128">
              <a:extLst>
                <a:ext uri="{FF2B5EF4-FFF2-40B4-BE49-F238E27FC236}">
                  <a16:creationId xmlns:a16="http://schemas.microsoft.com/office/drawing/2014/main" id="{5A33FD0F-749D-4F6D-BE69-1E3EB60F691C}"/>
                </a:ext>
              </a:extLst>
            </p:cNvPr>
            <p:cNvSpPr/>
            <p:nvPr/>
          </p:nvSpPr>
          <p:spPr>
            <a:xfrm>
              <a:off x="6582277" y="5440944"/>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130" name="楕円 129">
              <a:extLst>
                <a:ext uri="{FF2B5EF4-FFF2-40B4-BE49-F238E27FC236}">
                  <a16:creationId xmlns:a16="http://schemas.microsoft.com/office/drawing/2014/main" id="{8F5011B6-D8C6-41A9-BD28-31725DD60DA3}"/>
                </a:ext>
              </a:extLst>
            </p:cNvPr>
            <p:cNvSpPr/>
            <p:nvPr/>
          </p:nvSpPr>
          <p:spPr>
            <a:xfrm>
              <a:off x="6560612" y="5172038"/>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131" name="楕円 130">
              <a:extLst>
                <a:ext uri="{FF2B5EF4-FFF2-40B4-BE49-F238E27FC236}">
                  <a16:creationId xmlns:a16="http://schemas.microsoft.com/office/drawing/2014/main" id="{6187D696-0D10-4934-BDA4-51618C3CC66C}"/>
                </a:ext>
              </a:extLst>
            </p:cNvPr>
            <p:cNvSpPr/>
            <p:nvPr/>
          </p:nvSpPr>
          <p:spPr>
            <a:xfrm>
              <a:off x="6808102" y="5052627"/>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132" name="楕円 131">
              <a:extLst>
                <a:ext uri="{FF2B5EF4-FFF2-40B4-BE49-F238E27FC236}">
                  <a16:creationId xmlns:a16="http://schemas.microsoft.com/office/drawing/2014/main" id="{A693DF3C-E934-47CB-A1E0-7062CF38AA02}"/>
                </a:ext>
              </a:extLst>
            </p:cNvPr>
            <p:cNvSpPr/>
            <p:nvPr/>
          </p:nvSpPr>
          <p:spPr>
            <a:xfrm>
              <a:off x="6936935" y="5262636"/>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133" name="正方形/長方形 132">
              <a:extLst>
                <a:ext uri="{FF2B5EF4-FFF2-40B4-BE49-F238E27FC236}">
                  <a16:creationId xmlns:a16="http://schemas.microsoft.com/office/drawing/2014/main" id="{86858A1F-BF41-44E1-BDB4-07C3F179B01E}"/>
                </a:ext>
              </a:extLst>
            </p:cNvPr>
            <p:cNvSpPr/>
            <p:nvPr/>
          </p:nvSpPr>
          <p:spPr>
            <a:xfrm>
              <a:off x="4674753" y="4779725"/>
              <a:ext cx="413754" cy="793029"/>
            </a:xfrm>
            <a:prstGeom prst="rect">
              <a:avLst/>
            </a:prstGeom>
          </p:spPr>
          <p:txBody>
            <a:bodyPr vert="eaVert" wrap="none">
              <a:spAutoFit/>
            </a:bodyPr>
            <a:lstStyle/>
            <a:p>
              <a:pPr algn="ctr"/>
              <a:r>
                <a:rPr lang="ja-JP" altLang="en-US" sz="1200" dirty="0"/>
                <a:t>目的変数</a:t>
              </a:r>
            </a:p>
          </p:txBody>
        </p:sp>
      </p:grpSp>
      <p:sp>
        <p:nvSpPr>
          <p:cNvPr id="135" name="二等辺三角形 134">
            <a:extLst>
              <a:ext uri="{FF2B5EF4-FFF2-40B4-BE49-F238E27FC236}">
                <a16:creationId xmlns:a16="http://schemas.microsoft.com/office/drawing/2014/main" id="{AB81D6C6-CE31-4184-806D-5CAAF0FDF466}"/>
              </a:ext>
            </a:extLst>
          </p:cNvPr>
          <p:cNvSpPr/>
          <p:nvPr/>
        </p:nvSpPr>
        <p:spPr>
          <a:xfrm rot="5400000">
            <a:off x="6173286" y="2924372"/>
            <a:ext cx="530054" cy="207601"/>
          </a:xfrm>
          <a:prstGeom prst="triangle">
            <a:avLst/>
          </a:prstGeom>
          <a:solidFill>
            <a:srgbClr val="FFC21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137" name="正方形/長方形 136">
            <a:extLst>
              <a:ext uri="{FF2B5EF4-FFF2-40B4-BE49-F238E27FC236}">
                <a16:creationId xmlns:a16="http://schemas.microsoft.com/office/drawing/2014/main" id="{78BA0C31-2CE1-4ED8-BD6D-02CB7EF8AA9C}"/>
              </a:ext>
            </a:extLst>
          </p:cNvPr>
          <p:cNvSpPr/>
          <p:nvPr/>
        </p:nvSpPr>
        <p:spPr>
          <a:xfrm>
            <a:off x="10615414" y="3844821"/>
            <a:ext cx="800219" cy="338554"/>
          </a:xfrm>
          <a:prstGeom prst="rect">
            <a:avLst/>
          </a:prstGeom>
        </p:spPr>
        <p:txBody>
          <a:bodyPr wrap="none">
            <a:spAutoFit/>
          </a:bodyPr>
          <a:lstStyle/>
          <a:p>
            <a:r>
              <a:rPr lang="ja-JP" altLang="en-US" sz="1600" b="1" dirty="0">
                <a:solidFill>
                  <a:srgbClr val="00879E"/>
                </a:solidFill>
              </a:rPr>
              <a:t>過学習</a:t>
            </a:r>
          </a:p>
        </p:txBody>
      </p:sp>
      <p:sp>
        <p:nvSpPr>
          <p:cNvPr id="138" name="正方形/長方形 137">
            <a:extLst>
              <a:ext uri="{FF2B5EF4-FFF2-40B4-BE49-F238E27FC236}">
                <a16:creationId xmlns:a16="http://schemas.microsoft.com/office/drawing/2014/main" id="{FF16246F-D1D0-4ADC-8D58-815C8A63BC3F}"/>
              </a:ext>
            </a:extLst>
          </p:cNvPr>
          <p:cNvSpPr/>
          <p:nvPr/>
        </p:nvSpPr>
        <p:spPr>
          <a:xfrm>
            <a:off x="11058968" y="3608859"/>
            <a:ext cx="800219" cy="276999"/>
          </a:xfrm>
          <a:prstGeom prst="rect">
            <a:avLst/>
          </a:prstGeom>
        </p:spPr>
        <p:txBody>
          <a:bodyPr wrap="none">
            <a:spAutoFit/>
          </a:bodyPr>
          <a:lstStyle/>
          <a:p>
            <a:pPr algn="ctr"/>
            <a:r>
              <a:rPr lang="ja-JP" altLang="en-US" sz="1200" dirty="0"/>
              <a:t>説明変数</a:t>
            </a:r>
          </a:p>
        </p:txBody>
      </p:sp>
      <p:grpSp>
        <p:nvGrpSpPr>
          <p:cNvPr id="139" name="グループ化 138">
            <a:extLst>
              <a:ext uri="{FF2B5EF4-FFF2-40B4-BE49-F238E27FC236}">
                <a16:creationId xmlns:a16="http://schemas.microsoft.com/office/drawing/2014/main" id="{E1E1BAB4-BAD7-4092-8179-F84480723E27}"/>
              </a:ext>
            </a:extLst>
          </p:cNvPr>
          <p:cNvGrpSpPr/>
          <p:nvPr/>
        </p:nvGrpSpPr>
        <p:grpSpPr>
          <a:xfrm>
            <a:off x="9547514" y="2273946"/>
            <a:ext cx="2323912" cy="1445565"/>
            <a:chOff x="4674753" y="4779725"/>
            <a:chExt cx="2603424" cy="1619434"/>
          </a:xfrm>
        </p:grpSpPr>
        <p:cxnSp>
          <p:nvCxnSpPr>
            <p:cNvPr id="140" name="直線矢印コネクタ 139">
              <a:extLst>
                <a:ext uri="{FF2B5EF4-FFF2-40B4-BE49-F238E27FC236}">
                  <a16:creationId xmlns:a16="http://schemas.microsoft.com/office/drawing/2014/main" id="{82D0EA8C-CE93-4AAF-A75F-9F28B536A813}"/>
                </a:ext>
              </a:extLst>
            </p:cNvPr>
            <p:cNvCxnSpPr>
              <a:cxnSpLocks/>
            </p:cNvCxnSpPr>
            <p:nvPr/>
          </p:nvCxnSpPr>
          <p:spPr>
            <a:xfrm>
              <a:off x="4919600" y="6277349"/>
              <a:ext cx="2358577" cy="0"/>
            </a:xfrm>
            <a:prstGeom prst="straightConnector1">
              <a:avLst/>
            </a:prstGeom>
            <a:ln w="19050">
              <a:solidFill>
                <a:schemeClr val="tx1"/>
              </a:solidFill>
              <a:headEnd type="none" w="med" len="med"/>
              <a:tailEnd type="triangle"/>
            </a:ln>
          </p:spPr>
          <p:style>
            <a:lnRef idx="3">
              <a:schemeClr val="accent1"/>
            </a:lnRef>
            <a:fillRef idx="0">
              <a:schemeClr val="accent1"/>
            </a:fillRef>
            <a:effectRef idx="2">
              <a:schemeClr val="accent1"/>
            </a:effectRef>
            <a:fontRef idx="minor">
              <a:schemeClr val="tx1"/>
            </a:fontRef>
          </p:style>
        </p:cxnSp>
        <p:cxnSp>
          <p:nvCxnSpPr>
            <p:cNvPr id="141" name="直線矢印コネクタ 140">
              <a:extLst>
                <a:ext uri="{FF2B5EF4-FFF2-40B4-BE49-F238E27FC236}">
                  <a16:creationId xmlns:a16="http://schemas.microsoft.com/office/drawing/2014/main" id="{1BBF6E96-04C7-442C-AECF-4B5CDCDC22E3}"/>
                </a:ext>
              </a:extLst>
            </p:cNvPr>
            <p:cNvCxnSpPr>
              <a:cxnSpLocks/>
            </p:cNvCxnSpPr>
            <p:nvPr/>
          </p:nvCxnSpPr>
          <p:spPr>
            <a:xfrm flipV="1">
              <a:off x="5095297" y="4799877"/>
              <a:ext cx="0" cy="1599282"/>
            </a:xfrm>
            <a:prstGeom prst="straightConnector1">
              <a:avLst/>
            </a:prstGeom>
            <a:ln w="19050">
              <a:solidFill>
                <a:schemeClr val="tx1"/>
              </a:solidFill>
              <a:headEnd type="none" w="med" len="med"/>
              <a:tailEnd type="triangle"/>
            </a:ln>
          </p:spPr>
          <p:style>
            <a:lnRef idx="3">
              <a:schemeClr val="accent1"/>
            </a:lnRef>
            <a:fillRef idx="0">
              <a:schemeClr val="accent1"/>
            </a:fillRef>
            <a:effectRef idx="2">
              <a:schemeClr val="accent1"/>
            </a:effectRef>
            <a:fontRef idx="minor">
              <a:schemeClr val="tx1"/>
            </a:fontRef>
          </p:style>
        </p:cxnSp>
        <p:sp>
          <p:nvSpPr>
            <p:cNvPr id="142" name="楕円 141">
              <a:extLst>
                <a:ext uri="{FF2B5EF4-FFF2-40B4-BE49-F238E27FC236}">
                  <a16:creationId xmlns:a16="http://schemas.microsoft.com/office/drawing/2014/main" id="{A5928FF9-2092-4CA4-BE86-EFEDCDAF8C5E}"/>
                </a:ext>
              </a:extLst>
            </p:cNvPr>
            <p:cNvSpPr/>
            <p:nvPr/>
          </p:nvSpPr>
          <p:spPr>
            <a:xfrm>
              <a:off x="5268669" y="5554218"/>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143" name="楕円 142">
              <a:extLst>
                <a:ext uri="{FF2B5EF4-FFF2-40B4-BE49-F238E27FC236}">
                  <a16:creationId xmlns:a16="http://schemas.microsoft.com/office/drawing/2014/main" id="{AC36E86F-0FBF-488F-87BB-B254E0DBF653}"/>
                </a:ext>
              </a:extLst>
            </p:cNvPr>
            <p:cNvSpPr/>
            <p:nvPr/>
          </p:nvSpPr>
          <p:spPr>
            <a:xfrm>
              <a:off x="5458215" y="5739177"/>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144" name="楕円 143">
              <a:extLst>
                <a:ext uri="{FF2B5EF4-FFF2-40B4-BE49-F238E27FC236}">
                  <a16:creationId xmlns:a16="http://schemas.microsoft.com/office/drawing/2014/main" id="{2551D081-AB60-41C7-BBAF-92881A2158FB}"/>
                </a:ext>
              </a:extLst>
            </p:cNvPr>
            <p:cNvSpPr/>
            <p:nvPr/>
          </p:nvSpPr>
          <p:spPr>
            <a:xfrm>
              <a:off x="5221630" y="6077270"/>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145" name="楕円 144">
              <a:extLst>
                <a:ext uri="{FF2B5EF4-FFF2-40B4-BE49-F238E27FC236}">
                  <a16:creationId xmlns:a16="http://schemas.microsoft.com/office/drawing/2014/main" id="{8B9F23B1-12A2-43DD-9F49-3E90EF7CA727}"/>
                </a:ext>
              </a:extLst>
            </p:cNvPr>
            <p:cNvSpPr/>
            <p:nvPr/>
          </p:nvSpPr>
          <p:spPr>
            <a:xfrm>
              <a:off x="5821132" y="5696167"/>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146" name="楕円 145">
              <a:extLst>
                <a:ext uri="{FF2B5EF4-FFF2-40B4-BE49-F238E27FC236}">
                  <a16:creationId xmlns:a16="http://schemas.microsoft.com/office/drawing/2014/main" id="{CBCB3803-144E-4928-8972-5A72332104E0}"/>
                </a:ext>
              </a:extLst>
            </p:cNvPr>
            <p:cNvSpPr/>
            <p:nvPr/>
          </p:nvSpPr>
          <p:spPr>
            <a:xfrm>
              <a:off x="6000790" y="5859647"/>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147" name="楕円 146">
              <a:extLst>
                <a:ext uri="{FF2B5EF4-FFF2-40B4-BE49-F238E27FC236}">
                  <a16:creationId xmlns:a16="http://schemas.microsoft.com/office/drawing/2014/main" id="{6292DDD4-102F-442A-92F3-819B60AE31A6}"/>
                </a:ext>
              </a:extLst>
            </p:cNvPr>
            <p:cNvSpPr/>
            <p:nvPr/>
          </p:nvSpPr>
          <p:spPr>
            <a:xfrm>
              <a:off x="6150847" y="6029161"/>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148" name="楕円 147">
              <a:extLst>
                <a:ext uri="{FF2B5EF4-FFF2-40B4-BE49-F238E27FC236}">
                  <a16:creationId xmlns:a16="http://schemas.microsoft.com/office/drawing/2014/main" id="{BB453725-BB47-4753-94D5-51B8F176F724}"/>
                </a:ext>
              </a:extLst>
            </p:cNvPr>
            <p:cNvSpPr/>
            <p:nvPr/>
          </p:nvSpPr>
          <p:spPr>
            <a:xfrm>
              <a:off x="6390571" y="5894540"/>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149" name="楕円 148">
              <a:extLst>
                <a:ext uri="{FF2B5EF4-FFF2-40B4-BE49-F238E27FC236}">
                  <a16:creationId xmlns:a16="http://schemas.microsoft.com/office/drawing/2014/main" id="{4E52F04C-4E5E-4085-807D-2CF2BC7610C4}"/>
                </a:ext>
              </a:extLst>
            </p:cNvPr>
            <p:cNvSpPr/>
            <p:nvPr/>
          </p:nvSpPr>
          <p:spPr>
            <a:xfrm>
              <a:off x="6695142" y="5874158"/>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150" name="楕円 149">
              <a:extLst>
                <a:ext uri="{FF2B5EF4-FFF2-40B4-BE49-F238E27FC236}">
                  <a16:creationId xmlns:a16="http://schemas.microsoft.com/office/drawing/2014/main" id="{70574C62-D113-40E0-ADFA-2D2814FCC2D0}"/>
                </a:ext>
              </a:extLst>
            </p:cNvPr>
            <p:cNvSpPr/>
            <p:nvPr/>
          </p:nvSpPr>
          <p:spPr>
            <a:xfrm>
              <a:off x="6867039" y="5609214"/>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151" name="楕円 150">
              <a:extLst>
                <a:ext uri="{FF2B5EF4-FFF2-40B4-BE49-F238E27FC236}">
                  <a16:creationId xmlns:a16="http://schemas.microsoft.com/office/drawing/2014/main" id="{9652E25D-FB09-4BC7-BFDA-2272200BEFEC}"/>
                </a:ext>
              </a:extLst>
            </p:cNvPr>
            <p:cNvSpPr/>
            <p:nvPr/>
          </p:nvSpPr>
          <p:spPr>
            <a:xfrm>
              <a:off x="5645759" y="5399215"/>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152" name="楕円 151">
              <a:extLst>
                <a:ext uri="{FF2B5EF4-FFF2-40B4-BE49-F238E27FC236}">
                  <a16:creationId xmlns:a16="http://schemas.microsoft.com/office/drawing/2014/main" id="{55A2018E-F39C-4184-B5EC-021BF4C29739}"/>
                </a:ext>
              </a:extLst>
            </p:cNvPr>
            <p:cNvSpPr/>
            <p:nvPr/>
          </p:nvSpPr>
          <p:spPr>
            <a:xfrm>
              <a:off x="6360475" y="5651688"/>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153" name="楕円 152">
              <a:extLst>
                <a:ext uri="{FF2B5EF4-FFF2-40B4-BE49-F238E27FC236}">
                  <a16:creationId xmlns:a16="http://schemas.microsoft.com/office/drawing/2014/main" id="{86AD8E13-5AE1-43CA-8C87-5A8A3E2DF42A}"/>
                </a:ext>
              </a:extLst>
            </p:cNvPr>
            <p:cNvSpPr/>
            <p:nvPr/>
          </p:nvSpPr>
          <p:spPr>
            <a:xfrm>
              <a:off x="6582277" y="5440944"/>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154" name="楕円 153">
              <a:extLst>
                <a:ext uri="{FF2B5EF4-FFF2-40B4-BE49-F238E27FC236}">
                  <a16:creationId xmlns:a16="http://schemas.microsoft.com/office/drawing/2014/main" id="{291CFA63-C633-4723-9829-C60CE167A198}"/>
                </a:ext>
              </a:extLst>
            </p:cNvPr>
            <p:cNvSpPr/>
            <p:nvPr/>
          </p:nvSpPr>
          <p:spPr>
            <a:xfrm>
              <a:off x="6560612" y="5172038"/>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155" name="楕円 154">
              <a:extLst>
                <a:ext uri="{FF2B5EF4-FFF2-40B4-BE49-F238E27FC236}">
                  <a16:creationId xmlns:a16="http://schemas.microsoft.com/office/drawing/2014/main" id="{84BD87A2-C909-4369-8E5C-5520315A2348}"/>
                </a:ext>
              </a:extLst>
            </p:cNvPr>
            <p:cNvSpPr/>
            <p:nvPr/>
          </p:nvSpPr>
          <p:spPr>
            <a:xfrm>
              <a:off x="6808102" y="5052627"/>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156" name="楕円 155">
              <a:extLst>
                <a:ext uri="{FF2B5EF4-FFF2-40B4-BE49-F238E27FC236}">
                  <a16:creationId xmlns:a16="http://schemas.microsoft.com/office/drawing/2014/main" id="{C6442CD7-DEAC-44BA-AC65-7FE36FD20A2D}"/>
                </a:ext>
              </a:extLst>
            </p:cNvPr>
            <p:cNvSpPr/>
            <p:nvPr/>
          </p:nvSpPr>
          <p:spPr>
            <a:xfrm>
              <a:off x="6936935" y="5262636"/>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157" name="正方形/長方形 156">
              <a:extLst>
                <a:ext uri="{FF2B5EF4-FFF2-40B4-BE49-F238E27FC236}">
                  <a16:creationId xmlns:a16="http://schemas.microsoft.com/office/drawing/2014/main" id="{E0A8FB76-96E3-4D1B-8B27-8804AD0FBAD8}"/>
                </a:ext>
              </a:extLst>
            </p:cNvPr>
            <p:cNvSpPr/>
            <p:nvPr/>
          </p:nvSpPr>
          <p:spPr>
            <a:xfrm>
              <a:off x="4674753" y="4779725"/>
              <a:ext cx="413754" cy="793029"/>
            </a:xfrm>
            <a:prstGeom prst="rect">
              <a:avLst/>
            </a:prstGeom>
          </p:spPr>
          <p:txBody>
            <a:bodyPr vert="eaVert" wrap="none">
              <a:spAutoFit/>
            </a:bodyPr>
            <a:lstStyle/>
            <a:p>
              <a:pPr algn="ctr"/>
              <a:r>
                <a:rPr lang="ja-JP" altLang="en-US" sz="1200" dirty="0"/>
                <a:t>目的変数</a:t>
              </a:r>
            </a:p>
          </p:txBody>
        </p:sp>
      </p:grpSp>
      <p:sp>
        <p:nvSpPr>
          <p:cNvPr id="159" name="二等辺三角形 158">
            <a:extLst>
              <a:ext uri="{FF2B5EF4-FFF2-40B4-BE49-F238E27FC236}">
                <a16:creationId xmlns:a16="http://schemas.microsoft.com/office/drawing/2014/main" id="{BE092FF0-9DDA-4149-B012-7338F81AFA83}"/>
              </a:ext>
            </a:extLst>
          </p:cNvPr>
          <p:cNvSpPr/>
          <p:nvPr/>
        </p:nvSpPr>
        <p:spPr>
          <a:xfrm rot="5400000">
            <a:off x="9010729" y="2908568"/>
            <a:ext cx="530054" cy="207601"/>
          </a:xfrm>
          <a:prstGeom prst="triangle">
            <a:avLst/>
          </a:prstGeom>
          <a:solidFill>
            <a:srgbClr val="FFC21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160" name="フリーフォーム: 図形 159">
            <a:extLst>
              <a:ext uri="{FF2B5EF4-FFF2-40B4-BE49-F238E27FC236}">
                <a16:creationId xmlns:a16="http://schemas.microsoft.com/office/drawing/2014/main" id="{5F3055E6-4950-42E1-B9DC-BFE8321C0EAF}"/>
              </a:ext>
            </a:extLst>
          </p:cNvPr>
          <p:cNvSpPr/>
          <p:nvPr/>
        </p:nvSpPr>
        <p:spPr>
          <a:xfrm>
            <a:off x="7149737" y="2655910"/>
            <a:ext cx="1532709" cy="871062"/>
          </a:xfrm>
          <a:custGeom>
            <a:avLst/>
            <a:gdLst>
              <a:gd name="connsiteX0" fmla="*/ 0 w 1532709"/>
              <a:gd name="connsiteY0" fmla="*/ 775062 h 775062"/>
              <a:gd name="connsiteX1" fmla="*/ 444137 w 1532709"/>
              <a:gd name="connsiteY1" fmla="*/ 261257 h 775062"/>
              <a:gd name="connsiteX2" fmla="*/ 1053737 w 1532709"/>
              <a:gd name="connsiteY2" fmla="*/ 670560 h 775062"/>
              <a:gd name="connsiteX3" fmla="*/ 1532709 w 1532709"/>
              <a:gd name="connsiteY3" fmla="*/ 0 h 775062"/>
            </a:gdLst>
            <a:ahLst/>
            <a:cxnLst>
              <a:cxn ang="0">
                <a:pos x="connsiteX0" y="connsiteY0"/>
              </a:cxn>
              <a:cxn ang="0">
                <a:pos x="connsiteX1" y="connsiteY1"/>
              </a:cxn>
              <a:cxn ang="0">
                <a:pos x="connsiteX2" y="connsiteY2"/>
              </a:cxn>
              <a:cxn ang="0">
                <a:pos x="connsiteX3" y="connsiteY3"/>
              </a:cxn>
            </a:cxnLst>
            <a:rect l="l" t="t" r="r" b="b"/>
            <a:pathLst>
              <a:path w="1532709" h="775062">
                <a:moveTo>
                  <a:pt x="0" y="775062"/>
                </a:moveTo>
                <a:cubicBezTo>
                  <a:pt x="134257" y="526868"/>
                  <a:pt x="268514" y="278674"/>
                  <a:pt x="444137" y="261257"/>
                </a:cubicBezTo>
                <a:cubicBezTo>
                  <a:pt x="619760" y="243840"/>
                  <a:pt x="872308" y="714103"/>
                  <a:pt x="1053737" y="670560"/>
                </a:cubicBezTo>
                <a:cubicBezTo>
                  <a:pt x="1235166" y="627017"/>
                  <a:pt x="1383937" y="313508"/>
                  <a:pt x="1532709" y="0"/>
                </a:cubicBezTo>
              </a:path>
            </a:pathLst>
          </a:custGeom>
          <a:noFill/>
          <a:ln w="38100">
            <a:solidFill>
              <a:srgbClr val="0087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1" name="フリーフォーム: 図形 160">
            <a:extLst>
              <a:ext uri="{FF2B5EF4-FFF2-40B4-BE49-F238E27FC236}">
                <a16:creationId xmlns:a16="http://schemas.microsoft.com/office/drawing/2014/main" id="{9C3C8829-8E64-4F16-AAD3-3E4A08A6BFD7}"/>
              </a:ext>
            </a:extLst>
          </p:cNvPr>
          <p:cNvSpPr/>
          <p:nvPr/>
        </p:nvSpPr>
        <p:spPr>
          <a:xfrm>
            <a:off x="10093234" y="2607119"/>
            <a:ext cx="1550126" cy="893727"/>
          </a:xfrm>
          <a:custGeom>
            <a:avLst/>
            <a:gdLst>
              <a:gd name="connsiteX0" fmla="*/ 0 w 1550126"/>
              <a:gd name="connsiteY0" fmla="*/ 893727 h 893727"/>
              <a:gd name="connsiteX1" fmla="*/ 52252 w 1550126"/>
              <a:gd name="connsiteY1" fmla="*/ 423464 h 893727"/>
              <a:gd name="connsiteX2" fmla="*/ 200297 w 1550126"/>
              <a:gd name="connsiteY2" fmla="*/ 571510 h 893727"/>
              <a:gd name="connsiteX3" fmla="*/ 383177 w 1550126"/>
              <a:gd name="connsiteY3" fmla="*/ 301544 h 893727"/>
              <a:gd name="connsiteX4" fmla="*/ 548640 w 1550126"/>
              <a:gd name="connsiteY4" fmla="*/ 519258 h 893727"/>
              <a:gd name="connsiteX5" fmla="*/ 696686 w 1550126"/>
              <a:gd name="connsiteY5" fmla="*/ 702138 h 893727"/>
              <a:gd name="connsiteX6" fmla="*/ 844732 w 1550126"/>
              <a:gd name="connsiteY6" fmla="*/ 858892 h 893727"/>
              <a:gd name="connsiteX7" fmla="*/ 1053737 w 1550126"/>
              <a:gd name="connsiteY7" fmla="*/ 728264 h 893727"/>
              <a:gd name="connsiteX8" fmla="*/ 1062446 w 1550126"/>
              <a:gd name="connsiteY8" fmla="*/ 493132 h 893727"/>
              <a:gd name="connsiteX9" fmla="*/ 1227909 w 1550126"/>
              <a:gd name="connsiteY9" fmla="*/ 301544 h 893727"/>
              <a:gd name="connsiteX10" fmla="*/ 1227909 w 1550126"/>
              <a:gd name="connsiteY10" fmla="*/ 66412 h 893727"/>
              <a:gd name="connsiteX11" fmla="*/ 1332412 w 1550126"/>
              <a:gd name="connsiteY11" fmla="*/ 702138 h 893727"/>
              <a:gd name="connsiteX12" fmla="*/ 1454332 w 1550126"/>
              <a:gd name="connsiteY12" fmla="*/ 458298 h 893727"/>
              <a:gd name="connsiteX13" fmla="*/ 1445623 w 1550126"/>
              <a:gd name="connsiteY13" fmla="*/ 14161 h 893727"/>
              <a:gd name="connsiteX14" fmla="*/ 1550126 w 1550126"/>
              <a:gd name="connsiteY14" fmla="*/ 153498 h 893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50126" h="893727">
                <a:moveTo>
                  <a:pt x="0" y="893727"/>
                </a:moveTo>
                <a:cubicBezTo>
                  <a:pt x="9434" y="685447"/>
                  <a:pt x="18869" y="477167"/>
                  <a:pt x="52252" y="423464"/>
                </a:cubicBezTo>
                <a:cubicBezTo>
                  <a:pt x="85635" y="369761"/>
                  <a:pt x="145143" y="591830"/>
                  <a:pt x="200297" y="571510"/>
                </a:cubicBezTo>
                <a:cubicBezTo>
                  <a:pt x="255451" y="551190"/>
                  <a:pt x="325120" y="310253"/>
                  <a:pt x="383177" y="301544"/>
                </a:cubicBezTo>
                <a:cubicBezTo>
                  <a:pt x="441234" y="292835"/>
                  <a:pt x="496388" y="452492"/>
                  <a:pt x="548640" y="519258"/>
                </a:cubicBezTo>
                <a:cubicBezTo>
                  <a:pt x="600892" y="586024"/>
                  <a:pt x="647337" y="645532"/>
                  <a:pt x="696686" y="702138"/>
                </a:cubicBezTo>
                <a:cubicBezTo>
                  <a:pt x="746035" y="758744"/>
                  <a:pt x="785224" y="854538"/>
                  <a:pt x="844732" y="858892"/>
                </a:cubicBezTo>
                <a:cubicBezTo>
                  <a:pt x="904241" y="863246"/>
                  <a:pt x="1017451" y="789224"/>
                  <a:pt x="1053737" y="728264"/>
                </a:cubicBezTo>
                <a:cubicBezTo>
                  <a:pt x="1090023" y="667304"/>
                  <a:pt x="1033417" y="564252"/>
                  <a:pt x="1062446" y="493132"/>
                </a:cubicBezTo>
                <a:cubicBezTo>
                  <a:pt x="1091475" y="422012"/>
                  <a:pt x="1200332" y="372664"/>
                  <a:pt x="1227909" y="301544"/>
                </a:cubicBezTo>
                <a:cubicBezTo>
                  <a:pt x="1255486" y="230424"/>
                  <a:pt x="1210492" y="-354"/>
                  <a:pt x="1227909" y="66412"/>
                </a:cubicBezTo>
                <a:cubicBezTo>
                  <a:pt x="1245326" y="133178"/>
                  <a:pt x="1294675" y="636824"/>
                  <a:pt x="1332412" y="702138"/>
                </a:cubicBezTo>
                <a:cubicBezTo>
                  <a:pt x="1370149" y="767452"/>
                  <a:pt x="1435464" y="572961"/>
                  <a:pt x="1454332" y="458298"/>
                </a:cubicBezTo>
                <a:cubicBezTo>
                  <a:pt x="1473200" y="343635"/>
                  <a:pt x="1429657" y="64961"/>
                  <a:pt x="1445623" y="14161"/>
                </a:cubicBezTo>
                <a:cubicBezTo>
                  <a:pt x="1461589" y="-36639"/>
                  <a:pt x="1505857" y="58429"/>
                  <a:pt x="1550126" y="153498"/>
                </a:cubicBezTo>
              </a:path>
            </a:pathLst>
          </a:custGeom>
          <a:noFill/>
          <a:ln w="38100">
            <a:solidFill>
              <a:srgbClr val="0087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7" name="正方形/長方形 176">
            <a:extLst>
              <a:ext uri="{FF2B5EF4-FFF2-40B4-BE49-F238E27FC236}">
                <a16:creationId xmlns:a16="http://schemas.microsoft.com/office/drawing/2014/main" id="{E35F2700-C63C-4A1F-8294-6675C7DB8530}"/>
              </a:ext>
            </a:extLst>
          </p:cNvPr>
          <p:cNvSpPr/>
          <p:nvPr/>
        </p:nvSpPr>
        <p:spPr>
          <a:xfrm>
            <a:off x="339667" y="5408858"/>
            <a:ext cx="2646878" cy="646331"/>
          </a:xfrm>
          <a:prstGeom prst="rect">
            <a:avLst/>
          </a:prstGeom>
        </p:spPr>
        <p:txBody>
          <a:bodyPr wrap="none">
            <a:spAutoFit/>
          </a:bodyPr>
          <a:lstStyle/>
          <a:p>
            <a:pPr algn="ctr"/>
            <a:r>
              <a:rPr lang="ja-JP" altLang="en-US" sz="1200" dirty="0"/>
              <a:t>パラメータ（ウェイト・バイアス）</a:t>
            </a:r>
            <a:endParaRPr lang="en-US" altLang="ja-JP" sz="1200" dirty="0"/>
          </a:p>
          <a:p>
            <a:pPr algn="ctr"/>
            <a:r>
              <a:rPr lang="ja-JP" altLang="en-US" sz="1200" dirty="0"/>
              <a:t>は適当な初期値。</a:t>
            </a:r>
            <a:endParaRPr lang="en-US" altLang="ja-JP" sz="1200" dirty="0"/>
          </a:p>
          <a:p>
            <a:pPr algn="ctr"/>
            <a:r>
              <a:rPr lang="ja-JP" altLang="en-US" sz="1200" dirty="0"/>
              <a:t>最初は適当な予測値を算出</a:t>
            </a:r>
          </a:p>
        </p:txBody>
      </p:sp>
      <p:sp>
        <p:nvSpPr>
          <p:cNvPr id="192" name="正方形/長方形 191">
            <a:extLst>
              <a:ext uri="{FF2B5EF4-FFF2-40B4-BE49-F238E27FC236}">
                <a16:creationId xmlns:a16="http://schemas.microsoft.com/office/drawing/2014/main" id="{278A2EE5-5C0E-43AD-9059-CFE36F0E9293}"/>
              </a:ext>
            </a:extLst>
          </p:cNvPr>
          <p:cNvSpPr/>
          <p:nvPr/>
        </p:nvSpPr>
        <p:spPr>
          <a:xfrm>
            <a:off x="4006842" y="5426846"/>
            <a:ext cx="2185214" cy="646331"/>
          </a:xfrm>
          <a:prstGeom prst="rect">
            <a:avLst/>
          </a:prstGeom>
        </p:spPr>
        <p:txBody>
          <a:bodyPr wrap="none">
            <a:spAutoFit/>
          </a:bodyPr>
          <a:lstStyle/>
          <a:p>
            <a:pPr algn="ctr"/>
            <a:r>
              <a:rPr lang="ja-JP" altLang="en-US" sz="1200" dirty="0"/>
              <a:t>各ウェイト・バイアスを</a:t>
            </a:r>
            <a:endParaRPr lang="en-US" altLang="ja-JP" sz="1200" dirty="0"/>
          </a:p>
          <a:p>
            <a:pPr algn="ctr"/>
            <a:r>
              <a:rPr lang="ja-JP" altLang="en-US" sz="1200" dirty="0"/>
              <a:t>勾配降下法で少しずつ修正。</a:t>
            </a:r>
            <a:endParaRPr lang="en-US" altLang="ja-JP" sz="1200" dirty="0"/>
          </a:p>
          <a:p>
            <a:pPr algn="ctr"/>
            <a:r>
              <a:rPr lang="ja-JP" altLang="en-US" sz="1200" dirty="0"/>
              <a:t>少しデータの傾向がつかめる</a:t>
            </a:r>
          </a:p>
        </p:txBody>
      </p:sp>
      <p:grpSp>
        <p:nvGrpSpPr>
          <p:cNvPr id="193" name="グループ化 192">
            <a:extLst>
              <a:ext uri="{FF2B5EF4-FFF2-40B4-BE49-F238E27FC236}">
                <a16:creationId xmlns:a16="http://schemas.microsoft.com/office/drawing/2014/main" id="{E49C5B56-FD3A-4A68-BCF6-AD90A2357EE4}"/>
              </a:ext>
            </a:extLst>
          </p:cNvPr>
          <p:cNvGrpSpPr/>
          <p:nvPr/>
        </p:nvGrpSpPr>
        <p:grpSpPr>
          <a:xfrm>
            <a:off x="7669824" y="4386826"/>
            <a:ext cx="1066342" cy="907879"/>
            <a:chOff x="8236032" y="5472297"/>
            <a:chExt cx="1066342" cy="907879"/>
          </a:xfrm>
        </p:grpSpPr>
        <p:sp>
          <p:nvSpPr>
            <p:cNvPr id="194" name="正方形/長方形 193">
              <a:extLst>
                <a:ext uri="{FF2B5EF4-FFF2-40B4-BE49-F238E27FC236}">
                  <a16:creationId xmlns:a16="http://schemas.microsoft.com/office/drawing/2014/main" id="{6D462477-4D17-46BA-97C1-5E0F1DB2927C}"/>
                </a:ext>
              </a:extLst>
            </p:cNvPr>
            <p:cNvSpPr/>
            <p:nvPr/>
          </p:nvSpPr>
          <p:spPr>
            <a:xfrm>
              <a:off x="8236032" y="5472297"/>
              <a:ext cx="1066342" cy="90787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grpSp>
          <p:nvGrpSpPr>
            <p:cNvPr id="195" name="グループ化 194">
              <a:extLst>
                <a:ext uri="{FF2B5EF4-FFF2-40B4-BE49-F238E27FC236}">
                  <a16:creationId xmlns:a16="http://schemas.microsoft.com/office/drawing/2014/main" id="{8A99F947-ECE4-4FE7-BDB4-12069A5E7E37}"/>
                </a:ext>
              </a:extLst>
            </p:cNvPr>
            <p:cNvGrpSpPr/>
            <p:nvPr/>
          </p:nvGrpSpPr>
          <p:grpSpPr>
            <a:xfrm>
              <a:off x="8299210" y="5520613"/>
              <a:ext cx="966089" cy="808191"/>
              <a:chOff x="3227573" y="1865549"/>
              <a:chExt cx="966089" cy="808191"/>
            </a:xfrm>
            <a:solidFill>
              <a:schemeClr val="bg1"/>
            </a:solidFill>
          </p:grpSpPr>
          <p:sp>
            <p:nvSpPr>
              <p:cNvPr id="196" name="楕円 195">
                <a:extLst>
                  <a:ext uri="{FF2B5EF4-FFF2-40B4-BE49-F238E27FC236}">
                    <a16:creationId xmlns:a16="http://schemas.microsoft.com/office/drawing/2014/main" id="{FB2FF8CE-D73F-4B89-A0D1-01C8F4ECA10D}"/>
                  </a:ext>
                </a:extLst>
              </p:cNvPr>
              <p:cNvSpPr/>
              <p:nvPr/>
            </p:nvSpPr>
            <p:spPr>
              <a:xfrm>
                <a:off x="3227573" y="1865549"/>
                <a:ext cx="217804" cy="217804"/>
              </a:xfrm>
              <a:prstGeom prst="ellipse">
                <a:avLst/>
              </a:prstGeom>
              <a:grp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kumimoji="1" lang="ja-JP" altLang="en-US" dirty="0">
                  <a:solidFill>
                    <a:schemeClr val="tx1"/>
                  </a:solidFill>
                </a:endParaRPr>
              </a:p>
            </p:txBody>
          </p:sp>
          <p:sp>
            <p:nvSpPr>
              <p:cNvPr id="197" name="楕円 196">
                <a:extLst>
                  <a:ext uri="{FF2B5EF4-FFF2-40B4-BE49-F238E27FC236}">
                    <a16:creationId xmlns:a16="http://schemas.microsoft.com/office/drawing/2014/main" id="{A5EFE809-8FAA-4987-9A67-BD7E873362CB}"/>
                  </a:ext>
                </a:extLst>
              </p:cNvPr>
              <p:cNvSpPr/>
              <p:nvPr/>
            </p:nvSpPr>
            <p:spPr>
              <a:xfrm>
                <a:off x="3227573" y="2160743"/>
                <a:ext cx="217804" cy="217804"/>
              </a:xfrm>
              <a:prstGeom prst="ellipse">
                <a:avLst/>
              </a:prstGeom>
              <a:grp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kumimoji="1" lang="ja-JP" altLang="en-US" dirty="0">
                  <a:solidFill>
                    <a:schemeClr val="tx1"/>
                  </a:solidFill>
                </a:endParaRPr>
              </a:p>
            </p:txBody>
          </p:sp>
          <p:sp>
            <p:nvSpPr>
              <p:cNvPr id="198" name="楕円 197">
                <a:extLst>
                  <a:ext uri="{FF2B5EF4-FFF2-40B4-BE49-F238E27FC236}">
                    <a16:creationId xmlns:a16="http://schemas.microsoft.com/office/drawing/2014/main" id="{3DE02E9C-5BC7-4D0C-82FF-C2A3D8BBE3B2}"/>
                  </a:ext>
                </a:extLst>
              </p:cNvPr>
              <p:cNvSpPr/>
              <p:nvPr/>
            </p:nvSpPr>
            <p:spPr>
              <a:xfrm>
                <a:off x="3227573" y="2455936"/>
                <a:ext cx="217804" cy="217804"/>
              </a:xfrm>
              <a:prstGeom prst="ellipse">
                <a:avLst/>
              </a:prstGeom>
              <a:grp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kumimoji="1" lang="ja-JP" altLang="en-US" dirty="0">
                  <a:solidFill>
                    <a:schemeClr val="tx1"/>
                  </a:solidFill>
                </a:endParaRPr>
              </a:p>
            </p:txBody>
          </p:sp>
          <p:sp>
            <p:nvSpPr>
              <p:cNvPr id="199" name="楕円 198">
                <a:extLst>
                  <a:ext uri="{FF2B5EF4-FFF2-40B4-BE49-F238E27FC236}">
                    <a16:creationId xmlns:a16="http://schemas.microsoft.com/office/drawing/2014/main" id="{36E81D54-FECE-4DBD-B64C-E448C2431A83}"/>
                  </a:ext>
                </a:extLst>
              </p:cNvPr>
              <p:cNvSpPr/>
              <p:nvPr/>
            </p:nvSpPr>
            <p:spPr>
              <a:xfrm>
                <a:off x="3975858" y="2013146"/>
                <a:ext cx="217804" cy="217804"/>
              </a:xfrm>
              <a:prstGeom prst="ellipse">
                <a:avLst/>
              </a:prstGeom>
              <a:grp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kumimoji="1" lang="ja-JP" altLang="en-US" dirty="0">
                  <a:solidFill>
                    <a:schemeClr val="tx1"/>
                  </a:solidFill>
                </a:endParaRPr>
              </a:p>
            </p:txBody>
          </p:sp>
          <p:sp>
            <p:nvSpPr>
              <p:cNvPr id="200" name="楕円 199">
                <a:extLst>
                  <a:ext uri="{FF2B5EF4-FFF2-40B4-BE49-F238E27FC236}">
                    <a16:creationId xmlns:a16="http://schemas.microsoft.com/office/drawing/2014/main" id="{D79FDFC6-9A0F-4598-88FA-870CFDB26014}"/>
                  </a:ext>
                </a:extLst>
              </p:cNvPr>
              <p:cNvSpPr/>
              <p:nvPr/>
            </p:nvSpPr>
            <p:spPr>
              <a:xfrm>
                <a:off x="3975858" y="2308339"/>
                <a:ext cx="217804" cy="217804"/>
              </a:xfrm>
              <a:prstGeom prst="ellipse">
                <a:avLst/>
              </a:prstGeom>
              <a:grp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kumimoji="1" lang="ja-JP" altLang="en-US" dirty="0">
                  <a:solidFill>
                    <a:schemeClr val="tx1"/>
                  </a:solidFill>
                </a:endParaRPr>
              </a:p>
            </p:txBody>
          </p:sp>
          <p:cxnSp>
            <p:nvCxnSpPr>
              <p:cNvPr id="201" name="直線コネクタ 200">
                <a:extLst>
                  <a:ext uri="{FF2B5EF4-FFF2-40B4-BE49-F238E27FC236}">
                    <a16:creationId xmlns:a16="http://schemas.microsoft.com/office/drawing/2014/main" id="{9E0BB8F0-139F-4860-B7F7-110BBC945D0B}"/>
                  </a:ext>
                </a:extLst>
              </p:cNvPr>
              <p:cNvCxnSpPr>
                <a:cxnSpLocks/>
                <a:stCxn id="196" idx="6"/>
                <a:endCxn id="200" idx="2"/>
              </p:cNvCxnSpPr>
              <p:nvPr/>
            </p:nvCxnSpPr>
            <p:spPr>
              <a:xfrm>
                <a:off x="3445377" y="1974452"/>
                <a:ext cx="530481" cy="442790"/>
              </a:xfrm>
              <a:prstGeom prst="line">
                <a:avLst/>
              </a:prstGeom>
              <a:grpFill/>
              <a:ln w="2857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202" name="直線コネクタ 201">
                <a:extLst>
                  <a:ext uri="{FF2B5EF4-FFF2-40B4-BE49-F238E27FC236}">
                    <a16:creationId xmlns:a16="http://schemas.microsoft.com/office/drawing/2014/main" id="{7040FA27-E8FE-472C-8783-0493BBDA5048}"/>
                  </a:ext>
                </a:extLst>
              </p:cNvPr>
              <p:cNvCxnSpPr>
                <a:cxnSpLocks/>
                <a:stCxn id="196" idx="6"/>
                <a:endCxn id="199" idx="2"/>
              </p:cNvCxnSpPr>
              <p:nvPr/>
            </p:nvCxnSpPr>
            <p:spPr>
              <a:xfrm>
                <a:off x="3445377" y="1974452"/>
                <a:ext cx="530481" cy="147597"/>
              </a:xfrm>
              <a:prstGeom prst="line">
                <a:avLst/>
              </a:prstGeom>
              <a:grpFill/>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203" name="直線コネクタ 202">
                <a:extLst>
                  <a:ext uri="{FF2B5EF4-FFF2-40B4-BE49-F238E27FC236}">
                    <a16:creationId xmlns:a16="http://schemas.microsoft.com/office/drawing/2014/main" id="{8AC640E7-688E-4FEB-B545-A21E5164F9EB}"/>
                  </a:ext>
                </a:extLst>
              </p:cNvPr>
              <p:cNvCxnSpPr>
                <a:cxnSpLocks/>
                <a:stCxn id="197" idx="6"/>
                <a:endCxn id="199" idx="2"/>
              </p:cNvCxnSpPr>
              <p:nvPr/>
            </p:nvCxnSpPr>
            <p:spPr>
              <a:xfrm flipV="1">
                <a:off x="3445377" y="2122049"/>
                <a:ext cx="530481" cy="147597"/>
              </a:xfrm>
              <a:prstGeom prst="line">
                <a:avLst/>
              </a:prstGeom>
              <a:grpFill/>
              <a:ln w="38100">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204" name="直線コネクタ 203">
                <a:extLst>
                  <a:ext uri="{FF2B5EF4-FFF2-40B4-BE49-F238E27FC236}">
                    <a16:creationId xmlns:a16="http://schemas.microsoft.com/office/drawing/2014/main" id="{D428A74D-AEBE-4944-9921-B01897DF2D77}"/>
                  </a:ext>
                </a:extLst>
              </p:cNvPr>
              <p:cNvCxnSpPr>
                <a:cxnSpLocks/>
                <a:stCxn id="197" idx="6"/>
                <a:endCxn id="200" idx="2"/>
              </p:cNvCxnSpPr>
              <p:nvPr/>
            </p:nvCxnSpPr>
            <p:spPr>
              <a:xfrm>
                <a:off x="3445377" y="2269645"/>
                <a:ext cx="530481" cy="147597"/>
              </a:xfrm>
              <a:prstGeom prst="line">
                <a:avLst/>
              </a:prstGeom>
              <a:grpFill/>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205" name="直線コネクタ 204">
                <a:extLst>
                  <a:ext uri="{FF2B5EF4-FFF2-40B4-BE49-F238E27FC236}">
                    <a16:creationId xmlns:a16="http://schemas.microsoft.com/office/drawing/2014/main" id="{61CA75DC-5C45-4504-8633-54A0E1188371}"/>
                  </a:ext>
                </a:extLst>
              </p:cNvPr>
              <p:cNvCxnSpPr>
                <a:cxnSpLocks/>
                <a:stCxn id="198" idx="6"/>
                <a:endCxn id="200" idx="2"/>
              </p:cNvCxnSpPr>
              <p:nvPr/>
            </p:nvCxnSpPr>
            <p:spPr>
              <a:xfrm flipV="1">
                <a:off x="3445377" y="2417242"/>
                <a:ext cx="530481" cy="147597"/>
              </a:xfrm>
              <a:prstGeom prst="line">
                <a:avLst/>
              </a:prstGeom>
              <a:grpFill/>
              <a:ln w="19050">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206" name="直線コネクタ 205">
                <a:extLst>
                  <a:ext uri="{FF2B5EF4-FFF2-40B4-BE49-F238E27FC236}">
                    <a16:creationId xmlns:a16="http://schemas.microsoft.com/office/drawing/2014/main" id="{A4AF37BC-98A6-423A-8D7E-AB92984524E4}"/>
                  </a:ext>
                </a:extLst>
              </p:cNvPr>
              <p:cNvCxnSpPr>
                <a:cxnSpLocks/>
                <a:stCxn id="198" idx="6"/>
                <a:endCxn id="199" idx="2"/>
              </p:cNvCxnSpPr>
              <p:nvPr/>
            </p:nvCxnSpPr>
            <p:spPr>
              <a:xfrm flipV="1">
                <a:off x="3445377" y="2122049"/>
                <a:ext cx="530481" cy="442790"/>
              </a:xfrm>
              <a:prstGeom prst="line">
                <a:avLst/>
              </a:prstGeom>
              <a:grpFill/>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grpSp>
      </p:grpSp>
      <p:sp>
        <p:nvSpPr>
          <p:cNvPr id="207" name="正方形/長方形 206">
            <a:extLst>
              <a:ext uri="{FF2B5EF4-FFF2-40B4-BE49-F238E27FC236}">
                <a16:creationId xmlns:a16="http://schemas.microsoft.com/office/drawing/2014/main" id="{545A5A44-6A92-4E59-9CA3-034B8246053D}"/>
              </a:ext>
            </a:extLst>
          </p:cNvPr>
          <p:cNvSpPr/>
          <p:nvPr/>
        </p:nvSpPr>
        <p:spPr>
          <a:xfrm>
            <a:off x="6994309" y="5408858"/>
            <a:ext cx="2339102" cy="646331"/>
          </a:xfrm>
          <a:prstGeom prst="rect">
            <a:avLst/>
          </a:prstGeom>
        </p:spPr>
        <p:txBody>
          <a:bodyPr wrap="none">
            <a:spAutoFit/>
          </a:bodyPr>
          <a:lstStyle/>
          <a:p>
            <a:pPr algn="ctr"/>
            <a:r>
              <a:rPr lang="ja-JP" altLang="en-US" sz="1200" dirty="0"/>
              <a:t>各ウェイト・バイアスが</a:t>
            </a:r>
            <a:endParaRPr lang="en-US" altLang="ja-JP" sz="1200" dirty="0"/>
          </a:p>
          <a:p>
            <a:pPr algn="ctr"/>
            <a:r>
              <a:rPr lang="ja-JP" altLang="en-US" sz="1200" dirty="0"/>
              <a:t>程よくデータの傾向をつかめる</a:t>
            </a:r>
            <a:endParaRPr lang="en-US" altLang="ja-JP" sz="1200" dirty="0"/>
          </a:p>
          <a:p>
            <a:pPr algn="ctr"/>
            <a:r>
              <a:rPr lang="ja-JP" altLang="en-US" sz="1200" dirty="0"/>
              <a:t>値になった</a:t>
            </a:r>
            <a:endParaRPr lang="en-US" altLang="ja-JP" sz="1200" dirty="0"/>
          </a:p>
        </p:txBody>
      </p:sp>
      <p:sp>
        <p:nvSpPr>
          <p:cNvPr id="222" name="正方形/長方形 221">
            <a:extLst>
              <a:ext uri="{FF2B5EF4-FFF2-40B4-BE49-F238E27FC236}">
                <a16:creationId xmlns:a16="http://schemas.microsoft.com/office/drawing/2014/main" id="{12A31ABB-204A-4D99-959B-CAE4245E43D5}"/>
              </a:ext>
            </a:extLst>
          </p:cNvPr>
          <p:cNvSpPr/>
          <p:nvPr/>
        </p:nvSpPr>
        <p:spPr>
          <a:xfrm>
            <a:off x="10413211" y="5424949"/>
            <a:ext cx="1261884" cy="461665"/>
          </a:xfrm>
          <a:prstGeom prst="rect">
            <a:avLst/>
          </a:prstGeom>
        </p:spPr>
        <p:txBody>
          <a:bodyPr wrap="none">
            <a:spAutoFit/>
          </a:bodyPr>
          <a:lstStyle/>
          <a:p>
            <a:pPr algn="ctr"/>
            <a:r>
              <a:rPr lang="ja-JP" altLang="en-US" sz="1200" dirty="0"/>
              <a:t>学習しすぎると</a:t>
            </a:r>
            <a:endParaRPr lang="en-US" altLang="ja-JP" sz="1200" dirty="0"/>
          </a:p>
          <a:p>
            <a:pPr algn="ctr"/>
            <a:r>
              <a:rPr lang="ja-JP" altLang="en-US" sz="1200" dirty="0"/>
              <a:t>過学習になる</a:t>
            </a:r>
            <a:endParaRPr lang="en-US" altLang="ja-JP" sz="1200" dirty="0"/>
          </a:p>
        </p:txBody>
      </p:sp>
      <p:sp>
        <p:nvSpPr>
          <p:cNvPr id="238" name="テキスト ボックス 237">
            <a:extLst>
              <a:ext uri="{FF2B5EF4-FFF2-40B4-BE49-F238E27FC236}">
                <a16:creationId xmlns:a16="http://schemas.microsoft.com/office/drawing/2014/main" id="{F4CE7A46-FB0A-4670-B8AC-B4A2F3B0BA92}"/>
              </a:ext>
            </a:extLst>
          </p:cNvPr>
          <p:cNvSpPr txBox="1"/>
          <p:nvPr/>
        </p:nvSpPr>
        <p:spPr>
          <a:xfrm>
            <a:off x="527443" y="911525"/>
            <a:ext cx="7864138" cy="461665"/>
          </a:xfrm>
          <a:prstGeom prst="rect">
            <a:avLst/>
          </a:prstGeom>
          <a:noFill/>
        </p:spPr>
        <p:txBody>
          <a:bodyPr wrap="square">
            <a:spAutoFit/>
          </a:bodyPr>
          <a:lstStyle/>
          <a:p>
            <a:r>
              <a:rPr lang="ja-JP" altLang="en-US" sz="2400" b="1" dirty="0">
                <a:solidFill>
                  <a:schemeClr val="tx2">
                    <a:lumMod val="75000"/>
                    <a:lumOff val="25000"/>
                  </a:schemeClr>
                </a:solidFill>
                <a:effectLst>
                  <a:outerShdw blurRad="38100" dist="38100" dir="2700000" algn="tl">
                    <a:srgbClr val="000000">
                      <a:alpha val="43137"/>
                    </a:srgbClr>
                  </a:outerShdw>
                </a:effectLst>
              </a:rPr>
              <a:t>学習を繰り返す</a:t>
            </a:r>
            <a:endParaRPr lang="ja-JP" altLang="en-US" sz="2400" b="1" dirty="0">
              <a:solidFill>
                <a:schemeClr val="tx2">
                  <a:lumMod val="75000"/>
                  <a:lumOff val="25000"/>
                </a:schemeClr>
              </a:solidFill>
            </a:endParaRPr>
          </a:p>
        </p:txBody>
      </p:sp>
      <p:sp>
        <p:nvSpPr>
          <p:cNvPr id="223" name="吹き出し: 角を丸めた四角形 222">
            <a:extLst>
              <a:ext uri="{FF2B5EF4-FFF2-40B4-BE49-F238E27FC236}">
                <a16:creationId xmlns:a16="http://schemas.microsoft.com/office/drawing/2014/main" id="{F84D85B4-BB89-4799-A5EA-E60BAA5B3BBD}"/>
              </a:ext>
            </a:extLst>
          </p:cNvPr>
          <p:cNvSpPr/>
          <p:nvPr/>
        </p:nvSpPr>
        <p:spPr>
          <a:xfrm>
            <a:off x="5822463" y="3982470"/>
            <a:ext cx="1453067" cy="611707"/>
          </a:xfrm>
          <a:prstGeom prst="wedgeRoundRectCallout">
            <a:avLst>
              <a:gd name="adj1" fmla="val -6084"/>
              <a:gd name="adj2" fmla="val -107598"/>
              <a:gd name="adj3" fmla="val 16667"/>
            </a:avLst>
          </a:prstGeom>
          <a:solidFill>
            <a:srgbClr val="00879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sz="1200" dirty="0">
                <a:latin typeface="BIZ UDPゴシック" panose="020B0400000000000000" pitchFamily="50" charset="-128"/>
                <a:ea typeface="BIZ UDPゴシック" panose="020B0400000000000000" pitchFamily="50" charset="-128"/>
              </a:rPr>
              <a:t>損失・勾配計算</a:t>
            </a:r>
            <a:endParaRPr kumimoji="1" lang="en-US" altLang="ja-JP" sz="1200" dirty="0">
              <a:latin typeface="BIZ UDPゴシック" panose="020B0400000000000000" pitchFamily="50" charset="-128"/>
              <a:ea typeface="BIZ UDPゴシック" panose="020B0400000000000000" pitchFamily="50" charset="-128"/>
            </a:endParaRPr>
          </a:p>
          <a:p>
            <a:pPr algn="ctr"/>
            <a:r>
              <a:rPr kumimoji="1" lang="ja-JP" altLang="en-US" sz="1200" dirty="0">
                <a:latin typeface="BIZ UDPゴシック" panose="020B0400000000000000" pitchFamily="50" charset="-128"/>
                <a:ea typeface="BIZ UDPゴシック" panose="020B0400000000000000" pitchFamily="50" charset="-128"/>
              </a:rPr>
              <a:t>パラメータ更新</a:t>
            </a:r>
            <a:endParaRPr kumimoji="1" lang="en-US" altLang="ja-JP" sz="1200" dirty="0">
              <a:latin typeface="BIZ UDPゴシック" panose="020B0400000000000000" pitchFamily="50" charset="-128"/>
              <a:ea typeface="BIZ UDPゴシック" panose="020B0400000000000000" pitchFamily="50" charset="-128"/>
            </a:endParaRPr>
          </a:p>
        </p:txBody>
      </p:sp>
      <p:sp>
        <p:nvSpPr>
          <p:cNvPr id="224" name="吹き出し: 角を丸めた四角形 223">
            <a:extLst>
              <a:ext uri="{FF2B5EF4-FFF2-40B4-BE49-F238E27FC236}">
                <a16:creationId xmlns:a16="http://schemas.microsoft.com/office/drawing/2014/main" id="{8840434A-D0DB-42BB-9B43-FCE05CFDCC98}"/>
              </a:ext>
            </a:extLst>
          </p:cNvPr>
          <p:cNvSpPr/>
          <p:nvPr/>
        </p:nvSpPr>
        <p:spPr>
          <a:xfrm>
            <a:off x="8859237" y="3992145"/>
            <a:ext cx="1453067" cy="611707"/>
          </a:xfrm>
          <a:prstGeom prst="wedgeRoundRectCallout">
            <a:avLst>
              <a:gd name="adj1" fmla="val -9328"/>
              <a:gd name="adj2" fmla="val -109139"/>
              <a:gd name="adj3" fmla="val 16667"/>
            </a:avLst>
          </a:prstGeom>
          <a:solidFill>
            <a:srgbClr val="00879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sz="1200" dirty="0">
                <a:latin typeface="BIZ UDPゴシック" panose="020B0400000000000000" pitchFamily="50" charset="-128"/>
                <a:ea typeface="BIZ UDPゴシック" panose="020B0400000000000000" pitchFamily="50" charset="-128"/>
              </a:rPr>
              <a:t>損失・勾配計算</a:t>
            </a:r>
            <a:endParaRPr kumimoji="1" lang="en-US" altLang="ja-JP" sz="1200" dirty="0">
              <a:latin typeface="BIZ UDPゴシック" panose="020B0400000000000000" pitchFamily="50" charset="-128"/>
              <a:ea typeface="BIZ UDPゴシック" panose="020B0400000000000000" pitchFamily="50" charset="-128"/>
            </a:endParaRPr>
          </a:p>
          <a:p>
            <a:pPr algn="ctr"/>
            <a:r>
              <a:rPr kumimoji="1" lang="ja-JP" altLang="en-US" sz="1200" dirty="0">
                <a:latin typeface="BIZ UDPゴシック" panose="020B0400000000000000" pitchFamily="50" charset="-128"/>
                <a:ea typeface="BIZ UDPゴシック" panose="020B0400000000000000" pitchFamily="50" charset="-128"/>
              </a:rPr>
              <a:t>パラメータ更新</a:t>
            </a:r>
            <a:endParaRPr kumimoji="1" lang="en-US" altLang="ja-JP" sz="1200" dirty="0">
              <a:latin typeface="BIZ UDPゴシック" panose="020B0400000000000000" pitchFamily="50" charset="-128"/>
              <a:ea typeface="BIZ UDPゴシック" panose="020B0400000000000000" pitchFamily="50" charset="-128"/>
            </a:endParaRPr>
          </a:p>
        </p:txBody>
      </p:sp>
      <p:sp>
        <p:nvSpPr>
          <p:cNvPr id="225" name="テキスト ボックス 224">
            <a:extLst>
              <a:ext uri="{FF2B5EF4-FFF2-40B4-BE49-F238E27FC236}">
                <a16:creationId xmlns:a16="http://schemas.microsoft.com/office/drawing/2014/main" id="{D54FF3FB-C479-4357-9B2D-ED22BE9B2098}"/>
              </a:ext>
            </a:extLst>
          </p:cNvPr>
          <p:cNvSpPr txBox="1"/>
          <p:nvPr/>
        </p:nvSpPr>
        <p:spPr>
          <a:xfrm>
            <a:off x="2930949" y="6121828"/>
            <a:ext cx="6330098" cy="646331"/>
          </a:xfrm>
          <a:prstGeom prst="rect">
            <a:avLst/>
          </a:prstGeom>
          <a:noFill/>
        </p:spPr>
        <p:txBody>
          <a:bodyPr wrap="square">
            <a:spAutoFit/>
          </a:bodyPr>
          <a:lstStyle/>
          <a:p>
            <a:pPr algn="ctr"/>
            <a:r>
              <a:rPr lang="ja-JP" altLang="en-US" sz="1800" b="1" dirty="0">
                <a:solidFill>
                  <a:srgbClr val="F36C37"/>
                </a:solidFill>
              </a:rPr>
              <a:t>以上がニューラルネットワークの基本の仕組みです。</a:t>
            </a:r>
            <a:endParaRPr lang="en-US" altLang="ja-JP" sz="1800" b="1" dirty="0">
              <a:solidFill>
                <a:srgbClr val="F36C37"/>
              </a:solidFill>
            </a:endParaRPr>
          </a:p>
          <a:p>
            <a:pPr algn="ctr"/>
            <a:r>
              <a:rPr lang="ja-JP" altLang="en-US" b="1" dirty="0">
                <a:solidFill>
                  <a:srgbClr val="F36C37"/>
                </a:solidFill>
              </a:rPr>
              <a:t>続いて、</a:t>
            </a:r>
            <a:r>
              <a:rPr lang="ja-JP" altLang="en-US" sz="1800" b="1" dirty="0">
                <a:solidFill>
                  <a:srgbClr val="F36C37"/>
                </a:solidFill>
              </a:rPr>
              <a:t>そのほか考慮すべき事項について学びます。</a:t>
            </a:r>
            <a:endParaRPr lang="ja-JP" altLang="en-US" b="1" dirty="0">
              <a:solidFill>
                <a:srgbClr val="F36C37"/>
              </a:solidFill>
            </a:endParaRPr>
          </a:p>
        </p:txBody>
      </p:sp>
      <p:grpSp>
        <p:nvGrpSpPr>
          <p:cNvPr id="162" name="グループ化 161">
            <a:extLst>
              <a:ext uri="{FF2B5EF4-FFF2-40B4-BE49-F238E27FC236}">
                <a16:creationId xmlns:a16="http://schemas.microsoft.com/office/drawing/2014/main" id="{BFB70C2E-F745-44E6-B062-A1FA400DA55A}"/>
              </a:ext>
            </a:extLst>
          </p:cNvPr>
          <p:cNvGrpSpPr/>
          <p:nvPr/>
        </p:nvGrpSpPr>
        <p:grpSpPr>
          <a:xfrm>
            <a:off x="1196799" y="4392248"/>
            <a:ext cx="1066342" cy="907879"/>
            <a:chOff x="8236032" y="5472297"/>
            <a:chExt cx="1066342" cy="907879"/>
          </a:xfrm>
        </p:grpSpPr>
        <p:sp>
          <p:nvSpPr>
            <p:cNvPr id="226" name="正方形/長方形 225">
              <a:extLst>
                <a:ext uri="{FF2B5EF4-FFF2-40B4-BE49-F238E27FC236}">
                  <a16:creationId xmlns:a16="http://schemas.microsoft.com/office/drawing/2014/main" id="{5463AF6E-1DF1-4094-B38A-BF0F66C7D5ED}"/>
                </a:ext>
              </a:extLst>
            </p:cNvPr>
            <p:cNvSpPr/>
            <p:nvPr/>
          </p:nvSpPr>
          <p:spPr>
            <a:xfrm>
              <a:off x="8236032" y="5472297"/>
              <a:ext cx="1066342" cy="90787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grpSp>
          <p:nvGrpSpPr>
            <p:cNvPr id="227" name="グループ化 226">
              <a:extLst>
                <a:ext uri="{FF2B5EF4-FFF2-40B4-BE49-F238E27FC236}">
                  <a16:creationId xmlns:a16="http://schemas.microsoft.com/office/drawing/2014/main" id="{5BE711D1-678B-439A-B8EE-40FDE365C1A9}"/>
                </a:ext>
              </a:extLst>
            </p:cNvPr>
            <p:cNvGrpSpPr/>
            <p:nvPr/>
          </p:nvGrpSpPr>
          <p:grpSpPr>
            <a:xfrm>
              <a:off x="8299210" y="5520613"/>
              <a:ext cx="966089" cy="808191"/>
              <a:chOff x="3227573" y="1865549"/>
              <a:chExt cx="966089" cy="808191"/>
            </a:xfrm>
            <a:solidFill>
              <a:schemeClr val="bg1"/>
            </a:solidFill>
          </p:grpSpPr>
          <p:sp>
            <p:nvSpPr>
              <p:cNvPr id="228" name="楕円 227">
                <a:extLst>
                  <a:ext uri="{FF2B5EF4-FFF2-40B4-BE49-F238E27FC236}">
                    <a16:creationId xmlns:a16="http://schemas.microsoft.com/office/drawing/2014/main" id="{2CDBB28F-EBAD-4381-863E-CF7C8A5B79B2}"/>
                  </a:ext>
                </a:extLst>
              </p:cNvPr>
              <p:cNvSpPr/>
              <p:nvPr/>
            </p:nvSpPr>
            <p:spPr>
              <a:xfrm>
                <a:off x="3227573" y="1865549"/>
                <a:ext cx="217804" cy="217804"/>
              </a:xfrm>
              <a:prstGeom prst="ellipse">
                <a:avLst/>
              </a:prstGeom>
              <a:grp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kumimoji="1" lang="ja-JP" altLang="en-US" dirty="0">
                  <a:solidFill>
                    <a:schemeClr val="tx1"/>
                  </a:solidFill>
                </a:endParaRPr>
              </a:p>
            </p:txBody>
          </p:sp>
          <p:sp>
            <p:nvSpPr>
              <p:cNvPr id="229" name="楕円 228">
                <a:extLst>
                  <a:ext uri="{FF2B5EF4-FFF2-40B4-BE49-F238E27FC236}">
                    <a16:creationId xmlns:a16="http://schemas.microsoft.com/office/drawing/2014/main" id="{44E1EAB3-DBC8-48C6-8A89-E0B3D3B7AA26}"/>
                  </a:ext>
                </a:extLst>
              </p:cNvPr>
              <p:cNvSpPr/>
              <p:nvPr/>
            </p:nvSpPr>
            <p:spPr>
              <a:xfrm>
                <a:off x="3227573" y="2160743"/>
                <a:ext cx="217804" cy="217804"/>
              </a:xfrm>
              <a:prstGeom prst="ellipse">
                <a:avLst/>
              </a:prstGeom>
              <a:grp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kumimoji="1" lang="ja-JP" altLang="en-US" dirty="0">
                  <a:solidFill>
                    <a:schemeClr val="tx1"/>
                  </a:solidFill>
                </a:endParaRPr>
              </a:p>
            </p:txBody>
          </p:sp>
          <p:sp>
            <p:nvSpPr>
              <p:cNvPr id="230" name="楕円 229">
                <a:extLst>
                  <a:ext uri="{FF2B5EF4-FFF2-40B4-BE49-F238E27FC236}">
                    <a16:creationId xmlns:a16="http://schemas.microsoft.com/office/drawing/2014/main" id="{31BF3A9C-FC92-42E7-9B02-233B4FDFAEAF}"/>
                  </a:ext>
                </a:extLst>
              </p:cNvPr>
              <p:cNvSpPr/>
              <p:nvPr/>
            </p:nvSpPr>
            <p:spPr>
              <a:xfrm>
                <a:off x="3227573" y="2455936"/>
                <a:ext cx="217804" cy="217804"/>
              </a:xfrm>
              <a:prstGeom prst="ellipse">
                <a:avLst/>
              </a:prstGeom>
              <a:grp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kumimoji="1" lang="ja-JP" altLang="en-US" dirty="0">
                  <a:solidFill>
                    <a:schemeClr val="tx1"/>
                  </a:solidFill>
                </a:endParaRPr>
              </a:p>
            </p:txBody>
          </p:sp>
          <p:sp>
            <p:nvSpPr>
              <p:cNvPr id="231" name="楕円 230">
                <a:extLst>
                  <a:ext uri="{FF2B5EF4-FFF2-40B4-BE49-F238E27FC236}">
                    <a16:creationId xmlns:a16="http://schemas.microsoft.com/office/drawing/2014/main" id="{8496F9FC-1F15-4AF2-B073-3C66BD643BD8}"/>
                  </a:ext>
                </a:extLst>
              </p:cNvPr>
              <p:cNvSpPr/>
              <p:nvPr/>
            </p:nvSpPr>
            <p:spPr>
              <a:xfrm>
                <a:off x="3975858" y="2013146"/>
                <a:ext cx="217804" cy="217804"/>
              </a:xfrm>
              <a:prstGeom prst="ellipse">
                <a:avLst/>
              </a:prstGeom>
              <a:grp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kumimoji="1" lang="ja-JP" altLang="en-US" dirty="0">
                  <a:solidFill>
                    <a:schemeClr val="tx1"/>
                  </a:solidFill>
                </a:endParaRPr>
              </a:p>
            </p:txBody>
          </p:sp>
          <p:sp>
            <p:nvSpPr>
              <p:cNvPr id="232" name="楕円 231">
                <a:extLst>
                  <a:ext uri="{FF2B5EF4-FFF2-40B4-BE49-F238E27FC236}">
                    <a16:creationId xmlns:a16="http://schemas.microsoft.com/office/drawing/2014/main" id="{FAC42D33-AC1C-4A4A-A2E2-12D291BF46CD}"/>
                  </a:ext>
                </a:extLst>
              </p:cNvPr>
              <p:cNvSpPr/>
              <p:nvPr/>
            </p:nvSpPr>
            <p:spPr>
              <a:xfrm>
                <a:off x="3975858" y="2308339"/>
                <a:ext cx="217804" cy="217804"/>
              </a:xfrm>
              <a:prstGeom prst="ellipse">
                <a:avLst/>
              </a:prstGeom>
              <a:grp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kumimoji="1" lang="ja-JP" altLang="en-US" dirty="0">
                  <a:solidFill>
                    <a:schemeClr val="tx1"/>
                  </a:solidFill>
                </a:endParaRPr>
              </a:p>
            </p:txBody>
          </p:sp>
          <p:cxnSp>
            <p:nvCxnSpPr>
              <p:cNvPr id="233" name="直線コネクタ 232">
                <a:extLst>
                  <a:ext uri="{FF2B5EF4-FFF2-40B4-BE49-F238E27FC236}">
                    <a16:creationId xmlns:a16="http://schemas.microsoft.com/office/drawing/2014/main" id="{9E3E4B1D-3694-4495-BC12-1324FD4C1695}"/>
                  </a:ext>
                </a:extLst>
              </p:cNvPr>
              <p:cNvCxnSpPr>
                <a:cxnSpLocks/>
                <a:stCxn id="228" idx="6"/>
                <a:endCxn id="232" idx="2"/>
              </p:cNvCxnSpPr>
              <p:nvPr/>
            </p:nvCxnSpPr>
            <p:spPr>
              <a:xfrm>
                <a:off x="3445377" y="1974452"/>
                <a:ext cx="530481" cy="442790"/>
              </a:xfrm>
              <a:prstGeom prst="line">
                <a:avLst/>
              </a:prstGeom>
              <a:grpFill/>
              <a:ln w="2857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234" name="直線コネクタ 233">
                <a:extLst>
                  <a:ext uri="{FF2B5EF4-FFF2-40B4-BE49-F238E27FC236}">
                    <a16:creationId xmlns:a16="http://schemas.microsoft.com/office/drawing/2014/main" id="{37C5B5E4-E33A-46E0-AEFD-3CE6D771E279}"/>
                  </a:ext>
                </a:extLst>
              </p:cNvPr>
              <p:cNvCxnSpPr>
                <a:cxnSpLocks/>
                <a:stCxn id="228" idx="6"/>
                <a:endCxn id="231" idx="2"/>
              </p:cNvCxnSpPr>
              <p:nvPr/>
            </p:nvCxnSpPr>
            <p:spPr>
              <a:xfrm>
                <a:off x="3445377" y="1974452"/>
                <a:ext cx="530481" cy="147597"/>
              </a:xfrm>
              <a:prstGeom prst="line">
                <a:avLst/>
              </a:prstGeom>
              <a:grpFill/>
              <a:ln w="2857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235" name="直線コネクタ 234">
                <a:extLst>
                  <a:ext uri="{FF2B5EF4-FFF2-40B4-BE49-F238E27FC236}">
                    <a16:creationId xmlns:a16="http://schemas.microsoft.com/office/drawing/2014/main" id="{775D234A-2F5E-4B8F-AD5B-7C782472767F}"/>
                  </a:ext>
                </a:extLst>
              </p:cNvPr>
              <p:cNvCxnSpPr>
                <a:cxnSpLocks/>
                <a:stCxn id="229" idx="6"/>
                <a:endCxn id="231" idx="2"/>
              </p:cNvCxnSpPr>
              <p:nvPr/>
            </p:nvCxnSpPr>
            <p:spPr>
              <a:xfrm flipV="1">
                <a:off x="3445377" y="2122049"/>
                <a:ext cx="530481" cy="147597"/>
              </a:xfrm>
              <a:prstGeom prst="line">
                <a:avLst/>
              </a:prstGeom>
              <a:grpFill/>
              <a:ln w="2857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236" name="直線コネクタ 235">
                <a:extLst>
                  <a:ext uri="{FF2B5EF4-FFF2-40B4-BE49-F238E27FC236}">
                    <a16:creationId xmlns:a16="http://schemas.microsoft.com/office/drawing/2014/main" id="{62F34D14-E074-4B3D-AFAC-99175577681F}"/>
                  </a:ext>
                </a:extLst>
              </p:cNvPr>
              <p:cNvCxnSpPr>
                <a:cxnSpLocks/>
                <a:stCxn id="229" idx="6"/>
                <a:endCxn id="232" idx="2"/>
              </p:cNvCxnSpPr>
              <p:nvPr/>
            </p:nvCxnSpPr>
            <p:spPr>
              <a:xfrm>
                <a:off x="3445377" y="2269645"/>
                <a:ext cx="530481" cy="147597"/>
              </a:xfrm>
              <a:prstGeom prst="line">
                <a:avLst/>
              </a:prstGeom>
              <a:grpFill/>
              <a:ln w="2857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237" name="直線コネクタ 236">
                <a:extLst>
                  <a:ext uri="{FF2B5EF4-FFF2-40B4-BE49-F238E27FC236}">
                    <a16:creationId xmlns:a16="http://schemas.microsoft.com/office/drawing/2014/main" id="{64B6A9A2-E749-4735-B9B3-CCEAD37C65DF}"/>
                  </a:ext>
                </a:extLst>
              </p:cNvPr>
              <p:cNvCxnSpPr>
                <a:cxnSpLocks/>
                <a:stCxn id="230" idx="6"/>
                <a:endCxn id="232" idx="2"/>
              </p:cNvCxnSpPr>
              <p:nvPr/>
            </p:nvCxnSpPr>
            <p:spPr>
              <a:xfrm flipV="1">
                <a:off x="3445377" y="2417242"/>
                <a:ext cx="530481" cy="147597"/>
              </a:xfrm>
              <a:prstGeom prst="line">
                <a:avLst/>
              </a:prstGeom>
              <a:grpFill/>
              <a:ln w="2857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239" name="直線コネクタ 238">
                <a:extLst>
                  <a:ext uri="{FF2B5EF4-FFF2-40B4-BE49-F238E27FC236}">
                    <a16:creationId xmlns:a16="http://schemas.microsoft.com/office/drawing/2014/main" id="{DAE56D09-0E9C-4916-B065-7E8323EE7E2A}"/>
                  </a:ext>
                </a:extLst>
              </p:cNvPr>
              <p:cNvCxnSpPr>
                <a:cxnSpLocks/>
                <a:stCxn id="230" idx="6"/>
                <a:endCxn id="231" idx="2"/>
              </p:cNvCxnSpPr>
              <p:nvPr/>
            </p:nvCxnSpPr>
            <p:spPr>
              <a:xfrm flipV="1">
                <a:off x="3445377" y="2122049"/>
                <a:ext cx="530481" cy="442790"/>
              </a:xfrm>
              <a:prstGeom prst="line">
                <a:avLst/>
              </a:prstGeom>
              <a:grpFill/>
              <a:ln w="2857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grpSp>
      </p:grpSp>
      <p:grpSp>
        <p:nvGrpSpPr>
          <p:cNvPr id="240" name="グループ化 239">
            <a:extLst>
              <a:ext uri="{FF2B5EF4-FFF2-40B4-BE49-F238E27FC236}">
                <a16:creationId xmlns:a16="http://schemas.microsoft.com/office/drawing/2014/main" id="{17C13617-D795-44D1-8095-A2201070EEAC}"/>
              </a:ext>
            </a:extLst>
          </p:cNvPr>
          <p:cNvGrpSpPr/>
          <p:nvPr/>
        </p:nvGrpSpPr>
        <p:grpSpPr>
          <a:xfrm>
            <a:off x="4566278" y="4392248"/>
            <a:ext cx="1066342" cy="907879"/>
            <a:chOff x="8236032" y="5472297"/>
            <a:chExt cx="1066342" cy="907879"/>
          </a:xfrm>
        </p:grpSpPr>
        <p:sp>
          <p:nvSpPr>
            <p:cNvPr id="241" name="正方形/長方形 240">
              <a:extLst>
                <a:ext uri="{FF2B5EF4-FFF2-40B4-BE49-F238E27FC236}">
                  <a16:creationId xmlns:a16="http://schemas.microsoft.com/office/drawing/2014/main" id="{4EDFF6C8-E147-47D0-89E5-79B7A57ACFD0}"/>
                </a:ext>
              </a:extLst>
            </p:cNvPr>
            <p:cNvSpPr/>
            <p:nvPr/>
          </p:nvSpPr>
          <p:spPr>
            <a:xfrm>
              <a:off x="8236032" y="5472297"/>
              <a:ext cx="1066342" cy="90787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grpSp>
          <p:nvGrpSpPr>
            <p:cNvPr id="242" name="グループ化 241">
              <a:extLst>
                <a:ext uri="{FF2B5EF4-FFF2-40B4-BE49-F238E27FC236}">
                  <a16:creationId xmlns:a16="http://schemas.microsoft.com/office/drawing/2014/main" id="{5D0BA7B6-F479-4DD1-AF5D-0787DAF9DD43}"/>
                </a:ext>
              </a:extLst>
            </p:cNvPr>
            <p:cNvGrpSpPr/>
            <p:nvPr/>
          </p:nvGrpSpPr>
          <p:grpSpPr>
            <a:xfrm>
              <a:off x="8299210" y="5520613"/>
              <a:ext cx="966089" cy="808191"/>
              <a:chOff x="3227573" y="1865549"/>
              <a:chExt cx="966089" cy="808191"/>
            </a:xfrm>
            <a:solidFill>
              <a:schemeClr val="bg1"/>
            </a:solidFill>
          </p:grpSpPr>
          <p:sp>
            <p:nvSpPr>
              <p:cNvPr id="243" name="楕円 242">
                <a:extLst>
                  <a:ext uri="{FF2B5EF4-FFF2-40B4-BE49-F238E27FC236}">
                    <a16:creationId xmlns:a16="http://schemas.microsoft.com/office/drawing/2014/main" id="{6E8B026F-04CA-4C0A-B24A-CA6DCEE21A79}"/>
                  </a:ext>
                </a:extLst>
              </p:cNvPr>
              <p:cNvSpPr/>
              <p:nvPr/>
            </p:nvSpPr>
            <p:spPr>
              <a:xfrm>
                <a:off x="3227573" y="1865549"/>
                <a:ext cx="217804" cy="217804"/>
              </a:xfrm>
              <a:prstGeom prst="ellipse">
                <a:avLst/>
              </a:prstGeom>
              <a:grp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kumimoji="1" lang="ja-JP" altLang="en-US" dirty="0">
                  <a:solidFill>
                    <a:schemeClr val="tx1"/>
                  </a:solidFill>
                </a:endParaRPr>
              </a:p>
            </p:txBody>
          </p:sp>
          <p:sp>
            <p:nvSpPr>
              <p:cNvPr id="244" name="楕円 243">
                <a:extLst>
                  <a:ext uri="{FF2B5EF4-FFF2-40B4-BE49-F238E27FC236}">
                    <a16:creationId xmlns:a16="http://schemas.microsoft.com/office/drawing/2014/main" id="{E655CD14-B879-45E4-9690-02400BEB8BCD}"/>
                  </a:ext>
                </a:extLst>
              </p:cNvPr>
              <p:cNvSpPr/>
              <p:nvPr/>
            </p:nvSpPr>
            <p:spPr>
              <a:xfrm>
                <a:off x="3227573" y="2160743"/>
                <a:ext cx="217804" cy="217804"/>
              </a:xfrm>
              <a:prstGeom prst="ellipse">
                <a:avLst/>
              </a:prstGeom>
              <a:grp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kumimoji="1" lang="ja-JP" altLang="en-US" dirty="0">
                  <a:solidFill>
                    <a:schemeClr val="tx1"/>
                  </a:solidFill>
                </a:endParaRPr>
              </a:p>
            </p:txBody>
          </p:sp>
          <p:sp>
            <p:nvSpPr>
              <p:cNvPr id="245" name="楕円 244">
                <a:extLst>
                  <a:ext uri="{FF2B5EF4-FFF2-40B4-BE49-F238E27FC236}">
                    <a16:creationId xmlns:a16="http://schemas.microsoft.com/office/drawing/2014/main" id="{BF852BE3-F582-48E2-8AA6-280E4D9AE2F9}"/>
                  </a:ext>
                </a:extLst>
              </p:cNvPr>
              <p:cNvSpPr/>
              <p:nvPr/>
            </p:nvSpPr>
            <p:spPr>
              <a:xfrm>
                <a:off x="3227573" y="2455936"/>
                <a:ext cx="217804" cy="217804"/>
              </a:xfrm>
              <a:prstGeom prst="ellipse">
                <a:avLst/>
              </a:prstGeom>
              <a:grp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kumimoji="1" lang="ja-JP" altLang="en-US" dirty="0">
                  <a:solidFill>
                    <a:schemeClr val="tx1"/>
                  </a:solidFill>
                </a:endParaRPr>
              </a:p>
            </p:txBody>
          </p:sp>
          <p:sp>
            <p:nvSpPr>
              <p:cNvPr id="246" name="楕円 245">
                <a:extLst>
                  <a:ext uri="{FF2B5EF4-FFF2-40B4-BE49-F238E27FC236}">
                    <a16:creationId xmlns:a16="http://schemas.microsoft.com/office/drawing/2014/main" id="{B71B79F7-2AA9-4136-928C-03DCE72B5328}"/>
                  </a:ext>
                </a:extLst>
              </p:cNvPr>
              <p:cNvSpPr/>
              <p:nvPr/>
            </p:nvSpPr>
            <p:spPr>
              <a:xfrm>
                <a:off x="3975858" y="2013146"/>
                <a:ext cx="217804" cy="217804"/>
              </a:xfrm>
              <a:prstGeom prst="ellipse">
                <a:avLst/>
              </a:prstGeom>
              <a:grp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kumimoji="1" lang="ja-JP" altLang="en-US" dirty="0">
                  <a:solidFill>
                    <a:schemeClr val="tx1"/>
                  </a:solidFill>
                </a:endParaRPr>
              </a:p>
            </p:txBody>
          </p:sp>
          <p:sp>
            <p:nvSpPr>
              <p:cNvPr id="247" name="楕円 246">
                <a:extLst>
                  <a:ext uri="{FF2B5EF4-FFF2-40B4-BE49-F238E27FC236}">
                    <a16:creationId xmlns:a16="http://schemas.microsoft.com/office/drawing/2014/main" id="{5145529F-26AA-4E68-BF1C-3ADB44FFD7F8}"/>
                  </a:ext>
                </a:extLst>
              </p:cNvPr>
              <p:cNvSpPr/>
              <p:nvPr/>
            </p:nvSpPr>
            <p:spPr>
              <a:xfrm>
                <a:off x="3975858" y="2308339"/>
                <a:ext cx="217804" cy="217804"/>
              </a:xfrm>
              <a:prstGeom prst="ellipse">
                <a:avLst/>
              </a:prstGeom>
              <a:grp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kumimoji="1" lang="ja-JP" altLang="en-US" dirty="0">
                  <a:solidFill>
                    <a:schemeClr val="tx1"/>
                  </a:solidFill>
                </a:endParaRPr>
              </a:p>
            </p:txBody>
          </p:sp>
          <p:cxnSp>
            <p:nvCxnSpPr>
              <p:cNvPr id="248" name="直線コネクタ 247">
                <a:extLst>
                  <a:ext uri="{FF2B5EF4-FFF2-40B4-BE49-F238E27FC236}">
                    <a16:creationId xmlns:a16="http://schemas.microsoft.com/office/drawing/2014/main" id="{A1173FBD-CA9E-48D9-A5CE-36CD250DF5A8}"/>
                  </a:ext>
                </a:extLst>
              </p:cNvPr>
              <p:cNvCxnSpPr>
                <a:cxnSpLocks/>
                <a:stCxn id="243" idx="6"/>
                <a:endCxn id="247" idx="2"/>
              </p:cNvCxnSpPr>
              <p:nvPr/>
            </p:nvCxnSpPr>
            <p:spPr>
              <a:xfrm>
                <a:off x="3445377" y="1974452"/>
                <a:ext cx="530481" cy="442790"/>
              </a:xfrm>
              <a:prstGeom prst="line">
                <a:avLst/>
              </a:prstGeom>
              <a:grpFill/>
              <a:ln w="2857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249" name="直線コネクタ 248">
                <a:extLst>
                  <a:ext uri="{FF2B5EF4-FFF2-40B4-BE49-F238E27FC236}">
                    <a16:creationId xmlns:a16="http://schemas.microsoft.com/office/drawing/2014/main" id="{E1E654BD-B04B-4EFB-82F9-67C97E2CACEE}"/>
                  </a:ext>
                </a:extLst>
              </p:cNvPr>
              <p:cNvCxnSpPr>
                <a:cxnSpLocks/>
                <a:stCxn id="243" idx="6"/>
                <a:endCxn id="246" idx="2"/>
              </p:cNvCxnSpPr>
              <p:nvPr/>
            </p:nvCxnSpPr>
            <p:spPr>
              <a:xfrm>
                <a:off x="3445377" y="1974452"/>
                <a:ext cx="530481" cy="147597"/>
              </a:xfrm>
              <a:prstGeom prst="line">
                <a:avLst/>
              </a:prstGeom>
              <a:grpFill/>
              <a:ln w="19050">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250" name="直線コネクタ 249">
                <a:extLst>
                  <a:ext uri="{FF2B5EF4-FFF2-40B4-BE49-F238E27FC236}">
                    <a16:creationId xmlns:a16="http://schemas.microsoft.com/office/drawing/2014/main" id="{AD94AC17-6CDF-4502-AA6F-B481DC6E0835}"/>
                  </a:ext>
                </a:extLst>
              </p:cNvPr>
              <p:cNvCxnSpPr>
                <a:cxnSpLocks/>
                <a:stCxn id="244" idx="6"/>
                <a:endCxn id="246" idx="2"/>
              </p:cNvCxnSpPr>
              <p:nvPr/>
            </p:nvCxnSpPr>
            <p:spPr>
              <a:xfrm flipV="1">
                <a:off x="3445377" y="2122049"/>
                <a:ext cx="530481" cy="147597"/>
              </a:xfrm>
              <a:prstGeom prst="line">
                <a:avLst/>
              </a:prstGeom>
              <a:grpFill/>
              <a:ln w="2857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251" name="直線コネクタ 250">
                <a:extLst>
                  <a:ext uri="{FF2B5EF4-FFF2-40B4-BE49-F238E27FC236}">
                    <a16:creationId xmlns:a16="http://schemas.microsoft.com/office/drawing/2014/main" id="{E35FC6C0-58B2-4BA1-92BB-BBA639A8FFA6}"/>
                  </a:ext>
                </a:extLst>
              </p:cNvPr>
              <p:cNvCxnSpPr>
                <a:cxnSpLocks/>
                <a:stCxn id="244" idx="6"/>
                <a:endCxn id="247" idx="2"/>
              </p:cNvCxnSpPr>
              <p:nvPr/>
            </p:nvCxnSpPr>
            <p:spPr>
              <a:xfrm>
                <a:off x="3445377" y="2269645"/>
                <a:ext cx="530481" cy="147597"/>
              </a:xfrm>
              <a:prstGeom prst="line">
                <a:avLst/>
              </a:prstGeom>
              <a:grpFill/>
              <a:ln w="19050">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252" name="直線コネクタ 251">
                <a:extLst>
                  <a:ext uri="{FF2B5EF4-FFF2-40B4-BE49-F238E27FC236}">
                    <a16:creationId xmlns:a16="http://schemas.microsoft.com/office/drawing/2014/main" id="{6F58E6AE-E9E3-49AA-8DF8-8C7B09FA0F2C}"/>
                  </a:ext>
                </a:extLst>
              </p:cNvPr>
              <p:cNvCxnSpPr>
                <a:cxnSpLocks/>
                <a:stCxn id="245" idx="6"/>
                <a:endCxn id="247" idx="2"/>
              </p:cNvCxnSpPr>
              <p:nvPr/>
            </p:nvCxnSpPr>
            <p:spPr>
              <a:xfrm flipV="1">
                <a:off x="3445377" y="2417242"/>
                <a:ext cx="530481" cy="147597"/>
              </a:xfrm>
              <a:prstGeom prst="line">
                <a:avLst/>
              </a:prstGeom>
              <a:grpFill/>
              <a:ln w="2857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253" name="直線コネクタ 252">
                <a:extLst>
                  <a:ext uri="{FF2B5EF4-FFF2-40B4-BE49-F238E27FC236}">
                    <a16:creationId xmlns:a16="http://schemas.microsoft.com/office/drawing/2014/main" id="{04CFE886-CF12-4C06-9793-669DBF1BE25E}"/>
                  </a:ext>
                </a:extLst>
              </p:cNvPr>
              <p:cNvCxnSpPr>
                <a:cxnSpLocks/>
                <a:stCxn id="245" idx="6"/>
                <a:endCxn id="246" idx="2"/>
              </p:cNvCxnSpPr>
              <p:nvPr/>
            </p:nvCxnSpPr>
            <p:spPr>
              <a:xfrm flipV="1">
                <a:off x="3445377" y="2122049"/>
                <a:ext cx="530481" cy="442790"/>
              </a:xfrm>
              <a:prstGeom prst="line">
                <a:avLst/>
              </a:prstGeom>
              <a:grpFill/>
              <a:ln w="19050">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grpSp>
      </p:grpSp>
      <p:grpSp>
        <p:nvGrpSpPr>
          <p:cNvPr id="254" name="グループ化 253">
            <a:extLst>
              <a:ext uri="{FF2B5EF4-FFF2-40B4-BE49-F238E27FC236}">
                <a16:creationId xmlns:a16="http://schemas.microsoft.com/office/drawing/2014/main" id="{D0CD0664-D5C4-4D79-80E2-A28E860CEA80}"/>
              </a:ext>
            </a:extLst>
          </p:cNvPr>
          <p:cNvGrpSpPr/>
          <p:nvPr/>
        </p:nvGrpSpPr>
        <p:grpSpPr>
          <a:xfrm>
            <a:off x="10470320" y="4392248"/>
            <a:ext cx="1066342" cy="907879"/>
            <a:chOff x="8236032" y="5472297"/>
            <a:chExt cx="1066342" cy="907879"/>
          </a:xfrm>
        </p:grpSpPr>
        <p:sp>
          <p:nvSpPr>
            <p:cNvPr id="255" name="正方形/長方形 254">
              <a:extLst>
                <a:ext uri="{FF2B5EF4-FFF2-40B4-BE49-F238E27FC236}">
                  <a16:creationId xmlns:a16="http://schemas.microsoft.com/office/drawing/2014/main" id="{548793AA-8053-47C4-9936-9B725BE35849}"/>
                </a:ext>
              </a:extLst>
            </p:cNvPr>
            <p:cNvSpPr/>
            <p:nvPr/>
          </p:nvSpPr>
          <p:spPr>
            <a:xfrm>
              <a:off x="8236032" y="5472297"/>
              <a:ext cx="1066342" cy="90787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grpSp>
          <p:nvGrpSpPr>
            <p:cNvPr id="256" name="グループ化 255">
              <a:extLst>
                <a:ext uri="{FF2B5EF4-FFF2-40B4-BE49-F238E27FC236}">
                  <a16:creationId xmlns:a16="http://schemas.microsoft.com/office/drawing/2014/main" id="{4C60F6C5-8CF4-4415-8EAB-8118C4231A5A}"/>
                </a:ext>
              </a:extLst>
            </p:cNvPr>
            <p:cNvGrpSpPr/>
            <p:nvPr/>
          </p:nvGrpSpPr>
          <p:grpSpPr>
            <a:xfrm>
              <a:off x="8299210" y="5520613"/>
              <a:ext cx="966089" cy="808191"/>
              <a:chOff x="3227573" y="1865549"/>
              <a:chExt cx="966089" cy="808191"/>
            </a:xfrm>
            <a:solidFill>
              <a:schemeClr val="bg1"/>
            </a:solidFill>
          </p:grpSpPr>
          <p:sp>
            <p:nvSpPr>
              <p:cNvPr id="257" name="楕円 256">
                <a:extLst>
                  <a:ext uri="{FF2B5EF4-FFF2-40B4-BE49-F238E27FC236}">
                    <a16:creationId xmlns:a16="http://schemas.microsoft.com/office/drawing/2014/main" id="{E61E1436-F0F7-4E2C-B6E5-59B603343BE8}"/>
                  </a:ext>
                </a:extLst>
              </p:cNvPr>
              <p:cNvSpPr/>
              <p:nvPr/>
            </p:nvSpPr>
            <p:spPr>
              <a:xfrm>
                <a:off x="3227573" y="1865549"/>
                <a:ext cx="217804" cy="217804"/>
              </a:xfrm>
              <a:prstGeom prst="ellipse">
                <a:avLst/>
              </a:prstGeom>
              <a:grp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kumimoji="1" lang="ja-JP" altLang="en-US" dirty="0">
                  <a:solidFill>
                    <a:schemeClr val="tx1"/>
                  </a:solidFill>
                </a:endParaRPr>
              </a:p>
            </p:txBody>
          </p:sp>
          <p:sp>
            <p:nvSpPr>
              <p:cNvPr id="258" name="楕円 257">
                <a:extLst>
                  <a:ext uri="{FF2B5EF4-FFF2-40B4-BE49-F238E27FC236}">
                    <a16:creationId xmlns:a16="http://schemas.microsoft.com/office/drawing/2014/main" id="{134E892F-BFBA-40F9-9ED8-D5E049AB8D63}"/>
                  </a:ext>
                </a:extLst>
              </p:cNvPr>
              <p:cNvSpPr/>
              <p:nvPr/>
            </p:nvSpPr>
            <p:spPr>
              <a:xfrm>
                <a:off x="3227573" y="2160743"/>
                <a:ext cx="217804" cy="217804"/>
              </a:xfrm>
              <a:prstGeom prst="ellipse">
                <a:avLst/>
              </a:prstGeom>
              <a:grp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kumimoji="1" lang="ja-JP" altLang="en-US" dirty="0">
                  <a:solidFill>
                    <a:schemeClr val="tx1"/>
                  </a:solidFill>
                </a:endParaRPr>
              </a:p>
            </p:txBody>
          </p:sp>
          <p:sp>
            <p:nvSpPr>
              <p:cNvPr id="259" name="楕円 258">
                <a:extLst>
                  <a:ext uri="{FF2B5EF4-FFF2-40B4-BE49-F238E27FC236}">
                    <a16:creationId xmlns:a16="http://schemas.microsoft.com/office/drawing/2014/main" id="{24B8BDD6-1C82-4650-8E6E-784C793CDB64}"/>
                  </a:ext>
                </a:extLst>
              </p:cNvPr>
              <p:cNvSpPr/>
              <p:nvPr/>
            </p:nvSpPr>
            <p:spPr>
              <a:xfrm>
                <a:off x="3227573" y="2455936"/>
                <a:ext cx="217804" cy="217804"/>
              </a:xfrm>
              <a:prstGeom prst="ellipse">
                <a:avLst/>
              </a:prstGeom>
              <a:grp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kumimoji="1" lang="ja-JP" altLang="en-US" dirty="0">
                  <a:solidFill>
                    <a:schemeClr val="tx1"/>
                  </a:solidFill>
                </a:endParaRPr>
              </a:p>
            </p:txBody>
          </p:sp>
          <p:sp>
            <p:nvSpPr>
              <p:cNvPr id="260" name="楕円 259">
                <a:extLst>
                  <a:ext uri="{FF2B5EF4-FFF2-40B4-BE49-F238E27FC236}">
                    <a16:creationId xmlns:a16="http://schemas.microsoft.com/office/drawing/2014/main" id="{2E869924-8AF3-4284-A2F0-E4D7D4B2C9C7}"/>
                  </a:ext>
                </a:extLst>
              </p:cNvPr>
              <p:cNvSpPr/>
              <p:nvPr/>
            </p:nvSpPr>
            <p:spPr>
              <a:xfrm>
                <a:off x="3975858" y="2013146"/>
                <a:ext cx="217804" cy="217804"/>
              </a:xfrm>
              <a:prstGeom prst="ellipse">
                <a:avLst/>
              </a:prstGeom>
              <a:grp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kumimoji="1" lang="ja-JP" altLang="en-US" dirty="0">
                  <a:solidFill>
                    <a:schemeClr val="tx1"/>
                  </a:solidFill>
                </a:endParaRPr>
              </a:p>
            </p:txBody>
          </p:sp>
          <p:sp>
            <p:nvSpPr>
              <p:cNvPr id="261" name="楕円 260">
                <a:extLst>
                  <a:ext uri="{FF2B5EF4-FFF2-40B4-BE49-F238E27FC236}">
                    <a16:creationId xmlns:a16="http://schemas.microsoft.com/office/drawing/2014/main" id="{E397CE76-AEC1-477D-BD3C-6CEABC316004}"/>
                  </a:ext>
                </a:extLst>
              </p:cNvPr>
              <p:cNvSpPr/>
              <p:nvPr/>
            </p:nvSpPr>
            <p:spPr>
              <a:xfrm>
                <a:off x="3975858" y="2308339"/>
                <a:ext cx="217804" cy="217804"/>
              </a:xfrm>
              <a:prstGeom prst="ellipse">
                <a:avLst/>
              </a:prstGeom>
              <a:grp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kumimoji="1" lang="ja-JP" altLang="en-US" dirty="0">
                  <a:solidFill>
                    <a:schemeClr val="tx1"/>
                  </a:solidFill>
                </a:endParaRPr>
              </a:p>
            </p:txBody>
          </p:sp>
          <p:cxnSp>
            <p:nvCxnSpPr>
              <p:cNvPr id="262" name="直線コネクタ 261">
                <a:extLst>
                  <a:ext uri="{FF2B5EF4-FFF2-40B4-BE49-F238E27FC236}">
                    <a16:creationId xmlns:a16="http://schemas.microsoft.com/office/drawing/2014/main" id="{7788FB19-61BC-4425-B921-D6975D14692F}"/>
                  </a:ext>
                </a:extLst>
              </p:cNvPr>
              <p:cNvCxnSpPr>
                <a:cxnSpLocks/>
                <a:stCxn id="257" idx="6"/>
                <a:endCxn id="261" idx="2"/>
              </p:cNvCxnSpPr>
              <p:nvPr/>
            </p:nvCxnSpPr>
            <p:spPr>
              <a:xfrm>
                <a:off x="3445377" y="1974452"/>
                <a:ext cx="530481" cy="442790"/>
              </a:xfrm>
              <a:prstGeom prst="line">
                <a:avLst/>
              </a:prstGeom>
              <a:grpFill/>
              <a:ln w="57150">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263" name="直線コネクタ 262">
                <a:extLst>
                  <a:ext uri="{FF2B5EF4-FFF2-40B4-BE49-F238E27FC236}">
                    <a16:creationId xmlns:a16="http://schemas.microsoft.com/office/drawing/2014/main" id="{ACD303AE-F7C8-460D-87B8-6F52679BDB54}"/>
                  </a:ext>
                </a:extLst>
              </p:cNvPr>
              <p:cNvCxnSpPr>
                <a:cxnSpLocks/>
                <a:stCxn id="257" idx="6"/>
                <a:endCxn id="260" idx="2"/>
              </p:cNvCxnSpPr>
              <p:nvPr/>
            </p:nvCxnSpPr>
            <p:spPr>
              <a:xfrm>
                <a:off x="3445377" y="1974452"/>
                <a:ext cx="530481" cy="147597"/>
              </a:xfrm>
              <a:prstGeom prst="line">
                <a:avLst/>
              </a:prstGeom>
              <a:grpFill/>
              <a:ln w="317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264" name="直線コネクタ 263">
                <a:extLst>
                  <a:ext uri="{FF2B5EF4-FFF2-40B4-BE49-F238E27FC236}">
                    <a16:creationId xmlns:a16="http://schemas.microsoft.com/office/drawing/2014/main" id="{678BE49C-A207-4804-950A-7302E7223521}"/>
                  </a:ext>
                </a:extLst>
              </p:cNvPr>
              <p:cNvCxnSpPr>
                <a:cxnSpLocks/>
                <a:stCxn id="258" idx="6"/>
                <a:endCxn id="260" idx="2"/>
              </p:cNvCxnSpPr>
              <p:nvPr/>
            </p:nvCxnSpPr>
            <p:spPr>
              <a:xfrm flipV="1">
                <a:off x="3445377" y="2122049"/>
                <a:ext cx="530481" cy="147597"/>
              </a:xfrm>
              <a:prstGeom prst="line">
                <a:avLst/>
              </a:prstGeom>
              <a:grpFill/>
              <a:ln w="57150">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265" name="直線コネクタ 264">
                <a:extLst>
                  <a:ext uri="{FF2B5EF4-FFF2-40B4-BE49-F238E27FC236}">
                    <a16:creationId xmlns:a16="http://schemas.microsoft.com/office/drawing/2014/main" id="{D3A0F54C-68D0-4797-917B-25974DBE1BAB}"/>
                  </a:ext>
                </a:extLst>
              </p:cNvPr>
              <p:cNvCxnSpPr>
                <a:cxnSpLocks/>
                <a:stCxn id="258" idx="6"/>
                <a:endCxn id="261" idx="2"/>
              </p:cNvCxnSpPr>
              <p:nvPr/>
            </p:nvCxnSpPr>
            <p:spPr>
              <a:xfrm>
                <a:off x="3445377" y="2269645"/>
                <a:ext cx="530481" cy="147597"/>
              </a:xfrm>
              <a:prstGeom prst="line">
                <a:avLst/>
              </a:prstGeom>
              <a:grpFill/>
              <a:ln w="317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266" name="直線コネクタ 265">
                <a:extLst>
                  <a:ext uri="{FF2B5EF4-FFF2-40B4-BE49-F238E27FC236}">
                    <a16:creationId xmlns:a16="http://schemas.microsoft.com/office/drawing/2014/main" id="{2ECB3ABD-D207-4B28-89B7-3E7A5F016493}"/>
                  </a:ext>
                </a:extLst>
              </p:cNvPr>
              <p:cNvCxnSpPr>
                <a:cxnSpLocks/>
                <a:stCxn id="259" idx="6"/>
                <a:endCxn id="261" idx="2"/>
              </p:cNvCxnSpPr>
              <p:nvPr/>
            </p:nvCxnSpPr>
            <p:spPr>
              <a:xfrm flipV="1">
                <a:off x="3445377" y="2417242"/>
                <a:ext cx="530481" cy="147597"/>
              </a:xfrm>
              <a:prstGeom prst="line">
                <a:avLst/>
              </a:prstGeom>
              <a:grpFill/>
              <a:ln w="6350">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267" name="直線コネクタ 266">
                <a:extLst>
                  <a:ext uri="{FF2B5EF4-FFF2-40B4-BE49-F238E27FC236}">
                    <a16:creationId xmlns:a16="http://schemas.microsoft.com/office/drawing/2014/main" id="{10C7D7BE-CCC7-4F6A-BC80-67C2350AE339}"/>
                  </a:ext>
                </a:extLst>
              </p:cNvPr>
              <p:cNvCxnSpPr>
                <a:cxnSpLocks/>
                <a:stCxn id="259" idx="6"/>
                <a:endCxn id="260" idx="2"/>
              </p:cNvCxnSpPr>
              <p:nvPr/>
            </p:nvCxnSpPr>
            <p:spPr>
              <a:xfrm flipV="1">
                <a:off x="3445377" y="2122049"/>
                <a:ext cx="530481" cy="442790"/>
              </a:xfrm>
              <a:prstGeom prst="line">
                <a:avLst/>
              </a:prstGeom>
              <a:grpFill/>
              <a:ln w="317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grpSp>
      </p:grpSp>
    </p:spTree>
    <p:extLst>
      <p:ext uri="{BB962C8B-B14F-4D97-AF65-F5344CB8AC3E}">
        <p14:creationId xmlns:p14="http://schemas.microsoft.com/office/powerpoint/2010/main" val="5132402"/>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0" name="フリーフォーム: 図形 29">
            <a:extLst>
              <a:ext uri="{FF2B5EF4-FFF2-40B4-BE49-F238E27FC236}">
                <a16:creationId xmlns:a16="http://schemas.microsoft.com/office/drawing/2014/main" id="{E2F40CD2-5026-4296-9309-CD6DB339282C}"/>
              </a:ext>
            </a:extLst>
          </p:cNvPr>
          <p:cNvSpPr/>
          <p:nvPr/>
        </p:nvSpPr>
        <p:spPr>
          <a:xfrm>
            <a:off x="3929308" y="3948426"/>
            <a:ext cx="3095625" cy="1955844"/>
          </a:xfrm>
          <a:custGeom>
            <a:avLst/>
            <a:gdLst>
              <a:gd name="connsiteX0" fmla="*/ 0 w 3095625"/>
              <a:gd name="connsiteY0" fmla="*/ 0 h 1622663"/>
              <a:gd name="connsiteX1" fmla="*/ 485775 w 3095625"/>
              <a:gd name="connsiteY1" fmla="*/ 1609725 h 1622663"/>
              <a:gd name="connsiteX2" fmla="*/ 1019175 w 3095625"/>
              <a:gd name="connsiteY2" fmla="*/ 771525 h 1622663"/>
              <a:gd name="connsiteX3" fmla="*/ 1647825 w 3095625"/>
              <a:gd name="connsiteY3" fmla="*/ 1028700 h 1622663"/>
              <a:gd name="connsiteX4" fmla="*/ 1933575 w 3095625"/>
              <a:gd name="connsiteY4" fmla="*/ 552450 h 1622663"/>
              <a:gd name="connsiteX5" fmla="*/ 2371725 w 3095625"/>
              <a:gd name="connsiteY5" fmla="*/ 1285875 h 1622663"/>
              <a:gd name="connsiteX6" fmla="*/ 3095625 w 3095625"/>
              <a:gd name="connsiteY6" fmla="*/ 114300 h 1622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95625" h="1622663">
                <a:moveTo>
                  <a:pt x="0" y="0"/>
                </a:moveTo>
                <a:cubicBezTo>
                  <a:pt x="157956" y="740569"/>
                  <a:pt x="315913" y="1481138"/>
                  <a:pt x="485775" y="1609725"/>
                </a:cubicBezTo>
                <a:cubicBezTo>
                  <a:pt x="655638" y="1738313"/>
                  <a:pt x="825500" y="868363"/>
                  <a:pt x="1019175" y="771525"/>
                </a:cubicBezTo>
                <a:cubicBezTo>
                  <a:pt x="1212850" y="674688"/>
                  <a:pt x="1495425" y="1065212"/>
                  <a:pt x="1647825" y="1028700"/>
                </a:cubicBezTo>
                <a:cubicBezTo>
                  <a:pt x="1800225" y="992188"/>
                  <a:pt x="1812925" y="509588"/>
                  <a:pt x="1933575" y="552450"/>
                </a:cubicBezTo>
                <a:cubicBezTo>
                  <a:pt x="2054225" y="595313"/>
                  <a:pt x="2178050" y="1358900"/>
                  <a:pt x="2371725" y="1285875"/>
                </a:cubicBezTo>
                <a:cubicBezTo>
                  <a:pt x="2565400" y="1212850"/>
                  <a:pt x="2830512" y="663575"/>
                  <a:pt x="3095625" y="114300"/>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A39A0D1A-8753-4886-A078-E5D1AB521061}"/>
              </a:ext>
            </a:extLst>
          </p:cNvPr>
          <p:cNvSpPr>
            <a:spLocks noGrp="1"/>
          </p:cNvSpPr>
          <p:nvPr>
            <p:ph type="title"/>
          </p:nvPr>
        </p:nvSpPr>
        <p:spPr>
          <a:xfrm>
            <a:off x="368288" y="328330"/>
            <a:ext cx="11455423" cy="482600"/>
          </a:xfrm>
        </p:spPr>
        <p:txBody>
          <a:bodyPr/>
          <a:lstStyle/>
          <a:p>
            <a:r>
              <a:rPr kumimoji="1" lang="en-US" altLang="ja-JP" dirty="0"/>
              <a:t>6-1-8.</a:t>
            </a:r>
            <a:r>
              <a:rPr kumimoji="1" lang="ja-JP" altLang="en-US" dirty="0"/>
              <a:t>勾配降下法の課題</a:t>
            </a:r>
          </a:p>
        </p:txBody>
      </p:sp>
      <p:sp>
        <p:nvSpPr>
          <p:cNvPr id="3" name="スライド番号プレースホルダー 2">
            <a:extLst>
              <a:ext uri="{FF2B5EF4-FFF2-40B4-BE49-F238E27FC236}">
                <a16:creationId xmlns:a16="http://schemas.microsoft.com/office/drawing/2014/main" id="{FB98C58F-D0B7-4FB0-9104-F6D2E2495756}"/>
              </a:ext>
            </a:extLst>
          </p:cNvPr>
          <p:cNvSpPr>
            <a:spLocks noGrp="1"/>
          </p:cNvSpPr>
          <p:nvPr>
            <p:ph type="sldNum" sz="quarter" idx="10"/>
          </p:nvPr>
        </p:nvSpPr>
        <p:spPr/>
        <p:txBody>
          <a:bodyPr/>
          <a:lstStyle/>
          <a:p>
            <a:fld id="{5D750650-B10A-47BF-93C2-E1678438B37A}" type="slidenum">
              <a:rPr lang="en-US" altLang="ja-JP" smtClean="0"/>
              <a:pPr/>
              <a:t>302</a:t>
            </a:fld>
            <a:endParaRPr lang="en-US" altLang="ja-JP" dirty="0"/>
          </a:p>
        </p:txBody>
      </p:sp>
      <p:cxnSp>
        <p:nvCxnSpPr>
          <p:cNvPr id="4" name="直線矢印コネクタ 3">
            <a:extLst>
              <a:ext uri="{FF2B5EF4-FFF2-40B4-BE49-F238E27FC236}">
                <a16:creationId xmlns:a16="http://schemas.microsoft.com/office/drawing/2014/main" id="{EFC3E7B3-EBF6-419E-BCB4-89366EB92B0E}"/>
              </a:ext>
            </a:extLst>
          </p:cNvPr>
          <p:cNvCxnSpPr>
            <a:cxnSpLocks/>
          </p:cNvCxnSpPr>
          <p:nvPr/>
        </p:nvCxnSpPr>
        <p:spPr>
          <a:xfrm>
            <a:off x="2443256" y="6026262"/>
            <a:ext cx="5631178" cy="0"/>
          </a:xfrm>
          <a:prstGeom prst="straightConnector1">
            <a:avLst/>
          </a:prstGeom>
          <a:ln w="19050">
            <a:solidFill>
              <a:schemeClr val="tx1"/>
            </a:solidFill>
            <a:headEnd type="none" w="med" len="med"/>
            <a:tailEnd type="triangle"/>
          </a:ln>
        </p:spPr>
        <p:style>
          <a:lnRef idx="3">
            <a:schemeClr val="accent1"/>
          </a:lnRef>
          <a:fillRef idx="0">
            <a:schemeClr val="accent1"/>
          </a:fillRef>
          <a:effectRef idx="2">
            <a:schemeClr val="accent1"/>
          </a:effectRef>
          <a:fontRef idx="minor">
            <a:schemeClr val="tx1"/>
          </a:fontRef>
        </p:style>
      </p:cxnSp>
      <p:cxnSp>
        <p:nvCxnSpPr>
          <p:cNvPr id="5" name="直線矢印コネクタ 4">
            <a:extLst>
              <a:ext uri="{FF2B5EF4-FFF2-40B4-BE49-F238E27FC236}">
                <a16:creationId xmlns:a16="http://schemas.microsoft.com/office/drawing/2014/main" id="{C96CBFBA-7944-4C4D-9A9B-1A76F7541D8B}"/>
              </a:ext>
            </a:extLst>
          </p:cNvPr>
          <p:cNvCxnSpPr>
            <a:cxnSpLocks/>
          </p:cNvCxnSpPr>
          <p:nvPr/>
        </p:nvCxnSpPr>
        <p:spPr>
          <a:xfrm flipV="1">
            <a:off x="2724610" y="3696844"/>
            <a:ext cx="0" cy="2413278"/>
          </a:xfrm>
          <a:prstGeom prst="straightConnector1">
            <a:avLst/>
          </a:prstGeom>
          <a:ln w="19050">
            <a:solidFill>
              <a:schemeClr val="tx1"/>
            </a:solidFill>
            <a:headEnd type="none" w="med" len="med"/>
            <a:tailEnd type="triangle"/>
          </a:ln>
        </p:spPr>
        <p:style>
          <a:lnRef idx="3">
            <a:schemeClr val="accent1"/>
          </a:lnRef>
          <a:fillRef idx="0">
            <a:schemeClr val="accent1"/>
          </a:fillRef>
          <a:effectRef idx="2">
            <a:schemeClr val="accent1"/>
          </a:effectRef>
          <a:fontRef idx="minor">
            <a:schemeClr val="tx1"/>
          </a:fontRef>
        </p:style>
      </p:cxnSp>
      <p:cxnSp>
        <p:nvCxnSpPr>
          <p:cNvPr id="6" name="直線コネクタ 5">
            <a:extLst>
              <a:ext uri="{FF2B5EF4-FFF2-40B4-BE49-F238E27FC236}">
                <a16:creationId xmlns:a16="http://schemas.microsoft.com/office/drawing/2014/main" id="{6EAA36CE-5936-4F69-B180-D14A547728E2}"/>
              </a:ext>
            </a:extLst>
          </p:cNvPr>
          <p:cNvCxnSpPr>
            <a:cxnSpLocks/>
          </p:cNvCxnSpPr>
          <p:nvPr/>
        </p:nvCxnSpPr>
        <p:spPr>
          <a:xfrm>
            <a:off x="5814268" y="5521013"/>
            <a:ext cx="853611" cy="0"/>
          </a:xfrm>
          <a:prstGeom prst="line">
            <a:avLst/>
          </a:prstGeom>
          <a:ln w="19050">
            <a:solidFill>
              <a:srgbClr val="FF0000"/>
            </a:solidFill>
            <a:prstDash val="sysDash"/>
            <a:headEnd type="none" w="med" len="med"/>
            <a:tailEnd type="none" w="med" len="med"/>
          </a:ln>
        </p:spPr>
        <p:style>
          <a:lnRef idx="3">
            <a:schemeClr val="accent1"/>
          </a:lnRef>
          <a:fillRef idx="0">
            <a:schemeClr val="accent1"/>
          </a:fillRef>
          <a:effectRef idx="2">
            <a:schemeClr val="accent1"/>
          </a:effectRef>
          <a:fontRef idx="minor">
            <a:schemeClr val="tx1"/>
          </a:fontRef>
        </p:style>
      </p:cxnSp>
      <p:sp>
        <p:nvSpPr>
          <p:cNvPr id="7" name="正方形/長方形 6">
            <a:extLst>
              <a:ext uri="{FF2B5EF4-FFF2-40B4-BE49-F238E27FC236}">
                <a16:creationId xmlns:a16="http://schemas.microsoft.com/office/drawing/2014/main" id="{1771B958-AD22-488F-BF63-F01A665AED34}"/>
              </a:ext>
            </a:extLst>
          </p:cNvPr>
          <p:cNvSpPr/>
          <p:nvPr/>
        </p:nvSpPr>
        <p:spPr>
          <a:xfrm>
            <a:off x="2171386" y="3692511"/>
            <a:ext cx="543740" cy="523220"/>
          </a:xfrm>
          <a:prstGeom prst="rect">
            <a:avLst/>
          </a:prstGeom>
        </p:spPr>
        <p:txBody>
          <a:bodyPr wrap="none">
            <a:spAutoFit/>
          </a:bodyPr>
          <a:lstStyle/>
          <a:p>
            <a:pPr algn="ctr"/>
            <a:r>
              <a:rPr lang="ja-JP" altLang="en-US" sz="1400" b="1" dirty="0"/>
              <a:t>誤差</a:t>
            </a:r>
            <a:br>
              <a:rPr lang="en-US" altLang="ja-JP" sz="1400" b="1" dirty="0"/>
            </a:br>
            <a:r>
              <a:rPr lang="en-US" altLang="ja-JP" sz="1400" b="1" dirty="0"/>
              <a:t>(e)</a:t>
            </a:r>
            <a:endParaRPr lang="ja-JP" altLang="en-US" sz="1400" b="1" dirty="0"/>
          </a:p>
        </p:txBody>
      </p:sp>
      <p:sp>
        <p:nvSpPr>
          <p:cNvPr id="8" name="正方形/長方形 7">
            <a:extLst>
              <a:ext uri="{FF2B5EF4-FFF2-40B4-BE49-F238E27FC236}">
                <a16:creationId xmlns:a16="http://schemas.microsoft.com/office/drawing/2014/main" id="{0D16E182-8ABA-4F30-8CAC-2E6F699E70A0}"/>
              </a:ext>
            </a:extLst>
          </p:cNvPr>
          <p:cNvSpPr/>
          <p:nvPr/>
        </p:nvSpPr>
        <p:spPr>
          <a:xfrm>
            <a:off x="5065375" y="6032342"/>
            <a:ext cx="3114955" cy="307777"/>
          </a:xfrm>
          <a:prstGeom prst="rect">
            <a:avLst/>
          </a:prstGeom>
        </p:spPr>
        <p:txBody>
          <a:bodyPr wrap="none">
            <a:spAutoFit/>
          </a:bodyPr>
          <a:lstStyle/>
          <a:p>
            <a:r>
              <a:rPr lang="ja-JP" altLang="en-US" sz="1400" b="1" dirty="0"/>
              <a:t>パラメータ </a:t>
            </a:r>
            <a:r>
              <a:rPr lang="en-US" altLang="ja-JP" sz="1400" b="1" dirty="0"/>
              <a:t>(w; </a:t>
            </a:r>
            <a:r>
              <a:rPr lang="ja-JP" altLang="en-US" sz="1400" b="1" dirty="0"/>
              <a:t>エッジのウェイト値</a:t>
            </a:r>
            <a:r>
              <a:rPr lang="en-US" altLang="ja-JP" sz="1400" b="1" dirty="0"/>
              <a:t>)</a:t>
            </a:r>
            <a:endParaRPr lang="ja-JP" altLang="en-US" sz="1400" b="1" dirty="0"/>
          </a:p>
        </p:txBody>
      </p:sp>
      <p:sp>
        <p:nvSpPr>
          <p:cNvPr id="13" name="楕円 12">
            <a:extLst>
              <a:ext uri="{FF2B5EF4-FFF2-40B4-BE49-F238E27FC236}">
                <a16:creationId xmlns:a16="http://schemas.microsoft.com/office/drawing/2014/main" id="{B54D995B-ED97-47C9-A84B-97B111B686F6}"/>
              </a:ext>
            </a:extLst>
          </p:cNvPr>
          <p:cNvSpPr/>
          <p:nvPr/>
        </p:nvSpPr>
        <p:spPr>
          <a:xfrm>
            <a:off x="6537098" y="4960255"/>
            <a:ext cx="171508" cy="171508"/>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14" name="楕円 13">
            <a:extLst>
              <a:ext uri="{FF2B5EF4-FFF2-40B4-BE49-F238E27FC236}">
                <a16:creationId xmlns:a16="http://schemas.microsoft.com/office/drawing/2014/main" id="{C97C4D55-A72F-4481-AF0C-10F64FEABE8D}"/>
              </a:ext>
            </a:extLst>
          </p:cNvPr>
          <p:cNvSpPr/>
          <p:nvPr/>
        </p:nvSpPr>
        <p:spPr>
          <a:xfrm>
            <a:off x="6182927" y="5435259"/>
            <a:ext cx="171508" cy="171508"/>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15" name="吹き出し: 四角形 14">
            <a:extLst>
              <a:ext uri="{FF2B5EF4-FFF2-40B4-BE49-F238E27FC236}">
                <a16:creationId xmlns:a16="http://schemas.microsoft.com/office/drawing/2014/main" id="{DDACBCA1-4F16-48D5-BB67-33F3759FCD24}"/>
              </a:ext>
            </a:extLst>
          </p:cNvPr>
          <p:cNvSpPr/>
          <p:nvPr/>
        </p:nvSpPr>
        <p:spPr>
          <a:xfrm>
            <a:off x="6871901" y="5364807"/>
            <a:ext cx="976562" cy="385180"/>
          </a:xfrm>
          <a:prstGeom prst="wedgeRectCallout">
            <a:avLst>
              <a:gd name="adj1" fmla="val -105038"/>
              <a:gd name="adj2" fmla="val 7608"/>
            </a:avLst>
          </a:prstGeom>
          <a:solidFill>
            <a:srgbClr val="FFC215"/>
          </a:solidFill>
          <a:ln>
            <a:noFill/>
          </a:ln>
        </p:spPr>
        <p:style>
          <a:lnRef idx="2">
            <a:schemeClr val="accent4">
              <a:shade val="50000"/>
            </a:schemeClr>
          </a:lnRef>
          <a:fillRef idx="1">
            <a:schemeClr val="accent4"/>
          </a:fillRef>
          <a:effectRef idx="0">
            <a:schemeClr val="accent4"/>
          </a:effectRef>
          <a:fontRef idx="minor">
            <a:schemeClr val="lt1"/>
          </a:fontRef>
        </p:style>
        <p:txBody>
          <a:bodyPr lIns="91440" tIns="45720" rIns="91440" bIns="45720" rtlCol="0" anchor="ctr"/>
          <a:lstStyle/>
          <a:p>
            <a:pPr algn="ctr" fontAlgn="base"/>
            <a:r>
              <a:rPr kumimoji="1" lang="ja-JP" altLang="en-US" sz="1400" b="1" dirty="0">
                <a:solidFill>
                  <a:schemeClr val="tx1"/>
                </a:solidFill>
              </a:rPr>
              <a:t>極</a:t>
            </a:r>
            <a:r>
              <a:rPr kumimoji="1" lang="ja-JP" altLang="en-US" sz="1400" b="1">
                <a:solidFill>
                  <a:schemeClr val="tx1"/>
                </a:solidFill>
              </a:rPr>
              <a:t>小解</a:t>
            </a:r>
            <a:endParaRPr kumimoji="1" lang="en-US" altLang="ja-JP" sz="1400" b="1" dirty="0">
              <a:solidFill>
                <a:schemeClr val="tx1"/>
              </a:solidFill>
            </a:endParaRPr>
          </a:p>
        </p:txBody>
      </p:sp>
      <p:cxnSp>
        <p:nvCxnSpPr>
          <p:cNvPr id="18" name="直線矢印コネクタ 17">
            <a:extLst>
              <a:ext uri="{FF2B5EF4-FFF2-40B4-BE49-F238E27FC236}">
                <a16:creationId xmlns:a16="http://schemas.microsoft.com/office/drawing/2014/main" id="{7D0C6D26-A6C3-42B4-A48F-0CFE272CFD4F}"/>
              </a:ext>
            </a:extLst>
          </p:cNvPr>
          <p:cNvCxnSpPr>
            <a:cxnSpLocks/>
          </p:cNvCxnSpPr>
          <p:nvPr/>
        </p:nvCxnSpPr>
        <p:spPr>
          <a:xfrm flipH="1">
            <a:off x="6747051" y="4664881"/>
            <a:ext cx="195373" cy="360670"/>
          </a:xfrm>
          <a:prstGeom prst="straightConnector1">
            <a:avLst/>
          </a:prstGeom>
          <a:ln w="19050">
            <a:solidFill>
              <a:srgbClr val="FFC000"/>
            </a:solidFill>
            <a:headEnd type="none" w="med" len="med"/>
            <a:tailEnd type="triangle"/>
          </a:ln>
        </p:spPr>
        <p:style>
          <a:lnRef idx="3">
            <a:schemeClr val="accent1"/>
          </a:lnRef>
          <a:fillRef idx="0">
            <a:schemeClr val="accent1"/>
          </a:fillRef>
          <a:effectRef idx="2">
            <a:schemeClr val="accent1"/>
          </a:effectRef>
          <a:fontRef idx="minor">
            <a:schemeClr val="tx1"/>
          </a:fontRef>
        </p:style>
      </p:cxnSp>
      <p:cxnSp>
        <p:nvCxnSpPr>
          <p:cNvPr id="19" name="直線矢印コネクタ 18">
            <a:extLst>
              <a:ext uri="{FF2B5EF4-FFF2-40B4-BE49-F238E27FC236}">
                <a16:creationId xmlns:a16="http://schemas.microsoft.com/office/drawing/2014/main" id="{CA145182-948E-4B3C-A75A-53BF5AF14066}"/>
              </a:ext>
            </a:extLst>
          </p:cNvPr>
          <p:cNvCxnSpPr>
            <a:cxnSpLocks/>
            <a:stCxn id="13" idx="5"/>
          </p:cNvCxnSpPr>
          <p:nvPr/>
        </p:nvCxnSpPr>
        <p:spPr>
          <a:xfrm flipH="1">
            <a:off x="6502547" y="5106646"/>
            <a:ext cx="180942" cy="307422"/>
          </a:xfrm>
          <a:prstGeom prst="straightConnector1">
            <a:avLst/>
          </a:prstGeom>
          <a:ln w="19050">
            <a:solidFill>
              <a:srgbClr val="FFC000"/>
            </a:solidFill>
            <a:headEnd type="none" w="med" len="med"/>
            <a:tailEnd type="triangle"/>
          </a:ln>
        </p:spPr>
        <p:style>
          <a:lnRef idx="3">
            <a:schemeClr val="accent1"/>
          </a:lnRef>
          <a:fillRef idx="0">
            <a:schemeClr val="accent1"/>
          </a:fillRef>
          <a:effectRef idx="2">
            <a:schemeClr val="accent1"/>
          </a:effectRef>
          <a:fontRef idx="minor">
            <a:schemeClr val="tx1"/>
          </a:fontRef>
        </p:style>
      </p:cxnSp>
      <p:cxnSp>
        <p:nvCxnSpPr>
          <p:cNvPr id="20" name="直線コネクタ 19">
            <a:extLst>
              <a:ext uri="{FF2B5EF4-FFF2-40B4-BE49-F238E27FC236}">
                <a16:creationId xmlns:a16="http://schemas.microsoft.com/office/drawing/2014/main" id="{F6868D37-5574-4D86-B92F-D5E73278504A}"/>
              </a:ext>
            </a:extLst>
          </p:cNvPr>
          <p:cNvCxnSpPr>
            <a:cxnSpLocks/>
          </p:cNvCxnSpPr>
          <p:nvPr/>
        </p:nvCxnSpPr>
        <p:spPr>
          <a:xfrm flipV="1">
            <a:off x="6788888" y="4074927"/>
            <a:ext cx="265538" cy="686992"/>
          </a:xfrm>
          <a:prstGeom prst="line">
            <a:avLst/>
          </a:prstGeom>
          <a:ln w="19050">
            <a:solidFill>
              <a:srgbClr val="FF0000"/>
            </a:solidFill>
            <a:prstDash val="sysDash"/>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23" name="直線コネクタ 22">
            <a:extLst>
              <a:ext uri="{FF2B5EF4-FFF2-40B4-BE49-F238E27FC236}">
                <a16:creationId xmlns:a16="http://schemas.microsoft.com/office/drawing/2014/main" id="{874EB835-A086-4300-A68B-7B10CE4B85F6}"/>
              </a:ext>
            </a:extLst>
          </p:cNvPr>
          <p:cNvCxnSpPr>
            <a:cxnSpLocks/>
          </p:cNvCxnSpPr>
          <p:nvPr/>
        </p:nvCxnSpPr>
        <p:spPr>
          <a:xfrm flipH="1">
            <a:off x="8945609" y="4373699"/>
            <a:ext cx="1067971" cy="1125752"/>
          </a:xfrm>
          <a:prstGeom prst="line">
            <a:avLst/>
          </a:prstGeom>
          <a:ln w="47625">
            <a:solidFill>
              <a:srgbClr val="F36C37"/>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24" name="直線矢印コネクタ 23">
            <a:extLst>
              <a:ext uri="{FF2B5EF4-FFF2-40B4-BE49-F238E27FC236}">
                <a16:creationId xmlns:a16="http://schemas.microsoft.com/office/drawing/2014/main" id="{78E96038-694D-4284-B7DE-CD49FEB0731E}"/>
              </a:ext>
            </a:extLst>
          </p:cNvPr>
          <p:cNvCxnSpPr/>
          <p:nvPr/>
        </p:nvCxnSpPr>
        <p:spPr>
          <a:xfrm flipH="1">
            <a:off x="8832398" y="4936575"/>
            <a:ext cx="330925" cy="312726"/>
          </a:xfrm>
          <a:prstGeom prst="straightConnector1">
            <a:avLst/>
          </a:prstGeom>
          <a:ln w="47625">
            <a:solidFill>
              <a:srgbClr val="494949"/>
            </a:solidFill>
            <a:headEnd type="none" w="med" len="med"/>
            <a:tailEnd type="triangle"/>
          </a:ln>
        </p:spPr>
        <p:style>
          <a:lnRef idx="3">
            <a:schemeClr val="accent1"/>
          </a:lnRef>
          <a:fillRef idx="0">
            <a:schemeClr val="accent1"/>
          </a:fillRef>
          <a:effectRef idx="2">
            <a:schemeClr val="accent1"/>
          </a:effectRef>
          <a:fontRef idx="minor">
            <a:schemeClr val="tx1"/>
          </a:fontRef>
        </p:style>
      </p:cxnSp>
      <p:sp>
        <p:nvSpPr>
          <p:cNvPr id="25" name="四角形: 角を丸くする 24">
            <a:extLst>
              <a:ext uri="{FF2B5EF4-FFF2-40B4-BE49-F238E27FC236}">
                <a16:creationId xmlns:a16="http://schemas.microsoft.com/office/drawing/2014/main" id="{88BB9A22-3125-45AA-BF19-3FFA1298C1C2}"/>
              </a:ext>
            </a:extLst>
          </p:cNvPr>
          <p:cNvSpPr/>
          <p:nvPr/>
        </p:nvSpPr>
        <p:spPr>
          <a:xfrm>
            <a:off x="1781175" y="3426333"/>
            <a:ext cx="8629650" cy="3019425"/>
          </a:xfrm>
          <a:prstGeom prst="roundRect">
            <a:avLst/>
          </a:prstGeom>
          <a:noFill/>
          <a:ln w="38100">
            <a:solidFill>
              <a:srgbClr val="00879E"/>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grpSp>
        <p:nvGrpSpPr>
          <p:cNvPr id="29" name="グループ化 28">
            <a:extLst>
              <a:ext uri="{FF2B5EF4-FFF2-40B4-BE49-F238E27FC236}">
                <a16:creationId xmlns:a16="http://schemas.microsoft.com/office/drawing/2014/main" id="{3879AF6C-DA2A-40DC-BA4E-DBE85AA3FBFD}"/>
              </a:ext>
            </a:extLst>
          </p:cNvPr>
          <p:cNvGrpSpPr/>
          <p:nvPr/>
        </p:nvGrpSpPr>
        <p:grpSpPr>
          <a:xfrm>
            <a:off x="8773809" y="3387603"/>
            <a:ext cx="1254357" cy="1648925"/>
            <a:chOff x="9749385" y="1569926"/>
            <a:chExt cx="1254357" cy="1648925"/>
          </a:xfrm>
        </p:grpSpPr>
        <p:pic>
          <p:nvPicPr>
            <p:cNvPr id="27" name="図 26" descr="食品 が含まれている画像&#10;&#10;自動的に生成された説明">
              <a:extLst>
                <a:ext uri="{FF2B5EF4-FFF2-40B4-BE49-F238E27FC236}">
                  <a16:creationId xmlns:a16="http://schemas.microsoft.com/office/drawing/2014/main" id="{12B2B76C-6F88-4F84-9061-EFBD281A7DDB}"/>
                </a:ext>
              </a:extLst>
            </p:cNvPr>
            <p:cNvPicPr>
              <a:picLocks noChangeAspect="1"/>
            </p:cNvPicPr>
            <p:nvPr/>
          </p:nvPicPr>
          <p:blipFill rotWithShape="1">
            <a:blip r:embed="rId3">
              <a:extLst>
                <a:ext uri="{28A0092B-C50C-407E-A947-70E740481C1C}">
                  <a14:useLocalDpi xmlns:a14="http://schemas.microsoft.com/office/drawing/2010/main" val="0"/>
                </a:ext>
              </a:extLst>
            </a:blip>
            <a:srcRect t="16472"/>
            <a:stretch/>
          </p:blipFill>
          <p:spPr>
            <a:xfrm>
              <a:off x="9749385" y="2171105"/>
              <a:ext cx="1254357" cy="1047746"/>
            </a:xfrm>
            <a:prstGeom prst="rect">
              <a:avLst/>
            </a:prstGeom>
          </p:spPr>
        </p:pic>
        <p:pic>
          <p:nvPicPr>
            <p:cNvPr id="28" name="図 27" descr="食品 が含まれている画像&#10;&#10;自動的に生成された説明">
              <a:extLst>
                <a:ext uri="{FF2B5EF4-FFF2-40B4-BE49-F238E27FC236}">
                  <a16:creationId xmlns:a16="http://schemas.microsoft.com/office/drawing/2014/main" id="{1102BC82-8C28-43E4-AEE6-D4F288F317EF}"/>
                </a:ext>
              </a:extLst>
            </p:cNvPr>
            <p:cNvPicPr>
              <a:picLocks noChangeAspect="1"/>
            </p:cNvPicPr>
            <p:nvPr/>
          </p:nvPicPr>
          <p:blipFill rotWithShape="1">
            <a:blip r:embed="rId3">
              <a:extLst>
                <a:ext uri="{28A0092B-C50C-407E-A947-70E740481C1C}">
                  <a14:useLocalDpi xmlns:a14="http://schemas.microsoft.com/office/drawing/2010/main" val="0"/>
                </a:ext>
              </a:extLst>
            </a:blip>
            <a:srcRect l="50738" t="4698" r="36077" b="83641"/>
            <a:stretch/>
          </p:blipFill>
          <p:spPr>
            <a:xfrm>
              <a:off x="10187249" y="1569926"/>
              <a:ext cx="634163" cy="560822"/>
            </a:xfrm>
            <a:prstGeom prst="rect">
              <a:avLst/>
            </a:prstGeom>
          </p:spPr>
        </p:pic>
      </p:grpSp>
      <p:sp>
        <p:nvSpPr>
          <p:cNvPr id="21" name="楕円 20">
            <a:extLst>
              <a:ext uri="{FF2B5EF4-FFF2-40B4-BE49-F238E27FC236}">
                <a16:creationId xmlns:a16="http://schemas.microsoft.com/office/drawing/2014/main" id="{17B4A055-A927-479D-A073-FF58ED1522C6}"/>
              </a:ext>
            </a:extLst>
          </p:cNvPr>
          <p:cNvSpPr/>
          <p:nvPr/>
        </p:nvSpPr>
        <p:spPr>
          <a:xfrm>
            <a:off x="6772677" y="4324700"/>
            <a:ext cx="171508" cy="171508"/>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35" name="吹き出し: 四角形 34">
            <a:extLst>
              <a:ext uri="{FF2B5EF4-FFF2-40B4-BE49-F238E27FC236}">
                <a16:creationId xmlns:a16="http://schemas.microsoft.com/office/drawing/2014/main" id="{9AD8B317-05F6-417D-A797-AC2618D7ED69}"/>
              </a:ext>
            </a:extLst>
          </p:cNvPr>
          <p:cNvSpPr/>
          <p:nvPr/>
        </p:nvSpPr>
        <p:spPr>
          <a:xfrm>
            <a:off x="3045939" y="5515631"/>
            <a:ext cx="976562" cy="385180"/>
          </a:xfrm>
          <a:prstGeom prst="wedgeRectCallout">
            <a:avLst>
              <a:gd name="adj1" fmla="val 83208"/>
              <a:gd name="adj2" fmla="val 34810"/>
            </a:avLst>
          </a:prstGeom>
          <a:solidFill>
            <a:srgbClr val="FFC215"/>
          </a:solidFill>
          <a:ln>
            <a:noFill/>
          </a:ln>
        </p:spPr>
        <p:style>
          <a:lnRef idx="2">
            <a:schemeClr val="accent4">
              <a:shade val="50000"/>
            </a:schemeClr>
          </a:lnRef>
          <a:fillRef idx="1">
            <a:schemeClr val="accent4"/>
          </a:fillRef>
          <a:effectRef idx="0">
            <a:schemeClr val="accent4"/>
          </a:effectRef>
          <a:fontRef idx="minor">
            <a:schemeClr val="lt1"/>
          </a:fontRef>
        </p:style>
        <p:txBody>
          <a:bodyPr lIns="91440" tIns="45720" rIns="91440" bIns="45720" rtlCol="0" anchor="ctr"/>
          <a:lstStyle/>
          <a:p>
            <a:pPr algn="ctr" fontAlgn="base"/>
            <a:r>
              <a:rPr kumimoji="1" lang="ja-JP" altLang="en-US" sz="1400" b="1">
                <a:solidFill>
                  <a:schemeClr val="tx1"/>
                </a:solidFill>
              </a:rPr>
              <a:t>最小解</a:t>
            </a:r>
            <a:endParaRPr kumimoji="1" lang="en-US" altLang="ja-JP" sz="1400" b="1" dirty="0">
              <a:solidFill>
                <a:schemeClr val="tx1"/>
              </a:solidFill>
            </a:endParaRPr>
          </a:p>
        </p:txBody>
      </p:sp>
      <p:sp>
        <p:nvSpPr>
          <p:cNvPr id="36" name="正方形/長方形 35">
            <a:extLst>
              <a:ext uri="{FF2B5EF4-FFF2-40B4-BE49-F238E27FC236}">
                <a16:creationId xmlns:a16="http://schemas.microsoft.com/office/drawing/2014/main" id="{141C1A88-2420-450F-821A-E411706FE905}"/>
              </a:ext>
            </a:extLst>
          </p:cNvPr>
          <p:cNvSpPr/>
          <p:nvPr/>
        </p:nvSpPr>
        <p:spPr>
          <a:xfrm>
            <a:off x="3005965" y="3531012"/>
            <a:ext cx="5032147" cy="523220"/>
          </a:xfrm>
          <a:prstGeom prst="rect">
            <a:avLst/>
          </a:prstGeom>
        </p:spPr>
        <p:txBody>
          <a:bodyPr wrap="none">
            <a:spAutoFit/>
          </a:bodyPr>
          <a:lstStyle/>
          <a:p>
            <a:r>
              <a:rPr lang="ja-JP" altLang="en-US" sz="1400" b="1" dirty="0">
                <a:solidFill>
                  <a:srgbClr val="00879E"/>
                </a:solidFill>
              </a:rPr>
              <a:t>損失関数の形は非常に複雑なので、単純に降下するだけでは</a:t>
            </a:r>
            <a:endParaRPr lang="en-US" altLang="ja-JP" sz="1400" b="1" dirty="0">
              <a:solidFill>
                <a:srgbClr val="00879E"/>
              </a:solidFill>
            </a:endParaRPr>
          </a:p>
          <a:p>
            <a:r>
              <a:rPr lang="ja-JP" altLang="en-US" sz="1400" b="1" dirty="0">
                <a:solidFill>
                  <a:srgbClr val="00879E"/>
                </a:solidFill>
              </a:rPr>
              <a:t>極小解にとらわれやすい。</a:t>
            </a:r>
          </a:p>
        </p:txBody>
      </p:sp>
      <p:sp>
        <p:nvSpPr>
          <p:cNvPr id="37" name="四角形: 角を丸くする 36">
            <a:extLst>
              <a:ext uri="{FF2B5EF4-FFF2-40B4-BE49-F238E27FC236}">
                <a16:creationId xmlns:a16="http://schemas.microsoft.com/office/drawing/2014/main" id="{8FF994C0-2E9E-493A-9677-83784CCE5D99}"/>
              </a:ext>
            </a:extLst>
          </p:cNvPr>
          <p:cNvSpPr/>
          <p:nvPr/>
        </p:nvSpPr>
        <p:spPr bwMode="auto">
          <a:xfrm>
            <a:off x="766762" y="1203591"/>
            <a:ext cx="10658475" cy="2094077"/>
          </a:xfrm>
          <a:prstGeom prst="roundRect">
            <a:avLst>
              <a:gd name="adj" fmla="val 4381"/>
            </a:avLst>
          </a:prstGeom>
          <a:solidFill>
            <a:srgbClr val="FEEDE6"/>
          </a:solidFill>
          <a:ln w="19050" algn="ctr">
            <a:solidFill>
              <a:srgbClr val="F36C37"/>
            </a:solidFill>
            <a:prstDash val="solid"/>
            <a:round/>
            <a:headEnd/>
            <a:tailEnd/>
          </a:ln>
          <a:effectLst/>
        </p:spPr>
        <p:txBody>
          <a:bodyPr wrap="none" rtlCol="0" anchor="ctr"/>
          <a:lstStyle/>
          <a:p>
            <a:pPr algn="ctr"/>
            <a:endParaRPr kumimoji="1" lang="ja-JP" altLang="en-US" sz="2400" dirty="0">
              <a:solidFill>
                <a:schemeClr val="bg1"/>
              </a:solidFill>
            </a:endParaRPr>
          </a:p>
        </p:txBody>
      </p:sp>
      <p:grpSp>
        <p:nvGrpSpPr>
          <p:cNvPr id="38" name="グループ化 37">
            <a:extLst>
              <a:ext uri="{FF2B5EF4-FFF2-40B4-BE49-F238E27FC236}">
                <a16:creationId xmlns:a16="http://schemas.microsoft.com/office/drawing/2014/main" id="{44DB173C-5742-4A96-A469-EDD084B90C48}"/>
              </a:ext>
            </a:extLst>
          </p:cNvPr>
          <p:cNvGrpSpPr/>
          <p:nvPr/>
        </p:nvGrpSpPr>
        <p:grpSpPr>
          <a:xfrm>
            <a:off x="2683248" y="972209"/>
            <a:ext cx="6825504" cy="468736"/>
            <a:chOff x="2154608" y="3539394"/>
            <a:chExt cx="6825505" cy="426124"/>
          </a:xfrm>
        </p:grpSpPr>
        <p:sp>
          <p:nvSpPr>
            <p:cNvPr id="39" name="四角形: 角を丸くする 38">
              <a:extLst>
                <a:ext uri="{FF2B5EF4-FFF2-40B4-BE49-F238E27FC236}">
                  <a16:creationId xmlns:a16="http://schemas.microsoft.com/office/drawing/2014/main" id="{BDA9CCED-3C06-4F91-A0E7-5666BF346D5E}"/>
                </a:ext>
              </a:extLst>
            </p:cNvPr>
            <p:cNvSpPr/>
            <p:nvPr/>
          </p:nvSpPr>
          <p:spPr bwMode="auto">
            <a:xfrm>
              <a:off x="2154608" y="3539394"/>
              <a:ext cx="6825505" cy="394229"/>
            </a:xfrm>
            <a:prstGeom prst="roundRect">
              <a:avLst>
                <a:gd name="adj" fmla="val 50000"/>
              </a:avLst>
            </a:prstGeom>
            <a:solidFill>
              <a:srgbClr val="F36C37"/>
            </a:solidFill>
            <a:ln w="19050" algn="ctr">
              <a:noFill/>
              <a:prstDash val="dash"/>
              <a:round/>
              <a:headEnd/>
              <a:tailEnd/>
            </a:ln>
            <a:effectLst/>
          </p:spPr>
          <p:txBody>
            <a:bodyPr wrap="none" rtlCol="0" anchor="ctr"/>
            <a:lstStyle/>
            <a:p>
              <a:pPr algn="ctr"/>
              <a:endParaRPr kumimoji="1" lang="ja-JP" altLang="en-US" sz="2400" b="1" dirty="0">
                <a:solidFill>
                  <a:schemeClr val="bg1"/>
                </a:solidFill>
                <a:latin typeface="+mn-ea"/>
              </a:endParaRPr>
            </a:p>
          </p:txBody>
        </p:sp>
        <p:sp>
          <p:nvSpPr>
            <p:cNvPr id="40" name="正方形/長方形 39">
              <a:extLst>
                <a:ext uri="{FF2B5EF4-FFF2-40B4-BE49-F238E27FC236}">
                  <a16:creationId xmlns:a16="http://schemas.microsoft.com/office/drawing/2014/main" id="{088AA8C1-9E30-40F2-9969-38C8F110E530}"/>
                </a:ext>
              </a:extLst>
            </p:cNvPr>
            <p:cNvSpPr/>
            <p:nvPr/>
          </p:nvSpPr>
          <p:spPr>
            <a:xfrm>
              <a:off x="4567134" y="3565408"/>
              <a:ext cx="1981633" cy="400110"/>
            </a:xfrm>
            <a:prstGeom prst="rect">
              <a:avLst/>
            </a:prstGeom>
            <a:noFill/>
            <a:ln w="19050" algn="ctr">
              <a:noFill/>
              <a:prstDash val="dash"/>
              <a:round/>
              <a:headEnd/>
              <a:tailEn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2400" b="1" spc="150" dirty="0">
                  <a:solidFill>
                    <a:schemeClr val="bg1"/>
                  </a:solidFill>
                  <a:latin typeface="+mn-ea"/>
                </a:rPr>
                <a:t>勾配降下法の課題と極小解</a:t>
              </a:r>
              <a:endParaRPr lang="en-US" altLang="ja-JP" sz="2400" b="1" spc="150" dirty="0">
                <a:solidFill>
                  <a:schemeClr val="bg1"/>
                </a:solidFill>
                <a:latin typeface="+mn-ea"/>
              </a:endParaRPr>
            </a:p>
          </p:txBody>
        </p:sp>
      </p:grpSp>
      <p:sp>
        <p:nvSpPr>
          <p:cNvPr id="41" name="テキスト ボックス 40">
            <a:extLst>
              <a:ext uri="{FF2B5EF4-FFF2-40B4-BE49-F238E27FC236}">
                <a16:creationId xmlns:a16="http://schemas.microsoft.com/office/drawing/2014/main" id="{1D4893AF-7A3D-4EAB-B062-1851FB6F25C6}"/>
              </a:ext>
            </a:extLst>
          </p:cNvPr>
          <p:cNvSpPr txBox="1"/>
          <p:nvPr/>
        </p:nvSpPr>
        <p:spPr>
          <a:xfrm>
            <a:off x="1033810" y="1575470"/>
            <a:ext cx="10124378" cy="1554272"/>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ja-JP"/>
            </a:defPPr>
            <a:lvl1pPr>
              <a:lnSpc>
                <a:spcPct val="120000"/>
              </a:lnSpc>
              <a:defRPr sz="1200" b="1" spc="150">
                <a:latin typeface="+mj-ea"/>
                <a:ea typeface="+mj-ea"/>
              </a:defRPr>
            </a:lvl1pPr>
            <a:lvl2pPr marL="914400" indent="-457200" eaLnBrk="1" hangingPunct="1">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eaLnBrk="1" hangingPunct="1">
              <a:spcBef>
                <a:spcPct val="20000"/>
              </a:spcBef>
              <a:buClr>
                <a:schemeClr val="tx1"/>
              </a:buClr>
              <a:buFont typeface="HGPｺﾞｼｯｸE" pitchFamily="50" charset="-128"/>
              <a:buChar char="-"/>
              <a:defRPr sz="1800">
                <a:latin typeface="Meiryo UI" panose="020B0604030504040204" pitchFamily="50" charset="-128"/>
                <a:ea typeface="Meiryo UI" panose="020B0604030504040204" pitchFamily="50" charset="-128"/>
              </a:defRPr>
            </a:lvl3pPr>
            <a:lvl4pPr marL="1600200" indent="-228600" eaLnBrk="1" hangingPunct="1">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eaLnBrk="1" hangingPunct="1">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defRPr>
                <a:latin typeface="+mn-lt"/>
                <a:ea typeface="+mn-ea"/>
              </a:defRPr>
            </a:lvl6pPr>
            <a:lvl7pPr marL="2971800" indent="-228600" fontAlgn="base">
              <a:spcBef>
                <a:spcPct val="20000"/>
              </a:spcBef>
              <a:spcAft>
                <a:spcPct val="0"/>
              </a:spcAft>
              <a:buClr>
                <a:schemeClr val="tx1"/>
              </a:buClr>
              <a:buFont typeface="Wingdings" pitchFamily="2" charset="2"/>
              <a:defRPr>
                <a:latin typeface="+mn-lt"/>
                <a:ea typeface="+mn-ea"/>
              </a:defRPr>
            </a:lvl7pPr>
            <a:lvl8pPr marL="3429000" indent="-228600" fontAlgn="base">
              <a:spcBef>
                <a:spcPct val="20000"/>
              </a:spcBef>
              <a:spcAft>
                <a:spcPct val="0"/>
              </a:spcAft>
              <a:buClr>
                <a:schemeClr val="tx1"/>
              </a:buClr>
              <a:buFont typeface="Wingdings" pitchFamily="2" charset="2"/>
              <a:defRPr>
                <a:latin typeface="+mn-lt"/>
                <a:ea typeface="+mn-ea"/>
              </a:defRPr>
            </a:lvl8pPr>
            <a:lvl9pPr marL="3886200" indent="-228600" fontAlgn="base">
              <a:spcBef>
                <a:spcPct val="20000"/>
              </a:spcBef>
              <a:spcAft>
                <a:spcPct val="0"/>
              </a:spcAft>
              <a:buClr>
                <a:schemeClr val="tx1"/>
              </a:buClr>
              <a:buFont typeface="Wingdings" pitchFamily="2" charset="2"/>
              <a:defRPr>
                <a:latin typeface="+mn-lt"/>
                <a:ea typeface="+mn-ea"/>
              </a:defRPr>
            </a:lvl9pPr>
          </a:lstStyle>
          <a:p>
            <a:r>
              <a:rPr lang="ja-JP" altLang="en-US" sz="2000" spc="0" dirty="0">
                <a:solidFill>
                  <a:schemeClr val="tx1">
                    <a:lumMod val="75000"/>
                    <a:lumOff val="25000"/>
                  </a:schemeClr>
                </a:solidFill>
              </a:rPr>
              <a:t>　学習データ全てを使って損失関数の</a:t>
            </a:r>
            <a:r>
              <a:rPr lang="ja-JP" altLang="en-US" sz="2000" spc="0" dirty="0">
                <a:solidFill>
                  <a:srgbClr val="00879E"/>
                </a:solidFill>
              </a:rPr>
              <a:t>最小解</a:t>
            </a:r>
            <a:r>
              <a:rPr lang="en-US" altLang="ja-JP" sz="2000" spc="0" dirty="0">
                <a:solidFill>
                  <a:srgbClr val="00879E"/>
                </a:solidFill>
              </a:rPr>
              <a:t>(</a:t>
            </a:r>
            <a:r>
              <a:rPr lang="ja-JP" altLang="en-US" sz="2000" spc="0" dirty="0">
                <a:solidFill>
                  <a:srgbClr val="00879E"/>
                </a:solidFill>
              </a:rPr>
              <a:t>大域的最小解</a:t>
            </a:r>
            <a:r>
              <a:rPr lang="en-US" altLang="ja-JP" sz="2000" spc="0" dirty="0">
                <a:solidFill>
                  <a:srgbClr val="00879E"/>
                </a:solidFill>
              </a:rPr>
              <a:t>)</a:t>
            </a:r>
            <a:r>
              <a:rPr lang="ja-JP" altLang="en-US" sz="2000" spc="0" dirty="0">
                <a:solidFill>
                  <a:schemeClr val="tx1">
                    <a:lumMod val="75000"/>
                    <a:lumOff val="25000"/>
                  </a:schemeClr>
                </a:solidFill>
              </a:rPr>
              <a:t>を探索する方法を</a:t>
            </a:r>
            <a:r>
              <a:rPr lang="ja-JP" altLang="en-US" sz="2000" spc="0" dirty="0">
                <a:solidFill>
                  <a:srgbClr val="00879E"/>
                </a:solidFill>
              </a:rPr>
              <a:t>最急降下法</a:t>
            </a:r>
            <a:r>
              <a:rPr lang="ja-JP" altLang="en-US" sz="2000" spc="0" dirty="0">
                <a:solidFill>
                  <a:schemeClr val="tx1">
                    <a:lumMod val="75000"/>
                    <a:lumOff val="25000"/>
                  </a:schemeClr>
                </a:solidFill>
              </a:rPr>
              <a:t>（バッチ勾配降下法）といいます。これはシンプルな考え方ですが、複雑な損失関数の</a:t>
            </a:r>
            <a:r>
              <a:rPr lang="ja-JP" altLang="en-US" sz="2000" spc="0" dirty="0">
                <a:solidFill>
                  <a:srgbClr val="00879E"/>
                </a:solidFill>
              </a:rPr>
              <a:t>極小解</a:t>
            </a:r>
            <a:r>
              <a:rPr lang="ja-JP" altLang="en-US" sz="2000" spc="0" dirty="0">
                <a:solidFill>
                  <a:schemeClr val="tx1">
                    <a:lumMod val="75000"/>
                    <a:lumOff val="25000"/>
                  </a:schemeClr>
                </a:solidFill>
              </a:rPr>
              <a:t>にはまってしまい、学習が進まない可能性が高いという大きな欠点があります。そのため、学習にはこの後紹介する</a:t>
            </a:r>
            <a:r>
              <a:rPr lang="ja-JP" altLang="en-US" sz="2000" spc="0" dirty="0">
                <a:solidFill>
                  <a:srgbClr val="F36C37"/>
                </a:solidFill>
              </a:rPr>
              <a:t>ミニバッチ勾配降下法</a:t>
            </a:r>
            <a:r>
              <a:rPr lang="ja-JP" altLang="en-US" sz="2000" spc="0" dirty="0">
                <a:solidFill>
                  <a:schemeClr val="tx1">
                    <a:lumMod val="75000"/>
                    <a:lumOff val="25000"/>
                  </a:schemeClr>
                </a:solidFill>
              </a:rPr>
              <a:t>を用いることが一般的です。</a:t>
            </a:r>
            <a:endParaRPr lang="en-US" altLang="ja-JP" sz="2000" spc="0" dirty="0">
              <a:solidFill>
                <a:schemeClr val="tx1">
                  <a:lumMod val="75000"/>
                  <a:lumOff val="25000"/>
                </a:schemeClr>
              </a:solidFill>
            </a:endParaRPr>
          </a:p>
        </p:txBody>
      </p:sp>
      <p:sp>
        <p:nvSpPr>
          <p:cNvPr id="32" name="吹き出し: 四角形 31">
            <a:extLst>
              <a:ext uri="{FF2B5EF4-FFF2-40B4-BE49-F238E27FC236}">
                <a16:creationId xmlns:a16="http://schemas.microsoft.com/office/drawing/2014/main" id="{97244BC8-4DBA-4335-B33A-21612E1834E7}"/>
              </a:ext>
            </a:extLst>
          </p:cNvPr>
          <p:cNvSpPr/>
          <p:nvPr/>
        </p:nvSpPr>
        <p:spPr>
          <a:xfrm>
            <a:off x="4912911" y="5555245"/>
            <a:ext cx="976562" cy="385180"/>
          </a:xfrm>
          <a:prstGeom prst="wedgeRectCallout">
            <a:avLst>
              <a:gd name="adj1" fmla="val 12729"/>
              <a:gd name="adj2" fmla="val -129445"/>
            </a:avLst>
          </a:prstGeom>
          <a:solidFill>
            <a:srgbClr val="FFC215"/>
          </a:solidFill>
          <a:ln>
            <a:noFill/>
          </a:ln>
        </p:spPr>
        <p:style>
          <a:lnRef idx="2">
            <a:schemeClr val="accent4">
              <a:shade val="50000"/>
            </a:schemeClr>
          </a:lnRef>
          <a:fillRef idx="1">
            <a:schemeClr val="accent4"/>
          </a:fillRef>
          <a:effectRef idx="0">
            <a:schemeClr val="accent4"/>
          </a:effectRef>
          <a:fontRef idx="minor">
            <a:schemeClr val="lt1"/>
          </a:fontRef>
        </p:style>
        <p:txBody>
          <a:bodyPr lIns="91440" tIns="45720" rIns="91440" bIns="45720" rtlCol="0" anchor="ctr"/>
          <a:lstStyle/>
          <a:p>
            <a:pPr algn="ctr" fontAlgn="base"/>
            <a:r>
              <a:rPr kumimoji="1" lang="ja-JP" altLang="en-US" sz="1400" b="1" dirty="0">
                <a:solidFill>
                  <a:schemeClr val="tx1"/>
                </a:solidFill>
              </a:rPr>
              <a:t>極</a:t>
            </a:r>
            <a:r>
              <a:rPr kumimoji="1" lang="ja-JP" altLang="en-US" sz="1400" b="1">
                <a:solidFill>
                  <a:schemeClr val="tx1"/>
                </a:solidFill>
              </a:rPr>
              <a:t>小解</a:t>
            </a:r>
            <a:endParaRPr kumimoji="1" lang="en-US" altLang="ja-JP" sz="1400" b="1" dirty="0">
              <a:solidFill>
                <a:schemeClr val="tx1"/>
              </a:solidFill>
            </a:endParaRPr>
          </a:p>
        </p:txBody>
      </p:sp>
    </p:spTree>
    <p:extLst>
      <p:ext uri="{BB962C8B-B14F-4D97-AF65-F5344CB8AC3E}">
        <p14:creationId xmlns:p14="http://schemas.microsoft.com/office/powerpoint/2010/main" val="2901680475"/>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 name="フリーフォーム: 図形 15">
            <a:extLst>
              <a:ext uri="{FF2B5EF4-FFF2-40B4-BE49-F238E27FC236}">
                <a16:creationId xmlns:a16="http://schemas.microsoft.com/office/drawing/2014/main" id="{C12D83E4-67E7-475E-ADA5-D6E397C738AE}"/>
              </a:ext>
            </a:extLst>
          </p:cNvPr>
          <p:cNvSpPr/>
          <p:nvPr/>
        </p:nvSpPr>
        <p:spPr>
          <a:xfrm>
            <a:off x="6312720" y="4299612"/>
            <a:ext cx="1574276" cy="802087"/>
          </a:xfrm>
          <a:custGeom>
            <a:avLst/>
            <a:gdLst>
              <a:gd name="connsiteX0" fmla="*/ 0 w 1574276"/>
              <a:gd name="connsiteY0" fmla="*/ 301658 h 802087"/>
              <a:gd name="connsiteX1" fmla="*/ 141402 w 1574276"/>
              <a:gd name="connsiteY1" fmla="*/ 122549 h 802087"/>
              <a:gd name="connsiteX2" fmla="*/ 367645 w 1574276"/>
              <a:gd name="connsiteY2" fmla="*/ 801278 h 802087"/>
              <a:gd name="connsiteX3" fmla="*/ 1046375 w 1574276"/>
              <a:gd name="connsiteY3" fmla="*/ 263951 h 802087"/>
              <a:gd name="connsiteX4" fmla="*/ 1216058 w 1574276"/>
              <a:gd name="connsiteY4" fmla="*/ 424206 h 802087"/>
              <a:gd name="connsiteX5" fmla="*/ 1574276 w 1574276"/>
              <a:gd name="connsiteY5" fmla="*/ 0 h 802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4276" h="802087">
                <a:moveTo>
                  <a:pt x="0" y="301658"/>
                </a:moveTo>
                <a:cubicBezTo>
                  <a:pt x="40064" y="170468"/>
                  <a:pt x="80128" y="39279"/>
                  <a:pt x="141402" y="122549"/>
                </a:cubicBezTo>
                <a:cubicBezTo>
                  <a:pt x="202676" y="205819"/>
                  <a:pt x="216816" y="777711"/>
                  <a:pt x="367645" y="801278"/>
                </a:cubicBezTo>
                <a:cubicBezTo>
                  <a:pt x="518474" y="824845"/>
                  <a:pt x="904973" y="326796"/>
                  <a:pt x="1046375" y="263951"/>
                </a:cubicBezTo>
                <a:cubicBezTo>
                  <a:pt x="1187777" y="201106"/>
                  <a:pt x="1128074" y="468198"/>
                  <a:pt x="1216058" y="424206"/>
                </a:cubicBezTo>
                <a:cubicBezTo>
                  <a:pt x="1304042" y="380214"/>
                  <a:pt x="1439159" y="190107"/>
                  <a:pt x="1574276" y="0"/>
                </a:cubicBezTo>
              </a:path>
            </a:pathLst>
          </a:custGeom>
          <a:noFill/>
          <a:ln w="19050">
            <a:solidFill>
              <a:srgbClr val="49494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D0924DF3-66C0-493B-B0BB-F5E8BB9D97A6}"/>
              </a:ext>
            </a:extLst>
          </p:cNvPr>
          <p:cNvSpPr>
            <a:spLocks noGrp="1"/>
          </p:cNvSpPr>
          <p:nvPr>
            <p:ph type="title"/>
          </p:nvPr>
        </p:nvSpPr>
        <p:spPr/>
        <p:txBody>
          <a:bodyPr/>
          <a:lstStyle/>
          <a:p>
            <a:r>
              <a:rPr kumimoji="1" lang="en-US" altLang="ja-JP" dirty="0"/>
              <a:t>6-1-9.</a:t>
            </a:r>
            <a:r>
              <a:rPr lang="ja-JP" altLang="en-US" dirty="0"/>
              <a:t>ミニバッチ勾配降下法</a:t>
            </a:r>
            <a:endParaRPr kumimoji="1" lang="ja-JP" altLang="en-US" dirty="0"/>
          </a:p>
        </p:txBody>
      </p:sp>
      <p:sp>
        <p:nvSpPr>
          <p:cNvPr id="4" name="スライド番号プレースホルダー 3">
            <a:extLst>
              <a:ext uri="{FF2B5EF4-FFF2-40B4-BE49-F238E27FC236}">
                <a16:creationId xmlns:a16="http://schemas.microsoft.com/office/drawing/2014/main" id="{047A4A73-5878-4C4C-9BEF-18E9D9CD7430}"/>
              </a:ext>
            </a:extLst>
          </p:cNvPr>
          <p:cNvSpPr>
            <a:spLocks noGrp="1"/>
          </p:cNvSpPr>
          <p:nvPr>
            <p:ph type="sldNum" sz="quarter" idx="10"/>
          </p:nvPr>
        </p:nvSpPr>
        <p:spPr/>
        <p:txBody>
          <a:bodyPr/>
          <a:lstStyle/>
          <a:p>
            <a:fld id="{5D750650-B10A-47BF-93C2-E1678438B37A}" type="slidenum">
              <a:rPr kumimoji="1" lang="ja-JP" altLang="en-US" smtClean="0"/>
              <a:pPr/>
              <a:t>303</a:t>
            </a:fld>
            <a:endParaRPr kumimoji="1" lang="ja-JP" altLang="en-US"/>
          </a:p>
        </p:txBody>
      </p:sp>
      <p:sp>
        <p:nvSpPr>
          <p:cNvPr id="57" name="四角形: 角を丸くする 56">
            <a:extLst>
              <a:ext uri="{FF2B5EF4-FFF2-40B4-BE49-F238E27FC236}">
                <a16:creationId xmlns:a16="http://schemas.microsoft.com/office/drawing/2014/main" id="{2261AEFB-1FF1-4C99-912A-DC0969A755B8}"/>
              </a:ext>
            </a:extLst>
          </p:cNvPr>
          <p:cNvSpPr/>
          <p:nvPr/>
        </p:nvSpPr>
        <p:spPr bwMode="auto">
          <a:xfrm>
            <a:off x="842177" y="1186563"/>
            <a:ext cx="10658475" cy="1569587"/>
          </a:xfrm>
          <a:prstGeom prst="roundRect">
            <a:avLst>
              <a:gd name="adj" fmla="val 5515"/>
            </a:avLst>
          </a:prstGeom>
          <a:solidFill>
            <a:srgbClr val="EBFCFF"/>
          </a:solidFill>
          <a:ln w="19050" algn="ctr">
            <a:solidFill>
              <a:srgbClr val="00879E"/>
            </a:solidFill>
            <a:prstDash val="solid"/>
            <a:round/>
            <a:headEnd/>
            <a:tailEnd/>
          </a:ln>
          <a:effectLst/>
        </p:spPr>
        <p:txBody>
          <a:bodyPr wrap="none" tIns="252000" rtlCol="0" anchor="ctr"/>
          <a:lstStyle/>
          <a:p>
            <a:pPr algn="ctr"/>
            <a:endParaRPr kumimoji="1" lang="ja-JP" altLang="en-US" sz="1600" b="1" spc="600" dirty="0">
              <a:solidFill>
                <a:schemeClr val="tx1">
                  <a:lumMod val="75000"/>
                  <a:lumOff val="25000"/>
                </a:schemeClr>
              </a:solidFill>
              <a:latin typeface="+mn-ea"/>
            </a:endParaRPr>
          </a:p>
        </p:txBody>
      </p:sp>
      <p:grpSp>
        <p:nvGrpSpPr>
          <p:cNvPr id="58" name="グループ化 57">
            <a:extLst>
              <a:ext uri="{FF2B5EF4-FFF2-40B4-BE49-F238E27FC236}">
                <a16:creationId xmlns:a16="http://schemas.microsoft.com/office/drawing/2014/main" id="{EE5D193C-0546-488A-B0B6-1656D5616403}"/>
              </a:ext>
            </a:extLst>
          </p:cNvPr>
          <p:cNvGrpSpPr/>
          <p:nvPr/>
        </p:nvGrpSpPr>
        <p:grpSpPr>
          <a:xfrm>
            <a:off x="2758662" y="1003673"/>
            <a:ext cx="6825504" cy="426124"/>
            <a:chOff x="2154608" y="3539394"/>
            <a:chExt cx="6825505" cy="426124"/>
          </a:xfrm>
        </p:grpSpPr>
        <p:sp>
          <p:nvSpPr>
            <p:cNvPr id="59" name="四角形: 角を丸くする 58">
              <a:extLst>
                <a:ext uri="{FF2B5EF4-FFF2-40B4-BE49-F238E27FC236}">
                  <a16:creationId xmlns:a16="http://schemas.microsoft.com/office/drawing/2014/main" id="{D715AEA8-21DB-4362-A275-345C28EAC557}"/>
                </a:ext>
              </a:extLst>
            </p:cNvPr>
            <p:cNvSpPr/>
            <p:nvPr/>
          </p:nvSpPr>
          <p:spPr bwMode="auto">
            <a:xfrm>
              <a:off x="2154608" y="3539394"/>
              <a:ext cx="6825505" cy="394229"/>
            </a:xfrm>
            <a:prstGeom prst="roundRect">
              <a:avLst>
                <a:gd name="adj" fmla="val 50000"/>
              </a:avLst>
            </a:prstGeom>
            <a:solidFill>
              <a:srgbClr val="00879E"/>
            </a:solidFill>
            <a:ln w="19050" algn="ctr">
              <a:noFill/>
              <a:prstDash val="dash"/>
              <a:round/>
              <a:headEnd/>
              <a:tailEnd/>
            </a:ln>
            <a:effectLst/>
          </p:spPr>
          <p:txBody>
            <a:bodyPr wrap="none" rtlCol="0" anchor="ctr"/>
            <a:lstStyle/>
            <a:p>
              <a:pPr algn="ctr"/>
              <a:endParaRPr kumimoji="1" lang="ja-JP" altLang="en-US" sz="2000" b="1" dirty="0">
                <a:solidFill>
                  <a:schemeClr val="bg1"/>
                </a:solidFill>
                <a:latin typeface="+mn-ea"/>
              </a:endParaRPr>
            </a:p>
          </p:txBody>
        </p:sp>
        <p:sp>
          <p:nvSpPr>
            <p:cNvPr id="60" name="正方形/長方形 59">
              <a:extLst>
                <a:ext uri="{FF2B5EF4-FFF2-40B4-BE49-F238E27FC236}">
                  <a16:creationId xmlns:a16="http://schemas.microsoft.com/office/drawing/2014/main" id="{68E7C20A-7928-4C09-86F5-80A66A4FE1BC}"/>
                </a:ext>
              </a:extLst>
            </p:cNvPr>
            <p:cNvSpPr/>
            <p:nvPr/>
          </p:nvSpPr>
          <p:spPr>
            <a:xfrm>
              <a:off x="4567134" y="3565408"/>
              <a:ext cx="1981633" cy="400110"/>
            </a:xfrm>
            <a:prstGeom prst="rect">
              <a:avLst/>
            </a:prstGeom>
            <a:noFill/>
            <a:ln w="19050" algn="ctr">
              <a:noFill/>
              <a:prstDash val="dash"/>
              <a:round/>
              <a:headEnd/>
              <a:tailEn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2000" b="1" spc="150" dirty="0">
                  <a:solidFill>
                    <a:schemeClr val="bg1"/>
                  </a:solidFill>
                  <a:latin typeface="+mn-ea"/>
                </a:rPr>
                <a:t>ミニバッチ勾配降下法</a:t>
              </a:r>
            </a:p>
          </p:txBody>
        </p:sp>
      </p:grpSp>
      <p:sp>
        <p:nvSpPr>
          <p:cNvPr id="61" name="テキスト ボックス 60">
            <a:extLst>
              <a:ext uri="{FF2B5EF4-FFF2-40B4-BE49-F238E27FC236}">
                <a16:creationId xmlns:a16="http://schemas.microsoft.com/office/drawing/2014/main" id="{3E718BF9-C1E7-4A13-A191-594BFC9F9C3B}"/>
              </a:ext>
            </a:extLst>
          </p:cNvPr>
          <p:cNvSpPr txBox="1"/>
          <p:nvPr/>
        </p:nvSpPr>
        <p:spPr>
          <a:xfrm>
            <a:off x="1089887" y="1474893"/>
            <a:ext cx="10163053" cy="1200329"/>
          </a:xfrm>
          <a:prstGeom prst="rect">
            <a:avLst/>
          </a:prstGeom>
          <a:noFill/>
        </p:spPr>
        <p:txBody>
          <a:bodyPr wrap="square" rtlCol="0">
            <a:spAutoFit/>
          </a:bodyPr>
          <a:lstStyle/>
          <a:p>
            <a:pPr marL="342900" indent="-342900" algn="just">
              <a:buFont typeface="Arial" panose="020B0604020202020204" pitchFamily="34" charset="0"/>
              <a:buChar char="•"/>
            </a:pPr>
            <a:r>
              <a:rPr kumimoji="1" lang="ja-JP" altLang="en-US" b="1" dirty="0">
                <a:solidFill>
                  <a:schemeClr val="tx1">
                    <a:lumMod val="75000"/>
                    <a:lumOff val="25000"/>
                  </a:schemeClr>
                </a:solidFill>
                <a:latin typeface="+mn-ea"/>
              </a:rPr>
              <a:t>全データのうち、一定数のデータをランダムにサンプリングし、損失と勾配を計算してパラメータ更新を行う。</a:t>
            </a:r>
            <a:endParaRPr kumimoji="1" lang="en-US" altLang="ja-JP" b="1" dirty="0">
              <a:solidFill>
                <a:schemeClr val="tx1">
                  <a:lumMod val="75000"/>
                  <a:lumOff val="25000"/>
                </a:schemeClr>
              </a:solidFill>
              <a:latin typeface="+mn-ea"/>
            </a:endParaRPr>
          </a:p>
          <a:p>
            <a:pPr marL="342900" indent="-342900" algn="just">
              <a:buFont typeface="Arial" panose="020B0604020202020204" pitchFamily="34" charset="0"/>
              <a:buChar char="•"/>
            </a:pPr>
            <a:r>
              <a:rPr kumimoji="1" lang="ja-JP" altLang="en-US" b="1" dirty="0">
                <a:solidFill>
                  <a:schemeClr val="tx1">
                    <a:lumMod val="75000"/>
                    <a:lumOff val="25000"/>
                  </a:schemeClr>
                </a:solidFill>
                <a:latin typeface="+mn-ea"/>
              </a:rPr>
              <a:t>サンプリングしたデータによって、損失関数が変化するため、極小解にはまっても抜け出せる可能性がある。</a:t>
            </a:r>
            <a:endParaRPr kumimoji="1" lang="en-US" altLang="ja-JP" b="1" dirty="0">
              <a:solidFill>
                <a:schemeClr val="tx1">
                  <a:lumMod val="75000"/>
                  <a:lumOff val="25000"/>
                </a:schemeClr>
              </a:solidFill>
              <a:latin typeface="+mn-ea"/>
            </a:endParaRPr>
          </a:p>
        </p:txBody>
      </p:sp>
      <p:sp>
        <p:nvSpPr>
          <p:cNvPr id="62" name="正方形/長方形 61">
            <a:extLst>
              <a:ext uri="{FF2B5EF4-FFF2-40B4-BE49-F238E27FC236}">
                <a16:creationId xmlns:a16="http://schemas.microsoft.com/office/drawing/2014/main" id="{EE8BCAA8-1CF7-4A9C-89B0-D401CAFB9CDD}"/>
              </a:ext>
            </a:extLst>
          </p:cNvPr>
          <p:cNvSpPr/>
          <p:nvPr/>
        </p:nvSpPr>
        <p:spPr>
          <a:xfrm>
            <a:off x="1237538" y="5707901"/>
            <a:ext cx="1826141" cy="584775"/>
          </a:xfrm>
          <a:prstGeom prst="rect">
            <a:avLst/>
          </a:prstGeom>
        </p:spPr>
        <p:txBody>
          <a:bodyPr wrap="none">
            <a:spAutoFit/>
          </a:bodyPr>
          <a:lstStyle/>
          <a:p>
            <a:pPr algn="ctr"/>
            <a:r>
              <a:rPr lang="en-US" altLang="ja-JP" sz="1600" b="1" dirty="0">
                <a:solidFill>
                  <a:srgbClr val="F36C37"/>
                </a:solidFill>
              </a:rPr>
              <a:t>64</a:t>
            </a:r>
            <a:r>
              <a:rPr lang="ja-JP" altLang="en-US" sz="1600" b="1" dirty="0">
                <a:solidFill>
                  <a:srgbClr val="F36C37"/>
                </a:solidFill>
              </a:rPr>
              <a:t>件のデータ①</a:t>
            </a:r>
            <a:endParaRPr lang="en-US" altLang="ja-JP" sz="1600" b="1" dirty="0">
              <a:solidFill>
                <a:srgbClr val="F36C37"/>
              </a:solidFill>
            </a:endParaRPr>
          </a:p>
          <a:p>
            <a:pPr algn="ctr"/>
            <a:r>
              <a:rPr lang="ja-JP" altLang="en-US" sz="1600" b="1" dirty="0">
                <a:solidFill>
                  <a:srgbClr val="F36C37"/>
                </a:solidFill>
              </a:rPr>
              <a:t>による損失関数①</a:t>
            </a:r>
          </a:p>
        </p:txBody>
      </p:sp>
      <p:sp>
        <p:nvSpPr>
          <p:cNvPr id="63" name="正方形/長方形 62">
            <a:extLst>
              <a:ext uri="{FF2B5EF4-FFF2-40B4-BE49-F238E27FC236}">
                <a16:creationId xmlns:a16="http://schemas.microsoft.com/office/drawing/2014/main" id="{AF9B49B9-16E4-445E-80AC-8FDE34BE54D7}"/>
              </a:ext>
            </a:extLst>
          </p:cNvPr>
          <p:cNvSpPr/>
          <p:nvPr/>
        </p:nvSpPr>
        <p:spPr>
          <a:xfrm>
            <a:off x="2302717" y="5430902"/>
            <a:ext cx="954107" cy="276999"/>
          </a:xfrm>
          <a:prstGeom prst="rect">
            <a:avLst/>
          </a:prstGeom>
        </p:spPr>
        <p:txBody>
          <a:bodyPr wrap="none">
            <a:spAutoFit/>
          </a:bodyPr>
          <a:lstStyle/>
          <a:p>
            <a:pPr algn="ctr"/>
            <a:r>
              <a:rPr lang="ja-JP" altLang="en-US" sz="1200" dirty="0"/>
              <a:t>パラメータ</a:t>
            </a:r>
          </a:p>
        </p:txBody>
      </p:sp>
      <p:cxnSp>
        <p:nvCxnSpPr>
          <p:cNvPr id="65" name="直線矢印コネクタ 64">
            <a:extLst>
              <a:ext uri="{FF2B5EF4-FFF2-40B4-BE49-F238E27FC236}">
                <a16:creationId xmlns:a16="http://schemas.microsoft.com/office/drawing/2014/main" id="{3A329183-90FA-490C-BD14-67AB26059D94}"/>
              </a:ext>
            </a:extLst>
          </p:cNvPr>
          <p:cNvCxnSpPr>
            <a:cxnSpLocks/>
          </p:cNvCxnSpPr>
          <p:nvPr/>
        </p:nvCxnSpPr>
        <p:spPr>
          <a:xfrm>
            <a:off x="1086765" y="5432822"/>
            <a:ext cx="2105353" cy="0"/>
          </a:xfrm>
          <a:prstGeom prst="straightConnector1">
            <a:avLst/>
          </a:prstGeom>
          <a:ln w="19050">
            <a:solidFill>
              <a:schemeClr val="tx1"/>
            </a:solidFill>
            <a:headEnd type="none" w="med" len="med"/>
            <a:tailEnd type="triangle"/>
          </a:ln>
        </p:spPr>
        <p:style>
          <a:lnRef idx="3">
            <a:schemeClr val="accent1"/>
          </a:lnRef>
          <a:fillRef idx="0">
            <a:schemeClr val="accent1"/>
          </a:fillRef>
          <a:effectRef idx="2">
            <a:schemeClr val="accent1"/>
          </a:effectRef>
          <a:fontRef idx="minor">
            <a:schemeClr val="tx1"/>
          </a:fontRef>
        </p:style>
      </p:cxnSp>
      <p:cxnSp>
        <p:nvCxnSpPr>
          <p:cNvPr id="66" name="直線矢印コネクタ 65">
            <a:extLst>
              <a:ext uri="{FF2B5EF4-FFF2-40B4-BE49-F238E27FC236}">
                <a16:creationId xmlns:a16="http://schemas.microsoft.com/office/drawing/2014/main" id="{B1254D59-23F7-4467-AD2A-7F6E08DF8E61}"/>
              </a:ext>
            </a:extLst>
          </p:cNvPr>
          <p:cNvCxnSpPr>
            <a:cxnSpLocks/>
          </p:cNvCxnSpPr>
          <p:nvPr/>
        </p:nvCxnSpPr>
        <p:spPr>
          <a:xfrm flipV="1">
            <a:off x="1243599" y="3955350"/>
            <a:ext cx="0" cy="1577517"/>
          </a:xfrm>
          <a:prstGeom prst="straightConnector1">
            <a:avLst/>
          </a:prstGeom>
          <a:ln w="19050">
            <a:solidFill>
              <a:schemeClr val="tx1"/>
            </a:solidFill>
            <a:headEnd type="none" w="med" len="med"/>
            <a:tailEnd type="triangle"/>
          </a:ln>
        </p:spPr>
        <p:style>
          <a:lnRef idx="3">
            <a:schemeClr val="accent1"/>
          </a:lnRef>
          <a:fillRef idx="0">
            <a:schemeClr val="accent1"/>
          </a:fillRef>
          <a:effectRef idx="2">
            <a:schemeClr val="accent1"/>
          </a:effectRef>
          <a:fontRef idx="minor">
            <a:schemeClr val="tx1"/>
          </a:fontRef>
        </p:style>
      </p:cxnSp>
      <p:sp>
        <p:nvSpPr>
          <p:cNvPr id="82" name="正方形/長方形 81">
            <a:extLst>
              <a:ext uri="{FF2B5EF4-FFF2-40B4-BE49-F238E27FC236}">
                <a16:creationId xmlns:a16="http://schemas.microsoft.com/office/drawing/2014/main" id="{C0634B3F-1E40-42E1-8BFB-57B7525C0649}"/>
              </a:ext>
            </a:extLst>
          </p:cNvPr>
          <p:cNvSpPr/>
          <p:nvPr/>
        </p:nvSpPr>
        <p:spPr>
          <a:xfrm>
            <a:off x="868206" y="4091249"/>
            <a:ext cx="369332" cy="400110"/>
          </a:xfrm>
          <a:prstGeom prst="rect">
            <a:avLst/>
          </a:prstGeom>
        </p:spPr>
        <p:txBody>
          <a:bodyPr vert="eaVert" wrap="none">
            <a:spAutoFit/>
          </a:bodyPr>
          <a:lstStyle/>
          <a:p>
            <a:pPr algn="ctr"/>
            <a:r>
              <a:rPr lang="ja-JP" altLang="en-US" sz="1200" dirty="0"/>
              <a:t>誤差</a:t>
            </a:r>
          </a:p>
        </p:txBody>
      </p:sp>
      <p:sp>
        <p:nvSpPr>
          <p:cNvPr id="84" name="正方形/長方形 83">
            <a:extLst>
              <a:ext uri="{FF2B5EF4-FFF2-40B4-BE49-F238E27FC236}">
                <a16:creationId xmlns:a16="http://schemas.microsoft.com/office/drawing/2014/main" id="{5532646F-C597-4AFD-A689-243385EFB8A4}"/>
              </a:ext>
            </a:extLst>
          </p:cNvPr>
          <p:cNvSpPr/>
          <p:nvPr/>
        </p:nvSpPr>
        <p:spPr>
          <a:xfrm>
            <a:off x="1651897" y="3429000"/>
            <a:ext cx="1604927" cy="338554"/>
          </a:xfrm>
          <a:prstGeom prst="rect">
            <a:avLst/>
          </a:prstGeom>
        </p:spPr>
        <p:txBody>
          <a:bodyPr wrap="none">
            <a:spAutoFit/>
          </a:bodyPr>
          <a:lstStyle/>
          <a:p>
            <a:r>
              <a:rPr lang="en-US" altLang="ja-JP" sz="1600" b="1" dirty="0">
                <a:solidFill>
                  <a:srgbClr val="F36C37"/>
                </a:solidFill>
              </a:rPr>
              <a:t>Batchsize</a:t>
            </a:r>
            <a:r>
              <a:rPr lang="ja-JP" altLang="en-US" sz="1600" b="1" dirty="0">
                <a:solidFill>
                  <a:srgbClr val="F36C37"/>
                </a:solidFill>
              </a:rPr>
              <a:t> </a:t>
            </a:r>
            <a:r>
              <a:rPr lang="en-US" altLang="ja-JP" sz="1600" b="1" dirty="0">
                <a:solidFill>
                  <a:srgbClr val="F36C37"/>
                </a:solidFill>
              </a:rPr>
              <a:t>=</a:t>
            </a:r>
            <a:r>
              <a:rPr lang="ja-JP" altLang="en-US" sz="1600" b="1" dirty="0">
                <a:solidFill>
                  <a:srgbClr val="F36C37"/>
                </a:solidFill>
              </a:rPr>
              <a:t> </a:t>
            </a:r>
            <a:r>
              <a:rPr lang="en-US" altLang="ja-JP" sz="1600" b="1" dirty="0">
                <a:solidFill>
                  <a:srgbClr val="F36C37"/>
                </a:solidFill>
              </a:rPr>
              <a:t>64</a:t>
            </a:r>
            <a:endParaRPr lang="ja-JP" altLang="en-US" sz="1600" b="1" dirty="0">
              <a:solidFill>
                <a:srgbClr val="F36C37"/>
              </a:solidFill>
            </a:endParaRPr>
          </a:p>
        </p:txBody>
      </p:sp>
      <p:sp>
        <p:nvSpPr>
          <p:cNvPr id="3" name="フリーフォーム: 図形 2">
            <a:extLst>
              <a:ext uri="{FF2B5EF4-FFF2-40B4-BE49-F238E27FC236}">
                <a16:creationId xmlns:a16="http://schemas.microsoft.com/office/drawing/2014/main" id="{416BD78A-3BBF-49E0-B604-038B00BADF49}"/>
              </a:ext>
            </a:extLst>
          </p:cNvPr>
          <p:cNvSpPr/>
          <p:nvPr/>
        </p:nvSpPr>
        <p:spPr>
          <a:xfrm>
            <a:off x="1404598" y="4034674"/>
            <a:ext cx="1442301" cy="1135349"/>
          </a:xfrm>
          <a:custGeom>
            <a:avLst/>
            <a:gdLst>
              <a:gd name="connsiteX0" fmla="*/ 0 w 1442301"/>
              <a:gd name="connsiteY0" fmla="*/ 0 h 1135349"/>
              <a:gd name="connsiteX1" fmla="*/ 377072 w 1442301"/>
              <a:gd name="connsiteY1" fmla="*/ 1121790 h 1135349"/>
              <a:gd name="connsiteX2" fmla="*/ 848413 w 1442301"/>
              <a:gd name="connsiteY2" fmla="*/ 631596 h 1135349"/>
              <a:gd name="connsiteX3" fmla="*/ 1055802 w 1442301"/>
              <a:gd name="connsiteY3" fmla="*/ 791852 h 1135349"/>
              <a:gd name="connsiteX4" fmla="*/ 1442301 w 1442301"/>
              <a:gd name="connsiteY4" fmla="*/ 94268 h 11353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2301" h="1135349">
                <a:moveTo>
                  <a:pt x="0" y="0"/>
                </a:moveTo>
                <a:cubicBezTo>
                  <a:pt x="117835" y="508262"/>
                  <a:pt x="235670" y="1016524"/>
                  <a:pt x="377072" y="1121790"/>
                </a:cubicBezTo>
                <a:cubicBezTo>
                  <a:pt x="518474" y="1227056"/>
                  <a:pt x="735291" y="686586"/>
                  <a:pt x="848413" y="631596"/>
                </a:cubicBezTo>
                <a:cubicBezTo>
                  <a:pt x="961535" y="576606"/>
                  <a:pt x="956821" y="881407"/>
                  <a:pt x="1055802" y="791852"/>
                </a:cubicBezTo>
                <a:cubicBezTo>
                  <a:pt x="1154783" y="702297"/>
                  <a:pt x="1298542" y="398282"/>
                  <a:pt x="1442301" y="94268"/>
                </a:cubicBezTo>
              </a:path>
            </a:pathLst>
          </a:custGeom>
          <a:noFill/>
          <a:ln w="19050">
            <a:solidFill>
              <a:srgbClr val="49494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6" name="正方形/長方形 85">
            <a:extLst>
              <a:ext uri="{FF2B5EF4-FFF2-40B4-BE49-F238E27FC236}">
                <a16:creationId xmlns:a16="http://schemas.microsoft.com/office/drawing/2014/main" id="{56F611AF-85EA-4EBD-96C1-1F7EF8D74ED5}"/>
              </a:ext>
            </a:extLst>
          </p:cNvPr>
          <p:cNvSpPr/>
          <p:nvPr/>
        </p:nvSpPr>
        <p:spPr>
          <a:xfrm>
            <a:off x="3738956" y="5707901"/>
            <a:ext cx="1826141" cy="584775"/>
          </a:xfrm>
          <a:prstGeom prst="rect">
            <a:avLst/>
          </a:prstGeom>
        </p:spPr>
        <p:txBody>
          <a:bodyPr wrap="none">
            <a:spAutoFit/>
          </a:bodyPr>
          <a:lstStyle/>
          <a:p>
            <a:pPr algn="ctr"/>
            <a:r>
              <a:rPr lang="en-US" altLang="ja-JP" sz="1600" b="1" dirty="0">
                <a:solidFill>
                  <a:srgbClr val="F36C37"/>
                </a:solidFill>
              </a:rPr>
              <a:t>64</a:t>
            </a:r>
            <a:r>
              <a:rPr lang="ja-JP" altLang="en-US" sz="1600" b="1" dirty="0">
                <a:solidFill>
                  <a:srgbClr val="F36C37"/>
                </a:solidFill>
              </a:rPr>
              <a:t>件のデータ②</a:t>
            </a:r>
            <a:endParaRPr lang="en-US" altLang="ja-JP" sz="1600" b="1" dirty="0">
              <a:solidFill>
                <a:srgbClr val="F36C37"/>
              </a:solidFill>
            </a:endParaRPr>
          </a:p>
          <a:p>
            <a:pPr algn="ctr"/>
            <a:r>
              <a:rPr lang="ja-JP" altLang="en-US" sz="1600" b="1" dirty="0">
                <a:solidFill>
                  <a:srgbClr val="F36C37"/>
                </a:solidFill>
              </a:rPr>
              <a:t>による損失関数②</a:t>
            </a:r>
          </a:p>
        </p:txBody>
      </p:sp>
      <p:sp>
        <p:nvSpPr>
          <p:cNvPr id="87" name="正方形/長方形 86">
            <a:extLst>
              <a:ext uri="{FF2B5EF4-FFF2-40B4-BE49-F238E27FC236}">
                <a16:creationId xmlns:a16="http://schemas.microsoft.com/office/drawing/2014/main" id="{09D9DAD2-CF20-4EBC-A90B-9D97A49B4D18}"/>
              </a:ext>
            </a:extLst>
          </p:cNvPr>
          <p:cNvSpPr/>
          <p:nvPr/>
        </p:nvSpPr>
        <p:spPr>
          <a:xfrm>
            <a:off x="4804135" y="5430902"/>
            <a:ext cx="954107" cy="276999"/>
          </a:xfrm>
          <a:prstGeom prst="rect">
            <a:avLst/>
          </a:prstGeom>
        </p:spPr>
        <p:txBody>
          <a:bodyPr wrap="none">
            <a:spAutoFit/>
          </a:bodyPr>
          <a:lstStyle/>
          <a:p>
            <a:pPr algn="ctr"/>
            <a:r>
              <a:rPr lang="ja-JP" altLang="en-US" sz="1200" dirty="0"/>
              <a:t>パラメータ</a:t>
            </a:r>
          </a:p>
        </p:txBody>
      </p:sp>
      <p:cxnSp>
        <p:nvCxnSpPr>
          <p:cNvPr id="88" name="直線矢印コネクタ 87">
            <a:extLst>
              <a:ext uri="{FF2B5EF4-FFF2-40B4-BE49-F238E27FC236}">
                <a16:creationId xmlns:a16="http://schemas.microsoft.com/office/drawing/2014/main" id="{1BC2E543-7382-4A3A-93E1-2919C50959B7}"/>
              </a:ext>
            </a:extLst>
          </p:cNvPr>
          <p:cNvCxnSpPr>
            <a:cxnSpLocks/>
          </p:cNvCxnSpPr>
          <p:nvPr/>
        </p:nvCxnSpPr>
        <p:spPr>
          <a:xfrm>
            <a:off x="3588183" y="5432822"/>
            <a:ext cx="2105353" cy="0"/>
          </a:xfrm>
          <a:prstGeom prst="straightConnector1">
            <a:avLst/>
          </a:prstGeom>
          <a:ln w="19050">
            <a:solidFill>
              <a:schemeClr val="tx1"/>
            </a:solidFill>
            <a:headEnd type="none" w="med" len="med"/>
            <a:tailEnd type="triangle"/>
          </a:ln>
        </p:spPr>
        <p:style>
          <a:lnRef idx="3">
            <a:schemeClr val="accent1"/>
          </a:lnRef>
          <a:fillRef idx="0">
            <a:schemeClr val="accent1"/>
          </a:fillRef>
          <a:effectRef idx="2">
            <a:schemeClr val="accent1"/>
          </a:effectRef>
          <a:fontRef idx="minor">
            <a:schemeClr val="tx1"/>
          </a:fontRef>
        </p:style>
      </p:cxnSp>
      <p:cxnSp>
        <p:nvCxnSpPr>
          <p:cNvPr id="89" name="直線矢印コネクタ 88">
            <a:extLst>
              <a:ext uri="{FF2B5EF4-FFF2-40B4-BE49-F238E27FC236}">
                <a16:creationId xmlns:a16="http://schemas.microsoft.com/office/drawing/2014/main" id="{18F9A420-CB95-46C2-8546-0490DBBC08EA}"/>
              </a:ext>
            </a:extLst>
          </p:cNvPr>
          <p:cNvCxnSpPr>
            <a:cxnSpLocks/>
          </p:cNvCxnSpPr>
          <p:nvPr/>
        </p:nvCxnSpPr>
        <p:spPr>
          <a:xfrm flipV="1">
            <a:off x="3745017" y="3955350"/>
            <a:ext cx="0" cy="1577517"/>
          </a:xfrm>
          <a:prstGeom prst="straightConnector1">
            <a:avLst/>
          </a:prstGeom>
          <a:ln w="19050">
            <a:solidFill>
              <a:schemeClr val="tx1"/>
            </a:solidFill>
            <a:headEnd type="none" w="med" len="med"/>
            <a:tailEnd type="triangle"/>
          </a:ln>
        </p:spPr>
        <p:style>
          <a:lnRef idx="3">
            <a:schemeClr val="accent1"/>
          </a:lnRef>
          <a:fillRef idx="0">
            <a:schemeClr val="accent1"/>
          </a:fillRef>
          <a:effectRef idx="2">
            <a:schemeClr val="accent1"/>
          </a:effectRef>
          <a:fontRef idx="minor">
            <a:schemeClr val="tx1"/>
          </a:fontRef>
        </p:style>
      </p:cxnSp>
      <p:sp>
        <p:nvSpPr>
          <p:cNvPr id="90" name="正方形/長方形 89">
            <a:extLst>
              <a:ext uri="{FF2B5EF4-FFF2-40B4-BE49-F238E27FC236}">
                <a16:creationId xmlns:a16="http://schemas.microsoft.com/office/drawing/2014/main" id="{49256CAD-C244-4511-BC8D-F5A667013DD2}"/>
              </a:ext>
            </a:extLst>
          </p:cNvPr>
          <p:cNvSpPr/>
          <p:nvPr/>
        </p:nvSpPr>
        <p:spPr>
          <a:xfrm>
            <a:off x="3369624" y="4091249"/>
            <a:ext cx="369332" cy="400110"/>
          </a:xfrm>
          <a:prstGeom prst="rect">
            <a:avLst/>
          </a:prstGeom>
        </p:spPr>
        <p:txBody>
          <a:bodyPr vert="eaVert" wrap="none">
            <a:spAutoFit/>
          </a:bodyPr>
          <a:lstStyle/>
          <a:p>
            <a:pPr algn="ctr"/>
            <a:r>
              <a:rPr lang="ja-JP" altLang="en-US" sz="1200" dirty="0"/>
              <a:t>誤差</a:t>
            </a:r>
          </a:p>
        </p:txBody>
      </p:sp>
      <p:sp>
        <p:nvSpPr>
          <p:cNvPr id="7" name="フリーフォーム: 図形 6">
            <a:extLst>
              <a:ext uri="{FF2B5EF4-FFF2-40B4-BE49-F238E27FC236}">
                <a16:creationId xmlns:a16="http://schemas.microsoft.com/office/drawing/2014/main" id="{6B6915BD-C5AC-4FE4-8B28-1AB51C2866D6}"/>
              </a:ext>
            </a:extLst>
          </p:cNvPr>
          <p:cNvSpPr/>
          <p:nvPr/>
        </p:nvSpPr>
        <p:spPr>
          <a:xfrm>
            <a:off x="3883848" y="4204356"/>
            <a:ext cx="1602557" cy="886123"/>
          </a:xfrm>
          <a:custGeom>
            <a:avLst/>
            <a:gdLst>
              <a:gd name="connsiteX0" fmla="*/ 0 w 1602557"/>
              <a:gd name="connsiteY0" fmla="*/ 0 h 886123"/>
              <a:gd name="connsiteX1" fmla="*/ 895546 w 1602557"/>
              <a:gd name="connsiteY1" fmla="*/ 886119 h 886123"/>
              <a:gd name="connsiteX2" fmla="*/ 1602557 w 1602557"/>
              <a:gd name="connsiteY2" fmla="*/ 9427 h 886123"/>
            </a:gdLst>
            <a:ahLst/>
            <a:cxnLst>
              <a:cxn ang="0">
                <a:pos x="connsiteX0" y="connsiteY0"/>
              </a:cxn>
              <a:cxn ang="0">
                <a:pos x="connsiteX1" y="connsiteY1"/>
              </a:cxn>
              <a:cxn ang="0">
                <a:pos x="connsiteX2" y="connsiteY2"/>
              </a:cxn>
            </a:cxnLst>
            <a:rect l="l" t="t" r="r" b="b"/>
            <a:pathLst>
              <a:path w="1602557" h="886123">
                <a:moveTo>
                  <a:pt x="0" y="0"/>
                </a:moveTo>
                <a:cubicBezTo>
                  <a:pt x="314226" y="442274"/>
                  <a:pt x="628453" y="884548"/>
                  <a:pt x="895546" y="886119"/>
                </a:cubicBezTo>
                <a:cubicBezTo>
                  <a:pt x="1162639" y="887690"/>
                  <a:pt x="1382598" y="448558"/>
                  <a:pt x="1602557" y="9427"/>
                </a:cubicBezTo>
              </a:path>
            </a:pathLst>
          </a:custGeom>
          <a:noFill/>
          <a:ln w="19050">
            <a:solidFill>
              <a:srgbClr val="49494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2" name="正方形/長方形 91">
            <a:extLst>
              <a:ext uri="{FF2B5EF4-FFF2-40B4-BE49-F238E27FC236}">
                <a16:creationId xmlns:a16="http://schemas.microsoft.com/office/drawing/2014/main" id="{E0A394EA-9D57-439C-A845-B138E412DEDB}"/>
              </a:ext>
            </a:extLst>
          </p:cNvPr>
          <p:cNvSpPr/>
          <p:nvPr/>
        </p:nvSpPr>
        <p:spPr>
          <a:xfrm>
            <a:off x="6204976" y="5707901"/>
            <a:ext cx="1826141" cy="584775"/>
          </a:xfrm>
          <a:prstGeom prst="rect">
            <a:avLst/>
          </a:prstGeom>
        </p:spPr>
        <p:txBody>
          <a:bodyPr wrap="none">
            <a:spAutoFit/>
          </a:bodyPr>
          <a:lstStyle/>
          <a:p>
            <a:pPr algn="ctr"/>
            <a:r>
              <a:rPr lang="en-US" altLang="ja-JP" sz="1600" b="1" dirty="0">
                <a:solidFill>
                  <a:srgbClr val="F36C37"/>
                </a:solidFill>
              </a:rPr>
              <a:t>64</a:t>
            </a:r>
            <a:r>
              <a:rPr lang="ja-JP" altLang="en-US" sz="1600" b="1" dirty="0">
                <a:solidFill>
                  <a:srgbClr val="F36C37"/>
                </a:solidFill>
              </a:rPr>
              <a:t>件のデータ③</a:t>
            </a:r>
            <a:endParaRPr lang="en-US" altLang="ja-JP" sz="1600" b="1" dirty="0">
              <a:solidFill>
                <a:srgbClr val="F36C37"/>
              </a:solidFill>
            </a:endParaRPr>
          </a:p>
          <a:p>
            <a:pPr algn="ctr"/>
            <a:r>
              <a:rPr lang="ja-JP" altLang="en-US" sz="1600" b="1" dirty="0">
                <a:solidFill>
                  <a:srgbClr val="F36C37"/>
                </a:solidFill>
              </a:rPr>
              <a:t>による損失関数③</a:t>
            </a:r>
          </a:p>
        </p:txBody>
      </p:sp>
      <p:sp>
        <p:nvSpPr>
          <p:cNvPr id="93" name="正方形/長方形 92">
            <a:extLst>
              <a:ext uri="{FF2B5EF4-FFF2-40B4-BE49-F238E27FC236}">
                <a16:creationId xmlns:a16="http://schemas.microsoft.com/office/drawing/2014/main" id="{C185CC47-7FE5-43ED-BE1B-30A6EE6DF430}"/>
              </a:ext>
            </a:extLst>
          </p:cNvPr>
          <p:cNvSpPr/>
          <p:nvPr/>
        </p:nvSpPr>
        <p:spPr>
          <a:xfrm>
            <a:off x="7270155" y="5430902"/>
            <a:ext cx="954107" cy="276999"/>
          </a:xfrm>
          <a:prstGeom prst="rect">
            <a:avLst/>
          </a:prstGeom>
        </p:spPr>
        <p:txBody>
          <a:bodyPr wrap="none">
            <a:spAutoFit/>
          </a:bodyPr>
          <a:lstStyle/>
          <a:p>
            <a:pPr algn="ctr"/>
            <a:r>
              <a:rPr lang="ja-JP" altLang="en-US" sz="1200" dirty="0"/>
              <a:t>パラメータ</a:t>
            </a:r>
          </a:p>
        </p:txBody>
      </p:sp>
      <p:cxnSp>
        <p:nvCxnSpPr>
          <p:cNvPr id="94" name="直線矢印コネクタ 93">
            <a:extLst>
              <a:ext uri="{FF2B5EF4-FFF2-40B4-BE49-F238E27FC236}">
                <a16:creationId xmlns:a16="http://schemas.microsoft.com/office/drawing/2014/main" id="{2F541331-2D8D-40B0-934F-1976AEA768AA}"/>
              </a:ext>
            </a:extLst>
          </p:cNvPr>
          <p:cNvCxnSpPr>
            <a:cxnSpLocks/>
          </p:cNvCxnSpPr>
          <p:nvPr/>
        </p:nvCxnSpPr>
        <p:spPr>
          <a:xfrm>
            <a:off x="6054203" y="5432822"/>
            <a:ext cx="2105353" cy="0"/>
          </a:xfrm>
          <a:prstGeom prst="straightConnector1">
            <a:avLst/>
          </a:prstGeom>
          <a:ln w="19050">
            <a:solidFill>
              <a:schemeClr val="tx1"/>
            </a:solidFill>
            <a:headEnd type="none" w="med" len="med"/>
            <a:tailEnd type="triangle"/>
          </a:ln>
        </p:spPr>
        <p:style>
          <a:lnRef idx="3">
            <a:schemeClr val="accent1"/>
          </a:lnRef>
          <a:fillRef idx="0">
            <a:schemeClr val="accent1"/>
          </a:fillRef>
          <a:effectRef idx="2">
            <a:schemeClr val="accent1"/>
          </a:effectRef>
          <a:fontRef idx="minor">
            <a:schemeClr val="tx1"/>
          </a:fontRef>
        </p:style>
      </p:cxnSp>
      <p:cxnSp>
        <p:nvCxnSpPr>
          <p:cNvPr id="95" name="直線矢印コネクタ 94">
            <a:extLst>
              <a:ext uri="{FF2B5EF4-FFF2-40B4-BE49-F238E27FC236}">
                <a16:creationId xmlns:a16="http://schemas.microsoft.com/office/drawing/2014/main" id="{F6E69C1E-9EE1-4181-8B6A-B14558FB9E36}"/>
              </a:ext>
            </a:extLst>
          </p:cNvPr>
          <p:cNvCxnSpPr>
            <a:cxnSpLocks/>
          </p:cNvCxnSpPr>
          <p:nvPr/>
        </p:nvCxnSpPr>
        <p:spPr>
          <a:xfrm flipV="1">
            <a:off x="6211037" y="3955350"/>
            <a:ext cx="0" cy="1577517"/>
          </a:xfrm>
          <a:prstGeom prst="straightConnector1">
            <a:avLst/>
          </a:prstGeom>
          <a:ln w="19050">
            <a:solidFill>
              <a:schemeClr val="tx1"/>
            </a:solidFill>
            <a:headEnd type="none" w="med" len="med"/>
            <a:tailEnd type="triangle"/>
          </a:ln>
        </p:spPr>
        <p:style>
          <a:lnRef idx="3">
            <a:schemeClr val="accent1"/>
          </a:lnRef>
          <a:fillRef idx="0">
            <a:schemeClr val="accent1"/>
          </a:fillRef>
          <a:effectRef idx="2">
            <a:schemeClr val="accent1"/>
          </a:effectRef>
          <a:fontRef idx="minor">
            <a:schemeClr val="tx1"/>
          </a:fontRef>
        </p:style>
      </p:cxnSp>
      <p:sp>
        <p:nvSpPr>
          <p:cNvPr id="96" name="正方形/長方形 95">
            <a:extLst>
              <a:ext uri="{FF2B5EF4-FFF2-40B4-BE49-F238E27FC236}">
                <a16:creationId xmlns:a16="http://schemas.microsoft.com/office/drawing/2014/main" id="{E5EE549E-6FDD-411F-8C5E-D731240F5A60}"/>
              </a:ext>
            </a:extLst>
          </p:cNvPr>
          <p:cNvSpPr/>
          <p:nvPr/>
        </p:nvSpPr>
        <p:spPr>
          <a:xfrm>
            <a:off x="5835644" y="4091249"/>
            <a:ext cx="369332" cy="400110"/>
          </a:xfrm>
          <a:prstGeom prst="rect">
            <a:avLst/>
          </a:prstGeom>
        </p:spPr>
        <p:txBody>
          <a:bodyPr vert="eaVert" wrap="none">
            <a:spAutoFit/>
          </a:bodyPr>
          <a:lstStyle/>
          <a:p>
            <a:pPr algn="ctr"/>
            <a:r>
              <a:rPr lang="ja-JP" altLang="en-US" sz="1200" dirty="0"/>
              <a:t>誤差</a:t>
            </a:r>
          </a:p>
        </p:txBody>
      </p:sp>
      <p:sp>
        <p:nvSpPr>
          <p:cNvPr id="98" name="正方形/長方形 97">
            <a:extLst>
              <a:ext uri="{FF2B5EF4-FFF2-40B4-BE49-F238E27FC236}">
                <a16:creationId xmlns:a16="http://schemas.microsoft.com/office/drawing/2014/main" id="{294B7CC2-9D00-4181-A653-28B6EE663E33}"/>
              </a:ext>
            </a:extLst>
          </p:cNvPr>
          <p:cNvSpPr/>
          <p:nvPr/>
        </p:nvSpPr>
        <p:spPr>
          <a:xfrm>
            <a:off x="8835898" y="5632706"/>
            <a:ext cx="2441694" cy="830997"/>
          </a:xfrm>
          <a:prstGeom prst="rect">
            <a:avLst/>
          </a:prstGeom>
        </p:spPr>
        <p:txBody>
          <a:bodyPr wrap="none">
            <a:spAutoFit/>
          </a:bodyPr>
          <a:lstStyle/>
          <a:p>
            <a:pPr algn="ctr"/>
            <a:r>
              <a:rPr lang="ja-JP" altLang="en-US" sz="1600" b="1" dirty="0">
                <a:solidFill>
                  <a:srgbClr val="F36C37"/>
                </a:solidFill>
              </a:rPr>
              <a:t>①②③を最急降下法</a:t>
            </a:r>
            <a:endParaRPr lang="en-US" altLang="ja-JP" sz="1600" b="1" dirty="0">
              <a:solidFill>
                <a:srgbClr val="F36C37"/>
              </a:solidFill>
            </a:endParaRPr>
          </a:p>
          <a:p>
            <a:pPr algn="ctr"/>
            <a:r>
              <a:rPr lang="ja-JP" altLang="en-US" sz="1600" b="1" dirty="0">
                <a:solidFill>
                  <a:srgbClr val="F36C37"/>
                </a:solidFill>
              </a:rPr>
              <a:t>の損失関数にした場合の</a:t>
            </a:r>
            <a:endParaRPr lang="en-US" altLang="ja-JP" sz="1600" b="1" dirty="0">
              <a:solidFill>
                <a:srgbClr val="F36C37"/>
              </a:solidFill>
            </a:endParaRPr>
          </a:p>
          <a:p>
            <a:pPr algn="ctr"/>
            <a:r>
              <a:rPr lang="ja-JP" altLang="en-US" sz="1600" b="1" dirty="0">
                <a:solidFill>
                  <a:srgbClr val="F36C37"/>
                </a:solidFill>
              </a:rPr>
              <a:t>イメージ</a:t>
            </a:r>
          </a:p>
        </p:txBody>
      </p:sp>
      <p:sp>
        <p:nvSpPr>
          <p:cNvPr id="99" name="正方形/長方形 98">
            <a:extLst>
              <a:ext uri="{FF2B5EF4-FFF2-40B4-BE49-F238E27FC236}">
                <a16:creationId xmlns:a16="http://schemas.microsoft.com/office/drawing/2014/main" id="{060C06B9-7352-4CA9-B47F-400B8A211632}"/>
              </a:ext>
            </a:extLst>
          </p:cNvPr>
          <p:cNvSpPr/>
          <p:nvPr/>
        </p:nvSpPr>
        <p:spPr>
          <a:xfrm>
            <a:off x="10185419" y="5394368"/>
            <a:ext cx="954107" cy="276999"/>
          </a:xfrm>
          <a:prstGeom prst="rect">
            <a:avLst/>
          </a:prstGeom>
        </p:spPr>
        <p:txBody>
          <a:bodyPr wrap="none">
            <a:spAutoFit/>
          </a:bodyPr>
          <a:lstStyle/>
          <a:p>
            <a:pPr algn="ctr"/>
            <a:r>
              <a:rPr lang="ja-JP" altLang="en-US" sz="1200" dirty="0"/>
              <a:t>パラメータ</a:t>
            </a:r>
          </a:p>
        </p:txBody>
      </p:sp>
      <p:cxnSp>
        <p:nvCxnSpPr>
          <p:cNvPr id="100" name="直線矢印コネクタ 99">
            <a:extLst>
              <a:ext uri="{FF2B5EF4-FFF2-40B4-BE49-F238E27FC236}">
                <a16:creationId xmlns:a16="http://schemas.microsoft.com/office/drawing/2014/main" id="{494B5134-8D06-4F89-B8CF-F1EBB917804B}"/>
              </a:ext>
            </a:extLst>
          </p:cNvPr>
          <p:cNvCxnSpPr>
            <a:cxnSpLocks/>
          </p:cNvCxnSpPr>
          <p:nvPr/>
        </p:nvCxnSpPr>
        <p:spPr>
          <a:xfrm>
            <a:off x="8992896" y="5357627"/>
            <a:ext cx="2105353" cy="0"/>
          </a:xfrm>
          <a:prstGeom prst="straightConnector1">
            <a:avLst/>
          </a:prstGeom>
          <a:ln w="19050">
            <a:solidFill>
              <a:schemeClr val="tx1"/>
            </a:solidFill>
            <a:headEnd type="none" w="med" len="med"/>
            <a:tailEnd type="triangle"/>
          </a:ln>
        </p:spPr>
        <p:style>
          <a:lnRef idx="3">
            <a:schemeClr val="accent1"/>
          </a:lnRef>
          <a:fillRef idx="0">
            <a:schemeClr val="accent1"/>
          </a:fillRef>
          <a:effectRef idx="2">
            <a:schemeClr val="accent1"/>
          </a:effectRef>
          <a:fontRef idx="minor">
            <a:schemeClr val="tx1"/>
          </a:fontRef>
        </p:style>
      </p:cxnSp>
      <p:cxnSp>
        <p:nvCxnSpPr>
          <p:cNvPr id="101" name="直線矢印コネクタ 100">
            <a:extLst>
              <a:ext uri="{FF2B5EF4-FFF2-40B4-BE49-F238E27FC236}">
                <a16:creationId xmlns:a16="http://schemas.microsoft.com/office/drawing/2014/main" id="{735F3B55-4D7F-4C7D-A4DA-1B261D120DFF}"/>
              </a:ext>
            </a:extLst>
          </p:cNvPr>
          <p:cNvCxnSpPr>
            <a:cxnSpLocks/>
          </p:cNvCxnSpPr>
          <p:nvPr/>
        </p:nvCxnSpPr>
        <p:spPr>
          <a:xfrm flipV="1">
            <a:off x="9149730" y="3880155"/>
            <a:ext cx="0" cy="1550747"/>
          </a:xfrm>
          <a:prstGeom prst="straightConnector1">
            <a:avLst/>
          </a:prstGeom>
          <a:ln w="19050">
            <a:solidFill>
              <a:schemeClr val="tx1"/>
            </a:solidFill>
            <a:headEnd type="none" w="med" len="med"/>
            <a:tailEnd type="triangle"/>
          </a:ln>
        </p:spPr>
        <p:style>
          <a:lnRef idx="3">
            <a:schemeClr val="accent1"/>
          </a:lnRef>
          <a:fillRef idx="0">
            <a:schemeClr val="accent1"/>
          </a:fillRef>
          <a:effectRef idx="2">
            <a:schemeClr val="accent1"/>
          </a:effectRef>
          <a:fontRef idx="minor">
            <a:schemeClr val="tx1"/>
          </a:fontRef>
        </p:style>
      </p:cxnSp>
      <p:sp>
        <p:nvSpPr>
          <p:cNvPr id="102" name="正方形/長方形 101">
            <a:extLst>
              <a:ext uri="{FF2B5EF4-FFF2-40B4-BE49-F238E27FC236}">
                <a16:creationId xmlns:a16="http://schemas.microsoft.com/office/drawing/2014/main" id="{7B996277-D6EF-4D9C-8D17-D03286B79425}"/>
              </a:ext>
            </a:extLst>
          </p:cNvPr>
          <p:cNvSpPr/>
          <p:nvPr/>
        </p:nvSpPr>
        <p:spPr>
          <a:xfrm>
            <a:off x="8774337" y="4016054"/>
            <a:ext cx="369332" cy="400110"/>
          </a:xfrm>
          <a:prstGeom prst="rect">
            <a:avLst/>
          </a:prstGeom>
        </p:spPr>
        <p:txBody>
          <a:bodyPr vert="eaVert" wrap="none">
            <a:spAutoFit/>
          </a:bodyPr>
          <a:lstStyle/>
          <a:p>
            <a:pPr algn="ctr"/>
            <a:r>
              <a:rPr lang="ja-JP" altLang="en-US" sz="1200" dirty="0"/>
              <a:t>誤差</a:t>
            </a:r>
          </a:p>
        </p:txBody>
      </p:sp>
      <p:sp>
        <p:nvSpPr>
          <p:cNvPr id="104" name="フリーフォーム: 図形 103">
            <a:extLst>
              <a:ext uri="{FF2B5EF4-FFF2-40B4-BE49-F238E27FC236}">
                <a16:creationId xmlns:a16="http://schemas.microsoft.com/office/drawing/2014/main" id="{F03A1A36-4162-4981-A53C-1B183102936B}"/>
              </a:ext>
            </a:extLst>
          </p:cNvPr>
          <p:cNvSpPr/>
          <p:nvPr/>
        </p:nvSpPr>
        <p:spPr>
          <a:xfrm>
            <a:off x="9440849" y="4169243"/>
            <a:ext cx="1657396" cy="886124"/>
          </a:xfrm>
          <a:custGeom>
            <a:avLst/>
            <a:gdLst>
              <a:gd name="connsiteX0" fmla="*/ 0 w 3095625"/>
              <a:gd name="connsiteY0" fmla="*/ 0 h 1622663"/>
              <a:gd name="connsiteX1" fmla="*/ 485775 w 3095625"/>
              <a:gd name="connsiteY1" fmla="*/ 1609725 h 1622663"/>
              <a:gd name="connsiteX2" fmla="*/ 1019175 w 3095625"/>
              <a:gd name="connsiteY2" fmla="*/ 771525 h 1622663"/>
              <a:gd name="connsiteX3" fmla="*/ 1647825 w 3095625"/>
              <a:gd name="connsiteY3" fmla="*/ 1028700 h 1622663"/>
              <a:gd name="connsiteX4" fmla="*/ 1933575 w 3095625"/>
              <a:gd name="connsiteY4" fmla="*/ 552450 h 1622663"/>
              <a:gd name="connsiteX5" fmla="*/ 2371725 w 3095625"/>
              <a:gd name="connsiteY5" fmla="*/ 1285875 h 1622663"/>
              <a:gd name="connsiteX6" fmla="*/ 3095625 w 3095625"/>
              <a:gd name="connsiteY6" fmla="*/ 114300 h 1622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95625" h="1622663">
                <a:moveTo>
                  <a:pt x="0" y="0"/>
                </a:moveTo>
                <a:cubicBezTo>
                  <a:pt x="157956" y="740569"/>
                  <a:pt x="315913" y="1481138"/>
                  <a:pt x="485775" y="1609725"/>
                </a:cubicBezTo>
                <a:cubicBezTo>
                  <a:pt x="655638" y="1738313"/>
                  <a:pt x="825500" y="868363"/>
                  <a:pt x="1019175" y="771525"/>
                </a:cubicBezTo>
                <a:cubicBezTo>
                  <a:pt x="1212850" y="674688"/>
                  <a:pt x="1495425" y="1065212"/>
                  <a:pt x="1647825" y="1028700"/>
                </a:cubicBezTo>
                <a:cubicBezTo>
                  <a:pt x="1800225" y="992188"/>
                  <a:pt x="1812925" y="509588"/>
                  <a:pt x="1933575" y="552450"/>
                </a:cubicBezTo>
                <a:cubicBezTo>
                  <a:pt x="2054225" y="595313"/>
                  <a:pt x="2178050" y="1358900"/>
                  <a:pt x="2371725" y="1285875"/>
                </a:cubicBezTo>
                <a:cubicBezTo>
                  <a:pt x="2565400" y="1212850"/>
                  <a:pt x="2830512" y="663575"/>
                  <a:pt x="3095625" y="114300"/>
                </a:cubicBezTo>
              </a:path>
            </a:pathLst>
          </a:custGeom>
          <a:noFill/>
          <a:ln w="19050">
            <a:solidFill>
              <a:srgbClr val="49494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05" name="直線矢印コネクタ 104">
            <a:extLst>
              <a:ext uri="{FF2B5EF4-FFF2-40B4-BE49-F238E27FC236}">
                <a16:creationId xmlns:a16="http://schemas.microsoft.com/office/drawing/2014/main" id="{1B98E4EA-9552-4F07-BD98-72FF67B2703A}"/>
              </a:ext>
            </a:extLst>
          </p:cNvPr>
          <p:cNvCxnSpPr>
            <a:cxnSpLocks/>
          </p:cNvCxnSpPr>
          <p:nvPr/>
        </p:nvCxnSpPr>
        <p:spPr>
          <a:xfrm flipH="1">
            <a:off x="10704102" y="4313194"/>
            <a:ext cx="142765" cy="330044"/>
          </a:xfrm>
          <a:prstGeom prst="straightConnector1">
            <a:avLst/>
          </a:prstGeom>
          <a:ln w="19050">
            <a:solidFill>
              <a:srgbClr val="FFC000"/>
            </a:solidFill>
            <a:headEnd type="none" w="med" len="med"/>
            <a:tailEnd type="triangle"/>
          </a:ln>
        </p:spPr>
        <p:style>
          <a:lnRef idx="3">
            <a:schemeClr val="accent1"/>
          </a:lnRef>
          <a:fillRef idx="0">
            <a:schemeClr val="accent1"/>
          </a:fillRef>
          <a:effectRef idx="2">
            <a:schemeClr val="accent1"/>
          </a:effectRef>
          <a:fontRef idx="minor">
            <a:schemeClr val="tx1"/>
          </a:fontRef>
        </p:style>
      </p:cxnSp>
      <p:sp>
        <p:nvSpPr>
          <p:cNvPr id="106" name="楕円 105">
            <a:extLst>
              <a:ext uri="{FF2B5EF4-FFF2-40B4-BE49-F238E27FC236}">
                <a16:creationId xmlns:a16="http://schemas.microsoft.com/office/drawing/2014/main" id="{E2D5D3B5-8605-4EBE-A8ED-C1AF33EADDFB}"/>
              </a:ext>
            </a:extLst>
          </p:cNvPr>
          <p:cNvSpPr/>
          <p:nvPr/>
        </p:nvSpPr>
        <p:spPr>
          <a:xfrm>
            <a:off x="9666053" y="4947423"/>
            <a:ext cx="171508" cy="171508"/>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cxnSp>
        <p:nvCxnSpPr>
          <p:cNvPr id="107" name="直線矢印コネクタ 106">
            <a:extLst>
              <a:ext uri="{FF2B5EF4-FFF2-40B4-BE49-F238E27FC236}">
                <a16:creationId xmlns:a16="http://schemas.microsoft.com/office/drawing/2014/main" id="{E4FC6A1A-332A-4CEF-A653-AFEC0C8C73F6}"/>
              </a:ext>
            </a:extLst>
          </p:cNvPr>
          <p:cNvCxnSpPr>
            <a:cxnSpLocks/>
          </p:cNvCxnSpPr>
          <p:nvPr/>
        </p:nvCxnSpPr>
        <p:spPr>
          <a:xfrm flipH="1">
            <a:off x="2623255" y="4467082"/>
            <a:ext cx="195373" cy="360670"/>
          </a:xfrm>
          <a:prstGeom prst="straightConnector1">
            <a:avLst/>
          </a:prstGeom>
          <a:ln w="19050">
            <a:solidFill>
              <a:srgbClr val="FFC000"/>
            </a:solidFill>
            <a:headEnd type="none" w="med" len="med"/>
            <a:tailEnd type="triangle"/>
          </a:ln>
        </p:spPr>
        <p:style>
          <a:lnRef idx="3">
            <a:schemeClr val="accent1"/>
          </a:lnRef>
          <a:fillRef idx="0">
            <a:schemeClr val="accent1"/>
          </a:fillRef>
          <a:effectRef idx="2">
            <a:schemeClr val="accent1"/>
          </a:effectRef>
          <a:fontRef idx="minor">
            <a:schemeClr val="tx1"/>
          </a:fontRef>
        </p:style>
      </p:cxnSp>
      <p:sp>
        <p:nvSpPr>
          <p:cNvPr id="108" name="楕円 107">
            <a:extLst>
              <a:ext uri="{FF2B5EF4-FFF2-40B4-BE49-F238E27FC236}">
                <a16:creationId xmlns:a16="http://schemas.microsoft.com/office/drawing/2014/main" id="{441C1270-EFF5-406E-BFCB-F794CB62FDBD}"/>
              </a:ext>
            </a:extLst>
          </p:cNvPr>
          <p:cNvSpPr/>
          <p:nvPr/>
        </p:nvSpPr>
        <p:spPr>
          <a:xfrm>
            <a:off x="2657185" y="4241229"/>
            <a:ext cx="171508" cy="171508"/>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109" name="楕円 108">
            <a:extLst>
              <a:ext uri="{FF2B5EF4-FFF2-40B4-BE49-F238E27FC236}">
                <a16:creationId xmlns:a16="http://schemas.microsoft.com/office/drawing/2014/main" id="{E38814A6-85C9-4BC1-AB51-851A5C45655F}"/>
              </a:ext>
            </a:extLst>
          </p:cNvPr>
          <p:cNvSpPr/>
          <p:nvPr/>
        </p:nvSpPr>
        <p:spPr>
          <a:xfrm>
            <a:off x="5135875" y="4592713"/>
            <a:ext cx="171508" cy="171508"/>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cxnSp>
        <p:nvCxnSpPr>
          <p:cNvPr id="110" name="直線矢印コネクタ 109">
            <a:extLst>
              <a:ext uri="{FF2B5EF4-FFF2-40B4-BE49-F238E27FC236}">
                <a16:creationId xmlns:a16="http://schemas.microsoft.com/office/drawing/2014/main" id="{23DF198E-D0D1-40E8-990A-4349F5E90953}"/>
              </a:ext>
            </a:extLst>
          </p:cNvPr>
          <p:cNvCxnSpPr>
            <a:cxnSpLocks/>
          </p:cNvCxnSpPr>
          <p:nvPr/>
        </p:nvCxnSpPr>
        <p:spPr>
          <a:xfrm flipH="1">
            <a:off x="5095858" y="4827752"/>
            <a:ext cx="185330" cy="211547"/>
          </a:xfrm>
          <a:prstGeom prst="straightConnector1">
            <a:avLst/>
          </a:prstGeom>
          <a:ln w="19050">
            <a:solidFill>
              <a:srgbClr val="FFC000"/>
            </a:solidFill>
            <a:headEnd type="none" w="med" len="med"/>
            <a:tailEnd type="triangle"/>
          </a:ln>
        </p:spPr>
        <p:style>
          <a:lnRef idx="3">
            <a:schemeClr val="accent1"/>
          </a:lnRef>
          <a:fillRef idx="0">
            <a:schemeClr val="accent1"/>
          </a:fillRef>
          <a:effectRef idx="2">
            <a:schemeClr val="accent1"/>
          </a:effectRef>
          <a:fontRef idx="minor">
            <a:schemeClr val="tx1"/>
          </a:fontRef>
        </p:style>
      </p:cxnSp>
      <p:sp>
        <p:nvSpPr>
          <p:cNvPr id="111" name="楕円 110">
            <a:extLst>
              <a:ext uri="{FF2B5EF4-FFF2-40B4-BE49-F238E27FC236}">
                <a16:creationId xmlns:a16="http://schemas.microsoft.com/office/drawing/2014/main" id="{90A4F81A-32FD-44AD-A063-88F632DD4E15}"/>
              </a:ext>
            </a:extLst>
          </p:cNvPr>
          <p:cNvSpPr/>
          <p:nvPr/>
        </p:nvSpPr>
        <p:spPr>
          <a:xfrm>
            <a:off x="7032292" y="4700655"/>
            <a:ext cx="171508" cy="171508"/>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cxnSp>
        <p:nvCxnSpPr>
          <p:cNvPr id="112" name="直線矢印コネクタ 111">
            <a:extLst>
              <a:ext uri="{FF2B5EF4-FFF2-40B4-BE49-F238E27FC236}">
                <a16:creationId xmlns:a16="http://schemas.microsoft.com/office/drawing/2014/main" id="{D2781550-9035-466F-9658-FB92F76E2F56}"/>
              </a:ext>
            </a:extLst>
          </p:cNvPr>
          <p:cNvCxnSpPr>
            <a:cxnSpLocks/>
          </p:cNvCxnSpPr>
          <p:nvPr/>
        </p:nvCxnSpPr>
        <p:spPr>
          <a:xfrm flipH="1">
            <a:off x="6930602" y="4933525"/>
            <a:ext cx="160972" cy="157390"/>
          </a:xfrm>
          <a:prstGeom prst="straightConnector1">
            <a:avLst/>
          </a:prstGeom>
          <a:ln w="19050">
            <a:solidFill>
              <a:srgbClr val="FFC000"/>
            </a:solidFill>
            <a:headEnd type="none" w="med" len="med"/>
            <a:tailEnd type="triangle"/>
          </a:ln>
        </p:spPr>
        <p:style>
          <a:lnRef idx="3">
            <a:schemeClr val="accent1"/>
          </a:lnRef>
          <a:fillRef idx="0">
            <a:schemeClr val="accent1"/>
          </a:fillRef>
          <a:effectRef idx="2">
            <a:schemeClr val="accent1"/>
          </a:effectRef>
          <a:fontRef idx="minor">
            <a:schemeClr val="tx1"/>
          </a:fontRef>
        </p:style>
      </p:cxnSp>
      <p:cxnSp>
        <p:nvCxnSpPr>
          <p:cNvPr id="113" name="直線矢印コネクタ 112">
            <a:extLst>
              <a:ext uri="{FF2B5EF4-FFF2-40B4-BE49-F238E27FC236}">
                <a16:creationId xmlns:a16="http://schemas.microsoft.com/office/drawing/2014/main" id="{38F60F73-BCCC-4187-B752-266D0BF9ADE7}"/>
              </a:ext>
            </a:extLst>
          </p:cNvPr>
          <p:cNvCxnSpPr>
            <a:cxnSpLocks/>
          </p:cNvCxnSpPr>
          <p:nvPr/>
        </p:nvCxnSpPr>
        <p:spPr>
          <a:xfrm flipH="1">
            <a:off x="10307919" y="4641252"/>
            <a:ext cx="240934" cy="231132"/>
          </a:xfrm>
          <a:prstGeom prst="straightConnector1">
            <a:avLst/>
          </a:prstGeom>
          <a:ln w="19050">
            <a:solidFill>
              <a:srgbClr val="FFC000"/>
            </a:solidFill>
            <a:headEnd type="none" w="med" len="med"/>
            <a:tailEnd type="triangle"/>
          </a:ln>
        </p:spPr>
        <p:style>
          <a:lnRef idx="3">
            <a:schemeClr val="accent1"/>
          </a:lnRef>
          <a:fillRef idx="0">
            <a:schemeClr val="accent1"/>
          </a:fillRef>
          <a:effectRef idx="2">
            <a:schemeClr val="accent1"/>
          </a:effectRef>
          <a:fontRef idx="minor">
            <a:schemeClr val="tx1"/>
          </a:fontRef>
        </p:style>
      </p:cxnSp>
      <p:cxnSp>
        <p:nvCxnSpPr>
          <p:cNvPr id="114" name="直線矢印コネクタ 113">
            <a:extLst>
              <a:ext uri="{FF2B5EF4-FFF2-40B4-BE49-F238E27FC236}">
                <a16:creationId xmlns:a16="http://schemas.microsoft.com/office/drawing/2014/main" id="{241F2296-5E88-44E9-A6DE-39102A0C3FA5}"/>
              </a:ext>
            </a:extLst>
          </p:cNvPr>
          <p:cNvCxnSpPr>
            <a:cxnSpLocks/>
          </p:cNvCxnSpPr>
          <p:nvPr/>
        </p:nvCxnSpPr>
        <p:spPr>
          <a:xfrm flipH="1">
            <a:off x="9948930" y="4893554"/>
            <a:ext cx="236489" cy="148182"/>
          </a:xfrm>
          <a:prstGeom prst="straightConnector1">
            <a:avLst/>
          </a:prstGeom>
          <a:ln w="19050">
            <a:solidFill>
              <a:srgbClr val="FFC000"/>
            </a:solidFill>
            <a:headEnd type="none" w="med" len="med"/>
            <a:tailEnd type="triangle"/>
          </a:ln>
        </p:spPr>
        <p:style>
          <a:lnRef idx="3">
            <a:schemeClr val="accent1"/>
          </a:lnRef>
          <a:fillRef idx="0">
            <a:schemeClr val="accent1"/>
          </a:fillRef>
          <a:effectRef idx="2">
            <a:schemeClr val="accent1"/>
          </a:effectRef>
          <a:fontRef idx="minor">
            <a:schemeClr val="tx1"/>
          </a:fontRef>
        </p:style>
      </p:cxnSp>
      <p:sp>
        <p:nvSpPr>
          <p:cNvPr id="115" name="四角形: 角を丸くする 114">
            <a:extLst>
              <a:ext uri="{FF2B5EF4-FFF2-40B4-BE49-F238E27FC236}">
                <a16:creationId xmlns:a16="http://schemas.microsoft.com/office/drawing/2014/main" id="{64529839-E42B-44E7-8863-94B1E4321B64}"/>
              </a:ext>
            </a:extLst>
          </p:cNvPr>
          <p:cNvSpPr/>
          <p:nvPr/>
        </p:nvSpPr>
        <p:spPr>
          <a:xfrm>
            <a:off x="842177" y="2963552"/>
            <a:ext cx="7618801" cy="3465530"/>
          </a:xfrm>
          <a:prstGeom prst="roundRect">
            <a:avLst/>
          </a:prstGeom>
          <a:noFill/>
          <a:ln w="28575">
            <a:solidFill>
              <a:srgbClr val="F36C3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116" name="二等辺三角形 115">
            <a:extLst>
              <a:ext uri="{FF2B5EF4-FFF2-40B4-BE49-F238E27FC236}">
                <a16:creationId xmlns:a16="http://schemas.microsoft.com/office/drawing/2014/main" id="{08BBECBF-0ED2-4218-98F0-B9885F5D525B}"/>
              </a:ext>
            </a:extLst>
          </p:cNvPr>
          <p:cNvSpPr/>
          <p:nvPr/>
        </p:nvSpPr>
        <p:spPr>
          <a:xfrm rot="5400000">
            <a:off x="8480544" y="4664350"/>
            <a:ext cx="530054" cy="207601"/>
          </a:xfrm>
          <a:prstGeom prst="triangle">
            <a:avLst/>
          </a:prstGeom>
          <a:solidFill>
            <a:srgbClr val="FFC21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14" name="正方形/長方形 13">
            <a:extLst>
              <a:ext uri="{FF2B5EF4-FFF2-40B4-BE49-F238E27FC236}">
                <a16:creationId xmlns:a16="http://schemas.microsoft.com/office/drawing/2014/main" id="{626A1ADB-9049-C96B-622E-EA88509AB540}"/>
              </a:ext>
            </a:extLst>
          </p:cNvPr>
          <p:cNvSpPr/>
          <p:nvPr/>
        </p:nvSpPr>
        <p:spPr>
          <a:xfrm>
            <a:off x="3386235" y="3503524"/>
            <a:ext cx="866088" cy="205222"/>
          </a:xfrm>
          <a:prstGeom prst="rect">
            <a:avLst/>
          </a:prstGeom>
          <a:solidFill>
            <a:schemeClr val="accent5">
              <a:lumMod val="20000"/>
              <a:lumOff val="80000"/>
            </a:schemeClr>
          </a:solidFill>
          <a:ln w="57150">
            <a:solidFill>
              <a:srgbClr val="BFBFBF"/>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ja-JP" altLang="en-US" sz="1100" b="1" dirty="0">
                <a:solidFill>
                  <a:srgbClr val="494949"/>
                </a:solidFill>
              </a:rPr>
              <a:t>①</a:t>
            </a:r>
          </a:p>
        </p:txBody>
      </p:sp>
      <p:sp>
        <p:nvSpPr>
          <p:cNvPr id="21" name="正方形/長方形 20">
            <a:extLst>
              <a:ext uri="{FF2B5EF4-FFF2-40B4-BE49-F238E27FC236}">
                <a16:creationId xmlns:a16="http://schemas.microsoft.com/office/drawing/2014/main" id="{4C55946B-4067-5CFD-B8D5-AE6C304AF09D}"/>
              </a:ext>
            </a:extLst>
          </p:cNvPr>
          <p:cNvSpPr/>
          <p:nvPr/>
        </p:nvSpPr>
        <p:spPr>
          <a:xfrm>
            <a:off x="3390309" y="3065292"/>
            <a:ext cx="2599284" cy="205222"/>
          </a:xfrm>
          <a:prstGeom prst="rect">
            <a:avLst/>
          </a:prstGeom>
          <a:solidFill>
            <a:schemeClr val="accent5">
              <a:lumMod val="20000"/>
              <a:lumOff val="80000"/>
            </a:schemeClr>
          </a:solidFill>
          <a:ln w="57150">
            <a:solidFill>
              <a:srgbClr val="BFBFBF"/>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ja-JP" altLang="en-US" sz="1050" b="1" dirty="0">
                <a:solidFill>
                  <a:srgbClr val="494949"/>
                </a:solidFill>
              </a:rPr>
              <a:t>学習用データ</a:t>
            </a:r>
          </a:p>
        </p:txBody>
      </p:sp>
      <p:sp>
        <p:nvSpPr>
          <p:cNvPr id="23" name="二等辺三角形 22">
            <a:extLst>
              <a:ext uri="{FF2B5EF4-FFF2-40B4-BE49-F238E27FC236}">
                <a16:creationId xmlns:a16="http://schemas.microsoft.com/office/drawing/2014/main" id="{2A8FC5EA-5B57-9863-E9E6-6FD1FED056D6}"/>
              </a:ext>
            </a:extLst>
          </p:cNvPr>
          <p:cNvSpPr/>
          <p:nvPr/>
        </p:nvSpPr>
        <p:spPr>
          <a:xfrm flipV="1">
            <a:off x="4497327" y="3334950"/>
            <a:ext cx="375597" cy="118077"/>
          </a:xfrm>
          <a:prstGeom prst="triangle">
            <a:avLst/>
          </a:prstGeom>
          <a:solidFill>
            <a:srgbClr val="FFC21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24" name="正方形/長方形 23">
            <a:extLst>
              <a:ext uri="{FF2B5EF4-FFF2-40B4-BE49-F238E27FC236}">
                <a16:creationId xmlns:a16="http://schemas.microsoft.com/office/drawing/2014/main" id="{877ED993-7FBC-E3EB-57E8-03C1F942BC86}"/>
              </a:ext>
            </a:extLst>
          </p:cNvPr>
          <p:cNvSpPr/>
          <p:nvPr/>
        </p:nvSpPr>
        <p:spPr>
          <a:xfrm>
            <a:off x="4254870" y="3503524"/>
            <a:ext cx="866088" cy="205222"/>
          </a:xfrm>
          <a:prstGeom prst="rect">
            <a:avLst/>
          </a:prstGeom>
          <a:solidFill>
            <a:schemeClr val="accent5">
              <a:lumMod val="20000"/>
              <a:lumOff val="80000"/>
            </a:schemeClr>
          </a:solidFill>
          <a:ln w="57150">
            <a:solidFill>
              <a:srgbClr val="BFBFBF"/>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ja-JP" altLang="en-US" sz="1100" b="1" dirty="0">
                <a:solidFill>
                  <a:srgbClr val="494949"/>
                </a:solidFill>
              </a:rPr>
              <a:t>②</a:t>
            </a:r>
          </a:p>
        </p:txBody>
      </p:sp>
      <p:sp>
        <p:nvSpPr>
          <p:cNvPr id="25" name="正方形/長方形 24">
            <a:extLst>
              <a:ext uri="{FF2B5EF4-FFF2-40B4-BE49-F238E27FC236}">
                <a16:creationId xmlns:a16="http://schemas.microsoft.com/office/drawing/2014/main" id="{FCD9B4A7-DFBA-7641-3CF6-6D32F8D011F2}"/>
              </a:ext>
            </a:extLst>
          </p:cNvPr>
          <p:cNvSpPr/>
          <p:nvPr/>
        </p:nvSpPr>
        <p:spPr>
          <a:xfrm>
            <a:off x="5123505" y="3503524"/>
            <a:ext cx="866088" cy="205222"/>
          </a:xfrm>
          <a:prstGeom prst="rect">
            <a:avLst/>
          </a:prstGeom>
          <a:solidFill>
            <a:schemeClr val="accent5">
              <a:lumMod val="20000"/>
              <a:lumOff val="80000"/>
            </a:schemeClr>
          </a:solidFill>
          <a:ln w="57150">
            <a:solidFill>
              <a:srgbClr val="BFBFBF"/>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ja-JP" altLang="en-US" sz="1100" b="1" dirty="0">
                <a:solidFill>
                  <a:srgbClr val="494949"/>
                </a:solidFill>
              </a:rPr>
              <a:t>③</a:t>
            </a:r>
          </a:p>
        </p:txBody>
      </p:sp>
      <p:sp>
        <p:nvSpPr>
          <p:cNvPr id="26" name="正方形/長方形 25">
            <a:extLst>
              <a:ext uri="{FF2B5EF4-FFF2-40B4-BE49-F238E27FC236}">
                <a16:creationId xmlns:a16="http://schemas.microsoft.com/office/drawing/2014/main" id="{C65B9BB9-1C11-1EEA-85DB-8D18742E43E9}"/>
              </a:ext>
            </a:extLst>
          </p:cNvPr>
          <p:cNvSpPr/>
          <p:nvPr/>
        </p:nvSpPr>
        <p:spPr>
          <a:xfrm>
            <a:off x="4909734" y="3254504"/>
            <a:ext cx="1877437" cy="276999"/>
          </a:xfrm>
          <a:prstGeom prst="rect">
            <a:avLst/>
          </a:prstGeom>
        </p:spPr>
        <p:txBody>
          <a:bodyPr wrap="none">
            <a:spAutoFit/>
          </a:bodyPr>
          <a:lstStyle/>
          <a:p>
            <a:r>
              <a:rPr lang="ja-JP" altLang="en-US" sz="1200" b="1" dirty="0">
                <a:solidFill>
                  <a:srgbClr val="F36C37"/>
                </a:solidFill>
              </a:rPr>
              <a:t>ランダムにサンプリング</a:t>
            </a:r>
          </a:p>
        </p:txBody>
      </p:sp>
    </p:spTree>
    <p:extLst>
      <p:ext uri="{BB962C8B-B14F-4D97-AF65-F5344CB8AC3E}">
        <p14:creationId xmlns:p14="http://schemas.microsoft.com/office/powerpoint/2010/main" val="1032659467"/>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D46B892-129E-442E-8D6E-23723D22C6AF}"/>
              </a:ext>
            </a:extLst>
          </p:cNvPr>
          <p:cNvSpPr>
            <a:spLocks noGrp="1"/>
          </p:cNvSpPr>
          <p:nvPr>
            <p:ph type="title"/>
          </p:nvPr>
        </p:nvSpPr>
        <p:spPr/>
        <p:txBody>
          <a:bodyPr/>
          <a:lstStyle/>
          <a:p>
            <a:r>
              <a:rPr kumimoji="1" lang="en-US" altLang="ja-JP" dirty="0"/>
              <a:t>6-1-10.</a:t>
            </a:r>
            <a:r>
              <a:rPr kumimoji="1" lang="ja-JP" altLang="en-US" dirty="0"/>
              <a:t>ミニバッチ勾配降下法のパラメータ更新ステップ</a:t>
            </a:r>
          </a:p>
        </p:txBody>
      </p:sp>
      <p:sp>
        <p:nvSpPr>
          <p:cNvPr id="3" name="スライド番号プレースホルダー 2">
            <a:extLst>
              <a:ext uri="{FF2B5EF4-FFF2-40B4-BE49-F238E27FC236}">
                <a16:creationId xmlns:a16="http://schemas.microsoft.com/office/drawing/2014/main" id="{BB369F82-E1B9-4347-811F-542B0A9DFD4C}"/>
              </a:ext>
            </a:extLst>
          </p:cNvPr>
          <p:cNvSpPr>
            <a:spLocks noGrp="1"/>
          </p:cNvSpPr>
          <p:nvPr>
            <p:ph type="sldNum" sz="quarter" idx="10"/>
          </p:nvPr>
        </p:nvSpPr>
        <p:spPr/>
        <p:txBody>
          <a:bodyPr/>
          <a:lstStyle/>
          <a:p>
            <a:fld id="{5D750650-B10A-47BF-93C2-E1678438B37A}" type="slidenum">
              <a:rPr lang="en-US" altLang="ja-JP" smtClean="0"/>
              <a:pPr/>
              <a:t>304</a:t>
            </a:fld>
            <a:endParaRPr lang="en-US" altLang="ja-JP" dirty="0"/>
          </a:p>
        </p:txBody>
      </p:sp>
      <p:sp>
        <p:nvSpPr>
          <p:cNvPr id="4" name="テキスト ボックス 3">
            <a:extLst>
              <a:ext uri="{FF2B5EF4-FFF2-40B4-BE49-F238E27FC236}">
                <a16:creationId xmlns:a16="http://schemas.microsoft.com/office/drawing/2014/main" id="{112CE5C0-418E-4DBE-AB18-62C87E8A069C}"/>
              </a:ext>
            </a:extLst>
          </p:cNvPr>
          <p:cNvSpPr txBox="1"/>
          <p:nvPr/>
        </p:nvSpPr>
        <p:spPr>
          <a:xfrm>
            <a:off x="772405" y="1054911"/>
            <a:ext cx="10647189" cy="431657"/>
          </a:xfrm>
          <a:prstGeom prst="rect">
            <a:avLst/>
          </a:prstGeom>
          <a:solidFill>
            <a:srgbClr val="FFF4E1"/>
          </a:solid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20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pPr>
              <a:lnSpc>
                <a:spcPct val="130000"/>
              </a:lnSpc>
            </a:pPr>
            <a:r>
              <a:rPr lang="ja-JP" altLang="en-US" sz="1800" dirty="0"/>
              <a:t>エポック数とバッチサイズでイテレーション数が決定</a:t>
            </a:r>
          </a:p>
        </p:txBody>
      </p:sp>
      <p:sp>
        <p:nvSpPr>
          <p:cNvPr id="5" name="コンテンツ プレースホルダー 2">
            <a:extLst>
              <a:ext uri="{FF2B5EF4-FFF2-40B4-BE49-F238E27FC236}">
                <a16:creationId xmlns:a16="http://schemas.microsoft.com/office/drawing/2014/main" id="{B882277B-F7CA-4C00-8FB1-EF11FCE3D933}"/>
              </a:ext>
            </a:extLst>
          </p:cNvPr>
          <p:cNvSpPr txBox="1">
            <a:spLocks/>
          </p:cNvSpPr>
          <p:nvPr/>
        </p:nvSpPr>
        <p:spPr bwMode="auto">
          <a:xfrm>
            <a:off x="930909" y="1603942"/>
            <a:ext cx="8640762" cy="1297871"/>
          </a:xfrm>
          <a:prstGeom prst="rect">
            <a:avLst/>
          </a:prstGeom>
        </p:spPr>
        <p:txBody>
          <a:bodyPr vert="horz" wrap="none" lIns="91440" tIns="45720" rIns="91440" bIns="45720" rtlCol="0">
            <a:normAutofit/>
          </a:bodyPr>
          <a:lstStyle>
            <a:lvl1pPr marL="357188" marR="0" indent="-357188"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n"/>
              <a:tabLst/>
              <a:defRPr kumimoji="1" lang="en-US" altLang="ja-JP"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1pPr>
            <a:lvl2pPr marL="742950" marR="0" indent="-28575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l"/>
              <a:tabLst/>
              <a:defRPr kumimoji="1" lang="ja-JP" altLang="en-US"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2pPr>
            <a:lvl3pPr marL="1143000" marR="0" indent="-2286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3pPr>
            <a:lvl4pPr marL="1714500" marR="0" indent="-3429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4pPr>
            <a:lvl5pPr marL="2114550" marR="0" indent="-28575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buClr>
                <a:srgbClr val="F36C37"/>
              </a:buClr>
            </a:pPr>
            <a:r>
              <a:rPr lang="ja-JP" altLang="en-US" sz="2000" b="1" dirty="0"/>
              <a:t>エポック数</a:t>
            </a:r>
            <a:r>
              <a:rPr lang="en-US" altLang="ja-JP" sz="2000" b="1" dirty="0"/>
              <a:t>: </a:t>
            </a:r>
            <a:r>
              <a:rPr lang="ja-JP" altLang="en-US" sz="2000" b="1" dirty="0"/>
              <a:t>学習対象の全データがモデルを通過する回数</a:t>
            </a:r>
          </a:p>
          <a:p>
            <a:pPr>
              <a:buClr>
                <a:srgbClr val="F36C37"/>
              </a:buClr>
            </a:pPr>
            <a:r>
              <a:rPr lang="ja-JP" altLang="en-US" sz="2000" b="1" dirty="0"/>
              <a:t>イテレーション数</a:t>
            </a:r>
            <a:r>
              <a:rPr lang="en-US" altLang="ja-JP" sz="2000" b="1" dirty="0"/>
              <a:t>: </a:t>
            </a:r>
            <a:r>
              <a:rPr lang="ja-JP" altLang="en-US" sz="2000" b="1" dirty="0"/>
              <a:t>パラメータの更新回数 </a:t>
            </a:r>
            <a:r>
              <a:rPr lang="en-US" altLang="ja-JP" sz="2000" b="1" dirty="0"/>
              <a:t>(</a:t>
            </a:r>
            <a:r>
              <a:rPr lang="ja-JP" altLang="en-US" sz="2000" b="1" dirty="0"/>
              <a:t>学習回数</a:t>
            </a:r>
            <a:r>
              <a:rPr lang="en-US" altLang="ja-JP" sz="2000" b="1" dirty="0"/>
              <a:t>)</a:t>
            </a:r>
          </a:p>
          <a:p>
            <a:pPr>
              <a:buClr>
                <a:srgbClr val="F36C37"/>
              </a:buClr>
            </a:pPr>
            <a:r>
              <a:rPr lang="ja-JP" altLang="en-US" sz="2000" b="1" dirty="0"/>
              <a:t>学習回数を増やすことで予測精度の向上が期待できる</a:t>
            </a:r>
          </a:p>
          <a:p>
            <a:pPr>
              <a:buClr>
                <a:srgbClr val="F36C37"/>
              </a:buClr>
            </a:pPr>
            <a:endParaRPr lang="ja-JP" altLang="en-US" sz="2000" b="1" dirty="0"/>
          </a:p>
        </p:txBody>
      </p:sp>
      <p:sp>
        <p:nvSpPr>
          <p:cNvPr id="32" name="正方形/長方形 31">
            <a:extLst>
              <a:ext uri="{FF2B5EF4-FFF2-40B4-BE49-F238E27FC236}">
                <a16:creationId xmlns:a16="http://schemas.microsoft.com/office/drawing/2014/main" id="{C4014A00-D3B5-B522-F341-8677330F056A}"/>
              </a:ext>
            </a:extLst>
          </p:cNvPr>
          <p:cNvSpPr/>
          <p:nvPr/>
        </p:nvSpPr>
        <p:spPr>
          <a:xfrm>
            <a:off x="3492709" y="3019187"/>
            <a:ext cx="1564368" cy="2454963"/>
          </a:xfrm>
          <a:prstGeom prst="rect">
            <a:avLst/>
          </a:prstGeom>
          <a:solidFill>
            <a:schemeClr val="accent3">
              <a:lumMod val="20000"/>
              <a:lumOff val="8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ja-JP" altLang="en-US" sz="1200" dirty="0">
                <a:solidFill>
                  <a:schemeClr val="tx1"/>
                </a:solidFill>
              </a:rPr>
              <a:t>全サンプルデータ</a:t>
            </a:r>
            <a:endParaRPr kumimoji="1" lang="en-US" altLang="ja-JP" sz="1200" dirty="0">
              <a:solidFill>
                <a:schemeClr val="tx1"/>
              </a:solidFill>
            </a:endParaRPr>
          </a:p>
          <a:p>
            <a:pPr algn="ctr"/>
            <a:r>
              <a:rPr kumimoji="1" lang="en-US" altLang="ja-JP" sz="1200" dirty="0">
                <a:solidFill>
                  <a:schemeClr val="tx1"/>
                </a:solidFill>
              </a:rPr>
              <a:t>(10,000</a:t>
            </a:r>
            <a:r>
              <a:rPr kumimoji="1" lang="ja-JP" altLang="en-US" sz="1200" dirty="0">
                <a:solidFill>
                  <a:schemeClr val="tx1"/>
                </a:solidFill>
              </a:rPr>
              <a:t>件</a:t>
            </a:r>
            <a:r>
              <a:rPr kumimoji="1" lang="en-US" altLang="ja-JP" sz="1200" dirty="0">
                <a:solidFill>
                  <a:schemeClr val="tx1"/>
                </a:solidFill>
              </a:rPr>
              <a:t>)</a:t>
            </a:r>
            <a:endParaRPr kumimoji="1" lang="ja-JP" altLang="en-US" sz="1200" dirty="0">
              <a:solidFill>
                <a:schemeClr val="tx1"/>
              </a:solidFill>
            </a:endParaRPr>
          </a:p>
        </p:txBody>
      </p:sp>
      <p:sp>
        <p:nvSpPr>
          <p:cNvPr id="33" name="正方形/長方形 32">
            <a:extLst>
              <a:ext uri="{FF2B5EF4-FFF2-40B4-BE49-F238E27FC236}">
                <a16:creationId xmlns:a16="http://schemas.microsoft.com/office/drawing/2014/main" id="{5A8085F6-D3B2-B471-E42C-80BEEEA7D245}"/>
              </a:ext>
            </a:extLst>
          </p:cNvPr>
          <p:cNvSpPr/>
          <p:nvPr/>
        </p:nvSpPr>
        <p:spPr>
          <a:xfrm>
            <a:off x="6797279" y="3019187"/>
            <a:ext cx="1733748" cy="326099"/>
          </a:xfrm>
          <a:prstGeom prst="rect">
            <a:avLst/>
          </a:prstGeom>
          <a:solidFill>
            <a:schemeClr val="accent3">
              <a:lumMod val="20000"/>
              <a:lumOff val="8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ja-JP" altLang="en-US" sz="1200" dirty="0">
                <a:solidFill>
                  <a:schemeClr val="tx1"/>
                </a:solidFill>
              </a:rPr>
              <a:t>バッチ単位</a:t>
            </a:r>
            <a:r>
              <a:rPr kumimoji="1" lang="en-US" altLang="ja-JP" sz="1200" dirty="0">
                <a:solidFill>
                  <a:schemeClr val="tx1"/>
                </a:solidFill>
              </a:rPr>
              <a:t>(200</a:t>
            </a:r>
            <a:r>
              <a:rPr kumimoji="1" lang="ja-JP" altLang="en-US" sz="1200" dirty="0">
                <a:solidFill>
                  <a:schemeClr val="tx1"/>
                </a:solidFill>
              </a:rPr>
              <a:t>件</a:t>
            </a:r>
            <a:r>
              <a:rPr kumimoji="1" lang="en-US" altLang="ja-JP" sz="1200" dirty="0">
                <a:solidFill>
                  <a:schemeClr val="tx1"/>
                </a:solidFill>
              </a:rPr>
              <a:t>)</a:t>
            </a:r>
            <a:endParaRPr kumimoji="1" lang="ja-JP" altLang="en-US" sz="1200" dirty="0">
              <a:solidFill>
                <a:schemeClr val="tx1"/>
              </a:solidFill>
            </a:endParaRPr>
          </a:p>
        </p:txBody>
      </p:sp>
      <p:sp>
        <p:nvSpPr>
          <p:cNvPr id="34" name="正方形/長方形 33">
            <a:extLst>
              <a:ext uri="{FF2B5EF4-FFF2-40B4-BE49-F238E27FC236}">
                <a16:creationId xmlns:a16="http://schemas.microsoft.com/office/drawing/2014/main" id="{F9AEF665-2AF0-642F-B4B9-71C5FD0EA8F5}"/>
              </a:ext>
            </a:extLst>
          </p:cNvPr>
          <p:cNvSpPr/>
          <p:nvPr/>
        </p:nvSpPr>
        <p:spPr>
          <a:xfrm>
            <a:off x="6797279" y="3435241"/>
            <a:ext cx="1733748" cy="326099"/>
          </a:xfrm>
          <a:prstGeom prst="rect">
            <a:avLst/>
          </a:prstGeom>
          <a:solidFill>
            <a:schemeClr val="accent3">
              <a:lumMod val="20000"/>
              <a:lumOff val="8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ja-JP" altLang="en-US" sz="1200" dirty="0">
                <a:solidFill>
                  <a:schemeClr val="tx1"/>
                </a:solidFill>
              </a:rPr>
              <a:t>バッチ単位</a:t>
            </a:r>
            <a:r>
              <a:rPr kumimoji="1" lang="en-US" altLang="ja-JP" sz="1200" dirty="0">
                <a:solidFill>
                  <a:schemeClr val="tx1"/>
                </a:solidFill>
              </a:rPr>
              <a:t>(200</a:t>
            </a:r>
            <a:r>
              <a:rPr kumimoji="1" lang="ja-JP" altLang="en-US" sz="1200" dirty="0">
                <a:solidFill>
                  <a:schemeClr val="tx1"/>
                </a:solidFill>
              </a:rPr>
              <a:t>件</a:t>
            </a:r>
            <a:r>
              <a:rPr kumimoji="1" lang="en-US" altLang="ja-JP" sz="1200" dirty="0">
                <a:solidFill>
                  <a:schemeClr val="tx1"/>
                </a:solidFill>
              </a:rPr>
              <a:t>)</a:t>
            </a:r>
            <a:endParaRPr kumimoji="1" lang="ja-JP" altLang="en-US" sz="1200" dirty="0">
              <a:solidFill>
                <a:schemeClr val="tx1"/>
              </a:solidFill>
            </a:endParaRPr>
          </a:p>
        </p:txBody>
      </p:sp>
      <p:sp>
        <p:nvSpPr>
          <p:cNvPr id="35" name="正方形/長方形 34">
            <a:extLst>
              <a:ext uri="{FF2B5EF4-FFF2-40B4-BE49-F238E27FC236}">
                <a16:creationId xmlns:a16="http://schemas.microsoft.com/office/drawing/2014/main" id="{D6A878D0-8950-235F-154E-4BD1DC122C31}"/>
              </a:ext>
            </a:extLst>
          </p:cNvPr>
          <p:cNvSpPr/>
          <p:nvPr/>
        </p:nvSpPr>
        <p:spPr>
          <a:xfrm>
            <a:off x="6797279" y="3851295"/>
            <a:ext cx="1733748" cy="326099"/>
          </a:xfrm>
          <a:prstGeom prst="rect">
            <a:avLst/>
          </a:prstGeom>
          <a:solidFill>
            <a:schemeClr val="accent3">
              <a:lumMod val="20000"/>
              <a:lumOff val="8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ja-JP" altLang="en-US" sz="1200" dirty="0">
                <a:solidFill>
                  <a:schemeClr val="tx1"/>
                </a:solidFill>
              </a:rPr>
              <a:t>バッチ単位</a:t>
            </a:r>
            <a:r>
              <a:rPr kumimoji="1" lang="en-US" altLang="ja-JP" sz="1200" dirty="0">
                <a:solidFill>
                  <a:schemeClr val="tx1"/>
                </a:solidFill>
              </a:rPr>
              <a:t>(200</a:t>
            </a:r>
            <a:r>
              <a:rPr kumimoji="1" lang="ja-JP" altLang="en-US" sz="1200" dirty="0">
                <a:solidFill>
                  <a:schemeClr val="tx1"/>
                </a:solidFill>
              </a:rPr>
              <a:t>件</a:t>
            </a:r>
            <a:r>
              <a:rPr kumimoji="1" lang="en-US" altLang="ja-JP" sz="1200" dirty="0">
                <a:solidFill>
                  <a:schemeClr val="tx1"/>
                </a:solidFill>
              </a:rPr>
              <a:t>)</a:t>
            </a:r>
            <a:endParaRPr kumimoji="1" lang="ja-JP" altLang="en-US" sz="1200" dirty="0">
              <a:solidFill>
                <a:schemeClr val="tx1"/>
              </a:solidFill>
            </a:endParaRPr>
          </a:p>
        </p:txBody>
      </p:sp>
      <p:sp>
        <p:nvSpPr>
          <p:cNvPr id="36" name="正方形/長方形 35">
            <a:extLst>
              <a:ext uri="{FF2B5EF4-FFF2-40B4-BE49-F238E27FC236}">
                <a16:creationId xmlns:a16="http://schemas.microsoft.com/office/drawing/2014/main" id="{3DC5EEE1-0766-56A1-6584-6794E3FCC245}"/>
              </a:ext>
            </a:extLst>
          </p:cNvPr>
          <p:cNvSpPr/>
          <p:nvPr/>
        </p:nvSpPr>
        <p:spPr>
          <a:xfrm>
            <a:off x="6797279" y="5152599"/>
            <a:ext cx="1733748" cy="326099"/>
          </a:xfrm>
          <a:prstGeom prst="rect">
            <a:avLst/>
          </a:prstGeom>
          <a:solidFill>
            <a:schemeClr val="accent3">
              <a:lumMod val="20000"/>
              <a:lumOff val="8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ja-JP" altLang="en-US" sz="1200" dirty="0">
                <a:solidFill>
                  <a:schemeClr val="tx1"/>
                </a:solidFill>
              </a:rPr>
              <a:t>バッチ単位</a:t>
            </a:r>
            <a:r>
              <a:rPr kumimoji="1" lang="en-US" altLang="ja-JP" sz="1200" dirty="0">
                <a:solidFill>
                  <a:schemeClr val="tx1"/>
                </a:solidFill>
              </a:rPr>
              <a:t>(200</a:t>
            </a:r>
            <a:r>
              <a:rPr kumimoji="1" lang="ja-JP" altLang="en-US" sz="1200" dirty="0">
                <a:solidFill>
                  <a:schemeClr val="tx1"/>
                </a:solidFill>
              </a:rPr>
              <a:t>件</a:t>
            </a:r>
            <a:r>
              <a:rPr kumimoji="1" lang="en-US" altLang="ja-JP" sz="1200" dirty="0">
                <a:solidFill>
                  <a:schemeClr val="tx1"/>
                </a:solidFill>
              </a:rPr>
              <a:t>)</a:t>
            </a:r>
            <a:endParaRPr kumimoji="1" lang="ja-JP" altLang="en-US" sz="1200" dirty="0">
              <a:solidFill>
                <a:schemeClr val="tx1"/>
              </a:solidFill>
            </a:endParaRPr>
          </a:p>
        </p:txBody>
      </p:sp>
      <p:cxnSp>
        <p:nvCxnSpPr>
          <p:cNvPr id="37" name="直線コネクタ 36">
            <a:extLst>
              <a:ext uri="{FF2B5EF4-FFF2-40B4-BE49-F238E27FC236}">
                <a16:creationId xmlns:a16="http://schemas.microsoft.com/office/drawing/2014/main" id="{27161FB0-9A5C-56DB-E631-B9DB6A70706E}"/>
              </a:ext>
            </a:extLst>
          </p:cNvPr>
          <p:cNvCxnSpPr>
            <a:cxnSpLocks/>
            <a:stCxn id="45" idx="2"/>
            <a:endCxn id="36" idx="0"/>
          </p:cNvCxnSpPr>
          <p:nvPr/>
        </p:nvCxnSpPr>
        <p:spPr>
          <a:xfrm>
            <a:off x="7664153" y="4593448"/>
            <a:ext cx="0" cy="559150"/>
          </a:xfrm>
          <a:prstGeom prst="line">
            <a:avLst/>
          </a:prstGeom>
          <a:ln w="19050">
            <a:solidFill>
              <a:schemeClr val="tx1"/>
            </a:solidFill>
            <a:prstDash val="sysDot"/>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41" name="直線矢印コネクタ 40">
            <a:extLst>
              <a:ext uri="{FF2B5EF4-FFF2-40B4-BE49-F238E27FC236}">
                <a16:creationId xmlns:a16="http://schemas.microsoft.com/office/drawing/2014/main" id="{F50EAF89-BC41-4BF7-2994-2CF13706F4CC}"/>
              </a:ext>
            </a:extLst>
          </p:cNvPr>
          <p:cNvCxnSpPr>
            <a:cxnSpLocks/>
          </p:cNvCxnSpPr>
          <p:nvPr/>
        </p:nvCxnSpPr>
        <p:spPr>
          <a:xfrm>
            <a:off x="3275135" y="3019187"/>
            <a:ext cx="0" cy="2454963"/>
          </a:xfrm>
          <a:prstGeom prst="straightConnector1">
            <a:avLst/>
          </a:prstGeom>
          <a:ln w="57150">
            <a:solidFill>
              <a:srgbClr val="FFC000"/>
            </a:solidFill>
            <a:headEnd type="none" w="med" len="med"/>
            <a:tailEnd type="triangle"/>
          </a:ln>
        </p:spPr>
        <p:style>
          <a:lnRef idx="3">
            <a:schemeClr val="accent1"/>
          </a:lnRef>
          <a:fillRef idx="0">
            <a:schemeClr val="accent1"/>
          </a:fillRef>
          <a:effectRef idx="2">
            <a:schemeClr val="accent1"/>
          </a:effectRef>
          <a:fontRef idx="minor">
            <a:schemeClr val="tx1"/>
          </a:fontRef>
        </p:style>
      </p:cxnSp>
      <p:sp>
        <p:nvSpPr>
          <p:cNvPr id="42" name="矢印: 右 41">
            <a:extLst>
              <a:ext uri="{FF2B5EF4-FFF2-40B4-BE49-F238E27FC236}">
                <a16:creationId xmlns:a16="http://schemas.microsoft.com/office/drawing/2014/main" id="{06A6F8C7-968B-B4B5-C84D-0800EF32646D}"/>
              </a:ext>
            </a:extLst>
          </p:cNvPr>
          <p:cNvSpPr/>
          <p:nvPr/>
        </p:nvSpPr>
        <p:spPr>
          <a:xfrm>
            <a:off x="5454315" y="3760632"/>
            <a:ext cx="982420" cy="602068"/>
          </a:xfrm>
          <a:prstGeom prst="rightArrow">
            <a:avLst/>
          </a:prstGeom>
          <a:solidFill>
            <a:schemeClr val="accent5">
              <a:lumMod val="20000"/>
              <a:lumOff val="80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kumimoji="1" lang="ja-JP" altLang="en-US" sz="1600" dirty="0">
              <a:solidFill>
                <a:schemeClr val="tx1"/>
              </a:solidFill>
            </a:endParaRPr>
          </a:p>
        </p:txBody>
      </p:sp>
      <p:sp>
        <p:nvSpPr>
          <p:cNvPr id="43" name="正方形/長方形 42">
            <a:extLst>
              <a:ext uri="{FF2B5EF4-FFF2-40B4-BE49-F238E27FC236}">
                <a16:creationId xmlns:a16="http://schemas.microsoft.com/office/drawing/2014/main" id="{B754D3A6-3157-7E18-5C8A-93A1D759CA29}"/>
              </a:ext>
            </a:extLst>
          </p:cNvPr>
          <p:cNvSpPr/>
          <p:nvPr/>
        </p:nvSpPr>
        <p:spPr>
          <a:xfrm>
            <a:off x="5329488" y="4430400"/>
            <a:ext cx="1415772" cy="461665"/>
          </a:xfrm>
          <a:prstGeom prst="rect">
            <a:avLst/>
          </a:prstGeom>
        </p:spPr>
        <p:txBody>
          <a:bodyPr wrap="none">
            <a:spAutoFit/>
          </a:bodyPr>
          <a:lstStyle/>
          <a:p>
            <a:r>
              <a:rPr kumimoji="1" lang="ja-JP" altLang="en-US" sz="1200" dirty="0">
                <a:latin typeface="+mn-ea"/>
              </a:rPr>
              <a:t>ミニバッチ処理で</a:t>
            </a:r>
            <a:endParaRPr kumimoji="1" lang="en-US" altLang="ja-JP" sz="1200" dirty="0">
              <a:latin typeface="+mn-ea"/>
            </a:endParaRPr>
          </a:p>
          <a:p>
            <a:pPr algn="ctr"/>
            <a:r>
              <a:rPr kumimoji="1" lang="ja-JP" altLang="en-US" sz="1200" dirty="0">
                <a:latin typeface="+mn-ea"/>
              </a:rPr>
              <a:t>データを分割</a:t>
            </a:r>
            <a:endParaRPr lang="ja-JP" altLang="en-US" sz="1200" dirty="0">
              <a:latin typeface="+mn-ea"/>
            </a:endParaRPr>
          </a:p>
        </p:txBody>
      </p:sp>
      <p:sp>
        <p:nvSpPr>
          <p:cNvPr id="44" name="吹き出し: 四角形 43">
            <a:extLst>
              <a:ext uri="{FF2B5EF4-FFF2-40B4-BE49-F238E27FC236}">
                <a16:creationId xmlns:a16="http://schemas.microsoft.com/office/drawing/2014/main" id="{3CADC3C3-0D5D-DB9C-1EF9-79583E9AC0FE}"/>
              </a:ext>
            </a:extLst>
          </p:cNvPr>
          <p:cNvSpPr/>
          <p:nvPr/>
        </p:nvSpPr>
        <p:spPr>
          <a:xfrm>
            <a:off x="603611" y="3227592"/>
            <a:ext cx="2448502" cy="1202807"/>
          </a:xfrm>
          <a:prstGeom prst="wedgeRectCallout">
            <a:avLst>
              <a:gd name="adj1" fmla="val 53810"/>
              <a:gd name="adj2" fmla="val 80458"/>
            </a:avLst>
          </a:prstGeom>
          <a:solidFill>
            <a:srgbClr val="F36C37"/>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r>
              <a:rPr lang="ja-JP" altLang="en-US" sz="1200" dirty="0">
                <a:solidFill>
                  <a:schemeClr val="bg1"/>
                </a:solidFill>
              </a:rPr>
              <a:t>・エポック数</a:t>
            </a:r>
            <a:r>
              <a:rPr lang="en-US" altLang="ja-JP" sz="1200" dirty="0">
                <a:solidFill>
                  <a:schemeClr val="bg1"/>
                </a:solidFill>
              </a:rPr>
              <a:t>=2</a:t>
            </a:r>
          </a:p>
          <a:p>
            <a:r>
              <a:rPr lang="ja-JP" altLang="en-US" sz="1200" dirty="0">
                <a:solidFill>
                  <a:schemeClr val="bg1"/>
                </a:solidFill>
              </a:rPr>
              <a:t>・イテレーション数</a:t>
            </a:r>
            <a:r>
              <a:rPr lang="en-US" altLang="ja-JP" sz="1200" dirty="0">
                <a:solidFill>
                  <a:schemeClr val="bg1"/>
                </a:solidFill>
              </a:rPr>
              <a:t>=1 </a:t>
            </a:r>
          </a:p>
          <a:p>
            <a:r>
              <a:rPr lang="ja-JP" altLang="en-US" sz="1200" dirty="0">
                <a:solidFill>
                  <a:schemeClr val="bg1"/>
                </a:solidFill>
              </a:rPr>
              <a:t>　</a:t>
            </a:r>
            <a:r>
              <a:rPr lang="en-US" altLang="ja-JP" sz="1200" dirty="0">
                <a:solidFill>
                  <a:schemeClr val="bg1"/>
                </a:solidFill>
              </a:rPr>
              <a:t>(</a:t>
            </a:r>
            <a:r>
              <a:rPr lang="ja-JP" altLang="en-US" sz="1200" dirty="0">
                <a:solidFill>
                  <a:schemeClr val="bg1"/>
                </a:solidFill>
              </a:rPr>
              <a:t>バッチサイズ</a:t>
            </a:r>
            <a:r>
              <a:rPr lang="en-US" altLang="ja-JP" sz="1200" dirty="0">
                <a:solidFill>
                  <a:schemeClr val="bg1"/>
                </a:solidFill>
              </a:rPr>
              <a:t>=10,000)</a:t>
            </a:r>
          </a:p>
          <a:p>
            <a:r>
              <a:rPr lang="ja-JP" altLang="en-US" sz="1200" b="1" dirty="0">
                <a:solidFill>
                  <a:schemeClr val="bg1"/>
                </a:solidFill>
              </a:rPr>
              <a:t>＞パラメータ更新は</a:t>
            </a:r>
            <a:r>
              <a:rPr lang="en-US" altLang="ja-JP" sz="1200" b="1" dirty="0">
                <a:solidFill>
                  <a:schemeClr val="bg1"/>
                </a:solidFill>
              </a:rPr>
              <a:t>2</a:t>
            </a:r>
            <a:r>
              <a:rPr lang="ja-JP" altLang="en-US" sz="1200" b="1" dirty="0">
                <a:solidFill>
                  <a:schemeClr val="bg1"/>
                </a:solidFill>
              </a:rPr>
              <a:t>回</a:t>
            </a:r>
          </a:p>
        </p:txBody>
      </p:sp>
      <p:sp>
        <p:nvSpPr>
          <p:cNvPr id="45" name="正方形/長方形 44">
            <a:extLst>
              <a:ext uri="{FF2B5EF4-FFF2-40B4-BE49-F238E27FC236}">
                <a16:creationId xmlns:a16="http://schemas.microsoft.com/office/drawing/2014/main" id="{2BFCEBF5-B2A1-60DE-66D7-4E98550AC783}"/>
              </a:ext>
            </a:extLst>
          </p:cNvPr>
          <p:cNvSpPr/>
          <p:nvPr/>
        </p:nvSpPr>
        <p:spPr>
          <a:xfrm>
            <a:off x="6797279" y="4267350"/>
            <a:ext cx="1733748" cy="326099"/>
          </a:xfrm>
          <a:prstGeom prst="rect">
            <a:avLst/>
          </a:prstGeom>
          <a:solidFill>
            <a:schemeClr val="accent3">
              <a:lumMod val="20000"/>
              <a:lumOff val="8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ja-JP" altLang="en-US" sz="1200" dirty="0">
                <a:solidFill>
                  <a:schemeClr val="tx1"/>
                </a:solidFill>
              </a:rPr>
              <a:t>バッチ単位</a:t>
            </a:r>
            <a:r>
              <a:rPr kumimoji="1" lang="en-US" altLang="ja-JP" sz="1200" dirty="0">
                <a:solidFill>
                  <a:schemeClr val="tx1"/>
                </a:solidFill>
              </a:rPr>
              <a:t>(200</a:t>
            </a:r>
            <a:r>
              <a:rPr kumimoji="1" lang="ja-JP" altLang="en-US" sz="1200" dirty="0">
                <a:solidFill>
                  <a:schemeClr val="tx1"/>
                </a:solidFill>
              </a:rPr>
              <a:t>件</a:t>
            </a:r>
            <a:r>
              <a:rPr kumimoji="1" lang="en-US" altLang="ja-JP" sz="1200" dirty="0">
                <a:solidFill>
                  <a:schemeClr val="tx1"/>
                </a:solidFill>
              </a:rPr>
              <a:t>)</a:t>
            </a:r>
            <a:endParaRPr kumimoji="1" lang="ja-JP" altLang="en-US" sz="1200" dirty="0">
              <a:solidFill>
                <a:schemeClr val="tx1"/>
              </a:solidFill>
            </a:endParaRPr>
          </a:p>
        </p:txBody>
      </p:sp>
      <p:sp>
        <p:nvSpPr>
          <p:cNvPr id="46" name="吹き出し: 四角形 45">
            <a:extLst>
              <a:ext uri="{FF2B5EF4-FFF2-40B4-BE49-F238E27FC236}">
                <a16:creationId xmlns:a16="http://schemas.microsoft.com/office/drawing/2014/main" id="{95D80990-44AA-BFFA-E136-B5CDFFCCE66E}"/>
              </a:ext>
            </a:extLst>
          </p:cNvPr>
          <p:cNvSpPr/>
          <p:nvPr/>
        </p:nvSpPr>
        <p:spPr>
          <a:xfrm>
            <a:off x="9054248" y="3206460"/>
            <a:ext cx="2442281" cy="1202807"/>
          </a:xfrm>
          <a:prstGeom prst="wedgeRectCallout">
            <a:avLst>
              <a:gd name="adj1" fmla="val -57815"/>
              <a:gd name="adj2" fmla="val 83013"/>
            </a:avLst>
          </a:prstGeom>
          <a:solidFill>
            <a:srgbClr val="F36C37"/>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r>
              <a:rPr lang="ja-JP" altLang="en-US" sz="1200" dirty="0">
                <a:solidFill>
                  <a:schemeClr val="bg1"/>
                </a:solidFill>
              </a:rPr>
              <a:t>・エポック数</a:t>
            </a:r>
            <a:r>
              <a:rPr lang="en-US" altLang="ja-JP" sz="1200" dirty="0">
                <a:solidFill>
                  <a:schemeClr val="bg1"/>
                </a:solidFill>
              </a:rPr>
              <a:t>=2</a:t>
            </a:r>
          </a:p>
          <a:p>
            <a:r>
              <a:rPr lang="ja-JP" altLang="en-US" sz="1200" dirty="0">
                <a:solidFill>
                  <a:schemeClr val="bg1"/>
                </a:solidFill>
              </a:rPr>
              <a:t>・イテレーション数</a:t>
            </a:r>
            <a:r>
              <a:rPr lang="en-US" altLang="ja-JP" sz="1200" dirty="0">
                <a:solidFill>
                  <a:schemeClr val="bg1"/>
                </a:solidFill>
              </a:rPr>
              <a:t>=50 </a:t>
            </a:r>
          </a:p>
          <a:p>
            <a:r>
              <a:rPr lang="ja-JP" altLang="en-US" sz="1200" dirty="0">
                <a:solidFill>
                  <a:schemeClr val="bg1"/>
                </a:solidFill>
              </a:rPr>
              <a:t>　</a:t>
            </a:r>
            <a:r>
              <a:rPr lang="en-US" altLang="ja-JP" sz="1200" dirty="0">
                <a:solidFill>
                  <a:schemeClr val="bg1"/>
                </a:solidFill>
              </a:rPr>
              <a:t>(</a:t>
            </a:r>
            <a:r>
              <a:rPr lang="ja-JP" altLang="en-US" sz="1200" dirty="0">
                <a:solidFill>
                  <a:schemeClr val="bg1"/>
                </a:solidFill>
              </a:rPr>
              <a:t>バッチサイズ</a:t>
            </a:r>
            <a:r>
              <a:rPr lang="en-US" altLang="ja-JP" sz="1200" dirty="0">
                <a:solidFill>
                  <a:schemeClr val="bg1"/>
                </a:solidFill>
              </a:rPr>
              <a:t>=200)</a:t>
            </a:r>
          </a:p>
          <a:p>
            <a:r>
              <a:rPr lang="ja-JP" altLang="en-US" sz="1200" b="1" dirty="0">
                <a:solidFill>
                  <a:schemeClr val="bg1"/>
                </a:solidFill>
              </a:rPr>
              <a:t>＞パラメータ更新は</a:t>
            </a:r>
            <a:r>
              <a:rPr lang="en-US" altLang="ja-JP" sz="1200" b="1" dirty="0">
                <a:solidFill>
                  <a:schemeClr val="bg1"/>
                </a:solidFill>
              </a:rPr>
              <a:t>100</a:t>
            </a:r>
            <a:r>
              <a:rPr lang="ja-JP" altLang="en-US" sz="1200" b="1" dirty="0">
                <a:solidFill>
                  <a:schemeClr val="bg1"/>
                </a:solidFill>
              </a:rPr>
              <a:t>回</a:t>
            </a:r>
            <a:endParaRPr lang="en-US" altLang="ja-JP" sz="1200" b="1" dirty="0">
              <a:solidFill>
                <a:schemeClr val="bg1"/>
              </a:solidFill>
            </a:endParaRPr>
          </a:p>
        </p:txBody>
      </p:sp>
      <p:cxnSp>
        <p:nvCxnSpPr>
          <p:cNvPr id="47" name="直線矢印コネクタ 46">
            <a:extLst>
              <a:ext uri="{FF2B5EF4-FFF2-40B4-BE49-F238E27FC236}">
                <a16:creationId xmlns:a16="http://schemas.microsoft.com/office/drawing/2014/main" id="{0360723A-F33E-6F93-E1E3-82CBEBD207FC}"/>
              </a:ext>
            </a:extLst>
          </p:cNvPr>
          <p:cNvCxnSpPr>
            <a:cxnSpLocks/>
          </p:cNvCxnSpPr>
          <p:nvPr/>
        </p:nvCxnSpPr>
        <p:spPr>
          <a:xfrm>
            <a:off x="8792637" y="3019186"/>
            <a:ext cx="0" cy="2454963"/>
          </a:xfrm>
          <a:prstGeom prst="straightConnector1">
            <a:avLst/>
          </a:prstGeom>
          <a:ln w="57150">
            <a:solidFill>
              <a:srgbClr val="FFC000"/>
            </a:solidFill>
            <a:headEnd type="none" w="med" len="med"/>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373163224"/>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lang="en-US" altLang="ja-JP" dirty="0"/>
              <a:t>6-1-11.</a:t>
            </a:r>
            <a:r>
              <a:rPr lang="ja-JP" altLang="en-US" dirty="0"/>
              <a:t>パラメータの最適化手法</a:t>
            </a:r>
          </a:p>
        </p:txBody>
      </p:sp>
      <p:sp>
        <p:nvSpPr>
          <p:cNvPr id="5" name="スライド番号プレースホルダー 4">
            <a:extLst>
              <a:ext uri="{FF2B5EF4-FFF2-40B4-BE49-F238E27FC236}">
                <a16:creationId xmlns:a16="http://schemas.microsoft.com/office/drawing/2014/main" id="{F28FC8B0-B684-4BFC-A81E-160AA33BEF36}"/>
              </a:ext>
            </a:extLst>
          </p:cNvPr>
          <p:cNvSpPr>
            <a:spLocks noGrp="1"/>
          </p:cNvSpPr>
          <p:nvPr>
            <p:ph type="sldNum" sz="quarter" idx="10"/>
          </p:nvPr>
        </p:nvSpPr>
        <p:spPr/>
        <p:txBody>
          <a:bodyPr/>
          <a:lstStyle/>
          <a:p>
            <a:fld id="{5D750650-B10A-47BF-93C2-E1678438B37A}" type="slidenum">
              <a:rPr kumimoji="1" lang="ja-JP" altLang="en-US" smtClean="0"/>
              <a:pPr/>
              <a:t>305</a:t>
            </a:fld>
            <a:endParaRPr kumimoji="1" lang="ja-JP" altLang="en-US"/>
          </a:p>
        </p:txBody>
      </p:sp>
      <p:sp>
        <p:nvSpPr>
          <p:cNvPr id="3" name="コンテンツ プレースホルダー 2">
            <a:extLst>
              <a:ext uri="{FF2B5EF4-FFF2-40B4-BE49-F238E27FC236}">
                <a16:creationId xmlns:a16="http://schemas.microsoft.com/office/drawing/2014/main" id="{82405477-48E5-41FA-8FFD-61F78D7BCE6E}"/>
              </a:ext>
            </a:extLst>
          </p:cNvPr>
          <p:cNvSpPr>
            <a:spLocks noGrp="1"/>
          </p:cNvSpPr>
          <p:nvPr>
            <p:ph sz="quarter" idx="4294967295"/>
          </p:nvPr>
        </p:nvSpPr>
        <p:spPr>
          <a:xfrm>
            <a:off x="988660" y="2586788"/>
            <a:ext cx="8640762" cy="1537343"/>
          </a:xfrm>
        </p:spPr>
        <p:txBody>
          <a:bodyPr vert="horz" wrap="none" lIns="91440" tIns="45720" rIns="91440" bIns="45720" rtlCol="0" anchor="t">
            <a:normAutofit fontScale="92500" lnSpcReduction="20000"/>
          </a:bodyPr>
          <a:lstStyle/>
          <a:p>
            <a:pPr marL="356870" indent="-356870">
              <a:buClr>
                <a:srgbClr val="F36C37"/>
              </a:buClr>
            </a:pPr>
            <a:r>
              <a:rPr lang="en-US" altLang="ja-JP" sz="2000" b="1" dirty="0">
                <a:latin typeface="メイリオ"/>
                <a:ea typeface="メイリオ"/>
              </a:rPr>
              <a:t>SGD</a:t>
            </a:r>
            <a:r>
              <a:rPr lang="ja-JP" altLang="en-US" sz="2000" b="1" dirty="0">
                <a:latin typeface="メイリオ"/>
                <a:ea typeface="メイリオ"/>
              </a:rPr>
              <a:t>（</a:t>
            </a:r>
            <a:r>
              <a:rPr lang="en-US" altLang="ja-JP" sz="2000" b="1" dirty="0">
                <a:latin typeface="メイリオ"/>
                <a:ea typeface="メイリオ"/>
              </a:rPr>
              <a:t>Stochastic Gradient Descent; </a:t>
            </a:r>
            <a:r>
              <a:rPr lang="ja-JP" altLang="en-US" sz="2000" b="1" dirty="0">
                <a:latin typeface="メイリオ"/>
                <a:ea typeface="メイリオ"/>
              </a:rPr>
              <a:t>確率的勾配降下法）</a:t>
            </a:r>
            <a:endParaRPr lang="en-US" altLang="ja-JP" sz="2000" b="1" dirty="0">
              <a:latin typeface="メイリオ"/>
              <a:ea typeface="メイリオ"/>
            </a:endParaRPr>
          </a:p>
          <a:p>
            <a:pPr marL="742632" lvl="1" indent="-356870">
              <a:buClr>
                <a:srgbClr val="F36C37"/>
              </a:buClr>
            </a:pPr>
            <a:r>
              <a:rPr lang="ja-JP" altLang="en-US" sz="2000" b="1" dirty="0">
                <a:latin typeface="メイリオ"/>
                <a:ea typeface="メイリオ"/>
              </a:rPr>
              <a:t>求めた勾配に、決まった学習率を掛け合わせてパラメータを更新する</a:t>
            </a:r>
            <a:endParaRPr lang="en-US" altLang="ja-JP" sz="2000" b="1" dirty="0">
              <a:latin typeface="メイリオ"/>
              <a:ea typeface="メイリオ"/>
            </a:endParaRPr>
          </a:p>
          <a:p>
            <a:pPr marL="356870" indent="-356870">
              <a:buClr>
                <a:srgbClr val="F36C37"/>
              </a:buClr>
            </a:pPr>
            <a:r>
              <a:rPr lang="en-US" altLang="ja-JP" sz="2000" b="1" dirty="0"/>
              <a:t>Adam</a:t>
            </a:r>
            <a:r>
              <a:rPr lang="ja-JP" altLang="en-US" sz="2000" b="1" dirty="0"/>
              <a:t>（</a:t>
            </a:r>
            <a:r>
              <a:rPr lang="en-US" altLang="ja-JP" sz="2000" b="1" dirty="0"/>
              <a:t>Adaptive moment estimation</a:t>
            </a:r>
            <a:r>
              <a:rPr lang="ja-JP" altLang="en-US" sz="2000" b="1" dirty="0"/>
              <a:t>）</a:t>
            </a:r>
            <a:endParaRPr lang="en-US" altLang="ja-JP" sz="2000" b="1" dirty="0"/>
          </a:p>
          <a:p>
            <a:pPr marL="742632" lvl="1" indent="-356870">
              <a:buClr>
                <a:srgbClr val="F36C37"/>
              </a:buClr>
            </a:pPr>
            <a:r>
              <a:rPr lang="ja-JP" altLang="en-US" sz="2000" b="1" dirty="0"/>
              <a:t>勾配の大きさに応じて掛け合わせる学習率を調整する</a:t>
            </a:r>
            <a:endParaRPr lang="en-US" altLang="ja-JP" sz="2000" b="1" dirty="0"/>
          </a:p>
          <a:p>
            <a:pPr marL="742632" lvl="1" indent="-356870">
              <a:buClr>
                <a:srgbClr val="F36C37"/>
              </a:buClr>
            </a:pPr>
            <a:r>
              <a:rPr lang="en-US" altLang="ja-JP" sz="2000" b="1" dirty="0"/>
              <a:t>SGD</a:t>
            </a:r>
            <a:r>
              <a:rPr lang="ja-JP" altLang="en-US" sz="2000" b="1" dirty="0"/>
              <a:t>よりも早く解が収束しやすい</a:t>
            </a:r>
          </a:p>
        </p:txBody>
      </p:sp>
      <p:sp>
        <p:nvSpPr>
          <p:cNvPr id="13" name="四角形: 角を丸くする 12">
            <a:extLst>
              <a:ext uri="{FF2B5EF4-FFF2-40B4-BE49-F238E27FC236}">
                <a16:creationId xmlns:a16="http://schemas.microsoft.com/office/drawing/2014/main" id="{7EFD6D7F-6998-4A03-AAAA-AADB4C49AB14}"/>
              </a:ext>
            </a:extLst>
          </p:cNvPr>
          <p:cNvSpPr/>
          <p:nvPr/>
        </p:nvSpPr>
        <p:spPr bwMode="auto">
          <a:xfrm>
            <a:off x="878730" y="1295219"/>
            <a:ext cx="10658475" cy="1154736"/>
          </a:xfrm>
          <a:prstGeom prst="roundRect">
            <a:avLst>
              <a:gd name="adj" fmla="val 4381"/>
            </a:avLst>
          </a:prstGeom>
          <a:solidFill>
            <a:srgbClr val="FEEDE6"/>
          </a:solidFill>
          <a:ln w="19050" algn="ctr">
            <a:solidFill>
              <a:srgbClr val="F36C37"/>
            </a:solidFill>
            <a:prstDash val="solid"/>
            <a:round/>
            <a:headEnd/>
            <a:tailEnd/>
          </a:ln>
          <a:effectLst/>
        </p:spPr>
        <p:txBody>
          <a:bodyPr wrap="none" rtlCol="0" anchor="ctr"/>
          <a:lstStyle/>
          <a:p>
            <a:pPr algn="ctr"/>
            <a:endParaRPr kumimoji="1" lang="ja-JP" altLang="en-US" sz="2400" dirty="0">
              <a:solidFill>
                <a:schemeClr val="bg1"/>
              </a:solidFill>
            </a:endParaRPr>
          </a:p>
        </p:txBody>
      </p:sp>
      <p:grpSp>
        <p:nvGrpSpPr>
          <p:cNvPr id="14" name="グループ化 13">
            <a:extLst>
              <a:ext uri="{FF2B5EF4-FFF2-40B4-BE49-F238E27FC236}">
                <a16:creationId xmlns:a16="http://schemas.microsoft.com/office/drawing/2014/main" id="{DDA1438B-3BCB-4EBC-993E-597EC3FCDE4B}"/>
              </a:ext>
            </a:extLst>
          </p:cNvPr>
          <p:cNvGrpSpPr/>
          <p:nvPr/>
        </p:nvGrpSpPr>
        <p:grpSpPr>
          <a:xfrm>
            <a:off x="2795216" y="1063837"/>
            <a:ext cx="6825504" cy="468736"/>
            <a:chOff x="2154608" y="3539394"/>
            <a:chExt cx="6825505" cy="426124"/>
          </a:xfrm>
        </p:grpSpPr>
        <p:sp>
          <p:nvSpPr>
            <p:cNvPr id="15" name="四角形: 角を丸くする 14">
              <a:extLst>
                <a:ext uri="{FF2B5EF4-FFF2-40B4-BE49-F238E27FC236}">
                  <a16:creationId xmlns:a16="http://schemas.microsoft.com/office/drawing/2014/main" id="{2344D331-DBBD-4582-A32A-90BD94837049}"/>
                </a:ext>
              </a:extLst>
            </p:cNvPr>
            <p:cNvSpPr/>
            <p:nvPr/>
          </p:nvSpPr>
          <p:spPr bwMode="auto">
            <a:xfrm>
              <a:off x="2154608" y="3539394"/>
              <a:ext cx="6825505" cy="394229"/>
            </a:xfrm>
            <a:prstGeom prst="roundRect">
              <a:avLst>
                <a:gd name="adj" fmla="val 50000"/>
              </a:avLst>
            </a:prstGeom>
            <a:solidFill>
              <a:srgbClr val="F36C37"/>
            </a:solidFill>
            <a:ln w="19050" algn="ctr">
              <a:noFill/>
              <a:prstDash val="dash"/>
              <a:round/>
              <a:headEnd/>
              <a:tailEnd/>
            </a:ln>
            <a:effectLst/>
          </p:spPr>
          <p:txBody>
            <a:bodyPr wrap="none" rtlCol="0" anchor="ctr"/>
            <a:lstStyle/>
            <a:p>
              <a:pPr algn="ctr"/>
              <a:endParaRPr kumimoji="1" lang="ja-JP" altLang="en-US" sz="2400" b="1" dirty="0">
                <a:solidFill>
                  <a:schemeClr val="bg1"/>
                </a:solidFill>
                <a:latin typeface="+mn-ea"/>
              </a:endParaRPr>
            </a:p>
          </p:txBody>
        </p:sp>
        <p:sp>
          <p:nvSpPr>
            <p:cNvPr id="16" name="正方形/長方形 15">
              <a:extLst>
                <a:ext uri="{FF2B5EF4-FFF2-40B4-BE49-F238E27FC236}">
                  <a16:creationId xmlns:a16="http://schemas.microsoft.com/office/drawing/2014/main" id="{0B9B517C-A02C-44A4-9DEC-49378065A9EA}"/>
                </a:ext>
              </a:extLst>
            </p:cNvPr>
            <p:cNvSpPr/>
            <p:nvPr/>
          </p:nvSpPr>
          <p:spPr>
            <a:xfrm>
              <a:off x="4567134" y="3565408"/>
              <a:ext cx="1981633" cy="400110"/>
            </a:xfrm>
            <a:prstGeom prst="rect">
              <a:avLst/>
            </a:prstGeom>
            <a:noFill/>
            <a:ln w="19050" algn="ctr">
              <a:noFill/>
              <a:prstDash val="dash"/>
              <a:round/>
              <a:headEnd/>
              <a:tailEn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2400" b="1" spc="150" dirty="0">
                  <a:solidFill>
                    <a:schemeClr val="bg1"/>
                  </a:solidFill>
                  <a:latin typeface="+mn-ea"/>
                </a:rPr>
                <a:t>最適化手法（</a:t>
              </a:r>
              <a:r>
                <a:rPr lang="en-US" altLang="ja-JP" sz="2400" b="1" spc="150" dirty="0" err="1">
                  <a:solidFill>
                    <a:schemeClr val="bg1"/>
                  </a:solidFill>
                  <a:latin typeface="+mn-ea"/>
                </a:rPr>
                <a:t>optimaization</a:t>
              </a:r>
              <a:r>
                <a:rPr lang="en-US" altLang="ja-JP" sz="2400" b="1" spc="150" dirty="0">
                  <a:solidFill>
                    <a:schemeClr val="bg1"/>
                  </a:solidFill>
                  <a:latin typeface="+mn-ea"/>
                </a:rPr>
                <a:t> methods</a:t>
              </a:r>
              <a:r>
                <a:rPr lang="ja-JP" altLang="en-US" sz="2400" b="1" spc="150" dirty="0">
                  <a:solidFill>
                    <a:schemeClr val="bg1"/>
                  </a:solidFill>
                  <a:latin typeface="+mn-ea"/>
                </a:rPr>
                <a:t>）</a:t>
              </a:r>
              <a:endParaRPr lang="en-US" altLang="ja-JP" sz="2400" b="1" spc="150" dirty="0">
                <a:solidFill>
                  <a:schemeClr val="bg1"/>
                </a:solidFill>
                <a:latin typeface="+mn-ea"/>
              </a:endParaRPr>
            </a:p>
          </p:txBody>
        </p:sp>
      </p:grpSp>
      <p:sp>
        <p:nvSpPr>
          <p:cNvPr id="17" name="テキスト ボックス 16">
            <a:extLst>
              <a:ext uri="{FF2B5EF4-FFF2-40B4-BE49-F238E27FC236}">
                <a16:creationId xmlns:a16="http://schemas.microsoft.com/office/drawing/2014/main" id="{373AF159-D87C-43E5-BADF-6F39E21ED4A2}"/>
              </a:ext>
            </a:extLst>
          </p:cNvPr>
          <p:cNvSpPr txBox="1"/>
          <p:nvPr/>
        </p:nvSpPr>
        <p:spPr>
          <a:xfrm>
            <a:off x="988660" y="1571204"/>
            <a:ext cx="10548545" cy="815608"/>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ja-JP"/>
            </a:defPPr>
            <a:lvl1pPr>
              <a:lnSpc>
                <a:spcPct val="120000"/>
              </a:lnSpc>
              <a:defRPr sz="1200" b="1" spc="150">
                <a:latin typeface="+mj-ea"/>
                <a:ea typeface="+mj-ea"/>
              </a:defRPr>
            </a:lvl1pPr>
            <a:lvl2pPr marL="914400" indent="-457200" eaLnBrk="1" hangingPunct="1">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eaLnBrk="1" hangingPunct="1">
              <a:spcBef>
                <a:spcPct val="20000"/>
              </a:spcBef>
              <a:buClr>
                <a:schemeClr val="tx1"/>
              </a:buClr>
              <a:buFont typeface="HGPｺﾞｼｯｸE" pitchFamily="50" charset="-128"/>
              <a:buChar char="-"/>
              <a:defRPr sz="1800">
                <a:latin typeface="Meiryo UI" panose="020B0604030504040204" pitchFamily="50" charset="-128"/>
                <a:ea typeface="Meiryo UI" panose="020B0604030504040204" pitchFamily="50" charset="-128"/>
              </a:defRPr>
            </a:lvl3pPr>
            <a:lvl4pPr marL="1600200" indent="-228600" eaLnBrk="1" hangingPunct="1">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eaLnBrk="1" hangingPunct="1">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defRPr>
                <a:latin typeface="+mn-lt"/>
                <a:ea typeface="+mn-ea"/>
              </a:defRPr>
            </a:lvl6pPr>
            <a:lvl7pPr marL="2971800" indent="-228600" fontAlgn="base">
              <a:spcBef>
                <a:spcPct val="20000"/>
              </a:spcBef>
              <a:spcAft>
                <a:spcPct val="0"/>
              </a:spcAft>
              <a:buClr>
                <a:schemeClr val="tx1"/>
              </a:buClr>
              <a:buFont typeface="Wingdings" pitchFamily="2" charset="2"/>
              <a:defRPr>
                <a:latin typeface="+mn-lt"/>
                <a:ea typeface="+mn-ea"/>
              </a:defRPr>
            </a:lvl7pPr>
            <a:lvl8pPr marL="3429000" indent="-228600" fontAlgn="base">
              <a:spcBef>
                <a:spcPct val="20000"/>
              </a:spcBef>
              <a:spcAft>
                <a:spcPct val="0"/>
              </a:spcAft>
              <a:buClr>
                <a:schemeClr val="tx1"/>
              </a:buClr>
              <a:buFont typeface="Wingdings" pitchFamily="2" charset="2"/>
              <a:defRPr>
                <a:latin typeface="+mn-lt"/>
                <a:ea typeface="+mn-ea"/>
              </a:defRPr>
            </a:lvl8pPr>
            <a:lvl9pPr marL="3886200" indent="-228600" fontAlgn="base">
              <a:spcBef>
                <a:spcPct val="20000"/>
              </a:spcBef>
              <a:spcAft>
                <a:spcPct val="0"/>
              </a:spcAft>
              <a:buClr>
                <a:schemeClr val="tx1"/>
              </a:buClr>
              <a:buFont typeface="Wingdings" pitchFamily="2" charset="2"/>
              <a:defRPr>
                <a:latin typeface="+mn-lt"/>
                <a:ea typeface="+mn-ea"/>
              </a:defRPr>
            </a:lvl9pPr>
          </a:lstStyle>
          <a:p>
            <a:r>
              <a:rPr lang="en-US" altLang="ja-JP" sz="2000" spc="0" dirty="0">
                <a:solidFill>
                  <a:schemeClr val="tx1">
                    <a:lumMod val="75000"/>
                    <a:lumOff val="25000"/>
                  </a:schemeClr>
                </a:solidFill>
              </a:rPr>
              <a:t>　</a:t>
            </a:r>
            <a:r>
              <a:rPr lang="ja-JP" altLang="en-US" sz="2000" spc="0" dirty="0">
                <a:solidFill>
                  <a:schemeClr val="tx1">
                    <a:lumMod val="75000"/>
                    <a:lumOff val="25000"/>
                  </a:schemeClr>
                </a:solidFill>
              </a:rPr>
              <a:t>勾配降下法によるパラメータの探索を効率的に行うアルゴリズムが最適化手法として研究されています。以下によく使われるものを上げます。</a:t>
            </a:r>
          </a:p>
        </p:txBody>
      </p:sp>
      <p:sp>
        <p:nvSpPr>
          <p:cNvPr id="29" name="正方形/長方形 28">
            <a:extLst>
              <a:ext uri="{FF2B5EF4-FFF2-40B4-BE49-F238E27FC236}">
                <a16:creationId xmlns:a16="http://schemas.microsoft.com/office/drawing/2014/main" id="{9CAC0F97-CEB0-0C60-22F4-81F292264038}"/>
              </a:ext>
            </a:extLst>
          </p:cNvPr>
          <p:cNvSpPr/>
          <p:nvPr/>
        </p:nvSpPr>
        <p:spPr>
          <a:xfrm>
            <a:off x="2001919" y="4216185"/>
            <a:ext cx="1779654" cy="338554"/>
          </a:xfrm>
          <a:prstGeom prst="rect">
            <a:avLst/>
          </a:prstGeom>
        </p:spPr>
        <p:txBody>
          <a:bodyPr wrap="none">
            <a:spAutoFit/>
          </a:bodyPr>
          <a:lstStyle/>
          <a:p>
            <a:pPr algn="ctr"/>
            <a:r>
              <a:rPr lang="en-US" altLang="ja-JP" sz="1600" b="1" dirty="0">
                <a:solidFill>
                  <a:srgbClr val="F36C37"/>
                </a:solidFill>
              </a:rPr>
              <a:t>Adam</a:t>
            </a:r>
            <a:r>
              <a:rPr lang="ja-JP" altLang="en-US" sz="1600" b="1" dirty="0">
                <a:solidFill>
                  <a:srgbClr val="F36C37"/>
                </a:solidFill>
              </a:rPr>
              <a:t>のイメージ</a:t>
            </a:r>
          </a:p>
        </p:txBody>
      </p:sp>
      <p:sp>
        <p:nvSpPr>
          <p:cNvPr id="30" name="四角形: 角を丸くする 29">
            <a:extLst>
              <a:ext uri="{FF2B5EF4-FFF2-40B4-BE49-F238E27FC236}">
                <a16:creationId xmlns:a16="http://schemas.microsoft.com/office/drawing/2014/main" id="{4D44C89C-6E5F-CFC3-F455-4E7CF725036B}"/>
              </a:ext>
            </a:extLst>
          </p:cNvPr>
          <p:cNvSpPr/>
          <p:nvPr/>
        </p:nvSpPr>
        <p:spPr>
          <a:xfrm>
            <a:off x="2001919" y="4580635"/>
            <a:ext cx="7627503" cy="1800106"/>
          </a:xfrm>
          <a:prstGeom prst="roundRect">
            <a:avLst/>
          </a:prstGeom>
          <a:noFill/>
          <a:ln w="28575">
            <a:solidFill>
              <a:srgbClr val="F36C3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cxnSp>
        <p:nvCxnSpPr>
          <p:cNvPr id="31" name="直線矢印コネクタ 30">
            <a:extLst>
              <a:ext uri="{FF2B5EF4-FFF2-40B4-BE49-F238E27FC236}">
                <a16:creationId xmlns:a16="http://schemas.microsoft.com/office/drawing/2014/main" id="{BDF44CE7-B099-0BC3-A7B5-DADB8329EC10}"/>
              </a:ext>
            </a:extLst>
          </p:cNvPr>
          <p:cNvCxnSpPr>
            <a:cxnSpLocks/>
          </p:cNvCxnSpPr>
          <p:nvPr/>
        </p:nvCxnSpPr>
        <p:spPr>
          <a:xfrm>
            <a:off x="2402905" y="6114723"/>
            <a:ext cx="2105353" cy="0"/>
          </a:xfrm>
          <a:prstGeom prst="straightConnector1">
            <a:avLst/>
          </a:prstGeom>
          <a:ln w="19050">
            <a:solidFill>
              <a:schemeClr val="tx1"/>
            </a:solidFill>
            <a:headEnd type="none" w="med" len="med"/>
            <a:tailEnd type="triangle"/>
          </a:ln>
        </p:spPr>
        <p:style>
          <a:lnRef idx="3">
            <a:schemeClr val="accent1"/>
          </a:lnRef>
          <a:fillRef idx="0">
            <a:schemeClr val="accent1"/>
          </a:fillRef>
          <a:effectRef idx="2">
            <a:schemeClr val="accent1"/>
          </a:effectRef>
          <a:fontRef idx="minor">
            <a:schemeClr val="tx1"/>
          </a:fontRef>
        </p:style>
      </p:cxnSp>
      <p:cxnSp>
        <p:nvCxnSpPr>
          <p:cNvPr id="32" name="直線矢印コネクタ 31">
            <a:extLst>
              <a:ext uri="{FF2B5EF4-FFF2-40B4-BE49-F238E27FC236}">
                <a16:creationId xmlns:a16="http://schemas.microsoft.com/office/drawing/2014/main" id="{F42CDE16-3F89-F7CC-BA35-C3FCB07E1A31}"/>
              </a:ext>
            </a:extLst>
          </p:cNvPr>
          <p:cNvCxnSpPr>
            <a:cxnSpLocks/>
          </p:cNvCxnSpPr>
          <p:nvPr/>
        </p:nvCxnSpPr>
        <p:spPr>
          <a:xfrm flipV="1">
            <a:off x="2559739" y="4795878"/>
            <a:ext cx="0" cy="1427577"/>
          </a:xfrm>
          <a:prstGeom prst="straightConnector1">
            <a:avLst/>
          </a:prstGeom>
          <a:ln w="19050">
            <a:solidFill>
              <a:schemeClr val="tx1"/>
            </a:solidFill>
            <a:headEnd type="none" w="med" len="med"/>
            <a:tailEnd type="triangle"/>
          </a:ln>
        </p:spPr>
        <p:style>
          <a:lnRef idx="3">
            <a:schemeClr val="accent1"/>
          </a:lnRef>
          <a:fillRef idx="0">
            <a:schemeClr val="accent1"/>
          </a:fillRef>
          <a:effectRef idx="2">
            <a:schemeClr val="accent1"/>
          </a:effectRef>
          <a:fontRef idx="minor">
            <a:schemeClr val="tx1"/>
          </a:fontRef>
        </p:style>
      </p:cxnSp>
      <p:sp>
        <p:nvSpPr>
          <p:cNvPr id="33" name="正方形/長方形 32">
            <a:extLst>
              <a:ext uri="{FF2B5EF4-FFF2-40B4-BE49-F238E27FC236}">
                <a16:creationId xmlns:a16="http://schemas.microsoft.com/office/drawing/2014/main" id="{A0E25BD3-3804-0979-C01C-4E031B773EA4}"/>
              </a:ext>
            </a:extLst>
          </p:cNvPr>
          <p:cNvSpPr/>
          <p:nvPr/>
        </p:nvSpPr>
        <p:spPr>
          <a:xfrm>
            <a:off x="2184346" y="4931777"/>
            <a:ext cx="369332" cy="400110"/>
          </a:xfrm>
          <a:prstGeom prst="rect">
            <a:avLst/>
          </a:prstGeom>
        </p:spPr>
        <p:txBody>
          <a:bodyPr vert="eaVert" wrap="none">
            <a:spAutoFit/>
          </a:bodyPr>
          <a:lstStyle/>
          <a:p>
            <a:pPr algn="ctr"/>
            <a:r>
              <a:rPr lang="ja-JP" altLang="en-US" sz="1200" dirty="0"/>
              <a:t>誤差</a:t>
            </a:r>
          </a:p>
        </p:txBody>
      </p:sp>
      <p:sp>
        <p:nvSpPr>
          <p:cNvPr id="34" name="フリーフォーム: 図形 33">
            <a:extLst>
              <a:ext uri="{FF2B5EF4-FFF2-40B4-BE49-F238E27FC236}">
                <a16:creationId xmlns:a16="http://schemas.microsoft.com/office/drawing/2014/main" id="{F7096DEE-5D90-5C65-A465-D6ED9C22D649}"/>
              </a:ext>
            </a:extLst>
          </p:cNvPr>
          <p:cNvSpPr/>
          <p:nvPr/>
        </p:nvSpPr>
        <p:spPr>
          <a:xfrm>
            <a:off x="2698570" y="5044884"/>
            <a:ext cx="1602557" cy="886123"/>
          </a:xfrm>
          <a:custGeom>
            <a:avLst/>
            <a:gdLst>
              <a:gd name="connsiteX0" fmla="*/ 0 w 1602557"/>
              <a:gd name="connsiteY0" fmla="*/ 0 h 886123"/>
              <a:gd name="connsiteX1" fmla="*/ 895546 w 1602557"/>
              <a:gd name="connsiteY1" fmla="*/ 886119 h 886123"/>
              <a:gd name="connsiteX2" fmla="*/ 1602557 w 1602557"/>
              <a:gd name="connsiteY2" fmla="*/ 9427 h 886123"/>
            </a:gdLst>
            <a:ahLst/>
            <a:cxnLst>
              <a:cxn ang="0">
                <a:pos x="connsiteX0" y="connsiteY0"/>
              </a:cxn>
              <a:cxn ang="0">
                <a:pos x="connsiteX1" y="connsiteY1"/>
              </a:cxn>
              <a:cxn ang="0">
                <a:pos x="connsiteX2" y="connsiteY2"/>
              </a:cxn>
            </a:cxnLst>
            <a:rect l="l" t="t" r="r" b="b"/>
            <a:pathLst>
              <a:path w="1602557" h="886123">
                <a:moveTo>
                  <a:pt x="0" y="0"/>
                </a:moveTo>
                <a:cubicBezTo>
                  <a:pt x="314226" y="442274"/>
                  <a:pt x="628453" y="884548"/>
                  <a:pt x="895546" y="886119"/>
                </a:cubicBezTo>
                <a:cubicBezTo>
                  <a:pt x="1162639" y="887690"/>
                  <a:pt x="1382598" y="448558"/>
                  <a:pt x="1602557" y="9427"/>
                </a:cubicBezTo>
              </a:path>
            </a:pathLst>
          </a:custGeom>
          <a:noFill/>
          <a:ln w="19050">
            <a:solidFill>
              <a:srgbClr val="49494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5" name="直線矢印コネクタ 34">
            <a:extLst>
              <a:ext uri="{FF2B5EF4-FFF2-40B4-BE49-F238E27FC236}">
                <a16:creationId xmlns:a16="http://schemas.microsoft.com/office/drawing/2014/main" id="{510B5BEC-74C1-8594-55DA-6353B253DD0C}"/>
              </a:ext>
            </a:extLst>
          </p:cNvPr>
          <p:cNvCxnSpPr>
            <a:cxnSpLocks/>
          </p:cNvCxnSpPr>
          <p:nvPr/>
        </p:nvCxnSpPr>
        <p:spPr>
          <a:xfrm flipH="1">
            <a:off x="3910580" y="5668280"/>
            <a:ext cx="185331" cy="152400"/>
          </a:xfrm>
          <a:prstGeom prst="straightConnector1">
            <a:avLst/>
          </a:prstGeom>
          <a:ln w="19050">
            <a:solidFill>
              <a:srgbClr val="FFC000"/>
            </a:solidFill>
            <a:headEnd type="none" w="med" len="med"/>
            <a:tailEnd type="triangle"/>
          </a:ln>
        </p:spPr>
        <p:style>
          <a:lnRef idx="3">
            <a:schemeClr val="accent1"/>
          </a:lnRef>
          <a:fillRef idx="0">
            <a:schemeClr val="accent1"/>
          </a:fillRef>
          <a:effectRef idx="2">
            <a:schemeClr val="accent1"/>
          </a:effectRef>
          <a:fontRef idx="minor">
            <a:schemeClr val="tx1"/>
          </a:fontRef>
        </p:style>
      </p:cxnSp>
      <p:sp>
        <p:nvSpPr>
          <p:cNvPr id="36" name="楕円 35">
            <a:extLst>
              <a:ext uri="{FF2B5EF4-FFF2-40B4-BE49-F238E27FC236}">
                <a16:creationId xmlns:a16="http://schemas.microsoft.com/office/drawing/2014/main" id="{294AEC4B-061A-2BFD-720F-E65CBD4CE8B5}"/>
              </a:ext>
            </a:extLst>
          </p:cNvPr>
          <p:cNvSpPr/>
          <p:nvPr/>
        </p:nvSpPr>
        <p:spPr>
          <a:xfrm>
            <a:off x="3705726" y="5760852"/>
            <a:ext cx="171508" cy="171508"/>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37" name="楕円 36">
            <a:extLst>
              <a:ext uri="{FF2B5EF4-FFF2-40B4-BE49-F238E27FC236}">
                <a16:creationId xmlns:a16="http://schemas.microsoft.com/office/drawing/2014/main" id="{0C7152D7-3B3B-606C-687E-2978B7F0F0A2}"/>
              </a:ext>
            </a:extLst>
          </p:cNvPr>
          <p:cNvSpPr/>
          <p:nvPr/>
        </p:nvSpPr>
        <p:spPr>
          <a:xfrm>
            <a:off x="3963618" y="5441668"/>
            <a:ext cx="171508" cy="171508"/>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38" name="楕円 37">
            <a:extLst>
              <a:ext uri="{FF2B5EF4-FFF2-40B4-BE49-F238E27FC236}">
                <a16:creationId xmlns:a16="http://schemas.microsoft.com/office/drawing/2014/main" id="{5F910B13-137B-D8DA-B68B-DC1B1E0FDB85}"/>
              </a:ext>
            </a:extLst>
          </p:cNvPr>
          <p:cNvSpPr/>
          <p:nvPr/>
        </p:nvSpPr>
        <p:spPr>
          <a:xfrm>
            <a:off x="4140450" y="5111513"/>
            <a:ext cx="171508" cy="171508"/>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cxnSp>
        <p:nvCxnSpPr>
          <p:cNvPr id="39" name="直線矢印コネクタ 38">
            <a:extLst>
              <a:ext uri="{FF2B5EF4-FFF2-40B4-BE49-F238E27FC236}">
                <a16:creationId xmlns:a16="http://schemas.microsoft.com/office/drawing/2014/main" id="{3D9D7D20-31AE-98E3-7178-0C0B7F41A49B}"/>
              </a:ext>
            </a:extLst>
          </p:cNvPr>
          <p:cNvCxnSpPr>
            <a:cxnSpLocks/>
          </p:cNvCxnSpPr>
          <p:nvPr/>
        </p:nvCxnSpPr>
        <p:spPr>
          <a:xfrm flipH="1">
            <a:off x="3631819" y="5981209"/>
            <a:ext cx="156541" cy="24783"/>
          </a:xfrm>
          <a:prstGeom prst="straightConnector1">
            <a:avLst/>
          </a:prstGeom>
          <a:ln w="19050">
            <a:solidFill>
              <a:srgbClr val="FFC000"/>
            </a:solidFill>
            <a:headEnd type="none" w="med" len="med"/>
            <a:tailEnd type="triangle"/>
          </a:ln>
        </p:spPr>
        <p:style>
          <a:lnRef idx="3">
            <a:schemeClr val="accent1"/>
          </a:lnRef>
          <a:fillRef idx="0">
            <a:schemeClr val="accent1"/>
          </a:fillRef>
          <a:effectRef idx="2">
            <a:schemeClr val="accent1"/>
          </a:effectRef>
          <a:fontRef idx="minor">
            <a:schemeClr val="tx1"/>
          </a:fontRef>
        </p:style>
      </p:cxnSp>
      <p:cxnSp>
        <p:nvCxnSpPr>
          <p:cNvPr id="40" name="直線矢印コネクタ 39">
            <a:extLst>
              <a:ext uri="{FF2B5EF4-FFF2-40B4-BE49-F238E27FC236}">
                <a16:creationId xmlns:a16="http://schemas.microsoft.com/office/drawing/2014/main" id="{EA6BCC0A-BB70-30CB-B95C-282204432E84}"/>
              </a:ext>
            </a:extLst>
          </p:cNvPr>
          <p:cNvCxnSpPr>
            <a:cxnSpLocks/>
          </p:cNvCxnSpPr>
          <p:nvPr/>
        </p:nvCxnSpPr>
        <p:spPr>
          <a:xfrm flipH="1">
            <a:off x="4188202" y="5218341"/>
            <a:ext cx="185330" cy="360566"/>
          </a:xfrm>
          <a:prstGeom prst="straightConnector1">
            <a:avLst/>
          </a:prstGeom>
          <a:ln w="19050">
            <a:solidFill>
              <a:srgbClr val="FFC000"/>
            </a:solidFill>
            <a:headEnd type="none" w="med" len="med"/>
            <a:tailEnd type="triangle"/>
          </a:ln>
        </p:spPr>
        <p:style>
          <a:lnRef idx="3">
            <a:schemeClr val="accent1"/>
          </a:lnRef>
          <a:fillRef idx="0">
            <a:schemeClr val="accent1"/>
          </a:fillRef>
          <a:effectRef idx="2">
            <a:schemeClr val="accent1"/>
          </a:effectRef>
          <a:fontRef idx="minor">
            <a:schemeClr val="tx1"/>
          </a:fontRef>
        </p:style>
      </p:cxnSp>
      <p:sp>
        <p:nvSpPr>
          <p:cNvPr id="41" name="正方形/長方形 40">
            <a:extLst>
              <a:ext uri="{FF2B5EF4-FFF2-40B4-BE49-F238E27FC236}">
                <a16:creationId xmlns:a16="http://schemas.microsoft.com/office/drawing/2014/main" id="{DEF2BF40-7D0A-C145-4999-FA57F94B18BF}"/>
              </a:ext>
            </a:extLst>
          </p:cNvPr>
          <p:cNvSpPr/>
          <p:nvPr/>
        </p:nvSpPr>
        <p:spPr>
          <a:xfrm>
            <a:off x="4447920" y="5291881"/>
            <a:ext cx="2236510" cy="584775"/>
          </a:xfrm>
          <a:prstGeom prst="rect">
            <a:avLst/>
          </a:prstGeom>
        </p:spPr>
        <p:txBody>
          <a:bodyPr wrap="none">
            <a:spAutoFit/>
          </a:bodyPr>
          <a:lstStyle/>
          <a:p>
            <a:pPr algn="ctr"/>
            <a:r>
              <a:rPr lang="ja-JP" altLang="en-US" sz="1600" b="1" dirty="0">
                <a:solidFill>
                  <a:srgbClr val="F36C37"/>
                </a:solidFill>
              </a:rPr>
              <a:t>勾配（傾き）に応じて</a:t>
            </a:r>
            <a:endParaRPr lang="en-US" altLang="ja-JP" sz="1600" b="1" dirty="0">
              <a:solidFill>
                <a:srgbClr val="F36C37"/>
              </a:solidFill>
            </a:endParaRPr>
          </a:p>
          <a:p>
            <a:pPr algn="ctr"/>
            <a:r>
              <a:rPr lang="ja-JP" altLang="en-US" sz="1600" b="1" dirty="0">
                <a:solidFill>
                  <a:srgbClr val="F36C37"/>
                </a:solidFill>
              </a:rPr>
              <a:t>学習率が変化</a:t>
            </a:r>
          </a:p>
        </p:txBody>
      </p:sp>
      <p:sp>
        <p:nvSpPr>
          <p:cNvPr id="42" name="正方形/長方形 41">
            <a:extLst>
              <a:ext uri="{FF2B5EF4-FFF2-40B4-BE49-F238E27FC236}">
                <a16:creationId xmlns:a16="http://schemas.microsoft.com/office/drawing/2014/main" id="{475C44E3-2224-DE00-6EB7-F573657F921D}"/>
              </a:ext>
            </a:extLst>
          </p:cNvPr>
          <p:cNvSpPr/>
          <p:nvPr/>
        </p:nvSpPr>
        <p:spPr>
          <a:xfrm>
            <a:off x="3554151" y="6198243"/>
            <a:ext cx="954107" cy="276999"/>
          </a:xfrm>
          <a:prstGeom prst="rect">
            <a:avLst/>
          </a:prstGeom>
        </p:spPr>
        <p:txBody>
          <a:bodyPr wrap="none">
            <a:spAutoFit/>
          </a:bodyPr>
          <a:lstStyle/>
          <a:p>
            <a:pPr algn="ctr"/>
            <a:r>
              <a:rPr lang="ja-JP" altLang="en-US" sz="1200" dirty="0"/>
              <a:t>パラメータ</a:t>
            </a:r>
          </a:p>
        </p:txBody>
      </p:sp>
      <p:pic>
        <p:nvPicPr>
          <p:cNvPr id="43" name="図 42" descr="アイコン&#10;&#10;自動的に生成された説明">
            <a:extLst>
              <a:ext uri="{FF2B5EF4-FFF2-40B4-BE49-F238E27FC236}">
                <a16:creationId xmlns:a16="http://schemas.microsoft.com/office/drawing/2014/main" id="{3F605F5D-E160-F737-7470-58B7D6EDDB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0729959">
            <a:off x="8235899" y="4644212"/>
            <a:ext cx="1185318" cy="1185318"/>
          </a:xfrm>
          <a:prstGeom prst="rect">
            <a:avLst/>
          </a:prstGeom>
        </p:spPr>
      </p:pic>
      <p:pic>
        <p:nvPicPr>
          <p:cNvPr id="44" name="図 43" descr="アイコン&#10;&#10;自動的に生成された説明">
            <a:extLst>
              <a:ext uri="{FF2B5EF4-FFF2-40B4-BE49-F238E27FC236}">
                <a16:creationId xmlns:a16="http://schemas.microsoft.com/office/drawing/2014/main" id="{24EA0EEF-B7CF-28AD-4623-94F0A33E303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9565863">
            <a:off x="6486865" y="4508385"/>
            <a:ext cx="1246891" cy="1246891"/>
          </a:xfrm>
          <a:prstGeom prst="rect">
            <a:avLst/>
          </a:prstGeom>
        </p:spPr>
      </p:pic>
      <p:cxnSp>
        <p:nvCxnSpPr>
          <p:cNvPr id="45" name="直線コネクタ 44">
            <a:extLst>
              <a:ext uri="{FF2B5EF4-FFF2-40B4-BE49-F238E27FC236}">
                <a16:creationId xmlns:a16="http://schemas.microsoft.com/office/drawing/2014/main" id="{32B20296-CB0B-058C-1EE1-561612F424BC}"/>
              </a:ext>
            </a:extLst>
          </p:cNvPr>
          <p:cNvCxnSpPr>
            <a:cxnSpLocks/>
          </p:cNvCxnSpPr>
          <p:nvPr/>
        </p:nvCxnSpPr>
        <p:spPr>
          <a:xfrm flipH="1">
            <a:off x="7110311" y="4936022"/>
            <a:ext cx="621657" cy="940634"/>
          </a:xfrm>
          <a:prstGeom prst="line">
            <a:avLst/>
          </a:prstGeom>
          <a:ln w="47625">
            <a:solidFill>
              <a:srgbClr val="494949"/>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46" name="直線コネクタ 45">
            <a:extLst>
              <a:ext uri="{FF2B5EF4-FFF2-40B4-BE49-F238E27FC236}">
                <a16:creationId xmlns:a16="http://schemas.microsoft.com/office/drawing/2014/main" id="{378446A0-A50F-B90F-9501-F726D5151A83}"/>
              </a:ext>
            </a:extLst>
          </p:cNvPr>
          <p:cNvCxnSpPr>
            <a:cxnSpLocks/>
          </p:cNvCxnSpPr>
          <p:nvPr/>
        </p:nvCxnSpPr>
        <p:spPr>
          <a:xfrm flipH="1">
            <a:off x="8556397" y="5507719"/>
            <a:ext cx="858070" cy="406928"/>
          </a:xfrm>
          <a:prstGeom prst="line">
            <a:avLst/>
          </a:prstGeom>
          <a:ln w="47625">
            <a:solidFill>
              <a:srgbClr val="494949"/>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sp>
        <p:nvSpPr>
          <p:cNvPr id="47" name="正方形/長方形 46">
            <a:extLst>
              <a:ext uri="{FF2B5EF4-FFF2-40B4-BE49-F238E27FC236}">
                <a16:creationId xmlns:a16="http://schemas.microsoft.com/office/drawing/2014/main" id="{61587D39-F9B2-F992-1231-49819EADAA99}"/>
              </a:ext>
            </a:extLst>
          </p:cNvPr>
          <p:cNvSpPr/>
          <p:nvPr/>
        </p:nvSpPr>
        <p:spPr>
          <a:xfrm>
            <a:off x="6907400" y="5914647"/>
            <a:ext cx="800219" cy="338554"/>
          </a:xfrm>
          <a:prstGeom prst="rect">
            <a:avLst/>
          </a:prstGeom>
        </p:spPr>
        <p:txBody>
          <a:bodyPr wrap="none">
            <a:spAutoFit/>
          </a:bodyPr>
          <a:lstStyle/>
          <a:p>
            <a:pPr algn="ctr"/>
            <a:r>
              <a:rPr lang="ja-JP" altLang="en-US" sz="1600" b="1" dirty="0">
                <a:solidFill>
                  <a:srgbClr val="F36C37"/>
                </a:solidFill>
              </a:rPr>
              <a:t>勾配大</a:t>
            </a:r>
          </a:p>
        </p:txBody>
      </p:sp>
      <p:sp>
        <p:nvSpPr>
          <p:cNvPr id="48" name="正方形/長方形 47">
            <a:extLst>
              <a:ext uri="{FF2B5EF4-FFF2-40B4-BE49-F238E27FC236}">
                <a16:creationId xmlns:a16="http://schemas.microsoft.com/office/drawing/2014/main" id="{48D64927-356A-C56A-E413-CBEE1EB36950}"/>
              </a:ext>
            </a:extLst>
          </p:cNvPr>
          <p:cNvSpPr/>
          <p:nvPr/>
        </p:nvSpPr>
        <p:spPr>
          <a:xfrm>
            <a:off x="8569222" y="5911504"/>
            <a:ext cx="800219" cy="338554"/>
          </a:xfrm>
          <a:prstGeom prst="rect">
            <a:avLst/>
          </a:prstGeom>
        </p:spPr>
        <p:txBody>
          <a:bodyPr wrap="none">
            <a:spAutoFit/>
          </a:bodyPr>
          <a:lstStyle/>
          <a:p>
            <a:pPr algn="ctr"/>
            <a:r>
              <a:rPr lang="ja-JP" altLang="en-US" sz="1600" b="1" dirty="0">
                <a:solidFill>
                  <a:srgbClr val="F36C37"/>
                </a:solidFill>
              </a:rPr>
              <a:t>勾配小</a:t>
            </a:r>
          </a:p>
        </p:txBody>
      </p:sp>
    </p:spTree>
    <p:extLst>
      <p:ext uri="{BB962C8B-B14F-4D97-AF65-F5344CB8AC3E}">
        <p14:creationId xmlns:p14="http://schemas.microsoft.com/office/powerpoint/2010/main" val="493115822"/>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D46B892-129E-442E-8D6E-23723D22C6AF}"/>
              </a:ext>
            </a:extLst>
          </p:cNvPr>
          <p:cNvSpPr>
            <a:spLocks noGrp="1"/>
          </p:cNvSpPr>
          <p:nvPr>
            <p:ph type="title"/>
          </p:nvPr>
        </p:nvSpPr>
        <p:spPr/>
        <p:txBody>
          <a:bodyPr/>
          <a:lstStyle/>
          <a:p>
            <a:r>
              <a:rPr kumimoji="1" lang="en-US" altLang="ja-JP" dirty="0"/>
              <a:t>6-1-12.</a:t>
            </a:r>
            <a:r>
              <a:rPr lang="ja-JP" altLang="en-US" dirty="0"/>
              <a:t>ニューラルネットワークの代表的なハイパーパラメータ</a:t>
            </a:r>
            <a:endParaRPr kumimoji="1" lang="ja-JP" altLang="en-US" dirty="0"/>
          </a:p>
        </p:txBody>
      </p:sp>
      <p:sp>
        <p:nvSpPr>
          <p:cNvPr id="3" name="スライド番号プレースホルダー 2">
            <a:extLst>
              <a:ext uri="{FF2B5EF4-FFF2-40B4-BE49-F238E27FC236}">
                <a16:creationId xmlns:a16="http://schemas.microsoft.com/office/drawing/2014/main" id="{BB369F82-E1B9-4347-811F-542B0A9DFD4C}"/>
              </a:ext>
            </a:extLst>
          </p:cNvPr>
          <p:cNvSpPr>
            <a:spLocks noGrp="1"/>
          </p:cNvSpPr>
          <p:nvPr>
            <p:ph type="sldNum" sz="quarter" idx="10"/>
          </p:nvPr>
        </p:nvSpPr>
        <p:spPr/>
        <p:txBody>
          <a:bodyPr/>
          <a:lstStyle/>
          <a:p>
            <a:fld id="{5D750650-B10A-47BF-93C2-E1678438B37A}" type="slidenum">
              <a:rPr lang="en-US" altLang="ja-JP" smtClean="0"/>
              <a:pPr/>
              <a:t>306</a:t>
            </a:fld>
            <a:endParaRPr lang="en-US" altLang="ja-JP" dirty="0"/>
          </a:p>
        </p:txBody>
      </p:sp>
      <p:sp>
        <p:nvSpPr>
          <p:cNvPr id="4" name="テキスト ボックス 3">
            <a:extLst>
              <a:ext uri="{FF2B5EF4-FFF2-40B4-BE49-F238E27FC236}">
                <a16:creationId xmlns:a16="http://schemas.microsoft.com/office/drawing/2014/main" id="{112CE5C0-418E-4DBE-AB18-62C87E8A069C}"/>
              </a:ext>
            </a:extLst>
          </p:cNvPr>
          <p:cNvSpPr txBox="1"/>
          <p:nvPr/>
        </p:nvSpPr>
        <p:spPr>
          <a:xfrm>
            <a:off x="772405" y="1054911"/>
            <a:ext cx="10647189" cy="431657"/>
          </a:xfrm>
          <a:prstGeom prst="rect">
            <a:avLst/>
          </a:prstGeom>
          <a:solidFill>
            <a:srgbClr val="FFF4E1"/>
          </a:solid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20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pPr>
              <a:lnSpc>
                <a:spcPct val="130000"/>
              </a:lnSpc>
            </a:pPr>
            <a:r>
              <a:rPr lang="ja-JP" altLang="en-US" sz="1800" dirty="0"/>
              <a:t>ニューラルネットワークでは主に以下のハイパーパラメータを調整できる。</a:t>
            </a:r>
            <a:endParaRPr lang="en-US" altLang="ja-JP" sz="1800" dirty="0"/>
          </a:p>
        </p:txBody>
      </p:sp>
      <p:sp>
        <p:nvSpPr>
          <p:cNvPr id="5" name="コンテンツ プレースホルダー 2">
            <a:extLst>
              <a:ext uri="{FF2B5EF4-FFF2-40B4-BE49-F238E27FC236}">
                <a16:creationId xmlns:a16="http://schemas.microsoft.com/office/drawing/2014/main" id="{B882277B-F7CA-4C00-8FB1-EF11FCE3D933}"/>
              </a:ext>
            </a:extLst>
          </p:cNvPr>
          <p:cNvSpPr txBox="1">
            <a:spLocks/>
          </p:cNvSpPr>
          <p:nvPr/>
        </p:nvSpPr>
        <p:spPr bwMode="auto">
          <a:xfrm>
            <a:off x="930909" y="1781231"/>
            <a:ext cx="8640762" cy="3866149"/>
          </a:xfrm>
          <a:prstGeom prst="rect">
            <a:avLst/>
          </a:prstGeom>
        </p:spPr>
        <p:txBody>
          <a:bodyPr vert="horz" wrap="none" lIns="91440" tIns="45720" rIns="91440" bIns="45720" rtlCol="0">
            <a:normAutofit/>
          </a:bodyPr>
          <a:lstStyle>
            <a:lvl1pPr marL="357188" marR="0" indent="-357188"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n"/>
              <a:tabLst/>
              <a:defRPr kumimoji="1" lang="en-US" altLang="ja-JP"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1pPr>
            <a:lvl2pPr marL="742950" marR="0" indent="-28575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l"/>
              <a:tabLst/>
              <a:defRPr kumimoji="1" lang="ja-JP" altLang="en-US"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2pPr>
            <a:lvl3pPr marL="1143000" marR="0" indent="-2286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3pPr>
            <a:lvl4pPr marL="1714500" marR="0" indent="-3429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4pPr>
            <a:lvl5pPr marL="2114550" marR="0" indent="-28575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buClr>
                <a:srgbClr val="F36C37"/>
              </a:buClr>
            </a:pPr>
            <a:r>
              <a:rPr lang="ja-JP" altLang="en-US" sz="2000" b="1" dirty="0"/>
              <a:t>ニューラルネットワークの層数</a:t>
            </a:r>
            <a:endParaRPr lang="en-US" altLang="ja-JP" sz="2000" b="1" dirty="0"/>
          </a:p>
          <a:p>
            <a:pPr>
              <a:buClr>
                <a:srgbClr val="F36C37"/>
              </a:buClr>
            </a:pPr>
            <a:r>
              <a:rPr lang="ja-JP" altLang="en-US" sz="2000" b="1" dirty="0"/>
              <a:t>ニューラルネットワーク各層のノード数</a:t>
            </a:r>
          </a:p>
          <a:p>
            <a:pPr>
              <a:buClr>
                <a:srgbClr val="F36C37"/>
              </a:buClr>
            </a:pPr>
            <a:r>
              <a:rPr lang="ja-JP" altLang="en-US" sz="2000" b="1" dirty="0"/>
              <a:t>エポック数</a:t>
            </a:r>
            <a:endParaRPr lang="en-US" altLang="ja-JP" sz="2000" b="1" dirty="0"/>
          </a:p>
          <a:p>
            <a:pPr>
              <a:buClr>
                <a:srgbClr val="F36C37"/>
              </a:buClr>
            </a:pPr>
            <a:r>
              <a:rPr lang="ja-JP" altLang="en-US" sz="2000" b="1" dirty="0"/>
              <a:t>勾配降下法の学習率</a:t>
            </a:r>
            <a:endParaRPr lang="en-US" altLang="ja-JP" sz="2000" b="1" dirty="0"/>
          </a:p>
          <a:p>
            <a:pPr>
              <a:buClr>
                <a:srgbClr val="F36C37"/>
              </a:buClr>
            </a:pPr>
            <a:endParaRPr lang="en-US" altLang="ja-JP" sz="2000" b="1" dirty="0"/>
          </a:p>
          <a:p>
            <a:pPr marL="0" indent="0">
              <a:buClr>
                <a:srgbClr val="F36C37"/>
              </a:buClr>
              <a:buNone/>
            </a:pPr>
            <a:r>
              <a:rPr lang="ja-JP" altLang="en-US" sz="2000" b="1" dirty="0"/>
              <a:t>層数・ノード数を変化させることでモデルの複雑さを制御できる。</a:t>
            </a:r>
          </a:p>
          <a:p>
            <a:pPr marL="0" indent="0">
              <a:buClr>
                <a:srgbClr val="F36C37"/>
              </a:buClr>
              <a:buNone/>
            </a:pPr>
            <a:r>
              <a:rPr lang="ja-JP" altLang="en-US" sz="2000" b="1" dirty="0"/>
              <a:t>また、エポック数・勾配降下法の学習率により、学習時間や、</a:t>
            </a:r>
            <a:endParaRPr lang="en-US" altLang="ja-JP" sz="2000" b="1" dirty="0"/>
          </a:p>
          <a:p>
            <a:pPr marL="0" indent="0">
              <a:buClr>
                <a:srgbClr val="F36C37"/>
              </a:buClr>
              <a:buNone/>
            </a:pPr>
            <a:r>
              <a:rPr lang="ja-JP" altLang="en-US" sz="2000" b="1" dirty="0"/>
              <a:t>過学習・未学習などの学習量を調整できる。</a:t>
            </a:r>
          </a:p>
        </p:txBody>
      </p:sp>
    </p:spTree>
    <p:extLst>
      <p:ext uri="{BB962C8B-B14F-4D97-AF65-F5344CB8AC3E}">
        <p14:creationId xmlns:p14="http://schemas.microsoft.com/office/powerpoint/2010/main" val="726950599"/>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lang="en-US" altLang="ja-JP" dirty="0"/>
              <a:t>6-1-13.</a:t>
            </a:r>
            <a:r>
              <a:rPr lang="ja-JP" altLang="en-US" dirty="0"/>
              <a:t>（再掲）ディープラーニングフレームワーク</a:t>
            </a:r>
            <a:endParaRPr kumimoji="1" lang="ja-JP" altLang="en-US" dirty="0"/>
          </a:p>
        </p:txBody>
      </p:sp>
      <p:sp>
        <p:nvSpPr>
          <p:cNvPr id="4" name="スライド番号プレースホルダー 3">
            <a:extLst>
              <a:ext uri="{FF2B5EF4-FFF2-40B4-BE49-F238E27FC236}">
                <a16:creationId xmlns:a16="http://schemas.microsoft.com/office/drawing/2014/main" id="{5176039E-CEDE-4202-BB32-7CDFCF1164CE}"/>
              </a:ext>
            </a:extLst>
          </p:cNvPr>
          <p:cNvSpPr>
            <a:spLocks noGrp="1"/>
          </p:cNvSpPr>
          <p:nvPr>
            <p:ph type="sldNum" sz="quarter" idx="10"/>
          </p:nvPr>
        </p:nvSpPr>
        <p:spPr/>
        <p:txBody>
          <a:bodyPr/>
          <a:lstStyle/>
          <a:p>
            <a:fld id="{5D750650-B10A-47BF-93C2-E1678438B37A}" type="slidenum">
              <a:rPr kumimoji="1" lang="ja-JP" altLang="en-US" smtClean="0"/>
              <a:pPr/>
              <a:t>307</a:t>
            </a:fld>
            <a:endParaRPr kumimoji="1" lang="ja-JP" altLang="en-US"/>
          </a:p>
        </p:txBody>
      </p:sp>
      <p:sp>
        <p:nvSpPr>
          <p:cNvPr id="10" name="四角形: 角を丸くする 9">
            <a:extLst>
              <a:ext uri="{FF2B5EF4-FFF2-40B4-BE49-F238E27FC236}">
                <a16:creationId xmlns:a16="http://schemas.microsoft.com/office/drawing/2014/main" id="{2123B31C-C53A-47AE-9751-FD1353B5ADE5}"/>
              </a:ext>
            </a:extLst>
          </p:cNvPr>
          <p:cNvSpPr/>
          <p:nvPr/>
        </p:nvSpPr>
        <p:spPr bwMode="auto">
          <a:xfrm>
            <a:off x="746465" y="1044635"/>
            <a:ext cx="10678772" cy="477017"/>
          </a:xfrm>
          <a:prstGeom prst="roundRect">
            <a:avLst>
              <a:gd name="adj" fmla="val 7423"/>
            </a:avLst>
          </a:prstGeom>
          <a:solidFill>
            <a:srgbClr val="FEEDE6"/>
          </a:solidFill>
          <a:ln w="19050" algn="ctr">
            <a:noFill/>
            <a:prstDash val="dash"/>
            <a:round/>
            <a:headEnd/>
            <a:tailEnd/>
          </a:ln>
          <a:effectLst/>
        </p:spPr>
        <p:txBody>
          <a:bodyPr wrap="none" lIns="180000" bIns="0" rtlCol="0" anchor="ctr"/>
          <a:lstStyle/>
          <a:p>
            <a:pPr marL="285750" indent="-285750">
              <a:buFont typeface="Wingdings" panose="05000000000000000000" pitchFamily="2" charset="2"/>
              <a:buChar char="n"/>
            </a:pPr>
            <a:r>
              <a:rPr kumimoji="1" lang="ja-JP" altLang="en-US" sz="2000" b="1" dirty="0">
                <a:solidFill>
                  <a:srgbClr val="F36C37"/>
                </a:solidFill>
                <a:latin typeface="+mj-ea"/>
                <a:ea typeface="+mj-ea"/>
              </a:rPr>
              <a:t>ディープラーニングフレームワーク</a:t>
            </a:r>
            <a:endParaRPr kumimoji="1" lang="en-US" altLang="ja-JP" sz="2000" b="1" dirty="0">
              <a:solidFill>
                <a:srgbClr val="F36C37"/>
              </a:solidFill>
              <a:latin typeface="+mj-ea"/>
              <a:ea typeface="+mj-ea"/>
            </a:endParaRPr>
          </a:p>
        </p:txBody>
      </p:sp>
      <p:sp>
        <p:nvSpPr>
          <p:cNvPr id="11" name="テキスト ボックス 10">
            <a:extLst>
              <a:ext uri="{FF2B5EF4-FFF2-40B4-BE49-F238E27FC236}">
                <a16:creationId xmlns:a16="http://schemas.microsoft.com/office/drawing/2014/main" id="{38A2B84F-BDE6-456E-AC96-BFF5AE6003AF}"/>
              </a:ext>
            </a:extLst>
          </p:cNvPr>
          <p:cNvSpPr txBox="1"/>
          <p:nvPr/>
        </p:nvSpPr>
        <p:spPr>
          <a:xfrm>
            <a:off x="1038991" y="1591108"/>
            <a:ext cx="10386245" cy="465620"/>
          </a:xfrm>
          <a:prstGeom prst="rect">
            <a:avLst/>
          </a:prstGeom>
        </p:spPr>
        <p:txBody>
          <a:bodyPr vert="horz" wrap="none" lIns="91440" tIns="45720" rIns="91440" bIns="45720" rtlCol="0">
            <a:noAutofit/>
          </a:bodyPr>
          <a:lstStyle>
            <a:defPPr>
              <a:defRPr lang="en-US"/>
            </a:defPPr>
            <a:lvl1pPr marL="357188" marR="0" indent="-357188" defTabSz="914400" fontAlgn="base">
              <a:lnSpc>
                <a:spcPct val="100000"/>
              </a:lnSpc>
              <a:spcBef>
                <a:spcPts val="0"/>
              </a:spcBef>
              <a:spcAft>
                <a:spcPts val="600"/>
              </a:spcAft>
              <a:buClr>
                <a:schemeClr val="tx1">
                  <a:lumMod val="75000"/>
                  <a:lumOff val="25000"/>
                </a:schemeClr>
              </a:buClr>
              <a:buSzTx/>
              <a:buFont typeface="Wingdings" panose="05000000000000000000" pitchFamily="2" charset="2"/>
              <a:buChar char="n"/>
              <a:tabLst/>
              <a:defRPr kumimoji="1" sz="2000" b="1" baseline="0">
                <a:solidFill>
                  <a:schemeClr val="tx1">
                    <a:lumMod val="75000"/>
                    <a:lumOff val="25000"/>
                  </a:schemeClr>
                </a:solidFill>
                <a:latin typeface="メイリオ" panose="020B0604030504040204" pitchFamily="50" charset="-128"/>
                <a:ea typeface="メイリオ" panose="020B0604030504040204" pitchFamily="50" charset="-128"/>
              </a:defRPr>
            </a:lvl1pPr>
            <a:lvl2pPr marL="742950" marR="0" indent="-285750" defTabSz="914400" fontAlgn="base">
              <a:lnSpc>
                <a:spcPct val="100000"/>
              </a:lnSpc>
              <a:spcBef>
                <a:spcPct val="20000"/>
              </a:spcBef>
              <a:spcAft>
                <a:spcPct val="0"/>
              </a:spcAft>
              <a:buClr>
                <a:schemeClr val="tx1"/>
              </a:buClr>
              <a:buSzTx/>
              <a:buFont typeface="Wingdings" panose="05000000000000000000" pitchFamily="2" charset="2"/>
              <a:buChar char="l"/>
              <a:tabLst/>
              <a:defRPr kumimoji="1" sz="2800" baseline="0">
                <a:solidFill>
                  <a:schemeClr val="tx1">
                    <a:lumMod val="75000"/>
                    <a:lumOff val="25000"/>
                  </a:schemeClr>
                </a:solidFill>
                <a:latin typeface="メイリオ" panose="020B0604030504040204" pitchFamily="50" charset="-128"/>
                <a:ea typeface="メイリオ" panose="020B0604030504040204" pitchFamily="50" charset="-128"/>
              </a:defRPr>
            </a:lvl2pPr>
            <a:lvl3pPr marL="1143000" marR="0" indent="-22860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3pPr>
            <a:lvl4pPr marL="1714500" marR="0" indent="-34290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4pPr>
            <a:lvl5pPr marL="2114550" marR="0" indent="-28575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5pPr>
            <a:lvl6pPr marL="2514600" indent="-228600" defTabSz="914400">
              <a:lnSpc>
                <a:spcPct val="90000"/>
              </a:lnSpc>
              <a:spcBef>
                <a:spcPts val="500"/>
              </a:spcBef>
              <a:buFont typeface="Arial" panose="020B0604020202020204" pitchFamily="34" charset="0"/>
              <a:buChar char="•"/>
              <a:defRPr kumimoji="1"/>
            </a:lvl6pPr>
            <a:lvl7pPr marL="2971800" indent="-228600" defTabSz="914400">
              <a:lnSpc>
                <a:spcPct val="90000"/>
              </a:lnSpc>
              <a:spcBef>
                <a:spcPts val="500"/>
              </a:spcBef>
              <a:buFont typeface="Arial" panose="020B0604020202020204" pitchFamily="34" charset="0"/>
              <a:buChar char="•"/>
              <a:defRPr kumimoji="1"/>
            </a:lvl7pPr>
            <a:lvl8pPr marL="3429000" indent="-228600" defTabSz="914400">
              <a:lnSpc>
                <a:spcPct val="90000"/>
              </a:lnSpc>
              <a:spcBef>
                <a:spcPts val="500"/>
              </a:spcBef>
              <a:buFont typeface="Arial" panose="020B0604020202020204" pitchFamily="34" charset="0"/>
              <a:buChar char="•"/>
              <a:defRPr kumimoji="1"/>
            </a:lvl8pPr>
            <a:lvl9pPr marL="3886200" indent="-228600" defTabSz="914400">
              <a:lnSpc>
                <a:spcPct val="90000"/>
              </a:lnSpc>
              <a:spcBef>
                <a:spcPts val="500"/>
              </a:spcBef>
              <a:buFont typeface="Arial" panose="020B0604020202020204" pitchFamily="34" charset="0"/>
              <a:buChar char="•"/>
              <a:defRPr kumimoji="1"/>
            </a:lvl9pPr>
          </a:lstStyle>
          <a:p>
            <a:pPr>
              <a:buClr>
                <a:srgbClr val="F36C37"/>
              </a:buClr>
              <a:buFont typeface="Wingdings" panose="05000000000000000000" pitchFamily="2" charset="2"/>
              <a:buChar char="l"/>
            </a:pPr>
            <a:r>
              <a:rPr lang="ja-JP" altLang="en-US" sz="1800" dirty="0"/>
              <a:t>ディープラーニングのモデルを作成するには一般的にフレームワークを使用する</a:t>
            </a:r>
          </a:p>
        </p:txBody>
      </p:sp>
      <p:graphicFrame>
        <p:nvGraphicFramePr>
          <p:cNvPr id="15" name="表 4">
            <a:extLst>
              <a:ext uri="{FF2B5EF4-FFF2-40B4-BE49-F238E27FC236}">
                <a16:creationId xmlns:a16="http://schemas.microsoft.com/office/drawing/2014/main" id="{E322BDD9-0E65-49AF-B7F1-82118360B173}"/>
              </a:ext>
            </a:extLst>
          </p:cNvPr>
          <p:cNvGraphicFramePr>
            <a:graphicFrameLocks/>
          </p:cNvGraphicFramePr>
          <p:nvPr>
            <p:extLst>
              <p:ext uri="{D42A27DB-BD31-4B8C-83A1-F6EECF244321}">
                <p14:modId xmlns:p14="http://schemas.microsoft.com/office/powerpoint/2010/main" val="2906885152"/>
              </p:ext>
            </p:extLst>
          </p:nvPr>
        </p:nvGraphicFramePr>
        <p:xfrm>
          <a:off x="766760" y="2028651"/>
          <a:ext cx="10658476" cy="2933681"/>
        </p:xfrm>
        <a:graphic>
          <a:graphicData uri="http://schemas.openxmlformats.org/drawingml/2006/table">
            <a:tbl>
              <a:tblPr firstRow="1" bandRow="1"/>
              <a:tblGrid>
                <a:gridCol w="1751435">
                  <a:extLst>
                    <a:ext uri="{9D8B030D-6E8A-4147-A177-3AD203B41FA5}">
                      <a16:colId xmlns:a16="http://schemas.microsoft.com/office/drawing/2014/main" val="3285797616"/>
                    </a:ext>
                  </a:extLst>
                </a:gridCol>
                <a:gridCol w="1959254">
                  <a:extLst>
                    <a:ext uri="{9D8B030D-6E8A-4147-A177-3AD203B41FA5}">
                      <a16:colId xmlns:a16="http://schemas.microsoft.com/office/drawing/2014/main" val="3484445545"/>
                    </a:ext>
                  </a:extLst>
                </a:gridCol>
                <a:gridCol w="4810991">
                  <a:extLst>
                    <a:ext uri="{9D8B030D-6E8A-4147-A177-3AD203B41FA5}">
                      <a16:colId xmlns:a16="http://schemas.microsoft.com/office/drawing/2014/main" val="4119078953"/>
                    </a:ext>
                  </a:extLst>
                </a:gridCol>
                <a:gridCol w="2136796">
                  <a:extLst>
                    <a:ext uri="{9D8B030D-6E8A-4147-A177-3AD203B41FA5}">
                      <a16:colId xmlns:a16="http://schemas.microsoft.com/office/drawing/2014/main" val="140026391"/>
                    </a:ext>
                  </a:extLst>
                </a:gridCol>
              </a:tblGrid>
              <a:tr h="503787">
                <a:tc>
                  <a:txBody>
                    <a:bodyPr/>
                    <a:lstStyle>
                      <a:lvl1pPr marL="0" algn="l" defTabSz="914400" rtl="0" eaLnBrk="1" latinLnBrk="0" hangingPunct="1">
                        <a:defRPr kumimoji="1" sz="1800" b="1" kern="1200">
                          <a:solidFill>
                            <a:schemeClr val="lt1"/>
                          </a:solidFill>
                          <a:latin typeface="メイリオ"/>
                          <a:ea typeface="メイリオ"/>
                        </a:defRPr>
                      </a:lvl1pPr>
                      <a:lvl2pPr marL="457200" algn="l" defTabSz="914400" rtl="0" eaLnBrk="1" latinLnBrk="0" hangingPunct="1">
                        <a:defRPr kumimoji="1" sz="1800" b="1" kern="1200">
                          <a:solidFill>
                            <a:schemeClr val="lt1"/>
                          </a:solidFill>
                          <a:latin typeface="メイリオ"/>
                          <a:ea typeface="メイリオ"/>
                        </a:defRPr>
                      </a:lvl2pPr>
                      <a:lvl3pPr marL="914400" algn="l" defTabSz="914400" rtl="0" eaLnBrk="1" latinLnBrk="0" hangingPunct="1">
                        <a:defRPr kumimoji="1" sz="1800" b="1" kern="1200">
                          <a:solidFill>
                            <a:schemeClr val="lt1"/>
                          </a:solidFill>
                          <a:latin typeface="メイリオ"/>
                          <a:ea typeface="メイリオ"/>
                        </a:defRPr>
                      </a:lvl3pPr>
                      <a:lvl4pPr marL="1371600" algn="l" defTabSz="914400" rtl="0" eaLnBrk="1" latinLnBrk="0" hangingPunct="1">
                        <a:defRPr kumimoji="1" sz="1800" b="1" kern="1200">
                          <a:solidFill>
                            <a:schemeClr val="lt1"/>
                          </a:solidFill>
                          <a:latin typeface="メイリオ"/>
                          <a:ea typeface="メイリオ"/>
                        </a:defRPr>
                      </a:lvl4pPr>
                      <a:lvl5pPr marL="1828800" algn="l" defTabSz="914400" rtl="0" eaLnBrk="1" latinLnBrk="0" hangingPunct="1">
                        <a:defRPr kumimoji="1" sz="1800" b="1" kern="1200">
                          <a:solidFill>
                            <a:schemeClr val="lt1"/>
                          </a:solidFill>
                          <a:latin typeface="メイリオ"/>
                          <a:ea typeface="メイリオ"/>
                        </a:defRPr>
                      </a:lvl5pPr>
                      <a:lvl6pPr marL="2286000" algn="l" defTabSz="914400" rtl="0" eaLnBrk="1" latinLnBrk="0" hangingPunct="1">
                        <a:defRPr kumimoji="1" sz="1800" b="1" kern="1200">
                          <a:solidFill>
                            <a:schemeClr val="lt1"/>
                          </a:solidFill>
                          <a:latin typeface="メイリオ"/>
                          <a:ea typeface="メイリオ"/>
                        </a:defRPr>
                      </a:lvl6pPr>
                      <a:lvl7pPr marL="2743200" algn="l" defTabSz="914400" rtl="0" eaLnBrk="1" latinLnBrk="0" hangingPunct="1">
                        <a:defRPr kumimoji="1" sz="1800" b="1" kern="1200">
                          <a:solidFill>
                            <a:schemeClr val="lt1"/>
                          </a:solidFill>
                          <a:latin typeface="メイリオ"/>
                          <a:ea typeface="メイリオ"/>
                        </a:defRPr>
                      </a:lvl7pPr>
                      <a:lvl8pPr marL="3200400" algn="l" defTabSz="914400" rtl="0" eaLnBrk="1" latinLnBrk="0" hangingPunct="1">
                        <a:defRPr kumimoji="1" sz="1800" b="1" kern="1200">
                          <a:solidFill>
                            <a:schemeClr val="lt1"/>
                          </a:solidFill>
                          <a:latin typeface="メイリオ"/>
                          <a:ea typeface="メイリオ"/>
                        </a:defRPr>
                      </a:lvl8pPr>
                      <a:lvl9pPr marL="3657600" algn="l" defTabSz="914400" rtl="0" eaLnBrk="1" latinLnBrk="0" hangingPunct="1">
                        <a:defRPr kumimoji="1" sz="1800" b="1" kern="1200">
                          <a:solidFill>
                            <a:schemeClr val="lt1"/>
                          </a:solidFill>
                          <a:latin typeface="メイリオ"/>
                          <a:ea typeface="メイリオ"/>
                        </a:defRPr>
                      </a:lvl9pPr>
                    </a:lstStyle>
                    <a:p>
                      <a:pPr algn="ctr"/>
                      <a:endParaRPr kumimoji="1" lang="ja-JP" altLang="en-US" sz="1600" b="1" spc="300" dirty="0">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endParaRPr>
                    </a:p>
                  </a:txBody>
                  <a:tcPr marL="100584" marR="100584" marT="10800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F36C3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1" spc="300" dirty="0">
                          <a:solidFill>
                            <a:schemeClr val="bg1"/>
                          </a:solidFill>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rPr>
                        <a:t>名称</a:t>
                      </a:r>
                    </a:p>
                  </a:txBody>
                  <a:tcPr marL="100584" marR="100584" marT="10800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36C37"/>
                    </a:solidFill>
                  </a:tcPr>
                </a:tc>
                <a:tc>
                  <a:txBody>
                    <a:bodyPr/>
                    <a:lstStyle/>
                    <a:p>
                      <a:pPr algn="ctr"/>
                      <a:r>
                        <a:rPr kumimoji="1" lang="ja-JP" altLang="en-US" sz="1600" b="1" spc="300" dirty="0">
                          <a:solidFill>
                            <a:schemeClr val="bg1"/>
                          </a:solidFill>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rPr>
                        <a:t>説明</a:t>
                      </a:r>
                    </a:p>
                  </a:txBody>
                  <a:tcPr marL="100584" marR="100584" marT="10800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36C37"/>
                    </a:solidFill>
                  </a:tcPr>
                </a:tc>
                <a:tc>
                  <a:txBody>
                    <a:bodyPr/>
                    <a:lstStyle>
                      <a:lvl1pPr marL="0" algn="l" defTabSz="914400" rtl="0" eaLnBrk="1" latinLnBrk="0" hangingPunct="1">
                        <a:defRPr kumimoji="1" sz="1800" b="1" kern="1200">
                          <a:solidFill>
                            <a:schemeClr val="lt1"/>
                          </a:solidFill>
                          <a:latin typeface="メイリオ"/>
                          <a:ea typeface="メイリオ"/>
                        </a:defRPr>
                      </a:lvl1pPr>
                      <a:lvl2pPr marL="457200" algn="l" defTabSz="914400" rtl="0" eaLnBrk="1" latinLnBrk="0" hangingPunct="1">
                        <a:defRPr kumimoji="1" sz="1800" b="1" kern="1200">
                          <a:solidFill>
                            <a:schemeClr val="lt1"/>
                          </a:solidFill>
                          <a:latin typeface="メイリオ"/>
                          <a:ea typeface="メイリオ"/>
                        </a:defRPr>
                      </a:lvl2pPr>
                      <a:lvl3pPr marL="914400" algn="l" defTabSz="914400" rtl="0" eaLnBrk="1" latinLnBrk="0" hangingPunct="1">
                        <a:defRPr kumimoji="1" sz="1800" b="1" kern="1200">
                          <a:solidFill>
                            <a:schemeClr val="lt1"/>
                          </a:solidFill>
                          <a:latin typeface="メイリオ"/>
                          <a:ea typeface="メイリオ"/>
                        </a:defRPr>
                      </a:lvl3pPr>
                      <a:lvl4pPr marL="1371600" algn="l" defTabSz="914400" rtl="0" eaLnBrk="1" latinLnBrk="0" hangingPunct="1">
                        <a:defRPr kumimoji="1" sz="1800" b="1" kern="1200">
                          <a:solidFill>
                            <a:schemeClr val="lt1"/>
                          </a:solidFill>
                          <a:latin typeface="メイリオ"/>
                          <a:ea typeface="メイリオ"/>
                        </a:defRPr>
                      </a:lvl4pPr>
                      <a:lvl5pPr marL="1828800" algn="l" defTabSz="914400" rtl="0" eaLnBrk="1" latinLnBrk="0" hangingPunct="1">
                        <a:defRPr kumimoji="1" sz="1800" b="1" kern="1200">
                          <a:solidFill>
                            <a:schemeClr val="lt1"/>
                          </a:solidFill>
                          <a:latin typeface="メイリオ"/>
                          <a:ea typeface="メイリオ"/>
                        </a:defRPr>
                      </a:lvl5pPr>
                      <a:lvl6pPr marL="2286000" algn="l" defTabSz="914400" rtl="0" eaLnBrk="1" latinLnBrk="0" hangingPunct="1">
                        <a:defRPr kumimoji="1" sz="1800" b="1" kern="1200">
                          <a:solidFill>
                            <a:schemeClr val="lt1"/>
                          </a:solidFill>
                          <a:latin typeface="メイリオ"/>
                          <a:ea typeface="メイリオ"/>
                        </a:defRPr>
                      </a:lvl6pPr>
                      <a:lvl7pPr marL="2743200" algn="l" defTabSz="914400" rtl="0" eaLnBrk="1" latinLnBrk="0" hangingPunct="1">
                        <a:defRPr kumimoji="1" sz="1800" b="1" kern="1200">
                          <a:solidFill>
                            <a:schemeClr val="lt1"/>
                          </a:solidFill>
                          <a:latin typeface="メイリオ"/>
                          <a:ea typeface="メイリオ"/>
                        </a:defRPr>
                      </a:lvl7pPr>
                      <a:lvl8pPr marL="3200400" algn="l" defTabSz="914400" rtl="0" eaLnBrk="1" latinLnBrk="0" hangingPunct="1">
                        <a:defRPr kumimoji="1" sz="1800" b="1" kern="1200">
                          <a:solidFill>
                            <a:schemeClr val="lt1"/>
                          </a:solidFill>
                          <a:latin typeface="メイリオ"/>
                          <a:ea typeface="メイリオ"/>
                        </a:defRPr>
                      </a:lvl8pPr>
                      <a:lvl9pPr marL="3657600" algn="l" defTabSz="914400" rtl="0" eaLnBrk="1" latinLnBrk="0" hangingPunct="1">
                        <a:defRPr kumimoji="1" sz="1800" b="1" kern="1200">
                          <a:solidFill>
                            <a:schemeClr val="lt1"/>
                          </a:solidFill>
                          <a:latin typeface="メイリオ"/>
                          <a:ea typeface="メイリオ"/>
                        </a:defRPr>
                      </a:lvl9pPr>
                    </a:lstStyle>
                    <a:p>
                      <a:pPr algn="ctr"/>
                      <a:r>
                        <a:rPr kumimoji="1" lang="ja-JP" altLang="en-US" sz="1600" b="1" spc="300" dirty="0">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rPr>
                        <a:t>開発元</a:t>
                      </a:r>
                    </a:p>
                  </a:txBody>
                  <a:tcPr marL="110642" marR="110642" marT="10800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36C37"/>
                    </a:solidFill>
                  </a:tcPr>
                </a:tc>
                <a:extLst>
                  <a:ext uri="{0D108BD9-81ED-4DB2-BD59-A6C34878D82A}">
                    <a16:rowId xmlns:a16="http://schemas.microsoft.com/office/drawing/2014/main" val="1685009637"/>
                  </a:ext>
                </a:extLst>
              </a:tr>
              <a:tr h="842294">
                <a:tc>
                  <a:txBody>
                    <a:bodyPr/>
                    <a:lstStyle>
                      <a:lvl1pPr marL="0" algn="l" defTabSz="914400" rtl="0" eaLnBrk="1" latinLnBrk="0" hangingPunct="1">
                        <a:defRPr kumimoji="1" sz="1800" kern="1200">
                          <a:solidFill>
                            <a:schemeClr val="dk1"/>
                          </a:solidFill>
                          <a:latin typeface="メイリオ"/>
                          <a:ea typeface="メイリオ"/>
                        </a:defRPr>
                      </a:lvl1pPr>
                      <a:lvl2pPr marL="457200" algn="l" defTabSz="914400" rtl="0" eaLnBrk="1" latinLnBrk="0" hangingPunct="1">
                        <a:defRPr kumimoji="1" sz="1800" kern="1200">
                          <a:solidFill>
                            <a:schemeClr val="dk1"/>
                          </a:solidFill>
                          <a:latin typeface="メイリオ"/>
                          <a:ea typeface="メイリオ"/>
                        </a:defRPr>
                      </a:lvl2pPr>
                      <a:lvl3pPr marL="914400" algn="l" defTabSz="914400" rtl="0" eaLnBrk="1" latinLnBrk="0" hangingPunct="1">
                        <a:defRPr kumimoji="1" sz="1800" kern="1200">
                          <a:solidFill>
                            <a:schemeClr val="dk1"/>
                          </a:solidFill>
                          <a:latin typeface="メイリオ"/>
                          <a:ea typeface="メイリオ"/>
                        </a:defRPr>
                      </a:lvl3pPr>
                      <a:lvl4pPr marL="1371600" algn="l" defTabSz="914400" rtl="0" eaLnBrk="1" latinLnBrk="0" hangingPunct="1">
                        <a:defRPr kumimoji="1" sz="1800" kern="1200">
                          <a:solidFill>
                            <a:schemeClr val="dk1"/>
                          </a:solidFill>
                          <a:latin typeface="メイリオ"/>
                          <a:ea typeface="メイリオ"/>
                        </a:defRPr>
                      </a:lvl4pPr>
                      <a:lvl5pPr marL="1828800" algn="l" defTabSz="914400" rtl="0" eaLnBrk="1" latinLnBrk="0" hangingPunct="1">
                        <a:defRPr kumimoji="1" sz="1800" kern="1200">
                          <a:solidFill>
                            <a:schemeClr val="dk1"/>
                          </a:solidFill>
                          <a:latin typeface="メイリオ"/>
                          <a:ea typeface="メイリオ"/>
                        </a:defRPr>
                      </a:lvl5pPr>
                      <a:lvl6pPr marL="2286000" algn="l" defTabSz="914400" rtl="0" eaLnBrk="1" latinLnBrk="0" hangingPunct="1">
                        <a:defRPr kumimoji="1" sz="1800" kern="1200">
                          <a:solidFill>
                            <a:schemeClr val="dk1"/>
                          </a:solidFill>
                          <a:latin typeface="メイリオ"/>
                          <a:ea typeface="メイリオ"/>
                        </a:defRPr>
                      </a:lvl6pPr>
                      <a:lvl7pPr marL="2743200" algn="l" defTabSz="914400" rtl="0" eaLnBrk="1" latinLnBrk="0" hangingPunct="1">
                        <a:defRPr kumimoji="1" sz="1800" kern="1200">
                          <a:solidFill>
                            <a:schemeClr val="dk1"/>
                          </a:solidFill>
                          <a:latin typeface="メイリオ"/>
                          <a:ea typeface="メイリオ"/>
                        </a:defRPr>
                      </a:lvl7pPr>
                      <a:lvl8pPr marL="3200400" algn="l" defTabSz="914400" rtl="0" eaLnBrk="1" latinLnBrk="0" hangingPunct="1">
                        <a:defRPr kumimoji="1" sz="1800" kern="1200">
                          <a:solidFill>
                            <a:schemeClr val="dk1"/>
                          </a:solidFill>
                          <a:latin typeface="メイリオ"/>
                          <a:ea typeface="メイリオ"/>
                        </a:defRPr>
                      </a:lvl8pPr>
                      <a:lvl9pPr marL="3657600" algn="l" defTabSz="914400" rtl="0" eaLnBrk="1" latinLnBrk="0" hangingPunct="1">
                        <a:defRPr kumimoji="1" sz="1800" kern="1200">
                          <a:solidFill>
                            <a:schemeClr val="dk1"/>
                          </a:solidFill>
                          <a:latin typeface="メイリオ"/>
                          <a:ea typeface="メイリオ"/>
                        </a:defRPr>
                      </a:lvl9pPr>
                    </a:lstStyle>
                    <a:p>
                      <a:pPr algn="ctr"/>
                      <a:endParaRPr kumimoji="1" lang="ja-JP" altLang="en-US" sz="1400" b="1" dirty="0">
                        <a:solidFill>
                          <a:schemeClr val="tx1">
                            <a:lumMod val="75000"/>
                            <a:lumOff val="25000"/>
                          </a:schemeClr>
                        </a:solidFill>
                        <a:latin typeface="メイリオ" panose="020B0604030504040204" pitchFamily="50" charset="-128"/>
                        <a:ea typeface="メイリオ" panose="020B0604030504040204" pitchFamily="50" charset="-128"/>
                      </a:endParaRPr>
                    </a:p>
                  </a:txBody>
                  <a:tcPr marL="110642" marR="110642" anchor="ctr" anchorCtr="1">
                    <a:lnL w="12700" cmpd="sng">
                      <a:solidFill>
                        <a:sysClr val="window" lastClr="FFFFFF"/>
                      </a:solidFill>
                    </a:lnL>
                    <a:lnR w="12700" cap="flat" cmpd="sng" algn="ctr">
                      <a:solidFill>
                        <a:sysClr val="window" lastClr="FFFFFF"/>
                      </a:solidFill>
                      <a:prstDash val="solid"/>
                      <a:round/>
                      <a:headEnd type="none" w="med" len="med"/>
                      <a:tailEnd type="none" w="med" len="med"/>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FEEDE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b="1" dirty="0">
                          <a:solidFill>
                            <a:schemeClr val="tx1">
                              <a:lumMod val="75000"/>
                              <a:lumOff val="25000"/>
                            </a:schemeClr>
                          </a:solidFill>
                          <a:latin typeface="メイリオ" panose="020B0604030504040204" pitchFamily="50" charset="-128"/>
                          <a:ea typeface="メイリオ" panose="020B0604030504040204" pitchFamily="50" charset="-128"/>
                        </a:rPr>
                        <a:t>TensorFlow</a:t>
                      </a:r>
                      <a:endParaRPr kumimoji="1" lang="ja-JP" altLang="en-US" sz="1400" b="1" dirty="0">
                        <a:solidFill>
                          <a:schemeClr val="tx1">
                            <a:lumMod val="75000"/>
                            <a:lumOff val="25000"/>
                          </a:schemeClr>
                        </a:solidFill>
                        <a:latin typeface="メイリオ" panose="020B0604030504040204" pitchFamily="50" charset="-128"/>
                        <a:ea typeface="メイリオ" panose="020B0604030504040204" pitchFamily="50" charset="-128"/>
                      </a:endParaRPr>
                    </a:p>
                  </a:txBody>
                  <a:tcPr marL="110642" marR="110642" anchor="ctr" anchorCtr="1">
                    <a:lnL w="12700" cap="flat" cmpd="sng" algn="ctr">
                      <a:solidFill>
                        <a:sysClr val="window" lastClr="FFFFFF"/>
                      </a:solidFill>
                      <a:prstDash val="solid"/>
                      <a:round/>
                      <a:headEnd type="none" w="med" len="med"/>
                      <a:tailEnd type="none" w="med" len="med"/>
                    </a:lnL>
                    <a:lnR w="12700" cmpd="sng">
                      <a:solidFill>
                        <a:sysClr val="window" lastClr="FFFFFF"/>
                      </a:solidFill>
                    </a:lnR>
                    <a:lnT w="381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EEDE6"/>
                    </a:solidFill>
                  </a:tcPr>
                </a:tc>
                <a:tc>
                  <a:txBody>
                    <a:bodyPr/>
                    <a:lstStyle>
                      <a:lvl1pPr marL="0" algn="l" defTabSz="914400" rtl="0" eaLnBrk="1" latinLnBrk="0" hangingPunct="1">
                        <a:defRPr kumimoji="1" sz="1800" kern="1200">
                          <a:solidFill>
                            <a:schemeClr val="dk1"/>
                          </a:solidFill>
                          <a:latin typeface="メイリオ"/>
                          <a:ea typeface="メイリオ"/>
                        </a:defRPr>
                      </a:lvl1pPr>
                      <a:lvl2pPr marL="457200" algn="l" defTabSz="914400" rtl="0" eaLnBrk="1" latinLnBrk="0" hangingPunct="1">
                        <a:defRPr kumimoji="1" sz="1800" kern="1200">
                          <a:solidFill>
                            <a:schemeClr val="dk1"/>
                          </a:solidFill>
                          <a:latin typeface="メイリオ"/>
                          <a:ea typeface="メイリオ"/>
                        </a:defRPr>
                      </a:lvl2pPr>
                      <a:lvl3pPr marL="914400" algn="l" defTabSz="914400" rtl="0" eaLnBrk="1" latinLnBrk="0" hangingPunct="1">
                        <a:defRPr kumimoji="1" sz="1800" kern="1200">
                          <a:solidFill>
                            <a:schemeClr val="dk1"/>
                          </a:solidFill>
                          <a:latin typeface="メイリオ"/>
                          <a:ea typeface="メイリオ"/>
                        </a:defRPr>
                      </a:lvl3pPr>
                      <a:lvl4pPr marL="1371600" algn="l" defTabSz="914400" rtl="0" eaLnBrk="1" latinLnBrk="0" hangingPunct="1">
                        <a:defRPr kumimoji="1" sz="1800" kern="1200">
                          <a:solidFill>
                            <a:schemeClr val="dk1"/>
                          </a:solidFill>
                          <a:latin typeface="メイリオ"/>
                          <a:ea typeface="メイリオ"/>
                        </a:defRPr>
                      </a:lvl4pPr>
                      <a:lvl5pPr marL="1828800" algn="l" defTabSz="914400" rtl="0" eaLnBrk="1" latinLnBrk="0" hangingPunct="1">
                        <a:defRPr kumimoji="1" sz="1800" kern="1200">
                          <a:solidFill>
                            <a:schemeClr val="dk1"/>
                          </a:solidFill>
                          <a:latin typeface="メイリオ"/>
                          <a:ea typeface="メイリオ"/>
                        </a:defRPr>
                      </a:lvl5pPr>
                      <a:lvl6pPr marL="2286000" algn="l" defTabSz="914400" rtl="0" eaLnBrk="1" latinLnBrk="0" hangingPunct="1">
                        <a:defRPr kumimoji="1" sz="1800" kern="1200">
                          <a:solidFill>
                            <a:schemeClr val="dk1"/>
                          </a:solidFill>
                          <a:latin typeface="メイリオ"/>
                          <a:ea typeface="メイリオ"/>
                        </a:defRPr>
                      </a:lvl6pPr>
                      <a:lvl7pPr marL="2743200" algn="l" defTabSz="914400" rtl="0" eaLnBrk="1" latinLnBrk="0" hangingPunct="1">
                        <a:defRPr kumimoji="1" sz="1800" kern="1200">
                          <a:solidFill>
                            <a:schemeClr val="dk1"/>
                          </a:solidFill>
                          <a:latin typeface="メイリオ"/>
                          <a:ea typeface="メイリオ"/>
                        </a:defRPr>
                      </a:lvl7pPr>
                      <a:lvl8pPr marL="3200400" algn="l" defTabSz="914400" rtl="0" eaLnBrk="1" latinLnBrk="0" hangingPunct="1">
                        <a:defRPr kumimoji="1" sz="1800" kern="1200">
                          <a:solidFill>
                            <a:schemeClr val="dk1"/>
                          </a:solidFill>
                          <a:latin typeface="メイリオ"/>
                          <a:ea typeface="メイリオ"/>
                        </a:defRPr>
                      </a:lvl8pPr>
                      <a:lvl9pPr marL="3657600" algn="l" defTabSz="914400" rtl="0" eaLnBrk="1" latinLnBrk="0" hangingPunct="1">
                        <a:defRPr kumimoji="1" sz="1800" kern="1200">
                          <a:solidFill>
                            <a:schemeClr val="dk1"/>
                          </a:solidFill>
                          <a:latin typeface="メイリオ"/>
                          <a:ea typeface="メイリオ"/>
                        </a:defRPr>
                      </a:lvl9pPr>
                    </a:lstStyle>
                    <a:p>
                      <a:pPr algn="l"/>
                      <a:r>
                        <a:rPr kumimoji="1" lang="ja-JP" altLang="en-US" sz="1400" b="1" dirty="0">
                          <a:solidFill>
                            <a:schemeClr val="tx1">
                              <a:lumMod val="75000"/>
                              <a:lumOff val="25000"/>
                            </a:schemeClr>
                          </a:solidFill>
                          <a:latin typeface="メイリオ" panose="020B0604030504040204" pitchFamily="50" charset="-128"/>
                          <a:ea typeface="メイリオ" panose="020B0604030504040204" pitchFamily="50" charset="-128"/>
                        </a:rPr>
                        <a:t>オープンソースのディープラーニングフレームワーク</a:t>
                      </a:r>
                      <a:endParaRPr kumimoji="1" lang="en-US" altLang="ja-JP" sz="1400" b="1" dirty="0">
                        <a:solidFill>
                          <a:schemeClr val="tx1">
                            <a:lumMod val="75000"/>
                            <a:lumOff val="25000"/>
                          </a:schemeClr>
                        </a:solidFill>
                        <a:latin typeface="メイリオ" panose="020B0604030504040204" pitchFamily="50" charset="-128"/>
                        <a:ea typeface="メイリオ" panose="020B0604030504040204" pitchFamily="50" charset="-128"/>
                      </a:endParaRPr>
                    </a:p>
                    <a:p>
                      <a:pPr algn="l"/>
                      <a:r>
                        <a:rPr kumimoji="1" lang="ja-JP" altLang="en-US" sz="1400" b="1" dirty="0">
                          <a:solidFill>
                            <a:schemeClr val="tx1">
                              <a:lumMod val="75000"/>
                              <a:lumOff val="25000"/>
                            </a:schemeClr>
                          </a:solidFill>
                          <a:latin typeface="メイリオ" panose="020B0604030504040204" pitchFamily="50" charset="-128"/>
                          <a:ea typeface="メイリオ" panose="020B0604030504040204" pitchFamily="50" charset="-128"/>
                        </a:rPr>
                        <a:t>現在、企業などでも多く採用されている</a:t>
                      </a:r>
                    </a:p>
                  </a:txBody>
                  <a:tcPr marL="110642" marR="110642" marT="10800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FEEDE6"/>
                    </a:solidFill>
                  </a:tcPr>
                </a:tc>
                <a:tc>
                  <a:txBody>
                    <a:bodyPr/>
                    <a:lstStyle>
                      <a:lvl1pPr marL="0" algn="l" defTabSz="914400" rtl="0" eaLnBrk="1" latinLnBrk="0" hangingPunct="1">
                        <a:defRPr kumimoji="1" sz="1800" kern="1200">
                          <a:solidFill>
                            <a:schemeClr val="dk1"/>
                          </a:solidFill>
                          <a:latin typeface="メイリオ"/>
                          <a:ea typeface="メイリオ"/>
                        </a:defRPr>
                      </a:lvl1pPr>
                      <a:lvl2pPr marL="457200" algn="l" defTabSz="914400" rtl="0" eaLnBrk="1" latinLnBrk="0" hangingPunct="1">
                        <a:defRPr kumimoji="1" sz="1800" kern="1200">
                          <a:solidFill>
                            <a:schemeClr val="dk1"/>
                          </a:solidFill>
                          <a:latin typeface="メイリオ"/>
                          <a:ea typeface="メイリオ"/>
                        </a:defRPr>
                      </a:lvl2pPr>
                      <a:lvl3pPr marL="914400" algn="l" defTabSz="914400" rtl="0" eaLnBrk="1" latinLnBrk="0" hangingPunct="1">
                        <a:defRPr kumimoji="1" sz="1800" kern="1200">
                          <a:solidFill>
                            <a:schemeClr val="dk1"/>
                          </a:solidFill>
                          <a:latin typeface="メイリオ"/>
                          <a:ea typeface="メイリオ"/>
                        </a:defRPr>
                      </a:lvl3pPr>
                      <a:lvl4pPr marL="1371600" algn="l" defTabSz="914400" rtl="0" eaLnBrk="1" latinLnBrk="0" hangingPunct="1">
                        <a:defRPr kumimoji="1" sz="1800" kern="1200">
                          <a:solidFill>
                            <a:schemeClr val="dk1"/>
                          </a:solidFill>
                          <a:latin typeface="メイリオ"/>
                          <a:ea typeface="メイリオ"/>
                        </a:defRPr>
                      </a:lvl4pPr>
                      <a:lvl5pPr marL="1828800" algn="l" defTabSz="914400" rtl="0" eaLnBrk="1" latinLnBrk="0" hangingPunct="1">
                        <a:defRPr kumimoji="1" sz="1800" kern="1200">
                          <a:solidFill>
                            <a:schemeClr val="dk1"/>
                          </a:solidFill>
                          <a:latin typeface="メイリオ"/>
                          <a:ea typeface="メイリオ"/>
                        </a:defRPr>
                      </a:lvl5pPr>
                      <a:lvl6pPr marL="2286000" algn="l" defTabSz="914400" rtl="0" eaLnBrk="1" latinLnBrk="0" hangingPunct="1">
                        <a:defRPr kumimoji="1" sz="1800" kern="1200">
                          <a:solidFill>
                            <a:schemeClr val="dk1"/>
                          </a:solidFill>
                          <a:latin typeface="メイリオ"/>
                          <a:ea typeface="メイリオ"/>
                        </a:defRPr>
                      </a:lvl6pPr>
                      <a:lvl7pPr marL="2743200" algn="l" defTabSz="914400" rtl="0" eaLnBrk="1" latinLnBrk="0" hangingPunct="1">
                        <a:defRPr kumimoji="1" sz="1800" kern="1200">
                          <a:solidFill>
                            <a:schemeClr val="dk1"/>
                          </a:solidFill>
                          <a:latin typeface="メイリオ"/>
                          <a:ea typeface="メイリオ"/>
                        </a:defRPr>
                      </a:lvl7pPr>
                      <a:lvl8pPr marL="3200400" algn="l" defTabSz="914400" rtl="0" eaLnBrk="1" latinLnBrk="0" hangingPunct="1">
                        <a:defRPr kumimoji="1" sz="1800" kern="1200">
                          <a:solidFill>
                            <a:schemeClr val="dk1"/>
                          </a:solidFill>
                          <a:latin typeface="メイリオ"/>
                          <a:ea typeface="メイリオ"/>
                        </a:defRPr>
                      </a:lvl8pPr>
                      <a:lvl9pPr marL="3657600" algn="l" defTabSz="914400" rtl="0" eaLnBrk="1" latinLnBrk="0" hangingPunct="1">
                        <a:defRPr kumimoji="1" sz="1800" kern="1200">
                          <a:solidFill>
                            <a:schemeClr val="dk1"/>
                          </a:solidFill>
                          <a:latin typeface="メイリオ"/>
                          <a:ea typeface="メイリオ"/>
                        </a:defRPr>
                      </a:lvl9pPr>
                    </a:lstStyle>
                    <a:p>
                      <a:pPr algn="l"/>
                      <a:r>
                        <a:rPr kumimoji="1" lang="en-US" altLang="ja-JP" sz="1400" b="1" dirty="0">
                          <a:solidFill>
                            <a:schemeClr val="tx1">
                              <a:lumMod val="75000"/>
                              <a:lumOff val="25000"/>
                            </a:schemeClr>
                          </a:solidFill>
                          <a:latin typeface="メイリオ" panose="020B0604030504040204" pitchFamily="50" charset="-128"/>
                          <a:ea typeface="メイリオ" panose="020B0604030504040204" pitchFamily="50" charset="-128"/>
                        </a:rPr>
                        <a:t>Google</a:t>
                      </a:r>
                    </a:p>
                    <a:p>
                      <a:pPr algn="l"/>
                      <a:r>
                        <a:rPr kumimoji="1" lang="ja-JP" altLang="en-US" sz="1200" b="1" dirty="0">
                          <a:solidFill>
                            <a:schemeClr val="tx1">
                              <a:lumMod val="75000"/>
                              <a:lumOff val="25000"/>
                            </a:schemeClr>
                          </a:solidFill>
                          <a:latin typeface="メイリオ" panose="020B0604030504040204" pitchFamily="50" charset="-128"/>
                          <a:ea typeface="メイリオ" panose="020B0604030504040204" pitchFamily="50" charset="-128"/>
                        </a:rPr>
                        <a:t>（</a:t>
                      </a:r>
                      <a:r>
                        <a:rPr kumimoji="1" lang="en-US" altLang="ja-JP" sz="1200" b="1" dirty="0">
                          <a:solidFill>
                            <a:schemeClr val="tx1">
                              <a:lumMod val="75000"/>
                              <a:lumOff val="25000"/>
                            </a:schemeClr>
                          </a:solidFill>
                          <a:latin typeface="メイリオ" panose="020B0604030504040204" pitchFamily="50" charset="-128"/>
                          <a:ea typeface="メイリオ" panose="020B0604030504040204" pitchFamily="50" charset="-128"/>
                        </a:rPr>
                        <a:t>2015</a:t>
                      </a:r>
                      <a:r>
                        <a:rPr kumimoji="1" lang="ja-JP" altLang="en-US" sz="1200" b="1" dirty="0">
                          <a:solidFill>
                            <a:schemeClr val="tx1">
                              <a:lumMod val="75000"/>
                              <a:lumOff val="25000"/>
                            </a:schemeClr>
                          </a:solidFill>
                          <a:latin typeface="メイリオ" panose="020B0604030504040204" pitchFamily="50" charset="-128"/>
                          <a:ea typeface="メイリオ" panose="020B0604030504040204" pitchFamily="50" charset="-128"/>
                        </a:rPr>
                        <a:t>年</a:t>
                      </a:r>
                      <a:r>
                        <a:rPr kumimoji="1" lang="en-US" altLang="ja-JP" sz="1200" b="1" dirty="0">
                          <a:solidFill>
                            <a:schemeClr val="tx1">
                              <a:lumMod val="75000"/>
                              <a:lumOff val="25000"/>
                            </a:schemeClr>
                          </a:solidFill>
                          <a:latin typeface="メイリオ" panose="020B0604030504040204" pitchFamily="50" charset="-128"/>
                          <a:ea typeface="メイリオ" panose="020B0604030504040204" pitchFamily="50" charset="-128"/>
                        </a:rPr>
                        <a:t>β</a:t>
                      </a:r>
                      <a:r>
                        <a:rPr kumimoji="1" lang="ja-JP" altLang="en-US" sz="1200" b="1" dirty="0">
                          <a:solidFill>
                            <a:schemeClr val="tx1">
                              <a:lumMod val="75000"/>
                              <a:lumOff val="25000"/>
                            </a:schemeClr>
                          </a:solidFill>
                          <a:latin typeface="メイリオ" panose="020B0604030504040204" pitchFamily="50" charset="-128"/>
                          <a:ea typeface="メイリオ" panose="020B0604030504040204" pitchFamily="50" charset="-128"/>
                        </a:rPr>
                        <a:t>版リリース）</a:t>
                      </a:r>
                    </a:p>
                  </a:txBody>
                  <a:tcPr marL="110642" marR="110642" marT="108000" anchor="ctr">
                    <a:lnL w="12700" cap="flat" cmpd="sng" algn="ctr">
                      <a:solidFill>
                        <a:sysClr val="window" lastClr="FFFFFF"/>
                      </a:solidFill>
                      <a:prstDash val="solid"/>
                      <a:round/>
                      <a:headEnd type="none" w="med" len="med"/>
                      <a:tailEnd type="none" w="med" len="med"/>
                    </a:lnL>
                    <a:lnR w="12700" cmpd="sng">
                      <a:solidFill>
                        <a:sysClr val="window" lastClr="FFFFFF"/>
                      </a:solidFill>
                    </a:lnR>
                    <a:lnT w="381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EEDE6"/>
                    </a:solidFill>
                  </a:tcPr>
                </a:tc>
                <a:extLst>
                  <a:ext uri="{0D108BD9-81ED-4DB2-BD59-A6C34878D82A}">
                    <a16:rowId xmlns:a16="http://schemas.microsoft.com/office/drawing/2014/main" val="2262658389"/>
                  </a:ext>
                </a:extLst>
              </a:tr>
              <a:tr h="792643">
                <a:tc>
                  <a:txBody>
                    <a:bodyPr/>
                    <a:lstStyle>
                      <a:lvl1pPr marL="0" algn="l" defTabSz="914400" rtl="0" eaLnBrk="1" latinLnBrk="0" hangingPunct="1">
                        <a:defRPr kumimoji="1" sz="1800" kern="1200">
                          <a:solidFill>
                            <a:schemeClr val="dk1"/>
                          </a:solidFill>
                          <a:latin typeface="メイリオ"/>
                          <a:ea typeface="メイリオ"/>
                        </a:defRPr>
                      </a:lvl1pPr>
                      <a:lvl2pPr marL="457200" algn="l" defTabSz="914400" rtl="0" eaLnBrk="1" latinLnBrk="0" hangingPunct="1">
                        <a:defRPr kumimoji="1" sz="1800" kern="1200">
                          <a:solidFill>
                            <a:schemeClr val="dk1"/>
                          </a:solidFill>
                          <a:latin typeface="メイリオ"/>
                          <a:ea typeface="メイリオ"/>
                        </a:defRPr>
                      </a:lvl2pPr>
                      <a:lvl3pPr marL="914400" algn="l" defTabSz="914400" rtl="0" eaLnBrk="1" latinLnBrk="0" hangingPunct="1">
                        <a:defRPr kumimoji="1" sz="1800" kern="1200">
                          <a:solidFill>
                            <a:schemeClr val="dk1"/>
                          </a:solidFill>
                          <a:latin typeface="メイリオ"/>
                          <a:ea typeface="メイリオ"/>
                        </a:defRPr>
                      </a:lvl3pPr>
                      <a:lvl4pPr marL="1371600" algn="l" defTabSz="914400" rtl="0" eaLnBrk="1" latinLnBrk="0" hangingPunct="1">
                        <a:defRPr kumimoji="1" sz="1800" kern="1200">
                          <a:solidFill>
                            <a:schemeClr val="dk1"/>
                          </a:solidFill>
                          <a:latin typeface="メイリオ"/>
                          <a:ea typeface="メイリオ"/>
                        </a:defRPr>
                      </a:lvl4pPr>
                      <a:lvl5pPr marL="1828800" algn="l" defTabSz="914400" rtl="0" eaLnBrk="1" latinLnBrk="0" hangingPunct="1">
                        <a:defRPr kumimoji="1" sz="1800" kern="1200">
                          <a:solidFill>
                            <a:schemeClr val="dk1"/>
                          </a:solidFill>
                          <a:latin typeface="メイリオ"/>
                          <a:ea typeface="メイリオ"/>
                        </a:defRPr>
                      </a:lvl5pPr>
                      <a:lvl6pPr marL="2286000" algn="l" defTabSz="914400" rtl="0" eaLnBrk="1" latinLnBrk="0" hangingPunct="1">
                        <a:defRPr kumimoji="1" sz="1800" kern="1200">
                          <a:solidFill>
                            <a:schemeClr val="dk1"/>
                          </a:solidFill>
                          <a:latin typeface="メイリオ"/>
                          <a:ea typeface="メイリオ"/>
                        </a:defRPr>
                      </a:lvl6pPr>
                      <a:lvl7pPr marL="2743200" algn="l" defTabSz="914400" rtl="0" eaLnBrk="1" latinLnBrk="0" hangingPunct="1">
                        <a:defRPr kumimoji="1" sz="1800" kern="1200">
                          <a:solidFill>
                            <a:schemeClr val="dk1"/>
                          </a:solidFill>
                          <a:latin typeface="メイリオ"/>
                          <a:ea typeface="メイリオ"/>
                        </a:defRPr>
                      </a:lvl7pPr>
                      <a:lvl8pPr marL="3200400" algn="l" defTabSz="914400" rtl="0" eaLnBrk="1" latinLnBrk="0" hangingPunct="1">
                        <a:defRPr kumimoji="1" sz="1800" kern="1200">
                          <a:solidFill>
                            <a:schemeClr val="dk1"/>
                          </a:solidFill>
                          <a:latin typeface="メイリオ"/>
                          <a:ea typeface="メイリオ"/>
                        </a:defRPr>
                      </a:lvl8pPr>
                      <a:lvl9pPr marL="3657600" algn="l" defTabSz="914400" rtl="0" eaLnBrk="1" latinLnBrk="0" hangingPunct="1">
                        <a:defRPr kumimoji="1" sz="1800" kern="1200">
                          <a:solidFill>
                            <a:schemeClr val="dk1"/>
                          </a:solidFill>
                          <a:latin typeface="メイリオ"/>
                          <a:ea typeface="メイリオ"/>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b="1" dirty="0">
                        <a:solidFill>
                          <a:schemeClr val="tx1">
                            <a:lumMod val="75000"/>
                            <a:lumOff val="25000"/>
                          </a:schemeClr>
                        </a:solidFill>
                        <a:latin typeface="メイリオ" panose="020B0604030504040204" pitchFamily="50" charset="-128"/>
                        <a:ea typeface="メイリオ" panose="020B0604030504040204" pitchFamily="50" charset="-128"/>
                      </a:endParaRPr>
                    </a:p>
                  </a:txBody>
                  <a:tcPr marL="110642" marR="110642" anchor="ctr" anchorCtr="1">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FFF1C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b="1" dirty="0">
                          <a:solidFill>
                            <a:schemeClr val="tx1">
                              <a:lumMod val="75000"/>
                              <a:lumOff val="25000"/>
                            </a:schemeClr>
                          </a:solidFill>
                          <a:latin typeface="メイリオ" panose="020B0604030504040204" pitchFamily="50" charset="-128"/>
                          <a:ea typeface="メイリオ" panose="020B0604030504040204" pitchFamily="50" charset="-128"/>
                        </a:rPr>
                        <a:t>Keras</a:t>
                      </a:r>
                      <a:endParaRPr kumimoji="1" lang="ja-JP" altLang="en-US" sz="1400" b="1" dirty="0">
                        <a:solidFill>
                          <a:schemeClr val="tx1">
                            <a:lumMod val="75000"/>
                            <a:lumOff val="25000"/>
                          </a:schemeClr>
                        </a:solidFill>
                        <a:latin typeface="メイリオ" panose="020B0604030504040204" pitchFamily="50" charset="-128"/>
                        <a:ea typeface="メイリオ" panose="020B0604030504040204" pitchFamily="50" charset="-128"/>
                      </a:endParaRPr>
                    </a:p>
                  </a:txBody>
                  <a:tcPr marL="110642" marR="110642" anchor="ctr" anchorCtr="1">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FF1CB"/>
                    </a:solidFill>
                  </a:tcPr>
                </a:tc>
                <a:tc>
                  <a:txBody>
                    <a:bodyPr/>
                    <a:lstStyle>
                      <a:lvl1pPr marL="0" algn="l" defTabSz="914400" rtl="0" eaLnBrk="1" latinLnBrk="0" hangingPunct="1">
                        <a:defRPr kumimoji="1" sz="1800" kern="1200">
                          <a:solidFill>
                            <a:schemeClr val="dk1"/>
                          </a:solidFill>
                          <a:latin typeface="メイリオ"/>
                          <a:ea typeface="メイリオ"/>
                        </a:defRPr>
                      </a:lvl1pPr>
                      <a:lvl2pPr marL="457200" algn="l" defTabSz="914400" rtl="0" eaLnBrk="1" latinLnBrk="0" hangingPunct="1">
                        <a:defRPr kumimoji="1" sz="1800" kern="1200">
                          <a:solidFill>
                            <a:schemeClr val="dk1"/>
                          </a:solidFill>
                          <a:latin typeface="メイリオ"/>
                          <a:ea typeface="メイリオ"/>
                        </a:defRPr>
                      </a:lvl2pPr>
                      <a:lvl3pPr marL="914400" algn="l" defTabSz="914400" rtl="0" eaLnBrk="1" latinLnBrk="0" hangingPunct="1">
                        <a:defRPr kumimoji="1" sz="1800" kern="1200">
                          <a:solidFill>
                            <a:schemeClr val="dk1"/>
                          </a:solidFill>
                          <a:latin typeface="メイリオ"/>
                          <a:ea typeface="メイリオ"/>
                        </a:defRPr>
                      </a:lvl3pPr>
                      <a:lvl4pPr marL="1371600" algn="l" defTabSz="914400" rtl="0" eaLnBrk="1" latinLnBrk="0" hangingPunct="1">
                        <a:defRPr kumimoji="1" sz="1800" kern="1200">
                          <a:solidFill>
                            <a:schemeClr val="dk1"/>
                          </a:solidFill>
                          <a:latin typeface="メイリオ"/>
                          <a:ea typeface="メイリオ"/>
                        </a:defRPr>
                      </a:lvl4pPr>
                      <a:lvl5pPr marL="1828800" algn="l" defTabSz="914400" rtl="0" eaLnBrk="1" latinLnBrk="0" hangingPunct="1">
                        <a:defRPr kumimoji="1" sz="1800" kern="1200">
                          <a:solidFill>
                            <a:schemeClr val="dk1"/>
                          </a:solidFill>
                          <a:latin typeface="メイリオ"/>
                          <a:ea typeface="メイリオ"/>
                        </a:defRPr>
                      </a:lvl5pPr>
                      <a:lvl6pPr marL="2286000" algn="l" defTabSz="914400" rtl="0" eaLnBrk="1" latinLnBrk="0" hangingPunct="1">
                        <a:defRPr kumimoji="1" sz="1800" kern="1200">
                          <a:solidFill>
                            <a:schemeClr val="dk1"/>
                          </a:solidFill>
                          <a:latin typeface="メイリオ"/>
                          <a:ea typeface="メイリオ"/>
                        </a:defRPr>
                      </a:lvl6pPr>
                      <a:lvl7pPr marL="2743200" algn="l" defTabSz="914400" rtl="0" eaLnBrk="1" latinLnBrk="0" hangingPunct="1">
                        <a:defRPr kumimoji="1" sz="1800" kern="1200">
                          <a:solidFill>
                            <a:schemeClr val="dk1"/>
                          </a:solidFill>
                          <a:latin typeface="メイリオ"/>
                          <a:ea typeface="メイリオ"/>
                        </a:defRPr>
                      </a:lvl7pPr>
                      <a:lvl8pPr marL="3200400" algn="l" defTabSz="914400" rtl="0" eaLnBrk="1" latinLnBrk="0" hangingPunct="1">
                        <a:defRPr kumimoji="1" sz="1800" kern="1200">
                          <a:solidFill>
                            <a:schemeClr val="dk1"/>
                          </a:solidFill>
                          <a:latin typeface="メイリオ"/>
                          <a:ea typeface="メイリオ"/>
                        </a:defRPr>
                      </a:lvl8pPr>
                      <a:lvl9pPr marL="3657600" algn="l" defTabSz="914400" rtl="0" eaLnBrk="1" latinLnBrk="0" hangingPunct="1">
                        <a:defRPr kumimoji="1" sz="1800" kern="1200">
                          <a:solidFill>
                            <a:schemeClr val="dk1"/>
                          </a:solidFill>
                          <a:latin typeface="メイリオ"/>
                          <a:ea typeface="メイリオ"/>
                        </a:defRPr>
                      </a:lvl9pPr>
                    </a:lstStyle>
                    <a:p>
                      <a:pPr algn="l"/>
                      <a:r>
                        <a:rPr kumimoji="1" lang="en-US" altLang="ja-JP" sz="1400" b="1" dirty="0">
                          <a:solidFill>
                            <a:schemeClr val="tx1">
                              <a:lumMod val="75000"/>
                              <a:lumOff val="25000"/>
                            </a:schemeClr>
                          </a:solidFill>
                          <a:latin typeface="メイリオ" panose="020B0604030504040204" pitchFamily="50" charset="-128"/>
                          <a:ea typeface="メイリオ" panose="020B0604030504040204" pitchFamily="50" charset="-128"/>
                        </a:rPr>
                        <a:t>TensorFlow</a:t>
                      </a:r>
                      <a:r>
                        <a:rPr kumimoji="1" lang="ja-JP" altLang="en-US" sz="1400" b="1" dirty="0">
                          <a:solidFill>
                            <a:schemeClr val="tx1">
                              <a:lumMod val="75000"/>
                              <a:lumOff val="25000"/>
                            </a:schemeClr>
                          </a:solidFill>
                          <a:latin typeface="メイリオ" panose="020B0604030504040204" pitchFamily="50" charset="-128"/>
                          <a:ea typeface="メイリオ" panose="020B0604030504040204" pitchFamily="50" charset="-128"/>
                        </a:rPr>
                        <a:t>のラッパーライブラリ</a:t>
                      </a:r>
                      <a:endParaRPr kumimoji="1" lang="en-US" altLang="ja-JP" sz="1400" b="1" dirty="0">
                        <a:solidFill>
                          <a:schemeClr val="tx1">
                            <a:lumMod val="75000"/>
                            <a:lumOff val="25000"/>
                          </a:schemeClr>
                        </a:solidFill>
                        <a:latin typeface="メイリオ" panose="020B0604030504040204" pitchFamily="50" charset="-128"/>
                        <a:ea typeface="メイリオ" panose="020B0604030504040204" pitchFamily="50" charset="-128"/>
                      </a:endParaRPr>
                    </a:p>
                    <a:p>
                      <a:pPr algn="l"/>
                      <a:r>
                        <a:rPr kumimoji="1" lang="ja-JP" altLang="en-US" sz="1400" b="1" dirty="0">
                          <a:solidFill>
                            <a:schemeClr val="tx1">
                              <a:lumMod val="75000"/>
                              <a:lumOff val="25000"/>
                            </a:schemeClr>
                          </a:solidFill>
                          <a:latin typeface="メイリオ" panose="020B0604030504040204" pitchFamily="50" charset="-128"/>
                          <a:ea typeface="メイリオ" panose="020B0604030504040204" pitchFamily="50" charset="-128"/>
                        </a:rPr>
                        <a:t>現在は</a:t>
                      </a:r>
                      <a:r>
                        <a:rPr kumimoji="1" lang="en-US" altLang="ja-JP" sz="1400" b="1" dirty="0">
                          <a:solidFill>
                            <a:schemeClr val="tx1">
                              <a:lumMod val="75000"/>
                              <a:lumOff val="25000"/>
                            </a:schemeClr>
                          </a:solidFill>
                          <a:latin typeface="メイリオ" panose="020B0604030504040204" pitchFamily="50" charset="-128"/>
                          <a:ea typeface="メイリオ" panose="020B0604030504040204" pitchFamily="50" charset="-128"/>
                        </a:rPr>
                        <a:t>TensorFlow</a:t>
                      </a:r>
                      <a:r>
                        <a:rPr kumimoji="1" lang="ja-JP" altLang="en-US" sz="1400" b="1" dirty="0">
                          <a:solidFill>
                            <a:schemeClr val="tx1">
                              <a:lumMod val="75000"/>
                              <a:lumOff val="25000"/>
                            </a:schemeClr>
                          </a:solidFill>
                          <a:latin typeface="メイリオ" panose="020B0604030504040204" pitchFamily="50" charset="-128"/>
                          <a:ea typeface="メイリオ" panose="020B0604030504040204" pitchFamily="50" charset="-128"/>
                        </a:rPr>
                        <a:t>と統合され、</a:t>
                      </a:r>
                      <a:r>
                        <a:rPr kumimoji="1" lang="en-US" altLang="ja-JP" sz="1400" b="1" dirty="0">
                          <a:solidFill>
                            <a:schemeClr val="tx1">
                              <a:lumMod val="75000"/>
                              <a:lumOff val="25000"/>
                            </a:schemeClr>
                          </a:solidFill>
                          <a:latin typeface="メイリオ" panose="020B0604030504040204" pitchFamily="50" charset="-128"/>
                          <a:ea typeface="メイリオ" panose="020B0604030504040204" pitchFamily="50" charset="-128"/>
                        </a:rPr>
                        <a:t>TensorFlow</a:t>
                      </a:r>
                      <a:r>
                        <a:rPr kumimoji="1" lang="ja-JP" altLang="en-US" sz="1400" b="1" dirty="0">
                          <a:solidFill>
                            <a:schemeClr val="tx1">
                              <a:lumMod val="75000"/>
                              <a:lumOff val="25000"/>
                            </a:schemeClr>
                          </a:solidFill>
                          <a:latin typeface="メイリオ" panose="020B0604030504040204" pitchFamily="50" charset="-128"/>
                          <a:ea typeface="メイリオ" panose="020B0604030504040204" pitchFamily="50" charset="-128"/>
                        </a:rPr>
                        <a:t>から</a:t>
                      </a:r>
                      <a:r>
                        <a:rPr kumimoji="1" lang="en-US" altLang="ja-JP" sz="1400" b="1" dirty="0">
                          <a:solidFill>
                            <a:schemeClr val="tx1">
                              <a:lumMod val="75000"/>
                              <a:lumOff val="25000"/>
                            </a:schemeClr>
                          </a:solidFill>
                          <a:latin typeface="メイリオ" panose="020B0604030504040204" pitchFamily="50" charset="-128"/>
                          <a:ea typeface="メイリオ" panose="020B0604030504040204" pitchFamily="50" charset="-128"/>
                        </a:rPr>
                        <a:t>Keras</a:t>
                      </a:r>
                      <a:r>
                        <a:rPr kumimoji="1" lang="ja-JP" altLang="en-US" sz="1400" b="1" dirty="0">
                          <a:solidFill>
                            <a:schemeClr val="tx1">
                              <a:lumMod val="75000"/>
                              <a:lumOff val="25000"/>
                            </a:schemeClr>
                          </a:solidFill>
                          <a:latin typeface="メイリオ" panose="020B0604030504040204" pitchFamily="50" charset="-128"/>
                          <a:ea typeface="メイリオ" panose="020B0604030504040204" pitchFamily="50" charset="-128"/>
                        </a:rPr>
                        <a:t>を使用するという使い方もできる</a:t>
                      </a:r>
                    </a:p>
                  </a:txBody>
                  <a:tcPr marL="110642" marR="110642" marT="10800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FFF1CB"/>
                    </a:solidFill>
                  </a:tcPr>
                </a:tc>
                <a:tc>
                  <a:txBody>
                    <a:bodyPr/>
                    <a:lstStyle>
                      <a:lvl1pPr marL="0" algn="l" defTabSz="914400" rtl="0" eaLnBrk="1" latinLnBrk="0" hangingPunct="1">
                        <a:defRPr kumimoji="1" sz="1800" kern="1200">
                          <a:solidFill>
                            <a:schemeClr val="dk1"/>
                          </a:solidFill>
                          <a:latin typeface="メイリオ"/>
                          <a:ea typeface="メイリオ"/>
                        </a:defRPr>
                      </a:lvl1pPr>
                      <a:lvl2pPr marL="457200" algn="l" defTabSz="914400" rtl="0" eaLnBrk="1" latinLnBrk="0" hangingPunct="1">
                        <a:defRPr kumimoji="1" sz="1800" kern="1200">
                          <a:solidFill>
                            <a:schemeClr val="dk1"/>
                          </a:solidFill>
                          <a:latin typeface="メイリオ"/>
                          <a:ea typeface="メイリオ"/>
                        </a:defRPr>
                      </a:lvl2pPr>
                      <a:lvl3pPr marL="914400" algn="l" defTabSz="914400" rtl="0" eaLnBrk="1" latinLnBrk="0" hangingPunct="1">
                        <a:defRPr kumimoji="1" sz="1800" kern="1200">
                          <a:solidFill>
                            <a:schemeClr val="dk1"/>
                          </a:solidFill>
                          <a:latin typeface="メイリオ"/>
                          <a:ea typeface="メイリオ"/>
                        </a:defRPr>
                      </a:lvl3pPr>
                      <a:lvl4pPr marL="1371600" algn="l" defTabSz="914400" rtl="0" eaLnBrk="1" latinLnBrk="0" hangingPunct="1">
                        <a:defRPr kumimoji="1" sz="1800" kern="1200">
                          <a:solidFill>
                            <a:schemeClr val="dk1"/>
                          </a:solidFill>
                          <a:latin typeface="メイリオ"/>
                          <a:ea typeface="メイリオ"/>
                        </a:defRPr>
                      </a:lvl4pPr>
                      <a:lvl5pPr marL="1828800" algn="l" defTabSz="914400" rtl="0" eaLnBrk="1" latinLnBrk="0" hangingPunct="1">
                        <a:defRPr kumimoji="1" sz="1800" kern="1200">
                          <a:solidFill>
                            <a:schemeClr val="dk1"/>
                          </a:solidFill>
                          <a:latin typeface="メイリオ"/>
                          <a:ea typeface="メイリオ"/>
                        </a:defRPr>
                      </a:lvl5pPr>
                      <a:lvl6pPr marL="2286000" algn="l" defTabSz="914400" rtl="0" eaLnBrk="1" latinLnBrk="0" hangingPunct="1">
                        <a:defRPr kumimoji="1" sz="1800" kern="1200">
                          <a:solidFill>
                            <a:schemeClr val="dk1"/>
                          </a:solidFill>
                          <a:latin typeface="メイリオ"/>
                          <a:ea typeface="メイリオ"/>
                        </a:defRPr>
                      </a:lvl6pPr>
                      <a:lvl7pPr marL="2743200" algn="l" defTabSz="914400" rtl="0" eaLnBrk="1" latinLnBrk="0" hangingPunct="1">
                        <a:defRPr kumimoji="1" sz="1800" kern="1200">
                          <a:solidFill>
                            <a:schemeClr val="dk1"/>
                          </a:solidFill>
                          <a:latin typeface="メイリオ"/>
                          <a:ea typeface="メイリオ"/>
                        </a:defRPr>
                      </a:lvl7pPr>
                      <a:lvl8pPr marL="3200400" algn="l" defTabSz="914400" rtl="0" eaLnBrk="1" latinLnBrk="0" hangingPunct="1">
                        <a:defRPr kumimoji="1" sz="1800" kern="1200">
                          <a:solidFill>
                            <a:schemeClr val="dk1"/>
                          </a:solidFill>
                          <a:latin typeface="メイリオ"/>
                          <a:ea typeface="メイリオ"/>
                        </a:defRPr>
                      </a:lvl8pPr>
                      <a:lvl9pPr marL="3657600" algn="l" defTabSz="914400" rtl="0" eaLnBrk="1" latinLnBrk="0" hangingPunct="1">
                        <a:defRPr kumimoji="1" sz="1800" kern="1200">
                          <a:solidFill>
                            <a:schemeClr val="dk1"/>
                          </a:solidFill>
                          <a:latin typeface="メイリオ"/>
                          <a:ea typeface="メイリオ"/>
                        </a:defRPr>
                      </a:lvl9pPr>
                    </a:lstStyle>
                    <a:p>
                      <a:pPr algn="l"/>
                      <a:r>
                        <a:rPr kumimoji="1" lang="en-US" altLang="ja-JP" sz="1400" b="1" dirty="0">
                          <a:solidFill>
                            <a:schemeClr val="tx1">
                              <a:lumMod val="75000"/>
                              <a:lumOff val="25000"/>
                            </a:schemeClr>
                          </a:solidFill>
                          <a:latin typeface="メイリオ" panose="020B0604030504040204" pitchFamily="50" charset="-128"/>
                          <a:ea typeface="メイリオ" panose="020B0604030504040204" pitchFamily="50" charset="-128"/>
                        </a:rPr>
                        <a:t>Google</a:t>
                      </a:r>
                      <a:endParaRPr kumimoji="1" lang="ja-JP" altLang="en-US" sz="1400" b="1" dirty="0">
                        <a:solidFill>
                          <a:schemeClr val="tx1">
                            <a:lumMod val="75000"/>
                            <a:lumOff val="25000"/>
                          </a:schemeClr>
                        </a:solidFill>
                        <a:latin typeface="メイリオ" panose="020B0604030504040204" pitchFamily="50" charset="-128"/>
                        <a:ea typeface="メイリオ" panose="020B0604030504040204" pitchFamily="50" charset="-128"/>
                      </a:endParaRPr>
                    </a:p>
                  </a:txBody>
                  <a:tcPr marL="110642" marR="110642" marT="10800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FF1CB"/>
                    </a:solidFill>
                  </a:tcPr>
                </a:tc>
                <a:extLst>
                  <a:ext uri="{0D108BD9-81ED-4DB2-BD59-A6C34878D82A}">
                    <a16:rowId xmlns:a16="http://schemas.microsoft.com/office/drawing/2014/main" val="219352351"/>
                  </a:ext>
                </a:extLst>
              </a:tr>
              <a:tr h="699543">
                <a:tc>
                  <a:txBody>
                    <a:bodyPr/>
                    <a:lstStyle>
                      <a:lvl1pPr marL="0" algn="l" defTabSz="914400" rtl="0" eaLnBrk="1" latinLnBrk="0" hangingPunct="1">
                        <a:defRPr kumimoji="1" sz="1800" kern="1200">
                          <a:solidFill>
                            <a:schemeClr val="dk1"/>
                          </a:solidFill>
                          <a:latin typeface="メイリオ"/>
                          <a:ea typeface="メイリオ"/>
                        </a:defRPr>
                      </a:lvl1pPr>
                      <a:lvl2pPr marL="457200" algn="l" defTabSz="914400" rtl="0" eaLnBrk="1" latinLnBrk="0" hangingPunct="1">
                        <a:defRPr kumimoji="1" sz="1800" kern="1200">
                          <a:solidFill>
                            <a:schemeClr val="dk1"/>
                          </a:solidFill>
                          <a:latin typeface="メイリオ"/>
                          <a:ea typeface="メイリオ"/>
                        </a:defRPr>
                      </a:lvl2pPr>
                      <a:lvl3pPr marL="914400" algn="l" defTabSz="914400" rtl="0" eaLnBrk="1" latinLnBrk="0" hangingPunct="1">
                        <a:defRPr kumimoji="1" sz="1800" kern="1200">
                          <a:solidFill>
                            <a:schemeClr val="dk1"/>
                          </a:solidFill>
                          <a:latin typeface="メイリオ"/>
                          <a:ea typeface="メイリオ"/>
                        </a:defRPr>
                      </a:lvl3pPr>
                      <a:lvl4pPr marL="1371600" algn="l" defTabSz="914400" rtl="0" eaLnBrk="1" latinLnBrk="0" hangingPunct="1">
                        <a:defRPr kumimoji="1" sz="1800" kern="1200">
                          <a:solidFill>
                            <a:schemeClr val="dk1"/>
                          </a:solidFill>
                          <a:latin typeface="メイリオ"/>
                          <a:ea typeface="メイリオ"/>
                        </a:defRPr>
                      </a:lvl4pPr>
                      <a:lvl5pPr marL="1828800" algn="l" defTabSz="914400" rtl="0" eaLnBrk="1" latinLnBrk="0" hangingPunct="1">
                        <a:defRPr kumimoji="1" sz="1800" kern="1200">
                          <a:solidFill>
                            <a:schemeClr val="dk1"/>
                          </a:solidFill>
                          <a:latin typeface="メイリオ"/>
                          <a:ea typeface="メイリオ"/>
                        </a:defRPr>
                      </a:lvl5pPr>
                      <a:lvl6pPr marL="2286000" algn="l" defTabSz="914400" rtl="0" eaLnBrk="1" latinLnBrk="0" hangingPunct="1">
                        <a:defRPr kumimoji="1" sz="1800" kern="1200">
                          <a:solidFill>
                            <a:schemeClr val="dk1"/>
                          </a:solidFill>
                          <a:latin typeface="メイリオ"/>
                          <a:ea typeface="メイリオ"/>
                        </a:defRPr>
                      </a:lvl6pPr>
                      <a:lvl7pPr marL="2743200" algn="l" defTabSz="914400" rtl="0" eaLnBrk="1" latinLnBrk="0" hangingPunct="1">
                        <a:defRPr kumimoji="1" sz="1800" kern="1200">
                          <a:solidFill>
                            <a:schemeClr val="dk1"/>
                          </a:solidFill>
                          <a:latin typeface="メイリオ"/>
                          <a:ea typeface="メイリオ"/>
                        </a:defRPr>
                      </a:lvl7pPr>
                      <a:lvl8pPr marL="3200400" algn="l" defTabSz="914400" rtl="0" eaLnBrk="1" latinLnBrk="0" hangingPunct="1">
                        <a:defRPr kumimoji="1" sz="1800" kern="1200">
                          <a:solidFill>
                            <a:schemeClr val="dk1"/>
                          </a:solidFill>
                          <a:latin typeface="メイリオ"/>
                          <a:ea typeface="メイリオ"/>
                        </a:defRPr>
                      </a:lvl8pPr>
                      <a:lvl9pPr marL="3657600" algn="l" defTabSz="914400" rtl="0" eaLnBrk="1" latinLnBrk="0" hangingPunct="1">
                        <a:defRPr kumimoji="1" sz="1800" kern="1200">
                          <a:solidFill>
                            <a:schemeClr val="dk1"/>
                          </a:solidFill>
                          <a:latin typeface="メイリオ"/>
                          <a:ea typeface="メイリオ"/>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b="1" dirty="0">
                        <a:solidFill>
                          <a:schemeClr val="tx1">
                            <a:lumMod val="75000"/>
                            <a:lumOff val="25000"/>
                          </a:schemeClr>
                        </a:solidFill>
                        <a:latin typeface="メイリオ" panose="020B0604030504040204" pitchFamily="50" charset="-128"/>
                        <a:ea typeface="メイリオ" panose="020B0604030504040204" pitchFamily="50" charset="-128"/>
                      </a:endParaRPr>
                    </a:p>
                  </a:txBody>
                  <a:tcPr marL="110642" marR="110642" anchor="ctr" anchorCtr="1">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FEEDE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b="1" dirty="0">
                          <a:solidFill>
                            <a:schemeClr val="tx1">
                              <a:lumMod val="75000"/>
                              <a:lumOff val="25000"/>
                            </a:schemeClr>
                          </a:solidFill>
                          <a:latin typeface="メイリオ" panose="020B0604030504040204" pitchFamily="50" charset="-128"/>
                          <a:ea typeface="メイリオ" panose="020B0604030504040204" pitchFamily="50" charset="-128"/>
                        </a:rPr>
                        <a:t>PyTorch</a:t>
                      </a:r>
                      <a:endParaRPr kumimoji="1" lang="ja-JP" altLang="en-US" sz="1400" b="1" dirty="0">
                        <a:solidFill>
                          <a:schemeClr val="tx1">
                            <a:lumMod val="75000"/>
                            <a:lumOff val="25000"/>
                          </a:schemeClr>
                        </a:solidFill>
                        <a:latin typeface="メイリオ" panose="020B0604030504040204" pitchFamily="50" charset="-128"/>
                        <a:ea typeface="メイリオ" panose="020B0604030504040204" pitchFamily="50" charset="-128"/>
                      </a:endParaRPr>
                    </a:p>
                  </a:txBody>
                  <a:tcPr marL="110642" marR="110642" anchor="ctr" anchorCtr="1">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EEDE6"/>
                    </a:solidFill>
                  </a:tcPr>
                </a:tc>
                <a:tc>
                  <a:txBody>
                    <a:bodyPr/>
                    <a:lstStyle>
                      <a:lvl1pPr marL="0" algn="l" defTabSz="914400" rtl="0" eaLnBrk="1" latinLnBrk="0" hangingPunct="1">
                        <a:defRPr kumimoji="1" sz="1800" kern="1200">
                          <a:solidFill>
                            <a:schemeClr val="dk1"/>
                          </a:solidFill>
                          <a:latin typeface="メイリオ"/>
                          <a:ea typeface="メイリオ"/>
                        </a:defRPr>
                      </a:lvl1pPr>
                      <a:lvl2pPr marL="457200" algn="l" defTabSz="914400" rtl="0" eaLnBrk="1" latinLnBrk="0" hangingPunct="1">
                        <a:defRPr kumimoji="1" sz="1800" kern="1200">
                          <a:solidFill>
                            <a:schemeClr val="dk1"/>
                          </a:solidFill>
                          <a:latin typeface="メイリオ"/>
                          <a:ea typeface="メイリオ"/>
                        </a:defRPr>
                      </a:lvl2pPr>
                      <a:lvl3pPr marL="914400" algn="l" defTabSz="914400" rtl="0" eaLnBrk="1" latinLnBrk="0" hangingPunct="1">
                        <a:defRPr kumimoji="1" sz="1800" kern="1200">
                          <a:solidFill>
                            <a:schemeClr val="dk1"/>
                          </a:solidFill>
                          <a:latin typeface="メイリオ"/>
                          <a:ea typeface="メイリオ"/>
                        </a:defRPr>
                      </a:lvl3pPr>
                      <a:lvl4pPr marL="1371600" algn="l" defTabSz="914400" rtl="0" eaLnBrk="1" latinLnBrk="0" hangingPunct="1">
                        <a:defRPr kumimoji="1" sz="1800" kern="1200">
                          <a:solidFill>
                            <a:schemeClr val="dk1"/>
                          </a:solidFill>
                          <a:latin typeface="メイリオ"/>
                          <a:ea typeface="メイリオ"/>
                        </a:defRPr>
                      </a:lvl4pPr>
                      <a:lvl5pPr marL="1828800" algn="l" defTabSz="914400" rtl="0" eaLnBrk="1" latinLnBrk="0" hangingPunct="1">
                        <a:defRPr kumimoji="1" sz="1800" kern="1200">
                          <a:solidFill>
                            <a:schemeClr val="dk1"/>
                          </a:solidFill>
                          <a:latin typeface="メイリオ"/>
                          <a:ea typeface="メイリオ"/>
                        </a:defRPr>
                      </a:lvl5pPr>
                      <a:lvl6pPr marL="2286000" algn="l" defTabSz="914400" rtl="0" eaLnBrk="1" latinLnBrk="0" hangingPunct="1">
                        <a:defRPr kumimoji="1" sz="1800" kern="1200">
                          <a:solidFill>
                            <a:schemeClr val="dk1"/>
                          </a:solidFill>
                          <a:latin typeface="メイリオ"/>
                          <a:ea typeface="メイリオ"/>
                        </a:defRPr>
                      </a:lvl6pPr>
                      <a:lvl7pPr marL="2743200" algn="l" defTabSz="914400" rtl="0" eaLnBrk="1" latinLnBrk="0" hangingPunct="1">
                        <a:defRPr kumimoji="1" sz="1800" kern="1200">
                          <a:solidFill>
                            <a:schemeClr val="dk1"/>
                          </a:solidFill>
                          <a:latin typeface="メイリオ"/>
                          <a:ea typeface="メイリオ"/>
                        </a:defRPr>
                      </a:lvl7pPr>
                      <a:lvl8pPr marL="3200400" algn="l" defTabSz="914400" rtl="0" eaLnBrk="1" latinLnBrk="0" hangingPunct="1">
                        <a:defRPr kumimoji="1" sz="1800" kern="1200">
                          <a:solidFill>
                            <a:schemeClr val="dk1"/>
                          </a:solidFill>
                          <a:latin typeface="メイリオ"/>
                          <a:ea typeface="メイリオ"/>
                        </a:defRPr>
                      </a:lvl8pPr>
                      <a:lvl9pPr marL="3657600" algn="l" defTabSz="914400" rtl="0" eaLnBrk="1" latinLnBrk="0" hangingPunct="1">
                        <a:defRPr kumimoji="1" sz="1800" kern="1200">
                          <a:solidFill>
                            <a:schemeClr val="dk1"/>
                          </a:solidFill>
                          <a:latin typeface="メイリオ"/>
                          <a:ea typeface="メイリオ"/>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1" dirty="0">
                          <a:solidFill>
                            <a:schemeClr val="tx1">
                              <a:lumMod val="75000"/>
                              <a:lumOff val="25000"/>
                            </a:schemeClr>
                          </a:solidFill>
                          <a:latin typeface="メイリオ" panose="020B0604030504040204" pitchFamily="50" charset="-128"/>
                          <a:ea typeface="メイリオ" panose="020B0604030504040204" pitchFamily="50" charset="-128"/>
                        </a:rPr>
                        <a:t>オープンソースのディープラーニングフレームワーク</a:t>
                      </a:r>
                      <a:endParaRPr kumimoji="1" lang="en-US" altLang="ja-JP" sz="1400" b="1" dirty="0">
                        <a:solidFill>
                          <a:schemeClr val="tx1">
                            <a:lumMod val="75000"/>
                            <a:lumOff val="25000"/>
                          </a:schemeClr>
                        </a:solidFill>
                        <a:latin typeface="メイリオ" panose="020B0604030504040204" pitchFamily="50" charset="-128"/>
                        <a:ea typeface="メイリオ" panose="020B0604030504040204"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400" b="1" dirty="0">
                          <a:solidFill>
                            <a:schemeClr val="tx1">
                              <a:lumMod val="75000"/>
                              <a:lumOff val="25000"/>
                            </a:schemeClr>
                          </a:solidFill>
                          <a:latin typeface="メイリオ" panose="020B0604030504040204" pitchFamily="50" charset="-128"/>
                          <a:ea typeface="メイリオ" panose="020B0604030504040204" pitchFamily="50" charset="-128"/>
                        </a:rPr>
                        <a:t>Chainer</a:t>
                      </a:r>
                      <a:r>
                        <a:rPr kumimoji="1" lang="ja-JP" altLang="en-US" sz="1400" b="1" dirty="0">
                          <a:solidFill>
                            <a:schemeClr val="tx1">
                              <a:lumMod val="75000"/>
                              <a:lumOff val="25000"/>
                            </a:schemeClr>
                          </a:solidFill>
                          <a:latin typeface="メイリオ" panose="020B0604030504040204" pitchFamily="50" charset="-128"/>
                          <a:ea typeface="メイリオ" panose="020B0604030504040204" pitchFamily="50" charset="-128"/>
                        </a:rPr>
                        <a:t>という和製の人気フレームワークの影響を受けている。研究分野では特に人気。</a:t>
                      </a:r>
                    </a:p>
                  </a:txBody>
                  <a:tcPr marL="110642" marR="110642" marT="10800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FEEDE6"/>
                    </a:solidFill>
                  </a:tcPr>
                </a:tc>
                <a:tc>
                  <a:txBody>
                    <a:bodyPr/>
                    <a:lstStyle>
                      <a:lvl1pPr marL="0" algn="l" defTabSz="914400" rtl="0" eaLnBrk="1" latinLnBrk="0" hangingPunct="1">
                        <a:defRPr kumimoji="1" sz="1800" kern="1200">
                          <a:solidFill>
                            <a:schemeClr val="dk1"/>
                          </a:solidFill>
                          <a:latin typeface="メイリオ"/>
                          <a:ea typeface="メイリオ"/>
                        </a:defRPr>
                      </a:lvl1pPr>
                      <a:lvl2pPr marL="457200" algn="l" defTabSz="914400" rtl="0" eaLnBrk="1" latinLnBrk="0" hangingPunct="1">
                        <a:defRPr kumimoji="1" sz="1800" kern="1200">
                          <a:solidFill>
                            <a:schemeClr val="dk1"/>
                          </a:solidFill>
                          <a:latin typeface="メイリオ"/>
                          <a:ea typeface="メイリオ"/>
                        </a:defRPr>
                      </a:lvl2pPr>
                      <a:lvl3pPr marL="914400" algn="l" defTabSz="914400" rtl="0" eaLnBrk="1" latinLnBrk="0" hangingPunct="1">
                        <a:defRPr kumimoji="1" sz="1800" kern="1200">
                          <a:solidFill>
                            <a:schemeClr val="dk1"/>
                          </a:solidFill>
                          <a:latin typeface="メイリオ"/>
                          <a:ea typeface="メイリオ"/>
                        </a:defRPr>
                      </a:lvl3pPr>
                      <a:lvl4pPr marL="1371600" algn="l" defTabSz="914400" rtl="0" eaLnBrk="1" latinLnBrk="0" hangingPunct="1">
                        <a:defRPr kumimoji="1" sz="1800" kern="1200">
                          <a:solidFill>
                            <a:schemeClr val="dk1"/>
                          </a:solidFill>
                          <a:latin typeface="メイリオ"/>
                          <a:ea typeface="メイリオ"/>
                        </a:defRPr>
                      </a:lvl4pPr>
                      <a:lvl5pPr marL="1828800" algn="l" defTabSz="914400" rtl="0" eaLnBrk="1" latinLnBrk="0" hangingPunct="1">
                        <a:defRPr kumimoji="1" sz="1800" kern="1200">
                          <a:solidFill>
                            <a:schemeClr val="dk1"/>
                          </a:solidFill>
                          <a:latin typeface="メイリオ"/>
                          <a:ea typeface="メイリオ"/>
                        </a:defRPr>
                      </a:lvl5pPr>
                      <a:lvl6pPr marL="2286000" algn="l" defTabSz="914400" rtl="0" eaLnBrk="1" latinLnBrk="0" hangingPunct="1">
                        <a:defRPr kumimoji="1" sz="1800" kern="1200">
                          <a:solidFill>
                            <a:schemeClr val="dk1"/>
                          </a:solidFill>
                          <a:latin typeface="メイリオ"/>
                          <a:ea typeface="メイリオ"/>
                        </a:defRPr>
                      </a:lvl6pPr>
                      <a:lvl7pPr marL="2743200" algn="l" defTabSz="914400" rtl="0" eaLnBrk="1" latinLnBrk="0" hangingPunct="1">
                        <a:defRPr kumimoji="1" sz="1800" kern="1200">
                          <a:solidFill>
                            <a:schemeClr val="dk1"/>
                          </a:solidFill>
                          <a:latin typeface="メイリオ"/>
                          <a:ea typeface="メイリオ"/>
                        </a:defRPr>
                      </a:lvl7pPr>
                      <a:lvl8pPr marL="3200400" algn="l" defTabSz="914400" rtl="0" eaLnBrk="1" latinLnBrk="0" hangingPunct="1">
                        <a:defRPr kumimoji="1" sz="1800" kern="1200">
                          <a:solidFill>
                            <a:schemeClr val="dk1"/>
                          </a:solidFill>
                          <a:latin typeface="メイリオ"/>
                          <a:ea typeface="メイリオ"/>
                        </a:defRPr>
                      </a:lvl8pPr>
                      <a:lvl9pPr marL="3657600" algn="l" defTabSz="914400" rtl="0" eaLnBrk="1" latinLnBrk="0" hangingPunct="1">
                        <a:defRPr kumimoji="1" sz="1800" kern="1200">
                          <a:solidFill>
                            <a:schemeClr val="dk1"/>
                          </a:solidFill>
                          <a:latin typeface="メイリオ"/>
                          <a:ea typeface="メイリオ"/>
                        </a:defRPr>
                      </a:lvl9pPr>
                    </a:lstStyle>
                    <a:p>
                      <a:pPr algn="l"/>
                      <a:r>
                        <a:rPr kumimoji="1" lang="en-US" altLang="ja-JP" sz="1400" b="1" dirty="0">
                          <a:solidFill>
                            <a:schemeClr val="tx1">
                              <a:lumMod val="75000"/>
                              <a:lumOff val="25000"/>
                            </a:schemeClr>
                          </a:solidFill>
                          <a:latin typeface="メイリオ" panose="020B0604030504040204" pitchFamily="50" charset="-128"/>
                          <a:ea typeface="メイリオ" panose="020B0604030504040204" pitchFamily="50" charset="-128"/>
                        </a:rPr>
                        <a:t>Meta</a:t>
                      </a:r>
                      <a:r>
                        <a:rPr kumimoji="1" lang="ja-JP" altLang="en-US" sz="1400" b="1" dirty="0">
                          <a:solidFill>
                            <a:schemeClr val="tx1">
                              <a:lumMod val="75000"/>
                              <a:lumOff val="25000"/>
                            </a:schemeClr>
                          </a:solidFill>
                          <a:latin typeface="メイリオ" panose="020B0604030504040204" pitchFamily="50" charset="-128"/>
                          <a:ea typeface="メイリオ" panose="020B0604030504040204" pitchFamily="50" charset="-128"/>
                        </a:rPr>
                        <a:t>（旧</a:t>
                      </a:r>
                      <a:r>
                        <a:rPr kumimoji="1" lang="en-US" altLang="ja-JP" sz="1400" b="1" dirty="0">
                          <a:solidFill>
                            <a:schemeClr val="tx1">
                              <a:lumMod val="75000"/>
                              <a:lumOff val="25000"/>
                            </a:schemeClr>
                          </a:solidFill>
                          <a:latin typeface="メイリオ" panose="020B0604030504040204" pitchFamily="50" charset="-128"/>
                          <a:ea typeface="メイリオ" panose="020B0604030504040204" pitchFamily="50" charset="-128"/>
                        </a:rPr>
                        <a:t>Facebook</a:t>
                      </a:r>
                      <a:r>
                        <a:rPr kumimoji="1" lang="ja-JP" altLang="en-US" sz="1400" b="1" dirty="0">
                          <a:solidFill>
                            <a:schemeClr val="tx1">
                              <a:lumMod val="75000"/>
                              <a:lumOff val="25000"/>
                            </a:schemeClr>
                          </a:solidFill>
                          <a:latin typeface="メイリオ" panose="020B0604030504040204" pitchFamily="50" charset="-128"/>
                          <a:ea typeface="メイリオ" panose="020B0604030504040204" pitchFamily="50" charset="-128"/>
                        </a:rPr>
                        <a:t>）</a:t>
                      </a:r>
                      <a:endParaRPr kumimoji="1" lang="en-US" altLang="ja-JP" sz="1400" b="1" dirty="0">
                        <a:solidFill>
                          <a:schemeClr val="tx1">
                            <a:lumMod val="75000"/>
                            <a:lumOff val="25000"/>
                          </a:schemeClr>
                        </a:solidFill>
                        <a:latin typeface="メイリオ" panose="020B0604030504040204" pitchFamily="50" charset="-128"/>
                        <a:ea typeface="メイリオ" panose="020B0604030504040204" pitchFamily="50" charset="-128"/>
                      </a:endParaRPr>
                    </a:p>
                    <a:p>
                      <a:pPr algn="l"/>
                      <a:r>
                        <a:rPr kumimoji="1" lang="ja-JP" altLang="en-US" sz="1200" b="1" dirty="0">
                          <a:solidFill>
                            <a:schemeClr val="tx1">
                              <a:lumMod val="75000"/>
                              <a:lumOff val="25000"/>
                            </a:schemeClr>
                          </a:solidFill>
                          <a:latin typeface="メイリオ" panose="020B0604030504040204" pitchFamily="50" charset="-128"/>
                          <a:ea typeface="メイリオ" panose="020B0604030504040204" pitchFamily="50" charset="-128"/>
                        </a:rPr>
                        <a:t>（</a:t>
                      </a:r>
                      <a:r>
                        <a:rPr kumimoji="1" lang="en-US" altLang="ja-JP" sz="1200" b="1" dirty="0">
                          <a:solidFill>
                            <a:schemeClr val="tx1">
                              <a:lumMod val="75000"/>
                              <a:lumOff val="25000"/>
                            </a:schemeClr>
                          </a:solidFill>
                          <a:latin typeface="メイリオ" panose="020B0604030504040204" pitchFamily="50" charset="-128"/>
                          <a:ea typeface="メイリオ" panose="020B0604030504040204" pitchFamily="50" charset="-128"/>
                        </a:rPr>
                        <a:t>2016</a:t>
                      </a:r>
                      <a:r>
                        <a:rPr kumimoji="1" lang="ja-JP" altLang="en-US" sz="1200" b="1" dirty="0">
                          <a:solidFill>
                            <a:schemeClr val="tx1">
                              <a:lumMod val="75000"/>
                              <a:lumOff val="25000"/>
                            </a:schemeClr>
                          </a:solidFill>
                          <a:latin typeface="メイリオ" panose="020B0604030504040204" pitchFamily="50" charset="-128"/>
                          <a:ea typeface="メイリオ" panose="020B0604030504040204" pitchFamily="50" charset="-128"/>
                        </a:rPr>
                        <a:t>年</a:t>
                      </a:r>
                      <a:r>
                        <a:rPr kumimoji="1" lang="en-US" altLang="ja-JP" sz="1200" b="1" dirty="0">
                          <a:solidFill>
                            <a:schemeClr val="tx1">
                              <a:lumMod val="75000"/>
                              <a:lumOff val="25000"/>
                            </a:schemeClr>
                          </a:solidFill>
                          <a:latin typeface="メイリオ" panose="020B0604030504040204" pitchFamily="50" charset="-128"/>
                          <a:ea typeface="メイリオ" panose="020B0604030504040204" pitchFamily="50" charset="-128"/>
                        </a:rPr>
                        <a:t>β</a:t>
                      </a:r>
                      <a:r>
                        <a:rPr kumimoji="1" lang="ja-JP" altLang="en-US" sz="1200" b="1" dirty="0">
                          <a:solidFill>
                            <a:schemeClr val="tx1">
                              <a:lumMod val="75000"/>
                              <a:lumOff val="25000"/>
                            </a:schemeClr>
                          </a:solidFill>
                          <a:latin typeface="メイリオ" panose="020B0604030504040204" pitchFamily="50" charset="-128"/>
                          <a:ea typeface="メイリオ" panose="020B0604030504040204" pitchFamily="50" charset="-128"/>
                        </a:rPr>
                        <a:t>版リリース）</a:t>
                      </a:r>
                    </a:p>
                  </a:txBody>
                  <a:tcPr marL="110642" marR="110642" marT="10800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FEEDE6"/>
                    </a:solidFill>
                  </a:tcPr>
                </a:tc>
                <a:extLst>
                  <a:ext uri="{0D108BD9-81ED-4DB2-BD59-A6C34878D82A}">
                    <a16:rowId xmlns:a16="http://schemas.microsoft.com/office/drawing/2014/main" val="4053571463"/>
                  </a:ext>
                </a:extLst>
              </a:tr>
            </a:tbl>
          </a:graphicData>
        </a:graphic>
      </p:graphicFrame>
      <p:pic>
        <p:nvPicPr>
          <p:cNvPr id="8" name="図 7">
            <a:extLst>
              <a:ext uri="{FF2B5EF4-FFF2-40B4-BE49-F238E27FC236}">
                <a16:creationId xmlns:a16="http://schemas.microsoft.com/office/drawing/2014/main" id="{0AAAD94D-F722-4214-BCC7-682BF7F296EB}"/>
              </a:ext>
            </a:extLst>
          </p:cNvPr>
          <p:cNvPicPr>
            <a:picLocks noChangeAspect="1"/>
          </p:cNvPicPr>
          <p:nvPr/>
        </p:nvPicPr>
        <p:blipFill rotWithShape="1">
          <a:blip r:embed="rId3">
            <a:extLst>
              <a:ext uri="{28A0092B-C50C-407E-A947-70E740481C1C}">
                <a14:useLocalDpi xmlns:a14="http://schemas.microsoft.com/office/drawing/2010/main" val="0"/>
              </a:ext>
            </a:extLst>
          </a:blip>
          <a:srcRect t="26608" b="29397"/>
          <a:stretch/>
        </p:blipFill>
        <p:spPr>
          <a:xfrm>
            <a:off x="766760" y="2563726"/>
            <a:ext cx="1653289" cy="727363"/>
          </a:xfrm>
          <a:prstGeom prst="rect">
            <a:avLst/>
          </a:prstGeom>
        </p:spPr>
      </p:pic>
      <p:pic>
        <p:nvPicPr>
          <p:cNvPr id="16" name="図 15">
            <a:extLst>
              <a:ext uri="{FF2B5EF4-FFF2-40B4-BE49-F238E27FC236}">
                <a16:creationId xmlns:a16="http://schemas.microsoft.com/office/drawing/2014/main" id="{EEDB257A-DF72-447D-9664-5939BFD1C9C9}"/>
              </a:ext>
            </a:extLst>
          </p:cNvPr>
          <p:cNvPicPr>
            <a:picLocks noChangeAspect="1"/>
          </p:cNvPicPr>
          <p:nvPr/>
        </p:nvPicPr>
        <p:blipFill>
          <a:blip r:embed="rId4"/>
          <a:stretch>
            <a:fillRect/>
          </a:stretch>
        </p:blipFill>
        <p:spPr>
          <a:xfrm>
            <a:off x="1312567" y="3433348"/>
            <a:ext cx="650282" cy="654041"/>
          </a:xfrm>
          <a:prstGeom prst="rect">
            <a:avLst/>
          </a:prstGeom>
        </p:spPr>
      </p:pic>
      <p:pic>
        <p:nvPicPr>
          <p:cNvPr id="22" name="図 21">
            <a:extLst>
              <a:ext uri="{FF2B5EF4-FFF2-40B4-BE49-F238E27FC236}">
                <a16:creationId xmlns:a16="http://schemas.microsoft.com/office/drawing/2014/main" id="{EDDB3332-BB1C-46B3-BAE3-1167D0F4AC68}"/>
              </a:ext>
            </a:extLst>
          </p:cNvPr>
          <p:cNvPicPr>
            <a:picLocks noChangeAspect="1"/>
          </p:cNvPicPr>
          <p:nvPr/>
        </p:nvPicPr>
        <p:blipFill rotWithShape="1">
          <a:blip r:embed="rId5">
            <a:extLst>
              <a:ext uri="{28A0092B-C50C-407E-A947-70E740481C1C}">
                <a14:useLocalDpi xmlns:a14="http://schemas.microsoft.com/office/drawing/2010/main" val="0"/>
              </a:ext>
            </a:extLst>
          </a:blip>
          <a:srcRect t="32105" b="31609"/>
          <a:stretch/>
        </p:blipFill>
        <p:spPr>
          <a:xfrm>
            <a:off x="883501" y="4260821"/>
            <a:ext cx="1508414" cy="547341"/>
          </a:xfrm>
          <a:prstGeom prst="rect">
            <a:avLst/>
          </a:prstGeom>
        </p:spPr>
      </p:pic>
      <p:sp>
        <p:nvSpPr>
          <p:cNvPr id="12" name="テキスト ボックス 11">
            <a:extLst>
              <a:ext uri="{FF2B5EF4-FFF2-40B4-BE49-F238E27FC236}">
                <a16:creationId xmlns:a16="http://schemas.microsoft.com/office/drawing/2014/main" id="{77A98F88-2FBA-4D2D-8790-44C81792E3D9}"/>
              </a:ext>
            </a:extLst>
          </p:cNvPr>
          <p:cNvSpPr txBox="1"/>
          <p:nvPr/>
        </p:nvSpPr>
        <p:spPr>
          <a:xfrm>
            <a:off x="766763" y="5115428"/>
            <a:ext cx="10658473" cy="791755"/>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20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pPr algn="l">
              <a:lnSpc>
                <a:spcPct val="130000"/>
              </a:lnSpc>
            </a:pPr>
            <a:r>
              <a:rPr lang="ja-JP" altLang="en-US" sz="1800" dirty="0"/>
              <a:t>　本コースでは、</a:t>
            </a:r>
            <a:r>
              <a:rPr lang="en-US" altLang="ja-JP" sz="1800" dirty="0"/>
              <a:t>TensorFlow / </a:t>
            </a:r>
            <a:r>
              <a:rPr lang="en-US" altLang="ja-JP" sz="1800" dirty="0" err="1"/>
              <a:t>Keras</a:t>
            </a:r>
            <a:r>
              <a:rPr lang="en-US" altLang="ja-JP" sz="1800" dirty="0"/>
              <a:t> </a:t>
            </a:r>
            <a:r>
              <a:rPr lang="ja-JP" altLang="en-US" sz="1800" dirty="0"/>
              <a:t>を使用します。</a:t>
            </a:r>
            <a:br>
              <a:rPr lang="en-US" altLang="ja-JP" sz="1800" dirty="0"/>
            </a:br>
            <a:r>
              <a:rPr lang="ja-JP" altLang="en-US" sz="1800" dirty="0"/>
              <a:t>（</a:t>
            </a:r>
            <a:r>
              <a:rPr lang="en-US" altLang="ja-JP" sz="1800" dirty="0" err="1"/>
              <a:t>PyTorch</a:t>
            </a:r>
            <a:r>
              <a:rPr lang="ja-JP" altLang="en-US" sz="1800" dirty="0"/>
              <a:t>での実装方法も付録として掲載しています。）</a:t>
            </a:r>
            <a:endParaRPr lang="en-US" altLang="ja-JP" sz="1800" dirty="0"/>
          </a:p>
        </p:txBody>
      </p:sp>
    </p:spTree>
    <p:extLst>
      <p:ext uri="{BB962C8B-B14F-4D97-AF65-F5344CB8AC3E}">
        <p14:creationId xmlns:p14="http://schemas.microsoft.com/office/powerpoint/2010/main" val="2813282945"/>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タイトル 1">
            <a:extLst>
              <a:ext uri="{FF2B5EF4-FFF2-40B4-BE49-F238E27FC236}">
                <a16:creationId xmlns:a16="http://schemas.microsoft.com/office/drawing/2014/main" id="{2DA76E4A-E82F-4E3B-913C-6408054281D8}"/>
              </a:ext>
            </a:extLst>
          </p:cNvPr>
          <p:cNvSpPr txBox="1">
            <a:spLocks/>
          </p:cNvSpPr>
          <p:nvPr/>
        </p:nvSpPr>
        <p:spPr bwMode="auto">
          <a:xfrm>
            <a:off x="666514" y="851958"/>
            <a:ext cx="10922105" cy="4826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kumimoji="1" sz="2800" b="1" kern="1200" baseline="0">
                <a:solidFill>
                  <a:schemeClr val="tx1">
                    <a:lumMod val="75000"/>
                    <a:lumOff val="25000"/>
                  </a:schemeClr>
                </a:solidFill>
                <a:latin typeface="メイリオ" panose="020B0604030504040204" pitchFamily="50" charset="-128"/>
                <a:ea typeface="メイリオ" panose="020B0604030504040204" pitchFamily="50" charset="-128"/>
                <a:cs typeface="+mj-cs"/>
              </a:defRPr>
            </a:lvl1pPr>
          </a:lstStyle>
          <a:p>
            <a:r>
              <a:rPr lang="ja-JP" altLang="en-US" sz="3200" spc="150" dirty="0">
                <a:solidFill>
                  <a:srgbClr val="F36C37"/>
                </a:solidFill>
              </a:rPr>
              <a:t>第</a:t>
            </a:r>
            <a:r>
              <a:rPr lang="en-US" altLang="ja-JP" sz="5600" spc="150" dirty="0">
                <a:solidFill>
                  <a:srgbClr val="F36C37"/>
                </a:solidFill>
              </a:rPr>
              <a:t>6</a:t>
            </a:r>
            <a:r>
              <a:rPr lang="ja-JP" altLang="en-US" sz="3200" spc="150" dirty="0">
                <a:solidFill>
                  <a:srgbClr val="F36C37"/>
                </a:solidFill>
              </a:rPr>
              <a:t>章　ディープラーニング </a:t>
            </a:r>
            <a:r>
              <a:rPr lang="en-US" altLang="ja-JP" sz="2000" spc="150" dirty="0">
                <a:solidFill>
                  <a:srgbClr val="F36C37"/>
                </a:solidFill>
              </a:rPr>
              <a:t>- TensorFlow / </a:t>
            </a:r>
            <a:r>
              <a:rPr lang="en-US" altLang="ja-JP" sz="2000" spc="150" dirty="0" err="1">
                <a:solidFill>
                  <a:srgbClr val="F36C37"/>
                </a:solidFill>
              </a:rPr>
              <a:t>Keras</a:t>
            </a:r>
            <a:r>
              <a:rPr lang="en-US" altLang="ja-JP" sz="2000" spc="150" dirty="0">
                <a:solidFill>
                  <a:srgbClr val="F36C37"/>
                </a:solidFill>
              </a:rPr>
              <a:t> -</a:t>
            </a:r>
            <a:endParaRPr lang="en-US" altLang="ja-JP" sz="3200" spc="150" dirty="0">
              <a:solidFill>
                <a:srgbClr val="F36C37"/>
              </a:solidFill>
            </a:endParaRPr>
          </a:p>
        </p:txBody>
      </p:sp>
      <p:sp>
        <p:nvSpPr>
          <p:cNvPr id="2" name="スライド番号プレースホルダー 1">
            <a:extLst>
              <a:ext uri="{FF2B5EF4-FFF2-40B4-BE49-F238E27FC236}">
                <a16:creationId xmlns:a16="http://schemas.microsoft.com/office/drawing/2014/main" id="{FAA47C63-520D-4F7C-8DAB-2526094CB5B4}"/>
              </a:ext>
            </a:extLst>
          </p:cNvPr>
          <p:cNvSpPr>
            <a:spLocks noGrp="1"/>
          </p:cNvSpPr>
          <p:nvPr>
            <p:ph type="sldNum" sz="quarter" idx="10"/>
          </p:nvPr>
        </p:nvSpPr>
        <p:spPr>
          <a:xfrm>
            <a:off x="9265299" y="6465214"/>
            <a:ext cx="2743200" cy="204403"/>
          </a:xfrm>
        </p:spPr>
        <p:txBody>
          <a:bodyPr/>
          <a:lstStyle/>
          <a:p>
            <a:fld id="{5D750650-B10A-47BF-93C2-E1678438B37A}" type="slidenum">
              <a:rPr kumimoji="1" lang="ja-JP" altLang="en-US" smtClean="0"/>
              <a:pPr/>
              <a:t>308</a:t>
            </a:fld>
            <a:endParaRPr kumimoji="1" lang="ja-JP" altLang="en-US" dirty="0"/>
          </a:p>
        </p:txBody>
      </p:sp>
      <p:sp>
        <p:nvSpPr>
          <p:cNvPr id="9" name="四角形: 角を丸くする 8">
            <a:extLst>
              <a:ext uri="{FF2B5EF4-FFF2-40B4-BE49-F238E27FC236}">
                <a16:creationId xmlns:a16="http://schemas.microsoft.com/office/drawing/2014/main" id="{17C76A4F-9917-404E-810D-D4C278F81FF6}"/>
              </a:ext>
            </a:extLst>
          </p:cNvPr>
          <p:cNvSpPr/>
          <p:nvPr/>
        </p:nvSpPr>
        <p:spPr bwMode="auto">
          <a:xfrm>
            <a:off x="735085" y="1751579"/>
            <a:ext cx="2208068" cy="358390"/>
          </a:xfrm>
          <a:prstGeom prst="roundRect">
            <a:avLst>
              <a:gd name="adj" fmla="val 50000"/>
            </a:avLst>
          </a:prstGeom>
          <a:solidFill>
            <a:srgbClr val="F36C37"/>
          </a:solidFill>
          <a:ln w="19050" algn="ctr">
            <a:noFill/>
            <a:prstDash val="dash"/>
            <a:round/>
            <a:headEnd/>
            <a:tailEnd/>
          </a:ln>
          <a:effectLst/>
        </p:spPr>
        <p:txBody>
          <a:bodyPr wrap="none" lIns="108000" tIns="108000" rtlCol="0" anchor="ctr"/>
          <a:lstStyle/>
          <a:p>
            <a:pPr algn="ctr"/>
            <a:r>
              <a:rPr kumimoji="1" lang="ja-JP" altLang="en-US" b="1" spc="300" dirty="0">
                <a:solidFill>
                  <a:schemeClr val="bg1"/>
                </a:solidFill>
                <a:latin typeface="+mn-ea"/>
              </a:rPr>
              <a:t>章の目次</a:t>
            </a:r>
          </a:p>
        </p:txBody>
      </p:sp>
      <p:sp>
        <p:nvSpPr>
          <p:cNvPr id="10" name="コンテンツ プレースホルダー 5">
            <a:extLst>
              <a:ext uri="{FF2B5EF4-FFF2-40B4-BE49-F238E27FC236}">
                <a16:creationId xmlns:a16="http://schemas.microsoft.com/office/drawing/2014/main" id="{2A231A49-86B3-4817-904B-36C2F1103794}"/>
              </a:ext>
            </a:extLst>
          </p:cNvPr>
          <p:cNvSpPr txBox="1">
            <a:spLocks/>
          </p:cNvSpPr>
          <p:nvPr/>
        </p:nvSpPr>
        <p:spPr>
          <a:xfrm>
            <a:off x="1071378" y="2214887"/>
            <a:ext cx="10353860" cy="2733632"/>
          </a:xfrm>
          <a:prstGeom prst="rect">
            <a:avLst/>
          </a:prstGeom>
        </p:spPr>
        <p:txBody>
          <a:bodyPr vert="horz" lIns="91440" tIns="45720" rIns="91440" bIns="45720" rtlCol="0" anchor="t"/>
          <a:lstStyle>
            <a:defPPr>
              <a:defRPr lang="en-US"/>
            </a:defPPr>
            <a:lvl1pPr marL="0" algn="r" defTabSz="457200" rtl="0" eaLnBrk="1" latinLnBrk="0" hangingPunct="1">
              <a:defRPr sz="900" b="0" kern="1200">
                <a:solidFill>
                  <a:schemeClr val="tx1">
                    <a:lumMod val="50000"/>
                    <a:lumOff val="50000"/>
                  </a:schemeClr>
                </a:solidFill>
                <a:latin typeface="メイリオ" panose="020B0604030504040204" pitchFamily="50" charset="-128"/>
                <a:ea typeface="メイリオ" panose="020B0604030504040204" pitchFamily="50" charset="-128"/>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lnSpc>
                <a:spcPct val="150000"/>
              </a:lnSpc>
            </a:pPr>
            <a:r>
              <a:rPr kumimoji="1" lang="en-US" altLang="ja-JP" sz="1600" b="1" spc="300" dirty="0">
                <a:solidFill>
                  <a:srgbClr val="BFBFBF"/>
                </a:solidFill>
              </a:rPr>
              <a:t>6-1.</a:t>
            </a:r>
            <a:r>
              <a:rPr kumimoji="1" lang="ja-JP" altLang="en-US" sz="1600" b="1" spc="300" dirty="0">
                <a:solidFill>
                  <a:srgbClr val="BFBFBF"/>
                </a:solidFill>
              </a:rPr>
              <a:t>ディープラーニングの基礎</a:t>
            </a:r>
            <a:endParaRPr kumimoji="1" lang="en-US" altLang="ja-JP" sz="1600" b="1" spc="300" dirty="0">
              <a:solidFill>
                <a:srgbClr val="BFBFBF"/>
              </a:solidFill>
            </a:endParaRPr>
          </a:p>
          <a:p>
            <a:pPr algn="l">
              <a:lnSpc>
                <a:spcPct val="150000"/>
              </a:lnSpc>
            </a:pPr>
            <a:r>
              <a:rPr lang="en-US" altLang="ja-JP" sz="1600" b="1" spc="300" dirty="0">
                <a:solidFill>
                  <a:schemeClr val="tx1">
                    <a:lumMod val="75000"/>
                    <a:lumOff val="25000"/>
                  </a:schemeClr>
                </a:solidFill>
              </a:rPr>
              <a:t>6-2.TensorFlow</a:t>
            </a:r>
            <a:r>
              <a:rPr lang="ja-JP" altLang="en-US" sz="1600" b="1" spc="300" dirty="0">
                <a:solidFill>
                  <a:schemeClr val="tx1">
                    <a:lumMod val="75000"/>
                    <a:lumOff val="25000"/>
                  </a:schemeClr>
                </a:solidFill>
              </a:rPr>
              <a:t> </a:t>
            </a:r>
            <a:r>
              <a:rPr lang="en-US" altLang="ja-JP" sz="1600" b="1" spc="300" dirty="0">
                <a:solidFill>
                  <a:schemeClr val="tx1">
                    <a:lumMod val="75000"/>
                    <a:lumOff val="25000"/>
                  </a:schemeClr>
                </a:solidFill>
              </a:rPr>
              <a:t>/</a:t>
            </a:r>
            <a:r>
              <a:rPr lang="ja-JP" altLang="en-US" sz="1600" b="1" spc="300" dirty="0">
                <a:solidFill>
                  <a:schemeClr val="tx1">
                    <a:lumMod val="75000"/>
                    <a:lumOff val="25000"/>
                  </a:schemeClr>
                </a:solidFill>
              </a:rPr>
              <a:t> </a:t>
            </a:r>
            <a:r>
              <a:rPr lang="en-US" altLang="ja-JP" sz="1600" b="1" spc="300" dirty="0">
                <a:solidFill>
                  <a:schemeClr val="tx1">
                    <a:lumMod val="75000"/>
                    <a:lumOff val="25000"/>
                  </a:schemeClr>
                </a:solidFill>
              </a:rPr>
              <a:t>Keras</a:t>
            </a:r>
          </a:p>
          <a:p>
            <a:pPr algn="l">
              <a:lnSpc>
                <a:spcPct val="150000"/>
              </a:lnSpc>
            </a:pPr>
            <a:r>
              <a:rPr lang="en-US" altLang="ja-JP" sz="1600" b="1" spc="300" dirty="0">
                <a:solidFill>
                  <a:srgbClr val="BFBFBF"/>
                </a:solidFill>
              </a:rPr>
              <a:t>6-3.TensorFlow</a:t>
            </a:r>
            <a:r>
              <a:rPr lang="ja-JP" altLang="en-US" sz="1600" b="1" spc="300" dirty="0">
                <a:solidFill>
                  <a:srgbClr val="BFBFBF"/>
                </a:solidFill>
              </a:rPr>
              <a:t> </a:t>
            </a:r>
            <a:r>
              <a:rPr lang="en-US" altLang="ja-JP" sz="1600" b="1" spc="300" dirty="0">
                <a:solidFill>
                  <a:srgbClr val="BFBFBF"/>
                </a:solidFill>
              </a:rPr>
              <a:t>/</a:t>
            </a:r>
            <a:r>
              <a:rPr lang="ja-JP" altLang="en-US" sz="1600" b="1" spc="300" dirty="0">
                <a:solidFill>
                  <a:srgbClr val="BFBFBF"/>
                </a:solidFill>
              </a:rPr>
              <a:t> </a:t>
            </a:r>
            <a:r>
              <a:rPr lang="en-US" altLang="ja-JP" sz="1600" b="1" spc="300" dirty="0">
                <a:solidFill>
                  <a:srgbClr val="BFBFBF"/>
                </a:solidFill>
              </a:rPr>
              <a:t>Keras</a:t>
            </a:r>
            <a:r>
              <a:rPr lang="ja-JP" altLang="en-US" sz="1600" b="1" spc="300" dirty="0">
                <a:solidFill>
                  <a:srgbClr val="BFBFBF"/>
                </a:solidFill>
              </a:rPr>
              <a:t>によるディープラーニングの実装</a:t>
            </a:r>
            <a:endParaRPr lang="en-US" altLang="ja-JP" sz="1600" b="1" spc="300" dirty="0">
              <a:solidFill>
                <a:srgbClr val="BFBFBF"/>
              </a:solidFill>
            </a:endParaRPr>
          </a:p>
          <a:p>
            <a:pPr algn="l">
              <a:lnSpc>
                <a:spcPct val="150000"/>
              </a:lnSpc>
            </a:pPr>
            <a:r>
              <a:rPr lang="en-US" altLang="ja-JP" sz="1600" b="1" spc="300" dirty="0">
                <a:solidFill>
                  <a:srgbClr val="BFBFBF"/>
                </a:solidFill>
              </a:rPr>
              <a:t>6-4.</a:t>
            </a:r>
            <a:r>
              <a:rPr lang="ja-JP" altLang="en-US" sz="1600" b="1" spc="300" dirty="0">
                <a:solidFill>
                  <a:srgbClr val="BFBFBF"/>
                </a:solidFill>
              </a:rPr>
              <a:t>ディープラーニングモデルの改良</a:t>
            </a:r>
            <a:endParaRPr lang="en-US" altLang="ja-JP" sz="1600" b="1" spc="300" dirty="0">
              <a:solidFill>
                <a:srgbClr val="BFBFBF"/>
              </a:solidFill>
            </a:endParaRPr>
          </a:p>
          <a:p>
            <a:pPr algn="l">
              <a:lnSpc>
                <a:spcPct val="150000"/>
              </a:lnSpc>
            </a:pPr>
            <a:r>
              <a:rPr lang="en-US" altLang="ja-JP" sz="1600" b="1" spc="300" dirty="0">
                <a:solidFill>
                  <a:srgbClr val="BFBFBF"/>
                </a:solidFill>
              </a:rPr>
              <a:t>6-5.TensorFlow</a:t>
            </a:r>
            <a:r>
              <a:rPr lang="ja-JP" altLang="en-US" sz="1600" b="1" spc="300" dirty="0">
                <a:solidFill>
                  <a:srgbClr val="BFBFBF"/>
                </a:solidFill>
              </a:rPr>
              <a:t> </a:t>
            </a:r>
            <a:r>
              <a:rPr lang="en-US" altLang="ja-JP" sz="1600" b="1" spc="300" dirty="0">
                <a:solidFill>
                  <a:srgbClr val="BFBFBF"/>
                </a:solidFill>
              </a:rPr>
              <a:t>/</a:t>
            </a:r>
            <a:r>
              <a:rPr lang="ja-JP" altLang="en-US" sz="1600" b="1" spc="300" dirty="0">
                <a:solidFill>
                  <a:srgbClr val="BFBFBF"/>
                </a:solidFill>
              </a:rPr>
              <a:t> </a:t>
            </a:r>
            <a:r>
              <a:rPr lang="en-US" altLang="ja-JP" sz="1600" b="1" spc="300" dirty="0">
                <a:solidFill>
                  <a:srgbClr val="BFBFBF"/>
                </a:solidFill>
              </a:rPr>
              <a:t>Keras</a:t>
            </a:r>
            <a:r>
              <a:rPr lang="ja-JP" altLang="en-US" sz="1600" b="1" spc="300" dirty="0">
                <a:solidFill>
                  <a:srgbClr val="BFBFBF"/>
                </a:solidFill>
              </a:rPr>
              <a:t>によるディープラーニングモデルの改良</a:t>
            </a:r>
            <a:endParaRPr lang="en-US" altLang="ja-JP" sz="1600" b="1" spc="300" dirty="0">
              <a:solidFill>
                <a:srgbClr val="BFBFBF"/>
              </a:solidFill>
            </a:endParaRPr>
          </a:p>
          <a:p>
            <a:pPr algn="l">
              <a:lnSpc>
                <a:spcPct val="150000"/>
              </a:lnSpc>
            </a:pPr>
            <a:r>
              <a:rPr lang="en-US" altLang="ja-JP" sz="1600" b="1" spc="300" dirty="0">
                <a:solidFill>
                  <a:srgbClr val="BFBFBF"/>
                </a:solidFill>
              </a:rPr>
              <a:t>6-6.</a:t>
            </a:r>
            <a:r>
              <a:rPr lang="ja-JP" altLang="en-US" sz="1600" b="1" spc="300" dirty="0">
                <a:solidFill>
                  <a:srgbClr val="BFBFBF"/>
                </a:solidFill>
              </a:rPr>
              <a:t>演習：</a:t>
            </a:r>
            <a:r>
              <a:rPr lang="en-US" altLang="ja-JP" sz="1600" b="1" spc="300" dirty="0">
                <a:solidFill>
                  <a:srgbClr val="BFBFBF"/>
                </a:solidFill>
              </a:rPr>
              <a:t>TensorFlow /</a:t>
            </a:r>
            <a:r>
              <a:rPr lang="en-US" altLang="ja-JP" sz="1600" b="1" spc="300" dirty="0" err="1">
                <a:solidFill>
                  <a:srgbClr val="BFBFBF"/>
                </a:solidFill>
              </a:rPr>
              <a:t>Keras</a:t>
            </a:r>
            <a:endParaRPr lang="en-US" altLang="ja-JP" sz="1600" b="1" spc="300" dirty="0">
              <a:solidFill>
                <a:srgbClr val="BFBFBF"/>
              </a:solidFill>
            </a:endParaRPr>
          </a:p>
          <a:p>
            <a:pPr algn="l">
              <a:lnSpc>
                <a:spcPct val="150000"/>
              </a:lnSpc>
            </a:pPr>
            <a:r>
              <a:rPr lang="en-US" altLang="ja-JP" sz="1600" b="1" spc="300" dirty="0">
                <a:solidFill>
                  <a:srgbClr val="BFBFBF"/>
                </a:solidFill>
              </a:rPr>
              <a:t>6-7.</a:t>
            </a:r>
            <a:r>
              <a:rPr lang="ja-JP" altLang="en-US" sz="1600" b="1" spc="300" dirty="0">
                <a:solidFill>
                  <a:srgbClr val="BFBFBF"/>
                </a:solidFill>
              </a:rPr>
              <a:t>ワーク：構造化データへの機械学習の適用</a:t>
            </a:r>
            <a:endParaRPr lang="en-US" altLang="ja-JP" sz="1600" b="1" spc="300" dirty="0">
              <a:solidFill>
                <a:srgbClr val="BFBFBF"/>
              </a:solidFill>
            </a:endParaRPr>
          </a:p>
          <a:p>
            <a:pPr algn="l">
              <a:lnSpc>
                <a:spcPct val="150000"/>
              </a:lnSpc>
            </a:pPr>
            <a:r>
              <a:rPr lang="en-US" altLang="ja-JP" sz="1600" b="1" spc="300" dirty="0">
                <a:solidFill>
                  <a:srgbClr val="BFBFBF"/>
                </a:solidFill>
              </a:rPr>
              <a:t>6-8.</a:t>
            </a:r>
            <a:r>
              <a:rPr lang="ja-JP" altLang="en-US" sz="1600" b="1" spc="300" dirty="0">
                <a:solidFill>
                  <a:srgbClr val="BFBFBF"/>
                </a:solidFill>
              </a:rPr>
              <a:t>構造化データへの機械学習の活用例</a:t>
            </a:r>
            <a:endParaRPr lang="en-US" altLang="ja-JP" sz="1600" b="1" spc="300" dirty="0">
              <a:solidFill>
                <a:srgbClr val="BFBFBF"/>
              </a:solidFill>
            </a:endParaRPr>
          </a:p>
        </p:txBody>
      </p:sp>
    </p:spTree>
    <p:extLst>
      <p:ext uri="{BB962C8B-B14F-4D97-AF65-F5344CB8AC3E}">
        <p14:creationId xmlns:p14="http://schemas.microsoft.com/office/powerpoint/2010/main" val="1404919596"/>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lang="en-US" altLang="ja-JP" dirty="0"/>
              <a:t>6-2-1.TensorFlow</a:t>
            </a:r>
            <a:endParaRPr lang="ja-JP" altLang="en-US" dirty="0"/>
          </a:p>
        </p:txBody>
      </p:sp>
      <p:sp>
        <p:nvSpPr>
          <p:cNvPr id="5" name="スライド番号プレースホルダー 4">
            <a:extLst>
              <a:ext uri="{FF2B5EF4-FFF2-40B4-BE49-F238E27FC236}">
                <a16:creationId xmlns:a16="http://schemas.microsoft.com/office/drawing/2014/main" id="{F28FC8B0-B684-4BFC-A81E-160AA33BEF36}"/>
              </a:ext>
            </a:extLst>
          </p:cNvPr>
          <p:cNvSpPr>
            <a:spLocks noGrp="1"/>
          </p:cNvSpPr>
          <p:nvPr>
            <p:ph type="sldNum" sz="quarter" idx="10"/>
          </p:nvPr>
        </p:nvSpPr>
        <p:spPr/>
        <p:txBody>
          <a:bodyPr/>
          <a:lstStyle/>
          <a:p>
            <a:fld id="{5D750650-B10A-47BF-93C2-E1678438B37A}" type="slidenum">
              <a:rPr kumimoji="1" lang="ja-JP" altLang="en-US" smtClean="0"/>
              <a:pPr/>
              <a:t>309</a:t>
            </a:fld>
            <a:endParaRPr kumimoji="1" lang="ja-JP" altLang="en-US"/>
          </a:p>
        </p:txBody>
      </p:sp>
      <p:sp>
        <p:nvSpPr>
          <p:cNvPr id="3" name="コンテンツ プレースホルダー 2">
            <a:extLst>
              <a:ext uri="{FF2B5EF4-FFF2-40B4-BE49-F238E27FC236}">
                <a16:creationId xmlns:a16="http://schemas.microsoft.com/office/drawing/2014/main" id="{82405477-48E5-41FA-8FFD-61F78D7BCE6E}"/>
              </a:ext>
            </a:extLst>
          </p:cNvPr>
          <p:cNvSpPr>
            <a:spLocks noGrp="1"/>
          </p:cNvSpPr>
          <p:nvPr>
            <p:ph sz="quarter" idx="4294967295"/>
          </p:nvPr>
        </p:nvSpPr>
        <p:spPr>
          <a:xfrm>
            <a:off x="878681" y="3599072"/>
            <a:ext cx="8640762" cy="1721747"/>
          </a:xfrm>
        </p:spPr>
        <p:txBody>
          <a:bodyPr vert="horz" wrap="none" lIns="91440" tIns="45720" rIns="91440" bIns="45720" rtlCol="0" anchor="t">
            <a:normAutofit lnSpcReduction="10000"/>
          </a:bodyPr>
          <a:lstStyle/>
          <a:p>
            <a:pPr marL="356870" indent="-356870">
              <a:buClr>
                <a:srgbClr val="F36C37"/>
              </a:buClr>
            </a:pPr>
            <a:r>
              <a:rPr lang="ja-JP" altLang="en-US" sz="2000" b="1">
                <a:latin typeface="メイリオ"/>
                <a:ea typeface="メイリオ"/>
              </a:rPr>
              <a:t>現状最も使用率の高いフレームワークであり、情報が豊富でドキュメントも充実している</a:t>
            </a:r>
            <a:endParaRPr lang="en-US" altLang="ja-JP" sz="2000" b="1">
              <a:latin typeface="メイリオ"/>
              <a:ea typeface="メイリオ"/>
            </a:endParaRPr>
          </a:p>
          <a:p>
            <a:pPr marL="356870" indent="-356870">
              <a:buClr>
                <a:srgbClr val="F36C37"/>
              </a:buClr>
            </a:pPr>
            <a:r>
              <a:rPr lang="ja-JP" altLang="en-US" sz="2000" b="1" dirty="0"/>
              <a:t>学習に</a:t>
            </a:r>
            <a:r>
              <a:rPr lang="en-US" altLang="ja-JP" sz="2000" b="1" dirty="0"/>
              <a:t>GPU</a:t>
            </a:r>
            <a:r>
              <a:rPr lang="ja-JP" altLang="en-US" sz="2000" b="1" dirty="0"/>
              <a:t>を利用可能</a:t>
            </a:r>
          </a:p>
          <a:p>
            <a:pPr marL="356870" indent="-356870">
              <a:buClr>
                <a:srgbClr val="F36C37"/>
              </a:buClr>
            </a:pPr>
            <a:r>
              <a:rPr lang="en-US" altLang="ja-JP" sz="2000" b="1">
                <a:latin typeface="メイリオ"/>
                <a:ea typeface="メイリオ"/>
              </a:rPr>
              <a:t>2019</a:t>
            </a:r>
            <a:r>
              <a:rPr lang="ja-JP" altLang="en-US" sz="2000" b="1">
                <a:latin typeface="メイリオ"/>
                <a:ea typeface="メイリオ"/>
              </a:rPr>
              <a:t>年に</a:t>
            </a:r>
            <a:r>
              <a:rPr lang="en-US" altLang="ja-JP" sz="2000" b="1">
                <a:latin typeface="メイリオ"/>
                <a:ea typeface="メイリオ"/>
              </a:rPr>
              <a:t>TensorFlow2.0</a:t>
            </a:r>
            <a:r>
              <a:rPr lang="ja-JP" altLang="en-US" sz="2000" b="1">
                <a:latin typeface="メイリオ"/>
                <a:ea typeface="メイリオ"/>
              </a:rPr>
              <a:t>がリリースされ、</a:t>
            </a:r>
            <a:r>
              <a:rPr lang="en-US" altLang="ja-JP" sz="2000" b="1">
                <a:latin typeface="メイリオ"/>
                <a:ea typeface="メイリオ"/>
              </a:rPr>
              <a:t>TensorFlow</a:t>
            </a:r>
            <a:r>
              <a:rPr lang="ja-JP" altLang="en-US" sz="2000" b="1">
                <a:latin typeface="メイリオ"/>
                <a:ea typeface="メイリオ"/>
              </a:rPr>
              <a:t>に</a:t>
            </a:r>
            <a:r>
              <a:rPr lang="en-US" altLang="ja-JP" sz="2000" b="1">
                <a:latin typeface="メイリオ"/>
                <a:ea typeface="メイリオ"/>
              </a:rPr>
              <a:t>Keras</a:t>
            </a:r>
            <a:r>
              <a:rPr lang="ja-JP" altLang="en-US" sz="2000" b="1">
                <a:latin typeface="メイリオ"/>
                <a:ea typeface="メイリオ"/>
              </a:rPr>
              <a:t>が統合されたことで、</a:t>
            </a:r>
            <a:br>
              <a:rPr lang="ja-JP" altLang="en-US" sz="2000" b="1">
                <a:latin typeface="メイリオ"/>
                <a:ea typeface="メイリオ"/>
              </a:rPr>
            </a:br>
            <a:r>
              <a:rPr lang="en-US" altLang="ja-JP" sz="2000" b="1">
                <a:latin typeface="メイリオ"/>
                <a:ea typeface="メイリオ"/>
              </a:rPr>
              <a:t>TensorFlow</a:t>
            </a:r>
            <a:r>
              <a:rPr lang="ja-JP" altLang="en-US" sz="2000" b="1">
                <a:latin typeface="メイリオ"/>
                <a:ea typeface="メイリオ"/>
              </a:rPr>
              <a:t>から</a:t>
            </a:r>
            <a:r>
              <a:rPr lang="en-US" altLang="ja-JP" sz="2000" b="1">
                <a:latin typeface="メイリオ"/>
                <a:ea typeface="メイリオ"/>
              </a:rPr>
              <a:t>Keras</a:t>
            </a:r>
            <a:r>
              <a:rPr lang="ja-JP" altLang="en-US" sz="2000" b="1">
                <a:latin typeface="メイリオ"/>
                <a:ea typeface="メイリオ"/>
              </a:rPr>
              <a:t>を呼び出すことが可能になり、使い勝手も向上</a:t>
            </a:r>
            <a:br>
              <a:rPr lang="en-US" altLang="ja-JP" sz="2000" b="1" dirty="0"/>
            </a:br>
            <a:r>
              <a:rPr lang="en-US" altLang="ja-JP" sz="2000" b="1">
                <a:latin typeface="メイリオ"/>
                <a:ea typeface="メイリオ"/>
              </a:rPr>
              <a:t>※ TensorFlow1.0</a:t>
            </a:r>
            <a:r>
              <a:rPr lang="ja-JP" altLang="en-US" sz="2000" b="1" dirty="0">
                <a:latin typeface="メイリオ"/>
                <a:ea typeface="メイリオ"/>
              </a:rPr>
              <a:t>と使用方法が異なるため注意</a:t>
            </a:r>
            <a:endParaRPr lang="ja-JP"/>
          </a:p>
        </p:txBody>
      </p:sp>
      <p:sp>
        <p:nvSpPr>
          <p:cNvPr id="13" name="四角形: 角を丸くする 12">
            <a:extLst>
              <a:ext uri="{FF2B5EF4-FFF2-40B4-BE49-F238E27FC236}">
                <a16:creationId xmlns:a16="http://schemas.microsoft.com/office/drawing/2014/main" id="{7EFD6D7F-6998-4A03-AAAA-AADB4C49AB14}"/>
              </a:ext>
            </a:extLst>
          </p:cNvPr>
          <p:cNvSpPr/>
          <p:nvPr/>
        </p:nvSpPr>
        <p:spPr bwMode="auto">
          <a:xfrm>
            <a:off x="766762" y="1590097"/>
            <a:ext cx="10658475" cy="1755469"/>
          </a:xfrm>
          <a:prstGeom prst="roundRect">
            <a:avLst>
              <a:gd name="adj" fmla="val 4381"/>
            </a:avLst>
          </a:prstGeom>
          <a:solidFill>
            <a:srgbClr val="FEEDE6"/>
          </a:solidFill>
          <a:ln w="19050" algn="ctr">
            <a:solidFill>
              <a:srgbClr val="F36C37"/>
            </a:solidFill>
            <a:prstDash val="solid"/>
            <a:round/>
            <a:headEnd/>
            <a:tailEnd/>
          </a:ln>
          <a:effectLst/>
        </p:spPr>
        <p:txBody>
          <a:bodyPr wrap="none" rtlCol="0" anchor="ctr"/>
          <a:lstStyle/>
          <a:p>
            <a:pPr algn="ctr"/>
            <a:endParaRPr kumimoji="1" lang="ja-JP" altLang="en-US" sz="2400" dirty="0">
              <a:solidFill>
                <a:schemeClr val="bg1"/>
              </a:solidFill>
            </a:endParaRPr>
          </a:p>
        </p:txBody>
      </p:sp>
      <p:grpSp>
        <p:nvGrpSpPr>
          <p:cNvPr id="14" name="グループ化 13">
            <a:extLst>
              <a:ext uri="{FF2B5EF4-FFF2-40B4-BE49-F238E27FC236}">
                <a16:creationId xmlns:a16="http://schemas.microsoft.com/office/drawing/2014/main" id="{DDA1438B-3BCB-4EBC-993E-597EC3FCDE4B}"/>
              </a:ext>
            </a:extLst>
          </p:cNvPr>
          <p:cNvGrpSpPr/>
          <p:nvPr/>
        </p:nvGrpSpPr>
        <p:grpSpPr>
          <a:xfrm>
            <a:off x="2683248" y="1358716"/>
            <a:ext cx="6825504" cy="468736"/>
            <a:chOff x="2154608" y="3539394"/>
            <a:chExt cx="6825505" cy="426124"/>
          </a:xfrm>
        </p:grpSpPr>
        <p:sp>
          <p:nvSpPr>
            <p:cNvPr id="15" name="四角形: 角を丸くする 14">
              <a:extLst>
                <a:ext uri="{FF2B5EF4-FFF2-40B4-BE49-F238E27FC236}">
                  <a16:creationId xmlns:a16="http://schemas.microsoft.com/office/drawing/2014/main" id="{2344D331-DBBD-4582-A32A-90BD94837049}"/>
                </a:ext>
              </a:extLst>
            </p:cNvPr>
            <p:cNvSpPr/>
            <p:nvPr/>
          </p:nvSpPr>
          <p:spPr bwMode="auto">
            <a:xfrm>
              <a:off x="2154608" y="3539394"/>
              <a:ext cx="6825505" cy="394229"/>
            </a:xfrm>
            <a:prstGeom prst="roundRect">
              <a:avLst>
                <a:gd name="adj" fmla="val 50000"/>
              </a:avLst>
            </a:prstGeom>
            <a:solidFill>
              <a:srgbClr val="F36C37"/>
            </a:solidFill>
            <a:ln w="19050" algn="ctr">
              <a:noFill/>
              <a:prstDash val="dash"/>
              <a:round/>
              <a:headEnd/>
              <a:tailEnd/>
            </a:ln>
            <a:effectLst/>
          </p:spPr>
          <p:txBody>
            <a:bodyPr wrap="none" rtlCol="0" anchor="ctr"/>
            <a:lstStyle/>
            <a:p>
              <a:pPr algn="ctr"/>
              <a:endParaRPr kumimoji="1" lang="ja-JP" altLang="en-US" sz="2400" b="1" dirty="0">
                <a:solidFill>
                  <a:schemeClr val="bg1"/>
                </a:solidFill>
                <a:latin typeface="+mn-ea"/>
              </a:endParaRPr>
            </a:p>
          </p:txBody>
        </p:sp>
        <p:sp>
          <p:nvSpPr>
            <p:cNvPr id="16" name="正方形/長方形 15">
              <a:extLst>
                <a:ext uri="{FF2B5EF4-FFF2-40B4-BE49-F238E27FC236}">
                  <a16:creationId xmlns:a16="http://schemas.microsoft.com/office/drawing/2014/main" id="{0B9B517C-A02C-44A4-9DEC-49378065A9EA}"/>
                </a:ext>
              </a:extLst>
            </p:cNvPr>
            <p:cNvSpPr/>
            <p:nvPr/>
          </p:nvSpPr>
          <p:spPr>
            <a:xfrm>
              <a:off x="4567134" y="3565408"/>
              <a:ext cx="1981633" cy="400110"/>
            </a:xfrm>
            <a:prstGeom prst="rect">
              <a:avLst/>
            </a:prstGeom>
            <a:noFill/>
            <a:ln w="19050" algn="ctr">
              <a:noFill/>
              <a:prstDash val="dash"/>
              <a:round/>
              <a:headEnd/>
              <a:tailEn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altLang="ja-JP" sz="2400" b="1" spc="150" dirty="0">
                  <a:solidFill>
                    <a:schemeClr val="bg1"/>
                  </a:solidFill>
                  <a:latin typeface="+mn-ea"/>
                </a:rPr>
                <a:t>TensorFlow</a:t>
              </a:r>
              <a:r>
                <a:rPr lang="ja-JP" altLang="en-US" sz="2400" b="1" spc="150" dirty="0">
                  <a:solidFill>
                    <a:schemeClr val="bg1"/>
                  </a:solidFill>
                  <a:latin typeface="+mn-ea"/>
                </a:rPr>
                <a:t>とは</a:t>
              </a:r>
              <a:endParaRPr lang="en-US" altLang="ja-JP" sz="2400" b="1" spc="150" dirty="0">
                <a:solidFill>
                  <a:schemeClr val="bg1"/>
                </a:solidFill>
                <a:latin typeface="+mn-ea"/>
              </a:endParaRPr>
            </a:p>
          </p:txBody>
        </p:sp>
      </p:grpSp>
      <p:sp>
        <p:nvSpPr>
          <p:cNvPr id="17" name="テキスト ボックス 16">
            <a:extLst>
              <a:ext uri="{FF2B5EF4-FFF2-40B4-BE49-F238E27FC236}">
                <a16:creationId xmlns:a16="http://schemas.microsoft.com/office/drawing/2014/main" id="{373AF159-D87C-43E5-BADF-6F39E21ED4A2}"/>
              </a:ext>
            </a:extLst>
          </p:cNvPr>
          <p:cNvSpPr txBox="1"/>
          <p:nvPr/>
        </p:nvSpPr>
        <p:spPr>
          <a:xfrm>
            <a:off x="876692" y="1743493"/>
            <a:ext cx="10548545" cy="1554272"/>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ja-JP"/>
            </a:defPPr>
            <a:lvl1pPr>
              <a:lnSpc>
                <a:spcPct val="120000"/>
              </a:lnSpc>
              <a:defRPr sz="1200" b="1" spc="150">
                <a:latin typeface="+mj-ea"/>
                <a:ea typeface="+mj-ea"/>
              </a:defRPr>
            </a:lvl1pPr>
            <a:lvl2pPr marL="914400" indent="-457200" eaLnBrk="1" hangingPunct="1">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eaLnBrk="1" hangingPunct="1">
              <a:spcBef>
                <a:spcPct val="20000"/>
              </a:spcBef>
              <a:buClr>
                <a:schemeClr val="tx1"/>
              </a:buClr>
              <a:buFont typeface="HGPｺﾞｼｯｸE" pitchFamily="50" charset="-128"/>
              <a:buChar char="-"/>
              <a:defRPr sz="1800">
                <a:latin typeface="Meiryo UI" panose="020B0604030504040204" pitchFamily="50" charset="-128"/>
                <a:ea typeface="Meiryo UI" panose="020B0604030504040204" pitchFamily="50" charset="-128"/>
              </a:defRPr>
            </a:lvl3pPr>
            <a:lvl4pPr marL="1600200" indent="-228600" eaLnBrk="1" hangingPunct="1">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eaLnBrk="1" hangingPunct="1">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defRPr>
                <a:latin typeface="+mn-lt"/>
                <a:ea typeface="+mn-ea"/>
              </a:defRPr>
            </a:lvl6pPr>
            <a:lvl7pPr marL="2971800" indent="-228600" fontAlgn="base">
              <a:spcBef>
                <a:spcPct val="20000"/>
              </a:spcBef>
              <a:spcAft>
                <a:spcPct val="0"/>
              </a:spcAft>
              <a:buClr>
                <a:schemeClr val="tx1"/>
              </a:buClr>
              <a:buFont typeface="Wingdings" pitchFamily="2" charset="2"/>
              <a:defRPr>
                <a:latin typeface="+mn-lt"/>
                <a:ea typeface="+mn-ea"/>
              </a:defRPr>
            </a:lvl7pPr>
            <a:lvl8pPr marL="3429000" indent="-228600" fontAlgn="base">
              <a:spcBef>
                <a:spcPct val="20000"/>
              </a:spcBef>
              <a:spcAft>
                <a:spcPct val="0"/>
              </a:spcAft>
              <a:buClr>
                <a:schemeClr val="tx1"/>
              </a:buClr>
              <a:buFont typeface="Wingdings" pitchFamily="2" charset="2"/>
              <a:defRPr>
                <a:latin typeface="+mn-lt"/>
                <a:ea typeface="+mn-ea"/>
              </a:defRPr>
            </a:lvl8pPr>
            <a:lvl9pPr marL="3886200" indent="-228600" fontAlgn="base">
              <a:spcBef>
                <a:spcPct val="20000"/>
              </a:spcBef>
              <a:spcAft>
                <a:spcPct val="0"/>
              </a:spcAft>
              <a:buClr>
                <a:schemeClr val="tx1"/>
              </a:buClr>
              <a:buFont typeface="Wingdings" pitchFamily="2" charset="2"/>
              <a:defRPr>
                <a:latin typeface="+mn-lt"/>
                <a:ea typeface="+mn-ea"/>
              </a:defRPr>
            </a:lvl9pPr>
          </a:lstStyle>
          <a:p>
            <a:r>
              <a:rPr lang="en-US" altLang="ja-JP" sz="2000" spc="0" dirty="0">
                <a:solidFill>
                  <a:schemeClr val="tx1">
                    <a:lumMod val="75000"/>
                    <a:lumOff val="25000"/>
                  </a:schemeClr>
                </a:solidFill>
              </a:rPr>
              <a:t>　TensorFlow</a:t>
            </a:r>
            <a:r>
              <a:rPr lang="ja-JP" altLang="en-US" sz="2000" spc="0" dirty="0">
                <a:solidFill>
                  <a:schemeClr val="tx1">
                    <a:lumMod val="75000"/>
                    <a:lumOff val="25000"/>
                  </a:schemeClr>
                </a:solidFill>
              </a:rPr>
              <a:t>は</a:t>
            </a:r>
            <a:r>
              <a:rPr lang="en-US" altLang="ja-JP" sz="2000" spc="0" dirty="0">
                <a:solidFill>
                  <a:schemeClr val="tx1">
                    <a:lumMod val="75000"/>
                    <a:lumOff val="25000"/>
                  </a:schemeClr>
                </a:solidFill>
              </a:rPr>
              <a:t>Google</a:t>
            </a:r>
            <a:r>
              <a:rPr lang="ja-JP" altLang="en-US" sz="2000" spc="0" dirty="0">
                <a:solidFill>
                  <a:schemeClr val="tx1">
                    <a:lumMod val="75000"/>
                    <a:lumOff val="25000"/>
                  </a:schemeClr>
                </a:solidFill>
              </a:rPr>
              <a:t>が開発するオープンソースのディープラーニングフレームワーク</a:t>
            </a:r>
            <a:br>
              <a:rPr lang="en-US" altLang="ja-JP" sz="2000" spc="0" dirty="0">
                <a:solidFill>
                  <a:schemeClr val="tx1">
                    <a:lumMod val="75000"/>
                    <a:lumOff val="25000"/>
                  </a:schemeClr>
                </a:solidFill>
              </a:rPr>
            </a:br>
            <a:r>
              <a:rPr lang="ja-JP" altLang="en-US" sz="2000" spc="0" dirty="0">
                <a:solidFill>
                  <a:schemeClr val="tx1">
                    <a:lumMod val="75000"/>
                    <a:lumOff val="25000"/>
                  </a:schemeClr>
                </a:solidFill>
              </a:rPr>
              <a:t>です。高機能で詳細にニューラルネットワークを構成し、機械学習モデルを作成することができます。</a:t>
            </a:r>
            <a:br>
              <a:rPr lang="en-US" altLang="ja-JP" sz="2000" spc="0" dirty="0">
                <a:solidFill>
                  <a:schemeClr val="tx1">
                    <a:lumMod val="75000"/>
                    <a:lumOff val="25000"/>
                  </a:schemeClr>
                </a:solidFill>
              </a:rPr>
            </a:br>
            <a:r>
              <a:rPr lang="en-US" altLang="ja-JP" sz="2000" spc="0" dirty="0">
                <a:solidFill>
                  <a:schemeClr val="tx1">
                    <a:lumMod val="75000"/>
                    <a:lumOff val="25000"/>
                  </a:schemeClr>
                </a:solidFill>
              </a:rPr>
              <a:t>　2015</a:t>
            </a:r>
            <a:r>
              <a:rPr lang="ja-JP" altLang="en-US" sz="2000" spc="0" dirty="0">
                <a:solidFill>
                  <a:schemeClr val="tx1">
                    <a:lumMod val="75000"/>
                    <a:lumOff val="25000"/>
                  </a:schemeClr>
                </a:solidFill>
              </a:rPr>
              <a:t>年に</a:t>
            </a:r>
            <a:r>
              <a:rPr lang="en-US" altLang="ja-JP" sz="2000" spc="0" dirty="0">
                <a:solidFill>
                  <a:schemeClr val="tx1">
                    <a:lumMod val="75000"/>
                    <a:lumOff val="25000"/>
                  </a:schemeClr>
                </a:solidFill>
              </a:rPr>
              <a:t>β</a:t>
            </a:r>
            <a:r>
              <a:rPr lang="ja-JP" altLang="en-US" sz="2000" spc="0" dirty="0">
                <a:solidFill>
                  <a:schemeClr val="tx1">
                    <a:lumMod val="75000"/>
                    <a:lumOff val="25000"/>
                  </a:schemeClr>
                </a:solidFill>
              </a:rPr>
              <a:t>版が公開されてから、多くの企業や研究機関で採用されています。</a:t>
            </a:r>
          </a:p>
        </p:txBody>
      </p:sp>
      <p:pic>
        <p:nvPicPr>
          <p:cNvPr id="19" name="図 18">
            <a:extLst>
              <a:ext uri="{FF2B5EF4-FFF2-40B4-BE49-F238E27FC236}">
                <a16:creationId xmlns:a16="http://schemas.microsoft.com/office/drawing/2014/main" id="{6D69C5AA-2D07-46B5-9F82-B65946426ED4}"/>
              </a:ext>
            </a:extLst>
          </p:cNvPr>
          <p:cNvPicPr>
            <a:picLocks noChangeAspect="1"/>
          </p:cNvPicPr>
          <p:nvPr/>
        </p:nvPicPr>
        <p:blipFill rotWithShape="1">
          <a:blip r:embed="rId3">
            <a:extLst>
              <a:ext uri="{28A0092B-C50C-407E-A947-70E740481C1C}">
                <a14:useLocalDpi xmlns:a14="http://schemas.microsoft.com/office/drawing/2010/main" val="0"/>
              </a:ext>
            </a:extLst>
          </a:blip>
          <a:srcRect t="26608" b="29397"/>
          <a:stretch/>
        </p:blipFill>
        <p:spPr>
          <a:xfrm>
            <a:off x="4532194" y="5240994"/>
            <a:ext cx="2571961" cy="1131532"/>
          </a:xfrm>
          <a:prstGeom prst="rect">
            <a:avLst/>
          </a:prstGeom>
        </p:spPr>
      </p:pic>
      <p:sp>
        <p:nvSpPr>
          <p:cNvPr id="20" name="テキスト ボックス 19">
            <a:extLst>
              <a:ext uri="{FF2B5EF4-FFF2-40B4-BE49-F238E27FC236}">
                <a16:creationId xmlns:a16="http://schemas.microsoft.com/office/drawing/2014/main" id="{58E8A6D2-D1D3-438F-AE42-64683A8A6258}"/>
              </a:ext>
            </a:extLst>
          </p:cNvPr>
          <p:cNvSpPr txBox="1"/>
          <p:nvPr/>
        </p:nvSpPr>
        <p:spPr>
          <a:xfrm>
            <a:off x="766764" y="886452"/>
            <a:ext cx="10658473" cy="431657"/>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20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pPr>
              <a:lnSpc>
                <a:spcPct val="130000"/>
              </a:lnSpc>
            </a:pPr>
            <a:r>
              <a:rPr lang="en-US" altLang="ja-JP" sz="1800" dirty="0"/>
              <a:t>TensorFlow / Keras </a:t>
            </a:r>
            <a:r>
              <a:rPr lang="ja-JP" altLang="en-US" sz="1800" dirty="0"/>
              <a:t>を用いてディープラーニングを実装する方法を学びましょう。</a:t>
            </a:r>
          </a:p>
        </p:txBody>
      </p:sp>
    </p:spTree>
    <p:extLst>
      <p:ext uri="{BB962C8B-B14F-4D97-AF65-F5344CB8AC3E}">
        <p14:creationId xmlns:p14="http://schemas.microsoft.com/office/powerpoint/2010/main" val="415059702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四角形: 角を丸くする 52">
            <a:extLst>
              <a:ext uri="{FF2B5EF4-FFF2-40B4-BE49-F238E27FC236}">
                <a16:creationId xmlns:a16="http://schemas.microsoft.com/office/drawing/2014/main" id="{E990FB3E-E4BF-4FF0-982A-7D5B25DB2F0B}"/>
              </a:ext>
            </a:extLst>
          </p:cNvPr>
          <p:cNvSpPr/>
          <p:nvPr/>
        </p:nvSpPr>
        <p:spPr bwMode="auto">
          <a:xfrm>
            <a:off x="1487828" y="5093895"/>
            <a:ext cx="2535074" cy="1351121"/>
          </a:xfrm>
          <a:prstGeom prst="roundRect">
            <a:avLst>
              <a:gd name="adj" fmla="val 7423"/>
            </a:avLst>
          </a:prstGeom>
          <a:solidFill>
            <a:schemeClr val="tx2">
              <a:lumMod val="10000"/>
              <a:lumOff val="90000"/>
            </a:schemeClr>
          </a:solidFill>
          <a:ln w="19050" algn="ctr">
            <a:noFill/>
            <a:prstDash val="dash"/>
            <a:round/>
            <a:headEnd/>
            <a:tailEnd/>
          </a:ln>
          <a:effectLst/>
        </p:spPr>
        <p:txBody>
          <a:bodyPr wrap="none" lIns="180000" bIns="0" rtlCol="0" anchor="ctr"/>
          <a:lstStyle/>
          <a:p>
            <a:pPr marL="285750" indent="-285750">
              <a:buFont typeface="Wingdings" panose="05000000000000000000" pitchFamily="2" charset="2"/>
              <a:buChar char="n"/>
            </a:pPr>
            <a:endParaRPr kumimoji="1" lang="en-US" altLang="ja-JP" sz="2000" b="1" dirty="0">
              <a:solidFill>
                <a:srgbClr val="F36C37"/>
              </a:solidFill>
              <a:latin typeface="+mj-ea"/>
              <a:ea typeface="+mj-ea"/>
            </a:endParaRPr>
          </a:p>
        </p:txBody>
      </p:sp>
      <p:pic>
        <p:nvPicPr>
          <p:cNvPr id="44" name="図 43" descr="図形, 矢印&#10;&#10;自動的に生成された説明">
            <a:extLst>
              <a:ext uri="{FF2B5EF4-FFF2-40B4-BE49-F238E27FC236}">
                <a16:creationId xmlns:a16="http://schemas.microsoft.com/office/drawing/2014/main" id="{A970360F-8FAD-44BD-829B-3CD92B7B657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21044" y="5252904"/>
            <a:ext cx="1068642" cy="957771"/>
          </a:xfrm>
          <a:prstGeom prst="rect">
            <a:avLst/>
          </a:prstGeom>
          <a:effectLst>
            <a:outerShdw blurRad="63500" sx="101000" sy="101000" algn="ctr" rotWithShape="0">
              <a:prstClr val="black">
                <a:alpha val="40000"/>
              </a:prstClr>
            </a:outerShdw>
          </a:effectLst>
        </p:spPr>
      </p:pic>
      <p:sp>
        <p:nvSpPr>
          <p:cNvPr id="46" name="四角形: 角を丸くする 45">
            <a:extLst>
              <a:ext uri="{FF2B5EF4-FFF2-40B4-BE49-F238E27FC236}">
                <a16:creationId xmlns:a16="http://schemas.microsoft.com/office/drawing/2014/main" id="{BE45BC99-8DCB-47F8-9338-A2D1686315CC}"/>
              </a:ext>
            </a:extLst>
          </p:cNvPr>
          <p:cNvSpPr/>
          <p:nvPr/>
        </p:nvSpPr>
        <p:spPr bwMode="auto">
          <a:xfrm>
            <a:off x="1487828" y="2321983"/>
            <a:ext cx="5459072" cy="1351121"/>
          </a:xfrm>
          <a:prstGeom prst="roundRect">
            <a:avLst>
              <a:gd name="adj" fmla="val 7423"/>
            </a:avLst>
          </a:prstGeom>
          <a:solidFill>
            <a:schemeClr val="tx2">
              <a:lumMod val="10000"/>
              <a:lumOff val="90000"/>
            </a:schemeClr>
          </a:solidFill>
          <a:ln w="19050" algn="ctr">
            <a:noFill/>
            <a:prstDash val="dash"/>
            <a:round/>
            <a:headEnd/>
            <a:tailEnd/>
          </a:ln>
          <a:effectLst/>
        </p:spPr>
        <p:txBody>
          <a:bodyPr wrap="none" lIns="180000" bIns="0" rtlCol="0" anchor="ctr"/>
          <a:lstStyle/>
          <a:p>
            <a:pPr marL="285750" indent="-285750">
              <a:buFont typeface="Wingdings" panose="05000000000000000000" pitchFamily="2" charset="2"/>
              <a:buChar char="n"/>
            </a:pPr>
            <a:endParaRPr kumimoji="1" lang="en-US" altLang="ja-JP" sz="2000" b="1" dirty="0">
              <a:solidFill>
                <a:srgbClr val="F36C37"/>
              </a:solidFill>
              <a:latin typeface="+mj-ea"/>
              <a:ea typeface="+mj-ea"/>
            </a:endParaRPr>
          </a:p>
        </p:txBody>
      </p:sp>
      <p:sp>
        <p:nvSpPr>
          <p:cNvPr id="36" name="四角形: 角を丸くする 35">
            <a:extLst>
              <a:ext uri="{FF2B5EF4-FFF2-40B4-BE49-F238E27FC236}">
                <a16:creationId xmlns:a16="http://schemas.microsoft.com/office/drawing/2014/main" id="{6747EF58-C2FF-455D-818F-D899BC22CB2A}"/>
              </a:ext>
            </a:extLst>
          </p:cNvPr>
          <p:cNvSpPr/>
          <p:nvPr/>
        </p:nvSpPr>
        <p:spPr bwMode="auto">
          <a:xfrm>
            <a:off x="746465" y="1298026"/>
            <a:ext cx="10678772" cy="477017"/>
          </a:xfrm>
          <a:prstGeom prst="roundRect">
            <a:avLst>
              <a:gd name="adj" fmla="val 7423"/>
            </a:avLst>
          </a:prstGeom>
          <a:solidFill>
            <a:srgbClr val="FEEDE6"/>
          </a:solidFill>
          <a:ln w="19050" algn="ctr">
            <a:noFill/>
            <a:prstDash val="dash"/>
            <a:round/>
            <a:headEnd/>
            <a:tailEnd/>
          </a:ln>
          <a:effectLst/>
        </p:spPr>
        <p:txBody>
          <a:bodyPr wrap="none" lIns="180000" bIns="0" rtlCol="0" anchor="ctr"/>
          <a:lstStyle/>
          <a:p>
            <a:pPr marL="285750" indent="-285750">
              <a:buFont typeface="Wingdings" panose="05000000000000000000" pitchFamily="2" charset="2"/>
              <a:buChar char="n"/>
            </a:pPr>
            <a:r>
              <a:rPr kumimoji="1" lang="ja-JP" altLang="en-US" sz="2000" b="1" dirty="0">
                <a:solidFill>
                  <a:srgbClr val="F36C37"/>
                </a:solidFill>
                <a:latin typeface="+mj-ea"/>
                <a:ea typeface="+mj-ea"/>
              </a:rPr>
              <a:t>回帰 </a:t>
            </a:r>
            <a:r>
              <a:rPr kumimoji="1" lang="ja-JP" altLang="en-US" b="1" dirty="0">
                <a:solidFill>
                  <a:srgbClr val="F36C37"/>
                </a:solidFill>
                <a:latin typeface="+mj-ea"/>
                <a:ea typeface="+mj-ea"/>
              </a:rPr>
              <a:t> </a:t>
            </a:r>
            <a:r>
              <a:rPr kumimoji="1" lang="en-US" altLang="ja-JP" b="1" dirty="0">
                <a:solidFill>
                  <a:srgbClr val="F36C37"/>
                </a:solidFill>
                <a:latin typeface="+mj-ea"/>
                <a:ea typeface="+mj-ea"/>
              </a:rPr>
              <a:t>(Regression)</a:t>
            </a:r>
            <a:endParaRPr kumimoji="1" lang="en-US" altLang="ja-JP" sz="2000" b="1" dirty="0">
              <a:solidFill>
                <a:srgbClr val="F36C37"/>
              </a:solidFill>
              <a:latin typeface="+mj-ea"/>
              <a:ea typeface="+mj-ea"/>
            </a:endParaRPr>
          </a:p>
        </p:txBody>
      </p:sp>
      <p:sp>
        <p:nvSpPr>
          <p:cNvPr id="2" name="タイトル 1">
            <a:extLst>
              <a:ext uri="{FF2B5EF4-FFF2-40B4-BE49-F238E27FC236}">
                <a16:creationId xmlns:a16="http://schemas.microsoft.com/office/drawing/2014/main" id="{0276CDA9-A571-4743-AE64-7559D40AF7CB}"/>
              </a:ext>
            </a:extLst>
          </p:cNvPr>
          <p:cNvSpPr>
            <a:spLocks noGrp="1"/>
          </p:cNvSpPr>
          <p:nvPr>
            <p:ph type="title"/>
          </p:nvPr>
        </p:nvSpPr>
        <p:spPr/>
        <p:txBody>
          <a:bodyPr/>
          <a:lstStyle/>
          <a:p>
            <a:r>
              <a:rPr lang="ja-JP" altLang="en-US"/>
              <a:t>教師</a:t>
            </a:r>
            <a:r>
              <a:rPr lang="ja-JP" altLang="en-US" dirty="0"/>
              <a:t>あり学習で対応できる課題</a:t>
            </a:r>
            <a:endParaRPr kumimoji="1" lang="ja-JP" altLang="en-US" sz="2800" b="1" dirty="0"/>
          </a:p>
        </p:txBody>
      </p:sp>
      <p:sp>
        <p:nvSpPr>
          <p:cNvPr id="5" name="スライド番号プレースホルダー 4">
            <a:extLst>
              <a:ext uri="{FF2B5EF4-FFF2-40B4-BE49-F238E27FC236}">
                <a16:creationId xmlns:a16="http://schemas.microsoft.com/office/drawing/2014/main" id="{BE7DFE18-1C27-4CDD-85F8-8955E1823EE9}"/>
              </a:ext>
            </a:extLst>
          </p:cNvPr>
          <p:cNvSpPr>
            <a:spLocks noGrp="1"/>
          </p:cNvSpPr>
          <p:nvPr>
            <p:ph type="sldNum" sz="quarter" idx="10"/>
          </p:nvPr>
        </p:nvSpPr>
        <p:spPr/>
        <p:txBody>
          <a:bodyPr/>
          <a:lstStyle/>
          <a:p>
            <a:fld id="{46BB8D49-91AB-4BE8-B7F4-8EAFE2BF815D}" type="slidenum">
              <a:rPr kumimoji="1" lang="ja-JP" altLang="en-US" smtClean="0"/>
              <a:pPr/>
              <a:t>31</a:t>
            </a:fld>
            <a:endParaRPr kumimoji="1" lang="ja-JP" altLang="en-US"/>
          </a:p>
        </p:txBody>
      </p:sp>
      <p:sp>
        <p:nvSpPr>
          <p:cNvPr id="28" name="四角形: 角を丸くする 27">
            <a:extLst>
              <a:ext uri="{FF2B5EF4-FFF2-40B4-BE49-F238E27FC236}">
                <a16:creationId xmlns:a16="http://schemas.microsoft.com/office/drawing/2014/main" id="{45E3D019-CDA7-45DA-B375-765A794433C7}"/>
              </a:ext>
            </a:extLst>
          </p:cNvPr>
          <p:cNvSpPr/>
          <p:nvPr/>
        </p:nvSpPr>
        <p:spPr>
          <a:xfrm>
            <a:off x="2041730" y="3299071"/>
            <a:ext cx="1138463" cy="230657"/>
          </a:xfrm>
          <a:prstGeom prst="roundRect">
            <a:avLst/>
          </a:prstGeom>
          <a:solidFill>
            <a:srgbClr val="00879E"/>
          </a:solidFill>
        </p:spPr>
        <p:txBody>
          <a:bodyPr wrap="none" tIns="72000" bIns="36000" anchor="ctr">
            <a:noAutofit/>
          </a:bodyPr>
          <a:lstStyle/>
          <a:p>
            <a:pPr algn="ctr"/>
            <a:r>
              <a:rPr lang="en-US" altLang="ja-JP" sz="1400" b="1" dirty="0">
                <a:solidFill>
                  <a:schemeClr val="bg1"/>
                </a:solidFill>
                <a:latin typeface="メイリオ" panose="020B0604030504040204" pitchFamily="50" charset="-128"/>
                <a:ea typeface="メイリオ" panose="020B0604030504040204" pitchFamily="50" charset="-128"/>
              </a:rPr>
              <a:t>\100</a:t>
            </a:r>
            <a:r>
              <a:rPr lang="ja-JP" altLang="en-US" sz="1400" b="1" dirty="0">
                <a:solidFill>
                  <a:schemeClr val="bg1"/>
                </a:solidFill>
                <a:latin typeface="メイリオ" panose="020B0604030504040204" pitchFamily="50" charset="-128"/>
                <a:ea typeface="メイリオ" panose="020B0604030504040204" pitchFamily="50" charset="-128"/>
              </a:rPr>
              <a:t>万</a:t>
            </a:r>
          </a:p>
        </p:txBody>
      </p:sp>
      <p:sp>
        <p:nvSpPr>
          <p:cNvPr id="31" name="四角形: 角を丸くする 30">
            <a:extLst>
              <a:ext uri="{FF2B5EF4-FFF2-40B4-BE49-F238E27FC236}">
                <a16:creationId xmlns:a16="http://schemas.microsoft.com/office/drawing/2014/main" id="{5A4236AF-92C5-433E-A93E-7FA6E03417F3}"/>
              </a:ext>
            </a:extLst>
          </p:cNvPr>
          <p:cNvSpPr/>
          <p:nvPr/>
        </p:nvSpPr>
        <p:spPr>
          <a:xfrm>
            <a:off x="3666459" y="3299071"/>
            <a:ext cx="1138463" cy="230657"/>
          </a:xfrm>
          <a:prstGeom prst="roundRect">
            <a:avLst/>
          </a:prstGeom>
          <a:solidFill>
            <a:srgbClr val="00879E"/>
          </a:solidFill>
        </p:spPr>
        <p:txBody>
          <a:bodyPr wrap="none" tIns="72000" bIns="36000" anchor="ctr">
            <a:noAutofit/>
          </a:bodyPr>
          <a:lstStyle/>
          <a:p>
            <a:pPr algn="ctr"/>
            <a:r>
              <a:rPr lang="en-US" altLang="ja-JP" sz="1400" b="1" dirty="0">
                <a:solidFill>
                  <a:schemeClr val="bg1"/>
                </a:solidFill>
                <a:latin typeface="メイリオ" panose="020B0604030504040204" pitchFamily="50" charset="-128"/>
                <a:ea typeface="メイリオ" panose="020B0604030504040204" pitchFamily="50" charset="-128"/>
              </a:rPr>
              <a:t>\145</a:t>
            </a:r>
            <a:r>
              <a:rPr lang="ja-JP" altLang="en-US" sz="1400" b="1" dirty="0">
                <a:solidFill>
                  <a:schemeClr val="bg1"/>
                </a:solidFill>
                <a:latin typeface="メイリオ" panose="020B0604030504040204" pitchFamily="50" charset="-128"/>
                <a:ea typeface="メイリオ" panose="020B0604030504040204" pitchFamily="50" charset="-128"/>
              </a:rPr>
              <a:t>万</a:t>
            </a:r>
          </a:p>
        </p:txBody>
      </p:sp>
      <p:sp>
        <p:nvSpPr>
          <p:cNvPr id="32" name="四角形: 角を丸くする 31">
            <a:extLst>
              <a:ext uri="{FF2B5EF4-FFF2-40B4-BE49-F238E27FC236}">
                <a16:creationId xmlns:a16="http://schemas.microsoft.com/office/drawing/2014/main" id="{7DC18C08-ACC9-406A-88B6-59FB4A361099}"/>
              </a:ext>
            </a:extLst>
          </p:cNvPr>
          <p:cNvSpPr/>
          <p:nvPr/>
        </p:nvSpPr>
        <p:spPr>
          <a:xfrm>
            <a:off x="5291189" y="3299071"/>
            <a:ext cx="1005003" cy="230657"/>
          </a:xfrm>
          <a:prstGeom prst="roundRect">
            <a:avLst/>
          </a:prstGeom>
          <a:solidFill>
            <a:srgbClr val="00879E"/>
          </a:solidFill>
        </p:spPr>
        <p:txBody>
          <a:bodyPr wrap="none" tIns="72000" bIns="36000" anchor="ctr">
            <a:noAutofit/>
          </a:bodyPr>
          <a:lstStyle/>
          <a:p>
            <a:pPr algn="ctr"/>
            <a:r>
              <a:rPr lang="en-US" altLang="ja-JP" sz="1400" b="1" dirty="0">
                <a:solidFill>
                  <a:schemeClr val="bg1"/>
                </a:solidFill>
                <a:latin typeface="メイリオ" panose="020B0604030504040204" pitchFamily="50" charset="-128"/>
                <a:ea typeface="メイリオ" panose="020B0604030504040204" pitchFamily="50" charset="-128"/>
              </a:rPr>
              <a:t>\98</a:t>
            </a:r>
            <a:r>
              <a:rPr lang="ja-JP" altLang="en-US" sz="1400" b="1" dirty="0">
                <a:solidFill>
                  <a:schemeClr val="bg1"/>
                </a:solidFill>
                <a:latin typeface="メイリオ" panose="020B0604030504040204" pitchFamily="50" charset="-128"/>
                <a:ea typeface="メイリオ" panose="020B0604030504040204" pitchFamily="50" charset="-128"/>
              </a:rPr>
              <a:t>万</a:t>
            </a:r>
          </a:p>
        </p:txBody>
      </p:sp>
      <p:sp>
        <p:nvSpPr>
          <p:cNvPr id="42" name="吹き出し: 四角形 41">
            <a:extLst>
              <a:ext uri="{FF2B5EF4-FFF2-40B4-BE49-F238E27FC236}">
                <a16:creationId xmlns:a16="http://schemas.microsoft.com/office/drawing/2014/main" id="{557EA2DD-A889-47EB-A75A-DC83A2E557DB}"/>
              </a:ext>
            </a:extLst>
          </p:cNvPr>
          <p:cNvSpPr/>
          <p:nvPr/>
        </p:nvSpPr>
        <p:spPr>
          <a:xfrm>
            <a:off x="7748185" y="3248461"/>
            <a:ext cx="3034228" cy="325061"/>
          </a:xfrm>
          <a:prstGeom prst="wedgeRectCallout">
            <a:avLst>
              <a:gd name="adj1" fmla="val -47092"/>
              <a:gd name="adj2" fmla="val -10012"/>
            </a:avLst>
          </a:prstGeom>
        </p:spPr>
        <p:txBody>
          <a:bodyPr vert="horz" wrap="none" lIns="91440" tIns="45720" rIns="91440" bIns="45720" rtlCol="0">
            <a:noAutofit/>
          </a:bodyPr>
          <a:lstStyle/>
          <a:p>
            <a:pPr algn="ctr" defTabSz="914400" fontAlgn="base">
              <a:spcAft>
                <a:spcPts val="600"/>
              </a:spcAft>
              <a:buClr>
                <a:schemeClr val="tx1">
                  <a:lumMod val="75000"/>
                  <a:lumOff val="25000"/>
                </a:schemeClr>
              </a:buClr>
            </a:pPr>
            <a:r>
              <a:rPr kumimoji="1" lang="ja-JP" altLang="en-US" sz="1600" b="1" dirty="0">
                <a:solidFill>
                  <a:srgbClr val="EB0046"/>
                </a:solidFill>
                <a:latin typeface="メイリオ" panose="020B0604030504040204" pitchFamily="50" charset="-128"/>
                <a:ea typeface="メイリオ" panose="020B0604030504040204" pitchFamily="50" charset="-128"/>
              </a:rPr>
              <a:t>予測モデルをもとに数値を予測</a:t>
            </a:r>
          </a:p>
        </p:txBody>
      </p:sp>
      <p:sp>
        <p:nvSpPr>
          <p:cNvPr id="40" name="テキスト ボックス 39">
            <a:extLst>
              <a:ext uri="{FF2B5EF4-FFF2-40B4-BE49-F238E27FC236}">
                <a16:creationId xmlns:a16="http://schemas.microsoft.com/office/drawing/2014/main" id="{3BD8C99B-E365-4E48-9BA5-E5970AA9B06F}"/>
              </a:ext>
            </a:extLst>
          </p:cNvPr>
          <p:cNvSpPr txBox="1"/>
          <p:nvPr/>
        </p:nvSpPr>
        <p:spPr>
          <a:xfrm>
            <a:off x="1038992" y="1844499"/>
            <a:ext cx="6471138" cy="400110"/>
          </a:xfrm>
          <a:prstGeom prst="rect">
            <a:avLst/>
          </a:prstGeom>
        </p:spPr>
        <p:txBody>
          <a:bodyPr vert="horz" wrap="none" lIns="91440" tIns="45720" rIns="91440" bIns="45720" rtlCol="0">
            <a:noAutofit/>
          </a:bodyPr>
          <a:lstStyle>
            <a:defPPr>
              <a:defRPr lang="en-US"/>
            </a:defPPr>
            <a:lvl1pPr marL="357188" marR="0" indent="-357188" defTabSz="914400" fontAlgn="base">
              <a:lnSpc>
                <a:spcPct val="100000"/>
              </a:lnSpc>
              <a:spcBef>
                <a:spcPts val="0"/>
              </a:spcBef>
              <a:spcAft>
                <a:spcPts val="600"/>
              </a:spcAft>
              <a:buClr>
                <a:schemeClr val="tx1">
                  <a:lumMod val="75000"/>
                  <a:lumOff val="25000"/>
                </a:schemeClr>
              </a:buClr>
              <a:buSzTx/>
              <a:buFont typeface="Wingdings" panose="05000000000000000000" pitchFamily="2" charset="2"/>
              <a:buChar char="n"/>
              <a:tabLst/>
              <a:defRPr kumimoji="1" sz="2000" b="1" baseline="0">
                <a:solidFill>
                  <a:schemeClr val="tx1">
                    <a:lumMod val="75000"/>
                    <a:lumOff val="25000"/>
                  </a:schemeClr>
                </a:solidFill>
                <a:latin typeface="メイリオ" panose="020B0604030504040204" pitchFamily="50" charset="-128"/>
                <a:ea typeface="メイリオ" panose="020B0604030504040204" pitchFamily="50" charset="-128"/>
              </a:defRPr>
            </a:lvl1pPr>
            <a:lvl2pPr marL="742950" marR="0" indent="-285750" defTabSz="914400" fontAlgn="base">
              <a:lnSpc>
                <a:spcPct val="100000"/>
              </a:lnSpc>
              <a:spcBef>
                <a:spcPct val="20000"/>
              </a:spcBef>
              <a:spcAft>
                <a:spcPct val="0"/>
              </a:spcAft>
              <a:buClr>
                <a:schemeClr val="tx1"/>
              </a:buClr>
              <a:buSzTx/>
              <a:buFont typeface="Wingdings" panose="05000000000000000000" pitchFamily="2" charset="2"/>
              <a:buChar char="l"/>
              <a:tabLst/>
              <a:defRPr kumimoji="1" sz="2800" baseline="0">
                <a:solidFill>
                  <a:schemeClr val="tx1">
                    <a:lumMod val="75000"/>
                    <a:lumOff val="25000"/>
                  </a:schemeClr>
                </a:solidFill>
                <a:latin typeface="メイリオ" panose="020B0604030504040204" pitchFamily="50" charset="-128"/>
                <a:ea typeface="メイリオ" panose="020B0604030504040204" pitchFamily="50" charset="-128"/>
              </a:defRPr>
            </a:lvl2pPr>
            <a:lvl3pPr marL="1143000" marR="0" indent="-22860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3pPr>
            <a:lvl4pPr marL="1714500" marR="0" indent="-34290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4pPr>
            <a:lvl5pPr marL="2114550" marR="0" indent="-28575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5pPr>
            <a:lvl6pPr marL="2514600" indent="-228600" defTabSz="914400">
              <a:lnSpc>
                <a:spcPct val="90000"/>
              </a:lnSpc>
              <a:spcBef>
                <a:spcPts val="500"/>
              </a:spcBef>
              <a:buFont typeface="Arial" panose="020B0604020202020204" pitchFamily="34" charset="0"/>
              <a:buChar char="•"/>
              <a:defRPr kumimoji="1"/>
            </a:lvl6pPr>
            <a:lvl7pPr marL="2971800" indent="-228600" defTabSz="914400">
              <a:lnSpc>
                <a:spcPct val="90000"/>
              </a:lnSpc>
              <a:spcBef>
                <a:spcPts val="500"/>
              </a:spcBef>
              <a:buFont typeface="Arial" panose="020B0604020202020204" pitchFamily="34" charset="0"/>
              <a:buChar char="•"/>
              <a:defRPr kumimoji="1"/>
            </a:lvl7pPr>
            <a:lvl8pPr marL="3429000" indent="-228600" defTabSz="914400">
              <a:lnSpc>
                <a:spcPct val="90000"/>
              </a:lnSpc>
              <a:spcBef>
                <a:spcPts val="500"/>
              </a:spcBef>
              <a:buFont typeface="Arial" panose="020B0604020202020204" pitchFamily="34" charset="0"/>
              <a:buChar char="•"/>
              <a:defRPr kumimoji="1"/>
            </a:lvl8pPr>
            <a:lvl9pPr marL="3886200" indent="-228600" defTabSz="914400">
              <a:lnSpc>
                <a:spcPct val="90000"/>
              </a:lnSpc>
              <a:spcBef>
                <a:spcPts val="500"/>
              </a:spcBef>
              <a:buFont typeface="Arial" panose="020B0604020202020204" pitchFamily="34" charset="0"/>
              <a:buChar char="•"/>
              <a:defRPr kumimoji="1"/>
            </a:lvl9pPr>
          </a:lstStyle>
          <a:p>
            <a:pPr>
              <a:buClr>
                <a:srgbClr val="F36C37"/>
              </a:buClr>
              <a:buFont typeface="Wingdings" panose="05000000000000000000" pitchFamily="2" charset="2"/>
              <a:buChar char="l"/>
            </a:pPr>
            <a:r>
              <a:rPr lang="ja-JP" altLang="en-US" sz="1800" dirty="0"/>
              <a:t>数値を予測すること </a:t>
            </a:r>
            <a:r>
              <a:rPr lang="en-US" altLang="ja-JP" sz="1800" dirty="0"/>
              <a:t>(</a:t>
            </a:r>
            <a:r>
              <a:rPr lang="ja-JP" altLang="en-US" sz="1800" dirty="0"/>
              <a:t>売上予測、需要予測など</a:t>
            </a:r>
            <a:r>
              <a:rPr lang="en-US" altLang="ja-JP" sz="1800" dirty="0"/>
              <a:t>)</a:t>
            </a:r>
          </a:p>
        </p:txBody>
      </p:sp>
      <p:sp>
        <p:nvSpPr>
          <p:cNvPr id="41" name="四角形: 角を丸くする 40">
            <a:extLst>
              <a:ext uri="{FF2B5EF4-FFF2-40B4-BE49-F238E27FC236}">
                <a16:creationId xmlns:a16="http://schemas.microsoft.com/office/drawing/2014/main" id="{70968781-5E64-4950-85DC-D011D81E2850}"/>
              </a:ext>
            </a:extLst>
          </p:cNvPr>
          <p:cNvSpPr/>
          <p:nvPr/>
        </p:nvSpPr>
        <p:spPr bwMode="auto">
          <a:xfrm>
            <a:off x="746465" y="3970118"/>
            <a:ext cx="10678772" cy="477017"/>
          </a:xfrm>
          <a:prstGeom prst="roundRect">
            <a:avLst>
              <a:gd name="adj" fmla="val 7423"/>
            </a:avLst>
          </a:prstGeom>
          <a:solidFill>
            <a:srgbClr val="FEEDE6"/>
          </a:solidFill>
          <a:ln w="19050" algn="ctr">
            <a:noFill/>
            <a:prstDash val="dash"/>
            <a:round/>
            <a:headEnd/>
            <a:tailEnd/>
          </a:ln>
          <a:effectLst/>
        </p:spPr>
        <p:txBody>
          <a:bodyPr wrap="none" lIns="180000" bIns="0" rtlCol="0" anchor="ctr"/>
          <a:lstStyle/>
          <a:p>
            <a:pPr marL="285750" indent="-285750">
              <a:buFont typeface="Wingdings" panose="05000000000000000000" pitchFamily="2" charset="2"/>
              <a:buChar char="n"/>
            </a:pPr>
            <a:r>
              <a:rPr kumimoji="1" lang="ja-JP" altLang="en-US" sz="2000" b="1" dirty="0">
                <a:solidFill>
                  <a:srgbClr val="F36C37"/>
                </a:solidFill>
                <a:latin typeface="+mj-ea"/>
                <a:ea typeface="+mj-ea"/>
              </a:rPr>
              <a:t>分類</a:t>
            </a:r>
            <a:r>
              <a:rPr kumimoji="1" lang="ja-JP" altLang="en-US" b="1" dirty="0">
                <a:solidFill>
                  <a:srgbClr val="F36C37"/>
                </a:solidFill>
                <a:latin typeface="+mj-ea"/>
                <a:ea typeface="+mj-ea"/>
              </a:rPr>
              <a:t>  </a:t>
            </a:r>
            <a:r>
              <a:rPr kumimoji="1" lang="en-US" altLang="ja-JP" b="1" dirty="0">
                <a:solidFill>
                  <a:srgbClr val="F36C37"/>
                </a:solidFill>
                <a:latin typeface="+mj-ea"/>
                <a:ea typeface="+mj-ea"/>
              </a:rPr>
              <a:t>(Classification)</a:t>
            </a:r>
            <a:endParaRPr kumimoji="1" lang="en-US" altLang="ja-JP" sz="2000" b="1" dirty="0">
              <a:solidFill>
                <a:srgbClr val="F36C37"/>
              </a:solidFill>
              <a:latin typeface="+mj-ea"/>
              <a:ea typeface="+mj-ea"/>
            </a:endParaRPr>
          </a:p>
        </p:txBody>
      </p:sp>
      <p:sp>
        <p:nvSpPr>
          <p:cNvPr id="43" name="テキスト ボックス 42">
            <a:extLst>
              <a:ext uri="{FF2B5EF4-FFF2-40B4-BE49-F238E27FC236}">
                <a16:creationId xmlns:a16="http://schemas.microsoft.com/office/drawing/2014/main" id="{5925B6A8-F3B9-4488-B3D7-EEBEE8572341}"/>
              </a:ext>
            </a:extLst>
          </p:cNvPr>
          <p:cNvSpPr txBox="1"/>
          <p:nvPr/>
        </p:nvSpPr>
        <p:spPr>
          <a:xfrm>
            <a:off x="1038992" y="4487818"/>
            <a:ext cx="6471138" cy="369332"/>
          </a:xfrm>
          <a:prstGeom prst="rect">
            <a:avLst/>
          </a:prstGeom>
        </p:spPr>
        <p:txBody>
          <a:bodyPr vert="horz" wrap="none" lIns="91440" tIns="45720" rIns="91440" bIns="45720" rtlCol="0">
            <a:noAutofit/>
          </a:bodyPr>
          <a:lstStyle>
            <a:defPPr>
              <a:defRPr lang="en-US"/>
            </a:defPPr>
            <a:lvl1pPr marL="357188" marR="0" indent="-357188" defTabSz="914400" fontAlgn="base">
              <a:lnSpc>
                <a:spcPct val="100000"/>
              </a:lnSpc>
              <a:spcBef>
                <a:spcPts val="0"/>
              </a:spcBef>
              <a:spcAft>
                <a:spcPts val="600"/>
              </a:spcAft>
              <a:buClr>
                <a:schemeClr val="tx1">
                  <a:lumMod val="75000"/>
                  <a:lumOff val="25000"/>
                </a:schemeClr>
              </a:buClr>
              <a:buSzTx/>
              <a:buFont typeface="Wingdings" panose="05000000000000000000" pitchFamily="2" charset="2"/>
              <a:buChar char="l"/>
              <a:tabLst/>
              <a:defRPr kumimoji="1" b="1" baseline="0">
                <a:solidFill>
                  <a:schemeClr val="tx1">
                    <a:lumMod val="75000"/>
                    <a:lumOff val="25000"/>
                  </a:schemeClr>
                </a:solidFill>
                <a:latin typeface="メイリオ" panose="020B0604030504040204" pitchFamily="50" charset="-128"/>
                <a:ea typeface="メイリオ" panose="020B0604030504040204" pitchFamily="50" charset="-128"/>
              </a:defRPr>
            </a:lvl1pPr>
            <a:lvl2pPr marL="742950" marR="0" indent="-285750" defTabSz="914400" fontAlgn="base">
              <a:lnSpc>
                <a:spcPct val="100000"/>
              </a:lnSpc>
              <a:spcBef>
                <a:spcPct val="20000"/>
              </a:spcBef>
              <a:spcAft>
                <a:spcPct val="0"/>
              </a:spcAft>
              <a:buClr>
                <a:schemeClr val="tx1"/>
              </a:buClr>
              <a:buSzTx/>
              <a:buFont typeface="Wingdings" panose="05000000000000000000" pitchFamily="2" charset="2"/>
              <a:buChar char="l"/>
              <a:tabLst/>
              <a:defRPr kumimoji="1" sz="2800" baseline="0">
                <a:solidFill>
                  <a:schemeClr val="tx1">
                    <a:lumMod val="75000"/>
                    <a:lumOff val="25000"/>
                  </a:schemeClr>
                </a:solidFill>
                <a:latin typeface="メイリオ" panose="020B0604030504040204" pitchFamily="50" charset="-128"/>
                <a:ea typeface="メイリオ" panose="020B0604030504040204" pitchFamily="50" charset="-128"/>
              </a:defRPr>
            </a:lvl2pPr>
            <a:lvl3pPr marL="1143000" marR="0" indent="-22860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3pPr>
            <a:lvl4pPr marL="1714500" marR="0" indent="-34290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4pPr>
            <a:lvl5pPr marL="2114550" marR="0" indent="-28575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5pPr>
            <a:lvl6pPr marL="2514600" indent="-228600" defTabSz="914400">
              <a:lnSpc>
                <a:spcPct val="90000"/>
              </a:lnSpc>
              <a:spcBef>
                <a:spcPts val="500"/>
              </a:spcBef>
              <a:buFont typeface="Arial" panose="020B0604020202020204" pitchFamily="34" charset="0"/>
              <a:buChar char="•"/>
              <a:defRPr kumimoji="1"/>
            </a:lvl6pPr>
            <a:lvl7pPr marL="2971800" indent="-228600" defTabSz="914400">
              <a:lnSpc>
                <a:spcPct val="90000"/>
              </a:lnSpc>
              <a:spcBef>
                <a:spcPts val="500"/>
              </a:spcBef>
              <a:buFont typeface="Arial" panose="020B0604020202020204" pitchFamily="34" charset="0"/>
              <a:buChar char="•"/>
              <a:defRPr kumimoji="1"/>
            </a:lvl7pPr>
            <a:lvl8pPr marL="3429000" indent="-228600" defTabSz="914400">
              <a:lnSpc>
                <a:spcPct val="90000"/>
              </a:lnSpc>
              <a:spcBef>
                <a:spcPts val="500"/>
              </a:spcBef>
              <a:buFont typeface="Arial" panose="020B0604020202020204" pitchFamily="34" charset="0"/>
              <a:buChar char="•"/>
              <a:defRPr kumimoji="1"/>
            </a:lvl8pPr>
            <a:lvl9pPr marL="3886200" indent="-228600" defTabSz="914400">
              <a:lnSpc>
                <a:spcPct val="90000"/>
              </a:lnSpc>
              <a:spcBef>
                <a:spcPts val="500"/>
              </a:spcBef>
              <a:buFont typeface="Arial" panose="020B0604020202020204" pitchFamily="34" charset="0"/>
              <a:buChar char="•"/>
              <a:defRPr kumimoji="1"/>
            </a:lvl9pPr>
          </a:lstStyle>
          <a:p>
            <a:pPr>
              <a:buClr>
                <a:srgbClr val="F36C37"/>
              </a:buClr>
            </a:pPr>
            <a:r>
              <a:rPr lang="ja-JP" altLang="en-US" dirty="0"/>
              <a:t>カテゴリを予測すること </a:t>
            </a:r>
            <a:r>
              <a:rPr lang="en-US" altLang="ja-JP" dirty="0"/>
              <a:t>(</a:t>
            </a:r>
            <a:r>
              <a:rPr lang="ja-JP" altLang="en-US" dirty="0"/>
              <a:t>画像分類、スパム判定など</a:t>
            </a:r>
            <a:r>
              <a:rPr lang="en-US" altLang="ja-JP" dirty="0"/>
              <a:t>)</a:t>
            </a:r>
          </a:p>
        </p:txBody>
      </p:sp>
      <p:pic>
        <p:nvPicPr>
          <p:cNvPr id="10" name="図 9" descr="グラフィカル ユーザー インターフェイス&#10;&#10;自動的に生成された説明">
            <a:extLst>
              <a:ext uri="{FF2B5EF4-FFF2-40B4-BE49-F238E27FC236}">
                <a16:creationId xmlns:a16="http://schemas.microsoft.com/office/drawing/2014/main" id="{21AF7ECE-9106-4133-A273-40844613DB2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99748" y="2587755"/>
            <a:ext cx="1234706" cy="517033"/>
          </a:xfrm>
          <a:prstGeom prst="rect">
            <a:avLst/>
          </a:prstGeom>
        </p:spPr>
      </p:pic>
      <p:pic>
        <p:nvPicPr>
          <p:cNvPr id="12" name="図 11" descr="アイコン&#10;&#10;自動的に生成された説明">
            <a:extLst>
              <a:ext uri="{FF2B5EF4-FFF2-40B4-BE49-F238E27FC236}">
                <a16:creationId xmlns:a16="http://schemas.microsoft.com/office/drawing/2014/main" id="{B98E8F29-CBC4-4532-BACD-F08A26C209D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59626" y="2503571"/>
            <a:ext cx="1480358" cy="693918"/>
          </a:xfrm>
          <a:prstGeom prst="rect">
            <a:avLst/>
          </a:prstGeom>
        </p:spPr>
      </p:pic>
      <p:pic>
        <p:nvPicPr>
          <p:cNvPr id="19" name="図 18" descr="アイコン&#10;&#10;自動的に生成された説明">
            <a:extLst>
              <a:ext uri="{FF2B5EF4-FFF2-40B4-BE49-F238E27FC236}">
                <a16:creationId xmlns:a16="http://schemas.microsoft.com/office/drawing/2014/main" id="{9A8BED4B-9C4B-4F72-BD3C-2E7B6CCEF08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83631" y="2700644"/>
            <a:ext cx="1298941" cy="496845"/>
          </a:xfrm>
          <a:prstGeom prst="rect">
            <a:avLst/>
          </a:prstGeom>
        </p:spPr>
      </p:pic>
      <p:pic>
        <p:nvPicPr>
          <p:cNvPr id="21" name="図 20" descr="車 が含まれている画像&#10;&#10;自動的に生成された説明">
            <a:extLst>
              <a:ext uri="{FF2B5EF4-FFF2-40B4-BE49-F238E27FC236}">
                <a16:creationId xmlns:a16="http://schemas.microsoft.com/office/drawing/2014/main" id="{8835C2E0-2D6B-440B-AC64-ADCAFDA84A3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198735" y="2721535"/>
            <a:ext cx="1282031" cy="475954"/>
          </a:xfrm>
          <a:prstGeom prst="rect">
            <a:avLst/>
          </a:prstGeom>
        </p:spPr>
      </p:pic>
      <p:pic>
        <p:nvPicPr>
          <p:cNvPr id="26" name="グラフィックス 25">
            <a:extLst>
              <a:ext uri="{FF2B5EF4-FFF2-40B4-BE49-F238E27FC236}">
                <a16:creationId xmlns:a16="http://schemas.microsoft.com/office/drawing/2014/main" id="{3B043F7A-A1A0-4E58-B3D5-2374A0C80BA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6200000">
            <a:off x="7089887" y="2792734"/>
            <a:ext cx="323850" cy="476250"/>
          </a:xfrm>
          <a:prstGeom prst="rect">
            <a:avLst/>
          </a:prstGeom>
        </p:spPr>
      </p:pic>
      <p:sp>
        <p:nvSpPr>
          <p:cNvPr id="50" name="四角形: 角を丸くする 49">
            <a:extLst>
              <a:ext uri="{FF2B5EF4-FFF2-40B4-BE49-F238E27FC236}">
                <a16:creationId xmlns:a16="http://schemas.microsoft.com/office/drawing/2014/main" id="{3A6DD461-59BE-4E62-9721-1E1AD351558A}"/>
              </a:ext>
            </a:extLst>
          </p:cNvPr>
          <p:cNvSpPr/>
          <p:nvPr/>
        </p:nvSpPr>
        <p:spPr bwMode="auto">
          <a:xfrm>
            <a:off x="7556795" y="2321983"/>
            <a:ext cx="3520529" cy="1351121"/>
          </a:xfrm>
          <a:prstGeom prst="roundRect">
            <a:avLst>
              <a:gd name="adj" fmla="val 7423"/>
            </a:avLst>
          </a:prstGeom>
          <a:noFill/>
          <a:ln w="19050" algn="ctr">
            <a:solidFill>
              <a:srgbClr val="EB0046"/>
            </a:solidFill>
            <a:prstDash val="dash"/>
            <a:round/>
            <a:headEnd/>
            <a:tailEnd/>
          </a:ln>
          <a:effectLst/>
        </p:spPr>
        <p:txBody>
          <a:bodyPr wrap="none" lIns="180000" bIns="0" rtlCol="0" anchor="ctr"/>
          <a:lstStyle/>
          <a:p>
            <a:pPr marL="285750" indent="-285750">
              <a:buFont typeface="Wingdings" panose="05000000000000000000" pitchFamily="2" charset="2"/>
              <a:buChar char="n"/>
            </a:pPr>
            <a:endParaRPr kumimoji="1" lang="en-US" altLang="ja-JP" sz="2000" b="1" dirty="0">
              <a:solidFill>
                <a:srgbClr val="F36C37"/>
              </a:solidFill>
              <a:latin typeface="+mj-ea"/>
              <a:ea typeface="+mj-ea"/>
            </a:endParaRPr>
          </a:p>
        </p:txBody>
      </p:sp>
      <p:sp>
        <p:nvSpPr>
          <p:cNvPr id="51" name="四角形: 角を丸くする 50">
            <a:extLst>
              <a:ext uri="{FF2B5EF4-FFF2-40B4-BE49-F238E27FC236}">
                <a16:creationId xmlns:a16="http://schemas.microsoft.com/office/drawing/2014/main" id="{4C35C229-7B9B-4BEE-A931-85C6BD8AC9D7}"/>
              </a:ext>
            </a:extLst>
          </p:cNvPr>
          <p:cNvSpPr/>
          <p:nvPr/>
        </p:nvSpPr>
        <p:spPr>
          <a:xfrm>
            <a:off x="9511508" y="2683194"/>
            <a:ext cx="1216053" cy="371477"/>
          </a:xfrm>
          <a:prstGeom prst="roundRect">
            <a:avLst/>
          </a:prstGeom>
          <a:solidFill>
            <a:srgbClr val="EB0046"/>
          </a:solidFill>
        </p:spPr>
        <p:txBody>
          <a:bodyPr wrap="none" bIns="0" anchor="ctr">
            <a:noAutofit/>
          </a:bodyPr>
          <a:lstStyle/>
          <a:p>
            <a:pPr algn="ctr"/>
            <a:r>
              <a:rPr lang="en-US" altLang="ja-JP" sz="2000" b="1" dirty="0">
                <a:solidFill>
                  <a:schemeClr val="bg1"/>
                </a:solidFill>
                <a:latin typeface="メイリオ" panose="020B0604030504040204" pitchFamily="50" charset="-128"/>
                <a:ea typeface="メイリオ" panose="020B0604030504040204" pitchFamily="50" charset="-128"/>
              </a:rPr>
              <a:t>\</a:t>
            </a:r>
            <a:r>
              <a:rPr lang="ja-JP" altLang="en-US" sz="2000" b="1" dirty="0">
                <a:solidFill>
                  <a:schemeClr val="bg1"/>
                </a:solidFill>
                <a:latin typeface="メイリオ" panose="020B0604030504040204" pitchFamily="50" charset="-128"/>
                <a:ea typeface="メイリオ" panose="020B0604030504040204" pitchFamily="50" charset="-128"/>
              </a:rPr>
              <a:t>？</a:t>
            </a:r>
          </a:p>
        </p:txBody>
      </p:sp>
      <p:grpSp>
        <p:nvGrpSpPr>
          <p:cNvPr id="52" name="グループ化 51">
            <a:extLst>
              <a:ext uri="{FF2B5EF4-FFF2-40B4-BE49-F238E27FC236}">
                <a16:creationId xmlns:a16="http://schemas.microsoft.com/office/drawing/2014/main" id="{2F4E2527-A0D9-4A52-A5BE-D80397DCB5B0}"/>
              </a:ext>
            </a:extLst>
          </p:cNvPr>
          <p:cNvGrpSpPr/>
          <p:nvPr/>
        </p:nvGrpSpPr>
        <p:grpSpPr>
          <a:xfrm>
            <a:off x="4022902" y="5276743"/>
            <a:ext cx="1979605" cy="912247"/>
            <a:chOff x="4022902" y="4747288"/>
            <a:chExt cx="1979605" cy="912247"/>
          </a:xfrm>
        </p:grpSpPr>
        <p:cxnSp>
          <p:nvCxnSpPr>
            <p:cNvPr id="55" name="コネクタ: カギ線 54">
              <a:extLst>
                <a:ext uri="{FF2B5EF4-FFF2-40B4-BE49-F238E27FC236}">
                  <a16:creationId xmlns:a16="http://schemas.microsoft.com/office/drawing/2014/main" id="{DD61009D-AC60-48D9-93CF-F5F937BE549B}"/>
                </a:ext>
              </a:extLst>
            </p:cNvPr>
            <p:cNvCxnSpPr>
              <a:cxnSpLocks/>
            </p:cNvCxnSpPr>
            <p:nvPr/>
          </p:nvCxnSpPr>
          <p:spPr>
            <a:xfrm>
              <a:off x="4022902" y="5202335"/>
              <a:ext cx="1979605" cy="457200"/>
            </a:xfrm>
            <a:prstGeom prst="bentConnector3">
              <a:avLst>
                <a:gd name="adj1" fmla="val 50000"/>
              </a:avLst>
            </a:prstGeom>
            <a:ln w="38100">
              <a:solidFill>
                <a:schemeClr val="bg1">
                  <a:lumMod val="50000"/>
                </a:schemeClr>
              </a:solidFill>
              <a:headEnd type="none" w="med" len="med"/>
              <a:tailEnd type="triangle"/>
            </a:ln>
          </p:spPr>
          <p:style>
            <a:lnRef idx="3">
              <a:schemeClr val="accent1"/>
            </a:lnRef>
            <a:fillRef idx="0">
              <a:schemeClr val="accent1"/>
            </a:fillRef>
            <a:effectRef idx="2">
              <a:schemeClr val="accent1"/>
            </a:effectRef>
            <a:fontRef idx="minor">
              <a:schemeClr val="tx1"/>
            </a:fontRef>
          </p:style>
        </p:cxnSp>
        <p:cxnSp>
          <p:nvCxnSpPr>
            <p:cNvPr id="56" name="コネクタ: カギ線 55">
              <a:extLst>
                <a:ext uri="{FF2B5EF4-FFF2-40B4-BE49-F238E27FC236}">
                  <a16:creationId xmlns:a16="http://schemas.microsoft.com/office/drawing/2014/main" id="{E3375B18-FA2C-43A7-A31E-4AFC47B92D2C}"/>
                </a:ext>
              </a:extLst>
            </p:cNvPr>
            <p:cNvCxnSpPr>
              <a:cxnSpLocks/>
            </p:cNvCxnSpPr>
            <p:nvPr/>
          </p:nvCxnSpPr>
          <p:spPr>
            <a:xfrm flipV="1">
              <a:off x="4022902" y="4747288"/>
              <a:ext cx="1979605" cy="457200"/>
            </a:xfrm>
            <a:prstGeom prst="bentConnector3">
              <a:avLst>
                <a:gd name="adj1" fmla="val 50000"/>
              </a:avLst>
            </a:prstGeom>
            <a:ln w="38100">
              <a:solidFill>
                <a:srgbClr val="00879E"/>
              </a:solidFill>
              <a:headEnd type="none" w="med" len="med"/>
              <a:tailEnd type="triangle"/>
            </a:ln>
          </p:spPr>
          <p:style>
            <a:lnRef idx="3">
              <a:schemeClr val="accent1"/>
            </a:lnRef>
            <a:fillRef idx="0">
              <a:schemeClr val="accent1"/>
            </a:fillRef>
            <a:effectRef idx="2">
              <a:schemeClr val="accent1"/>
            </a:effectRef>
            <a:fontRef idx="minor">
              <a:schemeClr val="tx1"/>
            </a:fontRef>
          </p:style>
        </p:cxnSp>
      </p:grpSp>
      <p:sp>
        <p:nvSpPr>
          <p:cNvPr id="57" name="四角形: 角を丸くする 56">
            <a:extLst>
              <a:ext uri="{FF2B5EF4-FFF2-40B4-BE49-F238E27FC236}">
                <a16:creationId xmlns:a16="http://schemas.microsoft.com/office/drawing/2014/main" id="{637D4341-8A93-413D-B95E-2EF62DF43FC1}"/>
              </a:ext>
            </a:extLst>
          </p:cNvPr>
          <p:cNvSpPr/>
          <p:nvPr/>
        </p:nvSpPr>
        <p:spPr bwMode="auto">
          <a:xfrm>
            <a:off x="6002508" y="4868337"/>
            <a:ext cx="2535074" cy="769134"/>
          </a:xfrm>
          <a:prstGeom prst="roundRect">
            <a:avLst>
              <a:gd name="adj" fmla="val 7423"/>
            </a:avLst>
          </a:prstGeom>
          <a:noFill/>
          <a:ln w="19050" algn="ctr">
            <a:solidFill>
              <a:srgbClr val="EB0046"/>
            </a:solidFill>
            <a:prstDash val="dash"/>
            <a:round/>
            <a:headEnd/>
            <a:tailEnd/>
          </a:ln>
          <a:effectLst/>
        </p:spPr>
        <p:txBody>
          <a:bodyPr wrap="none" lIns="180000" bIns="0" rtlCol="0" anchor="ctr"/>
          <a:lstStyle/>
          <a:p>
            <a:pPr marL="285750" indent="-285750">
              <a:buFont typeface="Wingdings" panose="05000000000000000000" pitchFamily="2" charset="2"/>
              <a:buChar char="n"/>
            </a:pPr>
            <a:endParaRPr kumimoji="1" lang="en-US" altLang="ja-JP" sz="2000" b="1" dirty="0">
              <a:solidFill>
                <a:srgbClr val="F36C37"/>
              </a:solidFill>
              <a:latin typeface="+mj-ea"/>
              <a:ea typeface="+mj-ea"/>
            </a:endParaRPr>
          </a:p>
        </p:txBody>
      </p:sp>
      <p:sp>
        <p:nvSpPr>
          <p:cNvPr id="58" name="四角形: 角を丸くする 57">
            <a:extLst>
              <a:ext uri="{FF2B5EF4-FFF2-40B4-BE49-F238E27FC236}">
                <a16:creationId xmlns:a16="http://schemas.microsoft.com/office/drawing/2014/main" id="{DE8961D3-4D77-4300-BFE7-602E3362DED7}"/>
              </a:ext>
            </a:extLst>
          </p:cNvPr>
          <p:cNvSpPr/>
          <p:nvPr/>
        </p:nvSpPr>
        <p:spPr bwMode="auto">
          <a:xfrm>
            <a:off x="6002508" y="5805847"/>
            <a:ext cx="2535074" cy="769134"/>
          </a:xfrm>
          <a:prstGeom prst="roundRect">
            <a:avLst>
              <a:gd name="adj" fmla="val 7423"/>
            </a:avLst>
          </a:prstGeom>
          <a:noFill/>
          <a:ln w="19050" algn="ctr">
            <a:solidFill>
              <a:schemeClr val="bg1">
                <a:lumMod val="50000"/>
              </a:schemeClr>
            </a:solidFill>
            <a:prstDash val="dash"/>
            <a:round/>
            <a:headEnd/>
            <a:tailEnd/>
          </a:ln>
          <a:effectLst/>
        </p:spPr>
        <p:txBody>
          <a:bodyPr wrap="none" lIns="180000" bIns="0" rtlCol="0" anchor="ctr"/>
          <a:lstStyle/>
          <a:p>
            <a:pPr marL="285750" indent="-285750">
              <a:buFont typeface="Wingdings" panose="05000000000000000000" pitchFamily="2" charset="2"/>
              <a:buChar char="n"/>
            </a:pPr>
            <a:endParaRPr kumimoji="1" lang="en-US" altLang="ja-JP" sz="2000" b="1" dirty="0">
              <a:solidFill>
                <a:srgbClr val="F36C37"/>
              </a:solidFill>
              <a:latin typeface="+mj-ea"/>
              <a:ea typeface="+mj-ea"/>
            </a:endParaRPr>
          </a:p>
        </p:txBody>
      </p:sp>
      <p:sp>
        <p:nvSpPr>
          <p:cNvPr id="59" name="四角形: 角を丸くする 58">
            <a:extLst>
              <a:ext uri="{FF2B5EF4-FFF2-40B4-BE49-F238E27FC236}">
                <a16:creationId xmlns:a16="http://schemas.microsoft.com/office/drawing/2014/main" id="{ECE9E214-76BE-4E85-A1E3-FB446B9C4BCD}"/>
              </a:ext>
            </a:extLst>
          </p:cNvPr>
          <p:cNvSpPr/>
          <p:nvPr/>
        </p:nvSpPr>
        <p:spPr>
          <a:xfrm>
            <a:off x="6189495" y="5059807"/>
            <a:ext cx="1216053" cy="371477"/>
          </a:xfrm>
          <a:prstGeom prst="roundRect">
            <a:avLst/>
          </a:prstGeom>
          <a:solidFill>
            <a:srgbClr val="EB0046"/>
          </a:solidFill>
        </p:spPr>
        <p:txBody>
          <a:bodyPr wrap="none" bIns="0" anchor="ctr">
            <a:noAutofit/>
          </a:bodyPr>
          <a:lstStyle/>
          <a:p>
            <a:pPr algn="ctr"/>
            <a:r>
              <a:rPr lang="ja-JP" altLang="en-US" sz="1600" b="1" dirty="0">
                <a:solidFill>
                  <a:schemeClr val="bg1"/>
                </a:solidFill>
                <a:latin typeface="メイリオ" panose="020B0604030504040204" pitchFamily="50" charset="-128"/>
                <a:ea typeface="メイリオ" panose="020B0604030504040204" pitchFamily="50" charset="-128"/>
              </a:rPr>
              <a:t>カテゴリ</a:t>
            </a:r>
            <a:r>
              <a:rPr lang="en-US" altLang="ja-JP" sz="1600" b="1" dirty="0">
                <a:solidFill>
                  <a:schemeClr val="bg1"/>
                </a:solidFill>
                <a:latin typeface="メイリオ" panose="020B0604030504040204" pitchFamily="50" charset="-128"/>
                <a:ea typeface="メイリオ" panose="020B0604030504040204" pitchFamily="50" charset="-128"/>
              </a:rPr>
              <a:t>A</a:t>
            </a:r>
            <a:endParaRPr lang="ja-JP" altLang="en-US" sz="1600" b="1" dirty="0">
              <a:solidFill>
                <a:schemeClr val="bg1"/>
              </a:solidFill>
              <a:latin typeface="メイリオ" panose="020B0604030504040204" pitchFamily="50" charset="-128"/>
              <a:ea typeface="メイリオ" panose="020B0604030504040204" pitchFamily="50" charset="-128"/>
            </a:endParaRPr>
          </a:p>
        </p:txBody>
      </p:sp>
      <p:sp>
        <p:nvSpPr>
          <p:cNvPr id="61" name="四角形: 角を丸くする 60">
            <a:extLst>
              <a:ext uri="{FF2B5EF4-FFF2-40B4-BE49-F238E27FC236}">
                <a16:creationId xmlns:a16="http://schemas.microsoft.com/office/drawing/2014/main" id="{4D68D12C-A4F4-4B26-B98C-A7FE10ACDA7F}"/>
              </a:ext>
            </a:extLst>
          </p:cNvPr>
          <p:cNvSpPr/>
          <p:nvPr/>
        </p:nvSpPr>
        <p:spPr>
          <a:xfrm>
            <a:off x="6189495" y="6008318"/>
            <a:ext cx="1216053" cy="371477"/>
          </a:xfrm>
          <a:prstGeom prst="roundRect">
            <a:avLst/>
          </a:prstGeom>
          <a:solidFill>
            <a:schemeClr val="tx1">
              <a:lumMod val="50000"/>
              <a:lumOff val="50000"/>
            </a:schemeClr>
          </a:solidFill>
        </p:spPr>
        <p:txBody>
          <a:bodyPr wrap="none" bIns="0" anchor="ctr">
            <a:noAutofit/>
          </a:bodyPr>
          <a:lstStyle/>
          <a:p>
            <a:pPr algn="ctr"/>
            <a:r>
              <a:rPr lang="ja-JP" altLang="en-US" sz="1600" b="1" dirty="0">
                <a:solidFill>
                  <a:schemeClr val="bg1"/>
                </a:solidFill>
                <a:latin typeface="メイリオ" panose="020B0604030504040204" pitchFamily="50" charset="-128"/>
                <a:ea typeface="メイリオ" panose="020B0604030504040204" pitchFamily="50" charset="-128"/>
              </a:rPr>
              <a:t>カテゴリ</a:t>
            </a:r>
            <a:r>
              <a:rPr lang="en-US" altLang="ja-JP" sz="1600" b="1" dirty="0">
                <a:solidFill>
                  <a:schemeClr val="bg1"/>
                </a:solidFill>
                <a:latin typeface="メイリオ" panose="020B0604030504040204" pitchFamily="50" charset="-128"/>
                <a:ea typeface="メイリオ" panose="020B0604030504040204" pitchFamily="50" charset="-128"/>
              </a:rPr>
              <a:t>B</a:t>
            </a:r>
            <a:endParaRPr lang="ja-JP" altLang="en-US" sz="1600" b="1" dirty="0">
              <a:solidFill>
                <a:schemeClr val="bg1"/>
              </a:solidFill>
              <a:latin typeface="メイリオ" panose="020B0604030504040204" pitchFamily="50" charset="-128"/>
              <a:ea typeface="メイリオ" panose="020B0604030504040204" pitchFamily="50" charset="-128"/>
            </a:endParaRPr>
          </a:p>
        </p:txBody>
      </p:sp>
      <p:pic>
        <p:nvPicPr>
          <p:cNvPr id="62" name="図 61" descr="図形 が含まれている画像&#10;&#10;自動的に生成された説明">
            <a:extLst>
              <a:ext uri="{FF2B5EF4-FFF2-40B4-BE49-F238E27FC236}">
                <a16:creationId xmlns:a16="http://schemas.microsoft.com/office/drawing/2014/main" id="{79185B7C-1454-4975-AA94-D5B89A07984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802314" y="5875012"/>
            <a:ext cx="394868" cy="630803"/>
          </a:xfrm>
          <a:prstGeom prst="rect">
            <a:avLst/>
          </a:prstGeom>
        </p:spPr>
      </p:pic>
      <p:pic>
        <p:nvPicPr>
          <p:cNvPr id="64" name="図 63" descr="飛行機の絵と文字の加工写真&#10;&#10;中程度の精度で自動的に生成された説明">
            <a:extLst>
              <a:ext uri="{FF2B5EF4-FFF2-40B4-BE49-F238E27FC236}">
                <a16:creationId xmlns:a16="http://schemas.microsoft.com/office/drawing/2014/main" id="{8AE84EEF-E81C-49ED-AC6F-8249B28570B2}"/>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636901" y="4986021"/>
            <a:ext cx="663542" cy="594700"/>
          </a:xfrm>
          <a:prstGeom prst="rect">
            <a:avLst/>
          </a:prstGeom>
        </p:spPr>
      </p:pic>
      <p:pic>
        <p:nvPicPr>
          <p:cNvPr id="66" name="グラフィックス 65">
            <a:extLst>
              <a:ext uri="{FF2B5EF4-FFF2-40B4-BE49-F238E27FC236}">
                <a16:creationId xmlns:a16="http://schemas.microsoft.com/office/drawing/2014/main" id="{257E656E-1692-41A0-82E2-99B3002C1E48}"/>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5213080" y="5443024"/>
            <a:ext cx="552289" cy="552289"/>
          </a:xfrm>
          <a:prstGeom prst="rect">
            <a:avLst/>
          </a:prstGeom>
        </p:spPr>
      </p:pic>
      <p:sp>
        <p:nvSpPr>
          <p:cNvPr id="67" name="吹き出し: 四角形 66">
            <a:extLst>
              <a:ext uri="{FF2B5EF4-FFF2-40B4-BE49-F238E27FC236}">
                <a16:creationId xmlns:a16="http://schemas.microsoft.com/office/drawing/2014/main" id="{54332E08-F311-4118-8153-9B10F27314FE}"/>
              </a:ext>
            </a:extLst>
          </p:cNvPr>
          <p:cNvSpPr/>
          <p:nvPr/>
        </p:nvSpPr>
        <p:spPr>
          <a:xfrm>
            <a:off x="8695882" y="5353223"/>
            <a:ext cx="2072418" cy="690556"/>
          </a:xfrm>
          <a:prstGeom prst="wedgeRectCallout">
            <a:avLst>
              <a:gd name="adj1" fmla="val -47092"/>
              <a:gd name="adj2" fmla="val -10012"/>
            </a:avLst>
          </a:prstGeom>
        </p:spPr>
        <p:txBody>
          <a:bodyPr vert="horz" wrap="none" lIns="91440" tIns="45720" rIns="91440" bIns="45720" rtlCol="0">
            <a:noAutofit/>
          </a:bodyPr>
          <a:lstStyle/>
          <a:p>
            <a:pPr algn="ctr" defTabSz="914400" fontAlgn="base">
              <a:lnSpc>
                <a:spcPct val="130000"/>
              </a:lnSpc>
              <a:spcAft>
                <a:spcPts val="600"/>
              </a:spcAft>
              <a:buClr>
                <a:schemeClr val="tx1">
                  <a:lumMod val="75000"/>
                  <a:lumOff val="25000"/>
                </a:schemeClr>
              </a:buClr>
            </a:pPr>
            <a:r>
              <a:rPr kumimoji="1" lang="ja-JP" altLang="en-US" sz="1600" b="1" dirty="0">
                <a:solidFill>
                  <a:srgbClr val="EB0046"/>
                </a:solidFill>
                <a:latin typeface="メイリオ" panose="020B0604030504040204" pitchFamily="50" charset="-128"/>
                <a:ea typeface="メイリオ" panose="020B0604030504040204" pitchFamily="50" charset="-128"/>
              </a:rPr>
              <a:t>予測モデルをもとに</a:t>
            </a:r>
            <a:br>
              <a:rPr kumimoji="1" lang="ja-JP" altLang="en-US" sz="1600" b="1" dirty="0">
                <a:solidFill>
                  <a:srgbClr val="EB0046"/>
                </a:solidFill>
                <a:latin typeface="メイリオ" panose="020B0604030504040204" pitchFamily="50" charset="-128"/>
                <a:ea typeface="メイリオ" panose="020B0604030504040204" pitchFamily="50" charset="-128"/>
              </a:rPr>
            </a:br>
            <a:r>
              <a:rPr kumimoji="1" lang="ja-JP" altLang="en-US" sz="1600" b="1" dirty="0">
                <a:solidFill>
                  <a:srgbClr val="EB0046"/>
                </a:solidFill>
                <a:latin typeface="メイリオ" panose="020B0604030504040204" pitchFamily="50" charset="-128"/>
                <a:ea typeface="メイリオ" panose="020B0604030504040204" pitchFamily="50" charset="-128"/>
              </a:rPr>
              <a:t>該当カテゴリを予測</a:t>
            </a:r>
          </a:p>
        </p:txBody>
      </p:sp>
      <p:sp>
        <p:nvSpPr>
          <p:cNvPr id="33" name="テキスト ボックス 32">
            <a:extLst>
              <a:ext uri="{FF2B5EF4-FFF2-40B4-BE49-F238E27FC236}">
                <a16:creationId xmlns:a16="http://schemas.microsoft.com/office/drawing/2014/main" id="{EF081914-4DA1-4FC4-87A9-20832F3D95AA}"/>
              </a:ext>
            </a:extLst>
          </p:cNvPr>
          <p:cNvSpPr txBox="1"/>
          <p:nvPr/>
        </p:nvSpPr>
        <p:spPr>
          <a:xfrm>
            <a:off x="495758" y="836667"/>
            <a:ext cx="11193137" cy="481670"/>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20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r>
              <a:rPr lang="ja-JP" altLang="en-US" sz="2200" dirty="0"/>
              <a:t>教師あり学習では主に以下のような、予測を行うことができます。</a:t>
            </a:r>
            <a:endParaRPr lang="en-US" altLang="ja-JP" sz="2200" dirty="0"/>
          </a:p>
        </p:txBody>
      </p:sp>
    </p:spTree>
    <p:extLst>
      <p:ext uri="{BB962C8B-B14F-4D97-AF65-F5344CB8AC3E}">
        <p14:creationId xmlns:p14="http://schemas.microsoft.com/office/powerpoint/2010/main" val="2253057484"/>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6" name="四角形: 角を丸くする 25">
            <a:extLst>
              <a:ext uri="{FF2B5EF4-FFF2-40B4-BE49-F238E27FC236}">
                <a16:creationId xmlns:a16="http://schemas.microsoft.com/office/drawing/2014/main" id="{F97C3CA9-54CD-44BB-B51F-1E625AFAB151}"/>
              </a:ext>
            </a:extLst>
          </p:cNvPr>
          <p:cNvSpPr/>
          <p:nvPr/>
        </p:nvSpPr>
        <p:spPr bwMode="auto">
          <a:xfrm>
            <a:off x="8164834" y="4864758"/>
            <a:ext cx="2151347" cy="1484585"/>
          </a:xfrm>
          <a:prstGeom prst="roundRect">
            <a:avLst>
              <a:gd name="adj" fmla="val 5515"/>
            </a:avLst>
          </a:prstGeom>
          <a:solidFill>
            <a:srgbClr val="EBFCFF"/>
          </a:solidFill>
          <a:ln w="19050" algn="ctr">
            <a:solidFill>
              <a:srgbClr val="00879E"/>
            </a:solidFill>
            <a:prstDash val="solid"/>
            <a:round/>
            <a:headEnd/>
            <a:tailEnd/>
          </a:ln>
          <a:effectLst/>
        </p:spPr>
        <p:txBody>
          <a:bodyPr wrap="none" tIns="252000" rtlCol="0" anchor="ctr"/>
          <a:lstStyle/>
          <a:p>
            <a:pPr algn="ctr"/>
            <a:endParaRPr kumimoji="1" lang="ja-JP" altLang="en-US" sz="1600" b="1" spc="600" dirty="0">
              <a:solidFill>
                <a:schemeClr val="tx1">
                  <a:lumMod val="75000"/>
                  <a:lumOff val="25000"/>
                </a:schemeClr>
              </a:solidFill>
              <a:latin typeface="+mn-ea"/>
            </a:endParaRPr>
          </a:p>
        </p:txBody>
      </p:sp>
      <p:sp>
        <p:nvSpPr>
          <p:cNvPr id="7" name="吹き出し: 四角形 6">
            <a:extLst>
              <a:ext uri="{FF2B5EF4-FFF2-40B4-BE49-F238E27FC236}">
                <a16:creationId xmlns:a16="http://schemas.microsoft.com/office/drawing/2014/main" id="{71EC3F96-5777-488E-92E3-C13A3D8D7BC9}"/>
              </a:ext>
            </a:extLst>
          </p:cNvPr>
          <p:cNvSpPr/>
          <p:nvPr/>
        </p:nvSpPr>
        <p:spPr>
          <a:xfrm>
            <a:off x="8502984" y="3580105"/>
            <a:ext cx="2941113" cy="1144032"/>
          </a:xfrm>
          <a:prstGeom prst="wedgeRectCallout">
            <a:avLst>
              <a:gd name="adj1" fmla="val -35897"/>
              <a:gd name="adj2" fmla="val 75889"/>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lang="en-US" altLang="ja-JP" dirty="0"/>
              <a:t>6-2-2.Kears</a:t>
            </a:r>
            <a:endParaRPr kumimoji="1" lang="ja-JP" altLang="en-US" dirty="0"/>
          </a:p>
        </p:txBody>
      </p:sp>
      <p:sp>
        <p:nvSpPr>
          <p:cNvPr id="4" name="スライド番号プレースホルダー 3">
            <a:extLst>
              <a:ext uri="{FF2B5EF4-FFF2-40B4-BE49-F238E27FC236}">
                <a16:creationId xmlns:a16="http://schemas.microsoft.com/office/drawing/2014/main" id="{5176039E-CEDE-4202-BB32-7CDFCF1164CE}"/>
              </a:ext>
            </a:extLst>
          </p:cNvPr>
          <p:cNvSpPr>
            <a:spLocks noGrp="1"/>
          </p:cNvSpPr>
          <p:nvPr>
            <p:ph type="sldNum" sz="quarter" idx="10"/>
          </p:nvPr>
        </p:nvSpPr>
        <p:spPr/>
        <p:txBody>
          <a:bodyPr/>
          <a:lstStyle/>
          <a:p>
            <a:fld id="{5D750650-B10A-47BF-93C2-E1678438B37A}" type="slidenum">
              <a:rPr kumimoji="1" lang="ja-JP" altLang="en-US" smtClean="0"/>
              <a:pPr/>
              <a:t>310</a:t>
            </a:fld>
            <a:endParaRPr kumimoji="1" lang="ja-JP" altLang="en-US"/>
          </a:p>
        </p:txBody>
      </p:sp>
      <p:sp>
        <p:nvSpPr>
          <p:cNvPr id="13" name="四角形: 角を丸くする 12">
            <a:extLst>
              <a:ext uri="{FF2B5EF4-FFF2-40B4-BE49-F238E27FC236}">
                <a16:creationId xmlns:a16="http://schemas.microsoft.com/office/drawing/2014/main" id="{A4FCE3EB-9C68-450D-9F27-9F5CF89F9929}"/>
              </a:ext>
            </a:extLst>
          </p:cNvPr>
          <p:cNvSpPr/>
          <p:nvPr/>
        </p:nvSpPr>
        <p:spPr bwMode="auto">
          <a:xfrm>
            <a:off x="766762" y="1260152"/>
            <a:ext cx="10658475" cy="2157978"/>
          </a:xfrm>
          <a:prstGeom prst="roundRect">
            <a:avLst>
              <a:gd name="adj" fmla="val 4381"/>
            </a:avLst>
          </a:prstGeom>
          <a:solidFill>
            <a:srgbClr val="FEEDE6"/>
          </a:solidFill>
          <a:ln w="19050" algn="ctr">
            <a:solidFill>
              <a:srgbClr val="F36C37"/>
            </a:solidFill>
            <a:prstDash val="solid"/>
            <a:round/>
            <a:headEnd/>
            <a:tailEnd/>
          </a:ln>
          <a:effectLst/>
        </p:spPr>
        <p:txBody>
          <a:bodyPr wrap="none" rtlCol="0" anchor="ctr"/>
          <a:lstStyle/>
          <a:p>
            <a:pPr algn="ctr"/>
            <a:endParaRPr kumimoji="1" lang="ja-JP" altLang="en-US" sz="2400" dirty="0">
              <a:solidFill>
                <a:schemeClr val="bg1"/>
              </a:solidFill>
            </a:endParaRPr>
          </a:p>
        </p:txBody>
      </p:sp>
      <p:grpSp>
        <p:nvGrpSpPr>
          <p:cNvPr id="14" name="グループ化 13">
            <a:extLst>
              <a:ext uri="{FF2B5EF4-FFF2-40B4-BE49-F238E27FC236}">
                <a16:creationId xmlns:a16="http://schemas.microsoft.com/office/drawing/2014/main" id="{4B2B00DC-0BED-45CA-AB8B-547FB6A62B0D}"/>
              </a:ext>
            </a:extLst>
          </p:cNvPr>
          <p:cNvGrpSpPr/>
          <p:nvPr/>
        </p:nvGrpSpPr>
        <p:grpSpPr>
          <a:xfrm>
            <a:off x="2683248" y="1028771"/>
            <a:ext cx="6825504" cy="468736"/>
            <a:chOff x="2154608" y="3539394"/>
            <a:chExt cx="6825505" cy="426124"/>
          </a:xfrm>
        </p:grpSpPr>
        <p:sp>
          <p:nvSpPr>
            <p:cNvPr id="17" name="四角形: 角を丸くする 16">
              <a:extLst>
                <a:ext uri="{FF2B5EF4-FFF2-40B4-BE49-F238E27FC236}">
                  <a16:creationId xmlns:a16="http://schemas.microsoft.com/office/drawing/2014/main" id="{B9CFE45E-5E4C-4D2B-9520-9AA70CFC6A8B}"/>
                </a:ext>
              </a:extLst>
            </p:cNvPr>
            <p:cNvSpPr/>
            <p:nvPr/>
          </p:nvSpPr>
          <p:spPr bwMode="auto">
            <a:xfrm>
              <a:off x="2154608" y="3539394"/>
              <a:ext cx="6825505" cy="394229"/>
            </a:xfrm>
            <a:prstGeom prst="roundRect">
              <a:avLst>
                <a:gd name="adj" fmla="val 50000"/>
              </a:avLst>
            </a:prstGeom>
            <a:solidFill>
              <a:srgbClr val="F36C37"/>
            </a:solidFill>
            <a:ln w="19050" algn="ctr">
              <a:noFill/>
              <a:prstDash val="dash"/>
              <a:round/>
              <a:headEnd/>
              <a:tailEnd/>
            </a:ln>
            <a:effectLst/>
          </p:spPr>
          <p:txBody>
            <a:bodyPr wrap="none" rtlCol="0" anchor="ctr"/>
            <a:lstStyle/>
            <a:p>
              <a:pPr algn="ctr"/>
              <a:endParaRPr kumimoji="1" lang="ja-JP" altLang="en-US" sz="2400" b="1" dirty="0">
                <a:solidFill>
                  <a:schemeClr val="bg1"/>
                </a:solidFill>
                <a:latin typeface="+mn-ea"/>
              </a:endParaRPr>
            </a:p>
          </p:txBody>
        </p:sp>
        <p:sp>
          <p:nvSpPr>
            <p:cNvPr id="18" name="正方形/長方形 17">
              <a:extLst>
                <a:ext uri="{FF2B5EF4-FFF2-40B4-BE49-F238E27FC236}">
                  <a16:creationId xmlns:a16="http://schemas.microsoft.com/office/drawing/2014/main" id="{963299A1-83FA-4723-BC31-33649CFA3B63}"/>
                </a:ext>
              </a:extLst>
            </p:cNvPr>
            <p:cNvSpPr/>
            <p:nvPr/>
          </p:nvSpPr>
          <p:spPr>
            <a:xfrm>
              <a:off x="4567134" y="3565408"/>
              <a:ext cx="1981633" cy="400110"/>
            </a:xfrm>
            <a:prstGeom prst="rect">
              <a:avLst/>
            </a:prstGeom>
            <a:noFill/>
            <a:ln w="19050" algn="ctr">
              <a:noFill/>
              <a:prstDash val="dash"/>
              <a:round/>
              <a:headEnd/>
              <a:tailEn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altLang="ja-JP" sz="2400" b="1" spc="150" dirty="0">
                  <a:solidFill>
                    <a:schemeClr val="bg1"/>
                  </a:solidFill>
                  <a:latin typeface="+mn-ea"/>
                </a:rPr>
                <a:t>Keras</a:t>
              </a:r>
              <a:r>
                <a:rPr lang="ja-JP" altLang="en-US" sz="2400" b="1" spc="150" dirty="0">
                  <a:solidFill>
                    <a:schemeClr val="bg1"/>
                  </a:solidFill>
                  <a:latin typeface="+mn-ea"/>
                </a:rPr>
                <a:t>とは</a:t>
              </a:r>
              <a:endParaRPr lang="en-US" altLang="ja-JP" sz="2400" b="1" spc="150" dirty="0">
                <a:solidFill>
                  <a:schemeClr val="bg1"/>
                </a:solidFill>
                <a:latin typeface="+mn-ea"/>
              </a:endParaRPr>
            </a:p>
          </p:txBody>
        </p:sp>
      </p:grpSp>
      <p:sp>
        <p:nvSpPr>
          <p:cNvPr id="19" name="テキスト ボックス 18">
            <a:extLst>
              <a:ext uri="{FF2B5EF4-FFF2-40B4-BE49-F238E27FC236}">
                <a16:creationId xmlns:a16="http://schemas.microsoft.com/office/drawing/2014/main" id="{C8C232BE-A6B2-4ED8-A488-A5722663B4D2}"/>
              </a:ext>
            </a:extLst>
          </p:cNvPr>
          <p:cNvSpPr txBox="1"/>
          <p:nvPr/>
        </p:nvSpPr>
        <p:spPr>
          <a:xfrm>
            <a:off x="785623" y="1430043"/>
            <a:ext cx="10658474" cy="1923604"/>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ja-JP"/>
            </a:defPPr>
            <a:lvl1pPr>
              <a:lnSpc>
                <a:spcPct val="120000"/>
              </a:lnSpc>
              <a:defRPr sz="1200" b="1" spc="150">
                <a:latin typeface="+mj-ea"/>
                <a:ea typeface="+mj-ea"/>
              </a:defRPr>
            </a:lvl1pPr>
            <a:lvl2pPr marL="914400" indent="-457200" eaLnBrk="1" hangingPunct="1">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eaLnBrk="1" hangingPunct="1">
              <a:spcBef>
                <a:spcPct val="20000"/>
              </a:spcBef>
              <a:buClr>
                <a:schemeClr val="tx1"/>
              </a:buClr>
              <a:buFont typeface="HGPｺﾞｼｯｸE" pitchFamily="50" charset="-128"/>
              <a:buChar char="-"/>
              <a:defRPr sz="1800">
                <a:latin typeface="Meiryo UI" panose="020B0604030504040204" pitchFamily="50" charset="-128"/>
                <a:ea typeface="Meiryo UI" panose="020B0604030504040204" pitchFamily="50" charset="-128"/>
              </a:defRPr>
            </a:lvl3pPr>
            <a:lvl4pPr marL="1600200" indent="-228600" eaLnBrk="1" hangingPunct="1">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eaLnBrk="1" hangingPunct="1">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defRPr>
                <a:latin typeface="+mn-lt"/>
                <a:ea typeface="+mn-ea"/>
              </a:defRPr>
            </a:lvl6pPr>
            <a:lvl7pPr marL="2971800" indent="-228600" fontAlgn="base">
              <a:spcBef>
                <a:spcPct val="20000"/>
              </a:spcBef>
              <a:spcAft>
                <a:spcPct val="0"/>
              </a:spcAft>
              <a:buClr>
                <a:schemeClr val="tx1"/>
              </a:buClr>
              <a:buFont typeface="Wingdings" pitchFamily="2" charset="2"/>
              <a:defRPr>
                <a:latin typeface="+mn-lt"/>
                <a:ea typeface="+mn-ea"/>
              </a:defRPr>
            </a:lvl7pPr>
            <a:lvl8pPr marL="3429000" indent="-228600" fontAlgn="base">
              <a:spcBef>
                <a:spcPct val="20000"/>
              </a:spcBef>
              <a:spcAft>
                <a:spcPct val="0"/>
              </a:spcAft>
              <a:buClr>
                <a:schemeClr val="tx1"/>
              </a:buClr>
              <a:buFont typeface="Wingdings" pitchFamily="2" charset="2"/>
              <a:defRPr>
                <a:latin typeface="+mn-lt"/>
                <a:ea typeface="+mn-ea"/>
              </a:defRPr>
            </a:lvl8pPr>
            <a:lvl9pPr marL="3886200" indent="-228600" fontAlgn="base">
              <a:spcBef>
                <a:spcPct val="20000"/>
              </a:spcBef>
              <a:spcAft>
                <a:spcPct val="0"/>
              </a:spcAft>
              <a:buClr>
                <a:schemeClr val="tx1"/>
              </a:buClr>
              <a:buFont typeface="Wingdings" pitchFamily="2" charset="2"/>
              <a:defRPr>
                <a:latin typeface="+mn-lt"/>
                <a:ea typeface="+mn-ea"/>
              </a:defRPr>
            </a:lvl9pPr>
          </a:lstStyle>
          <a:p>
            <a:r>
              <a:rPr lang="ja-JP" altLang="en-US" sz="2000" spc="0" dirty="0">
                <a:solidFill>
                  <a:schemeClr val="tx1">
                    <a:lumMod val="75000"/>
                    <a:lumOff val="25000"/>
                  </a:schemeClr>
                </a:solidFill>
              </a:rPr>
              <a:t>　</a:t>
            </a:r>
            <a:r>
              <a:rPr lang="en-US" altLang="ja-JP" sz="2000" spc="0" dirty="0" err="1">
                <a:solidFill>
                  <a:schemeClr val="tx1">
                    <a:lumMod val="75000"/>
                    <a:lumOff val="25000"/>
                  </a:schemeClr>
                </a:solidFill>
              </a:rPr>
              <a:t>Keras</a:t>
            </a:r>
            <a:r>
              <a:rPr lang="ja-JP" altLang="en-US" sz="2000" spc="0" dirty="0">
                <a:solidFill>
                  <a:schemeClr val="tx1">
                    <a:lumMod val="75000"/>
                    <a:lumOff val="25000"/>
                  </a:schemeClr>
                </a:solidFill>
              </a:rPr>
              <a:t>は</a:t>
            </a:r>
            <a:r>
              <a:rPr lang="en-US" altLang="ja-JP" sz="2000" spc="0" dirty="0">
                <a:solidFill>
                  <a:schemeClr val="tx1">
                    <a:lumMod val="75000"/>
                    <a:lumOff val="25000"/>
                  </a:schemeClr>
                </a:solidFill>
              </a:rPr>
              <a:t>Google</a:t>
            </a:r>
            <a:r>
              <a:rPr lang="ja-JP" altLang="en-US" sz="2000" spc="0" dirty="0">
                <a:solidFill>
                  <a:schemeClr val="tx1">
                    <a:lumMod val="75000"/>
                    <a:lumOff val="25000"/>
                  </a:schemeClr>
                </a:solidFill>
              </a:rPr>
              <a:t>が開発するオープンソースのディープラーニングフレームワークの</a:t>
            </a:r>
            <a:br>
              <a:rPr lang="en-US" altLang="ja-JP" sz="2000" spc="0" dirty="0">
                <a:solidFill>
                  <a:schemeClr val="tx1">
                    <a:lumMod val="75000"/>
                    <a:lumOff val="25000"/>
                  </a:schemeClr>
                </a:solidFill>
              </a:rPr>
            </a:br>
            <a:r>
              <a:rPr lang="ja-JP" altLang="en-US" sz="2000" spc="0" dirty="0">
                <a:solidFill>
                  <a:schemeClr val="tx1">
                    <a:lumMod val="75000"/>
                    <a:lumOff val="25000"/>
                  </a:schemeClr>
                </a:solidFill>
              </a:rPr>
              <a:t>ラッパーライブラリです。</a:t>
            </a:r>
            <a:br>
              <a:rPr lang="en-US" altLang="ja-JP" sz="2000" spc="0" dirty="0">
                <a:solidFill>
                  <a:schemeClr val="tx1">
                    <a:lumMod val="75000"/>
                    <a:lumOff val="25000"/>
                  </a:schemeClr>
                </a:solidFill>
              </a:rPr>
            </a:br>
            <a:r>
              <a:rPr lang="ja-JP" altLang="en-US" sz="2000" spc="0" dirty="0">
                <a:solidFill>
                  <a:schemeClr val="tx1">
                    <a:lumMod val="75000"/>
                    <a:lumOff val="25000"/>
                  </a:schemeClr>
                </a:solidFill>
              </a:rPr>
              <a:t>　</a:t>
            </a:r>
            <a:r>
              <a:rPr lang="en-US" altLang="ja-JP" sz="2000" spc="0" dirty="0">
                <a:solidFill>
                  <a:schemeClr val="tx1">
                    <a:lumMod val="75000"/>
                    <a:lumOff val="25000"/>
                  </a:schemeClr>
                </a:solidFill>
              </a:rPr>
              <a:t>TensorFlow</a:t>
            </a:r>
            <a:r>
              <a:rPr lang="ja-JP" altLang="en-US" sz="2000" spc="0" dirty="0">
                <a:solidFill>
                  <a:schemeClr val="tx1">
                    <a:lumMod val="75000"/>
                    <a:lumOff val="25000"/>
                  </a:schemeClr>
                </a:solidFill>
              </a:rPr>
              <a:t>、</a:t>
            </a:r>
            <a:r>
              <a:rPr lang="en-US" altLang="ja-JP" sz="2000" spc="0" dirty="0">
                <a:solidFill>
                  <a:schemeClr val="tx1">
                    <a:lumMod val="75000"/>
                    <a:lumOff val="25000"/>
                  </a:schemeClr>
                </a:solidFill>
              </a:rPr>
              <a:t>CNTK</a:t>
            </a:r>
            <a:r>
              <a:rPr lang="ja-JP" altLang="en-US" sz="2000" spc="0" dirty="0">
                <a:solidFill>
                  <a:schemeClr val="tx1">
                    <a:lumMod val="75000"/>
                    <a:lumOff val="25000"/>
                  </a:schemeClr>
                </a:solidFill>
              </a:rPr>
              <a:t>、</a:t>
            </a:r>
            <a:r>
              <a:rPr lang="en-US" altLang="ja-JP" sz="2000" spc="0" dirty="0">
                <a:solidFill>
                  <a:schemeClr val="tx1">
                    <a:lumMod val="75000"/>
                    <a:lumOff val="25000"/>
                  </a:schemeClr>
                </a:solidFill>
              </a:rPr>
              <a:t>Theano</a:t>
            </a:r>
            <a:r>
              <a:rPr lang="ja-JP" altLang="en-US" sz="2000" spc="0" dirty="0">
                <a:solidFill>
                  <a:schemeClr val="tx1">
                    <a:lumMod val="75000"/>
                    <a:lumOff val="25000"/>
                  </a:schemeClr>
                </a:solidFill>
              </a:rPr>
              <a:t>などのフレームワークの上部で動作し、共通の</a:t>
            </a:r>
            <a:br>
              <a:rPr lang="en-US" altLang="ja-JP" sz="2000" spc="0" dirty="0">
                <a:solidFill>
                  <a:schemeClr val="tx1">
                    <a:lumMod val="75000"/>
                    <a:lumOff val="25000"/>
                  </a:schemeClr>
                </a:solidFill>
              </a:rPr>
            </a:br>
            <a:r>
              <a:rPr lang="ja-JP" altLang="en-US" sz="2000" spc="0" dirty="0">
                <a:solidFill>
                  <a:schemeClr val="tx1">
                    <a:lumMod val="75000"/>
                    <a:lumOff val="25000"/>
                  </a:schemeClr>
                </a:solidFill>
              </a:rPr>
              <a:t>インターフェースで操作を行うことができます。また、便利なユーティリティ機能も</a:t>
            </a:r>
            <a:br>
              <a:rPr lang="en-US" altLang="ja-JP" sz="2000" spc="0" dirty="0">
                <a:solidFill>
                  <a:schemeClr val="tx1">
                    <a:lumMod val="75000"/>
                    <a:lumOff val="25000"/>
                  </a:schemeClr>
                </a:solidFill>
              </a:rPr>
            </a:br>
            <a:r>
              <a:rPr lang="ja-JP" altLang="en-US" sz="2000" spc="0" dirty="0">
                <a:solidFill>
                  <a:schemeClr val="tx1">
                    <a:lumMod val="75000"/>
                    <a:lumOff val="25000"/>
                  </a:schemeClr>
                </a:solidFill>
              </a:rPr>
              <a:t>豊富にそろえています。</a:t>
            </a:r>
          </a:p>
        </p:txBody>
      </p:sp>
      <p:sp>
        <p:nvSpPr>
          <p:cNvPr id="20" name="四角形: 角を丸くする 19">
            <a:extLst>
              <a:ext uri="{FF2B5EF4-FFF2-40B4-BE49-F238E27FC236}">
                <a16:creationId xmlns:a16="http://schemas.microsoft.com/office/drawing/2014/main" id="{535A1E07-1C47-4F2B-993B-6C72322AFED4}"/>
              </a:ext>
            </a:extLst>
          </p:cNvPr>
          <p:cNvSpPr/>
          <p:nvPr/>
        </p:nvSpPr>
        <p:spPr bwMode="auto">
          <a:xfrm>
            <a:off x="1190902" y="5250738"/>
            <a:ext cx="2339880" cy="606496"/>
          </a:xfrm>
          <a:prstGeom prst="roundRect">
            <a:avLst>
              <a:gd name="adj" fmla="val 5515"/>
            </a:avLst>
          </a:prstGeom>
          <a:solidFill>
            <a:srgbClr val="EBFCFF"/>
          </a:solidFill>
          <a:ln w="19050" algn="ctr">
            <a:solidFill>
              <a:srgbClr val="00879E"/>
            </a:solidFill>
            <a:prstDash val="solid"/>
            <a:round/>
            <a:headEnd/>
            <a:tailEnd/>
          </a:ln>
          <a:effectLst/>
        </p:spPr>
        <p:txBody>
          <a:bodyPr wrap="none" tIns="252000" rtlCol="0" anchor="ctr"/>
          <a:lstStyle/>
          <a:p>
            <a:pPr algn="ctr"/>
            <a:endParaRPr kumimoji="1" lang="ja-JP" altLang="en-US" sz="1600" b="1" spc="600" dirty="0">
              <a:solidFill>
                <a:schemeClr val="tx1">
                  <a:lumMod val="75000"/>
                  <a:lumOff val="25000"/>
                </a:schemeClr>
              </a:solidFill>
              <a:latin typeface="+mn-ea"/>
            </a:endParaRPr>
          </a:p>
        </p:txBody>
      </p:sp>
      <p:sp>
        <p:nvSpPr>
          <p:cNvPr id="21" name="テキスト ボックス 20">
            <a:extLst>
              <a:ext uri="{FF2B5EF4-FFF2-40B4-BE49-F238E27FC236}">
                <a16:creationId xmlns:a16="http://schemas.microsoft.com/office/drawing/2014/main" id="{2EE1EAB0-0E6B-456F-95B5-E71867522F4D}"/>
              </a:ext>
            </a:extLst>
          </p:cNvPr>
          <p:cNvSpPr txBox="1"/>
          <p:nvPr/>
        </p:nvSpPr>
        <p:spPr>
          <a:xfrm>
            <a:off x="1385627" y="5384709"/>
            <a:ext cx="1950431" cy="338554"/>
          </a:xfrm>
          <a:prstGeom prst="rect">
            <a:avLst/>
          </a:prstGeom>
          <a:noFill/>
        </p:spPr>
        <p:txBody>
          <a:bodyPr wrap="square">
            <a:spAutoFit/>
          </a:bodyPr>
          <a:lstStyle/>
          <a:p>
            <a:pPr algn="ctr"/>
            <a:r>
              <a:rPr lang="en-US" altLang="ja-JP" sz="1600" b="1" dirty="0">
                <a:solidFill>
                  <a:schemeClr val="tx2">
                    <a:lumMod val="75000"/>
                    <a:lumOff val="25000"/>
                  </a:schemeClr>
                </a:solidFill>
              </a:rPr>
              <a:t>Python</a:t>
            </a:r>
            <a:r>
              <a:rPr lang="ja-JP" altLang="en-US" sz="1600" b="1" dirty="0">
                <a:solidFill>
                  <a:schemeClr val="tx2">
                    <a:lumMod val="75000"/>
                    <a:lumOff val="25000"/>
                  </a:schemeClr>
                </a:solidFill>
              </a:rPr>
              <a:t>プログラム</a:t>
            </a:r>
          </a:p>
        </p:txBody>
      </p:sp>
      <p:sp>
        <p:nvSpPr>
          <p:cNvPr id="23" name="テキスト ボックス 22">
            <a:extLst>
              <a:ext uri="{FF2B5EF4-FFF2-40B4-BE49-F238E27FC236}">
                <a16:creationId xmlns:a16="http://schemas.microsoft.com/office/drawing/2014/main" id="{7ECAC3F9-CEA4-485F-BFF3-AC7AF4009315}"/>
              </a:ext>
            </a:extLst>
          </p:cNvPr>
          <p:cNvSpPr txBox="1"/>
          <p:nvPr/>
        </p:nvSpPr>
        <p:spPr>
          <a:xfrm>
            <a:off x="652456" y="3537924"/>
            <a:ext cx="3311962" cy="307777"/>
          </a:xfrm>
          <a:prstGeom prst="rect">
            <a:avLst/>
          </a:prstGeom>
          <a:noFill/>
        </p:spPr>
        <p:txBody>
          <a:bodyPr wrap="square" rtlCol="0">
            <a:spAutoFit/>
          </a:bodyPr>
          <a:lstStyle/>
          <a:p>
            <a:pPr defTabSz="914400" fontAlgn="base">
              <a:spcBef>
                <a:spcPct val="0"/>
              </a:spcBef>
              <a:spcAft>
                <a:spcPct val="0"/>
              </a:spcAft>
            </a:pPr>
            <a:r>
              <a:rPr kumimoji="1" lang="ja-JP" altLang="en-US" sz="1400" u="sng" dirty="0">
                <a:solidFill>
                  <a:srgbClr val="000000"/>
                </a:solidFill>
                <a:latin typeface="+mn-ea"/>
              </a:rPr>
              <a:t>ラッパーライブラリの使用イメージ</a:t>
            </a:r>
          </a:p>
        </p:txBody>
      </p:sp>
      <p:sp>
        <p:nvSpPr>
          <p:cNvPr id="24" name="四角形: 角を丸くする 23">
            <a:extLst>
              <a:ext uri="{FF2B5EF4-FFF2-40B4-BE49-F238E27FC236}">
                <a16:creationId xmlns:a16="http://schemas.microsoft.com/office/drawing/2014/main" id="{540FAFC5-55BA-42B2-B901-15D40F3756B8}"/>
              </a:ext>
            </a:extLst>
          </p:cNvPr>
          <p:cNvSpPr/>
          <p:nvPr/>
        </p:nvSpPr>
        <p:spPr bwMode="auto">
          <a:xfrm>
            <a:off x="4869504" y="4864758"/>
            <a:ext cx="2151347" cy="1484585"/>
          </a:xfrm>
          <a:prstGeom prst="roundRect">
            <a:avLst>
              <a:gd name="adj" fmla="val 5515"/>
            </a:avLst>
          </a:prstGeom>
          <a:solidFill>
            <a:srgbClr val="EBFCFF"/>
          </a:solidFill>
          <a:ln w="19050" algn="ctr">
            <a:solidFill>
              <a:srgbClr val="00879E"/>
            </a:solidFill>
            <a:prstDash val="solid"/>
            <a:round/>
            <a:headEnd/>
            <a:tailEnd/>
          </a:ln>
          <a:effectLst/>
        </p:spPr>
        <p:txBody>
          <a:bodyPr wrap="none" tIns="252000" rtlCol="0" anchor="ctr"/>
          <a:lstStyle/>
          <a:p>
            <a:pPr algn="ctr"/>
            <a:endParaRPr kumimoji="1" lang="ja-JP" altLang="en-US" sz="1600" b="1" spc="600" dirty="0">
              <a:solidFill>
                <a:schemeClr val="tx1">
                  <a:lumMod val="75000"/>
                  <a:lumOff val="25000"/>
                </a:schemeClr>
              </a:solidFill>
              <a:latin typeface="+mn-ea"/>
            </a:endParaRPr>
          </a:p>
        </p:txBody>
      </p:sp>
      <p:sp>
        <p:nvSpPr>
          <p:cNvPr id="25" name="テキスト ボックス 24">
            <a:extLst>
              <a:ext uri="{FF2B5EF4-FFF2-40B4-BE49-F238E27FC236}">
                <a16:creationId xmlns:a16="http://schemas.microsoft.com/office/drawing/2014/main" id="{1D1CE525-88E8-4452-98A5-867DD73BC23E}"/>
              </a:ext>
            </a:extLst>
          </p:cNvPr>
          <p:cNvSpPr txBox="1"/>
          <p:nvPr/>
        </p:nvSpPr>
        <p:spPr>
          <a:xfrm>
            <a:off x="5048538" y="5445140"/>
            <a:ext cx="1793277" cy="338554"/>
          </a:xfrm>
          <a:prstGeom prst="rect">
            <a:avLst/>
          </a:prstGeom>
          <a:noFill/>
        </p:spPr>
        <p:txBody>
          <a:bodyPr wrap="square">
            <a:spAutoFit/>
          </a:bodyPr>
          <a:lstStyle/>
          <a:p>
            <a:pPr algn="ctr"/>
            <a:r>
              <a:rPr lang="en-US" altLang="ja-JP" sz="1600" b="1" dirty="0">
                <a:solidFill>
                  <a:schemeClr val="tx2">
                    <a:lumMod val="75000"/>
                    <a:lumOff val="25000"/>
                  </a:schemeClr>
                </a:solidFill>
              </a:rPr>
              <a:t>Keras</a:t>
            </a:r>
            <a:endParaRPr lang="ja-JP" altLang="en-US" sz="1600" b="1" dirty="0">
              <a:solidFill>
                <a:schemeClr val="tx2">
                  <a:lumMod val="75000"/>
                  <a:lumOff val="25000"/>
                </a:schemeClr>
              </a:solidFill>
            </a:endParaRPr>
          </a:p>
        </p:txBody>
      </p:sp>
      <p:sp>
        <p:nvSpPr>
          <p:cNvPr id="27" name="テキスト ボックス 26">
            <a:extLst>
              <a:ext uri="{FF2B5EF4-FFF2-40B4-BE49-F238E27FC236}">
                <a16:creationId xmlns:a16="http://schemas.microsoft.com/office/drawing/2014/main" id="{85543602-3113-458A-8BD4-E30909D8D222}"/>
              </a:ext>
            </a:extLst>
          </p:cNvPr>
          <p:cNvSpPr txBox="1"/>
          <p:nvPr/>
        </p:nvSpPr>
        <p:spPr>
          <a:xfrm>
            <a:off x="8343868" y="5191551"/>
            <a:ext cx="1793277" cy="830997"/>
          </a:xfrm>
          <a:prstGeom prst="rect">
            <a:avLst/>
          </a:prstGeom>
          <a:noFill/>
        </p:spPr>
        <p:txBody>
          <a:bodyPr wrap="square">
            <a:spAutoFit/>
          </a:bodyPr>
          <a:lstStyle/>
          <a:p>
            <a:pPr algn="ctr"/>
            <a:r>
              <a:rPr lang="en-US" altLang="ja-JP" sz="1600" b="1" dirty="0">
                <a:solidFill>
                  <a:schemeClr val="tx2">
                    <a:lumMod val="75000"/>
                    <a:lumOff val="25000"/>
                  </a:schemeClr>
                </a:solidFill>
              </a:rPr>
              <a:t>TensorFlow</a:t>
            </a:r>
          </a:p>
          <a:p>
            <a:pPr algn="ctr"/>
            <a:r>
              <a:rPr lang="en-US" altLang="ja-JP" sz="1600" b="1" dirty="0">
                <a:solidFill>
                  <a:schemeClr val="tx2">
                    <a:lumMod val="75000"/>
                    <a:lumOff val="25000"/>
                  </a:schemeClr>
                </a:solidFill>
              </a:rPr>
              <a:t>CNTK</a:t>
            </a:r>
          </a:p>
          <a:p>
            <a:pPr algn="ctr"/>
            <a:r>
              <a:rPr lang="en-US" altLang="ja-JP" sz="1600" b="1" dirty="0">
                <a:solidFill>
                  <a:schemeClr val="tx2">
                    <a:lumMod val="75000"/>
                    <a:lumOff val="25000"/>
                  </a:schemeClr>
                </a:solidFill>
              </a:rPr>
              <a:t>Theano </a:t>
            </a:r>
            <a:r>
              <a:rPr lang="ja-JP" altLang="en-US" sz="1600" b="1" dirty="0">
                <a:solidFill>
                  <a:schemeClr val="tx2">
                    <a:lumMod val="75000"/>
                    <a:lumOff val="25000"/>
                  </a:schemeClr>
                </a:solidFill>
              </a:rPr>
              <a:t>など</a:t>
            </a:r>
          </a:p>
        </p:txBody>
      </p:sp>
      <p:cxnSp>
        <p:nvCxnSpPr>
          <p:cNvPr id="6" name="直線矢印コネクタ 5">
            <a:extLst>
              <a:ext uri="{FF2B5EF4-FFF2-40B4-BE49-F238E27FC236}">
                <a16:creationId xmlns:a16="http://schemas.microsoft.com/office/drawing/2014/main" id="{5355E8B9-7801-4439-8695-2423DEE61D1F}"/>
              </a:ext>
            </a:extLst>
          </p:cNvPr>
          <p:cNvCxnSpPr>
            <a:cxnSpLocks/>
          </p:cNvCxnSpPr>
          <p:nvPr/>
        </p:nvCxnSpPr>
        <p:spPr>
          <a:xfrm>
            <a:off x="3667025" y="5415548"/>
            <a:ext cx="1017580" cy="0"/>
          </a:xfrm>
          <a:prstGeom prst="straightConnector1">
            <a:avLst/>
          </a:prstGeom>
          <a:ln w="47625">
            <a:solidFill>
              <a:srgbClr val="494949"/>
            </a:solidFill>
            <a:headEnd type="none" w="med" len="med"/>
            <a:tailEnd type="triangle"/>
          </a:ln>
        </p:spPr>
        <p:style>
          <a:lnRef idx="3">
            <a:schemeClr val="accent1"/>
          </a:lnRef>
          <a:fillRef idx="0">
            <a:schemeClr val="accent1"/>
          </a:fillRef>
          <a:effectRef idx="2">
            <a:schemeClr val="accent1"/>
          </a:effectRef>
          <a:fontRef idx="minor">
            <a:schemeClr val="tx1"/>
          </a:fontRef>
        </p:style>
      </p:cxnSp>
      <p:cxnSp>
        <p:nvCxnSpPr>
          <p:cNvPr id="28" name="直線矢印コネクタ 27">
            <a:extLst>
              <a:ext uri="{FF2B5EF4-FFF2-40B4-BE49-F238E27FC236}">
                <a16:creationId xmlns:a16="http://schemas.microsoft.com/office/drawing/2014/main" id="{8D0E0B03-3682-46D8-AE8B-45E1062B4E28}"/>
              </a:ext>
            </a:extLst>
          </p:cNvPr>
          <p:cNvCxnSpPr>
            <a:cxnSpLocks/>
          </p:cNvCxnSpPr>
          <p:nvPr/>
        </p:nvCxnSpPr>
        <p:spPr>
          <a:xfrm flipH="1">
            <a:off x="3667026" y="5702547"/>
            <a:ext cx="1017579" cy="0"/>
          </a:xfrm>
          <a:prstGeom prst="straightConnector1">
            <a:avLst/>
          </a:prstGeom>
          <a:ln w="47625">
            <a:solidFill>
              <a:srgbClr val="494949"/>
            </a:solidFill>
            <a:headEnd type="none" w="med" len="med"/>
            <a:tailEnd type="triangle"/>
          </a:ln>
        </p:spPr>
        <p:style>
          <a:lnRef idx="3">
            <a:schemeClr val="accent1"/>
          </a:lnRef>
          <a:fillRef idx="0">
            <a:schemeClr val="accent1"/>
          </a:fillRef>
          <a:effectRef idx="2">
            <a:schemeClr val="accent1"/>
          </a:effectRef>
          <a:fontRef idx="minor">
            <a:schemeClr val="tx1"/>
          </a:fontRef>
        </p:style>
      </p:cxnSp>
      <p:sp>
        <p:nvSpPr>
          <p:cNvPr id="29" name="テキスト ボックス 28">
            <a:extLst>
              <a:ext uri="{FF2B5EF4-FFF2-40B4-BE49-F238E27FC236}">
                <a16:creationId xmlns:a16="http://schemas.microsoft.com/office/drawing/2014/main" id="{80E0C2CA-2280-442C-AB5A-8EF2D6529D75}"/>
              </a:ext>
            </a:extLst>
          </p:cNvPr>
          <p:cNvSpPr txBox="1"/>
          <p:nvPr/>
        </p:nvSpPr>
        <p:spPr>
          <a:xfrm>
            <a:off x="3535566" y="4893284"/>
            <a:ext cx="1318725" cy="338554"/>
          </a:xfrm>
          <a:prstGeom prst="rect">
            <a:avLst/>
          </a:prstGeom>
          <a:noFill/>
        </p:spPr>
        <p:txBody>
          <a:bodyPr wrap="square">
            <a:spAutoFit/>
          </a:bodyPr>
          <a:lstStyle/>
          <a:p>
            <a:pPr algn="ctr"/>
            <a:r>
              <a:rPr lang="en-US" altLang="ja-JP" sz="1600" b="1" dirty="0">
                <a:solidFill>
                  <a:schemeClr val="tx2">
                    <a:lumMod val="75000"/>
                    <a:lumOff val="25000"/>
                  </a:schemeClr>
                </a:solidFill>
              </a:rPr>
              <a:t>model.fit()</a:t>
            </a:r>
            <a:endParaRPr lang="ja-JP" altLang="en-US" sz="1600" b="1" dirty="0">
              <a:solidFill>
                <a:schemeClr val="tx2">
                  <a:lumMod val="75000"/>
                  <a:lumOff val="25000"/>
                </a:schemeClr>
              </a:solidFill>
            </a:endParaRPr>
          </a:p>
        </p:txBody>
      </p:sp>
      <p:cxnSp>
        <p:nvCxnSpPr>
          <p:cNvPr id="30" name="直線矢印コネクタ 29">
            <a:extLst>
              <a:ext uri="{FF2B5EF4-FFF2-40B4-BE49-F238E27FC236}">
                <a16:creationId xmlns:a16="http://schemas.microsoft.com/office/drawing/2014/main" id="{9116616A-06DC-4FD3-99D7-714C2B56D746}"/>
              </a:ext>
            </a:extLst>
          </p:cNvPr>
          <p:cNvCxnSpPr/>
          <p:nvPr/>
        </p:nvCxnSpPr>
        <p:spPr>
          <a:xfrm>
            <a:off x="7165948" y="5121943"/>
            <a:ext cx="716437" cy="0"/>
          </a:xfrm>
          <a:prstGeom prst="straightConnector1">
            <a:avLst/>
          </a:prstGeom>
          <a:ln w="47625">
            <a:solidFill>
              <a:srgbClr val="494949"/>
            </a:solidFill>
            <a:headEnd type="none" w="med" len="med"/>
            <a:tailEnd type="triangle"/>
          </a:ln>
        </p:spPr>
        <p:style>
          <a:lnRef idx="3">
            <a:schemeClr val="accent1"/>
          </a:lnRef>
          <a:fillRef idx="0">
            <a:schemeClr val="accent1"/>
          </a:fillRef>
          <a:effectRef idx="2">
            <a:schemeClr val="accent1"/>
          </a:effectRef>
          <a:fontRef idx="minor">
            <a:schemeClr val="tx1"/>
          </a:fontRef>
        </p:style>
      </p:cxnSp>
      <p:cxnSp>
        <p:nvCxnSpPr>
          <p:cNvPr id="31" name="直線矢印コネクタ 30">
            <a:extLst>
              <a:ext uri="{FF2B5EF4-FFF2-40B4-BE49-F238E27FC236}">
                <a16:creationId xmlns:a16="http://schemas.microsoft.com/office/drawing/2014/main" id="{692CED6A-CF77-4F5B-9137-86B73E4FC8EE}"/>
              </a:ext>
            </a:extLst>
          </p:cNvPr>
          <p:cNvCxnSpPr>
            <a:cxnSpLocks/>
          </p:cNvCxnSpPr>
          <p:nvPr/>
        </p:nvCxnSpPr>
        <p:spPr>
          <a:xfrm flipH="1">
            <a:off x="7165948" y="5328147"/>
            <a:ext cx="716437" cy="0"/>
          </a:xfrm>
          <a:prstGeom prst="straightConnector1">
            <a:avLst/>
          </a:prstGeom>
          <a:ln w="47625">
            <a:solidFill>
              <a:srgbClr val="494949"/>
            </a:solidFill>
            <a:headEnd type="none" w="med" len="med"/>
            <a:tailEnd type="triangle"/>
          </a:ln>
        </p:spPr>
        <p:style>
          <a:lnRef idx="3">
            <a:schemeClr val="accent1"/>
          </a:lnRef>
          <a:fillRef idx="0">
            <a:schemeClr val="accent1"/>
          </a:fillRef>
          <a:effectRef idx="2">
            <a:schemeClr val="accent1"/>
          </a:effectRef>
          <a:fontRef idx="minor">
            <a:schemeClr val="tx1"/>
          </a:fontRef>
        </p:style>
      </p:cxnSp>
      <p:cxnSp>
        <p:nvCxnSpPr>
          <p:cNvPr id="34" name="直線矢印コネクタ 33">
            <a:extLst>
              <a:ext uri="{FF2B5EF4-FFF2-40B4-BE49-F238E27FC236}">
                <a16:creationId xmlns:a16="http://schemas.microsoft.com/office/drawing/2014/main" id="{FB76C93D-F91A-47E9-8469-D082702E20AD}"/>
              </a:ext>
            </a:extLst>
          </p:cNvPr>
          <p:cNvCxnSpPr/>
          <p:nvPr/>
        </p:nvCxnSpPr>
        <p:spPr>
          <a:xfrm>
            <a:off x="7165948" y="5568196"/>
            <a:ext cx="716437" cy="0"/>
          </a:xfrm>
          <a:prstGeom prst="straightConnector1">
            <a:avLst/>
          </a:prstGeom>
          <a:ln w="47625">
            <a:solidFill>
              <a:srgbClr val="494949"/>
            </a:solidFill>
            <a:headEnd type="none" w="med" len="med"/>
            <a:tailEnd type="triangle"/>
          </a:ln>
        </p:spPr>
        <p:style>
          <a:lnRef idx="3">
            <a:schemeClr val="accent1"/>
          </a:lnRef>
          <a:fillRef idx="0">
            <a:schemeClr val="accent1"/>
          </a:fillRef>
          <a:effectRef idx="2">
            <a:schemeClr val="accent1"/>
          </a:effectRef>
          <a:fontRef idx="minor">
            <a:schemeClr val="tx1"/>
          </a:fontRef>
        </p:style>
      </p:cxnSp>
      <p:cxnSp>
        <p:nvCxnSpPr>
          <p:cNvPr id="35" name="直線矢印コネクタ 34">
            <a:extLst>
              <a:ext uri="{FF2B5EF4-FFF2-40B4-BE49-F238E27FC236}">
                <a16:creationId xmlns:a16="http://schemas.microsoft.com/office/drawing/2014/main" id="{73E61BFD-BBB6-4FAB-8BD3-F6351B7A6734}"/>
              </a:ext>
            </a:extLst>
          </p:cNvPr>
          <p:cNvCxnSpPr>
            <a:cxnSpLocks/>
          </p:cNvCxnSpPr>
          <p:nvPr/>
        </p:nvCxnSpPr>
        <p:spPr>
          <a:xfrm flipH="1">
            <a:off x="7165948" y="5774400"/>
            <a:ext cx="716437" cy="0"/>
          </a:xfrm>
          <a:prstGeom prst="straightConnector1">
            <a:avLst/>
          </a:prstGeom>
          <a:ln w="47625">
            <a:solidFill>
              <a:srgbClr val="494949"/>
            </a:solidFill>
            <a:headEnd type="none" w="med" len="med"/>
            <a:tailEnd type="triangle"/>
          </a:ln>
        </p:spPr>
        <p:style>
          <a:lnRef idx="3">
            <a:schemeClr val="accent1"/>
          </a:lnRef>
          <a:fillRef idx="0">
            <a:schemeClr val="accent1"/>
          </a:fillRef>
          <a:effectRef idx="2">
            <a:schemeClr val="accent1"/>
          </a:effectRef>
          <a:fontRef idx="minor">
            <a:schemeClr val="tx1"/>
          </a:fontRef>
        </p:style>
      </p:cxnSp>
      <p:cxnSp>
        <p:nvCxnSpPr>
          <p:cNvPr id="36" name="直線矢印コネクタ 35">
            <a:extLst>
              <a:ext uri="{FF2B5EF4-FFF2-40B4-BE49-F238E27FC236}">
                <a16:creationId xmlns:a16="http://schemas.microsoft.com/office/drawing/2014/main" id="{DFF0CA75-FFAF-4056-A20C-CBBCEF242B72}"/>
              </a:ext>
            </a:extLst>
          </p:cNvPr>
          <p:cNvCxnSpPr/>
          <p:nvPr/>
        </p:nvCxnSpPr>
        <p:spPr>
          <a:xfrm>
            <a:off x="7165948" y="5965693"/>
            <a:ext cx="716437" cy="0"/>
          </a:xfrm>
          <a:prstGeom prst="straightConnector1">
            <a:avLst/>
          </a:prstGeom>
          <a:ln w="47625">
            <a:solidFill>
              <a:srgbClr val="494949"/>
            </a:solidFill>
            <a:headEnd type="none" w="med" len="med"/>
            <a:tailEnd type="triangle"/>
          </a:ln>
        </p:spPr>
        <p:style>
          <a:lnRef idx="3">
            <a:schemeClr val="accent1"/>
          </a:lnRef>
          <a:fillRef idx="0">
            <a:schemeClr val="accent1"/>
          </a:fillRef>
          <a:effectRef idx="2">
            <a:schemeClr val="accent1"/>
          </a:effectRef>
          <a:fontRef idx="minor">
            <a:schemeClr val="tx1"/>
          </a:fontRef>
        </p:style>
      </p:cxnSp>
      <p:cxnSp>
        <p:nvCxnSpPr>
          <p:cNvPr id="37" name="直線矢印コネクタ 36">
            <a:extLst>
              <a:ext uri="{FF2B5EF4-FFF2-40B4-BE49-F238E27FC236}">
                <a16:creationId xmlns:a16="http://schemas.microsoft.com/office/drawing/2014/main" id="{9EB9A63E-ED24-43C5-9458-1EAB2428F24B}"/>
              </a:ext>
            </a:extLst>
          </p:cNvPr>
          <p:cNvCxnSpPr>
            <a:cxnSpLocks/>
          </p:cNvCxnSpPr>
          <p:nvPr/>
        </p:nvCxnSpPr>
        <p:spPr>
          <a:xfrm flipH="1">
            <a:off x="7165948" y="6171897"/>
            <a:ext cx="716437" cy="0"/>
          </a:xfrm>
          <a:prstGeom prst="straightConnector1">
            <a:avLst/>
          </a:prstGeom>
          <a:ln w="47625">
            <a:solidFill>
              <a:srgbClr val="494949"/>
            </a:solidFill>
            <a:headEnd type="none" w="med" len="med"/>
            <a:tailEnd type="triangle"/>
          </a:ln>
        </p:spPr>
        <p:style>
          <a:lnRef idx="3">
            <a:schemeClr val="accent1"/>
          </a:lnRef>
          <a:fillRef idx="0">
            <a:schemeClr val="accent1"/>
          </a:fillRef>
          <a:effectRef idx="2">
            <a:schemeClr val="accent1"/>
          </a:effectRef>
          <a:fontRef idx="minor">
            <a:schemeClr val="tx1"/>
          </a:fontRef>
        </p:style>
      </p:cxnSp>
      <p:sp>
        <p:nvSpPr>
          <p:cNvPr id="38" name="テキスト ボックス 37">
            <a:extLst>
              <a:ext uri="{FF2B5EF4-FFF2-40B4-BE49-F238E27FC236}">
                <a16:creationId xmlns:a16="http://schemas.microsoft.com/office/drawing/2014/main" id="{7A4558EF-E2FD-40B0-8E93-57C33AE8C795}"/>
              </a:ext>
            </a:extLst>
          </p:cNvPr>
          <p:cNvSpPr txBox="1"/>
          <p:nvPr/>
        </p:nvSpPr>
        <p:spPr>
          <a:xfrm>
            <a:off x="8574422" y="3633525"/>
            <a:ext cx="2789045" cy="954107"/>
          </a:xfrm>
          <a:prstGeom prst="rect">
            <a:avLst/>
          </a:prstGeom>
          <a:noFill/>
        </p:spPr>
        <p:txBody>
          <a:bodyPr wrap="square">
            <a:spAutoFit/>
          </a:bodyPr>
          <a:lstStyle/>
          <a:p>
            <a:r>
              <a:rPr lang="ja-JP" altLang="en-US" sz="1400" b="1" dirty="0">
                <a:solidFill>
                  <a:schemeClr val="bg1"/>
                </a:solidFill>
              </a:rPr>
              <a:t>単体で使うと多くのプログラミングが必要。デバッグも難しい（自分で細かな動作を決められるメリットもある）。</a:t>
            </a:r>
          </a:p>
        </p:txBody>
      </p:sp>
      <p:sp>
        <p:nvSpPr>
          <p:cNvPr id="39" name="吹き出し: 四角形 38">
            <a:extLst>
              <a:ext uri="{FF2B5EF4-FFF2-40B4-BE49-F238E27FC236}">
                <a16:creationId xmlns:a16="http://schemas.microsoft.com/office/drawing/2014/main" id="{36EAD82E-E57C-4261-9B39-9C9E6BF325BA}"/>
              </a:ext>
            </a:extLst>
          </p:cNvPr>
          <p:cNvSpPr/>
          <p:nvPr/>
        </p:nvSpPr>
        <p:spPr>
          <a:xfrm>
            <a:off x="4869504" y="3572522"/>
            <a:ext cx="2941113" cy="1144032"/>
          </a:xfrm>
          <a:prstGeom prst="wedgeRectCallout">
            <a:avLst>
              <a:gd name="adj1" fmla="val -6730"/>
              <a:gd name="adj2" fmla="val 75304"/>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40" name="テキスト ボックス 39">
            <a:extLst>
              <a:ext uri="{FF2B5EF4-FFF2-40B4-BE49-F238E27FC236}">
                <a16:creationId xmlns:a16="http://schemas.microsoft.com/office/drawing/2014/main" id="{FF99589C-2047-4E64-B175-44623443D9EC}"/>
              </a:ext>
            </a:extLst>
          </p:cNvPr>
          <p:cNvSpPr txBox="1"/>
          <p:nvPr/>
        </p:nvSpPr>
        <p:spPr>
          <a:xfrm>
            <a:off x="4940942" y="3624333"/>
            <a:ext cx="2789045" cy="954107"/>
          </a:xfrm>
          <a:prstGeom prst="rect">
            <a:avLst/>
          </a:prstGeom>
          <a:noFill/>
        </p:spPr>
        <p:txBody>
          <a:bodyPr wrap="square">
            <a:spAutoFit/>
          </a:bodyPr>
          <a:lstStyle/>
          <a:p>
            <a:r>
              <a:rPr lang="en-US" altLang="ja-JP" sz="1400" b="1" dirty="0">
                <a:solidFill>
                  <a:schemeClr val="bg1"/>
                </a:solidFill>
              </a:rPr>
              <a:t>Keras</a:t>
            </a:r>
            <a:r>
              <a:rPr lang="ja-JP" altLang="en-US" sz="1400" b="1" dirty="0">
                <a:solidFill>
                  <a:schemeClr val="bg1"/>
                </a:solidFill>
              </a:rPr>
              <a:t>を使うことで、統一したプログラミングが可能。</a:t>
            </a:r>
            <a:endParaRPr lang="en-US" altLang="ja-JP" sz="1400" b="1" dirty="0">
              <a:solidFill>
                <a:schemeClr val="bg1"/>
              </a:solidFill>
            </a:endParaRPr>
          </a:p>
          <a:p>
            <a:r>
              <a:rPr lang="ja-JP" altLang="en-US" sz="1400" b="1" dirty="0">
                <a:solidFill>
                  <a:schemeClr val="bg1"/>
                </a:solidFill>
              </a:rPr>
              <a:t>汎用的な機能を自分でプログラミングする必要がない。</a:t>
            </a:r>
          </a:p>
        </p:txBody>
      </p:sp>
      <p:pic>
        <p:nvPicPr>
          <p:cNvPr id="42" name="図 41">
            <a:extLst>
              <a:ext uri="{FF2B5EF4-FFF2-40B4-BE49-F238E27FC236}">
                <a16:creationId xmlns:a16="http://schemas.microsoft.com/office/drawing/2014/main" id="{A4FD4AB0-CFA0-4E10-A2ED-3ECC37C0DE46}"/>
              </a:ext>
            </a:extLst>
          </p:cNvPr>
          <p:cNvPicPr>
            <a:picLocks noChangeAspect="1"/>
          </p:cNvPicPr>
          <p:nvPr/>
        </p:nvPicPr>
        <p:blipFill>
          <a:blip r:embed="rId3"/>
          <a:stretch>
            <a:fillRect/>
          </a:stretch>
        </p:blipFill>
        <p:spPr>
          <a:xfrm>
            <a:off x="4646782" y="5834086"/>
            <a:ext cx="820763" cy="825507"/>
          </a:xfrm>
          <a:prstGeom prst="rect">
            <a:avLst/>
          </a:prstGeom>
        </p:spPr>
      </p:pic>
    </p:spTree>
    <p:extLst>
      <p:ext uri="{BB962C8B-B14F-4D97-AF65-F5344CB8AC3E}">
        <p14:creationId xmlns:p14="http://schemas.microsoft.com/office/powerpoint/2010/main" val="2273164432"/>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タイトル 1">
            <a:extLst>
              <a:ext uri="{FF2B5EF4-FFF2-40B4-BE49-F238E27FC236}">
                <a16:creationId xmlns:a16="http://schemas.microsoft.com/office/drawing/2014/main" id="{2DA76E4A-E82F-4E3B-913C-6408054281D8}"/>
              </a:ext>
            </a:extLst>
          </p:cNvPr>
          <p:cNvSpPr txBox="1">
            <a:spLocks/>
          </p:cNvSpPr>
          <p:nvPr/>
        </p:nvSpPr>
        <p:spPr bwMode="auto">
          <a:xfrm>
            <a:off x="666514" y="851958"/>
            <a:ext cx="10922105" cy="4826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kumimoji="1" sz="2800" b="1" kern="1200" baseline="0">
                <a:solidFill>
                  <a:schemeClr val="tx1">
                    <a:lumMod val="75000"/>
                    <a:lumOff val="25000"/>
                  </a:schemeClr>
                </a:solidFill>
                <a:latin typeface="メイリオ" panose="020B0604030504040204" pitchFamily="50" charset="-128"/>
                <a:ea typeface="メイリオ" panose="020B0604030504040204" pitchFamily="50" charset="-128"/>
                <a:cs typeface="+mj-cs"/>
              </a:defRPr>
            </a:lvl1pPr>
          </a:lstStyle>
          <a:p>
            <a:r>
              <a:rPr lang="ja-JP" altLang="en-US" sz="3200" spc="150" dirty="0">
                <a:solidFill>
                  <a:srgbClr val="F36C37"/>
                </a:solidFill>
              </a:rPr>
              <a:t>第</a:t>
            </a:r>
            <a:r>
              <a:rPr lang="en-US" altLang="ja-JP" sz="5600" spc="150" dirty="0">
                <a:solidFill>
                  <a:srgbClr val="F36C37"/>
                </a:solidFill>
              </a:rPr>
              <a:t>6</a:t>
            </a:r>
            <a:r>
              <a:rPr lang="ja-JP" altLang="en-US" sz="3200" spc="150" dirty="0">
                <a:solidFill>
                  <a:srgbClr val="F36C37"/>
                </a:solidFill>
              </a:rPr>
              <a:t>章　ディープラーニング </a:t>
            </a:r>
            <a:r>
              <a:rPr lang="en-US" altLang="ja-JP" sz="2000" spc="150" dirty="0">
                <a:solidFill>
                  <a:srgbClr val="F36C37"/>
                </a:solidFill>
              </a:rPr>
              <a:t>- TensorFlow / </a:t>
            </a:r>
            <a:r>
              <a:rPr lang="en-US" altLang="ja-JP" sz="2000" spc="150" dirty="0" err="1">
                <a:solidFill>
                  <a:srgbClr val="F36C37"/>
                </a:solidFill>
              </a:rPr>
              <a:t>Keras</a:t>
            </a:r>
            <a:r>
              <a:rPr lang="en-US" altLang="ja-JP" sz="2000" spc="150" dirty="0">
                <a:solidFill>
                  <a:srgbClr val="F36C37"/>
                </a:solidFill>
              </a:rPr>
              <a:t> -</a:t>
            </a:r>
            <a:endParaRPr lang="en-US" altLang="ja-JP" sz="3200" spc="150" dirty="0">
              <a:solidFill>
                <a:srgbClr val="F36C37"/>
              </a:solidFill>
            </a:endParaRPr>
          </a:p>
        </p:txBody>
      </p:sp>
      <p:sp>
        <p:nvSpPr>
          <p:cNvPr id="2" name="スライド番号プレースホルダー 1">
            <a:extLst>
              <a:ext uri="{FF2B5EF4-FFF2-40B4-BE49-F238E27FC236}">
                <a16:creationId xmlns:a16="http://schemas.microsoft.com/office/drawing/2014/main" id="{FAA47C63-520D-4F7C-8DAB-2526094CB5B4}"/>
              </a:ext>
            </a:extLst>
          </p:cNvPr>
          <p:cNvSpPr>
            <a:spLocks noGrp="1"/>
          </p:cNvSpPr>
          <p:nvPr>
            <p:ph type="sldNum" sz="quarter" idx="10"/>
          </p:nvPr>
        </p:nvSpPr>
        <p:spPr>
          <a:xfrm>
            <a:off x="9265299" y="6465214"/>
            <a:ext cx="2743200" cy="204403"/>
          </a:xfrm>
        </p:spPr>
        <p:txBody>
          <a:bodyPr/>
          <a:lstStyle/>
          <a:p>
            <a:fld id="{5D750650-B10A-47BF-93C2-E1678438B37A}" type="slidenum">
              <a:rPr kumimoji="1" lang="ja-JP" altLang="en-US" smtClean="0"/>
              <a:pPr/>
              <a:t>311</a:t>
            </a:fld>
            <a:endParaRPr kumimoji="1" lang="ja-JP" altLang="en-US" dirty="0"/>
          </a:p>
        </p:txBody>
      </p:sp>
      <p:sp>
        <p:nvSpPr>
          <p:cNvPr id="9" name="四角形: 角を丸くする 8">
            <a:extLst>
              <a:ext uri="{FF2B5EF4-FFF2-40B4-BE49-F238E27FC236}">
                <a16:creationId xmlns:a16="http://schemas.microsoft.com/office/drawing/2014/main" id="{17C76A4F-9917-404E-810D-D4C278F81FF6}"/>
              </a:ext>
            </a:extLst>
          </p:cNvPr>
          <p:cNvSpPr/>
          <p:nvPr/>
        </p:nvSpPr>
        <p:spPr bwMode="auto">
          <a:xfrm>
            <a:off x="735085" y="1751579"/>
            <a:ext cx="2208068" cy="358390"/>
          </a:xfrm>
          <a:prstGeom prst="roundRect">
            <a:avLst>
              <a:gd name="adj" fmla="val 50000"/>
            </a:avLst>
          </a:prstGeom>
          <a:solidFill>
            <a:srgbClr val="F36C37"/>
          </a:solidFill>
          <a:ln w="19050" algn="ctr">
            <a:noFill/>
            <a:prstDash val="dash"/>
            <a:round/>
            <a:headEnd/>
            <a:tailEnd/>
          </a:ln>
          <a:effectLst/>
        </p:spPr>
        <p:txBody>
          <a:bodyPr wrap="none" lIns="108000" tIns="108000" rtlCol="0" anchor="ctr"/>
          <a:lstStyle/>
          <a:p>
            <a:pPr algn="ctr"/>
            <a:r>
              <a:rPr kumimoji="1" lang="ja-JP" altLang="en-US" b="1" spc="300" dirty="0">
                <a:solidFill>
                  <a:schemeClr val="bg1"/>
                </a:solidFill>
                <a:latin typeface="+mn-ea"/>
              </a:rPr>
              <a:t>章の目次</a:t>
            </a:r>
          </a:p>
        </p:txBody>
      </p:sp>
      <p:sp>
        <p:nvSpPr>
          <p:cNvPr id="10" name="コンテンツ プレースホルダー 5">
            <a:extLst>
              <a:ext uri="{FF2B5EF4-FFF2-40B4-BE49-F238E27FC236}">
                <a16:creationId xmlns:a16="http://schemas.microsoft.com/office/drawing/2014/main" id="{2A231A49-86B3-4817-904B-36C2F1103794}"/>
              </a:ext>
            </a:extLst>
          </p:cNvPr>
          <p:cNvSpPr txBox="1">
            <a:spLocks/>
          </p:cNvSpPr>
          <p:nvPr/>
        </p:nvSpPr>
        <p:spPr>
          <a:xfrm>
            <a:off x="1071378" y="2214887"/>
            <a:ext cx="10353860" cy="2733632"/>
          </a:xfrm>
          <a:prstGeom prst="rect">
            <a:avLst/>
          </a:prstGeom>
        </p:spPr>
        <p:txBody>
          <a:bodyPr vert="horz" lIns="91440" tIns="45720" rIns="91440" bIns="45720" rtlCol="0" anchor="t"/>
          <a:lstStyle>
            <a:defPPr>
              <a:defRPr lang="en-US"/>
            </a:defPPr>
            <a:lvl1pPr marL="0" algn="r" defTabSz="457200" rtl="0" eaLnBrk="1" latinLnBrk="0" hangingPunct="1">
              <a:defRPr sz="900" b="0" kern="1200">
                <a:solidFill>
                  <a:schemeClr val="tx1">
                    <a:lumMod val="50000"/>
                    <a:lumOff val="50000"/>
                  </a:schemeClr>
                </a:solidFill>
                <a:latin typeface="メイリオ" panose="020B0604030504040204" pitchFamily="50" charset="-128"/>
                <a:ea typeface="メイリオ" panose="020B0604030504040204" pitchFamily="50" charset="-128"/>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lnSpc>
                <a:spcPct val="150000"/>
              </a:lnSpc>
            </a:pPr>
            <a:r>
              <a:rPr kumimoji="1" lang="en-US" altLang="ja-JP" sz="1600" b="1" spc="300" dirty="0">
                <a:solidFill>
                  <a:srgbClr val="BFBFBF"/>
                </a:solidFill>
              </a:rPr>
              <a:t>6-1.</a:t>
            </a:r>
            <a:r>
              <a:rPr kumimoji="1" lang="ja-JP" altLang="en-US" sz="1600" b="1" spc="300" dirty="0">
                <a:solidFill>
                  <a:srgbClr val="BFBFBF"/>
                </a:solidFill>
              </a:rPr>
              <a:t>ディープラーニングの基礎</a:t>
            </a:r>
            <a:endParaRPr kumimoji="1" lang="en-US" altLang="ja-JP" sz="1600" b="1" spc="300" dirty="0">
              <a:solidFill>
                <a:srgbClr val="BFBFBF"/>
              </a:solidFill>
            </a:endParaRPr>
          </a:p>
          <a:p>
            <a:pPr algn="l">
              <a:lnSpc>
                <a:spcPct val="150000"/>
              </a:lnSpc>
            </a:pPr>
            <a:r>
              <a:rPr lang="en-US" altLang="ja-JP" sz="1600" b="1" spc="300" dirty="0">
                <a:solidFill>
                  <a:srgbClr val="BFBFBF"/>
                </a:solidFill>
              </a:rPr>
              <a:t>6-2.TensorFlow</a:t>
            </a:r>
            <a:r>
              <a:rPr lang="ja-JP" altLang="en-US" sz="1600" b="1" spc="300" dirty="0">
                <a:solidFill>
                  <a:srgbClr val="BFBFBF"/>
                </a:solidFill>
              </a:rPr>
              <a:t> </a:t>
            </a:r>
            <a:r>
              <a:rPr lang="en-US" altLang="ja-JP" sz="1600" b="1" spc="300" dirty="0">
                <a:solidFill>
                  <a:srgbClr val="BFBFBF"/>
                </a:solidFill>
              </a:rPr>
              <a:t>/</a:t>
            </a:r>
            <a:r>
              <a:rPr lang="ja-JP" altLang="en-US" sz="1600" b="1" spc="300" dirty="0">
                <a:solidFill>
                  <a:srgbClr val="BFBFBF"/>
                </a:solidFill>
              </a:rPr>
              <a:t> </a:t>
            </a:r>
            <a:r>
              <a:rPr lang="en-US" altLang="ja-JP" sz="1600" b="1" spc="300" dirty="0">
                <a:solidFill>
                  <a:srgbClr val="BFBFBF"/>
                </a:solidFill>
              </a:rPr>
              <a:t>Keras</a:t>
            </a:r>
          </a:p>
          <a:p>
            <a:pPr algn="l">
              <a:lnSpc>
                <a:spcPct val="150000"/>
              </a:lnSpc>
            </a:pPr>
            <a:r>
              <a:rPr lang="en-US" altLang="ja-JP" sz="1600" b="1" spc="300" dirty="0">
                <a:solidFill>
                  <a:schemeClr val="tx1">
                    <a:lumMod val="75000"/>
                    <a:lumOff val="25000"/>
                  </a:schemeClr>
                </a:solidFill>
              </a:rPr>
              <a:t>6-3.TensorFlow</a:t>
            </a:r>
            <a:r>
              <a:rPr lang="ja-JP" altLang="en-US" sz="1600" b="1" spc="300" dirty="0">
                <a:solidFill>
                  <a:schemeClr val="tx1">
                    <a:lumMod val="75000"/>
                    <a:lumOff val="25000"/>
                  </a:schemeClr>
                </a:solidFill>
              </a:rPr>
              <a:t> </a:t>
            </a:r>
            <a:r>
              <a:rPr lang="en-US" altLang="ja-JP" sz="1600" b="1" spc="300" dirty="0">
                <a:solidFill>
                  <a:schemeClr val="tx1">
                    <a:lumMod val="75000"/>
                    <a:lumOff val="25000"/>
                  </a:schemeClr>
                </a:solidFill>
              </a:rPr>
              <a:t>/</a:t>
            </a:r>
            <a:r>
              <a:rPr lang="ja-JP" altLang="en-US" sz="1600" b="1" spc="300" dirty="0">
                <a:solidFill>
                  <a:schemeClr val="tx1">
                    <a:lumMod val="75000"/>
                    <a:lumOff val="25000"/>
                  </a:schemeClr>
                </a:solidFill>
              </a:rPr>
              <a:t> </a:t>
            </a:r>
            <a:r>
              <a:rPr lang="en-US" altLang="ja-JP" sz="1600" b="1" spc="300" dirty="0">
                <a:solidFill>
                  <a:schemeClr val="tx1">
                    <a:lumMod val="75000"/>
                    <a:lumOff val="25000"/>
                  </a:schemeClr>
                </a:solidFill>
              </a:rPr>
              <a:t>Keras</a:t>
            </a:r>
            <a:r>
              <a:rPr lang="ja-JP" altLang="en-US" sz="1600" b="1" spc="300" dirty="0">
                <a:solidFill>
                  <a:schemeClr val="tx1">
                    <a:lumMod val="75000"/>
                    <a:lumOff val="25000"/>
                  </a:schemeClr>
                </a:solidFill>
              </a:rPr>
              <a:t>によるディープラーニングの実装</a:t>
            </a:r>
            <a:endParaRPr lang="en-US" altLang="ja-JP" sz="1600" b="1" spc="300" dirty="0">
              <a:solidFill>
                <a:schemeClr val="tx1">
                  <a:lumMod val="75000"/>
                  <a:lumOff val="25000"/>
                </a:schemeClr>
              </a:solidFill>
            </a:endParaRPr>
          </a:p>
          <a:p>
            <a:pPr algn="l">
              <a:lnSpc>
                <a:spcPct val="150000"/>
              </a:lnSpc>
            </a:pPr>
            <a:r>
              <a:rPr lang="en-US" altLang="ja-JP" sz="1600" b="1" spc="300" dirty="0">
                <a:solidFill>
                  <a:srgbClr val="BFBFBF"/>
                </a:solidFill>
              </a:rPr>
              <a:t>6-4.</a:t>
            </a:r>
            <a:r>
              <a:rPr lang="ja-JP" altLang="en-US" sz="1600" b="1" spc="300" dirty="0">
                <a:solidFill>
                  <a:srgbClr val="BFBFBF"/>
                </a:solidFill>
              </a:rPr>
              <a:t>ディープラーニングモデルの改良</a:t>
            </a:r>
            <a:endParaRPr lang="en-US" altLang="ja-JP" sz="1600" b="1" spc="300" dirty="0">
              <a:solidFill>
                <a:srgbClr val="BFBFBF"/>
              </a:solidFill>
            </a:endParaRPr>
          </a:p>
          <a:p>
            <a:pPr algn="l">
              <a:lnSpc>
                <a:spcPct val="150000"/>
              </a:lnSpc>
            </a:pPr>
            <a:r>
              <a:rPr lang="en-US" altLang="ja-JP" sz="1600" b="1" spc="300" dirty="0">
                <a:solidFill>
                  <a:srgbClr val="BFBFBF"/>
                </a:solidFill>
              </a:rPr>
              <a:t>6-5.TensorFlow</a:t>
            </a:r>
            <a:r>
              <a:rPr lang="ja-JP" altLang="en-US" sz="1600" b="1" spc="300" dirty="0">
                <a:solidFill>
                  <a:srgbClr val="BFBFBF"/>
                </a:solidFill>
              </a:rPr>
              <a:t> </a:t>
            </a:r>
            <a:r>
              <a:rPr lang="en-US" altLang="ja-JP" sz="1600" b="1" spc="300" dirty="0">
                <a:solidFill>
                  <a:srgbClr val="BFBFBF"/>
                </a:solidFill>
              </a:rPr>
              <a:t>/</a:t>
            </a:r>
            <a:r>
              <a:rPr lang="ja-JP" altLang="en-US" sz="1600" b="1" spc="300" dirty="0">
                <a:solidFill>
                  <a:srgbClr val="BFBFBF"/>
                </a:solidFill>
              </a:rPr>
              <a:t> </a:t>
            </a:r>
            <a:r>
              <a:rPr lang="en-US" altLang="ja-JP" sz="1600" b="1" spc="300" dirty="0">
                <a:solidFill>
                  <a:srgbClr val="BFBFBF"/>
                </a:solidFill>
              </a:rPr>
              <a:t>Keras</a:t>
            </a:r>
            <a:r>
              <a:rPr lang="ja-JP" altLang="en-US" sz="1600" b="1" spc="300" dirty="0">
                <a:solidFill>
                  <a:srgbClr val="BFBFBF"/>
                </a:solidFill>
              </a:rPr>
              <a:t>によるディープラーニングモデルの改良</a:t>
            </a:r>
            <a:endParaRPr lang="en-US" altLang="ja-JP" sz="1600" b="1" spc="300" dirty="0">
              <a:solidFill>
                <a:srgbClr val="BFBFBF"/>
              </a:solidFill>
            </a:endParaRPr>
          </a:p>
          <a:p>
            <a:pPr algn="l">
              <a:lnSpc>
                <a:spcPct val="150000"/>
              </a:lnSpc>
            </a:pPr>
            <a:r>
              <a:rPr lang="en-US" altLang="ja-JP" sz="1600" b="1" spc="300" dirty="0">
                <a:solidFill>
                  <a:srgbClr val="BFBFBF"/>
                </a:solidFill>
              </a:rPr>
              <a:t>6-6.</a:t>
            </a:r>
            <a:r>
              <a:rPr lang="ja-JP" altLang="en-US" sz="1600" b="1" spc="300" dirty="0">
                <a:solidFill>
                  <a:srgbClr val="BFBFBF"/>
                </a:solidFill>
              </a:rPr>
              <a:t>演習：</a:t>
            </a:r>
            <a:r>
              <a:rPr lang="en-US" altLang="ja-JP" sz="1600" b="1" spc="300" dirty="0">
                <a:solidFill>
                  <a:srgbClr val="BFBFBF"/>
                </a:solidFill>
              </a:rPr>
              <a:t>TensorFlow /</a:t>
            </a:r>
            <a:r>
              <a:rPr lang="en-US" altLang="ja-JP" sz="1600" b="1" spc="300" dirty="0" err="1">
                <a:solidFill>
                  <a:srgbClr val="BFBFBF"/>
                </a:solidFill>
              </a:rPr>
              <a:t>Keras</a:t>
            </a:r>
            <a:endParaRPr lang="en-US" altLang="ja-JP" sz="1600" b="1" spc="300" dirty="0">
              <a:solidFill>
                <a:srgbClr val="BFBFBF"/>
              </a:solidFill>
            </a:endParaRPr>
          </a:p>
          <a:p>
            <a:pPr algn="l">
              <a:lnSpc>
                <a:spcPct val="150000"/>
              </a:lnSpc>
            </a:pPr>
            <a:r>
              <a:rPr lang="en-US" altLang="ja-JP" sz="1600" b="1" spc="300" dirty="0">
                <a:solidFill>
                  <a:srgbClr val="BFBFBF"/>
                </a:solidFill>
              </a:rPr>
              <a:t>6-7.</a:t>
            </a:r>
            <a:r>
              <a:rPr lang="ja-JP" altLang="en-US" sz="1600" b="1" spc="300" dirty="0">
                <a:solidFill>
                  <a:srgbClr val="BFBFBF"/>
                </a:solidFill>
              </a:rPr>
              <a:t>ワーク：構造化データへの機械学習の適用</a:t>
            </a:r>
            <a:endParaRPr lang="en-US" altLang="ja-JP" sz="1600" b="1" spc="300" dirty="0">
              <a:solidFill>
                <a:srgbClr val="BFBFBF"/>
              </a:solidFill>
            </a:endParaRPr>
          </a:p>
          <a:p>
            <a:pPr algn="l">
              <a:lnSpc>
                <a:spcPct val="150000"/>
              </a:lnSpc>
            </a:pPr>
            <a:r>
              <a:rPr lang="en-US" altLang="ja-JP" sz="1600" b="1" spc="300" dirty="0">
                <a:solidFill>
                  <a:srgbClr val="BFBFBF"/>
                </a:solidFill>
              </a:rPr>
              <a:t>6-8.</a:t>
            </a:r>
            <a:r>
              <a:rPr lang="ja-JP" altLang="en-US" sz="1600" b="1" spc="300" dirty="0">
                <a:solidFill>
                  <a:srgbClr val="BFBFBF"/>
                </a:solidFill>
              </a:rPr>
              <a:t>構造化データへの機械学習の活用例</a:t>
            </a:r>
            <a:endParaRPr lang="en-US" altLang="ja-JP" sz="1600" b="1" spc="300" dirty="0">
              <a:solidFill>
                <a:srgbClr val="BFBFBF"/>
              </a:solidFill>
            </a:endParaRPr>
          </a:p>
        </p:txBody>
      </p:sp>
    </p:spTree>
    <p:extLst>
      <p:ext uri="{BB962C8B-B14F-4D97-AF65-F5344CB8AC3E}">
        <p14:creationId xmlns:p14="http://schemas.microsoft.com/office/powerpoint/2010/main" val="864515856"/>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kumimoji="1" lang="en-US" altLang="ja-JP" dirty="0"/>
              <a:t>6-3-1.TensorFlow / </a:t>
            </a:r>
            <a:r>
              <a:rPr kumimoji="1" lang="en-US" altLang="ja-JP" dirty="0" err="1"/>
              <a:t>Keras</a:t>
            </a:r>
            <a:r>
              <a:rPr lang="ja-JP" altLang="en-US" dirty="0"/>
              <a:t>ハンズオン</a:t>
            </a:r>
            <a:endParaRPr kumimoji="1" lang="ja-JP" altLang="en-US" dirty="0"/>
          </a:p>
        </p:txBody>
      </p:sp>
      <p:sp>
        <p:nvSpPr>
          <p:cNvPr id="5" name="スライド番号プレースホルダー 4">
            <a:extLst>
              <a:ext uri="{FF2B5EF4-FFF2-40B4-BE49-F238E27FC236}">
                <a16:creationId xmlns:a16="http://schemas.microsoft.com/office/drawing/2014/main" id="{C905B90A-465B-402F-BC68-6932C2B00E04}"/>
              </a:ext>
            </a:extLst>
          </p:cNvPr>
          <p:cNvSpPr>
            <a:spLocks noGrp="1"/>
          </p:cNvSpPr>
          <p:nvPr>
            <p:ph type="sldNum" sz="quarter" idx="10"/>
          </p:nvPr>
        </p:nvSpPr>
        <p:spPr/>
        <p:txBody>
          <a:bodyPr/>
          <a:lstStyle/>
          <a:p>
            <a:fld id="{5D750650-B10A-47BF-93C2-E1678438B37A}" type="slidenum">
              <a:rPr kumimoji="1" lang="ja-JP" altLang="en-US" smtClean="0"/>
              <a:pPr/>
              <a:t>312</a:t>
            </a:fld>
            <a:endParaRPr kumimoji="1" lang="ja-JP" altLang="en-US"/>
          </a:p>
        </p:txBody>
      </p:sp>
      <p:sp>
        <p:nvSpPr>
          <p:cNvPr id="4" name="テキスト ボックス 3">
            <a:extLst>
              <a:ext uri="{FF2B5EF4-FFF2-40B4-BE49-F238E27FC236}">
                <a16:creationId xmlns:a16="http://schemas.microsoft.com/office/drawing/2014/main" id="{EB308ADB-2C24-40A0-9C1C-3E0C25EC8182}"/>
              </a:ext>
            </a:extLst>
          </p:cNvPr>
          <p:cNvSpPr txBox="1"/>
          <p:nvPr/>
        </p:nvSpPr>
        <p:spPr>
          <a:xfrm>
            <a:off x="766763" y="980499"/>
            <a:ext cx="10658473" cy="869469"/>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20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pPr>
              <a:lnSpc>
                <a:spcPct val="130000"/>
              </a:lnSpc>
            </a:pPr>
            <a:r>
              <a:rPr lang="en-US" altLang="ja-JP" dirty="0"/>
              <a:t>mlho/ exercise </a:t>
            </a:r>
            <a:r>
              <a:rPr lang="ja-JP" altLang="en-US" dirty="0"/>
              <a:t>フォルダの中の</a:t>
            </a:r>
            <a:endParaRPr lang="en-US" altLang="ja-JP" dirty="0"/>
          </a:p>
          <a:p>
            <a:pPr>
              <a:lnSpc>
                <a:spcPct val="130000"/>
              </a:lnSpc>
            </a:pPr>
            <a:r>
              <a:rPr lang="ja-JP" altLang="en-US" dirty="0"/>
              <a:t>「 </a:t>
            </a:r>
            <a:r>
              <a:rPr lang="en-US" altLang="ja-JP" dirty="0"/>
              <a:t>6-1_TensorFlow/Keras</a:t>
            </a:r>
            <a:r>
              <a:rPr lang="ja-JP" altLang="en-US" dirty="0"/>
              <a:t>による自動車の燃費予測</a:t>
            </a:r>
            <a:r>
              <a:rPr lang="en-US" altLang="ja-JP" dirty="0"/>
              <a:t>.ipynb</a:t>
            </a:r>
            <a:r>
              <a:rPr lang="ja-JP" altLang="en-US" dirty="0"/>
              <a:t>」を実行する</a:t>
            </a:r>
          </a:p>
        </p:txBody>
      </p:sp>
      <p:sp>
        <p:nvSpPr>
          <p:cNvPr id="12" name="四角形: 角を丸くする 11">
            <a:extLst>
              <a:ext uri="{FF2B5EF4-FFF2-40B4-BE49-F238E27FC236}">
                <a16:creationId xmlns:a16="http://schemas.microsoft.com/office/drawing/2014/main" id="{D9087632-89E8-4B86-9784-C818E91780DA}"/>
              </a:ext>
            </a:extLst>
          </p:cNvPr>
          <p:cNvSpPr/>
          <p:nvPr/>
        </p:nvSpPr>
        <p:spPr>
          <a:xfrm>
            <a:off x="766763" y="1888824"/>
            <a:ext cx="10599737" cy="2616942"/>
          </a:xfrm>
          <a:prstGeom prst="roundRect">
            <a:avLst>
              <a:gd name="adj" fmla="val 1884"/>
            </a:avLst>
          </a:prstGeom>
          <a:solidFill>
            <a:srgbClr val="FFF4E1"/>
          </a:solidFill>
          <a:ln w="19050" algn="ctr">
            <a:noFill/>
            <a:prstDash val="dash"/>
            <a:round/>
            <a:headEnd/>
            <a:tailEnd/>
          </a:ln>
          <a:effectLst/>
        </p:spPr>
        <p:txBody>
          <a:bodyPr rot="0" spcFirstLastPara="0" vertOverflow="overflow" horzOverflow="overflow" vert="horz" wrap="square" lIns="180000" tIns="72000" rIns="180000" bIns="72000" numCol="1" spcCol="0" rtlCol="0" fromWordArt="0" anchor="ctr" anchorCtr="0" forceAA="0" compatLnSpc="1">
            <a:prstTxWarp prst="textNoShape">
              <a:avLst/>
            </a:prstTxWarp>
            <a:noAutofit/>
          </a:bodyPr>
          <a:lstStyle/>
          <a:p>
            <a:pPr marL="171450" indent="-171450" algn="just">
              <a:lnSpc>
                <a:spcPct val="120000"/>
              </a:lnSpc>
              <a:spcAft>
                <a:spcPts val="400"/>
              </a:spcAft>
              <a:buClr>
                <a:srgbClr val="F36C37"/>
              </a:buClr>
              <a:buFont typeface="Wingdings" panose="05000000000000000000" pitchFamily="2" charset="2"/>
              <a:buChar char="l"/>
            </a:pPr>
            <a:endParaRPr lang="ja-JP" altLang="en-US" sz="1100" spc="150" dirty="0">
              <a:solidFill>
                <a:schemeClr val="tx1"/>
              </a:solidFill>
              <a:latin typeface="+mj-ea"/>
              <a:ea typeface="+mj-ea"/>
            </a:endParaRPr>
          </a:p>
        </p:txBody>
      </p:sp>
      <p:pic>
        <p:nvPicPr>
          <p:cNvPr id="11" name="図 10" descr="グラフィカル ユーザー インターフェイス, アプリケーション&#10;&#10;自動的に生成された説明">
            <a:extLst>
              <a:ext uri="{FF2B5EF4-FFF2-40B4-BE49-F238E27FC236}">
                <a16:creationId xmlns:a16="http://schemas.microsoft.com/office/drawing/2014/main" id="{D291127B-E84F-4D8F-B816-6299FECB45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24327" y="4124334"/>
            <a:ext cx="3243747" cy="2018226"/>
          </a:xfrm>
          <a:prstGeom prst="rect">
            <a:avLst/>
          </a:prstGeom>
        </p:spPr>
      </p:pic>
      <p:sp>
        <p:nvSpPr>
          <p:cNvPr id="13" name="コンテンツ プレースホルダー 2">
            <a:extLst>
              <a:ext uri="{FF2B5EF4-FFF2-40B4-BE49-F238E27FC236}">
                <a16:creationId xmlns:a16="http://schemas.microsoft.com/office/drawing/2014/main" id="{EF96ADA1-9B2A-4DD3-9BB0-2401B4B06B52}"/>
              </a:ext>
            </a:extLst>
          </p:cNvPr>
          <p:cNvSpPr txBox="1">
            <a:spLocks/>
          </p:cNvSpPr>
          <p:nvPr/>
        </p:nvSpPr>
        <p:spPr bwMode="auto">
          <a:xfrm>
            <a:off x="1113954" y="2070963"/>
            <a:ext cx="9964088" cy="2251449"/>
          </a:xfrm>
          <a:prstGeom prst="rect">
            <a:avLst/>
          </a:prstGeom>
        </p:spPr>
        <p:txBody>
          <a:bodyPr vert="horz" wrap="square" lIns="91440" tIns="45720" rIns="91440" bIns="45720" rtlCol="0" anchor="ctr">
            <a:noAutofit/>
          </a:bodyPr>
          <a:lstStyle>
            <a:lvl1pPr marL="357188" marR="0" indent="-357188"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n"/>
              <a:tabLst/>
              <a:defRPr kumimoji="1" lang="en-US" altLang="ja-JP"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1pPr>
            <a:lvl2pPr marL="742950" marR="0" indent="-28575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l"/>
              <a:tabLst/>
              <a:defRPr kumimoji="1" lang="ja-JP" altLang="en-US"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2pPr>
            <a:lvl3pPr marL="1143000" marR="0" indent="-2286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3pPr>
            <a:lvl4pPr marL="1714500" marR="0" indent="-3429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4pPr>
            <a:lvl5pPr marL="2114550" marR="0" indent="-28575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lnSpc>
                <a:spcPct val="120000"/>
              </a:lnSpc>
              <a:spcBef>
                <a:spcPts val="0"/>
              </a:spcBef>
              <a:spcAft>
                <a:spcPts val="2400"/>
              </a:spcAft>
              <a:buClr>
                <a:srgbClr val="F36C37"/>
              </a:buClr>
              <a:buFont typeface="Wingdings" panose="05000000000000000000" pitchFamily="2" charset="2"/>
              <a:buNone/>
            </a:pPr>
            <a:r>
              <a:rPr lang="en-US" altLang="ja-JP" sz="2000" b="1" dirty="0">
                <a:solidFill>
                  <a:srgbClr val="F36C37"/>
                </a:solidFill>
              </a:rPr>
              <a:t>TensorFlow/Keras</a:t>
            </a:r>
            <a:r>
              <a:rPr lang="ja-JP" altLang="en-US" sz="2000" b="1" dirty="0">
                <a:solidFill>
                  <a:srgbClr val="F36C37"/>
                </a:solidFill>
              </a:rPr>
              <a:t>のプログラムを実行してみます。</a:t>
            </a:r>
            <a:br>
              <a:rPr lang="en-US" altLang="ja-JP" sz="2000" b="1" dirty="0">
                <a:solidFill>
                  <a:srgbClr val="F36C37"/>
                </a:solidFill>
              </a:rPr>
            </a:br>
            <a:r>
              <a:rPr lang="ja-JP" altLang="en-US" sz="2000" b="1" dirty="0">
                <a:solidFill>
                  <a:srgbClr val="F36C37"/>
                </a:solidFill>
              </a:rPr>
              <a:t>このプログラムでは、</a:t>
            </a:r>
            <a:r>
              <a:rPr lang="en-US" altLang="ja-JP" sz="2000" b="1" dirty="0">
                <a:solidFill>
                  <a:srgbClr val="F36C37"/>
                </a:solidFill>
              </a:rPr>
              <a:t>1970</a:t>
            </a:r>
            <a:r>
              <a:rPr lang="ja-JP" altLang="en-US" sz="2000" b="1" dirty="0">
                <a:solidFill>
                  <a:srgbClr val="F36C37"/>
                </a:solidFill>
              </a:rPr>
              <a:t>年代後半から</a:t>
            </a:r>
            <a:r>
              <a:rPr lang="en-US" altLang="ja-JP" sz="2000" b="1" dirty="0">
                <a:solidFill>
                  <a:srgbClr val="F36C37"/>
                </a:solidFill>
              </a:rPr>
              <a:t>1980</a:t>
            </a:r>
            <a:r>
              <a:rPr lang="ja-JP" altLang="en-US" sz="2000" b="1" dirty="0">
                <a:solidFill>
                  <a:srgbClr val="F36C37"/>
                </a:solidFill>
              </a:rPr>
              <a:t>年台初めの自動車の情報から、</a:t>
            </a:r>
            <a:br>
              <a:rPr lang="en-US" altLang="ja-JP" sz="2000" b="1" dirty="0">
                <a:solidFill>
                  <a:srgbClr val="F36C37"/>
                </a:solidFill>
              </a:rPr>
            </a:br>
            <a:r>
              <a:rPr lang="ja-JP" altLang="en-US" sz="2000" b="1" dirty="0">
                <a:solidFill>
                  <a:srgbClr val="F36C37"/>
                </a:solidFill>
              </a:rPr>
              <a:t>燃費</a:t>
            </a:r>
            <a:r>
              <a:rPr lang="en-US" altLang="ja-JP" sz="2000" b="1" dirty="0">
                <a:solidFill>
                  <a:srgbClr val="F36C37"/>
                </a:solidFill>
              </a:rPr>
              <a:t>(1</a:t>
            </a:r>
            <a:r>
              <a:rPr lang="ja-JP" altLang="en-US" sz="2000" b="1" dirty="0">
                <a:solidFill>
                  <a:srgbClr val="F36C37"/>
                </a:solidFill>
              </a:rPr>
              <a:t>ガロンのガソリンでどれだけ走れるか</a:t>
            </a:r>
            <a:r>
              <a:rPr lang="en-US" altLang="ja-JP" sz="2000" b="1" dirty="0">
                <a:solidFill>
                  <a:srgbClr val="F36C37"/>
                </a:solidFill>
              </a:rPr>
              <a:t>)</a:t>
            </a:r>
            <a:r>
              <a:rPr lang="ja-JP" altLang="en-US" sz="2000" b="1" dirty="0">
                <a:solidFill>
                  <a:srgbClr val="F36C37"/>
                </a:solidFill>
              </a:rPr>
              <a:t>を予測するモデルを</a:t>
            </a:r>
            <a:br>
              <a:rPr lang="en-US" altLang="ja-JP" sz="2000" b="1" dirty="0">
                <a:solidFill>
                  <a:srgbClr val="F36C37"/>
                </a:solidFill>
              </a:rPr>
            </a:br>
            <a:r>
              <a:rPr lang="en-US" altLang="ja-JP" sz="2000" b="1" dirty="0">
                <a:solidFill>
                  <a:srgbClr val="F36C37"/>
                </a:solidFill>
              </a:rPr>
              <a:t>TensorFlow/Keras</a:t>
            </a:r>
            <a:r>
              <a:rPr lang="ja-JP" altLang="en-US" sz="2000" b="1" dirty="0">
                <a:solidFill>
                  <a:srgbClr val="F36C37"/>
                </a:solidFill>
              </a:rPr>
              <a:t>で作成します。</a:t>
            </a:r>
            <a:endParaRPr lang="en-US" altLang="ja-JP" sz="2000" b="1" dirty="0">
              <a:solidFill>
                <a:srgbClr val="F36C37"/>
              </a:solidFill>
            </a:endParaRPr>
          </a:p>
          <a:p>
            <a:pPr marL="0" indent="0" algn="ctr">
              <a:lnSpc>
                <a:spcPct val="120000"/>
              </a:lnSpc>
              <a:spcBef>
                <a:spcPts val="0"/>
              </a:spcBef>
              <a:spcAft>
                <a:spcPts val="2400"/>
              </a:spcAft>
              <a:buClr>
                <a:srgbClr val="F36C37"/>
              </a:buClr>
              <a:buFont typeface="Wingdings" panose="05000000000000000000" pitchFamily="2" charset="2"/>
              <a:buNone/>
            </a:pPr>
            <a:r>
              <a:rPr lang="ja-JP" altLang="en-US" sz="2000" b="1" dirty="0">
                <a:solidFill>
                  <a:srgbClr val="F36C37"/>
                </a:solidFill>
              </a:rPr>
              <a:t>まずは基本的なニューラルネットワークを実装してみましょう。</a:t>
            </a:r>
            <a:endParaRPr lang="en-US" altLang="ja-JP" sz="2000" b="1" dirty="0">
              <a:solidFill>
                <a:srgbClr val="F36C37"/>
              </a:solidFill>
            </a:endParaRPr>
          </a:p>
        </p:txBody>
      </p:sp>
      <p:sp>
        <p:nvSpPr>
          <p:cNvPr id="14" name="テキスト ボックス 13">
            <a:extLst>
              <a:ext uri="{FF2B5EF4-FFF2-40B4-BE49-F238E27FC236}">
                <a16:creationId xmlns:a16="http://schemas.microsoft.com/office/drawing/2014/main" id="{25AC3362-16B1-466B-8B84-D3D294A809B0}"/>
              </a:ext>
            </a:extLst>
          </p:cNvPr>
          <p:cNvSpPr txBox="1"/>
          <p:nvPr/>
        </p:nvSpPr>
        <p:spPr>
          <a:xfrm>
            <a:off x="766763" y="4738616"/>
            <a:ext cx="6752884" cy="916405"/>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20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pPr algn="l">
              <a:lnSpc>
                <a:spcPct val="130000"/>
              </a:lnSpc>
            </a:pPr>
            <a:r>
              <a:rPr lang="en-US" altLang="ja-JP" sz="1400" dirty="0">
                <a:solidFill>
                  <a:srgbClr val="F36C37"/>
                </a:solidFill>
              </a:rPr>
              <a:t>※ </a:t>
            </a:r>
            <a:r>
              <a:rPr lang="ja-JP" altLang="en-US" sz="1400" dirty="0">
                <a:solidFill>
                  <a:srgbClr val="F36C37"/>
                </a:solidFill>
              </a:rPr>
              <a:t>プログラム及びプログラムの説明は </a:t>
            </a:r>
            <a:r>
              <a:rPr lang="en-US" altLang="ja-JP" sz="1400" dirty="0">
                <a:solidFill>
                  <a:srgbClr val="F36C37"/>
                </a:solidFill>
              </a:rPr>
              <a:t>Google Colab </a:t>
            </a:r>
            <a:r>
              <a:rPr lang="ja-JP" altLang="en-US" sz="1400" dirty="0">
                <a:solidFill>
                  <a:srgbClr val="F36C37"/>
                </a:solidFill>
              </a:rPr>
              <a:t>ノートブック内に記載しています。</a:t>
            </a:r>
            <a:r>
              <a:rPr lang="en-US" altLang="ja-JP" sz="1400" dirty="0">
                <a:solidFill>
                  <a:srgbClr val="F36C37"/>
                </a:solidFill>
              </a:rPr>
              <a:t>6</a:t>
            </a:r>
            <a:r>
              <a:rPr lang="ja-JP" altLang="en-US" sz="1400" dirty="0">
                <a:solidFill>
                  <a:srgbClr val="F36C37"/>
                </a:solidFill>
              </a:rPr>
              <a:t>章</a:t>
            </a:r>
            <a:r>
              <a:rPr lang="en-US" altLang="ja-JP" sz="1400" dirty="0">
                <a:solidFill>
                  <a:srgbClr val="F36C37"/>
                </a:solidFill>
              </a:rPr>
              <a:t>7</a:t>
            </a:r>
            <a:r>
              <a:rPr lang="ja-JP" altLang="en-US" sz="1400" dirty="0">
                <a:solidFill>
                  <a:srgbClr val="F36C37"/>
                </a:solidFill>
              </a:rPr>
              <a:t>章のプログラムはコアとなる部分をテキストの説明部分に掲載しているため、ダイジェスト版はありません。</a:t>
            </a:r>
          </a:p>
        </p:txBody>
      </p:sp>
    </p:spTree>
    <p:extLst>
      <p:ext uri="{BB962C8B-B14F-4D97-AF65-F5344CB8AC3E}">
        <p14:creationId xmlns:p14="http://schemas.microsoft.com/office/powerpoint/2010/main" val="3115376492"/>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kumimoji="1" lang="en-US" altLang="ja-JP" dirty="0"/>
              <a:t>6-3-2.</a:t>
            </a:r>
            <a:r>
              <a:rPr lang="en-US" altLang="ja-JP" dirty="0"/>
              <a:t>Keras</a:t>
            </a:r>
            <a:r>
              <a:rPr lang="ja-JP" altLang="en-US" dirty="0"/>
              <a:t>でニューラルネットワークモデルを定義する</a:t>
            </a:r>
            <a:endParaRPr kumimoji="1" lang="ja-JP" altLang="en-US" dirty="0"/>
          </a:p>
        </p:txBody>
      </p:sp>
      <p:sp>
        <p:nvSpPr>
          <p:cNvPr id="5" name="スライド番号プレースホルダー 4">
            <a:extLst>
              <a:ext uri="{FF2B5EF4-FFF2-40B4-BE49-F238E27FC236}">
                <a16:creationId xmlns:a16="http://schemas.microsoft.com/office/drawing/2014/main" id="{C905B90A-465B-402F-BC68-6932C2B00E04}"/>
              </a:ext>
            </a:extLst>
          </p:cNvPr>
          <p:cNvSpPr>
            <a:spLocks noGrp="1"/>
          </p:cNvSpPr>
          <p:nvPr>
            <p:ph type="sldNum" sz="quarter" idx="10"/>
          </p:nvPr>
        </p:nvSpPr>
        <p:spPr/>
        <p:txBody>
          <a:bodyPr/>
          <a:lstStyle/>
          <a:p>
            <a:fld id="{5D750650-B10A-47BF-93C2-E1678438B37A}" type="slidenum">
              <a:rPr kumimoji="1" lang="ja-JP" altLang="en-US" smtClean="0"/>
              <a:pPr/>
              <a:t>313</a:t>
            </a:fld>
            <a:endParaRPr kumimoji="1" lang="ja-JP" altLang="en-US"/>
          </a:p>
        </p:txBody>
      </p:sp>
      <p:sp>
        <p:nvSpPr>
          <p:cNvPr id="12" name="正方形/長方形 11">
            <a:extLst>
              <a:ext uri="{FF2B5EF4-FFF2-40B4-BE49-F238E27FC236}">
                <a16:creationId xmlns:a16="http://schemas.microsoft.com/office/drawing/2014/main" id="{62062C14-5D7C-4D79-8CF4-E782502C7964}"/>
              </a:ext>
            </a:extLst>
          </p:cNvPr>
          <p:cNvSpPr/>
          <p:nvPr/>
        </p:nvSpPr>
        <p:spPr bwMode="auto">
          <a:xfrm>
            <a:off x="766763" y="1027523"/>
            <a:ext cx="10658473" cy="5373260"/>
          </a:xfrm>
          <a:prstGeom prst="rect">
            <a:avLst/>
          </a:prstGeom>
          <a:solidFill>
            <a:srgbClr val="ECECEC"/>
          </a:solidFill>
          <a:ln w="12700">
            <a:noFill/>
          </a:ln>
          <a:effectLst/>
        </p:spPr>
        <p:style>
          <a:lnRef idx="1">
            <a:schemeClr val="accent1"/>
          </a:lnRef>
          <a:fillRef idx="2">
            <a:schemeClr val="accent1"/>
          </a:fillRef>
          <a:effectRef idx="1">
            <a:schemeClr val="accent1"/>
          </a:effectRef>
          <a:fontRef idx="minor">
            <a:schemeClr val="dk1"/>
          </a:fontRef>
        </p:style>
        <p:txBody>
          <a:bodyPr vert="horz" wrap="square" lIns="84406" tIns="42203" rIns="84406" bIns="42203" numCol="1" rtlCol="0" anchor="t" anchorCtr="0" compatLnSpc="1">
            <a:prstTxWarp prst="textNoShape">
              <a:avLst/>
            </a:prstTxWarp>
            <a:normAutofit/>
          </a:bodyPr>
          <a:lstStyle/>
          <a:p>
            <a:r>
              <a:rPr lang="en-US" altLang="ja-JP" sz="1400" dirty="0">
                <a:solidFill>
                  <a:srgbClr val="00879E"/>
                </a:solidFill>
                <a:latin typeface="+mn-ea"/>
              </a:rPr>
              <a:t>#</a:t>
            </a:r>
            <a:r>
              <a:rPr lang="ja-JP" altLang="en-US" sz="1400" dirty="0">
                <a:solidFill>
                  <a:srgbClr val="00879E"/>
                </a:solidFill>
                <a:latin typeface="+mn-ea"/>
              </a:rPr>
              <a:t> ライブラリをインポート</a:t>
            </a:r>
            <a:endParaRPr lang="en-US" altLang="ja-JP" sz="1400" b="0" dirty="0">
              <a:solidFill>
                <a:srgbClr val="AF00DB"/>
              </a:solidFill>
              <a:effectLst/>
              <a:latin typeface="+mn-ea"/>
            </a:endParaRPr>
          </a:p>
          <a:p>
            <a:r>
              <a:rPr lang="en-US" altLang="ja-JP" sz="1400" b="0" dirty="0">
                <a:solidFill>
                  <a:srgbClr val="AF00DB"/>
                </a:solidFill>
                <a:effectLst/>
                <a:latin typeface="+mn-ea"/>
              </a:rPr>
              <a:t>from</a:t>
            </a:r>
            <a:r>
              <a:rPr lang="en-US" altLang="ja-JP" sz="1400" b="0" dirty="0">
                <a:solidFill>
                  <a:srgbClr val="000000"/>
                </a:solidFill>
                <a:effectLst/>
                <a:latin typeface="+mn-ea"/>
              </a:rPr>
              <a:t> tensorflow.keras.models </a:t>
            </a:r>
            <a:r>
              <a:rPr lang="en-US" altLang="ja-JP" sz="1400" b="0" dirty="0">
                <a:solidFill>
                  <a:srgbClr val="AF00DB"/>
                </a:solidFill>
                <a:effectLst/>
                <a:latin typeface="+mn-ea"/>
              </a:rPr>
              <a:t>import</a:t>
            </a:r>
            <a:r>
              <a:rPr lang="en-US" altLang="ja-JP" sz="1400" b="0" dirty="0">
                <a:solidFill>
                  <a:srgbClr val="000000"/>
                </a:solidFill>
                <a:effectLst/>
                <a:latin typeface="+mn-ea"/>
              </a:rPr>
              <a:t> Sequential</a:t>
            </a:r>
          </a:p>
          <a:p>
            <a:r>
              <a:rPr lang="en-US" altLang="ja-JP" sz="1400" b="0" dirty="0">
                <a:solidFill>
                  <a:srgbClr val="AF00DB"/>
                </a:solidFill>
                <a:effectLst/>
                <a:latin typeface="+mn-ea"/>
              </a:rPr>
              <a:t>from</a:t>
            </a:r>
            <a:r>
              <a:rPr lang="en-US" altLang="ja-JP" sz="1400" b="0" dirty="0">
                <a:solidFill>
                  <a:srgbClr val="000000"/>
                </a:solidFill>
                <a:effectLst/>
                <a:latin typeface="+mn-ea"/>
              </a:rPr>
              <a:t> tensorflow.keras.layers </a:t>
            </a:r>
            <a:r>
              <a:rPr lang="en-US" altLang="ja-JP" sz="1400" b="0" dirty="0">
                <a:solidFill>
                  <a:srgbClr val="AF00DB"/>
                </a:solidFill>
                <a:effectLst/>
                <a:latin typeface="+mn-ea"/>
              </a:rPr>
              <a:t>import</a:t>
            </a:r>
            <a:r>
              <a:rPr lang="en-US" altLang="ja-JP" sz="1400" b="0" dirty="0">
                <a:solidFill>
                  <a:srgbClr val="000000"/>
                </a:solidFill>
                <a:effectLst/>
                <a:latin typeface="+mn-ea"/>
              </a:rPr>
              <a:t> Dense, Activation</a:t>
            </a:r>
          </a:p>
          <a:p>
            <a:r>
              <a:rPr lang="en-US" altLang="ja-JP" sz="1400" b="0" dirty="0">
                <a:solidFill>
                  <a:srgbClr val="AF00DB"/>
                </a:solidFill>
                <a:effectLst/>
                <a:latin typeface="+mn-ea"/>
              </a:rPr>
              <a:t>from</a:t>
            </a:r>
            <a:r>
              <a:rPr lang="en-US" altLang="ja-JP" sz="1400" b="0" dirty="0">
                <a:solidFill>
                  <a:srgbClr val="000000"/>
                </a:solidFill>
                <a:effectLst/>
                <a:latin typeface="+mn-ea"/>
              </a:rPr>
              <a:t> tensorflow.keras </a:t>
            </a:r>
            <a:r>
              <a:rPr lang="en-US" altLang="ja-JP" sz="1400" b="0" dirty="0">
                <a:solidFill>
                  <a:srgbClr val="AF00DB"/>
                </a:solidFill>
                <a:effectLst/>
                <a:latin typeface="+mn-ea"/>
              </a:rPr>
              <a:t>import</a:t>
            </a:r>
            <a:r>
              <a:rPr lang="en-US" altLang="ja-JP" sz="1400" b="0" dirty="0">
                <a:solidFill>
                  <a:srgbClr val="000000"/>
                </a:solidFill>
                <a:effectLst/>
                <a:latin typeface="+mn-ea"/>
              </a:rPr>
              <a:t> optimizers</a:t>
            </a:r>
          </a:p>
          <a:p>
            <a:endParaRPr lang="en-US" altLang="ja-JP" sz="1400" dirty="0">
              <a:solidFill>
                <a:srgbClr val="00879E"/>
              </a:solidFill>
              <a:latin typeface="+mn-ea"/>
            </a:endParaRPr>
          </a:p>
          <a:p>
            <a:r>
              <a:rPr lang="en-US" altLang="ja-JP" sz="1400" b="0" dirty="0">
                <a:solidFill>
                  <a:srgbClr val="00879E"/>
                </a:solidFill>
                <a:effectLst/>
                <a:latin typeface="+mn-ea"/>
              </a:rPr>
              <a:t># </a:t>
            </a:r>
            <a:r>
              <a:rPr lang="ja-JP" altLang="en-US" sz="1400" b="0" dirty="0">
                <a:solidFill>
                  <a:srgbClr val="00879E"/>
                </a:solidFill>
                <a:effectLst/>
                <a:latin typeface="+mn-ea"/>
              </a:rPr>
              <a:t>モデルオブジェクトを用意し必要な層を追加していく</a:t>
            </a:r>
          </a:p>
          <a:p>
            <a:r>
              <a:rPr lang="en-US" altLang="ja-JP" sz="1400" b="0" dirty="0">
                <a:solidFill>
                  <a:srgbClr val="000000"/>
                </a:solidFill>
                <a:effectLst/>
                <a:latin typeface="+mn-ea"/>
              </a:rPr>
              <a:t>model = Sequential()</a:t>
            </a:r>
          </a:p>
          <a:p>
            <a:br>
              <a:rPr lang="en-US" altLang="ja-JP" sz="1400" b="0" dirty="0">
                <a:solidFill>
                  <a:srgbClr val="000000"/>
                </a:solidFill>
                <a:effectLst/>
                <a:latin typeface="+mn-ea"/>
              </a:rPr>
            </a:br>
            <a:r>
              <a:rPr lang="en-US" altLang="ja-JP" sz="1400" b="0" dirty="0">
                <a:solidFill>
                  <a:srgbClr val="00879E"/>
                </a:solidFill>
                <a:effectLst/>
                <a:latin typeface="+mn-ea"/>
              </a:rPr>
              <a:t># </a:t>
            </a:r>
            <a:r>
              <a:rPr lang="ja-JP" altLang="en-US" sz="1400" b="0" dirty="0">
                <a:solidFill>
                  <a:srgbClr val="00879E"/>
                </a:solidFill>
                <a:effectLst/>
                <a:latin typeface="+mn-ea"/>
              </a:rPr>
              <a:t>中間層</a:t>
            </a:r>
            <a:r>
              <a:rPr lang="en-US" altLang="ja-JP" sz="1400" b="0" dirty="0">
                <a:solidFill>
                  <a:srgbClr val="00879E"/>
                </a:solidFill>
                <a:effectLst/>
                <a:latin typeface="+mn-ea"/>
              </a:rPr>
              <a:t>1</a:t>
            </a:r>
            <a:r>
              <a:rPr lang="ja-JP" altLang="en-US" sz="1400" b="0" dirty="0">
                <a:solidFill>
                  <a:srgbClr val="00879E"/>
                </a:solidFill>
                <a:effectLst/>
                <a:latin typeface="+mn-ea"/>
              </a:rPr>
              <a:t>層目</a:t>
            </a:r>
          </a:p>
          <a:p>
            <a:r>
              <a:rPr lang="en-US" altLang="ja-JP" sz="1400" b="0" dirty="0">
                <a:solidFill>
                  <a:srgbClr val="000000"/>
                </a:solidFill>
                <a:effectLst/>
                <a:latin typeface="+mn-ea"/>
              </a:rPr>
              <a:t>model.add(Dense(</a:t>
            </a:r>
            <a:r>
              <a:rPr lang="en-US" altLang="ja-JP" sz="1400" b="0" dirty="0">
                <a:solidFill>
                  <a:srgbClr val="09885A"/>
                </a:solidFill>
                <a:effectLst/>
                <a:latin typeface="+mn-ea"/>
              </a:rPr>
              <a:t>3</a:t>
            </a:r>
            <a:r>
              <a:rPr lang="en-US" altLang="ja-JP" sz="1400" b="0" dirty="0">
                <a:solidFill>
                  <a:srgbClr val="000000"/>
                </a:solidFill>
                <a:effectLst/>
                <a:latin typeface="+mn-ea"/>
              </a:rPr>
              <a:t>, input_shape=(train_x.shape[</a:t>
            </a:r>
            <a:r>
              <a:rPr lang="en-US" altLang="ja-JP" sz="1400" b="0" dirty="0">
                <a:solidFill>
                  <a:srgbClr val="09885A"/>
                </a:solidFill>
                <a:effectLst/>
                <a:latin typeface="+mn-ea"/>
              </a:rPr>
              <a:t>1</a:t>
            </a:r>
            <a:r>
              <a:rPr lang="en-US" altLang="ja-JP" sz="1400" b="0" dirty="0">
                <a:solidFill>
                  <a:srgbClr val="000000"/>
                </a:solidFill>
                <a:effectLst/>
                <a:latin typeface="+mn-ea"/>
              </a:rPr>
              <a:t>],)))</a:t>
            </a:r>
          </a:p>
          <a:p>
            <a:r>
              <a:rPr lang="en-US" altLang="ja-JP" sz="1400" b="0" dirty="0">
                <a:solidFill>
                  <a:srgbClr val="000000"/>
                </a:solidFill>
                <a:effectLst/>
                <a:latin typeface="+mn-ea"/>
              </a:rPr>
              <a:t>model.add(Activation(</a:t>
            </a:r>
            <a:r>
              <a:rPr lang="en-US" altLang="ja-JP" sz="1400" b="0" dirty="0">
                <a:solidFill>
                  <a:srgbClr val="A31515"/>
                </a:solidFill>
                <a:effectLst/>
                <a:latin typeface="+mn-ea"/>
              </a:rPr>
              <a:t>'relu’</a:t>
            </a:r>
            <a:r>
              <a:rPr lang="en-US" altLang="ja-JP" sz="1400" b="0" dirty="0">
                <a:solidFill>
                  <a:srgbClr val="000000"/>
                </a:solidFill>
                <a:effectLst/>
                <a:latin typeface="+mn-ea"/>
              </a:rPr>
              <a:t>))</a:t>
            </a:r>
          </a:p>
          <a:p>
            <a:endParaRPr lang="en-US" altLang="ja-JP" sz="1400" b="0" dirty="0">
              <a:solidFill>
                <a:srgbClr val="000000"/>
              </a:solidFill>
              <a:effectLst/>
              <a:latin typeface="+mn-ea"/>
            </a:endParaRPr>
          </a:p>
          <a:p>
            <a:r>
              <a:rPr lang="en-US" altLang="ja-JP" sz="1400" b="0" dirty="0">
                <a:solidFill>
                  <a:srgbClr val="00879E"/>
                </a:solidFill>
                <a:effectLst/>
                <a:latin typeface="+mn-ea"/>
              </a:rPr>
              <a:t># </a:t>
            </a:r>
            <a:r>
              <a:rPr lang="ja-JP" altLang="en-US" sz="1400" b="0" dirty="0">
                <a:solidFill>
                  <a:srgbClr val="00879E"/>
                </a:solidFill>
                <a:effectLst/>
                <a:latin typeface="+mn-ea"/>
              </a:rPr>
              <a:t>中間層</a:t>
            </a:r>
            <a:r>
              <a:rPr lang="en-US" altLang="ja-JP" sz="1400" b="0" dirty="0">
                <a:solidFill>
                  <a:srgbClr val="00879E"/>
                </a:solidFill>
                <a:effectLst/>
                <a:latin typeface="+mn-ea"/>
              </a:rPr>
              <a:t>2</a:t>
            </a:r>
            <a:r>
              <a:rPr lang="ja-JP" altLang="en-US" sz="1400" b="0" dirty="0">
                <a:solidFill>
                  <a:srgbClr val="00879E"/>
                </a:solidFill>
                <a:effectLst/>
                <a:latin typeface="+mn-ea"/>
              </a:rPr>
              <a:t>層目</a:t>
            </a:r>
          </a:p>
          <a:p>
            <a:r>
              <a:rPr lang="en-US" altLang="ja-JP" sz="1400" b="0" dirty="0">
                <a:solidFill>
                  <a:srgbClr val="000000"/>
                </a:solidFill>
                <a:effectLst/>
                <a:latin typeface="+mn-ea"/>
              </a:rPr>
              <a:t>model.add(Dense(</a:t>
            </a:r>
            <a:r>
              <a:rPr lang="en-US" altLang="ja-JP" sz="1400" b="0" dirty="0">
                <a:solidFill>
                  <a:srgbClr val="09885A"/>
                </a:solidFill>
                <a:effectLst/>
                <a:latin typeface="+mn-ea"/>
              </a:rPr>
              <a:t>3</a:t>
            </a:r>
            <a:r>
              <a:rPr lang="en-US" altLang="ja-JP" sz="1400" b="0" dirty="0">
                <a:solidFill>
                  <a:srgbClr val="000000"/>
                </a:solidFill>
                <a:effectLst/>
                <a:latin typeface="+mn-ea"/>
              </a:rPr>
              <a:t>))</a:t>
            </a:r>
          </a:p>
          <a:p>
            <a:r>
              <a:rPr lang="en-US" altLang="ja-JP" sz="1400" b="0" dirty="0">
                <a:solidFill>
                  <a:srgbClr val="000000"/>
                </a:solidFill>
                <a:effectLst/>
                <a:latin typeface="+mn-ea"/>
              </a:rPr>
              <a:t>model.add(Activation(</a:t>
            </a:r>
            <a:r>
              <a:rPr lang="en-US" altLang="ja-JP" sz="1400" b="0" dirty="0">
                <a:solidFill>
                  <a:srgbClr val="A31515"/>
                </a:solidFill>
                <a:effectLst/>
                <a:latin typeface="+mn-ea"/>
              </a:rPr>
              <a:t>'relu’</a:t>
            </a:r>
            <a:r>
              <a:rPr lang="en-US" altLang="ja-JP" sz="1400" b="0" dirty="0">
                <a:solidFill>
                  <a:srgbClr val="000000"/>
                </a:solidFill>
                <a:effectLst/>
                <a:latin typeface="+mn-ea"/>
              </a:rPr>
              <a:t>))</a:t>
            </a:r>
          </a:p>
          <a:p>
            <a:endParaRPr lang="en-US" altLang="ja-JP" sz="1400" b="0" dirty="0">
              <a:solidFill>
                <a:srgbClr val="000000"/>
              </a:solidFill>
              <a:effectLst/>
              <a:latin typeface="+mn-ea"/>
            </a:endParaRPr>
          </a:p>
          <a:p>
            <a:r>
              <a:rPr lang="en-US" altLang="ja-JP" sz="1400" b="0" dirty="0">
                <a:solidFill>
                  <a:srgbClr val="00879E"/>
                </a:solidFill>
                <a:effectLst/>
                <a:latin typeface="+mn-ea"/>
              </a:rPr>
              <a:t># </a:t>
            </a:r>
            <a:r>
              <a:rPr lang="ja-JP" altLang="en-US" sz="1400" b="0" dirty="0">
                <a:solidFill>
                  <a:srgbClr val="00879E"/>
                </a:solidFill>
                <a:effectLst/>
                <a:latin typeface="+mn-ea"/>
              </a:rPr>
              <a:t>出力層</a:t>
            </a:r>
          </a:p>
          <a:p>
            <a:r>
              <a:rPr lang="en-US" altLang="ja-JP" sz="1400" b="0" dirty="0">
                <a:solidFill>
                  <a:srgbClr val="000000"/>
                </a:solidFill>
                <a:effectLst/>
                <a:latin typeface="+mn-ea"/>
              </a:rPr>
              <a:t>model.add(Dense(</a:t>
            </a:r>
            <a:r>
              <a:rPr lang="en-US" altLang="ja-JP" sz="1400" b="0" dirty="0">
                <a:solidFill>
                  <a:srgbClr val="09885A"/>
                </a:solidFill>
                <a:effectLst/>
                <a:latin typeface="+mn-ea"/>
              </a:rPr>
              <a:t>1</a:t>
            </a:r>
            <a:r>
              <a:rPr lang="en-US" altLang="ja-JP" sz="1400" b="0" dirty="0">
                <a:solidFill>
                  <a:srgbClr val="000000"/>
                </a:solidFill>
                <a:effectLst/>
                <a:latin typeface="+mn-ea"/>
              </a:rPr>
              <a:t>)) </a:t>
            </a:r>
          </a:p>
          <a:p>
            <a:r>
              <a:rPr lang="en-US" altLang="ja-JP" sz="1400" b="0" dirty="0">
                <a:solidFill>
                  <a:srgbClr val="00879E"/>
                </a:solidFill>
                <a:effectLst/>
                <a:latin typeface="+mn-ea"/>
              </a:rPr>
              <a:t># </a:t>
            </a:r>
            <a:r>
              <a:rPr lang="ja-JP" altLang="en-US" sz="1400" b="0" dirty="0">
                <a:solidFill>
                  <a:srgbClr val="00879E"/>
                </a:solidFill>
                <a:effectLst/>
                <a:latin typeface="+mn-ea"/>
              </a:rPr>
              <a:t>ここで、出力層の活性化関数を入れる</a:t>
            </a:r>
            <a:endParaRPr lang="en-US" altLang="ja-JP" sz="1400" b="0" dirty="0">
              <a:solidFill>
                <a:srgbClr val="00879E"/>
              </a:solidFill>
              <a:effectLst/>
              <a:latin typeface="+mn-ea"/>
            </a:endParaRPr>
          </a:p>
          <a:p>
            <a:br>
              <a:rPr lang="ja-JP" altLang="en-US" sz="1400" b="0" dirty="0">
                <a:solidFill>
                  <a:srgbClr val="000000"/>
                </a:solidFill>
                <a:effectLst/>
                <a:latin typeface="+mn-ea"/>
              </a:rPr>
            </a:br>
            <a:r>
              <a:rPr lang="en-US" altLang="ja-JP" sz="1400" b="0" dirty="0">
                <a:solidFill>
                  <a:srgbClr val="00879E"/>
                </a:solidFill>
                <a:effectLst/>
                <a:latin typeface="+mn-ea"/>
              </a:rPr>
              <a:t># </a:t>
            </a:r>
            <a:r>
              <a:rPr lang="ja-JP" altLang="en-US" sz="1400" b="0" dirty="0">
                <a:solidFill>
                  <a:srgbClr val="00879E"/>
                </a:solidFill>
                <a:effectLst/>
                <a:latin typeface="+mn-ea"/>
              </a:rPr>
              <a:t>最適化手法として</a:t>
            </a:r>
            <a:r>
              <a:rPr lang="en-US" altLang="ja-JP" sz="1400" b="0" dirty="0">
                <a:solidFill>
                  <a:srgbClr val="00879E"/>
                </a:solidFill>
                <a:effectLst/>
                <a:latin typeface="+mn-ea"/>
              </a:rPr>
              <a:t>Adam</a:t>
            </a:r>
            <a:r>
              <a:rPr lang="ja-JP" altLang="en-US" sz="1400" b="0" dirty="0">
                <a:solidFill>
                  <a:srgbClr val="00879E"/>
                </a:solidFill>
                <a:effectLst/>
                <a:latin typeface="+mn-ea"/>
              </a:rPr>
              <a:t>、損失関数として平均二乗誤差を設定</a:t>
            </a:r>
          </a:p>
          <a:p>
            <a:r>
              <a:rPr lang="en-US" altLang="ja-JP" sz="1400" b="0" dirty="0">
                <a:solidFill>
                  <a:srgbClr val="000000"/>
                </a:solidFill>
                <a:effectLst/>
                <a:latin typeface="+mn-ea"/>
              </a:rPr>
              <a:t>optimizer = optimizers.Adam(learning_rate=</a:t>
            </a:r>
            <a:r>
              <a:rPr lang="en-US" altLang="ja-JP" sz="1400" b="0" dirty="0">
                <a:solidFill>
                  <a:srgbClr val="09885A"/>
                </a:solidFill>
                <a:effectLst/>
                <a:latin typeface="+mn-ea"/>
              </a:rPr>
              <a:t>0.001</a:t>
            </a:r>
            <a:r>
              <a:rPr lang="en-US" altLang="ja-JP" sz="1400" b="0" dirty="0">
                <a:solidFill>
                  <a:srgbClr val="000000"/>
                </a:solidFill>
                <a:effectLst/>
                <a:latin typeface="+mn-ea"/>
              </a:rPr>
              <a:t>)</a:t>
            </a:r>
          </a:p>
          <a:p>
            <a:r>
              <a:rPr lang="en-US" altLang="ja-JP" sz="1400" b="0" dirty="0">
                <a:solidFill>
                  <a:srgbClr val="000000"/>
                </a:solidFill>
                <a:effectLst/>
                <a:latin typeface="+mn-ea"/>
              </a:rPr>
              <a:t>model.</a:t>
            </a:r>
            <a:r>
              <a:rPr lang="en-US" altLang="ja-JP" sz="1400" b="0" dirty="0">
                <a:solidFill>
                  <a:srgbClr val="795E26"/>
                </a:solidFill>
                <a:effectLst/>
                <a:latin typeface="+mn-ea"/>
              </a:rPr>
              <a:t>compile</a:t>
            </a:r>
            <a:r>
              <a:rPr lang="en-US" altLang="ja-JP" sz="1400" b="0" dirty="0">
                <a:solidFill>
                  <a:srgbClr val="000000"/>
                </a:solidFill>
                <a:effectLst/>
                <a:latin typeface="+mn-ea"/>
              </a:rPr>
              <a:t>(optimizer=optimizer, loss=</a:t>
            </a:r>
            <a:r>
              <a:rPr lang="en-US" altLang="ja-JP" sz="1400" b="0" dirty="0">
                <a:solidFill>
                  <a:srgbClr val="A31515"/>
                </a:solidFill>
                <a:effectLst/>
                <a:latin typeface="+mn-ea"/>
              </a:rPr>
              <a:t>'mse'</a:t>
            </a:r>
            <a:r>
              <a:rPr lang="en-US" altLang="ja-JP" sz="1400" b="0" dirty="0">
                <a:solidFill>
                  <a:srgbClr val="000000"/>
                </a:solidFill>
                <a:effectLst/>
                <a:latin typeface="+mn-ea"/>
              </a:rPr>
              <a:t>)</a:t>
            </a:r>
          </a:p>
        </p:txBody>
      </p:sp>
      <p:sp>
        <p:nvSpPr>
          <p:cNvPr id="8" name="吹き出し: 線 7">
            <a:extLst>
              <a:ext uri="{FF2B5EF4-FFF2-40B4-BE49-F238E27FC236}">
                <a16:creationId xmlns:a16="http://schemas.microsoft.com/office/drawing/2014/main" id="{96C6C9AE-7FD2-4A58-B42C-4EC41151EFD1}"/>
              </a:ext>
            </a:extLst>
          </p:cNvPr>
          <p:cNvSpPr/>
          <p:nvPr/>
        </p:nvSpPr>
        <p:spPr>
          <a:xfrm>
            <a:off x="5771814" y="1759379"/>
            <a:ext cx="4825496" cy="403573"/>
          </a:xfrm>
          <a:prstGeom prst="borderCallout1">
            <a:avLst>
              <a:gd name="adj1" fmla="val 52660"/>
              <a:gd name="adj2" fmla="val -128"/>
              <a:gd name="adj3" fmla="val 294408"/>
              <a:gd name="adj4" fmla="val -19774"/>
            </a:avLst>
          </a:prstGeom>
          <a:solidFill>
            <a:schemeClr val="bg1"/>
          </a:solid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en-US" altLang="ja-JP" sz="1400" dirty="0">
                <a:solidFill>
                  <a:srgbClr val="494949"/>
                </a:solidFill>
                <a:latin typeface="+mn-ea"/>
              </a:rPr>
              <a:t>input_shape</a:t>
            </a:r>
            <a:r>
              <a:rPr kumimoji="1" lang="ja-JP" altLang="en-US" sz="1400" dirty="0">
                <a:solidFill>
                  <a:srgbClr val="494949"/>
                </a:solidFill>
                <a:latin typeface="+mn-ea"/>
              </a:rPr>
              <a:t>には説明変数の数を指定します。</a:t>
            </a:r>
          </a:p>
        </p:txBody>
      </p:sp>
      <p:sp>
        <p:nvSpPr>
          <p:cNvPr id="10" name="吹き出し: 線 9">
            <a:extLst>
              <a:ext uri="{FF2B5EF4-FFF2-40B4-BE49-F238E27FC236}">
                <a16:creationId xmlns:a16="http://schemas.microsoft.com/office/drawing/2014/main" id="{27110255-6077-4753-AD0B-1CEB62E6CD67}"/>
              </a:ext>
            </a:extLst>
          </p:cNvPr>
          <p:cNvSpPr/>
          <p:nvPr/>
        </p:nvSpPr>
        <p:spPr>
          <a:xfrm>
            <a:off x="2911828" y="2466551"/>
            <a:ext cx="1311381" cy="416987"/>
          </a:xfrm>
          <a:prstGeom prst="borderCallout1">
            <a:avLst>
              <a:gd name="adj1" fmla="val 44905"/>
              <a:gd name="adj2" fmla="val -1651"/>
              <a:gd name="adj3" fmla="val 112500"/>
              <a:gd name="adj4" fmla="val -27550"/>
            </a:avLst>
          </a:prstGeom>
          <a:solidFill>
            <a:schemeClr val="bg1"/>
          </a:solidFill>
          <a:ln w="19050">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ja-JP" altLang="en-US" sz="1400" dirty="0">
                <a:solidFill>
                  <a:srgbClr val="494949"/>
                </a:solidFill>
                <a:latin typeface="+mn-ea"/>
              </a:rPr>
              <a:t>層のノード数</a:t>
            </a:r>
          </a:p>
        </p:txBody>
      </p:sp>
      <p:sp>
        <p:nvSpPr>
          <p:cNvPr id="13" name="吹き出し: 線 12">
            <a:extLst>
              <a:ext uri="{FF2B5EF4-FFF2-40B4-BE49-F238E27FC236}">
                <a16:creationId xmlns:a16="http://schemas.microsoft.com/office/drawing/2014/main" id="{946ED336-D293-4901-BE74-773847EE7B5E}"/>
              </a:ext>
            </a:extLst>
          </p:cNvPr>
          <p:cNvSpPr/>
          <p:nvPr/>
        </p:nvSpPr>
        <p:spPr>
          <a:xfrm>
            <a:off x="6095998" y="2247665"/>
            <a:ext cx="4825496" cy="573398"/>
          </a:xfrm>
          <a:prstGeom prst="borderCallout1">
            <a:avLst>
              <a:gd name="adj1" fmla="val 52660"/>
              <a:gd name="adj2" fmla="val -128"/>
              <a:gd name="adj3" fmla="val 127096"/>
              <a:gd name="adj4" fmla="val -13328"/>
            </a:avLst>
          </a:prstGeom>
          <a:solidFill>
            <a:schemeClr val="bg1"/>
          </a:solid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ja-JP" altLang="en-US" sz="1400" dirty="0">
                <a:solidFill>
                  <a:srgbClr val="494949"/>
                </a:solidFill>
                <a:latin typeface="+mn-ea"/>
              </a:rPr>
              <a:t>入力するデータ数を指定することもできますが、通常は空白で指定しません</a:t>
            </a:r>
          </a:p>
        </p:txBody>
      </p:sp>
      <p:sp>
        <p:nvSpPr>
          <p:cNvPr id="14" name="吹き出し: 線 13">
            <a:extLst>
              <a:ext uri="{FF2B5EF4-FFF2-40B4-BE49-F238E27FC236}">
                <a16:creationId xmlns:a16="http://schemas.microsoft.com/office/drawing/2014/main" id="{31168A12-5024-4928-85E8-C708ED7C058B}"/>
              </a:ext>
            </a:extLst>
          </p:cNvPr>
          <p:cNvSpPr/>
          <p:nvPr/>
        </p:nvSpPr>
        <p:spPr>
          <a:xfrm>
            <a:off x="5873464" y="2999803"/>
            <a:ext cx="5653422" cy="1169819"/>
          </a:xfrm>
          <a:prstGeom prst="borderCallout1">
            <a:avLst>
              <a:gd name="adj1" fmla="val 51420"/>
              <a:gd name="adj2" fmla="val -714"/>
              <a:gd name="adj3" fmla="val 165567"/>
              <a:gd name="adj4" fmla="val -29946"/>
            </a:avLst>
          </a:prstGeom>
          <a:solidFill>
            <a:schemeClr val="bg1"/>
          </a:solid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ja-JP" altLang="en-US" sz="1400" dirty="0">
                <a:solidFill>
                  <a:srgbClr val="494949"/>
                </a:solidFill>
                <a:latin typeface="+mn-ea"/>
              </a:rPr>
              <a:t>課題により、ここで出力層の活性化関数を入れます</a:t>
            </a:r>
            <a:endParaRPr kumimoji="1" lang="en-US" altLang="ja-JP" sz="1400" dirty="0">
              <a:solidFill>
                <a:srgbClr val="494949"/>
              </a:solidFill>
              <a:latin typeface="+mn-ea"/>
            </a:endParaRPr>
          </a:p>
          <a:p>
            <a:r>
              <a:rPr kumimoji="1" lang="ja-JP" altLang="en-US" sz="1400" dirty="0">
                <a:solidFill>
                  <a:srgbClr val="494949"/>
                </a:solidFill>
                <a:latin typeface="+mn-ea"/>
              </a:rPr>
              <a:t>回帰の場合</a:t>
            </a:r>
            <a:r>
              <a:rPr kumimoji="1" lang="en-US" altLang="ja-JP" sz="1400" dirty="0">
                <a:solidFill>
                  <a:srgbClr val="494949"/>
                </a:solidFill>
                <a:latin typeface="+mn-ea"/>
              </a:rPr>
              <a:t>		</a:t>
            </a:r>
            <a:r>
              <a:rPr kumimoji="1" lang="ja-JP" altLang="en-US" sz="1400" dirty="0">
                <a:solidFill>
                  <a:srgbClr val="494949"/>
                </a:solidFill>
                <a:latin typeface="+mn-ea"/>
              </a:rPr>
              <a:t>：活性化関数なし（恒等関数）</a:t>
            </a:r>
            <a:endParaRPr kumimoji="1" lang="en-US" altLang="ja-JP" sz="1400" dirty="0">
              <a:solidFill>
                <a:srgbClr val="494949"/>
              </a:solidFill>
              <a:latin typeface="+mn-ea"/>
            </a:endParaRPr>
          </a:p>
          <a:p>
            <a:r>
              <a:rPr kumimoji="1" lang="ja-JP" altLang="en-US" sz="1400" dirty="0">
                <a:solidFill>
                  <a:srgbClr val="494949"/>
                </a:solidFill>
                <a:latin typeface="+mn-ea"/>
              </a:rPr>
              <a:t>二値分類の場合</a:t>
            </a:r>
            <a:r>
              <a:rPr kumimoji="1" lang="en-US" altLang="ja-JP" sz="1400" dirty="0">
                <a:solidFill>
                  <a:srgbClr val="494949"/>
                </a:solidFill>
                <a:latin typeface="+mn-ea"/>
              </a:rPr>
              <a:t>	</a:t>
            </a:r>
            <a:r>
              <a:rPr kumimoji="1" lang="ja-JP" altLang="en-US" sz="1400" dirty="0">
                <a:solidFill>
                  <a:srgbClr val="494949"/>
                </a:solidFill>
                <a:latin typeface="+mn-ea"/>
              </a:rPr>
              <a:t>：</a:t>
            </a:r>
            <a:r>
              <a:rPr kumimoji="1" lang="en-US" altLang="ja-JP" sz="1400" dirty="0">
                <a:solidFill>
                  <a:srgbClr val="494949"/>
                </a:solidFill>
                <a:latin typeface="+mn-ea"/>
              </a:rPr>
              <a:t>model.add(Activation(</a:t>
            </a:r>
            <a:r>
              <a:rPr kumimoji="1" lang="en-US" altLang="ja-JP" sz="1400" dirty="0">
                <a:solidFill>
                  <a:srgbClr val="A31515"/>
                </a:solidFill>
                <a:latin typeface="+mn-ea"/>
              </a:rPr>
              <a:t>‘sigmoid’</a:t>
            </a:r>
            <a:r>
              <a:rPr kumimoji="1" lang="en-US" altLang="ja-JP" sz="1400" dirty="0">
                <a:solidFill>
                  <a:srgbClr val="494949"/>
                </a:solidFill>
                <a:latin typeface="+mn-ea"/>
              </a:rPr>
              <a:t>))</a:t>
            </a:r>
          </a:p>
          <a:p>
            <a:r>
              <a:rPr kumimoji="1" lang="ja-JP" altLang="en-US" sz="1400" dirty="0">
                <a:solidFill>
                  <a:srgbClr val="494949"/>
                </a:solidFill>
                <a:latin typeface="+mn-ea"/>
              </a:rPr>
              <a:t>多値分類の場合</a:t>
            </a:r>
            <a:r>
              <a:rPr kumimoji="1" lang="en-US" altLang="ja-JP" sz="1400" dirty="0">
                <a:solidFill>
                  <a:srgbClr val="494949"/>
                </a:solidFill>
                <a:latin typeface="+mn-ea"/>
              </a:rPr>
              <a:t>	</a:t>
            </a:r>
            <a:r>
              <a:rPr kumimoji="1" lang="ja-JP" altLang="en-US" sz="1400" dirty="0">
                <a:solidFill>
                  <a:srgbClr val="494949"/>
                </a:solidFill>
                <a:latin typeface="+mn-ea"/>
              </a:rPr>
              <a:t>：</a:t>
            </a:r>
            <a:r>
              <a:rPr kumimoji="1" lang="en-US" altLang="ja-JP" sz="1400" dirty="0">
                <a:solidFill>
                  <a:srgbClr val="494949"/>
                </a:solidFill>
                <a:latin typeface="+mn-ea"/>
              </a:rPr>
              <a:t>model.add(Activation(</a:t>
            </a:r>
            <a:r>
              <a:rPr kumimoji="1" lang="en-US" altLang="ja-JP" sz="1400" dirty="0">
                <a:solidFill>
                  <a:srgbClr val="A31515"/>
                </a:solidFill>
                <a:latin typeface="+mn-ea"/>
              </a:rPr>
              <a:t>‘softmax’</a:t>
            </a:r>
            <a:r>
              <a:rPr kumimoji="1" lang="en-US" altLang="ja-JP" sz="1400" dirty="0">
                <a:solidFill>
                  <a:srgbClr val="494949"/>
                </a:solidFill>
                <a:latin typeface="+mn-ea"/>
              </a:rPr>
              <a:t>))</a:t>
            </a:r>
            <a:endParaRPr kumimoji="1" lang="ja-JP" altLang="en-US" sz="1400" dirty="0">
              <a:solidFill>
                <a:srgbClr val="494949"/>
              </a:solidFill>
              <a:latin typeface="+mn-ea"/>
            </a:endParaRPr>
          </a:p>
        </p:txBody>
      </p:sp>
      <p:sp>
        <p:nvSpPr>
          <p:cNvPr id="15" name="吹き出し: 線 14">
            <a:extLst>
              <a:ext uri="{FF2B5EF4-FFF2-40B4-BE49-F238E27FC236}">
                <a16:creationId xmlns:a16="http://schemas.microsoft.com/office/drawing/2014/main" id="{E0B3A4BD-389A-4D8C-AFED-9406EDAE9C5C}"/>
              </a:ext>
            </a:extLst>
          </p:cNvPr>
          <p:cNvSpPr/>
          <p:nvPr/>
        </p:nvSpPr>
        <p:spPr>
          <a:xfrm>
            <a:off x="6095998" y="4248412"/>
            <a:ext cx="5532538" cy="1001514"/>
          </a:xfrm>
          <a:prstGeom prst="borderCallout1">
            <a:avLst>
              <a:gd name="adj1" fmla="val 87187"/>
              <a:gd name="adj2" fmla="val -885"/>
              <a:gd name="adj3" fmla="val 137550"/>
              <a:gd name="adj4" fmla="val -12830"/>
            </a:avLst>
          </a:prstGeom>
          <a:solidFill>
            <a:schemeClr val="bg1"/>
          </a:solid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en-US" altLang="ja-JP" sz="1400" dirty="0">
                <a:solidFill>
                  <a:srgbClr val="494949"/>
                </a:solidFill>
                <a:latin typeface="+mn-ea"/>
              </a:rPr>
              <a:t>Learning_rate(</a:t>
            </a:r>
            <a:r>
              <a:rPr kumimoji="1" lang="ja-JP" altLang="en-US" sz="1400" dirty="0">
                <a:solidFill>
                  <a:srgbClr val="494949"/>
                </a:solidFill>
                <a:latin typeface="+mn-ea"/>
              </a:rPr>
              <a:t>学習率</a:t>
            </a:r>
            <a:r>
              <a:rPr kumimoji="1" lang="en-US" altLang="ja-JP" sz="1400" dirty="0">
                <a:solidFill>
                  <a:srgbClr val="494949"/>
                </a:solidFill>
                <a:latin typeface="+mn-ea"/>
              </a:rPr>
              <a:t>)</a:t>
            </a:r>
            <a:r>
              <a:rPr kumimoji="1" lang="ja-JP" altLang="en-US" sz="1400" dirty="0">
                <a:solidFill>
                  <a:srgbClr val="494949"/>
                </a:solidFill>
                <a:latin typeface="+mn-ea"/>
              </a:rPr>
              <a:t>は勾配降下法でどれだけパラメータを変化させるか。→ 小さくするほど安定して学習しやすいが、極小解にはまりやすくなり、学習時間も長くなる。</a:t>
            </a:r>
          </a:p>
        </p:txBody>
      </p:sp>
      <p:sp>
        <p:nvSpPr>
          <p:cNvPr id="16" name="吹き出し: 線 15">
            <a:extLst>
              <a:ext uri="{FF2B5EF4-FFF2-40B4-BE49-F238E27FC236}">
                <a16:creationId xmlns:a16="http://schemas.microsoft.com/office/drawing/2014/main" id="{2974A4D8-D0F7-4408-AEE3-5756A38BE22C}"/>
              </a:ext>
            </a:extLst>
          </p:cNvPr>
          <p:cNvSpPr/>
          <p:nvPr/>
        </p:nvSpPr>
        <p:spPr>
          <a:xfrm>
            <a:off x="6096000" y="5343365"/>
            <a:ext cx="5532538" cy="1053268"/>
          </a:xfrm>
          <a:prstGeom prst="borderCallout1">
            <a:avLst>
              <a:gd name="adj1" fmla="val 61265"/>
              <a:gd name="adj2" fmla="val -544"/>
              <a:gd name="adj3" fmla="val 48420"/>
              <a:gd name="adj4" fmla="val -17940"/>
            </a:avLst>
          </a:prstGeom>
          <a:solidFill>
            <a:schemeClr val="bg1"/>
          </a:solid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ja-JP" altLang="en-US" sz="1400" dirty="0">
                <a:solidFill>
                  <a:srgbClr val="494949"/>
                </a:solidFill>
                <a:latin typeface="+mn-ea"/>
              </a:rPr>
              <a:t>損失関数には以下を指定するのが基本</a:t>
            </a:r>
            <a:endParaRPr kumimoji="1" lang="en-US" altLang="ja-JP" sz="1400" dirty="0">
              <a:solidFill>
                <a:srgbClr val="494949"/>
              </a:solidFill>
              <a:latin typeface="+mn-ea"/>
            </a:endParaRPr>
          </a:p>
          <a:p>
            <a:r>
              <a:rPr kumimoji="1" lang="ja-JP" altLang="en-US" sz="1400" dirty="0">
                <a:solidFill>
                  <a:srgbClr val="494949"/>
                </a:solidFill>
                <a:latin typeface="+mn-ea"/>
              </a:rPr>
              <a:t>回帰</a:t>
            </a:r>
            <a:r>
              <a:rPr kumimoji="1" lang="en-US" altLang="ja-JP" sz="1400" dirty="0">
                <a:solidFill>
                  <a:srgbClr val="494949"/>
                </a:solidFill>
                <a:latin typeface="+mn-ea"/>
              </a:rPr>
              <a:t>		</a:t>
            </a:r>
            <a:r>
              <a:rPr kumimoji="1" lang="ja-JP" altLang="en-US" sz="1400" dirty="0">
                <a:solidFill>
                  <a:srgbClr val="494949"/>
                </a:solidFill>
                <a:latin typeface="+mn-ea"/>
              </a:rPr>
              <a:t>：</a:t>
            </a:r>
            <a:r>
              <a:rPr kumimoji="1" lang="en-US" altLang="ja-JP" sz="1400" dirty="0">
                <a:solidFill>
                  <a:srgbClr val="494949"/>
                </a:solidFill>
                <a:latin typeface="+mn-ea"/>
              </a:rPr>
              <a:t>mse</a:t>
            </a:r>
          </a:p>
          <a:p>
            <a:r>
              <a:rPr kumimoji="1" lang="ja-JP" altLang="en-US" sz="1400" dirty="0">
                <a:solidFill>
                  <a:srgbClr val="494949"/>
                </a:solidFill>
                <a:latin typeface="+mn-ea"/>
              </a:rPr>
              <a:t>二値分類</a:t>
            </a:r>
            <a:r>
              <a:rPr kumimoji="1" lang="en-US" altLang="ja-JP" sz="1400" dirty="0">
                <a:solidFill>
                  <a:srgbClr val="494949"/>
                </a:solidFill>
                <a:latin typeface="+mn-ea"/>
              </a:rPr>
              <a:t>	</a:t>
            </a:r>
            <a:r>
              <a:rPr kumimoji="1" lang="ja-JP" altLang="en-US" sz="1400" dirty="0">
                <a:solidFill>
                  <a:srgbClr val="494949"/>
                </a:solidFill>
                <a:latin typeface="+mn-ea"/>
              </a:rPr>
              <a:t>：</a:t>
            </a:r>
            <a:r>
              <a:rPr kumimoji="1" lang="en-US" altLang="ja-JP" sz="1400" dirty="0">
                <a:solidFill>
                  <a:srgbClr val="494949"/>
                </a:solidFill>
                <a:latin typeface="+mn-ea"/>
              </a:rPr>
              <a:t>binary_crossentropy</a:t>
            </a:r>
          </a:p>
          <a:p>
            <a:r>
              <a:rPr kumimoji="1" lang="ja-JP" altLang="en-US" sz="1400" dirty="0">
                <a:solidFill>
                  <a:srgbClr val="494949"/>
                </a:solidFill>
                <a:latin typeface="+mn-ea"/>
              </a:rPr>
              <a:t>多値分類</a:t>
            </a:r>
            <a:r>
              <a:rPr kumimoji="1" lang="en-US" altLang="ja-JP" sz="1400" dirty="0">
                <a:solidFill>
                  <a:srgbClr val="494949"/>
                </a:solidFill>
                <a:latin typeface="+mn-ea"/>
              </a:rPr>
              <a:t>	</a:t>
            </a:r>
            <a:r>
              <a:rPr kumimoji="1" lang="ja-JP" altLang="en-US" sz="1400" dirty="0">
                <a:solidFill>
                  <a:srgbClr val="494949"/>
                </a:solidFill>
                <a:latin typeface="+mn-ea"/>
              </a:rPr>
              <a:t>：</a:t>
            </a:r>
            <a:r>
              <a:rPr lang="en-US" altLang="ja-JP" sz="1400" b="0" dirty="0">
                <a:solidFill>
                  <a:srgbClr val="494949"/>
                </a:solidFill>
                <a:effectLst/>
                <a:latin typeface="+mn-ea"/>
              </a:rPr>
              <a:t>categorical_crossentropy</a:t>
            </a:r>
          </a:p>
        </p:txBody>
      </p:sp>
      <p:sp>
        <p:nvSpPr>
          <p:cNvPr id="11" name="吹き出し: 線 10">
            <a:extLst>
              <a:ext uri="{FF2B5EF4-FFF2-40B4-BE49-F238E27FC236}">
                <a16:creationId xmlns:a16="http://schemas.microsoft.com/office/drawing/2014/main" id="{FBF4B73C-7D40-B453-2316-6DAE52C7FAA3}"/>
              </a:ext>
            </a:extLst>
          </p:cNvPr>
          <p:cNvSpPr/>
          <p:nvPr/>
        </p:nvSpPr>
        <p:spPr>
          <a:xfrm>
            <a:off x="1154770" y="6122701"/>
            <a:ext cx="4825496" cy="369116"/>
          </a:xfrm>
          <a:prstGeom prst="borderCallout1">
            <a:avLst>
              <a:gd name="adj1" fmla="val 1461"/>
              <a:gd name="adj2" fmla="val 50396"/>
              <a:gd name="adj3" fmla="val -42499"/>
              <a:gd name="adj4" fmla="val 55943"/>
            </a:avLst>
          </a:prstGeom>
          <a:solidFill>
            <a:schemeClr val="bg1"/>
          </a:solid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ja-JP" altLang="en-US" sz="1100" dirty="0">
                <a:solidFill>
                  <a:srgbClr val="494949"/>
                </a:solidFill>
                <a:latin typeface="+mn-ea"/>
              </a:rPr>
              <a:t>分類の場合は</a:t>
            </a:r>
            <a:r>
              <a:rPr kumimoji="1" lang="en-US" altLang="ja-JP" sz="1100" dirty="0">
                <a:solidFill>
                  <a:srgbClr val="494949"/>
                </a:solidFill>
                <a:latin typeface="+mn-ea"/>
              </a:rPr>
              <a:t>metrics=[‘acc’]</a:t>
            </a:r>
            <a:r>
              <a:rPr kumimoji="1" lang="ja-JP" altLang="en-US" sz="1100" dirty="0">
                <a:solidFill>
                  <a:srgbClr val="494949"/>
                </a:solidFill>
                <a:latin typeface="+mn-ea"/>
              </a:rPr>
              <a:t> の指定でエポック毎に正解率を計算することもできます</a:t>
            </a:r>
          </a:p>
        </p:txBody>
      </p:sp>
    </p:spTree>
    <p:extLst>
      <p:ext uri="{BB962C8B-B14F-4D97-AF65-F5344CB8AC3E}">
        <p14:creationId xmlns:p14="http://schemas.microsoft.com/office/powerpoint/2010/main" val="1747581713"/>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kumimoji="1" lang="en-US" altLang="ja-JP" dirty="0"/>
              <a:t>6-3-3.</a:t>
            </a:r>
            <a:r>
              <a:rPr lang="en-US" altLang="ja-JP" dirty="0"/>
              <a:t>Keras</a:t>
            </a:r>
            <a:r>
              <a:rPr lang="ja-JP" altLang="en-US" dirty="0"/>
              <a:t>でニューラルネットワークモデルを学習する</a:t>
            </a:r>
            <a:endParaRPr kumimoji="1" lang="ja-JP" altLang="en-US" dirty="0"/>
          </a:p>
        </p:txBody>
      </p:sp>
      <p:sp>
        <p:nvSpPr>
          <p:cNvPr id="5" name="スライド番号プレースホルダー 4">
            <a:extLst>
              <a:ext uri="{FF2B5EF4-FFF2-40B4-BE49-F238E27FC236}">
                <a16:creationId xmlns:a16="http://schemas.microsoft.com/office/drawing/2014/main" id="{C905B90A-465B-402F-BC68-6932C2B00E04}"/>
              </a:ext>
            </a:extLst>
          </p:cNvPr>
          <p:cNvSpPr>
            <a:spLocks noGrp="1"/>
          </p:cNvSpPr>
          <p:nvPr>
            <p:ph type="sldNum" sz="quarter" idx="10"/>
          </p:nvPr>
        </p:nvSpPr>
        <p:spPr/>
        <p:txBody>
          <a:bodyPr/>
          <a:lstStyle/>
          <a:p>
            <a:fld id="{5D750650-B10A-47BF-93C2-E1678438B37A}" type="slidenum">
              <a:rPr kumimoji="1" lang="ja-JP" altLang="en-US" smtClean="0"/>
              <a:pPr/>
              <a:t>314</a:t>
            </a:fld>
            <a:endParaRPr kumimoji="1" lang="ja-JP" altLang="en-US"/>
          </a:p>
        </p:txBody>
      </p:sp>
      <p:sp>
        <p:nvSpPr>
          <p:cNvPr id="12" name="正方形/長方形 11">
            <a:extLst>
              <a:ext uri="{FF2B5EF4-FFF2-40B4-BE49-F238E27FC236}">
                <a16:creationId xmlns:a16="http://schemas.microsoft.com/office/drawing/2014/main" id="{62062C14-5D7C-4D79-8CF4-E782502C7964}"/>
              </a:ext>
            </a:extLst>
          </p:cNvPr>
          <p:cNvSpPr/>
          <p:nvPr/>
        </p:nvSpPr>
        <p:spPr bwMode="auto">
          <a:xfrm>
            <a:off x="766763" y="1027523"/>
            <a:ext cx="10658473" cy="5373260"/>
          </a:xfrm>
          <a:prstGeom prst="rect">
            <a:avLst/>
          </a:prstGeom>
          <a:solidFill>
            <a:srgbClr val="ECECEC"/>
          </a:solidFill>
          <a:ln w="12700">
            <a:noFill/>
          </a:ln>
          <a:effectLst/>
        </p:spPr>
        <p:style>
          <a:lnRef idx="1">
            <a:schemeClr val="accent1"/>
          </a:lnRef>
          <a:fillRef idx="2">
            <a:schemeClr val="accent1"/>
          </a:fillRef>
          <a:effectRef idx="1">
            <a:schemeClr val="accent1"/>
          </a:effectRef>
          <a:fontRef idx="minor">
            <a:schemeClr val="dk1"/>
          </a:fontRef>
        </p:style>
        <p:txBody>
          <a:bodyPr vert="horz" wrap="square" lIns="84406" tIns="42203" rIns="84406" bIns="42203" numCol="1" rtlCol="0" anchor="t" anchorCtr="0" compatLnSpc="1">
            <a:prstTxWarp prst="textNoShape">
              <a:avLst/>
            </a:prstTxWarp>
            <a:normAutofit/>
          </a:bodyPr>
          <a:lstStyle/>
          <a:p>
            <a:r>
              <a:rPr lang="en-US" altLang="ja-JP" sz="1400" dirty="0">
                <a:solidFill>
                  <a:srgbClr val="00879E"/>
                </a:solidFill>
                <a:latin typeface="+mn-ea"/>
              </a:rPr>
              <a:t># </a:t>
            </a:r>
            <a:r>
              <a:rPr lang="ja-JP" altLang="en-US" sz="1400" dirty="0">
                <a:solidFill>
                  <a:srgbClr val="00879E"/>
                </a:solidFill>
                <a:latin typeface="+mn-ea"/>
              </a:rPr>
              <a:t>学習</a:t>
            </a:r>
            <a:endParaRPr lang="en-US" altLang="ja-JP" sz="1400" dirty="0">
              <a:solidFill>
                <a:srgbClr val="00879E"/>
              </a:solidFill>
              <a:latin typeface="+mn-ea"/>
            </a:endParaRPr>
          </a:p>
          <a:p>
            <a:r>
              <a:rPr lang="en-US" altLang="ja-JP" sz="1400" dirty="0">
                <a:solidFill>
                  <a:srgbClr val="494949"/>
                </a:solidFill>
                <a:latin typeface="+mn-ea"/>
              </a:rPr>
              <a:t>history = model.fit(train_x, train_y, batch_size=128,</a:t>
            </a:r>
          </a:p>
          <a:p>
            <a:r>
              <a:rPr lang="en-US" altLang="ja-JP" sz="1400" dirty="0">
                <a:solidFill>
                  <a:srgbClr val="494949"/>
                </a:solidFill>
                <a:latin typeface="+mn-ea"/>
              </a:rPr>
              <a:t>		 epochs=700, </a:t>
            </a:r>
            <a:r>
              <a:rPr lang="en-US" altLang="ja-JP" sz="1400" dirty="0" err="1">
                <a:solidFill>
                  <a:srgbClr val="494949"/>
                </a:solidFill>
                <a:latin typeface="+mn-ea"/>
              </a:rPr>
              <a:t>validation_data</a:t>
            </a:r>
            <a:r>
              <a:rPr lang="en-US" altLang="ja-JP" sz="1400" dirty="0">
                <a:solidFill>
                  <a:srgbClr val="494949"/>
                </a:solidFill>
                <a:latin typeface="+mn-ea"/>
              </a:rPr>
              <a:t> = (</a:t>
            </a:r>
            <a:r>
              <a:rPr lang="en-US" altLang="ja-JP" sz="1400" dirty="0" err="1">
                <a:solidFill>
                  <a:srgbClr val="494949"/>
                </a:solidFill>
                <a:latin typeface="+mn-ea"/>
              </a:rPr>
              <a:t>val_x</a:t>
            </a:r>
            <a:r>
              <a:rPr lang="en-US" altLang="ja-JP" sz="1400" dirty="0">
                <a:solidFill>
                  <a:srgbClr val="494949"/>
                </a:solidFill>
                <a:latin typeface="+mn-ea"/>
              </a:rPr>
              <a:t>, </a:t>
            </a:r>
            <a:r>
              <a:rPr lang="en-US" altLang="ja-JP" sz="1400" dirty="0" err="1">
                <a:solidFill>
                  <a:srgbClr val="494949"/>
                </a:solidFill>
                <a:latin typeface="+mn-ea"/>
              </a:rPr>
              <a:t>val_y</a:t>
            </a:r>
            <a:r>
              <a:rPr lang="en-US" altLang="ja-JP" sz="1400" dirty="0">
                <a:solidFill>
                  <a:srgbClr val="494949"/>
                </a:solidFill>
                <a:latin typeface="+mn-ea"/>
              </a:rPr>
              <a:t>), verbose=1)</a:t>
            </a:r>
          </a:p>
          <a:p>
            <a:endParaRPr lang="en-US" altLang="ja-JP" sz="1400" dirty="0">
              <a:solidFill>
                <a:srgbClr val="494949"/>
              </a:solidFill>
              <a:latin typeface="+mn-ea"/>
            </a:endParaRPr>
          </a:p>
          <a:p>
            <a:r>
              <a:rPr lang="en-US" altLang="ja-JP" sz="1400" dirty="0">
                <a:solidFill>
                  <a:srgbClr val="00879E"/>
                </a:solidFill>
                <a:latin typeface="+mn-ea"/>
              </a:rPr>
              <a:t>#-- </a:t>
            </a:r>
            <a:r>
              <a:rPr lang="ja-JP" altLang="en-US" sz="1400" dirty="0">
                <a:solidFill>
                  <a:srgbClr val="00879E"/>
                </a:solidFill>
                <a:latin typeface="+mn-ea"/>
              </a:rPr>
              <a:t>学習状況が出力される</a:t>
            </a:r>
            <a:r>
              <a:rPr lang="en-US" altLang="ja-JP" sz="1400" dirty="0">
                <a:solidFill>
                  <a:srgbClr val="00879E"/>
                </a:solidFill>
                <a:latin typeface="+mn-ea"/>
              </a:rPr>
              <a:t>  --#</a:t>
            </a:r>
          </a:p>
          <a:p>
            <a:endParaRPr lang="en-US" altLang="ja-JP" sz="1400" dirty="0">
              <a:solidFill>
                <a:srgbClr val="494949"/>
              </a:solidFill>
              <a:latin typeface="+mn-ea"/>
            </a:endParaRPr>
          </a:p>
          <a:p>
            <a:r>
              <a:rPr lang="en-US" altLang="ja-JP" sz="1400" dirty="0">
                <a:solidFill>
                  <a:srgbClr val="00879E"/>
                </a:solidFill>
                <a:latin typeface="+mn-ea"/>
              </a:rPr>
              <a:t># </a:t>
            </a:r>
            <a:r>
              <a:rPr lang="ja-JP" altLang="en-US" sz="1400" dirty="0">
                <a:solidFill>
                  <a:srgbClr val="00879E"/>
                </a:solidFill>
                <a:latin typeface="+mn-ea"/>
              </a:rPr>
              <a:t>誤差関数の可視化</a:t>
            </a:r>
          </a:p>
          <a:p>
            <a:r>
              <a:rPr lang="en-US" altLang="ja-JP" sz="1400" dirty="0" err="1">
                <a:solidFill>
                  <a:srgbClr val="494949"/>
                </a:solidFill>
                <a:latin typeface="+mn-ea"/>
              </a:rPr>
              <a:t>df_history</a:t>
            </a:r>
            <a:r>
              <a:rPr lang="en-US" altLang="ja-JP" sz="1400" dirty="0">
                <a:solidFill>
                  <a:srgbClr val="494949"/>
                </a:solidFill>
                <a:latin typeface="+mn-ea"/>
              </a:rPr>
              <a:t> = </a:t>
            </a:r>
            <a:r>
              <a:rPr lang="en-US" altLang="ja-JP" sz="1400" dirty="0" err="1">
                <a:solidFill>
                  <a:srgbClr val="494949"/>
                </a:solidFill>
                <a:latin typeface="+mn-ea"/>
              </a:rPr>
              <a:t>pd.DataFrame</a:t>
            </a:r>
            <a:r>
              <a:rPr lang="en-US" altLang="ja-JP" sz="1400" dirty="0">
                <a:solidFill>
                  <a:srgbClr val="494949"/>
                </a:solidFill>
                <a:latin typeface="+mn-ea"/>
              </a:rPr>
              <a:t>(</a:t>
            </a:r>
            <a:r>
              <a:rPr lang="en-US" altLang="ja-JP" sz="1400" dirty="0" err="1">
                <a:solidFill>
                  <a:srgbClr val="494949"/>
                </a:solidFill>
                <a:latin typeface="+mn-ea"/>
              </a:rPr>
              <a:t>history.history</a:t>
            </a:r>
            <a:r>
              <a:rPr lang="en-US" altLang="ja-JP" sz="1400" dirty="0">
                <a:solidFill>
                  <a:srgbClr val="494949"/>
                </a:solidFill>
                <a:latin typeface="+mn-ea"/>
              </a:rPr>
              <a:t>)</a:t>
            </a:r>
          </a:p>
          <a:p>
            <a:r>
              <a:rPr lang="en-US" altLang="ja-JP" sz="1400" dirty="0" err="1">
                <a:solidFill>
                  <a:srgbClr val="494949"/>
                </a:solidFill>
                <a:latin typeface="+mn-ea"/>
              </a:rPr>
              <a:t>df_history.plot</a:t>
            </a:r>
            <a:r>
              <a:rPr lang="en-US" altLang="ja-JP" sz="1400" dirty="0">
                <a:solidFill>
                  <a:srgbClr val="494949"/>
                </a:solidFill>
                <a:latin typeface="+mn-ea"/>
              </a:rPr>
              <a:t>(</a:t>
            </a:r>
            <a:r>
              <a:rPr lang="en-US" altLang="ja-JP" sz="1400" dirty="0" err="1">
                <a:solidFill>
                  <a:srgbClr val="494949"/>
                </a:solidFill>
                <a:latin typeface="+mn-ea"/>
              </a:rPr>
              <a:t>figsize</a:t>
            </a:r>
            <a:r>
              <a:rPr lang="en-US" altLang="ja-JP" sz="1400" dirty="0">
                <a:solidFill>
                  <a:srgbClr val="494949"/>
                </a:solidFill>
                <a:latin typeface="+mn-ea"/>
              </a:rPr>
              <a:t>=(10, 6))</a:t>
            </a:r>
          </a:p>
          <a:p>
            <a:endParaRPr lang="en-US" altLang="ja-JP" sz="1400" dirty="0">
              <a:solidFill>
                <a:srgbClr val="494949"/>
              </a:solidFill>
              <a:latin typeface="+mn-ea"/>
            </a:endParaRPr>
          </a:p>
          <a:p>
            <a:endParaRPr lang="en-US" altLang="ja-JP" sz="1400" dirty="0">
              <a:solidFill>
                <a:srgbClr val="494949"/>
              </a:solidFill>
              <a:latin typeface="+mn-ea"/>
            </a:endParaRPr>
          </a:p>
          <a:p>
            <a:r>
              <a:rPr lang="en-US" altLang="ja-JP" sz="1400" dirty="0">
                <a:solidFill>
                  <a:srgbClr val="00879E"/>
                </a:solidFill>
                <a:latin typeface="+mn-ea"/>
              </a:rPr>
              <a:t># </a:t>
            </a:r>
            <a:r>
              <a:rPr lang="ja-JP" altLang="en-US" sz="1400" dirty="0">
                <a:solidFill>
                  <a:srgbClr val="00879E"/>
                </a:solidFill>
                <a:latin typeface="+mn-ea"/>
              </a:rPr>
              <a:t>予測</a:t>
            </a:r>
            <a:endParaRPr lang="en-US" altLang="ja-JP" sz="1400" dirty="0">
              <a:solidFill>
                <a:srgbClr val="00879E"/>
              </a:solidFill>
              <a:latin typeface="+mn-ea"/>
            </a:endParaRPr>
          </a:p>
          <a:p>
            <a:r>
              <a:rPr lang="en-US" altLang="ja-JP" sz="1400" b="0" dirty="0" err="1">
                <a:solidFill>
                  <a:srgbClr val="000000"/>
                </a:solidFill>
                <a:effectLst/>
                <a:latin typeface="+mn-ea"/>
              </a:rPr>
              <a:t>model.predict</a:t>
            </a:r>
            <a:r>
              <a:rPr lang="en-US" altLang="ja-JP" sz="1400" b="0" dirty="0">
                <a:solidFill>
                  <a:srgbClr val="000000"/>
                </a:solidFill>
                <a:effectLst/>
                <a:latin typeface="+mn-ea"/>
              </a:rPr>
              <a:t>(</a:t>
            </a:r>
            <a:r>
              <a:rPr lang="en-US" altLang="ja-JP" sz="1400" b="0" dirty="0" err="1">
                <a:solidFill>
                  <a:srgbClr val="000000"/>
                </a:solidFill>
                <a:effectLst/>
                <a:latin typeface="+mn-ea"/>
              </a:rPr>
              <a:t>val_x</a:t>
            </a:r>
            <a:r>
              <a:rPr lang="en-US" altLang="ja-JP" sz="1400" b="0" dirty="0">
                <a:solidFill>
                  <a:srgbClr val="494949"/>
                </a:solidFill>
                <a:effectLst/>
                <a:latin typeface="+mn-ea"/>
              </a:rPr>
              <a:t>)</a:t>
            </a:r>
            <a:endParaRPr lang="en-US" altLang="ja-JP" sz="1400" b="0" dirty="0">
              <a:solidFill>
                <a:srgbClr val="000000"/>
              </a:solidFill>
              <a:effectLst/>
              <a:latin typeface="+mn-ea"/>
            </a:endParaRPr>
          </a:p>
        </p:txBody>
      </p:sp>
      <p:sp>
        <p:nvSpPr>
          <p:cNvPr id="8" name="吹き出し: 線 7">
            <a:extLst>
              <a:ext uri="{FF2B5EF4-FFF2-40B4-BE49-F238E27FC236}">
                <a16:creationId xmlns:a16="http://schemas.microsoft.com/office/drawing/2014/main" id="{96C6C9AE-7FD2-4A58-B42C-4EC41151EFD1}"/>
              </a:ext>
            </a:extLst>
          </p:cNvPr>
          <p:cNvSpPr/>
          <p:nvPr/>
        </p:nvSpPr>
        <p:spPr>
          <a:xfrm>
            <a:off x="3021429" y="3983962"/>
            <a:ext cx="3197964" cy="2292461"/>
          </a:xfrm>
          <a:prstGeom prst="borderCallout1">
            <a:avLst>
              <a:gd name="adj1" fmla="val -7"/>
              <a:gd name="adj2" fmla="val 47342"/>
              <a:gd name="adj3" fmla="val -38449"/>
              <a:gd name="adj4" fmla="val 15188"/>
            </a:avLst>
          </a:prstGeom>
          <a:solidFill>
            <a:schemeClr val="bg1"/>
          </a:solid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kumimoji="1" lang="ja-JP" altLang="en-US" sz="1400" dirty="0">
              <a:solidFill>
                <a:srgbClr val="494949"/>
              </a:solidFill>
              <a:latin typeface="+mn-ea"/>
            </a:endParaRPr>
          </a:p>
        </p:txBody>
      </p:sp>
      <p:sp>
        <p:nvSpPr>
          <p:cNvPr id="11" name="吹き出し: 線 10">
            <a:extLst>
              <a:ext uri="{FF2B5EF4-FFF2-40B4-BE49-F238E27FC236}">
                <a16:creationId xmlns:a16="http://schemas.microsoft.com/office/drawing/2014/main" id="{491F9550-5EA8-4F16-9AC0-49274EC489DB}"/>
              </a:ext>
            </a:extLst>
          </p:cNvPr>
          <p:cNvSpPr/>
          <p:nvPr/>
        </p:nvSpPr>
        <p:spPr>
          <a:xfrm>
            <a:off x="6354511" y="1807809"/>
            <a:ext cx="4949275" cy="2921850"/>
          </a:xfrm>
          <a:prstGeom prst="borderCallout1">
            <a:avLst>
              <a:gd name="adj1" fmla="val 15502"/>
              <a:gd name="adj2" fmla="val -735"/>
              <a:gd name="adj3" fmla="val -3063"/>
              <a:gd name="adj4" fmla="val -10568"/>
            </a:avLst>
          </a:prstGeom>
          <a:solidFill>
            <a:schemeClr val="bg1"/>
          </a:solid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en-US" altLang="ja-JP" sz="1400" dirty="0">
                <a:solidFill>
                  <a:srgbClr val="494949"/>
                </a:solidFill>
                <a:latin typeface="+mn-ea"/>
              </a:rPr>
              <a:t>fit</a:t>
            </a:r>
            <a:r>
              <a:rPr kumimoji="1" lang="ja-JP" altLang="en-US" sz="1400" dirty="0">
                <a:solidFill>
                  <a:srgbClr val="494949"/>
                </a:solidFill>
                <a:latin typeface="+mn-ea"/>
              </a:rPr>
              <a:t>メソッドで学習開始。</a:t>
            </a:r>
            <a:endParaRPr kumimoji="1" lang="en-US" altLang="ja-JP" sz="1400" dirty="0">
              <a:solidFill>
                <a:srgbClr val="494949"/>
              </a:solidFill>
              <a:latin typeface="+mn-ea"/>
            </a:endParaRPr>
          </a:p>
          <a:p>
            <a:r>
              <a:rPr kumimoji="1" lang="ja-JP" altLang="en-US" sz="1400" dirty="0">
                <a:solidFill>
                  <a:srgbClr val="494949"/>
                </a:solidFill>
                <a:latin typeface="+mn-ea"/>
              </a:rPr>
              <a:t>学習用データの説明変数、目的変数の他、主に以下のようなものを引数で指定できる。</a:t>
            </a:r>
            <a:endParaRPr kumimoji="1" lang="en-US" altLang="ja-JP" sz="1400" dirty="0">
              <a:solidFill>
                <a:srgbClr val="494949"/>
              </a:solidFill>
              <a:latin typeface="+mn-ea"/>
            </a:endParaRPr>
          </a:p>
          <a:p>
            <a:r>
              <a:rPr kumimoji="1" lang="en-US" altLang="ja-JP" sz="1400" dirty="0">
                <a:solidFill>
                  <a:srgbClr val="494949"/>
                </a:solidFill>
                <a:latin typeface="+mn-ea"/>
              </a:rPr>
              <a:t>batch_size</a:t>
            </a:r>
            <a:r>
              <a:rPr kumimoji="1" lang="ja-JP" altLang="en-US" sz="1400" dirty="0">
                <a:solidFill>
                  <a:srgbClr val="494949"/>
                </a:solidFill>
                <a:latin typeface="+mn-ea"/>
              </a:rPr>
              <a:t>：ミニバッチのサイズ</a:t>
            </a:r>
            <a:endParaRPr kumimoji="1" lang="en-US" altLang="ja-JP" sz="1400" dirty="0">
              <a:solidFill>
                <a:srgbClr val="494949"/>
              </a:solidFill>
              <a:latin typeface="+mn-ea"/>
            </a:endParaRPr>
          </a:p>
          <a:p>
            <a:r>
              <a:rPr kumimoji="1" lang="en-US" altLang="ja-JP" sz="1400" dirty="0">
                <a:solidFill>
                  <a:srgbClr val="494949"/>
                </a:solidFill>
                <a:latin typeface="+mn-ea"/>
              </a:rPr>
              <a:t>epochs	</a:t>
            </a:r>
            <a:r>
              <a:rPr kumimoji="1" lang="ja-JP" altLang="en-US" sz="1400" dirty="0">
                <a:solidFill>
                  <a:srgbClr val="494949"/>
                </a:solidFill>
                <a:latin typeface="+mn-ea"/>
              </a:rPr>
              <a:t>：学習を行うエポック数</a:t>
            </a:r>
            <a:endParaRPr kumimoji="1" lang="en-US" altLang="ja-JP" sz="1400" dirty="0">
              <a:solidFill>
                <a:srgbClr val="494949"/>
              </a:solidFill>
              <a:latin typeface="+mn-ea"/>
            </a:endParaRPr>
          </a:p>
          <a:p>
            <a:r>
              <a:rPr kumimoji="1" lang="en-US" altLang="ja-JP" sz="1400" dirty="0" err="1">
                <a:solidFill>
                  <a:srgbClr val="494949"/>
                </a:solidFill>
                <a:latin typeface="+mn-ea"/>
              </a:rPr>
              <a:t>validation_data</a:t>
            </a:r>
            <a:r>
              <a:rPr kumimoji="1" lang="en-US" altLang="ja-JP" sz="1400" dirty="0">
                <a:solidFill>
                  <a:srgbClr val="494949"/>
                </a:solidFill>
                <a:latin typeface="+mn-ea"/>
              </a:rPr>
              <a:t>	</a:t>
            </a:r>
            <a:r>
              <a:rPr kumimoji="1" lang="ja-JP" altLang="en-US" sz="1400" dirty="0">
                <a:solidFill>
                  <a:srgbClr val="494949"/>
                </a:solidFill>
                <a:latin typeface="+mn-ea"/>
              </a:rPr>
              <a:t>：指定したデータを検証用データとして使用する</a:t>
            </a:r>
            <a:endParaRPr kumimoji="1" lang="en-US" altLang="ja-JP" sz="1400" dirty="0">
              <a:solidFill>
                <a:srgbClr val="494949"/>
              </a:solidFill>
              <a:latin typeface="+mn-ea"/>
            </a:endParaRPr>
          </a:p>
          <a:p>
            <a:r>
              <a:rPr kumimoji="1" lang="en-US" altLang="ja-JP" sz="1400" dirty="0">
                <a:solidFill>
                  <a:srgbClr val="494949"/>
                </a:solidFill>
                <a:latin typeface="+mn-ea"/>
              </a:rPr>
              <a:t>v</a:t>
            </a:r>
            <a:r>
              <a:rPr kumimoji="1" lang="en-US" altLang="ja-JP" sz="1400" b="0" dirty="0">
                <a:solidFill>
                  <a:srgbClr val="494949"/>
                </a:solidFill>
                <a:effectLst/>
                <a:latin typeface="+mn-ea"/>
              </a:rPr>
              <a:t>erbose	</a:t>
            </a:r>
            <a:r>
              <a:rPr kumimoji="1" lang="ja-JP" altLang="en-US" sz="1400" b="0" dirty="0">
                <a:solidFill>
                  <a:srgbClr val="494949"/>
                </a:solidFill>
                <a:effectLst/>
                <a:latin typeface="+mn-ea"/>
              </a:rPr>
              <a:t>：途中経過の出力設定。</a:t>
            </a:r>
            <a:r>
              <a:rPr kumimoji="1" lang="en-US" altLang="ja-JP" sz="1400" b="0" dirty="0">
                <a:solidFill>
                  <a:srgbClr val="494949"/>
                </a:solidFill>
                <a:effectLst/>
                <a:latin typeface="+mn-ea"/>
              </a:rPr>
              <a:t>1</a:t>
            </a:r>
            <a:r>
              <a:rPr kumimoji="1" lang="ja-JP" altLang="en-US" sz="1400" b="0" dirty="0">
                <a:solidFill>
                  <a:srgbClr val="494949"/>
                </a:solidFill>
                <a:effectLst/>
                <a:latin typeface="+mn-ea"/>
              </a:rPr>
              <a:t>にすると各エポックの状況が出力される。</a:t>
            </a:r>
            <a:endParaRPr kumimoji="1" lang="en-US" altLang="ja-JP" sz="1400" b="0" dirty="0">
              <a:solidFill>
                <a:srgbClr val="494949"/>
              </a:solidFill>
              <a:effectLst/>
              <a:latin typeface="+mn-ea"/>
            </a:endParaRPr>
          </a:p>
          <a:p>
            <a:endParaRPr kumimoji="1" lang="en-US" altLang="ja-JP" sz="1400" dirty="0">
              <a:solidFill>
                <a:srgbClr val="494949"/>
              </a:solidFill>
              <a:latin typeface="+mn-ea"/>
            </a:endParaRPr>
          </a:p>
          <a:p>
            <a:r>
              <a:rPr kumimoji="1" lang="ja-JP" altLang="en-US" sz="1400" b="0" dirty="0">
                <a:solidFill>
                  <a:srgbClr val="494949"/>
                </a:solidFill>
                <a:effectLst/>
                <a:latin typeface="+mn-ea"/>
              </a:rPr>
              <a:t>戻り値には学習結果が格納されるので、取得して</a:t>
            </a:r>
            <a:r>
              <a:rPr kumimoji="1" lang="ja-JP" altLang="en-US" sz="1400" dirty="0">
                <a:solidFill>
                  <a:srgbClr val="494949"/>
                </a:solidFill>
                <a:latin typeface="+mn-ea"/>
              </a:rPr>
              <a:t>グラフ化して確認する方法がわかりやすく一般的</a:t>
            </a:r>
            <a:endParaRPr lang="en-US" altLang="ja-JP" sz="1400" b="0" dirty="0">
              <a:solidFill>
                <a:srgbClr val="494949"/>
              </a:solidFill>
              <a:effectLst/>
              <a:latin typeface="+mn-ea"/>
            </a:endParaRPr>
          </a:p>
        </p:txBody>
      </p:sp>
      <p:cxnSp>
        <p:nvCxnSpPr>
          <p:cNvPr id="4" name="直線矢印コネクタ 3">
            <a:extLst>
              <a:ext uri="{FF2B5EF4-FFF2-40B4-BE49-F238E27FC236}">
                <a16:creationId xmlns:a16="http://schemas.microsoft.com/office/drawing/2014/main" id="{80627787-3BE1-4B6F-809A-F50B1093D6CE}"/>
              </a:ext>
            </a:extLst>
          </p:cNvPr>
          <p:cNvCxnSpPr/>
          <p:nvPr/>
        </p:nvCxnSpPr>
        <p:spPr>
          <a:xfrm flipV="1">
            <a:off x="3283824" y="4216070"/>
            <a:ext cx="0" cy="1894787"/>
          </a:xfrm>
          <a:prstGeom prst="straightConnector1">
            <a:avLst/>
          </a:prstGeom>
          <a:ln w="19050">
            <a:solidFill>
              <a:srgbClr val="494949"/>
            </a:solidFill>
            <a:headEnd type="none" w="med" len="med"/>
            <a:tailEnd type="triangle"/>
          </a:ln>
        </p:spPr>
        <p:style>
          <a:lnRef idx="3">
            <a:schemeClr val="accent1"/>
          </a:lnRef>
          <a:fillRef idx="0">
            <a:schemeClr val="accent1"/>
          </a:fillRef>
          <a:effectRef idx="2">
            <a:schemeClr val="accent1"/>
          </a:effectRef>
          <a:fontRef idx="minor">
            <a:schemeClr val="tx1"/>
          </a:fontRef>
        </p:style>
      </p:cxnSp>
      <p:cxnSp>
        <p:nvCxnSpPr>
          <p:cNvPr id="17" name="直線矢印コネクタ 16">
            <a:extLst>
              <a:ext uri="{FF2B5EF4-FFF2-40B4-BE49-F238E27FC236}">
                <a16:creationId xmlns:a16="http://schemas.microsoft.com/office/drawing/2014/main" id="{6756F3C0-8C32-4D49-B618-3CC21827C0A3}"/>
              </a:ext>
            </a:extLst>
          </p:cNvPr>
          <p:cNvCxnSpPr>
            <a:cxnSpLocks/>
          </p:cNvCxnSpPr>
          <p:nvPr/>
        </p:nvCxnSpPr>
        <p:spPr>
          <a:xfrm>
            <a:off x="3148706" y="5966314"/>
            <a:ext cx="2793478" cy="0"/>
          </a:xfrm>
          <a:prstGeom prst="straightConnector1">
            <a:avLst/>
          </a:prstGeom>
          <a:ln w="19050">
            <a:solidFill>
              <a:srgbClr val="494949"/>
            </a:solidFill>
            <a:headEnd type="none" w="med" len="med"/>
            <a:tailEnd type="triangle"/>
          </a:ln>
        </p:spPr>
        <p:style>
          <a:lnRef idx="3">
            <a:schemeClr val="accent1"/>
          </a:lnRef>
          <a:fillRef idx="0">
            <a:schemeClr val="accent1"/>
          </a:fillRef>
          <a:effectRef idx="2">
            <a:schemeClr val="accent1"/>
          </a:effectRef>
          <a:fontRef idx="minor">
            <a:schemeClr val="tx1"/>
          </a:fontRef>
        </p:style>
      </p:cxnSp>
      <p:sp>
        <p:nvSpPr>
          <p:cNvPr id="7" name="フリーフォーム: 図形 6">
            <a:extLst>
              <a:ext uri="{FF2B5EF4-FFF2-40B4-BE49-F238E27FC236}">
                <a16:creationId xmlns:a16="http://schemas.microsoft.com/office/drawing/2014/main" id="{9121104A-EB18-45E5-829E-D70DA11C3589}"/>
              </a:ext>
            </a:extLst>
          </p:cNvPr>
          <p:cNvSpPr/>
          <p:nvPr/>
        </p:nvSpPr>
        <p:spPr>
          <a:xfrm>
            <a:off x="3387518" y="4458810"/>
            <a:ext cx="2328420" cy="1407191"/>
          </a:xfrm>
          <a:custGeom>
            <a:avLst/>
            <a:gdLst>
              <a:gd name="connsiteX0" fmla="*/ 0 w 2328420"/>
              <a:gd name="connsiteY0" fmla="*/ 0 h 1602797"/>
              <a:gd name="connsiteX1" fmla="*/ 499620 w 2328420"/>
              <a:gd name="connsiteY1" fmla="*/ 1338606 h 1602797"/>
              <a:gd name="connsiteX2" fmla="*/ 2328420 w 2328420"/>
              <a:gd name="connsiteY2" fmla="*/ 1602557 h 1602797"/>
            </a:gdLst>
            <a:ahLst/>
            <a:cxnLst>
              <a:cxn ang="0">
                <a:pos x="connsiteX0" y="connsiteY0"/>
              </a:cxn>
              <a:cxn ang="0">
                <a:pos x="connsiteX1" y="connsiteY1"/>
              </a:cxn>
              <a:cxn ang="0">
                <a:pos x="connsiteX2" y="connsiteY2"/>
              </a:cxn>
            </a:cxnLst>
            <a:rect l="l" t="t" r="r" b="b"/>
            <a:pathLst>
              <a:path w="2328420" h="1602797">
                <a:moveTo>
                  <a:pt x="0" y="0"/>
                </a:moveTo>
                <a:cubicBezTo>
                  <a:pt x="55775" y="535756"/>
                  <a:pt x="111550" y="1071513"/>
                  <a:pt x="499620" y="1338606"/>
                </a:cubicBezTo>
                <a:cubicBezTo>
                  <a:pt x="887690" y="1605699"/>
                  <a:pt x="1608055" y="1604128"/>
                  <a:pt x="2328420" y="1602557"/>
                </a:cubicBezTo>
              </a:path>
            </a:pathLst>
          </a:cu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フリーフォーム: 図形 17">
            <a:extLst>
              <a:ext uri="{FF2B5EF4-FFF2-40B4-BE49-F238E27FC236}">
                <a16:creationId xmlns:a16="http://schemas.microsoft.com/office/drawing/2014/main" id="{0947DDB6-FBDD-458A-83D3-6A9E1FAD919A}"/>
              </a:ext>
            </a:extLst>
          </p:cNvPr>
          <p:cNvSpPr/>
          <p:nvPr/>
        </p:nvSpPr>
        <p:spPr>
          <a:xfrm>
            <a:off x="3387517" y="4263204"/>
            <a:ext cx="2328419" cy="1470578"/>
          </a:xfrm>
          <a:custGeom>
            <a:avLst/>
            <a:gdLst>
              <a:gd name="connsiteX0" fmla="*/ 0 w 2328420"/>
              <a:gd name="connsiteY0" fmla="*/ 0 h 1602797"/>
              <a:gd name="connsiteX1" fmla="*/ 499620 w 2328420"/>
              <a:gd name="connsiteY1" fmla="*/ 1338606 h 1602797"/>
              <a:gd name="connsiteX2" fmla="*/ 2328420 w 2328420"/>
              <a:gd name="connsiteY2" fmla="*/ 1602557 h 1602797"/>
            </a:gdLst>
            <a:ahLst/>
            <a:cxnLst>
              <a:cxn ang="0">
                <a:pos x="connsiteX0" y="connsiteY0"/>
              </a:cxn>
              <a:cxn ang="0">
                <a:pos x="connsiteX1" y="connsiteY1"/>
              </a:cxn>
              <a:cxn ang="0">
                <a:pos x="connsiteX2" y="connsiteY2"/>
              </a:cxn>
            </a:cxnLst>
            <a:rect l="l" t="t" r="r" b="b"/>
            <a:pathLst>
              <a:path w="2328420" h="1602797">
                <a:moveTo>
                  <a:pt x="0" y="0"/>
                </a:moveTo>
                <a:cubicBezTo>
                  <a:pt x="55775" y="535756"/>
                  <a:pt x="111550" y="1071513"/>
                  <a:pt x="499620" y="1338606"/>
                </a:cubicBezTo>
                <a:cubicBezTo>
                  <a:pt x="887690" y="1605699"/>
                  <a:pt x="1608055" y="1604128"/>
                  <a:pt x="2328420" y="1602557"/>
                </a:cubicBezTo>
              </a:path>
            </a:pathLst>
          </a:custGeom>
          <a:noFill/>
          <a:ln w="19050">
            <a:solidFill>
              <a:srgbClr val="F36C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96C1B1DE-5834-4E48-A9B2-2C840FB97D9B}"/>
              </a:ext>
            </a:extLst>
          </p:cNvPr>
          <p:cNvSpPr txBox="1"/>
          <p:nvPr/>
        </p:nvSpPr>
        <p:spPr>
          <a:xfrm>
            <a:off x="4948588" y="5977191"/>
            <a:ext cx="993596" cy="276999"/>
          </a:xfrm>
          <a:prstGeom prst="rect">
            <a:avLst/>
          </a:prstGeom>
          <a:noFill/>
        </p:spPr>
        <p:txBody>
          <a:bodyPr wrap="square" rtlCol="0">
            <a:spAutoFit/>
          </a:bodyPr>
          <a:lstStyle/>
          <a:p>
            <a:pPr algn="ctr" defTabSz="914400" fontAlgn="base">
              <a:spcBef>
                <a:spcPct val="0"/>
              </a:spcBef>
              <a:spcAft>
                <a:spcPct val="0"/>
              </a:spcAft>
            </a:pPr>
            <a:r>
              <a:rPr kumimoji="1" lang="ja-JP" altLang="en-US" sz="1200" dirty="0">
                <a:solidFill>
                  <a:srgbClr val="000000"/>
                </a:solidFill>
                <a:latin typeface="+mn-ea"/>
              </a:rPr>
              <a:t>エポック</a:t>
            </a:r>
          </a:p>
        </p:txBody>
      </p:sp>
      <p:sp>
        <p:nvSpPr>
          <p:cNvPr id="19" name="テキスト ボックス 18">
            <a:extLst>
              <a:ext uri="{FF2B5EF4-FFF2-40B4-BE49-F238E27FC236}">
                <a16:creationId xmlns:a16="http://schemas.microsoft.com/office/drawing/2014/main" id="{B3598030-A6B3-4DAC-B0C8-521830CCF731}"/>
              </a:ext>
            </a:extLst>
          </p:cNvPr>
          <p:cNvSpPr txBox="1"/>
          <p:nvPr/>
        </p:nvSpPr>
        <p:spPr>
          <a:xfrm>
            <a:off x="3021429" y="3973453"/>
            <a:ext cx="563461" cy="276999"/>
          </a:xfrm>
          <a:prstGeom prst="rect">
            <a:avLst/>
          </a:prstGeom>
          <a:noFill/>
        </p:spPr>
        <p:txBody>
          <a:bodyPr wrap="square" rtlCol="0">
            <a:spAutoFit/>
          </a:bodyPr>
          <a:lstStyle/>
          <a:p>
            <a:pPr algn="ctr" defTabSz="914400" fontAlgn="base">
              <a:spcBef>
                <a:spcPct val="0"/>
              </a:spcBef>
              <a:spcAft>
                <a:spcPct val="0"/>
              </a:spcAft>
            </a:pPr>
            <a:r>
              <a:rPr kumimoji="1" lang="ja-JP" altLang="en-US" sz="1200" dirty="0">
                <a:solidFill>
                  <a:srgbClr val="000000"/>
                </a:solidFill>
                <a:latin typeface="+mn-ea"/>
              </a:rPr>
              <a:t>損失</a:t>
            </a:r>
          </a:p>
        </p:txBody>
      </p:sp>
    </p:spTree>
    <p:extLst>
      <p:ext uri="{BB962C8B-B14F-4D97-AF65-F5344CB8AC3E}">
        <p14:creationId xmlns:p14="http://schemas.microsoft.com/office/powerpoint/2010/main" val="3863716977"/>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タイトル 1">
            <a:extLst>
              <a:ext uri="{FF2B5EF4-FFF2-40B4-BE49-F238E27FC236}">
                <a16:creationId xmlns:a16="http://schemas.microsoft.com/office/drawing/2014/main" id="{2DA76E4A-E82F-4E3B-913C-6408054281D8}"/>
              </a:ext>
            </a:extLst>
          </p:cNvPr>
          <p:cNvSpPr txBox="1">
            <a:spLocks/>
          </p:cNvSpPr>
          <p:nvPr/>
        </p:nvSpPr>
        <p:spPr bwMode="auto">
          <a:xfrm>
            <a:off x="666514" y="851958"/>
            <a:ext cx="10922105" cy="4826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kumimoji="1" sz="2800" b="1" kern="1200" baseline="0">
                <a:solidFill>
                  <a:schemeClr val="tx1">
                    <a:lumMod val="75000"/>
                    <a:lumOff val="25000"/>
                  </a:schemeClr>
                </a:solidFill>
                <a:latin typeface="メイリオ" panose="020B0604030504040204" pitchFamily="50" charset="-128"/>
                <a:ea typeface="メイリオ" panose="020B0604030504040204" pitchFamily="50" charset="-128"/>
                <a:cs typeface="+mj-cs"/>
              </a:defRPr>
            </a:lvl1pPr>
          </a:lstStyle>
          <a:p>
            <a:r>
              <a:rPr lang="ja-JP" altLang="en-US" sz="3200" spc="150" dirty="0">
                <a:solidFill>
                  <a:srgbClr val="F36C37"/>
                </a:solidFill>
              </a:rPr>
              <a:t>第</a:t>
            </a:r>
            <a:r>
              <a:rPr lang="en-US" altLang="ja-JP" sz="5600" spc="150" dirty="0">
                <a:solidFill>
                  <a:srgbClr val="F36C37"/>
                </a:solidFill>
              </a:rPr>
              <a:t>6</a:t>
            </a:r>
            <a:r>
              <a:rPr lang="ja-JP" altLang="en-US" sz="3200" spc="150" dirty="0">
                <a:solidFill>
                  <a:srgbClr val="F36C37"/>
                </a:solidFill>
              </a:rPr>
              <a:t>章　ディープラーニング </a:t>
            </a:r>
            <a:r>
              <a:rPr lang="en-US" altLang="ja-JP" sz="2000" spc="150" dirty="0">
                <a:solidFill>
                  <a:srgbClr val="F36C37"/>
                </a:solidFill>
              </a:rPr>
              <a:t>- TensorFlow / </a:t>
            </a:r>
            <a:r>
              <a:rPr lang="en-US" altLang="ja-JP" sz="2000" spc="150" dirty="0" err="1">
                <a:solidFill>
                  <a:srgbClr val="F36C37"/>
                </a:solidFill>
              </a:rPr>
              <a:t>Keras</a:t>
            </a:r>
            <a:r>
              <a:rPr lang="en-US" altLang="ja-JP" sz="2000" spc="150" dirty="0">
                <a:solidFill>
                  <a:srgbClr val="F36C37"/>
                </a:solidFill>
              </a:rPr>
              <a:t> -</a:t>
            </a:r>
            <a:endParaRPr lang="en-US" altLang="ja-JP" sz="3200" spc="150" dirty="0">
              <a:solidFill>
                <a:srgbClr val="F36C37"/>
              </a:solidFill>
            </a:endParaRPr>
          </a:p>
        </p:txBody>
      </p:sp>
      <p:sp>
        <p:nvSpPr>
          <p:cNvPr id="2" name="スライド番号プレースホルダー 1">
            <a:extLst>
              <a:ext uri="{FF2B5EF4-FFF2-40B4-BE49-F238E27FC236}">
                <a16:creationId xmlns:a16="http://schemas.microsoft.com/office/drawing/2014/main" id="{FAA47C63-520D-4F7C-8DAB-2526094CB5B4}"/>
              </a:ext>
            </a:extLst>
          </p:cNvPr>
          <p:cNvSpPr>
            <a:spLocks noGrp="1"/>
          </p:cNvSpPr>
          <p:nvPr>
            <p:ph type="sldNum" sz="quarter" idx="10"/>
          </p:nvPr>
        </p:nvSpPr>
        <p:spPr>
          <a:xfrm>
            <a:off x="9265299" y="6465214"/>
            <a:ext cx="2743200" cy="204403"/>
          </a:xfrm>
        </p:spPr>
        <p:txBody>
          <a:bodyPr/>
          <a:lstStyle/>
          <a:p>
            <a:fld id="{5D750650-B10A-47BF-93C2-E1678438B37A}" type="slidenum">
              <a:rPr kumimoji="1" lang="ja-JP" altLang="en-US" smtClean="0"/>
              <a:pPr/>
              <a:t>315</a:t>
            </a:fld>
            <a:endParaRPr kumimoji="1" lang="ja-JP" altLang="en-US" dirty="0"/>
          </a:p>
        </p:txBody>
      </p:sp>
      <p:sp>
        <p:nvSpPr>
          <p:cNvPr id="9" name="四角形: 角を丸くする 8">
            <a:extLst>
              <a:ext uri="{FF2B5EF4-FFF2-40B4-BE49-F238E27FC236}">
                <a16:creationId xmlns:a16="http://schemas.microsoft.com/office/drawing/2014/main" id="{17C76A4F-9917-404E-810D-D4C278F81FF6}"/>
              </a:ext>
            </a:extLst>
          </p:cNvPr>
          <p:cNvSpPr/>
          <p:nvPr/>
        </p:nvSpPr>
        <p:spPr bwMode="auto">
          <a:xfrm>
            <a:off x="735085" y="1751579"/>
            <a:ext cx="2208068" cy="358390"/>
          </a:xfrm>
          <a:prstGeom prst="roundRect">
            <a:avLst>
              <a:gd name="adj" fmla="val 50000"/>
            </a:avLst>
          </a:prstGeom>
          <a:solidFill>
            <a:srgbClr val="F36C37"/>
          </a:solidFill>
          <a:ln w="19050" algn="ctr">
            <a:noFill/>
            <a:prstDash val="dash"/>
            <a:round/>
            <a:headEnd/>
            <a:tailEnd/>
          </a:ln>
          <a:effectLst/>
        </p:spPr>
        <p:txBody>
          <a:bodyPr wrap="none" lIns="108000" tIns="108000" rtlCol="0" anchor="ctr"/>
          <a:lstStyle/>
          <a:p>
            <a:pPr algn="ctr"/>
            <a:r>
              <a:rPr kumimoji="1" lang="ja-JP" altLang="en-US" b="1" spc="300" dirty="0">
                <a:solidFill>
                  <a:schemeClr val="bg1"/>
                </a:solidFill>
                <a:latin typeface="+mn-ea"/>
              </a:rPr>
              <a:t>章の目次</a:t>
            </a:r>
          </a:p>
        </p:txBody>
      </p:sp>
      <p:sp>
        <p:nvSpPr>
          <p:cNvPr id="10" name="コンテンツ プレースホルダー 5">
            <a:extLst>
              <a:ext uri="{FF2B5EF4-FFF2-40B4-BE49-F238E27FC236}">
                <a16:creationId xmlns:a16="http://schemas.microsoft.com/office/drawing/2014/main" id="{2A231A49-86B3-4817-904B-36C2F1103794}"/>
              </a:ext>
            </a:extLst>
          </p:cNvPr>
          <p:cNvSpPr txBox="1">
            <a:spLocks/>
          </p:cNvSpPr>
          <p:nvPr/>
        </p:nvSpPr>
        <p:spPr>
          <a:xfrm>
            <a:off x="1071378" y="2214887"/>
            <a:ext cx="10353860" cy="2733632"/>
          </a:xfrm>
          <a:prstGeom prst="rect">
            <a:avLst/>
          </a:prstGeom>
        </p:spPr>
        <p:txBody>
          <a:bodyPr vert="horz" lIns="91440" tIns="45720" rIns="91440" bIns="45720" rtlCol="0" anchor="t"/>
          <a:lstStyle>
            <a:defPPr>
              <a:defRPr lang="en-US"/>
            </a:defPPr>
            <a:lvl1pPr marL="0" algn="r" defTabSz="457200" rtl="0" eaLnBrk="1" latinLnBrk="0" hangingPunct="1">
              <a:defRPr sz="900" b="0" kern="1200">
                <a:solidFill>
                  <a:schemeClr val="tx1">
                    <a:lumMod val="50000"/>
                    <a:lumOff val="50000"/>
                  </a:schemeClr>
                </a:solidFill>
                <a:latin typeface="メイリオ" panose="020B0604030504040204" pitchFamily="50" charset="-128"/>
                <a:ea typeface="メイリオ" panose="020B0604030504040204" pitchFamily="50" charset="-128"/>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lnSpc>
                <a:spcPct val="150000"/>
              </a:lnSpc>
            </a:pPr>
            <a:r>
              <a:rPr kumimoji="1" lang="en-US" altLang="ja-JP" sz="1600" b="1" spc="300" dirty="0">
                <a:solidFill>
                  <a:srgbClr val="BFBFBF"/>
                </a:solidFill>
              </a:rPr>
              <a:t>6-1.</a:t>
            </a:r>
            <a:r>
              <a:rPr kumimoji="1" lang="ja-JP" altLang="en-US" sz="1600" b="1" spc="300" dirty="0">
                <a:solidFill>
                  <a:srgbClr val="BFBFBF"/>
                </a:solidFill>
              </a:rPr>
              <a:t>ディープラーニングの基礎</a:t>
            </a:r>
            <a:endParaRPr kumimoji="1" lang="en-US" altLang="ja-JP" sz="1600" b="1" spc="300" dirty="0">
              <a:solidFill>
                <a:srgbClr val="BFBFBF"/>
              </a:solidFill>
            </a:endParaRPr>
          </a:p>
          <a:p>
            <a:pPr algn="l">
              <a:lnSpc>
                <a:spcPct val="150000"/>
              </a:lnSpc>
            </a:pPr>
            <a:r>
              <a:rPr lang="en-US" altLang="ja-JP" sz="1600" b="1" spc="300" dirty="0">
                <a:solidFill>
                  <a:srgbClr val="BFBFBF"/>
                </a:solidFill>
              </a:rPr>
              <a:t>6-2.TensorFlow</a:t>
            </a:r>
            <a:r>
              <a:rPr lang="ja-JP" altLang="en-US" sz="1600" b="1" spc="300" dirty="0">
                <a:solidFill>
                  <a:srgbClr val="BFBFBF"/>
                </a:solidFill>
              </a:rPr>
              <a:t> </a:t>
            </a:r>
            <a:r>
              <a:rPr lang="en-US" altLang="ja-JP" sz="1600" b="1" spc="300" dirty="0">
                <a:solidFill>
                  <a:srgbClr val="BFBFBF"/>
                </a:solidFill>
              </a:rPr>
              <a:t>/</a:t>
            </a:r>
            <a:r>
              <a:rPr lang="ja-JP" altLang="en-US" sz="1600" b="1" spc="300" dirty="0">
                <a:solidFill>
                  <a:srgbClr val="BFBFBF"/>
                </a:solidFill>
              </a:rPr>
              <a:t> </a:t>
            </a:r>
            <a:r>
              <a:rPr lang="en-US" altLang="ja-JP" sz="1600" b="1" spc="300" dirty="0">
                <a:solidFill>
                  <a:srgbClr val="BFBFBF"/>
                </a:solidFill>
              </a:rPr>
              <a:t>Keras</a:t>
            </a:r>
          </a:p>
          <a:p>
            <a:pPr algn="l">
              <a:lnSpc>
                <a:spcPct val="150000"/>
              </a:lnSpc>
            </a:pPr>
            <a:r>
              <a:rPr lang="en-US" altLang="ja-JP" sz="1600" b="1" spc="300" dirty="0">
                <a:solidFill>
                  <a:srgbClr val="BFBFBF"/>
                </a:solidFill>
              </a:rPr>
              <a:t>6-3.TensorFlow</a:t>
            </a:r>
            <a:r>
              <a:rPr lang="ja-JP" altLang="en-US" sz="1600" b="1" spc="300" dirty="0">
                <a:solidFill>
                  <a:srgbClr val="BFBFBF"/>
                </a:solidFill>
              </a:rPr>
              <a:t> </a:t>
            </a:r>
            <a:r>
              <a:rPr lang="en-US" altLang="ja-JP" sz="1600" b="1" spc="300" dirty="0">
                <a:solidFill>
                  <a:srgbClr val="BFBFBF"/>
                </a:solidFill>
              </a:rPr>
              <a:t>/</a:t>
            </a:r>
            <a:r>
              <a:rPr lang="ja-JP" altLang="en-US" sz="1600" b="1" spc="300" dirty="0">
                <a:solidFill>
                  <a:srgbClr val="BFBFBF"/>
                </a:solidFill>
              </a:rPr>
              <a:t> </a:t>
            </a:r>
            <a:r>
              <a:rPr lang="en-US" altLang="ja-JP" sz="1600" b="1" spc="300" dirty="0">
                <a:solidFill>
                  <a:srgbClr val="BFBFBF"/>
                </a:solidFill>
              </a:rPr>
              <a:t>Keras</a:t>
            </a:r>
            <a:r>
              <a:rPr lang="ja-JP" altLang="en-US" sz="1600" b="1" spc="300" dirty="0">
                <a:solidFill>
                  <a:srgbClr val="BFBFBF"/>
                </a:solidFill>
              </a:rPr>
              <a:t>によるディープラーニングの実装</a:t>
            </a:r>
            <a:endParaRPr lang="en-US" altLang="ja-JP" sz="1600" b="1" spc="300" dirty="0">
              <a:solidFill>
                <a:srgbClr val="BFBFBF"/>
              </a:solidFill>
            </a:endParaRPr>
          </a:p>
          <a:p>
            <a:pPr algn="l">
              <a:lnSpc>
                <a:spcPct val="150000"/>
              </a:lnSpc>
            </a:pPr>
            <a:r>
              <a:rPr lang="en-US" altLang="ja-JP" sz="1600" b="1" spc="300" dirty="0">
                <a:solidFill>
                  <a:schemeClr val="tx1">
                    <a:lumMod val="75000"/>
                    <a:lumOff val="25000"/>
                  </a:schemeClr>
                </a:solidFill>
              </a:rPr>
              <a:t>6-4.</a:t>
            </a:r>
            <a:r>
              <a:rPr lang="ja-JP" altLang="en-US" sz="1600" b="1" spc="300" dirty="0">
                <a:solidFill>
                  <a:schemeClr val="tx1">
                    <a:lumMod val="75000"/>
                    <a:lumOff val="25000"/>
                  </a:schemeClr>
                </a:solidFill>
              </a:rPr>
              <a:t>ディープラーニングモデルの改良</a:t>
            </a:r>
            <a:endParaRPr lang="en-US" altLang="ja-JP" sz="1600" b="1" spc="300" dirty="0">
              <a:solidFill>
                <a:schemeClr val="tx1">
                  <a:lumMod val="75000"/>
                  <a:lumOff val="25000"/>
                </a:schemeClr>
              </a:solidFill>
            </a:endParaRPr>
          </a:p>
          <a:p>
            <a:pPr algn="l">
              <a:lnSpc>
                <a:spcPct val="150000"/>
              </a:lnSpc>
            </a:pPr>
            <a:r>
              <a:rPr lang="en-US" altLang="ja-JP" sz="1600" b="1" spc="300" dirty="0">
                <a:solidFill>
                  <a:srgbClr val="BFBFBF"/>
                </a:solidFill>
              </a:rPr>
              <a:t>6-5.TensorFlow</a:t>
            </a:r>
            <a:r>
              <a:rPr lang="ja-JP" altLang="en-US" sz="1600" b="1" spc="300" dirty="0">
                <a:solidFill>
                  <a:srgbClr val="BFBFBF"/>
                </a:solidFill>
              </a:rPr>
              <a:t> </a:t>
            </a:r>
            <a:r>
              <a:rPr lang="en-US" altLang="ja-JP" sz="1600" b="1" spc="300" dirty="0">
                <a:solidFill>
                  <a:srgbClr val="BFBFBF"/>
                </a:solidFill>
              </a:rPr>
              <a:t>/</a:t>
            </a:r>
            <a:r>
              <a:rPr lang="ja-JP" altLang="en-US" sz="1600" b="1" spc="300" dirty="0">
                <a:solidFill>
                  <a:srgbClr val="BFBFBF"/>
                </a:solidFill>
              </a:rPr>
              <a:t> </a:t>
            </a:r>
            <a:r>
              <a:rPr lang="en-US" altLang="ja-JP" sz="1600" b="1" spc="300" dirty="0">
                <a:solidFill>
                  <a:srgbClr val="BFBFBF"/>
                </a:solidFill>
              </a:rPr>
              <a:t>Keras</a:t>
            </a:r>
            <a:r>
              <a:rPr lang="ja-JP" altLang="en-US" sz="1600" b="1" spc="300" dirty="0">
                <a:solidFill>
                  <a:srgbClr val="BFBFBF"/>
                </a:solidFill>
              </a:rPr>
              <a:t>によるディープラーニングモデルの改良</a:t>
            </a:r>
            <a:endParaRPr lang="en-US" altLang="ja-JP" sz="1600" b="1" spc="300" dirty="0">
              <a:solidFill>
                <a:srgbClr val="BFBFBF"/>
              </a:solidFill>
            </a:endParaRPr>
          </a:p>
          <a:p>
            <a:pPr algn="l">
              <a:lnSpc>
                <a:spcPct val="150000"/>
              </a:lnSpc>
            </a:pPr>
            <a:r>
              <a:rPr lang="en-US" altLang="ja-JP" sz="1600" b="1" spc="300" dirty="0">
                <a:solidFill>
                  <a:srgbClr val="BFBFBF"/>
                </a:solidFill>
              </a:rPr>
              <a:t>6-6.</a:t>
            </a:r>
            <a:r>
              <a:rPr lang="ja-JP" altLang="en-US" sz="1600" b="1" spc="300" dirty="0">
                <a:solidFill>
                  <a:srgbClr val="BFBFBF"/>
                </a:solidFill>
              </a:rPr>
              <a:t>演習：</a:t>
            </a:r>
            <a:r>
              <a:rPr lang="en-US" altLang="ja-JP" sz="1600" b="1" spc="300" dirty="0">
                <a:solidFill>
                  <a:srgbClr val="BFBFBF"/>
                </a:solidFill>
              </a:rPr>
              <a:t>TensorFlow /</a:t>
            </a:r>
            <a:r>
              <a:rPr lang="en-US" altLang="ja-JP" sz="1600" b="1" spc="300" dirty="0" err="1">
                <a:solidFill>
                  <a:srgbClr val="BFBFBF"/>
                </a:solidFill>
              </a:rPr>
              <a:t>Keras</a:t>
            </a:r>
            <a:endParaRPr lang="en-US" altLang="ja-JP" sz="1600" b="1" spc="300" dirty="0">
              <a:solidFill>
                <a:srgbClr val="BFBFBF"/>
              </a:solidFill>
            </a:endParaRPr>
          </a:p>
          <a:p>
            <a:pPr algn="l">
              <a:lnSpc>
                <a:spcPct val="150000"/>
              </a:lnSpc>
            </a:pPr>
            <a:r>
              <a:rPr lang="en-US" altLang="ja-JP" sz="1600" b="1" spc="300" dirty="0">
                <a:solidFill>
                  <a:srgbClr val="BFBFBF"/>
                </a:solidFill>
              </a:rPr>
              <a:t>6-7.</a:t>
            </a:r>
            <a:r>
              <a:rPr lang="ja-JP" altLang="en-US" sz="1600" b="1" spc="300" dirty="0">
                <a:solidFill>
                  <a:srgbClr val="BFBFBF"/>
                </a:solidFill>
              </a:rPr>
              <a:t>ワーク：構造化データへの機械学習の適用</a:t>
            </a:r>
            <a:endParaRPr lang="en-US" altLang="ja-JP" sz="1600" b="1" spc="300" dirty="0">
              <a:solidFill>
                <a:srgbClr val="BFBFBF"/>
              </a:solidFill>
            </a:endParaRPr>
          </a:p>
          <a:p>
            <a:pPr algn="l">
              <a:lnSpc>
                <a:spcPct val="150000"/>
              </a:lnSpc>
            </a:pPr>
            <a:r>
              <a:rPr lang="en-US" altLang="ja-JP" sz="1600" b="1" spc="300" dirty="0">
                <a:solidFill>
                  <a:srgbClr val="BFBFBF"/>
                </a:solidFill>
              </a:rPr>
              <a:t>6-8.</a:t>
            </a:r>
            <a:r>
              <a:rPr lang="ja-JP" altLang="en-US" sz="1600" b="1" spc="300" dirty="0">
                <a:solidFill>
                  <a:srgbClr val="BFBFBF"/>
                </a:solidFill>
              </a:rPr>
              <a:t>構造化データへの機械学習の活用例</a:t>
            </a:r>
            <a:endParaRPr lang="en-US" altLang="ja-JP" sz="1600" b="1" spc="300" dirty="0">
              <a:solidFill>
                <a:srgbClr val="BFBFBF"/>
              </a:solidFill>
            </a:endParaRPr>
          </a:p>
        </p:txBody>
      </p:sp>
    </p:spTree>
    <p:extLst>
      <p:ext uri="{BB962C8B-B14F-4D97-AF65-F5344CB8AC3E}">
        <p14:creationId xmlns:p14="http://schemas.microsoft.com/office/powerpoint/2010/main" val="830032253"/>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四角形: 角を丸くする 4">
            <a:extLst>
              <a:ext uri="{FF2B5EF4-FFF2-40B4-BE49-F238E27FC236}">
                <a16:creationId xmlns:a16="http://schemas.microsoft.com/office/drawing/2014/main" id="{235D25D0-2B40-4B95-B459-FAA9DFF054E5}"/>
              </a:ext>
            </a:extLst>
          </p:cNvPr>
          <p:cNvSpPr/>
          <p:nvPr/>
        </p:nvSpPr>
        <p:spPr>
          <a:xfrm>
            <a:off x="766763" y="1038877"/>
            <a:ext cx="10599737" cy="2948744"/>
          </a:xfrm>
          <a:prstGeom prst="roundRect">
            <a:avLst>
              <a:gd name="adj" fmla="val 1884"/>
            </a:avLst>
          </a:prstGeom>
          <a:solidFill>
            <a:srgbClr val="FFF4E1"/>
          </a:solidFill>
          <a:ln w="19050" algn="ctr">
            <a:noFill/>
            <a:prstDash val="dash"/>
            <a:round/>
            <a:headEnd/>
            <a:tailEnd/>
          </a:ln>
          <a:effectLst/>
        </p:spPr>
        <p:txBody>
          <a:bodyPr rot="0" spcFirstLastPara="0" vertOverflow="overflow" horzOverflow="overflow" vert="horz" wrap="square" lIns="180000" tIns="72000" rIns="180000" bIns="72000" numCol="1" spcCol="0" rtlCol="0" fromWordArt="0" anchor="ctr" anchorCtr="0" forceAA="0" compatLnSpc="1">
            <a:prstTxWarp prst="textNoShape">
              <a:avLst/>
            </a:prstTxWarp>
            <a:noAutofit/>
          </a:bodyPr>
          <a:lstStyle/>
          <a:p>
            <a:pPr marL="171450" indent="-171450" algn="just">
              <a:lnSpc>
                <a:spcPct val="120000"/>
              </a:lnSpc>
              <a:spcAft>
                <a:spcPts val="400"/>
              </a:spcAft>
              <a:buClr>
                <a:srgbClr val="F36C37"/>
              </a:buClr>
              <a:buFont typeface="Wingdings" panose="05000000000000000000" pitchFamily="2" charset="2"/>
              <a:buChar char="l"/>
            </a:pPr>
            <a:endParaRPr lang="ja-JP" altLang="en-US" sz="1100" spc="150" dirty="0">
              <a:solidFill>
                <a:schemeClr val="tx1"/>
              </a:solidFill>
              <a:latin typeface="+mj-ea"/>
              <a:ea typeface="+mj-ea"/>
            </a:endParaRPr>
          </a:p>
        </p:txBody>
      </p:sp>
      <p:sp>
        <p:nvSpPr>
          <p:cNvPr id="2" name="タイトル 1">
            <a:extLst>
              <a:ext uri="{FF2B5EF4-FFF2-40B4-BE49-F238E27FC236}">
                <a16:creationId xmlns:a16="http://schemas.microsoft.com/office/drawing/2014/main" id="{5FE14325-B25E-453C-9481-5E4B9FE0B34A}"/>
              </a:ext>
            </a:extLst>
          </p:cNvPr>
          <p:cNvSpPr>
            <a:spLocks noGrp="1"/>
          </p:cNvSpPr>
          <p:nvPr>
            <p:ph type="title"/>
          </p:nvPr>
        </p:nvSpPr>
        <p:spPr/>
        <p:txBody>
          <a:bodyPr/>
          <a:lstStyle/>
          <a:p>
            <a:r>
              <a:rPr lang="en-US" altLang="ja-JP" dirty="0"/>
              <a:t>6-4-1.</a:t>
            </a:r>
            <a:r>
              <a:rPr lang="ja-JP" altLang="en-US" dirty="0"/>
              <a:t>ディープラーニングモデルの改良</a:t>
            </a:r>
            <a:endParaRPr kumimoji="1" lang="ja-JP" altLang="en-US" dirty="0"/>
          </a:p>
        </p:txBody>
      </p:sp>
      <p:sp>
        <p:nvSpPr>
          <p:cNvPr id="3" name="コンテンツ プレースホルダー 2">
            <a:extLst>
              <a:ext uri="{FF2B5EF4-FFF2-40B4-BE49-F238E27FC236}">
                <a16:creationId xmlns:a16="http://schemas.microsoft.com/office/drawing/2014/main" id="{10EE556C-FDAE-4EEE-A2E7-11A707D60D55}"/>
              </a:ext>
            </a:extLst>
          </p:cNvPr>
          <p:cNvSpPr>
            <a:spLocks noGrp="1"/>
          </p:cNvSpPr>
          <p:nvPr>
            <p:ph sz="quarter" idx="4294967295"/>
          </p:nvPr>
        </p:nvSpPr>
        <p:spPr>
          <a:xfrm>
            <a:off x="1113954" y="1221016"/>
            <a:ext cx="9964088" cy="2640568"/>
          </a:xfrm>
        </p:spPr>
        <p:txBody>
          <a:bodyPr vert="horz" wrap="square" lIns="91440" tIns="45720" rIns="91440" bIns="45720" rtlCol="0" anchor="ctr">
            <a:noAutofit/>
          </a:bodyPr>
          <a:lstStyle/>
          <a:p>
            <a:pPr marL="0" indent="0">
              <a:lnSpc>
                <a:spcPct val="120000"/>
              </a:lnSpc>
              <a:spcBef>
                <a:spcPts val="0"/>
              </a:spcBef>
              <a:spcAft>
                <a:spcPts val="2400"/>
              </a:spcAft>
              <a:buClr>
                <a:srgbClr val="F36C37"/>
              </a:buClr>
              <a:buNone/>
            </a:pPr>
            <a:r>
              <a:rPr lang="ja-JP" altLang="en-US" sz="2000" b="1" dirty="0">
                <a:solidFill>
                  <a:srgbClr val="F36C37"/>
                </a:solidFill>
              </a:rPr>
              <a:t>　ディープラーニングでは、層数・ノード数を増やすことで複雑なモデルになり、</a:t>
            </a:r>
            <a:br>
              <a:rPr lang="en-US" altLang="ja-JP" sz="2000" b="1" dirty="0">
                <a:solidFill>
                  <a:srgbClr val="F36C37"/>
                </a:solidFill>
              </a:rPr>
            </a:br>
            <a:r>
              <a:rPr lang="ja-JP" altLang="en-US" sz="2000" b="1" dirty="0">
                <a:solidFill>
                  <a:srgbClr val="F36C37"/>
                </a:solidFill>
              </a:rPr>
              <a:t>複雑な特徴をもつデータも学習することができます。</a:t>
            </a:r>
            <a:br>
              <a:rPr lang="en-US" altLang="ja-JP" sz="2000" b="1" dirty="0">
                <a:solidFill>
                  <a:srgbClr val="F36C37"/>
                </a:solidFill>
              </a:rPr>
            </a:br>
            <a:r>
              <a:rPr lang="ja-JP" altLang="en-US" sz="2000" b="1" dirty="0">
                <a:solidFill>
                  <a:srgbClr val="F36C37"/>
                </a:solidFill>
              </a:rPr>
              <a:t>　しかし、複雑にするほど過学習が起きやすくなります。エポック数も適度にしないと過学習を起こします。</a:t>
            </a:r>
            <a:br>
              <a:rPr lang="en-US" altLang="ja-JP" sz="2000" b="1" dirty="0">
                <a:solidFill>
                  <a:srgbClr val="F36C37"/>
                </a:solidFill>
              </a:rPr>
            </a:br>
            <a:r>
              <a:rPr lang="ja-JP" altLang="en-US" sz="2000" b="1" dirty="0">
                <a:solidFill>
                  <a:srgbClr val="F36C37"/>
                </a:solidFill>
              </a:rPr>
              <a:t>　ディープラーニングはデータ量が多い場合に、学習に非常に時間がかかるため、試行錯誤を繰り返すことを考えて効率的に学習を進める工夫も必要です。そこで、エポック数を自動で最適にする</a:t>
            </a:r>
            <a:r>
              <a:rPr lang="en-US" altLang="ja-JP" sz="2000" b="1" dirty="0">
                <a:solidFill>
                  <a:srgbClr val="F36C37"/>
                </a:solidFill>
              </a:rPr>
              <a:t>Early-Stopping</a:t>
            </a:r>
            <a:r>
              <a:rPr lang="ja-JP" altLang="en-US" sz="2000" b="1" dirty="0">
                <a:solidFill>
                  <a:srgbClr val="F36C37"/>
                </a:solidFill>
              </a:rPr>
              <a:t>と過学習を緩和するドロップアウトを試します。</a:t>
            </a:r>
          </a:p>
        </p:txBody>
      </p:sp>
      <p:sp>
        <p:nvSpPr>
          <p:cNvPr id="4" name="スライド番号プレースホルダー 3">
            <a:extLst>
              <a:ext uri="{FF2B5EF4-FFF2-40B4-BE49-F238E27FC236}">
                <a16:creationId xmlns:a16="http://schemas.microsoft.com/office/drawing/2014/main" id="{31E61FCF-A60C-432C-8A79-2693CCE4D99F}"/>
              </a:ext>
            </a:extLst>
          </p:cNvPr>
          <p:cNvSpPr>
            <a:spLocks noGrp="1"/>
          </p:cNvSpPr>
          <p:nvPr>
            <p:ph type="sldNum" sz="quarter" idx="10"/>
          </p:nvPr>
        </p:nvSpPr>
        <p:spPr/>
        <p:txBody>
          <a:bodyPr/>
          <a:lstStyle/>
          <a:p>
            <a:fld id="{5D750650-B10A-47BF-93C2-E1678438B37A}" type="slidenum">
              <a:rPr kumimoji="1" lang="ja-JP" altLang="en-US" smtClean="0"/>
              <a:pPr/>
              <a:t>316</a:t>
            </a:fld>
            <a:endParaRPr kumimoji="1" lang="ja-JP" altLang="en-US"/>
          </a:p>
        </p:txBody>
      </p:sp>
      <p:sp>
        <p:nvSpPr>
          <p:cNvPr id="9" name="四角形: 角を丸くする 8">
            <a:extLst>
              <a:ext uri="{FF2B5EF4-FFF2-40B4-BE49-F238E27FC236}">
                <a16:creationId xmlns:a16="http://schemas.microsoft.com/office/drawing/2014/main" id="{6D456DDF-4B7D-4596-9982-ABD670D6C992}"/>
              </a:ext>
            </a:extLst>
          </p:cNvPr>
          <p:cNvSpPr/>
          <p:nvPr/>
        </p:nvSpPr>
        <p:spPr bwMode="auto">
          <a:xfrm>
            <a:off x="856302" y="4113876"/>
            <a:ext cx="10493870" cy="577189"/>
          </a:xfrm>
          <a:prstGeom prst="roundRect">
            <a:avLst>
              <a:gd name="adj" fmla="val 13183"/>
            </a:avLst>
          </a:prstGeom>
          <a:solidFill>
            <a:srgbClr val="00879E"/>
          </a:solidFill>
          <a:ln w="19050" algn="ctr">
            <a:solidFill>
              <a:srgbClr val="00879E"/>
            </a:solidFill>
            <a:prstDash val="solid"/>
            <a:round/>
            <a:headEnd/>
            <a:tailEnd/>
          </a:ln>
          <a:effectLst/>
        </p:spPr>
        <p:txBody>
          <a:bodyPr wrap="none" rtlCol="0" anchor="ctr"/>
          <a:lstStyle/>
          <a:p>
            <a:pPr algn="ctr" fontAlgn="base">
              <a:spcBef>
                <a:spcPct val="0"/>
              </a:spcBef>
              <a:spcAft>
                <a:spcPct val="0"/>
              </a:spcAft>
            </a:pPr>
            <a:endParaRPr kumimoji="1" lang="ja-JP" altLang="en-US" dirty="0">
              <a:solidFill>
                <a:schemeClr val="bg1"/>
              </a:solidFill>
              <a:latin typeface="Arial" pitchFamily="34" charset="0"/>
              <a:ea typeface="ＭＳ Ｐゴシック" pitchFamily="50" charset="-128"/>
            </a:endParaRPr>
          </a:p>
        </p:txBody>
      </p:sp>
      <p:sp>
        <p:nvSpPr>
          <p:cNvPr id="10" name="正方形/長方形 9">
            <a:extLst>
              <a:ext uri="{FF2B5EF4-FFF2-40B4-BE49-F238E27FC236}">
                <a16:creationId xmlns:a16="http://schemas.microsoft.com/office/drawing/2014/main" id="{990BDE5C-254C-433A-BD74-EE2771F57294}"/>
              </a:ext>
            </a:extLst>
          </p:cNvPr>
          <p:cNvSpPr/>
          <p:nvPr/>
        </p:nvSpPr>
        <p:spPr>
          <a:xfrm>
            <a:off x="1551347" y="4214263"/>
            <a:ext cx="7525251" cy="440120"/>
          </a:xfrm>
          <a:prstGeom prst="rect">
            <a:avLst/>
          </a:prstGeom>
          <a:noFill/>
          <a:ln w="19050" algn="ctr">
            <a:noFill/>
            <a:prstDash val="dash"/>
            <a:round/>
            <a:headEnd/>
            <a:tailEnd/>
          </a:ln>
          <a:effectLst/>
        </p:spPr>
        <p:txBody>
          <a:bodyPr wrap="none" rtlCol="0" anchor="ctr"/>
          <a:lstStyle/>
          <a:p>
            <a:pPr fontAlgn="base">
              <a:spcBef>
                <a:spcPct val="0"/>
              </a:spcBef>
              <a:spcAft>
                <a:spcPct val="0"/>
              </a:spcAft>
            </a:pPr>
            <a:r>
              <a:rPr kumimoji="1" lang="ja-JP" altLang="en-US" sz="2200" b="1" spc="300" dirty="0">
                <a:solidFill>
                  <a:schemeClr val="bg1"/>
                </a:solidFill>
                <a:latin typeface="+mj-ea"/>
                <a:ea typeface="+mj-ea"/>
              </a:rPr>
              <a:t>今回改良を行うポイント</a:t>
            </a:r>
          </a:p>
        </p:txBody>
      </p:sp>
      <p:pic>
        <p:nvPicPr>
          <p:cNvPr id="11" name="図 10" descr="アイコン&#10;&#10;自動的に生成された説明">
            <a:extLst>
              <a:ext uri="{FF2B5EF4-FFF2-40B4-BE49-F238E27FC236}">
                <a16:creationId xmlns:a16="http://schemas.microsoft.com/office/drawing/2014/main" id="{7720435F-DF30-4A16-B0F1-9BE9EB8B68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7188" y="4166289"/>
            <a:ext cx="426733" cy="427586"/>
          </a:xfrm>
          <a:prstGeom prst="rect">
            <a:avLst/>
          </a:prstGeom>
        </p:spPr>
      </p:pic>
      <p:sp>
        <p:nvSpPr>
          <p:cNvPr id="8" name="コンテンツ プレースホルダー 2">
            <a:extLst>
              <a:ext uri="{FF2B5EF4-FFF2-40B4-BE49-F238E27FC236}">
                <a16:creationId xmlns:a16="http://schemas.microsoft.com/office/drawing/2014/main" id="{733E62C9-1A65-4181-ACD0-3065DF9AF0E5}"/>
              </a:ext>
            </a:extLst>
          </p:cNvPr>
          <p:cNvSpPr txBox="1">
            <a:spLocks/>
          </p:cNvSpPr>
          <p:nvPr/>
        </p:nvSpPr>
        <p:spPr bwMode="auto">
          <a:xfrm>
            <a:off x="920082" y="4975114"/>
            <a:ext cx="10493870" cy="819789"/>
          </a:xfrm>
          <a:prstGeom prst="rect">
            <a:avLst/>
          </a:prstGeom>
        </p:spPr>
        <p:txBody>
          <a:bodyPr vert="horz" wrap="none" lIns="91440" tIns="45720" rIns="91440" bIns="45720" rtlCol="0">
            <a:noAutofit/>
          </a:bodyPr>
          <a:lstStyle>
            <a:lvl1pPr marL="357188" marR="0" indent="-357188"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n"/>
              <a:tabLst/>
              <a:defRPr kumimoji="1" lang="en-US" altLang="ja-JP"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1pPr>
            <a:lvl2pPr marL="742950" marR="0" indent="-28575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l"/>
              <a:tabLst/>
              <a:defRPr kumimoji="1" lang="ja-JP" altLang="en-US"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2pPr>
            <a:lvl3pPr marL="1143000" marR="0" indent="-2286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3pPr>
            <a:lvl4pPr marL="1714500" marR="0" indent="-3429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4pPr>
            <a:lvl5pPr marL="2114550" marR="0" indent="-28575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lnSpc>
                <a:spcPct val="130000"/>
              </a:lnSpc>
              <a:spcBef>
                <a:spcPts val="0"/>
              </a:spcBef>
              <a:spcAft>
                <a:spcPts val="0"/>
              </a:spcAft>
              <a:buClr>
                <a:schemeClr val="tx1">
                  <a:lumMod val="75000"/>
                  <a:lumOff val="25000"/>
                </a:schemeClr>
              </a:buClr>
            </a:pPr>
            <a:r>
              <a:rPr lang="en-US" altLang="ja-JP" sz="2000" b="1" dirty="0"/>
              <a:t>Early-Stopping</a:t>
            </a:r>
            <a:r>
              <a:rPr lang="ja-JP" altLang="en-US" sz="2000" b="1" dirty="0"/>
              <a:t>でエポック数を最適化する</a:t>
            </a:r>
            <a:endParaRPr lang="en-US" altLang="ja-JP" sz="2000" b="1" dirty="0"/>
          </a:p>
          <a:p>
            <a:pPr>
              <a:lnSpc>
                <a:spcPct val="130000"/>
              </a:lnSpc>
              <a:spcBef>
                <a:spcPts val="0"/>
              </a:spcBef>
              <a:spcAft>
                <a:spcPts val="0"/>
              </a:spcAft>
              <a:buClr>
                <a:schemeClr val="tx1">
                  <a:lumMod val="75000"/>
                  <a:lumOff val="25000"/>
                </a:schemeClr>
              </a:buClr>
            </a:pPr>
            <a:r>
              <a:rPr lang="ja-JP" altLang="en-US" sz="2000" b="1" dirty="0"/>
              <a:t>ドロップアウトで過学習を緩和する</a:t>
            </a:r>
            <a:endParaRPr lang="en-US" altLang="ja-JP" sz="2000" b="1" dirty="0"/>
          </a:p>
        </p:txBody>
      </p:sp>
      <p:sp>
        <p:nvSpPr>
          <p:cNvPr id="16" name="思考の吹き出し: 雲形 15">
            <a:extLst>
              <a:ext uri="{FF2B5EF4-FFF2-40B4-BE49-F238E27FC236}">
                <a16:creationId xmlns:a16="http://schemas.microsoft.com/office/drawing/2014/main" id="{B7B665ED-F3B8-4F54-9C33-13DCF32DFE7A}"/>
              </a:ext>
            </a:extLst>
          </p:cNvPr>
          <p:cNvSpPr/>
          <p:nvPr/>
        </p:nvSpPr>
        <p:spPr>
          <a:xfrm>
            <a:off x="6875585" y="3940880"/>
            <a:ext cx="3916521" cy="1280712"/>
          </a:xfrm>
          <a:prstGeom prst="cloudCallout">
            <a:avLst>
              <a:gd name="adj1" fmla="val -29193"/>
              <a:gd name="adj2" fmla="val 61688"/>
            </a:avLst>
          </a:prstGeom>
          <a:solidFill>
            <a:srgbClr val="FFDBC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sz="1400" b="1" dirty="0">
                <a:solidFill>
                  <a:srgbClr val="494949"/>
                </a:solidFill>
                <a:latin typeface="+mn-ea"/>
              </a:rPr>
              <a:t>ディープラーニングもやはり</a:t>
            </a:r>
            <a:br>
              <a:rPr kumimoji="1" lang="en-US" altLang="ja-JP" sz="1400" b="1" dirty="0">
                <a:solidFill>
                  <a:srgbClr val="494949"/>
                </a:solidFill>
                <a:latin typeface="+mn-ea"/>
              </a:rPr>
            </a:br>
            <a:r>
              <a:rPr kumimoji="1" lang="ja-JP" altLang="en-US" sz="1400" b="1" dirty="0">
                <a:solidFill>
                  <a:srgbClr val="494949"/>
                </a:solidFill>
                <a:latin typeface="+mn-ea"/>
              </a:rPr>
              <a:t>過学習を起こすのか</a:t>
            </a:r>
            <a:r>
              <a:rPr kumimoji="1" lang="en-US" altLang="ja-JP" sz="1400" b="1" dirty="0">
                <a:solidFill>
                  <a:srgbClr val="494949"/>
                </a:solidFill>
                <a:latin typeface="+mn-ea"/>
              </a:rPr>
              <a:t>...</a:t>
            </a:r>
            <a:endParaRPr kumimoji="1" lang="ja-JP" altLang="en-US" sz="1400" b="1" dirty="0">
              <a:solidFill>
                <a:srgbClr val="494949"/>
              </a:solidFill>
              <a:latin typeface="+mn-ea"/>
            </a:endParaRPr>
          </a:p>
        </p:txBody>
      </p:sp>
      <p:sp>
        <p:nvSpPr>
          <p:cNvPr id="18" name="吹き出し: 角を丸めた四角形 17">
            <a:extLst>
              <a:ext uri="{FF2B5EF4-FFF2-40B4-BE49-F238E27FC236}">
                <a16:creationId xmlns:a16="http://schemas.microsoft.com/office/drawing/2014/main" id="{306242E2-9A15-4CCF-9444-02F25070408A}"/>
              </a:ext>
            </a:extLst>
          </p:cNvPr>
          <p:cNvSpPr/>
          <p:nvPr/>
        </p:nvSpPr>
        <p:spPr>
          <a:xfrm>
            <a:off x="7999859" y="5661490"/>
            <a:ext cx="2145922" cy="577082"/>
          </a:xfrm>
          <a:prstGeom prst="wedgeRoundRectCallout">
            <a:avLst>
              <a:gd name="adj1" fmla="val 56090"/>
              <a:gd name="adj2" fmla="val -43476"/>
              <a:gd name="adj3" fmla="val 16667"/>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sz="2400" b="1" dirty="0">
                <a:solidFill>
                  <a:srgbClr val="494949"/>
                </a:solidFill>
                <a:latin typeface="+mn-ea"/>
              </a:rPr>
              <a:t>心配ご無用！</a:t>
            </a:r>
          </a:p>
        </p:txBody>
      </p:sp>
      <p:pic>
        <p:nvPicPr>
          <p:cNvPr id="19" name="図 18">
            <a:extLst>
              <a:ext uri="{FF2B5EF4-FFF2-40B4-BE49-F238E27FC236}">
                <a16:creationId xmlns:a16="http://schemas.microsoft.com/office/drawing/2014/main" id="{6908D3C3-9FD0-492A-923C-724F606E432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85157" y="5300595"/>
            <a:ext cx="941816" cy="941816"/>
          </a:xfrm>
          <a:prstGeom prst="rect">
            <a:avLst/>
          </a:prstGeom>
        </p:spPr>
      </p:pic>
      <p:pic>
        <p:nvPicPr>
          <p:cNvPr id="15" name="図 14">
            <a:extLst>
              <a:ext uri="{FF2B5EF4-FFF2-40B4-BE49-F238E27FC236}">
                <a16:creationId xmlns:a16="http://schemas.microsoft.com/office/drawing/2014/main" id="{EECBC2E1-3263-4E18-A4F0-A200BA5EDC4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197272" y="4817320"/>
            <a:ext cx="1323214" cy="1654707"/>
          </a:xfrm>
          <a:prstGeom prst="rect">
            <a:avLst/>
          </a:prstGeom>
        </p:spPr>
      </p:pic>
    </p:spTree>
    <p:extLst>
      <p:ext uri="{BB962C8B-B14F-4D97-AF65-F5344CB8AC3E}">
        <p14:creationId xmlns:p14="http://schemas.microsoft.com/office/powerpoint/2010/main" val="1899168697"/>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A80A366-B1DB-449A-87AF-2B4F6C49DAC7}"/>
              </a:ext>
            </a:extLst>
          </p:cNvPr>
          <p:cNvSpPr>
            <a:spLocks noGrp="1"/>
          </p:cNvSpPr>
          <p:nvPr>
            <p:ph type="title"/>
          </p:nvPr>
        </p:nvSpPr>
        <p:spPr/>
        <p:txBody>
          <a:bodyPr/>
          <a:lstStyle/>
          <a:p>
            <a:r>
              <a:rPr lang="en-US" altLang="ja-JP" dirty="0"/>
              <a:t>6</a:t>
            </a:r>
            <a:r>
              <a:rPr kumimoji="1" lang="en-US" altLang="ja-JP" dirty="0"/>
              <a:t>-4-2.Early-Stopping</a:t>
            </a:r>
            <a:endParaRPr kumimoji="1" lang="ja-JP" altLang="en-US" dirty="0"/>
          </a:p>
        </p:txBody>
      </p:sp>
      <p:sp>
        <p:nvSpPr>
          <p:cNvPr id="3" name="スライド番号プレースホルダー 2">
            <a:extLst>
              <a:ext uri="{FF2B5EF4-FFF2-40B4-BE49-F238E27FC236}">
                <a16:creationId xmlns:a16="http://schemas.microsoft.com/office/drawing/2014/main" id="{106D0B14-966D-47A3-BECC-585849D8A0F8}"/>
              </a:ext>
            </a:extLst>
          </p:cNvPr>
          <p:cNvSpPr>
            <a:spLocks noGrp="1"/>
          </p:cNvSpPr>
          <p:nvPr>
            <p:ph type="sldNum" sz="quarter" idx="10"/>
          </p:nvPr>
        </p:nvSpPr>
        <p:spPr/>
        <p:txBody>
          <a:bodyPr/>
          <a:lstStyle/>
          <a:p>
            <a:fld id="{5D750650-B10A-47BF-93C2-E1678438B37A}" type="slidenum">
              <a:rPr lang="en-US" altLang="ja-JP" smtClean="0"/>
              <a:pPr/>
              <a:t>317</a:t>
            </a:fld>
            <a:endParaRPr lang="en-US" altLang="ja-JP" dirty="0"/>
          </a:p>
        </p:txBody>
      </p:sp>
      <p:sp>
        <p:nvSpPr>
          <p:cNvPr id="8" name="正方形/長方形 7">
            <a:extLst>
              <a:ext uri="{FF2B5EF4-FFF2-40B4-BE49-F238E27FC236}">
                <a16:creationId xmlns:a16="http://schemas.microsoft.com/office/drawing/2014/main" id="{508D98B6-FEA7-4743-99D8-8368DE0AAEAF}"/>
              </a:ext>
            </a:extLst>
          </p:cNvPr>
          <p:cNvSpPr/>
          <p:nvPr/>
        </p:nvSpPr>
        <p:spPr>
          <a:xfrm>
            <a:off x="5036052" y="6060688"/>
            <a:ext cx="1620957" cy="307777"/>
          </a:xfrm>
          <a:prstGeom prst="rect">
            <a:avLst/>
          </a:prstGeom>
        </p:spPr>
        <p:txBody>
          <a:bodyPr wrap="none">
            <a:spAutoFit/>
          </a:bodyPr>
          <a:lstStyle/>
          <a:p>
            <a:r>
              <a:rPr lang="ja-JP" altLang="en-US" sz="1400" b="1" dirty="0">
                <a:solidFill>
                  <a:schemeClr val="accent3">
                    <a:lumMod val="60000"/>
                    <a:lumOff val="40000"/>
                  </a:schemeClr>
                </a:solidFill>
              </a:rPr>
              <a:t>学習データの損失</a:t>
            </a:r>
          </a:p>
        </p:txBody>
      </p:sp>
      <p:sp>
        <p:nvSpPr>
          <p:cNvPr id="10" name="正方形/長方形 9">
            <a:extLst>
              <a:ext uri="{FF2B5EF4-FFF2-40B4-BE49-F238E27FC236}">
                <a16:creationId xmlns:a16="http://schemas.microsoft.com/office/drawing/2014/main" id="{56B065CC-5A07-4E11-B16D-232B14E2A37C}"/>
              </a:ext>
            </a:extLst>
          </p:cNvPr>
          <p:cNvSpPr/>
          <p:nvPr/>
        </p:nvSpPr>
        <p:spPr>
          <a:xfrm>
            <a:off x="7123933" y="6384556"/>
            <a:ext cx="902811" cy="307777"/>
          </a:xfrm>
          <a:prstGeom prst="rect">
            <a:avLst/>
          </a:prstGeom>
        </p:spPr>
        <p:txBody>
          <a:bodyPr wrap="none">
            <a:spAutoFit/>
          </a:bodyPr>
          <a:lstStyle/>
          <a:p>
            <a:r>
              <a:rPr lang="ja-JP" altLang="en-US" sz="1400" dirty="0"/>
              <a:t>エポック</a:t>
            </a:r>
          </a:p>
        </p:txBody>
      </p:sp>
      <p:sp>
        <p:nvSpPr>
          <p:cNvPr id="11" name="正方形/長方形 10">
            <a:extLst>
              <a:ext uri="{FF2B5EF4-FFF2-40B4-BE49-F238E27FC236}">
                <a16:creationId xmlns:a16="http://schemas.microsoft.com/office/drawing/2014/main" id="{87DECD5F-58B8-4417-9367-A88BCA90E479}"/>
              </a:ext>
            </a:extLst>
          </p:cNvPr>
          <p:cNvSpPr/>
          <p:nvPr/>
        </p:nvSpPr>
        <p:spPr>
          <a:xfrm>
            <a:off x="3932711" y="3979029"/>
            <a:ext cx="373822" cy="523220"/>
          </a:xfrm>
          <a:prstGeom prst="rect">
            <a:avLst/>
          </a:prstGeom>
        </p:spPr>
        <p:txBody>
          <a:bodyPr wrap="square">
            <a:spAutoFit/>
          </a:bodyPr>
          <a:lstStyle/>
          <a:p>
            <a:r>
              <a:rPr lang="ja-JP" altLang="en-US" sz="1400" dirty="0"/>
              <a:t>損失</a:t>
            </a:r>
          </a:p>
        </p:txBody>
      </p:sp>
      <p:sp>
        <p:nvSpPr>
          <p:cNvPr id="12" name="吹き出し: 四角形 11">
            <a:extLst>
              <a:ext uri="{FF2B5EF4-FFF2-40B4-BE49-F238E27FC236}">
                <a16:creationId xmlns:a16="http://schemas.microsoft.com/office/drawing/2014/main" id="{B8A1651D-6DB3-4E7A-B8FA-BB1E8A886619}"/>
              </a:ext>
            </a:extLst>
          </p:cNvPr>
          <p:cNvSpPr/>
          <p:nvPr/>
        </p:nvSpPr>
        <p:spPr>
          <a:xfrm>
            <a:off x="7092816" y="4592681"/>
            <a:ext cx="1653275" cy="730259"/>
          </a:xfrm>
          <a:prstGeom prst="wedgeRectCallout">
            <a:avLst>
              <a:gd name="adj1" fmla="val -68145"/>
              <a:gd name="adj2" fmla="val 93188"/>
            </a:avLst>
          </a:prstGeom>
          <a:solidFill>
            <a:schemeClr val="bg2"/>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ja-JP" altLang="en-US" sz="1400" dirty="0">
                <a:solidFill>
                  <a:schemeClr val="tx1"/>
                </a:solidFill>
              </a:rPr>
              <a:t>過学習が起きる前に学習を停止</a:t>
            </a:r>
          </a:p>
        </p:txBody>
      </p:sp>
      <p:cxnSp>
        <p:nvCxnSpPr>
          <p:cNvPr id="15" name="直線矢印コネクタ 14">
            <a:extLst>
              <a:ext uri="{FF2B5EF4-FFF2-40B4-BE49-F238E27FC236}">
                <a16:creationId xmlns:a16="http://schemas.microsoft.com/office/drawing/2014/main" id="{21C02E31-0FFE-49E0-9138-A02764DF9789}"/>
              </a:ext>
            </a:extLst>
          </p:cNvPr>
          <p:cNvCxnSpPr/>
          <p:nvPr/>
        </p:nvCxnSpPr>
        <p:spPr>
          <a:xfrm flipV="1">
            <a:off x="4305693" y="3915924"/>
            <a:ext cx="0" cy="2592372"/>
          </a:xfrm>
          <a:prstGeom prst="straightConnector1">
            <a:avLst/>
          </a:prstGeom>
          <a:ln w="19050">
            <a:solidFill>
              <a:srgbClr val="494949"/>
            </a:solidFill>
            <a:headEnd type="none" w="med" len="med"/>
            <a:tailEnd type="triangle"/>
          </a:ln>
        </p:spPr>
        <p:style>
          <a:lnRef idx="3">
            <a:schemeClr val="accent1"/>
          </a:lnRef>
          <a:fillRef idx="0">
            <a:schemeClr val="accent1"/>
          </a:fillRef>
          <a:effectRef idx="2">
            <a:schemeClr val="accent1"/>
          </a:effectRef>
          <a:fontRef idx="minor">
            <a:schemeClr val="tx1"/>
          </a:fontRef>
        </p:style>
      </p:cxnSp>
      <p:cxnSp>
        <p:nvCxnSpPr>
          <p:cNvPr id="16" name="直線矢印コネクタ 15">
            <a:extLst>
              <a:ext uri="{FF2B5EF4-FFF2-40B4-BE49-F238E27FC236}">
                <a16:creationId xmlns:a16="http://schemas.microsoft.com/office/drawing/2014/main" id="{D3625204-3C69-4B37-B1DA-DDD07D555DB0}"/>
              </a:ext>
            </a:extLst>
          </p:cNvPr>
          <p:cNvCxnSpPr>
            <a:cxnSpLocks/>
          </p:cNvCxnSpPr>
          <p:nvPr/>
        </p:nvCxnSpPr>
        <p:spPr>
          <a:xfrm flipV="1">
            <a:off x="4203569" y="6368465"/>
            <a:ext cx="3853991" cy="1"/>
          </a:xfrm>
          <a:prstGeom prst="straightConnector1">
            <a:avLst/>
          </a:prstGeom>
          <a:ln w="19050">
            <a:solidFill>
              <a:srgbClr val="494949"/>
            </a:solidFill>
            <a:headEnd type="none" w="med" len="med"/>
            <a:tailEnd type="triangle"/>
          </a:ln>
        </p:spPr>
        <p:style>
          <a:lnRef idx="3">
            <a:schemeClr val="accent1"/>
          </a:lnRef>
          <a:fillRef idx="0">
            <a:schemeClr val="accent1"/>
          </a:fillRef>
          <a:effectRef idx="2">
            <a:schemeClr val="accent1"/>
          </a:effectRef>
          <a:fontRef idx="minor">
            <a:schemeClr val="tx1"/>
          </a:fontRef>
        </p:style>
      </p:cxnSp>
      <p:sp>
        <p:nvSpPr>
          <p:cNvPr id="20" name="フリーフォーム: 図形 19">
            <a:extLst>
              <a:ext uri="{FF2B5EF4-FFF2-40B4-BE49-F238E27FC236}">
                <a16:creationId xmlns:a16="http://schemas.microsoft.com/office/drawing/2014/main" id="{FD061391-DD2A-4A6B-9FD4-11F6842C89DB}"/>
              </a:ext>
            </a:extLst>
          </p:cNvPr>
          <p:cNvSpPr/>
          <p:nvPr/>
        </p:nvSpPr>
        <p:spPr>
          <a:xfrm>
            <a:off x="4407818" y="4016736"/>
            <a:ext cx="3318235" cy="2158738"/>
          </a:xfrm>
          <a:custGeom>
            <a:avLst/>
            <a:gdLst>
              <a:gd name="connsiteX0" fmla="*/ 0 w 3318235"/>
              <a:gd name="connsiteY0" fmla="*/ 0 h 2158738"/>
              <a:gd name="connsiteX1" fmla="*/ 631596 w 3318235"/>
              <a:gd name="connsiteY1" fmla="*/ 1640264 h 2158738"/>
              <a:gd name="connsiteX2" fmla="*/ 3318235 w 3318235"/>
              <a:gd name="connsiteY2" fmla="*/ 2158738 h 2158738"/>
            </a:gdLst>
            <a:ahLst/>
            <a:cxnLst>
              <a:cxn ang="0">
                <a:pos x="connsiteX0" y="connsiteY0"/>
              </a:cxn>
              <a:cxn ang="0">
                <a:pos x="connsiteX1" y="connsiteY1"/>
              </a:cxn>
              <a:cxn ang="0">
                <a:pos x="connsiteX2" y="connsiteY2"/>
              </a:cxn>
            </a:cxnLst>
            <a:rect l="l" t="t" r="r" b="b"/>
            <a:pathLst>
              <a:path w="3318235" h="2158738">
                <a:moveTo>
                  <a:pt x="0" y="0"/>
                </a:moveTo>
                <a:cubicBezTo>
                  <a:pt x="39278" y="640237"/>
                  <a:pt x="78557" y="1280474"/>
                  <a:pt x="631596" y="1640264"/>
                </a:cubicBezTo>
                <a:cubicBezTo>
                  <a:pt x="1184635" y="2000054"/>
                  <a:pt x="2251435" y="2079396"/>
                  <a:pt x="3318235" y="2158738"/>
                </a:cubicBezTo>
              </a:path>
            </a:pathLst>
          </a:custGeom>
          <a:noFill/>
          <a:ln w="28575">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フリーフォーム: 図形 20">
            <a:extLst>
              <a:ext uri="{FF2B5EF4-FFF2-40B4-BE49-F238E27FC236}">
                <a16:creationId xmlns:a16="http://schemas.microsoft.com/office/drawing/2014/main" id="{4EDA824B-AD2E-4802-94F4-9E98D8A46DB1}"/>
              </a:ext>
            </a:extLst>
          </p:cNvPr>
          <p:cNvSpPr/>
          <p:nvPr/>
        </p:nvSpPr>
        <p:spPr>
          <a:xfrm>
            <a:off x="4465947" y="4029046"/>
            <a:ext cx="3260105" cy="1857531"/>
          </a:xfrm>
          <a:custGeom>
            <a:avLst/>
            <a:gdLst>
              <a:gd name="connsiteX0" fmla="*/ 0 w 3120272"/>
              <a:gd name="connsiteY0" fmla="*/ 0 h 1857531"/>
              <a:gd name="connsiteX1" fmla="*/ 631596 w 3120272"/>
              <a:gd name="connsiteY1" fmla="*/ 1545996 h 1857531"/>
              <a:gd name="connsiteX2" fmla="*/ 2092751 w 3120272"/>
              <a:gd name="connsiteY2" fmla="*/ 1857080 h 1857531"/>
              <a:gd name="connsiteX3" fmla="*/ 3120272 w 3120272"/>
              <a:gd name="connsiteY3" fmla="*/ 1527142 h 1857531"/>
            </a:gdLst>
            <a:ahLst/>
            <a:cxnLst>
              <a:cxn ang="0">
                <a:pos x="connsiteX0" y="connsiteY0"/>
              </a:cxn>
              <a:cxn ang="0">
                <a:pos x="connsiteX1" y="connsiteY1"/>
              </a:cxn>
              <a:cxn ang="0">
                <a:pos x="connsiteX2" y="connsiteY2"/>
              </a:cxn>
              <a:cxn ang="0">
                <a:pos x="connsiteX3" y="connsiteY3"/>
              </a:cxn>
            </a:cxnLst>
            <a:rect l="l" t="t" r="r" b="b"/>
            <a:pathLst>
              <a:path w="3120272" h="1857531">
                <a:moveTo>
                  <a:pt x="0" y="0"/>
                </a:moveTo>
                <a:cubicBezTo>
                  <a:pt x="141402" y="618241"/>
                  <a:pt x="282804" y="1236483"/>
                  <a:pt x="631596" y="1545996"/>
                </a:cubicBezTo>
                <a:cubicBezTo>
                  <a:pt x="980388" y="1855509"/>
                  <a:pt x="1677972" y="1860222"/>
                  <a:pt x="2092751" y="1857080"/>
                </a:cubicBezTo>
                <a:cubicBezTo>
                  <a:pt x="2507530" y="1853938"/>
                  <a:pt x="2813901" y="1690540"/>
                  <a:pt x="3120272" y="1527142"/>
                </a:cubicBezTo>
              </a:path>
            </a:pathLst>
          </a:custGeom>
          <a:noFill/>
          <a:ln w="28575">
            <a:solidFill>
              <a:srgbClr val="F36C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正方形/長方形 21">
            <a:extLst>
              <a:ext uri="{FF2B5EF4-FFF2-40B4-BE49-F238E27FC236}">
                <a16:creationId xmlns:a16="http://schemas.microsoft.com/office/drawing/2014/main" id="{DD8B1603-7D30-421D-A371-3BCE36C635A0}"/>
              </a:ext>
            </a:extLst>
          </p:cNvPr>
          <p:cNvSpPr/>
          <p:nvPr/>
        </p:nvSpPr>
        <p:spPr>
          <a:xfrm>
            <a:off x="5116172" y="5372720"/>
            <a:ext cx="1620957" cy="307777"/>
          </a:xfrm>
          <a:prstGeom prst="rect">
            <a:avLst/>
          </a:prstGeom>
        </p:spPr>
        <p:txBody>
          <a:bodyPr wrap="none">
            <a:spAutoFit/>
          </a:bodyPr>
          <a:lstStyle/>
          <a:p>
            <a:r>
              <a:rPr lang="ja-JP" altLang="en-US" sz="1400" b="1" dirty="0">
                <a:solidFill>
                  <a:srgbClr val="F36C37"/>
                </a:solidFill>
              </a:rPr>
              <a:t>検証データの損失</a:t>
            </a:r>
          </a:p>
        </p:txBody>
      </p:sp>
      <p:cxnSp>
        <p:nvCxnSpPr>
          <p:cNvPr id="23" name="直線コネクタ 22">
            <a:extLst>
              <a:ext uri="{FF2B5EF4-FFF2-40B4-BE49-F238E27FC236}">
                <a16:creationId xmlns:a16="http://schemas.microsoft.com/office/drawing/2014/main" id="{0B92BFE3-764E-4B47-95B5-CC24A8DB5D2C}"/>
              </a:ext>
            </a:extLst>
          </p:cNvPr>
          <p:cNvCxnSpPr/>
          <p:nvPr/>
        </p:nvCxnSpPr>
        <p:spPr>
          <a:xfrm>
            <a:off x="6737129" y="5163785"/>
            <a:ext cx="0" cy="1273215"/>
          </a:xfrm>
          <a:prstGeom prst="line">
            <a:avLst/>
          </a:prstGeom>
          <a:ln w="28575">
            <a:solidFill>
              <a:srgbClr val="FFC000"/>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sp>
        <p:nvSpPr>
          <p:cNvPr id="24" name="四角形: 角を丸くする 23">
            <a:extLst>
              <a:ext uri="{FF2B5EF4-FFF2-40B4-BE49-F238E27FC236}">
                <a16:creationId xmlns:a16="http://schemas.microsoft.com/office/drawing/2014/main" id="{87A71520-EAD8-40E0-A609-3207D51628D0}"/>
              </a:ext>
            </a:extLst>
          </p:cNvPr>
          <p:cNvSpPr/>
          <p:nvPr/>
        </p:nvSpPr>
        <p:spPr bwMode="auto">
          <a:xfrm>
            <a:off x="795577" y="1231461"/>
            <a:ext cx="10658475" cy="2594818"/>
          </a:xfrm>
          <a:prstGeom prst="roundRect">
            <a:avLst>
              <a:gd name="adj" fmla="val 4381"/>
            </a:avLst>
          </a:prstGeom>
          <a:solidFill>
            <a:srgbClr val="FEEDE6"/>
          </a:solidFill>
          <a:ln w="19050" algn="ctr">
            <a:solidFill>
              <a:srgbClr val="F36C37"/>
            </a:solidFill>
            <a:prstDash val="solid"/>
            <a:round/>
            <a:headEnd/>
            <a:tailEnd/>
          </a:ln>
          <a:effectLst/>
        </p:spPr>
        <p:txBody>
          <a:bodyPr wrap="none" rtlCol="0" anchor="ctr"/>
          <a:lstStyle/>
          <a:p>
            <a:pPr algn="ctr"/>
            <a:endParaRPr kumimoji="1" lang="ja-JP" altLang="en-US" sz="2400" dirty="0">
              <a:solidFill>
                <a:schemeClr val="bg1"/>
              </a:solidFill>
            </a:endParaRPr>
          </a:p>
        </p:txBody>
      </p:sp>
      <p:grpSp>
        <p:nvGrpSpPr>
          <p:cNvPr id="25" name="グループ化 24">
            <a:extLst>
              <a:ext uri="{FF2B5EF4-FFF2-40B4-BE49-F238E27FC236}">
                <a16:creationId xmlns:a16="http://schemas.microsoft.com/office/drawing/2014/main" id="{12FE6D8F-AD6B-4167-830C-8FEC3395BDCB}"/>
              </a:ext>
            </a:extLst>
          </p:cNvPr>
          <p:cNvGrpSpPr/>
          <p:nvPr/>
        </p:nvGrpSpPr>
        <p:grpSpPr>
          <a:xfrm>
            <a:off x="2712063" y="1000079"/>
            <a:ext cx="6825504" cy="468736"/>
            <a:chOff x="2154608" y="3539394"/>
            <a:chExt cx="6825505" cy="426124"/>
          </a:xfrm>
        </p:grpSpPr>
        <p:sp>
          <p:nvSpPr>
            <p:cNvPr id="26" name="四角形: 角を丸くする 25">
              <a:extLst>
                <a:ext uri="{FF2B5EF4-FFF2-40B4-BE49-F238E27FC236}">
                  <a16:creationId xmlns:a16="http://schemas.microsoft.com/office/drawing/2014/main" id="{9B542EB6-09FE-4995-98B2-4056F4C78807}"/>
                </a:ext>
              </a:extLst>
            </p:cNvPr>
            <p:cNvSpPr/>
            <p:nvPr/>
          </p:nvSpPr>
          <p:spPr bwMode="auto">
            <a:xfrm>
              <a:off x="2154608" y="3539394"/>
              <a:ext cx="6825505" cy="394229"/>
            </a:xfrm>
            <a:prstGeom prst="roundRect">
              <a:avLst>
                <a:gd name="adj" fmla="val 50000"/>
              </a:avLst>
            </a:prstGeom>
            <a:solidFill>
              <a:srgbClr val="F36C37"/>
            </a:solidFill>
            <a:ln w="19050" algn="ctr">
              <a:noFill/>
              <a:prstDash val="dash"/>
              <a:round/>
              <a:headEnd/>
              <a:tailEnd/>
            </a:ln>
            <a:effectLst/>
          </p:spPr>
          <p:txBody>
            <a:bodyPr wrap="none" rtlCol="0" anchor="ctr"/>
            <a:lstStyle/>
            <a:p>
              <a:pPr algn="ctr"/>
              <a:endParaRPr kumimoji="1" lang="ja-JP" altLang="en-US" sz="2400" b="1" dirty="0">
                <a:solidFill>
                  <a:schemeClr val="bg1"/>
                </a:solidFill>
                <a:latin typeface="+mn-ea"/>
              </a:endParaRPr>
            </a:p>
          </p:txBody>
        </p:sp>
        <p:sp>
          <p:nvSpPr>
            <p:cNvPr id="27" name="正方形/長方形 26">
              <a:extLst>
                <a:ext uri="{FF2B5EF4-FFF2-40B4-BE49-F238E27FC236}">
                  <a16:creationId xmlns:a16="http://schemas.microsoft.com/office/drawing/2014/main" id="{E79176DE-D6C2-498E-827B-5648529BA22D}"/>
                </a:ext>
              </a:extLst>
            </p:cNvPr>
            <p:cNvSpPr/>
            <p:nvPr/>
          </p:nvSpPr>
          <p:spPr>
            <a:xfrm>
              <a:off x="4567134" y="3565408"/>
              <a:ext cx="1981633" cy="400110"/>
            </a:xfrm>
            <a:prstGeom prst="rect">
              <a:avLst/>
            </a:prstGeom>
            <a:noFill/>
            <a:ln w="19050" algn="ctr">
              <a:noFill/>
              <a:prstDash val="dash"/>
              <a:round/>
              <a:headEnd/>
              <a:tailEn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altLang="ja-JP" sz="2400" b="1" spc="150" dirty="0">
                  <a:solidFill>
                    <a:schemeClr val="bg1"/>
                  </a:solidFill>
                  <a:latin typeface="+mn-ea"/>
                </a:rPr>
                <a:t>Early-Stopping</a:t>
              </a:r>
              <a:r>
                <a:rPr lang="ja-JP" altLang="en-US" sz="2400" b="1" spc="150" dirty="0">
                  <a:solidFill>
                    <a:schemeClr val="bg1"/>
                  </a:solidFill>
                  <a:latin typeface="+mn-ea"/>
                </a:rPr>
                <a:t>（早期終了）</a:t>
              </a:r>
              <a:endParaRPr lang="en-US" altLang="ja-JP" sz="2400" b="1" spc="150" dirty="0">
                <a:solidFill>
                  <a:schemeClr val="bg1"/>
                </a:solidFill>
                <a:latin typeface="+mn-ea"/>
              </a:endParaRPr>
            </a:p>
          </p:txBody>
        </p:sp>
      </p:grpSp>
      <p:sp>
        <p:nvSpPr>
          <p:cNvPr id="28" name="テキスト ボックス 27">
            <a:extLst>
              <a:ext uri="{FF2B5EF4-FFF2-40B4-BE49-F238E27FC236}">
                <a16:creationId xmlns:a16="http://schemas.microsoft.com/office/drawing/2014/main" id="{9C9D2995-DE23-47D9-BD55-D55A9F6D268F}"/>
              </a:ext>
            </a:extLst>
          </p:cNvPr>
          <p:cNvSpPr txBox="1"/>
          <p:nvPr/>
        </p:nvSpPr>
        <p:spPr>
          <a:xfrm>
            <a:off x="1045945" y="1399845"/>
            <a:ext cx="10096107" cy="2292935"/>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ja-JP"/>
            </a:defPPr>
            <a:lvl1pPr>
              <a:lnSpc>
                <a:spcPct val="120000"/>
              </a:lnSpc>
              <a:defRPr sz="1200" b="1" spc="150">
                <a:latin typeface="+mj-ea"/>
                <a:ea typeface="+mj-ea"/>
              </a:defRPr>
            </a:lvl1pPr>
            <a:lvl2pPr marL="914400" indent="-457200" eaLnBrk="1" hangingPunct="1">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eaLnBrk="1" hangingPunct="1">
              <a:spcBef>
                <a:spcPct val="20000"/>
              </a:spcBef>
              <a:buClr>
                <a:schemeClr val="tx1"/>
              </a:buClr>
              <a:buFont typeface="HGPｺﾞｼｯｸE" pitchFamily="50" charset="-128"/>
              <a:buChar char="-"/>
              <a:defRPr sz="1800">
                <a:latin typeface="Meiryo UI" panose="020B0604030504040204" pitchFamily="50" charset="-128"/>
                <a:ea typeface="Meiryo UI" panose="020B0604030504040204" pitchFamily="50" charset="-128"/>
              </a:defRPr>
            </a:lvl3pPr>
            <a:lvl4pPr marL="1600200" indent="-228600" eaLnBrk="1" hangingPunct="1">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eaLnBrk="1" hangingPunct="1">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defRPr>
                <a:latin typeface="+mn-lt"/>
                <a:ea typeface="+mn-ea"/>
              </a:defRPr>
            </a:lvl6pPr>
            <a:lvl7pPr marL="2971800" indent="-228600" fontAlgn="base">
              <a:spcBef>
                <a:spcPct val="20000"/>
              </a:spcBef>
              <a:spcAft>
                <a:spcPct val="0"/>
              </a:spcAft>
              <a:buClr>
                <a:schemeClr val="tx1"/>
              </a:buClr>
              <a:buFont typeface="Wingdings" pitchFamily="2" charset="2"/>
              <a:defRPr>
                <a:latin typeface="+mn-lt"/>
                <a:ea typeface="+mn-ea"/>
              </a:defRPr>
            </a:lvl7pPr>
            <a:lvl8pPr marL="3429000" indent="-228600" fontAlgn="base">
              <a:spcBef>
                <a:spcPct val="20000"/>
              </a:spcBef>
              <a:spcAft>
                <a:spcPct val="0"/>
              </a:spcAft>
              <a:buClr>
                <a:schemeClr val="tx1"/>
              </a:buClr>
              <a:buFont typeface="Wingdings" pitchFamily="2" charset="2"/>
              <a:defRPr>
                <a:latin typeface="+mn-lt"/>
                <a:ea typeface="+mn-ea"/>
              </a:defRPr>
            </a:lvl8pPr>
            <a:lvl9pPr marL="3886200" indent="-228600" fontAlgn="base">
              <a:spcBef>
                <a:spcPct val="20000"/>
              </a:spcBef>
              <a:spcAft>
                <a:spcPct val="0"/>
              </a:spcAft>
              <a:buClr>
                <a:schemeClr val="tx1"/>
              </a:buClr>
              <a:buFont typeface="Wingdings" pitchFamily="2" charset="2"/>
              <a:defRPr>
                <a:latin typeface="+mn-lt"/>
                <a:ea typeface="+mn-ea"/>
              </a:defRPr>
            </a:lvl9pPr>
          </a:lstStyle>
          <a:p>
            <a:r>
              <a:rPr lang="ja-JP" altLang="en-US" sz="2000" spc="0">
                <a:solidFill>
                  <a:schemeClr val="tx1">
                    <a:lumMod val="75000"/>
                    <a:lumOff val="25000"/>
                  </a:schemeClr>
                </a:solidFill>
              </a:rPr>
              <a:t>　</a:t>
            </a:r>
            <a:r>
              <a:rPr lang="ja-JP" altLang="en-US" sz="2000" spc="0">
                <a:solidFill>
                  <a:srgbClr val="F36C37"/>
                </a:solidFill>
              </a:rPr>
              <a:t>学習</a:t>
            </a:r>
            <a:r>
              <a:rPr lang="ja-JP" altLang="en-US" sz="2000" spc="0" dirty="0">
                <a:solidFill>
                  <a:srgbClr val="F36C37"/>
                </a:solidFill>
              </a:rPr>
              <a:t>を早期に終了させる手法</a:t>
            </a:r>
            <a:r>
              <a:rPr lang="ja-JP" altLang="en-US" sz="2000" spc="0" dirty="0">
                <a:solidFill>
                  <a:schemeClr val="tx1">
                    <a:lumMod val="75000"/>
                    <a:lumOff val="25000"/>
                  </a:schemeClr>
                </a:solidFill>
              </a:rPr>
              <a:t>です。あらかじめ決めておいたエポック数に達する前に検証データの損失や精度が、指定した回数向上しなかった場合に学習を打ち切ります。</a:t>
            </a:r>
            <a:r>
              <a:rPr lang="ja-JP" altLang="en-US" sz="2000" spc="0" dirty="0">
                <a:solidFill>
                  <a:srgbClr val="F36C37"/>
                </a:solidFill>
              </a:rPr>
              <a:t>過学習の防止だけではなく、学習にかかる時間も短縮されます</a:t>
            </a:r>
            <a:r>
              <a:rPr lang="ja-JP" altLang="en-US" sz="2000" spc="0" dirty="0">
                <a:solidFill>
                  <a:schemeClr val="tx1">
                    <a:lumMod val="75000"/>
                    <a:lumOff val="25000"/>
                  </a:schemeClr>
                </a:solidFill>
              </a:rPr>
              <a:t>。</a:t>
            </a:r>
            <a:endParaRPr lang="en-US" altLang="ja-JP" sz="2000" spc="0" dirty="0">
              <a:solidFill>
                <a:schemeClr val="tx1">
                  <a:lumMod val="75000"/>
                  <a:lumOff val="25000"/>
                </a:schemeClr>
              </a:solidFill>
            </a:endParaRPr>
          </a:p>
          <a:p>
            <a:r>
              <a:rPr lang="ja-JP" altLang="en-US" sz="2000" spc="0" dirty="0">
                <a:solidFill>
                  <a:schemeClr val="tx1">
                    <a:lumMod val="75000"/>
                    <a:lumOff val="25000"/>
                  </a:schemeClr>
                </a:solidFill>
              </a:rPr>
              <a:t>　機械学習の精度向上手法は、いかなる場合でも通用するものはあまりないとされていますが、</a:t>
            </a:r>
            <a:r>
              <a:rPr lang="en-US" altLang="ja-JP" sz="2000" spc="0" dirty="0">
                <a:solidFill>
                  <a:schemeClr val="tx1">
                    <a:lumMod val="75000"/>
                    <a:lumOff val="25000"/>
                  </a:schemeClr>
                </a:solidFill>
              </a:rPr>
              <a:t>Early-Stopping</a:t>
            </a:r>
            <a:r>
              <a:rPr lang="ja-JP" altLang="en-US" sz="2000" spc="0" dirty="0">
                <a:solidFill>
                  <a:schemeClr val="tx1">
                    <a:lumMod val="75000"/>
                    <a:lumOff val="25000"/>
                  </a:schemeClr>
                </a:solidFill>
              </a:rPr>
              <a:t>は様々なケースにおいて有用である場合が多いです（有用でなくても悪影響になりにくい）。</a:t>
            </a:r>
            <a:endParaRPr lang="en-US" altLang="ja-JP" sz="2000" spc="0" dirty="0">
              <a:solidFill>
                <a:schemeClr val="tx1">
                  <a:lumMod val="75000"/>
                  <a:lumOff val="25000"/>
                </a:schemeClr>
              </a:solidFill>
            </a:endParaRPr>
          </a:p>
        </p:txBody>
      </p:sp>
    </p:spTree>
    <p:extLst>
      <p:ext uri="{BB962C8B-B14F-4D97-AF65-F5344CB8AC3E}">
        <p14:creationId xmlns:p14="http://schemas.microsoft.com/office/powerpoint/2010/main" val="1455410947"/>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AED490C-51D4-430F-8D76-1BA5D8C7B852}"/>
              </a:ext>
            </a:extLst>
          </p:cNvPr>
          <p:cNvSpPr>
            <a:spLocks noGrp="1"/>
          </p:cNvSpPr>
          <p:nvPr>
            <p:ph type="title"/>
          </p:nvPr>
        </p:nvSpPr>
        <p:spPr/>
        <p:txBody>
          <a:bodyPr/>
          <a:lstStyle/>
          <a:p>
            <a:r>
              <a:rPr lang="en-US" altLang="ja-JP" dirty="0"/>
              <a:t>6</a:t>
            </a:r>
            <a:r>
              <a:rPr kumimoji="1" lang="en-US" altLang="ja-JP" dirty="0"/>
              <a:t>-4-3.</a:t>
            </a:r>
            <a:r>
              <a:rPr kumimoji="1" lang="ja-JP" altLang="en-US" dirty="0"/>
              <a:t>ドロップアウト</a:t>
            </a:r>
          </a:p>
        </p:txBody>
      </p:sp>
      <p:sp>
        <p:nvSpPr>
          <p:cNvPr id="3" name="スライド番号プレースホルダー 2">
            <a:extLst>
              <a:ext uri="{FF2B5EF4-FFF2-40B4-BE49-F238E27FC236}">
                <a16:creationId xmlns:a16="http://schemas.microsoft.com/office/drawing/2014/main" id="{F2132D63-E65E-4D78-AE69-271B079131E7}"/>
              </a:ext>
            </a:extLst>
          </p:cNvPr>
          <p:cNvSpPr>
            <a:spLocks noGrp="1"/>
          </p:cNvSpPr>
          <p:nvPr>
            <p:ph type="sldNum" sz="quarter" idx="10"/>
          </p:nvPr>
        </p:nvSpPr>
        <p:spPr/>
        <p:txBody>
          <a:bodyPr/>
          <a:lstStyle/>
          <a:p>
            <a:fld id="{5D750650-B10A-47BF-93C2-E1678438B37A}" type="slidenum">
              <a:rPr lang="en-US" altLang="ja-JP" smtClean="0"/>
              <a:pPr/>
              <a:t>318</a:t>
            </a:fld>
            <a:endParaRPr lang="en-US" altLang="ja-JP" dirty="0"/>
          </a:p>
        </p:txBody>
      </p:sp>
      <p:grpSp>
        <p:nvGrpSpPr>
          <p:cNvPr id="4" name="グループ化 3">
            <a:extLst>
              <a:ext uri="{FF2B5EF4-FFF2-40B4-BE49-F238E27FC236}">
                <a16:creationId xmlns:a16="http://schemas.microsoft.com/office/drawing/2014/main" id="{EE70198D-6D25-4F00-90FD-AA46448DF390}"/>
              </a:ext>
            </a:extLst>
          </p:cNvPr>
          <p:cNvGrpSpPr/>
          <p:nvPr/>
        </p:nvGrpSpPr>
        <p:grpSpPr>
          <a:xfrm>
            <a:off x="3528807" y="3489959"/>
            <a:ext cx="5109090" cy="3031122"/>
            <a:chOff x="1508173" y="1792663"/>
            <a:chExt cx="4872282" cy="2890626"/>
          </a:xfrm>
        </p:grpSpPr>
        <p:sp>
          <p:nvSpPr>
            <p:cNvPr id="5" name="四角形: 角を丸くする 4">
              <a:extLst>
                <a:ext uri="{FF2B5EF4-FFF2-40B4-BE49-F238E27FC236}">
                  <a16:creationId xmlns:a16="http://schemas.microsoft.com/office/drawing/2014/main" id="{B2CDBDAB-DABE-46C8-BDC9-FABEE5FB3C33}"/>
                </a:ext>
              </a:extLst>
            </p:cNvPr>
            <p:cNvSpPr/>
            <p:nvPr/>
          </p:nvSpPr>
          <p:spPr>
            <a:xfrm>
              <a:off x="3944843" y="1792663"/>
              <a:ext cx="477599" cy="1943860"/>
            </a:xfrm>
            <a:prstGeom prst="roundRect">
              <a:avLst/>
            </a:prstGeom>
            <a:solidFill>
              <a:schemeClr val="accent5">
                <a:lumMod val="20000"/>
                <a:lumOff val="80000"/>
              </a:schemeClr>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1600" dirty="0">
                <a:solidFill>
                  <a:schemeClr val="tx1"/>
                </a:solidFill>
              </a:endParaRPr>
            </a:p>
          </p:txBody>
        </p:sp>
        <p:sp>
          <p:nvSpPr>
            <p:cNvPr id="6" name="四角形: 角を丸くする 5">
              <a:extLst>
                <a:ext uri="{FF2B5EF4-FFF2-40B4-BE49-F238E27FC236}">
                  <a16:creationId xmlns:a16="http://schemas.microsoft.com/office/drawing/2014/main" id="{EFC0AB7B-F42F-49F0-9767-8B342D4A4605}"/>
                </a:ext>
              </a:extLst>
            </p:cNvPr>
            <p:cNvSpPr/>
            <p:nvPr/>
          </p:nvSpPr>
          <p:spPr>
            <a:xfrm>
              <a:off x="4973138" y="1792663"/>
              <a:ext cx="477599" cy="1943860"/>
            </a:xfrm>
            <a:prstGeom prst="roundRect">
              <a:avLst/>
            </a:prstGeom>
            <a:solidFill>
              <a:schemeClr val="accent5">
                <a:lumMod val="20000"/>
                <a:lumOff val="80000"/>
              </a:schemeClr>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1600" dirty="0">
                <a:solidFill>
                  <a:schemeClr val="tx1"/>
                </a:solidFill>
              </a:endParaRPr>
            </a:p>
          </p:txBody>
        </p:sp>
        <p:sp>
          <p:nvSpPr>
            <p:cNvPr id="7" name="四角形: 角を丸くする 6">
              <a:extLst>
                <a:ext uri="{FF2B5EF4-FFF2-40B4-BE49-F238E27FC236}">
                  <a16:creationId xmlns:a16="http://schemas.microsoft.com/office/drawing/2014/main" id="{D9D75BD5-A30D-4D6C-BD0E-027A47AC31C0}"/>
                </a:ext>
              </a:extLst>
            </p:cNvPr>
            <p:cNvSpPr/>
            <p:nvPr/>
          </p:nvSpPr>
          <p:spPr>
            <a:xfrm>
              <a:off x="1884767" y="1792663"/>
              <a:ext cx="477599" cy="1943860"/>
            </a:xfrm>
            <a:prstGeom prst="roundRect">
              <a:avLst/>
            </a:prstGeom>
            <a:solidFill>
              <a:schemeClr val="accent5">
                <a:lumMod val="20000"/>
                <a:lumOff val="80000"/>
              </a:schemeClr>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1600" dirty="0">
                <a:solidFill>
                  <a:schemeClr val="tx1"/>
                </a:solidFill>
              </a:endParaRPr>
            </a:p>
          </p:txBody>
        </p:sp>
        <p:cxnSp>
          <p:nvCxnSpPr>
            <p:cNvPr id="8" name="直線コネクタ 7">
              <a:extLst>
                <a:ext uri="{FF2B5EF4-FFF2-40B4-BE49-F238E27FC236}">
                  <a16:creationId xmlns:a16="http://schemas.microsoft.com/office/drawing/2014/main" id="{B1F90791-3D17-44C5-8A69-D1A2E08746CF}"/>
                </a:ext>
              </a:extLst>
            </p:cNvPr>
            <p:cNvCxnSpPr>
              <a:cxnSpLocks/>
              <a:stCxn id="60" idx="6"/>
              <a:endCxn id="56" idx="2"/>
            </p:cNvCxnSpPr>
            <p:nvPr/>
          </p:nvCxnSpPr>
          <p:spPr>
            <a:xfrm flipV="1">
              <a:off x="4323865" y="2563159"/>
              <a:ext cx="747849" cy="208016"/>
            </a:xfrm>
            <a:prstGeom prst="line">
              <a:avLst/>
            </a:prstGeom>
            <a:ln w="12700">
              <a:solidFill>
                <a:schemeClr val="bg1">
                  <a:lumMod val="65000"/>
                </a:schemeClr>
              </a:solidFill>
              <a:prstDash val="sysDot"/>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9" name="直線コネクタ 8">
              <a:extLst>
                <a:ext uri="{FF2B5EF4-FFF2-40B4-BE49-F238E27FC236}">
                  <a16:creationId xmlns:a16="http://schemas.microsoft.com/office/drawing/2014/main" id="{CD58DF16-1518-434A-A8A1-C873C0DDA682}"/>
                </a:ext>
              </a:extLst>
            </p:cNvPr>
            <p:cNvCxnSpPr>
              <a:cxnSpLocks/>
              <a:stCxn id="60" idx="6"/>
              <a:endCxn id="57" idx="2"/>
            </p:cNvCxnSpPr>
            <p:nvPr/>
          </p:nvCxnSpPr>
          <p:spPr>
            <a:xfrm>
              <a:off x="4323865" y="2771175"/>
              <a:ext cx="747849" cy="208018"/>
            </a:xfrm>
            <a:prstGeom prst="line">
              <a:avLst/>
            </a:prstGeom>
            <a:ln w="12700">
              <a:solidFill>
                <a:schemeClr val="bg1">
                  <a:lumMod val="65000"/>
                </a:schemeClr>
              </a:solidFill>
              <a:prstDash val="sysDot"/>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0" name="直線コネクタ 9">
              <a:extLst>
                <a:ext uri="{FF2B5EF4-FFF2-40B4-BE49-F238E27FC236}">
                  <a16:creationId xmlns:a16="http://schemas.microsoft.com/office/drawing/2014/main" id="{3549D775-2065-4C72-AF16-C23B2431C5BA}"/>
                </a:ext>
              </a:extLst>
            </p:cNvPr>
            <p:cNvCxnSpPr>
              <a:cxnSpLocks/>
              <a:stCxn id="62" idx="6"/>
              <a:endCxn id="61" idx="2"/>
            </p:cNvCxnSpPr>
            <p:nvPr/>
          </p:nvCxnSpPr>
          <p:spPr>
            <a:xfrm>
              <a:off x="3295570" y="2563158"/>
              <a:ext cx="747849" cy="624050"/>
            </a:xfrm>
            <a:prstGeom prst="line">
              <a:avLst/>
            </a:prstGeom>
            <a:ln w="12700">
              <a:solidFill>
                <a:schemeClr val="bg1">
                  <a:lumMod val="65000"/>
                </a:schemeClr>
              </a:solidFill>
              <a:prstDash val="sysDot"/>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1" name="直線コネクタ 10">
              <a:extLst>
                <a:ext uri="{FF2B5EF4-FFF2-40B4-BE49-F238E27FC236}">
                  <a16:creationId xmlns:a16="http://schemas.microsoft.com/office/drawing/2014/main" id="{92CB5867-2014-4DB3-98A5-D9ECE3C0B435}"/>
                </a:ext>
              </a:extLst>
            </p:cNvPr>
            <p:cNvCxnSpPr>
              <a:cxnSpLocks/>
              <a:stCxn id="63" idx="6"/>
              <a:endCxn id="61" idx="2"/>
            </p:cNvCxnSpPr>
            <p:nvPr/>
          </p:nvCxnSpPr>
          <p:spPr>
            <a:xfrm>
              <a:off x="3295570" y="2979191"/>
              <a:ext cx="747849" cy="208017"/>
            </a:xfrm>
            <a:prstGeom prst="line">
              <a:avLst/>
            </a:prstGeom>
            <a:ln w="12700">
              <a:solidFill>
                <a:schemeClr val="bg1">
                  <a:lumMod val="65000"/>
                </a:schemeClr>
              </a:solidFill>
              <a:prstDash val="sysDot"/>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2" name="直線コネクタ 11">
              <a:extLst>
                <a:ext uri="{FF2B5EF4-FFF2-40B4-BE49-F238E27FC236}">
                  <a16:creationId xmlns:a16="http://schemas.microsoft.com/office/drawing/2014/main" id="{FC732473-D503-4220-958D-CEA3A2E4FD6A}"/>
                </a:ext>
              </a:extLst>
            </p:cNvPr>
            <p:cNvCxnSpPr>
              <a:cxnSpLocks/>
              <a:stCxn id="59" idx="6"/>
              <a:endCxn id="57" idx="2"/>
            </p:cNvCxnSpPr>
            <p:nvPr/>
          </p:nvCxnSpPr>
          <p:spPr>
            <a:xfrm>
              <a:off x="4323865" y="2355141"/>
              <a:ext cx="747849" cy="624052"/>
            </a:xfrm>
            <a:prstGeom prst="line">
              <a:avLst/>
            </a:prstGeom>
            <a:ln w="12700">
              <a:solidFill>
                <a:schemeClr val="bg1">
                  <a:lumMod val="65000"/>
                </a:schemeClr>
              </a:solidFill>
              <a:prstDash val="sysDot"/>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3" name="直線コネクタ 12">
              <a:extLst>
                <a:ext uri="{FF2B5EF4-FFF2-40B4-BE49-F238E27FC236}">
                  <a16:creationId xmlns:a16="http://schemas.microsoft.com/office/drawing/2014/main" id="{E2D2006D-CD4F-4137-9428-991E5ED2F98B}"/>
                </a:ext>
              </a:extLst>
            </p:cNvPr>
            <p:cNvCxnSpPr>
              <a:cxnSpLocks/>
              <a:stCxn id="59" idx="6"/>
              <a:endCxn id="56" idx="2"/>
            </p:cNvCxnSpPr>
            <p:nvPr/>
          </p:nvCxnSpPr>
          <p:spPr>
            <a:xfrm>
              <a:off x="4323865" y="2355141"/>
              <a:ext cx="747849" cy="208018"/>
            </a:xfrm>
            <a:prstGeom prst="line">
              <a:avLst/>
            </a:prstGeom>
            <a:ln w="12700">
              <a:solidFill>
                <a:schemeClr val="bg1">
                  <a:lumMod val="65000"/>
                </a:schemeClr>
              </a:solidFill>
              <a:prstDash val="sysDot"/>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4" name="直線コネクタ 13">
              <a:extLst>
                <a:ext uri="{FF2B5EF4-FFF2-40B4-BE49-F238E27FC236}">
                  <a16:creationId xmlns:a16="http://schemas.microsoft.com/office/drawing/2014/main" id="{7D7DE263-A0D9-46EE-950E-1F1CD911690B}"/>
                </a:ext>
              </a:extLst>
            </p:cNvPr>
            <p:cNvCxnSpPr>
              <a:cxnSpLocks/>
              <a:stCxn id="56" idx="6"/>
              <a:endCxn id="54" idx="2"/>
            </p:cNvCxnSpPr>
            <p:nvPr/>
          </p:nvCxnSpPr>
          <p:spPr>
            <a:xfrm>
              <a:off x="5352160" y="2563159"/>
              <a:ext cx="747848" cy="624049"/>
            </a:xfrm>
            <a:prstGeom prst="line">
              <a:avLst/>
            </a:prstGeom>
            <a:ln w="12700">
              <a:solidFill>
                <a:schemeClr val="bg1">
                  <a:lumMod val="65000"/>
                </a:schemeClr>
              </a:solidFill>
              <a:prstDash val="sysDot"/>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5" name="直線コネクタ 14">
              <a:extLst>
                <a:ext uri="{FF2B5EF4-FFF2-40B4-BE49-F238E27FC236}">
                  <a16:creationId xmlns:a16="http://schemas.microsoft.com/office/drawing/2014/main" id="{C4FD5E54-D006-49D2-8D1C-C3F9965EA413}"/>
                </a:ext>
              </a:extLst>
            </p:cNvPr>
            <p:cNvCxnSpPr>
              <a:cxnSpLocks/>
              <a:stCxn id="56" idx="6"/>
              <a:endCxn id="53" idx="2"/>
            </p:cNvCxnSpPr>
            <p:nvPr/>
          </p:nvCxnSpPr>
          <p:spPr>
            <a:xfrm>
              <a:off x="5352160" y="2563159"/>
              <a:ext cx="747848" cy="208016"/>
            </a:xfrm>
            <a:prstGeom prst="line">
              <a:avLst/>
            </a:prstGeom>
            <a:ln w="12700">
              <a:solidFill>
                <a:schemeClr val="bg1">
                  <a:lumMod val="65000"/>
                </a:schemeClr>
              </a:solidFill>
              <a:prstDash val="sysDot"/>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6" name="直線コネクタ 15">
              <a:extLst>
                <a:ext uri="{FF2B5EF4-FFF2-40B4-BE49-F238E27FC236}">
                  <a16:creationId xmlns:a16="http://schemas.microsoft.com/office/drawing/2014/main" id="{819488AD-96CE-40EA-A659-202584D7D3EB}"/>
                </a:ext>
              </a:extLst>
            </p:cNvPr>
            <p:cNvCxnSpPr>
              <a:cxnSpLocks/>
              <a:stCxn id="57" idx="6"/>
              <a:endCxn id="53" idx="2"/>
            </p:cNvCxnSpPr>
            <p:nvPr/>
          </p:nvCxnSpPr>
          <p:spPr>
            <a:xfrm flipV="1">
              <a:off x="5352160" y="2771175"/>
              <a:ext cx="747848" cy="208018"/>
            </a:xfrm>
            <a:prstGeom prst="line">
              <a:avLst/>
            </a:prstGeom>
            <a:ln w="12700">
              <a:solidFill>
                <a:schemeClr val="bg1">
                  <a:lumMod val="65000"/>
                </a:schemeClr>
              </a:solidFill>
              <a:prstDash val="sysDot"/>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7" name="直線コネクタ 16">
              <a:extLst>
                <a:ext uri="{FF2B5EF4-FFF2-40B4-BE49-F238E27FC236}">
                  <a16:creationId xmlns:a16="http://schemas.microsoft.com/office/drawing/2014/main" id="{BEEF895A-D3EC-4A77-B6EF-41B153AB7814}"/>
                </a:ext>
              </a:extLst>
            </p:cNvPr>
            <p:cNvCxnSpPr>
              <a:cxnSpLocks/>
              <a:stCxn id="61" idx="6"/>
              <a:endCxn id="57" idx="2"/>
            </p:cNvCxnSpPr>
            <p:nvPr/>
          </p:nvCxnSpPr>
          <p:spPr>
            <a:xfrm flipV="1">
              <a:off x="4323865" y="2979193"/>
              <a:ext cx="747849" cy="208015"/>
            </a:xfrm>
            <a:prstGeom prst="line">
              <a:avLst/>
            </a:prstGeom>
            <a:ln w="12700">
              <a:solidFill>
                <a:schemeClr val="bg1">
                  <a:lumMod val="65000"/>
                </a:schemeClr>
              </a:solidFill>
              <a:prstDash val="sysDot"/>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8" name="直線コネクタ 17">
              <a:extLst>
                <a:ext uri="{FF2B5EF4-FFF2-40B4-BE49-F238E27FC236}">
                  <a16:creationId xmlns:a16="http://schemas.microsoft.com/office/drawing/2014/main" id="{94819E83-ACF6-4152-BE96-921BC506BB81}"/>
                </a:ext>
              </a:extLst>
            </p:cNvPr>
            <p:cNvCxnSpPr>
              <a:cxnSpLocks/>
              <a:stCxn id="65" idx="6"/>
              <a:endCxn id="62" idx="2"/>
            </p:cNvCxnSpPr>
            <p:nvPr/>
          </p:nvCxnSpPr>
          <p:spPr>
            <a:xfrm flipV="1">
              <a:off x="2267275" y="2563158"/>
              <a:ext cx="747849" cy="1"/>
            </a:xfrm>
            <a:prstGeom prst="line">
              <a:avLst/>
            </a:prstGeom>
            <a:ln w="12700">
              <a:solidFill>
                <a:schemeClr val="bg1">
                  <a:lumMod val="65000"/>
                </a:schemeClr>
              </a:solidFill>
              <a:prstDash val="sysDot"/>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9" name="直線コネクタ 18">
              <a:extLst>
                <a:ext uri="{FF2B5EF4-FFF2-40B4-BE49-F238E27FC236}">
                  <a16:creationId xmlns:a16="http://schemas.microsoft.com/office/drawing/2014/main" id="{4119BF73-15B6-4D53-B845-22E37D840748}"/>
                </a:ext>
              </a:extLst>
            </p:cNvPr>
            <p:cNvCxnSpPr>
              <a:cxnSpLocks/>
              <a:stCxn id="67" idx="6"/>
              <a:endCxn id="63" idx="2"/>
            </p:cNvCxnSpPr>
            <p:nvPr/>
          </p:nvCxnSpPr>
          <p:spPr>
            <a:xfrm flipV="1">
              <a:off x="2267275" y="2979191"/>
              <a:ext cx="747849" cy="416035"/>
            </a:xfrm>
            <a:prstGeom prst="line">
              <a:avLst/>
            </a:prstGeom>
            <a:ln w="12700">
              <a:solidFill>
                <a:schemeClr val="bg1">
                  <a:lumMod val="65000"/>
                </a:schemeClr>
              </a:solidFill>
              <a:prstDash val="sysDot"/>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20" name="直線コネクタ 19">
              <a:extLst>
                <a:ext uri="{FF2B5EF4-FFF2-40B4-BE49-F238E27FC236}">
                  <a16:creationId xmlns:a16="http://schemas.microsoft.com/office/drawing/2014/main" id="{CA0AEA66-AC95-4FBC-A350-EFE84B31C680}"/>
                </a:ext>
              </a:extLst>
            </p:cNvPr>
            <p:cNvCxnSpPr>
              <a:cxnSpLocks/>
              <a:stCxn id="67" idx="6"/>
              <a:endCxn id="62" idx="2"/>
            </p:cNvCxnSpPr>
            <p:nvPr/>
          </p:nvCxnSpPr>
          <p:spPr>
            <a:xfrm flipV="1">
              <a:off x="2267275" y="2563158"/>
              <a:ext cx="747849" cy="832068"/>
            </a:xfrm>
            <a:prstGeom prst="line">
              <a:avLst/>
            </a:prstGeom>
            <a:ln w="12700">
              <a:solidFill>
                <a:schemeClr val="bg1">
                  <a:lumMod val="65000"/>
                </a:schemeClr>
              </a:solidFill>
              <a:prstDash val="sysDot"/>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21" name="直線コネクタ 20">
              <a:extLst>
                <a:ext uri="{FF2B5EF4-FFF2-40B4-BE49-F238E27FC236}">
                  <a16:creationId xmlns:a16="http://schemas.microsoft.com/office/drawing/2014/main" id="{B703DCAF-56AC-49F6-961E-7C230938399C}"/>
                </a:ext>
              </a:extLst>
            </p:cNvPr>
            <p:cNvCxnSpPr>
              <a:cxnSpLocks/>
              <a:stCxn id="65" idx="6"/>
              <a:endCxn id="63" idx="2"/>
            </p:cNvCxnSpPr>
            <p:nvPr/>
          </p:nvCxnSpPr>
          <p:spPr>
            <a:xfrm>
              <a:off x="2267275" y="2563159"/>
              <a:ext cx="747849" cy="416032"/>
            </a:xfrm>
            <a:prstGeom prst="line">
              <a:avLst/>
            </a:prstGeom>
            <a:ln w="12700">
              <a:solidFill>
                <a:schemeClr val="bg1">
                  <a:lumMod val="65000"/>
                </a:schemeClr>
              </a:solidFill>
              <a:prstDash val="sysDot"/>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22" name="直線コネクタ 21">
              <a:extLst>
                <a:ext uri="{FF2B5EF4-FFF2-40B4-BE49-F238E27FC236}">
                  <a16:creationId xmlns:a16="http://schemas.microsoft.com/office/drawing/2014/main" id="{50C4E077-031C-47EF-9A17-A06F379F4F76}"/>
                </a:ext>
              </a:extLst>
            </p:cNvPr>
            <p:cNvCxnSpPr>
              <a:cxnSpLocks/>
              <a:stCxn id="56" idx="6"/>
              <a:endCxn id="52" idx="2"/>
            </p:cNvCxnSpPr>
            <p:nvPr/>
          </p:nvCxnSpPr>
          <p:spPr>
            <a:xfrm flipV="1">
              <a:off x="5352160" y="2355141"/>
              <a:ext cx="747848" cy="208018"/>
            </a:xfrm>
            <a:prstGeom prst="line">
              <a:avLst/>
            </a:prstGeom>
            <a:ln w="12700">
              <a:solidFill>
                <a:schemeClr val="bg1">
                  <a:lumMod val="65000"/>
                </a:schemeClr>
              </a:solidFill>
              <a:prstDash val="sysDot"/>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23" name="直線コネクタ 22">
              <a:extLst>
                <a:ext uri="{FF2B5EF4-FFF2-40B4-BE49-F238E27FC236}">
                  <a16:creationId xmlns:a16="http://schemas.microsoft.com/office/drawing/2014/main" id="{C503501B-D9BB-4BD5-BC35-135C691975C8}"/>
                </a:ext>
              </a:extLst>
            </p:cNvPr>
            <p:cNvCxnSpPr>
              <a:cxnSpLocks/>
              <a:stCxn id="57" idx="6"/>
              <a:endCxn id="54" idx="2"/>
            </p:cNvCxnSpPr>
            <p:nvPr/>
          </p:nvCxnSpPr>
          <p:spPr>
            <a:xfrm>
              <a:off x="5352160" y="2979193"/>
              <a:ext cx="747848" cy="208015"/>
            </a:xfrm>
            <a:prstGeom prst="line">
              <a:avLst/>
            </a:prstGeom>
            <a:ln w="12700">
              <a:solidFill>
                <a:schemeClr val="bg1">
                  <a:lumMod val="65000"/>
                </a:schemeClr>
              </a:solidFill>
              <a:prstDash val="sysDot"/>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24" name="直線コネクタ 23">
              <a:extLst>
                <a:ext uri="{FF2B5EF4-FFF2-40B4-BE49-F238E27FC236}">
                  <a16:creationId xmlns:a16="http://schemas.microsoft.com/office/drawing/2014/main" id="{742210C2-549E-4779-BF70-C8C976177E6E}"/>
                </a:ext>
              </a:extLst>
            </p:cNvPr>
            <p:cNvCxnSpPr>
              <a:cxnSpLocks/>
              <a:stCxn id="61" idx="6"/>
              <a:endCxn id="55" idx="2"/>
            </p:cNvCxnSpPr>
            <p:nvPr/>
          </p:nvCxnSpPr>
          <p:spPr>
            <a:xfrm flipV="1">
              <a:off x="4323865" y="2147124"/>
              <a:ext cx="747849" cy="1040084"/>
            </a:xfrm>
            <a:prstGeom prst="line">
              <a:avLst/>
            </a:prstGeom>
            <a:ln w="12700">
              <a:solidFill>
                <a:schemeClr val="bg1">
                  <a:lumMod val="65000"/>
                </a:schemeClr>
              </a:solidFill>
              <a:prstDash val="sysDot"/>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25" name="直線コネクタ 24">
              <a:extLst>
                <a:ext uri="{FF2B5EF4-FFF2-40B4-BE49-F238E27FC236}">
                  <a16:creationId xmlns:a16="http://schemas.microsoft.com/office/drawing/2014/main" id="{B87A4632-5556-498B-A03B-3BFEBC9D0978}"/>
                </a:ext>
              </a:extLst>
            </p:cNvPr>
            <p:cNvCxnSpPr>
              <a:cxnSpLocks/>
              <a:stCxn id="61" idx="6"/>
              <a:endCxn id="58" idx="2"/>
            </p:cNvCxnSpPr>
            <p:nvPr/>
          </p:nvCxnSpPr>
          <p:spPr>
            <a:xfrm>
              <a:off x="4323865" y="3187208"/>
              <a:ext cx="747849" cy="208018"/>
            </a:xfrm>
            <a:prstGeom prst="line">
              <a:avLst/>
            </a:prstGeom>
            <a:ln w="12700">
              <a:solidFill>
                <a:schemeClr val="bg1">
                  <a:lumMod val="65000"/>
                </a:schemeClr>
              </a:solidFill>
              <a:prstDash val="sysDot"/>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26" name="直線コネクタ 25">
              <a:extLst>
                <a:ext uri="{FF2B5EF4-FFF2-40B4-BE49-F238E27FC236}">
                  <a16:creationId xmlns:a16="http://schemas.microsoft.com/office/drawing/2014/main" id="{DCBAE9DC-2B8E-4B77-89A0-E88F32E493D7}"/>
                </a:ext>
              </a:extLst>
            </p:cNvPr>
            <p:cNvCxnSpPr>
              <a:cxnSpLocks/>
              <a:stCxn id="61" idx="6"/>
              <a:endCxn id="56" idx="2"/>
            </p:cNvCxnSpPr>
            <p:nvPr/>
          </p:nvCxnSpPr>
          <p:spPr>
            <a:xfrm flipV="1">
              <a:off x="4323865" y="2563159"/>
              <a:ext cx="747849" cy="624049"/>
            </a:xfrm>
            <a:prstGeom prst="line">
              <a:avLst/>
            </a:prstGeom>
            <a:ln w="12700">
              <a:solidFill>
                <a:schemeClr val="bg1">
                  <a:lumMod val="65000"/>
                </a:schemeClr>
              </a:solidFill>
              <a:prstDash val="sysDot"/>
              <a:headEnd type="none" w="med" len="med"/>
              <a:tailEnd type="none" w="med" len="med"/>
            </a:ln>
          </p:spPr>
          <p:style>
            <a:lnRef idx="3">
              <a:schemeClr val="accent1"/>
            </a:lnRef>
            <a:fillRef idx="0">
              <a:schemeClr val="accent1"/>
            </a:fillRef>
            <a:effectRef idx="2">
              <a:schemeClr val="accent1"/>
            </a:effectRef>
            <a:fontRef idx="minor">
              <a:schemeClr val="tx1"/>
            </a:fontRef>
          </p:style>
        </p:cxnSp>
        <p:grpSp>
          <p:nvGrpSpPr>
            <p:cNvPr id="27" name="グループ化 26">
              <a:extLst>
                <a:ext uri="{FF2B5EF4-FFF2-40B4-BE49-F238E27FC236}">
                  <a16:creationId xmlns:a16="http://schemas.microsoft.com/office/drawing/2014/main" id="{C72B45EA-480A-4FE8-980B-AEBE66C59864}"/>
                </a:ext>
              </a:extLst>
            </p:cNvPr>
            <p:cNvGrpSpPr/>
            <p:nvPr/>
          </p:nvGrpSpPr>
          <p:grpSpPr>
            <a:xfrm>
              <a:off x="1986829" y="2006901"/>
              <a:ext cx="280446" cy="1528547"/>
              <a:chOff x="1986829" y="2006901"/>
              <a:chExt cx="280446" cy="1528547"/>
            </a:xfrm>
          </p:grpSpPr>
          <p:sp>
            <p:nvSpPr>
              <p:cNvPr id="64" name="楕円 63">
                <a:extLst>
                  <a:ext uri="{FF2B5EF4-FFF2-40B4-BE49-F238E27FC236}">
                    <a16:creationId xmlns:a16="http://schemas.microsoft.com/office/drawing/2014/main" id="{DAB98AC8-162C-4040-B222-046A67FDE379}"/>
                  </a:ext>
                </a:extLst>
              </p:cNvPr>
              <p:cNvSpPr/>
              <p:nvPr/>
            </p:nvSpPr>
            <p:spPr>
              <a:xfrm>
                <a:off x="1986829" y="2006901"/>
                <a:ext cx="280446" cy="280445"/>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just"/>
                <a:endParaRPr kumimoji="1" lang="ja-JP" altLang="en-US" sz="3200" dirty="0">
                  <a:solidFill>
                    <a:schemeClr val="tx1"/>
                  </a:solidFill>
                </a:endParaRPr>
              </a:p>
            </p:txBody>
          </p:sp>
          <p:sp>
            <p:nvSpPr>
              <p:cNvPr id="65" name="楕円 64">
                <a:extLst>
                  <a:ext uri="{FF2B5EF4-FFF2-40B4-BE49-F238E27FC236}">
                    <a16:creationId xmlns:a16="http://schemas.microsoft.com/office/drawing/2014/main" id="{606620BA-0EBE-4330-BB77-66D4EC02B89B}"/>
                  </a:ext>
                </a:extLst>
              </p:cNvPr>
              <p:cNvSpPr/>
              <p:nvPr/>
            </p:nvSpPr>
            <p:spPr>
              <a:xfrm>
                <a:off x="1986829" y="2422936"/>
                <a:ext cx="280446" cy="280445"/>
              </a:xfrm>
              <a:prstGeom prst="ellipse">
                <a:avLst/>
              </a:prstGeom>
              <a:solidFill>
                <a:schemeClr val="bg1"/>
              </a:solidFill>
              <a:ln w="12700">
                <a:solidFill>
                  <a:schemeClr val="bg1">
                    <a:lumMod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just"/>
                <a:endParaRPr kumimoji="1" lang="ja-JP" altLang="en-US" sz="3200" dirty="0">
                  <a:solidFill>
                    <a:schemeClr val="tx1"/>
                  </a:solidFill>
                </a:endParaRPr>
              </a:p>
            </p:txBody>
          </p:sp>
          <p:sp>
            <p:nvSpPr>
              <p:cNvPr id="66" name="楕円 65">
                <a:extLst>
                  <a:ext uri="{FF2B5EF4-FFF2-40B4-BE49-F238E27FC236}">
                    <a16:creationId xmlns:a16="http://schemas.microsoft.com/office/drawing/2014/main" id="{8BD0ABEA-1568-4D76-B872-8167673CA3BE}"/>
                  </a:ext>
                </a:extLst>
              </p:cNvPr>
              <p:cNvSpPr/>
              <p:nvPr/>
            </p:nvSpPr>
            <p:spPr>
              <a:xfrm>
                <a:off x="1986829" y="2838970"/>
                <a:ext cx="280446" cy="280445"/>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just"/>
                <a:endParaRPr kumimoji="1" lang="ja-JP" altLang="en-US" sz="3200" dirty="0">
                  <a:solidFill>
                    <a:schemeClr val="tx1"/>
                  </a:solidFill>
                </a:endParaRPr>
              </a:p>
            </p:txBody>
          </p:sp>
          <p:sp>
            <p:nvSpPr>
              <p:cNvPr id="67" name="楕円 66">
                <a:extLst>
                  <a:ext uri="{FF2B5EF4-FFF2-40B4-BE49-F238E27FC236}">
                    <a16:creationId xmlns:a16="http://schemas.microsoft.com/office/drawing/2014/main" id="{2C0753C9-ECC0-49E6-84B9-15AB7F773855}"/>
                  </a:ext>
                </a:extLst>
              </p:cNvPr>
              <p:cNvSpPr/>
              <p:nvPr/>
            </p:nvSpPr>
            <p:spPr>
              <a:xfrm>
                <a:off x="1986829" y="3255003"/>
                <a:ext cx="280446" cy="280445"/>
              </a:xfrm>
              <a:prstGeom prst="ellipse">
                <a:avLst/>
              </a:prstGeom>
              <a:solidFill>
                <a:schemeClr val="bg1"/>
              </a:solidFill>
              <a:ln w="12700">
                <a:solidFill>
                  <a:schemeClr val="bg1">
                    <a:lumMod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just"/>
                <a:endParaRPr kumimoji="1" lang="ja-JP" altLang="en-US" sz="3200" dirty="0">
                  <a:solidFill>
                    <a:schemeClr val="tx1"/>
                  </a:solidFill>
                </a:endParaRPr>
              </a:p>
            </p:txBody>
          </p:sp>
        </p:grpSp>
        <p:grpSp>
          <p:nvGrpSpPr>
            <p:cNvPr id="28" name="グループ化 27">
              <a:extLst>
                <a:ext uri="{FF2B5EF4-FFF2-40B4-BE49-F238E27FC236}">
                  <a16:creationId xmlns:a16="http://schemas.microsoft.com/office/drawing/2014/main" id="{2FB38B40-3D99-4724-9543-937A039A8616}"/>
                </a:ext>
              </a:extLst>
            </p:cNvPr>
            <p:cNvGrpSpPr/>
            <p:nvPr/>
          </p:nvGrpSpPr>
          <p:grpSpPr>
            <a:xfrm>
              <a:off x="3015124" y="2422935"/>
              <a:ext cx="280446" cy="696479"/>
              <a:chOff x="7254299" y="4664044"/>
              <a:chExt cx="238734" cy="592889"/>
            </a:xfrm>
          </p:grpSpPr>
          <p:sp>
            <p:nvSpPr>
              <p:cNvPr id="62" name="楕円 61">
                <a:extLst>
                  <a:ext uri="{FF2B5EF4-FFF2-40B4-BE49-F238E27FC236}">
                    <a16:creationId xmlns:a16="http://schemas.microsoft.com/office/drawing/2014/main" id="{79A29FEB-FCBF-4EF1-A5AA-580ED31B77CF}"/>
                  </a:ext>
                </a:extLst>
              </p:cNvPr>
              <p:cNvSpPr/>
              <p:nvPr/>
            </p:nvSpPr>
            <p:spPr>
              <a:xfrm>
                <a:off x="7254299" y="4664044"/>
                <a:ext cx="238734" cy="238734"/>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just"/>
                <a:endParaRPr kumimoji="1" lang="ja-JP" altLang="en-US" sz="3200" dirty="0">
                  <a:solidFill>
                    <a:schemeClr val="tx1"/>
                  </a:solidFill>
                </a:endParaRPr>
              </a:p>
            </p:txBody>
          </p:sp>
          <p:sp>
            <p:nvSpPr>
              <p:cNvPr id="63" name="楕円 62">
                <a:extLst>
                  <a:ext uri="{FF2B5EF4-FFF2-40B4-BE49-F238E27FC236}">
                    <a16:creationId xmlns:a16="http://schemas.microsoft.com/office/drawing/2014/main" id="{62B8BB6D-3157-42B1-AFF1-0C350C4DEBBE}"/>
                  </a:ext>
                </a:extLst>
              </p:cNvPr>
              <p:cNvSpPr/>
              <p:nvPr/>
            </p:nvSpPr>
            <p:spPr>
              <a:xfrm>
                <a:off x="7254299" y="5018199"/>
                <a:ext cx="238734" cy="238734"/>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just"/>
                <a:endParaRPr kumimoji="1" lang="ja-JP" altLang="en-US" sz="3200" dirty="0">
                  <a:solidFill>
                    <a:schemeClr val="tx1"/>
                  </a:solidFill>
                </a:endParaRPr>
              </a:p>
            </p:txBody>
          </p:sp>
        </p:grpSp>
        <p:grpSp>
          <p:nvGrpSpPr>
            <p:cNvPr id="29" name="グループ化 28">
              <a:extLst>
                <a:ext uri="{FF2B5EF4-FFF2-40B4-BE49-F238E27FC236}">
                  <a16:creationId xmlns:a16="http://schemas.microsoft.com/office/drawing/2014/main" id="{5BD82E13-889E-4BB1-9005-F4864C3855F4}"/>
                </a:ext>
              </a:extLst>
            </p:cNvPr>
            <p:cNvGrpSpPr/>
            <p:nvPr/>
          </p:nvGrpSpPr>
          <p:grpSpPr>
            <a:xfrm>
              <a:off x="4043419" y="2214918"/>
              <a:ext cx="280446" cy="1112512"/>
              <a:chOff x="3305767" y="2214919"/>
              <a:chExt cx="280446" cy="1112512"/>
            </a:xfrm>
          </p:grpSpPr>
          <p:sp>
            <p:nvSpPr>
              <p:cNvPr id="59" name="楕円 58">
                <a:extLst>
                  <a:ext uri="{FF2B5EF4-FFF2-40B4-BE49-F238E27FC236}">
                    <a16:creationId xmlns:a16="http://schemas.microsoft.com/office/drawing/2014/main" id="{5A46388B-629E-4571-A3A4-50D3E57FBCDA}"/>
                  </a:ext>
                </a:extLst>
              </p:cNvPr>
              <p:cNvSpPr/>
              <p:nvPr/>
            </p:nvSpPr>
            <p:spPr>
              <a:xfrm>
                <a:off x="3305767" y="2214919"/>
                <a:ext cx="280446" cy="280445"/>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just"/>
                <a:endParaRPr kumimoji="1" lang="ja-JP" altLang="en-US" sz="3200" dirty="0">
                  <a:solidFill>
                    <a:schemeClr val="tx1"/>
                  </a:solidFill>
                </a:endParaRPr>
              </a:p>
            </p:txBody>
          </p:sp>
          <p:sp>
            <p:nvSpPr>
              <p:cNvPr id="60" name="楕円 59">
                <a:extLst>
                  <a:ext uri="{FF2B5EF4-FFF2-40B4-BE49-F238E27FC236}">
                    <a16:creationId xmlns:a16="http://schemas.microsoft.com/office/drawing/2014/main" id="{FA989FF9-5CC1-4460-8F63-6DA7FEAE4775}"/>
                  </a:ext>
                </a:extLst>
              </p:cNvPr>
              <p:cNvSpPr/>
              <p:nvPr/>
            </p:nvSpPr>
            <p:spPr>
              <a:xfrm>
                <a:off x="3305767" y="2630953"/>
                <a:ext cx="280446" cy="280445"/>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just"/>
                <a:endParaRPr kumimoji="1" lang="ja-JP" altLang="en-US" sz="3200" dirty="0">
                  <a:solidFill>
                    <a:schemeClr val="tx1"/>
                  </a:solidFill>
                </a:endParaRPr>
              </a:p>
            </p:txBody>
          </p:sp>
          <p:sp>
            <p:nvSpPr>
              <p:cNvPr id="61" name="楕円 60">
                <a:extLst>
                  <a:ext uri="{FF2B5EF4-FFF2-40B4-BE49-F238E27FC236}">
                    <a16:creationId xmlns:a16="http://schemas.microsoft.com/office/drawing/2014/main" id="{C6C0219F-D016-4A38-85F2-B0CE7584D145}"/>
                  </a:ext>
                </a:extLst>
              </p:cNvPr>
              <p:cNvSpPr/>
              <p:nvPr/>
            </p:nvSpPr>
            <p:spPr>
              <a:xfrm>
                <a:off x="3305767" y="3046986"/>
                <a:ext cx="280446" cy="280445"/>
              </a:xfrm>
              <a:prstGeom prst="ellipse">
                <a:avLst/>
              </a:prstGeom>
              <a:solidFill>
                <a:schemeClr val="bg1"/>
              </a:solidFill>
              <a:ln w="12700">
                <a:solidFill>
                  <a:schemeClr val="bg1">
                    <a:lumMod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just"/>
                <a:endParaRPr kumimoji="1" lang="ja-JP" altLang="en-US" sz="3200" dirty="0">
                  <a:solidFill>
                    <a:schemeClr val="tx1"/>
                  </a:solidFill>
                </a:endParaRPr>
              </a:p>
            </p:txBody>
          </p:sp>
        </p:grpSp>
        <p:grpSp>
          <p:nvGrpSpPr>
            <p:cNvPr id="30" name="グループ化 29">
              <a:extLst>
                <a:ext uri="{FF2B5EF4-FFF2-40B4-BE49-F238E27FC236}">
                  <a16:creationId xmlns:a16="http://schemas.microsoft.com/office/drawing/2014/main" id="{2416AA09-89C9-40F1-BD17-F6EF08C42B85}"/>
                </a:ext>
              </a:extLst>
            </p:cNvPr>
            <p:cNvGrpSpPr/>
            <p:nvPr/>
          </p:nvGrpSpPr>
          <p:grpSpPr>
            <a:xfrm>
              <a:off x="5071714" y="2006901"/>
              <a:ext cx="280446" cy="1528547"/>
              <a:chOff x="3965236" y="2006901"/>
              <a:chExt cx="280446" cy="1528547"/>
            </a:xfrm>
          </p:grpSpPr>
          <p:sp>
            <p:nvSpPr>
              <p:cNvPr id="55" name="楕円 54">
                <a:extLst>
                  <a:ext uri="{FF2B5EF4-FFF2-40B4-BE49-F238E27FC236}">
                    <a16:creationId xmlns:a16="http://schemas.microsoft.com/office/drawing/2014/main" id="{6E978D42-E073-453A-BF6C-F0F60E3024A3}"/>
                  </a:ext>
                </a:extLst>
              </p:cNvPr>
              <p:cNvSpPr/>
              <p:nvPr/>
            </p:nvSpPr>
            <p:spPr>
              <a:xfrm>
                <a:off x="3965236" y="2006901"/>
                <a:ext cx="280446" cy="280445"/>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just"/>
                <a:endParaRPr kumimoji="1" lang="ja-JP" altLang="en-US" sz="3200" dirty="0">
                  <a:solidFill>
                    <a:schemeClr val="tx1"/>
                  </a:solidFill>
                </a:endParaRPr>
              </a:p>
            </p:txBody>
          </p:sp>
          <p:sp>
            <p:nvSpPr>
              <p:cNvPr id="56" name="楕円 55">
                <a:extLst>
                  <a:ext uri="{FF2B5EF4-FFF2-40B4-BE49-F238E27FC236}">
                    <a16:creationId xmlns:a16="http://schemas.microsoft.com/office/drawing/2014/main" id="{E121C003-8361-4C73-AEFE-BAA4FCF13A26}"/>
                  </a:ext>
                </a:extLst>
              </p:cNvPr>
              <p:cNvSpPr/>
              <p:nvPr/>
            </p:nvSpPr>
            <p:spPr>
              <a:xfrm>
                <a:off x="3965236" y="2422936"/>
                <a:ext cx="280446" cy="280445"/>
              </a:xfrm>
              <a:prstGeom prst="ellipse">
                <a:avLst/>
              </a:prstGeom>
              <a:solidFill>
                <a:schemeClr val="bg1"/>
              </a:solidFill>
              <a:ln w="12700">
                <a:solidFill>
                  <a:schemeClr val="bg1">
                    <a:lumMod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just"/>
                <a:endParaRPr kumimoji="1" lang="ja-JP" altLang="en-US" sz="3200" dirty="0">
                  <a:solidFill>
                    <a:schemeClr val="tx1"/>
                  </a:solidFill>
                </a:endParaRPr>
              </a:p>
            </p:txBody>
          </p:sp>
          <p:sp>
            <p:nvSpPr>
              <p:cNvPr id="57" name="楕円 56">
                <a:extLst>
                  <a:ext uri="{FF2B5EF4-FFF2-40B4-BE49-F238E27FC236}">
                    <a16:creationId xmlns:a16="http://schemas.microsoft.com/office/drawing/2014/main" id="{491CC2AF-72C9-4601-9652-7FCD97C1ADDE}"/>
                  </a:ext>
                </a:extLst>
              </p:cNvPr>
              <p:cNvSpPr/>
              <p:nvPr/>
            </p:nvSpPr>
            <p:spPr>
              <a:xfrm>
                <a:off x="3965236" y="2838970"/>
                <a:ext cx="280446" cy="280445"/>
              </a:xfrm>
              <a:prstGeom prst="ellipse">
                <a:avLst/>
              </a:prstGeom>
              <a:solidFill>
                <a:schemeClr val="bg1"/>
              </a:solidFill>
              <a:ln w="12700">
                <a:solidFill>
                  <a:schemeClr val="bg1">
                    <a:lumMod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just"/>
                <a:endParaRPr kumimoji="1" lang="ja-JP" altLang="en-US" sz="3200" dirty="0">
                  <a:solidFill>
                    <a:schemeClr val="tx1"/>
                  </a:solidFill>
                </a:endParaRPr>
              </a:p>
            </p:txBody>
          </p:sp>
          <p:sp>
            <p:nvSpPr>
              <p:cNvPr id="58" name="楕円 57">
                <a:extLst>
                  <a:ext uri="{FF2B5EF4-FFF2-40B4-BE49-F238E27FC236}">
                    <a16:creationId xmlns:a16="http://schemas.microsoft.com/office/drawing/2014/main" id="{B45B3E2F-9421-4F24-92D6-AFF31589BED4}"/>
                  </a:ext>
                </a:extLst>
              </p:cNvPr>
              <p:cNvSpPr/>
              <p:nvPr/>
            </p:nvSpPr>
            <p:spPr>
              <a:xfrm>
                <a:off x="3965236" y="3255003"/>
                <a:ext cx="280446" cy="280445"/>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just"/>
                <a:endParaRPr kumimoji="1" lang="ja-JP" altLang="en-US" sz="3200" dirty="0">
                  <a:solidFill>
                    <a:schemeClr val="tx1"/>
                  </a:solidFill>
                </a:endParaRPr>
              </a:p>
            </p:txBody>
          </p:sp>
        </p:grpSp>
        <p:grpSp>
          <p:nvGrpSpPr>
            <p:cNvPr id="31" name="グループ化 30">
              <a:extLst>
                <a:ext uri="{FF2B5EF4-FFF2-40B4-BE49-F238E27FC236}">
                  <a16:creationId xmlns:a16="http://schemas.microsoft.com/office/drawing/2014/main" id="{D52CEA56-4066-4BCA-947D-B3172A62F1B3}"/>
                </a:ext>
              </a:extLst>
            </p:cNvPr>
            <p:cNvGrpSpPr/>
            <p:nvPr/>
          </p:nvGrpSpPr>
          <p:grpSpPr>
            <a:xfrm>
              <a:off x="6100008" y="2214918"/>
              <a:ext cx="280446" cy="1112513"/>
              <a:chOff x="8630395" y="4462174"/>
              <a:chExt cx="238734" cy="947045"/>
            </a:xfrm>
          </p:grpSpPr>
          <p:sp>
            <p:nvSpPr>
              <p:cNvPr id="52" name="楕円 51">
                <a:extLst>
                  <a:ext uri="{FF2B5EF4-FFF2-40B4-BE49-F238E27FC236}">
                    <a16:creationId xmlns:a16="http://schemas.microsoft.com/office/drawing/2014/main" id="{441D893A-023D-4DCD-835A-925A3E56F892}"/>
                  </a:ext>
                </a:extLst>
              </p:cNvPr>
              <p:cNvSpPr/>
              <p:nvPr/>
            </p:nvSpPr>
            <p:spPr>
              <a:xfrm>
                <a:off x="8630395" y="4462174"/>
                <a:ext cx="238734" cy="238734"/>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just"/>
                <a:endParaRPr kumimoji="1" lang="ja-JP" altLang="en-US" sz="3200" dirty="0">
                  <a:solidFill>
                    <a:schemeClr val="tx1"/>
                  </a:solidFill>
                </a:endParaRPr>
              </a:p>
            </p:txBody>
          </p:sp>
          <p:sp>
            <p:nvSpPr>
              <p:cNvPr id="53" name="楕円 52">
                <a:extLst>
                  <a:ext uri="{FF2B5EF4-FFF2-40B4-BE49-F238E27FC236}">
                    <a16:creationId xmlns:a16="http://schemas.microsoft.com/office/drawing/2014/main" id="{E4DC812A-163F-4506-AA72-0F647D3896A1}"/>
                  </a:ext>
                </a:extLst>
              </p:cNvPr>
              <p:cNvSpPr/>
              <p:nvPr/>
            </p:nvSpPr>
            <p:spPr>
              <a:xfrm>
                <a:off x="8630395" y="4816330"/>
                <a:ext cx="238734" cy="238734"/>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just"/>
                <a:endParaRPr kumimoji="1" lang="ja-JP" altLang="en-US" sz="3200" dirty="0">
                  <a:solidFill>
                    <a:schemeClr val="tx1"/>
                  </a:solidFill>
                </a:endParaRPr>
              </a:p>
            </p:txBody>
          </p:sp>
          <p:sp>
            <p:nvSpPr>
              <p:cNvPr id="54" name="楕円 53">
                <a:extLst>
                  <a:ext uri="{FF2B5EF4-FFF2-40B4-BE49-F238E27FC236}">
                    <a16:creationId xmlns:a16="http://schemas.microsoft.com/office/drawing/2014/main" id="{8B7EF91E-83AB-45AE-AA25-8ECA0E6E7078}"/>
                  </a:ext>
                </a:extLst>
              </p:cNvPr>
              <p:cNvSpPr/>
              <p:nvPr/>
            </p:nvSpPr>
            <p:spPr>
              <a:xfrm>
                <a:off x="8630395" y="5170485"/>
                <a:ext cx="238734" cy="238734"/>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just"/>
                <a:endParaRPr kumimoji="1" lang="ja-JP" altLang="en-US" sz="3200" dirty="0">
                  <a:solidFill>
                    <a:schemeClr val="tx1"/>
                  </a:solidFill>
                </a:endParaRPr>
              </a:p>
            </p:txBody>
          </p:sp>
        </p:grpSp>
        <p:cxnSp>
          <p:nvCxnSpPr>
            <p:cNvPr id="32" name="直線コネクタ 31">
              <a:extLst>
                <a:ext uri="{FF2B5EF4-FFF2-40B4-BE49-F238E27FC236}">
                  <a16:creationId xmlns:a16="http://schemas.microsoft.com/office/drawing/2014/main" id="{A457E784-04CD-4860-8728-9FEF7E786A3B}"/>
                </a:ext>
              </a:extLst>
            </p:cNvPr>
            <p:cNvCxnSpPr>
              <a:cxnSpLocks/>
              <a:stCxn id="55" idx="6"/>
              <a:endCxn id="52" idx="2"/>
            </p:cNvCxnSpPr>
            <p:nvPr/>
          </p:nvCxnSpPr>
          <p:spPr>
            <a:xfrm>
              <a:off x="5352160" y="2147124"/>
              <a:ext cx="747848" cy="208017"/>
            </a:xfrm>
            <a:prstGeom prst="line">
              <a:avLst/>
            </a:prstGeom>
            <a:ln w="12700">
              <a:solidFill>
                <a:schemeClr val="tx1"/>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33" name="直線コネクタ 32">
              <a:extLst>
                <a:ext uri="{FF2B5EF4-FFF2-40B4-BE49-F238E27FC236}">
                  <a16:creationId xmlns:a16="http://schemas.microsoft.com/office/drawing/2014/main" id="{B6705988-C205-479A-9A43-E029ABEE4259}"/>
                </a:ext>
              </a:extLst>
            </p:cNvPr>
            <p:cNvCxnSpPr>
              <a:cxnSpLocks/>
              <a:stCxn id="55" idx="6"/>
              <a:endCxn id="53" idx="2"/>
            </p:cNvCxnSpPr>
            <p:nvPr/>
          </p:nvCxnSpPr>
          <p:spPr>
            <a:xfrm>
              <a:off x="5352160" y="2147124"/>
              <a:ext cx="747848" cy="624051"/>
            </a:xfrm>
            <a:prstGeom prst="line">
              <a:avLst/>
            </a:prstGeom>
            <a:ln w="12700">
              <a:solidFill>
                <a:schemeClr val="tx1"/>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34" name="直線コネクタ 33">
              <a:extLst>
                <a:ext uri="{FF2B5EF4-FFF2-40B4-BE49-F238E27FC236}">
                  <a16:creationId xmlns:a16="http://schemas.microsoft.com/office/drawing/2014/main" id="{0B738E60-F417-404F-8AB6-5D0ACA658F65}"/>
                </a:ext>
              </a:extLst>
            </p:cNvPr>
            <p:cNvCxnSpPr>
              <a:cxnSpLocks/>
              <a:stCxn id="55" idx="6"/>
              <a:endCxn id="54" idx="2"/>
            </p:cNvCxnSpPr>
            <p:nvPr/>
          </p:nvCxnSpPr>
          <p:spPr>
            <a:xfrm>
              <a:off x="5352160" y="2147124"/>
              <a:ext cx="747848" cy="1040084"/>
            </a:xfrm>
            <a:prstGeom prst="line">
              <a:avLst/>
            </a:prstGeom>
            <a:ln w="12700">
              <a:solidFill>
                <a:schemeClr val="tx1"/>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35" name="直線コネクタ 34">
              <a:extLst>
                <a:ext uri="{FF2B5EF4-FFF2-40B4-BE49-F238E27FC236}">
                  <a16:creationId xmlns:a16="http://schemas.microsoft.com/office/drawing/2014/main" id="{3B6DC46F-D4F1-4449-B181-520F86F6D4CE}"/>
                </a:ext>
              </a:extLst>
            </p:cNvPr>
            <p:cNvCxnSpPr>
              <a:cxnSpLocks/>
              <a:stCxn id="58" idx="6"/>
              <a:endCxn id="53" idx="2"/>
            </p:cNvCxnSpPr>
            <p:nvPr/>
          </p:nvCxnSpPr>
          <p:spPr>
            <a:xfrm flipV="1">
              <a:off x="5352160" y="2771175"/>
              <a:ext cx="747848" cy="624051"/>
            </a:xfrm>
            <a:prstGeom prst="line">
              <a:avLst/>
            </a:prstGeom>
            <a:ln w="12700">
              <a:solidFill>
                <a:schemeClr val="tx1"/>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36" name="直線コネクタ 35">
              <a:extLst>
                <a:ext uri="{FF2B5EF4-FFF2-40B4-BE49-F238E27FC236}">
                  <a16:creationId xmlns:a16="http://schemas.microsoft.com/office/drawing/2014/main" id="{50A57763-E128-498B-BC24-F7841ACF6688}"/>
                </a:ext>
              </a:extLst>
            </p:cNvPr>
            <p:cNvCxnSpPr>
              <a:cxnSpLocks/>
              <a:stCxn id="59" idx="6"/>
              <a:endCxn id="58" idx="2"/>
            </p:cNvCxnSpPr>
            <p:nvPr/>
          </p:nvCxnSpPr>
          <p:spPr>
            <a:xfrm>
              <a:off x="4323865" y="2355141"/>
              <a:ext cx="747849" cy="1040085"/>
            </a:xfrm>
            <a:prstGeom prst="line">
              <a:avLst/>
            </a:prstGeom>
            <a:ln w="12700">
              <a:solidFill>
                <a:schemeClr val="tx1"/>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37" name="直線コネクタ 36">
              <a:extLst>
                <a:ext uri="{FF2B5EF4-FFF2-40B4-BE49-F238E27FC236}">
                  <a16:creationId xmlns:a16="http://schemas.microsoft.com/office/drawing/2014/main" id="{3E0DC0A7-669C-48B7-A241-F9DD77E21336}"/>
                </a:ext>
              </a:extLst>
            </p:cNvPr>
            <p:cNvCxnSpPr>
              <a:cxnSpLocks/>
              <a:stCxn id="62" idx="6"/>
              <a:endCxn id="59" idx="2"/>
            </p:cNvCxnSpPr>
            <p:nvPr/>
          </p:nvCxnSpPr>
          <p:spPr>
            <a:xfrm flipV="1">
              <a:off x="3295570" y="2355141"/>
              <a:ext cx="747849" cy="208017"/>
            </a:xfrm>
            <a:prstGeom prst="line">
              <a:avLst/>
            </a:prstGeom>
            <a:ln w="12700">
              <a:solidFill>
                <a:schemeClr val="tx1"/>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38" name="直線コネクタ 37">
              <a:extLst>
                <a:ext uri="{FF2B5EF4-FFF2-40B4-BE49-F238E27FC236}">
                  <a16:creationId xmlns:a16="http://schemas.microsoft.com/office/drawing/2014/main" id="{462D5146-BBF6-4374-A11B-499DCF7B1192}"/>
                </a:ext>
              </a:extLst>
            </p:cNvPr>
            <p:cNvCxnSpPr>
              <a:cxnSpLocks/>
              <a:stCxn id="62" idx="6"/>
              <a:endCxn id="60" idx="2"/>
            </p:cNvCxnSpPr>
            <p:nvPr/>
          </p:nvCxnSpPr>
          <p:spPr>
            <a:xfrm>
              <a:off x="3295570" y="2563158"/>
              <a:ext cx="747849" cy="208017"/>
            </a:xfrm>
            <a:prstGeom prst="line">
              <a:avLst/>
            </a:prstGeom>
            <a:ln w="12700">
              <a:solidFill>
                <a:schemeClr val="tx1"/>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39" name="直線コネクタ 38">
              <a:extLst>
                <a:ext uri="{FF2B5EF4-FFF2-40B4-BE49-F238E27FC236}">
                  <a16:creationId xmlns:a16="http://schemas.microsoft.com/office/drawing/2014/main" id="{CAA6384D-340E-4D64-BBF8-460D868D5707}"/>
                </a:ext>
              </a:extLst>
            </p:cNvPr>
            <p:cNvCxnSpPr>
              <a:cxnSpLocks/>
              <a:stCxn id="63" idx="6"/>
              <a:endCxn id="60" idx="2"/>
            </p:cNvCxnSpPr>
            <p:nvPr/>
          </p:nvCxnSpPr>
          <p:spPr>
            <a:xfrm flipV="1">
              <a:off x="3295570" y="2771175"/>
              <a:ext cx="747849" cy="208016"/>
            </a:xfrm>
            <a:prstGeom prst="line">
              <a:avLst/>
            </a:prstGeom>
            <a:ln w="12700">
              <a:solidFill>
                <a:schemeClr val="tx1"/>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40" name="直線コネクタ 39">
              <a:extLst>
                <a:ext uri="{FF2B5EF4-FFF2-40B4-BE49-F238E27FC236}">
                  <a16:creationId xmlns:a16="http://schemas.microsoft.com/office/drawing/2014/main" id="{D14A8DA1-2876-41AE-A4CF-9D598AA598F9}"/>
                </a:ext>
              </a:extLst>
            </p:cNvPr>
            <p:cNvCxnSpPr>
              <a:cxnSpLocks/>
              <a:stCxn id="59" idx="6"/>
              <a:endCxn id="55" idx="2"/>
            </p:cNvCxnSpPr>
            <p:nvPr/>
          </p:nvCxnSpPr>
          <p:spPr>
            <a:xfrm flipV="1">
              <a:off x="4323865" y="2147124"/>
              <a:ext cx="747849" cy="208017"/>
            </a:xfrm>
            <a:prstGeom prst="line">
              <a:avLst/>
            </a:prstGeom>
            <a:ln w="12700">
              <a:solidFill>
                <a:schemeClr val="tx1"/>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41" name="直線コネクタ 40">
              <a:extLst>
                <a:ext uri="{FF2B5EF4-FFF2-40B4-BE49-F238E27FC236}">
                  <a16:creationId xmlns:a16="http://schemas.microsoft.com/office/drawing/2014/main" id="{C34AF92C-73E1-4573-887A-9C57AB53F932}"/>
                </a:ext>
              </a:extLst>
            </p:cNvPr>
            <p:cNvCxnSpPr>
              <a:cxnSpLocks/>
              <a:stCxn id="64" idx="6"/>
              <a:endCxn id="62" idx="2"/>
            </p:cNvCxnSpPr>
            <p:nvPr/>
          </p:nvCxnSpPr>
          <p:spPr>
            <a:xfrm>
              <a:off x="2267275" y="2147124"/>
              <a:ext cx="747849" cy="416034"/>
            </a:xfrm>
            <a:prstGeom prst="line">
              <a:avLst/>
            </a:prstGeom>
            <a:ln w="12700">
              <a:solidFill>
                <a:schemeClr val="tx1"/>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42" name="直線コネクタ 41">
              <a:extLst>
                <a:ext uri="{FF2B5EF4-FFF2-40B4-BE49-F238E27FC236}">
                  <a16:creationId xmlns:a16="http://schemas.microsoft.com/office/drawing/2014/main" id="{80C5A7DF-A2E8-4A50-9166-9DB3F2B3FDC5}"/>
                </a:ext>
              </a:extLst>
            </p:cNvPr>
            <p:cNvCxnSpPr>
              <a:cxnSpLocks/>
              <a:stCxn id="66" idx="6"/>
              <a:endCxn id="63" idx="2"/>
            </p:cNvCxnSpPr>
            <p:nvPr/>
          </p:nvCxnSpPr>
          <p:spPr>
            <a:xfrm flipV="1">
              <a:off x="2267275" y="2979191"/>
              <a:ext cx="747849" cy="2"/>
            </a:xfrm>
            <a:prstGeom prst="line">
              <a:avLst/>
            </a:prstGeom>
            <a:ln w="12700">
              <a:solidFill>
                <a:schemeClr val="tx1"/>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43" name="直線コネクタ 42">
              <a:extLst>
                <a:ext uri="{FF2B5EF4-FFF2-40B4-BE49-F238E27FC236}">
                  <a16:creationId xmlns:a16="http://schemas.microsoft.com/office/drawing/2014/main" id="{BF61FED2-6818-4E65-948F-47D901E9F62E}"/>
                </a:ext>
              </a:extLst>
            </p:cNvPr>
            <p:cNvCxnSpPr>
              <a:cxnSpLocks/>
              <a:stCxn id="66" idx="6"/>
              <a:endCxn id="62" idx="2"/>
            </p:cNvCxnSpPr>
            <p:nvPr/>
          </p:nvCxnSpPr>
          <p:spPr>
            <a:xfrm flipV="1">
              <a:off x="2267275" y="2563158"/>
              <a:ext cx="747849" cy="416035"/>
            </a:xfrm>
            <a:prstGeom prst="line">
              <a:avLst/>
            </a:prstGeom>
            <a:ln w="12700">
              <a:solidFill>
                <a:schemeClr val="tx1"/>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44" name="直線コネクタ 43">
              <a:extLst>
                <a:ext uri="{FF2B5EF4-FFF2-40B4-BE49-F238E27FC236}">
                  <a16:creationId xmlns:a16="http://schemas.microsoft.com/office/drawing/2014/main" id="{D06705F0-DBFC-4A8C-9804-670691D0D1D6}"/>
                </a:ext>
              </a:extLst>
            </p:cNvPr>
            <p:cNvCxnSpPr>
              <a:cxnSpLocks/>
              <a:stCxn id="64" idx="6"/>
              <a:endCxn id="63" idx="2"/>
            </p:cNvCxnSpPr>
            <p:nvPr/>
          </p:nvCxnSpPr>
          <p:spPr>
            <a:xfrm>
              <a:off x="2267275" y="2147124"/>
              <a:ext cx="747849" cy="832067"/>
            </a:xfrm>
            <a:prstGeom prst="line">
              <a:avLst/>
            </a:prstGeom>
            <a:ln w="12700">
              <a:solidFill>
                <a:schemeClr val="tx1"/>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45" name="直線コネクタ 44">
              <a:extLst>
                <a:ext uri="{FF2B5EF4-FFF2-40B4-BE49-F238E27FC236}">
                  <a16:creationId xmlns:a16="http://schemas.microsoft.com/office/drawing/2014/main" id="{0A276D2F-838E-4B16-B1C9-FC2445E81FC5}"/>
                </a:ext>
              </a:extLst>
            </p:cNvPr>
            <p:cNvCxnSpPr>
              <a:cxnSpLocks/>
              <a:stCxn id="58" idx="6"/>
              <a:endCxn id="54" idx="2"/>
            </p:cNvCxnSpPr>
            <p:nvPr/>
          </p:nvCxnSpPr>
          <p:spPr>
            <a:xfrm flipV="1">
              <a:off x="5352160" y="3187208"/>
              <a:ext cx="747848" cy="208018"/>
            </a:xfrm>
            <a:prstGeom prst="line">
              <a:avLst/>
            </a:prstGeom>
            <a:ln w="12700">
              <a:solidFill>
                <a:schemeClr val="tx1"/>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46" name="直線コネクタ 45">
              <a:extLst>
                <a:ext uri="{FF2B5EF4-FFF2-40B4-BE49-F238E27FC236}">
                  <a16:creationId xmlns:a16="http://schemas.microsoft.com/office/drawing/2014/main" id="{D224B6E3-0C4A-49A6-AC89-6F7440C46205}"/>
                </a:ext>
              </a:extLst>
            </p:cNvPr>
            <p:cNvCxnSpPr>
              <a:cxnSpLocks/>
              <a:stCxn id="60" idx="6"/>
              <a:endCxn id="55" idx="2"/>
            </p:cNvCxnSpPr>
            <p:nvPr/>
          </p:nvCxnSpPr>
          <p:spPr>
            <a:xfrm flipV="1">
              <a:off x="4323865" y="2147124"/>
              <a:ext cx="747849" cy="624051"/>
            </a:xfrm>
            <a:prstGeom prst="line">
              <a:avLst/>
            </a:prstGeom>
            <a:ln w="12700">
              <a:solidFill>
                <a:schemeClr val="tx1"/>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47" name="直線コネクタ 46">
              <a:extLst>
                <a:ext uri="{FF2B5EF4-FFF2-40B4-BE49-F238E27FC236}">
                  <a16:creationId xmlns:a16="http://schemas.microsoft.com/office/drawing/2014/main" id="{1AFC7C8A-120E-4E00-8482-1ACEFA60FD1E}"/>
                </a:ext>
              </a:extLst>
            </p:cNvPr>
            <p:cNvCxnSpPr>
              <a:cxnSpLocks/>
              <a:stCxn id="60" idx="6"/>
              <a:endCxn id="58" idx="2"/>
            </p:cNvCxnSpPr>
            <p:nvPr/>
          </p:nvCxnSpPr>
          <p:spPr>
            <a:xfrm>
              <a:off x="4323865" y="2771175"/>
              <a:ext cx="747849" cy="624051"/>
            </a:xfrm>
            <a:prstGeom prst="line">
              <a:avLst/>
            </a:prstGeom>
            <a:ln w="12700">
              <a:solidFill>
                <a:schemeClr val="tx1"/>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48" name="直線コネクタ 47">
              <a:extLst>
                <a:ext uri="{FF2B5EF4-FFF2-40B4-BE49-F238E27FC236}">
                  <a16:creationId xmlns:a16="http://schemas.microsoft.com/office/drawing/2014/main" id="{95A78E18-5309-4BF0-B2DC-426438E780DF}"/>
                </a:ext>
              </a:extLst>
            </p:cNvPr>
            <p:cNvCxnSpPr>
              <a:cxnSpLocks/>
              <a:stCxn id="63" idx="6"/>
              <a:endCxn id="59" idx="2"/>
            </p:cNvCxnSpPr>
            <p:nvPr/>
          </p:nvCxnSpPr>
          <p:spPr>
            <a:xfrm flipV="1">
              <a:off x="3295570" y="2355141"/>
              <a:ext cx="747849" cy="624050"/>
            </a:xfrm>
            <a:prstGeom prst="line">
              <a:avLst/>
            </a:prstGeom>
            <a:ln w="12700">
              <a:solidFill>
                <a:schemeClr val="tx1"/>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sp>
          <p:nvSpPr>
            <p:cNvPr id="49" name="左中かっこ 48">
              <a:extLst>
                <a:ext uri="{FF2B5EF4-FFF2-40B4-BE49-F238E27FC236}">
                  <a16:creationId xmlns:a16="http://schemas.microsoft.com/office/drawing/2014/main" id="{FBEB7C0F-570C-4183-82AB-C1814C476513}"/>
                </a:ext>
              </a:extLst>
            </p:cNvPr>
            <p:cNvSpPr/>
            <p:nvPr/>
          </p:nvSpPr>
          <p:spPr>
            <a:xfrm rot="16200000">
              <a:off x="3585986" y="2169968"/>
              <a:ext cx="163534" cy="3565971"/>
            </a:xfrm>
            <a:prstGeom prst="leftBrace">
              <a:avLst>
                <a:gd name="adj1" fmla="val 82488"/>
                <a:gd name="adj2" fmla="val 48106"/>
              </a:avLst>
            </a:prstGeom>
            <a:ln w="12700">
              <a:solidFill>
                <a:schemeClr val="tx1"/>
              </a:solidFill>
              <a:headEnd type="none" w="med" len="med"/>
              <a:tailEnd type="none"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kumimoji="1" lang="ja-JP" altLang="en-US"/>
            </a:p>
          </p:txBody>
        </p:sp>
        <p:sp>
          <p:nvSpPr>
            <p:cNvPr id="50" name="正方形/長方形 49">
              <a:extLst>
                <a:ext uri="{FF2B5EF4-FFF2-40B4-BE49-F238E27FC236}">
                  <a16:creationId xmlns:a16="http://schemas.microsoft.com/office/drawing/2014/main" id="{0703E9B7-12EF-4B44-815F-61E485DA86AE}"/>
                </a:ext>
              </a:extLst>
            </p:cNvPr>
            <p:cNvSpPr/>
            <p:nvPr/>
          </p:nvSpPr>
          <p:spPr>
            <a:xfrm>
              <a:off x="1508173" y="4125619"/>
              <a:ext cx="4872282" cy="557670"/>
            </a:xfrm>
            <a:prstGeom prst="rect">
              <a:avLst/>
            </a:prstGeom>
          </p:spPr>
          <p:txBody>
            <a:bodyPr wrap="none">
              <a:spAutoFit/>
            </a:bodyPr>
            <a:lstStyle/>
            <a:p>
              <a:r>
                <a:rPr lang="ja-JP" altLang="en-US" sz="1600" b="1" dirty="0"/>
                <a:t>ドロップアウトが構成された階層</a:t>
              </a:r>
              <a:endParaRPr lang="en-US" altLang="ja-JP" sz="1600" b="1" dirty="0"/>
            </a:p>
            <a:p>
              <a:r>
                <a:rPr lang="ja-JP" altLang="en-US" sz="1600" b="1" dirty="0"/>
                <a:t>ランダムで一定数のノードを非活性化して学習を行う</a:t>
              </a:r>
            </a:p>
          </p:txBody>
        </p:sp>
        <p:cxnSp>
          <p:nvCxnSpPr>
            <p:cNvPr id="51" name="直線コネクタ 50">
              <a:extLst>
                <a:ext uri="{FF2B5EF4-FFF2-40B4-BE49-F238E27FC236}">
                  <a16:creationId xmlns:a16="http://schemas.microsoft.com/office/drawing/2014/main" id="{76E873CF-F307-489E-AF5C-8CCF651A3192}"/>
                </a:ext>
              </a:extLst>
            </p:cNvPr>
            <p:cNvCxnSpPr>
              <a:cxnSpLocks/>
              <a:stCxn id="58" idx="6"/>
              <a:endCxn id="52" idx="2"/>
            </p:cNvCxnSpPr>
            <p:nvPr/>
          </p:nvCxnSpPr>
          <p:spPr>
            <a:xfrm flipV="1">
              <a:off x="5352160" y="2355141"/>
              <a:ext cx="747848" cy="1040085"/>
            </a:xfrm>
            <a:prstGeom prst="line">
              <a:avLst/>
            </a:prstGeom>
            <a:ln w="12700">
              <a:solidFill>
                <a:schemeClr val="tx1"/>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grpSp>
      <p:sp>
        <p:nvSpPr>
          <p:cNvPr id="68" name="四角形: 角を丸くする 67">
            <a:extLst>
              <a:ext uri="{FF2B5EF4-FFF2-40B4-BE49-F238E27FC236}">
                <a16:creationId xmlns:a16="http://schemas.microsoft.com/office/drawing/2014/main" id="{9689D133-26C5-42A2-938C-EE769D66CB81}"/>
              </a:ext>
            </a:extLst>
          </p:cNvPr>
          <p:cNvSpPr/>
          <p:nvPr/>
        </p:nvSpPr>
        <p:spPr bwMode="auto">
          <a:xfrm>
            <a:off x="795577" y="1231461"/>
            <a:ext cx="10658475" cy="2004146"/>
          </a:xfrm>
          <a:prstGeom prst="roundRect">
            <a:avLst>
              <a:gd name="adj" fmla="val 4381"/>
            </a:avLst>
          </a:prstGeom>
          <a:solidFill>
            <a:srgbClr val="FEEDE6"/>
          </a:solidFill>
          <a:ln w="19050" algn="ctr">
            <a:solidFill>
              <a:srgbClr val="F36C37"/>
            </a:solidFill>
            <a:prstDash val="solid"/>
            <a:round/>
            <a:headEnd/>
            <a:tailEnd/>
          </a:ln>
          <a:effectLst/>
        </p:spPr>
        <p:txBody>
          <a:bodyPr wrap="none" rtlCol="0" anchor="ctr"/>
          <a:lstStyle/>
          <a:p>
            <a:pPr algn="ctr"/>
            <a:endParaRPr kumimoji="1" lang="ja-JP" altLang="en-US" sz="2400" dirty="0">
              <a:solidFill>
                <a:schemeClr val="bg1"/>
              </a:solidFill>
            </a:endParaRPr>
          </a:p>
        </p:txBody>
      </p:sp>
      <p:grpSp>
        <p:nvGrpSpPr>
          <p:cNvPr id="69" name="グループ化 68">
            <a:extLst>
              <a:ext uri="{FF2B5EF4-FFF2-40B4-BE49-F238E27FC236}">
                <a16:creationId xmlns:a16="http://schemas.microsoft.com/office/drawing/2014/main" id="{F77094AB-A632-42AF-85F3-957C1280E0C2}"/>
              </a:ext>
            </a:extLst>
          </p:cNvPr>
          <p:cNvGrpSpPr/>
          <p:nvPr/>
        </p:nvGrpSpPr>
        <p:grpSpPr>
          <a:xfrm>
            <a:off x="2712063" y="1000079"/>
            <a:ext cx="6825504" cy="468736"/>
            <a:chOff x="2154608" y="3539394"/>
            <a:chExt cx="6825505" cy="426124"/>
          </a:xfrm>
        </p:grpSpPr>
        <p:sp>
          <p:nvSpPr>
            <p:cNvPr id="70" name="四角形: 角を丸くする 69">
              <a:extLst>
                <a:ext uri="{FF2B5EF4-FFF2-40B4-BE49-F238E27FC236}">
                  <a16:creationId xmlns:a16="http://schemas.microsoft.com/office/drawing/2014/main" id="{098BF241-AB7D-4D08-BFEE-206EF4BF3269}"/>
                </a:ext>
              </a:extLst>
            </p:cNvPr>
            <p:cNvSpPr/>
            <p:nvPr/>
          </p:nvSpPr>
          <p:spPr bwMode="auto">
            <a:xfrm>
              <a:off x="2154608" y="3539394"/>
              <a:ext cx="6825505" cy="394229"/>
            </a:xfrm>
            <a:prstGeom prst="roundRect">
              <a:avLst>
                <a:gd name="adj" fmla="val 50000"/>
              </a:avLst>
            </a:prstGeom>
            <a:solidFill>
              <a:srgbClr val="F36C37"/>
            </a:solidFill>
            <a:ln w="19050" algn="ctr">
              <a:noFill/>
              <a:prstDash val="dash"/>
              <a:round/>
              <a:headEnd/>
              <a:tailEnd/>
            </a:ln>
            <a:effectLst/>
          </p:spPr>
          <p:txBody>
            <a:bodyPr wrap="none" rtlCol="0" anchor="ctr"/>
            <a:lstStyle/>
            <a:p>
              <a:pPr algn="ctr"/>
              <a:endParaRPr kumimoji="1" lang="ja-JP" altLang="en-US" sz="2400" b="1" dirty="0">
                <a:solidFill>
                  <a:schemeClr val="bg1"/>
                </a:solidFill>
                <a:latin typeface="+mn-ea"/>
              </a:endParaRPr>
            </a:p>
          </p:txBody>
        </p:sp>
        <p:sp>
          <p:nvSpPr>
            <p:cNvPr id="71" name="正方形/長方形 70">
              <a:extLst>
                <a:ext uri="{FF2B5EF4-FFF2-40B4-BE49-F238E27FC236}">
                  <a16:creationId xmlns:a16="http://schemas.microsoft.com/office/drawing/2014/main" id="{DEEC1CBE-8A96-4594-9AC0-5A2413EC9D33}"/>
                </a:ext>
              </a:extLst>
            </p:cNvPr>
            <p:cNvSpPr/>
            <p:nvPr/>
          </p:nvSpPr>
          <p:spPr>
            <a:xfrm>
              <a:off x="4567134" y="3565408"/>
              <a:ext cx="1981633" cy="400110"/>
            </a:xfrm>
            <a:prstGeom prst="rect">
              <a:avLst/>
            </a:prstGeom>
            <a:noFill/>
            <a:ln w="19050" algn="ctr">
              <a:noFill/>
              <a:prstDash val="dash"/>
              <a:round/>
              <a:headEnd/>
              <a:tailEn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2400" b="1" spc="150" dirty="0">
                  <a:solidFill>
                    <a:schemeClr val="bg1"/>
                  </a:solidFill>
                  <a:latin typeface="+mn-ea"/>
                </a:rPr>
                <a:t>ドロップアウト</a:t>
              </a:r>
              <a:endParaRPr lang="en-US" altLang="ja-JP" sz="2400" b="1" spc="150" dirty="0">
                <a:solidFill>
                  <a:schemeClr val="bg1"/>
                </a:solidFill>
                <a:latin typeface="+mn-ea"/>
              </a:endParaRPr>
            </a:p>
          </p:txBody>
        </p:sp>
      </p:grpSp>
      <p:sp>
        <p:nvSpPr>
          <p:cNvPr id="72" name="テキスト ボックス 71">
            <a:extLst>
              <a:ext uri="{FF2B5EF4-FFF2-40B4-BE49-F238E27FC236}">
                <a16:creationId xmlns:a16="http://schemas.microsoft.com/office/drawing/2014/main" id="{2082A5F8-1647-46AE-9FB7-B96EE06A5C95}"/>
              </a:ext>
            </a:extLst>
          </p:cNvPr>
          <p:cNvSpPr txBox="1"/>
          <p:nvPr/>
        </p:nvSpPr>
        <p:spPr>
          <a:xfrm>
            <a:off x="1045945" y="1580636"/>
            <a:ext cx="10096107" cy="1554272"/>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ja-JP"/>
            </a:defPPr>
            <a:lvl1pPr>
              <a:lnSpc>
                <a:spcPct val="120000"/>
              </a:lnSpc>
              <a:defRPr sz="1200" b="1" spc="150">
                <a:latin typeface="+mj-ea"/>
                <a:ea typeface="+mj-ea"/>
              </a:defRPr>
            </a:lvl1pPr>
            <a:lvl2pPr marL="914400" indent="-457200" eaLnBrk="1" hangingPunct="1">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eaLnBrk="1" hangingPunct="1">
              <a:spcBef>
                <a:spcPct val="20000"/>
              </a:spcBef>
              <a:buClr>
                <a:schemeClr val="tx1"/>
              </a:buClr>
              <a:buFont typeface="HGPｺﾞｼｯｸE" pitchFamily="50" charset="-128"/>
              <a:buChar char="-"/>
              <a:defRPr sz="1800">
                <a:latin typeface="Meiryo UI" panose="020B0604030504040204" pitchFamily="50" charset="-128"/>
                <a:ea typeface="Meiryo UI" panose="020B0604030504040204" pitchFamily="50" charset="-128"/>
              </a:defRPr>
            </a:lvl3pPr>
            <a:lvl4pPr marL="1600200" indent="-228600" eaLnBrk="1" hangingPunct="1">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eaLnBrk="1" hangingPunct="1">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defRPr>
                <a:latin typeface="+mn-lt"/>
                <a:ea typeface="+mn-ea"/>
              </a:defRPr>
            </a:lvl6pPr>
            <a:lvl7pPr marL="2971800" indent="-228600" fontAlgn="base">
              <a:spcBef>
                <a:spcPct val="20000"/>
              </a:spcBef>
              <a:spcAft>
                <a:spcPct val="0"/>
              </a:spcAft>
              <a:buClr>
                <a:schemeClr val="tx1"/>
              </a:buClr>
              <a:buFont typeface="Wingdings" pitchFamily="2" charset="2"/>
              <a:defRPr>
                <a:latin typeface="+mn-lt"/>
                <a:ea typeface="+mn-ea"/>
              </a:defRPr>
            </a:lvl7pPr>
            <a:lvl8pPr marL="3429000" indent="-228600" fontAlgn="base">
              <a:spcBef>
                <a:spcPct val="20000"/>
              </a:spcBef>
              <a:spcAft>
                <a:spcPct val="0"/>
              </a:spcAft>
              <a:buClr>
                <a:schemeClr val="tx1"/>
              </a:buClr>
              <a:buFont typeface="Wingdings" pitchFamily="2" charset="2"/>
              <a:defRPr>
                <a:latin typeface="+mn-lt"/>
                <a:ea typeface="+mn-ea"/>
              </a:defRPr>
            </a:lvl8pPr>
            <a:lvl9pPr marL="3886200" indent="-228600" fontAlgn="base">
              <a:spcBef>
                <a:spcPct val="20000"/>
              </a:spcBef>
              <a:spcAft>
                <a:spcPct val="0"/>
              </a:spcAft>
              <a:buClr>
                <a:schemeClr val="tx1"/>
              </a:buClr>
              <a:buFont typeface="Wingdings" pitchFamily="2" charset="2"/>
              <a:defRPr>
                <a:latin typeface="+mn-lt"/>
                <a:ea typeface="+mn-ea"/>
              </a:defRPr>
            </a:lvl9pPr>
          </a:lstStyle>
          <a:p>
            <a:r>
              <a:rPr lang="ja-JP" altLang="en-US" sz="2000" spc="0" dirty="0">
                <a:solidFill>
                  <a:schemeClr val="tx1">
                    <a:lumMod val="75000"/>
                    <a:lumOff val="25000"/>
                  </a:schemeClr>
                </a:solidFill>
              </a:rPr>
              <a:t>　学習のたびにランダムに一定数のノードを非活性化させ、残りのノードだけ予測とパラメータ更新を行う手法です。学習後のモデルではすべてのノードを使用して予測を行うので、ランダムフォレストのような複数のモデルを組み合わせて予測する「アンサンブル学習」の効果が生まれ、過学習を緩和する効果が期待できます。</a:t>
            </a:r>
            <a:endParaRPr lang="en-US" altLang="ja-JP" sz="2000" spc="0" dirty="0">
              <a:solidFill>
                <a:schemeClr val="tx1">
                  <a:lumMod val="75000"/>
                  <a:lumOff val="25000"/>
                </a:schemeClr>
              </a:solidFill>
            </a:endParaRPr>
          </a:p>
        </p:txBody>
      </p:sp>
    </p:spTree>
    <p:extLst>
      <p:ext uri="{BB962C8B-B14F-4D97-AF65-F5344CB8AC3E}">
        <p14:creationId xmlns:p14="http://schemas.microsoft.com/office/powerpoint/2010/main" val="1574064360"/>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タイトル 1">
            <a:extLst>
              <a:ext uri="{FF2B5EF4-FFF2-40B4-BE49-F238E27FC236}">
                <a16:creationId xmlns:a16="http://schemas.microsoft.com/office/drawing/2014/main" id="{2DA76E4A-E82F-4E3B-913C-6408054281D8}"/>
              </a:ext>
            </a:extLst>
          </p:cNvPr>
          <p:cNvSpPr txBox="1">
            <a:spLocks/>
          </p:cNvSpPr>
          <p:nvPr/>
        </p:nvSpPr>
        <p:spPr bwMode="auto">
          <a:xfrm>
            <a:off x="666514" y="851958"/>
            <a:ext cx="10922105" cy="4826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kumimoji="1" sz="2800" b="1" kern="1200" baseline="0">
                <a:solidFill>
                  <a:schemeClr val="tx1">
                    <a:lumMod val="75000"/>
                    <a:lumOff val="25000"/>
                  </a:schemeClr>
                </a:solidFill>
                <a:latin typeface="メイリオ" panose="020B0604030504040204" pitchFamily="50" charset="-128"/>
                <a:ea typeface="メイリオ" panose="020B0604030504040204" pitchFamily="50" charset="-128"/>
                <a:cs typeface="+mj-cs"/>
              </a:defRPr>
            </a:lvl1pPr>
          </a:lstStyle>
          <a:p>
            <a:r>
              <a:rPr lang="ja-JP" altLang="en-US" sz="3200" spc="150" dirty="0">
                <a:solidFill>
                  <a:srgbClr val="F36C37"/>
                </a:solidFill>
              </a:rPr>
              <a:t>第</a:t>
            </a:r>
            <a:r>
              <a:rPr lang="en-US" altLang="ja-JP" sz="5600" spc="150" dirty="0">
                <a:solidFill>
                  <a:srgbClr val="F36C37"/>
                </a:solidFill>
              </a:rPr>
              <a:t>6</a:t>
            </a:r>
            <a:r>
              <a:rPr lang="ja-JP" altLang="en-US" sz="3200" spc="150" dirty="0">
                <a:solidFill>
                  <a:srgbClr val="F36C37"/>
                </a:solidFill>
              </a:rPr>
              <a:t>章　ディープラーニング </a:t>
            </a:r>
            <a:r>
              <a:rPr lang="en-US" altLang="ja-JP" sz="2000" spc="150" dirty="0">
                <a:solidFill>
                  <a:srgbClr val="F36C37"/>
                </a:solidFill>
              </a:rPr>
              <a:t>- TensorFlow / </a:t>
            </a:r>
            <a:r>
              <a:rPr lang="en-US" altLang="ja-JP" sz="2000" spc="150" dirty="0" err="1">
                <a:solidFill>
                  <a:srgbClr val="F36C37"/>
                </a:solidFill>
              </a:rPr>
              <a:t>Keras</a:t>
            </a:r>
            <a:r>
              <a:rPr lang="en-US" altLang="ja-JP" sz="2000" spc="150" dirty="0">
                <a:solidFill>
                  <a:srgbClr val="F36C37"/>
                </a:solidFill>
              </a:rPr>
              <a:t> -</a:t>
            </a:r>
            <a:endParaRPr lang="en-US" altLang="ja-JP" sz="3200" spc="150" dirty="0">
              <a:solidFill>
                <a:srgbClr val="F36C37"/>
              </a:solidFill>
            </a:endParaRPr>
          </a:p>
        </p:txBody>
      </p:sp>
      <p:sp>
        <p:nvSpPr>
          <p:cNvPr id="2" name="スライド番号プレースホルダー 1">
            <a:extLst>
              <a:ext uri="{FF2B5EF4-FFF2-40B4-BE49-F238E27FC236}">
                <a16:creationId xmlns:a16="http://schemas.microsoft.com/office/drawing/2014/main" id="{FAA47C63-520D-4F7C-8DAB-2526094CB5B4}"/>
              </a:ext>
            </a:extLst>
          </p:cNvPr>
          <p:cNvSpPr>
            <a:spLocks noGrp="1"/>
          </p:cNvSpPr>
          <p:nvPr>
            <p:ph type="sldNum" sz="quarter" idx="10"/>
          </p:nvPr>
        </p:nvSpPr>
        <p:spPr>
          <a:xfrm>
            <a:off x="9265299" y="6465214"/>
            <a:ext cx="2743200" cy="204403"/>
          </a:xfrm>
        </p:spPr>
        <p:txBody>
          <a:bodyPr/>
          <a:lstStyle/>
          <a:p>
            <a:fld id="{5D750650-B10A-47BF-93C2-E1678438B37A}" type="slidenum">
              <a:rPr kumimoji="1" lang="ja-JP" altLang="en-US" smtClean="0"/>
              <a:pPr/>
              <a:t>319</a:t>
            </a:fld>
            <a:endParaRPr kumimoji="1" lang="ja-JP" altLang="en-US" dirty="0"/>
          </a:p>
        </p:txBody>
      </p:sp>
      <p:sp>
        <p:nvSpPr>
          <p:cNvPr id="9" name="四角形: 角を丸くする 8">
            <a:extLst>
              <a:ext uri="{FF2B5EF4-FFF2-40B4-BE49-F238E27FC236}">
                <a16:creationId xmlns:a16="http://schemas.microsoft.com/office/drawing/2014/main" id="{17C76A4F-9917-404E-810D-D4C278F81FF6}"/>
              </a:ext>
            </a:extLst>
          </p:cNvPr>
          <p:cNvSpPr/>
          <p:nvPr/>
        </p:nvSpPr>
        <p:spPr bwMode="auto">
          <a:xfrm>
            <a:off x="735085" y="1751579"/>
            <a:ext cx="2208068" cy="358390"/>
          </a:xfrm>
          <a:prstGeom prst="roundRect">
            <a:avLst>
              <a:gd name="adj" fmla="val 50000"/>
            </a:avLst>
          </a:prstGeom>
          <a:solidFill>
            <a:srgbClr val="F36C37"/>
          </a:solidFill>
          <a:ln w="19050" algn="ctr">
            <a:noFill/>
            <a:prstDash val="dash"/>
            <a:round/>
            <a:headEnd/>
            <a:tailEnd/>
          </a:ln>
          <a:effectLst/>
        </p:spPr>
        <p:txBody>
          <a:bodyPr wrap="none" lIns="108000" tIns="108000" rtlCol="0" anchor="ctr"/>
          <a:lstStyle/>
          <a:p>
            <a:pPr algn="ctr"/>
            <a:r>
              <a:rPr kumimoji="1" lang="ja-JP" altLang="en-US" b="1" spc="300" dirty="0">
                <a:solidFill>
                  <a:schemeClr val="bg1"/>
                </a:solidFill>
                <a:latin typeface="+mn-ea"/>
              </a:rPr>
              <a:t>章の目次</a:t>
            </a:r>
          </a:p>
        </p:txBody>
      </p:sp>
      <p:sp>
        <p:nvSpPr>
          <p:cNvPr id="10" name="コンテンツ プレースホルダー 5">
            <a:extLst>
              <a:ext uri="{FF2B5EF4-FFF2-40B4-BE49-F238E27FC236}">
                <a16:creationId xmlns:a16="http://schemas.microsoft.com/office/drawing/2014/main" id="{2A231A49-86B3-4817-904B-36C2F1103794}"/>
              </a:ext>
            </a:extLst>
          </p:cNvPr>
          <p:cNvSpPr txBox="1">
            <a:spLocks/>
          </p:cNvSpPr>
          <p:nvPr/>
        </p:nvSpPr>
        <p:spPr>
          <a:xfrm>
            <a:off x="1071378" y="2214887"/>
            <a:ext cx="10353860" cy="2733632"/>
          </a:xfrm>
          <a:prstGeom prst="rect">
            <a:avLst/>
          </a:prstGeom>
        </p:spPr>
        <p:txBody>
          <a:bodyPr vert="horz" lIns="91440" tIns="45720" rIns="91440" bIns="45720" rtlCol="0" anchor="t"/>
          <a:lstStyle>
            <a:defPPr>
              <a:defRPr lang="en-US"/>
            </a:defPPr>
            <a:lvl1pPr marL="0" algn="r" defTabSz="457200" rtl="0" eaLnBrk="1" latinLnBrk="0" hangingPunct="1">
              <a:defRPr sz="900" b="0" kern="1200">
                <a:solidFill>
                  <a:schemeClr val="tx1">
                    <a:lumMod val="50000"/>
                    <a:lumOff val="50000"/>
                  </a:schemeClr>
                </a:solidFill>
                <a:latin typeface="メイリオ" panose="020B0604030504040204" pitchFamily="50" charset="-128"/>
                <a:ea typeface="メイリオ" panose="020B0604030504040204" pitchFamily="50" charset="-128"/>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lnSpc>
                <a:spcPct val="150000"/>
              </a:lnSpc>
            </a:pPr>
            <a:r>
              <a:rPr kumimoji="1" lang="en-US" altLang="ja-JP" sz="1600" b="1" spc="300" dirty="0">
                <a:solidFill>
                  <a:srgbClr val="BFBFBF"/>
                </a:solidFill>
              </a:rPr>
              <a:t>6-1.</a:t>
            </a:r>
            <a:r>
              <a:rPr kumimoji="1" lang="ja-JP" altLang="en-US" sz="1600" b="1" spc="300" dirty="0">
                <a:solidFill>
                  <a:srgbClr val="BFBFBF"/>
                </a:solidFill>
              </a:rPr>
              <a:t>ディープラーニングの基礎</a:t>
            </a:r>
            <a:endParaRPr kumimoji="1" lang="en-US" altLang="ja-JP" sz="1600" b="1" spc="300" dirty="0">
              <a:solidFill>
                <a:srgbClr val="BFBFBF"/>
              </a:solidFill>
            </a:endParaRPr>
          </a:p>
          <a:p>
            <a:pPr algn="l">
              <a:lnSpc>
                <a:spcPct val="150000"/>
              </a:lnSpc>
            </a:pPr>
            <a:r>
              <a:rPr lang="en-US" altLang="ja-JP" sz="1600" b="1" spc="300" dirty="0">
                <a:solidFill>
                  <a:srgbClr val="BFBFBF"/>
                </a:solidFill>
              </a:rPr>
              <a:t>6-2.TensorFlow</a:t>
            </a:r>
            <a:r>
              <a:rPr lang="ja-JP" altLang="en-US" sz="1600" b="1" spc="300" dirty="0">
                <a:solidFill>
                  <a:srgbClr val="BFBFBF"/>
                </a:solidFill>
              </a:rPr>
              <a:t> </a:t>
            </a:r>
            <a:r>
              <a:rPr lang="en-US" altLang="ja-JP" sz="1600" b="1" spc="300" dirty="0">
                <a:solidFill>
                  <a:srgbClr val="BFBFBF"/>
                </a:solidFill>
              </a:rPr>
              <a:t>/</a:t>
            </a:r>
            <a:r>
              <a:rPr lang="ja-JP" altLang="en-US" sz="1600" b="1" spc="300" dirty="0">
                <a:solidFill>
                  <a:srgbClr val="BFBFBF"/>
                </a:solidFill>
              </a:rPr>
              <a:t> </a:t>
            </a:r>
            <a:r>
              <a:rPr lang="en-US" altLang="ja-JP" sz="1600" b="1" spc="300" dirty="0">
                <a:solidFill>
                  <a:srgbClr val="BFBFBF"/>
                </a:solidFill>
              </a:rPr>
              <a:t>Keras</a:t>
            </a:r>
          </a:p>
          <a:p>
            <a:pPr algn="l">
              <a:lnSpc>
                <a:spcPct val="150000"/>
              </a:lnSpc>
            </a:pPr>
            <a:r>
              <a:rPr lang="en-US" altLang="ja-JP" sz="1600" b="1" spc="300" dirty="0">
                <a:solidFill>
                  <a:srgbClr val="BFBFBF"/>
                </a:solidFill>
              </a:rPr>
              <a:t>6-3.TensorFlow</a:t>
            </a:r>
            <a:r>
              <a:rPr lang="ja-JP" altLang="en-US" sz="1600" b="1" spc="300" dirty="0">
                <a:solidFill>
                  <a:srgbClr val="BFBFBF"/>
                </a:solidFill>
              </a:rPr>
              <a:t> </a:t>
            </a:r>
            <a:r>
              <a:rPr lang="en-US" altLang="ja-JP" sz="1600" b="1" spc="300" dirty="0">
                <a:solidFill>
                  <a:srgbClr val="BFBFBF"/>
                </a:solidFill>
              </a:rPr>
              <a:t>/</a:t>
            </a:r>
            <a:r>
              <a:rPr lang="ja-JP" altLang="en-US" sz="1600" b="1" spc="300" dirty="0">
                <a:solidFill>
                  <a:srgbClr val="BFBFBF"/>
                </a:solidFill>
              </a:rPr>
              <a:t> </a:t>
            </a:r>
            <a:r>
              <a:rPr lang="en-US" altLang="ja-JP" sz="1600" b="1" spc="300" dirty="0">
                <a:solidFill>
                  <a:srgbClr val="BFBFBF"/>
                </a:solidFill>
              </a:rPr>
              <a:t>Keras</a:t>
            </a:r>
            <a:r>
              <a:rPr lang="ja-JP" altLang="en-US" sz="1600" b="1" spc="300" dirty="0">
                <a:solidFill>
                  <a:srgbClr val="BFBFBF"/>
                </a:solidFill>
              </a:rPr>
              <a:t>によるディープラーニングの実装</a:t>
            </a:r>
            <a:endParaRPr lang="en-US" altLang="ja-JP" sz="1600" b="1" spc="300" dirty="0">
              <a:solidFill>
                <a:srgbClr val="BFBFBF"/>
              </a:solidFill>
            </a:endParaRPr>
          </a:p>
          <a:p>
            <a:pPr algn="l">
              <a:lnSpc>
                <a:spcPct val="150000"/>
              </a:lnSpc>
            </a:pPr>
            <a:r>
              <a:rPr lang="en-US" altLang="ja-JP" sz="1600" b="1" spc="300" dirty="0">
                <a:solidFill>
                  <a:srgbClr val="BFBFBF"/>
                </a:solidFill>
              </a:rPr>
              <a:t>6-4.</a:t>
            </a:r>
            <a:r>
              <a:rPr lang="ja-JP" altLang="en-US" sz="1600" b="1" spc="300" dirty="0">
                <a:solidFill>
                  <a:srgbClr val="BFBFBF"/>
                </a:solidFill>
              </a:rPr>
              <a:t>ディープラーニングモデルの改良</a:t>
            </a:r>
            <a:endParaRPr lang="en-US" altLang="ja-JP" sz="1600" b="1" spc="300" dirty="0">
              <a:solidFill>
                <a:srgbClr val="BFBFBF"/>
              </a:solidFill>
            </a:endParaRPr>
          </a:p>
          <a:p>
            <a:pPr algn="l">
              <a:lnSpc>
                <a:spcPct val="150000"/>
              </a:lnSpc>
            </a:pPr>
            <a:r>
              <a:rPr lang="en-US" altLang="ja-JP" sz="1600" b="1" spc="300" dirty="0">
                <a:solidFill>
                  <a:schemeClr val="tx1">
                    <a:lumMod val="75000"/>
                    <a:lumOff val="25000"/>
                  </a:schemeClr>
                </a:solidFill>
              </a:rPr>
              <a:t>6-5.TensorFlow</a:t>
            </a:r>
            <a:r>
              <a:rPr lang="ja-JP" altLang="en-US" sz="1600" b="1" spc="300" dirty="0">
                <a:solidFill>
                  <a:schemeClr val="tx1">
                    <a:lumMod val="75000"/>
                    <a:lumOff val="25000"/>
                  </a:schemeClr>
                </a:solidFill>
              </a:rPr>
              <a:t> </a:t>
            </a:r>
            <a:r>
              <a:rPr lang="en-US" altLang="ja-JP" sz="1600" b="1" spc="300" dirty="0">
                <a:solidFill>
                  <a:schemeClr val="tx1">
                    <a:lumMod val="75000"/>
                    <a:lumOff val="25000"/>
                  </a:schemeClr>
                </a:solidFill>
              </a:rPr>
              <a:t>/</a:t>
            </a:r>
            <a:r>
              <a:rPr lang="ja-JP" altLang="en-US" sz="1600" b="1" spc="300" dirty="0">
                <a:solidFill>
                  <a:schemeClr val="tx1">
                    <a:lumMod val="75000"/>
                    <a:lumOff val="25000"/>
                  </a:schemeClr>
                </a:solidFill>
              </a:rPr>
              <a:t> </a:t>
            </a:r>
            <a:r>
              <a:rPr lang="en-US" altLang="ja-JP" sz="1600" b="1" spc="300" dirty="0">
                <a:solidFill>
                  <a:schemeClr val="tx1">
                    <a:lumMod val="75000"/>
                    <a:lumOff val="25000"/>
                  </a:schemeClr>
                </a:solidFill>
              </a:rPr>
              <a:t>Keras</a:t>
            </a:r>
            <a:r>
              <a:rPr lang="ja-JP" altLang="en-US" sz="1600" b="1" spc="300" dirty="0">
                <a:solidFill>
                  <a:schemeClr val="tx1">
                    <a:lumMod val="75000"/>
                    <a:lumOff val="25000"/>
                  </a:schemeClr>
                </a:solidFill>
              </a:rPr>
              <a:t>によるディープラーニングモデルの改良</a:t>
            </a:r>
            <a:endParaRPr lang="en-US" altLang="ja-JP" sz="1600" b="1" spc="300" dirty="0">
              <a:solidFill>
                <a:schemeClr val="tx1">
                  <a:lumMod val="75000"/>
                  <a:lumOff val="25000"/>
                </a:schemeClr>
              </a:solidFill>
            </a:endParaRPr>
          </a:p>
          <a:p>
            <a:pPr algn="l">
              <a:lnSpc>
                <a:spcPct val="150000"/>
              </a:lnSpc>
            </a:pPr>
            <a:r>
              <a:rPr lang="en-US" altLang="ja-JP" sz="1600" b="1" spc="300" dirty="0">
                <a:solidFill>
                  <a:srgbClr val="BFBFBF"/>
                </a:solidFill>
              </a:rPr>
              <a:t>6-6.</a:t>
            </a:r>
            <a:r>
              <a:rPr lang="ja-JP" altLang="en-US" sz="1600" b="1" spc="300" dirty="0">
                <a:solidFill>
                  <a:srgbClr val="BFBFBF"/>
                </a:solidFill>
              </a:rPr>
              <a:t>演習：</a:t>
            </a:r>
            <a:r>
              <a:rPr lang="en-US" altLang="ja-JP" sz="1600" b="1" spc="300" dirty="0">
                <a:solidFill>
                  <a:srgbClr val="BFBFBF"/>
                </a:solidFill>
              </a:rPr>
              <a:t>TensorFlow /</a:t>
            </a:r>
            <a:r>
              <a:rPr lang="en-US" altLang="ja-JP" sz="1600" b="1" spc="300" dirty="0" err="1">
                <a:solidFill>
                  <a:srgbClr val="BFBFBF"/>
                </a:solidFill>
              </a:rPr>
              <a:t>Keras</a:t>
            </a:r>
            <a:endParaRPr lang="en-US" altLang="ja-JP" sz="1600" b="1" spc="300" dirty="0">
              <a:solidFill>
                <a:srgbClr val="BFBFBF"/>
              </a:solidFill>
            </a:endParaRPr>
          </a:p>
          <a:p>
            <a:pPr algn="l">
              <a:lnSpc>
                <a:spcPct val="150000"/>
              </a:lnSpc>
            </a:pPr>
            <a:r>
              <a:rPr lang="en-US" altLang="ja-JP" sz="1600" b="1" spc="300" dirty="0">
                <a:solidFill>
                  <a:srgbClr val="BFBFBF"/>
                </a:solidFill>
              </a:rPr>
              <a:t>6-7.</a:t>
            </a:r>
            <a:r>
              <a:rPr lang="ja-JP" altLang="en-US" sz="1600" b="1" spc="300" dirty="0">
                <a:solidFill>
                  <a:srgbClr val="BFBFBF"/>
                </a:solidFill>
              </a:rPr>
              <a:t>ワーク：構造化データへの機械学習の適用</a:t>
            </a:r>
            <a:endParaRPr lang="en-US" altLang="ja-JP" sz="1600" b="1" spc="300" dirty="0">
              <a:solidFill>
                <a:srgbClr val="BFBFBF"/>
              </a:solidFill>
            </a:endParaRPr>
          </a:p>
          <a:p>
            <a:pPr algn="l">
              <a:lnSpc>
                <a:spcPct val="150000"/>
              </a:lnSpc>
            </a:pPr>
            <a:r>
              <a:rPr lang="en-US" altLang="ja-JP" sz="1600" b="1" spc="300" dirty="0">
                <a:solidFill>
                  <a:srgbClr val="BFBFBF"/>
                </a:solidFill>
              </a:rPr>
              <a:t>6-8.</a:t>
            </a:r>
            <a:r>
              <a:rPr lang="ja-JP" altLang="en-US" sz="1600" b="1" spc="300" dirty="0">
                <a:solidFill>
                  <a:srgbClr val="BFBFBF"/>
                </a:solidFill>
              </a:rPr>
              <a:t>構造化データへの機械学習の活用例</a:t>
            </a:r>
            <a:endParaRPr lang="en-US" altLang="ja-JP" sz="1600" b="1" spc="300" dirty="0">
              <a:solidFill>
                <a:srgbClr val="BFBFBF"/>
              </a:solidFill>
            </a:endParaRPr>
          </a:p>
        </p:txBody>
      </p:sp>
    </p:spTree>
    <p:extLst>
      <p:ext uri="{BB962C8B-B14F-4D97-AF65-F5344CB8AC3E}">
        <p14:creationId xmlns:p14="http://schemas.microsoft.com/office/powerpoint/2010/main" val="247906806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L 字 53">
            <a:extLst>
              <a:ext uri="{FF2B5EF4-FFF2-40B4-BE49-F238E27FC236}">
                <a16:creationId xmlns:a16="http://schemas.microsoft.com/office/drawing/2014/main" id="{9CF5EF1B-FA65-4945-A76D-0D703DFEB706}"/>
              </a:ext>
            </a:extLst>
          </p:cNvPr>
          <p:cNvSpPr/>
          <p:nvPr/>
        </p:nvSpPr>
        <p:spPr>
          <a:xfrm rot="5400000">
            <a:off x="8141707" y="4929056"/>
            <a:ext cx="1154547" cy="1830883"/>
          </a:xfrm>
          <a:prstGeom prst="corner">
            <a:avLst>
              <a:gd name="adj1" fmla="val 101406"/>
              <a:gd name="adj2" fmla="val 47636"/>
            </a:avLst>
          </a:prstGeom>
          <a:solidFill>
            <a:srgbClr val="ECF6F8"/>
          </a:solidFill>
          <a:ln>
            <a:solidFill>
              <a:srgbClr val="00879E"/>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kumimoji="1" lang="ja-JP" altLang="en-US" sz="1600" dirty="0">
              <a:solidFill>
                <a:schemeClr val="tx1"/>
              </a:solidFill>
              <a:latin typeface="メイリオ" panose="020B0604030504040204" pitchFamily="50" charset="-128"/>
              <a:ea typeface="メイリオ" panose="020B0604030504040204" pitchFamily="50" charset="-128"/>
            </a:endParaRPr>
          </a:p>
        </p:txBody>
      </p:sp>
      <p:sp>
        <p:nvSpPr>
          <p:cNvPr id="2" name="タイトル 1">
            <a:extLst>
              <a:ext uri="{FF2B5EF4-FFF2-40B4-BE49-F238E27FC236}">
                <a16:creationId xmlns:a16="http://schemas.microsoft.com/office/drawing/2014/main" id="{12F5BCFB-DA20-4DAD-8707-AC135368CC68}"/>
              </a:ext>
            </a:extLst>
          </p:cNvPr>
          <p:cNvSpPr>
            <a:spLocks noGrp="1"/>
          </p:cNvSpPr>
          <p:nvPr>
            <p:ph type="title"/>
          </p:nvPr>
        </p:nvSpPr>
        <p:spPr/>
        <p:txBody>
          <a:bodyPr/>
          <a:lstStyle/>
          <a:p>
            <a:r>
              <a:rPr lang="ja-JP" altLang="en-US">
                <a:latin typeface="メイリオ"/>
                <a:ea typeface="メイリオ"/>
              </a:rPr>
              <a:t>教師なし学習で対応できる課題</a:t>
            </a:r>
            <a:endParaRPr kumimoji="1" lang="ja-JP" altLang="en-US" b="1">
              <a:latin typeface="メイリオ"/>
              <a:ea typeface="メイリオ"/>
            </a:endParaRPr>
          </a:p>
        </p:txBody>
      </p:sp>
      <p:sp>
        <p:nvSpPr>
          <p:cNvPr id="4" name="スライド番号プレースホルダー 3">
            <a:extLst>
              <a:ext uri="{FF2B5EF4-FFF2-40B4-BE49-F238E27FC236}">
                <a16:creationId xmlns:a16="http://schemas.microsoft.com/office/drawing/2014/main" id="{8498EA67-73AD-47DA-A51D-DBD144B4D0B8}"/>
              </a:ext>
            </a:extLst>
          </p:cNvPr>
          <p:cNvSpPr>
            <a:spLocks noGrp="1"/>
          </p:cNvSpPr>
          <p:nvPr>
            <p:ph type="sldNum" sz="quarter" idx="10"/>
          </p:nvPr>
        </p:nvSpPr>
        <p:spPr/>
        <p:txBody>
          <a:bodyPr/>
          <a:lstStyle/>
          <a:p>
            <a:fld id="{46BB8D49-91AB-4BE8-B7F4-8EAFE2BF815D}" type="slidenum">
              <a:rPr kumimoji="1" lang="ja-JP" altLang="en-US" smtClean="0"/>
              <a:pPr/>
              <a:t>32</a:t>
            </a:fld>
            <a:endParaRPr kumimoji="1" lang="ja-JP" altLang="en-US"/>
          </a:p>
        </p:txBody>
      </p:sp>
      <p:sp>
        <p:nvSpPr>
          <p:cNvPr id="55" name="L 字 54">
            <a:extLst>
              <a:ext uri="{FF2B5EF4-FFF2-40B4-BE49-F238E27FC236}">
                <a16:creationId xmlns:a16="http://schemas.microsoft.com/office/drawing/2014/main" id="{CF2780C1-C6EB-43E2-949F-AA84B1A723D2}"/>
              </a:ext>
            </a:extLst>
          </p:cNvPr>
          <p:cNvSpPr/>
          <p:nvPr/>
        </p:nvSpPr>
        <p:spPr>
          <a:xfrm rot="16200000">
            <a:off x="9428052" y="4861736"/>
            <a:ext cx="1154546" cy="1965513"/>
          </a:xfrm>
          <a:prstGeom prst="corner">
            <a:avLst>
              <a:gd name="adj1" fmla="val 112301"/>
              <a:gd name="adj2" fmla="val 47636"/>
            </a:avLst>
          </a:prstGeom>
          <a:solidFill>
            <a:srgbClr val="FFF4E1"/>
          </a:solidFill>
          <a:ln>
            <a:solidFill>
              <a:srgbClr val="F36C37"/>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sz="1600" dirty="0">
              <a:solidFill>
                <a:schemeClr val="tx1"/>
              </a:solidFill>
              <a:latin typeface="メイリオ" panose="020B0604030504040204" pitchFamily="50" charset="-128"/>
              <a:ea typeface="メイリオ" panose="020B0604030504040204" pitchFamily="50" charset="-128"/>
            </a:endParaRPr>
          </a:p>
        </p:txBody>
      </p:sp>
      <p:pic>
        <p:nvPicPr>
          <p:cNvPr id="18" name="グラフィックス 17" descr="牛">
            <a:extLst>
              <a:ext uri="{FF2B5EF4-FFF2-40B4-BE49-F238E27FC236}">
                <a16:creationId xmlns:a16="http://schemas.microsoft.com/office/drawing/2014/main" id="{7A16F07B-B366-4A59-814E-E227E4ACB9F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054643" y="5373061"/>
            <a:ext cx="453848" cy="453848"/>
          </a:xfrm>
          <a:prstGeom prst="rect">
            <a:avLst/>
          </a:prstGeom>
        </p:spPr>
      </p:pic>
      <p:pic>
        <p:nvPicPr>
          <p:cNvPr id="20" name="グラフィックス 19" descr="犬">
            <a:extLst>
              <a:ext uri="{FF2B5EF4-FFF2-40B4-BE49-F238E27FC236}">
                <a16:creationId xmlns:a16="http://schemas.microsoft.com/office/drawing/2014/main" id="{EE11FDEC-6AA5-4F68-9FD4-5B84885F97A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945807" y="5883923"/>
            <a:ext cx="453848" cy="453848"/>
          </a:xfrm>
          <a:prstGeom prst="rect">
            <a:avLst/>
          </a:prstGeom>
        </p:spPr>
      </p:pic>
      <p:pic>
        <p:nvPicPr>
          <p:cNvPr id="22" name="グラフィックス 21" descr="猫">
            <a:extLst>
              <a:ext uri="{FF2B5EF4-FFF2-40B4-BE49-F238E27FC236}">
                <a16:creationId xmlns:a16="http://schemas.microsoft.com/office/drawing/2014/main" id="{EA1B9FA1-31CC-400E-9F16-56379A9F0CB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514892" y="5373061"/>
            <a:ext cx="453848" cy="453848"/>
          </a:xfrm>
          <a:prstGeom prst="rect">
            <a:avLst/>
          </a:prstGeom>
        </p:spPr>
      </p:pic>
      <p:pic>
        <p:nvPicPr>
          <p:cNvPr id="26" name="グラフィックス 25" descr="豚">
            <a:extLst>
              <a:ext uri="{FF2B5EF4-FFF2-40B4-BE49-F238E27FC236}">
                <a16:creationId xmlns:a16="http://schemas.microsoft.com/office/drawing/2014/main" id="{7990B019-7258-44CF-B000-AD8198BFB0B7}"/>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514892" y="5883923"/>
            <a:ext cx="453848" cy="453848"/>
          </a:xfrm>
          <a:prstGeom prst="rect">
            <a:avLst/>
          </a:prstGeom>
        </p:spPr>
      </p:pic>
      <p:pic>
        <p:nvPicPr>
          <p:cNvPr id="28" name="グラフィックス 27" descr="バス">
            <a:extLst>
              <a:ext uri="{FF2B5EF4-FFF2-40B4-BE49-F238E27FC236}">
                <a16:creationId xmlns:a16="http://schemas.microsoft.com/office/drawing/2014/main" id="{42150530-50AD-4E6F-8F5A-F691120639C2}"/>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9784911" y="5373061"/>
            <a:ext cx="453848" cy="453848"/>
          </a:xfrm>
          <a:prstGeom prst="rect">
            <a:avLst/>
          </a:prstGeom>
        </p:spPr>
      </p:pic>
      <p:pic>
        <p:nvPicPr>
          <p:cNvPr id="30" name="グラフィックス 29" descr="トラック">
            <a:extLst>
              <a:ext uri="{FF2B5EF4-FFF2-40B4-BE49-F238E27FC236}">
                <a16:creationId xmlns:a16="http://schemas.microsoft.com/office/drawing/2014/main" id="{52B1358D-727B-413B-8761-D6883A8E842A}"/>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9166228" y="5883923"/>
            <a:ext cx="453848" cy="453848"/>
          </a:xfrm>
          <a:prstGeom prst="rect">
            <a:avLst/>
          </a:prstGeom>
        </p:spPr>
      </p:pic>
      <p:pic>
        <p:nvPicPr>
          <p:cNvPr id="32" name="グラフィックス 31" descr="車">
            <a:extLst>
              <a:ext uri="{FF2B5EF4-FFF2-40B4-BE49-F238E27FC236}">
                <a16:creationId xmlns:a16="http://schemas.microsoft.com/office/drawing/2014/main" id="{0549CEE1-D0E4-4934-822A-28337FF8D90E}"/>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0369155" y="5373061"/>
            <a:ext cx="453848" cy="453848"/>
          </a:xfrm>
          <a:prstGeom prst="rect">
            <a:avLst/>
          </a:prstGeom>
        </p:spPr>
      </p:pic>
      <p:pic>
        <p:nvPicPr>
          <p:cNvPr id="34" name="グラフィックス 33" descr="セメント車">
            <a:extLst>
              <a:ext uri="{FF2B5EF4-FFF2-40B4-BE49-F238E27FC236}">
                <a16:creationId xmlns:a16="http://schemas.microsoft.com/office/drawing/2014/main" id="{B9B094BA-C33B-4768-B24C-49ECE5F87B2E}"/>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9784911" y="5883923"/>
            <a:ext cx="453848" cy="453848"/>
          </a:xfrm>
          <a:prstGeom prst="rect">
            <a:avLst/>
          </a:prstGeom>
        </p:spPr>
      </p:pic>
      <p:pic>
        <p:nvPicPr>
          <p:cNvPr id="36" name="グラフィックス 35" descr="トラクター">
            <a:extLst>
              <a:ext uri="{FF2B5EF4-FFF2-40B4-BE49-F238E27FC236}">
                <a16:creationId xmlns:a16="http://schemas.microsoft.com/office/drawing/2014/main" id="{D46DECF7-BE91-4C36-B883-366A9CC80E05}"/>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10334906" y="5849674"/>
            <a:ext cx="544217" cy="544217"/>
          </a:xfrm>
          <a:prstGeom prst="rect">
            <a:avLst/>
          </a:prstGeom>
        </p:spPr>
      </p:pic>
      <p:pic>
        <p:nvPicPr>
          <p:cNvPr id="50" name="グラフィックス 49" descr="羊">
            <a:extLst>
              <a:ext uri="{FF2B5EF4-FFF2-40B4-BE49-F238E27FC236}">
                <a16:creationId xmlns:a16="http://schemas.microsoft.com/office/drawing/2014/main" id="{E1FB5561-382B-4EC5-A8CD-BEA9B0CCE162}"/>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7911558" y="5338812"/>
            <a:ext cx="544217" cy="544217"/>
          </a:xfrm>
          <a:prstGeom prst="rect">
            <a:avLst/>
          </a:prstGeom>
        </p:spPr>
      </p:pic>
      <p:grpSp>
        <p:nvGrpSpPr>
          <p:cNvPr id="79" name="グループ化 78">
            <a:extLst>
              <a:ext uri="{FF2B5EF4-FFF2-40B4-BE49-F238E27FC236}">
                <a16:creationId xmlns:a16="http://schemas.microsoft.com/office/drawing/2014/main" id="{484EBE3B-6ECD-4C3A-8CC7-586F61E07849}"/>
              </a:ext>
            </a:extLst>
          </p:cNvPr>
          <p:cNvGrpSpPr/>
          <p:nvPr/>
        </p:nvGrpSpPr>
        <p:grpSpPr>
          <a:xfrm>
            <a:off x="1356009" y="5338812"/>
            <a:ext cx="2967565" cy="1055079"/>
            <a:chOff x="655450" y="5286798"/>
            <a:chExt cx="2967565" cy="1055079"/>
          </a:xfrm>
        </p:grpSpPr>
        <p:pic>
          <p:nvPicPr>
            <p:cNvPr id="68" name="グラフィックス 67" descr="牛">
              <a:extLst>
                <a:ext uri="{FF2B5EF4-FFF2-40B4-BE49-F238E27FC236}">
                  <a16:creationId xmlns:a16="http://schemas.microsoft.com/office/drawing/2014/main" id="{559CBB22-A0CD-4488-ACEB-43F8C1BC0D05}"/>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1798535" y="5321047"/>
              <a:ext cx="453848" cy="453848"/>
            </a:xfrm>
            <a:prstGeom prst="rect">
              <a:avLst/>
            </a:prstGeom>
          </p:spPr>
        </p:pic>
        <p:pic>
          <p:nvPicPr>
            <p:cNvPr id="69" name="グラフィックス 68" descr="犬">
              <a:extLst>
                <a:ext uri="{FF2B5EF4-FFF2-40B4-BE49-F238E27FC236}">
                  <a16:creationId xmlns:a16="http://schemas.microsoft.com/office/drawing/2014/main" id="{B12A94CA-5DB3-4902-911E-009C5E7CA430}"/>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689699" y="5831909"/>
              <a:ext cx="453848" cy="453848"/>
            </a:xfrm>
            <a:prstGeom prst="rect">
              <a:avLst/>
            </a:prstGeom>
          </p:spPr>
        </p:pic>
        <p:pic>
          <p:nvPicPr>
            <p:cNvPr id="70" name="グラフィックス 69" descr="猫">
              <a:extLst>
                <a:ext uri="{FF2B5EF4-FFF2-40B4-BE49-F238E27FC236}">
                  <a16:creationId xmlns:a16="http://schemas.microsoft.com/office/drawing/2014/main" id="{7643482F-0117-4E41-89BD-C93964355BA7}"/>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258784" y="5321047"/>
              <a:ext cx="453848" cy="453848"/>
            </a:xfrm>
            <a:prstGeom prst="rect">
              <a:avLst/>
            </a:prstGeom>
          </p:spPr>
        </p:pic>
        <p:pic>
          <p:nvPicPr>
            <p:cNvPr id="71" name="グラフィックス 70" descr="豚">
              <a:extLst>
                <a:ext uri="{FF2B5EF4-FFF2-40B4-BE49-F238E27FC236}">
                  <a16:creationId xmlns:a16="http://schemas.microsoft.com/office/drawing/2014/main" id="{7506DA45-0FBE-4E73-B4A9-EAE6BDA5EFF0}"/>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258784" y="5831909"/>
              <a:ext cx="453848" cy="453848"/>
            </a:xfrm>
            <a:prstGeom prst="rect">
              <a:avLst/>
            </a:prstGeom>
          </p:spPr>
        </p:pic>
        <p:pic>
          <p:nvPicPr>
            <p:cNvPr id="72" name="グラフィックス 71" descr="バス">
              <a:extLst>
                <a:ext uri="{FF2B5EF4-FFF2-40B4-BE49-F238E27FC236}">
                  <a16:creationId xmlns:a16="http://schemas.microsoft.com/office/drawing/2014/main" id="{1FA461C2-46AA-43A4-9160-3C6BE0FE488D}"/>
                </a:ext>
              </a:extLst>
            </p:cNvPr>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2528803" y="5321047"/>
              <a:ext cx="453848" cy="453848"/>
            </a:xfrm>
            <a:prstGeom prst="rect">
              <a:avLst/>
            </a:prstGeom>
          </p:spPr>
        </p:pic>
        <p:pic>
          <p:nvPicPr>
            <p:cNvPr id="73" name="グラフィックス 72" descr="トラック">
              <a:extLst>
                <a:ext uri="{FF2B5EF4-FFF2-40B4-BE49-F238E27FC236}">
                  <a16:creationId xmlns:a16="http://schemas.microsoft.com/office/drawing/2014/main" id="{AD5AE8A4-C8BF-402F-AA71-0BEEE9578CD8}"/>
                </a:ext>
              </a:extLst>
            </p:cNvPr>
            <p:cNvPicPr>
              <a:picLocks noChangeAspect="1"/>
            </p:cNvPicPr>
            <p:nvPr/>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910120" y="5831909"/>
              <a:ext cx="453848" cy="453848"/>
            </a:xfrm>
            <a:prstGeom prst="rect">
              <a:avLst/>
            </a:prstGeom>
          </p:spPr>
        </p:pic>
        <p:pic>
          <p:nvPicPr>
            <p:cNvPr id="74" name="グラフィックス 73" descr="車">
              <a:extLst>
                <a:ext uri="{FF2B5EF4-FFF2-40B4-BE49-F238E27FC236}">
                  <a16:creationId xmlns:a16="http://schemas.microsoft.com/office/drawing/2014/main" id="{6B223785-6E9D-4B40-ADA3-52499EC3E9A8}"/>
                </a:ext>
              </a:extLst>
            </p:cNvPr>
            <p:cNvPicPr>
              <a:picLocks noChangeAspect="1"/>
            </p:cNvPicPr>
            <p:nvPr/>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3113047" y="5321047"/>
              <a:ext cx="453848" cy="453848"/>
            </a:xfrm>
            <a:prstGeom prst="rect">
              <a:avLst/>
            </a:prstGeom>
          </p:spPr>
        </p:pic>
        <p:pic>
          <p:nvPicPr>
            <p:cNvPr id="75" name="グラフィックス 74" descr="セメント車">
              <a:extLst>
                <a:ext uri="{FF2B5EF4-FFF2-40B4-BE49-F238E27FC236}">
                  <a16:creationId xmlns:a16="http://schemas.microsoft.com/office/drawing/2014/main" id="{CFA2F78C-3C35-4CBE-8149-FBB74F17357A}"/>
                </a:ext>
              </a:extLst>
            </p:cNvPr>
            <p:cNvPicPr>
              <a:picLocks noChangeAspect="1"/>
            </p:cNvPicPr>
            <p:nvPr/>
          </p:nvPicPr>
          <p:blipFill>
            <a:blip r:embed="rId38">
              <a:extLst>
                <a:ext uri="{28A0092B-C50C-407E-A947-70E740481C1C}">
                  <a14:useLocalDpi xmlns:a14="http://schemas.microsoft.com/office/drawing/2010/main" val="0"/>
                </a:ext>
                <a:ext uri="{96DAC541-7B7A-43D3-8B79-37D633B846F1}">
                  <asvg:svgBlip xmlns:asvg="http://schemas.microsoft.com/office/drawing/2016/SVG/main" r:embed="rId39"/>
                </a:ext>
              </a:extLst>
            </a:blip>
            <a:stretch>
              <a:fillRect/>
            </a:stretch>
          </p:blipFill>
          <p:spPr>
            <a:xfrm>
              <a:off x="2528803" y="5831909"/>
              <a:ext cx="453848" cy="453848"/>
            </a:xfrm>
            <a:prstGeom prst="rect">
              <a:avLst/>
            </a:prstGeom>
          </p:spPr>
        </p:pic>
        <p:pic>
          <p:nvPicPr>
            <p:cNvPr id="76" name="グラフィックス 75" descr="トラクター">
              <a:extLst>
                <a:ext uri="{FF2B5EF4-FFF2-40B4-BE49-F238E27FC236}">
                  <a16:creationId xmlns:a16="http://schemas.microsoft.com/office/drawing/2014/main" id="{E3628FBB-E5ED-4DB0-8915-380D6D0093BB}"/>
                </a:ext>
              </a:extLst>
            </p:cNvPr>
            <p:cNvPicPr>
              <a:picLocks noChangeAspect="1"/>
            </p:cNvPicPr>
            <p:nvPr/>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3078798" y="5797660"/>
              <a:ext cx="544217" cy="544217"/>
            </a:xfrm>
            <a:prstGeom prst="rect">
              <a:avLst/>
            </a:prstGeom>
          </p:spPr>
        </p:pic>
        <p:pic>
          <p:nvPicPr>
            <p:cNvPr id="77" name="グラフィックス 76" descr="羊">
              <a:extLst>
                <a:ext uri="{FF2B5EF4-FFF2-40B4-BE49-F238E27FC236}">
                  <a16:creationId xmlns:a16="http://schemas.microsoft.com/office/drawing/2014/main" id="{C4F31E81-8736-438E-A3DC-67795C45F871}"/>
                </a:ext>
              </a:extLst>
            </p:cNvPr>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655450" y="5286798"/>
              <a:ext cx="544217" cy="544217"/>
            </a:xfrm>
            <a:prstGeom prst="rect">
              <a:avLst/>
            </a:prstGeom>
          </p:spPr>
        </p:pic>
      </p:grpSp>
      <p:grpSp>
        <p:nvGrpSpPr>
          <p:cNvPr id="41" name="グループ化 40">
            <a:extLst>
              <a:ext uri="{FF2B5EF4-FFF2-40B4-BE49-F238E27FC236}">
                <a16:creationId xmlns:a16="http://schemas.microsoft.com/office/drawing/2014/main" id="{5895106B-9DFA-4001-932C-237B3A7A14AE}"/>
              </a:ext>
            </a:extLst>
          </p:cNvPr>
          <p:cNvGrpSpPr/>
          <p:nvPr/>
        </p:nvGrpSpPr>
        <p:grpSpPr>
          <a:xfrm>
            <a:off x="7961242" y="2623151"/>
            <a:ext cx="1683951" cy="1169962"/>
            <a:chOff x="4407195" y="2243286"/>
            <a:chExt cx="1683951" cy="1169962"/>
          </a:xfrm>
        </p:grpSpPr>
        <p:cxnSp>
          <p:nvCxnSpPr>
            <p:cNvPr id="21" name="直線矢印コネクタ 20">
              <a:extLst>
                <a:ext uri="{FF2B5EF4-FFF2-40B4-BE49-F238E27FC236}">
                  <a16:creationId xmlns:a16="http://schemas.microsoft.com/office/drawing/2014/main" id="{B47A281A-D386-439F-86C2-AB443D543810}"/>
                </a:ext>
              </a:extLst>
            </p:cNvPr>
            <p:cNvCxnSpPr/>
            <p:nvPr/>
          </p:nvCxnSpPr>
          <p:spPr>
            <a:xfrm flipV="1">
              <a:off x="4407195" y="2243286"/>
              <a:ext cx="1683951" cy="1169962"/>
            </a:xfrm>
            <a:prstGeom prst="straightConnector1">
              <a:avLst/>
            </a:prstGeom>
            <a:ln w="9525">
              <a:solidFill>
                <a:schemeClr val="bg1">
                  <a:lumMod val="50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96" name="直線矢印コネクタ 95">
              <a:extLst>
                <a:ext uri="{FF2B5EF4-FFF2-40B4-BE49-F238E27FC236}">
                  <a16:creationId xmlns:a16="http://schemas.microsoft.com/office/drawing/2014/main" id="{56B28EE5-B7C9-43CF-9A1F-786119FE4042}"/>
                </a:ext>
              </a:extLst>
            </p:cNvPr>
            <p:cNvCxnSpPr>
              <a:cxnSpLocks/>
              <a:stCxn id="88" idx="5"/>
            </p:cNvCxnSpPr>
            <p:nvPr/>
          </p:nvCxnSpPr>
          <p:spPr>
            <a:xfrm flipH="1" flipV="1">
              <a:off x="4850022" y="2305996"/>
              <a:ext cx="746176" cy="1038492"/>
            </a:xfrm>
            <a:prstGeom prst="straightConnector1">
              <a:avLst/>
            </a:prstGeom>
            <a:ln w="9525">
              <a:solidFill>
                <a:schemeClr val="bg1">
                  <a:lumMod val="50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sp>
          <p:nvSpPr>
            <p:cNvPr id="66" name="楕円 65">
              <a:extLst>
                <a:ext uri="{FF2B5EF4-FFF2-40B4-BE49-F238E27FC236}">
                  <a16:creationId xmlns:a16="http://schemas.microsoft.com/office/drawing/2014/main" id="{C1A0F6D4-C3ED-4D70-B995-43B411DDE11D}"/>
                </a:ext>
              </a:extLst>
            </p:cNvPr>
            <p:cNvSpPr/>
            <p:nvPr/>
          </p:nvSpPr>
          <p:spPr>
            <a:xfrm>
              <a:off x="5805959" y="2328065"/>
              <a:ext cx="112679" cy="112679"/>
            </a:xfrm>
            <a:prstGeom prst="ellipse">
              <a:avLst/>
            </a:prstGeom>
            <a:solidFill>
              <a:srgbClr val="00879E"/>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sz="1600" dirty="0">
                <a:solidFill>
                  <a:schemeClr val="tx1"/>
                </a:solidFill>
                <a:latin typeface="メイリオ" panose="020B0604030504040204" pitchFamily="50" charset="-128"/>
                <a:ea typeface="メイリオ" panose="020B0604030504040204" pitchFamily="50" charset="-128"/>
              </a:endParaRPr>
            </a:p>
          </p:txBody>
        </p:sp>
        <p:sp>
          <p:nvSpPr>
            <p:cNvPr id="67" name="楕円 66">
              <a:extLst>
                <a:ext uri="{FF2B5EF4-FFF2-40B4-BE49-F238E27FC236}">
                  <a16:creationId xmlns:a16="http://schemas.microsoft.com/office/drawing/2014/main" id="{3BAB2F28-429D-4B01-8C31-BEA5519120AB}"/>
                </a:ext>
              </a:extLst>
            </p:cNvPr>
            <p:cNvSpPr/>
            <p:nvPr/>
          </p:nvSpPr>
          <p:spPr>
            <a:xfrm>
              <a:off x="4903699" y="2545565"/>
              <a:ext cx="112679" cy="112679"/>
            </a:xfrm>
            <a:prstGeom prst="ellipse">
              <a:avLst/>
            </a:prstGeom>
            <a:solidFill>
              <a:srgbClr val="EB0046"/>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sz="1600" dirty="0">
                <a:solidFill>
                  <a:schemeClr val="tx1"/>
                </a:solidFill>
                <a:latin typeface="メイリオ" panose="020B0604030504040204" pitchFamily="50" charset="-128"/>
                <a:ea typeface="メイリオ" panose="020B0604030504040204" pitchFamily="50" charset="-128"/>
              </a:endParaRPr>
            </a:p>
          </p:txBody>
        </p:sp>
        <p:sp>
          <p:nvSpPr>
            <p:cNvPr id="81" name="楕円 80">
              <a:extLst>
                <a:ext uri="{FF2B5EF4-FFF2-40B4-BE49-F238E27FC236}">
                  <a16:creationId xmlns:a16="http://schemas.microsoft.com/office/drawing/2014/main" id="{F6AD859C-5C3D-4043-A33B-26455686A88C}"/>
                </a:ext>
              </a:extLst>
            </p:cNvPr>
            <p:cNvSpPr/>
            <p:nvPr/>
          </p:nvSpPr>
          <p:spPr>
            <a:xfrm>
              <a:off x="5028481" y="2590749"/>
              <a:ext cx="112679" cy="112679"/>
            </a:xfrm>
            <a:prstGeom prst="ellipse">
              <a:avLst/>
            </a:prstGeom>
            <a:solidFill>
              <a:srgbClr val="EB0046"/>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sz="1600" dirty="0">
                <a:solidFill>
                  <a:schemeClr val="tx1"/>
                </a:solidFill>
                <a:latin typeface="メイリオ" panose="020B0604030504040204" pitchFamily="50" charset="-128"/>
                <a:ea typeface="メイリオ" panose="020B0604030504040204" pitchFamily="50" charset="-128"/>
              </a:endParaRPr>
            </a:p>
          </p:txBody>
        </p:sp>
        <p:sp>
          <p:nvSpPr>
            <p:cNvPr id="83" name="楕円 82">
              <a:extLst>
                <a:ext uri="{FF2B5EF4-FFF2-40B4-BE49-F238E27FC236}">
                  <a16:creationId xmlns:a16="http://schemas.microsoft.com/office/drawing/2014/main" id="{DAF86142-2C53-4CA5-83ED-A3D3CB3C122D}"/>
                </a:ext>
              </a:extLst>
            </p:cNvPr>
            <p:cNvSpPr/>
            <p:nvPr/>
          </p:nvSpPr>
          <p:spPr>
            <a:xfrm>
              <a:off x="5481036" y="2441785"/>
              <a:ext cx="112679" cy="112679"/>
            </a:xfrm>
            <a:prstGeom prst="ellipse">
              <a:avLst/>
            </a:prstGeom>
            <a:solidFill>
              <a:srgbClr val="00879E"/>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sz="1600" dirty="0">
                <a:solidFill>
                  <a:schemeClr val="tx1"/>
                </a:solidFill>
                <a:latin typeface="メイリオ" panose="020B0604030504040204" pitchFamily="50" charset="-128"/>
                <a:ea typeface="メイリオ" panose="020B0604030504040204" pitchFamily="50" charset="-128"/>
              </a:endParaRPr>
            </a:p>
          </p:txBody>
        </p:sp>
        <p:sp>
          <p:nvSpPr>
            <p:cNvPr id="84" name="楕円 83">
              <a:extLst>
                <a:ext uri="{FF2B5EF4-FFF2-40B4-BE49-F238E27FC236}">
                  <a16:creationId xmlns:a16="http://schemas.microsoft.com/office/drawing/2014/main" id="{BECB1797-6099-41BD-9B05-A0E90EC1B84A}"/>
                </a:ext>
              </a:extLst>
            </p:cNvPr>
            <p:cNvSpPr/>
            <p:nvPr/>
          </p:nvSpPr>
          <p:spPr>
            <a:xfrm>
              <a:off x="5404014" y="2628040"/>
              <a:ext cx="112679" cy="112679"/>
            </a:xfrm>
            <a:prstGeom prst="ellipse">
              <a:avLst/>
            </a:prstGeom>
            <a:solidFill>
              <a:srgbClr val="00879E"/>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sz="1600" dirty="0">
                <a:solidFill>
                  <a:schemeClr val="tx1"/>
                </a:solidFill>
                <a:latin typeface="メイリオ" panose="020B0604030504040204" pitchFamily="50" charset="-128"/>
                <a:ea typeface="メイリオ" panose="020B0604030504040204" pitchFamily="50" charset="-128"/>
              </a:endParaRPr>
            </a:p>
          </p:txBody>
        </p:sp>
        <p:sp>
          <p:nvSpPr>
            <p:cNvPr id="85" name="楕円 84">
              <a:extLst>
                <a:ext uri="{FF2B5EF4-FFF2-40B4-BE49-F238E27FC236}">
                  <a16:creationId xmlns:a16="http://schemas.microsoft.com/office/drawing/2014/main" id="{B1F4BFB8-AE36-4219-971F-4B7130F58BDB}"/>
                </a:ext>
              </a:extLst>
            </p:cNvPr>
            <p:cNvSpPr/>
            <p:nvPr/>
          </p:nvSpPr>
          <p:spPr>
            <a:xfrm>
              <a:off x="5604789" y="2627674"/>
              <a:ext cx="112679" cy="112679"/>
            </a:xfrm>
            <a:prstGeom prst="ellipse">
              <a:avLst/>
            </a:prstGeom>
            <a:solidFill>
              <a:srgbClr val="00879E"/>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sz="1600" dirty="0">
                <a:solidFill>
                  <a:schemeClr val="tx1"/>
                </a:solidFill>
                <a:latin typeface="メイリオ" panose="020B0604030504040204" pitchFamily="50" charset="-128"/>
                <a:ea typeface="メイリオ" panose="020B0604030504040204" pitchFamily="50" charset="-128"/>
              </a:endParaRPr>
            </a:p>
          </p:txBody>
        </p:sp>
        <p:sp>
          <p:nvSpPr>
            <p:cNvPr id="86" name="楕円 85">
              <a:extLst>
                <a:ext uri="{FF2B5EF4-FFF2-40B4-BE49-F238E27FC236}">
                  <a16:creationId xmlns:a16="http://schemas.microsoft.com/office/drawing/2014/main" id="{0CC39763-7608-4751-BAD2-4D0F62A28690}"/>
                </a:ext>
              </a:extLst>
            </p:cNvPr>
            <p:cNvSpPr/>
            <p:nvPr/>
          </p:nvSpPr>
          <p:spPr>
            <a:xfrm>
              <a:off x="4978258" y="2848596"/>
              <a:ext cx="112679" cy="112679"/>
            </a:xfrm>
            <a:prstGeom prst="ellipse">
              <a:avLst/>
            </a:prstGeom>
            <a:solidFill>
              <a:srgbClr val="00879E"/>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sz="1600" dirty="0">
                <a:solidFill>
                  <a:schemeClr val="tx1"/>
                </a:solidFill>
                <a:latin typeface="メイリオ" panose="020B0604030504040204" pitchFamily="50" charset="-128"/>
                <a:ea typeface="メイリオ" panose="020B0604030504040204" pitchFamily="50" charset="-128"/>
              </a:endParaRPr>
            </a:p>
          </p:txBody>
        </p:sp>
        <p:sp>
          <p:nvSpPr>
            <p:cNvPr id="88" name="楕円 87">
              <a:extLst>
                <a:ext uri="{FF2B5EF4-FFF2-40B4-BE49-F238E27FC236}">
                  <a16:creationId xmlns:a16="http://schemas.microsoft.com/office/drawing/2014/main" id="{73CD58F4-02D2-43EB-97DF-59CA0B1C0CC2}"/>
                </a:ext>
              </a:extLst>
            </p:cNvPr>
            <p:cNvSpPr/>
            <p:nvPr/>
          </p:nvSpPr>
          <p:spPr>
            <a:xfrm>
              <a:off x="5500020" y="3248310"/>
              <a:ext cx="112679" cy="112679"/>
            </a:xfrm>
            <a:prstGeom prst="ellipse">
              <a:avLst/>
            </a:prstGeom>
            <a:solidFill>
              <a:srgbClr val="EB0046"/>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sz="1600" dirty="0">
                <a:solidFill>
                  <a:schemeClr val="tx1"/>
                </a:solidFill>
                <a:latin typeface="メイリオ" panose="020B0604030504040204" pitchFamily="50" charset="-128"/>
                <a:ea typeface="メイリオ" panose="020B0604030504040204" pitchFamily="50" charset="-128"/>
              </a:endParaRPr>
            </a:p>
          </p:txBody>
        </p:sp>
        <p:sp>
          <p:nvSpPr>
            <p:cNvPr id="89" name="楕円 88">
              <a:extLst>
                <a:ext uri="{FF2B5EF4-FFF2-40B4-BE49-F238E27FC236}">
                  <a16:creationId xmlns:a16="http://schemas.microsoft.com/office/drawing/2014/main" id="{CA7435FB-2CBD-4730-B2F8-C7F1B50D0597}"/>
                </a:ext>
              </a:extLst>
            </p:cNvPr>
            <p:cNvSpPr/>
            <p:nvPr/>
          </p:nvSpPr>
          <p:spPr>
            <a:xfrm>
              <a:off x="5424696" y="2974062"/>
              <a:ext cx="112679" cy="112679"/>
            </a:xfrm>
            <a:prstGeom prst="ellipse">
              <a:avLst/>
            </a:prstGeom>
            <a:solidFill>
              <a:srgbClr val="EB0046"/>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sz="1600" dirty="0">
                <a:solidFill>
                  <a:schemeClr val="tx1"/>
                </a:solidFill>
                <a:latin typeface="メイリオ" panose="020B0604030504040204" pitchFamily="50" charset="-128"/>
                <a:ea typeface="メイリオ" panose="020B0604030504040204" pitchFamily="50" charset="-128"/>
              </a:endParaRPr>
            </a:p>
          </p:txBody>
        </p:sp>
        <p:sp>
          <p:nvSpPr>
            <p:cNvPr id="90" name="楕円 89">
              <a:extLst>
                <a:ext uri="{FF2B5EF4-FFF2-40B4-BE49-F238E27FC236}">
                  <a16:creationId xmlns:a16="http://schemas.microsoft.com/office/drawing/2014/main" id="{63DB2D7E-3242-403F-9697-B293ABD1F758}"/>
                </a:ext>
              </a:extLst>
            </p:cNvPr>
            <p:cNvSpPr/>
            <p:nvPr/>
          </p:nvSpPr>
          <p:spPr>
            <a:xfrm>
              <a:off x="5243062" y="2896469"/>
              <a:ext cx="112679" cy="112679"/>
            </a:xfrm>
            <a:prstGeom prst="ellipse">
              <a:avLst/>
            </a:prstGeom>
            <a:solidFill>
              <a:srgbClr val="EB0046"/>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sz="1600" dirty="0">
                <a:solidFill>
                  <a:schemeClr val="tx1"/>
                </a:solidFill>
                <a:latin typeface="メイリオ" panose="020B0604030504040204" pitchFamily="50" charset="-128"/>
                <a:ea typeface="メイリオ" panose="020B0604030504040204" pitchFamily="50" charset="-128"/>
              </a:endParaRPr>
            </a:p>
          </p:txBody>
        </p:sp>
        <p:sp>
          <p:nvSpPr>
            <p:cNvPr id="91" name="楕円 90">
              <a:extLst>
                <a:ext uri="{FF2B5EF4-FFF2-40B4-BE49-F238E27FC236}">
                  <a16:creationId xmlns:a16="http://schemas.microsoft.com/office/drawing/2014/main" id="{A8049B13-369B-4868-9313-4DCD76D18373}"/>
                </a:ext>
              </a:extLst>
            </p:cNvPr>
            <p:cNvSpPr/>
            <p:nvPr/>
          </p:nvSpPr>
          <p:spPr>
            <a:xfrm>
              <a:off x="5101909" y="3002420"/>
              <a:ext cx="112679" cy="112679"/>
            </a:xfrm>
            <a:prstGeom prst="ellipse">
              <a:avLst/>
            </a:prstGeom>
            <a:solidFill>
              <a:srgbClr val="00879E"/>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sz="1600" dirty="0">
                <a:solidFill>
                  <a:schemeClr val="tx1"/>
                </a:solidFill>
                <a:latin typeface="メイリオ" panose="020B0604030504040204" pitchFamily="50" charset="-128"/>
                <a:ea typeface="メイリオ" panose="020B0604030504040204" pitchFamily="50" charset="-128"/>
              </a:endParaRPr>
            </a:p>
          </p:txBody>
        </p:sp>
        <p:sp>
          <p:nvSpPr>
            <p:cNvPr id="92" name="楕円 91">
              <a:extLst>
                <a:ext uri="{FF2B5EF4-FFF2-40B4-BE49-F238E27FC236}">
                  <a16:creationId xmlns:a16="http://schemas.microsoft.com/office/drawing/2014/main" id="{C667601C-1C71-40FE-B1E4-9B8BA190423B}"/>
                </a:ext>
              </a:extLst>
            </p:cNvPr>
            <p:cNvSpPr/>
            <p:nvPr/>
          </p:nvSpPr>
          <p:spPr>
            <a:xfrm>
              <a:off x="4750808" y="2927051"/>
              <a:ext cx="112679" cy="112679"/>
            </a:xfrm>
            <a:prstGeom prst="ellipse">
              <a:avLst/>
            </a:prstGeom>
            <a:solidFill>
              <a:srgbClr val="00879E"/>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sz="1600" dirty="0">
                <a:solidFill>
                  <a:schemeClr val="tx1"/>
                </a:solidFill>
                <a:latin typeface="メイリオ" panose="020B0604030504040204" pitchFamily="50" charset="-128"/>
                <a:ea typeface="メイリオ" panose="020B0604030504040204" pitchFamily="50" charset="-128"/>
              </a:endParaRPr>
            </a:p>
          </p:txBody>
        </p:sp>
        <p:sp>
          <p:nvSpPr>
            <p:cNvPr id="93" name="楕円 92">
              <a:extLst>
                <a:ext uri="{FF2B5EF4-FFF2-40B4-BE49-F238E27FC236}">
                  <a16:creationId xmlns:a16="http://schemas.microsoft.com/office/drawing/2014/main" id="{210D103C-267C-4BD2-A4D9-EC87FC263E1B}"/>
                </a:ext>
              </a:extLst>
            </p:cNvPr>
            <p:cNvSpPr/>
            <p:nvPr/>
          </p:nvSpPr>
          <p:spPr>
            <a:xfrm>
              <a:off x="4631024" y="3151627"/>
              <a:ext cx="112679" cy="112679"/>
            </a:xfrm>
            <a:prstGeom prst="ellipse">
              <a:avLst/>
            </a:prstGeom>
            <a:solidFill>
              <a:srgbClr val="00879E"/>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sz="1600" dirty="0">
                <a:solidFill>
                  <a:schemeClr val="tx1"/>
                </a:solidFill>
                <a:latin typeface="メイリオ" panose="020B0604030504040204" pitchFamily="50" charset="-128"/>
                <a:ea typeface="メイリオ" panose="020B0604030504040204" pitchFamily="50" charset="-128"/>
              </a:endParaRPr>
            </a:p>
          </p:txBody>
        </p:sp>
        <p:sp>
          <p:nvSpPr>
            <p:cNvPr id="94" name="楕円 93">
              <a:extLst>
                <a:ext uri="{FF2B5EF4-FFF2-40B4-BE49-F238E27FC236}">
                  <a16:creationId xmlns:a16="http://schemas.microsoft.com/office/drawing/2014/main" id="{529CC29A-162E-418B-A21C-8DAC5404C95C}"/>
                </a:ext>
              </a:extLst>
            </p:cNvPr>
            <p:cNvSpPr/>
            <p:nvPr/>
          </p:nvSpPr>
          <p:spPr>
            <a:xfrm>
              <a:off x="5257920" y="2723593"/>
              <a:ext cx="112679" cy="112679"/>
            </a:xfrm>
            <a:prstGeom prst="ellipse">
              <a:avLst/>
            </a:prstGeom>
            <a:solidFill>
              <a:srgbClr val="00879E"/>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sz="1600" dirty="0">
                <a:solidFill>
                  <a:schemeClr val="tx1"/>
                </a:solidFill>
                <a:latin typeface="メイリオ" panose="020B0604030504040204" pitchFamily="50" charset="-128"/>
                <a:ea typeface="メイリオ" panose="020B0604030504040204" pitchFamily="50" charset="-128"/>
              </a:endParaRPr>
            </a:p>
          </p:txBody>
        </p:sp>
        <p:sp>
          <p:nvSpPr>
            <p:cNvPr id="95" name="楕円 94">
              <a:extLst>
                <a:ext uri="{FF2B5EF4-FFF2-40B4-BE49-F238E27FC236}">
                  <a16:creationId xmlns:a16="http://schemas.microsoft.com/office/drawing/2014/main" id="{B10CB211-6492-4DAE-9335-619A8EB6CBFB}"/>
                </a:ext>
              </a:extLst>
            </p:cNvPr>
            <p:cNvSpPr/>
            <p:nvPr/>
          </p:nvSpPr>
          <p:spPr>
            <a:xfrm>
              <a:off x="4983643" y="2392032"/>
              <a:ext cx="112679" cy="112679"/>
            </a:xfrm>
            <a:prstGeom prst="ellipse">
              <a:avLst/>
            </a:prstGeom>
            <a:solidFill>
              <a:srgbClr val="EB0046"/>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sz="1600" dirty="0">
                <a:solidFill>
                  <a:schemeClr val="tx1"/>
                </a:solidFill>
                <a:latin typeface="メイリオ" panose="020B0604030504040204" pitchFamily="50" charset="-128"/>
                <a:ea typeface="メイリオ" panose="020B0604030504040204" pitchFamily="50" charset="-128"/>
              </a:endParaRPr>
            </a:p>
          </p:txBody>
        </p:sp>
      </p:grpSp>
      <p:sp>
        <p:nvSpPr>
          <p:cNvPr id="78" name="四角形: 角を丸くする 77">
            <a:extLst>
              <a:ext uri="{FF2B5EF4-FFF2-40B4-BE49-F238E27FC236}">
                <a16:creationId xmlns:a16="http://schemas.microsoft.com/office/drawing/2014/main" id="{5C1C9D2F-C573-4A71-AA68-E5EBDF40C3DD}"/>
              </a:ext>
            </a:extLst>
          </p:cNvPr>
          <p:cNvSpPr/>
          <p:nvPr/>
        </p:nvSpPr>
        <p:spPr bwMode="auto">
          <a:xfrm>
            <a:off x="746465" y="1263396"/>
            <a:ext cx="10678772" cy="477017"/>
          </a:xfrm>
          <a:prstGeom prst="roundRect">
            <a:avLst>
              <a:gd name="adj" fmla="val 7423"/>
            </a:avLst>
          </a:prstGeom>
          <a:solidFill>
            <a:srgbClr val="FEEDE6"/>
          </a:solidFill>
          <a:ln w="19050" algn="ctr">
            <a:noFill/>
            <a:prstDash val="dash"/>
            <a:round/>
            <a:headEnd/>
            <a:tailEnd/>
          </a:ln>
          <a:effectLst/>
        </p:spPr>
        <p:txBody>
          <a:bodyPr wrap="none" lIns="180000" bIns="0" rtlCol="0" anchor="ctr"/>
          <a:lstStyle/>
          <a:p>
            <a:pPr marL="285750" indent="-285750">
              <a:buFont typeface="Wingdings" panose="05000000000000000000" pitchFamily="2" charset="2"/>
              <a:buChar char="n"/>
            </a:pPr>
            <a:r>
              <a:rPr kumimoji="1" lang="ja-JP" altLang="en-US" sz="2000" b="1" dirty="0">
                <a:solidFill>
                  <a:srgbClr val="F36C37"/>
                </a:solidFill>
                <a:latin typeface="+mj-ea"/>
                <a:ea typeface="+mj-ea"/>
              </a:rPr>
              <a:t>特徴抽出</a:t>
            </a:r>
            <a:r>
              <a:rPr kumimoji="1" lang="ja-JP" altLang="en-US" b="1" dirty="0">
                <a:solidFill>
                  <a:srgbClr val="F36C37"/>
                </a:solidFill>
                <a:latin typeface="+mj-ea"/>
                <a:ea typeface="+mj-ea"/>
              </a:rPr>
              <a:t>  </a:t>
            </a:r>
            <a:r>
              <a:rPr kumimoji="1" lang="en-US" altLang="ja-JP" b="1" dirty="0">
                <a:solidFill>
                  <a:srgbClr val="F36C37"/>
                </a:solidFill>
                <a:latin typeface="+mj-ea"/>
                <a:ea typeface="+mj-ea"/>
              </a:rPr>
              <a:t>(Feature extraction)</a:t>
            </a:r>
            <a:endParaRPr kumimoji="1" lang="en-US" altLang="ja-JP" sz="2000" b="1" dirty="0">
              <a:solidFill>
                <a:srgbClr val="F36C37"/>
              </a:solidFill>
              <a:latin typeface="+mj-ea"/>
              <a:ea typeface="+mj-ea"/>
            </a:endParaRPr>
          </a:p>
        </p:txBody>
      </p:sp>
      <p:sp>
        <p:nvSpPr>
          <p:cNvPr id="99" name="テキスト ボックス 98">
            <a:extLst>
              <a:ext uri="{FF2B5EF4-FFF2-40B4-BE49-F238E27FC236}">
                <a16:creationId xmlns:a16="http://schemas.microsoft.com/office/drawing/2014/main" id="{A2544443-2949-41C2-8A72-403FD1E53DBA}"/>
              </a:ext>
            </a:extLst>
          </p:cNvPr>
          <p:cNvSpPr txBox="1"/>
          <p:nvPr/>
        </p:nvSpPr>
        <p:spPr>
          <a:xfrm>
            <a:off x="1038991" y="1809869"/>
            <a:ext cx="9875751" cy="400110"/>
          </a:xfrm>
          <a:prstGeom prst="rect">
            <a:avLst/>
          </a:prstGeom>
        </p:spPr>
        <p:txBody>
          <a:bodyPr vert="horz" wrap="none" lIns="91440" tIns="45720" rIns="91440" bIns="45720" rtlCol="0">
            <a:noAutofit/>
          </a:bodyPr>
          <a:lstStyle>
            <a:defPPr>
              <a:defRPr lang="en-US"/>
            </a:defPPr>
            <a:lvl1pPr marL="357188" marR="0" indent="-357188" defTabSz="914400" fontAlgn="base">
              <a:lnSpc>
                <a:spcPct val="100000"/>
              </a:lnSpc>
              <a:spcBef>
                <a:spcPts val="0"/>
              </a:spcBef>
              <a:spcAft>
                <a:spcPts val="600"/>
              </a:spcAft>
              <a:buClr>
                <a:schemeClr val="tx1">
                  <a:lumMod val="75000"/>
                  <a:lumOff val="25000"/>
                </a:schemeClr>
              </a:buClr>
              <a:buSzTx/>
              <a:buFont typeface="Wingdings" panose="05000000000000000000" pitchFamily="2" charset="2"/>
              <a:buChar char="n"/>
              <a:tabLst/>
              <a:defRPr kumimoji="1" sz="2000" b="1" baseline="0">
                <a:solidFill>
                  <a:schemeClr val="tx1">
                    <a:lumMod val="75000"/>
                    <a:lumOff val="25000"/>
                  </a:schemeClr>
                </a:solidFill>
                <a:latin typeface="メイリオ" panose="020B0604030504040204" pitchFamily="50" charset="-128"/>
                <a:ea typeface="メイリオ" panose="020B0604030504040204" pitchFamily="50" charset="-128"/>
              </a:defRPr>
            </a:lvl1pPr>
            <a:lvl2pPr marL="742950" marR="0" indent="-285750" defTabSz="914400" fontAlgn="base">
              <a:lnSpc>
                <a:spcPct val="100000"/>
              </a:lnSpc>
              <a:spcBef>
                <a:spcPct val="20000"/>
              </a:spcBef>
              <a:spcAft>
                <a:spcPct val="0"/>
              </a:spcAft>
              <a:buClr>
                <a:schemeClr val="tx1"/>
              </a:buClr>
              <a:buSzTx/>
              <a:buFont typeface="Wingdings" panose="05000000000000000000" pitchFamily="2" charset="2"/>
              <a:buChar char="l"/>
              <a:tabLst/>
              <a:defRPr kumimoji="1" sz="2800" baseline="0">
                <a:solidFill>
                  <a:schemeClr val="tx1">
                    <a:lumMod val="75000"/>
                    <a:lumOff val="25000"/>
                  </a:schemeClr>
                </a:solidFill>
                <a:latin typeface="メイリオ" panose="020B0604030504040204" pitchFamily="50" charset="-128"/>
                <a:ea typeface="メイリオ" panose="020B0604030504040204" pitchFamily="50" charset="-128"/>
              </a:defRPr>
            </a:lvl2pPr>
            <a:lvl3pPr marL="1143000" marR="0" indent="-22860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3pPr>
            <a:lvl4pPr marL="1714500" marR="0" indent="-34290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4pPr>
            <a:lvl5pPr marL="2114550" marR="0" indent="-28575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5pPr>
            <a:lvl6pPr marL="2514600" indent="-228600" defTabSz="914400">
              <a:lnSpc>
                <a:spcPct val="90000"/>
              </a:lnSpc>
              <a:spcBef>
                <a:spcPts val="500"/>
              </a:spcBef>
              <a:buFont typeface="Arial" panose="020B0604020202020204" pitchFamily="34" charset="0"/>
              <a:buChar char="•"/>
              <a:defRPr kumimoji="1"/>
            </a:lvl6pPr>
            <a:lvl7pPr marL="2971800" indent="-228600" defTabSz="914400">
              <a:lnSpc>
                <a:spcPct val="90000"/>
              </a:lnSpc>
              <a:spcBef>
                <a:spcPts val="500"/>
              </a:spcBef>
              <a:buFont typeface="Arial" panose="020B0604020202020204" pitchFamily="34" charset="0"/>
              <a:buChar char="•"/>
              <a:defRPr kumimoji="1"/>
            </a:lvl7pPr>
            <a:lvl8pPr marL="3429000" indent="-228600" defTabSz="914400">
              <a:lnSpc>
                <a:spcPct val="90000"/>
              </a:lnSpc>
              <a:spcBef>
                <a:spcPts val="500"/>
              </a:spcBef>
              <a:buFont typeface="Arial" panose="020B0604020202020204" pitchFamily="34" charset="0"/>
              <a:buChar char="•"/>
              <a:defRPr kumimoji="1"/>
            </a:lvl8pPr>
            <a:lvl9pPr marL="3886200" indent="-228600" defTabSz="914400">
              <a:lnSpc>
                <a:spcPct val="90000"/>
              </a:lnSpc>
              <a:spcBef>
                <a:spcPts val="500"/>
              </a:spcBef>
              <a:buFont typeface="Arial" panose="020B0604020202020204" pitchFamily="34" charset="0"/>
              <a:buChar char="•"/>
              <a:defRPr kumimoji="1"/>
            </a:lvl9pPr>
          </a:lstStyle>
          <a:p>
            <a:pPr>
              <a:buClr>
                <a:srgbClr val="F36C37"/>
              </a:buClr>
              <a:buFont typeface="Wingdings" panose="05000000000000000000" pitchFamily="2" charset="2"/>
              <a:buChar char="l"/>
            </a:pPr>
            <a:r>
              <a:rPr lang="ja-JP" altLang="en-US" sz="1800" dirty="0"/>
              <a:t>分析や推定に有意と思われる情報を取り出す</a:t>
            </a:r>
            <a:endParaRPr lang="en-US" altLang="ja-JP" sz="1800" dirty="0"/>
          </a:p>
          <a:p>
            <a:pPr>
              <a:buClr>
                <a:srgbClr val="F36C37"/>
              </a:buClr>
              <a:buFont typeface="Wingdings" panose="05000000000000000000" pitchFamily="2" charset="2"/>
              <a:buChar char="l"/>
            </a:pPr>
            <a:r>
              <a:rPr lang="ja-JP" altLang="en-US" sz="1800" dirty="0"/>
              <a:t>応用的な利用として異常検知や画像の生成などにも使われる</a:t>
            </a:r>
            <a:endParaRPr lang="en-US" altLang="ja-JP" sz="1800" dirty="0"/>
          </a:p>
        </p:txBody>
      </p:sp>
      <p:sp>
        <p:nvSpPr>
          <p:cNvPr id="100" name="四角形: 角を丸くする 99">
            <a:extLst>
              <a:ext uri="{FF2B5EF4-FFF2-40B4-BE49-F238E27FC236}">
                <a16:creationId xmlns:a16="http://schemas.microsoft.com/office/drawing/2014/main" id="{C105AA4D-0F1B-4B0D-8E7F-06772C7CE3F2}"/>
              </a:ext>
            </a:extLst>
          </p:cNvPr>
          <p:cNvSpPr/>
          <p:nvPr/>
        </p:nvSpPr>
        <p:spPr bwMode="auto">
          <a:xfrm>
            <a:off x="746465" y="3935488"/>
            <a:ext cx="10678772" cy="477017"/>
          </a:xfrm>
          <a:prstGeom prst="roundRect">
            <a:avLst>
              <a:gd name="adj" fmla="val 7423"/>
            </a:avLst>
          </a:prstGeom>
          <a:solidFill>
            <a:srgbClr val="FEEDE6"/>
          </a:solidFill>
          <a:ln w="19050" algn="ctr">
            <a:noFill/>
            <a:prstDash val="dash"/>
            <a:round/>
            <a:headEnd/>
            <a:tailEnd/>
          </a:ln>
          <a:effectLst/>
        </p:spPr>
        <p:txBody>
          <a:bodyPr wrap="none" lIns="180000" bIns="0" rtlCol="0" anchor="ctr"/>
          <a:lstStyle/>
          <a:p>
            <a:pPr marL="285750" indent="-285750">
              <a:buFont typeface="Wingdings" panose="05000000000000000000" pitchFamily="2" charset="2"/>
              <a:buChar char="n"/>
            </a:pPr>
            <a:r>
              <a:rPr kumimoji="1" lang="ja-JP" altLang="en-US" sz="2000" b="1" dirty="0">
                <a:solidFill>
                  <a:srgbClr val="F36C37"/>
                </a:solidFill>
                <a:latin typeface="+mj-ea"/>
                <a:ea typeface="+mj-ea"/>
              </a:rPr>
              <a:t>クラスタリング</a:t>
            </a:r>
            <a:r>
              <a:rPr kumimoji="1" lang="ja-JP" altLang="en-US" b="1" dirty="0">
                <a:solidFill>
                  <a:srgbClr val="F36C37"/>
                </a:solidFill>
                <a:latin typeface="+mj-ea"/>
                <a:ea typeface="+mj-ea"/>
              </a:rPr>
              <a:t>  </a:t>
            </a:r>
            <a:r>
              <a:rPr kumimoji="1" lang="en-US" altLang="ja-JP" b="1" dirty="0">
                <a:solidFill>
                  <a:srgbClr val="F36C37"/>
                </a:solidFill>
                <a:latin typeface="+mj-ea"/>
                <a:ea typeface="+mj-ea"/>
              </a:rPr>
              <a:t>(Clustering)</a:t>
            </a:r>
            <a:endParaRPr kumimoji="1" lang="en-US" altLang="ja-JP" sz="2000" b="1" dirty="0">
              <a:solidFill>
                <a:srgbClr val="F36C37"/>
              </a:solidFill>
              <a:latin typeface="+mj-ea"/>
              <a:ea typeface="+mj-ea"/>
            </a:endParaRPr>
          </a:p>
        </p:txBody>
      </p:sp>
      <p:sp>
        <p:nvSpPr>
          <p:cNvPr id="101" name="テキスト ボックス 100">
            <a:extLst>
              <a:ext uri="{FF2B5EF4-FFF2-40B4-BE49-F238E27FC236}">
                <a16:creationId xmlns:a16="http://schemas.microsoft.com/office/drawing/2014/main" id="{00E2476B-30C8-482A-99B8-7276D736094D}"/>
              </a:ext>
            </a:extLst>
          </p:cNvPr>
          <p:cNvSpPr txBox="1"/>
          <p:nvPr/>
        </p:nvSpPr>
        <p:spPr>
          <a:xfrm>
            <a:off x="1038992" y="4471643"/>
            <a:ext cx="10386246" cy="726535"/>
          </a:xfrm>
          <a:prstGeom prst="rect">
            <a:avLst/>
          </a:prstGeom>
        </p:spPr>
        <p:txBody>
          <a:bodyPr vert="horz" wrap="none" lIns="91440" tIns="45720" rIns="91440" bIns="45720" rtlCol="0">
            <a:noAutofit/>
          </a:bodyPr>
          <a:lstStyle>
            <a:defPPr>
              <a:defRPr lang="en-US"/>
            </a:defPPr>
            <a:lvl1pPr marL="357188" marR="0" indent="-357188" defTabSz="914400" fontAlgn="base">
              <a:lnSpc>
                <a:spcPct val="100000"/>
              </a:lnSpc>
              <a:spcBef>
                <a:spcPts val="0"/>
              </a:spcBef>
              <a:spcAft>
                <a:spcPts val="600"/>
              </a:spcAft>
              <a:buClr>
                <a:schemeClr val="tx1">
                  <a:lumMod val="75000"/>
                  <a:lumOff val="25000"/>
                </a:schemeClr>
              </a:buClr>
              <a:buSzTx/>
              <a:buFont typeface="Wingdings" panose="05000000000000000000" pitchFamily="2" charset="2"/>
              <a:buChar char="l"/>
              <a:tabLst/>
              <a:defRPr kumimoji="1" b="1" baseline="0">
                <a:solidFill>
                  <a:schemeClr val="tx1">
                    <a:lumMod val="75000"/>
                    <a:lumOff val="25000"/>
                  </a:schemeClr>
                </a:solidFill>
                <a:latin typeface="メイリオ" panose="020B0604030504040204" pitchFamily="50" charset="-128"/>
                <a:ea typeface="メイリオ" panose="020B0604030504040204" pitchFamily="50" charset="-128"/>
              </a:defRPr>
            </a:lvl1pPr>
            <a:lvl2pPr marL="742950" marR="0" indent="-285750" defTabSz="914400" fontAlgn="base">
              <a:lnSpc>
                <a:spcPct val="100000"/>
              </a:lnSpc>
              <a:spcBef>
                <a:spcPct val="20000"/>
              </a:spcBef>
              <a:spcAft>
                <a:spcPct val="0"/>
              </a:spcAft>
              <a:buClr>
                <a:schemeClr val="tx1"/>
              </a:buClr>
              <a:buSzTx/>
              <a:buFont typeface="Wingdings" panose="05000000000000000000" pitchFamily="2" charset="2"/>
              <a:buChar char="l"/>
              <a:tabLst/>
              <a:defRPr kumimoji="1" sz="2800" baseline="0">
                <a:solidFill>
                  <a:schemeClr val="tx1">
                    <a:lumMod val="75000"/>
                    <a:lumOff val="25000"/>
                  </a:schemeClr>
                </a:solidFill>
                <a:latin typeface="メイリオ" panose="020B0604030504040204" pitchFamily="50" charset="-128"/>
                <a:ea typeface="メイリオ" panose="020B0604030504040204" pitchFamily="50" charset="-128"/>
              </a:defRPr>
            </a:lvl2pPr>
            <a:lvl3pPr marL="1143000" marR="0" indent="-22860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3pPr>
            <a:lvl4pPr marL="1714500" marR="0" indent="-34290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4pPr>
            <a:lvl5pPr marL="2114550" marR="0" indent="-28575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5pPr>
            <a:lvl6pPr marL="2514600" indent="-228600" defTabSz="914400">
              <a:lnSpc>
                <a:spcPct val="90000"/>
              </a:lnSpc>
              <a:spcBef>
                <a:spcPts val="500"/>
              </a:spcBef>
              <a:buFont typeface="Arial" panose="020B0604020202020204" pitchFamily="34" charset="0"/>
              <a:buChar char="•"/>
              <a:defRPr kumimoji="1"/>
            </a:lvl6pPr>
            <a:lvl7pPr marL="2971800" indent="-228600" defTabSz="914400">
              <a:lnSpc>
                <a:spcPct val="90000"/>
              </a:lnSpc>
              <a:spcBef>
                <a:spcPts val="500"/>
              </a:spcBef>
              <a:buFont typeface="Arial" panose="020B0604020202020204" pitchFamily="34" charset="0"/>
              <a:buChar char="•"/>
              <a:defRPr kumimoji="1"/>
            </a:lvl7pPr>
            <a:lvl8pPr marL="3429000" indent="-228600" defTabSz="914400">
              <a:lnSpc>
                <a:spcPct val="90000"/>
              </a:lnSpc>
              <a:spcBef>
                <a:spcPts val="500"/>
              </a:spcBef>
              <a:buFont typeface="Arial" panose="020B0604020202020204" pitchFamily="34" charset="0"/>
              <a:buChar char="•"/>
              <a:defRPr kumimoji="1"/>
            </a:lvl8pPr>
            <a:lvl9pPr marL="3886200" indent="-228600" defTabSz="914400">
              <a:lnSpc>
                <a:spcPct val="90000"/>
              </a:lnSpc>
              <a:spcBef>
                <a:spcPts val="500"/>
              </a:spcBef>
              <a:buFont typeface="Arial" panose="020B0604020202020204" pitchFamily="34" charset="0"/>
              <a:buChar char="•"/>
              <a:defRPr kumimoji="1"/>
            </a:lvl9pPr>
          </a:lstStyle>
          <a:p>
            <a:pPr>
              <a:lnSpc>
                <a:spcPct val="110000"/>
              </a:lnSpc>
              <a:buClr>
                <a:srgbClr val="F36C37"/>
              </a:buClr>
            </a:pPr>
            <a:r>
              <a:rPr lang="ja-JP" altLang="en-US" dirty="0"/>
              <a:t>ある基準に従ってデータの集合をグループ分けすること</a:t>
            </a:r>
            <a:endParaRPr lang="en-US" altLang="ja-JP" dirty="0"/>
          </a:p>
          <a:p>
            <a:pPr>
              <a:lnSpc>
                <a:spcPct val="110000"/>
              </a:lnSpc>
              <a:buClr>
                <a:srgbClr val="F36C37"/>
              </a:buClr>
            </a:pPr>
            <a:r>
              <a:rPr lang="ja-JP" altLang="en-US" dirty="0"/>
              <a:t>潜在的な顧客グループの分類や商品のレコメンデーションにも応用される</a:t>
            </a:r>
            <a:endParaRPr lang="en-US" altLang="ja-JP" dirty="0"/>
          </a:p>
        </p:txBody>
      </p:sp>
      <p:cxnSp>
        <p:nvCxnSpPr>
          <p:cNvPr id="102" name="直線コネクタ 101">
            <a:extLst>
              <a:ext uri="{FF2B5EF4-FFF2-40B4-BE49-F238E27FC236}">
                <a16:creationId xmlns:a16="http://schemas.microsoft.com/office/drawing/2014/main" id="{F3DEDA8A-3C8D-42D0-88EC-4A6FC9904A08}"/>
              </a:ext>
            </a:extLst>
          </p:cNvPr>
          <p:cNvCxnSpPr>
            <a:cxnSpLocks/>
          </p:cNvCxnSpPr>
          <p:nvPr/>
        </p:nvCxnSpPr>
        <p:spPr>
          <a:xfrm>
            <a:off x="4475796" y="3127887"/>
            <a:ext cx="3073077" cy="0"/>
          </a:xfrm>
          <a:prstGeom prst="line">
            <a:avLst/>
          </a:prstGeom>
          <a:ln w="38100">
            <a:solidFill>
              <a:srgbClr val="00879E"/>
            </a:solidFill>
            <a:headEnd type="none" w="med" len="med"/>
            <a:tailEnd type="arrow" w="sm" len="sm"/>
          </a:ln>
        </p:spPr>
        <p:style>
          <a:lnRef idx="3">
            <a:schemeClr val="accent1"/>
          </a:lnRef>
          <a:fillRef idx="0">
            <a:schemeClr val="accent1"/>
          </a:fillRef>
          <a:effectRef idx="2">
            <a:schemeClr val="accent1"/>
          </a:effectRef>
          <a:fontRef idx="minor">
            <a:schemeClr val="tx1"/>
          </a:fontRef>
        </p:style>
      </p:cxnSp>
      <p:sp>
        <p:nvSpPr>
          <p:cNvPr id="103" name="四角形: 角を丸くする 102">
            <a:extLst>
              <a:ext uri="{FF2B5EF4-FFF2-40B4-BE49-F238E27FC236}">
                <a16:creationId xmlns:a16="http://schemas.microsoft.com/office/drawing/2014/main" id="{4C808DED-7662-4877-8926-48539A65BEF1}"/>
              </a:ext>
            </a:extLst>
          </p:cNvPr>
          <p:cNvSpPr/>
          <p:nvPr/>
        </p:nvSpPr>
        <p:spPr>
          <a:xfrm>
            <a:off x="4888165" y="2889710"/>
            <a:ext cx="2102002" cy="437355"/>
          </a:xfrm>
          <a:prstGeom prst="roundRect">
            <a:avLst>
              <a:gd name="adj" fmla="val 50000"/>
            </a:avLst>
          </a:prstGeom>
          <a:solidFill>
            <a:srgbClr val="EB0046"/>
          </a:solidFill>
        </p:spPr>
        <p:txBody>
          <a:bodyPr wrap="none" bIns="0" anchor="ctr">
            <a:noAutofit/>
          </a:bodyPr>
          <a:lstStyle/>
          <a:p>
            <a:pPr algn="ctr"/>
            <a:r>
              <a:rPr lang="ja-JP" altLang="en-US" sz="1700" b="1" dirty="0">
                <a:solidFill>
                  <a:schemeClr val="bg1"/>
                </a:solidFill>
                <a:latin typeface="メイリオ" panose="020B0604030504040204" pitchFamily="50" charset="-128"/>
                <a:ea typeface="メイリオ" panose="020B0604030504040204" pitchFamily="50" charset="-128"/>
              </a:rPr>
              <a:t>有意な情報を抽出</a:t>
            </a:r>
          </a:p>
        </p:txBody>
      </p:sp>
      <p:cxnSp>
        <p:nvCxnSpPr>
          <p:cNvPr id="104" name="直線コネクタ 103">
            <a:extLst>
              <a:ext uri="{FF2B5EF4-FFF2-40B4-BE49-F238E27FC236}">
                <a16:creationId xmlns:a16="http://schemas.microsoft.com/office/drawing/2014/main" id="{ED941525-88DA-42EB-A755-AB2A31B4191D}"/>
              </a:ext>
            </a:extLst>
          </p:cNvPr>
          <p:cNvCxnSpPr>
            <a:cxnSpLocks/>
          </p:cNvCxnSpPr>
          <p:nvPr/>
        </p:nvCxnSpPr>
        <p:spPr>
          <a:xfrm>
            <a:off x="4475797" y="5849674"/>
            <a:ext cx="3073077" cy="0"/>
          </a:xfrm>
          <a:prstGeom prst="line">
            <a:avLst/>
          </a:prstGeom>
          <a:ln w="38100">
            <a:solidFill>
              <a:srgbClr val="00879E"/>
            </a:solidFill>
            <a:headEnd type="none" w="med" len="med"/>
            <a:tailEnd type="arrow" w="sm" len="sm"/>
          </a:ln>
        </p:spPr>
        <p:style>
          <a:lnRef idx="3">
            <a:schemeClr val="accent1"/>
          </a:lnRef>
          <a:fillRef idx="0">
            <a:schemeClr val="accent1"/>
          </a:fillRef>
          <a:effectRef idx="2">
            <a:schemeClr val="accent1"/>
          </a:effectRef>
          <a:fontRef idx="minor">
            <a:schemeClr val="tx1"/>
          </a:fontRef>
        </p:style>
      </p:cxnSp>
      <p:sp>
        <p:nvSpPr>
          <p:cNvPr id="105" name="四角形: 角を丸くする 104">
            <a:extLst>
              <a:ext uri="{FF2B5EF4-FFF2-40B4-BE49-F238E27FC236}">
                <a16:creationId xmlns:a16="http://schemas.microsoft.com/office/drawing/2014/main" id="{B8E9D339-52DC-4F26-A3D8-61F6C9852CF8}"/>
              </a:ext>
            </a:extLst>
          </p:cNvPr>
          <p:cNvSpPr/>
          <p:nvPr/>
        </p:nvSpPr>
        <p:spPr>
          <a:xfrm>
            <a:off x="4888166" y="5528727"/>
            <a:ext cx="2102002" cy="582120"/>
          </a:xfrm>
          <a:prstGeom prst="roundRect">
            <a:avLst>
              <a:gd name="adj" fmla="val 50000"/>
            </a:avLst>
          </a:prstGeom>
          <a:solidFill>
            <a:srgbClr val="EB0046"/>
          </a:solidFill>
        </p:spPr>
        <p:txBody>
          <a:bodyPr wrap="none" bIns="0" anchor="ctr">
            <a:noAutofit/>
          </a:bodyPr>
          <a:lstStyle/>
          <a:p>
            <a:pPr algn="ctr"/>
            <a:r>
              <a:rPr lang="ja-JP" altLang="en-US" sz="1400" b="1" dirty="0">
                <a:solidFill>
                  <a:schemeClr val="bg1"/>
                </a:solidFill>
                <a:latin typeface="メイリオ" panose="020B0604030504040204" pitchFamily="50" charset="-128"/>
                <a:ea typeface="メイリオ" panose="020B0604030504040204" pitchFamily="50" charset="-128"/>
              </a:rPr>
              <a:t>データの特徴をもとに</a:t>
            </a:r>
            <a:endParaRPr lang="en-US" altLang="ja-JP" sz="1400" b="1" dirty="0">
              <a:solidFill>
                <a:schemeClr val="bg1"/>
              </a:solidFill>
              <a:latin typeface="メイリオ" panose="020B0604030504040204" pitchFamily="50" charset="-128"/>
              <a:ea typeface="メイリオ" panose="020B0604030504040204" pitchFamily="50" charset="-128"/>
            </a:endParaRPr>
          </a:p>
          <a:p>
            <a:pPr algn="ctr"/>
            <a:r>
              <a:rPr lang="ja-JP" altLang="en-US" sz="1400" b="1" dirty="0">
                <a:solidFill>
                  <a:schemeClr val="bg1"/>
                </a:solidFill>
                <a:latin typeface="メイリオ" panose="020B0604030504040204" pitchFamily="50" charset="-128"/>
                <a:ea typeface="メイリオ" panose="020B0604030504040204" pitchFamily="50" charset="-128"/>
              </a:rPr>
              <a:t>グループ分け</a:t>
            </a:r>
          </a:p>
        </p:txBody>
      </p:sp>
      <p:sp>
        <p:nvSpPr>
          <p:cNvPr id="80" name="テキスト ボックス 79">
            <a:extLst>
              <a:ext uri="{FF2B5EF4-FFF2-40B4-BE49-F238E27FC236}">
                <a16:creationId xmlns:a16="http://schemas.microsoft.com/office/drawing/2014/main" id="{D925556D-FF4D-4E66-BF91-70B0A52CBE56}"/>
              </a:ext>
            </a:extLst>
          </p:cNvPr>
          <p:cNvSpPr txBox="1"/>
          <p:nvPr/>
        </p:nvSpPr>
        <p:spPr>
          <a:xfrm>
            <a:off x="495758" y="836667"/>
            <a:ext cx="11193137" cy="481670"/>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20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r>
              <a:rPr lang="ja-JP" altLang="en-US" sz="2200" dirty="0"/>
              <a:t>教師なし学習は非常に多様ですが、主に以下のようなタスクに対応します。</a:t>
            </a:r>
            <a:endParaRPr lang="en-US" altLang="ja-JP" sz="2200" dirty="0"/>
          </a:p>
        </p:txBody>
      </p:sp>
      <p:cxnSp>
        <p:nvCxnSpPr>
          <p:cNvPr id="3" name="直線コネクタ 2">
            <a:extLst>
              <a:ext uri="{FF2B5EF4-FFF2-40B4-BE49-F238E27FC236}">
                <a16:creationId xmlns:a16="http://schemas.microsoft.com/office/drawing/2014/main" id="{67910AC2-DC11-F262-C836-6930CD33DE39}"/>
              </a:ext>
            </a:extLst>
          </p:cNvPr>
          <p:cNvCxnSpPr>
            <a:cxnSpLocks/>
            <a:endCxn id="7" idx="1"/>
          </p:cNvCxnSpPr>
          <p:nvPr/>
        </p:nvCxnSpPr>
        <p:spPr>
          <a:xfrm flipV="1">
            <a:off x="3194187" y="2522151"/>
            <a:ext cx="5448" cy="897444"/>
          </a:xfrm>
          <a:prstGeom prst="line">
            <a:avLst/>
          </a:prstGeom>
          <a:ln w="19050">
            <a:solidFill>
              <a:srgbClr val="BFBFBF"/>
            </a:solidFill>
            <a:headEnd type="none" w="med" len="med"/>
            <a:tailEnd type="none"/>
          </a:ln>
        </p:spPr>
        <p:style>
          <a:lnRef idx="3">
            <a:schemeClr val="accent1"/>
          </a:lnRef>
          <a:fillRef idx="0">
            <a:schemeClr val="accent1"/>
          </a:fillRef>
          <a:effectRef idx="2">
            <a:schemeClr val="accent1"/>
          </a:effectRef>
          <a:fontRef idx="minor">
            <a:schemeClr val="tx1"/>
          </a:fontRef>
        </p:style>
      </p:cxnSp>
      <p:cxnSp>
        <p:nvCxnSpPr>
          <p:cNvPr id="5" name="直線コネクタ 4">
            <a:extLst>
              <a:ext uri="{FF2B5EF4-FFF2-40B4-BE49-F238E27FC236}">
                <a16:creationId xmlns:a16="http://schemas.microsoft.com/office/drawing/2014/main" id="{A22C1AD8-8ED4-F633-FA0A-489CFA139370}"/>
              </a:ext>
            </a:extLst>
          </p:cNvPr>
          <p:cNvCxnSpPr>
            <a:cxnSpLocks/>
            <a:endCxn id="7" idx="3"/>
          </p:cNvCxnSpPr>
          <p:nvPr/>
        </p:nvCxnSpPr>
        <p:spPr>
          <a:xfrm>
            <a:off x="3179064" y="3404459"/>
            <a:ext cx="949529" cy="347291"/>
          </a:xfrm>
          <a:prstGeom prst="line">
            <a:avLst/>
          </a:prstGeom>
          <a:ln w="19050">
            <a:solidFill>
              <a:srgbClr val="BFBFBF"/>
            </a:solidFill>
            <a:headEnd type="none" w="med" len="med"/>
            <a:tailEnd type="none"/>
          </a:ln>
        </p:spPr>
        <p:style>
          <a:lnRef idx="3">
            <a:schemeClr val="accent1"/>
          </a:lnRef>
          <a:fillRef idx="0">
            <a:schemeClr val="accent1"/>
          </a:fillRef>
          <a:effectRef idx="2">
            <a:schemeClr val="accent1"/>
          </a:effectRef>
          <a:fontRef idx="minor">
            <a:schemeClr val="tx1"/>
          </a:fontRef>
        </p:style>
      </p:cxnSp>
      <p:cxnSp>
        <p:nvCxnSpPr>
          <p:cNvPr id="6" name="直線コネクタ 5">
            <a:extLst>
              <a:ext uri="{FF2B5EF4-FFF2-40B4-BE49-F238E27FC236}">
                <a16:creationId xmlns:a16="http://schemas.microsoft.com/office/drawing/2014/main" id="{351F882C-7213-B432-6A37-7ADB5BE73287}"/>
              </a:ext>
            </a:extLst>
          </p:cNvPr>
          <p:cNvCxnSpPr>
            <a:cxnSpLocks/>
            <a:stCxn id="7" idx="5"/>
          </p:cNvCxnSpPr>
          <p:nvPr/>
        </p:nvCxnSpPr>
        <p:spPr>
          <a:xfrm flipV="1">
            <a:off x="1963683" y="3411547"/>
            <a:ext cx="1215381" cy="268241"/>
          </a:xfrm>
          <a:prstGeom prst="line">
            <a:avLst/>
          </a:prstGeom>
          <a:ln w="19050">
            <a:solidFill>
              <a:srgbClr val="BFBFBF"/>
            </a:solidFill>
            <a:headEnd type="none" w="med" len="med"/>
            <a:tailEnd type="none"/>
          </a:ln>
        </p:spPr>
        <p:style>
          <a:lnRef idx="3">
            <a:schemeClr val="accent1"/>
          </a:lnRef>
          <a:fillRef idx="0">
            <a:schemeClr val="accent1"/>
          </a:fillRef>
          <a:effectRef idx="2">
            <a:schemeClr val="accent1"/>
          </a:effectRef>
          <a:fontRef idx="minor">
            <a:schemeClr val="tx1"/>
          </a:fontRef>
        </p:style>
      </p:cxnSp>
      <p:sp>
        <p:nvSpPr>
          <p:cNvPr id="7" name="フリーフォーム: 図形 6">
            <a:extLst>
              <a:ext uri="{FF2B5EF4-FFF2-40B4-BE49-F238E27FC236}">
                <a16:creationId xmlns:a16="http://schemas.microsoft.com/office/drawing/2014/main" id="{BBE5C5E4-5818-EC18-CAD5-FC714A2C4AB8}"/>
              </a:ext>
            </a:extLst>
          </p:cNvPr>
          <p:cNvSpPr/>
          <p:nvPr/>
        </p:nvSpPr>
        <p:spPr>
          <a:xfrm>
            <a:off x="1959343" y="2522151"/>
            <a:ext cx="2177224" cy="1335976"/>
          </a:xfrm>
          <a:custGeom>
            <a:avLst/>
            <a:gdLst>
              <a:gd name="connsiteX0" fmla="*/ 450 w 2774130"/>
              <a:gd name="connsiteY0" fmla="*/ 60960 h 2169160"/>
              <a:gd name="connsiteX1" fmla="*/ 1580330 w 2774130"/>
              <a:gd name="connsiteY1" fmla="*/ 0 h 2169160"/>
              <a:gd name="connsiteX2" fmla="*/ 2774130 w 2774130"/>
              <a:gd name="connsiteY2" fmla="*/ 81280 h 2169160"/>
              <a:gd name="connsiteX3" fmla="*/ 2763970 w 2774130"/>
              <a:gd name="connsiteY3" fmla="*/ 1996440 h 2169160"/>
              <a:gd name="connsiteX4" fmla="*/ 1062170 w 2774130"/>
              <a:gd name="connsiteY4" fmla="*/ 2169160 h 2169160"/>
              <a:gd name="connsiteX5" fmla="*/ 5530 w 2774130"/>
              <a:gd name="connsiteY5" fmla="*/ 1879600 h 2169160"/>
              <a:gd name="connsiteX6" fmla="*/ 450 w 2774130"/>
              <a:gd name="connsiteY6" fmla="*/ 60960 h 2169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74130" h="2169160">
                <a:moveTo>
                  <a:pt x="450" y="60960"/>
                </a:moveTo>
                <a:lnTo>
                  <a:pt x="1580330" y="0"/>
                </a:lnTo>
                <a:lnTo>
                  <a:pt x="2774130" y="81280"/>
                </a:lnTo>
                <a:cubicBezTo>
                  <a:pt x="2770743" y="719667"/>
                  <a:pt x="2767357" y="1358053"/>
                  <a:pt x="2763970" y="1996440"/>
                </a:cubicBezTo>
                <a:lnTo>
                  <a:pt x="1062170" y="2169160"/>
                </a:lnTo>
                <a:lnTo>
                  <a:pt x="5530" y="1879600"/>
                </a:lnTo>
                <a:cubicBezTo>
                  <a:pt x="2143" y="1276773"/>
                  <a:pt x="-1243" y="673947"/>
                  <a:pt x="450" y="60960"/>
                </a:cubicBezTo>
                <a:close/>
              </a:path>
            </a:pathLst>
          </a:custGeom>
          <a:solidFill>
            <a:schemeClr val="bg1">
              <a:lumMod val="95000"/>
              <a:alpha val="54000"/>
            </a:schemeClr>
          </a:solidFill>
          <a:ln w="9525" cap="flat" cmpd="sng" algn="ctr">
            <a:solidFill>
              <a:srgbClr val="00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kumimoji="1" lang="ja-JP" altLang="en-US" dirty="0"/>
          </a:p>
        </p:txBody>
      </p:sp>
      <p:grpSp>
        <p:nvGrpSpPr>
          <p:cNvPr id="8" name="グループ化 7">
            <a:extLst>
              <a:ext uri="{FF2B5EF4-FFF2-40B4-BE49-F238E27FC236}">
                <a16:creationId xmlns:a16="http://schemas.microsoft.com/office/drawing/2014/main" id="{073FB543-7670-1C9E-0E4F-93ADB432BB01}"/>
              </a:ext>
            </a:extLst>
          </p:cNvPr>
          <p:cNvGrpSpPr/>
          <p:nvPr/>
        </p:nvGrpSpPr>
        <p:grpSpPr>
          <a:xfrm>
            <a:off x="2150143" y="2585451"/>
            <a:ext cx="1699118" cy="1061192"/>
            <a:chOff x="707621" y="2212922"/>
            <a:chExt cx="1699118" cy="1061192"/>
          </a:xfrm>
        </p:grpSpPr>
        <p:sp>
          <p:nvSpPr>
            <p:cNvPr id="9" name="楕円 8">
              <a:extLst>
                <a:ext uri="{FF2B5EF4-FFF2-40B4-BE49-F238E27FC236}">
                  <a16:creationId xmlns:a16="http://schemas.microsoft.com/office/drawing/2014/main" id="{C4088CB2-E8F2-61B6-8D60-5BAFDF5B8020}"/>
                </a:ext>
              </a:extLst>
            </p:cNvPr>
            <p:cNvSpPr/>
            <p:nvPr/>
          </p:nvSpPr>
          <p:spPr>
            <a:xfrm>
              <a:off x="1575756" y="2510526"/>
              <a:ext cx="112679" cy="112679"/>
            </a:xfrm>
            <a:prstGeom prst="ellipse">
              <a:avLst/>
            </a:prstGeom>
            <a:solidFill>
              <a:schemeClr val="bg2">
                <a:lumMod val="85000"/>
              </a:schemeClr>
            </a:solidFill>
            <a:ln>
              <a:solidFill>
                <a:schemeClr val="tx1">
                  <a:lumMod val="50000"/>
                  <a:lumOff val="5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sz="1600" dirty="0">
                <a:solidFill>
                  <a:schemeClr val="tx1"/>
                </a:solidFill>
                <a:latin typeface="メイリオ" panose="020B0604030504040204" pitchFamily="50" charset="-128"/>
                <a:ea typeface="メイリオ" panose="020B0604030504040204" pitchFamily="50" charset="-128"/>
              </a:endParaRPr>
            </a:p>
          </p:txBody>
        </p:sp>
        <p:sp>
          <p:nvSpPr>
            <p:cNvPr id="10" name="楕円 9">
              <a:extLst>
                <a:ext uri="{FF2B5EF4-FFF2-40B4-BE49-F238E27FC236}">
                  <a16:creationId xmlns:a16="http://schemas.microsoft.com/office/drawing/2014/main" id="{648E7652-B403-331D-12B0-8CC42575043B}"/>
                </a:ext>
              </a:extLst>
            </p:cNvPr>
            <p:cNvSpPr/>
            <p:nvPr/>
          </p:nvSpPr>
          <p:spPr>
            <a:xfrm>
              <a:off x="1561149" y="2755358"/>
              <a:ext cx="112679" cy="112679"/>
            </a:xfrm>
            <a:prstGeom prst="ellipse">
              <a:avLst/>
            </a:prstGeom>
            <a:solidFill>
              <a:schemeClr val="bg2">
                <a:lumMod val="85000"/>
              </a:schemeClr>
            </a:solidFill>
            <a:ln>
              <a:solidFill>
                <a:schemeClr val="tx1">
                  <a:lumMod val="50000"/>
                  <a:lumOff val="5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sz="1600" dirty="0">
                <a:solidFill>
                  <a:schemeClr val="tx1"/>
                </a:solidFill>
                <a:latin typeface="メイリオ" panose="020B0604030504040204" pitchFamily="50" charset="-128"/>
                <a:ea typeface="メイリオ" panose="020B0604030504040204" pitchFamily="50" charset="-128"/>
              </a:endParaRPr>
            </a:p>
          </p:txBody>
        </p:sp>
        <p:sp>
          <p:nvSpPr>
            <p:cNvPr id="11" name="楕円 10">
              <a:extLst>
                <a:ext uri="{FF2B5EF4-FFF2-40B4-BE49-F238E27FC236}">
                  <a16:creationId xmlns:a16="http://schemas.microsoft.com/office/drawing/2014/main" id="{9FABA67F-5DA5-C719-5DDE-02991AFA6D2F}"/>
                </a:ext>
              </a:extLst>
            </p:cNvPr>
            <p:cNvSpPr/>
            <p:nvPr/>
          </p:nvSpPr>
          <p:spPr>
            <a:xfrm>
              <a:off x="1880556" y="2815326"/>
              <a:ext cx="112679" cy="112679"/>
            </a:xfrm>
            <a:prstGeom prst="ellipse">
              <a:avLst/>
            </a:prstGeom>
            <a:solidFill>
              <a:schemeClr val="bg2">
                <a:lumMod val="85000"/>
              </a:schemeClr>
            </a:solidFill>
            <a:ln>
              <a:solidFill>
                <a:schemeClr val="tx1">
                  <a:lumMod val="50000"/>
                  <a:lumOff val="5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sz="1600" dirty="0">
                <a:solidFill>
                  <a:schemeClr val="tx1"/>
                </a:solidFill>
                <a:latin typeface="メイリオ" panose="020B0604030504040204" pitchFamily="50" charset="-128"/>
                <a:ea typeface="メイリオ" panose="020B0604030504040204" pitchFamily="50" charset="-128"/>
              </a:endParaRPr>
            </a:p>
          </p:txBody>
        </p:sp>
        <p:sp>
          <p:nvSpPr>
            <p:cNvPr id="12" name="楕円 11">
              <a:extLst>
                <a:ext uri="{FF2B5EF4-FFF2-40B4-BE49-F238E27FC236}">
                  <a16:creationId xmlns:a16="http://schemas.microsoft.com/office/drawing/2014/main" id="{F28FA9EC-F05C-24E0-4AAF-6D42996794F8}"/>
                </a:ext>
              </a:extLst>
            </p:cNvPr>
            <p:cNvSpPr/>
            <p:nvPr/>
          </p:nvSpPr>
          <p:spPr>
            <a:xfrm>
              <a:off x="2042429" y="2385446"/>
              <a:ext cx="112679" cy="112679"/>
            </a:xfrm>
            <a:prstGeom prst="ellipse">
              <a:avLst/>
            </a:prstGeom>
            <a:solidFill>
              <a:schemeClr val="bg2">
                <a:lumMod val="85000"/>
              </a:schemeClr>
            </a:solidFill>
            <a:ln>
              <a:solidFill>
                <a:schemeClr val="tx1">
                  <a:lumMod val="50000"/>
                  <a:lumOff val="5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sz="1600" dirty="0">
                <a:solidFill>
                  <a:schemeClr val="tx1"/>
                </a:solidFill>
                <a:latin typeface="メイリオ" panose="020B0604030504040204" pitchFamily="50" charset="-128"/>
                <a:ea typeface="メイリオ" panose="020B0604030504040204" pitchFamily="50" charset="-128"/>
              </a:endParaRPr>
            </a:p>
          </p:txBody>
        </p:sp>
        <p:sp>
          <p:nvSpPr>
            <p:cNvPr id="13" name="楕円 12">
              <a:extLst>
                <a:ext uri="{FF2B5EF4-FFF2-40B4-BE49-F238E27FC236}">
                  <a16:creationId xmlns:a16="http://schemas.microsoft.com/office/drawing/2014/main" id="{D5F9B390-A1E7-6D95-D6BB-83B5E269FC0C}"/>
                </a:ext>
              </a:extLst>
            </p:cNvPr>
            <p:cNvSpPr/>
            <p:nvPr/>
          </p:nvSpPr>
          <p:spPr>
            <a:xfrm>
              <a:off x="1263083" y="2549476"/>
              <a:ext cx="112679" cy="112679"/>
            </a:xfrm>
            <a:prstGeom prst="ellipse">
              <a:avLst/>
            </a:prstGeom>
            <a:solidFill>
              <a:schemeClr val="bg2">
                <a:lumMod val="85000"/>
              </a:schemeClr>
            </a:solidFill>
            <a:ln>
              <a:solidFill>
                <a:schemeClr val="tx1">
                  <a:lumMod val="50000"/>
                  <a:lumOff val="5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sz="1600" dirty="0">
                <a:solidFill>
                  <a:schemeClr val="tx1"/>
                </a:solidFill>
                <a:latin typeface="メイリオ" panose="020B0604030504040204" pitchFamily="50" charset="-128"/>
                <a:ea typeface="メイリオ" panose="020B0604030504040204" pitchFamily="50" charset="-128"/>
              </a:endParaRPr>
            </a:p>
          </p:txBody>
        </p:sp>
        <p:sp>
          <p:nvSpPr>
            <p:cNvPr id="14" name="楕円 13">
              <a:extLst>
                <a:ext uri="{FF2B5EF4-FFF2-40B4-BE49-F238E27FC236}">
                  <a16:creationId xmlns:a16="http://schemas.microsoft.com/office/drawing/2014/main" id="{4A23FBF7-0165-A300-3BC5-426441C826FB}"/>
                </a:ext>
              </a:extLst>
            </p:cNvPr>
            <p:cNvSpPr/>
            <p:nvPr/>
          </p:nvSpPr>
          <p:spPr>
            <a:xfrm>
              <a:off x="1577474" y="3002420"/>
              <a:ext cx="112679" cy="112679"/>
            </a:xfrm>
            <a:prstGeom prst="ellipse">
              <a:avLst/>
            </a:prstGeom>
            <a:solidFill>
              <a:schemeClr val="bg2">
                <a:lumMod val="85000"/>
              </a:schemeClr>
            </a:solidFill>
            <a:ln>
              <a:solidFill>
                <a:schemeClr val="tx1">
                  <a:lumMod val="50000"/>
                  <a:lumOff val="5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sz="1600" dirty="0">
                <a:solidFill>
                  <a:schemeClr val="tx1"/>
                </a:solidFill>
                <a:latin typeface="メイリオ" panose="020B0604030504040204" pitchFamily="50" charset="-128"/>
                <a:ea typeface="メイリオ" panose="020B0604030504040204" pitchFamily="50" charset="-128"/>
              </a:endParaRPr>
            </a:p>
          </p:txBody>
        </p:sp>
        <p:sp>
          <p:nvSpPr>
            <p:cNvPr id="15" name="楕円 14">
              <a:extLst>
                <a:ext uri="{FF2B5EF4-FFF2-40B4-BE49-F238E27FC236}">
                  <a16:creationId xmlns:a16="http://schemas.microsoft.com/office/drawing/2014/main" id="{8CD3E7A8-027C-040D-236E-6AFD3C8D5074}"/>
                </a:ext>
              </a:extLst>
            </p:cNvPr>
            <p:cNvSpPr/>
            <p:nvPr/>
          </p:nvSpPr>
          <p:spPr>
            <a:xfrm>
              <a:off x="707621" y="2392273"/>
              <a:ext cx="112679" cy="112679"/>
            </a:xfrm>
            <a:prstGeom prst="ellipse">
              <a:avLst/>
            </a:prstGeom>
            <a:solidFill>
              <a:schemeClr val="bg2">
                <a:lumMod val="85000"/>
              </a:schemeClr>
            </a:solidFill>
            <a:ln>
              <a:solidFill>
                <a:schemeClr val="tx1">
                  <a:lumMod val="50000"/>
                  <a:lumOff val="5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sz="1600" dirty="0">
                <a:solidFill>
                  <a:schemeClr val="tx1"/>
                </a:solidFill>
                <a:latin typeface="メイリオ" panose="020B0604030504040204" pitchFamily="50" charset="-128"/>
                <a:ea typeface="メイリオ" panose="020B0604030504040204" pitchFamily="50" charset="-128"/>
              </a:endParaRPr>
            </a:p>
          </p:txBody>
        </p:sp>
        <p:sp>
          <p:nvSpPr>
            <p:cNvPr id="16" name="楕円 15">
              <a:extLst>
                <a:ext uri="{FF2B5EF4-FFF2-40B4-BE49-F238E27FC236}">
                  <a16:creationId xmlns:a16="http://schemas.microsoft.com/office/drawing/2014/main" id="{5906C94D-D24B-B686-2B45-AF559A087454}"/>
                </a:ext>
              </a:extLst>
            </p:cNvPr>
            <p:cNvSpPr/>
            <p:nvPr/>
          </p:nvSpPr>
          <p:spPr>
            <a:xfrm>
              <a:off x="1001915" y="3060685"/>
              <a:ext cx="112679" cy="112679"/>
            </a:xfrm>
            <a:prstGeom prst="ellipse">
              <a:avLst/>
            </a:prstGeom>
            <a:solidFill>
              <a:schemeClr val="bg2">
                <a:lumMod val="85000"/>
              </a:schemeClr>
            </a:solidFill>
            <a:ln>
              <a:solidFill>
                <a:schemeClr val="tx1">
                  <a:lumMod val="50000"/>
                  <a:lumOff val="5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sz="1600" dirty="0">
                <a:solidFill>
                  <a:schemeClr val="tx1"/>
                </a:solidFill>
                <a:latin typeface="メイリオ" panose="020B0604030504040204" pitchFamily="50" charset="-128"/>
                <a:ea typeface="メイリオ" panose="020B0604030504040204" pitchFamily="50" charset="-128"/>
              </a:endParaRPr>
            </a:p>
          </p:txBody>
        </p:sp>
        <p:sp>
          <p:nvSpPr>
            <p:cNvPr id="17" name="楕円 16">
              <a:extLst>
                <a:ext uri="{FF2B5EF4-FFF2-40B4-BE49-F238E27FC236}">
                  <a16:creationId xmlns:a16="http://schemas.microsoft.com/office/drawing/2014/main" id="{14001C92-2A35-DE6C-54C6-11A214D5DF6C}"/>
                </a:ext>
              </a:extLst>
            </p:cNvPr>
            <p:cNvSpPr/>
            <p:nvPr/>
          </p:nvSpPr>
          <p:spPr>
            <a:xfrm>
              <a:off x="1312385" y="3161435"/>
              <a:ext cx="112679" cy="112679"/>
            </a:xfrm>
            <a:prstGeom prst="ellipse">
              <a:avLst/>
            </a:prstGeom>
            <a:solidFill>
              <a:schemeClr val="bg2">
                <a:lumMod val="85000"/>
              </a:schemeClr>
            </a:solidFill>
            <a:ln>
              <a:solidFill>
                <a:schemeClr val="tx1">
                  <a:lumMod val="50000"/>
                  <a:lumOff val="5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sz="1600" dirty="0">
                <a:solidFill>
                  <a:schemeClr val="tx1"/>
                </a:solidFill>
                <a:latin typeface="メイリオ" panose="020B0604030504040204" pitchFamily="50" charset="-128"/>
                <a:ea typeface="メイリオ" panose="020B0604030504040204" pitchFamily="50" charset="-128"/>
              </a:endParaRPr>
            </a:p>
          </p:txBody>
        </p:sp>
        <p:sp>
          <p:nvSpPr>
            <p:cNvPr id="19" name="楕円 18">
              <a:extLst>
                <a:ext uri="{FF2B5EF4-FFF2-40B4-BE49-F238E27FC236}">
                  <a16:creationId xmlns:a16="http://schemas.microsoft.com/office/drawing/2014/main" id="{839C3B79-0191-5EEC-E390-077B305D4F22}"/>
                </a:ext>
              </a:extLst>
            </p:cNvPr>
            <p:cNvSpPr/>
            <p:nvPr/>
          </p:nvSpPr>
          <p:spPr>
            <a:xfrm>
              <a:off x="1018028" y="2673513"/>
              <a:ext cx="112679" cy="112679"/>
            </a:xfrm>
            <a:prstGeom prst="ellipse">
              <a:avLst/>
            </a:prstGeom>
            <a:solidFill>
              <a:schemeClr val="bg2">
                <a:lumMod val="85000"/>
              </a:schemeClr>
            </a:solidFill>
            <a:ln>
              <a:solidFill>
                <a:schemeClr val="tx1">
                  <a:lumMod val="50000"/>
                  <a:lumOff val="5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sz="1600" dirty="0">
                <a:solidFill>
                  <a:schemeClr val="tx1"/>
                </a:solidFill>
                <a:latin typeface="メイリオ" panose="020B0604030504040204" pitchFamily="50" charset="-128"/>
                <a:ea typeface="メイリオ" panose="020B0604030504040204" pitchFamily="50" charset="-128"/>
              </a:endParaRPr>
            </a:p>
          </p:txBody>
        </p:sp>
        <p:sp>
          <p:nvSpPr>
            <p:cNvPr id="23" name="楕円 22">
              <a:extLst>
                <a:ext uri="{FF2B5EF4-FFF2-40B4-BE49-F238E27FC236}">
                  <a16:creationId xmlns:a16="http://schemas.microsoft.com/office/drawing/2014/main" id="{BD57541C-CCF1-E6E0-493C-EEB2616D07D1}"/>
                </a:ext>
              </a:extLst>
            </p:cNvPr>
            <p:cNvSpPr/>
            <p:nvPr/>
          </p:nvSpPr>
          <p:spPr>
            <a:xfrm>
              <a:off x="1725663" y="2212922"/>
              <a:ext cx="112679" cy="112679"/>
            </a:xfrm>
            <a:prstGeom prst="ellipse">
              <a:avLst/>
            </a:prstGeom>
            <a:solidFill>
              <a:schemeClr val="bg2">
                <a:lumMod val="85000"/>
              </a:schemeClr>
            </a:solidFill>
            <a:ln>
              <a:solidFill>
                <a:schemeClr val="tx1">
                  <a:lumMod val="50000"/>
                  <a:lumOff val="5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sz="1600" dirty="0">
                <a:solidFill>
                  <a:schemeClr val="tx1"/>
                </a:solidFill>
                <a:latin typeface="メイリオ" panose="020B0604030504040204" pitchFamily="50" charset="-128"/>
                <a:ea typeface="メイリオ" panose="020B0604030504040204" pitchFamily="50" charset="-128"/>
              </a:endParaRPr>
            </a:p>
          </p:txBody>
        </p:sp>
        <p:sp>
          <p:nvSpPr>
            <p:cNvPr id="24" name="楕円 23">
              <a:extLst>
                <a:ext uri="{FF2B5EF4-FFF2-40B4-BE49-F238E27FC236}">
                  <a16:creationId xmlns:a16="http://schemas.microsoft.com/office/drawing/2014/main" id="{0904CFA8-64AD-B8B3-1691-6113D6641731}"/>
                </a:ext>
              </a:extLst>
            </p:cNvPr>
            <p:cNvSpPr/>
            <p:nvPr/>
          </p:nvSpPr>
          <p:spPr>
            <a:xfrm>
              <a:off x="2206703" y="2701309"/>
              <a:ext cx="112679" cy="112679"/>
            </a:xfrm>
            <a:prstGeom prst="ellipse">
              <a:avLst/>
            </a:prstGeom>
            <a:solidFill>
              <a:schemeClr val="bg2">
                <a:lumMod val="85000"/>
              </a:schemeClr>
            </a:solidFill>
            <a:ln>
              <a:solidFill>
                <a:schemeClr val="tx1">
                  <a:lumMod val="50000"/>
                  <a:lumOff val="5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sz="1600" dirty="0">
                <a:solidFill>
                  <a:schemeClr val="tx1"/>
                </a:solidFill>
                <a:latin typeface="メイリオ" panose="020B0604030504040204" pitchFamily="50" charset="-128"/>
                <a:ea typeface="メイリオ" panose="020B0604030504040204" pitchFamily="50" charset="-128"/>
              </a:endParaRPr>
            </a:p>
          </p:txBody>
        </p:sp>
        <p:sp>
          <p:nvSpPr>
            <p:cNvPr id="25" name="楕円 24">
              <a:extLst>
                <a:ext uri="{FF2B5EF4-FFF2-40B4-BE49-F238E27FC236}">
                  <a16:creationId xmlns:a16="http://schemas.microsoft.com/office/drawing/2014/main" id="{5B0657BC-0F2A-3BBD-8C73-455316124892}"/>
                </a:ext>
              </a:extLst>
            </p:cNvPr>
            <p:cNvSpPr/>
            <p:nvPr/>
          </p:nvSpPr>
          <p:spPr>
            <a:xfrm>
              <a:off x="1878836" y="3100919"/>
              <a:ext cx="112679" cy="112679"/>
            </a:xfrm>
            <a:prstGeom prst="ellipse">
              <a:avLst/>
            </a:prstGeom>
            <a:solidFill>
              <a:schemeClr val="bg2">
                <a:lumMod val="85000"/>
              </a:schemeClr>
            </a:solidFill>
            <a:ln>
              <a:solidFill>
                <a:schemeClr val="tx1">
                  <a:lumMod val="50000"/>
                  <a:lumOff val="5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sz="1600" dirty="0">
                <a:solidFill>
                  <a:schemeClr val="tx1"/>
                </a:solidFill>
                <a:latin typeface="メイリオ" panose="020B0604030504040204" pitchFamily="50" charset="-128"/>
                <a:ea typeface="メイリオ" panose="020B0604030504040204" pitchFamily="50" charset="-128"/>
              </a:endParaRPr>
            </a:p>
          </p:txBody>
        </p:sp>
        <p:sp>
          <p:nvSpPr>
            <p:cNvPr id="27" name="楕円 26">
              <a:extLst>
                <a:ext uri="{FF2B5EF4-FFF2-40B4-BE49-F238E27FC236}">
                  <a16:creationId xmlns:a16="http://schemas.microsoft.com/office/drawing/2014/main" id="{6E61AE60-EF2F-18DD-2640-0A611C6303C7}"/>
                </a:ext>
              </a:extLst>
            </p:cNvPr>
            <p:cNvSpPr/>
            <p:nvPr/>
          </p:nvSpPr>
          <p:spPr>
            <a:xfrm>
              <a:off x="2294060" y="3130746"/>
              <a:ext cx="112679" cy="112679"/>
            </a:xfrm>
            <a:prstGeom prst="ellipse">
              <a:avLst/>
            </a:prstGeom>
            <a:solidFill>
              <a:schemeClr val="bg2">
                <a:lumMod val="85000"/>
              </a:schemeClr>
            </a:solidFill>
            <a:ln>
              <a:solidFill>
                <a:schemeClr val="tx1">
                  <a:lumMod val="50000"/>
                  <a:lumOff val="5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sz="1600" dirty="0">
                <a:solidFill>
                  <a:schemeClr val="tx1"/>
                </a:solidFill>
                <a:latin typeface="メイリオ" panose="020B0604030504040204" pitchFamily="50" charset="-128"/>
                <a:ea typeface="メイリオ" panose="020B0604030504040204" pitchFamily="50" charset="-128"/>
              </a:endParaRPr>
            </a:p>
          </p:txBody>
        </p:sp>
      </p:grpSp>
      <p:sp>
        <p:nvSpPr>
          <p:cNvPr id="29" name="正方形/長方形 28">
            <a:extLst>
              <a:ext uri="{FF2B5EF4-FFF2-40B4-BE49-F238E27FC236}">
                <a16:creationId xmlns:a16="http://schemas.microsoft.com/office/drawing/2014/main" id="{AC452DF2-A366-2260-1FFE-D5E8C6CDEACD}"/>
              </a:ext>
            </a:extLst>
          </p:cNvPr>
          <p:cNvSpPr/>
          <p:nvPr/>
        </p:nvSpPr>
        <p:spPr>
          <a:xfrm>
            <a:off x="4132089" y="2556697"/>
            <a:ext cx="110362" cy="12040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p>
        </p:txBody>
      </p:sp>
      <p:sp>
        <p:nvSpPr>
          <p:cNvPr id="31" name="正方形/長方形 30">
            <a:extLst>
              <a:ext uri="{FF2B5EF4-FFF2-40B4-BE49-F238E27FC236}">
                <a16:creationId xmlns:a16="http://schemas.microsoft.com/office/drawing/2014/main" id="{97135D6C-00BF-E70D-8E9D-AF53DD8A144D}"/>
              </a:ext>
            </a:extLst>
          </p:cNvPr>
          <p:cNvSpPr/>
          <p:nvPr/>
        </p:nvSpPr>
        <p:spPr>
          <a:xfrm rot="16459778">
            <a:off x="3761362" y="1950796"/>
            <a:ext cx="66719" cy="12040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p>
        </p:txBody>
      </p:sp>
      <p:sp>
        <p:nvSpPr>
          <p:cNvPr id="33" name="正方形/長方形 32">
            <a:extLst>
              <a:ext uri="{FF2B5EF4-FFF2-40B4-BE49-F238E27FC236}">
                <a16:creationId xmlns:a16="http://schemas.microsoft.com/office/drawing/2014/main" id="{E928E636-70B1-6241-6B90-CA7CB684A974}"/>
              </a:ext>
            </a:extLst>
          </p:cNvPr>
          <p:cNvSpPr/>
          <p:nvPr/>
        </p:nvSpPr>
        <p:spPr>
          <a:xfrm rot="15937396">
            <a:off x="2438713" y="1805736"/>
            <a:ext cx="121934" cy="14472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p>
        </p:txBody>
      </p:sp>
    </p:spTree>
    <p:extLst>
      <p:ext uri="{BB962C8B-B14F-4D97-AF65-F5344CB8AC3E}">
        <p14:creationId xmlns:p14="http://schemas.microsoft.com/office/powerpoint/2010/main" val="1765083480"/>
      </p:ext>
    </p:extLst>
  </p:cSld>
  <p:clrMapOvr>
    <a:masterClrMapping/>
  </p:clrMapOvr>
  <p:extLst>
    <p:ext uri="{6950BFC3-D8DA-4A85-94F7-54DA5524770B}">
      <p188:commentRel xmlns:p188="http://schemas.microsoft.com/office/powerpoint/2018/8/main" r:id="rId3"/>
    </p:ext>
  </p:extLst>
</p:sld>
</file>

<file path=ppt/slides/slide3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kumimoji="1" lang="en-US" altLang="ja-JP" dirty="0"/>
              <a:t>6-5-1.TensorFlow / </a:t>
            </a:r>
            <a:r>
              <a:rPr kumimoji="1" lang="en-US" altLang="ja-JP" dirty="0" err="1"/>
              <a:t>Keras</a:t>
            </a:r>
            <a:r>
              <a:rPr kumimoji="1" lang="ja-JP" altLang="en-US" dirty="0"/>
              <a:t>ハンズオン モデルを改良する</a:t>
            </a:r>
          </a:p>
        </p:txBody>
      </p:sp>
      <p:sp>
        <p:nvSpPr>
          <p:cNvPr id="5" name="スライド番号プレースホルダー 4">
            <a:extLst>
              <a:ext uri="{FF2B5EF4-FFF2-40B4-BE49-F238E27FC236}">
                <a16:creationId xmlns:a16="http://schemas.microsoft.com/office/drawing/2014/main" id="{C905B90A-465B-402F-BC68-6932C2B00E04}"/>
              </a:ext>
            </a:extLst>
          </p:cNvPr>
          <p:cNvSpPr>
            <a:spLocks noGrp="1"/>
          </p:cNvSpPr>
          <p:nvPr>
            <p:ph type="sldNum" sz="quarter" idx="10"/>
          </p:nvPr>
        </p:nvSpPr>
        <p:spPr/>
        <p:txBody>
          <a:bodyPr/>
          <a:lstStyle/>
          <a:p>
            <a:fld id="{5D750650-B10A-47BF-93C2-E1678438B37A}" type="slidenum">
              <a:rPr kumimoji="1" lang="ja-JP" altLang="en-US" smtClean="0"/>
              <a:pPr/>
              <a:t>320</a:t>
            </a:fld>
            <a:endParaRPr kumimoji="1" lang="ja-JP" altLang="en-US"/>
          </a:p>
        </p:txBody>
      </p:sp>
      <p:sp>
        <p:nvSpPr>
          <p:cNvPr id="4" name="テキスト ボックス 3">
            <a:extLst>
              <a:ext uri="{FF2B5EF4-FFF2-40B4-BE49-F238E27FC236}">
                <a16:creationId xmlns:a16="http://schemas.microsoft.com/office/drawing/2014/main" id="{EB308ADB-2C24-40A0-9C1C-3E0C25EC8182}"/>
              </a:ext>
            </a:extLst>
          </p:cNvPr>
          <p:cNvSpPr txBox="1"/>
          <p:nvPr/>
        </p:nvSpPr>
        <p:spPr>
          <a:xfrm>
            <a:off x="766763" y="980499"/>
            <a:ext cx="10658473" cy="869469"/>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20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pPr>
              <a:lnSpc>
                <a:spcPct val="130000"/>
              </a:lnSpc>
            </a:pPr>
            <a:r>
              <a:rPr lang="ja-JP" altLang="en-US" dirty="0"/>
              <a:t>さきほどの続きから </a:t>
            </a:r>
            <a:r>
              <a:rPr lang="en-US" altLang="ja-JP" dirty="0"/>
              <a:t>mlho/ exercise </a:t>
            </a:r>
            <a:r>
              <a:rPr lang="ja-JP" altLang="en-US" dirty="0"/>
              <a:t>フォルダの中の</a:t>
            </a:r>
            <a:endParaRPr lang="en-US" altLang="ja-JP" dirty="0"/>
          </a:p>
          <a:p>
            <a:pPr>
              <a:lnSpc>
                <a:spcPct val="130000"/>
              </a:lnSpc>
            </a:pPr>
            <a:r>
              <a:rPr lang="ja-JP" altLang="en-US" dirty="0"/>
              <a:t>「 </a:t>
            </a:r>
            <a:r>
              <a:rPr lang="en-US" altLang="ja-JP" dirty="0"/>
              <a:t>6-1_TensorFlow/Keras</a:t>
            </a:r>
            <a:r>
              <a:rPr lang="ja-JP" altLang="en-US" dirty="0"/>
              <a:t>による自動車の燃費予測</a:t>
            </a:r>
            <a:r>
              <a:rPr lang="en-US" altLang="ja-JP" dirty="0"/>
              <a:t>.ipynb</a:t>
            </a:r>
            <a:r>
              <a:rPr lang="ja-JP" altLang="en-US" dirty="0"/>
              <a:t>」を実行する</a:t>
            </a:r>
          </a:p>
        </p:txBody>
      </p:sp>
      <p:sp>
        <p:nvSpPr>
          <p:cNvPr id="12" name="四角形: 角を丸くする 11">
            <a:extLst>
              <a:ext uri="{FF2B5EF4-FFF2-40B4-BE49-F238E27FC236}">
                <a16:creationId xmlns:a16="http://schemas.microsoft.com/office/drawing/2014/main" id="{D9087632-89E8-4B86-9784-C818E91780DA}"/>
              </a:ext>
            </a:extLst>
          </p:cNvPr>
          <p:cNvSpPr/>
          <p:nvPr/>
        </p:nvSpPr>
        <p:spPr>
          <a:xfrm>
            <a:off x="766763" y="1888824"/>
            <a:ext cx="10599737" cy="2616942"/>
          </a:xfrm>
          <a:prstGeom prst="roundRect">
            <a:avLst>
              <a:gd name="adj" fmla="val 1884"/>
            </a:avLst>
          </a:prstGeom>
          <a:solidFill>
            <a:srgbClr val="FFF4E1"/>
          </a:solidFill>
          <a:ln w="19050" algn="ctr">
            <a:noFill/>
            <a:prstDash val="dash"/>
            <a:round/>
            <a:headEnd/>
            <a:tailEnd/>
          </a:ln>
          <a:effectLst/>
        </p:spPr>
        <p:txBody>
          <a:bodyPr rot="0" spcFirstLastPara="0" vertOverflow="overflow" horzOverflow="overflow" vert="horz" wrap="square" lIns="180000" tIns="72000" rIns="180000" bIns="72000" numCol="1" spcCol="0" rtlCol="0" fromWordArt="0" anchor="ctr" anchorCtr="0" forceAA="0" compatLnSpc="1">
            <a:prstTxWarp prst="textNoShape">
              <a:avLst/>
            </a:prstTxWarp>
            <a:noAutofit/>
          </a:bodyPr>
          <a:lstStyle/>
          <a:p>
            <a:pPr marL="171450" indent="-171450" algn="just">
              <a:lnSpc>
                <a:spcPct val="120000"/>
              </a:lnSpc>
              <a:spcAft>
                <a:spcPts val="400"/>
              </a:spcAft>
              <a:buClr>
                <a:srgbClr val="F36C37"/>
              </a:buClr>
              <a:buFont typeface="Wingdings" panose="05000000000000000000" pitchFamily="2" charset="2"/>
              <a:buChar char="l"/>
            </a:pPr>
            <a:endParaRPr lang="ja-JP" altLang="en-US" sz="1100" spc="150" dirty="0">
              <a:solidFill>
                <a:schemeClr val="tx1"/>
              </a:solidFill>
              <a:latin typeface="+mj-ea"/>
              <a:ea typeface="+mj-ea"/>
            </a:endParaRPr>
          </a:p>
        </p:txBody>
      </p:sp>
      <p:pic>
        <p:nvPicPr>
          <p:cNvPr id="11" name="図 10" descr="グラフィカル ユーザー インターフェイス, アプリケーション&#10;&#10;自動的に生成された説明">
            <a:extLst>
              <a:ext uri="{FF2B5EF4-FFF2-40B4-BE49-F238E27FC236}">
                <a16:creationId xmlns:a16="http://schemas.microsoft.com/office/drawing/2014/main" id="{D291127B-E84F-4D8F-B816-6299FECB45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24327" y="4124334"/>
            <a:ext cx="3243747" cy="2018226"/>
          </a:xfrm>
          <a:prstGeom prst="rect">
            <a:avLst/>
          </a:prstGeom>
        </p:spPr>
      </p:pic>
      <p:sp>
        <p:nvSpPr>
          <p:cNvPr id="13" name="コンテンツ プレースホルダー 2">
            <a:extLst>
              <a:ext uri="{FF2B5EF4-FFF2-40B4-BE49-F238E27FC236}">
                <a16:creationId xmlns:a16="http://schemas.microsoft.com/office/drawing/2014/main" id="{EF96ADA1-9B2A-4DD3-9BB0-2401B4B06B52}"/>
              </a:ext>
            </a:extLst>
          </p:cNvPr>
          <p:cNvSpPr txBox="1">
            <a:spLocks/>
          </p:cNvSpPr>
          <p:nvPr/>
        </p:nvSpPr>
        <p:spPr bwMode="auto">
          <a:xfrm>
            <a:off x="1113954" y="2070963"/>
            <a:ext cx="9964088" cy="2251449"/>
          </a:xfrm>
          <a:prstGeom prst="rect">
            <a:avLst/>
          </a:prstGeom>
        </p:spPr>
        <p:txBody>
          <a:bodyPr vert="horz" wrap="square" lIns="91440" tIns="45720" rIns="91440" bIns="45720" rtlCol="0" anchor="ctr">
            <a:noAutofit/>
          </a:bodyPr>
          <a:lstStyle>
            <a:lvl1pPr marL="357188" marR="0" indent="-357188"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n"/>
              <a:tabLst/>
              <a:defRPr kumimoji="1" lang="en-US" altLang="ja-JP"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1pPr>
            <a:lvl2pPr marL="742950" marR="0" indent="-28575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l"/>
              <a:tabLst/>
              <a:defRPr kumimoji="1" lang="ja-JP" altLang="en-US"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2pPr>
            <a:lvl3pPr marL="1143000" marR="0" indent="-2286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3pPr>
            <a:lvl4pPr marL="1714500" marR="0" indent="-3429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4pPr>
            <a:lvl5pPr marL="2114550" marR="0" indent="-28575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lnSpc>
                <a:spcPct val="120000"/>
              </a:lnSpc>
              <a:spcBef>
                <a:spcPts val="0"/>
              </a:spcBef>
              <a:spcAft>
                <a:spcPts val="2400"/>
              </a:spcAft>
              <a:buClr>
                <a:srgbClr val="F36C37"/>
              </a:buClr>
              <a:buFont typeface="Wingdings" panose="05000000000000000000" pitchFamily="2" charset="2"/>
              <a:buNone/>
            </a:pPr>
            <a:r>
              <a:rPr lang="ja-JP" altLang="en-US" sz="2000" b="1" dirty="0">
                <a:solidFill>
                  <a:srgbClr val="F36C37"/>
                </a:solidFill>
              </a:rPr>
              <a:t>先ほどの</a:t>
            </a:r>
            <a:r>
              <a:rPr lang="en-US" altLang="ja-JP" sz="2000" b="1" dirty="0">
                <a:solidFill>
                  <a:srgbClr val="F36C37"/>
                </a:solidFill>
              </a:rPr>
              <a:t>TensorFlow/Keras</a:t>
            </a:r>
            <a:r>
              <a:rPr lang="ja-JP" altLang="en-US" sz="2000" b="1" dirty="0">
                <a:solidFill>
                  <a:srgbClr val="F36C37"/>
                </a:solidFill>
              </a:rPr>
              <a:t>を用いた自動車の燃費予測モデルに</a:t>
            </a:r>
            <a:br>
              <a:rPr lang="en-US" altLang="ja-JP" sz="2000" b="1" dirty="0">
                <a:solidFill>
                  <a:srgbClr val="F36C37"/>
                </a:solidFill>
              </a:rPr>
            </a:br>
            <a:r>
              <a:rPr lang="en-US" altLang="ja-JP" sz="2000" b="1" dirty="0">
                <a:solidFill>
                  <a:srgbClr val="F36C37"/>
                </a:solidFill>
              </a:rPr>
              <a:t>Early-Stopping</a:t>
            </a:r>
            <a:r>
              <a:rPr lang="ja-JP" altLang="en-US" sz="2000" b="1" dirty="0">
                <a:solidFill>
                  <a:srgbClr val="F36C37"/>
                </a:solidFill>
              </a:rPr>
              <a:t>とドロップアウトを用いてみましょう。</a:t>
            </a:r>
            <a:br>
              <a:rPr lang="en-US" altLang="ja-JP" sz="2000" b="1" dirty="0">
                <a:solidFill>
                  <a:srgbClr val="F36C37"/>
                </a:solidFill>
              </a:rPr>
            </a:br>
            <a:br>
              <a:rPr lang="en-US" altLang="ja-JP" sz="2000" b="1" dirty="0">
                <a:solidFill>
                  <a:srgbClr val="F36C37"/>
                </a:solidFill>
              </a:rPr>
            </a:br>
            <a:r>
              <a:rPr lang="en-US" altLang="ja-JP" sz="1600" b="1" dirty="0">
                <a:solidFill>
                  <a:srgbClr val="494949"/>
                </a:solidFill>
              </a:rPr>
              <a:t>(Colab</a:t>
            </a:r>
            <a:r>
              <a:rPr lang="ja-JP" altLang="en-US" sz="1600" b="1" dirty="0">
                <a:solidFill>
                  <a:srgbClr val="494949"/>
                </a:solidFill>
              </a:rPr>
              <a:t> ノートブックの接続が終了している場合には始めから再度実行します</a:t>
            </a:r>
            <a:r>
              <a:rPr lang="en-US" altLang="ja-JP" sz="1600" b="1" dirty="0">
                <a:solidFill>
                  <a:srgbClr val="494949"/>
                </a:solidFill>
              </a:rPr>
              <a:t>)</a:t>
            </a:r>
          </a:p>
          <a:p>
            <a:pPr marL="0" indent="0" algn="ctr">
              <a:lnSpc>
                <a:spcPct val="120000"/>
              </a:lnSpc>
              <a:spcBef>
                <a:spcPts val="0"/>
              </a:spcBef>
              <a:spcAft>
                <a:spcPts val="2400"/>
              </a:spcAft>
              <a:buClr>
                <a:srgbClr val="F36C37"/>
              </a:buClr>
              <a:buFont typeface="Wingdings" panose="05000000000000000000" pitchFamily="2" charset="2"/>
              <a:buNone/>
            </a:pPr>
            <a:endParaRPr lang="en-US" altLang="ja-JP" sz="2000" b="1" dirty="0">
              <a:solidFill>
                <a:srgbClr val="F36C37"/>
              </a:solidFill>
            </a:endParaRPr>
          </a:p>
        </p:txBody>
      </p:sp>
      <p:sp>
        <p:nvSpPr>
          <p:cNvPr id="9" name="テキスト ボックス 8">
            <a:extLst>
              <a:ext uri="{FF2B5EF4-FFF2-40B4-BE49-F238E27FC236}">
                <a16:creationId xmlns:a16="http://schemas.microsoft.com/office/drawing/2014/main" id="{948E812E-D078-471E-BD3C-0DE11911A212}"/>
              </a:ext>
            </a:extLst>
          </p:cNvPr>
          <p:cNvSpPr txBox="1"/>
          <p:nvPr/>
        </p:nvSpPr>
        <p:spPr>
          <a:xfrm>
            <a:off x="766763" y="4738616"/>
            <a:ext cx="6752884" cy="916405"/>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20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pPr algn="l">
              <a:lnSpc>
                <a:spcPct val="130000"/>
              </a:lnSpc>
            </a:pPr>
            <a:r>
              <a:rPr lang="en-US" altLang="ja-JP" sz="1400" dirty="0">
                <a:solidFill>
                  <a:srgbClr val="F36C37"/>
                </a:solidFill>
              </a:rPr>
              <a:t>※ </a:t>
            </a:r>
            <a:r>
              <a:rPr lang="ja-JP" altLang="en-US" sz="1400" dirty="0">
                <a:solidFill>
                  <a:srgbClr val="F36C37"/>
                </a:solidFill>
              </a:rPr>
              <a:t>プログラム及びプログラムの説明は </a:t>
            </a:r>
            <a:r>
              <a:rPr lang="en-US" altLang="ja-JP" sz="1400" dirty="0">
                <a:solidFill>
                  <a:srgbClr val="F36C37"/>
                </a:solidFill>
              </a:rPr>
              <a:t>Google Colab </a:t>
            </a:r>
            <a:r>
              <a:rPr lang="ja-JP" altLang="en-US" sz="1400" dirty="0">
                <a:solidFill>
                  <a:srgbClr val="F36C37"/>
                </a:solidFill>
              </a:rPr>
              <a:t>ノートブック内に記載しています。</a:t>
            </a:r>
            <a:r>
              <a:rPr lang="en-US" altLang="ja-JP" sz="1400" dirty="0">
                <a:solidFill>
                  <a:srgbClr val="F36C37"/>
                </a:solidFill>
              </a:rPr>
              <a:t>6</a:t>
            </a:r>
            <a:r>
              <a:rPr lang="ja-JP" altLang="en-US" sz="1400" dirty="0">
                <a:solidFill>
                  <a:srgbClr val="F36C37"/>
                </a:solidFill>
              </a:rPr>
              <a:t>章</a:t>
            </a:r>
            <a:r>
              <a:rPr lang="en-US" altLang="ja-JP" sz="1400" dirty="0">
                <a:solidFill>
                  <a:srgbClr val="F36C37"/>
                </a:solidFill>
              </a:rPr>
              <a:t>7</a:t>
            </a:r>
            <a:r>
              <a:rPr lang="ja-JP" altLang="en-US" sz="1400" dirty="0">
                <a:solidFill>
                  <a:srgbClr val="F36C37"/>
                </a:solidFill>
              </a:rPr>
              <a:t>章のプログラムはコアとなる部分をテキストの説明部分に掲載しているため、ダイジェスト版はありません。</a:t>
            </a:r>
          </a:p>
        </p:txBody>
      </p:sp>
    </p:spTree>
    <p:extLst>
      <p:ext uri="{BB962C8B-B14F-4D97-AF65-F5344CB8AC3E}">
        <p14:creationId xmlns:p14="http://schemas.microsoft.com/office/powerpoint/2010/main" val="366845418"/>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kumimoji="1" lang="en-US" altLang="ja-JP" dirty="0"/>
              <a:t>6-5-2.</a:t>
            </a:r>
            <a:r>
              <a:rPr lang="en-US" altLang="ja-JP" dirty="0"/>
              <a:t>Keras</a:t>
            </a:r>
            <a:r>
              <a:rPr lang="ja-JP" altLang="en-US" dirty="0"/>
              <a:t>のディープラーニングモデルを改良する</a:t>
            </a:r>
            <a:endParaRPr kumimoji="1" lang="ja-JP" altLang="en-US" dirty="0"/>
          </a:p>
        </p:txBody>
      </p:sp>
      <p:sp>
        <p:nvSpPr>
          <p:cNvPr id="5" name="スライド番号プレースホルダー 4">
            <a:extLst>
              <a:ext uri="{FF2B5EF4-FFF2-40B4-BE49-F238E27FC236}">
                <a16:creationId xmlns:a16="http://schemas.microsoft.com/office/drawing/2014/main" id="{C905B90A-465B-402F-BC68-6932C2B00E04}"/>
              </a:ext>
            </a:extLst>
          </p:cNvPr>
          <p:cNvSpPr>
            <a:spLocks noGrp="1"/>
          </p:cNvSpPr>
          <p:nvPr>
            <p:ph type="sldNum" sz="quarter" idx="10"/>
          </p:nvPr>
        </p:nvSpPr>
        <p:spPr/>
        <p:txBody>
          <a:bodyPr/>
          <a:lstStyle/>
          <a:p>
            <a:fld id="{5D750650-B10A-47BF-93C2-E1678438B37A}" type="slidenum">
              <a:rPr kumimoji="1" lang="ja-JP" altLang="en-US" smtClean="0"/>
              <a:pPr/>
              <a:t>321</a:t>
            </a:fld>
            <a:endParaRPr kumimoji="1" lang="ja-JP" altLang="en-US"/>
          </a:p>
        </p:txBody>
      </p:sp>
      <p:sp>
        <p:nvSpPr>
          <p:cNvPr id="12" name="正方形/長方形 11">
            <a:extLst>
              <a:ext uri="{FF2B5EF4-FFF2-40B4-BE49-F238E27FC236}">
                <a16:creationId xmlns:a16="http://schemas.microsoft.com/office/drawing/2014/main" id="{62062C14-5D7C-4D79-8CF4-E782502C7964}"/>
              </a:ext>
            </a:extLst>
          </p:cNvPr>
          <p:cNvSpPr/>
          <p:nvPr/>
        </p:nvSpPr>
        <p:spPr bwMode="auto">
          <a:xfrm>
            <a:off x="731837" y="1687992"/>
            <a:ext cx="10658473" cy="2424141"/>
          </a:xfrm>
          <a:prstGeom prst="rect">
            <a:avLst/>
          </a:prstGeom>
          <a:solidFill>
            <a:srgbClr val="ECECEC"/>
          </a:solidFill>
          <a:ln w="12700">
            <a:noFill/>
          </a:ln>
          <a:effectLst/>
        </p:spPr>
        <p:style>
          <a:lnRef idx="1">
            <a:schemeClr val="accent1"/>
          </a:lnRef>
          <a:fillRef idx="2">
            <a:schemeClr val="accent1"/>
          </a:fillRef>
          <a:effectRef idx="1">
            <a:schemeClr val="accent1"/>
          </a:effectRef>
          <a:fontRef idx="minor">
            <a:schemeClr val="dk1"/>
          </a:fontRef>
        </p:style>
        <p:txBody>
          <a:bodyPr vert="horz" wrap="square" lIns="84406" tIns="42203" rIns="84406" bIns="42203" numCol="1" rtlCol="0" anchor="t" anchorCtr="0" compatLnSpc="1">
            <a:prstTxWarp prst="textNoShape">
              <a:avLst/>
            </a:prstTxWarp>
            <a:normAutofit lnSpcReduction="10000"/>
          </a:bodyPr>
          <a:lstStyle/>
          <a:p>
            <a:r>
              <a:rPr lang="en-US" altLang="ja-JP" sz="1400" b="0" dirty="0">
                <a:solidFill>
                  <a:srgbClr val="AF00DB"/>
                </a:solidFill>
                <a:effectLst/>
                <a:latin typeface="メイリオ" panose="020B0604030504040204" pitchFamily="50" charset="-128"/>
                <a:ea typeface="メイリオ" panose="020B0604030504040204" pitchFamily="50" charset="-128"/>
              </a:rPr>
              <a:t>from</a:t>
            </a:r>
            <a:r>
              <a:rPr lang="en-US" altLang="ja-JP" sz="1400" b="0" dirty="0">
                <a:solidFill>
                  <a:srgbClr val="000000"/>
                </a:solidFill>
                <a:effectLst/>
                <a:latin typeface="メイリオ" panose="020B0604030504040204" pitchFamily="50" charset="-128"/>
                <a:ea typeface="メイリオ" panose="020B0604030504040204" pitchFamily="50" charset="-128"/>
              </a:rPr>
              <a:t> tensorflow.keras.layers </a:t>
            </a:r>
            <a:r>
              <a:rPr lang="en-US" altLang="ja-JP" sz="1400" b="0" dirty="0">
                <a:solidFill>
                  <a:srgbClr val="AF00DB"/>
                </a:solidFill>
                <a:effectLst/>
                <a:latin typeface="メイリオ" panose="020B0604030504040204" pitchFamily="50" charset="-128"/>
                <a:ea typeface="メイリオ" panose="020B0604030504040204" pitchFamily="50" charset="-128"/>
              </a:rPr>
              <a:t>import</a:t>
            </a:r>
            <a:r>
              <a:rPr lang="en-US" altLang="ja-JP" sz="1400" b="0" dirty="0">
                <a:solidFill>
                  <a:srgbClr val="000000"/>
                </a:solidFill>
                <a:effectLst/>
                <a:latin typeface="メイリオ" panose="020B0604030504040204" pitchFamily="50" charset="-128"/>
                <a:ea typeface="メイリオ" panose="020B0604030504040204" pitchFamily="50" charset="-128"/>
              </a:rPr>
              <a:t> Dropout</a:t>
            </a:r>
            <a:endParaRPr lang="en-US" altLang="ja-JP" sz="1400" b="0" dirty="0">
              <a:solidFill>
                <a:srgbClr val="000000"/>
              </a:solidFill>
              <a:effectLst/>
              <a:latin typeface="+mn-ea"/>
            </a:endParaRPr>
          </a:p>
          <a:p>
            <a:r>
              <a:rPr lang="en-US" altLang="ja-JP" sz="1400" b="0" dirty="0">
                <a:solidFill>
                  <a:srgbClr val="000000"/>
                </a:solidFill>
                <a:effectLst/>
                <a:latin typeface="+mn-ea"/>
              </a:rPr>
              <a:t>model = Sequential()</a:t>
            </a:r>
          </a:p>
          <a:p>
            <a:r>
              <a:rPr lang="en-US" altLang="ja-JP" sz="1400" b="0" dirty="0">
                <a:solidFill>
                  <a:srgbClr val="008000"/>
                </a:solidFill>
                <a:effectLst/>
                <a:latin typeface="+mn-ea"/>
              </a:rPr>
              <a:t># </a:t>
            </a:r>
            <a:r>
              <a:rPr lang="ja-JP" altLang="en-US" sz="1400" b="0" dirty="0">
                <a:solidFill>
                  <a:srgbClr val="008000"/>
                </a:solidFill>
                <a:effectLst/>
                <a:latin typeface="+mn-ea"/>
              </a:rPr>
              <a:t>中間層</a:t>
            </a:r>
            <a:r>
              <a:rPr lang="en-US" altLang="ja-JP" sz="1400" b="0" dirty="0">
                <a:solidFill>
                  <a:srgbClr val="008000"/>
                </a:solidFill>
                <a:effectLst/>
                <a:latin typeface="+mn-ea"/>
              </a:rPr>
              <a:t>1</a:t>
            </a:r>
            <a:endParaRPr lang="ja-JP" altLang="en-US" sz="1400" b="0" dirty="0">
              <a:solidFill>
                <a:srgbClr val="000000"/>
              </a:solidFill>
              <a:effectLst/>
              <a:latin typeface="+mn-ea"/>
            </a:endParaRPr>
          </a:p>
          <a:p>
            <a:r>
              <a:rPr lang="en-US" altLang="ja-JP" sz="1400" b="0" dirty="0">
                <a:solidFill>
                  <a:srgbClr val="000000"/>
                </a:solidFill>
                <a:effectLst/>
                <a:latin typeface="+mn-ea"/>
              </a:rPr>
              <a:t>model.add(Dense(</a:t>
            </a:r>
            <a:r>
              <a:rPr lang="en-US" altLang="ja-JP" sz="1400" b="0" dirty="0">
                <a:solidFill>
                  <a:srgbClr val="09885A"/>
                </a:solidFill>
                <a:effectLst/>
                <a:latin typeface="+mn-ea"/>
              </a:rPr>
              <a:t>128</a:t>
            </a:r>
            <a:r>
              <a:rPr lang="en-US" altLang="ja-JP" sz="1400" b="0" dirty="0">
                <a:solidFill>
                  <a:srgbClr val="000000"/>
                </a:solidFill>
                <a:effectLst/>
                <a:latin typeface="+mn-ea"/>
              </a:rPr>
              <a:t>, input_shape=(train_x.shape[</a:t>
            </a:r>
            <a:r>
              <a:rPr lang="en-US" altLang="ja-JP" sz="1400" b="0" dirty="0">
                <a:solidFill>
                  <a:srgbClr val="09885A"/>
                </a:solidFill>
                <a:effectLst/>
                <a:latin typeface="+mn-ea"/>
              </a:rPr>
              <a:t>1</a:t>
            </a:r>
            <a:r>
              <a:rPr lang="en-US" altLang="ja-JP" sz="1400" b="0" dirty="0">
                <a:solidFill>
                  <a:srgbClr val="000000"/>
                </a:solidFill>
                <a:effectLst/>
                <a:latin typeface="+mn-ea"/>
              </a:rPr>
              <a:t>],)))</a:t>
            </a:r>
          </a:p>
          <a:p>
            <a:r>
              <a:rPr lang="en-US" altLang="ja-JP" sz="1400" b="0" dirty="0">
                <a:solidFill>
                  <a:srgbClr val="000000"/>
                </a:solidFill>
                <a:effectLst/>
                <a:latin typeface="+mn-ea"/>
              </a:rPr>
              <a:t>model.add(Activation(</a:t>
            </a:r>
            <a:r>
              <a:rPr lang="en-US" altLang="ja-JP" sz="1400" b="0" dirty="0">
                <a:solidFill>
                  <a:srgbClr val="A31515"/>
                </a:solidFill>
                <a:effectLst/>
                <a:latin typeface="+mn-ea"/>
              </a:rPr>
              <a:t>'relu'</a:t>
            </a:r>
            <a:r>
              <a:rPr lang="en-US" altLang="ja-JP" sz="1400" b="0" dirty="0">
                <a:solidFill>
                  <a:srgbClr val="000000"/>
                </a:solidFill>
                <a:effectLst/>
                <a:latin typeface="+mn-ea"/>
              </a:rPr>
              <a:t>)) </a:t>
            </a:r>
          </a:p>
          <a:p>
            <a:r>
              <a:rPr lang="en-US" altLang="ja-JP" sz="1400" b="0" dirty="0">
                <a:solidFill>
                  <a:srgbClr val="000000"/>
                </a:solidFill>
                <a:effectLst/>
                <a:latin typeface="+mn-ea"/>
              </a:rPr>
              <a:t>model.add(Dropout(</a:t>
            </a:r>
            <a:r>
              <a:rPr lang="en-US" altLang="ja-JP" sz="1400" b="0" dirty="0">
                <a:solidFill>
                  <a:srgbClr val="09885A"/>
                </a:solidFill>
                <a:effectLst/>
                <a:latin typeface="+mn-ea"/>
              </a:rPr>
              <a:t>0.2</a:t>
            </a:r>
            <a:r>
              <a:rPr lang="en-US" altLang="ja-JP" sz="1400" b="0" dirty="0">
                <a:solidFill>
                  <a:srgbClr val="000000"/>
                </a:solidFill>
                <a:effectLst/>
                <a:latin typeface="+mn-ea"/>
              </a:rPr>
              <a:t>)) </a:t>
            </a:r>
            <a:r>
              <a:rPr lang="en-US" altLang="ja-JP" sz="1400" b="0" dirty="0">
                <a:solidFill>
                  <a:srgbClr val="008000"/>
                </a:solidFill>
                <a:effectLst/>
                <a:latin typeface="+mn-ea"/>
              </a:rPr>
              <a:t># </a:t>
            </a:r>
            <a:r>
              <a:rPr lang="ja-JP" altLang="en-US" sz="1400" b="0" dirty="0">
                <a:solidFill>
                  <a:srgbClr val="008000"/>
                </a:solidFill>
                <a:effectLst/>
                <a:latin typeface="+mn-ea"/>
              </a:rPr>
              <a:t>ドロップアウトの追加</a:t>
            </a:r>
            <a:endParaRPr lang="ja-JP" altLang="en-US" sz="1400" b="0" dirty="0">
              <a:solidFill>
                <a:srgbClr val="000000"/>
              </a:solidFill>
              <a:effectLst/>
              <a:latin typeface="+mn-ea"/>
            </a:endParaRPr>
          </a:p>
          <a:p>
            <a:r>
              <a:rPr lang="en-US" altLang="ja-JP" sz="1400" b="0" dirty="0">
                <a:solidFill>
                  <a:srgbClr val="008000"/>
                </a:solidFill>
                <a:effectLst/>
                <a:latin typeface="+mn-ea"/>
              </a:rPr>
              <a:t># </a:t>
            </a:r>
            <a:r>
              <a:rPr lang="ja-JP" altLang="en-US" sz="1400" b="0" dirty="0">
                <a:solidFill>
                  <a:srgbClr val="008000"/>
                </a:solidFill>
                <a:effectLst/>
                <a:latin typeface="+mn-ea"/>
              </a:rPr>
              <a:t>中間層</a:t>
            </a:r>
            <a:r>
              <a:rPr lang="en-US" altLang="ja-JP" sz="1400" b="0" dirty="0">
                <a:solidFill>
                  <a:srgbClr val="008000"/>
                </a:solidFill>
                <a:effectLst/>
                <a:latin typeface="+mn-ea"/>
              </a:rPr>
              <a:t>2</a:t>
            </a:r>
            <a:endParaRPr lang="ja-JP" altLang="en-US" sz="1400" b="0" dirty="0">
              <a:solidFill>
                <a:srgbClr val="000000"/>
              </a:solidFill>
              <a:effectLst/>
              <a:latin typeface="+mn-ea"/>
            </a:endParaRPr>
          </a:p>
          <a:p>
            <a:r>
              <a:rPr lang="en-US" altLang="ja-JP" sz="1400" b="0" dirty="0">
                <a:solidFill>
                  <a:srgbClr val="000000"/>
                </a:solidFill>
                <a:effectLst/>
                <a:latin typeface="+mn-ea"/>
              </a:rPr>
              <a:t>model.add(Dense(</a:t>
            </a:r>
            <a:r>
              <a:rPr lang="en-US" altLang="ja-JP" sz="1400" b="0" dirty="0">
                <a:solidFill>
                  <a:srgbClr val="09885A"/>
                </a:solidFill>
                <a:effectLst/>
                <a:latin typeface="+mn-ea"/>
              </a:rPr>
              <a:t>128</a:t>
            </a:r>
            <a:r>
              <a:rPr lang="en-US" altLang="ja-JP" sz="1400" b="0" dirty="0">
                <a:solidFill>
                  <a:srgbClr val="000000"/>
                </a:solidFill>
                <a:effectLst/>
                <a:latin typeface="+mn-ea"/>
              </a:rPr>
              <a:t>))</a:t>
            </a:r>
          </a:p>
          <a:p>
            <a:r>
              <a:rPr lang="en-US" altLang="ja-JP" sz="1400" b="0" dirty="0">
                <a:solidFill>
                  <a:srgbClr val="000000"/>
                </a:solidFill>
                <a:effectLst/>
                <a:latin typeface="+mn-ea"/>
              </a:rPr>
              <a:t>model.add(Activation(</a:t>
            </a:r>
            <a:r>
              <a:rPr lang="en-US" altLang="ja-JP" sz="1400" b="0" dirty="0">
                <a:solidFill>
                  <a:srgbClr val="A31515"/>
                </a:solidFill>
                <a:effectLst/>
                <a:latin typeface="+mn-ea"/>
              </a:rPr>
              <a:t>'relu'</a:t>
            </a:r>
            <a:r>
              <a:rPr lang="en-US" altLang="ja-JP" sz="1400" b="0" dirty="0">
                <a:solidFill>
                  <a:srgbClr val="000000"/>
                </a:solidFill>
                <a:effectLst/>
                <a:latin typeface="+mn-ea"/>
              </a:rPr>
              <a:t>)) </a:t>
            </a:r>
          </a:p>
          <a:p>
            <a:r>
              <a:rPr lang="en-US" altLang="ja-JP" sz="1400" b="0" dirty="0">
                <a:solidFill>
                  <a:srgbClr val="000000"/>
                </a:solidFill>
                <a:effectLst/>
                <a:latin typeface="+mn-ea"/>
              </a:rPr>
              <a:t>model.add(Dropout(</a:t>
            </a:r>
            <a:r>
              <a:rPr lang="en-US" altLang="ja-JP" sz="1400" b="0" dirty="0">
                <a:solidFill>
                  <a:srgbClr val="09885A"/>
                </a:solidFill>
                <a:effectLst/>
                <a:latin typeface="+mn-ea"/>
              </a:rPr>
              <a:t>0.2</a:t>
            </a:r>
            <a:r>
              <a:rPr lang="en-US" altLang="ja-JP" sz="1400" b="0" dirty="0">
                <a:solidFill>
                  <a:srgbClr val="000000"/>
                </a:solidFill>
                <a:effectLst/>
                <a:latin typeface="+mn-ea"/>
              </a:rPr>
              <a:t>)) </a:t>
            </a:r>
            <a:r>
              <a:rPr lang="en-US" altLang="ja-JP" sz="1400" b="0" dirty="0">
                <a:solidFill>
                  <a:srgbClr val="008000"/>
                </a:solidFill>
                <a:effectLst/>
                <a:latin typeface="+mn-ea"/>
              </a:rPr>
              <a:t># </a:t>
            </a:r>
            <a:r>
              <a:rPr lang="ja-JP" altLang="en-US" sz="1400" b="0" dirty="0">
                <a:solidFill>
                  <a:srgbClr val="008000"/>
                </a:solidFill>
                <a:effectLst/>
                <a:latin typeface="+mn-ea"/>
              </a:rPr>
              <a:t>ドロップアウトの追加</a:t>
            </a:r>
            <a:endParaRPr lang="ja-JP" altLang="en-US" sz="1400" b="0" dirty="0">
              <a:solidFill>
                <a:srgbClr val="000000"/>
              </a:solidFill>
              <a:effectLst/>
              <a:latin typeface="+mn-ea"/>
            </a:endParaRPr>
          </a:p>
          <a:p>
            <a:r>
              <a:rPr lang="en-US" altLang="ja-JP" sz="1400" b="0" dirty="0">
                <a:solidFill>
                  <a:srgbClr val="008000"/>
                </a:solidFill>
                <a:effectLst/>
                <a:latin typeface="+mn-ea"/>
              </a:rPr>
              <a:t># </a:t>
            </a:r>
            <a:r>
              <a:rPr lang="ja-JP" altLang="en-US" sz="1400" b="0" dirty="0">
                <a:solidFill>
                  <a:srgbClr val="008000"/>
                </a:solidFill>
                <a:effectLst/>
                <a:latin typeface="+mn-ea"/>
              </a:rPr>
              <a:t>出力層</a:t>
            </a:r>
            <a:endParaRPr lang="ja-JP" altLang="en-US" sz="1400" b="0" dirty="0">
              <a:solidFill>
                <a:srgbClr val="000000"/>
              </a:solidFill>
              <a:effectLst/>
              <a:latin typeface="+mn-ea"/>
            </a:endParaRPr>
          </a:p>
          <a:p>
            <a:r>
              <a:rPr lang="en-US" altLang="ja-JP" sz="1400" b="0" dirty="0">
                <a:solidFill>
                  <a:srgbClr val="000000"/>
                </a:solidFill>
                <a:effectLst/>
                <a:latin typeface="+mn-ea"/>
              </a:rPr>
              <a:t>model.add(Dense(</a:t>
            </a:r>
            <a:r>
              <a:rPr lang="en-US" altLang="ja-JP" sz="1400" b="0" dirty="0">
                <a:solidFill>
                  <a:srgbClr val="09885A"/>
                </a:solidFill>
                <a:effectLst/>
                <a:latin typeface="+mn-ea"/>
              </a:rPr>
              <a:t>1</a:t>
            </a:r>
            <a:r>
              <a:rPr lang="en-US" altLang="ja-JP" sz="1400" b="0" dirty="0">
                <a:solidFill>
                  <a:srgbClr val="000000"/>
                </a:solidFill>
                <a:effectLst/>
                <a:latin typeface="+mn-ea"/>
              </a:rPr>
              <a:t>))</a:t>
            </a:r>
          </a:p>
          <a:p>
            <a:endParaRPr lang="en-US" altLang="ja-JP" sz="1400" dirty="0">
              <a:solidFill>
                <a:srgbClr val="000000"/>
              </a:solidFill>
              <a:latin typeface="+mn-ea"/>
            </a:endParaRPr>
          </a:p>
          <a:p>
            <a:endParaRPr lang="en-US" altLang="ja-JP" sz="1400" b="0" dirty="0">
              <a:solidFill>
                <a:srgbClr val="000000"/>
              </a:solidFill>
              <a:effectLst/>
              <a:latin typeface="+mn-ea"/>
            </a:endParaRPr>
          </a:p>
          <a:p>
            <a:endParaRPr lang="en-US" altLang="ja-JP" sz="1400" b="0" dirty="0">
              <a:solidFill>
                <a:srgbClr val="000000"/>
              </a:solidFill>
              <a:effectLst/>
              <a:latin typeface="+mn-ea"/>
            </a:endParaRPr>
          </a:p>
        </p:txBody>
      </p:sp>
      <p:sp>
        <p:nvSpPr>
          <p:cNvPr id="11" name="正方形/長方形 10">
            <a:extLst>
              <a:ext uri="{FF2B5EF4-FFF2-40B4-BE49-F238E27FC236}">
                <a16:creationId xmlns:a16="http://schemas.microsoft.com/office/drawing/2014/main" id="{B4A3BA0E-C5BE-415E-8C08-724924F3FCB7}"/>
              </a:ext>
            </a:extLst>
          </p:cNvPr>
          <p:cNvSpPr/>
          <p:nvPr/>
        </p:nvSpPr>
        <p:spPr bwMode="auto">
          <a:xfrm>
            <a:off x="741986" y="4862475"/>
            <a:ext cx="10658473" cy="1542020"/>
          </a:xfrm>
          <a:prstGeom prst="rect">
            <a:avLst/>
          </a:prstGeom>
          <a:solidFill>
            <a:srgbClr val="ECECEC"/>
          </a:solidFill>
          <a:ln w="12700">
            <a:noFill/>
          </a:ln>
          <a:effectLst/>
        </p:spPr>
        <p:style>
          <a:lnRef idx="1">
            <a:schemeClr val="accent1"/>
          </a:lnRef>
          <a:fillRef idx="2">
            <a:schemeClr val="accent1"/>
          </a:fillRef>
          <a:effectRef idx="1">
            <a:schemeClr val="accent1"/>
          </a:effectRef>
          <a:fontRef idx="minor">
            <a:schemeClr val="dk1"/>
          </a:fontRef>
        </p:style>
        <p:txBody>
          <a:bodyPr vert="horz" wrap="square" lIns="84406" tIns="42203" rIns="84406" bIns="42203" numCol="1" rtlCol="0" anchor="t" anchorCtr="0" compatLnSpc="1">
            <a:prstTxWarp prst="textNoShape">
              <a:avLst/>
            </a:prstTxWarp>
            <a:normAutofit lnSpcReduction="10000"/>
          </a:bodyPr>
          <a:lstStyle/>
          <a:p>
            <a:r>
              <a:rPr lang="en-US" altLang="ja-JP" sz="1400" b="0" dirty="0">
                <a:solidFill>
                  <a:srgbClr val="AF00DB"/>
                </a:solidFill>
                <a:effectLst/>
                <a:latin typeface="メイリオ" panose="020B0604030504040204" pitchFamily="50" charset="-128"/>
                <a:ea typeface="メイリオ" panose="020B0604030504040204" pitchFamily="50" charset="-128"/>
              </a:rPr>
              <a:t>from</a:t>
            </a:r>
            <a:r>
              <a:rPr lang="en-US" altLang="ja-JP" sz="1400" b="0" dirty="0">
                <a:solidFill>
                  <a:srgbClr val="000000"/>
                </a:solidFill>
                <a:effectLst/>
                <a:latin typeface="メイリオ" panose="020B0604030504040204" pitchFamily="50" charset="-128"/>
                <a:ea typeface="メイリオ" panose="020B0604030504040204" pitchFamily="50" charset="-128"/>
              </a:rPr>
              <a:t> tensorflow.keras.callbacks </a:t>
            </a:r>
            <a:r>
              <a:rPr lang="en-US" altLang="ja-JP" sz="1400" b="0" dirty="0">
                <a:solidFill>
                  <a:srgbClr val="AF00DB"/>
                </a:solidFill>
                <a:effectLst/>
                <a:latin typeface="メイリオ" panose="020B0604030504040204" pitchFamily="50" charset="-128"/>
                <a:ea typeface="メイリオ" panose="020B0604030504040204" pitchFamily="50" charset="-128"/>
              </a:rPr>
              <a:t>import</a:t>
            </a:r>
            <a:r>
              <a:rPr lang="en-US" altLang="ja-JP" sz="1400" b="0" dirty="0">
                <a:solidFill>
                  <a:srgbClr val="000000"/>
                </a:solidFill>
                <a:effectLst/>
                <a:latin typeface="メイリオ" panose="020B0604030504040204" pitchFamily="50" charset="-128"/>
                <a:ea typeface="メイリオ" panose="020B0604030504040204" pitchFamily="50" charset="-128"/>
              </a:rPr>
              <a:t> EarlyStopping</a:t>
            </a:r>
          </a:p>
          <a:p>
            <a:r>
              <a:rPr lang="en-US" altLang="ja-JP" sz="1400" b="0" dirty="0">
                <a:solidFill>
                  <a:srgbClr val="000000"/>
                </a:solidFill>
                <a:effectLst/>
                <a:latin typeface="+mn-ea"/>
              </a:rPr>
              <a:t>es = EarlyStopping(monitor=</a:t>
            </a:r>
            <a:r>
              <a:rPr lang="en-US" altLang="ja-JP" sz="1400" b="0" dirty="0">
                <a:solidFill>
                  <a:srgbClr val="A31515"/>
                </a:solidFill>
                <a:effectLst/>
                <a:latin typeface="+mn-ea"/>
              </a:rPr>
              <a:t>‘val_loss‘</a:t>
            </a:r>
            <a:r>
              <a:rPr lang="en-US" altLang="ja-JP" sz="1400" b="0" dirty="0">
                <a:solidFill>
                  <a:srgbClr val="000000"/>
                </a:solidFill>
                <a:effectLst/>
                <a:latin typeface="+mn-ea"/>
              </a:rPr>
              <a:t>,	</a:t>
            </a:r>
            <a:r>
              <a:rPr lang="en-US" altLang="ja-JP" sz="1400" b="0" dirty="0">
                <a:solidFill>
                  <a:srgbClr val="008000"/>
                </a:solidFill>
                <a:effectLst/>
                <a:latin typeface="+mn-ea"/>
              </a:rPr>
              <a:t># Early-Stopping</a:t>
            </a:r>
            <a:r>
              <a:rPr lang="ja-JP" altLang="en-US" sz="1400" b="0" dirty="0">
                <a:solidFill>
                  <a:srgbClr val="008000"/>
                </a:solidFill>
                <a:effectLst/>
                <a:latin typeface="+mn-ea"/>
              </a:rPr>
              <a:t>を発動させる指標を設定</a:t>
            </a:r>
            <a:endParaRPr lang="en-US" altLang="ja-JP" sz="1400" b="0" dirty="0">
              <a:solidFill>
                <a:srgbClr val="008000"/>
              </a:solidFill>
              <a:effectLst/>
              <a:latin typeface="+mn-ea"/>
            </a:endParaRPr>
          </a:p>
          <a:p>
            <a:r>
              <a:rPr lang="en-US" altLang="ja-JP" sz="1400" b="0" dirty="0">
                <a:solidFill>
                  <a:srgbClr val="000000"/>
                </a:solidFill>
                <a:effectLst/>
                <a:latin typeface="+mn-ea"/>
              </a:rPr>
              <a:t>                       patience=</a:t>
            </a:r>
            <a:r>
              <a:rPr lang="en-US" altLang="ja-JP" sz="1400" b="0" dirty="0">
                <a:solidFill>
                  <a:srgbClr val="09885A"/>
                </a:solidFill>
                <a:effectLst/>
                <a:latin typeface="+mn-ea"/>
              </a:rPr>
              <a:t>10</a:t>
            </a:r>
            <a:r>
              <a:rPr lang="en-US" altLang="ja-JP" sz="1400" b="0" dirty="0">
                <a:solidFill>
                  <a:srgbClr val="000000"/>
                </a:solidFill>
                <a:effectLst/>
                <a:latin typeface="+mn-ea"/>
              </a:rPr>
              <a:t>,			</a:t>
            </a:r>
            <a:r>
              <a:rPr lang="en-US" altLang="ja-JP" sz="1400" b="0" dirty="0">
                <a:solidFill>
                  <a:srgbClr val="008000"/>
                </a:solidFill>
                <a:effectLst/>
                <a:latin typeface="+mn-ea"/>
              </a:rPr>
              <a:t>#</a:t>
            </a:r>
            <a:r>
              <a:rPr lang="ja-JP" altLang="en-US" sz="1400" dirty="0">
                <a:solidFill>
                  <a:srgbClr val="008000"/>
                </a:solidFill>
                <a:latin typeface="+mn-ea"/>
              </a:rPr>
              <a:t> 何回向上しなければ止めるか</a:t>
            </a:r>
            <a:endParaRPr lang="en-US" altLang="ja-JP" sz="1400" b="0" dirty="0">
              <a:solidFill>
                <a:srgbClr val="008000"/>
              </a:solidFill>
              <a:effectLst/>
              <a:latin typeface="+mn-ea"/>
            </a:endParaRPr>
          </a:p>
          <a:p>
            <a:r>
              <a:rPr lang="en-US" altLang="ja-JP" sz="1400" b="0" dirty="0">
                <a:solidFill>
                  <a:srgbClr val="000000"/>
                </a:solidFill>
                <a:effectLst/>
                <a:latin typeface="+mn-ea"/>
              </a:rPr>
              <a:t>                       verbose=</a:t>
            </a:r>
            <a:r>
              <a:rPr lang="en-US" altLang="ja-JP" sz="1400" b="0" dirty="0">
                <a:solidFill>
                  <a:srgbClr val="09885A"/>
                </a:solidFill>
                <a:effectLst/>
                <a:latin typeface="+mn-ea"/>
              </a:rPr>
              <a:t>1</a:t>
            </a:r>
            <a:r>
              <a:rPr lang="en-US" altLang="ja-JP" sz="1400" b="0" dirty="0">
                <a:solidFill>
                  <a:srgbClr val="000000"/>
                </a:solidFill>
                <a:effectLst/>
                <a:latin typeface="+mn-ea"/>
              </a:rPr>
              <a:t>)			</a:t>
            </a:r>
            <a:r>
              <a:rPr lang="en-US" altLang="ja-JP" sz="1400" b="0" dirty="0">
                <a:solidFill>
                  <a:srgbClr val="008000"/>
                </a:solidFill>
                <a:effectLst/>
                <a:latin typeface="+mn-ea"/>
              </a:rPr>
              <a:t># Early-Stopping</a:t>
            </a:r>
            <a:r>
              <a:rPr lang="ja-JP" altLang="en-US" sz="1400" b="0" dirty="0">
                <a:solidFill>
                  <a:srgbClr val="008000"/>
                </a:solidFill>
                <a:effectLst/>
                <a:latin typeface="+mn-ea"/>
              </a:rPr>
              <a:t>で停止したことを出力する場合は</a:t>
            </a:r>
            <a:r>
              <a:rPr lang="en-US" altLang="ja-JP" sz="1400" b="0" dirty="0">
                <a:solidFill>
                  <a:srgbClr val="008000"/>
                </a:solidFill>
                <a:effectLst/>
                <a:latin typeface="+mn-ea"/>
              </a:rPr>
              <a:t>1</a:t>
            </a:r>
          </a:p>
          <a:p>
            <a:r>
              <a:rPr lang="en-US" altLang="ja-JP" sz="1400" b="0" dirty="0">
                <a:solidFill>
                  <a:srgbClr val="000000"/>
                </a:solidFill>
                <a:effectLst/>
                <a:latin typeface="+mn-ea"/>
              </a:rPr>
              <a:t>history = model.fit(train_x_scaled, train_y_scaled, batch_size=</a:t>
            </a:r>
            <a:r>
              <a:rPr lang="en-US" altLang="ja-JP" sz="1400" b="0" dirty="0">
                <a:solidFill>
                  <a:srgbClr val="09885A"/>
                </a:solidFill>
                <a:effectLst/>
                <a:latin typeface="+mn-ea"/>
              </a:rPr>
              <a:t>128</a:t>
            </a:r>
            <a:r>
              <a:rPr lang="en-US" altLang="ja-JP" sz="1400" b="0" dirty="0">
                <a:solidFill>
                  <a:srgbClr val="000000"/>
                </a:solidFill>
                <a:effectLst/>
                <a:latin typeface="+mn-ea"/>
              </a:rPr>
              <a:t>, epochs=</a:t>
            </a:r>
            <a:r>
              <a:rPr lang="en-US" altLang="ja-JP" sz="1400" b="0" dirty="0">
                <a:solidFill>
                  <a:srgbClr val="09885A"/>
                </a:solidFill>
                <a:effectLst/>
                <a:latin typeface="+mn-ea"/>
              </a:rPr>
              <a:t>700</a:t>
            </a:r>
            <a:r>
              <a:rPr lang="en-US" altLang="ja-JP" sz="1400" b="0" dirty="0">
                <a:solidFill>
                  <a:srgbClr val="000000"/>
                </a:solidFill>
                <a:effectLst/>
                <a:latin typeface="+mn-ea"/>
              </a:rPr>
              <a:t>, </a:t>
            </a:r>
          </a:p>
          <a:p>
            <a:r>
              <a:rPr lang="en-US" altLang="ja-JP" sz="1400" dirty="0">
                <a:solidFill>
                  <a:srgbClr val="000000"/>
                </a:solidFill>
                <a:latin typeface="+mn-ea"/>
              </a:rPr>
              <a:t>				</a:t>
            </a:r>
            <a:r>
              <a:rPr lang="en-US" altLang="ja-JP" sz="1400" b="0" dirty="0" err="1">
                <a:solidFill>
                  <a:srgbClr val="000000"/>
                </a:solidFill>
                <a:effectLst/>
                <a:latin typeface="+mn-ea"/>
              </a:rPr>
              <a:t>validation_data</a:t>
            </a:r>
            <a:r>
              <a:rPr lang="en-US" altLang="ja-JP" sz="1400" b="0" dirty="0">
                <a:solidFill>
                  <a:srgbClr val="000000"/>
                </a:solidFill>
                <a:effectLst/>
                <a:latin typeface="+mn-ea"/>
              </a:rPr>
              <a:t> = (</a:t>
            </a:r>
            <a:r>
              <a:rPr lang="en-US" altLang="ja-JP" sz="1400" b="0" dirty="0" err="1">
                <a:solidFill>
                  <a:srgbClr val="000000"/>
                </a:solidFill>
                <a:effectLst/>
                <a:latin typeface="+mn-ea"/>
              </a:rPr>
              <a:t>val_x_scaled</a:t>
            </a:r>
            <a:r>
              <a:rPr lang="en-US" altLang="ja-JP" sz="1400" b="0" dirty="0">
                <a:solidFill>
                  <a:srgbClr val="000000"/>
                </a:solidFill>
                <a:effectLst/>
                <a:latin typeface="+mn-ea"/>
              </a:rPr>
              <a:t>, </a:t>
            </a:r>
            <a:r>
              <a:rPr lang="en-US" altLang="ja-JP" sz="1400" b="0" dirty="0" err="1">
                <a:solidFill>
                  <a:srgbClr val="000000"/>
                </a:solidFill>
                <a:effectLst/>
                <a:latin typeface="+mn-ea"/>
              </a:rPr>
              <a:t>val_y_scaled</a:t>
            </a:r>
            <a:r>
              <a:rPr lang="en-US" altLang="ja-JP" sz="1400" b="0" dirty="0">
                <a:solidFill>
                  <a:srgbClr val="000000"/>
                </a:solidFill>
                <a:effectLst/>
                <a:latin typeface="+mn-ea"/>
              </a:rPr>
              <a:t>),</a:t>
            </a:r>
          </a:p>
          <a:p>
            <a:r>
              <a:rPr lang="en-US" altLang="ja-JP" sz="1400" b="0" dirty="0">
                <a:solidFill>
                  <a:srgbClr val="000000"/>
                </a:solidFill>
                <a:effectLst/>
                <a:latin typeface="+mn-ea"/>
              </a:rPr>
              <a:t>				 verbose=</a:t>
            </a:r>
            <a:r>
              <a:rPr lang="en-US" altLang="ja-JP" sz="1400" b="0" dirty="0">
                <a:solidFill>
                  <a:srgbClr val="09885A"/>
                </a:solidFill>
                <a:effectLst/>
                <a:latin typeface="+mn-ea"/>
              </a:rPr>
              <a:t>1</a:t>
            </a:r>
            <a:r>
              <a:rPr lang="en-US" altLang="ja-JP" sz="1400" b="0" dirty="0">
                <a:solidFill>
                  <a:srgbClr val="000000"/>
                </a:solidFill>
                <a:effectLst/>
                <a:latin typeface="+mn-ea"/>
              </a:rPr>
              <a:t>, callbacks=[es]) </a:t>
            </a:r>
            <a:r>
              <a:rPr lang="en-US" altLang="ja-JP" sz="1400" b="0" dirty="0">
                <a:solidFill>
                  <a:srgbClr val="008000"/>
                </a:solidFill>
                <a:effectLst/>
                <a:latin typeface="+mn-ea"/>
              </a:rPr>
              <a:t># </a:t>
            </a:r>
            <a:r>
              <a:rPr lang="en-US" altLang="ja-JP" sz="1400" b="0" dirty="0" err="1">
                <a:solidFill>
                  <a:srgbClr val="008000"/>
                </a:solidFill>
                <a:effectLst/>
                <a:latin typeface="+mn-ea"/>
              </a:rPr>
              <a:t>EarlyStopping</a:t>
            </a:r>
            <a:r>
              <a:rPr lang="ja-JP" altLang="en-US" sz="1400" b="0" dirty="0">
                <a:solidFill>
                  <a:srgbClr val="008000"/>
                </a:solidFill>
                <a:effectLst/>
                <a:latin typeface="+mn-ea"/>
              </a:rPr>
              <a:t>を設定</a:t>
            </a:r>
            <a:endParaRPr lang="ja-JP" altLang="en-US" sz="1400" b="0" dirty="0">
              <a:solidFill>
                <a:srgbClr val="000000"/>
              </a:solidFill>
              <a:effectLst/>
              <a:latin typeface="+mn-ea"/>
            </a:endParaRPr>
          </a:p>
          <a:p>
            <a:endParaRPr lang="en-US" altLang="ja-JP" sz="1400" dirty="0">
              <a:solidFill>
                <a:srgbClr val="000000"/>
              </a:solidFill>
              <a:latin typeface="+mn-ea"/>
            </a:endParaRPr>
          </a:p>
          <a:p>
            <a:endParaRPr lang="en-US" altLang="ja-JP" sz="1400" b="0" dirty="0">
              <a:solidFill>
                <a:srgbClr val="000000"/>
              </a:solidFill>
              <a:effectLst/>
              <a:latin typeface="+mn-ea"/>
            </a:endParaRPr>
          </a:p>
          <a:p>
            <a:endParaRPr lang="en-US" altLang="ja-JP" sz="1400" b="0" dirty="0">
              <a:solidFill>
                <a:srgbClr val="000000"/>
              </a:solidFill>
              <a:effectLst/>
              <a:latin typeface="+mn-ea"/>
            </a:endParaRPr>
          </a:p>
        </p:txBody>
      </p:sp>
      <p:sp>
        <p:nvSpPr>
          <p:cNvPr id="17" name="四角形: 角を丸くする 16">
            <a:extLst>
              <a:ext uri="{FF2B5EF4-FFF2-40B4-BE49-F238E27FC236}">
                <a16:creationId xmlns:a16="http://schemas.microsoft.com/office/drawing/2014/main" id="{AE342855-16CD-4D24-92DB-96366D4C36E1}"/>
              </a:ext>
            </a:extLst>
          </p:cNvPr>
          <p:cNvSpPr/>
          <p:nvPr/>
        </p:nvSpPr>
        <p:spPr bwMode="auto">
          <a:xfrm>
            <a:off x="731838" y="1001439"/>
            <a:ext cx="10678772" cy="477017"/>
          </a:xfrm>
          <a:prstGeom prst="roundRect">
            <a:avLst>
              <a:gd name="adj" fmla="val 7423"/>
            </a:avLst>
          </a:prstGeom>
          <a:solidFill>
            <a:srgbClr val="FEEDE6"/>
          </a:solidFill>
          <a:ln w="19050" algn="ctr">
            <a:noFill/>
            <a:prstDash val="dash"/>
            <a:round/>
            <a:headEnd/>
            <a:tailEnd/>
          </a:ln>
          <a:effectLst/>
        </p:spPr>
        <p:txBody>
          <a:bodyPr wrap="none" lIns="180000" bIns="0" rtlCol="0" anchor="ctr"/>
          <a:lstStyle/>
          <a:p>
            <a:pPr marL="285750" indent="-285750">
              <a:buFont typeface="Wingdings" panose="05000000000000000000" pitchFamily="2" charset="2"/>
              <a:buChar char="n"/>
            </a:pPr>
            <a:r>
              <a:rPr kumimoji="1" lang="ja-JP" altLang="en-US" sz="2000" b="1" dirty="0">
                <a:solidFill>
                  <a:srgbClr val="F36C37"/>
                </a:solidFill>
                <a:latin typeface="+mj-ea"/>
                <a:ea typeface="+mj-ea"/>
              </a:rPr>
              <a:t>ドロップアウトの実装</a:t>
            </a:r>
            <a:endParaRPr kumimoji="1" lang="en-US" altLang="ja-JP" sz="2000" b="1" dirty="0">
              <a:solidFill>
                <a:srgbClr val="F36C37"/>
              </a:solidFill>
              <a:latin typeface="+mj-ea"/>
              <a:ea typeface="+mj-ea"/>
            </a:endParaRPr>
          </a:p>
        </p:txBody>
      </p:sp>
      <p:sp>
        <p:nvSpPr>
          <p:cNvPr id="18" name="四角形: 角を丸くする 17">
            <a:extLst>
              <a:ext uri="{FF2B5EF4-FFF2-40B4-BE49-F238E27FC236}">
                <a16:creationId xmlns:a16="http://schemas.microsoft.com/office/drawing/2014/main" id="{B3271F0C-6406-40D8-BF90-98286BB61C1D}"/>
              </a:ext>
            </a:extLst>
          </p:cNvPr>
          <p:cNvSpPr/>
          <p:nvPr/>
        </p:nvSpPr>
        <p:spPr bwMode="auto">
          <a:xfrm>
            <a:off x="731837" y="4234473"/>
            <a:ext cx="10678772" cy="477017"/>
          </a:xfrm>
          <a:prstGeom prst="roundRect">
            <a:avLst>
              <a:gd name="adj" fmla="val 7423"/>
            </a:avLst>
          </a:prstGeom>
          <a:solidFill>
            <a:srgbClr val="FEEDE6"/>
          </a:solidFill>
          <a:ln w="19050" algn="ctr">
            <a:noFill/>
            <a:prstDash val="dash"/>
            <a:round/>
            <a:headEnd/>
            <a:tailEnd/>
          </a:ln>
          <a:effectLst/>
        </p:spPr>
        <p:txBody>
          <a:bodyPr wrap="none" lIns="180000" bIns="0" rtlCol="0" anchor="ctr"/>
          <a:lstStyle/>
          <a:p>
            <a:pPr marL="285750" indent="-285750">
              <a:buFont typeface="Wingdings" panose="05000000000000000000" pitchFamily="2" charset="2"/>
              <a:buChar char="n"/>
            </a:pPr>
            <a:r>
              <a:rPr kumimoji="1" lang="en-US" altLang="ja-JP" sz="2000" b="1" dirty="0">
                <a:solidFill>
                  <a:srgbClr val="F36C37"/>
                </a:solidFill>
                <a:latin typeface="+mj-ea"/>
                <a:ea typeface="+mj-ea"/>
              </a:rPr>
              <a:t>Early-Stopping</a:t>
            </a:r>
            <a:r>
              <a:rPr kumimoji="1" lang="ja-JP" altLang="en-US" sz="2000" b="1" dirty="0">
                <a:solidFill>
                  <a:srgbClr val="F36C37"/>
                </a:solidFill>
                <a:latin typeface="+mj-ea"/>
                <a:ea typeface="+mj-ea"/>
              </a:rPr>
              <a:t>の実装</a:t>
            </a:r>
            <a:endParaRPr kumimoji="1" lang="en-US" altLang="ja-JP" sz="2000" b="1" dirty="0">
              <a:solidFill>
                <a:srgbClr val="F36C37"/>
              </a:solidFill>
              <a:latin typeface="+mj-ea"/>
              <a:ea typeface="+mj-ea"/>
            </a:endParaRPr>
          </a:p>
        </p:txBody>
      </p:sp>
      <p:sp>
        <p:nvSpPr>
          <p:cNvPr id="10" name="吹き出し: 線 9">
            <a:extLst>
              <a:ext uri="{FF2B5EF4-FFF2-40B4-BE49-F238E27FC236}">
                <a16:creationId xmlns:a16="http://schemas.microsoft.com/office/drawing/2014/main" id="{27110255-6077-4753-AD0B-1CEB62E6CD67}"/>
              </a:ext>
            </a:extLst>
          </p:cNvPr>
          <p:cNvSpPr/>
          <p:nvPr/>
        </p:nvSpPr>
        <p:spPr>
          <a:xfrm>
            <a:off x="3767054" y="2929358"/>
            <a:ext cx="3630374" cy="394948"/>
          </a:xfrm>
          <a:prstGeom prst="borderCallout1">
            <a:avLst>
              <a:gd name="adj1" fmla="val 44905"/>
              <a:gd name="adj2" fmla="val -1651"/>
              <a:gd name="adj3" fmla="val -11838"/>
              <a:gd name="adj4" fmla="val -26320"/>
            </a:avLst>
          </a:prstGeom>
          <a:solidFill>
            <a:schemeClr val="bg1"/>
          </a:solidFill>
          <a:ln w="19050">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ja-JP" altLang="en-US" sz="1400" dirty="0">
                <a:solidFill>
                  <a:srgbClr val="494949"/>
                </a:solidFill>
                <a:latin typeface="+mn-ea"/>
              </a:rPr>
              <a:t>ドロップアウトするノードの割合</a:t>
            </a:r>
          </a:p>
        </p:txBody>
      </p:sp>
      <p:sp>
        <p:nvSpPr>
          <p:cNvPr id="19" name="吹き出し: 線 18">
            <a:extLst>
              <a:ext uri="{FF2B5EF4-FFF2-40B4-BE49-F238E27FC236}">
                <a16:creationId xmlns:a16="http://schemas.microsoft.com/office/drawing/2014/main" id="{6DBB4CBC-00C8-47D6-9220-108BBBECC858}"/>
              </a:ext>
            </a:extLst>
          </p:cNvPr>
          <p:cNvSpPr/>
          <p:nvPr/>
        </p:nvSpPr>
        <p:spPr>
          <a:xfrm>
            <a:off x="5050463" y="4112133"/>
            <a:ext cx="6349996" cy="660076"/>
          </a:xfrm>
          <a:prstGeom prst="borderCallout1">
            <a:avLst>
              <a:gd name="adj1" fmla="val 76324"/>
              <a:gd name="adj2" fmla="val -612"/>
              <a:gd name="adj3" fmla="val 115987"/>
              <a:gd name="adj4" fmla="val -5239"/>
            </a:avLst>
          </a:prstGeom>
          <a:solidFill>
            <a:schemeClr val="bg1"/>
          </a:solidFill>
          <a:ln w="19050">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en-US" altLang="ja-JP" sz="1400" dirty="0">
                <a:solidFill>
                  <a:srgbClr val="494949"/>
                </a:solidFill>
                <a:latin typeface="+mn-ea"/>
              </a:rPr>
              <a:t>Keras</a:t>
            </a:r>
            <a:r>
              <a:rPr kumimoji="1" lang="ja-JP" altLang="en-US" sz="1400" dirty="0">
                <a:solidFill>
                  <a:srgbClr val="494949"/>
                </a:solidFill>
                <a:latin typeface="+mn-ea"/>
              </a:rPr>
              <a:t>には</a:t>
            </a:r>
            <a:r>
              <a:rPr kumimoji="1" lang="en-US" altLang="ja-JP" sz="1400" dirty="0">
                <a:solidFill>
                  <a:srgbClr val="494949"/>
                </a:solidFill>
                <a:latin typeface="+mn-ea"/>
              </a:rPr>
              <a:t>Early-Stopping</a:t>
            </a:r>
            <a:r>
              <a:rPr kumimoji="1" lang="ja-JP" altLang="en-US" sz="1400" dirty="0">
                <a:solidFill>
                  <a:srgbClr val="494949"/>
                </a:solidFill>
                <a:latin typeface="+mn-ea"/>
              </a:rPr>
              <a:t>を実現するクラスが用意されており、</a:t>
            </a:r>
            <a:br>
              <a:rPr kumimoji="1" lang="en-US" altLang="ja-JP" sz="1400" dirty="0">
                <a:solidFill>
                  <a:srgbClr val="494949"/>
                </a:solidFill>
                <a:latin typeface="+mn-ea"/>
              </a:rPr>
            </a:br>
            <a:r>
              <a:rPr kumimoji="1" lang="en-US" altLang="ja-JP" sz="1400" dirty="0">
                <a:solidFill>
                  <a:srgbClr val="494949"/>
                </a:solidFill>
                <a:latin typeface="+mn-ea"/>
              </a:rPr>
              <a:t>Early-Stopping</a:t>
            </a:r>
            <a:r>
              <a:rPr kumimoji="1" lang="ja-JP" altLang="en-US" sz="1400" dirty="0">
                <a:solidFill>
                  <a:srgbClr val="494949"/>
                </a:solidFill>
                <a:latin typeface="+mn-ea"/>
              </a:rPr>
              <a:t>の詳細を設定したインスタンスを作成し、各エポック後に</a:t>
            </a:r>
            <a:br>
              <a:rPr kumimoji="1" lang="en-US" altLang="ja-JP" sz="1400" dirty="0">
                <a:solidFill>
                  <a:srgbClr val="494949"/>
                </a:solidFill>
                <a:latin typeface="+mn-ea"/>
              </a:rPr>
            </a:br>
            <a:r>
              <a:rPr kumimoji="1" lang="ja-JP" altLang="en-US" sz="1400" dirty="0">
                <a:solidFill>
                  <a:srgbClr val="494949"/>
                </a:solidFill>
                <a:latin typeface="+mn-ea"/>
              </a:rPr>
              <a:t>呼び出される「コールバック関数」に指定するだけで実現できる</a:t>
            </a:r>
          </a:p>
        </p:txBody>
      </p:sp>
      <p:cxnSp>
        <p:nvCxnSpPr>
          <p:cNvPr id="4" name="直線コネクタ 3">
            <a:extLst>
              <a:ext uri="{FF2B5EF4-FFF2-40B4-BE49-F238E27FC236}">
                <a16:creationId xmlns:a16="http://schemas.microsoft.com/office/drawing/2014/main" id="{18B705E4-3C5D-4945-B191-B227EAFCE3BF}"/>
              </a:ext>
            </a:extLst>
          </p:cNvPr>
          <p:cNvCxnSpPr>
            <a:cxnSpLocks/>
          </p:cNvCxnSpPr>
          <p:nvPr/>
        </p:nvCxnSpPr>
        <p:spPr>
          <a:xfrm flipV="1">
            <a:off x="7146524" y="4772209"/>
            <a:ext cx="3755255" cy="1380016"/>
          </a:xfrm>
          <a:prstGeom prst="line">
            <a:avLst/>
          </a:prstGeom>
          <a:ln w="19050">
            <a:solidFill>
              <a:srgbClr val="669CFF"/>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928491419"/>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タイトル 1">
            <a:extLst>
              <a:ext uri="{FF2B5EF4-FFF2-40B4-BE49-F238E27FC236}">
                <a16:creationId xmlns:a16="http://schemas.microsoft.com/office/drawing/2014/main" id="{2DA76E4A-E82F-4E3B-913C-6408054281D8}"/>
              </a:ext>
            </a:extLst>
          </p:cNvPr>
          <p:cNvSpPr txBox="1">
            <a:spLocks/>
          </p:cNvSpPr>
          <p:nvPr/>
        </p:nvSpPr>
        <p:spPr bwMode="auto">
          <a:xfrm>
            <a:off x="666514" y="851958"/>
            <a:ext cx="10922105" cy="4826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kumimoji="1" sz="2800" b="1" kern="1200" baseline="0">
                <a:solidFill>
                  <a:schemeClr val="tx1">
                    <a:lumMod val="75000"/>
                    <a:lumOff val="25000"/>
                  </a:schemeClr>
                </a:solidFill>
                <a:latin typeface="メイリオ" panose="020B0604030504040204" pitchFamily="50" charset="-128"/>
                <a:ea typeface="メイリオ" panose="020B0604030504040204" pitchFamily="50" charset="-128"/>
                <a:cs typeface="+mj-cs"/>
              </a:defRPr>
            </a:lvl1pPr>
          </a:lstStyle>
          <a:p>
            <a:r>
              <a:rPr lang="ja-JP" altLang="en-US" sz="3200" spc="150" dirty="0">
                <a:solidFill>
                  <a:srgbClr val="F36C37"/>
                </a:solidFill>
              </a:rPr>
              <a:t>第</a:t>
            </a:r>
            <a:r>
              <a:rPr lang="en-US" altLang="ja-JP" sz="5600" spc="150" dirty="0">
                <a:solidFill>
                  <a:srgbClr val="F36C37"/>
                </a:solidFill>
              </a:rPr>
              <a:t>6</a:t>
            </a:r>
            <a:r>
              <a:rPr lang="ja-JP" altLang="en-US" sz="3200" spc="150" dirty="0">
                <a:solidFill>
                  <a:srgbClr val="F36C37"/>
                </a:solidFill>
              </a:rPr>
              <a:t>章　ディープラーニング </a:t>
            </a:r>
            <a:r>
              <a:rPr lang="en-US" altLang="ja-JP" sz="2000" spc="150" dirty="0">
                <a:solidFill>
                  <a:srgbClr val="F36C37"/>
                </a:solidFill>
              </a:rPr>
              <a:t>- TensorFlow / </a:t>
            </a:r>
            <a:r>
              <a:rPr lang="en-US" altLang="ja-JP" sz="2000" spc="150" dirty="0" err="1">
                <a:solidFill>
                  <a:srgbClr val="F36C37"/>
                </a:solidFill>
              </a:rPr>
              <a:t>Keras</a:t>
            </a:r>
            <a:r>
              <a:rPr lang="en-US" altLang="ja-JP" sz="2000" spc="150" dirty="0">
                <a:solidFill>
                  <a:srgbClr val="F36C37"/>
                </a:solidFill>
              </a:rPr>
              <a:t> -</a:t>
            </a:r>
            <a:endParaRPr lang="en-US" altLang="ja-JP" sz="3200" spc="150" dirty="0">
              <a:solidFill>
                <a:srgbClr val="F36C37"/>
              </a:solidFill>
            </a:endParaRPr>
          </a:p>
        </p:txBody>
      </p:sp>
      <p:sp>
        <p:nvSpPr>
          <p:cNvPr id="2" name="スライド番号プレースホルダー 1">
            <a:extLst>
              <a:ext uri="{FF2B5EF4-FFF2-40B4-BE49-F238E27FC236}">
                <a16:creationId xmlns:a16="http://schemas.microsoft.com/office/drawing/2014/main" id="{FAA47C63-520D-4F7C-8DAB-2526094CB5B4}"/>
              </a:ext>
            </a:extLst>
          </p:cNvPr>
          <p:cNvSpPr>
            <a:spLocks noGrp="1"/>
          </p:cNvSpPr>
          <p:nvPr>
            <p:ph type="sldNum" sz="quarter" idx="10"/>
          </p:nvPr>
        </p:nvSpPr>
        <p:spPr>
          <a:xfrm>
            <a:off x="9265299" y="6465214"/>
            <a:ext cx="2743200" cy="204403"/>
          </a:xfrm>
        </p:spPr>
        <p:txBody>
          <a:bodyPr/>
          <a:lstStyle/>
          <a:p>
            <a:fld id="{5D750650-B10A-47BF-93C2-E1678438B37A}" type="slidenum">
              <a:rPr kumimoji="1" lang="ja-JP" altLang="en-US" smtClean="0"/>
              <a:pPr/>
              <a:t>322</a:t>
            </a:fld>
            <a:endParaRPr kumimoji="1" lang="ja-JP" altLang="en-US" dirty="0"/>
          </a:p>
        </p:txBody>
      </p:sp>
      <p:sp>
        <p:nvSpPr>
          <p:cNvPr id="9" name="四角形: 角を丸くする 8">
            <a:extLst>
              <a:ext uri="{FF2B5EF4-FFF2-40B4-BE49-F238E27FC236}">
                <a16:creationId xmlns:a16="http://schemas.microsoft.com/office/drawing/2014/main" id="{17C76A4F-9917-404E-810D-D4C278F81FF6}"/>
              </a:ext>
            </a:extLst>
          </p:cNvPr>
          <p:cNvSpPr/>
          <p:nvPr/>
        </p:nvSpPr>
        <p:spPr bwMode="auto">
          <a:xfrm>
            <a:off x="735085" y="1751579"/>
            <a:ext cx="2208068" cy="358390"/>
          </a:xfrm>
          <a:prstGeom prst="roundRect">
            <a:avLst>
              <a:gd name="adj" fmla="val 50000"/>
            </a:avLst>
          </a:prstGeom>
          <a:solidFill>
            <a:srgbClr val="F36C37"/>
          </a:solidFill>
          <a:ln w="19050" algn="ctr">
            <a:noFill/>
            <a:prstDash val="dash"/>
            <a:round/>
            <a:headEnd/>
            <a:tailEnd/>
          </a:ln>
          <a:effectLst/>
        </p:spPr>
        <p:txBody>
          <a:bodyPr wrap="none" lIns="108000" tIns="108000" rtlCol="0" anchor="ctr"/>
          <a:lstStyle/>
          <a:p>
            <a:pPr algn="ctr"/>
            <a:r>
              <a:rPr kumimoji="1" lang="ja-JP" altLang="en-US" b="1" spc="300" dirty="0">
                <a:solidFill>
                  <a:schemeClr val="bg1"/>
                </a:solidFill>
                <a:latin typeface="+mn-ea"/>
              </a:rPr>
              <a:t>章の目次</a:t>
            </a:r>
          </a:p>
        </p:txBody>
      </p:sp>
      <p:sp>
        <p:nvSpPr>
          <p:cNvPr id="10" name="コンテンツ プレースホルダー 5">
            <a:extLst>
              <a:ext uri="{FF2B5EF4-FFF2-40B4-BE49-F238E27FC236}">
                <a16:creationId xmlns:a16="http://schemas.microsoft.com/office/drawing/2014/main" id="{2A231A49-86B3-4817-904B-36C2F1103794}"/>
              </a:ext>
            </a:extLst>
          </p:cNvPr>
          <p:cNvSpPr txBox="1">
            <a:spLocks/>
          </p:cNvSpPr>
          <p:nvPr/>
        </p:nvSpPr>
        <p:spPr>
          <a:xfrm>
            <a:off x="1071378" y="2214887"/>
            <a:ext cx="10353860" cy="2733632"/>
          </a:xfrm>
          <a:prstGeom prst="rect">
            <a:avLst/>
          </a:prstGeom>
        </p:spPr>
        <p:txBody>
          <a:bodyPr vert="horz" lIns="91440" tIns="45720" rIns="91440" bIns="45720" rtlCol="0" anchor="t"/>
          <a:lstStyle>
            <a:defPPr>
              <a:defRPr lang="en-US"/>
            </a:defPPr>
            <a:lvl1pPr marL="0" algn="r" defTabSz="457200" rtl="0" eaLnBrk="1" latinLnBrk="0" hangingPunct="1">
              <a:defRPr sz="900" b="0" kern="1200">
                <a:solidFill>
                  <a:schemeClr val="tx1">
                    <a:lumMod val="50000"/>
                    <a:lumOff val="50000"/>
                  </a:schemeClr>
                </a:solidFill>
                <a:latin typeface="メイリオ" panose="020B0604030504040204" pitchFamily="50" charset="-128"/>
                <a:ea typeface="メイリオ" panose="020B0604030504040204" pitchFamily="50" charset="-128"/>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lnSpc>
                <a:spcPct val="150000"/>
              </a:lnSpc>
            </a:pPr>
            <a:r>
              <a:rPr kumimoji="1" lang="en-US" altLang="ja-JP" sz="1600" b="1" spc="300" dirty="0">
                <a:solidFill>
                  <a:srgbClr val="BFBFBF"/>
                </a:solidFill>
              </a:rPr>
              <a:t>6-1.</a:t>
            </a:r>
            <a:r>
              <a:rPr kumimoji="1" lang="ja-JP" altLang="en-US" sz="1600" b="1" spc="300" dirty="0">
                <a:solidFill>
                  <a:srgbClr val="BFBFBF"/>
                </a:solidFill>
              </a:rPr>
              <a:t>ディープラーニングの基礎</a:t>
            </a:r>
            <a:endParaRPr kumimoji="1" lang="en-US" altLang="ja-JP" sz="1600" b="1" spc="300" dirty="0">
              <a:solidFill>
                <a:srgbClr val="BFBFBF"/>
              </a:solidFill>
            </a:endParaRPr>
          </a:p>
          <a:p>
            <a:pPr algn="l">
              <a:lnSpc>
                <a:spcPct val="150000"/>
              </a:lnSpc>
            </a:pPr>
            <a:r>
              <a:rPr lang="en-US" altLang="ja-JP" sz="1600" b="1" spc="300" dirty="0">
                <a:solidFill>
                  <a:srgbClr val="BFBFBF"/>
                </a:solidFill>
              </a:rPr>
              <a:t>6-2.TensorFlow</a:t>
            </a:r>
            <a:r>
              <a:rPr lang="ja-JP" altLang="en-US" sz="1600" b="1" spc="300" dirty="0">
                <a:solidFill>
                  <a:srgbClr val="BFBFBF"/>
                </a:solidFill>
              </a:rPr>
              <a:t> </a:t>
            </a:r>
            <a:r>
              <a:rPr lang="en-US" altLang="ja-JP" sz="1600" b="1" spc="300" dirty="0">
                <a:solidFill>
                  <a:srgbClr val="BFBFBF"/>
                </a:solidFill>
              </a:rPr>
              <a:t>/</a:t>
            </a:r>
            <a:r>
              <a:rPr lang="ja-JP" altLang="en-US" sz="1600" b="1" spc="300" dirty="0">
                <a:solidFill>
                  <a:srgbClr val="BFBFBF"/>
                </a:solidFill>
              </a:rPr>
              <a:t> </a:t>
            </a:r>
            <a:r>
              <a:rPr lang="en-US" altLang="ja-JP" sz="1600" b="1" spc="300" dirty="0">
                <a:solidFill>
                  <a:srgbClr val="BFBFBF"/>
                </a:solidFill>
              </a:rPr>
              <a:t>Keras</a:t>
            </a:r>
          </a:p>
          <a:p>
            <a:pPr algn="l">
              <a:lnSpc>
                <a:spcPct val="150000"/>
              </a:lnSpc>
            </a:pPr>
            <a:r>
              <a:rPr lang="en-US" altLang="ja-JP" sz="1600" b="1" spc="300" dirty="0">
                <a:solidFill>
                  <a:srgbClr val="BFBFBF"/>
                </a:solidFill>
              </a:rPr>
              <a:t>6-3.TensorFlow</a:t>
            </a:r>
            <a:r>
              <a:rPr lang="ja-JP" altLang="en-US" sz="1600" b="1" spc="300" dirty="0">
                <a:solidFill>
                  <a:srgbClr val="BFBFBF"/>
                </a:solidFill>
              </a:rPr>
              <a:t> </a:t>
            </a:r>
            <a:r>
              <a:rPr lang="en-US" altLang="ja-JP" sz="1600" b="1" spc="300" dirty="0">
                <a:solidFill>
                  <a:srgbClr val="BFBFBF"/>
                </a:solidFill>
              </a:rPr>
              <a:t>/</a:t>
            </a:r>
            <a:r>
              <a:rPr lang="ja-JP" altLang="en-US" sz="1600" b="1" spc="300" dirty="0">
                <a:solidFill>
                  <a:srgbClr val="BFBFBF"/>
                </a:solidFill>
              </a:rPr>
              <a:t> </a:t>
            </a:r>
            <a:r>
              <a:rPr lang="en-US" altLang="ja-JP" sz="1600" b="1" spc="300" dirty="0">
                <a:solidFill>
                  <a:srgbClr val="BFBFBF"/>
                </a:solidFill>
              </a:rPr>
              <a:t>Keras</a:t>
            </a:r>
            <a:r>
              <a:rPr lang="ja-JP" altLang="en-US" sz="1600" b="1" spc="300" dirty="0">
                <a:solidFill>
                  <a:srgbClr val="BFBFBF"/>
                </a:solidFill>
              </a:rPr>
              <a:t>によるディープラーニングの実装</a:t>
            </a:r>
            <a:endParaRPr lang="en-US" altLang="ja-JP" sz="1600" b="1" spc="300" dirty="0">
              <a:solidFill>
                <a:srgbClr val="BFBFBF"/>
              </a:solidFill>
            </a:endParaRPr>
          </a:p>
          <a:p>
            <a:pPr algn="l">
              <a:lnSpc>
                <a:spcPct val="150000"/>
              </a:lnSpc>
            </a:pPr>
            <a:r>
              <a:rPr lang="en-US" altLang="ja-JP" sz="1600" b="1" spc="300" dirty="0">
                <a:solidFill>
                  <a:srgbClr val="BFBFBF"/>
                </a:solidFill>
              </a:rPr>
              <a:t>6-4.</a:t>
            </a:r>
            <a:r>
              <a:rPr lang="ja-JP" altLang="en-US" sz="1600" b="1" spc="300" dirty="0">
                <a:solidFill>
                  <a:srgbClr val="BFBFBF"/>
                </a:solidFill>
              </a:rPr>
              <a:t>ディープラーニングモデルの改良</a:t>
            </a:r>
            <a:endParaRPr lang="en-US" altLang="ja-JP" sz="1600" b="1" spc="300" dirty="0">
              <a:solidFill>
                <a:srgbClr val="BFBFBF"/>
              </a:solidFill>
            </a:endParaRPr>
          </a:p>
          <a:p>
            <a:pPr algn="l">
              <a:lnSpc>
                <a:spcPct val="150000"/>
              </a:lnSpc>
            </a:pPr>
            <a:r>
              <a:rPr lang="en-US" altLang="ja-JP" sz="1600" b="1" spc="300" dirty="0">
                <a:solidFill>
                  <a:srgbClr val="BFBFBF"/>
                </a:solidFill>
              </a:rPr>
              <a:t>6-5.TensorFlow</a:t>
            </a:r>
            <a:r>
              <a:rPr lang="ja-JP" altLang="en-US" sz="1600" b="1" spc="300" dirty="0">
                <a:solidFill>
                  <a:srgbClr val="BFBFBF"/>
                </a:solidFill>
              </a:rPr>
              <a:t> </a:t>
            </a:r>
            <a:r>
              <a:rPr lang="en-US" altLang="ja-JP" sz="1600" b="1" spc="300" dirty="0">
                <a:solidFill>
                  <a:srgbClr val="BFBFBF"/>
                </a:solidFill>
              </a:rPr>
              <a:t>/</a:t>
            </a:r>
            <a:r>
              <a:rPr lang="ja-JP" altLang="en-US" sz="1600" b="1" spc="300" dirty="0">
                <a:solidFill>
                  <a:srgbClr val="BFBFBF"/>
                </a:solidFill>
              </a:rPr>
              <a:t> </a:t>
            </a:r>
            <a:r>
              <a:rPr lang="en-US" altLang="ja-JP" sz="1600" b="1" spc="300" dirty="0">
                <a:solidFill>
                  <a:srgbClr val="BFBFBF"/>
                </a:solidFill>
              </a:rPr>
              <a:t>Keras</a:t>
            </a:r>
            <a:r>
              <a:rPr lang="ja-JP" altLang="en-US" sz="1600" b="1" spc="300" dirty="0">
                <a:solidFill>
                  <a:srgbClr val="BFBFBF"/>
                </a:solidFill>
              </a:rPr>
              <a:t>によるディープラーニングモデルの改良</a:t>
            </a:r>
            <a:endParaRPr lang="en-US" altLang="ja-JP" sz="1600" b="1" spc="300" dirty="0">
              <a:solidFill>
                <a:srgbClr val="BFBFBF"/>
              </a:solidFill>
            </a:endParaRPr>
          </a:p>
          <a:p>
            <a:pPr algn="l">
              <a:lnSpc>
                <a:spcPct val="150000"/>
              </a:lnSpc>
            </a:pPr>
            <a:r>
              <a:rPr lang="en-US" altLang="ja-JP" sz="1600" b="1" spc="300" dirty="0">
                <a:solidFill>
                  <a:srgbClr val="00879E"/>
                </a:solidFill>
              </a:rPr>
              <a:t>6-6.</a:t>
            </a:r>
            <a:r>
              <a:rPr lang="ja-JP" altLang="en-US" sz="1600" b="1" spc="300" dirty="0">
                <a:solidFill>
                  <a:srgbClr val="00879E"/>
                </a:solidFill>
              </a:rPr>
              <a:t>演習：</a:t>
            </a:r>
            <a:r>
              <a:rPr lang="en-US" altLang="ja-JP" sz="1600" b="1" spc="300" dirty="0">
                <a:solidFill>
                  <a:srgbClr val="00879E"/>
                </a:solidFill>
              </a:rPr>
              <a:t>TensorFlow /</a:t>
            </a:r>
            <a:r>
              <a:rPr lang="en-US" altLang="ja-JP" sz="1600" b="1" spc="300" dirty="0" err="1">
                <a:solidFill>
                  <a:srgbClr val="00879E"/>
                </a:solidFill>
              </a:rPr>
              <a:t>Keras</a:t>
            </a:r>
            <a:endParaRPr lang="en-US" altLang="ja-JP" sz="1600" b="1" spc="300" dirty="0">
              <a:solidFill>
                <a:srgbClr val="00879E"/>
              </a:solidFill>
            </a:endParaRPr>
          </a:p>
          <a:p>
            <a:pPr algn="l">
              <a:lnSpc>
                <a:spcPct val="150000"/>
              </a:lnSpc>
            </a:pPr>
            <a:r>
              <a:rPr lang="en-US" altLang="ja-JP" sz="1600" b="1" spc="300" dirty="0">
                <a:solidFill>
                  <a:srgbClr val="BFBFBF"/>
                </a:solidFill>
              </a:rPr>
              <a:t>6-7.</a:t>
            </a:r>
            <a:r>
              <a:rPr lang="ja-JP" altLang="en-US" sz="1600" b="1" spc="300" dirty="0">
                <a:solidFill>
                  <a:srgbClr val="BFBFBF"/>
                </a:solidFill>
              </a:rPr>
              <a:t>ワーク：構造化データへの機械学習の適用</a:t>
            </a:r>
            <a:endParaRPr lang="en-US" altLang="ja-JP" sz="1600" b="1" spc="300" dirty="0">
              <a:solidFill>
                <a:srgbClr val="BFBFBF"/>
              </a:solidFill>
            </a:endParaRPr>
          </a:p>
          <a:p>
            <a:pPr algn="l">
              <a:lnSpc>
                <a:spcPct val="150000"/>
              </a:lnSpc>
            </a:pPr>
            <a:r>
              <a:rPr lang="en-US" altLang="ja-JP" sz="1600" b="1" spc="300" dirty="0">
                <a:solidFill>
                  <a:srgbClr val="BFBFBF"/>
                </a:solidFill>
              </a:rPr>
              <a:t>6-8.</a:t>
            </a:r>
            <a:r>
              <a:rPr lang="ja-JP" altLang="en-US" sz="1600" b="1" spc="300" dirty="0">
                <a:solidFill>
                  <a:srgbClr val="BFBFBF"/>
                </a:solidFill>
              </a:rPr>
              <a:t>構造化データへの機械学習の活用例</a:t>
            </a:r>
            <a:endParaRPr lang="en-US" altLang="ja-JP" sz="1600" b="1" spc="300" dirty="0">
              <a:solidFill>
                <a:srgbClr val="BFBFBF"/>
              </a:solidFill>
            </a:endParaRPr>
          </a:p>
        </p:txBody>
      </p:sp>
    </p:spTree>
    <p:extLst>
      <p:ext uri="{BB962C8B-B14F-4D97-AF65-F5344CB8AC3E}">
        <p14:creationId xmlns:p14="http://schemas.microsoft.com/office/powerpoint/2010/main" val="1851901554"/>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kumimoji="1" lang="en-US" altLang="ja-JP" dirty="0"/>
              <a:t>6-6-1.</a:t>
            </a:r>
            <a:r>
              <a:rPr lang="ja-JP" altLang="en-US" dirty="0"/>
              <a:t>演習</a:t>
            </a:r>
            <a:r>
              <a:rPr lang="en-US" altLang="ja-JP" dirty="0"/>
              <a:t>6</a:t>
            </a:r>
            <a:r>
              <a:rPr lang="ja-JP" altLang="en-US" dirty="0"/>
              <a:t>：</a:t>
            </a:r>
            <a:r>
              <a:rPr lang="en-US" altLang="ja-JP" dirty="0"/>
              <a:t>TensorFlow /</a:t>
            </a:r>
            <a:r>
              <a:rPr lang="en-US" altLang="ja-JP" dirty="0" err="1"/>
              <a:t>Keras</a:t>
            </a:r>
            <a:endParaRPr kumimoji="1" lang="ja-JP" altLang="en-US" dirty="0"/>
          </a:p>
        </p:txBody>
      </p:sp>
      <p:sp>
        <p:nvSpPr>
          <p:cNvPr id="5" name="スライド番号プレースホルダー 4">
            <a:extLst>
              <a:ext uri="{FF2B5EF4-FFF2-40B4-BE49-F238E27FC236}">
                <a16:creationId xmlns:a16="http://schemas.microsoft.com/office/drawing/2014/main" id="{C905B90A-465B-402F-BC68-6932C2B00E04}"/>
              </a:ext>
            </a:extLst>
          </p:cNvPr>
          <p:cNvSpPr>
            <a:spLocks noGrp="1"/>
          </p:cNvSpPr>
          <p:nvPr>
            <p:ph type="sldNum" sz="quarter" idx="10"/>
          </p:nvPr>
        </p:nvSpPr>
        <p:spPr/>
        <p:txBody>
          <a:bodyPr/>
          <a:lstStyle/>
          <a:p>
            <a:fld id="{5D750650-B10A-47BF-93C2-E1678438B37A}" type="slidenum">
              <a:rPr kumimoji="1" lang="ja-JP" altLang="en-US" smtClean="0"/>
              <a:pPr/>
              <a:t>323</a:t>
            </a:fld>
            <a:endParaRPr kumimoji="1" lang="ja-JP" altLang="en-US"/>
          </a:p>
        </p:txBody>
      </p:sp>
      <p:sp>
        <p:nvSpPr>
          <p:cNvPr id="4" name="テキスト ボックス 3">
            <a:extLst>
              <a:ext uri="{FF2B5EF4-FFF2-40B4-BE49-F238E27FC236}">
                <a16:creationId xmlns:a16="http://schemas.microsoft.com/office/drawing/2014/main" id="{EB308ADB-2C24-40A0-9C1C-3E0C25EC8182}"/>
              </a:ext>
            </a:extLst>
          </p:cNvPr>
          <p:cNvSpPr txBox="1"/>
          <p:nvPr/>
        </p:nvSpPr>
        <p:spPr>
          <a:xfrm>
            <a:off x="766763" y="1019355"/>
            <a:ext cx="10658473" cy="791755"/>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20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pPr>
              <a:lnSpc>
                <a:spcPct val="130000"/>
              </a:lnSpc>
            </a:pPr>
            <a:r>
              <a:rPr lang="en-US" altLang="ja-JP" sz="1800" dirty="0"/>
              <a:t>mlho/exercise </a:t>
            </a:r>
            <a:r>
              <a:rPr lang="ja-JP" altLang="en-US" sz="1800" dirty="0"/>
              <a:t>フォルダの中の</a:t>
            </a:r>
            <a:endParaRPr lang="en-US" altLang="ja-JP" sz="1800" dirty="0"/>
          </a:p>
          <a:p>
            <a:pPr>
              <a:lnSpc>
                <a:spcPct val="130000"/>
              </a:lnSpc>
            </a:pPr>
            <a:r>
              <a:rPr lang="ja-JP" altLang="en-US" sz="1800" dirty="0"/>
              <a:t>「</a:t>
            </a:r>
            <a:r>
              <a:rPr lang="en-US" altLang="ja-JP" sz="1800" dirty="0"/>
              <a:t>6-3_</a:t>
            </a:r>
            <a:r>
              <a:rPr lang="ja-JP" altLang="en-US" sz="1800" dirty="0"/>
              <a:t>（演習）</a:t>
            </a:r>
            <a:r>
              <a:rPr lang="en-US" altLang="ja-JP" sz="1800" dirty="0"/>
              <a:t>TensorFlow/Keras</a:t>
            </a:r>
            <a:r>
              <a:rPr lang="ja-JP" altLang="en-US" sz="1800" dirty="0"/>
              <a:t>によるワインの品種分類</a:t>
            </a:r>
            <a:r>
              <a:rPr lang="en-US" altLang="ja-JP" sz="1800" dirty="0"/>
              <a:t>.</a:t>
            </a:r>
            <a:r>
              <a:rPr lang="en-US" altLang="ja-JP" sz="1800" dirty="0" err="1"/>
              <a:t>ipynb</a:t>
            </a:r>
            <a:r>
              <a:rPr lang="ja-JP" altLang="en-US" sz="1800" dirty="0"/>
              <a:t>」を実行する</a:t>
            </a:r>
          </a:p>
        </p:txBody>
      </p:sp>
      <p:sp>
        <p:nvSpPr>
          <p:cNvPr id="12" name="四角形: 角を丸くする 11">
            <a:extLst>
              <a:ext uri="{FF2B5EF4-FFF2-40B4-BE49-F238E27FC236}">
                <a16:creationId xmlns:a16="http://schemas.microsoft.com/office/drawing/2014/main" id="{D9087632-89E8-4B86-9784-C818E91780DA}"/>
              </a:ext>
            </a:extLst>
          </p:cNvPr>
          <p:cNvSpPr/>
          <p:nvPr/>
        </p:nvSpPr>
        <p:spPr>
          <a:xfrm>
            <a:off x="766763" y="1976744"/>
            <a:ext cx="10599737" cy="2616942"/>
          </a:xfrm>
          <a:prstGeom prst="roundRect">
            <a:avLst>
              <a:gd name="adj" fmla="val 1884"/>
            </a:avLst>
          </a:prstGeom>
          <a:solidFill>
            <a:srgbClr val="FFF4E1"/>
          </a:solidFill>
          <a:ln w="19050" algn="ctr">
            <a:noFill/>
            <a:prstDash val="dash"/>
            <a:round/>
            <a:headEnd/>
            <a:tailEnd/>
          </a:ln>
          <a:effectLst/>
        </p:spPr>
        <p:txBody>
          <a:bodyPr rot="0" spcFirstLastPara="0" vertOverflow="overflow" horzOverflow="overflow" vert="horz" wrap="square" lIns="180000" tIns="72000" rIns="180000" bIns="72000" numCol="1" spcCol="0" rtlCol="0" fromWordArt="0" anchor="ctr" anchorCtr="0" forceAA="0" compatLnSpc="1">
            <a:prstTxWarp prst="textNoShape">
              <a:avLst/>
            </a:prstTxWarp>
            <a:noAutofit/>
          </a:bodyPr>
          <a:lstStyle/>
          <a:p>
            <a:pPr marL="171450" indent="-171450" algn="just">
              <a:lnSpc>
                <a:spcPct val="120000"/>
              </a:lnSpc>
              <a:spcAft>
                <a:spcPts val="400"/>
              </a:spcAft>
              <a:buClr>
                <a:srgbClr val="F36C37"/>
              </a:buClr>
              <a:buFont typeface="Wingdings" panose="05000000000000000000" pitchFamily="2" charset="2"/>
              <a:buChar char="l"/>
            </a:pPr>
            <a:endParaRPr lang="ja-JP" altLang="en-US" sz="1100" spc="150" dirty="0">
              <a:solidFill>
                <a:schemeClr val="tx1"/>
              </a:solidFill>
              <a:latin typeface="+mj-ea"/>
              <a:ea typeface="+mj-ea"/>
            </a:endParaRPr>
          </a:p>
        </p:txBody>
      </p:sp>
      <p:sp>
        <p:nvSpPr>
          <p:cNvPr id="13" name="コンテンツ プレースホルダー 2">
            <a:extLst>
              <a:ext uri="{FF2B5EF4-FFF2-40B4-BE49-F238E27FC236}">
                <a16:creationId xmlns:a16="http://schemas.microsoft.com/office/drawing/2014/main" id="{EF96ADA1-9B2A-4DD3-9BB0-2401B4B06B52}"/>
              </a:ext>
            </a:extLst>
          </p:cNvPr>
          <p:cNvSpPr txBox="1">
            <a:spLocks/>
          </p:cNvSpPr>
          <p:nvPr/>
        </p:nvSpPr>
        <p:spPr bwMode="auto">
          <a:xfrm>
            <a:off x="1113954" y="2158890"/>
            <a:ext cx="9964088" cy="2251449"/>
          </a:xfrm>
          <a:prstGeom prst="rect">
            <a:avLst/>
          </a:prstGeom>
        </p:spPr>
        <p:txBody>
          <a:bodyPr vert="horz" wrap="square" lIns="91440" tIns="45720" rIns="91440" bIns="45720" rtlCol="0" anchor="ctr">
            <a:noAutofit/>
          </a:bodyPr>
          <a:lstStyle>
            <a:lvl1pPr marL="357188" marR="0" indent="-357188"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n"/>
              <a:tabLst/>
              <a:defRPr kumimoji="1" lang="en-US" altLang="ja-JP"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1pPr>
            <a:lvl2pPr marL="742950" marR="0" indent="-28575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l"/>
              <a:tabLst/>
              <a:defRPr kumimoji="1" lang="ja-JP" altLang="en-US"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2pPr>
            <a:lvl3pPr marL="1143000" marR="0" indent="-2286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3pPr>
            <a:lvl4pPr marL="1714500" marR="0" indent="-3429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4pPr>
            <a:lvl5pPr marL="2114550" marR="0" indent="-28575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lnSpc>
                <a:spcPct val="120000"/>
              </a:lnSpc>
              <a:spcBef>
                <a:spcPts val="0"/>
              </a:spcBef>
              <a:spcAft>
                <a:spcPts val="2400"/>
              </a:spcAft>
              <a:buClr>
                <a:srgbClr val="F36C37"/>
              </a:buClr>
              <a:buFont typeface="Wingdings" panose="05000000000000000000" pitchFamily="2" charset="2"/>
              <a:buNone/>
            </a:pPr>
            <a:r>
              <a:rPr lang="en-US" altLang="ja-JP" sz="2000" b="1" dirty="0">
                <a:solidFill>
                  <a:srgbClr val="F36C37"/>
                </a:solidFill>
              </a:rPr>
              <a:t>TensorFlow/</a:t>
            </a:r>
            <a:r>
              <a:rPr lang="en-US" altLang="ja-JP" sz="2000" b="1" dirty="0" err="1">
                <a:solidFill>
                  <a:srgbClr val="F36C37"/>
                </a:solidFill>
              </a:rPr>
              <a:t>Keras</a:t>
            </a:r>
            <a:r>
              <a:rPr lang="en-US" altLang="ja-JP" sz="2000" b="1" dirty="0">
                <a:solidFill>
                  <a:srgbClr val="F36C37"/>
                </a:solidFill>
              </a:rPr>
              <a:t> </a:t>
            </a:r>
            <a:r>
              <a:rPr lang="ja-JP" altLang="en-US" sz="2000" b="1" dirty="0">
                <a:solidFill>
                  <a:srgbClr val="F36C37"/>
                </a:solidFill>
              </a:rPr>
              <a:t>を用いて、ワインの品種分類問題に挑戦します。</a:t>
            </a:r>
            <a:br>
              <a:rPr lang="en-US" altLang="ja-JP" sz="2000" b="1" dirty="0">
                <a:solidFill>
                  <a:srgbClr val="F36C37"/>
                </a:solidFill>
              </a:rPr>
            </a:br>
            <a:r>
              <a:rPr lang="ja-JP" altLang="en-US" sz="2000" b="1" dirty="0">
                <a:solidFill>
                  <a:srgbClr val="F36C37"/>
                </a:solidFill>
              </a:rPr>
              <a:t>この課題ではワインの成分データが与えられ、その原料となるブドウが</a:t>
            </a:r>
            <a:r>
              <a:rPr lang="en-US" altLang="ja-JP" sz="2000" b="1" dirty="0">
                <a:solidFill>
                  <a:srgbClr val="F36C37"/>
                </a:solidFill>
              </a:rPr>
              <a:t>0</a:t>
            </a:r>
            <a:r>
              <a:rPr lang="ja-JP" altLang="en-US" sz="2000" b="1" dirty="0">
                <a:solidFill>
                  <a:srgbClr val="F36C37"/>
                </a:solidFill>
              </a:rPr>
              <a:t>番</a:t>
            </a:r>
            <a:r>
              <a:rPr lang="en-US" altLang="ja-JP" sz="2000" b="1" dirty="0">
                <a:solidFill>
                  <a:srgbClr val="F36C37"/>
                </a:solidFill>
              </a:rPr>
              <a:t>,1</a:t>
            </a:r>
            <a:r>
              <a:rPr lang="ja-JP" altLang="en-US" sz="2000" b="1" dirty="0">
                <a:solidFill>
                  <a:srgbClr val="F36C37"/>
                </a:solidFill>
              </a:rPr>
              <a:t>番</a:t>
            </a:r>
            <a:r>
              <a:rPr lang="en-US" altLang="ja-JP" sz="2000" b="1" dirty="0">
                <a:solidFill>
                  <a:srgbClr val="F36C37"/>
                </a:solidFill>
              </a:rPr>
              <a:t>,2</a:t>
            </a:r>
            <a:r>
              <a:rPr lang="ja-JP" altLang="en-US" sz="2000" b="1" dirty="0">
                <a:solidFill>
                  <a:srgbClr val="F36C37"/>
                </a:solidFill>
              </a:rPr>
              <a:t>番のいずれの品種であるかを予測するものです。</a:t>
            </a:r>
            <a:endParaRPr lang="en-US" altLang="ja-JP" sz="2000" b="1" dirty="0">
              <a:solidFill>
                <a:srgbClr val="F36C37"/>
              </a:solidFill>
            </a:endParaRPr>
          </a:p>
          <a:p>
            <a:pPr marL="0" indent="0" algn="ctr">
              <a:lnSpc>
                <a:spcPct val="120000"/>
              </a:lnSpc>
              <a:spcBef>
                <a:spcPts val="0"/>
              </a:spcBef>
              <a:spcAft>
                <a:spcPts val="2400"/>
              </a:spcAft>
              <a:buClr>
                <a:srgbClr val="F36C37"/>
              </a:buClr>
              <a:buFont typeface="Wingdings" panose="05000000000000000000" pitchFamily="2" charset="2"/>
              <a:buNone/>
            </a:pPr>
            <a:r>
              <a:rPr lang="ja-JP" altLang="en-US" sz="2000" b="1" dirty="0">
                <a:solidFill>
                  <a:srgbClr val="F36C37"/>
                </a:solidFill>
              </a:rPr>
              <a:t>時間があればなぜそのような結果になるのかも考えてみましょう。</a:t>
            </a:r>
            <a:endParaRPr lang="en-US" altLang="ja-JP" sz="1600" b="1" dirty="0">
              <a:solidFill>
                <a:srgbClr val="494949"/>
              </a:solidFill>
            </a:endParaRPr>
          </a:p>
        </p:txBody>
      </p:sp>
      <p:pic>
        <p:nvPicPr>
          <p:cNvPr id="6" name="図 5">
            <a:extLst>
              <a:ext uri="{FF2B5EF4-FFF2-40B4-BE49-F238E27FC236}">
                <a16:creationId xmlns:a16="http://schemas.microsoft.com/office/drawing/2014/main" id="{9B22A124-AC7E-4B8D-81DF-0EB1CDA540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02665" y="4355595"/>
            <a:ext cx="2519606" cy="1912178"/>
          </a:xfrm>
          <a:prstGeom prst="rect">
            <a:avLst/>
          </a:prstGeom>
        </p:spPr>
      </p:pic>
      <p:sp>
        <p:nvSpPr>
          <p:cNvPr id="9" name="テキスト ボックス 8">
            <a:extLst>
              <a:ext uri="{FF2B5EF4-FFF2-40B4-BE49-F238E27FC236}">
                <a16:creationId xmlns:a16="http://schemas.microsoft.com/office/drawing/2014/main" id="{0DCF4FB6-B67A-4D90-82B6-BAB3843EEF66}"/>
              </a:ext>
            </a:extLst>
          </p:cNvPr>
          <p:cNvSpPr txBox="1"/>
          <p:nvPr/>
        </p:nvSpPr>
        <p:spPr>
          <a:xfrm>
            <a:off x="708027" y="4568141"/>
            <a:ext cx="6752884" cy="636328"/>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20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pPr algn="l">
              <a:lnSpc>
                <a:spcPct val="130000"/>
              </a:lnSpc>
            </a:pPr>
            <a:r>
              <a:rPr lang="en-US" altLang="ja-JP" sz="1400" dirty="0">
                <a:solidFill>
                  <a:srgbClr val="F36C37"/>
                </a:solidFill>
              </a:rPr>
              <a:t>※ </a:t>
            </a:r>
            <a:r>
              <a:rPr lang="ja-JP" altLang="en-US" sz="1400" dirty="0">
                <a:solidFill>
                  <a:srgbClr val="F36C37"/>
                </a:solidFill>
              </a:rPr>
              <a:t>プログラムの説明及びプログラムの解答例は </a:t>
            </a:r>
            <a:r>
              <a:rPr lang="en-US" altLang="ja-JP" sz="1400" dirty="0">
                <a:solidFill>
                  <a:srgbClr val="F36C37"/>
                </a:solidFill>
              </a:rPr>
              <a:t>Google </a:t>
            </a:r>
            <a:r>
              <a:rPr lang="en-US" altLang="ja-JP" sz="1400" dirty="0" err="1">
                <a:solidFill>
                  <a:srgbClr val="F36C37"/>
                </a:solidFill>
              </a:rPr>
              <a:t>Colab</a:t>
            </a:r>
            <a:endParaRPr lang="en-US" altLang="ja-JP" sz="1400" dirty="0">
              <a:solidFill>
                <a:srgbClr val="F36C37"/>
              </a:solidFill>
            </a:endParaRPr>
          </a:p>
          <a:p>
            <a:pPr algn="l">
              <a:lnSpc>
                <a:spcPct val="130000"/>
              </a:lnSpc>
            </a:pPr>
            <a:r>
              <a:rPr lang="en-US" altLang="ja-JP" sz="1400" dirty="0">
                <a:solidFill>
                  <a:srgbClr val="F36C37"/>
                </a:solidFill>
              </a:rPr>
              <a:t> </a:t>
            </a:r>
            <a:r>
              <a:rPr lang="ja-JP" altLang="en-US" sz="1400" dirty="0">
                <a:solidFill>
                  <a:srgbClr val="F36C37"/>
                </a:solidFill>
              </a:rPr>
              <a:t>　ノートブック内に記載しています。</a:t>
            </a:r>
          </a:p>
        </p:txBody>
      </p:sp>
    </p:spTree>
    <p:extLst>
      <p:ext uri="{BB962C8B-B14F-4D97-AF65-F5344CB8AC3E}">
        <p14:creationId xmlns:p14="http://schemas.microsoft.com/office/powerpoint/2010/main" val="1011991101"/>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タイトル 1">
            <a:extLst>
              <a:ext uri="{FF2B5EF4-FFF2-40B4-BE49-F238E27FC236}">
                <a16:creationId xmlns:a16="http://schemas.microsoft.com/office/drawing/2014/main" id="{2DA76E4A-E82F-4E3B-913C-6408054281D8}"/>
              </a:ext>
            </a:extLst>
          </p:cNvPr>
          <p:cNvSpPr txBox="1">
            <a:spLocks/>
          </p:cNvSpPr>
          <p:nvPr/>
        </p:nvSpPr>
        <p:spPr bwMode="auto">
          <a:xfrm>
            <a:off x="666514" y="851958"/>
            <a:ext cx="10922105" cy="4826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kumimoji="1" sz="2800" b="1" kern="1200" baseline="0">
                <a:solidFill>
                  <a:schemeClr val="tx1">
                    <a:lumMod val="75000"/>
                    <a:lumOff val="25000"/>
                  </a:schemeClr>
                </a:solidFill>
                <a:latin typeface="メイリオ" panose="020B0604030504040204" pitchFamily="50" charset="-128"/>
                <a:ea typeface="メイリオ" panose="020B0604030504040204" pitchFamily="50" charset="-128"/>
                <a:cs typeface="+mj-cs"/>
              </a:defRPr>
            </a:lvl1pPr>
          </a:lstStyle>
          <a:p>
            <a:r>
              <a:rPr lang="ja-JP" altLang="en-US" sz="3200" spc="150" dirty="0">
                <a:solidFill>
                  <a:srgbClr val="F36C37"/>
                </a:solidFill>
              </a:rPr>
              <a:t>第</a:t>
            </a:r>
            <a:r>
              <a:rPr lang="en-US" altLang="ja-JP" sz="5600" spc="150" dirty="0">
                <a:solidFill>
                  <a:srgbClr val="F36C37"/>
                </a:solidFill>
              </a:rPr>
              <a:t>6</a:t>
            </a:r>
            <a:r>
              <a:rPr lang="ja-JP" altLang="en-US" sz="3200" spc="150" dirty="0">
                <a:solidFill>
                  <a:srgbClr val="F36C37"/>
                </a:solidFill>
              </a:rPr>
              <a:t>章　ディープラーニング </a:t>
            </a:r>
            <a:r>
              <a:rPr lang="en-US" altLang="ja-JP" sz="2000" spc="150" dirty="0">
                <a:solidFill>
                  <a:srgbClr val="F36C37"/>
                </a:solidFill>
              </a:rPr>
              <a:t>- TensorFlow / </a:t>
            </a:r>
            <a:r>
              <a:rPr lang="en-US" altLang="ja-JP" sz="2000" spc="150" dirty="0" err="1">
                <a:solidFill>
                  <a:srgbClr val="F36C37"/>
                </a:solidFill>
              </a:rPr>
              <a:t>Keras</a:t>
            </a:r>
            <a:r>
              <a:rPr lang="en-US" altLang="ja-JP" sz="2000" spc="150" dirty="0">
                <a:solidFill>
                  <a:srgbClr val="F36C37"/>
                </a:solidFill>
              </a:rPr>
              <a:t> -</a:t>
            </a:r>
            <a:endParaRPr lang="en-US" altLang="ja-JP" sz="3200" spc="150" dirty="0">
              <a:solidFill>
                <a:srgbClr val="F36C37"/>
              </a:solidFill>
            </a:endParaRPr>
          </a:p>
        </p:txBody>
      </p:sp>
      <p:sp>
        <p:nvSpPr>
          <p:cNvPr id="2" name="スライド番号プレースホルダー 1">
            <a:extLst>
              <a:ext uri="{FF2B5EF4-FFF2-40B4-BE49-F238E27FC236}">
                <a16:creationId xmlns:a16="http://schemas.microsoft.com/office/drawing/2014/main" id="{FAA47C63-520D-4F7C-8DAB-2526094CB5B4}"/>
              </a:ext>
            </a:extLst>
          </p:cNvPr>
          <p:cNvSpPr>
            <a:spLocks noGrp="1"/>
          </p:cNvSpPr>
          <p:nvPr>
            <p:ph type="sldNum" sz="quarter" idx="10"/>
          </p:nvPr>
        </p:nvSpPr>
        <p:spPr>
          <a:xfrm>
            <a:off x="9265299" y="6465214"/>
            <a:ext cx="2743200" cy="204403"/>
          </a:xfrm>
        </p:spPr>
        <p:txBody>
          <a:bodyPr/>
          <a:lstStyle/>
          <a:p>
            <a:fld id="{5D750650-B10A-47BF-93C2-E1678438B37A}" type="slidenum">
              <a:rPr kumimoji="1" lang="ja-JP" altLang="en-US" smtClean="0"/>
              <a:pPr/>
              <a:t>324</a:t>
            </a:fld>
            <a:endParaRPr kumimoji="1" lang="ja-JP" altLang="en-US" dirty="0"/>
          </a:p>
        </p:txBody>
      </p:sp>
      <p:sp>
        <p:nvSpPr>
          <p:cNvPr id="9" name="四角形: 角を丸くする 8">
            <a:extLst>
              <a:ext uri="{FF2B5EF4-FFF2-40B4-BE49-F238E27FC236}">
                <a16:creationId xmlns:a16="http://schemas.microsoft.com/office/drawing/2014/main" id="{17C76A4F-9917-404E-810D-D4C278F81FF6}"/>
              </a:ext>
            </a:extLst>
          </p:cNvPr>
          <p:cNvSpPr/>
          <p:nvPr/>
        </p:nvSpPr>
        <p:spPr bwMode="auto">
          <a:xfrm>
            <a:off x="735085" y="1751579"/>
            <a:ext cx="2208068" cy="358390"/>
          </a:xfrm>
          <a:prstGeom prst="roundRect">
            <a:avLst>
              <a:gd name="adj" fmla="val 50000"/>
            </a:avLst>
          </a:prstGeom>
          <a:solidFill>
            <a:srgbClr val="F36C37"/>
          </a:solidFill>
          <a:ln w="19050" algn="ctr">
            <a:noFill/>
            <a:prstDash val="dash"/>
            <a:round/>
            <a:headEnd/>
            <a:tailEnd/>
          </a:ln>
          <a:effectLst/>
        </p:spPr>
        <p:txBody>
          <a:bodyPr wrap="none" lIns="108000" tIns="108000" rtlCol="0" anchor="ctr"/>
          <a:lstStyle/>
          <a:p>
            <a:pPr algn="ctr"/>
            <a:r>
              <a:rPr kumimoji="1" lang="ja-JP" altLang="en-US" b="1" spc="300" dirty="0">
                <a:solidFill>
                  <a:schemeClr val="bg1"/>
                </a:solidFill>
                <a:latin typeface="+mn-ea"/>
              </a:rPr>
              <a:t>章の目次</a:t>
            </a:r>
          </a:p>
        </p:txBody>
      </p:sp>
      <p:sp>
        <p:nvSpPr>
          <p:cNvPr id="10" name="コンテンツ プレースホルダー 5">
            <a:extLst>
              <a:ext uri="{FF2B5EF4-FFF2-40B4-BE49-F238E27FC236}">
                <a16:creationId xmlns:a16="http://schemas.microsoft.com/office/drawing/2014/main" id="{2A231A49-86B3-4817-904B-36C2F1103794}"/>
              </a:ext>
            </a:extLst>
          </p:cNvPr>
          <p:cNvSpPr txBox="1">
            <a:spLocks/>
          </p:cNvSpPr>
          <p:nvPr/>
        </p:nvSpPr>
        <p:spPr>
          <a:xfrm>
            <a:off x="1071378" y="2214887"/>
            <a:ext cx="10353860" cy="2733632"/>
          </a:xfrm>
          <a:prstGeom prst="rect">
            <a:avLst/>
          </a:prstGeom>
        </p:spPr>
        <p:txBody>
          <a:bodyPr vert="horz" lIns="91440" tIns="45720" rIns="91440" bIns="45720" rtlCol="0" anchor="t"/>
          <a:lstStyle>
            <a:defPPr>
              <a:defRPr lang="en-US"/>
            </a:defPPr>
            <a:lvl1pPr marL="0" algn="r" defTabSz="457200" rtl="0" eaLnBrk="1" latinLnBrk="0" hangingPunct="1">
              <a:defRPr sz="900" b="0" kern="1200">
                <a:solidFill>
                  <a:schemeClr val="tx1">
                    <a:lumMod val="50000"/>
                    <a:lumOff val="50000"/>
                  </a:schemeClr>
                </a:solidFill>
                <a:latin typeface="メイリオ" panose="020B0604030504040204" pitchFamily="50" charset="-128"/>
                <a:ea typeface="メイリオ" panose="020B0604030504040204" pitchFamily="50" charset="-128"/>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lnSpc>
                <a:spcPct val="150000"/>
              </a:lnSpc>
            </a:pPr>
            <a:r>
              <a:rPr kumimoji="1" lang="en-US" altLang="ja-JP" sz="1600" b="1" spc="300" dirty="0">
                <a:solidFill>
                  <a:srgbClr val="BFBFBF"/>
                </a:solidFill>
              </a:rPr>
              <a:t>6-1.</a:t>
            </a:r>
            <a:r>
              <a:rPr kumimoji="1" lang="ja-JP" altLang="en-US" sz="1600" b="1" spc="300" dirty="0">
                <a:solidFill>
                  <a:srgbClr val="BFBFBF"/>
                </a:solidFill>
              </a:rPr>
              <a:t>ディープラーニングの基礎</a:t>
            </a:r>
            <a:endParaRPr kumimoji="1" lang="en-US" altLang="ja-JP" sz="1600" b="1" spc="300" dirty="0">
              <a:solidFill>
                <a:srgbClr val="BFBFBF"/>
              </a:solidFill>
            </a:endParaRPr>
          </a:p>
          <a:p>
            <a:pPr algn="l">
              <a:lnSpc>
                <a:spcPct val="150000"/>
              </a:lnSpc>
            </a:pPr>
            <a:r>
              <a:rPr lang="en-US" altLang="ja-JP" sz="1600" b="1" spc="300" dirty="0">
                <a:solidFill>
                  <a:srgbClr val="BFBFBF"/>
                </a:solidFill>
              </a:rPr>
              <a:t>6-2.TensorFlow</a:t>
            </a:r>
            <a:r>
              <a:rPr lang="ja-JP" altLang="en-US" sz="1600" b="1" spc="300" dirty="0">
                <a:solidFill>
                  <a:srgbClr val="BFBFBF"/>
                </a:solidFill>
              </a:rPr>
              <a:t> </a:t>
            </a:r>
            <a:r>
              <a:rPr lang="en-US" altLang="ja-JP" sz="1600" b="1" spc="300" dirty="0">
                <a:solidFill>
                  <a:srgbClr val="BFBFBF"/>
                </a:solidFill>
              </a:rPr>
              <a:t>/</a:t>
            </a:r>
            <a:r>
              <a:rPr lang="ja-JP" altLang="en-US" sz="1600" b="1" spc="300" dirty="0">
                <a:solidFill>
                  <a:srgbClr val="BFBFBF"/>
                </a:solidFill>
              </a:rPr>
              <a:t> </a:t>
            </a:r>
            <a:r>
              <a:rPr lang="en-US" altLang="ja-JP" sz="1600" b="1" spc="300" dirty="0">
                <a:solidFill>
                  <a:srgbClr val="BFBFBF"/>
                </a:solidFill>
              </a:rPr>
              <a:t>Keras</a:t>
            </a:r>
          </a:p>
          <a:p>
            <a:pPr algn="l">
              <a:lnSpc>
                <a:spcPct val="150000"/>
              </a:lnSpc>
            </a:pPr>
            <a:r>
              <a:rPr lang="en-US" altLang="ja-JP" sz="1600" b="1" spc="300" dirty="0">
                <a:solidFill>
                  <a:srgbClr val="BFBFBF"/>
                </a:solidFill>
              </a:rPr>
              <a:t>6-3.TensorFlow</a:t>
            </a:r>
            <a:r>
              <a:rPr lang="ja-JP" altLang="en-US" sz="1600" b="1" spc="300" dirty="0">
                <a:solidFill>
                  <a:srgbClr val="BFBFBF"/>
                </a:solidFill>
              </a:rPr>
              <a:t> </a:t>
            </a:r>
            <a:r>
              <a:rPr lang="en-US" altLang="ja-JP" sz="1600" b="1" spc="300" dirty="0">
                <a:solidFill>
                  <a:srgbClr val="BFBFBF"/>
                </a:solidFill>
              </a:rPr>
              <a:t>/</a:t>
            </a:r>
            <a:r>
              <a:rPr lang="ja-JP" altLang="en-US" sz="1600" b="1" spc="300" dirty="0">
                <a:solidFill>
                  <a:srgbClr val="BFBFBF"/>
                </a:solidFill>
              </a:rPr>
              <a:t> </a:t>
            </a:r>
            <a:r>
              <a:rPr lang="en-US" altLang="ja-JP" sz="1600" b="1" spc="300" dirty="0">
                <a:solidFill>
                  <a:srgbClr val="BFBFBF"/>
                </a:solidFill>
              </a:rPr>
              <a:t>Keras</a:t>
            </a:r>
            <a:r>
              <a:rPr lang="ja-JP" altLang="en-US" sz="1600" b="1" spc="300" dirty="0">
                <a:solidFill>
                  <a:srgbClr val="BFBFBF"/>
                </a:solidFill>
              </a:rPr>
              <a:t>によるディープラーニングの実装</a:t>
            </a:r>
            <a:endParaRPr lang="en-US" altLang="ja-JP" sz="1600" b="1" spc="300" dirty="0">
              <a:solidFill>
                <a:srgbClr val="BFBFBF"/>
              </a:solidFill>
            </a:endParaRPr>
          </a:p>
          <a:p>
            <a:pPr algn="l">
              <a:lnSpc>
                <a:spcPct val="150000"/>
              </a:lnSpc>
            </a:pPr>
            <a:r>
              <a:rPr lang="en-US" altLang="ja-JP" sz="1600" b="1" spc="300" dirty="0">
                <a:solidFill>
                  <a:srgbClr val="BFBFBF"/>
                </a:solidFill>
              </a:rPr>
              <a:t>6-4.</a:t>
            </a:r>
            <a:r>
              <a:rPr lang="ja-JP" altLang="en-US" sz="1600" b="1" spc="300" dirty="0">
                <a:solidFill>
                  <a:srgbClr val="BFBFBF"/>
                </a:solidFill>
              </a:rPr>
              <a:t>ディープラーニングモデルの改良</a:t>
            </a:r>
            <a:endParaRPr lang="en-US" altLang="ja-JP" sz="1600" b="1" spc="300" dirty="0">
              <a:solidFill>
                <a:srgbClr val="BFBFBF"/>
              </a:solidFill>
            </a:endParaRPr>
          </a:p>
          <a:p>
            <a:pPr algn="l">
              <a:lnSpc>
                <a:spcPct val="150000"/>
              </a:lnSpc>
            </a:pPr>
            <a:r>
              <a:rPr lang="en-US" altLang="ja-JP" sz="1600" b="1" spc="300" dirty="0">
                <a:solidFill>
                  <a:srgbClr val="BFBFBF"/>
                </a:solidFill>
              </a:rPr>
              <a:t>6-5.TensorFlow</a:t>
            </a:r>
            <a:r>
              <a:rPr lang="ja-JP" altLang="en-US" sz="1600" b="1" spc="300" dirty="0">
                <a:solidFill>
                  <a:srgbClr val="BFBFBF"/>
                </a:solidFill>
              </a:rPr>
              <a:t> </a:t>
            </a:r>
            <a:r>
              <a:rPr lang="en-US" altLang="ja-JP" sz="1600" b="1" spc="300" dirty="0">
                <a:solidFill>
                  <a:srgbClr val="BFBFBF"/>
                </a:solidFill>
              </a:rPr>
              <a:t>/</a:t>
            </a:r>
            <a:r>
              <a:rPr lang="ja-JP" altLang="en-US" sz="1600" b="1" spc="300" dirty="0">
                <a:solidFill>
                  <a:srgbClr val="BFBFBF"/>
                </a:solidFill>
              </a:rPr>
              <a:t> </a:t>
            </a:r>
            <a:r>
              <a:rPr lang="en-US" altLang="ja-JP" sz="1600" b="1" spc="300" dirty="0">
                <a:solidFill>
                  <a:srgbClr val="BFBFBF"/>
                </a:solidFill>
              </a:rPr>
              <a:t>Keras</a:t>
            </a:r>
            <a:r>
              <a:rPr lang="ja-JP" altLang="en-US" sz="1600" b="1" spc="300" dirty="0">
                <a:solidFill>
                  <a:srgbClr val="BFBFBF"/>
                </a:solidFill>
              </a:rPr>
              <a:t>によるディープラーニングモデルの改良</a:t>
            </a:r>
            <a:endParaRPr lang="en-US" altLang="ja-JP" sz="1600" b="1" spc="300" dirty="0">
              <a:solidFill>
                <a:srgbClr val="BFBFBF"/>
              </a:solidFill>
            </a:endParaRPr>
          </a:p>
          <a:p>
            <a:pPr algn="l">
              <a:lnSpc>
                <a:spcPct val="150000"/>
              </a:lnSpc>
            </a:pPr>
            <a:r>
              <a:rPr lang="en-US" altLang="ja-JP" sz="1600" b="1" spc="300" dirty="0">
                <a:solidFill>
                  <a:srgbClr val="BFBFBF"/>
                </a:solidFill>
              </a:rPr>
              <a:t>6-6.</a:t>
            </a:r>
            <a:r>
              <a:rPr lang="ja-JP" altLang="en-US" sz="1600" b="1" spc="300" dirty="0">
                <a:solidFill>
                  <a:srgbClr val="BFBFBF"/>
                </a:solidFill>
              </a:rPr>
              <a:t>演習：</a:t>
            </a:r>
            <a:r>
              <a:rPr lang="en-US" altLang="ja-JP" sz="1600" b="1" spc="300" dirty="0">
                <a:solidFill>
                  <a:srgbClr val="BFBFBF"/>
                </a:solidFill>
              </a:rPr>
              <a:t>TensorFlow /</a:t>
            </a:r>
            <a:r>
              <a:rPr lang="en-US" altLang="ja-JP" sz="1600" b="1" spc="300" dirty="0" err="1">
                <a:solidFill>
                  <a:srgbClr val="BFBFBF"/>
                </a:solidFill>
              </a:rPr>
              <a:t>Keras</a:t>
            </a:r>
            <a:endParaRPr lang="en-US" altLang="ja-JP" sz="1600" b="1" spc="300" dirty="0">
              <a:solidFill>
                <a:srgbClr val="BFBFBF"/>
              </a:solidFill>
            </a:endParaRPr>
          </a:p>
          <a:p>
            <a:pPr algn="l">
              <a:lnSpc>
                <a:spcPct val="150000"/>
              </a:lnSpc>
            </a:pPr>
            <a:r>
              <a:rPr lang="en-US" altLang="ja-JP" sz="1600" b="1" spc="300" dirty="0">
                <a:solidFill>
                  <a:srgbClr val="00879E"/>
                </a:solidFill>
              </a:rPr>
              <a:t>6-7.</a:t>
            </a:r>
            <a:r>
              <a:rPr lang="ja-JP" altLang="en-US" sz="1600" b="1" spc="300" dirty="0">
                <a:solidFill>
                  <a:srgbClr val="00879E"/>
                </a:solidFill>
              </a:rPr>
              <a:t>ワーク：構造化データへの機械学習の適用</a:t>
            </a:r>
            <a:endParaRPr lang="en-US" altLang="ja-JP" sz="1600" b="1" spc="300" dirty="0">
              <a:solidFill>
                <a:srgbClr val="00879E"/>
              </a:solidFill>
            </a:endParaRPr>
          </a:p>
          <a:p>
            <a:pPr algn="l">
              <a:lnSpc>
                <a:spcPct val="150000"/>
              </a:lnSpc>
            </a:pPr>
            <a:r>
              <a:rPr lang="en-US" altLang="ja-JP" sz="1600" b="1" spc="300" dirty="0">
                <a:solidFill>
                  <a:srgbClr val="BFBFBF"/>
                </a:solidFill>
              </a:rPr>
              <a:t>6-8.</a:t>
            </a:r>
            <a:r>
              <a:rPr lang="ja-JP" altLang="en-US" sz="1600" b="1" spc="300" dirty="0">
                <a:solidFill>
                  <a:srgbClr val="BFBFBF"/>
                </a:solidFill>
              </a:rPr>
              <a:t>構造化データへの機械学習の活用例</a:t>
            </a:r>
            <a:endParaRPr lang="en-US" altLang="ja-JP" sz="1600" b="1" spc="300" dirty="0">
              <a:solidFill>
                <a:srgbClr val="BFBFBF"/>
              </a:solidFill>
            </a:endParaRPr>
          </a:p>
        </p:txBody>
      </p:sp>
    </p:spTree>
    <p:extLst>
      <p:ext uri="{BB962C8B-B14F-4D97-AF65-F5344CB8AC3E}">
        <p14:creationId xmlns:p14="http://schemas.microsoft.com/office/powerpoint/2010/main" val="2522432633"/>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四角形: 角を丸くする 4">
            <a:extLst>
              <a:ext uri="{FF2B5EF4-FFF2-40B4-BE49-F238E27FC236}">
                <a16:creationId xmlns:a16="http://schemas.microsoft.com/office/drawing/2014/main" id="{235D25D0-2B40-4B95-B459-FAA9DFF054E5}"/>
              </a:ext>
            </a:extLst>
          </p:cNvPr>
          <p:cNvSpPr/>
          <p:nvPr/>
        </p:nvSpPr>
        <p:spPr>
          <a:xfrm>
            <a:off x="801931" y="1679954"/>
            <a:ext cx="10599737" cy="1474772"/>
          </a:xfrm>
          <a:prstGeom prst="roundRect">
            <a:avLst>
              <a:gd name="adj" fmla="val 1884"/>
            </a:avLst>
          </a:prstGeom>
          <a:solidFill>
            <a:srgbClr val="FFF4E1"/>
          </a:solidFill>
          <a:ln w="19050" algn="ctr">
            <a:noFill/>
            <a:prstDash val="dash"/>
            <a:round/>
            <a:headEnd/>
            <a:tailEnd/>
          </a:ln>
          <a:effectLst/>
        </p:spPr>
        <p:txBody>
          <a:bodyPr rot="0" spcFirstLastPara="0" vertOverflow="overflow" horzOverflow="overflow" vert="horz" wrap="square" lIns="180000" tIns="72000" rIns="180000" bIns="72000" numCol="1" spcCol="0" rtlCol="0" fromWordArt="0" anchor="ctr" anchorCtr="0" forceAA="0" compatLnSpc="1">
            <a:prstTxWarp prst="textNoShape">
              <a:avLst/>
            </a:prstTxWarp>
            <a:noAutofit/>
          </a:bodyPr>
          <a:lstStyle/>
          <a:p>
            <a:pPr marL="171450" indent="-171450" algn="just">
              <a:lnSpc>
                <a:spcPct val="120000"/>
              </a:lnSpc>
              <a:spcAft>
                <a:spcPts val="400"/>
              </a:spcAft>
              <a:buClr>
                <a:srgbClr val="F36C37"/>
              </a:buClr>
              <a:buFont typeface="Wingdings" panose="05000000000000000000" pitchFamily="2" charset="2"/>
              <a:buChar char="l"/>
            </a:pPr>
            <a:endParaRPr lang="ja-JP" altLang="en-US" sz="1100" spc="150" dirty="0">
              <a:solidFill>
                <a:schemeClr val="tx1"/>
              </a:solidFill>
              <a:latin typeface="+mj-ea"/>
              <a:ea typeface="+mj-ea"/>
            </a:endParaRPr>
          </a:p>
        </p:txBody>
      </p:sp>
      <p:sp>
        <p:nvSpPr>
          <p:cNvPr id="2" name="タイトル 1">
            <a:extLst>
              <a:ext uri="{FF2B5EF4-FFF2-40B4-BE49-F238E27FC236}">
                <a16:creationId xmlns:a16="http://schemas.microsoft.com/office/drawing/2014/main" id="{5FE14325-B25E-453C-9481-5E4B9FE0B34A}"/>
              </a:ext>
            </a:extLst>
          </p:cNvPr>
          <p:cNvSpPr>
            <a:spLocks noGrp="1"/>
          </p:cNvSpPr>
          <p:nvPr>
            <p:ph type="title"/>
          </p:nvPr>
        </p:nvSpPr>
        <p:spPr>
          <a:xfrm>
            <a:off x="368287" y="357390"/>
            <a:ext cx="11455423" cy="482600"/>
          </a:xfrm>
        </p:spPr>
        <p:txBody>
          <a:bodyPr/>
          <a:lstStyle/>
          <a:p>
            <a:r>
              <a:rPr lang="en-US" altLang="ja-JP" dirty="0"/>
              <a:t>6-7-1.</a:t>
            </a:r>
            <a:r>
              <a:rPr lang="ja-JP" altLang="en-US" dirty="0"/>
              <a:t>ワーク：課題の説明①</a:t>
            </a:r>
            <a:endParaRPr kumimoji="1" lang="ja-JP" altLang="en-US" dirty="0"/>
          </a:p>
        </p:txBody>
      </p:sp>
      <p:sp>
        <p:nvSpPr>
          <p:cNvPr id="3" name="コンテンツ プレースホルダー 2">
            <a:extLst>
              <a:ext uri="{FF2B5EF4-FFF2-40B4-BE49-F238E27FC236}">
                <a16:creationId xmlns:a16="http://schemas.microsoft.com/office/drawing/2014/main" id="{10EE556C-FDAE-4EEE-A2E7-11A707D60D55}"/>
              </a:ext>
            </a:extLst>
          </p:cNvPr>
          <p:cNvSpPr>
            <a:spLocks noGrp="1"/>
          </p:cNvSpPr>
          <p:nvPr>
            <p:ph sz="quarter" idx="4294967295"/>
          </p:nvPr>
        </p:nvSpPr>
        <p:spPr>
          <a:xfrm>
            <a:off x="1113956" y="1754915"/>
            <a:ext cx="9964088" cy="1321430"/>
          </a:xfrm>
        </p:spPr>
        <p:txBody>
          <a:bodyPr vert="horz" wrap="square" lIns="91440" tIns="45720" rIns="91440" bIns="45720" rtlCol="0" anchor="ctr">
            <a:noAutofit/>
          </a:bodyPr>
          <a:lstStyle/>
          <a:p>
            <a:pPr marL="0" indent="0">
              <a:lnSpc>
                <a:spcPct val="120000"/>
              </a:lnSpc>
              <a:spcBef>
                <a:spcPts val="0"/>
              </a:spcBef>
              <a:spcAft>
                <a:spcPts val="2400"/>
              </a:spcAft>
              <a:buClr>
                <a:srgbClr val="F36C37"/>
              </a:buClr>
              <a:buNone/>
            </a:pPr>
            <a:r>
              <a:rPr lang="ja-JP" altLang="en-US" sz="2000" b="1" dirty="0">
                <a:solidFill>
                  <a:srgbClr val="F36C37"/>
                </a:solidFill>
              </a:rPr>
              <a:t>　あなたはとある金融機関のデータ活用を実践する立場にあります。融資業務では様々な個人や法人に対して融資を行い、返済額に利子を上乗せすることで利益を得ています。しかし、何か課題があるようです。</a:t>
            </a:r>
          </a:p>
        </p:txBody>
      </p:sp>
      <p:sp>
        <p:nvSpPr>
          <p:cNvPr id="4" name="スライド番号プレースホルダー 3">
            <a:extLst>
              <a:ext uri="{FF2B5EF4-FFF2-40B4-BE49-F238E27FC236}">
                <a16:creationId xmlns:a16="http://schemas.microsoft.com/office/drawing/2014/main" id="{31E61FCF-A60C-432C-8A79-2693CCE4D99F}"/>
              </a:ext>
            </a:extLst>
          </p:cNvPr>
          <p:cNvSpPr>
            <a:spLocks noGrp="1"/>
          </p:cNvSpPr>
          <p:nvPr>
            <p:ph type="sldNum" sz="quarter" idx="10"/>
          </p:nvPr>
        </p:nvSpPr>
        <p:spPr/>
        <p:txBody>
          <a:bodyPr/>
          <a:lstStyle/>
          <a:p>
            <a:fld id="{5D750650-B10A-47BF-93C2-E1678438B37A}" type="slidenum">
              <a:rPr kumimoji="1" lang="ja-JP" altLang="en-US" smtClean="0"/>
              <a:pPr/>
              <a:t>325</a:t>
            </a:fld>
            <a:endParaRPr kumimoji="1" lang="ja-JP" altLang="en-US"/>
          </a:p>
        </p:txBody>
      </p:sp>
      <p:sp>
        <p:nvSpPr>
          <p:cNvPr id="14" name="テキスト ボックス 13">
            <a:extLst>
              <a:ext uri="{FF2B5EF4-FFF2-40B4-BE49-F238E27FC236}">
                <a16:creationId xmlns:a16="http://schemas.microsoft.com/office/drawing/2014/main" id="{6B10D55E-C474-448E-8D25-A7F09580F0A4}"/>
              </a:ext>
            </a:extLst>
          </p:cNvPr>
          <p:cNvSpPr txBox="1"/>
          <p:nvPr/>
        </p:nvSpPr>
        <p:spPr>
          <a:xfrm>
            <a:off x="708027" y="918993"/>
            <a:ext cx="10658473" cy="791755"/>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20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pPr>
              <a:lnSpc>
                <a:spcPct val="130000"/>
              </a:lnSpc>
            </a:pPr>
            <a:r>
              <a:rPr lang="ja-JP" altLang="en-US" sz="1800" dirty="0"/>
              <a:t>ここまでで学んできた構造化データ（テーブルデータ）に対しての機械学習について</a:t>
            </a:r>
            <a:br>
              <a:rPr lang="ja-JP" altLang="en-US" sz="1800" dirty="0"/>
            </a:br>
            <a:r>
              <a:rPr lang="ja-JP" altLang="en-US" sz="1800" dirty="0"/>
              <a:t>机上演習を通して振り返りながら理解を深めましょう。</a:t>
            </a:r>
          </a:p>
        </p:txBody>
      </p:sp>
      <p:pic>
        <p:nvPicPr>
          <p:cNvPr id="20" name="図 19">
            <a:extLst>
              <a:ext uri="{FF2B5EF4-FFF2-40B4-BE49-F238E27FC236}">
                <a16:creationId xmlns:a16="http://schemas.microsoft.com/office/drawing/2014/main" id="{73E7B3B8-BD6A-4FF7-A37B-561E3F1594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78760" y="4392734"/>
            <a:ext cx="842148" cy="1144079"/>
          </a:xfrm>
          <a:prstGeom prst="rect">
            <a:avLst/>
          </a:prstGeom>
        </p:spPr>
      </p:pic>
      <p:pic>
        <p:nvPicPr>
          <p:cNvPr id="28" name="図 27">
            <a:extLst>
              <a:ext uri="{FF2B5EF4-FFF2-40B4-BE49-F238E27FC236}">
                <a16:creationId xmlns:a16="http://schemas.microsoft.com/office/drawing/2014/main" id="{55FC1176-A044-4E87-81D9-819DC609A6A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60638" y="4409807"/>
            <a:ext cx="844618" cy="1147434"/>
          </a:xfrm>
          <a:prstGeom prst="rect">
            <a:avLst/>
          </a:prstGeom>
        </p:spPr>
      </p:pic>
      <p:sp>
        <p:nvSpPr>
          <p:cNvPr id="33" name="テキスト ボックス 32">
            <a:extLst>
              <a:ext uri="{FF2B5EF4-FFF2-40B4-BE49-F238E27FC236}">
                <a16:creationId xmlns:a16="http://schemas.microsoft.com/office/drawing/2014/main" id="{7B46AF96-0B5E-492A-A847-3B0C803E1670}"/>
              </a:ext>
            </a:extLst>
          </p:cNvPr>
          <p:cNvSpPr txBox="1"/>
          <p:nvPr/>
        </p:nvSpPr>
        <p:spPr>
          <a:xfrm>
            <a:off x="4868303" y="5600453"/>
            <a:ext cx="663061" cy="338554"/>
          </a:xfrm>
          <a:prstGeom prst="rect">
            <a:avLst/>
          </a:prstGeom>
          <a:noFill/>
        </p:spPr>
        <p:txBody>
          <a:bodyPr wrap="square" rtlCol="0">
            <a:spAutoFit/>
          </a:bodyPr>
          <a:lstStyle/>
          <a:p>
            <a:pPr algn="ctr" defTabSz="914400" fontAlgn="base">
              <a:spcBef>
                <a:spcPct val="0"/>
              </a:spcBef>
              <a:spcAft>
                <a:spcPct val="0"/>
              </a:spcAft>
            </a:pPr>
            <a:r>
              <a:rPr kumimoji="1" lang="ja-JP" altLang="en-US" sz="1600" b="1" dirty="0">
                <a:solidFill>
                  <a:srgbClr val="494949"/>
                </a:solidFill>
                <a:latin typeface="+mn-ea"/>
              </a:rPr>
              <a:t>上司</a:t>
            </a:r>
          </a:p>
        </p:txBody>
      </p:sp>
      <p:sp>
        <p:nvSpPr>
          <p:cNvPr id="34" name="吹き出し: 角を丸めた四角形 33">
            <a:extLst>
              <a:ext uri="{FF2B5EF4-FFF2-40B4-BE49-F238E27FC236}">
                <a16:creationId xmlns:a16="http://schemas.microsoft.com/office/drawing/2014/main" id="{0C954DD1-97EC-4481-830D-72FF169B66B5}"/>
              </a:ext>
            </a:extLst>
          </p:cNvPr>
          <p:cNvSpPr/>
          <p:nvPr/>
        </p:nvSpPr>
        <p:spPr>
          <a:xfrm>
            <a:off x="2210379" y="3832725"/>
            <a:ext cx="2568381" cy="577082"/>
          </a:xfrm>
          <a:prstGeom prst="wedgeRoundRectCallout">
            <a:avLst>
              <a:gd name="adj1" fmla="val 52792"/>
              <a:gd name="adj2" fmla="val 93849"/>
              <a:gd name="adj3" fmla="val 16667"/>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b="1" dirty="0">
                <a:solidFill>
                  <a:srgbClr val="494949"/>
                </a:solidFill>
                <a:latin typeface="+mn-ea"/>
              </a:rPr>
              <a:t>ムムム困ったな</a:t>
            </a:r>
            <a:r>
              <a:rPr kumimoji="1" lang="en-US" altLang="ja-JP" b="1" dirty="0">
                <a:solidFill>
                  <a:srgbClr val="494949"/>
                </a:solidFill>
                <a:latin typeface="+mn-ea"/>
              </a:rPr>
              <a:t>...</a:t>
            </a:r>
            <a:endParaRPr kumimoji="1" lang="ja-JP" altLang="en-US" b="1" dirty="0">
              <a:solidFill>
                <a:srgbClr val="494949"/>
              </a:solidFill>
              <a:latin typeface="+mn-ea"/>
            </a:endParaRPr>
          </a:p>
        </p:txBody>
      </p:sp>
      <p:sp>
        <p:nvSpPr>
          <p:cNvPr id="35" name="思考の吹き出し: 雲形 34">
            <a:extLst>
              <a:ext uri="{FF2B5EF4-FFF2-40B4-BE49-F238E27FC236}">
                <a16:creationId xmlns:a16="http://schemas.microsoft.com/office/drawing/2014/main" id="{A5BD4F92-2CAC-40A1-8B55-212FB10D52CC}"/>
              </a:ext>
            </a:extLst>
          </p:cNvPr>
          <p:cNvSpPr/>
          <p:nvPr/>
        </p:nvSpPr>
        <p:spPr>
          <a:xfrm>
            <a:off x="7082944" y="3776323"/>
            <a:ext cx="3344704" cy="799242"/>
          </a:xfrm>
          <a:prstGeom prst="cloudCallout">
            <a:avLst>
              <a:gd name="adj1" fmla="val -36744"/>
              <a:gd name="adj2" fmla="val 74763"/>
            </a:avLst>
          </a:prstGeom>
          <a:solidFill>
            <a:srgbClr val="FFDBC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sz="1400" b="1" dirty="0">
                <a:solidFill>
                  <a:srgbClr val="494949"/>
                </a:solidFill>
                <a:latin typeface="+mn-ea"/>
              </a:rPr>
              <a:t>何か困っていそう</a:t>
            </a:r>
            <a:r>
              <a:rPr kumimoji="1" lang="en-US" altLang="ja-JP" sz="1400" b="1" dirty="0">
                <a:solidFill>
                  <a:srgbClr val="494949"/>
                </a:solidFill>
                <a:latin typeface="+mn-ea"/>
              </a:rPr>
              <a:t>...</a:t>
            </a:r>
            <a:endParaRPr kumimoji="1" lang="ja-JP" altLang="en-US" sz="1400" b="1" dirty="0">
              <a:solidFill>
                <a:srgbClr val="494949"/>
              </a:solidFill>
              <a:latin typeface="+mn-ea"/>
            </a:endParaRPr>
          </a:p>
        </p:txBody>
      </p:sp>
      <p:sp>
        <p:nvSpPr>
          <p:cNvPr id="36" name="テキスト ボックス 35">
            <a:extLst>
              <a:ext uri="{FF2B5EF4-FFF2-40B4-BE49-F238E27FC236}">
                <a16:creationId xmlns:a16="http://schemas.microsoft.com/office/drawing/2014/main" id="{3B694BF3-FA3F-43E6-BC8B-37A8A4859B2F}"/>
              </a:ext>
            </a:extLst>
          </p:cNvPr>
          <p:cNvSpPr txBox="1"/>
          <p:nvPr/>
        </p:nvSpPr>
        <p:spPr>
          <a:xfrm>
            <a:off x="6751413" y="5600453"/>
            <a:ext cx="663061" cy="338554"/>
          </a:xfrm>
          <a:prstGeom prst="rect">
            <a:avLst/>
          </a:prstGeom>
          <a:noFill/>
        </p:spPr>
        <p:txBody>
          <a:bodyPr wrap="square" rtlCol="0">
            <a:spAutoFit/>
          </a:bodyPr>
          <a:lstStyle/>
          <a:p>
            <a:pPr algn="ctr" defTabSz="914400" fontAlgn="base">
              <a:spcBef>
                <a:spcPct val="0"/>
              </a:spcBef>
              <a:spcAft>
                <a:spcPct val="0"/>
              </a:spcAft>
            </a:pPr>
            <a:r>
              <a:rPr kumimoji="1" lang="ja-JP" altLang="en-US" sz="1600" b="1" dirty="0">
                <a:solidFill>
                  <a:srgbClr val="494949"/>
                </a:solidFill>
                <a:latin typeface="+mn-ea"/>
              </a:rPr>
              <a:t>私</a:t>
            </a:r>
          </a:p>
        </p:txBody>
      </p:sp>
    </p:spTree>
    <p:extLst>
      <p:ext uri="{BB962C8B-B14F-4D97-AF65-F5344CB8AC3E}">
        <p14:creationId xmlns:p14="http://schemas.microsoft.com/office/powerpoint/2010/main" val="3155524532"/>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1BE82E1-AB20-47E5-B93A-B18E58DCEB7D}"/>
              </a:ext>
            </a:extLst>
          </p:cNvPr>
          <p:cNvSpPr>
            <a:spLocks noGrp="1"/>
          </p:cNvSpPr>
          <p:nvPr>
            <p:ph type="title"/>
          </p:nvPr>
        </p:nvSpPr>
        <p:spPr/>
        <p:txBody>
          <a:bodyPr/>
          <a:lstStyle/>
          <a:p>
            <a:r>
              <a:rPr lang="en-US" altLang="ja-JP" dirty="0"/>
              <a:t>6-7-2.</a:t>
            </a:r>
            <a:r>
              <a:rPr lang="ja-JP" altLang="en-US" dirty="0"/>
              <a:t>ワーク：課題の説明②</a:t>
            </a:r>
            <a:endParaRPr kumimoji="1" lang="ja-JP" altLang="en-US" dirty="0"/>
          </a:p>
        </p:txBody>
      </p:sp>
      <p:sp>
        <p:nvSpPr>
          <p:cNvPr id="3" name="スライド番号プレースホルダー 2">
            <a:extLst>
              <a:ext uri="{FF2B5EF4-FFF2-40B4-BE49-F238E27FC236}">
                <a16:creationId xmlns:a16="http://schemas.microsoft.com/office/drawing/2014/main" id="{05A0C974-03B9-497D-820F-140BFBB4D6E7}"/>
              </a:ext>
            </a:extLst>
          </p:cNvPr>
          <p:cNvSpPr>
            <a:spLocks noGrp="1"/>
          </p:cNvSpPr>
          <p:nvPr>
            <p:ph type="sldNum" sz="quarter" idx="10"/>
          </p:nvPr>
        </p:nvSpPr>
        <p:spPr/>
        <p:txBody>
          <a:bodyPr/>
          <a:lstStyle/>
          <a:p>
            <a:fld id="{5D750650-B10A-47BF-93C2-E1678438B37A}" type="slidenum">
              <a:rPr lang="en-US" altLang="ja-JP" smtClean="0"/>
              <a:pPr/>
              <a:t>326</a:t>
            </a:fld>
            <a:endParaRPr lang="en-US" altLang="ja-JP" dirty="0"/>
          </a:p>
        </p:txBody>
      </p:sp>
      <p:sp>
        <p:nvSpPr>
          <p:cNvPr id="13" name="吹き出し: 角を丸めた四角形 12">
            <a:extLst>
              <a:ext uri="{FF2B5EF4-FFF2-40B4-BE49-F238E27FC236}">
                <a16:creationId xmlns:a16="http://schemas.microsoft.com/office/drawing/2014/main" id="{64CA3791-2037-49A4-9542-22E3991859B5}"/>
              </a:ext>
            </a:extLst>
          </p:cNvPr>
          <p:cNvSpPr/>
          <p:nvPr/>
        </p:nvSpPr>
        <p:spPr>
          <a:xfrm>
            <a:off x="7036526" y="5627020"/>
            <a:ext cx="3527267" cy="577082"/>
          </a:xfrm>
          <a:prstGeom prst="wedgeRoundRectCallout">
            <a:avLst>
              <a:gd name="adj1" fmla="val 56090"/>
              <a:gd name="adj2" fmla="val -43476"/>
              <a:gd name="adj3" fmla="val 16667"/>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r>
              <a:rPr kumimoji="1" lang="ja-JP" altLang="en-US" b="1" dirty="0">
                <a:solidFill>
                  <a:srgbClr val="494949"/>
                </a:solidFill>
                <a:latin typeface="+mn-ea"/>
              </a:rPr>
              <a:t>承知しました。心配ご無用！</a:t>
            </a:r>
          </a:p>
        </p:txBody>
      </p:sp>
      <p:pic>
        <p:nvPicPr>
          <p:cNvPr id="14" name="図 13">
            <a:extLst>
              <a:ext uri="{FF2B5EF4-FFF2-40B4-BE49-F238E27FC236}">
                <a16:creationId xmlns:a16="http://schemas.microsoft.com/office/drawing/2014/main" id="{A22A6CFF-A53B-429C-A45D-D69737CDB7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4911" y="1021993"/>
            <a:ext cx="709271" cy="963562"/>
          </a:xfrm>
          <a:prstGeom prst="rect">
            <a:avLst/>
          </a:prstGeom>
        </p:spPr>
      </p:pic>
      <p:sp>
        <p:nvSpPr>
          <p:cNvPr id="16" name="テキスト ボックス 15">
            <a:extLst>
              <a:ext uri="{FF2B5EF4-FFF2-40B4-BE49-F238E27FC236}">
                <a16:creationId xmlns:a16="http://schemas.microsoft.com/office/drawing/2014/main" id="{5E8E63B8-431B-4A2A-A847-1C5B3722D61D}"/>
              </a:ext>
            </a:extLst>
          </p:cNvPr>
          <p:cNvSpPr txBox="1"/>
          <p:nvPr/>
        </p:nvSpPr>
        <p:spPr>
          <a:xfrm>
            <a:off x="805189" y="2007721"/>
            <a:ext cx="663061" cy="338554"/>
          </a:xfrm>
          <a:prstGeom prst="rect">
            <a:avLst/>
          </a:prstGeom>
          <a:noFill/>
        </p:spPr>
        <p:txBody>
          <a:bodyPr wrap="square" rtlCol="0">
            <a:spAutoFit/>
          </a:bodyPr>
          <a:lstStyle/>
          <a:p>
            <a:pPr algn="ctr" defTabSz="914400" fontAlgn="base">
              <a:spcBef>
                <a:spcPct val="0"/>
              </a:spcBef>
              <a:spcAft>
                <a:spcPct val="0"/>
              </a:spcAft>
            </a:pPr>
            <a:r>
              <a:rPr kumimoji="1" lang="ja-JP" altLang="en-US" sz="1600" b="1" dirty="0">
                <a:solidFill>
                  <a:srgbClr val="494949"/>
                </a:solidFill>
                <a:latin typeface="+mn-ea"/>
              </a:rPr>
              <a:t>上司</a:t>
            </a:r>
          </a:p>
        </p:txBody>
      </p:sp>
      <p:sp>
        <p:nvSpPr>
          <p:cNvPr id="17" name="吹き出し: 角を丸めた四角形 16">
            <a:extLst>
              <a:ext uri="{FF2B5EF4-FFF2-40B4-BE49-F238E27FC236}">
                <a16:creationId xmlns:a16="http://schemas.microsoft.com/office/drawing/2014/main" id="{C8BF09C2-99E0-4055-A1BA-848258192E73}"/>
              </a:ext>
            </a:extLst>
          </p:cNvPr>
          <p:cNvSpPr/>
          <p:nvPr/>
        </p:nvSpPr>
        <p:spPr>
          <a:xfrm>
            <a:off x="1659249" y="1141038"/>
            <a:ext cx="6248134" cy="697241"/>
          </a:xfrm>
          <a:prstGeom prst="wedgeRoundRectCallout">
            <a:avLst>
              <a:gd name="adj1" fmla="val -53588"/>
              <a:gd name="adj2" fmla="val 11481"/>
              <a:gd name="adj3" fmla="val 16667"/>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r>
              <a:rPr kumimoji="1" lang="ja-JP" altLang="en-US" sz="1400" b="1" dirty="0">
                <a:solidFill>
                  <a:srgbClr val="494949"/>
                </a:solidFill>
                <a:latin typeface="+mn-ea"/>
              </a:rPr>
              <a:t>ちょっとよいかな。実は困っていることがあって。</a:t>
            </a:r>
            <a:br>
              <a:rPr kumimoji="1" lang="en-US" altLang="ja-JP" sz="1400" b="1" dirty="0">
                <a:solidFill>
                  <a:srgbClr val="494949"/>
                </a:solidFill>
                <a:latin typeface="+mn-ea"/>
              </a:rPr>
            </a:br>
            <a:r>
              <a:rPr kumimoji="1" lang="ja-JP" altLang="en-US" sz="1400" b="1" dirty="0">
                <a:solidFill>
                  <a:srgbClr val="494949"/>
                </a:solidFill>
                <a:latin typeface="+mn-ea"/>
              </a:rPr>
              <a:t>最近、融資が貸し倒れてしまうケースが増えているんだ。</a:t>
            </a:r>
          </a:p>
        </p:txBody>
      </p:sp>
      <p:sp>
        <p:nvSpPr>
          <p:cNvPr id="19" name="テキスト ボックス 18">
            <a:extLst>
              <a:ext uri="{FF2B5EF4-FFF2-40B4-BE49-F238E27FC236}">
                <a16:creationId xmlns:a16="http://schemas.microsoft.com/office/drawing/2014/main" id="{5720935C-5A8E-4D60-9554-8878FC256F38}"/>
              </a:ext>
            </a:extLst>
          </p:cNvPr>
          <p:cNvSpPr txBox="1"/>
          <p:nvPr/>
        </p:nvSpPr>
        <p:spPr>
          <a:xfrm>
            <a:off x="10742734" y="2794880"/>
            <a:ext cx="663061" cy="338554"/>
          </a:xfrm>
          <a:prstGeom prst="rect">
            <a:avLst/>
          </a:prstGeom>
          <a:noFill/>
        </p:spPr>
        <p:txBody>
          <a:bodyPr wrap="square" rtlCol="0">
            <a:spAutoFit/>
          </a:bodyPr>
          <a:lstStyle/>
          <a:p>
            <a:pPr algn="ctr" defTabSz="914400" fontAlgn="base">
              <a:spcBef>
                <a:spcPct val="0"/>
              </a:spcBef>
              <a:spcAft>
                <a:spcPct val="0"/>
              </a:spcAft>
            </a:pPr>
            <a:r>
              <a:rPr kumimoji="1" lang="ja-JP" altLang="en-US" sz="1600" b="1" dirty="0">
                <a:solidFill>
                  <a:srgbClr val="494949"/>
                </a:solidFill>
                <a:latin typeface="+mn-ea"/>
              </a:rPr>
              <a:t>私</a:t>
            </a:r>
          </a:p>
        </p:txBody>
      </p:sp>
      <p:sp>
        <p:nvSpPr>
          <p:cNvPr id="20" name="吹き出し: 角を丸めた四角形 19">
            <a:extLst>
              <a:ext uri="{FF2B5EF4-FFF2-40B4-BE49-F238E27FC236}">
                <a16:creationId xmlns:a16="http://schemas.microsoft.com/office/drawing/2014/main" id="{7143270A-F5F6-4B1B-B4BE-B86EB341462F}"/>
              </a:ext>
            </a:extLst>
          </p:cNvPr>
          <p:cNvSpPr/>
          <p:nvPr/>
        </p:nvSpPr>
        <p:spPr>
          <a:xfrm>
            <a:off x="6158599" y="2004388"/>
            <a:ext cx="4258692" cy="697241"/>
          </a:xfrm>
          <a:prstGeom prst="wedgeRoundRectCallout">
            <a:avLst>
              <a:gd name="adj1" fmla="val 54224"/>
              <a:gd name="adj2" fmla="val -19744"/>
              <a:gd name="adj3" fmla="val 16667"/>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r>
              <a:rPr kumimoji="1" lang="ja-JP" altLang="en-US" sz="1400" b="1" dirty="0">
                <a:solidFill>
                  <a:srgbClr val="494949"/>
                </a:solidFill>
                <a:latin typeface="+mn-ea"/>
              </a:rPr>
              <a:t>融資に対して、債務を返せなくなってしまう</a:t>
            </a:r>
            <a:endParaRPr kumimoji="1" lang="en-US" altLang="ja-JP" sz="1400" b="1" dirty="0">
              <a:solidFill>
                <a:srgbClr val="494949"/>
              </a:solidFill>
              <a:latin typeface="+mn-ea"/>
            </a:endParaRPr>
          </a:p>
          <a:p>
            <a:r>
              <a:rPr kumimoji="1" lang="ja-JP" altLang="en-US" sz="1400" b="1" dirty="0">
                <a:solidFill>
                  <a:srgbClr val="494949"/>
                </a:solidFill>
                <a:latin typeface="+mn-ea"/>
              </a:rPr>
              <a:t>顧客のことですね。</a:t>
            </a:r>
          </a:p>
        </p:txBody>
      </p:sp>
      <p:sp>
        <p:nvSpPr>
          <p:cNvPr id="22" name="テキスト ボックス 21">
            <a:extLst>
              <a:ext uri="{FF2B5EF4-FFF2-40B4-BE49-F238E27FC236}">
                <a16:creationId xmlns:a16="http://schemas.microsoft.com/office/drawing/2014/main" id="{72771202-011A-4709-95DF-3995F1FD9B74}"/>
              </a:ext>
            </a:extLst>
          </p:cNvPr>
          <p:cNvSpPr txBox="1"/>
          <p:nvPr/>
        </p:nvSpPr>
        <p:spPr>
          <a:xfrm>
            <a:off x="808414" y="3731688"/>
            <a:ext cx="663061" cy="338554"/>
          </a:xfrm>
          <a:prstGeom prst="rect">
            <a:avLst/>
          </a:prstGeom>
          <a:noFill/>
        </p:spPr>
        <p:txBody>
          <a:bodyPr wrap="square" rtlCol="0">
            <a:spAutoFit/>
          </a:bodyPr>
          <a:lstStyle/>
          <a:p>
            <a:pPr algn="ctr" defTabSz="914400" fontAlgn="base">
              <a:spcBef>
                <a:spcPct val="0"/>
              </a:spcBef>
              <a:spcAft>
                <a:spcPct val="0"/>
              </a:spcAft>
            </a:pPr>
            <a:r>
              <a:rPr kumimoji="1" lang="ja-JP" altLang="en-US" sz="1600" b="1" dirty="0">
                <a:solidFill>
                  <a:srgbClr val="494949"/>
                </a:solidFill>
                <a:latin typeface="+mn-ea"/>
              </a:rPr>
              <a:t>上司</a:t>
            </a:r>
          </a:p>
        </p:txBody>
      </p:sp>
      <p:sp>
        <p:nvSpPr>
          <p:cNvPr id="23" name="吹き出し: 角を丸めた四角形 22">
            <a:extLst>
              <a:ext uri="{FF2B5EF4-FFF2-40B4-BE49-F238E27FC236}">
                <a16:creationId xmlns:a16="http://schemas.microsoft.com/office/drawing/2014/main" id="{E4B14105-F2A7-4217-9250-4D62A9475ECB}"/>
              </a:ext>
            </a:extLst>
          </p:cNvPr>
          <p:cNvSpPr/>
          <p:nvPr/>
        </p:nvSpPr>
        <p:spPr>
          <a:xfrm>
            <a:off x="1774707" y="2867738"/>
            <a:ext cx="6132675" cy="781858"/>
          </a:xfrm>
          <a:prstGeom prst="wedgeRoundRectCallout">
            <a:avLst>
              <a:gd name="adj1" fmla="val -55706"/>
              <a:gd name="adj2" fmla="val -6544"/>
              <a:gd name="adj3" fmla="val 16667"/>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r>
              <a:rPr kumimoji="1" lang="ja-JP" altLang="en-US" sz="1400" b="1" dirty="0">
                <a:solidFill>
                  <a:srgbClr val="494949"/>
                </a:solidFill>
                <a:latin typeface="+mn-ea"/>
              </a:rPr>
              <a:t>人手が足りなくて、融資を行う際に十分な審査ができていないんだ。</a:t>
            </a:r>
            <a:br>
              <a:rPr kumimoji="1" lang="en-US" altLang="ja-JP" sz="1400" b="1" dirty="0">
                <a:solidFill>
                  <a:srgbClr val="494949"/>
                </a:solidFill>
                <a:latin typeface="+mn-ea"/>
              </a:rPr>
            </a:br>
            <a:r>
              <a:rPr kumimoji="1" lang="ja-JP" altLang="en-US" sz="1400" b="1" dirty="0">
                <a:solidFill>
                  <a:srgbClr val="494949"/>
                </a:solidFill>
                <a:latin typeface="+mn-ea"/>
              </a:rPr>
              <a:t>最近</a:t>
            </a:r>
            <a:r>
              <a:rPr kumimoji="1" lang="en-US" altLang="ja-JP" sz="1400" b="1" dirty="0">
                <a:solidFill>
                  <a:srgbClr val="494949"/>
                </a:solidFill>
                <a:latin typeface="+mn-ea"/>
              </a:rPr>
              <a:t>AI</a:t>
            </a:r>
            <a:r>
              <a:rPr kumimoji="1" lang="ja-JP" altLang="en-US" sz="1400" b="1" dirty="0">
                <a:solidFill>
                  <a:srgbClr val="494949"/>
                </a:solidFill>
                <a:latin typeface="+mn-ea"/>
              </a:rPr>
              <a:t>の活用を始めたと聞いたんだけど、どうにか</a:t>
            </a:r>
            <a:r>
              <a:rPr kumimoji="1" lang="en-US" altLang="ja-JP" sz="1400" b="1" dirty="0">
                <a:solidFill>
                  <a:srgbClr val="494949"/>
                </a:solidFill>
                <a:latin typeface="+mn-ea"/>
              </a:rPr>
              <a:t>AI</a:t>
            </a:r>
            <a:r>
              <a:rPr kumimoji="1" lang="ja-JP" altLang="en-US" sz="1400" b="1" dirty="0">
                <a:solidFill>
                  <a:srgbClr val="494949"/>
                </a:solidFill>
                <a:latin typeface="+mn-ea"/>
              </a:rPr>
              <a:t>で貸し倒れを防ぐ</a:t>
            </a:r>
            <a:endParaRPr kumimoji="1" lang="en-US" altLang="ja-JP" sz="1400" b="1" dirty="0">
              <a:solidFill>
                <a:srgbClr val="494949"/>
              </a:solidFill>
              <a:latin typeface="+mn-ea"/>
            </a:endParaRPr>
          </a:p>
          <a:p>
            <a:r>
              <a:rPr kumimoji="1" lang="ja-JP" altLang="en-US" sz="1400" b="1" dirty="0">
                <a:solidFill>
                  <a:srgbClr val="494949"/>
                </a:solidFill>
                <a:latin typeface="+mn-ea"/>
              </a:rPr>
              <a:t>ことができないかな？</a:t>
            </a:r>
          </a:p>
        </p:txBody>
      </p:sp>
      <p:pic>
        <p:nvPicPr>
          <p:cNvPr id="24" name="図 23">
            <a:extLst>
              <a:ext uri="{FF2B5EF4-FFF2-40B4-BE49-F238E27FC236}">
                <a16:creationId xmlns:a16="http://schemas.microsoft.com/office/drawing/2014/main" id="{34D9D9D9-C759-4706-A711-88B6995D01A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817" y="1831318"/>
            <a:ext cx="709272" cy="963562"/>
          </a:xfrm>
          <a:prstGeom prst="rect">
            <a:avLst/>
          </a:prstGeom>
        </p:spPr>
      </p:pic>
      <p:sp>
        <p:nvSpPr>
          <p:cNvPr id="25" name="テキスト ボックス 24">
            <a:extLst>
              <a:ext uri="{FF2B5EF4-FFF2-40B4-BE49-F238E27FC236}">
                <a16:creationId xmlns:a16="http://schemas.microsoft.com/office/drawing/2014/main" id="{3D607F53-F475-4A5A-ABA5-C803C9DF009F}"/>
              </a:ext>
            </a:extLst>
          </p:cNvPr>
          <p:cNvSpPr txBox="1"/>
          <p:nvPr/>
        </p:nvSpPr>
        <p:spPr>
          <a:xfrm>
            <a:off x="10767132" y="6034825"/>
            <a:ext cx="663061" cy="338554"/>
          </a:xfrm>
          <a:prstGeom prst="rect">
            <a:avLst/>
          </a:prstGeom>
          <a:noFill/>
        </p:spPr>
        <p:txBody>
          <a:bodyPr wrap="square" rtlCol="0">
            <a:spAutoFit/>
          </a:bodyPr>
          <a:lstStyle/>
          <a:p>
            <a:pPr algn="ctr" defTabSz="914400" fontAlgn="base">
              <a:spcBef>
                <a:spcPct val="0"/>
              </a:spcBef>
              <a:spcAft>
                <a:spcPct val="0"/>
              </a:spcAft>
            </a:pPr>
            <a:r>
              <a:rPr kumimoji="1" lang="ja-JP" altLang="en-US" sz="1600" b="1" dirty="0">
                <a:solidFill>
                  <a:srgbClr val="494949"/>
                </a:solidFill>
                <a:latin typeface="+mn-ea"/>
              </a:rPr>
              <a:t>私</a:t>
            </a:r>
          </a:p>
        </p:txBody>
      </p:sp>
      <p:pic>
        <p:nvPicPr>
          <p:cNvPr id="27" name="図 26">
            <a:extLst>
              <a:ext uri="{FF2B5EF4-FFF2-40B4-BE49-F238E27FC236}">
                <a16:creationId xmlns:a16="http://schemas.microsoft.com/office/drawing/2014/main" id="{EAAEEECA-85E7-4804-8963-9EA29E2A9C9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699110" y="3625040"/>
            <a:ext cx="706685" cy="960048"/>
          </a:xfrm>
          <a:prstGeom prst="rect">
            <a:avLst/>
          </a:prstGeom>
        </p:spPr>
      </p:pic>
      <p:pic>
        <p:nvPicPr>
          <p:cNvPr id="28" name="図 27">
            <a:extLst>
              <a:ext uri="{FF2B5EF4-FFF2-40B4-BE49-F238E27FC236}">
                <a16:creationId xmlns:a16="http://schemas.microsoft.com/office/drawing/2014/main" id="{AFC98E3E-AB44-40A3-92B7-17913EC42F2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5189" y="2777278"/>
            <a:ext cx="709272" cy="963562"/>
          </a:xfrm>
          <a:prstGeom prst="rect">
            <a:avLst/>
          </a:prstGeom>
        </p:spPr>
      </p:pic>
      <p:sp>
        <p:nvSpPr>
          <p:cNvPr id="29" name="テキスト ボックス 28">
            <a:extLst>
              <a:ext uri="{FF2B5EF4-FFF2-40B4-BE49-F238E27FC236}">
                <a16:creationId xmlns:a16="http://schemas.microsoft.com/office/drawing/2014/main" id="{247FDA58-3454-40A6-82C2-6D78C36D859A}"/>
              </a:ext>
            </a:extLst>
          </p:cNvPr>
          <p:cNvSpPr txBox="1"/>
          <p:nvPr/>
        </p:nvSpPr>
        <p:spPr>
          <a:xfrm>
            <a:off x="10744028" y="4560398"/>
            <a:ext cx="663061" cy="338554"/>
          </a:xfrm>
          <a:prstGeom prst="rect">
            <a:avLst/>
          </a:prstGeom>
          <a:noFill/>
        </p:spPr>
        <p:txBody>
          <a:bodyPr wrap="square" rtlCol="0">
            <a:spAutoFit/>
          </a:bodyPr>
          <a:lstStyle/>
          <a:p>
            <a:pPr algn="ctr" defTabSz="914400" fontAlgn="base">
              <a:spcBef>
                <a:spcPct val="0"/>
              </a:spcBef>
              <a:spcAft>
                <a:spcPct val="0"/>
              </a:spcAft>
            </a:pPr>
            <a:r>
              <a:rPr kumimoji="1" lang="ja-JP" altLang="en-US" sz="1600" b="1" dirty="0">
                <a:solidFill>
                  <a:srgbClr val="494949"/>
                </a:solidFill>
                <a:latin typeface="+mn-ea"/>
              </a:rPr>
              <a:t>私</a:t>
            </a:r>
          </a:p>
        </p:txBody>
      </p:sp>
      <p:sp>
        <p:nvSpPr>
          <p:cNvPr id="30" name="吹き出し: 角を丸めた四角形 29">
            <a:extLst>
              <a:ext uri="{FF2B5EF4-FFF2-40B4-BE49-F238E27FC236}">
                <a16:creationId xmlns:a16="http://schemas.microsoft.com/office/drawing/2014/main" id="{94ED5913-BE08-44A1-A8C5-0EC3217812FD}"/>
              </a:ext>
            </a:extLst>
          </p:cNvPr>
          <p:cNvSpPr/>
          <p:nvPr/>
        </p:nvSpPr>
        <p:spPr>
          <a:xfrm>
            <a:off x="5221580" y="3815705"/>
            <a:ext cx="5277417" cy="697241"/>
          </a:xfrm>
          <a:prstGeom prst="wedgeRoundRectCallout">
            <a:avLst>
              <a:gd name="adj1" fmla="val 54224"/>
              <a:gd name="adj2" fmla="val -19744"/>
              <a:gd name="adj3" fmla="val 16667"/>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r>
              <a:rPr kumimoji="1" lang="ja-JP" altLang="en-US" sz="1400" b="1" dirty="0">
                <a:solidFill>
                  <a:srgbClr val="494949"/>
                </a:solidFill>
                <a:latin typeface="+mn-ea"/>
              </a:rPr>
              <a:t>（</a:t>
            </a:r>
            <a:r>
              <a:rPr kumimoji="1" lang="en-US" altLang="ja-JP" sz="1400" b="1" dirty="0">
                <a:solidFill>
                  <a:srgbClr val="494949"/>
                </a:solidFill>
                <a:latin typeface="+mn-ea"/>
              </a:rPr>
              <a:t>AI</a:t>
            </a:r>
            <a:r>
              <a:rPr kumimoji="1" lang="ja-JP" altLang="en-US" sz="1400" b="1" dirty="0">
                <a:solidFill>
                  <a:srgbClr val="494949"/>
                </a:solidFill>
                <a:latin typeface="+mn-ea"/>
              </a:rPr>
              <a:t>活用について注目してくれているのかな）</a:t>
            </a:r>
            <a:endParaRPr kumimoji="1" lang="en-US" altLang="ja-JP" sz="1400" b="1" dirty="0">
              <a:solidFill>
                <a:srgbClr val="494949"/>
              </a:solidFill>
              <a:latin typeface="+mn-ea"/>
            </a:endParaRPr>
          </a:p>
          <a:p>
            <a:r>
              <a:rPr kumimoji="1" lang="ja-JP" altLang="en-US" sz="1400" b="1" dirty="0">
                <a:solidFill>
                  <a:srgbClr val="494949"/>
                </a:solidFill>
                <a:latin typeface="+mn-ea"/>
              </a:rPr>
              <a:t>データがあればある程度役に立つ予測ができるかもしれません。</a:t>
            </a:r>
            <a:endParaRPr kumimoji="1" lang="en-US" altLang="ja-JP" sz="1400" b="1" dirty="0">
              <a:solidFill>
                <a:srgbClr val="494949"/>
              </a:solidFill>
              <a:latin typeface="+mn-ea"/>
            </a:endParaRPr>
          </a:p>
        </p:txBody>
      </p:sp>
      <p:pic>
        <p:nvPicPr>
          <p:cNvPr id="31" name="図 30">
            <a:extLst>
              <a:ext uri="{FF2B5EF4-FFF2-40B4-BE49-F238E27FC236}">
                <a16:creationId xmlns:a16="http://schemas.microsoft.com/office/drawing/2014/main" id="{4BA5BF72-726B-495A-B14F-D18B8E15B42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72102" y="4526536"/>
            <a:ext cx="715060" cy="971426"/>
          </a:xfrm>
          <a:prstGeom prst="rect">
            <a:avLst/>
          </a:prstGeom>
        </p:spPr>
      </p:pic>
      <p:sp>
        <p:nvSpPr>
          <p:cNvPr id="32" name="テキスト ボックス 31">
            <a:extLst>
              <a:ext uri="{FF2B5EF4-FFF2-40B4-BE49-F238E27FC236}">
                <a16:creationId xmlns:a16="http://schemas.microsoft.com/office/drawing/2014/main" id="{9543B46D-4061-4DD2-8682-BB8144CC76E0}"/>
              </a:ext>
            </a:extLst>
          </p:cNvPr>
          <p:cNvSpPr txBox="1"/>
          <p:nvPr/>
        </p:nvSpPr>
        <p:spPr>
          <a:xfrm>
            <a:off x="795096" y="5461509"/>
            <a:ext cx="663061" cy="338554"/>
          </a:xfrm>
          <a:prstGeom prst="rect">
            <a:avLst/>
          </a:prstGeom>
          <a:noFill/>
        </p:spPr>
        <p:txBody>
          <a:bodyPr wrap="square" rtlCol="0">
            <a:spAutoFit/>
          </a:bodyPr>
          <a:lstStyle/>
          <a:p>
            <a:pPr algn="ctr" defTabSz="914400" fontAlgn="base">
              <a:spcBef>
                <a:spcPct val="0"/>
              </a:spcBef>
              <a:spcAft>
                <a:spcPct val="0"/>
              </a:spcAft>
            </a:pPr>
            <a:r>
              <a:rPr kumimoji="1" lang="ja-JP" altLang="en-US" sz="1600" b="1" dirty="0">
                <a:solidFill>
                  <a:srgbClr val="494949"/>
                </a:solidFill>
                <a:latin typeface="+mn-ea"/>
              </a:rPr>
              <a:t>上司</a:t>
            </a:r>
          </a:p>
        </p:txBody>
      </p:sp>
      <p:pic>
        <p:nvPicPr>
          <p:cNvPr id="33" name="図 32">
            <a:extLst>
              <a:ext uri="{FF2B5EF4-FFF2-40B4-BE49-F238E27FC236}">
                <a16:creationId xmlns:a16="http://schemas.microsoft.com/office/drawing/2014/main" id="{B3721C80-A1A9-493E-B88C-26598BD230C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744028" y="5079528"/>
            <a:ext cx="709271" cy="963562"/>
          </a:xfrm>
          <a:prstGeom prst="rect">
            <a:avLst/>
          </a:prstGeom>
        </p:spPr>
      </p:pic>
      <p:sp>
        <p:nvSpPr>
          <p:cNvPr id="34" name="吹き出し: 角を丸めた四角形 33">
            <a:extLst>
              <a:ext uri="{FF2B5EF4-FFF2-40B4-BE49-F238E27FC236}">
                <a16:creationId xmlns:a16="http://schemas.microsoft.com/office/drawing/2014/main" id="{F2096A23-36AD-4A34-8755-3074FE48EF0A}"/>
              </a:ext>
            </a:extLst>
          </p:cNvPr>
          <p:cNvSpPr/>
          <p:nvPr/>
        </p:nvSpPr>
        <p:spPr>
          <a:xfrm>
            <a:off x="1840378" y="4679055"/>
            <a:ext cx="6132675" cy="781858"/>
          </a:xfrm>
          <a:prstGeom prst="wedgeRoundRectCallout">
            <a:avLst>
              <a:gd name="adj1" fmla="val -55706"/>
              <a:gd name="adj2" fmla="val -6544"/>
              <a:gd name="adj3" fmla="val 16667"/>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r>
              <a:rPr kumimoji="1" lang="ja-JP" altLang="en-US" sz="1400" b="1" dirty="0">
                <a:solidFill>
                  <a:srgbClr val="494949"/>
                </a:solidFill>
                <a:latin typeface="+mn-ea"/>
              </a:rPr>
              <a:t>数年分ならすぐにデータを出せそうだよ。</a:t>
            </a:r>
            <a:endParaRPr kumimoji="1" lang="en-US" altLang="ja-JP" sz="1400" b="1" dirty="0">
              <a:solidFill>
                <a:srgbClr val="494949"/>
              </a:solidFill>
              <a:latin typeface="+mn-ea"/>
            </a:endParaRPr>
          </a:p>
          <a:p>
            <a:r>
              <a:rPr kumimoji="1" lang="ja-JP" altLang="en-US" sz="1400" b="1" dirty="0">
                <a:solidFill>
                  <a:srgbClr val="494949"/>
                </a:solidFill>
                <a:latin typeface="+mn-ea"/>
              </a:rPr>
              <a:t>是非やってみてください。期待してます！</a:t>
            </a:r>
          </a:p>
        </p:txBody>
      </p:sp>
    </p:spTree>
    <p:extLst>
      <p:ext uri="{BB962C8B-B14F-4D97-AF65-F5344CB8AC3E}">
        <p14:creationId xmlns:p14="http://schemas.microsoft.com/office/powerpoint/2010/main" val="2567916986"/>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四角形: 角を丸くする 4">
            <a:extLst>
              <a:ext uri="{FF2B5EF4-FFF2-40B4-BE49-F238E27FC236}">
                <a16:creationId xmlns:a16="http://schemas.microsoft.com/office/drawing/2014/main" id="{235D25D0-2B40-4B95-B459-FAA9DFF054E5}"/>
              </a:ext>
            </a:extLst>
          </p:cNvPr>
          <p:cNvSpPr/>
          <p:nvPr/>
        </p:nvSpPr>
        <p:spPr>
          <a:xfrm>
            <a:off x="766763" y="1950720"/>
            <a:ext cx="10599737" cy="3814354"/>
          </a:xfrm>
          <a:prstGeom prst="roundRect">
            <a:avLst>
              <a:gd name="adj" fmla="val 1884"/>
            </a:avLst>
          </a:prstGeom>
          <a:solidFill>
            <a:srgbClr val="FFF4E1"/>
          </a:solidFill>
          <a:ln w="19050" algn="ctr">
            <a:noFill/>
            <a:prstDash val="dash"/>
            <a:round/>
            <a:headEnd/>
            <a:tailEnd/>
          </a:ln>
          <a:effectLst/>
        </p:spPr>
        <p:txBody>
          <a:bodyPr rot="0" spcFirstLastPara="0" vertOverflow="overflow" horzOverflow="overflow" vert="horz" wrap="square" lIns="180000" tIns="72000" rIns="180000" bIns="72000" numCol="1" spcCol="0" rtlCol="0" fromWordArt="0" anchor="ctr" anchorCtr="0" forceAA="0" compatLnSpc="1">
            <a:prstTxWarp prst="textNoShape">
              <a:avLst/>
            </a:prstTxWarp>
            <a:noAutofit/>
          </a:bodyPr>
          <a:lstStyle/>
          <a:p>
            <a:pPr marL="171450" indent="-171450" algn="just">
              <a:lnSpc>
                <a:spcPct val="120000"/>
              </a:lnSpc>
              <a:spcAft>
                <a:spcPts val="400"/>
              </a:spcAft>
              <a:buClr>
                <a:srgbClr val="F36C37"/>
              </a:buClr>
              <a:buFont typeface="Wingdings" panose="05000000000000000000" pitchFamily="2" charset="2"/>
              <a:buChar char="l"/>
            </a:pPr>
            <a:endParaRPr lang="ja-JP" altLang="en-US" sz="1100" spc="150" dirty="0">
              <a:solidFill>
                <a:schemeClr val="tx1"/>
              </a:solidFill>
              <a:latin typeface="+mj-ea"/>
              <a:ea typeface="+mj-ea"/>
            </a:endParaRPr>
          </a:p>
        </p:txBody>
      </p:sp>
      <p:sp>
        <p:nvSpPr>
          <p:cNvPr id="2" name="タイトル 1">
            <a:extLst>
              <a:ext uri="{FF2B5EF4-FFF2-40B4-BE49-F238E27FC236}">
                <a16:creationId xmlns:a16="http://schemas.microsoft.com/office/drawing/2014/main" id="{5FE14325-B25E-453C-9481-5E4B9FE0B34A}"/>
              </a:ext>
            </a:extLst>
          </p:cNvPr>
          <p:cNvSpPr>
            <a:spLocks noGrp="1"/>
          </p:cNvSpPr>
          <p:nvPr>
            <p:ph type="title"/>
          </p:nvPr>
        </p:nvSpPr>
        <p:spPr/>
        <p:txBody>
          <a:bodyPr/>
          <a:lstStyle/>
          <a:p>
            <a:r>
              <a:rPr lang="en-US" altLang="ja-JP" dirty="0"/>
              <a:t>6-7-3.</a:t>
            </a:r>
            <a:r>
              <a:rPr lang="ja-JP" altLang="en-US" dirty="0"/>
              <a:t>ワーク：ワークの進め方</a:t>
            </a:r>
            <a:endParaRPr kumimoji="1" lang="ja-JP" altLang="en-US" dirty="0"/>
          </a:p>
        </p:txBody>
      </p:sp>
      <p:sp>
        <p:nvSpPr>
          <p:cNvPr id="3" name="コンテンツ プレースホルダー 2">
            <a:extLst>
              <a:ext uri="{FF2B5EF4-FFF2-40B4-BE49-F238E27FC236}">
                <a16:creationId xmlns:a16="http://schemas.microsoft.com/office/drawing/2014/main" id="{10EE556C-FDAE-4EEE-A2E7-11A707D60D55}"/>
              </a:ext>
            </a:extLst>
          </p:cNvPr>
          <p:cNvSpPr>
            <a:spLocks noGrp="1"/>
          </p:cNvSpPr>
          <p:nvPr>
            <p:ph sz="quarter" idx="4294967295"/>
          </p:nvPr>
        </p:nvSpPr>
        <p:spPr>
          <a:xfrm>
            <a:off x="1113956" y="2341628"/>
            <a:ext cx="9964088" cy="3032538"/>
          </a:xfrm>
        </p:spPr>
        <p:txBody>
          <a:bodyPr vert="horz" wrap="square" lIns="91440" tIns="45720" rIns="91440" bIns="45720" rtlCol="0" anchor="ctr">
            <a:noAutofit/>
          </a:bodyPr>
          <a:lstStyle/>
          <a:p>
            <a:pPr marL="457200" indent="-457200">
              <a:lnSpc>
                <a:spcPct val="120000"/>
              </a:lnSpc>
              <a:spcBef>
                <a:spcPts val="0"/>
              </a:spcBef>
              <a:spcAft>
                <a:spcPts val="2400"/>
              </a:spcAft>
              <a:buClr>
                <a:srgbClr val="F36C37"/>
              </a:buClr>
              <a:buFont typeface="+mj-lt"/>
              <a:buAutoNum type="arabicPeriod"/>
            </a:pPr>
            <a:r>
              <a:rPr lang="ja-JP" altLang="en-US" sz="2000" b="1" dirty="0"/>
              <a:t>データを確認する</a:t>
            </a:r>
            <a:endParaRPr lang="en-US" altLang="ja-JP" sz="2000" b="1" dirty="0"/>
          </a:p>
          <a:p>
            <a:pPr marL="457200" indent="-457200">
              <a:lnSpc>
                <a:spcPct val="120000"/>
              </a:lnSpc>
              <a:spcBef>
                <a:spcPts val="0"/>
              </a:spcBef>
              <a:spcAft>
                <a:spcPts val="2400"/>
              </a:spcAft>
              <a:buClr>
                <a:srgbClr val="F36C37"/>
              </a:buClr>
              <a:buFont typeface="+mj-lt"/>
              <a:buAutoNum type="arabicPeriod"/>
            </a:pPr>
            <a:r>
              <a:rPr lang="ja-JP" altLang="en-US" sz="2000" b="1" dirty="0"/>
              <a:t>ワークシートを記入する</a:t>
            </a:r>
            <a:endParaRPr lang="en-US" altLang="ja-JP" sz="2000" b="1" dirty="0"/>
          </a:p>
          <a:p>
            <a:pPr marL="457200" indent="-457200">
              <a:lnSpc>
                <a:spcPct val="120000"/>
              </a:lnSpc>
              <a:spcBef>
                <a:spcPts val="0"/>
              </a:spcBef>
              <a:spcAft>
                <a:spcPts val="2400"/>
              </a:spcAft>
              <a:buClr>
                <a:srgbClr val="F36C37"/>
              </a:buClr>
              <a:buFont typeface="+mj-lt"/>
              <a:buAutoNum type="arabicPeriod"/>
            </a:pPr>
            <a:r>
              <a:rPr lang="ja-JP" altLang="en-US" sz="2000" b="1" dirty="0"/>
              <a:t>（オプション）グループで考えた内容についてディスカッションを行う</a:t>
            </a:r>
            <a:endParaRPr lang="en-US" altLang="ja-JP" sz="2000" b="1" dirty="0"/>
          </a:p>
          <a:p>
            <a:pPr marL="457200" indent="-457200">
              <a:lnSpc>
                <a:spcPct val="120000"/>
              </a:lnSpc>
              <a:spcBef>
                <a:spcPts val="0"/>
              </a:spcBef>
              <a:spcAft>
                <a:spcPts val="2400"/>
              </a:spcAft>
              <a:buClr>
                <a:srgbClr val="F36C37"/>
              </a:buClr>
              <a:buFont typeface="+mj-lt"/>
              <a:buAutoNum type="arabicPeriod"/>
            </a:pPr>
            <a:r>
              <a:rPr lang="ja-JP" altLang="en-US" sz="2000" b="1" dirty="0"/>
              <a:t>発表もしくは解説</a:t>
            </a:r>
          </a:p>
        </p:txBody>
      </p:sp>
      <p:sp>
        <p:nvSpPr>
          <p:cNvPr id="4" name="スライド番号プレースホルダー 3">
            <a:extLst>
              <a:ext uri="{FF2B5EF4-FFF2-40B4-BE49-F238E27FC236}">
                <a16:creationId xmlns:a16="http://schemas.microsoft.com/office/drawing/2014/main" id="{31E61FCF-A60C-432C-8A79-2693CCE4D99F}"/>
              </a:ext>
            </a:extLst>
          </p:cNvPr>
          <p:cNvSpPr>
            <a:spLocks noGrp="1"/>
          </p:cNvSpPr>
          <p:nvPr>
            <p:ph type="sldNum" sz="quarter" idx="10"/>
          </p:nvPr>
        </p:nvSpPr>
        <p:spPr/>
        <p:txBody>
          <a:bodyPr/>
          <a:lstStyle/>
          <a:p>
            <a:fld id="{5D750650-B10A-47BF-93C2-E1678438B37A}" type="slidenum">
              <a:rPr kumimoji="1" lang="ja-JP" altLang="en-US" smtClean="0"/>
              <a:pPr/>
              <a:t>327</a:t>
            </a:fld>
            <a:endParaRPr kumimoji="1" lang="ja-JP" altLang="en-US"/>
          </a:p>
        </p:txBody>
      </p:sp>
      <p:pic>
        <p:nvPicPr>
          <p:cNvPr id="6" name="図 5" descr="コンピュータ, テーブル, スーツ, 男 が含まれている画像&#10;&#10;自動的に生成された説明">
            <a:extLst>
              <a:ext uri="{FF2B5EF4-FFF2-40B4-BE49-F238E27FC236}">
                <a16:creationId xmlns:a16="http://schemas.microsoft.com/office/drawing/2014/main" id="{CBD52D4B-85B6-47B6-A7C4-B691C7CFD19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265299" y="5050316"/>
            <a:ext cx="2501520" cy="1441501"/>
          </a:xfrm>
          <a:prstGeom prst="rect">
            <a:avLst/>
          </a:prstGeom>
        </p:spPr>
      </p:pic>
      <p:sp>
        <p:nvSpPr>
          <p:cNvPr id="9" name="テキスト ボックス 8">
            <a:extLst>
              <a:ext uri="{FF2B5EF4-FFF2-40B4-BE49-F238E27FC236}">
                <a16:creationId xmlns:a16="http://schemas.microsoft.com/office/drawing/2014/main" id="{D05D19E9-742D-42A9-B0F9-37BA20DB5A6F}"/>
              </a:ext>
            </a:extLst>
          </p:cNvPr>
          <p:cNvSpPr txBox="1"/>
          <p:nvPr/>
        </p:nvSpPr>
        <p:spPr>
          <a:xfrm>
            <a:off x="708027" y="918993"/>
            <a:ext cx="10658473" cy="791755"/>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20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pPr>
              <a:lnSpc>
                <a:spcPct val="130000"/>
              </a:lnSpc>
            </a:pPr>
            <a:r>
              <a:rPr lang="ja-JP" altLang="en-US" sz="1800" dirty="0"/>
              <a:t>債務不履行の問題を解決するためにどのように機械学習を利用できるか、データを見て</a:t>
            </a:r>
            <a:endParaRPr lang="en-US" altLang="ja-JP" sz="1800" dirty="0"/>
          </a:p>
          <a:p>
            <a:pPr>
              <a:lnSpc>
                <a:spcPct val="130000"/>
              </a:lnSpc>
            </a:pPr>
            <a:r>
              <a:rPr lang="ja-JP" altLang="en-US" sz="1800" dirty="0"/>
              <a:t>考えます。そして、自分ならどのように機械学習の開発を進めていくかを考えるワークです。</a:t>
            </a:r>
            <a:endParaRPr lang="en-US" altLang="ja-JP" sz="1800" dirty="0"/>
          </a:p>
        </p:txBody>
      </p:sp>
      <p:sp>
        <p:nvSpPr>
          <p:cNvPr id="7" name="テキスト ボックス 6">
            <a:extLst>
              <a:ext uri="{FF2B5EF4-FFF2-40B4-BE49-F238E27FC236}">
                <a16:creationId xmlns:a16="http://schemas.microsoft.com/office/drawing/2014/main" id="{FDE5035E-F76C-482B-AC91-92F85681F50D}"/>
              </a:ext>
            </a:extLst>
          </p:cNvPr>
          <p:cNvSpPr txBox="1"/>
          <p:nvPr/>
        </p:nvSpPr>
        <p:spPr>
          <a:xfrm>
            <a:off x="7556813" y="2080018"/>
            <a:ext cx="3665459" cy="523220"/>
          </a:xfrm>
          <a:prstGeom prst="rect">
            <a:avLst/>
          </a:prstGeom>
          <a:noFill/>
        </p:spPr>
        <p:txBody>
          <a:bodyPr wrap="square" lIns="91440" tIns="45720" rIns="91440" bIns="45720" rtlCol="0" anchor="t">
            <a:spAutoFit/>
          </a:bodyPr>
          <a:lstStyle/>
          <a:p>
            <a:pPr defTabSz="914400" fontAlgn="base">
              <a:spcBef>
                <a:spcPct val="0"/>
              </a:spcBef>
              <a:spcAft>
                <a:spcPct val="0"/>
              </a:spcAft>
            </a:pPr>
            <a:r>
              <a:rPr kumimoji="1" lang="en-US" altLang="ja-JP" sz="1400" b="1" dirty="0">
                <a:solidFill>
                  <a:srgbClr val="494949"/>
                </a:solidFill>
                <a:latin typeface="+mn-ea"/>
              </a:rPr>
              <a:t>※ </a:t>
            </a:r>
            <a:r>
              <a:rPr kumimoji="1" lang="en-US" altLang="ja-JP" sz="1400" b="1" dirty="0" err="1">
                <a:solidFill>
                  <a:srgbClr val="494949"/>
                </a:solidFill>
                <a:latin typeface="+mn-ea"/>
              </a:rPr>
              <a:t>時間・人数・研修形態などに応じて</a:t>
            </a:r>
            <a:r>
              <a:rPr kumimoji="1" lang="en-US" altLang="ja-JP" sz="1400" b="1" dirty="0">
                <a:solidFill>
                  <a:srgbClr val="494949"/>
                </a:solidFill>
                <a:latin typeface="+mn-ea"/>
              </a:rPr>
              <a:t>、</a:t>
            </a:r>
            <a:endParaRPr kumimoji="1" lang="ja-JP" altLang="en-US" dirty="0">
              <a:solidFill>
                <a:srgbClr val="0C0C0C"/>
              </a:solidFill>
              <a:latin typeface="Arial"/>
              <a:cs typeface="Arial"/>
            </a:endParaRPr>
          </a:p>
          <a:p>
            <a:pPr defTabSz="914400">
              <a:spcBef>
                <a:spcPct val="0"/>
              </a:spcBef>
              <a:spcAft>
                <a:spcPct val="0"/>
              </a:spcAft>
            </a:pPr>
            <a:r>
              <a:rPr kumimoji="1" lang="en-US" altLang="ja-JP" sz="1400" b="1" dirty="0">
                <a:solidFill>
                  <a:srgbClr val="494949"/>
                </a:solidFill>
                <a:latin typeface="+mn-ea"/>
              </a:rPr>
              <a:t>　 </a:t>
            </a:r>
            <a:r>
              <a:rPr kumimoji="1" lang="en-US" altLang="ja-JP" sz="1400" b="1" dirty="0" err="1">
                <a:solidFill>
                  <a:srgbClr val="494949"/>
                </a:solidFill>
                <a:latin typeface="+mn-ea"/>
              </a:rPr>
              <a:t>実施方法は講師が調整を行います</a:t>
            </a:r>
            <a:r>
              <a:rPr kumimoji="1" lang="ja-JP" altLang="en-US" sz="1400" b="1" dirty="0">
                <a:solidFill>
                  <a:srgbClr val="494949"/>
                </a:solidFill>
                <a:latin typeface="+mn-ea"/>
              </a:rPr>
              <a:t>。</a:t>
            </a:r>
            <a:endParaRPr lang="ja-JP" dirty="0">
              <a:cs typeface="Arial"/>
            </a:endParaRPr>
          </a:p>
        </p:txBody>
      </p:sp>
    </p:spTree>
    <p:extLst>
      <p:ext uri="{BB962C8B-B14F-4D97-AF65-F5344CB8AC3E}">
        <p14:creationId xmlns:p14="http://schemas.microsoft.com/office/powerpoint/2010/main" val="2932032757"/>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228D8A9-C4DC-43DE-9F4C-1B4ADC6A940A}"/>
              </a:ext>
            </a:extLst>
          </p:cNvPr>
          <p:cNvSpPr>
            <a:spLocks noGrp="1"/>
          </p:cNvSpPr>
          <p:nvPr>
            <p:ph type="title"/>
          </p:nvPr>
        </p:nvSpPr>
        <p:spPr/>
        <p:txBody>
          <a:bodyPr/>
          <a:lstStyle/>
          <a:p>
            <a:r>
              <a:rPr lang="en-US" altLang="ja-JP" dirty="0"/>
              <a:t>6-7-4.</a:t>
            </a:r>
            <a:r>
              <a:rPr kumimoji="1" lang="ja-JP" altLang="en-US" dirty="0"/>
              <a:t>データを確認する</a:t>
            </a:r>
          </a:p>
        </p:txBody>
      </p:sp>
      <p:sp>
        <p:nvSpPr>
          <p:cNvPr id="4" name="スライド番号プレースホルダー 3">
            <a:extLst>
              <a:ext uri="{FF2B5EF4-FFF2-40B4-BE49-F238E27FC236}">
                <a16:creationId xmlns:a16="http://schemas.microsoft.com/office/drawing/2014/main" id="{5788F33C-01B3-481C-ADD1-C29BF27FD6E7}"/>
              </a:ext>
            </a:extLst>
          </p:cNvPr>
          <p:cNvSpPr>
            <a:spLocks noGrp="1"/>
          </p:cNvSpPr>
          <p:nvPr>
            <p:ph type="sldNum" sz="quarter" idx="10"/>
          </p:nvPr>
        </p:nvSpPr>
        <p:spPr/>
        <p:txBody>
          <a:bodyPr/>
          <a:lstStyle/>
          <a:p>
            <a:fld id="{5D750650-B10A-47BF-93C2-E1678438B37A}" type="slidenum">
              <a:rPr kumimoji="1" lang="ja-JP" altLang="en-US" smtClean="0"/>
              <a:pPr/>
              <a:t>328</a:t>
            </a:fld>
            <a:endParaRPr kumimoji="1" lang="ja-JP" altLang="en-US"/>
          </a:p>
        </p:txBody>
      </p:sp>
      <p:sp>
        <p:nvSpPr>
          <p:cNvPr id="30" name="テキスト ボックス 29">
            <a:extLst>
              <a:ext uri="{FF2B5EF4-FFF2-40B4-BE49-F238E27FC236}">
                <a16:creationId xmlns:a16="http://schemas.microsoft.com/office/drawing/2014/main" id="{40FD2800-9F50-466C-A9E7-4D4557760296}"/>
              </a:ext>
            </a:extLst>
          </p:cNvPr>
          <p:cNvSpPr txBox="1"/>
          <p:nvPr/>
        </p:nvSpPr>
        <p:spPr>
          <a:xfrm>
            <a:off x="835766" y="925182"/>
            <a:ext cx="10386245" cy="1103939"/>
          </a:xfrm>
          <a:prstGeom prst="rect">
            <a:avLst/>
          </a:prstGeom>
        </p:spPr>
        <p:txBody>
          <a:bodyPr vert="horz" wrap="none" lIns="91440" tIns="45720" rIns="91440" bIns="45720" rtlCol="0">
            <a:noAutofit/>
          </a:bodyPr>
          <a:lstStyle>
            <a:defPPr>
              <a:defRPr lang="en-US"/>
            </a:defPPr>
            <a:lvl1pPr marL="357188" marR="0" indent="-357188" defTabSz="914400" fontAlgn="base">
              <a:lnSpc>
                <a:spcPct val="100000"/>
              </a:lnSpc>
              <a:spcBef>
                <a:spcPts val="0"/>
              </a:spcBef>
              <a:spcAft>
                <a:spcPts val="600"/>
              </a:spcAft>
              <a:buClr>
                <a:schemeClr val="tx1">
                  <a:lumMod val="75000"/>
                  <a:lumOff val="25000"/>
                </a:schemeClr>
              </a:buClr>
              <a:buSzTx/>
              <a:buFont typeface="Wingdings" panose="05000000000000000000" pitchFamily="2" charset="2"/>
              <a:buChar char="n"/>
              <a:tabLst/>
              <a:defRPr kumimoji="1" sz="2000" b="1" baseline="0">
                <a:solidFill>
                  <a:schemeClr val="tx1">
                    <a:lumMod val="75000"/>
                    <a:lumOff val="25000"/>
                  </a:schemeClr>
                </a:solidFill>
                <a:latin typeface="メイリオ" panose="020B0604030504040204" pitchFamily="50" charset="-128"/>
                <a:ea typeface="メイリオ" panose="020B0604030504040204" pitchFamily="50" charset="-128"/>
              </a:defRPr>
            </a:lvl1pPr>
            <a:lvl2pPr marL="742950" marR="0" indent="-285750" defTabSz="914400" fontAlgn="base">
              <a:lnSpc>
                <a:spcPct val="100000"/>
              </a:lnSpc>
              <a:spcBef>
                <a:spcPct val="20000"/>
              </a:spcBef>
              <a:spcAft>
                <a:spcPct val="0"/>
              </a:spcAft>
              <a:buClr>
                <a:schemeClr val="tx1"/>
              </a:buClr>
              <a:buSzTx/>
              <a:buFont typeface="Wingdings" panose="05000000000000000000" pitchFamily="2" charset="2"/>
              <a:buChar char="l"/>
              <a:tabLst/>
              <a:defRPr kumimoji="1" sz="2800" baseline="0">
                <a:solidFill>
                  <a:schemeClr val="tx1">
                    <a:lumMod val="75000"/>
                    <a:lumOff val="25000"/>
                  </a:schemeClr>
                </a:solidFill>
                <a:latin typeface="メイリオ" panose="020B0604030504040204" pitchFamily="50" charset="-128"/>
                <a:ea typeface="メイリオ" panose="020B0604030504040204" pitchFamily="50" charset="-128"/>
              </a:defRPr>
            </a:lvl2pPr>
            <a:lvl3pPr marL="1143000" marR="0" indent="-22860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3pPr>
            <a:lvl4pPr marL="1714500" marR="0" indent="-34290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4pPr>
            <a:lvl5pPr marL="2114550" marR="0" indent="-28575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5pPr>
            <a:lvl6pPr marL="2514600" indent="-228600" defTabSz="914400">
              <a:lnSpc>
                <a:spcPct val="90000"/>
              </a:lnSpc>
              <a:spcBef>
                <a:spcPts val="500"/>
              </a:spcBef>
              <a:buFont typeface="Arial" panose="020B0604020202020204" pitchFamily="34" charset="0"/>
              <a:buChar char="•"/>
              <a:defRPr kumimoji="1"/>
            </a:lvl6pPr>
            <a:lvl7pPr marL="2971800" indent="-228600" defTabSz="914400">
              <a:lnSpc>
                <a:spcPct val="90000"/>
              </a:lnSpc>
              <a:spcBef>
                <a:spcPts val="500"/>
              </a:spcBef>
              <a:buFont typeface="Arial" panose="020B0604020202020204" pitchFamily="34" charset="0"/>
              <a:buChar char="•"/>
              <a:defRPr kumimoji="1"/>
            </a:lvl7pPr>
            <a:lvl8pPr marL="3429000" indent="-228600" defTabSz="914400">
              <a:lnSpc>
                <a:spcPct val="90000"/>
              </a:lnSpc>
              <a:spcBef>
                <a:spcPts val="500"/>
              </a:spcBef>
              <a:buFont typeface="Arial" panose="020B0604020202020204" pitchFamily="34" charset="0"/>
              <a:buChar char="•"/>
              <a:defRPr kumimoji="1"/>
            </a:lvl8pPr>
            <a:lvl9pPr marL="3886200" indent="-228600" defTabSz="914400">
              <a:lnSpc>
                <a:spcPct val="90000"/>
              </a:lnSpc>
              <a:spcBef>
                <a:spcPts val="500"/>
              </a:spcBef>
              <a:buFont typeface="Arial" panose="020B0604020202020204" pitchFamily="34" charset="0"/>
              <a:buChar char="•"/>
              <a:defRPr kumimoji="1"/>
            </a:lvl9pPr>
          </a:lstStyle>
          <a:p>
            <a:pPr>
              <a:buClr>
                <a:srgbClr val="F36C37"/>
              </a:buClr>
              <a:buFont typeface="Wingdings" panose="05000000000000000000" pitchFamily="2" charset="2"/>
              <a:buChar char="l"/>
            </a:pPr>
            <a:r>
              <a:rPr lang="ja-JP" altLang="en-US" sz="1800" dirty="0"/>
              <a:t>データを確認してみましょう</a:t>
            </a:r>
          </a:p>
          <a:p>
            <a:pPr lvl="1">
              <a:buClr>
                <a:srgbClr val="F36C37"/>
              </a:buClr>
            </a:pPr>
            <a:r>
              <a:rPr lang="ja-JP" altLang="en-US" sz="1400" b="1" dirty="0"/>
              <a:t>受け取ったデータを</a:t>
            </a:r>
            <a:r>
              <a:rPr lang="en-US" altLang="ja-JP" sz="1400" b="1" dirty="0"/>
              <a:t>pandas</a:t>
            </a:r>
            <a:r>
              <a:rPr lang="ja-JP" altLang="en-US" sz="1400" b="1" dirty="0"/>
              <a:t>の</a:t>
            </a:r>
            <a:r>
              <a:rPr lang="en-US" altLang="ja-JP" sz="1400" b="1" dirty="0"/>
              <a:t>DataFrame</a:t>
            </a:r>
            <a:r>
              <a:rPr lang="ja-JP" altLang="en-US" sz="1400" b="1" dirty="0"/>
              <a:t>にして確認すると、</a:t>
            </a:r>
            <a:r>
              <a:rPr lang="en-US" altLang="ja-JP" sz="1400" b="1" dirty="0"/>
              <a:t>12</a:t>
            </a:r>
            <a:r>
              <a:rPr lang="ja-JP" altLang="en-US" sz="1400" b="1" dirty="0"/>
              <a:t>の列を持つ顧客データが</a:t>
            </a:r>
            <a:r>
              <a:rPr lang="en-US" altLang="ja-JP" sz="1400" b="1" dirty="0"/>
              <a:t>2</a:t>
            </a:r>
            <a:r>
              <a:rPr lang="ja-JP" altLang="en-US" sz="1400" b="1" dirty="0"/>
              <a:t>万件入っていた。</a:t>
            </a:r>
            <a:endParaRPr lang="en-US" altLang="ja-JP" sz="1400" b="1" dirty="0"/>
          </a:p>
          <a:p>
            <a:pPr lvl="1">
              <a:buClr>
                <a:srgbClr val="F36C37"/>
              </a:buClr>
            </a:pPr>
            <a:r>
              <a:rPr lang="ja-JP" altLang="en-US" sz="1400" b="1" dirty="0"/>
              <a:t>借り入れの目的列には、借入の整理、住宅購入、医療、ビジネスなど</a:t>
            </a:r>
            <a:r>
              <a:rPr lang="en-US" altLang="ja-JP" sz="1400" b="1" dirty="0"/>
              <a:t>8</a:t>
            </a:r>
            <a:r>
              <a:rPr lang="ja-JP" altLang="en-US" sz="1400" b="1" dirty="0"/>
              <a:t>つの理由いずれかが入っている。</a:t>
            </a:r>
            <a:endParaRPr lang="en-US" altLang="ja-JP" sz="1400" b="1" dirty="0"/>
          </a:p>
          <a:p>
            <a:pPr lvl="1">
              <a:buClr>
                <a:srgbClr val="F36C37"/>
              </a:buClr>
            </a:pPr>
            <a:r>
              <a:rPr lang="ja-JP" altLang="en-US" sz="1400" b="1" dirty="0"/>
              <a:t>種別は個人か法人。</a:t>
            </a:r>
            <a:endParaRPr lang="en-US" altLang="ja-JP" sz="1400" b="1" dirty="0"/>
          </a:p>
          <a:p>
            <a:pPr lvl="1">
              <a:buClr>
                <a:srgbClr val="F36C37"/>
              </a:buClr>
            </a:pPr>
            <a:r>
              <a:rPr lang="ja-JP" altLang="en-US" sz="1400" b="1" dirty="0"/>
              <a:t>等級は</a:t>
            </a:r>
            <a:r>
              <a:rPr lang="en-US" altLang="ja-JP" sz="1400" b="1" dirty="0"/>
              <a:t>A1</a:t>
            </a:r>
            <a:r>
              <a:rPr lang="ja-JP" altLang="en-US" sz="1400" b="1" dirty="0"/>
              <a:t>～</a:t>
            </a:r>
            <a:r>
              <a:rPr lang="en-US" altLang="ja-JP" sz="1400" b="1" dirty="0"/>
              <a:t>F5</a:t>
            </a:r>
            <a:r>
              <a:rPr lang="ja-JP" altLang="en-US" sz="1400" b="1" dirty="0"/>
              <a:t>まで</a:t>
            </a:r>
            <a:r>
              <a:rPr lang="en-US" altLang="ja-JP" sz="1400" b="1" dirty="0"/>
              <a:t>30</a:t>
            </a:r>
            <a:r>
              <a:rPr lang="ja-JP" altLang="en-US" sz="1400" b="1" dirty="0"/>
              <a:t>段階ある。</a:t>
            </a:r>
            <a:endParaRPr lang="en-US" altLang="ja-JP" sz="1400" b="1" dirty="0"/>
          </a:p>
          <a:p>
            <a:pPr lvl="1">
              <a:buClr>
                <a:srgbClr val="F36C37"/>
              </a:buClr>
            </a:pPr>
            <a:r>
              <a:rPr lang="ja-JP" altLang="en-US" sz="1400" b="1" dirty="0"/>
              <a:t>貸し倒れは</a:t>
            </a:r>
            <a:r>
              <a:rPr lang="en-US" altLang="ja-JP" sz="1400" b="1" dirty="0"/>
              <a:t>0</a:t>
            </a:r>
            <a:r>
              <a:rPr lang="ja-JP" altLang="en-US" sz="1400" b="1" dirty="0"/>
              <a:t>が完済、</a:t>
            </a:r>
            <a:r>
              <a:rPr lang="en-US" altLang="ja-JP" sz="1400" b="1" dirty="0"/>
              <a:t>1</a:t>
            </a:r>
            <a:r>
              <a:rPr lang="ja-JP" altLang="en-US" sz="1400" b="1" dirty="0"/>
              <a:t>が貸し倒れ</a:t>
            </a:r>
            <a:endParaRPr lang="en-US" altLang="ja-JP" sz="1400" b="1" dirty="0"/>
          </a:p>
          <a:p>
            <a:pPr lvl="1">
              <a:buClr>
                <a:srgbClr val="F36C37"/>
              </a:buClr>
            </a:pPr>
            <a:r>
              <a:rPr lang="ja-JP" altLang="en-US" sz="1400" b="1" dirty="0"/>
              <a:t>いずれの列にも欠損値（値が入っていない行）はない。</a:t>
            </a:r>
            <a:endParaRPr lang="ja-JP" altLang="en-US" sz="1800" dirty="0"/>
          </a:p>
        </p:txBody>
      </p:sp>
      <p:graphicFrame>
        <p:nvGraphicFramePr>
          <p:cNvPr id="31" name="表 7">
            <a:extLst>
              <a:ext uri="{FF2B5EF4-FFF2-40B4-BE49-F238E27FC236}">
                <a16:creationId xmlns:a16="http://schemas.microsoft.com/office/drawing/2014/main" id="{29DDDC96-E743-4785-A045-5639A8997ECE}"/>
              </a:ext>
            </a:extLst>
          </p:cNvPr>
          <p:cNvGraphicFramePr>
            <a:graphicFrameLocks noGrp="1"/>
          </p:cNvGraphicFramePr>
          <p:nvPr>
            <p:extLst>
              <p:ext uri="{D42A27DB-BD31-4B8C-83A1-F6EECF244321}">
                <p14:modId xmlns:p14="http://schemas.microsoft.com/office/powerpoint/2010/main" val="3290670375"/>
              </p:ext>
            </p:extLst>
          </p:nvPr>
        </p:nvGraphicFramePr>
        <p:xfrm>
          <a:off x="766757" y="2903810"/>
          <a:ext cx="10658482" cy="1315567"/>
        </p:xfrm>
        <a:graphic>
          <a:graphicData uri="http://schemas.openxmlformats.org/drawingml/2006/table">
            <a:tbl>
              <a:tblPr firstRow="1" bandRow="1">
                <a:tableStyleId>{21E4AEA4-8DFA-4A89-87EB-49C32662AFE0}</a:tableStyleId>
              </a:tblPr>
              <a:tblGrid>
                <a:gridCol w="622627">
                  <a:extLst>
                    <a:ext uri="{9D8B030D-6E8A-4147-A177-3AD203B41FA5}">
                      <a16:colId xmlns:a16="http://schemas.microsoft.com/office/drawing/2014/main" val="3651834403"/>
                    </a:ext>
                  </a:extLst>
                </a:gridCol>
                <a:gridCol w="1623780">
                  <a:extLst>
                    <a:ext uri="{9D8B030D-6E8A-4147-A177-3AD203B41FA5}">
                      <a16:colId xmlns:a16="http://schemas.microsoft.com/office/drawing/2014/main" val="3565889333"/>
                    </a:ext>
                  </a:extLst>
                </a:gridCol>
                <a:gridCol w="1593668">
                  <a:extLst>
                    <a:ext uri="{9D8B030D-6E8A-4147-A177-3AD203B41FA5}">
                      <a16:colId xmlns:a16="http://schemas.microsoft.com/office/drawing/2014/main" val="3869457875"/>
                    </a:ext>
                  </a:extLst>
                </a:gridCol>
                <a:gridCol w="1105989">
                  <a:extLst>
                    <a:ext uri="{9D8B030D-6E8A-4147-A177-3AD203B41FA5}">
                      <a16:colId xmlns:a16="http://schemas.microsoft.com/office/drawing/2014/main" val="1593349839"/>
                    </a:ext>
                  </a:extLst>
                </a:gridCol>
                <a:gridCol w="818606">
                  <a:extLst>
                    <a:ext uri="{9D8B030D-6E8A-4147-A177-3AD203B41FA5}">
                      <a16:colId xmlns:a16="http://schemas.microsoft.com/office/drawing/2014/main" val="3909416032"/>
                    </a:ext>
                  </a:extLst>
                </a:gridCol>
                <a:gridCol w="844731">
                  <a:extLst>
                    <a:ext uri="{9D8B030D-6E8A-4147-A177-3AD203B41FA5}">
                      <a16:colId xmlns:a16="http://schemas.microsoft.com/office/drawing/2014/main" val="1848831541"/>
                    </a:ext>
                  </a:extLst>
                </a:gridCol>
                <a:gridCol w="913021">
                  <a:extLst>
                    <a:ext uri="{9D8B030D-6E8A-4147-A177-3AD203B41FA5}">
                      <a16:colId xmlns:a16="http://schemas.microsoft.com/office/drawing/2014/main" val="261494273"/>
                    </a:ext>
                  </a:extLst>
                </a:gridCol>
                <a:gridCol w="531222">
                  <a:extLst>
                    <a:ext uri="{9D8B030D-6E8A-4147-A177-3AD203B41FA5}">
                      <a16:colId xmlns:a16="http://schemas.microsoft.com/office/drawing/2014/main" val="1121815090"/>
                    </a:ext>
                  </a:extLst>
                </a:gridCol>
                <a:gridCol w="862149">
                  <a:extLst>
                    <a:ext uri="{9D8B030D-6E8A-4147-A177-3AD203B41FA5}">
                      <a16:colId xmlns:a16="http://schemas.microsoft.com/office/drawing/2014/main" val="1399393087"/>
                    </a:ext>
                  </a:extLst>
                </a:gridCol>
                <a:gridCol w="522514">
                  <a:extLst>
                    <a:ext uri="{9D8B030D-6E8A-4147-A177-3AD203B41FA5}">
                      <a16:colId xmlns:a16="http://schemas.microsoft.com/office/drawing/2014/main" val="2255579861"/>
                    </a:ext>
                  </a:extLst>
                </a:gridCol>
                <a:gridCol w="400595">
                  <a:extLst>
                    <a:ext uri="{9D8B030D-6E8A-4147-A177-3AD203B41FA5}">
                      <a16:colId xmlns:a16="http://schemas.microsoft.com/office/drawing/2014/main" val="3101072901"/>
                    </a:ext>
                  </a:extLst>
                </a:gridCol>
                <a:gridCol w="819580">
                  <a:extLst>
                    <a:ext uri="{9D8B030D-6E8A-4147-A177-3AD203B41FA5}">
                      <a16:colId xmlns:a16="http://schemas.microsoft.com/office/drawing/2014/main" val="1906868719"/>
                    </a:ext>
                  </a:extLst>
                </a:gridCol>
              </a:tblGrid>
              <a:tr h="451567">
                <a:tc>
                  <a:txBody>
                    <a:bodyPr/>
                    <a:lstStyle/>
                    <a:p>
                      <a:pPr algn="ctr"/>
                      <a:r>
                        <a:rPr lang="ja-JP" altLang="en-US" sz="1100" b="1" dirty="0">
                          <a:effectLst/>
                          <a:latin typeface="+mn-ea"/>
                          <a:ea typeface="+mn-ea"/>
                        </a:rPr>
                        <a:t>顧客</a:t>
                      </a:r>
                      <a:r>
                        <a:rPr lang="en-US" altLang="ja-JP" sz="1100" b="1" dirty="0">
                          <a:effectLst/>
                          <a:latin typeface="+mn-ea"/>
                          <a:ea typeface="+mn-ea"/>
                        </a:rPr>
                        <a:t>ID</a:t>
                      </a:r>
                      <a:endParaRPr lang="ja-JP" altLang="en-US" sz="1100" b="1" dirty="0">
                        <a:effectLst/>
                        <a:latin typeface="+mn-ea"/>
                        <a:ea typeface="+mn-ea"/>
                      </a:endParaRPr>
                    </a:p>
                  </a:txBody>
                  <a:tcPr anchor="ctr"/>
                </a:tc>
                <a:tc>
                  <a:txBody>
                    <a:bodyPr/>
                    <a:lstStyle/>
                    <a:p>
                      <a:pPr algn="ctr"/>
                      <a:r>
                        <a:rPr lang="ja-JP" altLang="en-US" sz="1100" b="1" dirty="0">
                          <a:effectLst/>
                          <a:latin typeface="+mn-ea"/>
                          <a:ea typeface="+mn-ea"/>
                        </a:rPr>
                        <a:t>顧客名</a:t>
                      </a:r>
                      <a:endParaRPr lang="en-US" sz="1100" b="1" dirty="0">
                        <a:effectLst/>
                        <a:latin typeface="+mn-ea"/>
                        <a:ea typeface="+mn-ea"/>
                      </a:endParaRPr>
                    </a:p>
                  </a:txBody>
                  <a:tcPr anchor="ctr"/>
                </a:tc>
                <a:tc>
                  <a:txBody>
                    <a:bodyPr/>
                    <a:lstStyle/>
                    <a:p>
                      <a:pPr algn="ctr"/>
                      <a:r>
                        <a:rPr lang="ja-JP" altLang="en-US" sz="1100" b="1" dirty="0">
                          <a:effectLst/>
                          <a:latin typeface="+mn-ea"/>
                          <a:ea typeface="+mn-ea"/>
                        </a:rPr>
                        <a:t>電話番号</a:t>
                      </a:r>
                      <a:endParaRPr lang="en-US" sz="1100" b="1" dirty="0">
                        <a:effectLst/>
                        <a:latin typeface="+mn-ea"/>
                        <a:ea typeface="+mn-ea"/>
                      </a:endParaRPr>
                    </a:p>
                  </a:txBody>
                  <a:tcPr anchor="ctr"/>
                </a:tc>
                <a:tc>
                  <a:txBody>
                    <a:bodyPr/>
                    <a:lstStyle/>
                    <a:p>
                      <a:pPr algn="ctr"/>
                      <a:r>
                        <a:rPr lang="ja-JP" altLang="en-US" sz="1100" b="1" dirty="0">
                          <a:effectLst/>
                          <a:latin typeface="+mn-ea"/>
                          <a:ea typeface="+mn-ea"/>
                        </a:rPr>
                        <a:t>融資額</a:t>
                      </a:r>
                      <a:endParaRPr lang="en-US" sz="1100" b="1" dirty="0">
                        <a:effectLst/>
                        <a:latin typeface="+mn-ea"/>
                        <a:ea typeface="+mn-ea"/>
                      </a:endParaRPr>
                    </a:p>
                  </a:txBody>
                  <a:tcPr anchor="ctr"/>
                </a:tc>
                <a:tc>
                  <a:txBody>
                    <a:bodyPr/>
                    <a:lstStyle/>
                    <a:p>
                      <a:pPr algn="ctr"/>
                      <a:r>
                        <a:rPr lang="ja-JP" altLang="en-US" sz="1100" b="1" dirty="0">
                          <a:effectLst/>
                          <a:latin typeface="+mn-ea"/>
                          <a:ea typeface="+mn-ea"/>
                        </a:rPr>
                        <a:t>返済期間</a:t>
                      </a:r>
                      <a:r>
                        <a:rPr lang="en-US" altLang="ja-JP" sz="1100" b="1" dirty="0">
                          <a:effectLst/>
                          <a:latin typeface="+mn-ea"/>
                          <a:ea typeface="+mn-ea"/>
                        </a:rPr>
                        <a:t>(</a:t>
                      </a:r>
                      <a:r>
                        <a:rPr lang="ja-JP" altLang="en-US" sz="1100" b="1" dirty="0">
                          <a:effectLst/>
                          <a:latin typeface="+mn-ea"/>
                          <a:ea typeface="+mn-ea"/>
                        </a:rPr>
                        <a:t>年</a:t>
                      </a:r>
                      <a:r>
                        <a:rPr lang="en-US" altLang="ja-JP" sz="1100" b="1" dirty="0">
                          <a:effectLst/>
                          <a:latin typeface="+mn-ea"/>
                          <a:ea typeface="+mn-ea"/>
                        </a:rPr>
                        <a:t>)</a:t>
                      </a:r>
                      <a:endParaRPr lang="en-US" sz="1100" b="1" dirty="0">
                        <a:effectLst/>
                        <a:latin typeface="+mn-ea"/>
                        <a:ea typeface="+mn-ea"/>
                      </a:endParaRPr>
                    </a:p>
                  </a:txBody>
                  <a:tcPr anchor="ctr"/>
                </a:tc>
                <a:tc>
                  <a:txBody>
                    <a:bodyPr/>
                    <a:lstStyle/>
                    <a:p>
                      <a:pPr algn="ctr"/>
                      <a:r>
                        <a:rPr lang="ja-JP" altLang="en-US" sz="1100" b="1" dirty="0">
                          <a:effectLst/>
                          <a:latin typeface="+mn-ea"/>
                          <a:ea typeface="+mn-ea"/>
                        </a:rPr>
                        <a:t>利率</a:t>
                      </a:r>
                      <a:r>
                        <a:rPr lang="en-US" altLang="ja-JP" sz="1100" b="1" dirty="0">
                          <a:effectLst/>
                          <a:latin typeface="+mn-ea"/>
                          <a:ea typeface="+mn-ea"/>
                        </a:rPr>
                        <a:t>(%)</a:t>
                      </a:r>
                      <a:endParaRPr lang="en-US" sz="1100" b="1" dirty="0">
                        <a:effectLst/>
                        <a:latin typeface="+mn-ea"/>
                        <a:ea typeface="+mn-ea"/>
                      </a:endParaRPr>
                    </a:p>
                  </a:txBody>
                  <a:tcPr anchor="ctr"/>
                </a:tc>
                <a:tc>
                  <a:txBody>
                    <a:bodyPr/>
                    <a:lstStyle/>
                    <a:p>
                      <a:pPr algn="ctr"/>
                      <a:r>
                        <a:rPr lang="ja-JP" altLang="en-US" sz="1100" b="1" dirty="0">
                          <a:effectLst/>
                          <a:latin typeface="+mn-ea"/>
                          <a:ea typeface="+mn-ea"/>
                        </a:rPr>
                        <a:t>借入の目的</a:t>
                      </a:r>
                      <a:endParaRPr lang="en-US" sz="1100" b="1" dirty="0">
                        <a:effectLst/>
                        <a:latin typeface="+mn-ea"/>
                        <a:ea typeface="+mn-ea"/>
                      </a:endParaRPr>
                    </a:p>
                  </a:txBody>
                  <a:tcPr anchor="ctr"/>
                </a:tc>
                <a:tc>
                  <a:txBody>
                    <a:bodyPr/>
                    <a:lstStyle/>
                    <a:p>
                      <a:pPr algn="ctr"/>
                      <a:r>
                        <a:rPr lang="ja-JP" altLang="en-US" sz="1100" b="1" dirty="0">
                          <a:effectLst/>
                          <a:latin typeface="+mn-ea"/>
                          <a:ea typeface="+mn-ea"/>
                        </a:rPr>
                        <a:t>勤続年数</a:t>
                      </a:r>
                      <a:endParaRPr lang="en-US" sz="1100" b="1" dirty="0">
                        <a:effectLst/>
                        <a:latin typeface="+mn-ea"/>
                        <a:ea typeface="+mn-ea"/>
                      </a:endParaRPr>
                    </a:p>
                  </a:txBody>
                  <a:tcPr anchor="ctr"/>
                </a:tc>
                <a:tc>
                  <a:txBody>
                    <a:bodyPr/>
                    <a:lstStyle/>
                    <a:p>
                      <a:pPr algn="ctr"/>
                      <a:r>
                        <a:rPr lang="ja-JP" altLang="en-US" sz="1100" b="1" dirty="0">
                          <a:effectLst/>
                          <a:latin typeface="+mn-ea"/>
                          <a:ea typeface="+mn-ea"/>
                        </a:rPr>
                        <a:t>信用</a:t>
                      </a:r>
                      <a:endParaRPr lang="en-US" altLang="ja-JP" sz="1100" b="1" dirty="0">
                        <a:effectLst/>
                        <a:latin typeface="+mn-ea"/>
                        <a:ea typeface="+mn-ea"/>
                      </a:endParaRPr>
                    </a:p>
                    <a:p>
                      <a:pPr algn="ctr"/>
                      <a:r>
                        <a:rPr lang="ja-JP" altLang="en-US" sz="1100" b="1" dirty="0">
                          <a:effectLst/>
                          <a:latin typeface="+mn-ea"/>
                          <a:ea typeface="+mn-ea"/>
                        </a:rPr>
                        <a:t>スコア</a:t>
                      </a:r>
                      <a:endParaRPr lang="en-US" sz="1100" b="1" dirty="0">
                        <a:effectLst/>
                        <a:latin typeface="+mn-ea"/>
                        <a:ea typeface="+mn-ea"/>
                      </a:endParaRPr>
                    </a:p>
                  </a:txBody>
                  <a:tcPr anchor="ctr"/>
                </a:tc>
                <a:tc>
                  <a:txBody>
                    <a:bodyPr/>
                    <a:lstStyle/>
                    <a:p>
                      <a:pPr algn="ctr"/>
                      <a:r>
                        <a:rPr lang="ja-JP" altLang="en-US" sz="1100" b="1" dirty="0">
                          <a:effectLst/>
                          <a:latin typeface="+mn-ea"/>
                          <a:ea typeface="+mn-ea"/>
                        </a:rPr>
                        <a:t>種別</a:t>
                      </a:r>
                    </a:p>
                  </a:txBody>
                  <a:tcPr anchor="ctr"/>
                </a:tc>
                <a:tc>
                  <a:txBody>
                    <a:bodyPr/>
                    <a:lstStyle/>
                    <a:p>
                      <a:pPr algn="ctr"/>
                      <a:r>
                        <a:rPr lang="ja-JP" altLang="en-US" sz="1100" b="1" dirty="0">
                          <a:effectLst/>
                          <a:latin typeface="+mn-ea"/>
                          <a:ea typeface="+mn-ea"/>
                        </a:rPr>
                        <a:t>等級</a:t>
                      </a:r>
                    </a:p>
                  </a:txBody>
                  <a:tcPr anchor="ctr"/>
                </a:tc>
                <a:tc>
                  <a:txBody>
                    <a:bodyPr/>
                    <a:lstStyle/>
                    <a:p>
                      <a:pPr algn="ctr"/>
                      <a:r>
                        <a:rPr lang="ja-JP" altLang="en-US" sz="1100" b="1" dirty="0">
                          <a:effectLst/>
                          <a:latin typeface="+mn-ea"/>
                          <a:ea typeface="+mn-ea"/>
                        </a:rPr>
                        <a:t>貸し倒れ</a:t>
                      </a:r>
                      <a:endParaRPr lang="en-US" sz="1100" b="1" dirty="0">
                        <a:effectLst/>
                        <a:latin typeface="+mn-ea"/>
                        <a:ea typeface="+mn-ea"/>
                      </a:endParaRPr>
                    </a:p>
                  </a:txBody>
                  <a:tcPr anchor="ctr"/>
                </a:tc>
                <a:extLst>
                  <a:ext uri="{0D108BD9-81ED-4DB2-BD59-A6C34878D82A}">
                    <a16:rowId xmlns:a16="http://schemas.microsoft.com/office/drawing/2014/main" val="2006228544"/>
                  </a:ext>
                </a:extLst>
              </a:tr>
              <a:tr h="288000">
                <a:tc>
                  <a:txBody>
                    <a:bodyPr/>
                    <a:lstStyle/>
                    <a:p>
                      <a:pPr algn="l"/>
                      <a:r>
                        <a:rPr lang="en-US" altLang="ja-JP" sz="1100" b="1" dirty="0">
                          <a:effectLst/>
                          <a:latin typeface="+mn-ea"/>
                          <a:ea typeface="+mn-ea"/>
                        </a:rPr>
                        <a:t>1254</a:t>
                      </a:r>
                    </a:p>
                  </a:txBody>
                  <a:tcPr anchor="ctr"/>
                </a:tc>
                <a:tc>
                  <a:txBody>
                    <a:bodyPr/>
                    <a:lstStyle/>
                    <a:p>
                      <a:pPr algn="l"/>
                      <a:r>
                        <a:rPr lang="en-US" altLang="ja-JP" sz="1100" b="1" dirty="0">
                          <a:effectLst/>
                          <a:latin typeface="+mn-ea"/>
                          <a:ea typeface="+mn-ea"/>
                        </a:rPr>
                        <a:t>Suzuki Taro</a:t>
                      </a:r>
                    </a:p>
                  </a:txBody>
                  <a:tcPr anchor="ctr"/>
                </a:tc>
                <a:tc>
                  <a:txBody>
                    <a:bodyPr/>
                    <a:lstStyle/>
                    <a:p>
                      <a:pPr algn="l"/>
                      <a:r>
                        <a:rPr lang="en-US" altLang="ja-JP" sz="1100" b="1" dirty="0">
                          <a:effectLst/>
                          <a:latin typeface="+mn-ea"/>
                          <a:ea typeface="+mn-ea"/>
                        </a:rPr>
                        <a:t>03-4321-xxxx</a:t>
                      </a:r>
                    </a:p>
                  </a:txBody>
                  <a:tcPr anchor="ctr"/>
                </a:tc>
                <a:tc>
                  <a:txBody>
                    <a:bodyPr/>
                    <a:lstStyle/>
                    <a:p>
                      <a:pPr algn="l"/>
                      <a:r>
                        <a:rPr kumimoji="1" lang="en-US" altLang="ja-JP" sz="1100" b="1" i="0" kern="1200" dirty="0">
                          <a:solidFill>
                            <a:schemeClr val="dk1"/>
                          </a:solidFill>
                          <a:effectLst/>
                          <a:latin typeface="+mn-ea"/>
                          <a:ea typeface="+mn-ea"/>
                          <a:cs typeface="+mn-cs"/>
                        </a:rPr>
                        <a:t>12,000,000</a:t>
                      </a:r>
                      <a:endParaRPr lang="en-US" altLang="ja-JP" sz="800" b="1" dirty="0">
                        <a:effectLst/>
                        <a:latin typeface="+mn-ea"/>
                        <a:ea typeface="+mn-ea"/>
                      </a:endParaRPr>
                    </a:p>
                  </a:txBody>
                  <a:tcPr anchor="ctr"/>
                </a:tc>
                <a:tc>
                  <a:txBody>
                    <a:bodyPr/>
                    <a:lstStyle/>
                    <a:p>
                      <a:pPr algn="l"/>
                      <a:r>
                        <a:rPr lang="en-US" altLang="ja-JP" sz="1100" b="1" dirty="0">
                          <a:effectLst/>
                          <a:latin typeface="+mn-ea"/>
                          <a:ea typeface="+mn-ea"/>
                        </a:rPr>
                        <a:t>5y</a:t>
                      </a:r>
                    </a:p>
                  </a:txBody>
                  <a:tcPr anchor="ctr"/>
                </a:tc>
                <a:tc>
                  <a:txBody>
                    <a:bodyPr/>
                    <a:lstStyle/>
                    <a:p>
                      <a:pPr algn="l"/>
                      <a:r>
                        <a:rPr lang="en-US" altLang="ja-JP" sz="1100" b="1" dirty="0">
                          <a:effectLst/>
                          <a:latin typeface="+mn-ea"/>
                          <a:ea typeface="+mn-ea"/>
                        </a:rPr>
                        <a:t>10.3</a:t>
                      </a:r>
                      <a:endParaRPr lang="ja-JP" altLang="en-US" sz="1100" b="1" dirty="0">
                        <a:effectLst/>
                        <a:latin typeface="+mn-ea"/>
                        <a:ea typeface="+mn-ea"/>
                      </a:endParaRPr>
                    </a:p>
                  </a:txBody>
                  <a:tcPr anchor="ctr"/>
                </a:tc>
                <a:tc>
                  <a:txBody>
                    <a:bodyPr/>
                    <a:lstStyle/>
                    <a:p>
                      <a:pPr algn="l"/>
                      <a:r>
                        <a:rPr lang="ja-JP" altLang="en-US" sz="1100" b="1" dirty="0">
                          <a:effectLst/>
                          <a:latin typeface="+mn-ea"/>
                          <a:ea typeface="+mn-ea"/>
                        </a:rPr>
                        <a:t>借入の整理</a:t>
                      </a:r>
                      <a:endParaRPr lang="en-US" altLang="ja-JP" sz="1100" b="1" dirty="0">
                        <a:effectLst/>
                        <a:latin typeface="+mn-ea"/>
                        <a:ea typeface="+mn-ea"/>
                      </a:endParaRPr>
                    </a:p>
                  </a:txBody>
                  <a:tcPr anchor="ctr"/>
                </a:tc>
                <a:tc>
                  <a:txBody>
                    <a:bodyPr/>
                    <a:lstStyle/>
                    <a:p>
                      <a:pPr algn="l"/>
                      <a:r>
                        <a:rPr lang="en-US" altLang="ja-JP" sz="1100" b="1" dirty="0">
                          <a:effectLst/>
                          <a:latin typeface="+mn-ea"/>
                          <a:ea typeface="+mn-ea"/>
                        </a:rPr>
                        <a:t>5y</a:t>
                      </a:r>
                    </a:p>
                  </a:txBody>
                  <a:tcPr anchor="ctr"/>
                </a:tc>
                <a:tc>
                  <a:txBody>
                    <a:bodyPr/>
                    <a:lstStyle/>
                    <a:p>
                      <a:pPr algn="l"/>
                      <a:r>
                        <a:rPr lang="en-US" altLang="ja-JP" sz="1100" b="1" dirty="0">
                          <a:effectLst/>
                          <a:latin typeface="+mn-ea"/>
                          <a:ea typeface="+mn-ea"/>
                        </a:rPr>
                        <a:t>672</a:t>
                      </a:r>
                    </a:p>
                  </a:txBody>
                  <a:tcPr anchor="ctr"/>
                </a:tc>
                <a:tc>
                  <a:txBody>
                    <a:bodyPr/>
                    <a:lstStyle/>
                    <a:p>
                      <a:pPr algn="l"/>
                      <a:r>
                        <a:rPr lang="ja-JP" altLang="en-US" sz="1100" b="1" dirty="0">
                          <a:effectLst/>
                          <a:latin typeface="+mn-ea"/>
                          <a:ea typeface="+mn-ea"/>
                        </a:rPr>
                        <a:t>法人</a:t>
                      </a:r>
                      <a:endParaRPr lang="en-US" altLang="ja-JP" sz="1100" b="1" dirty="0">
                        <a:effectLst/>
                        <a:latin typeface="+mn-ea"/>
                        <a:ea typeface="+mn-ea"/>
                      </a:endParaRPr>
                    </a:p>
                  </a:txBody>
                  <a:tcPr anchor="ctr"/>
                </a:tc>
                <a:tc>
                  <a:txBody>
                    <a:bodyPr/>
                    <a:lstStyle/>
                    <a:p>
                      <a:pPr algn="l"/>
                      <a:r>
                        <a:rPr lang="en-US" altLang="ja-JP" sz="1100" b="1" dirty="0">
                          <a:effectLst/>
                          <a:latin typeface="+mn-ea"/>
                          <a:ea typeface="+mn-ea"/>
                        </a:rPr>
                        <a:t>B2</a:t>
                      </a:r>
                    </a:p>
                  </a:txBody>
                  <a:tcPr anchor="ctr"/>
                </a:tc>
                <a:tc>
                  <a:txBody>
                    <a:bodyPr/>
                    <a:lstStyle/>
                    <a:p>
                      <a:pPr algn="l"/>
                      <a:r>
                        <a:rPr lang="en-US" altLang="ja-JP" sz="1100" b="1" dirty="0">
                          <a:effectLst/>
                          <a:latin typeface="+mn-ea"/>
                          <a:ea typeface="+mn-ea"/>
                        </a:rPr>
                        <a:t>0</a:t>
                      </a:r>
                    </a:p>
                  </a:txBody>
                  <a:tcPr anchor="ctr"/>
                </a:tc>
                <a:extLst>
                  <a:ext uri="{0D108BD9-81ED-4DB2-BD59-A6C34878D82A}">
                    <a16:rowId xmlns:a16="http://schemas.microsoft.com/office/drawing/2014/main" val="1421906561"/>
                  </a:ext>
                </a:extLst>
              </a:tr>
              <a:tr h="288000">
                <a:tc>
                  <a:txBody>
                    <a:bodyPr/>
                    <a:lstStyle/>
                    <a:p>
                      <a:pPr algn="l"/>
                      <a:r>
                        <a:rPr lang="en-US" altLang="ja-JP" sz="1100" b="1" dirty="0">
                          <a:effectLst/>
                          <a:latin typeface="+mn-ea"/>
                          <a:ea typeface="+mn-ea"/>
                        </a:rPr>
                        <a:t>1255</a:t>
                      </a:r>
                    </a:p>
                  </a:txBody>
                  <a:tcPr anchor="ctr"/>
                </a:tc>
                <a:tc>
                  <a:txBody>
                    <a:bodyPr/>
                    <a:lstStyle/>
                    <a:p>
                      <a:pPr algn="l"/>
                      <a:r>
                        <a:rPr lang="en-US" altLang="ja-JP" sz="1100" b="1" dirty="0">
                          <a:effectLst/>
                          <a:latin typeface="+mn-ea"/>
                          <a:ea typeface="+mn-ea"/>
                        </a:rPr>
                        <a:t>Sato Takeo</a:t>
                      </a:r>
                    </a:p>
                  </a:txBody>
                  <a:tcPr anchor="ctr"/>
                </a:tc>
                <a:tc>
                  <a:txBody>
                    <a:bodyPr/>
                    <a:lstStyle/>
                    <a:p>
                      <a:pPr algn="l"/>
                      <a:r>
                        <a:rPr lang="en-US" altLang="ja-JP" sz="1100" b="1" dirty="0">
                          <a:effectLst/>
                          <a:latin typeface="+mn-ea"/>
                          <a:ea typeface="+mn-ea"/>
                        </a:rPr>
                        <a:t>045-9024-xxxx</a:t>
                      </a:r>
                    </a:p>
                  </a:txBody>
                  <a:tcPr anchor="ctr"/>
                </a:tc>
                <a:tc>
                  <a:txBody>
                    <a:bodyPr/>
                    <a:lstStyle/>
                    <a:p>
                      <a:pPr algn="l"/>
                      <a:r>
                        <a:rPr lang="en-US" altLang="ja-JP" sz="1100" b="1" dirty="0">
                          <a:effectLst/>
                          <a:latin typeface="+mn-ea"/>
                          <a:ea typeface="+mn-ea"/>
                        </a:rPr>
                        <a:t>5,000,000</a:t>
                      </a:r>
                    </a:p>
                  </a:txBody>
                  <a:tcPr anchor="ctr"/>
                </a:tc>
                <a:tc>
                  <a:txBody>
                    <a:bodyPr/>
                    <a:lstStyle/>
                    <a:p>
                      <a:pPr algn="l"/>
                      <a:r>
                        <a:rPr lang="en-US" altLang="ja-JP" sz="1100" b="1" dirty="0">
                          <a:effectLst/>
                          <a:latin typeface="+mn-ea"/>
                          <a:ea typeface="+mn-ea"/>
                        </a:rPr>
                        <a:t>3y</a:t>
                      </a:r>
                    </a:p>
                  </a:txBody>
                  <a:tcPr anchor="ctr"/>
                </a:tc>
                <a:tc>
                  <a:txBody>
                    <a:bodyPr/>
                    <a:lstStyle/>
                    <a:p>
                      <a:pPr algn="l"/>
                      <a:r>
                        <a:rPr lang="en-US" altLang="ja-JP" sz="1100" b="1" dirty="0">
                          <a:effectLst/>
                          <a:latin typeface="+mn-ea"/>
                          <a:ea typeface="+mn-ea"/>
                        </a:rPr>
                        <a:t>17.1</a:t>
                      </a:r>
                      <a:endParaRPr lang="ja-JP" altLang="en-US" sz="1100" b="1" dirty="0">
                        <a:effectLst/>
                        <a:latin typeface="+mn-ea"/>
                        <a:ea typeface="+mn-ea"/>
                      </a:endParaRPr>
                    </a:p>
                  </a:txBody>
                  <a:tcPr anchor="ctr"/>
                </a:tc>
                <a:tc>
                  <a:txBody>
                    <a:bodyPr/>
                    <a:lstStyle/>
                    <a:p>
                      <a:pPr algn="l"/>
                      <a:r>
                        <a:rPr lang="ja-JP" altLang="en-US" sz="1100" b="1" dirty="0">
                          <a:effectLst/>
                          <a:latin typeface="+mn-ea"/>
                          <a:ea typeface="+mn-ea"/>
                        </a:rPr>
                        <a:t>住宅購入</a:t>
                      </a:r>
                      <a:endParaRPr lang="en-US" altLang="ja-JP" sz="1100" b="1" dirty="0">
                        <a:effectLst/>
                        <a:latin typeface="+mn-ea"/>
                        <a:ea typeface="+mn-ea"/>
                      </a:endParaRPr>
                    </a:p>
                  </a:txBody>
                  <a:tcPr anchor="ctr"/>
                </a:tc>
                <a:tc>
                  <a:txBody>
                    <a:bodyPr/>
                    <a:lstStyle/>
                    <a:p>
                      <a:pPr algn="l"/>
                      <a:r>
                        <a:rPr lang="en-US" altLang="ja-JP" sz="1100" b="1" dirty="0">
                          <a:effectLst/>
                          <a:latin typeface="+mn-ea"/>
                          <a:ea typeface="+mn-ea"/>
                        </a:rPr>
                        <a:t>2y</a:t>
                      </a:r>
                    </a:p>
                  </a:txBody>
                  <a:tcPr anchor="ctr"/>
                </a:tc>
                <a:tc>
                  <a:txBody>
                    <a:bodyPr/>
                    <a:lstStyle/>
                    <a:p>
                      <a:pPr algn="l"/>
                      <a:r>
                        <a:rPr lang="en-US" altLang="ja-JP" sz="1100" b="1" dirty="0">
                          <a:effectLst/>
                          <a:latin typeface="+mn-ea"/>
                          <a:ea typeface="+mn-ea"/>
                        </a:rPr>
                        <a:t>701</a:t>
                      </a:r>
                    </a:p>
                  </a:txBody>
                  <a:tcPr anchor="ctr"/>
                </a:tc>
                <a:tc>
                  <a:txBody>
                    <a:bodyPr/>
                    <a:lstStyle/>
                    <a:p>
                      <a:pPr algn="l"/>
                      <a:r>
                        <a:rPr lang="ja-JP" altLang="en-US" sz="1100" b="1" dirty="0">
                          <a:effectLst/>
                          <a:latin typeface="+mn-ea"/>
                          <a:ea typeface="+mn-ea"/>
                        </a:rPr>
                        <a:t>個人</a:t>
                      </a:r>
                      <a:endParaRPr lang="en-US" altLang="ja-JP" sz="1100" b="1" dirty="0">
                        <a:effectLst/>
                        <a:latin typeface="+mn-ea"/>
                        <a:ea typeface="+mn-ea"/>
                      </a:endParaRPr>
                    </a:p>
                  </a:txBody>
                  <a:tcPr anchor="ctr"/>
                </a:tc>
                <a:tc>
                  <a:txBody>
                    <a:bodyPr/>
                    <a:lstStyle/>
                    <a:p>
                      <a:pPr algn="l"/>
                      <a:r>
                        <a:rPr lang="en-US" altLang="ja-JP" sz="1100" b="1" dirty="0">
                          <a:effectLst/>
                          <a:latin typeface="+mn-ea"/>
                          <a:ea typeface="+mn-ea"/>
                        </a:rPr>
                        <a:t>C4</a:t>
                      </a:r>
                    </a:p>
                  </a:txBody>
                  <a:tcPr anchor="ctr"/>
                </a:tc>
                <a:tc>
                  <a:txBody>
                    <a:bodyPr/>
                    <a:lstStyle/>
                    <a:p>
                      <a:pPr algn="l"/>
                      <a:r>
                        <a:rPr lang="en-US" altLang="ja-JP" sz="1100" b="1" dirty="0">
                          <a:effectLst/>
                          <a:latin typeface="+mn-ea"/>
                          <a:ea typeface="+mn-ea"/>
                        </a:rPr>
                        <a:t>0</a:t>
                      </a:r>
                    </a:p>
                  </a:txBody>
                  <a:tcPr anchor="ctr"/>
                </a:tc>
                <a:extLst>
                  <a:ext uri="{0D108BD9-81ED-4DB2-BD59-A6C34878D82A}">
                    <a16:rowId xmlns:a16="http://schemas.microsoft.com/office/drawing/2014/main" val="3133906787"/>
                  </a:ext>
                </a:extLst>
              </a:tr>
              <a:tr h="288000">
                <a:tc>
                  <a:txBody>
                    <a:bodyPr/>
                    <a:lstStyle/>
                    <a:p>
                      <a:pPr algn="l"/>
                      <a:r>
                        <a:rPr kumimoji="1" lang="en-US" altLang="ja-JP" sz="1100" b="1" dirty="0">
                          <a:latin typeface="+mn-ea"/>
                          <a:ea typeface="+mn-ea"/>
                        </a:rPr>
                        <a:t>1256</a:t>
                      </a:r>
                      <a:endParaRPr kumimoji="1" lang="ja-JP" altLang="en-US" sz="1100" b="1" dirty="0">
                        <a:latin typeface="+mn-ea"/>
                        <a:ea typeface="+mn-ea"/>
                      </a:endParaRPr>
                    </a:p>
                  </a:txBody>
                  <a:tcPr anchor="ctr"/>
                </a:tc>
                <a:tc>
                  <a:txBody>
                    <a:bodyPr/>
                    <a:lstStyle/>
                    <a:p>
                      <a:pPr algn="l"/>
                      <a:r>
                        <a:rPr lang="en-US" altLang="ja-JP" sz="1100" b="1" dirty="0">
                          <a:effectLst/>
                          <a:latin typeface="+mn-ea"/>
                          <a:ea typeface="+mn-ea"/>
                        </a:rPr>
                        <a:t>Tanaka Kouichi</a:t>
                      </a:r>
                    </a:p>
                  </a:txBody>
                  <a:tcPr anchor="ctr"/>
                </a:tc>
                <a:tc>
                  <a:txBody>
                    <a:bodyPr/>
                    <a:lstStyle/>
                    <a:p>
                      <a:pPr algn="l"/>
                      <a:r>
                        <a:rPr lang="en-US" altLang="ja-JP" sz="1100" b="1" dirty="0">
                          <a:effectLst/>
                          <a:latin typeface="+mn-ea"/>
                          <a:ea typeface="+mn-ea"/>
                        </a:rPr>
                        <a:t>03-2431-xxxx</a:t>
                      </a:r>
                    </a:p>
                  </a:txBody>
                  <a:tcPr anchor="ctr"/>
                </a:tc>
                <a:tc>
                  <a:txBody>
                    <a:bodyPr/>
                    <a:lstStyle/>
                    <a:p>
                      <a:pPr algn="l"/>
                      <a:r>
                        <a:rPr lang="en-US" altLang="ja-JP" sz="1100" b="1" dirty="0">
                          <a:effectLst/>
                          <a:latin typeface="+mn-ea"/>
                          <a:ea typeface="+mn-ea"/>
                        </a:rPr>
                        <a:t>11,000,000</a:t>
                      </a:r>
                    </a:p>
                  </a:txBody>
                  <a:tcPr anchor="ctr"/>
                </a:tc>
                <a:tc>
                  <a:txBody>
                    <a:bodyPr/>
                    <a:lstStyle/>
                    <a:p>
                      <a:pPr algn="l"/>
                      <a:r>
                        <a:rPr lang="en-US" altLang="ja-JP" sz="1100" b="1" dirty="0">
                          <a:effectLst/>
                          <a:latin typeface="+mn-ea"/>
                          <a:ea typeface="+mn-ea"/>
                        </a:rPr>
                        <a:t>3y</a:t>
                      </a:r>
                    </a:p>
                  </a:txBody>
                  <a:tcPr anchor="ctr"/>
                </a:tc>
                <a:tc>
                  <a:txBody>
                    <a:bodyPr/>
                    <a:lstStyle/>
                    <a:p>
                      <a:pPr algn="l"/>
                      <a:r>
                        <a:rPr lang="en-US" altLang="ja-JP" sz="1100" b="1" dirty="0">
                          <a:effectLst/>
                          <a:latin typeface="+mn-ea"/>
                          <a:ea typeface="+mn-ea"/>
                        </a:rPr>
                        <a:t>13.8</a:t>
                      </a:r>
                      <a:endParaRPr lang="ja-JP" altLang="en-US" sz="1100" b="1" dirty="0">
                        <a:effectLst/>
                        <a:latin typeface="+mn-ea"/>
                        <a:ea typeface="+mn-ea"/>
                      </a:endParaRPr>
                    </a:p>
                  </a:txBody>
                  <a:tcPr anchor="ctr"/>
                </a:tc>
                <a:tc>
                  <a:txBody>
                    <a:bodyPr/>
                    <a:lstStyle/>
                    <a:p>
                      <a:pPr algn="l"/>
                      <a:r>
                        <a:rPr lang="ja-JP" altLang="en-US" sz="1100" b="1" dirty="0">
                          <a:effectLst/>
                          <a:latin typeface="+mn-ea"/>
                          <a:ea typeface="+mn-ea"/>
                        </a:rPr>
                        <a:t>借入の整理</a:t>
                      </a:r>
                      <a:endParaRPr lang="en-US" altLang="ja-JP" sz="1100" b="1" dirty="0">
                        <a:effectLst/>
                        <a:latin typeface="+mn-ea"/>
                        <a:ea typeface="+mn-ea"/>
                      </a:endParaRPr>
                    </a:p>
                  </a:txBody>
                  <a:tcPr anchor="ctr"/>
                </a:tc>
                <a:tc>
                  <a:txBody>
                    <a:bodyPr/>
                    <a:lstStyle/>
                    <a:p>
                      <a:pPr algn="l"/>
                      <a:r>
                        <a:rPr lang="en-US" altLang="ja-JP" sz="1100" b="1" dirty="0">
                          <a:effectLst/>
                          <a:latin typeface="+mn-ea"/>
                          <a:ea typeface="+mn-ea"/>
                        </a:rPr>
                        <a:t>1y</a:t>
                      </a:r>
                    </a:p>
                  </a:txBody>
                  <a:tcPr anchor="ctr"/>
                </a:tc>
                <a:tc>
                  <a:txBody>
                    <a:bodyPr/>
                    <a:lstStyle/>
                    <a:p>
                      <a:pPr algn="l"/>
                      <a:r>
                        <a:rPr lang="en-US" altLang="ja-JP" sz="1100" b="1" dirty="0">
                          <a:effectLst/>
                          <a:latin typeface="+mn-ea"/>
                          <a:ea typeface="+mn-ea"/>
                        </a:rPr>
                        <a:t>655</a:t>
                      </a:r>
                    </a:p>
                  </a:txBody>
                  <a:tcPr anchor="ctr"/>
                </a:tc>
                <a:tc>
                  <a:txBody>
                    <a:bodyPr/>
                    <a:lstStyle/>
                    <a:p>
                      <a:pPr algn="l"/>
                      <a:r>
                        <a:rPr lang="ja-JP" altLang="en-US" sz="1100" b="1" dirty="0">
                          <a:effectLst/>
                          <a:latin typeface="+mn-ea"/>
                          <a:ea typeface="+mn-ea"/>
                        </a:rPr>
                        <a:t>個人</a:t>
                      </a:r>
                      <a:endParaRPr lang="en-US" altLang="ja-JP" sz="1100" b="1" dirty="0">
                        <a:effectLst/>
                        <a:latin typeface="+mn-ea"/>
                        <a:ea typeface="+mn-ea"/>
                      </a:endParaRPr>
                    </a:p>
                  </a:txBody>
                  <a:tcPr anchor="ctr"/>
                </a:tc>
                <a:tc>
                  <a:txBody>
                    <a:bodyPr/>
                    <a:lstStyle/>
                    <a:p>
                      <a:pPr algn="l"/>
                      <a:r>
                        <a:rPr lang="en-US" altLang="ja-JP" sz="1100" b="1" dirty="0">
                          <a:effectLst/>
                          <a:latin typeface="+mn-ea"/>
                          <a:ea typeface="+mn-ea"/>
                        </a:rPr>
                        <a:t>C3</a:t>
                      </a:r>
                    </a:p>
                  </a:txBody>
                  <a:tcPr anchor="ctr"/>
                </a:tc>
                <a:tc>
                  <a:txBody>
                    <a:bodyPr/>
                    <a:lstStyle/>
                    <a:p>
                      <a:pPr algn="l"/>
                      <a:r>
                        <a:rPr lang="en-US" altLang="ja-JP" sz="1100" b="1" dirty="0">
                          <a:effectLst/>
                          <a:latin typeface="+mn-ea"/>
                          <a:ea typeface="+mn-ea"/>
                        </a:rPr>
                        <a:t>1</a:t>
                      </a:r>
                    </a:p>
                  </a:txBody>
                  <a:tcPr anchor="ctr"/>
                </a:tc>
                <a:extLst>
                  <a:ext uri="{0D108BD9-81ED-4DB2-BD59-A6C34878D82A}">
                    <a16:rowId xmlns:a16="http://schemas.microsoft.com/office/drawing/2014/main" val="1332891417"/>
                  </a:ext>
                </a:extLst>
              </a:tr>
            </a:tbl>
          </a:graphicData>
        </a:graphic>
      </p:graphicFrame>
      <p:sp>
        <p:nvSpPr>
          <p:cNvPr id="36" name="テキスト ボックス 35">
            <a:extLst>
              <a:ext uri="{FF2B5EF4-FFF2-40B4-BE49-F238E27FC236}">
                <a16:creationId xmlns:a16="http://schemas.microsoft.com/office/drawing/2014/main" id="{63420A7A-805D-4282-AD46-5EDCD8E0D031}"/>
              </a:ext>
            </a:extLst>
          </p:cNvPr>
          <p:cNvSpPr txBox="1"/>
          <p:nvPr/>
        </p:nvSpPr>
        <p:spPr>
          <a:xfrm>
            <a:off x="7989651" y="2574598"/>
            <a:ext cx="3507024" cy="318549"/>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20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pPr algn="r">
              <a:lnSpc>
                <a:spcPct val="130000"/>
              </a:lnSpc>
            </a:pPr>
            <a:r>
              <a:rPr lang="en-US" altLang="ja-JP" sz="1200" dirty="0"/>
              <a:t>※ </a:t>
            </a:r>
            <a:r>
              <a:rPr lang="ja-JP" altLang="en-US" sz="1200" dirty="0"/>
              <a:t>このデータは架空のデータです</a:t>
            </a:r>
          </a:p>
        </p:txBody>
      </p:sp>
      <p:graphicFrame>
        <p:nvGraphicFramePr>
          <p:cNvPr id="37" name="表 7">
            <a:extLst>
              <a:ext uri="{FF2B5EF4-FFF2-40B4-BE49-F238E27FC236}">
                <a16:creationId xmlns:a16="http://schemas.microsoft.com/office/drawing/2014/main" id="{1ECA41CF-A15E-46EB-A138-4823B8951541}"/>
              </a:ext>
            </a:extLst>
          </p:cNvPr>
          <p:cNvGraphicFramePr>
            <a:graphicFrameLocks noGrp="1"/>
          </p:cNvGraphicFramePr>
          <p:nvPr>
            <p:extLst>
              <p:ext uri="{D42A27DB-BD31-4B8C-83A1-F6EECF244321}">
                <p14:modId xmlns:p14="http://schemas.microsoft.com/office/powerpoint/2010/main" val="4273138783"/>
              </p:ext>
            </p:extLst>
          </p:nvPr>
        </p:nvGraphicFramePr>
        <p:xfrm>
          <a:off x="2133383" y="4337897"/>
          <a:ext cx="6609401" cy="2331720"/>
        </p:xfrm>
        <a:graphic>
          <a:graphicData uri="http://schemas.openxmlformats.org/drawingml/2006/table">
            <a:tbl>
              <a:tblPr firstRow="1" bandRow="1">
                <a:tableStyleId>{21E4AEA4-8DFA-4A89-87EB-49C32662AFE0}</a:tableStyleId>
              </a:tblPr>
              <a:tblGrid>
                <a:gridCol w="622627">
                  <a:extLst>
                    <a:ext uri="{9D8B030D-6E8A-4147-A177-3AD203B41FA5}">
                      <a16:colId xmlns:a16="http://schemas.microsoft.com/office/drawing/2014/main" val="3651834403"/>
                    </a:ext>
                  </a:extLst>
                </a:gridCol>
                <a:gridCol w="1318980">
                  <a:extLst>
                    <a:ext uri="{9D8B030D-6E8A-4147-A177-3AD203B41FA5}">
                      <a16:colId xmlns:a16="http://schemas.microsoft.com/office/drawing/2014/main" val="3565889333"/>
                    </a:ext>
                  </a:extLst>
                </a:gridCol>
                <a:gridCol w="1454331">
                  <a:extLst>
                    <a:ext uri="{9D8B030D-6E8A-4147-A177-3AD203B41FA5}">
                      <a16:colId xmlns:a16="http://schemas.microsoft.com/office/drawing/2014/main" val="3869457875"/>
                    </a:ext>
                  </a:extLst>
                </a:gridCol>
                <a:gridCol w="1245326">
                  <a:extLst>
                    <a:ext uri="{9D8B030D-6E8A-4147-A177-3AD203B41FA5}">
                      <a16:colId xmlns:a16="http://schemas.microsoft.com/office/drawing/2014/main" val="1593349839"/>
                    </a:ext>
                  </a:extLst>
                </a:gridCol>
                <a:gridCol w="1123406">
                  <a:extLst>
                    <a:ext uri="{9D8B030D-6E8A-4147-A177-3AD203B41FA5}">
                      <a16:colId xmlns:a16="http://schemas.microsoft.com/office/drawing/2014/main" val="3909416032"/>
                    </a:ext>
                  </a:extLst>
                </a:gridCol>
                <a:gridCol w="844731">
                  <a:extLst>
                    <a:ext uri="{9D8B030D-6E8A-4147-A177-3AD203B41FA5}">
                      <a16:colId xmlns:a16="http://schemas.microsoft.com/office/drawing/2014/main" val="1848831541"/>
                    </a:ext>
                  </a:extLst>
                </a:gridCol>
              </a:tblGrid>
              <a:tr h="0">
                <a:tc>
                  <a:txBody>
                    <a:bodyPr/>
                    <a:lstStyle/>
                    <a:p>
                      <a:pPr algn="r"/>
                      <a:endParaRPr lang="en-US" sz="1100" b="1" dirty="0">
                        <a:effectLst/>
                      </a:endParaRPr>
                    </a:p>
                  </a:txBody>
                  <a:tcPr anchor="ctr"/>
                </a:tc>
                <a:tc>
                  <a:txBody>
                    <a:bodyPr/>
                    <a:lstStyle/>
                    <a:p>
                      <a:pPr algn="r"/>
                      <a:r>
                        <a:rPr lang="ja-JP" altLang="en-US" sz="1100" b="1" dirty="0">
                          <a:effectLst/>
                        </a:rPr>
                        <a:t>顧客</a:t>
                      </a:r>
                      <a:r>
                        <a:rPr lang="en-US" altLang="ja-JP" sz="1100" b="1" dirty="0">
                          <a:effectLst/>
                        </a:rPr>
                        <a:t>ID</a:t>
                      </a:r>
                      <a:endParaRPr lang="en-US" sz="1100" b="1" dirty="0">
                        <a:effectLst/>
                      </a:endParaRPr>
                    </a:p>
                  </a:txBody>
                  <a:tcPr anchor="ctr"/>
                </a:tc>
                <a:tc>
                  <a:txBody>
                    <a:bodyPr/>
                    <a:lstStyle/>
                    <a:p>
                      <a:pPr algn="r"/>
                      <a:r>
                        <a:rPr lang="ja-JP" altLang="en-US" sz="1100" b="1" dirty="0">
                          <a:effectLst/>
                        </a:rPr>
                        <a:t>融資額</a:t>
                      </a:r>
                      <a:endParaRPr lang="en-US" sz="1100" b="1" dirty="0">
                        <a:effectLst/>
                      </a:endParaRPr>
                    </a:p>
                  </a:txBody>
                  <a:tcPr anchor="ctr"/>
                </a:tc>
                <a:tc>
                  <a:txBody>
                    <a:bodyPr/>
                    <a:lstStyle/>
                    <a:p>
                      <a:pPr algn="r"/>
                      <a:r>
                        <a:rPr lang="ja-JP" altLang="en-US" sz="1100" b="1" dirty="0">
                          <a:effectLst/>
                        </a:rPr>
                        <a:t>利率（</a:t>
                      </a:r>
                      <a:r>
                        <a:rPr lang="en-US" altLang="ja-JP" sz="1100" b="1" dirty="0">
                          <a:effectLst/>
                        </a:rPr>
                        <a:t>%</a:t>
                      </a:r>
                      <a:r>
                        <a:rPr lang="ja-JP" altLang="en-US" sz="1100" b="1" dirty="0">
                          <a:effectLst/>
                        </a:rPr>
                        <a:t>）</a:t>
                      </a:r>
                      <a:endParaRPr lang="en-US" sz="1100" b="1" dirty="0">
                        <a:effectLst/>
                      </a:endParaRPr>
                    </a:p>
                  </a:txBody>
                  <a:tcPr anchor="ctr"/>
                </a:tc>
                <a:tc>
                  <a:txBody>
                    <a:bodyPr/>
                    <a:lstStyle/>
                    <a:p>
                      <a:pPr algn="r"/>
                      <a:r>
                        <a:rPr lang="ja-JP" altLang="en-US" sz="1100" b="1" dirty="0">
                          <a:effectLst/>
                        </a:rPr>
                        <a:t>信用スコア</a:t>
                      </a:r>
                      <a:endParaRPr lang="en-US" sz="1100" b="1" dirty="0">
                        <a:effectLst/>
                      </a:endParaRPr>
                    </a:p>
                  </a:txBody>
                  <a:tcPr anchor="ctr"/>
                </a:tc>
                <a:tc>
                  <a:txBody>
                    <a:bodyPr/>
                    <a:lstStyle/>
                    <a:p>
                      <a:pPr algn="r"/>
                      <a:r>
                        <a:rPr lang="ja-JP" altLang="en-US" sz="1100" b="1" dirty="0">
                          <a:effectLst/>
                        </a:rPr>
                        <a:t>貸し倒れ</a:t>
                      </a:r>
                      <a:endParaRPr lang="en-US" sz="1100" b="1" dirty="0">
                        <a:effectLst/>
                      </a:endParaRPr>
                    </a:p>
                  </a:txBody>
                  <a:tcPr anchor="ctr"/>
                </a:tc>
                <a:extLst>
                  <a:ext uri="{0D108BD9-81ED-4DB2-BD59-A6C34878D82A}">
                    <a16:rowId xmlns:a16="http://schemas.microsoft.com/office/drawing/2014/main" val="2006228544"/>
                  </a:ext>
                </a:extLst>
              </a:tr>
              <a:tr h="0">
                <a:tc>
                  <a:txBody>
                    <a:bodyPr/>
                    <a:lstStyle/>
                    <a:p>
                      <a:pPr fontAlgn="ctr"/>
                      <a:r>
                        <a:rPr lang="en-US" sz="1100" b="1" dirty="0">
                          <a:effectLst/>
                        </a:rPr>
                        <a:t>count</a:t>
                      </a:r>
                    </a:p>
                  </a:txBody>
                  <a:tcPr anchor="ctr"/>
                </a:tc>
                <a:tc>
                  <a:txBody>
                    <a:bodyPr/>
                    <a:lstStyle/>
                    <a:p>
                      <a:pPr algn="r"/>
                      <a:r>
                        <a:rPr lang="en-US" altLang="ja-JP" sz="1100" b="1" dirty="0">
                          <a:effectLst/>
                        </a:rPr>
                        <a:t>20,000</a:t>
                      </a:r>
                    </a:p>
                  </a:txBody>
                  <a:tcPr anchor="ctr"/>
                </a:tc>
                <a:tc>
                  <a:txBody>
                    <a:bodyPr/>
                    <a:lstStyle/>
                    <a:p>
                      <a:pPr algn="r"/>
                      <a:r>
                        <a:rPr lang="en-US" altLang="ja-JP" sz="1100" b="1" dirty="0">
                          <a:effectLst/>
                        </a:rPr>
                        <a:t>20,000</a:t>
                      </a:r>
                    </a:p>
                  </a:txBody>
                  <a:tcPr anchor="ctr"/>
                </a:tc>
                <a:tc>
                  <a:txBody>
                    <a:bodyPr/>
                    <a:lstStyle/>
                    <a:p>
                      <a:pPr algn="r"/>
                      <a:r>
                        <a:rPr lang="en-US" altLang="ja-JP" sz="1100" b="1" dirty="0">
                          <a:effectLst/>
                        </a:rPr>
                        <a:t>20,000</a:t>
                      </a:r>
                    </a:p>
                  </a:txBody>
                  <a:tcPr anchor="ctr"/>
                </a:tc>
                <a:tc>
                  <a:txBody>
                    <a:bodyPr/>
                    <a:lstStyle/>
                    <a:p>
                      <a:pPr algn="r"/>
                      <a:r>
                        <a:rPr lang="en-US" altLang="ja-JP" sz="1100" b="1" dirty="0">
                          <a:effectLst/>
                        </a:rPr>
                        <a:t>20,000</a:t>
                      </a:r>
                    </a:p>
                  </a:txBody>
                  <a:tcPr anchor="ctr"/>
                </a:tc>
                <a:tc>
                  <a:txBody>
                    <a:bodyPr/>
                    <a:lstStyle/>
                    <a:p>
                      <a:pPr algn="r"/>
                      <a:r>
                        <a:rPr lang="en-US" altLang="ja-JP" sz="1100" b="1" dirty="0">
                          <a:effectLst/>
                        </a:rPr>
                        <a:t>20,000</a:t>
                      </a:r>
                    </a:p>
                  </a:txBody>
                  <a:tcPr anchor="ctr"/>
                </a:tc>
                <a:extLst>
                  <a:ext uri="{0D108BD9-81ED-4DB2-BD59-A6C34878D82A}">
                    <a16:rowId xmlns:a16="http://schemas.microsoft.com/office/drawing/2014/main" val="4033135601"/>
                  </a:ext>
                </a:extLst>
              </a:tr>
              <a:tr h="0">
                <a:tc>
                  <a:txBody>
                    <a:bodyPr/>
                    <a:lstStyle/>
                    <a:p>
                      <a:pPr fontAlgn="ctr"/>
                      <a:r>
                        <a:rPr lang="en-US" sz="1100" b="1" dirty="0">
                          <a:effectLst/>
                        </a:rPr>
                        <a:t>mean</a:t>
                      </a:r>
                    </a:p>
                  </a:txBody>
                  <a:tcPr anchor="ctr"/>
                </a:tc>
                <a:tc>
                  <a:txBody>
                    <a:bodyPr/>
                    <a:lstStyle/>
                    <a:p>
                      <a:pPr algn="r"/>
                      <a:r>
                        <a:rPr lang="en-US" altLang="ja-JP" sz="1100" b="1" dirty="0">
                          <a:effectLst/>
                        </a:rPr>
                        <a:t>10,000</a:t>
                      </a:r>
                    </a:p>
                  </a:txBody>
                  <a:tcPr anchor="ctr"/>
                </a:tc>
                <a:tc>
                  <a:txBody>
                    <a:bodyPr/>
                    <a:lstStyle/>
                    <a:p>
                      <a:pPr algn="r"/>
                      <a:r>
                        <a:rPr lang="en-US" altLang="ja-JP" sz="1100" b="1" dirty="0">
                          <a:effectLst/>
                        </a:rPr>
                        <a:t>1,622.44</a:t>
                      </a:r>
                    </a:p>
                  </a:txBody>
                  <a:tcPr anchor="ctr"/>
                </a:tc>
                <a:tc>
                  <a:txBody>
                    <a:bodyPr/>
                    <a:lstStyle/>
                    <a:p>
                      <a:pPr algn="r"/>
                      <a:r>
                        <a:rPr lang="en-US" altLang="ja-JP" sz="1100" b="1" dirty="0">
                          <a:effectLst/>
                        </a:rPr>
                        <a:t>13.24</a:t>
                      </a:r>
                    </a:p>
                  </a:txBody>
                  <a:tcPr anchor="ctr"/>
                </a:tc>
                <a:tc>
                  <a:txBody>
                    <a:bodyPr/>
                    <a:lstStyle/>
                    <a:p>
                      <a:pPr algn="r"/>
                      <a:r>
                        <a:rPr lang="en-US" altLang="ja-JP" sz="1100" b="1" dirty="0">
                          <a:effectLst/>
                        </a:rPr>
                        <a:t>682.81</a:t>
                      </a:r>
                    </a:p>
                  </a:txBody>
                  <a:tcPr anchor="ctr"/>
                </a:tc>
                <a:tc>
                  <a:txBody>
                    <a:bodyPr/>
                    <a:lstStyle/>
                    <a:p>
                      <a:pPr algn="r"/>
                      <a:r>
                        <a:rPr lang="en-US" altLang="ja-JP" sz="1100" b="1" dirty="0">
                          <a:effectLst/>
                        </a:rPr>
                        <a:t>0.23</a:t>
                      </a:r>
                    </a:p>
                  </a:txBody>
                  <a:tcPr anchor="ctr"/>
                </a:tc>
                <a:extLst>
                  <a:ext uri="{0D108BD9-81ED-4DB2-BD59-A6C34878D82A}">
                    <a16:rowId xmlns:a16="http://schemas.microsoft.com/office/drawing/2014/main" val="715990455"/>
                  </a:ext>
                </a:extLst>
              </a:tr>
              <a:tr h="0">
                <a:tc>
                  <a:txBody>
                    <a:bodyPr/>
                    <a:lstStyle/>
                    <a:p>
                      <a:pPr fontAlgn="ctr"/>
                      <a:r>
                        <a:rPr lang="en-US" sz="1100" b="1" dirty="0">
                          <a:effectLst/>
                        </a:rPr>
                        <a:t>std</a:t>
                      </a:r>
                    </a:p>
                  </a:txBody>
                  <a:tcPr anchor="ctr"/>
                </a:tc>
                <a:tc>
                  <a:txBody>
                    <a:bodyPr/>
                    <a:lstStyle/>
                    <a:p>
                      <a:pPr algn="r"/>
                      <a:r>
                        <a:rPr lang="en-US" altLang="ja-JP" sz="1100" b="1" dirty="0">
                          <a:effectLst/>
                        </a:rPr>
                        <a:t>5,211.95</a:t>
                      </a:r>
                    </a:p>
                  </a:txBody>
                  <a:tcPr anchor="ctr"/>
                </a:tc>
                <a:tc>
                  <a:txBody>
                    <a:bodyPr/>
                    <a:lstStyle/>
                    <a:p>
                      <a:pPr algn="r"/>
                      <a:r>
                        <a:rPr lang="en-US" altLang="ja-JP" sz="1100" b="1" dirty="0">
                          <a:effectLst/>
                        </a:rPr>
                        <a:t>730.29</a:t>
                      </a:r>
                    </a:p>
                  </a:txBody>
                  <a:tcPr anchor="ctr"/>
                </a:tc>
                <a:tc>
                  <a:txBody>
                    <a:bodyPr/>
                    <a:lstStyle/>
                    <a:p>
                      <a:pPr algn="r"/>
                      <a:r>
                        <a:rPr lang="en-US" altLang="ja-JP" sz="1100" b="1" dirty="0">
                          <a:effectLst/>
                        </a:rPr>
                        <a:t>4.87</a:t>
                      </a:r>
                    </a:p>
                  </a:txBody>
                  <a:tcPr anchor="ctr"/>
                </a:tc>
                <a:tc>
                  <a:txBody>
                    <a:bodyPr/>
                    <a:lstStyle/>
                    <a:p>
                      <a:pPr algn="r"/>
                      <a:r>
                        <a:rPr lang="en-US" altLang="ja-JP" sz="1100" b="1" dirty="0">
                          <a:effectLst/>
                        </a:rPr>
                        <a:t>28.66</a:t>
                      </a:r>
                    </a:p>
                  </a:txBody>
                  <a:tcPr anchor="ctr"/>
                </a:tc>
                <a:tc>
                  <a:txBody>
                    <a:bodyPr/>
                    <a:lstStyle/>
                    <a:p>
                      <a:pPr algn="r"/>
                      <a:r>
                        <a:rPr lang="en-US" altLang="ja-JP" sz="1100" b="1" dirty="0">
                          <a:effectLst/>
                        </a:rPr>
                        <a:t>0.42</a:t>
                      </a:r>
                    </a:p>
                  </a:txBody>
                  <a:tcPr anchor="ctr"/>
                </a:tc>
                <a:extLst>
                  <a:ext uri="{0D108BD9-81ED-4DB2-BD59-A6C34878D82A}">
                    <a16:rowId xmlns:a16="http://schemas.microsoft.com/office/drawing/2014/main" val="2874956715"/>
                  </a:ext>
                </a:extLst>
              </a:tr>
              <a:tr h="0">
                <a:tc>
                  <a:txBody>
                    <a:bodyPr/>
                    <a:lstStyle/>
                    <a:p>
                      <a:pPr fontAlgn="ctr"/>
                      <a:r>
                        <a:rPr lang="en-US" sz="1100" b="1" dirty="0">
                          <a:effectLst/>
                        </a:rPr>
                        <a:t>min</a:t>
                      </a:r>
                    </a:p>
                  </a:txBody>
                  <a:tcPr anchor="ctr"/>
                </a:tc>
                <a:tc>
                  <a:txBody>
                    <a:bodyPr/>
                    <a:lstStyle/>
                    <a:p>
                      <a:pPr algn="r"/>
                      <a:r>
                        <a:rPr lang="en-US" altLang="ja-JP" sz="1100" b="1" dirty="0">
                          <a:effectLst/>
                        </a:rPr>
                        <a:t>0.00</a:t>
                      </a:r>
                    </a:p>
                  </a:txBody>
                  <a:tcPr anchor="ctr"/>
                </a:tc>
                <a:tc>
                  <a:txBody>
                    <a:bodyPr/>
                    <a:lstStyle/>
                    <a:p>
                      <a:pPr algn="r"/>
                      <a:r>
                        <a:rPr lang="en-US" altLang="ja-JP" sz="1100" b="1" dirty="0">
                          <a:effectLst/>
                        </a:rPr>
                        <a:t>400.97</a:t>
                      </a:r>
                    </a:p>
                  </a:txBody>
                  <a:tcPr anchor="ctr"/>
                </a:tc>
                <a:tc>
                  <a:txBody>
                    <a:bodyPr/>
                    <a:lstStyle/>
                    <a:p>
                      <a:pPr algn="r"/>
                      <a:r>
                        <a:rPr lang="en-US" altLang="ja-JP" sz="1100" b="1" dirty="0">
                          <a:effectLst/>
                        </a:rPr>
                        <a:t>5.31</a:t>
                      </a:r>
                    </a:p>
                  </a:txBody>
                  <a:tcPr anchor="ctr"/>
                </a:tc>
                <a:tc>
                  <a:txBody>
                    <a:bodyPr/>
                    <a:lstStyle/>
                    <a:p>
                      <a:pPr algn="r"/>
                      <a:r>
                        <a:rPr lang="en-US" altLang="ja-JP" sz="1100" b="1" dirty="0">
                          <a:effectLst/>
                        </a:rPr>
                        <a:t>649.31</a:t>
                      </a:r>
                    </a:p>
                  </a:txBody>
                  <a:tcPr anchor="ctr"/>
                </a:tc>
                <a:tc>
                  <a:txBody>
                    <a:bodyPr/>
                    <a:lstStyle/>
                    <a:p>
                      <a:pPr algn="r"/>
                      <a:r>
                        <a:rPr lang="en-US" altLang="ja-JP" sz="1100" b="1" dirty="0">
                          <a:effectLst/>
                        </a:rPr>
                        <a:t>0.00</a:t>
                      </a:r>
                    </a:p>
                  </a:txBody>
                  <a:tcPr anchor="ctr"/>
                </a:tc>
                <a:extLst>
                  <a:ext uri="{0D108BD9-81ED-4DB2-BD59-A6C34878D82A}">
                    <a16:rowId xmlns:a16="http://schemas.microsoft.com/office/drawing/2014/main" val="1176193099"/>
                  </a:ext>
                </a:extLst>
              </a:tr>
              <a:tr h="0">
                <a:tc>
                  <a:txBody>
                    <a:bodyPr/>
                    <a:lstStyle/>
                    <a:p>
                      <a:pPr fontAlgn="ctr"/>
                      <a:r>
                        <a:rPr lang="en-US" altLang="ja-JP" sz="1100" b="1" dirty="0">
                          <a:effectLst/>
                        </a:rPr>
                        <a:t>25%</a:t>
                      </a:r>
                    </a:p>
                  </a:txBody>
                  <a:tcPr anchor="ctr"/>
                </a:tc>
                <a:tc>
                  <a:txBody>
                    <a:bodyPr/>
                    <a:lstStyle/>
                    <a:p>
                      <a:pPr algn="r"/>
                      <a:r>
                        <a:rPr lang="en-US" altLang="ja-JP" sz="1100" b="1" dirty="0">
                          <a:effectLst/>
                        </a:rPr>
                        <a:t>5,000.00</a:t>
                      </a:r>
                    </a:p>
                  </a:txBody>
                  <a:tcPr anchor="ctr"/>
                </a:tc>
                <a:tc>
                  <a:txBody>
                    <a:bodyPr/>
                    <a:lstStyle/>
                    <a:p>
                      <a:pPr algn="r"/>
                      <a:r>
                        <a:rPr lang="en-US" altLang="ja-JP" sz="1100" b="1" dirty="0">
                          <a:effectLst/>
                        </a:rPr>
                        <a:t>1,067.69</a:t>
                      </a:r>
                    </a:p>
                  </a:txBody>
                  <a:tcPr anchor="ctr"/>
                </a:tc>
                <a:tc>
                  <a:txBody>
                    <a:bodyPr/>
                    <a:lstStyle/>
                    <a:p>
                      <a:pPr algn="r"/>
                      <a:r>
                        <a:rPr lang="en-US" altLang="ja-JP" sz="1100" b="1" dirty="0">
                          <a:effectLst/>
                        </a:rPr>
                        <a:t>10.90</a:t>
                      </a:r>
                    </a:p>
                  </a:txBody>
                  <a:tcPr anchor="ctr"/>
                </a:tc>
                <a:tc>
                  <a:txBody>
                    <a:bodyPr/>
                    <a:lstStyle/>
                    <a:p>
                      <a:pPr algn="r"/>
                      <a:r>
                        <a:rPr lang="en-US" altLang="ja-JP" sz="1100" b="1" dirty="0">
                          <a:effectLst/>
                        </a:rPr>
                        <a:t>659.02</a:t>
                      </a:r>
                    </a:p>
                  </a:txBody>
                  <a:tcPr anchor="ctr"/>
                </a:tc>
                <a:tc>
                  <a:txBody>
                    <a:bodyPr/>
                    <a:lstStyle/>
                    <a:p>
                      <a:pPr algn="r"/>
                      <a:r>
                        <a:rPr lang="en-US" altLang="ja-JP" sz="1100" b="1" dirty="0">
                          <a:effectLst/>
                        </a:rPr>
                        <a:t>0.00</a:t>
                      </a:r>
                    </a:p>
                  </a:txBody>
                  <a:tcPr anchor="ctr"/>
                </a:tc>
                <a:extLst>
                  <a:ext uri="{0D108BD9-81ED-4DB2-BD59-A6C34878D82A}">
                    <a16:rowId xmlns:a16="http://schemas.microsoft.com/office/drawing/2014/main" val="240506891"/>
                  </a:ext>
                </a:extLst>
              </a:tr>
              <a:tr h="0">
                <a:tc>
                  <a:txBody>
                    <a:bodyPr/>
                    <a:lstStyle/>
                    <a:p>
                      <a:pPr fontAlgn="ctr"/>
                      <a:r>
                        <a:rPr lang="en-US" altLang="ja-JP" sz="1100" b="1" dirty="0">
                          <a:effectLst/>
                        </a:rPr>
                        <a:t>50%</a:t>
                      </a:r>
                    </a:p>
                  </a:txBody>
                  <a:tcPr anchor="ctr"/>
                </a:tc>
                <a:tc>
                  <a:txBody>
                    <a:bodyPr/>
                    <a:lstStyle/>
                    <a:p>
                      <a:pPr algn="r"/>
                      <a:r>
                        <a:rPr lang="en-US" altLang="ja-JP" sz="1100" b="1" dirty="0">
                          <a:effectLst/>
                        </a:rPr>
                        <a:t>10,000.00</a:t>
                      </a:r>
                    </a:p>
                  </a:txBody>
                  <a:tcPr anchor="ctr"/>
                </a:tc>
                <a:tc>
                  <a:txBody>
                    <a:bodyPr/>
                    <a:lstStyle/>
                    <a:p>
                      <a:pPr algn="r"/>
                      <a:r>
                        <a:rPr lang="en-US" altLang="ja-JP" sz="1100" b="1" dirty="0">
                          <a:effectLst/>
                        </a:rPr>
                        <a:t>1,189.12</a:t>
                      </a:r>
                    </a:p>
                  </a:txBody>
                  <a:tcPr anchor="ctr"/>
                </a:tc>
                <a:tc>
                  <a:txBody>
                    <a:bodyPr/>
                    <a:lstStyle/>
                    <a:p>
                      <a:pPr algn="r"/>
                      <a:r>
                        <a:rPr lang="en-US" altLang="ja-JP" sz="1100" b="1" dirty="0">
                          <a:effectLst/>
                        </a:rPr>
                        <a:t>13.81</a:t>
                      </a:r>
                    </a:p>
                  </a:txBody>
                  <a:tcPr anchor="ctr"/>
                </a:tc>
                <a:tc>
                  <a:txBody>
                    <a:bodyPr/>
                    <a:lstStyle/>
                    <a:p>
                      <a:pPr algn="r"/>
                      <a:r>
                        <a:rPr lang="en-US" altLang="ja-JP" sz="1100" b="1" dirty="0">
                          <a:effectLst/>
                        </a:rPr>
                        <a:t>678.06</a:t>
                      </a:r>
                    </a:p>
                  </a:txBody>
                  <a:tcPr anchor="ctr"/>
                </a:tc>
                <a:tc>
                  <a:txBody>
                    <a:bodyPr/>
                    <a:lstStyle/>
                    <a:p>
                      <a:pPr algn="r"/>
                      <a:r>
                        <a:rPr lang="en-US" altLang="ja-JP" sz="1100" b="1" dirty="0">
                          <a:effectLst/>
                        </a:rPr>
                        <a:t>0.00</a:t>
                      </a:r>
                    </a:p>
                  </a:txBody>
                  <a:tcPr anchor="ctr"/>
                </a:tc>
                <a:extLst>
                  <a:ext uri="{0D108BD9-81ED-4DB2-BD59-A6C34878D82A}">
                    <a16:rowId xmlns:a16="http://schemas.microsoft.com/office/drawing/2014/main" val="1421906561"/>
                  </a:ext>
                </a:extLst>
              </a:tr>
              <a:tr h="0">
                <a:tc>
                  <a:txBody>
                    <a:bodyPr/>
                    <a:lstStyle/>
                    <a:p>
                      <a:pPr fontAlgn="ctr"/>
                      <a:r>
                        <a:rPr lang="en-US" altLang="ja-JP" sz="1100" b="1" dirty="0">
                          <a:effectLst/>
                        </a:rPr>
                        <a:t>75%</a:t>
                      </a:r>
                    </a:p>
                  </a:txBody>
                  <a:tcPr anchor="ctr"/>
                </a:tc>
                <a:tc>
                  <a:txBody>
                    <a:bodyPr/>
                    <a:lstStyle/>
                    <a:p>
                      <a:pPr algn="r"/>
                      <a:r>
                        <a:rPr lang="en-US" altLang="ja-JP" sz="1100" b="1" dirty="0">
                          <a:effectLst/>
                        </a:rPr>
                        <a:t>15,000.00</a:t>
                      </a:r>
                    </a:p>
                  </a:txBody>
                  <a:tcPr anchor="ctr"/>
                </a:tc>
                <a:tc>
                  <a:txBody>
                    <a:bodyPr/>
                    <a:lstStyle/>
                    <a:p>
                      <a:pPr algn="r"/>
                      <a:r>
                        <a:rPr lang="en-US" altLang="ja-JP" sz="1100" b="1" dirty="0">
                          <a:effectLst/>
                        </a:rPr>
                        <a:t>2,249.82</a:t>
                      </a:r>
                    </a:p>
                  </a:txBody>
                  <a:tcPr anchor="ctr"/>
                </a:tc>
                <a:tc>
                  <a:txBody>
                    <a:bodyPr/>
                    <a:lstStyle/>
                    <a:p>
                      <a:pPr algn="r"/>
                      <a:r>
                        <a:rPr lang="en-US" altLang="ja-JP" sz="1100" b="1" dirty="0">
                          <a:effectLst/>
                        </a:rPr>
                        <a:t>18.05</a:t>
                      </a:r>
                    </a:p>
                  </a:txBody>
                  <a:tcPr anchor="ctr"/>
                </a:tc>
                <a:tc>
                  <a:txBody>
                    <a:bodyPr/>
                    <a:lstStyle/>
                    <a:p>
                      <a:pPr algn="r"/>
                      <a:r>
                        <a:rPr lang="en-US" altLang="ja-JP" sz="1100" b="1" dirty="0">
                          <a:effectLst/>
                        </a:rPr>
                        <a:t>699.44</a:t>
                      </a:r>
                    </a:p>
                  </a:txBody>
                  <a:tcPr anchor="ctr"/>
                </a:tc>
                <a:tc>
                  <a:txBody>
                    <a:bodyPr/>
                    <a:lstStyle/>
                    <a:p>
                      <a:pPr algn="r"/>
                      <a:r>
                        <a:rPr lang="en-US" altLang="ja-JP" sz="1100" b="1" dirty="0">
                          <a:effectLst/>
                        </a:rPr>
                        <a:t>0.00</a:t>
                      </a:r>
                    </a:p>
                  </a:txBody>
                  <a:tcPr anchor="ctr"/>
                </a:tc>
                <a:extLst>
                  <a:ext uri="{0D108BD9-81ED-4DB2-BD59-A6C34878D82A}">
                    <a16:rowId xmlns:a16="http://schemas.microsoft.com/office/drawing/2014/main" val="3133906787"/>
                  </a:ext>
                </a:extLst>
              </a:tr>
              <a:tr h="0">
                <a:tc>
                  <a:txBody>
                    <a:bodyPr/>
                    <a:lstStyle/>
                    <a:p>
                      <a:pPr fontAlgn="ctr"/>
                      <a:r>
                        <a:rPr lang="en-US" sz="1100" b="1" dirty="0">
                          <a:effectLst/>
                        </a:rPr>
                        <a:t>max</a:t>
                      </a:r>
                    </a:p>
                  </a:txBody>
                  <a:tcPr anchor="ctr"/>
                </a:tc>
                <a:tc>
                  <a:txBody>
                    <a:bodyPr/>
                    <a:lstStyle/>
                    <a:p>
                      <a:pPr algn="r"/>
                      <a:r>
                        <a:rPr lang="en-US" altLang="ja-JP" sz="1100" b="1" dirty="0">
                          <a:effectLst/>
                        </a:rPr>
                        <a:t>20,000.00</a:t>
                      </a:r>
                    </a:p>
                  </a:txBody>
                  <a:tcPr anchor="ctr"/>
                </a:tc>
                <a:tc>
                  <a:txBody>
                    <a:bodyPr/>
                    <a:lstStyle/>
                    <a:p>
                      <a:pPr algn="r"/>
                      <a:r>
                        <a:rPr lang="en-US" altLang="ja-JP" sz="1100" b="1" dirty="0">
                          <a:effectLst/>
                        </a:rPr>
                        <a:t>3,815.25</a:t>
                      </a:r>
                    </a:p>
                  </a:txBody>
                  <a:tcPr anchor="ctr"/>
                </a:tc>
                <a:tc>
                  <a:txBody>
                    <a:bodyPr/>
                    <a:lstStyle/>
                    <a:p>
                      <a:pPr algn="r"/>
                      <a:r>
                        <a:rPr lang="en-US" altLang="ja-JP" sz="1100" b="1" dirty="0">
                          <a:effectLst/>
                        </a:rPr>
                        <a:t>27.97</a:t>
                      </a:r>
                    </a:p>
                  </a:txBody>
                  <a:tcPr anchor="ctr"/>
                </a:tc>
                <a:tc>
                  <a:txBody>
                    <a:bodyPr/>
                    <a:lstStyle/>
                    <a:p>
                      <a:pPr algn="r"/>
                      <a:r>
                        <a:rPr lang="en-US" altLang="ja-JP" sz="1100" b="1" dirty="0">
                          <a:effectLst/>
                        </a:rPr>
                        <a:t>802.76</a:t>
                      </a:r>
                    </a:p>
                  </a:txBody>
                  <a:tcPr anchor="ctr"/>
                </a:tc>
                <a:tc>
                  <a:txBody>
                    <a:bodyPr/>
                    <a:lstStyle/>
                    <a:p>
                      <a:pPr algn="r"/>
                      <a:r>
                        <a:rPr lang="en-US" altLang="ja-JP" sz="1100" b="1" dirty="0">
                          <a:effectLst/>
                        </a:rPr>
                        <a:t>1.00</a:t>
                      </a:r>
                    </a:p>
                  </a:txBody>
                  <a:tcPr anchor="ctr"/>
                </a:tc>
                <a:extLst>
                  <a:ext uri="{0D108BD9-81ED-4DB2-BD59-A6C34878D82A}">
                    <a16:rowId xmlns:a16="http://schemas.microsoft.com/office/drawing/2014/main" val="1332891417"/>
                  </a:ext>
                </a:extLst>
              </a:tr>
            </a:tbl>
          </a:graphicData>
        </a:graphic>
      </p:graphicFrame>
      <p:sp>
        <p:nvSpPr>
          <p:cNvPr id="38" name="テキスト ボックス 37">
            <a:extLst>
              <a:ext uri="{FF2B5EF4-FFF2-40B4-BE49-F238E27FC236}">
                <a16:creationId xmlns:a16="http://schemas.microsoft.com/office/drawing/2014/main" id="{34269BEF-EC51-498A-A360-EFAFE7F73FB6}"/>
              </a:ext>
            </a:extLst>
          </p:cNvPr>
          <p:cNvSpPr txBox="1"/>
          <p:nvPr/>
        </p:nvSpPr>
        <p:spPr>
          <a:xfrm>
            <a:off x="8940188" y="5232828"/>
            <a:ext cx="2304434" cy="318549"/>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20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pPr algn="l">
              <a:lnSpc>
                <a:spcPct val="130000"/>
              </a:lnSpc>
            </a:pPr>
            <a:r>
              <a:rPr lang="en-US" altLang="ja-JP" sz="1200" dirty="0"/>
              <a:t>describe</a:t>
            </a:r>
            <a:r>
              <a:rPr lang="ja-JP" altLang="en-US" sz="1200" dirty="0"/>
              <a:t>メソッドの結果</a:t>
            </a:r>
          </a:p>
        </p:txBody>
      </p:sp>
      <p:sp>
        <p:nvSpPr>
          <p:cNvPr id="3" name="吹き出し: 角を丸めた四角形 2">
            <a:extLst>
              <a:ext uri="{FF2B5EF4-FFF2-40B4-BE49-F238E27FC236}">
                <a16:creationId xmlns:a16="http://schemas.microsoft.com/office/drawing/2014/main" id="{87D1E74A-C96D-4310-93E2-142C56A5CAC6}"/>
              </a:ext>
            </a:extLst>
          </p:cNvPr>
          <p:cNvSpPr/>
          <p:nvPr/>
        </p:nvSpPr>
        <p:spPr>
          <a:xfrm>
            <a:off x="8917577" y="5183020"/>
            <a:ext cx="2304434" cy="418167"/>
          </a:xfrm>
          <a:prstGeom prst="wedgeRoundRectCallout">
            <a:avLst>
              <a:gd name="adj1" fmla="val -54937"/>
              <a:gd name="adj2" fmla="val 77610"/>
              <a:gd name="adj3" fmla="val 16667"/>
            </a:avLst>
          </a:prstGeom>
          <a:noFill/>
          <a:ln w="285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39" name="テキスト ボックス 38">
            <a:extLst>
              <a:ext uri="{FF2B5EF4-FFF2-40B4-BE49-F238E27FC236}">
                <a16:creationId xmlns:a16="http://schemas.microsoft.com/office/drawing/2014/main" id="{F9929689-3B48-4C59-97BF-15EC74F32DF8}"/>
              </a:ext>
            </a:extLst>
          </p:cNvPr>
          <p:cNvSpPr txBox="1"/>
          <p:nvPr/>
        </p:nvSpPr>
        <p:spPr>
          <a:xfrm>
            <a:off x="8962799" y="4603770"/>
            <a:ext cx="2304434" cy="318549"/>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20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pPr algn="l">
              <a:lnSpc>
                <a:spcPct val="130000"/>
              </a:lnSpc>
            </a:pPr>
            <a:r>
              <a:rPr lang="en-US" altLang="ja-JP" sz="1200" dirty="0"/>
              <a:t>head</a:t>
            </a:r>
            <a:r>
              <a:rPr lang="ja-JP" altLang="en-US" sz="1200" dirty="0"/>
              <a:t>メソッドの結果</a:t>
            </a:r>
          </a:p>
        </p:txBody>
      </p:sp>
      <p:sp>
        <p:nvSpPr>
          <p:cNvPr id="40" name="吹き出し: 角を丸めた四角形 39">
            <a:extLst>
              <a:ext uri="{FF2B5EF4-FFF2-40B4-BE49-F238E27FC236}">
                <a16:creationId xmlns:a16="http://schemas.microsoft.com/office/drawing/2014/main" id="{5499BCCF-F543-4D10-8655-10B4D3FA095E}"/>
              </a:ext>
            </a:extLst>
          </p:cNvPr>
          <p:cNvSpPr/>
          <p:nvPr/>
        </p:nvSpPr>
        <p:spPr>
          <a:xfrm>
            <a:off x="8940188" y="4553962"/>
            <a:ext cx="2304434" cy="418167"/>
          </a:xfrm>
          <a:prstGeom prst="wedgeRoundRectCallout">
            <a:avLst>
              <a:gd name="adj1" fmla="val -47001"/>
              <a:gd name="adj2" fmla="val -111903"/>
              <a:gd name="adj3" fmla="val 16667"/>
            </a:avLst>
          </a:prstGeom>
          <a:noFill/>
          <a:ln w="285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3983499970"/>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テキスト ボックス 8">
            <a:extLst>
              <a:ext uri="{FF2B5EF4-FFF2-40B4-BE49-F238E27FC236}">
                <a16:creationId xmlns:a16="http://schemas.microsoft.com/office/drawing/2014/main" id="{707B1C5F-AFCA-40F4-AD1B-95AB7FE6A8FD}"/>
              </a:ext>
            </a:extLst>
          </p:cNvPr>
          <p:cNvSpPr txBox="1"/>
          <p:nvPr/>
        </p:nvSpPr>
        <p:spPr>
          <a:xfrm>
            <a:off x="794158" y="1197583"/>
            <a:ext cx="10567043" cy="5155257"/>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marL="357188" marR="0" indent="-357188" defTabSz="914400" fontAlgn="base">
              <a:lnSpc>
                <a:spcPct val="100000"/>
              </a:lnSpc>
              <a:spcBef>
                <a:spcPct val="20000"/>
              </a:spcBef>
              <a:spcAft>
                <a:spcPct val="0"/>
              </a:spcAft>
              <a:buClr>
                <a:schemeClr val="tx1"/>
              </a:buClr>
              <a:buSzTx/>
              <a:buFont typeface="Wingdings" panose="05000000000000000000" pitchFamily="2" charset="2"/>
              <a:buChar char="n"/>
              <a:tabLst/>
              <a:defRPr kumimoji="1" sz="2800" baseline="0">
                <a:solidFill>
                  <a:schemeClr val="tx1">
                    <a:lumMod val="75000"/>
                    <a:lumOff val="25000"/>
                  </a:schemeClr>
                </a:solidFill>
                <a:latin typeface="メイリオ" panose="020B0604030504040204" pitchFamily="50" charset="-128"/>
                <a:ea typeface="メイリオ" panose="020B0604030504040204" pitchFamily="50" charset="-128"/>
              </a:defRPr>
            </a:lvl1pPr>
            <a:lvl2pPr marL="288000" marR="0" lvl="1" indent="-288000" fontAlgn="base">
              <a:lnSpc>
                <a:spcPct val="110000"/>
              </a:lnSpc>
              <a:spcBef>
                <a:spcPts val="0"/>
              </a:spcBef>
              <a:spcAft>
                <a:spcPts val="600"/>
              </a:spcAft>
              <a:buClr>
                <a:schemeClr val="accent1"/>
              </a:buClr>
              <a:buSzTx/>
              <a:buFont typeface="Wingdings" panose="05000000000000000000" pitchFamily="2" charset="2"/>
              <a:buChar char="l"/>
              <a:tabLst/>
              <a:defRPr kumimoji="1" sz="1700" b="1" baseline="0">
                <a:solidFill>
                  <a:schemeClr val="tx1">
                    <a:lumMod val="75000"/>
                    <a:lumOff val="25000"/>
                  </a:schemeClr>
                </a:solidFill>
                <a:latin typeface="+mj-ea"/>
                <a:ea typeface="+mj-ea"/>
              </a:defRPr>
            </a:lvl2pPr>
            <a:lvl3pPr marL="1143000" marR="0" indent="-22860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3pPr>
            <a:lvl4pPr marL="1714500" marR="0" indent="-34290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4pPr>
            <a:lvl5pPr marL="2114550" marR="0" indent="-28575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5pPr>
            <a:lvl6pPr marL="2514600" indent="-228600" defTabSz="914400">
              <a:lnSpc>
                <a:spcPct val="90000"/>
              </a:lnSpc>
              <a:spcBef>
                <a:spcPts val="500"/>
              </a:spcBef>
              <a:buFont typeface="Arial" panose="020B0604020202020204" pitchFamily="34" charset="0"/>
              <a:buChar char="•"/>
              <a:defRPr kumimoji="1"/>
            </a:lvl6pPr>
            <a:lvl7pPr marL="2971800" indent="-228600" defTabSz="914400">
              <a:lnSpc>
                <a:spcPct val="90000"/>
              </a:lnSpc>
              <a:spcBef>
                <a:spcPts val="500"/>
              </a:spcBef>
              <a:buFont typeface="Arial" panose="020B0604020202020204" pitchFamily="34" charset="0"/>
              <a:buChar char="•"/>
              <a:defRPr kumimoji="1"/>
            </a:lvl7pPr>
            <a:lvl8pPr marL="3429000" indent="-228600" defTabSz="914400">
              <a:lnSpc>
                <a:spcPct val="90000"/>
              </a:lnSpc>
              <a:spcBef>
                <a:spcPts val="500"/>
              </a:spcBef>
              <a:buFont typeface="Arial" panose="020B0604020202020204" pitchFamily="34" charset="0"/>
              <a:buChar char="•"/>
              <a:defRPr kumimoji="1"/>
            </a:lvl8pPr>
            <a:lvl9pPr marL="3886200" indent="-228600" defTabSz="914400">
              <a:lnSpc>
                <a:spcPct val="90000"/>
              </a:lnSpc>
              <a:spcBef>
                <a:spcPts val="500"/>
              </a:spcBef>
              <a:buFont typeface="Arial" panose="020B0604020202020204" pitchFamily="34" charset="0"/>
              <a:buChar char="•"/>
              <a:defRPr kumimoji="1"/>
            </a:lvl9pPr>
          </a:lstStyle>
          <a:p>
            <a:pPr marL="342900" lvl="1" indent="-342900">
              <a:spcAft>
                <a:spcPts val="300"/>
              </a:spcAft>
              <a:buClr>
                <a:srgbClr val="F36C37"/>
              </a:buClr>
              <a:buFont typeface="+mj-lt"/>
              <a:buAutoNum type="arabicPeriod"/>
            </a:pPr>
            <a:r>
              <a:rPr lang="ja-JP" altLang="en-US" dirty="0"/>
              <a:t>説明変数と目的変数はそれぞれどの列にしますか？</a:t>
            </a:r>
            <a:br>
              <a:rPr lang="en-US" altLang="ja-JP" dirty="0"/>
            </a:br>
            <a:br>
              <a:rPr lang="en-US" altLang="ja-JP" sz="2400" dirty="0"/>
            </a:br>
            <a:endParaRPr lang="ja-JP" altLang="en-US" dirty="0"/>
          </a:p>
          <a:p>
            <a:pPr marL="342900" lvl="1" indent="-342900">
              <a:spcAft>
                <a:spcPts val="300"/>
              </a:spcAft>
              <a:buClr>
                <a:srgbClr val="F36C37"/>
              </a:buClr>
              <a:buFont typeface="+mj-lt"/>
              <a:buAutoNum type="arabicPeriod"/>
            </a:pPr>
            <a:r>
              <a:rPr lang="ja-JP" altLang="en-US" dirty="0"/>
              <a:t>学習前に必要な前処理はありますか？どのような前処理が必要ですか？</a:t>
            </a:r>
            <a:br>
              <a:rPr lang="en-US" altLang="ja-JP" dirty="0"/>
            </a:br>
            <a:br>
              <a:rPr lang="en-US" altLang="ja-JP" sz="2400" dirty="0"/>
            </a:br>
            <a:endParaRPr lang="ja-JP" altLang="en-US" dirty="0"/>
          </a:p>
          <a:p>
            <a:pPr marL="342900" lvl="1" indent="-342900">
              <a:spcAft>
                <a:spcPts val="300"/>
              </a:spcAft>
              <a:buClr>
                <a:srgbClr val="F36C37"/>
              </a:buClr>
              <a:buFont typeface="+mj-lt"/>
              <a:buAutoNum type="arabicPeriod"/>
            </a:pPr>
            <a:r>
              <a:rPr lang="ja-JP" altLang="en-US" dirty="0"/>
              <a:t>使用するモデルは何にしますか（まず最初に試してみようと思うモデル）？</a:t>
            </a:r>
            <a:br>
              <a:rPr lang="en-US" altLang="ja-JP" dirty="0"/>
            </a:br>
            <a:br>
              <a:rPr lang="en-US" altLang="ja-JP" sz="2400" dirty="0"/>
            </a:br>
            <a:endParaRPr lang="ja-JP" altLang="en-US" dirty="0"/>
          </a:p>
          <a:p>
            <a:pPr marL="342900" lvl="1" indent="-342900">
              <a:spcAft>
                <a:spcPts val="300"/>
              </a:spcAft>
              <a:buClr>
                <a:srgbClr val="F36C37"/>
              </a:buClr>
              <a:buFont typeface="+mj-lt"/>
              <a:buAutoNum type="arabicPeriod"/>
            </a:pPr>
            <a:r>
              <a:rPr lang="ja-JP" altLang="en-US" dirty="0"/>
              <a:t>学習後に確認する評価指標として、大事だと思うものを上げてください。</a:t>
            </a:r>
            <a:br>
              <a:rPr lang="en-US" altLang="ja-JP" dirty="0"/>
            </a:br>
            <a:br>
              <a:rPr lang="en-US" altLang="ja-JP" sz="2400" dirty="0"/>
            </a:br>
            <a:endParaRPr lang="en-US" altLang="ja-JP" dirty="0"/>
          </a:p>
          <a:p>
            <a:pPr marL="342900" lvl="1" indent="-342900">
              <a:spcAft>
                <a:spcPts val="300"/>
              </a:spcAft>
              <a:buClr>
                <a:srgbClr val="F36C37"/>
              </a:buClr>
              <a:buFont typeface="+mj-lt"/>
              <a:buAutoNum type="arabicPeriod"/>
            </a:pPr>
            <a:r>
              <a:rPr lang="ja-JP" altLang="en-US" dirty="0"/>
              <a:t>十分な精度が得られなかった場合に、どのようなことを試して精度を向上させますか？</a:t>
            </a:r>
            <a:br>
              <a:rPr lang="en-US" altLang="ja-JP" dirty="0"/>
            </a:br>
            <a:br>
              <a:rPr lang="en-US" altLang="ja-JP" sz="2400" dirty="0"/>
            </a:br>
            <a:endParaRPr lang="en-US" altLang="ja-JP" dirty="0"/>
          </a:p>
        </p:txBody>
      </p:sp>
      <p:sp>
        <p:nvSpPr>
          <p:cNvPr id="2" name="タイトル 1">
            <a:extLst>
              <a:ext uri="{FF2B5EF4-FFF2-40B4-BE49-F238E27FC236}">
                <a16:creationId xmlns:a16="http://schemas.microsoft.com/office/drawing/2014/main" id="{6B5FAC2C-DC35-4A29-9D78-A3E46DCC7185}"/>
              </a:ext>
            </a:extLst>
          </p:cNvPr>
          <p:cNvSpPr>
            <a:spLocks noGrp="1"/>
          </p:cNvSpPr>
          <p:nvPr>
            <p:ph type="title"/>
          </p:nvPr>
        </p:nvSpPr>
        <p:spPr>
          <a:xfrm>
            <a:off x="498066" y="348151"/>
            <a:ext cx="11455423" cy="482600"/>
          </a:xfrm>
        </p:spPr>
        <p:txBody>
          <a:bodyPr/>
          <a:lstStyle/>
          <a:p>
            <a:r>
              <a:rPr lang="en-US" altLang="ja-JP" dirty="0"/>
              <a:t>6-7-5.</a:t>
            </a:r>
            <a:r>
              <a:rPr kumimoji="1" lang="ja-JP" altLang="en-US" dirty="0"/>
              <a:t>ワークシート</a:t>
            </a:r>
          </a:p>
        </p:txBody>
      </p:sp>
      <p:sp>
        <p:nvSpPr>
          <p:cNvPr id="5" name="スライド番号プレースホルダー 4">
            <a:extLst>
              <a:ext uri="{FF2B5EF4-FFF2-40B4-BE49-F238E27FC236}">
                <a16:creationId xmlns:a16="http://schemas.microsoft.com/office/drawing/2014/main" id="{7F2958A7-7FB0-40F8-8AF1-D2CF2447E4C9}"/>
              </a:ext>
            </a:extLst>
          </p:cNvPr>
          <p:cNvSpPr>
            <a:spLocks noGrp="1"/>
          </p:cNvSpPr>
          <p:nvPr>
            <p:ph type="sldNum" sz="quarter" idx="10"/>
          </p:nvPr>
        </p:nvSpPr>
        <p:spPr/>
        <p:txBody>
          <a:bodyPr/>
          <a:lstStyle/>
          <a:p>
            <a:fld id="{5D750650-B10A-47BF-93C2-E1678438B37A}" type="slidenum">
              <a:rPr kumimoji="1" lang="ja-JP" altLang="en-US" smtClean="0"/>
              <a:pPr/>
              <a:t>329</a:t>
            </a:fld>
            <a:endParaRPr kumimoji="1" lang="ja-JP" altLang="en-US" dirty="0"/>
          </a:p>
        </p:txBody>
      </p:sp>
      <p:sp>
        <p:nvSpPr>
          <p:cNvPr id="4" name="四角形: 角を丸くする 3">
            <a:extLst>
              <a:ext uri="{FF2B5EF4-FFF2-40B4-BE49-F238E27FC236}">
                <a16:creationId xmlns:a16="http://schemas.microsoft.com/office/drawing/2014/main" id="{870961A6-4143-4C39-8AAE-8C67960CB563}"/>
              </a:ext>
            </a:extLst>
          </p:cNvPr>
          <p:cNvSpPr/>
          <p:nvPr/>
        </p:nvSpPr>
        <p:spPr>
          <a:xfrm>
            <a:off x="1062947" y="1596207"/>
            <a:ext cx="10344131" cy="668021"/>
          </a:xfrm>
          <a:prstGeom prst="roundRect">
            <a:avLst>
              <a:gd name="adj" fmla="val 1492"/>
            </a:avLst>
          </a:prstGeom>
          <a:noFill/>
          <a:ln w="19050">
            <a:solidFill>
              <a:srgbClr val="494949"/>
            </a:solidFill>
            <a:prstDash val="sysDash"/>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none" lIns="91440" tIns="45720" rIns="91440" bIns="45720" numCol="1" spcCol="0" rtlCol="0" fromWordArt="0" anchor="t" anchorCtr="0" forceAA="0" compatLnSpc="1">
            <a:prstTxWarp prst="textNoShape">
              <a:avLst/>
            </a:prstTxWarp>
            <a:noAutofit/>
          </a:bodyPr>
          <a:lstStyle/>
          <a:p>
            <a:endParaRPr kumimoji="1" lang="ja-JP" altLang="en-US" dirty="0">
              <a:latin typeface="メイリオ" panose="020B0604030504040204" pitchFamily="50" charset="-128"/>
              <a:ea typeface="メイリオ" panose="020B0604030504040204" pitchFamily="50" charset="-128"/>
            </a:endParaRPr>
          </a:p>
        </p:txBody>
      </p:sp>
      <p:sp>
        <p:nvSpPr>
          <p:cNvPr id="6" name="コンテンツ プレースホルダー 2">
            <a:extLst>
              <a:ext uri="{FF2B5EF4-FFF2-40B4-BE49-F238E27FC236}">
                <a16:creationId xmlns:a16="http://schemas.microsoft.com/office/drawing/2014/main" id="{A442BE2D-59D2-40FD-8474-713D24CA1FEE}"/>
              </a:ext>
            </a:extLst>
          </p:cNvPr>
          <p:cNvSpPr txBox="1">
            <a:spLocks/>
          </p:cNvSpPr>
          <p:nvPr/>
        </p:nvSpPr>
        <p:spPr bwMode="auto">
          <a:xfrm>
            <a:off x="654652" y="917138"/>
            <a:ext cx="10882695" cy="280445"/>
          </a:xfrm>
          <a:prstGeom prst="rect">
            <a:avLst/>
          </a:prstGeom>
        </p:spPr>
        <p:txBody>
          <a:bodyPr vert="horz" wrap="square" lIns="91440" tIns="45720" rIns="91440" bIns="45720" rtlCol="0" anchor="ctr">
            <a:noAutofit/>
          </a:bodyPr>
          <a:lstStyle>
            <a:lvl1pPr marL="357188" marR="0" indent="-357188"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n"/>
              <a:tabLst/>
              <a:defRPr kumimoji="1" lang="en-US" altLang="ja-JP"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1pPr>
            <a:lvl2pPr marL="742950" marR="0" indent="-28575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l"/>
              <a:tabLst/>
              <a:defRPr kumimoji="1" lang="ja-JP" altLang="en-US"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2pPr>
            <a:lvl3pPr marL="1143000" marR="0" indent="-2286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3pPr>
            <a:lvl4pPr marL="1714500" marR="0" indent="-3429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4pPr>
            <a:lvl5pPr marL="2114550" marR="0" indent="-28575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lnSpc>
                <a:spcPct val="110000"/>
              </a:lnSpc>
              <a:spcBef>
                <a:spcPts val="0"/>
              </a:spcBef>
              <a:spcAft>
                <a:spcPts val="0"/>
              </a:spcAft>
              <a:buClr>
                <a:srgbClr val="F36C37"/>
              </a:buClr>
              <a:buFont typeface="Wingdings" panose="05000000000000000000" pitchFamily="2" charset="2"/>
              <a:buChar char="u"/>
            </a:pPr>
            <a:r>
              <a:rPr lang="ja-JP" altLang="en-US" sz="1800" b="1" dirty="0">
                <a:solidFill>
                  <a:srgbClr val="F36C37"/>
                </a:solidFill>
              </a:rPr>
              <a:t>記入欄にどのように機械学習開発を進めるか記入しましょう。理由も簡単に記入してください。</a:t>
            </a:r>
          </a:p>
        </p:txBody>
      </p:sp>
      <p:cxnSp>
        <p:nvCxnSpPr>
          <p:cNvPr id="7" name="直線コネクタ 6">
            <a:extLst>
              <a:ext uri="{FF2B5EF4-FFF2-40B4-BE49-F238E27FC236}">
                <a16:creationId xmlns:a16="http://schemas.microsoft.com/office/drawing/2014/main" id="{84D5BAD2-6D5B-42BE-90C1-65A25167A52B}"/>
              </a:ext>
            </a:extLst>
          </p:cNvPr>
          <p:cNvCxnSpPr>
            <a:cxnSpLocks/>
          </p:cNvCxnSpPr>
          <p:nvPr/>
        </p:nvCxnSpPr>
        <p:spPr>
          <a:xfrm>
            <a:off x="748604" y="1220558"/>
            <a:ext cx="10658475" cy="0"/>
          </a:xfrm>
          <a:prstGeom prst="line">
            <a:avLst/>
          </a:prstGeom>
          <a:ln>
            <a:solidFill>
              <a:srgbClr val="F36C37"/>
            </a:solidFill>
          </a:ln>
        </p:spPr>
        <p:style>
          <a:lnRef idx="1">
            <a:schemeClr val="accent1"/>
          </a:lnRef>
          <a:fillRef idx="0">
            <a:schemeClr val="accent1"/>
          </a:fillRef>
          <a:effectRef idx="0">
            <a:schemeClr val="accent1"/>
          </a:effectRef>
          <a:fontRef idx="minor">
            <a:schemeClr val="tx1"/>
          </a:fontRef>
        </p:style>
      </p:cxnSp>
      <p:sp>
        <p:nvSpPr>
          <p:cNvPr id="11" name="テキスト ボックス 10">
            <a:extLst>
              <a:ext uri="{FF2B5EF4-FFF2-40B4-BE49-F238E27FC236}">
                <a16:creationId xmlns:a16="http://schemas.microsoft.com/office/drawing/2014/main" id="{994A68AF-2A67-4E5E-9FA7-B5098CB71F2F}"/>
              </a:ext>
            </a:extLst>
          </p:cNvPr>
          <p:cNvSpPr txBox="1"/>
          <p:nvPr/>
        </p:nvSpPr>
        <p:spPr>
          <a:xfrm>
            <a:off x="1127512" y="1639203"/>
            <a:ext cx="779665" cy="238764"/>
          </a:xfrm>
          <a:prstGeom prst="roundRect">
            <a:avLst/>
          </a:prstGeom>
          <a:solidFill>
            <a:srgbClr val="494949"/>
          </a:solidFill>
        </p:spPr>
        <p:txBody>
          <a:bodyPr wrap="square" tIns="72000" anchor="ctr">
            <a:noAutofit/>
          </a:bodyPr>
          <a:lstStyle/>
          <a:p>
            <a:pPr algn="ctr"/>
            <a:r>
              <a:rPr kumimoji="1" lang="ja-JP" altLang="en-US" sz="1200" b="1" spc="300" dirty="0">
                <a:solidFill>
                  <a:schemeClr val="bg1"/>
                </a:solidFill>
                <a:latin typeface="メイリオ" panose="020B0604030504040204" pitchFamily="50" charset="-128"/>
                <a:ea typeface="メイリオ" panose="020B0604030504040204" pitchFamily="50" charset="-128"/>
              </a:rPr>
              <a:t>記入欄</a:t>
            </a:r>
          </a:p>
        </p:txBody>
      </p:sp>
      <p:sp>
        <p:nvSpPr>
          <p:cNvPr id="10" name="四角形: 角を丸くする 9">
            <a:extLst>
              <a:ext uri="{FF2B5EF4-FFF2-40B4-BE49-F238E27FC236}">
                <a16:creationId xmlns:a16="http://schemas.microsoft.com/office/drawing/2014/main" id="{B3179C87-EE30-453C-A047-0E52F0CED5A4}"/>
              </a:ext>
            </a:extLst>
          </p:cNvPr>
          <p:cNvSpPr/>
          <p:nvPr/>
        </p:nvSpPr>
        <p:spPr>
          <a:xfrm>
            <a:off x="1062946" y="2573930"/>
            <a:ext cx="10344131" cy="668021"/>
          </a:xfrm>
          <a:prstGeom prst="roundRect">
            <a:avLst>
              <a:gd name="adj" fmla="val 1492"/>
            </a:avLst>
          </a:prstGeom>
          <a:noFill/>
          <a:ln w="19050">
            <a:solidFill>
              <a:srgbClr val="494949"/>
            </a:solidFill>
            <a:prstDash val="sysDash"/>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none" lIns="91440" tIns="45720" rIns="91440" bIns="45720" numCol="1" spcCol="0" rtlCol="0" fromWordArt="0" anchor="t" anchorCtr="0" forceAA="0" compatLnSpc="1">
            <a:prstTxWarp prst="textNoShape">
              <a:avLst/>
            </a:prstTxWarp>
            <a:noAutofit/>
          </a:bodyPr>
          <a:lstStyle/>
          <a:p>
            <a:endParaRPr kumimoji="1" lang="ja-JP" altLang="en-US" dirty="0">
              <a:latin typeface="メイリオ" panose="020B0604030504040204" pitchFamily="50" charset="-128"/>
              <a:ea typeface="メイリオ" panose="020B0604030504040204" pitchFamily="50" charset="-128"/>
            </a:endParaRPr>
          </a:p>
        </p:txBody>
      </p:sp>
      <p:sp>
        <p:nvSpPr>
          <p:cNvPr id="12" name="四角形: 角を丸くする 11">
            <a:extLst>
              <a:ext uri="{FF2B5EF4-FFF2-40B4-BE49-F238E27FC236}">
                <a16:creationId xmlns:a16="http://schemas.microsoft.com/office/drawing/2014/main" id="{2D31763F-8F4E-4A37-8D30-4436BF35E414}"/>
              </a:ext>
            </a:extLst>
          </p:cNvPr>
          <p:cNvSpPr/>
          <p:nvPr/>
        </p:nvSpPr>
        <p:spPr>
          <a:xfrm>
            <a:off x="1053711" y="3591313"/>
            <a:ext cx="10344131" cy="668021"/>
          </a:xfrm>
          <a:prstGeom prst="roundRect">
            <a:avLst>
              <a:gd name="adj" fmla="val 1492"/>
            </a:avLst>
          </a:prstGeom>
          <a:noFill/>
          <a:ln w="19050">
            <a:solidFill>
              <a:srgbClr val="494949"/>
            </a:solidFill>
            <a:prstDash val="sysDash"/>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none" lIns="91440" tIns="45720" rIns="91440" bIns="45720" numCol="1" spcCol="0" rtlCol="0" fromWordArt="0" anchor="t" anchorCtr="0" forceAA="0" compatLnSpc="1">
            <a:prstTxWarp prst="textNoShape">
              <a:avLst/>
            </a:prstTxWarp>
            <a:noAutofit/>
          </a:bodyPr>
          <a:lstStyle/>
          <a:p>
            <a:endParaRPr kumimoji="1" lang="ja-JP" altLang="en-US" dirty="0">
              <a:latin typeface="メイリオ" panose="020B0604030504040204" pitchFamily="50" charset="-128"/>
              <a:ea typeface="メイリオ" panose="020B0604030504040204" pitchFamily="50" charset="-128"/>
            </a:endParaRPr>
          </a:p>
        </p:txBody>
      </p:sp>
      <p:sp>
        <p:nvSpPr>
          <p:cNvPr id="13" name="四角形: 角を丸くする 12">
            <a:extLst>
              <a:ext uri="{FF2B5EF4-FFF2-40B4-BE49-F238E27FC236}">
                <a16:creationId xmlns:a16="http://schemas.microsoft.com/office/drawing/2014/main" id="{D72EF1B7-19F2-4B99-B6DD-EB12C87314DA}"/>
              </a:ext>
            </a:extLst>
          </p:cNvPr>
          <p:cNvSpPr/>
          <p:nvPr/>
        </p:nvSpPr>
        <p:spPr>
          <a:xfrm>
            <a:off x="1062946" y="4595323"/>
            <a:ext cx="10344131" cy="666470"/>
          </a:xfrm>
          <a:prstGeom prst="roundRect">
            <a:avLst>
              <a:gd name="adj" fmla="val 1492"/>
            </a:avLst>
          </a:prstGeom>
          <a:noFill/>
          <a:ln w="19050">
            <a:solidFill>
              <a:srgbClr val="494949"/>
            </a:solidFill>
            <a:prstDash val="sysDash"/>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none" lIns="91440" tIns="45720" rIns="91440" bIns="45720" numCol="1" spcCol="0" rtlCol="0" fromWordArt="0" anchor="t" anchorCtr="0" forceAA="0" compatLnSpc="1">
            <a:prstTxWarp prst="textNoShape">
              <a:avLst/>
            </a:prstTxWarp>
            <a:noAutofit/>
          </a:bodyPr>
          <a:lstStyle/>
          <a:p>
            <a:endParaRPr kumimoji="1" lang="ja-JP" altLang="en-US" dirty="0">
              <a:latin typeface="メイリオ" panose="020B0604030504040204" pitchFamily="50" charset="-128"/>
              <a:ea typeface="メイリオ" panose="020B0604030504040204" pitchFamily="50" charset="-128"/>
            </a:endParaRPr>
          </a:p>
        </p:txBody>
      </p:sp>
      <p:sp>
        <p:nvSpPr>
          <p:cNvPr id="14" name="四角形: 角を丸くする 13">
            <a:extLst>
              <a:ext uri="{FF2B5EF4-FFF2-40B4-BE49-F238E27FC236}">
                <a16:creationId xmlns:a16="http://schemas.microsoft.com/office/drawing/2014/main" id="{ECBA2105-E16B-477F-8A80-5F80FD7DA573}"/>
              </a:ext>
            </a:extLst>
          </p:cNvPr>
          <p:cNvSpPr/>
          <p:nvPr/>
        </p:nvSpPr>
        <p:spPr>
          <a:xfrm>
            <a:off x="1062946" y="5602007"/>
            <a:ext cx="10344131" cy="666470"/>
          </a:xfrm>
          <a:prstGeom prst="roundRect">
            <a:avLst>
              <a:gd name="adj" fmla="val 1492"/>
            </a:avLst>
          </a:prstGeom>
          <a:noFill/>
          <a:ln w="19050">
            <a:solidFill>
              <a:srgbClr val="494949"/>
            </a:solidFill>
            <a:prstDash val="sysDash"/>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none" lIns="91440" tIns="45720" rIns="91440" bIns="45720" numCol="1" spcCol="0" rtlCol="0" fromWordArt="0" anchor="t" anchorCtr="0" forceAA="0" compatLnSpc="1">
            <a:prstTxWarp prst="textNoShape">
              <a:avLst/>
            </a:prstTxWarp>
            <a:noAutofit/>
          </a:bodyPr>
          <a:lstStyle/>
          <a:p>
            <a:endParaRPr kumimoji="1" lang="ja-JP" altLang="en-US"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406327980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6F476E3-B02F-2A41-DCE0-E23913BCDFBD}"/>
              </a:ext>
            </a:extLst>
          </p:cNvPr>
          <p:cNvSpPr>
            <a:spLocks noGrp="1"/>
          </p:cNvSpPr>
          <p:nvPr>
            <p:ph type="title"/>
          </p:nvPr>
        </p:nvSpPr>
        <p:spPr/>
        <p:txBody>
          <a:bodyPr/>
          <a:lstStyle/>
          <a:p>
            <a:r>
              <a:rPr kumimoji="1" lang="ja-JP" altLang="en-US"/>
              <a:t>画像処理</a:t>
            </a:r>
          </a:p>
        </p:txBody>
      </p:sp>
      <p:sp>
        <p:nvSpPr>
          <p:cNvPr id="3" name="四角形: 角を丸くする 8">
            <a:extLst>
              <a:ext uri="{FF2B5EF4-FFF2-40B4-BE49-F238E27FC236}">
                <a16:creationId xmlns:a16="http://schemas.microsoft.com/office/drawing/2014/main" id="{67CCAD1F-C704-A9AD-806F-B29D34B62819}"/>
              </a:ext>
            </a:extLst>
          </p:cNvPr>
          <p:cNvSpPr/>
          <p:nvPr/>
        </p:nvSpPr>
        <p:spPr bwMode="auto">
          <a:xfrm>
            <a:off x="766762" y="1250476"/>
            <a:ext cx="10658475" cy="1820242"/>
          </a:xfrm>
          <a:prstGeom prst="roundRect">
            <a:avLst>
              <a:gd name="adj" fmla="val 4381"/>
            </a:avLst>
          </a:prstGeom>
          <a:solidFill>
            <a:srgbClr val="FEEDE6"/>
          </a:solidFill>
          <a:ln w="19050" algn="ctr">
            <a:solidFill>
              <a:srgbClr val="F36C37"/>
            </a:solidFill>
            <a:prstDash val="solid"/>
            <a:round/>
            <a:headEnd/>
            <a:tailEnd/>
          </a:ln>
          <a:effectLst/>
        </p:spPr>
        <p:txBody>
          <a:bodyPr wrap="none" rtlCol="0" anchor="ctr"/>
          <a:lstStyle/>
          <a:p>
            <a:pPr algn="ctr"/>
            <a:endParaRPr kumimoji="1" lang="ja-JP" altLang="en-US" sz="2400" dirty="0">
              <a:solidFill>
                <a:schemeClr val="bg1"/>
              </a:solidFill>
            </a:endParaRPr>
          </a:p>
        </p:txBody>
      </p:sp>
      <p:grpSp>
        <p:nvGrpSpPr>
          <p:cNvPr id="4" name="グループ化 3">
            <a:extLst>
              <a:ext uri="{FF2B5EF4-FFF2-40B4-BE49-F238E27FC236}">
                <a16:creationId xmlns:a16="http://schemas.microsoft.com/office/drawing/2014/main" id="{3234E58B-6BE2-DDF1-C57A-6814882CB2A6}"/>
              </a:ext>
            </a:extLst>
          </p:cNvPr>
          <p:cNvGrpSpPr/>
          <p:nvPr/>
        </p:nvGrpSpPr>
        <p:grpSpPr>
          <a:xfrm>
            <a:off x="2683248" y="1019095"/>
            <a:ext cx="6825504" cy="468736"/>
            <a:chOff x="2154608" y="3539394"/>
            <a:chExt cx="6825505" cy="426124"/>
          </a:xfrm>
        </p:grpSpPr>
        <p:sp>
          <p:nvSpPr>
            <p:cNvPr id="5" name="四角形: 角を丸くする 13">
              <a:extLst>
                <a:ext uri="{FF2B5EF4-FFF2-40B4-BE49-F238E27FC236}">
                  <a16:creationId xmlns:a16="http://schemas.microsoft.com/office/drawing/2014/main" id="{B009CC96-9EB1-AFB7-063D-57B803911F02}"/>
                </a:ext>
              </a:extLst>
            </p:cNvPr>
            <p:cNvSpPr/>
            <p:nvPr/>
          </p:nvSpPr>
          <p:spPr bwMode="auto">
            <a:xfrm>
              <a:off x="2154608" y="3539394"/>
              <a:ext cx="6825505" cy="394229"/>
            </a:xfrm>
            <a:prstGeom prst="roundRect">
              <a:avLst>
                <a:gd name="adj" fmla="val 50000"/>
              </a:avLst>
            </a:prstGeom>
            <a:solidFill>
              <a:srgbClr val="F36C37"/>
            </a:solidFill>
            <a:ln w="19050" algn="ctr">
              <a:noFill/>
              <a:prstDash val="dash"/>
              <a:round/>
              <a:headEnd/>
              <a:tailEnd/>
            </a:ln>
            <a:effectLst/>
          </p:spPr>
          <p:txBody>
            <a:bodyPr wrap="none" rtlCol="0" anchor="ctr"/>
            <a:lstStyle/>
            <a:p>
              <a:pPr algn="ctr"/>
              <a:endParaRPr kumimoji="1" lang="ja-JP" altLang="en-US" sz="2400" b="1" dirty="0">
                <a:solidFill>
                  <a:schemeClr val="bg1"/>
                </a:solidFill>
                <a:latin typeface="+mn-ea"/>
              </a:endParaRPr>
            </a:p>
          </p:txBody>
        </p:sp>
        <p:sp>
          <p:nvSpPr>
            <p:cNvPr id="6" name="正方形/長方形 5">
              <a:extLst>
                <a:ext uri="{FF2B5EF4-FFF2-40B4-BE49-F238E27FC236}">
                  <a16:creationId xmlns:a16="http://schemas.microsoft.com/office/drawing/2014/main" id="{07B0729F-A316-AC79-8D2C-FC90A1568E54}"/>
                </a:ext>
              </a:extLst>
            </p:cNvPr>
            <p:cNvSpPr/>
            <p:nvPr/>
          </p:nvSpPr>
          <p:spPr>
            <a:xfrm>
              <a:off x="4567134" y="3565408"/>
              <a:ext cx="1981633" cy="400110"/>
            </a:xfrm>
            <a:prstGeom prst="rect">
              <a:avLst/>
            </a:prstGeom>
            <a:noFill/>
            <a:ln w="19050" algn="ctr">
              <a:noFill/>
              <a:prstDash val="dash"/>
              <a:round/>
              <a:headEnd/>
              <a:tailEn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2400" b="1" spc="150">
                  <a:solidFill>
                    <a:schemeClr val="bg1"/>
                  </a:solidFill>
                  <a:latin typeface="+mn-ea"/>
                </a:rPr>
                <a:t>画像処理</a:t>
              </a:r>
              <a:endParaRPr lang="en-US" altLang="ja-JP" sz="2400" b="1" spc="150" dirty="0">
                <a:solidFill>
                  <a:schemeClr val="bg1"/>
                </a:solidFill>
                <a:latin typeface="+mn-ea"/>
              </a:endParaRPr>
            </a:p>
          </p:txBody>
        </p:sp>
      </p:grpSp>
      <p:sp>
        <p:nvSpPr>
          <p:cNvPr id="7" name="テキスト ボックス 6">
            <a:extLst>
              <a:ext uri="{FF2B5EF4-FFF2-40B4-BE49-F238E27FC236}">
                <a16:creationId xmlns:a16="http://schemas.microsoft.com/office/drawing/2014/main" id="{400DAF23-3C9E-04D9-1538-A56DD2600171}"/>
              </a:ext>
            </a:extLst>
          </p:cNvPr>
          <p:cNvSpPr txBox="1"/>
          <p:nvPr/>
        </p:nvSpPr>
        <p:spPr>
          <a:xfrm>
            <a:off x="825500" y="1671928"/>
            <a:ext cx="10548545" cy="1184940"/>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ja-JP"/>
            </a:defPPr>
            <a:lvl1pPr>
              <a:lnSpc>
                <a:spcPct val="120000"/>
              </a:lnSpc>
              <a:defRPr sz="1200" b="1" spc="150">
                <a:latin typeface="+mj-ea"/>
                <a:ea typeface="+mj-ea"/>
              </a:defRPr>
            </a:lvl1pPr>
            <a:lvl2pPr marL="914400" indent="-457200" eaLnBrk="1" hangingPunct="1">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eaLnBrk="1" hangingPunct="1">
              <a:spcBef>
                <a:spcPct val="20000"/>
              </a:spcBef>
              <a:buClr>
                <a:schemeClr val="tx1"/>
              </a:buClr>
              <a:buFont typeface="HGPｺﾞｼｯｸE" pitchFamily="50" charset="-128"/>
              <a:buChar char="-"/>
              <a:defRPr sz="1800">
                <a:latin typeface="Meiryo UI" panose="020B0604030504040204" pitchFamily="50" charset="-128"/>
                <a:ea typeface="Meiryo UI" panose="020B0604030504040204" pitchFamily="50" charset="-128"/>
              </a:defRPr>
            </a:lvl3pPr>
            <a:lvl4pPr marL="1600200" indent="-228600" eaLnBrk="1" hangingPunct="1">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eaLnBrk="1" hangingPunct="1">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defRPr>
                <a:latin typeface="+mn-lt"/>
                <a:ea typeface="+mn-ea"/>
              </a:defRPr>
            </a:lvl6pPr>
            <a:lvl7pPr marL="2971800" indent="-228600" fontAlgn="base">
              <a:spcBef>
                <a:spcPct val="20000"/>
              </a:spcBef>
              <a:spcAft>
                <a:spcPct val="0"/>
              </a:spcAft>
              <a:buClr>
                <a:schemeClr val="tx1"/>
              </a:buClr>
              <a:buFont typeface="Wingdings" pitchFamily="2" charset="2"/>
              <a:defRPr>
                <a:latin typeface="+mn-lt"/>
                <a:ea typeface="+mn-ea"/>
              </a:defRPr>
            </a:lvl7pPr>
            <a:lvl8pPr marL="3429000" indent="-228600" fontAlgn="base">
              <a:spcBef>
                <a:spcPct val="20000"/>
              </a:spcBef>
              <a:spcAft>
                <a:spcPct val="0"/>
              </a:spcAft>
              <a:buClr>
                <a:schemeClr val="tx1"/>
              </a:buClr>
              <a:buFont typeface="Wingdings" pitchFamily="2" charset="2"/>
              <a:defRPr>
                <a:latin typeface="+mn-lt"/>
                <a:ea typeface="+mn-ea"/>
              </a:defRPr>
            </a:lvl8pPr>
            <a:lvl9pPr marL="3886200" indent="-228600" fontAlgn="base">
              <a:spcBef>
                <a:spcPct val="20000"/>
              </a:spcBef>
              <a:spcAft>
                <a:spcPct val="0"/>
              </a:spcAft>
              <a:buClr>
                <a:schemeClr val="tx1"/>
              </a:buClr>
              <a:buFont typeface="Wingdings" pitchFamily="2" charset="2"/>
              <a:defRPr>
                <a:latin typeface="+mn-lt"/>
                <a:ea typeface="+mn-ea"/>
              </a:defRPr>
            </a:lvl9pPr>
          </a:lstStyle>
          <a:p>
            <a:r>
              <a:rPr lang="ja-JP" altLang="en-US" sz="2000" spc="0" dirty="0">
                <a:solidFill>
                  <a:srgbClr val="494949"/>
                </a:solidFill>
              </a:rPr>
              <a:t>　</a:t>
            </a:r>
            <a:r>
              <a:rPr lang="ja-JP" altLang="en-US" sz="2000" dirty="0">
                <a:solidFill>
                  <a:srgbClr val="494949"/>
                </a:solidFill>
              </a:rPr>
              <a:t>画像認識技術は、応用範囲が広く様々な分野で活用されています。</a:t>
            </a:r>
            <a:endParaRPr lang="en-US" altLang="ja-JP" sz="2000" dirty="0">
              <a:solidFill>
                <a:srgbClr val="494949"/>
              </a:solidFill>
            </a:endParaRPr>
          </a:p>
          <a:p>
            <a:r>
              <a:rPr lang="ja-JP" altLang="en-US" sz="2000" spc="0">
                <a:solidFill>
                  <a:srgbClr val="494949"/>
                </a:solidFill>
              </a:rPr>
              <a:t>　人間の視覚情報を処理した技術です。画像分類や物体検出、セマンティックセグメンテーション、光学文字認識（</a:t>
            </a:r>
            <a:r>
              <a:rPr lang="en-US" altLang="ja-JP" sz="2000" spc="0" dirty="0">
                <a:solidFill>
                  <a:srgbClr val="494949"/>
                </a:solidFill>
              </a:rPr>
              <a:t>OCR)</a:t>
            </a:r>
            <a:r>
              <a:rPr lang="ja-JP" altLang="en-US" sz="2000" spc="0">
                <a:solidFill>
                  <a:srgbClr val="494949"/>
                </a:solidFill>
              </a:rPr>
              <a:t>など様々なタスクがあります。</a:t>
            </a:r>
            <a:endParaRPr lang="ja-JP" altLang="en-US" sz="2000" spc="0" dirty="0">
              <a:solidFill>
                <a:srgbClr val="494949"/>
              </a:solidFill>
            </a:endParaRPr>
          </a:p>
        </p:txBody>
      </p:sp>
      <p:pic>
        <p:nvPicPr>
          <p:cNvPr id="9" name="Picture 24" descr="A group of people walking on a sidewalk with bounding boxes to identify people and items of clothing">
            <a:extLst>
              <a:ext uri="{FF2B5EF4-FFF2-40B4-BE49-F238E27FC236}">
                <a16:creationId xmlns:a16="http://schemas.microsoft.com/office/drawing/2014/main" id="{5ACC7D66-1DDB-DFBE-4C28-811F2B9A2CD0}"/>
              </a:ext>
            </a:extLst>
          </p:cNvPr>
          <p:cNvPicPr>
            <a:picLocks noChangeAspect="1"/>
          </p:cNvPicPr>
          <p:nvPr/>
        </p:nvPicPr>
        <p:blipFill>
          <a:blip r:embed="rId2"/>
          <a:stretch>
            <a:fillRect/>
          </a:stretch>
        </p:blipFill>
        <p:spPr>
          <a:xfrm>
            <a:off x="5151010" y="3970604"/>
            <a:ext cx="2248196" cy="1497333"/>
          </a:xfrm>
          <a:prstGeom prst="rect">
            <a:avLst/>
          </a:prstGeom>
        </p:spPr>
      </p:pic>
      <p:grpSp>
        <p:nvGrpSpPr>
          <p:cNvPr id="10" name="Group 25">
            <a:extLst>
              <a:ext uri="{FF2B5EF4-FFF2-40B4-BE49-F238E27FC236}">
                <a16:creationId xmlns:a16="http://schemas.microsoft.com/office/drawing/2014/main" id="{ED54D93D-3F57-4C9C-30AB-7F11A80E4F66}"/>
              </a:ext>
              <a:ext uri="{C183D7F6-B498-43B3-948B-1728B52AA6E4}">
                <adec:decorative xmlns:adec="http://schemas.microsoft.com/office/drawing/2017/decorative" val="1"/>
              </a:ext>
            </a:extLst>
          </p:cNvPr>
          <p:cNvGrpSpPr/>
          <p:nvPr/>
        </p:nvGrpSpPr>
        <p:grpSpPr>
          <a:xfrm>
            <a:off x="4258357" y="4082011"/>
            <a:ext cx="3781484" cy="2109050"/>
            <a:chOff x="6628656" y="1862897"/>
            <a:chExt cx="4517495" cy="3997897"/>
          </a:xfrm>
        </p:grpSpPr>
        <p:sp>
          <p:nvSpPr>
            <p:cNvPr id="11" name="TextBox 26">
              <a:extLst>
                <a:ext uri="{FF2B5EF4-FFF2-40B4-BE49-F238E27FC236}">
                  <a16:creationId xmlns:a16="http://schemas.microsoft.com/office/drawing/2014/main" id="{4451D030-B441-336D-6134-BC9D1F31F796}"/>
                </a:ext>
              </a:extLst>
            </p:cNvPr>
            <p:cNvSpPr txBox="1"/>
            <p:nvPr/>
          </p:nvSpPr>
          <p:spPr>
            <a:xfrm>
              <a:off x="6628656" y="4927323"/>
              <a:ext cx="4517495" cy="933471"/>
            </a:xfrm>
            <a:prstGeom prst="rect">
              <a:avLst/>
            </a:prstGeom>
            <a:noFill/>
          </p:spPr>
          <p:txBody>
            <a:bodyPr wrap="none" lIns="0" tIns="0" rIns="0" bIns="0" rtlCol="0">
              <a:spAutoFit/>
            </a:bodyPr>
            <a:lstStyle/>
            <a:p>
              <a:pPr algn="l"/>
              <a:r>
                <a:rPr lang="ja-JP" sz="1600" b="1" i="0" strike="noStrike" cap="none" spc="0" dirty="0">
                  <a:solidFill>
                    <a:srgbClr val="000000"/>
                  </a:solidFill>
                  <a:effectLst/>
                  <a:latin typeface="+mn-ea"/>
                  <a:cs typeface="MS UI Gothic"/>
                </a:rPr>
                <a:t>キャプション</a:t>
              </a:r>
              <a:r>
                <a:rPr lang="ja-JP" sz="1600" b="0" i="0" strike="noStrike" cap="none" spc="0" dirty="0">
                  <a:solidFill>
                    <a:srgbClr val="000000"/>
                  </a:solidFill>
                  <a:effectLst/>
                  <a:latin typeface="+mn-ea"/>
                  <a:cs typeface="MS UI Gothic"/>
                </a:rPr>
                <a:t>:歩道を歩く人々のグループ</a:t>
              </a:r>
            </a:p>
            <a:p>
              <a:pPr algn="l"/>
              <a:r>
                <a:rPr lang="ja-JP" sz="1600" b="1" i="0" strike="noStrike" cap="none" spc="0" dirty="0">
                  <a:solidFill>
                    <a:srgbClr val="000000"/>
                  </a:solidFill>
                  <a:effectLst/>
                  <a:latin typeface="+mn-ea"/>
                  <a:cs typeface="MS UI Gothic"/>
                </a:rPr>
                <a:t>タグ</a:t>
              </a:r>
              <a:r>
                <a:rPr lang="ja-JP" sz="1600" b="0" i="0" strike="noStrike" cap="none" spc="0" dirty="0">
                  <a:solidFill>
                    <a:srgbClr val="000000"/>
                  </a:solidFill>
                  <a:effectLst/>
                  <a:latin typeface="+mn-ea"/>
                  <a:cs typeface="MS UI Gothic"/>
                </a:rPr>
                <a:t>:建物、ジーンズ、路上</a:t>
              </a:r>
              <a:r>
                <a:rPr lang="ja-JP" sz="1600" b="0" i="0" strike="noStrike" cap="none" spc="0">
                  <a:solidFill>
                    <a:srgbClr val="000000"/>
                  </a:solidFill>
                  <a:effectLst/>
                  <a:latin typeface="+mn-ea"/>
                  <a:cs typeface="MS UI Gothic"/>
                </a:rPr>
                <a:t>、屋外、</a:t>
              </a:r>
              <a:r>
                <a:rPr lang="ja-JP" sz="1600" b="0" i="0" strike="noStrike" cap="none" spc="0" dirty="0">
                  <a:solidFill>
                    <a:srgbClr val="000000"/>
                  </a:solidFill>
                  <a:effectLst/>
                  <a:latin typeface="+mn-ea"/>
                  <a:cs typeface="MS UI Gothic"/>
                </a:rPr>
                <a:t>人</a:t>
              </a:r>
            </a:p>
          </p:txBody>
        </p:sp>
        <p:sp>
          <p:nvSpPr>
            <p:cNvPr id="12" name="Rectangle 27">
              <a:extLst>
                <a:ext uri="{FF2B5EF4-FFF2-40B4-BE49-F238E27FC236}">
                  <a16:creationId xmlns:a16="http://schemas.microsoft.com/office/drawing/2014/main" id="{794EFFFF-4090-A5AD-51AB-9E52B138701D}"/>
                </a:ext>
              </a:extLst>
            </p:cNvPr>
            <p:cNvSpPr/>
            <p:nvPr/>
          </p:nvSpPr>
          <p:spPr bwMode="auto">
            <a:xfrm>
              <a:off x="9557105" y="2023748"/>
              <a:ext cx="1016515" cy="2580743"/>
            </a:xfrm>
            <a:prstGeom prst="rect">
              <a:avLst/>
            </a:prstGeom>
            <a:noFill/>
            <a:ln w="38100">
              <a:solidFill>
                <a:srgbClr val="40CDF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mn-ea"/>
                <a:cs typeface="Segoe UI" pitchFamily="34" charset="0"/>
              </a:endParaRPr>
            </a:p>
          </p:txBody>
        </p:sp>
        <p:sp>
          <p:nvSpPr>
            <p:cNvPr id="13" name="Rectangle 28">
              <a:extLst>
                <a:ext uri="{FF2B5EF4-FFF2-40B4-BE49-F238E27FC236}">
                  <a16:creationId xmlns:a16="http://schemas.microsoft.com/office/drawing/2014/main" id="{06CFCDC7-2A4C-948E-0B10-10EA96567E79}"/>
                </a:ext>
              </a:extLst>
            </p:cNvPr>
            <p:cNvSpPr/>
            <p:nvPr/>
          </p:nvSpPr>
          <p:spPr bwMode="auto">
            <a:xfrm>
              <a:off x="8572793" y="2459024"/>
              <a:ext cx="696244" cy="1685948"/>
            </a:xfrm>
            <a:prstGeom prst="rect">
              <a:avLst/>
            </a:prstGeom>
            <a:noFill/>
            <a:ln w="38100">
              <a:solidFill>
                <a:srgbClr val="40CDF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mn-ea"/>
                <a:cs typeface="Segoe UI" pitchFamily="34" charset="0"/>
              </a:endParaRPr>
            </a:p>
          </p:txBody>
        </p:sp>
        <p:sp>
          <p:nvSpPr>
            <p:cNvPr id="14" name="Rectangle 29">
              <a:extLst>
                <a:ext uri="{FF2B5EF4-FFF2-40B4-BE49-F238E27FC236}">
                  <a16:creationId xmlns:a16="http://schemas.microsoft.com/office/drawing/2014/main" id="{B55333FB-F2BA-3FA8-FFB1-BFF51457783A}"/>
                </a:ext>
              </a:extLst>
            </p:cNvPr>
            <p:cNvSpPr/>
            <p:nvPr/>
          </p:nvSpPr>
          <p:spPr bwMode="auto">
            <a:xfrm>
              <a:off x="9691712" y="3386312"/>
              <a:ext cx="721772" cy="1153197"/>
            </a:xfrm>
            <a:prstGeom prst="rect">
              <a:avLst/>
            </a:prstGeom>
            <a:noFill/>
            <a:ln w="38100">
              <a:solidFill>
                <a:srgbClr val="40CDF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mn-ea"/>
                <a:cs typeface="Segoe UI" pitchFamily="34" charset="0"/>
              </a:endParaRPr>
            </a:p>
          </p:txBody>
        </p:sp>
        <p:sp>
          <p:nvSpPr>
            <p:cNvPr id="15" name="Rectangle 30">
              <a:extLst>
                <a:ext uri="{FF2B5EF4-FFF2-40B4-BE49-F238E27FC236}">
                  <a16:creationId xmlns:a16="http://schemas.microsoft.com/office/drawing/2014/main" id="{68DA0D3F-DBFB-8DD4-AA8C-B92F4D02237A}"/>
                </a:ext>
              </a:extLst>
            </p:cNvPr>
            <p:cNvSpPr/>
            <p:nvPr/>
          </p:nvSpPr>
          <p:spPr bwMode="auto">
            <a:xfrm>
              <a:off x="9588667" y="3835479"/>
              <a:ext cx="134607" cy="485840"/>
            </a:xfrm>
            <a:prstGeom prst="rect">
              <a:avLst/>
            </a:prstGeom>
            <a:noFill/>
            <a:ln w="38100">
              <a:solidFill>
                <a:srgbClr val="40CDF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mn-ea"/>
                <a:cs typeface="Segoe UI" pitchFamily="34" charset="0"/>
              </a:endParaRPr>
            </a:p>
          </p:txBody>
        </p:sp>
        <p:sp>
          <p:nvSpPr>
            <p:cNvPr id="16" name="TextBox 31">
              <a:extLst>
                <a:ext uri="{FF2B5EF4-FFF2-40B4-BE49-F238E27FC236}">
                  <a16:creationId xmlns:a16="http://schemas.microsoft.com/office/drawing/2014/main" id="{036E02CD-CFD7-F22F-EEC9-AF9D61598867}"/>
                </a:ext>
              </a:extLst>
            </p:cNvPr>
            <p:cNvSpPr txBox="1"/>
            <p:nvPr/>
          </p:nvSpPr>
          <p:spPr>
            <a:xfrm>
              <a:off x="8545547" y="2298172"/>
              <a:ext cx="728085" cy="291709"/>
            </a:xfrm>
            <a:prstGeom prst="rect">
              <a:avLst/>
            </a:prstGeom>
            <a:solidFill>
              <a:srgbClr val="40CDF5"/>
            </a:solidFill>
          </p:spPr>
          <p:txBody>
            <a:bodyPr wrap="none" lIns="91440" tIns="0" rIns="91440" bIns="0" rtlCol="0">
              <a:spAutoFit/>
            </a:bodyPr>
            <a:lstStyle/>
            <a:p>
              <a:pPr algn="l"/>
              <a:r>
                <a:rPr lang="ja-JP" sz="1000" b="0" i="0" strike="noStrike" cap="none" spc="0">
                  <a:solidFill>
                    <a:srgbClr val="000000"/>
                  </a:solidFill>
                  <a:effectLst/>
                  <a:latin typeface="+mn-ea"/>
                  <a:cs typeface="MS UI Gothic"/>
                </a:rPr>
                <a:t>person</a:t>
              </a:r>
            </a:p>
          </p:txBody>
        </p:sp>
        <p:sp>
          <p:nvSpPr>
            <p:cNvPr id="17" name="TextBox 32">
              <a:extLst>
                <a:ext uri="{FF2B5EF4-FFF2-40B4-BE49-F238E27FC236}">
                  <a16:creationId xmlns:a16="http://schemas.microsoft.com/office/drawing/2014/main" id="{43B7C640-5E94-0E50-06AF-761FEBC87A9B}"/>
                </a:ext>
              </a:extLst>
            </p:cNvPr>
            <p:cNvSpPr txBox="1"/>
            <p:nvPr/>
          </p:nvSpPr>
          <p:spPr>
            <a:xfrm>
              <a:off x="9542810" y="1862897"/>
              <a:ext cx="726170" cy="291709"/>
            </a:xfrm>
            <a:prstGeom prst="rect">
              <a:avLst/>
            </a:prstGeom>
            <a:solidFill>
              <a:srgbClr val="40CDF5"/>
            </a:solidFill>
          </p:spPr>
          <p:txBody>
            <a:bodyPr wrap="none" lIns="91440" tIns="0" rIns="91440" bIns="0" rtlCol="0">
              <a:spAutoFit/>
            </a:bodyPr>
            <a:lstStyle/>
            <a:p>
              <a:pPr algn="l"/>
              <a:r>
                <a:rPr lang="en-US" altLang="ja-JP" sz="1000" b="0" i="0" strike="noStrike" cap="none" spc="0" dirty="0">
                  <a:solidFill>
                    <a:srgbClr val="000000"/>
                  </a:solidFill>
                  <a:effectLst/>
                  <a:latin typeface="+mn-ea"/>
                  <a:cs typeface="MS UI Gothic"/>
                </a:rPr>
                <a:t>Person</a:t>
              </a:r>
              <a:endParaRPr lang="ja-JP" sz="1000" b="0" i="0" strike="noStrike" cap="none" spc="0">
                <a:solidFill>
                  <a:srgbClr val="000000"/>
                </a:solidFill>
                <a:effectLst/>
                <a:latin typeface="+mn-ea"/>
                <a:cs typeface="MS UI Gothic"/>
              </a:endParaRPr>
            </a:p>
          </p:txBody>
        </p:sp>
        <p:sp>
          <p:nvSpPr>
            <p:cNvPr id="18" name="TextBox 33">
              <a:extLst>
                <a:ext uri="{FF2B5EF4-FFF2-40B4-BE49-F238E27FC236}">
                  <a16:creationId xmlns:a16="http://schemas.microsoft.com/office/drawing/2014/main" id="{7F0C961F-7C83-5810-E8A2-32A334970BD1}"/>
                </a:ext>
              </a:extLst>
            </p:cNvPr>
            <p:cNvSpPr txBox="1"/>
            <p:nvPr/>
          </p:nvSpPr>
          <p:spPr>
            <a:xfrm>
              <a:off x="9669738" y="3209665"/>
              <a:ext cx="833410" cy="291709"/>
            </a:xfrm>
            <a:prstGeom prst="rect">
              <a:avLst/>
            </a:prstGeom>
            <a:solidFill>
              <a:srgbClr val="40CDF5"/>
            </a:solidFill>
          </p:spPr>
          <p:txBody>
            <a:bodyPr wrap="none" lIns="91440" tIns="0" rIns="91440" bIns="0" rtlCol="0">
              <a:spAutoFit/>
            </a:bodyPr>
            <a:lstStyle/>
            <a:p>
              <a:pPr algn="l"/>
              <a:r>
                <a:rPr lang="ja-JP" sz="1000" b="0" i="0" strike="noStrike" cap="none" spc="0">
                  <a:solidFill>
                    <a:srgbClr val="000000"/>
                  </a:solidFill>
                  <a:effectLst/>
                  <a:latin typeface="+mn-ea"/>
                  <a:cs typeface="MS UI Gothic"/>
                </a:rPr>
                <a:t>ジーンズ</a:t>
              </a:r>
            </a:p>
          </p:txBody>
        </p:sp>
        <p:sp>
          <p:nvSpPr>
            <p:cNvPr id="19" name="TextBox 34">
              <a:extLst>
                <a:ext uri="{FF2B5EF4-FFF2-40B4-BE49-F238E27FC236}">
                  <a16:creationId xmlns:a16="http://schemas.microsoft.com/office/drawing/2014/main" id="{7D9A8C13-28CA-9583-0AA9-B887FDBE31EC}"/>
                </a:ext>
              </a:extLst>
            </p:cNvPr>
            <p:cNvSpPr txBox="1"/>
            <p:nvPr/>
          </p:nvSpPr>
          <p:spPr>
            <a:xfrm>
              <a:off x="9781462" y="3759085"/>
              <a:ext cx="559600" cy="153888"/>
            </a:xfrm>
            <a:prstGeom prst="rect">
              <a:avLst/>
            </a:prstGeom>
            <a:solidFill>
              <a:srgbClr val="40CDF5"/>
            </a:solidFill>
          </p:spPr>
          <p:txBody>
            <a:bodyPr wrap="none" lIns="91440" tIns="0" rIns="91440" bIns="0" rtlCol="0">
              <a:noAutofit/>
            </a:bodyPr>
            <a:lstStyle/>
            <a:p>
              <a:pPr algn="ctr"/>
              <a:r>
                <a:rPr lang="ja-JP" sz="1000" b="0" i="0" strike="noStrike" cap="none" spc="0">
                  <a:solidFill>
                    <a:srgbClr val="000000"/>
                  </a:solidFill>
                  <a:effectLst/>
                  <a:latin typeface="+mn-ea"/>
                  <a:cs typeface="MS UI Gothic"/>
                </a:rPr>
                <a:t>靴</a:t>
              </a:r>
            </a:p>
          </p:txBody>
        </p:sp>
        <p:sp>
          <p:nvSpPr>
            <p:cNvPr id="20" name="Rectangle 35">
              <a:extLst>
                <a:ext uri="{FF2B5EF4-FFF2-40B4-BE49-F238E27FC236}">
                  <a16:creationId xmlns:a16="http://schemas.microsoft.com/office/drawing/2014/main" id="{7B0CE736-E340-BDD3-F461-5C73B1C3BBC1}"/>
                </a:ext>
              </a:extLst>
            </p:cNvPr>
            <p:cNvSpPr/>
            <p:nvPr/>
          </p:nvSpPr>
          <p:spPr bwMode="auto">
            <a:xfrm>
              <a:off x="9713784" y="2211229"/>
              <a:ext cx="347476" cy="434839"/>
            </a:xfrm>
            <a:prstGeom prst="rect">
              <a:avLst/>
            </a:prstGeom>
            <a:noFill/>
            <a:ln w="38100">
              <a:solidFill>
                <a:schemeClr val="accent3">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mn-ea"/>
                <a:cs typeface="Segoe UI" pitchFamily="34" charset="0"/>
              </a:endParaRPr>
            </a:p>
          </p:txBody>
        </p:sp>
      </p:grpSp>
      <p:sp>
        <p:nvSpPr>
          <p:cNvPr id="22" name="テキスト ボックス 21">
            <a:extLst>
              <a:ext uri="{FF2B5EF4-FFF2-40B4-BE49-F238E27FC236}">
                <a16:creationId xmlns:a16="http://schemas.microsoft.com/office/drawing/2014/main" id="{201B4E2B-D036-8BDB-EC62-3835BCFB12F3}"/>
              </a:ext>
            </a:extLst>
          </p:cNvPr>
          <p:cNvSpPr txBox="1"/>
          <p:nvPr/>
        </p:nvSpPr>
        <p:spPr>
          <a:xfrm>
            <a:off x="5259445" y="3425520"/>
            <a:ext cx="2031325" cy="338554"/>
          </a:xfrm>
          <a:prstGeom prst="rect">
            <a:avLst/>
          </a:prstGeom>
          <a:noFill/>
        </p:spPr>
        <p:txBody>
          <a:bodyPr wrap="none" rtlCol="0">
            <a:spAutoFit/>
          </a:bodyPr>
          <a:lstStyle/>
          <a:p>
            <a:pPr algn="ctr" defTabSz="914400" fontAlgn="base">
              <a:spcBef>
                <a:spcPct val="0"/>
              </a:spcBef>
              <a:spcAft>
                <a:spcPct val="0"/>
              </a:spcAft>
            </a:pPr>
            <a:r>
              <a:rPr kumimoji="1" lang="ja-JP" altLang="en-US" sz="1600">
                <a:solidFill>
                  <a:srgbClr val="000000"/>
                </a:solidFill>
                <a:latin typeface="+mn-ea"/>
              </a:rPr>
              <a:t>物体検出と文章生成</a:t>
            </a:r>
            <a:endParaRPr kumimoji="1" lang="ja-JP" altLang="en-US" sz="1600" dirty="0">
              <a:solidFill>
                <a:srgbClr val="000000"/>
              </a:solidFill>
              <a:latin typeface="+mn-ea"/>
            </a:endParaRPr>
          </a:p>
        </p:txBody>
      </p:sp>
      <p:pic>
        <p:nvPicPr>
          <p:cNvPr id="23" name="図 22">
            <a:extLst>
              <a:ext uri="{FF2B5EF4-FFF2-40B4-BE49-F238E27FC236}">
                <a16:creationId xmlns:a16="http://schemas.microsoft.com/office/drawing/2014/main" id="{10813720-7F04-6521-D467-288B833937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06711" y="4121908"/>
            <a:ext cx="823262" cy="1029506"/>
          </a:xfrm>
          <a:prstGeom prst="rect">
            <a:avLst/>
          </a:prstGeom>
        </p:spPr>
      </p:pic>
      <p:sp>
        <p:nvSpPr>
          <p:cNvPr id="24" name="テキスト ボックス 23">
            <a:extLst>
              <a:ext uri="{FF2B5EF4-FFF2-40B4-BE49-F238E27FC236}">
                <a16:creationId xmlns:a16="http://schemas.microsoft.com/office/drawing/2014/main" id="{8C3E9069-B95C-8DC6-559F-653816062E91}"/>
              </a:ext>
            </a:extLst>
          </p:cNvPr>
          <p:cNvSpPr txBox="1"/>
          <p:nvPr/>
        </p:nvSpPr>
        <p:spPr>
          <a:xfrm>
            <a:off x="2606711" y="5151414"/>
            <a:ext cx="823261" cy="307777"/>
          </a:xfrm>
          <a:prstGeom prst="rect">
            <a:avLst/>
          </a:prstGeom>
          <a:noFill/>
        </p:spPr>
        <p:txBody>
          <a:bodyPr wrap="square" rtlCol="0">
            <a:spAutoFit/>
          </a:bodyPr>
          <a:lstStyle/>
          <a:p>
            <a:pPr algn="ctr" defTabSz="914400" fontAlgn="base">
              <a:spcBef>
                <a:spcPct val="0"/>
              </a:spcBef>
              <a:spcAft>
                <a:spcPct val="0"/>
              </a:spcAft>
            </a:pPr>
            <a:r>
              <a:rPr kumimoji="1" lang="ja-JP" altLang="en-US" sz="1400" b="1" dirty="0">
                <a:solidFill>
                  <a:srgbClr val="494949"/>
                </a:solidFill>
                <a:latin typeface="+mn-ea"/>
              </a:rPr>
              <a:t>予測</a:t>
            </a:r>
          </a:p>
        </p:txBody>
      </p:sp>
      <p:pic>
        <p:nvPicPr>
          <p:cNvPr id="25" name="図 24">
            <a:extLst>
              <a:ext uri="{FF2B5EF4-FFF2-40B4-BE49-F238E27FC236}">
                <a16:creationId xmlns:a16="http://schemas.microsoft.com/office/drawing/2014/main" id="{1357FFA2-E7AB-5774-208F-49540F0537A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2838" y="4144302"/>
            <a:ext cx="1019206" cy="1019206"/>
          </a:xfrm>
          <a:prstGeom prst="rect">
            <a:avLst/>
          </a:prstGeom>
          <a:effectLst>
            <a:outerShdw blurRad="63500" sx="102000" sy="102000" algn="ctr" rotWithShape="0">
              <a:prstClr val="black">
                <a:alpha val="40000"/>
              </a:prstClr>
            </a:outerShdw>
          </a:effectLst>
        </p:spPr>
      </p:pic>
      <p:sp>
        <p:nvSpPr>
          <p:cNvPr id="26" name="矢印: 右 27">
            <a:extLst>
              <a:ext uri="{FF2B5EF4-FFF2-40B4-BE49-F238E27FC236}">
                <a16:creationId xmlns:a16="http://schemas.microsoft.com/office/drawing/2014/main" id="{9ECFED2C-582D-4F80-8E97-8E0F65A64040}"/>
              </a:ext>
            </a:extLst>
          </p:cNvPr>
          <p:cNvSpPr/>
          <p:nvPr/>
        </p:nvSpPr>
        <p:spPr>
          <a:xfrm>
            <a:off x="2027133" y="4425133"/>
            <a:ext cx="625103" cy="335384"/>
          </a:xfrm>
          <a:prstGeom prst="rightArrow">
            <a:avLst/>
          </a:prstGeom>
          <a:solidFill>
            <a:srgbClr val="F36C3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mn-ea"/>
            </a:endParaRPr>
          </a:p>
        </p:txBody>
      </p:sp>
      <p:sp>
        <p:nvSpPr>
          <p:cNvPr id="27" name="吹き出し: 角を丸めた四角形 28">
            <a:extLst>
              <a:ext uri="{FF2B5EF4-FFF2-40B4-BE49-F238E27FC236}">
                <a16:creationId xmlns:a16="http://schemas.microsoft.com/office/drawing/2014/main" id="{FCADBAED-C5AD-08C7-CC0B-79E27A94A4C8}"/>
              </a:ext>
            </a:extLst>
          </p:cNvPr>
          <p:cNvSpPr/>
          <p:nvPr/>
        </p:nvSpPr>
        <p:spPr>
          <a:xfrm>
            <a:off x="3465700" y="3869313"/>
            <a:ext cx="553386" cy="366586"/>
          </a:xfrm>
          <a:prstGeom prst="wedgeRoundRectCallout">
            <a:avLst>
              <a:gd name="adj1" fmla="val -71958"/>
              <a:gd name="adj2" fmla="val 34782"/>
              <a:gd name="adj3" fmla="val 16667"/>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sz="1400" b="1" dirty="0">
                <a:solidFill>
                  <a:srgbClr val="494949"/>
                </a:solidFill>
                <a:latin typeface="+mn-ea"/>
              </a:rPr>
              <a:t>ネコ</a:t>
            </a:r>
          </a:p>
        </p:txBody>
      </p:sp>
      <p:sp>
        <p:nvSpPr>
          <p:cNvPr id="28" name="テキスト ボックス 27">
            <a:extLst>
              <a:ext uri="{FF2B5EF4-FFF2-40B4-BE49-F238E27FC236}">
                <a16:creationId xmlns:a16="http://schemas.microsoft.com/office/drawing/2014/main" id="{AEAF58A6-C7D2-576A-BECD-3BDD4F1C9F30}"/>
              </a:ext>
            </a:extLst>
          </p:cNvPr>
          <p:cNvSpPr txBox="1"/>
          <p:nvPr/>
        </p:nvSpPr>
        <p:spPr>
          <a:xfrm>
            <a:off x="1038313" y="5529341"/>
            <a:ext cx="2339103" cy="338554"/>
          </a:xfrm>
          <a:prstGeom prst="rect">
            <a:avLst/>
          </a:prstGeom>
          <a:noFill/>
        </p:spPr>
        <p:txBody>
          <a:bodyPr wrap="none" rtlCol="0">
            <a:spAutoFit/>
          </a:bodyPr>
          <a:lstStyle/>
          <a:p>
            <a:pPr algn="ctr" defTabSz="914400" fontAlgn="base">
              <a:spcBef>
                <a:spcPct val="0"/>
              </a:spcBef>
              <a:spcAft>
                <a:spcPct val="0"/>
              </a:spcAft>
            </a:pPr>
            <a:r>
              <a:rPr kumimoji="1" lang="ja-JP" altLang="en-US" sz="1600">
                <a:solidFill>
                  <a:srgbClr val="000000"/>
                </a:solidFill>
                <a:latin typeface="+mn-ea"/>
              </a:rPr>
              <a:t>分類結果：ネコ</a:t>
            </a:r>
            <a:r>
              <a:rPr kumimoji="1" lang="en-US" altLang="ja-JP" sz="1600" dirty="0">
                <a:solidFill>
                  <a:srgbClr val="000000"/>
                </a:solidFill>
                <a:latin typeface="+mn-ea"/>
              </a:rPr>
              <a:t> (99%)</a:t>
            </a:r>
            <a:endParaRPr kumimoji="1" lang="ja-JP" altLang="en-US" sz="1600" dirty="0">
              <a:solidFill>
                <a:srgbClr val="000000"/>
              </a:solidFill>
              <a:latin typeface="+mn-ea"/>
            </a:endParaRPr>
          </a:p>
        </p:txBody>
      </p:sp>
      <p:sp>
        <p:nvSpPr>
          <p:cNvPr id="29" name="テキスト ボックス 28">
            <a:extLst>
              <a:ext uri="{FF2B5EF4-FFF2-40B4-BE49-F238E27FC236}">
                <a16:creationId xmlns:a16="http://schemas.microsoft.com/office/drawing/2014/main" id="{1B2D775B-7A57-8403-DE06-4E887A299654}"/>
              </a:ext>
            </a:extLst>
          </p:cNvPr>
          <p:cNvSpPr txBox="1"/>
          <p:nvPr/>
        </p:nvSpPr>
        <p:spPr>
          <a:xfrm>
            <a:off x="1524431" y="3425520"/>
            <a:ext cx="1005403" cy="338554"/>
          </a:xfrm>
          <a:prstGeom prst="rect">
            <a:avLst/>
          </a:prstGeom>
          <a:noFill/>
        </p:spPr>
        <p:txBody>
          <a:bodyPr wrap="none" rtlCol="0">
            <a:spAutoFit/>
          </a:bodyPr>
          <a:lstStyle/>
          <a:p>
            <a:pPr algn="ctr" defTabSz="914400" fontAlgn="base">
              <a:spcBef>
                <a:spcPct val="0"/>
              </a:spcBef>
              <a:spcAft>
                <a:spcPct val="0"/>
              </a:spcAft>
            </a:pPr>
            <a:r>
              <a:rPr kumimoji="1" lang="ja-JP" altLang="en-US" sz="1600">
                <a:solidFill>
                  <a:srgbClr val="000000"/>
                </a:solidFill>
                <a:latin typeface="+mn-ea"/>
              </a:rPr>
              <a:t>画像分類</a:t>
            </a:r>
            <a:endParaRPr kumimoji="1" lang="ja-JP" altLang="en-US" sz="1600" dirty="0">
              <a:solidFill>
                <a:srgbClr val="000000"/>
              </a:solidFill>
              <a:latin typeface="+mn-ea"/>
            </a:endParaRPr>
          </a:p>
        </p:txBody>
      </p:sp>
      <p:sp>
        <p:nvSpPr>
          <p:cNvPr id="30" name="Rectangle 22" descr="Hand written shopping list of non-fat milk, bread, and eggs">
            <a:extLst>
              <a:ext uri="{FF2B5EF4-FFF2-40B4-BE49-F238E27FC236}">
                <a16:creationId xmlns:a16="http://schemas.microsoft.com/office/drawing/2014/main" id="{51360BD9-E3BC-81E8-646F-0C5196DE1FB2}"/>
              </a:ext>
            </a:extLst>
          </p:cNvPr>
          <p:cNvSpPr/>
          <p:nvPr/>
        </p:nvSpPr>
        <p:spPr bwMode="auto">
          <a:xfrm>
            <a:off x="9126039" y="4265770"/>
            <a:ext cx="1605441" cy="1432848"/>
          </a:xfrm>
          <a:prstGeom prst="rect">
            <a:avLst/>
          </a:prstGeom>
          <a:noFill/>
          <a:ln w="38100">
            <a:solidFill>
              <a:schemeClr val="accent2"/>
            </a:solidFill>
          </a:ln>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400" err="1">
              <a:gradFill>
                <a:gsLst>
                  <a:gs pos="0">
                    <a:srgbClr val="FFFFFF"/>
                  </a:gs>
                  <a:gs pos="100000">
                    <a:srgbClr val="FFFFFF"/>
                  </a:gs>
                </a:gsLst>
                <a:lin ang="5400000" scaled="0"/>
              </a:gradFill>
              <a:latin typeface="+mn-ea"/>
              <a:cs typeface="Segoe UI" pitchFamily="34" charset="0"/>
            </a:endParaRPr>
          </a:p>
        </p:txBody>
      </p:sp>
      <p:cxnSp>
        <p:nvCxnSpPr>
          <p:cNvPr id="31" name="Straight Connector 26">
            <a:extLst>
              <a:ext uri="{FF2B5EF4-FFF2-40B4-BE49-F238E27FC236}">
                <a16:creationId xmlns:a16="http://schemas.microsoft.com/office/drawing/2014/main" id="{CD028E5F-24DF-E314-DE4A-6ED63DEEAF3A}"/>
              </a:ext>
              <a:ext uri="{C183D7F6-B498-43B3-948B-1728B52AA6E4}">
                <adec:decorative xmlns:adec="http://schemas.microsoft.com/office/drawing/2017/decorative" val="1"/>
              </a:ext>
            </a:extLst>
          </p:cNvPr>
          <p:cNvCxnSpPr>
            <a:cxnSpLocks/>
            <a:stCxn id="34" idx="0"/>
          </p:cNvCxnSpPr>
          <p:nvPr/>
        </p:nvCxnSpPr>
        <p:spPr>
          <a:xfrm flipH="1" flipV="1">
            <a:off x="9980565" y="4601101"/>
            <a:ext cx="1253774" cy="369451"/>
          </a:xfrm>
          <a:prstGeom prst="line">
            <a:avLst/>
          </a:prstGeom>
          <a:ln>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32" name="Picture 2">
            <a:extLst>
              <a:ext uri="{FF2B5EF4-FFF2-40B4-BE49-F238E27FC236}">
                <a16:creationId xmlns:a16="http://schemas.microsoft.com/office/drawing/2014/main" id="{FB0871EB-51A6-2157-5949-C47A62C4AD7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45920" y="3964733"/>
            <a:ext cx="2473822" cy="1830760"/>
          </a:xfrm>
          <a:prstGeom prst="rect">
            <a:avLst/>
          </a:prstGeom>
        </p:spPr>
      </p:pic>
      <p:sp>
        <p:nvSpPr>
          <p:cNvPr id="34" name="TextBox 27">
            <a:extLst>
              <a:ext uri="{FF2B5EF4-FFF2-40B4-BE49-F238E27FC236}">
                <a16:creationId xmlns:a16="http://schemas.microsoft.com/office/drawing/2014/main" id="{0BBF534E-5CE4-77E1-D1C2-1C9DC08A3FD1}"/>
              </a:ext>
            </a:extLst>
          </p:cNvPr>
          <p:cNvSpPr txBox="1"/>
          <p:nvPr/>
        </p:nvSpPr>
        <p:spPr>
          <a:xfrm>
            <a:off x="10431619" y="4970552"/>
            <a:ext cx="1605440" cy="1200329"/>
          </a:xfrm>
          <a:prstGeom prst="rect">
            <a:avLst/>
          </a:prstGeom>
          <a:solidFill>
            <a:srgbClr val="1A1A1A">
              <a:alpha val="40000"/>
            </a:srgbClr>
          </a:solidFill>
          <a:ln>
            <a:solidFill>
              <a:schemeClr val="bg1"/>
            </a:solidFill>
          </a:ln>
        </p:spPr>
        <p:txBody>
          <a:bodyPr wrap="square" lIns="91440" tIns="45720" rIns="91440" bIns="45720" rtlCol="0">
            <a:spAutoFit/>
          </a:bodyPr>
          <a:lstStyle/>
          <a:p>
            <a:pPr algn="l"/>
            <a:r>
              <a:rPr lang="ja-JP" sz="1800" b="0" i="0" strike="noStrike" cap="none" spc="0" dirty="0">
                <a:solidFill>
                  <a:srgbClr val="FFFFFF"/>
                </a:solidFill>
                <a:effectLst/>
                <a:latin typeface="+mn-ea"/>
                <a:cs typeface="MS UI Gothic"/>
              </a:rPr>
              <a:t>買い物リスト</a:t>
            </a:r>
          </a:p>
          <a:p>
            <a:pPr algn="l"/>
            <a:r>
              <a:rPr lang="ja-JP" sz="1800" b="0" i="0" strike="noStrike" cap="none" spc="0" dirty="0">
                <a:solidFill>
                  <a:srgbClr val="FFFFFF"/>
                </a:solidFill>
                <a:effectLst/>
                <a:latin typeface="+mn-ea"/>
                <a:cs typeface="MS UI Gothic"/>
              </a:rPr>
              <a:t>脱脂乳</a:t>
            </a:r>
          </a:p>
          <a:p>
            <a:pPr algn="l"/>
            <a:r>
              <a:rPr lang="ja-JP" sz="1800" b="0" i="0" strike="noStrike" cap="none" spc="0" dirty="0">
                <a:solidFill>
                  <a:srgbClr val="FFFFFF"/>
                </a:solidFill>
                <a:effectLst/>
                <a:latin typeface="+mn-ea"/>
                <a:cs typeface="MS UI Gothic"/>
              </a:rPr>
              <a:t>パン</a:t>
            </a:r>
          </a:p>
          <a:p>
            <a:pPr algn="l"/>
            <a:r>
              <a:rPr lang="ja-JP" sz="1800" b="0" i="0" strike="noStrike" cap="none" spc="0" dirty="0">
                <a:solidFill>
                  <a:srgbClr val="FFFFFF"/>
                </a:solidFill>
                <a:effectLst/>
                <a:latin typeface="+mn-ea"/>
                <a:cs typeface="MS UI Gothic"/>
              </a:rPr>
              <a:t>卵</a:t>
            </a:r>
          </a:p>
        </p:txBody>
      </p:sp>
      <p:sp>
        <p:nvSpPr>
          <p:cNvPr id="36" name="テキスト ボックス 35">
            <a:extLst>
              <a:ext uri="{FF2B5EF4-FFF2-40B4-BE49-F238E27FC236}">
                <a16:creationId xmlns:a16="http://schemas.microsoft.com/office/drawing/2014/main" id="{5D5D2C38-C5FE-A663-A273-B35257C3BBC4}"/>
              </a:ext>
            </a:extLst>
          </p:cNvPr>
          <p:cNvSpPr txBox="1"/>
          <p:nvPr/>
        </p:nvSpPr>
        <p:spPr>
          <a:xfrm>
            <a:off x="9110261" y="3425520"/>
            <a:ext cx="2145139" cy="338554"/>
          </a:xfrm>
          <a:prstGeom prst="rect">
            <a:avLst/>
          </a:prstGeom>
          <a:noFill/>
        </p:spPr>
        <p:txBody>
          <a:bodyPr wrap="none" rtlCol="0">
            <a:spAutoFit/>
          </a:bodyPr>
          <a:lstStyle/>
          <a:p>
            <a:pPr algn="ctr" defTabSz="914400" fontAlgn="base">
              <a:spcBef>
                <a:spcPct val="0"/>
              </a:spcBef>
              <a:spcAft>
                <a:spcPct val="0"/>
              </a:spcAft>
            </a:pPr>
            <a:r>
              <a:rPr kumimoji="1" lang="ja-JP" altLang="en-US" sz="1600">
                <a:solidFill>
                  <a:srgbClr val="000000"/>
                </a:solidFill>
                <a:latin typeface="+mn-ea"/>
              </a:rPr>
              <a:t>光学文字認識（</a:t>
            </a:r>
            <a:r>
              <a:rPr kumimoji="1" lang="en-US" altLang="ja-JP" sz="1600" dirty="0">
                <a:solidFill>
                  <a:srgbClr val="000000"/>
                </a:solidFill>
                <a:latin typeface="+mn-ea"/>
              </a:rPr>
              <a:t>OCR)</a:t>
            </a:r>
            <a:endParaRPr kumimoji="1" lang="ja-JP" altLang="en-US" sz="1600" dirty="0">
              <a:solidFill>
                <a:srgbClr val="000000"/>
              </a:solidFill>
              <a:latin typeface="+mn-ea"/>
            </a:endParaRPr>
          </a:p>
        </p:txBody>
      </p:sp>
      <p:sp>
        <p:nvSpPr>
          <p:cNvPr id="8" name="スライド番号プレースホルダー 2">
            <a:extLst>
              <a:ext uri="{FF2B5EF4-FFF2-40B4-BE49-F238E27FC236}">
                <a16:creationId xmlns:a16="http://schemas.microsoft.com/office/drawing/2014/main" id="{363B330E-B891-8F33-9121-34714937D17A}"/>
              </a:ext>
            </a:extLst>
          </p:cNvPr>
          <p:cNvSpPr>
            <a:spLocks noGrp="1"/>
          </p:cNvSpPr>
          <p:nvPr>
            <p:ph type="sldNum" sz="quarter" idx="10"/>
          </p:nvPr>
        </p:nvSpPr>
        <p:spPr>
          <a:xfrm>
            <a:off x="9265299" y="6465214"/>
            <a:ext cx="2743200" cy="204403"/>
          </a:xfrm>
        </p:spPr>
        <p:txBody>
          <a:bodyPr/>
          <a:lstStyle/>
          <a:p>
            <a:fld id="{5D750650-B10A-47BF-93C2-E1678438B37A}" type="slidenum">
              <a:rPr lang="en-US" altLang="ja-JP" smtClean="0"/>
              <a:pPr/>
              <a:t>33</a:t>
            </a:fld>
            <a:endParaRPr lang="en-US" altLang="ja-JP" dirty="0"/>
          </a:p>
        </p:txBody>
      </p:sp>
    </p:spTree>
    <p:extLst>
      <p:ext uri="{BB962C8B-B14F-4D97-AF65-F5344CB8AC3E}">
        <p14:creationId xmlns:p14="http://schemas.microsoft.com/office/powerpoint/2010/main" val="3741178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par>
                          <p:cTn id="12" fill="hold">
                            <p:stCondLst>
                              <p:cond delay="1000"/>
                            </p:stCondLst>
                            <p:childTnLst>
                              <p:par>
                                <p:cTn id="13" presetID="22" presetClass="entr" presetSubtype="1" fill="hold" nodeType="afterEffect">
                                  <p:stCondLst>
                                    <p:cond delay="0"/>
                                  </p:stCondLst>
                                  <p:childTnLst>
                                    <p:set>
                                      <p:cBhvr>
                                        <p:cTn id="14" dur="1" fill="hold">
                                          <p:stCondLst>
                                            <p:cond delay="0"/>
                                          </p:stCondLst>
                                        </p:cTn>
                                        <p:tgtEl>
                                          <p:spTgt spid="31"/>
                                        </p:tgtEl>
                                        <p:attrNameLst>
                                          <p:attrName>style.visibility</p:attrName>
                                        </p:attrNameLst>
                                      </p:cBhvr>
                                      <p:to>
                                        <p:strVal val="visible"/>
                                      </p:to>
                                    </p:set>
                                    <p:animEffect transition="in" filter="wipe(up)">
                                      <p:cBhvr>
                                        <p:cTn id="15" dur="500"/>
                                        <p:tgtEl>
                                          <p:spTgt spid="31"/>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34"/>
                                        </p:tgtEl>
                                        <p:attrNameLst>
                                          <p:attrName>style.visibility</p:attrName>
                                        </p:attrNameLst>
                                      </p:cBhvr>
                                      <p:to>
                                        <p:strVal val="visible"/>
                                      </p:to>
                                    </p:set>
                                    <p:animEffect transition="in" filter="fade">
                                      <p:cBhvr>
                                        <p:cTn id="19"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Lst>
  </p:timing>
</p:sld>
</file>

<file path=ppt/slides/slide3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タイトル 1">
            <a:extLst>
              <a:ext uri="{FF2B5EF4-FFF2-40B4-BE49-F238E27FC236}">
                <a16:creationId xmlns:a16="http://schemas.microsoft.com/office/drawing/2014/main" id="{2DA76E4A-E82F-4E3B-913C-6408054281D8}"/>
              </a:ext>
            </a:extLst>
          </p:cNvPr>
          <p:cNvSpPr txBox="1">
            <a:spLocks/>
          </p:cNvSpPr>
          <p:nvPr/>
        </p:nvSpPr>
        <p:spPr bwMode="auto">
          <a:xfrm>
            <a:off x="666514" y="851958"/>
            <a:ext cx="10922105" cy="4826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kumimoji="1" sz="2800" b="1" kern="1200" baseline="0">
                <a:solidFill>
                  <a:schemeClr val="tx1">
                    <a:lumMod val="75000"/>
                    <a:lumOff val="25000"/>
                  </a:schemeClr>
                </a:solidFill>
                <a:latin typeface="メイリオ" panose="020B0604030504040204" pitchFamily="50" charset="-128"/>
                <a:ea typeface="メイリオ" panose="020B0604030504040204" pitchFamily="50" charset="-128"/>
                <a:cs typeface="+mj-cs"/>
              </a:defRPr>
            </a:lvl1pPr>
          </a:lstStyle>
          <a:p>
            <a:r>
              <a:rPr lang="ja-JP" altLang="en-US" sz="3200" spc="150" dirty="0">
                <a:solidFill>
                  <a:srgbClr val="F36C37"/>
                </a:solidFill>
              </a:rPr>
              <a:t>第</a:t>
            </a:r>
            <a:r>
              <a:rPr lang="en-US" altLang="ja-JP" sz="5600" spc="150" dirty="0">
                <a:solidFill>
                  <a:srgbClr val="F36C37"/>
                </a:solidFill>
              </a:rPr>
              <a:t>6</a:t>
            </a:r>
            <a:r>
              <a:rPr lang="ja-JP" altLang="en-US" sz="3200" spc="150" dirty="0">
                <a:solidFill>
                  <a:srgbClr val="F36C37"/>
                </a:solidFill>
              </a:rPr>
              <a:t>章　ディープラーニング </a:t>
            </a:r>
            <a:r>
              <a:rPr lang="en-US" altLang="ja-JP" sz="2000" spc="150" dirty="0">
                <a:solidFill>
                  <a:srgbClr val="F36C37"/>
                </a:solidFill>
              </a:rPr>
              <a:t>- TensorFlow / </a:t>
            </a:r>
            <a:r>
              <a:rPr lang="en-US" altLang="ja-JP" sz="2000" spc="150" dirty="0" err="1">
                <a:solidFill>
                  <a:srgbClr val="F36C37"/>
                </a:solidFill>
              </a:rPr>
              <a:t>Keras</a:t>
            </a:r>
            <a:r>
              <a:rPr lang="en-US" altLang="ja-JP" sz="2000" spc="150" dirty="0">
                <a:solidFill>
                  <a:srgbClr val="F36C37"/>
                </a:solidFill>
              </a:rPr>
              <a:t> -</a:t>
            </a:r>
            <a:endParaRPr lang="en-US" altLang="ja-JP" sz="3200" spc="150" dirty="0">
              <a:solidFill>
                <a:srgbClr val="F36C37"/>
              </a:solidFill>
            </a:endParaRPr>
          </a:p>
        </p:txBody>
      </p:sp>
      <p:sp>
        <p:nvSpPr>
          <p:cNvPr id="2" name="スライド番号プレースホルダー 1">
            <a:extLst>
              <a:ext uri="{FF2B5EF4-FFF2-40B4-BE49-F238E27FC236}">
                <a16:creationId xmlns:a16="http://schemas.microsoft.com/office/drawing/2014/main" id="{FAA47C63-520D-4F7C-8DAB-2526094CB5B4}"/>
              </a:ext>
            </a:extLst>
          </p:cNvPr>
          <p:cNvSpPr>
            <a:spLocks noGrp="1"/>
          </p:cNvSpPr>
          <p:nvPr>
            <p:ph type="sldNum" sz="quarter" idx="10"/>
          </p:nvPr>
        </p:nvSpPr>
        <p:spPr>
          <a:xfrm>
            <a:off x="9265299" y="6465214"/>
            <a:ext cx="2743200" cy="204403"/>
          </a:xfrm>
        </p:spPr>
        <p:txBody>
          <a:bodyPr/>
          <a:lstStyle/>
          <a:p>
            <a:fld id="{5D750650-B10A-47BF-93C2-E1678438B37A}" type="slidenum">
              <a:rPr kumimoji="1" lang="ja-JP" altLang="en-US" smtClean="0"/>
              <a:pPr/>
              <a:t>330</a:t>
            </a:fld>
            <a:endParaRPr kumimoji="1" lang="ja-JP" altLang="en-US" dirty="0"/>
          </a:p>
        </p:txBody>
      </p:sp>
      <p:sp>
        <p:nvSpPr>
          <p:cNvPr id="9" name="四角形: 角を丸くする 8">
            <a:extLst>
              <a:ext uri="{FF2B5EF4-FFF2-40B4-BE49-F238E27FC236}">
                <a16:creationId xmlns:a16="http://schemas.microsoft.com/office/drawing/2014/main" id="{17C76A4F-9917-404E-810D-D4C278F81FF6}"/>
              </a:ext>
            </a:extLst>
          </p:cNvPr>
          <p:cNvSpPr/>
          <p:nvPr/>
        </p:nvSpPr>
        <p:spPr bwMode="auto">
          <a:xfrm>
            <a:off x="735085" y="1751579"/>
            <a:ext cx="2208068" cy="358390"/>
          </a:xfrm>
          <a:prstGeom prst="roundRect">
            <a:avLst>
              <a:gd name="adj" fmla="val 50000"/>
            </a:avLst>
          </a:prstGeom>
          <a:solidFill>
            <a:srgbClr val="F36C37"/>
          </a:solidFill>
          <a:ln w="19050" algn="ctr">
            <a:noFill/>
            <a:prstDash val="dash"/>
            <a:round/>
            <a:headEnd/>
            <a:tailEnd/>
          </a:ln>
          <a:effectLst/>
        </p:spPr>
        <p:txBody>
          <a:bodyPr wrap="none" lIns="108000" tIns="108000" rtlCol="0" anchor="ctr"/>
          <a:lstStyle/>
          <a:p>
            <a:pPr algn="ctr"/>
            <a:r>
              <a:rPr kumimoji="1" lang="ja-JP" altLang="en-US" b="1" spc="300" dirty="0">
                <a:solidFill>
                  <a:schemeClr val="bg1"/>
                </a:solidFill>
                <a:latin typeface="+mn-ea"/>
              </a:rPr>
              <a:t>章の目次</a:t>
            </a:r>
          </a:p>
        </p:txBody>
      </p:sp>
      <p:sp>
        <p:nvSpPr>
          <p:cNvPr id="10" name="コンテンツ プレースホルダー 5">
            <a:extLst>
              <a:ext uri="{FF2B5EF4-FFF2-40B4-BE49-F238E27FC236}">
                <a16:creationId xmlns:a16="http://schemas.microsoft.com/office/drawing/2014/main" id="{2A231A49-86B3-4817-904B-36C2F1103794}"/>
              </a:ext>
            </a:extLst>
          </p:cNvPr>
          <p:cNvSpPr txBox="1">
            <a:spLocks/>
          </p:cNvSpPr>
          <p:nvPr/>
        </p:nvSpPr>
        <p:spPr>
          <a:xfrm>
            <a:off x="1071378" y="2214887"/>
            <a:ext cx="10353860" cy="2733632"/>
          </a:xfrm>
          <a:prstGeom prst="rect">
            <a:avLst/>
          </a:prstGeom>
        </p:spPr>
        <p:txBody>
          <a:bodyPr vert="horz" lIns="91440" tIns="45720" rIns="91440" bIns="45720" rtlCol="0" anchor="t"/>
          <a:lstStyle>
            <a:defPPr>
              <a:defRPr lang="en-US"/>
            </a:defPPr>
            <a:lvl1pPr marL="0" algn="r" defTabSz="457200" rtl="0" eaLnBrk="1" latinLnBrk="0" hangingPunct="1">
              <a:defRPr sz="900" b="0" kern="1200">
                <a:solidFill>
                  <a:schemeClr val="tx1">
                    <a:lumMod val="50000"/>
                    <a:lumOff val="50000"/>
                  </a:schemeClr>
                </a:solidFill>
                <a:latin typeface="メイリオ" panose="020B0604030504040204" pitchFamily="50" charset="-128"/>
                <a:ea typeface="メイリオ" panose="020B0604030504040204" pitchFamily="50" charset="-128"/>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lnSpc>
                <a:spcPct val="150000"/>
              </a:lnSpc>
            </a:pPr>
            <a:r>
              <a:rPr kumimoji="1" lang="en-US" altLang="ja-JP" sz="1600" b="1" spc="300" dirty="0">
                <a:solidFill>
                  <a:srgbClr val="BFBFBF"/>
                </a:solidFill>
              </a:rPr>
              <a:t>6-1.</a:t>
            </a:r>
            <a:r>
              <a:rPr kumimoji="1" lang="ja-JP" altLang="en-US" sz="1600" b="1" spc="300" dirty="0">
                <a:solidFill>
                  <a:srgbClr val="BFBFBF"/>
                </a:solidFill>
              </a:rPr>
              <a:t>ディープラーニングの基礎</a:t>
            </a:r>
            <a:endParaRPr kumimoji="1" lang="en-US" altLang="ja-JP" sz="1600" b="1" spc="300" dirty="0">
              <a:solidFill>
                <a:srgbClr val="BFBFBF"/>
              </a:solidFill>
            </a:endParaRPr>
          </a:p>
          <a:p>
            <a:pPr algn="l">
              <a:lnSpc>
                <a:spcPct val="150000"/>
              </a:lnSpc>
            </a:pPr>
            <a:r>
              <a:rPr lang="en-US" altLang="ja-JP" sz="1600" b="1" spc="300" dirty="0">
                <a:solidFill>
                  <a:srgbClr val="BFBFBF"/>
                </a:solidFill>
              </a:rPr>
              <a:t>6-2.TensorFlow</a:t>
            </a:r>
            <a:r>
              <a:rPr lang="ja-JP" altLang="en-US" sz="1600" b="1" spc="300" dirty="0">
                <a:solidFill>
                  <a:srgbClr val="BFBFBF"/>
                </a:solidFill>
              </a:rPr>
              <a:t> </a:t>
            </a:r>
            <a:r>
              <a:rPr lang="en-US" altLang="ja-JP" sz="1600" b="1" spc="300" dirty="0">
                <a:solidFill>
                  <a:srgbClr val="BFBFBF"/>
                </a:solidFill>
              </a:rPr>
              <a:t>/</a:t>
            </a:r>
            <a:r>
              <a:rPr lang="ja-JP" altLang="en-US" sz="1600" b="1" spc="300" dirty="0">
                <a:solidFill>
                  <a:srgbClr val="BFBFBF"/>
                </a:solidFill>
              </a:rPr>
              <a:t> </a:t>
            </a:r>
            <a:r>
              <a:rPr lang="en-US" altLang="ja-JP" sz="1600" b="1" spc="300" dirty="0">
                <a:solidFill>
                  <a:srgbClr val="BFBFBF"/>
                </a:solidFill>
              </a:rPr>
              <a:t>Keras</a:t>
            </a:r>
          </a:p>
          <a:p>
            <a:pPr algn="l">
              <a:lnSpc>
                <a:spcPct val="150000"/>
              </a:lnSpc>
            </a:pPr>
            <a:r>
              <a:rPr lang="en-US" altLang="ja-JP" sz="1600" b="1" spc="300" dirty="0">
                <a:solidFill>
                  <a:srgbClr val="BFBFBF"/>
                </a:solidFill>
              </a:rPr>
              <a:t>6-3.TensorFlow</a:t>
            </a:r>
            <a:r>
              <a:rPr lang="ja-JP" altLang="en-US" sz="1600" b="1" spc="300" dirty="0">
                <a:solidFill>
                  <a:srgbClr val="BFBFBF"/>
                </a:solidFill>
              </a:rPr>
              <a:t> </a:t>
            </a:r>
            <a:r>
              <a:rPr lang="en-US" altLang="ja-JP" sz="1600" b="1" spc="300" dirty="0">
                <a:solidFill>
                  <a:srgbClr val="BFBFBF"/>
                </a:solidFill>
              </a:rPr>
              <a:t>/</a:t>
            </a:r>
            <a:r>
              <a:rPr lang="ja-JP" altLang="en-US" sz="1600" b="1" spc="300" dirty="0">
                <a:solidFill>
                  <a:srgbClr val="BFBFBF"/>
                </a:solidFill>
              </a:rPr>
              <a:t> </a:t>
            </a:r>
            <a:r>
              <a:rPr lang="en-US" altLang="ja-JP" sz="1600" b="1" spc="300" dirty="0">
                <a:solidFill>
                  <a:srgbClr val="BFBFBF"/>
                </a:solidFill>
              </a:rPr>
              <a:t>Keras</a:t>
            </a:r>
            <a:r>
              <a:rPr lang="ja-JP" altLang="en-US" sz="1600" b="1" spc="300" dirty="0">
                <a:solidFill>
                  <a:srgbClr val="BFBFBF"/>
                </a:solidFill>
              </a:rPr>
              <a:t>によるディープラーニングの実装</a:t>
            </a:r>
            <a:endParaRPr lang="en-US" altLang="ja-JP" sz="1600" b="1" spc="300" dirty="0">
              <a:solidFill>
                <a:srgbClr val="BFBFBF"/>
              </a:solidFill>
            </a:endParaRPr>
          </a:p>
          <a:p>
            <a:pPr algn="l">
              <a:lnSpc>
                <a:spcPct val="150000"/>
              </a:lnSpc>
            </a:pPr>
            <a:r>
              <a:rPr lang="en-US" altLang="ja-JP" sz="1600" b="1" spc="300" dirty="0">
                <a:solidFill>
                  <a:srgbClr val="BFBFBF"/>
                </a:solidFill>
              </a:rPr>
              <a:t>6-4.</a:t>
            </a:r>
            <a:r>
              <a:rPr lang="ja-JP" altLang="en-US" sz="1600" b="1" spc="300" dirty="0">
                <a:solidFill>
                  <a:srgbClr val="BFBFBF"/>
                </a:solidFill>
              </a:rPr>
              <a:t>ディープラーニングモデルの改良</a:t>
            </a:r>
            <a:endParaRPr lang="en-US" altLang="ja-JP" sz="1600" b="1" spc="300" dirty="0">
              <a:solidFill>
                <a:srgbClr val="BFBFBF"/>
              </a:solidFill>
            </a:endParaRPr>
          </a:p>
          <a:p>
            <a:pPr algn="l">
              <a:lnSpc>
                <a:spcPct val="150000"/>
              </a:lnSpc>
            </a:pPr>
            <a:r>
              <a:rPr lang="en-US" altLang="ja-JP" sz="1600" b="1" spc="300" dirty="0">
                <a:solidFill>
                  <a:srgbClr val="BFBFBF"/>
                </a:solidFill>
              </a:rPr>
              <a:t>6-5.TensorFlow</a:t>
            </a:r>
            <a:r>
              <a:rPr lang="ja-JP" altLang="en-US" sz="1600" b="1" spc="300" dirty="0">
                <a:solidFill>
                  <a:srgbClr val="BFBFBF"/>
                </a:solidFill>
              </a:rPr>
              <a:t> </a:t>
            </a:r>
            <a:r>
              <a:rPr lang="en-US" altLang="ja-JP" sz="1600" b="1" spc="300" dirty="0">
                <a:solidFill>
                  <a:srgbClr val="BFBFBF"/>
                </a:solidFill>
              </a:rPr>
              <a:t>/</a:t>
            </a:r>
            <a:r>
              <a:rPr lang="ja-JP" altLang="en-US" sz="1600" b="1" spc="300" dirty="0">
                <a:solidFill>
                  <a:srgbClr val="BFBFBF"/>
                </a:solidFill>
              </a:rPr>
              <a:t> </a:t>
            </a:r>
            <a:r>
              <a:rPr lang="en-US" altLang="ja-JP" sz="1600" b="1" spc="300" dirty="0">
                <a:solidFill>
                  <a:srgbClr val="BFBFBF"/>
                </a:solidFill>
              </a:rPr>
              <a:t>Keras</a:t>
            </a:r>
            <a:r>
              <a:rPr lang="ja-JP" altLang="en-US" sz="1600" b="1" spc="300" dirty="0">
                <a:solidFill>
                  <a:srgbClr val="BFBFBF"/>
                </a:solidFill>
              </a:rPr>
              <a:t>によるディープラーニングモデルの改良</a:t>
            </a:r>
            <a:endParaRPr lang="en-US" altLang="ja-JP" sz="1600" b="1" spc="300" dirty="0">
              <a:solidFill>
                <a:srgbClr val="BFBFBF"/>
              </a:solidFill>
            </a:endParaRPr>
          </a:p>
          <a:p>
            <a:pPr algn="l">
              <a:lnSpc>
                <a:spcPct val="150000"/>
              </a:lnSpc>
            </a:pPr>
            <a:r>
              <a:rPr lang="en-US" altLang="ja-JP" sz="1600" b="1" spc="300" dirty="0">
                <a:solidFill>
                  <a:srgbClr val="BFBFBF"/>
                </a:solidFill>
              </a:rPr>
              <a:t>6-6.</a:t>
            </a:r>
            <a:r>
              <a:rPr lang="ja-JP" altLang="en-US" sz="1600" b="1" spc="300" dirty="0">
                <a:solidFill>
                  <a:srgbClr val="BFBFBF"/>
                </a:solidFill>
              </a:rPr>
              <a:t>演習：</a:t>
            </a:r>
            <a:r>
              <a:rPr lang="en-US" altLang="ja-JP" sz="1600" b="1" spc="300" dirty="0">
                <a:solidFill>
                  <a:srgbClr val="BFBFBF"/>
                </a:solidFill>
              </a:rPr>
              <a:t>TensorFlow /</a:t>
            </a:r>
            <a:r>
              <a:rPr lang="en-US" altLang="ja-JP" sz="1600" b="1" spc="300" dirty="0" err="1">
                <a:solidFill>
                  <a:srgbClr val="BFBFBF"/>
                </a:solidFill>
              </a:rPr>
              <a:t>Keras</a:t>
            </a:r>
            <a:endParaRPr lang="en-US" altLang="ja-JP" sz="1600" b="1" spc="300" dirty="0">
              <a:solidFill>
                <a:srgbClr val="BFBFBF"/>
              </a:solidFill>
            </a:endParaRPr>
          </a:p>
          <a:p>
            <a:pPr algn="l">
              <a:lnSpc>
                <a:spcPct val="150000"/>
              </a:lnSpc>
            </a:pPr>
            <a:r>
              <a:rPr lang="en-US" altLang="ja-JP" sz="1600" b="1" spc="300" dirty="0">
                <a:solidFill>
                  <a:srgbClr val="BFBFBF"/>
                </a:solidFill>
              </a:rPr>
              <a:t>6-7.</a:t>
            </a:r>
            <a:r>
              <a:rPr lang="ja-JP" altLang="en-US" sz="1600" b="1" spc="300" dirty="0">
                <a:solidFill>
                  <a:srgbClr val="BFBFBF"/>
                </a:solidFill>
              </a:rPr>
              <a:t>ワーク：構造化データへの機械学習の適用</a:t>
            </a:r>
            <a:endParaRPr lang="en-US" altLang="ja-JP" sz="1600" b="1" spc="300" dirty="0">
              <a:solidFill>
                <a:srgbClr val="BFBFBF"/>
              </a:solidFill>
            </a:endParaRPr>
          </a:p>
          <a:p>
            <a:pPr algn="l">
              <a:lnSpc>
                <a:spcPct val="150000"/>
              </a:lnSpc>
            </a:pPr>
            <a:r>
              <a:rPr lang="en-US" altLang="ja-JP" sz="1600" b="1" spc="300" dirty="0">
                <a:solidFill>
                  <a:srgbClr val="494949"/>
                </a:solidFill>
              </a:rPr>
              <a:t>6-8.</a:t>
            </a:r>
            <a:r>
              <a:rPr lang="ja-JP" altLang="en-US" sz="1600" b="1" spc="300" dirty="0">
                <a:solidFill>
                  <a:srgbClr val="494949"/>
                </a:solidFill>
              </a:rPr>
              <a:t>構造化データへの機械学習の活用例</a:t>
            </a:r>
            <a:endParaRPr lang="en-US" altLang="ja-JP" sz="1600" b="1" spc="300" dirty="0">
              <a:solidFill>
                <a:srgbClr val="494949"/>
              </a:solidFill>
            </a:endParaRPr>
          </a:p>
        </p:txBody>
      </p:sp>
    </p:spTree>
    <p:extLst>
      <p:ext uri="{BB962C8B-B14F-4D97-AF65-F5344CB8AC3E}">
        <p14:creationId xmlns:p14="http://schemas.microsoft.com/office/powerpoint/2010/main" val="3447975622"/>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四角形: 角を丸くする 11">
            <a:extLst>
              <a:ext uri="{FF2B5EF4-FFF2-40B4-BE49-F238E27FC236}">
                <a16:creationId xmlns:a16="http://schemas.microsoft.com/office/drawing/2014/main" id="{3D3EB8E5-74B1-4D2E-AEEF-E2DA76C731E1}"/>
              </a:ext>
            </a:extLst>
          </p:cNvPr>
          <p:cNvSpPr/>
          <p:nvPr/>
        </p:nvSpPr>
        <p:spPr>
          <a:xfrm>
            <a:off x="766763" y="1354690"/>
            <a:ext cx="10599737" cy="5056868"/>
          </a:xfrm>
          <a:prstGeom prst="roundRect">
            <a:avLst>
              <a:gd name="adj" fmla="val 1884"/>
            </a:avLst>
          </a:prstGeom>
          <a:solidFill>
            <a:srgbClr val="FFF4E1"/>
          </a:solidFill>
          <a:ln w="19050" algn="ctr">
            <a:noFill/>
            <a:prstDash val="dash"/>
            <a:round/>
            <a:headEnd/>
            <a:tailEnd/>
          </a:ln>
          <a:effectLst/>
        </p:spPr>
        <p:txBody>
          <a:bodyPr rot="0" spcFirstLastPara="0" vertOverflow="overflow" horzOverflow="overflow" vert="horz" wrap="square" lIns="180000" tIns="72000" rIns="180000" bIns="72000" numCol="1" spcCol="0" rtlCol="0" fromWordArt="0" anchor="ctr" anchorCtr="0" forceAA="0" compatLnSpc="1">
            <a:prstTxWarp prst="textNoShape">
              <a:avLst/>
            </a:prstTxWarp>
            <a:noAutofit/>
          </a:bodyPr>
          <a:lstStyle/>
          <a:p>
            <a:pPr marL="171450" indent="-171450" algn="just">
              <a:lnSpc>
                <a:spcPct val="120000"/>
              </a:lnSpc>
              <a:spcAft>
                <a:spcPts val="400"/>
              </a:spcAft>
              <a:buClr>
                <a:srgbClr val="F36C37"/>
              </a:buClr>
              <a:buFont typeface="Wingdings" panose="05000000000000000000" pitchFamily="2" charset="2"/>
              <a:buChar char="l"/>
            </a:pPr>
            <a:endParaRPr lang="ja-JP" altLang="en-US" sz="1100" spc="150" dirty="0">
              <a:solidFill>
                <a:schemeClr val="tx1"/>
              </a:solidFill>
              <a:latin typeface="+mj-ea"/>
              <a:ea typeface="+mj-ea"/>
            </a:endParaRPr>
          </a:p>
        </p:txBody>
      </p:sp>
      <p:sp>
        <p:nvSpPr>
          <p:cNvPr id="7" name="テキスト ボックス 6">
            <a:extLst>
              <a:ext uri="{FF2B5EF4-FFF2-40B4-BE49-F238E27FC236}">
                <a16:creationId xmlns:a16="http://schemas.microsoft.com/office/drawing/2014/main" id="{2F1127E5-9282-4A02-8889-BA620D0A3CE0}"/>
              </a:ext>
            </a:extLst>
          </p:cNvPr>
          <p:cNvSpPr txBox="1"/>
          <p:nvPr/>
        </p:nvSpPr>
        <p:spPr>
          <a:xfrm>
            <a:off x="731837" y="1420086"/>
            <a:ext cx="10386245" cy="1103939"/>
          </a:xfrm>
          <a:prstGeom prst="rect">
            <a:avLst/>
          </a:prstGeom>
        </p:spPr>
        <p:txBody>
          <a:bodyPr vert="horz" wrap="square" lIns="91440" tIns="45720" rIns="91440" bIns="45720" rtlCol="0">
            <a:noAutofit/>
          </a:bodyPr>
          <a:lstStyle>
            <a:defPPr>
              <a:defRPr lang="en-US"/>
            </a:defPPr>
            <a:lvl1pPr marL="357188" marR="0" indent="-357188" defTabSz="914400" fontAlgn="base">
              <a:lnSpc>
                <a:spcPct val="100000"/>
              </a:lnSpc>
              <a:spcBef>
                <a:spcPts val="0"/>
              </a:spcBef>
              <a:spcAft>
                <a:spcPts val="600"/>
              </a:spcAft>
              <a:buClr>
                <a:schemeClr val="tx1">
                  <a:lumMod val="75000"/>
                  <a:lumOff val="25000"/>
                </a:schemeClr>
              </a:buClr>
              <a:buSzTx/>
              <a:buFont typeface="Wingdings" panose="05000000000000000000" pitchFamily="2" charset="2"/>
              <a:buChar char="n"/>
              <a:tabLst/>
              <a:defRPr kumimoji="1" sz="2000" b="1" baseline="0">
                <a:solidFill>
                  <a:schemeClr val="tx1">
                    <a:lumMod val="75000"/>
                    <a:lumOff val="25000"/>
                  </a:schemeClr>
                </a:solidFill>
                <a:latin typeface="メイリオ" panose="020B0604030504040204" pitchFamily="50" charset="-128"/>
                <a:ea typeface="メイリオ" panose="020B0604030504040204" pitchFamily="50" charset="-128"/>
              </a:defRPr>
            </a:lvl1pPr>
            <a:lvl2pPr marL="742950" marR="0" indent="-285750" defTabSz="914400" fontAlgn="base">
              <a:lnSpc>
                <a:spcPct val="100000"/>
              </a:lnSpc>
              <a:spcBef>
                <a:spcPct val="20000"/>
              </a:spcBef>
              <a:spcAft>
                <a:spcPct val="0"/>
              </a:spcAft>
              <a:buClr>
                <a:schemeClr val="tx1"/>
              </a:buClr>
              <a:buSzTx/>
              <a:buFont typeface="Wingdings" panose="05000000000000000000" pitchFamily="2" charset="2"/>
              <a:buChar char="l"/>
              <a:tabLst/>
              <a:defRPr kumimoji="1" sz="2800" baseline="0">
                <a:solidFill>
                  <a:schemeClr val="tx1">
                    <a:lumMod val="75000"/>
                    <a:lumOff val="25000"/>
                  </a:schemeClr>
                </a:solidFill>
                <a:latin typeface="メイリオ" panose="020B0604030504040204" pitchFamily="50" charset="-128"/>
                <a:ea typeface="メイリオ" panose="020B0604030504040204" pitchFamily="50" charset="-128"/>
              </a:defRPr>
            </a:lvl2pPr>
            <a:lvl3pPr marL="1143000" marR="0" indent="-22860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3pPr>
            <a:lvl4pPr marL="1714500" marR="0" indent="-34290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4pPr>
            <a:lvl5pPr marL="2114550" marR="0" indent="-28575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5pPr>
            <a:lvl6pPr marL="2514600" indent="-228600" defTabSz="914400">
              <a:lnSpc>
                <a:spcPct val="90000"/>
              </a:lnSpc>
              <a:spcBef>
                <a:spcPts val="500"/>
              </a:spcBef>
              <a:buFont typeface="Arial" panose="020B0604020202020204" pitchFamily="34" charset="0"/>
              <a:buChar char="•"/>
              <a:defRPr kumimoji="1"/>
            </a:lvl6pPr>
            <a:lvl7pPr marL="2971800" indent="-228600" defTabSz="914400">
              <a:lnSpc>
                <a:spcPct val="90000"/>
              </a:lnSpc>
              <a:spcBef>
                <a:spcPts val="500"/>
              </a:spcBef>
              <a:buFont typeface="Arial" panose="020B0604020202020204" pitchFamily="34" charset="0"/>
              <a:buChar char="•"/>
              <a:defRPr kumimoji="1"/>
            </a:lvl7pPr>
            <a:lvl8pPr marL="3429000" indent="-228600" defTabSz="914400">
              <a:lnSpc>
                <a:spcPct val="90000"/>
              </a:lnSpc>
              <a:spcBef>
                <a:spcPts val="500"/>
              </a:spcBef>
              <a:buFont typeface="Arial" panose="020B0604020202020204" pitchFamily="34" charset="0"/>
              <a:buChar char="•"/>
              <a:defRPr kumimoji="1"/>
            </a:lvl8pPr>
            <a:lvl9pPr marL="3886200" indent="-228600" defTabSz="914400">
              <a:lnSpc>
                <a:spcPct val="90000"/>
              </a:lnSpc>
              <a:spcBef>
                <a:spcPts val="500"/>
              </a:spcBef>
              <a:buFont typeface="Arial" panose="020B0604020202020204" pitchFamily="34" charset="0"/>
              <a:buChar char="•"/>
              <a:defRPr kumimoji="1"/>
            </a:lvl9pPr>
          </a:lstStyle>
          <a:p>
            <a:pPr>
              <a:buClr>
                <a:srgbClr val="F36C37"/>
              </a:buClr>
              <a:buFont typeface="Wingdings" panose="05000000000000000000" pitchFamily="2" charset="2"/>
              <a:buChar char="l"/>
            </a:pPr>
            <a:r>
              <a:rPr lang="ja-JP" altLang="en-US" sz="1800" dirty="0"/>
              <a:t>クレジットスコアリング</a:t>
            </a:r>
            <a:br>
              <a:rPr lang="en-US" altLang="ja-JP" sz="1800" dirty="0"/>
            </a:br>
            <a:br>
              <a:rPr lang="en-US" altLang="ja-JP" sz="800" dirty="0"/>
            </a:br>
            <a:r>
              <a:rPr lang="ja-JP" altLang="en-US" sz="1600" dirty="0"/>
              <a:t>　金融業界での代表的な事例として、債務不履行などを予測する、クレジットスコアリングがあります。融資部門、審査部門はもちろんのこと、個人向けのスコアリングサービスを</a:t>
            </a:r>
            <a:r>
              <a:rPr lang="en-US" altLang="ja-JP" sz="1600" dirty="0"/>
              <a:t>FinTech</a:t>
            </a:r>
            <a:r>
              <a:rPr lang="ja-JP" altLang="en-US" sz="1600" dirty="0"/>
              <a:t>企業が活用している事例もあります。</a:t>
            </a:r>
            <a:r>
              <a:rPr lang="en-US" altLang="ja-JP" sz="1600" dirty="0"/>
              <a:t>Kaggle</a:t>
            </a:r>
            <a:r>
              <a:rPr lang="ja-JP" altLang="en-US" sz="1600" dirty="0"/>
              <a:t>などのデータコンペでもおなじみのお題です。</a:t>
            </a:r>
            <a:br>
              <a:rPr lang="en-US" altLang="ja-JP" sz="1600" dirty="0"/>
            </a:br>
            <a:endParaRPr lang="en-US" altLang="ja-JP" sz="800" dirty="0"/>
          </a:p>
          <a:p>
            <a:pPr>
              <a:buClr>
                <a:srgbClr val="F36C37"/>
              </a:buClr>
              <a:buFont typeface="Wingdings" panose="05000000000000000000" pitchFamily="2" charset="2"/>
              <a:buChar char="l"/>
            </a:pPr>
            <a:r>
              <a:rPr lang="en-US" altLang="ja-JP" sz="1800" dirty="0"/>
              <a:t>LTV(Life</a:t>
            </a:r>
            <a:r>
              <a:rPr lang="ja-JP" altLang="en-US" sz="1800" dirty="0"/>
              <a:t> </a:t>
            </a:r>
            <a:r>
              <a:rPr lang="en-US" altLang="ja-JP" sz="1800" dirty="0"/>
              <a:t>Time</a:t>
            </a:r>
            <a:r>
              <a:rPr lang="ja-JP" altLang="en-US" sz="1800" dirty="0"/>
              <a:t> </a:t>
            </a:r>
            <a:r>
              <a:rPr lang="en-US" altLang="ja-JP" sz="1800" dirty="0"/>
              <a:t>Value</a:t>
            </a:r>
            <a:r>
              <a:rPr lang="ja-JP" altLang="en-US" sz="1800" dirty="0"/>
              <a:t>：顧客生涯価値</a:t>
            </a:r>
            <a:r>
              <a:rPr lang="en-US" altLang="ja-JP" sz="1800" dirty="0"/>
              <a:t>)</a:t>
            </a:r>
            <a:r>
              <a:rPr lang="ja-JP" altLang="en-US" sz="1800" dirty="0"/>
              <a:t>の予測</a:t>
            </a:r>
            <a:br>
              <a:rPr lang="en-US" altLang="ja-JP" sz="1800" dirty="0"/>
            </a:br>
            <a:br>
              <a:rPr lang="en-US" altLang="ja-JP" sz="900" dirty="0"/>
            </a:br>
            <a:r>
              <a:rPr lang="ja-JP" altLang="en-US" sz="1600" dirty="0"/>
              <a:t>　</a:t>
            </a:r>
            <a:r>
              <a:rPr lang="en-US" altLang="ja-JP" sz="1600" dirty="0"/>
              <a:t>E</a:t>
            </a:r>
            <a:r>
              <a:rPr lang="ja-JP" altLang="en-US" sz="1600" dirty="0"/>
              <a:t>コマースサイトなどで、顧客がその後生み出してくれる収益などを予測する</a:t>
            </a:r>
            <a:r>
              <a:rPr lang="en-US" altLang="ja-JP" sz="1600" dirty="0"/>
              <a:t>LTV</a:t>
            </a:r>
            <a:r>
              <a:rPr lang="ja-JP" altLang="en-US" sz="1600" dirty="0"/>
              <a:t>も代表的な機械学習の活用事例です。</a:t>
            </a:r>
            <a:r>
              <a:rPr lang="en-US" altLang="ja-JP" sz="1600" dirty="0"/>
              <a:t>E</a:t>
            </a:r>
            <a:r>
              <a:rPr lang="ja-JP" altLang="en-US" sz="1600" dirty="0"/>
              <a:t>コマースサイトのログなどから</a:t>
            </a:r>
            <a:r>
              <a:rPr lang="en-US" altLang="ja-JP" sz="1600" dirty="0"/>
              <a:t>Recency(</a:t>
            </a:r>
            <a:r>
              <a:rPr lang="ja-JP" altLang="en-US" sz="1600" dirty="0"/>
              <a:t>直近の購買からの経過日数</a:t>
            </a:r>
            <a:r>
              <a:rPr lang="en-US" altLang="ja-JP" sz="1600" dirty="0"/>
              <a:t>)</a:t>
            </a:r>
            <a:r>
              <a:rPr lang="ja-JP" altLang="en-US" sz="1600" dirty="0"/>
              <a:t>、</a:t>
            </a:r>
            <a:r>
              <a:rPr lang="en-US" altLang="ja-JP" sz="1600" dirty="0"/>
              <a:t>Frequency(</a:t>
            </a:r>
            <a:r>
              <a:rPr lang="ja-JP" altLang="en-US" sz="1600" dirty="0"/>
              <a:t>購買の回数</a:t>
            </a:r>
            <a:r>
              <a:rPr lang="en-US" altLang="ja-JP" sz="1600" dirty="0"/>
              <a:t>)</a:t>
            </a:r>
            <a:r>
              <a:rPr lang="ja-JP" altLang="en-US" sz="1600" dirty="0"/>
              <a:t>、</a:t>
            </a:r>
            <a:r>
              <a:rPr lang="en-US" altLang="ja-JP" sz="1600" dirty="0"/>
              <a:t>Monetary(</a:t>
            </a:r>
            <a:r>
              <a:rPr lang="ja-JP" altLang="en-US" sz="1600" dirty="0"/>
              <a:t>購買金額</a:t>
            </a:r>
            <a:r>
              <a:rPr lang="en-US" altLang="ja-JP" sz="1600" dirty="0"/>
              <a:t>)</a:t>
            </a:r>
            <a:r>
              <a:rPr lang="ja-JP" altLang="en-US" sz="1600" dirty="0"/>
              <a:t>などの、ユーザーの行動データを抽出し、その顧客が再度サイトで買い物をするかや、その後どれだけ購入してくれるかを予測することで、優良顧客を見抜いたり、離脱を防ぐ策を講じたりします。</a:t>
            </a:r>
            <a:br>
              <a:rPr lang="en-US" altLang="ja-JP" sz="1600" dirty="0"/>
            </a:br>
            <a:endParaRPr lang="en-US" altLang="ja-JP" sz="700" dirty="0"/>
          </a:p>
          <a:p>
            <a:pPr>
              <a:buClr>
                <a:srgbClr val="F36C37"/>
              </a:buClr>
              <a:buFont typeface="Wingdings" panose="05000000000000000000" pitchFamily="2" charset="2"/>
              <a:buChar char="l"/>
            </a:pPr>
            <a:r>
              <a:rPr lang="ja-JP" altLang="en-US" sz="1800" dirty="0"/>
              <a:t>価格査定</a:t>
            </a:r>
            <a:br>
              <a:rPr lang="en-US" altLang="ja-JP" sz="1800" dirty="0"/>
            </a:br>
            <a:br>
              <a:rPr lang="en-US" altLang="ja-JP" sz="700" dirty="0"/>
            </a:br>
            <a:r>
              <a:rPr lang="ja-JP" altLang="en-US" sz="1600" dirty="0"/>
              <a:t>　不動産、中古車、中古品などの価格の査定を</a:t>
            </a:r>
            <a:r>
              <a:rPr lang="en-US" altLang="ja-JP" sz="1600" dirty="0"/>
              <a:t>AI</a:t>
            </a:r>
            <a:r>
              <a:rPr lang="ja-JP" altLang="en-US" sz="1600" dirty="0"/>
              <a:t>が代行します。</a:t>
            </a:r>
            <a:br>
              <a:rPr lang="en-US" altLang="ja-JP" sz="1600" dirty="0"/>
            </a:br>
            <a:r>
              <a:rPr lang="ja-JP" altLang="en-US" sz="1600" dirty="0"/>
              <a:t>人手不足を解消し、ユーザーへも素早く結果を返すことができるようになります。</a:t>
            </a:r>
            <a:br>
              <a:rPr lang="en-US" altLang="ja-JP" sz="1800" dirty="0"/>
            </a:br>
            <a:endParaRPr lang="en-US" altLang="ja-JP" sz="700" dirty="0"/>
          </a:p>
          <a:p>
            <a:pPr>
              <a:buClr>
                <a:srgbClr val="F36C37"/>
              </a:buClr>
              <a:buFont typeface="Wingdings" panose="05000000000000000000" pitchFamily="2" charset="2"/>
              <a:buChar char="l"/>
            </a:pPr>
            <a:r>
              <a:rPr lang="ja-JP" altLang="en-US" sz="1800" dirty="0"/>
              <a:t>その他、異常検知・不正検知 など</a:t>
            </a:r>
            <a:endParaRPr lang="en-US" altLang="ja-JP" sz="1800" dirty="0"/>
          </a:p>
          <a:p>
            <a:pPr>
              <a:buClr>
                <a:srgbClr val="F36C37"/>
              </a:buClr>
              <a:buFont typeface="Wingdings" panose="05000000000000000000" pitchFamily="2" charset="2"/>
              <a:buChar char="l"/>
            </a:pPr>
            <a:endParaRPr lang="en-US" altLang="ja-JP" sz="1800" dirty="0"/>
          </a:p>
        </p:txBody>
      </p:sp>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lang="en-US" altLang="ja-JP" dirty="0"/>
              <a:t>6-8-1.</a:t>
            </a:r>
            <a:r>
              <a:rPr lang="ja-JP" altLang="en-US" dirty="0"/>
              <a:t>構造化データへの機械学習の活用例</a:t>
            </a:r>
            <a:endParaRPr kumimoji="1" lang="ja-JP" altLang="en-US" dirty="0"/>
          </a:p>
        </p:txBody>
      </p:sp>
      <p:sp>
        <p:nvSpPr>
          <p:cNvPr id="5" name="スライド番号プレースホルダー 4">
            <a:extLst>
              <a:ext uri="{FF2B5EF4-FFF2-40B4-BE49-F238E27FC236}">
                <a16:creationId xmlns:a16="http://schemas.microsoft.com/office/drawing/2014/main" id="{C905B90A-465B-402F-BC68-6932C2B00E04}"/>
              </a:ext>
            </a:extLst>
          </p:cNvPr>
          <p:cNvSpPr>
            <a:spLocks noGrp="1"/>
          </p:cNvSpPr>
          <p:nvPr>
            <p:ph type="sldNum" sz="quarter" idx="10"/>
          </p:nvPr>
        </p:nvSpPr>
        <p:spPr/>
        <p:txBody>
          <a:bodyPr/>
          <a:lstStyle/>
          <a:p>
            <a:fld id="{5D750650-B10A-47BF-93C2-E1678438B37A}" type="slidenum">
              <a:rPr kumimoji="1" lang="ja-JP" altLang="en-US" smtClean="0"/>
              <a:pPr/>
              <a:t>331</a:t>
            </a:fld>
            <a:endParaRPr kumimoji="1" lang="ja-JP" altLang="en-US"/>
          </a:p>
        </p:txBody>
      </p:sp>
      <p:sp>
        <p:nvSpPr>
          <p:cNvPr id="10" name="テキスト ボックス 9">
            <a:extLst>
              <a:ext uri="{FF2B5EF4-FFF2-40B4-BE49-F238E27FC236}">
                <a16:creationId xmlns:a16="http://schemas.microsoft.com/office/drawing/2014/main" id="{53832DD6-D6F9-4CE9-956E-C4FE4BEE07CB}"/>
              </a:ext>
            </a:extLst>
          </p:cNvPr>
          <p:cNvSpPr txBox="1"/>
          <p:nvPr/>
        </p:nvSpPr>
        <p:spPr>
          <a:xfrm>
            <a:off x="766763" y="923033"/>
            <a:ext cx="10658473" cy="431657"/>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20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pPr>
              <a:lnSpc>
                <a:spcPct val="130000"/>
              </a:lnSpc>
            </a:pPr>
            <a:r>
              <a:rPr lang="ja-JP" altLang="en-US" sz="1800" dirty="0"/>
              <a:t>構造化データへの機械学習活用について代表的な事例を紹介します。</a:t>
            </a:r>
            <a:endParaRPr lang="en-US" altLang="ja-JP" sz="1800" dirty="0"/>
          </a:p>
        </p:txBody>
      </p:sp>
      <p:pic>
        <p:nvPicPr>
          <p:cNvPr id="8" name="図 7" descr="背景パターン が含まれている画像&#10;&#10;自動的に生成された説明">
            <a:extLst>
              <a:ext uri="{FF2B5EF4-FFF2-40B4-BE49-F238E27FC236}">
                <a16:creationId xmlns:a16="http://schemas.microsoft.com/office/drawing/2014/main" id="{B713686C-C3F9-4EE0-B090-C4FD164644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77367" y="4852240"/>
            <a:ext cx="3331132" cy="1424060"/>
          </a:xfrm>
          <a:prstGeom prst="rect">
            <a:avLst/>
          </a:prstGeom>
        </p:spPr>
      </p:pic>
    </p:spTree>
    <p:extLst>
      <p:ext uri="{BB962C8B-B14F-4D97-AF65-F5344CB8AC3E}">
        <p14:creationId xmlns:p14="http://schemas.microsoft.com/office/powerpoint/2010/main" val="3890198632"/>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四角形: 角を丸くする 4">
            <a:extLst>
              <a:ext uri="{FF2B5EF4-FFF2-40B4-BE49-F238E27FC236}">
                <a16:creationId xmlns:a16="http://schemas.microsoft.com/office/drawing/2014/main" id="{235D25D0-2B40-4B95-B459-FAA9DFF054E5}"/>
              </a:ext>
            </a:extLst>
          </p:cNvPr>
          <p:cNvSpPr/>
          <p:nvPr/>
        </p:nvSpPr>
        <p:spPr>
          <a:xfrm>
            <a:off x="766763" y="1038877"/>
            <a:ext cx="10599737" cy="2616942"/>
          </a:xfrm>
          <a:prstGeom prst="roundRect">
            <a:avLst>
              <a:gd name="adj" fmla="val 1884"/>
            </a:avLst>
          </a:prstGeom>
          <a:solidFill>
            <a:srgbClr val="FFF4E1"/>
          </a:solidFill>
          <a:ln w="19050" algn="ctr">
            <a:noFill/>
            <a:prstDash val="dash"/>
            <a:round/>
            <a:headEnd/>
            <a:tailEnd/>
          </a:ln>
          <a:effectLst/>
        </p:spPr>
        <p:txBody>
          <a:bodyPr rot="0" spcFirstLastPara="0" vertOverflow="overflow" horzOverflow="overflow" vert="horz" wrap="square" lIns="180000" tIns="72000" rIns="180000" bIns="72000" numCol="1" spcCol="0" rtlCol="0" fromWordArt="0" anchor="ctr" anchorCtr="0" forceAA="0" compatLnSpc="1">
            <a:prstTxWarp prst="textNoShape">
              <a:avLst/>
            </a:prstTxWarp>
            <a:noAutofit/>
          </a:bodyPr>
          <a:lstStyle/>
          <a:p>
            <a:pPr marL="171450" indent="-171450" algn="just">
              <a:lnSpc>
                <a:spcPct val="120000"/>
              </a:lnSpc>
              <a:spcAft>
                <a:spcPts val="400"/>
              </a:spcAft>
              <a:buClr>
                <a:srgbClr val="F36C37"/>
              </a:buClr>
              <a:buFont typeface="Wingdings" panose="05000000000000000000" pitchFamily="2" charset="2"/>
              <a:buChar char="l"/>
            </a:pPr>
            <a:endParaRPr lang="ja-JP" altLang="en-US" sz="1100" spc="150" dirty="0">
              <a:solidFill>
                <a:schemeClr val="tx1"/>
              </a:solidFill>
              <a:latin typeface="+mj-ea"/>
              <a:ea typeface="+mj-ea"/>
            </a:endParaRPr>
          </a:p>
        </p:txBody>
      </p:sp>
      <p:sp>
        <p:nvSpPr>
          <p:cNvPr id="2" name="タイトル 1">
            <a:extLst>
              <a:ext uri="{FF2B5EF4-FFF2-40B4-BE49-F238E27FC236}">
                <a16:creationId xmlns:a16="http://schemas.microsoft.com/office/drawing/2014/main" id="{5FE14325-B25E-453C-9481-5E4B9FE0B34A}"/>
              </a:ext>
            </a:extLst>
          </p:cNvPr>
          <p:cNvSpPr>
            <a:spLocks noGrp="1"/>
          </p:cNvSpPr>
          <p:nvPr>
            <p:ph type="title"/>
          </p:nvPr>
        </p:nvSpPr>
        <p:spPr/>
        <p:txBody>
          <a:bodyPr/>
          <a:lstStyle/>
          <a:p>
            <a:r>
              <a:rPr lang="ja-JP" altLang="en-US" dirty="0"/>
              <a:t>章のまとめ</a:t>
            </a:r>
            <a:endParaRPr kumimoji="1" lang="ja-JP" altLang="en-US" dirty="0"/>
          </a:p>
        </p:txBody>
      </p:sp>
      <p:sp>
        <p:nvSpPr>
          <p:cNvPr id="3" name="コンテンツ プレースホルダー 2">
            <a:extLst>
              <a:ext uri="{FF2B5EF4-FFF2-40B4-BE49-F238E27FC236}">
                <a16:creationId xmlns:a16="http://schemas.microsoft.com/office/drawing/2014/main" id="{10EE556C-FDAE-4EEE-A2E7-11A707D60D55}"/>
              </a:ext>
            </a:extLst>
          </p:cNvPr>
          <p:cNvSpPr>
            <a:spLocks noGrp="1"/>
          </p:cNvSpPr>
          <p:nvPr>
            <p:ph sz="quarter" idx="4294967295"/>
          </p:nvPr>
        </p:nvSpPr>
        <p:spPr>
          <a:xfrm>
            <a:off x="1113954" y="1127706"/>
            <a:ext cx="9964088" cy="2251449"/>
          </a:xfrm>
        </p:spPr>
        <p:txBody>
          <a:bodyPr vert="horz" wrap="square" lIns="91440" tIns="45720" rIns="91440" bIns="45720" rtlCol="0" anchor="ctr">
            <a:noAutofit/>
          </a:bodyPr>
          <a:lstStyle/>
          <a:p>
            <a:pPr marL="0" indent="0" algn="ctr">
              <a:lnSpc>
                <a:spcPct val="120000"/>
              </a:lnSpc>
              <a:spcBef>
                <a:spcPts val="0"/>
              </a:spcBef>
              <a:spcAft>
                <a:spcPts val="2400"/>
              </a:spcAft>
              <a:buClr>
                <a:srgbClr val="F36C37"/>
              </a:buClr>
              <a:buNone/>
            </a:pPr>
            <a:r>
              <a:rPr lang="ja-JP" altLang="en-US" sz="1900" b="1" dirty="0">
                <a:solidFill>
                  <a:srgbClr val="F36C37"/>
                </a:solidFill>
              </a:rPr>
              <a:t>この章では、</a:t>
            </a:r>
            <a:r>
              <a:rPr lang="en-US" altLang="ja-JP" sz="1900" b="1" dirty="0">
                <a:solidFill>
                  <a:srgbClr val="F36C37"/>
                </a:solidFill>
              </a:rPr>
              <a:t>AI</a:t>
            </a:r>
            <a:r>
              <a:rPr lang="ja-JP" altLang="en-US" sz="1900" b="1" dirty="0">
                <a:solidFill>
                  <a:srgbClr val="F36C37"/>
                </a:solidFill>
              </a:rPr>
              <a:t>の世界に大きなブレイクスルーを起こしたモデルである、</a:t>
            </a:r>
            <a:br>
              <a:rPr lang="en-US" altLang="ja-JP" sz="1900" b="1" dirty="0">
                <a:solidFill>
                  <a:srgbClr val="F36C37"/>
                </a:solidFill>
              </a:rPr>
            </a:br>
            <a:r>
              <a:rPr lang="ja-JP" altLang="en-US" sz="1900" b="1" dirty="0">
                <a:solidFill>
                  <a:srgbClr val="F36C37"/>
                </a:solidFill>
              </a:rPr>
              <a:t>ディープラーニングについて学びました。</a:t>
            </a:r>
          </a:p>
          <a:p>
            <a:pPr marL="0" indent="0" algn="ctr">
              <a:lnSpc>
                <a:spcPct val="120000"/>
              </a:lnSpc>
              <a:spcBef>
                <a:spcPts val="0"/>
              </a:spcBef>
              <a:spcAft>
                <a:spcPts val="2400"/>
              </a:spcAft>
              <a:buClr>
                <a:srgbClr val="F36C37"/>
              </a:buClr>
              <a:buNone/>
            </a:pPr>
            <a:r>
              <a:rPr lang="ja-JP" altLang="en-US" sz="1900" b="1" dirty="0">
                <a:solidFill>
                  <a:srgbClr val="F36C37"/>
                </a:solidFill>
              </a:rPr>
              <a:t>また、主要なフレームワークである</a:t>
            </a:r>
            <a:r>
              <a:rPr lang="en-US" altLang="ja-JP" sz="1900" b="1" dirty="0">
                <a:solidFill>
                  <a:srgbClr val="F36C37"/>
                </a:solidFill>
              </a:rPr>
              <a:t>TensorFlow / </a:t>
            </a:r>
            <a:r>
              <a:rPr lang="en-US" altLang="ja-JP" sz="1900" b="1" dirty="0" err="1">
                <a:solidFill>
                  <a:srgbClr val="F36C37"/>
                </a:solidFill>
              </a:rPr>
              <a:t>Keras</a:t>
            </a:r>
            <a:r>
              <a:rPr lang="ja-JP" altLang="en-US" sz="1900" b="1" dirty="0">
                <a:solidFill>
                  <a:srgbClr val="F36C37"/>
                </a:solidFill>
              </a:rPr>
              <a:t>での実装を体験し、</a:t>
            </a:r>
            <a:br>
              <a:rPr lang="en-US" altLang="ja-JP" sz="1900" b="1" dirty="0">
                <a:solidFill>
                  <a:srgbClr val="F36C37"/>
                </a:solidFill>
              </a:rPr>
            </a:br>
            <a:r>
              <a:rPr lang="ja-JP" altLang="en-US" sz="1900" b="1" dirty="0">
                <a:solidFill>
                  <a:srgbClr val="F36C37"/>
                </a:solidFill>
              </a:rPr>
              <a:t>ワークや活用例を通して構造化データに対しての機械学習の適用について確認しました。</a:t>
            </a:r>
            <a:endParaRPr lang="en-US" altLang="ja-JP" sz="1900" b="1" dirty="0">
              <a:solidFill>
                <a:srgbClr val="F36C37"/>
              </a:solidFill>
            </a:endParaRPr>
          </a:p>
        </p:txBody>
      </p:sp>
      <p:sp>
        <p:nvSpPr>
          <p:cNvPr id="4" name="スライド番号プレースホルダー 3">
            <a:extLst>
              <a:ext uri="{FF2B5EF4-FFF2-40B4-BE49-F238E27FC236}">
                <a16:creationId xmlns:a16="http://schemas.microsoft.com/office/drawing/2014/main" id="{31E61FCF-A60C-432C-8A79-2693CCE4D99F}"/>
              </a:ext>
            </a:extLst>
          </p:cNvPr>
          <p:cNvSpPr>
            <a:spLocks noGrp="1"/>
          </p:cNvSpPr>
          <p:nvPr>
            <p:ph type="sldNum" sz="quarter" idx="10"/>
          </p:nvPr>
        </p:nvSpPr>
        <p:spPr/>
        <p:txBody>
          <a:bodyPr/>
          <a:lstStyle/>
          <a:p>
            <a:fld id="{5D750650-B10A-47BF-93C2-E1678438B37A}" type="slidenum">
              <a:rPr kumimoji="1" lang="ja-JP" altLang="en-US" smtClean="0"/>
              <a:pPr/>
              <a:t>332</a:t>
            </a:fld>
            <a:endParaRPr kumimoji="1" lang="ja-JP" altLang="en-US"/>
          </a:p>
        </p:txBody>
      </p:sp>
      <p:sp>
        <p:nvSpPr>
          <p:cNvPr id="9" name="四角形: 角を丸くする 8">
            <a:extLst>
              <a:ext uri="{FF2B5EF4-FFF2-40B4-BE49-F238E27FC236}">
                <a16:creationId xmlns:a16="http://schemas.microsoft.com/office/drawing/2014/main" id="{6D456DDF-4B7D-4596-9982-ABD670D6C992}"/>
              </a:ext>
            </a:extLst>
          </p:cNvPr>
          <p:cNvSpPr/>
          <p:nvPr/>
        </p:nvSpPr>
        <p:spPr bwMode="auto">
          <a:xfrm>
            <a:off x="856302" y="3840493"/>
            <a:ext cx="10493870" cy="577189"/>
          </a:xfrm>
          <a:prstGeom prst="roundRect">
            <a:avLst>
              <a:gd name="adj" fmla="val 13183"/>
            </a:avLst>
          </a:prstGeom>
          <a:solidFill>
            <a:srgbClr val="00879E"/>
          </a:solidFill>
          <a:ln w="19050" algn="ctr">
            <a:solidFill>
              <a:srgbClr val="00879E"/>
            </a:solidFill>
            <a:prstDash val="solid"/>
            <a:round/>
            <a:headEnd/>
            <a:tailEnd/>
          </a:ln>
          <a:effectLst/>
        </p:spPr>
        <p:txBody>
          <a:bodyPr wrap="none" rtlCol="0" anchor="ctr"/>
          <a:lstStyle/>
          <a:p>
            <a:pPr algn="ctr" fontAlgn="base">
              <a:spcBef>
                <a:spcPct val="0"/>
              </a:spcBef>
              <a:spcAft>
                <a:spcPct val="0"/>
              </a:spcAft>
            </a:pPr>
            <a:endParaRPr kumimoji="1" lang="ja-JP" altLang="en-US" dirty="0">
              <a:solidFill>
                <a:schemeClr val="bg1"/>
              </a:solidFill>
              <a:latin typeface="Arial" pitchFamily="34" charset="0"/>
              <a:ea typeface="ＭＳ Ｐゴシック" pitchFamily="50" charset="-128"/>
            </a:endParaRPr>
          </a:p>
        </p:txBody>
      </p:sp>
      <p:sp>
        <p:nvSpPr>
          <p:cNvPr id="10" name="正方形/長方形 9">
            <a:extLst>
              <a:ext uri="{FF2B5EF4-FFF2-40B4-BE49-F238E27FC236}">
                <a16:creationId xmlns:a16="http://schemas.microsoft.com/office/drawing/2014/main" id="{990BDE5C-254C-433A-BD74-EE2771F57294}"/>
              </a:ext>
            </a:extLst>
          </p:cNvPr>
          <p:cNvSpPr/>
          <p:nvPr/>
        </p:nvSpPr>
        <p:spPr>
          <a:xfrm>
            <a:off x="1551347" y="3940880"/>
            <a:ext cx="7525251" cy="440120"/>
          </a:xfrm>
          <a:prstGeom prst="rect">
            <a:avLst/>
          </a:prstGeom>
          <a:noFill/>
          <a:ln w="19050" algn="ctr">
            <a:noFill/>
            <a:prstDash val="dash"/>
            <a:round/>
            <a:headEnd/>
            <a:tailEnd/>
          </a:ln>
          <a:effectLst/>
        </p:spPr>
        <p:txBody>
          <a:bodyPr wrap="none" rtlCol="0" anchor="ctr"/>
          <a:lstStyle/>
          <a:p>
            <a:pPr fontAlgn="base">
              <a:spcBef>
                <a:spcPct val="0"/>
              </a:spcBef>
              <a:spcAft>
                <a:spcPct val="0"/>
              </a:spcAft>
            </a:pPr>
            <a:r>
              <a:rPr kumimoji="1" lang="ja-JP" altLang="en-US" sz="2200" b="1" spc="300" dirty="0">
                <a:solidFill>
                  <a:schemeClr val="bg1"/>
                </a:solidFill>
                <a:latin typeface="+mj-ea"/>
                <a:ea typeface="+mj-ea"/>
              </a:rPr>
              <a:t>章の目標は達成できましたか？</a:t>
            </a:r>
          </a:p>
        </p:txBody>
      </p:sp>
      <p:pic>
        <p:nvPicPr>
          <p:cNvPr id="11" name="図 10" descr="アイコン&#10;&#10;自動的に生成された説明">
            <a:extLst>
              <a:ext uri="{FF2B5EF4-FFF2-40B4-BE49-F238E27FC236}">
                <a16:creationId xmlns:a16="http://schemas.microsoft.com/office/drawing/2014/main" id="{7720435F-DF30-4A16-B0F1-9BE9EB8B68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7188" y="3892906"/>
            <a:ext cx="426733" cy="427586"/>
          </a:xfrm>
          <a:prstGeom prst="rect">
            <a:avLst/>
          </a:prstGeom>
        </p:spPr>
      </p:pic>
      <p:pic>
        <p:nvPicPr>
          <p:cNvPr id="12" name="図 11" descr="グラフィカル ユーザー インターフェイス, アプリケーション&#10;&#10;自動的に生成された説明">
            <a:extLst>
              <a:ext uri="{FF2B5EF4-FFF2-40B4-BE49-F238E27FC236}">
                <a16:creationId xmlns:a16="http://schemas.microsoft.com/office/drawing/2014/main" id="{713DDCC5-F6A5-4972-A4E5-4F6AE2A8C21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05088" y="4409105"/>
            <a:ext cx="4029075" cy="1954101"/>
          </a:xfrm>
          <a:prstGeom prst="rect">
            <a:avLst/>
          </a:prstGeom>
        </p:spPr>
      </p:pic>
      <p:sp>
        <p:nvSpPr>
          <p:cNvPr id="8" name="コンテンツ プレースホルダー 2">
            <a:extLst>
              <a:ext uri="{FF2B5EF4-FFF2-40B4-BE49-F238E27FC236}">
                <a16:creationId xmlns:a16="http://schemas.microsoft.com/office/drawing/2014/main" id="{733E62C9-1A65-4181-ACD0-3065DF9AF0E5}"/>
              </a:ext>
            </a:extLst>
          </p:cNvPr>
          <p:cNvSpPr txBox="1">
            <a:spLocks/>
          </p:cNvSpPr>
          <p:nvPr/>
        </p:nvSpPr>
        <p:spPr bwMode="auto">
          <a:xfrm>
            <a:off x="920082" y="4701731"/>
            <a:ext cx="10493870" cy="819789"/>
          </a:xfrm>
          <a:prstGeom prst="rect">
            <a:avLst/>
          </a:prstGeom>
        </p:spPr>
        <p:txBody>
          <a:bodyPr vert="horz" wrap="none" lIns="91440" tIns="45720" rIns="91440" bIns="45720" rtlCol="0">
            <a:noAutofit/>
          </a:bodyPr>
          <a:lstStyle>
            <a:lvl1pPr marL="357188" marR="0" indent="-357188"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n"/>
              <a:tabLst/>
              <a:defRPr kumimoji="1" lang="en-US" altLang="ja-JP"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1pPr>
            <a:lvl2pPr marL="742950" marR="0" indent="-28575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l"/>
              <a:tabLst/>
              <a:defRPr kumimoji="1" lang="ja-JP" altLang="en-US"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2pPr>
            <a:lvl3pPr marL="1143000" marR="0" indent="-2286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3pPr>
            <a:lvl4pPr marL="1714500" marR="0" indent="-3429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4pPr>
            <a:lvl5pPr marL="2114550" marR="0" indent="-28575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lnSpc>
                <a:spcPct val="130000"/>
              </a:lnSpc>
              <a:spcBef>
                <a:spcPts val="0"/>
              </a:spcBef>
              <a:spcAft>
                <a:spcPts val="3000"/>
              </a:spcAft>
              <a:buClr>
                <a:schemeClr val="tx1">
                  <a:lumMod val="75000"/>
                  <a:lumOff val="25000"/>
                </a:schemeClr>
              </a:buClr>
            </a:pPr>
            <a:r>
              <a:rPr lang="en-US" altLang="ja-JP" sz="2000" b="1" dirty="0"/>
              <a:t>TensorFlow</a:t>
            </a:r>
            <a:r>
              <a:rPr lang="ja-JP" altLang="en-US" sz="2000" b="1" dirty="0"/>
              <a:t> </a:t>
            </a:r>
            <a:r>
              <a:rPr lang="en-US" altLang="ja-JP" sz="2000" b="1" dirty="0"/>
              <a:t>/</a:t>
            </a:r>
            <a:r>
              <a:rPr lang="ja-JP" altLang="en-US" sz="2000" b="1" dirty="0"/>
              <a:t> </a:t>
            </a:r>
            <a:r>
              <a:rPr lang="en-US" altLang="ja-JP" sz="2000" b="1" dirty="0" err="1"/>
              <a:t>Keras</a:t>
            </a:r>
            <a:r>
              <a:rPr lang="ja-JP" altLang="en-US" sz="2000" b="1" dirty="0"/>
              <a:t>を用いてディープラーニングを実装できる</a:t>
            </a:r>
            <a:endParaRPr lang="en-US" altLang="ja-JP" sz="2000" b="1" dirty="0"/>
          </a:p>
          <a:p>
            <a:pPr>
              <a:lnSpc>
                <a:spcPct val="130000"/>
              </a:lnSpc>
              <a:spcBef>
                <a:spcPts val="0"/>
              </a:spcBef>
              <a:spcAft>
                <a:spcPts val="3000"/>
              </a:spcAft>
              <a:buClr>
                <a:schemeClr val="tx1">
                  <a:lumMod val="75000"/>
                  <a:lumOff val="25000"/>
                </a:schemeClr>
              </a:buClr>
            </a:pPr>
            <a:endParaRPr lang="en-US" altLang="ja-JP" sz="2000" b="1" dirty="0"/>
          </a:p>
        </p:txBody>
      </p:sp>
    </p:spTree>
    <p:extLst>
      <p:ext uri="{BB962C8B-B14F-4D97-AF65-F5344CB8AC3E}">
        <p14:creationId xmlns:p14="http://schemas.microsoft.com/office/powerpoint/2010/main" val="1566272770"/>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D8B5CB95-4071-435A-B4A8-F48CFE252BEF}"/>
              </a:ext>
            </a:extLst>
          </p:cNvPr>
          <p:cNvSpPr>
            <a:spLocks noGrp="1"/>
          </p:cNvSpPr>
          <p:nvPr>
            <p:ph type="sldNum" sz="quarter" idx="10"/>
          </p:nvPr>
        </p:nvSpPr>
        <p:spPr/>
        <p:txBody>
          <a:bodyPr/>
          <a:lstStyle/>
          <a:p>
            <a:fld id="{5D750650-B10A-47BF-93C2-E1678438B37A}" type="slidenum">
              <a:rPr lang="en-US" altLang="ja-JP" smtClean="0"/>
              <a:pPr/>
              <a:t>333</a:t>
            </a:fld>
            <a:endParaRPr lang="en-US" altLang="ja-JP" dirty="0"/>
          </a:p>
        </p:txBody>
      </p:sp>
    </p:spTree>
    <p:extLst>
      <p:ext uri="{BB962C8B-B14F-4D97-AF65-F5344CB8AC3E}">
        <p14:creationId xmlns:p14="http://schemas.microsoft.com/office/powerpoint/2010/main" val="2908678879"/>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タイトル 1">
            <a:extLst>
              <a:ext uri="{FF2B5EF4-FFF2-40B4-BE49-F238E27FC236}">
                <a16:creationId xmlns:a16="http://schemas.microsoft.com/office/drawing/2014/main" id="{2DA76E4A-E82F-4E3B-913C-6408054281D8}"/>
              </a:ext>
            </a:extLst>
          </p:cNvPr>
          <p:cNvSpPr txBox="1">
            <a:spLocks/>
          </p:cNvSpPr>
          <p:nvPr/>
        </p:nvSpPr>
        <p:spPr bwMode="auto">
          <a:xfrm>
            <a:off x="666515" y="2842683"/>
            <a:ext cx="11190523" cy="4826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kumimoji="1" sz="2800" b="1" kern="1200" baseline="0">
                <a:solidFill>
                  <a:schemeClr val="tx1">
                    <a:lumMod val="75000"/>
                    <a:lumOff val="25000"/>
                  </a:schemeClr>
                </a:solidFill>
                <a:latin typeface="メイリオ" panose="020B0604030504040204" pitchFamily="50" charset="-128"/>
                <a:ea typeface="メイリオ" panose="020B0604030504040204" pitchFamily="50" charset="-128"/>
                <a:cs typeface="+mj-cs"/>
              </a:defRPr>
            </a:lvl1pPr>
          </a:lstStyle>
          <a:p>
            <a:r>
              <a:rPr lang="ja-JP" altLang="en-US" sz="3200" spc="150" dirty="0">
                <a:solidFill>
                  <a:srgbClr val="F36C37"/>
                </a:solidFill>
              </a:rPr>
              <a:t>第</a:t>
            </a:r>
            <a:r>
              <a:rPr lang="en-US" altLang="ja-JP" sz="5400" spc="150" dirty="0">
                <a:solidFill>
                  <a:srgbClr val="F36C37"/>
                </a:solidFill>
              </a:rPr>
              <a:t>7</a:t>
            </a:r>
            <a:r>
              <a:rPr lang="ja-JP" altLang="en-US" sz="3200" spc="150" dirty="0">
                <a:solidFill>
                  <a:srgbClr val="F36C37"/>
                </a:solidFill>
              </a:rPr>
              <a:t>章　</a:t>
            </a:r>
            <a:r>
              <a:rPr lang="en-US" altLang="ja-JP" sz="3200" spc="150" dirty="0">
                <a:solidFill>
                  <a:srgbClr val="F36C37"/>
                </a:solidFill>
              </a:rPr>
              <a:t>CNN</a:t>
            </a:r>
            <a:r>
              <a:rPr lang="ja-JP" altLang="en-US" sz="3200" spc="150" dirty="0">
                <a:solidFill>
                  <a:srgbClr val="F36C37"/>
                </a:solidFill>
              </a:rPr>
              <a:t>による画像分類 </a:t>
            </a:r>
            <a:r>
              <a:rPr lang="en-US" altLang="ja-JP" sz="2000" spc="150" dirty="0">
                <a:solidFill>
                  <a:srgbClr val="F36C37"/>
                </a:solidFill>
              </a:rPr>
              <a:t>- TensorFlow / </a:t>
            </a:r>
            <a:r>
              <a:rPr lang="en-US" altLang="ja-JP" sz="2000" spc="150" dirty="0" err="1">
                <a:solidFill>
                  <a:srgbClr val="F36C37"/>
                </a:solidFill>
              </a:rPr>
              <a:t>Keras</a:t>
            </a:r>
            <a:r>
              <a:rPr lang="en-US" altLang="ja-JP" sz="2000" spc="150" dirty="0">
                <a:solidFill>
                  <a:srgbClr val="F36C37"/>
                </a:solidFill>
              </a:rPr>
              <a:t> -</a:t>
            </a:r>
            <a:endParaRPr lang="en-US" altLang="ja-JP" sz="3200" spc="150" dirty="0">
              <a:solidFill>
                <a:srgbClr val="F36C37"/>
              </a:solidFill>
            </a:endParaRPr>
          </a:p>
        </p:txBody>
      </p:sp>
    </p:spTree>
    <p:extLst>
      <p:ext uri="{BB962C8B-B14F-4D97-AF65-F5344CB8AC3E}">
        <p14:creationId xmlns:p14="http://schemas.microsoft.com/office/powerpoint/2010/main" val="3629431426"/>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四角形: 角を丸くする 4">
            <a:extLst>
              <a:ext uri="{FF2B5EF4-FFF2-40B4-BE49-F238E27FC236}">
                <a16:creationId xmlns:a16="http://schemas.microsoft.com/office/drawing/2014/main" id="{235D25D0-2B40-4B95-B459-FAA9DFF054E5}"/>
              </a:ext>
            </a:extLst>
          </p:cNvPr>
          <p:cNvSpPr/>
          <p:nvPr/>
        </p:nvSpPr>
        <p:spPr>
          <a:xfrm>
            <a:off x="766763" y="1038877"/>
            <a:ext cx="10599737" cy="2616942"/>
          </a:xfrm>
          <a:prstGeom prst="roundRect">
            <a:avLst>
              <a:gd name="adj" fmla="val 1884"/>
            </a:avLst>
          </a:prstGeom>
          <a:solidFill>
            <a:srgbClr val="FFF4E1"/>
          </a:solidFill>
          <a:ln w="19050" algn="ctr">
            <a:noFill/>
            <a:prstDash val="dash"/>
            <a:round/>
            <a:headEnd/>
            <a:tailEnd/>
          </a:ln>
          <a:effectLst/>
        </p:spPr>
        <p:txBody>
          <a:bodyPr rot="0" spcFirstLastPara="0" vertOverflow="overflow" horzOverflow="overflow" vert="horz" wrap="square" lIns="180000" tIns="72000" rIns="180000" bIns="72000" numCol="1" spcCol="0" rtlCol="0" fromWordArt="0" anchor="ctr" anchorCtr="0" forceAA="0" compatLnSpc="1">
            <a:prstTxWarp prst="textNoShape">
              <a:avLst/>
            </a:prstTxWarp>
            <a:noAutofit/>
          </a:bodyPr>
          <a:lstStyle/>
          <a:p>
            <a:pPr marL="171450" indent="-171450" algn="just">
              <a:lnSpc>
                <a:spcPct val="120000"/>
              </a:lnSpc>
              <a:spcAft>
                <a:spcPts val="400"/>
              </a:spcAft>
              <a:buClr>
                <a:srgbClr val="F36C37"/>
              </a:buClr>
              <a:buFont typeface="Wingdings" panose="05000000000000000000" pitchFamily="2" charset="2"/>
              <a:buChar char="l"/>
            </a:pPr>
            <a:endParaRPr lang="ja-JP" altLang="en-US" sz="1100" spc="150" dirty="0">
              <a:solidFill>
                <a:schemeClr val="tx1"/>
              </a:solidFill>
              <a:latin typeface="+mj-ea"/>
              <a:ea typeface="+mj-ea"/>
            </a:endParaRPr>
          </a:p>
        </p:txBody>
      </p:sp>
      <p:sp>
        <p:nvSpPr>
          <p:cNvPr id="2" name="タイトル 1">
            <a:extLst>
              <a:ext uri="{FF2B5EF4-FFF2-40B4-BE49-F238E27FC236}">
                <a16:creationId xmlns:a16="http://schemas.microsoft.com/office/drawing/2014/main" id="{5FE14325-B25E-453C-9481-5E4B9FE0B34A}"/>
              </a:ext>
            </a:extLst>
          </p:cNvPr>
          <p:cNvSpPr>
            <a:spLocks noGrp="1"/>
          </p:cNvSpPr>
          <p:nvPr>
            <p:ph type="title"/>
          </p:nvPr>
        </p:nvSpPr>
        <p:spPr/>
        <p:txBody>
          <a:bodyPr/>
          <a:lstStyle/>
          <a:p>
            <a:r>
              <a:rPr lang="ja-JP" altLang="en-US" dirty="0"/>
              <a:t>章の概要</a:t>
            </a:r>
            <a:endParaRPr kumimoji="1" lang="ja-JP" altLang="en-US" dirty="0"/>
          </a:p>
        </p:txBody>
      </p:sp>
      <p:sp>
        <p:nvSpPr>
          <p:cNvPr id="3" name="コンテンツ プレースホルダー 2">
            <a:extLst>
              <a:ext uri="{FF2B5EF4-FFF2-40B4-BE49-F238E27FC236}">
                <a16:creationId xmlns:a16="http://schemas.microsoft.com/office/drawing/2014/main" id="{10EE556C-FDAE-4EEE-A2E7-11A707D60D55}"/>
              </a:ext>
            </a:extLst>
          </p:cNvPr>
          <p:cNvSpPr>
            <a:spLocks noGrp="1"/>
          </p:cNvSpPr>
          <p:nvPr>
            <p:ph sz="quarter" idx="4294967295"/>
          </p:nvPr>
        </p:nvSpPr>
        <p:spPr>
          <a:xfrm>
            <a:off x="1113954" y="1127706"/>
            <a:ext cx="9964088" cy="2251449"/>
          </a:xfrm>
        </p:spPr>
        <p:txBody>
          <a:bodyPr vert="horz" wrap="square" lIns="91440" tIns="45720" rIns="91440" bIns="45720" rtlCol="0" anchor="ctr">
            <a:noAutofit/>
          </a:bodyPr>
          <a:lstStyle/>
          <a:p>
            <a:pPr marL="0" indent="0" algn="ctr">
              <a:lnSpc>
                <a:spcPct val="120000"/>
              </a:lnSpc>
              <a:spcBef>
                <a:spcPts val="0"/>
              </a:spcBef>
              <a:spcAft>
                <a:spcPts val="2400"/>
              </a:spcAft>
              <a:buClr>
                <a:srgbClr val="F36C37"/>
              </a:buClr>
              <a:buNone/>
            </a:pPr>
            <a:r>
              <a:rPr lang="ja-JP" altLang="en-US" sz="2000" b="1" dirty="0">
                <a:solidFill>
                  <a:srgbClr val="F36C37"/>
                </a:solidFill>
              </a:rPr>
              <a:t>この章では、ニューラルネットワークの発展形である</a:t>
            </a:r>
            <a:r>
              <a:rPr lang="en-US" altLang="ja-JP" sz="2000" b="1" dirty="0">
                <a:solidFill>
                  <a:srgbClr val="F36C37"/>
                </a:solidFill>
              </a:rPr>
              <a:t>CNN</a:t>
            </a:r>
            <a:r>
              <a:rPr lang="ja-JP" altLang="en-US" sz="2000" b="1" dirty="0">
                <a:solidFill>
                  <a:srgbClr val="F36C37"/>
                </a:solidFill>
              </a:rPr>
              <a:t>を用いた</a:t>
            </a:r>
            <a:br>
              <a:rPr lang="en-US" altLang="ja-JP" sz="2000" b="1" dirty="0">
                <a:solidFill>
                  <a:srgbClr val="F36C37"/>
                </a:solidFill>
              </a:rPr>
            </a:br>
            <a:r>
              <a:rPr lang="ja-JP" altLang="en-US" sz="2000" b="1" dirty="0">
                <a:solidFill>
                  <a:srgbClr val="F36C37"/>
                </a:solidFill>
              </a:rPr>
              <a:t>画像分類について学びます。</a:t>
            </a:r>
          </a:p>
          <a:p>
            <a:pPr marL="0" indent="0" algn="ctr">
              <a:lnSpc>
                <a:spcPct val="120000"/>
              </a:lnSpc>
              <a:spcBef>
                <a:spcPts val="0"/>
              </a:spcBef>
              <a:spcAft>
                <a:spcPts val="2400"/>
              </a:spcAft>
              <a:buClr>
                <a:srgbClr val="F36C37"/>
              </a:buClr>
              <a:buNone/>
            </a:pPr>
            <a:r>
              <a:rPr lang="ja-JP" altLang="en-US" sz="2000" b="1" dirty="0">
                <a:solidFill>
                  <a:srgbClr val="F36C37"/>
                </a:solidFill>
              </a:rPr>
              <a:t>また、</a:t>
            </a:r>
            <a:r>
              <a:rPr lang="en-US" altLang="ja-JP" sz="2000" b="1" dirty="0">
                <a:solidFill>
                  <a:srgbClr val="F36C37"/>
                </a:solidFill>
              </a:rPr>
              <a:t>TensorFlow / </a:t>
            </a:r>
            <a:r>
              <a:rPr lang="en-US" altLang="ja-JP" sz="2000" b="1" dirty="0" err="1">
                <a:solidFill>
                  <a:srgbClr val="F36C37"/>
                </a:solidFill>
              </a:rPr>
              <a:t>Keras</a:t>
            </a:r>
            <a:r>
              <a:rPr lang="ja-JP" altLang="en-US" sz="2000" b="1" dirty="0">
                <a:solidFill>
                  <a:srgbClr val="F36C37"/>
                </a:solidFill>
              </a:rPr>
              <a:t>での実装を体験します。</a:t>
            </a:r>
            <a:br>
              <a:rPr lang="en-US" altLang="ja-JP" sz="2000" b="1" dirty="0">
                <a:solidFill>
                  <a:srgbClr val="F36C37"/>
                </a:solidFill>
              </a:rPr>
            </a:br>
            <a:r>
              <a:rPr lang="ja-JP" altLang="en-US" sz="2000" b="1" dirty="0">
                <a:solidFill>
                  <a:srgbClr val="F36C37"/>
                </a:solidFill>
              </a:rPr>
              <a:t>また、画像分類の活用例も確認してみましょう。</a:t>
            </a:r>
          </a:p>
        </p:txBody>
      </p:sp>
      <p:sp>
        <p:nvSpPr>
          <p:cNvPr id="4" name="スライド番号プレースホルダー 3">
            <a:extLst>
              <a:ext uri="{FF2B5EF4-FFF2-40B4-BE49-F238E27FC236}">
                <a16:creationId xmlns:a16="http://schemas.microsoft.com/office/drawing/2014/main" id="{31E61FCF-A60C-432C-8A79-2693CCE4D99F}"/>
              </a:ext>
            </a:extLst>
          </p:cNvPr>
          <p:cNvSpPr>
            <a:spLocks noGrp="1"/>
          </p:cNvSpPr>
          <p:nvPr>
            <p:ph type="sldNum" sz="quarter" idx="10"/>
          </p:nvPr>
        </p:nvSpPr>
        <p:spPr/>
        <p:txBody>
          <a:bodyPr/>
          <a:lstStyle/>
          <a:p>
            <a:fld id="{5D750650-B10A-47BF-93C2-E1678438B37A}" type="slidenum">
              <a:rPr kumimoji="1" lang="ja-JP" altLang="en-US" smtClean="0"/>
              <a:pPr/>
              <a:t>335</a:t>
            </a:fld>
            <a:endParaRPr kumimoji="1" lang="ja-JP" altLang="en-US"/>
          </a:p>
        </p:txBody>
      </p:sp>
      <p:sp>
        <p:nvSpPr>
          <p:cNvPr id="9" name="四角形: 角を丸くする 8">
            <a:extLst>
              <a:ext uri="{FF2B5EF4-FFF2-40B4-BE49-F238E27FC236}">
                <a16:creationId xmlns:a16="http://schemas.microsoft.com/office/drawing/2014/main" id="{6D456DDF-4B7D-4596-9982-ABD670D6C992}"/>
              </a:ext>
            </a:extLst>
          </p:cNvPr>
          <p:cNvSpPr/>
          <p:nvPr/>
        </p:nvSpPr>
        <p:spPr bwMode="auto">
          <a:xfrm>
            <a:off x="856302" y="3840493"/>
            <a:ext cx="10493870" cy="577189"/>
          </a:xfrm>
          <a:prstGeom prst="roundRect">
            <a:avLst>
              <a:gd name="adj" fmla="val 13183"/>
            </a:avLst>
          </a:prstGeom>
          <a:solidFill>
            <a:srgbClr val="00879E"/>
          </a:solidFill>
          <a:ln w="19050" algn="ctr">
            <a:solidFill>
              <a:srgbClr val="00879E"/>
            </a:solidFill>
            <a:prstDash val="solid"/>
            <a:round/>
            <a:headEnd/>
            <a:tailEnd/>
          </a:ln>
          <a:effectLst/>
        </p:spPr>
        <p:txBody>
          <a:bodyPr wrap="none" rtlCol="0" anchor="ctr"/>
          <a:lstStyle/>
          <a:p>
            <a:pPr algn="ctr" fontAlgn="base">
              <a:spcBef>
                <a:spcPct val="0"/>
              </a:spcBef>
              <a:spcAft>
                <a:spcPct val="0"/>
              </a:spcAft>
            </a:pPr>
            <a:endParaRPr kumimoji="1" lang="ja-JP" altLang="en-US" dirty="0">
              <a:solidFill>
                <a:schemeClr val="bg1"/>
              </a:solidFill>
              <a:latin typeface="Arial" pitchFamily="34" charset="0"/>
              <a:ea typeface="ＭＳ Ｐゴシック" pitchFamily="50" charset="-128"/>
            </a:endParaRPr>
          </a:p>
        </p:txBody>
      </p:sp>
      <p:sp>
        <p:nvSpPr>
          <p:cNvPr id="10" name="正方形/長方形 9">
            <a:extLst>
              <a:ext uri="{FF2B5EF4-FFF2-40B4-BE49-F238E27FC236}">
                <a16:creationId xmlns:a16="http://schemas.microsoft.com/office/drawing/2014/main" id="{990BDE5C-254C-433A-BD74-EE2771F57294}"/>
              </a:ext>
            </a:extLst>
          </p:cNvPr>
          <p:cNvSpPr/>
          <p:nvPr/>
        </p:nvSpPr>
        <p:spPr>
          <a:xfrm>
            <a:off x="1551347" y="3940880"/>
            <a:ext cx="7525251" cy="440120"/>
          </a:xfrm>
          <a:prstGeom prst="rect">
            <a:avLst/>
          </a:prstGeom>
          <a:noFill/>
          <a:ln w="19050" algn="ctr">
            <a:noFill/>
            <a:prstDash val="dash"/>
            <a:round/>
            <a:headEnd/>
            <a:tailEnd/>
          </a:ln>
          <a:effectLst/>
        </p:spPr>
        <p:txBody>
          <a:bodyPr wrap="none" rtlCol="0" anchor="ctr"/>
          <a:lstStyle/>
          <a:p>
            <a:pPr fontAlgn="base">
              <a:spcBef>
                <a:spcPct val="0"/>
              </a:spcBef>
              <a:spcAft>
                <a:spcPct val="0"/>
              </a:spcAft>
            </a:pPr>
            <a:r>
              <a:rPr kumimoji="1" lang="ja-JP" altLang="en-US" sz="2200" b="1" spc="300" dirty="0">
                <a:solidFill>
                  <a:schemeClr val="bg1"/>
                </a:solidFill>
                <a:latin typeface="+mj-ea"/>
                <a:ea typeface="+mj-ea"/>
              </a:rPr>
              <a:t>この章の目標</a:t>
            </a:r>
          </a:p>
        </p:txBody>
      </p:sp>
      <p:pic>
        <p:nvPicPr>
          <p:cNvPr id="11" name="図 10" descr="アイコン&#10;&#10;自動的に生成された説明">
            <a:extLst>
              <a:ext uri="{FF2B5EF4-FFF2-40B4-BE49-F238E27FC236}">
                <a16:creationId xmlns:a16="http://schemas.microsoft.com/office/drawing/2014/main" id="{7720435F-DF30-4A16-B0F1-9BE9EB8B68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7188" y="3892906"/>
            <a:ext cx="426733" cy="427586"/>
          </a:xfrm>
          <a:prstGeom prst="rect">
            <a:avLst/>
          </a:prstGeom>
        </p:spPr>
      </p:pic>
      <p:pic>
        <p:nvPicPr>
          <p:cNvPr id="12" name="図 11" descr="グラフィカル ユーザー インターフェイス, アプリケーション&#10;&#10;自動的に生成された説明">
            <a:extLst>
              <a:ext uri="{FF2B5EF4-FFF2-40B4-BE49-F238E27FC236}">
                <a16:creationId xmlns:a16="http://schemas.microsoft.com/office/drawing/2014/main" id="{713DDCC5-F6A5-4972-A4E5-4F6AE2A8C21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05088" y="4409105"/>
            <a:ext cx="4029075" cy="1954101"/>
          </a:xfrm>
          <a:prstGeom prst="rect">
            <a:avLst/>
          </a:prstGeom>
        </p:spPr>
      </p:pic>
      <p:sp>
        <p:nvSpPr>
          <p:cNvPr id="8" name="コンテンツ プレースホルダー 2">
            <a:extLst>
              <a:ext uri="{FF2B5EF4-FFF2-40B4-BE49-F238E27FC236}">
                <a16:creationId xmlns:a16="http://schemas.microsoft.com/office/drawing/2014/main" id="{733E62C9-1A65-4181-ACD0-3065DF9AF0E5}"/>
              </a:ext>
            </a:extLst>
          </p:cNvPr>
          <p:cNvSpPr txBox="1">
            <a:spLocks/>
          </p:cNvSpPr>
          <p:nvPr/>
        </p:nvSpPr>
        <p:spPr bwMode="auto">
          <a:xfrm>
            <a:off x="920082" y="4701731"/>
            <a:ext cx="10493870" cy="819789"/>
          </a:xfrm>
          <a:prstGeom prst="rect">
            <a:avLst/>
          </a:prstGeom>
        </p:spPr>
        <p:txBody>
          <a:bodyPr vert="horz" wrap="none" lIns="91440" tIns="45720" rIns="91440" bIns="45720" rtlCol="0">
            <a:noAutofit/>
          </a:bodyPr>
          <a:lstStyle>
            <a:lvl1pPr marL="357188" marR="0" indent="-357188"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n"/>
              <a:tabLst/>
              <a:defRPr kumimoji="1" lang="en-US" altLang="ja-JP"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1pPr>
            <a:lvl2pPr marL="742950" marR="0" indent="-28575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l"/>
              <a:tabLst/>
              <a:defRPr kumimoji="1" lang="ja-JP" altLang="en-US"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2pPr>
            <a:lvl3pPr marL="1143000" marR="0" indent="-2286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3pPr>
            <a:lvl4pPr marL="1714500" marR="0" indent="-3429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4pPr>
            <a:lvl5pPr marL="2114550" marR="0" indent="-28575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lnSpc>
                <a:spcPct val="130000"/>
              </a:lnSpc>
              <a:spcBef>
                <a:spcPts val="0"/>
              </a:spcBef>
              <a:spcAft>
                <a:spcPts val="3000"/>
              </a:spcAft>
              <a:buClr>
                <a:schemeClr val="tx1">
                  <a:lumMod val="75000"/>
                  <a:lumOff val="25000"/>
                </a:schemeClr>
              </a:buClr>
            </a:pPr>
            <a:r>
              <a:rPr lang="en-US" altLang="ja-JP" sz="2000" b="1" dirty="0"/>
              <a:t>TensorFlow</a:t>
            </a:r>
            <a:r>
              <a:rPr lang="ja-JP" altLang="en-US" sz="2000" b="1" dirty="0"/>
              <a:t> </a:t>
            </a:r>
            <a:r>
              <a:rPr lang="en-US" altLang="ja-JP" sz="2000" b="1" dirty="0"/>
              <a:t>/</a:t>
            </a:r>
            <a:r>
              <a:rPr lang="ja-JP" altLang="en-US" sz="2000" b="1" dirty="0"/>
              <a:t> </a:t>
            </a:r>
            <a:r>
              <a:rPr lang="en-US" altLang="ja-JP" sz="2000" b="1" dirty="0" err="1"/>
              <a:t>Keras</a:t>
            </a:r>
            <a:r>
              <a:rPr lang="ja-JP" altLang="en-US" sz="2000" b="1" dirty="0"/>
              <a:t>を用いて画像分類モデルを実装できる</a:t>
            </a:r>
            <a:endParaRPr lang="en-US" altLang="ja-JP" sz="2000" b="1" dirty="0"/>
          </a:p>
        </p:txBody>
      </p:sp>
    </p:spTree>
    <p:extLst>
      <p:ext uri="{BB962C8B-B14F-4D97-AF65-F5344CB8AC3E}">
        <p14:creationId xmlns:p14="http://schemas.microsoft.com/office/powerpoint/2010/main" val="3747193763"/>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タイトル 1">
            <a:extLst>
              <a:ext uri="{FF2B5EF4-FFF2-40B4-BE49-F238E27FC236}">
                <a16:creationId xmlns:a16="http://schemas.microsoft.com/office/drawing/2014/main" id="{2DA76E4A-E82F-4E3B-913C-6408054281D8}"/>
              </a:ext>
            </a:extLst>
          </p:cNvPr>
          <p:cNvSpPr txBox="1">
            <a:spLocks/>
          </p:cNvSpPr>
          <p:nvPr/>
        </p:nvSpPr>
        <p:spPr bwMode="auto">
          <a:xfrm>
            <a:off x="666514" y="851958"/>
            <a:ext cx="10922105" cy="4826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kumimoji="1" sz="2800" b="1" kern="1200" baseline="0">
                <a:solidFill>
                  <a:schemeClr val="tx1">
                    <a:lumMod val="75000"/>
                    <a:lumOff val="25000"/>
                  </a:schemeClr>
                </a:solidFill>
                <a:latin typeface="メイリオ" panose="020B0604030504040204" pitchFamily="50" charset="-128"/>
                <a:ea typeface="メイリオ" panose="020B0604030504040204" pitchFamily="50" charset="-128"/>
                <a:cs typeface="+mj-cs"/>
              </a:defRPr>
            </a:lvl1pPr>
          </a:lstStyle>
          <a:p>
            <a:r>
              <a:rPr lang="ja-JP" altLang="en-US" sz="3200" spc="150" dirty="0">
                <a:solidFill>
                  <a:srgbClr val="F36C37"/>
                </a:solidFill>
              </a:rPr>
              <a:t>第</a:t>
            </a:r>
            <a:r>
              <a:rPr lang="en-US" altLang="ja-JP" sz="5400" spc="150" dirty="0">
                <a:solidFill>
                  <a:srgbClr val="F36C37"/>
                </a:solidFill>
              </a:rPr>
              <a:t>7</a:t>
            </a:r>
            <a:r>
              <a:rPr lang="ja-JP" altLang="en-US" sz="3200" spc="150" dirty="0">
                <a:solidFill>
                  <a:srgbClr val="F36C37"/>
                </a:solidFill>
              </a:rPr>
              <a:t>章</a:t>
            </a:r>
            <a:r>
              <a:rPr lang="ja-JP" altLang="en-US" spc="150" dirty="0">
                <a:solidFill>
                  <a:srgbClr val="F36C37"/>
                </a:solidFill>
              </a:rPr>
              <a:t>　</a:t>
            </a:r>
            <a:r>
              <a:rPr lang="en-US" altLang="ja-JP" sz="3200" spc="150" dirty="0">
                <a:solidFill>
                  <a:srgbClr val="F36C37"/>
                </a:solidFill>
              </a:rPr>
              <a:t>CNN</a:t>
            </a:r>
            <a:r>
              <a:rPr lang="ja-JP" altLang="en-US" sz="3200" spc="150" dirty="0">
                <a:solidFill>
                  <a:srgbClr val="F36C37"/>
                </a:solidFill>
              </a:rPr>
              <a:t>による画像分類 </a:t>
            </a:r>
            <a:r>
              <a:rPr lang="en-US" altLang="ja-JP" sz="2000" spc="150" dirty="0">
                <a:solidFill>
                  <a:srgbClr val="F36C37"/>
                </a:solidFill>
              </a:rPr>
              <a:t>- TensorFlow / </a:t>
            </a:r>
            <a:r>
              <a:rPr lang="en-US" altLang="ja-JP" sz="2000" spc="150" dirty="0" err="1">
                <a:solidFill>
                  <a:srgbClr val="F36C37"/>
                </a:solidFill>
              </a:rPr>
              <a:t>Keras</a:t>
            </a:r>
            <a:r>
              <a:rPr lang="en-US" altLang="ja-JP" sz="2000" spc="150" dirty="0">
                <a:solidFill>
                  <a:srgbClr val="F36C37"/>
                </a:solidFill>
              </a:rPr>
              <a:t> -</a:t>
            </a:r>
            <a:endParaRPr lang="en-US" altLang="ja-JP" sz="3200" spc="150" dirty="0">
              <a:solidFill>
                <a:srgbClr val="F36C37"/>
              </a:solidFill>
            </a:endParaRPr>
          </a:p>
        </p:txBody>
      </p:sp>
      <p:sp>
        <p:nvSpPr>
          <p:cNvPr id="2" name="スライド番号プレースホルダー 1">
            <a:extLst>
              <a:ext uri="{FF2B5EF4-FFF2-40B4-BE49-F238E27FC236}">
                <a16:creationId xmlns:a16="http://schemas.microsoft.com/office/drawing/2014/main" id="{FAA47C63-520D-4F7C-8DAB-2526094CB5B4}"/>
              </a:ext>
            </a:extLst>
          </p:cNvPr>
          <p:cNvSpPr>
            <a:spLocks noGrp="1"/>
          </p:cNvSpPr>
          <p:nvPr>
            <p:ph type="sldNum" sz="quarter" idx="10"/>
          </p:nvPr>
        </p:nvSpPr>
        <p:spPr>
          <a:xfrm>
            <a:off x="9265299" y="6465214"/>
            <a:ext cx="2743200" cy="204403"/>
          </a:xfrm>
        </p:spPr>
        <p:txBody>
          <a:bodyPr/>
          <a:lstStyle/>
          <a:p>
            <a:fld id="{5D750650-B10A-47BF-93C2-E1678438B37A}" type="slidenum">
              <a:rPr kumimoji="1" lang="ja-JP" altLang="en-US" smtClean="0"/>
              <a:pPr/>
              <a:t>336</a:t>
            </a:fld>
            <a:endParaRPr kumimoji="1" lang="ja-JP" altLang="en-US" dirty="0"/>
          </a:p>
        </p:txBody>
      </p:sp>
      <p:sp>
        <p:nvSpPr>
          <p:cNvPr id="9" name="四角形: 角を丸くする 8">
            <a:extLst>
              <a:ext uri="{FF2B5EF4-FFF2-40B4-BE49-F238E27FC236}">
                <a16:creationId xmlns:a16="http://schemas.microsoft.com/office/drawing/2014/main" id="{17C76A4F-9917-404E-810D-D4C278F81FF6}"/>
              </a:ext>
            </a:extLst>
          </p:cNvPr>
          <p:cNvSpPr/>
          <p:nvPr/>
        </p:nvSpPr>
        <p:spPr bwMode="auto">
          <a:xfrm>
            <a:off x="735085" y="1751579"/>
            <a:ext cx="2208068" cy="358390"/>
          </a:xfrm>
          <a:prstGeom prst="roundRect">
            <a:avLst>
              <a:gd name="adj" fmla="val 50000"/>
            </a:avLst>
          </a:prstGeom>
          <a:solidFill>
            <a:srgbClr val="F36C37"/>
          </a:solidFill>
          <a:ln w="19050" algn="ctr">
            <a:noFill/>
            <a:prstDash val="dash"/>
            <a:round/>
            <a:headEnd/>
            <a:tailEnd/>
          </a:ln>
          <a:effectLst/>
        </p:spPr>
        <p:txBody>
          <a:bodyPr wrap="none" lIns="108000" tIns="108000" rtlCol="0" anchor="ctr"/>
          <a:lstStyle/>
          <a:p>
            <a:pPr algn="ctr"/>
            <a:r>
              <a:rPr kumimoji="1" lang="ja-JP" altLang="en-US" b="1" spc="300" dirty="0">
                <a:solidFill>
                  <a:schemeClr val="bg1"/>
                </a:solidFill>
                <a:latin typeface="+mn-ea"/>
              </a:rPr>
              <a:t>章の目次</a:t>
            </a:r>
          </a:p>
        </p:txBody>
      </p:sp>
      <p:sp>
        <p:nvSpPr>
          <p:cNvPr id="10" name="コンテンツ プレースホルダー 5">
            <a:extLst>
              <a:ext uri="{FF2B5EF4-FFF2-40B4-BE49-F238E27FC236}">
                <a16:creationId xmlns:a16="http://schemas.microsoft.com/office/drawing/2014/main" id="{2A231A49-86B3-4817-904B-36C2F1103794}"/>
              </a:ext>
            </a:extLst>
          </p:cNvPr>
          <p:cNvSpPr txBox="1">
            <a:spLocks/>
          </p:cNvSpPr>
          <p:nvPr/>
        </p:nvSpPr>
        <p:spPr>
          <a:xfrm>
            <a:off x="1071378" y="2431708"/>
            <a:ext cx="10353860" cy="2733632"/>
          </a:xfrm>
          <a:prstGeom prst="rect">
            <a:avLst/>
          </a:prstGeom>
        </p:spPr>
        <p:txBody>
          <a:bodyPr vert="horz" lIns="91440" tIns="45720" rIns="91440" bIns="45720" rtlCol="0" anchor="t"/>
          <a:lstStyle>
            <a:defPPr>
              <a:defRPr lang="en-US"/>
            </a:defPPr>
            <a:lvl1pPr marL="0" algn="r" defTabSz="457200" rtl="0" eaLnBrk="1" latinLnBrk="0" hangingPunct="1">
              <a:defRPr sz="900" b="0" kern="1200">
                <a:solidFill>
                  <a:schemeClr val="tx1">
                    <a:lumMod val="50000"/>
                    <a:lumOff val="50000"/>
                  </a:schemeClr>
                </a:solidFill>
                <a:latin typeface="メイリオ" panose="020B0604030504040204" pitchFamily="50" charset="-128"/>
                <a:ea typeface="メイリオ" panose="020B0604030504040204" pitchFamily="50" charset="-128"/>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lnSpc>
                <a:spcPct val="150000"/>
              </a:lnSpc>
            </a:pPr>
            <a:r>
              <a:rPr kumimoji="1" lang="en-US" altLang="ja-JP" sz="2800" b="1" spc="300" dirty="0">
                <a:solidFill>
                  <a:schemeClr val="tx1">
                    <a:lumMod val="75000"/>
                    <a:lumOff val="25000"/>
                  </a:schemeClr>
                </a:solidFill>
              </a:rPr>
              <a:t>7-1.</a:t>
            </a:r>
            <a:r>
              <a:rPr kumimoji="1" lang="ja-JP" altLang="en-US" sz="2800" b="1" spc="300" dirty="0">
                <a:solidFill>
                  <a:schemeClr val="tx1">
                    <a:lumMod val="75000"/>
                    <a:lumOff val="25000"/>
                  </a:schemeClr>
                </a:solidFill>
              </a:rPr>
              <a:t>畳み込みニューラルネットワーク（</a:t>
            </a:r>
            <a:r>
              <a:rPr kumimoji="1" lang="en-US" altLang="ja-JP" sz="2800" b="1" spc="300" dirty="0">
                <a:solidFill>
                  <a:schemeClr val="tx1">
                    <a:lumMod val="75000"/>
                    <a:lumOff val="25000"/>
                  </a:schemeClr>
                </a:solidFill>
              </a:rPr>
              <a:t>CNN</a:t>
            </a:r>
            <a:r>
              <a:rPr kumimoji="1" lang="ja-JP" altLang="en-US" sz="2800" b="1" spc="300" dirty="0">
                <a:solidFill>
                  <a:schemeClr val="tx1">
                    <a:lumMod val="75000"/>
                    <a:lumOff val="25000"/>
                  </a:schemeClr>
                </a:solidFill>
              </a:rPr>
              <a:t>）</a:t>
            </a:r>
            <a:endParaRPr kumimoji="1" lang="en-US" altLang="ja-JP" sz="2800" b="1" spc="300" dirty="0">
              <a:solidFill>
                <a:schemeClr val="tx1">
                  <a:lumMod val="75000"/>
                  <a:lumOff val="25000"/>
                </a:schemeClr>
              </a:solidFill>
            </a:endParaRPr>
          </a:p>
          <a:p>
            <a:pPr algn="l">
              <a:lnSpc>
                <a:spcPct val="150000"/>
              </a:lnSpc>
            </a:pPr>
            <a:r>
              <a:rPr lang="en-US" altLang="ja-JP" sz="2800" b="1" spc="300" dirty="0">
                <a:solidFill>
                  <a:schemeClr val="tx1">
                    <a:lumMod val="75000"/>
                    <a:lumOff val="25000"/>
                  </a:schemeClr>
                </a:solidFill>
              </a:rPr>
              <a:t>7-2.TensorFlow / Keras</a:t>
            </a:r>
            <a:r>
              <a:rPr lang="ja-JP" altLang="en-US" sz="2800" b="1" spc="300" dirty="0">
                <a:solidFill>
                  <a:schemeClr val="tx1">
                    <a:lumMod val="75000"/>
                    <a:lumOff val="25000"/>
                  </a:schemeClr>
                </a:solidFill>
              </a:rPr>
              <a:t>による</a:t>
            </a:r>
            <a:r>
              <a:rPr lang="en-US" altLang="ja-JP" sz="2800" b="1" spc="300" dirty="0">
                <a:solidFill>
                  <a:schemeClr val="tx1">
                    <a:lumMod val="75000"/>
                    <a:lumOff val="25000"/>
                  </a:schemeClr>
                </a:solidFill>
              </a:rPr>
              <a:t>CNN</a:t>
            </a:r>
            <a:r>
              <a:rPr lang="ja-JP" altLang="en-US" sz="2800" b="1" spc="300" dirty="0">
                <a:solidFill>
                  <a:schemeClr val="tx1">
                    <a:lumMod val="75000"/>
                    <a:lumOff val="25000"/>
                  </a:schemeClr>
                </a:solidFill>
              </a:rPr>
              <a:t>画像分類</a:t>
            </a:r>
            <a:endParaRPr lang="en-US" altLang="ja-JP" sz="2800" b="1" spc="300" dirty="0">
              <a:solidFill>
                <a:schemeClr val="tx1">
                  <a:lumMod val="75000"/>
                  <a:lumOff val="25000"/>
                </a:schemeClr>
              </a:solidFill>
            </a:endParaRPr>
          </a:p>
          <a:p>
            <a:pPr algn="l">
              <a:lnSpc>
                <a:spcPct val="150000"/>
              </a:lnSpc>
            </a:pPr>
            <a:r>
              <a:rPr lang="en-US" altLang="ja-JP" sz="2800" b="1" spc="300" dirty="0">
                <a:solidFill>
                  <a:srgbClr val="00879E"/>
                </a:solidFill>
              </a:rPr>
              <a:t>7-3.</a:t>
            </a:r>
            <a:r>
              <a:rPr lang="ja-JP" altLang="en-US" sz="2800" b="1" spc="300" dirty="0">
                <a:solidFill>
                  <a:srgbClr val="00879E"/>
                </a:solidFill>
              </a:rPr>
              <a:t>演習：</a:t>
            </a:r>
            <a:r>
              <a:rPr lang="en-US" altLang="ja-JP" sz="2800" b="1" spc="300" dirty="0">
                <a:solidFill>
                  <a:srgbClr val="00879E"/>
                </a:solidFill>
              </a:rPr>
              <a:t>CNN</a:t>
            </a:r>
            <a:r>
              <a:rPr lang="ja-JP" altLang="en-US" sz="2800" b="1" spc="300" dirty="0">
                <a:solidFill>
                  <a:srgbClr val="00879E"/>
                </a:solidFill>
              </a:rPr>
              <a:t>による画像分類</a:t>
            </a:r>
            <a:endParaRPr lang="en-US" altLang="ja-JP" sz="2800" b="1" spc="300" dirty="0">
              <a:solidFill>
                <a:srgbClr val="00879E"/>
              </a:solidFill>
            </a:endParaRPr>
          </a:p>
          <a:p>
            <a:pPr algn="l">
              <a:lnSpc>
                <a:spcPct val="150000"/>
              </a:lnSpc>
            </a:pPr>
            <a:r>
              <a:rPr lang="en-US" altLang="ja-JP" sz="2800" b="1" spc="300" dirty="0">
                <a:solidFill>
                  <a:schemeClr val="tx1">
                    <a:lumMod val="75000"/>
                    <a:lumOff val="25000"/>
                  </a:schemeClr>
                </a:solidFill>
              </a:rPr>
              <a:t>7-4.</a:t>
            </a:r>
            <a:r>
              <a:rPr lang="ja-JP" altLang="en-US" sz="2800" b="1" spc="300" dirty="0">
                <a:solidFill>
                  <a:schemeClr val="tx1">
                    <a:lumMod val="75000"/>
                    <a:lumOff val="25000"/>
                  </a:schemeClr>
                </a:solidFill>
              </a:rPr>
              <a:t>画像分類の活用例</a:t>
            </a:r>
            <a:endParaRPr lang="en-US" altLang="ja-JP" sz="2800" b="1" spc="300" dirty="0">
              <a:solidFill>
                <a:schemeClr val="tx1">
                  <a:lumMod val="75000"/>
                  <a:lumOff val="25000"/>
                </a:schemeClr>
              </a:solidFill>
            </a:endParaRPr>
          </a:p>
        </p:txBody>
      </p:sp>
    </p:spTree>
    <p:extLst>
      <p:ext uri="{BB962C8B-B14F-4D97-AF65-F5344CB8AC3E}">
        <p14:creationId xmlns:p14="http://schemas.microsoft.com/office/powerpoint/2010/main" val="1119779209"/>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lang="en-US" altLang="ja-JP" dirty="0"/>
              <a:t>7</a:t>
            </a:r>
            <a:r>
              <a:rPr kumimoji="1" lang="en-US" altLang="ja-JP" dirty="0"/>
              <a:t>-1-3.</a:t>
            </a:r>
            <a:r>
              <a:rPr lang="ja-JP" altLang="en-US" dirty="0"/>
              <a:t>画像分類とディープラーニング</a:t>
            </a:r>
            <a:endParaRPr kumimoji="1" lang="ja-JP" altLang="en-US" dirty="0"/>
          </a:p>
        </p:txBody>
      </p:sp>
      <p:sp>
        <p:nvSpPr>
          <p:cNvPr id="5" name="スライド番号プレースホルダー 4">
            <a:extLst>
              <a:ext uri="{FF2B5EF4-FFF2-40B4-BE49-F238E27FC236}">
                <a16:creationId xmlns:a16="http://schemas.microsoft.com/office/drawing/2014/main" id="{C905B90A-465B-402F-BC68-6932C2B00E04}"/>
              </a:ext>
            </a:extLst>
          </p:cNvPr>
          <p:cNvSpPr>
            <a:spLocks noGrp="1"/>
          </p:cNvSpPr>
          <p:nvPr>
            <p:ph type="sldNum" sz="quarter" idx="10"/>
          </p:nvPr>
        </p:nvSpPr>
        <p:spPr/>
        <p:txBody>
          <a:bodyPr/>
          <a:lstStyle/>
          <a:p>
            <a:fld id="{5D750650-B10A-47BF-93C2-E1678438B37A}" type="slidenum">
              <a:rPr kumimoji="1" lang="ja-JP" altLang="en-US" smtClean="0"/>
              <a:pPr/>
              <a:t>337</a:t>
            </a:fld>
            <a:endParaRPr kumimoji="1" lang="ja-JP" altLang="en-US"/>
          </a:p>
        </p:txBody>
      </p:sp>
      <p:sp>
        <p:nvSpPr>
          <p:cNvPr id="9" name="四角形: 角を丸くする 8">
            <a:extLst>
              <a:ext uri="{FF2B5EF4-FFF2-40B4-BE49-F238E27FC236}">
                <a16:creationId xmlns:a16="http://schemas.microsoft.com/office/drawing/2014/main" id="{CD66FD05-ECB3-41D7-A86E-4AEAB900C20D}"/>
              </a:ext>
            </a:extLst>
          </p:cNvPr>
          <p:cNvSpPr/>
          <p:nvPr/>
        </p:nvSpPr>
        <p:spPr bwMode="auto">
          <a:xfrm>
            <a:off x="766762" y="1218043"/>
            <a:ext cx="10658475" cy="2836567"/>
          </a:xfrm>
          <a:prstGeom prst="roundRect">
            <a:avLst>
              <a:gd name="adj" fmla="val 4381"/>
            </a:avLst>
          </a:prstGeom>
          <a:solidFill>
            <a:srgbClr val="FEEDE6"/>
          </a:solidFill>
          <a:ln w="19050" algn="ctr">
            <a:solidFill>
              <a:srgbClr val="F36C37"/>
            </a:solidFill>
            <a:prstDash val="solid"/>
            <a:round/>
            <a:headEnd/>
            <a:tailEnd/>
          </a:ln>
          <a:effectLst/>
        </p:spPr>
        <p:txBody>
          <a:bodyPr wrap="none" rtlCol="0" anchor="ctr"/>
          <a:lstStyle/>
          <a:p>
            <a:pPr algn="ctr"/>
            <a:endParaRPr kumimoji="1" lang="ja-JP" altLang="en-US" sz="2400" dirty="0">
              <a:solidFill>
                <a:schemeClr val="bg1"/>
              </a:solidFill>
            </a:endParaRPr>
          </a:p>
        </p:txBody>
      </p:sp>
      <p:grpSp>
        <p:nvGrpSpPr>
          <p:cNvPr id="11" name="グループ化 10">
            <a:extLst>
              <a:ext uri="{FF2B5EF4-FFF2-40B4-BE49-F238E27FC236}">
                <a16:creationId xmlns:a16="http://schemas.microsoft.com/office/drawing/2014/main" id="{3A7CC29D-DEA7-479E-ABF8-8DE75FFD1745}"/>
              </a:ext>
            </a:extLst>
          </p:cNvPr>
          <p:cNvGrpSpPr/>
          <p:nvPr/>
        </p:nvGrpSpPr>
        <p:grpSpPr>
          <a:xfrm>
            <a:off x="2683248" y="986663"/>
            <a:ext cx="6825504" cy="468736"/>
            <a:chOff x="2154608" y="3539394"/>
            <a:chExt cx="6825505" cy="426124"/>
          </a:xfrm>
        </p:grpSpPr>
        <p:sp>
          <p:nvSpPr>
            <p:cNvPr id="14" name="四角形: 角を丸くする 13">
              <a:extLst>
                <a:ext uri="{FF2B5EF4-FFF2-40B4-BE49-F238E27FC236}">
                  <a16:creationId xmlns:a16="http://schemas.microsoft.com/office/drawing/2014/main" id="{D299B0F2-0400-476D-B4DE-1952206D1B67}"/>
                </a:ext>
              </a:extLst>
            </p:cNvPr>
            <p:cNvSpPr/>
            <p:nvPr/>
          </p:nvSpPr>
          <p:spPr bwMode="auto">
            <a:xfrm>
              <a:off x="2154608" y="3539394"/>
              <a:ext cx="6825505" cy="394229"/>
            </a:xfrm>
            <a:prstGeom prst="roundRect">
              <a:avLst>
                <a:gd name="adj" fmla="val 50000"/>
              </a:avLst>
            </a:prstGeom>
            <a:solidFill>
              <a:srgbClr val="F36C37"/>
            </a:solidFill>
            <a:ln w="19050" algn="ctr">
              <a:noFill/>
              <a:prstDash val="dash"/>
              <a:round/>
              <a:headEnd/>
              <a:tailEnd/>
            </a:ln>
            <a:effectLst/>
          </p:spPr>
          <p:txBody>
            <a:bodyPr wrap="none" rtlCol="0" anchor="ctr"/>
            <a:lstStyle/>
            <a:p>
              <a:pPr algn="ctr"/>
              <a:endParaRPr kumimoji="1" lang="ja-JP" altLang="en-US" sz="2400" b="1" dirty="0">
                <a:solidFill>
                  <a:schemeClr val="bg1"/>
                </a:solidFill>
                <a:latin typeface="+mn-ea"/>
              </a:endParaRPr>
            </a:p>
          </p:txBody>
        </p:sp>
        <p:sp>
          <p:nvSpPr>
            <p:cNvPr id="15" name="正方形/長方形 14">
              <a:extLst>
                <a:ext uri="{FF2B5EF4-FFF2-40B4-BE49-F238E27FC236}">
                  <a16:creationId xmlns:a16="http://schemas.microsoft.com/office/drawing/2014/main" id="{06ADFF5E-314A-479C-8690-559864CF8616}"/>
                </a:ext>
              </a:extLst>
            </p:cNvPr>
            <p:cNvSpPr/>
            <p:nvPr/>
          </p:nvSpPr>
          <p:spPr>
            <a:xfrm>
              <a:off x="4567134" y="3565408"/>
              <a:ext cx="1981633" cy="400110"/>
            </a:xfrm>
            <a:prstGeom prst="rect">
              <a:avLst/>
            </a:prstGeom>
            <a:noFill/>
            <a:ln w="19050" algn="ctr">
              <a:noFill/>
              <a:prstDash val="dash"/>
              <a:round/>
              <a:headEnd/>
              <a:tailEn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2400" b="1" spc="150" dirty="0">
                  <a:solidFill>
                    <a:schemeClr val="bg1"/>
                  </a:solidFill>
                  <a:latin typeface="+mn-ea"/>
                </a:rPr>
                <a:t>画像認識には工夫が必要</a:t>
              </a:r>
              <a:endParaRPr lang="en-US" altLang="ja-JP" sz="2400" b="1" spc="150" dirty="0">
                <a:solidFill>
                  <a:schemeClr val="bg1"/>
                </a:solidFill>
                <a:latin typeface="+mn-ea"/>
              </a:endParaRPr>
            </a:p>
          </p:txBody>
        </p:sp>
      </p:grpSp>
      <p:sp>
        <p:nvSpPr>
          <p:cNvPr id="16" name="テキスト ボックス 15">
            <a:extLst>
              <a:ext uri="{FF2B5EF4-FFF2-40B4-BE49-F238E27FC236}">
                <a16:creationId xmlns:a16="http://schemas.microsoft.com/office/drawing/2014/main" id="{F6BD93DF-98AC-480B-9050-28EBD5DC64AB}"/>
              </a:ext>
            </a:extLst>
          </p:cNvPr>
          <p:cNvSpPr txBox="1"/>
          <p:nvPr/>
        </p:nvSpPr>
        <p:spPr>
          <a:xfrm>
            <a:off x="868755" y="1371422"/>
            <a:ext cx="10548545" cy="2662267"/>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ja-JP"/>
            </a:defPPr>
            <a:lvl1pPr>
              <a:lnSpc>
                <a:spcPct val="120000"/>
              </a:lnSpc>
              <a:defRPr sz="1200" b="1" spc="150">
                <a:latin typeface="+mj-ea"/>
                <a:ea typeface="+mj-ea"/>
              </a:defRPr>
            </a:lvl1pPr>
            <a:lvl2pPr marL="914400" indent="-457200" eaLnBrk="1" hangingPunct="1">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eaLnBrk="1" hangingPunct="1">
              <a:spcBef>
                <a:spcPct val="20000"/>
              </a:spcBef>
              <a:buClr>
                <a:schemeClr val="tx1"/>
              </a:buClr>
              <a:buFont typeface="HGPｺﾞｼｯｸE" pitchFamily="50" charset="-128"/>
              <a:buChar char="-"/>
              <a:defRPr sz="1800">
                <a:latin typeface="Meiryo UI" panose="020B0604030504040204" pitchFamily="50" charset="-128"/>
                <a:ea typeface="Meiryo UI" panose="020B0604030504040204" pitchFamily="50" charset="-128"/>
              </a:defRPr>
            </a:lvl3pPr>
            <a:lvl4pPr marL="1600200" indent="-228600" eaLnBrk="1" hangingPunct="1">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eaLnBrk="1" hangingPunct="1">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defRPr>
                <a:latin typeface="+mn-lt"/>
                <a:ea typeface="+mn-ea"/>
              </a:defRPr>
            </a:lvl6pPr>
            <a:lvl7pPr marL="2971800" indent="-228600" fontAlgn="base">
              <a:spcBef>
                <a:spcPct val="20000"/>
              </a:spcBef>
              <a:spcAft>
                <a:spcPct val="0"/>
              </a:spcAft>
              <a:buClr>
                <a:schemeClr val="tx1"/>
              </a:buClr>
              <a:buFont typeface="Wingdings" pitchFamily="2" charset="2"/>
              <a:defRPr>
                <a:latin typeface="+mn-lt"/>
                <a:ea typeface="+mn-ea"/>
              </a:defRPr>
            </a:lvl7pPr>
            <a:lvl8pPr marL="3429000" indent="-228600" fontAlgn="base">
              <a:spcBef>
                <a:spcPct val="20000"/>
              </a:spcBef>
              <a:spcAft>
                <a:spcPct val="0"/>
              </a:spcAft>
              <a:buClr>
                <a:schemeClr val="tx1"/>
              </a:buClr>
              <a:buFont typeface="Wingdings" pitchFamily="2" charset="2"/>
              <a:defRPr>
                <a:latin typeface="+mn-lt"/>
                <a:ea typeface="+mn-ea"/>
              </a:defRPr>
            </a:lvl8pPr>
            <a:lvl9pPr marL="3886200" indent="-228600" fontAlgn="base">
              <a:spcBef>
                <a:spcPct val="20000"/>
              </a:spcBef>
              <a:spcAft>
                <a:spcPct val="0"/>
              </a:spcAft>
              <a:buClr>
                <a:schemeClr val="tx1"/>
              </a:buClr>
              <a:buFont typeface="Wingdings" pitchFamily="2" charset="2"/>
              <a:defRPr>
                <a:latin typeface="+mn-lt"/>
                <a:ea typeface="+mn-ea"/>
              </a:defRPr>
            </a:lvl9pPr>
          </a:lstStyle>
          <a:p>
            <a:r>
              <a:rPr lang="ja-JP" altLang="en-US" sz="2000" spc="0" dirty="0">
                <a:solidFill>
                  <a:schemeClr val="tx1">
                    <a:lumMod val="75000"/>
                    <a:lumOff val="25000"/>
                  </a:schemeClr>
                </a:solidFill>
              </a:rPr>
              <a:t>　これまでに学んできた、ニューラルネットワークは複雑な画像データに対してはあまり効果的ではありません。画像データは</a:t>
            </a:r>
            <a:r>
              <a:rPr lang="en-US" altLang="ja-JP" sz="2000" spc="0" dirty="0">
                <a:solidFill>
                  <a:schemeClr val="tx1">
                    <a:lumMod val="75000"/>
                    <a:lumOff val="25000"/>
                  </a:schemeClr>
                </a:solidFill>
              </a:rPr>
              <a:t>2</a:t>
            </a:r>
            <a:r>
              <a:rPr lang="ja-JP" altLang="en-US" sz="2000" spc="0" dirty="0">
                <a:solidFill>
                  <a:schemeClr val="tx1">
                    <a:lumMod val="75000"/>
                    <a:lumOff val="25000"/>
                  </a:schemeClr>
                </a:solidFill>
              </a:rPr>
              <a:t>次元のピクセルデータの集まりで、周囲のピクセルとの関係も重要な情報となるのですが、ニューラルネットワークではそれを表現しにくいためです。</a:t>
            </a:r>
            <a:endParaRPr lang="en-US" altLang="ja-JP" sz="2000" spc="0" dirty="0">
              <a:solidFill>
                <a:schemeClr val="tx1">
                  <a:lumMod val="75000"/>
                  <a:lumOff val="25000"/>
                </a:schemeClr>
              </a:solidFill>
            </a:endParaRPr>
          </a:p>
          <a:p>
            <a:r>
              <a:rPr lang="ja-JP" altLang="en-US" sz="2000" spc="0" dirty="0">
                <a:solidFill>
                  <a:schemeClr val="tx1">
                    <a:lumMod val="75000"/>
                    <a:lumOff val="25000"/>
                  </a:schemeClr>
                </a:solidFill>
              </a:rPr>
              <a:t>　そこで、画像分類には</a:t>
            </a:r>
            <a:r>
              <a:rPr lang="ja-JP" altLang="en-US" sz="2000" spc="0" dirty="0">
                <a:solidFill>
                  <a:srgbClr val="F36C37"/>
                </a:solidFill>
              </a:rPr>
              <a:t>畳み込みニューラルネットワーク（</a:t>
            </a:r>
            <a:r>
              <a:rPr lang="en-US" altLang="ja-JP" sz="2000" spc="0" dirty="0">
                <a:solidFill>
                  <a:srgbClr val="F36C37"/>
                </a:solidFill>
              </a:rPr>
              <a:t>CNN</a:t>
            </a:r>
            <a:r>
              <a:rPr lang="ja-JP" altLang="en-US" sz="2000" spc="0" dirty="0">
                <a:solidFill>
                  <a:srgbClr val="F36C37"/>
                </a:solidFill>
              </a:rPr>
              <a:t>）</a:t>
            </a:r>
            <a:r>
              <a:rPr lang="ja-JP" altLang="en-US" sz="2000" spc="0" dirty="0">
                <a:solidFill>
                  <a:schemeClr val="tx1">
                    <a:lumMod val="75000"/>
                    <a:lumOff val="25000"/>
                  </a:schemeClr>
                </a:solidFill>
              </a:rPr>
              <a:t>がよく用いられます。畳み込みニューラルネットワークでは、周囲のピクセルとの関係を加味する工夫が加えられています。</a:t>
            </a:r>
            <a:endParaRPr lang="en-US" altLang="ja-JP" sz="2000" spc="0" dirty="0">
              <a:solidFill>
                <a:schemeClr val="tx1">
                  <a:lumMod val="75000"/>
                  <a:lumOff val="25000"/>
                </a:schemeClr>
              </a:solidFill>
            </a:endParaRPr>
          </a:p>
        </p:txBody>
      </p:sp>
      <p:pic>
        <p:nvPicPr>
          <p:cNvPr id="18" name="図 17">
            <a:extLst>
              <a:ext uri="{FF2B5EF4-FFF2-40B4-BE49-F238E27FC236}">
                <a16:creationId xmlns:a16="http://schemas.microsoft.com/office/drawing/2014/main" id="{A2461079-16AD-43A7-997A-84C110C143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16689" y="4357257"/>
            <a:ext cx="1760083" cy="1763071"/>
          </a:xfrm>
          <a:prstGeom prst="rect">
            <a:avLst/>
          </a:prstGeom>
        </p:spPr>
      </p:pic>
      <p:pic>
        <p:nvPicPr>
          <p:cNvPr id="19" name="図 18">
            <a:extLst>
              <a:ext uri="{FF2B5EF4-FFF2-40B4-BE49-F238E27FC236}">
                <a16:creationId xmlns:a16="http://schemas.microsoft.com/office/drawing/2014/main" id="{ED3622E3-5424-4AE2-93B2-3E4F408DE66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66277" y="4180356"/>
            <a:ext cx="709271" cy="963562"/>
          </a:xfrm>
          <a:prstGeom prst="rect">
            <a:avLst/>
          </a:prstGeom>
        </p:spPr>
      </p:pic>
      <p:sp>
        <p:nvSpPr>
          <p:cNvPr id="3" name="矢印: 右 2">
            <a:extLst>
              <a:ext uri="{FF2B5EF4-FFF2-40B4-BE49-F238E27FC236}">
                <a16:creationId xmlns:a16="http://schemas.microsoft.com/office/drawing/2014/main" id="{6C77F0B2-2D31-48F0-BD43-DAC491E3B61A}"/>
              </a:ext>
            </a:extLst>
          </p:cNvPr>
          <p:cNvSpPr/>
          <p:nvPr/>
        </p:nvSpPr>
        <p:spPr>
          <a:xfrm>
            <a:off x="4748831" y="4597287"/>
            <a:ext cx="801189" cy="381444"/>
          </a:xfrm>
          <a:prstGeom prst="rightArrow">
            <a:avLst/>
          </a:prstGeom>
          <a:solidFill>
            <a:srgbClr val="F36C3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20" name="吹き出し: 角を丸めた四角形 19">
            <a:extLst>
              <a:ext uri="{FF2B5EF4-FFF2-40B4-BE49-F238E27FC236}">
                <a16:creationId xmlns:a16="http://schemas.microsoft.com/office/drawing/2014/main" id="{5B4012B7-091F-41D1-AC0F-3D0AD653C8E6}"/>
              </a:ext>
            </a:extLst>
          </p:cNvPr>
          <p:cNvSpPr/>
          <p:nvPr/>
        </p:nvSpPr>
        <p:spPr>
          <a:xfrm>
            <a:off x="6491805" y="4216734"/>
            <a:ext cx="709271" cy="416931"/>
          </a:xfrm>
          <a:prstGeom prst="wedgeRoundRectCallout">
            <a:avLst>
              <a:gd name="adj1" fmla="val -71958"/>
              <a:gd name="adj2" fmla="val 34782"/>
              <a:gd name="adj3" fmla="val 16667"/>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sz="1400" b="1" dirty="0">
                <a:solidFill>
                  <a:srgbClr val="494949"/>
                </a:solidFill>
                <a:latin typeface="+mn-ea"/>
              </a:rPr>
              <a:t>ネコ</a:t>
            </a:r>
          </a:p>
        </p:txBody>
      </p:sp>
      <p:sp>
        <p:nvSpPr>
          <p:cNvPr id="21" name="矢印: 右 20">
            <a:extLst>
              <a:ext uri="{FF2B5EF4-FFF2-40B4-BE49-F238E27FC236}">
                <a16:creationId xmlns:a16="http://schemas.microsoft.com/office/drawing/2014/main" id="{E95EC582-C485-4164-90F4-4CC5472BC944}"/>
              </a:ext>
            </a:extLst>
          </p:cNvPr>
          <p:cNvSpPr/>
          <p:nvPr/>
        </p:nvSpPr>
        <p:spPr>
          <a:xfrm>
            <a:off x="4748831" y="5495956"/>
            <a:ext cx="801189" cy="381444"/>
          </a:xfrm>
          <a:prstGeom prst="rightArrow">
            <a:avLst/>
          </a:prstGeom>
          <a:solidFill>
            <a:srgbClr val="F36C3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grpSp>
        <p:nvGrpSpPr>
          <p:cNvPr id="33" name="グループ化 32">
            <a:extLst>
              <a:ext uri="{FF2B5EF4-FFF2-40B4-BE49-F238E27FC236}">
                <a16:creationId xmlns:a16="http://schemas.microsoft.com/office/drawing/2014/main" id="{F24FC133-4FC7-42E2-80C8-883A7CAC827A}"/>
              </a:ext>
            </a:extLst>
          </p:cNvPr>
          <p:cNvGrpSpPr/>
          <p:nvPr/>
        </p:nvGrpSpPr>
        <p:grpSpPr>
          <a:xfrm>
            <a:off x="5660399" y="5552604"/>
            <a:ext cx="1662811" cy="253916"/>
            <a:chOff x="4502331" y="5831127"/>
            <a:chExt cx="1662811" cy="253916"/>
          </a:xfrm>
        </p:grpSpPr>
        <p:sp>
          <p:nvSpPr>
            <p:cNvPr id="7" name="正方形/長方形 6">
              <a:extLst>
                <a:ext uri="{FF2B5EF4-FFF2-40B4-BE49-F238E27FC236}">
                  <a16:creationId xmlns:a16="http://schemas.microsoft.com/office/drawing/2014/main" id="{700DCD80-CABF-4D9C-9946-76FD87D10A4B}"/>
                </a:ext>
              </a:extLst>
            </p:cNvPr>
            <p:cNvSpPr/>
            <p:nvPr/>
          </p:nvSpPr>
          <p:spPr>
            <a:xfrm>
              <a:off x="4502331" y="5904411"/>
              <a:ext cx="121920" cy="11325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22" name="正方形/長方形 21">
              <a:extLst>
                <a:ext uri="{FF2B5EF4-FFF2-40B4-BE49-F238E27FC236}">
                  <a16:creationId xmlns:a16="http://schemas.microsoft.com/office/drawing/2014/main" id="{A2BACF8B-DB7E-4C45-81B4-C35E928EBD4E}"/>
                </a:ext>
              </a:extLst>
            </p:cNvPr>
            <p:cNvSpPr/>
            <p:nvPr/>
          </p:nvSpPr>
          <p:spPr>
            <a:xfrm>
              <a:off x="4619218" y="5904411"/>
              <a:ext cx="121920" cy="113257"/>
            </a:xfrm>
            <a:prstGeom prst="rect">
              <a:avLst/>
            </a:prstGeom>
            <a:solidFill>
              <a:srgbClr val="FF856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23" name="正方形/長方形 22">
              <a:extLst>
                <a:ext uri="{FF2B5EF4-FFF2-40B4-BE49-F238E27FC236}">
                  <a16:creationId xmlns:a16="http://schemas.microsoft.com/office/drawing/2014/main" id="{1445FACA-9495-4647-8AE2-364ACD5B944D}"/>
                </a:ext>
              </a:extLst>
            </p:cNvPr>
            <p:cNvSpPr/>
            <p:nvPr/>
          </p:nvSpPr>
          <p:spPr>
            <a:xfrm>
              <a:off x="4741138" y="5904410"/>
              <a:ext cx="121920" cy="11325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24" name="正方形/長方形 23">
              <a:extLst>
                <a:ext uri="{FF2B5EF4-FFF2-40B4-BE49-F238E27FC236}">
                  <a16:creationId xmlns:a16="http://schemas.microsoft.com/office/drawing/2014/main" id="{6C18ADE3-9B17-42E0-B70F-06D422716042}"/>
                </a:ext>
              </a:extLst>
            </p:cNvPr>
            <p:cNvSpPr/>
            <p:nvPr/>
          </p:nvSpPr>
          <p:spPr>
            <a:xfrm>
              <a:off x="4863058" y="5904410"/>
              <a:ext cx="121920" cy="113257"/>
            </a:xfrm>
            <a:prstGeom prst="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25" name="正方形/長方形 24">
              <a:extLst>
                <a:ext uri="{FF2B5EF4-FFF2-40B4-BE49-F238E27FC236}">
                  <a16:creationId xmlns:a16="http://schemas.microsoft.com/office/drawing/2014/main" id="{7BC1195C-A0E9-4812-A222-689E47E2EA7A}"/>
                </a:ext>
              </a:extLst>
            </p:cNvPr>
            <p:cNvSpPr/>
            <p:nvPr/>
          </p:nvSpPr>
          <p:spPr>
            <a:xfrm>
              <a:off x="4984978" y="5904410"/>
              <a:ext cx="121920" cy="11325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26" name="正方形/長方形 25">
              <a:extLst>
                <a:ext uri="{FF2B5EF4-FFF2-40B4-BE49-F238E27FC236}">
                  <a16:creationId xmlns:a16="http://schemas.microsoft.com/office/drawing/2014/main" id="{304884DF-8B43-4C12-9B7F-2AC41F7E806F}"/>
                </a:ext>
              </a:extLst>
            </p:cNvPr>
            <p:cNvSpPr/>
            <p:nvPr/>
          </p:nvSpPr>
          <p:spPr>
            <a:xfrm>
              <a:off x="5106898" y="5904409"/>
              <a:ext cx="121920" cy="11325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27" name="正方形/長方形 26">
              <a:extLst>
                <a:ext uri="{FF2B5EF4-FFF2-40B4-BE49-F238E27FC236}">
                  <a16:creationId xmlns:a16="http://schemas.microsoft.com/office/drawing/2014/main" id="{3E86BDC6-F8F3-4C85-9613-F3A7D5A51C50}"/>
                </a:ext>
              </a:extLst>
            </p:cNvPr>
            <p:cNvSpPr/>
            <p:nvPr/>
          </p:nvSpPr>
          <p:spPr>
            <a:xfrm>
              <a:off x="5438655" y="5904411"/>
              <a:ext cx="121920" cy="11325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28" name="正方形/長方形 27">
              <a:extLst>
                <a:ext uri="{FF2B5EF4-FFF2-40B4-BE49-F238E27FC236}">
                  <a16:creationId xmlns:a16="http://schemas.microsoft.com/office/drawing/2014/main" id="{AADDBD89-4332-4DA9-A20D-F1A1BD9EC6AD}"/>
                </a:ext>
              </a:extLst>
            </p:cNvPr>
            <p:cNvSpPr/>
            <p:nvPr/>
          </p:nvSpPr>
          <p:spPr>
            <a:xfrm>
              <a:off x="5555542" y="5904411"/>
              <a:ext cx="121920" cy="113257"/>
            </a:xfrm>
            <a:prstGeom prst="rect">
              <a:avLst/>
            </a:prstGeom>
            <a:solidFill>
              <a:srgbClr val="FF856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29" name="正方形/長方形 28">
              <a:extLst>
                <a:ext uri="{FF2B5EF4-FFF2-40B4-BE49-F238E27FC236}">
                  <a16:creationId xmlns:a16="http://schemas.microsoft.com/office/drawing/2014/main" id="{FD65A7C8-B434-4418-9505-77C58F279FC9}"/>
                </a:ext>
              </a:extLst>
            </p:cNvPr>
            <p:cNvSpPr/>
            <p:nvPr/>
          </p:nvSpPr>
          <p:spPr>
            <a:xfrm>
              <a:off x="5677462" y="5904410"/>
              <a:ext cx="121920" cy="11325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30" name="正方形/長方形 29">
              <a:extLst>
                <a:ext uri="{FF2B5EF4-FFF2-40B4-BE49-F238E27FC236}">
                  <a16:creationId xmlns:a16="http://schemas.microsoft.com/office/drawing/2014/main" id="{D0703234-3303-4E5C-8C0A-C207238CB4A7}"/>
                </a:ext>
              </a:extLst>
            </p:cNvPr>
            <p:cNvSpPr/>
            <p:nvPr/>
          </p:nvSpPr>
          <p:spPr>
            <a:xfrm>
              <a:off x="5799382" y="5904410"/>
              <a:ext cx="121920" cy="113257"/>
            </a:xfrm>
            <a:prstGeom prst="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31" name="正方形/長方形 30">
              <a:extLst>
                <a:ext uri="{FF2B5EF4-FFF2-40B4-BE49-F238E27FC236}">
                  <a16:creationId xmlns:a16="http://schemas.microsoft.com/office/drawing/2014/main" id="{9FFB2D96-234A-473A-B9F9-28486902C2C4}"/>
                </a:ext>
              </a:extLst>
            </p:cNvPr>
            <p:cNvSpPr/>
            <p:nvPr/>
          </p:nvSpPr>
          <p:spPr>
            <a:xfrm>
              <a:off x="5921302" y="5904410"/>
              <a:ext cx="121920" cy="11325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32" name="正方形/長方形 31">
              <a:extLst>
                <a:ext uri="{FF2B5EF4-FFF2-40B4-BE49-F238E27FC236}">
                  <a16:creationId xmlns:a16="http://schemas.microsoft.com/office/drawing/2014/main" id="{47221EED-EBBC-412A-AE20-EBEEB1B05D10}"/>
                </a:ext>
              </a:extLst>
            </p:cNvPr>
            <p:cNvSpPr/>
            <p:nvPr/>
          </p:nvSpPr>
          <p:spPr>
            <a:xfrm>
              <a:off x="6043222" y="5904409"/>
              <a:ext cx="121920" cy="11325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8" name="テキスト ボックス 7">
              <a:extLst>
                <a:ext uri="{FF2B5EF4-FFF2-40B4-BE49-F238E27FC236}">
                  <a16:creationId xmlns:a16="http://schemas.microsoft.com/office/drawing/2014/main" id="{F33FC083-5784-496E-9029-E05D32EE8586}"/>
                </a:ext>
              </a:extLst>
            </p:cNvPr>
            <p:cNvSpPr txBox="1"/>
            <p:nvPr/>
          </p:nvSpPr>
          <p:spPr>
            <a:xfrm>
              <a:off x="5153372" y="5831127"/>
              <a:ext cx="360727" cy="253916"/>
            </a:xfrm>
            <a:prstGeom prst="rect">
              <a:avLst/>
            </a:prstGeom>
            <a:noFill/>
          </p:spPr>
          <p:txBody>
            <a:bodyPr wrap="square" rtlCol="0">
              <a:spAutoFit/>
            </a:bodyPr>
            <a:lstStyle/>
            <a:p>
              <a:pPr algn="ctr" defTabSz="914400" fontAlgn="base">
                <a:spcBef>
                  <a:spcPct val="0"/>
                </a:spcBef>
                <a:spcAft>
                  <a:spcPct val="0"/>
                </a:spcAft>
              </a:pPr>
              <a:r>
                <a:rPr kumimoji="1" lang="en-US" altLang="ja-JP" sz="1050" b="1" dirty="0">
                  <a:solidFill>
                    <a:srgbClr val="000000"/>
                  </a:solidFill>
                  <a:latin typeface="+mn-ea"/>
                </a:rPr>
                <a:t>...</a:t>
              </a:r>
              <a:endParaRPr kumimoji="1" lang="ja-JP" altLang="en-US" sz="1050" b="1" dirty="0">
                <a:solidFill>
                  <a:srgbClr val="000000"/>
                </a:solidFill>
                <a:latin typeface="+mn-ea"/>
              </a:endParaRPr>
            </a:p>
          </p:txBody>
        </p:sp>
      </p:grpSp>
      <p:sp>
        <p:nvSpPr>
          <p:cNvPr id="34" name="矢印: 右 33">
            <a:extLst>
              <a:ext uri="{FF2B5EF4-FFF2-40B4-BE49-F238E27FC236}">
                <a16:creationId xmlns:a16="http://schemas.microsoft.com/office/drawing/2014/main" id="{FAB3FC0E-90B1-4D58-B679-84C8B272B570}"/>
              </a:ext>
            </a:extLst>
          </p:cNvPr>
          <p:cNvSpPr/>
          <p:nvPr/>
        </p:nvSpPr>
        <p:spPr>
          <a:xfrm>
            <a:off x="7515425" y="5470618"/>
            <a:ext cx="801189" cy="381444"/>
          </a:xfrm>
          <a:prstGeom prst="rightArrow">
            <a:avLst/>
          </a:prstGeom>
          <a:solidFill>
            <a:srgbClr val="F36C3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pic>
        <p:nvPicPr>
          <p:cNvPr id="35" name="図 34">
            <a:extLst>
              <a:ext uri="{FF2B5EF4-FFF2-40B4-BE49-F238E27FC236}">
                <a16:creationId xmlns:a16="http://schemas.microsoft.com/office/drawing/2014/main" id="{D01B9E22-49A0-44A9-9A94-E315F47BC30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06427" y="5075893"/>
            <a:ext cx="936324" cy="1170893"/>
          </a:xfrm>
          <a:prstGeom prst="rect">
            <a:avLst/>
          </a:prstGeom>
        </p:spPr>
      </p:pic>
      <p:pic>
        <p:nvPicPr>
          <p:cNvPr id="38" name="図 37" descr="食品 が含まれている画像&#10;&#10;自動的に生成された説明">
            <a:extLst>
              <a:ext uri="{FF2B5EF4-FFF2-40B4-BE49-F238E27FC236}">
                <a16:creationId xmlns:a16="http://schemas.microsoft.com/office/drawing/2014/main" id="{500BB9A0-2578-4AEF-8F76-3FB61068B864}"/>
              </a:ext>
            </a:extLst>
          </p:cNvPr>
          <p:cNvPicPr>
            <a:picLocks noChangeAspect="1"/>
          </p:cNvPicPr>
          <p:nvPr/>
        </p:nvPicPr>
        <p:blipFill rotWithShape="1">
          <a:blip r:embed="rId6">
            <a:extLst>
              <a:ext uri="{28A0092B-C50C-407E-A947-70E740481C1C}">
                <a14:useLocalDpi xmlns:a14="http://schemas.microsoft.com/office/drawing/2010/main" val="0"/>
              </a:ext>
            </a:extLst>
          </a:blip>
          <a:srcRect l="50738" t="4698" r="36077" b="83641"/>
          <a:stretch/>
        </p:blipFill>
        <p:spPr>
          <a:xfrm>
            <a:off x="8874589" y="4507598"/>
            <a:ext cx="634163" cy="560822"/>
          </a:xfrm>
          <a:prstGeom prst="rect">
            <a:avLst/>
          </a:prstGeom>
        </p:spPr>
      </p:pic>
    </p:spTree>
    <p:extLst>
      <p:ext uri="{BB962C8B-B14F-4D97-AF65-F5344CB8AC3E}">
        <p14:creationId xmlns:p14="http://schemas.microsoft.com/office/powerpoint/2010/main" val="505853774"/>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9990461-C4BB-4870-AD5B-FBEBBFCD73FC}"/>
              </a:ext>
            </a:extLst>
          </p:cNvPr>
          <p:cNvSpPr>
            <a:spLocks noGrp="1"/>
          </p:cNvSpPr>
          <p:nvPr>
            <p:ph type="title"/>
          </p:nvPr>
        </p:nvSpPr>
        <p:spPr/>
        <p:txBody>
          <a:bodyPr/>
          <a:lstStyle/>
          <a:p>
            <a:r>
              <a:rPr kumimoji="1" lang="en-US" altLang="ja-JP" dirty="0"/>
              <a:t>7-1-4.</a:t>
            </a:r>
            <a:r>
              <a:rPr kumimoji="1" lang="ja-JP" altLang="en-US" dirty="0"/>
              <a:t>畳み込みニューラルネットワーク（</a:t>
            </a:r>
            <a:r>
              <a:rPr kumimoji="1" lang="en-US" altLang="ja-JP" dirty="0"/>
              <a:t>CNN</a:t>
            </a:r>
            <a:r>
              <a:rPr kumimoji="1" lang="ja-JP" altLang="en-US" dirty="0"/>
              <a:t>）</a:t>
            </a:r>
          </a:p>
        </p:txBody>
      </p:sp>
      <p:sp>
        <p:nvSpPr>
          <p:cNvPr id="3" name="スライド番号プレースホルダー 2">
            <a:extLst>
              <a:ext uri="{FF2B5EF4-FFF2-40B4-BE49-F238E27FC236}">
                <a16:creationId xmlns:a16="http://schemas.microsoft.com/office/drawing/2014/main" id="{04C2AAF6-E0F2-4879-AF5A-F3359AAB7EA3}"/>
              </a:ext>
            </a:extLst>
          </p:cNvPr>
          <p:cNvSpPr>
            <a:spLocks noGrp="1"/>
          </p:cNvSpPr>
          <p:nvPr>
            <p:ph type="sldNum" sz="quarter" idx="10"/>
          </p:nvPr>
        </p:nvSpPr>
        <p:spPr/>
        <p:txBody>
          <a:bodyPr/>
          <a:lstStyle/>
          <a:p>
            <a:fld id="{5D750650-B10A-47BF-93C2-E1678438B37A}" type="slidenum">
              <a:rPr lang="en-US" altLang="ja-JP" smtClean="0"/>
              <a:pPr/>
              <a:t>338</a:t>
            </a:fld>
            <a:endParaRPr lang="en-US" altLang="ja-JP" dirty="0"/>
          </a:p>
        </p:txBody>
      </p:sp>
      <p:grpSp>
        <p:nvGrpSpPr>
          <p:cNvPr id="261" name="グループ化 260">
            <a:extLst>
              <a:ext uri="{FF2B5EF4-FFF2-40B4-BE49-F238E27FC236}">
                <a16:creationId xmlns:a16="http://schemas.microsoft.com/office/drawing/2014/main" id="{A7E429A2-7D79-4264-9A5C-721B02EFED8F}"/>
              </a:ext>
            </a:extLst>
          </p:cNvPr>
          <p:cNvGrpSpPr/>
          <p:nvPr/>
        </p:nvGrpSpPr>
        <p:grpSpPr>
          <a:xfrm>
            <a:off x="6387525" y="3497785"/>
            <a:ext cx="373260" cy="1490984"/>
            <a:chOff x="3322320" y="2207380"/>
            <a:chExt cx="373260" cy="1490984"/>
          </a:xfrm>
        </p:grpSpPr>
        <p:sp>
          <p:nvSpPr>
            <p:cNvPr id="262" name="楕円 261">
              <a:extLst>
                <a:ext uri="{FF2B5EF4-FFF2-40B4-BE49-F238E27FC236}">
                  <a16:creationId xmlns:a16="http://schemas.microsoft.com/office/drawing/2014/main" id="{E81F64D2-0946-4EEF-B43E-5C2A85F8417C}"/>
                </a:ext>
              </a:extLst>
            </p:cNvPr>
            <p:cNvSpPr/>
            <p:nvPr/>
          </p:nvSpPr>
          <p:spPr>
            <a:xfrm>
              <a:off x="3322320" y="2207380"/>
              <a:ext cx="373260" cy="37326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just"/>
              <a:endParaRPr kumimoji="1" lang="ja-JP" altLang="en-US" sz="3200" dirty="0">
                <a:solidFill>
                  <a:schemeClr val="tx1"/>
                </a:solidFill>
              </a:endParaRPr>
            </a:p>
          </p:txBody>
        </p:sp>
        <p:sp>
          <p:nvSpPr>
            <p:cNvPr id="263" name="楕円 262">
              <a:extLst>
                <a:ext uri="{FF2B5EF4-FFF2-40B4-BE49-F238E27FC236}">
                  <a16:creationId xmlns:a16="http://schemas.microsoft.com/office/drawing/2014/main" id="{62363B85-EDD2-48B0-82FF-B7120DC1ED36}"/>
                </a:ext>
              </a:extLst>
            </p:cNvPr>
            <p:cNvSpPr/>
            <p:nvPr/>
          </p:nvSpPr>
          <p:spPr>
            <a:xfrm>
              <a:off x="3322320" y="2766242"/>
              <a:ext cx="373260" cy="37326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just"/>
              <a:endParaRPr kumimoji="1" lang="ja-JP" altLang="en-US" sz="3200" dirty="0">
                <a:solidFill>
                  <a:schemeClr val="tx1"/>
                </a:solidFill>
              </a:endParaRPr>
            </a:p>
          </p:txBody>
        </p:sp>
        <p:sp>
          <p:nvSpPr>
            <p:cNvPr id="264" name="楕円 263">
              <a:extLst>
                <a:ext uri="{FF2B5EF4-FFF2-40B4-BE49-F238E27FC236}">
                  <a16:creationId xmlns:a16="http://schemas.microsoft.com/office/drawing/2014/main" id="{458CACE3-D3F0-4254-BF7F-BF9AFBE34527}"/>
                </a:ext>
              </a:extLst>
            </p:cNvPr>
            <p:cNvSpPr/>
            <p:nvPr/>
          </p:nvSpPr>
          <p:spPr>
            <a:xfrm>
              <a:off x="3322320" y="3325104"/>
              <a:ext cx="373260" cy="37326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just"/>
              <a:endParaRPr kumimoji="1" lang="ja-JP" altLang="en-US" sz="3200" dirty="0">
                <a:solidFill>
                  <a:schemeClr val="tx1"/>
                </a:solidFill>
              </a:endParaRPr>
            </a:p>
          </p:txBody>
        </p:sp>
      </p:grpSp>
      <p:sp>
        <p:nvSpPr>
          <p:cNvPr id="265" name="楕円 264">
            <a:extLst>
              <a:ext uri="{FF2B5EF4-FFF2-40B4-BE49-F238E27FC236}">
                <a16:creationId xmlns:a16="http://schemas.microsoft.com/office/drawing/2014/main" id="{64E95011-0CFA-4019-9E7A-F7105C1C3128}"/>
              </a:ext>
            </a:extLst>
          </p:cNvPr>
          <p:cNvSpPr/>
          <p:nvPr/>
        </p:nvSpPr>
        <p:spPr>
          <a:xfrm>
            <a:off x="8550995" y="3789873"/>
            <a:ext cx="373260" cy="37326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just"/>
            <a:endParaRPr kumimoji="1" lang="ja-JP" altLang="en-US" sz="3200" dirty="0">
              <a:solidFill>
                <a:schemeClr val="tx1"/>
              </a:solidFill>
            </a:endParaRPr>
          </a:p>
        </p:txBody>
      </p:sp>
      <p:grpSp>
        <p:nvGrpSpPr>
          <p:cNvPr id="266" name="グループ化 265">
            <a:extLst>
              <a:ext uri="{FF2B5EF4-FFF2-40B4-BE49-F238E27FC236}">
                <a16:creationId xmlns:a16="http://schemas.microsoft.com/office/drawing/2014/main" id="{5A7F93DF-19F4-4CD8-AEE4-336CD97C4ACF}"/>
              </a:ext>
            </a:extLst>
          </p:cNvPr>
          <p:cNvGrpSpPr/>
          <p:nvPr/>
        </p:nvGrpSpPr>
        <p:grpSpPr>
          <a:xfrm>
            <a:off x="7469260" y="3256324"/>
            <a:ext cx="373260" cy="1973906"/>
            <a:chOff x="4406835" y="1983854"/>
            <a:chExt cx="373260" cy="1973906"/>
          </a:xfrm>
        </p:grpSpPr>
        <p:sp>
          <p:nvSpPr>
            <p:cNvPr id="267" name="楕円 266">
              <a:extLst>
                <a:ext uri="{FF2B5EF4-FFF2-40B4-BE49-F238E27FC236}">
                  <a16:creationId xmlns:a16="http://schemas.microsoft.com/office/drawing/2014/main" id="{094C7E68-F58E-4E19-9AFB-936606AEF3A3}"/>
                </a:ext>
              </a:extLst>
            </p:cNvPr>
            <p:cNvSpPr/>
            <p:nvPr/>
          </p:nvSpPr>
          <p:spPr>
            <a:xfrm>
              <a:off x="4406835" y="3584500"/>
              <a:ext cx="373260" cy="37326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just"/>
              <a:endParaRPr kumimoji="1" lang="ja-JP" altLang="en-US" sz="3200" dirty="0">
                <a:solidFill>
                  <a:schemeClr val="tx1"/>
                </a:solidFill>
              </a:endParaRPr>
            </a:p>
          </p:txBody>
        </p:sp>
        <p:sp>
          <p:nvSpPr>
            <p:cNvPr id="268" name="楕円 267">
              <a:extLst>
                <a:ext uri="{FF2B5EF4-FFF2-40B4-BE49-F238E27FC236}">
                  <a16:creationId xmlns:a16="http://schemas.microsoft.com/office/drawing/2014/main" id="{D23587BA-3D31-4EB4-B590-E9F03D5AFE0A}"/>
                </a:ext>
              </a:extLst>
            </p:cNvPr>
            <p:cNvSpPr/>
            <p:nvPr/>
          </p:nvSpPr>
          <p:spPr>
            <a:xfrm>
              <a:off x="4406835" y="3050952"/>
              <a:ext cx="373260" cy="37326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just"/>
              <a:endParaRPr kumimoji="1" lang="ja-JP" altLang="en-US" sz="3200" dirty="0">
                <a:solidFill>
                  <a:schemeClr val="tx1"/>
                </a:solidFill>
              </a:endParaRPr>
            </a:p>
          </p:txBody>
        </p:sp>
        <p:sp>
          <p:nvSpPr>
            <p:cNvPr id="269" name="楕円 268">
              <a:extLst>
                <a:ext uri="{FF2B5EF4-FFF2-40B4-BE49-F238E27FC236}">
                  <a16:creationId xmlns:a16="http://schemas.microsoft.com/office/drawing/2014/main" id="{63E87AD3-4060-4A5F-B8B9-06E0E0E92932}"/>
                </a:ext>
              </a:extLst>
            </p:cNvPr>
            <p:cNvSpPr/>
            <p:nvPr/>
          </p:nvSpPr>
          <p:spPr>
            <a:xfrm>
              <a:off x="4406835" y="2517403"/>
              <a:ext cx="373260" cy="37326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just"/>
              <a:endParaRPr kumimoji="1" lang="ja-JP" altLang="en-US" sz="3200" dirty="0">
                <a:solidFill>
                  <a:schemeClr val="tx1"/>
                </a:solidFill>
              </a:endParaRPr>
            </a:p>
          </p:txBody>
        </p:sp>
        <p:sp>
          <p:nvSpPr>
            <p:cNvPr id="270" name="楕円 269">
              <a:extLst>
                <a:ext uri="{FF2B5EF4-FFF2-40B4-BE49-F238E27FC236}">
                  <a16:creationId xmlns:a16="http://schemas.microsoft.com/office/drawing/2014/main" id="{E2D12AB8-02E4-451E-A9F3-1352793934C9}"/>
                </a:ext>
              </a:extLst>
            </p:cNvPr>
            <p:cNvSpPr/>
            <p:nvPr/>
          </p:nvSpPr>
          <p:spPr>
            <a:xfrm>
              <a:off x="4406835" y="1983854"/>
              <a:ext cx="373260" cy="37326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just"/>
              <a:endParaRPr kumimoji="1" lang="ja-JP" altLang="en-US" sz="3200" dirty="0">
                <a:solidFill>
                  <a:schemeClr val="tx1"/>
                </a:solidFill>
              </a:endParaRPr>
            </a:p>
          </p:txBody>
        </p:sp>
      </p:grpSp>
      <p:cxnSp>
        <p:nvCxnSpPr>
          <p:cNvPr id="271" name="直線矢印コネクタ 270">
            <a:extLst>
              <a:ext uri="{FF2B5EF4-FFF2-40B4-BE49-F238E27FC236}">
                <a16:creationId xmlns:a16="http://schemas.microsoft.com/office/drawing/2014/main" id="{E0A27F85-C987-44DD-B4C3-6EB0A13E45FB}"/>
              </a:ext>
            </a:extLst>
          </p:cNvPr>
          <p:cNvCxnSpPr>
            <a:cxnSpLocks/>
            <a:stCxn id="265" idx="6"/>
          </p:cNvCxnSpPr>
          <p:nvPr/>
        </p:nvCxnSpPr>
        <p:spPr>
          <a:xfrm>
            <a:off x="8924255" y="3976503"/>
            <a:ext cx="524625" cy="0"/>
          </a:xfrm>
          <a:prstGeom prst="straightConnector1">
            <a:avLst/>
          </a:prstGeom>
          <a:ln w="9525">
            <a:solidFill>
              <a:schemeClr val="tx1"/>
            </a:solidFill>
            <a:headEnd type="none" w="med" len="med"/>
            <a:tailEnd type="arrow" w="med" len="med"/>
          </a:ln>
        </p:spPr>
        <p:style>
          <a:lnRef idx="3">
            <a:schemeClr val="accent1"/>
          </a:lnRef>
          <a:fillRef idx="0">
            <a:schemeClr val="accent1"/>
          </a:fillRef>
          <a:effectRef idx="2">
            <a:schemeClr val="accent1"/>
          </a:effectRef>
          <a:fontRef idx="minor">
            <a:schemeClr val="tx1"/>
          </a:fontRef>
        </p:style>
      </p:cxnSp>
      <p:cxnSp>
        <p:nvCxnSpPr>
          <p:cNvPr id="272" name="直線矢印コネクタ 271">
            <a:extLst>
              <a:ext uri="{FF2B5EF4-FFF2-40B4-BE49-F238E27FC236}">
                <a16:creationId xmlns:a16="http://schemas.microsoft.com/office/drawing/2014/main" id="{5C2F8A9A-1D7C-4364-A2A0-1845BAFE668F}"/>
              </a:ext>
            </a:extLst>
          </p:cNvPr>
          <p:cNvCxnSpPr>
            <a:cxnSpLocks/>
            <a:stCxn id="267" idx="6"/>
            <a:endCxn id="265" idx="2"/>
          </p:cNvCxnSpPr>
          <p:nvPr/>
        </p:nvCxnSpPr>
        <p:spPr>
          <a:xfrm flipV="1">
            <a:off x="7842520" y="3976503"/>
            <a:ext cx="708475" cy="1067097"/>
          </a:xfrm>
          <a:prstGeom prst="straightConnector1">
            <a:avLst/>
          </a:prstGeom>
          <a:ln w="9525">
            <a:solidFill>
              <a:schemeClr val="tx1"/>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273" name="直線矢印コネクタ 272">
            <a:extLst>
              <a:ext uri="{FF2B5EF4-FFF2-40B4-BE49-F238E27FC236}">
                <a16:creationId xmlns:a16="http://schemas.microsoft.com/office/drawing/2014/main" id="{E9231F00-0EEA-4248-AF62-E394623B1EAF}"/>
              </a:ext>
            </a:extLst>
          </p:cNvPr>
          <p:cNvCxnSpPr>
            <a:cxnSpLocks/>
            <a:stCxn id="268" idx="6"/>
            <a:endCxn id="265" idx="2"/>
          </p:cNvCxnSpPr>
          <p:nvPr/>
        </p:nvCxnSpPr>
        <p:spPr>
          <a:xfrm flipV="1">
            <a:off x="7842520" y="3976503"/>
            <a:ext cx="708475" cy="533549"/>
          </a:xfrm>
          <a:prstGeom prst="straightConnector1">
            <a:avLst/>
          </a:prstGeom>
          <a:ln w="9525">
            <a:solidFill>
              <a:schemeClr val="tx1"/>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274" name="直線矢印コネクタ 273">
            <a:extLst>
              <a:ext uri="{FF2B5EF4-FFF2-40B4-BE49-F238E27FC236}">
                <a16:creationId xmlns:a16="http://schemas.microsoft.com/office/drawing/2014/main" id="{D42F7278-04D3-4729-B3CF-7B5C5D6D87E5}"/>
              </a:ext>
            </a:extLst>
          </p:cNvPr>
          <p:cNvCxnSpPr>
            <a:cxnSpLocks/>
            <a:stCxn id="269" idx="6"/>
            <a:endCxn id="265" idx="2"/>
          </p:cNvCxnSpPr>
          <p:nvPr/>
        </p:nvCxnSpPr>
        <p:spPr>
          <a:xfrm>
            <a:off x="7842520" y="3976503"/>
            <a:ext cx="708475" cy="0"/>
          </a:xfrm>
          <a:prstGeom prst="straightConnector1">
            <a:avLst/>
          </a:prstGeom>
          <a:ln w="9525">
            <a:solidFill>
              <a:schemeClr val="tx1"/>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275" name="直線矢印コネクタ 274">
            <a:extLst>
              <a:ext uri="{FF2B5EF4-FFF2-40B4-BE49-F238E27FC236}">
                <a16:creationId xmlns:a16="http://schemas.microsoft.com/office/drawing/2014/main" id="{11F9A8F1-58CF-4CC3-A419-8C37C80DA83B}"/>
              </a:ext>
            </a:extLst>
          </p:cNvPr>
          <p:cNvCxnSpPr>
            <a:cxnSpLocks/>
            <a:stCxn id="270" idx="6"/>
            <a:endCxn id="265" idx="2"/>
          </p:cNvCxnSpPr>
          <p:nvPr/>
        </p:nvCxnSpPr>
        <p:spPr>
          <a:xfrm>
            <a:off x="7842520" y="3442954"/>
            <a:ext cx="708475" cy="533549"/>
          </a:xfrm>
          <a:prstGeom prst="straightConnector1">
            <a:avLst/>
          </a:prstGeom>
          <a:ln w="9525">
            <a:solidFill>
              <a:schemeClr val="tx1"/>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276" name="直線矢印コネクタ 275">
            <a:extLst>
              <a:ext uri="{FF2B5EF4-FFF2-40B4-BE49-F238E27FC236}">
                <a16:creationId xmlns:a16="http://schemas.microsoft.com/office/drawing/2014/main" id="{88DD3963-0F72-469B-9198-0936B4B5BA7D}"/>
              </a:ext>
            </a:extLst>
          </p:cNvPr>
          <p:cNvCxnSpPr>
            <a:cxnSpLocks/>
            <a:stCxn id="264" idx="6"/>
            <a:endCxn id="267" idx="2"/>
          </p:cNvCxnSpPr>
          <p:nvPr/>
        </p:nvCxnSpPr>
        <p:spPr>
          <a:xfrm>
            <a:off x="6760785" y="4802139"/>
            <a:ext cx="708475" cy="241461"/>
          </a:xfrm>
          <a:prstGeom prst="straightConnector1">
            <a:avLst/>
          </a:prstGeom>
          <a:ln w="9525">
            <a:solidFill>
              <a:schemeClr val="tx1"/>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277" name="直線矢印コネクタ 276">
            <a:extLst>
              <a:ext uri="{FF2B5EF4-FFF2-40B4-BE49-F238E27FC236}">
                <a16:creationId xmlns:a16="http://schemas.microsoft.com/office/drawing/2014/main" id="{7F6FB4E4-CAF5-4644-8818-DFC4AD3BCC16}"/>
              </a:ext>
            </a:extLst>
          </p:cNvPr>
          <p:cNvCxnSpPr>
            <a:cxnSpLocks/>
            <a:stCxn id="263" idx="6"/>
            <a:endCxn id="267" idx="2"/>
          </p:cNvCxnSpPr>
          <p:nvPr/>
        </p:nvCxnSpPr>
        <p:spPr>
          <a:xfrm>
            <a:off x="6760785" y="4243277"/>
            <a:ext cx="708475" cy="800323"/>
          </a:xfrm>
          <a:prstGeom prst="straightConnector1">
            <a:avLst/>
          </a:prstGeom>
          <a:ln w="9525">
            <a:solidFill>
              <a:schemeClr val="tx1"/>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278" name="直線矢印コネクタ 277">
            <a:extLst>
              <a:ext uri="{FF2B5EF4-FFF2-40B4-BE49-F238E27FC236}">
                <a16:creationId xmlns:a16="http://schemas.microsoft.com/office/drawing/2014/main" id="{1D2986F6-71EF-46F1-8399-D74AD92565AC}"/>
              </a:ext>
            </a:extLst>
          </p:cNvPr>
          <p:cNvCxnSpPr>
            <a:cxnSpLocks/>
            <a:stCxn id="262" idx="6"/>
            <a:endCxn id="267" idx="2"/>
          </p:cNvCxnSpPr>
          <p:nvPr/>
        </p:nvCxnSpPr>
        <p:spPr>
          <a:xfrm>
            <a:off x="6760785" y="3684415"/>
            <a:ext cx="708475" cy="1359185"/>
          </a:xfrm>
          <a:prstGeom prst="straightConnector1">
            <a:avLst/>
          </a:prstGeom>
          <a:ln w="9525">
            <a:solidFill>
              <a:schemeClr val="tx1"/>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279" name="直線矢印コネクタ 278">
            <a:extLst>
              <a:ext uri="{FF2B5EF4-FFF2-40B4-BE49-F238E27FC236}">
                <a16:creationId xmlns:a16="http://schemas.microsoft.com/office/drawing/2014/main" id="{2AB9633C-7864-43F3-B59F-43CC1D6B8D5F}"/>
              </a:ext>
            </a:extLst>
          </p:cNvPr>
          <p:cNvCxnSpPr>
            <a:cxnSpLocks/>
            <a:stCxn id="262" idx="6"/>
            <a:endCxn id="268" idx="2"/>
          </p:cNvCxnSpPr>
          <p:nvPr/>
        </p:nvCxnSpPr>
        <p:spPr>
          <a:xfrm>
            <a:off x="6760785" y="3684415"/>
            <a:ext cx="708475" cy="825637"/>
          </a:xfrm>
          <a:prstGeom prst="straightConnector1">
            <a:avLst/>
          </a:prstGeom>
          <a:ln w="9525">
            <a:solidFill>
              <a:schemeClr val="tx1"/>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280" name="直線矢印コネクタ 279">
            <a:extLst>
              <a:ext uri="{FF2B5EF4-FFF2-40B4-BE49-F238E27FC236}">
                <a16:creationId xmlns:a16="http://schemas.microsoft.com/office/drawing/2014/main" id="{B82084DD-1141-4FF3-A7F8-A48AA3DB9F1C}"/>
              </a:ext>
            </a:extLst>
          </p:cNvPr>
          <p:cNvCxnSpPr>
            <a:cxnSpLocks/>
            <a:stCxn id="263" idx="6"/>
            <a:endCxn id="268" idx="2"/>
          </p:cNvCxnSpPr>
          <p:nvPr/>
        </p:nvCxnSpPr>
        <p:spPr>
          <a:xfrm>
            <a:off x="6760785" y="4243277"/>
            <a:ext cx="708475" cy="266775"/>
          </a:xfrm>
          <a:prstGeom prst="straightConnector1">
            <a:avLst/>
          </a:prstGeom>
          <a:ln w="9525">
            <a:solidFill>
              <a:schemeClr val="tx1"/>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281" name="直線矢印コネクタ 280">
            <a:extLst>
              <a:ext uri="{FF2B5EF4-FFF2-40B4-BE49-F238E27FC236}">
                <a16:creationId xmlns:a16="http://schemas.microsoft.com/office/drawing/2014/main" id="{3A019B0D-7231-4701-A94B-8DBDEAA73291}"/>
              </a:ext>
            </a:extLst>
          </p:cNvPr>
          <p:cNvCxnSpPr>
            <a:cxnSpLocks/>
            <a:stCxn id="264" idx="6"/>
            <a:endCxn id="268" idx="2"/>
          </p:cNvCxnSpPr>
          <p:nvPr/>
        </p:nvCxnSpPr>
        <p:spPr>
          <a:xfrm flipV="1">
            <a:off x="6760785" y="4510052"/>
            <a:ext cx="708475" cy="292087"/>
          </a:xfrm>
          <a:prstGeom prst="straightConnector1">
            <a:avLst/>
          </a:prstGeom>
          <a:ln w="9525">
            <a:solidFill>
              <a:schemeClr val="tx1"/>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282" name="直線矢印コネクタ 281">
            <a:extLst>
              <a:ext uri="{FF2B5EF4-FFF2-40B4-BE49-F238E27FC236}">
                <a16:creationId xmlns:a16="http://schemas.microsoft.com/office/drawing/2014/main" id="{965C9E03-C56D-45A2-A091-E0FA50CFB1AE}"/>
              </a:ext>
            </a:extLst>
          </p:cNvPr>
          <p:cNvCxnSpPr>
            <a:cxnSpLocks/>
            <a:stCxn id="264" idx="6"/>
            <a:endCxn id="269" idx="2"/>
          </p:cNvCxnSpPr>
          <p:nvPr/>
        </p:nvCxnSpPr>
        <p:spPr>
          <a:xfrm flipV="1">
            <a:off x="6760785" y="3976503"/>
            <a:ext cx="708475" cy="825636"/>
          </a:xfrm>
          <a:prstGeom prst="straightConnector1">
            <a:avLst/>
          </a:prstGeom>
          <a:ln w="9525">
            <a:solidFill>
              <a:schemeClr val="tx1"/>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283" name="直線矢印コネクタ 282">
            <a:extLst>
              <a:ext uri="{FF2B5EF4-FFF2-40B4-BE49-F238E27FC236}">
                <a16:creationId xmlns:a16="http://schemas.microsoft.com/office/drawing/2014/main" id="{DB52D661-D41D-41F2-ACD6-38368101ED70}"/>
              </a:ext>
            </a:extLst>
          </p:cNvPr>
          <p:cNvCxnSpPr>
            <a:cxnSpLocks/>
            <a:stCxn id="264" idx="6"/>
            <a:endCxn id="270" idx="2"/>
          </p:cNvCxnSpPr>
          <p:nvPr/>
        </p:nvCxnSpPr>
        <p:spPr>
          <a:xfrm flipV="1">
            <a:off x="6760785" y="3442954"/>
            <a:ext cx="708475" cy="1359185"/>
          </a:xfrm>
          <a:prstGeom prst="straightConnector1">
            <a:avLst/>
          </a:prstGeom>
          <a:ln w="9525">
            <a:solidFill>
              <a:schemeClr val="tx1"/>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284" name="直線矢印コネクタ 283">
            <a:extLst>
              <a:ext uri="{FF2B5EF4-FFF2-40B4-BE49-F238E27FC236}">
                <a16:creationId xmlns:a16="http://schemas.microsoft.com/office/drawing/2014/main" id="{84C60163-D008-40F8-9AFF-BE7026ABB791}"/>
              </a:ext>
            </a:extLst>
          </p:cNvPr>
          <p:cNvCxnSpPr>
            <a:cxnSpLocks/>
            <a:stCxn id="270" idx="2"/>
            <a:endCxn id="262" idx="6"/>
          </p:cNvCxnSpPr>
          <p:nvPr/>
        </p:nvCxnSpPr>
        <p:spPr>
          <a:xfrm flipH="1">
            <a:off x="6760785" y="3442954"/>
            <a:ext cx="708475" cy="241461"/>
          </a:xfrm>
          <a:prstGeom prst="straightConnector1">
            <a:avLst/>
          </a:prstGeom>
          <a:ln w="9525">
            <a:solidFill>
              <a:schemeClr val="tx1"/>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285" name="直線矢印コネクタ 284">
            <a:extLst>
              <a:ext uri="{FF2B5EF4-FFF2-40B4-BE49-F238E27FC236}">
                <a16:creationId xmlns:a16="http://schemas.microsoft.com/office/drawing/2014/main" id="{EE28BD8E-BE6D-4FB5-9EDC-E8B41AD16E17}"/>
              </a:ext>
            </a:extLst>
          </p:cNvPr>
          <p:cNvCxnSpPr>
            <a:cxnSpLocks/>
            <a:stCxn id="269" idx="2"/>
            <a:endCxn id="262" idx="6"/>
          </p:cNvCxnSpPr>
          <p:nvPr/>
        </p:nvCxnSpPr>
        <p:spPr>
          <a:xfrm flipH="1" flipV="1">
            <a:off x="6760785" y="3684415"/>
            <a:ext cx="708475" cy="292088"/>
          </a:xfrm>
          <a:prstGeom prst="straightConnector1">
            <a:avLst/>
          </a:prstGeom>
          <a:ln w="9525">
            <a:solidFill>
              <a:schemeClr val="tx1"/>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286" name="直線矢印コネクタ 285">
            <a:extLst>
              <a:ext uri="{FF2B5EF4-FFF2-40B4-BE49-F238E27FC236}">
                <a16:creationId xmlns:a16="http://schemas.microsoft.com/office/drawing/2014/main" id="{FBE90FE2-219E-4E1C-A2E9-C681D5E4B4BE}"/>
              </a:ext>
            </a:extLst>
          </p:cNvPr>
          <p:cNvCxnSpPr>
            <a:cxnSpLocks/>
            <a:stCxn id="263" idx="6"/>
            <a:endCxn id="270" idx="2"/>
          </p:cNvCxnSpPr>
          <p:nvPr/>
        </p:nvCxnSpPr>
        <p:spPr>
          <a:xfrm flipV="1">
            <a:off x="6760785" y="3442954"/>
            <a:ext cx="708475" cy="800323"/>
          </a:xfrm>
          <a:prstGeom prst="straightConnector1">
            <a:avLst/>
          </a:prstGeom>
          <a:ln w="9525">
            <a:solidFill>
              <a:schemeClr val="tx1"/>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287" name="直線矢印コネクタ 286">
            <a:extLst>
              <a:ext uri="{FF2B5EF4-FFF2-40B4-BE49-F238E27FC236}">
                <a16:creationId xmlns:a16="http://schemas.microsoft.com/office/drawing/2014/main" id="{E91E8D3D-04CA-4A7C-931B-2FA2B6FDEE39}"/>
              </a:ext>
            </a:extLst>
          </p:cNvPr>
          <p:cNvCxnSpPr>
            <a:cxnSpLocks/>
            <a:stCxn id="263" idx="6"/>
            <a:endCxn id="269" idx="2"/>
          </p:cNvCxnSpPr>
          <p:nvPr/>
        </p:nvCxnSpPr>
        <p:spPr>
          <a:xfrm flipV="1">
            <a:off x="6760785" y="3976503"/>
            <a:ext cx="708475" cy="266774"/>
          </a:xfrm>
          <a:prstGeom prst="straightConnector1">
            <a:avLst/>
          </a:prstGeom>
          <a:ln w="9525">
            <a:solidFill>
              <a:schemeClr val="tx1"/>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288" name="直線矢印コネクタ 287">
            <a:extLst>
              <a:ext uri="{FF2B5EF4-FFF2-40B4-BE49-F238E27FC236}">
                <a16:creationId xmlns:a16="http://schemas.microsoft.com/office/drawing/2014/main" id="{DF2BC077-7949-447A-9CA0-2B588D6B6219}"/>
              </a:ext>
            </a:extLst>
          </p:cNvPr>
          <p:cNvCxnSpPr>
            <a:cxnSpLocks/>
            <a:stCxn id="264" idx="2"/>
          </p:cNvCxnSpPr>
          <p:nvPr/>
        </p:nvCxnSpPr>
        <p:spPr>
          <a:xfrm flipH="1">
            <a:off x="5665500" y="4802139"/>
            <a:ext cx="722025" cy="80990"/>
          </a:xfrm>
          <a:prstGeom prst="straightConnector1">
            <a:avLst/>
          </a:prstGeom>
          <a:ln w="9525">
            <a:solidFill>
              <a:schemeClr val="tx1"/>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289" name="直線矢印コネクタ 288">
            <a:extLst>
              <a:ext uri="{FF2B5EF4-FFF2-40B4-BE49-F238E27FC236}">
                <a16:creationId xmlns:a16="http://schemas.microsoft.com/office/drawing/2014/main" id="{1267CF3A-F449-4328-BDDC-C8B0056025D1}"/>
              </a:ext>
            </a:extLst>
          </p:cNvPr>
          <p:cNvCxnSpPr>
            <a:cxnSpLocks/>
            <a:stCxn id="263" idx="2"/>
          </p:cNvCxnSpPr>
          <p:nvPr/>
        </p:nvCxnSpPr>
        <p:spPr>
          <a:xfrm flipH="1">
            <a:off x="5665500" y="4243277"/>
            <a:ext cx="722025" cy="639852"/>
          </a:xfrm>
          <a:prstGeom prst="straightConnector1">
            <a:avLst/>
          </a:prstGeom>
          <a:ln w="9525">
            <a:solidFill>
              <a:schemeClr val="tx1"/>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290" name="直線矢印コネクタ 289">
            <a:extLst>
              <a:ext uri="{FF2B5EF4-FFF2-40B4-BE49-F238E27FC236}">
                <a16:creationId xmlns:a16="http://schemas.microsoft.com/office/drawing/2014/main" id="{2C6E259C-94AC-4890-A418-23CA4A556D51}"/>
              </a:ext>
            </a:extLst>
          </p:cNvPr>
          <p:cNvCxnSpPr>
            <a:cxnSpLocks/>
            <a:stCxn id="262" idx="2"/>
          </p:cNvCxnSpPr>
          <p:nvPr/>
        </p:nvCxnSpPr>
        <p:spPr>
          <a:xfrm flipH="1">
            <a:off x="5665500" y="3684415"/>
            <a:ext cx="722025" cy="1198714"/>
          </a:xfrm>
          <a:prstGeom prst="straightConnector1">
            <a:avLst/>
          </a:prstGeom>
          <a:ln w="9525">
            <a:solidFill>
              <a:schemeClr val="tx1"/>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291" name="直線矢印コネクタ 290">
            <a:extLst>
              <a:ext uri="{FF2B5EF4-FFF2-40B4-BE49-F238E27FC236}">
                <a16:creationId xmlns:a16="http://schemas.microsoft.com/office/drawing/2014/main" id="{35C35062-0CBE-4ADD-B814-5E76A7EE8458}"/>
              </a:ext>
            </a:extLst>
          </p:cNvPr>
          <p:cNvCxnSpPr>
            <a:cxnSpLocks/>
            <a:stCxn id="262" idx="2"/>
          </p:cNvCxnSpPr>
          <p:nvPr/>
        </p:nvCxnSpPr>
        <p:spPr>
          <a:xfrm flipH="1">
            <a:off x="5665500" y="3684415"/>
            <a:ext cx="722025" cy="878789"/>
          </a:xfrm>
          <a:prstGeom prst="straightConnector1">
            <a:avLst/>
          </a:prstGeom>
          <a:ln w="9525">
            <a:solidFill>
              <a:schemeClr val="tx1"/>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292" name="直線矢印コネクタ 291">
            <a:extLst>
              <a:ext uri="{FF2B5EF4-FFF2-40B4-BE49-F238E27FC236}">
                <a16:creationId xmlns:a16="http://schemas.microsoft.com/office/drawing/2014/main" id="{593CF710-AE72-4549-8113-7147111BEDA0}"/>
              </a:ext>
            </a:extLst>
          </p:cNvPr>
          <p:cNvCxnSpPr>
            <a:cxnSpLocks/>
            <a:stCxn id="263" idx="2"/>
          </p:cNvCxnSpPr>
          <p:nvPr/>
        </p:nvCxnSpPr>
        <p:spPr>
          <a:xfrm flipH="1">
            <a:off x="5665500" y="4243277"/>
            <a:ext cx="722025" cy="319927"/>
          </a:xfrm>
          <a:prstGeom prst="straightConnector1">
            <a:avLst/>
          </a:prstGeom>
          <a:ln w="9525">
            <a:solidFill>
              <a:schemeClr val="tx1"/>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293" name="直線矢印コネクタ 292">
            <a:extLst>
              <a:ext uri="{FF2B5EF4-FFF2-40B4-BE49-F238E27FC236}">
                <a16:creationId xmlns:a16="http://schemas.microsoft.com/office/drawing/2014/main" id="{4EFE9E89-D368-4B30-841B-D63FC0EFC55F}"/>
              </a:ext>
            </a:extLst>
          </p:cNvPr>
          <p:cNvCxnSpPr>
            <a:cxnSpLocks/>
            <a:stCxn id="264" idx="2"/>
          </p:cNvCxnSpPr>
          <p:nvPr/>
        </p:nvCxnSpPr>
        <p:spPr>
          <a:xfrm flipH="1" flipV="1">
            <a:off x="5665500" y="4563204"/>
            <a:ext cx="722025" cy="238935"/>
          </a:xfrm>
          <a:prstGeom prst="straightConnector1">
            <a:avLst/>
          </a:prstGeom>
          <a:ln w="9525">
            <a:solidFill>
              <a:schemeClr val="tx1"/>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294" name="直線矢印コネクタ 293">
            <a:extLst>
              <a:ext uri="{FF2B5EF4-FFF2-40B4-BE49-F238E27FC236}">
                <a16:creationId xmlns:a16="http://schemas.microsoft.com/office/drawing/2014/main" id="{A1593EBF-2F2F-4FAD-B6A4-298B34994FF2}"/>
              </a:ext>
            </a:extLst>
          </p:cNvPr>
          <p:cNvCxnSpPr>
            <a:cxnSpLocks/>
            <a:stCxn id="264" idx="2"/>
          </p:cNvCxnSpPr>
          <p:nvPr/>
        </p:nvCxnSpPr>
        <p:spPr>
          <a:xfrm flipH="1" flipV="1">
            <a:off x="5665500" y="4243278"/>
            <a:ext cx="722025" cy="558861"/>
          </a:xfrm>
          <a:prstGeom prst="straightConnector1">
            <a:avLst/>
          </a:prstGeom>
          <a:ln w="9525">
            <a:solidFill>
              <a:schemeClr val="tx1"/>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295" name="直線矢印コネクタ 294">
            <a:extLst>
              <a:ext uri="{FF2B5EF4-FFF2-40B4-BE49-F238E27FC236}">
                <a16:creationId xmlns:a16="http://schemas.microsoft.com/office/drawing/2014/main" id="{6A7BBCC7-F689-4251-9898-F1C1E59D8376}"/>
              </a:ext>
            </a:extLst>
          </p:cNvPr>
          <p:cNvCxnSpPr>
            <a:cxnSpLocks/>
            <a:stCxn id="263" idx="2"/>
          </p:cNvCxnSpPr>
          <p:nvPr/>
        </p:nvCxnSpPr>
        <p:spPr>
          <a:xfrm flipH="1">
            <a:off x="5665500" y="4243277"/>
            <a:ext cx="722025" cy="1"/>
          </a:xfrm>
          <a:prstGeom prst="straightConnector1">
            <a:avLst/>
          </a:prstGeom>
          <a:ln w="9525">
            <a:solidFill>
              <a:schemeClr val="tx1"/>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296" name="直線矢印コネクタ 295">
            <a:extLst>
              <a:ext uri="{FF2B5EF4-FFF2-40B4-BE49-F238E27FC236}">
                <a16:creationId xmlns:a16="http://schemas.microsoft.com/office/drawing/2014/main" id="{FA911CD1-8AC4-4A9E-81D6-32D41074CB9F}"/>
              </a:ext>
            </a:extLst>
          </p:cNvPr>
          <p:cNvCxnSpPr>
            <a:cxnSpLocks/>
            <a:stCxn id="262" idx="2"/>
          </p:cNvCxnSpPr>
          <p:nvPr/>
        </p:nvCxnSpPr>
        <p:spPr>
          <a:xfrm flipH="1">
            <a:off x="5665500" y="3684415"/>
            <a:ext cx="722025" cy="558863"/>
          </a:xfrm>
          <a:prstGeom prst="straightConnector1">
            <a:avLst/>
          </a:prstGeom>
          <a:ln w="9525">
            <a:solidFill>
              <a:schemeClr val="tx1"/>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297" name="直線矢印コネクタ 296">
            <a:extLst>
              <a:ext uri="{FF2B5EF4-FFF2-40B4-BE49-F238E27FC236}">
                <a16:creationId xmlns:a16="http://schemas.microsoft.com/office/drawing/2014/main" id="{D83B49F6-E98E-49F2-B182-C38044F7BCCF}"/>
              </a:ext>
            </a:extLst>
          </p:cNvPr>
          <p:cNvCxnSpPr>
            <a:cxnSpLocks/>
            <a:stCxn id="262" idx="2"/>
          </p:cNvCxnSpPr>
          <p:nvPr/>
        </p:nvCxnSpPr>
        <p:spPr>
          <a:xfrm flipH="1">
            <a:off x="5665500" y="3684415"/>
            <a:ext cx="722025" cy="238937"/>
          </a:xfrm>
          <a:prstGeom prst="straightConnector1">
            <a:avLst/>
          </a:prstGeom>
          <a:ln w="9525">
            <a:solidFill>
              <a:schemeClr val="tx1"/>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298" name="直線矢印コネクタ 297">
            <a:extLst>
              <a:ext uri="{FF2B5EF4-FFF2-40B4-BE49-F238E27FC236}">
                <a16:creationId xmlns:a16="http://schemas.microsoft.com/office/drawing/2014/main" id="{334C740E-FEBF-47D9-BA4B-7088D30C7E98}"/>
              </a:ext>
            </a:extLst>
          </p:cNvPr>
          <p:cNvCxnSpPr>
            <a:cxnSpLocks/>
            <a:stCxn id="263" idx="2"/>
          </p:cNvCxnSpPr>
          <p:nvPr/>
        </p:nvCxnSpPr>
        <p:spPr>
          <a:xfrm flipH="1" flipV="1">
            <a:off x="5665500" y="3923352"/>
            <a:ext cx="722025" cy="319925"/>
          </a:xfrm>
          <a:prstGeom prst="straightConnector1">
            <a:avLst/>
          </a:prstGeom>
          <a:ln w="9525">
            <a:solidFill>
              <a:schemeClr val="tx1"/>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299" name="直線矢印コネクタ 298">
            <a:extLst>
              <a:ext uri="{FF2B5EF4-FFF2-40B4-BE49-F238E27FC236}">
                <a16:creationId xmlns:a16="http://schemas.microsoft.com/office/drawing/2014/main" id="{A53EA531-1049-4951-A7BB-AEAAF9CF3E84}"/>
              </a:ext>
            </a:extLst>
          </p:cNvPr>
          <p:cNvCxnSpPr>
            <a:cxnSpLocks/>
            <a:stCxn id="264" idx="2"/>
          </p:cNvCxnSpPr>
          <p:nvPr/>
        </p:nvCxnSpPr>
        <p:spPr>
          <a:xfrm flipH="1" flipV="1">
            <a:off x="5665500" y="3923352"/>
            <a:ext cx="722025" cy="878787"/>
          </a:xfrm>
          <a:prstGeom prst="straightConnector1">
            <a:avLst/>
          </a:prstGeom>
          <a:ln w="9525">
            <a:solidFill>
              <a:schemeClr val="tx1"/>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300" name="直線矢印コネクタ 299">
            <a:extLst>
              <a:ext uri="{FF2B5EF4-FFF2-40B4-BE49-F238E27FC236}">
                <a16:creationId xmlns:a16="http://schemas.microsoft.com/office/drawing/2014/main" id="{DCF29301-7287-4400-AAD8-61FF7E253FED}"/>
              </a:ext>
            </a:extLst>
          </p:cNvPr>
          <p:cNvCxnSpPr>
            <a:cxnSpLocks/>
            <a:stCxn id="264" idx="2"/>
          </p:cNvCxnSpPr>
          <p:nvPr/>
        </p:nvCxnSpPr>
        <p:spPr>
          <a:xfrm flipH="1" flipV="1">
            <a:off x="5665500" y="3603426"/>
            <a:ext cx="722025" cy="1198713"/>
          </a:xfrm>
          <a:prstGeom prst="straightConnector1">
            <a:avLst/>
          </a:prstGeom>
          <a:ln w="9525">
            <a:solidFill>
              <a:schemeClr val="tx1"/>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301" name="直線矢印コネクタ 300">
            <a:extLst>
              <a:ext uri="{FF2B5EF4-FFF2-40B4-BE49-F238E27FC236}">
                <a16:creationId xmlns:a16="http://schemas.microsoft.com/office/drawing/2014/main" id="{1780AACA-2222-4BA7-9DDD-4F0FFBD6F917}"/>
              </a:ext>
            </a:extLst>
          </p:cNvPr>
          <p:cNvCxnSpPr>
            <a:cxnSpLocks/>
            <a:stCxn id="263" idx="2"/>
          </p:cNvCxnSpPr>
          <p:nvPr/>
        </p:nvCxnSpPr>
        <p:spPr>
          <a:xfrm flipH="1" flipV="1">
            <a:off x="5665500" y="3603426"/>
            <a:ext cx="722025" cy="639851"/>
          </a:xfrm>
          <a:prstGeom prst="straightConnector1">
            <a:avLst/>
          </a:prstGeom>
          <a:ln w="9525">
            <a:solidFill>
              <a:schemeClr val="tx1"/>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302" name="直線矢印コネクタ 301">
            <a:extLst>
              <a:ext uri="{FF2B5EF4-FFF2-40B4-BE49-F238E27FC236}">
                <a16:creationId xmlns:a16="http://schemas.microsoft.com/office/drawing/2014/main" id="{0E03AA9F-828B-442E-8EE1-ECC7758AACDB}"/>
              </a:ext>
            </a:extLst>
          </p:cNvPr>
          <p:cNvCxnSpPr>
            <a:cxnSpLocks/>
            <a:stCxn id="262" idx="2"/>
          </p:cNvCxnSpPr>
          <p:nvPr/>
        </p:nvCxnSpPr>
        <p:spPr>
          <a:xfrm flipH="1" flipV="1">
            <a:off x="5665500" y="3603426"/>
            <a:ext cx="722025" cy="80989"/>
          </a:xfrm>
          <a:prstGeom prst="straightConnector1">
            <a:avLst/>
          </a:prstGeom>
          <a:ln w="9525">
            <a:solidFill>
              <a:schemeClr val="tx1"/>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sp>
        <p:nvSpPr>
          <p:cNvPr id="303" name="正方形/長方形 302">
            <a:extLst>
              <a:ext uri="{FF2B5EF4-FFF2-40B4-BE49-F238E27FC236}">
                <a16:creationId xmlns:a16="http://schemas.microsoft.com/office/drawing/2014/main" id="{899D0A84-E279-42F8-8358-5B4AC3553A88}"/>
              </a:ext>
            </a:extLst>
          </p:cNvPr>
          <p:cNvSpPr/>
          <p:nvPr/>
        </p:nvSpPr>
        <p:spPr>
          <a:xfrm>
            <a:off x="1627052" y="3281768"/>
            <a:ext cx="1210588" cy="338554"/>
          </a:xfrm>
          <a:prstGeom prst="rect">
            <a:avLst/>
          </a:prstGeom>
        </p:spPr>
        <p:txBody>
          <a:bodyPr wrap="none">
            <a:spAutoFit/>
          </a:bodyPr>
          <a:lstStyle/>
          <a:p>
            <a:r>
              <a:rPr kumimoji="1" lang="ja-JP" altLang="en-US" sz="1600" b="1" dirty="0"/>
              <a:t>画像データ</a:t>
            </a:r>
            <a:endParaRPr lang="ja-JP" altLang="en-US" b="1" dirty="0"/>
          </a:p>
        </p:txBody>
      </p:sp>
      <p:sp>
        <p:nvSpPr>
          <p:cNvPr id="304" name="正方形/長方形 303">
            <a:extLst>
              <a:ext uri="{FF2B5EF4-FFF2-40B4-BE49-F238E27FC236}">
                <a16:creationId xmlns:a16="http://schemas.microsoft.com/office/drawing/2014/main" id="{89D657FF-854D-470A-8073-C568C2B35EC1}"/>
              </a:ext>
            </a:extLst>
          </p:cNvPr>
          <p:cNvSpPr/>
          <p:nvPr/>
        </p:nvSpPr>
        <p:spPr>
          <a:xfrm>
            <a:off x="8945909" y="4069646"/>
            <a:ext cx="595035" cy="338554"/>
          </a:xfrm>
          <a:prstGeom prst="rect">
            <a:avLst/>
          </a:prstGeom>
        </p:spPr>
        <p:txBody>
          <a:bodyPr wrap="none">
            <a:spAutoFit/>
          </a:bodyPr>
          <a:lstStyle/>
          <a:p>
            <a:r>
              <a:rPr kumimoji="1" lang="ja-JP" altLang="en-US" sz="1600" b="1" dirty="0"/>
              <a:t>出力</a:t>
            </a:r>
            <a:endParaRPr lang="ja-JP" altLang="en-US" sz="1600" b="1" dirty="0"/>
          </a:p>
        </p:txBody>
      </p:sp>
      <p:cxnSp>
        <p:nvCxnSpPr>
          <p:cNvPr id="305" name="直線矢印コネクタ 304">
            <a:extLst>
              <a:ext uri="{FF2B5EF4-FFF2-40B4-BE49-F238E27FC236}">
                <a16:creationId xmlns:a16="http://schemas.microsoft.com/office/drawing/2014/main" id="{E1D9EE22-51F3-43BE-ACEC-8F56F57E9AB9}"/>
              </a:ext>
            </a:extLst>
          </p:cNvPr>
          <p:cNvCxnSpPr>
            <a:cxnSpLocks/>
            <a:stCxn id="315" idx="3"/>
            <a:endCxn id="316" idx="1"/>
          </p:cNvCxnSpPr>
          <p:nvPr/>
        </p:nvCxnSpPr>
        <p:spPr>
          <a:xfrm>
            <a:off x="4997247" y="4208291"/>
            <a:ext cx="176151" cy="0"/>
          </a:xfrm>
          <a:prstGeom prst="straightConnector1">
            <a:avLst/>
          </a:prstGeom>
          <a:ln w="9525">
            <a:solidFill>
              <a:schemeClr val="tx1"/>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306" name="直線矢印コネクタ 305">
            <a:extLst>
              <a:ext uri="{FF2B5EF4-FFF2-40B4-BE49-F238E27FC236}">
                <a16:creationId xmlns:a16="http://schemas.microsoft.com/office/drawing/2014/main" id="{0A0CF2C6-CAFD-4817-9496-6637B6EA0766}"/>
              </a:ext>
            </a:extLst>
          </p:cNvPr>
          <p:cNvCxnSpPr>
            <a:cxnSpLocks/>
            <a:endCxn id="317" idx="1"/>
          </p:cNvCxnSpPr>
          <p:nvPr/>
        </p:nvCxnSpPr>
        <p:spPr>
          <a:xfrm>
            <a:off x="2826215" y="4208291"/>
            <a:ext cx="301776" cy="0"/>
          </a:xfrm>
          <a:prstGeom prst="straightConnector1">
            <a:avLst/>
          </a:prstGeom>
          <a:ln w="9525">
            <a:solidFill>
              <a:schemeClr val="tx1"/>
            </a:solidFill>
            <a:headEnd type="none" w="med" len="med"/>
            <a:tailEnd type="arrow" w="med" len="med"/>
          </a:ln>
        </p:spPr>
        <p:style>
          <a:lnRef idx="3">
            <a:schemeClr val="accent1"/>
          </a:lnRef>
          <a:fillRef idx="0">
            <a:schemeClr val="accent1"/>
          </a:fillRef>
          <a:effectRef idx="2">
            <a:schemeClr val="accent1"/>
          </a:effectRef>
          <a:fontRef idx="minor">
            <a:schemeClr val="tx1"/>
          </a:fontRef>
        </p:style>
      </p:cxnSp>
      <p:sp>
        <p:nvSpPr>
          <p:cNvPr id="307" name="楕円 306">
            <a:extLst>
              <a:ext uri="{FF2B5EF4-FFF2-40B4-BE49-F238E27FC236}">
                <a16:creationId xmlns:a16="http://schemas.microsoft.com/office/drawing/2014/main" id="{BCE9A1BA-E2E9-4F43-8323-ABE0DE3F477E}"/>
              </a:ext>
            </a:extLst>
          </p:cNvPr>
          <p:cNvSpPr/>
          <p:nvPr/>
        </p:nvSpPr>
        <p:spPr>
          <a:xfrm>
            <a:off x="8550995" y="4323422"/>
            <a:ext cx="373260" cy="37326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just"/>
            <a:endParaRPr kumimoji="1" lang="ja-JP" altLang="en-US" sz="3200" dirty="0">
              <a:solidFill>
                <a:schemeClr val="tx1"/>
              </a:solidFill>
            </a:endParaRPr>
          </a:p>
        </p:txBody>
      </p:sp>
      <p:cxnSp>
        <p:nvCxnSpPr>
          <p:cNvPr id="308" name="直線矢印コネクタ 307">
            <a:extLst>
              <a:ext uri="{FF2B5EF4-FFF2-40B4-BE49-F238E27FC236}">
                <a16:creationId xmlns:a16="http://schemas.microsoft.com/office/drawing/2014/main" id="{0A84F0F7-94AE-4454-B37E-BEB8D0075FB3}"/>
              </a:ext>
            </a:extLst>
          </p:cNvPr>
          <p:cNvCxnSpPr>
            <a:cxnSpLocks/>
            <a:stCxn id="270" idx="6"/>
            <a:endCxn id="307" idx="2"/>
          </p:cNvCxnSpPr>
          <p:nvPr/>
        </p:nvCxnSpPr>
        <p:spPr>
          <a:xfrm>
            <a:off x="7842520" y="3442954"/>
            <a:ext cx="708475" cy="1067098"/>
          </a:xfrm>
          <a:prstGeom prst="straightConnector1">
            <a:avLst/>
          </a:prstGeom>
          <a:ln w="9525">
            <a:solidFill>
              <a:schemeClr val="tx1"/>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309" name="直線矢印コネクタ 308">
            <a:extLst>
              <a:ext uri="{FF2B5EF4-FFF2-40B4-BE49-F238E27FC236}">
                <a16:creationId xmlns:a16="http://schemas.microsoft.com/office/drawing/2014/main" id="{A919C889-B323-41A2-BF68-0256C756D64E}"/>
              </a:ext>
            </a:extLst>
          </p:cNvPr>
          <p:cNvCxnSpPr>
            <a:cxnSpLocks/>
            <a:stCxn id="269" idx="6"/>
            <a:endCxn id="307" idx="2"/>
          </p:cNvCxnSpPr>
          <p:nvPr/>
        </p:nvCxnSpPr>
        <p:spPr>
          <a:xfrm>
            <a:off x="7842520" y="3976503"/>
            <a:ext cx="708475" cy="533549"/>
          </a:xfrm>
          <a:prstGeom prst="straightConnector1">
            <a:avLst/>
          </a:prstGeom>
          <a:ln w="9525">
            <a:solidFill>
              <a:schemeClr val="tx1"/>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310" name="直線矢印コネクタ 309">
            <a:extLst>
              <a:ext uri="{FF2B5EF4-FFF2-40B4-BE49-F238E27FC236}">
                <a16:creationId xmlns:a16="http://schemas.microsoft.com/office/drawing/2014/main" id="{42874F21-AC29-4CA9-B8EE-ACAF785C4A5F}"/>
              </a:ext>
            </a:extLst>
          </p:cNvPr>
          <p:cNvCxnSpPr>
            <a:cxnSpLocks/>
            <a:stCxn id="268" idx="6"/>
            <a:endCxn id="307" idx="2"/>
          </p:cNvCxnSpPr>
          <p:nvPr/>
        </p:nvCxnSpPr>
        <p:spPr>
          <a:xfrm>
            <a:off x="7842520" y="4510052"/>
            <a:ext cx="708475" cy="0"/>
          </a:xfrm>
          <a:prstGeom prst="straightConnector1">
            <a:avLst/>
          </a:prstGeom>
          <a:ln w="9525">
            <a:solidFill>
              <a:schemeClr val="tx1"/>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311" name="直線矢印コネクタ 310">
            <a:extLst>
              <a:ext uri="{FF2B5EF4-FFF2-40B4-BE49-F238E27FC236}">
                <a16:creationId xmlns:a16="http://schemas.microsoft.com/office/drawing/2014/main" id="{7F6D1681-B12E-4BDB-9DEA-01A1E96CFFE1}"/>
              </a:ext>
            </a:extLst>
          </p:cNvPr>
          <p:cNvCxnSpPr>
            <a:cxnSpLocks/>
            <a:stCxn id="267" idx="6"/>
            <a:endCxn id="307" idx="2"/>
          </p:cNvCxnSpPr>
          <p:nvPr/>
        </p:nvCxnSpPr>
        <p:spPr>
          <a:xfrm flipV="1">
            <a:off x="7842520" y="4510052"/>
            <a:ext cx="708475" cy="533548"/>
          </a:xfrm>
          <a:prstGeom prst="straightConnector1">
            <a:avLst/>
          </a:prstGeom>
          <a:ln w="9525">
            <a:solidFill>
              <a:schemeClr val="tx1"/>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312" name="直線矢印コネクタ 311">
            <a:extLst>
              <a:ext uri="{FF2B5EF4-FFF2-40B4-BE49-F238E27FC236}">
                <a16:creationId xmlns:a16="http://schemas.microsoft.com/office/drawing/2014/main" id="{98DA64AB-CEE8-4FE9-9FD9-204964967023}"/>
              </a:ext>
            </a:extLst>
          </p:cNvPr>
          <p:cNvCxnSpPr>
            <a:cxnSpLocks/>
          </p:cNvCxnSpPr>
          <p:nvPr/>
        </p:nvCxnSpPr>
        <p:spPr>
          <a:xfrm>
            <a:off x="8924255" y="4510052"/>
            <a:ext cx="524625" cy="0"/>
          </a:xfrm>
          <a:prstGeom prst="straightConnector1">
            <a:avLst/>
          </a:prstGeom>
          <a:ln w="9525">
            <a:solidFill>
              <a:schemeClr val="tx1"/>
            </a:solidFill>
            <a:headEnd type="none" w="med" len="med"/>
            <a:tailEnd type="arrow" w="med" len="med"/>
          </a:ln>
        </p:spPr>
        <p:style>
          <a:lnRef idx="3">
            <a:schemeClr val="accent1"/>
          </a:lnRef>
          <a:fillRef idx="0">
            <a:schemeClr val="accent1"/>
          </a:fillRef>
          <a:effectRef idx="2">
            <a:schemeClr val="accent1"/>
          </a:effectRef>
          <a:fontRef idx="minor">
            <a:schemeClr val="tx1"/>
          </a:fontRef>
        </p:style>
      </p:cxnSp>
      <p:cxnSp>
        <p:nvCxnSpPr>
          <p:cNvPr id="313" name="直線矢印コネクタ 312">
            <a:extLst>
              <a:ext uri="{FF2B5EF4-FFF2-40B4-BE49-F238E27FC236}">
                <a16:creationId xmlns:a16="http://schemas.microsoft.com/office/drawing/2014/main" id="{8DB48D38-1EF3-4F08-8567-446A2DD95E26}"/>
              </a:ext>
            </a:extLst>
          </p:cNvPr>
          <p:cNvCxnSpPr>
            <a:cxnSpLocks/>
            <a:stCxn id="318" idx="3"/>
            <a:endCxn id="315" idx="1"/>
          </p:cNvCxnSpPr>
          <p:nvPr/>
        </p:nvCxnSpPr>
        <p:spPr>
          <a:xfrm>
            <a:off x="4315445" y="4208291"/>
            <a:ext cx="176150" cy="0"/>
          </a:xfrm>
          <a:prstGeom prst="straightConnector1">
            <a:avLst/>
          </a:prstGeom>
          <a:ln w="9525">
            <a:solidFill>
              <a:schemeClr val="tx1"/>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314" name="直線矢印コネクタ 313">
            <a:extLst>
              <a:ext uri="{FF2B5EF4-FFF2-40B4-BE49-F238E27FC236}">
                <a16:creationId xmlns:a16="http://schemas.microsoft.com/office/drawing/2014/main" id="{0F0B7F58-1362-4C4E-A4F7-A15A9AAA6A4A}"/>
              </a:ext>
            </a:extLst>
          </p:cNvPr>
          <p:cNvCxnSpPr>
            <a:cxnSpLocks/>
            <a:stCxn id="317" idx="3"/>
            <a:endCxn id="318" idx="1"/>
          </p:cNvCxnSpPr>
          <p:nvPr/>
        </p:nvCxnSpPr>
        <p:spPr>
          <a:xfrm>
            <a:off x="3633643" y="4208291"/>
            <a:ext cx="176150" cy="0"/>
          </a:xfrm>
          <a:prstGeom prst="straightConnector1">
            <a:avLst/>
          </a:prstGeom>
          <a:ln w="9525">
            <a:solidFill>
              <a:schemeClr val="tx1"/>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sp>
        <p:nvSpPr>
          <p:cNvPr id="315" name="正方形/長方形 314">
            <a:extLst>
              <a:ext uri="{FF2B5EF4-FFF2-40B4-BE49-F238E27FC236}">
                <a16:creationId xmlns:a16="http://schemas.microsoft.com/office/drawing/2014/main" id="{0E0224D9-F2AC-4C27-A1A8-3887E641A6F5}"/>
              </a:ext>
            </a:extLst>
          </p:cNvPr>
          <p:cNvSpPr/>
          <p:nvPr/>
        </p:nvSpPr>
        <p:spPr>
          <a:xfrm>
            <a:off x="4491595" y="3256324"/>
            <a:ext cx="505652" cy="1903934"/>
          </a:xfrm>
          <a:prstGeom prst="rect">
            <a:avLst/>
          </a:prstGeom>
          <a:solidFill>
            <a:srgbClr val="FF9681"/>
          </a:solidFill>
          <a:ln>
            <a:noFill/>
          </a:ln>
        </p:spPr>
        <p:style>
          <a:lnRef idx="2">
            <a:schemeClr val="accent4">
              <a:shade val="50000"/>
            </a:schemeClr>
          </a:lnRef>
          <a:fillRef idx="1">
            <a:schemeClr val="accent4"/>
          </a:fillRef>
          <a:effectRef idx="0">
            <a:schemeClr val="accent4"/>
          </a:effectRef>
          <a:fontRef idx="minor">
            <a:schemeClr val="lt1"/>
          </a:fontRef>
        </p:style>
        <p:txBody>
          <a:bodyPr vert="eaVert" rtlCol="0" anchor="ctr"/>
          <a:lstStyle/>
          <a:p>
            <a:pPr algn="ctr"/>
            <a:r>
              <a:rPr kumimoji="1" lang="ja-JP" altLang="en-US" sz="1600" b="1" dirty="0">
                <a:solidFill>
                  <a:schemeClr val="tx1"/>
                </a:solidFill>
              </a:rPr>
              <a:t>畳み込み層</a:t>
            </a:r>
          </a:p>
        </p:txBody>
      </p:sp>
      <p:sp>
        <p:nvSpPr>
          <p:cNvPr id="316" name="正方形/長方形 315">
            <a:extLst>
              <a:ext uri="{FF2B5EF4-FFF2-40B4-BE49-F238E27FC236}">
                <a16:creationId xmlns:a16="http://schemas.microsoft.com/office/drawing/2014/main" id="{58710E8F-BB61-4E78-BA73-12B7373A78B5}"/>
              </a:ext>
            </a:extLst>
          </p:cNvPr>
          <p:cNvSpPr/>
          <p:nvPr/>
        </p:nvSpPr>
        <p:spPr>
          <a:xfrm>
            <a:off x="5173398" y="3256324"/>
            <a:ext cx="505652" cy="1903934"/>
          </a:xfrm>
          <a:prstGeom prst="rect">
            <a:avLst/>
          </a:prstGeom>
          <a:solidFill>
            <a:srgbClr val="92D050"/>
          </a:solidFill>
          <a:ln>
            <a:noFill/>
          </a:ln>
        </p:spPr>
        <p:style>
          <a:lnRef idx="2">
            <a:schemeClr val="accent4">
              <a:shade val="50000"/>
            </a:schemeClr>
          </a:lnRef>
          <a:fillRef idx="1">
            <a:schemeClr val="accent4"/>
          </a:fillRef>
          <a:effectRef idx="0">
            <a:schemeClr val="accent4"/>
          </a:effectRef>
          <a:fontRef idx="minor">
            <a:schemeClr val="lt1"/>
          </a:fontRef>
        </p:style>
        <p:txBody>
          <a:bodyPr vert="eaVert" rtlCol="0" anchor="ctr"/>
          <a:lstStyle/>
          <a:p>
            <a:pPr algn="ctr"/>
            <a:r>
              <a:rPr kumimoji="1" lang="ja-JP" altLang="en-US" sz="1600" b="1" dirty="0">
                <a:solidFill>
                  <a:schemeClr val="tx1"/>
                </a:solidFill>
              </a:rPr>
              <a:t>プーリング層</a:t>
            </a:r>
          </a:p>
        </p:txBody>
      </p:sp>
      <p:sp>
        <p:nvSpPr>
          <p:cNvPr id="317" name="正方形/長方形 316">
            <a:extLst>
              <a:ext uri="{FF2B5EF4-FFF2-40B4-BE49-F238E27FC236}">
                <a16:creationId xmlns:a16="http://schemas.microsoft.com/office/drawing/2014/main" id="{8B79BA43-EA23-451D-8924-8A09246AD558}"/>
              </a:ext>
            </a:extLst>
          </p:cNvPr>
          <p:cNvSpPr/>
          <p:nvPr/>
        </p:nvSpPr>
        <p:spPr>
          <a:xfrm>
            <a:off x="3127991" y="3256324"/>
            <a:ext cx="505652" cy="1903934"/>
          </a:xfrm>
          <a:prstGeom prst="rect">
            <a:avLst/>
          </a:prstGeom>
          <a:solidFill>
            <a:srgbClr val="FF9681"/>
          </a:solidFill>
          <a:ln>
            <a:noFill/>
          </a:ln>
        </p:spPr>
        <p:style>
          <a:lnRef idx="2">
            <a:schemeClr val="accent4">
              <a:shade val="50000"/>
            </a:schemeClr>
          </a:lnRef>
          <a:fillRef idx="1">
            <a:schemeClr val="accent4"/>
          </a:fillRef>
          <a:effectRef idx="0">
            <a:schemeClr val="accent4"/>
          </a:effectRef>
          <a:fontRef idx="minor">
            <a:schemeClr val="lt1"/>
          </a:fontRef>
        </p:style>
        <p:txBody>
          <a:bodyPr vert="eaVert" rtlCol="0" anchor="ctr"/>
          <a:lstStyle/>
          <a:p>
            <a:pPr algn="ctr"/>
            <a:r>
              <a:rPr kumimoji="1" lang="ja-JP" altLang="en-US" sz="1600" b="1" dirty="0">
                <a:solidFill>
                  <a:schemeClr val="tx1"/>
                </a:solidFill>
              </a:rPr>
              <a:t>畳み込み層</a:t>
            </a:r>
          </a:p>
        </p:txBody>
      </p:sp>
      <p:sp>
        <p:nvSpPr>
          <p:cNvPr id="318" name="正方形/長方形 317">
            <a:extLst>
              <a:ext uri="{FF2B5EF4-FFF2-40B4-BE49-F238E27FC236}">
                <a16:creationId xmlns:a16="http://schemas.microsoft.com/office/drawing/2014/main" id="{889DDF96-65FD-4CA8-AF18-E5CDADDA2035}"/>
              </a:ext>
            </a:extLst>
          </p:cNvPr>
          <p:cNvSpPr/>
          <p:nvPr/>
        </p:nvSpPr>
        <p:spPr>
          <a:xfrm>
            <a:off x="3809793" y="3256324"/>
            <a:ext cx="505652" cy="1903934"/>
          </a:xfrm>
          <a:prstGeom prst="rect">
            <a:avLst/>
          </a:prstGeom>
          <a:solidFill>
            <a:srgbClr val="92D050"/>
          </a:solidFill>
          <a:ln>
            <a:noFill/>
          </a:ln>
        </p:spPr>
        <p:style>
          <a:lnRef idx="2">
            <a:schemeClr val="accent4">
              <a:shade val="50000"/>
            </a:schemeClr>
          </a:lnRef>
          <a:fillRef idx="1">
            <a:schemeClr val="accent4"/>
          </a:fillRef>
          <a:effectRef idx="0">
            <a:schemeClr val="accent4"/>
          </a:effectRef>
          <a:fontRef idx="minor">
            <a:schemeClr val="lt1"/>
          </a:fontRef>
        </p:style>
        <p:txBody>
          <a:bodyPr vert="eaVert" rtlCol="0" anchor="ctr"/>
          <a:lstStyle/>
          <a:p>
            <a:pPr algn="ctr"/>
            <a:r>
              <a:rPr kumimoji="1" lang="ja-JP" altLang="en-US" sz="1600" b="1" dirty="0">
                <a:solidFill>
                  <a:schemeClr val="tx1"/>
                </a:solidFill>
              </a:rPr>
              <a:t>プーリング層</a:t>
            </a:r>
          </a:p>
        </p:txBody>
      </p:sp>
      <p:sp>
        <p:nvSpPr>
          <p:cNvPr id="319" name="左中かっこ 318">
            <a:extLst>
              <a:ext uri="{FF2B5EF4-FFF2-40B4-BE49-F238E27FC236}">
                <a16:creationId xmlns:a16="http://schemas.microsoft.com/office/drawing/2014/main" id="{FD90BF12-F6E1-4503-B274-B59D54BB2821}"/>
              </a:ext>
            </a:extLst>
          </p:cNvPr>
          <p:cNvSpPr/>
          <p:nvPr/>
        </p:nvSpPr>
        <p:spPr>
          <a:xfrm rot="16200000">
            <a:off x="7172170" y="4856204"/>
            <a:ext cx="241462" cy="1628079"/>
          </a:xfrm>
          <a:prstGeom prst="leftBrace">
            <a:avLst>
              <a:gd name="adj1" fmla="val 82488"/>
              <a:gd name="adj2" fmla="val 48106"/>
            </a:avLst>
          </a:prstGeom>
          <a:ln w="12700">
            <a:solidFill>
              <a:schemeClr val="tx1"/>
            </a:solidFill>
            <a:headEnd type="none" w="med" len="med"/>
            <a:tailEnd type="none"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kumimoji="1" lang="ja-JP" altLang="en-US"/>
          </a:p>
        </p:txBody>
      </p:sp>
      <p:sp>
        <p:nvSpPr>
          <p:cNvPr id="322" name="正方形/長方形 321">
            <a:extLst>
              <a:ext uri="{FF2B5EF4-FFF2-40B4-BE49-F238E27FC236}">
                <a16:creationId xmlns:a16="http://schemas.microsoft.com/office/drawing/2014/main" id="{FF44BE43-3209-4C5A-9DE2-0E0A2E155E53}"/>
              </a:ext>
            </a:extLst>
          </p:cNvPr>
          <p:cNvSpPr/>
          <p:nvPr/>
        </p:nvSpPr>
        <p:spPr>
          <a:xfrm>
            <a:off x="6302085" y="5809332"/>
            <a:ext cx="1856572" cy="338554"/>
          </a:xfrm>
          <a:prstGeom prst="rect">
            <a:avLst/>
          </a:prstGeom>
        </p:spPr>
        <p:txBody>
          <a:bodyPr wrap="square" lIns="91440" tIns="45720" rIns="91440" bIns="45720" anchor="t">
            <a:spAutoFit/>
          </a:bodyPr>
          <a:lstStyle/>
          <a:p>
            <a:pPr algn="ctr"/>
            <a:r>
              <a:rPr lang="en-US" altLang="ja-JP" sz="1600" b="1" dirty="0" err="1"/>
              <a:t>全結合層</a:t>
            </a:r>
            <a:endParaRPr lang="en-US" altLang="ja-JP" sz="1600" b="1" dirty="0">
              <a:cs typeface="Arial"/>
            </a:endParaRPr>
          </a:p>
        </p:txBody>
      </p:sp>
      <p:sp>
        <p:nvSpPr>
          <p:cNvPr id="324" name="正方形/長方形 323">
            <a:extLst>
              <a:ext uri="{FF2B5EF4-FFF2-40B4-BE49-F238E27FC236}">
                <a16:creationId xmlns:a16="http://schemas.microsoft.com/office/drawing/2014/main" id="{ACED7A44-0A63-48C3-B119-D1D6B38CC054}"/>
              </a:ext>
            </a:extLst>
          </p:cNvPr>
          <p:cNvSpPr/>
          <p:nvPr/>
        </p:nvSpPr>
        <p:spPr>
          <a:xfrm>
            <a:off x="9562598" y="3817231"/>
            <a:ext cx="737870" cy="273850"/>
          </a:xfrm>
          <a:prstGeom prst="rect">
            <a:avLst/>
          </a:prstGeom>
          <a:solidFill>
            <a:schemeClr val="accent5">
              <a:lumMod val="40000"/>
              <a:lumOff val="6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ja-JP" altLang="en-US" sz="1600" dirty="0">
              <a:solidFill>
                <a:schemeClr val="tx1"/>
              </a:solidFill>
            </a:endParaRPr>
          </a:p>
        </p:txBody>
      </p:sp>
      <p:sp>
        <p:nvSpPr>
          <p:cNvPr id="325" name="正方形/長方形 324">
            <a:extLst>
              <a:ext uri="{FF2B5EF4-FFF2-40B4-BE49-F238E27FC236}">
                <a16:creationId xmlns:a16="http://schemas.microsoft.com/office/drawing/2014/main" id="{50680418-D9D7-4632-A01E-E572EC60F301}"/>
              </a:ext>
            </a:extLst>
          </p:cNvPr>
          <p:cNvSpPr/>
          <p:nvPr/>
        </p:nvSpPr>
        <p:spPr>
          <a:xfrm>
            <a:off x="9562598" y="4343084"/>
            <a:ext cx="112757" cy="270221"/>
          </a:xfrm>
          <a:prstGeom prst="rect">
            <a:avLst/>
          </a:prstGeom>
          <a:solidFill>
            <a:schemeClr val="accent5">
              <a:lumMod val="40000"/>
              <a:lumOff val="6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ja-JP" altLang="en-US" sz="1600" dirty="0">
              <a:solidFill>
                <a:schemeClr val="tx1"/>
              </a:solidFill>
            </a:endParaRPr>
          </a:p>
        </p:txBody>
      </p:sp>
      <p:sp>
        <p:nvSpPr>
          <p:cNvPr id="326" name="正方形/長方形 325">
            <a:extLst>
              <a:ext uri="{FF2B5EF4-FFF2-40B4-BE49-F238E27FC236}">
                <a16:creationId xmlns:a16="http://schemas.microsoft.com/office/drawing/2014/main" id="{104BE3B3-E77F-41D0-A505-61082CB2DCB1}"/>
              </a:ext>
            </a:extLst>
          </p:cNvPr>
          <p:cNvSpPr/>
          <p:nvPr/>
        </p:nvSpPr>
        <p:spPr>
          <a:xfrm>
            <a:off x="9540944" y="3800268"/>
            <a:ext cx="800219" cy="307777"/>
          </a:xfrm>
          <a:prstGeom prst="rect">
            <a:avLst/>
          </a:prstGeom>
        </p:spPr>
        <p:txBody>
          <a:bodyPr wrap="none">
            <a:spAutoFit/>
          </a:bodyPr>
          <a:lstStyle/>
          <a:p>
            <a:r>
              <a:rPr kumimoji="1" lang="en-US" altLang="ja-JP" sz="1400" b="1" dirty="0"/>
              <a:t>cat: 0.8</a:t>
            </a:r>
            <a:endParaRPr lang="ja-JP" altLang="en-US" sz="1400" b="1" dirty="0"/>
          </a:p>
        </p:txBody>
      </p:sp>
      <p:sp>
        <p:nvSpPr>
          <p:cNvPr id="327" name="正方形/長方形 326">
            <a:extLst>
              <a:ext uri="{FF2B5EF4-FFF2-40B4-BE49-F238E27FC236}">
                <a16:creationId xmlns:a16="http://schemas.microsoft.com/office/drawing/2014/main" id="{229CAF30-CB84-41D1-A5F3-0A1DFE2B00D4}"/>
              </a:ext>
            </a:extLst>
          </p:cNvPr>
          <p:cNvSpPr/>
          <p:nvPr/>
        </p:nvSpPr>
        <p:spPr>
          <a:xfrm>
            <a:off x="9540944" y="4324306"/>
            <a:ext cx="869149" cy="307777"/>
          </a:xfrm>
          <a:prstGeom prst="rect">
            <a:avLst/>
          </a:prstGeom>
        </p:spPr>
        <p:txBody>
          <a:bodyPr wrap="none">
            <a:spAutoFit/>
          </a:bodyPr>
          <a:lstStyle/>
          <a:p>
            <a:r>
              <a:rPr kumimoji="1" lang="en-US" altLang="ja-JP" sz="1400" b="1" dirty="0"/>
              <a:t>dog: 0.2</a:t>
            </a:r>
            <a:endParaRPr lang="ja-JP" altLang="en-US" sz="1400" b="1" dirty="0"/>
          </a:p>
        </p:txBody>
      </p:sp>
      <p:sp>
        <p:nvSpPr>
          <p:cNvPr id="328" name="正方形/長方形 327">
            <a:extLst>
              <a:ext uri="{FF2B5EF4-FFF2-40B4-BE49-F238E27FC236}">
                <a16:creationId xmlns:a16="http://schemas.microsoft.com/office/drawing/2014/main" id="{5190D474-F9C3-4F82-A87F-B0BD64040408}"/>
              </a:ext>
            </a:extLst>
          </p:cNvPr>
          <p:cNvSpPr/>
          <p:nvPr/>
        </p:nvSpPr>
        <p:spPr>
          <a:xfrm>
            <a:off x="1713247" y="4656095"/>
            <a:ext cx="1056700" cy="553998"/>
          </a:xfrm>
          <a:prstGeom prst="rect">
            <a:avLst/>
          </a:prstGeom>
        </p:spPr>
        <p:txBody>
          <a:bodyPr wrap="none">
            <a:spAutoFit/>
          </a:bodyPr>
          <a:lstStyle/>
          <a:p>
            <a:pPr algn="ctr"/>
            <a:r>
              <a:rPr kumimoji="1" lang="en-US" altLang="ja-JP" b="1" dirty="0"/>
              <a:t>cat</a:t>
            </a:r>
          </a:p>
          <a:p>
            <a:pPr algn="ctr"/>
            <a:r>
              <a:rPr kumimoji="1" lang="en-US" altLang="ja-JP" sz="1200" b="1" dirty="0"/>
              <a:t>(</a:t>
            </a:r>
            <a:r>
              <a:rPr kumimoji="1" lang="ja-JP" altLang="en-US" sz="1200" b="1" dirty="0"/>
              <a:t>教師ラベル</a:t>
            </a:r>
            <a:r>
              <a:rPr kumimoji="1" lang="en-US" altLang="ja-JP" sz="1200" b="1" dirty="0"/>
              <a:t>)</a:t>
            </a:r>
            <a:endParaRPr lang="ja-JP" altLang="en-US" b="1" dirty="0"/>
          </a:p>
        </p:txBody>
      </p:sp>
      <p:pic>
        <p:nvPicPr>
          <p:cNvPr id="329" name="図 328">
            <a:extLst>
              <a:ext uri="{FF2B5EF4-FFF2-40B4-BE49-F238E27FC236}">
                <a16:creationId xmlns:a16="http://schemas.microsoft.com/office/drawing/2014/main" id="{E9F72377-0D26-48C5-9642-EDF6D8D347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58174" y="3583543"/>
            <a:ext cx="1157214" cy="1159179"/>
          </a:xfrm>
          <a:prstGeom prst="rect">
            <a:avLst/>
          </a:prstGeom>
          <a:effectLst>
            <a:outerShdw blurRad="63500" sx="102000" sy="102000" algn="ctr" rotWithShape="0">
              <a:prstClr val="black">
                <a:alpha val="40000"/>
              </a:prstClr>
            </a:outerShdw>
          </a:effectLst>
        </p:spPr>
      </p:pic>
      <p:sp>
        <p:nvSpPr>
          <p:cNvPr id="330" name="テキスト ボックス 329">
            <a:extLst>
              <a:ext uri="{FF2B5EF4-FFF2-40B4-BE49-F238E27FC236}">
                <a16:creationId xmlns:a16="http://schemas.microsoft.com/office/drawing/2014/main" id="{780CA6B4-1CA6-4D92-A158-1578432D7B03}"/>
              </a:ext>
            </a:extLst>
          </p:cNvPr>
          <p:cNvSpPr txBox="1"/>
          <p:nvPr/>
        </p:nvSpPr>
        <p:spPr>
          <a:xfrm>
            <a:off x="749436" y="933432"/>
            <a:ext cx="10386245" cy="1103939"/>
          </a:xfrm>
          <a:prstGeom prst="rect">
            <a:avLst/>
          </a:prstGeom>
        </p:spPr>
        <p:txBody>
          <a:bodyPr vert="horz" wrap="none" lIns="91440" tIns="45720" rIns="91440" bIns="45720" rtlCol="0">
            <a:noAutofit/>
          </a:bodyPr>
          <a:lstStyle>
            <a:defPPr>
              <a:defRPr lang="en-US"/>
            </a:defPPr>
            <a:lvl1pPr marL="357188" marR="0" indent="-357188" defTabSz="914400" fontAlgn="base">
              <a:lnSpc>
                <a:spcPct val="100000"/>
              </a:lnSpc>
              <a:spcBef>
                <a:spcPts val="0"/>
              </a:spcBef>
              <a:spcAft>
                <a:spcPts val="600"/>
              </a:spcAft>
              <a:buClr>
                <a:schemeClr val="tx1">
                  <a:lumMod val="75000"/>
                  <a:lumOff val="25000"/>
                </a:schemeClr>
              </a:buClr>
              <a:buSzTx/>
              <a:buFont typeface="Wingdings" panose="05000000000000000000" pitchFamily="2" charset="2"/>
              <a:buChar char="n"/>
              <a:tabLst/>
              <a:defRPr kumimoji="1" sz="2000" b="1" baseline="0">
                <a:solidFill>
                  <a:schemeClr val="tx1">
                    <a:lumMod val="75000"/>
                    <a:lumOff val="25000"/>
                  </a:schemeClr>
                </a:solidFill>
                <a:latin typeface="メイリオ" panose="020B0604030504040204" pitchFamily="50" charset="-128"/>
                <a:ea typeface="メイリオ" panose="020B0604030504040204" pitchFamily="50" charset="-128"/>
              </a:defRPr>
            </a:lvl1pPr>
            <a:lvl2pPr marL="742950" marR="0" indent="-285750" defTabSz="914400" fontAlgn="base">
              <a:lnSpc>
                <a:spcPct val="100000"/>
              </a:lnSpc>
              <a:spcBef>
                <a:spcPct val="20000"/>
              </a:spcBef>
              <a:spcAft>
                <a:spcPct val="0"/>
              </a:spcAft>
              <a:buClr>
                <a:schemeClr val="tx1"/>
              </a:buClr>
              <a:buSzTx/>
              <a:buFont typeface="Wingdings" panose="05000000000000000000" pitchFamily="2" charset="2"/>
              <a:buChar char="l"/>
              <a:tabLst/>
              <a:defRPr kumimoji="1" sz="2800" baseline="0">
                <a:solidFill>
                  <a:schemeClr val="tx1">
                    <a:lumMod val="75000"/>
                    <a:lumOff val="25000"/>
                  </a:schemeClr>
                </a:solidFill>
                <a:latin typeface="メイリオ" panose="020B0604030504040204" pitchFamily="50" charset="-128"/>
                <a:ea typeface="メイリオ" panose="020B0604030504040204" pitchFamily="50" charset="-128"/>
              </a:defRPr>
            </a:lvl2pPr>
            <a:lvl3pPr marL="1143000" marR="0" indent="-22860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3pPr>
            <a:lvl4pPr marL="1714500" marR="0" indent="-34290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4pPr>
            <a:lvl5pPr marL="2114550" marR="0" indent="-28575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5pPr>
            <a:lvl6pPr marL="2514600" indent="-228600" defTabSz="914400">
              <a:lnSpc>
                <a:spcPct val="90000"/>
              </a:lnSpc>
              <a:spcBef>
                <a:spcPts val="500"/>
              </a:spcBef>
              <a:buFont typeface="Arial" panose="020B0604020202020204" pitchFamily="34" charset="0"/>
              <a:buChar char="•"/>
              <a:defRPr kumimoji="1"/>
            </a:lvl6pPr>
            <a:lvl7pPr marL="2971800" indent="-228600" defTabSz="914400">
              <a:lnSpc>
                <a:spcPct val="90000"/>
              </a:lnSpc>
              <a:spcBef>
                <a:spcPts val="500"/>
              </a:spcBef>
              <a:buFont typeface="Arial" panose="020B0604020202020204" pitchFamily="34" charset="0"/>
              <a:buChar char="•"/>
              <a:defRPr kumimoji="1"/>
            </a:lvl7pPr>
            <a:lvl8pPr marL="3429000" indent="-228600" defTabSz="914400">
              <a:lnSpc>
                <a:spcPct val="90000"/>
              </a:lnSpc>
              <a:spcBef>
                <a:spcPts val="500"/>
              </a:spcBef>
              <a:buFont typeface="Arial" panose="020B0604020202020204" pitchFamily="34" charset="0"/>
              <a:buChar char="•"/>
              <a:defRPr kumimoji="1"/>
            </a:lvl8pPr>
            <a:lvl9pPr marL="3886200" indent="-228600" defTabSz="914400">
              <a:lnSpc>
                <a:spcPct val="90000"/>
              </a:lnSpc>
              <a:spcBef>
                <a:spcPts val="500"/>
              </a:spcBef>
              <a:buFont typeface="Arial" panose="020B0604020202020204" pitchFamily="34" charset="0"/>
              <a:buChar char="•"/>
              <a:defRPr kumimoji="1"/>
            </a:lvl9pPr>
          </a:lstStyle>
          <a:p>
            <a:pPr>
              <a:buClr>
                <a:srgbClr val="F36C37"/>
              </a:buClr>
              <a:buFont typeface="Wingdings" panose="05000000000000000000" pitchFamily="2" charset="2"/>
              <a:buChar char="l"/>
            </a:pPr>
            <a:r>
              <a:rPr lang="ja-JP" altLang="en-US" sz="1800" dirty="0"/>
              <a:t>畳み込みニューラルネットワーク（</a:t>
            </a:r>
            <a:r>
              <a:rPr lang="en-US" altLang="ja-JP" sz="1800" dirty="0"/>
              <a:t>CNN</a:t>
            </a:r>
            <a:r>
              <a:rPr lang="ja-JP" altLang="en-US" sz="1800" dirty="0"/>
              <a:t>）とは</a:t>
            </a:r>
          </a:p>
          <a:p>
            <a:pPr lvl="1">
              <a:buClr>
                <a:srgbClr val="F36C37"/>
              </a:buClr>
            </a:pPr>
            <a:r>
              <a:rPr lang="ja-JP" altLang="en-US" sz="1400" b="1" dirty="0">
                <a:solidFill>
                  <a:srgbClr val="494949"/>
                </a:solidFill>
              </a:rPr>
              <a:t>全結合層の手前に</a:t>
            </a:r>
            <a:r>
              <a:rPr lang="ja-JP" altLang="en-US" sz="1400" b="1" dirty="0">
                <a:solidFill>
                  <a:srgbClr val="F36C37"/>
                </a:solidFill>
              </a:rPr>
              <a:t>畳み込み層</a:t>
            </a:r>
            <a:r>
              <a:rPr lang="ja-JP" altLang="en-US" sz="1400" b="1" dirty="0"/>
              <a:t>と</a:t>
            </a:r>
            <a:r>
              <a:rPr lang="ja-JP" altLang="en-US" sz="1400" b="1" dirty="0">
                <a:solidFill>
                  <a:srgbClr val="F36C37"/>
                </a:solidFill>
              </a:rPr>
              <a:t>プーリング層</a:t>
            </a:r>
            <a:r>
              <a:rPr lang="ja-JP" altLang="en-US" sz="1400" b="1" dirty="0"/>
              <a:t>を持つ</a:t>
            </a:r>
            <a:endParaRPr lang="en-US" altLang="ja-JP" sz="1400" b="1" dirty="0"/>
          </a:p>
          <a:p>
            <a:pPr lvl="1">
              <a:buClr>
                <a:srgbClr val="F36C37"/>
              </a:buClr>
            </a:pPr>
            <a:r>
              <a:rPr lang="ja-JP" altLang="en-US" sz="1400" b="1" dirty="0">
                <a:solidFill>
                  <a:srgbClr val="F36C37"/>
                </a:solidFill>
              </a:rPr>
              <a:t>畳み込み層：</a:t>
            </a:r>
            <a:r>
              <a:rPr lang="ja-JP" altLang="en-US" sz="1400" b="1" dirty="0"/>
              <a:t>畳み込みカーネル（フィルタ）で画像の特徴を抽出する</a:t>
            </a:r>
            <a:endParaRPr lang="en-US" altLang="ja-JP" sz="1400" b="1" dirty="0"/>
          </a:p>
          <a:p>
            <a:pPr lvl="1">
              <a:buClr>
                <a:srgbClr val="F36C37"/>
              </a:buClr>
            </a:pPr>
            <a:r>
              <a:rPr lang="ja-JP" altLang="en-US" sz="1400" b="1" dirty="0">
                <a:solidFill>
                  <a:srgbClr val="F36C37"/>
                </a:solidFill>
              </a:rPr>
              <a:t>プーリング層：</a:t>
            </a:r>
            <a:r>
              <a:rPr lang="ja-JP" altLang="en-US" sz="1400" b="1" dirty="0"/>
              <a:t>プーリングカーネル（フィルタ）で画像情報を圧縮し、全体的な特徴をとらえやすくする</a:t>
            </a:r>
            <a:endParaRPr lang="en-US" altLang="ja-JP" sz="1400" b="1" dirty="0"/>
          </a:p>
        </p:txBody>
      </p:sp>
      <p:sp>
        <p:nvSpPr>
          <p:cNvPr id="71" name="正方形/長方形 70">
            <a:extLst>
              <a:ext uri="{FF2B5EF4-FFF2-40B4-BE49-F238E27FC236}">
                <a16:creationId xmlns:a16="http://schemas.microsoft.com/office/drawing/2014/main" id="{2AAD671B-D00A-4397-A40E-F5B2977A66CF}"/>
              </a:ext>
            </a:extLst>
          </p:cNvPr>
          <p:cNvSpPr/>
          <p:nvPr/>
        </p:nvSpPr>
        <p:spPr>
          <a:xfrm>
            <a:off x="7929397" y="2516040"/>
            <a:ext cx="3894313" cy="584775"/>
          </a:xfrm>
          <a:prstGeom prst="rect">
            <a:avLst/>
          </a:prstGeom>
        </p:spPr>
        <p:txBody>
          <a:bodyPr wrap="square" lIns="91440" tIns="45720" rIns="91440" bIns="45720" anchor="t">
            <a:spAutoFit/>
          </a:bodyPr>
          <a:lstStyle/>
          <a:p>
            <a:r>
              <a:rPr lang="en-US" altLang="ja-JP" sz="1600" dirty="0">
                <a:cs typeface="Arial"/>
              </a:rPr>
              <a:t>※ CNN</a:t>
            </a:r>
            <a:r>
              <a:rPr lang="ja-JP" altLang="en-US" sz="1600" dirty="0">
                <a:cs typeface="Arial"/>
              </a:rPr>
              <a:t>にもさまざまな種類があるため、</a:t>
            </a:r>
            <a:endParaRPr lang="en-US" altLang="ja-JP" sz="1600" dirty="0">
              <a:cs typeface="Arial"/>
            </a:endParaRPr>
          </a:p>
          <a:p>
            <a:r>
              <a:rPr lang="ja-JP" altLang="en-US" sz="1600" dirty="0">
                <a:cs typeface="Arial"/>
              </a:rPr>
              <a:t>　 代表的な構成を記載しています。</a:t>
            </a:r>
            <a:endParaRPr lang="en-US" altLang="ja-JP" sz="1600" dirty="0">
              <a:cs typeface="Arial"/>
            </a:endParaRPr>
          </a:p>
        </p:txBody>
      </p:sp>
    </p:spTree>
    <p:extLst>
      <p:ext uri="{BB962C8B-B14F-4D97-AF65-F5344CB8AC3E}">
        <p14:creationId xmlns:p14="http://schemas.microsoft.com/office/powerpoint/2010/main" val="3723599582"/>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D0362CF-91B9-408D-B891-FC63CD563D08}"/>
              </a:ext>
            </a:extLst>
          </p:cNvPr>
          <p:cNvSpPr>
            <a:spLocks noGrp="1"/>
          </p:cNvSpPr>
          <p:nvPr>
            <p:ph type="title"/>
          </p:nvPr>
        </p:nvSpPr>
        <p:spPr/>
        <p:txBody>
          <a:bodyPr/>
          <a:lstStyle/>
          <a:p>
            <a:r>
              <a:rPr kumimoji="1" lang="en-US" altLang="ja-JP" dirty="0"/>
              <a:t>7-1-5.</a:t>
            </a:r>
            <a:r>
              <a:rPr lang="ja-JP" altLang="en-US" dirty="0"/>
              <a:t>サンプルデータセット</a:t>
            </a:r>
            <a:r>
              <a:rPr lang="en-US" altLang="ja-JP" dirty="0"/>
              <a:t>MNIST</a:t>
            </a:r>
            <a:endParaRPr kumimoji="1" lang="ja-JP" altLang="en-US" dirty="0"/>
          </a:p>
        </p:txBody>
      </p:sp>
      <p:sp>
        <p:nvSpPr>
          <p:cNvPr id="3" name="スライド番号プレースホルダー 2">
            <a:extLst>
              <a:ext uri="{FF2B5EF4-FFF2-40B4-BE49-F238E27FC236}">
                <a16:creationId xmlns:a16="http://schemas.microsoft.com/office/drawing/2014/main" id="{50A0F27A-E948-44CF-A528-6960FB3769BE}"/>
              </a:ext>
            </a:extLst>
          </p:cNvPr>
          <p:cNvSpPr>
            <a:spLocks noGrp="1"/>
          </p:cNvSpPr>
          <p:nvPr>
            <p:ph type="sldNum" sz="quarter" idx="10"/>
          </p:nvPr>
        </p:nvSpPr>
        <p:spPr/>
        <p:txBody>
          <a:bodyPr/>
          <a:lstStyle/>
          <a:p>
            <a:fld id="{5D750650-B10A-47BF-93C2-E1678438B37A}" type="slidenum">
              <a:rPr lang="en-US" altLang="ja-JP" smtClean="0"/>
              <a:pPr/>
              <a:t>339</a:t>
            </a:fld>
            <a:endParaRPr lang="en-US" altLang="ja-JP" dirty="0"/>
          </a:p>
        </p:txBody>
      </p:sp>
      <p:sp>
        <p:nvSpPr>
          <p:cNvPr id="5" name="四角形: 角を丸くする 4">
            <a:extLst>
              <a:ext uri="{FF2B5EF4-FFF2-40B4-BE49-F238E27FC236}">
                <a16:creationId xmlns:a16="http://schemas.microsoft.com/office/drawing/2014/main" id="{5FD5EB99-1966-47C6-B95C-87EBD778CA6A}"/>
              </a:ext>
            </a:extLst>
          </p:cNvPr>
          <p:cNvSpPr/>
          <p:nvPr/>
        </p:nvSpPr>
        <p:spPr bwMode="auto">
          <a:xfrm>
            <a:off x="766762" y="1808793"/>
            <a:ext cx="10658475" cy="1785157"/>
          </a:xfrm>
          <a:prstGeom prst="roundRect">
            <a:avLst>
              <a:gd name="adj" fmla="val 4381"/>
            </a:avLst>
          </a:prstGeom>
          <a:solidFill>
            <a:srgbClr val="FEEDE6"/>
          </a:solidFill>
          <a:ln w="19050" algn="ctr">
            <a:solidFill>
              <a:srgbClr val="F36C37"/>
            </a:solidFill>
            <a:prstDash val="solid"/>
            <a:round/>
            <a:headEnd/>
            <a:tailEnd/>
          </a:ln>
          <a:effectLst/>
        </p:spPr>
        <p:txBody>
          <a:bodyPr wrap="none" rtlCol="0" anchor="ctr"/>
          <a:lstStyle/>
          <a:p>
            <a:pPr algn="ctr"/>
            <a:endParaRPr kumimoji="1" lang="ja-JP" altLang="en-US" sz="2400" dirty="0">
              <a:solidFill>
                <a:schemeClr val="bg1"/>
              </a:solidFill>
            </a:endParaRPr>
          </a:p>
        </p:txBody>
      </p:sp>
      <p:grpSp>
        <p:nvGrpSpPr>
          <p:cNvPr id="6" name="グループ化 5">
            <a:extLst>
              <a:ext uri="{FF2B5EF4-FFF2-40B4-BE49-F238E27FC236}">
                <a16:creationId xmlns:a16="http://schemas.microsoft.com/office/drawing/2014/main" id="{A5B8FDF7-F9CC-4C90-B90A-26378CE21D86}"/>
              </a:ext>
            </a:extLst>
          </p:cNvPr>
          <p:cNvGrpSpPr/>
          <p:nvPr/>
        </p:nvGrpSpPr>
        <p:grpSpPr>
          <a:xfrm>
            <a:off x="2683248" y="1577411"/>
            <a:ext cx="6825504" cy="468736"/>
            <a:chOff x="2154608" y="3539394"/>
            <a:chExt cx="6825505" cy="426124"/>
          </a:xfrm>
        </p:grpSpPr>
        <p:sp>
          <p:nvSpPr>
            <p:cNvPr id="7" name="四角形: 角を丸くする 6">
              <a:extLst>
                <a:ext uri="{FF2B5EF4-FFF2-40B4-BE49-F238E27FC236}">
                  <a16:creationId xmlns:a16="http://schemas.microsoft.com/office/drawing/2014/main" id="{5FC199B6-1F0B-44E9-AE79-34C27B5AE223}"/>
                </a:ext>
              </a:extLst>
            </p:cNvPr>
            <p:cNvSpPr/>
            <p:nvPr/>
          </p:nvSpPr>
          <p:spPr bwMode="auto">
            <a:xfrm>
              <a:off x="2154608" y="3539394"/>
              <a:ext cx="6825505" cy="394229"/>
            </a:xfrm>
            <a:prstGeom prst="roundRect">
              <a:avLst>
                <a:gd name="adj" fmla="val 50000"/>
              </a:avLst>
            </a:prstGeom>
            <a:solidFill>
              <a:srgbClr val="F36C37"/>
            </a:solidFill>
            <a:ln w="19050" algn="ctr">
              <a:noFill/>
              <a:prstDash val="dash"/>
              <a:round/>
              <a:headEnd/>
              <a:tailEnd/>
            </a:ln>
            <a:effectLst/>
          </p:spPr>
          <p:txBody>
            <a:bodyPr wrap="none" rtlCol="0" anchor="ctr"/>
            <a:lstStyle/>
            <a:p>
              <a:pPr algn="ctr"/>
              <a:endParaRPr kumimoji="1" lang="ja-JP" altLang="en-US" sz="2400" b="1" dirty="0">
                <a:solidFill>
                  <a:schemeClr val="bg1"/>
                </a:solidFill>
                <a:latin typeface="+mn-ea"/>
              </a:endParaRPr>
            </a:p>
          </p:txBody>
        </p:sp>
        <p:sp>
          <p:nvSpPr>
            <p:cNvPr id="8" name="正方形/長方形 7">
              <a:extLst>
                <a:ext uri="{FF2B5EF4-FFF2-40B4-BE49-F238E27FC236}">
                  <a16:creationId xmlns:a16="http://schemas.microsoft.com/office/drawing/2014/main" id="{DC8D8600-6F3C-4BC4-9493-9289F781B392}"/>
                </a:ext>
              </a:extLst>
            </p:cNvPr>
            <p:cNvSpPr/>
            <p:nvPr/>
          </p:nvSpPr>
          <p:spPr>
            <a:xfrm>
              <a:off x="4567134" y="3565408"/>
              <a:ext cx="1981633" cy="400110"/>
            </a:xfrm>
            <a:prstGeom prst="rect">
              <a:avLst/>
            </a:prstGeom>
            <a:noFill/>
            <a:ln w="19050" algn="ctr">
              <a:noFill/>
              <a:prstDash val="dash"/>
              <a:round/>
              <a:headEnd/>
              <a:tailEn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altLang="ja-JP" sz="2400" b="1" spc="150" dirty="0">
                  <a:solidFill>
                    <a:schemeClr val="bg1"/>
                  </a:solidFill>
                  <a:latin typeface="+mn-ea"/>
                </a:rPr>
                <a:t>MNIST</a:t>
              </a:r>
            </a:p>
          </p:txBody>
        </p:sp>
      </p:grpSp>
      <p:sp>
        <p:nvSpPr>
          <p:cNvPr id="9" name="テキスト ボックス 8">
            <a:extLst>
              <a:ext uri="{FF2B5EF4-FFF2-40B4-BE49-F238E27FC236}">
                <a16:creationId xmlns:a16="http://schemas.microsoft.com/office/drawing/2014/main" id="{A0DF6731-E92C-4F5C-9466-EA39240A7DE3}"/>
              </a:ext>
            </a:extLst>
          </p:cNvPr>
          <p:cNvSpPr txBox="1"/>
          <p:nvPr/>
        </p:nvSpPr>
        <p:spPr>
          <a:xfrm>
            <a:off x="1448678" y="2039678"/>
            <a:ext cx="9416563" cy="1554272"/>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ja-JP"/>
            </a:defPPr>
            <a:lvl1pPr>
              <a:lnSpc>
                <a:spcPct val="120000"/>
              </a:lnSpc>
              <a:defRPr sz="1200" b="1" spc="150">
                <a:latin typeface="+mj-ea"/>
                <a:ea typeface="+mj-ea"/>
              </a:defRPr>
            </a:lvl1pPr>
            <a:lvl2pPr marL="914400" indent="-457200" eaLnBrk="1" hangingPunct="1">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eaLnBrk="1" hangingPunct="1">
              <a:spcBef>
                <a:spcPct val="20000"/>
              </a:spcBef>
              <a:buClr>
                <a:schemeClr val="tx1"/>
              </a:buClr>
              <a:buFont typeface="HGPｺﾞｼｯｸE" pitchFamily="50" charset="-128"/>
              <a:buChar char="-"/>
              <a:defRPr sz="1800">
                <a:latin typeface="Meiryo UI" panose="020B0604030504040204" pitchFamily="50" charset="-128"/>
                <a:ea typeface="Meiryo UI" panose="020B0604030504040204" pitchFamily="50" charset="-128"/>
              </a:defRPr>
            </a:lvl3pPr>
            <a:lvl4pPr marL="1600200" indent="-228600" eaLnBrk="1" hangingPunct="1">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eaLnBrk="1" hangingPunct="1">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defRPr>
                <a:latin typeface="+mn-lt"/>
                <a:ea typeface="+mn-ea"/>
              </a:defRPr>
            </a:lvl6pPr>
            <a:lvl7pPr marL="2971800" indent="-228600" fontAlgn="base">
              <a:spcBef>
                <a:spcPct val="20000"/>
              </a:spcBef>
              <a:spcAft>
                <a:spcPct val="0"/>
              </a:spcAft>
              <a:buClr>
                <a:schemeClr val="tx1"/>
              </a:buClr>
              <a:buFont typeface="Wingdings" pitchFamily="2" charset="2"/>
              <a:defRPr>
                <a:latin typeface="+mn-lt"/>
                <a:ea typeface="+mn-ea"/>
              </a:defRPr>
            </a:lvl7pPr>
            <a:lvl8pPr marL="3429000" indent="-228600" fontAlgn="base">
              <a:spcBef>
                <a:spcPct val="20000"/>
              </a:spcBef>
              <a:spcAft>
                <a:spcPct val="0"/>
              </a:spcAft>
              <a:buClr>
                <a:schemeClr val="tx1"/>
              </a:buClr>
              <a:buFont typeface="Wingdings" pitchFamily="2" charset="2"/>
              <a:defRPr>
                <a:latin typeface="+mn-lt"/>
                <a:ea typeface="+mn-ea"/>
              </a:defRPr>
            </a:lvl8pPr>
            <a:lvl9pPr marL="3886200" indent="-228600" fontAlgn="base">
              <a:spcBef>
                <a:spcPct val="20000"/>
              </a:spcBef>
              <a:spcAft>
                <a:spcPct val="0"/>
              </a:spcAft>
              <a:buClr>
                <a:schemeClr val="tx1"/>
              </a:buClr>
              <a:buFont typeface="Wingdings" pitchFamily="2" charset="2"/>
              <a:defRPr>
                <a:latin typeface="+mn-lt"/>
                <a:ea typeface="+mn-ea"/>
              </a:defRPr>
            </a:lvl9pPr>
          </a:lstStyle>
          <a:p>
            <a:r>
              <a:rPr lang="ja-JP" altLang="en-US" sz="2000" spc="0" dirty="0">
                <a:solidFill>
                  <a:schemeClr val="tx1">
                    <a:lumMod val="75000"/>
                    <a:lumOff val="25000"/>
                  </a:schemeClr>
                </a:solidFill>
              </a:rPr>
              <a:t>　</a:t>
            </a:r>
            <a:r>
              <a:rPr lang="en-US" altLang="ja-JP" sz="2000" spc="0" dirty="0">
                <a:solidFill>
                  <a:srgbClr val="F36C37"/>
                </a:solidFill>
              </a:rPr>
              <a:t>MNIST</a:t>
            </a:r>
            <a:r>
              <a:rPr lang="ja-JP" altLang="en-US" sz="2000" spc="0" dirty="0">
                <a:solidFill>
                  <a:schemeClr val="tx1">
                    <a:lumMod val="75000"/>
                    <a:lumOff val="25000"/>
                  </a:schemeClr>
                </a:solidFill>
              </a:rPr>
              <a:t>は</a:t>
            </a:r>
            <a:r>
              <a:rPr lang="en-US" altLang="ja-JP" sz="2000" spc="0" dirty="0">
                <a:solidFill>
                  <a:schemeClr val="tx1">
                    <a:lumMod val="75000"/>
                    <a:lumOff val="25000"/>
                  </a:schemeClr>
                </a:solidFill>
              </a:rPr>
              <a:t>0</a:t>
            </a:r>
            <a:r>
              <a:rPr lang="ja-JP" altLang="en-US" sz="2000" spc="0" dirty="0">
                <a:solidFill>
                  <a:schemeClr val="tx1">
                    <a:lumMod val="75000"/>
                    <a:lumOff val="25000"/>
                  </a:schemeClr>
                </a:solidFill>
              </a:rPr>
              <a:t>～</a:t>
            </a:r>
            <a:r>
              <a:rPr lang="en-US" altLang="ja-JP" sz="2000" spc="0" dirty="0">
                <a:solidFill>
                  <a:schemeClr val="tx1">
                    <a:lumMod val="75000"/>
                    <a:lumOff val="25000"/>
                  </a:schemeClr>
                </a:solidFill>
              </a:rPr>
              <a:t>9</a:t>
            </a:r>
            <a:r>
              <a:rPr lang="ja-JP" altLang="en-US" sz="2000" spc="0" dirty="0">
                <a:solidFill>
                  <a:schemeClr val="tx1">
                    <a:lumMod val="75000"/>
                    <a:lumOff val="25000"/>
                  </a:schemeClr>
                </a:solidFill>
              </a:rPr>
              <a:t>までの数値を手書きしたデータを集めたデータセットです。画像分類の学習や技術の検証に良く用いられています。</a:t>
            </a:r>
            <a:endParaRPr lang="en-US" altLang="ja-JP" sz="2000" spc="0" dirty="0">
              <a:solidFill>
                <a:schemeClr val="tx1">
                  <a:lumMod val="75000"/>
                  <a:lumOff val="25000"/>
                </a:schemeClr>
              </a:solidFill>
            </a:endParaRPr>
          </a:p>
          <a:p>
            <a:r>
              <a:rPr lang="ja-JP" altLang="en-US" sz="2000" spc="0" dirty="0">
                <a:solidFill>
                  <a:schemeClr val="tx1">
                    <a:lumMod val="75000"/>
                    <a:lumOff val="25000"/>
                  </a:schemeClr>
                </a:solidFill>
              </a:rPr>
              <a:t>　内容が非常に分かり易く、データ量・データの質ともに良く、サイズも手ごろである為まずはこちらを使用して、</a:t>
            </a:r>
            <a:r>
              <a:rPr lang="en-US" altLang="ja-JP" sz="2000" spc="0" dirty="0">
                <a:solidFill>
                  <a:schemeClr val="tx1">
                    <a:lumMod val="75000"/>
                    <a:lumOff val="25000"/>
                  </a:schemeClr>
                </a:solidFill>
              </a:rPr>
              <a:t>CNN</a:t>
            </a:r>
            <a:r>
              <a:rPr lang="ja-JP" altLang="en-US" sz="2000" spc="0" dirty="0">
                <a:solidFill>
                  <a:schemeClr val="tx1">
                    <a:lumMod val="75000"/>
                    <a:lumOff val="25000"/>
                  </a:schemeClr>
                </a:solidFill>
              </a:rPr>
              <a:t>の基本を学びましょう。</a:t>
            </a:r>
          </a:p>
        </p:txBody>
      </p:sp>
      <p:sp>
        <p:nvSpPr>
          <p:cNvPr id="10" name="テキスト ボックス 9">
            <a:extLst>
              <a:ext uri="{FF2B5EF4-FFF2-40B4-BE49-F238E27FC236}">
                <a16:creationId xmlns:a16="http://schemas.microsoft.com/office/drawing/2014/main" id="{C9A1C61D-CB9D-45CD-BA37-942446E40355}"/>
              </a:ext>
            </a:extLst>
          </p:cNvPr>
          <p:cNvSpPr txBox="1"/>
          <p:nvPr/>
        </p:nvSpPr>
        <p:spPr>
          <a:xfrm>
            <a:off x="766764" y="1020381"/>
            <a:ext cx="10658473" cy="431657"/>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20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pPr>
              <a:lnSpc>
                <a:spcPct val="130000"/>
              </a:lnSpc>
            </a:pPr>
            <a:r>
              <a:rPr lang="ja-JP" altLang="en-US" sz="1800" dirty="0"/>
              <a:t>テキストで使用するサンプルデータセットを先に説明しておきます。</a:t>
            </a:r>
          </a:p>
        </p:txBody>
      </p:sp>
      <p:sp>
        <p:nvSpPr>
          <p:cNvPr id="11" name="コンテンツ プレースホルダー 2">
            <a:extLst>
              <a:ext uri="{FF2B5EF4-FFF2-40B4-BE49-F238E27FC236}">
                <a16:creationId xmlns:a16="http://schemas.microsoft.com/office/drawing/2014/main" id="{B765BA33-CC7A-4C4D-92E2-C5FD14D70193}"/>
              </a:ext>
            </a:extLst>
          </p:cNvPr>
          <p:cNvSpPr txBox="1">
            <a:spLocks/>
          </p:cNvSpPr>
          <p:nvPr/>
        </p:nvSpPr>
        <p:spPr bwMode="auto">
          <a:xfrm>
            <a:off x="766762" y="3720047"/>
            <a:ext cx="8640762" cy="921622"/>
          </a:xfrm>
          <a:prstGeom prst="rect">
            <a:avLst/>
          </a:prstGeom>
        </p:spPr>
        <p:txBody>
          <a:bodyPr vert="horz" wrap="none" lIns="91440" tIns="45720" rIns="91440" bIns="45720" rtlCol="0">
            <a:normAutofit/>
          </a:bodyPr>
          <a:lstStyle>
            <a:lvl1pPr marL="357188" marR="0" indent="-357188"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n"/>
              <a:tabLst/>
              <a:defRPr kumimoji="1" lang="en-US" altLang="ja-JP"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1pPr>
            <a:lvl2pPr marL="742950" marR="0" indent="-28575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l"/>
              <a:tabLst/>
              <a:defRPr kumimoji="1" lang="ja-JP" altLang="en-US"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2pPr>
            <a:lvl3pPr marL="1143000" marR="0" indent="-2286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3pPr>
            <a:lvl4pPr marL="1714500" marR="0" indent="-3429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4pPr>
            <a:lvl5pPr marL="2114550" marR="0" indent="-28575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buClr>
                <a:srgbClr val="F36C37"/>
              </a:buClr>
            </a:pPr>
            <a:r>
              <a:rPr lang="en-US" altLang="ja-JP" sz="1600" b="1" dirty="0"/>
              <a:t>0</a:t>
            </a:r>
            <a:r>
              <a:rPr lang="ja-JP" altLang="en-US" sz="1600" b="1" dirty="0"/>
              <a:t>～</a:t>
            </a:r>
            <a:r>
              <a:rPr lang="en-US" altLang="ja-JP" sz="1600" b="1" dirty="0"/>
              <a:t>9</a:t>
            </a:r>
            <a:r>
              <a:rPr lang="ja-JP" altLang="en-US" sz="1600" b="1" dirty="0"/>
              <a:t>までのラベル付けされた手書き数値</a:t>
            </a:r>
            <a:r>
              <a:rPr lang="en-US" altLang="ja-JP" sz="1600" b="1" dirty="0"/>
              <a:t>7</a:t>
            </a:r>
            <a:r>
              <a:rPr lang="ja-JP" altLang="en-US" sz="1600" b="1" dirty="0"/>
              <a:t>万件（学習用</a:t>
            </a:r>
            <a:r>
              <a:rPr lang="en-US" altLang="ja-JP" sz="1600" b="1" dirty="0"/>
              <a:t>6</a:t>
            </a:r>
            <a:r>
              <a:rPr lang="ja-JP" altLang="en-US" sz="1600" b="1" dirty="0"/>
              <a:t>万件、テスト用１万件）の画像が用意されている</a:t>
            </a:r>
          </a:p>
          <a:p>
            <a:pPr>
              <a:buClr>
                <a:srgbClr val="F36C37"/>
              </a:buClr>
            </a:pPr>
            <a:r>
              <a:rPr lang="ja-JP" altLang="en-US" sz="1600" b="1" dirty="0"/>
              <a:t>グレースケール画像で、サイズは</a:t>
            </a:r>
            <a:r>
              <a:rPr lang="en-US" altLang="ja-JP" sz="1600" b="1" dirty="0"/>
              <a:t>28×28</a:t>
            </a:r>
            <a:r>
              <a:rPr lang="ja-JP" altLang="en-US" sz="1600" b="1" dirty="0"/>
              <a:t>ピクセル</a:t>
            </a:r>
            <a:endParaRPr lang="en-US" altLang="ja-JP" sz="1600" b="1" dirty="0"/>
          </a:p>
          <a:p>
            <a:pPr>
              <a:buClr>
                <a:srgbClr val="F36C37"/>
              </a:buClr>
            </a:pPr>
            <a:r>
              <a:rPr lang="en-US" altLang="ja-JP" sz="1600" b="1" dirty="0"/>
              <a:t>scikit-learn</a:t>
            </a:r>
            <a:r>
              <a:rPr lang="ja-JP" altLang="en-US" sz="1600" b="1" dirty="0"/>
              <a:t>、</a:t>
            </a:r>
            <a:r>
              <a:rPr lang="en-US" altLang="ja-JP" sz="1600" b="1" dirty="0" err="1"/>
              <a:t>Keras</a:t>
            </a:r>
            <a:r>
              <a:rPr lang="ja-JP" altLang="en-US" sz="1600" b="1" dirty="0"/>
              <a:t>などのライブラリからデータセットをダウンロードできる</a:t>
            </a:r>
            <a:endParaRPr lang="en-US" altLang="ja-JP" sz="1600" b="1" dirty="0"/>
          </a:p>
        </p:txBody>
      </p:sp>
      <p:pic>
        <p:nvPicPr>
          <p:cNvPr id="14" name="図 13">
            <a:extLst>
              <a:ext uri="{FF2B5EF4-FFF2-40B4-BE49-F238E27FC236}">
                <a16:creationId xmlns:a16="http://schemas.microsoft.com/office/drawing/2014/main" id="{06A36F0D-1093-42F2-9884-3D570CA1BC82}"/>
              </a:ext>
            </a:extLst>
          </p:cNvPr>
          <p:cNvPicPr>
            <a:picLocks noChangeAspect="1"/>
          </p:cNvPicPr>
          <p:nvPr/>
        </p:nvPicPr>
        <p:blipFill>
          <a:blip r:embed="rId3"/>
          <a:stretch>
            <a:fillRect/>
          </a:stretch>
        </p:blipFill>
        <p:spPr>
          <a:xfrm>
            <a:off x="2950926" y="4641669"/>
            <a:ext cx="6314373" cy="1704225"/>
          </a:xfrm>
          <a:prstGeom prst="rect">
            <a:avLst/>
          </a:prstGeom>
        </p:spPr>
      </p:pic>
    </p:spTree>
    <p:extLst>
      <p:ext uri="{BB962C8B-B14F-4D97-AF65-F5344CB8AC3E}">
        <p14:creationId xmlns:p14="http://schemas.microsoft.com/office/powerpoint/2010/main" val="359973896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a:extLst>
              <a:ext uri="{FF2B5EF4-FFF2-40B4-BE49-F238E27FC236}">
                <a16:creationId xmlns:a16="http://schemas.microsoft.com/office/drawing/2014/main" id="{7076491B-35C6-3532-4282-69AB4FFAC156}"/>
              </a:ext>
            </a:extLst>
          </p:cNvPr>
          <p:cNvSpPr/>
          <p:nvPr/>
        </p:nvSpPr>
        <p:spPr>
          <a:xfrm>
            <a:off x="5146361" y="3244807"/>
            <a:ext cx="3230197" cy="2426508"/>
          </a:xfrm>
          <a:prstGeom prst="rect">
            <a:avLst/>
          </a:prstGeom>
          <a:ln>
            <a:solidFill>
              <a:schemeClr val="accent2"/>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defTabSz="457200"/>
            <a:endParaRPr kumimoji="1" lang="ja-JP" altLang="en-US" sz="1800" dirty="0">
              <a:solidFill>
                <a:prstClr val="black"/>
              </a:solidFill>
              <a:latin typeface="Meiryo UI" panose="020B0604030504040204" pitchFamily="50" charset="-128"/>
              <a:ea typeface="Meiryo UI" panose="020B0604030504040204" pitchFamily="50" charset="-128"/>
            </a:endParaRPr>
          </a:p>
        </p:txBody>
      </p:sp>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lang="ja-JP" altLang="en-US"/>
              <a:t>画像データの扱い</a:t>
            </a:r>
            <a:endParaRPr kumimoji="1" lang="ja-JP" altLang="en-US" dirty="0"/>
          </a:p>
        </p:txBody>
      </p:sp>
      <p:sp>
        <p:nvSpPr>
          <p:cNvPr id="5" name="スライド番号プレースホルダー 4">
            <a:extLst>
              <a:ext uri="{FF2B5EF4-FFF2-40B4-BE49-F238E27FC236}">
                <a16:creationId xmlns:a16="http://schemas.microsoft.com/office/drawing/2014/main" id="{C905B90A-465B-402F-BC68-6932C2B00E04}"/>
              </a:ext>
            </a:extLst>
          </p:cNvPr>
          <p:cNvSpPr>
            <a:spLocks noGrp="1"/>
          </p:cNvSpPr>
          <p:nvPr>
            <p:ph type="sldNum" sz="quarter" idx="10"/>
          </p:nvPr>
        </p:nvSpPr>
        <p:spPr>
          <a:xfrm>
            <a:off x="9265299" y="6390109"/>
            <a:ext cx="2743200" cy="204403"/>
          </a:xfrm>
        </p:spPr>
        <p:txBody>
          <a:bodyPr/>
          <a:lstStyle/>
          <a:p>
            <a:fld id="{5D750650-B10A-47BF-93C2-E1678438B37A}" type="slidenum">
              <a:rPr kumimoji="1" lang="ja-JP" altLang="en-US" smtClean="0"/>
              <a:pPr/>
              <a:t>34</a:t>
            </a:fld>
            <a:endParaRPr kumimoji="1" lang="ja-JP" altLang="en-US"/>
          </a:p>
        </p:txBody>
      </p:sp>
      <p:sp>
        <p:nvSpPr>
          <p:cNvPr id="17" name="テキスト ボックス 16">
            <a:extLst>
              <a:ext uri="{FF2B5EF4-FFF2-40B4-BE49-F238E27FC236}">
                <a16:creationId xmlns:a16="http://schemas.microsoft.com/office/drawing/2014/main" id="{DE3C40CA-C968-4239-ACF8-3137CF5D2E8E}"/>
              </a:ext>
            </a:extLst>
          </p:cNvPr>
          <p:cNvSpPr txBox="1"/>
          <p:nvPr/>
        </p:nvSpPr>
        <p:spPr>
          <a:xfrm>
            <a:off x="766761" y="981850"/>
            <a:ext cx="10658473" cy="544765"/>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20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pPr>
              <a:lnSpc>
                <a:spcPct val="130000"/>
              </a:lnSpc>
            </a:pPr>
            <a:r>
              <a:rPr lang="ja-JP" altLang="en-US" sz="2400"/>
              <a:t>すべてのデータは</a:t>
            </a:r>
            <a:r>
              <a:rPr lang="ja-JP" altLang="en-US" sz="2400">
                <a:solidFill>
                  <a:srgbClr val="F36C37"/>
                </a:solidFill>
              </a:rPr>
              <a:t>数値化</a:t>
            </a:r>
            <a:r>
              <a:rPr lang="ja-JP" altLang="en-US" sz="2400"/>
              <a:t>し計算式にかける</a:t>
            </a:r>
            <a:endParaRPr lang="ja-JP" altLang="en-US" sz="2400" dirty="0"/>
          </a:p>
        </p:txBody>
      </p:sp>
      <p:sp>
        <p:nvSpPr>
          <p:cNvPr id="18" name="コンテンツ プレースホルダー 2">
            <a:extLst>
              <a:ext uri="{FF2B5EF4-FFF2-40B4-BE49-F238E27FC236}">
                <a16:creationId xmlns:a16="http://schemas.microsoft.com/office/drawing/2014/main" id="{AA3BE57D-1729-4E3C-9C7A-16695B5896ED}"/>
              </a:ext>
            </a:extLst>
          </p:cNvPr>
          <p:cNvSpPr txBox="1">
            <a:spLocks/>
          </p:cNvSpPr>
          <p:nvPr/>
        </p:nvSpPr>
        <p:spPr bwMode="auto">
          <a:xfrm>
            <a:off x="624537" y="1526958"/>
            <a:ext cx="8640762" cy="1195268"/>
          </a:xfrm>
          <a:prstGeom prst="rect">
            <a:avLst/>
          </a:prstGeom>
        </p:spPr>
        <p:txBody>
          <a:bodyPr vert="horz" wrap="none" lIns="91440" tIns="45720" rIns="91440" bIns="45720" rtlCol="0">
            <a:normAutofit/>
          </a:bodyPr>
          <a:lstStyle>
            <a:lvl1pPr marL="357188" marR="0" indent="-357188"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n"/>
              <a:tabLst/>
              <a:defRPr kumimoji="1" lang="en-US" altLang="ja-JP"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1pPr>
            <a:lvl2pPr marL="742950" marR="0" indent="-28575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l"/>
              <a:tabLst/>
              <a:defRPr kumimoji="1" lang="ja-JP" altLang="en-US"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2pPr>
            <a:lvl3pPr marL="1143000" marR="0" indent="-2286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3pPr>
            <a:lvl4pPr marL="1714500" marR="0" indent="-3429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4pPr>
            <a:lvl5pPr marL="2114550" marR="0" indent="-28575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buClr>
                <a:srgbClr val="F36C37"/>
              </a:buClr>
            </a:pPr>
            <a:r>
              <a:rPr lang="ja-JP" altLang="en-US" sz="2000" b="1"/>
              <a:t>画像データの場合</a:t>
            </a:r>
            <a:endParaRPr lang="ja-JP" altLang="en-US" sz="2000" b="1" dirty="0"/>
          </a:p>
          <a:p>
            <a:pPr lvl="1">
              <a:buClr>
                <a:srgbClr val="F36C37"/>
              </a:buClr>
            </a:pPr>
            <a:r>
              <a:rPr lang="en-US" altLang="ja-JP" sz="2000" b="1" dirty="0"/>
              <a:t>24bit </a:t>
            </a:r>
            <a:r>
              <a:rPr lang="ja-JP" altLang="en-US" sz="2000" b="1" dirty="0"/>
              <a:t>カラー</a:t>
            </a:r>
            <a:r>
              <a:rPr lang="en-US" altLang="ja-JP" sz="2000" b="1" dirty="0"/>
              <a:t>: Red, Green, Blue</a:t>
            </a:r>
            <a:r>
              <a:rPr lang="ja-JP" altLang="en-US" sz="2000" b="1" dirty="0"/>
              <a:t>の</a:t>
            </a:r>
            <a:r>
              <a:rPr lang="en-US" altLang="ja-JP" sz="2000" b="1" dirty="0"/>
              <a:t>3</a:t>
            </a:r>
            <a:r>
              <a:rPr lang="ja-JP" altLang="en-US" sz="2000" b="1" dirty="0"/>
              <a:t>チャネル、</a:t>
            </a:r>
            <a:r>
              <a:rPr lang="en-US" altLang="ja-JP" sz="2000" b="1" dirty="0"/>
              <a:t>256</a:t>
            </a:r>
            <a:r>
              <a:rPr lang="ja-JP" altLang="en-US" sz="2000" b="1" dirty="0"/>
              <a:t>階調</a:t>
            </a:r>
          </a:p>
          <a:p>
            <a:pPr lvl="1">
              <a:buClr>
                <a:srgbClr val="F36C37"/>
              </a:buClr>
            </a:pPr>
            <a:r>
              <a:rPr lang="en-US" altLang="ja-JP" sz="2000" b="1" dirty="0"/>
              <a:t>8bit </a:t>
            </a:r>
            <a:r>
              <a:rPr lang="ja-JP" altLang="en-US" sz="2000" b="1" dirty="0"/>
              <a:t>グレースケール</a:t>
            </a:r>
            <a:r>
              <a:rPr lang="en-US" altLang="ja-JP" sz="2000" b="1" dirty="0"/>
              <a:t>: 1</a:t>
            </a:r>
            <a:r>
              <a:rPr lang="ja-JP" altLang="en-US" sz="2000" b="1" dirty="0"/>
              <a:t>チャネル、</a:t>
            </a:r>
            <a:r>
              <a:rPr lang="en-US" altLang="ja-JP" sz="2000" b="1" dirty="0"/>
              <a:t>256</a:t>
            </a:r>
            <a:r>
              <a:rPr lang="ja-JP" altLang="en-US" sz="2000" b="1" dirty="0"/>
              <a:t>階調</a:t>
            </a:r>
          </a:p>
        </p:txBody>
      </p:sp>
      <p:sp>
        <p:nvSpPr>
          <p:cNvPr id="181" name="テキスト ボックス 180">
            <a:extLst>
              <a:ext uri="{FF2B5EF4-FFF2-40B4-BE49-F238E27FC236}">
                <a16:creationId xmlns:a16="http://schemas.microsoft.com/office/drawing/2014/main" id="{DC1CB407-097F-4883-AE1E-0D99E66A489F}"/>
              </a:ext>
            </a:extLst>
          </p:cNvPr>
          <p:cNvSpPr txBox="1"/>
          <p:nvPr/>
        </p:nvSpPr>
        <p:spPr>
          <a:xfrm>
            <a:off x="1910750" y="5939940"/>
            <a:ext cx="2090063" cy="307777"/>
          </a:xfrm>
          <a:prstGeom prst="rect">
            <a:avLst/>
          </a:prstGeom>
          <a:noFill/>
        </p:spPr>
        <p:txBody>
          <a:bodyPr wrap="square" rtlCol="0">
            <a:spAutoFit/>
          </a:bodyPr>
          <a:lstStyle/>
          <a:p>
            <a:pPr algn="ctr" defTabSz="914400" fontAlgn="base">
              <a:spcBef>
                <a:spcPct val="0"/>
              </a:spcBef>
              <a:spcAft>
                <a:spcPct val="0"/>
              </a:spcAft>
            </a:pPr>
            <a:r>
              <a:rPr kumimoji="1" lang="en-US" altLang="ja-JP" sz="1400" b="1" dirty="0">
                <a:solidFill>
                  <a:srgbClr val="494949"/>
                </a:solidFill>
                <a:latin typeface="+mn-ea"/>
              </a:rPr>
              <a:t>RGB</a:t>
            </a:r>
            <a:r>
              <a:rPr kumimoji="1" lang="ja-JP" altLang="en-US" sz="1400" b="1" dirty="0">
                <a:solidFill>
                  <a:srgbClr val="494949"/>
                </a:solidFill>
                <a:latin typeface="+mn-ea"/>
              </a:rPr>
              <a:t>の</a:t>
            </a:r>
            <a:r>
              <a:rPr kumimoji="1" lang="en-US" altLang="ja-JP" sz="1400" b="1" dirty="0">
                <a:solidFill>
                  <a:srgbClr val="494949"/>
                </a:solidFill>
                <a:latin typeface="+mn-ea"/>
              </a:rPr>
              <a:t>3</a:t>
            </a:r>
            <a:r>
              <a:rPr kumimoji="1" lang="ja-JP" altLang="en-US" sz="1400" b="1" dirty="0">
                <a:solidFill>
                  <a:srgbClr val="494949"/>
                </a:solidFill>
                <a:latin typeface="+mn-ea"/>
              </a:rPr>
              <a:t>チャネル</a:t>
            </a:r>
          </a:p>
        </p:txBody>
      </p:sp>
      <p:sp>
        <p:nvSpPr>
          <p:cNvPr id="190" name="テキスト ボックス 189">
            <a:extLst>
              <a:ext uri="{FF2B5EF4-FFF2-40B4-BE49-F238E27FC236}">
                <a16:creationId xmlns:a16="http://schemas.microsoft.com/office/drawing/2014/main" id="{5B6E9BC3-27D6-46F9-9005-8CB8620AC083}"/>
              </a:ext>
            </a:extLst>
          </p:cNvPr>
          <p:cNvSpPr txBox="1"/>
          <p:nvPr/>
        </p:nvSpPr>
        <p:spPr>
          <a:xfrm>
            <a:off x="2700707" y="2766300"/>
            <a:ext cx="6790580" cy="431657"/>
          </a:xfrm>
          <a:prstGeom prst="rect">
            <a:avLst/>
          </a:prstGeom>
          <a:solidFill>
            <a:srgbClr val="FFF4E1"/>
          </a:solid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20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pPr>
              <a:lnSpc>
                <a:spcPct val="130000"/>
              </a:lnSpc>
            </a:pPr>
            <a:r>
              <a:rPr lang="ja-JP" altLang="en-US" sz="1800" dirty="0">
                <a:solidFill>
                  <a:srgbClr val="E94823"/>
                </a:solidFill>
              </a:rPr>
              <a:t>画像データ　→　</a:t>
            </a:r>
            <a:r>
              <a:rPr lang="en-US" altLang="ja-JP" sz="1800" dirty="0">
                <a:solidFill>
                  <a:srgbClr val="E94823"/>
                </a:solidFill>
              </a:rPr>
              <a:t>0</a:t>
            </a:r>
            <a:r>
              <a:rPr lang="ja-JP" altLang="en-US" sz="1800" dirty="0">
                <a:solidFill>
                  <a:srgbClr val="E94823"/>
                </a:solidFill>
              </a:rPr>
              <a:t>～</a:t>
            </a:r>
            <a:r>
              <a:rPr lang="en-US" altLang="ja-JP" sz="1800" dirty="0">
                <a:solidFill>
                  <a:srgbClr val="E94823"/>
                </a:solidFill>
              </a:rPr>
              <a:t>255</a:t>
            </a:r>
            <a:r>
              <a:rPr lang="ja-JP" altLang="en-US" sz="1800" dirty="0">
                <a:solidFill>
                  <a:srgbClr val="E94823"/>
                </a:solidFill>
              </a:rPr>
              <a:t>の数値が大量に集まったデータ</a:t>
            </a:r>
          </a:p>
        </p:txBody>
      </p:sp>
      <p:sp>
        <p:nvSpPr>
          <p:cNvPr id="10" name="正方形/長方形 9">
            <a:extLst>
              <a:ext uri="{FF2B5EF4-FFF2-40B4-BE49-F238E27FC236}">
                <a16:creationId xmlns:a16="http://schemas.microsoft.com/office/drawing/2014/main" id="{5D8CA2AF-C7CB-CA1A-BBA7-95B336298093}"/>
              </a:ext>
            </a:extLst>
          </p:cNvPr>
          <p:cNvSpPr/>
          <p:nvPr/>
        </p:nvSpPr>
        <p:spPr>
          <a:xfrm>
            <a:off x="4723962" y="3488044"/>
            <a:ext cx="3230197" cy="2426508"/>
          </a:xfrm>
          <a:prstGeom prst="rect">
            <a:avLst/>
          </a:prstGeom>
          <a:ln>
            <a:solidFill>
              <a:schemeClr val="accent3"/>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defTabSz="457200"/>
            <a:endParaRPr kumimoji="1" lang="ja-JP" altLang="en-US" sz="1800" dirty="0">
              <a:solidFill>
                <a:prstClr val="black"/>
              </a:solidFill>
              <a:latin typeface="Meiryo UI" panose="020B0604030504040204" pitchFamily="50" charset="-128"/>
              <a:ea typeface="Meiryo UI" panose="020B0604030504040204" pitchFamily="50" charset="-128"/>
            </a:endParaRPr>
          </a:p>
        </p:txBody>
      </p:sp>
      <p:sp>
        <p:nvSpPr>
          <p:cNvPr id="12" name="左中かっこ 11">
            <a:extLst>
              <a:ext uri="{FF2B5EF4-FFF2-40B4-BE49-F238E27FC236}">
                <a16:creationId xmlns:a16="http://schemas.microsoft.com/office/drawing/2014/main" id="{6115D0F3-E090-A98F-AACD-FDF89EBF7C65}"/>
              </a:ext>
            </a:extLst>
          </p:cNvPr>
          <p:cNvSpPr/>
          <p:nvPr/>
        </p:nvSpPr>
        <p:spPr>
          <a:xfrm>
            <a:off x="4116083" y="3601911"/>
            <a:ext cx="93050" cy="2426508"/>
          </a:xfrm>
          <a:prstGeom prst="leftBrace">
            <a:avLst/>
          </a:prstGeom>
          <a:ln w="38100">
            <a:solidFill>
              <a:schemeClr val="accent3"/>
            </a:solidFill>
            <a:headEnd type="none" w="med" len="med"/>
            <a:tailEnd type="none"/>
          </a:ln>
        </p:spPr>
        <p:style>
          <a:lnRef idx="3">
            <a:schemeClr val="accent1"/>
          </a:lnRef>
          <a:fillRef idx="0">
            <a:schemeClr val="accent1"/>
          </a:fillRef>
          <a:effectRef idx="2">
            <a:schemeClr val="accent1"/>
          </a:effectRef>
          <a:fontRef idx="minor">
            <a:schemeClr val="tx1"/>
          </a:fontRef>
        </p:style>
        <p:txBody>
          <a:bodyPr rtlCol="0" anchor="ctr"/>
          <a:lstStyle/>
          <a:p>
            <a:pPr algn="ctr" defTabSz="457200"/>
            <a:endParaRPr kumimoji="1" lang="ja-JP" altLang="en-US" sz="1800">
              <a:solidFill>
                <a:prstClr val="black"/>
              </a:solidFill>
              <a:latin typeface="メイリオ"/>
              <a:ea typeface="メイリオ"/>
            </a:endParaRPr>
          </a:p>
        </p:txBody>
      </p:sp>
      <p:sp>
        <p:nvSpPr>
          <p:cNvPr id="13" name="左中かっこ 12">
            <a:extLst>
              <a:ext uri="{FF2B5EF4-FFF2-40B4-BE49-F238E27FC236}">
                <a16:creationId xmlns:a16="http://schemas.microsoft.com/office/drawing/2014/main" id="{01A5A9B6-9BBE-E279-B428-0579C489E79D}"/>
              </a:ext>
            </a:extLst>
          </p:cNvPr>
          <p:cNvSpPr/>
          <p:nvPr/>
        </p:nvSpPr>
        <p:spPr>
          <a:xfrm rot="16200000">
            <a:off x="5859968" y="4524082"/>
            <a:ext cx="67283" cy="3206778"/>
          </a:xfrm>
          <a:prstGeom prst="leftBrace">
            <a:avLst/>
          </a:prstGeom>
          <a:ln w="38100">
            <a:solidFill>
              <a:schemeClr val="accent3"/>
            </a:solidFill>
            <a:headEnd type="none" w="med" len="med"/>
            <a:tailEnd type="none"/>
          </a:ln>
        </p:spPr>
        <p:style>
          <a:lnRef idx="3">
            <a:schemeClr val="accent1"/>
          </a:lnRef>
          <a:fillRef idx="0">
            <a:schemeClr val="accent1"/>
          </a:fillRef>
          <a:effectRef idx="2">
            <a:schemeClr val="accent1"/>
          </a:effectRef>
          <a:fontRef idx="minor">
            <a:schemeClr val="tx1"/>
          </a:fontRef>
        </p:style>
        <p:txBody>
          <a:bodyPr rtlCol="0" anchor="ctr"/>
          <a:lstStyle/>
          <a:p>
            <a:pPr algn="ctr" defTabSz="457200"/>
            <a:endParaRPr kumimoji="1" lang="ja-JP" altLang="en-US" sz="1800">
              <a:solidFill>
                <a:prstClr val="black"/>
              </a:solidFill>
              <a:latin typeface="メイリオ"/>
              <a:ea typeface="メイリオ"/>
            </a:endParaRPr>
          </a:p>
        </p:txBody>
      </p:sp>
      <p:sp>
        <p:nvSpPr>
          <p:cNvPr id="15" name="テキスト ボックス 14">
            <a:extLst>
              <a:ext uri="{FF2B5EF4-FFF2-40B4-BE49-F238E27FC236}">
                <a16:creationId xmlns:a16="http://schemas.microsoft.com/office/drawing/2014/main" id="{BF1A0D5B-E2E8-51DA-E70B-C264930F807B}"/>
              </a:ext>
            </a:extLst>
          </p:cNvPr>
          <p:cNvSpPr txBox="1"/>
          <p:nvPr/>
        </p:nvSpPr>
        <p:spPr>
          <a:xfrm>
            <a:off x="2972571" y="4591280"/>
            <a:ext cx="1190198" cy="646331"/>
          </a:xfrm>
          <a:prstGeom prst="rect">
            <a:avLst/>
          </a:prstGeom>
          <a:noFill/>
        </p:spPr>
        <p:txBody>
          <a:bodyPr wrap="square" rtlCol="0">
            <a:spAutoFit/>
          </a:bodyPr>
          <a:lstStyle/>
          <a:p>
            <a:pPr algn="ctr" defTabSz="457200"/>
            <a:r>
              <a:rPr kumimoji="1" lang="en-US" altLang="ja-JP" sz="1800" b="1" dirty="0">
                <a:solidFill>
                  <a:prstClr val="black"/>
                </a:solidFill>
                <a:latin typeface="Meiryo UI" panose="020B0604030504040204" pitchFamily="50" charset="-128"/>
                <a:ea typeface="Meiryo UI" panose="020B0604030504040204" pitchFamily="50" charset="-128"/>
              </a:rPr>
              <a:t>Height</a:t>
            </a:r>
          </a:p>
          <a:p>
            <a:pPr algn="ctr" defTabSz="457200"/>
            <a:r>
              <a:rPr kumimoji="1" lang="en-US" altLang="ja-JP" sz="1800" b="1" dirty="0">
                <a:solidFill>
                  <a:prstClr val="black"/>
                </a:solidFill>
                <a:latin typeface="Meiryo UI" panose="020B0604030504040204" pitchFamily="50" charset="-128"/>
                <a:ea typeface="Meiryo UI" panose="020B0604030504040204" pitchFamily="50" charset="-128"/>
              </a:rPr>
              <a:t>(</a:t>
            </a:r>
            <a:r>
              <a:rPr kumimoji="1" lang="ja-JP" altLang="en-US" sz="1800" b="1" dirty="0">
                <a:solidFill>
                  <a:prstClr val="black"/>
                </a:solidFill>
                <a:latin typeface="Meiryo UI" panose="020B0604030504040204" pitchFamily="50" charset="-128"/>
                <a:ea typeface="Meiryo UI" panose="020B0604030504040204" pitchFamily="50" charset="-128"/>
              </a:rPr>
              <a:t>高さ</a:t>
            </a:r>
            <a:r>
              <a:rPr kumimoji="1" lang="en-US" altLang="ja-JP" sz="1800" b="1" dirty="0">
                <a:solidFill>
                  <a:prstClr val="black"/>
                </a:solidFill>
                <a:latin typeface="Meiryo UI" panose="020B0604030504040204" pitchFamily="50" charset="-128"/>
                <a:ea typeface="Meiryo UI" panose="020B0604030504040204" pitchFamily="50" charset="-128"/>
              </a:rPr>
              <a:t>)</a:t>
            </a:r>
            <a:endParaRPr kumimoji="1" lang="ja-JP" altLang="en-US" sz="1800" b="1" dirty="0" err="1">
              <a:solidFill>
                <a:prstClr val="black"/>
              </a:solidFill>
              <a:latin typeface="Meiryo UI" panose="020B0604030504040204" pitchFamily="50" charset="-128"/>
              <a:ea typeface="Meiryo UI" panose="020B0604030504040204" pitchFamily="50" charset="-128"/>
            </a:endParaRPr>
          </a:p>
        </p:txBody>
      </p:sp>
      <p:sp>
        <p:nvSpPr>
          <p:cNvPr id="22" name="テキスト ボックス 21">
            <a:extLst>
              <a:ext uri="{FF2B5EF4-FFF2-40B4-BE49-F238E27FC236}">
                <a16:creationId xmlns:a16="http://schemas.microsoft.com/office/drawing/2014/main" id="{C56EDC24-9CCA-8BE6-3302-FA6BA6D46A7E}"/>
              </a:ext>
            </a:extLst>
          </p:cNvPr>
          <p:cNvSpPr txBox="1"/>
          <p:nvPr/>
        </p:nvSpPr>
        <p:spPr>
          <a:xfrm>
            <a:off x="5188330" y="6157789"/>
            <a:ext cx="1563893" cy="369332"/>
          </a:xfrm>
          <a:prstGeom prst="rect">
            <a:avLst/>
          </a:prstGeom>
          <a:noFill/>
        </p:spPr>
        <p:txBody>
          <a:bodyPr wrap="square" rtlCol="0">
            <a:spAutoFit/>
          </a:bodyPr>
          <a:lstStyle/>
          <a:p>
            <a:pPr algn="ctr" defTabSz="457200"/>
            <a:r>
              <a:rPr kumimoji="1" lang="en-US" altLang="ja-JP" sz="1800" b="1" dirty="0">
                <a:solidFill>
                  <a:prstClr val="black"/>
                </a:solidFill>
                <a:latin typeface="Meiryo UI" panose="020B0604030504040204" pitchFamily="50" charset="-128"/>
                <a:ea typeface="Meiryo UI" panose="020B0604030504040204" pitchFamily="50" charset="-128"/>
              </a:rPr>
              <a:t>Width(</a:t>
            </a:r>
            <a:r>
              <a:rPr kumimoji="1" lang="ja-JP" altLang="en-US" sz="1800" b="1" dirty="0">
                <a:solidFill>
                  <a:prstClr val="black"/>
                </a:solidFill>
                <a:latin typeface="Meiryo UI" panose="020B0604030504040204" pitchFamily="50" charset="-128"/>
                <a:ea typeface="Meiryo UI" panose="020B0604030504040204" pitchFamily="50" charset="-128"/>
              </a:rPr>
              <a:t>幅</a:t>
            </a:r>
            <a:r>
              <a:rPr kumimoji="1" lang="en-US" altLang="ja-JP" sz="1800" b="1" dirty="0">
                <a:solidFill>
                  <a:prstClr val="black"/>
                </a:solidFill>
                <a:latin typeface="Meiryo UI" panose="020B0604030504040204" pitchFamily="50" charset="-128"/>
                <a:ea typeface="Meiryo UI" panose="020B0604030504040204" pitchFamily="50" charset="-128"/>
              </a:rPr>
              <a:t>)</a:t>
            </a:r>
            <a:endParaRPr kumimoji="1" lang="ja-JP" altLang="en-US" sz="1800" b="1" dirty="0" err="1">
              <a:solidFill>
                <a:prstClr val="black"/>
              </a:solidFill>
              <a:latin typeface="Meiryo UI" panose="020B0604030504040204" pitchFamily="50" charset="-128"/>
              <a:ea typeface="Meiryo UI" panose="020B0604030504040204" pitchFamily="50" charset="-128"/>
            </a:endParaRPr>
          </a:p>
        </p:txBody>
      </p:sp>
      <p:sp>
        <p:nvSpPr>
          <p:cNvPr id="23" name="左中かっこ 22">
            <a:extLst>
              <a:ext uri="{FF2B5EF4-FFF2-40B4-BE49-F238E27FC236}">
                <a16:creationId xmlns:a16="http://schemas.microsoft.com/office/drawing/2014/main" id="{D81E131C-47E2-E398-CDB3-3CA7C7504FAA}"/>
              </a:ext>
            </a:extLst>
          </p:cNvPr>
          <p:cNvSpPr/>
          <p:nvPr/>
        </p:nvSpPr>
        <p:spPr>
          <a:xfrm rot="14300392">
            <a:off x="8229209" y="5253559"/>
            <a:ext cx="102843" cy="1236176"/>
          </a:xfrm>
          <a:prstGeom prst="leftBrace">
            <a:avLst/>
          </a:prstGeom>
          <a:ln w="38100">
            <a:solidFill>
              <a:schemeClr val="accent3"/>
            </a:solidFill>
            <a:headEnd type="none" w="med" len="med"/>
            <a:tailEnd type="none"/>
          </a:ln>
        </p:spPr>
        <p:style>
          <a:lnRef idx="3">
            <a:schemeClr val="accent1"/>
          </a:lnRef>
          <a:fillRef idx="0">
            <a:schemeClr val="accent1"/>
          </a:fillRef>
          <a:effectRef idx="2">
            <a:schemeClr val="accent1"/>
          </a:effectRef>
          <a:fontRef idx="minor">
            <a:schemeClr val="tx1"/>
          </a:fontRef>
        </p:style>
        <p:txBody>
          <a:bodyPr rtlCol="0" anchor="ctr"/>
          <a:lstStyle/>
          <a:p>
            <a:pPr algn="ctr" defTabSz="457200"/>
            <a:endParaRPr kumimoji="1" lang="ja-JP" altLang="en-US" sz="1800">
              <a:solidFill>
                <a:prstClr val="black"/>
              </a:solidFill>
              <a:latin typeface="メイリオ"/>
              <a:ea typeface="メイリオ"/>
            </a:endParaRPr>
          </a:p>
        </p:txBody>
      </p:sp>
      <p:sp>
        <p:nvSpPr>
          <p:cNvPr id="24" name="テキスト ボックス 23">
            <a:extLst>
              <a:ext uri="{FF2B5EF4-FFF2-40B4-BE49-F238E27FC236}">
                <a16:creationId xmlns:a16="http://schemas.microsoft.com/office/drawing/2014/main" id="{DC3FFAB3-D69A-5773-00C5-8FC36081019D}"/>
              </a:ext>
            </a:extLst>
          </p:cNvPr>
          <p:cNvSpPr txBox="1"/>
          <p:nvPr/>
        </p:nvSpPr>
        <p:spPr>
          <a:xfrm>
            <a:off x="7786405" y="5729134"/>
            <a:ext cx="2296002" cy="646331"/>
          </a:xfrm>
          <a:prstGeom prst="rect">
            <a:avLst/>
          </a:prstGeom>
          <a:noFill/>
        </p:spPr>
        <p:txBody>
          <a:bodyPr wrap="square" rtlCol="0">
            <a:spAutoFit/>
          </a:bodyPr>
          <a:lstStyle/>
          <a:p>
            <a:pPr algn="ctr" defTabSz="457200"/>
            <a:r>
              <a:rPr kumimoji="1" lang="en-US" altLang="ja-JP" sz="1800" b="1" dirty="0">
                <a:solidFill>
                  <a:prstClr val="black"/>
                </a:solidFill>
                <a:latin typeface="Meiryo UI" panose="020B0604030504040204" pitchFamily="50" charset="-128"/>
                <a:ea typeface="Meiryo UI" panose="020B0604030504040204" pitchFamily="50" charset="-128"/>
              </a:rPr>
              <a:t>Channel</a:t>
            </a:r>
          </a:p>
          <a:p>
            <a:pPr algn="ctr" defTabSz="457200"/>
            <a:r>
              <a:rPr kumimoji="1" lang="ja-JP" altLang="en-US" sz="1800" b="1" dirty="0">
                <a:solidFill>
                  <a:prstClr val="black"/>
                </a:solidFill>
                <a:latin typeface="Meiryo UI" panose="020B0604030504040204" pitchFamily="50" charset="-128"/>
                <a:ea typeface="Meiryo UI" panose="020B0604030504040204" pitchFamily="50" charset="-128"/>
              </a:rPr>
              <a:t>（奥行</a:t>
            </a:r>
            <a:r>
              <a:rPr kumimoji="1" lang="en-US" altLang="ja-JP" sz="1800" b="1" dirty="0">
                <a:solidFill>
                  <a:prstClr val="black"/>
                </a:solidFill>
                <a:latin typeface="Meiryo UI" panose="020B0604030504040204" pitchFamily="50" charset="-128"/>
                <a:ea typeface="Meiryo UI" panose="020B0604030504040204" pitchFamily="50" charset="-128"/>
              </a:rPr>
              <a:t>)</a:t>
            </a:r>
            <a:endParaRPr kumimoji="1" lang="ja-JP" altLang="en-US" sz="1800" b="1" dirty="0" err="1">
              <a:solidFill>
                <a:prstClr val="black"/>
              </a:solidFill>
              <a:latin typeface="Meiryo UI" panose="020B0604030504040204" pitchFamily="50" charset="-128"/>
              <a:ea typeface="Meiryo UI" panose="020B0604030504040204" pitchFamily="50" charset="-128"/>
            </a:endParaRPr>
          </a:p>
        </p:txBody>
      </p:sp>
      <p:graphicFrame>
        <p:nvGraphicFramePr>
          <p:cNvPr id="25" name="コンテンツ プレースホルダー 14">
            <a:extLst>
              <a:ext uri="{FF2B5EF4-FFF2-40B4-BE49-F238E27FC236}">
                <a16:creationId xmlns:a16="http://schemas.microsoft.com/office/drawing/2014/main" id="{0C0934A7-23A9-950E-7BFE-A5BBD5EFD45D}"/>
              </a:ext>
            </a:extLst>
          </p:cNvPr>
          <p:cNvGraphicFramePr>
            <a:graphicFrameLocks/>
          </p:cNvGraphicFramePr>
          <p:nvPr>
            <p:extLst>
              <p:ext uri="{D42A27DB-BD31-4B8C-83A1-F6EECF244321}">
                <p14:modId xmlns:p14="http://schemas.microsoft.com/office/powerpoint/2010/main" val="1197416734"/>
              </p:ext>
            </p:extLst>
          </p:nvPr>
        </p:nvGraphicFramePr>
        <p:xfrm>
          <a:off x="4266798" y="3491980"/>
          <a:ext cx="3230200" cy="2560320"/>
        </p:xfrm>
        <a:graphic>
          <a:graphicData uri="http://schemas.openxmlformats.org/drawingml/2006/table">
            <a:tbl>
              <a:tblPr firstRow="1" bandRow="1">
                <a:tableStyleId>{BC89EF96-8CEA-46FF-86C4-4CE0E7609802}</a:tableStyleId>
              </a:tblPr>
              <a:tblGrid>
                <a:gridCol w="646040">
                  <a:extLst>
                    <a:ext uri="{9D8B030D-6E8A-4147-A177-3AD203B41FA5}">
                      <a16:colId xmlns:a16="http://schemas.microsoft.com/office/drawing/2014/main" val="3326586877"/>
                    </a:ext>
                  </a:extLst>
                </a:gridCol>
                <a:gridCol w="646040">
                  <a:extLst>
                    <a:ext uri="{9D8B030D-6E8A-4147-A177-3AD203B41FA5}">
                      <a16:colId xmlns:a16="http://schemas.microsoft.com/office/drawing/2014/main" val="1146297466"/>
                    </a:ext>
                  </a:extLst>
                </a:gridCol>
                <a:gridCol w="646040">
                  <a:extLst>
                    <a:ext uri="{9D8B030D-6E8A-4147-A177-3AD203B41FA5}">
                      <a16:colId xmlns:a16="http://schemas.microsoft.com/office/drawing/2014/main" val="2440036106"/>
                    </a:ext>
                  </a:extLst>
                </a:gridCol>
                <a:gridCol w="646040">
                  <a:extLst>
                    <a:ext uri="{9D8B030D-6E8A-4147-A177-3AD203B41FA5}">
                      <a16:colId xmlns:a16="http://schemas.microsoft.com/office/drawing/2014/main" val="2982337308"/>
                    </a:ext>
                  </a:extLst>
                </a:gridCol>
                <a:gridCol w="646040">
                  <a:extLst>
                    <a:ext uri="{9D8B030D-6E8A-4147-A177-3AD203B41FA5}">
                      <a16:colId xmlns:a16="http://schemas.microsoft.com/office/drawing/2014/main" val="2825116180"/>
                    </a:ext>
                  </a:extLst>
                </a:gridCol>
              </a:tblGrid>
              <a:tr h="302403">
                <a:tc>
                  <a:txBody>
                    <a:bodyPr/>
                    <a:lstStyle/>
                    <a:p>
                      <a:pPr algn="ctr"/>
                      <a:r>
                        <a:rPr kumimoji="1" lang="ja-JP" altLang="en-US" dirty="0"/>
                        <a:t>輝度</a:t>
                      </a:r>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extLst>
                  <a:ext uri="{0D108BD9-81ED-4DB2-BD59-A6C34878D82A}">
                    <a16:rowId xmlns:a16="http://schemas.microsoft.com/office/drawing/2014/main" val="3275841811"/>
                  </a:ext>
                </a:extLst>
              </a:tr>
              <a:tr h="302403">
                <a:tc>
                  <a:txBody>
                    <a:bodyPr/>
                    <a:lstStyle/>
                    <a:p>
                      <a:pPr algn="ctr"/>
                      <a:r>
                        <a:rPr kumimoji="1" lang="en-US" altLang="ja-JP" dirty="0"/>
                        <a:t>9</a:t>
                      </a:r>
                      <a:endParaRPr kumimoji="1" lang="ja-JP" altLang="en-US" dirty="0"/>
                    </a:p>
                  </a:txBody>
                  <a:tcPr/>
                </a:tc>
                <a:tc>
                  <a:txBody>
                    <a:bodyPr/>
                    <a:lstStyle/>
                    <a:p>
                      <a:pPr algn="ctr"/>
                      <a:r>
                        <a:rPr kumimoji="1" lang="en-US" altLang="ja-JP" dirty="0"/>
                        <a:t>90</a:t>
                      </a:r>
                      <a:endParaRPr kumimoji="1" lang="ja-JP" altLang="en-US" dirty="0"/>
                    </a:p>
                  </a:txBody>
                  <a:tcPr/>
                </a:tc>
                <a:tc>
                  <a:txBody>
                    <a:bodyPr/>
                    <a:lstStyle/>
                    <a:p>
                      <a:pPr algn="ctr"/>
                      <a:r>
                        <a:rPr kumimoji="1" lang="en-US" altLang="ja-JP" dirty="0"/>
                        <a:t>75</a:t>
                      </a:r>
                      <a:endParaRPr kumimoji="1" lang="ja-JP" altLang="en-US" dirty="0"/>
                    </a:p>
                  </a:txBody>
                  <a:tcPr/>
                </a:tc>
                <a:tc>
                  <a:txBody>
                    <a:bodyPr/>
                    <a:lstStyle/>
                    <a:p>
                      <a:pPr algn="ctr"/>
                      <a:r>
                        <a:rPr kumimoji="1" lang="en-US" altLang="ja-JP" dirty="0"/>
                        <a:t>12</a:t>
                      </a:r>
                      <a:endParaRPr kumimoji="1" lang="ja-JP" altLang="en-US" dirty="0"/>
                    </a:p>
                  </a:txBody>
                  <a:tcPr/>
                </a:tc>
                <a:tc>
                  <a:txBody>
                    <a:bodyPr/>
                    <a:lstStyle/>
                    <a:p>
                      <a:pPr algn="ctr"/>
                      <a:r>
                        <a:rPr kumimoji="1" lang="en-US" altLang="ja-JP" dirty="0"/>
                        <a:t>58</a:t>
                      </a:r>
                      <a:endParaRPr kumimoji="1" lang="ja-JP" altLang="en-US" dirty="0"/>
                    </a:p>
                  </a:txBody>
                  <a:tcPr/>
                </a:tc>
                <a:extLst>
                  <a:ext uri="{0D108BD9-81ED-4DB2-BD59-A6C34878D82A}">
                    <a16:rowId xmlns:a16="http://schemas.microsoft.com/office/drawing/2014/main" val="3380203048"/>
                  </a:ext>
                </a:extLst>
              </a:tr>
              <a:tr h="302403">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extLst>
                  <a:ext uri="{0D108BD9-81ED-4DB2-BD59-A6C34878D82A}">
                    <a16:rowId xmlns:a16="http://schemas.microsoft.com/office/drawing/2014/main" val="195023955"/>
                  </a:ext>
                </a:extLst>
              </a:tr>
              <a:tr h="302403">
                <a:tc>
                  <a:txBody>
                    <a:bodyPr/>
                    <a:lstStyle/>
                    <a:p>
                      <a:endParaRPr kumimoji="1" lang="ja-JP" altLang="en-US"/>
                    </a:p>
                  </a:txBody>
                  <a:tcPr/>
                </a:tc>
                <a:tc>
                  <a:txBody>
                    <a:bodyPr/>
                    <a:lstStyle/>
                    <a:p>
                      <a:endParaRPr kumimoji="1" lang="ja-JP" altLang="en-US"/>
                    </a:p>
                  </a:txBody>
                  <a:tcPr/>
                </a:tc>
                <a:tc>
                  <a:txBody>
                    <a:bodyPr/>
                    <a:lstStyle/>
                    <a:p>
                      <a:endParaRPr kumimoji="1" lang="ja-JP" altLang="en-US" dirty="0"/>
                    </a:p>
                  </a:txBody>
                  <a:tcPr/>
                </a:tc>
                <a:tc>
                  <a:txBody>
                    <a:bodyPr/>
                    <a:lstStyle/>
                    <a:p>
                      <a:endParaRPr kumimoji="1" lang="ja-JP" altLang="en-US"/>
                    </a:p>
                  </a:txBody>
                  <a:tcPr/>
                </a:tc>
                <a:tc>
                  <a:txBody>
                    <a:bodyPr/>
                    <a:lstStyle/>
                    <a:p>
                      <a:endParaRPr kumimoji="1" lang="ja-JP" altLang="en-US"/>
                    </a:p>
                  </a:txBody>
                  <a:tcPr/>
                </a:tc>
                <a:extLst>
                  <a:ext uri="{0D108BD9-81ED-4DB2-BD59-A6C34878D82A}">
                    <a16:rowId xmlns:a16="http://schemas.microsoft.com/office/drawing/2014/main" val="1983152538"/>
                  </a:ext>
                </a:extLst>
              </a:tr>
              <a:tr h="302403">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extLst>
                  <a:ext uri="{0D108BD9-81ED-4DB2-BD59-A6C34878D82A}">
                    <a16:rowId xmlns:a16="http://schemas.microsoft.com/office/drawing/2014/main" val="2210013127"/>
                  </a:ext>
                </a:extLst>
              </a:tr>
              <a:tr h="302403">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extLst>
                  <a:ext uri="{0D108BD9-81ED-4DB2-BD59-A6C34878D82A}">
                    <a16:rowId xmlns:a16="http://schemas.microsoft.com/office/drawing/2014/main" val="2790400006"/>
                  </a:ext>
                </a:extLst>
              </a:tr>
              <a:tr h="302403">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extLst>
                  <a:ext uri="{0D108BD9-81ED-4DB2-BD59-A6C34878D82A}">
                    <a16:rowId xmlns:a16="http://schemas.microsoft.com/office/drawing/2014/main" val="3216972577"/>
                  </a:ext>
                </a:extLst>
              </a:tr>
            </a:tbl>
          </a:graphicData>
        </a:graphic>
      </p:graphicFrame>
    </p:spTree>
    <p:extLst>
      <p:ext uri="{BB962C8B-B14F-4D97-AF65-F5344CB8AC3E}">
        <p14:creationId xmlns:p14="http://schemas.microsoft.com/office/powerpoint/2010/main" val="2433836202"/>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D0362CF-91B9-408D-B891-FC63CD563D08}"/>
              </a:ext>
            </a:extLst>
          </p:cNvPr>
          <p:cNvSpPr>
            <a:spLocks noGrp="1"/>
          </p:cNvSpPr>
          <p:nvPr>
            <p:ph type="title"/>
          </p:nvPr>
        </p:nvSpPr>
        <p:spPr/>
        <p:txBody>
          <a:bodyPr/>
          <a:lstStyle/>
          <a:p>
            <a:r>
              <a:rPr kumimoji="1" lang="en-US" altLang="ja-JP" dirty="0"/>
              <a:t>7-1-6.</a:t>
            </a:r>
            <a:r>
              <a:rPr kumimoji="1" lang="ja-JP" altLang="en-US" dirty="0"/>
              <a:t>畳み込み層①</a:t>
            </a:r>
          </a:p>
        </p:txBody>
      </p:sp>
      <p:sp>
        <p:nvSpPr>
          <p:cNvPr id="3" name="スライド番号プレースホルダー 2">
            <a:extLst>
              <a:ext uri="{FF2B5EF4-FFF2-40B4-BE49-F238E27FC236}">
                <a16:creationId xmlns:a16="http://schemas.microsoft.com/office/drawing/2014/main" id="{50A0F27A-E948-44CF-A528-6960FB3769BE}"/>
              </a:ext>
            </a:extLst>
          </p:cNvPr>
          <p:cNvSpPr>
            <a:spLocks noGrp="1"/>
          </p:cNvSpPr>
          <p:nvPr>
            <p:ph type="sldNum" sz="quarter" idx="10"/>
          </p:nvPr>
        </p:nvSpPr>
        <p:spPr/>
        <p:txBody>
          <a:bodyPr/>
          <a:lstStyle/>
          <a:p>
            <a:fld id="{5D750650-B10A-47BF-93C2-E1678438B37A}" type="slidenum">
              <a:rPr lang="en-US" altLang="ja-JP" smtClean="0"/>
              <a:pPr/>
              <a:t>340</a:t>
            </a:fld>
            <a:endParaRPr lang="en-US" altLang="ja-JP" dirty="0"/>
          </a:p>
        </p:txBody>
      </p:sp>
      <p:sp>
        <p:nvSpPr>
          <p:cNvPr id="4" name="四角形: 角を丸くする 3">
            <a:extLst>
              <a:ext uri="{FF2B5EF4-FFF2-40B4-BE49-F238E27FC236}">
                <a16:creationId xmlns:a16="http://schemas.microsoft.com/office/drawing/2014/main" id="{EB0CF0F5-4A03-482D-AC0E-068DD1244C70}"/>
              </a:ext>
            </a:extLst>
          </p:cNvPr>
          <p:cNvSpPr/>
          <p:nvPr/>
        </p:nvSpPr>
        <p:spPr>
          <a:xfrm>
            <a:off x="3389808" y="2351350"/>
            <a:ext cx="5754214" cy="2581098"/>
          </a:xfrm>
          <a:prstGeom prst="roundRect">
            <a:avLst>
              <a:gd name="adj" fmla="val 7120"/>
            </a:avLst>
          </a:prstGeom>
          <a:noFill/>
          <a:ln w="28575">
            <a:solidFill>
              <a:srgbClr val="00879E"/>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kumimoji="1" lang="ja-JP" altLang="en-US" sz="1600" dirty="0">
              <a:solidFill>
                <a:schemeClr val="tx1"/>
              </a:solidFill>
            </a:endParaRPr>
          </a:p>
        </p:txBody>
      </p:sp>
      <p:grpSp>
        <p:nvGrpSpPr>
          <p:cNvPr id="5" name="グループ化 4">
            <a:extLst>
              <a:ext uri="{FF2B5EF4-FFF2-40B4-BE49-F238E27FC236}">
                <a16:creationId xmlns:a16="http://schemas.microsoft.com/office/drawing/2014/main" id="{1775FF10-2CCB-4004-9B1B-320AEA49CD6A}"/>
              </a:ext>
            </a:extLst>
          </p:cNvPr>
          <p:cNvGrpSpPr/>
          <p:nvPr/>
        </p:nvGrpSpPr>
        <p:grpSpPr>
          <a:xfrm>
            <a:off x="7389897" y="4996771"/>
            <a:ext cx="1711960" cy="1405442"/>
            <a:chOff x="4572000" y="1749763"/>
            <a:chExt cx="1711960" cy="1405442"/>
          </a:xfrm>
        </p:grpSpPr>
        <p:pic>
          <p:nvPicPr>
            <p:cNvPr id="6" name="図 5">
              <a:extLst>
                <a:ext uri="{FF2B5EF4-FFF2-40B4-BE49-F238E27FC236}">
                  <a16:creationId xmlns:a16="http://schemas.microsoft.com/office/drawing/2014/main" id="{5EB9E4B6-9777-43D2-991A-3167335BA005}"/>
                </a:ext>
              </a:extLst>
            </p:cNvPr>
            <p:cNvPicPr>
              <a:picLocks noChangeAspect="1"/>
            </p:cNvPicPr>
            <p:nvPr/>
          </p:nvPicPr>
          <p:blipFill rotWithShape="1">
            <a:blip r:embed="rId3"/>
            <a:srcRect b="23890"/>
            <a:stretch/>
          </p:blipFill>
          <p:spPr>
            <a:xfrm>
              <a:off x="4572000" y="2057540"/>
              <a:ext cx="1711960" cy="1097665"/>
            </a:xfrm>
            <a:prstGeom prst="rect">
              <a:avLst/>
            </a:prstGeom>
          </p:spPr>
        </p:pic>
        <p:sp>
          <p:nvSpPr>
            <p:cNvPr id="7" name="正方形/長方形 6">
              <a:extLst>
                <a:ext uri="{FF2B5EF4-FFF2-40B4-BE49-F238E27FC236}">
                  <a16:creationId xmlns:a16="http://schemas.microsoft.com/office/drawing/2014/main" id="{322AE29A-8FC7-409A-BF04-04C342285F94}"/>
                </a:ext>
              </a:extLst>
            </p:cNvPr>
            <p:cNvSpPr/>
            <p:nvPr/>
          </p:nvSpPr>
          <p:spPr>
            <a:xfrm>
              <a:off x="4617502" y="1749763"/>
              <a:ext cx="1620957" cy="307777"/>
            </a:xfrm>
            <a:prstGeom prst="rect">
              <a:avLst/>
            </a:prstGeom>
          </p:spPr>
          <p:txBody>
            <a:bodyPr wrap="none">
              <a:spAutoFit/>
            </a:bodyPr>
            <a:lstStyle/>
            <a:p>
              <a:pPr algn="ctr"/>
              <a:r>
                <a:rPr lang="ja-JP" altLang="en-US" sz="1400" b="1" dirty="0">
                  <a:solidFill>
                    <a:srgbClr val="494949"/>
                  </a:solidFill>
                </a:rPr>
                <a:t>学習後のカーネル</a:t>
              </a:r>
            </a:p>
          </p:txBody>
        </p:sp>
      </p:grpSp>
      <p:sp>
        <p:nvSpPr>
          <p:cNvPr id="8" name="矢印: 右 7">
            <a:extLst>
              <a:ext uri="{FF2B5EF4-FFF2-40B4-BE49-F238E27FC236}">
                <a16:creationId xmlns:a16="http://schemas.microsoft.com/office/drawing/2014/main" id="{D4AD9DAF-F3C7-4481-91AB-EA5BD184DEB3}"/>
              </a:ext>
            </a:extLst>
          </p:cNvPr>
          <p:cNvSpPr/>
          <p:nvPr/>
        </p:nvSpPr>
        <p:spPr>
          <a:xfrm>
            <a:off x="5224875" y="5496171"/>
            <a:ext cx="2052289" cy="640080"/>
          </a:xfrm>
          <a:prstGeom prst="rightArrow">
            <a:avLst/>
          </a:prstGeom>
          <a:solidFill>
            <a:srgbClr val="FF9681"/>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sz="1600" dirty="0">
              <a:solidFill>
                <a:schemeClr val="tx1"/>
              </a:solidFill>
            </a:endParaRPr>
          </a:p>
        </p:txBody>
      </p:sp>
      <p:grpSp>
        <p:nvGrpSpPr>
          <p:cNvPr id="9" name="グループ化 8">
            <a:extLst>
              <a:ext uri="{FF2B5EF4-FFF2-40B4-BE49-F238E27FC236}">
                <a16:creationId xmlns:a16="http://schemas.microsoft.com/office/drawing/2014/main" id="{226D2993-AA5C-4758-A7EA-B3A057C220B1}"/>
              </a:ext>
            </a:extLst>
          </p:cNvPr>
          <p:cNvGrpSpPr/>
          <p:nvPr/>
        </p:nvGrpSpPr>
        <p:grpSpPr>
          <a:xfrm>
            <a:off x="1763781" y="4996771"/>
            <a:ext cx="3348361" cy="1406918"/>
            <a:chOff x="107270" y="4679780"/>
            <a:chExt cx="3348361" cy="1406918"/>
          </a:xfrm>
        </p:grpSpPr>
        <p:grpSp>
          <p:nvGrpSpPr>
            <p:cNvPr id="10" name="グループ化 9">
              <a:extLst>
                <a:ext uri="{FF2B5EF4-FFF2-40B4-BE49-F238E27FC236}">
                  <a16:creationId xmlns:a16="http://schemas.microsoft.com/office/drawing/2014/main" id="{8E5124BE-8931-4028-BB13-B5288B4146D0}"/>
                </a:ext>
              </a:extLst>
            </p:cNvPr>
            <p:cNvGrpSpPr/>
            <p:nvPr/>
          </p:nvGrpSpPr>
          <p:grpSpPr>
            <a:xfrm>
              <a:off x="1733296" y="4679780"/>
              <a:ext cx="1722335" cy="1406918"/>
              <a:chOff x="1060355" y="1749763"/>
              <a:chExt cx="1722335" cy="1406918"/>
            </a:xfrm>
          </p:grpSpPr>
          <p:pic>
            <p:nvPicPr>
              <p:cNvPr id="12" name="図 11">
                <a:extLst>
                  <a:ext uri="{FF2B5EF4-FFF2-40B4-BE49-F238E27FC236}">
                    <a16:creationId xmlns:a16="http://schemas.microsoft.com/office/drawing/2014/main" id="{68446D4A-5633-46F3-A2E3-0681B0A1AF2C}"/>
                  </a:ext>
                </a:extLst>
              </p:cNvPr>
              <p:cNvPicPr>
                <a:picLocks noChangeAspect="1"/>
              </p:cNvPicPr>
              <p:nvPr/>
            </p:nvPicPr>
            <p:blipFill rotWithShape="1">
              <a:blip r:embed="rId4"/>
              <a:srcRect b="23512"/>
              <a:stretch/>
            </p:blipFill>
            <p:spPr>
              <a:xfrm>
                <a:off x="1060355" y="2057540"/>
                <a:ext cx="1722335" cy="1099141"/>
              </a:xfrm>
              <a:prstGeom prst="rect">
                <a:avLst/>
              </a:prstGeom>
            </p:spPr>
          </p:pic>
          <p:sp>
            <p:nvSpPr>
              <p:cNvPr id="13" name="正方形/長方形 12">
                <a:extLst>
                  <a:ext uri="{FF2B5EF4-FFF2-40B4-BE49-F238E27FC236}">
                    <a16:creationId xmlns:a16="http://schemas.microsoft.com/office/drawing/2014/main" id="{6FEAD16B-9764-4F5D-90D6-F86770A68CF6}"/>
                  </a:ext>
                </a:extLst>
              </p:cNvPr>
              <p:cNvSpPr/>
              <p:nvPr/>
            </p:nvSpPr>
            <p:spPr>
              <a:xfrm>
                <a:off x="1111044" y="1749763"/>
                <a:ext cx="1620957" cy="307777"/>
              </a:xfrm>
              <a:prstGeom prst="rect">
                <a:avLst/>
              </a:prstGeom>
            </p:spPr>
            <p:txBody>
              <a:bodyPr wrap="none">
                <a:spAutoFit/>
              </a:bodyPr>
              <a:lstStyle/>
              <a:p>
                <a:pPr algn="ctr"/>
                <a:r>
                  <a:rPr lang="ja-JP" altLang="en-US" sz="1400" b="1" dirty="0">
                    <a:solidFill>
                      <a:srgbClr val="494949"/>
                    </a:solidFill>
                  </a:rPr>
                  <a:t>学習前のカーネル</a:t>
                </a:r>
              </a:p>
            </p:txBody>
          </p:sp>
        </p:grpSp>
        <p:sp>
          <p:nvSpPr>
            <p:cNvPr id="11" name="正方形/長方形 10">
              <a:extLst>
                <a:ext uri="{FF2B5EF4-FFF2-40B4-BE49-F238E27FC236}">
                  <a16:creationId xmlns:a16="http://schemas.microsoft.com/office/drawing/2014/main" id="{4630D9ED-98E3-4AAC-861B-E2BFA07EE69A}"/>
                </a:ext>
              </a:extLst>
            </p:cNvPr>
            <p:cNvSpPr/>
            <p:nvPr/>
          </p:nvSpPr>
          <p:spPr>
            <a:xfrm>
              <a:off x="107270" y="5268387"/>
              <a:ext cx="1569660" cy="461665"/>
            </a:xfrm>
            <a:prstGeom prst="rect">
              <a:avLst/>
            </a:prstGeom>
          </p:spPr>
          <p:txBody>
            <a:bodyPr wrap="none">
              <a:spAutoFit/>
            </a:bodyPr>
            <a:lstStyle/>
            <a:p>
              <a:r>
                <a:rPr kumimoji="1" lang="ja-JP" altLang="en-US" sz="1200" b="1" dirty="0">
                  <a:solidFill>
                    <a:srgbClr val="494949"/>
                  </a:solidFill>
                </a:rPr>
                <a:t>初期値はランダムで</a:t>
              </a:r>
              <a:endParaRPr kumimoji="1" lang="en-US" altLang="ja-JP" sz="1200" b="1" dirty="0">
                <a:solidFill>
                  <a:srgbClr val="494949"/>
                </a:solidFill>
              </a:endParaRPr>
            </a:p>
            <a:p>
              <a:r>
                <a:rPr kumimoji="1" lang="ja-JP" altLang="en-US" sz="1200" b="1" dirty="0">
                  <a:solidFill>
                    <a:srgbClr val="494949"/>
                  </a:solidFill>
                </a:rPr>
                <a:t>適当なフィルタ</a:t>
              </a:r>
              <a:endParaRPr lang="ja-JP" altLang="en-US" sz="1200" b="1" dirty="0">
                <a:solidFill>
                  <a:srgbClr val="494949"/>
                </a:solidFill>
              </a:endParaRPr>
            </a:p>
          </p:txBody>
        </p:sp>
      </p:grpSp>
      <p:sp>
        <p:nvSpPr>
          <p:cNvPr id="14" name="矢印: 右 13">
            <a:extLst>
              <a:ext uri="{FF2B5EF4-FFF2-40B4-BE49-F238E27FC236}">
                <a16:creationId xmlns:a16="http://schemas.microsoft.com/office/drawing/2014/main" id="{443C3B7E-50B6-4AF5-91B6-F9DA4F46C362}"/>
              </a:ext>
            </a:extLst>
          </p:cNvPr>
          <p:cNvSpPr/>
          <p:nvPr/>
        </p:nvSpPr>
        <p:spPr>
          <a:xfrm>
            <a:off x="5210603" y="3428019"/>
            <a:ext cx="1592082" cy="673666"/>
          </a:xfrm>
          <a:prstGeom prst="rightArrow">
            <a:avLst/>
          </a:prstGeom>
          <a:solidFill>
            <a:srgbClr val="FF968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ja-JP" altLang="en-US" sz="1600" dirty="0">
              <a:solidFill>
                <a:schemeClr val="tx1"/>
              </a:solidFill>
            </a:endParaRPr>
          </a:p>
        </p:txBody>
      </p:sp>
      <p:cxnSp>
        <p:nvCxnSpPr>
          <p:cNvPr id="15" name="直線コネクタ 14">
            <a:extLst>
              <a:ext uri="{FF2B5EF4-FFF2-40B4-BE49-F238E27FC236}">
                <a16:creationId xmlns:a16="http://schemas.microsoft.com/office/drawing/2014/main" id="{B4CD6D46-AE3F-431D-834A-D8F3E63B7E24}"/>
              </a:ext>
            </a:extLst>
          </p:cNvPr>
          <p:cNvCxnSpPr>
            <a:cxnSpLocks/>
            <a:stCxn id="33" idx="2"/>
            <a:endCxn id="32" idx="0"/>
          </p:cNvCxnSpPr>
          <p:nvPr/>
        </p:nvCxnSpPr>
        <p:spPr>
          <a:xfrm>
            <a:off x="7216274" y="4105247"/>
            <a:ext cx="1" cy="255744"/>
          </a:xfrm>
          <a:prstGeom prst="line">
            <a:avLst/>
          </a:prstGeom>
          <a:ln w="19050">
            <a:solidFill>
              <a:schemeClr val="tx1"/>
            </a:solidFill>
            <a:prstDash val="sysDot"/>
            <a:headEnd type="none" w="med" len="med"/>
            <a:tailEnd type="none" w="med" len="med"/>
          </a:ln>
        </p:spPr>
        <p:style>
          <a:lnRef idx="3">
            <a:schemeClr val="accent1"/>
          </a:lnRef>
          <a:fillRef idx="0">
            <a:schemeClr val="accent1"/>
          </a:fillRef>
          <a:effectRef idx="2">
            <a:schemeClr val="accent1"/>
          </a:effectRef>
          <a:fontRef idx="minor">
            <a:schemeClr val="tx1"/>
          </a:fontRef>
        </p:style>
      </p:cxnSp>
      <p:sp>
        <p:nvSpPr>
          <p:cNvPr id="16" name="矢印: 右 15">
            <a:extLst>
              <a:ext uri="{FF2B5EF4-FFF2-40B4-BE49-F238E27FC236}">
                <a16:creationId xmlns:a16="http://schemas.microsoft.com/office/drawing/2014/main" id="{C5FBDC6B-DBB6-4DB2-AB98-B85A4756A6CF}"/>
              </a:ext>
            </a:extLst>
          </p:cNvPr>
          <p:cNvSpPr/>
          <p:nvPr/>
        </p:nvSpPr>
        <p:spPr>
          <a:xfrm>
            <a:off x="2627546" y="3493092"/>
            <a:ext cx="658058" cy="543520"/>
          </a:xfrm>
          <a:prstGeom prst="rightArrow">
            <a:avLst/>
          </a:prstGeom>
          <a:solidFill>
            <a:srgbClr val="FF968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ja-JP" altLang="en-US" sz="1600" dirty="0">
              <a:solidFill>
                <a:schemeClr val="tx1"/>
              </a:solidFill>
            </a:endParaRPr>
          </a:p>
        </p:txBody>
      </p:sp>
      <p:grpSp>
        <p:nvGrpSpPr>
          <p:cNvPr id="17" name="グループ化 16">
            <a:extLst>
              <a:ext uri="{FF2B5EF4-FFF2-40B4-BE49-F238E27FC236}">
                <a16:creationId xmlns:a16="http://schemas.microsoft.com/office/drawing/2014/main" id="{4E07F41A-C504-4B8C-ADAE-E8B1F696359C}"/>
              </a:ext>
            </a:extLst>
          </p:cNvPr>
          <p:cNvGrpSpPr/>
          <p:nvPr/>
        </p:nvGrpSpPr>
        <p:grpSpPr>
          <a:xfrm>
            <a:off x="1521520" y="2914325"/>
            <a:ext cx="1082348" cy="1270044"/>
            <a:chOff x="744696" y="2612090"/>
            <a:chExt cx="1082348" cy="1270044"/>
          </a:xfrm>
        </p:grpSpPr>
        <p:pic>
          <p:nvPicPr>
            <p:cNvPr id="18" name="図 17">
              <a:extLst>
                <a:ext uri="{FF2B5EF4-FFF2-40B4-BE49-F238E27FC236}">
                  <a16:creationId xmlns:a16="http://schemas.microsoft.com/office/drawing/2014/main" id="{67A7056D-7DFA-488F-8334-178E67D6DA8E}"/>
                </a:ext>
              </a:extLst>
            </p:cNvPr>
            <p:cNvPicPr>
              <a:picLocks noChangeAspect="1"/>
            </p:cNvPicPr>
            <p:nvPr/>
          </p:nvPicPr>
          <p:blipFill>
            <a:blip r:embed="rId5"/>
            <a:stretch>
              <a:fillRect/>
            </a:stretch>
          </p:blipFill>
          <p:spPr>
            <a:xfrm>
              <a:off x="762484" y="2952360"/>
              <a:ext cx="923341" cy="929774"/>
            </a:xfrm>
            <a:prstGeom prst="rect">
              <a:avLst/>
            </a:prstGeom>
            <a:ln>
              <a:solidFill>
                <a:schemeClr val="tx1">
                  <a:lumMod val="75000"/>
                  <a:lumOff val="25000"/>
                </a:schemeClr>
              </a:solidFill>
            </a:ln>
          </p:spPr>
        </p:pic>
        <p:sp>
          <p:nvSpPr>
            <p:cNvPr id="19" name="正方形/長方形 18">
              <a:extLst>
                <a:ext uri="{FF2B5EF4-FFF2-40B4-BE49-F238E27FC236}">
                  <a16:creationId xmlns:a16="http://schemas.microsoft.com/office/drawing/2014/main" id="{55372CD9-3E12-4C17-B61F-256987039116}"/>
                </a:ext>
              </a:extLst>
            </p:cNvPr>
            <p:cNvSpPr/>
            <p:nvPr/>
          </p:nvSpPr>
          <p:spPr>
            <a:xfrm>
              <a:off x="744696" y="2612090"/>
              <a:ext cx="1082348" cy="307777"/>
            </a:xfrm>
            <a:prstGeom prst="rect">
              <a:avLst/>
            </a:prstGeom>
          </p:spPr>
          <p:txBody>
            <a:bodyPr wrap="none">
              <a:spAutoFit/>
            </a:bodyPr>
            <a:lstStyle/>
            <a:p>
              <a:r>
                <a:rPr kumimoji="1" lang="ja-JP" altLang="en-US" sz="1400" b="1" dirty="0">
                  <a:solidFill>
                    <a:srgbClr val="494949"/>
                  </a:solidFill>
                </a:rPr>
                <a:t>入力データ</a:t>
              </a:r>
              <a:endParaRPr lang="ja-JP" altLang="en-US" sz="1400" b="1" dirty="0">
                <a:solidFill>
                  <a:srgbClr val="494949"/>
                </a:solidFill>
              </a:endParaRPr>
            </a:p>
          </p:txBody>
        </p:sp>
      </p:grpSp>
      <p:grpSp>
        <p:nvGrpSpPr>
          <p:cNvPr id="20" name="グループ化 19">
            <a:extLst>
              <a:ext uri="{FF2B5EF4-FFF2-40B4-BE49-F238E27FC236}">
                <a16:creationId xmlns:a16="http://schemas.microsoft.com/office/drawing/2014/main" id="{3D59BB72-84FA-40C9-A0E6-55DA47AD24BB}"/>
              </a:ext>
            </a:extLst>
          </p:cNvPr>
          <p:cNvGrpSpPr/>
          <p:nvPr/>
        </p:nvGrpSpPr>
        <p:grpSpPr>
          <a:xfrm>
            <a:off x="4336672" y="2670085"/>
            <a:ext cx="410019" cy="2100944"/>
            <a:chOff x="2406102" y="4270688"/>
            <a:chExt cx="410019" cy="2100944"/>
          </a:xfrm>
        </p:grpSpPr>
        <p:pic>
          <p:nvPicPr>
            <p:cNvPr id="21" name="図 20">
              <a:extLst>
                <a:ext uri="{FF2B5EF4-FFF2-40B4-BE49-F238E27FC236}">
                  <a16:creationId xmlns:a16="http://schemas.microsoft.com/office/drawing/2014/main" id="{94227E84-55E5-4DFB-8671-5F9B1F4BF65D}"/>
                </a:ext>
              </a:extLst>
            </p:cNvPr>
            <p:cNvPicPr>
              <a:picLocks noChangeAspect="1"/>
            </p:cNvPicPr>
            <p:nvPr/>
          </p:nvPicPr>
          <p:blipFill>
            <a:blip r:embed="rId6"/>
            <a:stretch>
              <a:fillRect/>
            </a:stretch>
          </p:blipFill>
          <p:spPr>
            <a:xfrm>
              <a:off x="2408920" y="4270688"/>
              <a:ext cx="404383" cy="407201"/>
            </a:xfrm>
            <a:prstGeom prst="rect">
              <a:avLst/>
            </a:prstGeom>
            <a:ln>
              <a:solidFill>
                <a:schemeClr val="tx1">
                  <a:lumMod val="75000"/>
                  <a:lumOff val="25000"/>
                </a:schemeClr>
              </a:solidFill>
            </a:ln>
          </p:spPr>
        </p:pic>
        <p:pic>
          <p:nvPicPr>
            <p:cNvPr id="22" name="図 21">
              <a:extLst>
                <a:ext uri="{FF2B5EF4-FFF2-40B4-BE49-F238E27FC236}">
                  <a16:creationId xmlns:a16="http://schemas.microsoft.com/office/drawing/2014/main" id="{F05A771D-EE05-424B-BD8D-B82CD77E09E7}"/>
                </a:ext>
              </a:extLst>
            </p:cNvPr>
            <p:cNvPicPr>
              <a:picLocks noChangeAspect="1"/>
            </p:cNvPicPr>
            <p:nvPr/>
          </p:nvPicPr>
          <p:blipFill>
            <a:blip r:embed="rId7"/>
            <a:stretch>
              <a:fillRect/>
            </a:stretch>
          </p:blipFill>
          <p:spPr>
            <a:xfrm>
              <a:off x="2407511" y="4783254"/>
              <a:ext cx="407201" cy="410019"/>
            </a:xfrm>
            <a:prstGeom prst="rect">
              <a:avLst/>
            </a:prstGeom>
            <a:ln>
              <a:solidFill>
                <a:schemeClr val="tx1">
                  <a:lumMod val="75000"/>
                  <a:lumOff val="25000"/>
                </a:schemeClr>
              </a:solidFill>
            </a:ln>
          </p:spPr>
        </p:pic>
        <p:cxnSp>
          <p:nvCxnSpPr>
            <p:cNvPr id="23" name="直線コネクタ 22">
              <a:extLst>
                <a:ext uri="{FF2B5EF4-FFF2-40B4-BE49-F238E27FC236}">
                  <a16:creationId xmlns:a16="http://schemas.microsoft.com/office/drawing/2014/main" id="{20EE6CC7-B8B4-46B5-9A8C-7E6CFAC33BF2}"/>
                </a:ext>
              </a:extLst>
            </p:cNvPr>
            <p:cNvCxnSpPr>
              <a:cxnSpLocks/>
              <a:stCxn id="24" idx="2"/>
              <a:endCxn id="25" idx="0"/>
            </p:cNvCxnSpPr>
            <p:nvPr/>
          </p:nvCxnSpPr>
          <p:spPr>
            <a:xfrm>
              <a:off x="2611111" y="5702288"/>
              <a:ext cx="1" cy="262143"/>
            </a:xfrm>
            <a:prstGeom prst="line">
              <a:avLst/>
            </a:prstGeom>
            <a:ln w="19050">
              <a:solidFill>
                <a:schemeClr val="tx1"/>
              </a:solidFill>
              <a:prstDash val="sysDot"/>
              <a:headEnd type="none" w="med" len="med"/>
              <a:tailEnd type="none" w="med" len="med"/>
            </a:ln>
          </p:spPr>
          <p:style>
            <a:lnRef idx="3">
              <a:schemeClr val="accent1"/>
            </a:lnRef>
            <a:fillRef idx="0">
              <a:schemeClr val="accent1"/>
            </a:fillRef>
            <a:effectRef idx="2">
              <a:schemeClr val="accent1"/>
            </a:effectRef>
            <a:fontRef idx="minor">
              <a:schemeClr val="tx1"/>
            </a:fontRef>
          </p:style>
        </p:cxnSp>
        <p:pic>
          <p:nvPicPr>
            <p:cNvPr id="24" name="図 23">
              <a:extLst>
                <a:ext uri="{FF2B5EF4-FFF2-40B4-BE49-F238E27FC236}">
                  <a16:creationId xmlns:a16="http://schemas.microsoft.com/office/drawing/2014/main" id="{5F3AFB2E-47DA-4290-9708-5DAC85933BA7}"/>
                </a:ext>
              </a:extLst>
            </p:cNvPr>
            <p:cNvPicPr>
              <a:picLocks noChangeAspect="1"/>
            </p:cNvPicPr>
            <p:nvPr/>
          </p:nvPicPr>
          <p:blipFill>
            <a:blip r:embed="rId8"/>
            <a:stretch>
              <a:fillRect/>
            </a:stretch>
          </p:blipFill>
          <p:spPr>
            <a:xfrm>
              <a:off x="2406806" y="5293678"/>
              <a:ext cx="408610" cy="408610"/>
            </a:xfrm>
            <a:prstGeom prst="rect">
              <a:avLst/>
            </a:prstGeom>
            <a:ln>
              <a:solidFill>
                <a:schemeClr val="tx1">
                  <a:lumMod val="75000"/>
                  <a:lumOff val="25000"/>
                </a:schemeClr>
              </a:solidFill>
            </a:ln>
          </p:spPr>
        </p:pic>
        <p:pic>
          <p:nvPicPr>
            <p:cNvPr id="25" name="図 24">
              <a:extLst>
                <a:ext uri="{FF2B5EF4-FFF2-40B4-BE49-F238E27FC236}">
                  <a16:creationId xmlns:a16="http://schemas.microsoft.com/office/drawing/2014/main" id="{DD359EAE-7509-42BB-A1AE-4F4AF4BE9677}"/>
                </a:ext>
              </a:extLst>
            </p:cNvPr>
            <p:cNvPicPr>
              <a:picLocks noChangeAspect="1"/>
            </p:cNvPicPr>
            <p:nvPr/>
          </p:nvPicPr>
          <p:blipFill>
            <a:blip r:embed="rId9"/>
            <a:stretch>
              <a:fillRect/>
            </a:stretch>
          </p:blipFill>
          <p:spPr>
            <a:xfrm>
              <a:off x="2406102" y="5964431"/>
              <a:ext cx="410019" cy="407201"/>
            </a:xfrm>
            <a:prstGeom prst="rect">
              <a:avLst/>
            </a:prstGeom>
            <a:ln>
              <a:solidFill>
                <a:schemeClr val="tx1">
                  <a:lumMod val="75000"/>
                  <a:lumOff val="25000"/>
                </a:schemeClr>
              </a:solidFill>
            </a:ln>
          </p:spPr>
        </p:pic>
      </p:grpSp>
      <p:sp>
        <p:nvSpPr>
          <p:cNvPr id="26" name="正方形/長方形 25">
            <a:extLst>
              <a:ext uri="{FF2B5EF4-FFF2-40B4-BE49-F238E27FC236}">
                <a16:creationId xmlns:a16="http://schemas.microsoft.com/office/drawing/2014/main" id="{5EC0D5E4-EB5D-43EC-9BB0-83A2C39EAC40}"/>
              </a:ext>
            </a:extLst>
          </p:cNvPr>
          <p:cNvSpPr/>
          <p:nvPr/>
        </p:nvSpPr>
        <p:spPr>
          <a:xfrm>
            <a:off x="3853467" y="2336240"/>
            <a:ext cx="1620957" cy="307777"/>
          </a:xfrm>
          <a:prstGeom prst="rect">
            <a:avLst/>
          </a:prstGeom>
        </p:spPr>
        <p:txBody>
          <a:bodyPr wrap="none">
            <a:spAutoFit/>
          </a:bodyPr>
          <a:lstStyle/>
          <a:p>
            <a:r>
              <a:rPr lang="ja-JP" altLang="en-US" sz="1400" b="1" dirty="0">
                <a:solidFill>
                  <a:srgbClr val="494949"/>
                </a:solidFill>
              </a:rPr>
              <a:t>畳み込みカーネル</a:t>
            </a:r>
          </a:p>
        </p:txBody>
      </p:sp>
      <p:grpSp>
        <p:nvGrpSpPr>
          <p:cNvPr id="27" name="グループ化 26">
            <a:extLst>
              <a:ext uri="{FF2B5EF4-FFF2-40B4-BE49-F238E27FC236}">
                <a16:creationId xmlns:a16="http://schemas.microsoft.com/office/drawing/2014/main" id="{1CA4F8B5-2A45-46CE-AB7E-4DD476937FFD}"/>
              </a:ext>
            </a:extLst>
          </p:cNvPr>
          <p:cNvGrpSpPr/>
          <p:nvPr/>
        </p:nvGrpSpPr>
        <p:grpSpPr>
          <a:xfrm>
            <a:off x="6553272" y="2336240"/>
            <a:ext cx="1441420" cy="2439055"/>
            <a:chOff x="4729095" y="3991318"/>
            <a:chExt cx="1441420" cy="2439055"/>
          </a:xfrm>
        </p:grpSpPr>
        <p:grpSp>
          <p:nvGrpSpPr>
            <p:cNvPr id="28" name="グループ化 27">
              <a:extLst>
                <a:ext uri="{FF2B5EF4-FFF2-40B4-BE49-F238E27FC236}">
                  <a16:creationId xmlns:a16="http://schemas.microsoft.com/office/drawing/2014/main" id="{4579DC2A-84C0-460E-8B9C-74D6B9C74243}"/>
                </a:ext>
              </a:extLst>
            </p:cNvPr>
            <p:cNvGrpSpPr/>
            <p:nvPr/>
          </p:nvGrpSpPr>
          <p:grpSpPr>
            <a:xfrm>
              <a:off x="5183516" y="4320897"/>
              <a:ext cx="417162" cy="2109476"/>
              <a:chOff x="3300768" y="4265707"/>
              <a:chExt cx="417162" cy="2109476"/>
            </a:xfrm>
          </p:grpSpPr>
          <p:pic>
            <p:nvPicPr>
              <p:cNvPr id="30" name="図 29">
                <a:extLst>
                  <a:ext uri="{FF2B5EF4-FFF2-40B4-BE49-F238E27FC236}">
                    <a16:creationId xmlns:a16="http://schemas.microsoft.com/office/drawing/2014/main" id="{9086B443-EFD6-4E30-98DB-178E747F168E}"/>
                  </a:ext>
                </a:extLst>
              </p:cNvPr>
              <p:cNvPicPr>
                <a:picLocks noChangeAspect="1"/>
              </p:cNvPicPr>
              <p:nvPr/>
            </p:nvPicPr>
            <p:blipFill>
              <a:blip r:embed="rId10"/>
              <a:stretch>
                <a:fillRect/>
              </a:stretch>
            </p:blipFill>
            <p:spPr>
              <a:xfrm>
                <a:off x="3300768" y="4265707"/>
                <a:ext cx="417162" cy="417162"/>
              </a:xfrm>
              <a:prstGeom prst="rect">
                <a:avLst/>
              </a:prstGeom>
              <a:ln>
                <a:solidFill>
                  <a:schemeClr val="tx1">
                    <a:lumMod val="75000"/>
                    <a:lumOff val="25000"/>
                  </a:schemeClr>
                </a:solidFill>
              </a:ln>
            </p:spPr>
          </p:pic>
          <p:pic>
            <p:nvPicPr>
              <p:cNvPr id="31" name="図 30">
                <a:extLst>
                  <a:ext uri="{FF2B5EF4-FFF2-40B4-BE49-F238E27FC236}">
                    <a16:creationId xmlns:a16="http://schemas.microsoft.com/office/drawing/2014/main" id="{90F08977-F527-463A-A1F7-00B0BB5F0AA3}"/>
                  </a:ext>
                </a:extLst>
              </p:cNvPr>
              <p:cNvPicPr>
                <a:picLocks noChangeAspect="1"/>
              </p:cNvPicPr>
              <p:nvPr/>
            </p:nvPicPr>
            <p:blipFill>
              <a:blip r:embed="rId11"/>
              <a:stretch>
                <a:fillRect/>
              </a:stretch>
            </p:blipFill>
            <p:spPr>
              <a:xfrm>
                <a:off x="3302197" y="4782539"/>
                <a:ext cx="414305" cy="411448"/>
              </a:xfrm>
              <a:prstGeom prst="rect">
                <a:avLst/>
              </a:prstGeom>
              <a:ln>
                <a:solidFill>
                  <a:schemeClr val="tx1">
                    <a:lumMod val="75000"/>
                    <a:lumOff val="25000"/>
                  </a:schemeClr>
                </a:solidFill>
              </a:ln>
            </p:spPr>
          </p:pic>
          <p:pic>
            <p:nvPicPr>
              <p:cNvPr id="32" name="図 31">
                <a:extLst>
                  <a:ext uri="{FF2B5EF4-FFF2-40B4-BE49-F238E27FC236}">
                    <a16:creationId xmlns:a16="http://schemas.microsoft.com/office/drawing/2014/main" id="{FFFCBA7D-E3F7-4F73-8FEA-097CA52C2A8B}"/>
                  </a:ext>
                </a:extLst>
              </p:cNvPr>
              <p:cNvPicPr>
                <a:picLocks noChangeAspect="1"/>
              </p:cNvPicPr>
              <p:nvPr/>
            </p:nvPicPr>
            <p:blipFill>
              <a:blip r:embed="rId12"/>
              <a:stretch>
                <a:fillRect/>
              </a:stretch>
            </p:blipFill>
            <p:spPr>
              <a:xfrm>
                <a:off x="3303626" y="5960879"/>
                <a:ext cx="411447" cy="414304"/>
              </a:xfrm>
              <a:prstGeom prst="rect">
                <a:avLst/>
              </a:prstGeom>
              <a:ln>
                <a:solidFill>
                  <a:schemeClr val="tx1">
                    <a:lumMod val="75000"/>
                    <a:lumOff val="25000"/>
                  </a:schemeClr>
                </a:solidFill>
              </a:ln>
            </p:spPr>
          </p:pic>
          <p:pic>
            <p:nvPicPr>
              <p:cNvPr id="33" name="図 32">
                <a:extLst>
                  <a:ext uri="{FF2B5EF4-FFF2-40B4-BE49-F238E27FC236}">
                    <a16:creationId xmlns:a16="http://schemas.microsoft.com/office/drawing/2014/main" id="{247BCEC9-F8B1-4D5F-B5E0-52CFA645ECD0}"/>
                  </a:ext>
                </a:extLst>
              </p:cNvPr>
              <p:cNvPicPr>
                <a:picLocks noChangeAspect="1"/>
              </p:cNvPicPr>
              <p:nvPr/>
            </p:nvPicPr>
            <p:blipFill>
              <a:blip r:embed="rId13"/>
              <a:stretch>
                <a:fillRect/>
              </a:stretch>
            </p:blipFill>
            <p:spPr>
              <a:xfrm>
                <a:off x="3302911" y="5290831"/>
                <a:ext cx="412876" cy="414304"/>
              </a:xfrm>
              <a:prstGeom prst="rect">
                <a:avLst/>
              </a:prstGeom>
              <a:ln>
                <a:solidFill>
                  <a:schemeClr val="tx1">
                    <a:lumMod val="75000"/>
                    <a:lumOff val="25000"/>
                  </a:schemeClr>
                </a:solidFill>
              </a:ln>
            </p:spPr>
          </p:pic>
        </p:grpSp>
        <p:sp>
          <p:nvSpPr>
            <p:cNvPr id="29" name="正方形/長方形 28">
              <a:extLst>
                <a:ext uri="{FF2B5EF4-FFF2-40B4-BE49-F238E27FC236}">
                  <a16:creationId xmlns:a16="http://schemas.microsoft.com/office/drawing/2014/main" id="{FC550D39-132C-487A-BA88-E26EDEDA56F3}"/>
                </a:ext>
              </a:extLst>
            </p:cNvPr>
            <p:cNvSpPr/>
            <p:nvPr/>
          </p:nvSpPr>
          <p:spPr>
            <a:xfrm>
              <a:off x="4729095" y="3991318"/>
              <a:ext cx="1441420" cy="307777"/>
            </a:xfrm>
            <a:prstGeom prst="rect">
              <a:avLst/>
            </a:prstGeom>
          </p:spPr>
          <p:txBody>
            <a:bodyPr wrap="none">
              <a:spAutoFit/>
            </a:bodyPr>
            <a:lstStyle/>
            <a:p>
              <a:r>
                <a:rPr lang="ja-JP" altLang="en-US" sz="1400" b="1" dirty="0">
                  <a:solidFill>
                    <a:srgbClr val="494949"/>
                  </a:solidFill>
                </a:rPr>
                <a:t>抽出された特徴</a:t>
              </a:r>
            </a:p>
          </p:txBody>
        </p:sp>
      </p:grpSp>
      <p:sp>
        <p:nvSpPr>
          <p:cNvPr id="34" name="左中かっこ 33">
            <a:extLst>
              <a:ext uri="{FF2B5EF4-FFF2-40B4-BE49-F238E27FC236}">
                <a16:creationId xmlns:a16="http://schemas.microsoft.com/office/drawing/2014/main" id="{9F7AF0D1-45AB-4F0C-A562-EB0BEC72DB84}"/>
              </a:ext>
            </a:extLst>
          </p:cNvPr>
          <p:cNvSpPr/>
          <p:nvPr/>
        </p:nvSpPr>
        <p:spPr>
          <a:xfrm rot="10800000">
            <a:off x="4867288" y="2665818"/>
            <a:ext cx="185979" cy="2114142"/>
          </a:xfrm>
          <a:prstGeom prst="leftBrace">
            <a:avLst>
              <a:gd name="adj1" fmla="val 82488"/>
              <a:gd name="adj2" fmla="val 18791"/>
            </a:avLst>
          </a:prstGeom>
          <a:ln w="12700">
            <a:solidFill>
              <a:schemeClr val="tx1"/>
            </a:solidFill>
            <a:headEnd type="none" w="med" len="med"/>
            <a:tailEnd type="none"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kumimoji="1" lang="ja-JP" altLang="en-US"/>
          </a:p>
        </p:txBody>
      </p:sp>
      <p:sp>
        <p:nvSpPr>
          <p:cNvPr id="35" name="正方形/長方形 34">
            <a:extLst>
              <a:ext uri="{FF2B5EF4-FFF2-40B4-BE49-F238E27FC236}">
                <a16:creationId xmlns:a16="http://schemas.microsoft.com/office/drawing/2014/main" id="{820E388F-696F-467C-AB92-30BC74C546FB}"/>
              </a:ext>
            </a:extLst>
          </p:cNvPr>
          <p:cNvSpPr/>
          <p:nvPr/>
        </p:nvSpPr>
        <p:spPr>
          <a:xfrm>
            <a:off x="5141807" y="4266270"/>
            <a:ext cx="1313180" cy="261610"/>
          </a:xfrm>
          <a:prstGeom prst="rect">
            <a:avLst/>
          </a:prstGeom>
        </p:spPr>
        <p:txBody>
          <a:bodyPr wrap="none">
            <a:spAutoFit/>
          </a:bodyPr>
          <a:lstStyle/>
          <a:p>
            <a:r>
              <a:rPr kumimoji="1" lang="ja-JP" altLang="en-US" sz="1100" b="1" dirty="0">
                <a:solidFill>
                  <a:srgbClr val="494949"/>
                </a:solidFill>
              </a:rPr>
              <a:t>任意のカーネル数</a:t>
            </a:r>
            <a:endParaRPr lang="ja-JP" altLang="en-US" sz="1100" b="1" dirty="0">
              <a:solidFill>
                <a:srgbClr val="494949"/>
              </a:solidFill>
            </a:endParaRPr>
          </a:p>
        </p:txBody>
      </p:sp>
      <p:sp>
        <p:nvSpPr>
          <p:cNvPr id="36" name="左中かっこ 35">
            <a:extLst>
              <a:ext uri="{FF2B5EF4-FFF2-40B4-BE49-F238E27FC236}">
                <a16:creationId xmlns:a16="http://schemas.microsoft.com/office/drawing/2014/main" id="{4C701E9A-6044-4466-9CFD-E612297A8BA3}"/>
              </a:ext>
            </a:extLst>
          </p:cNvPr>
          <p:cNvSpPr/>
          <p:nvPr/>
        </p:nvSpPr>
        <p:spPr>
          <a:xfrm rot="10800000">
            <a:off x="7528373" y="2665818"/>
            <a:ext cx="185979" cy="2114142"/>
          </a:xfrm>
          <a:prstGeom prst="leftBrace">
            <a:avLst>
              <a:gd name="adj1" fmla="val 82488"/>
              <a:gd name="adj2" fmla="val 18791"/>
            </a:avLst>
          </a:prstGeom>
          <a:ln w="12700">
            <a:solidFill>
              <a:schemeClr val="tx1"/>
            </a:solidFill>
            <a:headEnd type="none" w="med" len="med"/>
            <a:tailEnd type="none"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kumimoji="1" lang="ja-JP" altLang="en-US"/>
          </a:p>
        </p:txBody>
      </p:sp>
      <p:sp>
        <p:nvSpPr>
          <p:cNvPr id="37" name="正方形/長方形 36">
            <a:extLst>
              <a:ext uri="{FF2B5EF4-FFF2-40B4-BE49-F238E27FC236}">
                <a16:creationId xmlns:a16="http://schemas.microsoft.com/office/drawing/2014/main" id="{7B7985B1-BC60-4130-BD44-E9F56C5F44C4}"/>
              </a:ext>
            </a:extLst>
          </p:cNvPr>
          <p:cNvSpPr/>
          <p:nvPr/>
        </p:nvSpPr>
        <p:spPr>
          <a:xfrm>
            <a:off x="7741604" y="4266270"/>
            <a:ext cx="1031051" cy="430887"/>
          </a:xfrm>
          <a:prstGeom prst="rect">
            <a:avLst/>
          </a:prstGeom>
        </p:spPr>
        <p:txBody>
          <a:bodyPr wrap="none">
            <a:spAutoFit/>
          </a:bodyPr>
          <a:lstStyle/>
          <a:p>
            <a:r>
              <a:rPr kumimoji="1" lang="ja-JP" altLang="en-US" sz="1100" b="1" dirty="0">
                <a:solidFill>
                  <a:srgbClr val="494949"/>
                </a:solidFill>
              </a:rPr>
              <a:t>カーネル毎に</a:t>
            </a:r>
            <a:br>
              <a:rPr kumimoji="1" lang="en-US" altLang="ja-JP" sz="1100" b="1" dirty="0">
                <a:solidFill>
                  <a:srgbClr val="494949"/>
                </a:solidFill>
              </a:rPr>
            </a:br>
            <a:r>
              <a:rPr kumimoji="1" lang="ja-JP" altLang="en-US" sz="1100" b="1" dirty="0">
                <a:solidFill>
                  <a:srgbClr val="494949"/>
                </a:solidFill>
              </a:rPr>
              <a:t>特徴を抽出</a:t>
            </a:r>
            <a:endParaRPr lang="ja-JP" altLang="en-US" sz="1100" b="1" dirty="0">
              <a:solidFill>
                <a:srgbClr val="494949"/>
              </a:solidFill>
            </a:endParaRPr>
          </a:p>
        </p:txBody>
      </p:sp>
      <p:sp>
        <p:nvSpPr>
          <p:cNvPr id="38" name="正方形/長方形 37">
            <a:extLst>
              <a:ext uri="{FF2B5EF4-FFF2-40B4-BE49-F238E27FC236}">
                <a16:creationId xmlns:a16="http://schemas.microsoft.com/office/drawing/2014/main" id="{61E5FB75-C169-4C48-A6E9-ED7D0798744D}"/>
              </a:ext>
            </a:extLst>
          </p:cNvPr>
          <p:cNvSpPr/>
          <p:nvPr/>
        </p:nvSpPr>
        <p:spPr>
          <a:xfrm>
            <a:off x="841692" y="2315521"/>
            <a:ext cx="1620957" cy="307777"/>
          </a:xfrm>
          <a:prstGeom prst="rect">
            <a:avLst/>
          </a:prstGeom>
        </p:spPr>
        <p:txBody>
          <a:bodyPr wrap="none">
            <a:spAutoFit/>
          </a:bodyPr>
          <a:lstStyle/>
          <a:p>
            <a:r>
              <a:rPr lang="ja-JP" altLang="en-US" sz="1400" b="1" u="sng" dirty="0">
                <a:solidFill>
                  <a:srgbClr val="494949"/>
                </a:solidFill>
              </a:rPr>
              <a:t>畳み込み層の処理</a:t>
            </a:r>
          </a:p>
        </p:txBody>
      </p:sp>
      <p:sp>
        <p:nvSpPr>
          <p:cNvPr id="39" name="正方形/長方形 38">
            <a:extLst>
              <a:ext uri="{FF2B5EF4-FFF2-40B4-BE49-F238E27FC236}">
                <a16:creationId xmlns:a16="http://schemas.microsoft.com/office/drawing/2014/main" id="{754C57C1-F901-460E-9C5C-6A5BBEB1A176}"/>
              </a:ext>
            </a:extLst>
          </p:cNvPr>
          <p:cNvSpPr/>
          <p:nvPr/>
        </p:nvSpPr>
        <p:spPr>
          <a:xfrm>
            <a:off x="5294200" y="3610963"/>
            <a:ext cx="1261884" cy="307777"/>
          </a:xfrm>
          <a:prstGeom prst="rect">
            <a:avLst/>
          </a:prstGeom>
        </p:spPr>
        <p:txBody>
          <a:bodyPr wrap="none">
            <a:spAutoFit/>
          </a:bodyPr>
          <a:lstStyle/>
          <a:p>
            <a:r>
              <a:rPr kumimoji="1" lang="ja-JP" altLang="en-US" sz="1400" b="1" dirty="0"/>
              <a:t>畳み込み演算</a:t>
            </a:r>
            <a:endParaRPr lang="ja-JP" altLang="en-US" sz="1400" b="1" dirty="0"/>
          </a:p>
        </p:txBody>
      </p:sp>
      <p:sp>
        <p:nvSpPr>
          <p:cNvPr id="40" name="正方形/長方形 39">
            <a:extLst>
              <a:ext uri="{FF2B5EF4-FFF2-40B4-BE49-F238E27FC236}">
                <a16:creationId xmlns:a16="http://schemas.microsoft.com/office/drawing/2014/main" id="{BDABF64C-7574-4BC5-ACA7-FEA9767F0FD1}"/>
              </a:ext>
            </a:extLst>
          </p:cNvPr>
          <p:cNvSpPr/>
          <p:nvPr/>
        </p:nvSpPr>
        <p:spPr>
          <a:xfrm>
            <a:off x="4866458" y="6047979"/>
            <a:ext cx="2429195" cy="430887"/>
          </a:xfrm>
          <a:prstGeom prst="rect">
            <a:avLst/>
          </a:prstGeom>
        </p:spPr>
        <p:txBody>
          <a:bodyPr wrap="square">
            <a:spAutoFit/>
          </a:bodyPr>
          <a:lstStyle/>
          <a:p>
            <a:pPr algn="ctr"/>
            <a:r>
              <a:rPr kumimoji="1" lang="ja-JP" altLang="en-US" sz="1050" b="1" dirty="0">
                <a:solidFill>
                  <a:srgbClr val="494949"/>
                </a:solidFill>
              </a:rPr>
              <a:t>訓練データによって特徴を</a:t>
            </a:r>
            <a:br>
              <a:rPr kumimoji="1" lang="en-US" altLang="ja-JP" sz="1050" b="1" dirty="0">
                <a:solidFill>
                  <a:srgbClr val="494949"/>
                </a:solidFill>
              </a:rPr>
            </a:br>
            <a:r>
              <a:rPr kumimoji="1" lang="ja-JP" altLang="en-US" sz="1050" b="1" dirty="0">
                <a:solidFill>
                  <a:srgbClr val="494949"/>
                </a:solidFill>
              </a:rPr>
              <a:t>捉えやすいように更新</a:t>
            </a:r>
          </a:p>
        </p:txBody>
      </p:sp>
      <p:sp>
        <p:nvSpPr>
          <p:cNvPr id="42" name="テキスト ボックス 41">
            <a:extLst>
              <a:ext uri="{FF2B5EF4-FFF2-40B4-BE49-F238E27FC236}">
                <a16:creationId xmlns:a16="http://schemas.microsoft.com/office/drawing/2014/main" id="{9F752DF4-7B68-4677-B33C-6559B68DE0C3}"/>
              </a:ext>
            </a:extLst>
          </p:cNvPr>
          <p:cNvSpPr txBox="1"/>
          <p:nvPr/>
        </p:nvSpPr>
        <p:spPr>
          <a:xfrm>
            <a:off x="766763" y="814966"/>
            <a:ext cx="10658473" cy="431657"/>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20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pPr>
              <a:lnSpc>
                <a:spcPct val="130000"/>
              </a:lnSpc>
            </a:pPr>
            <a:r>
              <a:rPr lang="ja-JP" altLang="en-US" sz="1800" dirty="0"/>
              <a:t>畳み込み層で行われる特徴抽出処理について学びます。</a:t>
            </a:r>
          </a:p>
        </p:txBody>
      </p:sp>
      <p:sp>
        <p:nvSpPr>
          <p:cNvPr id="44" name="テキスト ボックス 43">
            <a:extLst>
              <a:ext uri="{FF2B5EF4-FFF2-40B4-BE49-F238E27FC236}">
                <a16:creationId xmlns:a16="http://schemas.microsoft.com/office/drawing/2014/main" id="{A5C8BBD9-81EB-4355-AA4D-9FA05153DFD6}"/>
              </a:ext>
            </a:extLst>
          </p:cNvPr>
          <p:cNvSpPr txBox="1"/>
          <p:nvPr/>
        </p:nvSpPr>
        <p:spPr>
          <a:xfrm>
            <a:off x="596537" y="1192111"/>
            <a:ext cx="10998926" cy="1034129"/>
          </a:xfrm>
          <a:prstGeom prst="rect">
            <a:avLst/>
          </a:prstGeom>
          <a:solidFill>
            <a:srgbClr val="FFF4E1"/>
          </a:solid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20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pPr algn="l">
              <a:lnSpc>
                <a:spcPct val="130000"/>
              </a:lnSpc>
            </a:pPr>
            <a:r>
              <a:rPr lang="ja-JP" altLang="en-US" sz="1600" dirty="0">
                <a:solidFill>
                  <a:srgbClr val="E94823"/>
                </a:solidFill>
              </a:rPr>
              <a:t>　畳み込み層では複数の畳み込みカーネルと呼ばれる画像フィルタを用いて、元の画像をそれぞれのカーネルに対応した特徴データに変換します。カーネルの数だけ特徴を抽出したデータが出来上がります。</a:t>
            </a:r>
            <a:endParaRPr lang="en-US" altLang="ja-JP" sz="1600" dirty="0">
              <a:solidFill>
                <a:srgbClr val="E94823"/>
              </a:solidFill>
            </a:endParaRPr>
          </a:p>
          <a:p>
            <a:pPr algn="l">
              <a:lnSpc>
                <a:spcPct val="130000"/>
              </a:lnSpc>
            </a:pPr>
            <a:r>
              <a:rPr lang="ja-JP" altLang="en-US" sz="1600" dirty="0">
                <a:solidFill>
                  <a:srgbClr val="E94823"/>
                </a:solidFill>
              </a:rPr>
              <a:t>　カーネルは学習時にパラメータ更新され、特徴をとらえられるように調整されていきます。</a:t>
            </a:r>
          </a:p>
        </p:txBody>
      </p:sp>
    </p:spTree>
    <p:extLst>
      <p:ext uri="{BB962C8B-B14F-4D97-AF65-F5344CB8AC3E}">
        <p14:creationId xmlns:p14="http://schemas.microsoft.com/office/powerpoint/2010/main" val="343951875"/>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37" name="表 36">
            <a:extLst>
              <a:ext uri="{FF2B5EF4-FFF2-40B4-BE49-F238E27FC236}">
                <a16:creationId xmlns:a16="http://schemas.microsoft.com/office/drawing/2014/main" id="{6376EB6D-839B-4D7C-A31C-3A7F173EDD66}"/>
              </a:ext>
            </a:extLst>
          </p:cNvPr>
          <p:cNvGraphicFramePr>
            <a:graphicFrameLocks noGrp="1"/>
          </p:cNvGraphicFramePr>
          <p:nvPr>
            <p:extLst>
              <p:ext uri="{D42A27DB-BD31-4B8C-83A1-F6EECF244321}">
                <p14:modId xmlns:p14="http://schemas.microsoft.com/office/powerpoint/2010/main" val="2073928559"/>
              </p:ext>
            </p:extLst>
          </p:nvPr>
        </p:nvGraphicFramePr>
        <p:xfrm>
          <a:off x="8029062" y="4582750"/>
          <a:ext cx="1364442" cy="1371600"/>
        </p:xfrm>
        <a:graphic>
          <a:graphicData uri="http://schemas.openxmlformats.org/drawingml/2006/table">
            <a:tbl>
              <a:tblPr>
                <a:tableStyleId>{D7AC3CCA-C797-4891-BE02-D94E43425B78}</a:tableStyleId>
              </a:tblPr>
              <a:tblGrid>
                <a:gridCol w="227407">
                  <a:extLst>
                    <a:ext uri="{9D8B030D-6E8A-4147-A177-3AD203B41FA5}">
                      <a16:colId xmlns:a16="http://schemas.microsoft.com/office/drawing/2014/main" val="239765840"/>
                    </a:ext>
                  </a:extLst>
                </a:gridCol>
                <a:gridCol w="227407">
                  <a:extLst>
                    <a:ext uri="{9D8B030D-6E8A-4147-A177-3AD203B41FA5}">
                      <a16:colId xmlns:a16="http://schemas.microsoft.com/office/drawing/2014/main" val="2836815148"/>
                    </a:ext>
                  </a:extLst>
                </a:gridCol>
                <a:gridCol w="227407">
                  <a:extLst>
                    <a:ext uri="{9D8B030D-6E8A-4147-A177-3AD203B41FA5}">
                      <a16:colId xmlns:a16="http://schemas.microsoft.com/office/drawing/2014/main" val="1803105154"/>
                    </a:ext>
                  </a:extLst>
                </a:gridCol>
                <a:gridCol w="227407">
                  <a:extLst>
                    <a:ext uri="{9D8B030D-6E8A-4147-A177-3AD203B41FA5}">
                      <a16:colId xmlns:a16="http://schemas.microsoft.com/office/drawing/2014/main" val="2079769513"/>
                    </a:ext>
                  </a:extLst>
                </a:gridCol>
                <a:gridCol w="227407">
                  <a:extLst>
                    <a:ext uri="{9D8B030D-6E8A-4147-A177-3AD203B41FA5}">
                      <a16:colId xmlns:a16="http://schemas.microsoft.com/office/drawing/2014/main" val="1349448090"/>
                    </a:ext>
                  </a:extLst>
                </a:gridCol>
                <a:gridCol w="227407">
                  <a:extLst>
                    <a:ext uri="{9D8B030D-6E8A-4147-A177-3AD203B41FA5}">
                      <a16:colId xmlns:a16="http://schemas.microsoft.com/office/drawing/2014/main" val="4144782347"/>
                    </a:ext>
                  </a:extLst>
                </a:gridCol>
              </a:tblGrid>
              <a:tr h="205800">
                <a:tc>
                  <a:txBody>
                    <a:bodyPr/>
                    <a:lstStyle/>
                    <a:p>
                      <a:endParaRPr kumimoji="1" lang="ja-JP" altLang="en-US" sz="900" dirty="0"/>
                    </a:p>
                  </a:txBody>
                  <a:tcPr>
                    <a:solidFill>
                      <a:schemeClr val="accent1"/>
                    </a:solidFill>
                  </a:tcPr>
                </a:tc>
                <a:tc>
                  <a:txBody>
                    <a:bodyPr/>
                    <a:lstStyle/>
                    <a:p>
                      <a:endParaRPr kumimoji="1" lang="ja-JP" altLang="en-US" sz="900" dirty="0"/>
                    </a:p>
                  </a:txBody>
                  <a:tcPr>
                    <a:solidFill>
                      <a:schemeClr val="accent1"/>
                    </a:solidFill>
                  </a:tcPr>
                </a:tc>
                <a:tc>
                  <a:txBody>
                    <a:bodyPr/>
                    <a:lstStyle/>
                    <a:p>
                      <a:endParaRPr kumimoji="1" lang="ja-JP" altLang="en-US" sz="900" dirty="0"/>
                    </a:p>
                  </a:txBody>
                  <a:tcPr/>
                </a:tc>
                <a:tc>
                  <a:txBody>
                    <a:bodyPr/>
                    <a:lstStyle/>
                    <a:p>
                      <a:endParaRPr kumimoji="1" lang="ja-JP" altLang="en-US" sz="900" dirty="0"/>
                    </a:p>
                  </a:txBody>
                  <a:tcPr/>
                </a:tc>
                <a:tc>
                  <a:txBody>
                    <a:bodyPr/>
                    <a:lstStyle/>
                    <a:p>
                      <a:endParaRPr kumimoji="1" lang="ja-JP" altLang="en-US" sz="900" dirty="0"/>
                    </a:p>
                  </a:txBody>
                  <a:tcPr/>
                </a:tc>
                <a:tc>
                  <a:txBody>
                    <a:bodyPr/>
                    <a:lstStyle/>
                    <a:p>
                      <a:endParaRPr kumimoji="1" lang="ja-JP" altLang="en-US" sz="900" dirty="0"/>
                    </a:p>
                  </a:txBody>
                  <a:tcPr>
                    <a:solidFill>
                      <a:schemeClr val="accent1"/>
                    </a:solidFill>
                  </a:tcPr>
                </a:tc>
                <a:extLst>
                  <a:ext uri="{0D108BD9-81ED-4DB2-BD59-A6C34878D82A}">
                    <a16:rowId xmlns:a16="http://schemas.microsoft.com/office/drawing/2014/main" val="2451481859"/>
                  </a:ext>
                </a:extLst>
              </a:tr>
              <a:tr h="205800">
                <a:tc>
                  <a:txBody>
                    <a:bodyPr/>
                    <a:lstStyle/>
                    <a:p>
                      <a:endParaRPr kumimoji="1" lang="ja-JP" altLang="en-US" sz="900"/>
                    </a:p>
                  </a:txBody>
                  <a:tcPr/>
                </a:tc>
                <a:tc>
                  <a:txBody>
                    <a:bodyPr/>
                    <a:lstStyle/>
                    <a:p>
                      <a:endParaRPr kumimoji="1" lang="ja-JP" altLang="en-US" sz="900"/>
                    </a:p>
                  </a:txBody>
                  <a:tcPr/>
                </a:tc>
                <a:tc>
                  <a:txBody>
                    <a:bodyPr/>
                    <a:lstStyle/>
                    <a:p>
                      <a:endParaRPr kumimoji="1" lang="ja-JP" altLang="en-US" sz="900"/>
                    </a:p>
                  </a:txBody>
                  <a:tcPr/>
                </a:tc>
                <a:tc>
                  <a:txBody>
                    <a:bodyPr/>
                    <a:lstStyle/>
                    <a:p>
                      <a:endParaRPr kumimoji="1" lang="ja-JP" altLang="en-US" sz="900"/>
                    </a:p>
                  </a:txBody>
                  <a:tcPr/>
                </a:tc>
                <a:tc>
                  <a:txBody>
                    <a:bodyPr/>
                    <a:lstStyle/>
                    <a:p>
                      <a:endParaRPr kumimoji="1" lang="ja-JP" altLang="en-US" sz="900"/>
                    </a:p>
                  </a:txBody>
                  <a:tcPr/>
                </a:tc>
                <a:tc>
                  <a:txBody>
                    <a:bodyPr/>
                    <a:lstStyle/>
                    <a:p>
                      <a:endParaRPr kumimoji="1" lang="ja-JP" altLang="en-US" sz="900" dirty="0"/>
                    </a:p>
                  </a:txBody>
                  <a:tcPr/>
                </a:tc>
                <a:extLst>
                  <a:ext uri="{0D108BD9-81ED-4DB2-BD59-A6C34878D82A}">
                    <a16:rowId xmlns:a16="http://schemas.microsoft.com/office/drawing/2014/main" val="223435787"/>
                  </a:ext>
                </a:extLst>
              </a:tr>
              <a:tr h="205800">
                <a:tc>
                  <a:txBody>
                    <a:bodyPr/>
                    <a:lstStyle/>
                    <a:p>
                      <a:endParaRPr kumimoji="1" lang="ja-JP" altLang="en-US" sz="900" dirty="0"/>
                    </a:p>
                  </a:txBody>
                  <a:tcPr/>
                </a:tc>
                <a:tc>
                  <a:txBody>
                    <a:bodyPr/>
                    <a:lstStyle/>
                    <a:p>
                      <a:endParaRPr kumimoji="1" lang="ja-JP" altLang="en-US" sz="900" dirty="0"/>
                    </a:p>
                  </a:txBody>
                  <a:tcPr/>
                </a:tc>
                <a:tc>
                  <a:txBody>
                    <a:bodyPr/>
                    <a:lstStyle/>
                    <a:p>
                      <a:endParaRPr kumimoji="1" lang="ja-JP" altLang="en-US" sz="900"/>
                    </a:p>
                  </a:txBody>
                  <a:tcPr/>
                </a:tc>
                <a:tc>
                  <a:txBody>
                    <a:bodyPr/>
                    <a:lstStyle/>
                    <a:p>
                      <a:endParaRPr kumimoji="1" lang="ja-JP" altLang="en-US" sz="900" dirty="0"/>
                    </a:p>
                  </a:txBody>
                  <a:tcPr/>
                </a:tc>
                <a:tc>
                  <a:txBody>
                    <a:bodyPr/>
                    <a:lstStyle/>
                    <a:p>
                      <a:endParaRPr kumimoji="1" lang="ja-JP" altLang="en-US" sz="900"/>
                    </a:p>
                  </a:txBody>
                  <a:tcPr/>
                </a:tc>
                <a:tc>
                  <a:txBody>
                    <a:bodyPr/>
                    <a:lstStyle/>
                    <a:p>
                      <a:endParaRPr kumimoji="1" lang="ja-JP" altLang="en-US" sz="900" dirty="0"/>
                    </a:p>
                  </a:txBody>
                  <a:tcPr/>
                </a:tc>
                <a:extLst>
                  <a:ext uri="{0D108BD9-81ED-4DB2-BD59-A6C34878D82A}">
                    <a16:rowId xmlns:a16="http://schemas.microsoft.com/office/drawing/2014/main" val="3558857805"/>
                  </a:ext>
                </a:extLst>
              </a:tr>
              <a:tr h="205800">
                <a:tc>
                  <a:txBody>
                    <a:bodyPr/>
                    <a:lstStyle/>
                    <a:p>
                      <a:endParaRPr kumimoji="1" lang="ja-JP" altLang="en-US" sz="900"/>
                    </a:p>
                  </a:txBody>
                  <a:tcPr/>
                </a:tc>
                <a:tc>
                  <a:txBody>
                    <a:bodyPr/>
                    <a:lstStyle/>
                    <a:p>
                      <a:endParaRPr kumimoji="1" lang="ja-JP" altLang="en-US" sz="900"/>
                    </a:p>
                  </a:txBody>
                  <a:tcPr/>
                </a:tc>
                <a:tc>
                  <a:txBody>
                    <a:bodyPr/>
                    <a:lstStyle/>
                    <a:p>
                      <a:endParaRPr kumimoji="1" lang="ja-JP" altLang="en-US" sz="900"/>
                    </a:p>
                  </a:txBody>
                  <a:tcPr/>
                </a:tc>
                <a:tc>
                  <a:txBody>
                    <a:bodyPr/>
                    <a:lstStyle/>
                    <a:p>
                      <a:endParaRPr kumimoji="1" lang="ja-JP" altLang="en-US" sz="900"/>
                    </a:p>
                  </a:txBody>
                  <a:tcPr/>
                </a:tc>
                <a:tc>
                  <a:txBody>
                    <a:bodyPr/>
                    <a:lstStyle/>
                    <a:p>
                      <a:endParaRPr kumimoji="1" lang="ja-JP" altLang="en-US" sz="900"/>
                    </a:p>
                  </a:txBody>
                  <a:tcPr/>
                </a:tc>
                <a:tc>
                  <a:txBody>
                    <a:bodyPr/>
                    <a:lstStyle/>
                    <a:p>
                      <a:endParaRPr kumimoji="1" lang="ja-JP" altLang="en-US" sz="900" dirty="0"/>
                    </a:p>
                  </a:txBody>
                  <a:tcPr/>
                </a:tc>
                <a:extLst>
                  <a:ext uri="{0D108BD9-81ED-4DB2-BD59-A6C34878D82A}">
                    <a16:rowId xmlns:a16="http://schemas.microsoft.com/office/drawing/2014/main" val="2118771327"/>
                  </a:ext>
                </a:extLst>
              </a:tr>
              <a:tr h="205800">
                <a:tc>
                  <a:txBody>
                    <a:bodyPr/>
                    <a:lstStyle/>
                    <a:p>
                      <a:endParaRPr kumimoji="1" lang="ja-JP" altLang="en-US" sz="900"/>
                    </a:p>
                  </a:txBody>
                  <a:tcPr/>
                </a:tc>
                <a:tc>
                  <a:txBody>
                    <a:bodyPr/>
                    <a:lstStyle/>
                    <a:p>
                      <a:endParaRPr kumimoji="1" lang="ja-JP" altLang="en-US" sz="900"/>
                    </a:p>
                  </a:txBody>
                  <a:tcPr/>
                </a:tc>
                <a:tc>
                  <a:txBody>
                    <a:bodyPr/>
                    <a:lstStyle/>
                    <a:p>
                      <a:endParaRPr kumimoji="1" lang="ja-JP" altLang="en-US" sz="900"/>
                    </a:p>
                  </a:txBody>
                  <a:tcPr/>
                </a:tc>
                <a:tc>
                  <a:txBody>
                    <a:bodyPr/>
                    <a:lstStyle/>
                    <a:p>
                      <a:endParaRPr kumimoji="1" lang="ja-JP" altLang="en-US" sz="900"/>
                    </a:p>
                  </a:txBody>
                  <a:tcPr/>
                </a:tc>
                <a:tc>
                  <a:txBody>
                    <a:bodyPr/>
                    <a:lstStyle/>
                    <a:p>
                      <a:endParaRPr kumimoji="1" lang="ja-JP" altLang="en-US" sz="900"/>
                    </a:p>
                  </a:txBody>
                  <a:tcPr/>
                </a:tc>
                <a:tc>
                  <a:txBody>
                    <a:bodyPr/>
                    <a:lstStyle/>
                    <a:p>
                      <a:endParaRPr kumimoji="1" lang="ja-JP" altLang="en-US" sz="900" dirty="0"/>
                    </a:p>
                  </a:txBody>
                  <a:tcPr/>
                </a:tc>
                <a:extLst>
                  <a:ext uri="{0D108BD9-81ED-4DB2-BD59-A6C34878D82A}">
                    <a16:rowId xmlns:a16="http://schemas.microsoft.com/office/drawing/2014/main" val="1981026845"/>
                  </a:ext>
                </a:extLst>
              </a:tr>
              <a:tr h="205800">
                <a:tc>
                  <a:txBody>
                    <a:bodyPr/>
                    <a:lstStyle/>
                    <a:p>
                      <a:endParaRPr kumimoji="1" lang="ja-JP" altLang="en-US" sz="900"/>
                    </a:p>
                  </a:txBody>
                  <a:tcPr/>
                </a:tc>
                <a:tc>
                  <a:txBody>
                    <a:bodyPr/>
                    <a:lstStyle/>
                    <a:p>
                      <a:endParaRPr kumimoji="1" lang="ja-JP" altLang="en-US" sz="900"/>
                    </a:p>
                  </a:txBody>
                  <a:tcPr/>
                </a:tc>
                <a:tc>
                  <a:txBody>
                    <a:bodyPr/>
                    <a:lstStyle/>
                    <a:p>
                      <a:endParaRPr kumimoji="1" lang="ja-JP" altLang="en-US" sz="900"/>
                    </a:p>
                  </a:txBody>
                  <a:tcPr/>
                </a:tc>
                <a:tc>
                  <a:txBody>
                    <a:bodyPr/>
                    <a:lstStyle/>
                    <a:p>
                      <a:endParaRPr kumimoji="1" lang="ja-JP" altLang="en-US" sz="900"/>
                    </a:p>
                  </a:txBody>
                  <a:tcPr/>
                </a:tc>
                <a:tc>
                  <a:txBody>
                    <a:bodyPr/>
                    <a:lstStyle/>
                    <a:p>
                      <a:endParaRPr kumimoji="1" lang="ja-JP" altLang="en-US" sz="900" dirty="0"/>
                    </a:p>
                  </a:txBody>
                  <a:tcPr/>
                </a:tc>
                <a:tc>
                  <a:txBody>
                    <a:bodyPr/>
                    <a:lstStyle/>
                    <a:p>
                      <a:endParaRPr kumimoji="1" lang="ja-JP" altLang="en-US" sz="900" dirty="0"/>
                    </a:p>
                  </a:txBody>
                  <a:tcPr>
                    <a:solidFill>
                      <a:schemeClr val="accent1"/>
                    </a:solidFill>
                  </a:tcPr>
                </a:tc>
                <a:extLst>
                  <a:ext uri="{0D108BD9-81ED-4DB2-BD59-A6C34878D82A}">
                    <a16:rowId xmlns:a16="http://schemas.microsoft.com/office/drawing/2014/main" val="266191955"/>
                  </a:ext>
                </a:extLst>
              </a:tr>
            </a:tbl>
          </a:graphicData>
        </a:graphic>
      </p:graphicFrame>
      <p:sp>
        <p:nvSpPr>
          <p:cNvPr id="2" name="タイトル 1">
            <a:extLst>
              <a:ext uri="{FF2B5EF4-FFF2-40B4-BE49-F238E27FC236}">
                <a16:creationId xmlns:a16="http://schemas.microsoft.com/office/drawing/2014/main" id="{7D0362CF-91B9-408D-B891-FC63CD563D08}"/>
              </a:ext>
            </a:extLst>
          </p:cNvPr>
          <p:cNvSpPr>
            <a:spLocks noGrp="1"/>
          </p:cNvSpPr>
          <p:nvPr>
            <p:ph type="title"/>
          </p:nvPr>
        </p:nvSpPr>
        <p:spPr/>
        <p:txBody>
          <a:bodyPr/>
          <a:lstStyle/>
          <a:p>
            <a:r>
              <a:rPr kumimoji="1" lang="en-US" altLang="ja-JP" dirty="0"/>
              <a:t>7-1-7.</a:t>
            </a:r>
            <a:r>
              <a:rPr kumimoji="1" lang="ja-JP" altLang="en-US" dirty="0"/>
              <a:t>畳み込み層②</a:t>
            </a:r>
          </a:p>
        </p:txBody>
      </p:sp>
      <p:sp>
        <p:nvSpPr>
          <p:cNvPr id="3" name="スライド番号プレースホルダー 2">
            <a:extLst>
              <a:ext uri="{FF2B5EF4-FFF2-40B4-BE49-F238E27FC236}">
                <a16:creationId xmlns:a16="http://schemas.microsoft.com/office/drawing/2014/main" id="{50A0F27A-E948-44CF-A528-6960FB3769BE}"/>
              </a:ext>
            </a:extLst>
          </p:cNvPr>
          <p:cNvSpPr>
            <a:spLocks noGrp="1"/>
          </p:cNvSpPr>
          <p:nvPr>
            <p:ph type="sldNum" sz="quarter" idx="10"/>
          </p:nvPr>
        </p:nvSpPr>
        <p:spPr/>
        <p:txBody>
          <a:bodyPr/>
          <a:lstStyle/>
          <a:p>
            <a:fld id="{5D750650-B10A-47BF-93C2-E1678438B37A}" type="slidenum">
              <a:rPr lang="en-US" altLang="ja-JP" smtClean="0"/>
              <a:pPr/>
              <a:t>341</a:t>
            </a:fld>
            <a:endParaRPr lang="en-US" altLang="ja-JP" dirty="0"/>
          </a:p>
        </p:txBody>
      </p:sp>
      <p:sp>
        <p:nvSpPr>
          <p:cNvPr id="4" name="正方形/長方形 3">
            <a:extLst>
              <a:ext uri="{FF2B5EF4-FFF2-40B4-BE49-F238E27FC236}">
                <a16:creationId xmlns:a16="http://schemas.microsoft.com/office/drawing/2014/main" id="{163313E7-223B-4E71-AB22-57096F6E40A2}"/>
              </a:ext>
            </a:extLst>
          </p:cNvPr>
          <p:cNvSpPr/>
          <p:nvPr/>
        </p:nvSpPr>
        <p:spPr>
          <a:xfrm>
            <a:off x="2431725" y="2045150"/>
            <a:ext cx="1383712" cy="2215991"/>
          </a:xfrm>
          <a:prstGeom prst="rect">
            <a:avLst/>
          </a:prstGeom>
        </p:spPr>
        <p:txBody>
          <a:bodyPr wrap="none">
            <a:spAutoFit/>
          </a:bodyPr>
          <a:lstStyle/>
          <a:p>
            <a:r>
              <a:rPr lang="en-US" altLang="ja-JP" sz="13800" dirty="0"/>
              <a:t>A</a:t>
            </a:r>
            <a:endParaRPr lang="ja-JP" altLang="en-US" sz="13800" dirty="0"/>
          </a:p>
        </p:txBody>
      </p:sp>
      <p:sp>
        <p:nvSpPr>
          <p:cNvPr id="5" name="正方形/長方形 4">
            <a:extLst>
              <a:ext uri="{FF2B5EF4-FFF2-40B4-BE49-F238E27FC236}">
                <a16:creationId xmlns:a16="http://schemas.microsoft.com/office/drawing/2014/main" id="{B1F8599E-306F-4783-BF26-5A412D11D031}"/>
              </a:ext>
            </a:extLst>
          </p:cNvPr>
          <p:cNvSpPr/>
          <p:nvPr/>
        </p:nvSpPr>
        <p:spPr>
          <a:xfrm>
            <a:off x="4679663" y="2027336"/>
            <a:ext cx="1383712" cy="2215991"/>
          </a:xfrm>
          <a:prstGeom prst="rect">
            <a:avLst/>
          </a:prstGeom>
        </p:spPr>
        <p:txBody>
          <a:bodyPr wrap="none">
            <a:spAutoFit/>
          </a:bodyPr>
          <a:lstStyle/>
          <a:p>
            <a:r>
              <a:rPr lang="en-US" altLang="ja-JP" sz="13800" dirty="0"/>
              <a:t>A</a:t>
            </a:r>
            <a:endParaRPr lang="ja-JP" altLang="en-US" sz="13800" dirty="0"/>
          </a:p>
        </p:txBody>
      </p:sp>
      <p:sp>
        <p:nvSpPr>
          <p:cNvPr id="6" name="正方形/長方形 5">
            <a:extLst>
              <a:ext uri="{FF2B5EF4-FFF2-40B4-BE49-F238E27FC236}">
                <a16:creationId xmlns:a16="http://schemas.microsoft.com/office/drawing/2014/main" id="{CF30FC63-E635-451D-A324-F5A5645EA72D}"/>
              </a:ext>
            </a:extLst>
          </p:cNvPr>
          <p:cNvSpPr/>
          <p:nvPr/>
        </p:nvSpPr>
        <p:spPr>
          <a:xfrm>
            <a:off x="7167904" y="2022305"/>
            <a:ext cx="1383712" cy="2215991"/>
          </a:xfrm>
          <a:prstGeom prst="rect">
            <a:avLst/>
          </a:prstGeom>
        </p:spPr>
        <p:txBody>
          <a:bodyPr wrap="none">
            <a:spAutoFit/>
          </a:bodyPr>
          <a:lstStyle/>
          <a:p>
            <a:r>
              <a:rPr lang="en-US" altLang="ja-JP" sz="13800" dirty="0"/>
              <a:t>A</a:t>
            </a:r>
            <a:endParaRPr lang="ja-JP" altLang="en-US" sz="13800" dirty="0"/>
          </a:p>
        </p:txBody>
      </p:sp>
      <p:sp>
        <p:nvSpPr>
          <p:cNvPr id="7" name="正方形/長方形 6">
            <a:extLst>
              <a:ext uri="{FF2B5EF4-FFF2-40B4-BE49-F238E27FC236}">
                <a16:creationId xmlns:a16="http://schemas.microsoft.com/office/drawing/2014/main" id="{53A3D2A6-3665-4053-9C2A-CB4E51F05BD8}"/>
              </a:ext>
            </a:extLst>
          </p:cNvPr>
          <p:cNvSpPr/>
          <p:nvPr/>
        </p:nvSpPr>
        <p:spPr>
          <a:xfrm>
            <a:off x="9625386" y="2045150"/>
            <a:ext cx="1383712" cy="2215991"/>
          </a:xfrm>
          <a:prstGeom prst="rect">
            <a:avLst/>
          </a:prstGeom>
        </p:spPr>
        <p:txBody>
          <a:bodyPr wrap="none">
            <a:spAutoFit/>
          </a:bodyPr>
          <a:lstStyle/>
          <a:p>
            <a:r>
              <a:rPr lang="en-US" altLang="ja-JP" sz="13800" dirty="0"/>
              <a:t>A</a:t>
            </a:r>
            <a:endParaRPr lang="ja-JP" altLang="en-US" sz="13800" dirty="0"/>
          </a:p>
        </p:txBody>
      </p:sp>
      <p:sp>
        <p:nvSpPr>
          <p:cNvPr id="8" name="吹き出し: 四角形 7">
            <a:extLst>
              <a:ext uri="{FF2B5EF4-FFF2-40B4-BE49-F238E27FC236}">
                <a16:creationId xmlns:a16="http://schemas.microsoft.com/office/drawing/2014/main" id="{1E628E1D-8912-42F0-9C0D-BB685A3136D5}"/>
              </a:ext>
            </a:extLst>
          </p:cNvPr>
          <p:cNvSpPr/>
          <p:nvPr/>
        </p:nvSpPr>
        <p:spPr>
          <a:xfrm>
            <a:off x="887099" y="4306047"/>
            <a:ext cx="6707393" cy="2097932"/>
          </a:xfrm>
          <a:prstGeom prst="wedgeRectCallout">
            <a:avLst>
              <a:gd name="adj1" fmla="val 36704"/>
              <a:gd name="adj2" fmla="val -3235"/>
            </a:avLst>
          </a:prstGeom>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sz="1200" dirty="0">
              <a:solidFill>
                <a:schemeClr val="tx1"/>
              </a:solidFill>
            </a:endParaRPr>
          </a:p>
        </p:txBody>
      </p:sp>
      <p:sp>
        <p:nvSpPr>
          <p:cNvPr id="10" name="正方形/長方形 9">
            <a:extLst>
              <a:ext uri="{FF2B5EF4-FFF2-40B4-BE49-F238E27FC236}">
                <a16:creationId xmlns:a16="http://schemas.microsoft.com/office/drawing/2014/main" id="{334C44BC-407F-4622-902B-30AAA8737182}"/>
              </a:ext>
            </a:extLst>
          </p:cNvPr>
          <p:cNvSpPr/>
          <p:nvPr/>
        </p:nvSpPr>
        <p:spPr>
          <a:xfrm>
            <a:off x="6334967" y="2999664"/>
            <a:ext cx="530915" cy="369332"/>
          </a:xfrm>
          <a:prstGeom prst="rect">
            <a:avLst/>
          </a:prstGeom>
        </p:spPr>
        <p:txBody>
          <a:bodyPr wrap="none">
            <a:spAutoFit/>
          </a:bodyPr>
          <a:lstStyle/>
          <a:p>
            <a:pPr algn="ctr"/>
            <a:r>
              <a:rPr kumimoji="1" lang="ja-JP" altLang="en-US" dirty="0"/>
              <a:t>・・・</a:t>
            </a:r>
            <a:endParaRPr lang="ja-JP" altLang="en-US" dirty="0"/>
          </a:p>
        </p:txBody>
      </p:sp>
      <p:sp>
        <p:nvSpPr>
          <p:cNvPr id="11" name="正方形/長方形 10">
            <a:extLst>
              <a:ext uri="{FF2B5EF4-FFF2-40B4-BE49-F238E27FC236}">
                <a16:creationId xmlns:a16="http://schemas.microsoft.com/office/drawing/2014/main" id="{C13882AE-9BDA-4439-AED4-BD88CB03CC00}"/>
              </a:ext>
            </a:extLst>
          </p:cNvPr>
          <p:cNvSpPr/>
          <p:nvPr/>
        </p:nvSpPr>
        <p:spPr>
          <a:xfrm>
            <a:off x="3945720" y="5166322"/>
            <a:ext cx="1601721" cy="954107"/>
          </a:xfrm>
          <a:prstGeom prst="rect">
            <a:avLst/>
          </a:prstGeom>
        </p:spPr>
        <p:txBody>
          <a:bodyPr wrap="none">
            <a:spAutoFit/>
          </a:bodyPr>
          <a:lstStyle/>
          <a:p>
            <a:r>
              <a:rPr kumimoji="1" lang="en-US" altLang="ja-JP" sz="1200" dirty="0"/>
              <a:t>0×</a:t>
            </a:r>
            <a:r>
              <a:rPr kumimoji="1" lang="en-US" altLang="ja-JP" sz="1200" dirty="0">
                <a:solidFill>
                  <a:srgbClr val="FF0000"/>
                </a:solidFill>
              </a:rPr>
              <a:t>-1 </a:t>
            </a:r>
            <a:r>
              <a:rPr kumimoji="1" lang="en-US" altLang="ja-JP" sz="1200" dirty="0"/>
              <a:t>+ 0×</a:t>
            </a:r>
            <a:r>
              <a:rPr kumimoji="1" lang="en-US" altLang="ja-JP" sz="1200" dirty="0">
                <a:solidFill>
                  <a:srgbClr val="FF0000"/>
                </a:solidFill>
              </a:rPr>
              <a:t>0 </a:t>
            </a:r>
            <a:r>
              <a:rPr kumimoji="1" lang="en-US" altLang="ja-JP" sz="1200" dirty="0"/>
              <a:t>+ 1×</a:t>
            </a:r>
            <a:r>
              <a:rPr kumimoji="1" lang="en-US" altLang="ja-JP" sz="1200" dirty="0">
                <a:solidFill>
                  <a:srgbClr val="FF0000"/>
                </a:solidFill>
              </a:rPr>
              <a:t>1</a:t>
            </a:r>
            <a:r>
              <a:rPr kumimoji="1" lang="en-US" altLang="ja-JP" sz="1200" dirty="0"/>
              <a:t> +</a:t>
            </a:r>
            <a:endParaRPr kumimoji="1" lang="en-US" altLang="ja-JP" sz="1200" dirty="0">
              <a:solidFill>
                <a:srgbClr val="FF0000"/>
              </a:solidFill>
            </a:endParaRPr>
          </a:p>
          <a:p>
            <a:r>
              <a:rPr kumimoji="1" lang="en-US" altLang="ja-JP" sz="1200" dirty="0"/>
              <a:t>1×</a:t>
            </a:r>
            <a:r>
              <a:rPr kumimoji="1" lang="en-US" altLang="ja-JP" sz="1200" dirty="0">
                <a:solidFill>
                  <a:srgbClr val="FF0000"/>
                </a:solidFill>
              </a:rPr>
              <a:t>-1 </a:t>
            </a:r>
            <a:r>
              <a:rPr kumimoji="1" lang="en-US" altLang="ja-JP" sz="1200" dirty="0"/>
              <a:t>+ 2×</a:t>
            </a:r>
            <a:r>
              <a:rPr kumimoji="1" lang="en-US" altLang="ja-JP" sz="1200" dirty="0">
                <a:solidFill>
                  <a:srgbClr val="FF0000"/>
                </a:solidFill>
              </a:rPr>
              <a:t>0 </a:t>
            </a:r>
            <a:r>
              <a:rPr kumimoji="1" lang="en-US" altLang="ja-JP" sz="1200" dirty="0"/>
              <a:t>+ 3×</a:t>
            </a:r>
            <a:r>
              <a:rPr kumimoji="1" lang="en-US" altLang="ja-JP" sz="1200" dirty="0">
                <a:solidFill>
                  <a:srgbClr val="FF0000"/>
                </a:solidFill>
              </a:rPr>
              <a:t>1</a:t>
            </a:r>
            <a:r>
              <a:rPr kumimoji="1" lang="en-US" altLang="ja-JP" sz="1200" dirty="0"/>
              <a:t> +</a:t>
            </a:r>
            <a:endParaRPr lang="ja-JP" altLang="en-US" sz="1200" dirty="0">
              <a:solidFill>
                <a:srgbClr val="FF0000"/>
              </a:solidFill>
            </a:endParaRPr>
          </a:p>
          <a:p>
            <a:r>
              <a:rPr kumimoji="1" lang="en-US" altLang="ja-JP" sz="1200" dirty="0"/>
              <a:t>1×</a:t>
            </a:r>
            <a:r>
              <a:rPr kumimoji="1" lang="en-US" altLang="ja-JP" sz="1200" dirty="0">
                <a:solidFill>
                  <a:srgbClr val="FF0000"/>
                </a:solidFill>
              </a:rPr>
              <a:t>-1 </a:t>
            </a:r>
            <a:r>
              <a:rPr kumimoji="1" lang="en-US" altLang="ja-JP" sz="1200" dirty="0"/>
              <a:t>+ 2×</a:t>
            </a:r>
            <a:r>
              <a:rPr kumimoji="1" lang="en-US" altLang="ja-JP" sz="1200" dirty="0">
                <a:solidFill>
                  <a:srgbClr val="FF0000"/>
                </a:solidFill>
              </a:rPr>
              <a:t>0 </a:t>
            </a:r>
            <a:r>
              <a:rPr kumimoji="1" lang="en-US" altLang="ja-JP" sz="1200" dirty="0"/>
              <a:t>+ 3×</a:t>
            </a:r>
            <a:r>
              <a:rPr kumimoji="1" lang="en-US" altLang="ja-JP" sz="1200" dirty="0">
                <a:solidFill>
                  <a:srgbClr val="FF0000"/>
                </a:solidFill>
              </a:rPr>
              <a:t>1 </a:t>
            </a:r>
            <a:r>
              <a:rPr kumimoji="1" lang="en-US" altLang="ja-JP" sz="1200" dirty="0"/>
              <a:t>+</a:t>
            </a:r>
          </a:p>
          <a:p>
            <a:r>
              <a:rPr kumimoji="1" lang="en-US" altLang="ja-JP" sz="1200" dirty="0">
                <a:solidFill>
                  <a:srgbClr val="FF0000"/>
                </a:solidFill>
              </a:rPr>
              <a:t>(-2) </a:t>
            </a:r>
            <a:r>
              <a:rPr kumimoji="1" lang="en-US" altLang="ja-JP" sz="1200" dirty="0"/>
              <a:t>= </a:t>
            </a:r>
            <a:r>
              <a:rPr kumimoji="1" lang="en-US" altLang="ja-JP" sz="2000" b="1" dirty="0">
                <a:solidFill>
                  <a:srgbClr val="FF0000"/>
                </a:solidFill>
              </a:rPr>
              <a:t>3</a:t>
            </a:r>
            <a:endParaRPr kumimoji="1" lang="en-US" altLang="ja-JP" sz="1200" b="1" dirty="0">
              <a:solidFill>
                <a:srgbClr val="FF0000"/>
              </a:solidFill>
            </a:endParaRPr>
          </a:p>
        </p:txBody>
      </p:sp>
      <p:sp>
        <p:nvSpPr>
          <p:cNvPr id="13" name="正方形/長方形 12">
            <a:extLst>
              <a:ext uri="{FF2B5EF4-FFF2-40B4-BE49-F238E27FC236}">
                <a16:creationId xmlns:a16="http://schemas.microsoft.com/office/drawing/2014/main" id="{58569077-8AB8-432C-98EE-E0E7567EE0DC}"/>
              </a:ext>
            </a:extLst>
          </p:cNvPr>
          <p:cNvSpPr/>
          <p:nvPr/>
        </p:nvSpPr>
        <p:spPr>
          <a:xfrm>
            <a:off x="2647867" y="4316487"/>
            <a:ext cx="1415772" cy="338554"/>
          </a:xfrm>
          <a:prstGeom prst="rect">
            <a:avLst/>
          </a:prstGeom>
        </p:spPr>
        <p:txBody>
          <a:bodyPr wrap="none">
            <a:spAutoFit/>
          </a:bodyPr>
          <a:lstStyle/>
          <a:p>
            <a:r>
              <a:rPr lang="ja-JP" altLang="en-US" sz="1600" b="1" dirty="0">
                <a:solidFill>
                  <a:srgbClr val="494949"/>
                </a:solidFill>
              </a:rPr>
              <a:t>畳み込み演算</a:t>
            </a:r>
          </a:p>
        </p:txBody>
      </p:sp>
      <p:sp>
        <p:nvSpPr>
          <p:cNvPr id="14" name="正方形/長方形 13">
            <a:extLst>
              <a:ext uri="{FF2B5EF4-FFF2-40B4-BE49-F238E27FC236}">
                <a16:creationId xmlns:a16="http://schemas.microsoft.com/office/drawing/2014/main" id="{62939B79-605F-422A-8B75-CAA02B1914A6}"/>
              </a:ext>
            </a:extLst>
          </p:cNvPr>
          <p:cNvSpPr/>
          <p:nvPr/>
        </p:nvSpPr>
        <p:spPr>
          <a:xfrm>
            <a:off x="8252664" y="5967183"/>
            <a:ext cx="1082348" cy="307777"/>
          </a:xfrm>
          <a:prstGeom prst="rect">
            <a:avLst/>
          </a:prstGeom>
        </p:spPr>
        <p:txBody>
          <a:bodyPr wrap="none">
            <a:spAutoFit/>
          </a:bodyPr>
          <a:lstStyle/>
          <a:p>
            <a:r>
              <a:rPr lang="ja-JP" altLang="en-US" sz="1400" dirty="0">
                <a:solidFill>
                  <a:srgbClr val="494949"/>
                </a:solidFill>
              </a:rPr>
              <a:t>特徴マップ</a:t>
            </a:r>
          </a:p>
        </p:txBody>
      </p:sp>
      <p:sp>
        <p:nvSpPr>
          <p:cNvPr id="15" name="正方形/長方形 14">
            <a:extLst>
              <a:ext uri="{FF2B5EF4-FFF2-40B4-BE49-F238E27FC236}">
                <a16:creationId xmlns:a16="http://schemas.microsoft.com/office/drawing/2014/main" id="{6F736F7B-65B7-4CED-AAF0-4E746B18B3B0}"/>
              </a:ext>
            </a:extLst>
          </p:cNvPr>
          <p:cNvSpPr/>
          <p:nvPr/>
        </p:nvSpPr>
        <p:spPr>
          <a:xfrm>
            <a:off x="4920943" y="1802322"/>
            <a:ext cx="6109365" cy="307777"/>
          </a:xfrm>
          <a:prstGeom prst="rect">
            <a:avLst/>
          </a:prstGeom>
        </p:spPr>
        <p:txBody>
          <a:bodyPr wrap="none">
            <a:spAutoFit/>
          </a:bodyPr>
          <a:lstStyle/>
          <a:p>
            <a:pPr algn="ctr"/>
            <a:r>
              <a:rPr lang="ja-JP" altLang="en-US" sz="1400" b="1" dirty="0">
                <a:solidFill>
                  <a:srgbClr val="494949"/>
                </a:solidFill>
              </a:rPr>
              <a:t>ストライドとして設定した分だけ移動して畳み込み演算の実行を繰り返す</a:t>
            </a:r>
            <a:endParaRPr kumimoji="1" lang="ja-JP" altLang="en-US" sz="1400" b="1" dirty="0">
              <a:solidFill>
                <a:srgbClr val="494949"/>
              </a:solidFill>
            </a:endParaRPr>
          </a:p>
        </p:txBody>
      </p:sp>
      <p:sp>
        <p:nvSpPr>
          <p:cNvPr id="16" name="左中かっこ 15">
            <a:extLst>
              <a:ext uri="{FF2B5EF4-FFF2-40B4-BE49-F238E27FC236}">
                <a16:creationId xmlns:a16="http://schemas.microsoft.com/office/drawing/2014/main" id="{695FF2A2-2A3A-4785-ADEC-A57F0E28FE3E}"/>
              </a:ext>
            </a:extLst>
          </p:cNvPr>
          <p:cNvSpPr/>
          <p:nvPr/>
        </p:nvSpPr>
        <p:spPr>
          <a:xfrm rot="5400000">
            <a:off x="7709069" y="-1069005"/>
            <a:ext cx="234768" cy="6622675"/>
          </a:xfrm>
          <a:prstGeom prst="leftBrace">
            <a:avLst>
              <a:gd name="adj1" fmla="val 82488"/>
              <a:gd name="adj2" fmla="val 48106"/>
            </a:avLst>
          </a:prstGeom>
          <a:ln w="12700">
            <a:solidFill>
              <a:schemeClr val="tx1"/>
            </a:solidFill>
            <a:headEnd type="none" w="med" len="med"/>
            <a:tailEnd type="none"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kumimoji="1" lang="ja-JP" altLang="en-US"/>
          </a:p>
        </p:txBody>
      </p:sp>
      <p:sp>
        <p:nvSpPr>
          <p:cNvPr id="17" name="正方形/長方形 16">
            <a:extLst>
              <a:ext uri="{FF2B5EF4-FFF2-40B4-BE49-F238E27FC236}">
                <a16:creationId xmlns:a16="http://schemas.microsoft.com/office/drawing/2014/main" id="{757D7B13-B4E5-492B-AD60-CBD1B1FB2BAC}"/>
              </a:ext>
            </a:extLst>
          </p:cNvPr>
          <p:cNvSpPr/>
          <p:nvPr/>
        </p:nvSpPr>
        <p:spPr>
          <a:xfrm>
            <a:off x="1150387" y="6008389"/>
            <a:ext cx="1082348" cy="307777"/>
          </a:xfrm>
          <a:prstGeom prst="rect">
            <a:avLst/>
          </a:prstGeom>
        </p:spPr>
        <p:txBody>
          <a:bodyPr wrap="none">
            <a:spAutoFit/>
          </a:bodyPr>
          <a:lstStyle/>
          <a:p>
            <a:r>
              <a:rPr lang="ja-JP" altLang="en-US" sz="1400" b="1" dirty="0">
                <a:solidFill>
                  <a:srgbClr val="494949"/>
                </a:solidFill>
              </a:rPr>
              <a:t>入力データ</a:t>
            </a:r>
          </a:p>
        </p:txBody>
      </p:sp>
      <p:sp>
        <p:nvSpPr>
          <p:cNvPr id="18" name="正方形/長方形 17">
            <a:extLst>
              <a:ext uri="{FF2B5EF4-FFF2-40B4-BE49-F238E27FC236}">
                <a16:creationId xmlns:a16="http://schemas.microsoft.com/office/drawing/2014/main" id="{210BBCF0-A841-4B64-BE85-9C878EB3FC7D}"/>
              </a:ext>
            </a:extLst>
          </p:cNvPr>
          <p:cNvSpPr/>
          <p:nvPr/>
        </p:nvSpPr>
        <p:spPr>
          <a:xfrm>
            <a:off x="2322020" y="6003669"/>
            <a:ext cx="1620957" cy="307777"/>
          </a:xfrm>
          <a:prstGeom prst="rect">
            <a:avLst/>
          </a:prstGeom>
        </p:spPr>
        <p:txBody>
          <a:bodyPr wrap="none">
            <a:spAutoFit/>
          </a:bodyPr>
          <a:lstStyle/>
          <a:p>
            <a:r>
              <a:rPr lang="ja-JP" altLang="en-US" sz="1400" b="1" dirty="0">
                <a:solidFill>
                  <a:srgbClr val="494949"/>
                </a:solidFill>
              </a:rPr>
              <a:t>畳み込みカーネル</a:t>
            </a:r>
          </a:p>
        </p:txBody>
      </p:sp>
      <p:cxnSp>
        <p:nvCxnSpPr>
          <p:cNvPr id="19" name="直線コネクタ 18">
            <a:extLst>
              <a:ext uri="{FF2B5EF4-FFF2-40B4-BE49-F238E27FC236}">
                <a16:creationId xmlns:a16="http://schemas.microsoft.com/office/drawing/2014/main" id="{A2B9FC7E-7087-4093-BA9C-5D98DDF2E0A9}"/>
              </a:ext>
            </a:extLst>
          </p:cNvPr>
          <p:cNvCxnSpPr>
            <a:cxnSpLocks/>
            <a:stCxn id="32" idx="2"/>
          </p:cNvCxnSpPr>
          <p:nvPr/>
        </p:nvCxnSpPr>
        <p:spPr>
          <a:xfrm flipH="1">
            <a:off x="9367705" y="3937068"/>
            <a:ext cx="1463777" cy="1888198"/>
          </a:xfrm>
          <a:prstGeom prst="line">
            <a:avLst/>
          </a:prstGeom>
          <a:ln w="12700">
            <a:solidFill>
              <a:srgbClr val="FF0000"/>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graphicFrame>
        <p:nvGraphicFramePr>
          <p:cNvPr id="20" name="表 19">
            <a:extLst>
              <a:ext uri="{FF2B5EF4-FFF2-40B4-BE49-F238E27FC236}">
                <a16:creationId xmlns:a16="http://schemas.microsoft.com/office/drawing/2014/main" id="{A69D40B1-C4C7-4381-A05E-669146B6CF87}"/>
              </a:ext>
            </a:extLst>
          </p:cNvPr>
          <p:cNvGraphicFramePr>
            <a:graphicFrameLocks noGrp="1"/>
          </p:cNvGraphicFramePr>
          <p:nvPr>
            <p:extLst>
              <p:ext uri="{D42A27DB-BD31-4B8C-83A1-F6EECF244321}">
                <p14:modId xmlns:p14="http://schemas.microsoft.com/office/powerpoint/2010/main" val="4046987165"/>
              </p:ext>
            </p:extLst>
          </p:nvPr>
        </p:nvGraphicFramePr>
        <p:xfrm>
          <a:off x="1134843" y="4926389"/>
          <a:ext cx="1063569" cy="1066353"/>
        </p:xfrm>
        <a:graphic>
          <a:graphicData uri="http://schemas.openxmlformats.org/drawingml/2006/table">
            <a:tbl>
              <a:tblPr>
                <a:tableStyleId>{5C22544A-7EE6-4342-B048-85BDC9FD1C3A}</a:tableStyleId>
              </a:tblPr>
              <a:tblGrid>
                <a:gridCol w="354523">
                  <a:extLst>
                    <a:ext uri="{9D8B030D-6E8A-4147-A177-3AD203B41FA5}">
                      <a16:colId xmlns:a16="http://schemas.microsoft.com/office/drawing/2014/main" val="218123854"/>
                    </a:ext>
                  </a:extLst>
                </a:gridCol>
                <a:gridCol w="354523">
                  <a:extLst>
                    <a:ext uri="{9D8B030D-6E8A-4147-A177-3AD203B41FA5}">
                      <a16:colId xmlns:a16="http://schemas.microsoft.com/office/drawing/2014/main" val="2391846098"/>
                    </a:ext>
                  </a:extLst>
                </a:gridCol>
                <a:gridCol w="354523">
                  <a:extLst>
                    <a:ext uri="{9D8B030D-6E8A-4147-A177-3AD203B41FA5}">
                      <a16:colId xmlns:a16="http://schemas.microsoft.com/office/drawing/2014/main" val="997975410"/>
                    </a:ext>
                  </a:extLst>
                </a:gridCol>
              </a:tblGrid>
              <a:tr h="355451">
                <a:tc>
                  <a:txBody>
                    <a:bodyPr/>
                    <a:lstStyle/>
                    <a:p>
                      <a:pPr algn="ctr"/>
                      <a:r>
                        <a:rPr kumimoji="1" lang="en-US" altLang="ja-JP" sz="1200" b="0" dirty="0"/>
                        <a:t>0</a:t>
                      </a:r>
                      <a:endParaRPr kumimoji="1" lang="ja-JP" altLang="en-US" sz="1200" b="0" dirty="0"/>
                    </a:p>
                  </a:txBody>
                  <a:tcPr anchor="ct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solidFill>
                      <a:schemeClr val="bg1"/>
                    </a:solidFill>
                  </a:tcPr>
                </a:tc>
                <a:tc>
                  <a:txBody>
                    <a:bodyPr/>
                    <a:lstStyle/>
                    <a:p>
                      <a:pPr algn="ctr"/>
                      <a:r>
                        <a:rPr kumimoji="1" lang="en-US" altLang="ja-JP" sz="1200" b="0" dirty="0"/>
                        <a:t>0</a:t>
                      </a:r>
                      <a:endParaRPr kumimoji="1" lang="ja-JP" altLang="en-US" sz="1200" b="0" dirty="0"/>
                    </a:p>
                  </a:txBody>
                  <a:tcPr anchor="ct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solidFill>
                      <a:schemeClr val="bg1"/>
                    </a:solidFill>
                  </a:tcPr>
                </a:tc>
                <a:tc>
                  <a:txBody>
                    <a:bodyPr/>
                    <a:lstStyle/>
                    <a:p>
                      <a:pPr algn="ctr"/>
                      <a:r>
                        <a:rPr kumimoji="1" lang="en-US" altLang="ja-JP" sz="1200" b="0" dirty="0"/>
                        <a:t>1</a:t>
                      </a:r>
                      <a:endParaRPr kumimoji="1" lang="ja-JP" altLang="en-US" sz="1200" b="0" dirty="0"/>
                    </a:p>
                  </a:txBody>
                  <a:tcPr anchor="ct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434128798"/>
                  </a:ext>
                </a:extLst>
              </a:tr>
              <a:tr h="355451">
                <a:tc>
                  <a:txBody>
                    <a:bodyPr/>
                    <a:lstStyle/>
                    <a:p>
                      <a:pPr algn="ctr"/>
                      <a:r>
                        <a:rPr kumimoji="1" lang="en-US" altLang="ja-JP" sz="1200" b="0" dirty="0"/>
                        <a:t>1</a:t>
                      </a:r>
                      <a:endParaRPr kumimoji="1" lang="ja-JP" altLang="en-US" sz="1200" b="0" dirty="0"/>
                    </a:p>
                  </a:txBody>
                  <a:tcPr anchor="ct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solidFill>
                      <a:schemeClr val="bg1"/>
                    </a:solidFill>
                  </a:tcPr>
                </a:tc>
                <a:tc>
                  <a:txBody>
                    <a:bodyPr/>
                    <a:lstStyle/>
                    <a:p>
                      <a:pPr algn="ctr"/>
                      <a:r>
                        <a:rPr kumimoji="1" lang="en-US" altLang="ja-JP" sz="1200" b="0" dirty="0"/>
                        <a:t>2</a:t>
                      </a:r>
                      <a:endParaRPr kumimoji="1" lang="ja-JP" altLang="en-US" sz="1200" b="0" dirty="0"/>
                    </a:p>
                  </a:txBody>
                  <a:tcPr anchor="ct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solidFill>
                      <a:schemeClr val="bg1"/>
                    </a:solidFill>
                  </a:tcPr>
                </a:tc>
                <a:tc>
                  <a:txBody>
                    <a:bodyPr/>
                    <a:lstStyle/>
                    <a:p>
                      <a:pPr algn="ctr"/>
                      <a:r>
                        <a:rPr kumimoji="1" lang="en-US" altLang="ja-JP" sz="1200" b="0" dirty="0"/>
                        <a:t>3</a:t>
                      </a:r>
                      <a:endParaRPr kumimoji="1" lang="ja-JP" altLang="en-US" sz="1200" b="0" dirty="0"/>
                    </a:p>
                  </a:txBody>
                  <a:tcPr anchor="ct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332259970"/>
                  </a:ext>
                </a:extLst>
              </a:tr>
              <a:tr h="355451">
                <a:tc>
                  <a:txBody>
                    <a:bodyPr/>
                    <a:lstStyle/>
                    <a:p>
                      <a:pPr algn="ctr"/>
                      <a:r>
                        <a:rPr kumimoji="1" lang="en-US" altLang="ja-JP" sz="1200" b="0" dirty="0"/>
                        <a:t>1</a:t>
                      </a:r>
                      <a:endParaRPr kumimoji="1" lang="ja-JP" altLang="en-US" sz="1200" b="0" dirty="0"/>
                    </a:p>
                  </a:txBody>
                  <a:tcPr anchor="ct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solidFill>
                      <a:schemeClr val="bg1"/>
                    </a:solidFill>
                  </a:tcPr>
                </a:tc>
                <a:tc>
                  <a:txBody>
                    <a:bodyPr/>
                    <a:lstStyle/>
                    <a:p>
                      <a:pPr algn="ctr"/>
                      <a:r>
                        <a:rPr kumimoji="1" lang="en-US" altLang="ja-JP" sz="1200" b="0" dirty="0"/>
                        <a:t>2</a:t>
                      </a:r>
                      <a:endParaRPr kumimoji="1" lang="ja-JP" altLang="en-US" sz="1200" b="0" dirty="0"/>
                    </a:p>
                  </a:txBody>
                  <a:tcPr anchor="ct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solidFill>
                      <a:schemeClr val="bg1"/>
                    </a:solidFill>
                  </a:tcPr>
                </a:tc>
                <a:tc>
                  <a:txBody>
                    <a:bodyPr/>
                    <a:lstStyle/>
                    <a:p>
                      <a:pPr algn="ctr"/>
                      <a:r>
                        <a:rPr kumimoji="1" lang="en-US" altLang="ja-JP" sz="1200" b="0" dirty="0"/>
                        <a:t>3</a:t>
                      </a:r>
                      <a:endParaRPr kumimoji="1" lang="ja-JP" altLang="en-US" sz="1200" b="0" dirty="0"/>
                    </a:p>
                  </a:txBody>
                  <a:tcPr anchor="ct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831389710"/>
                  </a:ext>
                </a:extLst>
              </a:tr>
            </a:tbl>
          </a:graphicData>
        </a:graphic>
      </p:graphicFrame>
      <p:graphicFrame>
        <p:nvGraphicFramePr>
          <p:cNvPr id="21" name="表 20">
            <a:extLst>
              <a:ext uri="{FF2B5EF4-FFF2-40B4-BE49-F238E27FC236}">
                <a16:creationId xmlns:a16="http://schemas.microsoft.com/office/drawing/2014/main" id="{092AEDA5-4D97-4EAB-822E-E2730DD3CF26}"/>
              </a:ext>
            </a:extLst>
          </p:cNvPr>
          <p:cNvGraphicFramePr>
            <a:graphicFrameLocks noGrp="1"/>
          </p:cNvGraphicFramePr>
          <p:nvPr>
            <p:extLst>
              <p:ext uri="{D42A27DB-BD31-4B8C-83A1-F6EECF244321}">
                <p14:modId xmlns:p14="http://schemas.microsoft.com/office/powerpoint/2010/main" val="105285954"/>
              </p:ext>
            </p:extLst>
          </p:nvPr>
        </p:nvGraphicFramePr>
        <p:xfrm>
          <a:off x="2638284" y="4946630"/>
          <a:ext cx="1063569" cy="1046298"/>
        </p:xfrm>
        <a:graphic>
          <a:graphicData uri="http://schemas.openxmlformats.org/drawingml/2006/table">
            <a:tbl>
              <a:tblPr>
                <a:tableStyleId>{5C22544A-7EE6-4342-B048-85BDC9FD1C3A}</a:tableStyleId>
              </a:tblPr>
              <a:tblGrid>
                <a:gridCol w="354523">
                  <a:extLst>
                    <a:ext uri="{9D8B030D-6E8A-4147-A177-3AD203B41FA5}">
                      <a16:colId xmlns:a16="http://schemas.microsoft.com/office/drawing/2014/main" val="218123854"/>
                    </a:ext>
                  </a:extLst>
                </a:gridCol>
                <a:gridCol w="354523">
                  <a:extLst>
                    <a:ext uri="{9D8B030D-6E8A-4147-A177-3AD203B41FA5}">
                      <a16:colId xmlns:a16="http://schemas.microsoft.com/office/drawing/2014/main" val="2391846098"/>
                    </a:ext>
                  </a:extLst>
                </a:gridCol>
                <a:gridCol w="354523">
                  <a:extLst>
                    <a:ext uri="{9D8B030D-6E8A-4147-A177-3AD203B41FA5}">
                      <a16:colId xmlns:a16="http://schemas.microsoft.com/office/drawing/2014/main" val="997975410"/>
                    </a:ext>
                  </a:extLst>
                </a:gridCol>
              </a:tblGrid>
              <a:tr h="348766">
                <a:tc>
                  <a:txBody>
                    <a:bodyPr/>
                    <a:lstStyle/>
                    <a:p>
                      <a:pPr algn="ctr"/>
                      <a:r>
                        <a:rPr kumimoji="1" lang="en-US" altLang="ja-JP" sz="1200" b="0" dirty="0">
                          <a:solidFill>
                            <a:srgbClr val="FF0000"/>
                          </a:solidFill>
                        </a:rPr>
                        <a:t>-1</a:t>
                      </a:r>
                      <a:endParaRPr kumimoji="1" lang="ja-JP" altLang="en-US" sz="1200" b="0" dirty="0">
                        <a:solidFill>
                          <a:srgbClr val="FF0000"/>
                        </a:solidFill>
                      </a:endParaRPr>
                    </a:p>
                  </a:txBody>
                  <a:tcPr anchor="ctr">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solidFill>
                      <a:schemeClr val="bg1"/>
                    </a:solidFill>
                  </a:tcPr>
                </a:tc>
                <a:tc>
                  <a:txBody>
                    <a:bodyPr/>
                    <a:lstStyle/>
                    <a:p>
                      <a:pPr algn="ctr"/>
                      <a:r>
                        <a:rPr kumimoji="1" lang="en-US" altLang="ja-JP" sz="1200" b="0" dirty="0">
                          <a:solidFill>
                            <a:srgbClr val="FF0000"/>
                          </a:solidFill>
                        </a:rPr>
                        <a:t>0</a:t>
                      </a:r>
                      <a:endParaRPr kumimoji="1" lang="ja-JP" altLang="en-US" sz="1200" b="0" dirty="0">
                        <a:solidFill>
                          <a:srgbClr val="FF0000"/>
                        </a:solidFill>
                      </a:endParaRPr>
                    </a:p>
                  </a:txBody>
                  <a:tcPr anchor="ctr">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solidFill>
                      <a:schemeClr val="bg1"/>
                    </a:solidFill>
                  </a:tcPr>
                </a:tc>
                <a:tc>
                  <a:txBody>
                    <a:bodyPr/>
                    <a:lstStyle/>
                    <a:p>
                      <a:pPr algn="ctr"/>
                      <a:r>
                        <a:rPr kumimoji="1" lang="en-US" altLang="ja-JP" sz="1200" b="0" dirty="0">
                          <a:solidFill>
                            <a:srgbClr val="FF0000"/>
                          </a:solidFill>
                        </a:rPr>
                        <a:t>1</a:t>
                      </a:r>
                      <a:endParaRPr kumimoji="1" lang="ja-JP" altLang="en-US" sz="1200" b="0" dirty="0">
                        <a:solidFill>
                          <a:srgbClr val="FF0000"/>
                        </a:solidFill>
                      </a:endParaRPr>
                    </a:p>
                  </a:txBody>
                  <a:tcPr anchor="ctr">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solidFill>
                      <a:schemeClr val="bg1"/>
                    </a:solidFill>
                  </a:tcPr>
                </a:tc>
                <a:extLst>
                  <a:ext uri="{0D108BD9-81ED-4DB2-BD59-A6C34878D82A}">
                    <a16:rowId xmlns:a16="http://schemas.microsoft.com/office/drawing/2014/main" val="2434128798"/>
                  </a:ext>
                </a:extLst>
              </a:tr>
              <a:tr h="348766">
                <a:tc>
                  <a:txBody>
                    <a:bodyPr/>
                    <a:lstStyle/>
                    <a:p>
                      <a:pPr algn="ctr"/>
                      <a:r>
                        <a:rPr kumimoji="1" lang="en-US" altLang="ja-JP" sz="1200" b="0" dirty="0">
                          <a:solidFill>
                            <a:srgbClr val="FF0000"/>
                          </a:solidFill>
                        </a:rPr>
                        <a:t>-1</a:t>
                      </a:r>
                      <a:endParaRPr kumimoji="1" lang="ja-JP" altLang="en-US" sz="1200" b="0" dirty="0">
                        <a:solidFill>
                          <a:srgbClr val="FF0000"/>
                        </a:solidFill>
                      </a:endParaRPr>
                    </a:p>
                  </a:txBody>
                  <a:tcPr anchor="ctr">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solidFill>
                      <a:schemeClr val="bg1"/>
                    </a:solidFill>
                  </a:tcPr>
                </a:tc>
                <a:tc>
                  <a:txBody>
                    <a:bodyPr/>
                    <a:lstStyle/>
                    <a:p>
                      <a:pPr algn="ctr"/>
                      <a:r>
                        <a:rPr kumimoji="1" lang="en-US" altLang="ja-JP" sz="1200" b="0" dirty="0">
                          <a:solidFill>
                            <a:srgbClr val="FF0000"/>
                          </a:solidFill>
                        </a:rPr>
                        <a:t>0</a:t>
                      </a:r>
                      <a:endParaRPr kumimoji="1" lang="ja-JP" altLang="en-US" sz="1200" b="0" dirty="0">
                        <a:solidFill>
                          <a:srgbClr val="FF0000"/>
                        </a:solidFill>
                      </a:endParaRPr>
                    </a:p>
                  </a:txBody>
                  <a:tcPr anchor="ctr">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solidFill>
                      <a:schemeClr val="bg1"/>
                    </a:solidFill>
                  </a:tcPr>
                </a:tc>
                <a:tc>
                  <a:txBody>
                    <a:bodyPr/>
                    <a:lstStyle/>
                    <a:p>
                      <a:pPr algn="ctr"/>
                      <a:r>
                        <a:rPr kumimoji="1" lang="en-US" altLang="ja-JP" sz="1200" b="0" dirty="0">
                          <a:solidFill>
                            <a:srgbClr val="FF0000"/>
                          </a:solidFill>
                        </a:rPr>
                        <a:t>1</a:t>
                      </a:r>
                      <a:endParaRPr kumimoji="1" lang="ja-JP" altLang="en-US" sz="1200" b="0" dirty="0">
                        <a:solidFill>
                          <a:srgbClr val="FF0000"/>
                        </a:solidFill>
                      </a:endParaRPr>
                    </a:p>
                  </a:txBody>
                  <a:tcPr anchor="ctr">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solidFill>
                      <a:schemeClr val="bg1"/>
                    </a:solidFill>
                  </a:tcPr>
                </a:tc>
                <a:extLst>
                  <a:ext uri="{0D108BD9-81ED-4DB2-BD59-A6C34878D82A}">
                    <a16:rowId xmlns:a16="http://schemas.microsoft.com/office/drawing/2014/main" val="3332259970"/>
                  </a:ext>
                </a:extLst>
              </a:tr>
              <a:tr h="348766">
                <a:tc>
                  <a:txBody>
                    <a:bodyPr/>
                    <a:lstStyle/>
                    <a:p>
                      <a:pPr algn="ctr"/>
                      <a:r>
                        <a:rPr kumimoji="1" lang="en-US" altLang="ja-JP" sz="1200" b="0" dirty="0">
                          <a:solidFill>
                            <a:srgbClr val="FF0000"/>
                          </a:solidFill>
                        </a:rPr>
                        <a:t>-1</a:t>
                      </a:r>
                      <a:endParaRPr kumimoji="1" lang="ja-JP" altLang="en-US" sz="1200" b="0" dirty="0">
                        <a:solidFill>
                          <a:srgbClr val="FF0000"/>
                        </a:solidFill>
                      </a:endParaRPr>
                    </a:p>
                  </a:txBody>
                  <a:tcPr anchor="ctr">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solidFill>
                      <a:schemeClr val="bg1"/>
                    </a:solidFill>
                  </a:tcPr>
                </a:tc>
                <a:tc>
                  <a:txBody>
                    <a:bodyPr/>
                    <a:lstStyle/>
                    <a:p>
                      <a:pPr algn="ctr"/>
                      <a:r>
                        <a:rPr kumimoji="1" lang="en-US" altLang="ja-JP" sz="1200" b="0" dirty="0">
                          <a:solidFill>
                            <a:srgbClr val="FF0000"/>
                          </a:solidFill>
                        </a:rPr>
                        <a:t>0</a:t>
                      </a:r>
                      <a:endParaRPr kumimoji="1" lang="ja-JP" altLang="en-US" sz="1200" b="0" dirty="0">
                        <a:solidFill>
                          <a:srgbClr val="FF0000"/>
                        </a:solidFill>
                      </a:endParaRPr>
                    </a:p>
                  </a:txBody>
                  <a:tcPr anchor="ctr">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solidFill>
                      <a:schemeClr val="bg1"/>
                    </a:solidFill>
                  </a:tcPr>
                </a:tc>
                <a:tc>
                  <a:txBody>
                    <a:bodyPr/>
                    <a:lstStyle/>
                    <a:p>
                      <a:pPr algn="ctr"/>
                      <a:r>
                        <a:rPr kumimoji="1" lang="en-US" altLang="ja-JP" sz="1200" b="0" dirty="0">
                          <a:solidFill>
                            <a:srgbClr val="FF0000"/>
                          </a:solidFill>
                        </a:rPr>
                        <a:t>1</a:t>
                      </a:r>
                      <a:endParaRPr kumimoji="1" lang="ja-JP" altLang="en-US" sz="1200" b="0" dirty="0">
                        <a:solidFill>
                          <a:srgbClr val="FF0000"/>
                        </a:solidFill>
                      </a:endParaRPr>
                    </a:p>
                  </a:txBody>
                  <a:tcPr anchor="ctr">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solidFill>
                      <a:schemeClr val="bg1"/>
                    </a:solidFill>
                  </a:tcPr>
                </a:tc>
                <a:extLst>
                  <a:ext uri="{0D108BD9-81ED-4DB2-BD59-A6C34878D82A}">
                    <a16:rowId xmlns:a16="http://schemas.microsoft.com/office/drawing/2014/main" val="1831389710"/>
                  </a:ext>
                </a:extLst>
              </a:tr>
            </a:tbl>
          </a:graphicData>
        </a:graphic>
      </p:graphicFrame>
      <p:sp>
        <p:nvSpPr>
          <p:cNvPr id="22" name="正方形/長方形 21">
            <a:extLst>
              <a:ext uri="{FF2B5EF4-FFF2-40B4-BE49-F238E27FC236}">
                <a16:creationId xmlns:a16="http://schemas.microsoft.com/office/drawing/2014/main" id="{4F36EA33-EF01-4603-869B-392FECDAAA89}"/>
              </a:ext>
            </a:extLst>
          </p:cNvPr>
          <p:cNvSpPr/>
          <p:nvPr/>
        </p:nvSpPr>
        <p:spPr>
          <a:xfrm>
            <a:off x="2624307" y="4944298"/>
            <a:ext cx="1077546" cy="104863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aphicFrame>
        <p:nvGraphicFramePr>
          <p:cNvPr id="23" name="表 22">
            <a:extLst>
              <a:ext uri="{FF2B5EF4-FFF2-40B4-BE49-F238E27FC236}">
                <a16:creationId xmlns:a16="http://schemas.microsoft.com/office/drawing/2014/main" id="{94E9E3F8-0341-44C9-B3D8-6FC2329E42BC}"/>
              </a:ext>
            </a:extLst>
          </p:cNvPr>
          <p:cNvGraphicFramePr>
            <a:graphicFrameLocks noGrp="1"/>
          </p:cNvGraphicFramePr>
          <p:nvPr>
            <p:extLst>
              <p:ext uri="{D42A27DB-BD31-4B8C-83A1-F6EECF244321}">
                <p14:modId xmlns:p14="http://schemas.microsoft.com/office/powerpoint/2010/main" val="2777143966"/>
              </p:ext>
            </p:extLst>
          </p:nvPr>
        </p:nvGraphicFramePr>
        <p:xfrm>
          <a:off x="2268993" y="2464736"/>
          <a:ext cx="1666240" cy="1474816"/>
        </p:xfrm>
        <a:graphic>
          <a:graphicData uri="http://schemas.openxmlformats.org/drawingml/2006/table">
            <a:tbl>
              <a:tblPr>
                <a:tableStyleId>{5C22544A-7EE6-4342-B048-85BDC9FD1C3A}</a:tableStyleId>
              </a:tblPr>
              <a:tblGrid>
                <a:gridCol w="208280">
                  <a:extLst>
                    <a:ext uri="{9D8B030D-6E8A-4147-A177-3AD203B41FA5}">
                      <a16:colId xmlns:a16="http://schemas.microsoft.com/office/drawing/2014/main" val="1889018391"/>
                    </a:ext>
                  </a:extLst>
                </a:gridCol>
                <a:gridCol w="208280">
                  <a:extLst>
                    <a:ext uri="{9D8B030D-6E8A-4147-A177-3AD203B41FA5}">
                      <a16:colId xmlns:a16="http://schemas.microsoft.com/office/drawing/2014/main" val="2619634270"/>
                    </a:ext>
                  </a:extLst>
                </a:gridCol>
                <a:gridCol w="208280">
                  <a:extLst>
                    <a:ext uri="{9D8B030D-6E8A-4147-A177-3AD203B41FA5}">
                      <a16:colId xmlns:a16="http://schemas.microsoft.com/office/drawing/2014/main" val="2927264191"/>
                    </a:ext>
                  </a:extLst>
                </a:gridCol>
                <a:gridCol w="208280">
                  <a:extLst>
                    <a:ext uri="{9D8B030D-6E8A-4147-A177-3AD203B41FA5}">
                      <a16:colId xmlns:a16="http://schemas.microsoft.com/office/drawing/2014/main" val="1667985783"/>
                    </a:ext>
                  </a:extLst>
                </a:gridCol>
                <a:gridCol w="208280">
                  <a:extLst>
                    <a:ext uri="{9D8B030D-6E8A-4147-A177-3AD203B41FA5}">
                      <a16:colId xmlns:a16="http://schemas.microsoft.com/office/drawing/2014/main" val="3274214655"/>
                    </a:ext>
                  </a:extLst>
                </a:gridCol>
                <a:gridCol w="208280">
                  <a:extLst>
                    <a:ext uri="{9D8B030D-6E8A-4147-A177-3AD203B41FA5}">
                      <a16:colId xmlns:a16="http://schemas.microsoft.com/office/drawing/2014/main" val="3171548158"/>
                    </a:ext>
                  </a:extLst>
                </a:gridCol>
                <a:gridCol w="208280">
                  <a:extLst>
                    <a:ext uri="{9D8B030D-6E8A-4147-A177-3AD203B41FA5}">
                      <a16:colId xmlns:a16="http://schemas.microsoft.com/office/drawing/2014/main" val="928585349"/>
                    </a:ext>
                  </a:extLst>
                </a:gridCol>
                <a:gridCol w="208280">
                  <a:extLst>
                    <a:ext uri="{9D8B030D-6E8A-4147-A177-3AD203B41FA5}">
                      <a16:colId xmlns:a16="http://schemas.microsoft.com/office/drawing/2014/main" val="2115560212"/>
                    </a:ext>
                  </a:extLst>
                </a:gridCol>
              </a:tblGrid>
              <a:tr h="184352">
                <a:tc>
                  <a:txBody>
                    <a:bodyPr/>
                    <a:lstStyle/>
                    <a:p>
                      <a:endParaRPr kumimoji="1" lang="ja-JP" altLang="en-US" sz="300" dirty="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dirty="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extLst>
                  <a:ext uri="{0D108BD9-81ED-4DB2-BD59-A6C34878D82A}">
                    <a16:rowId xmlns:a16="http://schemas.microsoft.com/office/drawing/2014/main" val="1077384076"/>
                  </a:ext>
                </a:extLst>
              </a:tr>
              <a:tr h="184352">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extLst>
                  <a:ext uri="{0D108BD9-81ED-4DB2-BD59-A6C34878D82A}">
                    <a16:rowId xmlns:a16="http://schemas.microsoft.com/office/drawing/2014/main" val="1198060152"/>
                  </a:ext>
                </a:extLst>
              </a:tr>
              <a:tr h="184352">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extLst>
                  <a:ext uri="{0D108BD9-81ED-4DB2-BD59-A6C34878D82A}">
                    <a16:rowId xmlns:a16="http://schemas.microsoft.com/office/drawing/2014/main" val="3403077772"/>
                  </a:ext>
                </a:extLst>
              </a:tr>
              <a:tr h="184352">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extLst>
                  <a:ext uri="{0D108BD9-81ED-4DB2-BD59-A6C34878D82A}">
                    <a16:rowId xmlns:a16="http://schemas.microsoft.com/office/drawing/2014/main" val="1142205369"/>
                  </a:ext>
                </a:extLst>
              </a:tr>
              <a:tr h="184352">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extLst>
                  <a:ext uri="{0D108BD9-81ED-4DB2-BD59-A6C34878D82A}">
                    <a16:rowId xmlns:a16="http://schemas.microsoft.com/office/drawing/2014/main" val="3257762411"/>
                  </a:ext>
                </a:extLst>
              </a:tr>
              <a:tr h="184352">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dirty="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extLst>
                  <a:ext uri="{0D108BD9-81ED-4DB2-BD59-A6C34878D82A}">
                    <a16:rowId xmlns:a16="http://schemas.microsoft.com/office/drawing/2014/main" val="3116001670"/>
                  </a:ext>
                </a:extLst>
              </a:tr>
              <a:tr h="184352">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extLst>
                  <a:ext uri="{0D108BD9-81ED-4DB2-BD59-A6C34878D82A}">
                    <a16:rowId xmlns:a16="http://schemas.microsoft.com/office/drawing/2014/main" val="2576749979"/>
                  </a:ext>
                </a:extLst>
              </a:tr>
              <a:tr h="184352">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dirty="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extLst>
                  <a:ext uri="{0D108BD9-81ED-4DB2-BD59-A6C34878D82A}">
                    <a16:rowId xmlns:a16="http://schemas.microsoft.com/office/drawing/2014/main" val="3250436576"/>
                  </a:ext>
                </a:extLst>
              </a:tr>
            </a:tbl>
          </a:graphicData>
        </a:graphic>
      </p:graphicFrame>
      <p:sp>
        <p:nvSpPr>
          <p:cNvPr id="24" name="正方形/長方形 23">
            <a:extLst>
              <a:ext uri="{FF2B5EF4-FFF2-40B4-BE49-F238E27FC236}">
                <a16:creationId xmlns:a16="http://schemas.microsoft.com/office/drawing/2014/main" id="{CD25C3C3-9E5D-4227-B3F0-33436AB99603}"/>
              </a:ext>
            </a:extLst>
          </p:cNvPr>
          <p:cNvSpPr/>
          <p:nvPr/>
        </p:nvSpPr>
        <p:spPr>
          <a:xfrm>
            <a:off x="2279288" y="2470080"/>
            <a:ext cx="612930" cy="54541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5" name="正方形/長方形 24">
            <a:extLst>
              <a:ext uri="{FF2B5EF4-FFF2-40B4-BE49-F238E27FC236}">
                <a16:creationId xmlns:a16="http://schemas.microsoft.com/office/drawing/2014/main" id="{E692DBF4-DE89-4F06-BBED-FABF8F79470C}"/>
              </a:ext>
            </a:extLst>
          </p:cNvPr>
          <p:cNvSpPr/>
          <p:nvPr/>
        </p:nvSpPr>
        <p:spPr>
          <a:xfrm>
            <a:off x="2615963" y="3959812"/>
            <a:ext cx="1082348" cy="307777"/>
          </a:xfrm>
          <a:prstGeom prst="rect">
            <a:avLst/>
          </a:prstGeom>
        </p:spPr>
        <p:txBody>
          <a:bodyPr wrap="none">
            <a:spAutoFit/>
          </a:bodyPr>
          <a:lstStyle/>
          <a:p>
            <a:r>
              <a:rPr lang="ja-JP" altLang="en-US" sz="1400" b="1" dirty="0">
                <a:solidFill>
                  <a:srgbClr val="494949"/>
                </a:solidFill>
              </a:rPr>
              <a:t>入力データ</a:t>
            </a:r>
          </a:p>
        </p:txBody>
      </p:sp>
      <p:sp>
        <p:nvSpPr>
          <p:cNvPr id="26" name="吹き出し: 四角形 25">
            <a:extLst>
              <a:ext uri="{FF2B5EF4-FFF2-40B4-BE49-F238E27FC236}">
                <a16:creationId xmlns:a16="http://schemas.microsoft.com/office/drawing/2014/main" id="{CA23879D-D519-49F9-B204-563D259BD98B}"/>
              </a:ext>
            </a:extLst>
          </p:cNvPr>
          <p:cNvSpPr/>
          <p:nvPr/>
        </p:nvSpPr>
        <p:spPr>
          <a:xfrm>
            <a:off x="2402418" y="1932228"/>
            <a:ext cx="1666239" cy="316895"/>
          </a:xfrm>
          <a:prstGeom prst="wedgeRectCallout">
            <a:avLst>
              <a:gd name="adj1" fmla="val -36985"/>
              <a:gd name="adj2" fmla="val 108860"/>
            </a:avLst>
          </a:prstGeom>
          <a:solidFill>
            <a:srgbClr val="FF968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ja-JP" altLang="en-US" sz="1400" b="1" dirty="0">
                <a:solidFill>
                  <a:srgbClr val="494949"/>
                </a:solidFill>
              </a:rPr>
              <a:t>畳み込みカーネル</a:t>
            </a:r>
            <a:endParaRPr kumimoji="1" lang="ja-JP" altLang="en-US" sz="1400" b="1" dirty="0">
              <a:solidFill>
                <a:srgbClr val="494949"/>
              </a:solidFill>
            </a:endParaRPr>
          </a:p>
        </p:txBody>
      </p:sp>
      <p:graphicFrame>
        <p:nvGraphicFramePr>
          <p:cNvPr id="27" name="表 26">
            <a:extLst>
              <a:ext uri="{FF2B5EF4-FFF2-40B4-BE49-F238E27FC236}">
                <a16:creationId xmlns:a16="http://schemas.microsoft.com/office/drawing/2014/main" id="{989EAC20-EFD5-412A-968E-03A9FE4681CA}"/>
              </a:ext>
            </a:extLst>
          </p:cNvPr>
          <p:cNvGraphicFramePr>
            <a:graphicFrameLocks noGrp="1"/>
          </p:cNvGraphicFramePr>
          <p:nvPr>
            <p:extLst>
              <p:ext uri="{D42A27DB-BD31-4B8C-83A1-F6EECF244321}">
                <p14:modId xmlns:p14="http://schemas.microsoft.com/office/powerpoint/2010/main" val="2436901744"/>
              </p:ext>
            </p:extLst>
          </p:nvPr>
        </p:nvGraphicFramePr>
        <p:xfrm>
          <a:off x="4520125" y="2446922"/>
          <a:ext cx="1666240" cy="1474816"/>
        </p:xfrm>
        <a:graphic>
          <a:graphicData uri="http://schemas.openxmlformats.org/drawingml/2006/table">
            <a:tbl>
              <a:tblPr>
                <a:tableStyleId>{5C22544A-7EE6-4342-B048-85BDC9FD1C3A}</a:tableStyleId>
              </a:tblPr>
              <a:tblGrid>
                <a:gridCol w="208280">
                  <a:extLst>
                    <a:ext uri="{9D8B030D-6E8A-4147-A177-3AD203B41FA5}">
                      <a16:colId xmlns:a16="http://schemas.microsoft.com/office/drawing/2014/main" val="1889018391"/>
                    </a:ext>
                  </a:extLst>
                </a:gridCol>
                <a:gridCol w="208280">
                  <a:extLst>
                    <a:ext uri="{9D8B030D-6E8A-4147-A177-3AD203B41FA5}">
                      <a16:colId xmlns:a16="http://schemas.microsoft.com/office/drawing/2014/main" val="2619634270"/>
                    </a:ext>
                  </a:extLst>
                </a:gridCol>
                <a:gridCol w="208280">
                  <a:extLst>
                    <a:ext uri="{9D8B030D-6E8A-4147-A177-3AD203B41FA5}">
                      <a16:colId xmlns:a16="http://schemas.microsoft.com/office/drawing/2014/main" val="2927264191"/>
                    </a:ext>
                  </a:extLst>
                </a:gridCol>
                <a:gridCol w="208280">
                  <a:extLst>
                    <a:ext uri="{9D8B030D-6E8A-4147-A177-3AD203B41FA5}">
                      <a16:colId xmlns:a16="http://schemas.microsoft.com/office/drawing/2014/main" val="1667985783"/>
                    </a:ext>
                  </a:extLst>
                </a:gridCol>
                <a:gridCol w="208280">
                  <a:extLst>
                    <a:ext uri="{9D8B030D-6E8A-4147-A177-3AD203B41FA5}">
                      <a16:colId xmlns:a16="http://schemas.microsoft.com/office/drawing/2014/main" val="3274214655"/>
                    </a:ext>
                  </a:extLst>
                </a:gridCol>
                <a:gridCol w="208280">
                  <a:extLst>
                    <a:ext uri="{9D8B030D-6E8A-4147-A177-3AD203B41FA5}">
                      <a16:colId xmlns:a16="http://schemas.microsoft.com/office/drawing/2014/main" val="3171548158"/>
                    </a:ext>
                  </a:extLst>
                </a:gridCol>
                <a:gridCol w="208280">
                  <a:extLst>
                    <a:ext uri="{9D8B030D-6E8A-4147-A177-3AD203B41FA5}">
                      <a16:colId xmlns:a16="http://schemas.microsoft.com/office/drawing/2014/main" val="928585349"/>
                    </a:ext>
                  </a:extLst>
                </a:gridCol>
                <a:gridCol w="208280">
                  <a:extLst>
                    <a:ext uri="{9D8B030D-6E8A-4147-A177-3AD203B41FA5}">
                      <a16:colId xmlns:a16="http://schemas.microsoft.com/office/drawing/2014/main" val="2115560212"/>
                    </a:ext>
                  </a:extLst>
                </a:gridCol>
              </a:tblGrid>
              <a:tr h="184352">
                <a:tc>
                  <a:txBody>
                    <a:bodyPr/>
                    <a:lstStyle/>
                    <a:p>
                      <a:endParaRPr kumimoji="1" lang="ja-JP" altLang="en-US" sz="300" dirty="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extLst>
                  <a:ext uri="{0D108BD9-81ED-4DB2-BD59-A6C34878D82A}">
                    <a16:rowId xmlns:a16="http://schemas.microsoft.com/office/drawing/2014/main" val="1077384076"/>
                  </a:ext>
                </a:extLst>
              </a:tr>
              <a:tr h="184352">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extLst>
                  <a:ext uri="{0D108BD9-81ED-4DB2-BD59-A6C34878D82A}">
                    <a16:rowId xmlns:a16="http://schemas.microsoft.com/office/drawing/2014/main" val="1198060152"/>
                  </a:ext>
                </a:extLst>
              </a:tr>
              <a:tr h="184352">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extLst>
                  <a:ext uri="{0D108BD9-81ED-4DB2-BD59-A6C34878D82A}">
                    <a16:rowId xmlns:a16="http://schemas.microsoft.com/office/drawing/2014/main" val="3403077772"/>
                  </a:ext>
                </a:extLst>
              </a:tr>
              <a:tr h="184352">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extLst>
                  <a:ext uri="{0D108BD9-81ED-4DB2-BD59-A6C34878D82A}">
                    <a16:rowId xmlns:a16="http://schemas.microsoft.com/office/drawing/2014/main" val="1142205369"/>
                  </a:ext>
                </a:extLst>
              </a:tr>
              <a:tr h="184352">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extLst>
                  <a:ext uri="{0D108BD9-81ED-4DB2-BD59-A6C34878D82A}">
                    <a16:rowId xmlns:a16="http://schemas.microsoft.com/office/drawing/2014/main" val="3257762411"/>
                  </a:ext>
                </a:extLst>
              </a:tr>
              <a:tr h="184352">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extLst>
                  <a:ext uri="{0D108BD9-81ED-4DB2-BD59-A6C34878D82A}">
                    <a16:rowId xmlns:a16="http://schemas.microsoft.com/office/drawing/2014/main" val="3116001670"/>
                  </a:ext>
                </a:extLst>
              </a:tr>
              <a:tr h="184352">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dirty="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extLst>
                  <a:ext uri="{0D108BD9-81ED-4DB2-BD59-A6C34878D82A}">
                    <a16:rowId xmlns:a16="http://schemas.microsoft.com/office/drawing/2014/main" val="2576749979"/>
                  </a:ext>
                </a:extLst>
              </a:tr>
              <a:tr h="184352">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dirty="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extLst>
                  <a:ext uri="{0D108BD9-81ED-4DB2-BD59-A6C34878D82A}">
                    <a16:rowId xmlns:a16="http://schemas.microsoft.com/office/drawing/2014/main" val="3250436576"/>
                  </a:ext>
                </a:extLst>
              </a:tr>
            </a:tbl>
          </a:graphicData>
        </a:graphic>
      </p:graphicFrame>
      <p:sp>
        <p:nvSpPr>
          <p:cNvPr id="28" name="正方形/長方形 27">
            <a:extLst>
              <a:ext uri="{FF2B5EF4-FFF2-40B4-BE49-F238E27FC236}">
                <a16:creationId xmlns:a16="http://schemas.microsoft.com/office/drawing/2014/main" id="{49EF0BC9-A439-49A8-BD7B-D552D89533B3}"/>
              </a:ext>
            </a:extLst>
          </p:cNvPr>
          <p:cNvSpPr/>
          <p:nvPr/>
        </p:nvSpPr>
        <p:spPr>
          <a:xfrm>
            <a:off x="4740315" y="2452266"/>
            <a:ext cx="612930" cy="54541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aphicFrame>
        <p:nvGraphicFramePr>
          <p:cNvPr id="29" name="表 28">
            <a:extLst>
              <a:ext uri="{FF2B5EF4-FFF2-40B4-BE49-F238E27FC236}">
                <a16:creationId xmlns:a16="http://schemas.microsoft.com/office/drawing/2014/main" id="{B89AEEA5-B6DF-4825-A61F-06084B857597}"/>
              </a:ext>
            </a:extLst>
          </p:cNvPr>
          <p:cNvGraphicFramePr>
            <a:graphicFrameLocks noGrp="1"/>
          </p:cNvGraphicFramePr>
          <p:nvPr>
            <p:extLst>
              <p:ext uri="{D42A27DB-BD31-4B8C-83A1-F6EECF244321}">
                <p14:modId xmlns:p14="http://schemas.microsoft.com/office/powerpoint/2010/main" val="2279422629"/>
              </p:ext>
            </p:extLst>
          </p:nvPr>
        </p:nvGraphicFramePr>
        <p:xfrm>
          <a:off x="7008620" y="2441891"/>
          <a:ext cx="1666240" cy="1474816"/>
        </p:xfrm>
        <a:graphic>
          <a:graphicData uri="http://schemas.openxmlformats.org/drawingml/2006/table">
            <a:tbl>
              <a:tblPr>
                <a:tableStyleId>{5C22544A-7EE6-4342-B048-85BDC9FD1C3A}</a:tableStyleId>
              </a:tblPr>
              <a:tblGrid>
                <a:gridCol w="208280">
                  <a:extLst>
                    <a:ext uri="{9D8B030D-6E8A-4147-A177-3AD203B41FA5}">
                      <a16:colId xmlns:a16="http://schemas.microsoft.com/office/drawing/2014/main" val="1889018391"/>
                    </a:ext>
                  </a:extLst>
                </a:gridCol>
                <a:gridCol w="208280">
                  <a:extLst>
                    <a:ext uri="{9D8B030D-6E8A-4147-A177-3AD203B41FA5}">
                      <a16:colId xmlns:a16="http://schemas.microsoft.com/office/drawing/2014/main" val="2619634270"/>
                    </a:ext>
                  </a:extLst>
                </a:gridCol>
                <a:gridCol w="208280">
                  <a:extLst>
                    <a:ext uri="{9D8B030D-6E8A-4147-A177-3AD203B41FA5}">
                      <a16:colId xmlns:a16="http://schemas.microsoft.com/office/drawing/2014/main" val="2927264191"/>
                    </a:ext>
                  </a:extLst>
                </a:gridCol>
                <a:gridCol w="208280">
                  <a:extLst>
                    <a:ext uri="{9D8B030D-6E8A-4147-A177-3AD203B41FA5}">
                      <a16:colId xmlns:a16="http://schemas.microsoft.com/office/drawing/2014/main" val="1667985783"/>
                    </a:ext>
                  </a:extLst>
                </a:gridCol>
                <a:gridCol w="208280">
                  <a:extLst>
                    <a:ext uri="{9D8B030D-6E8A-4147-A177-3AD203B41FA5}">
                      <a16:colId xmlns:a16="http://schemas.microsoft.com/office/drawing/2014/main" val="3274214655"/>
                    </a:ext>
                  </a:extLst>
                </a:gridCol>
                <a:gridCol w="208280">
                  <a:extLst>
                    <a:ext uri="{9D8B030D-6E8A-4147-A177-3AD203B41FA5}">
                      <a16:colId xmlns:a16="http://schemas.microsoft.com/office/drawing/2014/main" val="3171548158"/>
                    </a:ext>
                  </a:extLst>
                </a:gridCol>
                <a:gridCol w="208280">
                  <a:extLst>
                    <a:ext uri="{9D8B030D-6E8A-4147-A177-3AD203B41FA5}">
                      <a16:colId xmlns:a16="http://schemas.microsoft.com/office/drawing/2014/main" val="928585349"/>
                    </a:ext>
                  </a:extLst>
                </a:gridCol>
                <a:gridCol w="208280">
                  <a:extLst>
                    <a:ext uri="{9D8B030D-6E8A-4147-A177-3AD203B41FA5}">
                      <a16:colId xmlns:a16="http://schemas.microsoft.com/office/drawing/2014/main" val="2115560212"/>
                    </a:ext>
                  </a:extLst>
                </a:gridCol>
              </a:tblGrid>
              <a:tr h="184352">
                <a:tc>
                  <a:txBody>
                    <a:bodyPr/>
                    <a:lstStyle/>
                    <a:p>
                      <a:endParaRPr kumimoji="1" lang="ja-JP" altLang="en-US" sz="300" dirty="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extLst>
                  <a:ext uri="{0D108BD9-81ED-4DB2-BD59-A6C34878D82A}">
                    <a16:rowId xmlns:a16="http://schemas.microsoft.com/office/drawing/2014/main" val="1077384076"/>
                  </a:ext>
                </a:extLst>
              </a:tr>
              <a:tr h="184352">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extLst>
                  <a:ext uri="{0D108BD9-81ED-4DB2-BD59-A6C34878D82A}">
                    <a16:rowId xmlns:a16="http://schemas.microsoft.com/office/drawing/2014/main" val="1198060152"/>
                  </a:ext>
                </a:extLst>
              </a:tr>
              <a:tr h="184352">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extLst>
                  <a:ext uri="{0D108BD9-81ED-4DB2-BD59-A6C34878D82A}">
                    <a16:rowId xmlns:a16="http://schemas.microsoft.com/office/drawing/2014/main" val="3403077772"/>
                  </a:ext>
                </a:extLst>
              </a:tr>
              <a:tr h="184352">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extLst>
                  <a:ext uri="{0D108BD9-81ED-4DB2-BD59-A6C34878D82A}">
                    <a16:rowId xmlns:a16="http://schemas.microsoft.com/office/drawing/2014/main" val="1142205369"/>
                  </a:ext>
                </a:extLst>
              </a:tr>
              <a:tr h="184352">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dirty="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extLst>
                  <a:ext uri="{0D108BD9-81ED-4DB2-BD59-A6C34878D82A}">
                    <a16:rowId xmlns:a16="http://schemas.microsoft.com/office/drawing/2014/main" val="3257762411"/>
                  </a:ext>
                </a:extLst>
              </a:tr>
              <a:tr h="184352">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extLst>
                  <a:ext uri="{0D108BD9-81ED-4DB2-BD59-A6C34878D82A}">
                    <a16:rowId xmlns:a16="http://schemas.microsoft.com/office/drawing/2014/main" val="3116001670"/>
                  </a:ext>
                </a:extLst>
              </a:tr>
              <a:tr h="184352">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extLst>
                  <a:ext uri="{0D108BD9-81ED-4DB2-BD59-A6C34878D82A}">
                    <a16:rowId xmlns:a16="http://schemas.microsoft.com/office/drawing/2014/main" val="2576749979"/>
                  </a:ext>
                </a:extLst>
              </a:tr>
              <a:tr h="184352">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dirty="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extLst>
                  <a:ext uri="{0D108BD9-81ED-4DB2-BD59-A6C34878D82A}">
                    <a16:rowId xmlns:a16="http://schemas.microsoft.com/office/drawing/2014/main" val="3250436576"/>
                  </a:ext>
                </a:extLst>
              </a:tr>
            </a:tbl>
          </a:graphicData>
        </a:graphic>
      </p:graphicFrame>
      <p:sp>
        <p:nvSpPr>
          <p:cNvPr id="30" name="正方形/長方形 29">
            <a:extLst>
              <a:ext uri="{FF2B5EF4-FFF2-40B4-BE49-F238E27FC236}">
                <a16:creationId xmlns:a16="http://schemas.microsoft.com/office/drawing/2014/main" id="{A0287827-2B0A-4704-841C-2889C5F9EE1F}"/>
              </a:ext>
            </a:extLst>
          </p:cNvPr>
          <p:cNvSpPr/>
          <p:nvPr/>
        </p:nvSpPr>
        <p:spPr>
          <a:xfrm>
            <a:off x="8045024" y="2447235"/>
            <a:ext cx="612930" cy="54541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aphicFrame>
        <p:nvGraphicFramePr>
          <p:cNvPr id="31" name="表 30">
            <a:extLst>
              <a:ext uri="{FF2B5EF4-FFF2-40B4-BE49-F238E27FC236}">
                <a16:creationId xmlns:a16="http://schemas.microsoft.com/office/drawing/2014/main" id="{142C9C80-F0F3-40B6-B48F-FADBE02E04D9}"/>
              </a:ext>
            </a:extLst>
          </p:cNvPr>
          <p:cNvGraphicFramePr>
            <a:graphicFrameLocks noGrp="1"/>
          </p:cNvGraphicFramePr>
          <p:nvPr>
            <p:extLst>
              <p:ext uri="{D42A27DB-BD31-4B8C-83A1-F6EECF244321}">
                <p14:modId xmlns:p14="http://schemas.microsoft.com/office/powerpoint/2010/main" val="3389432077"/>
              </p:ext>
            </p:extLst>
          </p:nvPr>
        </p:nvGraphicFramePr>
        <p:xfrm>
          <a:off x="9471551" y="2464736"/>
          <a:ext cx="1666240" cy="1474816"/>
        </p:xfrm>
        <a:graphic>
          <a:graphicData uri="http://schemas.openxmlformats.org/drawingml/2006/table">
            <a:tbl>
              <a:tblPr>
                <a:tableStyleId>{5C22544A-7EE6-4342-B048-85BDC9FD1C3A}</a:tableStyleId>
              </a:tblPr>
              <a:tblGrid>
                <a:gridCol w="208280">
                  <a:extLst>
                    <a:ext uri="{9D8B030D-6E8A-4147-A177-3AD203B41FA5}">
                      <a16:colId xmlns:a16="http://schemas.microsoft.com/office/drawing/2014/main" val="1889018391"/>
                    </a:ext>
                  </a:extLst>
                </a:gridCol>
                <a:gridCol w="208280">
                  <a:extLst>
                    <a:ext uri="{9D8B030D-6E8A-4147-A177-3AD203B41FA5}">
                      <a16:colId xmlns:a16="http://schemas.microsoft.com/office/drawing/2014/main" val="2619634270"/>
                    </a:ext>
                  </a:extLst>
                </a:gridCol>
                <a:gridCol w="208280">
                  <a:extLst>
                    <a:ext uri="{9D8B030D-6E8A-4147-A177-3AD203B41FA5}">
                      <a16:colId xmlns:a16="http://schemas.microsoft.com/office/drawing/2014/main" val="2927264191"/>
                    </a:ext>
                  </a:extLst>
                </a:gridCol>
                <a:gridCol w="208280">
                  <a:extLst>
                    <a:ext uri="{9D8B030D-6E8A-4147-A177-3AD203B41FA5}">
                      <a16:colId xmlns:a16="http://schemas.microsoft.com/office/drawing/2014/main" val="1667985783"/>
                    </a:ext>
                  </a:extLst>
                </a:gridCol>
                <a:gridCol w="208280">
                  <a:extLst>
                    <a:ext uri="{9D8B030D-6E8A-4147-A177-3AD203B41FA5}">
                      <a16:colId xmlns:a16="http://schemas.microsoft.com/office/drawing/2014/main" val="3274214655"/>
                    </a:ext>
                  </a:extLst>
                </a:gridCol>
                <a:gridCol w="208280">
                  <a:extLst>
                    <a:ext uri="{9D8B030D-6E8A-4147-A177-3AD203B41FA5}">
                      <a16:colId xmlns:a16="http://schemas.microsoft.com/office/drawing/2014/main" val="3171548158"/>
                    </a:ext>
                  </a:extLst>
                </a:gridCol>
                <a:gridCol w="208280">
                  <a:extLst>
                    <a:ext uri="{9D8B030D-6E8A-4147-A177-3AD203B41FA5}">
                      <a16:colId xmlns:a16="http://schemas.microsoft.com/office/drawing/2014/main" val="928585349"/>
                    </a:ext>
                  </a:extLst>
                </a:gridCol>
                <a:gridCol w="208280">
                  <a:extLst>
                    <a:ext uri="{9D8B030D-6E8A-4147-A177-3AD203B41FA5}">
                      <a16:colId xmlns:a16="http://schemas.microsoft.com/office/drawing/2014/main" val="2115560212"/>
                    </a:ext>
                  </a:extLst>
                </a:gridCol>
              </a:tblGrid>
              <a:tr h="184352">
                <a:tc>
                  <a:txBody>
                    <a:bodyPr/>
                    <a:lstStyle/>
                    <a:p>
                      <a:endParaRPr kumimoji="1" lang="ja-JP" altLang="en-US" sz="300" dirty="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extLst>
                  <a:ext uri="{0D108BD9-81ED-4DB2-BD59-A6C34878D82A}">
                    <a16:rowId xmlns:a16="http://schemas.microsoft.com/office/drawing/2014/main" val="1077384076"/>
                  </a:ext>
                </a:extLst>
              </a:tr>
              <a:tr h="184352">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extLst>
                  <a:ext uri="{0D108BD9-81ED-4DB2-BD59-A6C34878D82A}">
                    <a16:rowId xmlns:a16="http://schemas.microsoft.com/office/drawing/2014/main" val="1198060152"/>
                  </a:ext>
                </a:extLst>
              </a:tr>
              <a:tr h="184352">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extLst>
                  <a:ext uri="{0D108BD9-81ED-4DB2-BD59-A6C34878D82A}">
                    <a16:rowId xmlns:a16="http://schemas.microsoft.com/office/drawing/2014/main" val="3403077772"/>
                  </a:ext>
                </a:extLst>
              </a:tr>
              <a:tr h="184352">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extLst>
                  <a:ext uri="{0D108BD9-81ED-4DB2-BD59-A6C34878D82A}">
                    <a16:rowId xmlns:a16="http://schemas.microsoft.com/office/drawing/2014/main" val="1142205369"/>
                  </a:ext>
                </a:extLst>
              </a:tr>
              <a:tr h="184352">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extLst>
                  <a:ext uri="{0D108BD9-81ED-4DB2-BD59-A6C34878D82A}">
                    <a16:rowId xmlns:a16="http://schemas.microsoft.com/office/drawing/2014/main" val="3257762411"/>
                  </a:ext>
                </a:extLst>
              </a:tr>
              <a:tr h="184352">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extLst>
                  <a:ext uri="{0D108BD9-81ED-4DB2-BD59-A6C34878D82A}">
                    <a16:rowId xmlns:a16="http://schemas.microsoft.com/office/drawing/2014/main" val="3116001670"/>
                  </a:ext>
                </a:extLst>
              </a:tr>
              <a:tr h="184352">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extLst>
                  <a:ext uri="{0D108BD9-81ED-4DB2-BD59-A6C34878D82A}">
                    <a16:rowId xmlns:a16="http://schemas.microsoft.com/office/drawing/2014/main" val="2576749979"/>
                  </a:ext>
                </a:extLst>
              </a:tr>
              <a:tr h="184352">
                <a:tc>
                  <a:txBody>
                    <a:bodyPr/>
                    <a:lstStyle/>
                    <a:p>
                      <a:endParaRPr kumimoji="1" lang="ja-JP" altLang="en-US" sz="300" dirty="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dirty="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extLst>
                  <a:ext uri="{0D108BD9-81ED-4DB2-BD59-A6C34878D82A}">
                    <a16:rowId xmlns:a16="http://schemas.microsoft.com/office/drawing/2014/main" val="3250436576"/>
                  </a:ext>
                </a:extLst>
              </a:tr>
            </a:tbl>
          </a:graphicData>
        </a:graphic>
      </p:graphicFrame>
      <p:sp>
        <p:nvSpPr>
          <p:cNvPr id="32" name="正方形/長方形 31">
            <a:extLst>
              <a:ext uri="{FF2B5EF4-FFF2-40B4-BE49-F238E27FC236}">
                <a16:creationId xmlns:a16="http://schemas.microsoft.com/office/drawing/2014/main" id="{B2623038-172C-494A-AEF5-1EEF422B41B0}"/>
              </a:ext>
            </a:extLst>
          </p:cNvPr>
          <p:cNvSpPr/>
          <p:nvPr/>
        </p:nvSpPr>
        <p:spPr>
          <a:xfrm>
            <a:off x="10525017" y="3391651"/>
            <a:ext cx="612930" cy="54541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3" name="正方形/長方形 32">
            <a:extLst>
              <a:ext uri="{FF2B5EF4-FFF2-40B4-BE49-F238E27FC236}">
                <a16:creationId xmlns:a16="http://schemas.microsoft.com/office/drawing/2014/main" id="{F24BC996-2F9D-4AB7-A111-4D7352D0B0BF}"/>
              </a:ext>
            </a:extLst>
          </p:cNvPr>
          <p:cNvSpPr/>
          <p:nvPr/>
        </p:nvSpPr>
        <p:spPr>
          <a:xfrm>
            <a:off x="8844021" y="3012002"/>
            <a:ext cx="530915" cy="369332"/>
          </a:xfrm>
          <a:prstGeom prst="rect">
            <a:avLst/>
          </a:prstGeom>
        </p:spPr>
        <p:txBody>
          <a:bodyPr wrap="none">
            <a:spAutoFit/>
          </a:bodyPr>
          <a:lstStyle/>
          <a:p>
            <a:pPr algn="ctr"/>
            <a:r>
              <a:rPr kumimoji="1" lang="ja-JP" altLang="en-US" dirty="0"/>
              <a:t>・・・</a:t>
            </a:r>
            <a:endParaRPr lang="ja-JP" altLang="en-US" dirty="0"/>
          </a:p>
        </p:txBody>
      </p:sp>
      <p:cxnSp>
        <p:nvCxnSpPr>
          <p:cNvPr id="34" name="直線コネクタ 33">
            <a:extLst>
              <a:ext uri="{FF2B5EF4-FFF2-40B4-BE49-F238E27FC236}">
                <a16:creationId xmlns:a16="http://schemas.microsoft.com/office/drawing/2014/main" id="{A381E8D2-B3E1-4E1B-B11F-6465F8A28601}"/>
              </a:ext>
            </a:extLst>
          </p:cNvPr>
          <p:cNvCxnSpPr>
            <a:cxnSpLocks/>
            <a:stCxn id="30" idx="2"/>
          </p:cNvCxnSpPr>
          <p:nvPr/>
        </p:nvCxnSpPr>
        <p:spPr>
          <a:xfrm>
            <a:off x="8351489" y="2992652"/>
            <a:ext cx="933878" cy="1604893"/>
          </a:xfrm>
          <a:prstGeom prst="line">
            <a:avLst/>
          </a:prstGeom>
          <a:ln w="12700">
            <a:solidFill>
              <a:srgbClr val="FF0000"/>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35" name="直線コネクタ 34">
            <a:extLst>
              <a:ext uri="{FF2B5EF4-FFF2-40B4-BE49-F238E27FC236}">
                <a16:creationId xmlns:a16="http://schemas.microsoft.com/office/drawing/2014/main" id="{B930997A-D3B2-4063-9DC2-197F5BAD2713}"/>
              </a:ext>
            </a:extLst>
          </p:cNvPr>
          <p:cNvCxnSpPr>
            <a:cxnSpLocks/>
            <a:stCxn id="28" idx="3"/>
          </p:cNvCxnSpPr>
          <p:nvPr/>
        </p:nvCxnSpPr>
        <p:spPr>
          <a:xfrm>
            <a:off x="5353245" y="2724975"/>
            <a:ext cx="3018742" cy="1907692"/>
          </a:xfrm>
          <a:prstGeom prst="line">
            <a:avLst/>
          </a:prstGeom>
          <a:ln w="12700">
            <a:solidFill>
              <a:srgbClr val="FF0000"/>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36" name="直線コネクタ 35">
            <a:extLst>
              <a:ext uri="{FF2B5EF4-FFF2-40B4-BE49-F238E27FC236}">
                <a16:creationId xmlns:a16="http://schemas.microsoft.com/office/drawing/2014/main" id="{24C16AA3-AF54-4376-B0F7-373547A67DB3}"/>
              </a:ext>
            </a:extLst>
          </p:cNvPr>
          <p:cNvCxnSpPr>
            <a:cxnSpLocks/>
          </p:cNvCxnSpPr>
          <p:nvPr/>
        </p:nvCxnSpPr>
        <p:spPr>
          <a:xfrm>
            <a:off x="2904619" y="2742341"/>
            <a:ext cx="5225681" cy="1878474"/>
          </a:xfrm>
          <a:prstGeom prst="line">
            <a:avLst/>
          </a:prstGeom>
          <a:ln w="12700">
            <a:solidFill>
              <a:srgbClr val="FF0000"/>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sp>
        <p:nvSpPr>
          <p:cNvPr id="40" name="テキスト ボックス 39">
            <a:extLst>
              <a:ext uri="{FF2B5EF4-FFF2-40B4-BE49-F238E27FC236}">
                <a16:creationId xmlns:a16="http://schemas.microsoft.com/office/drawing/2014/main" id="{088440A4-6760-4F98-966D-564AC6BFF899}"/>
              </a:ext>
            </a:extLst>
          </p:cNvPr>
          <p:cNvSpPr txBox="1"/>
          <p:nvPr/>
        </p:nvSpPr>
        <p:spPr>
          <a:xfrm>
            <a:off x="2234238" y="5304821"/>
            <a:ext cx="317002" cy="338554"/>
          </a:xfrm>
          <a:prstGeom prst="rect">
            <a:avLst/>
          </a:prstGeom>
          <a:noFill/>
        </p:spPr>
        <p:txBody>
          <a:bodyPr wrap="square" rtlCol="0">
            <a:spAutoFit/>
          </a:bodyPr>
          <a:lstStyle/>
          <a:p>
            <a:pPr algn="ctr" defTabSz="914400" fontAlgn="base">
              <a:spcBef>
                <a:spcPct val="0"/>
              </a:spcBef>
              <a:spcAft>
                <a:spcPct val="0"/>
              </a:spcAft>
            </a:pPr>
            <a:r>
              <a:rPr kumimoji="1" lang="en-US" altLang="ja-JP" sz="1600" dirty="0">
                <a:solidFill>
                  <a:srgbClr val="000000"/>
                </a:solidFill>
                <a:latin typeface="+mn-ea"/>
              </a:rPr>
              <a:t>X</a:t>
            </a:r>
            <a:endParaRPr kumimoji="1" lang="ja-JP" altLang="en-US" sz="1600" dirty="0">
              <a:solidFill>
                <a:srgbClr val="000000"/>
              </a:solidFill>
              <a:latin typeface="+mn-ea"/>
            </a:endParaRPr>
          </a:p>
        </p:txBody>
      </p:sp>
      <p:sp>
        <p:nvSpPr>
          <p:cNvPr id="41" name="吹き出し: 角を丸めた四角形 40">
            <a:extLst>
              <a:ext uri="{FF2B5EF4-FFF2-40B4-BE49-F238E27FC236}">
                <a16:creationId xmlns:a16="http://schemas.microsoft.com/office/drawing/2014/main" id="{4FA9AAD7-A4CF-4E4C-9693-16E955B21536}"/>
              </a:ext>
            </a:extLst>
          </p:cNvPr>
          <p:cNvSpPr/>
          <p:nvPr/>
        </p:nvSpPr>
        <p:spPr>
          <a:xfrm>
            <a:off x="4082121" y="6134660"/>
            <a:ext cx="914086" cy="307777"/>
          </a:xfrm>
          <a:prstGeom prst="wedgeRoundRectCallout">
            <a:avLst>
              <a:gd name="adj1" fmla="val -44779"/>
              <a:gd name="adj2" fmla="val -85144"/>
              <a:gd name="adj3" fmla="val 16667"/>
            </a:avLst>
          </a:prstGeom>
          <a:solidFill>
            <a:srgbClr val="FF96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sz="1400" b="1" dirty="0">
                <a:solidFill>
                  <a:schemeClr val="bg1"/>
                </a:solidFill>
                <a:latin typeface="+mn-ea"/>
              </a:rPr>
              <a:t>バイアス</a:t>
            </a:r>
          </a:p>
        </p:txBody>
      </p:sp>
      <p:sp>
        <p:nvSpPr>
          <p:cNvPr id="43" name="正方形/長方形 42">
            <a:extLst>
              <a:ext uri="{FF2B5EF4-FFF2-40B4-BE49-F238E27FC236}">
                <a16:creationId xmlns:a16="http://schemas.microsoft.com/office/drawing/2014/main" id="{225628A1-45B8-450C-BAAA-A90D70CA7AC8}"/>
              </a:ext>
            </a:extLst>
          </p:cNvPr>
          <p:cNvSpPr/>
          <p:nvPr/>
        </p:nvSpPr>
        <p:spPr>
          <a:xfrm>
            <a:off x="4222407" y="4362432"/>
            <a:ext cx="2877711" cy="738664"/>
          </a:xfrm>
          <a:prstGeom prst="rect">
            <a:avLst/>
          </a:prstGeom>
          <a:ln>
            <a:solidFill>
              <a:schemeClr val="tx2">
                <a:lumMod val="75000"/>
                <a:lumOff val="25000"/>
              </a:schemeClr>
            </a:solidFill>
          </a:ln>
        </p:spPr>
        <p:txBody>
          <a:bodyPr wrap="none" lIns="91440" tIns="45720" rIns="91440" bIns="45720" anchor="t">
            <a:spAutoFit/>
          </a:bodyPr>
          <a:lstStyle/>
          <a:p>
            <a:r>
              <a:rPr kumimoji="1" lang="ja-JP" altLang="en-US" sz="1400" dirty="0">
                <a:solidFill>
                  <a:srgbClr val="494949"/>
                </a:solidFill>
                <a:latin typeface="+mn-ea"/>
              </a:rPr>
              <a:t>畳み込みカーネルの各ピクセルが</a:t>
            </a:r>
            <a:endParaRPr kumimoji="1" lang="en-US" altLang="ja-JP" sz="1400" dirty="0">
              <a:solidFill>
                <a:srgbClr val="494949"/>
              </a:solidFill>
              <a:latin typeface="+mn-ea"/>
            </a:endParaRPr>
          </a:p>
          <a:p>
            <a:r>
              <a:rPr kumimoji="1" lang="ja-JP" altLang="en-US" sz="1400">
                <a:solidFill>
                  <a:srgbClr val="494949"/>
                </a:solidFill>
                <a:latin typeface="+mn-ea"/>
              </a:rPr>
              <a:t>ウェイト、加えてバイアスが</a:t>
            </a:r>
            <a:endParaRPr kumimoji="1" lang="en-US" altLang="ja-JP" sz="1400" dirty="0">
              <a:solidFill>
                <a:srgbClr val="494949"/>
              </a:solidFill>
              <a:latin typeface="+mn-ea"/>
            </a:endParaRPr>
          </a:p>
          <a:p>
            <a:r>
              <a:rPr kumimoji="1" lang="ja-JP" altLang="en-US" sz="1400" dirty="0">
                <a:solidFill>
                  <a:srgbClr val="494949"/>
                </a:solidFill>
                <a:latin typeface="+mn-ea"/>
              </a:rPr>
              <a:t>更新するパラメータ</a:t>
            </a:r>
            <a:endParaRPr kumimoji="1" lang="en-US" altLang="ja-JP" sz="1400" dirty="0">
              <a:solidFill>
                <a:srgbClr val="494949"/>
              </a:solidFill>
              <a:latin typeface="+mn-ea"/>
            </a:endParaRPr>
          </a:p>
        </p:txBody>
      </p:sp>
      <p:cxnSp>
        <p:nvCxnSpPr>
          <p:cNvPr id="48" name="コネクタ: 曲線 47">
            <a:extLst>
              <a:ext uri="{FF2B5EF4-FFF2-40B4-BE49-F238E27FC236}">
                <a16:creationId xmlns:a16="http://schemas.microsoft.com/office/drawing/2014/main" id="{DFC304F1-3BC6-481F-8B28-FE4F8A273D15}"/>
              </a:ext>
            </a:extLst>
          </p:cNvPr>
          <p:cNvCxnSpPr>
            <a:stCxn id="24" idx="1"/>
          </p:cNvCxnSpPr>
          <p:nvPr/>
        </p:nvCxnSpPr>
        <p:spPr>
          <a:xfrm rot="10800000" flipV="1">
            <a:off x="1264024" y="2742789"/>
            <a:ext cx="1015264" cy="1573698"/>
          </a:xfrm>
          <a:prstGeom prst="curvedConnector2">
            <a:avLst/>
          </a:prstGeom>
          <a:ln w="47625">
            <a:solidFill>
              <a:schemeClr val="accent1">
                <a:lumMod val="75000"/>
              </a:schemeClr>
            </a:solidFill>
            <a:headEnd type="none" w="med" len="med"/>
            <a:tailEnd type="triangle"/>
          </a:ln>
        </p:spPr>
        <p:style>
          <a:lnRef idx="3">
            <a:schemeClr val="accent1"/>
          </a:lnRef>
          <a:fillRef idx="0">
            <a:schemeClr val="accent1"/>
          </a:fillRef>
          <a:effectRef idx="2">
            <a:schemeClr val="accent1"/>
          </a:effectRef>
          <a:fontRef idx="minor">
            <a:schemeClr val="tx1"/>
          </a:fontRef>
        </p:style>
      </p:cxnSp>
      <p:cxnSp>
        <p:nvCxnSpPr>
          <p:cNvPr id="49" name="コネクタ: 曲線 48">
            <a:extLst>
              <a:ext uri="{FF2B5EF4-FFF2-40B4-BE49-F238E27FC236}">
                <a16:creationId xmlns:a16="http://schemas.microsoft.com/office/drawing/2014/main" id="{8436675C-8D82-45E8-99F1-EA6F647CD4E8}"/>
              </a:ext>
            </a:extLst>
          </p:cNvPr>
          <p:cNvCxnSpPr>
            <a:cxnSpLocks/>
          </p:cNvCxnSpPr>
          <p:nvPr/>
        </p:nvCxnSpPr>
        <p:spPr>
          <a:xfrm flipV="1">
            <a:off x="4746580" y="4732924"/>
            <a:ext cx="3203321" cy="1221427"/>
          </a:xfrm>
          <a:prstGeom prst="curvedConnector3">
            <a:avLst>
              <a:gd name="adj1" fmla="val 50000"/>
            </a:avLst>
          </a:prstGeom>
          <a:ln w="47625">
            <a:solidFill>
              <a:schemeClr val="accent1">
                <a:lumMod val="75000"/>
              </a:schemeClr>
            </a:solidFill>
            <a:headEnd type="none" w="med" len="med"/>
            <a:tailEnd type="triangle"/>
          </a:ln>
        </p:spPr>
        <p:style>
          <a:lnRef idx="3">
            <a:schemeClr val="accent1"/>
          </a:lnRef>
          <a:fillRef idx="0">
            <a:schemeClr val="accent1"/>
          </a:fillRef>
          <a:effectRef idx="2">
            <a:schemeClr val="accent1"/>
          </a:effectRef>
          <a:fontRef idx="minor">
            <a:schemeClr val="tx1"/>
          </a:fontRef>
        </p:style>
      </p:cxnSp>
      <p:sp>
        <p:nvSpPr>
          <p:cNvPr id="60" name="テキスト ボックス 59">
            <a:extLst>
              <a:ext uri="{FF2B5EF4-FFF2-40B4-BE49-F238E27FC236}">
                <a16:creationId xmlns:a16="http://schemas.microsoft.com/office/drawing/2014/main" id="{0C3A959A-3862-49E1-9536-327861520E68}"/>
              </a:ext>
            </a:extLst>
          </p:cNvPr>
          <p:cNvSpPr txBox="1"/>
          <p:nvPr/>
        </p:nvSpPr>
        <p:spPr>
          <a:xfrm>
            <a:off x="596535" y="937831"/>
            <a:ext cx="10998926" cy="714042"/>
          </a:xfrm>
          <a:prstGeom prst="rect">
            <a:avLst/>
          </a:prstGeom>
          <a:solidFill>
            <a:srgbClr val="FFF4E1"/>
          </a:solid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20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pPr algn="l">
              <a:lnSpc>
                <a:spcPct val="130000"/>
              </a:lnSpc>
            </a:pPr>
            <a:r>
              <a:rPr lang="ja-JP" altLang="en-US" sz="1600">
                <a:solidFill>
                  <a:srgbClr val="E94823"/>
                </a:solidFill>
              </a:rPr>
              <a:t>　畳み込み層では</a:t>
            </a:r>
            <a:r>
              <a:rPr lang="en-US" altLang="ja-JP" sz="1600" dirty="0">
                <a:solidFill>
                  <a:srgbClr val="E94823"/>
                </a:solidFill>
              </a:rPr>
              <a:t>2×2</a:t>
            </a:r>
            <a:r>
              <a:rPr lang="ja-JP" altLang="en-US" sz="1600">
                <a:solidFill>
                  <a:srgbClr val="E94823"/>
                </a:solidFill>
              </a:rPr>
              <a:t>～</a:t>
            </a:r>
            <a:r>
              <a:rPr lang="en-US" altLang="ja-JP" sz="1600" dirty="0">
                <a:solidFill>
                  <a:srgbClr val="E94823"/>
                </a:solidFill>
              </a:rPr>
              <a:t>5×5</a:t>
            </a:r>
            <a:r>
              <a:rPr lang="ja-JP" altLang="en-US" sz="1600">
                <a:solidFill>
                  <a:srgbClr val="E94823"/>
                </a:solidFill>
              </a:rPr>
              <a:t>ほどの小さなサイズの畳み込みカーネルをスライドさせながら畳み込み演算を行います。演算結果は特徴マップとして、次の層へ渡されるデータになります。</a:t>
            </a:r>
          </a:p>
        </p:txBody>
      </p:sp>
    </p:spTree>
    <p:extLst>
      <p:ext uri="{BB962C8B-B14F-4D97-AF65-F5344CB8AC3E}">
        <p14:creationId xmlns:p14="http://schemas.microsoft.com/office/powerpoint/2010/main" val="2099354264"/>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E246B3A-E287-42F4-89A9-DBA37DEAF5C8}"/>
              </a:ext>
            </a:extLst>
          </p:cNvPr>
          <p:cNvSpPr>
            <a:spLocks noGrp="1"/>
          </p:cNvSpPr>
          <p:nvPr>
            <p:ph type="title"/>
          </p:nvPr>
        </p:nvSpPr>
        <p:spPr/>
        <p:txBody>
          <a:bodyPr/>
          <a:lstStyle/>
          <a:p>
            <a:r>
              <a:rPr kumimoji="1" lang="en-US" altLang="ja-JP" dirty="0"/>
              <a:t>7-1-8.</a:t>
            </a:r>
            <a:r>
              <a:rPr kumimoji="1" lang="ja-JP" altLang="en-US" dirty="0"/>
              <a:t>畳み込み層③</a:t>
            </a:r>
          </a:p>
        </p:txBody>
      </p:sp>
      <p:sp>
        <p:nvSpPr>
          <p:cNvPr id="3" name="スライド番号プレースホルダー 2">
            <a:extLst>
              <a:ext uri="{FF2B5EF4-FFF2-40B4-BE49-F238E27FC236}">
                <a16:creationId xmlns:a16="http://schemas.microsoft.com/office/drawing/2014/main" id="{A7D91BA1-7B8E-4786-846A-1726BD92777D}"/>
              </a:ext>
            </a:extLst>
          </p:cNvPr>
          <p:cNvSpPr>
            <a:spLocks noGrp="1"/>
          </p:cNvSpPr>
          <p:nvPr>
            <p:ph type="sldNum" sz="quarter" idx="10"/>
          </p:nvPr>
        </p:nvSpPr>
        <p:spPr/>
        <p:txBody>
          <a:bodyPr/>
          <a:lstStyle/>
          <a:p>
            <a:fld id="{5D750650-B10A-47BF-93C2-E1678438B37A}" type="slidenum">
              <a:rPr lang="en-US" altLang="ja-JP" smtClean="0"/>
              <a:pPr/>
              <a:t>342</a:t>
            </a:fld>
            <a:endParaRPr lang="en-US" altLang="ja-JP" dirty="0"/>
          </a:p>
        </p:txBody>
      </p:sp>
      <p:sp>
        <p:nvSpPr>
          <p:cNvPr id="4" name="正方形/長方形 3">
            <a:extLst>
              <a:ext uri="{FF2B5EF4-FFF2-40B4-BE49-F238E27FC236}">
                <a16:creationId xmlns:a16="http://schemas.microsoft.com/office/drawing/2014/main" id="{E0AF4339-9D62-4D8A-89BB-6C136B202C39}"/>
              </a:ext>
            </a:extLst>
          </p:cNvPr>
          <p:cNvSpPr/>
          <p:nvPr/>
        </p:nvSpPr>
        <p:spPr>
          <a:xfrm>
            <a:off x="1557416" y="1723955"/>
            <a:ext cx="3546374" cy="492443"/>
          </a:xfrm>
          <a:prstGeom prst="rect">
            <a:avLst/>
          </a:prstGeom>
          <a:solidFill>
            <a:schemeClr val="accent3">
              <a:lumMod val="20000"/>
              <a:lumOff val="80000"/>
            </a:schemeClr>
          </a:solidFill>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pPr algn="ctr"/>
            <a:r>
              <a:rPr lang="ja-JP" altLang="en-US" sz="1400" b="1" dirty="0">
                <a:solidFill>
                  <a:srgbClr val="494949"/>
                </a:solidFill>
              </a:rPr>
              <a:t>畳み込み層の設定パラメータ</a:t>
            </a:r>
            <a:endParaRPr lang="en-US" altLang="ja-JP" sz="1400" b="1" dirty="0">
              <a:solidFill>
                <a:srgbClr val="494949"/>
              </a:solidFill>
            </a:endParaRPr>
          </a:p>
          <a:p>
            <a:pPr algn="ctr"/>
            <a:r>
              <a:rPr lang="ja-JP" altLang="en-US" sz="1200" dirty="0">
                <a:solidFill>
                  <a:srgbClr val="494949"/>
                </a:solidFill>
              </a:rPr>
              <a:t>カーネルサイズ</a:t>
            </a:r>
            <a:r>
              <a:rPr lang="en-US" altLang="ja-JP" sz="1200" dirty="0">
                <a:solidFill>
                  <a:srgbClr val="494949"/>
                </a:solidFill>
              </a:rPr>
              <a:t>=3, </a:t>
            </a:r>
            <a:r>
              <a:rPr lang="ja-JP" altLang="en-US" sz="1200" dirty="0">
                <a:solidFill>
                  <a:srgbClr val="494949"/>
                </a:solidFill>
              </a:rPr>
              <a:t>ストライド</a:t>
            </a:r>
            <a:r>
              <a:rPr lang="en-US" altLang="ja-JP" sz="1200" dirty="0">
                <a:solidFill>
                  <a:srgbClr val="494949"/>
                </a:solidFill>
              </a:rPr>
              <a:t>=1, </a:t>
            </a:r>
            <a:r>
              <a:rPr lang="ja-JP" altLang="en-US" sz="1200" dirty="0">
                <a:solidFill>
                  <a:srgbClr val="494949"/>
                </a:solidFill>
              </a:rPr>
              <a:t>パディング</a:t>
            </a:r>
            <a:r>
              <a:rPr lang="en-US" altLang="ja-JP" sz="1200" dirty="0">
                <a:solidFill>
                  <a:srgbClr val="494949"/>
                </a:solidFill>
              </a:rPr>
              <a:t>=0</a:t>
            </a:r>
            <a:endParaRPr lang="ja-JP" altLang="en-US" sz="1200" dirty="0">
              <a:solidFill>
                <a:srgbClr val="494949"/>
              </a:solidFill>
            </a:endParaRPr>
          </a:p>
        </p:txBody>
      </p:sp>
      <p:grpSp>
        <p:nvGrpSpPr>
          <p:cNvPr id="5" name="グループ化 4">
            <a:extLst>
              <a:ext uri="{FF2B5EF4-FFF2-40B4-BE49-F238E27FC236}">
                <a16:creationId xmlns:a16="http://schemas.microsoft.com/office/drawing/2014/main" id="{37B02DAD-175A-4247-B682-46DBEF0FC736}"/>
              </a:ext>
            </a:extLst>
          </p:cNvPr>
          <p:cNvGrpSpPr/>
          <p:nvPr/>
        </p:nvGrpSpPr>
        <p:grpSpPr>
          <a:xfrm>
            <a:off x="1835252" y="2465097"/>
            <a:ext cx="2985731" cy="2916160"/>
            <a:chOff x="957989" y="2647212"/>
            <a:chExt cx="2985731" cy="2916160"/>
          </a:xfrm>
        </p:grpSpPr>
        <p:pic>
          <p:nvPicPr>
            <p:cNvPr id="6" name="図 5">
              <a:extLst>
                <a:ext uri="{FF2B5EF4-FFF2-40B4-BE49-F238E27FC236}">
                  <a16:creationId xmlns:a16="http://schemas.microsoft.com/office/drawing/2014/main" id="{5651CED4-1657-45F5-AC99-A8DE68B41222}"/>
                </a:ext>
              </a:extLst>
            </p:cNvPr>
            <p:cNvPicPr>
              <a:picLocks noChangeAspect="1"/>
            </p:cNvPicPr>
            <p:nvPr/>
          </p:nvPicPr>
          <p:blipFill>
            <a:blip r:embed="rId3"/>
            <a:stretch>
              <a:fillRect/>
            </a:stretch>
          </p:blipFill>
          <p:spPr>
            <a:xfrm>
              <a:off x="3109154" y="2674368"/>
              <a:ext cx="787816" cy="804343"/>
            </a:xfrm>
            <a:prstGeom prst="rect">
              <a:avLst/>
            </a:prstGeom>
          </p:spPr>
        </p:pic>
        <p:pic>
          <p:nvPicPr>
            <p:cNvPr id="7" name="図 6">
              <a:extLst>
                <a:ext uri="{FF2B5EF4-FFF2-40B4-BE49-F238E27FC236}">
                  <a16:creationId xmlns:a16="http://schemas.microsoft.com/office/drawing/2014/main" id="{2B0AE6F1-AF7A-4F5F-8714-E9C84EAAAD1A}"/>
                </a:ext>
              </a:extLst>
            </p:cNvPr>
            <p:cNvPicPr>
              <a:picLocks noChangeAspect="1"/>
            </p:cNvPicPr>
            <p:nvPr/>
          </p:nvPicPr>
          <p:blipFill>
            <a:blip r:embed="rId3"/>
            <a:stretch>
              <a:fillRect/>
            </a:stretch>
          </p:blipFill>
          <p:spPr>
            <a:xfrm>
              <a:off x="2060028" y="2674368"/>
              <a:ext cx="787816" cy="804343"/>
            </a:xfrm>
            <a:prstGeom prst="rect">
              <a:avLst/>
            </a:prstGeom>
          </p:spPr>
        </p:pic>
        <p:pic>
          <p:nvPicPr>
            <p:cNvPr id="8" name="図 7">
              <a:extLst>
                <a:ext uri="{FF2B5EF4-FFF2-40B4-BE49-F238E27FC236}">
                  <a16:creationId xmlns:a16="http://schemas.microsoft.com/office/drawing/2014/main" id="{D05C207A-E0BB-4D1C-B74A-45E099D79BC8}"/>
                </a:ext>
              </a:extLst>
            </p:cNvPr>
            <p:cNvPicPr>
              <a:picLocks noChangeAspect="1"/>
            </p:cNvPicPr>
            <p:nvPr/>
          </p:nvPicPr>
          <p:blipFill>
            <a:blip r:embed="rId3"/>
            <a:stretch>
              <a:fillRect/>
            </a:stretch>
          </p:blipFill>
          <p:spPr>
            <a:xfrm>
              <a:off x="998368" y="2674368"/>
              <a:ext cx="787816" cy="804343"/>
            </a:xfrm>
            <a:prstGeom prst="rect">
              <a:avLst/>
            </a:prstGeom>
          </p:spPr>
        </p:pic>
        <p:pic>
          <p:nvPicPr>
            <p:cNvPr id="9" name="図 8">
              <a:extLst>
                <a:ext uri="{FF2B5EF4-FFF2-40B4-BE49-F238E27FC236}">
                  <a16:creationId xmlns:a16="http://schemas.microsoft.com/office/drawing/2014/main" id="{E1797FD1-390F-48EA-BDD0-F4B8542621C1}"/>
                </a:ext>
              </a:extLst>
            </p:cNvPr>
            <p:cNvPicPr>
              <a:picLocks noChangeAspect="1"/>
            </p:cNvPicPr>
            <p:nvPr/>
          </p:nvPicPr>
          <p:blipFill>
            <a:blip r:embed="rId3"/>
            <a:stretch>
              <a:fillRect/>
            </a:stretch>
          </p:blipFill>
          <p:spPr>
            <a:xfrm>
              <a:off x="3109154" y="3691086"/>
              <a:ext cx="787816" cy="804343"/>
            </a:xfrm>
            <a:prstGeom prst="rect">
              <a:avLst/>
            </a:prstGeom>
          </p:spPr>
        </p:pic>
        <p:pic>
          <p:nvPicPr>
            <p:cNvPr id="10" name="図 9">
              <a:extLst>
                <a:ext uri="{FF2B5EF4-FFF2-40B4-BE49-F238E27FC236}">
                  <a16:creationId xmlns:a16="http://schemas.microsoft.com/office/drawing/2014/main" id="{B5DECBB2-92FE-4BD8-9D0A-6BCD081B1A18}"/>
                </a:ext>
              </a:extLst>
            </p:cNvPr>
            <p:cNvPicPr>
              <a:picLocks noChangeAspect="1"/>
            </p:cNvPicPr>
            <p:nvPr/>
          </p:nvPicPr>
          <p:blipFill>
            <a:blip r:embed="rId3"/>
            <a:stretch>
              <a:fillRect/>
            </a:stretch>
          </p:blipFill>
          <p:spPr>
            <a:xfrm>
              <a:off x="2060028" y="3691086"/>
              <a:ext cx="787816" cy="804343"/>
            </a:xfrm>
            <a:prstGeom prst="rect">
              <a:avLst/>
            </a:prstGeom>
          </p:spPr>
        </p:pic>
        <p:pic>
          <p:nvPicPr>
            <p:cNvPr id="11" name="図 10">
              <a:extLst>
                <a:ext uri="{FF2B5EF4-FFF2-40B4-BE49-F238E27FC236}">
                  <a16:creationId xmlns:a16="http://schemas.microsoft.com/office/drawing/2014/main" id="{4A26AAC6-DC1E-484C-83BA-D3916535812F}"/>
                </a:ext>
              </a:extLst>
            </p:cNvPr>
            <p:cNvPicPr>
              <a:picLocks noChangeAspect="1"/>
            </p:cNvPicPr>
            <p:nvPr/>
          </p:nvPicPr>
          <p:blipFill>
            <a:blip r:embed="rId3"/>
            <a:stretch>
              <a:fillRect/>
            </a:stretch>
          </p:blipFill>
          <p:spPr>
            <a:xfrm>
              <a:off x="998368" y="3691086"/>
              <a:ext cx="787816" cy="804343"/>
            </a:xfrm>
            <a:prstGeom prst="rect">
              <a:avLst/>
            </a:prstGeom>
          </p:spPr>
        </p:pic>
        <p:pic>
          <p:nvPicPr>
            <p:cNvPr id="12" name="図 11">
              <a:extLst>
                <a:ext uri="{FF2B5EF4-FFF2-40B4-BE49-F238E27FC236}">
                  <a16:creationId xmlns:a16="http://schemas.microsoft.com/office/drawing/2014/main" id="{F489370E-9395-4C5A-A919-C157FC9F7EB2}"/>
                </a:ext>
              </a:extLst>
            </p:cNvPr>
            <p:cNvPicPr>
              <a:picLocks noChangeAspect="1"/>
            </p:cNvPicPr>
            <p:nvPr/>
          </p:nvPicPr>
          <p:blipFill>
            <a:blip r:embed="rId3"/>
            <a:stretch>
              <a:fillRect/>
            </a:stretch>
          </p:blipFill>
          <p:spPr>
            <a:xfrm>
              <a:off x="3109154" y="4724969"/>
              <a:ext cx="787816" cy="804343"/>
            </a:xfrm>
            <a:prstGeom prst="rect">
              <a:avLst/>
            </a:prstGeom>
          </p:spPr>
        </p:pic>
        <p:pic>
          <p:nvPicPr>
            <p:cNvPr id="13" name="図 12">
              <a:extLst>
                <a:ext uri="{FF2B5EF4-FFF2-40B4-BE49-F238E27FC236}">
                  <a16:creationId xmlns:a16="http://schemas.microsoft.com/office/drawing/2014/main" id="{77E5A2AF-FD2E-40D6-8541-47E4DB4B4BD5}"/>
                </a:ext>
              </a:extLst>
            </p:cNvPr>
            <p:cNvPicPr>
              <a:picLocks noChangeAspect="1"/>
            </p:cNvPicPr>
            <p:nvPr/>
          </p:nvPicPr>
          <p:blipFill>
            <a:blip r:embed="rId3"/>
            <a:stretch>
              <a:fillRect/>
            </a:stretch>
          </p:blipFill>
          <p:spPr>
            <a:xfrm>
              <a:off x="2060028" y="4724969"/>
              <a:ext cx="787816" cy="804343"/>
            </a:xfrm>
            <a:prstGeom prst="rect">
              <a:avLst/>
            </a:prstGeom>
          </p:spPr>
        </p:pic>
        <p:pic>
          <p:nvPicPr>
            <p:cNvPr id="14" name="図 13">
              <a:extLst>
                <a:ext uri="{FF2B5EF4-FFF2-40B4-BE49-F238E27FC236}">
                  <a16:creationId xmlns:a16="http://schemas.microsoft.com/office/drawing/2014/main" id="{5F222799-2C19-40A1-B644-4C93EF188398}"/>
                </a:ext>
              </a:extLst>
            </p:cNvPr>
            <p:cNvPicPr>
              <a:picLocks noChangeAspect="1"/>
            </p:cNvPicPr>
            <p:nvPr/>
          </p:nvPicPr>
          <p:blipFill>
            <a:blip r:embed="rId3"/>
            <a:stretch>
              <a:fillRect/>
            </a:stretch>
          </p:blipFill>
          <p:spPr>
            <a:xfrm>
              <a:off x="998368" y="4724969"/>
              <a:ext cx="787816" cy="804343"/>
            </a:xfrm>
            <a:prstGeom prst="rect">
              <a:avLst/>
            </a:prstGeom>
          </p:spPr>
        </p:pic>
        <p:grpSp>
          <p:nvGrpSpPr>
            <p:cNvPr id="15" name="グループ化 14">
              <a:extLst>
                <a:ext uri="{FF2B5EF4-FFF2-40B4-BE49-F238E27FC236}">
                  <a16:creationId xmlns:a16="http://schemas.microsoft.com/office/drawing/2014/main" id="{5E5560A8-E205-4318-B520-C14940018D38}"/>
                </a:ext>
              </a:extLst>
            </p:cNvPr>
            <p:cNvGrpSpPr/>
            <p:nvPr/>
          </p:nvGrpSpPr>
          <p:grpSpPr>
            <a:xfrm>
              <a:off x="957989" y="2647212"/>
              <a:ext cx="2985731" cy="2916160"/>
              <a:chOff x="957989" y="2647212"/>
              <a:chExt cx="2985731" cy="2916160"/>
            </a:xfrm>
          </p:grpSpPr>
          <p:grpSp>
            <p:nvGrpSpPr>
              <p:cNvPr id="16" name="グループ化 15">
                <a:extLst>
                  <a:ext uri="{FF2B5EF4-FFF2-40B4-BE49-F238E27FC236}">
                    <a16:creationId xmlns:a16="http://schemas.microsoft.com/office/drawing/2014/main" id="{D472D560-F46D-4731-9644-59E17EBE921A}"/>
                  </a:ext>
                </a:extLst>
              </p:cNvPr>
              <p:cNvGrpSpPr/>
              <p:nvPr/>
            </p:nvGrpSpPr>
            <p:grpSpPr>
              <a:xfrm>
                <a:off x="957989" y="2647699"/>
                <a:ext cx="872684" cy="873171"/>
                <a:chOff x="957989" y="2258095"/>
                <a:chExt cx="872684" cy="873171"/>
              </a:xfrm>
            </p:grpSpPr>
            <p:sp>
              <p:nvSpPr>
                <p:cNvPr id="234" name="正方形/長方形 233">
                  <a:extLst>
                    <a:ext uri="{FF2B5EF4-FFF2-40B4-BE49-F238E27FC236}">
                      <a16:creationId xmlns:a16="http://schemas.microsoft.com/office/drawing/2014/main" id="{B04B0457-D695-413C-922A-0F525BA1FEA3}"/>
                    </a:ext>
                  </a:extLst>
                </p:cNvPr>
                <p:cNvSpPr/>
                <p:nvPr/>
              </p:nvSpPr>
              <p:spPr>
                <a:xfrm>
                  <a:off x="957989" y="2258095"/>
                  <a:ext cx="174537" cy="174537"/>
                </a:xfrm>
                <a:prstGeom prst="rect">
                  <a:avLst/>
                </a:prstGeom>
                <a:solidFill>
                  <a:schemeClr val="accent4"/>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5" name="正方形/長方形 234">
                  <a:extLst>
                    <a:ext uri="{FF2B5EF4-FFF2-40B4-BE49-F238E27FC236}">
                      <a16:creationId xmlns:a16="http://schemas.microsoft.com/office/drawing/2014/main" id="{78BF71C1-C827-498E-8679-AD63D2E78372}"/>
                    </a:ext>
                  </a:extLst>
                </p:cNvPr>
                <p:cNvSpPr/>
                <p:nvPr/>
              </p:nvSpPr>
              <p:spPr>
                <a:xfrm>
                  <a:off x="1132526" y="2258095"/>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6" name="正方形/長方形 235">
                  <a:extLst>
                    <a:ext uri="{FF2B5EF4-FFF2-40B4-BE49-F238E27FC236}">
                      <a16:creationId xmlns:a16="http://schemas.microsoft.com/office/drawing/2014/main" id="{23A2FD25-DD76-4ACD-8FD4-F16763F2A13D}"/>
                    </a:ext>
                  </a:extLst>
                </p:cNvPr>
                <p:cNvSpPr/>
                <p:nvPr/>
              </p:nvSpPr>
              <p:spPr>
                <a:xfrm>
                  <a:off x="1307063" y="2258095"/>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7" name="正方形/長方形 236">
                  <a:extLst>
                    <a:ext uri="{FF2B5EF4-FFF2-40B4-BE49-F238E27FC236}">
                      <a16:creationId xmlns:a16="http://schemas.microsoft.com/office/drawing/2014/main" id="{A93DFB47-572B-42C2-9F6D-25AF2DFDC3C7}"/>
                    </a:ext>
                  </a:extLst>
                </p:cNvPr>
                <p:cNvSpPr/>
                <p:nvPr/>
              </p:nvSpPr>
              <p:spPr>
                <a:xfrm>
                  <a:off x="1481599" y="2258095"/>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8" name="正方形/長方形 237">
                  <a:extLst>
                    <a:ext uri="{FF2B5EF4-FFF2-40B4-BE49-F238E27FC236}">
                      <a16:creationId xmlns:a16="http://schemas.microsoft.com/office/drawing/2014/main" id="{D3E3A16D-98F8-4C30-A2EB-83273DC6E16F}"/>
                    </a:ext>
                  </a:extLst>
                </p:cNvPr>
                <p:cNvSpPr/>
                <p:nvPr/>
              </p:nvSpPr>
              <p:spPr>
                <a:xfrm>
                  <a:off x="1656136" y="2258095"/>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9" name="正方形/長方形 238">
                  <a:extLst>
                    <a:ext uri="{FF2B5EF4-FFF2-40B4-BE49-F238E27FC236}">
                      <a16:creationId xmlns:a16="http://schemas.microsoft.com/office/drawing/2014/main" id="{44E1948B-B672-4879-A0E6-EA33AAC1370D}"/>
                    </a:ext>
                  </a:extLst>
                </p:cNvPr>
                <p:cNvSpPr/>
                <p:nvPr/>
              </p:nvSpPr>
              <p:spPr>
                <a:xfrm>
                  <a:off x="957989" y="2432632"/>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0" name="正方形/長方形 239">
                  <a:extLst>
                    <a:ext uri="{FF2B5EF4-FFF2-40B4-BE49-F238E27FC236}">
                      <a16:creationId xmlns:a16="http://schemas.microsoft.com/office/drawing/2014/main" id="{5ECDC1C2-4BF9-4932-BBBD-BD68A8062B8F}"/>
                    </a:ext>
                  </a:extLst>
                </p:cNvPr>
                <p:cNvSpPr/>
                <p:nvPr/>
              </p:nvSpPr>
              <p:spPr>
                <a:xfrm>
                  <a:off x="1132526" y="2432632"/>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1" name="正方形/長方形 240">
                  <a:extLst>
                    <a:ext uri="{FF2B5EF4-FFF2-40B4-BE49-F238E27FC236}">
                      <a16:creationId xmlns:a16="http://schemas.microsoft.com/office/drawing/2014/main" id="{82DD2734-B8D2-47DC-865B-F8C9FCFD7CB3}"/>
                    </a:ext>
                  </a:extLst>
                </p:cNvPr>
                <p:cNvSpPr/>
                <p:nvPr/>
              </p:nvSpPr>
              <p:spPr>
                <a:xfrm>
                  <a:off x="1307063" y="2432632"/>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2" name="正方形/長方形 241">
                  <a:extLst>
                    <a:ext uri="{FF2B5EF4-FFF2-40B4-BE49-F238E27FC236}">
                      <a16:creationId xmlns:a16="http://schemas.microsoft.com/office/drawing/2014/main" id="{2E6D2E67-BCB9-465A-B5F9-EDDC69932BEB}"/>
                    </a:ext>
                  </a:extLst>
                </p:cNvPr>
                <p:cNvSpPr/>
                <p:nvPr/>
              </p:nvSpPr>
              <p:spPr>
                <a:xfrm>
                  <a:off x="1481599" y="2432632"/>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3" name="正方形/長方形 242">
                  <a:extLst>
                    <a:ext uri="{FF2B5EF4-FFF2-40B4-BE49-F238E27FC236}">
                      <a16:creationId xmlns:a16="http://schemas.microsoft.com/office/drawing/2014/main" id="{5C913C3A-FBDB-4AAB-BE8D-3DCC01F377C4}"/>
                    </a:ext>
                  </a:extLst>
                </p:cNvPr>
                <p:cNvSpPr/>
                <p:nvPr/>
              </p:nvSpPr>
              <p:spPr>
                <a:xfrm>
                  <a:off x="1656136" y="2432632"/>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4" name="正方形/長方形 243">
                  <a:extLst>
                    <a:ext uri="{FF2B5EF4-FFF2-40B4-BE49-F238E27FC236}">
                      <a16:creationId xmlns:a16="http://schemas.microsoft.com/office/drawing/2014/main" id="{153CDE1E-10C8-4089-BE4D-7C2838D907A3}"/>
                    </a:ext>
                  </a:extLst>
                </p:cNvPr>
                <p:cNvSpPr/>
                <p:nvPr/>
              </p:nvSpPr>
              <p:spPr>
                <a:xfrm>
                  <a:off x="957989" y="2607168"/>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5" name="正方形/長方形 244">
                  <a:extLst>
                    <a:ext uri="{FF2B5EF4-FFF2-40B4-BE49-F238E27FC236}">
                      <a16:creationId xmlns:a16="http://schemas.microsoft.com/office/drawing/2014/main" id="{FDCAAC0E-FA15-446F-BBC2-0EE915E70B87}"/>
                    </a:ext>
                  </a:extLst>
                </p:cNvPr>
                <p:cNvSpPr/>
                <p:nvPr/>
              </p:nvSpPr>
              <p:spPr>
                <a:xfrm>
                  <a:off x="1132526" y="2607168"/>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6" name="正方形/長方形 245">
                  <a:extLst>
                    <a:ext uri="{FF2B5EF4-FFF2-40B4-BE49-F238E27FC236}">
                      <a16:creationId xmlns:a16="http://schemas.microsoft.com/office/drawing/2014/main" id="{3396D9BA-83F4-4232-B2F1-F5301668C75A}"/>
                    </a:ext>
                  </a:extLst>
                </p:cNvPr>
                <p:cNvSpPr/>
                <p:nvPr/>
              </p:nvSpPr>
              <p:spPr>
                <a:xfrm>
                  <a:off x="1307063" y="2607168"/>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7" name="正方形/長方形 246">
                  <a:extLst>
                    <a:ext uri="{FF2B5EF4-FFF2-40B4-BE49-F238E27FC236}">
                      <a16:creationId xmlns:a16="http://schemas.microsoft.com/office/drawing/2014/main" id="{66094CDB-5618-4AFA-8F9D-726F515B6CAA}"/>
                    </a:ext>
                  </a:extLst>
                </p:cNvPr>
                <p:cNvSpPr/>
                <p:nvPr/>
              </p:nvSpPr>
              <p:spPr>
                <a:xfrm>
                  <a:off x="1481599" y="2607168"/>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8" name="正方形/長方形 247">
                  <a:extLst>
                    <a:ext uri="{FF2B5EF4-FFF2-40B4-BE49-F238E27FC236}">
                      <a16:creationId xmlns:a16="http://schemas.microsoft.com/office/drawing/2014/main" id="{169993FE-3B3C-4924-A8F9-71CD5716B3CE}"/>
                    </a:ext>
                  </a:extLst>
                </p:cNvPr>
                <p:cNvSpPr/>
                <p:nvPr/>
              </p:nvSpPr>
              <p:spPr>
                <a:xfrm>
                  <a:off x="1656136" y="2607168"/>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9" name="正方形/長方形 248">
                  <a:extLst>
                    <a:ext uri="{FF2B5EF4-FFF2-40B4-BE49-F238E27FC236}">
                      <a16:creationId xmlns:a16="http://schemas.microsoft.com/office/drawing/2014/main" id="{DFA76F43-5FC9-4237-A5FC-040052685E19}"/>
                    </a:ext>
                  </a:extLst>
                </p:cNvPr>
                <p:cNvSpPr/>
                <p:nvPr/>
              </p:nvSpPr>
              <p:spPr>
                <a:xfrm>
                  <a:off x="957989" y="2781705"/>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0" name="正方形/長方形 249">
                  <a:extLst>
                    <a:ext uri="{FF2B5EF4-FFF2-40B4-BE49-F238E27FC236}">
                      <a16:creationId xmlns:a16="http://schemas.microsoft.com/office/drawing/2014/main" id="{C7293A88-FCFB-46A9-ABB0-71DAE4D873C6}"/>
                    </a:ext>
                  </a:extLst>
                </p:cNvPr>
                <p:cNvSpPr/>
                <p:nvPr/>
              </p:nvSpPr>
              <p:spPr>
                <a:xfrm>
                  <a:off x="1132526" y="2781705"/>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1" name="正方形/長方形 250">
                  <a:extLst>
                    <a:ext uri="{FF2B5EF4-FFF2-40B4-BE49-F238E27FC236}">
                      <a16:creationId xmlns:a16="http://schemas.microsoft.com/office/drawing/2014/main" id="{88481083-767B-4820-9155-00CCB1918C94}"/>
                    </a:ext>
                  </a:extLst>
                </p:cNvPr>
                <p:cNvSpPr/>
                <p:nvPr/>
              </p:nvSpPr>
              <p:spPr>
                <a:xfrm>
                  <a:off x="1307063" y="2781705"/>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2" name="正方形/長方形 251">
                  <a:extLst>
                    <a:ext uri="{FF2B5EF4-FFF2-40B4-BE49-F238E27FC236}">
                      <a16:creationId xmlns:a16="http://schemas.microsoft.com/office/drawing/2014/main" id="{A9A1020F-5CB1-4FE4-8CE4-1BB3BA09DCDB}"/>
                    </a:ext>
                  </a:extLst>
                </p:cNvPr>
                <p:cNvSpPr/>
                <p:nvPr/>
              </p:nvSpPr>
              <p:spPr>
                <a:xfrm>
                  <a:off x="1481599" y="2781705"/>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3" name="正方形/長方形 252">
                  <a:extLst>
                    <a:ext uri="{FF2B5EF4-FFF2-40B4-BE49-F238E27FC236}">
                      <a16:creationId xmlns:a16="http://schemas.microsoft.com/office/drawing/2014/main" id="{BE8FEF56-A6E6-44B7-AD2F-ECF828339D4D}"/>
                    </a:ext>
                  </a:extLst>
                </p:cNvPr>
                <p:cNvSpPr/>
                <p:nvPr/>
              </p:nvSpPr>
              <p:spPr>
                <a:xfrm>
                  <a:off x="1656136" y="2781705"/>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4" name="正方形/長方形 253">
                  <a:extLst>
                    <a:ext uri="{FF2B5EF4-FFF2-40B4-BE49-F238E27FC236}">
                      <a16:creationId xmlns:a16="http://schemas.microsoft.com/office/drawing/2014/main" id="{5D3DB20F-9032-44AD-AC88-458CA8ED2523}"/>
                    </a:ext>
                  </a:extLst>
                </p:cNvPr>
                <p:cNvSpPr/>
                <p:nvPr/>
              </p:nvSpPr>
              <p:spPr>
                <a:xfrm>
                  <a:off x="957989" y="2956729"/>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5" name="正方形/長方形 254">
                  <a:extLst>
                    <a:ext uri="{FF2B5EF4-FFF2-40B4-BE49-F238E27FC236}">
                      <a16:creationId xmlns:a16="http://schemas.microsoft.com/office/drawing/2014/main" id="{B4F3B1FA-9D9D-425D-BD43-9265DAF7D8D0}"/>
                    </a:ext>
                  </a:extLst>
                </p:cNvPr>
                <p:cNvSpPr/>
                <p:nvPr/>
              </p:nvSpPr>
              <p:spPr>
                <a:xfrm>
                  <a:off x="1132526" y="2956729"/>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6" name="正方形/長方形 255">
                  <a:extLst>
                    <a:ext uri="{FF2B5EF4-FFF2-40B4-BE49-F238E27FC236}">
                      <a16:creationId xmlns:a16="http://schemas.microsoft.com/office/drawing/2014/main" id="{C686439E-4F03-4164-9946-43D2ED8CFA17}"/>
                    </a:ext>
                  </a:extLst>
                </p:cNvPr>
                <p:cNvSpPr/>
                <p:nvPr/>
              </p:nvSpPr>
              <p:spPr>
                <a:xfrm>
                  <a:off x="1307063" y="2956729"/>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7" name="正方形/長方形 256">
                  <a:extLst>
                    <a:ext uri="{FF2B5EF4-FFF2-40B4-BE49-F238E27FC236}">
                      <a16:creationId xmlns:a16="http://schemas.microsoft.com/office/drawing/2014/main" id="{24BF75FA-290A-41EC-AD72-10C96FA9C2ED}"/>
                    </a:ext>
                  </a:extLst>
                </p:cNvPr>
                <p:cNvSpPr/>
                <p:nvPr/>
              </p:nvSpPr>
              <p:spPr>
                <a:xfrm>
                  <a:off x="1481599" y="2956729"/>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8" name="正方形/長方形 257">
                  <a:extLst>
                    <a:ext uri="{FF2B5EF4-FFF2-40B4-BE49-F238E27FC236}">
                      <a16:creationId xmlns:a16="http://schemas.microsoft.com/office/drawing/2014/main" id="{5378B55B-2130-4B4A-840C-AB4B61E5B5B3}"/>
                    </a:ext>
                  </a:extLst>
                </p:cNvPr>
                <p:cNvSpPr/>
                <p:nvPr/>
              </p:nvSpPr>
              <p:spPr>
                <a:xfrm>
                  <a:off x="1656136" y="2956729"/>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7" name="正方形/長方形 16">
                <a:extLst>
                  <a:ext uri="{FF2B5EF4-FFF2-40B4-BE49-F238E27FC236}">
                    <a16:creationId xmlns:a16="http://schemas.microsoft.com/office/drawing/2014/main" id="{4E2837B5-D45C-46B9-93B2-1ABFCC3CBD1D}"/>
                  </a:ext>
                </a:extLst>
              </p:cNvPr>
              <p:cNvSpPr/>
              <p:nvPr/>
            </p:nvSpPr>
            <p:spPr>
              <a:xfrm>
                <a:off x="958958" y="2647212"/>
                <a:ext cx="525648" cy="523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18" name="グループ化 17">
                <a:extLst>
                  <a:ext uri="{FF2B5EF4-FFF2-40B4-BE49-F238E27FC236}">
                    <a16:creationId xmlns:a16="http://schemas.microsoft.com/office/drawing/2014/main" id="{54645C09-6F68-4357-89BC-BB3A358C9A9A}"/>
                  </a:ext>
                </a:extLst>
              </p:cNvPr>
              <p:cNvGrpSpPr/>
              <p:nvPr/>
            </p:nvGrpSpPr>
            <p:grpSpPr>
              <a:xfrm>
                <a:off x="2016998" y="2647699"/>
                <a:ext cx="872684" cy="873171"/>
                <a:chOff x="957989" y="2258095"/>
                <a:chExt cx="872684" cy="873171"/>
              </a:xfrm>
            </p:grpSpPr>
            <p:sp>
              <p:nvSpPr>
                <p:cNvPr id="209" name="正方形/長方形 208">
                  <a:extLst>
                    <a:ext uri="{FF2B5EF4-FFF2-40B4-BE49-F238E27FC236}">
                      <a16:creationId xmlns:a16="http://schemas.microsoft.com/office/drawing/2014/main" id="{25552094-B000-4619-B61A-3B13B13B3E12}"/>
                    </a:ext>
                  </a:extLst>
                </p:cNvPr>
                <p:cNvSpPr/>
                <p:nvPr/>
              </p:nvSpPr>
              <p:spPr>
                <a:xfrm>
                  <a:off x="957989" y="2258095"/>
                  <a:ext cx="174537" cy="174537"/>
                </a:xfrm>
                <a:prstGeom prst="rect">
                  <a:avLst/>
                </a:prstGeom>
                <a:solidFill>
                  <a:schemeClr val="accent4"/>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0" name="正方形/長方形 209">
                  <a:extLst>
                    <a:ext uri="{FF2B5EF4-FFF2-40B4-BE49-F238E27FC236}">
                      <a16:creationId xmlns:a16="http://schemas.microsoft.com/office/drawing/2014/main" id="{7872D2DD-E9DA-41D1-BFD3-1CD94494DAF4}"/>
                    </a:ext>
                  </a:extLst>
                </p:cNvPr>
                <p:cNvSpPr/>
                <p:nvPr/>
              </p:nvSpPr>
              <p:spPr>
                <a:xfrm>
                  <a:off x="1132526" y="2258095"/>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1" name="正方形/長方形 210">
                  <a:extLst>
                    <a:ext uri="{FF2B5EF4-FFF2-40B4-BE49-F238E27FC236}">
                      <a16:creationId xmlns:a16="http://schemas.microsoft.com/office/drawing/2014/main" id="{33C30ADE-3B3C-40F2-AA20-612C74DA0F0F}"/>
                    </a:ext>
                  </a:extLst>
                </p:cNvPr>
                <p:cNvSpPr/>
                <p:nvPr/>
              </p:nvSpPr>
              <p:spPr>
                <a:xfrm>
                  <a:off x="1307063" y="2258095"/>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2" name="正方形/長方形 211">
                  <a:extLst>
                    <a:ext uri="{FF2B5EF4-FFF2-40B4-BE49-F238E27FC236}">
                      <a16:creationId xmlns:a16="http://schemas.microsoft.com/office/drawing/2014/main" id="{193FB5DD-2714-4CE7-955A-21A44489986F}"/>
                    </a:ext>
                  </a:extLst>
                </p:cNvPr>
                <p:cNvSpPr/>
                <p:nvPr/>
              </p:nvSpPr>
              <p:spPr>
                <a:xfrm>
                  <a:off x="1481599" y="2258095"/>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3" name="正方形/長方形 212">
                  <a:extLst>
                    <a:ext uri="{FF2B5EF4-FFF2-40B4-BE49-F238E27FC236}">
                      <a16:creationId xmlns:a16="http://schemas.microsoft.com/office/drawing/2014/main" id="{AD98507B-F0AD-4899-B4B1-8B487D651616}"/>
                    </a:ext>
                  </a:extLst>
                </p:cNvPr>
                <p:cNvSpPr/>
                <p:nvPr/>
              </p:nvSpPr>
              <p:spPr>
                <a:xfrm>
                  <a:off x="1656136" y="2258095"/>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4" name="正方形/長方形 213">
                  <a:extLst>
                    <a:ext uri="{FF2B5EF4-FFF2-40B4-BE49-F238E27FC236}">
                      <a16:creationId xmlns:a16="http://schemas.microsoft.com/office/drawing/2014/main" id="{5ACA001D-3DC9-4AE5-88CA-6999830717EA}"/>
                    </a:ext>
                  </a:extLst>
                </p:cNvPr>
                <p:cNvSpPr/>
                <p:nvPr/>
              </p:nvSpPr>
              <p:spPr>
                <a:xfrm>
                  <a:off x="957989" y="2432632"/>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5" name="正方形/長方形 214">
                  <a:extLst>
                    <a:ext uri="{FF2B5EF4-FFF2-40B4-BE49-F238E27FC236}">
                      <a16:creationId xmlns:a16="http://schemas.microsoft.com/office/drawing/2014/main" id="{9A148F6F-4453-4973-89E5-F43ABD97C0ED}"/>
                    </a:ext>
                  </a:extLst>
                </p:cNvPr>
                <p:cNvSpPr/>
                <p:nvPr/>
              </p:nvSpPr>
              <p:spPr>
                <a:xfrm>
                  <a:off x="1132526" y="2432632"/>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6" name="正方形/長方形 215">
                  <a:extLst>
                    <a:ext uri="{FF2B5EF4-FFF2-40B4-BE49-F238E27FC236}">
                      <a16:creationId xmlns:a16="http://schemas.microsoft.com/office/drawing/2014/main" id="{81DC32EE-E3AF-4163-A329-FEF5A751C8AF}"/>
                    </a:ext>
                  </a:extLst>
                </p:cNvPr>
                <p:cNvSpPr/>
                <p:nvPr/>
              </p:nvSpPr>
              <p:spPr>
                <a:xfrm>
                  <a:off x="1307063" y="2432632"/>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17" name="正方形/長方形 216">
                  <a:extLst>
                    <a:ext uri="{FF2B5EF4-FFF2-40B4-BE49-F238E27FC236}">
                      <a16:creationId xmlns:a16="http://schemas.microsoft.com/office/drawing/2014/main" id="{AE43AA66-9AE6-45F3-9061-34AAC64C09A5}"/>
                    </a:ext>
                  </a:extLst>
                </p:cNvPr>
                <p:cNvSpPr/>
                <p:nvPr/>
              </p:nvSpPr>
              <p:spPr>
                <a:xfrm>
                  <a:off x="1481599" y="2432632"/>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8" name="正方形/長方形 217">
                  <a:extLst>
                    <a:ext uri="{FF2B5EF4-FFF2-40B4-BE49-F238E27FC236}">
                      <a16:creationId xmlns:a16="http://schemas.microsoft.com/office/drawing/2014/main" id="{66A3B2A0-D4B1-4FDC-A098-86090C7F4883}"/>
                    </a:ext>
                  </a:extLst>
                </p:cNvPr>
                <p:cNvSpPr/>
                <p:nvPr/>
              </p:nvSpPr>
              <p:spPr>
                <a:xfrm>
                  <a:off x="1656136" y="2432632"/>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9" name="正方形/長方形 218">
                  <a:extLst>
                    <a:ext uri="{FF2B5EF4-FFF2-40B4-BE49-F238E27FC236}">
                      <a16:creationId xmlns:a16="http://schemas.microsoft.com/office/drawing/2014/main" id="{9B21452B-D835-45C1-BD3C-D743F21438EA}"/>
                    </a:ext>
                  </a:extLst>
                </p:cNvPr>
                <p:cNvSpPr/>
                <p:nvPr/>
              </p:nvSpPr>
              <p:spPr>
                <a:xfrm>
                  <a:off x="957989" y="2607168"/>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0" name="正方形/長方形 219">
                  <a:extLst>
                    <a:ext uri="{FF2B5EF4-FFF2-40B4-BE49-F238E27FC236}">
                      <a16:creationId xmlns:a16="http://schemas.microsoft.com/office/drawing/2014/main" id="{FAF9B209-8E03-4839-9458-792AE6FA2FDB}"/>
                    </a:ext>
                  </a:extLst>
                </p:cNvPr>
                <p:cNvSpPr/>
                <p:nvPr/>
              </p:nvSpPr>
              <p:spPr>
                <a:xfrm>
                  <a:off x="1132526" y="2607168"/>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1" name="正方形/長方形 220">
                  <a:extLst>
                    <a:ext uri="{FF2B5EF4-FFF2-40B4-BE49-F238E27FC236}">
                      <a16:creationId xmlns:a16="http://schemas.microsoft.com/office/drawing/2014/main" id="{5E3DA96F-2690-447D-A4BE-7E6F099ADED4}"/>
                    </a:ext>
                  </a:extLst>
                </p:cNvPr>
                <p:cNvSpPr/>
                <p:nvPr/>
              </p:nvSpPr>
              <p:spPr>
                <a:xfrm>
                  <a:off x="1307063" y="2607168"/>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2" name="正方形/長方形 221">
                  <a:extLst>
                    <a:ext uri="{FF2B5EF4-FFF2-40B4-BE49-F238E27FC236}">
                      <a16:creationId xmlns:a16="http://schemas.microsoft.com/office/drawing/2014/main" id="{58A72230-2333-4065-BB66-2EF0D06A9A45}"/>
                    </a:ext>
                  </a:extLst>
                </p:cNvPr>
                <p:cNvSpPr/>
                <p:nvPr/>
              </p:nvSpPr>
              <p:spPr>
                <a:xfrm>
                  <a:off x="1481599" y="2607168"/>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3" name="正方形/長方形 222">
                  <a:extLst>
                    <a:ext uri="{FF2B5EF4-FFF2-40B4-BE49-F238E27FC236}">
                      <a16:creationId xmlns:a16="http://schemas.microsoft.com/office/drawing/2014/main" id="{41AE8427-F619-4683-91B1-3C5A2D56A6B8}"/>
                    </a:ext>
                  </a:extLst>
                </p:cNvPr>
                <p:cNvSpPr/>
                <p:nvPr/>
              </p:nvSpPr>
              <p:spPr>
                <a:xfrm>
                  <a:off x="1656136" y="2607168"/>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4" name="正方形/長方形 223">
                  <a:extLst>
                    <a:ext uri="{FF2B5EF4-FFF2-40B4-BE49-F238E27FC236}">
                      <a16:creationId xmlns:a16="http://schemas.microsoft.com/office/drawing/2014/main" id="{E128EDDF-A598-4221-89D7-158655F80E58}"/>
                    </a:ext>
                  </a:extLst>
                </p:cNvPr>
                <p:cNvSpPr/>
                <p:nvPr/>
              </p:nvSpPr>
              <p:spPr>
                <a:xfrm>
                  <a:off x="957989" y="2781705"/>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5" name="正方形/長方形 224">
                  <a:extLst>
                    <a:ext uri="{FF2B5EF4-FFF2-40B4-BE49-F238E27FC236}">
                      <a16:creationId xmlns:a16="http://schemas.microsoft.com/office/drawing/2014/main" id="{B24018D3-9428-435B-B92A-4CB6F2495295}"/>
                    </a:ext>
                  </a:extLst>
                </p:cNvPr>
                <p:cNvSpPr/>
                <p:nvPr/>
              </p:nvSpPr>
              <p:spPr>
                <a:xfrm>
                  <a:off x="1132526" y="2781705"/>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6" name="正方形/長方形 225">
                  <a:extLst>
                    <a:ext uri="{FF2B5EF4-FFF2-40B4-BE49-F238E27FC236}">
                      <a16:creationId xmlns:a16="http://schemas.microsoft.com/office/drawing/2014/main" id="{4500E942-910F-40BC-AE34-2999733EC912}"/>
                    </a:ext>
                  </a:extLst>
                </p:cNvPr>
                <p:cNvSpPr/>
                <p:nvPr/>
              </p:nvSpPr>
              <p:spPr>
                <a:xfrm>
                  <a:off x="1307063" y="2781705"/>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7" name="正方形/長方形 226">
                  <a:extLst>
                    <a:ext uri="{FF2B5EF4-FFF2-40B4-BE49-F238E27FC236}">
                      <a16:creationId xmlns:a16="http://schemas.microsoft.com/office/drawing/2014/main" id="{C4A87940-3ED1-4FF0-84A7-4CE2B292E08C}"/>
                    </a:ext>
                  </a:extLst>
                </p:cNvPr>
                <p:cNvSpPr/>
                <p:nvPr/>
              </p:nvSpPr>
              <p:spPr>
                <a:xfrm>
                  <a:off x="1481599" y="2781705"/>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8" name="正方形/長方形 227">
                  <a:extLst>
                    <a:ext uri="{FF2B5EF4-FFF2-40B4-BE49-F238E27FC236}">
                      <a16:creationId xmlns:a16="http://schemas.microsoft.com/office/drawing/2014/main" id="{1B519BFC-00D7-46FE-852B-95D74F0C0AEC}"/>
                    </a:ext>
                  </a:extLst>
                </p:cNvPr>
                <p:cNvSpPr/>
                <p:nvPr/>
              </p:nvSpPr>
              <p:spPr>
                <a:xfrm>
                  <a:off x="1656136" y="2781705"/>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9" name="正方形/長方形 228">
                  <a:extLst>
                    <a:ext uri="{FF2B5EF4-FFF2-40B4-BE49-F238E27FC236}">
                      <a16:creationId xmlns:a16="http://schemas.microsoft.com/office/drawing/2014/main" id="{5057FC44-9FCC-41D0-A3B4-9CBBA8DA618F}"/>
                    </a:ext>
                  </a:extLst>
                </p:cNvPr>
                <p:cNvSpPr/>
                <p:nvPr/>
              </p:nvSpPr>
              <p:spPr>
                <a:xfrm>
                  <a:off x="957989" y="2956729"/>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0" name="正方形/長方形 229">
                  <a:extLst>
                    <a:ext uri="{FF2B5EF4-FFF2-40B4-BE49-F238E27FC236}">
                      <a16:creationId xmlns:a16="http://schemas.microsoft.com/office/drawing/2014/main" id="{08942A54-AFA5-42CE-8967-82BA74CF2853}"/>
                    </a:ext>
                  </a:extLst>
                </p:cNvPr>
                <p:cNvSpPr/>
                <p:nvPr/>
              </p:nvSpPr>
              <p:spPr>
                <a:xfrm>
                  <a:off x="1132526" y="2956729"/>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1" name="正方形/長方形 230">
                  <a:extLst>
                    <a:ext uri="{FF2B5EF4-FFF2-40B4-BE49-F238E27FC236}">
                      <a16:creationId xmlns:a16="http://schemas.microsoft.com/office/drawing/2014/main" id="{C7A51296-A334-4E8B-8D10-1E69C87656FD}"/>
                    </a:ext>
                  </a:extLst>
                </p:cNvPr>
                <p:cNvSpPr/>
                <p:nvPr/>
              </p:nvSpPr>
              <p:spPr>
                <a:xfrm>
                  <a:off x="1307063" y="2956729"/>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2" name="正方形/長方形 231">
                  <a:extLst>
                    <a:ext uri="{FF2B5EF4-FFF2-40B4-BE49-F238E27FC236}">
                      <a16:creationId xmlns:a16="http://schemas.microsoft.com/office/drawing/2014/main" id="{13FFB36F-0710-485A-8F2B-3C358F85023A}"/>
                    </a:ext>
                  </a:extLst>
                </p:cNvPr>
                <p:cNvSpPr/>
                <p:nvPr/>
              </p:nvSpPr>
              <p:spPr>
                <a:xfrm>
                  <a:off x="1481599" y="2956729"/>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3" name="正方形/長方形 232">
                  <a:extLst>
                    <a:ext uri="{FF2B5EF4-FFF2-40B4-BE49-F238E27FC236}">
                      <a16:creationId xmlns:a16="http://schemas.microsoft.com/office/drawing/2014/main" id="{26505FB5-4820-43EB-8FE3-557F560178DA}"/>
                    </a:ext>
                  </a:extLst>
                </p:cNvPr>
                <p:cNvSpPr/>
                <p:nvPr/>
              </p:nvSpPr>
              <p:spPr>
                <a:xfrm>
                  <a:off x="1656136" y="2956729"/>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9" name="正方形/長方形 18">
                <a:extLst>
                  <a:ext uri="{FF2B5EF4-FFF2-40B4-BE49-F238E27FC236}">
                    <a16:creationId xmlns:a16="http://schemas.microsoft.com/office/drawing/2014/main" id="{349E017E-1CF6-474D-A0A3-2F92234C246A}"/>
                  </a:ext>
                </a:extLst>
              </p:cNvPr>
              <p:cNvSpPr/>
              <p:nvPr/>
            </p:nvSpPr>
            <p:spPr>
              <a:xfrm>
                <a:off x="2192019" y="2647212"/>
                <a:ext cx="525648" cy="523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20" name="グループ化 19">
                <a:extLst>
                  <a:ext uri="{FF2B5EF4-FFF2-40B4-BE49-F238E27FC236}">
                    <a16:creationId xmlns:a16="http://schemas.microsoft.com/office/drawing/2014/main" id="{D9FF9907-47A5-43A5-9690-85E84A31882D}"/>
                  </a:ext>
                </a:extLst>
              </p:cNvPr>
              <p:cNvGrpSpPr/>
              <p:nvPr/>
            </p:nvGrpSpPr>
            <p:grpSpPr>
              <a:xfrm>
                <a:off x="3067731" y="2647699"/>
                <a:ext cx="872684" cy="873171"/>
                <a:chOff x="957989" y="2258095"/>
                <a:chExt cx="872684" cy="873171"/>
              </a:xfrm>
            </p:grpSpPr>
            <p:sp>
              <p:nvSpPr>
                <p:cNvPr id="184" name="正方形/長方形 183">
                  <a:extLst>
                    <a:ext uri="{FF2B5EF4-FFF2-40B4-BE49-F238E27FC236}">
                      <a16:creationId xmlns:a16="http://schemas.microsoft.com/office/drawing/2014/main" id="{792878BF-C949-460C-9550-7A2A78DE5E3D}"/>
                    </a:ext>
                  </a:extLst>
                </p:cNvPr>
                <p:cNvSpPr/>
                <p:nvPr/>
              </p:nvSpPr>
              <p:spPr>
                <a:xfrm>
                  <a:off x="957989" y="2258095"/>
                  <a:ext cx="174537" cy="174537"/>
                </a:xfrm>
                <a:prstGeom prst="rect">
                  <a:avLst/>
                </a:prstGeom>
                <a:solidFill>
                  <a:schemeClr val="accent4"/>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5" name="正方形/長方形 184">
                  <a:extLst>
                    <a:ext uri="{FF2B5EF4-FFF2-40B4-BE49-F238E27FC236}">
                      <a16:creationId xmlns:a16="http://schemas.microsoft.com/office/drawing/2014/main" id="{FC225815-F968-4057-B88F-B7EE7FE5C06E}"/>
                    </a:ext>
                  </a:extLst>
                </p:cNvPr>
                <p:cNvSpPr/>
                <p:nvPr/>
              </p:nvSpPr>
              <p:spPr>
                <a:xfrm>
                  <a:off x="1132526" y="2258095"/>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6" name="正方形/長方形 185">
                  <a:extLst>
                    <a:ext uri="{FF2B5EF4-FFF2-40B4-BE49-F238E27FC236}">
                      <a16:creationId xmlns:a16="http://schemas.microsoft.com/office/drawing/2014/main" id="{BC92CB87-ED33-4B7E-A783-D8C071ABFC21}"/>
                    </a:ext>
                  </a:extLst>
                </p:cNvPr>
                <p:cNvSpPr/>
                <p:nvPr/>
              </p:nvSpPr>
              <p:spPr>
                <a:xfrm>
                  <a:off x="1307063" y="2258095"/>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7" name="正方形/長方形 186">
                  <a:extLst>
                    <a:ext uri="{FF2B5EF4-FFF2-40B4-BE49-F238E27FC236}">
                      <a16:creationId xmlns:a16="http://schemas.microsoft.com/office/drawing/2014/main" id="{B66983BB-19AA-4D08-A143-C2CF95116EA9}"/>
                    </a:ext>
                  </a:extLst>
                </p:cNvPr>
                <p:cNvSpPr/>
                <p:nvPr/>
              </p:nvSpPr>
              <p:spPr>
                <a:xfrm>
                  <a:off x="1481599" y="2258095"/>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8" name="正方形/長方形 187">
                  <a:extLst>
                    <a:ext uri="{FF2B5EF4-FFF2-40B4-BE49-F238E27FC236}">
                      <a16:creationId xmlns:a16="http://schemas.microsoft.com/office/drawing/2014/main" id="{1DBE3433-47A2-4816-BF79-6B701C83EA71}"/>
                    </a:ext>
                  </a:extLst>
                </p:cNvPr>
                <p:cNvSpPr/>
                <p:nvPr/>
              </p:nvSpPr>
              <p:spPr>
                <a:xfrm>
                  <a:off x="1656136" y="2258095"/>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9" name="正方形/長方形 188">
                  <a:extLst>
                    <a:ext uri="{FF2B5EF4-FFF2-40B4-BE49-F238E27FC236}">
                      <a16:creationId xmlns:a16="http://schemas.microsoft.com/office/drawing/2014/main" id="{9ADD530E-354F-4733-A36F-FD32FE13D558}"/>
                    </a:ext>
                  </a:extLst>
                </p:cNvPr>
                <p:cNvSpPr/>
                <p:nvPr/>
              </p:nvSpPr>
              <p:spPr>
                <a:xfrm>
                  <a:off x="957989" y="2432632"/>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0" name="正方形/長方形 189">
                  <a:extLst>
                    <a:ext uri="{FF2B5EF4-FFF2-40B4-BE49-F238E27FC236}">
                      <a16:creationId xmlns:a16="http://schemas.microsoft.com/office/drawing/2014/main" id="{5BADDF1C-2422-485F-B4CD-D82486A572C6}"/>
                    </a:ext>
                  </a:extLst>
                </p:cNvPr>
                <p:cNvSpPr/>
                <p:nvPr/>
              </p:nvSpPr>
              <p:spPr>
                <a:xfrm>
                  <a:off x="1132526" y="2432632"/>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1" name="正方形/長方形 190">
                  <a:extLst>
                    <a:ext uri="{FF2B5EF4-FFF2-40B4-BE49-F238E27FC236}">
                      <a16:creationId xmlns:a16="http://schemas.microsoft.com/office/drawing/2014/main" id="{6DB2C5BB-328C-4B9C-86E9-975866CABA1B}"/>
                    </a:ext>
                  </a:extLst>
                </p:cNvPr>
                <p:cNvSpPr/>
                <p:nvPr/>
              </p:nvSpPr>
              <p:spPr>
                <a:xfrm>
                  <a:off x="1307063" y="2432632"/>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2" name="正方形/長方形 191">
                  <a:extLst>
                    <a:ext uri="{FF2B5EF4-FFF2-40B4-BE49-F238E27FC236}">
                      <a16:creationId xmlns:a16="http://schemas.microsoft.com/office/drawing/2014/main" id="{9CAE82DB-348A-42B7-9FD3-582583EFB86C}"/>
                    </a:ext>
                  </a:extLst>
                </p:cNvPr>
                <p:cNvSpPr/>
                <p:nvPr/>
              </p:nvSpPr>
              <p:spPr>
                <a:xfrm>
                  <a:off x="1481599" y="2432632"/>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3" name="正方形/長方形 192">
                  <a:extLst>
                    <a:ext uri="{FF2B5EF4-FFF2-40B4-BE49-F238E27FC236}">
                      <a16:creationId xmlns:a16="http://schemas.microsoft.com/office/drawing/2014/main" id="{7CC2D778-D7D2-4946-B6C1-CAD979F34E3A}"/>
                    </a:ext>
                  </a:extLst>
                </p:cNvPr>
                <p:cNvSpPr/>
                <p:nvPr/>
              </p:nvSpPr>
              <p:spPr>
                <a:xfrm>
                  <a:off x="1656136" y="2432632"/>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4" name="正方形/長方形 193">
                  <a:extLst>
                    <a:ext uri="{FF2B5EF4-FFF2-40B4-BE49-F238E27FC236}">
                      <a16:creationId xmlns:a16="http://schemas.microsoft.com/office/drawing/2014/main" id="{99CE2BA0-7126-4926-A73C-0F831B2ABA03}"/>
                    </a:ext>
                  </a:extLst>
                </p:cNvPr>
                <p:cNvSpPr/>
                <p:nvPr/>
              </p:nvSpPr>
              <p:spPr>
                <a:xfrm>
                  <a:off x="957989" y="2607168"/>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5" name="正方形/長方形 194">
                  <a:extLst>
                    <a:ext uri="{FF2B5EF4-FFF2-40B4-BE49-F238E27FC236}">
                      <a16:creationId xmlns:a16="http://schemas.microsoft.com/office/drawing/2014/main" id="{90B16052-E4F1-4AD3-A597-56D5A6A44B5F}"/>
                    </a:ext>
                  </a:extLst>
                </p:cNvPr>
                <p:cNvSpPr/>
                <p:nvPr/>
              </p:nvSpPr>
              <p:spPr>
                <a:xfrm>
                  <a:off x="1132526" y="2607168"/>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6" name="正方形/長方形 195">
                  <a:extLst>
                    <a:ext uri="{FF2B5EF4-FFF2-40B4-BE49-F238E27FC236}">
                      <a16:creationId xmlns:a16="http://schemas.microsoft.com/office/drawing/2014/main" id="{197A5881-4824-4DAE-A45F-67830BC2BD15}"/>
                    </a:ext>
                  </a:extLst>
                </p:cNvPr>
                <p:cNvSpPr/>
                <p:nvPr/>
              </p:nvSpPr>
              <p:spPr>
                <a:xfrm>
                  <a:off x="1307063" y="2607168"/>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7" name="正方形/長方形 196">
                  <a:extLst>
                    <a:ext uri="{FF2B5EF4-FFF2-40B4-BE49-F238E27FC236}">
                      <a16:creationId xmlns:a16="http://schemas.microsoft.com/office/drawing/2014/main" id="{76CC8A82-A9E0-4C50-A470-4D72B85F1EAA}"/>
                    </a:ext>
                  </a:extLst>
                </p:cNvPr>
                <p:cNvSpPr/>
                <p:nvPr/>
              </p:nvSpPr>
              <p:spPr>
                <a:xfrm>
                  <a:off x="1481599" y="2607168"/>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8" name="正方形/長方形 197">
                  <a:extLst>
                    <a:ext uri="{FF2B5EF4-FFF2-40B4-BE49-F238E27FC236}">
                      <a16:creationId xmlns:a16="http://schemas.microsoft.com/office/drawing/2014/main" id="{25CE6F19-04AC-4264-A124-1840208CD1E5}"/>
                    </a:ext>
                  </a:extLst>
                </p:cNvPr>
                <p:cNvSpPr/>
                <p:nvPr/>
              </p:nvSpPr>
              <p:spPr>
                <a:xfrm>
                  <a:off x="1656136" y="2607168"/>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9" name="正方形/長方形 198">
                  <a:extLst>
                    <a:ext uri="{FF2B5EF4-FFF2-40B4-BE49-F238E27FC236}">
                      <a16:creationId xmlns:a16="http://schemas.microsoft.com/office/drawing/2014/main" id="{0507DA01-E7A5-4F80-AD7F-06E2322EB19A}"/>
                    </a:ext>
                  </a:extLst>
                </p:cNvPr>
                <p:cNvSpPr/>
                <p:nvPr/>
              </p:nvSpPr>
              <p:spPr>
                <a:xfrm>
                  <a:off x="957989" y="2781705"/>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0" name="正方形/長方形 199">
                  <a:extLst>
                    <a:ext uri="{FF2B5EF4-FFF2-40B4-BE49-F238E27FC236}">
                      <a16:creationId xmlns:a16="http://schemas.microsoft.com/office/drawing/2014/main" id="{9B18F89C-49E7-4E93-B43F-6758A34EF186}"/>
                    </a:ext>
                  </a:extLst>
                </p:cNvPr>
                <p:cNvSpPr/>
                <p:nvPr/>
              </p:nvSpPr>
              <p:spPr>
                <a:xfrm>
                  <a:off x="1132526" y="2781705"/>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1" name="正方形/長方形 200">
                  <a:extLst>
                    <a:ext uri="{FF2B5EF4-FFF2-40B4-BE49-F238E27FC236}">
                      <a16:creationId xmlns:a16="http://schemas.microsoft.com/office/drawing/2014/main" id="{9D972AFB-27AF-49D3-AF44-4057342E0E0B}"/>
                    </a:ext>
                  </a:extLst>
                </p:cNvPr>
                <p:cNvSpPr/>
                <p:nvPr/>
              </p:nvSpPr>
              <p:spPr>
                <a:xfrm>
                  <a:off x="1307063" y="2781705"/>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2" name="正方形/長方形 201">
                  <a:extLst>
                    <a:ext uri="{FF2B5EF4-FFF2-40B4-BE49-F238E27FC236}">
                      <a16:creationId xmlns:a16="http://schemas.microsoft.com/office/drawing/2014/main" id="{FF819C25-8577-484D-88D6-F7BC51D5BEFF}"/>
                    </a:ext>
                  </a:extLst>
                </p:cNvPr>
                <p:cNvSpPr/>
                <p:nvPr/>
              </p:nvSpPr>
              <p:spPr>
                <a:xfrm>
                  <a:off x="1481599" y="2781705"/>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3" name="正方形/長方形 202">
                  <a:extLst>
                    <a:ext uri="{FF2B5EF4-FFF2-40B4-BE49-F238E27FC236}">
                      <a16:creationId xmlns:a16="http://schemas.microsoft.com/office/drawing/2014/main" id="{A2DD2467-8049-470D-888A-F9BD03898F19}"/>
                    </a:ext>
                  </a:extLst>
                </p:cNvPr>
                <p:cNvSpPr/>
                <p:nvPr/>
              </p:nvSpPr>
              <p:spPr>
                <a:xfrm>
                  <a:off x="1656136" y="2781705"/>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4" name="正方形/長方形 203">
                  <a:extLst>
                    <a:ext uri="{FF2B5EF4-FFF2-40B4-BE49-F238E27FC236}">
                      <a16:creationId xmlns:a16="http://schemas.microsoft.com/office/drawing/2014/main" id="{C7B80848-9CBE-4B15-A538-8192BF86C263}"/>
                    </a:ext>
                  </a:extLst>
                </p:cNvPr>
                <p:cNvSpPr/>
                <p:nvPr/>
              </p:nvSpPr>
              <p:spPr>
                <a:xfrm>
                  <a:off x="957989" y="2956729"/>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5" name="正方形/長方形 204">
                  <a:extLst>
                    <a:ext uri="{FF2B5EF4-FFF2-40B4-BE49-F238E27FC236}">
                      <a16:creationId xmlns:a16="http://schemas.microsoft.com/office/drawing/2014/main" id="{AC15CC91-F3AF-49C0-B276-0F739CDE5EC0}"/>
                    </a:ext>
                  </a:extLst>
                </p:cNvPr>
                <p:cNvSpPr/>
                <p:nvPr/>
              </p:nvSpPr>
              <p:spPr>
                <a:xfrm>
                  <a:off x="1132526" y="2956729"/>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6" name="正方形/長方形 205">
                  <a:extLst>
                    <a:ext uri="{FF2B5EF4-FFF2-40B4-BE49-F238E27FC236}">
                      <a16:creationId xmlns:a16="http://schemas.microsoft.com/office/drawing/2014/main" id="{FD51CAF3-D08E-4655-BB26-DFD4EEE0F422}"/>
                    </a:ext>
                  </a:extLst>
                </p:cNvPr>
                <p:cNvSpPr/>
                <p:nvPr/>
              </p:nvSpPr>
              <p:spPr>
                <a:xfrm>
                  <a:off x="1307063" y="2956729"/>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7" name="正方形/長方形 206">
                  <a:extLst>
                    <a:ext uri="{FF2B5EF4-FFF2-40B4-BE49-F238E27FC236}">
                      <a16:creationId xmlns:a16="http://schemas.microsoft.com/office/drawing/2014/main" id="{86C5CA6E-4660-4926-858C-06A3F32B81DA}"/>
                    </a:ext>
                  </a:extLst>
                </p:cNvPr>
                <p:cNvSpPr/>
                <p:nvPr/>
              </p:nvSpPr>
              <p:spPr>
                <a:xfrm>
                  <a:off x="1481599" y="2956729"/>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8" name="正方形/長方形 207">
                  <a:extLst>
                    <a:ext uri="{FF2B5EF4-FFF2-40B4-BE49-F238E27FC236}">
                      <a16:creationId xmlns:a16="http://schemas.microsoft.com/office/drawing/2014/main" id="{A630A8D2-5344-4EF6-B03C-981DA1D44B00}"/>
                    </a:ext>
                  </a:extLst>
                </p:cNvPr>
                <p:cNvSpPr/>
                <p:nvPr/>
              </p:nvSpPr>
              <p:spPr>
                <a:xfrm>
                  <a:off x="1656136" y="2956729"/>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1" name="正方形/長方形 20">
                <a:extLst>
                  <a:ext uri="{FF2B5EF4-FFF2-40B4-BE49-F238E27FC236}">
                    <a16:creationId xmlns:a16="http://schemas.microsoft.com/office/drawing/2014/main" id="{FD85672A-B365-4094-A522-1C102B8FB50E}"/>
                  </a:ext>
                </a:extLst>
              </p:cNvPr>
              <p:cNvSpPr/>
              <p:nvPr/>
            </p:nvSpPr>
            <p:spPr>
              <a:xfrm>
                <a:off x="3418072" y="2647212"/>
                <a:ext cx="525648" cy="523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22" name="グループ化 21">
                <a:extLst>
                  <a:ext uri="{FF2B5EF4-FFF2-40B4-BE49-F238E27FC236}">
                    <a16:creationId xmlns:a16="http://schemas.microsoft.com/office/drawing/2014/main" id="{5443825C-59C2-4F0B-AC3C-83680BF22944}"/>
                  </a:ext>
                </a:extLst>
              </p:cNvPr>
              <p:cNvGrpSpPr/>
              <p:nvPr/>
            </p:nvGrpSpPr>
            <p:grpSpPr>
              <a:xfrm>
                <a:off x="957989" y="3654204"/>
                <a:ext cx="872684" cy="873171"/>
                <a:chOff x="957989" y="2258095"/>
                <a:chExt cx="872684" cy="873171"/>
              </a:xfrm>
            </p:grpSpPr>
            <p:sp>
              <p:nvSpPr>
                <p:cNvPr id="159" name="正方形/長方形 158">
                  <a:extLst>
                    <a:ext uri="{FF2B5EF4-FFF2-40B4-BE49-F238E27FC236}">
                      <a16:creationId xmlns:a16="http://schemas.microsoft.com/office/drawing/2014/main" id="{8648D3D6-1280-4A08-B559-28BFC12FA17B}"/>
                    </a:ext>
                  </a:extLst>
                </p:cNvPr>
                <p:cNvSpPr/>
                <p:nvPr/>
              </p:nvSpPr>
              <p:spPr>
                <a:xfrm>
                  <a:off x="957989" y="2258095"/>
                  <a:ext cx="174537" cy="174537"/>
                </a:xfrm>
                <a:prstGeom prst="rect">
                  <a:avLst/>
                </a:prstGeom>
                <a:solidFill>
                  <a:schemeClr val="accent4"/>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0" name="正方形/長方形 159">
                  <a:extLst>
                    <a:ext uri="{FF2B5EF4-FFF2-40B4-BE49-F238E27FC236}">
                      <a16:creationId xmlns:a16="http://schemas.microsoft.com/office/drawing/2014/main" id="{409D71B6-219A-41A8-B68E-AF0A17D0D431}"/>
                    </a:ext>
                  </a:extLst>
                </p:cNvPr>
                <p:cNvSpPr/>
                <p:nvPr/>
              </p:nvSpPr>
              <p:spPr>
                <a:xfrm>
                  <a:off x="1132526" y="2258095"/>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1" name="正方形/長方形 160">
                  <a:extLst>
                    <a:ext uri="{FF2B5EF4-FFF2-40B4-BE49-F238E27FC236}">
                      <a16:creationId xmlns:a16="http://schemas.microsoft.com/office/drawing/2014/main" id="{989D42F7-D847-4522-A04A-B854C042939A}"/>
                    </a:ext>
                  </a:extLst>
                </p:cNvPr>
                <p:cNvSpPr/>
                <p:nvPr/>
              </p:nvSpPr>
              <p:spPr>
                <a:xfrm>
                  <a:off x="1307063" y="2258095"/>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2" name="正方形/長方形 161">
                  <a:extLst>
                    <a:ext uri="{FF2B5EF4-FFF2-40B4-BE49-F238E27FC236}">
                      <a16:creationId xmlns:a16="http://schemas.microsoft.com/office/drawing/2014/main" id="{7DA4DB06-73E4-4512-BFD6-6C584F086C94}"/>
                    </a:ext>
                  </a:extLst>
                </p:cNvPr>
                <p:cNvSpPr/>
                <p:nvPr/>
              </p:nvSpPr>
              <p:spPr>
                <a:xfrm>
                  <a:off x="1481599" y="2258095"/>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3" name="正方形/長方形 162">
                  <a:extLst>
                    <a:ext uri="{FF2B5EF4-FFF2-40B4-BE49-F238E27FC236}">
                      <a16:creationId xmlns:a16="http://schemas.microsoft.com/office/drawing/2014/main" id="{5877A0BA-33C5-49E9-ACAF-88DB441E960C}"/>
                    </a:ext>
                  </a:extLst>
                </p:cNvPr>
                <p:cNvSpPr/>
                <p:nvPr/>
              </p:nvSpPr>
              <p:spPr>
                <a:xfrm>
                  <a:off x="1656136" y="2258095"/>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4" name="正方形/長方形 163">
                  <a:extLst>
                    <a:ext uri="{FF2B5EF4-FFF2-40B4-BE49-F238E27FC236}">
                      <a16:creationId xmlns:a16="http://schemas.microsoft.com/office/drawing/2014/main" id="{63BB30BA-839E-4D16-BABC-C6A5897B1444}"/>
                    </a:ext>
                  </a:extLst>
                </p:cNvPr>
                <p:cNvSpPr/>
                <p:nvPr/>
              </p:nvSpPr>
              <p:spPr>
                <a:xfrm>
                  <a:off x="957989" y="2432632"/>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5" name="正方形/長方形 164">
                  <a:extLst>
                    <a:ext uri="{FF2B5EF4-FFF2-40B4-BE49-F238E27FC236}">
                      <a16:creationId xmlns:a16="http://schemas.microsoft.com/office/drawing/2014/main" id="{B8DB3BBD-F2C9-4647-8216-0177D0F76D5A}"/>
                    </a:ext>
                  </a:extLst>
                </p:cNvPr>
                <p:cNvSpPr/>
                <p:nvPr/>
              </p:nvSpPr>
              <p:spPr>
                <a:xfrm>
                  <a:off x="1132526" y="2432632"/>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6" name="正方形/長方形 165">
                  <a:extLst>
                    <a:ext uri="{FF2B5EF4-FFF2-40B4-BE49-F238E27FC236}">
                      <a16:creationId xmlns:a16="http://schemas.microsoft.com/office/drawing/2014/main" id="{846EE4F0-1C8C-4A78-85DE-5DFB678068DD}"/>
                    </a:ext>
                  </a:extLst>
                </p:cNvPr>
                <p:cNvSpPr/>
                <p:nvPr/>
              </p:nvSpPr>
              <p:spPr>
                <a:xfrm>
                  <a:off x="1307063" y="2432632"/>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7" name="正方形/長方形 166">
                  <a:extLst>
                    <a:ext uri="{FF2B5EF4-FFF2-40B4-BE49-F238E27FC236}">
                      <a16:creationId xmlns:a16="http://schemas.microsoft.com/office/drawing/2014/main" id="{BD99C351-2625-4DC1-BFA4-A62B720C242B}"/>
                    </a:ext>
                  </a:extLst>
                </p:cNvPr>
                <p:cNvSpPr/>
                <p:nvPr/>
              </p:nvSpPr>
              <p:spPr>
                <a:xfrm>
                  <a:off x="1481599" y="2432632"/>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8" name="正方形/長方形 167">
                  <a:extLst>
                    <a:ext uri="{FF2B5EF4-FFF2-40B4-BE49-F238E27FC236}">
                      <a16:creationId xmlns:a16="http://schemas.microsoft.com/office/drawing/2014/main" id="{CFD8F6DA-4A0C-4BF6-8BDC-BACC0A925819}"/>
                    </a:ext>
                  </a:extLst>
                </p:cNvPr>
                <p:cNvSpPr/>
                <p:nvPr/>
              </p:nvSpPr>
              <p:spPr>
                <a:xfrm>
                  <a:off x="1656136" y="2432632"/>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9" name="正方形/長方形 168">
                  <a:extLst>
                    <a:ext uri="{FF2B5EF4-FFF2-40B4-BE49-F238E27FC236}">
                      <a16:creationId xmlns:a16="http://schemas.microsoft.com/office/drawing/2014/main" id="{FFEAF63C-CDA6-4A43-8FC1-F3A73569FAAF}"/>
                    </a:ext>
                  </a:extLst>
                </p:cNvPr>
                <p:cNvSpPr/>
                <p:nvPr/>
              </p:nvSpPr>
              <p:spPr>
                <a:xfrm>
                  <a:off x="957989" y="2607168"/>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0" name="正方形/長方形 169">
                  <a:extLst>
                    <a:ext uri="{FF2B5EF4-FFF2-40B4-BE49-F238E27FC236}">
                      <a16:creationId xmlns:a16="http://schemas.microsoft.com/office/drawing/2014/main" id="{CD4AD8C2-8807-4388-835E-8249ECF62086}"/>
                    </a:ext>
                  </a:extLst>
                </p:cNvPr>
                <p:cNvSpPr/>
                <p:nvPr/>
              </p:nvSpPr>
              <p:spPr>
                <a:xfrm>
                  <a:off x="1132526" y="2607168"/>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1" name="正方形/長方形 170">
                  <a:extLst>
                    <a:ext uri="{FF2B5EF4-FFF2-40B4-BE49-F238E27FC236}">
                      <a16:creationId xmlns:a16="http://schemas.microsoft.com/office/drawing/2014/main" id="{2A4B1635-06A6-4E65-BDB2-28D90882FE6A}"/>
                    </a:ext>
                  </a:extLst>
                </p:cNvPr>
                <p:cNvSpPr/>
                <p:nvPr/>
              </p:nvSpPr>
              <p:spPr>
                <a:xfrm>
                  <a:off x="1307063" y="2607168"/>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2" name="正方形/長方形 171">
                  <a:extLst>
                    <a:ext uri="{FF2B5EF4-FFF2-40B4-BE49-F238E27FC236}">
                      <a16:creationId xmlns:a16="http://schemas.microsoft.com/office/drawing/2014/main" id="{0D368EFC-EACD-456B-A258-70C1C527ACA4}"/>
                    </a:ext>
                  </a:extLst>
                </p:cNvPr>
                <p:cNvSpPr/>
                <p:nvPr/>
              </p:nvSpPr>
              <p:spPr>
                <a:xfrm>
                  <a:off x="1481599" y="2607168"/>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3" name="正方形/長方形 172">
                  <a:extLst>
                    <a:ext uri="{FF2B5EF4-FFF2-40B4-BE49-F238E27FC236}">
                      <a16:creationId xmlns:a16="http://schemas.microsoft.com/office/drawing/2014/main" id="{0ED072E8-E6F7-43EB-AFCA-DF54AD6E7CF1}"/>
                    </a:ext>
                  </a:extLst>
                </p:cNvPr>
                <p:cNvSpPr/>
                <p:nvPr/>
              </p:nvSpPr>
              <p:spPr>
                <a:xfrm>
                  <a:off x="1656136" y="2607168"/>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4" name="正方形/長方形 173">
                  <a:extLst>
                    <a:ext uri="{FF2B5EF4-FFF2-40B4-BE49-F238E27FC236}">
                      <a16:creationId xmlns:a16="http://schemas.microsoft.com/office/drawing/2014/main" id="{41B7D800-D4B0-4C7C-91E2-4BB52D521354}"/>
                    </a:ext>
                  </a:extLst>
                </p:cNvPr>
                <p:cNvSpPr/>
                <p:nvPr/>
              </p:nvSpPr>
              <p:spPr>
                <a:xfrm>
                  <a:off x="957989" y="2781705"/>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5" name="正方形/長方形 174">
                  <a:extLst>
                    <a:ext uri="{FF2B5EF4-FFF2-40B4-BE49-F238E27FC236}">
                      <a16:creationId xmlns:a16="http://schemas.microsoft.com/office/drawing/2014/main" id="{A4034108-C1D2-48C5-BC7E-C6852A1C4DA0}"/>
                    </a:ext>
                  </a:extLst>
                </p:cNvPr>
                <p:cNvSpPr/>
                <p:nvPr/>
              </p:nvSpPr>
              <p:spPr>
                <a:xfrm>
                  <a:off x="1132526" y="2781705"/>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6" name="正方形/長方形 175">
                  <a:extLst>
                    <a:ext uri="{FF2B5EF4-FFF2-40B4-BE49-F238E27FC236}">
                      <a16:creationId xmlns:a16="http://schemas.microsoft.com/office/drawing/2014/main" id="{AFDBDBAE-0002-44D1-8278-50A4E581D4FD}"/>
                    </a:ext>
                  </a:extLst>
                </p:cNvPr>
                <p:cNvSpPr/>
                <p:nvPr/>
              </p:nvSpPr>
              <p:spPr>
                <a:xfrm>
                  <a:off x="1307063" y="2781705"/>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7" name="正方形/長方形 176">
                  <a:extLst>
                    <a:ext uri="{FF2B5EF4-FFF2-40B4-BE49-F238E27FC236}">
                      <a16:creationId xmlns:a16="http://schemas.microsoft.com/office/drawing/2014/main" id="{8FD86224-DE10-463D-8E5B-EB970CC0B55F}"/>
                    </a:ext>
                  </a:extLst>
                </p:cNvPr>
                <p:cNvSpPr/>
                <p:nvPr/>
              </p:nvSpPr>
              <p:spPr>
                <a:xfrm>
                  <a:off x="1481599" y="2781705"/>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8" name="正方形/長方形 177">
                  <a:extLst>
                    <a:ext uri="{FF2B5EF4-FFF2-40B4-BE49-F238E27FC236}">
                      <a16:creationId xmlns:a16="http://schemas.microsoft.com/office/drawing/2014/main" id="{5ED519AF-065A-4E74-A872-EDF47B181A2A}"/>
                    </a:ext>
                  </a:extLst>
                </p:cNvPr>
                <p:cNvSpPr/>
                <p:nvPr/>
              </p:nvSpPr>
              <p:spPr>
                <a:xfrm>
                  <a:off x="1656136" y="2781705"/>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9" name="正方形/長方形 178">
                  <a:extLst>
                    <a:ext uri="{FF2B5EF4-FFF2-40B4-BE49-F238E27FC236}">
                      <a16:creationId xmlns:a16="http://schemas.microsoft.com/office/drawing/2014/main" id="{252E251C-B869-4492-9B61-0727CF051BDD}"/>
                    </a:ext>
                  </a:extLst>
                </p:cNvPr>
                <p:cNvSpPr/>
                <p:nvPr/>
              </p:nvSpPr>
              <p:spPr>
                <a:xfrm>
                  <a:off x="957989" y="2956729"/>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0" name="正方形/長方形 179">
                  <a:extLst>
                    <a:ext uri="{FF2B5EF4-FFF2-40B4-BE49-F238E27FC236}">
                      <a16:creationId xmlns:a16="http://schemas.microsoft.com/office/drawing/2014/main" id="{1473B3E7-42DF-41FB-BD6C-EAAC087130EB}"/>
                    </a:ext>
                  </a:extLst>
                </p:cNvPr>
                <p:cNvSpPr/>
                <p:nvPr/>
              </p:nvSpPr>
              <p:spPr>
                <a:xfrm>
                  <a:off x="1132526" y="2956729"/>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1" name="正方形/長方形 180">
                  <a:extLst>
                    <a:ext uri="{FF2B5EF4-FFF2-40B4-BE49-F238E27FC236}">
                      <a16:creationId xmlns:a16="http://schemas.microsoft.com/office/drawing/2014/main" id="{6A44311F-88D7-405B-B88B-BDD15CA9A5C5}"/>
                    </a:ext>
                  </a:extLst>
                </p:cNvPr>
                <p:cNvSpPr/>
                <p:nvPr/>
              </p:nvSpPr>
              <p:spPr>
                <a:xfrm>
                  <a:off x="1307063" y="2956729"/>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2" name="正方形/長方形 181">
                  <a:extLst>
                    <a:ext uri="{FF2B5EF4-FFF2-40B4-BE49-F238E27FC236}">
                      <a16:creationId xmlns:a16="http://schemas.microsoft.com/office/drawing/2014/main" id="{30E9734E-6220-4DB7-8C1E-BB4DB1CBDDF0}"/>
                    </a:ext>
                  </a:extLst>
                </p:cNvPr>
                <p:cNvSpPr/>
                <p:nvPr/>
              </p:nvSpPr>
              <p:spPr>
                <a:xfrm>
                  <a:off x="1481599" y="2956729"/>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3" name="正方形/長方形 182">
                  <a:extLst>
                    <a:ext uri="{FF2B5EF4-FFF2-40B4-BE49-F238E27FC236}">
                      <a16:creationId xmlns:a16="http://schemas.microsoft.com/office/drawing/2014/main" id="{D726A65F-03F2-4A81-A9F5-863E3C38E2D7}"/>
                    </a:ext>
                  </a:extLst>
                </p:cNvPr>
                <p:cNvSpPr/>
                <p:nvPr/>
              </p:nvSpPr>
              <p:spPr>
                <a:xfrm>
                  <a:off x="1656136" y="2956729"/>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3" name="正方形/長方形 22">
                <a:extLst>
                  <a:ext uri="{FF2B5EF4-FFF2-40B4-BE49-F238E27FC236}">
                    <a16:creationId xmlns:a16="http://schemas.microsoft.com/office/drawing/2014/main" id="{2D8BB2A9-CF79-45D6-B743-966ADD5409CB}"/>
                  </a:ext>
                </a:extLst>
              </p:cNvPr>
              <p:cNvSpPr/>
              <p:nvPr/>
            </p:nvSpPr>
            <p:spPr>
              <a:xfrm>
                <a:off x="958958" y="3837675"/>
                <a:ext cx="525648" cy="523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24" name="グループ化 23">
                <a:extLst>
                  <a:ext uri="{FF2B5EF4-FFF2-40B4-BE49-F238E27FC236}">
                    <a16:creationId xmlns:a16="http://schemas.microsoft.com/office/drawing/2014/main" id="{8B4BA337-701F-45D6-9B27-6D7B447DB29A}"/>
                  </a:ext>
                </a:extLst>
              </p:cNvPr>
              <p:cNvGrpSpPr/>
              <p:nvPr/>
            </p:nvGrpSpPr>
            <p:grpSpPr>
              <a:xfrm>
                <a:off x="2016998" y="3654204"/>
                <a:ext cx="872684" cy="873171"/>
                <a:chOff x="957989" y="2258095"/>
                <a:chExt cx="872684" cy="873171"/>
              </a:xfrm>
            </p:grpSpPr>
            <p:sp>
              <p:nvSpPr>
                <p:cNvPr id="134" name="正方形/長方形 133">
                  <a:extLst>
                    <a:ext uri="{FF2B5EF4-FFF2-40B4-BE49-F238E27FC236}">
                      <a16:creationId xmlns:a16="http://schemas.microsoft.com/office/drawing/2014/main" id="{322DFBB0-F5D6-475F-BBA1-A171E9348AA8}"/>
                    </a:ext>
                  </a:extLst>
                </p:cNvPr>
                <p:cNvSpPr/>
                <p:nvPr/>
              </p:nvSpPr>
              <p:spPr>
                <a:xfrm>
                  <a:off x="957989" y="2258095"/>
                  <a:ext cx="174537" cy="174537"/>
                </a:xfrm>
                <a:prstGeom prst="rect">
                  <a:avLst/>
                </a:prstGeom>
                <a:solidFill>
                  <a:schemeClr val="accent4"/>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5" name="正方形/長方形 134">
                  <a:extLst>
                    <a:ext uri="{FF2B5EF4-FFF2-40B4-BE49-F238E27FC236}">
                      <a16:creationId xmlns:a16="http://schemas.microsoft.com/office/drawing/2014/main" id="{8564D02F-F61E-4280-8F66-4C345677A022}"/>
                    </a:ext>
                  </a:extLst>
                </p:cNvPr>
                <p:cNvSpPr/>
                <p:nvPr/>
              </p:nvSpPr>
              <p:spPr>
                <a:xfrm>
                  <a:off x="1132526" y="2258095"/>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6" name="正方形/長方形 135">
                  <a:extLst>
                    <a:ext uri="{FF2B5EF4-FFF2-40B4-BE49-F238E27FC236}">
                      <a16:creationId xmlns:a16="http://schemas.microsoft.com/office/drawing/2014/main" id="{0E4508DF-2694-40D7-9E7C-06DA8C1BFFAD}"/>
                    </a:ext>
                  </a:extLst>
                </p:cNvPr>
                <p:cNvSpPr/>
                <p:nvPr/>
              </p:nvSpPr>
              <p:spPr>
                <a:xfrm>
                  <a:off x="1307063" y="2258095"/>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7" name="正方形/長方形 136">
                  <a:extLst>
                    <a:ext uri="{FF2B5EF4-FFF2-40B4-BE49-F238E27FC236}">
                      <a16:creationId xmlns:a16="http://schemas.microsoft.com/office/drawing/2014/main" id="{4A5D3A26-63AE-4881-A261-920414C65BBB}"/>
                    </a:ext>
                  </a:extLst>
                </p:cNvPr>
                <p:cNvSpPr/>
                <p:nvPr/>
              </p:nvSpPr>
              <p:spPr>
                <a:xfrm>
                  <a:off x="1481599" y="2258095"/>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8" name="正方形/長方形 137">
                  <a:extLst>
                    <a:ext uri="{FF2B5EF4-FFF2-40B4-BE49-F238E27FC236}">
                      <a16:creationId xmlns:a16="http://schemas.microsoft.com/office/drawing/2014/main" id="{904D2C44-52E6-4123-9B56-927C8A05843D}"/>
                    </a:ext>
                  </a:extLst>
                </p:cNvPr>
                <p:cNvSpPr/>
                <p:nvPr/>
              </p:nvSpPr>
              <p:spPr>
                <a:xfrm>
                  <a:off x="1656136" y="2258095"/>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9" name="正方形/長方形 138">
                  <a:extLst>
                    <a:ext uri="{FF2B5EF4-FFF2-40B4-BE49-F238E27FC236}">
                      <a16:creationId xmlns:a16="http://schemas.microsoft.com/office/drawing/2014/main" id="{C55ED1C5-BDA8-44EC-9AA8-6263878D5D33}"/>
                    </a:ext>
                  </a:extLst>
                </p:cNvPr>
                <p:cNvSpPr/>
                <p:nvPr/>
              </p:nvSpPr>
              <p:spPr>
                <a:xfrm>
                  <a:off x="957989" y="2432632"/>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0" name="正方形/長方形 139">
                  <a:extLst>
                    <a:ext uri="{FF2B5EF4-FFF2-40B4-BE49-F238E27FC236}">
                      <a16:creationId xmlns:a16="http://schemas.microsoft.com/office/drawing/2014/main" id="{A60F6FDB-2948-48ED-9263-FF4DEC6C42C4}"/>
                    </a:ext>
                  </a:extLst>
                </p:cNvPr>
                <p:cNvSpPr/>
                <p:nvPr/>
              </p:nvSpPr>
              <p:spPr>
                <a:xfrm>
                  <a:off x="1132526" y="2432632"/>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1" name="正方形/長方形 140">
                  <a:extLst>
                    <a:ext uri="{FF2B5EF4-FFF2-40B4-BE49-F238E27FC236}">
                      <a16:creationId xmlns:a16="http://schemas.microsoft.com/office/drawing/2014/main" id="{FCDF9080-76AB-49D8-A1B4-CA1A98B6B070}"/>
                    </a:ext>
                  </a:extLst>
                </p:cNvPr>
                <p:cNvSpPr/>
                <p:nvPr/>
              </p:nvSpPr>
              <p:spPr>
                <a:xfrm>
                  <a:off x="1307063" y="2432632"/>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2" name="正方形/長方形 141">
                  <a:extLst>
                    <a:ext uri="{FF2B5EF4-FFF2-40B4-BE49-F238E27FC236}">
                      <a16:creationId xmlns:a16="http://schemas.microsoft.com/office/drawing/2014/main" id="{32482AC3-95E2-4301-B11A-AD1DCF1C4FA7}"/>
                    </a:ext>
                  </a:extLst>
                </p:cNvPr>
                <p:cNvSpPr/>
                <p:nvPr/>
              </p:nvSpPr>
              <p:spPr>
                <a:xfrm>
                  <a:off x="1481599" y="2432632"/>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3" name="正方形/長方形 142">
                  <a:extLst>
                    <a:ext uri="{FF2B5EF4-FFF2-40B4-BE49-F238E27FC236}">
                      <a16:creationId xmlns:a16="http://schemas.microsoft.com/office/drawing/2014/main" id="{E4BC80F5-106D-4DAC-8EA6-1AB9098D1CAE}"/>
                    </a:ext>
                  </a:extLst>
                </p:cNvPr>
                <p:cNvSpPr/>
                <p:nvPr/>
              </p:nvSpPr>
              <p:spPr>
                <a:xfrm>
                  <a:off x="1656136" y="2432632"/>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4" name="正方形/長方形 143">
                  <a:extLst>
                    <a:ext uri="{FF2B5EF4-FFF2-40B4-BE49-F238E27FC236}">
                      <a16:creationId xmlns:a16="http://schemas.microsoft.com/office/drawing/2014/main" id="{757D2060-B599-47D1-A60D-C36CB0B09AAD}"/>
                    </a:ext>
                  </a:extLst>
                </p:cNvPr>
                <p:cNvSpPr/>
                <p:nvPr/>
              </p:nvSpPr>
              <p:spPr>
                <a:xfrm>
                  <a:off x="957989" y="2607168"/>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5" name="正方形/長方形 144">
                  <a:extLst>
                    <a:ext uri="{FF2B5EF4-FFF2-40B4-BE49-F238E27FC236}">
                      <a16:creationId xmlns:a16="http://schemas.microsoft.com/office/drawing/2014/main" id="{E19BF9D4-87AC-4D4E-A9AD-6933F7A963BD}"/>
                    </a:ext>
                  </a:extLst>
                </p:cNvPr>
                <p:cNvSpPr/>
                <p:nvPr/>
              </p:nvSpPr>
              <p:spPr>
                <a:xfrm>
                  <a:off x="1132526" y="2607168"/>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6" name="正方形/長方形 145">
                  <a:extLst>
                    <a:ext uri="{FF2B5EF4-FFF2-40B4-BE49-F238E27FC236}">
                      <a16:creationId xmlns:a16="http://schemas.microsoft.com/office/drawing/2014/main" id="{14E69FB8-07F8-4AAF-AC83-DD497BA9ADB7}"/>
                    </a:ext>
                  </a:extLst>
                </p:cNvPr>
                <p:cNvSpPr/>
                <p:nvPr/>
              </p:nvSpPr>
              <p:spPr>
                <a:xfrm>
                  <a:off x="1307063" y="2607168"/>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7" name="正方形/長方形 146">
                  <a:extLst>
                    <a:ext uri="{FF2B5EF4-FFF2-40B4-BE49-F238E27FC236}">
                      <a16:creationId xmlns:a16="http://schemas.microsoft.com/office/drawing/2014/main" id="{E1A88079-A242-4539-ADEB-B53EA063D618}"/>
                    </a:ext>
                  </a:extLst>
                </p:cNvPr>
                <p:cNvSpPr/>
                <p:nvPr/>
              </p:nvSpPr>
              <p:spPr>
                <a:xfrm>
                  <a:off x="1481599" y="2607168"/>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8" name="正方形/長方形 147">
                  <a:extLst>
                    <a:ext uri="{FF2B5EF4-FFF2-40B4-BE49-F238E27FC236}">
                      <a16:creationId xmlns:a16="http://schemas.microsoft.com/office/drawing/2014/main" id="{C74271E1-6B76-421C-AF49-7F108B8128D2}"/>
                    </a:ext>
                  </a:extLst>
                </p:cNvPr>
                <p:cNvSpPr/>
                <p:nvPr/>
              </p:nvSpPr>
              <p:spPr>
                <a:xfrm>
                  <a:off x="1656136" y="2607168"/>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9" name="正方形/長方形 148">
                  <a:extLst>
                    <a:ext uri="{FF2B5EF4-FFF2-40B4-BE49-F238E27FC236}">
                      <a16:creationId xmlns:a16="http://schemas.microsoft.com/office/drawing/2014/main" id="{56B771BA-B93B-4B8A-8D85-3AE7D2F40D2C}"/>
                    </a:ext>
                  </a:extLst>
                </p:cNvPr>
                <p:cNvSpPr/>
                <p:nvPr/>
              </p:nvSpPr>
              <p:spPr>
                <a:xfrm>
                  <a:off x="957989" y="2781705"/>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0" name="正方形/長方形 149">
                  <a:extLst>
                    <a:ext uri="{FF2B5EF4-FFF2-40B4-BE49-F238E27FC236}">
                      <a16:creationId xmlns:a16="http://schemas.microsoft.com/office/drawing/2014/main" id="{48371F14-DFD3-4AC4-A9CA-9A119932FC2D}"/>
                    </a:ext>
                  </a:extLst>
                </p:cNvPr>
                <p:cNvSpPr/>
                <p:nvPr/>
              </p:nvSpPr>
              <p:spPr>
                <a:xfrm>
                  <a:off x="1132526" y="2781705"/>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1" name="正方形/長方形 150">
                  <a:extLst>
                    <a:ext uri="{FF2B5EF4-FFF2-40B4-BE49-F238E27FC236}">
                      <a16:creationId xmlns:a16="http://schemas.microsoft.com/office/drawing/2014/main" id="{D672C300-B658-4E55-B701-1774FD654BCE}"/>
                    </a:ext>
                  </a:extLst>
                </p:cNvPr>
                <p:cNvSpPr/>
                <p:nvPr/>
              </p:nvSpPr>
              <p:spPr>
                <a:xfrm>
                  <a:off x="1307063" y="2781705"/>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2" name="正方形/長方形 151">
                  <a:extLst>
                    <a:ext uri="{FF2B5EF4-FFF2-40B4-BE49-F238E27FC236}">
                      <a16:creationId xmlns:a16="http://schemas.microsoft.com/office/drawing/2014/main" id="{E599103D-C04B-4DC3-9284-0E2C74FD29CB}"/>
                    </a:ext>
                  </a:extLst>
                </p:cNvPr>
                <p:cNvSpPr/>
                <p:nvPr/>
              </p:nvSpPr>
              <p:spPr>
                <a:xfrm>
                  <a:off x="1481599" y="2781705"/>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3" name="正方形/長方形 152">
                  <a:extLst>
                    <a:ext uri="{FF2B5EF4-FFF2-40B4-BE49-F238E27FC236}">
                      <a16:creationId xmlns:a16="http://schemas.microsoft.com/office/drawing/2014/main" id="{D6D7FBDF-C91D-43A2-A225-A867041C060C}"/>
                    </a:ext>
                  </a:extLst>
                </p:cNvPr>
                <p:cNvSpPr/>
                <p:nvPr/>
              </p:nvSpPr>
              <p:spPr>
                <a:xfrm>
                  <a:off x="1656136" y="2781705"/>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4" name="正方形/長方形 153">
                  <a:extLst>
                    <a:ext uri="{FF2B5EF4-FFF2-40B4-BE49-F238E27FC236}">
                      <a16:creationId xmlns:a16="http://schemas.microsoft.com/office/drawing/2014/main" id="{C8B58EBC-EA25-41FC-8E2D-804325E7F45C}"/>
                    </a:ext>
                  </a:extLst>
                </p:cNvPr>
                <p:cNvSpPr/>
                <p:nvPr/>
              </p:nvSpPr>
              <p:spPr>
                <a:xfrm>
                  <a:off x="957989" y="2956729"/>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5" name="正方形/長方形 154">
                  <a:extLst>
                    <a:ext uri="{FF2B5EF4-FFF2-40B4-BE49-F238E27FC236}">
                      <a16:creationId xmlns:a16="http://schemas.microsoft.com/office/drawing/2014/main" id="{22318D58-C737-4FD1-B9CC-E8A3E8597E63}"/>
                    </a:ext>
                  </a:extLst>
                </p:cNvPr>
                <p:cNvSpPr/>
                <p:nvPr/>
              </p:nvSpPr>
              <p:spPr>
                <a:xfrm>
                  <a:off x="1132526" y="2956729"/>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6" name="正方形/長方形 155">
                  <a:extLst>
                    <a:ext uri="{FF2B5EF4-FFF2-40B4-BE49-F238E27FC236}">
                      <a16:creationId xmlns:a16="http://schemas.microsoft.com/office/drawing/2014/main" id="{4F6942D4-D54A-41AD-917E-8C2A4BD2AE46}"/>
                    </a:ext>
                  </a:extLst>
                </p:cNvPr>
                <p:cNvSpPr/>
                <p:nvPr/>
              </p:nvSpPr>
              <p:spPr>
                <a:xfrm>
                  <a:off x="1307063" y="2956729"/>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7" name="正方形/長方形 156">
                  <a:extLst>
                    <a:ext uri="{FF2B5EF4-FFF2-40B4-BE49-F238E27FC236}">
                      <a16:creationId xmlns:a16="http://schemas.microsoft.com/office/drawing/2014/main" id="{165A706A-36C1-4EE1-9815-B026D8A267F2}"/>
                    </a:ext>
                  </a:extLst>
                </p:cNvPr>
                <p:cNvSpPr/>
                <p:nvPr/>
              </p:nvSpPr>
              <p:spPr>
                <a:xfrm>
                  <a:off x="1481599" y="2956729"/>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8" name="正方形/長方形 157">
                  <a:extLst>
                    <a:ext uri="{FF2B5EF4-FFF2-40B4-BE49-F238E27FC236}">
                      <a16:creationId xmlns:a16="http://schemas.microsoft.com/office/drawing/2014/main" id="{728D71B0-4469-4621-A7CA-D29F301416EF}"/>
                    </a:ext>
                  </a:extLst>
                </p:cNvPr>
                <p:cNvSpPr/>
                <p:nvPr/>
              </p:nvSpPr>
              <p:spPr>
                <a:xfrm>
                  <a:off x="1656136" y="2956729"/>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5" name="正方形/長方形 24">
                <a:extLst>
                  <a:ext uri="{FF2B5EF4-FFF2-40B4-BE49-F238E27FC236}">
                    <a16:creationId xmlns:a16="http://schemas.microsoft.com/office/drawing/2014/main" id="{884A58CD-7522-4105-A6A9-EC8F159B4DDF}"/>
                  </a:ext>
                </a:extLst>
              </p:cNvPr>
              <p:cNvSpPr/>
              <p:nvPr/>
            </p:nvSpPr>
            <p:spPr>
              <a:xfrm>
                <a:off x="2192019" y="3826542"/>
                <a:ext cx="525648" cy="523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26" name="グループ化 25">
                <a:extLst>
                  <a:ext uri="{FF2B5EF4-FFF2-40B4-BE49-F238E27FC236}">
                    <a16:creationId xmlns:a16="http://schemas.microsoft.com/office/drawing/2014/main" id="{E7BF7F43-5ACC-4BD4-A350-6C69E00068C4}"/>
                  </a:ext>
                </a:extLst>
              </p:cNvPr>
              <p:cNvGrpSpPr/>
              <p:nvPr/>
            </p:nvGrpSpPr>
            <p:grpSpPr>
              <a:xfrm>
                <a:off x="3067731" y="3654204"/>
                <a:ext cx="872684" cy="873171"/>
                <a:chOff x="957989" y="2258095"/>
                <a:chExt cx="872684" cy="873171"/>
              </a:xfrm>
            </p:grpSpPr>
            <p:sp>
              <p:nvSpPr>
                <p:cNvPr id="109" name="正方形/長方形 108">
                  <a:extLst>
                    <a:ext uri="{FF2B5EF4-FFF2-40B4-BE49-F238E27FC236}">
                      <a16:creationId xmlns:a16="http://schemas.microsoft.com/office/drawing/2014/main" id="{66D37871-5FA3-4242-B20C-75F998D4942D}"/>
                    </a:ext>
                  </a:extLst>
                </p:cNvPr>
                <p:cNvSpPr/>
                <p:nvPr/>
              </p:nvSpPr>
              <p:spPr>
                <a:xfrm>
                  <a:off x="957989" y="2258095"/>
                  <a:ext cx="174537" cy="174537"/>
                </a:xfrm>
                <a:prstGeom prst="rect">
                  <a:avLst/>
                </a:prstGeom>
                <a:solidFill>
                  <a:schemeClr val="accent4"/>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0" name="正方形/長方形 109">
                  <a:extLst>
                    <a:ext uri="{FF2B5EF4-FFF2-40B4-BE49-F238E27FC236}">
                      <a16:creationId xmlns:a16="http://schemas.microsoft.com/office/drawing/2014/main" id="{6171A3DF-47E0-41DA-9EE9-D4EC8A9B6E71}"/>
                    </a:ext>
                  </a:extLst>
                </p:cNvPr>
                <p:cNvSpPr/>
                <p:nvPr/>
              </p:nvSpPr>
              <p:spPr>
                <a:xfrm>
                  <a:off x="1132526" y="2258095"/>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1" name="正方形/長方形 110">
                  <a:extLst>
                    <a:ext uri="{FF2B5EF4-FFF2-40B4-BE49-F238E27FC236}">
                      <a16:creationId xmlns:a16="http://schemas.microsoft.com/office/drawing/2014/main" id="{BC757DBD-E643-4D06-AC2B-FCE30BD9CE5D}"/>
                    </a:ext>
                  </a:extLst>
                </p:cNvPr>
                <p:cNvSpPr/>
                <p:nvPr/>
              </p:nvSpPr>
              <p:spPr>
                <a:xfrm>
                  <a:off x="1307063" y="2258095"/>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2" name="正方形/長方形 111">
                  <a:extLst>
                    <a:ext uri="{FF2B5EF4-FFF2-40B4-BE49-F238E27FC236}">
                      <a16:creationId xmlns:a16="http://schemas.microsoft.com/office/drawing/2014/main" id="{7A2EA1CA-F1A0-4B0E-B2FC-7F18118F3C45}"/>
                    </a:ext>
                  </a:extLst>
                </p:cNvPr>
                <p:cNvSpPr/>
                <p:nvPr/>
              </p:nvSpPr>
              <p:spPr>
                <a:xfrm>
                  <a:off x="1481599" y="2258095"/>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3" name="正方形/長方形 112">
                  <a:extLst>
                    <a:ext uri="{FF2B5EF4-FFF2-40B4-BE49-F238E27FC236}">
                      <a16:creationId xmlns:a16="http://schemas.microsoft.com/office/drawing/2014/main" id="{BFAF1013-4D96-4ADC-9FC4-1503C5CB5C24}"/>
                    </a:ext>
                  </a:extLst>
                </p:cNvPr>
                <p:cNvSpPr/>
                <p:nvPr/>
              </p:nvSpPr>
              <p:spPr>
                <a:xfrm>
                  <a:off x="1656136" y="2258095"/>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4" name="正方形/長方形 113">
                  <a:extLst>
                    <a:ext uri="{FF2B5EF4-FFF2-40B4-BE49-F238E27FC236}">
                      <a16:creationId xmlns:a16="http://schemas.microsoft.com/office/drawing/2014/main" id="{983F25EC-7BB5-4B3D-AE91-388B0C121366}"/>
                    </a:ext>
                  </a:extLst>
                </p:cNvPr>
                <p:cNvSpPr/>
                <p:nvPr/>
              </p:nvSpPr>
              <p:spPr>
                <a:xfrm>
                  <a:off x="957989" y="2432632"/>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5" name="正方形/長方形 114">
                  <a:extLst>
                    <a:ext uri="{FF2B5EF4-FFF2-40B4-BE49-F238E27FC236}">
                      <a16:creationId xmlns:a16="http://schemas.microsoft.com/office/drawing/2014/main" id="{E9A9858B-8252-47BE-9F2F-9CBC9A3FDCDA}"/>
                    </a:ext>
                  </a:extLst>
                </p:cNvPr>
                <p:cNvSpPr/>
                <p:nvPr/>
              </p:nvSpPr>
              <p:spPr>
                <a:xfrm>
                  <a:off x="1132526" y="2432632"/>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6" name="正方形/長方形 115">
                  <a:extLst>
                    <a:ext uri="{FF2B5EF4-FFF2-40B4-BE49-F238E27FC236}">
                      <a16:creationId xmlns:a16="http://schemas.microsoft.com/office/drawing/2014/main" id="{3D0E4386-4A46-4147-8ECD-A4DB43B83BDF}"/>
                    </a:ext>
                  </a:extLst>
                </p:cNvPr>
                <p:cNvSpPr/>
                <p:nvPr/>
              </p:nvSpPr>
              <p:spPr>
                <a:xfrm>
                  <a:off x="1307063" y="2432632"/>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7" name="正方形/長方形 116">
                  <a:extLst>
                    <a:ext uri="{FF2B5EF4-FFF2-40B4-BE49-F238E27FC236}">
                      <a16:creationId xmlns:a16="http://schemas.microsoft.com/office/drawing/2014/main" id="{02B18CFC-7F02-46A8-B447-1DC546174423}"/>
                    </a:ext>
                  </a:extLst>
                </p:cNvPr>
                <p:cNvSpPr/>
                <p:nvPr/>
              </p:nvSpPr>
              <p:spPr>
                <a:xfrm>
                  <a:off x="1481599" y="2432632"/>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8" name="正方形/長方形 117">
                  <a:extLst>
                    <a:ext uri="{FF2B5EF4-FFF2-40B4-BE49-F238E27FC236}">
                      <a16:creationId xmlns:a16="http://schemas.microsoft.com/office/drawing/2014/main" id="{743315D2-80AC-44F7-B34B-595EEA2F897A}"/>
                    </a:ext>
                  </a:extLst>
                </p:cNvPr>
                <p:cNvSpPr/>
                <p:nvPr/>
              </p:nvSpPr>
              <p:spPr>
                <a:xfrm>
                  <a:off x="1656136" y="2432632"/>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9" name="正方形/長方形 118">
                  <a:extLst>
                    <a:ext uri="{FF2B5EF4-FFF2-40B4-BE49-F238E27FC236}">
                      <a16:creationId xmlns:a16="http://schemas.microsoft.com/office/drawing/2014/main" id="{8DBE4319-969B-42FB-9B85-676F291153D2}"/>
                    </a:ext>
                  </a:extLst>
                </p:cNvPr>
                <p:cNvSpPr/>
                <p:nvPr/>
              </p:nvSpPr>
              <p:spPr>
                <a:xfrm>
                  <a:off x="957989" y="2607168"/>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0" name="正方形/長方形 119">
                  <a:extLst>
                    <a:ext uri="{FF2B5EF4-FFF2-40B4-BE49-F238E27FC236}">
                      <a16:creationId xmlns:a16="http://schemas.microsoft.com/office/drawing/2014/main" id="{3A758370-5A1E-42CF-BEB7-A769BE73F498}"/>
                    </a:ext>
                  </a:extLst>
                </p:cNvPr>
                <p:cNvSpPr/>
                <p:nvPr/>
              </p:nvSpPr>
              <p:spPr>
                <a:xfrm>
                  <a:off x="1132526" y="2607168"/>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1" name="正方形/長方形 120">
                  <a:extLst>
                    <a:ext uri="{FF2B5EF4-FFF2-40B4-BE49-F238E27FC236}">
                      <a16:creationId xmlns:a16="http://schemas.microsoft.com/office/drawing/2014/main" id="{F21ACE77-ADDE-406B-9977-907DE718EE96}"/>
                    </a:ext>
                  </a:extLst>
                </p:cNvPr>
                <p:cNvSpPr/>
                <p:nvPr/>
              </p:nvSpPr>
              <p:spPr>
                <a:xfrm>
                  <a:off x="1307063" y="2607168"/>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2" name="正方形/長方形 121">
                  <a:extLst>
                    <a:ext uri="{FF2B5EF4-FFF2-40B4-BE49-F238E27FC236}">
                      <a16:creationId xmlns:a16="http://schemas.microsoft.com/office/drawing/2014/main" id="{BBF543B8-F9FE-4A42-9E86-B845577D80BD}"/>
                    </a:ext>
                  </a:extLst>
                </p:cNvPr>
                <p:cNvSpPr/>
                <p:nvPr/>
              </p:nvSpPr>
              <p:spPr>
                <a:xfrm>
                  <a:off x="1481599" y="2607168"/>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3" name="正方形/長方形 122">
                  <a:extLst>
                    <a:ext uri="{FF2B5EF4-FFF2-40B4-BE49-F238E27FC236}">
                      <a16:creationId xmlns:a16="http://schemas.microsoft.com/office/drawing/2014/main" id="{0D00BA32-6DB4-4F90-A754-E7C6E7386A02}"/>
                    </a:ext>
                  </a:extLst>
                </p:cNvPr>
                <p:cNvSpPr/>
                <p:nvPr/>
              </p:nvSpPr>
              <p:spPr>
                <a:xfrm>
                  <a:off x="1656136" y="2607168"/>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4" name="正方形/長方形 123">
                  <a:extLst>
                    <a:ext uri="{FF2B5EF4-FFF2-40B4-BE49-F238E27FC236}">
                      <a16:creationId xmlns:a16="http://schemas.microsoft.com/office/drawing/2014/main" id="{65AEB2F2-28D5-4B1B-B59B-CB7CB110D598}"/>
                    </a:ext>
                  </a:extLst>
                </p:cNvPr>
                <p:cNvSpPr/>
                <p:nvPr/>
              </p:nvSpPr>
              <p:spPr>
                <a:xfrm>
                  <a:off x="957989" y="2781705"/>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5" name="正方形/長方形 124">
                  <a:extLst>
                    <a:ext uri="{FF2B5EF4-FFF2-40B4-BE49-F238E27FC236}">
                      <a16:creationId xmlns:a16="http://schemas.microsoft.com/office/drawing/2014/main" id="{2975346C-82A9-4700-B342-8108D7C6AC1F}"/>
                    </a:ext>
                  </a:extLst>
                </p:cNvPr>
                <p:cNvSpPr/>
                <p:nvPr/>
              </p:nvSpPr>
              <p:spPr>
                <a:xfrm>
                  <a:off x="1132526" y="2781705"/>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6" name="正方形/長方形 125">
                  <a:extLst>
                    <a:ext uri="{FF2B5EF4-FFF2-40B4-BE49-F238E27FC236}">
                      <a16:creationId xmlns:a16="http://schemas.microsoft.com/office/drawing/2014/main" id="{B20A3EDB-9740-47D3-A223-3A1C9E30EB11}"/>
                    </a:ext>
                  </a:extLst>
                </p:cNvPr>
                <p:cNvSpPr/>
                <p:nvPr/>
              </p:nvSpPr>
              <p:spPr>
                <a:xfrm>
                  <a:off x="1307063" y="2781705"/>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7" name="正方形/長方形 126">
                  <a:extLst>
                    <a:ext uri="{FF2B5EF4-FFF2-40B4-BE49-F238E27FC236}">
                      <a16:creationId xmlns:a16="http://schemas.microsoft.com/office/drawing/2014/main" id="{C080DF1D-67C2-448A-8C36-D9BFDB5942E7}"/>
                    </a:ext>
                  </a:extLst>
                </p:cNvPr>
                <p:cNvSpPr/>
                <p:nvPr/>
              </p:nvSpPr>
              <p:spPr>
                <a:xfrm>
                  <a:off x="1481599" y="2781705"/>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8" name="正方形/長方形 127">
                  <a:extLst>
                    <a:ext uri="{FF2B5EF4-FFF2-40B4-BE49-F238E27FC236}">
                      <a16:creationId xmlns:a16="http://schemas.microsoft.com/office/drawing/2014/main" id="{146D878E-1AB1-4DBD-9513-AA70785895ED}"/>
                    </a:ext>
                  </a:extLst>
                </p:cNvPr>
                <p:cNvSpPr/>
                <p:nvPr/>
              </p:nvSpPr>
              <p:spPr>
                <a:xfrm>
                  <a:off x="1656136" y="2781705"/>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9" name="正方形/長方形 128">
                  <a:extLst>
                    <a:ext uri="{FF2B5EF4-FFF2-40B4-BE49-F238E27FC236}">
                      <a16:creationId xmlns:a16="http://schemas.microsoft.com/office/drawing/2014/main" id="{A85B6293-27E7-4F39-80E4-09A813E50645}"/>
                    </a:ext>
                  </a:extLst>
                </p:cNvPr>
                <p:cNvSpPr/>
                <p:nvPr/>
              </p:nvSpPr>
              <p:spPr>
                <a:xfrm>
                  <a:off x="957989" y="2956729"/>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0" name="正方形/長方形 129">
                  <a:extLst>
                    <a:ext uri="{FF2B5EF4-FFF2-40B4-BE49-F238E27FC236}">
                      <a16:creationId xmlns:a16="http://schemas.microsoft.com/office/drawing/2014/main" id="{433B3170-C610-4EDC-888D-D70B5C73E1B4}"/>
                    </a:ext>
                  </a:extLst>
                </p:cNvPr>
                <p:cNvSpPr/>
                <p:nvPr/>
              </p:nvSpPr>
              <p:spPr>
                <a:xfrm>
                  <a:off x="1132526" y="2956729"/>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1" name="正方形/長方形 130">
                  <a:extLst>
                    <a:ext uri="{FF2B5EF4-FFF2-40B4-BE49-F238E27FC236}">
                      <a16:creationId xmlns:a16="http://schemas.microsoft.com/office/drawing/2014/main" id="{3A459390-94AE-43E8-9A5C-3C7B2C5C8F85}"/>
                    </a:ext>
                  </a:extLst>
                </p:cNvPr>
                <p:cNvSpPr/>
                <p:nvPr/>
              </p:nvSpPr>
              <p:spPr>
                <a:xfrm>
                  <a:off x="1307063" y="2956729"/>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2" name="正方形/長方形 131">
                  <a:extLst>
                    <a:ext uri="{FF2B5EF4-FFF2-40B4-BE49-F238E27FC236}">
                      <a16:creationId xmlns:a16="http://schemas.microsoft.com/office/drawing/2014/main" id="{3623326D-6772-4A63-997E-1A79355F65FF}"/>
                    </a:ext>
                  </a:extLst>
                </p:cNvPr>
                <p:cNvSpPr/>
                <p:nvPr/>
              </p:nvSpPr>
              <p:spPr>
                <a:xfrm>
                  <a:off x="1481599" y="2956729"/>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3" name="正方形/長方形 132">
                  <a:extLst>
                    <a:ext uri="{FF2B5EF4-FFF2-40B4-BE49-F238E27FC236}">
                      <a16:creationId xmlns:a16="http://schemas.microsoft.com/office/drawing/2014/main" id="{069BA9E8-AD9D-4802-B0E6-DB3D51671CD6}"/>
                    </a:ext>
                  </a:extLst>
                </p:cNvPr>
                <p:cNvSpPr/>
                <p:nvPr/>
              </p:nvSpPr>
              <p:spPr>
                <a:xfrm>
                  <a:off x="1656136" y="2956729"/>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7" name="正方形/長方形 26">
                <a:extLst>
                  <a:ext uri="{FF2B5EF4-FFF2-40B4-BE49-F238E27FC236}">
                    <a16:creationId xmlns:a16="http://schemas.microsoft.com/office/drawing/2014/main" id="{AB4757B9-F6DE-418E-AD60-CD22CAB00D3A}"/>
                  </a:ext>
                </a:extLst>
              </p:cNvPr>
              <p:cNvSpPr/>
              <p:nvPr/>
            </p:nvSpPr>
            <p:spPr>
              <a:xfrm>
                <a:off x="3402995" y="3837675"/>
                <a:ext cx="525648" cy="523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28" name="グループ化 27">
                <a:extLst>
                  <a:ext uri="{FF2B5EF4-FFF2-40B4-BE49-F238E27FC236}">
                    <a16:creationId xmlns:a16="http://schemas.microsoft.com/office/drawing/2014/main" id="{5F8CCC38-5EE7-4778-B63A-2AF2F5C68530}"/>
                  </a:ext>
                </a:extLst>
              </p:cNvPr>
              <p:cNvGrpSpPr/>
              <p:nvPr/>
            </p:nvGrpSpPr>
            <p:grpSpPr>
              <a:xfrm>
                <a:off x="957989" y="4690189"/>
                <a:ext cx="872684" cy="873171"/>
                <a:chOff x="957989" y="2258095"/>
                <a:chExt cx="872684" cy="873171"/>
              </a:xfrm>
            </p:grpSpPr>
            <p:sp>
              <p:nvSpPr>
                <p:cNvPr id="84" name="正方形/長方形 83">
                  <a:extLst>
                    <a:ext uri="{FF2B5EF4-FFF2-40B4-BE49-F238E27FC236}">
                      <a16:creationId xmlns:a16="http://schemas.microsoft.com/office/drawing/2014/main" id="{6B2BF026-6F14-4308-85CD-E72BD9E081E9}"/>
                    </a:ext>
                  </a:extLst>
                </p:cNvPr>
                <p:cNvSpPr/>
                <p:nvPr/>
              </p:nvSpPr>
              <p:spPr>
                <a:xfrm>
                  <a:off x="957989" y="2258095"/>
                  <a:ext cx="174537" cy="174537"/>
                </a:xfrm>
                <a:prstGeom prst="rect">
                  <a:avLst/>
                </a:prstGeom>
                <a:solidFill>
                  <a:schemeClr val="accent4"/>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5" name="正方形/長方形 84">
                  <a:extLst>
                    <a:ext uri="{FF2B5EF4-FFF2-40B4-BE49-F238E27FC236}">
                      <a16:creationId xmlns:a16="http://schemas.microsoft.com/office/drawing/2014/main" id="{F53DDCFC-D338-43EA-B28F-76BACB68A44F}"/>
                    </a:ext>
                  </a:extLst>
                </p:cNvPr>
                <p:cNvSpPr/>
                <p:nvPr/>
              </p:nvSpPr>
              <p:spPr>
                <a:xfrm>
                  <a:off x="1132526" y="2258095"/>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6" name="正方形/長方形 85">
                  <a:extLst>
                    <a:ext uri="{FF2B5EF4-FFF2-40B4-BE49-F238E27FC236}">
                      <a16:creationId xmlns:a16="http://schemas.microsoft.com/office/drawing/2014/main" id="{0C3BF54F-5616-426A-91B8-8EFE5FFB5FA9}"/>
                    </a:ext>
                  </a:extLst>
                </p:cNvPr>
                <p:cNvSpPr/>
                <p:nvPr/>
              </p:nvSpPr>
              <p:spPr>
                <a:xfrm>
                  <a:off x="1307063" y="2258095"/>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7" name="正方形/長方形 86">
                  <a:extLst>
                    <a:ext uri="{FF2B5EF4-FFF2-40B4-BE49-F238E27FC236}">
                      <a16:creationId xmlns:a16="http://schemas.microsoft.com/office/drawing/2014/main" id="{36DEC6FA-EA0E-4024-8B92-AA4E8CD873CA}"/>
                    </a:ext>
                  </a:extLst>
                </p:cNvPr>
                <p:cNvSpPr/>
                <p:nvPr/>
              </p:nvSpPr>
              <p:spPr>
                <a:xfrm>
                  <a:off x="1481599" y="2258095"/>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8" name="正方形/長方形 87">
                  <a:extLst>
                    <a:ext uri="{FF2B5EF4-FFF2-40B4-BE49-F238E27FC236}">
                      <a16:creationId xmlns:a16="http://schemas.microsoft.com/office/drawing/2014/main" id="{ED8D7AE3-12BD-4283-BA1F-6956849B9C92}"/>
                    </a:ext>
                  </a:extLst>
                </p:cNvPr>
                <p:cNvSpPr/>
                <p:nvPr/>
              </p:nvSpPr>
              <p:spPr>
                <a:xfrm>
                  <a:off x="1656136" y="2258095"/>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9" name="正方形/長方形 88">
                  <a:extLst>
                    <a:ext uri="{FF2B5EF4-FFF2-40B4-BE49-F238E27FC236}">
                      <a16:creationId xmlns:a16="http://schemas.microsoft.com/office/drawing/2014/main" id="{4AAA755A-CB56-456B-9D9E-44BA1038F475}"/>
                    </a:ext>
                  </a:extLst>
                </p:cNvPr>
                <p:cNvSpPr/>
                <p:nvPr/>
              </p:nvSpPr>
              <p:spPr>
                <a:xfrm>
                  <a:off x="957989" y="2432632"/>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0" name="正方形/長方形 89">
                  <a:extLst>
                    <a:ext uri="{FF2B5EF4-FFF2-40B4-BE49-F238E27FC236}">
                      <a16:creationId xmlns:a16="http://schemas.microsoft.com/office/drawing/2014/main" id="{8BE6CD8E-1C10-47AF-B091-E074434F807E}"/>
                    </a:ext>
                  </a:extLst>
                </p:cNvPr>
                <p:cNvSpPr/>
                <p:nvPr/>
              </p:nvSpPr>
              <p:spPr>
                <a:xfrm>
                  <a:off x="1132526" y="2432632"/>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1" name="正方形/長方形 90">
                  <a:extLst>
                    <a:ext uri="{FF2B5EF4-FFF2-40B4-BE49-F238E27FC236}">
                      <a16:creationId xmlns:a16="http://schemas.microsoft.com/office/drawing/2014/main" id="{AC8C5CBA-E70A-498F-BB60-5062CD3571A5}"/>
                    </a:ext>
                  </a:extLst>
                </p:cNvPr>
                <p:cNvSpPr/>
                <p:nvPr/>
              </p:nvSpPr>
              <p:spPr>
                <a:xfrm>
                  <a:off x="1307063" y="2432632"/>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2" name="正方形/長方形 91">
                  <a:extLst>
                    <a:ext uri="{FF2B5EF4-FFF2-40B4-BE49-F238E27FC236}">
                      <a16:creationId xmlns:a16="http://schemas.microsoft.com/office/drawing/2014/main" id="{BE0A0F2B-421E-4531-B701-798E7031A7F0}"/>
                    </a:ext>
                  </a:extLst>
                </p:cNvPr>
                <p:cNvSpPr/>
                <p:nvPr/>
              </p:nvSpPr>
              <p:spPr>
                <a:xfrm>
                  <a:off x="1481599" y="2432632"/>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3" name="正方形/長方形 92">
                  <a:extLst>
                    <a:ext uri="{FF2B5EF4-FFF2-40B4-BE49-F238E27FC236}">
                      <a16:creationId xmlns:a16="http://schemas.microsoft.com/office/drawing/2014/main" id="{7E064DC7-7E64-463D-953D-CE4BE6FF1072}"/>
                    </a:ext>
                  </a:extLst>
                </p:cNvPr>
                <p:cNvSpPr/>
                <p:nvPr/>
              </p:nvSpPr>
              <p:spPr>
                <a:xfrm>
                  <a:off x="1656136" y="2432632"/>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4" name="正方形/長方形 93">
                  <a:extLst>
                    <a:ext uri="{FF2B5EF4-FFF2-40B4-BE49-F238E27FC236}">
                      <a16:creationId xmlns:a16="http://schemas.microsoft.com/office/drawing/2014/main" id="{977D27CA-661F-490E-9146-B4D645DEFF8B}"/>
                    </a:ext>
                  </a:extLst>
                </p:cNvPr>
                <p:cNvSpPr/>
                <p:nvPr/>
              </p:nvSpPr>
              <p:spPr>
                <a:xfrm>
                  <a:off x="957989" y="2607168"/>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5" name="正方形/長方形 94">
                  <a:extLst>
                    <a:ext uri="{FF2B5EF4-FFF2-40B4-BE49-F238E27FC236}">
                      <a16:creationId xmlns:a16="http://schemas.microsoft.com/office/drawing/2014/main" id="{9004D898-E51C-4F62-B7F5-6A26DB60616B}"/>
                    </a:ext>
                  </a:extLst>
                </p:cNvPr>
                <p:cNvSpPr/>
                <p:nvPr/>
              </p:nvSpPr>
              <p:spPr>
                <a:xfrm>
                  <a:off x="1132526" y="2607168"/>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6" name="正方形/長方形 95">
                  <a:extLst>
                    <a:ext uri="{FF2B5EF4-FFF2-40B4-BE49-F238E27FC236}">
                      <a16:creationId xmlns:a16="http://schemas.microsoft.com/office/drawing/2014/main" id="{ADD85774-A3A2-45D4-8C6D-653CBF7C56DB}"/>
                    </a:ext>
                  </a:extLst>
                </p:cNvPr>
                <p:cNvSpPr/>
                <p:nvPr/>
              </p:nvSpPr>
              <p:spPr>
                <a:xfrm>
                  <a:off x="1307063" y="2607168"/>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7" name="正方形/長方形 96">
                  <a:extLst>
                    <a:ext uri="{FF2B5EF4-FFF2-40B4-BE49-F238E27FC236}">
                      <a16:creationId xmlns:a16="http://schemas.microsoft.com/office/drawing/2014/main" id="{22825727-F1F5-4F3E-A06D-BC1FE609D16E}"/>
                    </a:ext>
                  </a:extLst>
                </p:cNvPr>
                <p:cNvSpPr/>
                <p:nvPr/>
              </p:nvSpPr>
              <p:spPr>
                <a:xfrm>
                  <a:off x="1481599" y="2607168"/>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8" name="正方形/長方形 97">
                  <a:extLst>
                    <a:ext uri="{FF2B5EF4-FFF2-40B4-BE49-F238E27FC236}">
                      <a16:creationId xmlns:a16="http://schemas.microsoft.com/office/drawing/2014/main" id="{94D87AC2-F887-45D0-A0EB-B421B290CA7C}"/>
                    </a:ext>
                  </a:extLst>
                </p:cNvPr>
                <p:cNvSpPr/>
                <p:nvPr/>
              </p:nvSpPr>
              <p:spPr>
                <a:xfrm>
                  <a:off x="1656136" y="2607168"/>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9" name="正方形/長方形 98">
                  <a:extLst>
                    <a:ext uri="{FF2B5EF4-FFF2-40B4-BE49-F238E27FC236}">
                      <a16:creationId xmlns:a16="http://schemas.microsoft.com/office/drawing/2014/main" id="{49943D0E-967D-4F77-90D8-00DF4B9F8AF9}"/>
                    </a:ext>
                  </a:extLst>
                </p:cNvPr>
                <p:cNvSpPr/>
                <p:nvPr/>
              </p:nvSpPr>
              <p:spPr>
                <a:xfrm>
                  <a:off x="957989" y="2781705"/>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0" name="正方形/長方形 99">
                  <a:extLst>
                    <a:ext uri="{FF2B5EF4-FFF2-40B4-BE49-F238E27FC236}">
                      <a16:creationId xmlns:a16="http://schemas.microsoft.com/office/drawing/2014/main" id="{FF588B8A-4997-4D08-AB11-FD42035A9BBB}"/>
                    </a:ext>
                  </a:extLst>
                </p:cNvPr>
                <p:cNvSpPr/>
                <p:nvPr/>
              </p:nvSpPr>
              <p:spPr>
                <a:xfrm>
                  <a:off x="1132526" y="2781705"/>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1" name="正方形/長方形 100">
                  <a:extLst>
                    <a:ext uri="{FF2B5EF4-FFF2-40B4-BE49-F238E27FC236}">
                      <a16:creationId xmlns:a16="http://schemas.microsoft.com/office/drawing/2014/main" id="{DE79C8F7-376F-4664-ABD5-3787BC94A971}"/>
                    </a:ext>
                  </a:extLst>
                </p:cNvPr>
                <p:cNvSpPr/>
                <p:nvPr/>
              </p:nvSpPr>
              <p:spPr>
                <a:xfrm>
                  <a:off x="1307063" y="2781705"/>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2" name="正方形/長方形 101">
                  <a:extLst>
                    <a:ext uri="{FF2B5EF4-FFF2-40B4-BE49-F238E27FC236}">
                      <a16:creationId xmlns:a16="http://schemas.microsoft.com/office/drawing/2014/main" id="{661B5E68-B93D-4F0A-9DEE-99E678F960FE}"/>
                    </a:ext>
                  </a:extLst>
                </p:cNvPr>
                <p:cNvSpPr/>
                <p:nvPr/>
              </p:nvSpPr>
              <p:spPr>
                <a:xfrm>
                  <a:off x="1481599" y="2781705"/>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3" name="正方形/長方形 102">
                  <a:extLst>
                    <a:ext uri="{FF2B5EF4-FFF2-40B4-BE49-F238E27FC236}">
                      <a16:creationId xmlns:a16="http://schemas.microsoft.com/office/drawing/2014/main" id="{0EEDAA49-4E02-43C7-B1AC-E22C22F4EC28}"/>
                    </a:ext>
                  </a:extLst>
                </p:cNvPr>
                <p:cNvSpPr/>
                <p:nvPr/>
              </p:nvSpPr>
              <p:spPr>
                <a:xfrm>
                  <a:off x="1656136" y="2781705"/>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4" name="正方形/長方形 103">
                  <a:extLst>
                    <a:ext uri="{FF2B5EF4-FFF2-40B4-BE49-F238E27FC236}">
                      <a16:creationId xmlns:a16="http://schemas.microsoft.com/office/drawing/2014/main" id="{1EE44C4D-0288-4CCB-A25F-F7DBE8AF6382}"/>
                    </a:ext>
                  </a:extLst>
                </p:cNvPr>
                <p:cNvSpPr/>
                <p:nvPr/>
              </p:nvSpPr>
              <p:spPr>
                <a:xfrm>
                  <a:off x="957989" y="2956729"/>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5" name="正方形/長方形 104">
                  <a:extLst>
                    <a:ext uri="{FF2B5EF4-FFF2-40B4-BE49-F238E27FC236}">
                      <a16:creationId xmlns:a16="http://schemas.microsoft.com/office/drawing/2014/main" id="{1B664E6E-E727-4117-AB8D-9128E9CAFC0E}"/>
                    </a:ext>
                  </a:extLst>
                </p:cNvPr>
                <p:cNvSpPr/>
                <p:nvPr/>
              </p:nvSpPr>
              <p:spPr>
                <a:xfrm>
                  <a:off x="1132526" y="2956729"/>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6" name="正方形/長方形 105">
                  <a:extLst>
                    <a:ext uri="{FF2B5EF4-FFF2-40B4-BE49-F238E27FC236}">
                      <a16:creationId xmlns:a16="http://schemas.microsoft.com/office/drawing/2014/main" id="{22407E87-D5AC-4437-8C2B-8F364AD5C8BC}"/>
                    </a:ext>
                  </a:extLst>
                </p:cNvPr>
                <p:cNvSpPr/>
                <p:nvPr/>
              </p:nvSpPr>
              <p:spPr>
                <a:xfrm>
                  <a:off x="1307063" y="2956729"/>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7" name="正方形/長方形 106">
                  <a:extLst>
                    <a:ext uri="{FF2B5EF4-FFF2-40B4-BE49-F238E27FC236}">
                      <a16:creationId xmlns:a16="http://schemas.microsoft.com/office/drawing/2014/main" id="{56BBCDBF-D39A-4454-B75F-004B446BEFF7}"/>
                    </a:ext>
                  </a:extLst>
                </p:cNvPr>
                <p:cNvSpPr/>
                <p:nvPr/>
              </p:nvSpPr>
              <p:spPr>
                <a:xfrm>
                  <a:off x="1481599" y="2956729"/>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8" name="正方形/長方形 107">
                  <a:extLst>
                    <a:ext uri="{FF2B5EF4-FFF2-40B4-BE49-F238E27FC236}">
                      <a16:creationId xmlns:a16="http://schemas.microsoft.com/office/drawing/2014/main" id="{BDEA5D8A-B2F0-40F3-A922-A80060511711}"/>
                    </a:ext>
                  </a:extLst>
                </p:cNvPr>
                <p:cNvSpPr/>
                <p:nvPr/>
              </p:nvSpPr>
              <p:spPr>
                <a:xfrm>
                  <a:off x="1656136" y="2956729"/>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9" name="正方形/長方形 28">
                <a:extLst>
                  <a:ext uri="{FF2B5EF4-FFF2-40B4-BE49-F238E27FC236}">
                    <a16:creationId xmlns:a16="http://schemas.microsoft.com/office/drawing/2014/main" id="{02B6C21C-2C10-4466-9C4F-7F441DB6934D}"/>
                  </a:ext>
                </a:extLst>
              </p:cNvPr>
              <p:cNvSpPr/>
              <p:nvPr/>
            </p:nvSpPr>
            <p:spPr>
              <a:xfrm>
                <a:off x="958958" y="5039762"/>
                <a:ext cx="525648" cy="523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30" name="グループ化 29">
                <a:extLst>
                  <a:ext uri="{FF2B5EF4-FFF2-40B4-BE49-F238E27FC236}">
                    <a16:creationId xmlns:a16="http://schemas.microsoft.com/office/drawing/2014/main" id="{254C9BB0-F544-4135-84F7-4E644D50D933}"/>
                  </a:ext>
                </a:extLst>
              </p:cNvPr>
              <p:cNvGrpSpPr/>
              <p:nvPr/>
            </p:nvGrpSpPr>
            <p:grpSpPr>
              <a:xfrm>
                <a:off x="2016998" y="4690189"/>
                <a:ext cx="872684" cy="873171"/>
                <a:chOff x="957989" y="2258095"/>
                <a:chExt cx="872684" cy="873171"/>
              </a:xfrm>
            </p:grpSpPr>
            <p:sp>
              <p:nvSpPr>
                <p:cNvPr id="59" name="正方形/長方形 58">
                  <a:extLst>
                    <a:ext uri="{FF2B5EF4-FFF2-40B4-BE49-F238E27FC236}">
                      <a16:creationId xmlns:a16="http://schemas.microsoft.com/office/drawing/2014/main" id="{7B8AF1F4-AED5-4E78-B3F1-E234ED2C093D}"/>
                    </a:ext>
                  </a:extLst>
                </p:cNvPr>
                <p:cNvSpPr/>
                <p:nvPr/>
              </p:nvSpPr>
              <p:spPr>
                <a:xfrm>
                  <a:off x="957989" y="2258095"/>
                  <a:ext cx="174537" cy="174537"/>
                </a:xfrm>
                <a:prstGeom prst="rect">
                  <a:avLst/>
                </a:prstGeom>
                <a:solidFill>
                  <a:schemeClr val="accent4"/>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 name="正方形/長方形 59">
                  <a:extLst>
                    <a:ext uri="{FF2B5EF4-FFF2-40B4-BE49-F238E27FC236}">
                      <a16:creationId xmlns:a16="http://schemas.microsoft.com/office/drawing/2014/main" id="{6FD6EB44-3274-4444-98C2-FE94543C0CBB}"/>
                    </a:ext>
                  </a:extLst>
                </p:cNvPr>
                <p:cNvSpPr/>
                <p:nvPr/>
              </p:nvSpPr>
              <p:spPr>
                <a:xfrm>
                  <a:off x="1132526" y="2258095"/>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1" name="正方形/長方形 60">
                  <a:extLst>
                    <a:ext uri="{FF2B5EF4-FFF2-40B4-BE49-F238E27FC236}">
                      <a16:creationId xmlns:a16="http://schemas.microsoft.com/office/drawing/2014/main" id="{343E896A-E042-4815-BD55-FEB7876A2CD3}"/>
                    </a:ext>
                  </a:extLst>
                </p:cNvPr>
                <p:cNvSpPr/>
                <p:nvPr/>
              </p:nvSpPr>
              <p:spPr>
                <a:xfrm>
                  <a:off x="1307063" y="2258095"/>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2" name="正方形/長方形 61">
                  <a:extLst>
                    <a:ext uri="{FF2B5EF4-FFF2-40B4-BE49-F238E27FC236}">
                      <a16:creationId xmlns:a16="http://schemas.microsoft.com/office/drawing/2014/main" id="{39D3A739-1B53-4618-9CD0-43BB2CAAD448}"/>
                    </a:ext>
                  </a:extLst>
                </p:cNvPr>
                <p:cNvSpPr/>
                <p:nvPr/>
              </p:nvSpPr>
              <p:spPr>
                <a:xfrm>
                  <a:off x="1481599" y="2258095"/>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3" name="正方形/長方形 62">
                  <a:extLst>
                    <a:ext uri="{FF2B5EF4-FFF2-40B4-BE49-F238E27FC236}">
                      <a16:creationId xmlns:a16="http://schemas.microsoft.com/office/drawing/2014/main" id="{1FA0AA99-2D17-4038-95A4-7C0B04F75D84}"/>
                    </a:ext>
                  </a:extLst>
                </p:cNvPr>
                <p:cNvSpPr/>
                <p:nvPr/>
              </p:nvSpPr>
              <p:spPr>
                <a:xfrm>
                  <a:off x="1656136" y="2258095"/>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4" name="正方形/長方形 63">
                  <a:extLst>
                    <a:ext uri="{FF2B5EF4-FFF2-40B4-BE49-F238E27FC236}">
                      <a16:creationId xmlns:a16="http://schemas.microsoft.com/office/drawing/2014/main" id="{9772C368-A4BE-484F-AFB5-4BC30421FA2A}"/>
                    </a:ext>
                  </a:extLst>
                </p:cNvPr>
                <p:cNvSpPr/>
                <p:nvPr/>
              </p:nvSpPr>
              <p:spPr>
                <a:xfrm>
                  <a:off x="957989" y="2432632"/>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5" name="正方形/長方形 64">
                  <a:extLst>
                    <a:ext uri="{FF2B5EF4-FFF2-40B4-BE49-F238E27FC236}">
                      <a16:creationId xmlns:a16="http://schemas.microsoft.com/office/drawing/2014/main" id="{EB31D85A-AFF6-43AA-810E-A9265000E019}"/>
                    </a:ext>
                  </a:extLst>
                </p:cNvPr>
                <p:cNvSpPr/>
                <p:nvPr/>
              </p:nvSpPr>
              <p:spPr>
                <a:xfrm>
                  <a:off x="1132526" y="2432632"/>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6" name="正方形/長方形 65">
                  <a:extLst>
                    <a:ext uri="{FF2B5EF4-FFF2-40B4-BE49-F238E27FC236}">
                      <a16:creationId xmlns:a16="http://schemas.microsoft.com/office/drawing/2014/main" id="{464CCFB6-4B18-49C2-A007-773DF40AE787}"/>
                    </a:ext>
                  </a:extLst>
                </p:cNvPr>
                <p:cNvSpPr/>
                <p:nvPr/>
              </p:nvSpPr>
              <p:spPr>
                <a:xfrm>
                  <a:off x="1307063" y="2432632"/>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7" name="正方形/長方形 66">
                  <a:extLst>
                    <a:ext uri="{FF2B5EF4-FFF2-40B4-BE49-F238E27FC236}">
                      <a16:creationId xmlns:a16="http://schemas.microsoft.com/office/drawing/2014/main" id="{6CF43903-6B6A-4A95-B97D-647022335C67}"/>
                    </a:ext>
                  </a:extLst>
                </p:cNvPr>
                <p:cNvSpPr/>
                <p:nvPr/>
              </p:nvSpPr>
              <p:spPr>
                <a:xfrm>
                  <a:off x="1481599" y="2432632"/>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8" name="正方形/長方形 67">
                  <a:extLst>
                    <a:ext uri="{FF2B5EF4-FFF2-40B4-BE49-F238E27FC236}">
                      <a16:creationId xmlns:a16="http://schemas.microsoft.com/office/drawing/2014/main" id="{8BA83E59-8FFE-4A2B-8D82-D13CD663B077}"/>
                    </a:ext>
                  </a:extLst>
                </p:cNvPr>
                <p:cNvSpPr/>
                <p:nvPr/>
              </p:nvSpPr>
              <p:spPr>
                <a:xfrm>
                  <a:off x="1656136" y="2432632"/>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9" name="正方形/長方形 68">
                  <a:extLst>
                    <a:ext uri="{FF2B5EF4-FFF2-40B4-BE49-F238E27FC236}">
                      <a16:creationId xmlns:a16="http://schemas.microsoft.com/office/drawing/2014/main" id="{EA16EF3F-C203-4757-A0A1-0F21A4A5C3D7}"/>
                    </a:ext>
                  </a:extLst>
                </p:cNvPr>
                <p:cNvSpPr/>
                <p:nvPr/>
              </p:nvSpPr>
              <p:spPr>
                <a:xfrm>
                  <a:off x="957989" y="2607168"/>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0" name="正方形/長方形 69">
                  <a:extLst>
                    <a:ext uri="{FF2B5EF4-FFF2-40B4-BE49-F238E27FC236}">
                      <a16:creationId xmlns:a16="http://schemas.microsoft.com/office/drawing/2014/main" id="{A1B00A32-399D-4118-A937-2632416E220B}"/>
                    </a:ext>
                  </a:extLst>
                </p:cNvPr>
                <p:cNvSpPr/>
                <p:nvPr/>
              </p:nvSpPr>
              <p:spPr>
                <a:xfrm>
                  <a:off x="1132526" y="2607168"/>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1" name="正方形/長方形 70">
                  <a:extLst>
                    <a:ext uri="{FF2B5EF4-FFF2-40B4-BE49-F238E27FC236}">
                      <a16:creationId xmlns:a16="http://schemas.microsoft.com/office/drawing/2014/main" id="{09A5920F-A59F-4E1F-9B02-7822DAA8BD3B}"/>
                    </a:ext>
                  </a:extLst>
                </p:cNvPr>
                <p:cNvSpPr/>
                <p:nvPr/>
              </p:nvSpPr>
              <p:spPr>
                <a:xfrm>
                  <a:off x="1307063" y="2607168"/>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2" name="正方形/長方形 71">
                  <a:extLst>
                    <a:ext uri="{FF2B5EF4-FFF2-40B4-BE49-F238E27FC236}">
                      <a16:creationId xmlns:a16="http://schemas.microsoft.com/office/drawing/2014/main" id="{1351FE52-6F77-4FAF-BB7B-EB5707AE600D}"/>
                    </a:ext>
                  </a:extLst>
                </p:cNvPr>
                <p:cNvSpPr/>
                <p:nvPr/>
              </p:nvSpPr>
              <p:spPr>
                <a:xfrm>
                  <a:off x="1481599" y="2607168"/>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 name="正方形/長方形 72">
                  <a:extLst>
                    <a:ext uri="{FF2B5EF4-FFF2-40B4-BE49-F238E27FC236}">
                      <a16:creationId xmlns:a16="http://schemas.microsoft.com/office/drawing/2014/main" id="{002EA6DE-2337-4835-BCD2-5C865020ECCE}"/>
                    </a:ext>
                  </a:extLst>
                </p:cNvPr>
                <p:cNvSpPr/>
                <p:nvPr/>
              </p:nvSpPr>
              <p:spPr>
                <a:xfrm>
                  <a:off x="1656136" y="2607168"/>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4" name="正方形/長方形 73">
                  <a:extLst>
                    <a:ext uri="{FF2B5EF4-FFF2-40B4-BE49-F238E27FC236}">
                      <a16:creationId xmlns:a16="http://schemas.microsoft.com/office/drawing/2014/main" id="{576943B5-F880-4140-87B3-481A451C46CB}"/>
                    </a:ext>
                  </a:extLst>
                </p:cNvPr>
                <p:cNvSpPr/>
                <p:nvPr/>
              </p:nvSpPr>
              <p:spPr>
                <a:xfrm>
                  <a:off x="957989" y="2781705"/>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5" name="正方形/長方形 74">
                  <a:extLst>
                    <a:ext uri="{FF2B5EF4-FFF2-40B4-BE49-F238E27FC236}">
                      <a16:creationId xmlns:a16="http://schemas.microsoft.com/office/drawing/2014/main" id="{299AF092-9C58-4C29-9803-2C7029CF7120}"/>
                    </a:ext>
                  </a:extLst>
                </p:cNvPr>
                <p:cNvSpPr/>
                <p:nvPr/>
              </p:nvSpPr>
              <p:spPr>
                <a:xfrm>
                  <a:off x="1132526" y="2781705"/>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6" name="正方形/長方形 75">
                  <a:extLst>
                    <a:ext uri="{FF2B5EF4-FFF2-40B4-BE49-F238E27FC236}">
                      <a16:creationId xmlns:a16="http://schemas.microsoft.com/office/drawing/2014/main" id="{02CBAAAB-154D-4770-8CA8-EC0CB7F95A5A}"/>
                    </a:ext>
                  </a:extLst>
                </p:cNvPr>
                <p:cNvSpPr/>
                <p:nvPr/>
              </p:nvSpPr>
              <p:spPr>
                <a:xfrm>
                  <a:off x="1307063" y="2781705"/>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7" name="正方形/長方形 76">
                  <a:extLst>
                    <a:ext uri="{FF2B5EF4-FFF2-40B4-BE49-F238E27FC236}">
                      <a16:creationId xmlns:a16="http://schemas.microsoft.com/office/drawing/2014/main" id="{4F69AF6E-0AD5-4FF1-B911-EC6334F9B952}"/>
                    </a:ext>
                  </a:extLst>
                </p:cNvPr>
                <p:cNvSpPr/>
                <p:nvPr/>
              </p:nvSpPr>
              <p:spPr>
                <a:xfrm>
                  <a:off x="1481599" y="2781705"/>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8" name="正方形/長方形 77">
                  <a:extLst>
                    <a:ext uri="{FF2B5EF4-FFF2-40B4-BE49-F238E27FC236}">
                      <a16:creationId xmlns:a16="http://schemas.microsoft.com/office/drawing/2014/main" id="{59D5ED4D-3718-473A-A668-D7CCF781DDE8}"/>
                    </a:ext>
                  </a:extLst>
                </p:cNvPr>
                <p:cNvSpPr/>
                <p:nvPr/>
              </p:nvSpPr>
              <p:spPr>
                <a:xfrm>
                  <a:off x="1656136" y="2781705"/>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9" name="正方形/長方形 78">
                  <a:extLst>
                    <a:ext uri="{FF2B5EF4-FFF2-40B4-BE49-F238E27FC236}">
                      <a16:creationId xmlns:a16="http://schemas.microsoft.com/office/drawing/2014/main" id="{68EC3429-9A24-42AF-8266-0591872328B9}"/>
                    </a:ext>
                  </a:extLst>
                </p:cNvPr>
                <p:cNvSpPr/>
                <p:nvPr/>
              </p:nvSpPr>
              <p:spPr>
                <a:xfrm>
                  <a:off x="957989" y="2956729"/>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0" name="正方形/長方形 79">
                  <a:extLst>
                    <a:ext uri="{FF2B5EF4-FFF2-40B4-BE49-F238E27FC236}">
                      <a16:creationId xmlns:a16="http://schemas.microsoft.com/office/drawing/2014/main" id="{C014509A-5D1C-42C1-AC06-002C96B95861}"/>
                    </a:ext>
                  </a:extLst>
                </p:cNvPr>
                <p:cNvSpPr/>
                <p:nvPr/>
              </p:nvSpPr>
              <p:spPr>
                <a:xfrm>
                  <a:off x="1132526" y="2956729"/>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1" name="正方形/長方形 80">
                  <a:extLst>
                    <a:ext uri="{FF2B5EF4-FFF2-40B4-BE49-F238E27FC236}">
                      <a16:creationId xmlns:a16="http://schemas.microsoft.com/office/drawing/2014/main" id="{825EFD90-70D0-40DA-8AF2-D0949E1731EA}"/>
                    </a:ext>
                  </a:extLst>
                </p:cNvPr>
                <p:cNvSpPr/>
                <p:nvPr/>
              </p:nvSpPr>
              <p:spPr>
                <a:xfrm>
                  <a:off x="1307063" y="2956729"/>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2" name="正方形/長方形 81">
                  <a:extLst>
                    <a:ext uri="{FF2B5EF4-FFF2-40B4-BE49-F238E27FC236}">
                      <a16:creationId xmlns:a16="http://schemas.microsoft.com/office/drawing/2014/main" id="{18C9D286-1292-4B3B-BDBE-9BA5039122D8}"/>
                    </a:ext>
                  </a:extLst>
                </p:cNvPr>
                <p:cNvSpPr/>
                <p:nvPr/>
              </p:nvSpPr>
              <p:spPr>
                <a:xfrm>
                  <a:off x="1481599" y="2956729"/>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3" name="正方形/長方形 82">
                  <a:extLst>
                    <a:ext uri="{FF2B5EF4-FFF2-40B4-BE49-F238E27FC236}">
                      <a16:creationId xmlns:a16="http://schemas.microsoft.com/office/drawing/2014/main" id="{CA49E210-54A0-4B78-B7C2-B7685196DA21}"/>
                    </a:ext>
                  </a:extLst>
                </p:cNvPr>
                <p:cNvSpPr/>
                <p:nvPr/>
              </p:nvSpPr>
              <p:spPr>
                <a:xfrm>
                  <a:off x="1656136" y="2956729"/>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31" name="正方形/長方形 30">
                <a:extLst>
                  <a:ext uri="{FF2B5EF4-FFF2-40B4-BE49-F238E27FC236}">
                    <a16:creationId xmlns:a16="http://schemas.microsoft.com/office/drawing/2014/main" id="{423AFABB-5E2D-42C8-B7DB-C97F05477D99}"/>
                  </a:ext>
                </a:extLst>
              </p:cNvPr>
              <p:cNvSpPr/>
              <p:nvPr/>
            </p:nvSpPr>
            <p:spPr>
              <a:xfrm>
                <a:off x="2192019" y="5027540"/>
                <a:ext cx="525648" cy="523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32" name="グループ化 31">
                <a:extLst>
                  <a:ext uri="{FF2B5EF4-FFF2-40B4-BE49-F238E27FC236}">
                    <a16:creationId xmlns:a16="http://schemas.microsoft.com/office/drawing/2014/main" id="{C7748601-B0BB-4FD6-AA2D-BBDB4834CA93}"/>
                  </a:ext>
                </a:extLst>
              </p:cNvPr>
              <p:cNvGrpSpPr/>
              <p:nvPr/>
            </p:nvGrpSpPr>
            <p:grpSpPr>
              <a:xfrm>
                <a:off x="3067731" y="4690189"/>
                <a:ext cx="872684" cy="873171"/>
                <a:chOff x="957989" y="2258095"/>
                <a:chExt cx="872684" cy="873171"/>
              </a:xfrm>
            </p:grpSpPr>
            <p:sp>
              <p:nvSpPr>
                <p:cNvPr id="34" name="正方形/長方形 33">
                  <a:extLst>
                    <a:ext uri="{FF2B5EF4-FFF2-40B4-BE49-F238E27FC236}">
                      <a16:creationId xmlns:a16="http://schemas.microsoft.com/office/drawing/2014/main" id="{C8F3434C-063E-4F26-A83D-5E9EED17DC3D}"/>
                    </a:ext>
                  </a:extLst>
                </p:cNvPr>
                <p:cNvSpPr/>
                <p:nvPr/>
              </p:nvSpPr>
              <p:spPr>
                <a:xfrm>
                  <a:off x="957989" y="2258095"/>
                  <a:ext cx="174537" cy="174537"/>
                </a:xfrm>
                <a:prstGeom prst="rect">
                  <a:avLst/>
                </a:prstGeom>
                <a:solidFill>
                  <a:schemeClr val="accent4"/>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正方形/長方形 34">
                  <a:extLst>
                    <a:ext uri="{FF2B5EF4-FFF2-40B4-BE49-F238E27FC236}">
                      <a16:creationId xmlns:a16="http://schemas.microsoft.com/office/drawing/2014/main" id="{7C1B477C-292E-4B73-857A-DDEDB3741034}"/>
                    </a:ext>
                  </a:extLst>
                </p:cNvPr>
                <p:cNvSpPr/>
                <p:nvPr/>
              </p:nvSpPr>
              <p:spPr>
                <a:xfrm>
                  <a:off x="1132526" y="2258095"/>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正方形/長方形 35">
                  <a:extLst>
                    <a:ext uri="{FF2B5EF4-FFF2-40B4-BE49-F238E27FC236}">
                      <a16:creationId xmlns:a16="http://schemas.microsoft.com/office/drawing/2014/main" id="{1C061019-7FEF-4C95-B70C-28CCF8E9CE4A}"/>
                    </a:ext>
                  </a:extLst>
                </p:cNvPr>
                <p:cNvSpPr/>
                <p:nvPr/>
              </p:nvSpPr>
              <p:spPr>
                <a:xfrm>
                  <a:off x="1307063" y="2258095"/>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正方形/長方形 36">
                  <a:extLst>
                    <a:ext uri="{FF2B5EF4-FFF2-40B4-BE49-F238E27FC236}">
                      <a16:creationId xmlns:a16="http://schemas.microsoft.com/office/drawing/2014/main" id="{6D1889C3-F5C0-44F4-8488-5AECCBA83490}"/>
                    </a:ext>
                  </a:extLst>
                </p:cNvPr>
                <p:cNvSpPr/>
                <p:nvPr/>
              </p:nvSpPr>
              <p:spPr>
                <a:xfrm>
                  <a:off x="1481599" y="2258095"/>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正方形/長方形 37">
                  <a:extLst>
                    <a:ext uri="{FF2B5EF4-FFF2-40B4-BE49-F238E27FC236}">
                      <a16:creationId xmlns:a16="http://schemas.microsoft.com/office/drawing/2014/main" id="{5E4E462A-7407-403D-855D-7951739C512F}"/>
                    </a:ext>
                  </a:extLst>
                </p:cNvPr>
                <p:cNvSpPr/>
                <p:nvPr/>
              </p:nvSpPr>
              <p:spPr>
                <a:xfrm>
                  <a:off x="1656136" y="2258095"/>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正方形/長方形 38">
                  <a:extLst>
                    <a:ext uri="{FF2B5EF4-FFF2-40B4-BE49-F238E27FC236}">
                      <a16:creationId xmlns:a16="http://schemas.microsoft.com/office/drawing/2014/main" id="{12CB5D04-444B-4CC4-A2F6-456F0B6BA7AB}"/>
                    </a:ext>
                  </a:extLst>
                </p:cNvPr>
                <p:cNvSpPr/>
                <p:nvPr/>
              </p:nvSpPr>
              <p:spPr>
                <a:xfrm>
                  <a:off x="957989" y="2432632"/>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正方形/長方形 39">
                  <a:extLst>
                    <a:ext uri="{FF2B5EF4-FFF2-40B4-BE49-F238E27FC236}">
                      <a16:creationId xmlns:a16="http://schemas.microsoft.com/office/drawing/2014/main" id="{0AC3C238-A295-45BA-9415-BB62C083065A}"/>
                    </a:ext>
                  </a:extLst>
                </p:cNvPr>
                <p:cNvSpPr/>
                <p:nvPr/>
              </p:nvSpPr>
              <p:spPr>
                <a:xfrm>
                  <a:off x="1132526" y="2432632"/>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正方形/長方形 40">
                  <a:extLst>
                    <a:ext uri="{FF2B5EF4-FFF2-40B4-BE49-F238E27FC236}">
                      <a16:creationId xmlns:a16="http://schemas.microsoft.com/office/drawing/2014/main" id="{89B7489B-CEE6-48B9-97EE-4BFD9DA1318C}"/>
                    </a:ext>
                  </a:extLst>
                </p:cNvPr>
                <p:cNvSpPr/>
                <p:nvPr/>
              </p:nvSpPr>
              <p:spPr>
                <a:xfrm>
                  <a:off x="1307063" y="2432632"/>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正方形/長方形 41">
                  <a:extLst>
                    <a:ext uri="{FF2B5EF4-FFF2-40B4-BE49-F238E27FC236}">
                      <a16:creationId xmlns:a16="http://schemas.microsoft.com/office/drawing/2014/main" id="{CCD12344-570D-478B-AF04-6434E68C0544}"/>
                    </a:ext>
                  </a:extLst>
                </p:cNvPr>
                <p:cNvSpPr/>
                <p:nvPr/>
              </p:nvSpPr>
              <p:spPr>
                <a:xfrm>
                  <a:off x="1481599" y="2432632"/>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正方形/長方形 42">
                  <a:extLst>
                    <a:ext uri="{FF2B5EF4-FFF2-40B4-BE49-F238E27FC236}">
                      <a16:creationId xmlns:a16="http://schemas.microsoft.com/office/drawing/2014/main" id="{FEBE7001-A027-46B8-ADD5-D031116589D4}"/>
                    </a:ext>
                  </a:extLst>
                </p:cNvPr>
                <p:cNvSpPr/>
                <p:nvPr/>
              </p:nvSpPr>
              <p:spPr>
                <a:xfrm>
                  <a:off x="1656136" y="2432632"/>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正方形/長方形 43">
                  <a:extLst>
                    <a:ext uri="{FF2B5EF4-FFF2-40B4-BE49-F238E27FC236}">
                      <a16:creationId xmlns:a16="http://schemas.microsoft.com/office/drawing/2014/main" id="{F3EFD5B2-4287-42D6-9FA5-DEAA9E45A9A1}"/>
                    </a:ext>
                  </a:extLst>
                </p:cNvPr>
                <p:cNvSpPr/>
                <p:nvPr/>
              </p:nvSpPr>
              <p:spPr>
                <a:xfrm>
                  <a:off x="957989" y="2607168"/>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正方形/長方形 44">
                  <a:extLst>
                    <a:ext uri="{FF2B5EF4-FFF2-40B4-BE49-F238E27FC236}">
                      <a16:creationId xmlns:a16="http://schemas.microsoft.com/office/drawing/2014/main" id="{99718D74-A833-4CC0-A82E-162D3C0B17E3}"/>
                    </a:ext>
                  </a:extLst>
                </p:cNvPr>
                <p:cNvSpPr/>
                <p:nvPr/>
              </p:nvSpPr>
              <p:spPr>
                <a:xfrm>
                  <a:off x="1132526" y="2607168"/>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正方形/長方形 45">
                  <a:extLst>
                    <a:ext uri="{FF2B5EF4-FFF2-40B4-BE49-F238E27FC236}">
                      <a16:creationId xmlns:a16="http://schemas.microsoft.com/office/drawing/2014/main" id="{95ECA5D9-F360-4B32-9E8E-C4B40F9F4EB1}"/>
                    </a:ext>
                  </a:extLst>
                </p:cNvPr>
                <p:cNvSpPr/>
                <p:nvPr/>
              </p:nvSpPr>
              <p:spPr>
                <a:xfrm>
                  <a:off x="1307063" y="2607168"/>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正方形/長方形 46">
                  <a:extLst>
                    <a:ext uri="{FF2B5EF4-FFF2-40B4-BE49-F238E27FC236}">
                      <a16:creationId xmlns:a16="http://schemas.microsoft.com/office/drawing/2014/main" id="{C527B944-42C1-4BAC-9217-7965D1116EF1}"/>
                    </a:ext>
                  </a:extLst>
                </p:cNvPr>
                <p:cNvSpPr/>
                <p:nvPr/>
              </p:nvSpPr>
              <p:spPr>
                <a:xfrm>
                  <a:off x="1481599" y="2607168"/>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正方形/長方形 47">
                  <a:extLst>
                    <a:ext uri="{FF2B5EF4-FFF2-40B4-BE49-F238E27FC236}">
                      <a16:creationId xmlns:a16="http://schemas.microsoft.com/office/drawing/2014/main" id="{928FE717-9390-4EC9-AAD1-7EC98B7E3DC3}"/>
                    </a:ext>
                  </a:extLst>
                </p:cNvPr>
                <p:cNvSpPr/>
                <p:nvPr/>
              </p:nvSpPr>
              <p:spPr>
                <a:xfrm>
                  <a:off x="1656136" y="2607168"/>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正方形/長方形 48">
                  <a:extLst>
                    <a:ext uri="{FF2B5EF4-FFF2-40B4-BE49-F238E27FC236}">
                      <a16:creationId xmlns:a16="http://schemas.microsoft.com/office/drawing/2014/main" id="{EBB02E86-4E5F-4C0D-B0BE-2DB6FFAC9227}"/>
                    </a:ext>
                  </a:extLst>
                </p:cNvPr>
                <p:cNvSpPr/>
                <p:nvPr/>
              </p:nvSpPr>
              <p:spPr>
                <a:xfrm>
                  <a:off x="957989" y="2781705"/>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正方形/長方形 49">
                  <a:extLst>
                    <a:ext uri="{FF2B5EF4-FFF2-40B4-BE49-F238E27FC236}">
                      <a16:creationId xmlns:a16="http://schemas.microsoft.com/office/drawing/2014/main" id="{9D9F07F0-9ACB-44C5-863B-3A840724D2F9}"/>
                    </a:ext>
                  </a:extLst>
                </p:cNvPr>
                <p:cNvSpPr/>
                <p:nvPr/>
              </p:nvSpPr>
              <p:spPr>
                <a:xfrm>
                  <a:off x="1132526" y="2781705"/>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 name="正方形/長方形 50">
                  <a:extLst>
                    <a:ext uri="{FF2B5EF4-FFF2-40B4-BE49-F238E27FC236}">
                      <a16:creationId xmlns:a16="http://schemas.microsoft.com/office/drawing/2014/main" id="{60899859-ED58-4134-9FBB-B9E3243D0EB4}"/>
                    </a:ext>
                  </a:extLst>
                </p:cNvPr>
                <p:cNvSpPr/>
                <p:nvPr/>
              </p:nvSpPr>
              <p:spPr>
                <a:xfrm>
                  <a:off x="1307063" y="2781705"/>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正方形/長方形 51">
                  <a:extLst>
                    <a:ext uri="{FF2B5EF4-FFF2-40B4-BE49-F238E27FC236}">
                      <a16:creationId xmlns:a16="http://schemas.microsoft.com/office/drawing/2014/main" id="{3C3715F3-3801-478E-A803-FD9C432D0D91}"/>
                    </a:ext>
                  </a:extLst>
                </p:cNvPr>
                <p:cNvSpPr/>
                <p:nvPr/>
              </p:nvSpPr>
              <p:spPr>
                <a:xfrm>
                  <a:off x="1481599" y="2781705"/>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正方形/長方形 52">
                  <a:extLst>
                    <a:ext uri="{FF2B5EF4-FFF2-40B4-BE49-F238E27FC236}">
                      <a16:creationId xmlns:a16="http://schemas.microsoft.com/office/drawing/2014/main" id="{84E4FDDA-8A3F-4E6C-86FF-64FB660E8AFF}"/>
                    </a:ext>
                  </a:extLst>
                </p:cNvPr>
                <p:cNvSpPr/>
                <p:nvPr/>
              </p:nvSpPr>
              <p:spPr>
                <a:xfrm>
                  <a:off x="1656136" y="2781705"/>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正方形/長方形 53">
                  <a:extLst>
                    <a:ext uri="{FF2B5EF4-FFF2-40B4-BE49-F238E27FC236}">
                      <a16:creationId xmlns:a16="http://schemas.microsoft.com/office/drawing/2014/main" id="{468AA9E2-E51E-4490-B5CE-21CC6DAE31B3}"/>
                    </a:ext>
                  </a:extLst>
                </p:cNvPr>
                <p:cNvSpPr/>
                <p:nvPr/>
              </p:nvSpPr>
              <p:spPr>
                <a:xfrm>
                  <a:off x="957989" y="2956729"/>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正方形/長方形 54">
                  <a:extLst>
                    <a:ext uri="{FF2B5EF4-FFF2-40B4-BE49-F238E27FC236}">
                      <a16:creationId xmlns:a16="http://schemas.microsoft.com/office/drawing/2014/main" id="{63EA0E42-8349-4679-90EA-DB1374AE50CB}"/>
                    </a:ext>
                  </a:extLst>
                </p:cNvPr>
                <p:cNvSpPr/>
                <p:nvPr/>
              </p:nvSpPr>
              <p:spPr>
                <a:xfrm>
                  <a:off x="1132526" y="2956729"/>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正方形/長方形 55">
                  <a:extLst>
                    <a:ext uri="{FF2B5EF4-FFF2-40B4-BE49-F238E27FC236}">
                      <a16:creationId xmlns:a16="http://schemas.microsoft.com/office/drawing/2014/main" id="{F49720CC-18A8-42F4-928A-A04584B8427B}"/>
                    </a:ext>
                  </a:extLst>
                </p:cNvPr>
                <p:cNvSpPr/>
                <p:nvPr/>
              </p:nvSpPr>
              <p:spPr>
                <a:xfrm>
                  <a:off x="1307063" y="2956729"/>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正方形/長方形 56">
                  <a:extLst>
                    <a:ext uri="{FF2B5EF4-FFF2-40B4-BE49-F238E27FC236}">
                      <a16:creationId xmlns:a16="http://schemas.microsoft.com/office/drawing/2014/main" id="{B8EB0739-A622-40A9-99A8-2C3B40DC45AA}"/>
                    </a:ext>
                  </a:extLst>
                </p:cNvPr>
                <p:cNvSpPr/>
                <p:nvPr/>
              </p:nvSpPr>
              <p:spPr>
                <a:xfrm>
                  <a:off x="1481599" y="2956729"/>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正方形/長方形 57">
                  <a:extLst>
                    <a:ext uri="{FF2B5EF4-FFF2-40B4-BE49-F238E27FC236}">
                      <a16:creationId xmlns:a16="http://schemas.microsoft.com/office/drawing/2014/main" id="{E73906B1-CFE2-4405-AE73-9CAD8D68142C}"/>
                    </a:ext>
                  </a:extLst>
                </p:cNvPr>
                <p:cNvSpPr/>
                <p:nvPr/>
              </p:nvSpPr>
              <p:spPr>
                <a:xfrm>
                  <a:off x="1656136" y="2956729"/>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33" name="正方形/長方形 32">
                <a:extLst>
                  <a:ext uri="{FF2B5EF4-FFF2-40B4-BE49-F238E27FC236}">
                    <a16:creationId xmlns:a16="http://schemas.microsoft.com/office/drawing/2014/main" id="{B10BF289-8522-4146-B544-0D6197AB8015}"/>
                  </a:ext>
                </a:extLst>
              </p:cNvPr>
              <p:cNvSpPr/>
              <p:nvPr/>
            </p:nvSpPr>
            <p:spPr>
              <a:xfrm>
                <a:off x="3402995" y="5030935"/>
                <a:ext cx="525648" cy="523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grpSp>
      <p:grpSp>
        <p:nvGrpSpPr>
          <p:cNvPr id="259" name="グループ化 258">
            <a:extLst>
              <a:ext uri="{FF2B5EF4-FFF2-40B4-BE49-F238E27FC236}">
                <a16:creationId xmlns:a16="http://schemas.microsoft.com/office/drawing/2014/main" id="{8F641F0C-612A-4C86-9DE6-E9DAA800066D}"/>
              </a:ext>
            </a:extLst>
          </p:cNvPr>
          <p:cNvGrpSpPr/>
          <p:nvPr/>
        </p:nvGrpSpPr>
        <p:grpSpPr>
          <a:xfrm>
            <a:off x="7336450" y="2466296"/>
            <a:ext cx="2992118" cy="2962422"/>
            <a:chOff x="5337452" y="2647212"/>
            <a:chExt cx="2992118" cy="2962422"/>
          </a:xfrm>
        </p:grpSpPr>
        <p:pic>
          <p:nvPicPr>
            <p:cNvPr id="260" name="図 259">
              <a:extLst>
                <a:ext uri="{FF2B5EF4-FFF2-40B4-BE49-F238E27FC236}">
                  <a16:creationId xmlns:a16="http://schemas.microsoft.com/office/drawing/2014/main" id="{53D49A36-A54D-43C1-967A-0A6DDAED46DF}"/>
                </a:ext>
              </a:extLst>
            </p:cNvPr>
            <p:cNvPicPr>
              <a:picLocks noChangeAspect="1"/>
            </p:cNvPicPr>
            <p:nvPr/>
          </p:nvPicPr>
          <p:blipFill>
            <a:blip r:embed="rId4"/>
            <a:stretch>
              <a:fillRect/>
            </a:stretch>
          </p:blipFill>
          <p:spPr>
            <a:xfrm>
              <a:off x="5657486" y="2977410"/>
              <a:ext cx="552450" cy="542925"/>
            </a:xfrm>
            <a:prstGeom prst="rect">
              <a:avLst/>
            </a:prstGeom>
          </p:spPr>
        </p:pic>
        <p:pic>
          <p:nvPicPr>
            <p:cNvPr id="261" name="図 260">
              <a:extLst>
                <a:ext uri="{FF2B5EF4-FFF2-40B4-BE49-F238E27FC236}">
                  <a16:creationId xmlns:a16="http://schemas.microsoft.com/office/drawing/2014/main" id="{020300D3-9F83-4E78-99B9-E6E2B3FB8C4E}"/>
                </a:ext>
              </a:extLst>
            </p:cNvPr>
            <p:cNvPicPr>
              <a:picLocks noChangeAspect="1"/>
            </p:cNvPicPr>
            <p:nvPr/>
          </p:nvPicPr>
          <p:blipFill>
            <a:blip r:embed="rId4"/>
            <a:stretch>
              <a:fillRect/>
            </a:stretch>
          </p:blipFill>
          <p:spPr>
            <a:xfrm>
              <a:off x="6702987" y="2977410"/>
              <a:ext cx="552450" cy="542925"/>
            </a:xfrm>
            <a:prstGeom prst="rect">
              <a:avLst/>
            </a:prstGeom>
          </p:spPr>
        </p:pic>
        <p:pic>
          <p:nvPicPr>
            <p:cNvPr id="262" name="図 261">
              <a:extLst>
                <a:ext uri="{FF2B5EF4-FFF2-40B4-BE49-F238E27FC236}">
                  <a16:creationId xmlns:a16="http://schemas.microsoft.com/office/drawing/2014/main" id="{D8B318F6-1ECD-4B41-9670-834C284EDE19}"/>
                </a:ext>
              </a:extLst>
            </p:cNvPr>
            <p:cNvPicPr>
              <a:picLocks noChangeAspect="1"/>
            </p:cNvPicPr>
            <p:nvPr/>
          </p:nvPicPr>
          <p:blipFill>
            <a:blip r:embed="rId4"/>
            <a:stretch>
              <a:fillRect/>
            </a:stretch>
          </p:blipFill>
          <p:spPr>
            <a:xfrm>
              <a:off x="7765458" y="2977410"/>
              <a:ext cx="552450" cy="542925"/>
            </a:xfrm>
            <a:prstGeom prst="rect">
              <a:avLst/>
            </a:prstGeom>
          </p:spPr>
        </p:pic>
        <p:pic>
          <p:nvPicPr>
            <p:cNvPr id="263" name="図 262">
              <a:extLst>
                <a:ext uri="{FF2B5EF4-FFF2-40B4-BE49-F238E27FC236}">
                  <a16:creationId xmlns:a16="http://schemas.microsoft.com/office/drawing/2014/main" id="{96F2D42F-8C57-4882-84DA-458B596D3067}"/>
                </a:ext>
              </a:extLst>
            </p:cNvPr>
            <p:cNvPicPr>
              <a:picLocks noChangeAspect="1"/>
            </p:cNvPicPr>
            <p:nvPr/>
          </p:nvPicPr>
          <p:blipFill>
            <a:blip r:embed="rId4"/>
            <a:stretch>
              <a:fillRect/>
            </a:stretch>
          </p:blipFill>
          <p:spPr>
            <a:xfrm>
              <a:off x="5657486" y="4025890"/>
              <a:ext cx="552450" cy="542925"/>
            </a:xfrm>
            <a:prstGeom prst="rect">
              <a:avLst/>
            </a:prstGeom>
          </p:spPr>
        </p:pic>
        <p:pic>
          <p:nvPicPr>
            <p:cNvPr id="264" name="図 263">
              <a:extLst>
                <a:ext uri="{FF2B5EF4-FFF2-40B4-BE49-F238E27FC236}">
                  <a16:creationId xmlns:a16="http://schemas.microsoft.com/office/drawing/2014/main" id="{02CBC88E-E90D-4F2A-842A-31AAD53D9956}"/>
                </a:ext>
              </a:extLst>
            </p:cNvPr>
            <p:cNvPicPr>
              <a:picLocks noChangeAspect="1"/>
            </p:cNvPicPr>
            <p:nvPr/>
          </p:nvPicPr>
          <p:blipFill>
            <a:blip r:embed="rId4"/>
            <a:stretch>
              <a:fillRect/>
            </a:stretch>
          </p:blipFill>
          <p:spPr>
            <a:xfrm>
              <a:off x="6702987" y="4025890"/>
              <a:ext cx="552450" cy="542925"/>
            </a:xfrm>
            <a:prstGeom prst="rect">
              <a:avLst/>
            </a:prstGeom>
          </p:spPr>
        </p:pic>
        <p:pic>
          <p:nvPicPr>
            <p:cNvPr id="265" name="図 264">
              <a:extLst>
                <a:ext uri="{FF2B5EF4-FFF2-40B4-BE49-F238E27FC236}">
                  <a16:creationId xmlns:a16="http://schemas.microsoft.com/office/drawing/2014/main" id="{2735167C-DEF6-45CA-9A55-90D2A6562B38}"/>
                </a:ext>
              </a:extLst>
            </p:cNvPr>
            <p:cNvPicPr>
              <a:picLocks noChangeAspect="1"/>
            </p:cNvPicPr>
            <p:nvPr/>
          </p:nvPicPr>
          <p:blipFill>
            <a:blip r:embed="rId4"/>
            <a:stretch>
              <a:fillRect/>
            </a:stretch>
          </p:blipFill>
          <p:spPr>
            <a:xfrm>
              <a:off x="7765458" y="4025890"/>
              <a:ext cx="552450" cy="542925"/>
            </a:xfrm>
            <a:prstGeom prst="rect">
              <a:avLst/>
            </a:prstGeom>
          </p:spPr>
        </p:pic>
        <p:pic>
          <p:nvPicPr>
            <p:cNvPr id="266" name="図 265">
              <a:extLst>
                <a:ext uri="{FF2B5EF4-FFF2-40B4-BE49-F238E27FC236}">
                  <a16:creationId xmlns:a16="http://schemas.microsoft.com/office/drawing/2014/main" id="{8DBBF5AF-C331-4854-B89A-1E67CD103A7C}"/>
                </a:ext>
              </a:extLst>
            </p:cNvPr>
            <p:cNvPicPr>
              <a:picLocks noChangeAspect="1"/>
            </p:cNvPicPr>
            <p:nvPr/>
          </p:nvPicPr>
          <p:blipFill>
            <a:blip r:embed="rId4"/>
            <a:stretch>
              <a:fillRect/>
            </a:stretch>
          </p:blipFill>
          <p:spPr>
            <a:xfrm>
              <a:off x="5657486" y="5059634"/>
              <a:ext cx="552450" cy="542925"/>
            </a:xfrm>
            <a:prstGeom prst="rect">
              <a:avLst/>
            </a:prstGeom>
          </p:spPr>
        </p:pic>
        <p:pic>
          <p:nvPicPr>
            <p:cNvPr id="267" name="図 266">
              <a:extLst>
                <a:ext uri="{FF2B5EF4-FFF2-40B4-BE49-F238E27FC236}">
                  <a16:creationId xmlns:a16="http://schemas.microsoft.com/office/drawing/2014/main" id="{4424FEB6-EAAD-464B-B3A4-236AA575A853}"/>
                </a:ext>
              </a:extLst>
            </p:cNvPr>
            <p:cNvPicPr>
              <a:picLocks noChangeAspect="1"/>
            </p:cNvPicPr>
            <p:nvPr/>
          </p:nvPicPr>
          <p:blipFill>
            <a:blip r:embed="rId4"/>
            <a:stretch>
              <a:fillRect/>
            </a:stretch>
          </p:blipFill>
          <p:spPr>
            <a:xfrm>
              <a:off x="6702987" y="5059634"/>
              <a:ext cx="552450" cy="542925"/>
            </a:xfrm>
            <a:prstGeom prst="rect">
              <a:avLst/>
            </a:prstGeom>
          </p:spPr>
        </p:pic>
        <p:pic>
          <p:nvPicPr>
            <p:cNvPr id="268" name="図 267">
              <a:extLst>
                <a:ext uri="{FF2B5EF4-FFF2-40B4-BE49-F238E27FC236}">
                  <a16:creationId xmlns:a16="http://schemas.microsoft.com/office/drawing/2014/main" id="{A9BD356A-DC59-45CA-A478-78CF01B64EEC}"/>
                </a:ext>
              </a:extLst>
            </p:cNvPr>
            <p:cNvPicPr>
              <a:picLocks noChangeAspect="1"/>
            </p:cNvPicPr>
            <p:nvPr/>
          </p:nvPicPr>
          <p:blipFill>
            <a:blip r:embed="rId4"/>
            <a:stretch>
              <a:fillRect/>
            </a:stretch>
          </p:blipFill>
          <p:spPr>
            <a:xfrm>
              <a:off x="7765458" y="5059634"/>
              <a:ext cx="552450" cy="542925"/>
            </a:xfrm>
            <a:prstGeom prst="rect">
              <a:avLst/>
            </a:prstGeom>
          </p:spPr>
        </p:pic>
        <p:grpSp>
          <p:nvGrpSpPr>
            <p:cNvPr id="269" name="グループ化 268">
              <a:extLst>
                <a:ext uri="{FF2B5EF4-FFF2-40B4-BE49-F238E27FC236}">
                  <a16:creationId xmlns:a16="http://schemas.microsoft.com/office/drawing/2014/main" id="{87542102-A072-4B85-A768-FA9FC3998001}"/>
                </a:ext>
              </a:extLst>
            </p:cNvPr>
            <p:cNvGrpSpPr/>
            <p:nvPr/>
          </p:nvGrpSpPr>
          <p:grpSpPr>
            <a:xfrm>
              <a:off x="5337452" y="2647212"/>
              <a:ext cx="2992118" cy="2962422"/>
              <a:chOff x="5337452" y="2647212"/>
              <a:chExt cx="2992118" cy="2962422"/>
            </a:xfrm>
          </p:grpSpPr>
          <p:grpSp>
            <p:nvGrpSpPr>
              <p:cNvPr id="270" name="グループ化 269">
                <a:extLst>
                  <a:ext uri="{FF2B5EF4-FFF2-40B4-BE49-F238E27FC236}">
                    <a16:creationId xmlns:a16="http://schemas.microsoft.com/office/drawing/2014/main" id="{231C81CC-0A98-4A93-97C4-E303D3DE2E0D}"/>
                  </a:ext>
                </a:extLst>
              </p:cNvPr>
              <p:cNvGrpSpPr/>
              <p:nvPr/>
            </p:nvGrpSpPr>
            <p:grpSpPr>
              <a:xfrm>
                <a:off x="5339489" y="2647699"/>
                <a:ext cx="872684" cy="873171"/>
                <a:chOff x="5339489" y="2258095"/>
                <a:chExt cx="872684" cy="873171"/>
              </a:xfrm>
            </p:grpSpPr>
            <p:sp>
              <p:nvSpPr>
                <p:cNvPr id="488" name="正方形/長方形 487">
                  <a:extLst>
                    <a:ext uri="{FF2B5EF4-FFF2-40B4-BE49-F238E27FC236}">
                      <a16:creationId xmlns:a16="http://schemas.microsoft.com/office/drawing/2014/main" id="{A27D2CDB-A839-412E-8E87-1C45FB04518E}"/>
                    </a:ext>
                  </a:extLst>
                </p:cNvPr>
                <p:cNvSpPr/>
                <p:nvPr/>
              </p:nvSpPr>
              <p:spPr>
                <a:xfrm>
                  <a:off x="5339489" y="2258095"/>
                  <a:ext cx="174537" cy="174537"/>
                </a:xfrm>
                <a:prstGeom prst="rect">
                  <a:avLst/>
                </a:prstGeom>
                <a:solidFill>
                  <a:schemeClr val="tx2">
                    <a:lumMod val="25000"/>
                    <a:lumOff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9" name="正方形/長方形 488">
                  <a:extLst>
                    <a:ext uri="{FF2B5EF4-FFF2-40B4-BE49-F238E27FC236}">
                      <a16:creationId xmlns:a16="http://schemas.microsoft.com/office/drawing/2014/main" id="{C86401E7-F38B-4590-91FD-D5E0DDDD5CCA}"/>
                    </a:ext>
                  </a:extLst>
                </p:cNvPr>
                <p:cNvSpPr/>
                <p:nvPr/>
              </p:nvSpPr>
              <p:spPr>
                <a:xfrm>
                  <a:off x="5514026" y="2258095"/>
                  <a:ext cx="174537" cy="174537"/>
                </a:xfrm>
                <a:prstGeom prst="rect">
                  <a:avLst/>
                </a:prstGeom>
                <a:solidFill>
                  <a:schemeClr val="tx2">
                    <a:lumMod val="25000"/>
                    <a:lumOff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0" name="正方形/長方形 489">
                  <a:extLst>
                    <a:ext uri="{FF2B5EF4-FFF2-40B4-BE49-F238E27FC236}">
                      <a16:creationId xmlns:a16="http://schemas.microsoft.com/office/drawing/2014/main" id="{BCC2DC26-07B6-4066-9C05-3B7F049CD8F0}"/>
                    </a:ext>
                  </a:extLst>
                </p:cNvPr>
                <p:cNvSpPr/>
                <p:nvPr/>
              </p:nvSpPr>
              <p:spPr>
                <a:xfrm>
                  <a:off x="5688563" y="2258095"/>
                  <a:ext cx="174537" cy="174537"/>
                </a:xfrm>
                <a:prstGeom prst="rect">
                  <a:avLst/>
                </a:prstGeom>
                <a:solidFill>
                  <a:schemeClr val="tx2">
                    <a:lumMod val="25000"/>
                    <a:lumOff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1" name="正方形/長方形 490">
                  <a:extLst>
                    <a:ext uri="{FF2B5EF4-FFF2-40B4-BE49-F238E27FC236}">
                      <a16:creationId xmlns:a16="http://schemas.microsoft.com/office/drawing/2014/main" id="{B06FE1D8-0BC0-4CC6-9084-4156CF90005C}"/>
                    </a:ext>
                  </a:extLst>
                </p:cNvPr>
                <p:cNvSpPr/>
                <p:nvPr/>
              </p:nvSpPr>
              <p:spPr>
                <a:xfrm>
                  <a:off x="5863099" y="2258095"/>
                  <a:ext cx="174537" cy="174537"/>
                </a:xfrm>
                <a:prstGeom prst="rect">
                  <a:avLst/>
                </a:prstGeom>
                <a:solidFill>
                  <a:schemeClr val="tx2">
                    <a:lumMod val="25000"/>
                    <a:lumOff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2" name="正方形/長方形 491">
                  <a:extLst>
                    <a:ext uri="{FF2B5EF4-FFF2-40B4-BE49-F238E27FC236}">
                      <a16:creationId xmlns:a16="http://schemas.microsoft.com/office/drawing/2014/main" id="{AF756646-7EE1-46E1-BA7F-A590BBF89FEA}"/>
                    </a:ext>
                  </a:extLst>
                </p:cNvPr>
                <p:cNvSpPr/>
                <p:nvPr/>
              </p:nvSpPr>
              <p:spPr>
                <a:xfrm>
                  <a:off x="6037636" y="2258095"/>
                  <a:ext cx="174537" cy="174537"/>
                </a:xfrm>
                <a:prstGeom prst="rect">
                  <a:avLst/>
                </a:prstGeom>
                <a:solidFill>
                  <a:schemeClr val="tx2">
                    <a:lumMod val="25000"/>
                    <a:lumOff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3" name="正方形/長方形 492">
                  <a:extLst>
                    <a:ext uri="{FF2B5EF4-FFF2-40B4-BE49-F238E27FC236}">
                      <a16:creationId xmlns:a16="http://schemas.microsoft.com/office/drawing/2014/main" id="{4539BB18-0A1C-4C4B-8E01-7B00B306A40F}"/>
                    </a:ext>
                  </a:extLst>
                </p:cNvPr>
                <p:cNvSpPr/>
                <p:nvPr/>
              </p:nvSpPr>
              <p:spPr>
                <a:xfrm>
                  <a:off x="5339489" y="2432632"/>
                  <a:ext cx="174537" cy="174537"/>
                </a:xfrm>
                <a:prstGeom prst="rect">
                  <a:avLst/>
                </a:prstGeom>
                <a:solidFill>
                  <a:schemeClr val="tx2">
                    <a:lumMod val="25000"/>
                    <a:lumOff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4" name="正方形/長方形 493">
                  <a:extLst>
                    <a:ext uri="{FF2B5EF4-FFF2-40B4-BE49-F238E27FC236}">
                      <a16:creationId xmlns:a16="http://schemas.microsoft.com/office/drawing/2014/main" id="{E90E7AA1-6C43-4555-92FC-55C36A5B53C9}"/>
                    </a:ext>
                  </a:extLst>
                </p:cNvPr>
                <p:cNvSpPr/>
                <p:nvPr/>
              </p:nvSpPr>
              <p:spPr>
                <a:xfrm>
                  <a:off x="5514026" y="2432632"/>
                  <a:ext cx="174537" cy="174537"/>
                </a:xfrm>
                <a:prstGeom prst="rect">
                  <a:avLst/>
                </a:prstGeom>
                <a:solidFill>
                  <a:schemeClr val="tx2">
                    <a:lumMod val="25000"/>
                    <a:lumOff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5" name="正方形/長方形 494">
                  <a:extLst>
                    <a:ext uri="{FF2B5EF4-FFF2-40B4-BE49-F238E27FC236}">
                      <a16:creationId xmlns:a16="http://schemas.microsoft.com/office/drawing/2014/main" id="{2535FE85-70D6-4116-B9BF-801D6ADFF647}"/>
                    </a:ext>
                  </a:extLst>
                </p:cNvPr>
                <p:cNvSpPr/>
                <p:nvPr/>
              </p:nvSpPr>
              <p:spPr>
                <a:xfrm>
                  <a:off x="5688563" y="2432632"/>
                  <a:ext cx="174537" cy="174537"/>
                </a:xfrm>
                <a:prstGeom prst="rect">
                  <a:avLst/>
                </a:prstGeom>
                <a:solidFill>
                  <a:schemeClr val="tx2">
                    <a:lumMod val="25000"/>
                    <a:lumOff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6" name="正方形/長方形 495">
                  <a:extLst>
                    <a:ext uri="{FF2B5EF4-FFF2-40B4-BE49-F238E27FC236}">
                      <a16:creationId xmlns:a16="http://schemas.microsoft.com/office/drawing/2014/main" id="{86911B9F-2C1E-4A94-A13F-B7EF81D8C4BC}"/>
                    </a:ext>
                  </a:extLst>
                </p:cNvPr>
                <p:cNvSpPr/>
                <p:nvPr/>
              </p:nvSpPr>
              <p:spPr>
                <a:xfrm>
                  <a:off x="5863099" y="2432632"/>
                  <a:ext cx="174537" cy="174537"/>
                </a:xfrm>
                <a:prstGeom prst="rect">
                  <a:avLst/>
                </a:prstGeom>
                <a:solidFill>
                  <a:schemeClr val="tx2">
                    <a:lumMod val="25000"/>
                    <a:lumOff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7" name="正方形/長方形 496">
                  <a:extLst>
                    <a:ext uri="{FF2B5EF4-FFF2-40B4-BE49-F238E27FC236}">
                      <a16:creationId xmlns:a16="http://schemas.microsoft.com/office/drawing/2014/main" id="{453AABB9-6F9F-45AB-AED1-B1B84EE9887C}"/>
                    </a:ext>
                  </a:extLst>
                </p:cNvPr>
                <p:cNvSpPr/>
                <p:nvPr/>
              </p:nvSpPr>
              <p:spPr>
                <a:xfrm>
                  <a:off x="6037636" y="2432632"/>
                  <a:ext cx="174537" cy="174537"/>
                </a:xfrm>
                <a:prstGeom prst="rect">
                  <a:avLst/>
                </a:prstGeom>
                <a:solidFill>
                  <a:schemeClr val="tx2">
                    <a:lumMod val="25000"/>
                    <a:lumOff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8" name="正方形/長方形 497">
                  <a:extLst>
                    <a:ext uri="{FF2B5EF4-FFF2-40B4-BE49-F238E27FC236}">
                      <a16:creationId xmlns:a16="http://schemas.microsoft.com/office/drawing/2014/main" id="{FB06E84D-799F-4E47-9A6E-0ADF8543F4D3}"/>
                    </a:ext>
                  </a:extLst>
                </p:cNvPr>
                <p:cNvSpPr/>
                <p:nvPr/>
              </p:nvSpPr>
              <p:spPr>
                <a:xfrm>
                  <a:off x="5339489" y="2607168"/>
                  <a:ext cx="174537" cy="174537"/>
                </a:xfrm>
                <a:prstGeom prst="rect">
                  <a:avLst/>
                </a:prstGeom>
                <a:solidFill>
                  <a:schemeClr val="tx2">
                    <a:lumMod val="25000"/>
                    <a:lumOff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9" name="正方形/長方形 498">
                  <a:extLst>
                    <a:ext uri="{FF2B5EF4-FFF2-40B4-BE49-F238E27FC236}">
                      <a16:creationId xmlns:a16="http://schemas.microsoft.com/office/drawing/2014/main" id="{BE16C4BD-3AB2-4800-9C09-44CB6ACD8EA5}"/>
                    </a:ext>
                  </a:extLst>
                </p:cNvPr>
                <p:cNvSpPr/>
                <p:nvPr/>
              </p:nvSpPr>
              <p:spPr>
                <a:xfrm>
                  <a:off x="5514026" y="2607168"/>
                  <a:ext cx="174537" cy="174537"/>
                </a:xfrm>
                <a:prstGeom prst="rect">
                  <a:avLst/>
                </a:prstGeom>
                <a:solidFill>
                  <a:schemeClr val="tx2">
                    <a:lumMod val="25000"/>
                    <a:lumOff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0" name="正方形/長方形 499">
                  <a:extLst>
                    <a:ext uri="{FF2B5EF4-FFF2-40B4-BE49-F238E27FC236}">
                      <a16:creationId xmlns:a16="http://schemas.microsoft.com/office/drawing/2014/main" id="{647B130D-A514-486E-B658-F77434A6C8BE}"/>
                    </a:ext>
                  </a:extLst>
                </p:cNvPr>
                <p:cNvSpPr/>
                <p:nvPr/>
              </p:nvSpPr>
              <p:spPr>
                <a:xfrm>
                  <a:off x="5688563" y="2607168"/>
                  <a:ext cx="174537" cy="174537"/>
                </a:xfrm>
                <a:prstGeom prst="rect">
                  <a:avLst/>
                </a:prstGeom>
                <a:solidFill>
                  <a:schemeClr val="accent4"/>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1" name="正方形/長方形 500">
                  <a:extLst>
                    <a:ext uri="{FF2B5EF4-FFF2-40B4-BE49-F238E27FC236}">
                      <a16:creationId xmlns:a16="http://schemas.microsoft.com/office/drawing/2014/main" id="{B8ED1C69-91E9-45EB-945F-3E6B95F542DE}"/>
                    </a:ext>
                  </a:extLst>
                </p:cNvPr>
                <p:cNvSpPr/>
                <p:nvPr/>
              </p:nvSpPr>
              <p:spPr>
                <a:xfrm>
                  <a:off x="5863099" y="2607168"/>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2" name="正方形/長方形 501">
                  <a:extLst>
                    <a:ext uri="{FF2B5EF4-FFF2-40B4-BE49-F238E27FC236}">
                      <a16:creationId xmlns:a16="http://schemas.microsoft.com/office/drawing/2014/main" id="{A1AE574B-D488-47C7-B53C-441F3199D245}"/>
                    </a:ext>
                  </a:extLst>
                </p:cNvPr>
                <p:cNvSpPr/>
                <p:nvPr/>
              </p:nvSpPr>
              <p:spPr>
                <a:xfrm>
                  <a:off x="6037636" y="2607168"/>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3" name="正方形/長方形 502">
                  <a:extLst>
                    <a:ext uri="{FF2B5EF4-FFF2-40B4-BE49-F238E27FC236}">
                      <a16:creationId xmlns:a16="http://schemas.microsoft.com/office/drawing/2014/main" id="{B62058EB-1235-4C76-BE99-87CBD4BD19F1}"/>
                    </a:ext>
                  </a:extLst>
                </p:cNvPr>
                <p:cNvSpPr/>
                <p:nvPr/>
              </p:nvSpPr>
              <p:spPr>
                <a:xfrm>
                  <a:off x="5339489" y="2781705"/>
                  <a:ext cx="174537" cy="174537"/>
                </a:xfrm>
                <a:prstGeom prst="rect">
                  <a:avLst/>
                </a:prstGeom>
                <a:solidFill>
                  <a:schemeClr val="tx2">
                    <a:lumMod val="25000"/>
                    <a:lumOff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4" name="正方形/長方形 503">
                  <a:extLst>
                    <a:ext uri="{FF2B5EF4-FFF2-40B4-BE49-F238E27FC236}">
                      <a16:creationId xmlns:a16="http://schemas.microsoft.com/office/drawing/2014/main" id="{8852800F-85CC-4D85-815E-4AA806F31AA2}"/>
                    </a:ext>
                  </a:extLst>
                </p:cNvPr>
                <p:cNvSpPr/>
                <p:nvPr/>
              </p:nvSpPr>
              <p:spPr>
                <a:xfrm>
                  <a:off x="5514026" y="2781705"/>
                  <a:ext cx="174537" cy="174537"/>
                </a:xfrm>
                <a:prstGeom prst="rect">
                  <a:avLst/>
                </a:prstGeom>
                <a:solidFill>
                  <a:schemeClr val="tx2">
                    <a:lumMod val="25000"/>
                    <a:lumOff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5" name="正方形/長方形 504">
                  <a:extLst>
                    <a:ext uri="{FF2B5EF4-FFF2-40B4-BE49-F238E27FC236}">
                      <a16:creationId xmlns:a16="http://schemas.microsoft.com/office/drawing/2014/main" id="{CAF0E7F6-B0A5-4DBA-AB90-63519E56B15F}"/>
                    </a:ext>
                  </a:extLst>
                </p:cNvPr>
                <p:cNvSpPr/>
                <p:nvPr/>
              </p:nvSpPr>
              <p:spPr>
                <a:xfrm>
                  <a:off x="5688563" y="2781705"/>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6" name="正方形/長方形 505">
                  <a:extLst>
                    <a:ext uri="{FF2B5EF4-FFF2-40B4-BE49-F238E27FC236}">
                      <a16:creationId xmlns:a16="http://schemas.microsoft.com/office/drawing/2014/main" id="{3C277DD5-8402-42B0-8ECE-2EB50A34F789}"/>
                    </a:ext>
                  </a:extLst>
                </p:cNvPr>
                <p:cNvSpPr/>
                <p:nvPr/>
              </p:nvSpPr>
              <p:spPr>
                <a:xfrm>
                  <a:off x="5863099" y="2781705"/>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7" name="正方形/長方形 506">
                  <a:extLst>
                    <a:ext uri="{FF2B5EF4-FFF2-40B4-BE49-F238E27FC236}">
                      <a16:creationId xmlns:a16="http://schemas.microsoft.com/office/drawing/2014/main" id="{71CFE8D5-AC9F-40FA-8402-3969929E126A}"/>
                    </a:ext>
                  </a:extLst>
                </p:cNvPr>
                <p:cNvSpPr/>
                <p:nvPr/>
              </p:nvSpPr>
              <p:spPr>
                <a:xfrm>
                  <a:off x="6037636" y="2781705"/>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8" name="正方形/長方形 507">
                  <a:extLst>
                    <a:ext uri="{FF2B5EF4-FFF2-40B4-BE49-F238E27FC236}">
                      <a16:creationId xmlns:a16="http://schemas.microsoft.com/office/drawing/2014/main" id="{3297A885-2AD1-4F75-85B9-D1BAFC50506C}"/>
                    </a:ext>
                  </a:extLst>
                </p:cNvPr>
                <p:cNvSpPr/>
                <p:nvPr/>
              </p:nvSpPr>
              <p:spPr>
                <a:xfrm>
                  <a:off x="5339489" y="2956729"/>
                  <a:ext cx="174537" cy="174537"/>
                </a:xfrm>
                <a:prstGeom prst="rect">
                  <a:avLst/>
                </a:prstGeom>
                <a:solidFill>
                  <a:schemeClr val="tx2">
                    <a:lumMod val="25000"/>
                    <a:lumOff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9" name="正方形/長方形 508">
                  <a:extLst>
                    <a:ext uri="{FF2B5EF4-FFF2-40B4-BE49-F238E27FC236}">
                      <a16:creationId xmlns:a16="http://schemas.microsoft.com/office/drawing/2014/main" id="{7AF3FC0D-CB97-4C25-8A5B-D2555968C22C}"/>
                    </a:ext>
                  </a:extLst>
                </p:cNvPr>
                <p:cNvSpPr/>
                <p:nvPr/>
              </p:nvSpPr>
              <p:spPr>
                <a:xfrm>
                  <a:off x="5514026" y="2956729"/>
                  <a:ext cx="174537" cy="174537"/>
                </a:xfrm>
                <a:prstGeom prst="rect">
                  <a:avLst/>
                </a:prstGeom>
                <a:solidFill>
                  <a:schemeClr val="tx2">
                    <a:lumMod val="25000"/>
                    <a:lumOff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0" name="正方形/長方形 509">
                  <a:extLst>
                    <a:ext uri="{FF2B5EF4-FFF2-40B4-BE49-F238E27FC236}">
                      <a16:creationId xmlns:a16="http://schemas.microsoft.com/office/drawing/2014/main" id="{6CD12FA5-A88C-438B-95B5-7B5CB2252A38}"/>
                    </a:ext>
                  </a:extLst>
                </p:cNvPr>
                <p:cNvSpPr/>
                <p:nvPr/>
              </p:nvSpPr>
              <p:spPr>
                <a:xfrm>
                  <a:off x="5688563" y="2956729"/>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1" name="正方形/長方形 510">
                  <a:extLst>
                    <a:ext uri="{FF2B5EF4-FFF2-40B4-BE49-F238E27FC236}">
                      <a16:creationId xmlns:a16="http://schemas.microsoft.com/office/drawing/2014/main" id="{3A2FA0D1-E1E7-4FBE-B5B5-203D27994B03}"/>
                    </a:ext>
                  </a:extLst>
                </p:cNvPr>
                <p:cNvSpPr/>
                <p:nvPr/>
              </p:nvSpPr>
              <p:spPr>
                <a:xfrm>
                  <a:off x="5863099" y="2956729"/>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2" name="正方形/長方形 511">
                  <a:extLst>
                    <a:ext uri="{FF2B5EF4-FFF2-40B4-BE49-F238E27FC236}">
                      <a16:creationId xmlns:a16="http://schemas.microsoft.com/office/drawing/2014/main" id="{2ED3A32D-6986-421A-A70B-FA25AF935DFF}"/>
                    </a:ext>
                  </a:extLst>
                </p:cNvPr>
                <p:cNvSpPr/>
                <p:nvPr/>
              </p:nvSpPr>
              <p:spPr>
                <a:xfrm>
                  <a:off x="6037636" y="2956729"/>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71" name="正方形/長方形 270">
                <a:extLst>
                  <a:ext uri="{FF2B5EF4-FFF2-40B4-BE49-F238E27FC236}">
                    <a16:creationId xmlns:a16="http://schemas.microsoft.com/office/drawing/2014/main" id="{AE49930F-226C-4DCD-B0D1-6B8BBB14A866}"/>
                  </a:ext>
                </a:extLst>
              </p:cNvPr>
              <p:cNvSpPr/>
              <p:nvPr/>
            </p:nvSpPr>
            <p:spPr>
              <a:xfrm>
                <a:off x="5337452" y="2647212"/>
                <a:ext cx="525648" cy="523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272" name="グループ化 271">
                <a:extLst>
                  <a:ext uri="{FF2B5EF4-FFF2-40B4-BE49-F238E27FC236}">
                    <a16:creationId xmlns:a16="http://schemas.microsoft.com/office/drawing/2014/main" id="{A11BA6C7-32A9-4638-8791-9A69303BB31B}"/>
                  </a:ext>
                </a:extLst>
              </p:cNvPr>
              <p:cNvGrpSpPr/>
              <p:nvPr/>
            </p:nvGrpSpPr>
            <p:grpSpPr>
              <a:xfrm>
                <a:off x="6387329" y="2647699"/>
                <a:ext cx="872684" cy="873171"/>
                <a:chOff x="5339489" y="2258095"/>
                <a:chExt cx="872684" cy="873171"/>
              </a:xfrm>
            </p:grpSpPr>
            <p:sp>
              <p:nvSpPr>
                <p:cNvPr id="463" name="正方形/長方形 462">
                  <a:extLst>
                    <a:ext uri="{FF2B5EF4-FFF2-40B4-BE49-F238E27FC236}">
                      <a16:creationId xmlns:a16="http://schemas.microsoft.com/office/drawing/2014/main" id="{A776D37E-8DB0-46C0-BC58-8C389988778B}"/>
                    </a:ext>
                  </a:extLst>
                </p:cNvPr>
                <p:cNvSpPr/>
                <p:nvPr/>
              </p:nvSpPr>
              <p:spPr>
                <a:xfrm>
                  <a:off x="5339489" y="2258095"/>
                  <a:ext cx="174537" cy="174537"/>
                </a:xfrm>
                <a:prstGeom prst="rect">
                  <a:avLst/>
                </a:prstGeom>
                <a:solidFill>
                  <a:schemeClr val="tx2">
                    <a:lumMod val="25000"/>
                    <a:lumOff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4" name="正方形/長方形 463">
                  <a:extLst>
                    <a:ext uri="{FF2B5EF4-FFF2-40B4-BE49-F238E27FC236}">
                      <a16:creationId xmlns:a16="http://schemas.microsoft.com/office/drawing/2014/main" id="{57BB8C4C-3F0B-45FB-B340-B31254D4913B}"/>
                    </a:ext>
                  </a:extLst>
                </p:cNvPr>
                <p:cNvSpPr/>
                <p:nvPr/>
              </p:nvSpPr>
              <p:spPr>
                <a:xfrm>
                  <a:off x="5514026" y="2258095"/>
                  <a:ext cx="174537" cy="174537"/>
                </a:xfrm>
                <a:prstGeom prst="rect">
                  <a:avLst/>
                </a:prstGeom>
                <a:solidFill>
                  <a:schemeClr val="tx2">
                    <a:lumMod val="25000"/>
                    <a:lumOff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5" name="正方形/長方形 464">
                  <a:extLst>
                    <a:ext uri="{FF2B5EF4-FFF2-40B4-BE49-F238E27FC236}">
                      <a16:creationId xmlns:a16="http://schemas.microsoft.com/office/drawing/2014/main" id="{AEDE308B-5B5D-4324-A1EC-D38A682CCB6C}"/>
                    </a:ext>
                  </a:extLst>
                </p:cNvPr>
                <p:cNvSpPr/>
                <p:nvPr/>
              </p:nvSpPr>
              <p:spPr>
                <a:xfrm>
                  <a:off x="5688563" y="2258095"/>
                  <a:ext cx="174537" cy="174537"/>
                </a:xfrm>
                <a:prstGeom prst="rect">
                  <a:avLst/>
                </a:prstGeom>
                <a:solidFill>
                  <a:schemeClr val="tx2">
                    <a:lumMod val="25000"/>
                    <a:lumOff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6" name="正方形/長方形 465">
                  <a:extLst>
                    <a:ext uri="{FF2B5EF4-FFF2-40B4-BE49-F238E27FC236}">
                      <a16:creationId xmlns:a16="http://schemas.microsoft.com/office/drawing/2014/main" id="{72878431-AB84-4695-A3AA-BB55329FA5AC}"/>
                    </a:ext>
                  </a:extLst>
                </p:cNvPr>
                <p:cNvSpPr/>
                <p:nvPr/>
              </p:nvSpPr>
              <p:spPr>
                <a:xfrm>
                  <a:off x="5863099" y="2258095"/>
                  <a:ext cx="174537" cy="174537"/>
                </a:xfrm>
                <a:prstGeom prst="rect">
                  <a:avLst/>
                </a:prstGeom>
                <a:solidFill>
                  <a:schemeClr val="tx2">
                    <a:lumMod val="25000"/>
                    <a:lumOff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7" name="正方形/長方形 466">
                  <a:extLst>
                    <a:ext uri="{FF2B5EF4-FFF2-40B4-BE49-F238E27FC236}">
                      <a16:creationId xmlns:a16="http://schemas.microsoft.com/office/drawing/2014/main" id="{EE7B1338-5A8C-4978-A53A-D469C09FA24D}"/>
                    </a:ext>
                  </a:extLst>
                </p:cNvPr>
                <p:cNvSpPr/>
                <p:nvPr/>
              </p:nvSpPr>
              <p:spPr>
                <a:xfrm>
                  <a:off x="6037636" y="2258095"/>
                  <a:ext cx="174537" cy="174537"/>
                </a:xfrm>
                <a:prstGeom prst="rect">
                  <a:avLst/>
                </a:prstGeom>
                <a:solidFill>
                  <a:schemeClr val="tx2">
                    <a:lumMod val="25000"/>
                    <a:lumOff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8" name="正方形/長方形 467">
                  <a:extLst>
                    <a:ext uri="{FF2B5EF4-FFF2-40B4-BE49-F238E27FC236}">
                      <a16:creationId xmlns:a16="http://schemas.microsoft.com/office/drawing/2014/main" id="{11FE8720-D91C-4D4A-A9D4-BD13B74655C1}"/>
                    </a:ext>
                  </a:extLst>
                </p:cNvPr>
                <p:cNvSpPr/>
                <p:nvPr/>
              </p:nvSpPr>
              <p:spPr>
                <a:xfrm>
                  <a:off x="5339489" y="2432632"/>
                  <a:ext cx="174537" cy="174537"/>
                </a:xfrm>
                <a:prstGeom prst="rect">
                  <a:avLst/>
                </a:prstGeom>
                <a:solidFill>
                  <a:schemeClr val="tx2">
                    <a:lumMod val="25000"/>
                    <a:lumOff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9" name="正方形/長方形 468">
                  <a:extLst>
                    <a:ext uri="{FF2B5EF4-FFF2-40B4-BE49-F238E27FC236}">
                      <a16:creationId xmlns:a16="http://schemas.microsoft.com/office/drawing/2014/main" id="{B73FA7ED-55A0-42F8-938B-7161C523D827}"/>
                    </a:ext>
                  </a:extLst>
                </p:cNvPr>
                <p:cNvSpPr/>
                <p:nvPr/>
              </p:nvSpPr>
              <p:spPr>
                <a:xfrm>
                  <a:off x="5514026" y="2432632"/>
                  <a:ext cx="174537" cy="174537"/>
                </a:xfrm>
                <a:prstGeom prst="rect">
                  <a:avLst/>
                </a:prstGeom>
                <a:solidFill>
                  <a:schemeClr val="tx2">
                    <a:lumMod val="25000"/>
                    <a:lumOff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0" name="正方形/長方形 469">
                  <a:extLst>
                    <a:ext uri="{FF2B5EF4-FFF2-40B4-BE49-F238E27FC236}">
                      <a16:creationId xmlns:a16="http://schemas.microsoft.com/office/drawing/2014/main" id="{C695AE9E-DE81-4203-AA2A-1C6EA374C3A2}"/>
                    </a:ext>
                  </a:extLst>
                </p:cNvPr>
                <p:cNvSpPr/>
                <p:nvPr/>
              </p:nvSpPr>
              <p:spPr>
                <a:xfrm>
                  <a:off x="5688563" y="2432632"/>
                  <a:ext cx="174537" cy="174537"/>
                </a:xfrm>
                <a:prstGeom prst="rect">
                  <a:avLst/>
                </a:prstGeom>
                <a:solidFill>
                  <a:schemeClr val="tx2">
                    <a:lumMod val="25000"/>
                    <a:lumOff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1" name="正方形/長方形 470">
                  <a:extLst>
                    <a:ext uri="{FF2B5EF4-FFF2-40B4-BE49-F238E27FC236}">
                      <a16:creationId xmlns:a16="http://schemas.microsoft.com/office/drawing/2014/main" id="{CD0B3555-68FE-4854-BB50-70D0F7B641C5}"/>
                    </a:ext>
                  </a:extLst>
                </p:cNvPr>
                <p:cNvSpPr/>
                <p:nvPr/>
              </p:nvSpPr>
              <p:spPr>
                <a:xfrm>
                  <a:off x="5863099" y="2432632"/>
                  <a:ext cx="174537" cy="174537"/>
                </a:xfrm>
                <a:prstGeom prst="rect">
                  <a:avLst/>
                </a:prstGeom>
                <a:solidFill>
                  <a:schemeClr val="tx2">
                    <a:lumMod val="25000"/>
                    <a:lumOff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2" name="正方形/長方形 471">
                  <a:extLst>
                    <a:ext uri="{FF2B5EF4-FFF2-40B4-BE49-F238E27FC236}">
                      <a16:creationId xmlns:a16="http://schemas.microsoft.com/office/drawing/2014/main" id="{461FA2AF-7B9D-4874-8C13-030C1668C4A9}"/>
                    </a:ext>
                  </a:extLst>
                </p:cNvPr>
                <p:cNvSpPr/>
                <p:nvPr/>
              </p:nvSpPr>
              <p:spPr>
                <a:xfrm>
                  <a:off x="6037636" y="2432632"/>
                  <a:ext cx="174537" cy="174537"/>
                </a:xfrm>
                <a:prstGeom prst="rect">
                  <a:avLst/>
                </a:prstGeom>
                <a:solidFill>
                  <a:schemeClr val="tx2">
                    <a:lumMod val="25000"/>
                    <a:lumOff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3" name="正方形/長方形 472">
                  <a:extLst>
                    <a:ext uri="{FF2B5EF4-FFF2-40B4-BE49-F238E27FC236}">
                      <a16:creationId xmlns:a16="http://schemas.microsoft.com/office/drawing/2014/main" id="{675F36C4-2659-4B84-BEA2-14381F47FDAB}"/>
                    </a:ext>
                  </a:extLst>
                </p:cNvPr>
                <p:cNvSpPr/>
                <p:nvPr/>
              </p:nvSpPr>
              <p:spPr>
                <a:xfrm>
                  <a:off x="5339489" y="2607168"/>
                  <a:ext cx="174537" cy="174537"/>
                </a:xfrm>
                <a:prstGeom prst="rect">
                  <a:avLst/>
                </a:prstGeom>
                <a:solidFill>
                  <a:schemeClr val="tx2">
                    <a:lumMod val="25000"/>
                    <a:lumOff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4" name="正方形/長方形 473">
                  <a:extLst>
                    <a:ext uri="{FF2B5EF4-FFF2-40B4-BE49-F238E27FC236}">
                      <a16:creationId xmlns:a16="http://schemas.microsoft.com/office/drawing/2014/main" id="{690E5672-6559-4211-A244-D0D04681D08B}"/>
                    </a:ext>
                  </a:extLst>
                </p:cNvPr>
                <p:cNvSpPr/>
                <p:nvPr/>
              </p:nvSpPr>
              <p:spPr>
                <a:xfrm>
                  <a:off x="5514026" y="2607168"/>
                  <a:ext cx="174537" cy="174537"/>
                </a:xfrm>
                <a:prstGeom prst="rect">
                  <a:avLst/>
                </a:prstGeom>
                <a:solidFill>
                  <a:schemeClr val="tx2">
                    <a:lumMod val="25000"/>
                    <a:lumOff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5" name="正方形/長方形 474">
                  <a:extLst>
                    <a:ext uri="{FF2B5EF4-FFF2-40B4-BE49-F238E27FC236}">
                      <a16:creationId xmlns:a16="http://schemas.microsoft.com/office/drawing/2014/main" id="{0DA859C0-5B3A-457F-A697-2699ED184C3F}"/>
                    </a:ext>
                  </a:extLst>
                </p:cNvPr>
                <p:cNvSpPr/>
                <p:nvPr/>
              </p:nvSpPr>
              <p:spPr>
                <a:xfrm>
                  <a:off x="5688563" y="2607168"/>
                  <a:ext cx="174537" cy="174537"/>
                </a:xfrm>
                <a:prstGeom prst="rect">
                  <a:avLst/>
                </a:prstGeom>
                <a:solidFill>
                  <a:schemeClr val="accent4"/>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6" name="正方形/長方形 475">
                  <a:extLst>
                    <a:ext uri="{FF2B5EF4-FFF2-40B4-BE49-F238E27FC236}">
                      <a16:creationId xmlns:a16="http://schemas.microsoft.com/office/drawing/2014/main" id="{0F13CE33-8415-4C24-AFDF-E41CD100AB55}"/>
                    </a:ext>
                  </a:extLst>
                </p:cNvPr>
                <p:cNvSpPr/>
                <p:nvPr/>
              </p:nvSpPr>
              <p:spPr>
                <a:xfrm>
                  <a:off x="5863099" y="2607168"/>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7" name="正方形/長方形 476">
                  <a:extLst>
                    <a:ext uri="{FF2B5EF4-FFF2-40B4-BE49-F238E27FC236}">
                      <a16:creationId xmlns:a16="http://schemas.microsoft.com/office/drawing/2014/main" id="{95FD0F77-81DA-4069-B1DB-158439957DAA}"/>
                    </a:ext>
                  </a:extLst>
                </p:cNvPr>
                <p:cNvSpPr/>
                <p:nvPr/>
              </p:nvSpPr>
              <p:spPr>
                <a:xfrm>
                  <a:off x="6037636" y="2607168"/>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8" name="正方形/長方形 477">
                  <a:extLst>
                    <a:ext uri="{FF2B5EF4-FFF2-40B4-BE49-F238E27FC236}">
                      <a16:creationId xmlns:a16="http://schemas.microsoft.com/office/drawing/2014/main" id="{A171C70D-D008-4C70-9280-EFA2E5E35DCC}"/>
                    </a:ext>
                  </a:extLst>
                </p:cNvPr>
                <p:cNvSpPr/>
                <p:nvPr/>
              </p:nvSpPr>
              <p:spPr>
                <a:xfrm>
                  <a:off x="5339489" y="2781705"/>
                  <a:ext cx="174537" cy="174537"/>
                </a:xfrm>
                <a:prstGeom prst="rect">
                  <a:avLst/>
                </a:prstGeom>
                <a:solidFill>
                  <a:schemeClr val="tx2">
                    <a:lumMod val="25000"/>
                    <a:lumOff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9" name="正方形/長方形 478">
                  <a:extLst>
                    <a:ext uri="{FF2B5EF4-FFF2-40B4-BE49-F238E27FC236}">
                      <a16:creationId xmlns:a16="http://schemas.microsoft.com/office/drawing/2014/main" id="{4D7B07F8-CB17-43DE-AD13-677AC6A78C89}"/>
                    </a:ext>
                  </a:extLst>
                </p:cNvPr>
                <p:cNvSpPr/>
                <p:nvPr/>
              </p:nvSpPr>
              <p:spPr>
                <a:xfrm>
                  <a:off x="5514026" y="2781705"/>
                  <a:ext cx="174537" cy="174537"/>
                </a:xfrm>
                <a:prstGeom prst="rect">
                  <a:avLst/>
                </a:prstGeom>
                <a:solidFill>
                  <a:schemeClr val="tx2">
                    <a:lumMod val="25000"/>
                    <a:lumOff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0" name="正方形/長方形 479">
                  <a:extLst>
                    <a:ext uri="{FF2B5EF4-FFF2-40B4-BE49-F238E27FC236}">
                      <a16:creationId xmlns:a16="http://schemas.microsoft.com/office/drawing/2014/main" id="{25DF15E9-8987-42C3-A8E3-8724C995EBD1}"/>
                    </a:ext>
                  </a:extLst>
                </p:cNvPr>
                <p:cNvSpPr/>
                <p:nvPr/>
              </p:nvSpPr>
              <p:spPr>
                <a:xfrm>
                  <a:off x="5688563" y="2781705"/>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1" name="正方形/長方形 480">
                  <a:extLst>
                    <a:ext uri="{FF2B5EF4-FFF2-40B4-BE49-F238E27FC236}">
                      <a16:creationId xmlns:a16="http://schemas.microsoft.com/office/drawing/2014/main" id="{4289A181-C9AD-4F11-A816-88ECB4D316DE}"/>
                    </a:ext>
                  </a:extLst>
                </p:cNvPr>
                <p:cNvSpPr/>
                <p:nvPr/>
              </p:nvSpPr>
              <p:spPr>
                <a:xfrm>
                  <a:off x="5863099" y="2781705"/>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2" name="正方形/長方形 481">
                  <a:extLst>
                    <a:ext uri="{FF2B5EF4-FFF2-40B4-BE49-F238E27FC236}">
                      <a16:creationId xmlns:a16="http://schemas.microsoft.com/office/drawing/2014/main" id="{C0631933-3C41-437D-A16D-9F2E59F68942}"/>
                    </a:ext>
                  </a:extLst>
                </p:cNvPr>
                <p:cNvSpPr/>
                <p:nvPr/>
              </p:nvSpPr>
              <p:spPr>
                <a:xfrm>
                  <a:off x="6037636" y="2781705"/>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3" name="正方形/長方形 482">
                  <a:extLst>
                    <a:ext uri="{FF2B5EF4-FFF2-40B4-BE49-F238E27FC236}">
                      <a16:creationId xmlns:a16="http://schemas.microsoft.com/office/drawing/2014/main" id="{880178EF-37BA-4ACB-85CC-3C4321959B77}"/>
                    </a:ext>
                  </a:extLst>
                </p:cNvPr>
                <p:cNvSpPr/>
                <p:nvPr/>
              </p:nvSpPr>
              <p:spPr>
                <a:xfrm>
                  <a:off x="5339489" y="2956729"/>
                  <a:ext cx="174537" cy="174537"/>
                </a:xfrm>
                <a:prstGeom prst="rect">
                  <a:avLst/>
                </a:prstGeom>
                <a:solidFill>
                  <a:schemeClr val="tx2">
                    <a:lumMod val="25000"/>
                    <a:lumOff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4" name="正方形/長方形 483">
                  <a:extLst>
                    <a:ext uri="{FF2B5EF4-FFF2-40B4-BE49-F238E27FC236}">
                      <a16:creationId xmlns:a16="http://schemas.microsoft.com/office/drawing/2014/main" id="{65B0CC93-B23E-49A2-87E2-39571F799893}"/>
                    </a:ext>
                  </a:extLst>
                </p:cNvPr>
                <p:cNvSpPr/>
                <p:nvPr/>
              </p:nvSpPr>
              <p:spPr>
                <a:xfrm>
                  <a:off x="5514026" y="2956729"/>
                  <a:ext cx="174537" cy="174537"/>
                </a:xfrm>
                <a:prstGeom prst="rect">
                  <a:avLst/>
                </a:prstGeom>
                <a:solidFill>
                  <a:schemeClr val="tx2">
                    <a:lumMod val="25000"/>
                    <a:lumOff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5" name="正方形/長方形 484">
                  <a:extLst>
                    <a:ext uri="{FF2B5EF4-FFF2-40B4-BE49-F238E27FC236}">
                      <a16:creationId xmlns:a16="http://schemas.microsoft.com/office/drawing/2014/main" id="{FEFB40C1-E55A-4EAE-B04F-0912FD8F6AB1}"/>
                    </a:ext>
                  </a:extLst>
                </p:cNvPr>
                <p:cNvSpPr/>
                <p:nvPr/>
              </p:nvSpPr>
              <p:spPr>
                <a:xfrm>
                  <a:off x="5688563" y="2956729"/>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6" name="正方形/長方形 485">
                  <a:extLst>
                    <a:ext uri="{FF2B5EF4-FFF2-40B4-BE49-F238E27FC236}">
                      <a16:creationId xmlns:a16="http://schemas.microsoft.com/office/drawing/2014/main" id="{3470C431-B658-4828-A8FB-81A71EAF8D91}"/>
                    </a:ext>
                  </a:extLst>
                </p:cNvPr>
                <p:cNvSpPr/>
                <p:nvPr/>
              </p:nvSpPr>
              <p:spPr>
                <a:xfrm>
                  <a:off x="5863099" y="2956729"/>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7" name="正方形/長方形 486">
                  <a:extLst>
                    <a:ext uri="{FF2B5EF4-FFF2-40B4-BE49-F238E27FC236}">
                      <a16:creationId xmlns:a16="http://schemas.microsoft.com/office/drawing/2014/main" id="{6BF6E625-5D29-4E3D-BCF3-BF7E9C9834A2}"/>
                    </a:ext>
                  </a:extLst>
                </p:cNvPr>
                <p:cNvSpPr/>
                <p:nvPr/>
              </p:nvSpPr>
              <p:spPr>
                <a:xfrm>
                  <a:off x="6037636" y="2956729"/>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73" name="正方形/長方形 272">
                <a:extLst>
                  <a:ext uri="{FF2B5EF4-FFF2-40B4-BE49-F238E27FC236}">
                    <a16:creationId xmlns:a16="http://schemas.microsoft.com/office/drawing/2014/main" id="{C9DC7800-7224-4BE1-86C6-7CFECC377493}"/>
                  </a:ext>
                </a:extLst>
              </p:cNvPr>
              <p:cNvSpPr/>
              <p:nvPr/>
            </p:nvSpPr>
            <p:spPr>
              <a:xfrm>
                <a:off x="6573518" y="2647212"/>
                <a:ext cx="525648" cy="523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274" name="グループ化 273">
                <a:extLst>
                  <a:ext uri="{FF2B5EF4-FFF2-40B4-BE49-F238E27FC236}">
                    <a16:creationId xmlns:a16="http://schemas.microsoft.com/office/drawing/2014/main" id="{8575C163-C275-4148-A611-4C6C353D5A56}"/>
                  </a:ext>
                </a:extLst>
              </p:cNvPr>
              <p:cNvGrpSpPr/>
              <p:nvPr/>
            </p:nvGrpSpPr>
            <p:grpSpPr>
              <a:xfrm>
                <a:off x="7445718" y="2647699"/>
                <a:ext cx="872684" cy="873171"/>
                <a:chOff x="5339489" y="2258095"/>
                <a:chExt cx="872684" cy="873171"/>
              </a:xfrm>
            </p:grpSpPr>
            <p:sp>
              <p:nvSpPr>
                <p:cNvPr id="438" name="正方形/長方形 437">
                  <a:extLst>
                    <a:ext uri="{FF2B5EF4-FFF2-40B4-BE49-F238E27FC236}">
                      <a16:creationId xmlns:a16="http://schemas.microsoft.com/office/drawing/2014/main" id="{D91227F3-1A7D-4892-94B9-00DC6897B0D1}"/>
                    </a:ext>
                  </a:extLst>
                </p:cNvPr>
                <p:cNvSpPr/>
                <p:nvPr/>
              </p:nvSpPr>
              <p:spPr>
                <a:xfrm>
                  <a:off x="5339489" y="2258095"/>
                  <a:ext cx="174537" cy="174537"/>
                </a:xfrm>
                <a:prstGeom prst="rect">
                  <a:avLst/>
                </a:prstGeom>
                <a:solidFill>
                  <a:schemeClr val="tx2">
                    <a:lumMod val="25000"/>
                    <a:lumOff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9" name="正方形/長方形 438">
                  <a:extLst>
                    <a:ext uri="{FF2B5EF4-FFF2-40B4-BE49-F238E27FC236}">
                      <a16:creationId xmlns:a16="http://schemas.microsoft.com/office/drawing/2014/main" id="{71870406-7EC6-4BF4-8B10-CB89F071C8EB}"/>
                    </a:ext>
                  </a:extLst>
                </p:cNvPr>
                <p:cNvSpPr/>
                <p:nvPr/>
              </p:nvSpPr>
              <p:spPr>
                <a:xfrm>
                  <a:off x="5514026" y="2258095"/>
                  <a:ext cx="174537" cy="174537"/>
                </a:xfrm>
                <a:prstGeom prst="rect">
                  <a:avLst/>
                </a:prstGeom>
                <a:solidFill>
                  <a:schemeClr val="tx2">
                    <a:lumMod val="25000"/>
                    <a:lumOff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0" name="正方形/長方形 439">
                  <a:extLst>
                    <a:ext uri="{FF2B5EF4-FFF2-40B4-BE49-F238E27FC236}">
                      <a16:creationId xmlns:a16="http://schemas.microsoft.com/office/drawing/2014/main" id="{427FBCC7-F70E-4B73-8FA2-27EB9AC248DD}"/>
                    </a:ext>
                  </a:extLst>
                </p:cNvPr>
                <p:cNvSpPr/>
                <p:nvPr/>
              </p:nvSpPr>
              <p:spPr>
                <a:xfrm>
                  <a:off x="5688563" y="2258095"/>
                  <a:ext cx="174537" cy="174537"/>
                </a:xfrm>
                <a:prstGeom prst="rect">
                  <a:avLst/>
                </a:prstGeom>
                <a:solidFill>
                  <a:schemeClr val="tx2">
                    <a:lumMod val="25000"/>
                    <a:lumOff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1" name="正方形/長方形 440">
                  <a:extLst>
                    <a:ext uri="{FF2B5EF4-FFF2-40B4-BE49-F238E27FC236}">
                      <a16:creationId xmlns:a16="http://schemas.microsoft.com/office/drawing/2014/main" id="{59FBA4F3-2867-40A4-A298-9F4A8EB3A662}"/>
                    </a:ext>
                  </a:extLst>
                </p:cNvPr>
                <p:cNvSpPr/>
                <p:nvPr/>
              </p:nvSpPr>
              <p:spPr>
                <a:xfrm>
                  <a:off x="5863099" y="2258095"/>
                  <a:ext cx="174537" cy="174537"/>
                </a:xfrm>
                <a:prstGeom prst="rect">
                  <a:avLst/>
                </a:prstGeom>
                <a:solidFill>
                  <a:schemeClr val="tx2">
                    <a:lumMod val="25000"/>
                    <a:lumOff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2" name="正方形/長方形 441">
                  <a:extLst>
                    <a:ext uri="{FF2B5EF4-FFF2-40B4-BE49-F238E27FC236}">
                      <a16:creationId xmlns:a16="http://schemas.microsoft.com/office/drawing/2014/main" id="{188AF9D5-324A-46ED-95E5-0974A95A7056}"/>
                    </a:ext>
                  </a:extLst>
                </p:cNvPr>
                <p:cNvSpPr/>
                <p:nvPr/>
              </p:nvSpPr>
              <p:spPr>
                <a:xfrm>
                  <a:off x="6037636" y="2258095"/>
                  <a:ext cx="174537" cy="174537"/>
                </a:xfrm>
                <a:prstGeom prst="rect">
                  <a:avLst/>
                </a:prstGeom>
                <a:solidFill>
                  <a:schemeClr val="tx2">
                    <a:lumMod val="25000"/>
                    <a:lumOff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3" name="正方形/長方形 442">
                  <a:extLst>
                    <a:ext uri="{FF2B5EF4-FFF2-40B4-BE49-F238E27FC236}">
                      <a16:creationId xmlns:a16="http://schemas.microsoft.com/office/drawing/2014/main" id="{20C408A7-A13E-4EE9-AC93-DAB3DC9604AD}"/>
                    </a:ext>
                  </a:extLst>
                </p:cNvPr>
                <p:cNvSpPr/>
                <p:nvPr/>
              </p:nvSpPr>
              <p:spPr>
                <a:xfrm>
                  <a:off x="5339489" y="2432632"/>
                  <a:ext cx="174537" cy="174537"/>
                </a:xfrm>
                <a:prstGeom prst="rect">
                  <a:avLst/>
                </a:prstGeom>
                <a:solidFill>
                  <a:schemeClr val="tx2">
                    <a:lumMod val="25000"/>
                    <a:lumOff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4" name="正方形/長方形 443">
                  <a:extLst>
                    <a:ext uri="{FF2B5EF4-FFF2-40B4-BE49-F238E27FC236}">
                      <a16:creationId xmlns:a16="http://schemas.microsoft.com/office/drawing/2014/main" id="{CBF44ED5-AAA0-432E-AC0B-ABFC53B0DE7C}"/>
                    </a:ext>
                  </a:extLst>
                </p:cNvPr>
                <p:cNvSpPr/>
                <p:nvPr/>
              </p:nvSpPr>
              <p:spPr>
                <a:xfrm>
                  <a:off x="5514026" y="2432632"/>
                  <a:ext cx="174537" cy="174537"/>
                </a:xfrm>
                <a:prstGeom prst="rect">
                  <a:avLst/>
                </a:prstGeom>
                <a:solidFill>
                  <a:schemeClr val="tx2">
                    <a:lumMod val="25000"/>
                    <a:lumOff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5" name="正方形/長方形 444">
                  <a:extLst>
                    <a:ext uri="{FF2B5EF4-FFF2-40B4-BE49-F238E27FC236}">
                      <a16:creationId xmlns:a16="http://schemas.microsoft.com/office/drawing/2014/main" id="{2A38936D-10AB-4C30-9E3E-F8A53704D8CC}"/>
                    </a:ext>
                  </a:extLst>
                </p:cNvPr>
                <p:cNvSpPr/>
                <p:nvPr/>
              </p:nvSpPr>
              <p:spPr>
                <a:xfrm>
                  <a:off x="5688563" y="2432632"/>
                  <a:ext cx="174537" cy="174537"/>
                </a:xfrm>
                <a:prstGeom prst="rect">
                  <a:avLst/>
                </a:prstGeom>
                <a:solidFill>
                  <a:schemeClr val="tx2">
                    <a:lumMod val="25000"/>
                    <a:lumOff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6" name="正方形/長方形 445">
                  <a:extLst>
                    <a:ext uri="{FF2B5EF4-FFF2-40B4-BE49-F238E27FC236}">
                      <a16:creationId xmlns:a16="http://schemas.microsoft.com/office/drawing/2014/main" id="{98B71829-CEEF-45C6-AB43-887D5C6F3417}"/>
                    </a:ext>
                  </a:extLst>
                </p:cNvPr>
                <p:cNvSpPr/>
                <p:nvPr/>
              </p:nvSpPr>
              <p:spPr>
                <a:xfrm>
                  <a:off x="5863099" y="2432632"/>
                  <a:ext cx="174537" cy="174537"/>
                </a:xfrm>
                <a:prstGeom prst="rect">
                  <a:avLst/>
                </a:prstGeom>
                <a:solidFill>
                  <a:schemeClr val="tx2">
                    <a:lumMod val="25000"/>
                    <a:lumOff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7" name="正方形/長方形 446">
                  <a:extLst>
                    <a:ext uri="{FF2B5EF4-FFF2-40B4-BE49-F238E27FC236}">
                      <a16:creationId xmlns:a16="http://schemas.microsoft.com/office/drawing/2014/main" id="{F7779752-C5AB-4109-B3E4-427ED9E486F7}"/>
                    </a:ext>
                  </a:extLst>
                </p:cNvPr>
                <p:cNvSpPr/>
                <p:nvPr/>
              </p:nvSpPr>
              <p:spPr>
                <a:xfrm>
                  <a:off x="6037636" y="2432632"/>
                  <a:ext cx="174537" cy="174537"/>
                </a:xfrm>
                <a:prstGeom prst="rect">
                  <a:avLst/>
                </a:prstGeom>
                <a:solidFill>
                  <a:schemeClr val="tx2">
                    <a:lumMod val="25000"/>
                    <a:lumOff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8" name="正方形/長方形 447">
                  <a:extLst>
                    <a:ext uri="{FF2B5EF4-FFF2-40B4-BE49-F238E27FC236}">
                      <a16:creationId xmlns:a16="http://schemas.microsoft.com/office/drawing/2014/main" id="{08B1367A-1D38-4FA4-9034-A5D12D2D4E84}"/>
                    </a:ext>
                  </a:extLst>
                </p:cNvPr>
                <p:cNvSpPr/>
                <p:nvPr/>
              </p:nvSpPr>
              <p:spPr>
                <a:xfrm>
                  <a:off x="5339489" y="2607168"/>
                  <a:ext cx="174537" cy="174537"/>
                </a:xfrm>
                <a:prstGeom prst="rect">
                  <a:avLst/>
                </a:prstGeom>
                <a:solidFill>
                  <a:schemeClr val="tx2">
                    <a:lumMod val="25000"/>
                    <a:lumOff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9" name="正方形/長方形 448">
                  <a:extLst>
                    <a:ext uri="{FF2B5EF4-FFF2-40B4-BE49-F238E27FC236}">
                      <a16:creationId xmlns:a16="http://schemas.microsoft.com/office/drawing/2014/main" id="{7033EE9F-6E41-4CCA-B738-CCBD09FADF68}"/>
                    </a:ext>
                  </a:extLst>
                </p:cNvPr>
                <p:cNvSpPr/>
                <p:nvPr/>
              </p:nvSpPr>
              <p:spPr>
                <a:xfrm>
                  <a:off x="5514026" y="2607168"/>
                  <a:ext cx="174537" cy="174537"/>
                </a:xfrm>
                <a:prstGeom prst="rect">
                  <a:avLst/>
                </a:prstGeom>
                <a:solidFill>
                  <a:schemeClr val="tx2">
                    <a:lumMod val="25000"/>
                    <a:lumOff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0" name="正方形/長方形 449">
                  <a:extLst>
                    <a:ext uri="{FF2B5EF4-FFF2-40B4-BE49-F238E27FC236}">
                      <a16:creationId xmlns:a16="http://schemas.microsoft.com/office/drawing/2014/main" id="{102B918C-1DED-4938-8C15-0A6549C9D6B6}"/>
                    </a:ext>
                  </a:extLst>
                </p:cNvPr>
                <p:cNvSpPr/>
                <p:nvPr/>
              </p:nvSpPr>
              <p:spPr>
                <a:xfrm>
                  <a:off x="5688563" y="2607168"/>
                  <a:ext cx="174537" cy="174537"/>
                </a:xfrm>
                <a:prstGeom prst="rect">
                  <a:avLst/>
                </a:prstGeom>
                <a:solidFill>
                  <a:schemeClr val="accent4"/>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1" name="正方形/長方形 450">
                  <a:extLst>
                    <a:ext uri="{FF2B5EF4-FFF2-40B4-BE49-F238E27FC236}">
                      <a16:creationId xmlns:a16="http://schemas.microsoft.com/office/drawing/2014/main" id="{C3A5391A-A07F-40CD-9BAB-E1D6EF3F1DFC}"/>
                    </a:ext>
                  </a:extLst>
                </p:cNvPr>
                <p:cNvSpPr/>
                <p:nvPr/>
              </p:nvSpPr>
              <p:spPr>
                <a:xfrm>
                  <a:off x="5863099" y="2607168"/>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2" name="正方形/長方形 451">
                  <a:extLst>
                    <a:ext uri="{FF2B5EF4-FFF2-40B4-BE49-F238E27FC236}">
                      <a16:creationId xmlns:a16="http://schemas.microsoft.com/office/drawing/2014/main" id="{EE7C2D55-0835-46A6-B199-4AE1F5D8558A}"/>
                    </a:ext>
                  </a:extLst>
                </p:cNvPr>
                <p:cNvSpPr/>
                <p:nvPr/>
              </p:nvSpPr>
              <p:spPr>
                <a:xfrm>
                  <a:off x="6037636" y="2607168"/>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3" name="正方形/長方形 452">
                  <a:extLst>
                    <a:ext uri="{FF2B5EF4-FFF2-40B4-BE49-F238E27FC236}">
                      <a16:creationId xmlns:a16="http://schemas.microsoft.com/office/drawing/2014/main" id="{36F77007-03A3-43C0-8FDB-9AF7B54F6945}"/>
                    </a:ext>
                  </a:extLst>
                </p:cNvPr>
                <p:cNvSpPr/>
                <p:nvPr/>
              </p:nvSpPr>
              <p:spPr>
                <a:xfrm>
                  <a:off x="5339489" y="2781705"/>
                  <a:ext cx="174537" cy="174537"/>
                </a:xfrm>
                <a:prstGeom prst="rect">
                  <a:avLst/>
                </a:prstGeom>
                <a:solidFill>
                  <a:schemeClr val="tx2">
                    <a:lumMod val="25000"/>
                    <a:lumOff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4" name="正方形/長方形 453">
                  <a:extLst>
                    <a:ext uri="{FF2B5EF4-FFF2-40B4-BE49-F238E27FC236}">
                      <a16:creationId xmlns:a16="http://schemas.microsoft.com/office/drawing/2014/main" id="{91E4EDF3-EC45-4A73-909C-B4A0D4DE5A40}"/>
                    </a:ext>
                  </a:extLst>
                </p:cNvPr>
                <p:cNvSpPr/>
                <p:nvPr/>
              </p:nvSpPr>
              <p:spPr>
                <a:xfrm>
                  <a:off x="5514026" y="2781705"/>
                  <a:ext cx="174537" cy="174537"/>
                </a:xfrm>
                <a:prstGeom prst="rect">
                  <a:avLst/>
                </a:prstGeom>
                <a:solidFill>
                  <a:schemeClr val="tx2">
                    <a:lumMod val="25000"/>
                    <a:lumOff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5" name="正方形/長方形 454">
                  <a:extLst>
                    <a:ext uri="{FF2B5EF4-FFF2-40B4-BE49-F238E27FC236}">
                      <a16:creationId xmlns:a16="http://schemas.microsoft.com/office/drawing/2014/main" id="{C3744332-6C68-4D6E-80FA-90EFBC6FE2C1}"/>
                    </a:ext>
                  </a:extLst>
                </p:cNvPr>
                <p:cNvSpPr/>
                <p:nvPr/>
              </p:nvSpPr>
              <p:spPr>
                <a:xfrm>
                  <a:off x="5688563" y="2781705"/>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6" name="正方形/長方形 455">
                  <a:extLst>
                    <a:ext uri="{FF2B5EF4-FFF2-40B4-BE49-F238E27FC236}">
                      <a16:creationId xmlns:a16="http://schemas.microsoft.com/office/drawing/2014/main" id="{A6FB43C8-7273-4651-AA2F-61C1CF9DBFC8}"/>
                    </a:ext>
                  </a:extLst>
                </p:cNvPr>
                <p:cNvSpPr/>
                <p:nvPr/>
              </p:nvSpPr>
              <p:spPr>
                <a:xfrm>
                  <a:off x="5863099" y="2781705"/>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7" name="正方形/長方形 456">
                  <a:extLst>
                    <a:ext uri="{FF2B5EF4-FFF2-40B4-BE49-F238E27FC236}">
                      <a16:creationId xmlns:a16="http://schemas.microsoft.com/office/drawing/2014/main" id="{6815CAD3-563C-4299-9CF2-39EA104BE13E}"/>
                    </a:ext>
                  </a:extLst>
                </p:cNvPr>
                <p:cNvSpPr/>
                <p:nvPr/>
              </p:nvSpPr>
              <p:spPr>
                <a:xfrm>
                  <a:off x="6037636" y="2781705"/>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8" name="正方形/長方形 457">
                  <a:extLst>
                    <a:ext uri="{FF2B5EF4-FFF2-40B4-BE49-F238E27FC236}">
                      <a16:creationId xmlns:a16="http://schemas.microsoft.com/office/drawing/2014/main" id="{36189B1A-693A-4DCE-9BD5-70A6A6C2BBB4}"/>
                    </a:ext>
                  </a:extLst>
                </p:cNvPr>
                <p:cNvSpPr/>
                <p:nvPr/>
              </p:nvSpPr>
              <p:spPr>
                <a:xfrm>
                  <a:off x="5339489" y="2956729"/>
                  <a:ext cx="174537" cy="174537"/>
                </a:xfrm>
                <a:prstGeom prst="rect">
                  <a:avLst/>
                </a:prstGeom>
                <a:solidFill>
                  <a:schemeClr val="tx2">
                    <a:lumMod val="25000"/>
                    <a:lumOff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9" name="正方形/長方形 458">
                  <a:extLst>
                    <a:ext uri="{FF2B5EF4-FFF2-40B4-BE49-F238E27FC236}">
                      <a16:creationId xmlns:a16="http://schemas.microsoft.com/office/drawing/2014/main" id="{A9EBDD8B-2FB8-4722-993C-614B20779891}"/>
                    </a:ext>
                  </a:extLst>
                </p:cNvPr>
                <p:cNvSpPr/>
                <p:nvPr/>
              </p:nvSpPr>
              <p:spPr>
                <a:xfrm>
                  <a:off x="5514026" y="2956729"/>
                  <a:ext cx="174537" cy="174537"/>
                </a:xfrm>
                <a:prstGeom prst="rect">
                  <a:avLst/>
                </a:prstGeom>
                <a:solidFill>
                  <a:schemeClr val="tx2">
                    <a:lumMod val="25000"/>
                    <a:lumOff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0" name="正方形/長方形 459">
                  <a:extLst>
                    <a:ext uri="{FF2B5EF4-FFF2-40B4-BE49-F238E27FC236}">
                      <a16:creationId xmlns:a16="http://schemas.microsoft.com/office/drawing/2014/main" id="{9355842A-BE87-4BA5-93BD-E8CB9FEAF911}"/>
                    </a:ext>
                  </a:extLst>
                </p:cNvPr>
                <p:cNvSpPr/>
                <p:nvPr/>
              </p:nvSpPr>
              <p:spPr>
                <a:xfrm>
                  <a:off x="5688563" y="2956729"/>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1" name="正方形/長方形 460">
                  <a:extLst>
                    <a:ext uri="{FF2B5EF4-FFF2-40B4-BE49-F238E27FC236}">
                      <a16:creationId xmlns:a16="http://schemas.microsoft.com/office/drawing/2014/main" id="{889836A7-9924-48C1-BF01-919F658832FE}"/>
                    </a:ext>
                  </a:extLst>
                </p:cNvPr>
                <p:cNvSpPr/>
                <p:nvPr/>
              </p:nvSpPr>
              <p:spPr>
                <a:xfrm>
                  <a:off x="5863099" y="2956729"/>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2" name="正方形/長方形 461">
                  <a:extLst>
                    <a:ext uri="{FF2B5EF4-FFF2-40B4-BE49-F238E27FC236}">
                      <a16:creationId xmlns:a16="http://schemas.microsoft.com/office/drawing/2014/main" id="{6B8442A6-37F9-4C95-9483-6B9C641DA822}"/>
                    </a:ext>
                  </a:extLst>
                </p:cNvPr>
                <p:cNvSpPr/>
                <p:nvPr/>
              </p:nvSpPr>
              <p:spPr>
                <a:xfrm>
                  <a:off x="6037636" y="2956729"/>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75" name="正方形/長方形 274">
                <a:extLst>
                  <a:ext uri="{FF2B5EF4-FFF2-40B4-BE49-F238E27FC236}">
                    <a16:creationId xmlns:a16="http://schemas.microsoft.com/office/drawing/2014/main" id="{7B80325F-3639-4F9B-9C5B-DC589D4C2C2F}"/>
                  </a:ext>
                </a:extLst>
              </p:cNvPr>
              <p:cNvSpPr/>
              <p:nvPr/>
            </p:nvSpPr>
            <p:spPr>
              <a:xfrm>
                <a:off x="7803922" y="2647212"/>
                <a:ext cx="525648" cy="523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276" name="グループ化 275">
                <a:extLst>
                  <a:ext uri="{FF2B5EF4-FFF2-40B4-BE49-F238E27FC236}">
                    <a16:creationId xmlns:a16="http://schemas.microsoft.com/office/drawing/2014/main" id="{61933B7F-D4CE-4776-B85F-C771A4501A6D}"/>
                  </a:ext>
                </a:extLst>
              </p:cNvPr>
              <p:cNvGrpSpPr/>
              <p:nvPr/>
            </p:nvGrpSpPr>
            <p:grpSpPr>
              <a:xfrm>
                <a:off x="5339489" y="3700478"/>
                <a:ext cx="872684" cy="873171"/>
                <a:chOff x="5339489" y="2258095"/>
                <a:chExt cx="872684" cy="873171"/>
              </a:xfrm>
            </p:grpSpPr>
            <p:sp>
              <p:nvSpPr>
                <p:cNvPr id="413" name="正方形/長方形 412">
                  <a:extLst>
                    <a:ext uri="{FF2B5EF4-FFF2-40B4-BE49-F238E27FC236}">
                      <a16:creationId xmlns:a16="http://schemas.microsoft.com/office/drawing/2014/main" id="{416A5F20-DC4E-4F9D-AE2F-CE710F36F8E7}"/>
                    </a:ext>
                  </a:extLst>
                </p:cNvPr>
                <p:cNvSpPr/>
                <p:nvPr/>
              </p:nvSpPr>
              <p:spPr>
                <a:xfrm>
                  <a:off x="5339489" y="2258095"/>
                  <a:ext cx="174537" cy="174537"/>
                </a:xfrm>
                <a:prstGeom prst="rect">
                  <a:avLst/>
                </a:prstGeom>
                <a:solidFill>
                  <a:schemeClr val="tx2">
                    <a:lumMod val="25000"/>
                    <a:lumOff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4" name="正方形/長方形 413">
                  <a:extLst>
                    <a:ext uri="{FF2B5EF4-FFF2-40B4-BE49-F238E27FC236}">
                      <a16:creationId xmlns:a16="http://schemas.microsoft.com/office/drawing/2014/main" id="{7E73AD46-5787-4AAE-A4F6-105C846023C0}"/>
                    </a:ext>
                  </a:extLst>
                </p:cNvPr>
                <p:cNvSpPr/>
                <p:nvPr/>
              </p:nvSpPr>
              <p:spPr>
                <a:xfrm>
                  <a:off x="5514026" y="2258095"/>
                  <a:ext cx="174537" cy="174537"/>
                </a:xfrm>
                <a:prstGeom prst="rect">
                  <a:avLst/>
                </a:prstGeom>
                <a:solidFill>
                  <a:schemeClr val="tx2">
                    <a:lumMod val="25000"/>
                    <a:lumOff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5" name="正方形/長方形 414">
                  <a:extLst>
                    <a:ext uri="{FF2B5EF4-FFF2-40B4-BE49-F238E27FC236}">
                      <a16:creationId xmlns:a16="http://schemas.microsoft.com/office/drawing/2014/main" id="{360EEFA8-D85C-48A0-A9FE-B7835B1935FE}"/>
                    </a:ext>
                  </a:extLst>
                </p:cNvPr>
                <p:cNvSpPr/>
                <p:nvPr/>
              </p:nvSpPr>
              <p:spPr>
                <a:xfrm>
                  <a:off x="5688563" y="2258095"/>
                  <a:ext cx="174537" cy="174537"/>
                </a:xfrm>
                <a:prstGeom prst="rect">
                  <a:avLst/>
                </a:prstGeom>
                <a:solidFill>
                  <a:schemeClr val="tx2">
                    <a:lumMod val="25000"/>
                    <a:lumOff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6" name="正方形/長方形 415">
                  <a:extLst>
                    <a:ext uri="{FF2B5EF4-FFF2-40B4-BE49-F238E27FC236}">
                      <a16:creationId xmlns:a16="http://schemas.microsoft.com/office/drawing/2014/main" id="{4788638B-8B3B-4561-A8E7-45CF056C2583}"/>
                    </a:ext>
                  </a:extLst>
                </p:cNvPr>
                <p:cNvSpPr/>
                <p:nvPr/>
              </p:nvSpPr>
              <p:spPr>
                <a:xfrm>
                  <a:off x="5863099" y="2258095"/>
                  <a:ext cx="174537" cy="174537"/>
                </a:xfrm>
                <a:prstGeom prst="rect">
                  <a:avLst/>
                </a:prstGeom>
                <a:solidFill>
                  <a:schemeClr val="tx2">
                    <a:lumMod val="25000"/>
                    <a:lumOff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7" name="正方形/長方形 416">
                  <a:extLst>
                    <a:ext uri="{FF2B5EF4-FFF2-40B4-BE49-F238E27FC236}">
                      <a16:creationId xmlns:a16="http://schemas.microsoft.com/office/drawing/2014/main" id="{1474B4BF-22F6-46CA-88FE-2DD5FE353601}"/>
                    </a:ext>
                  </a:extLst>
                </p:cNvPr>
                <p:cNvSpPr/>
                <p:nvPr/>
              </p:nvSpPr>
              <p:spPr>
                <a:xfrm>
                  <a:off x="6037636" y="2258095"/>
                  <a:ext cx="174537" cy="174537"/>
                </a:xfrm>
                <a:prstGeom prst="rect">
                  <a:avLst/>
                </a:prstGeom>
                <a:solidFill>
                  <a:schemeClr val="tx2">
                    <a:lumMod val="25000"/>
                    <a:lumOff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8" name="正方形/長方形 417">
                  <a:extLst>
                    <a:ext uri="{FF2B5EF4-FFF2-40B4-BE49-F238E27FC236}">
                      <a16:creationId xmlns:a16="http://schemas.microsoft.com/office/drawing/2014/main" id="{D7C0C72E-9B86-4BC9-8B42-79FBF500064D}"/>
                    </a:ext>
                  </a:extLst>
                </p:cNvPr>
                <p:cNvSpPr/>
                <p:nvPr/>
              </p:nvSpPr>
              <p:spPr>
                <a:xfrm>
                  <a:off x="5339489" y="2432632"/>
                  <a:ext cx="174537" cy="174537"/>
                </a:xfrm>
                <a:prstGeom prst="rect">
                  <a:avLst/>
                </a:prstGeom>
                <a:solidFill>
                  <a:schemeClr val="tx2">
                    <a:lumMod val="25000"/>
                    <a:lumOff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9" name="正方形/長方形 418">
                  <a:extLst>
                    <a:ext uri="{FF2B5EF4-FFF2-40B4-BE49-F238E27FC236}">
                      <a16:creationId xmlns:a16="http://schemas.microsoft.com/office/drawing/2014/main" id="{9C0AFE41-2DCC-44AA-B8CC-2F53F5E9A71F}"/>
                    </a:ext>
                  </a:extLst>
                </p:cNvPr>
                <p:cNvSpPr/>
                <p:nvPr/>
              </p:nvSpPr>
              <p:spPr>
                <a:xfrm>
                  <a:off x="5514026" y="2432632"/>
                  <a:ext cx="174537" cy="174537"/>
                </a:xfrm>
                <a:prstGeom prst="rect">
                  <a:avLst/>
                </a:prstGeom>
                <a:solidFill>
                  <a:schemeClr val="tx2">
                    <a:lumMod val="25000"/>
                    <a:lumOff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0" name="正方形/長方形 419">
                  <a:extLst>
                    <a:ext uri="{FF2B5EF4-FFF2-40B4-BE49-F238E27FC236}">
                      <a16:creationId xmlns:a16="http://schemas.microsoft.com/office/drawing/2014/main" id="{2B5F84E6-096D-4B76-A88E-550803BE4FAC}"/>
                    </a:ext>
                  </a:extLst>
                </p:cNvPr>
                <p:cNvSpPr/>
                <p:nvPr/>
              </p:nvSpPr>
              <p:spPr>
                <a:xfrm>
                  <a:off x="5688563" y="2432632"/>
                  <a:ext cx="174537" cy="174537"/>
                </a:xfrm>
                <a:prstGeom prst="rect">
                  <a:avLst/>
                </a:prstGeom>
                <a:solidFill>
                  <a:schemeClr val="tx2">
                    <a:lumMod val="25000"/>
                    <a:lumOff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1" name="正方形/長方形 420">
                  <a:extLst>
                    <a:ext uri="{FF2B5EF4-FFF2-40B4-BE49-F238E27FC236}">
                      <a16:creationId xmlns:a16="http://schemas.microsoft.com/office/drawing/2014/main" id="{81981979-60B1-471F-A2A2-BFD44732EE19}"/>
                    </a:ext>
                  </a:extLst>
                </p:cNvPr>
                <p:cNvSpPr/>
                <p:nvPr/>
              </p:nvSpPr>
              <p:spPr>
                <a:xfrm>
                  <a:off x="5863099" y="2432632"/>
                  <a:ext cx="174537" cy="174537"/>
                </a:xfrm>
                <a:prstGeom prst="rect">
                  <a:avLst/>
                </a:prstGeom>
                <a:solidFill>
                  <a:schemeClr val="tx2">
                    <a:lumMod val="25000"/>
                    <a:lumOff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2" name="正方形/長方形 421">
                  <a:extLst>
                    <a:ext uri="{FF2B5EF4-FFF2-40B4-BE49-F238E27FC236}">
                      <a16:creationId xmlns:a16="http://schemas.microsoft.com/office/drawing/2014/main" id="{EA0EBB4A-D22D-4191-900C-CE321D4870F7}"/>
                    </a:ext>
                  </a:extLst>
                </p:cNvPr>
                <p:cNvSpPr/>
                <p:nvPr/>
              </p:nvSpPr>
              <p:spPr>
                <a:xfrm>
                  <a:off x="6037636" y="2432632"/>
                  <a:ext cx="174537" cy="174537"/>
                </a:xfrm>
                <a:prstGeom prst="rect">
                  <a:avLst/>
                </a:prstGeom>
                <a:solidFill>
                  <a:schemeClr val="tx2">
                    <a:lumMod val="25000"/>
                    <a:lumOff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3" name="正方形/長方形 422">
                  <a:extLst>
                    <a:ext uri="{FF2B5EF4-FFF2-40B4-BE49-F238E27FC236}">
                      <a16:creationId xmlns:a16="http://schemas.microsoft.com/office/drawing/2014/main" id="{2C6F320E-60C2-4833-90C0-323D09F3FCFB}"/>
                    </a:ext>
                  </a:extLst>
                </p:cNvPr>
                <p:cNvSpPr/>
                <p:nvPr/>
              </p:nvSpPr>
              <p:spPr>
                <a:xfrm>
                  <a:off x="5339489" y="2607168"/>
                  <a:ext cx="174537" cy="174537"/>
                </a:xfrm>
                <a:prstGeom prst="rect">
                  <a:avLst/>
                </a:prstGeom>
                <a:solidFill>
                  <a:schemeClr val="tx2">
                    <a:lumMod val="25000"/>
                    <a:lumOff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4" name="正方形/長方形 423">
                  <a:extLst>
                    <a:ext uri="{FF2B5EF4-FFF2-40B4-BE49-F238E27FC236}">
                      <a16:creationId xmlns:a16="http://schemas.microsoft.com/office/drawing/2014/main" id="{EB691EDF-2EFB-4033-BBF7-807CDAA5FA20}"/>
                    </a:ext>
                  </a:extLst>
                </p:cNvPr>
                <p:cNvSpPr/>
                <p:nvPr/>
              </p:nvSpPr>
              <p:spPr>
                <a:xfrm>
                  <a:off x="5514026" y="2607168"/>
                  <a:ext cx="174537" cy="174537"/>
                </a:xfrm>
                <a:prstGeom prst="rect">
                  <a:avLst/>
                </a:prstGeom>
                <a:solidFill>
                  <a:schemeClr val="tx2">
                    <a:lumMod val="25000"/>
                    <a:lumOff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5" name="正方形/長方形 424">
                  <a:extLst>
                    <a:ext uri="{FF2B5EF4-FFF2-40B4-BE49-F238E27FC236}">
                      <a16:creationId xmlns:a16="http://schemas.microsoft.com/office/drawing/2014/main" id="{A15A1AEE-206E-44A0-9055-AE048CC4CA42}"/>
                    </a:ext>
                  </a:extLst>
                </p:cNvPr>
                <p:cNvSpPr/>
                <p:nvPr/>
              </p:nvSpPr>
              <p:spPr>
                <a:xfrm>
                  <a:off x="5688563" y="2607168"/>
                  <a:ext cx="174537" cy="174537"/>
                </a:xfrm>
                <a:prstGeom prst="rect">
                  <a:avLst/>
                </a:prstGeom>
                <a:solidFill>
                  <a:schemeClr val="accent4"/>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6" name="正方形/長方形 425">
                  <a:extLst>
                    <a:ext uri="{FF2B5EF4-FFF2-40B4-BE49-F238E27FC236}">
                      <a16:creationId xmlns:a16="http://schemas.microsoft.com/office/drawing/2014/main" id="{DA57905C-B8CB-456A-8BF0-8852323A5F3F}"/>
                    </a:ext>
                  </a:extLst>
                </p:cNvPr>
                <p:cNvSpPr/>
                <p:nvPr/>
              </p:nvSpPr>
              <p:spPr>
                <a:xfrm>
                  <a:off x="5863099" y="2607168"/>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7" name="正方形/長方形 426">
                  <a:extLst>
                    <a:ext uri="{FF2B5EF4-FFF2-40B4-BE49-F238E27FC236}">
                      <a16:creationId xmlns:a16="http://schemas.microsoft.com/office/drawing/2014/main" id="{64FADBCE-0796-4F8E-B5F7-BAA81487CEF7}"/>
                    </a:ext>
                  </a:extLst>
                </p:cNvPr>
                <p:cNvSpPr/>
                <p:nvPr/>
              </p:nvSpPr>
              <p:spPr>
                <a:xfrm>
                  <a:off x="6037636" y="2607168"/>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8" name="正方形/長方形 427">
                  <a:extLst>
                    <a:ext uri="{FF2B5EF4-FFF2-40B4-BE49-F238E27FC236}">
                      <a16:creationId xmlns:a16="http://schemas.microsoft.com/office/drawing/2014/main" id="{94893DB1-F9C6-4922-848E-1A4D87CC8507}"/>
                    </a:ext>
                  </a:extLst>
                </p:cNvPr>
                <p:cNvSpPr/>
                <p:nvPr/>
              </p:nvSpPr>
              <p:spPr>
                <a:xfrm>
                  <a:off x="5339489" y="2781705"/>
                  <a:ext cx="174537" cy="174537"/>
                </a:xfrm>
                <a:prstGeom prst="rect">
                  <a:avLst/>
                </a:prstGeom>
                <a:solidFill>
                  <a:schemeClr val="tx2">
                    <a:lumMod val="25000"/>
                    <a:lumOff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9" name="正方形/長方形 428">
                  <a:extLst>
                    <a:ext uri="{FF2B5EF4-FFF2-40B4-BE49-F238E27FC236}">
                      <a16:creationId xmlns:a16="http://schemas.microsoft.com/office/drawing/2014/main" id="{5E7F865B-A57B-4108-8453-525E0EA62C2E}"/>
                    </a:ext>
                  </a:extLst>
                </p:cNvPr>
                <p:cNvSpPr/>
                <p:nvPr/>
              </p:nvSpPr>
              <p:spPr>
                <a:xfrm>
                  <a:off x="5514026" y="2781705"/>
                  <a:ext cx="174537" cy="174537"/>
                </a:xfrm>
                <a:prstGeom prst="rect">
                  <a:avLst/>
                </a:prstGeom>
                <a:solidFill>
                  <a:schemeClr val="tx2">
                    <a:lumMod val="25000"/>
                    <a:lumOff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0" name="正方形/長方形 429">
                  <a:extLst>
                    <a:ext uri="{FF2B5EF4-FFF2-40B4-BE49-F238E27FC236}">
                      <a16:creationId xmlns:a16="http://schemas.microsoft.com/office/drawing/2014/main" id="{6EFA7278-3810-4383-9E58-F40F9B9DBED1}"/>
                    </a:ext>
                  </a:extLst>
                </p:cNvPr>
                <p:cNvSpPr/>
                <p:nvPr/>
              </p:nvSpPr>
              <p:spPr>
                <a:xfrm>
                  <a:off x="5688563" y="2781705"/>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1" name="正方形/長方形 430">
                  <a:extLst>
                    <a:ext uri="{FF2B5EF4-FFF2-40B4-BE49-F238E27FC236}">
                      <a16:creationId xmlns:a16="http://schemas.microsoft.com/office/drawing/2014/main" id="{FE2D42B5-CA32-4427-8B80-DC519A634472}"/>
                    </a:ext>
                  </a:extLst>
                </p:cNvPr>
                <p:cNvSpPr/>
                <p:nvPr/>
              </p:nvSpPr>
              <p:spPr>
                <a:xfrm>
                  <a:off x="5863099" y="2781705"/>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2" name="正方形/長方形 431">
                  <a:extLst>
                    <a:ext uri="{FF2B5EF4-FFF2-40B4-BE49-F238E27FC236}">
                      <a16:creationId xmlns:a16="http://schemas.microsoft.com/office/drawing/2014/main" id="{6CE39153-CEF6-4814-A4A6-CC8172A406E2}"/>
                    </a:ext>
                  </a:extLst>
                </p:cNvPr>
                <p:cNvSpPr/>
                <p:nvPr/>
              </p:nvSpPr>
              <p:spPr>
                <a:xfrm>
                  <a:off x="6037636" y="2781705"/>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3" name="正方形/長方形 432">
                  <a:extLst>
                    <a:ext uri="{FF2B5EF4-FFF2-40B4-BE49-F238E27FC236}">
                      <a16:creationId xmlns:a16="http://schemas.microsoft.com/office/drawing/2014/main" id="{EC21F111-6C78-4833-B4BC-618D50D0E874}"/>
                    </a:ext>
                  </a:extLst>
                </p:cNvPr>
                <p:cNvSpPr/>
                <p:nvPr/>
              </p:nvSpPr>
              <p:spPr>
                <a:xfrm>
                  <a:off x="5339489" y="2956729"/>
                  <a:ext cx="174537" cy="174537"/>
                </a:xfrm>
                <a:prstGeom prst="rect">
                  <a:avLst/>
                </a:prstGeom>
                <a:solidFill>
                  <a:schemeClr val="tx2">
                    <a:lumMod val="25000"/>
                    <a:lumOff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4" name="正方形/長方形 433">
                  <a:extLst>
                    <a:ext uri="{FF2B5EF4-FFF2-40B4-BE49-F238E27FC236}">
                      <a16:creationId xmlns:a16="http://schemas.microsoft.com/office/drawing/2014/main" id="{782DC27B-05C4-413C-BF65-ABDD96CB9B5C}"/>
                    </a:ext>
                  </a:extLst>
                </p:cNvPr>
                <p:cNvSpPr/>
                <p:nvPr/>
              </p:nvSpPr>
              <p:spPr>
                <a:xfrm>
                  <a:off x="5514026" y="2956729"/>
                  <a:ext cx="174537" cy="174537"/>
                </a:xfrm>
                <a:prstGeom prst="rect">
                  <a:avLst/>
                </a:prstGeom>
                <a:solidFill>
                  <a:schemeClr val="tx2">
                    <a:lumMod val="25000"/>
                    <a:lumOff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5" name="正方形/長方形 434">
                  <a:extLst>
                    <a:ext uri="{FF2B5EF4-FFF2-40B4-BE49-F238E27FC236}">
                      <a16:creationId xmlns:a16="http://schemas.microsoft.com/office/drawing/2014/main" id="{35641A44-C66E-4E47-B78F-BEF71B7EB3DE}"/>
                    </a:ext>
                  </a:extLst>
                </p:cNvPr>
                <p:cNvSpPr/>
                <p:nvPr/>
              </p:nvSpPr>
              <p:spPr>
                <a:xfrm>
                  <a:off x="5688563" y="2956729"/>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6" name="正方形/長方形 435">
                  <a:extLst>
                    <a:ext uri="{FF2B5EF4-FFF2-40B4-BE49-F238E27FC236}">
                      <a16:creationId xmlns:a16="http://schemas.microsoft.com/office/drawing/2014/main" id="{CC016A2D-29D1-487A-B7F8-3B6A6B43763E}"/>
                    </a:ext>
                  </a:extLst>
                </p:cNvPr>
                <p:cNvSpPr/>
                <p:nvPr/>
              </p:nvSpPr>
              <p:spPr>
                <a:xfrm>
                  <a:off x="5863099" y="2956729"/>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7" name="正方形/長方形 436">
                  <a:extLst>
                    <a:ext uri="{FF2B5EF4-FFF2-40B4-BE49-F238E27FC236}">
                      <a16:creationId xmlns:a16="http://schemas.microsoft.com/office/drawing/2014/main" id="{E0437BD3-4251-41B0-8884-DF75B97D6DD3}"/>
                    </a:ext>
                  </a:extLst>
                </p:cNvPr>
                <p:cNvSpPr/>
                <p:nvPr/>
              </p:nvSpPr>
              <p:spPr>
                <a:xfrm>
                  <a:off x="6037636" y="2956729"/>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77" name="正方形/長方形 276">
                <a:extLst>
                  <a:ext uri="{FF2B5EF4-FFF2-40B4-BE49-F238E27FC236}">
                    <a16:creationId xmlns:a16="http://schemas.microsoft.com/office/drawing/2014/main" id="{9442A3D8-4F9C-47BE-A574-F3AAF4591632}"/>
                  </a:ext>
                </a:extLst>
              </p:cNvPr>
              <p:cNvSpPr/>
              <p:nvPr/>
            </p:nvSpPr>
            <p:spPr>
              <a:xfrm>
                <a:off x="5337452" y="3875014"/>
                <a:ext cx="525648" cy="523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278" name="グループ化 277">
                <a:extLst>
                  <a:ext uri="{FF2B5EF4-FFF2-40B4-BE49-F238E27FC236}">
                    <a16:creationId xmlns:a16="http://schemas.microsoft.com/office/drawing/2014/main" id="{BFC1E482-21F1-4A8E-9CD1-30215E09036F}"/>
                  </a:ext>
                </a:extLst>
              </p:cNvPr>
              <p:cNvGrpSpPr/>
              <p:nvPr/>
            </p:nvGrpSpPr>
            <p:grpSpPr>
              <a:xfrm>
                <a:off x="6387329" y="3700478"/>
                <a:ext cx="872684" cy="873171"/>
                <a:chOff x="5339489" y="2258095"/>
                <a:chExt cx="872684" cy="873171"/>
              </a:xfrm>
            </p:grpSpPr>
            <p:sp>
              <p:nvSpPr>
                <p:cNvPr id="388" name="正方形/長方形 387">
                  <a:extLst>
                    <a:ext uri="{FF2B5EF4-FFF2-40B4-BE49-F238E27FC236}">
                      <a16:creationId xmlns:a16="http://schemas.microsoft.com/office/drawing/2014/main" id="{6E258BED-A281-4D29-8A2C-7BDE7016A8AB}"/>
                    </a:ext>
                  </a:extLst>
                </p:cNvPr>
                <p:cNvSpPr/>
                <p:nvPr/>
              </p:nvSpPr>
              <p:spPr>
                <a:xfrm>
                  <a:off x="5339489" y="2258095"/>
                  <a:ext cx="174537" cy="174537"/>
                </a:xfrm>
                <a:prstGeom prst="rect">
                  <a:avLst/>
                </a:prstGeom>
                <a:solidFill>
                  <a:schemeClr val="tx2">
                    <a:lumMod val="25000"/>
                    <a:lumOff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9" name="正方形/長方形 388">
                  <a:extLst>
                    <a:ext uri="{FF2B5EF4-FFF2-40B4-BE49-F238E27FC236}">
                      <a16:creationId xmlns:a16="http://schemas.microsoft.com/office/drawing/2014/main" id="{8DE5504E-1E84-4CE9-8A4C-DAEA6EA28E2F}"/>
                    </a:ext>
                  </a:extLst>
                </p:cNvPr>
                <p:cNvSpPr/>
                <p:nvPr/>
              </p:nvSpPr>
              <p:spPr>
                <a:xfrm>
                  <a:off x="5514026" y="2258095"/>
                  <a:ext cx="174537" cy="174537"/>
                </a:xfrm>
                <a:prstGeom prst="rect">
                  <a:avLst/>
                </a:prstGeom>
                <a:solidFill>
                  <a:schemeClr val="tx2">
                    <a:lumMod val="25000"/>
                    <a:lumOff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0" name="正方形/長方形 389">
                  <a:extLst>
                    <a:ext uri="{FF2B5EF4-FFF2-40B4-BE49-F238E27FC236}">
                      <a16:creationId xmlns:a16="http://schemas.microsoft.com/office/drawing/2014/main" id="{ACC0248C-0710-4B8D-8532-664B977E4F2A}"/>
                    </a:ext>
                  </a:extLst>
                </p:cNvPr>
                <p:cNvSpPr/>
                <p:nvPr/>
              </p:nvSpPr>
              <p:spPr>
                <a:xfrm>
                  <a:off x="5688563" y="2258095"/>
                  <a:ext cx="174537" cy="174537"/>
                </a:xfrm>
                <a:prstGeom prst="rect">
                  <a:avLst/>
                </a:prstGeom>
                <a:solidFill>
                  <a:schemeClr val="tx2">
                    <a:lumMod val="25000"/>
                    <a:lumOff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1" name="正方形/長方形 390">
                  <a:extLst>
                    <a:ext uri="{FF2B5EF4-FFF2-40B4-BE49-F238E27FC236}">
                      <a16:creationId xmlns:a16="http://schemas.microsoft.com/office/drawing/2014/main" id="{9D1E5EE1-D13F-402E-8A25-EAB1E4CF524E}"/>
                    </a:ext>
                  </a:extLst>
                </p:cNvPr>
                <p:cNvSpPr/>
                <p:nvPr/>
              </p:nvSpPr>
              <p:spPr>
                <a:xfrm>
                  <a:off x="5863099" y="2258095"/>
                  <a:ext cx="174537" cy="174537"/>
                </a:xfrm>
                <a:prstGeom prst="rect">
                  <a:avLst/>
                </a:prstGeom>
                <a:solidFill>
                  <a:schemeClr val="tx2">
                    <a:lumMod val="25000"/>
                    <a:lumOff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2" name="正方形/長方形 391">
                  <a:extLst>
                    <a:ext uri="{FF2B5EF4-FFF2-40B4-BE49-F238E27FC236}">
                      <a16:creationId xmlns:a16="http://schemas.microsoft.com/office/drawing/2014/main" id="{F4FD43D9-859D-4D88-8157-0773740E7043}"/>
                    </a:ext>
                  </a:extLst>
                </p:cNvPr>
                <p:cNvSpPr/>
                <p:nvPr/>
              </p:nvSpPr>
              <p:spPr>
                <a:xfrm>
                  <a:off x="6037636" y="2258095"/>
                  <a:ext cx="174537" cy="174537"/>
                </a:xfrm>
                <a:prstGeom prst="rect">
                  <a:avLst/>
                </a:prstGeom>
                <a:solidFill>
                  <a:schemeClr val="tx2">
                    <a:lumMod val="25000"/>
                    <a:lumOff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3" name="正方形/長方形 392">
                  <a:extLst>
                    <a:ext uri="{FF2B5EF4-FFF2-40B4-BE49-F238E27FC236}">
                      <a16:creationId xmlns:a16="http://schemas.microsoft.com/office/drawing/2014/main" id="{2B304B1F-0A7B-4101-A4F4-02FB1060D3FE}"/>
                    </a:ext>
                  </a:extLst>
                </p:cNvPr>
                <p:cNvSpPr/>
                <p:nvPr/>
              </p:nvSpPr>
              <p:spPr>
                <a:xfrm>
                  <a:off x="5339489" y="2432632"/>
                  <a:ext cx="174537" cy="174537"/>
                </a:xfrm>
                <a:prstGeom prst="rect">
                  <a:avLst/>
                </a:prstGeom>
                <a:solidFill>
                  <a:schemeClr val="tx2">
                    <a:lumMod val="25000"/>
                    <a:lumOff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4" name="正方形/長方形 393">
                  <a:extLst>
                    <a:ext uri="{FF2B5EF4-FFF2-40B4-BE49-F238E27FC236}">
                      <a16:creationId xmlns:a16="http://schemas.microsoft.com/office/drawing/2014/main" id="{185F0865-C13E-4A5F-A269-618F7B61BA16}"/>
                    </a:ext>
                  </a:extLst>
                </p:cNvPr>
                <p:cNvSpPr/>
                <p:nvPr/>
              </p:nvSpPr>
              <p:spPr>
                <a:xfrm>
                  <a:off x="5514026" y="2432632"/>
                  <a:ext cx="174537" cy="174537"/>
                </a:xfrm>
                <a:prstGeom prst="rect">
                  <a:avLst/>
                </a:prstGeom>
                <a:solidFill>
                  <a:schemeClr val="tx2">
                    <a:lumMod val="25000"/>
                    <a:lumOff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5" name="正方形/長方形 394">
                  <a:extLst>
                    <a:ext uri="{FF2B5EF4-FFF2-40B4-BE49-F238E27FC236}">
                      <a16:creationId xmlns:a16="http://schemas.microsoft.com/office/drawing/2014/main" id="{980C4D12-C37E-4ECD-BD33-948C5BCCDAF8}"/>
                    </a:ext>
                  </a:extLst>
                </p:cNvPr>
                <p:cNvSpPr/>
                <p:nvPr/>
              </p:nvSpPr>
              <p:spPr>
                <a:xfrm>
                  <a:off x="5688563" y="2432632"/>
                  <a:ext cx="174537" cy="174537"/>
                </a:xfrm>
                <a:prstGeom prst="rect">
                  <a:avLst/>
                </a:prstGeom>
                <a:solidFill>
                  <a:schemeClr val="tx2">
                    <a:lumMod val="25000"/>
                    <a:lumOff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6" name="正方形/長方形 395">
                  <a:extLst>
                    <a:ext uri="{FF2B5EF4-FFF2-40B4-BE49-F238E27FC236}">
                      <a16:creationId xmlns:a16="http://schemas.microsoft.com/office/drawing/2014/main" id="{533040B1-FD55-4E25-824B-3F184F022C8A}"/>
                    </a:ext>
                  </a:extLst>
                </p:cNvPr>
                <p:cNvSpPr/>
                <p:nvPr/>
              </p:nvSpPr>
              <p:spPr>
                <a:xfrm>
                  <a:off x="5863099" y="2432632"/>
                  <a:ext cx="174537" cy="174537"/>
                </a:xfrm>
                <a:prstGeom prst="rect">
                  <a:avLst/>
                </a:prstGeom>
                <a:solidFill>
                  <a:schemeClr val="tx2">
                    <a:lumMod val="25000"/>
                    <a:lumOff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7" name="正方形/長方形 396">
                  <a:extLst>
                    <a:ext uri="{FF2B5EF4-FFF2-40B4-BE49-F238E27FC236}">
                      <a16:creationId xmlns:a16="http://schemas.microsoft.com/office/drawing/2014/main" id="{06944208-594B-468C-992C-183D26DA8629}"/>
                    </a:ext>
                  </a:extLst>
                </p:cNvPr>
                <p:cNvSpPr/>
                <p:nvPr/>
              </p:nvSpPr>
              <p:spPr>
                <a:xfrm>
                  <a:off x="6037636" y="2432632"/>
                  <a:ext cx="174537" cy="174537"/>
                </a:xfrm>
                <a:prstGeom prst="rect">
                  <a:avLst/>
                </a:prstGeom>
                <a:solidFill>
                  <a:schemeClr val="tx2">
                    <a:lumMod val="25000"/>
                    <a:lumOff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8" name="正方形/長方形 397">
                  <a:extLst>
                    <a:ext uri="{FF2B5EF4-FFF2-40B4-BE49-F238E27FC236}">
                      <a16:creationId xmlns:a16="http://schemas.microsoft.com/office/drawing/2014/main" id="{1E3E059F-F91E-4B34-872C-856F26BCF6C2}"/>
                    </a:ext>
                  </a:extLst>
                </p:cNvPr>
                <p:cNvSpPr/>
                <p:nvPr/>
              </p:nvSpPr>
              <p:spPr>
                <a:xfrm>
                  <a:off x="5339489" y="2607168"/>
                  <a:ext cx="174537" cy="174537"/>
                </a:xfrm>
                <a:prstGeom prst="rect">
                  <a:avLst/>
                </a:prstGeom>
                <a:solidFill>
                  <a:schemeClr val="tx2">
                    <a:lumMod val="25000"/>
                    <a:lumOff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9" name="正方形/長方形 398">
                  <a:extLst>
                    <a:ext uri="{FF2B5EF4-FFF2-40B4-BE49-F238E27FC236}">
                      <a16:creationId xmlns:a16="http://schemas.microsoft.com/office/drawing/2014/main" id="{BC6F337D-CBC7-421E-B607-D442B20C282A}"/>
                    </a:ext>
                  </a:extLst>
                </p:cNvPr>
                <p:cNvSpPr/>
                <p:nvPr/>
              </p:nvSpPr>
              <p:spPr>
                <a:xfrm>
                  <a:off x="5514026" y="2607168"/>
                  <a:ext cx="174537" cy="174537"/>
                </a:xfrm>
                <a:prstGeom prst="rect">
                  <a:avLst/>
                </a:prstGeom>
                <a:solidFill>
                  <a:schemeClr val="tx2">
                    <a:lumMod val="25000"/>
                    <a:lumOff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0" name="正方形/長方形 399">
                  <a:extLst>
                    <a:ext uri="{FF2B5EF4-FFF2-40B4-BE49-F238E27FC236}">
                      <a16:creationId xmlns:a16="http://schemas.microsoft.com/office/drawing/2014/main" id="{92014DEB-E557-40B1-B436-9BD3B451FD88}"/>
                    </a:ext>
                  </a:extLst>
                </p:cNvPr>
                <p:cNvSpPr/>
                <p:nvPr/>
              </p:nvSpPr>
              <p:spPr>
                <a:xfrm>
                  <a:off x="5688563" y="2607168"/>
                  <a:ext cx="174537" cy="174537"/>
                </a:xfrm>
                <a:prstGeom prst="rect">
                  <a:avLst/>
                </a:prstGeom>
                <a:solidFill>
                  <a:schemeClr val="accent4"/>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1" name="正方形/長方形 400">
                  <a:extLst>
                    <a:ext uri="{FF2B5EF4-FFF2-40B4-BE49-F238E27FC236}">
                      <a16:creationId xmlns:a16="http://schemas.microsoft.com/office/drawing/2014/main" id="{B517A7D2-1E20-4902-805E-1DEEF454A573}"/>
                    </a:ext>
                  </a:extLst>
                </p:cNvPr>
                <p:cNvSpPr/>
                <p:nvPr/>
              </p:nvSpPr>
              <p:spPr>
                <a:xfrm>
                  <a:off x="5863099" y="2607168"/>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2" name="正方形/長方形 401">
                  <a:extLst>
                    <a:ext uri="{FF2B5EF4-FFF2-40B4-BE49-F238E27FC236}">
                      <a16:creationId xmlns:a16="http://schemas.microsoft.com/office/drawing/2014/main" id="{49CCA85F-FF61-4B2A-BB72-F8AADDB50B48}"/>
                    </a:ext>
                  </a:extLst>
                </p:cNvPr>
                <p:cNvSpPr/>
                <p:nvPr/>
              </p:nvSpPr>
              <p:spPr>
                <a:xfrm>
                  <a:off x="6037636" y="2607168"/>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3" name="正方形/長方形 402">
                  <a:extLst>
                    <a:ext uri="{FF2B5EF4-FFF2-40B4-BE49-F238E27FC236}">
                      <a16:creationId xmlns:a16="http://schemas.microsoft.com/office/drawing/2014/main" id="{A2167D1F-D69A-4205-9ED4-63A8D9371AF2}"/>
                    </a:ext>
                  </a:extLst>
                </p:cNvPr>
                <p:cNvSpPr/>
                <p:nvPr/>
              </p:nvSpPr>
              <p:spPr>
                <a:xfrm>
                  <a:off x="5339489" y="2781705"/>
                  <a:ext cx="174537" cy="174537"/>
                </a:xfrm>
                <a:prstGeom prst="rect">
                  <a:avLst/>
                </a:prstGeom>
                <a:solidFill>
                  <a:schemeClr val="tx2">
                    <a:lumMod val="25000"/>
                    <a:lumOff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4" name="正方形/長方形 403">
                  <a:extLst>
                    <a:ext uri="{FF2B5EF4-FFF2-40B4-BE49-F238E27FC236}">
                      <a16:creationId xmlns:a16="http://schemas.microsoft.com/office/drawing/2014/main" id="{B649D562-B602-442D-9BBF-45DBD8E591E7}"/>
                    </a:ext>
                  </a:extLst>
                </p:cNvPr>
                <p:cNvSpPr/>
                <p:nvPr/>
              </p:nvSpPr>
              <p:spPr>
                <a:xfrm>
                  <a:off x="5514026" y="2781705"/>
                  <a:ext cx="174537" cy="174537"/>
                </a:xfrm>
                <a:prstGeom prst="rect">
                  <a:avLst/>
                </a:prstGeom>
                <a:solidFill>
                  <a:schemeClr val="tx2">
                    <a:lumMod val="25000"/>
                    <a:lumOff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5" name="正方形/長方形 404">
                  <a:extLst>
                    <a:ext uri="{FF2B5EF4-FFF2-40B4-BE49-F238E27FC236}">
                      <a16:creationId xmlns:a16="http://schemas.microsoft.com/office/drawing/2014/main" id="{A349C723-A993-45B4-A66F-9581D61C35B9}"/>
                    </a:ext>
                  </a:extLst>
                </p:cNvPr>
                <p:cNvSpPr/>
                <p:nvPr/>
              </p:nvSpPr>
              <p:spPr>
                <a:xfrm>
                  <a:off x="5688563" y="2781705"/>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6" name="正方形/長方形 405">
                  <a:extLst>
                    <a:ext uri="{FF2B5EF4-FFF2-40B4-BE49-F238E27FC236}">
                      <a16:creationId xmlns:a16="http://schemas.microsoft.com/office/drawing/2014/main" id="{E5CC51AC-A43B-4241-A74D-E9966BB55712}"/>
                    </a:ext>
                  </a:extLst>
                </p:cNvPr>
                <p:cNvSpPr/>
                <p:nvPr/>
              </p:nvSpPr>
              <p:spPr>
                <a:xfrm>
                  <a:off x="5863099" y="2781705"/>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7" name="正方形/長方形 406">
                  <a:extLst>
                    <a:ext uri="{FF2B5EF4-FFF2-40B4-BE49-F238E27FC236}">
                      <a16:creationId xmlns:a16="http://schemas.microsoft.com/office/drawing/2014/main" id="{5D099DDD-37E8-4F08-AD6D-1DF60DA30792}"/>
                    </a:ext>
                  </a:extLst>
                </p:cNvPr>
                <p:cNvSpPr/>
                <p:nvPr/>
              </p:nvSpPr>
              <p:spPr>
                <a:xfrm>
                  <a:off x="6037636" y="2781705"/>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8" name="正方形/長方形 407">
                  <a:extLst>
                    <a:ext uri="{FF2B5EF4-FFF2-40B4-BE49-F238E27FC236}">
                      <a16:creationId xmlns:a16="http://schemas.microsoft.com/office/drawing/2014/main" id="{569725FC-4CA2-41BB-ABAE-D1BF2B24B96A}"/>
                    </a:ext>
                  </a:extLst>
                </p:cNvPr>
                <p:cNvSpPr/>
                <p:nvPr/>
              </p:nvSpPr>
              <p:spPr>
                <a:xfrm>
                  <a:off x="5339489" y="2956729"/>
                  <a:ext cx="174537" cy="174537"/>
                </a:xfrm>
                <a:prstGeom prst="rect">
                  <a:avLst/>
                </a:prstGeom>
                <a:solidFill>
                  <a:schemeClr val="tx2">
                    <a:lumMod val="25000"/>
                    <a:lumOff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9" name="正方形/長方形 408">
                  <a:extLst>
                    <a:ext uri="{FF2B5EF4-FFF2-40B4-BE49-F238E27FC236}">
                      <a16:creationId xmlns:a16="http://schemas.microsoft.com/office/drawing/2014/main" id="{2D34D141-ADB0-4D06-A228-3C7F29DB106A}"/>
                    </a:ext>
                  </a:extLst>
                </p:cNvPr>
                <p:cNvSpPr/>
                <p:nvPr/>
              </p:nvSpPr>
              <p:spPr>
                <a:xfrm>
                  <a:off x="5514026" y="2956729"/>
                  <a:ext cx="174537" cy="174537"/>
                </a:xfrm>
                <a:prstGeom prst="rect">
                  <a:avLst/>
                </a:prstGeom>
                <a:solidFill>
                  <a:schemeClr val="tx2">
                    <a:lumMod val="25000"/>
                    <a:lumOff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0" name="正方形/長方形 409">
                  <a:extLst>
                    <a:ext uri="{FF2B5EF4-FFF2-40B4-BE49-F238E27FC236}">
                      <a16:creationId xmlns:a16="http://schemas.microsoft.com/office/drawing/2014/main" id="{6152E26E-DA6E-4A88-B4C3-53446B560D57}"/>
                    </a:ext>
                  </a:extLst>
                </p:cNvPr>
                <p:cNvSpPr/>
                <p:nvPr/>
              </p:nvSpPr>
              <p:spPr>
                <a:xfrm>
                  <a:off x="5688563" y="2956729"/>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1" name="正方形/長方形 410">
                  <a:extLst>
                    <a:ext uri="{FF2B5EF4-FFF2-40B4-BE49-F238E27FC236}">
                      <a16:creationId xmlns:a16="http://schemas.microsoft.com/office/drawing/2014/main" id="{6FCF2F31-B728-4BD0-8B13-D8E19DA27B14}"/>
                    </a:ext>
                  </a:extLst>
                </p:cNvPr>
                <p:cNvSpPr/>
                <p:nvPr/>
              </p:nvSpPr>
              <p:spPr>
                <a:xfrm>
                  <a:off x="5863099" y="2956729"/>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2" name="正方形/長方形 411">
                  <a:extLst>
                    <a:ext uri="{FF2B5EF4-FFF2-40B4-BE49-F238E27FC236}">
                      <a16:creationId xmlns:a16="http://schemas.microsoft.com/office/drawing/2014/main" id="{E8CBA4F3-48DD-455F-8881-7356395ADB79}"/>
                    </a:ext>
                  </a:extLst>
                </p:cNvPr>
                <p:cNvSpPr/>
                <p:nvPr/>
              </p:nvSpPr>
              <p:spPr>
                <a:xfrm>
                  <a:off x="6037636" y="2956729"/>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79" name="正方形/長方形 278">
                <a:extLst>
                  <a:ext uri="{FF2B5EF4-FFF2-40B4-BE49-F238E27FC236}">
                    <a16:creationId xmlns:a16="http://schemas.microsoft.com/office/drawing/2014/main" id="{86E1CEAF-F4D9-41DC-AA9B-EF60AF52CACC}"/>
                  </a:ext>
                </a:extLst>
              </p:cNvPr>
              <p:cNvSpPr/>
              <p:nvPr/>
            </p:nvSpPr>
            <p:spPr>
              <a:xfrm>
                <a:off x="6573518" y="3876151"/>
                <a:ext cx="525648" cy="523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280" name="グループ化 279">
                <a:extLst>
                  <a:ext uri="{FF2B5EF4-FFF2-40B4-BE49-F238E27FC236}">
                    <a16:creationId xmlns:a16="http://schemas.microsoft.com/office/drawing/2014/main" id="{6E1A2544-B1CD-48CE-BA75-D45D8EB3EAEB}"/>
                  </a:ext>
                </a:extLst>
              </p:cNvPr>
              <p:cNvGrpSpPr/>
              <p:nvPr/>
            </p:nvGrpSpPr>
            <p:grpSpPr>
              <a:xfrm>
                <a:off x="7445718" y="3700478"/>
                <a:ext cx="872684" cy="873171"/>
                <a:chOff x="5339489" y="2258095"/>
                <a:chExt cx="872684" cy="873171"/>
              </a:xfrm>
            </p:grpSpPr>
            <p:sp>
              <p:nvSpPr>
                <p:cNvPr id="363" name="正方形/長方形 362">
                  <a:extLst>
                    <a:ext uri="{FF2B5EF4-FFF2-40B4-BE49-F238E27FC236}">
                      <a16:creationId xmlns:a16="http://schemas.microsoft.com/office/drawing/2014/main" id="{181CB7FD-AE74-485F-AB91-690E426FA441}"/>
                    </a:ext>
                  </a:extLst>
                </p:cNvPr>
                <p:cNvSpPr/>
                <p:nvPr/>
              </p:nvSpPr>
              <p:spPr>
                <a:xfrm>
                  <a:off x="5339489" y="2258095"/>
                  <a:ext cx="174537" cy="174537"/>
                </a:xfrm>
                <a:prstGeom prst="rect">
                  <a:avLst/>
                </a:prstGeom>
                <a:solidFill>
                  <a:schemeClr val="tx2">
                    <a:lumMod val="25000"/>
                    <a:lumOff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4" name="正方形/長方形 363">
                  <a:extLst>
                    <a:ext uri="{FF2B5EF4-FFF2-40B4-BE49-F238E27FC236}">
                      <a16:creationId xmlns:a16="http://schemas.microsoft.com/office/drawing/2014/main" id="{BF635F58-131E-4FC2-935F-A5E361D7F7BE}"/>
                    </a:ext>
                  </a:extLst>
                </p:cNvPr>
                <p:cNvSpPr/>
                <p:nvPr/>
              </p:nvSpPr>
              <p:spPr>
                <a:xfrm>
                  <a:off x="5514026" y="2258095"/>
                  <a:ext cx="174537" cy="174537"/>
                </a:xfrm>
                <a:prstGeom prst="rect">
                  <a:avLst/>
                </a:prstGeom>
                <a:solidFill>
                  <a:schemeClr val="tx2">
                    <a:lumMod val="25000"/>
                    <a:lumOff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5" name="正方形/長方形 364">
                  <a:extLst>
                    <a:ext uri="{FF2B5EF4-FFF2-40B4-BE49-F238E27FC236}">
                      <a16:creationId xmlns:a16="http://schemas.microsoft.com/office/drawing/2014/main" id="{8AF5BC79-9F97-4254-B47F-7ABB2BC8FA7E}"/>
                    </a:ext>
                  </a:extLst>
                </p:cNvPr>
                <p:cNvSpPr/>
                <p:nvPr/>
              </p:nvSpPr>
              <p:spPr>
                <a:xfrm>
                  <a:off x="5688563" y="2258095"/>
                  <a:ext cx="174537" cy="174537"/>
                </a:xfrm>
                <a:prstGeom prst="rect">
                  <a:avLst/>
                </a:prstGeom>
                <a:solidFill>
                  <a:schemeClr val="tx2">
                    <a:lumMod val="25000"/>
                    <a:lumOff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6" name="正方形/長方形 365">
                  <a:extLst>
                    <a:ext uri="{FF2B5EF4-FFF2-40B4-BE49-F238E27FC236}">
                      <a16:creationId xmlns:a16="http://schemas.microsoft.com/office/drawing/2014/main" id="{C48751A0-DCCE-43F0-850B-715A677DD6A5}"/>
                    </a:ext>
                  </a:extLst>
                </p:cNvPr>
                <p:cNvSpPr/>
                <p:nvPr/>
              </p:nvSpPr>
              <p:spPr>
                <a:xfrm>
                  <a:off x="5863099" y="2258095"/>
                  <a:ext cx="174537" cy="174537"/>
                </a:xfrm>
                <a:prstGeom prst="rect">
                  <a:avLst/>
                </a:prstGeom>
                <a:solidFill>
                  <a:schemeClr val="tx2">
                    <a:lumMod val="25000"/>
                    <a:lumOff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7" name="正方形/長方形 366">
                  <a:extLst>
                    <a:ext uri="{FF2B5EF4-FFF2-40B4-BE49-F238E27FC236}">
                      <a16:creationId xmlns:a16="http://schemas.microsoft.com/office/drawing/2014/main" id="{8D3A6A9E-B530-4D6A-B1F4-036AB35E8E51}"/>
                    </a:ext>
                  </a:extLst>
                </p:cNvPr>
                <p:cNvSpPr/>
                <p:nvPr/>
              </p:nvSpPr>
              <p:spPr>
                <a:xfrm>
                  <a:off x="6037636" y="2258095"/>
                  <a:ext cx="174537" cy="174537"/>
                </a:xfrm>
                <a:prstGeom prst="rect">
                  <a:avLst/>
                </a:prstGeom>
                <a:solidFill>
                  <a:schemeClr val="tx2">
                    <a:lumMod val="25000"/>
                    <a:lumOff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8" name="正方形/長方形 367">
                  <a:extLst>
                    <a:ext uri="{FF2B5EF4-FFF2-40B4-BE49-F238E27FC236}">
                      <a16:creationId xmlns:a16="http://schemas.microsoft.com/office/drawing/2014/main" id="{DA8BE353-A55E-4FCE-A89F-FCFE91A6505B}"/>
                    </a:ext>
                  </a:extLst>
                </p:cNvPr>
                <p:cNvSpPr/>
                <p:nvPr/>
              </p:nvSpPr>
              <p:spPr>
                <a:xfrm>
                  <a:off x="5339489" y="2432632"/>
                  <a:ext cx="174537" cy="174537"/>
                </a:xfrm>
                <a:prstGeom prst="rect">
                  <a:avLst/>
                </a:prstGeom>
                <a:solidFill>
                  <a:schemeClr val="tx2">
                    <a:lumMod val="25000"/>
                    <a:lumOff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9" name="正方形/長方形 368">
                  <a:extLst>
                    <a:ext uri="{FF2B5EF4-FFF2-40B4-BE49-F238E27FC236}">
                      <a16:creationId xmlns:a16="http://schemas.microsoft.com/office/drawing/2014/main" id="{BEDF895D-D5E0-4248-A462-01D82D894653}"/>
                    </a:ext>
                  </a:extLst>
                </p:cNvPr>
                <p:cNvSpPr/>
                <p:nvPr/>
              </p:nvSpPr>
              <p:spPr>
                <a:xfrm>
                  <a:off x="5514026" y="2432632"/>
                  <a:ext cx="174537" cy="174537"/>
                </a:xfrm>
                <a:prstGeom prst="rect">
                  <a:avLst/>
                </a:prstGeom>
                <a:solidFill>
                  <a:schemeClr val="tx2">
                    <a:lumMod val="25000"/>
                    <a:lumOff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0" name="正方形/長方形 369">
                  <a:extLst>
                    <a:ext uri="{FF2B5EF4-FFF2-40B4-BE49-F238E27FC236}">
                      <a16:creationId xmlns:a16="http://schemas.microsoft.com/office/drawing/2014/main" id="{B0DAFB3B-8270-4FC8-A7ED-45F9DE6D566E}"/>
                    </a:ext>
                  </a:extLst>
                </p:cNvPr>
                <p:cNvSpPr/>
                <p:nvPr/>
              </p:nvSpPr>
              <p:spPr>
                <a:xfrm>
                  <a:off x="5688563" y="2432632"/>
                  <a:ext cx="174537" cy="174537"/>
                </a:xfrm>
                <a:prstGeom prst="rect">
                  <a:avLst/>
                </a:prstGeom>
                <a:solidFill>
                  <a:schemeClr val="tx2">
                    <a:lumMod val="25000"/>
                    <a:lumOff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1" name="正方形/長方形 370">
                  <a:extLst>
                    <a:ext uri="{FF2B5EF4-FFF2-40B4-BE49-F238E27FC236}">
                      <a16:creationId xmlns:a16="http://schemas.microsoft.com/office/drawing/2014/main" id="{5BA21278-C1B7-4BCD-BAE2-A22FA11D9F72}"/>
                    </a:ext>
                  </a:extLst>
                </p:cNvPr>
                <p:cNvSpPr/>
                <p:nvPr/>
              </p:nvSpPr>
              <p:spPr>
                <a:xfrm>
                  <a:off x="5863099" y="2432632"/>
                  <a:ext cx="174537" cy="174537"/>
                </a:xfrm>
                <a:prstGeom prst="rect">
                  <a:avLst/>
                </a:prstGeom>
                <a:solidFill>
                  <a:schemeClr val="tx2">
                    <a:lumMod val="25000"/>
                    <a:lumOff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2" name="正方形/長方形 371">
                  <a:extLst>
                    <a:ext uri="{FF2B5EF4-FFF2-40B4-BE49-F238E27FC236}">
                      <a16:creationId xmlns:a16="http://schemas.microsoft.com/office/drawing/2014/main" id="{B3E11776-65A6-4DF0-B134-34281DCEF7C2}"/>
                    </a:ext>
                  </a:extLst>
                </p:cNvPr>
                <p:cNvSpPr/>
                <p:nvPr/>
              </p:nvSpPr>
              <p:spPr>
                <a:xfrm>
                  <a:off x="6037636" y="2432632"/>
                  <a:ext cx="174537" cy="174537"/>
                </a:xfrm>
                <a:prstGeom prst="rect">
                  <a:avLst/>
                </a:prstGeom>
                <a:solidFill>
                  <a:schemeClr val="tx2">
                    <a:lumMod val="25000"/>
                    <a:lumOff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3" name="正方形/長方形 372">
                  <a:extLst>
                    <a:ext uri="{FF2B5EF4-FFF2-40B4-BE49-F238E27FC236}">
                      <a16:creationId xmlns:a16="http://schemas.microsoft.com/office/drawing/2014/main" id="{F8BED0DB-DC4B-4FE4-9440-826EC60FE704}"/>
                    </a:ext>
                  </a:extLst>
                </p:cNvPr>
                <p:cNvSpPr/>
                <p:nvPr/>
              </p:nvSpPr>
              <p:spPr>
                <a:xfrm>
                  <a:off x="5339489" y="2607168"/>
                  <a:ext cx="174537" cy="174537"/>
                </a:xfrm>
                <a:prstGeom prst="rect">
                  <a:avLst/>
                </a:prstGeom>
                <a:solidFill>
                  <a:schemeClr val="tx2">
                    <a:lumMod val="25000"/>
                    <a:lumOff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4" name="正方形/長方形 373">
                  <a:extLst>
                    <a:ext uri="{FF2B5EF4-FFF2-40B4-BE49-F238E27FC236}">
                      <a16:creationId xmlns:a16="http://schemas.microsoft.com/office/drawing/2014/main" id="{78ED35F8-9E9E-4C8B-B8C0-854569BA1F25}"/>
                    </a:ext>
                  </a:extLst>
                </p:cNvPr>
                <p:cNvSpPr/>
                <p:nvPr/>
              </p:nvSpPr>
              <p:spPr>
                <a:xfrm>
                  <a:off x="5514026" y="2607168"/>
                  <a:ext cx="174537" cy="174537"/>
                </a:xfrm>
                <a:prstGeom prst="rect">
                  <a:avLst/>
                </a:prstGeom>
                <a:solidFill>
                  <a:schemeClr val="tx2">
                    <a:lumMod val="25000"/>
                    <a:lumOff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5" name="正方形/長方形 374">
                  <a:extLst>
                    <a:ext uri="{FF2B5EF4-FFF2-40B4-BE49-F238E27FC236}">
                      <a16:creationId xmlns:a16="http://schemas.microsoft.com/office/drawing/2014/main" id="{CAB20C15-B9E9-44B8-BFAE-D75E082EB932}"/>
                    </a:ext>
                  </a:extLst>
                </p:cNvPr>
                <p:cNvSpPr/>
                <p:nvPr/>
              </p:nvSpPr>
              <p:spPr>
                <a:xfrm>
                  <a:off x="5688563" y="2607168"/>
                  <a:ext cx="174537" cy="174537"/>
                </a:xfrm>
                <a:prstGeom prst="rect">
                  <a:avLst/>
                </a:prstGeom>
                <a:solidFill>
                  <a:schemeClr val="accent4"/>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6" name="正方形/長方形 375">
                  <a:extLst>
                    <a:ext uri="{FF2B5EF4-FFF2-40B4-BE49-F238E27FC236}">
                      <a16:creationId xmlns:a16="http://schemas.microsoft.com/office/drawing/2014/main" id="{E208D4EF-B167-4F4A-8A4B-8C8C3AF9FA85}"/>
                    </a:ext>
                  </a:extLst>
                </p:cNvPr>
                <p:cNvSpPr/>
                <p:nvPr/>
              </p:nvSpPr>
              <p:spPr>
                <a:xfrm>
                  <a:off x="5863099" y="2607168"/>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7" name="正方形/長方形 376">
                  <a:extLst>
                    <a:ext uri="{FF2B5EF4-FFF2-40B4-BE49-F238E27FC236}">
                      <a16:creationId xmlns:a16="http://schemas.microsoft.com/office/drawing/2014/main" id="{DDE22156-8198-40B6-83FE-D0CACB2A5189}"/>
                    </a:ext>
                  </a:extLst>
                </p:cNvPr>
                <p:cNvSpPr/>
                <p:nvPr/>
              </p:nvSpPr>
              <p:spPr>
                <a:xfrm>
                  <a:off x="6037636" y="2607168"/>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8" name="正方形/長方形 377">
                  <a:extLst>
                    <a:ext uri="{FF2B5EF4-FFF2-40B4-BE49-F238E27FC236}">
                      <a16:creationId xmlns:a16="http://schemas.microsoft.com/office/drawing/2014/main" id="{83042D2C-0F10-4A03-8679-F214E974DBFB}"/>
                    </a:ext>
                  </a:extLst>
                </p:cNvPr>
                <p:cNvSpPr/>
                <p:nvPr/>
              </p:nvSpPr>
              <p:spPr>
                <a:xfrm>
                  <a:off x="5339489" y="2781705"/>
                  <a:ext cx="174537" cy="174537"/>
                </a:xfrm>
                <a:prstGeom prst="rect">
                  <a:avLst/>
                </a:prstGeom>
                <a:solidFill>
                  <a:schemeClr val="tx2">
                    <a:lumMod val="25000"/>
                    <a:lumOff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9" name="正方形/長方形 378">
                  <a:extLst>
                    <a:ext uri="{FF2B5EF4-FFF2-40B4-BE49-F238E27FC236}">
                      <a16:creationId xmlns:a16="http://schemas.microsoft.com/office/drawing/2014/main" id="{1255EBA8-6768-4EDD-B3E9-83CE2DBCA7C0}"/>
                    </a:ext>
                  </a:extLst>
                </p:cNvPr>
                <p:cNvSpPr/>
                <p:nvPr/>
              </p:nvSpPr>
              <p:spPr>
                <a:xfrm>
                  <a:off x="5514026" y="2781705"/>
                  <a:ext cx="174537" cy="174537"/>
                </a:xfrm>
                <a:prstGeom prst="rect">
                  <a:avLst/>
                </a:prstGeom>
                <a:solidFill>
                  <a:schemeClr val="tx2">
                    <a:lumMod val="25000"/>
                    <a:lumOff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0" name="正方形/長方形 379">
                  <a:extLst>
                    <a:ext uri="{FF2B5EF4-FFF2-40B4-BE49-F238E27FC236}">
                      <a16:creationId xmlns:a16="http://schemas.microsoft.com/office/drawing/2014/main" id="{52B2F5C8-967A-427C-B730-FCC912ECC122}"/>
                    </a:ext>
                  </a:extLst>
                </p:cNvPr>
                <p:cNvSpPr/>
                <p:nvPr/>
              </p:nvSpPr>
              <p:spPr>
                <a:xfrm>
                  <a:off x="5688563" y="2781705"/>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1" name="正方形/長方形 380">
                  <a:extLst>
                    <a:ext uri="{FF2B5EF4-FFF2-40B4-BE49-F238E27FC236}">
                      <a16:creationId xmlns:a16="http://schemas.microsoft.com/office/drawing/2014/main" id="{7B6EE883-A47F-41A5-AE8A-0D454102305E}"/>
                    </a:ext>
                  </a:extLst>
                </p:cNvPr>
                <p:cNvSpPr/>
                <p:nvPr/>
              </p:nvSpPr>
              <p:spPr>
                <a:xfrm>
                  <a:off x="5863099" y="2781705"/>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2" name="正方形/長方形 381">
                  <a:extLst>
                    <a:ext uri="{FF2B5EF4-FFF2-40B4-BE49-F238E27FC236}">
                      <a16:creationId xmlns:a16="http://schemas.microsoft.com/office/drawing/2014/main" id="{F946971E-B074-47CB-9452-2DD0544F6EAB}"/>
                    </a:ext>
                  </a:extLst>
                </p:cNvPr>
                <p:cNvSpPr/>
                <p:nvPr/>
              </p:nvSpPr>
              <p:spPr>
                <a:xfrm>
                  <a:off x="6037636" y="2781705"/>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3" name="正方形/長方形 382">
                  <a:extLst>
                    <a:ext uri="{FF2B5EF4-FFF2-40B4-BE49-F238E27FC236}">
                      <a16:creationId xmlns:a16="http://schemas.microsoft.com/office/drawing/2014/main" id="{D9C9F414-5868-4D95-8E12-1AC57DC88E2E}"/>
                    </a:ext>
                  </a:extLst>
                </p:cNvPr>
                <p:cNvSpPr/>
                <p:nvPr/>
              </p:nvSpPr>
              <p:spPr>
                <a:xfrm>
                  <a:off x="5339489" y="2956729"/>
                  <a:ext cx="174537" cy="174537"/>
                </a:xfrm>
                <a:prstGeom prst="rect">
                  <a:avLst/>
                </a:prstGeom>
                <a:solidFill>
                  <a:schemeClr val="tx2">
                    <a:lumMod val="25000"/>
                    <a:lumOff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4" name="正方形/長方形 383">
                  <a:extLst>
                    <a:ext uri="{FF2B5EF4-FFF2-40B4-BE49-F238E27FC236}">
                      <a16:creationId xmlns:a16="http://schemas.microsoft.com/office/drawing/2014/main" id="{929F7559-926F-413D-B088-E574B130FF7C}"/>
                    </a:ext>
                  </a:extLst>
                </p:cNvPr>
                <p:cNvSpPr/>
                <p:nvPr/>
              </p:nvSpPr>
              <p:spPr>
                <a:xfrm>
                  <a:off x="5514026" y="2956729"/>
                  <a:ext cx="174537" cy="174537"/>
                </a:xfrm>
                <a:prstGeom prst="rect">
                  <a:avLst/>
                </a:prstGeom>
                <a:solidFill>
                  <a:schemeClr val="tx2">
                    <a:lumMod val="25000"/>
                    <a:lumOff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5" name="正方形/長方形 384">
                  <a:extLst>
                    <a:ext uri="{FF2B5EF4-FFF2-40B4-BE49-F238E27FC236}">
                      <a16:creationId xmlns:a16="http://schemas.microsoft.com/office/drawing/2014/main" id="{C4A76BA3-1AEE-4925-B70E-A56E33EAD51E}"/>
                    </a:ext>
                  </a:extLst>
                </p:cNvPr>
                <p:cNvSpPr/>
                <p:nvPr/>
              </p:nvSpPr>
              <p:spPr>
                <a:xfrm>
                  <a:off x="5688563" y="2956729"/>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6" name="正方形/長方形 385">
                  <a:extLst>
                    <a:ext uri="{FF2B5EF4-FFF2-40B4-BE49-F238E27FC236}">
                      <a16:creationId xmlns:a16="http://schemas.microsoft.com/office/drawing/2014/main" id="{77547910-50FA-44D7-9013-2B59DA755EFE}"/>
                    </a:ext>
                  </a:extLst>
                </p:cNvPr>
                <p:cNvSpPr/>
                <p:nvPr/>
              </p:nvSpPr>
              <p:spPr>
                <a:xfrm>
                  <a:off x="5863099" y="2956729"/>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7" name="正方形/長方形 386">
                  <a:extLst>
                    <a:ext uri="{FF2B5EF4-FFF2-40B4-BE49-F238E27FC236}">
                      <a16:creationId xmlns:a16="http://schemas.microsoft.com/office/drawing/2014/main" id="{1758C5E8-12D6-4368-82AA-9A00C12C2002}"/>
                    </a:ext>
                  </a:extLst>
                </p:cNvPr>
                <p:cNvSpPr/>
                <p:nvPr/>
              </p:nvSpPr>
              <p:spPr>
                <a:xfrm>
                  <a:off x="6037636" y="2956729"/>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81" name="正方形/長方形 280">
                <a:extLst>
                  <a:ext uri="{FF2B5EF4-FFF2-40B4-BE49-F238E27FC236}">
                    <a16:creationId xmlns:a16="http://schemas.microsoft.com/office/drawing/2014/main" id="{08F4AE24-D1E5-456D-9DB0-321A87AE162E}"/>
                  </a:ext>
                </a:extLst>
              </p:cNvPr>
              <p:cNvSpPr/>
              <p:nvPr/>
            </p:nvSpPr>
            <p:spPr>
              <a:xfrm>
                <a:off x="7803922" y="3875014"/>
                <a:ext cx="525648" cy="523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282" name="グループ化 281">
                <a:extLst>
                  <a:ext uri="{FF2B5EF4-FFF2-40B4-BE49-F238E27FC236}">
                    <a16:creationId xmlns:a16="http://schemas.microsoft.com/office/drawing/2014/main" id="{BA926A8E-0C76-4DEC-9304-52CA6E66F72E}"/>
                  </a:ext>
                </a:extLst>
              </p:cNvPr>
              <p:cNvGrpSpPr/>
              <p:nvPr/>
            </p:nvGrpSpPr>
            <p:grpSpPr>
              <a:xfrm>
                <a:off x="5339489" y="4736463"/>
                <a:ext cx="872684" cy="873171"/>
                <a:chOff x="5339489" y="2258095"/>
                <a:chExt cx="872684" cy="873171"/>
              </a:xfrm>
            </p:grpSpPr>
            <p:sp>
              <p:nvSpPr>
                <p:cNvPr id="338" name="正方形/長方形 337">
                  <a:extLst>
                    <a:ext uri="{FF2B5EF4-FFF2-40B4-BE49-F238E27FC236}">
                      <a16:creationId xmlns:a16="http://schemas.microsoft.com/office/drawing/2014/main" id="{25795FE6-90C6-4564-B890-38AD65DB6316}"/>
                    </a:ext>
                  </a:extLst>
                </p:cNvPr>
                <p:cNvSpPr/>
                <p:nvPr/>
              </p:nvSpPr>
              <p:spPr>
                <a:xfrm>
                  <a:off x="5339489" y="2258095"/>
                  <a:ext cx="174537" cy="174537"/>
                </a:xfrm>
                <a:prstGeom prst="rect">
                  <a:avLst/>
                </a:prstGeom>
                <a:solidFill>
                  <a:schemeClr val="tx2">
                    <a:lumMod val="25000"/>
                    <a:lumOff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9" name="正方形/長方形 338">
                  <a:extLst>
                    <a:ext uri="{FF2B5EF4-FFF2-40B4-BE49-F238E27FC236}">
                      <a16:creationId xmlns:a16="http://schemas.microsoft.com/office/drawing/2014/main" id="{A9071316-69CD-425B-8632-97E85753BB7A}"/>
                    </a:ext>
                  </a:extLst>
                </p:cNvPr>
                <p:cNvSpPr/>
                <p:nvPr/>
              </p:nvSpPr>
              <p:spPr>
                <a:xfrm>
                  <a:off x="5514026" y="2258095"/>
                  <a:ext cx="174537" cy="174537"/>
                </a:xfrm>
                <a:prstGeom prst="rect">
                  <a:avLst/>
                </a:prstGeom>
                <a:solidFill>
                  <a:schemeClr val="tx2">
                    <a:lumMod val="25000"/>
                    <a:lumOff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0" name="正方形/長方形 339">
                  <a:extLst>
                    <a:ext uri="{FF2B5EF4-FFF2-40B4-BE49-F238E27FC236}">
                      <a16:creationId xmlns:a16="http://schemas.microsoft.com/office/drawing/2014/main" id="{B2E9E129-BF08-4473-819E-5BEBB4BD9112}"/>
                    </a:ext>
                  </a:extLst>
                </p:cNvPr>
                <p:cNvSpPr/>
                <p:nvPr/>
              </p:nvSpPr>
              <p:spPr>
                <a:xfrm>
                  <a:off x="5688563" y="2258095"/>
                  <a:ext cx="174537" cy="174537"/>
                </a:xfrm>
                <a:prstGeom prst="rect">
                  <a:avLst/>
                </a:prstGeom>
                <a:solidFill>
                  <a:schemeClr val="tx2">
                    <a:lumMod val="25000"/>
                    <a:lumOff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1" name="正方形/長方形 340">
                  <a:extLst>
                    <a:ext uri="{FF2B5EF4-FFF2-40B4-BE49-F238E27FC236}">
                      <a16:creationId xmlns:a16="http://schemas.microsoft.com/office/drawing/2014/main" id="{1968F775-02D2-4D2B-968C-6C57C3DE09E5}"/>
                    </a:ext>
                  </a:extLst>
                </p:cNvPr>
                <p:cNvSpPr/>
                <p:nvPr/>
              </p:nvSpPr>
              <p:spPr>
                <a:xfrm>
                  <a:off x="5863099" y="2258095"/>
                  <a:ext cx="174537" cy="174537"/>
                </a:xfrm>
                <a:prstGeom prst="rect">
                  <a:avLst/>
                </a:prstGeom>
                <a:solidFill>
                  <a:schemeClr val="tx2">
                    <a:lumMod val="25000"/>
                    <a:lumOff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2" name="正方形/長方形 341">
                  <a:extLst>
                    <a:ext uri="{FF2B5EF4-FFF2-40B4-BE49-F238E27FC236}">
                      <a16:creationId xmlns:a16="http://schemas.microsoft.com/office/drawing/2014/main" id="{92954BA3-00AF-4EA6-AEE8-6EBE99CE6577}"/>
                    </a:ext>
                  </a:extLst>
                </p:cNvPr>
                <p:cNvSpPr/>
                <p:nvPr/>
              </p:nvSpPr>
              <p:spPr>
                <a:xfrm>
                  <a:off x="6037636" y="2258095"/>
                  <a:ext cx="174537" cy="174537"/>
                </a:xfrm>
                <a:prstGeom prst="rect">
                  <a:avLst/>
                </a:prstGeom>
                <a:solidFill>
                  <a:schemeClr val="tx2">
                    <a:lumMod val="25000"/>
                    <a:lumOff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3" name="正方形/長方形 342">
                  <a:extLst>
                    <a:ext uri="{FF2B5EF4-FFF2-40B4-BE49-F238E27FC236}">
                      <a16:creationId xmlns:a16="http://schemas.microsoft.com/office/drawing/2014/main" id="{EF5E1B20-F41D-48DC-A9EC-541C55AEC96E}"/>
                    </a:ext>
                  </a:extLst>
                </p:cNvPr>
                <p:cNvSpPr/>
                <p:nvPr/>
              </p:nvSpPr>
              <p:spPr>
                <a:xfrm>
                  <a:off x="5339489" y="2432632"/>
                  <a:ext cx="174537" cy="174537"/>
                </a:xfrm>
                <a:prstGeom prst="rect">
                  <a:avLst/>
                </a:prstGeom>
                <a:solidFill>
                  <a:schemeClr val="tx2">
                    <a:lumMod val="25000"/>
                    <a:lumOff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4" name="正方形/長方形 343">
                  <a:extLst>
                    <a:ext uri="{FF2B5EF4-FFF2-40B4-BE49-F238E27FC236}">
                      <a16:creationId xmlns:a16="http://schemas.microsoft.com/office/drawing/2014/main" id="{2D0F5713-0A47-4D21-9AA0-3512CCEBE9CE}"/>
                    </a:ext>
                  </a:extLst>
                </p:cNvPr>
                <p:cNvSpPr/>
                <p:nvPr/>
              </p:nvSpPr>
              <p:spPr>
                <a:xfrm>
                  <a:off x="5514026" y="2432632"/>
                  <a:ext cx="174537" cy="174537"/>
                </a:xfrm>
                <a:prstGeom prst="rect">
                  <a:avLst/>
                </a:prstGeom>
                <a:solidFill>
                  <a:schemeClr val="tx2">
                    <a:lumMod val="25000"/>
                    <a:lumOff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5" name="正方形/長方形 344">
                  <a:extLst>
                    <a:ext uri="{FF2B5EF4-FFF2-40B4-BE49-F238E27FC236}">
                      <a16:creationId xmlns:a16="http://schemas.microsoft.com/office/drawing/2014/main" id="{4595E2DC-287C-4EED-83DE-001B1784D476}"/>
                    </a:ext>
                  </a:extLst>
                </p:cNvPr>
                <p:cNvSpPr/>
                <p:nvPr/>
              </p:nvSpPr>
              <p:spPr>
                <a:xfrm>
                  <a:off x="5688563" y="2432632"/>
                  <a:ext cx="174537" cy="174537"/>
                </a:xfrm>
                <a:prstGeom prst="rect">
                  <a:avLst/>
                </a:prstGeom>
                <a:solidFill>
                  <a:schemeClr val="tx2">
                    <a:lumMod val="25000"/>
                    <a:lumOff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6" name="正方形/長方形 345">
                  <a:extLst>
                    <a:ext uri="{FF2B5EF4-FFF2-40B4-BE49-F238E27FC236}">
                      <a16:creationId xmlns:a16="http://schemas.microsoft.com/office/drawing/2014/main" id="{282EB23C-1E8A-4E63-9BC1-D691AC2A406B}"/>
                    </a:ext>
                  </a:extLst>
                </p:cNvPr>
                <p:cNvSpPr/>
                <p:nvPr/>
              </p:nvSpPr>
              <p:spPr>
                <a:xfrm>
                  <a:off x="5863099" y="2432632"/>
                  <a:ext cx="174537" cy="174537"/>
                </a:xfrm>
                <a:prstGeom prst="rect">
                  <a:avLst/>
                </a:prstGeom>
                <a:solidFill>
                  <a:schemeClr val="tx2">
                    <a:lumMod val="25000"/>
                    <a:lumOff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7" name="正方形/長方形 346">
                  <a:extLst>
                    <a:ext uri="{FF2B5EF4-FFF2-40B4-BE49-F238E27FC236}">
                      <a16:creationId xmlns:a16="http://schemas.microsoft.com/office/drawing/2014/main" id="{F4792810-9EA1-40F7-9E57-4C93EA67B89B}"/>
                    </a:ext>
                  </a:extLst>
                </p:cNvPr>
                <p:cNvSpPr/>
                <p:nvPr/>
              </p:nvSpPr>
              <p:spPr>
                <a:xfrm>
                  <a:off x="6037636" y="2432632"/>
                  <a:ext cx="174537" cy="174537"/>
                </a:xfrm>
                <a:prstGeom prst="rect">
                  <a:avLst/>
                </a:prstGeom>
                <a:solidFill>
                  <a:schemeClr val="tx2">
                    <a:lumMod val="25000"/>
                    <a:lumOff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8" name="正方形/長方形 347">
                  <a:extLst>
                    <a:ext uri="{FF2B5EF4-FFF2-40B4-BE49-F238E27FC236}">
                      <a16:creationId xmlns:a16="http://schemas.microsoft.com/office/drawing/2014/main" id="{E9BCB8E7-A666-46FF-AC3A-7A0CD86774EA}"/>
                    </a:ext>
                  </a:extLst>
                </p:cNvPr>
                <p:cNvSpPr/>
                <p:nvPr/>
              </p:nvSpPr>
              <p:spPr>
                <a:xfrm>
                  <a:off x="5339489" y="2607168"/>
                  <a:ext cx="174537" cy="174537"/>
                </a:xfrm>
                <a:prstGeom prst="rect">
                  <a:avLst/>
                </a:prstGeom>
                <a:solidFill>
                  <a:schemeClr val="tx2">
                    <a:lumMod val="25000"/>
                    <a:lumOff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9" name="正方形/長方形 348">
                  <a:extLst>
                    <a:ext uri="{FF2B5EF4-FFF2-40B4-BE49-F238E27FC236}">
                      <a16:creationId xmlns:a16="http://schemas.microsoft.com/office/drawing/2014/main" id="{89F28444-ADB5-4159-858F-25EABA104567}"/>
                    </a:ext>
                  </a:extLst>
                </p:cNvPr>
                <p:cNvSpPr/>
                <p:nvPr/>
              </p:nvSpPr>
              <p:spPr>
                <a:xfrm>
                  <a:off x="5514026" y="2607168"/>
                  <a:ext cx="174537" cy="174537"/>
                </a:xfrm>
                <a:prstGeom prst="rect">
                  <a:avLst/>
                </a:prstGeom>
                <a:solidFill>
                  <a:schemeClr val="tx2">
                    <a:lumMod val="25000"/>
                    <a:lumOff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0" name="正方形/長方形 349">
                  <a:extLst>
                    <a:ext uri="{FF2B5EF4-FFF2-40B4-BE49-F238E27FC236}">
                      <a16:creationId xmlns:a16="http://schemas.microsoft.com/office/drawing/2014/main" id="{5826C889-DCBB-4766-96A5-4A1AF64317EC}"/>
                    </a:ext>
                  </a:extLst>
                </p:cNvPr>
                <p:cNvSpPr/>
                <p:nvPr/>
              </p:nvSpPr>
              <p:spPr>
                <a:xfrm>
                  <a:off x="5688563" y="2607168"/>
                  <a:ext cx="174537" cy="174537"/>
                </a:xfrm>
                <a:prstGeom prst="rect">
                  <a:avLst/>
                </a:prstGeom>
                <a:solidFill>
                  <a:schemeClr val="accent4"/>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1" name="正方形/長方形 350">
                  <a:extLst>
                    <a:ext uri="{FF2B5EF4-FFF2-40B4-BE49-F238E27FC236}">
                      <a16:creationId xmlns:a16="http://schemas.microsoft.com/office/drawing/2014/main" id="{A22981E4-14EB-448C-AA4D-957F3E5217B7}"/>
                    </a:ext>
                  </a:extLst>
                </p:cNvPr>
                <p:cNvSpPr/>
                <p:nvPr/>
              </p:nvSpPr>
              <p:spPr>
                <a:xfrm>
                  <a:off x="5863099" y="2607168"/>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2" name="正方形/長方形 351">
                  <a:extLst>
                    <a:ext uri="{FF2B5EF4-FFF2-40B4-BE49-F238E27FC236}">
                      <a16:creationId xmlns:a16="http://schemas.microsoft.com/office/drawing/2014/main" id="{77BDA66E-DD17-4381-A7C4-EDE2B5CC5DB8}"/>
                    </a:ext>
                  </a:extLst>
                </p:cNvPr>
                <p:cNvSpPr/>
                <p:nvPr/>
              </p:nvSpPr>
              <p:spPr>
                <a:xfrm>
                  <a:off x="6037636" y="2607168"/>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3" name="正方形/長方形 352">
                  <a:extLst>
                    <a:ext uri="{FF2B5EF4-FFF2-40B4-BE49-F238E27FC236}">
                      <a16:creationId xmlns:a16="http://schemas.microsoft.com/office/drawing/2014/main" id="{90806D9C-E977-4142-A55E-AE6116A3BCE0}"/>
                    </a:ext>
                  </a:extLst>
                </p:cNvPr>
                <p:cNvSpPr/>
                <p:nvPr/>
              </p:nvSpPr>
              <p:spPr>
                <a:xfrm>
                  <a:off x="5339489" y="2781705"/>
                  <a:ext cx="174537" cy="174537"/>
                </a:xfrm>
                <a:prstGeom prst="rect">
                  <a:avLst/>
                </a:prstGeom>
                <a:solidFill>
                  <a:schemeClr val="tx2">
                    <a:lumMod val="25000"/>
                    <a:lumOff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4" name="正方形/長方形 353">
                  <a:extLst>
                    <a:ext uri="{FF2B5EF4-FFF2-40B4-BE49-F238E27FC236}">
                      <a16:creationId xmlns:a16="http://schemas.microsoft.com/office/drawing/2014/main" id="{B1796884-E7E8-400F-BB57-5A482B204C47}"/>
                    </a:ext>
                  </a:extLst>
                </p:cNvPr>
                <p:cNvSpPr/>
                <p:nvPr/>
              </p:nvSpPr>
              <p:spPr>
                <a:xfrm>
                  <a:off x="5514026" y="2781705"/>
                  <a:ext cx="174537" cy="174537"/>
                </a:xfrm>
                <a:prstGeom prst="rect">
                  <a:avLst/>
                </a:prstGeom>
                <a:solidFill>
                  <a:schemeClr val="tx2">
                    <a:lumMod val="25000"/>
                    <a:lumOff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5" name="正方形/長方形 354">
                  <a:extLst>
                    <a:ext uri="{FF2B5EF4-FFF2-40B4-BE49-F238E27FC236}">
                      <a16:creationId xmlns:a16="http://schemas.microsoft.com/office/drawing/2014/main" id="{ADC233E6-7A01-4AC6-AE4A-59E8EA4B951D}"/>
                    </a:ext>
                  </a:extLst>
                </p:cNvPr>
                <p:cNvSpPr/>
                <p:nvPr/>
              </p:nvSpPr>
              <p:spPr>
                <a:xfrm>
                  <a:off x="5688563" y="2781705"/>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6" name="正方形/長方形 355">
                  <a:extLst>
                    <a:ext uri="{FF2B5EF4-FFF2-40B4-BE49-F238E27FC236}">
                      <a16:creationId xmlns:a16="http://schemas.microsoft.com/office/drawing/2014/main" id="{FA244364-46FE-4490-9B54-37955BA65413}"/>
                    </a:ext>
                  </a:extLst>
                </p:cNvPr>
                <p:cNvSpPr/>
                <p:nvPr/>
              </p:nvSpPr>
              <p:spPr>
                <a:xfrm>
                  <a:off x="5863099" y="2781705"/>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7" name="正方形/長方形 356">
                  <a:extLst>
                    <a:ext uri="{FF2B5EF4-FFF2-40B4-BE49-F238E27FC236}">
                      <a16:creationId xmlns:a16="http://schemas.microsoft.com/office/drawing/2014/main" id="{4B628869-79B8-49E8-8CC1-EC4617929C1A}"/>
                    </a:ext>
                  </a:extLst>
                </p:cNvPr>
                <p:cNvSpPr/>
                <p:nvPr/>
              </p:nvSpPr>
              <p:spPr>
                <a:xfrm>
                  <a:off x="6037636" y="2781705"/>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8" name="正方形/長方形 357">
                  <a:extLst>
                    <a:ext uri="{FF2B5EF4-FFF2-40B4-BE49-F238E27FC236}">
                      <a16:creationId xmlns:a16="http://schemas.microsoft.com/office/drawing/2014/main" id="{24CE0A1E-1B0F-4D80-8B49-39B8710630E2}"/>
                    </a:ext>
                  </a:extLst>
                </p:cNvPr>
                <p:cNvSpPr/>
                <p:nvPr/>
              </p:nvSpPr>
              <p:spPr>
                <a:xfrm>
                  <a:off x="5339489" y="2956729"/>
                  <a:ext cx="174537" cy="174537"/>
                </a:xfrm>
                <a:prstGeom prst="rect">
                  <a:avLst/>
                </a:prstGeom>
                <a:solidFill>
                  <a:schemeClr val="tx2">
                    <a:lumMod val="25000"/>
                    <a:lumOff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9" name="正方形/長方形 358">
                  <a:extLst>
                    <a:ext uri="{FF2B5EF4-FFF2-40B4-BE49-F238E27FC236}">
                      <a16:creationId xmlns:a16="http://schemas.microsoft.com/office/drawing/2014/main" id="{1C77DEF4-F943-422C-A19D-7D505D54D291}"/>
                    </a:ext>
                  </a:extLst>
                </p:cNvPr>
                <p:cNvSpPr/>
                <p:nvPr/>
              </p:nvSpPr>
              <p:spPr>
                <a:xfrm>
                  <a:off x="5514026" y="2956729"/>
                  <a:ext cx="174537" cy="174537"/>
                </a:xfrm>
                <a:prstGeom prst="rect">
                  <a:avLst/>
                </a:prstGeom>
                <a:solidFill>
                  <a:schemeClr val="tx2">
                    <a:lumMod val="25000"/>
                    <a:lumOff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0" name="正方形/長方形 359">
                  <a:extLst>
                    <a:ext uri="{FF2B5EF4-FFF2-40B4-BE49-F238E27FC236}">
                      <a16:creationId xmlns:a16="http://schemas.microsoft.com/office/drawing/2014/main" id="{356552CC-779E-41F7-9A72-4FF5773915D4}"/>
                    </a:ext>
                  </a:extLst>
                </p:cNvPr>
                <p:cNvSpPr/>
                <p:nvPr/>
              </p:nvSpPr>
              <p:spPr>
                <a:xfrm>
                  <a:off x="5688563" y="2956729"/>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1" name="正方形/長方形 360">
                  <a:extLst>
                    <a:ext uri="{FF2B5EF4-FFF2-40B4-BE49-F238E27FC236}">
                      <a16:creationId xmlns:a16="http://schemas.microsoft.com/office/drawing/2014/main" id="{43D4D514-D12F-4E5D-A150-8CEF3B2B44E5}"/>
                    </a:ext>
                  </a:extLst>
                </p:cNvPr>
                <p:cNvSpPr/>
                <p:nvPr/>
              </p:nvSpPr>
              <p:spPr>
                <a:xfrm>
                  <a:off x="5863099" y="2956729"/>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2" name="正方形/長方形 361">
                  <a:extLst>
                    <a:ext uri="{FF2B5EF4-FFF2-40B4-BE49-F238E27FC236}">
                      <a16:creationId xmlns:a16="http://schemas.microsoft.com/office/drawing/2014/main" id="{612E0DF5-925A-4191-A1DE-A4A982C8D58D}"/>
                    </a:ext>
                  </a:extLst>
                </p:cNvPr>
                <p:cNvSpPr/>
                <p:nvPr/>
              </p:nvSpPr>
              <p:spPr>
                <a:xfrm>
                  <a:off x="6037636" y="2956729"/>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83" name="正方形/長方形 282">
                <a:extLst>
                  <a:ext uri="{FF2B5EF4-FFF2-40B4-BE49-F238E27FC236}">
                    <a16:creationId xmlns:a16="http://schemas.microsoft.com/office/drawing/2014/main" id="{492D12A3-C986-4350-A7EA-8A91B92F4357}"/>
                  </a:ext>
                </a:extLst>
              </p:cNvPr>
              <p:cNvSpPr/>
              <p:nvPr/>
            </p:nvSpPr>
            <p:spPr>
              <a:xfrm>
                <a:off x="5337452" y="5081999"/>
                <a:ext cx="525648" cy="523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284" name="グループ化 283">
                <a:extLst>
                  <a:ext uri="{FF2B5EF4-FFF2-40B4-BE49-F238E27FC236}">
                    <a16:creationId xmlns:a16="http://schemas.microsoft.com/office/drawing/2014/main" id="{4096CE22-0E47-4392-BE88-D649EF61567E}"/>
                  </a:ext>
                </a:extLst>
              </p:cNvPr>
              <p:cNvGrpSpPr/>
              <p:nvPr/>
            </p:nvGrpSpPr>
            <p:grpSpPr>
              <a:xfrm>
                <a:off x="6387329" y="4736463"/>
                <a:ext cx="872684" cy="873171"/>
                <a:chOff x="5339489" y="2258095"/>
                <a:chExt cx="872684" cy="873171"/>
              </a:xfrm>
            </p:grpSpPr>
            <p:sp>
              <p:nvSpPr>
                <p:cNvPr id="313" name="正方形/長方形 312">
                  <a:extLst>
                    <a:ext uri="{FF2B5EF4-FFF2-40B4-BE49-F238E27FC236}">
                      <a16:creationId xmlns:a16="http://schemas.microsoft.com/office/drawing/2014/main" id="{896E4330-3FC4-49CC-9845-E0652F0A1727}"/>
                    </a:ext>
                  </a:extLst>
                </p:cNvPr>
                <p:cNvSpPr/>
                <p:nvPr/>
              </p:nvSpPr>
              <p:spPr>
                <a:xfrm>
                  <a:off x="5339489" y="2258095"/>
                  <a:ext cx="174537" cy="174537"/>
                </a:xfrm>
                <a:prstGeom prst="rect">
                  <a:avLst/>
                </a:prstGeom>
                <a:solidFill>
                  <a:schemeClr val="tx2">
                    <a:lumMod val="25000"/>
                    <a:lumOff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4" name="正方形/長方形 313">
                  <a:extLst>
                    <a:ext uri="{FF2B5EF4-FFF2-40B4-BE49-F238E27FC236}">
                      <a16:creationId xmlns:a16="http://schemas.microsoft.com/office/drawing/2014/main" id="{724C28BD-F69B-4223-9746-623C1067DC67}"/>
                    </a:ext>
                  </a:extLst>
                </p:cNvPr>
                <p:cNvSpPr/>
                <p:nvPr/>
              </p:nvSpPr>
              <p:spPr>
                <a:xfrm>
                  <a:off x="5514026" y="2258095"/>
                  <a:ext cx="174537" cy="174537"/>
                </a:xfrm>
                <a:prstGeom prst="rect">
                  <a:avLst/>
                </a:prstGeom>
                <a:solidFill>
                  <a:schemeClr val="tx2">
                    <a:lumMod val="25000"/>
                    <a:lumOff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5" name="正方形/長方形 314">
                  <a:extLst>
                    <a:ext uri="{FF2B5EF4-FFF2-40B4-BE49-F238E27FC236}">
                      <a16:creationId xmlns:a16="http://schemas.microsoft.com/office/drawing/2014/main" id="{C830BE8A-F8DD-49F6-995B-0E35EE1EA896}"/>
                    </a:ext>
                  </a:extLst>
                </p:cNvPr>
                <p:cNvSpPr/>
                <p:nvPr/>
              </p:nvSpPr>
              <p:spPr>
                <a:xfrm>
                  <a:off x="5688563" y="2258095"/>
                  <a:ext cx="174537" cy="174537"/>
                </a:xfrm>
                <a:prstGeom prst="rect">
                  <a:avLst/>
                </a:prstGeom>
                <a:solidFill>
                  <a:schemeClr val="tx2">
                    <a:lumMod val="25000"/>
                    <a:lumOff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6" name="正方形/長方形 315">
                  <a:extLst>
                    <a:ext uri="{FF2B5EF4-FFF2-40B4-BE49-F238E27FC236}">
                      <a16:creationId xmlns:a16="http://schemas.microsoft.com/office/drawing/2014/main" id="{7B3C6852-0379-435F-84EC-9AE089D072BC}"/>
                    </a:ext>
                  </a:extLst>
                </p:cNvPr>
                <p:cNvSpPr/>
                <p:nvPr/>
              </p:nvSpPr>
              <p:spPr>
                <a:xfrm>
                  <a:off x="5863099" y="2258095"/>
                  <a:ext cx="174537" cy="174537"/>
                </a:xfrm>
                <a:prstGeom prst="rect">
                  <a:avLst/>
                </a:prstGeom>
                <a:solidFill>
                  <a:schemeClr val="tx2">
                    <a:lumMod val="25000"/>
                    <a:lumOff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7" name="正方形/長方形 316">
                  <a:extLst>
                    <a:ext uri="{FF2B5EF4-FFF2-40B4-BE49-F238E27FC236}">
                      <a16:creationId xmlns:a16="http://schemas.microsoft.com/office/drawing/2014/main" id="{DB6DB51C-65BC-4F51-96B9-A58C1F0A388E}"/>
                    </a:ext>
                  </a:extLst>
                </p:cNvPr>
                <p:cNvSpPr/>
                <p:nvPr/>
              </p:nvSpPr>
              <p:spPr>
                <a:xfrm>
                  <a:off x="6037636" y="2258095"/>
                  <a:ext cx="174537" cy="174537"/>
                </a:xfrm>
                <a:prstGeom prst="rect">
                  <a:avLst/>
                </a:prstGeom>
                <a:solidFill>
                  <a:schemeClr val="tx2">
                    <a:lumMod val="25000"/>
                    <a:lumOff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8" name="正方形/長方形 317">
                  <a:extLst>
                    <a:ext uri="{FF2B5EF4-FFF2-40B4-BE49-F238E27FC236}">
                      <a16:creationId xmlns:a16="http://schemas.microsoft.com/office/drawing/2014/main" id="{5BD2472C-B66C-496C-BC5D-BF5DD58F93BA}"/>
                    </a:ext>
                  </a:extLst>
                </p:cNvPr>
                <p:cNvSpPr/>
                <p:nvPr/>
              </p:nvSpPr>
              <p:spPr>
                <a:xfrm>
                  <a:off x="5339489" y="2432632"/>
                  <a:ext cx="174537" cy="174537"/>
                </a:xfrm>
                <a:prstGeom prst="rect">
                  <a:avLst/>
                </a:prstGeom>
                <a:solidFill>
                  <a:schemeClr val="tx2">
                    <a:lumMod val="25000"/>
                    <a:lumOff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9" name="正方形/長方形 318">
                  <a:extLst>
                    <a:ext uri="{FF2B5EF4-FFF2-40B4-BE49-F238E27FC236}">
                      <a16:creationId xmlns:a16="http://schemas.microsoft.com/office/drawing/2014/main" id="{1683BD1A-9D8E-4100-B4F2-612ADE10A615}"/>
                    </a:ext>
                  </a:extLst>
                </p:cNvPr>
                <p:cNvSpPr/>
                <p:nvPr/>
              </p:nvSpPr>
              <p:spPr>
                <a:xfrm>
                  <a:off x="5514026" y="2432632"/>
                  <a:ext cx="174537" cy="174537"/>
                </a:xfrm>
                <a:prstGeom prst="rect">
                  <a:avLst/>
                </a:prstGeom>
                <a:solidFill>
                  <a:schemeClr val="tx2">
                    <a:lumMod val="25000"/>
                    <a:lumOff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0" name="正方形/長方形 319">
                  <a:extLst>
                    <a:ext uri="{FF2B5EF4-FFF2-40B4-BE49-F238E27FC236}">
                      <a16:creationId xmlns:a16="http://schemas.microsoft.com/office/drawing/2014/main" id="{7BD49D08-9C3A-4B88-9D05-58D6B829EF8D}"/>
                    </a:ext>
                  </a:extLst>
                </p:cNvPr>
                <p:cNvSpPr/>
                <p:nvPr/>
              </p:nvSpPr>
              <p:spPr>
                <a:xfrm>
                  <a:off x="5688563" y="2432632"/>
                  <a:ext cx="174537" cy="174537"/>
                </a:xfrm>
                <a:prstGeom prst="rect">
                  <a:avLst/>
                </a:prstGeom>
                <a:solidFill>
                  <a:schemeClr val="tx2">
                    <a:lumMod val="25000"/>
                    <a:lumOff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1" name="正方形/長方形 320">
                  <a:extLst>
                    <a:ext uri="{FF2B5EF4-FFF2-40B4-BE49-F238E27FC236}">
                      <a16:creationId xmlns:a16="http://schemas.microsoft.com/office/drawing/2014/main" id="{0C6CCF0B-C848-4482-AEDA-2EFDA1F29E85}"/>
                    </a:ext>
                  </a:extLst>
                </p:cNvPr>
                <p:cNvSpPr/>
                <p:nvPr/>
              </p:nvSpPr>
              <p:spPr>
                <a:xfrm>
                  <a:off x="5863099" y="2432632"/>
                  <a:ext cx="174537" cy="174537"/>
                </a:xfrm>
                <a:prstGeom prst="rect">
                  <a:avLst/>
                </a:prstGeom>
                <a:solidFill>
                  <a:schemeClr val="tx2">
                    <a:lumMod val="25000"/>
                    <a:lumOff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2" name="正方形/長方形 321">
                  <a:extLst>
                    <a:ext uri="{FF2B5EF4-FFF2-40B4-BE49-F238E27FC236}">
                      <a16:creationId xmlns:a16="http://schemas.microsoft.com/office/drawing/2014/main" id="{BE0E3AE2-C501-450F-8280-B8238FAAA583}"/>
                    </a:ext>
                  </a:extLst>
                </p:cNvPr>
                <p:cNvSpPr/>
                <p:nvPr/>
              </p:nvSpPr>
              <p:spPr>
                <a:xfrm>
                  <a:off x="6037636" y="2432632"/>
                  <a:ext cx="174537" cy="174537"/>
                </a:xfrm>
                <a:prstGeom prst="rect">
                  <a:avLst/>
                </a:prstGeom>
                <a:solidFill>
                  <a:schemeClr val="tx2">
                    <a:lumMod val="25000"/>
                    <a:lumOff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3" name="正方形/長方形 322">
                  <a:extLst>
                    <a:ext uri="{FF2B5EF4-FFF2-40B4-BE49-F238E27FC236}">
                      <a16:creationId xmlns:a16="http://schemas.microsoft.com/office/drawing/2014/main" id="{0618B54F-7DA7-4817-B6D4-7E4E282ED3D9}"/>
                    </a:ext>
                  </a:extLst>
                </p:cNvPr>
                <p:cNvSpPr/>
                <p:nvPr/>
              </p:nvSpPr>
              <p:spPr>
                <a:xfrm>
                  <a:off x="5339489" y="2607168"/>
                  <a:ext cx="174537" cy="174537"/>
                </a:xfrm>
                <a:prstGeom prst="rect">
                  <a:avLst/>
                </a:prstGeom>
                <a:solidFill>
                  <a:schemeClr val="tx2">
                    <a:lumMod val="25000"/>
                    <a:lumOff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4" name="正方形/長方形 323">
                  <a:extLst>
                    <a:ext uri="{FF2B5EF4-FFF2-40B4-BE49-F238E27FC236}">
                      <a16:creationId xmlns:a16="http://schemas.microsoft.com/office/drawing/2014/main" id="{E9BC73B2-34A2-4472-8549-D0885678983B}"/>
                    </a:ext>
                  </a:extLst>
                </p:cNvPr>
                <p:cNvSpPr/>
                <p:nvPr/>
              </p:nvSpPr>
              <p:spPr>
                <a:xfrm>
                  <a:off x="5514026" y="2607168"/>
                  <a:ext cx="174537" cy="174537"/>
                </a:xfrm>
                <a:prstGeom prst="rect">
                  <a:avLst/>
                </a:prstGeom>
                <a:solidFill>
                  <a:schemeClr val="tx2">
                    <a:lumMod val="25000"/>
                    <a:lumOff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5" name="正方形/長方形 324">
                  <a:extLst>
                    <a:ext uri="{FF2B5EF4-FFF2-40B4-BE49-F238E27FC236}">
                      <a16:creationId xmlns:a16="http://schemas.microsoft.com/office/drawing/2014/main" id="{184A3698-5530-4F3E-813C-EE2DFAC85904}"/>
                    </a:ext>
                  </a:extLst>
                </p:cNvPr>
                <p:cNvSpPr/>
                <p:nvPr/>
              </p:nvSpPr>
              <p:spPr>
                <a:xfrm>
                  <a:off x="5688563" y="2607168"/>
                  <a:ext cx="174537" cy="174537"/>
                </a:xfrm>
                <a:prstGeom prst="rect">
                  <a:avLst/>
                </a:prstGeom>
                <a:solidFill>
                  <a:schemeClr val="accent4"/>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6" name="正方形/長方形 325">
                  <a:extLst>
                    <a:ext uri="{FF2B5EF4-FFF2-40B4-BE49-F238E27FC236}">
                      <a16:creationId xmlns:a16="http://schemas.microsoft.com/office/drawing/2014/main" id="{5E82BDFA-DA89-4FF7-A1A7-2A228CC6C840}"/>
                    </a:ext>
                  </a:extLst>
                </p:cNvPr>
                <p:cNvSpPr/>
                <p:nvPr/>
              </p:nvSpPr>
              <p:spPr>
                <a:xfrm>
                  <a:off x="5863099" y="2607168"/>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7" name="正方形/長方形 326">
                  <a:extLst>
                    <a:ext uri="{FF2B5EF4-FFF2-40B4-BE49-F238E27FC236}">
                      <a16:creationId xmlns:a16="http://schemas.microsoft.com/office/drawing/2014/main" id="{CCC697F4-D982-418D-86FD-B5472512288A}"/>
                    </a:ext>
                  </a:extLst>
                </p:cNvPr>
                <p:cNvSpPr/>
                <p:nvPr/>
              </p:nvSpPr>
              <p:spPr>
                <a:xfrm>
                  <a:off x="6037636" y="2607168"/>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8" name="正方形/長方形 327">
                  <a:extLst>
                    <a:ext uri="{FF2B5EF4-FFF2-40B4-BE49-F238E27FC236}">
                      <a16:creationId xmlns:a16="http://schemas.microsoft.com/office/drawing/2014/main" id="{27191892-DF34-443F-94C1-5EDDF7C777AD}"/>
                    </a:ext>
                  </a:extLst>
                </p:cNvPr>
                <p:cNvSpPr/>
                <p:nvPr/>
              </p:nvSpPr>
              <p:spPr>
                <a:xfrm>
                  <a:off x="5339489" y="2781705"/>
                  <a:ext cx="174537" cy="174537"/>
                </a:xfrm>
                <a:prstGeom prst="rect">
                  <a:avLst/>
                </a:prstGeom>
                <a:solidFill>
                  <a:schemeClr val="tx2">
                    <a:lumMod val="25000"/>
                    <a:lumOff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9" name="正方形/長方形 328">
                  <a:extLst>
                    <a:ext uri="{FF2B5EF4-FFF2-40B4-BE49-F238E27FC236}">
                      <a16:creationId xmlns:a16="http://schemas.microsoft.com/office/drawing/2014/main" id="{FB40CDB2-DAA4-4275-A4DC-E8EC14BC2FA7}"/>
                    </a:ext>
                  </a:extLst>
                </p:cNvPr>
                <p:cNvSpPr/>
                <p:nvPr/>
              </p:nvSpPr>
              <p:spPr>
                <a:xfrm>
                  <a:off x="5514026" y="2781705"/>
                  <a:ext cx="174537" cy="174537"/>
                </a:xfrm>
                <a:prstGeom prst="rect">
                  <a:avLst/>
                </a:prstGeom>
                <a:solidFill>
                  <a:schemeClr val="tx2">
                    <a:lumMod val="25000"/>
                    <a:lumOff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0" name="正方形/長方形 329">
                  <a:extLst>
                    <a:ext uri="{FF2B5EF4-FFF2-40B4-BE49-F238E27FC236}">
                      <a16:creationId xmlns:a16="http://schemas.microsoft.com/office/drawing/2014/main" id="{55BBB36D-7210-497D-B7F8-4C54DA43C438}"/>
                    </a:ext>
                  </a:extLst>
                </p:cNvPr>
                <p:cNvSpPr/>
                <p:nvPr/>
              </p:nvSpPr>
              <p:spPr>
                <a:xfrm>
                  <a:off x="5688563" y="2781705"/>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1" name="正方形/長方形 330">
                  <a:extLst>
                    <a:ext uri="{FF2B5EF4-FFF2-40B4-BE49-F238E27FC236}">
                      <a16:creationId xmlns:a16="http://schemas.microsoft.com/office/drawing/2014/main" id="{3C34A2AE-AB7B-48AF-AE92-437851F7E236}"/>
                    </a:ext>
                  </a:extLst>
                </p:cNvPr>
                <p:cNvSpPr/>
                <p:nvPr/>
              </p:nvSpPr>
              <p:spPr>
                <a:xfrm>
                  <a:off x="5863099" y="2781705"/>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2" name="正方形/長方形 331">
                  <a:extLst>
                    <a:ext uri="{FF2B5EF4-FFF2-40B4-BE49-F238E27FC236}">
                      <a16:creationId xmlns:a16="http://schemas.microsoft.com/office/drawing/2014/main" id="{8573A58E-7B11-4791-8876-B4F9DF0AD8BF}"/>
                    </a:ext>
                  </a:extLst>
                </p:cNvPr>
                <p:cNvSpPr/>
                <p:nvPr/>
              </p:nvSpPr>
              <p:spPr>
                <a:xfrm>
                  <a:off x="6037636" y="2781705"/>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3" name="正方形/長方形 332">
                  <a:extLst>
                    <a:ext uri="{FF2B5EF4-FFF2-40B4-BE49-F238E27FC236}">
                      <a16:creationId xmlns:a16="http://schemas.microsoft.com/office/drawing/2014/main" id="{EBE5BD93-F4B4-4F2E-B2D3-5B930BA31DCA}"/>
                    </a:ext>
                  </a:extLst>
                </p:cNvPr>
                <p:cNvSpPr/>
                <p:nvPr/>
              </p:nvSpPr>
              <p:spPr>
                <a:xfrm>
                  <a:off x="5339489" y="2956729"/>
                  <a:ext cx="174537" cy="174537"/>
                </a:xfrm>
                <a:prstGeom prst="rect">
                  <a:avLst/>
                </a:prstGeom>
                <a:solidFill>
                  <a:schemeClr val="tx2">
                    <a:lumMod val="25000"/>
                    <a:lumOff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4" name="正方形/長方形 333">
                  <a:extLst>
                    <a:ext uri="{FF2B5EF4-FFF2-40B4-BE49-F238E27FC236}">
                      <a16:creationId xmlns:a16="http://schemas.microsoft.com/office/drawing/2014/main" id="{54A6D5BE-298D-4A2E-9BF7-C6974D53172C}"/>
                    </a:ext>
                  </a:extLst>
                </p:cNvPr>
                <p:cNvSpPr/>
                <p:nvPr/>
              </p:nvSpPr>
              <p:spPr>
                <a:xfrm>
                  <a:off x="5514026" y="2956729"/>
                  <a:ext cx="174537" cy="174537"/>
                </a:xfrm>
                <a:prstGeom prst="rect">
                  <a:avLst/>
                </a:prstGeom>
                <a:solidFill>
                  <a:schemeClr val="tx2">
                    <a:lumMod val="25000"/>
                    <a:lumOff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5" name="正方形/長方形 334">
                  <a:extLst>
                    <a:ext uri="{FF2B5EF4-FFF2-40B4-BE49-F238E27FC236}">
                      <a16:creationId xmlns:a16="http://schemas.microsoft.com/office/drawing/2014/main" id="{E43EC1EA-83D5-44BF-BE85-297669B3BDE5}"/>
                    </a:ext>
                  </a:extLst>
                </p:cNvPr>
                <p:cNvSpPr/>
                <p:nvPr/>
              </p:nvSpPr>
              <p:spPr>
                <a:xfrm>
                  <a:off x="5688563" y="2956729"/>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6" name="正方形/長方形 335">
                  <a:extLst>
                    <a:ext uri="{FF2B5EF4-FFF2-40B4-BE49-F238E27FC236}">
                      <a16:creationId xmlns:a16="http://schemas.microsoft.com/office/drawing/2014/main" id="{00CA6208-F27D-41EF-9AF2-8883F23A2754}"/>
                    </a:ext>
                  </a:extLst>
                </p:cNvPr>
                <p:cNvSpPr/>
                <p:nvPr/>
              </p:nvSpPr>
              <p:spPr>
                <a:xfrm>
                  <a:off x="5863099" y="2956729"/>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7" name="正方形/長方形 336">
                  <a:extLst>
                    <a:ext uri="{FF2B5EF4-FFF2-40B4-BE49-F238E27FC236}">
                      <a16:creationId xmlns:a16="http://schemas.microsoft.com/office/drawing/2014/main" id="{C7F2B3A2-481B-4BEC-8306-161FAFD1EB47}"/>
                    </a:ext>
                  </a:extLst>
                </p:cNvPr>
                <p:cNvSpPr/>
                <p:nvPr/>
              </p:nvSpPr>
              <p:spPr>
                <a:xfrm>
                  <a:off x="6037636" y="2956729"/>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85" name="正方形/長方形 284">
                <a:extLst>
                  <a:ext uri="{FF2B5EF4-FFF2-40B4-BE49-F238E27FC236}">
                    <a16:creationId xmlns:a16="http://schemas.microsoft.com/office/drawing/2014/main" id="{57003C34-6B95-4162-A1B7-FD0EFDFA90F8}"/>
                  </a:ext>
                </a:extLst>
              </p:cNvPr>
              <p:cNvSpPr/>
              <p:nvPr/>
            </p:nvSpPr>
            <p:spPr>
              <a:xfrm>
                <a:off x="6573518" y="5082564"/>
                <a:ext cx="525648" cy="523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286" name="グループ化 285">
                <a:extLst>
                  <a:ext uri="{FF2B5EF4-FFF2-40B4-BE49-F238E27FC236}">
                    <a16:creationId xmlns:a16="http://schemas.microsoft.com/office/drawing/2014/main" id="{61C3A729-12F5-4168-A509-8B50DD04C12B}"/>
                  </a:ext>
                </a:extLst>
              </p:cNvPr>
              <p:cNvGrpSpPr/>
              <p:nvPr/>
            </p:nvGrpSpPr>
            <p:grpSpPr>
              <a:xfrm>
                <a:off x="7445718" y="4736463"/>
                <a:ext cx="872684" cy="873171"/>
                <a:chOff x="5339489" y="2258095"/>
                <a:chExt cx="872684" cy="873171"/>
              </a:xfrm>
            </p:grpSpPr>
            <p:sp>
              <p:nvSpPr>
                <p:cNvPr id="288" name="正方形/長方形 287">
                  <a:extLst>
                    <a:ext uri="{FF2B5EF4-FFF2-40B4-BE49-F238E27FC236}">
                      <a16:creationId xmlns:a16="http://schemas.microsoft.com/office/drawing/2014/main" id="{02CD5815-0B06-4361-BC87-630159365116}"/>
                    </a:ext>
                  </a:extLst>
                </p:cNvPr>
                <p:cNvSpPr/>
                <p:nvPr/>
              </p:nvSpPr>
              <p:spPr>
                <a:xfrm>
                  <a:off x="5339489" y="2258095"/>
                  <a:ext cx="174537" cy="174537"/>
                </a:xfrm>
                <a:prstGeom prst="rect">
                  <a:avLst/>
                </a:prstGeom>
                <a:solidFill>
                  <a:schemeClr val="tx2">
                    <a:lumMod val="25000"/>
                    <a:lumOff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9" name="正方形/長方形 288">
                  <a:extLst>
                    <a:ext uri="{FF2B5EF4-FFF2-40B4-BE49-F238E27FC236}">
                      <a16:creationId xmlns:a16="http://schemas.microsoft.com/office/drawing/2014/main" id="{C2564591-77D3-44AA-9E12-425BA1C53BBA}"/>
                    </a:ext>
                  </a:extLst>
                </p:cNvPr>
                <p:cNvSpPr/>
                <p:nvPr/>
              </p:nvSpPr>
              <p:spPr>
                <a:xfrm>
                  <a:off x="5514026" y="2258095"/>
                  <a:ext cx="174537" cy="174537"/>
                </a:xfrm>
                <a:prstGeom prst="rect">
                  <a:avLst/>
                </a:prstGeom>
                <a:solidFill>
                  <a:schemeClr val="tx2">
                    <a:lumMod val="25000"/>
                    <a:lumOff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0" name="正方形/長方形 289">
                  <a:extLst>
                    <a:ext uri="{FF2B5EF4-FFF2-40B4-BE49-F238E27FC236}">
                      <a16:creationId xmlns:a16="http://schemas.microsoft.com/office/drawing/2014/main" id="{6BC359B2-8AEF-406B-868E-3A81B4DD3E1F}"/>
                    </a:ext>
                  </a:extLst>
                </p:cNvPr>
                <p:cNvSpPr/>
                <p:nvPr/>
              </p:nvSpPr>
              <p:spPr>
                <a:xfrm>
                  <a:off x="5688563" y="2258095"/>
                  <a:ext cx="174537" cy="174537"/>
                </a:xfrm>
                <a:prstGeom prst="rect">
                  <a:avLst/>
                </a:prstGeom>
                <a:solidFill>
                  <a:schemeClr val="tx2">
                    <a:lumMod val="25000"/>
                    <a:lumOff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1" name="正方形/長方形 290">
                  <a:extLst>
                    <a:ext uri="{FF2B5EF4-FFF2-40B4-BE49-F238E27FC236}">
                      <a16:creationId xmlns:a16="http://schemas.microsoft.com/office/drawing/2014/main" id="{7E8EFD55-1BC4-4FDB-8F46-AEA907A7F172}"/>
                    </a:ext>
                  </a:extLst>
                </p:cNvPr>
                <p:cNvSpPr/>
                <p:nvPr/>
              </p:nvSpPr>
              <p:spPr>
                <a:xfrm>
                  <a:off x="5863099" y="2258095"/>
                  <a:ext cx="174537" cy="174537"/>
                </a:xfrm>
                <a:prstGeom prst="rect">
                  <a:avLst/>
                </a:prstGeom>
                <a:solidFill>
                  <a:schemeClr val="tx2">
                    <a:lumMod val="25000"/>
                    <a:lumOff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2" name="正方形/長方形 291">
                  <a:extLst>
                    <a:ext uri="{FF2B5EF4-FFF2-40B4-BE49-F238E27FC236}">
                      <a16:creationId xmlns:a16="http://schemas.microsoft.com/office/drawing/2014/main" id="{31020818-F6A8-4C39-8E0E-52B7E6CA14B4}"/>
                    </a:ext>
                  </a:extLst>
                </p:cNvPr>
                <p:cNvSpPr/>
                <p:nvPr/>
              </p:nvSpPr>
              <p:spPr>
                <a:xfrm>
                  <a:off x="6037636" y="2258095"/>
                  <a:ext cx="174537" cy="174537"/>
                </a:xfrm>
                <a:prstGeom prst="rect">
                  <a:avLst/>
                </a:prstGeom>
                <a:solidFill>
                  <a:schemeClr val="tx2">
                    <a:lumMod val="25000"/>
                    <a:lumOff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3" name="正方形/長方形 292">
                  <a:extLst>
                    <a:ext uri="{FF2B5EF4-FFF2-40B4-BE49-F238E27FC236}">
                      <a16:creationId xmlns:a16="http://schemas.microsoft.com/office/drawing/2014/main" id="{16E505C4-1A20-492E-98F2-071938B2898C}"/>
                    </a:ext>
                  </a:extLst>
                </p:cNvPr>
                <p:cNvSpPr/>
                <p:nvPr/>
              </p:nvSpPr>
              <p:spPr>
                <a:xfrm>
                  <a:off x="5339489" y="2432632"/>
                  <a:ext cx="174537" cy="174537"/>
                </a:xfrm>
                <a:prstGeom prst="rect">
                  <a:avLst/>
                </a:prstGeom>
                <a:solidFill>
                  <a:schemeClr val="tx2">
                    <a:lumMod val="25000"/>
                    <a:lumOff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4" name="正方形/長方形 293">
                  <a:extLst>
                    <a:ext uri="{FF2B5EF4-FFF2-40B4-BE49-F238E27FC236}">
                      <a16:creationId xmlns:a16="http://schemas.microsoft.com/office/drawing/2014/main" id="{F4C74BBA-B979-49B0-BB60-204D4DA1D134}"/>
                    </a:ext>
                  </a:extLst>
                </p:cNvPr>
                <p:cNvSpPr/>
                <p:nvPr/>
              </p:nvSpPr>
              <p:spPr>
                <a:xfrm>
                  <a:off x="5514026" y="2432632"/>
                  <a:ext cx="174537" cy="174537"/>
                </a:xfrm>
                <a:prstGeom prst="rect">
                  <a:avLst/>
                </a:prstGeom>
                <a:solidFill>
                  <a:schemeClr val="tx2">
                    <a:lumMod val="25000"/>
                    <a:lumOff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5" name="正方形/長方形 294">
                  <a:extLst>
                    <a:ext uri="{FF2B5EF4-FFF2-40B4-BE49-F238E27FC236}">
                      <a16:creationId xmlns:a16="http://schemas.microsoft.com/office/drawing/2014/main" id="{9032F6B1-1090-478E-B4DD-CA1018B42DFD}"/>
                    </a:ext>
                  </a:extLst>
                </p:cNvPr>
                <p:cNvSpPr/>
                <p:nvPr/>
              </p:nvSpPr>
              <p:spPr>
                <a:xfrm>
                  <a:off x="5688563" y="2432632"/>
                  <a:ext cx="174537" cy="174537"/>
                </a:xfrm>
                <a:prstGeom prst="rect">
                  <a:avLst/>
                </a:prstGeom>
                <a:solidFill>
                  <a:schemeClr val="tx2">
                    <a:lumMod val="25000"/>
                    <a:lumOff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6" name="正方形/長方形 295">
                  <a:extLst>
                    <a:ext uri="{FF2B5EF4-FFF2-40B4-BE49-F238E27FC236}">
                      <a16:creationId xmlns:a16="http://schemas.microsoft.com/office/drawing/2014/main" id="{519D0BC3-35C3-4026-B8BE-8F11FB4C3A6E}"/>
                    </a:ext>
                  </a:extLst>
                </p:cNvPr>
                <p:cNvSpPr/>
                <p:nvPr/>
              </p:nvSpPr>
              <p:spPr>
                <a:xfrm>
                  <a:off x="5863099" y="2432632"/>
                  <a:ext cx="174537" cy="174537"/>
                </a:xfrm>
                <a:prstGeom prst="rect">
                  <a:avLst/>
                </a:prstGeom>
                <a:solidFill>
                  <a:schemeClr val="tx2">
                    <a:lumMod val="25000"/>
                    <a:lumOff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7" name="正方形/長方形 296">
                  <a:extLst>
                    <a:ext uri="{FF2B5EF4-FFF2-40B4-BE49-F238E27FC236}">
                      <a16:creationId xmlns:a16="http://schemas.microsoft.com/office/drawing/2014/main" id="{F1AA809B-7F6C-4EF6-A59D-589CF0ACF69F}"/>
                    </a:ext>
                  </a:extLst>
                </p:cNvPr>
                <p:cNvSpPr/>
                <p:nvPr/>
              </p:nvSpPr>
              <p:spPr>
                <a:xfrm>
                  <a:off x="6037636" y="2432632"/>
                  <a:ext cx="174537" cy="174537"/>
                </a:xfrm>
                <a:prstGeom prst="rect">
                  <a:avLst/>
                </a:prstGeom>
                <a:solidFill>
                  <a:schemeClr val="tx2">
                    <a:lumMod val="25000"/>
                    <a:lumOff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8" name="正方形/長方形 297">
                  <a:extLst>
                    <a:ext uri="{FF2B5EF4-FFF2-40B4-BE49-F238E27FC236}">
                      <a16:creationId xmlns:a16="http://schemas.microsoft.com/office/drawing/2014/main" id="{15F19A70-D391-4E0B-A502-8478826EB3D6}"/>
                    </a:ext>
                  </a:extLst>
                </p:cNvPr>
                <p:cNvSpPr/>
                <p:nvPr/>
              </p:nvSpPr>
              <p:spPr>
                <a:xfrm>
                  <a:off x="5339489" y="2607168"/>
                  <a:ext cx="174537" cy="174537"/>
                </a:xfrm>
                <a:prstGeom prst="rect">
                  <a:avLst/>
                </a:prstGeom>
                <a:solidFill>
                  <a:schemeClr val="tx2">
                    <a:lumMod val="25000"/>
                    <a:lumOff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9" name="正方形/長方形 298">
                  <a:extLst>
                    <a:ext uri="{FF2B5EF4-FFF2-40B4-BE49-F238E27FC236}">
                      <a16:creationId xmlns:a16="http://schemas.microsoft.com/office/drawing/2014/main" id="{D65555DF-C54C-4C97-8C39-5DC69EF9F1F8}"/>
                    </a:ext>
                  </a:extLst>
                </p:cNvPr>
                <p:cNvSpPr/>
                <p:nvPr/>
              </p:nvSpPr>
              <p:spPr>
                <a:xfrm>
                  <a:off x="5514026" y="2607168"/>
                  <a:ext cx="174537" cy="174537"/>
                </a:xfrm>
                <a:prstGeom prst="rect">
                  <a:avLst/>
                </a:prstGeom>
                <a:solidFill>
                  <a:schemeClr val="tx2">
                    <a:lumMod val="25000"/>
                    <a:lumOff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0" name="正方形/長方形 299">
                  <a:extLst>
                    <a:ext uri="{FF2B5EF4-FFF2-40B4-BE49-F238E27FC236}">
                      <a16:creationId xmlns:a16="http://schemas.microsoft.com/office/drawing/2014/main" id="{80729474-BF28-4967-B8EA-89595E009E1E}"/>
                    </a:ext>
                  </a:extLst>
                </p:cNvPr>
                <p:cNvSpPr/>
                <p:nvPr/>
              </p:nvSpPr>
              <p:spPr>
                <a:xfrm>
                  <a:off x="5688563" y="2607168"/>
                  <a:ext cx="174537" cy="174537"/>
                </a:xfrm>
                <a:prstGeom prst="rect">
                  <a:avLst/>
                </a:prstGeom>
                <a:solidFill>
                  <a:schemeClr val="accent4"/>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1" name="正方形/長方形 300">
                  <a:extLst>
                    <a:ext uri="{FF2B5EF4-FFF2-40B4-BE49-F238E27FC236}">
                      <a16:creationId xmlns:a16="http://schemas.microsoft.com/office/drawing/2014/main" id="{96E541D6-8050-44E7-99A3-E769351E250A}"/>
                    </a:ext>
                  </a:extLst>
                </p:cNvPr>
                <p:cNvSpPr/>
                <p:nvPr/>
              </p:nvSpPr>
              <p:spPr>
                <a:xfrm>
                  <a:off x="5863099" y="2607168"/>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2" name="正方形/長方形 301">
                  <a:extLst>
                    <a:ext uri="{FF2B5EF4-FFF2-40B4-BE49-F238E27FC236}">
                      <a16:creationId xmlns:a16="http://schemas.microsoft.com/office/drawing/2014/main" id="{0DA68F32-F602-45C4-881E-DFD5794D134A}"/>
                    </a:ext>
                  </a:extLst>
                </p:cNvPr>
                <p:cNvSpPr/>
                <p:nvPr/>
              </p:nvSpPr>
              <p:spPr>
                <a:xfrm>
                  <a:off x="6037636" y="2607168"/>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3" name="正方形/長方形 302">
                  <a:extLst>
                    <a:ext uri="{FF2B5EF4-FFF2-40B4-BE49-F238E27FC236}">
                      <a16:creationId xmlns:a16="http://schemas.microsoft.com/office/drawing/2014/main" id="{2B71C700-75AF-4850-8C95-2E3A215F8D72}"/>
                    </a:ext>
                  </a:extLst>
                </p:cNvPr>
                <p:cNvSpPr/>
                <p:nvPr/>
              </p:nvSpPr>
              <p:spPr>
                <a:xfrm>
                  <a:off x="5339489" y="2781705"/>
                  <a:ext cx="174537" cy="174537"/>
                </a:xfrm>
                <a:prstGeom prst="rect">
                  <a:avLst/>
                </a:prstGeom>
                <a:solidFill>
                  <a:schemeClr val="tx2">
                    <a:lumMod val="25000"/>
                    <a:lumOff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4" name="正方形/長方形 303">
                  <a:extLst>
                    <a:ext uri="{FF2B5EF4-FFF2-40B4-BE49-F238E27FC236}">
                      <a16:creationId xmlns:a16="http://schemas.microsoft.com/office/drawing/2014/main" id="{091F8947-CE84-41F5-80AF-EE7BF23F9699}"/>
                    </a:ext>
                  </a:extLst>
                </p:cNvPr>
                <p:cNvSpPr/>
                <p:nvPr/>
              </p:nvSpPr>
              <p:spPr>
                <a:xfrm>
                  <a:off x="5514026" y="2781705"/>
                  <a:ext cx="174537" cy="174537"/>
                </a:xfrm>
                <a:prstGeom prst="rect">
                  <a:avLst/>
                </a:prstGeom>
                <a:solidFill>
                  <a:schemeClr val="tx2">
                    <a:lumMod val="25000"/>
                    <a:lumOff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5" name="正方形/長方形 304">
                  <a:extLst>
                    <a:ext uri="{FF2B5EF4-FFF2-40B4-BE49-F238E27FC236}">
                      <a16:creationId xmlns:a16="http://schemas.microsoft.com/office/drawing/2014/main" id="{1E293D9F-E37F-44D3-BC9E-E95685092175}"/>
                    </a:ext>
                  </a:extLst>
                </p:cNvPr>
                <p:cNvSpPr/>
                <p:nvPr/>
              </p:nvSpPr>
              <p:spPr>
                <a:xfrm>
                  <a:off x="5688563" y="2781705"/>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6" name="正方形/長方形 305">
                  <a:extLst>
                    <a:ext uri="{FF2B5EF4-FFF2-40B4-BE49-F238E27FC236}">
                      <a16:creationId xmlns:a16="http://schemas.microsoft.com/office/drawing/2014/main" id="{BC0477C6-C6D6-4CD2-AA40-3419724B522F}"/>
                    </a:ext>
                  </a:extLst>
                </p:cNvPr>
                <p:cNvSpPr/>
                <p:nvPr/>
              </p:nvSpPr>
              <p:spPr>
                <a:xfrm>
                  <a:off x="5863099" y="2781705"/>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7" name="正方形/長方形 306">
                  <a:extLst>
                    <a:ext uri="{FF2B5EF4-FFF2-40B4-BE49-F238E27FC236}">
                      <a16:creationId xmlns:a16="http://schemas.microsoft.com/office/drawing/2014/main" id="{47B43D1C-53BD-4E34-A823-D1B1D4B4918C}"/>
                    </a:ext>
                  </a:extLst>
                </p:cNvPr>
                <p:cNvSpPr/>
                <p:nvPr/>
              </p:nvSpPr>
              <p:spPr>
                <a:xfrm>
                  <a:off x="6037636" y="2781705"/>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8" name="正方形/長方形 307">
                  <a:extLst>
                    <a:ext uri="{FF2B5EF4-FFF2-40B4-BE49-F238E27FC236}">
                      <a16:creationId xmlns:a16="http://schemas.microsoft.com/office/drawing/2014/main" id="{1D1E4372-CFD6-42D2-B861-D4FAD06410D4}"/>
                    </a:ext>
                  </a:extLst>
                </p:cNvPr>
                <p:cNvSpPr/>
                <p:nvPr/>
              </p:nvSpPr>
              <p:spPr>
                <a:xfrm>
                  <a:off x="5339489" y="2956729"/>
                  <a:ext cx="174537" cy="174537"/>
                </a:xfrm>
                <a:prstGeom prst="rect">
                  <a:avLst/>
                </a:prstGeom>
                <a:solidFill>
                  <a:schemeClr val="tx2">
                    <a:lumMod val="25000"/>
                    <a:lumOff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9" name="正方形/長方形 308">
                  <a:extLst>
                    <a:ext uri="{FF2B5EF4-FFF2-40B4-BE49-F238E27FC236}">
                      <a16:creationId xmlns:a16="http://schemas.microsoft.com/office/drawing/2014/main" id="{5A6B1F14-AF4B-481F-B36A-09BB1F8B6EE1}"/>
                    </a:ext>
                  </a:extLst>
                </p:cNvPr>
                <p:cNvSpPr/>
                <p:nvPr/>
              </p:nvSpPr>
              <p:spPr>
                <a:xfrm>
                  <a:off x="5514026" y="2956729"/>
                  <a:ext cx="174537" cy="174537"/>
                </a:xfrm>
                <a:prstGeom prst="rect">
                  <a:avLst/>
                </a:prstGeom>
                <a:solidFill>
                  <a:schemeClr val="tx2">
                    <a:lumMod val="25000"/>
                    <a:lumOff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0" name="正方形/長方形 309">
                  <a:extLst>
                    <a:ext uri="{FF2B5EF4-FFF2-40B4-BE49-F238E27FC236}">
                      <a16:creationId xmlns:a16="http://schemas.microsoft.com/office/drawing/2014/main" id="{AA9E039A-6B9A-46AF-B7DD-6A56FEFAD195}"/>
                    </a:ext>
                  </a:extLst>
                </p:cNvPr>
                <p:cNvSpPr/>
                <p:nvPr/>
              </p:nvSpPr>
              <p:spPr>
                <a:xfrm>
                  <a:off x="5688563" y="2956729"/>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1" name="正方形/長方形 310">
                  <a:extLst>
                    <a:ext uri="{FF2B5EF4-FFF2-40B4-BE49-F238E27FC236}">
                      <a16:creationId xmlns:a16="http://schemas.microsoft.com/office/drawing/2014/main" id="{45AAAE97-E20A-47BE-9AB3-4DEDE3D279E7}"/>
                    </a:ext>
                  </a:extLst>
                </p:cNvPr>
                <p:cNvSpPr/>
                <p:nvPr/>
              </p:nvSpPr>
              <p:spPr>
                <a:xfrm>
                  <a:off x="5863099" y="2956729"/>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2" name="正方形/長方形 311">
                  <a:extLst>
                    <a:ext uri="{FF2B5EF4-FFF2-40B4-BE49-F238E27FC236}">
                      <a16:creationId xmlns:a16="http://schemas.microsoft.com/office/drawing/2014/main" id="{1BB1EFB0-27AA-446A-A370-329A5E13758B}"/>
                    </a:ext>
                  </a:extLst>
                </p:cNvPr>
                <p:cNvSpPr/>
                <p:nvPr/>
              </p:nvSpPr>
              <p:spPr>
                <a:xfrm>
                  <a:off x="6037636" y="2956729"/>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87" name="正方形/長方形 286">
                <a:extLst>
                  <a:ext uri="{FF2B5EF4-FFF2-40B4-BE49-F238E27FC236}">
                    <a16:creationId xmlns:a16="http://schemas.microsoft.com/office/drawing/2014/main" id="{4755AA5B-586B-46B5-9606-CA041384A399}"/>
                  </a:ext>
                </a:extLst>
              </p:cNvPr>
              <p:cNvSpPr/>
              <p:nvPr/>
            </p:nvSpPr>
            <p:spPr>
              <a:xfrm>
                <a:off x="7803922" y="5081999"/>
                <a:ext cx="525648" cy="523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grpSp>
      <p:sp>
        <p:nvSpPr>
          <p:cNvPr id="513" name="正方形/長方形 512">
            <a:extLst>
              <a:ext uri="{FF2B5EF4-FFF2-40B4-BE49-F238E27FC236}">
                <a16:creationId xmlns:a16="http://schemas.microsoft.com/office/drawing/2014/main" id="{CDFFE306-906B-4628-8E69-C73B897B4B54}"/>
              </a:ext>
            </a:extLst>
          </p:cNvPr>
          <p:cNvSpPr/>
          <p:nvPr/>
        </p:nvSpPr>
        <p:spPr>
          <a:xfrm>
            <a:off x="6836218" y="1723955"/>
            <a:ext cx="3798366" cy="492443"/>
          </a:xfrm>
          <a:prstGeom prst="rect">
            <a:avLst/>
          </a:prstGeom>
          <a:solidFill>
            <a:schemeClr val="accent3">
              <a:lumMod val="20000"/>
              <a:lumOff val="80000"/>
            </a:schemeClr>
          </a:solidFill>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pPr algn="ctr"/>
            <a:r>
              <a:rPr lang="ja-JP" altLang="en-US" sz="1400" b="1" dirty="0">
                <a:solidFill>
                  <a:srgbClr val="494949"/>
                </a:solidFill>
              </a:rPr>
              <a:t>畳み込み層の設定パラメータ</a:t>
            </a:r>
            <a:endParaRPr lang="en-US" altLang="ja-JP" sz="1400" b="1" dirty="0">
              <a:solidFill>
                <a:srgbClr val="494949"/>
              </a:solidFill>
            </a:endParaRPr>
          </a:p>
          <a:p>
            <a:pPr algn="ctr"/>
            <a:r>
              <a:rPr lang="ja-JP" altLang="en-US" sz="1200" dirty="0">
                <a:solidFill>
                  <a:srgbClr val="494949"/>
                </a:solidFill>
              </a:rPr>
              <a:t>カーネルサイズ</a:t>
            </a:r>
            <a:r>
              <a:rPr lang="en-US" altLang="ja-JP" sz="1200" dirty="0">
                <a:solidFill>
                  <a:srgbClr val="494949"/>
                </a:solidFill>
              </a:rPr>
              <a:t>=3, </a:t>
            </a:r>
            <a:r>
              <a:rPr lang="ja-JP" altLang="en-US" sz="1200" dirty="0">
                <a:solidFill>
                  <a:srgbClr val="494949"/>
                </a:solidFill>
              </a:rPr>
              <a:t>ストライド</a:t>
            </a:r>
            <a:r>
              <a:rPr lang="en-US" altLang="ja-JP" sz="1200" dirty="0">
                <a:solidFill>
                  <a:srgbClr val="494949"/>
                </a:solidFill>
              </a:rPr>
              <a:t>=1, </a:t>
            </a:r>
            <a:r>
              <a:rPr lang="ja-JP" altLang="en-US" sz="1200" dirty="0">
                <a:solidFill>
                  <a:srgbClr val="494949"/>
                </a:solidFill>
              </a:rPr>
              <a:t>パディング</a:t>
            </a:r>
            <a:r>
              <a:rPr lang="en-US" altLang="ja-JP" sz="1200" dirty="0">
                <a:solidFill>
                  <a:srgbClr val="494949"/>
                </a:solidFill>
              </a:rPr>
              <a:t>=2</a:t>
            </a:r>
            <a:endParaRPr lang="ja-JP" altLang="en-US" sz="1200" dirty="0">
              <a:solidFill>
                <a:srgbClr val="494949"/>
              </a:solidFill>
            </a:endParaRPr>
          </a:p>
        </p:txBody>
      </p:sp>
      <p:sp>
        <p:nvSpPr>
          <p:cNvPr id="514" name="吹き出し: 四角形 513">
            <a:extLst>
              <a:ext uri="{FF2B5EF4-FFF2-40B4-BE49-F238E27FC236}">
                <a16:creationId xmlns:a16="http://schemas.microsoft.com/office/drawing/2014/main" id="{E1BC147C-996E-4F8E-8AFE-0BCC1285E9A4}"/>
              </a:ext>
            </a:extLst>
          </p:cNvPr>
          <p:cNvSpPr/>
          <p:nvPr/>
        </p:nvSpPr>
        <p:spPr>
          <a:xfrm>
            <a:off x="833765" y="5553664"/>
            <a:ext cx="5152866" cy="759812"/>
          </a:xfrm>
          <a:prstGeom prst="wedgeRectCallout">
            <a:avLst>
              <a:gd name="adj1" fmla="val 12164"/>
              <a:gd name="adj2" fmla="val -29964"/>
            </a:avLst>
          </a:prstGeom>
          <a:solidFill>
            <a:srgbClr val="FF968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ja-JP" altLang="en-US" sz="1400" dirty="0">
                <a:solidFill>
                  <a:srgbClr val="494949"/>
                </a:solidFill>
              </a:rPr>
              <a:t>出力される特徴マップは</a:t>
            </a:r>
            <a:r>
              <a:rPr kumimoji="1" lang="en-US" altLang="ja-JP" sz="1400" dirty="0">
                <a:solidFill>
                  <a:srgbClr val="494949"/>
                </a:solidFill>
              </a:rPr>
              <a:t>3×3</a:t>
            </a:r>
            <a:r>
              <a:rPr kumimoji="1" lang="ja-JP" altLang="en-US" sz="1400" dirty="0">
                <a:solidFill>
                  <a:srgbClr val="494949"/>
                </a:solidFill>
              </a:rPr>
              <a:t>と小さくなり、</a:t>
            </a:r>
            <a:endParaRPr kumimoji="1" lang="en-US" altLang="ja-JP" sz="1400" dirty="0">
              <a:solidFill>
                <a:srgbClr val="494949"/>
              </a:solidFill>
            </a:endParaRPr>
          </a:p>
          <a:p>
            <a:pPr algn="ctr"/>
            <a:r>
              <a:rPr kumimoji="1" lang="ja-JP" altLang="en-US" sz="1400" dirty="0">
                <a:solidFill>
                  <a:srgbClr val="494949"/>
                </a:solidFill>
              </a:rPr>
              <a:t>端の特徴は軽視されてしまう。また、何度も畳み込みを繰り返すとサイズが小さくなりすぎる。</a:t>
            </a:r>
            <a:endParaRPr lang="ja-JP" altLang="en-US" sz="1400" dirty="0">
              <a:solidFill>
                <a:srgbClr val="494949"/>
              </a:solidFill>
            </a:endParaRPr>
          </a:p>
        </p:txBody>
      </p:sp>
      <p:sp>
        <p:nvSpPr>
          <p:cNvPr id="516" name="吹き出し: 四角形 515">
            <a:extLst>
              <a:ext uri="{FF2B5EF4-FFF2-40B4-BE49-F238E27FC236}">
                <a16:creationId xmlns:a16="http://schemas.microsoft.com/office/drawing/2014/main" id="{F64D20F0-ACE1-450F-A860-850EBE897048}"/>
              </a:ext>
            </a:extLst>
          </p:cNvPr>
          <p:cNvSpPr/>
          <p:nvPr/>
        </p:nvSpPr>
        <p:spPr>
          <a:xfrm>
            <a:off x="6205370" y="5556670"/>
            <a:ext cx="5152865" cy="759812"/>
          </a:xfrm>
          <a:prstGeom prst="wedgeRectCallout">
            <a:avLst>
              <a:gd name="adj1" fmla="val 12164"/>
              <a:gd name="adj2" fmla="val -29964"/>
            </a:avLst>
          </a:prstGeom>
          <a:solidFill>
            <a:srgbClr val="FF968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ja-JP" altLang="en-US" sz="1400" dirty="0">
                <a:solidFill>
                  <a:srgbClr val="494949"/>
                </a:solidFill>
              </a:rPr>
              <a:t>端に値が</a:t>
            </a:r>
            <a:r>
              <a:rPr kumimoji="1" lang="en-US" altLang="ja-JP" sz="1400" dirty="0">
                <a:solidFill>
                  <a:srgbClr val="494949"/>
                </a:solidFill>
              </a:rPr>
              <a:t>0</a:t>
            </a:r>
            <a:r>
              <a:rPr kumimoji="1" lang="ja-JP" altLang="en-US" sz="1400" dirty="0">
                <a:solidFill>
                  <a:srgbClr val="494949"/>
                </a:solidFill>
              </a:rPr>
              <a:t>のデータを埋めたゼロパディングが良く用いられる。出力される特徴マップは元のサイズのままで、端の特徴もしっかり捉えることができ、精度向上につながる。</a:t>
            </a:r>
            <a:endParaRPr lang="ja-JP" altLang="en-US" sz="1400" dirty="0">
              <a:solidFill>
                <a:srgbClr val="494949"/>
              </a:solidFill>
            </a:endParaRPr>
          </a:p>
        </p:txBody>
      </p:sp>
      <p:sp>
        <p:nvSpPr>
          <p:cNvPr id="517" name="テキスト ボックス 516">
            <a:extLst>
              <a:ext uri="{FF2B5EF4-FFF2-40B4-BE49-F238E27FC236}">
                <a16:creationId xmlns:a16="http://schemas.microsoft.com/office/drawing/2014/main" id="{F06099DC-321B-43AD-AC71-258655933D51}"/>
              </a:ext>
            </a:extLst>
          </p:cNvPr>
          <p:cNvSpPr txBox="1"/>
          <p:nvPr/>
        </p:nvSpPr>
        <p:spPr>
          <a:xfrm>
            <a:off x="596535" y="937831"/>
            <a:ext cx="10998926" cy="714042"/>
          </a:xfrm>
          <a:prstGeom prst="rect">
            <a:avLst/>
          </a:prstGeom>
          <a:solidFill>
            <a:srgbClr val="FFF4E1"/>
          </a:solid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20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pPr algn="l">
              <a:lnSpc>
                <a:spcPct val="130000"/>
              </a:lnSpc>
            </a:pPr>
            <a:r>
              <a:rPr lang="ja-JP" altLang="en-US" sz="1600" dirty="0">
                <a:solidFill>
                  <a:srgbClr val="E94823"/>
                </a:solidFill>
              </a:rPr>
              <a:t>　畳み込みカーネルにはいくつか設定できるハイパーパラメータがあります。以下のように、端にデータを埋めるパディングは有効なケースが多くよく設定するハイパーパラメータです。</a:t>
            </a:r>
          </a:p>
        </p:txBody>
      </p:sp>
      <p:graphicFrame>
        <p:nvGraphicFramePr>
          <p:cNvPr id="518" name="表 517">
            <a:extLst>
              <a:ext uri="{FF2B5EF4-FFF2-40B4-BE49-F238E27FC236}">
                <a16:creationId xmlns:a16="http://schemas.microsoft.com/office/drawing/2014/main" id="{086BFD30-18F6-4A3D-99E1-E47AC778B57D}"/>
              </a:ext>
            </a:extLst>
          </p:cNvPr>
          <p:cNvGraphicFramePr>
            <a:graphicFrameLocks noGrp="1"/>
          </p:cNvGraphicFramePr>
          <p:nvPr>
            <p:extLst>
              <p:ext uri="{D42A27DB-BD31-4B8C-83A1-F6EECF244321}">
                <p14:modId xmlns:p14="http://schemas.microsoft.com/office/powerpoint/2010/main" val="1322165827"/>
              </p:ext>
            </p:extLst>
          </p:nvPr>
        </p:nvGraphicFramePr>
        <p:xfrm>
          <a:off x="5311178" y="4606562"/>
          <a:ext cx="682221" cy="685800"/>
        </p:xfrm>
        <a:graphic>
          <a:graphicData uri="http://schemas.openxmlformats.org/drawingml/2006/table">
            <a:tbl>
              <a:tblPr>
                <a:tableStyleId>{D7AC3CCA-C797-4891-BE02-D94E43425B78}</a:tableStyleId>
              </a:tblPr>
              <a:tblGrid>
                <a:gridCol w="227407">
                  <a:extLst>
                    <a:ext uri="{9D8B030D-6E8A-4147-A177-3AD203B41FA5}">
                      <a16:colId xmlns:a16="http://schemas.microsoft.com/office/drawing/2014/main" val="239765840"/>
                    </a:ext>
                  </a:extLst>
                </a:gridCol>
                <a:gridCol w="227407">
                  <a:extLst>
                    <a:ext uri="{9D8B030D-6E8A-4147-A177-3AD203B41FA5}">
                      <a16:colId xmlns:a16="http://schemas.microsoft.com/office/drawing/2014/main" val="2836815148"/>
                    </a:ext>
                  </a:extLst>
                </a:gridCol>
                <a:gridCol w="227407">
                  <a:extLst>
                    <a:ext uri="{9D8B030D-6E8A-4147-A177-3AD203B41FA5}">
                      <a16:colId xmlns:a16="http://schemas.microsoft.com/office/drawing/2014/main" val="1803105154"/>
                    </a:ext>
                  </a:extLst>
                </a:gridCol>
              </a:tblGrid>
              <a:tr h="205800">
                <a:tc>
                  <a:txBody>
                    <a:bodyPr/>
                    <a:lstStyle/>
                    <a:p>
                      <a:endParaRPr kumimoji="1" lang="ja-JP" altLang="en-US" sz="900"/>
                    </a:p>
                  </a:txBody>
                  <a:tcPr/>
                </a:tc>
                <a:tc>
                  <a:txBody>
                    <a:bodyPr/>
                    <a:lstStyle/>
                    <a:p>
                      <a:endParaRPr kumimoji="1" lang="ja-JP" altLang="en-US" sz="900" dirty="0"/>
                    </a:p>
                  </a:txBody>
                  <a:tcPr/>
                </a:tc>
                <a:tc>
                  <a:txBody>
                    <a:bodyPr/>
                    <a:lstStyle/>
                    <a:p>
                      <a:endParaRPr kumimoji="1" lang="ja-JP" altLang="en-US" sz="900" dirty="0"/>
                    </a:p>
                  </a:txBody>
                  <a:tcPr/>
                </a:tc>
                <a:extLst>
                  <a:ext uri="{0D108BD9-81ED-4DB2-BD59-A6C34878D82A}">
                    <a16:rowId xmlns:a16="http://schemas.microsoft.com/office/drawing/2014/main" val="223435787"/>
                  </a:ext>
                </a:extLst>
              </a:tr>
              <a:tr h="205800">
                <a:tc>
                  <a:txBody>
                    <a:bodyPr/>
                    <a:lstStyle/>
                    <a:p>
                      <a:endParaRPr kumimoji="1" lang="ja-JP" altLang="en-US" sz="900" dirty="0"/>
                    </a:p>
                  </a:txBody>
                  <a:tcPr/>
                </a:tc>
                <a:tc>
                  <a:txBody>
                    <a:bodyPr/>
                    <a:lstStyle/>
                    <a:p>
                      <a:endParaRPr kumimoji="1" lang="ja-JP" altLang="en-US" sz="900" dirty="0"/>
                    </a:p>
                  </a:txBody>
                  <a:tcPr/>
                </a:tc>
                <a:tc>
                  <a:txBody>
                    <a:bodyPr/>
                    <a:lstStyle/>
                    <a:p>
                      <a:endParaRPr kumimoji="1" lang="ja-JP" altLang="en-US" sz="900"/>
                    </a:p>
                  </a:txBody>
                  <a:tcPr/>
                </a:tc>
                <a:extLst>
                  <a:ext uri="{0D108BD9-81ED-4DB2-BD59-A6C34878D82A}">
                    <a16:rowId xmlns:a16="http://schemas.microsoft.com/office/drawing/2014/main" val="3558857805"/>
                  </a:ext>
                </a:extLst>
              </a:tr>
              <a:tr h="205800">
                <a:tc>
                  <a:txBody>
                    <a:bodyPr/>
                    <a:lstStyle/>
                    <a:p>
                      <a:endParaRPr kumimoji="1" lang="ja-JP" altLang="en-US" sz="900"/>
                    </a:p>
                  </a:txBody>
                  <a:tcPr/>
                </a:tc>
                <a:tc>
                  <a:txBody>
                    <a:bodyPr/>
                    <a:lstStyle/>
                    <a:p>
                      <a:endParaRPr kumimoji="1" lang="ja-JP" altLang="en-US" sz="900" dirty="0"/>
                    </a:p>
                  </a:txBody>
                  <a:tcPr/>
                </a:tc>
                <a:tc>
                  <a:txBody>
                    <a:bodyPr/>
                    <a:lstStyle/>
                    <a:p>
                      <a:endParaRPr kumimoji="1" lang="ja-JP" altLang="en-US" sz="900" dirty="0"/>
                    </a:p>
                  </a:txBody>
                  <a:tcPr/>
                </a:tc>
                <a:extLst>
                  <a:ext uri="{0D108BD9-81ED-4DB2-BD59-A6C34878D82A}">
                    <a16:rowId xmlns:a16="http://schemas.microsoft.com/office/drawing/2014/main" val="2118771327"/>
                  </a:ext>
                </a:extLst>
              </a:tr>
            </a:tbl>
          </a:graphicData>
        </a:graphic>
      </p:graphicFrame>
      <p:cxnSp>
        <p:nvCxnSpPr>
          <p:cNvPr id="520" name="直線コネクタ 519">
            <a:extLst>
              <a:ext uri="{FF2B5EF4-FFF2-40B4-BE49-F238E27FC236}">
                <a16:creationId xmlns:a16="http://schemas.microsoft.com/office/drawing/2014/main" id="{FDFF1B22-7615-4C0A-BB29-57BAFCA4DD2C}"/>
              </a:ext>
            </a:extLst>
          </p:cNvPr>
          <p:cNvCxnSpPr>
            <a:cxnSpLocks/>
          </p:cNvCxnSpPr>
          <p:nvPr/>
        </p:nvCxnSpPr>
        <p:spPr>
          <a:xfrm>
            <a:off x="4897650" y="2471650"/>
            <a:ext cx="420492" cy="2083897"/>
          </a:xfrm>
          <a:prstGeom prst="line">
            <a:avLst/>
          </a:prstGeom>
          <a:ln w="19050">
            <a:solidFill>
              <a:srgbClr val="E94823"/>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521" name="直線コネクタ 520">
            <a:extLst>
              <a:ext uri="{FF2B5EF4-FFF2-40B4-BE49-F238E27FC236}">
                <a16:creationId xmlns:a16="http://schemas.microsoft.com/office/drawing/2014/main" id="{59642373-5FD1-4F3E-A3DE-43B00E282FF1}"/>
              </a:ext>
            </a:extLst>
          </p:cNvPr>
          <p:cNvCxnSpPr>
            <a:cxnSpLocks/>
          </p:cNvCxnSpPr>
          <p:nvPr/>
        </p:nvCxnSpPr>
        <p:spPr>
          <a:xfrm flipV="1">
            <a:off x="4859447" y="5341449"/>
            <a:ext cx="468252" cy="27587"/>
          </a:xfrm>
          <a:prstGeom prst="line">
            <a:avLst/>
          </a:prstGeom>
          <a:ln w="19050">
            <a:solidFill>
              <a:srgbClr val="E94823"/>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287645941"/>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9B08931-F819-4024-BE7E-C2CD37972F91}"/>
              </a:ext>
            </a:extLst>
          </p:cNvPr>
          <p:cNvSpPr>
            <a:spLocks noGrp="1"/>
          </p:cNvSpPr>
          <p:nvPr>
            <p:ph type="title"/>
          </p:nvPr>
        </p:nvSpPr>
        <p:spPr/>
        <p:txBody>
          <a:bodyPr/>
          <a:lstStyle/>
          <a:p>
            <a:r>
              <a:rPr kumimoji="1" lang="en-US" altLang="ja-JP" dirty="0"/>
              <a:t>7-1-9.</a:t>
            </a:r>
            <a:r>
              <a:rPr kumimoji="1" lang="ja-JP" altLang="en-US" dirty="0"/>
              <a:t>プーリング層①</a:t>
            </a:r>
          </a:p>
        </p:txBody>
      </p:sp>
      <p:sp>
        <p:nvSpPr>
          <p:cNvPr id="3" name="スライド番号プレースホルダー 2">
            <a:extLst>
              <a:ext uri="{FF2B5EF4-FFF2-40B4-BE49-F238E27FC236}">
                <a16:creationId xmlns:a16="http://schemas.microsoft.com/office/drawing/2014/main" id="{22663D3D-9B56-4EAF-877C-DCAFFF0EDFEB}"/>
              </a:ext>
            </a:extLst>
          </p:cNvPr>
          <p:cNvSpPr>
            <a:spLocks noGrp="1"/>
          </p:cNvSpPr>
          <p:nvPr>
            <p:ph type="sldNum" sz="quarter" idx="10"/>
          </p:nvPr>
        </p:nvSpPr>
        <p:spPr/>
        <p:txBody>
          <a:bodyPr/>
          <a:lstStyle/>
          <a:p>
            <a:fld id="{5D750650-B10A-47BF-93C2-E1678438B37A}" type="slidenum">
              <a:rPr lang="en-US" altLang="ja-JP" smtClean="0"/>
              <a:pPr/>
              <a:t>343</a:t>
            </a:fld>
            <a:endParaRPr lang="en-US" altLang="ja-JP" dirty="0"/>
          </a:p>
        </p:txBody>
      </p:sp>
      <p:sp>
        <p:nvSpPr>
          <p:cNvPr id="4" name="四角形: 角を丸くする 3">
            <a:extLst>
              <a:ext uri="{FF2B5EF4-FFF2-40B4-BE49-F238E27FC236}">
                <a16:creationId xmlns:a16="http://schemas.microsoft.com/office/drawing/2014/main" id="{B187DAC5-04D7-4C47-A7AD-BA5686AB1FD6}"/>
              </a:ext>
            </a:extLst>
          </p:cNvPr>
          <p:cNvSpPr/>
          <p:nvPr/>
        </p:nvSpPr>
        <p:spPr>
          <a:xfrm>
            <a:off x="4077887" y="2861473"/>
            <a:ext cx="6190944" cy="3471234"/>
          </a:xfrm>
          <a:prstGeom prst="roundRect">
            <a:avLst>
              <a:gd name="adj" fmla="val 7120"/>
            </a:avLst>
          </a:prstGeom>
          <a:solidFill>
            <a:schemeClr val="accent5">
              <a:lumMod val="20000"/>
              <a:lumOff val="80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kumimoji="1" lang="ja-JP" altLang="en-US" sz="1600" dirty="0">
              <a:solidFill>
                <a:srgbClr val="494949"/>
              </a:solidFill>
            </a:endParaRPr>
          </a:p>
        </p:txBody>
      </p:sp>
      <p:cxnSp>
        <p:nvCxnSpPr>
          <p:cNvPr id="5" name="直線コネクタ 4">
            <a:extLst>
              <a:ext uri="{FF2B5EF4-FFF2-40B4-BE49-F238E27FC236}">
                <a16:creationId xmlns:a16="http://schemas.microsoft.com/office/drawing/2014/main" id="{8D6CF653-646A-4746-8B38-1F7C4E35D087}"/>
              </a:ext>
            </a:extLst>
          </p:cNvPr>
          <p:cNvCxnSpPr>
            <a:cxnSpLocks/>
            <a:stCxn id="24" idx="2"/>
            <a:endCxn id="25" idx="0"/>
          </p:cNvCxnSpPr>
          <p:nvPr/>
        </p:nvCxnSpPr>
        <p:spPr>
          <a:xfrm flipH="1">
            <a:off x="7944021" y="5051482"/>
            <a:ext cx="1" cy="545448"/>
          </a:xfrm>
          <a:prstGeom prst="line">
            <a:avLst/>
          </a:prstGeom>
          <a:ln w="19050">
            <a:solidFill>
              <a:schemeClr val="tx1"/>
            </a:solidFill>
            <a:prstDash val="sysDot"/>
            <a:headEnd type="none" w="med" len="med"/>
            <a:tailEnd type="none" w="med" len="med"/>
          </a:ln>
        </p:spPr>
        <p:style>
          <a:lnRef idx="3">
            <a:schemeClr val="accent1"/>
          </a:lnRef>
          <a:fillRef idx="0">
            <a:schemeClr val="accent1"/>
          </a:fillRef>
          <a:effectRef idx="2">
            <a:schemeClr val="accent1"/>
          </a:effectRef>
          <a:fontRef idx="minor">
            <a:schemeClr val="tx1"/>
          </a:fontRef>
        </p:style>
      </p:cxnSp>
      <p:sp>
        <p:nvSpPr>
          <p:cNvPr id="6" name="矢印: 右 5">
            <a:extLst>
              <a:ext uri="{FF2B5EF4-FFF2-40B4-BE49-F238E27FC236}">
                <a16:creationId xmlns:a16="http://schemas.microsoft.com/office/drawing/2014/main" id="{90AA29D3-3684-4C03-BD41-411F21DC6C5A}"/>
              </a:ext>
            </a:extLst>
          </p:cNvPr>
          <p:cNvSpPr/>
          <p:nvPr/>
        </p:nvSpPr>
        <p:spPr>
          <a:xfrm>
            <a:off x="3294843" y="4274975"/>
            <a:ext cx="658058" cy="543520"/>
          </a:xfrm>
          <a:prstGeom prst="rightArrow">
            <a:avLst/>
          </a:prstGeom>
          <a:solidFill>
            <a:srgbClr val="F36C37"/>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ja-JP" altLang="en-US" sz="1600" dirty="0">
              <a:solidFill>
                <a:schemeClr val="tx1"/>
              </a:solidFill>
            </a:endParaRPr>
          </a:p>
        </p:txBody>
      </p:sp>
      <p:sp>
        <p:nvSpPr>
          <p:cNvPr id="7" name="正方形/長方形 6">
            <a:extLst>
              <a:ext uri="{FF2B5EF4-FFF2-40B4-BE49-F238E27FC236}">
                <a16:creationId xmlns:a16="http://schemas.microsoft.com/office/drawing/2014/main" id="{7837A59A-C812-4448-8AA7-E493EA4FC64E}"/>
              </a:ext>
            </a:extLst>
          </p:cNvPr>
          <p:cNvSpPr/>
          <p:nvPr/>
        </p:nvSpPr>
        <p:spPr>
          <a:xfrm>
            <a:off x="2073307" y="2306600"/>
            <a:ext cx="1200970" cy="523220"/>
          </a:xfrm>
          <a:prstGeom prst="rect">
            <a:avLst/>
          </a:prstGeom>
        </p:spPr>
        <p:txBody>
          <a:bodyPr wrap="none">
            <a:spAutoFit/>
          </a:bodyPr>
          <a:lstStyle/>
          <a:p>
            <a:pPr algn="ctr"/>
            <a:r>
              <a:rPr kumimoji="1" lang="ja-JP" altLang="en-US" sz="1400" b="1" dirty="0">
                <a:solidFill>
                  <a:srgbClr val="494949"/>
                </a:solidFill>
              </a:rPr>
              <a:t>入力データ</a:t>
            </a:r>
            <a:endParaRPr kumimoji="1" lang="en-US" altLang="ja-JP" sz="1400" b="1" dirty="0">
              <a:solidFill>
                <a:srgbClr val="494949"/>
              </a:solidFill>
            </a:endParaRPr>
          </a:p>
          <a:p>
            <a:pPr algn="ctr"/>
            <a:r>
              <a:rPr kumimoji="1" lang="en-US" altLang="ja-JP" sz="1400" b="1" dirty="0">
                <a:solidFill>
                  <a:srgbClr val="494949"/>
                </a:solidFill>
              </a:rPr>
              <a:t>(</a:t>
            </a:r>
            <a:r>
              <a:rPr kumimoji="1" lang="ja-JP" altLang="en-US" sz="1400" b="1" dirty="0">
                <a:solidFill>
                  <a:srgbClr val="494949"/>
                </a:solidFill>
              </a:rPr>
              <a:t>特徴マップ</a:t>
            </a:r>
            <a:r>
              <a:rPr kumimoji="1" lang="en-US" altLang="ja-JP" sz="1400" b="1" dirty="0">
                <a:solidFill>
                  <a:srgbClr val="494949"/>
                </a:solidFill>
              </a:rPr>
              <a:t>)</a:t>
            </a:r>
            <a:endParaRPr lang="ja-JP" altLang="en-US" sz="1400" b="1" dirty="0">
              <a:solidFill>
                <a:srgbClr val="494949"/>
              </a:solidFill>
            </a:endParaRPr>
          </a:p>
        </p:txBody>
      </p:sp>
      <p:sp>
        <p:nvSpPr>
          <p:cNvPr id="8" name="正方形/長方形 7">
            <a:extLst>
              <a:ext uri="{FF2B5EF4-FFF2-40B4-BE49-F238E27FC236}">
                <a16:creationId xmlns:a16="http://schemas.microsoft.com/office/drawing/2014/main" id="{E603A311-D2BB-4AD9-88DF-6F6B7B1CC029}"/>
              </a:ext>
            </a:extLst>
          </p:cNvPr>
          <p:cNvSpPr/>
          <p:nvPr/>
        </p:nvSpPr>
        <p:spPr>
          <a:xfrm>
            <a:off x="4541546" y="2951888"/>
            <a:ext cx="1800493" cy="307777"/>
          </a:xfrm>
          <a:prstGeom prst="rect">
            <a:avLst/>
          </a:prstGeom>
        </p:spPr>
        <p:txBody>
          <a:bodyPr wrap="none">
            <a:spAutoFit/>
          </a:bodyPr>
          <a:lstStyle/>
          <a:p>
            <a:r>
              <a:rPr lang="ja-JP" altLang="en-US" sz="1400" b="1" dirty="0">
                <a:solidFill>
                  <a:srgbClr val="494949"/>
                </a:solidFill>
              </a:rPr>
              <a:t>プーリングカーネル</a:t>
            </a:r>
          </a:p>
        </p:txBody>
      </p:sp>
      <p:sp>
        <p:nvSpPr>
          <p:cNvPr id="9" name="左中かっこ 8">
            <a:extLst>
              <a:ext uri="{FF2B5EF4-FFF2-40B4-BE49-F238E27FC236}">
                <a16:creationId xmlns:a16="http://schemas.microsoft.com/office/drawing/2014/main" id="{3D4B9897-1676-4441-8AB6-A0AF329510A2}"/>
              </a:ext>
            </a:extLst>
          </p:cNvPr>
          <p:cNvSpPr/>
          <p:nvPr/>
        </p:nvSpPr>
        <p:spPr>
          <a:xfrm rot="10800000">
            <a:off x="8339319" y="3295033"/>
            <a:ext cx="187727" cy="2787922"/>
          </a:xfrm>
          <a:prstGeom prst="leftBrace">
            <a:avLst>
              <a:gd name="adj1" fmla="val 82488"/>
              <a:gd name="adj2" fmla="val 18791"/>
            </a:avLst>
          </a:prstGeom>
          <a:ln w="12700">
            <a:solidFill>
              <a:schemeClr val="tx1"/>
            </a:solidFill>
            <a:headEnd type="none" w="med" len="med"/>
            <a:tailEnd type="none"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kumimoji="1" lang="ja-JP" altLang="en-US"/>
          </a:p>
        </p:txBody>
      </p:sp>
      <p:sp>
        <p:nvSpPr>
          <p:cNvPr id="10" name="正方形/長方形 9">
            <a:extLst>
              <a:ext uri="{FF2B5EF4-FFF2-40B4-BE49-F238E27FC236}">
                <a16:creationId xmlns:a16="http://schemas.microsoft.com/office/drawing/2014/main" id="{F0865626-E221-4F5B-8512-CB171469975C}"/>
              </a:ext>
            </a:extLst>
          </p:cNvPr>
          <p:cNvSpPr/>
          <p:nvPr/>
        </p:nvSpPr>
        <p:spPr>
          <a:xfrm>
            <a:off x="8587728" y="5336776"/>
            <a:ext cx="1620957" cy="523220"/>
          </a:xfrm>
          <a:prstGeom prst="rect">
            <a:avLst/>
          </a:prstGeom>
        </p:spPr>
        <p:txBody>
          <a:bodyPr wrap="none">
            <a:spAutoFit/>
          </a:bodyPr>
          <a:lstStyle/>
          <a:p>
            <a:r>
              <a:rPr kumimoji="1" lang="ja-JP" altLang="en-US" sz="1400" b="1" dirty="0">
                <a:solidFill>
                  <a:srgbClr val="494949"/>
                </a:solidFill>
              </a:rPr>
              <a:t>カーネル毎に</a:t>
            </a:r>
            <a:endParaRPr kumimoji="1" lang="en-US" altLang="ja-JP" sz="1400" b="1" dirty="0">
              <a:solidFill>
                <a:srgbClr val="494949"/>
              </a:solidFill>
            </a:endParaRPr>
          </a:p>
          <a:p>
            <a:r>
              <a:rPr kumimoji="1" lang="ja-JP" altLang="en-US" sz="1400" b="1" dirty="0">
                <a:solidFill>
                  <a:srgbClr val="494949"/>
                </a:solidFill>
              </a:rPr>
              <a:t>プーリングを実行</a:t>
            </a:r>
            <a:endParaRPr lang="ja-JP" altLang="en-US" sz="1400" b="1" dirty="0">
              <a:solidFill>
                <a:srgbClr val="494949"/>
              </a:solidFill>
            </a:endParaRPr>
          </a:p>
        </p:txBody>
      </p:sp>
      <p:sp>
        <p:nvSpPr>
          <p:cNvPr id="11" name="正方形/長方形 10">
            <a:extLst>
              <a:ext uri="{FF2B5EF4-FFF2-40B4-BE49-F238E27FC236}">
                <a16:creationId xmlns:a16="http://schemas.microsoft.com/office/drawing/2014/main" id="{DF458D59-25A6-4766-AB23-B4749E41B220}"/>
              </a:ext>
            </a:extLst>
          </p:cNvPr>
          <p:cNvSpPr/>
          <p:nvPr/>
        </p:nvSpPr>
        <p:spPr>
          <a:xfrm>
            <a:off x="6072477" y="2568210"/>
            <a:ext cx="1261884" cy="307777"/>
          </a:xfrm>
          <a:prstGeom prst="rect">
            <a:avLst/>
          </a:prstGeom>
        </p:spPr>
        <p:txBody>
          <a:bodyPr wrap="none">
            <a:spAutoFit/>
          </a:bodyPr>
          <a:lstStyle/>
          <a:p>
            <a:r>
              <a:rPr lang="ja-JP" altLang="en-US" sz="1400" b="1" dirty="0">
                <a:solidFill>
                  <a:srgbClr val="494949"/>
                </a:solidFill>
              </a:rPr>
              <a:t>プーリング層</a:t>
            </a:r>
          </a:p>
        </p:txBody>
      </p:sp>
      <p:grpSp>
        <p:nvGrpSpPr>
          <p:cNvPr id="12" name="グループ化 11">
            <a:extLst>
              <a:ext uri="{FF2B5EF4-FFF2-40B4-BE49-F238E27FC236}">
                <a16:creationId xmlns:a16="http://schemas.microsoft.com/office/drawing/2014/main" id="{EBEDFFAD-53EB-49BE-A317-502A17A7711A}"/>
              </a:ext>
            </a:extLst>
          </p:cNvPr>
          <p:cNvGrpSpPr/>
          <p:nvPr/>
        </p:nvGrpSpPr>
        <p:grpSpPr>
          <a:xfrm>
            <a:off x="5899112" y="4209902"/>
            <a:ext cx="1592082" cy="673666"/>
            <a:chOff x="4286022" y="2982923"/>
            <a:chExt cx="1592082" cy="673666"/>
          </a:xfrm>
          <a:solidFill>
            <a:srgbClr val="F36C37"/>
          </a:solidFill>
        </p:grpSpPr>
        <p:sp>
          <p:nvSpPr>
            <p:cNvPr id="13" name="矢印: 右 12">
              <a:extLst>
                <a:ext uri="{FF2B5EF4-FFF2-40B4-BE49-F238E27FC236}">
                  <a16:creationId xmlns:a16="http://schemas.microsoft.com/office/drawing/2014/main" id="{4B292440-A187-48E2-8776-EB45F80A42C0}"/>
                </a:ext>
              </a:extLst>
            </p:cNvPr>
            <p:cNvSpPr/>
            <p:nvPr/>
          </p:nvSpPr>
          <p:spPr>
            <a:xfrm>
              <a:off x="4286022" y="2982923"/>
              <a:ext cx="1592082" cy="673666"/>
            </a:xfrm>
            <a:prstGeom prst="rightArrow">
              <a:avLst/>
            </a:prstGeom>
            <a:grp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ja-JP" altLang="en-US" sz="1600" dirty="0">
                <a:solidFill>
                  <a:schemeClr val="tx1"/>
                </a:solidFill>
              </a:endParaRPr>
            </a:p>
          </p:txBody>
        </p:sp>
        <p:sp>
          <p:nvSpPr>
            <p:cNvPr id="14" name="正方形/長方形 13">
              <a:extLst>
                <a:ext uri="{FF2B5EF4-FFF2-40B4-BE49-F238E27FC236}">
                  <a16:creationId xmlns:a16="http://schemas.microsoft.com/office/drawing/2014/main" id="{C70E1B1A-EFF3-4AE8-A6D3-EA632B822BB4}"/>
                </a:ext>
              </a:extLst>
            </p:cNvPr>
            <p:cNvSpPr/>
            <p:nvPr/>
          </p:nvSpPr>
          <p:spPr>
            <a:xfrm>
              <a:off x="4369619" y="3165867"/>
              <a:ext cx="1441420" cy="307777"/>
            </a:xfrm>
            <a:prstGeom prst="rect">
              <a:avLst/>
            </a:prstGeom>
            <a:noFill/>
            <a:ln>
              <a:noFill/>
            </a:ln>
          </p:spPr>
          <p:txBody>
            <a:bodyPr wrap="none">
              <a:spAutoFit/>
            </a:bodyPr>
            <a:lstStyle/>
            <a:p>
              <a:r>
                <a:rPr kumimoji="1" lang="ja-JP" altLang="en-US" sz="1400" b="1" dirty="0">
                  <a:solidFill>
                    <a:schemeClr val="bg1"/>
                  </a:solidFill>
                </a:rPr>
                <a:t>プーリング処理</a:t>
              </a:r>
              <a:endParaRPr lang="ja-JP" altLang="en-US" sz="1400" b="1" dirty="0">
                <a:solidFill>
                  <a:schemeClr val="bg1"/>
                </a:solidFill>
              </a:endParaRPr>
            </a:p>
          </p:txBody>
        </p:sp>
      </p:grpSp>
      <p:grpSp>
        <p:nvGrpSpPr>
          <p:cNvPr id="15" name="グループ化 14">
            <a:extLst>
              <a:ext uri="{FF2B5EF4-FFF2-40B4-BE49-F238E27FC236}">
                <a16:creationId xmlns:a16="http://schemas.microsoft.com/office/drawing/2014/main" id="{79253334-018E-4D23-809C-538F0283BE05}"/>
              </a:ext>
            </a:extLst>
          </p:cNvPr>
          <p:cNvGrpSpPr/>
          <p:nvPr/>
        </p:nvGrpSpPr>
        <p:grpSpPr>
          <a:xfrm>
            <a:off x="2318389" y="2831675"/>
            <a:ext cx="715163" cy="3630264"/>
            <a:chOff x="715808" y="2089108"/>
            <a:chExt cx="715163" cy="3630264"/>
          </a:xfrm>
        </p:grpSpPr>
        <p:pic>
          <p:nvPicPr>
            <p:cNvPr id="16" name="図 15">
              <a:extLst>
                <a:ext uri="{FF2B5EF4-FFF2-40B4-BE49-F238E27FC236}">
                  <a16:creationId xmlns:a16="http://schemas.microsoft.com/office/drawing/2014/main" id="{3459975A-ABF9-4D73-AD1A-BA01221F8C9C}"/>
                </a:ext>
              </a:extLst>
            </p:cNvPr>
            <p:cNvPicPr>
              <a:picLocks noChangeAspect="1"/>
            </p:cNvPicPr>
            <p:nvPr/>
          </p:nvPicPr>
          <p:blipFill>
            <a:blip r:embed="rId3"/>
            <a:stretch>
              <a:fillRect/>
            </a:stretch>
          </p:blipFill>
          <p:spPr>
            <a:xfrm>
              <a:off x="715808" y="2089108"/>
              <a:ext cx="715163" cy="715163"/>
            </a:xfrm>
            <a:prstGeom prst="rect">
              <a:avLst/>
            </a:prstGeom>
            <a:ln>
              <a:solidFill>
                <a:schemeClr val="tx1">
                  <a:lumMod val="75000"/>
                  <a:lumOff val="25000"/>
                </a:schemeClr>
              </a:solidFill>
            </a:ln>
          </p:spPr>
        </p:pic>
        <p:pic>
          <p:nvPicPr>
            <p:cNvPr id="17" name="図 16">
              <a:extLst>
                <a:ext uri="{FF2B5EF4-FFF2-40B4-BE49-F238E27FC236}">
                  <a16:creationId xmlns:a16="http://schemas.microsoft.com/office/drawing/2014/main" id="{122CA753-C496-4256-84D5-42751DDD3B09}"/>
                </a:ext>
              </a:extLst>
            </p:cNvPr>
            <p:cNvPicPr>
              <a:picLocks noChangeAspect="1"/>
            </p:cNvPicPr>
            <p:nvPr/>
          </p:nvPicPr>
          <p:blipFill>
            <a:blip r:embed="rId4"/>
            <a:stretch>
              <a:fillRect/>
            </a:stretch>
          </p:blipFill>
          <p:spPr>
            <a:xfrm>
              <a:off x="717237" y="2916372"/>
              <a:ext cx="710265" cy="705367"/>
            </a:xfrm>
            <a:prstGeom prst="rect">
              <a:avLst/>
            </a:prstGeom>
            <a:ln>
              <a:solidFill>
                <a:schemeClr val="tx1">
                  <a:lumMod val="75000"/>
                  <a:lumOff val="25000"/>
                </a:schemeClr>
              </a:solidFill>
            </a:ln>
          </p:spPr>
        </p:pic>
        <p:pic>
          <p:nvPicPr>
            <p:cNvPr id="18" name="図 17">
              <a:extLst>
                <a:ext uri="{FF2B5EF4-FFF2-40B4-BE49-F238E27FC236}">
                  <a16:creationId xmlns:a16="http://schemas.microsoft.com/office/drawing/2014/main" id="{F76F11BB-7A51-4349-A366-9682B8141418}"/>
                </a:ext>
              </a:extLst>
            </p:cNvPr>
            <p:cNvPicPr>
              <a:picLocks noChangeAspect="1"/>
            </p:cNvPicPr>
            <p:nvPr/>
          </p:nvPicPr>
          <p:blipFill>
            <a:blip r:embed="rId5"/>
            <a:stretch>
              <a:fillRect/>
            </a:stretch>
          </p:blipFill>
          <p:spPr>
            <a:xfrm>
              <a:off x="718666" y="5009108"/>
              <a:ext cx="705366" cy="710264"/>
            </a:xfrm>
            <a:prstGeom prst="rect">
              <a:avLst/>
            </a:prstGeom>
            <a:ln>
              <a:solidFill>
                <a:schemeClr val="tx1">
                  <a:lumMod val="75000"/>
                  <a:lumOff val="25000"/>
                </a:schemeClr>
              </a:solidFill>
            </a:ln>
          </p:spPr>
        </p:pic>
        <p:pic>
          <p:nvPicPr>
            <p:cNvPr id="19" name="図 18">
              <a:extLst>
                <a:ext uri="{FF2B5EF4-FFF2-40B4-BE49-F238E27FC236}">
                  <a16:creationId xmlns:a16="http://schemas.microsoft.com/office/drawing/2014/main" id="{AF31EE53-DC7E-497F-BF94-FB1778731AA1}"/>
                </a:ext>
              </a:extLst>
            </p:cNvPr>
            <p:cNvPicPr>
              <a:picLocks noChangeAspect="1"/>
            </p:cNvPicPr>
            <p:nvPr/>
          </p:nvPicPr>
          <p:blipFill>
            <a:blip r:embed="rId6"/>
            <a:stretch>
              <a:fillRect/>
            </a:stretch>
          </p:blipFill>
          <p:spPr>
            <a:xfrm>
              <a:off x="717307" y="3733839"/>
              <a:ext cx="707815" cy="710263"/>
            </a:xfrm>
            <a:prstGeom prst="rect">
              <a:avLst/>
            </a:prstGeom>
            <a:ln>
              <a:solidFill>
                <a:schemeClr val="tx1">
                  <a:lumMod val="75000"/>
                  <a:lumOff val="25000"/>
                </a:schemeClr>
              </a:solidFill>
            </a:ln>
          </p:spPr>
        </p:pic>
        <p:cxnSp>
          <p:nvCxnSpPr>
            <p:cNvPr id="20" name="直線コネクタ 19">
              <a:extLst>
                <a:ext uri="{FF2B5EF4-FFF2-40B4-BE49-F238E27FC236}">
                  <a16:creationId xmlns:a16="http://schemas.microsoft.com/office/drawing/2014/main" id="{A3F99738-24BB-4E6A-8894-DDBB7B07A586}"/>
                </a:ext>
              </a:extLst>
            </p:cNvPr>
            <p:cNvCxnSpPr>
              <a:cxnSpLocks/>
              <a:stCxn id="19" idx="2"/>
              <a:endCxn id="18" idx="0"/>
            </p:cNvCxnSpPr>
            <p:nvPr/>
          </p:nvCxnSpPr>
          <p:spPr>
            <a:xfrm>
              <a:off x="1071215" y="4444102"/>
              <a:ext cx="134" cy="565006"/>
            </a:xfrm>
            <a:prstGeom prst="line">
              <a:avLst/>
            </a:prstGeom>
            <a:ln w="19050">
              <a:solidFill>
                <a:schemeClr val="tx1"/>
              </a:solidFill>
              <a:prstDash val="sysDot"/>
              <a:headEnd type="none" w="med" len="med"/>
              <a:tailEnd type="none" w="med" len="med"/>
            </a:ln>
          </p:spPr>
          <p:style>
            <a:lnRef idx="3">
              <a:schemeClr val="accent1"/>
            </a:lnRef>
            <a:fillRef idx="0">
              <a:schemeClr val="accent1"/>
            </a:fillRef>
            <a:effectRef idx="2">
              <a:schemeClr val="accent1"/>
            </a:effectRef>
            <a:fontRef idx="minor">
              <a:schemeClr val="tx1"/>
            </a:fontRef>
          </p:style>
        </p:cxnSp>
      </p:grpSp>
      <p:grpSp>
        <p:nvGrpSpPr>
          <p:cNvPr id="21" name="グループ化 20">
            <a:extLst>
              <a:ext uri="{FF2B5EF4-FFF2-40B4-BE49-F238E27FC236}">
                <a16:creationId xmlns:a16="http://schemas.microsoft.com/office/drawing/2014/main" id="{040BCCC2-9345-40B4-BFFD-62DCDDA53A9A}"/>
              </a:ext>
            </a:extLst>
          </p:cNvPr>
          <p:cNvGrpSpPr/>
          <p:nvPr/>
        </p:nvGrpSpPr>
        <p:grpSpPr>
          <a:xfrm>
            <a:off x="7694754" y="3295034"/>
            <a:ext cx="498535" cy="2798718"/>
            <a:chOff x="3142046" y="2339815"/>
            <a:chExt cx="498535" cy="2798718"/>
          </a:xfrm>
        </p:grpSpPr>
        <p:pic>
          <p:nvPicPr>
            <p:cNvPr id="22" name="図 21">
              <a:extLst>
                <a:ext uri="{FF2B5EF4-FFF2-40B4-BE49-F238E27FC236}">
                  <a16:creationId xmlns:a16="http://schemas.microsoft.com/office/drawing/2014/main" id="{9BBAFC51-A84D-4311-ACB7-9109AD2235B3}"/>
                </a:ext>
              </a:extLst>
            </p:cNvPr>
            <p:cNvPicPr>
              <a:picLocks noChangeAspect="1"/>
            </p:cNvPicPr>
            <p:nvPr/>
          </p:nvPicPr>
          <p:blipFill>
            <a:blip r:embed="rId7"/>
            <a:stretch>
              <a:fillRect/>
            </a:stretch>
          </p:blipFill>
          <p:spPr>
            <a:xfrm>
              <a:off x="3144616" y="2339815"/>
              <a:ext cx="493395" cy="495108"/>
            </a:xfrm>
            <a:prstGeom prst="rect">
              <a:avLst/>
            </a:prstGeom>
          </p:spPr>
        </p:pic>
        <p:pic>
          <p:nvPicPr>
            <p:cNvPr id="23" name="図 22">
              <a:extLst>
                <a:ext uri="{FF2B5EF4-FFF2-40B4-BE49-F238E27FC236}">
                  <a16:creationId xmlns:a16="http://schemas.microsoft.com/office/drawing/2014/main" id="{FB0B10B8-4BFD-4ED9-8031-0FCA7D8D5509}"/>
                </a:ext>
              </a:extLst>
            </p:cNvPr>
            <p:cNvPicPr>
              <a:picLocks noChangeAspect="1"/>
            </p:cNvPicPr>
            <p:nvPr/>
          </p:nvPicPr>
          <p:blipFill>
            <a:blip r:embed="rId8"/>
            <a:stretch>
              <a:fillRect/>
            </a:stretch>
          </p:blipFill>
          <p:spPr>
            <a:xfrm>
              <a:off x="3142046" y="2971341"/>
              <a:ext cx="498535" cy="496822"/>
            </a:xfrm>
            <a:prstGeom prst="rect">
              <a:avLst/>
            </a:prstGeom>
          </p:spPr>
        </p:pic>
        <p:pic>
          <p:nvPicPr>
            <p:cNvPr id="24" name="図 23">
              <a:extLst>
                <a:ext uri="{FF2B5EF4-FFF2-40B4-BE49-F238E27FC236}">
                  <a16:creationId xmlns:a16="http://schemas.microsoft.com/office/drawing/2014/main" id="{24D99A0B-33BE-403A-9F01-3ED5584E30CF}"/>
                </a:ext>
              </a:extLst>
            </p:cNvPr>
            <p:cNvPicPr>
              <a:picLocks noChangeAspect="1"/>
            </p:cNvPicPr>
            <p:nvPr/>
          </p:nvPicPr>
          <p:blipFill>
            <a:blip r:embed="rId9"/>
            <a:stretch>
              <a:fillRect/>
            </a:stretch>
          </p:blipFill>
          <p:spPr>
            <a:xfrm>
              <a:off x="3144616" y="3604581"/>
              <a:ext cx="493395" cy="491682"/>
            </a:xfrm>
            <a:prstGeom prst="rect">
              <a:avLst/>
            </a:prstGeom>
          </p:spPr>
        </p:pic>
        <p:pic>
          <p:nvPicPr>
            <p:cNvPr id="25" name="図 24">
              <a:extLst>
                <a:ext uri="{FF2B5EF4-FFF2-40B4-BE49-F238E27FC236}">
                  <a16:creationId xmlns:a16="http://schemas.microsoft.com/office/drawing/2014/main" id="{9447FAF6-81A6-41BE-8BE0-4E4E954CB688}"/>
                </a:ext>
              </a:extLst>
            </p:cNvPr>
            <p:cNvPicPr>
              <a:picLocks noChangeAspect="1"/>
            </p:cNvPicPr>
            <p:nvPr/>
          </p:nvPicPr>
          <p:blipFill>
            <a:blip r:embed="rId10"/>
            <a:stretch>
              <a:fillRect/>
            </a:stretch>
          </p:blipFill>
          <p:spPr>
            <a:xfrm>
              <a:off x="3142902" y="4641711"/>
              <a:ext cx="496822" cy="496822"/>
            </a:xfrm>
            <a:prstGeom prst="rect">
              <a:avLst/>
            </a:prstGeom>
          </p:spPr>
        </p:pic>
      </p:grpSp>
      <p:graphicFrame>
        <p:nvGraphicFramePr>
          <p:cNvPr id="26" name="表 25">
            <a:extLst>
              <a:ext uri="{FF2B5EF4-FFF2-40B4-BE49-F238E27FC236}">
                <a16:creationId xmlns:a16="http://schemas.microsoft.com/office/drawing/2014/main" id="{DB0D7C27-97A6-4EE6-9D80-3BABBABE2120}"/>
              </a:ext>
            </a:extLst>
          </p:cNvPr>
          <p:cNvGraphicFramePr>
            <a:graphicFrameLocks noGrp="1"/>
          </p:cNvGraphicFramePr>
          <p:nvPr>
            <p:extLst>
              <p:ext uri="{D42A27DB-BD31-4B8C-83A1-F6EECF244321}">
                <p14:modId xmlns:p14="http://schemas.microsoft.com/office/powerpoint/2010/main" val="2744503121"/>
              </p:ext>
            </p:extLst>
          </p:nvPr>
        </p:nvGraphicFramePr>
        <p:xfrm>
          <a:off x="4943482" y="5596930"/>
          <a:ext cx="494819" cy="486027"/>
        </p:xfrm>
        <a:graphic>
          <a:graphicData uri="http://schemas.openxmlformats.org/drawingml/2006/table">
            <a:tbl>
              <a:tblPr>
                <a:tableStyleId>{5C22544A-7EE6-4342-B048-85BDC9FD1C3A}</a:tableStyleId>
              </a:tblPr>
              <a:tblGrid>
                <a:gridCol w="166573">
                  <a:extLst>
                    <a:ext uri="{9D8B030D-6E8A-4147-A177-3AD203B41FA5}">
                      <a16:colId xmlns:a16="http://schemas.microsoft.com/office/drawing/2014/main" val="218123854"/>
                    </a:ext>
                  </a:extLst>
                </a:gridCol>
                <a:gridCol w="164123">
                  <a:extLst>
                    <a:ext uri="{9D8B030D-6E8A-4147-A177-3AD203B41FA5}">
                      <a16:colId xmlns:a16="http://schemas.microsoft.com/office/drawing/2014/main" val="2391846098"/>
                    </a:ext>
                  </a:extLst>
                </a:gridCol>
                <a:gridCol w="164123">
                  <a:extLst>
                    <a:ext uri="{9D8B030D-6E8A-4147-A177-3AD203B41FA5}">
                      <a16:colId xmlns:a16="http://schemas.microsoft.com/office/drawing/2014/main" val="997975410"/>
                    </a:ext>
                  </a:extLst>
                </a:gridCol>
              </a:tblGrid>
              <a:tr h="162009">
                <a:tc>
                  <a:txBody>
                    <a:bodyPr/>
                    <a:lstStyle/>
                    <a:p>
                      <a:pPr algn="ctr"/>
                      <a:endParaRPr kumimoji="1" lang="ja-JP" altLang="en-US" sz="700" b="0" dirty="0"/>
                    </a:p>
                  </a:txBody>
                  <a:tcPr marL="40111" marR="40111" marT="20055" marB="20055">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solidFill>
                      <a:schemeClr val="bg1"/>
                    </a:solidFill>
                  </a:tcPr>
                </a:tc>
                <a:tc>
                  <a:txBody>
                    <a:bodyPr/>
                    <a:lstStyle/>
                    <a:p>
                      <a:pPr algn="ctr"/>
                      <a:endParaRPr kumimoji="1" lang="ja-JP" altLang="en-US" sz="700" b="0" dirty="0"/>
                    </a:p>
                  </a:txBody>
                  <a:tcPr marL="40111" marR="40111" marT="20055" marB="20055">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solidFill>
                      <a:schemeClr val="bg1"/>
                    </a:solidFill>
                  </a:tcPr>
                </a:tc>
                <a:tc>
                  <a:txBody>
                    <a:bodyPr/>
                    <a:lstStyle/>
                    <a:p>
                      <a:pPr algn="ctr"/>
                      <a:endParaRPr kumimoji="1" lang="ja-JP" altLang="en-US" sz="700" b="0" dirty="0"/>
                    </a:p>
                  </a:txBody>
                  <a:tcPr marL="40111" marR="40111" marT="20055" marB="20055">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434128798"/>
                  </a:ext>
                </a:extLst>
              </a:tr>
              <a:tr h="162009">
                <a:tc>
                  <a:txBody>
                    <a:bodyPr/>
                    <a:lstStyle/>
                    <a:p>
                      <a:pPr algn="ctr"/>
                      <a:endParaRPr kumimoji="1" lang="ja-JP" altLang="en-US" sz="700" b="0" dirty="0"/>
                    </a:p>
                  </a:txBody>
                  <a:tcPr marL="40111" marR="40111" marT="20055" marB="20055">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solidFill>
                      <a:schemeClr val="bg1"/>
                    </a:solidFill>
                  </a:tcPr>
                </a:tc>
                <a:tc>
                  <a:txBody>
                    <a:bodyPr/>
                    <a:lstStyle/>
                    <a:p>
                      <a:pPr algn="ctr"/>
                      <a:endParaRPr kumimoji="1" lang="ja-JP" altLang="en-US" sz="700" b="0" dirty="0"/>
                    </a:p>
                  </a:txBody>
                  <a:tcPr marL="40111" marR="40111" marT="20055" marB="20055">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solidFill>
                      <a:schemeClr val="bg1"/>
                    </a:solidFill>
                  </a:tcPr>
                </a:tc>
                <a:tc>
                  <a:txBody>
                    <a:bodyPr/>
                    <a:lstStyle/>
                    <a:p>
                      <a:pPr algn="ctr"/>
                      <a:endParaRPr kumimoji="1" lang="ja-JP" altLang="en-US" sz="700" b="0" dirty="0"/>
                    </a:p>
                  </a:txBody>
                  <a:tcPr marL="40111" marR="40111" marT="20055" marB="20055">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332259970"/>
                  </a:ext>
                </a:extLst>
              </a:tr>
              <a:tr h="162009">
                <a:tc>
                  <a:txBody>
                    <a:bodyPr/>
                    <a:lstStyle/>
                    <a:p>
                      <a:pPr algn="ctr"/>
                      <a:endParaRPr kumimoji="1" lang="ja-JP" altLang="en-US" sz="700" b="0" dirty="0"/>
                    </a:p>
                  </a:txBody>
                  <a:tcPr marL="40111" marR="40111" marT="20055" marB="20055">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solidFill>
                      <a:schemeClr val="bg1"/>
                    </a:solidFill>
                  </a:tcPr>
                </a:tc>
                <a:tc>
                  <a:txBody>
                    <a:bodyPr/>
                    <a:lstStyle/>
                    <a:p>
                      <a:pPr algn="ctr"/>
                      <a:endParaRPr kumimoji="1" lang="ja-JP" altLang="en-US" sz="700" b="0" dirty="0"/>
                    </a:p>
                  </a:txBody>
                  <a:tcPr marL="40111" marR="40111" marT="20055" marB="20055">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solidFill>
                      <a:schemeClr val="bg1"/>
                    </a:solidFill>
                  </a:tcPr>
                </a:tc>
                <a:tc>
                  <a:txBody>
                    <a:bodyPr/>
                    <a:lstStyle/>
                    <a:p>
                      <a:pPr algn="ctr"/>
                      <a:endParaRPr kumimoji="1" lang="ja-JP" altLang="en-US" sz="700" b="0" dirty="0"/>
                    </a:p>
                  </a:txBody>
                  <a:tcPr marL="40111" marR="40111" marT="20055" marB="20055">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831389710"/>
                  </a:ext>
                </a:extLst>
              </a:tr>
            </a:tbl>
          </a:graphicData>
        </a:graphic>
      </p:graphicFrame>
      <p:graphicFrame>
        <p:nvGraphicFramePr>
          <p:cNvPr id="27" name="表 26">
            <a:extLst>
              <a:ext uri="{FF2B5EF4-FFF2-40B4-BE49-F238E27FC236}">
                <a16:creationId xmlns:a16="http://schemas.microsoft.com/office/drawing/2014/main" id="{03D9F317-ABD7-45CC-9416-BB11864C6DE5}"/>
              </a:ext>
            </a:extLst>
          </p:cNvPr>
          <p:cNvGraphicFramePr>
            <a:graphicFrameLocks noGrp="1"/>
          </p:cNvGraphicFramePr>
          <p:nvPr>
            <p:extLst>
              <p:ext uri="{D42A27DB-BD31-4B8C-83A1-F6EECF244321}">
                <p14:modId xmlns:p14="http://schemas.microsoft.com/office/powerpoint/2010/main" val="1994283433"/>
              </p:ext>
            </p:extLst>
          </p:nvPr>
        </p:nvGraphicFramePr>
        <p:xfrm>
          <a:off x="4943482" y="4574788"/>
          <a:ext cx="494819" cy="486027"/>
        </p:xfrm>
        <a:graphic>
          <a:graphicData uri="http://schemas.openxmlformats.org/drawingml/2006/table">
            <a:tbl>
              <a:tblPr>
                <a:tableStyleId>{5C22544A-7EE6-4342-B048-85BDC9FD1C3A}</a:tableStyleId>
              </a:tblPr>
              <a:tblGrid>
                <a:gridCol w="166573">
                  <a:extLst>
                    <a:ext uri="{9D8B030D-6E8A-4147-A177-3AD203B41FA5}">
                      <a16:colId xmlns:a16="http://schemas.microsoft.com/office/drawing/2014/main" val="218123854"/>
                    </a:ext>
                  </a:extLst>
                </a:gridCol>
                <a:gridCol w="164123">
                  <a:extLst>
                    <a:ext uri="{9D8B030D-6E8A-4147-A177-3AD203B41FA5}">
                      <a16:colId xmlns:a16="http://schemas.microsoft.com/office/drawing/2014/main" val="2391846098"/>
                    </a:ext>
                  </a:extLst>
                </a:gridCol>
                <a:gridCol w="164123">
                  <a:extLst>
                    <a:ext uri="{9D8B030D-6E8A-4147-A177-3AD203B41FA5}">
                      <a16:colId xmlns:a16="http://schemas.microsoft.com/office/drawing/2014/main" val="997975410"/>
                    </a:ext>
                  </a:extLst>
                </a:gridCol>
              </a:tblGrid>
              <a:tr h="162009">
                <a:tc>
                  <a:txBody>
                    <a:bodyPr/>
                    <a:lstStyle/>
                    <a:p>
                      <a:pPr algn="ctr"/>
                      <a:endParaRPr kumimoji="1" lang="ja-JP" altLang="en-US" sz="700" b="0" dirty="0"/>
                    </a:p>
                  </a:txBody>
                  <a:tcPr marL="40111" marR="40111" marT="20055" marB="20055">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solidFill>
                      <a:schemeClr val="bg1"/>
                    </a:solidFill>
                  </a:tcPr>
                </a:tc>
                <a:tc>
                  <a:txBody>
                    <a:bodyPr/>
                    <a:lstStyle/>
                    <a:p>
                      <a:pPr algn="ctr"/>
                      <a:endParaRPr kumimoji="1" lang="ja-JP" altLang="en-US" sz="700" b="0" dirty="0"/>
                    </a:p>
                  </a:txBody>
                  <a:tcPr marL="40111" marR="40111" marT="20055" marB="20055">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solidFill>
                      <a:schemeClr val="bg1"/>
                    </a:solidFill>
                  </a:tcPr>
                </a:tc>
                <a:tc>
                  <a:txBody>
                    <a:bodyPr/>
                    <a:lstStyle/>
                    <a:p>
                      <a:pPr algn="ctr"/>
                      <a:endParaRPr kumimoji="1" lang="ja-JP" altLang="en-US" sz="700" b="0" dirty="0"/>
                    </a:p>
                  </a:txBody>
                  <a:tcPr marL="40111" marR="40111" marT="20055" marB="20055">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434128798"/>
                  </a:ext>
                </a:extLst>
              </a:tr>
              <a:tr h="162009">
                <a:tc>
                  <a:txBody>
                    <a:bodyPr/>
                    <a:lstStyle/>
                    <a:p>
                      <a:pPr algn="ctr"/>
                      <a:endParaRPr kumimoji="1" lang="ja-JP" altLang="en-US" sz="700" b="0" dirty="0"/>
                    </a:p>
                  </a:txBody>
                  <a:tcPr marL="40111" marR="40111" marT="20055" marB="20055">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solidFill>
                      <a:schemeClr val="bg1"/>
                    </a:solidFill>
                  </a:tcPr>
                </a:tc>
                <a:tc>
                  <a:txBody>
                    <a:bodyPr/>
                    <a:lstStyle/>
                    <a:p>
                      <a:pPr algn="ctr"/>
                      <a:endParaRPr kumimoji="1" lang="ja-JP" altLang="en-US" sz="700" b="0" dirty="0"/>
                    </a:p>
                  </a:txBody>
                  <a:tcPr marL="40111" marR="40111" marT="20055" marB="20055">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solidFill>
                      <a:schemeClr val="bg1"/>
                    </a:solidFill>
                  </a:tcPr>
                </a:tc>
                <a:tc>
                  <a:txBody>
                    <a:bodyPr/>
                    <a:lstStyle/>
                    <a:p>
                      <a:pPr algn="ctr"/>
                      <a:endParaRPr kumimoji="1" lang="ja-JP" altLang="en-US" sz="700" b="0" dirty="0"/>
                    </a:p>
                  </a:txBody>
                  <a:tcPr marL="40111" marR="40111" marT="20055" marB="20055">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332259970"/>
                  </a:ext>
                </a:extLst>
              </a:tr>
              <a:tr h="162009">
                <a:tc>
                  <a:txBody>
                    <a:bodyPr/>
                    <a:lstStyle/>
                    <a:p>
                      <a:pPr algn="ctr"/>
                      <a:endParaRPr kumimoji="1" lang="ja-JP" altLang="en-US" sz="700" b="0" dirty="0"/>
                    </a:p>
                  </a:txBody>
                  <a:tcPr marL="40111" marR="40111" marT="20055" marB="20055">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solidFill>
                      <a:schemeClr val="bg1"/>
                    </a:solidFill>
                  </a:tcPr>
                </a:tc>
                <a:tc>
                  <a:txBody>
                    <a:bodyPr/>
                    <a:lstStyle/>
                    <a:p>
                      <a:pPr algn="ctr"/>
                      <a:endParaRPr kumimoji="1" lang="ja-JP" altLang="en-US" sz="700" b="0" dirty="0"/>
                    </a:p>
                  </a:txBody>
                  <a:tcPr marL="40111" marR="40111" marT="20055" marB="20055">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solidFill>
                      <a:schemeClr val="bg1"/>
                    </a:solidFill>
                  </a:tcPr>
                </a:tc>
                <a:tc>
                  <a:txBody>
                    <a:bodyPr/>
                    <a:lstStyle/>
                    <a:p>
                      <a:pPr algn="ctr"/>
                      <a:endParaRPr kumimoji="1" lang="ja-JP" altLang="en-US" sz="700" b="0" dirty="0"/>
                    </a:p>
                  </a:txBody>
                  <a:tcPr marL="40111" marR="40111" marT="20055" marB="20055">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831389710"/>
                  </a:ext>
                </a:extLst>
              </a:tr>
            </a:tbl>
          </a:graphicData>
        </a:graphic>
      </p:graphicFrame>
      <p:graphicFrame>
        <p:nvGraphicFramePr>
          <p:cNvPr id="28" name="表 27">
            <a:extLst>
              <a:ext uri="{FF2B5EF4-FFF2-40B4-BE49-F238E27FC236}">
                <a16:creationId xmlns:a16="http://schemas.microsoft.com/office/drawing/2014/main" id="{997FC47A-5BD4-4D57-9025-500B96BB4135}"/>
              </a:ext>
            </a:extLst>
          </p:cNvPr>
          <p:cNvGraphicFramePr>
            <a:graphicFrameLocks noGrp="1"/>
          </p:cNvGraphicFramePr>
          <p:nvPr>
            <p:extLst>
              <p:ext uri="{D42A27DB-BD31-4B8C-83A1-F6EECF244321}">
                <p14:modId xmlns:p14="http://schemas.microsoft.com/office/powerpoint/2010/main" val="1791971492"/>
              </p:ext>
            </p:extLst>
          </p:nvPr>
        </p:nvGraphicFramePr>
        <p:xfrm>
          <a:off x="4943482" y="3925024"/>
          <a:ext cx="494819" cy="486027"/>
        </p:xfrm>
        <a:graphic>
          <a:graphicData uri="http://schemas.openxmlformats.org/drawingml/2006/table">
            <a:tbl>
              <a:tblPr>
                <a:tableStyleId>{5C22544A-7EE6-4342-B048-85BDC9FD1C3A}</a:tableStyleId>
              </a:tblPr>
              <a:tblGrid>
                <a:gridCol w="166573">
                  <a:extLst>
                    <a:ext uri="{9D8B030D-6E8A-4147-A177-3AD203B41FA5}">
                      <a16:colId xmlns:a16="http://schemas.microsoft.com/office/drawing/2014/main" val="218123854"/>
                    </a:ext>
                  </a:extLst>
                </a:gridCol>
                <a:gridCol w="164123">
                  <a:extLst>
                    <a:ext uri="{9D8B030D-6E8A-4147-A177-3AD203B41FA5}">
                      <a16:colId xmlns:a16="http://schemas.microsoft.com/office/drawing/2014/main" val="2391846098"/>
                    </a:ext>
                  </a:extLst>
                </a:gridCol>
                <a:gridCol w="164123">
                  <a:extLst>
                    <a:ext uri="{9D8B030D-6E8A-4147-A177-3AD203B41FA5}">
                      <a16:colId xmlns:a16="http://schemas.microsoft.com/office/drawing/2014/main" val="997975410"/>
                    </a:ext>
                  </a:extLst>
                </a:gridCol>
              </a:tblGrid>
              <a:tr h="162009">
                <a:tc>
                  <a:txBody>
                    <a:bodyPr/>
                    <a:lstStyle/>
                    <a:p>
                      <a:pPr algn="ctr"/>
                      <a:endParaRPr kumimoji="1" lang="ja-JP" altLang="en-US" sz="700" b="0" dirty="0"/>
                    </a:p>
                  </a:txBody>
                  <a:tcPr marL="40111" marR="40111" marT="20055" marB="20055">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solidFill>
                      <a:schemeClr val="bg1"/>
                    </a:solidFill>
                  </a:tcPr>
                </a:tc>
                <a:tc>
                  <a:txBody>
                    <a:bodyPr/>
                    <a:lstStyle/>
                    <a:p>
                      <a:pPr algn="ctr"/>
                      <a:endParaRPr kumimoji="1" lang="ja-JP" altLang="en-US" sz="700" b="0" dirty="0"/>
                    </a:p>
                  </a:txBody>
                  <a:tcPr marL="40111" marR="40111" marT="20055" marB="20055">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solidFill>
                      <a:schemeClr val="bg1"/>
                    </a:solidFill>
                  </a:tcPr>
                </a:tc>
                <a:tc>
                  <a:txBody>
                    <a:bodyPr/>
                    <a:lstStyle/>
                    <a:p>
                      <a:pPr algn="ctr"/>
                      <a:endParaRPr kumimoji="1" lang="ja-JP" altLang="en-US" sz="700" b="0" dirty="0"/>
                    </a:p>
                  </a:txBody>
                  <a:tcPr marL="40111" marR="40111" marT="20055" marB="20055">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434128798"/>
                  </a:ext>
                </a:extLst>
              </a:tr>
              <a:tr h="162009">
                <a:tc>
                  <a:txBody>
                    <a:bodyPr/>
                    <a:lstStyle/>
                    <a:p>
                      <a:pPr algn="ctr"/>
                      <a:endParaRPr kumimoji="1" lang="ja-JP" altLang="en-US" sz="700" b="0" dirty="0"/>
                    </a:p>
                  </a:txBody>
                  <a:tcPr marL="40111" marR="40111" marT="20055" marB="20055">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solidFill>
                      <a:schemeClr val="bg1"/>
                    </a:solidFill>
                  </a:tcPr>
                </a:tc>
                <a:tc>
                  <a:txBody>
                    <a:bodyPr/>
                    <a:lstStyle/>
                    <a:p>
                      <a:pPr algn="ctr"/>
                      <a:endParaRPr kumimoji="1" lang="ja-JP" altLang="en-US" sz="700" b="0" dirty="0"/>
                    </a:p>
                  </a:txBody>
                  <a:tcPr marL="40111" marR="40111" marT="20055" marB="20055">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solidFill>
                      <a:schemeClr val="bg1"/>
                    </a:solidFill>
                  </a:tcPr>
                </a:tc>
                <a:tc>
                  <a:txBody>
                    <a:bodyPr/>
                    <a:lstStyle/>
                    <a:p>
                      <a:pPr algn="ctr"/>
                      <a:endParaRPr kumimoji="1" lang="ja-JP" altLang="en-US" sz="700" b="0" dirty="0"/>
                    </a:p>
                  </a:txBody>
                  <a:tcPr marL="40111" marR="40111" marT="20055" marB="20055">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332259970"/>
                  </a:ext>
                </a:extLst>
              </a:tr>
              <a:tr h="162009">
                <a:tc>
                  <a:txBody>
                    <a:bodyPr/>
                    <a:lstStyle/>
                    <a:p>
                      <a:pPr algn="ctr"/>
                      <a:endParaRPr kumimoji="1" lang="ja-JP" altLang="en-US" sz="700" b="0" dirty="0"/>
                    </a:p>
                  </a:txBody>
                  <a:tcPr marL="40111" marR="40111" marT="20055" marB="20055">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solidFill>
                      <a:schemeClr val="bg1"/>
                    </a:solidFill>
                  </a:tcPr>
                </a:tc>
                <a:tc>
                  <a:txBody>
                    <a:bodyPr/>
                    <a:lstStyle/>
                    <a:p>
                      <a:pPr algn="ctr"/>
                      <a:endParaRPr kumimoji="1" lang="ja-JP" altLang="en-US" sz="700" b="0" dirty="0"/>
                    </a:p>
                  </a:txBody>
                  <a:tcPr marL="40111" marR="40111" marT="20055" marB="20055">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solidFill>
                      <a:schemeClr val="bg1"/>
                    </a:solidFill>
                  </a:tcPr>
                </a:tc>
                <a:tc>
                  <a:txBody>
                    <a:bodyPr/>
                    <a:lstStyle/>
                    <a:p>
                      <a:pPr algn="ctr"/>
                      <a:endParaRPr kumimoji="1" lang="ja-JP" altLang="en-US" sz="700" b="0" dirty="0"/>
                    </a:p>
                  </a:txBody>
                  <a:tcPr marL="40111" marR="40111" marT="20055" marB="20055">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831389710"/>
                  </a:ext>
                </a:extLst>
              </a:tr>
            </a:tbl>
          </a:graphicData>
        </a:graphic>
      </p:graphicFrame>
      <p:graphicFrame>
        <p:nvGraphicFramePr>
          <p:cNvPr id="29" name="表 28">
            <a:extLst>
              <a:ext uri="{FF2B5EF4-FFF2-40B4-BE49-F238E27FC236}">
                <a16:creationId xmlns:a16="http://schemas.microsoft.com/office/drawing/2014/main" id="{D8E08A80-1183-4B20-9E72-9D2860E5433E}"/>
              </a:ext>
            </a:extLst>
          </p:cNvPr>
          <p:cNvGraphicFramePr>
            <a:graphicFrameLocks noGrp="1"/>
          </p:cNvGraphicFramePr>
          <p:nvPr>
            <p:extLst>
              <p:ext uri="{D42A27DB-BD31-4B8C-83A1-F6EECF244321}">
                <p14:modId xmlns:p14="http://schemas.microsoft.com/office/powerpoint/2010/main" val="3157899603"/>
              </p:ext>
            </p:extLst>
          </p:nvPr>
        </p:nvGraphicFramePr>
        <p:xfrm>
          <a:off x="4943482" y="3272387"/>
          <a:ext cx="494819" cy="486027"/>
        </p:xfrm>
        <a:graphic>
          <a:graphicData uri="http://schemas.openxmlformats.org/drawingml/2006/table">
            <a:tbl>
              <a:tblPr>
                <a:tableStyleId>{5C22544A-7EE6-4342-B048-85BDC9FD1C3A}</a:tableStyleId>
              </a:tblPr>
              <a:tblGrid>
                <a:gridCol w="166573">
                  <a:extLst>
                    <a:ext uri="{9D8B030D-6E8A-4147-A177-3AD203B41FA5}">
                      <a16:colId xmlns:a16="http://schemas.microsoft.com/office/drawing/2014/main" val="218123854"/>
                    </a:ext>
                  </a:extLst>
                </a:gridCol>
                <a:gridCol w="164123">
                  <a:extLst>
                    <a:ext uri="{9D8B030D-6E8A-4147-A177-3AD203B41FA5}">
                      <a16:colId xmlns:a16="http://schemas.microsoft.com/office/drawing/2014/main" val="2391846098"/>
                    </a:ext>
                  </a:extLst>
                </a:gridCol>
                <a:gridCol w="164123">
                  <a:extLst>
                    <a:ext uri="{9D8B030D-6E8A-4147-A177-3AD203B41FA5}">
                      <a16:colId xmlns:a16="http://schemas.microsoft.com/office/drawing/2014/main" val="997975410"/>
                    </a:ext>
                  </a:extLst>
                </a:gridCol>
              </a:tblGrid>
              <a:tr h="162009">
                <a:tc>
                  <a:txBody>
                    <a:bodyPr/>
                    <a:lstStyle/>
                    <a:p>
                      <a:pPr algn="ctr"/>
                      <a:endParaRPr kumimoji="1" lang="ja-JP" altLang="en-US" sz="700" b="0" dirty="0"/>
                    </a:p>
                  </a:txBody>
                  <a:tcPr marL="40111" marR="40111" marT="20055" marB="20055">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solidFill>
                      <a:schemeClr val="bg1"/>
                    </a:solidFill>
                  </a:tcPr>
                </a:tc>
                <a:tc>
                  <a:txBody>
                    <a:bodyPr/>
                    <a:lstStyle/>
                    <a:p>
                      <a:pPr algn="ctr"/>
                      <a:endParaRPr kumimoji="1" lang="ja-JP" altLang="en-US" sz="700" b="0" dirty="0"/>
                    </a:p>
                  </a:txBody>
                  <a:tcPr marL="40111" marR="40111" marT="20055" marB="20055">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solidFill>
                      <a:schemeClr val="bg1"/>
                    </a:solidFill>
                  </a:tcPr>
                </a:tc>
                <a:tc>
                  <a:txBody>
                    <a:bodyPr/>
                    <a:lstStyle/>
                    <a:p>
                      <a:pPr algn="ctr"/>
                      <a:endParaRPr kumimoji="1" lang="ja-JP" altLang="en-US" sz="700" b="0" dirty="0"/>
                    </a:p>
                  </a:txBody>
                  <a:tcPr marL="40111" marR="40111" marT="20055" marB="20055">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434128798"/>
                  </a:ext>
                </a:extLst>
              </a:tr>
              <a:tr h="162009">
                <a:tc>
                  <a:txBody>
                    <a:bodyPr/>
                    <a:lstStyle/>
                    <a:p>
                      <a:pPr algn="ctr"/>
                      <a:endParaRPr kumimoji="1" lang="ja-JP" altLang="en-US" sz="700" b="0" dirty="0"/>
                    </a:p>
                  </a:txBody>
                  <a:tcPr marL="40111" marR="40111" marT="20055" marB="20055">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solidFill>
                      <a:schemeClr val="bg1"/>
                    </a:solidFill>
                  </a:tcPr>
                </a:tc>
                <a:tc>
                  <a:txBody>
                    <a:bodyPr/>
                    <a:lstStyle/>
                    <a:p>
                      <a:pPr algn="ctr"/>
                      <a:endParaRPr kumimoji="1" lang="ja-JP" altLang="en-US" sz="700" b="0" dirty="0"/>
                    </a:p>
                  </a:txBody>
                  <a:tcPr marL="40111" marR="40111" marT="20055" marB="20055">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solidFill>
                      <a:schemeClr val="bg1"/>
                    </a:solidFill>
                  </a:tcPr>
                </a:tc>
                <a:tc>
                  <a:txBody>
                    <a:bodyPr/>
                    <a:lstStyle/>
                    <a:p>
                      <a:pPr algn="ctr"/>
                      <a:endParaRPr kumimoji="1" lang="ja-JP" altLang="en-US" sz="700" b="0" dirty="0"/>
                    </a:p>
                  </a:txBody>
                  <a:tcPr marL="40111" marR="40111" marT="20055" marB="20055">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332259970"/>
                  </a:ext>
                </a:extLst>
              </a:tr>
              <a:tr h="162009">
                <a:tc>
                  <a:txBody>
                    <a:bodyPr/>
                    <a:lstStyle/>
                    <a:p>
                      <a:pPr algn="ctr"/>
                      <a:endParaRPr kumimoji="1" lang="ja-JP" altLang="en-US" sz="700" b="0" dirty="0"/>
                    </a:p>
                  </a:txBody>
                  <a:tcPr marL="40111" marR="40111" marT="20055" marB="20055">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solidFill>
                      <a:schemeClr val="bg1"/>
                    </a:solidFill>
                  </a:tcPr>
                </a:tc>
                <a:tc>
                  <a:txBody>
                    <a:bodyPr/>
                    <a:lstStyle/>
                    <a:p>
                      <a:pPr algn="ctr"/>
                      <a:endParaRPr kumimoji="1" lang="ja-JP" altLang="en-US" sz="700" b="0" dirty="0"/>
                    </a:p>
                  </a:txBody>
                  <a:tcPr marL="40111" marR="40111" marT="20055" marB="20055">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solidFill>
                      <a:schemeClr val="bg1"/>
                    </a:solidFill>
                  </a:tcPr>
                </a:tc>
                <a:tc>
                  <a:txBody>
                    <a:bodyPr/>
                    <a:lstStyle/>
                    <a:p>
                      <a:pPr algn="ctr"/>
                      <a:endParaRPr kumimoji="1" lang="ja-JP" altLang="en-US" sz="700" b="0" dirty="0"/>
                    </a:p>
                  </a:txBody>
                  <a:tcPr marL="40111" marR="40111" marT="20055" marB="20055">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831389710"/>
                  </a:ext>
                </a:extLst>
              </a:tr>
            </a:tbl>
          </a:graphicData>
        </a:graphic>
      </p:graphicFrame>
      <p:cxnSp>
        <p:nvCxnSpPr>
          <p:cNvPr id="30" name="直線コネクタ 29">
            <a:extLst>
              <a:ext uri="{FF2B5EF4-FFF2-40B4-BE49-F238E27FC236}">
                <a16:creationId xmlns:a16="http://schemas.microsoft.com/office/drawing/2014/main" id="{DF88617B-A202-4E45-AC78-250BDE036210}"/>
              </a:ext>
            </a:extLst>
          </p:cNvPr>
          <p:cNvCxnSpPr>
            <a:cxnSpLocks/>
            <a:stCxn id="27" idx="2"/>
            <a:endCxn id="26" idx="0"/>
          </p:cNvCxnSpPr>
          <p:nvPr/>
        </p:nvCxnSpPr>
        <p:spPr>
          <a:xfrm>
            <a:off x="5190891" y="5060815"/>
            <a:ext cx="0" cy="536115"/>
          </a:xfrm>
          <a:prstGeom prst="line">
            <a:avLst/>
          </a:prstGeom>
          <a:ln w="19050">
            <a:solidFill>
              <a:schemeClr val="tx1"/>
            </a:solidFill>
            <a:prstDash val="sysDot"/>
            <a:headEnd type="none" w="med" len="med"/>
            <a:tailEnd type="none" w="med" len="med"/>
          </a:ln>
        </p:spPr>
        <p:style>
          <a:lnRef idx="3">
            <a:schemeClr val="accent1"/>
          </a:lnRef>
          <a:fillRef idx="0">
            <a:schemeClr val="accent1"/>
          </a:fillRef>
          <a:effectRef idx="2">
            <a:schemeClr val="accent1"/>
          </a:effectRef>
          <a:fontRef idx="minor">
            <a:schemeClr val="tx1"/>
          </a:fontRef>
        </p:style>
      </p:cxnSp>
      <p:sp>
        <p:nvSpPr>
          <p:cNvPr id="31" name="左中かっこ 30">
            <a:extLst>
              <a:ext uri="{FF2B5EF4-FFF2-40B4-BE49-F238E27FC236}">
                <a16:creationId xmlns:a16="http://schemas.microsoft.com/office/drawing/2014/main" id="{D52E8641-F915-4512-9F6B-88A284A1292D}"/>
              </a:ext>
            </a:extLst>
          </p:cNvPr>
          <p:cNvSpPr/>
          <p:nvPr/>
        </p:nvSpPr>
        <p:spPr>
          <a:xfrm rot="10800000">
            <a:off x="5575293" y="3295033"/>
            <a:ext cx="187727" cy="2787922"/>
          </a:xfrm>
          <a:prstGeom prst="leftBrace">
            <a:avLst>
              <a:gd name="adj1" fmla="val 82488"/>
              <a:gd name="adj2" fmla="val 18791"/>
            </a:avLst>
          </a:prstGeom>
          <a:ln w="12700">
            <a:solidFill>
              <a:schemeClr val="tx1"/>
            </a:solidFill>
            <a:headEnd type="none" w="med" len="med"/>
            <a:tailEnd type="none"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kumimoji="1" lang="ja-JP" altLang="en-US"/>
          </a:p>
        </p:txBody>
      </p:sp>
      <p:sp>
        <p:nvSpPr>
          <p:cNvPr id="32" name="正方形/長方形 31">
            <a:extLst>
              <a:ext uri="{FF2B5EF4-FFF2-40B4-BE49-F238E27FC236}">
                <a16:creationId xmlns:a16="http://schemas.microsoft.com/office/drawing/2014/main" id="{1D899547-DE42-4A97-8C05-D0F748B1023E}"/>
              </a:ext>
            </a:extLst>
          </p:cNvPr>
          <p:cNvSpPr/>
          <p:nvPr/>
        </p:nvSpPr>
        <p:spPr>
          <a:xfrm>
            <a:off x="5867224" y="5336776"/>
            <a:ext cx="1261884" cy="461665"/>
          </a:xfrm>
          <a:prstGeom prst="rect">
            <a:avLst/>
          </a:prstGeom>
        </p:spPr>
        <p:txBody>
          <a:bodyPr wrap="none">
            <a:spAutoFit/>
          </a:bodyPr>
          <a:lstStyle/>
          <a:p>
            <a:r>
              <a:rPr kumimoji="1" lang="ja-JP" altLang="en-US" sz="1200" b="1" dirty="0">
                <a:solidFill>
                  <a:srgbClr val="494949"/>
                </a:solidFill>
              </a:rPr>
              <a:t>入力データ数と</a:t>
            </a:r>
            <a:br>
              <a:rPr kumimoji="1" lang="en-US" altLang="ja-JP" sz="1200" b="1" dirty="0">
                <a:solidFill>
                  <a:srgbClr val="494949"/>
                </a:solidFill>
              </a:rPr>
            </a:br>
            <a:r>
              <a:rPr kumimoji="1" lang="ja-JP" altLang="en-US" sz="1200" b="1" dirty="0">
                <a:solidFill>
                  <a:srgbClr val="494949"/>
                </a:solidFill>
              </a:rPr>
              <a:t>同数のカーネル</a:t>
            </a:r>
            <a:endParaRPr lang="ja-JP" altLang="en-US" sz="1200" b="1" dirty="0">
              <a:solidFill>
                <a:srgbClr val="494949"/>
              </a:solidFill>
            </a:endParaRPr>
          </a:p>
        </p:txBody>
      </p:sp>
      <p:sp>
        <p:nvSpPr>
          <p:cNvPr id="33" name="正方形/長方形 32">
            <a:extLst>
              <a:ext uri="{FF2B5EF4-FFF2-40B4-BE49-F238E27FC236}">
                <a16:creationId xmlns:a16="http://schemas.microsoft.com/office/drawing/2014/main" id="{6FB094EA-2E34-4B70-AB1B-C0F0EC943F90}"/>
              </a:ext>
            </a:extLst>
          </p:cNvPr>
          <p:cNvSpPr/>
          <p:nvPr/>
        </p:nvSpPr>
        <p:spPr>
          <a:xfrm>
            <a:off x="7491194" y="2951888"/>
            <a:ext cx="1082348" cy="307777"/>
          </a:xfrm>
          <a:prstGeom prst="rect">
            <a:avLst/>
          </a:prstGeom>
        </p:spPr>
        <p:txBody>
          <a:bodyPr wrap="none">
            <a:spAutoFit/>
          </a:bodyPr>
          <a:lstStyle/>
          <a:p>
            <a:r>
              <a:rPr lang="ja-JP" altLang="en-US" sz="1400" b="1" dirty="0">
                <a:solidFill>
                  <a:srgbClr val="494949"/>
                </a:solidFill>
              </a:rPr>
              <a:t>出力データ</a:t>
            </a:r>
          </a:p>
        </p:txBody>
      </p:sp>
      <p:sp>
        <p:nvSpPr>
          <p:cNvPr id="34" name="テキスト ボックス 33">
            <a:extLst>
              <a:ext uri="{FF2B5EF4-FFF2-40B4-BE49-F238E27FC236}">
                <a16:creationId xmlns:a16="http://schemas.microsoft.com/office/drawing/2014/main" id="{735A582F-FFDE-4D24-8817-7046B4397E9A}"/>
              </a:ext>
            </a:extLst>
          </p:cNvPr>
          <p:cNvSpPr txBox="1"/>
          <p:nvPr/>
        </p:nvSpPr>
        <p:spPr>
          <a:xfrm>
            <a:off x="766763" y="814966"/>
            <a:ext cx="10658473" cy="431657"/>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20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pPr>
              <a:lnSpc>
                <a:spcPct val="130000"/>
              </a:lnSpc>
            </a:pPr>
            <a:r>
              <a:rPr lang="ja-JP" altLang="en-US" sz="1800" dirty="0"/>
              <a:t>続いて、プーリング層で行われる特徴抽出処理について学びます。</a:t>
            </a:r>
          </a:p>
        </p:txBody>
      </p:sp>
      <p:sp>
        <p:nvSpPr>
          <p:cNvPr id="35" name="テキスト ボックス 34">
            <a:extLst>
              <a:ext uri="{FF2B5EF4-FFF2-40B4-BE49-F238E27FC236}">
                <a16:creationId xmlns:a16="http://schemas.microsoft.com/office/drawing/2014/main" id="{88A8127B-0AAF-40AB-88FF-F573A8EABA45}"/>
              </a:ext>
            </a:extLst>
          </p:cNvPr>
          <p:cNvSpPr txBox="1"/>
          <p:nvPr/>
        </p:nvSpPr>
        <p:spPr>
          <a:xfrm>
            <a:off x="596537" y="1400794"/>
            <a:ext cx="10998926" cy="714042"/>
          </a:xfrm>
          <a:prstGeom prst="rect">
            <a:avLst/>
          </a:prstGeom>
          <a:solidFill>
            <a:srgbClr val="FFF4E1"/>
          </a:solid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20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pPr algn="l">
              <a:lnSpc>
                <a:spcPct val="130000"/>
              </a:lnSpc>
            </a:pPr>
            <a:r>
              <a:rPr lang="ja-JP" altLang="en-US" sz="1600" dirty="0">
                <a:solidFill>
                  <a:srgbClr val="E94823"/>
                </a:solidFill>
              </a:rPr>
              <a:t>　プーリング層は</a:t>
            </a:r>
            <a:r>
              <a:rPr lang="en-US" altLang="ja-JP" sz="1600" dirty="0">
                <a:solidFill>
                  <a:srgbClr val="E94823"/>
                </a:solidFill>
              </a:rPr>
              <a:t>CNN</a:t>
            </a:r>
            <a:r>
              <a:rPr lang="ja-JP" altLang="en-US" sz="1600" dirty="0">
                <a:solidFill>
                  <a:srgbClr val="E94823"/>
                </a:solidFill>
              </a:rPr>
              <a:t>において、畳み込み層で作成した特徴マップを、局所ごとに代表値にまとめ上げる（解像度を下げる）層です。プーリング層では機械的に処理を行うため、パラメータの更新はありません。</a:t>
            </a:r>
          </a:p>
        </p:txBody>
      </p:sp>
    </p:spTree>
    <p:extLst>
      <p:ext uri="{BB962C8B-B14F-4D97-AF65-F5344CB8AC3E}">
        <p14:creationId xmlns:p14="http://schemas.microsoft.com/office/powerpoint/2010/main" val="2332011561"/>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9B08931-F819-4024-BE7E-C2CD37972F91}"/>
              </a:ext>
            </a:extLst>
          </p:cNvPr>
          <p:cNvSpPr>
            <a:spLocks noGrp="1"/>
          </p:cNvSpPr>
          <p:nvPr>
            <p:ph type="title"/>
          </p:nvPr>
        </p:nvSpPr>
        <p:spPr/>
        <p:txBody>
          <a:bodyPr/>
          <a:lstStyle/>
          <a:p>
            <a:r>
              <a:rPr kumimoji="1" lang="en-US" altLang="ja-JP" dirty="0"/>
              <a:t>7-1-10.</a:t>
            </a:r>
            <a:r>
              <a:rPr kumimoji="1" lang="ja-JP" altLang="en-US" dirty="0"/>
              <a:t>プーリング層②</a:t>
            </a:r>
          </a:p>
        </p:txBody>
      </p:sp>
      <p:sp>
        <p:nvSpPr>
          <p:cNvPr id="3" name="スライド番号プレースホルダー 2">
            <a:extLst>
              <a:ext uri="{FF2B5EF4-FFF2-40B4-BE49-F238E27FC236}">
                <a16:creationId xmlns:a16="http://schemas.microsoft.com/office/drawing/2014/main" id="{22663D3D-9B56-4EAF-877C-DCAFFF0EDFEB}"/>
              </a:ext>
            </a:extLst>
          </p:cNvPr>
          <p:cNvSpPr>
            <a:spLocks noGrp="1"/>
          </p:cNvSpPr>
          <p:nvPr>
            <p:ph type="sldNum" sz="quarter" idx="10"/>
          </p:nvPr>
        </p:nvSpPr>
        <p:spPr/>
        <p:txBody>
          <a:bodyPr/>
          <a:lstStyle/>
          <a:p>
            <a:fld id="{5D750650-B10A-47BF-93C2-E1678438B37A}" type="slidenum">
              <a:rPr lang="en-US" altLang="ja-JP" smtClean="0"/>
              <a:pPr/>
              <a:t>344</a:t>
            </a:fld>
            <a:endParaRPr lang="en-US" altLang="ja-JP" dirty="0"/>
          </a:p>
        </p:txBody>
      </p:sp>
      <p:sp>
        <p:nvSpPr>
          <p:cNvPr id="4" name="吹き出し: 四角形 3">
            <a:extLst>
              <a:ext uri="{FF2B5EF4-FFF2-40B4-BE49-F238E27FC236}">
                <a16:creationId xmlns:a16="http://schemas.microsoft.com/office/drawing/2014/main" id="{96EBE4BC-174B-4B7C-9205-7B84428F074D}"/>
              </a:ext>
            </a:extLst>
          </p:cNvPr>
          <p:cNvSpPr/>
          <p:nvPr/>
        </p:nvSpPr>
        <p:spPr>
          <a:xfrm>
            <a:off x="2164794" y="2851275"/>
            <a:ext cx="1843002" cy="326181"/>
          </a:xfrm>
          <a:prstGeom prst="wedgeRectCallout">
            <a:avLst>
              <a:gd name="adj1" fmla="val -32762"/>
              <a:gd name="adj2" fmla="val 99913"/>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ja-JP" altLang="en-US" sz="1400" b="1" dirty="0">
                <a:solidFill>
                  <a:srgbClr val="494949"/>
                </a:solidFill>
              </a:rPr>
              <a:t>プーリングカーネル</a:t>
            </a:r>
            <a:endParaRPr kumimoji="1" lang="ja-JP" altLang="en-US" sz="1400" b="1" dirty="0">
              <a:solidFill>
                <a:srgbClr val="494949"/>
              </a:solidFill>
            </a:endParaRPr>
          </a:p>
        </p:txBody>
      </p:sp>
      <p:sp>
        <p:nvSpPr>
          <p:cNvPr id="5" name="左中かっこ 4">
            <a:extLst>
              <a:ext uri="{FF2B5EF4-FFF2-40B4-BE49-F238E27FC236}">
                <a16:creationId xmlns:a16="http://schemas.microsoft.com/office/drawing/2014/main" id="{2FC35CC1-8F20-4FFB-A9C6-9A4E7DB0F425}"/>
              </a:ext>
            </a:extLst>
          </p:cNvPr>
          <p:cNvSpPr/>
          <p:nvPr/>
        </p:nvSpPr>
        <p:spPr>
          <a:xfrm rot="5400000">
            <a:off x="7095817" y="1152358"/>
            <a:ext cx="177875" cy="4079409"/>
          </a:xfrm>
          <a:prstGeom prst="leftBrace">
            <a:avLst>
              <a:gd name="adj1" fmla="val 82488"/>
              <a:gd name="adj2" fmla="val 48344"/>
            </a:avLst>
          </a:prstGeom>
          <a:ln w="28575">
            <a:solidFill>
              <a:srgbClr val="494949"/>
            </a:solidFill>
            <a:headEnd type="none" w="med" len="med"/>
            <a:tailEnd type="none"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5E3D6356-865B-4BB4-BC1A-03A3D838376F}"/>
              </a:ext>
            </a:extLst>
          </p:cNvPr>
          <p:cNvSpPr/>
          <p:nvPr/>
        </p:nvSpPr>
        <p:spPr>
          <a:xfrm>
            <a:off x="4372942" y="2725233"/>
            <a:ext cx="5747087" cy="307777"/>
          </a:xfrm>
          <a:prstGeom prst="rect">
            <a:avLst/>
          </a:prstGeom>
        </p:spPr>
        <p:txBody>
          <a:bodyPr wrap="none">
            <a:spAutoFit/>
          </a:bodyPr>
          <a:lstStyle/>
          <a:p>
            <a:pPr algn="ctr"/>
            <a:r>
              <a:rPr lang="ja-JP" altLang="en-US" sz="1400" b="1" dirty="0">
                <a:solidFill>
                  <a:srgbClr val="494949"/>
                </a:solidFill>
                <a:latin typeface="+mn-ea"/>
              </a:rPr>
              <a:t>ストライド</a:t>
            </a:r>
            <a:r>
              <a:rPr lang="en-US" altLang="ja-JP" sz="1400" b="1" dirty="0">
                <a:solidFill>
                  <a:srgbClr val="494949"/>
                </a:solidFill>
                <a:latin typeface="+mn-ea"/>
              </a:rPr>
              <a:t>(</a:t>
            </a:r>
            <a:r>
              <a:rPr lang="ja-JP" altLang="en-US" sz="1400" b="1" dirty="0">
                <a:solidFill>
                  <a:srgbClr val="494949"/>
                </a:solidFill>
                <a:latin typeface="+mn-ea"/>
              </a:rPr>
              <a:t>カーネルの移動量</a:t>
            </a:r>
            <a:r>
              <a:rPr lang="en-US" altLang="ja-JP" sz="1400" b="1" dirty="0">
                <a:solidFill>
                  <a:srgbClr val="494949"/>
                </a:solidFill>
                <a:latin typeface="+mn-ea"/>
              </a:rPr>
              <a:t>)</a:t>
            </a:r>
            <a:r>
              <a:rPr lang="ja-JP" altLang="en-US" sz="1400" b="1" dirty="0">
                <a:solidFill>
                  <a:srgbClr val="494949"/>
                </a:solidFill>
                <a:latin typeface="+mn-ea"/>
              </a:rPr>
              <a:t>分だけ移動してプーリング処理を実行</a:t>
            </a:r>
            <a:endParaRPr kumimoji="1" lang="ja-JP" altLang="en-US" sz="1400" b="1" dirty="0">
              <a:solidFill>
                <a:srgbClr val="494949"/>
              </a:solidFill>
              <a:latin typeface="+mn-ea"/>
            </a:endParaRPr>
          </a:p>
        </p:txBody>
      </p:sp>
      <p:graphicFrame>
        <p:nvGraphicFramePr>
          <p:cNvPr id="7" name="表 6">
            <a:extLst>
              <a:ext uri="{FF2B5EF4-FFF2-40B4-BE49-F238E27FC236}">
                <a16:creationId xmlns:a16="http://schemas.microsoft.com/office/drawing/2014/main" id="{EA385DE0-103F-4C46-836D-6785054BB9D5}"/>
              </a:ext>
            </a:extLst>
          </p:cNvPr>
          <p:cNvGraphicFramePr>
            <a:graphicFrameLocks noGrp="1"/>
          </p:cNvGraphicFramePr>
          <p:nvPr>
            <p:extLst>
              <p:ext uri="{D42A27DB-BD31-4B8C-83A1-F6EECF244321}">
                <p14:modId xmlns:p14="http://schemas.microsoft.com/office/powerpoint/2010/main" val="2716103637"/>
              </p:ext>
            </p:extLst>
          </p:nvPr>
        </p:nvGraphicFramePr>
        <p:xfrm>
          <a:off x="2164794" y="3375028"/>
          <a:ext cx="1496576" cy="1477296"/>
        </p:xfrm>
        <a:graphic>
          <a:graphicData uri="http://schemas.openxmlformats.org/drawingml/2006/table">
            <a:tbl>
              <a:tblPr>
                <a:tableStyleId>{5C22544A-7EE6-4342-B048-85BDC9FD1C3A}</a:tableStyleId>
              </a:tblPr>
              <a:tblGrid>
                <a:gridCol w="374144">
                  <a:extLst>
                    <a:ext uri="{9D8B030D-6E8A-4147-A177-3AD203B41FA5}">
                      <a16:colId xmlns:a16="http://schemas.microsoft.com/office/drawing/2014/main" val="218123854"/>
                    </a:ext>
                  </a:extLst>
                </a:gridCol>
                <a:gridCol w="374144">
                  <a:extLst>
                    <a:ext uri="{9D8B030D-6E8A-4147-A177-3AD203B41FA5}">
                      <a16:colId xmlns:a16="http://schemas.microsoft.com/office/drawing/2014/main" val="2391846098"/>
                    </a:ext>
                  </a:extLst>
                </a:gridCol>
                <a:gridCol w="374144">
                  <a:extLst>
                    <a:ext uri="{9D8B030D-6E8A-4147-A177-3AD203B41FA5}">
                      <a16:colId xmlns:a16="http://schemas.microsoft.com/office/drawing/2014/main" val="997975410"/>
                    </a:ext>
                  </a:extLst>
                </a:gridCol>
                <a:gridCol w="374144">
                  <a:extLst>
                    <a:ext uri="{9D8B030D-6E8A-4147-A177-3AD203B41FA5}">
                      <a16:colId xmlns:a16="http://schemas.microsoft.com/office/drawing/2014/main" val="1762185156"/>
                    </a:ext>
                  </a:extLst>
                </a:gridCol>
              </a:tblGrid>
              <a:tr h="369324">
                <a:tc>
                  <a:txBody>
                    <a:bodyPr/>
                    <a:lstStyle/>
                    <a:p>
                      <a:pPr algn="ctr"/>
                      <a:r>
                        <a:rPr kumimoji="1" lang="en-US" altLang="ja-JP" sz="1600" dirty="0">
                          <a:solidFill>
                            <a:srgbClr val="494949"/>
                          </a:solidFill>
                        </a:rPr>
                        <a:t>1</a:t>
                      </a:r>
                      <a:endParaRPr kumimoji="1" lang="ja-JP" altLang="en-US" sz="1600" dirty="0">
                        <a:solidFill>
                          <a:srgbClr val="494949"/>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1600" dirty="0">
                          <a:solidFill>
                            <a:srgbClr val="494949"/>
                          </a:solidFill>
                        </a:rPr>
                        <a:t>3</a:t>
                      </a:r>
                      <a:endParaRPr kumimoji="1" lang="ja-JP" altLang="en-US" sz="1600" dirty="0">
                        <a:solidFill>
                          <a:srgbClr val="494949"/>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1600" dirty="0">
                          <a:solidFill>
                            <a:srgbClr val="494949"/>
                          </a:solidFill>
                        </a:rPr>
                        <a:t>2</a:t>
                      </a:r>
                      <a:endParaRPr kumimoji="1" lang="ja-JP" altLang="en-US" sz="1600" dirty="0">
                        <a:solidFill>
                          <a:srgbClr val="494949"/>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1600" dirty="0">
                          <a:solidFill>
                            <a:srgbClr val="494949"/>
                          </a:solidFill>
                        </a:rPr>
                        <a:t>4</a:t>
                      </a:r>
                      <a:endParaRPr kumimoji="1" lang="ja-JP" altLang="en-US" sz="1600" dirty="0">
                        <a:solidFill>
                          <a:srgbClr val="494949"/>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34128798"/>
                  </a:ext>
                </a:extLst>
              </a:tr>
              <a:tr h="369324">
                <a:tc>
                  <a:txBody>
                    <a:bodyPr/>
                    <a:lstStyle/>
                    <a:p>
                      <a:pPr algn="ctr"/>
                      <a:r>
                        <a:rPr kumimoji="1" lang="en-US" altLang="ja-JP" sz="1600" b="1" dirty="0">
                          <a:solidFill>
                            <a:srgbClr val="EB0046"/>
                          </a:solidFill>
                        </a:rPr>
                        <a:t>6</a:t>
                      </a:r>
                      <a:endParaRPr kumimoji="1" lang="ja-JP" altLang="en-US" sz="1600" b="1" dirty="0">
                        <a:solidFill>
                          <a:srgbClr val="EB0046"/>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1600" dirty="0">
                          <a:solidFill>
                            <a:srgbClr val="494949"/>
                          </a:solidFill>
                        </a:rPr>
                        <a:t>5</a:t>
                      </a:r>
                      <a:endParaRPr kumimoji="1" lang="ja-JP" altLang="en-US" sz="1600" dirty="0">
                        <a:solidFill>
                          <a:srgbClr val="494949"/>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1600" dirty="0">
                          <a:solidFill>
                            <a:srgbClr val="494949"/>
                          </a:solidFill>
                        </a:rPr>
                        <a:t>2</a:t>
                      </a:r>
                      <a:endParaRPr kumimoji="1" lang="ja-JP" altLang="en-US" sz="1600" dirty="0">
                        <a:solidFill>
                          <a:srgbClr val="494949"/>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1600" dirty="0">
                          <a:solidFill>
                            <a:srgbClr val="494949"/>
                          </a:solidFill>
                        </a:rPr>
                        <a:t>1</a:t>
                      </a:r>
                      <a:endParaRPr kumimoji="1" lang="ja-JP" altLang="en-US" sz="1600" dirty="0">
                        <a:solidFill>
                          <a:srgbClr val="494949"/>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332259970"/>
                  </a:ext>
                </a:extLst>
              </a:tr>
              <a:tr h="369324">
                <a:tc>
                  <a:txBody>
                    <a:bodyPr/>
                    <a:lstStyle/>
                    <a:p>
                      <a:pPr algn="ctr"/>
                      <a:r>
                        <a:rPr kumimoji="1" lang="en-US" altLang="ja-JP" sz="1600" dirty="0">
                          <a:solidFill>
                            <a:srgbClr val="494949"/>
                          </a:solidFill>
                        </a:rPr>
                        <a:t>3</a:t>
                      </a:r>
                      <a:endParaRPr kumimoji="1" lang="ja-JP" altLang="en-US" sz="1600" dirty="0">
                        <a:solidFill>
                          <a:srgbClr val="494949"/>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1600" dirty="0">
                          <a:solidFill>
                            <a:srgbClr val="494949"/>
                          </a:solidFill>
                        </a:rPr>
                        <a:t>3</a:t>
                      </a:r>
                      <a:endParaRPr kumimoji="1" lang="ja-JP" altLang="en-US" sz="1600" dirty="0">
                        <a:solidFill>
                          <a:srgbClr val="494949"/>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1600" dirty="0">
                          <a:solidFill>
                            <a:srgbClr val="494949"/>
                          </a:solidFill>
                        </a:rPr>
                        <a:t>8</a:t>
                      </a:r>
                      <a:endParaRPr kumimoji="1" lang="ja-JP" altLang="en-US" sz="1600" dirty="0">
                        <a:solidFill>
                          <a:srgbClr val="494949"/>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1600" dirty="0">
                          <a:solidFill>
                            <a:srgbClr val="494949"/>
                          </a:solidFill>
                        </a:rPr>
                        <a:t>4</a:t>
                      </a:r>
                      <a:endParaRPr kumimoji="1" lang="ja-JP" altLang="en-US" sz="1600" dirty="0">
                        <a:solidFill>
                          <a:srgbClr val="494949"/>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31389710"/>
                  </a:ext>
                </a:extLst>
              </a:tr>
              <a:tr h="369324">
                <a:tc>
                  <a:txBody>
                    <a:bodyPr/>
                    <a:lstStyle/>
                    <a:p>
                      <a:pPr algn="ctr"/>
                      <a:r>
                        <a:rPr kumimoji="1" lang="en-US" altLang="ja-JP" sz="1600" dirty="0">
                          <a:solidFill>
                            <a:srgbClr val="494949"/>
                          </a:solidFill>
                        </a:rPr>
                        <a:t>1</a:t>
                      </a:r>
                      <a:endParaRPr kumimoji="1" lang="ja-JP" altLang="en-US" sz="1600" dirty="0">
                        <a:solidFill>
                          <a:srgbClr val="494949"/>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1600" dirty="0">
                          <a:solidFill>
                            <a:srgbClr val="494949"/>
                          </a:solidFill>
                        </a:rPr>
                        <a:t>3</a:t>
                      </a:r>
                      <a:endParaRPr kumimoji="1" lang="ja-JP" altLang="en-US" sz="1600" dirty="0">
                        <a:solidFill>
                          <a:srgbClr val="494949"/>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1600" dirty="0">
                          <a:solidFill>
                            <a:srgbClr val="494949"/>
                          </a:solidFill>
                        </a:rPr>
                        <a:t>2</a:t>
                      </a:r>
                      <a:endParaRPr kumimoji="1" lang="ja-JP" altLang="en-US" sz="1600" dirty="0">
                        <a:solidFill>
                          <a:srgbClr val="494949"/>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1600" dirty="0">
                          <a:solidFill>
                            <a:srgbClr val="494949"/>
                          </a:solidFill>
                        </a:rPr>
                        <a:t>8</a:t>
                      </a:r>
                      <a:endParaRPr kumimoji="1" lang="ja-JP" altLang="en-US" sz="1600" dirty="0">
                        <a:solidFill>
                          <a:srgbClr val="494949"/>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7363108"/>
                  </a:ext>
                </a:extLst>
              </a:tr>
            </a:tbl>
          </a:graphicData>
        </a:graphic>
      </p:graphicFrame>
      <p:sp>
        <p:nvSpPr>
          <p:cNvPr id="8" name="正方形/長方形 7">
            <a:extLst>
              <a:ext uri="{FF2B5EF4-FFF2-40B4-BE49-F238E27FC236}">
                <a16:creationId xmlns:a16="http://schemas.microsoft.com/office/drawing/2014/main" id="{C2292666-DA4C-4090-B634-14A8A6963F5E}"/>
              </a:ext>
            </a:extLst>
          </p:cNvPr>
          <p:cNvSpPr/>
          <p:nvPr/>
        </p:nvSpPr>
        <p:spPr>
          <a:xfrm>
            <a:off x="2155575" y="3375029"/>
            <a:ext cx="767099" cy="72594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graphicFrame>
        <p:nvGraphicFramePr>
          <p:cNvPr id="9" name="表 8">
            <a:extLst>
              <a:ext uri="{FF2B5EF4-FFF2-40B4-BE49-F238E27FC236}">
                <a16:creationId xmlns:a16="http://schemas.microsoft.com/office/drawing/2014/main" id="{A6991FE6-FEF1-4E25-971D-55F7BDA495D9}"/>
              </a:ext>
            </a:extLst>
          </p:cNvPr>
          <p:cNvGraphicFramePr>
            <a:graphicFrameLocks noGrp="1"/>
          </p:cNvGraphicFramePr>
          <p:nvPr>
            <p:extLst>
              <p:ext uri="{D42A27DB-BD31-4B8C-83A1-F6EECF244321}">
                <p14:modId xmlns:p14="http://schemas.microsoft.com/office/powerpoint/2010/main" val="2245661474"/>
              </p:ext>
            </p:extLst>
          </p:nvPr>
        </p:nvGraphicFramePr>
        <p:xfrm>
          <a:off x="5145051" y="3375028"/>
          <a:ext cx="1496576" cy="1477296"/>
        </p:xfrm>
        <a:graphic>
          <a:graphicData uri="http://schemas.openxmlformats.org/drawingml/2006/table">
            <a:tbl>
              <a:tblPr>
                <a:tableStyleId>{5C22544A-7EE6-4342-B048-85BDC9FD1C3A}</a:tableStyleId>
              </a:tblPr>
              <a:tblGrid>
                <a:gridCol w="374144">
                  <a:extLst>
                    <a:ext uri="{9D8B030D-6E8A-4147-A177-3AD203B41FA5}">
                      <a16:colId xmlns:a16="http://schemas.microsoft.com/office/drawing/2014/main" val="218123854"/>
                    </a:ext>
                  </a:extLst>
                </a:gridCol>
                <a:gridCol w="374144">
                  <a:extLst>
                    <a:ext uri="{9D8B030D-6E8A-4147-A177-3AD203B41FA5}">
                      <a16:colId xmlns:a16="http://schemas.microsoft.com/office/drawing/2014/main" val="2391846098"/>
                    </a:ext>
                  </a:extLst>
                </a:gridCol>
                <a:gridCol w="374144">
                  <a:extLst>
                    <a:ext uri="{9D8B030D-6E8A-4147-A177-3AD203B41FA5}">
                      <a16:colId xmlns:a16="http://schemas.microsoft.com/office/drawing/2014/main" val="997975410"/>
                    </a:ext>
                  </a:extLst>
                </a:gridCol>
                <a:gridCol w="374144">
                  <a:extLst>
                    <a:ext uri="{9D8B030D-6E8A-4147-A177-3AD203B41FA5}">
                      <a16:colId xmlns:a16="http://schemas.microsoft.com/office/drawing/2014/main" val="1762185156"/>
                    </a:ext>
                  </a:extLst>
                </a:gridCol>
              </a:tblGrid>
              <a:tr h="369324">
                <a:tc>
                  <a:txBody>
                    <a:bodyPr/>
                    <a:lstStyle/>
                    <a:p>
                      <a:pPr algn="ctr"/>
                      <a:r>
                        <a:rPr kumimoji="1" lang="en-US" altLang="ja-JP" sz="1600" dirty="0">
                          <a:solidFill>
                            <a:srgbClr val="494949"/>
                          </a:solidFill>
                        </a:rPr>
                        <a:t>1</a:t>
                      </a:r>
                      <a:endParaRPr kumimoji="1" lang="ja-JP" altLang="en-US" sz="1600" dirty="0">
                        <a:solidFill>
                          <a:srgbClr val="494949"/>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1600" dirty="0">
                          <a:solidFill>
                            <a:srgbClr val="494949"/>
                          </a:solidFill>
                        </a:rPr>
                        <a:t>3</a:t>
                      </a:r>
                      <a:endParaRPr kumimoji="1" lang="ja-JP" altLang="en-US" sz="1600" dirty="0">
                        <a:solidFill>
                          <a:srgbClr val="494949"/>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1600" dirty="0">
                          <a:solidFill>
                            <a:srgbClr val="494949"/>
                          </a:solidFill>
                        </a:rPr>
                        <a:t>2</a:t>
                      </a:r>
                      <a:endParaRPr kumimoji="1" lang="ja-JP" altLang="en-US" sz="1600" dirty="0">
                        <a:solidFill>
                          <a:srgbClr val="494949"/>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1600" dirty="0">
                          <a:solidFill>
                            <a:srgbClr val="494949"/>
                          </a:solidFill>
                        </a:rPr>
                        <a:t>4</a:t>
                      </a:r>
                      <a:endParaRPr kumimoji="1" lang="ja-JP" altLang="en-US" sz="1600" dirty="0">
                        <a:solidFill>
                          <a:srgbClr val="494949"/>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34128798"/>
                  </a:ext>
                </a:extLst>
              </a:tr>
              <a:tr h="369324">
                <a:tc>
                  <a:txBody>
                    <a:bodyPr/>
                    <a:lstStyle/>
                    <a:p>
                      <a:pPr algn="ctr"/>
                      <a:r>
                        <a:rPr kumimoji="1" lang="en-US" altLang="ja-JP" sz="1600" dirty="0">
                          <a:solidFill>
                            <a:srgbClr val="494949"/>
                          </a:solidFill>
                        </a:rPr>
                        <a:t>6</a:t>
                      </a:r>
                      <a:endParaRPr kumimoji="1" lang="ja-JP" altLang="en-US" sz="1600" dirty="0">
                        <a:solidFill>
                          <a:srgbClr val="494949"/>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1600" b="1" dirty="0">
                          <a:solidFill>
                            <a:srgbClr val="EB0046"/>
                          </a:solidFill>
                        </a:rPr>
                        <a:t>5</a:t>
                      </a:r>
                      <a:endParaRPr kumimoji="1" lang="ja-JP" altLang="en-US" sz="1600" b="1" dirty="0">
                        <a:solidFill>
                          <a:srgbClr val="EB0046"/>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1600" dirty="0">
                          <a:solidFill>
                            <a:srgbClr val="494949"/>
                          </a:solidFill>
                        </a:rPr>
                        <a:t>2</a:t>
                      </a:r>
                      <a:endParaRPr kumimoji="1" lang="ja-JP" altLang="en-US" sz="1600" dirty="0">
                        <a:solidFill>
                          <a:srgbClr val="494949"/>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1600" dirty="0">
                          <a:solidFill>
                            <a:srgbClr val="494949"/>
                          </a:solidFill>
                        </a:rPr>
                        <a:t>1</a:t>
                      </a:r>
                      <a:endParaRPr kumimoji="1" lang="ja-JP" altLang="en-US" sz="1600" dirty="0">
                        <a:solidFill>
                          <a:srgbClr val="494949"/>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332259970"/>
                  </a:ext>
                </a:extLst>
              </a:tr>
              <a:tr h="369324">
                <a:tc>
                  <a:txBody>
                    <a:bodyPr/>
                    <a:lstStyle/>
                    <a:p>
                      <a:pPr algn="ctr"/>
                      <a:r>
                        <a:rPr kumimoji="1" lang="en-US" altLang="ja-JP" sz="1600" dirty="0">
                          <a:solidFill>
                            <a:srgbClr val="494949"/>
                          </a:solidFill>
                        </a:rPr>
                        <a:t>3</a:t>
                      </a:r>
                      <a:endParaRPr kumimoji="1" lang="ja-JP" altLang="en-US" sz="1600" dirty="0">
                        <a:solidFill>
                          <a:srgbClr val="494949"/>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1600" dirty="0">
                          <a:solidFill>
                            <a:srgbClr val="494949"/>
                          </a:solidFill>
                        </a:rPr>
                        <a:t>3</a:t>
                      </a:r>
                      <a:endParaRPr kumimoji="1" lang="ja-JP" altLang="en-US" sz="1600" dirty="0">
                        <a:solidFill>
                          <a:srgbClr val="494949"/>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1600" dirty="0">
                          <a:solidFill>
                            <a:srgbClr val="494949"/>
                          </a:solidFill>
                        </a:rPr>
                        <a:t>8</a:t>
                      </a:r>
                      <a:endParaRPr kumimoji="1" lang="ja-JP" altLang="en-US" sz="1600" dirty="0">
                        <a:solidFill>
                          <a:srgbClr val="494949"/>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1600" dirty="0">
                          <a:solidFill>
                            <a:srgbClr val="494949"/>
                          </a:solidFill>
                        </a:rPr>
                        <a:t>4</a:t>
                      </a:r>
                      <a:endParaRPr kumimoji="1" lang="ja-JP" altLang="en-US" sz="1600" dirty="0">
                        <a:solidFill>
                          <a:srgbClr val="494949"/>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31389710"/>
                  </a:ext>
                </a:extLst>
              </a:tr>
              <a:tr h="369324">
                <a:tc>
                  <a:txBody>
                    <a:bodyPr/>
                    <a:lstStyle/>
                    <a:p>
                      <a:pPr algn="ctr"/>
                      <a:r>
                        <a:rPr kumimoji="1" lang="en-US" altLang="ja-JP" sz="1600" dirty="0">
                          <a:solidFill>
                            <a:srgbClr val="494949"/>
                          </a:solidFill>
                        </a:rPr>
                        <a:t>1</a:t>
                      </a:r>
                      <a:endParaRPr kumimoji="1" lang="ja-JP" altLang="en-US" sz="1600" dirty="0">
                        <a:solidFill>
                          <a:srgbClr val="494949"/>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1600" dirty="0">
                          <a:solidFill>
                            <a:srgbClr val="494949"/>
                          </a:solidFill>
                        </a:rPr>
                        <a:t>3</a:t>
                      </a:r>
                      <a:endParaRPr kumimoji="1" lang="ja-JP" altLang="en-US" sz="1600" dirty="0">
                        <a:solidFill>
                          <a:srgbClr val="494949"/>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1600" dirty="0">
                          <a:solidFill>
                            <a:srgbClr val="494949"/>
                          </a:solidFill>
                        </a:rPr>
                        <a:t>2</a:t>
                      </a:r>
                      <a:endParaRPr kumimoji="1" lang="ja-JP" altLang="en-US" sz="1600" dirty="0">
                        <a:solidFill>
                          <a:srgbClr val="494949"/>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1600" dirty="0">
                          <a:solidFill>
                            <a:srgbClr val="494949"/>
                          </a:solidFill>
                        </a:rPr>
                        <a:t>8</a:t>
                      </a:r>
                      <a:endParaRPr kumimoji="1" lang="ja-JP" altLang="en-US" sz="1600" dirty="0">
                        <a:solidFill>
                          <a:srgbClr val="494949"/>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7363108"/>
                  </a:ext>
                </a:extLst>
              </a:tr>
            </a:tbl>
          </a:graphicData>
        </a:graphic>
      </p:graphicFrame>
      <p:sp>
        <p:nvSpPr>
          <p:cNvPr id="10" name="正方形/長方形 9">
            <a:extLst>
              <a:ext uri="{FF2B5EF4-FFF2-40B4-BE49-F238E27FC236}">
                <a16:creationId xmlns:a16="http://schemas.microsoft.com/office/drawing/2014/main" id="{AC92434F-B73E-435E-9CF7-8759977EADBD}"/>
              </a:ext>
            </a:extLst>
          </p:cNvPr>
          <p:cNvSpPr/>
          <p:nvPr/>
        </p:nvSpPr>
        <p:spPr>
          <a:xfrm>
            <a:off x="5509789" y="3375029"/>
            <a:ext cx="767099" cy="72594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graphicFrame>
        <p:nvGraphicFramePr>
          <p:cNvPr id="11" name="表 10">
            <a:extLst>
              <a:ext uri="{FF2B5EF4-FFF2-40B4-BE49-F238E27FC236}">
                <a16:creationId xmlns:a16="http://schemas.microsoft.com/office/drawing/2014/main" id="{B0D11930-62A9-45E0-A4C0-16DCEE6514E9}"/>
              </a:ext>
            </a:extLst>
          </p:cNvPr>
          <p:cNvGraphicFramePr>
            <a:graphicFrameLocks noGrp="1"/>
          </p:cNvGraphicFramePr>
          <p:nvPr>
            <p:extLst>
              <p:ext uri="{D42A27DB-BD31-4B8C-83A1-F6EECF244321}">
                <p14:modId xmlns:p14="http://schemas.microsoft.com/office/powerpoint/2010/main" val="3644924080"/>
              </p:ext>
            </p:extLst>
          </p:nvPr>
        </p:nvGraphicFramePr>
        <p:xfrm>
          <a:off x="7746669" y="3375028"/>
          <a:ext cx="1496576" cy="1477296"/>
        </p:xfrm>
        <a:graphic>
          <a:graphicData uri="http://schemas.openxmlformats.org/drawingml/2006/table">
            <a:tbl>
              <a:tblPr>
                <a:tableStyleId>{5C22544A-7EE6-4342-B048-85BDC9FD1C3A}</a:tableStyleId>
              </a:tblPr>
              <a:tblGrid>
                <a:gridCol w="374144">
                  <a:extLst>
                    <a:ext uri="{9D8B030D-6E8A-4147-A177-3AD203B41FA5}">
                      <a16:colId xmlns:a16="http://schemas.microsoft.com/office/drawing/2014/main" val="218123854"/>
                    </a:ext>
                  </a:extLst>
                </a:gridCol>
                <a:gridCol w="374144">
                  <a:extLst>
                    <a:ext uri="{9D8B030D-6E8A-4147-A177-3AD203B41FA5}">
                      <a16:colId xmlns:a16="http://schemas.microsoft.com/office/drawing/2014/main" val="2391846098"/>
                    </a:ext>
                  </a:extLst>
                </a:gridCol>
                <a:gridCol w="374144">
                  <a:extLst>
                    <a:ext uri="{9D8B030D-6E8A-4147-A177-3AD203B41FA5}">
                      <a16:colId xmlns:a16="http://schemas.microsoft.com/office/drawing/2014/main" val="997975410"/>
                    </a:ext>
                  </a:extLst>
                </a:gridCol>
                <a:gridCol w="374144">
                  <a:extLst>
                    <a:ext uri="{9D8B030D-6E8A-4147-A177-3AD203B41FA5}">
                      <a16:colId xmlns:a16="http://schemas.microsoft.com/office/drawing/2014/main" val="1762185156"/>
                    </a:ext>
                  </a:extLst>
                </a:gridCol>
              </a:tblGrid>
              <a:tr h="369324">
                <a:tc>
                  <a:txBody>
                    <a:bodyPr/>
                    <a:lstStyle/>
                    <a:p>
                      <a:pPr algn="ctr"/>
                      <a:r>
                        <a:rPr kumimoji="1" lang="en-US" altLang="ja-JP" sz="1600" dirty="0">
                          <a:solidFill>
                            <a:srgbClr val="494949"/>
                          </a:solidFill>
                        </a:rPr>
                        <a:t>1</a:t>
                      </a:r>
                      <a:endParaRPr kumimoji="1" lang="ja-JP" altLang="en-US" sz="1600" dirty="0">
                        <a:solidFill>
                          <a:srgbClr val="494949"/>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1600" dirty="0">
                          <a:solidFill>
                            <a:srgbClr val="494949"/>
                          </a:solidFill>
                        </a:rPr>
                        <a:t>3</a:t>
                      </a:r>
                      <a:endParaRPr kumimoji="1" lang="ja-JP" altLang="en-US" sz="1600" dirty="0">
                        <a:solidFill>
                          <a:srgbClr val="494949"/>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1600" dirty="0">
                          <a:solidFill>
                            <a:srgbClr val="494949"/>
                          </a:solidFill>
                        </a:rPr>
                        <a:t>2</a:t>
                      </a:r>
                      <a:endParaRPr kumimoji="1" lang="ja-JP" altLang="en-US" sz="1600" dirty="0">
                        <a:solidFill>
                          <a:srgbClr val="494949"/>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1600" dirty="0">
                          <a:solidFill>
                            <a:srgbClr val="494949"/>
                          </a:solidFill>
                        </a:rPr>
                        <a:t>4</a:t>
                      </a:r>
                      <a:endParaRPr kumimoji="1" lang="ja-JP" altLang="en-US" sz="1600" dirty="0">
                        <a:solidFill>
                          <a:srgbClr val="494949"/>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34128798"/>
                  </a:ext>
                </a:extLst>
              </a:tr>
              <a:tr h="369324">
                <a:tc>
                  <a:txBody>
                    <a:bodyPr/>
                    <a:lstStyle/>
                    <a:p>
                      <a:pPr algn="ctr"/>
                      <a:r>
                        <a:rPr kumimoji="1" lang="en-US" altLang="ja-JP" sz="1600" dirty="0">
                          <a:solidFill>
                            <a:srgbClr val="494949"/>
                          </a:solidFill>
                        </a:rPr>
                        <a:t>6</a:t>
                      </a:r>
                      <a:endParaRPr kumimoji="1" lang="ja-JP" altLang="en-US" sz="1600" dirty="0">
                        <a:solidFill>
                          <a:srgbClr val="494949"/>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1600" b="0" dirty="0">
                          <a:solidFill>
                            <a:srgbClr val="494949"/>
                          </a:solidFill>
                        </a:rPr>
                        <a:t>5</a:t>
                      </a:r>
                      <a:endParaRPr kumimoji="1" lang="ja-JP" altLang="en-US" sz="1600" b="0" dirty="0">
                        <a:solidFill>
                          <a:srgbClr val="494949"/>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1600" dirty="0">
                          <a:solidFill>
                            <a:srgbClr val="494949"/>
                          </a:solidFill>
                        </a:rPr>
                        <a:t>2</a:t>
                      </a:r>
                      <a:endParaRPr kumimoji="1" lang="ja-JP" altLang="en-US" sz="1600" dirty="0">
                        <a:solidFill>
                          <a:srgbClr val="494949"/>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1600" dirty="0">
                          <a:solidFill>
                            <a:srgbClr val="494949"/>
                          </a:solidFill>
                        </a:rPr>
                        <a:t>1</a:t>
                      </a:r>
                      <a:endParaRPr kumimoji="1" lang="ja-JP" altLang="en-US" sz="1600" dirty="0">
                        <a:solidFill>
                          <a:srgbClr val="494949"/>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332259970"/>
                  </a:ext>
                </a:extLst>
              </a:tr>
              <a:tr h="369324">
                <a:tc>
                  <a:txBody>
                    <a:bodyPr/>
                    <a:lstStyle/>
                    <a:p>
                      <a:pPr algn="ctr"/>
                      <a:r>
                        <a:rPr kumimoji="1" lang="en-US" altLang="ja-JP" sz="1600" dirty="0">
                          <a:solidFill>
                            <a:srgbClr val="494949"/>
                          </a:solidFill>
                        </a:rPr>
                        <a:t>3</a:t>
                      </a:r>
                      <a:endParaRPr kumimoji="1" lang="ja-JP" altLang="en-US" sz="1600" dirty="0">
                        <a:solidFill>
                          <a:srgbClr val="494949"/>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1600" dirty="0">
                          <a:solidFill>
                            <a:srgbClr val="494949"/>
                          </a:solidFill>
                        </a:rPr>
                        <a:t>3</a:t>
                      </a:r>
                      <a:endParaRPr kumimoji="1" lang="ja-JP" altLang="en-US" sz="1600" dirty="0">
                        <a:solidFill>
                          <a:srgbClr val="494949"/>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1600" b="1" dirty="0">
                          <a:solidFill>
                            <a:srgbClr val="EB0046"/>
                          </a:solidFill>
                        </a:rPr>
                        <a:t>8</a:t>
                      </a:r>
                      <a:endParaRPr kumimoji="1" lang="ja-JP" altLang="en-US" sz="1600" b="1" dirty="0">
                        <a:solidFill>
                          <a:srgbClr val="EB0046"/>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1600" dirty="0">
                          <a:solidFill>
                            <a:srgbClr val="494949"/>
                          </a:solidFill>
                        </a:rPr>
                        <a:t>4</a:t>
                      </a:r>
                      <a:endParaRPr kumimoji="1" lang="ja-JP" altLang="en-US" sz="1600" dirty="0">
                        <a:solidFill>
                          <a:srgbClr val="494949"/>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31389710"/>
                  </a:ext>
                </a:extLst>
              </a:tr>
              <a:tr h="369324">
                <a:tc>
                  <a:txBody>
                    <a:bodyPr/>
                    <a:lstStyle/>
                    <a:p>
                      <a:pPr algn="ctr"/>
                      <a:r>
                        <a:rPr kumimoji="1" lang="en-US" altLang="ja-JP" sz="1600" dirty="0">
                          <a:solidFill>
                            <a:srgbClr val="494949"/>
                          </a:solidFill>
                        </a:rPr>
                        <a:t>1</a:t>
                      </a:r>
                      <a:endParaRPr kumimoji="1" lang="ja-JP" altLang="en-US" sz="1600" dirty="0">
                        <a:solidFill>
                          <a:srgbClr val="494949"/>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1600" dirty="0">
                          <a:solidFill>
                            <a:srgbClr val="494949"/>
                          </a:solidFill>
                        </a:rPr>
                        <a:t>3</a:t>
                      </a:r>
                      <a:endParaRPr kumimoji="1" lang="ja-JP" altLang="en-US" sz="1600" dirty="0">
                        <a:solidFill>
                          <a:srgbClr val="494949"/>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1600" dirty="0">
                          <a:solidFill>
                            <a:srgbClr val="494949"/>
                          </a:solidFill>
                        </a:rPr>
                        <a:t>2</a:t>
                      </a:r>
                      <a:endParaRPr kumimoji="1" lang="ja-JP" altLang="en-US" sz="1600" dirty="0">
                        <a:solidFill>
                          <a:srgbClr val="494949"/>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1600" b="1" dirty="0">
                          <a:solidFill>
                            <a:srgbClr val="EB0046"/>
                          </a:solidFill>
                        </a:rPr>
                        <a:t>8</a:t>
                      </a:r>
                      <a:endParaRPr kumimoji="1" lang="ja-JP" altLang="en-US" sz="1600" b="1" dirty="0">
                        <a:solidFill>
                          <a:srgbClr val="EB0046"/>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7363108"/>
                  </a:ext>
                </a:extLst>
              </a:tr>
            </a:tbl>
          </a:graphicData>
        </a:graphic>
      </p:graphicFrame>
      <p:sp>
        <p:nvSpPr>
          <p:cNvPr id="12" name="正方形/長方形 11">
            <a:extLst>
              <a:ext uri="{FF2B5EF4-FFF2-40B4-BE49-F238E27FC236}">
                <a16:creationId xmlns:a16="http://schemas.microsoft.com/office/drawing/2014/main" id="{179E74C2-F515-48D2-997A-3B9A32A6438D}"/>
              </a:ext>
            </a:extLst>
          </p:cNvPr>
          <p:cNvSpPr/>
          <p:nvPr/>
        </p:nvSpPr>
        <p:spPr>
          <a:xfrm>
            <a:off x="8475484" y="4117099"/>
            <a:ext cx="767099" cy="72594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cxnSp>
        <p:nvCxnSpPr>
          <p:cNvPr id="13" name="直線コネクタ 12">
            <a:extLst>
              <a:ext uri="{FF2B5EF4-FFF2-40B4-BE49-F238E27FC236}">
                <a16:creationId xmlns:a16="http://schemas.microsoft.com/office/drawing/2014/main" id="{D027F0A8-F919-4EA3-B654-5F6E2D2947F3}"/>
              </a:ext>
            </a:extLst>
          </p:cNvPr>
          <p:cNvCxnSpPr>
            <a:cxnSpLocks/>
            <a:stCxn id="8" idx="2"/>
            <a:endCxn id="18" idx="1"/>
          </p:cNvCxnSpPr>
          <p:nvPr/>
        </p:nvCxnSpPr>
        <p:spPr>
          <a:xfrm>
            <a:off x="2539125" y="4100971"/>
            <a:ext cx="4152275" cy="1131306"/>
          </a:xfrm>
          <a:prstGeom prst="line">
            <a:avLst/>
          </a:prstGeom>
          <a:ln w="12700">
            <a:solidFill>
              <a:srgbClr val="FF0000"/>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4" name="直線コネクタ 13">
            <a:extLst>
              <a:ext uri="{FF2B5EF4-FFF2-40B4-BE49-F238E27FC236}">
                <a16:creationId xmlns:a16="http://schemas.microsoft.com/office/drawing/2014/main" id="{E39EF894-F77F-457B-9F84-9323C7A25CB7}"/>
              </a:ext>
            </a:extLst>
          </p:cNvPr>
          <p:cNvCxnSpPr>
            <a:cxnSpLocks/>
            <a:endCxn id="16" idx="0"/>
          </p:cNvCxnSpPr>
          <p:nvPr/>
        </p:nvCxnSpPr>
        <p:spPr>
          <a:xfrm>
            <a:off x="5865671" y="4118227"/>
            <a:ext cx="1380815" cy="929593"/>
          </a:xfrm>
          <a:prstGeom prst="line">
            <a:avLst/>
          </a:prstGeom>
          <a:ln w="12700">
            <a:solidFill>
              <a:srgbClr val="FF0000"/>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5" name="直線コネクタ 14">
            <a:extLst>
              <a:ext uri="{FF2B5EF4-FFF2-40B4-BE49-F238E27FC236}">
                <a16:creationId xmlns:a16="http://schemas.microsoft.com/office/drawing/2014/main" id="{B919FB56-32E3-41AE-86E7-851384DFA10F}"/>
              </a:ext>
            </a:extLst>
          </p:cNvPr>
          <p:cNvCxnSpPr>
            <a:cxnSpLocks/>
            <a:stCxn id="12" idx="2"/>
            <a:endCxn id="19" idx="3"/>
          </p:cNvCxnSpPr>
          <p:nvPr/>
        </p:nvCxnSpPr>
        <p:spPr>
          <a:xfrm flipH="1">
            <a:off x="7807702" y="4843041"/>
            <a:ext cx="1051332" cy="1128294"/>
          </a:xfrm>
          <a:prstGeom prst="line">
            <a:avLst/>
          </a:prstGeom>
          <a:ln w="12700">
            <a:solidFill>
              <a:srgbClr val="FF0000"/>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graphicFrame>
        <p:nvGraphicFramePr>
          <p:cNvPr id="16" name="表 15">
            <a:extLst>
              <a:ext uri="{FF2B5EF4-FFF2-40B4-BE49-F238E27FC236}">
                <a16:creationId xmlns:a16="http://schemas.microsoft.com/office/drawing/2014/main" id="{3E5C4B7D-D778-40B7-8F94-00C33A90B5BE}"/>
              </a:ext>
            </a:extLst>
          </p:cNvPr>
          <p:cNvGraphicFramePr>
            <a:graphicFrameLocks noGrp="1"/>
          </p:cNvGraphicFramePr>
          <p:nvPr>
            <p:extLst>
              <p:ext uri="{D42A27DB-BD31-4B8C-83A1-F6EECF244321}">
                <p14:modId xmlns:p14="http://schemas.microsoft.com/office/powerpoint/2010/main" val="1854222174"/>
              </p:ext>
            </p:extLst>
          </p:nvPr>
        </p:nvGraphicFramePr>
        <p:xfrm>
          <a:off x="6685270" y="5047820"/>
          <a:ext cx="1122432" cy="1107972"/>
        </p:xfrm>
        <a:graphic>
          <a:graphicData uri="http://schemas.openxmlformats.org/drawingml/2006/table">
            <a:tbl>
              <a:tblPr>
                <a:tableStyleId>{5C22544A-7EE6-4342-B048-85BDC9FD1C3A}</a:tableStyleId>
              </a:tblPr>
              <a:tblGrid>
                <a:gridCol w="374144">
                  <a:extLst>
                    <a:ext uri="{9D8B030D-6E8A-4147-A177-3AD203B41FA5}">
                      <a16:colId xmlns:a16="http://schemas.microsoft.com/office/drawing/2014/main" val="218123854"/>
                    </a:ext>
                  </a:extLst>
                </a:gridCol>
                <a:gridCol w="374144">
                  <a:extLst>
                    <a:ext uri="{9D8B030D-6E8A-4147-A177-3AD203B41FA5}">
                      <a16:colId xmlns:a16="http://schemas.microsoft.com/office/drawing/2014/main" val="2391846098"/>
                    </a:ext>
                  </a:extLst>
                </a:gridCol>
                <a:gridCol w="374144">
                  <a:extLst>
                    <a:ext uri="{9D8B030D-6E8A-4147-A177-3AD203B41FA5}">
                      <a16:colId xmlns:a16="http://schemas.microsoft.com/office/drawing/2014/main" val="997975410"/>
                    </a:ext>
                  </a:extLst>
                </a:gridCol>
              </a:tblGrid>
              <a:tr h="369324">
                <a:tc>
                  <a:txBody>
                    <a:bodyPr/>
                    <a:lstStyle/>
                    <a:p>
                      <a:pPr algn="ctr"/>
                      <a:r>
                        <a:rPr kumimoji="1" lang="en-US" altLang="ja-JP" sz="1600" b="1" dirty="0">
                          <a:solidFill>
                            <a:srgbClr val="EB0046"/>
                          </a:solidFill>
                        </a:rPr>
                        <a:t>6</a:t>
                      </a:r>
                      <a:endParaRPr kumimoji="1" lang="ja-JP" altLang="en-US" sz="1600" b="1" dirty="0">
                        <a:solidFill>
                          <a:srgbClr val="EB0046"/>
                        </a:solidFill>
                      </a:endParaRPr>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solidFill>
                      <a:schemeClr val="bg1"/>
                    </a:solidFill>
                  </a:tcPr>
                </a:tc>
                <a:tc>
                  <a:txBody>
                    <a:bodyPr/>
                    <a:lstStyle/>
                    <a:p>
                      <a:pPr algn="ctr"/>
                      <a:r>
                        <a:rPr kumimoji="1" lang="en-US" altLang="ja-JP" sz="1600" b="1" dirty="0">
                          <a:solidFill>
                            <a:srgbClr val="EB0046"/>
                          </a:solidFill>
                        </a:rPr>
                        <a:t>5</a:t>
                      </a:r>
                      <a:endParaRPr kumimoji="1" lang="ja-JP" altLang="en-US" sz="1600" b="1" dirty="0">
                        <a:solidFill>
                          <a:srgbClr val="EB0046"/>
                        </a:solidFill>
                      </a:endParaRPr>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solidFill>
                      <a:schemeClr val="bg1"/>
                    </a:solidFill>
                  </a:tcPr>
                </a:tc>
                <a:tc>
                  <a:txBody>
                    <a:bodyPr/>
                    <a:lstStyle/>
                    <a:p>
                      <a:pPr algn="ctr"/>
                      <a:r>
                        <a:rPr kumimoji="1" lang="en-US" altLang="ja-JP" sz="1600" b="0" dirty="0">
                          <a:solidFill>
                            <a:srgbClr val="494949"/>
                          </a:solidFill>
                        </a:rPr>
                        <a:t>4</a:t>
                      </a:r>
                      <a:endParaRPr kumimoji="1" lang="ja-JP" altLang="en-US" sz="1600" b="0" dirty="0">
                        <a:solidFill>
                          <a:srgbClr val="494949"/>
                        </a:solidFill>
                      </a:endParaRPr>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434128798"/>
                  </a:ext>
                </a:extLst>
              </a:tr>
              <a:tr h="369324">
                <a:tc>
                  <a:txBody>
                    <a:bodyPr/>
                    <a:lstStyle/>
                    <a:p>
                      <a:pPr algn="ctr"/>
                      <a:r>
                        <a:rPr kumimoji="1" lang="en-US" altLang="ja-JP" sz="1600" b="0" dirty="0">
                          <a:solidFill>
                            <a:srgbClr val="494949"/>
                          </a:solidFill>
                        </a:rPr>
                        <a:t>6</a:t>
                      </a:r>
                      <a:endParaRPr kumimoji="1" lang="ja-JP" altLang="en-US" sz="1600" b="0" dirty="0">
                        <a:solidFill>
                          <a:srgbClr val="494949"/>
                        </a:solidFill>
                      </a:endParaRPr>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solidFill>
                      <a:schemeClr val="bg1"/>
                    </a:solidFill>
                  </a:tcPr>
                </a:tc>
                <a:tc>
                  <a:txBody>
                    <a:bodyPr/>
                    <a:lstStyle/>
                    <a:p>
                      <a:pPr algn="ctr"/>
                      <a:r>
                        <a:rPr kumimoji="1" lang="en-US" altLang="ja-JP" sz="1600" b="0" dirty="0">
                          <a:solidFill>
                            <a:srgbClr val="494949"/>
                          </a:solidFill>
                        </a:rPr>
                        <a:t>8</a:t>
                      </a:r>
                      <a:endParaRPr kumimoji="1" lang="ja-JP" altLang="en-US" sz="1600" b="0" dirty="0">
                        <a:solidFill>
                          <a:srgbClr val="494949"/>
                        </a:solidFill>
                      </a:endParaRPr>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solidFill>
                      <a:schemeClr val="bg1"/>
                    </a:solidFill>
                  </a:tcPr>
                </a:tc>
                <a:tc>
                  <a:txBody>
                    <a:bodyPr/>
                    <a:lstStyle/>
                    <a:p>
                      <a:pPr algn="ctr"/>
                      <a:r>
                        <a:rPr kumimoji="1" lang="en-US" altLang="ja-JP" sz="1600" b="0" dirty="0">
                          <a:solidFill>
                            <a:srgbClr val="494949"/>
                          </a:solidFill>
                        </a:rPr>
                        <a:t>8</a:t>
                      </a:r>
                      <a:endParaRPr kumimoji="1" lang="ja-JP" altLang="en-US" sz="1600" b="0" dirty="0">
                        <a:solidFill>
                          <a:srgbClr val="494949"/>
                        </a:solidFill>
                      </a:endParaRPr>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332259970"/>
                  </a:ext>
                </a:extLst>
              </a:tr>
              <a:tr h="369324">
                <a:tc>
                  <a:txBody>
                    <a:bodyPr/>
                    <a:lstStyle/>
                    <a:p>
                      <a:pPr algn="ctr"/>
                      <a:r>
                        <a:rPr kumimoji="1" lang="en-US" altLang="ja-JP" sz="1600" b="0" dirty="0">
                          <a:solidFill>
                            <a:srgbClr val="494949"/>
                          </a:solidFill>
                        </a:rPr>
                        <a:t>3</a:t>
                      </a:r>
                      <a:endParaRPr kumimoji="1" lang="ja-JP" altLang="en-US" sz="1600" b="0" dirty="0">
                        <a:solidFill>
                          <a:srgbClr val="494949"/>
                        </a:solidFill>
                      </a:endParaRPr>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solidFill>
                      <a:schemeClr val="bg1"/>
                    </a:solidFill>
                  </a:tcPr>
                </a:tc>
                <a:tc>
                  <a:txBody>
                    <a:bodyPr/>
                    <a:lstStyle/>
                    <a:p>
                      <a:pPr algn="ctr"/>
                      <a:r>
                        <a:rPr kumimoji="1" lang="en-US" altLang="ja-JP" sz="1600" b="0" dirty="0">
                          <a:solidFill>
                            <a:srgbClr val="494949"/>
                          </a:solidFill>
                        </a:rPr>
                        <a:t>8</a:t>
                      </a:r>
                      <a:endParaRPr kumimoji="1" lang="ja-JP" altLang="en-US" sz="1600" b="0" dirty="0">
                        <a:solidFill>
                          <a:srgbClr val="494949"/>
                        </a:solidFill>
                      </a:endParaRPr>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solidFill>
                      <a:schemeClr val="bg1"/>
                    </a:solidFill>
                  </a:tcPr>
                </a:tc>
                <a:tc>
                  <a:txBody>
                    <a:bodyPr/>
                    <a:lstStyle/>
                    <a:p>
                      <a:pPr algn="ctr"/>
                      <a:r>
                        <a:rPr kumimoji="1" lang="en-US" altLang="ja-JP" sz="1600" b="1" dirty="0">
                          <a:solidFill>
                            <a:srgbClr val="EB0046"/>
                          </a:solidFill>
                        </a:rPr>
                        <a:t>8</a:t>
                      </a:r>
                      <a:endParaRPr kumimoji="1" lang="ja-JP" altLang="en-US" sz="1600" b="1" dirty="0">
                        <a:solidFill>
                          <a:srgbClr val="EB0046"/>
                        </a:solidFill>
                      </a:endParaRPr>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831389710"/>
                  </a:ext>
                </a:extLst>
              </a:tr>
            </a:tbl>
          </a:graphicData>
        </a:graphic>
      </p:graphicFrame>
      <p:sp>
        <p:nvSpPr>
          <p:cNvPr id="17" name="正方形/長方形 16">
            <a:extLst>
              <a:ext uri="{FF2B5EF4-FFF2-40B4-BE49-F238E27FC236}">
                <a16:creationId xmlns:a16="http://schemas.microsoft.com/office/drawing/2014/main" id="{3E35A11E-95EF-4117-AD4E-31E9E61AE74C}"/>
              </a:ext>
            </a:extLst>
          </p:cNvPr>
          <p:cNvSpPr/>
          <p:nvPr/>
        </p:nvSpPr>
        <p:spPr>
          <a:xfrm>
            <a:off x="7066637" y="5047819"/>
            <a:ext cx="369107" cy="36891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8" name="正方形/長方形 17">
            <a:extLst>
              <a:ext uri="{FF2B5EF4-FFF2-40B4-BE49-F238E27FC236}">
                <a16:creationId xmlns:a16="http://schemas.microsoft.com/office/drawing/2014/main" id="{79F58CE3-255A-436D-80A2-FD46A9A3B908}"/>
              </a:ext>
            </a:extLst>
          </p:cNvPr>
          <p:cNvSpPr/>
          <p:nvPr/>
        </p:nvSpPr>
        <p:spPr>
          <a:xfrm>
            <a:off x="6691400" y="5047819"/>
            <a:ext cx="369107" cy="36891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9" name="正方形/長方形 18">
            <a:extLst>
              <a:ext uri="{FF2B5EF4-FFF2-40B4-BE49-F238E27FC236}">
                <a16:creationId xmlns:a16="http://schemas.microsoft.com/office/drawing/2014/main" id="{F8B4296D-61C7-4DD7-8426-502C1862C1DB}"/>
              </a:ext>
            </a:extLst>
          </p:cNvPr>
          <p:cNvSpPr/>
          <p:nvPr/>
        </p:nvSpPr>
        <p:spPr>
          <a:xfrm>
            <a:off x="7438595" y="5786877"/>
            <a:ext cx="369107" cy="36891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20" name="正方形/長方形 19">
            <a:extLst>
              <a:ext uri="{FF2B5EF4-FFF2-40B4-BE49-F238E27FC236}">
                <a16:creationId xmlns:a16="http://schemas.microsoft.com/office/drawing/2014/main" id="{B61ECE58-C83D-47A6-8784-467B8C365D2C}"/>
              </a:ext>
            </a:extLst>
          </p:cNvPr>
          <p:cNvSpPr/>
          <p:nvPr/>
        </p:nvSpPr>
        <p:spPr>
          <a:xfrm>
            <a:off x="6926125" y="3939097"/>
            <a:ext cx="530915" cy="369332"/>
          </a:xfrm>
          <a:prstGeom prst="rect">
            <a:avLst/>
          </a:prstGeom>
        </p:spPr>
        <p:txBody>
          <a:bodyPr wrap="none">
            <a:spAutoFit/>
          </a:bodyPr>
          <a:lstStyle/>
          <a:p>
            <a:pPr algn="ctr"/>
            <a:r>
              <a:rPr kumimoji="1" lang="ja-JP" altLang="en-US" dirty="0"/>
              <a:t>・・・</a:t>
            </a:r>
            <a:endParaRPr lang="ja-JP" altLang="en-US" dirty="0"/>
          </a:p>
        </p:txBody>
      </p:sp>
      <p:sp>
        <p:nvSpPr>
          <p:cNvPr id="21" name="吹き出し: 四角形 20">
            <a:extLst>
              <a:ext uri="{FF2B5EF4-FFF2-40B4-BE49-F238E27FC236}">
                <a16:creationId xmlns:a16="http://schemas.microsoft.com/office/drawing/2014/main" id="{A2FA8453-2C65-4C47-921D-87D03BF2B492}"/>
              </a:ext>
            </a:extLst>
          </p:cNvPr>
          <p:cNvSpPr/>
          <p:nvPr/>
        </p:nvSpPr>
        <p:spPr>
          <a:xfrm>
            <a:off x="755119" y="5167672"/>
            <a:ext cx="5375065" cy="1025788"/>
          </a:xfrm>
          <a:prstGeom prst="wedgeRectCallout">
            <a:avLst>
              <a:gd name="adj1" fmla="val 58291"/>
              <a:gd name="adj2" fmla="val -37522"/>
            </a:avLst>
          </a:prstGeom>
          <a:solidFill>
            <a:schemeClr val="bg2"/>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ja-JP" altLang="en-US" sz="1600" b="1" dirty="0">
                <a:solidFill>
                  <a:srgbClr val="494949"/>
                </a:solidFill>
              </a:rPr>
              <a:t>プーリング処理</a:t>
            </a:r>
            <a:endParaRPr lang="en-US" altLang="ja-JP" sz="1600" b="1" dirty="0">
              <a:solidFill>
                <a:srgbClr val="494949"/>
              </a:solidFill>
            </a:endParaRPr>
          </a:p>
          <a:p>
            <a:pPr algn="ctr"/>
            <a:endParaRPr kumimoji="1" lang="en-US" altLang="ja-JP" sz="1050" dirty="0">
              <a:solidFill>
                <a:srgbClr val="494949"/>
              </a:solidFill>
            </a:endParaRPr>
          </a:p>
          <a:p>
            <a:r>
              <a:rPr kumimoji="1" lang="en-US" altLang="ja-JP" sz="1600" b="1" dirty="0">
                <a:solidFill>
                  <a:srgbClr val="494949"/>
                </a:solidFill>
              </a:rPr>
              <a:t>MaxPooling :</a:t>
            </a:r>
            <a:r>
              <a:rPr kumimoji="1" lang="ja-JP" altLang="en-US" sz="1600" b="1" dirty="0">
                <a:solidFill>
                  <a:srgbClr val="494949"/>
                </a:solidFill>
              </a:rPr>
              <a:t> カーネルウインドウ内の最大値を抽出</a:t>
            </a:r>
            <a:endParaRPr kumimoji="1" lang="en-US" altLang="ja-JP" sz="1600" b="1" dirty="0">
              <a:solidFill>
                <a:srgbClr val="494949"/>
              </a:solidFill>
            </a:endParaRPr>
          </a:p>
          <a:p>
            <a:r>
              <a:rPr kumimoji="1" lang="en-US" altLang="ja-JP" sz="1600" b="1" dirty="0">
                <a:solidFill>
                  <a:srgbClr val="494949"/>
                </a:solidFill>
              </a:rPr>
              <a:t>AveragePooling :</a:t>
            </a:r>
            <a:r>
              <a:rPr kumimoji="1" lang="ja-JP" altLang="en-US" sz="1600" b="1" dirty="0">
                <a:solidFill>
                  <a:srgbClr val="494949"/>
                </a:solidFill>
              </a:rPr>
              <a:t> カーネルウインドウ内の平均値を抽出</a:t>
            </a:r>
          </a:p>
        </p:txBody>
      </p:sp>
      <p:sp>
        <p:nvSpPr>
          <p:cNvPr id="22" name="テキスト ボックス 21">
            <a:extLst>
              <a:ext uri="{FF2B5EF4-FFF2-40B4-BE49-F238E27FC236}">
                <a16:creationId xmlns:a16="http://schemas.microsoft.com/office/drawing/2014/main" id="{00FF6F93-BB32-46BA-BB68-3616358A9D23}"/>
              </a:ext>
            </a:extLst>
          </p:cNvPr>
          <p:cNvSpPr txBox="1"/>
          <p:nvPr/>
        </p:nvSpPr>
        <p:spPr>
          <a:xfrm>
            <a:off x="749436" y="933432"/>
            <a:ext cx="10386245" cy="1103939"/>
          </a:xfrm>
          <a:prstGeom prst="rect">
            <a:avLst/>
          </a:prstGeom>
        </p:spPr>
        <p:txBody>
          <a:bodyPr vert="horz" wrap="none" lIns="91440" tIns="45720" rIns="91440" bIns="45720" rtlCol="0">
            <a:noAutofit/>
          </a:bodyPr>
          <a:lstStyle>
            <a:defPPr>
              <a:defRPr lang="en-US"/>
            </a:defPPr>
            <a:lvl1pPr marL="357188" marR="0" indent="-357188" defTabSz="914400" fontAlgn="base">
              <a:lnSpc>
                <a:spcPct val="100000"/>
              </a:lnSpc>
              <a:spcBef>
                <a:spcPts val="0"/>
              </a:spcBef>
              <a:spcAft>
                <a:spcPts val="600"/>
              </a:spcAft>
              <a:buClr>
                <a:schemeClr val="tx1">
                  <a:lumMod val="75000"/>
                  <a:lumOff val="25000"/>
                </a:schemeClr>
              </a:buClr>
              <a:buSzTx/>
              <a:buFont typeface="Wingdings" panose="05000000000000000000" pitchFamily="2" charset="2"/>
              <a:buChar char="n"/>
              <a:tabLst/>
              <a:defRPr kumimoji="1" sz="2000" b="1" baseline="0">
                <a:solidFill>
                  <a:schemeClr val="tx1">
                    <a:lumMod val="75000"/>
                    <a:lumOff val="25000"/>
                  </a:schemeClr>
                </a:solidFill>
                <a:latin typeface="メイリオ" panose="020B0604030504040204" pitchFamily="50" charset="-128"/>
                <a:ea typeface="メイリオ" panose="020B0604030504040204" pitchFamily="50" charset="-128"/>
              </a:defRPr>
            </a:lvl1pPr>
            <a:lvl2pPr marL="742950" marR="0" indent="-285750" defTabSz="914400" fontAlgn="base">
              <a:lnSpc>
                <a:spcPct val="100000"/>
              </a:lnSpc>
              <a:spcBef>
                <a:spcPct val="20000"/>
              </a:spcBef>
              <a:spcAft>
                <a:spcPct val="0"/>
              </a:spcAft>
              <a:buClr>
                <a:schemeClr val="tx1"/>
              </a:buClr>
              <a:buSzTx/>
              <a:buFont typeface="Wingdings" panose="05000000000000000000" pitchFamily="2" charset="2"/>
              <a:buChar char="l"/>
              <a:tabLst/>
              <a:defRPr kumimoji="1" sz="2800" baseline="0">
                <a:solidFill>
                  <a:schemeClr val="tx1">
                    <a:lumMod val="75000"/>
                    <a:lumOff val="25000"/>
                  </a:schemeClr>
                </a:solidFill>
                <a:latin typeface="メイリオ" panose="020B0604030504040204" pitchFamily="50" charset="-128"/>
                <a:ea typeface="メイリオ" panose="020B0604030504040204" pitchFamily="50" charset="-128"/>
              </a:defRPr>
            </a:lvl2pPr>
            <a:lvl3pPr marL="1143000" marR="0" indent="-22860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3pPr>
            <a:lvl4pPr marL="1714500" marR="0" indent="-34290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4pPr>
            <a:lvl5pPr marL="2114550" marR="0" indent="-28575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5pPr>
            <a:lvl6pPr marL="2514600" indent="-228600" defTabSz="914400">
              <a:lnSpc>
                <a:spcPct val="90000"/>
              </a:lnSpc>
              <a:spcBef>
                <a:spcPts val="500"/>
              </a:spcBef>
              <a:buFont typeface="Arial" panose="020B0604020202020204" pitchFamily="34" charset="0"/>
              <a:buChar char="•"/>
              <a:defRPr kumimoji="1"/>
            </a:lvl6pPr>
            <a:lvl7pPr marL="2971800" indent="-228600" defTabSz="914400">
              <a:lnSpc>
                <a:spcPct val="90000"/>
              </a:lnSpc>
              <a:spcBef>
                <a:spcPts val="500"/>
              </a:spcBef>
              <a:buFont typeface="Arial" panose="020B0604020202020204" pitchFamily="34" charset="0"/>
              <a:buChar char="•"/>
              <a:defRPr kumimoji="1"/>
            </a:lvl7pPr>
            <a:lvl8pPr marL="3429000" indent="-228600" defTabSz="914400">
              <a:lnSpc>
                <a:spcPct val="90000"/>
              </a:lnSpc>
              <a:spcBef>
                <a:spcPts val="500"/>
              </a:spcBef>
              <a:buFont typeface="Arial" panose="020B0604020202020204" pitchFamily="34" charset="0"/>
              <a:buChar char="•"/>
              <a:defRPr kumimoji="1"/>
            </a:lvl8pPr>
            <a:lvl9pPr marL="3886200" indent="-228600" defTabSz="914400">
              <a:lnSpc>
                <a:spcPct val="90000"/>
              </a:lnSpc>
              <a:spcBef>
                <a:spcPts val="500"/>
              </a:spcBef>
              <a:buFont typeface="Arial" panose="020B0604020202020204" pitchFamily="34" charset="0"/>
              <a:buChar char="•"/>
              <a:defRPr kumimoji="1"/>
            </a:lvl9pPr>
          </a:lstStyle>
          <a:p>
            <a:pPr>
              <a:buClr>
                <a:srgbClr val="F36C37"/>
              </a:buClr>
              <a:buFont typeface="Wingdings" panose="05000000000000000000" pitchFamily="2" charset="2"/>
              <a:buChar char="l"/>
            </a:pPr>
            <a:r>
              <a:rPr lang="en-US" altLang="ja-JP" sz="1800" dirty="0"/>
              <a:t>MaxPooling</a:t>
            </a:r>
            <a:endParaRPr lang="ja-JP" altLang="en-US" sz="1800" dirty="0"/>
          </a:p>
          <a:p>
            <a:pPr lvl="1">
              <a:buClr>
                <a:srgbClr val="F36C37"/>
              </a:buClr>
            </a:pPr>
            <a:r>
              <a:rPr lang="ja-JP" altLang="en-US" sz="1400" b="1" dirty="0"/>
              <a:t>プーリング処理の代表的な手法の一つ（そのほかに</a:t>
            </a:r>
            <a:r>
              <a:rPr lang="en-US" altLang="ja-JP" sz="1400" b="1" dirty="0"/>
              <a:t>AveragePooling</a:t>
            </a:r>
            <a:r>
              <a:rPr lang="ja-JP" altLang="en-US" sz="1400" b="1" dirty="0"/>
              <a:t>などもある）</a:t>
            </a:r>
            <a:endParaRPr lang="en-US" altLang="ja-JP" sz="1400" b="1" dirty="0"/>
          </a:p>
          <a:p>
            <a:pPr lvl="1">
              <a:buClr>
                <a:srgbClr val="F36C37"/>
              </a:buClr>
            </a:pPr>
            <a:r>
              <a:rPr lang="ja-JP" altLang="en-US" sz="1400" b="1" dirty="0"/>
              <a:t>プーリングカーネルで囲まれた領域の代表値（最も大きい値）のみを残すことで、特徴をまとめ上げる</a:t>
            </a:r>
            <a:endParaRPr lang="en-US" altLang="ja-JP" sz="1400" b="1" dirty="0"/>
          </a:p>
          <a:p>
            <a:pPr lvl="1">
              <a:buClr>
                <a:srgbClr val="F36C37"/>
              </a:buClr>
            </a:pPr>
            <a:r>
              <a:rPr lang="ja-JP" altLang="en-US" sz="1400" b="1" dirty="0"/>
              <a:t>例えば、局所が少し変わっただけの画像を同一の種類とみなしたりすることに効果がある。畳み込みだけでは難しい、</a:t>
            </a:r>
            <a:br>
              <a:rPr lang="en-US" altLang="ja-JP" sz="1400" b="1" dirty="0"/>
            </a:br>
            <a:r>
              <a:rPr lang="ja-JP" altLang="en-US" sz="1400" b="1" dirty="0"/>
              <a:t>局所のパーツの回転、平行移動、スケールの変化などに強くなる</a:t>
            </a:r>
            <a:endParaRPr lang="en-US" altLang="ja-JP" sz="1400" b="1" dirty="0"/>
          </a:p>
          <a:p>
            <a:pPr lvl="1">
              <a:buClr>
                <a:srgbClr val="F36C37"/>
              </a:buClr>
            </a:pPr>
            <a:r>
              <a:rPr lang="ja-JP" altLang="en-US" sz="1400" b="1" dirty="0"/>
              <a:t>データを圧縮することにより計算コストも大きく下がるため、</a:t>
            </a:r>
            <a:r>
              <a:rPr lang="en-US" altLang="ja-JP" sz="1400" b="1" dirty="0"/>
              <a:t>CNN</a:t>
            </a:r>
            <a:r>
              <a:rPr lang="ja-JP" altLang="en-US" sz="1400" b="1" dirty="0"/>
              <a:t>の実用性を高める効果もある</a:t>
            </a:r>
            <a:endParaRPr lang="en-US" altLang="ja-JP" sz="1400" b="1" dirty="0"/>
          </a:p>
        </p:txBody>
      </p:sp>
    </p:spTree>
    <p:extLst>
      <p:ext uri="{BB962C8B-B14F-4D97-AF65-F5344CB8AC3E}">
        <p14:creationId xmlns:p14="http://schemas.microsoft.com/office/powerpoint/2010/main" val="1390573530"/>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9990461-C4BB-4870-AD5B-FBEBBFCD73FC}"/>
              </a:ext>
            </a:extLst>
          </p:cNvPr>
          <p:cNvSpPr>
            <a:spLocks noGrp="1"/>
          </p:cNvSpPr>
          <p:nvPr>
            <p:ph type="title"/>
          </p:nvPr>
        </p:nvSpPr>
        <p:spPr/>
        <p:txBody>
          <a:bodyPr/>
          <a:lstStyle/>
          <a:p>
            <a:r>
              <a:rPr kumimoji="1" lang="en-US" altLang="ja-JP" dirty="0"/>
              <a:t>7-1-11.</a:t>
            </a:r>
            <a:r>
              <a:rPr kumimoji="1" lang="ja-JP" altLang="en-US" dirty="0"/>
              <a:t>全結合層</a:t>
            </a:r>
          </a:p>
        </p:txBody>
      </p:sp>
      <p:sp>
        <p:nvSpPr>
          <p:cNvPr id="3" name="スライド番号プレースホルダー 2">
            <a:extLst>
              <a:ext uri="{FF2B5EF4-FFF2-40B4-BE49-F238E27FC236}">
                <a16:creationId xmlns:a16="http://schemas.microsoft.com/office/drawing/2014/main" id="{04C2AAF6-E0F2-4879-AF5A-F3359AAB7EA3}"/>
              </a:ext>
            </a:extLst>
          </p:cNvPr>
          <p:cNvSpPr>
            <a:spLocks noGrp="1"/>
          </p:cNvSpPr>
          <p:nvPr>
            <p:ph type="sldNum" sz="quarter" idx="10"/>
          </p:nvPr>
        </p:nvSpPr>
        <p:spPr/>
        <p:txBody>
          <a:bodyPr/>
          <a:lstStyle/>
          <a:p>
            <a:fld id="{5D750650-B10A-47BF-93C2-E1678438B37A}" type="slidenum">
              <a:rPr lang="en-US" altLang="ja-JP" smtClean="0"/>
              <a:pPr/>
              <a:t>345</a:t>
            </a:fld>
            <a:endParaRPr lang="en-US" altLang="ja-JP" dirty="0"/>
          </a:p>
        </p:txBody>
      </p:sp>
      <p:sp>
        <p:nvSpPr>
          <p:cNvPr id="265" name="楕円 264">
            <a:extLst>
              <a:ext uri="{FF2B5EF4-FFF2-40B4-BE49-F238E27FC236}">
                <a16:creationId xmlns:a16="http://schemas.microsoft.com/office/drawing/2014/main" id="{64E95011-0CFA-4019-9E7A-F7105C1C3128}"/>
              </a:ext>
            </a:extLst>
          </p:cNvPr>
          <p:cNvSpPr/>
          <p:nvPr/>
        </p:nvSpPr>
        <p:spPr>
          <a:xfrm>
            <a:off x="7056545" y="3804048"/>
            <a:ext cx="373260" cy="37326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just"/>
            <a:endParaRPr kumimoji="1" lang="ja-JP" altLang="en-US" sz="3200" dirty="0">
              <a:solidFill>
                <a:schemeClr val="tx1"/>
              </a:solidFill>
            </a:endParaRPr>
          </a:p>
        </p:txBody>
      </p:sp>
      <p:grpSp>
        <p:nvGrpSpPr>
          <p:cNvPr id="266" name="グループ化 265">
            <a:extLst>
              <a:ext uri="{FF2B5EF4-FFF2-40B4-BE49-F238E27FC236}">
                <a16:creationId xmlns:a16="http://schemas.microsoft.com/office/drawing/2014/main" id="{5A7F93DF-19F4-4CD8-AEE4-336CD97C4ACF}"/>
              </a:ext>
            </a:extLst>
          </p:cNvPr>
          <p:cNvGrpSpPr/>
          <p:nvPr/>
        </p:nvGrpSpPr>
        <p:grpSpPr>
          <a:xfrm>
            <a:off x="5853096" y="3816009"/>
            <a:ext cx="373260" cy="1973906"/>
            <a:chOff x="4406835" y="1983854"/>
            <a:chExt cx="373260" cy="1973906"/>
          </a:xfrm>
        </p:grpSpPr>
        <p:sp>
          <p:nvSpPr>
            <p:cNvPr id="267" name="楕円 266">
              <a:extLst>
                <a:ext uri="{FF2B5EF4-FFF2-40B4-BE49-F238E27FC236}">
                  <a16:creationId xmlns:a16="http://schemas.microsoft.com/office/drawing/2014/main" id="{094C7E68-F58E-4E19-9AFB-936606AEF3A3}"/>
                </a:ext>
              </a:extLst>
            </p:cNvPr>
            <p:cNvSpPr/>
            <p:nvPr/>
          </p:nvSpPr>
          <p:spPr>
            <a:xfrm>
              <a:off x="4406835" y="3584500"/>
              <a:ext cx="373260" cy="37326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just"/>
              <a:endParaRPr kumimoji="1" lang="ja-JP" altLang="en-US" sz="3200" dirty="0">
                <a:solidFill>
                  <a:schemeClr val="tx1"/>
                </a:solidFill>
              </a:endParaRPr>
            </a:p>
          </p:txBody>
        </p:sp>
        <p:sp>
          <p:nvSpPr>
            <p:cNvPr id="268" name="楕円 267">
              <a:extLst>
                <a:ext uri="{FF2B5EF4-FFF2-40B4-BE49-F238E27FC236}">
                  <a16:creationId xmlns:a16="http://schemas.microsoft.com/office/drawing/2014/main" id="{D23587BA-3D31-4EB4-B590-E9F03D5AFE0A}"/>
                </a:ext>
              </a:extLst>
            </p:cNvPr>
            <p:cNvSpPr/>
            <p:nvPr/>
          </p:nvSpPr>
          <p:spPr>
            <a:xfrm>
              <a:off x="4406835" y="3050952"/>
              <a:ext cx="373260" cy="37326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just"/>
              <a:endParaRPr kumimoji="1" lang="ja-JP" altLang="en-US" sz="3200" dirty="0">
                <a:solidFill>
                  <a:schemeClr val="tx1"/>
                </a:solidFill>
              </a:endParaRPr>
            </a:p>
          </p:txBody>
        </p:sp>
        <p:sp>
          <p:nvSpPr>
            <p:cNvPr id="269" name="楕円 268">
              <a:extLst>
                <a:ext uri="{FF2B5EF4-FFF2-40B4-BE49-F238E27FC236}">
                  <a16:creationId xmlns:a16="http://schemas.microsoft.com/office/drawing/2014/main" id="{63E87AD3-4060-4A5F-B8B9-06E0E0E92932}"/>
                </a:ext>
              </a:extLst>
            </p:cNvPr>
            <p:cNvSpPr/>
            <p:nvPr/>
          </p:nvSpPr>
          <p:spPr>
            <a:xfrm>
              <a:off x="4406835" y="2517403"/>
              <a:ext cx="373260" cy="37326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just"/>
              <a:endParaRPr kumimoji="1" lang="ja-JP" altLang="en-US" sz="3200" dirty="0">
                <a:solidFill>
                  <a:schemeClr val="tx1"/>
                </a:solidFill>
              </a:endParaRPr>
            </a:p>
          </p:txBody>
        </p:sp>
        <p:sp>
          <p:nvSpPr>
            <p:cNvPr id="270" name="楕円 269">
              <a:extLst>
                <a:ext uri="{FF2B5EF4-FFF2-40B4-BE49-F238E27FC236}">
                  <a16:creationId xmlns:a16="http://schemas.microsoft.com/office/drawing/2014/main" id="{E2D12AB8-02E4-451E-A9F3-1352793934C9}"/>
                </a:ext>
              </a:extLst>
            </p:cNvPr>
            <p:cNvSpPr/>
            <p:nvPr/>
          </p:nvSpPr>
          <p:spPr>
            <a:xfrm>
              <a:off x="4406835" y="1983854"/>
              <a:ext cx="373260" cy="37326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just"/>
              <a:endParaRPr kumimoji="1" lang="ja-JP" altLang="en-US" sz="3200" dirty="0">
                <a:solidFill>
                  <a:schemeClr val="tx1"/>
                </a:solidFill>
              </a:endParaRPr>
            </a:p>
          </p:txBody>
        </p:sp>
      </p:grpSp>
      <p:cxnSp>
        <p:nvCxnSpPr>
          <p:cNvPr id="271" name="直線矢印コネクタ 270">
            <a:extLst>
              <a:ext uri="{FF2B5EF4-FFF2-40B4-BE49-F238E27FC236}">
                <a16:creationId xmlns:a16="http://schemas.microsoft.com/office/drawing/2014/main" id="{E0A27F85-C987-44DD-B4C3-6EB0A13E45FB}"/>
              </a:ext>
            </a:extLst>
          </p:cNvPr>
          <p:cNvCxnSpPr>
            <a:cxnSpLocks/>
            <a:stCxn id="265" idx="6"/>
          </p:cNvCxnSpPr>
          <p:nvPr/>
        </p:nvCxnSpPr>
        <p:spPr>
          <a:xfrm>
            <a:off x="7429805" y="3990678"/>
            <a:ext cx="524625" cy="0"/>
          </a:xfrm>
          <a:prstGeom prst="straightConnector1">
            <a:avLst/>
          </a:prstGeom>
          <a:ln w="9525">
            <a:solidFill>
              <a:schemeClr val="tx1"/>
            </a:solidFill>
            <a:headEnd type="none" w="med" len="med"/>
            <a:tailEnd type="arrow" w="med" len="med"/>
          </a:ln>
        </p:spPr>
        <p:style>
          <a:lnRef idx="3">
            <a:schemeClr val="accent1"/>
          </a:lnRef>
          <a:fillRef idx="0">
            <a:schemeClr val="accent1"/>
          </a:fillRef>
          <a:effectRef idx="2">
            <a:schemeClr val="accent1"/>
          </a:effectRef>
          <a:fontRef idx="minor">
            <a:schemeClr val="tx1"/>
          </a:fontRef>
        </p:style>
      </p:cxnSp>
      <p:cxnSp>
        <p:nvCxnSpPr>
          <p:cNvPr id="272" name="直線矢印コネクタ 271">
            <a:extLst>
              <a:ext uri="{FF2B5EF4-FFF2-40B4-BE49-F238E27FC236}">
                <a16:creationId xmlns:a16="http://schemas.microsoft.com/office/drawing/2014/main" id="{5C2F8A9A-1D7C-4364-A2A0-1845BAFE668F}"/>
              </a:ext>
            </a:extLst>
          </p:cNvPr>
          <p:cNvCxnSpPr>
            <a:cxnSpLocks/>
            <a:stCxn id="267" idx="6"/>
            <a:endCxn id="265" idx="2"/>
          </p:cNvCxnSpPr>
          <p:nvPr/>
        </p:nvCxnSpPr>
        <p:spPr>
          <a:xfrm flipV="1">
            <a:off x="6226356" y="3990678"/>
            <a:ext cx="830189" cy="1612607"/>
          </a:xfrm>
          <a:prstGeom prst="straightConnector1">
            <a:avLst/>
          </a:prstGeom>
          <a:ln w="9525">
            <a:solidFill>
              <a:schemeClr val="tx1"/>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273" name="直線矢印コネクタ 272">
            <a:extLst>
              <a:ext uri="{FF2B5EF4-FFF2-40B4-BE49-F238E27FC236}">
                <a16:creationId xmlns:a16="http://schemas.microsoft.com/office/drawing/2014/main" id="{E9231F00-0EEA-4248-AF62-E394623B1EAF}"/>
              </a:ext>
            </a:extLst>
          </p:cNvPr>
          <p:cNvCxnSpPr>
            <a:cxnSpLocks/>
            <a:stCxn id="268" idx="6"/>
            <a:endCxn id="265" idx="2"/>
          </p:cNvCxnSpPr>
          <p:nvPr/>
        </p:nvCxnSpPr>
        <p:spPr>
          <a:xfrm flipV="1">
            <a:off x="6226356" y="3990678"/>
            <a:ext cx="830189" cy="1079059"/>
          </a:xfrm>
          <a:prstGeom prst="straightConnector1">
            <a:avLst/>
          </a:prstGeom>
          <a:ln w="9525">
            <a:solidFill>
              <a:schemeClr val="tx1"/>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274" name="直線矢印コネクタ 273">
            <a:extLst>
              <a:ext uri="{FF2B5EF4-FFF2-40B4-BE49-F238E27FC236}">
                <a16:creationId xmlns:a16="http://schemas.microsoft.com/office/drawing/2014/main" id="{D42F7278-04D3-4729-B3CF-7B5C5D6D87E5}"/>
              </a:ext>
            </a:extLst>
          </p:cNvPr>
          <p:cNvCxnSpPr>
            <a:cxnSpLocks/>
            <a:stCxn id="269" idx="6"/>
            <a:endCxn id="265" idx="2"/>
          </p:cNvCxnSpPr>
          <p:nvPr/>
        </p:nvCxnSpPr>
        <p:spPr>
          <a:xfrm flipV="1">
            <a:off x="6226356" y="3990678"/>
            <a:ext cx="830189" cy="545510"/>
          </a:xfrm>
          <a:prstGeom prst="straightConnector1">
            <a:avLst/>
          </a:prstGeom>
          <a:ln w="9525">
            <a:solidFill>
              <a:schemeClr val="tx1"/>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275" name="直線矢印コネクタ 274">
            <a:extLst>
              <a:ext uri="{FF2B5EF4-FFF2-40B4-BE49-F238E27FC236}">
                <a16:creationId xmlns:a16="http://schemas.microsoft.com/office/drawing/2014/main" id="{11F9A8F1-58CF-4CC3-A419-8C37C80DA83B}"/>
              </a:ext>
            </a:extLst>
          </p:cNvPr>
          <p:cNvCxnSpPr>
            <a:cxnSpLocks/>
            <a:stCxn id="270" idx="6"/>
            <a:endCxn id="265" idx="2"/>
          </p:cNvCxnSpPr>
          <p:nvPr/>
        </p:nvCxnSpPr>
        <p:spPr>
          <a:xfrm flipV="1">
            <a:off x="6226356" y="3990678"/>
            <a:ext cx="830189" cy="11961"/>
          </a:xfrm>
          <a:prstGeom prst="straightConnector1">
            <a:avLst/>
          </a:prstGeom>
          <a:ln w="9525">
            <a:solidFill>
              <a:schemeClr val="tx1"/>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276" name="直線矢印コネクタ 275">
            <a:extLst>
              <a:ext uri="{FF2B5EF4-FFF2-40B4-BE49-F238E27FC236}">
                <a16:creationId xmlns:a16="http://schemas.microsoft.com/office/drawing/2014/main" id="{88DD3963-0F72-469B-9198-0936B4B5BA7D}"/>
              </a:ext>
            </a:extLst>
          </p:cNvPr>
          <p:cNvCxnSpPr>
            <a:cxnSpLocks/>
            <a:endCxn id="267" idx="2"/>
          </p:cNvCxnSpPr>
          <p:nvPr/>
        </p:nvCxnSpPr>
        <p:spPr>
          <a:xfrm>
            <a:off x="5144621" y="5361824"/>
            <a:ext cx="708475" cy="241461"/>
          </a:xfrm>
          <a:prstGeom prst="straightConnector1">
            <a:avLst/>
          </a:prstGeom>
          <a:ln w="9525">
            <a:solidFill>
              <a:schemeClr val="tx1"/>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277" name="直線矢印コネクタ 276">
            <a:extLst>
              <a:ext uri="{FF2B5EF4-FFF2-40B4-BE49-F238E27FC236}">
                <a16:creationId xmlns:a16="http://schemas.microsoft.com/office/drawing/2014/main" id="{7F6FB4E4-CAF5-4644-8818-DFC4AD3BCC16}"/>
              </a:ext>
            </a:extLst>
          </p:cNvPr>
          <p:cNvCxnSpPr>
            <a:cxnSpLocks/>
            <a:endCxn id="267" idx="2"/>
          </p:cNvCxnSpPr>
          <p:nvPr/>
        </p:nvCxnSpPr>
        <p:spPr>
          <a:xfrm>
            <a:off x="5144621" y="4802962"/>
            <a:ext cx="708475" cy="800323"/>
          </a:xfrm>
          <a:prstGeom prst="straightConnector1">
            <a:avLst/>
          </a:prstGeom>
          <a:ln w="9525">
            <a:solidFill>
              <a:schemeClr val="tx1"/>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278" name="直線矢印コネクタ 277">
            <a:extLst>
              <a:ext uri="{FF2B5EF4-FFF2-40B4-BE49-F238E27FC236}">
                <a16:creationId xmlns:a16="http://schemas.microsoft.com/office/drawing/2014/main" id="{1D2986F6-71EF-46F1-8399-D74AD92565AC}"/>
              </a:ext>
            </a:extLst>
          </p:cNvPr>
          <p:cNvCxnSpPr>
            <a:cxnSpLocks/>
            <a:endCxn id="267" idx="2"/>
          </p:cNvCxnSpPr>
          <p:nvPr/>
        </p:nvCxnSpPr>
        <p:spPr>
          <a:xfrm>
            <a:off x="5144621" y="4244100"/>
            <a:ext cx="708475" cy="1359185"/>
          </a:xfrm>
          <a:prstGeom prst="straightConnector1">
            <a:avLst/>
          </a:prstGeom>
          <a:ln w="9525">
            <a:solidFill>
              <a:schemeClr val="tx1"/>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279" name="直線矢印コネクタ 278">
            <a:extLst>
              <a:ext uri="{FF2B5EF4-FFF2-40B4-BE49-F238E27FC236}">
                <a16:creationId xmlns:a16="http://schemas.microsoft.com/office/drawing/2014/main" id="{2AB9633C-7864-43F3-B59F-43CC1D6B8D5F}"/>
              </a:ext>
            </a:extLst>
          </p:cNvPr>
          <p:cNvCxnSpPr>
            <a:cxnSpLocks/>
            <a:endCxn id="268" idx="2"/>
          </p:cNvCxnSpPr>
          <p:nvPr/>
        </p:nvCxnSpPr>
        <p:spPr>
          <a:xfrm>
            <a:off x="5144621" y="4244100"/>
            <a:ext cx="708475" cy="825637"/>
          </a:xfrm>
          <a:prstGeom prst="straightConnector1">
            <a:avLst/>
          </a:prstGeom>
          <a:ln w="9525">
            <a:solidFill>
              <a:schemeClr val="tx1"/>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280" name="直線矢印コネクタ 279">
            <a:extLst>
              <a:ext uri="{FF2B5EF4-FFF2-40B4-BE49-F238E27FC236}">
                <a16:creationId xmlns:a16="http://schemas.microsoft.com/office/drawing/2014/main" id="{B82084DD-1141-4FF3-A7F8-A48AA3DB9F1C}"/>
              </a:ext>
            </a:extLst>
          </p:cNvPr>
          <p:cNvCxnSpPr>
            <a:cxnSpLocks/>
            <a:endCxn id="268" idx="2"/>
          </p:cNvCxnSpPr>
          <p:nvPr/>
        </p:nvCxnSpPr>
        <p:spPr>
          <a:xfrm>
            <a:off x="5144621" y="4802962"/>
            <a:ext cx="708475" cy="266775"/>
          </a:xfrm>
          <a:prstGeom prst="straightConnector1">
            <a:avLst/>
          </a:prstGeom>
          <a:ln w="9525">
            <a:solidFill>
              <a:schemeClr val="tx1"/>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281" name="直線矢印コネクタ 280">
            <a:extLst>
              <a:ext uri="{FF2B5EF4-FFF2-40B4-BE49-F238E27FC236}">
                <a16:creationId xmlns:a16="http://schemas.microsoft.com/office/drawing/2014/main" id="{3A019B0D-7231-4701-A94B-8DBDEAA73291}"/>
              </a:ext>
            </a:extLst>
          </p:cNvPr>
          <p:cNvCxnSpPr>
            <a:cxnSpLocks/>
            <a:endCxn id="268" idx="2"/>
          </p:cNvCxnSpPr>
          <p:nvPr/>
        </p:nvCxnSpPr>
        <p:spPr>
          <a:xfrm flipV="1">
            <a:off x="5144621" y="5069737"/>
            <a:ext cx="708475" cy="292087"/>
          </a:xfrm>
          <a:prstGeom prst="straightConnector1">
            <a:avLst/>
          </a:prstGeom>
          <a:ln w="9525">
            <a:solidFill>
              <a:schemeClr val="tx1"/>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282" name="直線矢印コネクタ 281">
            <a:extLst>
              <a:ext uri="{FF2B5EF4-FFF2-40B4-BE49-F238E27FC236}">
                <a16:creationId xmlns:a16="http://schemas.microsoft.com/office/drawing/2014/main" id="{965C9E03-C56D-45A2-A091-E0FA50CFB1AE}"/>
              </a:ext>
            </a:extLst>
          </p:cNvPr>
          <p:cNvCxnSpPr>
            <a:cxnSpLocks/>
            <a:endCxn id="269" idx="2"/>
          </p:cNvCxnSpPr>
          <p:nvPr/>
        </p:nvCxnSpPr>
        <p:spPr>
          <a:xfrm flipV="1">
            <a:off x="5144621" y="4536188"/>
            <a:ext cx="708475" cy="825636"/>
          </a:xfrm>
          <a:prstGeom prst="straightConnector1">
            <a:avLst/>
          </a:prstGeom>
          <a:ln w="9525">
            <a:solidFill>
              <a:schemeClr val="tx1"/>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283" name="直線矢印コネクタ 282">
            <a:extLst>
              <a:ext uri="{FF2B5EF4-FFF2-40B4-BE49-F238E27FC236}">
                <a16:creationId xmlns:a16="http://schemas.microsoft.com/office/drawing/2014/main" id="{DB52D661-D41D-41F2-ACD6-38368101ED70}"/>
              </a:ext>
            </a:extLst>
          </p:cNvPr>
          <p:cNvCxnSpPr>
            <a:cxnSpLocks/>
            <a:endCxn id="270" idx="2"/>
          </p:cNvCxnSpPr>
          <p:nvPr/>
        </p:nvCxnSpPr>
        <p:spPr>
          <a:xfrm flipV="1">
            <a:off x="5144621" y="4002639"/>
            <a:ext cx="708475" cy="1359185"/>
          </a:xfrm>
          <a:prstGeom prst="straightConnector1">
            <a:avLst/>
          </a:prstGeom>
          <a:ln w="9525">
            <a:solidFill>
              <a:schemeClr val="tx1"/>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284" name="直線矢印コネクタ 283">
            <a:extLst>
              <a:ext uri="{FF2B5EF4-FFF2-40B4-BE49-F238E27FC236}">
                <a16:creationId xmlns:a16="http://schemas.microsoft.com/office/drawing/2014/main" id="{84C60163-D008-40F8-9AFF-BE7026ABB791}"/>
              </a:ext>
            </a:extLst>
          </p:cNvPr>
          <p:cNvCxnSpPr>
            <a:cxnSpLocks/>
            <a:stCxn id="270" idx="2"/>
          </p:cNvCxnSpPr>
          <p:nvPr/>
        </p:nvCxnSpPr>
        <p:spPr>
          <a:xfrm flipH="1">
            <a:off x="5144621" y="4002639"/>
            <a:ext cx="708475" cy="241461"/>
          </a:xfrm>
          <a:prstGeom prst="straightConnector1">
            <a:avLst/>
          </a:prstGeom>
          <a:ln w="9525">
            <a:solidFill>
              <a:schemeClr val="tx1"/>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285" name="直線矢印コネクタ 284">
            <a:extLst>
              <a:ext uri="{FF2B5EF4-FFF2-40B4-BE49-F238E27FC236}">
                <a16:creationId xmlns:a16="http://schemas.microsoft.com/office/drawing/2014/main" id="{EE28BD8E-BE6D-4FB5-9EDC-E8B41AD16E17}"/>
              </a:ext>
            </a:extLst>
          </p:cNvPr>
          <p:cNvCxnSpPr>
            <a:cxnSpLocks/>
            <a:stCxn id="269" idx="2"/>
          </p:cNvCxnSpPr>
          <p:nvPr/>
        </p:nvCxnSpPr>
        <p:spPr>
          <a:xfrm flipH="1" flipV="1">
            <a:off x="5144621" y="4244100"/>
            <a:ext cx="708475" cy="292088"/>
          </a:xfrm>
          <a:prstGeom prst="straightConnector1">
            <a:avLst/>
          </a:prstGeom>
          <a:ln w="9525">
            <a:solidFill>
              <a:schemeClr val="tx1"/>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286" name="直線矢印コネクタ 285">
            <a:extLst>
              <a:ext uri="{FF2B5EF4-FFF2-40B4-BE49-F238E27FC236}">
                <a16:creationId xmlns:a16="http://schemas.microsoft.com/office/drawing/2014/main" id="{FBE90FE2-219E-4E1C-A2E9-C681D5E4B4BE}"/>
              </a:ext>
            </a:extLst>
          </p:cNvPr>
          <p:cNvCxnSpPr>
            <a:cxnSpLocks/>
            <a:endCxn id="270" idx="2"/>
          </p:cNvCxnSpPr>
          <p:nvPr/>
        </p:nvCxnSpPr>
        <p:spPr>
          <a:xfrm flipV="1">
            <a:off x="5144621" y="4002639"/>
            <a:ext cx="708475" cy="800323"/>
          </a:xfrm>
          <a:prstGeom prst="straightConnector1">
            <a:avLst/>
          </a:prstGeom>
          <a:ln w="9525">
            <a:solidFill>
              <a:schemeClr val="tx1"/>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287" name="直線矢印コネクタ 286">
            <a:extLst>
              <a:ext uri="{FF2B5EF4-FFF2-40B4-BE49-F238E27FC236}">
                <a16:creationId xmlns:a16="http://schemas.microsoft.com/office/drawing/2014/main" id="{E91E8D3D-04CA-4A7C-931B-2FA2B6FDEE39}"/>
              </a:ext>
            </a:extLst>
          </p:cNvPr>
          <p:cNvCxnSpPr>
            <a:cxnSpLocks/>
            <a:endCxn id="269" idx="2"/>
          </p:cNvCxnSpPr>
          <p:nvPr/>
        </p:nvCxnSpPr>
        <p:spPr>
          <a:xfrm flipV="1">
            <a:off x="5144621" y="4536188"/>
            <a:ext cx="708475" cy="266774"/>
          </a:xfrm>
          <a:prstGeom prst="straightConnector1">
            <a:avLst/>
          </a:prstGeom>
          <a:ln w="9525">
            <a:solidFill>
              <a:schemeClr val="tx1"/>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sp>
        <p:nvSpPr>
          <p:cNvPr id="303" name="正方形/長方形 302">
            <a:extLst>
              <a:ext uri="{FF2B5EF4-FFF2-40B4-BE49-F238E27FC236}">
                <a16:creationId xmlns:a16="http://schemas.microsoft.com/office/drawing/2014/main" id="{899D0A84-E279-42F8-8358-5B4AC3553A88}"/>
              </a:ext>
            </a:extLst>
          </p:cNvPr>
          <p:cNvSpPr/>
          <p:nvPr/>
        </p:nvSpPr>
        <p:spPr>
          <a:xfrm>
            <a:off x="2552078" y="3994368"/>
            <a:ext cx="1210588" cy="338554"/>
          </a:xfrm>
          <a:prstGeom prst="rect">
            <a:avLst/>
          </a:prstGeom>
        </p:spPr>
        <p:txBody>
          <a:bodyPr wrap="none">
            <a:spAutoFit/>
          </a:bodyPr>
          <a:lstStyle/>
          <a:p>
            <a:r>
              <a:rPr kumimoji="1" lang="ja-JP" altLang="en-US" sz="1600" b="1" dirty="0"/>
              <a:t>入力データ</a:t>
            </a:r>
            <a:endParaRPr lang="ja-JP" altLang="en-US" b="1" dirty="0"/>
          </a:p>
        </p:txBody>
      </p:sp>
      <p:cxnSp>
        <p:nvCxnSpPr>
          <p:cNvPr id="306" name="直線矢印コネクタ 305">
            <a:extLst>
              <a:ext uri="{FF2B5EF4-FFF2-40B4-BE49-F238E27FC236}">
                <a16:creationId xmlns:a16="http://schemas.microsoft.com/office/drawing/2014/main" id="{0A0CF2C6-CAFD-4817-9496-6637B6EA0766}"/>
              </a:ext>
            </a:extLst>
          </p:cNvPr>
          <p:cNvCxnSpPr>
            <a:cxnSpLocks/>
            <a:stCxn id="111" idx="3"/>
            <a:endCxn id="317" idx="1"/>
          </p:cNvCxnSpPr>
          <p:nvPr/>
        </p:nvCxnSpPr>
        <p:spPr>
          <a:xfrm flipV="1">
            <a:off x="3448424" y="4759961"/>
            <a:ext cx="518398" cy="8930"/>
          </a:xfrm>
          <a:prstGeom prst="straightConnector1">
            <a:avLst/>
          </a:prstGeom>
          <a:ln w="9525">
            <a:solidFill>
              <a:schemeClr val="tx1"/>
            </a:solidFill>
            <a:headEnd type="none" w="med" len="med"/>
            <a:tailEnd type="arrow" w="med" len="med"/>
          </a:ln>
        </p:spPr>
        <p:style>
          <a:lnRef idx="3">
            <a:schemeClr val="accent1"/>
          </a:lnRef>
          <a:fillRef idx="0">
            <a:schemeClr val="accent1"/>
          </a:fillRef>
          <a:effectRef idx="2">
            <a:schemeClr val="accent1"/>
          </a:effectRef>
          <a:fontRef idx="minor">
            <a:schemeClr val="tx1"/>
          </a:fontRef>
        </p:style>
      </p:cxnSp>
      <p:sp>
        <p:nvSpPr>
          <p:cNvPr id="307" name="楕円 306">
            <a:extLst>
              <a:ext uri="{FF2B5EF4-FFF2-40B4-BE49-F238E27FC236}">
                <a16:creationId xmlns:a16="http://schemas.microsoft.com/office/drawing/2014/main" id="{BCE9A1BA-E2E9-4F43-8323-ABE0DE3F477E}"/>
              </a:ext>
            </a:extLst>
          </p:cNvPr>
          <p:cNvSpPr/>
          <p:nvPr/>
        </p:nvSpPr>
        <p:spPr>
          <a:xfrm>
            <a:off x="7050475" y="5416655"/>
            <a:ext cx="373260" cy="37326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just"/>
            <a:endParaRPr kumimoji="1" lang="ja-JP" altLang="en-US" sz="3200" dirty="0">
              <a:solidFill>
                <a:schemeClr val="tx1"/>
              </a:solidFill>
            </a:endParaRPr>
          </a:p>
        </p:txBody>
      </p:sp>
      <p:cxnSp>
        <p:nvCxnSpPr>
          <p:cNvPr id="308" name="直線矢印コネクタ 307">
            <a:extLst>
              <a:ext uri="{FF2B5EF4-FFF2-40B4-BE49-F238E27FC236}">
                <a16:creationId xmlns:a16="http://schemas.microsoft.com/office/drawing/2014/main" id="{0A84F0F7-94AE-4454-B37E-BEB8D0075FB3}"/>
              </a:ext>
            </a:extLst>
          </p:cNvPr>
          <p:cNvCxnSpPr>
            <a:cxnSpLocks/>
            <a:stCxn id="270" idx="6"/>
            <a:endCxn id="307" idx="2"/>
          </p:cNvCxnSpPr>
          <p:nvPr/>
        </p:nvCxnSpPr>
        <p:spPr>
          <a:xfrm>
            <a:off x="6226356" y="4002639"/>
            <a:ext cx="824119" cy="1600646"/>
          </a:xfrm>
          <a:prstGeom prst="straightConnector1">
            <a:avLst/>
          </a:prstGeom>
          <a:ln w="9525">
            <a:solidFill>
              <a:schemeClr val="tx1"/>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309" name="直線矢印コネクタ 308">
            <a:extLst>
              <a:ext uri="{FF2B5EF4-FFF2-40B4-BE49-F238E27FC236}">
                <a16:creationId xmlns:a16="http://schemas.microsoft.com/office/drawing/2014/main" id="{A919C889-B323-41A2-BF68-0256C756D64E}"/>
              </a:ext>
            </a:extLst>
          </p:cNvPr>
          <p:cNvCxnSpPr>
            <a:cxnSpLocks/>
            <a:stCxn id="269" idx="6"/>
            <a:endCxn id="307" idx="2"/>
          </p:cNvCxnSpPr>
          <p:nvPr/>
        </p:nvCxnSpPr>
        <p:spPr>
          <a:xfrm>
            <a:off x="6226356" y="4536188"/>
            <a:ext cx="824119" cy="1067097"/>
          </a:xfrm>
          <a:prstGeom prst="straightConnector1">
            <a:avLst/>
          </a:prstGeom>
          <a:ln w="9525">
            <a:solidFill>
              <a:schemeClr val="tx1"/>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310" name="直線矢印コネクタ 309">
            <a:extLst>
              <a:ext uri="{FF2B5EF4-FFF2-40B4-BE49-F238E27FC236}">
                <a16:creationId xmlns:a16="http://schemas.microsoft.com/office/drawing/2014/main" id="{42874F21-AC29-4CA9-B8EE-ACAF785C4A5F}"/>
              </a:ext>
            </a:extLst>
          </p:cNvPr>
          <p:cNvCxnSpPr>
            <a:cxnSpLocks/>
            <a:stCxn id="268" idx="6"/>
            <a:endCxn id="307" idx="2"/>
          </p:cNvCxnSpPr>
          <p:nvPr/>
        </p:nvCxnSpPr>
        <p:spPr>
          <a:xfrm>
            <a:off x="6226356" y="5069737"/>
            <a:ext cx="824119" cy="533548"/>
          </a:xfrm>
          <a:prstGeom prst="straightConnector1">
            <a:avLst/>
          </a:prstGeom>
          <a:ln w="9525">
            <a:solidFill>
              <a:schemeClr val="tx1"/>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311" name="直線矢印コネクタ 310">
            <a:extLst>
              <a:ext uri="{FF2B5EF4-FFF2-40B4-BE49-F238E27FC236}">
                <a16:creationId xmlns:a16="http://schemas.microsoft.com/office/drawing/2014/main" id="{7F6D1681-B12E-4BDB-9DEA-01A1E96CFFE1}"/>
              </a:ext>
            </a:extLst>
          </p:cNvPr>
          <p:cNvCxnSpPr>
            <a:cxnSpLocks/>
            <a:stCxn id="267" idx="6"/>
            <a:endCxn id="307" idx="2"/>
          </p:cNvCxnSpPr>
          <p:nvPr/>
        </p:nvCxnSpPr>
        <p:spPr>
          <a:xfrm>
            <a:off x="6226356" y="5603285"/>
            <a:ext cx="824119" cy="0"/>
          </a:xfrm>
          <a:prstGeom prst="straightConnector1">
            <a:avLst/>
          </a:prstGeom>
          <a:ln w="9525">
            <a:solidFill>
              <a:schemeClr val="tx1"/>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312" name="直線矢印コネクタ 311">
            <a:extLst>
              <a:ext uri="{FF2B5EF4-FFF2-40B4-BE49-F238E27FC236}">
                <a16:creationId xmlns:a16="http://schemas.microsoft.com/office/drawing/2014/main" id="{98DA64AB-CEE8-4FE9-9FD9-204964967023}"/>
              </a:ext>
            </a:extLst>
          </p:cNvPr>
          <p:cNvCxnSpPr>
            <a:cxnSpLocks/>
          </p:cNvCxnSpPr>
          <p:nvPr/>
        </p:nvCxnSpPr>
        <p:spPr>
          <a:xfrm>
            <a:off x="7420223" y="5576107"/>
            <a:ext cx="524625" cy="0"/>
          </a:xfrm>
          <a:prstGeom prst="straightConnector1">
            <a:avLst/>
          </a:prstGeom>
          <a:ln w="9525">
            <a:solidFill>
              <a:schemeClr val="tx1"/>
            </a:solidFill>
            <a:headEnd type="none" w="med" len="med"/>
            <a:tailEnd type="arrow" w="med" len="med"/>
          </a:ln>
        </p:spPr>
        <p:style>
          <a:lnRef idx="3">
            <a:schemeClr val="accent1"/>
          </a:lnRef>
          <a:fillRef idx="0">
            <a:schemeClr val="accent1"/>
          </a:fillRef>
          <a:effectRef idx="2">
            <a:schemeClr val="accent1"/>
          </a:effectRef>
          <a:fontRef idx="minor">
            <a:schemeClr val="tx1"/>
          </a:fontRef>
        </p:style>
      </p:cxnSp>
      <p:cxnSp>
        <p:nvCxnSpPr>
          <p:cNvPr id="314" name="直線矢印コネクタ 313">
            <a:extLst>
              <a:ext uri="{FF2B5EF4-FFF2-40B4-BE49-F238E27FC236}">
                <a16:creationId xmlns:a16="http://schemas.microsoft.com/office/drawing/2014/main" id="{0F0B7F58-1362-4C4E-A4F7-A15A9AAA6A4A}"/>
              </a:ext>
            </a:extLst>
          </p:cNvPr>
          <p:cNvCxnSpPr>
            <a:cxnSpLocks/>
            <a:stCxn id="317" idx="3"/>
            <a:endCxn id="318" idx="1"/>
          </p:cNvCxnSpPr>
          <p:nvPr/>
        </p:nvCxnSpPr>
        <p:spPr>
          <a:xfrm>
            <a:off x="4472474" y="4759961"/>
            <a:ext cx="176150" cy="0"/>
          </a:xfrm>
          <a:prstGeom prst="straightConnector1">
            <a:avLst/>
          </a:prstGeom>
          <a:ln w="9525">
            <a:solidFill>
              <a:schemeClr val="tx1"/>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sp>
        <p:nvSpPr>
          <p:cNvPr id="317" name="正方形/長方形 316">
            <a:extLst>
              <a:ext uri="{FF2B5EF4-FFF2-40B4-BE49-F238E27FC236}">
                <a16:creationId xmlns:a16="http://schemas.microsoft.com/office/drawing/2014/main" id="{8B79BA43-EA23-451D-8924-8A09246AD558}"/>
              </a:ext>
            </a:extLst>
          </p:cNvPr>
          <p:cNvSpPr/>
          <p:nvPr/>
        </p:nvSpPr>
        <p:spPr>
          <a:xfrm>
            <a:off x="3966822" y="3807994"/>
            <a:ext cx="505652" cy="1903934"/>
          </a:xfrm>
          <a:prstGeom prst="rect">
            <a:avLst/>
          </a:prstGeom>
          <a:solidFill>
            <a:srgbClr val="FF9681"/>
          </a:solidFill>
          <a:ln>
            <a:noFill/>
          </a:ln>
        </p:spPr>
        <p:style>
          <a:lnRef idx="2">
            <a:schemeClr val="accent4">
              <a:shade val="50000"/>
            </a:schemeClr>
          </a:lnRef>
          <a:fillRef idx="1">
            <a:schemeClr val="accent4"/>
          </a:fillRef>
          <a:effectRef idx="0">
            <a:schemeClr val="accent4"/>
          </a:effectRef>
          <a:fontRef idx="minor">
            <a:schemeClr val="lt1"/>
          </a:fontRef>
        </p:style>
        <p:txBody>
          <a:bodyPr vert="eaVert" rtlCol="0" anchor="ctr"/>
          <a:lstStyle/>
          <a:p>
            <a:pPr algn="ctr"/>
            <a:r>
              <a:rPr kumimoji="1" lang="ja-JP" altLang="en-US" sz="1600" b="1" dirty="0">
                <a:solidFill>
                  <a:schemeClr val="tx1"/>
                </a:solidFill>
              </a:rPr>
              <a:t>畳み込み層</a:t>
            </a:r>
          </a:p>
        </p:txBody>
      </p:sp>
      <p:sp>
        <p:nvSpPr>
          <p:cNvPr id="318" name="正方形/長方形 317">
            <a:extLst>
              <a:ext uri="{FF2B5EF4-FFF2-40B4-BE49-F238E27FC236}">
                <a16:creationId xmlns:a16="http://schemas.microsoft.com/office/drawing/2014/main" id="{889DDF96-65FD-4CA8-AF18-E5CDADDA2035}"/>
              </a:ext>
            </a:extLst>
          </p:cNvPr>
          <p:cNvSpPr/>
          <p:nvPr/>
        </p:nvSpPr>
        <p:spPr>
          <a:xfrm>
            <a:off x="4648624" y="3807994"/>
            <a:ext cx="505652" cy="1903934"/>
          </a:xfrm>
          <a:prstGeom prst="rect">
            <a:avLst/>
          </a:prstGeom>
          <a:solidFill>
            <a:srgbClr val="92D050"/>
          </a:solidFill>
          <a:ln>
            <a:noFill/>
          </a:ln>
        </p:spPr>
        <p:style>
          <a:lnRef idx="2">
            <a:schemeClr val="accent4">
              <a:shade val="50000"/>
            </a:schemeClr>
          </a:lnRef>
          <a:fillRef idx="1">
            <a:schemeClr val="accent4"/>
          </a:fillRef>
          <a:effectRef idx="0">
            <a:schemeClr val="accent4"/>
          </a:effectRef>
          <a:fontRef idx="minor">
            <a:schemeClr val="lt1"/>
          </a:fontRef>
        </p:style>
        <p:txBody>
          <a:bodyPr vert="eaVert" rtlCol="0" anchor="ctr"/>
          <a:lstStyle/>
          <a:p>
            <a:pPr algn="ctr"/>
            <a:r>
              <a:rPr kumimoji="1" lang="ja-JP" altLang="en-US" sz="1600" b="1" dirty="0">
                <a:solidFill>
                  <a:schemeClr val="tx1"/>
                </a:solidFill>
              </a:rPr>
              <a:t>プーリング層</a:t>
            </a:r>
          </a:p>
        </p:txBody>
      </p:sp>
      <p:sp>
        <p:nvSpPr>
          <p:cNvPr id="319" name="左中かっこ 318">
            <a:extLst>
              <a:ext uri="{FF2B5EF4-FFF2-40B4-BE49-F238E27FC236}">
                <a16:creationId xmlns:a16="http://schemas.microsoft.com/office/drawing/2014/main" id="{FD90BF12-F6E1-4503-B274-B59D54BB2821}"/>
              </a:ext>
            </a:extLst>
          </p:cNvPr>
          <p:cNvSpPr/>
          <p:nvPr/>
        </p:nvSpPr>
        <p:spPr>
          <a:xfrm rot="16200000">
            <a:off x="5928414" y="5631970"/>
            <a:ext cx="186914" cy="708477"/>
          </a:xfrm>
          <a:prstGeom prst="leftBrace">
            <a:avLst>
              <a:gd name="adj1" fmla="val 82488"/>
              <a:gd name="adj2" fmla="val 48106"/>
            </a:avLst>
          </a:prstGeom>
          <a:ln w="12700">
            <a:solidFill>
              <a:schemeClr val="tx1"/>
            </a:solidFill>
            <a:headEnd type="none" w="med" len="med"/>
            <a:tailEnd type="none"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kumimoji="1" lang="ja-JP" altLang="en-US"/>
          </a:p>
        </p:txBody>
      </p:sp>
      <p:sp>
        <p:nvSpPr>
          <p:cNvPr id="322" name="正方形/長方形 321">
            <a:extLst>
              <a:ext uri="{FF2B5EF4-FFF2-40B4-BE49-F238E27FC236}">
                <a16:creationId xmlns:a16="http://schemas.microsoft.com/office/drawing/2014/main" id="{FF44BE43-3209-4C5A-9DE2-0E0A2E155E53}"/>
              </a:ext>
            </a:extLst>
          </p:cNvPr>
          <p:cNvSpPr/>
          <p:nvPr/>
        </p:nvSpPr>
        <p:spPr>
          <a:xfrm>
            <a:off x="5498858" y="6233446"/>
            <a:ext cx="1005403" cy="338554"/>
          </a:xfrm>
          <a:prstGeom prst="rect">
            <a:avLst/>
          </a:prstGeom>
        </p:spPr>
        <p:txBody>
          <a:bodyPr wrap="none">
            <a:spAutoFit/>
          </a:bodyPr>
          <a:lstStyle/>
          <a:p>
            <a:pPr algn="ctr"/>
            <a:r>
              <a:rPr lang="ja-JP" altLang="en-US" sz="1600" b="1" dirty="0">
                <a:solidFill>
                  <a:srgbClr val="E94823"/>
                </a:solidFill>
              </a:rPr>
              <a:t>全結合層</a:t>
            </a:r>
          </a:p>
        </p:txBody>
      </p:sp>
      <p:sp>
        <p:nvSpPr>
          <p:cNvPr id="324" name="正方形/長方形 323">
            <a:extLst>
              <a:ext uri="{FF2B5EF4-FFF2-40B4-BE49-F238E27FC236}">
                <a16:creationId xmlns:a16="http://schemas.microsoft.com/office/drawing/2014/main" id="{ACED7A44-0A63-48C3-B119-D1D6B38CC054}"/>
              </a:ext>
            </a:extLst>
          </p:cNvPr>
          <p:cNvSpPr/>
          <p:nvPr/>
        </p:nvSpPr>
        <p:spPr>
          <a:xfrm>
            <a:off x="7946434" y="4825405"/>
            <a:ext cx="737870" cy="273850"/>
          </a:xfrm>
          <a:prstGeom prst="rect">
            <a:avLst/>
          </a:prstGeom>
          <a:solidFill>
            <a:schemeClr val="accent5">
              <a:lumMod val="40000"/>
              <a:lumOff val="6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ja-JP" altLang="en-US" sz="1600" dirty="0">
              <a:solidFill>
                <a:schemeClr val="tx1"/>
              </a:solidFill>
            </a:endParaRPr>
          </a:p>
        </p:txBody>
      </p:sp>
      <p:sp>
        <p:nvSpPr>
          <p:cNvPr id="325" name="正方形/長方形 324">
            <a:extLst>
              <a:ext uri="{FF2B5EF4-FFF2-40B4-BE49-F238E27FC236}">
                <a16:creationId xmlns:a16="http://schemas.microsoft.com/office/drawing/2014/main" id="{50680418-D9D7-4632-A01E-E572EC60F301}"/>
              </a:ext>
            </a:extLst>
          </p:cNvPr>
          <p:cNvSpPr/>
          <p:nvPr/>
        </p:nvSpPr>
        <p:spPr>
          <a:xfrm>
            <a:off x="7946434" y="5456835"/>
            <a:ext cx="112757" cy="270221"/>
          </a:xfrm>
          <a:prstGeom prst="rect">
            <a:avLst/>
          </a:prstGeom>
          <a:solidFill>
            <a:schemeClr val="accent5">
              <a:lumMod val="40000"/>
              <a:lumOff val="6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ja-JP" altLang="en-US" sz="1600" dirty="0">
              <a:solidFill>
                <a:schemeClr val="tx1"/>
              </a:solidFill>
            </a:endParaRPr>
          </a:p>
        </p:txBody>
      </p:sp>
      <p:sp>
        <p:nvSpPr>
          <p:cNvPr id="326" name="正方形/長方形 325">
            <a:extLst>
              <a:ext uri="{FF2B5EF4-FFF2-40B4-BE49-F238E27FC236}">
                <a16:creationId xmlns:a16="http://schemas.microsoft.com/office/drawing/2014/main" id="{104BE3B3-E77F-41D0-A505-61082CB2DCB1}"/>
              </a:ext>
            </a:extLst>
          </p:cNvPr>
          <p:cNvSpPr/>
          <p:nvPr/>
        </p:nvSpPr>
        <p:spPr>
          <a:xfrm>
            <a:off x="7924780" y="4808442"/>
            <a:ext cx="1180131" cy="307777"/>
          </a:xfrm>
          <a:prstGeom prst="rect">
            <a:avLst/>
          </a:prstGeom>
        </p:spPr>
        <p:txBody>
          <a:bodyPr wrap="none">
            <a:spAutoFit/>
          </a:bodyPr>
          <a:lstStyle/>
          <a:p>
            <a:r>
              <a:rPr kumimoji="1" lang="en-US" altLang="ja-JP" sz="1400" b="1" dirty="0"/>
              <a:t>5</a:t>
            </a:r>
            <a:r>
              <a:rPr kumimoji="1" lang="ja-JP" altLang="en-US" sz="1400" b="1" dirty="0"/>
              <a:t>の確率</a:t>
            </a:r>
            <a:r>
              <a:rPr kumimoji="1" lang="en-US" altLang="ja-JP" sz="1400" b="1" dirty="0"/>
              <a:t>: 0.6</a:t>
            </a:r>
            <a:endParaRPr lang="ja-JP" altLang="en-US" sz="1400" b="1" dirty="0"/>
          </a:p>
        </p:txBody>
      </p:sp>
      <p:sp>
        <p:nvSpPr>
          <p:cNvPr id="327" name="正方形/長方形 326">
            <a:extLst>
              <a:ext uri="{FF2B5EF4-FFF2-40B4-BE49-F238E27FC236}">
                <a16:creationId xmlns:a16="http://schemas.microsoft.com/office/drawing/2014/main" id="{229CAF30-CB84-41D1-A5F3-0A1DFE2B00D4}"/>
              </a:ext>
            </a:extLst>
          </p:cNvPr>
          <p:cNvSpPr/>
          <p:nvPr/>
        </p:nvSpPr>
        <p:spPr>
          <a:xfrm>
            <a:off x="7924780" y="5438057"/>
            <a:ext cx="1279517" cy="307777"/>
          </a:xfrm>
          <a:prstGeom prst="rect">
            <a:avLst/>
          </a:prstGeom>
        </p:spPr>
        <p:txBody>
          <a:bodyPr wrap="none">
            <a:spAutoFit/>
          </a:bodyPr>
          <a:lstStyle/>
          <a:p>
            <a:r>
              <a:rPr kumimoji="1" lang="en-US" altLang="ja-JP" sz="1400" b="1" dirty="0"/>
              <a:t>9</a:t>
            </a:r>
            <a:r>
              <a:rPr kumimoji="1" lang="ja-JP" altLang="en-US" sz="1400" b="1" dirty="0"/>
              <a:t>の確率</a:t>
            </a:r>
            <a:r>
              <a:rPr kumimoji="1" lang="en-US" altLang="ja-JP" sz="1400" b="1" dirty="0"/>
              <a:t>: 0.08</a:t>
            </a:r>
            <a:endParaRPr lang="ja-JP" altLang="en-US" sz="1400" b="1" dirty="0"/>
          </a:p>
        </p:txBody>
      </p:sp>
      <p:sp>
        <p:nvSpPr>
          <p:cNvPr id="328" name="正方形/長方形 327">
            <a:extLst>
              <a:ext uri="{FF2B5EF4-FFF2-40B4-BE49-F238E27FC236}">
                <a16:creationId xmlns:a16="http://schemas.microsoft.com/office/drawing/2014/main" id="{5190D474-F9C3-4F82-A87F-B0BD64040408}"/>
              </a:ext>
            </a:extLst>
          </p:cNvPr>
          <p:cNvSpPr/>
          <p:nvPr/>
        </p:nvSpPr>
        <p:spPr>
          <a:xfrm>
            <a:off x="2552078" y="5207765"/>
            <a:ext cx="1056700" cy="553998"/>
          </a:xfrm>
          <a:prstGeom prst="rect">
            <a:avLst/>
          </a:prstGeom>
        </p:spPr>
        <p:txBody>
          <a:bodyPr wrap="none">
            <a:spAutoFit/>
          </a:bodyPr>
          <a:lstStyle/>
          <a:p>
            <a:pPr algn="ctr"/>
            <a:r>
              <a:rPr kumimoji="1" lang="en-US" altLang="ja-JP" b="1" dirty="0"/>
              <a:t>5</a:t>
            </a:r>
          </a:p>
          <a:p>
            <a:pPr algn="ctr"/>
            <a:r>
              <a:rPr kumimoji="1" lang="en-US" altLang="ja-JP" sz="1200" b="1" dirty="0"/>
              <a:t>(</a:t>
            </a:r>
            <a:r>
              <a:rPr kumimoji="1" lang="ja-JP" altLang="en-US" sz="1200" b="1" dirty="0"/>
              <a:t>教師ラベル</a:t>
            </a:r>
            <a:r>
              <a:rPr kumimoji="1" lang="en-US" altLang="ja-JP" sz="1200" b="1" dirty="0"/>
              <a:t>)</a:t>
            </a:r>
            <a:endParaRPr lang="ja-JP" altLang="en-US" b="1" dirty="0"/>
          </a:p>
        </p:txBody>
      </p:sp>
      <p:sp>
        <p:nvSpPr>
          <p:cNvPr id="330" name="テキスト ボックス 329">
            <a:extLst>
              <a:ext uri="{FF2B5EF4-FFF2-40B4-BE49-F238E27FC236}">
                <a16:creationId xmlns:a16="http://schemas.microsoft.com/office/drawing/2014/main" id="{780CA6B4-1CA6-4D92-A158-1578432D7B03}"/>
              </a:ext>
            </a:extLst>
          </p:cNvPr>
          <p:cNvSpPr txBox="1"/>
          <p:nvPr/>
        </p:nvSpPr>
        <p:spPr>
          <a:xfrm>
            <a:off x="900248" y="901682"/>
            <a:ext cx="10386245" cy="1488753"/>
          </a:xfrm>
          <a:prstGeom prst="rect">
            <a:avLst/>
          </a:prstGeom>
        </p:spPr>
        <p:txBody>
          <a:bodyPr vert="horz" wrap="none" lIns="91440" tIns="45720" rIns="91440" bIns="45720" rtlCol="0">
            <a:noAutofit/>
          </a:bodyPr>
          <a:lstStyle>
            <a:defPPr>
              <a:defRPr lang="en-US"/>
            </a:defPPr>
            <a:lvl1pPr marL="357188" marR="0" indent="-357188" defTabSz="914400" fontAlgn="base">
              <a:lnSpc>
                <a:spcPct val="100000"/>
              </a:lnSpc>
              <a:spcBef>
                <a:spcPts val="0"/>
              </a:spcBef>
              <a:spcAft>
                <a:spcPts val="600"/>
              </a:spcAft>
              <a:buClr>
                <a:schemeClr val="tx1">
                  <a:lumMod val="75000"/>
                  <a:lumOff val="25000"/>
                </a:schemeClr>
              </a:buClr>
              <a:buSzTx/>
              <a:buFont typeface="Wingdings" panose="05000000000000000000" pitchFamily="2" charset="2"/>
              <a:buChar char="n"/>
              <a:tabLst/>
              <a:defRPr kumimoji="1" sz="2000" b="1" baseline="0">
                <a:solidFill>
                  <a:schemeClr val="tx1">
                    <a:lumMod val="75000"/>
                    <a:lumOff val="25000"/>
                  </a:schemeClr>
                </a:solidFill>
                <a:latin typeface="メイリオ" panose="020B0604030504040204" pitchFamily="50" charset="-128"/>
                <a:ea typeface="メイリオ" panose="020B0604030504040204" pitchFamily="50" charset="-128"/>
              </a:defRPr>
            </a:lvl1pPr>
            <a:lvl2pPr marL="742950" marR="0" indent="-285750" defTabSz="914400" fontAlgn="base">
              <a:lnSpc>
                <a:spcPct val="100000"/>
              </a:lnSpc>
              <a:spcBef>
                <a:spcPct val="20000"/>
              </a:spcBef>
              <a:spcAft>
                <a:spcPct val="0"/>
              </a:spcAft>
              <a:buClr>
                <a:schemeClr val="tx1"/>
              </a:buClr>
              <a:buSzTx/>
              <a:buFont typeface="Wingdings" panose="05000000000000000000" pitchFamily="2" charset="2"/>
              <a:buChar char="l"/>
              <a:tabLst/>
              <a:defRPr kumimoji="1" sz="2800" baseline="0">
                <a:solidFill>
                  <a:schemeClr val="tx1">
                    <a:lumMod val="75000"/>
                    <a:lumOff val="25000"/>
                  </a:schemeClr>
                </a:solidFill>
                <a:latin typeface="メイリオ" panose="020B0604030504040204" pitchFamily="50" charset="-128"/>
                <a:ea typeface="メイリオ" panose="020B0604030504040204" pitchFamily="50" charset="-128"/>
              </a:defRPr>
            </a:lvl2pPr>
            <a:lvl3pPr marL="1143000" marR="0" indent="-22860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3pPr>
            <a:lvl4pPr marL="1714500" marR="0" indent="-34290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4pPr>
            <a:lvl5pPr marL="2114550" marR="0" indent="-28575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5pPr>
            <a:lvl6pPr marL="2514600" indent="-228600" defTabSz="914400">
              <a:lnSpc>
                <a:spcPct val="90000"/>
              </a:lnSpc>
              <a:spcBef>
                <a:spcPts val="500"/>
              </a:spcBef>
              <a:buFont typeface="Arial" panose="020B0604020202020204" pitchFamily="34" charset="0"/>
              <a:buChar char="•"/>
              <a:defRPr kumimoji="1"/>
            </a:lvl6pPr>
            <a:lvl7pPr marL="2971800" indent="-228600" defTabSz="914400">
              <a:lnSpc>
                <a:spcPct val="90000"/>
              </a:lnSpc>
              <a:spcBef>
                <a:spcPts val="500"/>
              </a:spcBef>
              <a:buFont typeface="Arial" panose="020B0604020202020204" pitchFamily="34" charset="0"/>
              <a:buChar char="•"/>
              <a:defRPr kumimoji="1"/>
            </a:lvl7pPr>
            <a:lvl8pPr marL="3429000" indent="-228600" defTabSz="914400">
              <a:lnSpc>
                <a:spcPct val="90000"/>
              </a:lnSpc>
              <a:spcBef>
                <a:spcPts val="500"/>
              </a:spcBef>
              <a:buFont typeface="Arial" panose="020B0604020202020204" pitchFamily="34" charset="0"/>
              <a:buChar char="•"/>
              <a:defRPr kumimoji="1"/>
            </a:lvl8pPr>
            <a:lvl9pPr marL="3886200" indent="-228600" defTabSz="914400">
              <a:lnSpc>
                <a:spcPct val="90000"/>
              </a:lnSpc>
              <a:spcBef>
                <a:spcPts val="500"/>
              </a:spcBef>
              <a:buFont typeface="Arial" panose="020B0604020202020204" pitchFamily="34" charset="0"/>
              <a:buChar char="•"/>
              <a:defRPr kumimoji="1"/>
            </a:lvl9pPr>
          </a:lstStyle>
          <a:p>
            <a:pPr>
              <a:buClr>
                <a:srgbClr val="F36C37"/>
              </a:buClr>
              <a:buFont typeface="Wingdings" panose="05000000000000000000" pitchFamily="2" charset="2"/>
              <a:buChar char="l"/>
            </a:pPr>
            <a:r>
              <a:rPr lang="ja-JP" altLang="en-US" sz="1800" dirty="0"/>
              <a:t>全結合層</a:t>
            </a:r>
          </a:p>
          <a:p>
            <a:pPr lvl="1">
              <a:buClr>
                <a:srgbClr val="F36C37"/>
              </a:buClr>
            </a:pPr>
            <a:r>
              <a:rPr lang="ja-JP" altLang="en-US" sz="1600" b="1" dirty="0"/>
              <a:t>畳み込み層、プーリング層で特徴を抽出した後は、全結合層で通常のニューラルネットワークと同様の</a:t>
            </a:r>
            <a:br>
              <a:rPr lang="en-US" altLang="ja-JP" sz="1600" b="1" dirty="0"/>
            </a:br>
            <a:r>
              <a:rPr lang="ja-JP" altLang="en-US" sz="1600" b="1" dirty="0"/>
              <a:t>計算を行う。</a:t>
            </a:r>
            <a:br>
              <a:rPr lang="en-US" altLang="ja-JP" sz="1600" b="1" dirty="0"/>
            </a:br>
            <a:r>
              <a:rPr lang="ja-JP" altLang="en-US" sz="1600" b="1" dirty="0"/>
              <a:t>（役割としてはニューラルネットワークの中間層と同じ）</a:t>
            </a:r>
            <a:endParaRPr lang="en-US" altLang="ja-JP" sz="1600" b="1" dirty="0"/>
          </a:p>
          <a:p>
            <a:pPr lvl="1">
              <a:buClr>
                <a:srgbClr val="F36C37"/>
              </a:buClr>
            </a:pPr>
            <a:r>
              <a:rPr lang="ja-JP" altLang="en-US" sz="1600" b="1" dirty="0"/>
              <a:t>全結合層に入力されるデータは</a:t>
            </a:r>
            <a:r>
              <a:rPr lang="en-US" altLang="ja-JP" sz="1600" b="1" dirty="0"/>
              <a:t>2</a:t>
            </a:r>
            <a:r>
              <a:rPr lang="ja-JP" altLang="en-US" sz="1600" b="1" dirty="0"/>
              <a:t>次元の画像データではなくそれを</a:t>
            </a:r>
            <a:r>
              <a:rPr lang="en-US" altLang="ja-JP" sz="1600" b="1" dirty="0"/>
              <a:t>1</a:t>
            </a:r>
            <a:r>
              <a:rPr lang="ja-JP" altLang="en-US" sz="1600" b="1" dirty="0"/>
              <a:t>次元の数値データに変換したものが</a:t>
            </a:r>
            <a:br>
              <a:rPr lang="en-US" altLang="ja-JP" sz="1600" b="1" dirty="0"/>
            </a:br>
            <a:r>
              <a:rPr lang="ja-JP" altLang="en-US" sz="1600" b="1" dirty="0"/>
              <a:t>入力される。</a:t>
            </a:r>
            <a:endParaRPr lang="en-US" altLang="ja-JP" sz="1600" b="1" dirty="0"/>
          </a:p>
          <a:p>
            <a:pPr lvl="1">
              <a:buClr>
                <a:srgbClr val="F36C37"/>
              </a:buClr>
            </a:pPr>
            <a:r>
              <a:rPr lang="ja-JP" altLang="en-US" sz="1600" b="1" dirty="0"/>
              <a:t>画像分類の出力層には、通常のニューラルネットワークの分類と同様にソフトマックス関数などが用いられる。</a:t>
            </a:r>
            <a:endParaRPr lang="en-US" altLang="ja-JP" sz="1600" b="1" dirty="0"/>
          </a:p>
          <a:p>
            <a:pPr lvl="1">
              <a:buClr>
                <a:srgbClr val="F36C37"/>
              </a:buClr>
            </a:pPr>
            <a:r>
              <a:rPr lang="ja-JP" altLang="en-US" sz="1600" b="1" dirty="0"/>
              <a:t>畳み込み層・プーリング層部分の最後の出力をすべて１次元に直したものを入力とする。</a:t>
            </a:r>
            <a:br>
              <a:rPr lang="en-US" altLang="ja-JP" sz="1600" b="1" dirty="0"/>
            </a:br>
            <a:r>
              <a:rPr lang="ja-JP" altLang="en-US" sz="1600" b="1" dirty="0"/>
              <a:t>例：最後のプーリング層からの出力が</a:t>
            </a:r>
            <a:r>
              <a:rPr lang="en-US" altLang="ja-JP" sz="1600" b="1" dirty="0"/>
              <a:t>14×14</a:t>
            </a:r>
            <a:r>
              <a:rPr lang="ja-JP" altLang="en-US" sz="1600" b="1" dirty="0"/>
              <a:t>の</a:t>
            </a:r>
            <a:r>
              <a:rPr lang="en-US" altLang="ja-JP" sz="1600" b="1" dirty="0"/>
              <a:t>16</a:t>
            </a:r>
            <a:r>
              <a:rPr lang="ja-JP" altLang="en-US" sz="1600" b="1" dirty="0"/>
              <a:t>枚の特徴マップだった場合、全結合層への入力は</a:t>
            </a:r>
            <a:br>
              <a:rPr lang="en-US" altLang="ja-JP" sz="1600" b="1" dirty="0"/>
            </a:br>
            <a:r>
              <a:rPr lang="ja-JP" altLang="en-US" sz="1600" b="1" dirty="0"/>
              <a:t>　　</a:t>
            </a:r>
            <a:r>
              <a:rPr lang="en-US" altLang="ja-JP" sz="1600" b="1" dirty="0"/>
              <a:t>14 × 14</a:t>
            </a:r>
            <a:r>
              <a:rPr lang="ja-JP" altLang="en-US" sz="1600" b="1" dirty="0"/>
              <a:t> </a:t>
            </a:r>
            <a:r>
              <a:rPr lang="en-US" altLang="ja-JP" sz="1600" b="1" dirty="0"/>
              <a:t>× 16 = 3136</a:t>
            </a:r>
            <a:br>
              <a:rPr lang="en-US" altLang="ja-JP" sz="1600" b="1" dirty="0"/>
            </a:br>
            <a:endParaRPr lang="en-US" altLang="ja-JP" sz="1600" b="1" dirty="0"/>
          </a:p>
        </p:txBody>
      </p:sp>
      <p:sp>
        <p:nvSpPr>
          <p:cNvPr id="73" name="左中かっこ 72">
            <a:extLst>
              <a:ext uri="{FF2B5EF4-FFF2-40B4-BE49-F238E27FC236}">
                <a16:creationId xmlns:a16="http://schemas.microsoft.com/office/drawing/2014/main" id="{A656F6A7-8F77-4ADC-8FCF-187A06F189DC}"/>
              </a:ext>
            </a:extLst>
          </p:cNvPr>
          <p:cNvSpPr/>
          <p:nvPr/>
        </p:nvSpPr>
        <p:spPr>
          <a:xfrm rot="16200000">
            <a:off x="7175594" y="5776134"/>
            <a:ext cx="144520" cy="438304"/>
          </a:xfrm>
          <a:prstGeom prst="leftBrace">
            <a:avLst>
              <a:gd name="adj1" fmla="val 82488"/>
              <a:gd name="adj2" fmla="val 48106"/>
            </a:avLst>
          </a:prstGeom>
          <a:ln w="12700">
            <a:solidFill>
              <a:schemeClr val="tx1"/>
            </a:solidFill>
            <a:headEnd type="none" w="med" len="med"/>
            <a:tailEnd type="none"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kumimoji="1" lang="ja-JP" altLang="en-US"/>
          </a:p>
        </p:txBody>
      </p:sp>
      <p:sp>
        <p:nvSpPr>
          <p:cNvPr id="74" name="正方形/長方形 73">
            <a:extLst>
              <a:ext uri="{FF2B5EF4-FFF2-40B4-BE49-F238E27FC236}">
                <a16:creationId xmlns:a16="http://schemas.microsoft.com/office/drawing/2014/main" id="{E8FADC47-0C85-4794-9677-3A923F55E4AB}"/>
              </a:ext>
            </a:extLst>
          </p:cNvPr>
          <p:cNvSpPr/>
          <p:nvPr/>
        </p:nvSpPr>
        <p:spPr>
          <a:xfrm>
            <a:off x="6411727" y="6116634"/>
            <a:ext cx="1672254" cy="461665"/>
          </a:xfrm>
          <a:prstGeom prst="rect">
            <a:avLst/>
          </a:prstGeom>
        </p:spPr>
        <p:txBody>
          <a:bodyPr wrap="none">
            <a:spAutoFit/>
          </a:bodyPr>
          <a:lstStyle/>
          <a:p>
            <a:pPr algn="ctr"/>
            <a:r>
              <a:rPr lang="ja-JP" altLang="en-US" sz="1200" b="1" dirty="0"/>
              <a:t>出力層</a:t>
            </a:r>
            <a:endParaRPr lang="en-US" altLang="ja-JP" sz="1200" b="1" dirty="0"/>
          </a:p>
          <a:p>
            <a:pPr algn="ctr"/>
            <a:r>
              <a:rPr lang="en-US" altLang="ja-JP" sz="1200" b="1" dirty="0"/>
              <a:t>(</a:t>
            </a:r>
            <a:r>
              <a:rPr lang="ja-JP" altLang="en-US" sz="1200" b="1" dirty="0"/>
              <a:t>ソフトマックス関数</a:t>
            </a:r>
            <a:r>
              <a:rPr lang="en-US" altLang="ja-JP" sz="1200" b="1" dirty="0"/>
              <a:t>)</a:t>
            </a:r>
            <a:endParaRPr lang="ja-JP" altLang="en-US" sz="1200" b="1" dirty="0"/>
          </a:p>
        </p:txBody>
      </p:sp>
      <p:sp>
        <p:nvSpPr>
          <p:cNvPr id="75" name="左中かっこ 74">
            <a:extLst>
              <a:ext uri="{FF2B5EF4-FFF2-40B4-BE49-F238E27FC236}">
                <a16:creationId xmlns:a16="http://schemas.microsoft.com/office/drawing/2014/main" id="{4CFE20AA-576E-4FC8-9C2B-D8379D78CFC2}"/>
              </a:ext>
            </a:extLst>
          </p:cNvPr>
          <p:cNvSpPr/>
          <p:nvPr/>
        </p:nvSpPr>
        <p:spPr>
          <a:xfrm rot="16200000">
            <a:off x="3002687" y="5635231"/>
            <a:ext cx="186914" cy="708477"/>
          </a:xfrm>
          <a:prstGeom prst="leftBrace">
            <a:avLst>
              <a:gd name="adj1" fmla="val 82488"/>
              <a:gd name="adj2" fmla="val 48106"/>
            </a:avLst>
          </a:prstGeom>
          <a:ln w="12700">
            <a:solidFill>
              <a:schemeClr val="tx1"/>
            </a:solidFill>
            <a:headEnd type="none" w="med" len="med"/>
            <a:tailEnd type="none"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kumimoji="1" lang="ja-JP" altLang="en-US"/>
          </a:p>
        </p:txBody>
      </p:sp>
      <p:sp>
        <p:nvSpPr>
          <p:cNvPr id="76" name="正方形/長方形 75">
            <a:extLst>
              <a:ext uri="{FF2B5EF4-FFF2-40B4-BE49-F238E27FC236}">
                <a16:creationId xmlns:a16="http://schemas.microsoft.com/office/drawing/2014/main" id="{DECD9E2B-4A25-49ED-AA2F-C04C86967D59}"/>
              </a:ext>
            </a:extLst>
          </p:cNvPr>
          <p:cNvSpPr/>
          <p:nvPr/>
        </p:nvSpPr>
        <p:spPr>
          <a:xfrm>
            <a:off x="2675725" y="6236707"/>
            <a:ext cx="800219" cy="338554"/>
          </a:xfrm>
          <a:prstGeom prst="rect">
            <a:avLst/>
          </a:prstGeom>
        </p:spPr>
        <p:txBody>
          <a:bodyPr wrap="none">
            <a:spAutoFit/>
          </a:bodyPr>
          <a:lstStyle/>
          <a:p>
            <a:pPr algn="ctr"/>
            <a:r>
              <a:rPr lang="ja-JP" altLang="en-US" sz="1600" b="1" dirty="0">
                <a:solidFill>
                  <a:srgbClr val="E94823"/>
                </a:solidFill>
              </a:rPr>
              <a:t>入力層</a:t>
            </a:r>
          </a:p>
        </p:txBody>
      </p:sp>
      <p:sp>
        <p:nvSpPr>
          <p:cNvPr id="78" name="楕円 77">
            <a:extLst>
              <a:ext uri="{FF2B5EF4-FFF2-40B4-BE49-F238E27FC236}">
                <a16:creationId xmlns:a16="http://schemas.microsoft.com/office/drawing/2014/main" id="{7F27B6FC-2DFF-42E5-98CA-9A90A3FDB17B}"/>
              </a:ext>
            </a:extLst>
          </p:cNvPr>
          <p:cNvSpPr/>
          <p:nvPr/>
        </p:nvSpPr>
        <p:spPr>
          <a:xfrm>
            <a:off x="7050475" y="4346942"/>
            <a:ext cx="373260" cy="37326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just"/>
            <a:endParaRPr kumimoji="1" lang="ja-JP" altLang="en-US" sz="3200" dirty="0">
              <a:solidFill>
                <a:schemeClr val="tx1"/>
              </a:solidFill>
            </a:endParaRPr>
          </a:p>
        </p:txBody>
      </p:sp>
      <p:cxnSp>
        <p:nvCxnSpPr>
          <p:cNvPr id="91" name="直線矢印コネクタ 90">
            <a:extLst>
              <a:ext uri="{FF2B5EF4-FFF2-40B4-BE49-F238E27FC236}">
                <a16:creationId xmlns:a16="http://schemas.microsoft.com/office/drawing/2014/main" id="{9D486222-1205-4D74-9644-60502746A315}"/>
              </a:ext>
            </a:extLst>
          </p:cNvPr>
          <p:cNvCxnSpPr>
            <a:cxnSpLocks/>
            <a:stCxn id="270" idx="6"/>
            <a:endCxn id="78" idx="2"/>
          </p:cNvCxnSpPr>
          <p:nvPr/>
        </p:nvCxnSpPr>
        <p:spPr>
          <a:xfrm>
            <a:off x="6226356" y="4002639"/>
            <a:ext cx="824119" cy="530933"/>
          </a:xfrm>
          <a:prstGeom prst="straightConnector1">
            <a:avLst/>
          </a:prstGeom>
          <a:ln w="9525">
            <a:solidFill>
              <a:schemeClr val="tx1"/>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94" name="直線矢印コネクタ 93">
            <a:extLst>
              <a:ext uri="{FF2B5EF4-FFF2-40B4-BE49-F238E27FC236}">
                <a16:creationId xmlns:a16="http://schemas.microsoft.com/office/drawing/2014/main" id="{37734E41-7887-4A51-B2FD-03422537E5FA}"/>
              </a:ext>
            </a:extLst>
          </p:cNvPr>
          <p:cNvCxnSpPr>
            <a:cxnSpLocks/>
            <a:stCxn id="268" idx="6"/>
            <a:endCxn id="78" idx="2"/>
          </p:cNvCxnSpPr>
          <p:nvPr/>
        </p:nvCxnSpPr>
        <p:spPr>
          <a:xfrm flipV="1">
            <a:off x="6226356" y="4533572"/>
            <a:ext cx="824119" cy="536165"/>
          </a:xfrm>
          <a:prstGeom prst="straightConnector1">
            <a:avLst/>
          </a:prstGeom>
          <a:ln w="9525">
            <a:solidFill>
              <a:schemeClr val="tx1"/>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95" name="直線矢印コネクタ 94">
            <a:extLst>
              <a:ext uri="{FF2B5EF4-FFF2-40B4-BE49-F238E27FC236}">
                <a16:creationId xmlns:a16="http://schemas.microsoft.com/office/drawing/2014/main" id="{7D7A60AE-FCB1-46D7-BAF8-17E59CB20EB6}"/>
              </a:ext>
            </a:extLst>
          </p:cNvPr>
          <p:cNvCxnSpPr>
            <a:cxnSpLocks/>
            <a:stCxn id="267" idx="6"/>
            <a:endCxn id="78" idx="2"/>
          </p:cNvCxnSpPr>
          <p:nvPr/>
        </p:nvCxnSpPr>
        <p:spPr>
          <a:xfrm flipV="1">
            <a:off x="6226356" y="4533572"/>
            <a:ext cx="824119" cy="1069713"/>
          </a:xfrm>
          <a:prstGeom prst="straightConnector1">
            <a:avLst/>
          </a:prstGeom>
          <a:ln w="9525">
            <a:solidFill>
              <a:schemeClr val="tx1"/>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96" name="直線矢印コネクタ 95">
            <a:extLst>
              <a:ext uri="{FF2B5EF4-FFF2-40B4-BE49-F238E27FC236}">
                <a16:creationId xmlns:a16="http://schemas.microsoft.com/office/drawing/2014/main" id="{EBD90E4C-B0AB-4183-96E6-685A9AC817C7}"/>
              </a:ext>
            </a:extLst>
          </p:cNvPr>
          <p:cNvCxnSpPr>
            <a:cxnSpLocks/>
            <a:stCxn id="269" idx="6"/>
            <a:endCxn id="78" idx="2"/>
          </p:cNvCxnSpPr>
          <p:nvPr/>
        </p:nvCxnSpPr>
        <p:spPr>
          <a:xfrm flipV="1">
            <a:off x="6226356" y="4533572"/>
            <a:ext cx="824119" cy="2616"/>
          </a:xfrm>
          <a:prstGeom prst="straightConnector1">
            <a:avLst/>
          </a:prstGeom>
          <a:ln w="9525">
            <a:solidFill>
              <a:schemeClr val="tx1"/>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sp>
        <p:nvSpPr>
          <p:cNvPr id="103" name="正方形/長方形 102">
            <a:extLst>
              <a:ext uri="{FF2B5EF4-FFF2-40B4-BE49-F238E27FC236}">
                <a16:creationId xmlns:a16="http://schemas.microsoft.com/office/drawing/2014/main" id="{3360BE18-F6DC-4923-B3F6-4E039D415704}"/>
              </a:ext>
            </a:extLst>
          </p:cNvPr>
          <p:cNvSpPr/>
          <p:nvPr/>
        </p:nvSpPr>
        <p:spPr>
          <a:xfrm>
            <a:off x="7067828" y="4768891"/>
            <a:ext cx="338554" cy="646331"/>
          </a:xfrm>
          <a:prstGeom prst="rect">
            <a:avLst/>
          </a:prstGeom>
        </p:spPr>
        <p:txBody>
          <a:bodyPr wrap="none">
            <a:spAutoFit/>
          </a:bodyPr>
          <a:lstStyle/>
          <a:p>
            <a:pPr algn="ctr"/>
            <a:r>
              <a:rPr lang="ja-JP" altLang="en-US" sz="1200" b="1" dirty="0"/>
              <a:t>・</a:t>
            </a:r>
            <a:endParaRPr lang="en-US" altLang="ja-JP" sz="1200" b="1" dirty="0"/>
          </a:p>
          <a:p>
            <a:pPr algn="ctr"/>
            <a:r>
              <a:rPr lang="ja-JP" altLang="en-US" sz="1200" b="1" dirty="0"/>
              <a:t>・</a:t>
            </a:r>
            <a:endParaRPr lang="en-US" altLang="ja-JP" sz="1200" b="1" dirty="0"/>
          </a:p>
          <a:p>
            <a:pPr algn="ctr"/>
            <a:r>
              <a:rPr lang="ja-JP" altLang="en-US" sz="1200" b="1" dirty="0"/>
              <a:t>・</a:t>
            </a:r>
          </a:p>
        </p:txBody>
      </p:sp>
      <p:cxnSp>
        <p:nvCxnSpPr>
          <p:cNvPr id="104" name="直線矢印コネクタ 103">
            <a:extLst>
              <a:ext uri="{FF2B5EF4-FFF2-40B4-BE49-F238E27FC236}">
                <a16:creationId xmlns:a16="http://schemas.microsoft.com/office/drawing/2014/main" id="{E2BF46C4-B3A6-4E90-BC94-BDD14CD6C23F}"/>
              </a:ext>
            </a:extLst>
          </p:cNvPr>
          <p:cNvCxnSpPr>
            <a:cxnSpLocks/>
          </p:cNvCxnSpPr>
          <p:nvPr/>
        </p:nvCxnSpPr>
        <p:spPr>
          <a:xfrm>
            <a:off x="7429805" y="4530207"/>
            <a:ext cx="524625" cy="0"/>
          </a:xfrm>
          <a:prstGeom prst="straightConnector1">
            <a:avLst/>
          </a:prstGeom>
          <a:ln w="9525">
            <a:solidFill>
              <a:schemeClr val="tx1"/>
            </a:solidFill>
            <a:headEnd type="none" w="med" len="med"/>
            <a:tailEnd type="arrow" w="med" len="med"/>
          </a:ln>
        </p:spPr>
        <p:style>
          <a:lnRef idx="3">
            <a:schemeClr val="accent1"/>
          </a:lnRef>
          <a:fillRef idx="0">
            <a:schemeClr val="accent1"/>
          </a:fillRef>
          <a:effectRef idx="2">
            <a:schemeClr val="accent1"/>
          </a:effectRef>
          <a:fontRef idx="minor">
            <a:schemeClr val="tx1"/>
          </a:fontRef>
        </p:style>
      </p:cxnSp>
      <p:cxnSp>
        <p:nvCxnSpPr>
          <p:cNvPr id="105" name="直線矢印コネクタ 104">
            <a:extLst>
              <a:ext uri="{FF2B5EF4-FFF2-40B4-BE49-F238E27FC236}">
                <a16:creationId xmlns:a16="http://schemas.microsoft.com/office/drawing/2014/main" id="{D6888B92-BB80-4A45-81C1-C99F37B7CC06}"/>
              </a:ext>
            </a:extLst>
          </p:cNvPr>
          <p:cNvCxnSpPr>
            <a:cxnSpLocks/>
          </p:cNvCxnSpPr>
          <p:nvPr/>
        </p:nvCxnSpPr>
        <p:spPr>
          <a:xfrm>
            <a:off x="7420223" y="4955695"/>
            <a:ext cx="524625" cy="0"/>
          </a:xfrm>
          <a:prstGeom prst="straightConnector1">
            <a:avLst/>
          </a:prstGeom>
          <a:ln w="9525">
            <a:solidFill>
              <a:schemeClr val="tx1"/>
            </a:solidFill>
            <a:headEnd type="none" w="med" len="med"/>
            <a:tailEnd type="arrow" w="med" len="med"/>
          </a:ln>
        </p:spPr>
        <p:style>
          <a:lnRef idx="3">
            <a:schemeClr val="accent1"/>
          </a:lnRef>
          <a:fillRef idx="0">
            <a:schemeClr val="accent1"/>
          </a:fillRef>
          <a:effectRef idx="2">
            <a:schemeClr val="accent1"/>
          </a:effectRef>
          <a:fontRef idx="minor">
            <a:schemeClr val="tx1"/>
          </a:fontRef>
        </p:style>
      </p:cxnSp>
      <p:sp>
        <p:nvSpPr>
          <p:cNvPr id="106" name="正方形/長方形 105">
            <a:extLst>
              <a:ext uri="{FF2B5EF4-FFF2-40B4-BE49-F238E27FC236}">
                <a16:creationId xmlns:a16="http://schemas.microsoft.com/office/drawing/2014/main" id="{C199A469-95A2-4D4F-9713-DCEEA2FCF54E}"/>
              </a:ext>
            </a:extLst>
          </p:cNvPr>
          <p:cNvSpPr/>
          <p:nvPr/>
        </p:nvSpPr>
        <p:spPr>
          <a:xfrm>
            <a:off x="7957743" y="3858409"/>
            <a:ext cx="112757" cy="270221"/>
          </a:xfrm>
          <a:prstGeom prst="rect">
            <a:avLst/>
          </a:prstGeom>
          <a:solidFill>
            <a:schemeClr val="accent5">
              <a:lumMod val="40000"/>
              <a:lumOff val="6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ja-JP" altLang="en-US" sz="1600" dirty="0">
              <a:solidFill>
                <a:schemeClr val="tx1"/>
              </a:solidFill>
            </a:endParaRPr>
          </a:p>
        </p:txBody>
      </p:sp>
      <p:sp>
        <p:nvSpPr>
          <p:cNvPr id="107" name="正方形/長方形 106">
            <a:extLst>
              <a:ext uri="{FF2B5EF4-FFF2-40B4-BE49-F238E27FC236}">
                <a16:creationId xmlns:a16="http://schemas.microsoft.com/office/drawing/2014/main" id="{53CC7944-564A-46E6-A9AC-E23F636ECA6C}"/>
              </a:ext>
            </a:extLst>
          </p:cNvPr>
          <p:cNvSpPr/>
          <p:nvPr/>
        </p:nvSpPr>
        <p:spPr>
          <a:xfrm>
            <a:off x="7936089" y="3839631"/>
            <a:ext cx="1329210" cy="307777"/>
          </a:xfrm>
          <a:prstGeom prst="rect">
            <a:avLst/>
          </a:prstGeom>
        </p:spPr>
        <p:txBody>
          <a:bodyPr wrap="none">
            <a:spAutoFit/>
          </a:bodyPr>
          <a:lstStyle/>
          <a:p>
            <a:r>
              <a:rPr kumimoji="1" lang="en-US" altLang="ja-JP" sz="1400" b="1" dirty="0"/>
              <a:t>0</a:t>
            </a:r>
            <a:r>
              <a:rPr kumimoji="1" lang="ja-JP" altLang="en-US" sz="1400" b="1" dirty="0"/>
              <a:t>の確率</a:t>
            </a:r>
            <a:r>
              <a:rPr kumimoji="1" lang="en-US" altLang="ja-JP" sz="1400" b="1" dirty="0"/>
              <a:t> : 0.05</a:t>
            </a:r>
            <a:endParaRPr lang="ja-JP" altLang="en-US" sz="1400" b="1" dirty="0"/>
          </a:p>
        </p:txBody>
      </p:sp>
      <p:sp>
        <p:nvSpPr>
          <p:cNvPr id="108" name="正方形/長方形 107">
            <a:extLst>
              <a:ext uri="{FF2B5EF4-FFF2-40B4-BE49-F238E27FC236}">
                <a16:creationId xmlns:a16="http://schemas.microsoft.com/office/drawing/2014/main" id="{CE4578E5-DFB4-4529-803E-27D882DE7861}"/>
              </a:ext>
            </a:extLst>
          </p:cNvPr>
          <p:cNvSpPr/>
          <p:nvPr/>
        </p:nvSpPr>
        <p:spPr>
          <a:xfrm>
            <a:off x="7957085" y="4392847"/>
            <a:ext cx="112757" cy="270221"/>
          </a:xfrm>
          <a:prstGeom prst="rect">
            <a:avLst/>
          </a:prstGeom>
          <a:solidFill>
            <a:schemeClr val="accent5">
              <a:lumMod val="40000"/>
              <a:lumOff val="6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ja-JP" altLang="en-US" sz="1600" dirty="0">
              <a:solidFill>
                <a:schemeClr val="tx1"/>
              </a:solidFill>
            </a:endParaRPr>
          </a:p>
        </p:txBody>
      </p:sp>
      <p:sp>
        <p:nvSpPr>
          <p:cNvPr id="109" name="正方形/長方形 108">
            <a:extLst>
              <a:ext uri="{FF2B5EF4-FFF2-40B4-BE49-F238E27FC236}">
                <a16:creationId xmlns:a16="http://schemas.microsoft.com/office/drawing/2014/main" id="{4C8F639C-FAC5-4F0D-ADDF-E6942D9714F5}"/>
              </a:ext>
            </a:extLst>
          </p:cNvPr>
          <p:cNvSpPr/>
          <p:nvPr/>
        </p:nvSpPr>
        <p:spPr>
          <a:xfrm>
            <a:off x="7935431" y="4374069"/>
            <a:ext cx="1279517" cy="307777"/>
          </a:xfrm>
          <a:prstGeom prst="rect">
            <a:avLst/>
          </a:prstGeom>
        </p:spPr>
        <p:txBody>
          <a:bodyPr wrap="none">
            <a:spAutoFit/>
          </a:bodyPr>
          <a:lstStyle/>
          <a:p>
            <a:r>
              <a:rPr kumimoji="1" lang="en-US" altLang="ja-JP" sz="1400" b="1" dirty="0"/>
              <a:t>1</a:t>
            </a:r>
            <a:r>
              <a:rPr kumimoji="1" lang="ja-JP" altLang="en-US" sz="1400" b="1" dirty="0"/>
              <a:t>の確率</a:t>
            </a:r>
            <a:r>
              <a:rPr kumimoji="1" lang="en-US" altLang="ja-JP" sz="1400" b="1" dirty="0"/>
              <a:t>: 0.03</a:t>
            </a:r>
            <a:endParaRPr lang="ja-JP" altLang="en-US" sz="1400" b="1" dirty="0"/>
          </a:p>
        </p:txBody>
      </p:sp>
      <p:pic>
        <p:nvPicPr>
          <p:cNvPr id="111" name="図 110">
            <a:extLst>
              <a:ext uri="{FF2B5EF4-FFF2-40B4-BE49-F238E27FC236}">
                <a16:creationId xmlns:a16="http://schemas.microsoft.com/office/drawing/2014/main" id="{C6E5AB2E-42FE-4174-9224-F2F0FE7D54AE}"/>
              </a:ext>
            </a:extLst>
          </p:cNvPr>
          <p:cNvPicPr>
            <a:picLocks noChangeAspect="1"/>
          </p:cNvPicPr>
          <p:nvPr/>
        </p:nvPicPr>
        <p:blipFill>
          <a:blip r:embed="rId3"/>
          <a:stretch>
            <a:fillRect/>
          </a:stretch>
        </p:blipFill>
        <p:spPr>
          <a:xfrm>
            <a:off x="2810160" y="4459285"/>
            <a:ext cx="638264" cy="619211"/>
          </a:xfrm>
          <a:prstGeom prst="rect">
            <a:avLst/>
          </a:prstGeom>
          <a:effectLst/>
        </p:spPr>
      </p:pic>
      <p:sp>
        <p:nvSpPr>
          <p:cNvPr id="27" name="二等辺三角形 26">
            <a:extLst>
              <a:ext uri="{FF2B5EF4-FFF2-40B4-BE49-F238E27FC236}">
                <a16:creationId xmlns:a16="http://schemas.microsoft.com/office/drawing/2014/main" id="{80108A8F-DCCE-4AF5-A738-17A2874EA4F8}"/>
              </a:ext>
            </a:extLst>
          </p:cNvPr>
          <p:cNvSpPr/>
          <p:nvPr/>
        </p:nvSpPr>
        <p:spPr>
          <a:xfrm rot="5400000">
            <a:off x="9202414" y="4545846"/>
            <a:ext cx="1036320" cy="323166"/>
          </a:xfrm>
          <a:prstGeom prst="triangle">
            <a:avLst/>
          </a:prstGeom>
          <a:solidFill>
            <a:srgbClr val="F36C3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28" name="テキスト ボックス 27">
            <a:extLst>
              <a:ext uri="{FF2B5EF4-FFF2-40B4-BE49-F238E27FC236}">
                <a16:creationId xmlns:a16="http://schemas.microsoft.com/office/drawing/2014/main" id="{29026970-E5F5-4A41-8EC6-18CDF034DA44}"/>
              </a:ext>
            </a:extLst>
          </p:cNvPr>
          <p:cNvSpPr txBox="1"/>
          <p:nvPr/>
        </p:nvSpPr>
        <p:spPr>
          <a:xfrm>
            <a:off x="9882157" y="4416445"/>
            <a:ext cx="1555322" cy="584775"/>
          </a:xfrm>
          <a:prstGeom prst="rect">
            <a:avLst/>
          </a:prstGeom>
          <a:noFill/>
        </p:spPr>
        <p:txBody>
          <a:bodyPr wrap="square" rtlCol="0">
            <a:spAutoFit/>
          </a:bodyPr>
          <a:lstStyle/>
          <a:p>
            <a:pPr algn="ctr" defTabSz="914400" fontAlgn="base">
              <a:spcBef>
                <a:spcPct val="0"/>
              </a:spcBef>
              <a:spcAft>
                <a:spcPct val="0"/>
              </a:spcAft>
            </a:pPr>
            <a:r>
              <a:rPr kumimoji="1" lang="ja-JP" altLang="en-US" b="1" dirty="0">
                <a:solidFill>
                  <a:srgbClr val="000000"/>
                </a:solidFill>
                <a:latin typeface="+mn-ea"/>
              </a:rPr>
              <a:t>予測：</a:t>
            </a:r>
            <a:r>
              <a:rPr kumimoji="1" lang="ja-JP" altLang="en-US" sz="3200" b="1" dirty="0">
                <a:solidFill>
                  <a:srgbClr val="000000"/>
                </a:solidFill>
                <a:latin typeface="+mn-ea"/>
              </a:rPr>
              <a:t>５</a:t>
            </a:r>
            <a:endParaRPr kumimoji="1" lang="ja-JP" altLang="en-US" b="1" dirty="0">
              <a:solidFill>
                <a:srgbClr val="000000"/>
              </a:solidFill>
              <a:latin typeface="+mn-ea"/>
            </a:endParaRPr>
          </a:p>
        </p:txBody>
      </p:sp>
    </p:spTree>
    <p:extLst>
      <p:ext uri="{BB962C8B-B14F-4D97-AF65-F5344CB8AC3E}">
        <p14:creationId xmlns:p14="http://schemas.microsoft.com/office/powerpoint/2010/main" val="2260651111"/>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FA46280-0179-4FA4-9ACC-8EAAAAC77C40}"/>
              </a:ext>
            </a:extLst>
          </p:cNvPr>
          <p:cNvSpPr>
            <a:spLocks noGrp="1"/>
          </p:cNvSpPr>
          <p:nvPr>
            <p:ph type="title"/>
          </p:nvPr>
        </p:nvSpPr>
        <p:spPr/>
        <p:txBody>
          <a:bodyPr/>
          <a:lstStyle/>
          <a:p>
            <a:r>
              <a:rPr kumimoji="1" lang="en-US" altLang="ja-JP" dirty="0">
                <a:latin typeface="メイリオ"/>
                <a:ea typeface="メイリオ"/>
              </a:rPr>
              <a:t>7-1-12.</a:t>
            </a:r>
            <a:r>
              <a:rPr kumimoji="1" lang="ja-JP" altLang="en-US">
                <a:latin typeface="メイリオ"/>
                <a:ea typeface="メイリオ"/>
              </a:rPr>
              <a:t>畳み込み層・プーリング層の多</a:t>
            </a:r>
            <a:r>
              <a:rPr lang="ja-JP" altLang="en-US">
                <a:latin typeface="メイリオ"/>
                <a:ea typeface="メイリオ"/>
              </a:rPr>
              <a:t>層</a:t>
            </a:r>
            <a:r>
              <a:rPr kumimoji="1" lang="ja-JP" altLang="en-US">
                <a:latin typeface="メイリオ"/>
                <a:ea typeface="メイリオ"/>
              </a:rPr>
              <a:t>化</a:t>
            </a:r>
          </a:p>
        </p:txBody>
      </p:sp>
      <p:sp>
        <p:nvSpPr>
          <p:cNvPr id="3" name="スライド番号プレースホルダー 2">
            <a:extLst>
              <a:ext uri="{FF2B5EF4-FFF2-40B4-BE49-F238E27FC236}">
                <a16:creationId xmlns:a16="http://schemas.microsoft.com/office/drawing/2014/main" id="{9D581DDA-AA77-4493-B0E8-345CD48D5467}"/>
              </a:ext>
            </a:extLst>
          </p:cNvPr>
          <p:cNvSpPr>
            <a:spLocks noGrp="1"/>
          </p:cNvSpPr>
          <p:nvPr>
            <p:ph type="sldNum" sz="quarter" idx="10"/>
          </p:nvPr>
        </p:nvSpPr>
        <p:spPr/>
        <p:txBody>
          <a:bodyPr/>
          <a:lstStyle/>
          <a:p>
            <a:fld id="{5D750650-B10A-47BF-93C2-E1678438B37A}" type="slidenum">
              <a:rPr lang="en-US" altLang="ja-JP" smtClean="0"/>
              <a:pPr/>
              <a:t>346</a:t>
            </a:fld>
            <a:endParaRPr lang="en-US" altLang="ja-JP" dirty="0"/>
          </a:p>
        </p:txBody>
      </p:sp>
      <p:sp>
        <p:nvSpPr>
          <p:cNvPr id="5" name="テキスト ボックス 4">
            <a:extLst>
              <a:ext uri="{FF2B5EF4-FFF2-40B4-BE49-F238E27FC236}">
                <a16:creationId xmlns:a16="http://schemas.microsoft.com/office/drawing/2014/main" id="{1553651B-6E5F-475F-957E-668780D3C1C9}"/>
              </a:ext>
            </a:extLst>
          </p:cNvPr>
          <p:cNvSpPr txBox="1"/>
          <p:nvPr/>
        </p:nvSpPr>
        <p:spPr>
          <a:xfrm>
            <a:off x="698717" y="818262"/>
            <a:ext cx="10658473" cy="791755"/>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20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pPr>
              <a:lnSpc>
                <a:spcPct val="130000"/>
              </a:lnSpc>
            </a:pPr>
            <a:r>
              <a:rPr lang="ja-JP" altLang="en-US" sz="1800" dirty="0"/>
              <a:t>畳み込み層やプーリング層を多層化すると、作成した特徴マップからさらに画像の特徴を</a:t>
            </a:r>
            <a:br>
              <a:rPr lang="en-US" altLang="ja-JP" sz="1800" dirty="0"/>
            </a:br>
            <a:r>
              <a:rPr lang="ja-JP" altLang="en-US" sz="1800" dirty="0"/>
              <a:t>抽出して、精度の向上が見込めます。多層化する場合の各層の様子は以下のようになります。</a:t>
            </a:r>
          </a:p>
        </p:txBody>
      </p:sp>
      <p:pic>
        <p:nvPicPr>
          <p:cNvPr id="7" name="図 6">
            <a:extLst>
              <a:ext uri="{FF2B5EF4-FFF2-40B4-BE49-F238E27FC236}">
                <a16:creationId xmlns:a16="http://schemas.microsoft.com/office/drawing/2014/main" id="{E5D38A31-AC60-49D6-889A-915809F409B2}"/>
              </a:ext>
            </a:extLst>
          </p:cNvPr>
          <p:cNvPicPr>
            <a:picLocks noChangeAspect="1"/>
          </p:cNvPicPr>
          <p:nvPr/>
        </p:nvPicPr>
        <p:blipFill>
          <a:blip r:embed="rId3"/>
          <a:stretch>
            <a:fillRect/>
          </a:stretch>
        </p:blipFill>
        <p:spPr>
          <a:xfrm>
            <a:off x="526143" y="3981362"/>
            <a:ext cx="638264" cy="619211"/>
          </a:xfrm>
          <a:prstGeom prst="rect">
            <a:avLst/>
          </a:prstGeom>
          <a:effectLst/>
        </p:spPr>
      </p:pic>
      <p:sp>
        <p:nvSpPr>
          <p:cNvPr id="11" name="正方形/長方形 10">
            <a:extLst>
              <a:ext uri="{FF2B5EF4-FFF2-40B4-BE49-F238E27FC236}">
                <a16:creationId xmlns:a16="http://schemas.microsoft.com/office/drawing/2014/main" id="{B3124258-B1DA-490A-B644-0EC3DF1402E3}"/>
              </a:ext>
            </a:extLst>
          </p:cNvPr>
          <p:cNvSpPr/>
          <p:nvPr/>
        </p:nvSpPr>
        <p:spPr>
          <a:xfrm>
            <a:off x="1097854" y="2577850"/>
            <a:ext cx="1500732" cy="276999"/>
          </a:xfrm>
          <a:prstGeom prst="rect">
            <a:avLst/>
          </a:prstGeom>
        </p:spPr>
        <p:txBody>
          <a:bodyPr wrap="none">
            <a:spAutoFit/>
          </a:bodyPr>
          <a:lstStyle/>
          <a:p>
            <a:pPr algn="ctr"/>
            <a:r>
              <a:rPr kumimoji="1" lang="ja-JP" altLang="en-US" sz="1200" b="1" dirty="0">
                <a:solidFill>
                  <a:srgbClr val="494949"/>
                </a:solidFill>
              </a:rPr>
              <a:t>畳み込みカーネル</a:t>
            </a:r>
            <a:r>
              <a:rPr kumimoji="1" lang="en-US" altLang="ja-JP" sz="1200" b="1" dirty="0">
                <a:solidFill>
                  <a:srgbClr val="494949"/>
                </a:solidFill>
              </a:rPr>
              <a:t>1</a:t>
            </a:r>
          </a:p>
        </p:txBody>
      </p:sp>
      <p:sp>
        <p:nvSpPr>
          <p:cNvPr id="12" name="正方形/長方形 11">
            <a:extLst>
              <a:ext uri="{FF2B5EF4-FFF2-40B4-BE49-F238E27FC236}">
                <a16:creationId xmlns:a16="http://schemas.microsoft.com/office/drawing/2014/main" id="{5858CF4F-08E6-4902-B873-112CF56DA11E}"/>
              </a:ext>
            </a:extLst>
          </p:cNvPr>
          <p:cNvSpPr/>
          <p:nvPr/>
        </p:nvSpPr>
        <p:spPr>
          <a:xfrm>
            <a:off x="1097854" y="3798108"/>
            <a:ext cx="1500732" cy="276999"/>
          </a:xfrm>
          <a:prstGeom prst="rect">
            <a:avLst/>
          </a:prstGeom>
        </p:spPr>
        <p:txBody>
          <a:bodyPr wrap="none">
            <a:spAutoFit/>
          </a:bodyPr>
          <a:lstStyle/>
          <a:p>
            <a:pPr algn="ctr"/>
            <a:r>
              <a:rPr kumimoji="1" lang="ja-JP" altLang="en-US" sz="1200" b="1" dirty="0">
                <a:solidFill>
                  <a:srgbClr val="494949"/>
                </a:solidFill>
              </a:rPr>
              <a:t>畳み込みカーネル</a:t>
            </a:r>
            <a:r>
              <a:rPr kumimoji="1" lang="en-US" altLang="ja-JP" sz="1200" b="1" dirty="0">
                <a:solidFill>
                  <a:srgbClr val="494949"/>
                </a:solidFill>
              </a:rPr>
              <a:t>2</a:t>
            </a:r>
          </a:p>
        </p:txBody>
      </p:sp>
      <p:sp>
        <p:nvSpPr>
          <p:cNvPr id="13" name="正方形/長方形 12">
            <a:extLst>
              <a:ext uri="{FF2B5EF4-FFF2-40B4-BE49-F238E27FC236}">
                <a16:creationId xmlns:a16="http://schemas.microsoft.com/office/drawing/2014/main" id="{9D1EE032-AB40-4C47-830D-467C8D9CD747}"/>
              </a:ext>
            </a:extLst>
          </p:cNvPr>
          <p:cNvSpPr/>
          <p:nvPr/>
        </p:nvSpPr>
        <p:spPr>
          <a:xfrm>
            <a:off x="1097854" y="4992939"/>
            <a:ext cx="1500732" cy="276999"/>
          </a:xfrm>
          <a:prstGeom prst="rect">
            <a:avLst/>
          </a:prstGeom>
        </p:spPr>
        <p:txBody>
          <a:bodyPr wrap="none">
            <a:spAutoFit/>
          </a:bodyPr>
          <a:lstStyle/>
          <a:p>
            <a:pPr algn="ctr"/>
            <a:r>
              <a:rPr kumimoji="1" lang="ja-JP" altLang="en-US" sz="1200" b="1" dirty="0">
                <a:solidFill>
                  <a:srgbClr val="494949"/>
                </a:solidFill>
              </a:rPr>
              <a:t>畳み込みカーネル</a:t>
            </a:r>
            <a:r>
              <a:rPr kumimoji="1" lang="en-US" altLang="ja-JP" sz="1200" b="1" dirty="0">
                <a:solidFill>
                  <a:srgbClr val="494949"/>
                </a:solidFill>
              </a:rPr>
              <a:t>3</a:t>
            </a:r>
          </a:p>
        </p:txBody>
      </p:sp>
      <p:cxnSp>
        <p:nvCxnSpPr>
          <p:cNvPr id="15" name="直線矢印コネクタ 14">
            <a:extLst>
              <a:ext uri="{FF2B5EF4-FFF2-40B4-BE49-F238E27FC236}">
                <a16:creationId xmlns:a16="http://schemas.microsoft.com/office/drawing/2014/main" id="{C141ABBE-D8B7-4F83-B5ED-B5219641CDCB}"/>
              </a:ext>
            </a:extLst>
          </p:cNvPr>
          <p:cNvCxnSpPr>
            <a:cxnSpLocks/>
            <a:stCxn id="7" idx="3"/>
            <a:endCxn id="8" idx="1"/>
          </p:cNvCxnSpPr>
          <p:nvPr/>
        </p:nvCxnSpPr>
        <p:spPr>
          <a:xfrm flipV="1">
            <a:off x="1164407" y="3082052"/>
            <a:ext cx="862356" cy="1208916"/>
          </a:xfrm>
          <a:prstGeom prst="straightConnector1">
            <a:avLst/>
          </a:prstGeom>
          <a:ln w="19050">
            <a:solidFill>
              <a:srgbClr val="494949"/>
            </a:solidFill>
            <a:headEnd type="none" w="med" len="med"/>
            <a:tailEnd type="triangle"/>
          </a:ln>
        </p:spPr>
        <p:style>
          <a:lnRef idx="3">
            <a:schemeClr val="accent1"/>
          </a:lnRef>
          <a:fillRef idx="0">
            <a:schemeClr val="accent1"/>
          </a:fillRef>
          <a:effectRef idx="2">
            <a:schemeClr val="accent1"/>
          </a:effectRef>
          <a:fontRef idx="minor">
            <a:schemeClr val="tx1"/>
          </a:fontRef>
        </p:style>
      </p:cxnSp>
      <p:cxnSp>
        <p:nvCxnSpPr>
          <p:cNvPr id="16" name="直線矢印コネクタ 15">
            <a:extLst>
              <a:ext uri="{FF2B5EF4-FFF2-40B4-BE49-F238E27FC236}">
                <a16:creationId xmlns:a16="http://schemas.microsoft.com/office/drawing/2014/main" id="{3E2EED33-7D76-4DDE-8D83-B01007ADDD45}"/>
              </a:ext>
            </a:extLst>
          </p:cNvPr>
          <p:cNvCxnSpPr>
            <a:cxnSpLocks/>
          </p:cNvCxnSpPr>
          <p:nvPr/>
        </p:nvCxnSpPr>
        <p:spPr>
          <a:xfrm flipV="1">
            <a:off x="1164407" y="4289258"/>
            <a:ext cx="862356" cy="3418"/>
          </a:xfrm>
          <a:prstGeom prst="straightConnector1">
            <a:avLst/>
          </a:prstGeom>
          <a:ln w="19050">
            <a:solidFill>
              <a:srgbClr val="494949"/>
            </a:solidFill>
            <a:headEnd type="none" w="med" len="med"/>
            <a:tailEnd type="triangle"/>
          </a:ln>
        </p:spPr>
        <p:style>
          <a:lnRef idx="3">
            <a:schemeClr val="accent1"/>
          </a:lnRef>
          <a:fillRef idx="0">
            <a:schemeClr val="accent1"/>
          </a:fillRef>
          <a:effectRef idx="2">
            <a:schemeClr val="accent1"/>
          </a:effectRef>
          <a:fontRef idx="minor">
            <a:schemeClr val="tx1"/>
          </a:fontRef>
        </p:style>
      </p:cxnSp>
      <p:cxnSp>
        <p:nvCxnSpPr>
          <p:cNvPr id="19" name="直線矢印コネクタ 18">
            <a:extLst>
              <a:ext uri="{FF2B5EF4-FFF2-40B4-BE49-F238E27FC236}">
                <a16:creationId xmlns:a16="http://schemas.microsoft.com/office/drawing/2014/main" id="{4448A5A9-AC2A-46A9-90A7-BC991D9A8E62}"/>
              </a:ext>
            </a:extLst>
          </p:cNvPr>
          <p:cNvCxnSpPr>
            <a:cxnSpLocks/>
            <a:stCxn id="7" idx="3"/>
            <a:endCxn id="91" idx="1"/>
          </p:cNvCxnSpPr>
          <p:nvPr/>
        </p:nvCxnSpPr>
        <p:spPr>
          <a:xfrm>
            <a:off x="1164407" y="4290968"/>
            <a:ext cx="859801" cy="1194730"/>
          </a:xfrm>
          <a:prstGeom prst="straightConnector1">
            <a:avLst/>
          </a:prstGeom>
          <a:ln w="19050">
            <a:solidFill>
              <a:srgbClr val="494949"/>
            </a:solidFill>
            <a:headEnd type="none" w="med" len="med"/>
            <a:tailEnd type="triangle"/>
          </a:ln>
        </p:spPr>
        <p:style>
          <a:lnRef idx="3">
            <a:schemeClr val="accent1"/>
          </a:lnRef>
          <a:fillRef idx="0">
            <a:schemeClr val="accent1"/>
          </a:fillRef>
          <a:effectRef idx="2">
            <a:schemeClr val="accent1"/>
          </a:effectRef>
          <a:fontRef idx="minor">
            <a:schemeClr val="tx1"/>
          </a:fontRef>
        </p:style>
      </p:cxnSp>
      <p:sp>
        <p:nvSpPr>
          <p:cNvPr id="22" name="四角形: 角を丸くする 21">
            <a:extLst>
              <a:ext uri="{FF2B5EF4-FFF2-40B4-BE49-F238E27FC236}">
                <a16:creationId xmlns:a16="http://schemas.microsoft.com/office/drawing/2014/main" id="{DD724D83-6976-43D6-B4B0-5E1CA6560C2E}"/>
              </a:ext>
            </a:extLst>
          </p:cNvPr>
          <p:cNvSpPr/>
          <p:nvPr/>
        </p:nvSpPr>
        <p:spPr>
          <a:xfrm>
            <a:off x="4025245" y="2441544"/>
            <a:ext cx="245837" cy="3544478"/>
          </a:xfrm>
          <a:prstGeom prst="roundRect">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23" name="正方形/長方形 22">
            <a:extLst>
              <a:ext uri="{FF2B5EF4-FFF2-40B4-BE49-F238E27FC236}">
                <a16:creationId xmlns:a16="http://schemas.microsoft.com/office/drawing/2014/main" id="{7286629B-01D3-4DD9-AC47-29F6F7F01B7D}"/>
              </a:ext>
            </a:extLst>
          </p:cNvPr>
          <p:cNvSpPr/>
          <p:nvPr/>
        </p:nvSpPr>
        <p:spPr>
          <a:xfrm>
            <a:off x="3363332" y="2149173"/>
            <a:ext cx="1569660" cy="276999"/>
          </a:xfrm>
          <a:prstGeom prst="rect">
            <a:avLst/>
          </a:prstGeom>
        </p:spPr>
        <p:txBody>
          <a:bodyPr wrap="none">
            <a:spAutoFit/>
          </a:bodyPr>
          <a:lstStyle/>
          <a:p>
            <a:pPr algn="ctr"/>
            <a:r>
              <a:rPr kumimoji="1" lang="ja-JP" altLang="en-US" sz="1200" b="1" dirty="0">
                <a:solidFill>
                  <a:srgbClr val="494949"/>
                </a:solidFill>
              </a:rPr>
              <a:t>プーリングカーネル</a:t>
            </a:r>
            <a:endParaRPr kumimoji="1" lang="en-US" altLang="ja-JP" sz="1200" b="1" dirty="0">
              <a:solidFill>
                <a:srgbClr val="494949"/>
              </a:solidFill>
            </a:endParaRPr>
          </a:p>
        </p:txBody>
      </p:sp>
      <p:sp>
        <p:nvSpPr>
          <p:cNvPr id="26" name="正方形/長方形 25">
            <a:extLst>
              <a:ext uri="{FF2B5EF4-FFF2-40B4-BE49-F238E27FC236}">
                <a16:creationId xmlns:a16="http://schemas.microsoft.com/office/drawing/2014/main" id="{1A682ACB-D308-4A15-BEA4-F9BDEA7DF0ED}"/>
              </a:ext>
            </a:extLst>
          </p:cNvPr>
          <p:cNvSpPr/>
          <p:nvPr/>
        </p:nvSpPr>
        <p:spPr>
          <a:xfrm>
            <a:off x="4954333" y="2846701"/>
            <a:ext cx="470702" cy="470702"/>
          </a:xfrm>
          <a:prstGeom prst="rect">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2400" dirty="0">
                <a:solidFill>
                  <a:srgbClr val="494949"/>
                </a:solidFill>
                <a:latin typeface="Ink Free" panose="03080402000500000000" pitchFamily="66" charset="0"/>
                <a:ea typeface="BIZ UDPゴシック" panose="020B0400000000000000" pitchFamily="50" charset="-128"/>
              </a:rPr>
              <a:t>5</a:t>
            </a:r>
            <a:endParaRPr kumimoji="1" lang="ja-JP" altLang="en-US" sz="2400" dirty="0">
              <a:solidFill>
                <a:srgbClr val="494949"/>
              </a:solidFill>
              <a:latin typeface="Ink Free" panose="03080402000500000000" pitchFamily="66" charset="0"/>
              <a:ea typeface="BIZ UDPゴシック" panose="020B0400000000000000" pitchFamily="50" charset="-128"/>
            </a:endParaRPr>
          </a:p>
        </p:txBody>
      </p:sp>
      <p:cxnSp>
        <p:nvCxnSpPr>
          <p:cNvPr id="29" name="直線矢印コネクタ 28">
            <a:extLst>
              <a:ext uri="{FF2B5EF4-FFF2-40B4-BE49-F238E27FC236}">
                <a16:creationId xmlns:a16="http://schemas.microsoft.com/office/drawing/2014/main" id="{FFC19C4F-BCDB-4099-A9FC-A6B1BD579AF3}"/>
              </a:ext>
            </a:extLst>
          </p:cNvPr>
          <p:cNvCxnSpPr>
            <a:cxnSpLocks/>
          </p:cNvCxnSpPr>
          <p:nvPr/>
        </p:nvCxnSpPr>
        <p:spPr>
          <a:xfrm>
            <a:off x="2445532" y="3075410"/>
            <a:ext cx="2508801" cy="14048"/>
          </a:xfrm>
          <a:prstGeom prst="straightConnector1">
            <a:avLst/>
          </a:prstGeom>
          <a:ln w="19050">
            <a:solidFill>
              <a:srgbClr val="494949"/>
            </a:solidFill>
            <a:headEnd type="none" w="med" len="med"/>
            <a:tailEnd type="triangle"/>
          </a:ln>
        </p:spPr>
        <p:style>
          <a:lnRef idx="3">
            <a:schemeClr val="accent1"/>
          </a:lnRef>
          <a:fillRef idx="0">
            <a:schemeClr val="accent1"/>
          </a:fillRef>
          <a:effectRef idx="2">
            <a:schemeClr val="accent1"/>
          </a:effectRef>
          <a:fontRef idx="minor">
            <a:schemeClr val="tx1"/>
          </a:fontRef>
        </p:style>
      </p:cxnSp>
      <p:cxnSp>
        <p:nvCxnSpPr>
          <p:cNvPr id="32" name="直線矢印コネクタ 31">
            <a:extLst>
              <a:ext uri="{FF2B5EF4-FFF2-40B4-BE49-F238E27FC236}">
                <a16:creationId xmlns:a16="http://schemas.microsoft.com/office/drawing/2014/main" id="{E2CAD6D1-4426-4657-84B3-92946F870F89}"/>
              </a:ext>
            </a:extLst>
          </p:cNvPr>
          <p:cNvCxnSpPr>
            <a:cxnSpLocks/>
          </p:cNvCxnSpPr>
          <p:nvPr/>
        </p:nvCxnSpPr>
        <p:spPr>
          <a:xfrm>
            <a:off x="2445532" y="4284545"/>
            <a:ext cx="2508801" cy="12844"/>
          </a:xfrm>
          <a:prstGeom prst="straightConnector1">
            <a:avLst/>
          </a:prstGeom>
          <a:ln w="19050">
            <a:solidFill>
              <a:srgbClr val="494949"/>
            </a:solidFill>
            <a:headEnd type="none" w="med" len="med"/>
            <a:tailEnd type="triangle"/>
          </a:ln>
        </p:spPr>
        <p:style>
          <a:lnRef idx="3">
            <a:schemeClr val="accent1"/>
          </a:lnRef>
          <a:fillRef idx="0">
            <a:schemeClr val="accent1"/>
          </a:fillRef>
          <a:effectRef idx="2">
            <a:schemeClr val="accent1"/>
          </a:effectRef>
          <a:fontRef idx="minor">
            <a:schemeClr val="tx1"/>
          </a:fontRef>
        </p:style>
      </p:cxnSp>
      <p:cxnSp>
        <p:nvCxnSpPr>
          <p:cNvPr id="33" name="直線矢印コネクタ 32">
            <a:extLst>
              <a:ext uri="{FF2B5EF4-FFF2-40B4-BE49-F238E27FC236}">
                <a16:creationId xmlns:a16="http://schemas.microsoft.com/office/drawing/2014/main" id="{D6372046-F66A-44B8-B5B8-856386842569}"/>
              </a:ext>
            </a:extLst>
          </p:cNvPr>
          <p:cNvCxnSpPr>
            <a:cxnSpLocks/>
          </p:cNvCxnSpPr>
          <p:nvPr/>
        </p:nvCxnSpPr>
        <p:spPr>
          <a:xfrm>
            <a:off x="2442977" y="5488224"/>
            <a:ext cx="2506836" cy="15347"/>
          </a:xfrm>
          <a:prstGeom prst="straightConnector1">
            <a:avLst/>
          </a:prstGeom>
          <a:ln w="19050">
            <a:solidFill>
              <a:srgbClr val="494949"/>
            </a:solidFill>
            <a:headEnd type="none" w="med" len="med"/>
            <a:tailEnd type="triangle"/>
          </a:ln>
        </p:spPr>
        <p:style>
          <a:lnRef idx="3">
            <a:schemeClr val="accent1"/>
          </a:lnRef>
          <a:fillRef idx="0">
            <a:schemeClr val="accent1"/>
          </a:fillRef>
          <a:effectRef idx="2">
            <a:schemeClr val="accent1"/>
          </a:effectRef>
          <a:fontRef idx="minor">
            <a:schemeClr val="tx1"/>
          </a:fontRef>
        </p:style>
      </p:cxnSp>
      <p:sp>
        <p:nvSpPr>
          <p:cNvPr id="38" name="正方形/長方形 37">
            <a:extLst>
              <a:ext uri="{FF2B5EF4-FFF2-40B4-BE49-F238E27FC236}">
                <a16:creationId xmlns:a16="http://schemas.microsoft.com/office/drawing/2014/main" id="{55C8216B-E17A-49C0-A578-E42D2D146485}"/>
              </a:ext>
            </a:extLst>
          </p:cNvPr>
          <p:cNvSpPr/>
          <p:nvPr/>
        </p:nvSpPr>
        <p:spPr>
          <a:xfrm>
            <a:off x="4504971" y="2577850"/>
            <a:ext cx="1039067" cy="276999"/>
          </a:xfrm>
          <a:prstGeom prst="rect">
            <a:avLst/>
          </a:prstGeom>
        </p:spPr>
        <p:txBody>
          <a:bodyPr wrap="none">
            <a:spAutoFit/>
          </a:bodyPr>
          <a:lstStyle/>
          <a:p>
            <a:pPr algn="ctr"/>
            <a:r>
              <a:rPr kumimoji="1" lang="ja-JP" altLang="en-US" sz="1200" b="1" dirty="0">
                <a:solidFill>
                  <a:srgbClr val="494949"/>
                </a:solidFill>
              </a:rPr>
              <a:t>特徴マップ</a:t>
            </a:r>
            <a:r>
              <a:rPr kumimoji="1" lang="en-US" altLang="ja-JP" sz="1200" b="1" dirty="0">
                <a:solidFill>
                  <a:srgbClr val="494949"/>
                </a:solidFill>
              </a:rPr>
              <a:t>1</a:t>
            </a:r>
          </a:p>
        </p:txBody>
      </p:sp>
      <p:sp>
        <p:nvSpPr>
          <p:cNvPr id="49" name="正方形/長方形 48">
            <a:extLst>
              <a:ext uri="{FF2B5EF4-FFF2-40B4-BE49-F238E27FC236}">
                <a16:creationId xmlns:a16="http://schemas.microsoft.com/office/drawing/2014/main" id="{C3B97807-6569-405B-967A-56149ADB0BEA}"/>
              </a:ext>
            </a:extLst>
          </p:cNvPr>
          <p:cNvSpPr/>
          <p:nvPr/>
        </p:nvSpPr>
        <p:spPr>
          <a:xfrm>
            <a:off x="4518383" y="3798108"/>
            <a:ext cx="1039067" cy="276999"/>
          </a:xfrm>
          <a:prstGeom prst="rect">
            <a:avLst/>
          </a:prstGeom>
        </p:spPr>
        <p:txBody>
          <a:bodyPr wrap="none">
            <a:spAutoFit/>
          </a:bodyPr>
          <a:lstStyle/>
          <a:p>
            <a:pPr algn="ctr"/>
            <a:r>
              <a:rPr kumimoji="1" lang="ja-JP" altLang="en-US" sz="1200" b="1" dirty="0">
                <a:solidFill>
                  <a:srgbClr val="494949"/>
                </a:solidFill>
              </a:rPr>
              <a:t>特徴マップ</a:t>
            </a:r>
            <a:r>
              <a:rPr kumimoji="1" lang="en-US" altLang="ja-JP" sz="1200" b="1" dirty="0">
                <a:solidFill>
                  <a:srgbClr val="494949"/>
                </a:solidFill>
              </a:rPr>
              <a:t>2</a:t>
            </a:r>
          </a:p>
        </p:txBody>
      </p:sp>
      <p:sp>
        <p:nvSpPr>
          <p:cNvPr id="50" name="正方形/長方形 49">
            <a:extLst>
              <a:ext uri="{FF2B5EF4-FFF2-40B4-BE49-F238E27FC236}">
                <a16:creationId xmlns:a16="http://schemas.microsoft.com/office/drawing/2014/main" id="{EE07C156-9540-4EB6-8DDB-F54FFD7270DD}"/>
              </a:ext>
            </a:extLst>
          </p:cNvPr>
          <p:cNvSpPr/>
          <p:nvPr/>
        </p:nvSpPr>
        <p:spPr>
          <a:xfrm>
            <a:off x="4485872" y="5002696"/>
            <a:ext cx="1039067" cy="276999"/>
          </a:xfrm>
          <a:prstGeom prst="rect">
            <a:avLst/>
          </a:prstGeom>
        </p:spPr>
        <p:txBody>
          <a:bodyPr wrap="none">
            <a:spAutoFit/>
          </a:bodyPr>
          <a:lstStyle/>
          <a:p>
            <a:pPr algn="ctr"/>
            <a:r>
              <a:rPr kumimoji="1" lang="ja-JP" altLang="en-US" sz="1200" b="1" dirty="0">
                <a:solidFill>
                  <a:srgbClr val="494949"/>
                </a:solidFill>
              </a:rPr>
              <a:t>特徴マップ</a:t>
            </a:r>
            <a:r>
              <a:rPr kumimoji="1" lang="en-US" altLang="ja-JP" sz="1200" b="1" dirty="0">
                <a:solidFill>
                  <a:srgbClr val="494949"/>
                </a:solidFill>
              </a:rPr>
              <a:t>3</a:t>
            </a:r>
          </a:p>
        </p:txBody>
      </p:sp>
      <p:sp>
        <p:nvSpPr>
          <p:cNvPr id="53" name="四角形: 角を丸くする 52">
            <a:extLst>
              <a:ext uri="{FF2B5EF4-FFF2-40B4-BE49-F238E27FC236}">
                <a16:creationId xmlns:a16="http://schemas.microsoft.com/office/drawing/2014/main" id="{F8B041FD-9F48-4A68-BC0A-68DEE7FC1BB6}"/>
              </a:ext>
            </a:extLst>
          </p:cNvPr>
          <p:cNvSpPr/>
          <p:nvPr/>
        </p:nvSpPr>
        <p:spPr>
          <a:xfrm>
            <a:off x="6567955" y="2859314"/>
            <a:ext cx="2233403" cy="3731849"/>
          </a:xfrm>
          <a:prstGeom prst="roundRect">
            <a:avLst/>
          </a:prstGeom>
          <a:solidFill>
            <a:schemeClr val="bg1"/>
          </a:solidFill>
          <a:ln w="28575">
            <a:solidFill>
              <a:srgbClr val="00879E"/>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147" name="正方形/長方形 146">
            <a:extLst>
              <a:ext uri="{FF2B5EF4-FFF2-40B4-BE49-F238E27FC236}">
                <a16:creationId xmlns:a16="http://schemas.microsoft.com/office/drawing/2014/main" id="{E2E01A50-3ADC-4773-9E33-A7DA9BBEA8E8}"/>
              </a:ext>
            </a:extLst>
          </p:cNvPr>
          <p:cNvSpPr/>
          <p:nvPr/>
        </p:nvSpPr>
        <p:spPr>
          <a:xfrm>
            <a:off x="8276381" y="5260546"/>
            <a:ext cx="470702" cy="470702"/>
          </a:xfrm>
          <a:prstGeom prst="rect">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2400" dirty="0">
                <a:solidFill>
                  <a:srgbClr val="494949"/>
                </a:solidFill>
                <a:latin typeface="Ink Free" panose="03080402000500000000" pitchFamily="66" charset="0"/>
                <a:ea typeface="BIZ UDPゴシック" panose="020B0400000000000000" pitchFamily="50" charset="-128"/>
              </a:rPr>
              <a:t>5</a:t>
            </a:r>
            <a:endParaRPr kumimoji="1" lang="ja-JP" altLang="en-US" sz="2400" dirty="0">
              <a:solidFill>
                <a:srgbClr val="494949"/>
              </a:solidFill>
              <a:latin typeface="Ink Free" panose="03080402000500000000" pitchFamily="66" charset="0"/>
              <a:ea typeface="BIZ UDPゴシック" panose="020B0400000000000000" pitchFamily="50" charset="-128"/>
            </a:endParaRPr>
          </a:p>
        </p:txBody>
      </p:sp>
      <p:sp>
        <p:nvSpPr>
          <p:cNvPr id="52" name="四角形: 角を丸くする 51">
            <a:extLst>
              <a:ext uri="{FF2B5EF4-FFF2-40B4-BE49-F238E27FC236}">
                <a16:creationId xmlns:a16="http://schemas.microsoft.com/office/drawing/2014/main" id="{1BE8AE86-3B58-49CE-AF36-BB3C5F3FC6A7}"/>
              </a:ext>
            </a:extLst>
          </p:cNvPr>
          <p:cNvSpPr/>
          <p:nvPr/>
        </p:nvSpPr>
        <p:spPr>
          <a:xfrm>
            <a:off x="6366411" y="2679525"/>
            <a:ext cx="2211036" cy="3657128"/>
          </a:xfrm>
          <a:prstGeom prst="roundRect">
            <a:avLst/>
          </a:prstGeom>
          <a:solidFill>
            <a:schemeClr val="bg1"/>
          </a:solidFill>
          <a:ln w="28575">
            <a:solidFill>
              <a:srgbClr val="00879E"/>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146" name="正方形/長方形 145">
            <a:extLst>
              <a:ext uri="{FF2B5EF4-FFF2-40B4-BE49-F238E27FC236}">
                <a16:creationId xmlns:a16="http://schemas.microsoft.com/office/drawing/2014/main" id="{42352D80-68F9-42A6-A758-2C7EEC1CC0AB}"/>
              </a:ext>
            </a:extLst>
          </p:cNvPr>
          <p:cNvSpPr/>
          <p:nvPr/>
        </p:nvSpPr>
        <p:spPr>
          <a:xfrm>
            <a:off x="8054098" y="4055616"/>
            <a:ext cx="470702" cy="470702"/>
          </a:xfrm>
          <a:prstGeom prst="rect">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2400" dirty="0">
                <a:solidFill>
                  <a:srgbClr val="494949"/>
                </a:solidFill>
                <a:latin typeface="Ink Free" panose="03080402000500000000" pitchFamily="66" charset="0"/>
                <a:ea typeface="BIZ UDPゴシック" panose="020B0400000000000000" pitchFamily="50" charset="-128"/>
              </a:rPr>
              <a:t>5</a:t>
            </a:r>
            <a:endParaRPr kumimoji="1" lang="ja-JP" altLang="en-US" sz="2400" dirty="0">
              <a:solidFill>
                <a:srgbClr val="494949"/>
              </a:solidFill>
              <a:latin typeface="Ink Free" panose="03080402000500000000" pitchFamily="66" charset="0"/>
              <a:ea typeface="BIZ UDPゴシック" panose="020B0400000000000000" pitchFamily="50" charset="-128"/>
            </a:endParaRPr>
          </a:p>
        </p:txBody>
      </p:sp>
      <p:sp>
        <p:nvSpPr>
          <p:cNvPr id="51" name="四角形: 角を丸くする 50">
            <a:extLst>
              <a:ext uri="{FF2B5EF4-FFF2-40B4-BE49-F238E27FC236}">
                <a16:creationId xmlns:a16="http://schemas.microsoft.com/office/drawing/2014/main" id="{8A88B5E4-40C2-47C6-BC8F-C99D28B7F676}"/>
              </a:ext>
            </a:extLst>
          </p:cNvPr>
          <p:cNvSpPr/>
          <p:nvPr/>
        </p:nvSpPr>
        <p:spPr>
          <a:xfrm>
            <a:off x="6096000" y="2426172"/>
            <a:ext cx="2244963" cy="3657128"/>
          </a:xfrm>
          <a:prstGeom prst="roundRect">
            <a:avLst/>
          </a:prstGeom>
          <a:solidFill>
            <a:schemeClr val="bg1"/>
          </a:solidFill>
          <a:ln w="28575">
            <a:solidFill>
              <a:srgbClr val="00879E"/>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54" name="正方形/長方形 53">
            <a:extLst>
              <a:ext uri="{FF2B5EF4-FFF2-40B4-BE49-F238E27FC236}">
                <a16:creationId xmlns:a16="http://schemas.microsoft.com/office/drawing/2014/main" id="{B3EBAD48-2ABE-4A2D-986A-EAE336ADEF12}"/>
              </a:ext>
            </a:extLst>
          </p:cNvPr>
          <p:cNvSpPr/>
          <p:nvPr/>
        </p:nvSpPr>
        <p:spPr>
          <a:xfrm>
            <a:off x="6648974" y="5780695"/>
            <a:ext cx="1568674" cy="285803"/>
          </a:xfrm>
          <a:prstGeom prst="rect">
            <a:avLst/>
          </a:prstGeom>
        </p:spPr>
        <p:txBody>
          <a:bodyPr wrap="none">
            <a:spAutoFit/>
          </a:bodyPr>
          <a:lstStyle/>
          <a:p>
            <a:pPr algn="ctr"/>
            <a:r>
              <a:rPr kumimoji="1" lang="ja-JP" altLang="en-US" sz="1200" b="1" dirty="0">
                <a:solidFill>
                  <a:srgbClr val="494949"/>
                </a:solidFill>
              </a:rPr>
              <a:t>畳み込みカーネル</a:t>
            </a:r>
            <a:r>
              <a:rPr kumimoji="1" lang="en-US" altLang="ja-JP" sz="1200" b="1" dirty="0">
                <a:solidFill>
                  <a:srgbClr val="494949"/>
                </a:solidFill>
              </a:rPr>
              <a:t>1</a:t>
            </a:r>
          </a:p>
        </p:txBody>
      </p:sp>
      <p:sp>
        <p:nvSpPr>
          <p:cNvPr id="55" name="正方形/長方形 54">
            <a:extLst>
              <a:ext uri="{FF2B5EF4-FFF2-40B4-BE49-F238E27FC236}">
                <a16:creationId xmlns:a16="http://schemas.microsoft.com/office/drawing/2014/main" id="{B9D7620E-425F-4D25-B521-3525CD202A21}"/>
              </a:ext>
            </a:extLst>
          </p:cNvPr>
          <p:cNvSpPr/>
          <p:nvPr/>
        </p:nvSpPr>
        <p:spPr>
          <a:xfrm>
            <a:off x="6817117" y="6071612"/>
            <a:ext cx="1568674" cy="285803"/>
          </a:xfrm>
          <a:prstGeom prst="rect">
            <a:avLst/>
          </a:prstGeom>
        </p:spPr>
        <p:txBody>
          <a:bodyPr wrap="none">
            <a:spAutoFit/>
          </a:bodyPr>
          <a:lstStyle/>
          <a:p>
            <a:pPr algn="ctr"/>
            <a:r>
              <a:rPr kumimoji="1" lang="ja-JP" altLang="en-US" sz="1200" b="1" dirty="0">
                <a:solidFill>
                  <a:srgbClr val="494949"/>
                </a:solidFill>
              </a:rPr>
              <a:t>畳み込みカーネル</a:t>
            </a:r>
            <a:r>
              <a:rPr kumimoji="1" lang="en-US" altLang="ja-JP" sz="1200" b="1" dirty="0">
                <a:solidFill>
                  <a:srgbClr val="494949"/>
                </a:solidFill>
              </a:rPr>
              <a:t>2</a:t>
            </a:r>
          </a:p>
        </p:txBody>
      </p:sp>
      <p:sp>
        <p:nvSpPr>
          <p:cNvPr id="56" name="正方形/長方形 55">
            <a:extLst>
              <a:ext uri="{FF2B5EF4-FFF2-40B4-BE49-F238E27FC236}">
                <a16:creationId xmlns:a16="http://schemas.microsoft.com/office/drawing/2014/main" id="{41870C5E-AFF9-437D-B9CA-632123790CEF}"/>
              </a:ext>
            </a:extLst>
          </p:cNvPr>
          <p:cNvSpPr/>
          <p:nvPr/>
        </p:nvSpPr>
        <p:spPr>
          <a:xfrm>
            <a:off x="6975040" y="6341241"/>
            <a:ext cx="1568674" cy="285803"/>
          </a:xfrm>
          <a:prstGeom prst="rect">
            <a:avLst/>
          </a:prstGeom>
        </p:spPr>
        <p:txBody>
          <a:bodyPr wrap="none">
            <a:spAutoFit/>
          </a:bodyPr>
          <a:lstStyle/>
          <a:p>
            <a:pPr algn="ctr"/>
            <a:r>
              <a:rPr kumimoji="1" lang="ja-JP" altLang="en-US" sz="1200" b="1" dirty="0">
                <a:solidFill>
                  <a:srgbClr val="494949"/>
                </a:solidFill>
              </a:rPr>
              <a:t>畳み込みカーネル</a:t>
            </a:r>
            <a:r>
              <a:rPr kumimoji="1" lang="en-US" altLang="ja-JP" sz="1200" b="1" dirty="0">
                <a:solidFill>
                  <a:srgbClr val="494949"/>
                </a:solidFill>
              </a:rPr>
              <a:t>3</a:t>
            </a:r>
          </a:p>
        </p:txBody>
      </p:sp>
      <p:cxnSp>
        <p:nvCxnSpPr>
          <p:cNvPr id="61" name="直線矢印コネクタ 60">
            <a:extLst>
              <a:ext uri="{FF2B5EF4-FFF2-40B4-BE49-F238E27FC236}">
                <a16:creationId xmlns:a16="http://schemas.microsoft.com/office/drawing/2014/main" id="{E8F98B67-2ABE-41A3-AEB9-30B8F8331A92}"/>
              </a:ext>
            </a:extLst>
          </p:cNvPr>
          <p:cNvCxnSpPr>
            <a:cxnSpLocks/>
          </p:cNvCxnSpPr>
          <p:nvPr/>
        </p:nvCxnSpPr>
        <p:spPr>
          <a:xfrm>
            <a:off x="5425035" y="3080288"/>
            <a:ext cx="999444" cy="2764"/>
          </a:xfrm>
          <a:prstGeom prst="straightConnector1">
            <a:avLst/>
          </a:prstGeom>
          <a:ln w="19050">
            <a:solidFill>
              <a:srgbClr val="494949"/>
            </a:solidFill>
            <a:headEnd type="none" w="med" len="med"/>
            <a:tailEnd type="triangle"/>
          </a:ln>
        </p:spPr>
        <p:style>
          <a:lnRef idx="3">
            <a:schemeClr val="accent1"/>
          </a:lnRef>
          <a:fillRef idx="0">
            <a:schemeClr val="accent1"/>
          </a:fillRef>
          <a:effectRef idx="2">
            <a:schemeClr val="accent1"/>
          </a:effectRef>
          <a:fontRef idx="minor">
            <a:schemeClr val="tx1"/>
          </a:fontRef>
        </p:style>
      </p:cxnSp>
      <p:cxnSp>
        <p:nvCxnSpPr>
          <p:cNvPr id="62" name="直線矢印コネクタ 61">
            <a:extLst>
              <a:ext uri="{FF2B5EF4-FFF2-40B4-BE49-F238E27FC236}">
                <a16:creationId xmlns:a16="http://schemas.microsoft.com/office/drawing/2014/main" id="{9E6298F7-0FAA-42A6-93C8-A8AC879E31F1}"/>
              </a:ext>
            </a:extLst>
          </p:cNvPr>
          <p:cNvCxnSpPr>
            <a:cxnSpLocks/>
          </p:cNvCxnSpPr>
          <p:nvPr/>
        </p:nvCxnSpPr>
        <p:spPr>
          <a:xfrm>
            <a:off x="5425035" y="4290589"/>
            <a:ext cx="999444" cy="757"/>
          </a:xfrm>
          <a:prstGeom prst="straightConnector1">
            <a:avLst/>
          </a:prstGeom>
          <a:ln w="19050">
            <a:solidFill>
              <a:srgbClr val="494949"/>
            </a:solidFill>
            <a:headEnd type="none" w="med" len="med"/>
            <a:tailEnd type="triangle"/>
          </a:ln>
        </p:spPr>
        <p:style>
          <a:lnRef idx="3">
            <a:schemeClr val="accent1"/>
          </a:lnRef>
          <a:fillRef idx="0">
            <a:schemeClr val="accent1"/>
          </a:fillRef>
          <a:effectRef idx="2">
            <a:schemeClr val="accent1"/>
          </a:effectRef>
          <a:fontRef idx="minor">
            <a:schemeClr val="tx1"/>
          </a:fontRef>
        </p:style>
      </p:cxnSp>
      <p:cxnSp>
        <p:nvCxnSpPr>
          <p:cNvPr id="63" name="直線矢印コネクタ 62">
            <a:extLst>
              <a:ext uri="{FF2B5EF4-FFF2-40B4-BE49-F238E27FC236}">
                <a16:creationId xmlns:a16="http://schemas.microsoft.com/office/drawing/2014/main" id="{69EF0338-F001-4226-8FFD-533BF1963DF1}"/>
              </a:ext>
            </a:extLst>
          </p:cNvPr>
          <p:cNvCxnSpPr>
            <a:cxnSpLocks/>
          </p:cNvCxnSpPr>
          <p:nvPr/>
        </p:nvCxnSpPr>
        <p:spPr>
          <a:xfrm flipV="1">
            <a:off x="5420515" y="5493324"/>
            <a:ext cx="1004246" cy="5147"/>
          </a:xfrm>
          <a:prstGeom prst="straightConnector1">
            <a:avLst/>
          </a:prstGeom>
          <a:ln w="19050">
            <a:solidFill>
              <a:srgbClr val="494949"/>
            </a:solidFill>
            <a:headEnd type="none" w="med" len="med"/>
            <a:tailEnd type="triangle"/>
          </a:ln>
        </p:spPr>
        <p:style>
          <a:lnRef idx="3">
            <a:schemeClr val="accent1"/>
          </a:lnRef>
          <a:fillRef idx="0">
            <a:schemeClr val="accent1"/>
          </a:fillRef>
          <a:effectRef idx="2">
            <a:schemeClr val="accent1"/>
          </a:effectRef>
          <a:fontRef idx="minor">
            <a:schemeClr val="tx1"/>
          </a:fontRef>
        </p:style>
      </p:cxnSp>
      <p:sp>
        <p:nvSpPr>
          <p:cNvPr id="77" name="正方形/長方形 76">
            <a:extLst>
              <a:ext uri="{FF2B5EF4-FFF2-40B4-BE49-F238E27FC236}">
                <a16:creationId xmlns:a16="http://schemas.microsoft.com/office/drawing/2014/main" id="{0D6418DB-9436-484B-97D8-210409973CA9}"/>
              </a:ext>
            </a:extLst>
          </p:cNvPr>
          <p:cNvSpPr/>
          <p:nvPr/>
        </p:nvSpPr>
        <p:spPr>
          <a:xfrm>
            <a:off x="2962011" y="2808675"/>
            <a:ext cx="546755" cy="546755"/>
          </a:xfrm>
          <a:prstGeom prst="rect">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3200" b="1" dirty="0">
                <a:solidFill>
                  <a:srgbClr val="494949"/>
                </a:solidFill>
                <a:latin typeface="Ink Free" panose="03080402000500000000" pitchFamily="66" charset="0"/>
                <a:ea typeface="HGP創英角ﾎﾟｯﾌﾟ体" panose="040B0A00000000000000" pitchFamily="50" charset="-128"/>
              </a:rPr>
              <a:t>5</a:t>
            </a:r>
            <a:endParaRPr kumimoji="1" lang="ja-JP" altLang="en-US" sz="3200" b="1" dirty="0">
              <a:solidFill>
                <a:srgbClr val="494949"/>
              </a:solidFill>
              <a:latin typeface="Ink Free" panose="03080402000500000000" pitchFamily="66" charset="0"/>
              <a:ea typeface="HGP創英角ﾎﾟｯﾌﾟ体" panose="040B0A00000000000000" pitchFamily="50" charset="-128"/>
            </a:endParaRPr>
          </a:p>
        </p:txBody>
      </p:sp>
      <p:grpSp>
        <p:nvGrpSpPr>
          <p:cNvPr id="83" name="グループ化 82">
            <a:extLst>
              <a:ext uri="{FF2B5EF4-FFF2-40B4-BE49-F238E27FC236}">
                <a16:creationId xmlns:a16="http://schemas.microsoft.com/office/drawing/2014/main" id="{A9DA4CC2-AC2F-49C4-9878-7415FB4B921E}"/>
              </a:ext>
            </a:extLst>
          </p:cNvPr>
          <p:cNvGrpSpPr/>
          <p:nvPr/>
        </p:nvGrpSpPr>
        <p:grpSpPr>
          <a:xfrm>
            <a:off x="2026763" y="2870563"/>
            <a:ext cx="418769" cy="422978"/>
            <a:chOff x="1828803" y="2742458"/>
            <a:chExt cx="541314" cy="546755"/>
          </a:xfrm>
        </p:grpSpPr>
        <p:sp>
          <p:nvSpPr>
            <p:cNvPr id="8" name="正方形/長方形 7">
              <a:extLst>
                <a:ext uri="{FF2B5EF4-FFF2-40B4-BE49-F238E27FC236}">
                  <a16:creationId xmlns:a16="http://schemas.microsoft.com/office/drawing/2014/main" id="{CC9BB8C8-7BF2-4FA5-A403-79433240BF76}"/>
                </a:ext>
              </a:extLst>
            </p:cNvPr>
            <p:cNvSpPr/>
            <p:nvPr/>
          </p:nvSpPr>
          <p:spPr>
            <a:xfrm>
              <a:off x="1828803" y="2742458"/>
              <a:ext cx="541314" cy="546755"/>
            </a:xfrm>
            <a:prstGeom prst="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80" name="正方形/長方形 79">
              <a:extLst>
                <a:ext uri="{FF2B5EF4-FFF2-40B4-BE49-F238E27FC236}">
                  <a16:creationId xmlns:a16="http://schemas.microsoft.com/office/drawing/2014/main" id="{335357B4-E5FD-4113-AFD6-C456858CDD96}"/>
                </a:ext>
              </a:extLst>
            </p:cNvPr>
            <p:cNvSpPr/>
            <p:nvPr/>
          </p:nvSpPr>
          <p:spPr>
            <a:xfrm>
              <a:off x="2025430" y="2742458"/>
              <a:ext cx="177632" cy="54675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81" name="正方形/長方形 80">
              <a:extLst>
                <a:ext uri="{FF2B5EF4-FFF2-40B4-BE49-F238E27FC236}">
                  <a16:creationId xmlns:a16="http://schemas.microsoft.com/office/drawing/2014/main" id="{6CE22D5C-BA77-4D81-AEC4-61D7A4FE69E7}"/>
                </a:ext>
              </a:extLst>
            </p:cNvPr>
            <p:cNvSpPr/>
            <p:nvPr/>
          </p:nvSpPr>
          <p:spPr>
            <a:xfrm>
              <a:off x="1828803" y="2912882"/>
              <a:ext cx="541314" cy="17953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grpSp>
      <p:grpSp>
        <p:nvGrpSpPr>
          <p:cNvPr id="84" name="グループ化 83">
            <a:extLst>
              <a:ext uri="{FF2B5EF4-FFF2-40B4-BE49-F238E27FC236}">
                <a16:creationId xmlns:a16="http://schemas.microsoft.com/office/drawing/2014/main" id="{1DF15578-A91E-4001-8C46-9B03B3A46AC7}"/>
              </a:ext>
            </a:extLst>
          </p:cNvPr>
          <p:cNvGrpSpPr/>
          <p:nvPr/>
        </p:nvGrpSpPr>
        <p:grpSpPr>
          <a:xfrm>
            <a:off x="2026763" y="4079478"/>
            <a:ext cx="418769" cy="422978"/>
            <a:chOff x="1828803" y="2742458"/>
            <a:chExt cx="541314" cy="546755"/>
          </a:xfrm>
        </p:grpSpPr>
        <p:sp>
          <p:nvSpPr>
            <p:cNvPr id="85" name="正方形/長方形 84">
              <a:extLst>
                <a:ext uri="{FF2B5EF4-FFF2-40B4-BE49-F238E27FC236}">
                  <a16:creationId xmlns:a16="http://schemas.microsoft.com/office/drawing/2014/main" id="{AFA5F055-9CFC-44BC-8A45-6F6BF419536B}"/>
                </a:ext>
              </a:extLst>
            </p:cNvPr>
            <p:cNvSpPr/>
            <p:nvPr/>
          </p:nvSpPr>
          <p:spPr>
            <a:xfrm>
              <a:off x="1828803" y="2742458"/>
              <a:ext cx="541314" cy="546755"/>
            </a:xfrm>
            <a:prstGeom prst="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86" name="正方形/長方形 85">
              <a:extLst>
                <a:ext uri="{FF2B5EF4-FFF2-40B4-BE49-F238E27FC236}">
                  <a16:creationId xmlns:a16="http://schemas.microsoft.com/office/drawing/2014/main" id="{DD26006C-58B9-4523-B7CA-B96E92BA4C0E}"/>
                </a:ext>
              </a:extLst>
            </p:cNvPr>
            <p:cNvSpPr/>
            <p:nvPr/>
          </p:nvSpPr>
          <p:spPr>
            <a:xfrm>
              <a:off x="2025430" y="2742458"/>
              <a:ext cx="177632" cy="54675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87" name="正方形/長方形 86">
              <a:extLst>
                <a:ext uri="{FF2B5EF4-FFF2-40B4-BE49-F238E27FC236}">
                  <a16:creationId xmlns:a16="http://schemas.microsoft.com/office/drawing/2014/main" id="{893A0B56-80FB-44A4-A2D6-49CBE0F24EAA}"/>
                </a:ext>
              </a:extLst>
            </p:cNvPr>
            <p:cNvSpPr/>
            <p:nvPr/>
          </p:nvSpPr>
          <p:spPr>
            <a:xfrm>
              <a:off x="1828803" y="2912882"/>
              <a:ext cx="541314" cy="17953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grpSp>
      <p:grpSp>
        <p:nvGrpSpPr>
          <p:cNvPr id="88" name="グループ化 87">
            <a:extLst>
              <a:ext uri="{FF2B5EF4-FFF2-40B4-BE49-F238E27FC236}">
                <a16:creationId xmlns:a16="http://schemas.microsoft.com/office/drawing/2014/main" id="{5664E81E-E39D-4D6D-8043-F2644B6ADDA3}"/>
              </a:ext>
            </a:extLst>
          </p:cNvPr>
          <p:cNvGrpSpPr/>
          <p:nvPr/>
        </p:nvGrpSpPr>
        <p:grpSpPr>
          <a:xfrm>
            <a:off x="2024208" y="5284408"/>
            <a:ext cx="418769" cy="422978"/>
            <a:chOff x="1828803" y="2742458"/>
            <a:chExt cx="541314" cy="546755"/>
          </a:xfrm>
        </p:grpSpPr>
        <p:sp>
          <p:nvSpPr>
            <p:cNvPr id="89" name="正方形/長方形 88">
              <a:extLst>
                <a:ext uri="{FF2B5EF4-FFF2-40B4-BE49-F238E27FC236}">
                  <a16:creationId xmlns:a16="http://schemas.microsoft.com/office/drawing/2014/main" id="{616C28D5-5460-478E-9430-F85C2109DFD5}"/>
                </a:ext>
              </a:extLst>
            </p:cNvPr>
            <p:cNvSpPr/>
            <p:nvPr/>
          </p:nvSpPr>
          <p:spPr>
            <a:xfrm>
              <a:off x="1828803" y="2742458"/>
              <a:ext cx="541314" cy="546755"/>
            </a:xfrm>
            <a:prstGeom prst="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90" name="正方形/長方形 89">
              <a:extLst>
                <a:ext uri="{FF2B5EF4-FFF2-40B4-BE49-F238E27FC236}">
                  <a16:creationId xmlns:a16="http://schemas.microsoft.com/office/drawing/2014/main" id="{FC68E52F-579B-4A61-A5E9-D1DB79AC63AC}"/>
                </a:ext>
              </a:extLst>
            </p:cNvPr>
            <p:cNvSpPr/>
            <p:nvPr/>
          </p:nvSpPr>
          <p:spPr>
            <a:xfrm>
              <a:off x="2025430" y="2742458"/>
              <a:ext cx="177632" cy="54675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91" name="正方形/長方形 90">
              <a:extLst>
                <a:ext uri="{FF2B5EF4-FFF2-40B4-BE49-F238E27FC236}">
                  <a16:creationId xmlns:a16="http://schemas.microsoft.com/office/drawing/2014/main" id="{AE9B858E-266D-48EF-8281-FF0BCB47392B}"/>
                </a:ext>
              </a:extLst>
            </p:cNvPr>
            <p:cNvSpPr/>
            <p:nvPr/>
          </p:nvSpPr>
          <p:spPr>
            <a:xfrm>
              <a:off x="1828803" y="2912882"/>
              <a:ext cx="541314" cy="17953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grpSp>
      <p:sp>
        <p:nvSpPr>
          <p:cNvPr id="94" name="正方形/長方形 93">
            <a:extLst>
              <a:ext uri="{FF2B5EF4-FFF2-40B4-BE49-F238E27FC236}">
                <a16:creationId xmlns:a16="http://schemas.microsoft.com/office/drawing/2014/main" id="{D0185AA3-33D2-4D74-8708-0C948475DC68}"/>
              </a:ext>
            </a:extLst>
          </p:cNvPr>
          <p:cNvSpPr/>
          <p:nvPr/>
        </p:nvSpPr>
        <p:spPr>
          <a:xfrm>
            <a:off x="2974157" y="4017590"/>
            <a:ext cx="546755" cy="546755"/>
          </a:xfrm>
          <a:prstGeom prst="rect">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3200" b="1" dirty="0">
                <a:solidFill>
                  <a:srgbClr val="494949"/>
                </a:solidFill>
                <a:latin typeface="Ink Free" panose="03080402000500000000" pitchFamily="66" charset="0"/>
                <a:ea typeface="HGP創英角ﾎﾟｯﾌﾟ体" panose="040B0A00000000000000" pitchFamily="50" charset="-128"/>
              </a:rPr>
              <a:t>5</a:t>
            </a:r>
            <a:endParaRPr kumimoji="1" lang="ja-JP" altLang="en-US" sz="3200" b="1" dirty="0">
              <a:solidFill>
                <a:srgbClr val="494949"/>
              </a:solidFill>
              <a:latin typeface="Ink Free" panose="03080402000500000000" pitchFamily="66" charset="0"/>
              <a:ea typeface="HGP創英角ﾎﾟｯﾌﾟ体" panose="040B0A00000000000000" pitchFamily="50" charset="-128"/>
            </a:endParaRPr>
          </a:p>
        </p:txBody>
      </p:sp>
      <p:sp>
        <p:nvSpPr>
          <p:cNvPr id="95" name="正方形/長方形 94">
            <a:extLst>
              <a:ext uri="{FF2B5EF4-FFF2-40B4-BE49-F238E27FC236}">
                <a16:creationId xmlns:a16="http://schemas.microsoft.com/office/drawing/2014/main" id="{4051BC93-7037-4B42-8AF0-89C3C124FF3D}"/>
              </a:ext>
            </a:extLst>
          </p:cNvPr>
          <p:cNvSpPr/>
          <p:nvPr/>
        </p:nvSpPr>
        <p:spPr>
          <a:xfrm>
            <a:off x="2967378" y="5222520"/>
            <a:ext cx="546755" cy="546755"/>
          </a:xfrm>
          <a:prstGeom prst="rect">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3200" b="1" dirty="0">
                <a:solidFill>
                  <a:srgbClr val="494949"/>
                </a:solidFill>
                <a:latin typeface="Ink Free" panose="03080402000500000000" pitchFamily="66" charset="0"/>
                <a:ea typeface="HGP創英角ﾎﾟｯﾌﾟ体" panose="040B0A00000000000000" pitchFamily="50" charset="-128"/>
              </a:rPr>
              <a:t>5</a:t>
            </a:r>
            <a:endParaRPr kumimoji="1" lang="ja-JP" altLang="en-US" sz="3200" b="1" dirty="0">
              <a:solidFill>
                <a:srgbClr val="494949"/>
              </a:solidFill>
              <a:latin typeface="Ink Free" panose="03080402000500000000" pitchFamily="66" charset="0"/>
              <a:ea typeface="HGP創英角ﾎﾟｯﾌﾟ体" panose="040B0A00000000000000" pitchFamily="50" charset="-128"/>
            </a:endParaRPr>
          </a:p>
        </p:txBody>
      </p:sp>
      <p:sp>
        <p:nvSpPr>
          <p:cNvPr id="96" name="正方形/長方形 95">
            <a:extLst>
              <a:ext uri="{FF2B5EF4-FFF2-40B4-BE49-F238E27FC236}">
                <a16:creationId xmlns:a16="http://schemas.microsoft.com/office/drawing/2014/main" id="{2B4403A1-97FE-443E-9421-2AEDD09F6636}"/>
              </a:ext>
            </a:extLst>
          </p:cNvPr>
          <p:cNvSpPr/>
          <p:nvPr/>
        </p:nvSpPr>
        <p:spPr>
          <a:xfrm>
            <a:off x="4957099" y="4055616"/>
            <a:ext cx="470702" cy="470702"/>
          </a:xfrm>
          <a:prstGeom prst="rect">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2400" dirty="0">
                <a:solidFill>
                  <a:srgbClr val="494949"/>
                </a:solidFill>
                <a:latin typeface="Ink Free" panose="03080402000500000000" pitchFamily="66" charset="0"/>
                <a:ea typeface="BIZ UDPゴシック" panose="020B0400000000000000" pitchFamily="50" charset="-128"/>
              </a:rPr>
              <a:t>5</a:t>
            </a:r>
            <a:endParaRPr kumimoji="1" lang="ja-JP" altLang="en-US" sz="2400" dirty="0">
              <a:solidFill>
                <a:srgbClr val="494949"/>
              </a:solidFill>
              <a:latin typeface="Ink Free" panose="03080402000500000000" pitchFamily="66" charset="0"/>
              <a:ea typeface="BIZ UDPゴシック" panose="020B0400000000000000" pitchFamily="50" charset="-128"/>
            </a:endParaRPr>
          </a:p>
        </p:txBody>
      </p:sp>
      <p:sp>
        <p:nvSpPr>
          <p:cNvPr id="97" name="正方形/長方形 96">
            <a:extLst>
              <a:ext uri="{FF2B5EF4-FFF2-40B4-BE49-F238E27FC236}">
                <a16:creationId xmlns:a16="http://schemas.microsoft.com/office/drawing/2014/main" id="{BAB0E4BD-25E0-4983-B2E7-425A4220F940}"/>
              </a:ext>
            </a:extLst>
          </p:cNvPr>
          <p:cNvSpPr/>
          <p:nvPr/>
        </p:nvSpPr>
        <p:spPr>
          <a:xfrm>
            <a:off x="4949813" y="5260546"/>
            <a:ext cx="470702" cy="470702"/>
          </a:xfrm>
          <a:prstGeom prst="rect">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2400" dirty="0">
                <a:solidFill>
                  <a:srgbClr val="494949"/>
                </a:solidFill>
                <a:latin typeface="Ink Free" panose="03080402000500000000" pitchFamily="66" charset="0"/>
                <a:ea typeface="BIZ UDPゴシック" panose="020B0400000000000000" pitchFamily="50" charset="-128"/>
              </a:rPr>
              <a:t>5</a:t>
            </a:r>
            <a:endParaRPr kumimoji="1" lang="ja-JP" altLang="en-US" sz="2400" dirty="0">
              <a:solidFill>
                <a:srgbClr val="494949"/>
              </a:solidFill>
              <a:latin typeface="Ink Free" panose="03080402000500000000" pitchFamily="66" charset="0"/>
              <a:ea typeface="BIZ UDPゴシック" panose="020B0400000000000000" pitchFamily="50" charset="-128"/>
            </a:endParaRPr>
          </a:p>
        </p:txBody>
      </p:sp>
      <p:sp>
        <p:nvSpPr>
          <p:cNvPr id="98" name="正方形/長方形 97">
            <a:extLst>
              <a:ext uri="{FF2B5EF4-FFF2-40B4-BE49-F238E27FC236}">
                <a16:creationId xmlns:a16="http://schemas.microsoft.com/office/drawing/2014/main" id="{7113CDA4-1846-49C0-B042-DA50DA4F7959}"/>
              </a:ext>
            </a:extLst>
          </p:cNvPr>
          <p:cNvSpPr/>
          <p:nvPr/>
        </p:nvSpPr>
        <p:spPr>
          <a:xfrm>
            <a:off x="2780516" y="2577850"/>
            <a:ext cx="1039067" cy="276999"/>
          </a:xfrm>
          <a:prstGeom prst="rect">
            <a:avLst/>
          </a:prstGeom>
        </p:spPr>
        <p:txBody>
          <a:bodyPr wrap="none">
            <a:spAutoFit/>
          </a:bodyPr>
          <a:lstStyle/>
          <a:p>
            <a:pPr algn="ctr"/>
            <a:r>
              <a:rPr kumimoji="1" lang="ja-JP" altLang="en-US" sz="1200" b="1" dirty="0">
                <a:solidFill>
                  <a:srgbClr val="494949"/>
                </a:solidFill>
              </a:rPr>
              <a:t>特徴マップ</a:t>
            </a:r>
            <a:r>
              <a:rPr kumimoji="1" lang="en-US" altLang="ja-JP" sz="1200" b="1" dirty="0">
                <a:solidFill>
                  <a:srgbClr val="494949"/>
                </a:solidFill>
              </a:rPr>
              <a:t>1</a:t>
            </a:r>
          </a:p>
        </p:txBody>
      </p:sp>
      <p:sp>
        <p:nvSpPr>
          <p:cNvPr id="110" name="正方形/長方形 109">
            <a:extLst>
              <a:ext uri="{FF2B5EF4-FFF2-40B4-BE49-F238E27FC236}">
                <a16:creationId xmlns:a16="http://schemas.microsoft.com/office/drawing/2014/main" id="{B2217B5D-E858-4F96-9620-EC746E712BD2}"/>
              </a:ext>
            </a:extLst>
          </p:cNvPr>
          <p:cNvSpPr/>
          <p:nvPr/>
        </p:nvSpPr>
        <p:spPr>
          <a:xfrm>
            <a:off x="5542190" y="2577850"/>
            <a:ext cx="1636987" cy="276999"/>
          </a:xfrm>
          <a:prstGeom prst="rect">
            <a:avLst/>
          </a:prstGeom>
        </p:spPr>
        <p:txBody>
          <a:bodyPr wrap="none">
            <a:spAutoFit/>
          </a:bodyPr>
          <a:lstStyle/>
          <a:p>
            <a:pPr algn="ctr"/>
            <a:r>
              <a:rPr kumimoji="1" lang="ja-JP" altLang="en-US" sz="1200" b="1" dirty="0">
                <a:solidFill>
                  <a:srgbClr val="494949"/>
                </a:solidFill>
              </a:rPr>
              <a:t>畳み込みカーネル</a:t>
            </a:r>
            <a:r>
              <a:rPr kumimoji="1" lang="en-US" altLang="ja-JP" sz="1200" b="1" dirty="0">
                <a:solidFill>
                  <a:srgbClr val="494949"/>
                </a:solidFill>
              </a:rPr>
              <a:t>1-1</a:t>
            </a:r>
          </a:p>
        </p:txBody>
      </p:sp>
      <p:sp>
        <p:nvSpPr>
          <p:cNvPr id="111" name="正方形/長方形 110">
            <a:extLst>
              <a:ext uri="{FF2B5EF4-FFF2-40B4-BE49-F238E27FC236}">
                <a16:creationId xmlns:a16="http://schemas.microsoft.com/office/drawing/2014/main" id="{07CC5AF3-9639-4A6D-8116-D9245C8EA103}"/>
              </a:ext>
            </a:extLst>
          </p:cNvPr>
          <p:cNvSpPr/>
          <p:nvPr/>
        </p:nvSpPr>
        <p:spPr>
          <a:xfrm>
            <a:off x="5485630" y="3798108"/>
            <a:ext cx="1636988" cy="276999"/>
          </a:xfrm>
          <a:prstGeom prst="rect">
            <a:avLst/>
          </a:prstGeom>
        </p:spPr>
        <p:txBody>
          <a:bodyPr wrap="none">
            <a:spAutoFit/>
          </a:bodyPr>
          <a:lstStyle/>
          <a:p>
            <a:pPr algn="ctr"/>
            <a:r>
              <a:rPr kumimoji="1" lang="ja-JP" altLang="en-US" sz="1200" b="1" dirty="0">
                <a:solidFill>
                  <a:srgbClr val="494949"/>
                </a:solidFill>
              </a:rPr>
              <a:t>畳み込みカーネル</a:t>
            </a:r>
            <a:r>
              <a:rPr kumimoji="1" lang="en-US" altLang="ja-JP" sz="1200" b="1" dirty="0">
                <a:solidFill>
                  <a:srgbClr val="494949"/>
                </a:solidFill>
              </a:rPr>
              <a:t>1-2</a:t>
            </a:r>
          </a:p>
        </p:txBody>
      </p:sp>
      <p:sp>
        <p:nvSpPr>
          <p:cNvPr id="112" name="正方形/長方形 111">
            <a:extLst>
              <a:ext uri="{FF2B5EF4-FFF2-40B4-BE49-F238E27FC236}">
                <a16:creationId xmlns:a16="http://schemas.microsoft.com/office/drawing/2014/main" id="{0A2E7F7B-2818-49BA-9318-D91B8C8DA236}"/>
              </a:ext>
            </a:extLst>
          </p:cNvPr>
          <p:cNvSpPr/>
          <p:nvPr/>
        </p:nvSpPr>
        <p:spPr>
          <a:xfrm>
            <a:off x="5410425" y="4995188"/>
            <a:ext cx="1636988" cy="276999"/>
          </a:xfrm>
          <a:prstGeom prst="rect">
            <a:avLst/>
          </a:prstGeom>
        </p:spPr>
        <p:txBody>
          <a:bodyPr wrap="none">
            <a:spAutoFit/>
          </a:bodyPr>
          <a:lstStyle/>
          <a:p>
            <a:pPr algn="ctr"/>
            <a:r>
              <a:rPr kumimoji="1" lang="ja-JP" altLang="en-US" sz="1200" b="1" dirty="0">
                <a:solidFill>
                  <a:srgbClr val="494949"/>
                </a:solidFill>
              </a:rPr>
              <a:t>畳み込みカーネル</a:t>
            </a:r>
            <a:r>
              <a:rPr kumimoji="1" lang="en-US" altLang="ja-JP" sz="1200" b="1" dirty="0">
                <a:solidFill>
                  <a:srgbClr val="494949"/>
                </a:solidFill>
              </a:rPr>
              <a:t>1-3</a:t>
            </a:r>
          </a:p>
        </p:txBody>
      </p:sp>
      <p:grpSp>
        <p:nvGrpSpPr>
          <p:cNvPr id="113" name="グループ化 112">
            <a:extLst>
              <a:ext uri="{FF2B5EF4-FFF2-40B4-BE49-F238E27FC236}">
                <a16:creationId xmlns:a16="http://schemas.microsoft.com/office/drawing/2014/main" id="{9796978F-3D0D-4762-9AA8-85C88E48A2BF}"/>
              </a:ext>
            </a:extLst>
          </p:cNvPr>
          <p:cNvGrpSpPr/>
          <p:nvPr/>
        </p:nvGrpSpPr>
        <p:grpSpPr>
          <a:xfrm>
            <a:off x="6441094" y="2870563"/>
            <a:ext cx="418769" cy="422978"/>
            <a:chOff x="1828803" y="2742458"/>
            <a:chExt cx="541314" cy="546755"/>
          </a:xfrm>
        </p:grpSpPr>
        <p:sp>
          <p:nvSpPr>
            <p:cNvPr id="114" name="正方形/長方形 113">
              <a:extLst>
                <a:ext uri="{FF2B5EF4-FFF2-40B4-BE49-F238E27FC236}">
                  <a16:creationId xmlns:a16="http://schemas.microsoft.com/office/drawing/2014/main" id="{B8493A77-0BBD-48B6-A448-74A2C0406ED6}"/>
                </a:ext>
              </a:extLst>
            </p:cNvPr>
            <p:cNvSpPr/>
            <p:nvPr/>
          </p:nvSpPr>
          <p:spPr>
            <a:xfrm>
              <a:off x="1828803" y="2742458"/>
              <a:ext cx="541314" cy="546755"/>
            </a:xfrm>
            <a:prstGeom prst="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115" name="正方形/長方形 114">
              <a:extLst>
                <a:ext uri="{FF2B5EF4-FFF2-40B4-BE49-F238E27FC236}">
                  <a16:creationId xmlns:a16="http://schemas.microsoft.com/office/drawing/2014/main" id="{4FAB0726-2B00-47E1-B2B9-FCB2BE0DF61C}"/>
                </a:ext>
              </a:extLst>
            </p:cNvPr>
            <p:cNvSpPr/>
            <p:nvPr/>
          </p:nvSpPr>
          <p:spPr>
            <a:xfrm>
              <a:off x="2025430" y="2742458"/>
              <a:ext cx="177632" cy="54675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116" name="正方形/長方形 115">
              <a:extLst>
                <a:ext uri="{FF2B5EF4-FFF2-40B4-BE49-F238E27FC236}">
                  <a16:creationId xmlns:a16="http://schemas.microsoft.com/office/drawing/2014/main" id="{F6DC8FB4-4B96-4AED-830F-241B5E80FEAD}"/>
                </a:ext>
              </a:extLst>
            </p:cNvPr>
            <p:cNvSpPr/>
            <p:nvPr/>
          </p:nvSpPr>
          <p:spPr>
            <a:xfrm>
              <a:off x="1828803" y="2912882"/>
              <a:ext cx="541314" cy="17953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grpSp>
      <p:grpSp>
        <p:nvGrpSpPr>
          <p:cNvPr id="117" name="グループ化 116">
            <a:extLst>
              <a:ext uri="{FF2B5EF4-FFF2-40B4-BE49-F238E27FC236}">
                <a16:creationId xmlns:a16="http://schemas.microsoft.com/office/drawing/2014/main" id="{E65ED435-B9E6-4267-9CE3-6B0805827634}"/>
              </a:ext>
            </a:extLst>
          </p:cNvPr>
          <p:cNvGrpSpPr/>
          <p:nvPr/>
        </p:nvGrpSpPr>
        <p:grpSpPr>
          <a:xfrm>
            <a:off x="6441094" y="4079478"/>
            <a:ext cx="418769" cy="422978"/>
            <a:chOff x="1828803" y="2742458"/>
            <a:chExt cx="541314" cy="546755"/>
          </a:xfrm>
        </p:grpSpPr>
        <p:sp>
          <p:nvSpPr>
            <p:cNvPr id="118" name="正方形/長方形 117">
              <a:extLst>
                <a:ext uri="{FF2B5EF4-FFF2-40B4-BE49-F238E27FC236}">
                  <a16:creationId xmlns:a16="http://schemas.microsoft.com/office/drawing/2014/main" id="{0412BCEB-DB7C-4417-8446-EE2F1D660811}"/>
                </a:ext>
              </a:extLst>
            </p:cNvPr>
            <p:cNvSpPr/>
            <p:nvPr/>
          </p:nvSpPr>
          <p:spPr>
            <a:xfrm>
              <a:off x="1828803" y="2742458"/>
              <a:ext cx="541314" cy="546755"/>
            </a:xfrm>
            <a:prstGeom prst="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119" name="正方形/長方形 118">
              <a:extLst>
                <a:ext uri="{FF2B5EF4-FFF2-40B4-BE49-F238E27FC236}">
                  <a16:creationId xmlns:a16="http://schemas.microsoft.com/office/drawing/2014/main" id="{C2846DF5-F2EB-49EE-B5D1-B46A346CA643}"/>
                </a:ext>
              </a:extLst>
            </p:cNvPr>
            <p:cNvSpPr/>
            <p:nvPr/>
          </p:nvSpPr>
          <p:spPr>
            <a:xfrm>
              <a:off x="2025430" y="2742458"/>
              <a:ext cx="177632" cy="54675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120" name="正方形/長方形 119">
              <a:extLst>
                <a:ext uri="{FF2B5EF4-FFF2-40B4-BE49-F238E27FC236}">
                  <a16:creationId xmlns:a16="http://schemas.microsoft.com/office/drawing/2014/main" id="{89A42DA4-AAAD-4E97-A5C3-A146739BF4FC}"/>
                </a:ext>
              </a:extLst>
            </p:cNvPr>
            <p:cNvSpPr/>
            <p:nvPr/>
          </p:nvSpPr>
          <p:spPr>
            <a:xfrm>
              <a:off x="1828803" y="2912882"/>
              <a:ext cx="541314" cy="17953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grpSp>
      <p:grpSp>
        <p:nvGrpSpPr>
          <p:cNvPr id="121" name="グループ化 120">
            <a:extLst>
              <a:ext uri="{FF2B5EF4-FFF2-40B4-BE49-F238E27FC236}">
                <a16:creationId xmlns:a16="http://schemas.microsoft.com/office/drawing/2014/main" id="{ED1CF864-968C-4019-B933-067F33A8A946}"/>
              </a:ext>
            </a:extLst>
          </p:cNvPr>
          <p:cNvGrpSpPr/>
          <p:nvPr/>
        </p:nvGrpSpPr>
        <p:grpSpPr>
          <a:xfrm>
            <a:off x="6438539" y="5284408"/>
            <a:ext cx="418769" cy="422978"/>
            <a:chOff x="1828803" y="2742458"/>
            <a:chExt cx="541314" cy="546755"/>
          </a:xfrm>
        </p:grpSpPr>
        <p:sp>
          <p:nvSpPr>
            <p:cNvPr id="122" name="正方形/長方形 121">
              <a:extLst>
                <a:ext uri="{FF2B5EF4-FFF2-40B4-BE49-F238E27FC236}">
                  <a16:creationId xmlns:a16="http://schemas.microsoft.com/office/drawing/2014/main" id="{ED999299-A71B-4271-8486-B958AC805C9A}"/>
                </a:ext>
              </a:extLst>
            </p:cNvPr>
            <p:cNvSpPr/>
            <p:nvPr/>
          </p:nvSpPr>
          <p:spPr>
            <a:xfrm>
              <a:off x="1828803" y="2742458"/>
              <a:ext cx="541314" cy="546755"/>
            </a:xfrm>
            <a:prstGeom prst="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123" name="正方形/長方形 122">
              <a:extLst>
                <a:ext uri="{FF2B5EF4-FFF2-40B4-BE49-F238E27FC236}">
                  <a16:creationId xmlns:a16="http://schemas.microsoft.com/office/drawing/2014/main" id="{103090A2-5F76-442B-981C-78EC030561B4}"/>
                </a:ext>
              </a:extLst>
            </p:cNvPr>
            <p:cNvSpPr/>
            <p:nvPr/>
          </p:nvSpPr>
          <p:spPr>
            <a:xfrm>
              <a:off x="2025430" y="2742458"/>
              <a:ext cx="177632" cy="54675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124" name="正方形/長方形 123">
              <a:extLst>
                <a:ext uri="{FF2B5EF4-FFF2-40B4-BE49-F238E27FC236}">
                  <a16:creationId xmlns:a16="http://schemas.microsoft.com/office/drawing/2014/main" id="{1663DAB7-B1A3-42F7-8231-884CDC9BE2C2}"/>
                </a:ext>
              </a:extLst>
            </p:cNvPr>
            <p:cNvSpPr/>
            <p:nvPr/>
          </p:nvSpPr>
          <p:spPr>
            <a:xfrm>
              <a:off x="1828803" y="2912882"/>
              <a:ext cx="541314" cy="17953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grpSp>
      <p:sp>
        <p:nvSpPr>
          <p:cNvPr id="125" name="正方形/長方形 124">
            <a:extLst>
              <a:ext uri="{FF2B5EF4-FFF2-40B4-BE49-F238E27FC236}">
                <a16:creationId xmlns:a16="http://schemas.microsoft.com/office/drawing/2014/main" id="{EDE95040-87B1-432D-A5B9-EAA3F08DC5C1}"/>
              </a:ext>
            </a:extLst>
          </p:cNvPr>
          <p:cNvSpPr/>
          <p:nvPr/>
        </p:nvSpPr>
        <p:spPr>
          <a:xfrm>
            <a:off x="7792986" y="2846701"/>
            <a:ext cx="470702" cy="470702"/>
          </a:xfrm>
          <a:prstGeom prst="rect">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2400" dirty="0">
                <a:solidFill>
                  <a:srgbClr val="494949"/>
                </a:solidFill>
                <a:latin typeface="Ink Free" panose="03080402000500000000" pitchFamily="66" charset="0"/>
                <a:ea typeface="BIZ UDPゴシック" panose="020B0400000000000000" pitchFamily="50" charset="-128"/>
              </a:rPr>
              <a:t>5</a:t>
            </a:r>
            <a:endParaRPr kumimoji="1" lang="ja-JP" altLang="en-US" sz="2400" dirty="0">
              <a:solidFill>
                <a:srgbClr val="494949"/>
              </a:solidFill>
              <a:latin typeface="Ink Free" panose="03080402000500000000" pitchFamily="66" charset="0"/>
              <a:ea typeface="BIZ UDPゴシック" panose="020B0400000000000000" pitchFamily="50" charset="-128"/>
            </a:endParaRPr>
          </a:p>
        </p:txBody>
      </p:sp>
      <p:sp>
        <p:nvSpPr>
          <p:cNvPr id="126" name="正方形/長方形 125">
            <a:extLst>
              <a:ext uri="{FF2B5EF4-FFF2-40B4-BE49-F238E27FC236}">
                <a16:creationId xmlns:a16="http://schemas.microsoft.com/office/drawing/2014/main" id="{26112F39-C365-455E-AA07-92EFFA9FC7F1}"/>
              </a:ext>
            </a:extLst>
          </p:cNvPr>
          <p:cNvSpPr/>
          <p:nvPr/>
        </p:nvSpPr>
        <p:spPr>
          <a:xfrm>
            <a:off x="7284623" y="2577850"/>
            <a:ext cx="1039067" cy="276999"/>
          </a:xfrm>
          <a:prstGeom prst="rect">
            <a:avLst/>
          </a:prstGeom>
        </p:spPr>
        <p:txBody>
          <a:bodyPr wrap="none">
            <a:spAutoFit/>
          </a:bodyPr>
          <a:lstStyle/>
          <a:p>
            <a:pPr algn="ctr"/>
            <a:r>
              <a:rPr kumimoji="1" lang="ja-JP" altLang="en-US" sz="1200" b="1" dirty="0">
                <a:solidFill>
                  <a:srgbClr val="494949"/>
                </a:solidFill>
              </a:rPr>
              <a:t>特徴マップ</a:t>
            </a:r>
            <a:r>
              <a:rPr kumimoji="1" lang="en-US" altLang="ja-JP" sz="1200" b="1" dirty="0">
                <a:solidFill>
                  <a:srgbClr val="494949"/>
                </a:solidFill>
              </a:rPr>
              <a:t>1</a:t>
            </a:r>
          </a:p>
        </p:txBody>
      </p:sp>
      <p:cxnSp>
        <p:nvCxnSpPr>
          <p:cNvPr id="127" name="直線矢印コネクタ 126">
            <a:extLst>
              <a:ext uri="{FF2B5EF4-FFF2-40B4-BE49-F238E27FC236}">
                <a16:creationId xmlns:a16="http://schemas.microsoft.com/office/drawing/2014/main" id="{46DF71CB-9073-4C42-AEA1-1211ED59A668}"/>
              </a:ext>
            </a:extLst>
          </p:cNvPr>
          <p:cNvCxnSpPr>
            <a:cxnSpLocks/>
            <a:stCxn id="124" idx="3"/>
            <a:endCxn id="125" idx="1"/>
          </p:cNvCxnSpPr>
          <p:nvPr/>
        </p:nvCxnSpPr>
        <p:spPr>
          <a:xfrm flipV="1">
            <a:off x="6857308" y="3082052"/>
            <a:ext cx="935678" cy="2403646"/>
          </a:xfrm>
          <a:prstGeom prst="straightConnector1">
            <a:avLst/>
          </a:prstGeom>
          <a:ln w="19050">
            <a:solidFill>
              <a:srgbClr val="494949"/>
            </a:solidFill>
            <a:headEnd type="none" w="med" len="med"/>
            <a:tailEnd type="arrow" w="sm" len="lg"/>
          </a:ln>
        </p:spPr>
        <p:style>
          <a:lnRef idx="3">
            <a:schemeClr val="accent1"/>
          </a:lnRef>
          <a:fillRef idx="0">
            <a:schemeClr val="accent1"/>
          </a:fillRef>
          <a:effectRef idx="2">
            <a:schemeClr val="accent1"/>
          </a:effectRef>
          <a:fontRef idx="minor">
            <a:schemeClr val="tx1"/>
          </a:fontRef>
        </p:style>
      </p:cxnSp>
      <p:cxnSp>
        <p:nvCxnSpPr>
          <p:cNvPr id="130" name="直線矢印コネクタ 129">
            <a:extLst>
              <a:ext uri="{FF2B5EF4-FFF2-40B4-BE49-F238E27FC236}">
                <a16:creationId xmlns:a16="http://schemas.microsoft.com/office/drawing/2014/main" id="{ED24C755-EF12-4126-AC22-4D25E2BDE856}"/>
              </a:ext>
            </a:extLst>
          </p:cNvPr>
          <p:cNvCxnSpPr>
            <a:cxnSpLocks/>
            <a:stCxn id="118" idx="3"/>
            <a:endCxn id="125" idx="1"/>
          </p:cNvCxnSpPr>
          <p:nvPr/>
        </p:nvCxnSpPr>
        <p:spPr>
          <a:xfrm flipV="1">
            <a:off x="6859863" y="3082052"/>
            <a:ext cx="933123" cy="1208915"/>
          </a:xfrm>
          <a:prstGeom prst="straightConnector1">
            <a:avLst/>
          </a:prstGeom>
          <a:ln w="19050">
            <a:solidFill>
              <a:srgbClr val="494949"/>
            </a:solidFill>
            <a:headEnd type="none" w="med" len="med"/>
            <a:tailEnd type="arrow" w="sm" len="lg"/>
          </a:ln>
        </p:spPr>
        <p:style>
          <a:lnRef idx="3">
            <a:schemeClr val="accent1"/>
          </a:lnRef>
          <a:fillRef idx="0">
            <a:schemeClr val="accent1"/>
          </a:fillRef>
          <a:effectRef idx="2">
            <a:schemeClr val="accent1"/>
          </a:effectRef>
          <a:fontRef idx="minor">
            <a:schemeClr val="tx1"/>
          </a:fontRef>
        </p:style>
      </p:cxnSp>
      <p:cxnSp>
        <p:nvCxnSpPr>
          <p:cNvPr id="131" name="直線矢印コネクタ 130">
            <a:extLst>
              <a:ext uri="{FF2B5EF4-FFF2-40B4-BE49-F238E27FC236}">
                <a16:creationId xmlns:a16="http://schemas.microsoft.com/office/drawing/2014/main" id="{B47F23C0-B76E-4BDE-881F-45623408051C}"/>
              </a:ext>
            </a:extLst>
          </p:cNvPr>
          <p:cNvCxnSpPr>
            <a:cxnSpLocks/>
          </p:cNvCxnSpPr>
          <p:nvPr/>
        </p:nvCxnSpPr>
        <p:spPr>
          <a:xfrm>
            <a:off x="6859863" y="3077606"/>
            <a:ext cx="933123" cy="10199"/>
          </a:xfrm>
          <a:prstGeom prst="straightConnector1">
            <a:avLst/>
          </a:prstGeom>
          <a:ln w="19050">
            <a:solidFill>
              <a:srgbClr val="494949"/>
            </a:solidFill>
            <a:headEnd type="none" w="med" len="med"/>
            <a:tailEnd type="arrow" w="sm" len="lg"/>
          </a:ln>
        </p:spPr>
        <p:style>
          <a:lnRef idx="3">
            <a:schemeClr val="accent1"/>
          </a:lnRef>
          <a:fillRef idx="0">
            <a:schemeClr val="accent1"/>
          </a:fillRef>
          <a:effectRef idx="2">
            <a:schemeClr val="accent1"/>
          </a:effectRef>
          <a:fontRef idx="minor">
            <a:schemeClr val="tx1"/>
          </a:fontRef>
        </p:style>
      </p:cxnSp>
      <p:sp>
        <p:nvSpPr>
          <p:cNvPr id="140" name="四角形: 角を丸くする 139">
            <a:extLst>
              <a:ext uri="{FF2B5EF4-FFF2-40B4-BE49-F238E27FC236}">
                <a16:creationId xmlns:a16="http://schemas.microsoft.com/office/drawing/2014/main" id="{CD5BDD81-98D2-4071-905B-C07BD8E776CE}"/>
              </a:ext>
            </a:extLst>
          </p:cNvPr>
          <p:cNvSpPr/>
          <p:nvPr/>
        </p:nvSpPr>
        <p:spPr>
          <a:xfrm>
            <a:off x="9427068" y="2441544"/>
            <a:ext cx="245837" cy="3544478"/>
          </a:xfrm>
          <a:prstGeom prst="roundRect">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141" name="正方形/長方形 140">
            <a:extLst>
              <a:ext uri="{FF2B5EF4-FFF2-40B4-BE49-F238E27FC236}">
                <a16:creationId xmlns:a16="http://schemas.microsoft.com/office/drawing/2014/main" id="{3D7E34D1-A1FB-403D-AB96-FA39827DBB31}"/>
              </a:ext>
            </a:extLst>
          </p:cNvPr>
          <p:cNvSpPr/>
          <p:nvPr/>
        </p:nvSpPr>
        <p:spPr>
          <a:xfrm>
            <a:off x="8765156" y="2149173"/>
            <a:ext cx="1569660" cy="276999"/>
          </a:xfrm>
          <a:prstGeom prst="rect">
            <a:avLst/>
          </a:prstGeom>
        </p:spPr>
        <p:txBody>
          <a:bodyPr wrap="none">
            <a:spAutoFit/>
          </a:bodyPr>
          <a:lstStyle/>
          <a:p>
            <a:pPr algn="ctr"/>
            <a:r>
              <a:rPr kumimoji="1" lang="ja-JP" altLang="en-US" sz="1200" b="1" dirty="0">
                <a:solidFill>
                  <a:srgbClr val="494949"/>
                </a:solidFill>
              </a:rPr>
              <a:t>プーリングカーネル</a:t>
            </a:r>
            <a:endParaRPr kumimoji="1" lang="en-US" altLang="ja-JP" sz="1200" b="1" dirty="0">
              <a:solidFill>
                <a:srgbClr val="494949"/>
              </a:solidFill>
            </a:endParaRPr>
          </a:p>
        </p:txBody>
      </p:sp>
      <p:sp>
        <p:nvSpPr>
          <p:cNvPr id="142" name="正方形/長方形 141">
            <a:extLst>
              <a:ext uri="{FF2B5EF4-FFF2-40B4-BE49-F238E27FC236}">
                <a16:creationId xmlns:a16="http://schemas.microsoft.com/office/drawing/2014/main" id="{213D1673-2540-4229-8314-8940E1BF7F69}"/>
              </a:ext>
            </a:extLst>
          </p:cNvPr>
          <p:cNvSpPr/>
          <p:nvPr/>
        </p:nvSpPr>
        <p:spPr>
          <a:xfrm>
            <a:off x="9976139" y="2895782"/>
            <a:ext cx="372540" cy="372540"/>
          </a:xfrm>
          <a:prstGeom prst="rect">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solidFill>
                  <a:srgbClr val="494949"/>
                </a:solidFill>
                <a:latin typeface="Ink Free" panose="03080402000500000000" pitchFamily="66" charset="0"/>
                <a:ea typeface="BIZ UDPゴシック" panose="020B0400000000000000" pitchFamily="50" charset="-128"/>
              </a:rPr>
              <a:t>5</a:t>
            </a:r>
            <a:endParaRPr kumimoji="1" lang="ja-JP" altLang="en-US" dirty="0">
              <a:solidFill>
                <a:srgbClr val="494949"/>
              </a:solidFill>
              <a:latin typeface="Ink Free" panose="03080402000500000000" pitchFamily="66" charset="0"/>
              <a:ea typeface="BIZ UDPゴシック" panose="020B0400000000000000" pitchFamily="50" charset="-128"/>
            </a:endParaRPr>
          </a:p>
        </p:txBody>
      </p:sp>
      <p:sp>
        <p:nvSpPr>
          <p:cNvPr id="143" name="正方形/長方形 142">
            <a:extLst>
              <a:ext uri="{FF2B5EF4-FFF2-40B4-BE49-F238E27FC236}">
                <a16:creationId xmlns:a16="http://schemas.microsoft.com/office/drawing/2014/main" id="{5DA17F98-E9FA-4C77-A663-FEBEC52DA29F}"/>
              </a:ext>
            </a:extLst>
          </p:cNvPr>
          <p:cNvSpPr/>
          <p:nvPr/>
        </p:nvSpPr>
        <p:spPr>
          <a:xfrm>
            <a:off x="9976139" y="4104697"/>
            <a:ext cx="372540" cy="372540"/>
          </a:xfrm>
          <a:prstGeom prst="rect">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solidFill>
                  <a:srgbClr val="494949"/>
                </a:solidFill>
                <a:latin typeface="Ink Free" panose="03080402000500000000" pitchFamily="66" charset="0"/>
                <a:ea typeface="BIZ UDPゴシック" panose="020B0400000000000000" pitchFamily="50" charset="-128"/>
              </a:rPr>
              <a:t>5</a:t>
            </a:r>
            <a:endParaRPr kumimoji="1" lang="ja-JP" altLang="en-US" dirty="0">
              <a:solidFill>
                <a:srgbClr val="494949"/>
              </a:solidFill>
              <a:latin typeface="Ink Free" panose="03080402000500000000" pitchFamily="66" charset="0"/>
              <a:ea typeface="BIZ UDPゴシック" panose="020B0400000000000000" pitchFamily="50" charset="-128"/>
            </a:endParaRPr>
          </a:p>
        </p:txBody>
      </p:sp>
      <p:sp>
        <p:nvSpPr>
          <p:cNvPr id="144" name="正方形/長方形 143">
            <a:extLst>
              <a:ext uri="{FF2B5EF4-FFF2-40B4-BE49-F238E27FC236}">
                <a16:creationId xmlns:a16="http://schemas.microsoft.com/office/drawing/2014/main" id="{ED2873E1-BB51-4A7F-80CC-49EC55A38D07}"/>
              </a:ext>
            </a:extLst>
          </p:cNvPr>
          <p:cNvSpPr/>
          <p:nvPr/>
        </p:nvSpPr>
        <p:spPr>
          <a:xfrm>
            <a:off x="9976139" y="5309627"/>
            <a:ext cx="372540" cy="372540"/>
          </a:xfrm>
          <a:prstGeom prst="rect">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solidFill>
                  <a:srgbClr val="494949"/>
                </a:solidFill>
                <a:latin typeface="Ink Free" panose="03080402000500000000" pitchFamily="66" charset="0"/>
                <a:ea typeface="BIZ UDPゴシック" panose="020B0400000000000000" pitchFamily="50" charset="-128"/>
              </a:rPr>
              <a:t>5</a:t>
            </a:r>
            <a:endParaRPr kumimoji="1" lang="ja-JP" altLang="en-US" dirty="0">
              <a:solidFill>
                <a:srgbClr val="494949"/>
              </a:solidFill>
              <a:latin typeface="Ink Free" panose="03080402000500000000" pitchFamily="66" charset="0"/>
              <a:ea typeface="BIZ UDPゴシック" panose="020B0400000000000000" pitchFamily="50" charset="-128"/>
            </a:endParaRPr>
          </a:p>
        </p:txBody>
      </p:sp>
      <p:cxnSp>
        <p:nvCxnSpPr>
          <p:cNvPr id="158" name="直線矢印コネクタ 157">
            <a:extLst>
              <a:ext uri="{FF2B5EF4-FFF2-40B4-BE49-F238E27FC236}">
                <a16:creationId xmlns:a16="http://schemas.microsoft.com/office/drawing/2014/main" id="{131DDD7D-E3C7-4860-B68A-2898D3285479}"/>
              </a:ext>
            </a:extLst>
          </p:cNvPr>
          <p:cNvCxnSpPr>
            <a:cxnSpLocks/>
          </p:cNvCxnSpPr>
          <p:nvPr/>
        </p:nvCxnSpPr>
        <p:spPr>
          <a:xfrm>
            <a:off x="8263688" y="3077606"/>
            <a:ext cx="1712451" cy="0"/>
          </a:xfrm>
          <a:prstGeom prst="straightConnector1">
            <a:avLst/>
          </a:prstGeom>
          <a:ln w="19050">
            <a:solidFill>
              <a:srgbClr val="494949"/>
            </a:solidFill>
            <a:headEnd type="none" w="med" len="med"/>
            <a:tailEnd type="triangle"/>
          </a:ln>
        </p:spPr>
        <p:style>
          <a:lnRef idx="3">
            <a:schemeClr val="accent1"/>
          </a:lnRef>
          <a:fillRef idx="0">
            <a:schemeClr val="accent1"/>
          </a:fillRef>
          <a:effectRef idx="2">
            <a:schemeClr val="accent1"/>
          </a:effectRef>
          <a:fontRef idx="minor">
            <a:schemeClr val="tx1"/>
          </a:fontRef>
        </p:style>
      </p:cxnSp>
      <p:cxnSp>
        <p:nvCxnSpPr>
          <p:cNvPr id="165" name="直線矢印コネクタ 164">
            <a:extLst>
              <a:ext uri="{FF2B5EF4-FFF2-40B4-BE49-F238E27FC236}">
                <a16:creationId xmlns:a16="http://schemas.microsoft.com/office/drawing/2014/main" id="{D167F26C-AFF2-4DD4-B0B9-AD50813933FE}"/>
              </a:ext>
            </a:extLst>
          </p:cNvPr>
          <p:cNvCxnSpPr>
            <a:cxnSpLocks/>
          </p:cNvCxnSpPr>
          <p:nvPr/>
        </p:nvCxnSpPr>
        <p:spPr>
          <a:xfrm>
            <a:off x="8524800" y="4278638"/>
            <a:ext cx="1451339" cy="0"/>
          </a:xfrm>
          <a:prstGeom prst="straightConnector1">
            <a:avLst/>
          </a:prstGeom>
          <a:ln w="19050">
            <a:solidFill>
              <a:srgbClr val="494949"/>
            </a:solidFill>
            <a:headEnd type="none" w="med" len="med"/>
            <a:tailEnd type="triangle"/>
          </a:ln>
        </p:spPr>
        <p:style>
          <a:lnRef idx="3">
            <a:schemeClr val="accent1"/>
          </a:lnRef>
          <a:fillRef idx="0">
            <a:schemeClr val="accent1"/>
          </a:fillRef>
          <a:effectRef idx="2">
            <a:schemeClr val="accent1"/>
          </a:effectRef>
          <a:fontRef idx="minor">
            <a:schemeClr val="tx1"/>
          </a:fontRef>
        </p:style>
      </p:cxnSp>
      <p:cxnSp>
        <p:nvCxnSpPr>
          <p:cNvPr id="168" name="直線矢印コネクタ 167">
            <a:extLst>
              <a:ext uri="{FF2B5EF4-FFF2-40B4-BE49-F238E27FC236}">
                <a16:creationId xmlns:a16="http://schemas.microsoft.com/office/drawing/2014/main" id="{F27E6A21-E905-4682-80AD-97AAAAA50805}"/>
              </a:ext>
            </a:extLst>
          </p:cNvPr>
          <p:cNvCxnSpPr>
            <a:cxnSpLocks/>
          </p:cNvCxnSpPr>
          <p:nvPr/>
        </p:nvCxnSpPr>
        <p:spPr>
          <a:xfrm>
            <a:off x="8747083" y="5492859"/>
            <a:ext cx="1229056" cy="0"/>
          </a:xfrm>
          <a:prstGeom prst="straightConnector1">
            <a:avLst/>
          </a:prstGeom>
          <a:ln w="19050">
            <a:solidFill>
              <a:srgbClr val="494949"/>
            </a:solidFill>
            <a:headEnd type="none" w="med" len="med"/>
            <a:tailEnd type="triangle"/>
          </a:ln>
        </p:spPr>
        <p:style>
          <a:lnRef idx="3">
            <a:schemeClr val="accent1"/>
          </a:lnRef>
          <a:fillRef idx="0">
            <a:schemeClr val="accent1"/>
          </a:fillRef>
          <a:effectRef idx="2">
            <a:schemeClr val="accent1"/>
          </a:effectRef>
          <a:fontRef idx="minor">
            <a:schemeClr val="tx1"/>
          </a:fontRef>
        </p:style>
      </p:cxnSp>
      <p:sp>
        <p:nvSpPr>
          <p:cNvPr id="171" name="吹き出し: 角を丸めた四角形 170">
            <a:extLst>
              <a:ext uri="{FF2B5EF4-FFF2-40B4-BE49-F238E27FC236}">
                <a16:creationId xmlns:a16="http://schemas.microsoft.com/office/drawing/2014/main" id="{97EA811D-7E97-44CD-AD0B-CC1F4DF9473A}"/>
              </a:ext>
            </a:extLst>
          </p:cNvPr>
          <p:cNvSpPr/>
          <p:nvPr/>
        </p:nvSpPr>
        <p:spPr>
          <a:xfrm>
            <a:off x="727061" y="5979052"/>
            <a:ext cx="2405588" cy="359304"/>
          </a:xfrm>
          <a:prstGeom prst="wedgeRoundRectCallout">
            <a:avLst>
              <a:gd name="adj1" fmla="val 10306"/>
              <a:gd name="adj2" fmla="val -106080"/>
              <a:gd name="adj3" fmla="val 16667"/>
            </a:avLst>
          </a:prstGeom>
          <a:solidFill>
            <a:srgbClr val="FF96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sz="1400" b="1" dirty="0">
                <a:solidFill>
                  <a:schemeClr val="bg1"/>
                </a:solidFill>
                <a:latin typeface="+mn-ea"/>
              </a:rPr>
              <a:t>畳み込みカーネル</a:t>
            </a:r>
            <a:r>
              <a:rPr kumimoji="1" lang="en-US" altLang="ja-JP" sz="1400" b="1" dirty="0">
                <a:solidFill>
                  <a:schemeClr val="bg1"/>
                </a:solidFill>
                <a:latin typeface="+mn-ea"/>
              </a:rPr>
              <a:t>1</a:t>
            </a:r>
            <a:r>
              <a:rPr kumimoji="1" lang="ja-JP" altLang="en-US" sz="1400" b="1" dirty="0">
                <a:solidFill>
                  <a:schemeClr val="bg1"/>
                </a:solidFill>
                <a:latin typeface="+mn-ea"/>
              </a:rPr>
              <a:t>層目 </a:t>
            </a:r>
            <a:r>
              <a:rPr kumimoji="1" lang="en-US" altLang="ja-JP" sz="1400" b="1" dirty="0">
                <a:solidFill>
                  <a:schemeClr val="bg1"/>
                </a:solidFill>
                <a:latin typeface="+mn-ea"/>
              </a:rPr>
              <a:t>×3</a:t>
            </a:r>
            <a:endParaRPr kumimoji="1" lang="ja-JP" altLang="en-US" sz="1400" b="1" dirty="0">
              <a:solidFill>
                <a:schemeClr val="bg1"/>
              </a:solidFill>
              <a:latin typeface="+mn-ea"/>
            </a:endParaRPr>
          </a:p>
        </p:txBody>
      </p:sp>
      <p:sp>
        <p:nvSpPr>
          <p:cNvPr id="173" name="吹き出し: 角を丸めた四角形 172">
            <a:extLst>
              <a:ext uri="{FF2B5EF4-FFF2-40B4-BE49-F238E27FC236}">
                <a16:creationId xmlns:a16="http://schemas.microsoft.com/office/drawing/2014/main" id="{5727DEA2-387E-4F7F-BAC8-82799822D088}"/>
              </a:ext>
            </a:extLst>
          </p:cNvPr>
          <p:cNvSpPr/>
          <p:nvPr/>
        </p:nvSpPr>
        <p:spPr>
          <a:xfrm>
            <a:off x="3233222" y="6160695"/>
            <a:ext cx="2743200" cy="359304"/>
          </a:xfrm>
          <a:prstGeom prst="wedgeRoundRectCallout">
            <a:avLst>
              <a:gd name="adj1" fmla="val 55371"/>
              <a:gd name="adj2" fmla="val -142811"/>
              <a:gd name="adj3" fmla="val 16667"/>
            </a:avLst>
          </a:prstGeom>
          <a:solidFill>
            <a:srgbClr val="FF96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sz="1400" b="1" dirty="0">
                <a:solidFill>
                  <a:schemeClr val="bg1"/>
                </a:solidFill>
                <a:latin typeface="+mn-ea"/>
              </a:rPr>
              <a:t>畳み込みカーネル</a:t>
            </a:r>
            <a:r>
              <a:rPr kumimoji="1" lang="en-US" altLang="ja-JP" sz="1400" b="1" dirty="0">
                <a:solidFill>
                  <a:schemeClr val="bg1"/>
                </a:solidFill>
                <a:latin typeface="+mn-ea"/>
              </a:rPr>
              <a:t>2</a:t>
            </a:r>
            <a:r>
              <a:rPr kumimoji="1" lang="ja-JP" altLang="en-US" sz="1400" b="1" dirty="0">
                <a:solidFill>
                  <a:schemeClr val="bg1"/>
                </a:solidFill>
                <a:latin typeface="+mn-ea"/>
              </a:rPr>
              <a:t>層目 </a:t>
            </a:r>
            <a:r>
              <a:rPr kumimoji="1" lang="en-US" altLang="ja-JP" sz="1400" b="1" dirty="0">
                <a:solidFill>
                  <a:schemeClr val="bg1"/>
                </a:solidFill>
                <a:latin typeface="+mn-ea"/>
              </a:rPr>
              <a:t>×3 ×3</a:t>
            </a:r>
            <a:endParaRPr kumimoji="1" lang="ja-JP" altLang="en-US" sz="1400" b="1" dirty="0">
              <a:solidFill>
                <a:schemeClr val="bg1"/>
              </a:solidFill>
              <a:latin typeface="+mn-ea"/>
            </a:endParaRPr>
          </a:p>
        </p:txBody>
      </p:sp>
      <p:sp>
        <p:nvSpPr>
          <p:cNvPr id="174" name="吹き出し: 角を丸めた四角形 173">
            <a:extLst>
              <a:ext uri="{FF2B5EF4-FFF2-40B4-BE49-F238E27FC236}">
                <a16:creationId xmlns:a16="http://schemas.microsoft.com/office/drawing/2014/main" id="{09357A41-60D6-4C40-87B2-65B81B8195F4}"/>
              </a:ext>
            </a:extLst>
          </p:cNvPr>
          <p:cNvSpPr/>
          <p:nvPr/>
        </p:nvSpPr>
        <p:spPr>
          <a:xfrm>
            <a:off x="7033500" y="5140218"/>
            <a:ext cx="1228754" cy="487478"/>
          </a:xfrm>
          <a:prstGeom prst="wedgeRoundRectCallout">
            <a:avLst>
              <a:gd name="adj1" fmla="val -30851"/>
              <a:gd name="adj2" fmla="val -165586"/>
              <a:gd name="adj3" fmla="val 16667"/>
            </a:avLst>
          </a:prstGeom>
          <a:solidFill>
            <a:srgbClr val="FF96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sz="1200" b="1" dirty="0">
                <a:solidFill>
                  <a:schemeClr val="bg1"/>
                </a:solidFill>
                <a:latin typeface="+mn-ea"/>
              </a:rPr>
              <a:t>各カーネルの出力</a:t>
            </a:r>
            <a:endParaRPr kumimoji="1" lang="en-US" altLang="ja-JP" sz="1200" b="1" dirty="0">
              <a:solidFill>
                <a:schemeClr val="bg1"/>
              </a:solidFill>
              <a:latin typeface="+mn-ea"/>
            </a:endParaRPr>
          </a:p>
          <a:p>
            <a:pPr algn="ctr"/>
            <a:r>
              <a:rPr kumimoji="1" lang="ja-JP" altLang="en-US" sz="1200" b="1" dirty="0">
                <a:solidFill>
                  <a:schemeClr val="bg1"/>
                </a:solidFill>
                <a:latin typeface="+mn-ea"/>
              </a:rPr>
              <a:t>を合計する</a:t>
            </a:r>
          </a:p>
        </p:txBody>
      </p:sp>
      <p:sp>
        <p:nvSpPr>
          <p:cNvPr id="175" name="正方形/長方形 174">
            <a:extLst>
              <a:ext uri="{FF2B5EF4-FFF2-40B4-BE49-F238E27FC236}">
                <a16:creationId xmlns:a16="http://schemas.microsoft.com/office/drawing/2014/main" id="{EF1E3119-C126-4999-9933-D3420BDBBAF8}"/>
              </a:ext>
            </a:extLst>
          </p:cNvPr>
          <p:cNvSpPr/>
          <p:nvPr/>
        </p:nvSpPr>
        <p:spPr>
          <a:xfrm>
            <a:off x="2775277" y="3787305"/>
            <a:ext cx="1039067" cy="276999"/>
          </a:xfrm>
          <a:prstGeom prst="rect">
            <a:avLst/>
          </a:prstGeom>
        </p:spPr>
        <p:txBody>
          <a:bodyPr wrap="none">
            <a:spAutoFit/>
          </a:bodyPr>
          <a:lstStyle/>
          <a:p>
            <a:pPr algn="ctr"/>
            <a:r>
              <a:rPr kumimoji="1" lang="ja-JP" altLang="en-US" sz="1200" b="1" dirty="0">
                <a:solidFill>
                  <a:srgbClr val="494949"/>
                </a:solidFill>
              </a:rPr>
              <a:t>特徴マップ</a:t>
            </a:r>
            <a:r>
              <a:rPr kumimoji="1" lang="en-US" altLang="ja-JP" sz="1200" b="1" dirty="0">
                <a:solidFill>
                  <a:srgbClr val="494949"/>
                </a:solidFill>
              </a:rPr>
              <a:t>2</a:t>
            </a:r>
          </a:p>
        </p:txBody>
      </p:sp>
      <p:sp>
        <p:nvSpPr>
          <p:cNvPr id="176" name="正方形/長方形 175">
            <a:extLst>
              <a:ext uri="{FF2B5EF4-FFF2-40B4-BE49-F238E27FC236}">
                <a16:creationId xmlns:a16="http://schemas.microsoft.com/office/drawing/2014/main" id="{C09DC1FB-49A0-4ACB-9A19-D495C4E42883}"/>
              </a:ext>
            </a:extLst>
          </p:cNvPr>
          <p:cNvSpPr/>
          <p:nvPr/>
        </p:nvSpPr>
        <p:spPr>
          <a:xfrm>
            <a:off x="2775277" y="4994644"/>
            <a:ext cx="1039067" cy="276999"/>
          </a:xfrm>
          <a:prstGeom prst="rect">
            <a:avLst/>
          </a:prstGeom>
        </p:spPr>
        <p:txBody>
          <a:bodyPr wrap="none">
            <a:spAutoFit/>
          </a:bodyPr>
          <a:lstStyle/>
          <a:p>
            <a:pPr algn="ctr"/>
            <a:r>
              <a:rPr kumimoji="1" lang="ja-JP" altLang="en-US" sz="1200" b="1" dirty="0">
                <a:solidFill>
                  <a:srgbClr val="494949"/>
                </a:solidFill>
              </a:rPr>
              <a:t>特徴マップ</a:t>
            </a:r>
            <a:r>
              <a:rPr kumimoji="1" lang="en-US" altLang="ja-JP" sz="1200" b="1" dirty="0">
                <a:solidFill>
                  <a:srgbClr val="494949"/>
                </a:solidFill>
              </a:rPr>
              <a:t>3</a:t>
            </a:r>
          </a:p>
        </p:txBody>
      </p:sp>
      <p:sp>
        <p:nvSpPr>
          <p:cNvPr id="177" name="テキスト ボックス 176">
            <a:extLst>
              <a:ext uri="{FF2B5EF4-FFF2-40B4-BE49-F238E27FC236}">
                <a16:creationId xmlns:a16="http://schemas.microsoft.com/office/drawing/2014/main" id="{131F01B7-F47A-45CD-8042-DBF4AE6CD0DA}"/>
              </a:ext>
            </a:extLst>
          </p:cNvPr>
          <p:cNvSpPr txBox="1"/>
          <p:nvPr/>
        </p:nvSpPr>
        <p:spPr>
          <a:xfrm>
            <a:off x="197344" y="1602479"/>
            <a:ext cx="2994726" cy="954107"/>
          </a:xfrm>
          <a:prstGeom prst="rect">
            <a:avLst/>
          </a:prstGeom>
          <a:noFill/>
          <a:ln w="19050">
            <a:solidFill>
              <a:schemeClr val="tx2">
                <a:lumMod val="50000"/>
                <a:lumOff val="50000"/>
              </a:schemeClr>
            </a:solidFill>
          </a:ln>
        </p:spPr>
        <p:txBody>
          <a:bodyPr wrap="square" rtlCol="0">
            <a:spAutoFit/>
          </a:bodyPr>
          <a:lstStyle/>
          <a:p>
            <a:pPr defTabSz="914400" fontAlgn="base">
              <a:spcBef>
                <a:spcPct val="0"/>
              </a:spcBef>
              <a:spcAft>
                <a:spcPct val="0"/>
              </a:spcAft>
            </a:pPr>
            <a:r>
              <a:rPr kumimoji="1" lang="ja-JP" altLang="en-US" sz="1400" dirty="0">
                <a:solidFill>
                  <a:srgbClr val="000000"/>
                </a:solidFill>
                <a:latin typeface="+mn-ea"/>
              </a:rPr>
              <a:t>２層目のように、複数のレイヤーを持つデータに対しては、それぞれのレイヤーに対して異なるカーネルを用いた結果を合成する</a:t>
            </a:r>
          </a:p>
        </p:txBody>
      </p:sp>
      <p:sp>
        <p:nvSpPr>
          <p:cNvPr id="178" name="楕円 177">
            <a:extLst>
              <a:ext uri="{FF2B5EF4-FFF2-40B4-BE49-F238E27FC236}">
                <a16:creationId xmlns:a16="http://schemas.microsoft.com/office/drawing/2014/main" id="{0E62E510-5CFE-47EC-A3D2-D74A806CF464}"/>
              </a:ext>
            </a:extLst>
          </p:cNvPr>
          <p:cNvSpPr/>
          <p:nvPr/>
        </p:nvSpPr>
        <p:spPr>
          <a:xfrm>
            <a:off x="11363260" y="3246818"/>
            <a:ext cx="373260" cy="37326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just"/>
            <a:endParaRPr kumimoji="1" lang="ja-JP" altLang="en-US" sz="3200" dirty="0">
              <a:solidFill>
                <a:schemeClr val="tx1"/>
              </a:solidFill>
            </a:endParaRPr>
          </a:p>
        </p:txBody>
      </p:sp>
      <p:cxnSp>
        <p:nvCxnSpPr>
          <p:cNvPr id="180" name="直線矢印コネクタ 179">
            <a:extLst>
              <a:ext uri="{FF2B5EF4-FFF2-40B4-BE49-F238E27FC236}">
                <a16:creationId xmlns:a16="http://schemas.microsoft.com/office/drawing/2014/main" id="{47B84874-4EFB-42AA-A49C-0B386D22AFFE}"/>
              </a:ext>
            </a:extLst>
          </p:cNvPr>
          <p:cNvCxnSpPr>
            <a:cxnSpLocks/>
            <a:stCxn id="144" idx="3"/>
            <a:endCxn id="178" idx="2"/>
          </p:cNvCxnSpPr>
          <p:nvPr/>
        </p:nvCxnSpPr>
        <p:spPr>
          <a:xfrm flipV="1">
            <a:off x="10348679" y="3433448"/>
            <a:ext cx="1014581" cy="2062449"/>
          </a:xfrm>
          <a:prstGeom prst="straightConnector1">
            <a:avLst/>
          </a:prstGeom>
          <a:ln w="9525">
            <a:solidFill>
              <a:schemeClr val="tx1"/>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81" name="直線矢印コネクタ 180">
            <a:extLst>
              <a:ext uri="{FF2B5EF4-FFF2-40B4-BE49-F238E27FC236}">
                <a16:creationId xmlns:a16="http://schemas.microsoft.com/office/drawing/2014/main" id="{C365FBAE-DDA1-4069-A193-76CD4E48B9D5}"/>
              </a:ext>
            </a:extLst>
          </p:cNvPr>
          <p:cNvCxnSpPr>
            <a:cxnSpLocks/>
            <a:stCxn id="143" idx="3"/>
            <a:endCxn id="178" idx="2"/>
          </p:cNvCxnSpPr>
          <p:nvPr/>
        </p:nvCxnSpPr>
        <p:spPr>
          <a:xfrm flipV="1">
            <a:off x="10348679" y="3433448"/>
            <a:ext cx="1014581" cy="857519"/>
          </a:xfrm>
          <a:prstGeom prst="straightConnector1">
            <a:avLst/>
          </a:prstGeom>
          <a:ln w="9525">
            <a:solidFill>
              <a:schemeClr val="tx1"/>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82" name="直線矢印コネクタ 181">
            <a:extLst>
              <a:ext uri="{FF2B5EF4-FFF2-40B4-BE49-F238E27FC236}">
                <a16:creationId xmlns:a16="http://schemas.microsoft.com/office/drawing/2014/main" id="{3520FB87-7523-44BC-8C9C-074092DC6DE6}"/>
              </a:ext>
            </a:extLst>
          </p:cNvPr>
          <p:cNvCxnSpPr>
            <a:cxnSpLocks/>
            <a:stCxn id="142" idx="3"/>
            <a:endCxn id="178" idx="2"/>
          </p:cNvCxnSpPr>
          <p:nvPr/>
        </p:nvCxnSpPr>
        <p:spPr>
          <a:xfrm>
            <a:off x="10348679" y="3082052"/>
            <a:ext cx="1014581" cy="351396"/>
          </a:xfrm>
          <a:prstGeom prst="straightConnector1">
            <a:avLst/>
          </a:prstGeom>
          <a:ln w="9525">
            <a:solidFill>
              <a:schemeClr val="tx1"/>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sp>
        <p:nvSpPr>
          <p:cNvPr id="183" name="楕円 182">
            <a:extLst>
              <a:ext uri="{FF2B5EF4-FFF2-40B4-BE49-F238E27FC236}">
                <a16:creationId xmlns:a16="http://schemas.microsoft.com/office/drawing/2014/main" id="{77C4DCFC-D285-4112-9944-BD07D91DC08B}"/>
              </a:ext>
            </a:extLst>
          </p:cNvPr>
          <p:cNvSpPr/>
          <p:nvPr/>
        </p:nvSpPr>
        <p:spPr>
          <a:xfrm>
            <a:off x="11357190" y="4859425"/>
            <a:ext cx="373260" cy="37326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just"/>
            <a:endParaRPr kumimoji="1" lang="ja-JP" altLang="en-US" sz="3200" dirty="0">
              <a:solidFill>
                <a:schemeClr val="tx1"/>
              </a:solidFill>
            </a:endParaRPr>
          </a:p>
        </p:txBody>
      </p:sp>
      <p:cxnSp>
        <p:nvCxnSpPr>
          <p:cNvPr id="184" name="直線矢印コネクタ 183">
            <a:extLst>
              <a:ext uri="{FF2B5EF4-FFF2-40B4-BE49-F238E27FC236}">
                <a16:creationId xmlns:a16="http://schemas.microsoft.com/office/drawing/2014/main" id="{352693B2-8430-448B-B043-C2C627635B75}"/>
              </a:ext>
            </a:extLst>
          </p:cNvPr>
          <p:cNvCxnSpPr>
            <a:cxnSpLocks/>
            <a:stCxn id="142" idx="3"/>
            <a:endCxn id="183" idx="2"/>
          </p:cNvCxnSpPr>
          <p:nvPr/>
        </p:nvCxnSpPr>
        <p:spPr>
          <a:xfrm>
            <a:off x="10348679" y="3082052"/>
            <a:ext cx="1008511" cy="1964003"/>
          </a:xfrm>
          <a:prstGeom prst="straightConnector1">
            <a:avLst/>
          </a:prstGeom>
          <a:ln w="9525">
            <a:solidFill>
              <a:schemeClr val="tx1"/>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85" name="直線矢印コネクタ 184">
            <a:extLst>
              <a:ext uri="{FF2B5EF4-FFF2-40B4-BE49-F238E27FC236}">
                <a16:creationId xmlns:a16="http://schemas.microsoft.com/office/drawing/2014/main" id="{7F8A16DF-0BE0-4BBF-9071-1E401A77647F}"/>
              </a:ext>
            </a:extLst>
          </p:cNvPr>
          <p:cNvCxnSpPr>
            <a:cxnSpLocks/>
            <a:stCxn id="144" idx="3"/>
            <a:endCxn id="183" idx="2"/>
          </p:cNvCxnSpPr>
          <p:nvPr/>
        </p:nvCxnSpPr>
        <p:spPr>
          <a:xfrm flipV="1">
            <a:off x="10348679" y="5046055"/>
            <a:ext cx="1008511" cy="449842"/>
          </a:xfrm>
          <a:prstGeom prst="straightConnector1">
            <a:avLst/>
          </a:prstGeom>
          <a:ln w="9525">
            <a:solidFill>
              <a:schemeClr val="tx1"/>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86" name="直線矢印コネクタ 185">
            <a:extLst>
              <a:ext uri="{FF2B5EF4-FFF2-40B4-BE49-F238E27FC236}">
                <a16:creationId xmlns:a16="http://schemas.microsoft.com/office/drawing/2014/main" id="{659471EA-B1FF-4745-A7A3-774CB10C3200}"/>
              </a:ext>
            </a:extLst>
          </p:cNvPr>
          <p:cNvCxnSpPr>
            <a:cxnSpLocks/>
            <a:stCxn id="143" idx="3"/>
            <a:endCxn id="183" idx="2"/>
          </p:cNvCxnSpPr>
          <p:nvPr/>
        </p:nvCxnSpPr>
        <p:spPr>
          <a:xfrm>
            <a:off x="10348679" y="4290967"/>
            <a:ext cx="1008511" cy="755088"/>
          </a:xfrm>
          <a:prstGeom prst="straightConnector1">
            <a:avLst/>
          </a:prstGeom>
          <a:ln w="9525">
            <a:solidFill>
              <a:schemeClr val="tx1"/>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sp>
        <p:nvSpPr>
          <p:cNvPr id="188" name="楕円 187">
            <a:extLst>
              <a:ext uri="{FF2B5EF4-FFF2-40B4-BE49-F238E27FC236}">
                <a16:creationId xmlns:a16="http://schemas.microsoft.com/office/drawing/2014/main" id="{B4F67BDF-7ECD-46B3-8E22-1410C97D3F72}"/>
              </a:ext>
            </a:extLst>
          </p:cNvPr>
          <p:cNvSpPr/>
          <p:nvPr/>
        </p:nvSpPr>
        <p:spPr>
          <a:xfrm>
            <a:off x="11357190" y="3789712"/>
            <a:ext cx="373260" cy="37326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just"/>
            <a:endParaRPr kumimoji="1" lang="ja-JP" altLang="en-US" sz="3200" dirty="0">
              <a:solidFill>
                <a:schemeClr val="tx1"/>
              </a:solidFill>
            </a:endParaRPr>
          </a:p>
        </p:txBody>
      </p:sp>
      <p:cxnSp>
        <p:nvCxnSpPr>
          <p:cNvPr id="189" name="直線矢印コネクタ 188">
            <a:extLst>
              <a:ext uri="{FF2B5EF4-FFF2-40B4-BE49-F238E27FC236}">
                <a16:creationId xmlns:a16="http://schemas.microsoft.com/office/drawing/2014/main" id="{BF844C81-03EB-4636-B8D8-D1A6447825B8}"/>
              </a:ext>
            </a:extLst>
          </p:cNvPr>
          <p:cNvCxnSpPr>
            <a:cxnSpLocks/>
            <a:stCxn id="142" idx="3"/>
            <a:endCxn id="188" idx="2"/>
          </p:cNvCxnSpPr>
          <p:nvPr/>
        </p:nvCxnSpPr>
        <p:spPr>
          <a:xfrm>
            <a:off x="10348679" y="3082052"/>
            <a:ext cx="1008511" cy="894290"/>
          </a:xfrm>
          <a:prstGeom prst="straightConnector1">
            <a:avLst/>
          </a:prstGeom>
          <a:ln w="9525">
            <a:solidFill>
              <a:schemeClr val="tx1"/>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90" name="直線矢印コネクタ 189">
            <a:extLst>
              <a:ext uri="{FF2B5EF4-FFF2-40B4-BE49-F238E27FC236}">
                <a16:creationId xmlns:a16="http://schemas.microsoft.com/office/drawing/2014/main" id="{4898FDA4-5C51-4FDC-B0CB-DAA6077EC7D2}"/>
              </a:ext>
            </a:extLst>
          </p:cNvPr>
          <p:cNvCxnSpPr>
            <a:cxnSpLocks/>
            <a:stCxn id="144" idx="3"/>
            <a:endCxn id="188" idx="2"/>
          </p:cNvCxnSpPr>
          <p:nvPr/>
        </p:nvCxnSpPr>
        <p:spPr>
          <a:xfrm flipV="1">
            <a:off x="10348679" y="3976342"/>
            <a:ext cx="1008511" cy="1519555"/>
          </a:xfrm>
          <a:prstGeom prst="straightConnector1">
            <a:avLst/>
          </a:prstGeom>
          <a:ln w="9525">
            <a:solidFill>
              <a:schemeClr val="tx1"/>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92" name="直線矢印コネクタ 191">
            <a:extLst>
              <a:ext uri="{FF2B5EF4-FFF2-40B4-BE49-F238E27FC236}">
                <a16:creationId xmlns:a16="http://schemas.microsoft.com/office/drawing/2014/main" id="{FCD6EAA4-DBD5-4E81-B8CB-4142212FCBC6}"/>
              </a:ext>
            </a:extLst>
          </p:cNvPr>
          <p:cNvCxnSpPr>
            <a:cxnSpLocks/>
            <a:stCxn id="143" idx="3"/>
            <a:endCxn id="188" idx="2"/>
          </p:cNvCxnSpPr>
          <p:nvPr/>
        </p:nvCxnSpPr>
        <p:spPr>
          <a:xfrm flipV="1">
            <a:off x="10348679" y="3976342"/>
            <a:ext cx="1008511" cy="314625"/>
          </a:xfrm>
          <a:prstGeom prst="straightConnector1">
            <a:avLst/>
          </a:prstGeom>
          <a:ln w="9525">
            <a:solidFill>
              <a:schemeClr val="tx1"/>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sp>
        <p:nvSpPr>
          <p:cNvPr id="193" name="正方形/長方形 192">
            <a:extLst>
              <a:ext uri="{FF2B5EF4-FFF2-40B4-BE49-F238E27FC236}">
                <a16:creationId xmlns:a16="http://schemas.microsoft.com/office/drawing/2014/main" id="{AD72F27C-2722-43A5-B1BE-8B844C33E022}"/>
              </a:ext>
            </a:extLst>
          </p:cNvPr>
          <p:cNvSpPr/>
          <p:nvPr/>
        </p:nvSpPr>
        <p:spPr>
          <a:xfrm>
            <a:off x="11374543" y="4211661"/>
            <a:ext cx="338554" cy="646331"/>
          </a:xfrm>
          <a:prstGeom prst="rect">
            <a:avLst/>
          </a:prstGeom>
        </p:spPr>
        <p:txBody>
          <a:bodyPr wrap="none">
            <a:spAutoFit/>
          </a:bodyPr>
          <a:lstStyle/>
          <a:p>
            <a:pPr algn="ctr"/>
            <a:r>
              <a:rPr lang="ja-JP" altLang="en-US" sz="1200" b="1" dirty="0"/>
              <a:t>・</a:t>
            </a:r>
            <a:endParaRPr lang="en-US" altLang="ja-JP" sz="1200" b="1" dirty="0"/>
          </a:p>
          <a:p>
            <a:pPr algn="ctr"/>
            <a:r>
              <a:rPr lang="ja-JP" altLang="en-US" sz="1200" b="1" dirty="0"/>
              <a:t>・</a:t>
            </a:r>
            <a:endParaRPr lang="en-US" altLang="ja-JP" sz="1200" b="1" dirty="0"/>
          </a:p>
          <a:p>
            <a:pPr algn="ctr"/>
            <a:r>
              <a:rPr lang="ja-JP" altLang="en-US" sz="1200" b="1" dirty="0"/>
              <a:t>・</a:t>
            </a:r>
          </a:p>
        </p:txBody>
      </p:sp>
    </p:spTree>
    <p:extLst>
      <p:ext uri="{BB962C8B-B14F-4D97-AF65-F5344CB8AC3E}">
        <p14:creationId xmlns:p14="http://schemas.microsoft.com/office/powerpoint/2010/main" val="2317920445"/>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D23A426-8C66-480C-BC5D-1E9A4B4DB6D7}"/>
              </a:ext>
            </a:extLst>
          </p:cNvPr>
          <p:cNvSpPr>
            <a:spLocks noGrp="1"/>
          </p:cNvSpPr>
          <p:nvPr>
            <p:ph type="title"/>
          </p:nvPr>
        </p:nvSpPr>
        <p:spPr/>
        <p:txBody>
          <a:bodyPr/>
          <a:lstStyle/>
          <a:p>
            <a:r>
              <a:rPr kumimoji="1" lang="en-US" altLang="ja-JP" dirty="0"/>
              <a:t>7-1-13.(</a:t>
            </a:r>
            <a:r>
              <a:rPr kumimoji="1" lang="ja-JP" altLang="en-US" dirty="0"/>
              <a:t>参考</a:t>
            </a:r>
            <a:r>
              <a:rPr kumimoji="1" lang="en-US" altLang="ja-JP" dirty="0"/>
              <a:t>)</a:t>
            </a:r>
            <a:r>
              <a:rPr kumimoji="1" lang="ja-JP" altLang="en-US" dirty="0"/>
              <a:t>カラー画像の場合</a:t>
            </a:r>
          </a:p>
        </p:txBody>
      </p:sp>
      <p:sp>
        <p:nvSpPr>
          <p:cNvPr id="3" name="スライド番号プレースホルダー 2">
            <a:extLst>
              <a:ext uri="{FF2B5EF4-FFF2-40B4-BE49-F238E27FC236}">
                <a16:creationId xmlns:a16="http://schemas.microsoft.com/office/drawing/2014/main" id="{A983DB36-C304-46AE-A8F8-A02A85E6CFA2}"/>
              </a:ext>
            </a:extLst>
          </p:cNvPr>
          <p:cNvSpPr>
            <a:spLocks noGrp="1"/>
          </p:cNvSpPr>
          <p:nvPr>
            <p:ph type="sldNum" sz="quarter" idx="10"/>
          </p:nvPr>
        </p:nvSpPr>
        <p:spPr/>
        <p:txBody>
          <a:bodyPr/>
          <a:lstStyle/>
          <a:p>
            <a:fld id="{5D750650-B10A-47BF-93C2-E1678438B37A}" type="slidenum">
              <a:rPr lang="en-US" altLang="ja-JP" smtClean="0"/>
              <a:pPr/>
              <a:t>347</a:t>
            </a:fld>
            <a:endParaRPr lang="en-US" altLang="ja-JP" dirty="0"/>
          </a:p>
        </p:txBody>
      </p:sp>
      <p:pic>
        <p:nvPicPr>
          <p:cNvPr id="30" name="図 29">
            <a:extLst>
              <a:ext uri="{FF2B5EF4-FFF2-40B4-BE49-F238E27FC236}">
                <a16:creationId xmlns:a16="http://schemas.microsoft.com/office/drawing/2014/main" id="{8903F918-C7F2-4325-A9E5-E6AD8BD84E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23964" y="5143060"/>
            <a:ext cx="830270" cy="831680"/>
          </a:xfrm>
          <a:prstGeom prst="rect">
            <a:avLst/>
          </a:prstGeom>
          <a:effectLst>
            <a:outerShdw blurRad="63500" sx="102000" sy="102000" algn="ctr" rotWithShape="0">
              <a:prstClr val="black">
                <a:alpha val="40000"/>
              </a:prstClr>
            </a:outerShdw>
          </a:effectLst>
        </p:spPr>
      </p:pic>
      <p:pic>
        <p:nvPicPr>
          <p:cNvPr id="31" name="図 30">
            <a:extLst>
              <a:ext uri="{FF2B5EF4-FFF2-40B4-BE49-F238E27FC236}">
                <a16:creationId xmlns:a16="http://schemas.microsoft.com/office/drawing/2014/main" id="{65466168-8506-4EDA-B8F3-E7650766188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26831" y="2744002"/>
            <a:ext cx="818150" cy="819539"/>
          </a:xfrm>
          <a:prstGeom prst="rect">
            <a:avLst/>
          </a:prstGeom>
          <a:effectLst>
            <a:outerShdw blurRad="63500" sx="102000" sy="102000" algn="ctr" rotWithShape="0">
              <a:prstClr val="black">
                <a:alpha val="40000"/>
              </a:prstClr>
            </a:outerShdw>
          </a:effectLst>
        </p:spPr>
      </p:pic>
      <p:pic>
        <p:nvPicPr>
          <p:cNvPr id="32" name="図 31">
            <a:extLst>
              <a:ext uri="{FF2B5EF4-FFF2-40B4-BE49-F238E27FC236}">
                <a16:creationId xmlns:a16="http://schemas.microsoft.com/office/drawing/2014/main" id="{21C1698C-144C-4753-9E1A-AF999905617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26831" y="3948329"/>
            <a:ext cx="830269" cy="831679"/>
          </a:xfrm>
          <a:prstGeom prst="rect">
            <a:avLst/>
          </a:prstGeom>
          <a:effectLst>
            <a:outerShdw blurRad="63500" sx="102000" sy="102000" algn="ctr" rotWithShape="0">
              <a:prstClr val="black">
                <a:alpha val="40000"/>
              </a:prstClr>
            </a:outerShdw>
          </a:effectLst>
        </p:spPr>
      </p:pic>
      <p:sp>
        <p:nvSpPr>
          <p:cNvPr id="33" name="四角形: 角を丸くする 32">
            <a:extLst>
              <a:ext uri="{FF2B5EF4-FFF2-40B4-BE49-F238E27FC236}">
                <a16:creationId xmlns:a16="http://schemas.microsoft.com/office/drawing/2014/main" id="{971B97C6-0487-4ADC-8388-DDC4F4D4E520}"/>
              </a:ext>
            </a:extLst>
          </p:cNvPr>
          <p:cNvSpPr/>
          <p:nvPr/>
        </p:nvSpPr>
        <p:spPr>
          <a:xfrm>
            <a:off x="5645376" y="2932516"/>
            <a:ext cx="2233403" cy="3731849"/>
          </a:xfrm>
          <a:prstGeom prst="roundRect">
            <a:avLst/>
          </a:prstGeom>
          <a:solidFill>
            <a:schemeClr val="bg1"/>
          </a:solidFill>
          <a:ln w="28575">
            <a:solidFill>
              <a:srgbClr val="00879E"/>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34" name="正方形/長方形 33">
            <a:extLst>
              <a:ext uri="{FF2B5EF4-FFF2-40B4-BE49-F238E27FC236}">
                <a16:creationId xmlns:a16="http://schemas.microsoft.com/office/drawing/2014/main" id="{8083D110-2212-4448-9711-CC7AD38DEAA6}"/>
              </a:ext>
            </a:extLst>
          </p:cNvPr>
          <p:cNvSpPr/>
          <p:nvPr/>
        </p:nvSpPr>
        <p:spPr>
          <a:xfrm>
            <a:off x="7353802" y="5333748"/>
            <a:ext cx="470702" cy="470702"/>
          </a:xfrm>
          <a:prstGeom prst="rect">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2400" dirty="0">
                <a:solidFill>
                  <a:srgbClr val="494949"/>
                </a:solidFill>
                <a:latin typeface="Ink Free" panose="03080402000500000000" pitchFamily="66" charset="0"/>
                <a:ea typeface="BIZ UDPゴシック" panose="020B0400000000000000" pitchFamily="50" charset="-128"/>
              </a:rPr>
              <a:t>5</a:t>
            </a:r>
            <a:endParaRPr kumimoji="1" lang="ja-JP" altLang="en-US" sz="2400" dirty="0">
              <a:solidFill>
                <a:srgbClr val="494949"/>
              </a:solidFill>
              <a:latin typeface="Ink Free" panose="03080402000500000000" pitchFamily="66" charset="0"/>
              <a:ea typeface="BIZ UDPゴシック" panose="020B0400000000000000" pitchFamily="50" charset="-128"/>
            </a:endParaRPr>
          </a:p>
        </p:txBody>
      </p:sp>
      <p:sp>
        <p:nvSpPr>
          <p:cNvPr id="35" name="四角形: 角を丸くする 34">
            <a:extLst>
              <a:ext uri="{FF2B5EF4-FFF2-40B4-BE49-F238E27FC236}">
                <a16:creationId xmlns:a16="http://schemas.microsoft.com/office/drawing/2014/main" id="{C17833F1-C8FF-406A-BD4E-6978DCA173F0}"/>
              </a:ext>
            </a:extLst>
          </p:cNvPr>
          <p:cNvSpPr/>
          <p:nvPr/>
        </p:nvSpPr>
        <p:spPr>
          <a:xfrm>
            <a:off x="5443832" y="2752727"/>
            <a:ext cx="2211036" cy="3657128"/>
          </a:xfrm>
          <a:prstGeom prst="roundRect">
            <a:avLst/>
          </a:prstGeom>
          <a:solidFill>
            <a:schemeClr val="bg1"/>
          </a:solidFill>
          <a:ln w="28575">
            <a:solidFill>
              <a:srgbClr val="00879E"/>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36" name="正方形/長方形 35">
            <a:extLst>
              <a:ext uri="{FF2B5EF4-FFF2-40B4-BE49-F238E27FC236}">
                <a16:creationId xmlns:a16="http://schemas.microsoft.com/office/drawing/2014/main" id="{E41DFB18-48E0-4199-8C92-B95A015FAB87}"/>
              </a:ext>
            </a:extLst>
          </p:cNvPr>
          <p:cNvSpPr/>
          <p:nvPr/>
        </p:nvSpPr>
        <p:spPr>
          <a:xfrm>
            <a:off x="7131519" y="4128818"/>
            <a:ext cx="470702" cy="470702"/>
          </a:xfrm>
          <a:prstGeom prst="rect">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2400" dirty="0">
                <a:solidFill>
                  <a:srgbClr val="494949"/>
                </a:solidFill>
                <a:latin typeface="Ink Free" panose="03080402000500000000" pitchFamily="66" charset="0"/>
                <a:ea typeface="BIZ UDPゴシック" panose="020B0400000000000000" pitchFamily="50" charset="-128"/>
              </a:rPr>
              <a:t>5</a:t>
            </a:r>
            <a:endParaRPr kumimoji="1" lang="ja-JP" altLang="en-US" sz="2400" dirty="0">
              <a:solidFill>
                <a:srgbClr val="494949"/>
              </a:solidFill>
              <a:latin typeface="Ink Free" panose="03080402000500000000" pitchFamily="66" charset="0"/>
              <a:ea typeface="BIZ UDPゴシック" panose="020B0400000000000000" pitchFamily="50" charset="-128"/>
            </a:endParaRPr>
          </a:p>
        </p:txBody>
      </p:sp>
      <p:sp>
        <p:nvSpPr>
          <p:cNvPr id="37" name="四角形: 角を丸くする 36">
            <a:extLst>
              <a:ext uri="{FF2B5EF4-FFF2-40B4-BE49-F238E27FC236}">
                <a16:creationId xmlns:a16="http://schemas.microsoft.com/office/drawing/2014/main" id="{534A3DBC-87FF-4F24-A384-5B35E7FD826C}"/>
              </a:ext>
            </a:extLst>
          </p:cNvPr>
          <p:cNvSpPr/>
          <p:nvPr/>
        </p:nvSpPr>
        <p:spPr>
          <a:xfrm>
            <a:off x="5185996" y="2498217"/>
            <a:ext cx="2244963" cy="3657128"/>
          </a:xfrm>
          <a:prstGeom prst="roundRect">
            <a:avLst/>
          </a:prstGeom>
          <a:solidFill>
            <a:schemeClr val="bg1"/>
          </a:solidFill>
          <a:ln w="28575">
            <a:solidFill>
              <a:srgbClr val="00879E"/>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38" name="正方形/長方形 37">
            <a:extLst>
              <a:ext uri="{FF2B5EF4-FFF2-40B4-BE49-F238E27FC236}">
                <a16:creationId xmlns:a16="http://schemas.microsoft.com/office/drawing/2014/main" id="{83BB5803-2F6F-4CD9-8DDA-B6442280C62E}"/>
              </a:ext>
            </a:extLst>
          </p:cNvPr>
          <p:cNvSpPr/>
          <p:nvPr/>
        </p:nvSpPr>
        <p:spPr>
          <a:xfrm>
            <a:off x="5726395" y="5853897"/>
            <a:ext cx="1568674" cy="285803"/>
          </a:xfrm>
          <a:prstGeom prst="rect">
            <a:avLst/>
          </a:prstGeom>
        </p:spPr>
        <p:txBody>
          <a:bodyPr wrap="none">
            <a:spAutoFit/>
          </a:bodyPr>
          <a:lstStyle/>
          <a:p>
            <a:pPr algn="ctr"/>
            <a:r>
              <a:rPr kumimoji="1" lang="ja-JP" altLang="en-US" sz="1200" b="1" dirty="0">
                <a:solidFill>
                  <a:srgbClr val="494949"/>
                </a:solidFill>
              </a:rPr>
              <a:t>畳み込みカーネル</a:t>
            </a:r>
            <a:r>
              <a:rPr kumimoji="1" lang="en-US" altLang="ja-JP" sz="1200" b="1" dirty="0">
                <a:solidFill>
                  <a:srgbClr val="494949"/>
                </a:solidFill>
              </a:rPr>
              <a:t>1</a:t>
            </a:r>
          </a:p>
        </p:txBody>
      </p:sp>
      <p:sp>
        <p:nvSpPr>
          <p:cNvPr id="39" name="正方形/長方形 38">
            <a:extLst>
              <a:ext uri="{FF2B5EF4-FFF2-40B4-BE49-F238E27FC236}">
                <a16:creationId xmlns:a16="http://schemas.microsoft.com/office/drawing/2014/main" id="{1E85F1C4-3039-4FC2-8B64-E4B055A7B70A}"/>
              </a:ext>
            </a:extLst>
          </p:cNvPr>
          <p:cNvSpPr/>
          <p:nvPr/>
        </p:nvSpPr>
        <p:spPr>
          <a:xfrm>
            <a:off x="5894538" y="6144814"/>
            <a:ext cx="1568674" cy="285803"/>
          </a:xfrm>
          <a:prstGeom prst="rect">
            <a:avLst/>
          </a:prstGeom>
        </p:spPr>
        <p:txBody>
          <a:bodyPr wrap="none">
            <a:spAutoFit/>
          </a:bodyPr>
          <a:lstStyle/>
          <a:p>
            <a:pPr algn="ctr"/>
            <a:r>
              <a:rPr kumimoji="1" lang="ja-JP" altLang="en-US" sz="1200" b="1" dirty="0">
                <a:solidFill>
                  <a:srgbClr val="494949"/>
                </a:solidFill>
              </a:rPr>
              <a:t>畳み込みカーネル</a:t>
            </a:r>
            <a:r>
              <a:rPr kumimoji="1" lang="en-US" altLang="ja-JP" sz="1200" b="1" dirty="0">
                <a:solidFill>
                  <a:srgbClr val="494949"/>
                </a:solidFill>
              </a:rPr>
              <a:t>2</a:t>
            </a:r>
          </a:p>
        </p:txBody>
      </p:sp>
      <p:sp>
        <p:nvSpPr>
          <p:cNvPr id="40" name="正方形/長方形 39">
            <a:extLst>
              <a:ext uri="{FF2B5EF4-FFF2-40B4-BE49-F238E27FC236}">
                <a16:creationId xmlns:a16="http://schemas.microsoft.com/office/drawing/2014/main" id="{95065AAA-552D-417A-8844-D018F8B28ED3}"/>
              </a:ext>
            </a:extLst>
          </p:cNvPr>
          <p:cNvSpPr/>
          <p:nvPr/>
        </p:nvSpPr>
        <p:spPr>
          <a:xfrm>
            <a:off x="6052461" y="6414443"/>
            <a:ext cx="1568674" cy="285803"/>
          </a:xfrm>
          <a:prstGeom prst="rect">
            <a:avLst/>
          </a:prstGeom>
        </p:spPr>
        <p:txBody>
          <a:bodyPr wrap="none">
            <a:spAutoFit/>
          </a:bodyPr>
          <a:lstStyle/>
          <a:p>
            <a:pPr algn="ctr"/>
            <a:r>
              <a:rPr kumimoji="1" lang="ja-JP" altLang="en-US" sz="1200" b="1" dirty="0">
                <a:solidFill>
                  <a:srgbClr val="494949"/>
                </a:solidFill>
              </a:rPr>
              <a:t>畳み込みカーネル</a:t>
            </a:r>
            <a:r>
              <a:rPr kumimoji="1" lang="en-US" altLang="ja-JP" sz="1200" b="1" dirty="0">
                <a:solidFill>
                  <a:srgbClr val="494949"/>
                </a:solidFill>
              </a:rPr>
              <a:t>3</a:t>
            </a:r>
          </a:p>
        </p:txBody>
      </p:sp>
      <p:cxnSp>
        <p:nvCxnSpPr>
          <p:cNvPr id="41" name="直線矢印コネクタ 40">
            <a:extLst>
              <a:ext uri="{FF2B5EF4-FFF2-40B4-BE49-F238E27FC236}">
                <a16:creationId xmlns:a16="http://schemas.microsoft.com/office/drawing/2014/main" id="{B27283D2-1217-4FA8-A208-8C2FB2E4210C}"/>
              </a:ext>
            </a:extLst>
          </p:cNvPr>
          <p:cNvCxnSpPr>
            <a:cxnSpLocks/>
            <a:stCxn id="31" idx="3"/>
            <a:endCxn id="48" idx="1"/>
          </p:cNvCxnSpPr>
          <p:nvPr/>
        </p:nvCxnSpPr>
        <p:spPr>
          <a:xfrm>
            <a:off x="3944981" y="3153772"/>
            <a:ext cx="1573534" cy="1482"/>
          </a:xfrm>
          <a:prstGeom prst="straightConnector1">
            <a:avLst/>
          </a:prstGeom>
          <a:ln w="19050">
            <a:solidFill>
              <a:srgbClr val="494949"/>
            </a:solidFill>
            <a:headEnd type="none" w="med" len="med"/>
            <a:tailEnd type="triangle"/>
          </a:ln>
        </p:spPr>
        <p:style>
          <a:lnRef idx="3">
            <a:schemeClr val="accent1"/>
          </a:lnRef>
          <a:fillRef idx="0">
            <a:schemeClr val="accent1"/>
          </a:fillRef>
          <a:effectRef idx="2">
            <a:schemeClr val="accent1"/>
          </a:effectRef>
          <a:fontRef idx="minor">
            <a:schemeClr val="tx1"/>
          </a:fontRef>
        </p:style>
      </p:cxnSp>
      <p:cxnSp>
        <p:nvCxnSpPr>
          <p:cNvPr id="42" name="直線矢印コネクタ 41">
            <a:extLst>
              <a:ext uri="{FF2B5EF4-FFF2-40B4-BE49-F238E27FC236}">
                <a16:creationId xmlns:a16="http://schemas.microsoft.com/office/drawing/2014/main" id="{8A9F55E0-0205-478F-82BC-A8FD1D944113}"/>
              </a:ext>
            </a:extLst>
          </p:cNvPr>
          <p:cNvCxnSpPr>
            <a:cxnSpLocks/>
            <a:stCxn id="32" idx="3"/>
            <a:endCxn id="52" idx="1"/>
          </p:cNvCxnSpPr>
          <p:nvPr/>
        </p:nvCxnSpPr>
        <p:spPr>
          <a:xfrm>
            <a:off x="3957100" y="4364169"/>
            <a:ext cx="1561415" cy="0"/>
          </a:xfrm>
          <a:prstGeom prst="straightConnector1">
            <a:avLst/>
          </a:prstGeom>
          <a:ln w="19050">
            <a:solidFill>
              <a:srgbClr val="494949"/>
            </a:solidFill>
            <a:headEnd type="none" w="med" len="med"/>
            <a:tailEnd type="triangle"/>
          </a:ln>
        </p:spPr>
        <p:style>
          <a:lnRef idx="3">
            <a:schemeClr val="accent1"/>
          </a:lnRef>
          <a:fillRef idx="0">
            <a:schemeClr val="accent1"/>
          </a:fillRef>
          <a:effectRef idx="2">
            <a:schemeClr val="accent1"/>
          </a:effectRef>
          <a:fontRef idx="minor">
            <a:schemeClr val="tx1"/>
          </a:fontRef>
        </p:style>
      </p:cxnSp>
      <p:cxnSp>
        <p:nvCxnSpPr>
          <p:cNvPr id="43" name="直線矢印コネクタ 42">
            <a:extLst>
              <a:ext uri="{FF2B5EF4-FFF2-40B4-BE49-F238E27FC236}">
                <a16:creationId xmlns:a16="http://schemas.microsoft.com/office/drawing/2014/main" id="{26B9F7CC-F5AA-446C-97A3-2E11CB21EE68}"/>
              </a:ext>
            </a:extLst>
          </p:cNvPr>
          <p:cNvCxnSpPr>
            <a:cxnSpLocks/>
            <a:stCxn id="30" idx="3"/>
            <a:endCxn id="58" idx="1"/>
          </p:cNvCxnSpPr>
          <p:nvPr/>
        </p:nvCxnSpPr>
        <p:spPr>
          <a:xfrm>
            <a:off x="3954234" y="5558900"/>
            <a:ext cx="1561726" cy="0"/>
          </a:xfrm>
          <a:prstGeom prst="straightConnector1">
            <a:avLst/>
          </a:prstGeom>
          <a:ln w="19050">
            <a:solidFill>
              <a:srgbClr val="494949"/>
            </a:solidFill>
            <a:headEnd type="none" w="med" len="med"/>
            <a:tailEnd type="triangle"/>
          </a:ln>
        </p:spPr>
        <p:style>
          <a:lnRef idx="3">
            <a:schemeClr val="accent1"/>
          </a:lnRef>
          <a:fillRef idx="0">
            <a:schemeClr val="accent1"/>
          </a:fillRef>
          <a:effectRef idx="2">
            <a:schemeClr val="accent1"/>
          </a:effectRef>
          <a:fontRef idx="minor">
            <a:schemeClr val="tx1"/>
          </a:fontRef>
        </p:style>
      </p:cxnSp>
      <p:sp>
        <p:nvSpPr>
          <p:cNvPr id="44" name="正方形/長方形 43">
            <a:extLst>
              <a:ext uri="{FF2B5EF4-FFF2-40B4-BE49-F238E27FC236}">
                <a16:creationId xmlns:a16="http://schemas.microsoft.com/office/drawing/2014/main" id="{758EDA01-4422-4026-8793-B0D0C36E5BC3}"/>
              </a:ext>
            </a:extLst>
          </p:cNvPr>
          <p:cNvSpPr/>
          <p:nvPr/>
        </p:nvSpPr>
        <p:spPr>
          <a:xfrm>
            <a:off x="4605757" y="2651052"/>
            <a:ext cx="1636987" cy="276999"/>
          </a:xfrm>
          <a:prstGeom prst="rect">
            <a:avLst/>
          </a:prstGeom>
        </p:spPr>
        <p:txBody>
          <a:bodyPr wrap="none">
            <a:spAutoFit/>
          </a:bodyPr>
          <a:lstStyle/>
          <a:p>
            <a:pPr algn="ctr"/>
            <a:r>
              <a:rPr kumimoji="1" lang="ja-JP" altLang="en-US" sz="1200" b="1" dirty="0">
                <a:solidFill>
                  <a:srgbClr val="494949"/>
                </a:solidFill>
              </a:rPr>
              <a:t>畳み込みカーネル</a:t>
            </a:r>
            <a:r>
              <a:rPr kumimoji="1" lang="en-US" altLang="ja-JP" sz="1200" b="1" dirty="0">
                <a:solidFill>
                  <a:srgbClr val="494949"/>
                </a:solidFill>
              </a:rPr>
              <a:t>1-1</a:t>
            </a:r>
          </a:p>
        </p:txBody>
      </p:sp>
      <p:sp>
        <p:nvSpPr>
          <p:cNvPr id="45" name="正方形/長方形 44">
            <a:extLst>
              <a:ext uri="{FF2B5EF4-FFF2-40B4-BE49-F238E27FC236}">
                <a16:creationId xmlns:a16="http://schemas.microsoft.com/office/drawing/2014/main" id="{E52B257D-35E6-41C3-AB2B-547B64B1111F}"/>
              </a:ext>
            </a:extLst>
          </p:cNvPr>
          <p:cNvSpPr/>
          <p:nvPr/>
        </p:nvSpPr>
        <p:spPr>
          <a:xfrm>
            <a:off x="4549197" y="3871310"/>
            <a:ext cx="1636988" cy="276999"/>
          </a:xfrm>
          <a:prstGeom prst="rect">
            <a:avLst/>
          </a:prstGeom>
        </p:spPr>
        <p:txBody>
          <a:bodyPr wrap="none">
            <a:spAutoFit/>
          </a:bodyPr>
          <a:lstStyle/>
          <a:p>
            <a:pPr algn="ctr"/>
            <a:r>
              <a:rPr kumimoji="1" lang="ja-JP" altLang="en-US" sz="1200" b="1" dirty="0">
                <a:solidFill>
                  <a:srgbClr val="494949"/>
                </a:solidFill>
              </a:rPr>
              <a:t>畳み込みカーネル</a:t>
            </a:r>
            <a:r>
              <a:rPr kumimoji="1" lang="en-US" altLang="ja-JP" sz="1200" b="1" dirty="0">
                <a:solidFill>
                  <a:srgbClr val="494949"/>
                </a:solidFill>
              </a:rPr>
              <a:t>1-2</a:t>
            </a:r>
          </a:p>
        </p:txBody>
      </p:sp>
      <p:sp>
        <p:nvSpPr>
          <p:cNvPr id="46" name="正方形/長方形 45">
            <a:extLst>
              <a:ext uri="{FF2B5EF4-FFF2-40B4-BE49-F238E27FC236}">
                <a16:creationId xmlns:a16="http://schemas.microsoft.com/office/drawing/2014/main" id="{17992ECD-0CA9-43B2-A476-E72FE917AA24}"/>
              </a:ext>
            </a:extLst>
          </p:cNvPr>
          <p:cNvSpPr/>
          <p:nvPr/>
        </p:nvSpPr>
        <p:spPr>
          <a:xfrm>
            <a:off x="4474909" y="5067846"/>
            <a:ext cx="1636988" cy="276999"/>
          </a:xfrm>
          <a:prstGeom prst="rect">
            <a:avLst/>
          </a:prstGeom>
        </p:spPr>
        <p:txBody>
          <a:bodyPr wrap="none">
            <a:spAutoFit/>
          </a:bodyPr>
          <a:lstStyle/>
          <a:p>
            <a:pPr algn="ctr"/>
            <a:r>
              <a:rPr kumimoji="1" lang="ja-JP" altLang="en-US" sz="1200" b="1" dirty="0">
                <a:solidFill>
                  <a:srgbClr val="494949"/>
                </a:solidFill>
              </a:rPr>
              <a:t>畳み込みカーネル</a:t>
            </a:r>
            <a:r>
              <a:rPr kumimoji="1" lang="en-US" altLang="ja-JP" sz="1200" b="1" dirty="0">
                <a:solidFill>
                  <a:srgbClr val="494949"/>
                </a:solidFill>
              </a:rPr>
              <a:t>1-3</a:t>
            </a:r>
          </a:p>
        </p:txBody>
      </p:sp>
      <p:grpSp>
        <p:nvGrpSpPr>
          <p:cNvPr id="47" name="グループ化 46">
            <a:extLst>
              <a:ext uri="{FF2B5EF4-FFF2-40B4-BE49-F238E27FC236}">
                <a16:creationId xmlns:a16="http://schemas.microsoft.com/office/drawing/2014/main" id="{61FCCE0F-4430-4A5E-AF0F-32B604D28990}"/>
              </a:ext>
            </a:extLst>
          </p:cNvPr>
          <p:cNvGrpSpPr/>
          <p:nvPr/>
        </p:nvGrpSpPr>
        <p:grpSpPr>
          <a:xfrm>
            <a:off x="5518515" y="2943765"/>
            <a:ext cx="418769" cy="422978"/>
            <a:chOff x="1828803" y="2742458"/>
            <a:chExt cx="541314" cy="546755"/>
          </a:xfrm>
        </p:grpSpPr>
        <p:sp>
          <p:nvSpPr>
            <p:cNvPr id="48" name="正方形/長方形 47">
              <a:extLst>
                <a:ext uri="{FF2B5EF4-FFF2-40B4-BE49-F238E27FC236}">
                  <a16:creationId xmlns:a16="http://schemas.microsoft.com/office/drawing/2014/main" id="{D08303F9-A4CB-4739-AE67-DA0CC661281D}"/>
                </a:ext>
              </a:extLst>
            </p:cNvPr>
            <p:cNvSpPr/>
            <p:nvPr/>
          </p:nvSpPr>
          <p:spPr>
            <a:xfrm>
              <a:off x="1828803" y="2742458"/>
              <a:ext cx="541314" cy="546755"/>
            </a:xfrm>
            <a:prstGeom prst="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49" name="正方形/長方形 48">
              <a:extLst>
                <a:ext uri="{FF2B5EF4-FFF2-40B4-BE49-F238E27FC236}">
                  <a16:creationId xmlns:a16="http://schemas.microsoft.com/office/drawing/2014/main" id="{4B7E900B-F2B1-47F1-8FB3-CB8A92DE768F}"/>
                </a:ext>
              </a:extLst>
            </p:cNvPr>
            <p:cNvSpPr/>
            <p:nvPr/>
          </p:nvSpPr>
          <p:spPr>
            <a:xfrm>
              <a:off x="2025430" y="2742458"/>
              <a:ext cx="177632" cy="54675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50" name="正方形/長方形 49">
              <a:extLst>
                <a:ext uri="{FF2B5EF4-FFF2-40B4-BE49-F238E27FC236}">
                  <a16:creationId xmlns:a16="http://schemas.microsoft.com/office/drawing/2014/main" id="{51F0EB02-5092-4A99-98B7-5A82B85EC6E7}"/>
                </a:ext>
              </a:extLst>
            </p:cNvPr>
            <p:cNvSpPr/>
            <p:nvPr/>
          </p:nvSpPr>
          <p:spPr>
            <a:xfrm>
              <a:off x="1828803" y="2912882"/>
              <a:ext cx="541314" cy="17953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grpSp>
      <p:grpSp>
        <p:nvGrpSpPr>
          <p:cNvPr id="51" name="グループ化 50">
            <a:extLst>
              <a:ext uri="{FF2B5EF4-FFF2-40B4-BE49-F238E27FC236}">
                <a16:creationId xmlns:a16="http://schemas.microsoft.com/office/drawing/2014/main" id="{E3DFF6C4-D59A-4990-9C77-F38F5E9CDA66}"/>
              </a:ext>
            </a:extLst>
          </p:cNvPr>
          <p:cNvGrpSpPr/>
          <p:nvPr/>
        </p:nvGrpSpPr>
        <p:grpSpPr>
          <a:xfrm>
            <a:off x="5518515" y="4152680"/>
            <a:ext cx="418769" cy="422978"/>
            <a:chOff x="1828803" y="2742458"/>
            <a:chExt cx="541314" cy="546755"/>
          </a:xfrm>
        </p:grpSpPr>
        <p:sp>
          <p:nvSpPr>
            <p:cNvPr id="52" name="正方形/長方形 51">
              <a:extLst>
                <a:ext uri="{FF2B5EF4-FFF2-40B4-BE49-F238E27FC236}">
                  <a16:creationId xmlns:a16="http://schemas.microsoft.com/office/drawing/2014/main" id="{5AF4DB5A-1566-4E01-B1E2-BB4D3030DA5E}"/>
                </a:ext>
              </a:extLst>
            </p:cNvPr>
            <p:cNvSpPr/>
            <p:nvPr/>
          </p:nvSpPr>
          <p:spPr>
            <a:xfrm>
              <a:off x="1828803" y="2742458"/>
              <a:ext cx="541314" cy="546755"/>
            </a:xfrm>
            <a:prstGeom prst="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53" name="正方形/長方形 52">
              <a:extLst>
                <a:ext uri="{FF2B5EF4-FFF2-40B4-BE49-F238E27FC236}">
                  <a16:creationId xmlns:a16="http://schemas.microsoft.com/office/drawing/2014/main" id="{1B4FF1D5-D4D5-4CD5-8D47-A360AB44928E}"/>
                </a:ext>
              </a:extLst>
            </p:cNvPr>
            <p:cNvSpPr/>
            <p:nvPr/>
          </p:nvSpPr>
          <p:spPr>
            <a:xfrm>
              <a:off x="2025430" y="2742458"/>
              <a:ext cx="177632" cy="54675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54" name="正方形/長方形 53">
              <a:extLst>
                <a:ext uri="{FF2B5EF4-FFF2-40B4-BE49-F238E27FC236}">
                  <a16:creationId xmlns:a16="http://schemas.microsoft.com/office/drawing/2014/main" id="{E6A300F3-9D1F-4F28-B9E8-468D08CF4279}"/>
                </a:ext>
              </a:extLst>
            </p:cNvPr>
            <p:cNvSpPr/>
            <p:nvPr/>
          </p:nvSpPr>
          <p:spPr>
            <a:xfrm>
              <a:off x="1828803" y="2912882"/>
              <a:ext cx="541314" cy="17953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grpSp>
      <p:grpSp>
        <p:nvGrpSpPr>
          <p:cNvPr id="55" name="グループ化 54">
            <a:extLst>
              <a:ext uri="{FF2B5EF4-FFF2-40B4-BE49-F238E27FC236}">
                <a16:creationId xmlns:a16="http://schemas.microsoft.com/office/drawing/2014/main" id="{4D2613FD-6C5C-4FCF-B94E-659A03979752}"/>
              </a:ext>
            </a:extLst>
          </p:cNvPr>
          <p:cNvGrpSpPr/>
          <p:nvPr/>
        </p:nvGrpSpPr>
        <p:grpSpPr>
          <a:xfrm>
            <a:off x="5515960" y="5357610"/>
            <a:ext cx="418769" cy="422978"/>
            <a:chOff x="1828803" y="2742458"/>
            <a:chExt cx="541314" cy="546755"/>
          </a:xfrm>
        </p:grpSpPr>
        <p:sp>
          <p:nvSpPr>
            <p:cNvPr id="56" name="正方形/長方形 55">
              <a:extLst>
                <a:ext uri="{FF2B5EF4-FFF2-40B4-BE49-F238E27FC236}">
                  <a16:creationId xmlns:a16="http://schemas.microsoft.com/office/drawing/2014/main" id="{9926A295-7767-48CD-B657-8036FA62A105}"/>
                </a:ext>
              </a:extLst>
            </p:cNvPr>
            <p:cNvSpPr/>
            <p:nvPr/>
          </p:nvSpPr>
          <p:spPr>
            <a:xfrm>
              <a:off x="1828803" y="2742458"/>
              <a:ext cx="541314" cy="546755"/>
            </a:xfrm>
            <a:prstGeom prst="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57" name="正方形/長方形 56">
              <a:extLst>
                <a:ext uri="{FF2B5EF4-FFF2-40B4-BE49-F238E27FC236}">
                  <a16:creationId xmlns:a16="http://schemas.microsoft.com/office/drawing/2014/main" id="{42E6FD56-6789-41C8-A82B-D4B0282467A2}"/>
                </a:ext>
              </a:extLst>
            </p:cNvPr>
            <p:cNvSpPr/>
            <p:nvPr/>
          </p:nvSpPr>
          <p:spPr>
            <a:xfrm>
              <a:off x="2025430" y="2742458"/>
              <a:ext cx="177632" cy="54675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58" name="正方形/長方形 57">
              <a:extLst>
                <a:ext uri="{FF2B5EF4-FFF2-40B4-BE49-F238E27FC236}">
                  <a16:creationId xmlns:a16="http://schemas.microsoft.com/office/drawing/2014/main" id="{A247952C-646F-4C9F-BD5D-BD4DEF73C940}"/>
                </a:ext>
              </a:extLst>
            </p:cNvPr>
            <p:cNvSpPr/>
            <p:nvPr/>
          </p:nvSpPr>
          <p:spPr>
            <a:xfrm>
              <a:off x="1828803" y="2912882"/>
              <a:ext cx="541314" cy="17953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grpSp>
      <p:sp>
        <p:nvSpPr>
          <p:cNvPr id="60" name="正方形/長方形 59">
            <a:extLst>
              <a:ext uri="{FF2B5EF4-FFF2-40B4-BE49-F238E27FC236}">
                <a16:creationId xmlns:a16="http://schemas.microsoft.com/office/drawing/2014/main" id="{ADEFB965-4DDA-4257-B222-1EE806A81504}"/>
              </a:ext>
            </a:extLst>
          </p:cNvPr>
          <p:cNvSpPr/>
          <p:nvPr/>
        </p:nvSpPr>
        <p:spPr>
          <a:xfrm>
            <a:off x="6362044" y="2651052"/>
            <a:ext cx="1039067" cy="276999"/>
          </a:xfrm>
          <a:prstGeom prst="rect">
            <a:avLst/>
          </a:prstGeom>
        </p:spPr>
        <p:txBody>
          <a:bodyPr wrap="none">
            <a:spAutoFit/>
          </a:bodyPr>
          <a:lstStyle/>
          <a:p>
            <a:pPr algn="ctr"/>
            <a:r>
              <a:rPr kumimoji="1" lang="ja-JP" altLang="en-US" sz="1200" b="1" dirty="0">
                <a:solidFill>
                  <a:srgbClr val="494949"/>
                </a:solidFill>
              </a:rPr>
              <a:t>特徴マップ</a:t>
            </a:r>
            <a:r>
              <a:rPr kumimoji="1" lang="en-US" altLang="ja-JP" sz="1200" b="1" dirty="0">
                <a:solidFill>
                  <a:srgbClr val="494949"/>
                </a:solidFill>
              </a:rPr>
              <a:t>1</a:t>
            </a:r>
          </a:p>
        </p:txBody>
      </p:sp>
      <p:cxnSp>
        <p:nvCxnSpPr>
          <p:cNvPr id="61" name="直線矢印コネクタ 60">
            <a:extLst>
              <a:ext uri="{FF2B5EF4-FFF2-40B4-BE49-F238E27FC236}">
                <a16:creationId xmlns:a16="http://schemas.microsoft.com/office/drawing/2014/main" id="{1A63192C-A751-4B4A-87E2-F64E7F5B92C9}"/>
              </a:ext>
            </a:extLst>
          </p:cNvPr>
          <p:cNvCxnSpPr>
            <a:cxnSpLocks/>
            <a:stCxn id="58" idx="3"/>
            <a:endCxn id="59" idx="1"/>
          </p:cNvCxnSpPr>
          <p:nvPr/>
        </p:nvCxnSpPr>
        <p:spPr>
          <a:xfrm flipV="1">
            <a:off x="5934729" y="3155254"/>
            <a:ext cx="935678" cy="2403646"/>
          </a:xfrm>
          <a:prstGeom prst="straightConnector1">
            <a:avLst/>
          </a:prstGeom>
          <a:ln w="19050">
            <a:solidFill>
              <a:srgbClr val="494949"/>
            </a:solidFill>
            <a:headEnd type="none" w="med" len="med"/>
            <a:tailEnd type="arrow" w="sm" len="lg"/>
          </a:ln>
        </p:spPr>
        <p:style>
          <a:lnRef idx="3">
            <a:schemeClr val="accent1"/>
          </a:lnRef>
          <a:fillRef idx="0">
            <a:schemeClr val="accent1"/>
          </a:fillRef>
          <a:effectRef idx="2">
            <a:schemeClr val="accent1"/>
          </a:effectRef>
          <a:fontRef idx="minor">
            <a:schemeClr val="tx1"/>
          </a:fontRef>
        </p:style>
      </p:cxnSp>
      <p:cxnSp>
        <p:nvCxnSpPr>
          <p:cNvPr id="62" name="直線矢印コネクタ 61">
            <a:extLst>
              <a:ext uri="{FF2B5EF4-FFF2-40B4-BE49-F238E27FC236}">
                <a16:creationId xmlns:a16="http://schemas.microsoft.com/office/drawing/2014/main" id="{FF99C1F4-876D-423E-B2CA-05422804AEB6}"/>
              </a:ext>
            </a:extLst>
          </p:cNvPr>
          <p:cNvCxnSpPr>
            <a:cxnSpLocks/>
            <a:stCxn id="52" idx="3"/>
            <a:endCxn id="59" idx="1"/>
          </p:cNvCxnSpPr>
          <p:nvPr/>
        </p:nvCxnSpPr>
        <p:spPr>
          <a:xfrm flipV="1">
            <a:off x="5937284" y="3155254"/>
            <a:ext cx="933123" cy="1208915"/>
          </a:xfrm>
          <a:prstGeom prst="straightConnector1">
            <a:avLst/>
          </a:prstGeom>
          <a:ln w="19050">
            <a:solidFill>
              <a:srgbClr val="494949"/>
            </a:solidFill>
            <a:headEnd type="none" w="med" len="med"/>
            <a:tailEnd type="arrow" w="sm" len="lg"/>
          </a:ln>
        </p:spPr>
        <p:style>
          <a:lnRef idx="3">
            <a:schemeClr val="accent1"/>
          </a:lnRef>
          <a:fillRef idx="0">
            <a:schemeClr val="accent1"/>
          </a:fillRef>
          <a:effectRef idx="2">
            <a:schemeClr val="accent1"/>
          </a:effectRef>
          <a:fontRef idx="minor">
            <a:schemeClr val="tx1"/>
          </a:fontRef>
        </p:style>
      </p:cxnSp>
      <p:cxnSp>
        <p:nvCxnSpPr>
          <p:cNvPr id="63" name="直線矢印コネクタ 62">
            <a:extLst>
              <a:ext uri="{FF2B5EF4-FFF2-40B4-BE49-F238E27FC236}">
                <a16:creationId xmlns:a16="http://schemas.microsoft.com/office/drawing/2014/main" id="{820A272E-600E-47C0-945D-BA61EB4E5958}"/>
              </a:ext>
            </a:extLst>
          </p:cNvPr>
          <p:cNvCxnSpPr>
            <a:cxnSpLocks/>
          </p:cNvCxnSpPr>
          <p:nvPr/>
        </p:nvCxnSpPr>
        <p:spPr>
          <a:xfrm>
            <a:off x="5937284" y="3150808"/>
            <a:ext cx="933123" cy="10199"/>
          </a:xfrm>
          <a:prstGeom prst="straightConnector1">
            <a:avLst/>
          </a:prstGeom>
          <a:ln w="19050">
            <a:solidFill>
              <a:srgbClr val="494949"/>
            </a:solidFill>
            <a:headEnd type="none" w="med" len="med"/>
            <a:tailEnd type="arrow" w="sm" len="lg"/>
          </a:ln>
        </p:spPr>
        <p:style>
          <a:lnRef idx="3">
            <a:schemeClr val="accent1"/>
          </a:lnRef>
          <a:fillRef idx="0">
            <a:schemeClr val="accent1"/>
          </a:fillRef>
          <a:effectRef idx="2">
            <a:schemeClr val="accent1"/>
          </a:effectRef>
          <a:fontRef idx="minor">
            <a:schemeClr val="tx1"/>
          </a:fontRef>
        </p:style>
      </p:cxnSp>
      <p:sp>
        <p:nvSpPr>
          <p:cNvPr id="64" name="四角形: 角を丸くする 63">
            <a:extLst>
              <a:ext uri="{FF2B5EF4-FFF2-40B4-BE49-F238E27FC236}">
                <a16:creationId xmlns:a16="http://schemas.microsoft.com/office/drawing/2014/main" id="{04A407A1-3EFF-434D-9348-152784D69B31}"/>
              </a:ext>
            </a:extLst>
          </p:cNvPr>
          <p:cNvSpPr/>
          <p:nvPr/>
        </p:nvSpPr>
        <p:spPr>
          <a:xfrm>
            <a:off x="8504489" y="2514746"/>
            <a:ext cx="245837" cy="3544478"/>
          </a:xfrm>
          <a:prstGeom prst="roundRect">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65" name="正方形/長方形 64">
            <a:extLst>
              <a:ext uri="{FF2B5EF4-FFF2-40B4-BE49-F238E27FC236}">
                <a16:creationId xmlns:a16="http://schemas.microsoft.com/office/drawing/2014/main" id="{E396E153-8FB2-4574-B1E6-CD0D5D03D064}"/>
              </a:ext>
            </a:extLst>
          </p:cNvPr>
          <p:cNvSpPr/>
          <p:nvPr/>
        </p:nvSpPr>
        <p:spPr>
          <a:xfrm>
            <a:off x="7912704" y="6144535"/>
            <a:ext cx="1569660" cy="276999"/>
          </a:xfrm>
          <a:prstGeom prst="rect">
            <a:avLst/>
          </a:prstGeom>
        </p:spPr>
        <p:txBody>
          <a:bodyPr wrap="none">
            <a:spAutoFit/>
          </a:bodyPr>
          <a:lstStyle/>
          <a:p>
            <a:pPr algn="ctr"/>
            <a:r>
              <a:rPr kumimoji="1" lang="ja-JP" altLang="en-US" sz="1200" b="1" dirty="0">
                <a:solidFill>
                  <a:srgbClr val="494949"/>
                </a:solidFill>
              </a:rPr>
              <a:t>プーリングカーネル</a:t>
            </a:r>
            <a:endParaRPr kumimoji="1" lang="en-US" altLang="ja-JP" sz="1200" b="1" dirty="0">
              <a:solidFill>
                <a:srgbClr val="494949"/>
              </a:solidFill>
            </a:endParaRPr>
          </a:p>
        </p:txBody>
      </p:sp>
      <p:cxnSp>
        <p:nvCxnSpPr>
          <p:cNvPr id="69" name="直線矢印コネクタ 68">
            <a:extLst>
              <a:ext uri="{FF2B5EF4-FFF2-40B4-BE49-F238E27FC236}">
                <a16:creationId xmlns:a16="http://schemas.microsoft.com/office/drawing/2014/main" id="{3155B14E-691A-438E-8B04-76D0AB62900B}"/>
              </a:ext>
            </a:extLst>
          </p:cNvPr>
          <p:cNvCxnSpPr>
            <a:cxnSpLocks/>
          </p:cNvCxnSpPr>
          <p:nvPr/>
        </p:nvCxnSpPr>
        <p:spPr>
          <a:xfrm>
            <a:off x="7341109" y="3150808"/>
            <a:ext cx="1712451" cy="0"/>
          </a:xfrm>
          <a:prstGeom prst="straightConnector1">
            <a:avLst/>
          </a:prstGeom>
          <a:ln w="19050">
            <a:solidFill>
              <a:srgbClr val="494949"/>
            </a:solidFill>
            <a:headEnd type="none" w="med" len="med"/>
            <a:tailEnd type="triangle"/>
          </a:ln>
        </p:spPr>
        <p:style>
          <a:lnRef idx="3">
            <a:schemeClr val="accent1"/>
          </a:lnRef>
          <a:fillRef idx="0">
            <a:schemeClr val="accent1"/>
          </a:fillRef>
          <a:effectRef idx="2">
            <a:schemeClr val="accent1"/>
          </a:effectRef>
          <a:fontRef idx="minor">
            <a:schemeClr val="tx1"/>
          </a:fontRef>
        </p:style>
      </p:cxnSp>
      <p:cxnSp>
        <p:nvCxnSpPr>
          <p:cNvPr id="70" name="直線矢印コネクタ 69">
            <a:extLst>
              <a:ext uri="{FF2B5EF4-FFF2-40B4-BE49-F238E27FC236}">
                <a16:creationId xmlns:a16="http://schemas.microsoft.com/office/drawing/2014/main" id="{D63B40F7-48A0-47A6-AF5E-88BCAD7CD4C4}"/>
              </a:ext>
            </a:extLst>
          </p:cNvPr>
          <p:cNvCxnSpPr>
            <a:cxnSpLocks/>
          </p:cNvCxnSpPr>
          <p:nvPr/>
        </p:nvCxnSpPr>
        <p:spPr>
          <a:xfrm>
            <a:off x="7602221" y="4351840"/>
            <a:ext cx="1451339" cy="0"/>
          </a:xfrm>
          <a:prstGeom prst="straightConnector1">
            <a:avLst/>
          </a:prstGeom>
          <a:ln w="19050">
            <a:solidFill>
              <a:srgbClr val="494949"/>
            </a:solidFill>
            <a:headEnd type="none" w="med" len="med"/>
            <a:tailEnd type="triangle"/>
          </a:ln>
        </p:spPr>
        <p:style>
          <a:lnRef idx="3">
            <a:schemeClr val="accent1"/>
          </a:lnRef>
          <a:fillRef idx="0">
            <a:schemeClr val="accent1"/>
          </a:fillRef>
          <a:effectRef idx="2">
            <a:schemeClr val="accent1"/>
          </a:effectRef>
          <a:fontRef idx="minor">
            <a:schemeClr val="tx1"/>
          </a:fontRef>
        </p:style>
      </p:cxnSp>
      <p:cxnSp>
        <p:nvCxnSpPr>
          <p:cNvPr id="71" name="直線矢印コネクタ 70">
            <a:extLst>
              <a:ext uri="{FF2B5EF4-FFF2-40B4-BE49-F238E27FC236}">
                <a16:creationId xmlns:a16="http://schemas.microsoft.com/office/drawing/2014/main" id="{F0B07AF4-2D89-4D44-831C-2E9E2500B347}"/>
              </a:ext>
            </a:extLst>
          </p:cNvPr>
          <p:cNvCxnSpPr>
            <a:cxnSpLocks/>
          </p:cNvCxnSpPr>
          <p:nvPr/>
        </p:nvCxnSpPr>
        <p:spPr>
          <a:xfrm>
            <a:off x="7824504" y="5566061"/>
            <a:ext cx="1229056" cy="0"/>
          </a:xfrm>
          <a:prstGeom prst="straightConnector1">
            <a:avLst/>
          </a:prstGeom>
          <a:ln w="19050">
            <a:solidFill>
              <a:srgbClr val="494949"/>
            </a:solidFill>
            <a:headEnd type="none" w="med" len="med"/>
            <a:tailEnd type="triangle"/>
          </a:ln>
        </p:spPr>
        <p:style>
          <a:lnRef idx="3">
            <a:schemeClr val="accent1"/>
          </a:lnRef>
          <a:fillRef idx="0">
            <a:schemeClr val="accent1"/>
          </a:fillRef>
          <a:effectRef idx="2">
            <a:schemeClr val="accent1"/>
          </a:effectRef>
          <a:fontRef idx="minor">
            <a:schemeClr val="tx1"/>
          </a:fontRef>
        </p:style>
      </p:cxnSp>
      <p:sp>
        <p:nvSpPr>
          <p:cNvPr id="72" name="吹き出し: 角を丸めた四角形 71">
            <a:extLst>
              <a:ext uri="{FF2B5EF4-FFF2-40B4-BE49-F238E27FC236}">
                <a16:creationId xmlns:a16="http://schemas.microsoft.com/office/drawing/2014/main" id="{2FCB90F7-F4F0-432C-BD2C-36C128A18062}"/>
              </a:ext>
            </a:extLst>
          </p:cNvPr>
          <p:cNvSpPr/>
          <p:nvPr/>
        </p:nvSpPr>
        <p:spPr>
          <a:xfrm>
            <a:off x="6110921" y="5213420"/>
            <a:ext cx="1228754" cy="487478"/>
          </a:xfrm>
          <a:prstGeom prst="wedgeRoundRectCallout">
            <a:avLst>
              <a:gd name="adj1" fmla="val -30851"/>
              <a:gd name="adj2" fmla="val -165586"/>
              <a:gd name="adj3" fmla="val 16667"/>
            </a:avLst>
          </a:prstGeom>
          <a:solidFill>
            <a:srgbClr val="FF96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sz="1200" b="1" dirty="0">
                <a:solidFill>
                  <a:schemeClr val="bg1"/>
                </a:solidFill>
                <a:latin typeface="+mn-ea"/>
              </a:rPr>
              <a:t>各カーネルの出力</a:t>
            </a:r>
            <a:endParaRPr kumimoji="1" lang="en-US" altLang="ja-JP" sz="1200" b="1" dirty="0">
              <a:solidFill>
                <a:schemeClr val="bg1"/>
              </a:solidFill>
              <a:latin typeface="+mn-ea"/>
            </a:endParaRPr>
          </a:p>
          <a:p>
            <a:pPr algn="ctr"/>
            <a:r>
              <a:rPr kumimoji="1" lang="ja-JP" altLang="en-US" sz="1200" b="1" dirty="0">
                <a:solidFill>
                  <a:schemeClr val="bg1"/>
                </a:solidFill>
                <a:latin typeface="+mn-ea"/>
              </a:rPr>
              <a:t>を合計する</a:t>
            </a:r>
          </a:p>
        </p:txBody>
      </p:sp>
      <p:sp>
        <p:nvSpPr>
          <p:cNvPr id="73" name="吹き出し: 角を丸めた四角形 72">
            <a:extLst>
              <a:ext uri="{FF2B5EF4-FFF2-40B4-BE49-F238E27FC236}">
                <a16:creationId xmlns:a16="http://schemas.microsoft.com/office/drawing/2014/main" id="{AB9AF66A-7448-4D3B-A0B4-22979BE1C38C}"/>
              </a:ext>
            </a:extLst>
          </p:cNvPr>
          <p:cNvSpPr/>
          <p:nvPr/>
        </p:nvSpPr>
        <p:spPr>
          <a:xfrm>
            <a:off x="2476721" y="6288229"/>
            <a:ext cx="2743200" cy="359304"/>
          </a:xfrm>
          <a:prstGeom prst="wedgeRoundRectCallout">
            <a:avLst>
              <a:gd name="adj1" fmla="val 48988"/>
              <a:gd name="adj2" fmla="val -115738"/>
              <a:gd name="adj3" fmla="val 16667"/>
            </a:avLst>
          </a:prstGeom>
          <a:solidFill>
            <a:srgbClr val="FF96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sz="1400" b="1" dirty="0">
                <a:solidFill>
                  <a:schemeClr val="bg1"/>
                </a:solidFill>
                <a:latin typeface="+mn-ea"/>
              </a:rPr>
              <a:t>畳み込みカーネル </a:t>
            </a:r>
            <a:r>
              <a:rPr kumimoji="1" lang="en-US" altLang="ja-JP" sz="1400" b="1" dirty="0">
                <a:solidFill>
                  <a:schemeClr val="bg1"/>
                </a:solidFill>
                <a:latin typeface="+mn-ea"/>
              </a:rPr>
              <a:t>×3 ×3</a:t>
            </a:r>
            <a:endParaRPr kumimoji="1" lang="ja-JP" altLang="en-US" sz="1400" b="1" dirty="0">
              <a:solidFill>
                <a:schemeClr val="bg1"/>
              </a:solidFill>
              <a:latin typeface="+mn-ea"/>
            </a:endParaRPr>
          </a:p>
        </p:txBody>
      </p:sp>
      <p:grpSp>
        <p:nvGrpSpPr>
          <p:cNvPr id="102" name="グループ化 101">
            <a:extLst>
              <a:ext uri="{FF2B5EF4-FFF2-40B4-BE49-F238E27FC236}">
                <a16:creationId xmlns:a16="http://schemas.microsoft.com/office/drawing/2014/main" id="{2CD337C5-C83D-44BC-A0B6-A5064CB53995}"/>
              </a:ext>
            </a:extLst>
          </p:cNvPr>
          <p:cNvGrpSpPr/>
          <p:nvPr/>
        </p:nvGrpSpPr>
        <p:grpSpPr>
          <a:xfrm>
            <a:off x="6870407" y="2919903"/>
            <a:ext cx="470702" cy="470702"/>
            <a:chOff x="7388567" y="2127423"/>
            <a:chExt cx="470702" cy="470702"/>
          </a:xfrm>
        </p:grpSpPr>
        <p:sp>
          <p:nvSpPr>
            <p:cNvPr id="59" name="正方形/長方形 58">
              <a:extLst>
                <a:ext uri="{FF2B5EF4-FFF2-40B4-BE49-F238E27FC236}">
                  <a16:creationId xmlns:a16="http://schemas.microsoft.com/office/drawing/2014/main" id="{2B79B96B-9786-4DD4-9489-9A85C5608DA4}"/>
                </a:ext>
              </a:extLst>
            </p:cNvPr>
            <p:cNvSpPr/>
            <p:nvPr/>
          </p:nvSpPr>
          <p:spPr>
            <a:xfrm>
              <a:off x="7388567" y="2127423"/>
              <a:ext cx="470702" cy="470702"/>
            </a:xfrm>
            <a:prstGeom prst="rect">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solidFill>
                  <a:srgbClr val="494949"/>
                </a:solidFill>
                <a:latin typeface="Ink Free" panose="03080402000500000000" pitchFamily="66" charset="0"/>
                <a:ea typeface="BIZ UDPゴシック" panose="020B0400000000000000" pitchFamily="50" charset="-128"/>
              </a:endParaRPr>
            </a:p>
          </p:txBody>
        </p:sp>
        <p:sp>
          <p:nvSpPr>
            <p:cNvPr id="92" name="楕円 91">
              <a:extLst>
                <a:ext uri="{FF2B5EF4-FFF2-40B4-BE49-F238E27FC236}">
                  <a16:creationId xmlns:a16="http://schemas.microsoft.com/office/drawing/2014/main" id="{DC56CD2B-FC18-41DC-AC83-1329461638CE}"/>
                </a:ext>
              </a:extLst>
            </p:cNvPr>
            <p:cNvSpPr/>
            <p:nvPr/>
          </p:nvSpPr>
          <p:spPr>
            <a:xfrm>
              <a:off x="7456170" y="2283128"/>
              <a:ext cx="337185" cy="215558"/>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93" name="直角三角形 92">
              <a:extLst>
                <a:ext uri="{FF2B5EF4-FFF2-40B4-BE49-F238E27FC236}">
                  <a16:creationId xmlns:a16="http://schemas.microsoft.com/office/drawing/2014/main" id="{47E96E9C-74FF-47B0-B4BD-4171156038D8}"/>
                </a:ext>
              </a:extLst>
            </p:cNvPr>
            <p:cNvSpPr/>
            <p:nvPr/>
          </p:nvSpPr>
          <p:spPr>
            <a:xfrm rot="20345695">
              <a:off x="7477557" y="2241713"/>
              <a:ext cx="80494" cy="65501"/>
            </a:xfrm>
            <a:prstGeom prst="r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94" name="直角三角形 93">
              <a:extLst>
                <a:ext uri="{FF2B5EF4-FFF2-40B4-BE49-F238E27FC236}">
                  <a16:creationId xmlns:a16="http://schemas.microsoft.com/office/drawing/2014/main" id="{7C68B1A0-1B6E-4F91-8975-52DB18C57309}"/>
                </a:ext>
              </a:extLst>
            </p:cNvPr>
            <p:cNvSpPr/>
            <p:nvPr/>
          </p:nvSpPr>
          <p:spPr>
            <a:xfrm rot="1482524" flipH="1">
              <a:off x="7697529" y="2243332"/>
              <a:ext cx="80494" cy="65501"/>
            </a:xfrm>
            <a:prstGeom prst="r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95" name="四角形: 上の 2 つの角を切り取る 94">
              <a:extLst>
                <a:ext uri="{FF2B5EF4-FFF2-40B4-BE49-F238E27FC236}">
                  <a16:creationId xmlns:a16="http://schemas.microsoft.com/office/drawing/2014/main" id="{6135BD22-9009-4B35-AC92-BEC0AED749F2}"/>
                </a:ext>
              </a:extLst>
            </p:cNvPr>
            <p:cNvSpPr/>
            <p:nvPr/>
          </p:nvSpPr>
          <p:spPr>
            <a:xfrm>
              <a:off x="7508001" y="2466656"/>
              <a:ext cx="234979" cy="125435"/>
            </a:xfrm>
            <a:prstGeom prst="snip2SameRect">
              <a:avLst>
                <a:gd name="adj1" fmla="val 39448"/>
                <a:gd name="adj2" fmla="val 13668"/>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cxnSp>
          <p:nvCxnSpPr>
            <p:cNvPr id="87" name="直線コネクタ 86">
              <a:extLst>
                <a:ext uri="{FF2B5EF4-FFF2-40B4-BE49-F238E27FC236}">
                  <a16:creationId xmlns:a16="http://schemas.microsoft.com/office/drawing/2014/main" id="{7CD1CF61-C637-498A-8C0F-A88AFE78F17C}"/>
                </a:ext>
              </a:extLst>
            </p:cNvPr>
            <p:cNvCxnSpPr>
              <a:cxnSpLocks/>
            </p:cNvCxnSpPr>
            <p:nvPr/>
          </p:nvCxnSpPr>
          <p:spPr>
            <a:xfrm flipH="1">
              <a:off x="7419668" y="2390907"/>
              <a:ext cx="103296" cy="0"/>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直線コネクタ 98">
              <a:extLst>
                <a:ext uri="{FF2B5EF4-FFF2-40B4-BE49-F238E27FC236}">
                  <a16:creationId xmlns:a16="http://schemas.microsoft.com/office/drawing/2014/main" id="{1EA13B16-4671-464A-83B4-CC75283D59ED}"/>
                </a:ext>
              </a:extLst>
            </p:cNvPr>
            <p:cNvCxnSpPr>
              <a:cxnSpLocks/>
            </p:cNvCxnSpPr>
            <p:nvPr/>
          </p:nvCxnSpPr>
          <p:spPr>
            <a:xfrm flipH="1">
              <a:off x="7419668" y="2424059"/>
              <a:ext cx="103296" cy="0"/>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直線コネクタ 99">
              <a:extLst>
                <a:ext uri="{FF2B5EF4-FFF2-40B4-BE49-F238E27FC236}">
                  <a16:creationId xmlns:a16="http://schemas.microsoft.com/office/drawing/2014/main" id="{5B804F3F-F179-4990-80A8-3515081D7525}"/>
                </a:ext>
              </a:extLst>
            </p:cNvPr>
            <p:cNvCxnSpPr>
              <a:cxnSpLocks/>
            </p:cNvCxnSpPr>
            <p:nvPr/>
          </p:nvCxnSpPr>
          <p:spPr>
            <a:xfrm flipH="1">
              <a:off x="7730572" y="2394849"/>
              <a:ext cx="103296" cy="0"/>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直線コネクタ 100">
              <a:extLst>
                <a:ext uri="{FF2B5EF4-FFF2-40B4-BE49-F238E27FC236}">
                  <a16:creationId xmlns:a16="http://schemas.microsoft.com/office/drawing/2014/main" id="{C7ED9133-C8A3-47E2-8B2B-DF83E6F8AC64}"/>
                </a:ext>
              </a:extLst>
            </p:cNvPr>
            <p:cNvCxnSpPr>
              <a:cxnSpLocks/>
            </p:cNvCxnSpPr>
            <p:nvPr/>
          </p:nvCxnSpPr>
          <p:spPr>
            <a:xfrm flipH="1">
              <a:off x="7730572" y="2424059"/>
              <a:ext cx="103296" cy="0"/>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104" name="グループ化 103">
            <a:extLst>
              <a:ext uri="{FF2B5EF4-FFF2-40B4-BE49-F238E27FC236}">
                <a16:creationId xmlns:a16="http://schemas.microsoft.com/office/drawing/2014/main" id="{A0F07639-42AD-4307-840E-6A72E8B053C9}"/>
              </a:ext>
            </a:extLst>
          </p:cNvPr>
          <p:cNvGrpSpPr/>
          <p:nvPr/>
        </p:nvGrpSpPr>
        <p:grpSpPr>
          <a:xfrm>
            <a:off x="9058282" y="2967850"/>
            <a:ext cx="363095" cy="363095"/>
            <a:chOff x="7388567" y="2127423"/>
            <a:chExt cx="470702" cy="470702"/>
          </a:xfrm>
        </p:grpSpPr>
        <p:sp>
          <p:nvSpPr>
            <p:cNvPr id="105" name="正方形/長方形 104">
              <a:extLst>
                <a:ext uri="{FF2B5EF4-FFF2-40B4-BE49-F238E27FC236}">
                  <a16:creationId xmlns:a16="http://schemas.microsoft.com/office/drawing/2014/main" id="{111C5BAD-3D28-4172-9AB1-A082502E7812}"/>
                </a:ext>
              </a:extLst>
            </p:cNvPr>
            <p:cNvSpPr/>
            <p:nvPr/>
          </p:nvSpPr>
          <p:spPr>
            <a:xfrm>
              <a:off x="7388567" y="2127423"/>
              <a:ext cx="470702" cy="470702"/>
            </a:xfrm>
            <a:prstGeom prst="rect">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solidFill>
                  <a:srgbClr val="494949"/>
                </a:solidFill>
                <a:latin typeface="Ink Free" panose="03080402000500000000" pitchFamily="66" charset="0"/>
                <a:ea typeface="BIZ UDPゴシック" panose="020B0400000000000000" pitchFamily="50" charset="-128"/>
              </a:endParaRPr>
            </a:p>
          </p:txBody>
        </p:sp>
        <p:sp>
          <p:nvSpPr>
            <p:cNvPr id="106" name="楕円 105">
              <a:extLst>
                <a:ext uri="{FF2B5EF4-FFF2-40B4-BE49-F238E27FC236}">
                  <a16:creationId xmlns:a16="http://schemas.microsoft.com/office/drawing/2014/main" id="{C2FE79A2-D512-4BE7-8EAA-13E0AA7923F5}"/>
                </a:ext>
              </a:extLst>
            </p:cNvPr>
            <p:cNvSpPr/>
            <p:nvPr/>
          </p:nvSpPr>
          <p:spPr>
            <a:xfrm>
              <a:off x="7456170" y="2283128"/>
              <a:ext cx="337185" cy="215558"/>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107" name="直角三角形 106">
              <a:extLst>
                <a:ext uri="{FF2B5EF4-FFF2-40B4-BE49-F238E27FC236}">
                  <a16:creationId xmlns:a16="http://schemas.microsoft.com/office/drawing/2014/main" id="{5C4BB449-38C0-473B-AC9F-7C9687C57A68}"/>
                </a:ext>
              </a:extLst>
            </p:cNvPr>
            <p:cNvSpPr/>
            <p:nvPr/>
          </p:nvSpPr>
          <p:spPr>
            <a:xfrm rot="20345695">
              <a:off x="7477557" y="2241713"/>
              <a:ext cx="80494" cy="65501"/>
            </a:xfrm>
            <a:prstGeom prst="r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108" name="直角三角形 107">
              <a:extLst>
                <a:ext uri="{FF2B5EF4-FFF2-40B4-BE49-F238E27FC236}">
                  <a16:creationId xmlns:a16="http://schemas.microsoft.com/office/drawing/2014/main" id="{33EF3943-59AE-44E9-A8A5-EFAC2EDFC5C1}"/>
                </a:ext>
              </a:extLst>
            </p:cNvPr>
            <p:cNvSpPr/>
            <p:nvPr/>
          </p:nvSpPr>
          <p:spPr>
            <a:xfrm rot="1482524" flipH="1">
              <a:off x="7697529" y="2243332"/>
              <a:ext cx="80494" cy="65501"/>
            </a:xfrm>
            <a:prstGeom prst="r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109" name="四角形: 上の 2 つの角を切り取る 108">
              <a:extLst>
                <a:ext uri="{FF2B5EF4-FFF2-40B4-BE49-F238E27FC236}">
                  <a16:creationId xmlns:a16="http://schemas.microsoft.com/office/drawing/2014/main" id="{0EDDC4C1-193B-4D59-A092-7BA4FE397445}"/>
                </a:ext>
              </a:extLst>
            </p:cNvPr>
            <p:cNvSpPr/>
            <p:nvPr/>
          </p:nvSpPr>
          <p:spPr>
            <a:xfrm>
              <a:off x="7508001" y="2466656"/>
              <a:ext cx="234979" cy="125435"/>
            </a:xfrm>
            <a:prstGeom prst="snip2SameRect">
              <a:avLst>
                <a:gd name="adj1" fmla="val 39448"/>
                <a:gd name="adj2" fmla="val 13668"/>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cxnSp>
          <p:nvCxnSpPr>
            <p:cNvPr id="110" name="直線コネクタ 109">
              <a:extLst>
                <a:ext uri="{FF2B5EF4-FFF2-40B4-BE49-F238E27FC236}">
                  <a16:creationId xmlns:a16="http://schemas.microsoft.com/office/drawing/2014/main" id="{EE2F4F96-A4A4-43B4-B2E6-E5C19979930B}"/>
                </a:ext>
              </a:extLst>
            </p:cNvPr>
            <p:cNvCxnSpPr>
              <a:cxnSpLocks/>
            </p:cNvCxnSpPr>
            <p:nvPr/>
          </p:nvCxnSpPr>
          <p:spPr>
            <a:xfrm flipH="1">
              <a:off x="7419668" y="2390907"/>
              <a:ext cx="103296" cy="0"/>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1" name="直線コネクタ 110">
              <a:extLst>
                <a:ext uri="{FF2B5EF4-FFF2-40B4-BE49-F238E27FC236}">
                  <a16:creationId xmlns:a16="http://schemas.microsoft.com/office/drawing/2014/main" id="{61E14AE8-C119-4D20-B18F-27A01C56C2DA}"/>
                </a:ext>
              </a:extLst>
            </p:cNvPr>
            <p:cNvCxnSpPr>
              <a:cxnSpLocks/>
            </p:cNvCxnSpPr>
            <p:nvPr/>
          </p:nvCxnSpPr>
          <p:spPr>
            <a:xfrm flipH="1">
              <a:off x="7419668" y="2424059"/>
              <a:ext cx="103296" cy="0"/>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2" name="直線コネクタ 111">
              <a:extLst>
                <a:ext uri="{FF2B5EF4-FFF2-40B4-BE49-F238E27FC236}">
                  <a16:creationId xmlns:a16="http://schemas.microsoft.com/office/drawing/2014/main" id="{A9FA00B8-157E-4E69-B880-58E223AD44C4}"/>
                </a:ext>
              </a:extLst>
            </p:cNvPr>
            <p:cNvCxnSpPr>
              <a:cxnSpLocks/>
            </p:cNvCxnSpPr>
            <p:nvPr/>
          </p:nvCxnSpPr>
          <p:spPr>
            <a:xfrm flipH="1">
              <a:off x="7730572" y="2394849"/>
              <a:ext cx="103296" cy="0"/>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3" name="直線コネクタ 112">
              <a:extLst>
                <a:ext uri="{FF2B5EF4-FFF2-40B4-BE49-F238E27FC236}">
                  <a16:creationId xmlns:a16="http://schemas.microsoft.com/office/drawing/2014/main" id="{512F7D1D-4525-4BEC-99A0-07331FA9686B}"/>
                </a:ext>
              </a:extLst>
            </p:cNvPr>
            <p:cNvCxnSpPr>
              <a:cxnSpLocks/>
            </p:cNvCxnSpPr>
            <p:nvPr/>
          </p:nvCxnSpPr>
          <p:spPr>
            <a:xfrm flipH="1">
              <a:off x="7730572" y="2424059"/>
              <a:ext cx="103296" cy="0"/>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114" name="グループ化 113">
            <a:extLst>
              <a:ext uri="{FF2B5EF4-FFF2-40B4-BE49-F238E27FC236}">
                <a16:creationId xmlns:a16="http://schemas.microsoft.com/office/drawing/2014/main" id="{DF8D9260-5A86-4D72-94D5-9859806822BC}"/>
              </a:ext>
            </a:extLst>
          </p:cNvPr>
          <p:cNvGrpSpPr/>
          <p:nvPr/>
        </p:nvGrpSpPr>
        <p:grpSpPr>
          <a:xfrm>
            <a:off x="9049142" y="4153344"/>
            <a:ext cx="363095" cy="363095"/>
            <a:chOff x="7388567" y="2127423"/>
            <a:chExt cx="470702" cy="470702"/>
          </a:xfrm>
        </p:grpSpPr>
        <p:sp>
          <p:nvSpPr>
            <p:cNvPr id="115" name="正方形/長方形 114">
              <a:extLst>
                <a:ext uri="{FF2B5EF4-FFF2-40B4-BE49-F238E27FC236}">
                  <a16:creationId xmlns:a16="http://schemas.microsoft.com/office/drawing/2014/main" id="{6D3D36EB-892A-4F98-9C9C-BFFE73946719}"/>
                </a:ext>
              </a:extLst>
            </p:cNvPr>
            <p:cNvSpPr/>
            <p:nvPr/>
          </p:nvSpPr>
          <p:spPr>
            <a:xfrm>
              <a:off x="7388567" y="2127423"/>
              <a:ext cx="470702" cy="470702"/>
            </a:xfrm>
            <a:prstGeom prst="rect">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solidFill>
                  <a:srgbClr val="494949"/>
                </a:solidFill>
                <a:latin typeface="Ink Free" panose="03080402000500000000" pitchFamily="66" charset="0"/>
                <a:ea typeface="BIZ UDPゴシック" panose="020B0400000000000000" pitchFamily="50" charset="-128"/>
              </a:endParaRPr>
            </a:p>
          </p:txBody>
        </p:sp>
        <p:sp>
          <p:nvSpPr>
            <p:cNvPr id="116" name="楕円 115">
              <a:extLst>
                <a:ext uri="{FF2B5EF4-FFF2-40B4-BE49-F238E27FC236}">
                  <a16:creationId xmlns:a16="http://schemas.microsoft.com/office/drawing/2014/main" id="{3F6D3182-C0D2-41DF-B05E-1EE461FC56EC}"/>
                </a:ext>
              </a:extLst>
            </p:cNvPr>
            <p:cNvSpPr/>
            <p:nvPr/>
          </p:nvSpPr>
          <p:spPr>
            <a:xfrm>
              <a:off x="7456170" y="2283128"/>
              <a:ext cx="337185" cy="215558"/>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117" name="直角三角形 116">
              <a:extLst>
                <a:ext uri="{FF2B5EF4-FFF2-40B4-BE49-F238E27FC236}">
                  <a16:creationId xmlns:a16="http://schemas.microsoft.com/office/drawing/2014/main" id="{A63AA926-763C-4B5D-9D53-9689B6069609}"/>
                </a:ext>
              </a:extLst>
            </p:cNvPr>
            <p:cNvSpPr/>
            <p:nvPr/>
          </p:nvSpPr>
          <p:spPr>
            <a:xfrm rot="20345695">
              <a:off x="7477557" y="2241713"/>
              <a:ext cx="80494" cy="65501"/>
            </a:xfrm>
            <a:prstGeom prst="r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118" name="直角三角形 117">
              <a:extLst>
                <a:ext uri="{FF2B5EF4-FFF2-40B4-BE49-F238E27FC236}">
                  <a16:creationId xmlns:a16="http://schemas.microsoft.com/office/drawing/2014/main" id="{A171D6BD-8E29-4C04-A7F7-E74ABD3A95F9}"/>
                </a:ext>
              </a:extLst>
            </p:cNvPr>
            <p:cNvSpPr/>
            <p:nvPr/>
          </p:nvSpPr>
          <p:spPr>
            <a:xfrm rot="1482524" flipH="1">
              <a:off x="7697529" y="2243332"/>
              <a:ext cx="80494" cy="65501"/>
            </a:xfrm>
            <a:prstGeom prst="r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119" name="四角形: 上の 2 つの角を切り取る 118">
              <a:extLst>
                <a:ext uri="{FF2B5EF4-FFF2-40B4-BE49-F238E27FC236}">
                  <a16:creationId xmlns:a16="http://schemas.microsoft.com/office/drawing/2014/main" id="{829510F0-5AB2-4696-A645-27D1EC06CD22}"/>
                </a:ext>
              </a:extLst>
            </p:cNvPr>
            <p:cNvSpPr/>
            <p:nvPr/>
          </p:nvSpPr>
          <p:spPr>
            <a:xfrm>
              <a:off x="7508001" y="2466656"/>
              <a:ext cx="234979" cy="125435"/>
            </a:xfrm>
            <a:prstGeom prst="snip2SameRect">
              <a:avLst>
                <a:gd name="adj1" fmla="val 39448"/>
                <a:gd name="adj2" fmla="val 13668"/>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cxnSp>
          <p:nvCxnSpPr>
            <p:cNvPr id="120" name="直線コネクタ 119">
              <a:extLst>
                <a:ext uri="{FF2B5EF4-FFF2-40B4-BE49-F238E27FC236}">
                  <a16:creationId xmlns:a16="http://schemas.microsoft.com/office/drawing/2014/main" id="{34A0AE55-F4E1-47E8-9A8F-02C60CD1CFEE}"/>
                </a:ext>
              </a:extLst>
            </p:cNvPr>
            <p:cNvCxnSpPr>
              <a:cxnSpLocks/>
            </p:cNvCxnSpPr>
            <p:nvPr/>
          </p:nvCxnSpPr>
          <p:spPr>
            <a:xfrm flipH="1">
              <a:off x="7419668" y="2390907"/>
              <a:ext cx="103296" cy="0"/>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1" name="直線コネクタ 120">
              <a:extLst>
                <a:ext uri="{FF2B5EF4-FFF2-40B4-BE49-F238E27FC236}">
                  <a16:creationId xmlns:a16="http://schemas.microsoft.com/office/drawing/2014/main" id="{5ABA160A-DF42-43B5-B632-F83D235FD01D}"/>
                </a:ext>
              </a:extLst>
            </p:cNvPr>
            <p:cNvCxnSpPr>
              <a:cxnSpLocks/>
            </p:cNvCxnSpPr>
            <p:nvPr/>
          </p:nvCxnSpPr>
          <p:spPr>
            <a:xfrm flipH="1">
              <a:off x="7419668" y="2424059"/>
              <a:ext cx="103296" cy="0"/>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2" name="直線コネクタ 121">
              <a:extLst>
                <a:ext uri="{FF2B5EF4-FFF2-40B4-BE49-F238E27FC236}">
                  <a16:creationId xmlns:a16="http://schemas.microsoft.com/office/drawing/2014/main" id="{C8954EBA-05D9-4A7F-83B7-9A2152AFC9E7}"/>
                </a:ext>
              </a:extLst>
            </p:cNvPr>
            <p:cNvCxnSpPr>
              <a:cxnSpLocks/>
            </p:cNvCxnSpPr>
            <p:nvPr/>
          </p:nvCxnSpPr>
          <p:spPr>
            <a:xfrm flipH="1">
              <a:off x="7730572" y="2394849"/>
              <a:ext cx="103296" cy="0"/>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3" name="直線コネクタ 122">
              <a:extLst>
                <a:ext uri="{FF2B5EF4-FFF2-40B4-BE49-F238E27FC236}">
                  <a16:creationId xmlns:a16="http://schemas.microsoft.com/office/drawing/2014/main" id="{51A06CCE-E2B4-4875-8A2A-47A6459CC0C2}"/>
                </a:ext>
              </a:extLst>
            </p:cNvPr>
            <p:cNvCxnSpPr>
              <a:cxnSpLocks/>
            </p:cNvCxnSpPr>
            <p:nvPr/>
          </p:nvCxnSpPr>
          <p:spPr>
            <a:xfrm flipH="1">
              <a:off x="7730572" y="2424059"/>
              <a:ext cx="103296" cy="0"/>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124" name="グループ化 123">
            <a:extLst>
              <a:ext uri="{FF2B5EF4-FFF2-40B4-BE49-F238E27FC236}">
                <a16:creationId xmlns:a16="http://schemas.microsoft.com/office/drawing/2014/main" id="{289DD5D3-D334-4963-9E5D-6ED1783287B0}"/>
              </a:ext>
            </a:extLst>
          </p:cNvPr>
          <p:cNvGrpSpPr/>
          <p:nvPr/>
        </p:nvGrpSpPr>
        <p:grpSpPr>
          <a:xfrm>
            <a:off x="9048101" y="5376557"/>
            <a:ext cx="363095" cy="363095"/>
            <a:chOff x="7388567" y="2127423"/>
            <a:chExt cx="470702" cy="470702"/>
          </a:xfrm>
        </p:grpSpPr>
        <p:sp>
          <p:nvSpPr>
            <p:cNvPr id="125" name="正方形/長方形 124">
              <a:extLst>
                <a:ext uri="{FF2B5EF4-FFF2-40B4-BE49-F238E27FC236}">
                  <a16:creationId xmlns:a16="http://schemas.microsoft.com/office/drawing/2014/main" id="{A51FD130-F792-40BB-8E24-A1BAD771AE0B}"/>
                </a:ext>
              </a:extLst>
            </p:cNvPr>
            <p:cNvSpPr/>
            <p:nvPr/>
          </p:nvSpPr>
          <p:spPr>
            <a:xfrm>
              <a:off x="7388567" y="2127423"/>
              <a:ext cx="470702" cy="470702"/>
            </a:xfrm>
            <a:prstGeom prst="rect">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solidFill>
                  <a:srgbClr val="494949"/>
                </a:solidFill>
                <a:latin typeface="Ink Free" panose="03080402000500000000" pitchFamily="66" charset="0"/>
                <a:ea typeface="BIZ UDPゴシック" panose="020B0400000000000000" pitchFamily="50" charset="-128"/>
              </a:endParaRPr>
            </a:p>
          </p:txBody>
        </p:sp>
        <p:sp>
          <p:nvSpPr>
            <p:cNvPr id="126" name="楕円 125">
              <a:extLst>
                <a:ext uri="{FF2B5EF4-FFF2-40B4-BE49-F238E27FC236}">
                  <a16:creationId xmlns:a16="http://schemas.microsoft.com/office/drawing/2014/main" id="{C8278819-01C5-4578-A658-6B5C9649E309}"/>
                </a:ext>
              </a:extLst>
            </p:cNvPr>
            <p:cNvSpPr/>
            <p:nvPr/>
          </p:nvSpPr>
          <p:spPr>
            <a:xfrm>
              <a:off x="7456170" y="2283128"/>
              <a:ext cx="337185" cy="215558"/>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127" name="直角三角形 126">
              <a:extLst>
                <a:ext uri="{FF2B5EF4-FFF2-40B4-BE49-F238E27FC236}">
                  <a16:creationId xmlns:a16="http://schemas.microsoft.com/office/drawing/2014/main" id="{A703BF77-799F-4D4E-8E67-FD46AE73FFC4}"/>
                </a:ext>
              </a:extLst>
            </p:cNvPr>
            <p:cNvSpPr/>
            <p:nvPr/>
          </p:nvSpPr>
          <p:spPr>
            <a:xfrm rot="20345695">
              <a:off x="7477557" y="2241713"/>
              <a:ext cx="80494" cy="65501"/>
            </a:xfrm>
            <a:prstGeom prst="r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128" name="直角三角形 127">
              <a:extLst>
                <a:ext uri="{FF2B5EF4-FFF2-40B4-BE49-F238E27FC236}">
                  <a16:creationId xmlns:a16="http://schemas.microsoft.com/office/drawing/2014/main" id="{1454867F-FEAB-46A6-96CD-CC4BCAA30A3F}"/>
                </a:ext>
              </a:extLst>
            </p:cNvPr>
            <p:cNvSpPr/>
            <p:nvPr/>
          </p:nvSpPr>
          <p:spPr>
            <a:xfrm rot="1482524" flipH="1">
              <a:off x="7697529" y="2243332"/>
              <a:ext cx="80494" cy="65501"/>
            </a:xfrm>
            <a:prstGeom prst="r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129" name="四角形: 上の 2 つの角を切り取る 128">
              <a:extLst>
                <a:ext uri="{FF2B5EF4-FFF2-40B4-BE49-F238E27FC236}">
                  <a16:creationId xmlns:a16="http://schemas.microsoft.com/office/drawing/2014/main" id="{FBDEBB56-B1F9-4A17-84C0-7D61776BCF63}"/>
                </a:ext>
              </a:extLst>
            </p:cNvPr>
            <p:cNvSpPr/>
            <p:nvPr/>
          </p:nvSpPr>
          <p:spPr>
            <a:xfrm>
              <a:off x="7508001" y="2466656"/>
              <a:ext cx="234979" cy="125435"/>
            </a:xfrm>
            <a:prstGeom prst="snip2SameRect">
              <a:avLst>
                <a:gd name="adj1" fmla="val 39448"/>
                <a:gd name="adj2" fmla="val 13668"/>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cxnSp>
          <p:nvCxnSpPr>
            <p:cNvPr id="130" name="直線コネクタ 129">
              <a:extLst>
                <a:ext uri="{FF2B5EF4-FFF2-40B4-BE49-F238E27FC236}">
                  <a16:creationId xmlns:a16="http://schemas.microsoft.com/office/drawing/2014/main" id="{2BEF595F-D784-4ED7-B265-7CA543BE9100}"/>
                </a:ext>
              </a:extLst>
            </p:cNvPr>
            <p:cNvCxnSpPr>
              <a:cxnSpLocks/>
            </p:cNvCxnSpPr>
            <p:nvPr/>
          </p:nvCxnSpPr>
          <p:spPr>
            <a:xfrm flipH="1">
              <a:off x="7419668" y="2390907"/>
              <a:ext cx="103296" cy="0"/>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1" name="直線コネクタ 130">
              <a:extLst>
                <a:ext uri="{FF2B5EF4-FFF2-40B4-BE49-F238E27FC236}">
                  <a16:creationId xmlns:a16="http://schemas.microsoft.com/office/drawing/2014/main" id="{DC27D0BA-FC96-41F3-B5E9-986C65D2A815}"/>
                </a:ext>
              </a:extLst>
            </p:cNvPr>
            <p:cNvCxnSpPr>
              <a:cxnSpLocks/>
            </p:cNvCxnSpPr>
            <p:nvPr/>
          </p:nvCxnSpPr>
          <p:spPr>
            <a:xfrm flipH="1">
              <a:off x="7419668" y="2424059"/>
              <a:ext cx="103296" cy="0"/>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2" name="直線コネクタ 131">
              <a:extLst>
                <a:ext uri="{FF2B5EF4-FFF2-40B4-BE49-F238E27FC236}">
                  <a16:creationId xmlns:a16="http://schemas.microsoft.com/office/drawing/2014/main" id="{89E7767E-299F-433C-87EE-DAD0A0B5EB2C}"/>
                </a:ext>
              </a:extLst>
            </p:cNvPr>
            <p:cNvCxnSpPr>
              <a:cxnSpLocks/>
            </p:cNvCxnSpPr>
            <p:nvPr/>
          </p:nvCxnSpPr>
          <p:spPr>
            <a:xfrm flipH="1">
              <a:off x="7730572" y="2394849"/>
              <a:ext cx="103296" cy="0"/>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3" name="直線コネクタ 132">
              <a:extLst>
                <a:ext uri="{FF2B5EF4-FFF2-40B4-BE49-F238E27FC236}">
                  <a16:creationId xmlns:a16="http://schemas.microsoft.com/office/drawing/2014/main" id="{DBE701B0-EB33-4BD9-AC1B-A014DB5E1041}"/>
                </a:ext>
              </a:extLst>
            </p:cNvPr>
            <p:cNvCxnSpPr>
              <a:cxnSpLocks/>
            </p:cNvCxnSpPr>
            <p:nvPr/>
          </p:nvCxnSpPr>
          <p:spPr>
            <a:xfrm flipH="1">
              <a:off x="7730572" y="2424059"/>
              <a:ext cx="103296" cy="0"/>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grpSp>
      <p:sp>
        <p:nvSpPr>
          <p:cNvPr id="134" name="テキスト ボックス 133">
            <a:extLst>
              <a:ext uri="{FF2B5EF4-FFF2-40B4-BE49-F238E27FC236}">
                <a16:creationId xmlns:a16="http://schemas.microsoft.com/office/drawing/2014/main" id="{9634D181-11C4-45BC-95F6-D2F3D30B39AE}"/>
              </a:ext>
            </a:extLst>
          </p:cNvPr>
          <p:cNvSpPr txBox="1"/>
          <p:nvPr/>
        </p:nvSpPr>
        <p:spPr>
          <a:xfrm>
            <a:off x="714532" y="799559"/>
            <a:ext cx="10658473" cy="1511952"/>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20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pPr>
              <a:lnSpc>
                <a:spcPct val="130000"/>
              </a:lnSpc>
            </a:pPr>
            <a:r>
              <a:rPr lang="ja-JP" altLang="en-US" sz="1800" dirty="0"/>
              <a:t>カラー画像に対して学習を行う場合、入力データがすでに</a:t>
            </a:r>
            <a:r>
              <a:rPr lang="en-US" altLang="ja-JP" sz="1800" dirty="0"/>
              <a:t>RGB</a:t>
            </a:r>
            <a:r>
              <a:rPr lang="ja-JP" altLang="en-US" sz="1800" dirty="0"/>
              <a:t>の３つのレイヤーに分かれています。そのため、下図のように、それぞれのレイヤーに対して畳み込み層を用意します。しかし、出力は各レイヤーに対して異なるカーネルを用いた結果を合成するので、</a:t>
            </a:r>
            <a:r>
              <a:rPr lang="en-US" altLang="ja-JP" sz="1800" dirty="0"/>
              <a:t>RGB</a:t>
            </a:r>
            <a:r>
              <a:rPr lang="ja-JP" altLang="en-US" sz="1800" dirty="0"/>
              <a:t>それぞれの出力が出るわけではありません。その後は、グレースケールと同じです。</a:t>
            </a:r>
          </a:p>
        </p:txBody>
      </p:sp>
    </p:spTree>
    <p:extLst>
      <p:ext uri="{BB962C8B-B14F-4D97-AF65-F5344CB8AC3E}">
        <p14:creationId xmlns:p14="http://schemas.microsoft.com/office/powerpoint/2010/main" val="196340280"/>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タイトル 1">
            <a:extLst>
              <a:ext uri="{FF2B5EF4-FFF2-40B4-BE49-F238E27FC236}">
                <a16:creationId xmlns:a16="http://schemas.microsoft.com/office/drawing/2014/main" id="{2DA76E4A-E82F-4E3B-913C-6408054281D8}"/>
              </a:ext>
            </a:extLst>
          </p:cNvPr>
          <p:cNvSpPr txBox="1">
            <a:spLocks/>
          </p:cNvSpPr>
          <p:nvPr/>
        </p:nvSpPr>
        <p:spPr bwMode="auto">
          <a:xfrm>
            <a:off x="666514" y="851958"/>
            <a:ext cx="10922105" cy="4826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kumimoji="1" sz="2800" b="1" kern="1200" baseline="0">
                <a:solidFill>
                  <a:schemeClr val="tx1">
                    <a:lumMod val="75000"/>
                    <a:lumOff val="25000"/>
                  </a:schemeClr>
                </a:solidFill>
                <a:latin typeface="メイリオ" panose="020B0604030504040204" pitchFamily="50" charset="-128"/>
                <a:ea typeface="メイリオ" panose="020B0604030504040204" pitchFamily="50" charset="-128"/>
                <a:cs typeface="+mj-cs"/>
              </a:defRPr>
            </a:lvl1pPr>
          </a:lstStyle>
          <a:p>
            <a:r>
              <a:rPr lang="ja-JP" altLang="en-US" sz="3200" spc="150" dirty="0">
                <a:solidFill>
                  <a:srgbClr val="F36C37"/>
                </a:solidFill>
              </a:rPr>
              <a:t>第</a:t>
            </a:r>
            <a:r>
              <a:rPr lang="en-US" altLang="ja-JP" sz="5400" spc="150" dirty="0">
                <a:solidFill>
                  <a:srgbClr val="F36C37"/>
                </a:solidFill>
              </a:rPr>
              <a:t>7</a:t>
            </a:r>
            <a:r>
              <a:rPr lang="ja-JP" altLang="en-US" sz="3200" spc="150" dirty="0">
                <a:solidFill>
                  <a:srgbClr val="F36C37"/>
                </a:solidFill>
              </a:rPr>
              <a:t>章</a:t>
            </a:r>
            <a:r>
              <a:rPr lang="ja-JP" altLang="en-US" spc="150" dirty="0">
                <a:solidFill>
                  <a:srgbClr val="F36C37"/>
                </a:solidFill>
              </a:rPr>
              <a:t>　</a:t>
            </a:r>
            <a:r>
              <a:rPr lang="en-US" altLang="ja-JP" sz="3200" spc="150" dirty="0">
                <a:solidFill>
                  <a:srgbClr val="F36C37"/>
                </a:solidFill>
              </a:rPr>
              <a:t>CNN</a:t>
            </a:r>
            <a:r>
              <a:rPr lang="ja-JP" altLang="en-US" sz="3200" spc="150" dirty="0">
                <a:solidFill>
                  <a:srgbClr val="F36C37"/>
                </a:solidFill>
              </a:rPr>
              <a:t>による画像分類 </a:t>
            </a:r>
            <a:r>
              <a:rPr lang="en-US" altLang="ja-JP" sz="2000" spc="150" dirty="0">
                <a:solidFill>
                  <a:srgbClr val="F36C37"/>
                </a:solidFill>
              </a:rPr>
              <a:t>- TensorFlow / </a:t>
            </a:r>
            <a:r>
              <a:rPr lang="en-US" altLang="ja-JP" sz="2000" spc="150" dirty="0" err="1">
                <a:solidFill>
                  <a:srgbClr val="F36C37"/>
                </a:solidFill>
              </a:rPr>
              <a:t>Keras</a:t>
            </a:r>
            <a:r>
              <a:rPr lang="en-US" altLang="ja-JP" sz="2000" spc="150" dirty="0">
                <a:solidFill>
                  <a:srgbClr val="F36C37"/>
                </a:solidFill>
              </a:rPr>
              <a:t> -</a:t>
            </a:r>
            <a:endParaRPr lang="en-US" altLang="ja-JP" sz="3200" spc="150" dirty="0">
              <a:solidFill>
                <a:srgbClr val="F36C37"/>
              </a:solidFill>
            </a:endParaRPr>
          </a:p>
        </p:txBody>
      </p:sp>
      <p:sp>
        <p:nvSpPr>
          <p:cNvPr id="2" name="スライド番号プレースホルダー 1">
            <a:extLst>
              <a:ext uri="{FF2B5EF4-FFF2-40B4-BE49-F238E27FC236}">
                <a16:creationId xmlns:a16="http://schemas.microsoft.com/office/drawing/2014/main" id="{FAA47C63-520D-4F7C-8DAB-2526094CB5B4}"/>
              </a:ext>
            </a:extLst>
          </p:cNvPr>
          <p:cNvSpPr>
            <a:spLocks noGrp="1"/>
          </p:cNvSpPr>
          <p:nvPr>
            <p:ph type="sldNum" sz="quarter" idx="10"/>
          </p:nvPr>
        </p:nvSpPr>
        <p:spPr>
          <a:xfrm>
            <a:off x="9265299" y="6465214"/>
            <a:ext cx="2743200" cy="204403"/>
          </a:xfrm>
        </p:spPr>
        <p:txBody>
          <a:bodyPr/>
          <a:lstStyle/>
          <a:p>
            <a:fld id="{5D750650-B10A-47BF-93C2-E1678438B37A}" type="slidenum">
              <a:rPr kumimoji="1" lang="ja-JP" altLang="en-US" smtClean="0"/>
              <a:pPr/>
              <a:t>348</a:t>
            </a:fld>
            <a:endParaRPr kumimoji="1" lang="ja-JP" altLang="en-US" dirty="0"/>
          </a:p>
        </p:txBody>
      </p:sp>
      <p:sp>
        <p:nvSpPr>
          <p:cNvPr id="9" name="四角形: 角を丸くする 8">
            <a:extLst>
              <a:ext uri="{FF2B5EF4-FFF2-40B4-BE49-F238E27FC236}">
                <a16:creationId xmlns:a16="http://schemas.microsoft.com/office/drawing/2014/main" id="{17C76A4F-9917-404E-810D-D4C278F81FF6}"/>
              </a:ext>
            </a:extLst>
          </p:cNvPr>
          <p:cNvSpPr/>
          <p:nvPr/>
        </p:nvSpPr>
        <p:spPr bwMode="auto">
          <a:xfrm>
            <a:off x="735085" y="1751579"/>
            <a:ext cx="2208068" cy="358390"/>
          </a:xfrm>
          <a:prstGeom prst="roundRect">
            <a:avLst>
              <a:gd name="adj" fmla="val 50000"/>
            </a:avLst>
          </a:prstGeom>
          <a:solidFill>
            <a:srgbClr val="F36C37"/>
          </a:solidFill>
          <a:ln w="19050" algn="ctr">
            <a:noFill/>
            <a:prstDash val="dash"/>
            <a:round/>
            <a:headEnd/>
            <a:tailEnd/>
          </a:ln>
          <a:effectLst/>
        </p:spPr>
        <p:txBody>
          <a:bodyPr wrap="none" lIns="108000" tIns="108000" rtlCol="0" anchor="ctr"/>
          <a:lstStyle/>
          <a:p>
            <a:pPr algn="ctr"/>
            <a:r>
              <a:rPr kumimoji="1" lang="ja-JP" altLang="en-US" b="1" spc="300" dirty="0">
                <a:solidFill>
                  <a:schemeClr val="bg1"/>
                </a:solidFill>
                <a:latin typeface="+mn-ea"/>
              </a:rPr>
              <a:t>章の目次</a:t>
            </a:r>
          </a:p>
        </p:txBody>
      </p:sp>
      <p:sp>
        <p:nvSpPr>
          <p:cNvPr id="10" name="コンテンツ プレースホルダー 5">
            <a:extLst>
              <a:ext uri="{FF2B5EF4-FFF2-40B4-BE49-F238E27FC236}">
                <a16:creationId xmlns:a16="http://schemas.microsoft.com/office/drawing/2014/main" id="{2A231A49-86B3-4817-904B-36C2F1103794}"/>
              </a:ext>
            </a:extLst>
          </p:cNvPr>
          <p:cNvSpPr txBox="1">
            <a:spLocks/>
          </p:cNvSpPr>
          <p:nvPr/>
        </p:nvSpPr>
        <p:spPr>
          <a:xfrm>
            <a:off x="1071378" y="2431708"/>
            <a:ext cx="10353860" cy="2733632"/>
          </a:xfrm>
          <a:prstGeom prst="rect">
            <a:avLst/>
          </a:prstGeom>
        </p:spPr>
        <p:txBody>
          <a:bodyPr vert="horz" lIns="91440" tIns="45720" rIns="91440" bIns="45720" rtlCol="0" anchor="t"/>
          <a:lstStyle>
            <a:defPPr>
              <a:defRPr lang="en-US"/>
            </a:defPPr>
            <a:lvl1pPr marL="0" algn="r" defTabSz="457200" rtl="0" eaLnBrk="1" latinLnBrk="0" hangingPunct="1">
              <a:defRPr sz="900" b="0" kern="1200">
                <a:solidFill>
                  <a:schemeClr val="tx1">
                    <a:lumMod val="50000"/>
                    <a:lumOff val="50000"/>
                  </a:schemeClr>
                </a:solidFill>
                <a:latin typeface="メイリオ" panose="020B0604030504040204" pitchFamily="50" charset="-128"/>
                <a:ea typeface="メイリオ" panose="020B0604030504040204" pitchFamily="50" charset="-128"/>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lnSpc>
                <a:spcPct val="150000"/>
              </a:lnSpc>
            </a:pPr>
            <a:r>
              <a:rPr kumimoji="1" lang="en-US" altLang="ja-JP" sz="2800" b="1" spc="300" dirty="0">
                <a:solidFill>
                  <a:srgbClr val="BFBFBF"/>
                </a:solidFill>
              </a:rPr>
              <a:t>7-1.</a:t>
            </a:r>
            <a:r>
              <a:rPr kumimoji="1" lang="ja-JP" altLang="en-US" sz="2800" b="1" spc="300" dirty="0">
                <a:solidFill>
                  <a:srgbClr val="BFBFBF"/>
                </a:solidFill>
              </a:rPr>
              <a:t>畳み込みニューラルネットワーク（</a:t>
            </a:r>
            <a:r>
              <a:rPr kumimoji="1" lang="en-US" altLang="ja-JP" sz="2800" b="1" spc="300" dirty="0">
                <a:solidFill>
                  <a:srgbClr val="BFBFBF"/>
                </a:solidFill>
              </a:rPr>
              <a:t>CNN</a:t>
            </a:r>
            <a:r>
              <a:rPr kumimoji="1" lang="ja-JP" altLang="en-US" sz="2800" b="1" spc="300" dirty="0">
                <a:solidFill>
                  <a:srgbClr val="BFBFBF"/>
                </a:solidFill>
              </a:rPr>
              <a:t>）</a:t>
            </a:r>
            <a:endParaRPr kumimoji="1" lang="en-US" altLang="ja-JP" sz="2800" b="1" spc="300" dirty="0">
              <a:solidFill>
                <a:srgbClr val="BFBFBF"/>
              </a:solidFill>
            </a:endParaRPr>
          </a:p>
          <a:p>
            <a:pPr algn="l">
              <a:lnSpc>
                <a:spcPct val="150000"/>
              </a:lnSpc>
            </a:pPr>
            <a:r>
              <a:rPr lang="en-US" altLang="ja-JP" sz="2800" b="1" spc="300" dirty="0">
                <a:solidFill>
                  <a:schemeClr val="tx1">
                    <a:lumMod val="75000"/>
                    <a:lumOff val="25000"/>
                  </a:schemeClr>
                </a:solidFill>
              </a:rPr>
              <a:t>7-2.TensorFlow / Keras</a:t>
            </a:r>
            <a:r>
              <a:rPr lang="ja-JP" altLang="en-US" sz="2800" b="1" spc="300" dirty="0">
                <a:solidFill>
                  <a:schemeClr val="tx1">
                    <a:lumMod val="75000"/>
                    <a:lumOff val="25000"/>
                  </a:schemeClr>
                </a:solidFill>
              </a:rPr>
              <a:t>による</a:t>
            </a:r>
            <a:r>
              <a:rPr lang="en-US" altLang="ja-JP" sz="2800" b="1" spc="300" dirty="0">
                <a:solidFill>
                  <a:schemeClr val="tx1">
                    <a:lumMod val="75000"/>
                    <a:lumOff val="25000"/>
                  </a:schemeClr>
                </a:solidFill>
              </a:rPr>
              <a:t>CNN</a:t>
            </a:r>
            <a:r>
              <a:rPr lang="ja-JP" altLang="en-US" sz="2800" b="1" spc="300" dirty="0">
                <a:solidFill>
                  <a:schemeClr val="tx1">
                    <a:lumMod val="75000"/>
                    <a:lumOff val="25000"/>
                  </a:schemeClr>
                </a:solidFill>
              </a:rPr>
              <a:t>画像分類</a:t>
            </a:r>
            <a:endParaRPr lang="en-US" altLang="ja-JP" sz="2800" b="1" spc="300" dirty="0">
              <a:solidFill>
                <a:schemeClr val="tx1">
                  <a:lumMod val="75000"/>
                  <a:lumOff val="25000"/>
                </a:schemeClr>
              </a:solidFill>
            </a:endParaRPr>
          </a:p>
          <a:p>
            <a:pPr algn="l">
              <a:lnSpc>
                <a:spcPct val="150000"/>
              </a:lnSpc>
            </a:pPr>
            <a:r>
              <a:rPr lang="en-US" altLang="ja-JP" sz="2800" b="1" spc="300" dirty="0">
                <a:solidFill>
                  <a:srgbClr val="BFBFBF"/>
                </a:solidFill>
              </a:rPr>
              <a:t>7-3.</a:t>
            </a:r>
            <a:r>
              <a:rPr lang="ja-JP" altLang="en-US" sz="2800" b="1" spc="300" dirty="0">
                <a:solidFill>
                  <a:srgbClr val="BFBFBF"/>
                </a:solidFill>
              </a:rPr>
              <a:t>演習：</a:t>
            </a:r>
            <a:r>
              <a:rPr lang="en-US" altLang="ja-JP" sz="2800" b="1" spc="300" dirty="0">
                <a:solidFill>
                  <a:srgbClr val="BFBFBF"/>
                </a:solidFill>
              </a:rPr>
              <a:t>CNN</a:t>
            </a:r>
            <a:r>
              <a:rPr lang="ja-JP" altLang="en-US" sz="2800" b="1" spc="300" dirty="0">
                <a:solidFill>
                  <a:srgbClr val="BFBFBF"/>
                </a:solidFill>
              </a:rPr>
              <a:t>による画像分類</a:t>
            </a:r>
            <a:endParaRPr lang="en-US" altLang="ja-JP" sz="2800" b="1" spc="300" dirty="0">
              <a:solidFill>
                <a:srgbClr val="BFBFBF"/>
              </a:solidFill>
            </a:endParaRPr>
          </a:p>
          <a:p>
            <a:pPr algn="l">
              <a:lnSpc>
                <a:spcPct val="150000"/>
              </a:lnSpc>
            </a:pPr>
            <a:r>
              <a:rPr lang="en-US" altLang="ja-JP" sz="2800" b="1" spc="300" dirty="0">
                <a:solidFill>
                  <a:srgbClr val="BFBFBF"/>
                </a:solidFill>
              </a:rPr>
              <a:t>7-4.</a:t>
            </a:r>
            <a:r>
              <a:rPr lang="ja-JP" altLang="en-US" sz="2800" b="1" spc="300" dirty="0">
                <a:solidFill>
                  <a:srgbClr val="BFBFBF"/>
                </a:solidFill>
              </a:rPr>
              <a:t>画像分類の活用例</a:t>
            </a:r>
            <a:endParaRPr lang="en-US" altLang="ja-JP" sz="2800" b="1" spc="300" dirty="0">
              <a:solidFill>
                <a:srgbClr val="BFBFBF"/>
              </a:solidFill>
            </a:endParaRPr>
          </a:p>
        </p:txBody>
      </p:sp>
    </p:spTree>
    <p:extLst>
      <p:ext uri="{BB962C8B-B14F-4D97-AF65-F5344CB8AC3E}">
        <p14:creationId xmlns:p14="http://schemas.microsoft.com/office/powerpoint/2010/main" val="3580190021"/>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kumimoji="1" lang="en-US" altLang="ja-JP" dirty="0"/>
              <a:t>7-2-1.TensorFlow / </a:t>
            </a:r>
            <a:r>
              <a:rPr kumimoji="1" lang="en-US" altLang="ja-JP" dirty="0" err="1"/>
              <a:t>Keras</a:t>
            </a:r>
            <a:r>
              <a:rPr kumimoji="1" lang="ja-JP" altLang="en-US" dirty="0"/>
              <a:t>ハンズオン（</a:t>
            </a:r>
            <a:r>
              <a:rPr kumimoji="1" lang="en-US" altLang="ja-JP" dirty="0"/>
              <a:t>CNN</a:t>
            </a:r>
            <a:r>
              <a:rPr kumimoji="1" lang="ja-JP" altLang="en-US" dirty="0"/>
              <a:t>）</a:t>
            </a:r>
          </a:p>
        </p:txBody>
      </p:sp>
      <p:sp>
        <p:nvSpPr>
          <p:cNvPr id="5" name="スライド番号プレースホルダー 4">
            <a:extLst>
              <a:ext uri="{FF2B5EF4-FFF2-40B4-BE49-F238E27FC236}">
                <a16:creationId xmlns:a16="http://schemas.microsoft.com/office/drawing/2014/main" id="{C905B90A-465B-402F-BC68-6932C2B00E04}"/>
              </a:ext>
            </a:extLst>
          </p:cNvPr>
          <p:cNvSpPr>
            <a:spLocks noGrp="1"/>
          </p:cNvSpPr>
          <p:nvPr>
            <p:ph type="sldNum" sz="quarter" idx="10"/>
          </p:nvPr>
        </p:nvSpPr>
        <p:spPr/>
        <p:txBody>
          <a:bodyPr/>
          <a:lstStyle/>
          <a:p>
            <a:fld id="{5D750650-B10A-47BF-93C2-E1678438B37A}" type="slidenum">
              <a:rPr kumimoji="1" lang="ja-JP" altLang="en-US" smtClean="0"/>
              <a:pPr/>
              <a:t>349</a:t>
            </a:fld>
            <a:endParaRPr kumimoji="1" lang="ja-JP" altLang="en-US"/>
          </a:p>
        </p:txBody>
      </p:sp>
      <p:sp>
        <p:nvSpPr>
          <p:cNvPr id="4" name="テキスト ボックス 3">
            <a:extLst>
              <a:ext uri="{FF2B5EF4-FFF2-40B4-BE49-F238E27FC236}">
                <a16:creationId xmlns:a16="http://schemas.microsoft.com/office/drawing/2014/main" id="{EB308ADB-2C24-40A0-9C1C-3E0C25EC8182}"/>
              </a:ext>
            </a:extLst>
          </p:cNvPr>
          <p:cNvSpPr txBox="1"/>
          <p:nvPr/>
        </p:nvSpPr>
        <p:spPr>
          <a:xfrm>
            <a:off x="766763" y="980499"/>
            <a:ext cx="10658473" cy="869469"/>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20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pPr>
              <a:lnSpc>
                <a:spcPct val="130000"/>
              </a:lnSpc>
            </a:pPr>
            <a:r>
              <a:rPr lang="en-US" altLang="ja-JP" dirty="0"/>
              <a:t>mlho/ exercise </a:t>
            </a:r>
            <a:r>
              <a:rPr lang="ja-JP" altLang="en-US" dirty="0"/>
              <a:t>フォルダの中の</a:t>
            </a:r>
            <a:endParaRPr lang="en-US" altLang="ja-JP" dirty="0"/>
          </a:p>
          <a:p>
            <a:pPr>
              <a:lnSpc>
                <a:spcPct val="130000"/>
              </a:lnSpc>
            </a:pPr>
            <a:r>
              <a:rPr lang="ja-JP" altLang="en-US" dirty="0"/>
              <a:t>「 </a:t>
            </a:r>
            <a:r>
              <a:rPr lang="en-US" altLang="ja-JP" dirty="0"/>
              <a:t>7-1_Tensorflow/Keras</a:t>
            </a:r>
            <a:r>
              <a:rPr lang="ja-JP" altLang="en-US" dirty="0"/>
              <a:t>による画像分類</a:t>
            </a:r>
            <a:r>
              <a:rPr lang="en-US" altLang="ja-JP" dirty="0"/>
              <a:t>.ipynb</a:t>
            </a:r>
            <a:r>
              <a:rPr lang="ja-JP" altLang="en-US" dirty="0"/>
              <a:t>」を実行する</a:t>
            </a:r>
          </a:p>
        </p:txBody>
      </p:sp>
      <p:sp>
        <p:nvSpPr>
          <p:cNvPr id="12" name="四角形: 角を丸くする 11">
            <a:extLst>
              <a:ext uri="{FF2B5EF4-FFF2-40B4-BE49-F238E27FC236}">
                <a16:creationId xmlns:a16="http://schemas.microsoft.com/office/drawing/2014/main" id="{D9087632-89E8-4B86-9784-C818E91780DA}"/>
              </a:ext>
            </a:extLst>
          </p:cNvPr>
          <p:cNvSpPr/>
          <p:nvPr/>
        </p:nvSpPr>
        <p:spPr>
          <a:xfrm>
            <a:off x="766763" y="1888824"/>
            <a:ext cx="10599737" cy="2616942"/>
          </a:xfrm>
          <a:prstGeom prst="roundRect">
            <a:avLst>
              <a:gd name="adj" fmla="val 1884"/>
            </a:avLst>
          </a:prstGeom>
          <a:solidFill>
            <a:srgbClr val="FFF4E1"/>
          </a:solidFill>
          <a:ln w="19050" algn="ctr">
            <a:noFill/>
            <a:prstDash val="dash"/>
            <a:round/>
            <a:headEnd/>
            <a:tailEnd/>
          </a:ln>
          <a:effectLst/>
        </p:spPr>
        <p:txBody>
          <a:bodyPr rot="0" spcFirstLastPara="0" vertOverflow="overflow" horzOverflow="overflow" vert="horz" wrap="square" lIns="180000" tIns="72000" rIns="180000" bIns="72000" numCol="1" spcCol="0" rtlCol="0" fromWordArt="0" anchor="ctr" anchorCtr="0" forceAA="0" compatLnSpc="1">
            <a:prstTxWarp prst="textNoShape">
              <a:avLst/>
            </a:prstTxWarp>
            <a:noAutofit/>
          </a:bodyPr>
          <a:lstStyle/>
          <a:p>
            <a:pPr marL="171450" indent="-171450" algn="just">
              <a:lnSpc>
                <a:spcPct val="120000"/>
              </a:lnSpc>
              <a:spcAft>
                <a:spcPts val="400"/>
              </a:spcAft>
              <a:buClr>
                <a:srgbClr val="F36C37"/>
              </a:buClr>
              <a:buFont typeface="Wingdings" panose="05000000000000000000" pitchFamily="2" charset="2"/>
              <a:buChar char="l"/>
            </a:pPr>
            <a:endParaRPr lang="ja-JP" altLang="en-US" sz="1100" spc="150" dirty="0">
              <a:solidFill>
                <a:schemeClr val="tx1"/>
              </a:solidFill>
              <a:latin typeface="+mj-ea"/>
              <a:ea typeface="+mj-ea"/>
            </a:endParaRPr>
          </a:p>
        </p:txBody>
      </p:sp>
      <p:pic>
        <p:nvPicPr>
          <p:cNvPr id="11" name="図 10" descr="グラフィカル ユーザー インターフェイス, アプリケーション&#10;&#10;自動的に生成された説明">
            <a:extLst>
              <a:ext uri="{FF2B5EF4-FFF2-40B4-BE49-F238E27FC236}">
                <a16:creationId xmlns:a16="http://schemas.microsoft.com/office/drawing/2014/main" id="{D291127B-E84F-4D8F-B816-6299FECB45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24327" y="4124334"/>
            <a:ext cx="3243747" cy="2018226"/>
          </a:xfrm>
          <a:prstGeom prst="rect">
            <a:avLst/>
          </a:prstGeom>
        </p:spPr>
      </p:pic>
      <p:sp>
        <p:nvSpPr>
          <p:cNvPr id="9" name="テキスト ボックス 8">
            <a:extLst>
              <a:ext uri="{FF2B5EF4-FFF2-40B4-BE49-F238E27FC236}">
                <a16:creationId xmlns:a16="http://schemas.microsoft.com/office/drawing/2014/main" id="{FFAA2893-4025-431E-BBE2-50E0AE3ECE7F}"/>
              </a:ext>
            </a:extLst>
          </p:cNvPr>
          <p:cNvSpPr txBox="1"/>
          <p:nvPr/>
        </p:nvSpPr>
        <p:spPr>
          <a:xfrm>
            <a:off x="766763" y="4738616"/>
            <a:ext cx="6752884" cy="916405"/>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20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pPr algn="l">
              <a:lnSpc>
                <a:spcPct val="130000"/>
              </a:lnSpc>
            </a:pPr>
            <a:r>
              <a:rPr lang="en-US" altLang="ja-JP" sz="1400" dirty="0">
                <a:solidFill>
                  <a:srgbClr val="F36C37"/>
                </a:solidFill>
              </a:rPr>
              <a:t>※ </a:t>
            </a:r>
            <a:r>
              <a:rPr lang="ja-JP" altLang="en-US" sz="1400" dirty="0">
                <a:solidFill>
                  <a:srgbClr val="F36C37"/>
                </a:solidFill>
              </a:rPr>
              <a:t>プログラム及びプログラムの説明は </a:t>
            </a:r>
            <a:r>
              <a:rPr lang="en-US" altLang="ja-JP" sz="1400" dirty="0">
                <a:solidFill>
                  <a:srgbClr val="F36C37"/>
                </a:solidFill>
              </a:rPr>
              <a:t>Google Colab </a:t>
            </a:r>
            <a:r>
              <a:rPr lang="ja-JP" altLang="en-US" sz="1400" dirty="0">
                <a:solidFill>
                  <a:srgbClr val="F36C37"/>
                </a:solidFill>
              </a:rPr>
              <a:t>ノートブック内に記載しています。</a:t>
            </a:r>
            <a:r>
              <a:rPr lang="en-US" altLang="ja-JP" sz="1400" dirty="0">
                <a:solidFill>
                  <a:srgbClr val="F36C37"/>
                </a:solidFill>
              </a:rPr>
              <a:t>6</a:t>
            </a:r>
            <a:r>
              <a:rPr lang="ja-JP" altLang="en-US" sz="1400" dirty="0">
                <a:solidFill>
                  <a:srgbClr val="F36C37"/>
                </a:solidFill>
              </a:rPr>
              <a:t>章</a:t>
            </a:r>
            <a:r>
              <a:rPr lang="en-US" altLang="ja-JP" sz="1400" dirty="0">
                <a:solidFill>
                  <a:srgbClr val="F36C37"/>
                </a:solidFill>
              </a:rPr>
              <a:t>7</a:t>
            </a:r>
            <a:r>
              <a:rPr lang="ja-JP" altLang="en-US" sz="1400" dirty="0">
                <a:solidFill>
                  <a:srgbClr val="F36C37"/>
                </a:solidFill>
              </a:rPr>
              <a:t>章のプログラムはコアとなる部分をテキストの説明部分に掲載しているため、ダイジェスト版はありません。</a:t>
            </a:r>
          </a:p>
        </p:txBody>
      </p:sp>
      <p:sp>
        <p:nvSpPr>
          <p:cNvPr id="10" name="コンテンツ プレースホルダー 2">
            <a:extLst>
              <a:ext uri="{FF2B5EF4-FFF2-40B4-BE49-F238E27FC236}">
                <a16:creationId xmlns:a16="http://schemas.microsoft.com/office/drawing/2014/main" id="{98FDC600-E928-416C-9564-9C76ED64164E}"/>
              </a:ext>
            </a:extLst>
          </p:cNvPr>
          <p:cNvSpPr txBox="1">
            <a:spLocks/>
          </p:cNvSpPr>
          <p:nvPr/>
        </p:nvSpPr>
        <p:spPr bwMode="auto">
          <a:xfrm>
            <a:off x="1113954" y="2070963"/>
            <a:ext cx="9964088" cy="2251449"/>
          </a:xfrm>
          <a:prstGeom prst="rect">
            <a:avLst/>
          </a:prstGeom>
        </p:spPr>
        <p:txBody>
          <a:bodyPr vert="horz" wrap="square" lIns="91440" tIns="45720" rIns="91440" bIns="45720" rtlCol="0" anchor="ctr">
            <a:noAutofit/>
          </a:bodyPr>
          <a:lstStyle>
            <a:lvl1pPr marL="357188" marR="0" indent="-357188"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n"/>
              <a:tabLst/>
              <a:defRPr kumimoji="1" lang="en-US" altLang="ja-JP"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1pPr>
            <a:lvl2pPr marL="742950" marR="0" indent="-28575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l"/>
              <a:tabLst/>
              <a:defRPr kumimoji="1" lang="ja-JP" altLang="en-US"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2pPr>
            <a:lvl3pPr marL="1143000" marR="0" indent="-2286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3pPr>
            <a:lvl4pPr marL="1714500" marR="0" indent="-3429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4pPr>
            <a:lvl5pPr marL="2114550" marR="0" indent="-28575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lnSpc>
                <a:spcPct val="120000"/>
              </a:lnSpc>
              <a:spcBef>
                <a:spcPts val="0"/>
              </a:spcBef>
              <a:spcAft>
                <a:spcPts val="2400"/>
              </a:spcAft>
              <a:buClr>
                <a:srgbClr val="F36C37"/>
              </a:buClr>
              <a:buFont typeface="Wingdings" panose="05000000000000000000" pitchFamily="2" charset="2"/>
              <a:buNone/>
            </a:pPr>
            <a:r>
              <a:rPr lang="en-US" altLang="ja-JP" sz="2000" b="1" dirty="0">
                <a:solidFill>
                  <a:srgbClr val="F36C37"/>
                </a:solidFill>
              </a:rPr>
              <a:t>TensorFlow/Keras</a:t>
            </a:r>
            <a:r>
              <a:rPr lang="ja-JP" altLang="en-US" sz="2000" b="1" dirty="0">
                <a:solidFill>
                  <a:srgbClr val="F36C37"/>
                </a:solidFill>
              </a:rPr>
              <a:t>のプログラムを実行してみます。</a:t>
            </a:r>
            <a:br>
              <a:rPr lang="en-US" altLang="ja-JP" sz="2000" b="1" dirty="0">
                <a:solidFill>
                  <a:srgbClr val="F36C37"/>
                </a:solidFill>
              </a:rPr>
            </a:br>
            <a:r>
              <a:rPr lang="ja-JP" altLang="en-US" sz="2000" b="1" dirty="0">
                <a:solidFill>
                  <a:srgbClr val="F36C37"/>
                </a:solidFill>
              </a:rPr>
              <a:t>このプログラムでは、</a:t>
            </a:r>
            <a:r>
              <a:rPr lang="en-US" altLang="ja-JP" sz="2000" b="1" dirty="0">
                <a:solidFill>
                  <a:srgbClr val="F36C37"/>
                </a:solidFill>
              </a:rPr>
              <a:t>0</a:t>
            </a:r>
            <a:r>
              <a:rPr lang="ja-JP" altLang="en-US" sz="2000" b="1" dirty="0">
                <a:solidFill>
                  <a:srgbClr val="F36C37"/>
                </a:solidFill>
              </a:rPr>
              <a:t>～</a:t>
            </a:r>
            <a:r>
              <a:rPr lang="en-US" altLang="ja-JP" sz="2000" b="1" dirty="0">
                <a:solidFill>
                  <a:srgbClr val="F36C37"/>
                </a:solidFill>
              </a:rPr>
              <a:t>9</a:t>
            </a:r>
            <a:r>
              <a:rPr lang="ja-JP" altLang="en-US" sz="2000" b="1" dirty="0">
                <a:solidFill>
                  <a:srgbClr val="F36C37"/>
                </a:solidFill>
              </a:rPr>
              <a:t>までの手書き文字画像データ</a:t>
            </a:r>
            <a:br>
              <a:rPr lang="en-US" altLang="ja-JP" sz="2000" b="1" dirty="0">
                <a:solidFill>
                  <a:srgbClr val="F36C37"/>
                </a:solidFill>
              </a:rPr>
            </a:br>
            <a:r>
              <a:rPr lang="ja-JP" altLang="en-US" sz="2000" b="1" dirty="0">
                <a:solidFill>
                  <a:srgbClr val="F36C37"/>
                </a:solidFill>
              </a:rPr>
              <a:t>「</a:t>
            </a:r>
            <a:r>
              <a:rPr lang="en-US" altLang="ja-JP" sz="2000" b="1" dirty="0">
                <a:solidFill>
                  <a:srgbClr val="F36C37"/>
                </a:solidFill>
              </a:rPr>
              <a:t>MNIST</a:t>
            </a:r>
            <a:r>
              <a:rPr lang="ja-JP" altLang="en-US" sz="2000" b="1" dirty="0">
                <a:solidFill>
                  <a:srgbClr val="F36C37"/>
                </a:solidFill>
              </a:rPr>
              <a:t>」を画像分類するモデルを</a:t>
            </a:r>
            <a:r>
              <a:rPr lang="en-US" altLang="ja-JP" sz="2000" b="1" dirty="0">
                <a:solidFill>
                  <a:srgbClr val="F36C37"/>
                </a:solidFill>
              </a:rPr>
              <a:t>TensorFlow/Keras</a:t>
            </a:r>
            <a:r>
              <a:rPr lang="ja-JP" altLang="en-US" sz="2000" b="1" dirty="0">
                <a:solidFill>
                  <a:srgbClr val="F36C37"/>
                </a:solidFill>
              </a:rPr>
              <a:t>で作成します。</a:t>
            </a:r>
            <a:endParaRPr lang="en-US" altLang="ja-JP" sz="2000" b="1" dirty="0">
              <a:solidFill>
                <a:srgbClr val="F36C37"/>
              </a:solidFill>
            </a:endParaRPr>
          </a:p>
          <a:p>
            <a:pPr marL="0" indent="0" algn="ctr">
              <a:lnSpc>
                <a:spcPct val="120000"/>
              </a:lnSpc>
              <a:spcBef>
                <a:spcPts val="0"/>
              </a:spcBef>
              <a:spcAft>
                <a:spcPts val="2400"/>
              </a:spcAft>
              <a:buClr>
                <a:srgbClr val="F36C37"/>
              </a:buClr>
              <a:buFont typeface="Wingdings" panose="05000000000000000000" pitchFamily="2" charset="2"/>
              <a:buNone/>
            </a:pPr>
            <a:r>
              <a:rPr lang="ja-JP" altLang="en-US" sz="2000" b="1" dirty="0">
                <a:solidFill>
                  <a:srgbClr val="F36C37"/>
                </a:solidFill>
              </a:rPr>
              <a:t>基本的な画像分類を実装してみましょう。</a:t>
            </a:r>
            <a:endParaRPr lang="en-US" altLang="ja-JP" sz="2000" b="1" dirty="0">
              <a:solidFill>
                <a:srgbClr val="F36C37"/>
              </a:solidFill>
            </a:endParaRPr>
          </a:p>
        </p:txBody>
      </p:sp>
    </p:spTree>
    <p:extLst>
      <p:ext uri="{BB962C8B-B14F-4D97-AF65-F5344CB8AC3E}">
        <p14:creationId xmlns:p14="http://schemas.microsoft.com/office/powerpoint/2010/main" val="21724555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6F476E3-B02F-2A41-DCE0-E23913BCDFBD}"/>
              </a:ext>
            </a:extLst>
          </p:cNvPr>
          <p:cNvSpPr>
            <a:spLocks noGrp="1"/>
          </p:cNvSpPr>
          <p:nvPr>
            <p:ph type="title"/>
          </p:nvPr>
        </p:nvSpPr>
        <p:spPr/>
        <p:txBody>
          <a:bodyPr/>
          <a:lstStyle/>
          <a:p>
            <a:r>
              <a:rPr kumimoji="1" lang="ja-JP" altLang="en-US"/>
              <a:t>時系列処理</a:t>
            </a:r>
          </a:p>
        </p:txBody>
      </p:sp>
      <p:sp>
        <p:nvSpPr>
          <p:cNvPr id="3" name="四角形: 角を丸くする 8">
            <a:extLst>
              <a:ext uri="{FF2B5EF4-FFF2-40B4-BE49-F238E27FC236}">
                <a16:creationId xmlns:a16="http://schemas.microsoft.com/office/drawing/2014/main" id="{67CCAD1F-C704-A9AD-806F-B29D34B62819}"/>
              </a:ext>
            </a:extLst>
          </p:cNvPr>
          <p:cNvSpPr/>
          <p:nvPr/>
        </p:nvSpPr>
        <p:spPr bwMode="auto">
          <a:xfrm>
            <a:off x="766762" y="1250476"/>
            <a:ext cx="10658475" cy="1820242"/>
          </a:xfrm>
          <a:prstGeom prst="roundRect">
            <a:avLst>
              <a:gd name="adj" fmla="val 4381"/>
            </a:avLst>
          </a:prstGeom>
          <a:solidFill>
            <a:srgbClr val="FEEDE6"/>
          </a:solidFill>
          <a:ln w="19050" algn="ctr">
            <a:solidFill>
              <a:srgbClr val="F36C37"/>
            </a:solidFill>
            <a:prstDash val="solid"/>
            <a:round/>
            <a:headEnd/>
            <a:tailEnd/>
          </a:ln>
          <a:effectLst/>
        </p:spPr>
        <p:txBody>
          <a:bodyPr wrap="none" rtlCol="0" anchor="ctr"/>
          <a:lstStyle/>
          <a:p>
            <a:pPr algn="ctr"/>
            <a:endParaRPr kumimoji="1" lang="ja-JP" altLang="en-US" sz="2400" dirty="0">
              <a:solidFill>
                <a:schemeClr val="bg1"/>
              </a:solidFill>
            </a:endParaRPr>
          </a:p>
        </p:txBody>
      </p:sp>
      <p:grpSp>
        <p:nvGrpSpPr>
          <p:cNvPr id="4" name="グループ化 3">
            <a:extLst>
              <a:ext uri="{FF2B5EF4-FFF2-40B4-BE49-F238E27FC236}">
                <a16:creationId xmlns:a16="http://schemas.microsoft.com/office/drawing/2014/main" id="{3234E58B-6BE2-DDF1-C57A-6814882CB2A6}"/>
              </a:ext>
            </a:extLst>
          </p:cNvPr>
          <p:cNvGrpSpPr/>
          <p:nvPr/>
        </p:nvGrpSpPr>
        <p:grpSpPr>
          <a:xfrm>
            <a:off x="2683248" y="1019095"/>
            <a:ext cx="6825504" cy="468736"/>
            <a:chOff x="2154608" y="3539394"/>
            <a:chExt cx="6825505" cy="426124"/>
          </a:xfrm>
        </p:grpSpPr>
        <p:sp>
          <p:nvSpPr>
            <p:cNvPr id="5" name="四角形: 角を丸くする 13">
              <a:extLst>
                <a:ext uri="{FF2B5EF4-FFF2-40B4-BE49-F238E27FC236}">
                  <a16:creationId xmlns:a16="http://schemas.microsoft.com/office/drawing/2014/main" id="{B009CC96-9EB1-AFB7-063D-57B803911F02}"/>
                </a:ext>
              </a:extLst>
            </p:cNvPr>
            <p:cNvSpPr/>
            <p:nvPr/>
          </p:nvSpPr>
          <p:spPr bwMode="auto">
            <a:xfrm>
              <a:off x="2154608" y="3539394"/>
              <a:ext cx="6825505" cy="394229"/>
            </a:xfrm>
            <a:prstGeom prst="roundRect">
              <a:avLst>
                <a:gd name="adj" fmla="val 50000"/>
              </a:avLst>
            </a:prstGeom>
            <a:solidFill>
              <a:srgbClr val="F36C37"/>
            </a:solidFill>
            <a:ln w="19050" algn="ctr">
              <a:noFill/>
              <a:prstDash val="dash"/>
              <a:round/>
              <a:headEnd/>
              <a:tailEnd/>
            </a:ln>
            <a:effectLst/>
          </p:spPr>
          <p:txBody>
            <a:bodyPr wrap="none" rtlCol="0" anchor="ctr"/>
            <a:lstStyle/>
            <a:p>
              <a:pPr algn="ctr"/>
              <a:endParaRPr kumimoji="1" lang="ja-JP" altLang="en-US" sz="2400" b="1" dirty="0">
                <a:solidFill>
                  <a:schemeClr val="bg1"/>
                </a:solidFill>
                <a:latin typeface="+mn-ea"/>
              </a:endParaRPr>
            </a:p>
          </p:txBody>
        </p:sp>
        <p:sp>
          <p:nvSpPr>
            <p:cNvPr id="6" name="正方形/長方形 5">
              <a:extLst>
                <a:ext uri="{FF2B5EF4-FFF2-40B4-BE49-F238E27FC236}">
                  <a16:creationId xmlns:a16="http://schemas.microsoft.com/office/drawing/2014/main" id="{07B0729F-A316-AC79-8D2C-FC90A1568E54}"/>
                </a:ext>
              </a:extLst>
            </p:cNvPr>
            <p:cNvSpPr/>
            <p:nvPr/>
          </p:nvSpPr>
          <p:spPr>
            <a:xfrm>
              <a:off x="4567134" y="3565408"/>
              <a:ext cx="1981633" cy="400110"/>
            </a:xfrm>
            <a:prstGeom prst="rect">
              <a:avLst/>
            </a:prstGeom>
            <a:noFill/>
            <a:ln w="19050" algn="ctr">
              <a:noFill/>
              <a:prstDash val="dash"/>
              <a:round/>
              <a:headEnd/>
              <a:tailEn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2400" b="1" spc="150">
                  <a:solidFill>
                    <a:schemeClr val="bg1"/>
                  </a:solidFill>
                  <a:latin typeface="+mn-ea"/>
                </a:rPr>
                <a:t>時系列処理</a:t>
              </a:r>
              <a:endParaRPr lang="en-US" altLang="ja-JP" sz="2400" b="1" spc="150" dirty="0">
                <a:solidFill>
                  <a:schemeClr val="bg1"/>
                </a:solidFill>
                <a:latin typeface="+mn-ea"/>
              </a:endParaRPr>
            </a:p>
          </p:txBody>
        </p:sp>
      </p:grpSp>
      <p:sp>
        <p:nvSpPr>
          <p:cNvPr id="7" name="テキスト ボックス 6">
            <a:extLst>
              <a:ext uri="{FF2B5EF4-FFF2-40B4-BE49-F238E27FC236}">
                <a16:creationId xmlns:a16="http://schemas.microsoft.com/office/drawing/2014/main" id="{400DAF23-3C9E-04D9-1538-A56DD2600171}"/>
              </a:ext>
            </a:extLst>
          </p:cNvPr>
          <p:cNvSpPr txBox="1"/>
          <p:nvPr/>
        </p:nvSpPr>
        <p:spPr>
          <a:xfrm>
            <a:off x="825500" y="1671928"/>
            <a:ext cx="10548545" cy="1184940"/>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ja-JP"/>
            </a:defPPr>
            <a:lvl1pPr>
              <a:lnSpc>
                <a:spcPct val="120000"/>
              </a:lnSpc>
              <a:defRPr sz="1200" b="1" spc="150">
                <a:latin typeface="+mj-ea"/>
                <a:ea typeface="+mj-ea"/>
              </a:defRPr>
            </a:lvl1pPr>
            <a:lvl2pPr marL="914400" indent="-457200" eaLnBrk="1" hangingPunct="1">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eaLnBrk="1" hangingPunct="1">
              <a:spcBef>
                <a:spcPct val="20000"/>
              </a:spcBef>
              <a:buClr>
                <a:schemeClr val="tx1"/>
              </a:buClr>
              <a:buFont typeface="HGPｺﾞｼｯｸE" pitchFamily="50" charset="-128"/>
              <a:buChar char="-"/>
              <a:defRPr sz="1800">
                <a:latin typeface="Meiryo UI" panose="020B0604030504040204" pitchFamily="50" charset="-128"/>
                <a:ea typeface="Meiryo UI" panose="020B0604030504040204" pitchFamily="50" charset="-128"/>
              </a:defRPr>
            </a:lvl3pPr>
            <a:lvl4pPr marL="1600200" indent="-228600" eaLnBrk="1" hangingPunct="1">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eaLnBrk="1" hangingPunct="1">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defRPr>
                <a:latin typeface="+mn-lt"/>
                <a:ea typeface="+mn-ea"/>
              </a:defRPr>
            </a:lvl6pPr>
            <a:lvl7pPr marL="2971800" indent="-228600" fontAlgn="base">
              <a:spcBef>
                <a:spcPct val="20000"/>
              </a:spcBef>
              <a:spcAft>
                <a:spcPct val="0"/>
              </a:spcAft>
              <a:buClr>
                <a:schemeClr val="tx1"/>
              </a:buClr>
              <a:buFont typeface="Wingdings" pitchFamily="2" charset="2"/>
              <a:defRPr>
                <a:latin typeface="+mn-lt"/>
                <a:ea typeface="+mn-ea"/>
              </a:defRPr>
            </a:lvl7pPr>
            <a:lvl8pPr marL="3429000" indent="-228600" fontAlgn="base">
              <a:spcBef>
                <a:spcPct val="20000"/>
              </a:spcBef>
              <a:spcAft>
                <a:spcPct val="0"/>
              </a:spcAft>
              <a:buClr>
                <a:schemeClr val="tx1"/>
              </a:buClr>
              <a:buFont typeface="Wingdings" pitchFamily="2" charset="2"/>
              <a:defRPr>
                <a:latin typeface="+mn-lt"/>
                <a:ea typeface="+mn-ea"/>
              </a:defRPr>
            </a:lvl8pPr>
            <a:lvl9pPr marL="3886200" indent="-228600" fontAlgn="base">
              <a:spcBef>
                <a:spcPct val="20000"/>
              </a:spcBef>
              <a:spcAft>
                <a:spcPct val="0"/>
              </a:spcAft>
              <a:buClr>
                <a:schemeClr val="tx1"/>
              </a:buClr>
              <a:buFont typeface="Wingdings" pitchFamily="2" charset="2"/>
              <a:defRPr>
                <a:latin typeface="+mn-lt"/>
                <a:ea typeface="+mn-ea"/>
              </a:defRPr>
            </a:lvl9pPr>
          </a:lstStyle>
          <a:p>
            <a:r>
              <a:rPr lang="ja-JP" altLang="en-US" sz="2000" spc="0">
                <a:solidFill>
                  <a:srgbClr val="494949"/>
                </a:solidFill>
              </a:rPr>
              <a:t>　</a:t>
            </a:r>
            <a:r>
              <a:rPr lang="ja-JP" altLang="en-US" sz="2000">
                <a:solidFill>
                  <a:srgbClr val="494949"/>
                </a:solidFill>
              </a:rPr>
              <a:t>時系列処理技術は、その名の通り、時系列データを使用した処理技術です。</a:t>
            </a:r>
            <a:endParaRPr lang="en-US" altLang="ja-JP" sz="2000" dirty="0">
              <a:solidFill>
                <a:srgbClr val="494949"/>
              </a:solidFill>
            </a:endParaRPr>
          </a:p>
          <a:p>
            <a:r>
              <a:rPr lang="ja-JP" altLang="en-US" sz="2000" spc="0">
                <a:solidFill>
                  <a:srgbClr val="494949"/>
                </a:solidFill>
              </a:rPr>
              <a:t>時系列データとは売上や株価など時間軸のデータが紐付いたデータを指します。</a:t>
            </a:r>
            <a:endParaRPr lang="en-US" altLang="ja-JP" sz="2000" spc="0" dirty="0">
              <a:solidFill>
                <a:srgbClr val="494949"/>
              </a:solidFill>
            </a:endParaRPr>
          </a:p>
          <a:p>
            <a:r>
              <a:rPr lang="ja-JP" altLang="en-US" sz="2000" spc="0">
                <a:solidFill>
                  <a:srgbClr val="494949"/>
                </a:solidFill>
              </a:rPr>
              <a:t>過去の需要や傾向から予測を行いたい時に使用する技術です。</a:t>
            </a:r>
            <a:endParaRPr lang="ja-JP" altLang="en-US" sz="2000" spc="0" dirty="0">
              <a:solidFill>
                <a:srgbClr val="494949"/>
              </a:solidFill>
            </a:endParaRPr>
          </a:p>
        </p:txBody>
      </p:sp>
      <p:sp>
        <p:nvSpPr>
          <p:cNvPr id="22" name="テキスト ボックス 21">
            <a:extLst>
              <a:ext uri="{FF2B5EF4-FFF2-40B4-BE49-F238E27FC236}">
                <a16:creationId xmlns:a16="http://schemas.microsoft.com/office/drawing/2014/main" id="{201B4E2B-D036-8BDB-EC62-3835BCFB12F3}"/>
              </a:ext>
            </a:extLst>
          </p:cNvPr>
          <p:cNvSpPr txBox="1"/>
          <p:nvPr/>
        </p:nvSpPr>
        <p:spPr>
          <a:xfrm>
            <a:off x="7720082" y="3492170"/>
            <a:ext cx="1210588" cy="338554"/>
          </a:xfrm>
          <a:prstGeom prst="rect">
            <a:avLst/>
          </a:prstGeom>
          <a:noFill/>
        </p:spPr>
        <p:txBody>
          <a:bodyPr wrap="none" rtlCol="0">
            <a:spAutoFit/>
          </a:bodyPr>
          <a:lstStyle/>
          <a:p>
            <a:pPr algn="ctr" defTabSz="914400" fontAlgn="base">
              <a:spcBef>
                <a:spcPct val="0"/>
              </a:spcBef>
              <a:spcAft>
                <a:spcPct val="0"/>
              </a:spcAft>
            </a:pPr>
            <a:r>
              <a:rPr kumimoji="1" lang="ja-JP" altLang="en-US" sz="1600">
                <a:solidFill>
                  <a:srgbClr val="000000"/>
                </a:solidFill>
                <a:latin typeface="+mn-ea"/>
              </a:rPr>
              <a:t>時系列分類</a:t>
            </a:r>
            <a:endParaRPr kumimoji="1" lang="ja-JP" altLang="en-US" sz="1600" dirty="0">
              <a:solidFill>
                <a:srgbClr val="000000"/>
              </a:solidFill>
              <a:latin typeface="+mn-ea"/>
            </a:endParaRPr>
          </a:p>
        </p:txBody>
      </p:sp>
      <p:sp>
        <p:nvSpPr>
          <p:cNvPr id="29" name="テキスト ボックス 28">
            <a:extLst>
              <a:ext uri="{FF2B5EF4-FFF2-40B4-BE49-F238E27FC236}">
                <a16:creationId xmlns:a16="http://schemas.microsoft.com/office/drawing/2014/main" id="{1B2D775B-7A57-8403-DE06-4E887A299654}"/>
              </a:ext>
            </a:extLst>
          </p:cNvPr>
          <p:cNvSpPr txBox="1"/>
          <p:nvPr/>
        </p:nvSpPr>
        <p:spPr>
          <a:xfrm>
            <a:off x="2581035" y="3452358"/>
            <a:ext cx="1005403" cy="338554"/>
          </a:xfrm>
          <a:prstGeom prst="rect">
            <a:avLst/>
          </a:prstGeom>
          <a:noFill/>
        </p:spPr>
        <p:txBody>
          <a:bodyPr wrap="none" rtlCol="0">
            <a:spAutoFit/>
          </a:bodyPr>
          <a:lstStyle/>
          <a:p>
            <a:pPr algn="ctr" defTabSz="914400" fontAlgn="base">
              <a:spcBef>
                <a:spcPct val="0"/>
              </a:spcBef>
              <a:spcAft>
                <a:spcPct val="0"/>
              </a:spcAft>
            </a:pPr>
            <a:r>
              <a:rPr kumimoji="1" lang="ja-JP" altLang="en-US" sz="1600">
                <a:solidFill>
                  <a:srgbClr val="000000"/>
                </a:solidFill>
                <a:latin typeface="+mn-ea"/>
              </a:rPr>
              <a:t>需要予測</a:t>
            </a:r>
            <a:endParaRPr kumimoji="1" lang="ja-JP" altLang="en-US" sz="1600" dirty="0">
              <a:solidFill>
                <a:srgbClr val="000000"/>
              </a:solidFill>
              <a:latin typeface="+mn-ea"/>
            </a:endParaRPr>
          </a:p>
        </p:txBody>
      </p:sp>
      <p:graphicFrame>
        <p:nvGraphicFramePr>
          <p:cNvPr id="8" name="グラフ 7">
            <a:extLst>
              <a:ext uri="{FF2B5EF4-FFF2-40B4-BE49-F238E27FC236}">
                <a16:creationId xmlns:a16="http://schemas.microsoft.com/office/drawing/2014/main" id="{96092DA2-C2DB-035C-F503-D4F6FEE97C39}"/>
              </a:ext>
            </a:extLst>
          </p:cNvPr>
          <p:cNvGraphicFramePr>
            <a:graphicFrameLocks/>
          </p:cNvGraphicFramePr>
          <p:nvPr>
            <p:extLst>
              <p:ext uri="{D42A27DB-BD31-4B8C-83A1-F6EECF244321}">
                <p14:modId xmlns:p14="http://schemas.microsoft.com/office/powerpoint/2010/main" val="4242976124"/>
              </p:ext>
            </p:extLst>
          </p:nvPr>
        </p:nvGraphicFramePr>
        <p:xfrm>
          <a:off x="1200025" y="3787283"/>
          <a:ext cx="3767425" cy="2173021"/>
        </p:xfrm>
        <a:graphic>
          <a:graphicData uri="http://schemas.openxmlformats.org/drawingml/2006/chart">
            <c:chart xmlns:c="http://schemas.openxmlformats.org/drawingml/2006/chart" xmlns:r="http://schemas.openxmlformats.org/officeDocument/2006/relationships" r:id="rId2"/>
          </a:graphicData>
        </a:graphic>
      </p:graphicFrame>
      <p:pic>
        <p:nvPicPr>
          <p:cNvPr id="33" name="図 32" descr="グラフ, 折れ線グラフ&#10;&#10;自動的に生成された説明">
            <a:extLst>
              <a:ext uri="{FF2B5EF4-FFF2-40B4-BE49-F238E27FC236}">
                <a16:creationId xmlns:a16="http://schemas.microsoft.com/office/drawing/2014/main" id="{E845EFD4-C4CE-55CE-F9D8-96692F5AC3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86590" y="4152945"/>
            <a:ext cx="2238786" cy="1459051"/>
          </a:xfrm>
          <a:prstGeom prst="rect">
            <a:avLst/>
          </a:prstGeom>
        </p:spPr>
      </p:pic>
      <p:pic>
        <p:nvPicPr>
          <p:cNvPr id="37" name="図 36" descr="グラフ, 折れ線グラフ&#10;&#10;自動的に生成された説明">
            <a:extLst>
              <a:ext uri="{FF2B5EF4-FFF2-40B4-BE49-F238E27FC236}">
                <a16:creationId xmlns:a16="http://schemas.microsoft.com/office/drawing/2014/main" id="{E6412637-B96A-8C72-AF37-251F597F373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25376" y="4152945"/>
            <a:ext cx="2238786" cy="1301315"/>
          </a:xfrm>
          <a:prstGeom prst="rect">
            <a:avLst/>
          </a:prstGeom>
        </p:spPr>
      </p:pic>
      <p:sp>
        <p:nvSpPr>
          <p:cNvPr id="38" name="テキスト ボックス 37">
            <a:extLst>
              <a:ext uri="{FF2B5EF4-FFF2-40B4-BE49-F238E27FC236}">
                <a16:creationId xmlns:a16="http://schemas.microsoft.com/office/drawing/2014/main" id="{F800E305-790B-9049-6624-DD04E2D1C01E}"/>
              </a:ext>
            </a:extLst>
          </p:cNvPr>
          <p:cNvSpPr txBox="1"/>
          <p:nvPr/>
        </p:nvSpPr>
        <p:spPr>
          <a:xfrm>
            <a:off x="7065592" y="5817898"/>
            <a:ext cx="2379177" cy="338554"/>
          </a:xfrm>
          <a:prstGeom prst="rect">
            <a:avLst/>
          </a:prstGeom>
          <a:noFill/>
        </p:spPr>
        <p:txBody>
          <a:bodyPr wrap="none" rtlCol="0">
            <a:spAutoFit/>
          </a:bodyPr>
          <a:lstStyle/>
          <a:p>
            <a:pPr algn="ctr" defTabSz="914400" fontAlgn="base">
              <a:spcBef>
                <a:spcPct val="0"/>
              </a:spcBef>
              <a:spcAft>
                <a:spcPct val="0"/>
              </a:spcAft>
            </a:pPr>
            <a:r>
              <a:rPr kumimoji="1" lang="ja-JP" altLang="en-US" sz="1600">
                <a:solidFill>
                  <a:srgbClr val="000000"/>
                </a:solidFill>
                <a:latin typeface="+mn-ea"/>
              </a:rPr>
              <a:t>株価が上がる</a:t>
            </a:r>
            <a:r>
              <a:rPr kumimoji="1" lang="en-US" altLang="ja-JP" sz="1600" dirty="0">
                <a:solidFill>
                  <a:srgbClr val="000000"/>
                </a:solidFill>
                <a:latin typeface="+mn-ea"/>
              </a:rPr>
              <a:t> or </a:t>
            </a:r>
            <a:r>
              <a:rPr kumimoji="1" lang="ja-JP" altLang="en-US" sz="1600">
                <a:solidFill>
                  <a:srgbClr val="000000"/>
                </a:solidFill>
                <a:latin typeface="+mn-ea"/>
              </a:rPr>
              <a:t>下がる</a:t>
            </a:r>
            <a:endParaRPr kumimoji="1" lang="ja-JP" altLang="en-US" sz="1600" dirty="0">
              <a:solidFill>
                <a:srgbClr val="000000"/>
              </a:solidFill>
              <a:latin typeface="+mn-ea"/>
            </a:endParaRPr>
          </a:p>
        </p:txBody>
      </p:sp>
      <p:sp>
        <p:nvSpPr>
          <p:cNvPr id="39" name="テキスト ボックス 38">
            <a:extLst>
              <a:ext uri="{FF2B5EF4-FFF2-40B4-BE49-F238E27FC236}">
                <a16:creationId xmlns:a16="http://schemas.microsoft.com/office/drawing/2014/main" id="{81535D25-A54B-F8E0-5B6F-AECED005A1F2}"/>
              </a:ext>
            </a:extLst>
          </p:cNvPr>
          <p:cNvSpPr txBox="1"/>
          <p:nvPr/>
        </p:nvSpPr>
        <p:spPr>
          <a:xfrm>
            <a:off x="2139407" y="5817898"/>
            <a:ext cx="1888659" cy="338554"/>
          </a:xfrm>
          <a:prstGeom prst="rect">
            <a:avLst/>
          </a:prstGeom>
          <a:noFill/>
        </p:spPr>
        <p:txBody>
          <a:bodyPr wrap="none" rtlCol="0">
            <a:spAutoFit/>
          </a:bodyPr>
          <a:lstStyle/>
          <a:p>
            <a:pPr algn="ctr" defTabSz="914400" fontAlgn="base">
              <a:spcBef>
                <a:spcPct val="0"/>
              </a:spcBef>
              <a:spcAft>
                <a:spcPct val="0"/>
              </a:spcAft>
            </a:pPr>
            <a:r>
              <a:rPr kumimoji="1" lang="ja-JP" altLang="en-US" sz="1600">
                <a:solidFill>
                  <a:srgbClr val="000000"/>
                </a:solidFill>
                <a:latin typeface="+mn-ea"/>
              </a:rPr>
              <a:t>明日の販売数</a:t>
            </a:r>
            <a:r>
              <a:rPr kumimoji="1" lang="en-US" altLang="ja-JP" sz="1600" dirty="0">
                <a:solidFill>
                  <a:srgbClr val="000000"/>
                </a:solidFill>
                <a:latin typeface="+mn-ea"/>
              </a:rPr>
              <a:t> n </a:t>
            </a:r>
            <a:r>
              <a:rPr kumimoji="1" lang="ja-JP" altLang="en-US" sz="1600">
                <a:solidFill>
                  <a:srgbClr val="000000"/>
                </a:solidFill>
                <a:latin typeface="+mn-ea"/>
              </a:rPr>
              <a:t>個</a:t>
            </a:r>
            <a:endParaRPr kumimoji="1" lang="ja-JP" altLang="en-US" sz="1600" dirty="0">
              <a:solidFill>
                <a:srgbClr val="000000"/>
              </a:solidFill>
              <a:latin typeface="+mn-ea"/>
            </a:endParaRPr>
          </a:p>
        </p:txBody>
      </p:sp>
      <p:sp>
        <p:nvSpPr>
          <p:cNvPr id="9" name="スライド番号プレースホルダー 2">
            <a:extLst>
              <a:ext uri="{FF2B5EF4-FFF2-40B4-BE49-F238E27FC236}">
                <a16:creationId xmlns:a16="http://schemas.microsoft.com/office/drawing/2014/main" id="{B651A878-4026-C38C-8A37-82392F1FCD3E}"/>
              </a:ext>
            </a:extLst>
          </p:cNvPr>
          <p:cNvSpPr>
            <a:spLocks noGrp="1"/>
          </p:cNvSpPr>
          <p:nvPr>
            <p:ph type="sldNum" sz="quarter" idx="10"/>
          </p:nvPr>
        </p:nvSpPr>
        <p:spPr>
          <a:xfrm>
            <a:off x="9265299" y="6465214"/>
            <a:ext cx="2743200" cy="204403"/>
          </a:xfrm>
        </p:spPr>
        <p:txBody>
          <a:bodyPr/>
          <a:lstStyle/>
          <a:p>
            <a:fld id="{5D750650-B10A-47BF-93C2-E1678438B37A}" type="slidenum">
              <a:rPr lang="en-US" altLang="ja-JP" smtClean="0"/>
              <a:pPr/>
              <a:t>35</a:t>
            </a:fld>
            <a:endParaRPr lang="en-US" altLang="ja-JP" dirty="0"/>
          </a:p>
        </p:txBody>
      </p:sp>
    </p:spTree>
    <p:extLst>
      <p:ext uri="{BB962C8B-B14F-4D97-AF65-F5344CB8AC3E}">
        <p14:creationId xmlns:p14="http://schemas.microsoft.com/office/powerpoint/2010/main" val="2324838793"/>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lang="en-US" altLang="ja-JP" dirty="0"/>
              <a:t>7</a:t>
            </a:r>
            <a:r>
              <a:rPr kumimoji="1" lang="en-US" altLang="ja-JP" dirty="0"/>
              <a:t>-2-2.</a:t>
            </a:r>
            <a:r>
              <a:rPr lang="en-US" altLang="ja-JP" dirty="0"/>
              <a:t>Keras</a:t>
            </a:r>
            <a:r>
              <a:rPr lang="ja-JP" altLang="en-US" dirty="0"/>
              <a:t>で画像分類の準備をする</a:t>
            </a:r>
            <a:endParaRPr kumimoji="1" lang="ja-JP" altLang="en-US" dirty="0"/>
          </a:p>
        </p:txBody>
      </p:sp>
      <p:sp>
        <p:nvSpPr>
          <p:cNvPr id="5" name="スライド番号プレースホルダー 4">
            <a:extLst>
              <a:ext uri="{FF2B5EF4-FFF2-40B4-BE49-F238E27FC236}">
                <a16:creationId xmlns:a16="http://schemas.microsoft.com/office/drawing/2014/main" id="{C905B90A-465B-402F-BC68-6932C2B00E04}"/>
              </a:ext>
            </a:extLst>
          </p:cNvPr>
          <p:cNvSpPr>
            <a:spLocks noGrp="1"/>
          </p:cNvSpPr>
          <p:nvPr>
            <p:ph type="sldNum" sz="quarter" idx="10"/>
          </p:nvPr>
        </p:nvSpPr>
        <p:spPr/>
        <p:txBody>
          <a:bodyPr/>
          <a:lstStyle/>
          <a:p>
            <a:fld id="{5D750650-B10A-47BF-93C2-E1678438B37A}" type="slidenum">
              <a:rPr kumimoji="1" lang="ja-JP" altLang="en-US" smtClean="0"/>
              <a:pPr/>
              <a:t>350</a:t>
            </a:fld>
            <a:endParaRPr kumimoji="1" lang="ja-JP" altLang="en-US"/>
          </a:p>
        </p:txBody>
      </p:sp>
      <p:sp>
        <p:nvSpPr>
          <p:cNvPr id="12" name="正方形/長方形 11">
            <a:extLst>
              <a:ext uri="{FF2B5EF4-FFF2-40B4-BE49-F238E27FC236}">
                <a16:creationId xmlns:a16="http://schemas.microsoft.com/office/drawing/2014/main" id="{62062C14-5D7C-4D79-8CF4-E782502C7964}"/>
              </a:ext>
            </a:extLst>
          </p:cNvPr>
          <p:cNvSpPr/>
          <p:nvPr/>
        </p:nvSpPr>
        <p:spPr bwMode="auto">
          <a:xfrm>
            <a:off x="766763" y="2796774"/>
            <a:ext cx="10658473" cy="3610466"/>
          </a:xfrm>
          <a:prstGeom prst="rect">
            <a:avLst/>
          </a:prstGeom>
          <a:solidFill>
            <a:srgbClr val="ECECEC"/>
          </a:solidFill>
          <a:ln w="12700">
            <a:noFill/>
          </a:ln>
          <a:effectLst/>
        </p:spPr>
        <p:style>
          <a:lnRef idx="1">
            <a:schemeClr val="accent1"/>
          </a:lnRef>
          <a:fillRef idx="2">
            <a:schemeClr val="accent1"/>
          </a:fillRef>
          <a:effectRef idx="1">
            <a:schemeClr val="accent1"/>
          </a:effectRef>
          <a:fontRef idx="minor">
            <a:schemeClr val="dk1"/>
          </a:fontRef>
        </p:style>
        <p:txBody>
          <a:bodyPr vert="horz" wrap="square" lIns="84406" tIns="42203" rIns="84406" bIns="42203" numCol="1" rtlCol="0" anchor="t" anchorCtr="0" compatLnSpc="1">
            <a:prstTxWarp prst="textNoShape">
              <a:avLst/>
            </a:prstTxWarp>
            <a:normAutofit/>
          </a:bodyPr>
          <a:lstStyle/>
          <a:p>
            <a:r>
              <a:rPr lang="en-US" altLang="ja-JP" sz="1400" b="0" dirty="0">
                <a:solidFill>
                  <a:srgbClr val="008000"/>
                </a:solidFill>
                <a:effectLst/>
                <a:latin typeface="+mn-ea"/>
              </a:rPr>
              <a:t># MNIST</a:t>
            </a:r>
            <a:r>
              <a:rPr lang="ja-JP" altLang="en-US" sz="1400" b="0" dirty="0">
                <a:solidFill>
                  <a:srgbClr val="008000"/>
                </a:solidFill>
                <a:effectLst/>
                <a:latin typeface="+mn-ea"/>
              </a:rPr>
              <a:t>をロードする</a:t>
            </a:r>
            <a:endParaRPr lang="ja-JP" altLang="en-US" sz="1400" b="0" dirty="0">
              <a:solidFill>
                <a:srgbClr val="000000"/>
              </a:solidFill>
              <a:effectLst/>
              <a:latin typeface="+mn-ea"/>
            </a:endParaRPr>
          </a:p>
          <a:p>
            <a:r>
              <a:rPr lang="en-US" altLang="ja-JP" sz="1400" b="0" dirty="0">
                <a:solidFill>
                  <a:srgbClr val="000000"/>
                </a:solidFill>
                <a:effectLst/>
                <a:latin typeface="+mn-ea"/>
              </a:rPr>
              <a:t>(train_images, train_labels), (val_images, val_labels) = mnist.load_data()</a:t>
            </a:r>
          </a:p>
          <a:p>
            <a:br>
              <a:rPr lang="en-US" altLang="ja-JP" sz="1400" b="0" dirty="0">
                <a:solidFill>
                  <a:srgbClr val="000000"/>
                </a:solidFill>
                <a:effectLst/>
                <a:latin typeface="+mn-ea"/>
              </a:rPr>
            </a:br>
            <a:r>
              <a:rPr lang="en-US" altLang="ja-JP" sz="1400" b="0" dirty="0">
                <a:solidFill>
                  <a:srgbClr val="008000"/>
                </a:solidFill>
                <a:effectLst/>
                <a:latin typeface="+mn-ea"/>
              </a:rPr>
              <a:t># </a:t>
            </a:r>
            <a:r>
              <a:rPr lang="ja-JP" altLang="en-US" sz="1400" b="0" dirty="0">
                <a:solidFill>
                  <a:srgbClr val="008000"/>
                </a:solidFill>
                <a:effectLst/>
                <a:latin typeface="+mn-ea"/>
              </a:rPr>
              <a:t>変数に格納したデータは</a:t>
            </a:r>
            <a:r>
              <a:rPr lang="en-US" altLang="ja-JP" sz="1400" b="0" dirty="0">
                <a:solidFill>
                  <a:srgbClr val="008000"/>
                </a:solidFill>
                <a:effectLst/>
                <a:latin typeface="+mn-ea"/>
              </a:rPr>
              <a:t>60000×28×28</a:t>
            </a:r>
            <a:r>
              <a:rPr lang="ja-JP" altLang="en-US" sz="1400" b="0" dirty="0">
                <a:solidFill>
                  <a:srgbClr val="008000"/>
                </a:solidFill>
                <a:effectLst/>
                <a:latin typeface="+mn-ea"/>
              </a:rPr>
              <a:t>の</a:t>
            </a:r>
            <a:r>
              <a:rPr lang="en-US" altLang="ja-JP" sz="1400" b="0" dirty="0">
                <a:solidFill>
                  <a:srgbClr val="008000"/>
                </a:solidFill>
                <a:effectLst/>
                <a:latin typeface="+mn-ea"/>
              </a:rPr>
              <a:t>numpy</a:t>
            </a:r>
            <a:r>
              <a:rPr lang="ja-JP" altLang="en-US" sz="1400" b="0" dirty="0">
                <a:solidFill>
                  <a:srgbClr val="008000"/>
                </a:solidFill>
                <a:effectLst/>
                <a:latin typeface="+mn-ea"/>
              </a:rPr>
              <a:t>配列として格納されています。</a:t>
            </a:r>
            <a:endParaRPr lang="ja-JP" altLang="en-US" sz="1400" b="0" dirty="0">
              <a:solidFill>
                <a:srgbClr val="000000"/>
              </a:solidFill>
              <a:effectLst/>
              <a:latin typeface="+mn-ea"/>
            </a:endParaRPr>
          </a:p>
          <a:p>
            <a:r>
              <a:rPr lang="en-US" altLang="ja-JP" sz="1400" b="0" dirty="0">
                <a:solidFill>
                  <a:srgbClr val="008000"/>
                </a:solidFill>
                <a:effectLst/>
                <a:latin typeface="+mn-ea"/>
              </a:rPr>
              <a:t># </a:t>
            </a:r>
            <a:r>
              <a:rPr lang="ja-JP" altLang="en-US" sz="1400" b="0" dirty="0">
                <a:solidFill>
                  <a:srgbClr val="008000"/>
                </a:solidFill>
                <a:effectLst/>
                <a:latin typeface="+mn-ea"/>
              </a:rPr>
              <a:t>これを</a:t>
            </a:r>
            <a:r>
              <a:rPr lang="en-US" altLang="ja-JP" sz="1400" b="0" dirty="0">
                <a:solidFill>
                  <a:srgbClr val="008000"/>
                </a:solidFill>
                <a:effectLst/>
                <a:latin typeface="+mn-ea"/>
              </a:rPr>
              <a:t>255</a:t>
            </a:r>
            <a:r>
              <a:rPr lang="ja-JP" altLang="en-US" sz="1400" b="0" dirty="0">
                <a:solidFill>
                  <a:srgbClr val="008000"/>
                </a:solidFill>
                <a:effectLst/>
                <a:latin typeface="+mn-ea"/>
              </a:rPr>
              <a:t>で割ることにより、一つ一つのピクセル情報を</a:t>
            </a:r>
            <a:r>
              <a:rPr lang="en-US" altLang="ja-JP" sz="1400" b="0" dirty="0">
                <a:solidFill>
                  <a:srgbClr val="008000"/>
                </a:solidFill>
                <a:effectLst/>
                <a:latin typeface="+mn-ea"/>
              </a:rPr>
              <a:t>0</a:t>
            </a:r>
            <a:r>
              <a:rPr lang="ja-JP" altLang="en-US" sz="1400" b="0" dirty="0">
                <a:solidFill>
                  <a:srgbClr val="008000"/>
                </a:solidFill>
                <a:effectLst/>
                <a:latin typeface="+mn-ea"/>
              </a:rPr>
              <a:t>～</a:t>
            </a:r>
            <a:r>
              <a:rPr lang="en-US" altLang="ja-JP" sz="1400" b="0" dirty="0">
                <a:solidFill>
                  <a:srgbClr val="008000"/>
                </a:solidFill>
                <a:effectLst/>
                <a:latin typeface="+mn-ea"/>
              </a:rPr>
              <a:t>1</a:t>
            </a:r>
            <a:r>
              <a:rPr lang="ja-JP" altLang="en-US" sz="1400" b="0" dirty="0">
                <a:solidFill>
                  <a:srgbClr val="008000"/>
                </a:solidFill>
                <a:effectLst/>
                <a:latin typeface="+mn-ea"/>
              </a:rPr>
              <a:t>の範囲に正規化します。</a:t>
            </a:r>
            <a:endParaRPr lang="ja-JP" altLang="en-US" sz="1400" b="0" dirty="0">
              <a:solidFill>
                <a:srgbClr val="000000"/>
              </a:solidFill>
              <a:effectLst/>
              <a:latin typeface="+mn-ea"/>
            </a:endParaRPr>
          </a:p>
          <a:p>
            <a:r>
              <a:rPr lang="fr-FR" altLang="ja-JP" sz="1400" b="0" dirty="0">
                <a:solidFill>
                  <a:srgbClr val="000000"/>
                </a:solidFill>
                <a:effectLst/>
                <a:latin typeface="Meiryo UI" panose="020B0604030504040204" pitchFamily="50" charset="-128"/>
                <a:ea typeface="Meiryo UI" panose="020B0604030504040204" pitchFamily="50" charset="-128"/>
              </a:rPr>
              <a:t>train_images = train_images.astype(</a:t>
            </a:r>
            <a:r>
              <a:rPr lang="fr-FR" altLang="ja-JP" sz="1400" b="0" dirty="0">
                <a:solidFill>
                  <a:srgbClr val="A31515"/>
                </a:solidFill>
                <a:effectLst/>
                <a:latin typeface="Meiryo UI" panose="020B0604030504040204" pitchFamily="50" charset="-128"/>
                <a:ea typeface="Meiryo UI" panose="020B0604030504040204" pitchFamily="50" charset="-128"/>
              </a:rPr>
              <a:t>"float32"</a:t>
            </a:r>
            <a:r>
              <a:rPr lang="fr-FR" altLang="ja-JP" sz="1400" b="0" dirty="0">
                <a:solidFill>
                  <a:srgbClr val="000000"/>
                </a:solidFill>
                <a:effectLst/>
                <a:latin typeface="Meiryo UI" panose="020B0604030504040204" pitchFamily="50" charset="-128"/>
                <a:ea typeface="Meiryo UI" panose="020B0604030504040204" pitchFamily="50" charset="-128"/>
              </a:rPr>
              <a:t>) / </a:t>
            </a:r>
            <a:r>
              <a:rPr lang="fr-FR" altLang="ja-JP" sz="1400" b="0" dirty="0">
                <a:solidFill>
                  <a:srgbClr val="09885A"/>
                </a:solidFill>
                <a:effectLst/>
                <a:latin typeface="Meiryo UI" panose="020B0604030504040204" pitchFamily="50" charset="-128"/>
                <a:ea typeface="Meiryo UI" panose="020B0604030504040204" pitchFamily="50" charset="-128"/>
              </a:rPr>
              <a:t>255</a:t>
            </a:r>
            <a:r>
              <a:rPr lang="fr-FR" altLang="ja-JP" sz="1400" b="0" dirty="0">
                <a:solidFill>
                  <a:srgbClr val="000000"/>
                </a:solidFill>
                <a:effectLst/>
                <a:latin typeface="Meiryo UI" panose="020B0604030504040204" pitchFamily="50" charset="-128"/>
                <a:ea typeface="Meiryo UI" panose="020B0604030504040204" pitchFamily="50" charset="-128"/>
              </a:rPr>
              <a:t>.</a:t>
            </a:r>
          </a:p>
          <a:p>
            <a:br>
              <a:rPr lang="en-US" altLang="ja-JP" sz="1400" b="0" dirty="0">
                <a:solidFill>
                  <a:srgbClr val="000000"/>
                </a:solidFill>
                <a:effectLst/>
                <a:latin typeface="+mn-ea"/>
              </a:rPr>
            </a:br>
            <a:r>
              <a:rPr lang="en-US" altLang="ja-JP" sz="1400" b="0" dirty="0">
                <a:solidFill>
                  <a:srgbClr val="008000"/>
                </a:solidFill>
                <a:effectLst/>
                <a:latin typeface="+mn-ea"/>
              </a:rPr>
              <a:t># </a:t>
            </a:r>
            <a:r>
              <a:rPr lang="ja-JP" altLang="en-US" sz="1400" b="0" dirty="0">
                <a:solidFill>
                  <a:srgbClr val="008000"/>
                </a:solidFill>
                <a:effectLst/>
                <a:latin typeface="+mn-ea"/>
              </a:rPr>
              <a:t>目的変数である、</a:t>
            </a:r>
            <a:r>
              <a:rPr lang="en-US" altLang="ja-JP" sz="1400" b="0" dirty="0">
                <a:solidFill>
                  <a:srgbClr val="008000"/>
                </a:solidFill>
                <a:effectLst/>
                <a:latin typeface="+mn-ea"/>
              </a:rPr>
              <a:t>0</a:t>
            </a:r>
            <a:r>
              <a:rPr lang="ja-JP" altLang="en-US" sz="1400" b="0" dirty="0">
                <a:solidFill>
                  <a:srgbClr val="008000"/>
                </a:solidFill>
                <a:effectLst/>
                <a:latin typeface="+mn-ea"/>
              </a:rPr>
              <a:t>～</a:t>
            </a:r>
            <a:r>
              <a:rPr lang="en-US" altLang="ja-JP" sz="1400" b="0" dirty="0">
                <a:solidFill>
                  <a:srgbClr val="008000"/>
                </a:solidFill>
                <a:effectLst/>
                <a:latin typeface="+mn-ea"/>
              </a:rPr>
              <a:t>9</a:t>
            </a:r>
            <a:r>
              <a:rPr lang="ja-JP" altLang="en-US" sz="1400" b="0" dirty="0">
                <a:solidFill>
                  <a:srgbClr val="008000"/>
                </a:solidFill>
                <a:effectLst/>
                <a:latin typeface="+mn-ea"/>
              </a:rPr>
              <a:t>のどれに当たるかのラベルを</a:t>
            </a:r>
            <a:r>
              <a:rPr lang="en-US" altLang="ja-JP" sz="1400" b="0" dirty="0">
                <a:solidFill>
                  <a:srgbClr val="008000"/>
                </a:solidFill>
                <a:effectLst/>
                <a:latin typeface="+mn-ea"/>
              </a:rPr>
              <a:t>one-hot</a:t>
            </a:r>
            <a:r>
              <a:rPr lang="ja-JP" altLang="en-US" sz="1400" b="0" dirty="0">
                <a:solidFill>
                  <a:srgbClr val="008000"/>
                </a:solidFill>
                <a:effectLst/>
                <a:latin typeface="+mn-ea"/>
              </a:rPr>
              <a:t>表現に直す。</a:t>
            </a:r>
            <a:r>
              <a:rPr lang="en-US" altLang="ja-JP" sz="1400" b="0" dirty="0" err="1">
                <a:solidFill>
                  <a:srgbClr val="000000"/>
                </a:solidFill>
                <a:effectLst/>
                <a:latin typeface="+mn-ea"/>
              </a:rPr>
              <a:t>train_labels</a:t>
            </a:r>
            <a:r>
              <a:rPr lang="en-US" altLang="ja-JP" sz="1400" b="0" dirty="0">
                <a:solidFill>
                  <a:srgbClr val="000000"/>
                </a:solidFill>
                <a:effectLst/>
                <a:latin typeface="+mn-ea"/>
              </a:rPr>
              <a:t> = tf.keras.utils.to_categorical(train_labels, </a:t>
            </a:r>
            <a:r>
              <a:rPr lang="en-US" altLang="ja-JP" sz="1400" b="0" dirty="0">
                <a:solidFill>
                  <a:srgbClr val="09885A"/>
                </a:solidFill>
                <a:effectLst/>
                <a:latin typeface="+mn-ea"/>
              </a:rPr>
              <a:t>10</a:t>
            </a:r>
            <a:r>
              <a:rPr lang="en-US" altLang="ja-JP" sz="1400" b="0" dirty="0">
                <a:solidFill>
                  <a:srgbClr val="000000"/>
                </a:solidFill>
                <a:effectLst/>
                <a:latin typeface="+mn-ea"/>
              </a:rPr>
              <a:t>)</a:t>
            </a:r>
          </a:p>
          <a:p>
            <a:endParaRPr lang="en-US" altLang="ja-JP" sz="1400" dirty="0">
              <a:solidFill>
                <a:srgbClr val="000000"/>
              </a:solidFill>
              <a:latin typeface="+mn-ea"/>
            </a:endParaRPr>
          </a:p>
          <a:p>
            <a:r>
              <a:rPr lang="en-US" altLang="ja-JP" sz="1400" b="1" dirty="0">
                <a:solidFill>
                  <a:srgbClr val="EA0D62"/>
                </a:solidFill>
                <a:effectLst/>
                <a:latin typeface="+mn-ea"/>
              </a:rPr>
              <a:t>※ </a:t>
            </a:r>
            <a:r>
              <a:rPr lang="ja-JP" altLang="en-US" sz="1400" b="1" dirty="0">
                <a:solidFill>
                  <a:srgbClr val="EA0D62"/>
                </a:solidFill>
                <a:effectLst/>
                <a:latin typeface="+mn-ea"/>
              </a:rPr>
              <a:t>検証データも同様に正規化及び</a:t>
            </a:r>
            <a:r>
              <a:rPr lang="en-US" altLang="ja-JP" sz="1400" b="1" dirty="0">
                <a:solidFill>
                  <a:srgbClr val="EA0D62"/>
                </a:solidFill>
                <a:effectLst/>
                <a:latin typeface="+mn-ea"/>
              </a:rPr>
              <a:t>one-hot</a:t>
            </a:r>
            <a:r>
              <a:rPr lang="ja-JP" altLang="en-US" sz="1400" b="1" dirty="0">
                <a:solidFill>
                  <a:srgbClr val="EA0D62"/>
                </a:solidFill>
                <a:effectLst/>
                <a:latin typeface="+mn-ea"/>
              </a:rPr>
              <a:t>表現に直します</a:t>
            </a:r>
            <a:endParaRPr lang="en-US" altLang="ja-JP" sz="1400" b="1" dirty="0">
              <a:solidFill>
                <a:srgbClr val="EA0D62"/>
              </a:solidFill>
              <a:effectLst/>
              <a:latin typeface="+mn-ea"/>
            </a:endParaRPr>
          </a:p>
        </p:txBody>
      </p:sp>
      <p:sp>
        <p:nvSpPr>
          <p:cNvPr id="11" name="テキスト ボックス 10">
            <a:extLst>
              <a:ext uri="{FF2B5EF4-FFF2-40B4-BE49-F238E27FC236}">
                <a16:creationId xmlns:a16="http://schemas.microsoft.com/office/drawing/2014/main" id="{48ED5F22-7121-47D0-83CB-F1ECFEB1CBCE}"/>
              </a:ext>
            </a:extLst>
          </p:cNvPr>
          <p:cNvSpPr txBox="1"/>
          <p:nvPr/>
        </p:nvSpPr>
        <p:spPr>
          <a:xfrm>
            <a:off x="596537" y="1246623"/>
            <a:ext cx="10998926" cy="1354217"/>
          </a:xfrm>
          <a:prstGeom prst="rect">
            <a:avLst/>
          </a:prstGeom>
          <a:solidFill>
            <a:srgbClr val="FFF4E1"/>
          </a:solid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20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pPr algn="l">
              <a:lnSpc>
                <a:spcPct val="130000"/>
              </a:lnSpc>
            </a:pPr>
            <a:r>
              <a:rPr lang="ja-JP" altLang="en-US" sz="1600" dirty="0">
                <a:solidFill>
                  <a:srgbClr val="E94823"/>
                </a:solidFill>
              </a:rPr>
              <a:t>　まずは、データの用意とデータに対しての前処理を行います。画像データは初めから</a:t>
            </a:r>
            <a:r>
              <a:rPr lang="en-US" altLang="ja-JP" sz="1600" dirty="0">
                <a:solidFill>
                  <a:srgbClr val="E94823"/>
                </a:solidFill>
              </a:rPr>
              <a:t>0</a:t>
            </a:r>
            <a:r>
              <a:rPr lang="ja-JP" altLang="en-US" sz="1600" dirty="0">
                <a:solidFill>
                  <a:srgbClr val="E94823"/>
                </a:solidFill>
              </a:rPr>
              <a:t>～</a:t>
            </a:r>
            <a:r>
              <a:rPr lang="en-US" altLang="ja-JP" sz="1600" dirty="0">
                <a:solidFill>
                  <a:srgbClr val="E94823"/>
                </a:solidFill>
              </a:rPr>
              <a:t>255</a:t>
            </a:r>
            <a:r>
              <a:rPr lang="ja-JP" altLang="en-US" sz="1600" dirty="0">
                <a:solidFill>
                  <a:srgbClr val="E94823"/>
                </a:solidFill>
              </a:rPr>
              <a:t>の範囲でスケールがそろっていますが、スケールが大きいとネットワークを最適化するのに時間がかかります。そこで、データのスケールを</a:t>
            </a:r>
            <a:r>
              <a:rPr lang="en-US" altLang="ja-JP" sz="1600" dirty="0">
                <a:solidFill>
                  <a:srgbClr val="E94823"/>
                </a:solidFill>
              </a:rPr>
              <a:t>0</a:t>
            </a:r>
            <a:r>
              <a:rPr lang="ja-JP" altLang="en-US" sz="1600" dirty="0">
                <a:solidFill>
                  <a:srgbClr val="E94823"/>
                </a:solidFill>
              </a:rPr>
              <a:t>～</a:t>
            </a:r>
            <a:r>
              <a:rPr lang="en-US" altLang="ja-JP" sz="1600" dirty="0">
                <a:solidFill>
                  <a:srgbClr val="E94823"/>
                </a:solidFill>
              </a:rPr>
              <a:t>1</a:t>
            </a:r>
            <a:r>
              <a:rPr lang="ja-JP" altLang="en-US" sz="1600" dirty="0">
                <a:solidFill>
                  <a:srgbClr val="E94823"/>
                </a:solidFill>
              </a:rPr>
              <a:t>の範囲に収める正規化を行います。また、ソフトマックス関数を使用するとそれぞれの確率値が出力されるので、目的変数は</a:t>
            </a:r>
            <a:r>
              <a:rPr lang="en-US" altLang="ja-JP" sz="1600" dirty="0">
                <a:solidFill>
                  <a:srgbClr val="E94823"/>
                </a:solidFill>
              </a:rPr>
              <a:t>One-Hot</a:t>
            </a:r>
            <a:r>
              <a:rPr lang="ja-JP" altLang="en-US" sz="1600" dirty="0">
                <a:solidFill>
                  <a:srgbClr val="E94823"/>
                </a:solidFill>
              </a:rPr>
              <a:t>表現に変換します。</a:t>
            </a:r>
            <a:endParaRPr lang="en-US" altLang="ja-JP" sz="1600" dirty="0">
              <a:solidFill>
                <a:srgbClr val="E94823"/>
              </a:solidFill>
            </a:endParaRPr>
          </a:p>
        </p:txBody>
      </p:sp>
      <p:sp>
        <p:nvSpPr>
          <p:cNvPr id="17" name="テキスト ボックス 16">
            <a:extLst>
              <a:ext uri="{FF2B5EF4-FFF2-40B4-BE49-F238E27FC236}">
                <a16:creationId xmlns:a16="http://schemas.microsoft.com/office/drawing/2014/main" id="{141E65F0-ABDC-4A54-B4A3-7497B92B38AC}"/>
              </a:ext>
            </a:extLst>
          </p:cNvPr>
          <p:cNvSpPr txBox="1"/>
          <p:nvPr/>
        </p:nvSpPr>
        <p:spPr>
          <a:xfrm>
            <a:off x="766763" y="814966"/>
            <a:ext cx="10658473" cy="431657"/>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20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pPr>
              <a:lnSpc>
                <a:spcPct val="130000"/>
              </a:lnSpc>
            </a:pPr>
            <a:r>
              <a:rPr lang="en-US" altLang="ja-JP" sz="1800" dirty="0"/>
              <a:t>TensorFlow / Keras</a:t>
            </a:r>
            <a:r>
              <a:rPr lang="ja-JP" altLang="en-US" sz="1800" dirty="0"/>
              <a:t>で</a:t>
            </a:r>
            <a:r>
              <a:rPr lang="en-US" altLang="ja-JP" sz="1800" dirty="0"/>
              <a:t>CNN</a:t>
            </a:r>
            <a:r>
              <a:rPr lang="ja-JP" altLang="en-US" sz="1800" dirty="0"/>
              <a:t>画像分類を行います</a:t>
            </a:r>
          </a:p>
        </p:txBody>
      </p:sp>
    </p:spTree>
    <p:extLst>
      <p:ext uri="{BB962C8B-B14F-4D97-AF65-F5344CB8AC3E}">
        <p14:creationId xmlns:p14="http://schemas.microsoft.com/office/powerpoint/2010/main" val="1256224058"/>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lang="en-US" altLang="ja-JP" dirty="0"/>
              <a:t>7</a:t>
            </a:r>
            <a:r>
              <a:rPr kumimoji="1" lang="en-US" altLang="ja-JP" dirty="0"/>
              <a:t>-2-3.</a:t>
            </a:r>
            <a:r>
              <a:rPr lang="en-US" altLang="ja-JP" dirty="0"/>
              <a:t>Keras</a:t>
            </a:r>
            <a:r>
              <a:rPr lang="ja-JP" altLang="en-US" dirty="0"/>
              <a:t>で</a:t>
            </a:r>
            <a:r>
              <a:rPr lang="en-US" altLang="ja-JP" dirty="0"/>
              <a:t>CNN</a:t>
            </a:r>
            <a:r>
              <a:rPr lang="ja-JP" altLang="en-US" dirty="0"/>
              <a:t>モデルを定義する</a:t>
            </a:r>
            <a:endParaRPr kumimoji="1" lang="ja-JP" altLang="en-US" dirty="0"/>
          </a:p>
        </p:txBody>
      </p:sp>
      <p:sp>
        <p:nvSpPr>
          <p:cNvPr id="5" name="スライド番号プレースホルダー 4">
            <a:extLst>
              <a:ext uri="{FF2B5EF4-FFF2-40B4-BE49-F238E27FC236}">
                <a16:creationId xmlns:a16="http://schemas.microsoft.com/office/drawing/2014/main" id="{C905B90A-465B-402F-BC68-6932C2B00E04}"/>
              </a:ext>
            </a:extLst>
          </p:cNvPr>
          <p:cNvSpPr>
            <a:spLocks noGrp="1"/>
          </p:cNvSpPr>
          <p:nvPr>
            <p:ph type="sldNum" sz="quarter" idx="10"/>
          </p:nvPr>
        </p:nvSpPr>
        <p:spPr/>
        <p:txBody>
          <a:bodyPr/>
          <a:lstStyle/>
          <a:p>
            <a:fld id="{5D750650-B10A-47BF-93C2-E1678438B37A}" type="slidenum">
              <a:rPr kumimoji="1" lang="ja-JP" altLang="en-US" smtClean="0"/>
              <a:pPr/>
              <a:t>351</a:t>
            </a:fld>
            <a:endParaRPr kumimoji="1" lang="ja-JP" altLang="en-US"/>
          </a:p>
        </p:txBody>
      </p:sp>
      <p:sp>
        <p:nvSpPr>
          <p:cNvPr id="12" name="正方形/長方形 11">
            <a:extLst>
              <a:ext uri="{FF2B5EF4-FFF2-40B4-BE49-F238E27FC236}">
                <a16:creationId xmlns:a16="http://schemas.microsoft.com/office/drawing/2014/main" id="{62062C14-5D7C-4D79-8CF4-E782502C7964}"/>
              </a:ext>
            </a:extLst>
          </p:cNvPr>
          <p:cNvSpPr/>
          <p:nvPr/>
        </p:nvSpPr>
        <p:spPr bwMode="auto">
          <a:xfrm>
            <a:off x="766763" y="980389"/>
            <a:ext cx="10658473" cy="4975266"/>
          </a:xfrm>
          <a:prstGeom prst="rect">
            <a:avLst/>
          </a:prstGeom>
          <a:solidFill>
            <a:srgbClr val="ECECEC"/>
          </a:solidFill>
          <a:ln w="12700">
            <a:noFill/>
          </a:ln>
          <a:effectLst/>
        </p:spPr>
        <p:style>
          <a:lnRef idx="1">
            <a:schemeClr val="accent1"/>
          </a:lnRef>
          <a:fillRef idx="2">
            <a:schemeClr val="accent1"/>
          </a:fillRef>
          <a:effectRef idx="1">
            <a:schemeClr val="accent1"/>
          </a:effectRef>
          <a:fontRef idx="minor">
            <a:schemeClr val="dk1"/>
          </a:fontRef>
        </p:style>
        <p:txBody>
          <a:bodyPr vert="horz" wrap="square" lIns="84406" tIns="42203" rIns="84406" bIns="42203" numCol="1" rtlCol="0" anchor="t" anchorCtr="0" compatLnSpc="1">
            <a:prstTxWarp prst="textNoShape">
              <a:avLst/>
            </a:prstTxWarp>
            <a:normAutofit/>
          </a:bodyPr>
          <a:lstStyle/>
          <a:p>
            <a:r>
              <a:rPr lang="en-US" altLang="ja-JP" sz="1400" b="0" dirty="0">
                <a:solidFill>
                  <a:srgbClr val="000000"/>
                </a:solidFill>
                <a:effectLst/>
                <a:latin typeface="+mn-ea"/>
              </a:rPr>
              <a:t>model = Sequential()</a:t>
            </a:r>
          </a:p>
          <a:p>
            <a:endParaRPr lang="en-US" altLang="ja-JP" sz="1400" dirty="0">
              <a:solidFill>
                <a:srgbClr val="000000"/>
              </a:solidFill>
              <a:latin typeface="+mn-ea"/>
            </a:endParaRPr>
          </a:p>
          <a:p>
            <a:endParaRPr lang="en-US" altLang="ja-JP" sz="1400" b="0" dirty="0">
              <a:solidFill>
                <a:srgbClr val="000000"/>
              </a:solidFill>
              <a:effectLst/>
              <a:latin typeface="+mn-ea"/>
            </a:endParaRPr>
          </a:p>
          <a:p>
            <a:r>
              <a:rPr lang="en-US" altLang="ja-JP" sz="1400" b="0" dirty="0">
                <a:solidFill>
                  <a:srgbClr val="008000"/>
                </a:solidFill>
                <a:effectLst/>
                <a:latin typeface="+mn-ea"/>
              </a:rPr>
              <a:t># </a:t>
            </a:r>
            <a:r>
              <a:rPr lang="ja-JP" altLang="en-US" sz="1400" b="0" dirty="0">
                <a:solidFill>
                  <a:srgbClr val="008000"/>
                </a:solidFill>
                <a:effectLst/>
                <a:latin typeface="+mn-ea"/>
              </a:rPr>
              <a:t>畳み込み層</a:t>
            </a:r>
            <a:endParaRPr lang="ja-JP" altLang="en-US" sz="1400" b="0" dirty="0">
              <a:solidFill>
                <a:srgbClr val="000000"/>
              </a:solidFill>
              <a:effectLst/>
              <a:latin typeface="+mn-ea"/>
            </a:endParaRPr>
          </a:p>
          <a:p>
            <a:r>
              <a:rPr lang="en-US" altLang="ja-JP" sz="1400" b="0" dirty="0" err="1">
                <a:solidFill>
                  <a:srgbClr val="000000"/>
                </a:solidFill>
                <a:effectLst/>
                <a:latin typeface="+mn-ea"/>
              </a:rPr>
              <a:t>model.add</a:t>
            </a:r>
            <a:r>
              <a:rPr lang="en-US" altLang="ja-JP" sz="1400" b="0" dirty="0">
                <a:solidFill>
                  <a:srgbClr val="000000"/>
                </a:solidFill>
                <a:effectLst/>
                <a:latin typeface="+mn-ea"/>
              </a:rPr>
              <a:t>(Conv2D(</a:t>
            </a:r>
            <a:r>
              <a:rPr lang="en-US" altLang="ja-JP" sz="1400" b="0" dirty="0">
                <a:solidFill>
                  <a:srgbClr val="09885A"/>
                </a:solidFill>
                <a:effectLst/>
                <a:latin typeface="+mn-ea"/>
              </a:rPr>
              <a:t>16</a:t>
            </a:r>
            <a:r>
              <a:rPr lang="en-US" altLang="ja-JP" sz="1400" b="0" dirty="0">
                <a:solidFill>
                  <a:srgbClr val="000000"/>
                </a:solidFill>
                <a:effectLst/>
                <a:latin typeface="+mn-ea"/>
              </a:rPr>
              <a:t>, (</a:t>
            </a:r>
            <a:r>
              <a:rPr lang="en-US" altLang="ja-JP" sz="1400" b="0" dirty="0">
                <a:solidFill>
                  <a:srgbClr val="09885A"/>
                </a:solidFill>
                <a:effectLst/>
                <a:latin typeface="+mn-ea"/>
              </a:rPr>
              <a:t>5</a:t>
            </a:r>
            <a:r>
              <a:rPr lang="en-US" altLang="ja-JP" sz="1400" b="0" dirty="0">
                <a:solidFill>
                  <a:srgbClr val="000000"/>
                </a:solidFill>
                <a:effectLst/>
                <a:latin typeface="+mn-ea"/>
              </a:rPr>
              <a:t>, </a:t>
            </a:r>
            <a:r>
              <a:rPr lang="en-US" altLang="ja-JP" sz="1400" b="0" dirty="0">
                <a:solidFill>
                  <a:srgbClr val="09885A"/>
                </a:solidFill>
                <a:effectLst/>
                <a:latin typeface="+mn-ea"/>
              </a:rPr>
              <a:t>5</a:t>
            </a:r>
            <a:r>
              <a:rPr lang="en-US" altLang="ja-JP" sz="1400" b="0" dirty="0">
                <a:solidFill>
                  <a:srgbClr val="000000"/>
                </a:solidFill>
                <a:effectLst/>
                <a:latin typeface="+mn-ea"/>
              </a:rPr>
              <a:t>), padding=</a:t>
            </a:r>
            <a:r>
              <a:rPr lang="en-US" altLang="ja-JP" sz="1400" b="0" dirty="0">
                <a:solidFill>
                  <a:srgbClr val="A31515"/>
                </a:solidFill>
                <a:effectLst/>
                <a:latin typeface="+mn-ea"/>
              </a:rPr>
              <a:t>'same'</a:t>
            </a:r>
            <a:r>
              <a:rPr lang="en-US" altLang="ja-JP" sz="1400" b="0" dirty="0">
                <a:solidFill>
                  <a:srgbClr val="000000"/>
                </a:solidFill>
                <a:effectLst/>
                <a:latin typeface="Courier New" panose="02070309020205020404" pitchFamily="49" charset="0"/>
              </a:rPr>
              <a:t> </a:t>
            </a:r>
            <a:r>
              <a:rPr lang="en-US" altLang="ja-JP" sz="1400" b="0" dirty="0">
                <a:solidFill>
                  <a:srgbClr val="000000"/>
                </a:solidFill>
                <a:effectLst/>
                <a:latin typeface="Meiryo UI" panose="020B0604030504040204" pitchFamily="50" charset="-128"/>
                <a:ea typeface="Meiryo UI" panose="020B0604030504040204" pitchFamily="50" charset="-128"/>
              </a:rPr>
              <a:t>, </a:t>
            </a:r>
            <a:r>
              <a:rPr lang="en-US" altLang="ja-JP" sz="1400" b="0" dirty="0" err="1">
                <a:solidFill>
                  <a:srgbClr val="000000"/>
                </a:solidFill>
                <a:effectLst/>
                <a:latin typeface="Meiryo UI" panose="020B0604030504040204" pitchFamily="50" charset="-128"/>
                <a:ea typeface="Meiryo UI" panose="020B0604030504040204" pitchFamily="50" charset="-128"/>
              </a:rPr>
              <a:t>input_shape</a:t>
            </a:r>
            <a:r>
              <a:rPr lang="en-US" altLang="ja-JP" sz="1400" b="0" dirty="0">
                <a:solidFill>
                  <a:srgbClr val="000000"/>
                </a:solidFill>
                <a:effectLst/>
                <a:latin typeface="Meiryo UI" panose="020B0604030504040204" pitchFamily="50" charset="-128"/>
                <a:ea typeface="Meiryo UI" panose="020B0604030504040204" pitchFamily="50" charset="-128"/>
              </a:rPr>
              <a:t>=(</a:t>
            </a:r>
            <a:r>
              <a:rPr lang="en-US" altLang="ja-JP" sz="1400" b="0" dirty="0">
                <a:solidFill>
                  <a:srgbClr val="09885A"/>
                </a:solidFill>
                <a:effectLst/>
                <a:latin typeface="Meiryo UI" panose="020B0604030504040204" pitchFamily="50" charset="-128"/>
                <a:ea typeface="Meiryo UI" panose="020B0604030504040204" pitchFamily="50" charset="-128"/>
              </a:rPr>
              <a:t>28</a:t>
            </a:r>
            <a:r>
              <a:rPr lang="en-US" altLang="ja-JP" sz="1400" b="0" dirty="0">
                <a:solidFill>
                  <a:srgbClr val="000000"/>
                </a:solidFill>
                <a:effectLst/>
                <a:latin typeface="Meiryo UI" panose="020B0604030504040204" pitchFamily="50" charset="-128"/>
                <a:ea typeface="Meiryo UI" panose="020B0604030504040204" pitchFamily="50" charset="-128"/>
              </a:rPr>
              <a:t>,</a:t>
            </a:r>
            <a:r>
              <a:rPr lang="en-US" altLang="ja-JP" sz="1400" b="0" dirty="0">
                <a:solidFill>
                  <a:srgbClr val="09885A"/>
                </a:solidFill>
                <a:effectLst/>
                <a:latin typeface="Meiryo UI" panose="020B0604030504040204" pitchFamily="50" charset="-128"/>
                <a:ea typeface="Meiryo UI" panose="020B0604030504040204" pitchFamily="50" charset="-128"/>
              </a:rPr>
              <a:t>28</a:t>
            </a:r>
            <a:r>
              <a:rPr lang="en-US" altLang="ja-JP" sz="1400" b="0" dirty="0">
                <a:solidFill>
                  <a:srgbClr val="000000"/>
                </a:solidFill>
                <a:effectLst/>
                <a:latin typeface="Meiryo UI" panose="020B0604030504040204" pitchFamily="50" charset="-128"/>
                <a:ea typeface="Meiryo UI" panose="020B0604030504040204" pitchFamily="50" charset="-128"/>
              </a:rPr>
              <a:t>,</a:t>
            </a:r>
            <a:r>
              <a:rPr lang="en-US" altLang="ja-JP" sz="1400" b="0" dirty="0">
                <a:solidFill>
                  <a:srgbClr val="09885A"/>
                </a:solidFill>
                <a:effectLst/>
                <a:latin typeface="Meiryo UI" panose="020B0604030504040204" pitchFamily="50" charset="-128"/>
                <a:ea typeface="Meiryo UI" panose="020B0604030504040204" pitchFamily="50" charset="-128"/>
              </a:rPr>
              <a:t>1</a:t>
            </a:r>
            <a:r>
              <a:rPr lang="en-US" altLang="ja-JP" sz="1400" b="0" dirty="0">
                <a:solidFill>
                  <a:srgbClr val="000000"/>
                </a:solidFill>
                <a:effectLst/>
                <a:latin typeface="Meiryo UI" panose="020B0604030504040204" pitchFamily="50" charset="-128"/>
                <a:ea typeface="Meiryo UI" panose="020B0604030504040204" pitchFamily="50" charset="-128"/>
              </a:rPr>
              <a:t>)))</a:t>
            </a:r>
          </a:p>
          <a:p>
            <a:r>
              <a:rPr lang="en-US" altLang="ja-JP" sz="1400" b="0" dirty="0" err="1">
                <a:solidFill>
                  <a:srgbClr val="000000"/>
                </a:solidFill>
                <a:effectLst/>
                <a:latin typeface="+mn-ea"/>
              </a:rPr>
              <a:t>model.add</a:t>
            </a:r>
            <a:r>
              <a:rPr lang="en-US" altLang="ja-JP" sz="1400" b="0" dirty="0">
                <a:solidFill>
                  <a:srgbClr val="000000"/>
                </a:solidFill>
                <a:effectLst/>
                <a:latin typeface="+mn-ea"/>
              </a:rPr>
              <a:t>(Activation(</a:t>
            </a:r>
            <a:r>
              <a:rPr lang="en-US" altLang="ja-JP" sz="1400" b="0" dirty="0">
                <a:solidFill>
                  <a:srgbClr val="A31515"/>
                </a:solidFill>
                <a:effectLst/>
                <a:latin typeface="+mn-ea"/>
              </a:rPr>
              <a:t>'relu'</a:t>
            </a:r>
            <a:r>
              <a:rPr lang="en-US" altLang="ja-JP" sz="1400" b="0" dirty="0">
                <a:solidFill>
                  <a:srgbClr val="000000"/>
                </a:solidFill>
                <a:effectLst/>
                <a:latin typeface="+mn-ea"/>
              </a:rPr>
              <a:t>))</a:t>
            </a:r>
          </a:p>
          <a:p>
            <a:r>
              <a:rPr lang="en-US" altLang="ja-JP" sz="1400" b="0" dirty="0">
                <a:solidFill>
                  <a:srgbClr val="000000"/>
                </a:solidFill>
                <a:effectLst/>
                <a:latin typeface="+mn-ea"/>
              </a:rPr>
              <a:t>model.add(Dropout(</a:t>
            </a:r>
            <a:r>
              <a:rPr lang="en-US" altLang="ja-JP" sz="1400" b="0" dirty="0">
                <a:solidFill>
                  <a:srgbClr val="09885A"/>
                </a:solidFill>
                <a:effectLst/>
                <a:latin typeface="+mn-ea"/>
              </a:rPr>
              <a:t>0.5</a:t>
            </a:r>
            <a:r>
              <a:rPr lang="en-US" altLang="ja-JP" sz="1400" b="0" dirty="0">
                <a:solidFill>
                  <a:srgbClr val="000000"/>
                </a:solidFill>
                <a:effectLst/>
                <a:latin typeface="+mn-ea"/>
              </a:rPr>
              <a:t>))</a:t>
            </a:r>
          </a:p>
          <a:p>
            <a:r>
              <a:rPr lang="en-US" altLang="ja-JP" sz="1400" b="0" dirty="0">
                <a:solidFill>
                  <a:srgbClr val="008000"/>
                </a:solidFill>
                <a:effectLst/>
                <a:latin typeface="+mn-ea"/>
              </a:rPr>
              <a:t># </a:t>
            </a:r>
            <a:r>
              <a:rPr lang="ja-JP" altLang="en-US" sz="1400" b="0" dirty="0">
                <a:solidFill>
                  <a:srgbClr val="008000"/>
                </a:solidFill>
                <a:effectLst/>
                <a:latin typeface="+mn-ea"/>
              </a:rPr>
              <a:t>プーリング層</a:t>
            </a:r>
            <a:endParaRPr lang="ja-JP" altLang="en-US" sz="1400" b="0" dirty="0">
              <a:solidFill>
                <a:srgbClr val="000000"/>
              </a:solidFill>
              <a:effectLst/>
              <a:latin typeface="+mn-ea"/>
            </a:endParaRPr>
          </a:p>
          <a:p>
            <a:r>
              <a:rPr lang="en-US" altLang="ja-JP" sz="1400" b="0" dirty="0">
                <a:solidFill>
                  <a:srgbClr val="000000"/>
                </a:solidFill>
                <a:effectLst/>
                <a:latin typeface="+mn-ea"/>
              </a:rPr>
              <a:t>model.add(MaxPooling2D((</a:t>
            </a:r>
            <a:r>
              <a:rPr lang="en-US" altLang="ja-JP" sz="1400" b="0" dirty="0">
                <a:solidFill>
                  <a:srgbClr val="09885A"/>
                </a:solidFill>
                <a:effectLst/>
                <a:latin typeface="+mn-ea"/>
              </a:rPr>
              <a:t>2</a:t>
            </a:r>
            <a:r>
              <a:rPr lang="en-US" altLang="ja-JP" sz="1400" b="0" dirty="0">
                <a:solidFill>
                  <a:srgbClr val="000000"/>
                </a:solidFill>
                <a:effectLst/>
                <a:latin typeface="+mn-ea"/>
              </a:rPr>
              <a:t>, </a:t>
            </a:r>
            <a:r>
              <a:rPr lang="en-US" altLang="ja-JP" sz="1400" b="0" dirty="0">
                <a:solidFill>
                  <a:srgbClr val="09885A"/>
                </a:solidFill>
                <a:effectLst/>
                <a:latin typeface="+mn-ea"/>
              </a:rPr>
              <a:t>2</a:t>
            </a:r>
            <a:r>
              <a:rPr lang="en-US" altLang="ja-JP" sz="1400" b="0" dirty="0">
                <a:solidFill>
                  <a:srgbClr val="000000"/>
                </a:solidFill>
                <a:effectLst/>
                <a:latin typeface="+mn-ea"/>
              </a:rPr>
              <a:t>)))</a:t>
            </a:r>
          </a:p>
          <a:p>
            <a:r>
              <a:rPr lang="en-US" altLang="ja-JP" sz="1400" b="0" dirty="0">
                <a:solidFill>
                  <a:srgbClr val="008000"/>
                </a:solidFill>
                <a:effectLst/>
                <a:latin typeface="+mn-ea"/>
              </a:rPr>
              <a:t># </a:t>
            </a:r>
            <a:r>
              <a:rPr lang="ja-JP" altLang="en-US" sz="1400" b="0" dirty="0">
                <a:solidFill>
                  <a:srgbClr val="008000"/>
                </a:solidFill>
                <a:effectLst/>
                <a:latin typeface="+mn-ea"/>
              </a:rPr>
              <a:t>全結合層</a:t>
            </a:r>
            <a:endParaRPr lang="ja-JP" altLang="en-US" sz="1400" b="0" dirty="0">
              <a:solidFill>
                <a:srgbClr val="000000"/>
              </a:solidFill>
              <a:effectLst/>
              <a:latin typeface="+mn-ea"/>
            </a:endParaRPr>
          </a:p>
          <a:p>
            <a:r>
              <a:rPr lang="en-US" altLang="ja-JP" sz="1400" b="0" dirty="0">
                <a:solidFill>
                  <a:srgbClr val="000000"/>
                </a:solidFill>
                <a:effectLst/>
                <a:latin typeface="+mn-ea"/>
              </a:rPr>
              <a:t>model.add(Flatten())</a:t>
            </a:r>
          </a:p>
          <a:p>
            <a:r>
              <a:rPr lang="en-US" altLang="ja-JP" sz="1400" b="0" dirty="0">
                <a:solidFill>
                  <a:srgbClr val="000000"/>
                </a:solidFill>
                <a:effectLst/>
                <a:latin typeface="+mn-ea"/>
              </a:rPr>
              <a:t>model.add(Dense(</a:t>
            </a:r>
            <a:r>
              <a:rPr lang="en-US" altLang="ja-JP" sz="1400" b="0" dirty="0">
                <a:solidFill>
                  <a:srgbClr val="09885A"/>
                </a:solidFill>
                <a:effectLst/>
                <a:latin typeface="+mn-ea"/>
              </a:rPr>
              <a:t>1024</a:t>
            </a:r>
            <a:r>
              <a:rPr lang="en-US" altLang="ja-JP" sz="1400" b="0" dirty="0">
                <a:solidFill>
                  <a:srgbClr val="000000"/>
                </a:solidFill>
                <a:effectLst/>
                <a:latin typeface="+mn-ea"/>
              </a:rPr>
              <a:t>))</a:t>
            </a:r>
          </a:p>
          <a:p>
            <a:r>
              <a:rPr lang="en-US" altLang="ja-JP" sz="1400" b="0" dirty="0">
                <a:solidFill>
                  <a:srgbClr val="000000"/>
                </a:solidFill>
                <a:effectLst/>
                <a:latin typeface="+mn-ea"/>
              </a:rPr>
              <a:t>model.add(Activation(</a:t>
            </a:r>
            <a:r>
              <a:rPr lang="en-US" altLang="ja-JP" sz="1400" b="0" dirty="0">
                <a:solidFill>
                  <a:srgbClr val="A31515"/>
                </a:solidFill>
                <a:effectLst/>
                <a:latin typeface="+mn-ea"/>
              </a:rPr>
              <a:t>'relu'</a:t>
            </a:r>
            <a:r>
              <a:rPr lang="en-US" altLang="ja-JP" sz="1400" b="0" dirty="0">
                <a:solidFill>
                  <a:srgbClr val="000000"/>
                </a:solidFill>
                <a:effectLst/>
                <a:latin typeface="+mn-ea"/>
              </a:rPr>
              <a:t>))</a:t>
            </a:r>
          </a:p>
          <a:p>
            <a:r>
              <a:rPr lang="en-US" altLang="ja-JP" sz="1400" b="0" dirty="0">
                <a:solidFill>
                  <a:srgbClr val="000000"/>
                </a:solidFill>
                <a:effectLst/>
                <a:latin typeface="+mn-ea"/>
              </a:rPr>
              <a:t>model.add(Dropout(</a:t>
            </a:r>
            <a:r>
              <a:rPr lang="en-US" altLang="ja-JP" sz="1400" b="0" dirty="0">
                <a:solidFill>
                  <a:srgbClr val="09885A"/>
                </a:solidFill>
                <a:effectLst/>
                <a:latin typeface="+mn-ea"/>
              </a:rPr>
              <a:t>0.5</a:t>
            </a:r>
            <a:r>
              <a:rPr lang="en-US" altLang="ja-JP" sz="1400" b="0" dirty="0">
                <a:solidFill>
                  <a:srgbClr val="000000"/>
                </a:solidFill>
                <a:effectLst/>
                <a:latin typeface="+mn-ea"/>
              </a:rPr>
              <a:t>))</a:t>
            </a:r>
          </a:p>
          <a:p>
            <a:r>
              <a:rPr lang="en-US" altLang="ja-JP" sz="1400" b="0" dirty="0">
                <a:solidFill>
                  <a:srgbClr val="008000"/>
                </a:solidFill>
                <a:effectLst/>
                <a:latin typeface="+mn-ea"/>
              </a:rPr>
              <a:t># </a:t>
            </a:r>
            <a:r>
              <a:rPr lang="ja-JP" altLang="en-US" sz="1400" b="0" dirty="0">
                <a:solidFill>
                  <a:srgbClr val="008000"/>
                </a:solidFill>
                <a:effectLst/>
                <a:latin typeface="+mn-ea"/>
              </a:rPr>
              <a:t>出力層</a:t>
            </a:r>
            <a:endParaRPr lang="ja-JP" altLang="en-US" sz="1400" b="0" dirty="0">
              <a:solidFill>
                <a:srgbClr val="000000"/>
              </a:solidFill>
              <a:effectLst/>
              <a:latin typeface="+mn-ea"/>
            </a:endParaRPr>
          </a:p>
          <a:p>
            <a:r>
              <a:rPr lang="en-US" altLang="ja-JP" sz="1400" b="0" dirty="0">
                <a:solidFill>
                  <a:srgbClr val="000000"/>
                </a:solidFill>
                <a:effectLst/>
                <a:latin typeface="+mn-ea"/>
              </a:rPr>
              <a:t>model.add(Dense(</a:t>
            </a:r>
            <a:r>
              <a:rPr lang="en-US" altLang="ja-JP" sz="1400" b="0" dirty="0">
                <a:solidFill>
                  <a:srgbClr val="09885A"/>
                </a:solidFill>
                <a:effectLst/>
                <a:latin typeface="+mn-ea"/>
              </a:rPr>
              <a:t>10</a:t>
            </a:r>
            <a:r>
              <a:rPr lang="en-US" altLang="ja-JP" sz="1400" b="0" dirty="0">
                <a:solidFill>
                  <a:srgbClr val="000000"/>
                </a:solidFill>
                <a:effectLst/>
                <a:latin typeface="+mn-ea"/>
              </a:rPr>
              <a:t>))</a:t>
            </a:r>
          </a:p>
          <a:p>
            <a:r>
              <a:rPr lang="en-US" altLang="ja-JP" sz="1400" b="0" dirty="0">
                <a:solidFill>
                  <a:srgbClr val="000000"/>
                </a:solidFill>
                <a:effectLst/>
                <a:latin typeface="+mn-ea"/>
              </a:rPr>
              <a:t>model.add(Activation(</a:t>
            </a:r>
            <a:r>
              <a:rPr lang="en-US" altLang="ja-JP" sz="1400" b="0" dirty="0">
                <a:solidFill>
                  <a:srgbClr val="A31515"/>
                </a:solidFill>
                <a:effectLst/>
                <a:latin typeface="+mn-ea"/>
              </a:rPr>
              <a:t>'softmax'</a:t>
            </a:r>
            <a:r>
              <a:rPr lang="en-US" altLang="ja-JP" sz="1400" b="0" dirty="0">
                <a:solidFill>
                  <a:srgbClr val="000000"/>
                </a:solidFill>
                <a:effectLst/>
                <a:latin typeface="+mn-ea"/>
              </a:rPr>
              <a:t>))</a:t>
            </a:r>
            <a:br>
              <a:rPr lang="en-US" altLang="ja-JP" sz="1400" b="0" dirty="0">
                <a:solidFill>
                  <a:srgbClr val="000000"/>
                </a:solidFill>
                <a:effectLst/>
                <a:latin typeface="+mn-ea"/>
              </a:rPr>
            </a:br>
            <a:r>
              <a:rPr lang="en-US" altLang="ja-JP" sz="1400" b="0" dirty="0">
                <a:solidFill>
                  <a:srgbClr val="008000"/>
                </a:solidFill>
                <a:effectLst/>
                <a:latin typeface="+mn-ea"/>
              </a:rPr>
              <a:t># </a:t>
            </a:r>
            <a:r>
              <a:rPr lang="ja-JP" altLang="en-US" sz="1400" b="0" dirty="0">
                <a:solidFill>
                  <a:srgbClr val="008000"/>
                </a:solidFill>
                <a:effectLst/>
                <a:latin typeface="+mn-ea"/>
              </a:rPr>
              <a:t>最適化手法として</a:t>
            </a:r>
            <a:r>
              <a:rPr lang="en-US" altLang="ja-JP" sz="1400" b="0" dirty="0">
                <a:solidFill>
                  <a:srgbClr val="008000"/>
                </a:solidFill>
                <a:effectLst/>
                <a:latin typeface="+mn-ea"/>
              </a:rPr>
              <a:t>Adam</a:t>
            </a:r>
            <a:r>
              <a:rPr lang="ja-JP" altLang="en-US" sz="1400" b="0" dirty="0">
                <a:solidFill>
                  <a:srgbClr val="008000"/>
                </a:solidFill>
                <a:effectLst/>
                <a:latin typeface="+mn-ea"/>
              </a:rPr>
              <a:t>、誤差関数として交差エントロピー誤差を設定</a:t>
            </a:r>
            <a:endParaRPr lang="ja-JP" altLang="en-US" sz="1400" b="0" dirty="0">
              <a:solidFill>
                <a:srgbClr val="000000"/>
              </a:solidFill>
              <a:effectLst/>
              <a:latin typeface="+mn-ea"/>
            </a:endParaRPr>
          </a:p>
          <a:p>
            <a:r>
              <a:rPr lang="en-US" altLang="ja-JP" sz="1400" b="0" dirty="0">
                <a:solidFill>
                  <a:srgbClr val="008000"/>
                </a:solidFill>
                <a:effectLst/>
                <a:latin typeface="+mn-ea"/>
              </a:rPr>
              <a:t># metrics</a:t>
            </a:r>
            <a:r>
              <a:rPr lang="ja-JP" altLang="en-US" sz="1400" b="0" dirty="0">
                <a:solidFill>
                  <a:srgbClr val="008000"/>
                </a:solidFill>
                <a:effectLst/>
                <a:latin typeface="+mn-ea"/>
              </a:rPr>
              <a:t>は損失以外に実行中に確認する評価指標を指定できる。</a:t>
            </a:r>
            <a:endParaRPr lang="ja-JP" altLang="en-US" sz="1400" b="0" dirty="0">
              <a:solidFill>
                <a:srgbClr val="000000"/>
              </a:solidFill>
              <a:effectLst/>
              <a:latin typeface="+mn-ea"/>
            </a:endParaRPr>
          </a:p>
          <a:p>
            <a:r>
              <a:rPr lang="en-US" altLang="ja-JP" sz="1400" b="0" dirty="0">
                <a:solidFill>
                  <a:srgbClr val="000000"/>
                </a:solidFill>
                <a:effectLst/>
                <a:latin typeface="+mn-ea"/>
              </a:rPr>
              <a:t>optimizer = optimizers.Adam(learning_rate=</a:t>
            </a:r>
            <a:r>
              <a:rPr lang="en-US" altLang="ja-JP" sz="1400" b="0" dirty="0">
                <a:solidFill>
                  <a:srgbClr val="09885A"/>
                </a:solidFill>
                <a:effectLst/>
                <a:latin typeface="+mn-ea"/>
              </a:rPr>
              <a:t>0.001</a:t>
            </a:r>
            <a:r>
              <a:rPr lang="en-US" altLang="ja-JP" sz="1400" b="0" dirty="0">
                <a:solidFill>
                  <a:srgbClr val="000000"/>
                </a:solidFill>
                <a:effectLst/>
                <a:latin typeface="+mn-ea"/>
              </a:rPr>
              <a:t>)</a:t>
            </a:r>
          </a:p>
          <a:p>
            <a:r>
              <a:rPr lang="en-US" altLang="ja-JP" sz="1400" b="0" dirty="0">
                <a:solidFill>
                  <a:srgbClr val="000000"/>
                </a:solidFill>
                <a:effectLst/>
                <a:latin typeface="+mn-ea"/>
              </a:rPr>
              <a:t>model.</a:t>
            </a:r>
            <a:r>
              <a:rPr lang="en-US" altLang="ja-JP" sz="1400" b="0" dirty="0">
                <a:solidFill>
                  <a:srgbClr val="795E26"/>
                </a:solidFill>
                <a:effectLst/>
                <a:latin typeface="+mn-ea"/>
              </a:rPr>
              <a:t>compile</a:t>
            </a:r>
            <a:r>
              <a:rPr lang="en-US" altLang="ja-JP" sz="1400" b="0" dirty="0">
                <a:solidFill>
                  <a:srgbClr val="000000"/>
                </a:solidFill>
                <a:effectLst/>
                <a:latin typeface="+mn-ea"/>
              </a:rPr>
              <a:t>(optimizer=optimizer, loss=</a:t>
            </a:r>
            <a:r>
              <a:rPr lang="en-US" altLang="ja-JP" sz="1400" b="0" dirty="0">
                <a:solidFill>
                  <a:srgbClr val="A31515"/>
                </a:solidFill>
                <a:effectLst/>
                <a:latin typeface="+mn-ea"/>
              </a:rPr>
              <a:t>'categorical_crossentropy'</a:t>
            </a:r>
            <a:r>
              <a:rPr lang="en-US" altLang="ja-JP" sz="1400" b="0" dirty="0">
                <a:solidFill>
                  <a:srgbClr val="000000"/>
                </a:solidFill>
                <a:effectLst/>
                <a:latin typeface="+mn-ea"/>
              </a:rPr>
              <a:t>, metrics</a:t>
            </a:r>
            <a:r>
              <a:rPr lang="en-US" altLang="ja-JP" sz="1400" b="0" dirty="0">
                <a:solidFill>
                  <a:srgbClr val="000000"/>
                </a:solidFill>
                <a:effectLst/>
                <a:latin typeface="Courier New" panose="02070309020205020404" pitchFamily="49" charset="0"/>
              </a:rPr>
              <a:t>=[</a:t>
            </a:r>
            <a:r>
              <a:rPr lang="en-US" altLang="ja-JP" sz="1400" b="0" dirty="0">
                <a:solidFill>
                  <a:srgbClr val="A31515"/>
                </a:solidFill>
                <a:effectLst/>
                <a:latin typeface="Courier New" panose="02070309020205020404" pitchFamily="49" charset="0"/>
              </a:rPr>
              <a:t>'acc'</a:t>
            </a:r>
            <a:r>
              <a:rPr lang="en-US" altLang="ja-JP" sz="1400" b="0" dirty="0">
                <a:solidFill>
                  <a:srgbClr val="000000"/>
                </a:solidFill>
                <a:effectLst/>
                <a:latin typeface="Courier New" panose="02070309020205020404" pitchFamily="49" charset="0"/>
              </a:rPr>
              <a:t>])</a:t>
            </a:r>
          </a:p>
        </p:txBody>
      </p:sp>
      <p:sp>
        <p:nvSpPr>
          <p:cNvPr id="10" name="吹き出し: 線 9">
            <a:extLst>
              <a:ext uri="{FF2B5EF4-FFF2-40B4-BE49-F238E27FC236}">
                <a16:creationId xmlns:a16="http://schemas.microsoft.com/office/drawing/2014/main" id="{27110255-6077-4753-AD0B-1CEB62E6CD67}"/>
              </a:ext>
            </a:extLst>
          </p:cNvPr>
          <p:cNvSpPr/>
          <p:nvPr/>
        </p:nvSpPr>
        <p:spPr>
          <a:xfrm>
            <a:off x="4297680" y="897778"/>
            <a:ext cx="6848102" cy="780748"/>
          </a:xfrm>
          <a:prstGeom prst="borderCallout1">
            <a:avLst>
              <a:gd name="adj1" fmla="val 44905"/>
              <a:gd name="adj2" fmla="val -1651"/>
              <a:gd name="adj3" fmla="val 106940"/>
              <a:gd name="adj4" fmla="val -17266"/>
            </a:avLst>
          </a:prstGeom>
          <a:solidFill>
            <a:schemeClr val="bg1"/>
          </a:solid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ja-JP" altLang="en-US" sz="1400" dirty="0">
                <a:solidFill>
                  <a:srgbClr val="494949"/>
                </a:solidFill>
                <a:latin typeface="+mn-ea"/>
              </a:rPr>
              <a:t>畳み込み層は</a:t>
            </a:r>
            <a:r>
              <a:rPr kumimoji="1" lang="en-US" altLang="ja-JP" sz="1400" dirty="0">
                <a:solidFill>
                  <a:srgbClr val="494949"/>
                </a:solidFill>
                <a:latin typeface="+mn-ea"/>
              </a:rPr>
              <a:t>Conv2D</a:t>
            </a:r>
            <a:r>
              <a:rPr kumimoji="1" lang="ja-JP" altLang="en-US" sz="1400" dirty="0">
                <a:solidFill>
                  <a:srgbClr val="494949"/>
                </a:solidFill>
                <a:latin typeface="+mn-ea"/>
              </a:rPr>
              <a:t>、</a:t>
            </a:r>
            <a:endParaRPr kumimoji="1" lang="en-US" altLang="ja-JP" sz="1400" dirty="0">
              <a:solidFill>
                <a:srgbClr val="494949"/>
              </a:solidFill>
              <a:latin typeface="+mn-ea"/>
            </a:endParaRPr>
          </a:p>
          <a:p>
            <a:r>
              <a:rPr kumimoji="1" lang="ja-JP" altLang="en-US" sz="1400" dirty="0">
                <a:solidFill>
                  <a:srgbClr val="494949"/>
                </a:solidFill>
                <a:latin typeface="+mn-ea"/>
              </a:rPr>
              <a:t>引数は</a:t>
            </a:r>
            <a:r>
              <a:rPr kumimoji="1" lang="en-US" altLang="ja-JP" sz="1400" dirty="0">
                <a:solidFill>
                  <a:srgbClr val="494949"/>
                </a:solidFill>
                <a:latin typeface="+mn-ea"/>
              </a:rPr>
              <a:t>(</a:t>
            </a:r>
            <a:r>
              <a:rPr kumimoji="1" lang="ja-JP" altLang="en-US" sz="1400" dirty="0">
                <a:solidFill>
                  <a:srgbClr val="494949"/>
                </a:solidFill>
                <a:latin typeface="+mn-ea"/>
              </a:rPr>
              <a:t>カーネル数、カーネルのサイズ、パディングの指定、入力層の形状</a:t>
            </a:r>
            <a:r>
              <a:rPr kumimoji="1" lang="en-US" altLang="ja-JP" sz="1400" dirty="0">
                <a:solidFill>
                  <a:srgbClr val="494949"/>
                </a:solidFill>
                <a:latin typeface="+mn-ea"/>
              </a:rPr>
              <a:t>)</a:t>
            </a:r>
          </a:p>
          <a:p>
            <a:r>
              <a:rPr kumimoji="1" lang="en-US" altLang="ja-JP" sz="1400" dirty="0">
                <a:solidFill>
                  <a:srgbClr val="494949"/>
                </a:solidFill>
                <a:latin typeface="+mn-ea"/>
              </a:rPr>
              <a:t>※ </a:t>
            </a:r>
            <a:r>
              <a:rPr kumimoji="1" lang="ja-JP" altLang="en-US" sz="1400" dirty="0">
                <a:solidFill>
                  <a:srgbClr val="494949"/>
                </a:solidFill>
                <a:latin typeface="+mn-ea"/>
              </a:rPr>
              <a:t>そのほかにも指定できる引数があります</a:t>
            </a:r>
          </a:p>
        </p:txBody>
      </p:sp>
      <p:sp>
        <p:nvSpPr>
          <p:cNvPr id="13" name="吹き出し: 線 12">
            <a:extLst>
              <a:ext uri="{FF2B5EF4-FFF2-40B4-BE49-F238E27FC236}">
                <a16:creationId xmlns:a16="http://schemas.microsoft.com/office/drawing/2014/main" id="{946ED336-D293-4901-BE74-773847EE7B5E}"/>
              </a:ext>
            </a:extLst>
          </p:cNvPr>
          <p:cNvSpPr/>
          <p:nvPr/>
        </p:nvSpPr>
        <p:spPr>
          <a:xfrm>
            <a:off x="5950449" y="2621253"/>
            <a:ext cx="4825496" cy="362038"/>
          </a:xfrm>
          <a:prstGeom prst="borderCallout1">
            <a:avLst>
              <a:gd name="adj1" fmla="val 52660"/>
              <a:gd name="adj2" fmla="val -128"/>
              <a:gd name="adj3" fmla="val -105005"/>
              <a:gd name="adj4" fmla="val -52985"/>
            </a:avLst>
          </a:prstGeom>
          <a:solidFill>
            <a:schemeClr val="bg1"/>
          </a:solid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en-US" altLang="ja-JP" sz="1400" dirty="0">
                <a:solidFill>
                  <a:srgbClr val="494949"/>
                </a:solidFill>
                <a:latin typeface="+mn-ea"/>
              </a:rPr>
              <a:t>CNN</a:t>
            </a:r>
            <a:r>
              <a:rPr kumimoji="1" lang="ja-JP" altLang="en-US" sz="1400" dirty="0">
                <a:solidFill>
                  <a:srgbClr val="494949"/>
                </a:solidFill>
                <a:latin typeface="+mn-ea"/>
              </a:rPr>
              <a:t>においても活性化関数は</a:t>
            </a:r>
            <a:r>
              <a:rPr kumimoji="1" lang="en-US" altLang="ja-JP" sz="1400" dirty="0">
                <a:solidFill>
                  <a:srgbClr val="494949"/>
                </a:solidFill>
                <a:latin typeface="+mn-ea"/>
              </a:rPr>
              <a:t>ReLU</a:t>
            </a:r>
            <a:r>
              <a:rPr kumimoji="1" lang="ja-JP" altLang="en-US" sz="1400" dirty="0">
                <a:solidFill>
                  <a:srgbClr val="494949"/>
                </a:solidFill>
                <a:latin typeface="+mn-ea"/>
              </a:rPr>
              <a:t>関数が一般的です</a:t>
            </a:r>
            <a:endParaRPr kumimoji="1" lang="en-US" altLang="ja-JP" sz="1400" dirty="0">
              <a:solidFill>
                <a:srgbClr val="494949"/>
              </a:solidFill>
              <a:latin typeface="+mn-ea"/>
            </a:endParaRPr>
          </a:p>
        </p:txBody>
      </p:sp>
      <p:sp>
        <p:nvSpPr>
          <p:cNvPr id="14" name="吹き出し: 線 13">
            <a:extLst>
              <a:ext uri="{FF2B5EF4-FFF2-40B4-BE49-F238E27FC236}">
                <a16:creationId xmlns:a16="http://schemas.microsoft.com/office/drawing/2014/main" id="{31168A12-5024-4928-85E8-C708ED7C058B}"/>
              </a:ext>
            </a:extLst>
          </p:cNvPr>
          <p:cNvSpPr/>
          <p:nvPr/>
        </p:nvSpPr>
        <p:spPr>
          <a:xfrm>
            <a:off x="5873464" y="3549089"/>
            <a:ext cx="5221884" cy="573398"/>
          </a:xfrm>
          <a:prstGeom prst="borderCallout1">
            <a:avLst>
              <a:gd name="adj1" fmla="val 51420"/>
              <a:gd name="adj2" fmla="val -714"/>
              <a:gd name="adj3" fmla="val 165441"/>
              <a:gd name="adj4" fmla="val -34948"/>
            </a:avLst>
          </a:prstGeom>
          <a:solidFill>
            <a:schemeClr val="bg1"/>
          </a:solid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ja-JP" altLang="en-US" sz="1400" dirty="0">
                <a:solidFill>
                  <a:srgbClr val="494949"/>
                </a:solidFill>
                <a:latin typeface="+mn-ea"/>
              </a:rPr>
              <a:t>多値分類なので出力には</a:t>
            </a:r>
            <a:r>
              <a:rPr kumimoji="1" lang="en-US" altLang="ja-JP" sz="1400" dirty="0">
                <a:solidFill>
                  <a:srgbClr val="A31515"/>
                </a:solidFill>
                <a:latin typeface="+mn-ea"/>
              </a:rPr>
              <a:t>softmax</a:t>
            </a:r>
            <a:r>
              <a:rPr kumimoji="1" lang="ja-JP" altLang="en-US" sz="1400" dirty="0">
                <a:solidFill>
                  <a:schemeClr val="tx1"/>
                </a:solidFill>
                <a:latin typeface="+mn-ea"/>
              </a:rPr>
              <a:t>関数を指定します</a:t>
            </a:r>
          </a:p>
        </p:txBody>
      </p:sp>
      <p:sp>
        <p:nvSpPr>
          <p:cNvPr id="15" name="吹き出し: 線 14">
            <a:extLst>
              <a:ext uri="{FF2B5EF4-FFF2-40B4-BE49-F238E27FC236}">
                <a16:creationId xmlns:a16="http://schemas.microsoft.com/office/drawing/2014/main" id="{E0B3A4BD-389A-4D8C-AFED-9406EDAE9C5C}"/>
              </a:ext>
            </a:extLst>
          </p:cNvPr>
          <p:cNvSpPr/>
          <p:nvPr/>
        </p:nvSpPr>
        <p:spPr>
          <a:xfrm>
            <a:off x="7598005" y="4171482"/>
            <a:ext cx="3714160" cy="911098"/>
          </a:xfrm>
          <a:prstGeom prst="borderCallout1">
            <a:avLst>
              <a:gd name="adj1" fmla="val 101672"/>
              <a:gd name="adj2" fmla="val 32367"/>
              <a:gd name="adj3" fmla="val 122030"/>
              <a:gd name="adj4" fmla="val 8846"/>
            </a:avLst>
          </a:prstGeom>
          <a:solidFill>
            <a:schemeClr val="bg1"/>
          </a:solid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en-US" altLang="ja-JP" sz="1400" dirty="0">
                <a:solidFill>
                  <a:srgbClr val="494949"/>
                </a:solidFill>
                <a:latin typeface="+mn-ea"/>
              </a:rPr>
              <a:t>metrics</a:t>
            </a:r>
            <a:r>
              <a:rPr kumimoji="1" lang="ja-JP" altLang="en-US" sz="1400" dirty="0">
                <a:solidFill>
                  <a:srgbClr val="494949"/>
                </a:solidFill>
                <a:latin typeface="+mn-ea"/>
              </a:rPr>
              <a:t>は損失関数以外にエポックごとに確認したい指標を指定することができます。</a:t>
            </a:r>
            <a:r>
              <a:rPr kumimoji="1" lang="en-US" altLang="ja-JP" sz="1400" dirty="0">
                <a:solidFill>
                  <a:srgbClr val="494949"/>
                </a:solidFill>
                <a:latin typeface="+mn-ea"/>
              </a:rPr>
              <a:t>acc</a:t>
            </a:r>
            <a:r>
              <a:rPr kumimoji="1" lang="ja-JP" altLang="en-US" sz="1400" dirty="0">
                <a:solidFill>
                  <a:srgbClr val="494949"/>
                </a:solidFill>
                <a:latin typeface="+mn-ea"/>
              </a:rPr>
              <a:t>は正解率です。</a:t>
            </a:r>
          </a:p>
        </p:txBody>
      </p:sp>
      <p:sp>
        <p:nvSpPr>
          <p:cNvPr id="16" name="吹き出し: 線 15">
            <a:extLst>
              <a:ext uri="{FF2B5EF4-FFF2-40B4-BE49-F238E27FC236}">
                <a16:creationId xmlns:a16="http://schemas.microsoft.com/office/drawing/2014/main" id="{2974A4D8-D0F7-4408-AEE3-5756A38BE22C}"/>
              </a:ext>
            </a:extLst>
          </p:cNvPr>
          <p:cNvSpPr/>
          <p:nvPr/>
        </p:nvSpPr>
        <p:spPr>
          <a:xfrm>
            <a:off x="6095998" y="5545040"/>
            <a:ext cx="4835385" cy="344625"/>
          </a:xfrm>
          <a:prstGeom prst="borderCallout1">
            <a:avLst>
              <a:gd name="adj1" fmla="val 61265"/>
              <a:gd name="adj2" fmla="val -544"/>
              <a:gd name="adj3" fmla="val 7389"/>
              <a:gd name="adj4" fmla="val -14626"/>
            </a:avLst>
          </a:prstGeom>
          <a:solidFill>
            <a:schemeClr val="bg1"/>
          </a:solid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ja-JP" altLang="en-US" sz="1400" dirty="0">
                <a:solidFill>
                  <a:srgbClr val="494949"/>
                </a:solidFill>
                <a:latin typeface="+mn-ea"/>
              </a:rPr>
              <a:t>損失関数は多値分類の</a:t>
            </a:r>
            <a:r>
              <a:rPr lang="en-US" altLang="ja-JP" sz="1400" b="0" dirty="0">
                <a:solidFill>
                  <a:srgbClr val="494949"/>
                </a:solidFill>
                <a:effectLst/>
                <a:latin typeface="+mn-ea"/>
              </a:rPr>
              <a:t>categorical_crossentropy</a:t>
            </a:r>
            <a:r>
              <a:rPr lang="ja-JP" altLang="en-US" sz="1400" b="0" dirty="0">
                <a:solidFill>
                  <a:srgbClr val="494949"/>
                </a:solidFill>
                <a:effectLst/>
                <a:latin typeface="+mn-ea"/>
              </a:rPr>
              <a:t>を指定</a:t>
            </a:r>
            <a:endParaRPr lang="en-US" altLang="ja-JP" sz="1400" b="0" dirty="0">
              <a:solidFill>
                <a:srgbClr val="494949"/>
              </a:solidFill>
              <a:effectLst/>
              <a:latin typeface="+mn-ea"/>
            </a:endParaRPr>
          </a:p>
        </p:txBody>
      </p:sp>
      <p:sp>
        <p:nvSpPr>
          <p:cNvPr id="11" name="吹き出し: 線 10">
            <a:extLst>
              <a:ext uri="{FF2B5EF4-FFF2-40B4-BE49-F238E27FC236}">
                <a16:creationId xmlns:a16="http://schemas.microsoft.com/office/drawing/2014/main" id="{588C29C4-B663-41B8-AA67-C5A91B601537}"/>
              </a:ext>
            </a:extLst>
          </p:cNvPr>
          <p:cNvSpPr/>
          <p:nvPr/>
        </p:nvSpPr>
        <p:spPr>
          <a:xfrm>
            <a:off x="5950449" y="3020852"/>
            <a:ext cx="3985402" cy="362038"/>
          </a:xfrm>
          <a:prstGeom prst="borderCallout1">
            <a:avLst>
              <a:gd name="adj1" fmla="val 52660"/>
              <a:gd name="adj2" fmla="val -128"/>
              <a:gd name="adj3" fmla="val -163800"/>
              <a:gd name="adj4" fmla="val -66920"/>
            </a:avLst>
          </a:prstGeom>
          <a:solidFill>
            <a:schemeClr val="bg1"/>
          </a:solid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ja-JP" altLang="en-US" sz="1400" dirty="0">
                <a:solidFill>
                  <a:srgbClr val="494949"/>
                </a:solidFill>
                <a:latin typeface="+mn-ea"/>
              </a:rPr>
              <a:t>ドロップアウトは畳み込み層にも有効です</a:t>
            </a:r>
          </a:p>
        </p:txBody>
      </p:sp>
      <p:sp>
        <p:nvSpPr>
          <p:cNvPr id="17" name="テキスト ボックス 16">
            <a:extLst>
              <a:ext uri="{FF2B5EF4-FFF2-40B4-BE49-F238E27FC236}">
                <a16:creationId xmlns:a16="http://schemas.microsoft.com/office/drawing/2014/main" id="{71EBAAEB-7109-4028-8862-69CAF2D35C91}"/>
              </a:ext>
            </a:extLst>
          </p:cNvPr>
          <p:cNvSpPr txBox="1"/>
          <p:nvPr/>
        </p:nvSpPr>
        <p:spPr>
          <a:xfrm>
            <a:off x="766763" y="5895202"/>
            <a:ext cx="10658473" cy="791755"/>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20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pPr>
              <a:lnSpc>
                <a:spcPct val="130000"/>
              </a:lnSpc>
            </a:pPr>
            <a:r>
              <a:rPr lang="ja-JP" altLang="en-US" sz="1800" dirty="0"/>
              <a:t>学習評価は通常のニューラルネットワークと同じです。学習には</a:t>
            </a:r>
            <a:r>
              <a:rPr lang="en-US" altLang="ja-JP" sz="1800" dirty="0"/>
              <a:t>GPU</a:t>
            </a:r>
            <a:r>
              <a:rPr lang="ja-JP" altLang="en-US" sz="1800" dirty="0"/>
              <a:t>を使用しますが、</a:t>
            </a:r>
            <a:r>
              <a:rPr lang="en-US" altLang="ja-JP" sz="1800" dirty="0"/>
              <a:t>Keras</a:t>
            </a:r>
            <a:r>
              <a:rPr lang="ja-JP" altLang="en-US" sz="1800" dirty="0"/>
              <a:t>は自動で</a:t>
            </a:r>
            <a:r>
              <a:rPr lang="en-US" altLang="ja-JP" sz="1800" dirty="0"/>
              <a:t>GPU</a:t>
            </a:r>
            <a:r>
              <a:rPr lang="ja-JP" altLang="en-US" sz="1800" dirty="0"/>
              <a:t>の利用可否を判断します。</a:t>
            </a:r>
          </a:p>
        </p:txBody>
      </p:sp>
    </p:spTree>
    <p:extLst>
      <p:ext uri="{BB962C8B-B14F-4D97-AF65-F5344CB8AC3E}">
        <p14:creationId xmlns:p14="http://schemas.microsoft.com/office/powerpoint/2010/main" val="1375164620"/>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タイトル 1">
            <a:extLst>
              <a:ext uri="{FF2B5EF4-FFF2-40B4-BE49-F238E27FC236}">
                <a16:creationId xmlns:a16="http://schemas.microsoft.com/office/drawing/2014/main" id="{2DA76E4A-E82F-4E3B-913C-6408054281D8}"/>
              </a:ext>
            </a:extLst>
          </p:cNvPr>
          <p:cNvSpPr txBox="1">
            <a:spLocks/>
          </p:cNvSpPr>
          <p:nvPr/>
        </p:nvSpPr>
        <p:spPr bwMode="auto">
          <a:xfrm>
            <a:off x="666514" y="851958"/>
            <a:ext cx="10922105" cy="4826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kumimoji="1" sz="2800" b="1" kern="1200" baseline="0">
                <a:solidFill>
                  <a:schemeClr val="tx1">
                    <a:lumMod val="75000"/>
                    <a:lumOff val="25000"/>
                  </a:schemeClr>
                </a:solidFill>
                <a:latin typeface="メイリオ" panose="020B0604030504040204" pitchFamily="50" charset="-128"/>
                <a:ea typeface="メイリオ" panose="020B0604030504040204" pitchFamily="50" charset="-128"/>
                <a:cs typeface="+mj-cs"/>
              </a:defRPr>
            </a:lvl1pPr>
          </a:lstStyle>
          <a:p>
            <a:r>
              <a:rPr lang="ja-JP" altLang="en-US" sz="3200" spc="150" dirty="0">
                <a:solidFill>
                  <a:srgbClr val="F36C37"/>
                </a:solidFill>
              </a:rPr>
              <a:t>第</a:t>
            </a:r>
            <a:r>
              <a:rPr lang="en-US" altLang="ja-JP" sz="5400" spc="150" dirty="0">
                <a:solidFill>
                  <a:srgbClr val="F36C37"/>
                </a:solidFill>
              </a:rPr>
              <a:t>7</a:t>
            </a:r>
            <a:r>
              <a:rPr lang="ja-JP" altLang="en-US" sz="3200" spc="150" dirty="0">
                <a:solidFill>
                  <a:srgbClr val="F36C37"/>
                </a:solidFill>
              </a:rPr>
              <a:t>章</a:t>
            </a:r>
            <a:r>
              <a:rPr lang="ja-JP" altLang="en-US" spc="150" dirty="0">
                <a:solidFill>
                  <a:srgbClr val="F36C37"/>
                </a:solidFill>
              </a:rPr>
              <a:t>　</a:t>
            </a:r>
            <a:r>
              <a:rPr lang="en-US" altLang="ja-JP" sz="3200" spc="150" dirty="0">
                <a:solidFill>
                  <a:srgbClr val="F36C37"/>
                </a:solidFill>
              </a:rPr>
              <a:t>CNN</a:t>
            </a:r>
            <a:r>
              <a:rPr lang="ja-JP" altLang="en-US" sz="3200" spc="150" dirty="0">
                <a:solidFill>
                  <a:srgbClr val="F36C37"/>
                </a:solidFill>
              </a:rPr>
              <a:t>による画像分類 </a:t>
            </a:r>
            <a:r>
              <a:rPr lang="en-US" altLang="ja-JP" sz="2000" spc="150" dirty="0">
                <a:solidFill>
                  <a:srgbClr val="F36C37"/>
                </a:solidFill>
              </a:rPr>
              <a:t>- TensorFlow / </a:t>
            </a:r>
            <a:r>
              <a:rPr lang="en-US" altLang="ja-JP" sz="2000" spc="150" dirty="0" err="1">
                <a:solidFill>
                  <a:srgbClr val="F36C37"/>
                </a:solidFill>
              </a:rPr>
              <a:t>Keras</a:t>
            </a:r>
            <a:r>
              <a:rPr lang="en-US" altLang="ja-JP" sz="2000" spc="150" dirty="0">
                <a:solidFill>
                  <a:srgbClr val="F36C37"/>
                </a:solidFill>
              </a:rPr>
              <a:t> -</a:t>
            </a:r>
            <a:endParaRPr lang="en-US" altLang="ja-JP" sz="3200" spc="150" dirty="0">
              <a:solidFill>
                <a:srgbClr val="F36C37"/>
              </a:solidFill>
            </a:endParaRPr>
          </a:p>
        </p:txBody>
      </p:sp>
      <p:sp>
        <p:nvSpPr>
          <p:cNvPr id="2" name="スライド番号プレースホルダー 1">
            <a:extLst>
              <a:ext uri="{FF2B5EF4-FFF2-40B4-BE49-F238E27FC236}">
                <a16:creationId xmlns:a16="http://schemas.microsoft.com/office/drawing/2014/main" id="{FAA47C63-520D-4F7C-8DAB-2526094CB5B4}"/>
              </a:ext>
            </a:extLst>
          </p:cNvPr>
          <p:cNvSpPr>
            <a:spLocks noGrp="1"/>
          </p:cNvSpPr>
          <p:nvPr>
            <p:ph type="sldNum" sz="quarter" idx="10"/>
          </p:nvPr>
        </p:nvSpPr>
        <p:spPr>
          <a:xfrm>
            <a:off x="9265299" y="6465214"/>
            <a:ext cx="2743200" cy="204403"/>
          </a:xfrm>
        </p:spPr>
        <p:txBody>
          <a:bodyPr/>
          <a:lstStyle/>
          <a:p>
            <a:fld id="{5D750650-B10A-47BF-93C2-E1678438B37A}" type="slidenum">
              <a:rPr kumimoji="1" lang="ja-JP" altLang="en-US" smtClean="0"/>
              <a:pPr/>
              <a:t>352</a:t>
            </a:fld>
            <a:endParaRPr kumimoji="1" lang="ja-JP" altLang="en-US" dirty="0"/>
          </a:p>
        </p:txBody>
      </p:sp>
      <p:sp>
        <p:nvSpPr>
          <p:cNvPr id="9" name="四角形: 角を丸くする 8">
            <a:extLst>
              <a:ext uri="{FF2B5EF4-FFF2-40B4-BE49-F238E27FC236}">
                <a16:creationId xmlns:a16="http://schemas.microsoft.com/office/drawing/2014/main" id="{17C76A4F-9917-404E-810D-D4C278F81FF6}"/>
              </a:ext>
            </a:extLst>
          </p:cNvPr>
          <p:cNvSpPr/>
          <p:nvPr/>
        </p:nvSpPr>
        <p:spPr bwMode="auto">
          <a:xfrm>
            <a:off x="735085" y="1751579"/>
            <a:ext cx="2208068" cy="358390"/>
          </a:xfrm>
          <a:prstGeom prst="roundRect">
            <a:avLst>
              <a:gd name="adj" fmla="val 50000"/>
            </a:avLst>
          </a:prstGeom>
          <a:solidFill>
            <a:srgbClr val="F36C37"/>
          </a:solidFill>
          <a:ln w="19050" algn="ctr">
            <a:noFill/>
            <a:prstDash val="dash"/>
            <a:round/>
            <a:headEnd/>
            <a:tailEnd/>
          </a:ln>
          <a:effectLst/>
        </p:spPr>
        <p:txBody>
          <a:bodyPr wrap="none" lIns="108000" tIns="108000" rtlCol="0" anchor="ctr"/>
          <a:lstStyle/>
          <a:p>
            <a:pPr algn="ctr"/>
            <a:r>
              <a:rPr kumimoji="1" lang="ja-JP" altLang="en-US" b="1" spc="300" dirty="0">
                <a:solidFill>
                  <a:schemeClr val="bg1"/>
                </a:solidFill>
                <a:latin typeface="+mn-ea"/>
              </a:rPr>
              <a:t>章の目次</a:t>
            </a:r>
          </a:p>
        </p:txBody>
      </p:sp>
      <p:sp>
        <p:nvSpPr>
          <p:cNvPr id="10" name="コンテンツ プレースホルダー 5">
            <a:extLst>
              <a:ext uri="{FF2B5EF4-FFF2-40B4-BE49-F238E27FC236}">
                <a16:creationId xmlns:a16="http://schemas.microsoft.com/office/drawing/2014/main" id="{2A231A49-86B3-4817-904B-36C2F1103794}"/>
              </a:ext>
            </a:extLst>
          </p:cNvPr>
          <p:cNvSpPr txBox="1">
            <a:spLocks/>
          </p:cNvSpPr>
          <p:nvPr/>
        </p:nvSpPr>
        <p:spPr>
          <a:xfrm>
            <a:off x="1071378" y="2431708"/>
            <a:ext cx="10353860" cy="2733632"/>
          </a:xfrm>
          <a:prstGeom prst="rect">
            <a:avLst/>
          </a:prstGeom>
        </p:spPr>
        <p:txBody>
          <a:bodyPr vert="horz" lIns="91440" tIns="45720" rIns="91440" bIns="45720" rtlCol="0" anchor="t"/>
          <a:lstStyle>
            <a:defPPr>
              <a:defRPr lang="en-US"/>
            </a:defPPr>
            <a:lvl1pPr marL="0" algn="r" defTabSz="457200" rtl="0" eaLnBrk="1" latinLnBrk="0" hangingPunct="1">
              <a:defRPr sz="900" b="0" kern="1200">
                <a:solidFill>
                  <a:schemeClr val="tx1">
                    <a:lumMod val="50000"/>
                    <a:lumOff val="50000"/>
                  </a:schemeClr>
                </a:solidFill>
                <a:latin typeface="メイリオ" panose="020B0604030504040204" pitchFamily="50" charset="-128"/>
                <a:ea typeface="メイリオ" panose="020B0604030504040204" pitchFamily="50" charset="-128"/>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lnSpc>
                <a:spcPct val="150000"/>
              </a:lnSpc>
            </a:pPr>
            <a:r>
              <a:rPr kumimoji="1" lang="en-US" altLang="ja-JP" sz="2800" b="1" spc="300" dirty="0">
                <a:solidFill>
                  <a:srgbClr val="BFBFBF"/>
                </a:solidFill>
              </a:rPr>
              <a:t>7-1.</a:t>
            </a:r>
            <a:r>
              <a:rPr kumimoji="1" lang="ja-JP" altLang="en-US" sz="2800" b="1" spc="300" dirty="0">
                <a:solidFill>
                  <a:srgbClr val="BFBFBF"/>
                </a:solidFill>
              </a:rPr>
              <a:t>畳み込みニューラルネットワーク（</a:t>
            </a:r>
            <a:r>
              <a:rPr kumimoji="1" lang="en-US" altLang="ja-JP" sz="2800" b="1" spc="300" dirty="0">
                <a:solidFill>
                  <a:srgbClr val="BFBFBF"/>
                </a:solidFill>
              </a:rPr>
              <a:t>CNN</a:t>
            </a:r>
            <a:r>
              <a:rPr kumimoji="1" lang="ja-JP" altLang="en-US" sz="2800" b="1" spc="300" dirty="0">
                <a:solidFill>
                  <a:srgbClr val="BFBFBF"/>
                </a:solidFill>
              </a:rPr>
              <a:t>）</a:t>
            </a:r>
            <a:endParaRPr kumimoji="1" lang="en-US" altLang="ja-JP" sz="2800" b="1" spc="300" dirty="0">
              <a:solidFill>
                <a:srgbClr val="BFBFBF"/>
              </a:solidFill>
            </a:endParaRPr>
          </a:p>
          <a:p>
            <a:pPr algn="l">
              <a:lnSpc>
                <a:spcPct val="150000"/>
              </a:lnSpc>
            </a:pPr>
            <a:r>
              <a:rPr lang="en-US" altLang="ja-JP" sz="2800" b="1" spc="300" dirty="0">
                <a:solidFill>
                  <a:srgbClr val="BFBFBF"/>
                </a:solidFill>
              </a:rPr>
              <a:t>7-2.TensorFlow / Keras</a:t>
            </a:r>
            <a:r>
              <a:rPr lang="ja-JP" altLang="en-US" sz="2800" b="1" spc="300" dirty="0">
                <a:solidFill>
                  <a:srgbClr val="BFBFBF"/>
                </a:solidFill>
              </a:rPr>
              <a:t>による</a:t>
            </a:r>
            <a:r>
              <a:rPr lang="en-US" altLang="ja-JP" sz="2800" b="1" spc="300" dirty="0">
                <a:solidFill>
                  <a:srgbClr val="BFBFBF"/>
                </a:solidFill>
              </a:rPr>
              <a:t>CNN</a:t>
            </a:r>
            <a:r>
              <a:rPr lang="ja-JP" altLang="en-US" sz="2800" b="1" spc="300" dirty="0">
                <a:solidFill>
                  <a:srgbClr val="BFBFBF"/>
                </a:solidFill>
              </a:rPr>
              <a:t>画像分類</a:t>
            </a:r>
            <a:endParaRPr lang="en-US" altLang="ja-JP" sz="2800" b="1" spc="300" dirty="0">
              <a:solidFill>
                <a:srgbClr val="BFBFBF"/>
              </a:solidFill>
            </a:endParaRPr>
          </a:p>
          <a:p>
            <a:pPr algn="l">
              <a:lnSpc>
                <a:spcPct val="150000"/>
              </a:lnSpc>
            </a:pPr>
            <a:r>
              <a:rPr lang="en-US" altLang="ja-JP" sz="2800" b="1" spc="300" dirty="0">
                <a:solidFill>
                  <a:srgbClr val="00879E"/>
                </a:solidFill>
              </a:rPr>
              <a:t>7-3.</a:t>
            </a:r>
            <a:r>
              <a:rPr lang="ja-JP" altLang="en-US" sz="2800" b="1" spc="300" dirty="0">
                <a:solidFill>
                  <a:srgbClr val="00879E"/>
                </a:solidFill>
              </a:rPr>
              <a:t>演習：</a:t>
            </a:r>
            <a:r>
              <a:rPr lang="en-US" altLang="ja-JP" sz="2800" b="1" spc="300" dirty="0">
                <a:solidFill>
                  <a:srgbClr val="00879E"/>
                </a:solidFill>
              </a:rPr>
              <a:t>CNN</a:t>
            </a:r>
            <a:r>
              <a:rPr lang="ja-JP" altLang="en-US" sz="2800" b="1" spc="300" dirty="0">
                <a:solidFill>
                  <a:srgbClr val="00879E"/>
                </a:solidFill>
              </a:rPr>
              <a:t>による画像分類</a:t>
            </a:r>
            <a:endParaRPr lang="en-US" altLang="ja-JP" sz="2800" b="1" spc="300" dirty="0">
              <a:solidFill>
                <a:srgbClr val="00879E"/>
              </a:solidFill>
            </a:endParaRPr>
          </a:p>
          <a:p>
            <a:pPr algn="l">
              <a:lnSpc>
                <a:spcPct val="150000"/>
              </a:lnSpc>
            </a:pPr>
            <a:r>
              <a:rPr lang="en-US" altLang="ja-JP" sz="2800" b="1" spc="300" dirty="0">
                <a:solidFill>
                  <a:srgbClr val="BFBFBF"/>
                </a:solidFill>
              </a:rPr>
              <a:t>7-4.</a:t>
            </a:r>
            <a:r>
              <a:rPr lang="ja-JP" altLang="en-US" sz="2800" b="1" spc="300" dirty="0">
                <a:solidFill>
                  <a:srgbClr val="BFBFBF"/>
                </a:solidFill>
              </a:rPr>
              <a:t>画像分類の活用例</a:t>
            </a:r>
            <a:endParaRPr lang="en-US" altLang="ja-JP" sz="2800" b="1" spc="300" dirty="0">
              <a:solidFill>
                <a:srgbClr val="BFBFBF"/>
              </a:solidFill>
            </a:endParaRPr>
          </a:p>
        </p:txBody>
      </p:sp>
    </p:spTree>
    <p:extLst>
      <p:ext uri="{BB962C8B-B14F-4D97-AF65-F5344CB8AC3E}">
        <p14:creationId xmlns:p14="http://schemas.microsoft.com/office/powerpoint/2010/main" val="3350089848"/>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kumimoji="1" lang="en-US" altLang="ja-JP" dirty="0"/>
              <a:t>7-3-1.</a:t>
            </a:r>
            <a:r>
              <a:rPr lang="ja-JP" altLang="en-US" dirty="0"/>
              <a:t>演習</a:t>
            </a:r>
            <a:r>
              <a:rPr lang="en-US" altLang="ja-JP" dirty="0"/>
              <a:t>7</a:t>
            </a:r>
            <a:r>
              <a:rPr lang="ja-JP" altLang="en-US" dirty="0"/>
              <a:t>：</a:t>
            </a:r>
            <a:r>
              <a:rPr lang="en-US" altLang="ja-JP" dirty="0"/>
              <a:t>CNN</a:t>
            </a:r>
            <a:r>
              <a:rPr lang="ja-JP" altLang="en-US" dirty="0"/>
              <a:t>を用いた画像分類</a:t>
            </a:r>
            <a:endParaRPr kumimoji="1" lang="ja-JP" altLang="en-US" dirty="0"/>
          </a:p>
        </p:txBody>
      </p:sp>
      <p:sp>
        <p:nvSpPr>
          <p:cNvPr id="5" name="スライド番号プレースホルダー 4">
            <a:extLst>
              <a:ext uri="{FF2B5EF4-FFF2-40B4-BE49-F238E27FC236}">
                <a16:creationId xmlns:a16="http://schemas.microsoft.com/office/drawing/2014/main" id="{C905B90A-465B-402F-BC68-6932C2B00E04}"/>
              </a:ext>
            </a:extLst>
          </p:cNvPr>
          <p:cNvSpPr>
            <a:spLocks noGrp="1"/>
          </p:cNvSpPr>
          <p:nvPr>
            <p:ph type="sldNum" sz="quarter" idx="10"/>
          </p:nvPr>
        </p:nvSpPr>
        <p:spPr/>
        <p:txBody>
          <a:bodyPr/>
          <a:lstStyle/>
          <a:p>
            <a:fld id="{5D750650-B10A-47BF-93C2-E1678438B37A}" type="slidenum">
              <a:rPr kumimoji="1" lang="ja-JP" altLang="en-US" smtClean="0"/>
              <a:pPr/>
              <a:t>353</a:t>
            </a:fld>
            <a:endParaRPr kumimoji="1" lang="ja-JP" altLang="en-US"/>
          </a:p>
        </p:txBody>
      </p:sp>
      <p:sp>
        <p:nvSpPr>
          <p:cNvPr id="4" name="テキスト ボックス 3">
            <a:extLst>
              <a:ext uri="{FF2B5EF4-FFF2-40B4-BE49-F238E27FC236}">
                <a16:creationId xmlns:a16="http://schemas.microsoft.com/office/drawing/2014/main" id="{EB308ADB-2C24-40A0-9C1C-3E0C25EC8182}"/>
              </a:ext>
            </a:extLst>
          </p:cNvPr>
          <p:cNvSpPr txBox="1"/>
          <p:nvPr/>
        </p:nvSpPr>
        <p:spPr>
          <a:xfrm>
            <a:off x="766763" y="1019355"/>
            <a:ext cx="10658473" cy="791755"/>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20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pPr>
              <a:lnSpc>
                <a:spcPct val="130000"/>
              </a:lnSpc>
            </a:pPr>
            <a:r>
              <a:rPr lang="en-US" altLang="ja-JP" sz="1800" dirty="0"/>
              <a:t>mlho/exercise </a:t>
            </a:r>
            <a:r>
              <a:rPr lang="ja-JP" altLang="en-US" sz="1800" dirty="0"/>
              <a:t>フォルダの中の</a:t>
            </a:r>
            <a:endParaRPr lang="en-US" altLang="ja-JP" sz="1800" dirty="0"/>
          </a:p>
          <a:p>
            <a:pPr>
              <a:lnSpc>
                <a:spcPct val="130000"/>
              </a:lnSpc>
            </a:pPr>
            <a:r>
              <a:rPr lang="ja-JP" altLang="en-US" sz="1800" dirty="0"/>
              <a:t>「</a:t>
            </a:r>
            <a:r>
              <a:rPr lang="en-US" altLang="ja-JP" sz="1800" dirty="0"/>
              <a:t>7-3_</a:t>
            </a:r>
            <a:r>
              <a:rPr lang="ja-JP" altLang="en-US" sz="1800" dirty="0"/>
              <a:t>（演習）</a:t>
            </a:r>
            <a:r>
              <a:rPr lang="en-US" altLang="ja-JP" sz="1800" dirty="0"/>
              <a:t>TensorFlow/Keras</a:t>
            </a:r>
            <a:r>
              <a:rPr lang="ja-JP" altLang="en-US" sz="1800" dirty="0"/>
              <a:t>による服の画像分類</a:t>
            </a:r>
            <a:r>
              <a:rPr lang="en-US" altLang="ja-JP" sz="1800" dirty="0"/>
              <a:t>.</a:t>
            </a:r>
            <a:r>
              <a:rPr lang="en-US" altLang="ja-JP" sz="1800" dirty="0" err="1"/>
              <a:t>ipynb</a:t>
            </a:r>
            <a:r>
              <a:rPr lang="ja-JP" altLang="en-US" sz="1800" dirty="0"/>
              <a:t>」を実行する</a:t>
            </a:r>
          </a:p>
        </p:txBody>
      </p:sp>
      <p:sp>
        <p:nvSpPr>
          <p:cNvPr id="10" name="テキスト ボックス 9">
            <a:extLst>
              <a:ext uri="{FF2B5EF4-FFF2-40B4-BE49-F238E27FC236}">
                <a16:creationId xmlns:a16="http://schemas.microsoft.com/office/drawing/2014/main" id="{BE4933CE-8860-400E-B6E0-885EC2D98D0B}"/>
              </a:ext>
            </a:extLst>
          </p:cNvPr>
          <p:cNvSpPr txBox="1"/>
          <p:nvPr/>
        </p:nvSpPr>
        <p:spPr>
          <a:xfrm>
            <a:off x="689174" y="4266268"/>
            <a:ext cx="6752884" cy="636328"/>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20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pPr algn="l">
              <a:lnSpc>
                <a:spcPct val="130000"/>
              </a:lnSpc>
            </a:pPr>
            <a:r>
              <a:rPr lang="en-US" altLang="ja-JP" sz="1400" dirty="0">
                <a:solidFill>
                  <a:srgbClr val="F36C37"/>
                </a:solidFill>
              </a:rPr>
              <a:t>※ </a:t>
            </a:r>
            <a:r>
              <a:rPr lang="ja-JP" altLang="en-US" sz="1400" dirty="0">
                <a:solidFill>
                  <a:srgbClr val="F36C37"/>
                </a:solidFill>
              </a:rPr>
              <a:t>プログラムの説明及びプログラムの解答例は </a:t>
            </a:r>
            <a:r>
              <a:rPr lang="en-US" altLang="ja-JP" sz="1400" dirty="0">
                <a:solidFill>
                  <a:srgbClr val="F36C37"/>
                </a:solidFill>
              </a:rPr>
              <a:t>Google </a:t>
            </a:r>
            <a:r>
              <a:rPr lang="en-US" altLang="ja-JP" sz="1400" dirty="0" err="1">
                <a:solidFill>
                  <a:srgbClr val="F36C37"/>
                </a:solidFill>
              </a:rPr>
              <a:t>Colab</a:t>
            </a:r>
            <a:endParaRPr lang="en-US" altLang="ja-JP" sz="1400" dirty="0">
              <a:solidFill>
                <a:srgbClr val="F36C37"/>
              </a:solidFill>
            </a:endParaRPr>
          </a:p>
          <a:p>
            <a:pPr algn="l">
              <a:lnSpc>
                <a:spcPct val="130000"/>
              </a:lnSpc>
            </a:pPr>
            <a:r>
              <a:rPr lang="ja-JP" altLang="en-US" sz="1400" dirty="0">
                <a:solidFill>
                  <a:srgbClr val="F36C37"/>
                </a:solidFill>
              </a:rPr>
              <a:t>　 ノートブック内に記載しています。</a:t>
            </a:r>
          </a:p>
        </p:txBody>
      </p:sp>
      <p:sp>
        <p:nvSpPr>
          <p:cNvPr id="12" name="四角形: 角を丸くする 11">
            <a:extLst>
              <a:ext uri="{FF2B5EF4-FFF2-40B4-BE49-F238E27FC236}">
                <a16:creationId xmlns:a16="http://schemas.microsoft.com/office/drawing/2014/main" id="{D9087632-89E8-4B86-9784-C818E91780DA}"/>
              </a:ext>
            </a:extLst>
          </p:cNvPr>
          <p:cNvSpPr/>
          <p:nvPr/>
        </p:nvSpPr>
        <p:spPr>
          <a:xfrm>
            <a:off x="766763" y="1976744"/>
            <a:ext cx="10599737" cy="2284171"/>
          </a:xfrm>
          <a:prstGeom prst="roundRect">
            <a:avLst>
              <a:gd name="adj" fmla="val 1884"/>
            </a:avLst>
          </a:prstGeom>
          <a:solidFill>
            <a:srgbClr val="FFF4E1"/>
          </a:solidFill>
          <a:ln w="19050" algn="ctr">
            <a:noFill/>
            <a:prstDash val="dash"/>
            <a:round/>
            <a:headEnd/>
            <a:tailEnd/>
          </a:ln>
          <a:effectLst/>
        </p:spPr>
        <p:txBody>
          <a:bodyPr rot="0" spcFirstLastPara="0" vertOverflow="overflow" horzOverflow="overflow" vert="horz" wrap="square" lIns="180000" tIns="72000" rIns="180000" bIns="72000" numCol="1" spcCol="0" rtlCol="0" fromWordArt="0" anchor="ctr" anchorCtr="0" forceAA="0" compatLnSpc="1">
            <a:prstTxWarp prst="textNoShape">
              <a:avLst/>
            </a:prstTxWarp>
            <a:noAutofit/>
          </a:bodyPr>
          <a:lstStyle/>
          <a:p>
            <a:pPr marL="171450" indent="-171450" algn="just">
              <a:lnSpc>
                <a:spcPct val="120000"/>
              </a:lnSpc>
              <a:spcAft>
                <a:spcPts val="400"/>
              </a:spcAft>
              <a:buClr>
                <a:srgbClr val="F36C37"/>
              </a:buClr>
              <a:buFont typeface="Wingdings" panose="05000000000000000000" pitchFamily="2" charset="2"/>
              <a:buChar char="l"/>
            </a:pPr>
            <a:endParaRPr lang="ja-JP" altLang="en-US" sz="1100" spc="150" dirty="0">
              <a:solidFill>
                <a:schemeClr val="tx1"/>
              </a:solidFill>
              <a:latin typeface="+mj-ea"/>
              <a:ea typeface="+mj-ea"/>
            </a:endParaRPr>
          </a:p>
        </p:txBody>
      </p:sp>
      <p:sp>
        <p:nvSpPr>
          <p:cNvPr id="13" name="コンテンツ プレースホルダー 2">
            <a:extLst>
              <a:ext uri="{FF2B5EF4-FFF2-40B4-BE49-F238E27FC236}">
                <a16:creationId xmlns:a16="http://schemas.microsoft.com/office/drawing/2014/main" id="{EF96ADA1-9B2A-4DD3-9BB0-2401B4B06B52}"/>
              </a:ext>
            </a:extLst>
          </p:cNvPr>
          <p:cNvSpPr txBox="1">
            <a:spLocks/>
          </p:cNvSpPr>
          <p:nvPr/>
        </p:nvSpPr>
        <p:spPr bwMode="auto">
          <a:xfrm>
            <a:off x="1113954" y="2158891"/>
            <a:ext cx="9964088" cy="1999264"/>
          </a:xfrm>
          <a:prstGeom prst="rect">
            <a:avLst/>
          </a:prstGeom>
        </p:spPr>
        <p:txBody>
          <a:bodyPr vert="horz" wrap="square" lIns="91440" tIns="45720" rIns="91440" bIns="45720" rtlCol="0" anchor="ctr">
            <a:noAutofit/>
          </a:bodyPr>
          <a:lstStyle>
            <a:lvl1pPr marL="357188" marR="0" indent="-357188"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n"/>
              <a:tabLst/>
              <a:defRPr kumimoji="1" lang="en-US" altLang="ja-JP"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1pPr>
            <a:lvl2pPr marL="742950" marR="0" indent="-28575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l"/>
              <a:tabLst/>
              <a:defRPr kumimoji="1" lang="ja-JP" altLang="en-US"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2pPr>
            <a:lvl3pPr marL="1143000" marR="0" indent="-2286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3pPr>
            <a:lvl4pPr marL="1714500" marR="0" indent="-3429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4pPr>
            <a:lvl5pPr marL="2114550" marR="0" indent="-28575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lnSpc>
                <a:spcPct val="120000"/>
              </a:lnSpc>
              <a:spcBef>
                <a:spcPts val="0"/>
              </a:spcBef>
              <a:spcAft>
                <a:spcPts val="2400"/>
              </a:spcAft>
              <a:buClr>
                <a:srgbClr val="F36C37"/>
              </a:buClr>
              <a:buFont typeface="Wingdings" panose="05000000000000000000" pitchFamily="2" charset="2"/>
              <a:buNone/>
            </a:pPr>
            <a:r>
              <a:rPr lang="en-US" altLang="ja-JP" sz="2000" b="1" dirty="0">
                <a:solidFill>
                  <a:srgbClr val="F36C37"/>
                </a:solidFill>
              </a:rPr>
              <a:t>TensorFlow/</a:t>
            </a:r>
            <a:r>
              <a:rPr lang="en-US" altLang="ja-JP" sz="2000" b="1" dirty="0" err="1">
                <a:solidFill>
                  <a:srgbClr val="F36C37"/>
                </a:solidFill>
              </a:rPr>
              <a:t>Keras</a:t>
            </a:r>
            <a:r>
              <a:rPr lang="en-US" altLang="ja-JP" sz="2000" b="1" dirty="0">
                <a:solidFill>
                  <a:srgbClr val="F36C37"/>
                </a:solidFill>
              </a:rPr>
              <a:t> </a:t>
            </a:r>
            <a:r>
              <a:rPr lang="ja-JP" altLang="en-US" sz="2000" b="1" dirty="0">
                <a:solidFill>
                  <a:srgbClr val="F36C37"/>
                </a:solidFill>
              </a:rPr>
              <a:t>を用いて、画像分類問題に挑戦します。</a:t>
            </a:r>
            <a:br>
              <a:rPr lang="en-US" altLang="ja-JP" sz="2000" b="1" dirty="0">
                <a:solidFill>
                  <a:srgbClr val="F36C37"/>
                </a:solidFill>
              </a:rPr>
            </a:br>
            <a:r>
              <a:rPr lang="ja-JP" altLang="en-US" sz="2000" b="1" dirty="0">
                <a:solidFill>
                  <a:srgbClr val="F36C37"/>
                </a:solidFill>
              </a:rPr>
              <a:t>この課題では</a:t>
            </a:r>
            <a:r>
              <a:rPr lang="en-US" altLang="ja-JP" sz="2000" b="1" dirty="0">
                <a:solidFill>
                  <a:srgbClr val="F36C37"/>
                </a:solidFill>
              </a:rPr>
              <a:t>10</a:t>
            </a:r>
            <a:r>
              <a:rPr lang="ja-JP" altLang="en-US" sz="2000" b="1" dirty="0">
                <a:solidFill>
                  <a:srgbClr val="F36C37"/>
                </a:solidFill>
              </a:rPr>
              <a:t>種類に分類される服の画像のデータセット</a:t>
            </a:r>
            <a:r>
              <a:rPr lang="en-US" altLang="ja-JP" sz="2000" b="1" dirty="0">
                <a:solidFill>
                  <a:srgbClr val="F36C37"/>
                </a:solidFill>
              </a:rPr>
              <a:t>Fashion-MNIST</a:t>
            </a:r>
            <a:r>
              <a:rPr lang="ja-JP" altLang="en-US" sz="2000" b="1" dirty="0">
                <a:solidFill>
                  <a:srgbClr val="F36C37"/>
                </a:solidFill>
              </a:rPr>
              <a:t>を</a:t>
            </a:r>
            <a:br>
              <a:rPr lang="en-US" altLang="ja-JP" sz="2000" b="1" dirty="0">
                <a:solidFill>
                  <a:srgbClr val="F36C37"/>
                </a:solidFill>
              </a:rPr>
            </a:br>
            <a:r>
              <a:rPr lang="ja-JP" altLang="en-US" sz="2000" b="1" dirty="0">
                <a:solidFill>
                  <a:srgbClr val="F36C37"/>
                </a:solidFill>
              </a:rPr>
              <a:t>使用して、服をそれぞれの種類に分類します。</a:t>
            </a:r>
            <a:endParaRPr lang="en-US" altLang="ja-JP" sz="2000" b="1" dirty="0">
              <a:solidFill>
                <a:srgbClr val="F36C37"/>
              </a:solidFill>
            </a:endParaRPr>
          </a:p>
          <a:p>
            <a:pPr marL="0" indent="0" algn="ctr">
              <a:lnSpc>
                <a:spcPct val="120000"/>
              </a:lnSpc>
              <a:spcBef>
                <a:spcPts val="0"/>
              </a:spcBef>
              <a:spcAft>
                <a:spcPts val="2400"/>
              </a:spcAft>
              <a:buClr>
                <a:srgbClr val="F36C37"/>
              </a:buClr>
              <a:buFont typeface="Wingdings" panose="05000000000000000000" pitchFamily="2" charset="2"/>
              <a:buNone/>
            </a:pPr>
            <a:r>
              <a:rPr lang="ja-JP" altLang="en-US" sz="2000" b="1" dirty="0">
                <a:solidFill>
                  <a:srgbClr val="F36C37"/>
                </a:solidFill>
              </a:rPr>
              <a:t>時間があればなぜそのような結果になるのかも考えてみましょう。</a:t>
            </a:r>
            <a:endParaRPr lang="en-US" altLang="ja-JP" sz="1600" b="1" dirty="0">
              <a:solidFill>
                <a:srgbClr val="494949"/>
              </a:solidFill>
            </a:endParaRPr>
          </a:p>
        </p:txBody>
      </p:sp>
      <p:pic>
        <p:nvPicPr>
          <p:cNvPr id="7" name="図 6">
            <a:extLst>
              <a:ext uri="{FF2B5EF4-FFF2-40B4-BE49-F238E27FC236}">
                <a16:creationId xmlns:a16="http://schemas.microsoft.com/office/drawing/2014/main" id="{206E2B38-06B1-4C1E-B6F4-917004665256}"/>
              </a:ext>
            </a:extLst>
          </p:cNvPr>
          <p:cNvPicPr>
            <a:picLocks noChangeAspect="1"/>
          </p:cNvPicPr>
          <p:nvPr/>
        </p:nvPicPr>
        <p:blipFill>
          <a:blip r:embed="rId3"/>
          <a:stretch>
            <a:fillRect/>
          </a:stretch>
        </p:blipFill>
        <p:spPr>
          <a:xfrm>
            <a:off x="2316931" y="4972488"/>
            <a:ext cx="695422" cy="885949"/>
          </a:xfrm>
          <a:prstGeom prst="rect">
            <a:avLst/>
          </a:prstGeom>
        </p:spPr>
      </p:pic>
      <p:pic>
        <p:nvPicPr>
          <p:cNvPr id="9" name="図 8">
            <a:extLst>
              <a:ext uri="{FF2B5EF4-FFF2-40B4-BE49-F238E27FC236}">
                <a16:creationId xmlns:a16="http://schemas.microsoft.com/office/drawing/2014/main" id="{F50C3D4E-798F-494F-B80F-D8B8800D0015}"/>
              </a:ext>
            </a:extLst>
          </p:cNvPr>
          <p:cNvPicPr>
            <a:picLocks noChangeAspect="1"/>
          </p:cNvPicPr>
          <p:nvPr/>
        </p:nvPicPr>
        <p:blipFill>
          <a:blip r:embed="rId4"/>
          <a:stretch>
            <a:fillRect/>
          </a:stretch>
        </p:blipFill>
        <p:spPr>
          <a:xfrm>
            <a:off x="3081060" y="5029743"/>
            <a:ext cx="666843" cy="790685"/>
          </a:xfrm>
          <a:prstGeom prst="rect">
            <a:avLst/>
          </a:prstGeom>
        </p:spPr>
      </p:pic>
      <p:pic>
        <p:nvPicPr>
          <p:cNvPr id="14" name="図 13">
            <a:extLst>
              <a:ext uri="{FF2B5EF4-FFF2-40B4-BE49-F238E27FC236}">
                <a16:creationId xmlns:a16="http://schemas.microsoft.com/office/drawing/2014/main" id="{54D4F840-E6D2-4073-972C-9EF5FE5461EA}"/>
              </a:ext>
            </a:extLst>
          </p:cNvPr>
          <p:cNvPicPr>
            <a:picLocks noChangeAspect="1"/>
          </p:cNvPicPr>
          <p:nvPr/>
        </p:nvPicPr>
        <p:blipFill>
          <a:blip r:embed="rId5"/>
          <a:stretch>
            <a:fillRect/>
          </a:stretch>
        </p:blipFill>
        <p:spPr>
          <a:xfrm>
            <a:off x="3832320" y="5001165"/>
            <a:ext cx="657317" cy="838317"/>
          </a:xfrm>
          <a:prstGeom prst="rect">
            <a:avLst/>
          </a:prstGeom>
        </p:spPr>
      </p:pic>
      <p:pic>
        <p:nvPicPr>
          <p:cNvPr id="16" name="図 15">
            <a:extLst>
              <a:ext uri="{FF2B5EF4-FFF2-40B4-BE49-F238E27FC236}">
                <a16:creationId xmlns:a16="http://schemas.microsoft.com/office/drawing/2014/main" id="{647AB655-5987-4438-87F2-E212A37FE4FC}"/>
              </a:ext>
            </a:extLst>
          </p:cNvPr>
          <p:cNvPicPr>
            <a:picLocks noChangeAspect="1"/>
          </p:cNvPicPr>
          <p:nvPr/>
        </p:nvPicPr>
        <p:blipFill>
          <a:blip r:embed="rId6"/>
          <a:stretch>
            <a:fillRect/>
          </a:stretch>
        </p:blipFill>
        <p:spPr>
          <a:xfrm>
            <a:off x="4512987" y="5029843"/>
            <a:ext cx="724001" cy="800212"/>
          </a:xfrm>
          <a:prstGeom prst="rect">
            <a:avLst/>
          </a:prstGeom>
        </p:spPr>
      </p:pic>
      <p:pic>
        <p:nvPicPr>
          <p:cNvPr id="18" name="図 17">
            <a:extLst>
              <a:ext uri="{FF2B5EF4-FFF2-40B4-BE49-F238E27FC236}">
                <a16:creationId xmlns:a16="http://schemas.microsoft.com/office/drawing/2014/main" id="{71FFDDF4-1CBA-4CB5-8E10-E32F356A1A30}"/>
              </a:ext>
            </a:extLst>
          </p:cNvPr>
          <p:cNvPicPr>
            <a:picLocks noChangeAspect="1"/>
          </p:cNvPicPr>
          <p:nvPr/>
        </p:nvPicPr>
        <p:blipFill>
          <a:blip r:embed="rId7"/>
          <a:stretch>
            <a:fillRect/>
          </a:stretch>
        </p:blipFill>
        <p:spPr>
          <a:xfrm>
            <a:off x="5252860" y="5010889"/>
            <a:ext cx="657317" cy="847843"/>
          </a:xfrm>
          <a:prstGeom prst="rect">
            <a:avLst/>
          </a:prstGeom>
        </p:spPr>
      </p:pic>
      <p:pic>
        <p:nvPicPr>
          <p:cNvPr id="20" name="図 19">
            <a:extLst>
              <a:ext uri="{FF2B5EF4-FFF2-40B4-BE49-F238E27FC236}">
                <a16:creationId xmlns:a16="http://schemas.microsoft.com/office/drawing/2014/main" id="{BFBF0F73-1142-435D-A7C3-2EEC5984FB97}"/>
              </a:ext>
            </a:extLst>
          </p:cNvPr>
          <p:cNvPicPr>
            <a:picLocks noChangeAspect="1"/>
          </p:cNvPicPr>
          <p:nvPr/>
        </p:nvPicPr>
        <p:blipFill>
          <a:blip r:embed="rId8"/>
          <a:stretch>
            <a:fillRect/>
          </a:stretch>
        </p:blipFill>
        <p:spPr>
          <a:xfrm>
            <a:off x="5963465" y="5001165"/>
            <a:ext cx="704948" cy="924054"/>
          </a:xfrm>
          <a:prstGeom prst="rect">
            <a:avLst/>
          </a:prstGeom>
        </p:spPr>
      </p:pic>
      <p:pic>
        <p:nvPicPr>
          <p:cNvPr id="22" name="図 21">
            <a:extLst>
              <a:ext uri="{FF2B5EF4-FFF2-40B4-BE49-F238E27FC236}">
                <a16:creationId xmlns:a16="http://schemas.microsoft.com/office/drawing/2014/main" id="{B6704C4B-2EA9-45D1-B579-95897C26D9B6}"/>
              </a:ext>
            </a:extLst>
          </p:cNvPr>
          <p:cNvPicPr>
            <a:picLocks noChangeAspect="1"/>
          </p:cNvPicPr>
          <p:nvPr/>
        </p:nvPicPr>
        <p:blipFill>
          <a:blip r:embed="rId9"/>
          <a:stretch>
            <a:fillRect/>
          </a:stretch>
        </p:blipFill>
        <p:spPr>
          <a:xfrm>
            <a:off x="6677087" y="5010504"/>
            <a:ext cx="714475" cy="828791"/>
          </a:xfrm>
          <a:prstGeom prst="rect">
            <a:avLst/>
          </a:prstGeom>
        </p:spPr>
      </p:pic>
      <p:pic>
        <p:nvPicPr>
          <p:cNvPr id="24" name="図 23">
            <a:extLst>
              <a:ext uri="{FF2B5EF4-FFF2-40B4-BE49-F238E27FC236}">
                <a16:creationId xmlns:a16="http://schemas.microsoft.com/office/drawing/2014/main" id="{ABC5AD19-82F7-40DF-B44D-D74384970547}"/>
              </a:ext>
            </a:extLst>
          </p:cNvPr>
          <p:cNvPicPr>
            <a:picLocks noChangeAspect="1"/>
          </p:cNvPicPr>
          <p:nvPr/>
        </p:nvPicPr>
        <p:blipFill>
          <a:blip r:embed="rId10"/>
          <a:stretch>
            <a:fillRect/>
          </a:stretch>
        </p:blipFill>
        <p:spPr>
          <a:xfrm>
            <a:off x="7474329" y="5001064"/>
            <a:ext cx="657317" cy="828791"/>
          </a:xfrm>
          <a:prstGeom prst="rect">
            <a:avLst/>
          </a:prstGeom>
        </p:spPr>
      </p:pic>
      <p:pic>
        <p:nvPicPr>
          <p:cNvPr id="26" name="図 25">
            <a:extLst>
              <a:ext uri="{FF2B5EF4-FFF2-40B4-BE49-F238E27FC236}">
                <a16:creationId xmlns:a16="http://schemas.microsoft.com/office/drawing/2014/main" id="{B55FD5F3-9AB9-437C-BC5D-4853D4342600}"/>
              </a:ext>
            </a:extLst>
          </p:cNvPr>
          <p:cNvPicPr>
            <a:picLocks noChangeAspect="1"/>
          </p:cNvPicPr>
          <p:nvPr/>
        </p:nvPicPr>
        <p:blipFill>
          <a:blip r:embed="rId11"/>
          <a:stretch>
            <a:fillRect/>
          </a:stretch>
        </p:blipFill>
        <p:spPr>
          <a:xfrm>
            <a:off x="8252224" y="5000480"/>
            <a:ext cx="638264" cy="819264"/>
          </a:xfrm>
          <a:prstGeom prst="rect">
            <a:avLst/>
          </a:prstGeom>
        </p:spPr>
      </p:pic>
      <p:pic>
        <p:nvPicPr>
          <p:cNvPr id="28" name="図 27">
            <a:extLst>
              <a:ext uri="{FF2B5EF4-FFF2-40B4-BE49-F238E27FC236}">
                <a16:creationId xmlns:a16="http://schemas.microsoft.com/office/drawing/2014/main" id="{E69424B0-5BCC-4C25-A1EB-6158307EA0D7}"/>
              </a:ext>
            </a:extLst>
          </p:cNvPr>
          <p:cNvPicPr>
            <a:picLocks noChangeAspect="1"/>
          </p:cNvPicPr>
          <p:nvPr/>
        </p:nvPicPr>
        <p:blipFill>
          <a:blip r:embed="rId12"/>
          <a:stretch>
            <a:fillRect/>
          </a:stretch>
        </p:blipFill>
        <p:spPr>
          <a:xfrm>
            <a:off x="8987774" y="5020120"/>
            <a:ext cx="704948" cy="838317"/>
          </a:xfrm>
          <a:prstGeom prst="rect">
            <a:avLst/>
          </a:prstGeom>
        </p:spPr>
      </p:pic>
      <p:sp>
        <p:nvSpPr>
          <p:cNvPr id="31" name="テキスト ボックス 30">
            <a:extLst>
              <a:ext uri="{FF2B5EF4-FFF2-40B4-BE49-F238E27FC236}">
                <a16:creationId xmlns:a16="http://schemas.microsoft.com/office/drawing/2014/main" id="{C9C3FE10-EDF0-4F14-9358-7754C44FBA93}"/>
              </a:ext>
            </a:extLst>
          </p:cNvPr>
          <p:cNvSpPr txBox="1"/>
          <p:nvPr/>
        </p:nvSpPr>
        <p:spPr>
          <a:xfrm>
            <a:off x="2245214" y="5856982"/>
            <a:ext cx="831622" cy="461665"/>
          </a:xfrm>
          <a:prstGeom prst="rect">
            <a:avLst/>
          </a:prstGeom>
          <a:noFill/>
        </p:spPr>
        <p:txBody>
          <a:bodyPr wrap="square" rtlCol="0">
            <a:spAutoFit/>
          </a:bodyPr>
          <a:lstStyle/>
          <a:p>
            <a:pPr algn="ctr" defTabSz="914400" fontAlgn="base">
              <a:spcBef>
                <a:spcPct val="0"/>
              </a:spcBef>
              <a:spcAft>
                <a:spcPct val="0"/>
              </a:spcAft>
            </a:pPr>
            <a:r>
              <a:rPr kumimoji="1" lang="en-US" altLang="ja-JP" sz="1200" b="1" dirty="0">
                <a:solidFill>
                  <a:srgbClr val="000000"/>
                </a:solidFill>
                <a:latin typeface="+mn-ea"/>
              </a:rPr>
              <a:t>T-shirt</a:t>
            </a:r>
          </a:p>
          <a:p>
            <a:pPr algn="ctr" defTabSz="914400" fontAlgn="base">
              <a:spcBef>
                <a:spcPct val="0"/>
              </a:spcBef>
              <a:spcAft>
                <a:spcPct val="0"/>
              </a:spcAft>
            </a:pPr>
            <a:r>
              <a:rPr kumimoji="1" lang="en-US" altLang="ja-JP" sz="1200" b="1" dirty="0">
                <a:solidFill>
                  <a:srgbClr val="000000"/>
                </a:solidFill>
                <a:latin typeface="+mn-ea"/>
              </a:rPr>
              <a:t>/top</a:t>
            </a:r>
            <a:endParaRPr kumimoji="1" lang="ja-JP" altLang="en-US" sz="1200" b="1" dirty="0">
              <a:solidFill>
                <a:srgbClr val="000000"/>
              </a:solidFill>
              <a:latin typeface="+mn-ea"/>
            </a:endParaRPr>
          </a:p>
        </p:txBody>
      </p:sp>
      <p:sp>
        <p:nvSpPr>
          <p:cNvPr id="32" name="テキスト ボックス 31">
            <a:extLst>
              <a:ext uri="{FF2B5EF4-FFF2-40B4-BE49-F238E27FC236}">
                <a16:creationId xmlns:a16="http://schemas.microsoft.com/office/drawing/2014/main" id="{27D42CDB-F8BD-4EF1-ABDE-14B0CBC9718D}"/>
              </a:ext>
            </a:extLst>
          </p:cNvPr>
          <p:cNvSpPr txBox="1"/>
          <p:nvPr/>
        </p:nvSpPr>
        <p:spPr>
          <a:xfrm>
            <a:off x="2932520" y="5856982"/>
            <a:ext cx="1017310" cy="276999"/>
          </a:xfrm>
          <a:prstGeom prst="rect">
            <a:avLst/>
          </a:prstGeom>
          <a:noFill/>
        </p:spPr>
        <p:txBody>
          <a:bodyPr wrap="square" rtlCol="0">
            <a:spAutoFit/>
          </a:bodyPr>
          <a:lstStyle/>
          <a:p>
            <a:pPr algn="ctr" defTabSz="914400" fontAlgn="base">
              <a:spcBef>
                <a:spcPct val="0"/>
              </a:spcBef>
              <a:spcAft>
                <a:spcPct val="0"/>
              </a:spcAft>
            </a:pPr>
            <a:r>
              <a:rPr kumimoji="1" lang="en-US" altLang="ja-JP" sz="1200" b="1" dirty="0">
                <a:solidFill>
                  <a:srgbClr val="000000"/>
                </a:solidFill>
                <a:latin typeface="+mn-ea"/>
              </a:rPr>
              <a:t>Trouser</a:t>
            </a:r>
            <a:endParaRPr kumimoji="1" lang="ja-JP" altLang="en-US" sz="1200" b="1" dirty="0">
              <a:solidFill>
                <a:srgbClr val="000000"/>
              </a:solidFill>
              <a:latin typeface="+mn-ea"/>
            </a:endParaRPr>
          </a:p>
        </p:txBody>
      </p:sp>
      <p:sp>
        <p:nvSpPr>
          <p:cNvPr id="33" name="テキスト ボックス 32">
            <a:extLst>
              <a:ext uri="{FF2B5EF4-FFF2-40B4-BE49-F238E27FC236}">
                <a16:creationId xmlns:a16="http://schemas.microsoft.com/office/drawing/2014/main" id="{DAC4F2F8-C157-45D7-B392-BA241A685E5B}"/>
              </a:ext>
            </a:extLst>
          </p:cNvPr>
          <p:cNvSpPr txBox="1"/>
          <p:nvPr/>
        </p:nvSpPr>
        <p:spPr>
          <a:xfrm>
            <a:off x="3702953" y="5856982"/>
            <a:ext cx="1017310" cy="276999"/>
          </a:xfrm>
          <a:prstGeom prst="rect">
            <a:avLst/>
          </a:prstGeom>
          <a:noFill/>
        </p:spPr>
        <p:txBody>
          <a:bodyPr wrap="square" rtlCol="0">
            <a:spAutoFit/>
          </a:bodyPr>
          <a:lstStyle/>
          <a:p>
            <a:pPr algn="ctr" defTabSz="914400" fontAlgn="base">
              <a:spcBef>
                <a:spcPct val="0"/>
              </a:spcBef>
              <a:spcAft>
                <a:spcPct val="0"/>
              </a:spcAft>
            </a:pPr>
            <a:r>
              <a:rPr kumimoji="1" lang="en-US" altLang="ja-JP" sz="1200" b="1" dirty="0">
                <a:solidFill>
                  <a:srgbClr val="000000"/>
                </a:solidFill>
                <a:latin typeface="+mn-ea"/>
              </a:rPr>
              <a:t>Pullover</a:t>
            </a:r>
            <a:endParaRPr kumimoji="1" lang="ja-JP" altLang="en-US" sz="1200" b="1" dirty="0">
              <a:solidFill>
                <a:srgbClr val="000000"/>
              </a:solidFill>
              <a:latin typeface="+mn-ea"/>
            </a:endParaRPr>
          </a:p>
        </p:txBody>
      </p:sp>
      <p:sp>
        <p:nvSpPr>
          <p:cNvPr id="34" name="テキスト ボックス 33">
            <a:extLst>
              <a:ext uri="{FF2B5EF4-FFF2-40B4-BE49-F238E27FC236}">
                <a16:creationId xmlns:a16="http://schemas.microsoft.com/office/drawing/2014/main" id="{1058B675-CD5E-403D-8D78-CDAC059F7A48}"/>
              </a:ext>
            </a:extLst>
          </p:cNvPr>
          <p:cNvSpPr txBox="1"/>
          <p:nvPr/>
        </p:nvSpPr>
        <p:spPr>
          <a:xfrm>
            <a:off x="4417259" y="5856982"/>
            <a:ext cx="1017310" cy="276999"/>
          </a:xfrm>
          <a:prstGeom prst="rect">
            <a:avLst/>
          </a:prstGeom>
          <a:noFill/>
        </p:spPr>
        <p:txBody>
          <a:bodyPr wrap="square" rtlCol="0">
            <a:spAutoFit/>
          </a:bodyPr>
          <a:lstStyle/>
          <a:p>
            <a:pPr algn="ctr" defTabSz="914400" fontAlgn="base">
              <a:spcBef>
                <a:spcPct val="0"/>
              </a:spcBef>
              <a:spcAft>
                <a:spcPct val="0"/>
              </a:spcAft>
            </a:pPr>
            <a:r>
              <a:rPr kumimoji="1" lang="en-US" altLang="ja-JP" sz="1200" b="1" dirty="0">
                <a:solidFill>
                  <a:srgbClr val="000000"/>
                </a:solidFill>
                <a:latin typeface="+mn-ea"/>
              </a:rPr>
              <a:t>Dress</a:t>
            </a:r>
            <a:endParaRPr kumimoji="1" lang="ja-JP" altLang="en-US" sz="1200" b="1" dirty="0">
              <a:solidFill>
                <a:srgbClr val="000000"/>
              </a:solidFill>
              <a:latin typeface="+mn-ea"/>
            </a:endParaRPr>
          </a:p>
        </p:txBody>
      </p:sp>
      <p:sp>
        <p:nvSpPr>
          <p:cNvPr id="35" name="テキスト ボックス 34">
            <a:extLst>
              <a:ext uri="{FF2B5EF4-FFF2-40B4-BE49-F238E27FC236}">
                <a16:creationId xmlns:a16="http://schemas.microsoft.com/office/drawing/2014/main" id="{72512B82-8DE3-49C9-A823-D72BE2940EF8}"/>
              </a:ext>
            </a:extLst>
          </p:cNvPr>
          <p:cNvSpPr txBox="1"/>
          <p:nvPr/>
        </p:nvSpPr>
        <p:spPr>
          <a:xfrm>
            <a:off x="5068284" y="5856982"/>
            <a:ext cx="1017310" cy="276999"/>
          </a:xfrm>
          <a:prstGeom prst="rect">
            <a:avLst/>
          </a:prstGeom>
          <a:noFill/>
        </p:spPr>
        <p:txBody>
          <a:bodyPr wrap="square" rtlCol="0">
            <a:spAutoFit/>
          </a:bodyPr>
          <a:lstStyle/>
          <a:p>
            <a:pPr algn="ctr" defTabSz="914400" fontAlgn="base">
              <a:spcBef>
                <a:spcPct val="0"/>
              </a:spcBef>
              <a:spcAft>
                <a:spcPct val="0"/>
              </a:spcAft>
            </a:pPr>
            <a:r>
              <a:rPr kumimoji="1" lang="en-US" altLang="ja-JP" sz="1200" b="1" dirty="0">
                <a:solidFill>
                  <a:srgbClr val="000000"/>
                </a:solidFill>
                <a:latin typeface="+mn-ea"/>
              </a:rPr>
              <a:t>Coat</a:t>
            </a:r>
            <a:endParaRPr kumimoji="1" lang="ja-JP" altLang="en-US" sz="1200" b="1" dirty="0">
              <a:solidFill>
                <a:srgbClr val="000000"/>
              </a:solidFill>
              <a:latin typeface="+mn-ea"/>
            </a:endParaRPr>
          </a:p>
        </p:txBody>
      </p:sp>
      <p:sp>
        <p:nvSpPr>
          <p:cNvPr id="36" name="テキスト ボックス 35">
            <a:extLst>
              <a:ext uri="{FF2B5EF4-FFF2-40B4-BE49-F238E27FC236}">
                <a16:creationId xmlns:a16="http://schemas.microsoft.com/office/drawing/2014/main" id="{8779F038-8D32-47C9-B059-ACC59E347652}"/>
              </a:ext>
            </a:extLst>
          </p:cNvPr>
          <p:cNvSpPr txBox="1"/>
          <p:nvPr/>
        </p:nvSpPr>
        <p:spPr>
          <a:xfrm>
            <a:off x="5812437" y="5856982"/>
            <a:ext cx="1017310" cy="276999"/>
          </a:xfrm>
          <a:prstGeom prst="rect">
            <a:avLst/>
          </a:prstGeom>
          <a:noFill/>
        </p:spPr>
        <p:txBody>
          <a:bodyPr wrap="square" rtlCol="0">
            <a:spAutoFit/>
          </a:bodyPr>
          <a:lstStyle/>
          <a:p>
            <a:pPr algn="ctr" defTabSz="914400" fontAlgn="base">
              <a:spcBef>
                <a:spcPct val="0"/>
              </a:spcBef>
              <a:spcAft>
                <a:spcPct val="0"/>
              </a:spcAft>
            </a:pPr>
            <a:r>
              <a:rPr kumimoji="1" lang="en-US" altLang="ja-JP" sz="1200" b="1" dirty="0">
                <a:solidFill>
                  <a:srgbClr val="000000"/>
                </a:solidFill>
                <a:latin typeface="+mn-ea"/>
              </a:rPr>
              <a:t>Sandal</a:t>
            </a:r>
            <a:endParaRPr kumimoji="1" lang="ja-JP" altLang="en-US" sz="1200" b="1" dirty="0">
              <a:solidFill>
                <a:srgbClr val="000000"/>
              </a:solidFill>
              <a:latin typeface="+mn-ea"/>
            </a:endParaRPr>
          </a:p>
        </p:txBody>
      </p:sp>
      <p:sp>
        <p:nvSpPr>
          <p:cNvPr id="37" name="テキスト ボックス 36">
            <a:extLst>
              <a:ext uri="{FF2B5EF4-FFF2-40B4-BE49-F238E27FC236}">
                <a16:creationId xmlns:a16="http://schemas.microsoft.com/office/drawing/2014/main" id="{21842D7C-D479-46E6-81DE-A5BF3D4526BB}"/>
              </a:ext>
            </a:extLst>
          </p:cNvPr>
          <p:cNvSpPr txBox="1"/>
          <p:nvPr/>
        </p:nvSpPr>
        <p:spPr>
          <a:xfrm>
            <a:off x="6579734" y="5856982"/>
            <a:ext cx="1017310" cy="276999"/>
          </a:xfrm>
          <a:prstGeom prst="rect">
            <a:avLst/>
          </a:prstGeom>
          <a:noFill/>
        </p:spPr>
        <p:txBody>
          <a:bodyPr wrap="square" rtlCol="0">
            <a:spAutoFit/>
          </a:bodyPr>
          <a:lstStyle/>
          <a:p>
            <a:pPr algn="ctr" defTabSz="914400" fontAlgn="base">
              <a:spcBef>
                <a:spcPct val="0"/>
              </a:spcBef>
              <a:spcAft>
                <a:spcPct val="0"/>
              </a:spcAft>
            </a:pPr>
            <a:r>
              <a:rPr kumimoji="1" lang="en-US" altLang="ja-JP" sz="1200" b="1" dirty="0">
                <a:solidFill>
                  <a:srgbClr val="000000"/>
                </a:solidFill>
                <a:latin typeface="+mn-ea"/>
              </a:rPr>
              <a:t>Shirt</a:t>
            </a:r>
            <a:endParaRPr kumimoji="1" lang="ja-JP" altLang="en-US" sz="1200" b="1" dirty="0">
              <a:solidFill>
                <a:srgbClr val="000000"/>
              </a:solidFill>
              <a:latin typeface="+mn-ea"/>
            </a:endParaRPr>
          </a:p>
        </p:txBody>
      </p:sp>
      <p:sp>
        <p:nvSpPr>
          <p:cNvPr id="38" name="テキスト ボックス 37">
            <a:extLst>
              <a:ext uri="{FF2B5EF4-FFF2-40B4-BE49-F238E27FC236}">
                <a16:creationId xmlns:a16="http://schemas.microsoft.com/office/drawing/2014/main" id="{7F81B563-AB06-4895-BE83-B18744C82766}"/>
              </a:ext>
            </a:extLst>
          </p:cNvPr>
          <p:cNvSpPr txBox="1"/>
          <p:nvPr/>
        </p:nvSpPr>
        <p:spPr>
          <a:xfrm>
            <a:off x="7305901" y="5856982"/>
            <a:ext cx="1017310" cy="276999"/>
          </a:xfrm>
          <a:prstGeom prst="rect">
            <a:avLst/>
          </a:prstGeom>
          <a:noFill/>
        </p:spPr>
        <p:txBody>
          <a:bodyPr wrap="square" rtlCol="0">
            <a:spAutoFit/>
          </a:bodyPr>
          <a:lstStyle/>
          <a:p>
            <a:pPr algn="ctr" defTabSz="914400" fontAlgn="base">
              <a:spcBef>
                <a:spcPct val="0"/>
              </a:spcBef>
              <a:spcAft>
                <a:spcPct val="0"/>
              </a:spcAft>
            </a:pPr>
            <a:r>
              <a:rPr kumimoji="1" lang="en-US" altLang="ja-JP" sz="1200" b="1" dirty="0">
                <a:solidFill>
                  <a:srgbClr val="000000"/>
                </a:solidFill>
                <a:latin typeface="+mn-ea"/>
              </a:rPr>
              <a:t>Sneaker</a:t>
            </a:r>
            <a:endParaRPr kumimoji="1" lang="ja-JP" altLang="en-US" sz="1200" b="1" dirty="0">
              <a:solidFill>
                <a:srgbClr val="000000"/>
              </a:solidFill>
              <a:latin typeface="+mn-ea"/>
            </a:endParaRPr>
          </a:p>
        </p:txBody>
      </p:sp>
      <p:sp>
        <p:nvSpPr>
          <p:cNvPr id="39" name="テキスト ボックス 38">
            <a:extLst>
              <a:ext uri="{FF2B5EF4-FFF2-40B4-BE49-F238E27FC236}">
                <a16:creationId xmlns:a16="http://schemas.microsoft.com/office/drawing/2014/main" id="{BFF5C24C-9E4B-4E0C-B22E-A6985406A37F}"/>
              </a:ext>
            </a:extLst>
          </p:cNvPr>
          <p:cNvSpPr txBox="1"/>
          <p:nvPr/>
        </p:nvSpPr>
        <p:spPr>
          <a:xfrm>
            <a:off x="8084251" y="5856982"/>
            <a:ext cx="1017310" cy="276999"/>
          </a:xfrm>
          <a:prstGeom prst="rect">
            <a:avLst/>
          </a:prstGeom>
          <a:noFill/>
        </p:spPr>
        <p:txBody>
          <a:bodyPr wrap="square" rtlCol="0">
            <a:spAutoFit/>
          </a:bodyPr>
          <a:lstStyle/>
          <a:p>
            <a:pPr algn="ctr" defTabSz="914400" fontAlgn="base">
              <a:spcBef>
                <a:spcPct val="0"/>
              </a:spcBef>
              <a:spcAft>
                <a:spcPct val="0"/>
              </a:spcAft>
            </a:pPr>
            <a:r>
              <a:rPr kumimoji="1" lang="en-US" altLang="ja-JP" sz="1200" b="1" dirty="0">
                <a:solidFill>
                  <a:srgbClr val="000000"/>
                </a:solidFill>
                <a:latin typeface="+mn-ea"/>
              </a:rPr>
              <a:t>Bag</a:t>
            </a:r>
            <a:endParaRPr kumimoji="1" lang="ja-JP" altLang="en-US" sz="1200" b="1" dirty="0">
              <a:solidFill>
                <a:srgbClr val="000000"/>
              </a:solidFill>
              <a:latin typeface="+mn-ea"/>
            </a:endParaRPr>
          </a:p>
        </p:txBody>
      </p:sp>
      <p:sp>
        <p:nvSpPr>
          <p:cNvPr id="40" name="テキスト ボックス 39">
            <a:extLst>
              <a:ext uri="{FF2B5EF4-FFF2-40B4-BE49-F238E27FC236}">
                <a16:creationId xmlns:a16="http://schemas.microsoft.com/office/drawing/2014/main" id="{B0CB01B2-233B-492F-88C1-801AFB0B0D32}"/>
              </a:ext>
            </a:extLst>
          </p:cNvPr>
          <p:cNvSpPr txBox="1"/>
          <p:nvPr/>
        </p:nvSpPr>
        <p:spPr>
          <a:xfrm>
            <a:off x="8858897" y="5856982"/>
            <a:ext cx="1017310" cy="461665"/>
          </a:xfrm>
          <a:prstGeom prst="rect">
            <a:avLst/>
          </a:prstGeom>
          <a:noFill/>
        </p:spPr>
        <p:txBody>
          <a:bodyPr wrap="square" rtlCol="0">
            <a:spAutoFit/>
          </a:bodyPr>
          <a:lstStyle/>
          <a:p>
            <a:pPr algn="ctr" defTabSz="914400" fontAlgn="base">
              <a:spcBef>
                <a:spcPct val="0"/>
              </a:spcBef>
              <a:spcAft>
                <a:spcPct val="0"/>
              </a:spcAft>
            </a:pPr>
            <a:r>
              <a:rPr kumimoji="1" lang="en-US" altLang="ja-JP" sz="1200" b="1" dirty="0">
                <a:solidFill>
                  <a:srgbClr val="000000"/>
                </a:solidFill>
                <a:latin typeface="+mn-ea"/>
              </a:rPr>
              <a:t>Ankle boot</a:t>
            </a:r>
            <a:endParaRPr kumimoji="1" lang="ja-JP" altLang="en-US" sz="1200" b="1" dirty="0">
              <a:solidFill>
                <a:srgbClr val="000000"/>
              </a:solidFill>
              <a:latin typeface="+mn-ea"/>
            </a:endParaRPr>
          </a:p>
        </p:txBody>
      </p:sp>
      <p:pic>
        <p:nvPicPr>
          <p:cNvPr id="41" name="図 40">
            <a:extLst>
              <a:ext uri="{FF2B5EF4-FFF2-40B4-BE49-F238E27FC236}">
                <a16:creationId xmlns:a16="http://schemas.microsoft.com/office/drawing/2014/main" id="{CD798A71-598D-4B43-8B82-455F12C25C04}"/>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0215361" y="4407482"/>
            <a:ext cx="1489205" cy="1799644"/>
          </a:xfrm>
          <a:prstGeom prst="rect">
            <a:avLst/>
          </a:prstGeom>
        </p:spPr>
      </p:pic>
    </p:spTree>
    <p:extLst>
      <p:ext uri="{BB962C8B-B14F-4D97-AF65-F5344CB8AC3E}">
        <p14:creationId xmlns:p14="http://schemas.microsoft.com/office/powerpoint/2010/main" val="3916626708"/>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タイトル 1">
            <a:extLst>
              <a:ext uri="{FF2B5EF4-FFF2-40B4-BE49-F238E27FC236}">
                <a16:creationId xmlns:a16="http://schemas.microsoft.com/office/drawing/2014/main" id="{2DA76E4A-E82F-4E3B-913C-6408054281D8}"/>
              </a:ext>
            </a:extLst>
          </p:cNvPr>
          <p:cNvSpPr txBox="1">
            <a:spLocks/>
          </p:cNvSpPr>
          <p:nvPr/>
        </p:nvSpPr>
        <p:spPr bwMode="auto">
          <a:xfrm>
            <a:off x="666514" y="851958"/>
            <a:ext cx="10922105" cy="4826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kumimoji="1" sz="2800" b="1" kern="1200" baseline="0">
                <a:solidFill>
                  <a:schemeClr val="tx1">
                    <a:lumMod val="75000"/>
                    <a:lumOff val="25000"/>
                  </a:schemeClr>
                </a:solidFill>
                <a:latin typeface="メイリオ" panose="020B0604030504040204" pitchFamily="50" charset="-128"/>
                <a:ea typeface="メイリオ" panose="020B0604030504040204" pitchFamily="50" charset="-128"/>
                <a:cs typeface="+mj-cs"/>
              </a:defRPr>
            </a:lvl1pPr>
          </a:lstStyle>
          <a:p>
            <a:r>
              <a:rPr lang="ja-JP" altLang="en-US" sz="3200" spc="150" dirty="0">
                <a:solidFill>
                  <a:srgbClr val="F36C37"/>
                </a:solidFill>
              </a:rPr>
              <a:t>第</a:t>
            </a:r>
            <a:r>
              <a:rPr lang="en-US" altLang="ja-JP" sz="5400" spc="150" dirty="0">
                <a:solidFill>
                  <a:srgbClr val="F36C37"/>
                </a:solidFill>
              </a:rPr>
              <a:t>7</a:t>
            </a:r>
            <a:r>
              <a:rPr lang="ja-JP" altLang="en-US" sz="3200" spc="150" dirty="0">
                <a:solidFill>
                  <a:srgbClr val="F36C37"/>
                </a:solidFill>
              </a:rPr>
              <a:t>章</a:t>
            </a:r>
            <a:r>
              <a:rPr lang="ja-JP" altLang="en-US" spc="150" dirty="0">
                <a:solidFill>
                  <a:srgbClr val="F36C37"/>
                </a:solidFill>
              </a:rPr>
              <a:t>　</a:t>
            </a:r>
            <a:r>
              <a:rPr lang="en-US" altLang="ja-JP" sz="3200" spc="150" dirty="0">
                <a:solidFill>
                  <a:srgbClr val="F36C37"/>
                </a:solidFill>
              </a:rPr>
              <a:t>CNN</a:t>
            </a:r>
            <a:r>
              <a:rPr lang="ja-JP" altLang="en-US" sz="3200" spc="150" dirty="0">
                <a:solidFill>
                  <a:srgbClr val="F36C37"/>
                </a:solidFill>
              </a:rPr>
              <a:t>による画像分類 </a:t>
            </a:r>
            <a:r>
              <a:rPr lang="en-US" altLang="ja-JP" sz="2000" spc="150" dirty="0">
                <a:solidFill>
                  <a:srgbClr val="F36C37"/>
                </a:solidFill>
              </a:rPr>
              <a:t>- TensorFlow / </a:t>
            </a:r>
            <a:r>
              <a:rPr lang="en-US" altLang="ja-JP" sz="2000" spc="150" dirty="0" err="1">
                <a:solidFill>
                  <a:srgbClr val="F36C37"/>
                </a:solidFill>
              </a:rPr>
              <a:t>Keras</a:t>
            </a:r>
            <a:r>
              <a:rPr lang="en-US" altLang="ja-JP" sz="2000" spc="150" dirty="0">
                <a:solidFill>
                  <a:srgbClr val="F36C37"/>
                </a:solidFill>
              </a:rPr>
              <a:t> -</a:t>
            </a:r>
            <a:endParaRPr lang="en-US" altLang="ja-JP" sz="3200" spc="150" dirty="0">
              <a:solidFill>
                <a:srgbClr val="F36C37"/>
              </a:solidFill>
            </a:endParaRPr>
          </a:p>
        </p:txBody>
      </p:sp>
      <p:sp>
        <p:nvSpPr>
          <p:cNvPr id="2" name="スライド番号プレースホルダー 1">
            <a:extLst>
              <a:ext uri="{FF2B5EF4-FFF2-40B4-BE49-F238E27FC236}">
                <a16:creationId xmlns:a16="http://schemas.microsoft.com/office/drawing/2014/main" id="{FAA47C63-520D-4F7C-8DAB-2526094CB5B4}"/>
              </a:ext>
            </a:extLst>
          </p:cNvPr>
          <p:cNvSpPr>
            <a:spLocks noGrp="1"/>
          </p:cNvSpPr>
          <p:nvPr>
            <p:ph type="sldNum" sz="quarter" idx="10"/>
          </p:nvPr>
        </p:nvSpPr>
        <p:spPr>
          <a:xfrm>
            <a:off x="9265299" y="6465214"/>
            <a:ext cx="2743200" cy="204403"/>
          </a:xfrm>
        </p:spPr>
        <p:txBody>
          <a:bodyPr/>
          <a:lstStyle/>
          <a:p>
            <a:fld id="{5D750650-B10A-47BF-93C2-E1678438B37A}" type="slidenum">
              <a:rPr kumimoji="1" lang="ja-JP" altLang="en-US" smtClean="0"/>
              <a:pPr/>
              <a:t>354</a:t>
            </a:fld>
            <a:endParaRPr kumimoji="1" lang="ja-JP" altLang="en-US" dirty="0"/>
          </a:p>
        </p:txBody>
      </p:sp>
      <p:sp>
        <p:nvSpPr>
          <p:cNvPr id="9" name="四角形: 角を丸くする 8">
            <a:extLst>
              <a:ext uri="{FF2B5EF4-FFF2-40B4-BE49-F238E27FC236}">
                <a16:creationId xmlns:a16="http://schemas.microsoft.com/office/drawing/2014/main" id="{17C76A4F-9917-404E-810D-D4C278F81FF6}"/>
              </a:ext>
            </a:extLst>
          </p:cNvPr>
          <p:cNvSpPr/>
          <p:nvPr/>
        </p:nvSpPr>
        <p:spPr bwMode="auto">
          <a:xfrm>
            <a:off x="735085" y="1751579"/>
            <a:ext cx="2208068" cy="358390"/>
          </a:xfrm>
          <a:prstGeom prst="roundRect">
            <a:avLst>
              <a:gd name="adj" fmla="val 50000"/>
            </a:avLst>
          </a:prstGeom>
          <a:solidFill>
            <a:srgbClr val="F36C37"/>
          </a:solidFill>
          <a:ln w="19050" algn="ctr">
            <a:noFill/>
            <a:prstDash val="dash"/>
            <a:round/>
            <a:headEnd/>
            <a:tailEnd/>
          </a:ln>
          <a:effectLst/>
        </p:spPr>
        <p:txBody>
          <a:bodyPr wrap="none" lIns="108000" tIns="108000" rtlCol="0" anchor="ctr"/>
          <a:lstStyle/>
          <a:p>
            <a:pPr algn="ctr"/>
            <a:r>
              <a:rPr kumimoji="1" lang="ja-JP" altLang="en-US" b="1" spc="300" dirty="0">
                <a:solidFill>
                  <a:schemeClr val="bg1"/>
                </a:solidFill>
                <a:latin typeface="+mn-ea"/>
              </a:rPr>
              <a:t>章の目次</a:t>
            </a:r>
          </a:p>
        </p:txBody>
      </p:sp>
      <p:sp>
        <p:nvSpPr>
          <p:cNvPr id="10" name="コンテンツ プレースホルダー 5">
            <a:extLst>
              <a:ext uri="{FF2B5EF4-FFF2-40B4-BE49-F238E27FC236}">
                <a16:creationId xmlns:a16="http://schemas.microsoft.com/office/drawing/2014/main" id="{2A231A49-86B3-4817-904B-36C2F1103794}"/>
              </a:ext>
            </a:extLst>
          </p:cNvPr>
          <p:cNvSpPr txBox="1">
            <a:spLocks/>
          </p:cNvSpPr>
          <p:nvPr/>
        </p:nvSpPr>
        <p:spPr>
          <a:xfrm>
            <a:off x="1071378" y="2431708"/>
            <a:ext cx="10353860" cy="2733632"/>
          </a:xfrm>
          <a:prstGeom prst="rect">
            <a:avLst/>
          </a:prstGeom>
        </p:spPr>
        <p:txBody>
          <a:bodyPr vert="horz" lIns="91440" tIns="45720" rIns="91440" bIns="45720" rtlCol="0" anchor="t"/>
          <a:lstStyle>
            <a:defPPr>
              <a:defRPr lang="en-US"/>
            </a:defPPr>
            <a:lvl1pPr marL="0" algn="r" defTabSz="457200" rtl="0" eaLnBrk="1" latinLnBrk="0" hangingPunct="1">
              <a:defRPr sz="900" b="0" kern="1200">
                <a:solidFill>
                  <a:schemeClr val="tx1">
                    <a:lumMod val="50000"/>
                    <a:lumOff val="50000"/>
                  </a:schemeClr>
                </a:solidFill>
                <a:latin typeface="メイリオ" panose="020B0604030504040204" pitchFamily="50" charset="-128"/>
                <a:ea typeface="メイリオ" panose="020B0604030504040204" pitchFamily="50" charset="-128"/>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lnSpc>
                <a:spcPct val="150000"/>
              </a:lnSpc>
            </a:pPr>
            <a:r>
              <a:rPr kumimoji="1" lang="en-US" altLang="ja-JP" sz="2800" b="1" spc="300" dirty="0">
                <a:solidFill>
                  <a:srgbClr val="BFBFBF"/>
                </a:solidFill>
              </a:rPr>
              <a:t>7-1.</a:t>
            </a:r>
            <a:r>
              <a:rPr kumimoji="1" lang="ja-JP" altLang="en-US" sz="2800" b="1" spc="300" dirty="0">
                <a:solidFill>
                  <a:srgbClr val="BFBFBF"/>
                </a:solidFill>
              </a:rPr>
              <a:t>畳み込みニューラルネットワーク（</a:t>
            </a:r>
            <a:r>
              <a:rPr kumimoji="1" lang="en-US" altLang="ja-JP" sz="2800" b="1" spc="300" dirty="0">
                <a:solidFill>
                  <a:srgbClr val="BFBFBF"/>
                </a:solidFill>
              </a:rPr>
              <a:t>CNN</a:t>
            </a:r>
            <a:r>
              <a:rPr kumimoji="1" lang="ja-JP" altLang="en-US" sz="2800" b="1" spc="300" dirty="0">
                <a:solidFill>
                  <a:srgbClr val="BFBFBF"/>
                </a:solidFill>
              </a:rPr>
              <a:t>）</a:t>
            </a:r>
            <a:endParaRPr kumimoji="1" lang="en-US" altLang="ja-JP" sz="2800" b="1" spc="300" dirty="0">
              <a:solidFill>
                <a:srgbClr val="BFBFBF"/>
              </a:solidFill>
            </a:endParaRPr>
          </a:p>
          <a:p>
            <a:pPr algn="l">
              <a:lnSpc>
                <a:spcPct val="150000"/>
              </a:lnSpc>
            </a:pPr>
            <a:r>
              <a:rPr lang="en-US" altLang="ja-JP" sz="2800" b="1" spc="300" dirty="0">
                <a:solidFill>
                  <a:srgbClr val="BFBFBF"/>
                </a:solidFill>
              </a:rPr>
              <a:t>7-2.TensorFlow / Keras</a:t>
            </a:r>
            <a:r>
              <a:rPr lang="ja-JP" altLang="en-US" sz="2800" b="1" spc="300" dirty="0">
                <a:solidFill>
                  <a:srgbClr val="BFBFBF"/>
                </a:solidFill>
              </a:rPr>
              <a:t>による</a:t>
            </a:r>
            <a:r>
              <a:rPr lang="en-US" altLang="ja-JP" sz="2800" b="1" spc="300" dirty="0">
                <a:solidFill>
                  <a:srgbClr val="BFBFBF"/>
                </a:solidFill>
              </a:rPr>
              <a:t>CNN</a:t>
            </a:r>
            <a:r>
              <a:rPr lang="ja-JP" altLang="en-US" sz="2800" b="1" spc="300" dirty="0">
                <a:solidFill>
                  <a:srgbClr val="BFBFBF"/>
                </a:solidFill>
              </a:rPr>
              <a:t>画像分類</a:t>
            </a:r>
            <a:endParaRPr lang="en-US" altLang="ja-JP" sz="2800" b="1" spc="300" dirty="0">
              <a:solidFill>
                <a:srgbClr val="BFBFBF"/>
              </a:solidFill>
            </a:endParaRPr>
          </a:p>
          <a:p>
            <a:pPr algn="l">
              <a:lnSpc>
                <a:spcPct val="150000"/>
              </a:lnSpc>
            </a:pPr>
            <a:r>
              <a:rPr lang="en-US" altLang="ja-JP" sz="2800" b="1" spc="300" dirty="0">
                <a:solidFill>
                  <a:srgbClr val="BFBFBF"/>
                </a:solidFill>
              </a:rPr>
              <a:t>7-3.</a:t>
            </a:r>
            <a:r>
              <a:rPr lang="ja-JP" altLang="en-US" sz="2800" b="1" spc="300" dirty="0">
                <a:solidFill>
                  <a:srgbClr val="BFBFBF"/>
                </a:solidFill>
              </a:rPr>
              <a:t>演習：</a:t>
            </a:r>
            <a:r>
              <a:rPr lang="en-US" altLang="ja-JP" sz="2800" b="1" spc="300" dirty="0">
                <a:solidFill>
                  <a:srgbClr val="BFBFBF"/>
                </a:solidFill>
              </a:rPr>
              <a:t>CNN</a:t>
            </a:r>
            <a:r>
              <a:rPr lang="ja-JP" altLang="en-US" sz="2800" b="1" spc="300" dirty="0">
                <a:solidFill>
                  <a:srgbClr val="BFBFBF"/>
                </a:solidFill>
              </a:rPr>
              <a:t>による画像分類</a:t>
            </a:r>
            <a:endParaRPr lang="en-US" altLang="ja-JP" sz="2800" b="1" spc="300" dirty="0">
              <a:solidFill>
                <a:srgbClr val="BFBFBF"/>
              </a:solidFill>
            </a:endParaRPr>
          </a:p>
          <a:p>
            <a:pPr algn="l">
              <a:lnSpc>
                <a:spcPct val="150000"/>
              </a:lnSpc>
            </a:pPr>
            <a:r>
              <a:rPr lang="en-US" altLang="ja-JP" sz="2800" b="1" spc="300" dirty="0">
                <a:solidFill>
                  <a:schemeClr val="tx1">
                    <a:lumMod val="75000"/>
                    <a:lumOff val="25000"/>
                  </a:schemeClr>
                </a:solidFill>
              </a:rPr>
              <a:t>7-4.</a:t>
            </a:r>
            <a:r>
              <a:rPr lang="ja-JP" altLang="en-US" sz="2800" b="1" spc="300" dirty="0">
                <a:solidFill>
                  <a:schemeClr val="tx1">
                    <a:lumMod val="75000"/>
                    <a:lumOff val="25000"/>
                  </a:schemeClr>
                </a:solidFill>
              </a:rPr>
              <a:t>画像分類の活用例</a:t>
            </a:r>
            <a:endParaRPr lang="en-US" altLang="ja-JP" sz="2800" b="1" spc="300" dirty="0">
              <a:solidFill>
                <a:schemeClr val="tx1">
                  <a:lumMod val="75000"/>
                  <a:lumOff val="25000"/>
                </a:schemeClr>
              </a:solidFill>
            </a:endParaRPr>
          </a:p>
        </p:txBody>
      </p:sp>
    </p:spTree>
    <p:extLst>
      <p:ext uri="{BB962C8B-B14F-4D97-AF65-F5344CB8AC3E}">
        <p14:creationId xmlns:p14="http://schemas.microsoft.com/office/powerpoint/2010/main" val="2849708433"/>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四角形: 角を丸くする 11">
            <a:extLst>
              <a:ext uri="{FF2B5EF4-FFF2-40B4-BE49-F238E27FC236}">
                <a16:creationId xmlns:a16="http://schemas.microsoft.com/office/drawing/2014/main" id="{3D3EB8E5-74B1-4D2E-AEEF-E2DA76C731E1}"/>
              </a:ext>
            </a:extLst>
          </p:cNvPr>
          <p:cNvSpPr/>
          <p:nvPr/>
        </p:nvSpPr>
        <p:spPr>
          <a:xfrm>
            <a:off x="766763" y="1354690"/>
            <a:ext cx="10599737" cy="5056868"/>
          </a:xfrm>
          <a:prstGeom prst="roundRect">
            <a:avLst>
              <a:gd name="adj" fmla="val 1884"/>
            </a:avLst>
          </a:prstGeom>
          <a:solidFill>
            <a:srgbClr val="FFF4E1"/>
          </a:solidFill>
          <a:ln w="19050" algn="ctr">
            <a:noFill/>
            <a:prstDash val="dash"/>
            <a:round/>
            <a:headEnd/>
            <a:tailEnd/>
          </a:ln>
          <a:effectLst/>
        </p:spPr>
        <p:txBody>
          <a:bodyPr rot="0" spcFirstLastPara="0" vertOverflow="overflow" horzOverflow="overflow" vert="horz" wrap="square" lIns="180000" tIns="72000" rIns="180000" bIns="72000" numCol="1" spcCol="0" rtlCol="0" fromWordArt="0" anchor="ctr" anchorCtr="0" forceAA="0" compatLnSpc="1">
            <a:prstTxWarp prst="textNoShape">
              <a:avLst/>
            </a:prstTxWarp>
            <a:noAutofit/>
          </a:bodyPr>
          <a:lstStyle/>
          <a:p>
            <a:pPr marL="171450" indent="-171450" algn="just">
              <a:lnSpc>
                <a:spcPct val="120000"/>
              </a:lnSpc>
              <a:spcAft>
                <a:spcPts val="400"/>
              </a:spcAft>
              <a:buClr>
                <a:srgbClr val="F36C37"/>
              </a:buClr>
              <a:buFont typeface="Wingdings" panose="05000000000000000000" pitchFamily="2" charset="2"/>
              <a:buChar char="l"/>
            </a:pPr>
            <a:endParaRPr lang="ja-JP" altLang="en-US" sz="1100" spc="150" dirty="0">
              <a:solidFill>
                <a:schemeClr val="tx1"/>
              </a:solidFill>
              <a:latin typeface="+mj-ea"/>
              <a:ea typeface="+mj-ea"/>
            </a:endParaRPr>
          </a:p>
        </p:txBody>
      </p:sp>
      <p:sp>
        <p:nvSpPr>
          <p:cNvPr id="7" name="テキスト ボックス 6">
            <a:extLst>
              <a:ext uri="{FF2B5EF4-FFF2-40B4-BE49-F238E27FC236}">
                <a16:creationId xmlns:a16="http://schemas.microsoft.com/office/drawing/2014/main" id="{2F1127E5-9282-4A02-8889-BA620D0A3CE0}"/>
              </a:ext>
            </a:extLst>
          </p:cNvPr>
          <p:cNvSpPr txBox="1"/>
          <p:nvPr/>
        </p:nvSpPr>
        <p:spPr>
          <a:xfrm>
            <a:off x="731837" y="1420086"/>
            <a:ext cx="10386245" cy="1103939"/>
          </a:xfrm>
          <a:prstGeom prst="rect">
            <a:avLst/>
          </a:prstGeom>
        </p:spPr>
        <p:txBody>
          <a:bodyPr vert="horz" wrap="square" lIns="91440" tIns="45720" rIns="91440" bIns="45720" rtlCol="0">
            <a:noAutofit/>
          </a:bodyPr>
          <a:lstStyle>
            <a:defPPr>
              <a:defRPr lang="en-US"/>
            </a:defPPr>
            <a:lvl1pPr marL="357188" marR="0" indent="-357188" defTabSz="914400" fontAlgn="base">
              <a:lnSpc>
                <a:spcPct val="100000"/>
              </a:lnSpc>
              <a:spcBef>
                <a:spcPts val="0"/>
              </a:spcBef>
              <a:spcAft>
                <a:spcPts val="600"/>
              </a:spcAft>
              <a:buClr>
                <a:schemeClr val="tx1">
                  <a:lumMod val="75000"/>
                  <a:lumOff val="25000"/>
                </a:schemeClr>
              </a:buClr>
              <a:buSzTx/>
              <a:buFont typeface="Wingdings" panose="05000000000000000000" pitchFamily="2" charset="2"/>
              <a:buChar char="n"/>
              <a:tabLst/>
              <a:defRPr kumimoji="1" sz="2000" b="1" baseline="0">
                <a:solidFill>
                  <a:schemeClr val="tx1">
                    <a:lumMod val="75000"/>
                    <a:lumOff val="25000"/>
                  </a:schemeClr>
                </a:solidFill>
                <a:latin typeface="メイリオ" panose="020B0604030504040204" pitchFamily="50" charset="-128"/>
                <a:ea typeface="メイリオ" panose="020B0604030504040204" pitchFamily="50" charset="-128"/>
              </a:defRPr>
            </a:lvl1pPr>
            <a:lvl2pPr marL="742950" marR="0" indent="-285750" defTabSz="914400" fontAlgn="base">
              <a:lnSpc>
                <a:spcPct val="100000"/>
              </a:lnSpc>
              <a:spcBef>
                <a:spcPct val="20000"/>
              </a:spcBef>
              <a:spcAft>
                <a:spcPct val="0"/>
              </a:spcAft>
              <a:buClr>
                <a:schemeClr val="tx1"/>
              </a:buClr>
              <a:buSzTx/>
              <a:buFont typeface="Wingdings" panose="05000000000000000000" pitchFamily="2" charset="2"/>
              <a:buChar char="l"/>
              <a:tabLst/>
              <a:defRPr kumimoji="1" sz="2800" baseline="0">
                <a:solidFill>
                  <a:schemeClr val="tx1">
                    <a:lumMod val="75000"/>
                    <a:lumOff val="25000"/>
                  </a:schemeClr>
                </a:solidFill>
                <a:latin typeface="メイリオ" panose="020B0604030504040204" pitchFamily="50" charset="-128"/>
                <a:ea typeface="メイリオ" panose="020B0604030504040204" pitchFamily="50" charset="-128"/>
              </a:defRPr>
            </a:lvl2pPr>
            <a:lvl3pPr marL="1143000" marR="0" indent="-22860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3pPr>
            <a:lvl4pPr marL="1714500" marR="0" indent="-34290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4pPr>
            <a:lvl5pPr marL="2114550" marR="0" indent="-28575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5pPr>
            <a:lvl6pPr marL="2514600" indent="-228600" defTabSz="914400">
              <a:lnSpc>
                <a:spcPct val="90000"/>
              </a:lnSpc>
              <a:spcBef>
                <a:spcPts val="500"/>
              </a:spcBef>
              <a:buFont typeface="Arial" panose="020B0604020202020204" pitchFamily="34" charset="0"/>
              <a:buChar char="•"/>
              <a:defRPr kumimoji="1"/>
            </a:lvl6pPr>
            <a:lvl7pPr marL="2971800" indent="-228600" defTabSz="914400">
              <a:lnSpc>
                <a:spcPct val="90000"/>
              </a:lnSpc>
              <a:spcBef>
                <a:spcPts val="500"/>
              </a:spcBef>
              <a:buFont typeface="Arial" panose="020B0604020202020204" pitchFamily="34" charset="0"/>
              <a:buChar char="•"/>
              <a:defRPr kumimoji="1"/>
            </a:lvl7pPr>
            <a:lvl8pPr marL="3429000" indent="-228600" defTabSz="914400">
              <a:lnSpc>
                <a:spcPct val="90000"/>
              </a:lnSpc>
              <a:spcBef>
                <a:spcPts val="500"/>
              </a:spcBef>
              <a:buFont typeface="Arial" panose="020B0604020202020204" pitchFamily="34" charset="0"/>
              <a:buChar char="•"/>
              <a:defRPr kumimoji="1"/>
            </a:lvl8pPr>
            <a:lvl9pPr marL="3886200" indent="-228600" defTabSz="914400">
              <a:lnSpc>
                <a:spcPct val="90000"/>
              </a:lnSpc>
              <a:spcBef>
                <a:spcPts val="500"/>
              </a:spcBef>
              <a:buFont typeface="Arial" panose="020B0604020202020204" pitchFamily="34" charset="0"/>
              <a:buChar char="•"/>
              <a:defRPr kumimoji="1"/>
            </a:lvl9pPr>
          </a:lstStyle>
          <a:p>
            <a:pPr>
              <a:buClr>
                <a:srgbClr val="F36C37"/>
              </a:buClr>
              <a:buFont typeface="Wingdings" panose="05000000000000000000" pitchFamily="2" charset="2"/>
              <a:buChar char="l"/>
            </a:pPr>
            <a:r>
              <a:rPr lang="ja-JP" altLang="en-US" sz="1800" dirty="0"/>
              <a:t>人間の行っていた業務を 一部 </a:t>
            </a:r>
            <a:r>
              <a:rPr lang="en-US" altLang="ja-JP" sz="1800" dirty="0"/>
              <a:t>or </a:t>
            </a:r>
            <a:r>
              <a:rPr lang="ja-JP" altLang="en-US" sz="1800" dirty="0"/>
              <a:t>全部 代行する</a:t>
            </a:r>
            <a:br>
              <a:rPr lang="en-US" altLang="ja-JP" sz="1800" dirty="0"/>
            </a:br>
            <a:br>
              <a:rPr lang="en-US" altLang="ja-JP" sz="800" dirty="0"/>
            </a:br>
            <a:r>
              <a:rPr lang="ja-JP" altLang="en-US" sz="1600" dirty="0"/>
              <a:t>　人間ができることを</a:t>
            </a:r>
            <a:r>
              <a:rPr lang="en-US" altLang="ja-JP" sz="1600" dirty="0">
                <a:solidFill>
                  <a:srgbClr val="00879E"/>
                </a:solidFill>
              </a:rPr>
              <a:t>AI</a:t>
            </a:r>
            <a:r>
              <a:rPr lang="ja-JP" altLang="en-US" sz="1600" dirty="0">
                <a:solidFill>
                  <a:srgbClr val="00879E"/>
                </a:solidFill>
              </a:rPr>
              <a:t>に代替</a:t>
            </a:r>
            <a:r>
              <a:rPr lang="ja-JP" altLang="en-US" sz="1600" dirty="0"/>
              <a:t>させることにより、作業の効率化・コスト削減を行う活用方法です。人間に可能であっても業務量が膨大であったり、</a:t>
            </a:r>
            <a:r>
              <a:rPr lang="en-US" altLang="ja-JP" sz="1600" dirty="0"/>
              <a:t>24</a:t>
            </a:r>
            <a:r>
              <a:rPr lang="ja-JP" altLang="en-US" sz="1600" dirty="0"/>
              <a:t>時間体制が必要であったりする場合に、画像分類の</a:t>
            </a:r>
            <a:r>
              <a:rPr lang="en-US" altLang="ja-JP" sz="1600" dirty="0"/>
              <a:t>AI</a:t>
            </a:r>
            <a:r>
              <a:rPr lang="ja-JP" altLang="en-US" sz="1600" dirty="0"/>
              <a:t>を導入し、代わりに判断をさせます。</a:t>
            </a:r>
            <a:endParaRPr lang="en-US" altLang="ja-JP" sz="1600" dirty="0"/>
          </a:p>
          <a:p>
            <a:pPr lvl="1">
              <a:buClr>
                <a:srgbClr val="F36C37"/>
              </a:buClr>
              <a:buSzPct val="50000"/>
              <a:buFont typeface="Wingdings" panose="05000000000000000000" pitchFamily="2" charset="2"/>
              <a:buChar char="n"/>
            </a:pPr>
            <a:r>
              <a:rPr lang="ja-JP" altLang="en-US" sz="1400" b="1" dirty="0"/>
              <a:t>物件の写真からどの部屋の画像なのかを識別。自動でラベル付け</a:t>
            </a:r>
            <a:endParaRPr lang="en-US" altLang="ja-JP" sz="1400" b="1" dirty="0"/>
          </a:p>
          <a:p>
            <a:pPr lvl="1">
              <a:buClr>
                <a:srgbClr val="F36C37"/>
              </a:buClr>
              <a:buSzPct val="50000"/>
              <a:buFont typeface="Wingdings" panose="05000000000000000000" pitchFamily="2" charset="2"/>
              <a:buChar char="n"/>
            </a:pPr>
            <a:r>
              <a:rPr lang="ja-JP" altLang="en-US" sz="1400" b="1" dirty="0"/>
              <a:t>服の画像から自動でクリーニングのカテゴリを検出する無人レジ</a:t>
            </a:r>
            <a:br>
              <a:rPr lang="en-US" altLang="ja-JP" sz="2400" dirty="0"/>
            </a:br>
            <a:endParaRPr lang="en-US" altLang="ja-JP" sz="1600" dirty="0"/>
          </a:p>
          <a:p>
            <a:pPr>
              <a:buClr>
                <a:srgbClr val="F36C37"/>
              </a:buClr>
              <a:buFont typeface="Wingdings" panose="05000000000000000000" pitchFamily="2" charset="2"/>
              <a:buChar char="l"/>
            </a:pPr>
            <a:r>
              <a:rPr lang="ja-JP" altLang="en-US" sz="1800" dirty="0"/>
              <a:t>人間の補強・増強として人の行う仕事を拡張する</a:t>
            </a:r>
            <a:br>
              <a:rPr lang="en-US" altLang="ja-JP" sz="1800" dirty="0"/>
            </a:br>
            <a:br>
              <a:rPr lang="en-US" altLang="ja-JP" sz="900" dirty="0"/>
            </a:br>
            <a:r>
              <a:rPr lang="ja-JP" altLang="en-US" sz="1600" dirty="0"/>
              <a:t>　人間では見ただけでは判断が難しいような事象も大量の画像から傾向を学んだ</a:t>
            </a:r>
            <a:r>
              <a:rPr lang="en-US" altLang="ja-JP" sz="1600" dirty="0"/>
              <a:t>AI</a:t>
            </a:r>
            <a:r>
              <a:rPr lang="ja-JP" altLang="en-US" sz="1600" dirty="0"/>
              <a:t>なら判断できる場合もあります。また、精度が不十分で</a:t>
            </a:r>
            <a:r>
              <a:rPr lang="en-US" altLang="ja-JP" sz="1600" dirty="0"/>
              <a:t>AI</a:t>
            </a:r>
            <a:r>
              <a:rPr lang="ja-JP" altLang="en-US" sz="1600" dirty="0"/>
              <a:t>に完全に代行させられなくても、</a:t>
            </a:r>
            <a:r>
              <a:rPr lang="ja-JP" altLang="en-US" sz="1600" dirty="0">
                <a:solidFill>
                  <a:srgbClr val="00879E"/>
                </a:solidFill>
              </a:rPr>
              <a:t>最終的な判断を人間がするための補助材料</a:t>
            </a:r>
            <a:r>
              <a:rPr lang="ja-JP" altLang="en-US" sz="1600" dirty="0"/>
              <a:t>にすることで業務の手助けになるケースは多く存在します。</a:t>
            </a:r>
            <a:endParaRPr lang="en-US" altLang="ja-JP" sz="1600" dirty="0"/>
          </a:p>
          <a:p>
            <a:pPr lvl="1">
              <a:buClr>
                <a:srgbClr val="F36C37"/>
              </a:buClr>
              <a:buSzPct val="50000"/>
              <a:buFont typeface="Wingdings" panose="05000000000000000000" pitchFamily="2" charset="2"/>
              <a:buChar char="n"/>
            </a:pPr>
            <a:r>
              <a:rPr lang="ja-JP" altLang="en-US" sz="1400" b="1" dirty="0"/>
              <a:t>監視カメラの映像から万引きの可能性のある不審者を通知</a:t>
            </a:r>
            <a:endParaRPr lang="en-US" altLang="ja-JP" sz="1400" b="1" dirty="0"/>
          </a:p>
          <a:p>
            <a:pPr lvl="1">
              <a:buClr>
                <a:srgbClr val="F36C37"/>
              </a:buClr>
              <a:buSzPct val="50000"/>
              <a:buFont typeface="Wingdings" panose="05000000000000000000" pitchFamily="2" charset="2"/>
              <a:buChar char="n"/>
            </a:pPr>
            <a:r>
              <a:rPr lang="ja-JP" altLang="en-US" sz="1400" b="1" dirty="0"/>
              <a:t>患者の臓器の画像から腫瘍を発見する</a:t>
            </a:r>
            <a:endParaRPr lang="en-US" altLang="ja-JP" sz="1800" dirty="0"/>
          </a:p>
        </p:txBody>
      </p:sp>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lang="en-US" altLang="ja-JP" dirty="0"/>
              <a:t>7-4-1.</a:t>
            </a:r>
            <a:r>
              <a:rPr lang="ja-JP" altLang="en-US" dirty="0"/>
              <a:t>画像分類の活用例①</a:t>
            </a:r>
            <a:endParaRPr kumimoji="1" lang="ja-JP" altLang="en-US" dirty="0"/>
          </a:p>
        </p:txBody>
      </p:sp>
      <p:sp>
        <p:nvSpPr>
          <p:cNvPr id="5" name="スライド番号プレースホルダー 4">
            <a:extLst>
              <a:ext uri="{FF2B5EF4-FFF2-40B4-BE49-F238E27FC236}">
                <a16:creationId xmlns:a16="http://schemas.microsoft.com/office/drawing/2014/main" id="{C905B90A-465B-402F-BC68-6932C2B00E04}"/>
              </a:ext>
            </a:extLst>
          </p:cNvPr>
          <p:cNvSpPr>
            <a:spLocks noGrp="1"/>
          </p:cNvSpPr>
          <p:nvPr>
            <p:ph type="sldNum" sz="quarter" idx="10"/>
          </p:nvPr>
        </p:nvSpPr>
        <p:spPr/>
        <p:txBody>
          <a:bodyPr/>
          <a:lstStyle/>
          <a:p>
            <a:fld id="{5D750650-B10A-47BF-93C2-E1678438B37A}" type="slidenum">
              <a:rPr kumimoji="1" lang="ja-JP" altLang="en-US" smtClean="0"/>
              <a:pPr/>
              <a:t>355</a:t>
            </a:fld>
            <a:endParaRPr kumimoji="1" lang="ja-JP" altLang="en-US"/>
          </a:p>
        </p:txBody>
      </p:sp>
      <p:sp>
        <p:nvSpPr>
          <p:cNvPr id="10" name="テキスト ボックス 9">
            <a:extLst>
              <a:ext uri="{FF2B5EF4-FFF2-40B4-BE49-F238E27FC236}">
                <a16:creationId xmlns:a16="http://schemas.microsoft.com/office/drawing/2014/main" id="{53832DD6-D6F9-4CE9-956E-C4FE4BEE07CB}"/>
              </a:ext>
            </a:extLst>
          </p:cNvPr>
          <p:cNvSpPr txBox="1"/>
          <p:nvPr/>
        </p:nvSpPr>
        <p:spPr>
          <a:xfrm>
            <a:off x="766763" y="923033"/>
            <a:ext cx="10658473" cy="431657"/>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20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pPr>
              <a:lnSpc>
                <a:spcPct val="130000"/>
              </a:lnSpc>
            </a:pPr>
            <a:r>
              <a:rPr lang="ja-JP" altLang="en-US" sz="1800" dirty="0"/>
              <a:t>画像分類の活用について代表的な事例を紹介します。</a:t>
            </a:r>
            <a:endParaRPr lang="en-US" altLang="ja-JP" sz="1800" dirty="0"/>
          </a:p>
        </p:txBody>
      </p:sp>
      <p:pic>
        <p:nvPicPr>
          <p:cNvPr id="8" name="図 7" descr="背景パターン が含まれている画像&#10;&#10;自動的に生成された説明">
            <a:extLst>
              <a:ext uri="{FF2B5EF4-FFF2-40B4-BE49-F238E27FC236}">
                <a16:creationId xmlns:a16="http://schemas.microsoft.com/office/drawing/2014/main" id="{B713686C-C3F9-4EE0-B090-C4FD164644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77367" y="4852240"/>
            <a:ext cx="3331132" cy="1424060"/>
          </a:xfrm>
          <a:prstGeom prst="rect">
            <a:avLst/>
          </a:prstGeom>
        </p:spPr>
      </p:pic>
      <p:sp>
        <p:nvSpPr>
          <p:cNvPr id="9" name="テキスト ボックス 8">
            <a:extLst>
              <a:ext uri="{FF2B5EF4-FFF2-40B4-BE49-F238E27FC236}">
                <a16:creationId xmlns:a16="http://schemas.microsoft.com/office/drawing/2014/main" id="{E5BA74A0-1DCA-4225-A9C8-59DE90BD6A21}"/>
              </a:ext>
            </a:extLst>
          </p:cNvPr>
          <p:cNvSpPr txBox="1"/>
          <p:nvPr/>
        </p:nvSpPr>
        <p:spPr>
          <a:xfrm>
            <a:off x="825500" y="6009073"/>
            <a:ext cx="7622538" cy="356251"/>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20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pPr algn="l">
              <a:lnSpc>
                <a:spcPct val="130000"/>
              </a:lnSpc>
            </a:pPr>
            <a:r>
              <a:rPr lang="en-US" altLang="ja-JP" sz="1400" dirty="0">
                <a:solidFill>
                  <a:schemeClr val="bg2">
                    <a:lumMod val="50000"/>
                  </a:schemeClr>
                </a:solidFill>
              </a:rPr>
              <a:t>※</a:t>
            </a:r>
            <a:r>
              <a:rPr lang="ja-JP" altLang="en-US" sz="1400" dirty="0">
                <a:solidFill>
                  <a:schemeClr val="bg2">
                    <a:lumMod val="50000"/>
                  </a:schemeClr>
                </a:solidFill>
              </a:rPr>
              <a:t>単純な画像分類だけでは実現できないものも含んでいます</a:t>
            </a:r>
            <a:endParaRPr lang="en-US" altLang="ja-JP" sz="1400" dirty="0">
              <a:solidFill>
                <a:schemeClr val="bg2">
                  <a:lumMod val="50000"/>
                </a:schemeClr>
              </a:solidFill>
            </a:endParaRPr>
          </a:p>
        </p:txBody>
      </p:sp>
    </p:spTree>
    <p:extLst>
      <p:ext uri="{BB962C8B-B14F-4D97-AF65-F5344CB8AC3E}">
        <p14:creationId xmlns:p14="http://schemas.microsoft.com/office/powerpoint/2010/main" val="2869377614"/>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四角形: 角を丸くする 11">
            <a:extLst>
              <a:ext uri="{FF2B5EF4-FFF2-40B4-BE49-F238E27FC236}">
                <a16:creationId xmlns:a16="http://schemas.microsoft.com/office/drawing/2014/main" id="{3D3EB8E5-74B1-4D2E-AEEF-E2DA76C731E1}"/>
              </a:ext>
            </a:extLst>
          </p:cNvPr>
          <p:cNvSpPr/>
          <p:nvPr/>
        </p:nvSpPr>
        <p:spPr>
          <a:xfrm>
            <a:off x="766763" y="1392843"/>
            <a:ext cx="10599737" cy="4972481"/>
          </a:xfrm>
          <a:prstGeom prst="roundRect">
            <a:avLst>
              <a:gd name="adj" fmla="val 1884"/>
            </a:avLst>
          </a:prstGeom>
          <a:solidFill>
            <a:srgbClr val="FFF4E1"/>
          </a:solidFill>
          <a:ln w="19050" algn="ctr">
            <a:noFill/>
            <a:prstDash val="dash"/>
            <a:round/>
            <a:headEnd/>
            <a:tailEnd/>
          </a:ln>
          <a:effectLst/>
        </p:spPr>
        <p:txBody>
          <a:bodyPr rot="0" spcFirstLastPara="0" vertOverflow="overflow" horzOverflow="overflow" vert="horz" wrap="square" lIns="180000" tIns="72000" rIns="180000" bIns="72000" numCol="1" spcCol="0" rtlCol="0" fromWordArt="0" anchor="ctr" anchorCtr="0" forceAA="0" compatLnSpc="1">
            <a:prstTxWarp prst="textNoShape">
              <a:avLst/>
            </a:prstTxWarp>
            <a:noAutofit/>
          </a:bodyPr>
          <a:lstStyle/>
          <a:p>
            <a:pPr marL="171450" indent="-171450" algn="just">
              <a:lnSpc>
                <a:spcPct val="120000"/>
              </a:lnSpc>
              <a:spcAft>
                <a:spcPts val="400"/>
              </a:spcAft>
              <a:buClr>
                <a:srgbClr val="F36C37"/>
              </a:buClr>
              <a:buFont typeface="Wingdings" panose="05000000000000000000" pitchFamily="2" charset="2"/>
              <a:buChar char="l"/>
            </a:pPr>
            <a:endParaRPr lang="ja-JP" altLang="en-US" sz="1100" spc="150" dirty="0">
              <a:solidFill>
                <a:schemeClr val="tx1"/>
              </a:solidFill>
              <a:latin typeface="+mj-ea"/>
              <a:ea typeface="+mj-ea"/>
            </a:endParaRPr>
          </a:p>
        </p:txBody>
      </p:sp>
      <p:sp>
        <p:nvSpPr>
          <p:cNvPr id="7" name="テキスト ボックス 6">
            <a:extLst>
              <a:ext uri="{FF2B5EF4-FFF2-40B4-BE49-F238E27FC236}">
                <a16:creationId xmlns:a16="http://schemas.microsoft.com/office/drawing/2014/main" id="{2F1127E5-9282-4A02-8889-BA620D0A3CE0}"/>
              </a:ext>
            </a:extLst>
          </p:cNvPr>
          <p:cNvSpPr txBox="1"/>
          <p:nvPr/>
        </p:nvSpPr>
        <p:spPr>
          <a:xfrm>
            <a:off x="766763" y="1467128"/>
            <a:ext cx="10386245" cy="1103939"/>
          </a:xfrm>
          <a:prstGeom prst="rect">
            <a:avLst/>
          </a:prstGeom>
        </p:spPr>
        <p:txBody>
          <a:bodyPr vert="horz" wrap="square" lIns="91440" tIns="45720" rIns="91440" bIns="45720" rtlCol="0">
            <a:noAutofit/>
          </a:bodyPr>
          <a:lstStyle>
            <a:defPPr>
              <a:defRPr lang="en-US"/>
            </a:defPPr>
            <a:lvl1pPr marL="357188" marR="0" indent="-357188" defTabSz="914400" fontAlgn="base">
              <a:lnSpc>
                <a:spcPct val="100000"/>
              </a:lnSpc>
              <a:spcBef>
                <a:spcPts val="0"/>
              </a:spcBef>
              <a:spcAft>
                <a:spcPts val="600"/>
              </a:spcAft>
              <a:buClr>
                <a:schemeClr val="tx1">
                  <a:lumMod val="75000"/>
                  <a:lumOff val="25000"/>
                </a:schemeClr>
              </a:buClr>
              <a:buSzTx/>
              <a:buFont typeface="Wingdings" panose="05000000000000000000" pitchFamily="2" charset="2"/>
              <a:buChar char="n"/>
              <a:tabLst/>
              <a:defRPr kumimoji="1" sz="2000" b="1" baseline="0">
                <a:solidFill>
                  <a:schemeClr val="tx1">
                    <a:lumMod val="75000"/>
                    <a:lumOff val="25000"/>
                  </a:schemeClr>
                </a:solidFill>
                <a:latin typeface="メイリオ" panose="020B0604030504040204" pitchFamily="50" charset="-128"/>
                <a:ea typeface="メイリオ" panose="020B0604030504040204" pitchFamily="50" charset="-128"/>
              </a:defRPr>
            </a:lvl1pPr>
            <a:lvl2pPr marL="742950" marR="0" indent="-285750" defTabSz="914400" fontAlgn="base">
              <a:lnSpc>
                <a:spcPct val="100000"/>
              </a:lnSpc>
              <a:spcBef>
                <a:spcPct val="20000"/>
              </a:spcBef>
              <a:spcAft>
                <a:spcPct val="0"/>
              </a:spcAft>
              <a:buClr>
                <a:schemeClr val="tx1"/>
              </a:buClr>
              <a:buSzTx/>
              <a:buFont typeface="Wingdings" panose="05000000000000000000" pitchFamily="2" charset="2"/>
              <a:buChar char="l"/>
              <a:tabLst/>
              <a:defRPr kumimoji="1" sz="2800" baseline="0">
                <a:solidFill>
                  <a:schemeClr val="tx1">
                    <a:lumMod val="75000"/>
                    <a:lumOff val="25000"/>
                  </a:schemeClr>
                </a:solidFill>
                <a:latin typeface="メイリオ" panose="020B0604030504040204" pitchFamily="50" charset="-128"/>
                <a:ea typeface="メイリオ" panose="020B0604030504040204" pitchFamily="50" charset="-128"/>
              </a:defRPr>
            </a:lvl2pPr>
            <a:lvl3pPr marL="1143000" marR="0" indent="-22860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3pPr>
            <a:lvl4pPr marL="1714500" marR="0" indent="-34290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4pPr>
            <a:lvl5pPr marL="2114550" marR="0" indent="-28575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5pPr>
            <a:lvl6pPr marL="2514600" indent="-228600" defTabSz="914400">
              <a:lnSpc>
                <a:spcPct val="90000"/>
              </a:lnSpc>
              <a:spcBef>
                <a:spcPts val="500"/>
              </a:spcBef>
              <a:buFont typeface="Arial" panose="020B0604020202020204" pitchFamily="34" charset="0"/>
              <a:buChar char="•"/>
              <a:defRPr kumimoji="1"/>
            </a:lvl6pPr>
            <a:lvl7pPr marL="2971800" indent="-228600" defTabSz="914400">
              <a:lnSpc>
                <a:spcPct val="90000"/>
              </a:lnSpc>
              <a:spcBef>
                <a:spcPts val="500"/>
              </a:spcBef>
              <a:buFont typeface="Arial" panose="020B0604020202020204" pitchFamily="34" charset="0"/>
              <a:buChar char="•"/>
              <a:defRPr kumimoji="1"/>
            </a:lvl7pPr>
            <a:lvl8pPr marL="3429000" indent="-228600" defTabSz="914400">
              <a:lnSpc>
                <a:spcPct val="90000"/>
              </a:lnSpc>
              <a:spcBef>
                <a:spcPts val="500"/>
              </a:spcBef>
              <a:buFont typeface="Arial" panose="020B0604020202020204" pitchFamily="34" charset="0"/>
              <a:buChar char="•"/>
              <a:defRPr kumimoji="1"/>
            </a:lvl8pPr>
            <a:lvl9pPr marL="3886200" indent="-228600" defTabSz="914400">
              <a:lnSpc>
                <a:spcPct val="90000"/>
              </a:lnSpc>
              <a:spcBef>
                <a:spcPts val="500"/>
              </a:spcBef>
              <a:buFont typeface="Arial" panose="020B0604020202020204" pitchFamily="34" charset="0"/>
              <a:buChar char="•"/>
              <a:defRPr kumimoji="1"/>
            </a:lvl9pPr>
          </a:lstStyle>
          <a:p>
            <a:pPr>
              <a:buClr>
                <a:srgbClr val="F36C37"/>
              </a:buClr>
              <a:buFont typeface="Wingdings" panose="05000000000000000000" pitchFamily="2" charset="2"/>
              <a:buChar char="l"/>
            </a:pPr>
            <a:r>
              <a:rPr lang="ja-JP" altLang="en-US" sz="1800" dirty="0"/>
              <a:t>新たなユーザー体験を提供する</a:t>
            </a:r>
            <a:br>
              <a:rPr lang="en-US" altLang="ja-JP" sz="1800" dirty="0"/>
            </a:br>
            <a:br>
              <a:rPr lang="en-US" altLang="ja-JP" sz="800" dirty="0"/>
            </a:br>
            <a:r>
              <a:rPr lang="ja-JP" altLang="en-US" sz="1600" dirty="0"/>
              <a:t>　</a:t>
            </a:r>
            <a:r>
              <a:rPr lang="en-US" altLang="ja-JP" sz="1600" dirty="0"/>
              <a:t>AI</a:t>
            </a:r>
            <a:r>
              <a:rPr lang="ja-JP" altLang="en-US" sz="1600" dirty="0"/>
              <a:t>を導入することで業務フローを改善したり、コストの削減につながらなくても、サービスを利用する顧客を楽しませたり、</a:t>
            </a:r>
            <a:r>
              <a:rPr lang="ja-JP" altLang="en-US" sz="1600" dirty="0">
                <a:solidFill>
                  <a:srgbClr val="00879E"/>
                </a:solidFill>
              </a:rPr>
              <a:t>新たな体験</a:t>
            </a:r>
            <a:r>
              <a:rPr lang="ja-JP" altLang="en-US" sz="1600" dirty="0"/>
              <a:t>から感動を与えることでビジネスに有効活用するケースです。</a:t>
            </a:r>
            <a:endParaRPr lang="en-US" altLang="ja-JP" sz="1600" dirty="0"/>
          </a:p>
          <a:p>
            <a:pPr lvl="1">
              <a:buClr>
                <a:srgbClr val="F36C37"/>
              </a:buClr>
              <a:buSzPct val="50000"/>
              <a:buFont typeface="Wingdings" panose="05000000000000000000" pitchFamily="2" charset="2"/>
              <a:buChar char="n"/>
            </a:pPr>
            <a:r>
              <a:rPr lang="ja-JP" altLang="en-US" sz="1400" b="1" dirty="0"/>
              <a:t>フリマアプリで撮影した写真から、商品のカテゴリやメーカーなどを自動で判別して入力</a:t>
            </a:r>
            <a:br>
              <a:rPr lang="en-US" altLang="ja-JP" sz="2400" dirty="0"/>
            </a:br>
            <a:endParaRPr lang="en-US" altLang="ja-JP" sz="1600" dirty="0"/>
          </a:p>
        </p:txBody>
      </p:sp>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lang="en-US" altLang="ja-JP" dirty="0"/>
              <a:t>7-4-2.</a:t>
            </a:r>
            <a:r>
              <a:rPr lang="ja-JP" altLang="en-US" dirty="0"/>
              <a:t>画像分類の活用例②</a:t>
            </a:r>
            <a:endParaRPr kumimoji="1" lang="ja-JP" altLang="en-US" dirty="0"/>
          </a:p>
        </p:txBody>
      </p:sp>
      <p:sp>
        <p:nvSpPr>
          <p:cNvPr id="5" name="スライド番号プレースホルダー 4">
            <a:extLst>
              <a:ext uri="{FF2B5EF4-FFF2-40B4-BE49-F238E27FC236}">
                <a16:creationId xmlns:a16="http://schemas.microsoft.com/office/drawing/2014/main" id="{C905B90A-465B-402F-BC68-6932C2B00E04}"/>
              </a:ext>
            </a:extLst>
          </p:cNvPr>
          <p:cNvSpPr>
            <a:spLocks noGrp="1"/>
          </p:cNvSpPr>
          <p:nvPr>
            <p:ph type="sldNum" sz="quarter" idx="10"/>
          </p:nvPr>
        </p:nvSpPr>
        <p:spPr/>
        <p:txBody>
          <a:bodyPr/>
          <a:lstStyle/>
          <a:p>
            <a:fld id="{5D750650-B10A-47BF-93C2-E1678438B37A}" type="slidenum">
              <a:rPr kumimoji="1" lang="ja-JP" altLang="en-US" smtClean="0"/>
              <a:pPr/>
              <a:t>356</a:t>
            </a:fld>
            <a:endParaRPr kumimoji="1" lang="ja-JP" altLang="en-US"/>
          </a:p>
        </p:txBody>
      </p:sp>
      <p:pic>
        <p:nvPicPr>
          <p:cNvPr id="9" name="図 8" descr="アイコン&#10;&#10;中程度の精度で自動的に生成された説明">
            <a:extLst>
              <a:ext uri="{FF2B5EF4-FFF2-40B4-BE49-F238E27FC236}">
                <a16:creationId xmlns:a16="http://schemas.microsoft.com/office/drawing/2014/main" id="{8B833AE7-DCF0-457D-ACB8-1ED2CC04BF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08752" y="4093846"/>
            <a:ext cx="1765207" cy="2247108"/>
          </a:xfrm>
          <a:prstGeom prst="rect">
            <a:avLst/>
          </a:prstGeom>
        </p:spPr>
      </p:pic>
      <p:sp>
        <p:nvSpPr>
          <p:cNvPr id="11" name="テキスト ボックス 10">
            <a:extLst>
              <a:ext uri="{FF2B5EF4-FFF2-40B4-BE49-F238E27FC236}">
                <a16:creationId xmlns:a16="http://schemas.microsoft.com/office/drawing/2014/main" id="{AEF045D9-C40B-414F-84F6-80679CD6B7F2}"/>
              </a:ext>
            </a:extLst>
          </p:cNvPr>
          <p:cNvSpPr txBox="1"/>
          <p:nvPr/>
        </p:nvSpPr>
        <p:spPr>
          <a:xfrm>
            <a:off x="825500" y="6009073"/>
            <a:ext cx="7622538" cy="356251"/>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20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pPr algn="l">
              <a:lnSpc>
                <a:spcPct val="130000"/>
              </a:lnSpc>
            </a:pPr>
            <a:r>
              <a:rPr lang="en-US" altLang="ja-JP" sz="1400" dirty="0">
                <a:solidFill>
                  <a:schemeClr val="bg2">
                    <a:lumMod val="50000"/>
                  </a:schemeClr>
                </a:solidFill>
              </a:rPr>
              <a:t>※</a:t>
            </a:r>
            <a:r>
              <a:rPr lang="ja-JP" altLang="en-US" sz="1400" dirty="0">
                <a:solidFill>
                  <a:schemeClr val="bg2">
                    <a:lumMod val="50000"/>
                  </a:schemeClr>
                </a:solidFill>
              </a:rPr>
              <a:t>単純な画像分類だけでは実現できないものも含んでいます</a:t>
            </a:r>
            <a:endParaRPr lang="en-US" altLang="ja-JP" sz="1400" dirty="0">
              <a:solidFill>
                <a:schemeClr val="bg2">
                  <a:lumMod val="50000"/>
                </a:schemeClr>
              </a:solidFill>
            </a:endParaRPr>
          </a:p>
        </p:txBody>
      </p:sp>
    </p:spTree>
    <p:extLst>
      <p:ext uri="{BB962C8B-B14F-4D97-AF65-F5344CB8AC3E}">
        <p14:creationId xmlns:p14="http://schemas.microsoft.com/office/powerpoint/2010/main" val="1377711551"/>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四角形: 角を丸くする 4">
            <a:extLst>
              <a:ext uri="{FF2B5EF4-FFF2-40B4-BE49-F238E27FC236}">
                <a16:creationId xmlns:a16="http://schemas.microsoft.com/office/drawing/2014/main" id="{235D25D0-2B40-4B95-B459-FAA9DFF054E5}"/>
              </a:ext>
            </a:extLst>
          </p:cNvPr>
          <p:cNvSpPr/>
          <p:nvPr/>
        </p:nvSpPr>
        <p:spPr>
          <a:xfrm>
            <a:off x="766763" y="1038877"/>
            <a:ext cx="10599737" cy="2616942"/>
          </a:xfrm>
          <a:prstGeom prst="roundRect">
            <a:avLst>
              <a:gd name="adj" fmla="val 1884"/>
            </a:avLst>
          </a:prstGeom>
          <a:solidFill>
            <a:srgbClr val="FFF4E1"/>
          </a:solidFill>
          <a:ln w="19050" algn="ctr">
            <a:noFill/>
            <a:prstDash val="dash"/>
            <a:round/>
            <a:headEnd/>
            <a:tailEnd/>
          </a:ln>
          <a:effectLst/>
        </p:spPr>
        <p:txBody>
          <a:bodyPr rot="0" spcFirstLastPara="0" vertOverflow="overflow" horzOverflow="overflow" vert="horz" wrap="square" lIns="180000" tIns="72000" rIns="180000" bIns="72000" numCol="1" spcCol="0" rtlCol="0" fromWordArt="0" anchor="ctr" anchorCtr="0" forceAA="0" compatLnSpc="1">
            <a:prstTxWarp prst="textNoShape">
              <a:avLst/>
            </a:prstTxWarp>
            <a:noAutofit/>
          </a:bodyPr>
          <a:lstStyle/>
          <a:p>
            <a:pPr marL="171450" indent="-171450" algn="just">
              <a:lnSpc>
                <a:spcPct val="120000"/>
              </a:lnSpc>
              <a:spcAft>
                <a:spcPts val="400"/>
              </a:spcAft>
              <a:buClr>
                <a:srgbClr val="F36C37"/>
              </a:buClr>
              <a:buFont typeface="Wingdings" panose="05000000000000000000" pitchFamily="2" charset="2"/>
              <a:buChar char="l"/>
            </a:pPr>
            <a:endParaRPr lang="ja-JP" altLang="en-US" sz="1100" spc="150" dirty="0">
              <a:solidFill>
                <a:schemeClr val="tx1"/>
              </a:solidFill>
              <a:latin typeface="+mj-ea"/>
              <a:ea typeface="+mj-ea"/>
            </a:endParaRPr>
          </a:p>
        </p:txBody>
      </p:sp>
      <p:sp>
        <p:nvSpPr>
          <p:cNvPr id="2" name="タイトル 1">
            <a:extLst>
              <a:ext uri="{FF2B5EF4-FFF2-40B4-BE49-F238E27FC236}">
                <a16:creationId xmlns:a16="http://schemas.microsoft.com/office/drawing/2014/main" id="{5FE14325-B25E-453C-9481-5E4B9FE0B34A}"/>
              </a:ext>
            </a:extLst>
          </p:cNvPr>
          <p:cNvSpPr>
            <a:spLocks noGrp="1"/>
          </p:cNvSpPr>
          <p:nvPr>
            <p:ph type="title"/>
          </p:nvPr>
        </p:nvSpPr>
        <p:spPr/>
        <p:txBody>
          <a:bodyPr/>
          <a:lstStyle/>
          <a:p>
            <a:r>
              <a:rPr lang="ja-JP" altLang="en-US" dirty="0"/>
              <a:t>章のまとめ</a:t>
            </a:r>
            <a:endParaRPr kumimoji="1" lang="ja-JP" altLang="en-US" dirty="0"/>
          </a:p>
        </p:txBody>
      </p:sp>
      <p:sp>
        <p:nvSpPr>
          <p:cNvPr id="3" name="コンテンツ プレースホルダー 2">
            <a:extLst>
              <a:ext uri="{FF2B5EF4-FFF2-40B4-BE49-F238E27FC236}">
                <a16:creationId xmlns:a16="http://schemas.microsoft.com/office/drawing/2014/main" id="{10EE556C-FDAE-4EEE-A2E7-11A707D60D55}"/>
              </a:ext>
            </a:extLst>
          </p:cNvPr>
          <p:cNvSpPr>
            <a:spLocks noGrp="1"/>
          </p:cNvSpPr>
          <p:nvPr>
            <p:ph sz="quarter" idx="4294967295"/>
          </p:nvPr>
        </p:nvSpPr>
        <p:spPr>
          <a:xfrm>
            <a:off x="1113954" y="1127706"/>
            <a:ext cx="9964088" cy="2251449"/>
          </a:xfrm>
        </p:spPr>
        <p:txBody>
          <a:bodyPr vert="horz" wrap="square" lIns="91440" tIns="45720" rIns="91440" bIns="45720" rtlCol="0" anchor="ctr">
            <a:noAutofit/>
          </a:bodyPr>
          <a:lstStyle/>
          <a:p>
            <a:pPr marL="0" indent="0" algn="ctr">
              <a:lnSpc>
                <a:spcPct val="120000"/>
              </a:lnSpc>
              <a:spcBef>
                <a:spcPts val="0"/>
              </a:spcBef>
              <a:spcAft>
                <a:spcPts val="2400"/>
              </a:spcAft>
              <a:buClr>
                <a:srgbClr val="F36C37"/>
              </a:buClr>
              <a:buNone/>
            </a:pPr>
            <a:r>
              <a:rPr lang="ja-JP" altLang="en-US" sz="2000" b="1" dirty="0">
                <a:solidFill>
                  <a:srgbClr val="F36C37"/>
                </a:solidFill>
              </a:rPr>
              <a:t>この章では、ニューラルネットワークの発展形である</a:t>
            </a:r>
            <a:r>
              <a:rPr lang="en-US" altLang="ja-JP" sz="2000" b="1" dirty="0">
                <a:solidFill>
                  <a:srgbClr val="F36C37"/>
                </a:solidFill>
              </a:rPr>
              <a:t>CNN</a:t>
            </a:r>
            <a:r>
              <a:rPr lang="ja-JP" altLang="en-US" sz="2000" b="1" dirty="0">
                <a:solidFill>
                  <a:srgbClr val="F36C37"/>
                </a:solidFill>
              </a:rPr>
              <a:t>を用いた</a:t>
            </a:r>
            <a:br>
              <a:rPr lang="en-US" altLang="ja-JP" sz="2000" b="1" dirty="0">
                <a:solidFill>
                  <a:srgbClr val="F36C37"/>
                </a:solidFill>
              </a:rPr>
            </a:br>
            <a:r>
              <a:rPr lang="ja-JP" altLang="en-US" sz="2000" b="1" dirty="0">
                <a:solidFill>
                  <a:srgbClr val="F36C37"/>
                </a:solidFill>
              </a:rPr>
              <a:t>画像分類について学びました。</a:t>
            </a:r>
          </a:p>
          <a:p>
            <a:pPr marL="0" indent="0" algn="ctr">
              <a:lnSpc>
                <a:spcPct val="120000"/>
              </a:lnSpc>
              <a:spcBef>
                <a:spcPts val="0"/>
              </a:spcBef>
              <a:spcAft>
                <a:spcPts val="2400"/>
              </a:spcAft>
              <a:buClr>
                <a:srgbClr val="F36C37"/>
              </a:buClr>
              <a:buNone/>
            </a:pPr>
            <a:r>
              <a:rPr lang="ja-JP" altLang="en-US" sz="2000" b="1" dirty="0">
                <a:solidFill>
                  <a:srgbClr val="F36C37"/>
                </a:solidFill>
              </a:rPr>
              <a:t>また、</a:t>
            </a:r>
            <a:r>
              <a:rPr lang="en-US" altLang="ja-JP" sz="2000" b="1" dirty="0">
                <a:solidFill>
                  <a:srgbClr val="F36C37"/>
                </a:solidFill>
              </a:rPr>
              <a:t>TensorFlow / </a:t>
            </a:r>
            <a:r>
              <a:rPr lang="en-US" altLang="ja-JP" sz="2000" b="1" dirty="0" err="1">
                <a:solidFill>
                  <a:srgbClr val="F36C37"/>
                </a:solidFill>
              </a:rPr>
              <a:t>Keras</a:t>
            </a:r>
            <a:r>
              <a:rPr lang="ja-JP" altLang="en-US" sz="2000" b="1" dirty="0">
                <a:solidFill>
                  <a:srgbClr val="F36C37"/>
                </a:solidFill>
              </a:rPr>
              <a:t>での実装を体験しました。</a:t>
            </a:r>
            <a:br>
              <a:rPr lang="en-US" altLang="ja-JP" sz="2000" b="1" dirty="0">
                <a:solidFill>
                  <a:srgbClr val="F36C37"/>
                </a:solidFill>
              </a:rPr>
            </a:br>
            <a:r>
              <a:rPr lang="ja-JP" altLang="en-US" sz="2000" b="1" dirty="0">
                <a:solidFill>
                  <a:srgbClr val="F36C37"/>
                </a:solidFill>
              </a:rPr>
              <a:t>また、画像分類の活用例も確認しました。</a:t>
            </a:r>
          </a:p>
        </p:txBody>
      </p:sp>
      <p:sp>
        <p:nvSpPr>
          <p:cNvPr id="4" name="スライド番号プレースホルダー 3">
            <a:extLst>
              <a:ext uri="{FF2B5EF4-FFF2-40B4-BE49-F238E27FC236}">
                <a16:creationId xmlns:a16="http://schemas.microsoft.com/office/drawing/2014/main" id="{31E61FCF-A60C-432C-8A79-2693CCE4D99F}"/>
              </a:ext>
            </a:extLst>
          </p:cNvPr>
          <p:cNvSpPr>
            <a:spLocks noGrp="1"/>
          </p:cNvSpPr>
          <p:nvPr>
            <p:ph type="sldNum" sz="quarter" idx="10"/>
          </p:nvPr>
        </p:nvSpPr>
        <p:spPr/>
        <p:txBody>
          <a:bodyPr/>
          <a:lstStyle/>
          <a:p>
            <a:fld id="{5D750650-B10A-47BF-93C2-E1678438B37A}" type="slidenum">
              <a:rPr kumimoji="1" lang="ja-JP" altLang="en-US" smtClean="0"/>
              <a:pPr/>
              <a:t>357</a:t>
            </a:fld>
            <a:endParaRPr kumimoji="1" lang="ja-JP" altLang="en-US"/>
          </a:p>
        </p:txBody>
      </p:sp>
      <p:sp>
        <p:nvSpPr>
          <p:cNvPr id="9" name="四角形: 角を丸くする 8">
            <a:extLst>
              <a:ext uri="{FF2B5EF4-FFF2-40B4-BE49-F238E27FC236}">
                <a16:creationId xmlns:a16="http://schemas.microsoft.com/office/drawing/2014/main" id="{6D456DDF-4B7D-4596-9982-ABD670D6C992}"/>
              </a:ext>
            </a:extLst>
          </p:cNvPr>
          <p:cNvSpPr/>
          <p:nvPr/>
        </p:nvSpPr>
        <p:spPr bwMode="auto">
          <a:xfrm>
            <a:off x="856302" y="3840493"/>
            <a:ext cx="10493870" cy="577189"/>
          </a:xfrm>
          <a:prstGeom prst="roundRect">
            <a:avLst>
              <a:gd name="adj" fmla="val 13183"/>
            </a:avLst>
          </a:prstGeom>
          <a:solidFill>
            <a:srgbClr val="00879E"/>
          </a:solidFill>
          <a:ln w="19050" algn="ctr">
            <a:solidFill>
              <a:srgbClr val="00879E"/>
            </a:solidFill>
            <a:prstDash val="solid"/>
            <a:round/>
            <a:headEnd/>
            <a:tailEnd/>
          </a:ln>
          <a:effectLst/>
        </p:spPr>
        <p:txBody>
          <a:bodyPr wrap="none" rtlCol="0" anchor="ctr"/>
          <a:lstStyle/>
          <a:p>
            <a:pPr algn="ctr" fontAlgn="base">
              <a:spcBef>
                <a:spcPct val="0"/>
              </a:spcBef>
              <a:spcAft>
                <a:spcPct val="0"/>
              </a:spcAft>
            </a:pPr>
            <a:endParaRPr kumimoji="1" lang="ja-JP" altLang="en-US" dirty="0">
              <a:solidFill>
                <a:schemeClr val="bg1"/>
              </a:solidFill>
              <a:latin typeface="Arial" pitchFamily="34" charset="0"/>
              <a:ea typeface="ＭＳ Ｐゴシック" pitchFamily="50" charset="-128"/>
            </a:endParaRPr>
          </a:p>
        </p:txBody>
      </p:sp>
      <p:sp>
        <p:nvSpPr>
          <p:cNvPr id="10" name="正方形/長方形 9">
            <a:extLst>
              <a:ext uri="{FF2B5EF4-FFF2-40B4-BE49-F238E27FC236}">
                <a16:creationId xmlns:a16="http://schemas.microsoft.com/office/drawing/2014/main" id="{990BDE5C-254C-433A-BD74-EE2771F57294}"/>
              </a:ext>
            </a:extLst>
          </p:cNvPr>
          <p:cNvSpPr/>
          <p:nvPr/>
        </p:nvSpPr>
        <p:spPr>
          <a:xfrm>
            <a:off x="1551347" y="3940880"/>
            <a:ext cx="7525251" cy="440120"/>
          </a:xfrm>
          <a:prstGeom prst="rect">
            <a:avLst/>
          </a:prstGeom>
          <a:noFill/>
          <a:ln w="19050" algn="ctr">
            <a:noFill/>
            <a:prstDash val="dash"/>
            <a:round/>
            <a:headEnd/>
            <a:tailEnd/>
          </a:ln>
          <a:effectLst/>
        </p:spPr>
        <p:txBody>
          <a:bodyPr wrap="none" rtlCol="0" anchor="ctr"/>
          <a:lstStyle/>
          <a:p>
            <a:pPr fontAlgn="base">
              <a:spcBef>
                <a:spcPct val="0"/>
              </a:spcBef>
              <a:spcAft>
                <a:spcPct val="0"/>
              </a:spcAft>
            </a:pPr>
            <a:r>
              <a:rPr kumimoji="1" lang="ja-JP" altLang="en-US" sz="2200" b="1" spc="300" dirty="0">
                <a:solidFill>
                  <a:schemeClr val="bg1"/>
                </a:solidFill>
                <a:latin typeface="+mj-ea"/>
                <a:ea typeface="+mj-ea"/>
              </a:rPr>
              <a:t>章の目標は達成できましたか？</a:t>
            </a:r>
          </a:p>
        </p:txBody>
      </p:sp>
      <p:pic>
        <p:nvPicPr>
          <p:cNvPr id="11" name="図 10" descr="アイコン&#10;&#10;自動的に生成された説明">
            <a:extLst>
              <a:ext uri="{FF2B5EF4-FFF2-40B4-BE49-F238E27FC236}">
                <a16:creationId xmlns:a16="http://schemas.microsoft.com/office/drawing/2014/main" id="{7720435F-DF30-4A16-B0F1-9BE9EB8B68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7188" y="3892906"/>
            <a:ext cx="426733" cy="427586"/>
          </a:xfrm>
          <a:prstGeom prst="rect">
            <a:avLst/>
          </a:prstGeom>
        </p:spPr>
      </p:pic>
      <p:pic>
        <p:nvPicPr>
          <p:cNvPr id="12" name="図 11" descr="グラフィカル ユーザー インターフェイス, アプリケーション&#10;&#10;自動的に生成された説明">
            <a:extLst>
              <a:ext uri="{FF2B5EF4-FFF2-40B4-BE49-F238E27FC236}">
                <a16:creationId xmlns:a16="http://schemas.microsoft.com/office/drawing/2014/main" id="{713DDCC5-F6A5-4972-A4E5-4F6AE2A8C21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05088" y="4409105"/>
            <a:ext cx="4029075" cy="1954101"/>
          </a:xfrm>
          <a:prstGeom prst="rect">
            <a:avLst/>
          </a:prstGeom>
        </p:spPr>
      </p:pic>
      <p:sp>
        <p:nvSpPr>
          <p:cNvPr id="8" name="コンテンツ プレースホルダー 2">
            <a:extLst>
              <a:ext uri="{FF2B5EF4-FFF2-40B4-BE49-F238E27FC236}">
                <a16:creationId xmlns:a16="http://schemas.microsoft.com/office/drawing/2014/main" id="{733E62C9-1A65-4181-ACD0-3065DF9AF0E5}"/>
              </a:ext>
            </a:extLst>
          </p:cNvPr>
          <p:cNvSpPr txBox="1">
            <a:spLocks/>
          </p:cNvSpPr>
          <p:nvPr/>
        </p:nvSpPr>
        <p:spPr bwMode="auto">
          <a:xfrm>
            <a:off x="920082" y="4701731"/>
            <a:ext cx="10493870" cy="819789"/>
          </a:xfrm>
          <a:prstGeom prst="rect">
            <a:avLst/>
          </a:prstGeom>
        </p:spPr>
        <p:txBody>
          <a:bodyPr vert="horz" wrap="none" lIns="91440" tIns="45720" rIns="91440" bIns="45720" rtlCol="0">
            <a:noAutofit/>
          </a:bodyPr>
          <a:lstStyle>
            <a:lvl1pPr marL="357188" marR="0" indent="-357188"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n"/>
              <a:tabLst/>
              <a:defRPr kumimoji="1" lang="en-US" altLang="ja-JP"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1pPr>
            <a:lvl2pPr marL="742950" marR="0" indent="-28575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l"/>
              <a:tabLst/>
              <a:defRPr kumimoji="1" lang="ja-JP" altLang="en-US"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2pPr>
            <a:lvl3pPr marL="1143000" marR="0" indent="-2286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3pPr>
            <a:lvl4pPr marL="1714500" marR="0" indent="-3429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4pPr>
            <a:lvl5pPr marL="2114550" marR="0" indent="-28575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lnSpc>
                <a:spcPct val="130000"/>
              </a:lnSpc>
              <a:spcBef>
                <a:spcPts val="0"/>
              </a:spcBef>
              <a:spcAft>
                <a:spcPts val="3000"/>
              </a:spcAft>
              <a:buClr>
                <a:schemeClr val="tx1">
                  <a:lumMod val="75000"/>
                  <a:lumOff val="25000"/>
                </a:schemeClr>
              </a:buClr>
            </a:pPr>
            <a:r>
              <a:rPr lang="en-US" altLang="ja-JP" sz="2000" b="1" dirty="0"/>
              <a:t>TensorFlow</a:t>
            </a:r>
            <a:r>
              <a:rPr lang="ja-JP" altLang="en-US" sz="2000" b="1" dirty="0"/>
              <a:t> </a:t>
            </a:r>
            <a:r>
              <a:rPr lang="en-US" altLang="ja-JP" sz="2000" b="1" dirty="0"/>
              <a:t>/</a:t>
            </a:r>
            <a:r>
              <a:rPr lang="ja-JP" altLang="en-US" sz="2000" b="1" dirty="0"/>
              <a:t> </a:t>
            </a:r>
            <a:r>
              <a:rPr lang="en-US" altLang="ja-JP" sz="2000" b="1" dirty="0" err="1"/>
              <a:t>Keras</a:t>
            </a:r>
            <a:r>
              <a:rPr lang="ja-JP" altLang="en-US" sz="2000" b="1" dirty="0"/>
              <a:t>を用いて画像分類モデルを実装できる</a:t>
            </a:r>
            <a:endParaRPr lang="en-US" altLang="ja-JP" sz="2000" b="1" dirty="0"/>
          </a:p>
        </p:txBody>
      </p:sp>
    </p:spTree>
    <p:extLst>
      <p:ext uri="{BB962C8B-B14F-4D97-AF65-F5344CB8AC3E}">
        <p14:creationId xmlns:p14="http://schemas.microsoft.com/office/powerpoint/2010/main" val="2449071501"/>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タイトル 1">
            <a:extLst>
              <a:ext uri="{FF2B5EF4-FFF2-40B4-BE49-F238E27FC236}">
                <a16:creationId xmlns:a16="http://schemas.microsoft.com/office/drawing/2014/main" id="{2DA76E4A-E82F-4E3B-913C-6408054281D8}"/>
              </a:ext>
            </a:extLst>
          </p:cNvPr>
          <p:cNvSpPr txBox="1">
            <a:spLocks/>
          </p:cNvSpPr>
          <p:nvPr/>
        </p:nvSpPr>
        <p:spPr bwMode="auto">
          <a:xfrm>
            <a:off x="666515" y="2842683"/>
            <a:ext cx="11190523" cy="4826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kumimoji="1" sz="2800" b="1" kern="1200" baseline="0">
                <a:solidFill>
                  <a:schemeClr val="tx1">
                    <a:lumMod val="75000"/>
                    <a:lumOff val="25000"/>
                  </a:schemeClr>
                </a:solidFill>
                <a:latin typeface="メイリオ" panose="020B0604030504040204" pitchFamily="50" charset="-128"/>
                <a:ea typeface="メイリオ" panose="020B0604030504040204" pitchFamily="50" charset="-128"/>
                <a:cs typeface="+mj-cs"/>
              </a:defRPr>
            </a:lvl1pPr>
          </a:lstStyle>
          <a:p>
            <a:r>
              <a:rPr lang="ja-JP" altLang="en-US" sz="3200" spc="150" dirty="0">
                <a:solidFill>
                  <a:srgbClr val="F36C37"/>
                </a:solidFill>
              </a:rPr>
              <a:t>コースのまとめ</a:t>
            </a:r>
            <a:endParaRPr lang="en-US" altLang="ja-JP" sz="3200" spc="150" dirty="0">
              <a:solidFill>
                <a:srgbClr val="F36C37"/>
              </a:solidFill>
            </a:endParaRPr>
          </a:p>
        </p:txBody>
      </p:sp>
    </p:spTree>
    <p:extLst>
      <p:ext uri="{BB962C8B-B14F-4D97-AF65-F5344CB8AC3E}">
        <p14:creationId xmlns:p14="http://schemas.microsoft.com/office/powerpoint/2010/main" val="1156834756"/>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四角形: 角を丸くする 4">
            <a:extLst>
              <a:ext uri="{FF2B5EF4-FFF2-40B4-BE49-F238E27FC236}">
                <a16:creationId xmlns:a16="http://schemas.microsoft.com/office/drawing/2014/main" id="{235D25D0-2B40-4B95-B459-FAA9DFF054E5}"/>
              </a:ext>
            </a:extLst>
          </p:cNvPr>
          <p:cNvSpPr/>
          <p:nvPr/>
        </p:nvSpPr>
        <p:spPr>
          <a:xfrm>
            <a:off x="766763" y="989038"/>
            <a:ext cx="10599737" cy="2526815"/>
          </a:xfrm>
          <a:prstGeom prst="roundRect">
            <a:avLst>
              <a:gd name="adj" fmla="val 1884"/>
            </a:avLst>
          </a:prstGeom>
          <a:solidFill>
            <a:srgbClr val="FFF4E1"/>
          </a:solidFill>
          <a:ln w="19050" algn="ctr">
            <a:noFill/>
            <a:prstDash val="dash"/>
            <a:round/>
            <a:headEnd/>
            <a:tailEnd/>
          </a:ln>
          <a:effectLst/>
        </p:spPr>
        <p:txBody>
          <a:bodyPr rot="0" spcFirstLastPara="0" vertOverflow="overflow" horzOverflow="overflow" vert="horz" wrap="square" lIns="180000" tIns="72000" rIns="180000" bIns="72000" numCol="1" spcCol="0" rtlCol="0" fromWordArt="0" anchor="ctr" anchorCtr="0" forceAA="0" compatLnSpc="1">
            <a:prstTxWarp prst="textNoShape">
              <a:avLst/>
            </a:prstTxWarp>
            <a:noAutofit/>
          </a:bodyPr>
          <a:lstStyle/>
          <a:p>
            <a:pPr marL="171450" indent="-171450" algn="just">
              <a:lnSpc>
                <a:spcPct val="120000"/>
              </a:lnSpc>
              <a:spcAft>
                <a:spcPts val="400"/>
              </a:spcAft>
              <a:buClr>
                <a:srgbClr val="F36C37"/>
              </a:buClr>
              <a:buFont typeface="Wingdings" panose="05000000000000000000" pitchFamily="2" charset="2"/>
              <a:buChar char="l"/>
            </a:pPr>
            <a:endParaRPr lang="ja-JP" altLang="en-US" sz="1100" spc="150" dirty="0">
              <a:solidFill>
                <a:schemeClr val="tx1"/>
              </a:solidFill>
              <a:latin typeface="+mj-ea"/>
              <a:ea typeface="+mj-ea"/>
            </a:endParaRPr>
          </a:p>
        </p:txBody>
      </p:sp>
      <p:sp>
        <p:nvSpPr>
          <p:cNvPr id="2" name="タイトル 1">
            <a:extLst>
              <a:ext uri="{FF2B5EF4-FFF2-40B4-BE49-F238E27FC236}">
                <a16:creationId xmlns:a16="http://schemas.microsoft.com/office/drawing/2014/main" id="{5FE14325-B25E-453C-9481-5E4B9FE0B34A}"/>
              </a:ext>
            </a:extLst>
          </p:cNvPr>
          <p:cNvSpPr>
            <a:spLocks noGrp="1"/>
          </p:cNvSpPr>
          <p:nvPr>
            <p:ph type="title"/>
          </p:nvPr>
        </p:nvSpPr>
        <p:spPr/>
        <p:txBody>
          <a:bodyPr/>
          <a:lstStyle/>
          <a:p>
            <a:r>
              <a:rPr lang="ja-JP" altLang="en-US" dirty="0"/>
              <a:t>コースのまとめ</a:t>
            </a:r>
            <a:endParaRPr kumimoji="1" lang="ja-JP" altLang="en-US" dirty="0"/>
          </a:p>
        </p:txBody>
      </p:sp>
      <p:sp>
        <p:nvSpPr>
          <p:cNvPr id="3" name="コンテンツ プレースホルダー 2">
            <a:extLst>
              <a:ext uri="{FF2B5EF4-FFF2-40B4-BE49-F238E27FC236}">
                <a16:creationId xmlns:a16="http://schemas.microsoft.com/office/drawing/2014/main" id="{10EE556C-FDAE-4EEE-A2E7-11A707D60D55}"/>
              </a:ext>
            </a:extLst>
          </p:cNvPr>
          <p:cNvSpPr>
            <a:spLocks noGrp="1"/>
          </p:cNvSpPr>
          <p:nvPr>
            <p:ph sz="quarter" idx="4294967295"/>
          </p:nvPr>
        </p:nvSpPr>
        <p:spPr>
          <a:xfrm>
            <a:off x="1113954" y="1146368"/>
            <a:ext cx="9964088" cy="2251449"/>
          </a:xfrm>
        </p:spPr>
        <p:txBody>
          <a:bodyPr vert="horz" wrap="square" lIns="91440" tIns="45720" rIns="91440" bIns="45720" rtlCol="0" anchor="ctr">
            <a:noAutofit/>
          </a:bodyPr>
          <a:lstStyle/>
          <a:p>
            <a:pPr marL="0" indent="0" algn="ctr">
              <a:lnSpc>
                <a:spcPct val="120000"/>
              </a:lnSpc>
              <a:spcBef>
                <a:spcPts val="0"/>
              </a:spcBef>
              <a:spcAft>
                <a:spcPts val="2400"/>
              </a:spcAft>
              <a:buClr>
                <a:srgbClr val="F36C37"/>
              </a:buClr>
              <a:buNone/>
            </a:pPr>
            <a:r>
              <a:rPr lang="ja-JP" altLang="en-US" sz="2000" b="1" dirty="0">
                <a:solidFill>
                  <a:srgbClr val="F36C37"/>
                </a:solidFill>
              </a:rPr>
              <a:t>このコースでは、機械学習</a:t>
            </a:r>
            <a:r>
              <a:rPr lang="en-US" altLang="ja-JP" sz="2000" b="1" dirty="0">
                <a:solidFill>
                  <a:srgbClr val="F36C37"/>
                </a:solidFill>
              </a:rPr>
              <a:t>&amp;</a:t>
            </a:r>
            <a:r>
              <a:rPr lang="ja-JP" altLang="en-US" sz="2000" b="1" dirty="0">
                <a:solidFill>
                  <a:srgbClr val="F36C37"/>
                </a:solidFill>
              </a:rPr>
              <a:t>ディープラーニングを実装しながら学び、</a:t>
            </a:r>
            <a:br>
              <a:rPr lang="en-US" altLang="ja-JP" sz="2000" b="1" dirty="0">
                <a:solidFill>
                  <a:srgbClr val="F36C37"/>
                </a:solidFill>
              </a:rPr>
            </a:br>
            <a:r>
              <a:rPr lang="ja-JP" altLang="en-US" sz="2000" b="1" dirty="0">
                <a:solidFill>
                  <a:srgbClr val="F36C37"/>
                </a:solidFill>
              </a:rPr>
              <a:t>構造化データの回帰・分類や画像分類について学びました。</a:t>
            </a:r>
          </a:p>
          <a:p>
            <a:pPr marL="0" indent="0" algn="ctr">
              <a:lnSpc>
                <a:spcPct val="120000"/>
              </a:lnSpc>
              <a:spcBef>
                <a:spcPts val="0"/>
              </a:spcBef>
              <a:spcAft>
                <a:spcPts val="2400"/>
              </a:spcAft>
              <a:buClr>
                <a:srgbClr val="F36C37"/>
              </a:buClr>
              <a:buNone/>
            </a:pPr>
            <a:r>
              <a:rPr lang="ja-JP" altLang="en-US" sz="2000" b="1" dirty="0">
                <a:solidFill>
                  <a:srgbClr val="F36C37"/>
                </a:solidFill>
              </a:rPr>
              <a:t>また、モデルの構築、評価、精度の改善についても学び、代表的なライブラリや</a:t>
            </a:r>
            <a:br>
              <a:rPr lang="en-US" altLang="ja-JP" sz="2000" b="1" dirty="0">
                <a:solidFill>
                  <a:srgbClr val="F36C37"/>
                </a:solidFill>
              </a:rPr>
            </a:br>
            <a:r>
              <a:rPr lang="ja-JP" altLang="en-US" sz="2000" b="1" dirty="0">
                <a:solidFill>
                  <a:srgbClr val="F36C37"/>
                </a:solidFill>
              </a:rPr>
              <a:t>フレームワークでの実装方法を学びました。</a:t>
            </a:r>
          </a:p>
        </p:txBody>
      </p:sp>
      <p:sp>
        <p:nvSpPr>
          <p:cNvPr id="4" name="スライド番号プレースホルダー 3">
            <a:extLst>
              <a:ext uri="{FF2B5EF4-FFF2-40B4-BE49-F238E27FC236}">
                <a16:creationId xmlns:a16="http://schemas.microsoft.com/office/drawing/2014/main" id="{31E61FCF-A60C-432C-8A79-2693CCE4D99F}"/>
              </a:ext>
            </a:extLst>
          </p:cNvPr>
          <p:cNvSpPr>
            <a:spLocks noGrp="1"/>
          </p:cNvSpPr>
          <p:nvPr>
            <p:ph type="sldNum" sz="quarter" idx="10"/>
          </p:nvPr>
        </p:nvSpPr>
        <p:spPr/>
        <p:txBody>
          <a:bodyPr/>
          <a:lstStyle/>
          <a:p>
            <a:fld id="{5D750650-B10A-47BF-93C2-E1678438B37A}" type="slidenum">
              <a:rPr kumimoji="1" lang="ja-JP" altLang="en-US" smtClean="0"/>
              <a:pPr/>
              <a:t>359</a:t>
            </a:fld>
            <a:endParaRPr kumimoji="1" lang="ja-JP" altLang="en-US"/>
          </a:p>
        </p:txBody>
      </p:sp>
      <p:sp>
        <p:nvSpPr>
          <p:cNvPr id="9" name="四角形: 角を丸くする 8">
            <a:extLst>
              <a:ext uri="{FF2B5EF4-FFF2-40B4-BE49-F238E27FC236}">
                <a16:creationId xmlns:a16="http://schemas.microsoft.com/office/drawing/2014/main" id="{6D456DDF-4B7D-4596-9982-ABD670D6C992}"/>
              </a:ext>
            </a:extLst>
          </p:cNvPr>
          <p:cNvSpPr/>
          <p:nvPr/>
        </p:nvSpPr>
        <p:spPr bwMode="auto">
          <a:xfrm>
            <a:off x="856302" y="3700528"/>
            <a:ext cx="10493870" cy="577189"/>
          </a:xfrm>
          <a:prstGeom prst="roundRect">
            <a:avLst>
              <a:gd name="adj" fmla="val 13183"/>
            </a:avLst>
          </a:prstGeom>
          <a:solidFill>
            <a:srgbClr val="00879E"/>
          </a:solidFill>
          <a:ln w="19050" algn="ctr">
            <a:solidFill>
              <a:srgbClr val="00879E"/>
            </a:solidFill>
            <a:prstDash val="solid"/>
            <a:round/>
            <a:headEnd/>
            <a:tailEnd/>
          </a:ln>
          <a:effectLst/>
        </p:spPr>
        <p:txBody>
          <a:bodyPr wrap="none" rtlCol="0" anchor="ctr"/>
          <a:lstStyle/>
          <a:p>
            <a:pPr algn="ctr" fontAlgn="base">
              <a:spcBef>
                <a:spcPct val="0"/>
              </a:spcBef>
              <a:spcAft>
                <a:spcPct val="0"/>
              </a:spcAft>
            </a:pPr>
            <a:endParaRPr kumimoji="1" lang="ja-JP" altLang="en-US" dirty="0">
              <a:solidFill>
                <a:schemeClr val="bg1"/>
              </a:solidFill>
              <a:latin typeface="Arial" pitchFamily="34" charset="0"/>
              <a:ea typeface="ＭＳ Ｐゴシック" pitchFamily="50" charset="-128"/>
            </a:endParaRPr>
          </a:p>
        </p:txBody>
      </p:sp>
      <p:sp>
        <p:nvSpPr>
          <p:cNvPr id="10" name="正方形/長方形 9">
            <a:extLst>
              <a:ext uri="{FF2B5EF4-FFF2-40B4-BE49-F238E27FC236}">
                <a16:creationId xmlns:a16="http://schemas.microsoft.com/office/drawing/2014/main" id="{990BDE5C-254C-433A-BD74-EE2771F57294}"/>
              </a:ext>
            </a:extLst>
          </p:cNvPr>
          <p:cNvSpPr/>
          <p:nvPr/>
        </p:nvSpPr>
        <p:spPr>
          <a:xfrm>
            <a:off x="1551347" y="3800915"/>
            <a:ext cx="7525251" cy="440120"/>
          </a:xfrm>
          <a:prstGeom prst="rect">
            <a:avLst/>
          </a:prstGeom>
          <a:noFill/>
          <a:ln w="19050" algn="ctr">
            <a:noFill/>
            <a:prstDash val="dash"/>
            <a:round/>
            <a:headEnd/>
            <a:tailEnd/>
          </a:ln>
          <a:effectLst/>
        </p:spPr>
        <p:txBody>
          <a:bodyPr wrap="none" rtlCol="0" anchor="ctr"/>
          <a:lstStyle/>
          <a:p>
            <a:pPr fontAlgn="base">
              <a:spcBef>
                <a:spcPct val="0"/>
              </a:spcBef>
              <a:spcAft>
                <a:spcPct val="0"/>
              </a:spcAft>
            </a:pPr>
            <a:r>
              <a:rPr kumimoji="1" lang="ja-JP" altLang="en-US" sz="2200" b="1" spc="300" dirty="0">
                <a:solidFill>
                  <a:schemeClr val="bg1"/>
                </a:solidFill>
                <a:latin typeface="+mj-ea"/>
                <a:ea typeface="+mj-ea"/>
              </a:rPr>
              <a:t>コースの目標</a:t>
            </a:r>
          </a:p>
        </p:txBody>
      </p:sp>
      <p:pic>
        <p:nvPicPr>
          <p:cNvPr id="11" name="図 10" descr="アイコン&#10;&#10;自動的に生成された説明">
            <a:extLst>
              <a:ext uri="{FF2B5EF4-FFF2-40B4-BE49-F238E27FC236}">
                <a16:creationId xmlns:a16="http://schemas.microsoft.com/office/drawing/2014/main" id="{7720435F-DF30-4A16-B0F1-9BE9EB8B68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7188" y="3752941"/>
            <a:ext cx="426733" cy="427586"/>
          </a:xfrm>
          <a:prstGeom prst="rect">
            <a:avLst/>
          </a:prstGeom>
        </p:spPr>
      </p:pic>
      <p:sp>
        <p:nvSpPr>
          <p:cNvPr id="8" name="コンテンツ プレースホルダー 2">
            <a:extLst>
              <a:ext uri="{FF2B5EF4-FFF2-40B4-BE49-F238E27FC236}">
                <a16:creationId xmlns:a16="http://schemas.microsoft.com/office/drawing/2014/main" id="{733E62C9-1A65-4181-ACD0-3065DF9AF0E5}"/>
              </a:ext>
            </a:extLst>
          </p:cNvPr>
          <p:cNvSpPr txBox="1">
            <a:spLocks/>
          </p:cNvSpPr>
          <p:nvPr/>
        </p:nvSpPr>
        <p:spPr bwMode="auto">
          <a:xfrm>
            <a:off x="920082" y="4244522"/>
            <a:ext cx="10493870" cy="819789"/>
          </a:xfrm>
          <a:prstGeom prst="rect">
            <a:avLst/>
          </a:prstGeom>
        </p:spPr>
        <p:txBody>
          <a:bodyPr vert="horz" wrap="none" lIns="91440" tIns="45720" rIns="91440" bIns="45720" rtlCol="0">
            <a:noAutofit/>
          </a:bodyPr>
          <a:lstStyle>
            <a:lvl1pPr marL="357188" marR="0" indent="-357188"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n"/>
              <a:tabLst/>
              <a:defRPr kumimoji="1" lang="en-US" altLang="ja-JP"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1pPr>
            <a:lvl2pPr marL="742950" marR="0" indent="-28575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l"/>
              <a:tabLst/>
              <a:defRPr kumimoji="1" lang="ja-JP" altLang="en-US"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2pPr>
            <a:lvl3pPr marL="1143000" marR="0" indent="-2286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3pPr>
            <a:lvl4pPr marL="1714500" marR="0" indent="-3429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4pPr>
            <a:lvl5pPr marL="2114550" marR="0" indent="-28575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lnSpc>
                <a:spcPct val="150000"/>
              </a:lnSpc>
              <a:spcBef>
                <a:spcPts val="0"/>
              </a:spcBef>
              <a:spcAft>
                <a:spcPts val="0"/>
              </a:spcAft>
              <a:buClr>
                <a:schemeClr val="tx1">
                  <a:lumMod val="75000"/>
                  <a:lumOff val="25000"/>
                </a:schemeClr>
              </a:buClr>
            </a:pPr>
            <a:r>
              <a:rPr lang="ja-JP" altLang="en-US" sz="1800" b="1" dirty="0"/>
              <a:t>機械学習の概要を説明できる</a:t>
            </a:r>
          </a:p>
          <a:p>
            <a:pPr>
              <a:lnSpc>
                <a:spcPct val="150000"/>
              </a:lnSpc>
              <a:spcBef>
                <a:spcPts val="0"/>
              </a:spcBef>
              <a:spcAft>
                <a:spcPts val="0"/>
              </a:spcAft>
              <a:buClr>
                <a:schemeClr val="tx1">
                  <a:lumMod val="75000"/>
                  <a:lumOff val="25000"/>
                </a:schemeClr>
              </a:buClr>
            </a:pPr>
            <a:r>
              <a:rPr lang="en-US" altLang="ja-JP" sz="1800" b="1" dirty="0"/>
              <a:t>scikit-learn</a:t>
            </a:r>
            <a:r>
              <a:rPr lang="ja-JP" altLang="en-US" sz="1800" b="1" dirty="0"/>
              <a:t>を使用して機械学習モデルを実装できる</a:t>
            </a:r>
          </a:p>
          <a:p>
            <a:pPr>
              <a:lnSpc>
                <a:spcPct val="150000"/>
              </a:lnSpc>
              <a:spcBef>
                <a:spcPts val="0"/>
              </a:spcBef>
              <a:spcAft>
                <a:spcPts val="0"/>
              </a:spcAft>
              <a:buClr>
                <a:schemeClr val="tx1">
                  <a:lumMod val="75000"/>
                  <a:lumOff val="25000"/>
                </a:schemeClr>
              </a:buClr>
            </a:pPr>
            <a:r>
              <a:rPr lang="en-US" altLang="ja-JP" sz="1800" b="1" dirty="0"/>
              <a:t>LightGBM</a:t>
            </a:r>
            <a:r>
              <a:rPr lang="ja-JP" altLang="en-US" sz="1800" b="1" dirty="0"/>
              <a:t>を使用した機械学習モデルを実装できる</a:t>
            </a:r>
          </a:p>
          <a:p>
            <a:pPr>
              <a:lnSpc>
                <a:spcPct val="150000"/>
              </a:lnSpc>
              <a:spcBef>
                <a:spcPts val="0"/>
              </a:spcBef>
              <a:spcAft>
                <a:spcPts val="0"/>
              </a:spcAft>
              <a:buClr>
                <a:schemeClr val="tx1">
                  <a:lumMod val="75000"/>
                  <a:lumOff val="25000"/>
                </a:schemeClr>
              </a:buClr>
            </a:pPr>
            <a:r>
              <a:rPr lang="en-US" altLang="ja-JP" sz="1800" b="1" dirty="0"/>
              <a:t>TensorFlow / </a:t>
            </a:r>
            <a:r>
              <a:rPr lang="en-US" altLang="ja-JP" sz="1800" b="1" dirty="0" err="1"/>
              <a:t>Keras</a:t>
            </a:r>
            <a:r>
              <a:rPr lang="ja-JP" altLang="en-US" sz="1800" b="1" dirty="0"/>
              <a:t>を使用してディープラーニングを実装できる</a:t>
            </a:r>
          </a:p>
          <a:p>
            <a:pPr>
              <a:lnSpc>
                <a:spcPct val="150000"/>
              </a:lnSpc>
              <a:spcBef>
                <a:spcPts val="0"/>
              </a:spcBef>
              <a:spcAft>
                <a:spcPts val="0"/>
              </a:spcAft>
              <a:buClr>
                <a:schemeClr val="tx1">
                  <a:lumMod val="75000"/>
                  <a:lumOff val="25000"/>
                </a:schemeClr>
              </a:buClr>
            </a:pPr>
            <a:r>
              <a:rPr lang="en-US" altLang="ja-JP" sz="1800" b="1" dirty="0"/>
              <a:t>TensorFlow / </a:t>
            </a:r>
            <a:r>
              <a:rPr lang="en-US" altLang="ja-JP" sz="1800" b="1" dirty="0" err="1"/>
              <a:t>Keras</a:t>
            </a:r>
            <a:r>
              <a:rPr lang="ja-JP" altLang="en-US" sz="1800" b="1" dirty="0"/>
              <a:t>を用いて画像分類モデルを実装できる</a:t>
            </a:r>
          </a:p>
        </p:txBody>
      </p:sp>
      <p:pic>
        <p:nvPicPr>
          <p:cNvPr id="7" name="図 6">
            <a:extLst>
              <a:ext uri="{FF2B5EF4-FFF2-40B4-BE49-F238E27FC236}">
                <a16:creationId xmlns:a16="http://schemas.microsoft.com/office/drawing/2014/main" id="{B6005FBF-3382-4694-9C8D-24380A0FAAC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56552" y="1404756"/>
            <a:ext cx="1931438" cy="1931438"/>
          </a:xfrm>
          <a:prstGeom prst="rect">
            <a:avLst/>
          </a:prstGeom>
        </p:spPr>
      </p:pic>
      <p:pic>
        <p:nvPicPr>
          <p:cNvPr id="12" name="図 11" descr="スポーツゲーム が含まれている画像&#10;&#10;自動的に生成された説明">
            <a:extLst>
              <a:ext uri="{FF2B5EF4-FFF2-40B4-BE49-F238E27FC236}">
                <a16:creationId xmlns:a16="http://schemas.microsoft.com/office/drawing/2014/main" id="{18AB2E50-9C6D-4B58-B78C-37CB928957CE}"/>
              </a:ext>
            </a:extLst>
          </p:cNvPr>
          <p:cNvPicPr>
            <a:picLocks noChangeAspect="1"/>
          </p:cNvPicPr>
          <p:nvPr/>
        </p:nvPicPr>
        <p:blipFill rotWithShape="1">
          <a:blip r:embed="rId5">
            <a:extLst>
              <a:ext uri="{28A0092B-C50C-407E-A947-70E740481C1C}">
                <a14:useLocalDpi xmlns:a14="http://schemas.microsoft.com/office/drawing/2010/main" val="0"/>
              </a:ext>
            </a:extLst>
          </a:blip>
          <a:srcRect b="31953"/>
          <a:stretch/>
        </p:blipFill>
        <p:spPr>
          <a:xfrm>
            <a:off x="9754883" y="4469462"/>
            <a:ext cx="2433107" cy="1750025"/>
          </a:xfrm>
          <a:prstGeom prst="rect">
            <a:avLst/>
          </a:prstGeom>
        </p:spPr>
      </p:pic>
    </p:spTree>
    <p:extLst>
      <p:ext uri="{BB962C8B-B14F-4D97-AF65-F5344CB8AC3E}">
        <p14:creationId xmlns:p14="http://schemas.microsoft.com/office/powerpoint/2010/main" val="153106510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6F476E3-B02F-2A41-DCE0-E23913BCDFBD}"/>
              </a:ext>
            </a:extLst>
          </p:cNvPr>
          <p:cNvSpPr>
            <a:spLocks noGrp="1"/>
          </p:cNvSpPr>
          <p:nvPr>
            <p:ph type="title"/>
          </p:nvPr>
        </p:nvSpPr>
        <p:spPr/>
        <p:txBody>
          <a:bodyPr/>
          <a:lstStyle/>
          <a:p>
            <a:r>
              <a:rPr kumimoji="1" lang="ja-JP" altLang="en-US"/>
              <a:t>自然言語処理</a:t>
            </a:r>
          </a:p>
        </p:txBody>
      </p:sp>
      <p:sp>
        <p:nvSpPr>
          <p:cNvPr id="3" name="四角形: 角を丸くする 8">
            <a:extLst>
              <a:ext uri="{FF2B5EF4-FFF2-40B4-BE49-F238E27FC236}">
                <a16:creationId xmlns:a16="http://schemas.microsoft.com/office/drawing/2014/main" id="{67CCAD1F-C704-A9AD-806F-B29D34B62819}"/>
              </a:ext>
            </a:extLst>
          </p:cNvPr>
          <p:cNvSpPr/>
          <p:nvPr/>
        </p:nvSpPr>
        <p:spPr bwMode="auto">
          <a:xfrm>
            <a:off x="766762" y="1250476"/>
            <a:ext cx="10658475" cy="1820242"/>
          </a:xfrm>
          <a:prstGeom prst="roundRect">
            <a:avLst>
              <a:gd name="adj" fmla="val 4381"/>
            </a:avLst>
          </a:prstGeom>
          <a:solidFill>
            <a:srgbClr val="FEEDE6"/>
          </a:solidFill>
          <a:ln w="19050" algn="ctr">
            <a:solidFill>
              <a:srgbClr val="F36C37"/>
            </a:solidFill>
            <a:prstDash val="solid"/>
            <a:round/>
            <a:headEnd/>
            <a:tailEnd/>
          </a:ln>
          <a:effectLst/>
        </p:spPr>
        <p:txBody>
          <a:bodyPr wrap="none" rtlCol="0" anchor="ctr"/>
          <a:lstStyle/>
          <a:p>
            <a:pPr algn="ctr"/>
            <a:endParaRPr kumimoji="1" lang="ja-JP" altLang="en-US" sz="2400" dirty="0">
              <a:solidFill>
                <a:schemeClr val="bg1"/>
              </a:solidFill>
            </a:endParaRPr>
          </a:p>
        </p:txBody>
      </p:sp>
      <p:grpSp>
        <p:nvGrpSpPr>
          <p:cNvPr id="4" name="グループ化 3">
            <a:extLst>
              <a:ext uri="{FF2B5EF4-FFF2-40B4-BE49-F238E27FC236}">
                <a16:creationId xmlns:a16="http://schemas.microsoft.com/office/drawing/2014/main" id="{3234E58B-6BE2-DDF1-C57A-6814882CB2A6}"/>
              </a:ext>
            </a:extLst>
          </p:cNvPr>
          <p:cNvGrpSpPr/>
          <p:nvPr/>
        </p:nvGrpSpPr>
        <p:grpSpPr>
          <a:xfrm>
            <a:off x="2683248" y="1019095"/>
            <a:ext cx="6825504" cy="468736"/>
            <a:chOff x="2154608" y="3539394"/>
            <a:chExt cx="6825505" cy="426124"/>
          </a:xfrm>
        </p:grpSpPr>
        <p:sp>
          <p:nvSpPr>
            <p:cNvPr id="5" name="四角形: 角を丸くする 13">
              <a:extLst>
                <a:ext uri="{FF2B5EF4-FFF2-40B4-BE49-F238E27FC236}">
                  <a16:creationId xmlns:a16="http://schemas.microsoft.com/office/drawing/2014/main" id="{B009CC96-9EB1-AFB7-063D-57B803911F02}"/>
                </a:ext>
              </a:extLst>
            </p:cNvPr>
            <p:cNvSpPr/>
            <p:nvPr/>
          </p:nvSpPr>
          <p:spPr bwMode="auto">
            <a:xfrm>
              <a:off x="2154608" y="3539394"/>
              <a:ext cx="6825505" cy="394229"/>
            </a:xfrm>
            <a:prstGeom prst="roundRect">
              <a:avLst>
                <a:gd name="adj" fmla="val 50000"/>
              </a:avLst>
            </a:prstGeom>
            <a:solidFill>
              <a:srgbClr val="F36C37"/>
            </a:solidFill>
            <a:ln w="19050" algn="ctr">
              <a:noFill/>
              <a:prstDash val="dash"/>
              <a:round/>
              <a:headEnd/>
              <a:tailEnd/>
            </a:ln>
            <a:effectLst/>
          </p:spPr>
          <p:txBody>
            <a:bodyPr wrap="none" rtlCol="0" anchor="ctr"/>
            <a:lstStyle/>
            <a:p>
              <a:pPr algn="ctr"/>
              <a:endParaRPr kumimoji="1" lang="ja-JP" altLang="en-US" sz="2400" b="1" dirty="0">
                <a:solidFill>
                  <a:schemeClr val="bg1"/>
                </a:solidFill>
                <a:latin typeface="+mn-ea"/>
              </a:endParaRPr>
            </a:p>
          </p:txBody>
        </p:sp>
        <p:sp>
          <p:nvSpPr>
            <p:cNvPr id="6" name="正方形/長方形 5">
              <a:extLst>
                <a:ext uri="{FF2B5EF4-FFF2-40B4-BE49-F238E27FC236}">
                  <a16:creationId xmlns:a16="http://schemas.microsoft.com/office/drawing/2014/main" id="{07B0729F-A316-AC79-8D2C-FC90A1568E54}"/>
                </a:ext>
              </a:extLst>
            </p:cNvPr>
            <p:cNvSpPr/>
            <p:nvPr/>
          </p:nvSpPr>
          <p:spPr>
            <a:xfrm>
              <a:off x="4567134" y="3565408"/>
              <a:ext cx="1981633" cy="400110"/>
            </a:xfrm>
            <a:prstGeom prst="rect">
              <a:avLst/>
            </a:prstGeom>
            <a:noFill/>
            <a:ln w="19050" algn="ctr">
              <a:noFill/>
              <a:prstDash val="dash"/>
              <a:round/>
              <a:headEnd/>
              <a:tailEn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2400" b="1" spc="150">
                  <a:solidFill>
                    <a:schemeClr val="bg1"/>
                  </a:solidFill>
                  <a:latin typeface="+mn-ea"/>
                </a:rPr>
                <a:t>自然言語処理</a:t>
              </a:r>
              <a:endParaRPr lang="en-US" altLang="ja-JP" sz="2400" b="1" spc="150" dirty="0">
                <a:solidFill>
                  <a:schemeClr val="bg1"/>
                </a:solidFill>
                <a:latin typeface="+mn-ea"/>
              </a:endParaRPr>
            </a:p>
          </p:txBody>
        </p:sp>
      </p:grpSp>
      <p:sp>
        <p:nvSpPr>
          <p:cNvPr id="7" name="テキスト ボックス 6">
            <a:extLst>
              <a:ext uri="{FF2B5EF4-FFF2-40B4-BE49-F238E27FC236}">
                <a16:creationId xmlns:a16="http://schemas.microsoft.com/office/drawing/2014/main" id="{400DAF23-3C9E-04D9-1538-A56DD2600171}"/>
              </a:ext>
            </a:extLst>
          </p:cNvPr>
          <p:cNvSpPr txBox="1"/>
          <p:nvPr/>
        </p:nvSpPr>
        <p:spPr>
          <a:xfrm>
            <a:off x="825500" y="1671928"/>
            <a:ext cx="10548545" cy="1184940"/>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ja-JP"/>
            </a:defPPr>
            <a:lvl1pPr>
              <a:lnSpc>
                <a:spcPct val="120000"/>
              </a:lnSpc>
              <a:defRPr sz="1200" b="1" spc="150">
                <a:latin typeface="+mj-ea"/>
                <a:ea typeface="+mj-ea"/>
              </a:defRPr>
            </a:lvl1pPr>
            <a:lvl2pPr marL="914400" indent="-457200" eaLnBrk="1" hangingPunct="1">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eaLnBrk="1" hangingPunct="1">
              <a:spcBef>
                <a:spcPct val="20000"/>
              </a:spcBef>
              <a:buClr>
                <a:schemeClr val="tx1"/>
              </a:buClr>
              <a:buFont typeface="HGPｺﾞｼｯｸE" pitchFamily="50" charset="-128"/>
              <a:buChar char="-"/>
              <a:defRPr sz="1800">
                <a:latin typeface="Meiryo UI" panose="020B0604030504040204" pitchFamily="50" charset="-128"/>
                <a:ea typeface="Meiryo UI" panose="020B0604030504040204" pitchFamily="50" charset="-128"/>
              </a:defRPr>
            </a:lvl3pPr>
            <a:lvl4pPr marL="1600200" indent="-228600" eaLnBrk="1" hangingPunct="1">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eaLnBrk="1" hangingPunct="1">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defRPr>
                <a:latin typeface="+mn-lt"/>
                <a:ea typeface="+mn-ea"/>
              </a:defRPr>
            </a:lvl6pPr>
            <a:lvl7pPr marL="2971800" indent="-228600" fontAlgn="base">
              <a:spcBef>
                <a:spcPct val="20000"/>
              </a:spcBef>
              <a:spcAft>
                <a:spcPct val="0"/>
              </a:spcAft>
              <a:buClr>
                <a:schemeClr val="tx1"/>
              </a:buClr>
              <a:buFont typeface="Wingdings" pitchFamily="2" charset="2"/>
              <a:defRPr>
                <a:latin typeface="+mn-lt"/>
                <a:ea typeface="+mn-ea"/>
              </a:defRPr>
            </a:lvl7pPr>
            <a:lvl8pPr marL="3429000" indent="-228600" fontAlgn="base">
              <a:spcBef>
                <a:spcPct val="20000"/>
              </a:spcBef>
              <a:spcAft>
                <a:spcPct val="0"/>
              </a:spcAft>
              <a:buClr>
                <a:schemeClr val="tx1"/>
              </a:buClr>
              <a:buFont typeface="Wingdings" pitchFamily="2" charset="2"/>
              <a:defRPr>
                <a:latin typeface="+mn-lt"/>
                <a:ea typeface="+mn-ea"/>
              </a:defRPr>
            </a:lvl8pPr>
            <a:lvl9pPr marL="3886200" indent="-228600" fontAlgn="base">
              <a:spcBef>
                <a:spcPct val="20000"/>
              </a:spcBef>
              <a:spcAft>
                <a:spcPct val="0"/>
              </a:spcAft>
              <a:buClr>
                <a:schemeClr val="tx1"/>
              </a:buClr>
              <a:buFont typeface="Wingdings" pitchFamily="2" charset="2"/>
              <a:defRPr>
                <a:latin typeface="+mn-lt"/>
                <a:ea typeface="+mn-ea"/>
              </a:defRPr>
            </a:lvl9pPr>
          </a:lstStyle>
          <a:p>
            <a:r>
              <a:rPr lang="ja-JP" altLang="en-US" sz="2000" spc="0">
                <a:solidFill>
                  <a:srgbClr val="494949"/>
                </a:solidFill>
              </a:rPr>
              <a:t>　</a:t>
            </a:r>
            <a:r>
              <a:rPr lang="ja-JP" altLang="en-US" sz="2000">
                <a:solidFill>
                  <a:srgbClr val="494949"/>
                </a:solidFill>
              </a:rPr>
              <a:t>自然言語処理技術は、人間の言葉を使用した技術です。</a:t>
            </a:r>
            <a:endParaRPr lang="en-US" altLang="ja-JP" sz="2000" dirty="0">
              <a:solidFill>
                <a:srgbClr val="494949"/>
              </a:solidFill>
            </a:endParaRPr>
          </a:p>
          <a:p>
            <a:r>
              <a:rPr lang="ja-JP" altLang="en-US" sz="2000" spc="0">
                <a:solidFill>
                  <a:srgbClr val="494949"/>
                </a:solidFill>
              </a:rPr>
              <a:t>文章生成や文章の分類、機械翻訳や固有表現抽出など様々なタスクがあります。昨今話題の生成</a:t>
            </a:r>
            <a:r>
              <a:rPr lang="en-US" altLang="ja-JP" sz="2000" spc="0" dirty="0">
                <a:solidFill>
                  <a:srgbClr val="494949"/>
                </a:solidFill>
              </a:rPr>
              <a:t> AI </a:t>
            </a:r>
            <a:r>
              <a:rPr lang="ja-JP" altLang="en-US" sz="2000" spc="0">
                <a:solidFill>
                  <a:srgbClr val="494949"/>
                </a:solidFill>
              </a:rPr>
              <a:t>も大規模言語（</a:t>
            </a:r>
            <a:r>
              <a:rPr lang="en-US" altLang="ja-JP" sz="2000" spc="0" dirty="0">
                <a:solidFill>
                  <a:srgbClr val="494949"/>
                </a:solidFill>
              </a:rPr>
              <a:t>LLM)</a:t>
            </a:r>
            <a:r>
              <a:rPr lang="ja-JP" altLang="en-US" sz="2000" spc="0">
                <a:solidFill>
                  <a:srgbClr val="494949"/>
                </a:solidFill>
              </a:rPr>
              <a:t>モデルと言われる自然言語処理の一種です。</a:t>
            </a:r>
            <a:endParaRPr lang="ja-JP" altLang="en-US" sz="2000" spc="0" dirty="0">
              <a:solidFill>
                <a:srgbClr val="494949"/>
              </a:solidFill>
            </a:endParaRPr>
          </a:p>
        </p:txBody>
      </p:sp>
      <p:sp>
        <p:nvSpPr>
          <p:cNvPr id="22" name="テキスト ボックス 21">
            <a:extLst>
              <a:ext uri="{FF2B5EF4-FFF2-40B4-BE49-F238E27FC236}">
                <a16:creationId xmlns:a16="http://schemas.microsoft.com/office/drawing/2014/main" id="{201B4E2B-D036-8BDB-EC62-3835BCFB12F3}"/>
              </a:ext>
            </a:extLst>
          </p:cNvPr>
          <p:cNvSpPr txBox="1"/>
          <p:nvPr/>
        </p:nvSpPr>
        <p:spPr>
          <a:xfrm>
            <a:off x="5826335" y="3190815"/>
            <a:ext cx="595035" cy="338554"/>
          </a:xfrm>
          <a:prstGeom prst="rect">
            <a:avLst/>
          </a:prstGeom>
          <a:noFill/>
        </p:spPr>
        <p:txBody>
          <a:bodyPr wrap="none" rtlCol="0">
            <a:spAutoFit/>
          </a:bodyPr>
          <a:lstStyle/>
          <a:p>
            <a:pPr algn="ctr" defTabSz="914400" fontAlgn="base">
              <a:spcBef>
                <a:spcPct val="0"/>
              </a:spcBef>
              <a:spcAft>
                <a:spcPct val="0"/>
              </a:spcAft>
            </a:pPr>
            <a:r>
              <a:rPr kumimoji="1" lang="ja-JP" altLang="en-US" sz="1600">
                <a:solidFill>
                  <a:srgbClr val="000000"/>
                </a:solidFill>
                <a:latin typeface="+mn-ea"/>
              </a:rPr>
              <a:t>翻訳</a:t>
            </a:r>
            <a:endParaRPr kumimoji="1" lang="ja-JP" altLang="en-US" sz="1600" dirty="0">
              <a:solidFill>
                <a:srgbClr val="000000"/>
              </a:solidFill>
              <a:latin typeface="+mn-ea"/>
            </a:endParaRPr>
          </a:p>
        </p:txBody>
      </p:sp>
      <p:pic>
        <p:nvPicPr>
          <p:cNvPr id="23" name="図 22">
            <a:extLst>
              <a:ext uri="{FF2B5EF4-FFF2-40B4-BE49-F238E27FC236}">
                <a16:creationId xmlns:a16="http://schemas.microsoft.com/office/drawing/2014/main" id="{10813720-7F04-6521-D467-288B833937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72716" y="3507956"/>
            <a:ext cx="823262" cy="1029506"/>
          </a:xfrm>
          <a:prstGeom prst="rect">
            <a:avLst/>
          </a:prstGeom>
        </p:spPr>
      </p:pic>
      <p:sp>
        <p:nvSpPr>
          <p:cNvPr id="24" name="テキスト ボックス 23">
            <a:extLst>
              <a:ext uri="{FF2B5EF4-FFF2-40B4-BE49-F238E27FC236}">
                <a16:creationId xmlns:a16="http://schemas.microsoft.com/office/drawing/2014/main" id="{8C3E9069-B95C-8DC6-559F-653816062E91}"/>
              </a:ext>
            </a:extLst>
          </p:cNvPr>
          <p:cNvSpPr txBox="1"/>
          <p:nvPr/>
        </p:nvSpPr>
        <p:spPr>
          <a:xfrm>
            <a:off x="2472716" y="4537462"/>
            <a:ext cx="823261" cy="307777"/>
          </a:xfrm>
          <a:prstGeom prst="rect">
            <a:avLst/>
          </a:prstGeom>
          <a:noFill/>
        </p:spPr>
        <p:txBody>
          <a:bodyPr wrap="square" rtlCol="0">
            <a:spAutoFit/>
          </a:bodyPr>
          <a:lstStyle/>
          <a:p>
            <a:pPr algn="ctr" defTabSz="914400" fontAlgn="base">
              <a:spcBef>
                <a:spcPct val="0"/>
              </a:spcBef>
              <a:spcAft>
                <a:spcPct val="0"/>
              </a:spcAft>
            </a:pPr>
            <a:r>
              <a:rPr kumimoji="1" lang="ja-JP" altLang="en-US" sz="1400" b="1" dirty="0">
                <a:solidFill>
                  <a:srgbClr val="494949"/>
                </a:solidFill>
                <a:latin typeface="+mn-ea"/>
              </a:rPr>
              <a:t>予測</a:t>
            </a:r>
          </a:p>
        </p:txBody>
      </p:sp>
      <p:sp>
        <p:nvSpPr>
          <p:cNvPr id="27" name="吹き出し: 角を丸めた四角形 28">
            <a:extLst>
              <a:ext uri="{FF2B5EF4-FFF2-40B4-BE49-F238E27FC236}">
                <a16:creationId xmlns:a16="http://schemas.microsoft.com/office/drawing/2014/main" id="{FCADBAED-C5AD-08C7-CC0B-79E27A94A4C8}"/>
              </a:ext>
            </a:extLst>
          </p:cNvPr>
          <p:cNvSpPr/>
          <p:nvPr/>
        </p:nvSpPr>
        <p:spPr>
          <a:xfrm>
            <a:off x="3331704" y="3255361"/>
            <a:ext cx="1048243" cy="366586"/>
          </a:xfrm>
          <a:prstGeom prst="wedgeRoundRectCallout">
            <a:avLst>
              <a:gd name="adj1" fmla="val -71958"/>
              <a:gd name="adj2" fmla="val 34782"/>
              <a:gd name="adj3" fmla="val 16667"/>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sz="1400" b="1">
                <a:solidFill>
                  <a:srgbClr val="494949"/>
                </a:solidFill>
                <a:latin typeface="+mn-ea"/>
              </a:rPr>
              <a:t>迷惑メール</a:t>
            </a:r>
            <a:endParaRPr kumimoji="1" lang="ja-JP" altLang="en-US" sz="1400" b="1" dirty="0">
              <a:solidFill>
                <a:srgbClr val="494949"/>
              </a:solidFill>
              <a:latin typeface="+mn-ea"/>
            </a:endParaRPr>
          </a:p>
        </p:txBody>
      </p:sp>
      <p:sp>
        <p:nvSpPr>
          <p:cNvPr id="29" name="テキスト ボックス 28">
            <a:extLst>
              <a:ext uri="{FF2B5EF4-FFF2-40B4-BE49-F238E27FC236}">
                <a16:creationId xmlns:a16="http://schemas.microsoft.com/office/drawing/2014/main" id="{1B2D775B-7A57-8403-DE06-4E887A299654}"/>
              </a:ext>
            </a:extLst>
          </p:cNvPr>
          <p:cNvSpPr txBox="1"/>
          <p:nvPr/>
        </p:nvSpPr>
        <p:spPr>
          <a:xfrm>
            <a:off x="1571167" y="3190815"/>
            <a:ext cx="1005403" cy="338554"/>
          </a:xfrm>
          <a:prstGeom prst="rect">
            <a:avLst/>
          </a:prstGeom>
          <a:noFill/>
        </p:spPr>
        <p:txBody>
          <a:bodyPr wrap="none" rtlCol="0">
            <a:spAutoFit/>
          </a:bodyPr>
          <a:lstStyle/>
          <a:p>
            <a:pPr algn="ctr" defTabSz="914400" fontAlgn="base">
              <a:spcBef>
                <a:spcPct val="0"/>
              </a:spcBef>
              <a:spcAft>
                <a:spcPct val="0"/>
              </a:spcAft>
            </a:pPr>
            <a:r>
              <a:rPr kumimoji="1" lang="ja-JP" altLang="en-US" sz="1600">
                <a:solidFill>
                  <a:srgbClr val="000000"/>
                </a:solidFill>
                <a:latin typeface="+mn-ea"/>
              </a:rPr>
              <a:t>文章分類</a:t>
            </a:r>
            <a:endParaRPr kumimoji="1" lang="ja-JP" altLang="en-US" sz="1600" dirty="0">
              <a:solidFill>
                <a:srgbClr val="000000"/>
              </a:solidFill>
              <a:latin typeface="+mn-ea"/>
            </a:endParaRPr>
          </a:p>
        </p:txBody>
      </p:sp>
      <p:sp>
        <p:nvSpPr>
          <p:cNvPr id="36" name="テキスト ボックス 35">
            <a:extLst>
              <a:ext uri="{FF2B5EF4-FFF2-40B4-BE49-F238E27FC236}">
                <a16:creationId xmlns:a16="http://schemas.microsoft.com/office/drawing/2014/main" id="{5D5D2C38-C5FE-A663-A273-B35257C3BBC4}"/>
              </a:ext>
            </a:extLst>
          </p:cNvPr>
          <p:cNvSpPr txBox="1"/>
          <p:nvPr/>
        </p:nvSpPr>
        <p:spPr>
          <a:xfrm>
            <a:off x="9463350" y="3190815"/>
            <a:ext cx="958917" cy="338554"/>
          </a:xfrm>
          <a:prstGeom prst="rect">
            <a:avLst/>
          </a:prstGeom>
          <a:noFill/>
        </p:spPr>
        <p:txBody>
          <a:bodyPr wrap="none" rtlCol="0">
            <a:spAutoFit/>
          </a:bodyPr>
          <a:lstStyle/>
          <a:p>
            <a:pPr algn="ctr" defTabSz="914400" fontAlgn="base">
              <a:spcBef>
                <a:spcPct val="0"/>
              </a:spcBef>
              <a:spcAft>
                <a:spcPct val="0"/>
              </a:spcAft>
            </a:pPr>
            <a:r>
              <a:rPr kumimoji="1" lang="ja-JP" altLang="en-US" sz="1600">
                <a:solidFill>
                  <a:srgbClr val="000000"/>
                </a:solidFill>
                <a:latin typeface="+mn-ea"/>
              </a:rPr>
              <a:t>生成</a:t>
            </a:r>
            <a:r>
              <a:rPr kumimoji="1" lang="en-US" altLang="ja-JP" sz="1600" dirty="0">
                <a:solidFill>
                  <a:srgbClr val="000000"/>
                </a:solidFill>
                <a:latin typeface="+mn-ea"/>
              </a:rPr>
              <a:t> AI </a:t>
            </a:r>
            <a:endParaRPr kumimoji="1" lang="ja-JP" altLang="en-US" sz="1600" dirty="0">
              <a:solidFill>
                <a:srgbClr val="000000"/>
              </a:solidFill>
              <a:latin typeface="+mn-ea"/>
            </a:endParaRPr>
          </a:p>
        </p:txBody>
      </p:sp>
      <p:pic>
        <p:nvPicPr>
          <p:cNvPr id="1026" name="Picture 2" descr="Blue Email Icon Icon Free PNG Image｜Illustoon">
            <a:extLst>
              <a:ext uri="{FF2B5EF4-FFF2-40B4-BE49-F238E27FC236}">
                <a16:creationId xmlns:a16="http://schemas.microsoft.com/office/drawing/2014/main" id="{2630D2F6-7274-5BDE-A35A-3C0545ABE9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6762" y="3295571"/>
            <a:ext cx="926614" cy="92661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Blue Email Icon Icon Free PNG Image｜Illustoon">
            <a:extLst>
              <a:ext uri="{FF2B5EF4-FFF2-40B4-BE49-F238E27FC236}">
                <a16:creationId xmlns:a16="http://schemas.microsoft.com/office/drawing/2014/main" id="{07ED9D53-0704-EB32-A50B-C0A3DF5EBD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3723" y="3880549"/>
            <a:ext cx="926614" cy="926614"/>
          </a:xfrm>
          <a:prstGeom prst="rect">
            <a:avLst/>
          </a:prstGeom>
          <a:noFill/>
          <a:extLst>
            <a:ext uri="{909E8E84-426E-40DD-AFC4-6F175D3DCCD1}">
              <a14:hiddenFill xmlns:a14="http://schemas.microsoft.com/office/drawing/2010/main">
                <a:solidFill>
                  <a:srgbClr val="FFFFFF"/>
                </a:solidFill>
              </a14:hiddenFill>
            </a:ext>
          </a:extLst>
        </p:spPr>
      </p:pic>
      <p:sp>
        <p:nvSpPr>
          <p:cNvPr id="21" name="矢印: 右 27">
            <a:extLst>
              <a:ext uri="{FF2B5EF4-FFF2-40B4-BE49-F238E27FC236}">
                <a16:creationId xmlns:a16="http://schemas.microsoft.com/office/drawing/2014/main" id="{ACDDC1D2-8979-85B6-BFCD-14F5873E4FC5}"/>
              </a:ext>
            </a:extLst>
          </p:cNvPr>
          <p:cNvSpPr/>
          <p:nvPr/>
        </p:nvSpPr>
        <p:spPr>
          <a:xfrm>
            <a:off x="1890338" y="3950103"/>
            <a:ext cx="625103" cy="335384"/>
          </a:xfrm>
          <a:prstGeom prst="rightArrow">
            <a:avLst/>
          </a:prstGeom>
          <a:solidFill>
            <a:srgbClr val="F36C3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mn-ea"/>
            </a:endParaRPr>
          </a:p>
        </p:txBody>
      </p:sp>
      <p:pic>
        <p:nvPicPr>
          <p:cNvPr id="33" name="図 32">
            <a:extLst>
              <a:ext uri="{FF2B5EF4-FFF2-40B4-BE49-F238E27FC236}">
                <a16:creationId xmlns:a16="http://schemas.microsoft.com/office/drawing/2014/main" id="{AF781856-BBA6-F081-DFA0-087CB1EE160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00637" y="3507956"/>
            <a:ext cx="823262" cy="1029506"/>
          </a:xfrm>
          <a:prstGeom prst="rect">
            <a:avLst/>
          </a:prstGeom>
        </p:spPr>
      </p:pic>
      <p:sp>
        <p:nvSpPr>
          <p:cNvPr id="35" name="矢印: 右 27">
            <a:extLst>
              <a:ext uri="{FF2B5EF4-FFF2-40B4-BE49-F238E27FC236}">
                <a16:creationId xmlns:a16="http://schemas.microsoft.com/office/drawing/2014/main" id="{251127AE-1474-C05D-591D-0E2FC9602C1B}"/>
              </a:ext>
            </a:extLst>
          </p:cNvPr>
          <p:cNvSpPr/>
          <p:nvPr/>
        </p:nvSpPr>
        <p:spPr>
          <a:xfrm>
            <a:off x="5921060" y="3952490"/>
            <a:ext cx="625103" cy="335384"/>
          </a:xfrm>
          <a:prstGeom prst="rightArrow">
            <a:avLst/>
          </a:prstGeom>
          <a:solidFill>
            <a:srgbClr val="F36C3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mn-ea"/>
            </a:endParaRPr>
          </a:p>
        </p:txBody>
      </p:sp>
      <p:sp>
        <p:nvSpPr>
          <p:cNvPr id="37" name="テキスト ボックス 36">
            <a:extLst>
              <a:ext uri="{FF2B5EF4-FFF2-40B4-BE49-F238E27FC236}">
                <a16:creationId xmlns:a16="http://schemas.microsoft.com/office/drawing/2014/main" id="{8508D275-6C1D-45B0-4167-D037E8603214}"/>
              </a:ext>
            </a:extLst>
          </p:cNvPr>
          <p:cNvSpPr txBox="1"/>
          <p:nvPr/>
        </p:nvSpPr>
        <p:spPr>
          <a:xfrm>
            <a:off x="4717498" y="3826076"/>
            <a:ext cx="1005403" cy="830997"/>
          </a:xfrm>
          <a:prstGeom prst="rect">
            <a:avLst/>
          </a:prstGeom>
          <a:noFill/>
        </p:spPr>
        <p:txBody>
          <a:bodyPr wrap="none" rtlCol="0">
            <a:spAutoFit/>
          </a:bodyPr>
          <a:lstStyle/>
          <a:p>
            <a:pPr algn="ctr" defTabSz="914400" fontAlgn="base">
              <a:spcBef>
                <a:spcPct val="0"/>
              </a:spcBef>
              <a:spcAft>
                <a:spcPct val="0"/>
              </a:spcAft>
            </a:pPr>
            <a:r>
              <a:rPr kumimoji="1" lang="en-US" altLang="ja-JP" sz="1600" dirty="0">
                <a:solidFill>
                  <a:srgbClr val="000000"/>
                </a:solidFill>
                <a:latin typeface="+mn-ea"/>
              </a:rPr>
              <a:t>Hello</a:t>
            </a:r>
          </a:p>
          <a:p>
            <a:pPr algn="ctr" defTabSz="914400" fontAlgn="base">
              <a:spcBef>
                <a:spcPct val="0"/>
              </a:spcBef>
              <a:spcAft>
                <a:spcPct val="0"/>
              </a:spcAft>
            </a:pPr>
            <a:r>
              <a:rPr kumimoji="1" lang="ja-JP" altLang="en-US" sz="1600">
                <a:solidFill>
                  <a:srgbClr val="000000"/>
                </a:solidFill>
                <a:latin typeface="+mn-ea"/>
              </a:rPr>
              <a:t>ニーハオ</a:t>
            </a:r>
            <a:endParaRPr kumimoji="1" lang="en-US" altLang="ja-JP" sz="1600" dirty="0">
              <a:solidFill>
                <a:srgbClr val="000000"/>
              </a:solidFill>
              <a:latin typeface="+mn-ea"/>
            </a:endParaRPr>
          </a:p>
          <a:p>
            <a:pPr algn="ctr" defTabSz="914400" fontAlgn="base">
              <a:spcBef>
                <a:spcPct val="0"/>
              </a:spcBef>
              <a:spcAft>
                <a:spcPct val="0"/>
              </a:spcAft>
            </a:pPr>
            <a:r>
              <a:rPr kumimoji="1" lang="en-US" altLang="ja-JP" sz="1600" dirty="0">
                <a:solidFill>
                  <a:srgbClr val="000000"/>
                </a:solidFill>
                <a:latin typeface="+mn-ea"/>
              </a:rPr>
              <a:t>Ora!</a:t>
            </a:r>
            <a:endParaRPr kumimoji="1" lang="ja-JP" altLang="en-US" sz="1600" dirty="0">
              <a:solidFill>
                <a:srgbClr val="000000"/>
              </a:solidFill>
              <a:latin typeface="+mn-ea"/>
            </a:endParaRPr>
          </a:p>
        </p:txBody>
      </p:sp>
      <p:sp>
        <p:nvSpPr>
          <p:cNvPr id="38" name="吹き出し: 角を丸めた四角形 28">
            <a:extLst>
              <a:ext uri="{FF2B5EF4-FFF2-40B4-BE49-F238E27FC236}">
                <a16:creationId xmlns:a16="http://schemas.microsoft.com/office/drawing/2014/main" id="{E7976C5B-EF62-2919-9523-B85FB7300B7A}"/>
              </a:ext>
            </a:extLst>
          </p:cNvPr>
          <p:cNvSpPr/>
          <p:nvPr/>
        </p:nvSpPr>
        <p:spPr>
          <a:xfrm>
            <a:off x="7407876" y="3255361"/>
            <a:ext cx="1048243" cy="366586"/>
          </a:xfrm>
          <a:prstGeom prst="wedgeRoundRectCallout">
            <a:avLst>
              <a:gd name="adj1" fmla="val -71958"/>
              <a:gd name="adj2" fmla="val 34782"/>
              <a:gd name="adj3" fmla="val 16667"/>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sz="1400" b="1">
                <a:solidFill>
                  <a:srgbClr val="494949"/>
                </a:solidFill>
                <a:latin typeface="+mn-ea"/>
              </a:rPr>
              <a:t>こんにちは</a:t>
            </a:r>
            <a:endParaRPr kumimoji="1" lang="ja-JP" altLang="en-US" sz="1400" b="1" dirty="0">
              <a:solidFill>
                <a:srgbClr val="494949"/>
              </a:solidFill>
              <a:latin typeface="+mn-ea"/>
            </a:endParaRPr>
          </a:p>
        </p:txBody>
      </p:sp>
      <p:sp>
        <p:nvSpPr>
          <p:cNvPr id="39" name="テキスト ボックス 38">
            <a:extLst>
              <a:ext uri="{FF2B5EF4-FFF2-40B4-BE49-F238E27FC236}">
                <a16:creationId xmlns:a16="http://schemas.microsoft.com/office/drawing/2014/main" id="{30F5053B-FA2E-3E4C-9C9D-7E10A0CA8B4C}"/>
              </a:ext>
            </a:extLst>
          </p:cNvPr>
          <p:cNvSpPr txBox="1"/>
          <p:nvPr/>
        </p:nvSpPr>
        <p:spPr>
          <a:xfrm>
            <a:off x="6500638" y="4537462"/>
            <a:ext cx="823261" cy="307777"/>
          </a:xfrm>
          <a:prstGeom prst="rect">
            <a:avLst/>
          </a:prstGeom>
          <a:noFill/>
        </p:spPr>
        <p:txBody>
          <a:bodyPr wrap="square" rtlCol="0">
            <a:spAutoFit/>
          </a:bodyPr>
          <a:lstStyle/>
          <a:p>
            <a:pPr algn="ctr" defTabSz="914400" fontAlgn="base">
              <a:spcBef>
                <a:spcPct val="0"/>
              </a:spcBef>
              <a:spcAft>
                <a:spcPct val="0"/>
              </a:spcAft>
            </a:pPr>
            <a:r>
              <a:rPr kumimoji="1" lang="ja-JP" altLang="en-US" sz="1400" b="1" dirty="0">
                <a:solidFill>
                  <a:srgbClr val="494949"/>
                </a:solidFill>
                <a:latin typeface="+mn-ea"/>
              </a:rPr>
              <a:t>予測</a:t>
            </a:r>
          </a:p>
        </p:txBody>
      </p:sp>
      <p:pic>
        <p:nvPicPr>
          <p:cNvPr id="40" name="図 39">
            <a:extLst>
              <a:ext uri="{FF2B5EF4-FFF2-40B4-BE49-F238E27FC236}">
                <a16:creationId xmlns:a16="http://schemas.microsoft.com/office/drawing/2014/main" id="{5FE1DD97-F0B7-5859-EBF7-977BC65279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47842" y="3507956"/>
            <a:ext cx="823262" cy="1029506"/>
          </a:xfrm>
          <a:prstGeom prst="rect">
            <a:avLst/>
          </a:prstGeom>
        </p:spPr>
      </p:pic>
      <p:sp>
        <p:nvSpPr>
          <p:cNvPr id="42" name="矢印: 右 27">
            <a:extLst>
              <a:ext uri="{FF2B5EF4-FFF2-40B4-BE49-F238E27FC236}">
                <a16:creationId xmlns:a16="http://schemas.microsoft.com/office/drawing/2014/main" id="{873FB401-1430-14A7-3F0E-F7E92EDAD620}"/>
              </a:ext>
            </a:extLst>
          </p:cNvPr>
          <p:cNvSpPr/>
          <p:nvPr/>
        </p:nvSpPr>
        <p:spPr>
          <a:xfrm>
            <a:off x="9630258" y="3952490"/>
            <a:ext cx="625103" cy="335384"/>
          </a:xfrm>
          <a:prstGeom prst="rightArrow">
            <a:avLst/>
          </a:prstGeom>
          <a:solidFill>
            <a:srgbClr val="F36C3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mn-ea"/>
            </a:endParaRPr>
          </a:p>
        </p:txBody>
      </p:sp>
      <p:sp>
        <p:nvSpPr>
          <p:cNvPr id="43" name="テキスト ボックス 42">
            <a:extLst>
              <a:ext uri="{FF2B5EF4-FFF2-40B4-BE49-F238E27FC236}">
                <a16:creationId xmlns:a16="http://schemas.microsoft.com/office/drawing/2014/main" id="{E9658CFC-094E-CFFF-0D92-444F2FBC11F2}"/>
              </a:ext>
            </a:extLst>
          </p:cNvPr>
          <p:cNvSpPr txBox="1"/>
          <p:nvPr/>
        </p:nvSpPr>
        <p:spPr>
          <a:xfrm>
            <a:off x="8615112" y="3854177"/>
            <a:ext cx="1005403" cy="584775"/>
          </a:xfrm>
          <a:prstGeom prst="rect">
            <a:avLst/>
          </a:prstGeom>
          <a:noFill/>
        </p:spPr>
        <p:txBody>
          <a:bodyPr wrap="none" rtlCol="0">
            <a:spAutoFit/>
          </a:bodyPr>
          <a:lstStyle/>
          <a:p>
            <a:pPr algn="ctr" defTabSz="914400" fontAlgn="base">
              <a:spcBef>
                <a:spcPct val="0"/>
              </a:spcBef>
              <a:spcAft>
                <a:spcPct val="0"/>
              </a:spcAft>
            </a:pPr>
            <a:r>
              <a:rPr kumimoji="1" lang="ja-JP" altLang="en-US" sz="1600">
                <a:solidFill>
                  <a:srgbClr val="000000"/>
                </a:solidFill>
                <a:latin typeface="+mn-ea"/>
              </a:rPr>
              <a:t>今日の</a:t>
            </a:r>
            <a:endParaRPr kumimoji="1" lang="en-US" altLang="ja-JP" sz="1600" dirty="0">
              <a:solidFill>
                <a:srgbClr val="000000"/>
              </a:solidFill>
              <a:latin typeface="+mn-ea"/>
            </a:endParaRPr>
          </a:p>
          <a:p>
            <a:pPr algn="ctr" defTabSz="914400" fontAlgn="base">
              <a:spcBef>
                <a:spcPct val="0"/>
              </a:spcBef>
              <a:spcAft>
                <a:spcPct val="0"/>
              </a:spcAft>
            </a:pPr>
            <a:r>
              <a:rPr kumimoji="1" lang="ja-JP" altLang="en-US" sz="1600">
                <a:solidFill>
                  <a:srgbClr val="000000"/>
                </a:solidFill>
                <a:latin typeface="+mn-ea"/>
              </a:rPr>
              <a:t>天気は？</a:t>
            </a:r>
            <a:endParaRPr kumimoji="1" lang="ja-JP" altLang="en-US" sz="1600" dirty="0">
              <a:solidFill>
                <a:srgbClr val="000000"/>
              </a:solidFill>
              <a:latin typeface="+mn-ea"/>
            </a:endParaRPr>
          </a:p>
        </p:txBody>
      </p:sp>
      <p:sp>
        <p:nvSpPr>
          <p:cNvPr id="44" name="吹き出し: 角を丸めた四角形 28">
            <a:extLst>
              <a:ext uri="{FF2B5EF4-FFF2-40B4-BE49-F238E27FC236}">
                <a16:creationId xmlns:a16="http://schemas.microsoft.com/office/drawing/2014/main" id="{4446375E-C4E0-63F8-0473-C0ADF8185C66}"/>
              </a:ext>
            </a:extLst>
          </p:cNvPr>
          <p:cNvSpPr/>
          <p:nvPr/>
        </p:nvSpPr>
        <p:spPr>
          <a:xfrm>
            <a:off x="11073192" y="3125930"/>
            <a:ext cx="1048243" cy="366586"/>
          </a:xfrm>
          <a:prstGeom prst="wedgeRoundRectCallout">
            <a:avLst>
              <a:gd name="adj1" fmla="val -67804"/>
              <a:gd name="adj2" fmla="val 70416"/>
              <a:gd name="adj3" fmla="val 16667"/>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sz="1400" b="1">
                <a:solidFill>
                  <a:srgbClr val="494949"/>
                </a:solidFill>
                <a:latin typeface="+mn-ea"/>
              </a:rPr>
              <a:t>晴れ</a:t>
            </a:r>
            <a:endParaRPr kumimoji="1" lang="en-US" altLang="ja-JP" sz="1400" b="1" dirty="0">
              <a:solidFill>
                <a:srgbClr val="494949"/>
              </a:solidFill>
              <a:latin typeface="+mn-ea"/>
            </a:endParaRPr>
          </a:p>
          <a:p>
            <a:pPr algn="ctr"/>
            <a:r>
              <a:rPr kumimoji="1" lang="ja-JP" altLang="en-US" sz="1400" b="1">
                <a:solidFill>
                  <a:srgbClr val="494949"/>
                </a:solidFill>
                <a:latin typeface="+mn-ea"/>
              </a:rPr>
              <a:t>時々雨</a:t>
            </a:r>
            <a:endParaRPr kumimoji="1" lang="ja-JP" altLang="en-US" sz="1400" b="1" dirty="0">
              <a:solidFill>
                <a:srgbClr val="494949"/>
              </a:solidFill>
              <a:latin typeface="+mn-ea"/>
            </a:endParaRPr>
          </a:p>
        </p:txBody>
      </p:sp>
      <p:sp>
        <p:nvSpPr>
          <p:cNvPr id="45" name="テキスト ボックス 44">
            <a:extLst>
              <a:ext uri="{FF2B5EF4-FFF2-40B4-BE49-F238E27FC236}">
                <a16:creationId xmlns:a16="http://schemas.microsoft.com/office/drawing/2014/main" id="{504D8A7F-D818-EE1F-B39D-DF5BEDD535CB}"/>
              </a:ext>
            </a:extLst>
          </p:cNvPr>
          <p:cNvSpPr txBox="1"/>
          <p:nvPr/>
        </p:nvSpPr>
        <p:spPr>
          <a:xfrm>
            <a:off x="10247842" y="4513443"/>
            <a:ext cx="823261" cy="307777"/>
          </a:xfrm>
          <a:prstGeom prst="rect">
            <a:avLst/>
          </a:prstGeom>
          <a:noFill/>
        </p:spPr>
        <p:txBody>
          <a:bodyPr wrap="square" rtlCol="0">
            <a:spAutoFit/>
          </a:bodyPr>
          <a:lstStyle/>
          <a:p>
            <a:pPr algn="ctr" defTabSz="914400" fontAlgn="base">
              <a:spcBef>
                <a:spcPct val="0"/>
              </a:spcBef>
              <a:spcAft>
                <a:spcPct val="0"/>
              </a:spcAft>
            </a:pPr>
            <a:r>
              <a:rPr kumimoji="1" lang="ja-JP" altLang="en-US" sz="1400" b="1" dirty="0">
                <a:solidFill>
                  <a:srgbClr val="494949"/>
                </a:solidFill>
                <a:latin typeface="+mn-ea"/>
              </a:rPr>
              <a:t>予測</a:t>
            </a:r>
          </a:p>
        </p:txBody>
      </p:sp>
      <p:cxnSp>
        <p:nvCxnSpPr>
          <p:cNvPr id="51" name="直線矢印コネクタ 50">
            <a:extLst>
              <a:ext uri="{FF2B5EF4-FFF2-40B4-BE49-F238E27FC236}">
                <a16:creationId xmlns:a16="http://schemas.microsoft.com/office/drawing/2014/main" id="{CA4B55B3-1C05-0120-A59B-D34D447AC756}"/>
              </a:ext>
            </a:extLst>
          </p:cNvPr>
          <p:cNvCxnSpPr>
            <a:cxnSpLocks/>
            <a:stCxn id="54" idx="3"/>
            <a:endCxn id="55" idx="1"/>
          </p:cNvCxnSpPr>
          <p:nvPr/>
        </p:nvCxnSpPr>
        <p:spPr>
          <a:xfrm>
            <a:off x="7834837" y="5816765"/>
            <a:ext cx="215735" cy="0"/>
          </a:xfrm>
          <a:prstGeom prst="straightConnector1">
            <a:avLst/>
          </a:prstGeom>
          <a:ln w="38100">
            <a:solidFill>
              <a:schemeClr val="accent4"/>
            </a:solidFill>
            <a:headEnd type="none" w="med" len="med"/>
            <a:tailEnd type="triangle"/>
          </a:ln>
        </p:spPr>
        <p:style>
          <a:lnRef idx="3">
            <a:schemeClr val="accent1"/>
          </a:lnRef>
          <a:fillRef idx="0">
            <a:schemeClr val="accent1"/>
          </a:fillRef>
          <a:effectRef idx="2">
            <a:schemeClr val="accent1"/>
          </a:effectRef>
          <a:fontRef idx="minor">
            <a:schemeClr val="tx1"/>
          </a:fontRef>
        </p:style>
      </p:cxnSp>
      <p:cxnSp>
        <p:nvCxnSpPr>
          <p:cNvPr id="52" name="直線矢印コネクタ 51">
            <a:extLst>
              <a:ext uri="{FF2B5EF4-FFF2-40B4-BE49-F238E27FC236}">
                <a16:creationId xmlns:a16="http://schemas.microsoft.com/office/drawing/2014/main" id="{F1510C37-8660-3C49-FB2E-31D8A7F1AA39}"/>
              </a:ext>
            </a:extLst>
          </p:cNvPr>
          <p:cNvCxnSpPr>
            <a:cxnSpLocks/>
            <a:stCxn id="53" idx="3"/>
            <a:endCxn id="54" idx="1"/>
          </p:cNvCxnSpPr>
          <p:nvPr/>
        </p:nvCxnSpPr>
        <p:spPr>
          <a:xfrm>
            <a:off x="4793546" y="5816765"/>
            <a:ext cx="215735" cy="0"/>
          </a:xfrm>
          <a:prstGeom prst="straightConnector1">
            <a:avLst/>
          </a:prstGeom>
          <a:ln w="38100">
            <a:solidFill>
              <a:schemeClr val="accent4"/>
            </a:solidFill>
            <a:headEnd type="none" w="med" len="med"/>
            <a:tailEnd type="triangle"/>
          </a:ln>
        </p:spPr>
        <p:style>
          <a:lnRef idx="3">
            <a:schemeClr val="accent1"/>
          </a:lnRef>
          <a:fillRef idx="0">
            <a:schemeClr val="accent1"/>
          </a:fillRef>
          <a:effectRef idx="2">
            <a:schemeClr val="accent1"/>
          </a:effectRef>
          <a:fontRef idx="minor">
            <a:schemeClr val="tx1"/>
          </a:fontRef>
        </p:style>
      </p:cxnSp>
      <p:sp>
        <p:nvSpPr>
          <p:cNvPr id="53" name="四角形: 角を丸くする 4">
            <a:extLst>
              <a:ext uri="{FF2B5EF4-FFF2-40B4-BE49-F238E27FC236}">
                <a16:creationId xmlns:a16="http://schemas.microsoft.com/office/drawing/2014/main" id="{4FF3F76E-F0A3-973F-2301-21C9D69BB210}"/>
              </a:ext>
            </a:extLst>
          </p:cNvPr>
          <p:cNvSpPr/>
          <p:nvPr/>
        </p:nvSpPr>
        <p:spPr>
          <a:xfrm>
            <a:off x="1967990" y="5261065"/>
            <a:ext cx="2825556" cy="1111400"/>
          </a:xfrm>
          <a:prstGeom prst="roundRect">
            <a:avLst/>
          </a:prstGeom>
          <a:solidFill>
            <a:schemeClr val="accent5">
              <a:lumMod val="20000"/>
              <a:lumOff val="80000"/>
            </a:schemeClr>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ja-JP" altLang="en-US" sz="2400" dirty="0">
                <a:solidFill>
                  <a:schemeClr val="tx1"/>
                </a:solidFill>
              </a:rPr>
              <a:t>単語の分割</a:t>
            </a:r>
            <a:br>
              <a:rPr kumimoji="1" lang="en-US" altLang="ja-JP" sz="2400" dirty="0">
                <a:solidFill>
                  <a:schemeClr val="tx1"/>
                </a:solidFill>
              </a:rPr>
            </a:br>
            <a:r>
              <a:rPr kumimoji="1" lang="en-US" altLang="ja-JP" sz="2000" dirty="0">
                <a:solidFill>
                  <a:schemeClr val="tx1"/>
                </a:solidFill>
              </a:rPr>
              <a:t>(</a:t>
            </a:r>
            <a:r>
              <a:rPr kumimoji="1" lang="ja-JP" altLang="en-US" sz="2000" dirty="0">
                <a:solidFill>
                  <a:schemeClr val="tx1"/>
                </a:solidFill>
              </a:rPr>
              <a:t>形態素解析</a:t>
            </a:r>
            <a:r>
              <a:rPr kumimoji="1" lang="ja-JP" altLang="en-US" sz="2000">
                <a:solidFill>
                  <a:schemeClr val="tx1"/>
                </a:solidFill>
              </a:rPr>
              <a:t>など</a:t>
            </a:r>
            <a:r>
              <a:rPr kumimoji="1" lang="en-US" altLang="ja-JP" sz="2000" dirty="0">
                <a:solidFill>
                  <a:schemeClr val="tx1"/>
                </a:solidFill>
              </a:rPr>
              <a:t>)</a:t>
            </a:r>
            <a:endParaRPr kumimoji="1" lang="ja-JP" altLang="en-US" sz="2400" dirty="0">
              <a:solidFill>
                <a:schemeClr val="tx1"/>
              </a:solidFill>
            </a:endParaRPr>
          </a:p>
        </p:txBody>
      </p:sp>
      <p:sp>
        <p:nvSpPr>
          <p:cNvPr id="54" name="四角形: 角を丸くする 5">
            <a:extLst>
              <a:ext uri="{FF2B5EF4-FFF2-40B4-BE49-F238E27FC236}">
                <a16:creationId xmlns:a16="http://schemas.microsoft.com/office/drawing/2014/main" id="{67AF9295-060E-6BF7-C534-5E47C7AAB148}"/>
              </a:ext>
            </a:extLst>
          </p:cNvPr>
          <p:cNvSpPr/>
          <p:nvPr/>
        </p:nvSpPr>
        <p:spPr>
          <a:xfrm>
            <a:off x="5009281" y="5261065"/>
            <a:ext cx="2825556" cy="1111400"/>
          </a:xfrm>
          <a:prstGeom prst="roundRect">
            <a:avLst/>
          </a:prstGeom>
          <a:solidFill>
            <a:schemeClr val="accent5">
              <a:lumMod val="20000"/>
              <a:lumOff val="80000"/>
            </a:schemeClr>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ja-JP" altLang="en-US" sz="2400" dirty="0">
                <a:solidFill>
                  <a:schemeClr val="tx1"/>
                </a:solidFill>
              </a:rPr>
              <a:t>単語のベクトル化</a:t>
            </a:r>
            <a:endParaRPr kumimoji="1" lang="en-US" altLang="ja-JP" sz="2400" dirty="0">
              <a:solidFill>
                <a:schemeClr val="tx1"/>
              </a:solidFill>
            </a:endParaRPr>
          </a:p>
          <a:p>
            <a:pPr algn="ctr"/>
            <a:r>
              <a:rPr kumimoji="1" lang="en-US" altLang="ja-JP" sz="2000" dirty="0">
                <a:solidFill>
                  <a:schemeClr val="tx1"/>
                </a:solidFill>
              </a:rPr>
              <a:t>(Word2Vec</a:t>
            </a:r>
            <a:r>
              <a:rPr kumimoji="1" lang="ja-JP" altLang="en-US" sz="2000" dirty="0">
                <a:solidFill>
                  <a:schemeClr val="tx1"/>
                </a:solidFill>
              </a:rPr>
              <a:t>など</a:t>
            </a:r>
            <a:r>
              <a:rPr kumimoji="1" lang="en-US" altLang="ja-JP" sz="2000" dirty="0">
                <a:solidFill>
                  <a:schemeClr val="tx1"/>
                </a:solidFill>
              </a:rPr>
              <a:t>)</a:t>
            </a:r>
            <a:endParaRPr kumimoji="1" lang="ja-JP" altLang="en-US" sz="2000" dirty="0">
              <a:solidFill>
                <a:schemeClr val="tx1"/>
              </a:solidFill>
            </a:endParaRPr>
          </a:p>
        </p:txBody>
      </p:sp>
      <p:sp>
        <p:nvSpPr>
          <p:cNvPr id="55" name="四角形: 角を丸くする 6">
            <a:extLst>
              <a:ext uri="{FF2B5EF4-FFF2-40B4-BE49-F238E27FC236}">
                <a16:creationId xmlns:a16="http://schemas.microsoft.com/office/drawing/2014/main" id="{B80D452B-9AB1-2684-903D-AD7934F56D96}"/>
              </a:ext>
            </a:extLst>
          </p:cNvPr>
          <p:cNvSpPr/>
          <p:nvPr/>
        </p:nvSpPr>
        <p:spPr>
          <a:xfrm>
            <a:off x="8050572" y="5261065"/>
            <a:ext cx="2825556" cy="1111400"/>
          </a:xfrm>
          <a:prstGeom prst="roundRect">
            <a:avLst/>
          </a:prstGeom>
          <a:solidFill>
            <a:schemeClr val="accent5">
              <a:lumMod val="20000"/>
              <a:lumOff val="80000"/>
            </a:schemeClr>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ja-JP" altLang="en-US" sz="2400" dirty="0">
                <a:solidFill>
                  <a:schemeClr val="tx1"/>
                </a:solidFill>
              </a:rPr>
              <a:t>学習</a:t>
            </a:r>
            <a:r>
              <a:rPr kumimoji="1" lang="en-US" altLang="ja-JP" sz="2400" dirty="0">
                <a:solidFill>
                  <a:schemeClr val="tx1"/>
                </a:solidFill>
              </a:rPr>
              <a:t>/</a:t>
            </a:r>
            <a:r>
              <a:rPr kumimoji="1" lang="ja-JP" altLang="en-US" sz="2400" dirty="0">
                <a:solidFill>
                  <a:schemeClr val="tx1"/>
                </a:solidFill>
              </a:rPr>
              <a:t>推論</a:t>
            </a:r>
            <a:br>
              <a:rPr kumimoji="1" lang="en-US" altLang="ja-JP" sz="2400" dirty="0">
                <a:solidFill>
                  <a:schemeClr val="tx1"/>
                </a:solidFill>
              </a:rPr>
            </a:br>
            <a:r>
              <a:rPr kumimoji="1" lang="ja-JP" altLang="en-US" sz="2400" dirty="0">
                <a:solidFill>
                  <a:schemeClr val="tx1"/>
                </a:solidFill>
              </a:rPr>
              <a:t>モデル構築</a:t>
            </a:r>
          </a:p>
        </p:txBody>
      </p:sp>
      <p:sp>
        <p:nvSpPr>
          <p:cNvPr id="57" name="テキスト ボックス 56">
            <a:extLst>
              <a:ext uri="{FF2B5EF4-FFF2-40B4-BE49-F238E27FC236}">
                <a16:creationId xmlns:a16="http://schemas.microsoft.com/office/drawing/2014/main" id="{57651C0F-510F-A796-D90F-BB8FEEB0FFB2}"/>
              </a:ext>
            </a:extLst>
          </p:cNvPr>
          <p:cNvSpPr txBox="1"/>
          <p:nvPr/>
        </p:nvSpPr>
        <p:spPr>
          <a:xfrm>
            <a:off x="584040" y="4945788"/>
            <a:ext cx="6328228" cy="369332"/>
          </a:xfrm>
          <a:prstGeom prst="rect">
            <a:avLst/>
          </a:prstGeom>
          <a:noFill/>
        </p:spPr>
        <p:txBody>
          <a:bodyPr wrap="square">
            <a:spAutoFit/>
          </a:bodyPr>
          <a:lstStyle/>
          <a:p>
            <a:r>
              <a:rPr lang="ja-JP" altLang="en-US"/>
              <a:t>自然言語処理の流れ</a:t>
            </a:r>
            <a:endParaRPr lang="en-US" altLang="ja-JP" dirty="0"/>
          </a:p>
        </p:txBody>
      </p:sp>
      <p:sp>
        <p:nvSpPr>
          <p:cNvPr id="9" name="スライド番号プレースホルダー 2">
            <a:extLst>
              <a:ext uri="{FF2B5EF4-FFF2-40B4-BE49-F238E27FC236}">
                <a16:creationId xmlns:a16="http://schemas.microsoft.com/office/drawing/2014/main" id="{BA60A347-03D5-CB55-6559-8E1AB42B4D2B}"/>
              </a:ext>
            </a:extLst>
          </p:cNvPr>
          <p:cNvSpPr>
            <a:spLocks noGrp="1"/>
          </p:cNvSpPr>
          <p:nvPr>
            <p:ph type="sldNum" sz="quarter" idx="10"/>
          </p:nvPr>
        </p:nvSpPr>
        <p:spPr>
          <a:xfrm>
            <a:off x="9265299" y="6465214"/>
            <a:ext cx="2743200" cy="204403"/>
          </a:xfrm>
        </p:spPr>
        <p:txBody>
          <a:bodyPr/>
          <a:lstStyle/>
          <a:p>
            <a:fld id="{5D750650-B10A-47BF-93C2-E1678438B37A}" type="slidenum">
              <a:rPr lang="en-US" altLang="ja-JP" smtClean="0"/>
              <a:pPr/>
              <a:t>36</a:t>
            </a:fld>
            <a:endParaRPr lang="en-US" altLang="ja-JP" dirty="0"/>
          </a:p>
        </p:txBody>
      </p:sp>
    </p:spTree>
    <p:extLst>
      <p:ext uri="{BB962C8B-B14F-4D97-AF65-F5344CB8AC3E}">
        <p14:creationId xmlns:p14="http://schemas.microsoft.com/office/powerpoint/2010/main" val="2829945885"/>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四角形: 角を丸くする 4">
            <a:extLst>
              <a:ext uri="{FF2B5EF4-FFF2-40B4-BE49-F238E27FC236}">
                <a16:creationId xmlns:a16="http://schemas.microsoft.com/office/drawing/2014/main" id="{E8CC6938-1770-4D8B-BA32-37364ADE112B}"/>
              </a:ext>
            </a:extLst>
          </p:cNvPr>
          <p:cNvSpPr/>
          <p:nvPr/>
        </p:nvSpPr>
        <p:spPr bwMode="auto">
          <a:xfrm>
            <a:off x="766762" y="1539473"/>
            <a:ext cx="10658475" cy="4721368"/>
          </a:xfrm>
          <a:prstGeom prst="roundRect">
            <a:avLst>
              <a:gd name="adj" fmla="val 0"/>
            </a:avLst>
          </a:prstGeom>
          <a:solidFill>
            <a:srgbClr val="FFF4E1"/>
          </a:solidFill>
          <a:ln w="19050" algn="ctr">
            <a:noFill/>
            <a:prstDash val="solid"/>
            <a:round/>
            <a:headEnd/>
            <a:tailEnd/>
          </a:ln>
          <a:effectLst/>
        </p:spPr>
        <p:txBody>
          <a:bodyPr wrap="none" rtlCol="0" anchor="ctr"/>
          <a:lstStyle/>
          <a:p>
            <a:pPr algn="ctr"/>
            <a:endParaRPr kumimoji="1" lang="ja-JP" altLang="en-US" sz="2400" dirty="0">
              <a:solidFill>
                <a:schemeClr val="bg1"/>
              </a:solidFill>
            </a:endParaRPr>
          </a:p>
        </p:txBody>
      </p:sp>
      <p:sp>
        <p:nvSpPr>
          <p:cNvPr id="2" name="タイトル 1">
            <a:extLst>
              <a:ext uri="{FF2B5EF4-FFF2-40B4-BE49-F238E27FC236}">
                <a16:creationId xmlns:a16="http://schemas.microsoft.com/office/drawing/2014/main" id="{EB565C69-5B99-4FF5-ABE1-BF871E10069C}"/>
              </a:ext>
            </a:extLst>
          </p:cNvPr>
          <p:cNvSpPr>
            <a:spLocks noGrp="1"/>
          </p:cNvSpPr>
          <p:nvPr>
            <p:ph type="title"/>
          </p:nvPr>
        </p:nvSpPr>
        <p:spPr/>
        <p:txBody>
          <a:bodyPr/>
          <a:lstStyle/>
          <a:p>
            <a:r>
              <a:rPr kumimoji="1" lang="ja-JP" altLang="en-US" dirty="0"/>
              <a:t>これからのワークロード</a:t>
            </a:r>
          </a:p>
        </p:txBody>
      </p:sp>
      <p:sp>
        <p:nvSpPr>
          <p:cNvPr id="4" name="スライド番号プレースホルダー 3">
            <a:extLst>
              <a:ext uri="{FF2B5EF4-FFF2-40B4-BE49-F238E27FC236}">
                <a16:creationId xmlns:a16="http://schemas.microsoft.com/office/drawing/2014/main" id="{31834A64-B588-424C-B1E7-B0FC2F87C2C6}"/>
              </a:ext>
            </a:extLst>
          </p:cNvPr>
          <p:cNvSpPr>
            <a:spLocks noGrp="1"/>
          </p:cNvSpPr>
          <p:nvPr>
            <p:ph type="sldNum" sz="quarter" idx="10"/>
          </p:nvPr>
        </p:nvSpPr>
        <p:spPr/>
        <p:txBody>
          <a:bodyPr/>
          <a:lstStyle/>
          <a:p>
            <a:fld id="{5D750650-B10A-47BF-93C2-E1678438B37A}" type="slidenum">
              <a:rPr kumimoji="1" lang="ja-JP" altLang="en-US" smtClean="0"/>
              <a:pPr/>
              <a:t>360</a:t>
            </a:fld>
            <a:endParaRPr kumimoji="1" lang="ja-JP" altLang="en-US"/>
          </a:p>
        </p:txBody>
      </p:sp>
      <p:sp>
        <p:nvSpPr>
          <p:cNvPr id="6" name="コンテンツ プレースホルダー 5">
            <a:extLst>
              <a:ext uri="{FF2B5EF4-FFF2-40B4-BE49-F238E27FC236}">
                <a16:creationId xmlns:a16="http://schemas.microsoft.com/office/drawing/2014/main" id="{AE19FC32-9FB9-4F05-AF6F-2D87D6C91486}"/>
              </a:ext>
            </a:extLst>
          </p:cNvPr>
          <p:cNvSpPr txBox="1">
            <a:spLocks/>
          </p:cNvSpPr>
          <p:nvPr/>
        </p:nvSpPr>
        <p:spPr>
          <a:xfrm>
            <a:off x="1080998" y="1713909"/>
            <a:ext cx="6093107" cy="3886178"/>
          </a:xfrm>
          <a:prstGeom prst="rect">
            <a:avLst/>
          </a:prstGeom>
        </p:spPr>
        <p:txBody>
          <a:bodyPr vert="horz" lIns="91440" tIns="45720" rIns="91440" bIns="45720" rtlCol="0" anchor="t"/>
          <a:lstStyle>
            <a:defPPr>
              <a:defRPr lang="en-US"/>
            </a:defPPr>
            <a:lvl1pPr marL="0" algn="r" defTabSz="457200" rtl="0" eaLnBrk="1" latinLnBrk="0" hangingPunct="1">
              <a:defRPr sz="900" b="0" kern="1200">
                <a:solidFill>
                  <a:schemeClr val="tx1">
                    <a:lumMod val="50000"/>
                    <a:lumOff val="50000"/>
                  </a:schemeClr>
                </a:solidFill>
                <a:latin typeface="メイリオ" panose="020B0604030504040204" pitchFamily="50" charset="-128"/>
                <a:ea typeface="メイリオ" panose="020B0604030504040204" pitchFamily="50" charset="-128"/>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342900" indent="-342900" algn="l">
              <a:lnSpc>
                <a:spcPct val="150000"/>
              </a:lnSpc>
              <a:buFont typeface="Wingdings" panose="05000000000000000000" pitchFamily="2" charset="2"/>
              <a:buChar char="l"/>
            </a:pPr>
            <a:r>
              <a:rPr kumimoji="1" lang="ja-JP" altLang="en-US" sz="2000" b="1" spc="300" dirty="0">
                <a:solidFill>
                  <a:srgbClr val="F36C37"/>
                </a:solidFill>
              </a:rPr>
              <a:t>さらに知識・スキルを深める</a:t>
            </a:r>
            <a:endParaRPr kumimoji="1" lang="en-US" altLang="ja-JP" sz="2000" b="1" spc="300" dirty="0">
              <a:solidFill>
                <a:srgbClr val="F36C37"/>
              </a:solidFill>
            </a:endParaRPr>
          </a:p>
          <a:p>
            <a:pPr marL="800100" lvl="1" indent="-342900">
              <a:lnSpc>
                <a:spcPct val="150000"/>
              </a:lnSpc>
              <a:buFont typeface="Wingdings" panose="05000000000000000000" pitchFamily="2" charset="2"/>
              <a:buChar char="n"/>
            </a:pPr>
            <a:r>
              <a:rPr kumimoji="1" lang="ja-JP" altLang="en-US" sz="1600" b="1" spc="300" dirty="0">
                <a:solidFill>
                  <a:srgbClr val="F36C37"/>
                </a:solidFill>
              </a:rPr>
              <a:t>前処理、特徴量エンジニアリング</a:t>
            </a:r>
            <a:endParaRPr kumimoji="1" lang="en-US" altLang="ja-JP" sz="1600" b="1" spc="300" dirty="0">
              <a:solidFill>
                <a:srgbClr val="F36C37"/>
              </a:solidFill>
            </a:endParaRPr>
          </a:p>
          <a:p>
            <a:pPr marL="800100" lvl="1" indent="-342900">
              <a:lnSpc>
                <a:spcPct val="150000"/>
              </a:lnSpc>
              <a:buFont typeface="Wingdings" panose="05000000000000000000" pitchFamily="2" charset="2"/>
              <a:buChar char="n"/>
            </a:pPr>
            <a:r>
              <a:rPr kumimoji="1" lang="ja-JP" altLang="en-US" sz="1600" b="1" spc="300" dirty="0">
                <a:solidFill>
                  <a:srgbClr val="F36C37"/>
                </a:solidFill>
              </a:rPr>
              <a:t>発展的な画像分類</a:t>
            </a:r>
            <a:endParaRPr kumimoji="1" lang="en-US" altLang="ja-JP" sz="1600" b="1" spc="300" dirty="0">
              <a:solidFill>
                <a:srgbClr val="F36C37"/>
              </a:solidFill>
            </a:endParaRPr>
          </a:p>
          <a:p>
            <a:pPr marL="800100" lvl="1" indent="-342900">
              <a:lnSpc>
                <a:spcPct val="150000"/>
              </a:lnSpc>
              <a:buFont typeface="Wingdings" panose="05000000000000000000" pitchFamily="2" charset="2"/>
              <a:buChar char="n"/>
            </a:pPr>
            <a:r>
              <a:rPr kumimoji="1" lang="ja-JP" altLang="en-US" sz="1600" b="1" spc="300" dirty="0">
                <a:solidFill>
                  <a:srgbClr val="F36C37"/>
                </a:solidFill>
              </a:rPr>
              <a:t>自然言語処理</a:t>
            </a:r>
            <a:endParaRPr kumimoji="1" lang="en-US" altLang="ja-JP" sz="1600" b="1" spc="300" dirty="0">
              <a:solidFill>
                <a:srgbClr val="F36C37"/>
              </a:solidFill>
            </a:endParaRPr>
          </a:p>
          <a:p>
            <a:pPr marL="800100" lvl="1" indent="-342900">
              <a:lnSpc>
                <a:spcPct val="150000"/>
              </a:lnSpc>
              <a:buFont typeface="Wingdings" panose="05000000000000000000" pitchFamily="2" charset="2"/>
              <a:buChar char="n"/>
            </a:pPr>
            <a:r>
              <a:rPr kumimoji="1" lang="ja-JP" altLang="en-US" sz="1600" b="1" spc="300" dirty="0">
                <a:solidFill>
                  <a:srgbClr val="F36C37"/>
                </a:solidFill>
              </a:rPr>
              <a:t>教師なし学習・強化学習</a:t>
            </a:r>
            <a:endParaRPr kumimoji="1" lang="en-US" altLang="ja-JP" sz="1600" b="1" spc="300" dirty="0">
              <a:solidFill>
                <a:srgbClr val="F36C37"/>
              </a:solidFill>
            </a:endParaRPr>
          </a:p>
          <a:p>
            <a:pPr marL="800100" lvl="1" indent="-342900">
              <a:lnSpc>
                <a:spcPct val="150000"/>
              </a:lnSpc>
              <a:buFont typeface="Wingdings" panose="05000000000000000000" pitchFamily="2" charset="2"/>
              <a:buChar char="n"/>
            </a:pPr>
            <a:r>
              <a:rPr kumimoji="1" lang="en-US" altLang="ja-JP" sz="1600" b="1" spc="300" dirty="0">
                <a:solidFill>
                  <a:srgbClr val="F36C37"/>
                </a:solidFill>
              </a:rPr>
              <a:t>AI</a:t>
            </a:r>
            <a:r>
              <a:rPr kumimoji="1" lang="ja-JP" altLang="en-US" sz="1600" b="1" spc="300" dirty="0">
                <a:solidFill>
                  <a:srgbClr val="F36C37"/>
                </a:solidFill>
              </a:rPr>
              <a:t>プランナー</a:t>
            </a:r>
            <a:endParaRPr kumimoji="1" lang="en-US" altLang="ja-JP" sz="1600" b="1" spc="300" dirty="0">
              <a:solidFill>
                <a:srgbClr val="F36C37"/>
              </a:solidFill>
            </a:endParaRPr>
          </a:p>
          <a:p>
            <a:pPr marL="342900" indent="-342900" algn="l">
              <a:lnSpc>
                <a:spcPct val="150000"/>
              </a:lnSpc>
              <a:buFont typeface="Wingdings" panose="05000000000000000000" pitchFamily="2" charset="2"/>
              <a:buChar char="l"/>
            </a:pPr>
            <a:r>
              <a:rPr kumimoji="1" lang="ja-JP" altLang="en-US" sz="2000" b="1" spc="300" dirty="0">
                <a:solidFill>
                  <a:srgbClr val="F36C37"/>
                </a:solidFill>
              </a:rPr>
              <a:t>挑戦してみる</a:t>
            </a:r>
            <a:endParaRPr kumimoji="1" lang="en-US" altLang="ja-JP" sz="2000" b="1" spc="300" dirty="0">
              <a:solidFill>
                <a:srgbClr val="F36C37"/>
              </a:solidFill>
            </a:endParaRPr>
          </a:p>
          <a:p>
            <a:pPr marL="800100" lvl="1" indent="-342900">
              <a:lnSpc>
                <a:spcPct val="150000"/>
              </a:lnSpc>
              <a:buFont typeface="Wingdings" panose="05000000000000000000" pitchFamily="2" charset="2"/>
              <a:buChar char="n"/>
            </a:pPr>
            <a:r>
              <a:rPr kumimoji="1" lang="ja-JP" altLang="en-US" sz="1600" b="1" spc="300" dirty="0">
                <a:solidFill>
                  <a:srgbClr val="F36C37"/>
                </a:solidFill>
              </a:rPr>
              <a:t>分析コンペへの挑戦（</a:t>
            </a:r>
            <a:r>
              <a:rPr kumimoji="1" lang="en-US" altLang="ja-JP" sz="1600" b="1" spc="300" dirty="0">
                <a:solidFill>
                  <a:srgbClr val="F36C37"/>
                </a:solidFill>
              </a:rPr>
              <a:t>Kaggle</a:t>
            </a:r>
            <a:r>
              <a:rPr kumimoji="1" lang="ja-JP" altLang="en-US" sz="1600" b="1" spc="300" dirty="0">
                <a:solidFill>
                  <a:srgbClr val="F36C37"/>
                </a:solidFill>
              </a:rPr>
              <a:t>、</a:t>
            </a:r>
            <a:r>
              <a:rPr kumimoji="1" lang="en-US" altLang="ja-JP" sz="1600" b="1" spc="300" dirty="0">
                <a:solidFill>
                  <a:srgbClr val="F36C37"/>
                </a:solidFill>
              </a:rPr>
              <a:t>SIGNATE</a:t>
            </a:r>
            <a:r>
              <a:rPr kumimoji="1" lang="ja-JP" altLang="en-US" sz="1600" b="1" spc="300" dirty="0">
                <a:solidFill>
                  <a:srgbClr val="F36C37"/>
                </a:solidFill>
              </a:rPr>
              <a:t>）</a:t>
            </a:r>
            <a:endParaRPr kumimoji="1" lang="en-US" altLang="ja-JP" sz="1600" b="1" spc="300" dirty="0">
              <a:solidFill>
                <a:srgbClr val="F36C37"/>
              </a:solidFill>
            </a:endParaRPr>
          </a:p>
          <a:p>
            <a:pPr lvl="1">
              <a:lnSpc>
                <a:spcPct val="150000"/>
              </a:lnSpc>
            </a:pPr>
            <a:endParaRPr kumimoji="1" lang="ja-JP" altLang="en-US" sz="100" b="1" spc="300" dirty="0">
              <a:solidFill>
                <a:srgbClr val="F36C37"/>
              </a:solidFill>
            </a:endParaRPr>
          </a:p>
        </p:txBody>
      </p:sp>
      <p:pic>
        <p:nvPicPr>
          <p:cNvPr id="14" name="図 13" descr="アプリケーション&#10;&#10;自動的に生成された説明">
            <a:extLst>
              <a:ext uri="{FF2B5EF4-FFF2-40B4-BE49-F238E27FC236}">
                <a16:creationId xmlns:a16="http://schemas.microsoft.com/office/drawing/2014/main" id="{E88A9091-3A82-4367-A620-82B01B8E52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19596" y="2300597"/>
            <a:ext cx="3691406" cy="3193065"/>
          </a:xfrm>
          <a:prstGeom prst="rect">
            <a:avLst/>
          </a:prstGeom>
        </p:spPr>
      </p:pic>
      <p:sp>
        <p:nvSpPr>
          <p:cNvPr id="7" name="コンテンツ プレースホルダー 2">
            <a:extLst>
              <a:ext uri="{FF2B5EF4-FFF2-40B4-BE49-F238E27FC236}">
                <a16:creationId xmlns:a16="http://schemas.microsoft.com/office/drawing/2014/main" id="{F869AD48-76CC-461B-9DB4-7BB3EAFDB91F}"/>
              </a:ext>
            </a:extLst>
          </p:cNvPr>
          <p:cNvSpPr txBox="1">
            <a:spLocks/>
          </p:cNvSpPr>
          <p:nvPr/>
        </p:nvSpPr>
        <p:spPr bwMode="auto">
          <a:xfrm>
            <a:off x="672811" y="1012260"/>
            <a:ext cx="9964088" cy="363736"/>
          </a:xfrm>
          <a:prstGeom prst="rect">
            <a:avLst/>
          </a:prstGeom>
        </p:spPr>
        <p:txBody>
          <a:bodyPr vert="horz" wrap="square" lIns="91440" tIns="45720" rIns="91440" bIns="45720" rtlCol="0" anchor="ctr">
            <a:noAutofit/>
          </a:bodyPr>
          <a:lstStyle>
            <a:lvl1pPr marL="357188" marR="0" indent="-357188"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n"/>
              <a:tabLst/>
              <a:defRPr kumimoji="1" lang="en-US" altLang="ja-JP"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1pPr>
            <a:lvl2pPr marL="742950" marR="0" indent="-28575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l"/>
              <a:tabLst/>
              <a:defRPr kumimoji="1" lang="ja-JP" altLang="en-US"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2pPr>
            <a:lvl3pPr marL="1143000" marR="0" indent="-2286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3pPr>
            <a:lvl4pPr marL="1714500" marR="0" indent="-3429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4pPr>
            <a:lvl5pPr marL="2114550" marR="0" indent="-28575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nSpc>
                <a:spcPct val="120000"/>
              </a:lnSpc>
              <a:spcBef>
                <a:spcPts val="0"/>
              </a:spcBef>
              <a:spcAft>
                <a:spcPts val="2400"/>
              </a:spcAft>
              <a:buClr>
                <a:srgbClr val="F36C37"/>
              </a:buClr>
              <a:buNone/>
            </a:pPr>
            <a:r>
              <a:rPr lang="ja-JP" altLang="en-US" sz="2000" b="1" dirty="0"/>
              <a:t>必要に応じて、以下のようなワークロードへ進むことができます。</a:t>
            </a:r>
          </a:p>
        </p:txBody>
      </p:sp>
    </p:spTree>
    <p:extLst>
      <p:ext uri="{BB962C8B-B14F-4D97-AF65-F5344CB8AC3E}">
        <p14:creationId xmlns:p14="http://schemas.microsoft.com/office/powerpoint/2010/main" val="882428312"/>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D8B5CB95-4071-435A-B4A8-F48CFE252BEF}"/>
              </a:ext>
            </a:extLst>
          </p:cNvPr>
          <p:cNvSpPr>
            <a:spLocks noGrp="1"/>
          </p:cNvSpPr>
          <p:nvPr>
            <p:ph type="sldNum" sz="quarter" idx="10"/>
          </p:nvPr>
        </p:nvSpPr>
        <p:spPr/>
        <p:txBody>
          <a:bodyPr/>
          <a:lstStyle/>
          <a:p>
            <a:fld id="{5D750650-B10A-47BF-93C2-E1678438B37A}" type="slidenum">
              <a:rPr lang="en-US" altLang="ja-JP" smtClean="0"/>
              <a:pPr/>
              <a:t>361</a:t>
            </a:fld>
            <a:endParaRPr lang="en-US" altLang="ja-JP" dirty="0"/>
          </a:p>
        </p:txBody>
      </p:sp>
    </p:spTree>
    <p:extLst>
      <p:ext uri="{BB962C8B-B14F-4D97-AF65-F5344CB8AC3E}">
        <p14:creationId xmlns:p14="http://schemas.microsoft.com/office/powerpoint/2010/main" val="208844813"/>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タイトル 1">
            <a:extLst>
              <a:ext uri="{FF2B5EF4-FFF2-40B4-BE49-F238E27FC236}">
                <a16:creationId xmlns:a16="http://schemas.microsoft.com/office/drawing/2014/main" id="{2DA76E4A-E82F-4E3B-913C-6408054281D8}"/>
              </a:ext>
            </a:extLst>
          </p:cNvPr>
          <p:cNvSpPr txBox="1">
            <a:spLocks/>
          </p:cNvSpPr>
          <p:nvPr/>
        </p:nvSpPr>
        <p:spPr bwMode="auto">
          <a:xfrm>
            <a:off x="666515" y="2842683"/>
            <a:ext cx="11190523" cy="4826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kumimoji="1" sz="2800" b="1" kern="1200" baseline="0">
                <a:solidFill>
                  <a:schemeClr val="tx1">
                    <a:lumMod val="75000"/>
                    <a:lumOff val="25000"/>
                  </a:schemeClr>
                </a:solidFill>
                <a:latin typeface="メイリオ" panose="020B0604030504040204" pitchFamily="50" charset="-128"/>
                <a:ea typeface="メイリオ" panose="020B0604030504040204" pitchFamily="50" charset="-128"/>
                <a:cs typeface="+mj-cs"/>
              </a:defRPr>
            </a:lvl1pPr>
          </a:lstStyle>
          <a:p>
            <a:r>
              <a:rPr lang="en-US" altLang="ja-JP" sz="3200" spc="150" dirty="0">
                <a:solidFill>
                  <a:srgbClr val="F36C37"/>
                </a:solidFill>
              </a:rPr>
              <a:t>Appendix – </a:t>
            </a:r>
            <a:r>
              <a:rPr lang="ja-JP" altLang="en-US" sz="3200" spc="150" dirty="0">
                <a:solidFill>
                  <a:srgbClr val="F36C37"/>
                </a:solidFill>
              </a:rPr>
              <a:t>章末クイズ・ワークの解答例</a:t>
            </a:r>
            <a:r>
              <a:rPr lang="en-US" altLang="ja-JP" sz="3200" spc="150" dirty="0">
                <a:solidFill>
                  <a:srgbClr val="F36C37"/>
                </a:solidFill>
              </a:rPr>
              <a:t> -</a:t>
            </a:r>
          </a:p>
        </p:txBody>
      </p:sp>
    </p:spTree>
    <p:extLst>
      <p:ext uri="{BB962C8B-B14F-4D97-AF65-F5344CB8AC3E}">
        <p14:creationId xmlns:p14="http://schemas.microsoft.com/office/powerpoint/2010/main" val="2475749802"/>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228D8A9-C4DC-43DE-9F4C-1B4ADC6A940A}"/>
              </a:ext>
            </a:extLst>
          </p:cNvPr>
          <p:cNvSpPr>
            <a:spLocks noGrp="1"/>
          </p:cNvSpPr>
          <p:nvPr>
            <p:ph type="title"/>
          </p:nvPr>
        </p:nvSpPr>
        <p:spPr/>
        <p:txBody>
          <a:bodyPr/>
          <a:lstStyle/>
          <a:p>
            <a:r>
              <a:rPr kumimoji="1" lang="en-US" altLang="ja-JP" dirty="0"/>
              <a:t>1</a:t>
            </a:r>
            <a:r>
              <a:rPr kumimoji="1" lang="ja-JP" altLang="en-US" dirty="0"/>
              <a:t>章　章末クイズ</a:t>
            </a:r>
            <a:r>
              <a:rPr lang="ja-JP" altLang="en-US" dirty="0"/>
              <a:t>の答え</a:t>
            </a:r>
            <a:endParaRPr kumimoji="1" lang="ja-JP" altLang="en-US" dirty="0"/>
          </a:p>
        </p:txBody>
      </p:sp>
      <p:sp>
        <p:nvSpPr>
          <p:cNvPr id="5" name="スライド番号プレースホルダー 4">
            <a:extLst>
              <a:ext uri="{FF2B5EF4-FFF2-40B4-BE49-F238E27FC236}">
                <a16:creationId xmlns:a16="http://schemas.microsoft.com/office/drawing/2014/main" id="{D5A51A48-C044-4A88-B9E3-76927CFA98CE}"/>
              </a:ext>
            </a:extLst>
          </p:cNvPr>
          <p:cNvSpPr>
            <a:spLocks noGrp="1"/>
          </p:cNvSpPr>
          <p:nvPr>
            <p:ph type="sldNum" sz="quarter" idx="10"/>
          </p:nvPr>
        </p:nvSpPr>
        <p:spPr/>
        <p:txBody>
          <a:bodyPr/>
          <a:lstStyle/>
          <a:p>
            <a:fld id="{5D750650-B10A-47BF-93C2-E1678438B37A}" type="slidenum">
              <a:rPr kumimoji="1" lang="ja-JP" altLang="en-US" smtClean="0"/>
              <a:pPr/>
              <a:t>363</a:t>
            </a:fld>
            <a:endParaRPr kumimoji="1" lang="ja-JP" altLang="en-US"/>
          </a:p>
        </p:txBody>
      </p:sp>
      <p:sp>
        <p:nvSpPr>
          <p:cNvPr id="6" name="コンテンツ プレースホルダー 2">
            <a:extLst>
              <a:ext uri="{FF2B5EF4-FFF2-40B4-BE49-F238E27FC236}">
                <a16:creationId xmlns:a16="http://schemas.microsoft.com/office/drawing/2014/main" id="{D82B19A4-7777-4324-A61F-204E59B9C374}"/>
              </a:ext>
            </a:extLst>
          </p:cNvPr>
          <p:cNvSpPr txBox="1">
            <a:spLocks/>
          </p:cNvSpPr>
          <p:nvPr/>
        </p:nvSpPr>
        <p:spPr bwMode="auto">
          <a:xfrm>
            <a:off x="672810" y="1108440"/>
            <a:ext cx="10752427" cy="363736"/>
          </a:xfrm>
          <a:prstGeom prst="rect">
            <a:avLst/>
          </a:prstGeom>
        </p:spPr>
        <p:txBody>
          <a:bodyPr vert="horz" wrap="square" lIns="91440" tIns="45720" rIns="91440" bIns="45720" rtlCol="0" anchor="ctr">
            <a:noAutofit/>
          </a:bodyPr>
          <a:lstStyle>
            <a:lvl1pPr marL="357188" marR="0" indent="-357188"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n"/>
              <a:tabLst/>
              <a:defRPr kumimoji="1" lang="en-US" altLang="ja-JP"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1pPr>
            <a:lvl2pPr marL="742950" marR="0" indent="-28575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l"/>
              <a:tabLst/>
              <a:defRPr kumimoji="1" lang="ja-JP" altLang="en-US"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2pPr>
            <a:lvl3pPr marL="1143000" marR="0" indent="-2286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3pPr>
            <a:lvl4pPr marL="1714500" marR="0" indent="-3429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4pPr>
            <a:lvl5pPr marL="2114550" marR="0" indent="-28575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457200" indent="-457200">
              <a:lnSpc>
                <a:spcPct val="120000"/>
              </a:lnSpc>
              <a:spcBef>
                <a:spcPts val="0"/>
              </a:spcBef>
              <a:spcAft>
                <a:spcPts val="2400"/>
              </a:spcAft>
              <a:buClr>
                <a:srgbClr val="F36C37"/>
              </a:buClr>
              <a:buFont typeface="+mj-lt"/>
              <a:buAutoNum type="arabicPeriod"/>
            </a:pPr>
            <a:r>
              <a:rPr lang="ja-JP" altLang="en-US" sz="1800" b="1" dirty="0">
                <a:solidFill>
                  <a:srgbClr val="F36C37"/>
                </a:solidFill>
              </a:rPr>
              <a:t>ディープラーニングの説明として正しいのはどれでしょう？</a:t>
            </a:r>
          </a:p>
        </p:txBody>
      </p:sp>
      <p:cxnSp>
        <p:nvCxnSpPr>
          <p:cNvPr id="7" name="直線コネクタ 6">
            <a:extLst>
              <a:ext uri="{FF2B5EF4-FFF2-40B4-BE49-F238E27FC236}">
                <a16:creationId xmlns:a16="http://schemas.microsoft.com/office/drawing/2014/main" id="{7C586439-3058-457E-8E26-F262F38CF06E}"/>
              </a:ext>
            </a:extLst>
          </p:cNvPr>
          <p:cNvCxnSpPr>
            <a:cxnSpLocks/>
          </p:cNvCxnSpPr>
          <p:nvPr/>
        </p:nvCxnSpPr>
        <p:spPr>
          <a:xfrm>
            <a:off x="766763" y="1525547"/>
            <a:ext cx="10658475" cy="0"/>
          </a:xfrm>
          <a:prstGeom prst="line">
            <a:avLst/>
          </a:prstGeom>
          <a:ln>
            <a:solidFill>
              <a:srgbClr val="F36C37"/>
            </a:solidFill>
          </a:ln>
        </p:spPr>
        <p:style>
          <a:lnRef idx="1">
            <a:schemeClr val="accent1"/>
          </a:lnRef>
          <a:fillRef idx="0">
            <a:schemeClr val="accent1"/>
          </a:fillRef>
          <a:effectRef idx="0">
            <a:schemeClr val="accent1"/>
          </a:effectRef>
          <a:fontRef idx="minor">
            <a:schemeClr val="tx1"/>
          </a:fontRef>
        </p:style>
      </p:cxnSp>
      <p:sp>
        <p:nvSpPr>
          <p:cNvPr id="8" name="正方形/長方形 7">
            <a:extLst>
              <a:ext uri="{FF2B5EF4-FFF2-40B4-BE49-F238E27FC236}">
                <a16:creationId xmlns:a16="http://schemas.microsoft.com/office/drawing/2014/main" id="{AD914E9F-3136-4971-B7D8-317C27551DF9}"/>
              </a:ext>
            </a:extLst>
          </p:cNvPr>
          <p:cNvSpPr/>
          <p:nvPr/>
        </p:nvSpPr>
        <p:spPr bwMode="auto">
          <a:xfrm>
            <a:off x="1071329" y="1737634"/>
            <a:ext cx="10168171" cy="926154"/>
          </a:xfrm>
          <a:prstGeom prst="rect">
            <a:avLst/>
          </a:prstGeom>
          <a:solidFill>
            <a:srgbClr val="FFF4E1"/>
          </a:solidFill>
          <a:ln w="19050" algn="ctr">
            <a:noFill/>
            <a:prstDash val="dash"/>
            <a:round/>
            <a:headEnd/>
            <a:tailEnd/>
          </a:ln>
          <a:effectLst/>
        </p:spPr>
        <p:txBody>
          <a:bodyPr wrap="none" lIns="324000" tIns="144000" bIns="72000" rtlCol="0" anchor="ctr"/>
          <a:lstStyle/>
          <a:p>
            <a:pPr marL="342900" lvl="2" indent="-342900">
              <a:buClr>
                <a:srgbClr val="F36C37"/>
              </a:buClr>
              <a:buFont typeface="+mj-lt"/>
              <a:buAutoNum type="arabicPeriod"/>
            </a:pPr>
            <a:r>
              <a:rPr lang="ja-JP" altLang="en-US" sz="1600" b="1" dirty="0">
                <a:solidFill>
                  <a:schemeClr val="bg2">
                    <a:lumMod val="65000"/>
                  </a:schemeClr>
                </a:solidFill>
                <a:latin typeface="+mn-ea"/>
              </a:rPr>
              <a:t>人間の知能の働きを人工的に実現する</a:t>
            </a:r>
          </a:p>
          <a:p>
            <a:pPr marL="342900" lvl="2" indent="-342900">
              <a:buClr>
                <a:srgbClr val="F36C37"/>
              </a:buClr>
              <a:buFont typeface="+mj-lt"/>
              <a:buAutoNum type="arabicPeriod"/>
            </a:pPr>
            <a:r>
              <a:rPr lang="ja-JP" altLang="en-US" sz="1600" b="1" dirty="0">
                <a:solidFill>
                  <a:schemeClr val="tx1">
                    <a:lumMod val="75000"/>
                    <a:lumOff val="25000"/>
                  </a:schemeClr>
                </a:solidFill>
                <a:latin typeface="+mn-ea"/>
              </a:rPr>
              <a:t>人間の脳の構造を模した学習手法</a:t>
            </a:r>
          </a:p>
          <a:p>
            <a:pPr marL="342900" lvl="2" indent="-342900">
              <a:buClr>
                <a:srgbClr val="F36C37"/>
              </a:buClr>
              <a:buFont typeface="+mj-lt"/>
              <a:buAutoNum type="arabicPeriod"/>
            </a:pPr>
            <a:r>
              <a:rPr lang="ja-JP" altLang="en-US" sz="1600" b="1" dirty="0">
                <a:solidFill>
                  <a:schemeClr val="bg2">
                    <a:lumMod val="65000"/>
                  </a:schemeClr>
                </a:solidFill>
                <a:latin typeface="+mn-ea"/>
              </a:rPr>
              <a:t>プログラミングですべてのルールをコンピューターに教える</a:t>
            </a:r>
          </a:p>
        </p:txBody>
      </p:sp>
      <p:sp>
        <p:nvSpPr>
          <p:cNvPr id="9" name="コンテンツ プレースホルダー 2">
            <a:extLst>
              <a:ext uri="{FF2B5EF4-FFF2-40B4-BE49-F238E27FC236}">
                <a16:creationId xmlns:a16="http://schemas.microsoft.com/office/drawing/2014/main" id="{3FEFB1FF-C005-4A28-A8AE-C17734005F42}"/>
              </a:ext>
            </a:extLst>
          </p:cNvPr>
          <p:cNvSpPr txBox="1">
            <a:spLocks/>
          </p:cNvSpPr>
          <p:nvPr/>
        </p:nvSpPr>
        <p:spPr bwMode="auto">
          <a:xfrm>
            <a:off x="672810" y="2877870"/>
            <a:ext cx="10752427" cy="363736"/>
          </a:xfrm>
          <a:prstGeom prst="rect">
            <a:avLst/>
          </a:prstGeom>
        </p:spPr>
        <p:txBody>
          <a:bodyPr vert="horz" wrap="square" lIns="91440" tIns="45720" rIns="91440" bIns="45720" rtlCol="0" anchor="ctr">
            <a:noAutofit/>
          </a:bodyPr>
          <a:lstStyle>
            <a:lvl1pPr marL="357188" marR="0" indent="-357188"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n"/>
              <a:tabLst/>
              <a:defRPr kumimoji="1" lang="en-US" altLang="ja-JP"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1pPr>
            <a:lvl2pPr marL="742950" marR="0" indent="-28575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l"/>
              <a:tabLst/>
              <a:defRPr kumimoji="1" lang="ja-JP" altLang="en-US"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2pPr>
            <a:lvl3pPr marL="1143000" marR="0" indent="-2286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3pPr>
            <a:lvl4pPr marL="1714500" marR="0" indent="-3429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4pPr>
            <a:lvl5pPr marL="2114550" marR="0" indent="-28575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457200" indent="-457200">
              <a:lnSpc>
                <a:spcPct val="120000"/>
              </a:lnSpc>
              <a:spcBef>
                <a:spcPts val="0"/>
              </a:spcBef>
              <a:spcAft>
                <a:spcPts val="2400"/>
              </a:spcAft>
              <a:buClr>
                <a:srgbClr val="F36C37"/>
              </a:buClr>
              <a:buFont typeface="+mj-lt"/>
              <a:buAutoNum type="arabicPeriod" startAt="2"/>
            </a:pPr>
            <a:r>
              <a:rPr lang="ja-JP" altLang="en-US" sz="1800" b="1" dirty="0">
                <a:solidFill>
                  <a:srgbClr val="F36C37"/>
                </a:solidFill>
              </a:rPr>
              <a:t>機械学習の種類として正しいものを全て選びましょう</a:t>
            </a:r>
          </a:p>
        </p:txBody>
      </p:sp>
      <p:cxnSp>
        <p:nvCxnSpPr>
          <p:cNvPr id="10" name="直線コネクタ 9">
            <a:extLst>
              <a:ext uri="{FF2B5EF4-FFF2-40B4-BE49-F238E27FC236}">
                <a16:creationId xmlns:a16="http://schemas.microsoft.com/office/drawing/2014/main" id="{061CAE82-B2DE-4151-9859-B74556355D9C}"/>
              </a:ext>
            </a:extLst>
          </p:cNvPr>
          <p:cNvCxnSpPr>
            <a:cxnSpLocks/>
          </p:cNvCxnSpPr>
          <p:nvPr/>
        </p:nvCxnSpPr>
        <p:spPr>
          <a:xfrm>
            <a:off x="766763" y="3294977"/>
            <a:ext cx="10658475" cy="0"/>
          </a:xfrm>
          <a:prstGeom prst="line">
            <a:avLst/>
          </a:prstGeom>
          <a:ln>
            <a:solidFill>
              <a:srgbClr val="F36C37"/>
            </a:solidFill>
          </a:ln>
        </p:spPr>
        <p:style>
          <a:lnRef idx="1">
            <a:schemeClr val="accent1"/>
          </a:lnRef>
          <a:fillRef idx="0">
            <a:schemeClr val="accent1"/>
          </a:fillRef>
          <a:effectRef idx="0">
            <a:schemeClr val="accent1"/>
          </a:effectRef>
          <a:fontRef idx="minor">
            <a:schemeClr val="tx1"/>
          </a:fontRef>
        </p:style>
      </p:cxnSp>
      <p:sp>
        <p:nvSpPr>
          <p:cNvPr id="18" name="コンテンツ プレースホルダー 2">
            <a:extLst>
              <a:ext uri="{FF2B5EF4-FFF2-40B4-BE49-F238E27FC236}">
                <a16:creationId xmlns:a16="http://schemas.microsoft.com/office/drawing/2014/main" id="{C44E4D14-2ABA-404D-B6C3-078950A0F981}"/>
              </a:ext>
            </a:extLst>
          </p:cNvPr>
          <p:cNvSpPr txBox="1">
            <a:spLocks/>
          </p:cNvSpPr>
          <p:nvPr/>
        </p:nvSpPr>
        <p:spPr bwMode="auto">
          <a:xfrm>
            <a:off x="664872" y="4533682"/>
            <a:ext cx="10752427" cy="363736"/>
          </a:xfrm>
          <a:prstGeom prst="rect">
            <a:avLst/>
          </a:prstGeom>
        </p:spPr>
        <p:txBody>
          <a:bodyPr vert="horz" wrap="square" lIns="91440" tIns="45720" rIns="91440" bIns="45720" rtlCol="0" anchor="ctr">
            <a:noAutofit/>
          </a:bodyPr>
          <a:lstStyle>
            <a:lvl1pPr marL="357188" marR="0" indent="-357188"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n"/>
              <a:tabLst/>
              <a:defRPr kumimoji="1" lang="en-US" altLang="ja-JP"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1pPr>
            <a:lvl2pPr marL="742950" marR="0" indent="-28575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l"/>
              <a:tabLst/>
              <a:defRPr kumimoji="1" lang="ja-JP" altLang="en-US"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2pPr>
            <a:lvl3pPr marL="1143000" marR="0" indent="-2286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3pPr>
            <a:lvl4pPr marL="1714500" marR="0" indent="-3429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4pPr>
            <a:lvl5pPr marL="2114550" marR="0" indent="-28575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457200" indent="-457200">
              <a:lnSpc>
                <a:spcPct val="120000"/>
              </a:lnSpc>
              <a:spcBef>
                <a:spcPts val="0"/>
              </a:spcBef>
              <a:spcAft>
                <a:spcPts val="2400"/>
              </a:spcAft>
              <a:buClr>
                <a:srgbClr val="F36C37"/>
              </a:buClr>
              <a:buFont typeface="+mj-lt"/>
              <a:buAutoNum type="arabicPeriod" startAt="3"/>
            </a:pPr>
            <a:r>
              <a:rPr lang="ja-JP" altLang="en-US" sz="1800" b="1" dirty="0">
                <a:solidFill>
                  <a:srgbClr val="F36C37"/>
                </a:solidFill>
              </a:rPr>
              <a:t>カスタムモデル（プログラミングをして開発する）に関係のあるものを全て選びましょう。</a:t>
            </a:r>
          </a:p>
        </p:txBody>
      </p:sp>
      <p:cxnSp>
        <p:nvCxnSpPr>
          <p:cNvPr id="22" name="直線コネクタ 21">
            <a:extLst>
              <a:ext uri="{FF2B5EF4-FFF2-40B4-BE49-F238E27FC236}">
                <a16:creationId xmlns:a16="http://schemas.microsoft.com/office/drawing/2014/main" id="{A089E0B3-C836-448D-B202-272FB8024AF4}"/>
              </a:ext>
            </a:extLst>
          </p:cNvPr>
          <p:cNvCxnSpPr>
            <a:cxnSpLocks/>
          </p:cNvCxnSpPr>
          <p:nvPr/>
        </p:nvCxnSpPr>
        <p:spPr>
          <a:xfrm>
            <a:off x="758825" y="4950789"/>
            <a:ext cx="10658475" cy="0"/>
          </a:xfrm>
          <a:prstGeom prst="line">
            <a:avLst/>
          </a:prstGeom>
          <a:ln>
            <a:solidFill>
              <a:srgbClr val="F36C37"/>
            </a:solidFill>
          </a:ln>
        </p:spPr>
        <p:style>
          <a:lnRef idx="1">
            <a:schemeClr val="accent1"/>
          </a:lnRef>
          <a:fillRef idx="0">
            <a:schemeClr val="accent1"/>
          </a:fillRef>
          <a:effectRef idx="0">
            <a:schemeClr val="accent1"/>
          </a:effectRef>
          <a:fontRef idx="minor">
            <a:schemeClr val="tx1"/>
          </a:fontRef>
        </p:style>
      </p:cxnSp>
      <p:pic>
        <p:nvPicPr>
          <p:cNvPr id="26" name="図 25" descr="部屋, 賭博場, シーン が含まれている画像&#10;&#10;自動的に生成された説明">
            <a:extLst>
              <a:ext uri="{FF2B5EF4-FFF2-40B4-BE49-F238E27FC236}">
                <a16:creationId xmlns:a16="http://schemas.microsoft.com/office/drawing/2014/main" id="{07F3B360-4A32-41F0-983F-54A3121189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77502" y="778261"/>
            <a:ext cx="1547736" cy="997229"/>
          </a:xfrm>
          <a:prstGeom prst="rect">
            <a:avLst/>
          </a:prstGeom>
        </p:spPr>
      </p:pic>
      <p:sp>
        <p:nvSpPr>
          <p:cNvPr id="27" name="正方形/長方形 26">
            <a:extLst>
              <a:ext uri="{FF2B5EF4-FFF2-40B4-BE49-F238E27FC236}">
                <a16:creationId xmlns:a16="http://schemas.microsoft.com/office/drawing/2014/main" id="{548C4DD6-B040-48C3-BA67-2BD1195DD74F}"/>
              </a:ext>
            </a:extLst>
          </p:cNvPr>
          <p:cNvSpPr/>
          <p:nvPr/>
        </p:nvSpPr>
        <p:spPr bwMode="auto">
          <a:xfrm>
            <a:off x="1071329" y="3479198"/>
            <a:ext cx="5024671" cy="926154"/>
          </a:xfrm>
          <a:prstGeom prst="rect">
            <a:avLst/>
          </a:prstGeom>
          <a:solidFill>
            <a:srgbClr val="FFF4E1"/>
          </a:solidFill>
          <a:ln w="19050" algn="ctr">
            <a:noFill/>
            <a:prstDash val="dash"/>
            <a:round/>
            <a:headEnd/>
            <a:tailEnd/>
          </a:ln>
          <a:effectLst/>
        </p:spPr>
        <p:txBody>
          <a:bodyPr wrap="none" lIns="324000" tIns="144000" bIns="72000" rtlCol="0" anchor="ctr"/>
          <a:lstStyle/>
          <a:p>
            <a:pPr marL="342900" lvl="2" indent="-342900">
              <a:buClr>
                <a:srgbClr val="F36C37"/>
              </a:buClr>
              <a:buFont typeface="+mj-lt"/>
              <a:buAutoNum type="arabicPeriod"/>
            </a:pPr>
            <a:r>
              <a:rPr lang="ja-JP" altLang="en-US" sz="1600" b="1" dirty="0">
                <a:solidFill>
                  <a:schemeClr val="bg2">
                    <a:lumMod val="65000"/>
                  </a:schemeClr>
                </a:solidFill>
                <a:latin typeface="+mn-ea"/>
              </a:rPr>
              <a:t>反復学習</a:t>
            </a:r>
          </a:p>
          <a:p>
            <a:pPr marL="342900" lvl="2" indent="-342900">
              <a:buClr>
                <a:srgbClr val="F36C37"/>
              </a:buClr>
              <a:buFont typeface="+mj-lt"/>
              <a:buAutoNum type="arabicPeriod"/>
            </a:pPr>
            <a:r>
              <a:rPr lang="ja-JP" altLang="en-US" sz="1600" b="1" dirty="0">
                <a:solidFill>
                  <a:schemeClr val="tx1">
                    <a:lumMod val="75000"/>
                    <a:lumOff val="25000"/>
                  </a:schemeClr>
                </a:solidFill>
                <a:latin typeface="+mn-ea"/>
              </a:rPr>
              <a:t>教師あり学習</a:t>
            </a:r>
          </a:p>
          <a:p>
            <a:pPr marL="342900" lvl="2" indent="-342900">
              <a:buClr>
                <a:srgbClr val="F36C37"/>
              </a:buClr>
              <a:buFont typeface="+mj-lt"/>
              <a:buAutoNum type="arabicPeriod"/>
            </a:pPr>
            <a:r>
              <a:rPr lang="ja-JP" altLang="en-US" sz="1600" b="1" dirty="0">
                <a:solidFill>
                  <a:schemeClr val="tx1">
                    <a:lumMod val="75000"/>
                    <a:lumOff val="25000"/>
                  </a:schemeClr>
                </a:solidFill>
                <a:latin typeface="+mn-ea"/>
              </a:rPr>
              <a:t>教師なし学習</a:t>
            </a:r>
          </a:p>
        </p:txBody>
      </p:sp>
      <p:sp>
        <p:nvSpPr>
          <p:cNvPr id="28" name="正方形/長方形 27">
            <a:extLst>
              <a:ext uri="{FF2B5EF4-FFF2-40B4-BE49-F238E27FC236}">
                <a16:creationId xmlns:a16="http://schemas.microsoft.com/office/drawing/2014/main" id="{EB6558A6-3F8C-48BC-A5D9-581B75362C93}"/>
              </a:ext>
            </a:extLst>
          </p:cNvPr>
          <p:cNvSpPr/>
          <p:nvPr/>
        </p:nvSpPr>
        <p:spPr bwMode="auto">
          <a:xfrm>
            <a:off x="6096001" y="3487085"/>
            <a:ext cx="5143500" cy="926154"/>
          </a:xfrm>
          <a:prstGeom prst="rect">
            <a:avLst/>
          </a:prstGeom>
          <a:solidFill>
            <a:srgbClr val="FFF4E1"/>
          </a:solidFill>
          <a:ln w="19050" algn="ctr">
            <a:noFill/>
            <a:prstDash val="dash"/>
            <a:round/>
            <a:headEnd/>
            <a:tailEnd/>
          </a:ln>
          <a:effectLst/>
        </p:spPr>
        <p:txBody>
          <a:bodyPr wrap="none" lIns="324000" tIns="144000" bIns="72000" rtlCol="0" anchor="ctr"/>
          <a:lstStyle/>
          <a:p>
            <a:pPr marL="342900" lvl="2" indent="-342900">
              <a:buClr>
                <a:srgbClr val="F36C37"/>
              </a:buClr>
              <a:buFont typeface="+mj-lt"/>
              <a:buAutoNum type="arabicPeriod" startAt="4"/>
            </a:pPr>
            <a:r>
              <a:rPr lang="ja-JP" altLang="en-US" sz="1600" b="1" dirty="0">
                <a:solidFill>
                  <a:schemeClr val="bg2">
                    <a:lumMod val="65000"/>
                  </a:schemeClr>
                </a:solidFill>
                <a:latin typeface="+mn-ea"/>
              </a:rPr>
              <a:t>人工知能学習</a:t>
            </a:r>
          </a:p>
          <a:p>
            <a:pPr marL="342900" lvl="2" indent="-342900">
              <a:buClr>
                <a:srgbClr val="F36C37"/>
              </a:buClr>
              <a:buFont typeface="+mj-lt"/>
              <a:buAutoNum type="arabicPeriod" startAt="4"/>
            </a:pPr>
            <a:r>
              <a:rPr lang="ja-JP" altLang="en-US" sz="1600" b="1" dirty="0">
                <a:solidFill>
                  <a:schemeClr val="bg2">
                    <a:lumMod val="65000"/>
                  </a:schemeClr>
                </a:solidFill>
                <a:latin typeface="+mn-ea"/>
              </a:rPr>
              <a:t>協力学習</a:t>
            </a:r>
          </a:p>
          <a:p>
            <a:pPr marL="342900" lvl="2" indent="-342900">
              <a:buClr>
                <a:srgbClr val="F36C37"/>
              </a:buClr>
              <a:buFont typeface="+mj-lt"/>
              <a:buAutoNum type="arabicPeriod" startAt="4"/>
            </a:pPr>
            <a:r>
              <a:rPr lang="ja-JP" altLang="en-US" sz="1600" b="1" dirty="0">
                <a:solidFill>
                  <a:schemeClr val="tx1">
                    <a:lumMod val="75000"/>
                    <a:lumOff val="25000"/>
                  </a:schemeClr>
                </a:solidFill>
                <a:latin typeface="+mn-ea"/>
              </a:rPr>
              <a:t>強化学習</a:t>
            </a:r>
          </a:p>
        </p:txBody>
      </p:sp>
      <p:sp>
        <p:nvSpPr>
          <p:cNvPr id="20" name="正方形/長方形 19">
            <a:extLst>
              <a:ext uri="{FF2B5EF4-FFF2-40B4-BE49-F238E27FC236}">
                <a16:creationId xmlns:a16="http://schemas.microsoft.com/office/drawing/2014/main" id="{8D20E1A1-4ACA-419C-B309-E7D10B87E234}"/>
              </a:ext>
            </a:extLst>
          </p:cNvPr>
          <p:cNvSpPr/>
          <p:nvPr/>
        </p:nvSpPr>
        <p:spPr bwMode="auto">
          <a:xfrm>
            <a:off x="1071329" y="5115511"/>
            <a:ext cx="5024671" cy="926154"/>
          </a:xfrm>
          <a:prstGeom prst="rect">
            <a:avLst/>
          </a:prstGeom>
          <a:solidFill>
            <a:srgbClr val="FFF4E1"/>
          </a:solidFill>
          <a:ln w="19050" algn="ctr">
            <a:noFill/>
            <a:prstDash val="dash"/>
            <a:round/>
            <a:headEnd/>
            <a:tailEnd/>
          </a:ln>
          <a:effectLst/>
        </p:spPr>
        <p:txBody>
          <a:bodyPr wrap="none" lIns="324000" tIns="144000" bIns="72000" rtlCol="0" anchor="ctr"/>
          <a:lstStyle/>
          <a:p>
            <a:pPr marL="342900" lvl="2" indent="-342900">
              <a:buClr>
                <a:srgbClr val="F36C37"/>
              </a:buClr>
              <a:buFont typeface="+mj-lt"/>
              <a:buAutoNum type="arabicPeriod"/>
            </a:pPr>
            <a:r>
              <a:rPr lang="en-US" altLang="ja-JP" sz="1600" b="1" dirty="0">
                <a:solidFill>
                  <a:schemeClr val="tx1">
                    <a:lumMod val="75000"/>
                    <a:lumOff val="25000"/>
                  </a:schemeClr>
                </a:solidFill>
                <a:latin typeface="+mn-ea"/>
              </a:rPr>
              <a:t>Jupyter Notebook</a:t>
            </a:r>
            <a:endParaRPr lang="ja-JP" altLang="en-US" sz="1600" b="1" dirty="0">
              <a:solidFill>
                <a:schemeClr val="tx1">
                  <a:lumMod val="75000"/>
                  <a:lumOff val="25000"/>
                </a:schemeClr>
              </a:solidFill>
              <a:latin typeface="+mn-ea"/>
            </a:endParaRPr>
          </a:p>
          <a:p>
            <a:pPr marL="342900" lvl="2" indent="-342900">
              <a:buClr>
                <a:srgbClr val="F36C37"/>
              </a:buClr>
              <a:buFont typeface="+mj-lt"/>
              <a:buAutoNum type="arabicPeriod"/>
            </a:pPr>
            <a:r>
              <a:rPr lang="en-US" altLang="ja-JP" sz="1600" b="1" dirty="0">
                <a:solidFill>
                  <a:schemeClr val="tx1">
                    <a:lumMod val="75000"/>
                    <a:lumOff val="25000"/>
                  </a:schemeClr>
                </a:solidFill>
                <a:latin typeface="+mn-ea"/>
              </a:rPr>
              <a:t>GPU</a:t>
            </a:r>
            <a:endParaRPr lang="ja-JP" altLang="en-US" sz="1600" b="1" dirty="0">
              <a:solidFill>
                <a:schemeClr val="tx1">
                  <a:lumMod val="75000"/>
                  <a:lumOff val="25000"/>
                </a:schemeClr>
              </a:solidFill>
              <a:latin typeface="+mn-ea"/>
            </a:endParaRPr>
          </a:p>
          <a:p>
            <a:pPr marL="342900" lvl="2" indent="-342900">
              <a:buClr>
                <a:srgbClr val="F36C37"/>
              </a:buClr>
              <a:buFont typeface="+mj-lt"/>
              <a:buAutoNum type="arabicPeriod"/>
            </a:pPr>
            <a:r>
              <a:rPr lang="en-US" altLang="ja-JP" sz="1600" b="1" dirty="0">
                <a:solidFill>
                  <a:schemeClr val="tx1">
                    <a:lumMod val="75000"/>
                    <a:lumOff val="25000"/>
                  </a:schemeClr>
                </a:solidFill>
                <a:latin typeface="+mn-ea"/>
              </a:rPr>
              <a:t>Python</a:t>
            </a:r>
            <a:endParaRPr lang="ja-JP" altLang="en-US" sz="1600" b="1" dirty="0">
              <a:solidFill>
                <a:schemeClr val="tx1">
                  <a:lumMod val="75000"/>
                  <a:lumOff val="25000"/>
                </a:schemeClr>
              </a:solidFill>
              <a:latin typeface="+mn-ea"/>
            </a:endParaRPr>
          </a:p>
        </p:txBody>
      </p:sp>
      <p:sp>
        <p:nvSpPr>
          <p:cNvPr id="21" name="正方形/長方形 20">
            <a:extLst>
              <a:ext uri="{FF2B5EF4-FFF2-40B4-BE49-F238E27FC236}">
                <a16:creationId xmlns:a16="http://schemas.microsoft.com/office/drawing/2014/main" id="{21B974CD-0E8B-47AA-9406-EAE1122C2278}"/>
              </a:ext>
            </a:extLst>
          </p:cNvPr>
          <p:cNvSpPr/>
          <p:nvPr/>
        </p:nvSpPr>
        <p:spPr bwMode="auto">
          <a:xfrm>
            <a:off x="6096001" y="5115511"/>
            <a:ext cx="5143500" cy="926154"/>
          </a:xfrm>
          <a:prstGeom prst="rect">
            <a:avLst/>
          </a:prstGeom>
          <a:solidFill>
            <a:srgbClr val="FFF4E1"/>
          </a:solidFill>
          <a:ln w="19050" algn="ctr">
            <a:noFill/>
            <a:prstDash val="dash"/>
            <a:round/>
            <a:headEnd/>
            <a:tailEnd/>
          </a:ln>
          <a:effectLst/>
        </p:spPr>
        <p:txBody>
          <a:bodyPr wrap="none" lIns="324000" tIns="144000" bIns="72000" rtlCol="0" anchor="ctr"/>
          <a:lstStyle/>
          <a:p>
            <a:pPr marL="342900" lvl="2" indent="-342900">
              <a:buClr>
                <a:srgbClr val="F36C37"/>
              </a:buClr>
              <a:buFont typeface="+mj-lt"/>
              <a:buAutoNum type="arabicPeriod" startAt="4"/>
            </a:pPr>
            <a:r>
              <a:rPr lang="en-US" altLang="ja-JP" sz="1600" b="1" dirty="0">
                <a:solidFill>
                  <a:schemeClr val="tx1">
                    <a:lumMod val="75000"/>
                    <a:lumOff val="25000"/>
                  </a:schemeClr>
                </a:solidFill>
                <a:latin typeface="+mn-ea"/>
              </a:rPr>
              <a:t>scikit-learn</a:t>
            </a:r>
            <a:endParaRPr lang="ja-JP" altLang="en-US" sz="1600" b="1" dirty="0">
              <a:solidFill>
                <a:schemeClr val="tx1">
                  <a:lumMod val="75000"/>
                  <a:lumOff val="25000"/>
                </a:schemeClr>
              </a:solidFill>
              <a:latin typeface="+mn-ea"/>
            </a:endParaRPr>
          </a:p>
          <a:p>
            <a:pPr marL="342900" lvl="2" indent="-342900">
              <a:buClr>
                <a:srgbClr val="F36C37"/>
              </a:buClr>
              <a:buFont typeface="+mj-lt"/>
              <a:buAutoNum type="arabicPeriod" startAt="4"/>
            </a:pPr>
            <a:r>
              <a:rPr lang="en-US" altLang="ja-JP" sz="1600" b="1" dirty="0">
                <a:solidFill>
                  <a:schemeClr val="tx1">
                    <a:lumMod val="75000"/>
                    <a:lumOff val="25000"/>
                  </a:schemeClr>
                </a:solidFill>
                <a:latin typeface="+mn-ea"/>
              </a:rPr>
              <a:t>Keras</a:t>
            </a:r>
            <a:endParaRPr lang="ja-JP" altLang="en-US" sz="1600" b="1" dirty="0">
              <a:solidFill>
                <a:schemeClr val="tx1">
                  <a:lumMod val="75000"/>
                  <a:lumOff val="25000"/>
                </a:schemeClr>
              </a:solidFill>
              <a:latin typeface="+mn-ea"/>
            </a:endParaRPr>
          </a:p>
          <a:p>
            <a:pPr marL="342900" lvl="2" indent="-342900">
              <a:buClr>
                <a:srgbClr val="F36C37"/>
              </a:buClr>
              <a:buFont typeface="+mj-lt"/>
              <a:buAutoNum type="arabicPeriod" startAt="4"/>
            </a:pPr>
            <a:r>
              <a:rPr lang="en-US" altLang="ja-JP" sz="1600" b="1" dirty="0">
                <a:solidFill>
                  <a:schemeClr val="tx1">
                    <a:lumMod val="75000"/>
                    <a:lumOff val="25000"/>
                  </a:schemeClr>
                </a:solidFill>
                <a:latin typeface="+mn-ea"/>
              </a:rPr>
              <a:t>Google Colaboratory</a:t>
            </a:r>
            <a:endParaRPr lang="ja-JP" altLang="en-US" sz="1600" b="1" dirty="0">
              <a:solidFill>
                <a:schemeClr val="tx1">
                  <a:lumMod val="75000"/>
                  <a:lumOff val="25000"/>
                </a:schemeClr>
              </a:solidFill>
              <a:latin typeface="+mn-ea"/>
            </a:endParaRPr>
          </a:p>
        </p:txBody>
      </p:sp>
      <p:sp>
        <p:nvSpPr>
          <p:cNvPr id="3" name="テキスト ボックス 2">
            <a:extLst>
              <a:ext uri="{FF2B5EF4-FFF2-40B4-BE49-F238E27FC236}">
                <a16:creationId xmlns:a16="http://schemas.microsoft.com/office/drawing/2014/main" id="{0ECF810F-49B5-4D76-9BD6-D1EA1692DDD2}"/>
              </a:ext>
            </a:extLst>
          </p:cNvPr>
          <p:cNvSpPr txBox="1"/>
          <p:nvPr/>
        </p:nvSpPr>
        <p:spPr>
          <a:xfrm>
            <a:off x="8759536" y="4062306"/>
            <a:ext cx="2479964" cy="338554"/>
          </a:xfrm>
          <a:prstGeom prst="rect">
            <a:avLst/>
          </a:prstGeom>
          <a:noFill/>
        </p:spPr>
        <p:txBody>
          <a:bodyPr wrap="square" rtlCol="0">
            <a:spAutoFit/>
          </a:bodyPr>
          <a:lstStyle/>
          <a:p>
            <a:pPr algn="r" defTabSz="914400" fontAlgn="base">
              <a:spcBef>
                <a:spcPct val="0"/>
              </a:spcBef>
              <a:spcAft>
                <a:spcPct val="0"/>
              </a:spcAft>
            </a:pPr>
            <a:r>
              <a:rPr kumimoji="1" lang="ja-JP" altLang="en-US" sz="1600" b="1" u="sng" dirty="0">
                <a:solidFill>
                  <a:srgbClr val="EB0046"/>
                </a:solidFill>
                <a:latin typeface="+mn-ea"/>
              </a:rPr>
              <a:t>正解：</a:t>
            </a:r>
            <a:r>
              <a:rPr kumimoji="1" lang="en-US" altLang="ja-JP" sz="1600" b="1" u="sng" dirty="0">
                <a:solidFill>
                  <a:srgbClr val="EB0046"/>
                </a:solidFill>
                <a:latin typeface="+mn-ea"/>
              </a:rPr>
              <a:t>2, 3, 6</a:t>
            </a:r>
            <a:endParaRPr kumimoji="1" lang="ja-JP" altLang="en-US" sz="1600" b="1" u="sng" dirty="0">
              <a:solidFill>
                <a:srgbClr val="EB0046"/>
              </a:solidFill>
              <a:latin typeface="+mn-ea"/>
            </a:endParaRPr>
          </a:p>
        </p:txBody>
      </p:sp>
      <p:sp>
        <p:nvSpPr>
          <p:cNvPr id="17" name="テキスト ボックス 16">
            <a:extLst>
              <a:ext uri="{FF2B5EF4-FFF2-40B4-BE49-F238E27FC236}">
                <a16:creationId xmlns:a16="http://schemas.microsoft.com/office/drawing/2014/main" id="{C8201843-C542-4712-97E4-1FE5B047D136}"/>
              </a:ext>
            </a:extLst>
          </p:cNvPr>
          <p:cNvSpPr txBox="1"/>
          <p:nvPr/>
        </p:nvSpPr>
        <p:spPr>
          <a:xfrm>
            <a:off x="9064846" y="2344671"/>
            <a:ext cx="2174654" cy="338554"/>
          </a:xfrm>
          <a:prstGeom prst="rect">
            <a:avLst/>
          </a:prstGeom>
          <a:noFill/>
        </p:spPr>
        <p:txBody>
          <a:bodyPr wrap="square" rtlCol="0">
            <a:spAutoFit/>
          </a:bodyPr>
          <a:lstStyle/>
          <a:p>
            <a:pPr algn="r" defTabSz="914400" fontAlgn="base">
              <a:spcBef>
                <a:spcPct val="0"/>
              </a:spcBef>
              <a:spcAft>
                <a:spcPct val="0"/>
              </a:spcAft>
            </a:pPr>
            <a:r>
              <a:rPr kumimoji="1" lang="ja-JP" altLang="en-US" sz="1600" b="1" u="sng" dirty="0">
                <a:solidFill>
                  <a:srgbClr val="EB0046"/>
                </a:solidFill>
                <a:latin typeface="+mn-ea"/>
              </a:rPr>
              <a:t>正解：</a:t>
            </a:r>
            <a:r>
              <a:rPr kumimoji="1" lang="en-US" altLang="ja-JP" sz="1600" b="1" u="sng" dirty="0">
                <a:solidFill>
                  <a:srgbClr val="EB0046"/>
                </a:solidFill>
                <a:latin typeface="+mn-ea"/>
              </a:rPr>
              <a:t>2</a:t>
            </a:r>
            <a:endParaRPr kumimoji="1" lang="ja-JP" altLang="en-US" sz="1600" b="1" u="sng" dirty="0">
              <a:solidFill>
                <a:srgbClr val="EB0046"/>
              </a:solidFill>
              <a:latin typeface="+mn-ea"/>
            </a:endParaRPr>
          </a:p>
        </p:txBody>
      </p:sp>
      <p:sp>
        <p:nvSpPr>
          <p:cNvPr id="19" name="テキスト ボックス 18">
            <a:extLst>
              <a:ext uri="{FF2B5EF4-FFF2-40B4-BE49-F238E27FC236}">
                <a16:creationId xmlns:a16="http://schemas.microsoft.com/office/drawing/2014/main" id="{B34EB06A-6EA7-41C1-945D-264549C7ED69}"/>
              </a:ext>
            </a:extLst>
          </p:cNvPr>
          <p:cNvSpPr txBox="1"/>
          <p:nvPr/>
        </p:nvSpPr>
        <p:spPr>
          <a:xfrm>
            <a:off x="8759536" y="5704443"/>
            <a:ext cx="2479964" cy="338554"/>
          </a:xfrm>
          <a:prstGeom prst="rect">
            <a:avLst/>
          </a:prstGeom>
          <a:noFill/>
        </p:spPr>
        <p:txBody>
          <a:bodyPr wrap="square" rtlCol="0">
            <a:spAutoFit/>
          </a:bodyPr>
          <a:lstStyle/>
          <a:p>
            <a:pPr algn="r" defTabSz="914400" fontAlgn="base">
              <a:spcBef>
                <a:spcPct val="0"/>
              </a:spcBef>
              <a:spcAft>
                <a:spcPct val="0"/>
              </a:spcAft>
            </a:pPr>
            <a:r>
              <a:rPr kumimoji="1" lang="ja-JP" altLang="en-US" sz="1600" b="1" u="sng" dirty="0">
                <a:solidFill>
                  <a:srgbClr val="EB0046"/>
                </a:solidFill>
                <a:latin typeface="+mn-ea"/>
              </a:rPr>
              <a:t>正解：全て</a:t>
            </a:r>
          </a:p>
        </p:txBody>
      </p:sp>
    </p:spTree>
    <p:extLst>
      <p:ext uri="{BB962C8B-B14F-4D97-AF65-F5344CB8AC3E}">
        <p14:creationId xmlns:p14="http://schemas.microsoft.com/office/powerpoint/2010/main" val="3947977307"/>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テキスト ボックス 8">
            <a:extLst>
              <a:ext uri="{FF2B5EF4-FFF2-40B4-BE49-F238E27FC236}">
                <a16:creationId xmlns:a16="http://schemas.microsoft.com/office/drawing/2014/main" id="{707B1C5F-AFCA-40F4-AD1B-95AB7FE6A8FD}"/>
              </a:ext>
            </a:extLst>
          </p:cNvPr>
          <p:cNvSpPr txBox="1"/>
          <p:nvPr/>
        </p:nvSpPr>
        <p:spPr>
          <a:xfrm>
            <a:off x="794158" y="1197583"/>
            <a:ext cx="10567043" cy="5155257"/>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marL="357188" marR="0" indent="-357188" defTabSz="914400" fontAlgn="base">
              <a:lnSpc>
                <a:spcPct val="100000"/>
              </a:lnSpc>
              <a:spcBef>
                <a:spcPct val="20000"/>
              </a:spcBef>
              <a:spcAft>
                <a:spcPct val="0"/>
              </a:spcAft>
              <a:buClr>
                <a:schemeClr val="tx1"/>
              </a:buClr>
              <a:buSzTx/>
              <a:buFont typeface="Wingdings" panose="05000000000000000000" pitchFamily="2" charset="2"/>
              <a:buChar char="n"/>
              <a:tabLst/>
              <a:defRPr kumimoji="1" sz="2800" baseline="0">
                <a:solidFill>
                  <a:schemeClr val="tx1">
                    <a:lumMod val="75000"/>
                    <a:lumOff val="25000"/>
                  </a:schemeClr>
                </a:solidFill>
                <a:latin typeface="メイリオ" panose="020B0604030504040204" pitchFamily="50" charset="-128"/>
                <a:ea typeface="メイリオ" panose="020B0604030504040204" pitchFamily="50" charset="-128"/>
              </a:defRPr>
            </a:lvl1pPr>
            <a:lvl2pPr marL="288000" marR="0" lvl="1" indent="-288000" fontAlgn="base">
              <a:lnSpc>
                <a:spcPct val="110000"/>
              </a:lnSpc>
              <a:spcBef>
                <a:spcPts val="0"/>
              </a:spcBef>
              <a:spcAft>
                <a:spcPts val="600"/>
              </a:spcAft>
              <a:buClr>
                <a:schemeClr val="accent1"/>
              </a:buClr>
              <a:buSzTx/>
              <a:buFont typeface="Wingdings" panose="05000000000000000000" pitchFamily="2" charset="2"/>
              <a:buChar char="l"/>
              <a:tabLst/>
              <a:defRPr kumimoji="1" sz="1700" b="1" baseline="0">
                <a:solidFill>
                  <a:schemeClr val="tx1">
                    <a:lumMod val="75000"/>
                    <a:lumOff val="25000"/>
                  </a:schemeClr>
                </a:solidFill>
                <a:latin typeface="+mj-ea"/>
                <a:ea typeface="+mj-ea"/>
              </a:defRPr>
            </a:lvl2pPr>
            <a:lvl3pPr marL="1143000" marR="0" indent="-22860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3pPr>
            <a:lvl4pPr marL="1714500" marR="0" indent="-34290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4pPr>
            <a:lvl5pPr marL="2114550" marR="0" indent="-28575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5pPr>
            <a:lvl6pPr marL="2514600" indent="-228600" defTabSz="914400">
              <a:lnSpc>
                <a:spcPct val="90000"/>
              </a:lnSpc>
              <a:spcBef>
                <a:spcPts val="500"/>
              </a:spcBef>
              <a:buFont typeface="Arial" panose="020B0604020202020204" pitchFamily="34" charset="0"/>
              <a:buChar char="•"/>
              <a:defRPr kumimoji="1"/>
            </a:lvl6pPr>
            <a:lvl7pPr marL="2971800" indent="-228600" defTabSz="914400">
              <a:lnSpc>
                <a:spcPct val="90000"/>
              </a:lnSpc>
              <a:spcBef>
                <a:spcPts val="500"/>
              </a:spcBef>
              <a:buFont typeface="Arial" panose="020B0604020202020204" pitchFamily="34" charset="0"/>
              <a:buChar char="•"/>
              <a:defRPr kumimoji="1"/>
            </a:lvl7pPr>
            <a:lvl8pPr marL="3429000" indent="-228600" defTabSz="914400">
              <a:lnSpc>
                <a:spcPct val="90000"/>
              </a:lnSpc>
              <a:spcBef>
                <a:spcPts val="500"/>
              </a:spcBef>
              <a:buFont typeface="Arial" panose="020B0604020202020204" pitchFamily="34" charset="0"/>
              <a:buChar char="•"/>
              <a:defRPr kumimoji="1"/>
            </a:lvl8pPr>
            <a:lvl9pPr marL="3886200" indent="-228600" defTabSz="914400">
              <a:lnSpc>
                <a:spcPct val="90000"/>
              </a:lnSpc>
              <a:spcBef>
                <a:spcPts val="500"/>
              </a:spcBef>
              <a:buFont typeface="Arial" panose="020B0604020202020204" pitchFamily="34" charset="0"/>
              <a:buChar char="•"/>
              <a:defRPr kumimoji="1"/>
            </a:lvl9pPr>
          </a:lstStyle>
          <a:p>
            <a:pPr marL="342900" lvl="1" indent="-342900">
              <a:spcAft>
                <a:spcPts val="300"/>
              </a:spcAft>
              <a:buClr>
                <a:srgbClr val="F36C37"/>
              </a:buClr>
              <a:buFont typeface="+mj-lt"/>
              <a:buAutoNum type="arabicPeriod"/>
            </a:pPr>
            <a:r>
              <a:rPr lang="ja-JP" altLang="en-US" dirty="0"/>
              <a:t>説明変数と目的変数はそれぞれどの列にしますか？</a:t>
            </a:r>
            <a:br>
              <a:rPr lang="en-US" altLang="ja-JP" dirty="0"/>
            </a:br>
            <a:br>
              <a:rPr lang="en-US" altLang="ja-JP" sz="2400" dirty="0"/>
            </a:br>
            <a:endParaRPr lang="ja-JP" altLang="en-US" dirty="0"/>
          </a:p>
          <a:p>
            <a:pPr marL="342900" lvl="1" indent="-342900">
              <a:spcAft>
                <a:spcPts val="300"/>
              </a:spcAft>
              <a:buClr>
                <a:srgbClr val="F36C37"/>
              </a:buClr>
              <a:buFont typeface="+mj-lt"/>
              <a:buAutoNum type="arabicPeriod"/>
            </a:pPr>
            <a:r>
              <a:rPr lang="ja-JP" altLang="en-US" dirty="0"/>
              <a:t>学習前に必要な前処理はありますか？どのような前処理が必要ですか？</a:t>
            </a:r>
            <a:br>
              <a:rPr lang="en-US" altLang="ja-JP" dirty="0"/>
            </a:br>
            <a:br>
              <a:rPr lang="en-US" altLang="ja-JP" sz="2400" dirty="0"/>
            </a:br>
            <a:endParaRPr lang="ja-JP" altLang="en-US" dirty="0"/>
          </a:p>
          <a:p>
            <a:pPr marL="342900" lvl="1" indent="-342900">
              <a:spcAft>
                <a:spcPts val="300"/>
              </a:spcAft>
              <a:buClr>
                <a:srgbClr val="F36C37"/>
              </a:buClr>
              <a:buFont typeface="+mj-lt"/>
              <a:buAutoNum type="arabicPeriod"/>
            </a:pPr>
            <a:r>
              <a:rPr lang="ja-JP" altLang="en-US" dirty="0"/>
              <a:t>使用するモデルは何にしますか？（まず最初に試してみようと思うモデル）</a:t>
            </a:r>
            <a:br>
              <a:rPr lang="en-US" altLang="ja-JP" dirty="0"/>
            </a:br>
            <a:br>
              <a:rPr lang="en-US" altLang="ja-JP" sz="2400" dirty="0"/>
            </a:br>
            <a:endParaRPr lang="ja-JP" altLang="en-US" dirty="0"/>
          </a:p>
          <a:p>
            <a:pPr marL="342900" lvl="1" indent="-342900">
              <a:spcAft>
                <a:spcPts val="300"/>
              </a:spcAft>
              <a:buClr>
                <a:srgbClr val="F36C37"/>
              </a:buClr>
              <a:buFont typeface="+mj-lt"/>
              <a:buAutoNum type="arabicPeriod"/>
            </a:pPr>
            <a:r>
              <a:rPr lang="ja-JP" altLang="en-US" dirty="0"/>
              <a:t>学習後に確認する評価指標として、大事だと思うものを上げてください。</a:t>
            </a:r>
            <a:br>
              <a:rPr lang="en-US" altLang="ja-JP" dirty="0"/>
            </a:br>
            <a:br>
              <a:rPr lang="en-US" altLang="ja-JP" sz="2400" dirty="0"/>
            </a:br>
            <a:endParaRPr lang="en-US" altLang="ja-JP" dirty="0"/>
          </a:p>
          <a:p>
            <a:pPr marL="342900" lvl="1" indent="-342900">
              <a:spcAft>
                <a:spcPts val="300"/>
              </a:spcAft>
              <a:buClr>
                <a:srgbClr val="F36C37"/>
              </a:buClr>
              <a:buFont typeface="+mj-lt"/>
              <a:buAutoNum type="arabicPeriod"/>
            </a:pPr>
            <a:r>
              <a:rPr lang="ja-JP" altLang="en-US" dirty="0"/>
              <a:t>十分な精度が得られなかった場合に、どのようなことを試して精度を向上させますか？</a:t>
            </a:r>
            <a:br>
              <a:rPr lang="en-US" altLang="ja-JP" dirty="0"/>
            </a:br>
            <a:br>
              <a:rPr lang="en-US" altLang="ja-JP" sz="2400" dirty="0"/>
            </a:br>
            <a:endParaRPr lang="en-US" altLang="ja-JP" dirty="0"/>
          </a:p>
        </p:txBody>
      </p:sp>
      <p:sp>
        <p:nvSpPr>
          <p:cNvPr id="2" name="タイトル 1">
            <a:extLst>
              <a:ext uri="{FF2B5EF4-FFF2-40B4-BE49-F238E27FC236}">
                <a16:creationId xmlns:a16="http://schemas.microsoft.com/office/drawing/2014/main" id="{6B5FAC2C-DC35-4A29-9D78-A3E46DCC7185}"/>
              </a:ext>
            </a:extLst>
          </p:cNvPr>
          <p:cNvSpPr>
            <a:spLocks noGrp="1"/>
          </p:cNvSpPr>
          <p:nvPr>
            <p:ph type="title"/>
          </p:nvPr>
        </p:nvSpPr>
        <p:spPr>
          <a:xfrm>
            <a:off x="498066" y="348151"/>
            <a:ext cx="11455423" cy="482600"/>
          </a:xfrm>
        </p:spPr>
        <p:txBody>
          <a:bodyPr/>
          <a:lstStyle/>
          <a:p>
            <a:r>
              <a:rPr lang="en-US" altLang="ja-JP" dirty="0"/>
              <a:t>6-7-5.</a:t>
            </a:r>
            <a:r>
              <a:rPr kumimoji="1" lang="ja-JP" altLang="en-US" dirty="0"/>
              <a:t>ワーク：解答例</a:t>
            </a:r>
          </a:p>
        </p:txBody>
      </p:sp>
      <p:sp>
        <p:nvSpPr>
          <p:cNvPr id="5" name="スライド番号プレースホルダー 4">
            <a:extLst>
              <a:ext uri="{FF2B5EF4-FFF2-40B4-BE49-F238E27FC236}">
                <a16:creationId xmlns:a16="http://schemas.microsoft.com/office/drawing/2014/main" id="{7F2958A7-7FB0-40F8-8AF1-D2CF2447E4C9}"/>
              </a:ext>
            </a:extLst>
          </p:cNvPr>
          <p:cNvSpPr>
            <a:spLocks noGrp="1"/>
          </p:cNvSpPr>
          <p:nvPr>
            <p:ph type="sldNum" sz="quarter" idx="10"/>
          </p:nvPr>
        </p:nvSpPr>
        <p:spPr/>
        <p:txBody>
          <a:bodyPr/>
          <a:lstStyle/>
          <a:p>
            <a:fld id="{5D750650-B10A-47BF-93C2-E1678438B37A}" type="slidenum">
              <a:rPr kumimoji="1" lang="ja-JP" altLang="en-US" smtClean="0"/>
              <a:pPr/>
              <a:t>364</a:t>
            </a:fld>
            <a:endParaRPr kumimoji="1" lang="ja-JP" altLang="en-US" dirty="0"/>
          </a:p>
        </p:txBody>
      </p:sp>
      <p:sp>
        <p:nvSpPr>
          <p:cNvPr id="4" name="四角形: 角を丸くする 3">
            <a:extLst>
              <a:ext uri="{FF2B5EF4-FFF2-40B4-BE49-F238E27FC236}">
                <a16:creationId xmlns:a16="http://schemas.microsoft.com/office/drawing/2014/main" id="{870961A6-4143-4C39-8AAE-8C67960CB563}"/>
              </a:ext>
            </a:extLst>
          </p:cNvPr>
          <p:cNvSpPr/>
          <p:nvPr/>
        </p:nvSpPr>
        <p:spPr>
          <a:xfrm>
            <a:off x="1062947" y="1596207"/>
            <a:ext cx="10344131" cy="668021"/>
          </a:xfrm>
          <a:prstGeom prst="roundRect">
            <a:avLst>
              <a:gd name="adj" fmla="val 1492"/>
            </a:avLst>
          </a:prstGeom>
          <a:noFill/>
          <a:ln w="19050">
            <a:solidFill>
              <a:srgbClr val="494949"/>
            </a:solidFill>
            <a:prstDash val="sysDash"/>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none" lIns="91440" tIns="45720" rIns="91440" bIns="45720" numCol="1" spcCol="0" rtlCol="0" fromWordArt="0" anchor="t" anchorCtr="0" forceAA="0" compatLnSpc="1">
            <a:prstTxWarp prst="textNoShape">
              <a:avLst/>
            </a:prstTxWarp>
            <a:noAutofit/>
          </a:bodyPr>
          <a:lstStyle/>
          <a:p>
            <a:r>
              <a:rPr kumimoji="1" lang="ja-JP" altLang="en-US" sz="1200" dirty="0">
                <a:solidFill>
                  <a:srgbClr val="EB0046"/>
                </a:solidFill>
                <a:latin typeface="メイリオ" panose="020B0604030504040204" pitchFamily="50" charset="-128"/>
                <a:ea typeface="メイリオ" panose="020B0604030504040204" pitchFamily="50" charset="-128"/>
              </a:rPr>
              <a:t>説明変数：融資額、返済期間、利率、借入の目的、勤続年数、信用スコア、種別、等級</a:t>
            </a:r>
            <a:endParaRPr kumimoji="1" lang="en-US" altLang="ja-JP" sz="1200" dirty="0">
              <a:solidFill>
                <a:srgbClr val="EB0046"/>
              </a:solidFill>
              <a:latin typeface="メイリオ" panose="020B0604030504040204" pitchFamily="50" charset="-128"/>
              <a:ea typeface="メイリオ" panose="020B0604030504040204" pitchFamily="50" charset="-128"/>
            </a:endParaRPr>
          </a:p>
          <a:p>
            <a:r>
              <a:rPr kumimoji="1" lang="ja-JP" altLang="en-US" sz="1200" dirty="0">
                <a:solidFill>
                  <a:srgbClr val="EB0046"/>
                </a:solidFill>
                <a:latin typeface="メイリオ" panose="020B0604030504040204" pitchFamily="50" charset="-128"/>
                <a:ea typeface="メイリオ" panose="020B0604030504040204" pitchFamily="50" charset="-128"/>
              </a:rPr>
              <a:t>目的変数：貸し倒れ</a:t>
            </a:r>
            <a:endParaRPr kumimoji="1" lang="en-US" altLang="ja-JP" sz="1200" dirty="0">
              <a:solidFill>
                <a:srgbClr val="EB0046"/>
              </a:solidFill>
              <a:latin typeface="メイリオ" panose="020B0604030504040204" pitchFamily="50" charset="-128"/>
              <a:ea typeface="メイリオ" panose="020B0604030504040204" pitchFamily="50" charset="-128"/>
            </a:endParaRPr>
          </a:p>
          <a:p>
            <a:r>
              <a:rPr kumimoji="1" lang="ja-JP" altLang="en-US" sz="1200" dirty="0">
                <a:solidFill>
                  <a:srgbClr val="494949"/>
                </a:solidFill>
                <a:latin typeface="メイリオ" panose="020B0604030504040204" pitchFamily="50" charset="-128"/>
                <a:ea typeface="メイリオ" panose="020B0604030504040204" pitchFamily="50" charset="-128"/>
              </a:rPr>
              <a:t>貸し倒れを予測することで、リスクの高い顧客への融資の参考にできる。顧客</a:t>
            </a:r>
            <a:r>
              <a:rPr kumimoji="1" lang="en-US" altLang="ja-JP" sz="1200" dirty="0">
                <a:solidFill>
                  <a:srgbClr val="494949"/>
                </a:solidFill>
                <a:latin typeface="メイリオ" panose="020B0604030504040204" pitchFamily="50" charset="-128"/>
                <a:ea typeface="メイリオ" panose="020B0604030504040204" pitchFamily="50" charset="-128"/>
              </a:rPr>
              <a:t>ID</a:t>
            </a:r>
            <a:r>
              <a:rPr kumimoji="1" lang="ja-JP" altLang="en-US" sz="1200" dirty="0">
                <a:solidFill>
                  <a:srgbClr val="494949"/>
                </a:solidFill>
                <a:latin typeface="メイリオ" panose="020B0604030504040204" pitchFamily="50" charset="-128"/>
                <a:ea typeface="メイリオ" panose="020B0604030504040204" pitchFamily="50" charset="-128"/>
              </a:rPr>
              <a:t>、顧客名、電話番号は貸し倒れと無関係のため取り除く。</a:t>
            </a:r>
            <a:endParaRPr kumimoji="1" lang="en-US" altLang="ja-JP" sz="1200" dirty="0">
              <a:solidFill>
                <a:srgbClr val="494949"/>
              </a:solidFill>
              <a:latin typeface="メイリオ" panose="020B0604030504040204" pitchFamily="50" charset="-128"/>
              <a:ea typeface="メイリオ" panose="020B0604030504040204" pitchFamily="50" charset="-128"/>
            </a:endParaRPr>
          </a:p>
        </p:txBody>
      </p:sp>
      <p:sp>
        <p:nvSpPr>
          <p:cNvPr id="6" name="コンテンツ プレースホルダー 2">
            <a:extLst>
              <a:ext uri="{FF2B5EF4-FFF2-40B4-BE49-F238E27FC236}">
                <a16:creationId xmlns:a16="http://schemas.microsoft.com/office/drawing/2014/main" id="{A442BE2D-59D2-40FD-8474-713D24CA1FEE}"/>
              </a:ext>
            </a:extLst>
          </p:cNvPr>
          <p:cNvSpPr txBox="1">
            <a:spLocks/>
          </p:cNvSpPr>
          <p:nvPr/>
        </p:nvSpPr>
        <p:spPr bwMode="auto">
          <a:xfrm>
            <a:off x="654652" y="917138"/>
            <a:ext cx="10882695" cy="280445"/>
          </a:xfrm>
          <a:prstGeom prst="rect">
            <a:avLst/>
          </a:prstGeom>
        </p:spPr>
        <p:txBody>
          <a:bodyPr vert="horz" wrap="square" lIns="91440" tIns="45720" rIns="91440" bIns="45720" rtlCol="0" anchor="ctr">
            <a:noAutofit/>
          </a:bodyPr>
          <a:lstStyle>
            <a:lvl1pPr marL="357188" marR="0" indent="-357188"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n"/>
              <a:tabLst/>
              <a:defRPr kumimoji="1" lang="en-US" altLang="ja-JP"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1pPr>
            <a:lvl2pPr marL="742950" marR="0" indent="-28575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l"/>
              <a:tabLst/>
              <a:defRPr kumimoji="1" lang="ja-JP" altLang="en-US"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2pPr>
            <a:lvl3pPr marL="1143000" marR="0" indent="-2286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3pPr>
            <a:lvl4pPr marL="1714500" marR="0" indent="-3429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4pPr>
            <a:lvl5pPr marL="2114550" marR="0" indent="-28575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lnSpc>
                <a:spcPct val="110000"/>
              </a:lnSpc>
              <a:spcBef>
                <a:spcPts val="0"/>
              </a:spcBef>
              <a:spcAft>
                <a:spcPts val="0"/>
              </a:spcAft>
              <a:buClr>
                <a:srgbClr val="F36C37"/>
              </a:buClr>
              <a:buFont typeface="Wingdings" panose="05000000000000000000" pitchFamily="2" charset="2"/>
              <a:buChar char="u"/>
            </a:pPr>
            <a:r>
              <a:rPr lang="ja-JP" altLang="en-US" sz="1800" b="1" dirty="0">
                <a:solidFill>
                  <a:srgbClr val="F36C37"/>
                </a:solidFill>
              </a:rPr>
              <a:t>記入欄にどのように機械学習開発を進めるか記入しましょう。理由も簡単に記入してください。</a:t>
            </a:r>
          </a:p>
        </p:txBody>
      </p:sp>
      <p:cxnSp>
        <p:nvCxnSpPr>
          <p:cNvPr id="7" name="直線コネクタ 6">
            <a:extLst>
              <a:ext uri="{FF2B5EF4-FFF2-40B4-BE49-F238E27FC236}">
                <a16:creationId xmlns:a16="http://schemas.microsoft.com/office/drawing/2014/main" id="{84D5BAD2-6D5B-42BE-90C1-65A25167A52B}"/>
              </a:ext>
            </a:extLst>
          </p:cNvPr>
          <p:cNvCxnSpPr>
            <a:cxnSpLocks/>
          </p:cNvCxnSpPr>
          <p:nvPr/>
        </p:nvCxnSpPr>
        <p:spPr>
          <a:xfrm>
            <a:off x="748604" y="1220558"/>
            <a:ext cx="10658475" cy="0"/>
          </a:xfrm>
          <a:prstGeom prst="line">
            <a:avLst/>
          </a:prstGeom>
          <a:ln>
            <a:solidFill>
              <a:srgbClr val="F36C37"/>
            </a:solidFill>
          </a:ln>
        </p:spPr>
        <p:style>
          <a:lnRef idx="1">
            <a:schemeClr val="accent1"/>
          </a:lnRef>
          <a:fillRef idx="0">
            <a:schemeClr val="accent1"/>
          </a:fillRef>
          <a:effectRef idx="0">
            <a:schemeClr val="accent1"/>
          </a:effectRef>
          <a:fontRef idx="minor">
            <a:schemeClr val="tx1"/>
          </a:fontRef>
        </p:style>
      </p:cxnSp>
      <p:sp>
        <p:nvSpPr>
          <p:cNvPr id="10" name="四角形: 角を丸くする 9">
            <a:extLst>
              <a:ext uri="{FF2B5EF4-FFF2-40B4-BE49-F238E27FC236}">
                <a16:creationId xmlns:a16="http://schemas.microsoft.com/office/drawing/2014/main" id="{B3179C87-EE30-453C-A047-0E52F0CED5A4}"/>
              </a:ext>
            </a:extLst>
          </p:cNvPr>
          <p:cNvSpPr/>
          <p:nvPr/>
        </p:nvSpPr>
        <p:spPr>
          <a:xfrm>
            <a:off x="1062946" y="2573930"/>
            <a:ext cx="10344131" cy="668021"/>
          </a:xfrm>
          <a:prstGeom prst="roundRect">
            <a:avLst>
              <a:gd name="adj" fmla="val 1492"/>
            </a:avLst>
          </a:prstGeom>
          <a:noFill/>
          <a:ln w="19050">
            <a:solidFill>
              <a:srgbClr val="494949"/>
            </a:solidFill>
            <a:prstDash val="sysDash"/>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none" lIns="91440" tIns="45720" rIns="91440" bIns="45720" numCol="1" spcCol="0" rtlCol="0" fromWordArt="0" anchor="t" anchorCtr="0" forceAA="0" compatLnSpc="1">
            <a:prstTxWarp prst="textNoShape">
              <a:avLst/>
            </a:prstTxWarp>
            <a:noAutofit/>
          </a:bodyPr>
          <a:lstStyle/>
          <a:p>
            <a:r>
              <a:rPr kumimoji="1" lang="ja-JP" altLang="en-US" sz="1200" dirty="0">
                <a:solidFill>
                  <a:srgbClr val="EB0046"/>
                </a:solidFill>
                <a:latin typeface="メイリオ" panose="020B0604030504040204" pitchFamily="50" charset="-128"/>
                <a:ea typeface="メイリオ" panose="020B0604030504040204" pitchFamily="50" charset="-128"/>
              </a:rPr>
              <a:t>カテゴリ変数のダミー変数化、返済期間と勤続年数を数値に直す</a:t>
            </a:r>
            <a:endParaRPr kumimoji="1" lang="en-US" altLang="ja-JP" sz="1200" dirty="0">
              <a:solidFill>
                <a:srgbClr val="EB0046"/>
              </a:solidFill>
              <a:latin typeface="メイリオ" panose="020B0604030504040204" pitchFamily="50" charset="-128"/>
              <a:ea typeface="メイリオ" panose="020B0604030504040204" pitchFamily="50" charset="-128"/>
            </a:endParaRPr>
          </a:p>
          <a:p>
            <a:r>
              <a:rPr kumimoji="1" lang="ja-JP" altLang="en-US" sz="1200" dirty="0">
                <a:solidFill>
                  <a:srgbClr val="EB0046"/>
                </a:solidFill>
                <a:latin typeface="メイリオ" panose="020B0604030504040204" pitchFamily="50" charset="-128"/>
                <a:ea typeface="メイリオ" panose="020B0604030504040204" pitchFamily="50" charset="-128"/>
              </a:rPr>
              <a:t>（線形モデルやディープラーニングの場合はデータの標準化）</a:t>
            </a:r>
          </a:p>
        </p:txBody>
      </p:sp>
      <p:sp>
        <p:nvSpPr>
          <p:cNvPr id="12" name="四角形: 角を丸くする 11">
            <a:extLst>
              <a:ext uri="{FF2B5EF4-FFF2-40B4-BE49-F238E27FC236}">
                <a16:creationId xmlns:a16="http://schemas.microsoft.com/office/drawing/2014/main" id="{2D31763F-8F4E-4A37-8D30-4436BF35E414}"/>
              </a:ext>
            </a:extLst>
          </p:cNvPr>
          <p:cNvSpPr/>
          <p:nvPr/>
        </p:nvSpPr>
        <p:spPr>
          <a:xfrm>
            <a:off x="1053711" y="3591313"/>
            <a:ext cx="10344131" cy="668021"/>
          </a:xfrm>
          <a:prstGeom prst="roundRect">
            <a:avLst>
              <a:gd name="adj" fmla="val 1492"/>
            </a:avLst>
          </a:prstGeom>
          <a:noFill/>
          <a:ln w="19050">
            <a:solidFill>
              <a:srgbClr val="494949"/>
            </a:solidFill>
            <a:prstDash val="sysDash"/>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none" lIns="91440" tIns="45720" rIns="91440" bIns="45720" numCol="1" spcCol="0" rtlCol="0" fromWordArt="0" anchor="t" anchorCtr="0" forceAA="0" compatLnSpc="1">
            <a:prstTxWarp prst="textNoShape">
              <a:avLst/>
            </a:prstTxWarp>
            <a:noAutofit/>
          </a:bodyPr>
          <a:lstStyle/>
          <a:p>
            <a:r>
              <a:rPr kumimoji="1" lang="en-US" altLang="ja-JP" sz="1200" dirty="0">
                <a:solidFill>
                  <a:srgbClr val="EB0046"/>
                </a:solidFill>
                <a:latin typeface="メイリオ" panose="020B0604030504040204" pitchFamily="50" charset="-128"/>
                <a:ea typeface="メイリオ" panose="020B0604030504040204" pitchFamily="50" charset="-128"/>
              </a:rPr>
              <a:t>LightGBM</a:t>
            </a:r>
            <a:r>
              <a:rPr kumimoji="1" lang="ja-JP" altLang="en-US" sz="1200" dirty="0">
                <a:solidFill>
                  <a:srgbClr val="EB0046"/>
                </a:solidFill>
                <a:latin typeface="メイリオ" panose="020B0604030504040204" pitchFamily="50" charset="-128"/>
                <a:ea typeface="メイリオ" panose="020B0604030504040204" pitchFamily="50" charset="-128"/>
              </a:rPr>
              <a:t>、ランダムフォレストで安定したベースモデルを作る。</a:t>
            </a:r>
            <a:endParaRPr kumimoji="1" lang="en-US" altLang="ja-JP" sz="1200" dirty="0">
              <a:solidFill>
                <a:srgbClr val="EB0046"/>
              </a:solidFill>
              <a:latin typeface="メイリオ" panose="020B0604030504040204" pitchFamily="50" charset="-128"/>
              <a:ea typeface="メイリオ" panose="020B0604030504040204" pitchFamily="50" charset="-128"/>
            </a:endParaRPr>
          </a:p>
          <a:p>
            <a:r>
              <a:rPr kumimoji="1" lang="ja-JP" altLang="en-US" sz="1200" dirty="0">
                <a:solidFill>
                  <a:srgbClr val="EB0046"/>
                </a:solidFill>
                <a:latin typeface="メイリオ" panose="020B0604030504040204" pitchFamily="50" charset="-128"/>
                <a:ea typeface="メイリオ" panose="020B0604030504040204" pitchFamily="50" charset="-128"/>
              </a:rPr>
              <a:t>ロジスティック回帰、ニューラルネットワークなど。</a:t>
            </a:r>
            <a:endParaRPr kumimoji="1" lang="en-US" altLang="ja-JP" sz="1200" dirty="0">
              <a:solidFill>
                <a:srgbClr val="EB0046"/>
              </a:solidFill>
              <a:latin typeface="メイリオ" panose="020B0604030504040204" pitchFamily="50" charset="-128"/>
              <a:ea typeface="メイリオ" panose="020B0604030504040204" pitchFamily="50" charset="-128"/>
            </a:endParaRPr>
          </a:p>
          <a:p>
            <a:r>
              <a:rPr kumimoji="1" lang="ja-JP" altLang="en-US" sz="1200" dirty="0">
                <a:solidFill>
                  <a:srgbClr val="494949"/>
                </a:solidFill>
                <a:latin typeface="メイリオ" panose="020B0604030504040204" pitchFamily="50" charset="-128"/>
                <a:ea typeface="メイリオ" panose="020B0604030504040204" pitchFamily="50" charset="-128"/>
              </a:rPr>
              <a:t>（選択するモデル自体はどれでも間違いではないですが、他の項目の回答内容に影響します）</a:t>
            </a:r>
          </a:p>
        </p:txBody>
      </p:sp>
      <p:sp>
        <p:nvSpPr>
          <p:cNvPr id="13" name="四角形: 角を丸くする 12">
            <a:extLst>
              <a:ext uri="{FF2B5EF4-FFF2-40B4-BE49-F238E27FC236}">
                <a16:creationId xmlns:a16="http://schemas.microsoft.com/office/drawing/2014/main" id="{D72EF1B7-19F2-4B99-B6DD-EB12C87314DA}"/>
              </a:ext>
            </a:extLst>
          </p:cNvPr>
          <p:cNvSpPr/>
          <p:nvPr/>
        </p:nvSpPr>
        <p:spPr>
          <a:xfrm>
            <a:off x="1062946" y="4595323"/>
            <a:ext cx="10344131" cy="666470"/>
          </a:xfrm>
          <a:prstGeom prst="roundRect">
            <a:avLst>
              <a:gd name="adj" fmla="val 1492"/>
            </a:avLst>
          </a:prstGeom>
          <a:noFill/>
          <a:ln w="19050">
            <a:solidFill>
              <a:srgbClr val="494949"/>
            </a:solidFill>
            <a:prstDash val="sysDash"/>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none" lIns="91440" tIns="45720" rIns="91440" bIns="45720" numCol="1" spcCol="0" rtlCol="0" fromWordArt="0" anchor="t" anchorCtr="0" forceAA="0" compatLnSpc="1">
            <a:prstTxWarp prst="textNoShape">
              <a:avLst/>
            </a:prstTxWarp>
            <a:noAutofit/>
          </a:bodyPr>
          <a:lstStyle/>
          <a:p>
            <a:r>
              <a:rPr kumimoji="1" lang="ja-JP" altLang="en-US" sz="1200" dirty="0">
                <a:solidFill>
                  <a:srgbClr val="EB0046"/>
                </a:solidFill>
                <a:latin typeface="メイリオ" panose="020B0604030504040204" pitchFamily="50" charset="-128"/>
                <a:ea typeface="メイリオ" panose="020B0604030504040204" pitchFamily="50" charset="-128"/>
              </a:rPr>
              <a:t>正解率（精度）、</a:t>
            </a:r>
            <a:r>
              <a:rPr kumimoji="1" lang="en-US" altLang="ja-JP" sz="1200" dirty="0">
                <a:solidFill>
                  <a:srgbClr val="EB0046"/>
                </a:solidFill>
                <a:latin typeface="メイリオ" panose="020B0604030504040204" pitchFamily="50" charset="-128"/>
                <a:ea typeface="メイリオ" panose="020B0604030504040204" pitchFamily="50" charset="-128"/>
              </a:rPr>
              <a:t>F</a:t>
            </a:r>
            <a:r>
              <a:rPr kumimoji="1" lang="ja-JP" altLang="en-US" sz="1200" dirty="0">
                <a:solidFill>
                  <a:srgbClr val="EB0046"/>
                </a:solidFill>
                <a:latin typeface="メイリオ" panose="020B0604030504040204" pitchFamily="50" charset="-128"/>
                <a:ea typeface="メイリオ" panose="020B0604030504040204" pitchFamily="50" charset="-128"/>
              </a:rPr>
              <a:t>値、適合率、再現率</a:t>
            </a:r>
            <a:endParaRPr kumimoji="1" lang="en-US" altLang="ja-JP" sz="1200" dirty="0">
              <a:solidFill>
                <a:srgbClr val="EB0046"/>
              </a:solidFill>
              <a:latin typeface="メイリオ" panose="020B0604030504040204" pitchFamily="50" charset="-128"/>
              <a:ea typeface="メイリオ" panose="020B0604030504040204" pitchFamily="50" charset="-128"/>
            </a:endParaRPr>
          </a:p>
          <a:p>
            <a:r>
              <a:rPr kumimoji="1" lang="ja-JP" altLang="en-US" sz="1200" dirty="0">
                <a:solidFill>
                  <a:srgbClr val="494949"/>
                </a:solidFill>
                <a:latin typeface="メイリオ" panose="020B0604030504040204" pitchFamily="50" charset="-128"/>
                <a:ea typeface="メイリオ" panose="020B0604030504040204" pitchFamily="50" charset="-128"/>
              </a:rPr>
              <a:t>貸し倒れを起こすかどうかで顧客を分類しようとする場合は、貸し倒れを起こす顧客をしっかりと見つけ出す必要がある為、</a:t>
            </a:r>
            <a:endParaRPr kumimoji="1" lang="en-US" altLang="ja-JP" sz="1200" dirty="0">
              <a:solidFill>
                <a:srgbClr val="494949"/>
              </a:solidFill>
              <a:latin typeface="メイリオ" panose="020B0604030504040204" pitchFamily="50" charset="-128"/>
              <a:ea typeface="メイリオ" panose="020B0604030504040204" pitchFamily="50" charset="-128"/>
            </a:endParaRPr>
          </a:p>
          <a:p>
            <a:r>
              <a:rPr kumimoji="1" lang="ja-JP" altLang="en-US" sz="1200" dirty="0">
                <a:solidFill>
                  <a:srgbClr val="494949"/>
                </a:solidFill>
                <a:latin typeface="メイリオ" panose="020B0604030504040204" pitchFamily="50" charset="-128"/>
                <a:ea typeface="メイリオ" panose="020B0604030504040204" pitchFamily="50" charset="-128"/>
              </a:rPr>
              <a:t>正解率だけでなく</a:t>
            </a:r>
            <a:r>
              <a:rPr kumimoji="1" lang="en-US" altLang="ja-JP" sz="1200" dirty="0">
                <a:solidFill>
                  <a:srgbClr val="494949"/>
                </a:solidFill>
                <a:latin typeface="メイリオ" panose="020B0604030504040204" pitchFamily="50" charset="-128"/>
                <a:ea typeface="メイリオ" panose="020B0604030504040204" pitchFamily="50" charset="-128"/>
              </a:rPr>
              <a:t>F</a:t>
            </a:r>
            <a:r>
              <a:rPr kumimoji="1" lang="ja-JP" altLang="en-US" sz="1200" dirty="0">
                <a:solidFill>
                  <a:srgbClr val="494949"/>
                </a:solidFill>
                <a:latin typeface="メイリオ" panose="020B0604030504040204" pitchFamily="50" charset="-128"/>
                <a:ea typeface="メイリオ" panose="020B0604030504040204" pitchFamily="50" charset="-128"/>
              </a:rPr>
              <a:t>値なども確認した方が良いです。回帰を行うモデルを想定している場合は決定係数</a:t>
            </a:r>
            <a:r>
              <a:rPr kumimoji="1" lang="en-US" altLang="ja-JP" sz="1200" dirty="0">
                <a:solidFill>
                  <a:srgbClr val="494949"/>
                </a:solidFill>
                <a:latin typeface="メイリオ" panose="020B0604030504040204" pitchFamily="50" charset="-128"/>
                <a:ea typeface="メイリオ" panose="020B0604030504040204" pitchFamily="50" charset="-128"/>
              </a:rPr>
              <a:t>R2</a:t>
            </a:r>
            <a:r>
              <a:rPr kumimoji="1" lang="ja-JP" altLang="en-US" sz="1200" dirty="0">
                <a:solidFill>
                  <a:srgbClr val="494949"/>
                </a:solidFill>
                <a:latin typeface="メイリオ" panose="020B0604030504040204" pitchFamily="50" charset="-128"/>
                <a:ea typeface="メイリオ" panose="020B0604030504040204" pitchFamily="50" charset="-128"/>
              </a:rPr>
              <a:t>などが重要な指標となります。</a:t>
            </a:r>
          </a:p>
        </p:txBody>
      </p:sp>
      <p:sp>
        <p:nvSpPr>
          <p:cNvPr id="14" name="四角形: 角を丸くする 13">
            <a:extLst>
              <a:ext uri="{FF2B5EF4-FFF2-40B4-BE49-F238E27FC236}">
                <a16:creationId xmlns:a16="http://schemas.microsoft.com/office/drawing/2014/main" id="{ECBA2105-E16B-477F-8A80-5F80FD7DA573}"/>
              </a:ext>
            </a:extLst>
          </p:cNvPr>
          <p:cNvSpPr/>
          <p:nvPr/>
        </p:nvSpPr>
        <p:spPr>
          <a:xfrm>
            <a:off x="1062946" y="5602007"/>
            <a:ext cx="10344131" cy="666470"/>
          </a:xfrm>
          <a:prstGeom prst="roundRect">
            <a:avLst>
              <a:gd name="adj" fmla="val 1492"/>
            </a:avLst>
          </a:prstGeom>
          <a:noFill/>
          <a:ln w="19050">
            <a:solidFill>
              <a:srgbClr val="494949"/>
            </a:solidFill>
            <a:prstDash val="sysDash"/>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none" lIns="91440" tIns="45720" rIns="91440" bIns="45720" numCol="1" spcCol="0" rtlCol="0" fromWordArt="0" anchor="t" anchorCtr="0" forceAA="0" compatLnSpc="1">
            <a:prstTxWarp prst="textNoShape">
              <a:avLst/>
            </a:prstTxWarp>
            <a:noAutofit/>
          </a:bodyPr>
          <a:lstStyle/>
          <a:p>
            <a:r>
              <a:rPr lang="ja-JP" altLang="en-US" sz="1200" dirty="0">
                <a:solidFill>
                  <a:srgbClr val="EB0046"/>
                </a:solidFill>
                <a:latin typeface="+mn-ea"/>
              </a:rPr>
              <a:t>手動で</a:t>
            </a:r>
            <a:r>
              <a:rPr lang="en-US" altLang="ja-JP" sz="1200" dirty="0">
                <a:solidFill>
                  <a:srgbClr val="EB0046"/>
                </a:solidFill>
                <a:latin typeface="+mn-ea"/>
              </a:rPr>
              <a:t>n_estimators</a:t>
            </a:r>
            <a:r>
              <a:rPr lang="ja-JP" altLang="en-US" sz="1200" dirty="0">
                <a:solidFill>
                  <a:srgbClr val="EB0046"/>
                </a:solidFill>
                <a:latin typeface="+mn-ea"/>
              </a:rPr>
              <a:t>や</a:t>
            </a:r>
            <a:r>
              <a:rPr lang="en-US" altLang="ja-JP" sz="1200" dirty="0">
                <a:solidFill>
                  <a:srgbClr val="EB0046"/>
                </a:solidFill>
                <a:latin typeface="+mn-ea"/>
              </a:rPr>
              <a:t>max_depth</a:t>
            </a:r>
            <a:r>
              <a:rPr lang="ja-JP" altLang="en-US" sz="1200" dirty="0">
                <a:solidFill>
                  <a:srgbClr val="EB0046"/>
                </a:solidFill>
                <a:latin typeface="+mn-ea"/>
              </a:rPr>
              <a:t>のパラメータ調整を行う。グリッドサーチでパラメータ探索を行う。</a:t>
            </a:r>
            <a:endParaRPr lang="en-US" altLang="ja-JP" sz="1200" dirty="0">
              <a:solidFill>
                <a:srgbClr val="EB0046"/>
              </a:solidFill>
              <a:latin typeface="+mn-ea"/>
            </a:endParaRPr>
          </a:p>
          <a:p>
            <a:r>
              <a:rPr lang="ja-JP" altLang="en-US" sz="1200" dirty="0">
                <a:solidFill>
                  <a:srgbClr val="EB0046"/>
                </a:solidFill>
                <a:latin typeface="+mn-ea"/>
              </a:rPr>
              <a:t>使用する説明変数を変える（特に線形モデルの場合）。</a:t>
            </a:r>
            <a:endParaRPr lang="en-US" altLang="ja-JP" sz="1200" dirty="0">
              <a:solidFill>
                <a:srgbClr val="EB0046"/>
              </a:solidFill>
              <a:latin typeface="+mn-ea"/>
            </a:endParaRPr>
          </a:p>
          <a:p>
            <a:r>
              <a:rPr lang="ja-JP" altLang="en-US" sz="1200" dirty="0">
                <a:solidFill>
                  <a:srgbClr val="EB0046"/>
                </a:solidFill>
                <a:latin typeface="+mn-ea"/>
              </a:rPr>
              <a:t>貸し倒れのデータがかなり少ない不均衡データなので、モデルのパラメータに</a:t>
            </a:r>
            <a:r>
              <a:rPr lang="en-US" altLang="ja-JP" sz="1200" dirty="0">
                <a:solidFill>
                  <a:srgbClr val="EB0046"/>
                </a:solidFill>
                <a:latin typeface="+mn-ea"/>
              </a:rPr>
              <a:t>class_weight=‘balanced’</a:t>
            </a:r>
            <a:r>
              <a:rPr lang="ja-JP" altLang="en-US" sz="1200" dirty="0">
                <a:solidFill>
                  <a:srgbClr val="EB0046"/>
                </a:solidFill>
                <a:latin typeface="+mn-ea"/>
              </a:rPr>
              <a:t>を指定する。　など</a:t>
            </a:r>
            <a:endParaRPr kumimoji="1" lang="ja-JP" altLang="en-US" sz="1200" dirty="0">
              <a:solidFill>
                <a:srgbClr val="EB0046"/>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850555954"/>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タイトル 1">
            <a:extLst>
              <a:ext uri="{FF2B5EF4-FFF2-40B4-BE49-F238E27FC236}">
                <a16:creationId xmlns:a16="http://schemas.microsoft.com/office/drawing/2014/main" id="{2DA76E4A-E82F-4E3B-913C-6408054281D8}"/>
              </a:ext>
            </a:extLst>
          </p:cNvPr>
          <p:cNvSpPr txBox="1">
            <a:spLocks/>
          </p:cNvSpPr>
          <p:nvPr/>
        </p:nvSpPr>
        <p:spPr bwMode="auto">
          <a:xfrm>
            <a:off x="666514" y="851958"/>
            <a:ext cx="10922105" cy="4826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kumimoji="1" sz="2800" b="1" kern="1200" baseline="0">
                <a:solidFill>
                  <a:schemeClr val="tx1">
                    <a:lumMod val="75000"/>
                    <a:lumOff val="25000"/>
                  </a:schemeClr>
                </a:solidFill>
                <a:latin typeface="メイリオ" panose="020B0604030504040204" pitchFamily="50" charset="-128"/>
                <a:ea typeface="メイリオ" panose="020B0604030504040204" pitchFamily="50" charset="-128"/>
                <a:cs typeface="+mj-cs"/>
              </a:defRPr>
            </a:lvl1pPr>
          </a:lstStyle>
          <a:p>
            <a:r>
              <a:rPr lang="ja-JP" altLang="en-US" sz="3200" spc="150" dirty="0">
                <a:solidFill>
                  <a:srgbClr val="F36C37"/>
                </a:solidFill>
              </a:rPr>
              <a:t>付録　ディープラーニング </a:t>
            </a:r>
            <a:r>
              <a:rPr lang="en-US" altLang="ja-JP" sz="2000" spc="150" dirty="0">
                <a:solidFill>
                  <a:srgbClr val="F36C37"/>
                </a:solidFill>
              </a:rPr>
              <a:t>– </a:t>
            </a:r>
            <a:r>
              <a:rPr lang="en-US" altLang="ja-JP" sz="2000" spc="150" dirty="0" err="1">
                <a:solidFill>
                  <a:srgbClr val="F36C37"/>
                </a:solidFill>
              </a:rPr>
              <a:t>PyTorch</a:t>
            </a:r>
            <a:r>
              <a:rPr lang="ja-JP" altLang="en-US" sz="2000" spc="150" dirty="0">
                <a:solidFill>
                  <a:srgbClr val="F36C37"/>
                </a:solidFill>
              </a:rPr>
              <a:t>での実装</a:t>
            </a:r>
            <a:r>
              <a:rPr lang="en-US" altLang="ja-JP" sz="2000" spc="150" dirty="0">
                <a:solidFill>
                  <a:srgbClr val="F36C37"/>
                </a:solidFill>
              </a:rPr>
              <a:t> -</a:t>
            </a:r>
            <a:endParaRPr lang="en-US" altLang="ja-JP" sz="3200" spc="150" dirty="0">
              <a:solidFill>
                <a:srgbClr val="F36C37"/>
              </a:solidFill>
            </a:endParaRPr>
          </a:p>
        </p:txBody>
      </p:sp>
      <p:sp>
        <p:nvSpPr>
          <p:cNvPr id="2" name="スライド番号プレースホルダー 1">
            <a:extLst>
              <a:ext uri="{FF2B5EF4-FFF2-40B4-BE49-F238E27FC236}">
                <a16:creationId xmlns:a16="http://schemas.microsoft.com/office/drawing/2014/main" id="{FAA47C63-520D-4F7C-8DAB-2526094CB5B4}"/>
              </a:ext>
            </a:extLst>
          </p:cNvPr>
          <p:cNvSpPr>
            <a:spLocks noGrp="1"/>
          </p:cNvSpPr>
          <p:nvPr>
            <p:ph type="sldNum" sz="quarter" idx="10"/>
          </p:nvPr>
        </p:nvSpPr>
        <p:spPr>
          <a:xfrm>
            <a:off x="9265299" y="6465214"/>
            <a:ext cx="2743200" cy="204403"/>
          </a:xfrm>
        </p:spPr>
        <p:txBody>
          <a:bodyPr/>
          <a:lstStyle/>
          <a:p>
            <a:fld id="{5D750650-B10A-47BF-93C2-E1678438B37A}" type="slidenum">
              <a:rPr kumimoji="1" lang="ja-JP" altLang="en-US" smtClean="0"/>
              <a:pPr/>
              <a:t>365</a:t>
            </a:fld>
            <a:endParaRPr kumimoji="1" lang="ja-JP" altLang="en-US" dirty="0"/>
          </a:p>
        </p:txBody>
      </p:sp>
      <p:sp>
        <p:nvSpPr>
          <p:cNvPr id="9" name="四角形: 角を丸くする 8">
            <a:extLst>
              <a:ext uri="{FF2B5EF4-FFF2-40B4-BE49-F238E27FC236}">
                <a16:creationId xmlns:a16="http://schemas.microsoft.com/office/drawing/2014/main" id="{17C76A4F-9917-404E-810D-D4C278F81FF6}"/>
              </a:ext>
            </a:extLst>
          </p:cNvPr>
          <p:cNvSpPr/>
          <p:nvPr/>
        </p:nvSpPr>
        <p:spPr bwMode="auto">
          <a:xfrm>
            <a:off x="735085" y="1751579"/>
            <a:ext cx="2208068" cy="358390"/>
          </a:xfrm>
          <a:prstGeom prst="roundRect">
            <a:avLst>
              <a:gd name="adj" fmla="val 50000"/>
            </a:avLst>
          </a:prstGeom>
          <a:solidFill>
            <a:srgbClr val="F36C37"/>
          </a:solidFill>
          <a:ln w="19050" algn="ctr">
            <a:noFill/>
            <a:prstDash val="dash"/>
            <a:round/>
            <a:headEnd/>
            <a:tailEnd/>
          </a:ln>
          <a:effectLst/>
        </p:spPr>
        <p:txBody>
          <a:bodyPr wrap="none" lIns="108000" tIns="108000" rtlCol="0" anchor="ctr"/>
          <a:lstStyle/>
          <a:p>
            <a:pPr algn="ctr"/>
            <a:r>
              <a:rPr kumimoji="1" lang="ja-JP" altLang="en-US" b="1" spc="300" dirty="0">
                <a:solidFill>
                  <a:schemeClr val="bg1"/>
                </a:solidFill>
                <a:latin typeface="+mn-ea"/>
              </a:rPr>
              <a:t>章の目次</a:t>
            </a:r>
          </a:p>
        </p:txBody>
      </p:sp>
      <p:sp>
        <p:nvSpPr>
          <p:cNvPr id="10" name="コンテンツ プレースホルダー 5">
            <a:extLst>
              <a:ext uri="{FF2B5EF4-FFF2-40B4-BE49-F238E27FC236}">
                <a16:creationId xmlns:a16="http://schemas.microsoft.com/office/drawing/2014/main" id="{2A231A49-86B3-4817-904B-36C2F1103794}"/>
              </a:ext>
            </a:extLst>
          </p:cNvPr>
          <p:cNvSpPr txBox="1">
            <a:spLocks/>
          </p:cNvSpPr>
          <p:nvPr/>
        </p:nvSpPr>
        <p:spPr>
          <a:xfrm>
            <a:off x="1061853" y="2481587"/>
            <a:ext cx="10353860" cy="2733632"/>
          </a:xfrm>
          <a:prstGeom prst="rect">
            <a:avLst/>
          </a:prstGeom>
        </p:spPr>
        <p:txBody>
          <a:bodyPr vert="horz" lIns="91440" tIns="45720" rIns="91440" bIns="45720" rtlCol="0" anchor="t"/>
          <a:lstStyle>
            <a:defPPr>
              <a:defRPr lang="en-US"/>
            </a:defPPr>
            <a:lvl1pPr marL="0" algn="r" defTabSz="457200" rtl="0" eaLnBrk="1" latinLnBrk="0" hangingPunct="1">
              <a:defRPr sz="900" b="0" kern="1200">
                <a:solidFill>
                  <a:schemeClr val="tx1">
                    <a:lumMod val="50000"/>
                    <a:lumOff val="50000"/>
                  </a:schemeClr>
                </a:solidFill>
                <a:latin typeface="メイリオ" panose="020B0604030504040204" pitchFamily="50" charset="-128"/>
                <a:ea typeface="メイリオ" panose="020B0604030504040204" pitchFamily="50" charset="-128"/>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lnSpc>
                <a:spcPct val="150000"/>
              </a:lnSpc>
            </a:pPr>
            <a:r>
              <a:rPr lang="en-US" altLang="ja-JP" sz="2800" b="1" spc="300" dirty="0">
                <a:solidFill>
                  <a:schemeClr val="tx1">
                    <a:lumMod val="75000"/>
                    <a:lumOff val="25000"/>
                  </a:schemeClr>
                </a:solidFill>
              </a:rPr>
              <a:t>A1-1.PyTorch</a:t>
            </a:r>
          </a:p>
          <a:p>
            <a:pPr algn="l">
              <a:lnSpc>
                <a:spcPct val="150000"/>
              </a:lnSpc>
            </a:pPr>
            <a:r>
              <a:rPr lang="en-US" altLang="ja-JP" sz="2800" b="1" spc="300" dirty="0">
                <a:solidFill>
                  <a:schemeClr val="tx1">
                    <a:lumMod val="75000"/>
                    <a:lumOff val="25000"/>
                  </a:schemeClr>
                </a:solidFill>
              </a:rPr>
              <a:t>A1-2.PyTorch</a:t>
            </a:r>
            <a:r>
              <a:rPr lang="ja-JP" altLang="en-US" sz="2800" b="1" spc="300" dirty="0">
                <a:solidFill>
                  <a:schemeClr val="tx1">
                    <a:lumMod val="75000"/>
                    <a:lumOff val="25000"/>
                  </a:schemeClr>
                </a:solidFill>
              </a:rPr>
              <a:t>によるディープラーニングの実装</a:t>
            </a:r>
            <a:endParaRPr lang="en-US" altLang="ja-JP" sz="2800" b="1" spc="300" dirty="0">
              <a:solidFill>
                <a:schemeClr val="tx1">
                  <a:lumMod val="75000"/>
                  <a:lumOff val="25000"/>
                </a:schemeClr>
              </a:solidFill>
            </a:endParaRPr>
          </a:p>
          <a:p>
            <a:pPr algn="l">
              <a:lnSpc>
                <a:spcPct val="150000"/>
              </a:lnSpc>
            </a:pPr>
            <a:r>
              <a:rPr lang="en-US" altLang="ja-JP" sz="2800" b="1" spc="300" dirty="0">
                <a:solidFill>
                  <a:schemeClr val="tx1">
                    <a:lumMod val="75000"/>
                    <a:lumOff val="25000"/>
                  </a:schemeClr>
                </a:solidFill>
              </a:rPr>
              <a:t>A1-3.PyTorch</a:t>
            </a:r>
            <a:r>
              <a:rPr lang="ja-JP" altLang="en-US" sz="2800" b="1" spc="300" dirty="0">
                <a:solidFill>
                  <a:schemeClr val="tx1">
                    <a:lumMod val="75000"/>
                    <a:lumOff val="25000"/>
                  </a:schemeClr>
                </a:solidFill>
              </a:rPr>
              <a:t>によるディープラーニングモデルの改良</a:t>
            </a:r>
            <a:endParaRPr lang="en-US" altLang="ja-JP" sz="2800" b="1" spc="300" dirty="0">
              <a:solidFill>
                <a:schemeClr val="tx1">
                  <a:lumMod val="75000"/>
                  <a:lumOff val="25000"/>
                </a:schemeClr>
              </a:solidFill>
            </a:endParaRPr>
          </a:p>
        </p:txBody>
      </p:sp>
    </p:spTree>
    <p:extLst>
      <p:ext uri="{BB962C8B-B14F-4D97-AF65-F5344CB8AC3E}">
        <p14:creationId xmlns:p14="http://schemas.microsoft.com/office/powerpoint/2010/main" val="148985702"/>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lang="en-US" altLang="ja-JP" dirty="0"/>
              <a:t>A1-1-1.PyTorch</a:t>
            </a:r>
            <a:endParaRPr lang="ja-JP" altLang="en-US" dirty="0"/>
          </a:p>
        </p:txBody>
      </p:sp>
      <p:sp>
        <p:nvSpPr>
          <p:cNvPr id="5" name="スライド番号プレースホルダー 4">
            <a:extLst>
              <a:ext uri="{FF2B5EF4-FFF2-40B4-BE49-F238E27FC236}">
                <a16:creationId xmlns:a16="http://schemas.microsoft.com/office/drawing/2014/main" id="{F28FC8B0-B684-4BFC-A81E-160AA33BEF36}"/>
              </a:ext>
            </a:extLst>
          </p:cNvPr>
          <p:cNvSpPr>
            <a:spLocks noGrp="1"/>
          </p:cNvSpPr>
          <p:nvPr>
            <p:ph type="sldNum" sz="quarter" idx="10"/>
          </p:nvPr>
        </p:nvSpPr>
        <p:spPr/>
        <p:txBody>
          <a:bodyPr/>
          <a:lstStyle/>
          <a:p>
            <a:fld id="{5D750650-B10A-47BF-93C2-E1678438B37A}" type="slidenum">
              <a:rPr kumimoji="1" lang="ja-JP" altLang="en-US" smtClean="0"/>
              <a:pPr/>
              <a:t>366</a:t>
            </a:fld>
            <a:endParaRPr kumimoji="1" lang="ja-JP" altLang="en-US"/>
          </a:p>
        </p:txBody>
      </p:sp>
      <p:sp>
        <p:nvSpPr>
          <p:cNvPr id="3" name="コンテンツ プレースホルダー 2">
            <a:extLst>
              <a:ext uri="{FF2B5EF4-FFF2-40B4-BE49-F238E27FC236}">
                <a16:creationId xmlns:a16="http://schemas.microsoft.com/office/drawing/2014/main" id="{82405477-48E5-41FA-8FFD-61F78D7BCE6E}"/>
              </a:ext>
            </a:extLst>
          </p:cNvPr>
          <p:cNvSpPr>
            <a:spLocks noGrp="1"/>
          </p:cNvSpPr>
          <p:nvPr>
            <p:ph sz="quarter" idx="4294967295"/>
          </p:nvPr>
        </p:nvSpPr>
        <p:spPr>
          <a:xfrm>
            <a:off x="766762" y="3954891"/>
            <a:ext cx="10658475" cy="1721747"/>
          </a:xfrm>
        </p:spPr>
        <p:txBody>
          <a:bodyPr wrap="square">
            <a:normAutofit fontScale="92500" lnSpcReduction="20000"/>
          </a:bodyPr>
          <a:lstStyle/>
          <a:p>
            <a:pPr>
              <a:buClr>
                <a:srgbClr val="F36C37"/>
              </a:buClr>
            </a:pPr>
            <a:r>
              <a:rPr lang="ja-JP" altLang="en-US" sz="2000" b="1" dirty="0"/>
              <a:t>直感的な記述で詳細にディープラーニングの仕様を記述できる</a:t>
            </a:r>
            <a:endParaRPr lang="en-US" altLang="ja-JP" sz="2000" b="1" dirty="0"/>
          </a:p>
          <a:p>
            <a:pPr>
              <a:buClr>
                <a:srgbClr val="F36C37"/>
              </a:buClr>
            </a:pPr>
            <a:r>
              <a:rPr lang="ja-JP" altLang="en-US" sz="2000" b="1" dirty="0"/>
              <a:t>学習に</a:t>
            </a:r>
            <a:r>
              <a:rPr lang="en-US" altLang="ja-JP" sz="2000" b="1" dirty="0">
                <a:solidFill>
                  <a:srgbClr val="F36C37"/>
                </a:solidFill>
              </a:rPr>
              <a:t>GPU</a:t>
            </a:r>
            <a:r>
              <a:rPr lang="ja-JP" altLang="en-US" sz="2000" b="1" dirty="0"/>
              <a:t>を利用可能</a:t>
            </a:r>
          </a:p>
          <a:p>
            <a:pPr>
              <a:buClr>
                <a:srgbClr val="F36C37"/>
              </a:buClr>
            </a:pPr>
            <a:r>
              <a:rPr lang="ja-JP" altLang="en-US" sz="2000" b="1" dirty="0"/>
              <a:t>ラッパーライブラリや周辺ライブラリも開発されているが、</a:t>
            </a:r>
            <a:r>
              <a:rPr lang="en-US" altLang="ja-JP" sz="2000" b="1" dirty="0"/>
              <a:t>Keras</a:t>
            </a:r>
            <a:r>
              <a:rPr lang="ja-JP" altLang="en-US" sz="2000" b="1" dirty="0"/>
              <a:t>のようなこれといったてっぱんのラッパーライブラリがない</a:t>
            </a:r>
            <a:endParaRPr lang="en-US" altLang="ja-JP" sz="2000" b="1" dirty="0"/>
          </a:p>
          <a:p>
            <a:pPr>
              <a:buClr>
                <a:srgbClr val="F36C37"/>
              </a:buClr>
            </a:pPr>
            <a:r>
              <a:rPr lang="ja-JP" altLang="en-US" sz="2000" b="1" dirty="0"/>
              <a:t>ラッパーライブラリを使用する使い勝手と詳細な記述ができる自由度はトレードオフの関係にあるため、ないと悪いというわけではないが、</a:t>
            </a:r>
            <a:r>
              <a:rPr lang="en-US" altLang="ja-JP" sz="2000" b="1" dirty="0"/>
              <a:t>Keras</a:t>
            </a:r>
            <a:r>
              <a:rPr lang="ja-JP" altLang="en-US" sz="2000" b="1" dirty="0"/>
              <a:t>よりとっつき辛い部分がある</a:t>
            </a:r>
          </a:p>
        </p:txBody>
      </p:sp>
      <p:sp>
        <p:nvSpPr>
          <p:cNvPr id="13" name="四角形: 角を丸くする 12">
            <a:extLst>
              <a:ext uri="{FF2B5EF4-FFF2-40B4-BE49-F238E27FC236}">
                <a16:creationId xmlns:a16="http://schemas.microsoft.com/office/drawing/2014/main" id="{7EFD6D7F-6998-4A03-AAAA-AADB4C49AB14}"/>
              </a:ext>
            </a:extLst>
          </p:cNvPr>
          <p:cNvSpPr/>
          <p:nvPr/>
        </p:nvSpPr>
        <p:spPr bwMode="auto">
          <a:xfrm>
            <a:off x="766762" y="1590097"/>
            <a:ext cx="10658475" cy="2221412"/>
          </a:xfrm>
          <a:prstGeom prst="roundRect">
            <a:avLst>
              <a:gd name="adj" fmla="val 4381"/>
            </a:avLst>
          </a:prstGeom>
          <a:solidFill>
            <a:srgbClr val="FEEDE6"/>
          </a:solidFill>
          <a:ln w="19050" algn="ctr">
            <a:solidFill>
              <a:srgbClr val="F36C37"/>
            </a:solidFill>
            <a:prstDash val="solid"/>
            <a:round/>
            <a:headEnd/>
            <a:tailEnd/>
          </a:ln>
          <a:effectLst/>
        </p:spPr>
        <p:txBody>
          <a:bodyPr wrap="none" rtlCol="0" anchor="ctr"/>
          <a:lstStyle/>
          <a:p>
            <a:pPr algn="ctr"/>
            <a:endParaRPr kumimoji="1" lang="ja-JP" altLang="en-US" sz="2400" dirty="0">
              <a:solidFill>
                <a:schemeClr val="bg1"/>
              </a:solidFill>
            </a:endParaRPr>
          </a:p>
        </p:txBody>
      </p:sp>
      <p:grpSp>
        <p:nvGrpSpPr>
          <p:cNvPr id="14" name="グループ化 13">
            <a:extLst>
              <a:ext uri="{FF2B5EF4-FFF2-40B4-BE49-F238E27FC236}">
                <a16:creationId xmlns:a16="http://schemas.microsoft.com/office/drawing/2014/main" id="{DDA1438B-3BCB-4EBC-993E-597EC3FCDE4B}"/>
              </a:ext>
            </a:extLst>
          </p:cNvPr>
          <p:cNvGrpSpPr/>
          <p:nvPr/>
        </p:nvGrpSpPr>
        <p:grpSpPr>
          <a:xfrm>
            <a:off x="2683248" y="1358716"/>
            <a:ext cx="6825504" cy="468736"/>
            <a:chOff x="2154608" y="3539394"/>
            <a:chExt cx="6825505" cy="426124"/>
          </a:xfrm>
        </p:grpSpPr>
        <p:sp>
          <p:nvSpPr>
            <p:cNvPr id="15" name="四角形: 角を丸くする 14">
              <a:extLst>
                <a:ext uri="{FF2B5EF4-FFF2-40B4-BE49-F238E27FC236}">
                  <a16:creationId xmlns:a16="http://schemas.microsoft.com/office/drawing/2014/main" id="{2344D331-DBBD-4582-A32A-90BD94837049}"/>
                </a:ext>
              </a:extLst>
            </p:cNvPr>
            <p:cNvSpPr/>
            <p:nvPr/>
          </p:nvSpPr>
          <p:spPr bwMode="auto">
            <a:xfrm>
              <a:off x="2154608" y="3539394"/>
              <a:ext cx="6825505" cy="394229"/>
            </a:xfrm>
            <a:prstGeom prst="roundRect">
              <a:avLst>
                <a:gd name="adj" fmla="val 50000"/>
              </a:avLst>
            </a:prstGeom>
            <a:solidFill>
              <a:srgbClr val="F36C37"/>
            </a:solidFill>
            <a:ln w="19050" algn="ctr">
              <a:noFill/>
              <a:prstDash val="dash"/>
              <a:round/>
              <a:headEnd/>
              <a:tailEnd/>
            </a:ln>
            <a:effectLst/>
          </p:spPr>
          <p:txBody>
            <a:bodyPr wrap="none" rtlCol="0" anchor="ctr"/>
            <a:lstStyle/>
            <a:p>
              <a:pPr algn="ctr"/>
              <a:endParaRPr kumimoji="1" lang="ja-JP" altLang="en-US" sz="2400" b="1" dirty="0">
                <a:solidFill>
                  <a:schemeClr val="bg1"/>
                </a:solidFill>
                <a:latin typeface="+mn-ea"/>
              </a:endParaRPr>
            </a:p>
          </p:txBody>
        </p:sp>
        <p:sp>
          <p:nvSpPr>
            <p:cNvPr id="16" name="正方形/長方形 15">
              <a:extLst>
                <a:ext uri="{FF2B5EF4-FFF2-40B4-BE49-F238E27FC236}">
                  <a16:creationId xmlns:a16="http://schemas.microsoft.com/office/drawing/2014/main" id="{0B9B517C-A02C-44A4-9DEC-49378065A9EA}"/>
                </a:ext>
              </a:extLst>
            </p:cNvPr>
            <p:cNvSpPr/>
            <p:nvPr/>
          </p:nvSpPr>
          <p:spPr>
            <a:xfrm>
              <a:off x="4567134" y="3565408"/>
              <a:ext cx="1981633" cy="400110"/>
            </a:xfrm>
            <a:prstGeom prst="rect">
              <a:avLst/>
            </a:prstGeom>
            <a:noFill/>
            <a:ln w="19050" algn="ctr">
              <a:noFill/>
              <a:prstDash val="dash"/>
              <a:round/>
              <a:headEnd/>
              <a:tailEn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altLang="ja-JP" sz="2400" b="1" spc="150" dirty="0">
                  <a:solidFill>
                    <a:schemeClr val="bg1"/>
                  </a:solidFill>
                  <a:latin typeface="+mn-ea"/>
                </a:rPr>
                <a:t>PyTorch</a:t>
              </a:r>
              <a:r>
                <a:rPr lang="ja-JP" altLang="en-US" sz="2400" b="1" spc="150" dirty="0">
                  <a:solidFill>
                    <a:schemeClr val="bg1"/>
                  </a:solidFill>
                  <a:latin typeface="+mn-ea"/>
                </a:rPr>
                <a:t>とは</a:t>
              </a:r>
              <a:endParaRPr lang="en-US" altLang="ja-JP" sz="2400" b="1" spc="150" dirty="0">
                <a:solidFill>
                  <a:schemeClr val="bg1"/>
                </a:solidFill>
                <a:latin typeface="+mn-ea"/>
              </a:endParaRPr>
            </a:p>
          </p:txBody>
        </p:sp>
      </p:grpSp>
      <p:sp>
        <p:nvSpPr>
          <p:cNvPr id="17" name="テキスト ボックス 16">
            <a:extLst>
              <a:ext uri="{FF2B5EF4-FFF2-40B4-BE49-F238E27FC236}">
                <a16:creationId xmlns:a16="http://schemas.microsoft.com/office/drawing/2014/main" id="{373AF159-D87C-43E5-BADF-6F39E21ED4A2}"/>
              </a:ext>
            </a:extLst>
          </p:cNvPr>
          <p:cNvSpPr txBox="1"/>
          <p:nvPr/>
        </p:nvSpPr>
        <p:spPr>
          <a:xfrm>
            <a:off x="876692" y="1810692"/>
            <a:ext cx="10548545" cy="1923604"/>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ja-JP"/>
            </a:defPPr>
            <a:lvl1pPr>
              <a:lnSpc>
                <a:spcPct val="120000"/>
              </a:lnSpc>
              <a:defRPr sz="1200" b="1" spc="150">
                <a:latin typeface="+mj-ea"/>
                <a:ea typeface="+mj-ea"/>
              </a:defRPr>
            </a:lvl1pPr>
            <a:lvl2pPr marL="914400" indent="-457200" eaLnBrk="1" hangingPunct="1">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eaLnBrk="1" hangingPunct="1">
              <a:spcBef>
                <a:spcPct val="20000"/>
              </a:spcBef>
              <a:buClr>
                <a:schemeClr val="tx1"/>
              </a:buClr>
              <a:buFont typeface="HGPｺﾞｼｯｸE" pitchFamily="50" charset="-128"/>
              <a:buChar char="-"/>
              <a:defRPr sz="1800">
                <a:latin typeface="Meiryo UI" panose="020B0604030504040204" pitchFamily="50" charset="-128"/>
                <a:ea typeface="Meiryo UI" panose="020B0604030504040204" pitchFamily="50" charset="-128"/>
              </a:defRPr>
            </a:lvl3pPr>
            <a:lvl4pPr marL="1600200" indent="-228600" eaLnBrk="1" hangingPunct="1">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eaLnBrk="1" hangingPunct="1">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defRPr>
                <a:latin typeface="+mn-lt"/>
                <a:ea typeface="+mn-ea"/>
              </a:defRPr>
            </a:lvl6pPr>
            <a:lvl7pPr marL="2971800" indent="-228600" fontAlgn="base">
              <a:spcBef>
                <a:spcPct val="20000"/>
              </a:spcBef>
              <a:spcAft>
                <a:spcPct val="0"/>
              </a:spcAft>
              <a:buClr>
                <a:schemeClr val="tx1"/>
              </a:buClr>
              <a:buFont typeface="Wingdings" pitchFamily="2" charset="2"/>
              <a:defRPr>
                <a:latin typeface="+mn-lt"/>
                <a:ea typeface="+mn-ea"/>
              </a:defRPr>
            </a:lvl7pPr>
            <a:lvl8pPr marL="3429000" indent="-228600" fontAlgn="base">
              <a:spcBef>
                <a:spcPct val="20000"/>
              </a:spcBef>
              <a:spcAft>
                <a:spcPct val="0"/>
              </a:spcAft>
              <a:buClr>
                <a:schemeClr val="tx1"/>
              </a:buClr>
              <a:buFont typeface="Wingdings" pitchFamily="2" charset="2"/>
              <a:defRPr>
                <a:latin typeface="+mn-lt"/>
                <a:ea typeface="+mn-ea"/>
              </a:defRPr>
            </a:lvl8pPr>
            <a:lvl9pPr marL="3886200" indent="-228600" fontAlgn="base">
              <a:spcBef>
                <a:spcPct val="20000"/>
              </a:spcBef>
              <a:spcAft>
                <a:spcPct val="0"/>
              </a:spcAft>
              <a:buClr>
                <a:schemeClr val="tx1"/>
              </a:buClr>
              <a:buFont typeface="Wingdings" pitchFamily="2" charset="2"/>
              <a:defRPr>
                <a:latin typeface="+mn-lt"/>
                <a:ea typeface="+mn-ea"/>
              </a:defRPr>
            </a:lvl9pPr>
          </a:lstStyle>
          <a:p>
            <a:r>
              <a:rPr lang="en-US" altLang="ja-JP" sz="2000" spc="0" dirty="0">
                <a:solidFill>
                  <a:schemeClr val="tx1">
                    <a:lumMod val="75000"/>
                    <a:lumOff val="25000"/>
                  </a:schemeClr>
                </a:solidFill>
              </a:rPr>
              <a:t>　</a:t>
            </a:r>
            <a:r>
              <a:rPr lang="en-US" altLang="ja-JP" sz="2000" spc="0" dirty="0" err="1">
                <a:solidFill>
                  <a:srgbClr val="F36C37"/>
                </a:solidFill>
              </a:rPr>
              <a:t>PyTorch</a:t>
            </a:r>
            <a:r>
              <a:rPr lang="ja-JP" altLang="en-US" sz="2000" spc="0" dirty="0">
                <a:solidFill>
                  <a:schemeClr val="tx1">
                    <a:lumMod val="75000"/>
                    <a:lumOff val="25000"/>
                  </a:schemeClr>
                </a:solidFill>
              </a:rPr>
              <a:t>は</a:t>
            </a:r>
            <a:r>
              <a:rPr lang="en-US" altLang="ja-JP" sz="2000" spc="0" dirty="0">
                <a:solidFill>
                  <a:srgbClr val="F36C37"/>
                </a:solidFill>
              </a:rPr>
              <a:t>Meta</a:t>
            </a:r>
            <a:r>
              <a:rPr lang="ja-JP" altLang="en-US" sz="2000" spc="0" dirty="0">
                <a:solidFill>
                  <a:srgbClr val="F36C37"/>
                </a:solidFill>
              </a:rPr>
              <a:t>（旧</a:t>
            </a:r>
            <a:r>
              <a:rPr lang="en-US" altLang="ja-JP" sz="2000" spc="0" dirty="0">
                <a:solidFill>
                  <a:srgbClr val="F36C37"/>
                </a:solidFill>
              </a:rPr>
              <a:t>Facebook</a:t>
            </a:r>
            <a:r>
              <a:rPr lang="ja-JP" altLang="en-US" sz="2000" spc="0" dirty="0">
                <a:solidFill>
                  <a:srgbClr val="F36C37"/>
                </a:solidFill>
              </a:rPr>
              <a:t>）</a:t>
            </a:r>
            <a:r>
              <a:rPr lang="ja-JP" altLang="en-US" sz="2000" spc="0" dirty="0">
                <a:solidFill>
                  <a:schemeClr val="tx1">
                    <a:lumMod val="75000"/>
                    <a:lumOff val="25000"/>
                  </a:schemeClr>
                </a:solidFill>
              </a:rPr>
              <a:t>が開発するディープラーニングフレームワークです。高機能で詳細にニューラルネットワークを構成できる</a:t>
            </a:r>
            <a:r>
              <a:rPr lang="ja-JP" altLang="en-US" sz="2000" spc="0" dirty="0">
                <a:solidFill>
                  <a:schemeClr val="tx1">
                    <a:lumMod val="75000"/>
                    <a:lumOff val="25000"/>
                  </a:schemeClr>
                </a:solidFill>
                <a:cs typeface="+mj-ea"/>
              </a:rPr>
              <a:t>、</a:t>
            </a:r>
            <a:r>
              <a:rPr lang="en-US" altLang="ja-JP" sz="2000" spc="0" dirty="0">
                <a:solidFill>
                  <a:schemeClr val="tx1">
                    <a:lumMod val="75000"/>
                    <a:lumOff val="25000"/>
                  </a:schemeClr>
                </a:solidFill>
                <a:cs typeface="+mj-ea"/>
              </a:rPr>
              <a:t>TensorFlow</a:t>
            </a:r>
            <a:r>
              <a:rPr lang="ja-JP" sz="2000" spc="0" dirty="0">
                <a:solidFill>
                  <a:schemeClr val="tx1">
                    <a:lumMod val="75000"/>
                    <a:lumOff val="25000"/>
                  </a:schemeClr>
                </a:solidFill>
                <a:cs typeface="+mj-ea"/>
              </a:rPr>
              <a:t>と並ぶ人気のフレームワークです</a:t>
            </a:r>
            <a:r>
              <a:rPr lang="ja-JP" altLang="en-US" sz="2000" spc="0" dirty="0">
                <a:solidFill>
                  <a:schemeClr val="tx1">
                    <a:lumMod val="75000"/>
                    <a:lumOff val="25000"/>
                  </a:schemeClr>
                </a:solidFill>
                <a:cs typeface="+mj-ea"/>
              </a:rPr>
              <a:t>。</a:t>
            </a:r>
            <a:br>
              <a:rPr lang="en-US" altLang="ja-JP" sz="2000" spc="0" dirty="0">
                <a:solidFill>
                  <a:schemeClr val="tx1">
                    <a:lumMod val="75000"/>
                    <a:lumOff val="25000"/>
                  </a:schemeClr>
                </a:solidFill>
              </a:rPr>
            </a:br>
            <a:r>
              <a:rPr lang="ja-JP" altLang="en-US" sz="2000" spc="0" dirty="0">
                <a:solidFill>
                  <a:schemeClr val="tx1">
                    <a:lumMod val="75000"/>
                    <a:lumOff val="25000"/>
                  </a:schemeClr>
                </a:solidFill>
              </a:rPr>
              <a:t>　現在開発が終了している</a:t>
            </a:r>
            <a:r>
              <a:rPr lang="en-US" altLang="ja-JP" sz="2000" spc="0" dirty="0">
                <a:solidFill>
                  <a:srgbClr val="F36C37"/>
                </a:solidFill>
              </a:rPr>
              <a:t>Chainer</a:t>
            </a:r>
            <a:r>
              <a:rPr lang="ja-JP" altLang="en-US" sz="2000" spc="0" dirty="0">
                <a:solidFill>
                  <a:schemeClr val="tx1">
                    <a:lumMod val="75000"/>
                    <a:lumOff val="25000"/>
                  </a:schemeClr>
                </a:solidFill>
              </a:rPr>
              <a:t>という人気の和製フレームワークの影響を受けて</a:t>
            </a:r>
            <a:r>
              <a:rPr lang="ja-JP" sz="2000" spc="0" dirty="0">
                <a:solidFill>
                  <a:schemeClr val="tx1">
                    <a:lumMod val="75000"/>
                    <a:lumOff val="25000"/>
                  </a:schemeClr>
                </a:solidFill>
                <a:cs typeface="+mj-ea"/>
              </a:rPr>
              <a:t>PyTorchは</a:t>
            </a:r>
            <a:r>
              <a:rPr lang="ja-JP" altLang="en-US" sz="2000" spc="0" dirty="0">
                <a:solidFill>
                  <a:schemeClr val="tx1">
                    <a:lumMod val="75000"/>
                    <a:lumOff val="25000"/>
                  </a:schemeClr>
                </a:solidFill>
              </a:rPr>
              <a:t>開発されており、Chainerの使用者からも多くの支持を得ています。</a:t>
            </a:r>
          </a:p>
        </p:txBody>
      </p:sp>
      <p:sp>
        <p:nvSpPr>
          <p:cNvPr id="20" name="テキスト ボックス 19">
            <a:extLst>
              <a:ext uri="{FF2B5EF4-FFF2-40B4-BE49-F238E27FC236}">
                <a16:creationId xmlns:a16="http://schemas.microsoft.com/office/drawing/2014/main" id="{58E8A6D2-D1D3-438F-AE42-64683A8A6258}"/>
              </a:ext>
            </a:extLst>
          </p:cNvPr>
          <p:cNvSpPr txBox="1"/>
          <p:nvPr/>
        </p:nvSpPr>
        <p:spPr>
          <a:xfrm>
            <a:off x="766764" y="886452"/>
            <a:ext cx="10658473" cy="431657"/>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20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pPr>
              <a:lnSpc>
                <a:spcPct val="130000"/>
              </a:lnSpc>
            </a:pPr>
            <a:r>
              <a:rPr lang="en-US" altLang="ja-JP" sz="1800" dirty="0"/>
              <a:t>PyTorch</a:t>
            </a:r>
            <a:r>
              <a:rPr lang="ja-JP" altLang="en-US" sz="1800" dirty="0"/>
              <a:t>を用いてディープラーニングを実装する方法を学びましょう。</a:t>
            </a:r>
          </a:p>
        </p:txBody>
      </p:sp>
      <p:pic>
        <p:nvPicPr>
          <p:cNvPr id="18" name="図 17">
            <a:extLst>
              <a:ext uri="{FF2B5EF4-FFF2-40B4-BE49-F238E27FC236}">
                <a16:creationId xmlns:a16="http://schemas.microsoft.com/office/drawing/2014/main" id="{EEC5DA80-47D2-4F1C-8762-370FC06F1A2C}"/>
              </a:ext>
            </a:extLst>
          </p:cNvPr>
          <p:cNvPicPr>
            <a:picLocks noChangeAspect="1"/>
          </p:cNvPicPr>
          <p:nvPr/>
        </p:nvPicPr>
        <p:blipFill rotWithShape="1">
          <a:blip r:embed="rId3">
            <a:extLst>
              <a:ext uri="{28A0092B-C50C-407E-A947-70E740481C1C}">
                <a14:useLocalDpi xmlns:a14="http://schemas.microsoft.com/office/drawing/2010/main" val="0"/>
              </a:ext>
            </a:extLst>
          </a:blip>
          <a:srcRect t="32105" b="31609"/>
          <a:stretch/>
        </p:blipFill>
        <p:spPr>
          <a:xfrm>
            <a:off x="4965449" y="5678186"/>
            <a:ext cx="2242281" cy="813631"/>
          </a:xfrm>
          <a:prstGeom prst="rect">
            <a:avLst/>
          </a:prstGeom>
        </p:spPr>
      </p:pic>
    </p:spTree>
    <p:extLst>
      <p:ext uri="{BB962C8B-B14F-4D97-AF65-F5344CB8AC3E}">
        <p14:creationId xmlns:p14="http://schemas.microsoft.com/office/powerpoint/2010/main" val="3239218745"/>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タイトル 1">
            <a:extLst>
              <a:ext uri="{FF2B5EF4-FFF2-40B4-BE49-F238E27FC236}">
                <a16:creationId xmlns:a16="http://schemas.microsoft.com/office/drawing/2014/main" id="{2DA76E4A-E82F-4E3B-913C-6408054281D8}"/>
              </a:ext>
            </a:extLst>
          </p:cNvPr>
          <p:cNvSpPr txBox="1">
            <a:spLocks/>
          </p:cNvSpPr>
          <p:nvPr/>
        </p:nvSpPr>
        <p:spPr bwMode="auto">
          <a:xfrm>
            <a:off x="666514" y="851958"/>
            <a:ext cx="10922105" cy="4826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kumimoji="1" sz="2800" b="1" kern="1200" baseline="0">
                <a:solidFill>
                  <a:schemeClr val="tx1">
                    <a:lumMod val="75000"/>
                    <a:lumOff val="25000"/>
                  </a:schemeClr>
                </a:solidFill>
                <a:latin typeface="メイリオ" panose="020B0604030504040204" pitchFamily="50" charset="-128"/>
                <a:ea typeface="メイリオ" panose="020B0604030504040204" pitchFamily="50" charset="-128"/>
                <a:cs typeface="+mj-cs"/>
              </a:defRPr>
            </a:lvl1pPr>
          </a:lstStyle>
          <a:p>
            <a:r>
              <a:rPr lang="ja-JP" altLang="en-US" sz="3200" spc="150" dirty="0">
                <a:solidFill>
                  <a:srgbClr val="F36C37"/>
                </a:solidFill>
              </a:rPr>
              <a:t>付録　ディープラーニング </a:t>
            </a:r>
            <a:r>
              <a:rPr lang="en-US" altLang="ja-JP" sz="2000" spc="150" dirty="0">
                <a:solidFill>
                  <a:srgbClr val="F36C37"/>
                </a:solidFill>
              </a:rPr>
              <a:t>– </a:t>
            </a:r>
            <a:r>
              <a:rPr lang="en-US" altLang="ja-JP" sz="2000" spc="150" dirty="0" err="1">
                <a:solidFill>
                  <a:srgbClr val="F36C37"/>
                </a:solidFill>
              </a:rPr>
              <a:t>PyTorch</a:t>
            </a:r>
            <a:r>
              <a:rPr lang="ja-JP" altLang="en-US" sz="2000" spc="150" dirty="0">
                <a:solidFill>
                  <a:srgbClr val="F36C37"/>
                </a:solidFill>
              </a:rPr>
              <a:t>での実装</a:t>
            </a:r>
            <a:r>
              <a:rPr lang="en-US" altLang="ja-JP" sz="2000" spc="150" dirty="0">
                <a:solidFill>
                  <a:srgbClr val="F36C37"/>
                </a:solidFill>
              </a:rPr>
              <a:t> -</a:t>
            </a:r>
            <a:endParaRPr lang="en-US" altLang="ja-JP" sz="3200" spc="150" dirty="0">
              <a:solidFill>
                <a:srgbClr val="F36C37"/>
              </a:solidFill>
            </a:endParaRPr>
          </a:p>
        </p:txBody>
      </p:sp>
      <p:sp>
        <p:nvSpPr>
          <p:cNvPr id="2" name="スライド番号プレースホルダー 1">
            <a:extLst>
              <a:ext uri="{FF2B5EF4-FFF2-40B4-BE49-F238E27FC236}">
                <a16:creationId xmlns:a16="http://schemas.microsoft.com/office/drawing/2014/main" id="{FAA47C63-520D-4F7C-8DAB-2526094CB5B4}"/>
              </a:ext>
            </a:extLst>
          </p:cNvPr>
          <p:cNvSpPr>
            <a:spLocks noGrp="1"/>
          </p:cNvSpPr>
          <p:nvPr>
            <p:ph type="sldNum" sz="quarter" idx="10"/>
          </p:nvPr>
        </p:nvSpPr>
        <p:spPr>
          <a:xfrm>
            <a:off x="9265299" y="6465214"/>
            <a:ext cx="2743200" cy="204403"/>
          </a:xfrm>
        </p:spPr>
        <p:txBody>
          <a:bodyPr/>
          <a:lstStyle/>
          <a:p>
            <a:fld id="{5D750650-B10A-47BF-93C2-E1678438B37A}" type="slidenum">
              <a:rPr kumimoji="1" lang="ja-JP" altLang="en-US" smtClean="0"/>
              <a:pPr/>
              <a:t>367</a:t>
            </a:fld>
            <a:endParaRPr kumimoji="1" lang="ja-JP" altLang="en-US" dirty="0"/>
          </a:p>
        </p:txBody>
      </p:sp>
      <p:sp>
        <p:nvSpPr>
          <p:cNvPr id="9" name="四角形: 角を丸くする 8">
            <a:extLst>
              <a:ext uri="{FF2B5EF4-FFF2-40B4-BE49-F238E27FC236}">
                <a16:creationId xmlns:a16="http://schemas.microsoft.com/office/drawing/2014/main" id="{17C76A4F-9917-404E-810D-D4C278F81FF6}"/>
              </a:ext>
            </a:extLst>
          </p:cNvPr>
          <p:cNvSpPr/>
          <p:nvPr/>
        </p:nvSpPr>
        <p:spPr bwMode="auto">
          <a:xfrm>
            <a:off x="735085" y="1751579"/>
            <a:ext cx="2208068" cy="358390"/>
          </a:xfrm>
          <a:prstGeom prst="roundRect">
            <a:avLst>
              <a:gd name="adj" fmla="val 50000"/>
            </a:avLst>
          </a:prstGeom>
          <a:solidFill>
            <a:srgbClr val="F36C37"/>
          </a:solidFill>
          <a:ln w="19050" algn="ctr">
            <a:noFill/>
            <a:prstDash val="dash"/>
            <a:round/>
            <a:headEnd/>
            <a:tailEnd/>
          </a:ln>
          <a:effectLst/>
        </p:spPr>
        <p:txBody>
          <a:bodyPr wrap="none" lIns="108000" tIns="108000" rtlCol="0" anchor="ctr"/>
          <a:lstStyle/>
          <a:p>
            <a:pPr algn="ctr"/>
            <a:r>
              <a:rPr kumimoji="1" lang="ja-JP" altLang="en-US" b="1" spc="300" dirty="0">
                <a:solidFill>
                  <a:schemeClr val="bg1"/>
                </a:solidFill>
                <a:latin typeface="+mn-ea"/>
              </a:rPr>
              <a:t>章の目次</a:t>
            </a:r>
          </a:p>
        </p:txBody>
      </p:sp>
      <p:sp>
        <p:nvSpPr>
          <p:cNvPr id="10" name="コンテンツ プレースホルダー 5">
            <a:extLst>
              <a:ext uri="{FF2B5EF4-FFF2-40B4-BE49-F238E27FC236}">
                <a16:creationId xmlns:a16="http://schemas.microsoft.com/office/drawing/2014/main" id="{2A231A49-86B3-4817-904B-36C2F1103794}"/>
              </a:ext>
            </a:extLst>
          </p:cNvPr>
          <p:cNvSpPr txBox="1">
            <a:spLocks/>
          </p:cNvSpPr>
          <p:nvPr/>
        </p:nvSpPr>
        <p:spPr>
          <a:xfrm>
            <a:off x="1061853" y="2481587"/>
            <a:ext cx="10353860" cy="2733632"/>
          </a:xfrm>
          <a:prstGeom prst="rect">
            <a:avLst/>
          </a:prstGeom>
        </p:spPr>
        <p:txBody>
          <a:bodyPr vert="horz" lIns="91440" tIns="45720" rIns="91440" bIns="45720" rtlCol="0" anchor="t"/>
          <a:lstStyle>
            <a:defPPr>
              <a:defRPr lang="en-US"/>
            </a:defPPr>
            <a:lvl1pPr marL="0" algn="r" defTabSz="457200" rtl="0" eaLnBrk="1" latinLnBrk="0" hangingPunct="1">
              <a:defRPr sz="900" b="0" kern="1200">
                <a:solidFill>
                  <a:schemeClr val="tx1">
                    <a:lumMod val="50000"/>
                    <a:lumOff val="50000"/>
                  </a:schemeClr>
                </a:solidFill>
                <a:latin typeface="メイリオ" panose="020B0604030504040204" pitchFamily="50" charset="-128"/>
                <a:ea typeface="メイリオ" panose="020B0604030504040204" pitchFamily="50" charset="-128"/>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lnSpc>
                <a:spcPct val="150000"/>
              </a:lnSpc>
            </a:pPr>
            <a:r>
              <a:rPr lang="en-US" altLang="ja-JP" sz="2800" b="1" spc="300" dirty="0">
                <a:solidFill>
                  <a:srgbClr val="BFBFBF"/>
                </a:solidFill>
              </a:rPr>
              <a:t>A1-1.PyTorch</a:t>
            </a:r>
          </a:p>
          <a:p>
            <a:pPr algn="l">
              <a:lnSpc>
                <a:spcPct val="150000"/>
              </a:lnSpc>
            </a:pPr>
            <a:r>
              <a:rPr lang="en-US" altLang="ja-JP" sz="2800" b="1" spc="300" dirty="0">
                <a:solidFill>
                  <a:schemeClr val="tx1">
                    <a:lumMod val="75000"/>
                    <a:lumOff val="25000"/>
                  </a:schemeClr>
                </a:solidFill>
              </a:rPr>
              <a:t>A1-2.PyTorch</a:t>
            </a:r>
            <a:r>
              <a:rPr lang="ja-JP" altLang="en-US" sz="2800" b="1" spc="300" dirty="0">
                <a:solidFill>
                  <a:schemeClr val="tx1">
                    <a:lumMod val="75000"/>
                    <a:lumOff val="25000"/>
                  </a:schemeClr>
                </a:solidFill>
              </a:rPr>
              <a:t>によるディープラーニングの実装</a:t>
            </a:r>
            <a:endParaRPr lang="en-US" altLang="ja-JP" sz="2800" b="1" spc="300" dirty="0">
              <a:solidFill>
                <a:schemeClr val="tx1">
                  <a:lumMod val="75000"/>
                  <a:lumOff val="25000"/>
                </a:schemeClr>
              </a:solidFill>
            </a:endParaRPr>
          </a:p>
          <a:p>
            <a:pPr algn="l">
              <a:lnSpc>
                <a:spcPct val="150000"/>
              </a:lnSpc>
            </a:pPr>
            <a:r>
              <a:rPr lang="en-US" altLang="ja-JP" sz="2800" b="1" spc="300" dirty="0">
                <a:solidFill>
                  <a:srgbClr val="BFBFBF"/>
                </a:solidFill>
              </a:rPr>
              <a:t>A1-3.PyTorch</a:t>
            </a:r>
            <a:r>
              <a:rPr lang="ja-JP" altLang="en-US" sz="2800" b="1" spc="300" dirty="0">
                <a:solidFill>
                  <a:srgbClr val="BFBFBF"/>
                </a:solidFill>
              </a:rPr>
              <a:t>によるディープラーニングモデルの改良</a:t>
            </a:r>
            <a:endParaRPr lang="en-US" altLang="ja-JP" sz="2800" b="1" spc="300" dirty="0">
              <a:solidFill>
                <a:srgbClr val="BFBFBF"/>
              </a:solidFill>
            </a:endParaRPr>
          </a:p>
        </p:txBody>
      </p:sp>
    </p:spTree>
    <p:extLst>
      <p:ext uri="{BB962C8B-B14F-4D97-AF65-F5344CB8AC3E}">
        <p14:creationId xmlns:p14="http://schemas.microsoft.com/office/powerpoint/2010/main" val="2413403954"/>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lang="en-US" altLang="ja-JP" dirty="0"/>
              <a:t>A1</a:t>
            </a:r>
            <a:r>
              <a:rPr kumimoji="1" lang="en-US" altLang="ja-JP" dirty="0"/>
              <a:t>-2-1.</a:t>
            </a:r>
            <a:r>
              <a:rPr lang="ja-JP" altLang="en-US" dirty="0"/>
              <a:t>データを</a:t>
            </a:r>
            <a:r>
              <a:rPr lang="en-US" altLang="ja-JP" dirty="0"/>
              <a:t>Tensor</a:t>
            </a:r>
            <a:r>
              <a:rPr lang="ja-JP" altLang="en-US" dirty="0"/>
              <a:t>型に変換する</a:t>
            </a:r>
            <a:endParaRPr kumimoji="1" lang="ja-JP" altLang="en-US" dirty="0"/>
          </a:p>
        </p:txBody>
      </p:sp>
      <p:sp>
        <p:nvSpPr>
          <p:cNvPr id="5" name="スライド番号プレースホルダー 4">
            <a:extLst>
              <a:ext uri="{FF2B5EF4-FFF2-40B4-BE49-F238E27FC236}">
                <a16:creationId xmlns:a16="http://schemas.microsoft.com/office/drawing/2014/main" id="{C905B90A-465B-402F-BC68-6932C2B00E04}"/>
              </a:ext>
            </a:extLst>
          </p:cNvPr>
          <p:cNvSpPr>
            <a:spLocks noGrp="1"/>
          </p:cNvSpPr>
          <p:nvPr>
            <p:ph type="sldNum" sz="quarter" idx="10"/>
          </p:nvPr>
        </p:nvSpPr>
        <p:spPr/>
        <p:txBody>
          <a:bodyPr/>
          <a:lstStyle/>
          <a:p>
            <a:fld id="{5D750650-B10A-47BF-93C2-E1678438B37A}" type="slidenum">
              <a:rPr kumimoji="1" lang="ja-JP" altLang="en-US" smtClean="0"/>
              <a:pPr/>
              <a:t>368</a:t>
            </a:fld>
            <a:endParaRPr kumimoji="1" lang="ja-JP" altLang="en-US"/>
          </a:p>
        </p:txBody>
      </p:sp>
      <p:sp>
        <p:nvSpPr>
          <p:cNvPr id="12" name="正方形/長方形 11">
            <a:extLst>
              <a:ext uri="{FF2B5EF4-FFF2-40B4-BE49-F238E27FC236}">
                <a16:creationId xmlns:a16="http://schemas.microsoft.com/office/drawing/2014/main" id="{62062C14-5D7C-4D79-8CF4-E782502C7964}"/>
              </a:ext>
            </a:extLst>
          </p:cNvPr>
          <p:cNvSpPr/>
          <p:nvPr/>
        </p:nvSpPr>
        <p:spPr bwMode="auto">
          <a:xfrm>
            <a:off x="766763" y="3920150"/>
            <a:ext cx="10658473" cy="2480632"/>
          </a:xfrm>
          <a:prstGeom prst="rect">
            <a:avLst/>
          </a:prstGeom>
          <a:solidFill>
            <a:srgbClr val="ECECEC"/>
          </a:solidFill>
          <a:ln w="12700">
            <a:noFill/>
          </a:ln>
          <a:effectLst/>
        </p:spPr>
        <p:style>
          <a:lnRef idx="1">
            <a:schemeClr val="accent1"/>
          </a:lnRef>
          <a:fillRef idx="2">
            <a:schemeClr val="accent1"/>
          </a:fillRef>
          <a:effectRef idx="1">
            <a:schemeClr val="accent1"/>
          </a:effectRef>
          <a:fontRef idx="minor">
            <a:schemeClr val="dk1"/>
          </a:fontRef>
        </p:style>
        <p:txBody>
          <a:bodyPr vert="horz" wrap="square" lIns="84406" tIns="42203" rIns="84406" bIns="42203" numCol="1" rtlCol="0" anchor="t" anchorCtr="0" compatLnSpc="1">
            <a:prstTxWarp prst="textNoShape">
              <a:avLst/>
            </a:prstTxWarp>
            <a:normAutofit/>
          </a:bodyPr>
          <a:lstStyle/>
          <a:p>
            <a:r>
              <a:rPr lang="en-US" altLang="ja-JP" sz="1400" dirty="0">
                <a:solidFill>
                  <a:srgbClr val="008000"/>
                </a:solidFill>
                <a:latin typeface="+mn-ea"/>
              </a:rPr>
              <a:t>#</a:t>
            </a:r>
            <a:r>
              <a:rPr lang="ja-JP" altLang="en-US" sz="1400" dirty="0">
                <a:solidFill>
                  <a:srgbClr val="008000"/>
                </a:solidFill>
                <a:latin typeface="+mn-ea"/>
              </a:rPr>
              <a:t> ライブラリをインポート</a:t>
            </a:r>
            <a:endParaRPr lang="en-US" altLang="ja-JP" sz="1400" b="0" dirty="0">
              <a:solidFill>
                <a:srgbClr val="008000"/>
              </a:solidFill>
              <a:effectLst/>
              <a:latin typeface="+mn-ea"/>
            </a:endParaRPr>
          </a:p>
          <a:p>
            <a:r>
              <a:rPr lang="en-US" altLang="ja-JP" sz="1400" b="0" dirty="0">
                <a:solidFill>
                  <a:srgbClr val="AF00DB"/>
                </a:solidFill>
                <a:effectLst/>
                <a:latin typeface="+mn-ea"/>
              </a:rPr>
              <a:t>import</a:t>
            </a:r>
            <a:r>
              <a:rPr lang="en-US" altLang="ja-JP" sz="1400" b="0" dirty="0">
                <a:solidFill>
                  <a:srgbClr val="000000"/>
                </a:solidFill>
                <a:effectLst/>
                <a:latin typeface="+mn-ea"/>
              </a:rPr>
              <a:t> torch</a:t>
            </a:r>
            <a:endParaRPr lang="en-US" altLang="ja-JP" sz="1400" dirty="0">
              <a:solidFill>
                <a:srgbClr val="00879E"/>
              </a:solidFill>
              <a:latin typeface="+mn-ea"/>
            </a:endParaRPr>
          </a:p>
          <a:p>
            <a:endParaRPr lang="en-US" altLang="ja-JP" sz="1400" dirty="0">
              <a:solidFill>
                <a:srgbClr val="00879E"/>
              </a:solidFill>
              <a:latin typeface="+mn-ea"/>
            </a:endParaRPr>
          </a:p>
          <a:p>
            <a:endParaRPr lang="en-US" altLang="ja-JP" sz="1400" dirty="0">
              <a:solidFill>
                <a:srgbClr val="00879E"/>
              </a:solidFill>
              <a:latin typeface="+mn-ea"/>
            </a:endParaRPr>
          </a:p>
          <a:p>
            <a:endParaRPr lang="en-US" altLang="ja-JP" sz="1400" dirty="0">
              <a:solidFill>
                <a:srgbClr val="00879E"/>
              </a:solidFill>
              <a:latin typeface="+mn-ea"/>
            </a:endParaRPr>
          </a:p>
          <a:p>
            <a:r>
              <a:rPr lang="en-US" altLang="ja-JP" sz="1400" b="0" dirty="0">
                <a:solidFill>
                  <a:srgbClr val="008000"/>
                </a:solidFill>
                <a:effectLst/>
                <a:latin typeface="+mn-ea"/>
              </a:rPr>
              <a:t># </a:t>
            </a:r>
            <a:r>
              <a:rPr lang="en-US" altLang="ja-JP" sz="1400" dirty="0">
                <a:solidFill>
                  <a:srgbClr val="008000"/>
                </a:solidFill>
                <a:latin typeface="+mn-ea"/>
              </a:rPr>
              <a:t>NumPy</a:t>
            </a:r>
            <a:r>
              <a:rPr lang="ja-JP" altLang="en-US" sz="1400" dirty="0">
                <a:solidFill>
                  <a:srgbClr val="008000"/>
                </a:solidFill>
                <a:latin typeface="+mn-ea"/>
              </a:rPr>
              <a:t>配列のデータを</a:t>
            </a:r>
            <a:r>
              <a:rPr lang="en-US" altLang="ja-JP" sz="1400" b="0" dirty="0">
                <a:solidFill>
                  <a:srgbClr val="008000"/>
                </a:solidFill>
                <a:effectLst/>
                <a:latin typeface="+mn-ea"/>
              </a:rPr>
              <a:t>Tensor</a:t>
            </a:r>
            <a:r>
              <a:rPr lang="ja-JP" altLang="en-US" sz="1400" b="0" dirty="0">
                <a:solidFill>
                  <a:srgbClr val="008000"/>
                </a:solidFill>
                <a:effectLst/>
                <a:latin typeface="+mn-ea"/>
              </a:rPr>
              <a:t>型に変換する</a:t>
            </a:r>
          </a:p>
          <a:p>
            <a:r>
              <a:rPr lang="en-US" altLang="ja-JP" sz="1400" b="0" dirty="0">
                <a:solidFill>
                  <a:srgbClr val="000000"/>
                </a:solidFill>
                <a:effectLst/>
                <a:latin typeface="+mn-ea"/>
              </a:rPr>
              <a:t>train_x</a:t>
            </a:r>
            <a:r>
              <a:rPr lang="ja-JP" altLang="en-US" sz="1400" dirty="0">
                <a:solidFill>
                  <a:srgbClr val="000000"/>
                </a:solidFill>
                <a:latin typeface="+mn-ea"/>
              </a:rPr>
              <a:t> </a:t>
            </a:r>
            <a:r>
              <a:rPr lang="en-US" altLang="ja-JP" sz="1400" b="0" dirty="0">
                <a:solidFill>
                  <a:srgbClr val="000000"/>
                </a:solidFill>
                <a:effectLst/>
                <a:latin typeface="+mn-ea"/>
              </a:rPr>
              <a:t>= torch.Tensor(train_x).</a:t>
            </a:r>
            <a:r>
              <a:rPr lang="en-US" altLang="ja-JP" sz="1400" b="0" dirty="0">
                <a:solidFill>
                  <a:srgbClr val="267F99"/>
                </a:solidFill>
                <a:effectLst/>
                <a:latin typeface="+mn-ea"/>
              </a:rPr>
              <a:t>float</a:t>
            </a:r>
            <a:r>
              <a:rPr lang="en-US" altLang="ja-JP" sz="1400" b="0" dirty="0">
                <a:solidFill>
                  <a:srgbClr val="000000"/>
                </a:solidFill>
                <a:effectLst/>
                <a:latin typeface="+mn-ea"/>
              </a:rPr>
              <a:t>()</a:t>
            </a:r>
            <a:r>
              <a:rPr lang="en-US" altLang="ja-JP" sz="1400" dirty="0">
                <a:solidFill>
                  <a:srgbClr val="000000"/>
                </a:solidFill>
                <a:latin typeface="+mn-ea"/>
              </a:rPr>
              <a:t>	</a:t>
            </a:r>
            <a:r>
              <a:rPr lang="en-US" altLang="ja-JP" sz="1400" b="0" dirty="0">
                <a:solidFill>
                  <a:srgbClr val="008000"/>
                </a:solidFill>
                <a:effectLst/>
                <a:latin typeface="+mn-ea"/>
              </a:rPr>
              <a:t># </a:t>
            </a:r>
            <a:r>
              <a:rPr lang="ja-JP" altLang="en-US" sz="1400" b="0" dirty="0">
                <a:solidFill>
                  <a:srgbClr val="008000"/>
                </a:solidFill>
                <a:effectLst/>
                <a:latin typeface="+mn-ea"/>
              </a:rPr>
              <a:t>説明変数は</a:t>
            </a:r>
            <a:r>
              <a:rPr lang="en-US" altLang="ja-JP" sz="1400" b="0" dirty="0">
                <a:solidFill>
                  <a:srgbClr val="008000"/>
                </a:solidFill>
                <a:effectLst/>
                <a:latin typeface="+mn-ea"/>
              </a:rPr>
              <a:t>float</a:t>
            </a:r>
            <a:r>
              <a:rPr lang="ja-JP" altLang="en-US" sz="1400" b="0" dirty="0">
                <a:solidFill>
                  <a:srgbClr val="008000"/>
                </a:solidFill>
                <a:effectLst/>
                <a:latin typeface="+mn-ea"/>
              </a:rPr>
              <a:t>の</a:t>
            </a:r>
            <a:r>
              <a:rPr lang="en-US" altLang="ja-JP" sz="1400" b="0" dirty="0">
                <a:solidFill>
                  <a:srgbClr val="008000"/>
                </a:solidFill>
                <a:effectLst/>
                <a:latin typeface="+mn-ea"/>
              </a:rPr>
              <a:t>Tensor</a:t>
            </a:r>
            <a:r>
              <a:rPr lang="ja-JP" altLang="en-US" sz="1400" b="0" dirty="0">
                <a:solidFill>
                  <a:srgbClr val="008000"/>
                </a:solidFill>
                <a:effectLst/>
                <a:latin typeface="+mn-ea"/>
              </a:rPr>
              <a:t>型にする</a:t>
            </a:r>
            <a:endParaRPr lang="en-US" altLang="ja-JP" sz="1400" b="0" dirty="0">
              <a:solidFill>
                <a:srgbClr val="008000"/>
              </a:solidFill>
              <a:effectLst/>
              <a:latin typeface="+mn-ea"/>
            </a:endParaRPr>
          </a:p>
          <a:p>
            <a:r>
              <a:rPr lang="en-US" altLang="ja-JP" sz="1400" b="0" dirty="0">
                <a:solidFill>
                  <a:srgbClr val="000000"/>
                </a:solidFill>
                <a:effectLst/>
                <a:latin typeface="+mn-ea"/>
              </a:rPr>
              <a:t>train_y = torch.Tensor(train_y).</a:t>
            </a:r>
            <a:r>
              <a:rPr lang="en-US" altLang="ja-JP" sz="1400" b="0" dirty="0">
                <a:solidFill>
                  <a:srgbClr val="267F99"/>
                </a:solidFill>
                <a:effectLst/>
                <a:latin typeface="+mn-ea"/>
              </a:rPr>
              <a:t>float</a:t>
            </a:r>
            <a:r>
              <a:rPr lang="en-US" altLang="ja-JP" sz="1400" b="0" dirty="0">
                <a:solidFill>
                  <a:srgbClr val="000000"/>
                </a:solidFill>
                <a:effectLst/>
                <a:latin typeface="+mn-ea"/>
              </a:rPr>
              <a:t>()	</a:t>
            </a:r>
            <a:r>
              <a:rPr lang="en-US" altLang="ja-JP" sz="1400" b="0" dirty="0">
                <a:solidFill>
                  <a:srgbClr val="008000"/>
                </a:solidFill>
                <a:effectLst/>
                <a:latin typeface="+mn-ea"/>
              </a:rPr>
              <a:t># </a:t>
            </a:r>
            <a:r>
              <a:rPr lang="ja-JP" altLang="en-US" sz="1400" b="0" dirty="0">
                <a:solidFill>
                  <a:srgbClr val="008000"/>
                </a:solidFill>
                <a:effectLst/>
                <a:latin typeface="+mn-ea"/>
              </a:rPr>
              <a:t>回帰の目的変数なら</a:t>
            </a:r>
            <a:r>
              <a:rPr lang="en-US" altLang="ja-JP" sz="1400" b="0" dirty="0">
                <a:solidFill>
                  <a:srgbClr val="008000"/>
                </a:solidFill>
                <a:effectLst/>
                <a:latin typeface="+mn-ea"/>
              </a:rPr>
              <a:t>float</a:t>
            </a:r>
            <a:r>
              <a:rPr lang="ja-JP" altLang="en-US" sz="1400" b="0" dirty="0">
                <a:solidFill>
                  <a:srgbClr val="008000"/>
                </a:solidFill>
                <a:effectLst/>
                <a:latin typeface="+mn-ea"/>
              </a:rPr>
              <a:t>の</a:t>
            </a:r>
            <a:r>
              <a:rPr lang="en-US" altLang="ja-JP" sz="1400" b="0" dirty="0">
                <a:solidFill>
                  <a:srgbClr val="008000"/>
                </a:solidFill>
                <a:effectLst/>
                <a:latin typeface="+mn-ea"/>
              </a:rPr>
              <a:t>Tensor</a:t>
            </a:r>
            <a:r>
              <a:rPr lang="ja-JP" altLang="en-US" sz="1400" b="0" dirty="0">
                <a:solidFill>
                  <a:srgbClr val="008000"/>
                </a:solidFill>
                <a:effectLst/>
                <a:latin typeface="+mn-ea"/>
              </a:rPr>
              <a:t>型にする</a:t>
            </a:r>
            <a:endParaRPr lang="en-US" altLang="ja-JP" sz="1400" b="0" dirty="0">
              <a:solidFill>
                <a:srgbClr val="008000"/>
              </a:solidFill>
              <a:effectLst/>
              <a:latin typeface="+mn-ea"/>
            </a:endParaRPr>
          </a:p>
          <a:p>
            <a:endParaRPr lang="en-US" altLang="ja-JP" sz="1400" b="0" dirty="0">
              <a:solidFill>
                <a:srgbClr val="000000"/>
              </a:solidFill>
              <a:effectLst/>
              <a:latin typeface="+mn-ea"/>
            </a:endParaRPr>
          </a:p>
          <a:p>
            <a:r>
              <a:rPr lang="fr-FR" altLang="ja-JP" sz="1400" b="0" dirty="0">
                <a:solidFill>
                  <a:srgbClr val="000000"/>
                </a:solidFill>
                <a:effectLst/>
                <a:latin typeface="+mn-ea"/>
              </a:rPr>
              <a:t>train_y = torch.Tensor(train_y).long()	</a:t>
            </a:r>
            <a:r>
              <a:rPr lang="fr-FR" altLang="ja-JP" sz="1400" b="0" dirty="0">
                <a:solidFill>
                  <a:srgbClr val="008000"/>
                </a:solidFill>
                <a:effectLst/>
                <a:latin typeface="+mn-ea"/>
              </a:rPr>
              <a:t># </a:t>
            </a:r>
            <a:r>
              <a:rPr lang="ja-JP" altLang="en-US" sz="1400" b="0" dirty="0">
                <a:solidFill>
                  <a:srgbClr val="008000"/>
                </a:solidFill>
                <a:effectLst/>
                <a:latin typeface="+mn-ea"/>
              </a:rPr>
              <a:t>分類の目的変数なら</a:t>
            </a:r>
            <a:r>
              <a:rPr lang="en-US" altLang="ja-JP" sz="1400" dirty="0">
                <a:solidFill>
                  <a:srgbClr val="008000"/>
                </a:solidFill>
                <a:latin typeface="+mn-ea"/>
              </a:rPr>
              <a:t>long</a:t>
            </a:r>
            <a:r>
              <a:rPr lang="ja-JP" altLang="en-US" sz="1400" dirty="0">
                <a:solidFill>
                  <a:srgbClr val="008000"/>
                </a:solidFill>
                <a:latin typeface="+mn-ea"/>
              </a:rPr>
              <a:t>の</a:t>
            </a:r>
            <a:r>
              <a:rPr lang="en-US" altLang="ja-JP" sz="1400" dirty="0">
                <a:solidFill>
                  <a:srgbClr val="008000"/>
                </a:solidFill>
                <a:latin typeface="+mn-ea"/>
              </a:rPr>
              <a:t>Tensor</a:t>
            </a:r>
            <a:r>
              <a:rPr lang="ja-JP" altLang="en-US" sz="1400" dirty="0">
                <a:solidFill>
                  <a:srgbClr val="008000"/>
                </a:solidFill>
                <a:latin typeface="+mn-ea"/>
              </a:rPr>
              <a:t>型にする</a:t>
            </a:r>
            <a:endParaRPr lang="fr-FR" altLang="ja-JP" sz="1400" b="0" dirty="0">
              <a:solidFill>
                <a:srgbClr val="008000"/>
              </a:solidFill>
              <a:effectLst/>
              <a:latin typeface="+mn-ea"/>
            </a:endParaRPr>
          </a:p>
          <a:p>
            <a:endParaRPr lang="en-US" altLang="ja-JP" sz="1400" b="0" dirty="0">
              <a:solidFill>
                <a:srgbClr val="000000"/>
              </a:solidFill>
              <a:effectLst/>
              <a:latin typeface="+mn-ea"/>
            </a:endParaRPr>
          </a:p>
        </p:txBody>
      </p:sp>
      <p:sp>
        <p:nvSpPr>
          <p:cNvPr id="16" name="吹き出し: 線 15">
            <a:extLst>
              <a:ext uri="{FF2B5EF4-FFF2-40B4-BE49-F238E27FC236}">
                <a16:creationId xmlns:a16="http://schemas.microsoft.com/office/drawing/2014/main" id="{2974A4D8-D0F7-4408-AEE3-5756A38BE22C}"/>
              </a:ext>
            </a:extLst>
          </p:cNvPr>
          <p:cNvSpPr/>
          <p:nvPr/>
        </p:nvSpPr>
        <p:spPr>
          <a:xfrm>
            <a:off x="3280369" y="4133468"/>
            <a:ext cx="7918530" cy="493773"/>
          </a:xfrm>
          <a:prstGeom prst="borderCallout1">
            <a:avLst>
              <a:gd name="adj1" fmla="val 81434"/>
              <a:gd name="adj2" fmla="val -555"/>
              <a:gd name="adj3" fmla="val 33753"/>
              <a:gd name="adj4" fmla="val -15798"/>
            </a:avLst>
          </a:prstGeom>
          <a:solidFill>
            <a:schemeClr val="bg1"/>
          </a:solid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sz="1400" dirty="0">
                <a:solidFill>
                  <a:srgbClr val="494949"/>
                </a:solidFill>
                <a:latin typeface="+mn-ea"/>
              </a:rPr>
              <a:t>ラッパーライブラリを用いていないこともあり、</a:t>
            </a:r>
            <a:r>
              <a:rPr lang="en-US" altLang="ja-JP" sz="1400" dirty="0">
                <a:solidFill>
                  <a:srgbClr val="494949"/>
                </a:solidFill>
                <a:latin typeface="+mn-ea"/>
              </a:rPr>
              <a:t>PyTorch</a:t>
            </a:r>
            <a:r>
              <a:rPr lang="ja-JP" altLang="en-US" sz="1400" dirty="0">
                <a:solidFill>
                  <a:srgbClr val="494949"/>
                </a:solidFill>
                <a:latin typeface="+mn-ea"/>
              </a:rPr>
              <a:t>では多様なライブラリをインポートします。そのため今回は、ライブラリはあえて</a:t>
            </a:r>
            <a:r>
              <a:rPr lang="en-US" altLang="ja-JP" sz="1400" dirty="0">
                <a:solidFill>
                  <a:srgbClr val="494949"/>
                </a:solidFill>
                <a:latin typeface="+mn-ea"/>
              </a:rPr>
              <a:t>torch</a:t>
            </a:r>
            <a:r>
              <a:rPr lang="ja-JP" altLang="en-US" sz="1400" dirty="0">
                <a:solidFill>
                  <a:srgbClr val="494949"/>
                </a:solidFill>
                <a:latin typeface="+mn-ea"/>
              </a:rPr>
              <a:t>のみインポートしています。</a:t>
            </a:r>
            <a:endParaRPr lang="en-US" altLang="ja-JP" sz="1400" b="0" dirty="0">
              <a:solidFill>
                <a:srgbClr val="494949"/>
              </a:solidFill>
              <a:effectLst/>
              <a:latin typeface="+mn-ea"/>
            </a:endParaRPr>
          </a:p>
        </p:txBody>
      </p:sp>
      <p:sp>
        <p:nvSpPr>
          <p:cNvPr id="11" name="四角形: 角を丸くする 10">
            <a:extLst>
              <a:ext uri="{FF2B5EF4-FFF2-40B4-BE49-F238E27FC236}">
                <a16:creationId xmlns:a16="http://schemas.microsoft.com/office/drawing/2014/main" id="{3D35AEA8-ECD2-4D9C-98E7-DBA215DCE6A5}"/>
              </a:ext>
            </a:extLst>
          </p:cNvPr>
          <p:cNvSpPr/>
          <p:nvPr/>
        </p:nvSpPr>
        <p:spPr bwMode="auto">
          <a:xfrm>
            <a:off x="746465" y="1044635"/>
            <a:ext cx="10678772" cy="477017"/>
          </a:xfrm>
          <a:prstGeom prst="roundRect">
            <a:avLst>
              <a:gd name="adj" fmla="val 7423"/>
            </a:avLst>
          </a:prstGeom>
          <a:solidFill>
            <a:srgbClr val="FEEDE6"/>
          </a:solidFill>
          <a:ln w="19050" algn="ctr">
            <a:noFill/>
            <a:prstDash val="dash"/>
            <a:round/>
            <a:headEnd/>
            <a:tailEnd/>
          </a:ln>
          <a:effectLst/>
        </p:spPr>
        <p:txBody>
          <a:bodyPr wrap="none" lIns="180000" bIns="0" rtlCol="0" anchor="ctr"/>
          <a:lstStyle/>
          <a:p>
            <a:pPr marL="285750" indent="-285750">
              <a:buFont typeface="Wingdings" panose="05000000000000000000" pitchFamily="2" charset="2"/>
              <a:buChar char="n"/>
            </a:pPr>
            <a:r>
              <a:rPr kumimoji="1" lang="en-US" altLang="ja-JP" sz="2000" b="1" dirty="0">
                <a:solidFill>
                  <a:srgbClr val="F36C37"/>
                </a:solidFill>
                <a:latin typeface="+mj-ea"/>
                <a:ea typeface="+mj-ea"/>
              </a:rPr>
              <a:t>Tensor</a:t>
            </a:r>
            <a:r>
              <a:rPr kumimoji="1" lang="ja-JP" altLang="en-US" sz="2000" b="1" dirty="0">
                <a:solidFill>
                  <a:srgbClr val="F36C37"/>
                </a:solidFill>
                <a:latin typeface="+mj-ea"/>
                <a:ea typeface="+mj-ea"/>
              </a:rPr>
              <a:t>型</a:t>
            </a:r>
            <a:endParaRPr kumimoji="1" lang="en-US" altLang="ja-JP" sz="2000" b="1" dirty="0">
              <a:solidFill>
                <a:srgbClr val="F36C37"/>
              </a:solidFill>
              <a:latin typeface="+mj-ea"/>
              <a:ea typeface="+mj-ea"/>
            </a:endParaRPr>
          </a:p>
        </p:txBody>
      </p:sp>
      <p:sp>
        <p:nvSpPr>
          <p:cNvPr id="17" name="テキスト ボックス 16">
            <a:extLst>
              <a:ext uri="{FF2B5EF4-FFF2-40B4-BE49-F238E27FC236}">
                <a16:creationId xmlns:a16="http://schemas.microsoft.com/office/drawing/2014/main" id="{B5C0B23F-3F4D-4265-B22C-28EB60FBD82E}"/>
              </a:ext>
            </a:extLst>
          </p:cNvPr>
          <p:cNvSpPr txBox="1"/>
          <p:nvPr/>
        </p:nvSpPr>
        <p:spPr>
          <a:xfrm>
            <a:off x="1038991" y="1591108"/>
            <a:ext cx="10386245" cy="465620"/>
          </a:xfrm>
          <a:prstGeom prst="rect">
            <a:avLst/>
          </a:prstGeom>
        </p:spPr>
        <p:txBody>
          <a:bodyPr vert="horz" wrap="none" lIns="91440" tIns="45720" rIns="91440" bIns="45720" rtlCol="0">
            <a:noAutofit/>
          </a:bodyPr>
          <a:lstStyle>
            <a:defPPr>
              <a:defRPr lang="en-US"/>
            </a:defPPr>
            <a:lvl1pPr marL="357188" marR="0" indent="-357188" defTabSz="914400" fontAlgn="base">
              <a:lnSpc>
                <a:spcPct val="100000"/>
              </a:lnSpc>
              <a:spcBef>
                <a:spcPts val="0"/>
              </a:spcBef>
              <a:spcAft>
                <a:spcPts val="600"/>
              </a:spcAft>
              <a:buClr>
                <a:schemeClr val="tx1">
                  <a:lumMod val="75000"/>
                  <a:lumOff val="25000"/>
                </a:schemeClr>
              </a:buClr>
              <a:buSzTx/>
              <a:buFont typeface="Wingdings" panose="05000000000000000000" pitchFamily="2" charset="2"/>
              <a:buChar char="n"/>
              <a:tabLst/>
              <a:defRPr kumimoji="1" sz="2000" b="1" baseline="0">
                <a:solidFill>
                  <a:schemeClr val="tx1">
                    <a:lumMod val="75000"/>
                    <a:lumOff val="25000"/>
                  </a:schemeClr>
                </a:solidFill>
                <a:latin typeface="メイリオ" panose="020B0604030504040204" pitchFamily="50" charset="-128"/>
                <a:ea typeface="メイリオ" panose="020B0604030504040204" pitchFamily="50" charset="-128"/>
              </a:defRPr>
            </a:lvl1pPr>
            <a:lvl2pPr marL="742950" marR="0" indent="-285750" defTabSz="914400" fontAlgn="base">
              <a:lnSpc>
                <a:spcPct val="100000"/>
              </a:lnSpc>
              <a:spcBef>
                <a:spcPct val="20000"/>
              </a:spcBef>
              <a:spcAft>
                <a:spcPct val="0"/>
              </a:spcAft>
              <a:buClr>
                <a:schemeClr val="tx1"/>
              </a:buClr>
              <a:buSzTx/>
              <a:buFont typeface="Wingdings" panose="05000000000000000000" pitchFamily="2" charset="2"/>
              <a:buChar char="l"/>
              <a:tabLst/>
              <a:defRPr kumimoji="1" sz="2800" baseline="0">
                <a:solidFill>
                  <a:schemeClr val="tx1">
                    <a:lumMod val="75000"/>
                    <a:lumOff val="25000"/>
                  </a:schemeClr>
                </a:solidFill>
                <a:latin typeface="メイリオ" panose="020B0604030504040204" pitchFamily="50" charset="-128"/>
                <a:ea typeface="メイリオ" panose="020B0604030504040204" pitchFamily="50" charset="-128"/>
              </a:defRPr>
            </a:lvl2pPr>
            <a:lvl3pPr marL="1143000" marR="0" indent="-22860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3pPr>
            <a:lvl4pPr marL="1714500" marR="0" indent="-34290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4pPr>
            <a:lvl5pPr marL="2114550" marR="0" indent="-28575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5pPr>
            <a:lvl6pPr marL="2514600" indent="-228600" defTabSz="914400">
              <a:lnSpc>
                <a:spcPct val="90000"/>
              </a:lnSpc>
              <a:spcBef>
                <a:spcPts val="500"/>
              </a:spcBef>
              <a:buFont typeface="Arial" panose="020B0604020202020204" pitchFamily="34" charset="0"/>
              <a:buChar char="•"/>
              <a:defRPr kumimoji="1"/>
            </a:lvl6pPr>
            <a:lvl7pPr marL="2971800" indent="-228600" defTabSz="914400">
              <a:lnSpc>
                <a:spcPct val="90000"/>
              </a:lnSpc>
              <a:spcBef>
                <a:spcPts val="500"/>
              </a:spcBef>
              <a:buFont typeface="Arial" panose="020B0604020202020204" pitchFamily="34" charset="0"/>
              <a:buChar char="•"/>
              <a:defRPr kumimoji="1"/>
            </a:lvl7pPr>
            <a:lvl8pPr marL="3429000" indent="-228600" defTabSz="914400">
              <a:lnSpc>
                <a:spcPct val="90000"/>
              </a:lnSpc>
              <a:spcBef>
                <a:spcPts val="500"/>
              </a:spcBef>
              <a:buFont typeface="Arial" panose="020B0604020202020204" pitchFamily="34" charset="0"/>
              <a:buChar char="•"/>
              <a:defRPr kumimoji="1"/>
            </a:lvl8pPr>
            <a:lvl9pPr marL="3886200" indent="-228600" defTabSz="914400">
              <a:lnSpc>
                <a:spcPct val="90000"/>
              </a:lnSpc>
              <a:spcBef>
                <a:spcPts val="500"/>
              </a:spcBef>
              <a:buFont typeface="Arial" panose="020B0604020202020204" pitchFamily="34" charset="0"/>
              <a:buChar char="•"/>
              <a:defRPr kumimoji="1"/>
            </a:lvl9pPr>
          </a:lstStyle>
          <a:p>
            <a:pPr>
              <a:buClr>
                <a:srgbClr val="F36C37"/>
              </a:buClr>
              <a:buFont typeface="Wingdings" panose="05000000000000000000" pitchFamily="2" charset="2"/>
              <a:buChar char="l"/>
            </a:pPr>
            <a:r>
              <a:rPr lang="en-US" altLang="ja-JP" sz="1800" dirty="0"/>
              <a:t>PyTorch</a:t>
            </a:r>
            <a:r>
              <a:rPr lang="ja-JP" altLang="en-US" sz="1800" dirty="0"/>
              <a:t>ではテンソル（</a:t>
            </a:r>
            <a:r>
              <a:rPr lang="en-US" altLang="ja-JP" sz="1800" dirty="0"/>
              <a:t>Tensor</a:t>
            </a:r>
            <a:r>
              <a:rPr lang="ja-JP" altLang="en-US" sz="1800" dirty="0"/>
              <a:t>）という独自のクラスでデータを扱う</a:t>
            </a:r>
            <a:endParaRPr lang="en-US" altLang="ja-JP" sz="1800" dirty="0"/>
          </a:p>
          <a:p>
            <a:pPr>
              <a:buClr>
                <a:srgbClr val="F36C37"/>
              </a:buClr>
              <a:buFont typeface="Wingdings" panose="05000000000000000000" pitchFamily="2" charset="2"/>
              <a:buChar char="l"/>
            </a:pPr>
            <a:r>
              <a:rPr lang="en-US" altLang="ja-JP" sz="1800" dirty="0"/>
              <a:t>Tensor</a:t>
            </a:r>
            <a:r>
              <a:rPr lang="ja-JP" altLang="en-US" sz="1800" dirty="0"/>
              <a:t>型は</a:t>
            </a:r>
            <a:r>
              <a:rPr lang="en-US" altLang="ja-JP" sz="1800" dirty="0"/>
              <a:t>NumPy</a:t>
            </a:r>
            <a:r>
              <a:rPr lang="ja-JP" altLang="en-US" sz="1800" dirty="0"/>
              <a:t>配列とよく似ている行列形式のデータ型であり、</a:t>
            </a:r>
            <a:r>
              <a:rPr lang="en-US" altLang="ja-JP" sz="1800" dirty="0"/>
              <a:t>NumPy</a:t>
            </a:r>
            <a:r>
              <a:rPr lang="ja-JP" altLang="en-US" sz="1800" dirty="0"/>
              <a:t>配列と</a:t>
            </a:r>
            <a:br>
              <a:rPr lang="en-US" altLang="ja-JP" sz="1800" dirty="0"/>
            </a:br>
            <a:r>
              <a:rPr lang="ja-JP" altLang="en-US" sz="1800" dirty="0"/>
              <a:t>相互に変換をすることができる。</a:t>
            </a:r>
            <a:endParaRPr lang="en-US" altLang="ja-JP" sz="1800" dirty="0"/>
          </a:p>
          <a:p>
            <a:pPr>
              <a:buClr>
                <a:srgbClr val="F36C37"/>
              </a:buClr>
              <a:buFont typeface="Wingdings" panose="05000000000000000000" pitchFamily="2" charset="2"/>
              <a:buChar char="l"/>
            </a:pPr>
            <a:r>
              <a:rPr lang="en-US" altLang="ja-JP" sz="1800" dirty="0"/>
              <a:t>Tensor</a:t>
            </a:r>
            <a:r>
              <a:rPr lang="ja-JP" altLang="en-US" sz="1800" dirty="0"/>
              <a:t>クラスには</a:t>
            </a:r>
            <a:r>
              <a:rPr lang="en-US" altLang="ja-JP" sz="1800" dirty="0"/>
              <a:t>NumPy</a:t>
            </a:r>
            <a:r>
              <a:rPr lang="ja-JP" altLang="en-US" sz="1800" dirty="0"/>
              <a:t>配列と同じく、データを扱うメソッドも用意されている。</a:t>
            </a:r>
          </a:p>
        </p:txBody>
      </p:sp>
    </p:spTree>
    <p:extLst>
      <p:ext uri="{BB962C8B-B14F-4D97-AF65-F5344CB8AC3E}">
        <p14:creationId xmlns:p14="http://schemas.microsoft.com/office/powerpoint/2010/main" val="1914022931"/>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lang="en-US" altLang="ja-JP" dirty="0"/>
              <a:t>A1</a:t>
            </a:r>
            <a:r>
              <a:rPr kumimoji="1" lang="en-US" altLang="ja-JP" dirty="0"/>
              <a:t>-2-2.</a:t>
            </a:r>
            <a:r>
              <a:rPr lang="en-US" altLang="ja-JP" dirty="0"/>
              <a:t>PyTorch</a:t>
            </a:r>
            <a:r>
              <a:rPr lang="ja-JP" altLang="en-US" dirty="0"/>
              <a:t>でニューラルネットワークモデルを定義する</a:t>
            </a:r>
            <a:endParaRPr kumimoji="1" lang="ja-JP" altLang="en-US" dirty="0"/>
          </a:p>
        </p:txBody>
      </p:sp>
      <p:sp>
        <p:nvSpPr>
          <p:cNvPr id="5" name="スライド番号プレースホルダー 4">
            <a:extLst>
              <a:ext uri="{FF2B5EF4-FFF2-40B4-BE49-F238E27FC236}">
                <a16:creationId xmlns:a16="http://schemas.microsoft.com/office/drawing/2014/main" id="{C905B90A-465B-402F-BC68-6932C2B00E04}"/>
              </a:ext>
            </a:extLst>
          </p:cNvPr>
          <p:cNvSpPr>
            <a:spLocks noGrp="1"/>
          </p:cNvSpPr>
          <p:nvPr>
            <p:ph type="sldNum" sz="quarter" idx="10"/>
          </p:nvPr>
        </p:nvSpPr>
        <p:spPr/>
        <p:txBody>
          <a:bodyPr/>
          <a:lstStyle/>
          <a:p>
            <a:fld id="{5D750650-B10A-47BF-93C2-E1678438B37A}" type="slidenum">
              <a:rPr kumimoji="1" lang="ja-JP" altLang="en-US" smtClean="0"/>
              <a:pPr/>
              <a:t>369</a:t>
            </a:fld>
            <a:endParaRPr kumimoji="1" lang="ja-JP" altLang="en-US"/>
          </a:p>
        </p:txBody>
      </p:sp>
      <p:sp>
        <p:nvSpPr>
          <p:cNvPr id="12" name="正方形/長方形 11">
            <a:extLst>
              <a:ext uri="{FF2B5EF4-FFF2-40B4-BE49-F238E27FC236}">
                <a16:creationId xmlns:a16="http://schemas.microsoft.com/office/drawing/2014/main" id="{62062C14-5D7C-4D79-8CF4-E782502C7964}"/>
              </a:ext>
            </a:extLst>
          </p:cNvPr>
          <p:cNvSpPr/>
          <p:nvPr/>
        </p:nvSpPr>
        <p:spPr bwMode="auto">
          <a:xfrm>
            <a:off x="766763" y="1027523"/>
            <a:ext cx="10658473" cy="5373260"/>
          </a:xfrm>
          <a:prstGeom prst="rect">
            <a:avLst/>
          </a:prstGeom>
          <a:solidFill>
            <a:srgbClr val="ECECEC"/>
          </a:solidFill>
          <a:ln w="12700">
            <a:noFill/>
          </a:ln>
          <a:effectLst/>
        </p:spPr>
        <p:style>
          <a:lnRef idx="1">
            <a:schemeClr val="accent1"/>
          </a:lnRef>
          <a:fillRef idx="2">
            <a:schemeClr val="accent1"/>
          </a:fillRef>
          <a:effectRef idx="1">
            <a:schemeClr val="accent1"/>
          </a:effectRef>
          <a:fontRef idx="minor">
            <a:schemeClr val="dk1"/>
          </a:fontRef>
        </p:style>
        <p:txBody>
          <a:bodyPr vert="horz" wrap="square" lIns="84406" tIns="42203" rIns="84406" bIns="42203" numCol="1" rtlCol="0" anchor="t" anchorCtr="0" compatLnSpc="1">
            <a:prstTxWarp prst="textNoShape">
              <a:avLst/>
            </a:prstTxWarp>
            <a:normAutofit/>
          </a:bodyPr>
          <a:lstStyle/>
          <a:p>
            <a:r>
              <a:rPr lang="en-US" altLang="ja-JP" sz="1400" b="0" dirty="0">
                <a:solidFill>
                  <a:srgbClr val="AF00DB"/>
                </a:solidFill>
                <a:effectLst/>
                <a:latin typeface="+mn-ea"/>
              </a:rPr>
              <a:t>import</a:t>
            </a:r>
            <a:r>
              <a:rPr lang="en-US" altLang="ja-JP" sz="1400" b="0" dirty="0">
                <a:solidFill>
                  <a:srgbClr val="000000"/>
                </a:solidFill>
                <a:effectLst/>
                <a:latin typeface="+mn-ea"/>
              </a:rPr>
              <a:t> torch</a:t>
            </a:r>
            <a:endParaRPr lang="en-US" altLang="ja-JP" sz="1400" dirty="0">
              <a:solidFill>
                <a:srgbClr val="00879E"/>
              </a:solidFill>
              <a:latin typeface="+mn-ea"/>
            </a:endParaRPr>
          </a:p>
          <a:p>
            <a:endParaRPr lang="en-US" altLang="ja-JP" sz="1400" dirty="0">
              <a:solidFill>
                <a:srgbClr val="00879E"/>
              </a:solidFill>
              <a:latin typeface="+mn-ea"/>
            </a:endParaRPr>
          </a:p>
          <a:p>
            <a:r>
              <a:rPr lang="en-US" altLang="ja-JP" sz="1400" b="0" dirty="0">
                <a:solidFill>
                  <a:srgbClr val="008000"/>
                </a:solidFill>
                <a:effectLst/>
                <a:latin typeface="+mn-ea"/>
              </a:rPr>
              <a:t># </a:t>
            </a:r>
            <a:r>
              <a:rPr lang="ja-JP" altLang="en-US" sz="1400" b="0" dirty="0">
                <a:solidFill>
                  <a:srgbClr val="008000"/>
                </a:solidFill>
                <a:effectLst/>
                <a:latin typeface="+mn-ea"/>
              </a:rPr>
              <a:t>ニューラルネットワークを定義</a:t>
            </a:r>
            <a:endParaRPr lang="ja-JP" altLang="en-US" sz="1400" b="0" dirty="0">
              <a:solidFill>
                <a:srgbClr val="000000"/>
              </a:solidFill>
              <a:effectLst/>
              <a:latin typeface="+mn-ea"/>
            </a:endParaRPr>
          </a:p>
          <a:p>
            <a:r>
              <a:rPr lang="en-US" altLang="ja-JP" sz="1400" b="0" dirty="0">
                <a:solidFill>
                  <a:srgbClr val="0000FF"/>
                </a:solidFill>
                <a:effectLst/>
                <a:latin typeface="+mn-ea"/>
              </a:rPr>
              <a:t>class</a:t>
            </a:r>
            <a:r>
              <a:rPr lang="en-US" altLang="ja-JP" sz="1400" b="0" dirty="0">
                <a:solidFill>
                  <a:srgbClr val="000000"/>
                </a:solidFill>
                <a:effectLst/>
                <a:latin typeface="+mn-ea"/>
              </a:rPr>
              <a:t> </a:t>
            </a:r>
            <a:r>
              <a:rPr lang="en-US" altLang="ja-JP" sz="1400" b="0" dirty="0">
                <a:solidFill>
                  <a:srgbClr val="267F99"/>
                </a:solidFill>
                <a:effectLst/>
                <a:latin typeface="+mn-ea"/>
              </a:rPr>
              <a:t>Net</a:t>
            </a:r>
            <a:r>
              <a:rPr lang="en-US" altLang="ja-JP" sz="1400" b="0" dirty="0">
                <a:solidFill>
                  <a:srgbClr val="000000"/>
                </a:solidFill>
                <a:effectLst/>
                <a:latin typeface="+mn-ea"/>
              </a:rPr>
              <a:t>(</a:t>
            </a:r>
            <a:r>
              <a:rPr lang="en-US" altLang="ja-JP" sz="1400" b="0" dirty="0">
                <a:solidFill>
                  <a:srgbClr val="267F99"/>
                </a:solidFill>
                <a:effectLst/>
                <a:latin typeface="+mn-ea"/>
              </a:rPr>
              <a:t>torch</a:t>
            </a:r>
            <a:r>
              <a:rPr lang="en-US" altLang="ja-JP" sz="1400" b="0" dirty="0">
                <a:solidFill>
                  <a:srgbClr val="000000"/>
                </a:solidFill>
                <a:effectLst/>
                <a:latin typeface="+mn-ea"/>
              </a:rPr>
              <a:t>.</a:t>
            </a:r>
            <a:r>
              <a:rPr lang="en-US" altLang="ja-JP" sz="1400" b="0" dirty="0">
                <a:solidFill>
                  <a:srgbClr val="267F99"/>
                </a:solidFill>
                <a:effectLst/>
                <a:latin typeface="+mn-ea"/>
              </a:rPr>
              <a:t>nn</a:t>
            </a:r>
            <a:r>
              <a:rPr lang="en-US" altLang="ja-JP" sz="1400" b="0" dirty="0">
                <a:solidFill>
                  <a:srgbClr val="000000"/>
                </a:solidFill>
                <a:effectLst/>
                <a:latin typeface="+mn-ea"/>
              </a:rPr>
              <a:t>.</a:t>
            </a:r>
            <a:r>
              <a:rPr lang="en-US" altLang="ja-JP" sz="1400" b="0" dirty="0">
                <a:solidFill>
                  <a:srgbClr val="267F99"/>
                </a:solidFill>
                <a:effectLst/>
                <a:latin typeface="+mn-ea"/>
              </a:rPr>
              <a:t>Module</a:t>
            </a:r>
            <a:r>
              <a:rPr lang="en-US" altLang="ja-JP" sz="1400" b="0" dirty="0">
                <a:solidFill>
                  <a:srgbClr val="000000"/>
                </a:solidFill>
                <a:effectLst/>
                <a:latin typeface="+mn-ea"/>
              </a:rPr>
              <a:t>):</a:t>
            </a:r>
          </a:p>
          <a:p>
            <a:br>
              <a:rPr lang="en-US" altLang="ja-JP" sz="1400" b="0" dirty="0">
                <a:solidFill>
                  <a:srgbClr val="000000"/>
                </a:solidFill>
                <a:effectLst/>
                <a:latin typeface="+mn-ea"/>
              </a:rPr>
            </a:br>
            <a:r>
              <a:rPr lang="en-US" altLang="ja-JP" sz="1400" b="0" dirty="0">
                <a:solidFill>
                  <a:srgbClr val="000000"/>
                </a:solidFill>
                <a:effectLst/>
                <a:latin typeface="+mn-ea"/>
              </a:rPr>
              <a:t>  </a:t>
            </a:r>
            <a:r>
              <a:rPr lang="en-US" altLang="ja-JP" sz="1400" b="0" dirty="0">
                <a:solidFill>
                  <a:srgbClr val="008000"/>
                </a:solidFill>
                <a:effectLst/>
                <a:latin typeface="+mn-ea"/>
              </a:rPr>
              <a:t># </a:t>
            </a:r>
            <a:r>
              <a:rPr lang="ja-JP" altLang="en-US" sz="1400" b="0" dirty="0">
                <a:solidFill>
                  <a:srgbClr val="008000"/>
                </a:solidFill>
                <a:effectLst/>
                <a:latin typeface="+mn-ea"/>
              </a:rPr>
              <a:t>必要な層や活性化関数を定義する</a:t>
            </a:r>
            <a:endParaRPr lang="ja-JP" altLang="en-US" sz="1400" b="0" dirty="0">
              <a:solidFill>
                <a:srgbClr val="000000"/>
              </a:solidFill>
              <a:effectLst/>
              <a:latin typeface="+mn-ea"/>
            </a:endParaRPr>
          </a:p>
          <a:p>
            <a:r>
              <a:rPr lang="ja-JP" altLang="en-US" sz="1400" b="0" dirty="0">
                <a:solidFill>
                  <a:srgbClr val="000000"/>
                </a:solidFill>
                <a:effectLst/>
                <a:latin typeface="+mn-ea"/>
              </a:rPr>
              <a:t>  </a:t>
            </a:r>
            <a:r>
              <a:rPr lang="en-US" altLang="ja-JP" sz="1400" b="0" dirty="0">
                <a:solidFill>
                  <a:srgbClr val="0000FF"/>
                </a:solidFill>
                <a:effectLst/>
                <a:latin typeface="+mn-ea"/>
              </a:rPr>
              <a:t>def</a:t>
            </a:r>
            <a:r>
              <a:rPr lang="en-US" altLang="ja-JP" sz="1400" b="0" dirty="0">
                <a:solidFill>
                  <a:srgbClr val="000000"/>
                </a:solidFill>
                <a:effectLst/>
                <a:latin typeface="+mn-ea"/>
              </a:rPr>
              <a:t> </a:t>
            </a:r>
            <a:r>
              <a:rPr lang="en-US" altLang="ja-JP" sz="1400" b="0" dirty="0">
                <a:solidFill>
                  <a:srgbClr val="795E26"/>
                </a:solidFill>
                <a:effectLst/>
                <a:latin typeface="+mn-ea"/>
              </a:rPr>
              <a:t>__init__</a:t>
            </a:r>
            <a:r>
              <a:rPr lang="en-US" altLang="ja-JP" sz="1400" b="0" dirty="0">
                <a:solidFill>
                  <a:srgbClr val="000000"/>
                </a:solidFill>
                <a:effectLst/>
                <a:latin typeface="+mn-ea"/>
              </a:rPr>
              <a:t>(</a:t>
            </a:r>
            <a:r>
              <a:rPr lang="en-US" altLang="ja-JP" sz="1400" b="0" dirty="0">
                <a:solidFill>
                  <a:srgbClr val="001080"/>
                </a:solidFill>
                <a:effectLst/>
                <a:latin typeface="+mn-ea"/>
              </a:rPr>
              <a:t>self</a:t>
            </a:r>
            <a:r>
              <a:rPr lang="en-US" altLang="ja-JP" sz="1400" b="0" dirty="0">
                <a:solidFill>
                  <a:srgbClr val="000000"/>
                </a:solidFill>
                <a:effectLst/>
                <a:latin typeface="+mn-ea"/>
              </a:rPr>
              <a:t>):</a:t>
            </a:r>
          </a:p>
          <a:p>
            <a:r>
              <a:rPr lang="en-US" altLang="ja-JP" sz="1400" b="0" dirty="0">
                <a:solidFill>
                  <a:srgbClr val="000000"/>
                </a:solidFill>
                <a:effectLst/>
                <a:latin typeface="+mn-ea"/>
              </a:rPr>
              <a:t>    super(Net, </a:t>
            </a:r>
            <a:r>
              <a:rPr lang="en-US" altLang="ja-JP" sz="1400" b="0" dirty="0">
                <a:solidFill>
                  <a:srgbClr val="001080"/>
                </a:solidFill>
                <a:effectLst/>
                <a:latin typeface="+mn-ea"/>
              </a:rPr>
              <a:t>self</a:t>
            </a:r>
            <a:r>
              <a:rPr lang="en-US" altLang="ja-JP" sz="1400" b="0" dirty="0">
                <a:solidFill>
                  <a:srgbClr val="000000"/>
                </a:solidFill>
                <a:effectLst/>
                <a:latin typeface="+mn-ea"/>
              </a:rPr>
              <a:t>).</a:t>
            </a:r>
            <a:r>
              <a:rPr lang="en-US" altLang="ja-JP" sz="1400" b="0" dirty="0">
                <a:solidFill>
                  <a:srgbClr val="795E26"/>
                </a:solidFill>
                <a:effectLst/>
                <a:latin typeface="+mn-ea"/>
              </a:rPr>
              <a:t>__init__</a:t>
            </a:r>
            <a:r>
              <a:rPr lang="en-US" altLang="ja-JP" sz="1400" b="0" dirty="0">
                <a:solidFill>
                  <a:srgbClr val="000000"/>
                </a:solidFill>
                <a:effectLst/>
                <a:latin typeface="+mn-ea"/>
              </a:rPr>
              <a:t>()</a:t>
            </a:r>
          </a:p>
          <a:p>
            <a:r>
              <a:rPr lang="en-US" altLang="ja-JP" sz="1400" b="0" dirty="0">
                <a:solidFill>
                  <a:srgbClr val="000000"/>
                </a:solidFill>
                <a:effectLst/>
                <a:latin typeface="+mn-ea"/>
              </a:rPr>
              <a:t>    </a:t>
            </a:r>
            <a:r>
              <a:rPr lang="en-US" altLang="ja-JP" sz="1400" b="0" dirty="0">
                <a:solidFill>
                  <a:srgbClr val="001080"/>
                </a:solidFill>
                <a:effectLst/>
                <a:latin typeface="+mn-ea"/>
              </a:rPr>
              <a:t>self</a:t>
            </a:r>
            <a:r>
              <a:rPr lang="en-US" altLang="ja-JP" sz="1400" b="0" dirty="0">
                <a:solidFill>
                  <a:srgbClr val="000000"/>
                </a:solidFill>
                <a:effectLst/>
                <a:latin typeface="+mn-ea"/>
              </a:rPr>
              <a:t>.l1 = torch.nn.Linear(train_x.shape[</a:t>
            </a:r>
            <a:r>
              <a:rPr lang="en-US" altLang="ja-JP" sz="1400" b="0" dirty="0">
                <a:solidFill>
                  <a:srgbClr val="09885A"/>
                </a:solidFill>
                <a:effectLst/>
                <a:latin typeface="+mn-ea"/>
              </a:rPr>
              <a:t>1</a:t>
            </a:r>
            <a:r>
              <a:rPr lang="en-US" altLang="ja-JP" sz="1400" b="0" dirty="0">
                <a:solidFill>
                  <a:srgbClr val="000000"/>
                </a:solidFill>
                <a:effectLst/>
                <a:latin typeface="+mn-ea"/>
              </a:rPr>
              <a:t>], </a:t>
            </a:r>
            <a:r>
              <a:rPr lang="en-US" altLang="ja-JP" sz="1400" b="0" dirty="0">
                <a:solidFill>
                  <a:srgbClr val="09885A"/>
                </a:solidFill>
                <a:effectLst/>
                <a:latin typeface="+mn-ea"/>
              </a:rPr>
              <a:t>3</a:t>
            </a:r>
            <a:r>
              <a:rPr lang="en-US" altLang="ja-JP" sz="1400" b="0" dirty="0">
                <a:solidFill>
                  <a:srgbClr val="000000"/>
                </a:solidFill>
                <a:effectLst/>
                <a:latin typeface="+mn-ea"/>
              </a:rPr>
              <a:t>)     </a:t>
            </a:r>
            <a:r>
              <a:rPr lang="en-US" altLang="ja-JP" sz="1400" b="0" dirty="0">
                <a:solidFill>
                  <a:srgbClr val="008000"/>
                </a:solidFill>
                <a:effectLst/>
                <a:latin typeface="+mn-ea"/>
              </a:rPr>
              <a:t># </a:t>
            </a:r>
            <a:r>
              <a:rPr lang="ja-JP" altLang="en-US" sz="1400" b="0" dirty="0">
                <a:solidFill>
                  <a:srgbClr val="008000"/>
                </a:solidFill>
                <a:effectLst/>
                <a:latin typeface="+mn-ea"/>
              </a:rPr>
              <a:t>中間層</a:t>
            </a:r>
            <a:r>
              <a:rPr lang="en-US" altLang="ja-JP" sz="1400" b="0" dirty="0">
                <a:solidFill>
                  <a:srgbClr val="008000"/>
                </a:solidFill>
                <a:effectLst/>
                <a:latin typeface="+mn-ea"/>
              </a:rPr>
              <a:t>1</a:t>
            </a:r>
            <a:endParaRPr lang="ja-JP" altLang="en-US" sz="1400" b="0" dirty="0">
              <a:solidFill>
                <a:srgbClr val="000000"/>
              </a:solidFill>
              <a:effectLst/>
              <a:latin typeface="+mn-ea"/>
            </a:endParaRPr>
          </a:p>
          <a:p>
            <a:r>
              <a:rPr lang="ja-JP" altLang="en-US" sz="1400" b="0" dirty="0">
                <a:solidFill>
                  <a:srgbClr val="000000"/>
                </a:solidFill>
                <a:effectLst/>
                <a:latin typeface="+mn-ea"/>
              </a:rPr>
              <a:t>    </a:t>
            </a:r>
            <a:r>
              <a:rPr lang="en-US" altLang="ja-JP" sz="1400" b="0" dirty="0">
                <a:solidFill>
                  <a:srgbClr val="001080"/>
                </a:solidFill>
                <a:effectLst/>
                <a:latin typeface="+mn-ea"/>
              </a:rPr>
              <a:t>self</a:t>
            </a:r>
            <a:r>
              <a:rPr lang="en-US" altLang="ja-JP" sz="1400" b="0" dirty="0">
                <a:solidFill>
                  <a:srgbClr val="000000"/>
                </a:solidFill>
                <a:effectLst/>
                <a:latin typeface="+mn-ea"/>
              </a:rPr>
              <a:t>.a1 = torch.nn.ReLU()  </a:t>
            </a:r>
            <a:r>
              <a:rPr lang="en-US" altLang="ja-JP" sz="1400" b="0" dirty="0">
                <a:solidFill>
                  <a:srgbClr val="008000"/>
                </a:solidFill>
                <a:effectLst/>
                <a:latin typeface="+mn-ea"/>
              </a:rPr>
              <a:t># </a:t>
            </a:r>
            <a:r>
              <a:rPr lang="ja-JP" altLang="en-US" sz="1400" b="0" dirty="0">
                <a:solidFill>
                  <a:srgbClr val="008000"/>
                </a:solidFill>
                <a:effectLst/>
                <a:latin typeface="+mn-ea"/>
              </a:rPr>
              <a:t>活性化関数</a:t>
            </a:r>
            <a:r>
              <a:rPr lang="en-US" altLang="ja-JP" sz="1400" b="0" dirty="0">
                <a:solidFill>
                  <a:srgbClr val="008000"/>
                </a:solidFill>
                <a:effectLst/>
                <a:latin typeface="+mn-ea"/>
              </a:rPr>
              <a:t>1</a:t>
            </a:r>
            <a:endParaRPr lang="ja-JP" altLang="en-US" sz="1400" b="0" dirty="0">
              <a:solidFill>
                <a:srgbClr val="000000"/>
              </a:solidFill>
              <a:effectLst/>
              <a:latin typeface="+mn-ea"/>
            </a:endParaRPr>
          </a:p>
          <a:p>
            <a:r>
              <a:rPr lang="ja-JP" altLang="en-US" sz="1400" b="0" dirty="0">
                <a:solidFill>
                  <a:srgbClr val="000000"/>
                </a:solidFill>
                <a:effectLst/>
                <a:latin typeface="+mn-ea"/>
              </a:rPr>
              <a:t>    </a:t>
            </a:r>
            <a:r>
              <a:rPr lang="en-US" altLang="ja-JP" sz="1400" b="0" dirty="0">
                <a:solidFill>
                  <a:srgbClr val="001080"/>
                </a:solidFill>
                <a:effectLst/>
                <a:latin typeface="+mn-ea"/>
              </a:rPr>
              <a:t>self</a:t>
            </a:r>
            <a:r>
              <a:rPr lang="en-US" altLang="ja-JP" sz="1400" b="0" dirty="0">
                <a:solidFill>
                  <a:srgbClr val="000000"/>
                </a:solidFill>
                <a:effectLst/>
                <a:latin typeface="+mn-ea"/>
              </a:rPr>
              <a:t>.l2 = torch.nn.Linear(</a:t>
            </a:r>
            <a:r>
              <a:rPr lang="en-US" altLang="ja-JP" sz="1400" b="0" dirty="0">
                <a:solidFill>
                  <a:srgbClr val="09885A"/>
                </a:solidFill>
                <a:effectLst/>
                <a:latin typeface="+mn-ea"/>
              </a:rPr>
              <a:t>3</a:t>
            </a:r>
            <a:r>
              <a:rPr lang="en-US" altLang="ja-JP" sz="1400" b="0" dirty="0">
                <a:solidFill>
                  <a:srgbClr val="000000"/>
                </a:solidFill>
                <a:effectLst/>
                <a:latin typeface="+mn-ea"/>
              </a:rPr>
              <a:t>, </a:t>
            </a:r>
            <a:r>
              <a:rPr lang="en-US" altLang="ja-JP" sz="1400" b="0" dirty="0">
                <a:solidFill>
                  <a:srgbClr val="09885A"/>
                </a:solidFill>
                <a:effectLst/>
                <a:latin typeface="+mn-ea"/>
              </a:rPr>
              <a:t>3</a:t>
            </a:r>
            <a:r>
              <a:rPr lang="en-US" altLang="ja-JP" sz="1400" b="0" dirty="0">
                <a:solidFill>
                  <a:srgbClr val="000000"/>
                </a:solidFill>
                <a:effectLst/>
                <a:latin typeface="+mn-ea"/>
              </a:rPr>
              <a:t>)   </a:t>
            </a:r>
            <a:r>
              <a:rPr lang="en-US" altLang="ja-JP" sz="1400" b="0" dirty="0">
                <a:solidFill>
                  <a:srgbClr val="008000"/>
                </a:solidFill>
                <a:effectLst/>
                <a:latin typeface="+mn-ea"/>
              </a:rPr>
              <a:t># </a:t>
            </a:r>
            <a:r>
              <a:rPr lang="ja-JP" altLang="en-US" sz="1400" b="0" dirty="0">
                <a:solidFill>
                  <a:srgbClr val="008000"/>
                </a:solidFill>
                <a:effectLst/>
                <a:latin typeface="+mn-ea"/>
              </a:rPr>
              <a:t>中間層</a:t>
            </a:r>
            <a:r>
              <a:rPr lang="en-US" altLang="ja-JP" sz="1400" b="0" dirty="0">
                <a:solidFill>
                  <a:srgbClr val="008000"/>
                </a:solidFill>
                <a:effectLst/>
                <a:latin typeface="+mn-ea"/>
              </a:rPr>
              <a:t>2</a:t>
            </a:r>
            <a:endParaRPr lang="ja-JP" altLang="en-US" sz="1400" b="0" dirty="0">
              <a:solidFill>
                <a:srgbClr val="000000"/>
              </a:solidFill>
              <a:effectLst/>
              <a:latin typeface="+mn-ea"/>
            </a:endParaRPr>
          </a:p>
          <a:p>
            <a:r>
              <a:rPr lang="ja-JP" altLang="en-US" sz="1400" b="0" dirty="0">
                <a:solidFill>
                  <a:srgbClr val="000000"/>
                </a:solidFill>
                <a:effectLst/>
                <a:latin typeface="+mn-ea"/>
              </a:rPr>
              <a:t>    </a:t>
            </a:r>
            <a:r>
              <a:rPr lang="en-US" altLang="ja-JP" sz="1400" b="0" dirty="0">
                <a:solidFill>
                  <a:srgbClr val="001080"/>
                </a:solidFill>
                <a:effectLst/>
                <a:latin typeface="+mn-ea"/>
              </a:rPr>
              <a:t>self</a:t>
            </a:r>
            <a:r>
              <a:rPr lang="en-US" altLang="ja-JP" sz="1400" b="0" dirty="0">
                <a:solidFill>
                  <a:srgbClr val="000000"/>
                </a:solidFill>
                <a:effectLst/>
                <a:latin typeface="+mn-ea"/>
              </a:rPr>
              <a:t>.a2 = torch.nn.ReLU()  </a:t>
            </a:r>
            <a:r>
              <a:rPr lang="en-US" altLang="ja-JP" sz="1400" b="0" dirty="0">
                <a:solidFill>
                  <a:srgbClr val="008000"/>
                </a:solidFill>
                <a:effectLst/>
                <a:latin typeface="+mn-ea"/>
              </a:rPr>
              <a:t># </a:t>
            </a:r>
            <a:r>
              <a:rPr lang="ja-JP" altLang="en-US" sz="1400" b="0" dirty="0">
                <a:solidFill>
                  <a:srgbClr val="008000"/>
                </a:solidFill>
                <a:effectLst/>
                <a:latin typeface="+mn-ea"/>
              </a:rPr>
              <a:t>活性化関数</a:t>
            </a:r>
            <a:r>
              <a:rPr lang="en-US" altLang="ja-JP" sz="1400" b="0" dirty="0">
                <a:solidFill>
                  <a:srgbClr val="008000"/>
                </a:solidFill>
                <a:effectLst/>
                <a:latin typeface="+mn-ea"/>
              </a:rPr>
              <a:t>2</a:t>
            </a:r>
            <a:endParaRPr lang="ja-JP" altLang="en-US" sz="1400" b="0" dirty="0">
              <a:solidFill>
                <a:srgbClr val="000000"/>
              </a:solidFill>
              <a:effectLst/>
              <a:latin typeface="+mn-ea"/>
            </a:endParaRPr>
          </a:p>
          <a:p>
            <a:r>
              <a:rPr lang="ja-JP" altLang="en-US" sz="1400" b="0" dirty="0">
                <a:solidFill>
                  <a:srgbClr val="000000"/>
                </a:solidFill>
                <a:effectLst/>
                <a:latin typeface="+mn-ea"/>
              </a:rPr>
              <a:t>    </a:t>
            </a:r>
            <a:r>
              <a:rPr lang="en-US" altLang="ja-JP" sz="1400" b="0" dirty="0">
                <a:solidFill>
                  <a:srgbClr val="001080"/>
                </a:solidFill>
                <a:effectLst/>
                <a:latin typeface="+mn-ea"/>
              </a:rPr>
              <a:t>self</a:t>
            </a:r>
            <a:r>
              <a:rPr lang="en-US" altLang="ja-JP" sz="1400" b="0" dirty="0">
                <a:solidFill>
                  <a:srgbClr val="000000"/>
                </a:solidFill>
                <a:effectLst/>
                <a:latin typeface="+mn-ea"/>
              </a:rPr>
              <a:t>.l3 = torch.nn.Linear(</a:t>
            </a:r>
            <a:r>
              <a:rPr lang="en-US" altLang="ja-JP" sz="1400" b="0" dirty="0">
                <a:solidFill>
                  <a:srgbClr val="09885A"/>
                </a:solidFill>
                <a:effectLst/>
                <a:latin typeface="+mn-ea"/>
              </a:rPr>
              <a:t>3</a:t>
            </a:r>
            <a:r>
              <a:rPr lang="en-US" altLang="ja-JP" sz="1400" b="0" dirty="0">
                <a:solidFill>
                  <a:srgbClr val="000000"/>
                </a:solidFill>
                <a:effectLst/>
                <a:latin typeface="+mn-ea"/>
              </a:rPr>
              <a:t>, </a:t>
            </a:r>
            <a:r>
              <a:rPr lang="en-US" altLang="ja-JP" sz="1400" b="0" dirty="0">
                <a:solidFill>
                  <a:srgbClr val="09885A"/>
                </a:solidFill>
                <a:effectLst/>
                <a:latin typeface="+mn-ea"/>
              </a:rPr>
              <a:t>1</a:t>
            </a:r>
            <a:r>
              <a:rPr lang="en-US" altLang="ja-JP" sz="1400" b="0" dirty="0">
                <a:solidFill>
                  <a:srgbClr val="000000"/>
                </a:solidFill>
                <a:effectLst/>
                <a:latin typeface="+mn-ea"/>
              </a:rPr>
              <a:t>)     </a:t>
            </a:r>
            <a:r>
              <a:rPr lang="en-US" altLang="ja-JP" sz="1400" b="0" dirty="0">
                <a:solidFill>
                  <a:srgbClr val="008000"/>
                </a:solidFill>
                <a:effectLst/>
                <a:latin typeface="+mn-ea"/>
              </a:rPr>
              <a:t># </a:t>
            </a:r>
            <a:r>
              <a:rPr lang="ja-JP" altLang="en-US" sz="1400" b="0" dirty="0">
                <a:solidFill>
                  <a:srgbClr val="008000"/>
                </a:solidFill>
                <a:effectLst/>
                <a:latin typeface="+mn-ea"/>
              </a:rPr>
              <a:t>出力層</a:t>
            </a:r>
            <a:endParaRPr lang="ja-JP" altLang="en-US" sz="1400" b="0" dirty="0">
              <a:solidFill>
                <a:srgbClr val="000000"/>
              </a:solidFill>
              <a:effectLst/>
              <a:latin typeface="+mn-ea"/>
            </a:endParaRPr>
          </a:p>
          <a:p>
            <a:br>
              <a:rPr lang="ja-JP" altLang="en-US" sz="1400" b="0" dirty="0">
                <a:solidFill>
                  <a:srgbClr val="000000"/>
                </a:solidFill>
                <a:effectLst/>
                <a:latin typeface="+mn-ea"/>
              </a:rPr>
            </a:br>
            <a:r>
              <a:rPr lang="ja-JP" altLang="en-US" sz="1400" b="0" dirty="0">
                <a:solidFill>
                  <a:srgbClr val="000000"/>
                </a:solidFill>
                <a:effectLst/>
                <a:latin typeface="+mn-ea"/>
              </a:rPr>
              <a:t>  </a:t>
            </a:r>
            <a:r>
              <a:rPr lang="en-US" altLang="ja-JP" sz="1400" b="0" dirty="0">
                <a:solidFill>
                  <a:srgbClr val="008000"/>
                </a:solidFill>
                <a:effectLst/>
                <a:latin typeface="+mn-ea"/>
              </a:rPr>
              <a:t># </a:t>
            </a:r>
            <a:r>
              <a:rPr lang="ja-JP" altLang="en-US" sz="1400" b="0" dirty="0">
                <a:solidFill>
                  <a:srgbClr val="008000"/>
                </a:solidFill>
                <a:effectLst/>
                <a:latin typeface="+mn-ea"/>
              </a:rPr>
              <a:t>順伝搬を定義。引数の</a:t>
            </a:r>
            <a:r>
              <a:rPr lang="en-US" altLang="ja-JP" sz="1400" b="0" dirty="0">
                <a:solidFill>
                  <a:srgbClr val="008000"/>
                </a:solidFill>
                <a:effectLst/>
                <a:latin typeface="+mn-ea"/>
              </a:rPr>
              <a:t>x</a:t>
            </a:r>
            <a:r>
              <a:rPr lang="ja-JP" altLang="en-US" sz="1400" b="0" dirty="0">
                <a:solidFill>
                  <a:srgbClr val="008000"/>
                </a:solidFill>
                <a:effectLst/>
                <a:latin typeface="+mn-ea"/>
              </a:rPr>
              <a:t>は、説明変数。</a:t>
            </a:r>
            <a:endParaRPr lang="ja-JP" altLang="en-US" sz="1400" b="0" dirty="0">
              <a:solidFill>
                <a:srgbClr val="000000"/>
              </a:solidFill>
              <a:effectLst/>
              <a:latin typeface="+mn-ea"/>
            </a:endParaRPr>
          </a:p>
          <a:p>
            <a:r>
              <a:rPr lang="ja-JP" altLang="en-US" sz="1400" b="0" dirty="0">
                <a:solidFill>
                  <a:srgbClr val="000000"/>
                </a:solidFill>
                <a:effectLst/>
                <a:latin typeface="+mn-ea"/>
              </a:rPr>
              <a:t>  </a:t>
            </a:r>
            <a:r>
              <a:rPr lang="en-US" altLang="ja-JP" sz="1400" b="0" dirty="0">
                <a:solidFill>
                  <a:srgbClr val="008000"/>
                </a:solidFill>
                <a:effectLst/>
                <a:latin typeface="+mn-ea"/>
              </a:rPr>
              <a:t># </a:t>
            </a:r>
            <a:r>
              <a:rPr lang="ja-JP" altLang="en-US" sz="1400" b="0" dirty="0">
                <a:solidFill>
                  <a:srgbClr val="008000"/>
                </a:solidFill>
                <a:effectLst/>
                <a:latin typeface="+mn-ea"/>
              </a:rPr>
              <a:t>順番に関数を実行し、その結果を次の関数に渡していく</a:t>
            </a:r>
            <a:endParaRPr lang="ja-JP" altLang="en-US" sz="1400" b="0" dirty="0">
              <a:solidFill>
                <a:srgbClr val="000000"/>
              </a:solidFill>
              <a:effectLst/>
              <a:latin typeface="+mn-ea"/>
            </a:endParaRPr>
          </a:p>
          <a:p>
            <a:r>
              <a:rPr lang="ja-JP" altLang="en-US" sz="1400" b="0" dirty="0">
                <a:solidFill>
                  <a:srgbClr val="000000"/>
                </a:solidFill>
                <a:effectLst/>
                <a:latin typeface="+mn-ea"/>
              </a:rPr>
              <a:t>  </a:t>
            </a:r>
            <a:r>
              <a:rPr lang="en-US" altLang="ja-JP" sz="1400" b="0" dirty="0">
                <a:solidFill>
                  <a:srgbClr val="0000FF"/>
                </a:solidFill>
                <a:effectLst/>
                <a:latin typeface="+mn-ea"/>
              </a:rPr>
              <a:t>def</a:t>
            </a:r>
            <a:r>
              <a:rPr lang="en-US" altLang="ja-JP" sz="1400" b="0" dirty="0">
                <a:solidFill>
                  <a:srgbClr val="000000"/>
                </a:solidFill>
                <a:effectLst/>
                <a:latin typeface="+mn-ea"/>
              </a:rPr>
              <a:t> </a:t>
            </a:r>
            <a:r>
              <a:rPr lang="en-US" altLang="ja-JP" sz="1400" b="0" dirty="0">
                <a:solidFill>
                  <a:srgbClr val="795E26"/>
                </a:solidFill>
                <a:effectLst/>
                <a:latin typeface="+mn-ea"/>
              </a:rPr>
              <a:t>forward</a:t>
            </a:r>
            <a:r>
              <a:rPr lang="en-US" altLang="ja-JP" sz="1400" b="0" dirty="0">
                <a:solidFill>
                  <a:srgbClr val="000000"/>
                </a:solidFill>
                <a:effectLst/>
                <a:latin typeface="+mn-ea"/>
              </a:rPr>
              <a:t>(</a:t>
            </a:r>
            <a:r>
              <a:rPr lang="en-US" altLang="ja-JP" sz="1400" b="0" dirty="0">
                <a:solidFill>
                  <a:srgbClr val="001080"/>
                </a:solidFill>
                <a:effectLst/>
                <a:latin typeface="+mn-ea"/>
              </a:rPr>
              <a:t>self</a:t>
            </a:r>
            <a:r>
              <a:rPr lang="en-US" altLang="ja-JP" sz="1400" b="0" dirty="0">
                <a:solidFill>
                  <a:srgbClr val="000000"/>
                </a:solidFill>
                <a:effectLst/>
                <a:latin typeface="+mn-ea"/>
              </a:rPr>
              <a:t>, </a:t>
            </a:r>
            <a:r>
              <a:rPr lang="en-US" altLang="ja-JP" sz="1400" b="0" dirty="0">
                <a:solidFill>
                  <a:srgbClr val="001080"/>
                </a:solidFill>
                <a:effectLst/>
                <a:latin typeface="+mn-ea"/>
              </a:rPr>
              <a:t>x</a:t>
            </a:r>
            <a:r>
              <a:rPr lang="en-US" altLang="ja-JP" sz="1400" b="0" dirty="0">
                <a:solidFill>
                  <a:srgbClr val="000000"/>
                </a:solidFill>
                <a:effectLst/>
                <a:latin typeface="+mn-ea"/>
              </a:rPr>
              <a:t>):</a:t>
            </a:r>
          </a:p>
          <a:p>
            <a:r>
              <a:rPr lang="en-US" altLang="ja-JP" sz="1400" b="0" dirty="0">
                <a:solidFill>
                  <a:srgbClr val="000000"/>
                </a:solidFill>
                <a:effectLst/>
                <a:latin typeface="+mn-ea"/>
              </a:rPr>
              <a:t>    x = </a:t>
            </a:r>
            <a:r>
              <a:rPr lang="en-US" altLang="ja-JP" sz="1400" b="0" dirty="0">
                <a:solidFill>
                  <a:srgbClr val="001080"/>
                </a:solidFill>
                <a:effectLst/>
                <a:latin typeface="+mn-ea"/>
              </a:rPr>
              <a:t>self</a:t>
            </a:r>
            <a:r>
              <a:rPr lang="en-US" altLang="ja-JP" sz="1400" b="0" dirty="0">
                <a:solidFill>
                  <a:srgbClr val="000000"/>
                </a:solidFill>
                <a:effectLst/>
                <a:latin typeface="+mn-ea"/>
              </a:rPr>
              <a:t>.l1(x)</a:t>
            </a:r>
          </a:p>
          <a:p>
            <a:r>
              <a:rPr lang="en-US" altLang="ja-JP" sz="1400" b="0" dirty="0">
                <a:solidFill>
                  <a:srgbClr val="000000"/>
                </a:solidFill>
                <a:effectLst/>
                <a:latin typeface="+mn-ea"/>
              </a:rPr>
              <a:t>    x = </a:t>
            </a:r>
            <a:r>
              <a:rPr lang="en-US" altLang="ja-JP" sz="1400" b="0" dirty="0">
                <a:solidFill>
                  <a:srgbClr val="001080"/>
                </a:solidFill>
                <a:effectLst/>
                <a:latin typeface="+mn-ea"/>
              </a:rPr>
              <a:t>self</a:t>
            </a:r>
            <a:r>
              <a:rPr lang="en-US" altLang="ja-JP" sz="1400" b="0" dirty="0">
                <a:solidFill>
                  <a:srgbClr val="000000"/>
                </a:solidFill>
                <a:effectLst/>
                <a:latin typeface="+mn-ea"/>
              </a:rPr>
              <a:t>.a1(x)</a:t>
            </a:r>
          </a:p>
          <a:p>
            <a:r>
              <a:rPr lang="en-US" altLang="ja-JP" sz="1400" b="0" dirty="0">
                <a:solidFill>
                  <a:srgbClr val="000000"/>
                </a:solidFill>
                <a:effectLst/>
                <a:latin typeface="+mn-ea"/>
              </a:rPr>
              <a:t>    x = </a:t>
            </a:r>
            <a:r>
              <a:rPr lang="en-US" altLang="ja-JP" sz="1400" b="0" dirty="0">
                <a:solidFill>
                  <a:srgbClr val="001080"/>
                </a:solidFill>
                <a:effectLst/>
                <a:latin typeface="+mn-ea"/>
              </a:rPr>
              <a:t>self</a:t>
            </a:r>
            <a:r>
              <a:rPr lang="en-US" altLang="ja-JP" sz="1400" b="0" dirty="0">
                <a:solidFill>
                  <a:srgbClr val="000000"/>
                </a:solidFill>
                <a:effectLst/>
                <a:latin typeface="+mn-ea"/>
              </a:rPr>
              <a:t>.l2(x)</a:t>
            </a:r>
          </a:p>
          <a:p>
            <a:r>
              <a:rPr lang="en-US" altLang="ja-JP" sz="1400" b="0" dirty="0">
                <a:solidFill>
                  <a:srgbClr val="000000"/>
                </a:solidFill>
                <a:effectLst/>
                <a:latin typeface="+mn-ea"/>
              </a:rPr>
              <a:t>    x = </a:t>
            </a:r>
            <a:r>
              <a:rPr lang="en-US" altLang="ja-JP" sz="1400" b="0" dirty="0">
                <a:solidFill>
                  <a:srgbClr val="001080"/>
                </a:solidFill>
                <a:effectLst/>
                <a:latin typeface="+mn-ea"/>
              </a:rPr>
              <a:t>self</a:t>
            </a:r>
            <a:r>
              <a:rPr lang="en-US" altLang="ja-JP" sz="1400" b="0" dirty="0">
                <a:solidFill>
                  <a:srgbClr val="000000"/>
                </a:solidFill>
                <a:effectLst/>
                <a:latin typeface="+mn-ea"/>
              </a:rPr>
              <a:t>.a2(x)</a:t>
            </a:r>
          </a:p>
          <a:p>
            <a:r>
              <a:rPr lang="en-US" altLang="ja-JP" sz="1400" b="0" dirty="0">
                <a:solidFill>
                  <a:srgbClr val="000000"/>
                </a:solidFill>
                <a:effectLst/>
                <a:latin typeface="+mn-ea"/>
              </a:rPr>
              <a:t>    x = </a:t>
            </a:r>
            <a:r>
              <a:rPr lang="en-US" altLang="ja-JP" sz="1400" b="0" dirty="0">
                <a:solidFill>
                  <a:srgbClr val="001080"/>
                </a:solidFill>
                <a:effectLst/>
                <a:latin typeface="+mn-ea"/>
              </a:rPr>
              <a:t>self</a:t>
            </a:r>
            <a:r>
              <a:rPr lang="en-US" altLang="ja-JP" sz="1400" b="0" dirty="0">
                <a:solidFill>
                  <a:srgbClr val="000000"/>
                </a:solidFill>
                <a:effectLst/>
                <a:latin typeface="+mn-ea"/>
              </a:rPr>
              <a:t>.l3(x)</a:t>
            </a:r>
          </a:p>
          <a:p>
            <a:r>
              <a:rPr lang="en-US" altLang="ja-JP" sz="1400" b="0" dirty="0">
                <a:solidFill>
                  <a:srgbClr val="000000"/>
                </a:solidFill>
                <a:effectLst/>
                <a:latin typeface="+mn-ea"/>
              </a:rPr>
              <a:t>    </a:t>
            </a:r>
            <a:r>
              <a:rPr lang="en-US" altLang="ja-JP" sz="1400" b="0" dirty="0">
                <a:solidFill>
                  <a:srgbClr val="AF00DB"/>
                </a:solidFill>
                <a:effectLst/>
                <a:latin typeface="+mn-ea"/>
              </a:rPr>
              <a:t>return</a:t>
            </a:r>
            <a:r>
              <a:rPr lang="en-US" altLang="ja-JP" sz="1400" b="0" dirty="0">
                <a:solidFill>
                  <a:srgbClr val="000000"/>
                </a:solidFill>
                <a:effectLst/>
                <a:latin typeface="+mn-ea"/>
              </a:rPr>
              <a:t> x</a:t>
            </a:r>
          </a:p>
        </p:txBody>
      </p:sp>
      <p:sp>
        <p:nvSpPr>
          <p:cNvPr id="8" name="吹き出し: 線 7">
            <a:extLst>
              <a:ext uri="{FF2B5EF4-FFF2-40B4-BE49-F238E27FC236}">
                <a16:creationId xmlns:a16="http://schemas.microsoft.com/office/drawing/2014/main" id="{96C6C9AE-7FD2-4A58-B42C-4EC41151EFD1}"/>
              </a:ext>
            </a:extLst>
          </p:cNvPr>
          <p:cNvSpPr/>
          <p:nvPr/>
        </p:nvSpPr>
        <p:spPr>
          <a:xfrm>
            <a:off x="5771814" y="1759379"/>
            <a:ext cx="2413398" cy="403573"/>
          </a:xfrm>
          <a:prstGeom prst="borderCallout1">
            <a:avLst>
              <a:gd name="adj1" fmla="val 52660"/>
              <a:gd name="adj2" fmla="val -128"/>
              <a:gd name="adj3" fmla="val 239414"/>
              <a:gd name="adj4" fmla="val -69436"/>
            </a:avLst>
          </a:prstGeom>
          <a:solidFill>
            <a:schemeClr val="bg1"/>
          </a:solid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ja-JP" altLang="en-US" sz="1400" dirty="0">
                <a:solidFill>
                  <a:srgbClr val="494949"/>
                </a:solidFill>
                <a:latin typeface="+mn-ea"/>
              </a:rPr>
              <a:t>説明変数の数を指定します。</a:t>
            </a:r>
          </a:p>
        </p:txBody>
      </p:sp>
      <p:sp>
        <p:nvSpPr>
          <p:cNvPr id="10" name="吹き出し: 線 9">
            <a:extLst>
              <a:ext uri="{FF2B5EF4-FFF2-40B4-BE49-F238E27FC236}">
                <a16:creationId xmlns:a16="http://schemas.microsoft.com/office/drawing/2014/main" id="{27110255-6077-4753-AD0B-1CEB62E6CD67}"/>
              </a:ext>
            </a:extLst>
          </p:cNvPr>
          <p:cNvSpPr/>
          <p:nvPr/>
        </p:nvSpPr>
        <p:spPr>
          <a:xfrm>
            <a:off x="3790611" y="1151238"/>
            <a:ext cx="7519539" cy="543710"/>
          </a:xfrm>
          <a:prstGeom prst="borderCallout1">
            <a:avLst>
              <a:gd name="adj1" fmla="val 44905"/>
              <a:gd name="adj2" fmla="val -1651"/>
              <a:gd name="adj3" fmla="val 101198"/>
              <a:gd name="adj4" fmla="val -13714"/>
            </a:avLst>
          </a:prstGeom>
          <a:solidFill>
            <a:schemeClr val="bg1"/>
          </a:solidFill>
          <a:ln w="19050">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en-US" altLang="ja-JP" sz="1400" dirty="0">
                <a:solidFill>
                  <a:srgbClr val="494949"/>
                </a:solidFill>
                <a:latin typeface="+mn-ea"/>
              </a:rPr>
              <a:t>Torch.nn.Module</a:t>
            </a:r>
            <a:r>
              <a:rPr kumimoji="1" lang="ja-JP" altLang="en-US" sz="1400" dirty="0">
                <a:solidFill>
                  <a:srgbClr val="494949"/>
                </a:solidFill>
                <a:latin typeface="+mn-ea"/>
              </a:rPr>
              <a:t>を継承したクラスを作成するという意味です。継承とはベースになるクラスのメソッドや変数の定義を引き継いで、新しいクラスを作成することです。</a:t>
            </a:r>
          </a:p>
        </p:txBody>
      </p:sp>
      <p:sp>
        <p:nvSpPr>
          <p:cNvPr id="13" name="吹き出し: 線 12">
            <a:extLst>
              <a:ext uri="{FF2B5EF4-FFF2-40B4-BE49-F238E27FC236}">
                <a16:creationId xmlns:a16="http://schemas.microsoft.com/office/drawing/2014/main" id="{946ED336-D293-4901-BE74-773847EE7B5E}"/>
              </a:ext>
            </a:extLst>
          </p:cNvPr>
          <p:cNvSpPr/>
          <p:nvPr/>
        </p:nvSpPr>
        <p:spPr>
          <a:xfrm>
            <a:off x="6484654" y="2239764"/>
            <a:ext cx="2144441" cy="403573"/>
          </a:xfrm>
          <a:prstGeom prst="borderCallout1">
            <a:avLst>
              <a:gd name="adj1" fmla="val 26263"/>
              <a:gd name="adj2" fmla="val -128"/>
              <a:gd name="adj3" fmla="val 117883"/>
              <a:gd name="adj4" fmla="val -74090"/>
            </a:avLst>
          </a:prstGeom>
          <a:solidFill>
            <a:schemeClr val="bg1"/>
          </a:solid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ja-JP" altLang="en-US" sz="1400" dirty="0">
                <a:solidFill>
                  <a:srgbClr val="494949"/>
                </a:solidFill>
                <a:latin typeface="+mn-ea"/>
              </a:rPr>
              <a:t>次の層の数を指定します</a:t>
            </a:r>
          </a:p>
        </p:txBody>
      </p:sp>
      <p:sp>
        <p:nvSpPr>
          <p:cNvPr id="14" name="吹き出し: 線 13">
            <a:extLst>
              <a:ext uri="{FF2B5EF4-FFF2-40B4-BE49-F238E27FC236}">
                <a16:creationId xmlns:a16="http://schemas.microsoft.com/office/drawing/2014/main" id="{31168A12-5024-4928-85E8-C708ED7C058B}"/>
              </a:ext>
            </a:extLst>
          </p:cNvPr>
          <p:cNvSpPr/>
          <p:nvPr/>
        </p:nvSpPr>
        <p:spPr>
          <a:xfrm>
            <a:off x="5873464" y="2999803"/>
            <a:ext cx="5653422" cy="1169819"/>
          </a:xfrm>
          <a:prstGeom prst="borderCallout1">
            <a:avLst>
              <a:gd name="adj1" fmla="val 51420"/>
              <a:gd name="adj2" fmla="val -714"/>
              <a:gd name="adj3" fmla="val 71464"/>
              <a:gd name="adj4" fmla="val -20995"/>
            </a:avLst>
          </a:prstGeom>
          <a:solidFill>
            <a:schemeClr val="bg1"/>
          </a:solid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en-US" altLang="ja-JP" sz="1400" dirty="0">
                <a:solidFill>
                  <a:srgbClr val="494949"/>
                </a:solidFill>
                <a:latin typeface="+mn-ea"/>
              </a:rPr>
              <a:t>Keras</a:t>
            </a:r>
            <a:r>
              <a:rPr kumimoji="1" lang="ja-JP" altLang="en-US" sz="1400" dirty="0">
                <a:solidFill>
                  <a:srgbClr val="494949"/>
                </a:solidFill>
                <a:latin typeface="+mn-ea"/>
              </a:rPr>
              <a:t>の場合、出力層に課題に応じて活性化関数を入れますが、</a:t>
            </a:r>
            <a:r>
              <a:rPr kumimoji="1" lang="en-US" altLang="ja-JP" sz="1400" dirty="0">
                <a:solidFill>
                  <a:srgbClr val="494949"/>
                </a:solidFill>
                <a:latin typeface="+mn-ea"/>
              </a:rPr>
              <a:t>PyTorch</a:t>
            </a:r>
            <a:r>
              <a:rPr kumimoji="1" lang="ja-JP" altLang="en-US" sz="1400" dirty="0">
                <a:solidFill>
                  <a:srgbClr val="494949"/>
                </a:solidFill>
                <a:latin typeface="+mn-ea"/>
              </a:rPr>
              <a:t>では出力層で回帰の場合・分類の場合どちらの場合においても活性化関数は入りません。</a:t>
            </a:r>
            <a:endParaRPr kumimoji="1" lang="en-US" altLang="ja-JP" sz="1400" dirty="0">
              <a:solidFill>
                <a:srgbClr val="494949"/>
              </a:solidFill>
              <a:latin typeface="+mn-ea"/>
            </a:endParaRPr>
          </a:p>
          <a:p>
            <a:r>
              <a:rPr kumimoji="1" lang="ja-JP" altLang="en-US" sz="1400" dirty="0">
                <a:solidFill>
                  <a:srgbClr val="494949"/>
                </a:solidFill>
                <a:latin typeface="+mn-ea"/>
              </a:rPr>
              <a:t>分類の場合、交差エントロピー誤差などの損失関数の計算の中に、</a:t>
            </a:r>
            <a:r>
              <a:rPr kumimoji="1" lang="en-US" altLang="ja-JP" sz="1400" dirty="0">
                <a:solidFill>
                  <a:srgbClr val="494949"/>
                </a:solidFill>
                <a:latin typeface="+mn-ea"/>
              </a:rPr>
              <a:t>sigmoid</a:t>
            </a:r>
            <a:r>
              <a:rPr kumimoji="1" lang="ja-JP" altLang="en-US" sz="1400" dirty="0">
                <a:solidFill>
                  <a:srgbClr val="494949"/>
                </a:solidFill>
                <a:latin typeface="+mn-ea"/>
              </a:rPr>
              <a:t>関数や</a:t>
            </a:r>
            <a:r>
              <a:rPr kumimoji="1" lang="en-US" altLang="ja-JP" sz="1400" dirty="0">
                <a:solidFill>
                  <a:srgbClr val="494949"/>
                </a:solidFill>
                <a:latin typeface="+mn-ea"/>
              </a:rPr>
              <a:t>softmax</a:t>
            </a:r>
            <a:r>
              <a:rPr kumimoji="1" lang="ja-JP" altLang="en-US" sz="1400" dirty="0">
                <a:solidFill>
                  <a:srgbClr val="494949"/>
                </a:solidFill>
                <a:latin typeface="+mn-ea"/>
              </a:rPr>
              <a:t>関数に当たる計算が含まれているためです。</a:t>
            </a:r>
          </a:p>
        </p:txBody>
      </p:sp>
      <p:sp>
        <p:nvSpPr>
          <p:cNvPr id="16" name="吹き出し: 線 15">
            <a:extLst>
              <a:ext uri="{FF2B5EF4-FFF2-40B4-BE49-F238E27FC236}">
                <a16:creationId xmlns:a16="http://schemas.microsoft.com/office/drawing/2014/main" id="{2974A4D8-D0F7-4408-AEE3-5756A38BE22C}"/>
              </a:ext>
            </a:extLst>
          </p:cNvPr>
          <p:cNvSpPr/>
          <p:nvPr/>
        </p:nvSpPr>
        <p:spPr>
          <a:xfrm>
            <a:off x="5208232" y="4584914"/>
            <a:ext cx="5532538" cy="543710"/>
          </a:xfrm>
          <a:prstGeom prst="borderCallout1">
            <a:avLst>
              <a:gd name="adj1" fmla="val 61265"/>
              <a:gd name="adj2" fmla="val -544"/>
              <a:gd name="adj3" fmla="val 3748"/>
              <a:gd name="adj4" fmla="val -42491"/>
            </a:avLst>
          </a:prstGeom>
          <a:solidFill>
            <a:schemeClr val="bg1"/>
          </a:solid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altLang="ja-JP" sz="1400" b="0" dirty="0">
                <a:solidFill>
                  <a:srgbClr val="494949"/>
                </a:solidFill>
                <a:effectLst/>
                <a:latin typeface="+mn-ea"/>
              </a:rPr>
              <a:t>PyTorch</a:t>
            </a:r>
            <a:r>
              <a:rPr lang="ja-JP" altLang="en-US" sz="1400" b="0" dirty="0">
                <a:solidFill>
                  <a:srgbClr val="494949"/>
                </a:solidFill>
                <a:effectLst/>
                <a:latin typeface="+mn-ea"/>
              </a:rPr>
              <a:t>では層を定義した後に、その層にどのようにデータを流し予測を行うか（順伝搬）、その流れを定義する必要があります。</a:t>
            </a:r>
            <a:endParaRPr lang="en-US" altLang="ja-JP" sz="1400" b="0" dirty="0">
              <a:solidFill>
                <a:srgbClr val="494949"/>
              </a:solidFill>
              <a:effectLst/>
              <a:latin typeface="+mn-ea"/>
            </a:endParaRPr>
          </a:p>
        </p:txBody>
      </p:sp>
    </p:spTree>
    <p:extLst>
      <p:ext uri="{BB962C8B-B14F-4D97-AF65-F5344CB8AC3E}">
        <p14:creationId xmlns:p14="http://schemas.microsoft.com/office/powerpoint/2010/main" val="252925289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0A6E926-BA28-46CA-A7C3-2145BB1F7513}"/>
              </a:ext>
            </a:extLst>
          </p:cNvPr>
          <p:cNvSpPr>
            <a:spLocks noGrp="1"/>
          </p:cNvSpPr>
          <p:nvPr>
            <p:ph type="title"/>
          </p:nvPr>
        </p:nvSpPr>
        <p:spPr/>
        <p:txBody>
          <a:bodyPr/>
          <a:lstStyle/>
          <a:p>
            <a:r>
              <a:rPr lang="ja-JP" altLang="en-US"/>
              <a:t>自然言語の扱い</a:t>
            </a:r>
            <a:endParaRPr lang="en-US" altLang="ja-JP" dirty="0"/>
          </a:p>
        </p:txBody>
      </p:sp>
      <p:sp>
        <p:nvSpPr>
          <p:cNvPr id="4" name="スライド番号プレースホルダー 3">
            <a:extLst>
              <a:ext uri="{FF2B5EF4-FFF2-40B4-BE49-F238E27FC236}">
                <a16:creationId xmlns:a16="http://schemas.microsoft.com/office/drawing/2014/main" id="{C2878DB8-4BA9-4F29-9382-14653BA7C9EC}"/>
              </a:ext>
            </a:extLst>
          </p:cNvPr>
          <p:cNvSpPr>
            <a:spLocks noGrp="1"/>
          </p:cNvSpPr>
          <p:nvPr>
            <p:ph type="sldNum" sz="quarter" idx="10"/>
          </p:nvPr>
        </p:nvSpPr>
        <p:spPr/>
        <p:txBody>
          <a:bodyPr/>
          <a:lstStyle/>
          <a:p>
            <a:fld id="{46BB8D49-91AB-4BE8-B7F4-8EAFE2BF815D}" type="slidenum">
              <a:rPr kumimoji="1" lang="ja-JP" altLang="en-US" smtClean="0"/>
              <a:pPr/>
              <a:t>37</a:t>
            </a:fld>
            <a:endParaRPr kumimoji="1" lang="ja-JP" altLang="en-US" dirty="0"/>
          </a:p>
        </p:txBody>
      </p:sp>
      <p:grpSp>
        <p:nvGrpSpPr>
          <p:cNvPr id="43" name="グループ化 42">
            <a:extLst>
              <a:ext uri="{FF2B5EF4-FFF2-40B4-BE49-F238E27FC236}">
                <a16:creationId xmlns:a16="http://schemas.microsoft.com/office/drawing/2014/main" id="{1A275B76-3199-4606-ABED-47EDE45FCDC5}"/>
              </a:ext>
            </a:extLst>
          </p:cNvPr>
          <p:cNvGrpSpPr/>
          <p:nvPr/>
        </p:nvGrpSpPr>
        <p:grpSpPr>
          <a:xfrm>
            <a:off x="2957309" y="1983516"/>
            <a:ext cx="6277377" cy="3159829"/>
            <a:chOff x="1433312" y="2445823"/>
            <a:chExt cx="6277377" cy="3159829"/>
          </a:xfrm>
        </p:grpSpPr>
        <p:sp>
          <p:nvSpPr>
            <p:cNvPr id="6" name="正方形/長方形 5">
              <a:extLst>
                <a:ext uri="{FF2B5EF4-FFF2-40B4-BE49-F238E27FC236}">
                  <a16:creationId xmlns:a16="http://schemas.microsoft.com/office/drawing/2014/main" id="{641431D5-8E1E-4AFB-A270-A0DBCD8806AA}"/>
                </a:ext>
              </a:extLst>
            </p:cNvPr>
            <p:cNvSpPr/>
            <p:nvPr/>
          </p:nvSpPr>
          <p:spPr>
            <a:xfrm>
              <a:off x="2386145" y="2445823"/>
              <a:ext cx="4134465" cy="523220"/>
            </a:xfrm>
            <a:prstGeom prst="rect">
              <a:avLst/>
            </a:prstGeom>
          </p:spPr>
          <p:txBody>
            <a:bodyPr wrap="none">
              <a:spAutoFit/>
            </a:bodyPr>
            <a:lstStyle/>
            <a:p>
              <a:r>
                <a:rPr lang="ja-JP" altLang="en-US" sz="2800" b="1" dirty="0">
                  <a:latin typeface="+mn-ea"/>
                </a:rPr>
                <a:t>日本の首都は東京です。</a:t>
              </a:r>
            </a:p>
          </p:txBody>
        </p:sp>
        <p:sp>
          <p:nvSpPr>
            <p:cNvPr id="17" name="矢印: 下 16">
              <a:extLst>
                <a:ext uri="{FF2B5EF4-FFF2-40B4-BE49-F238E27FC236}">
                  <a16:creationId xmlns:a16="http://schemas.microsoft.com/office/drawing/2014/main" id="{4438DB02-9EF8-462F-8F04-D5DFE9684C9F}"/>
                </a:ext>
              </a:extLst>
            </p:cNvPr>
            <p:cNvSpPr/>
            <p:nvPr/>
          </p:nvSpPr>
          <p:spPr>
            <a:xfrm>
              <a:off x="4255477" y="3096138"/>
              <a:ext cx="633046" cy="742026"/>
            </a:xfrm>
            <a:prstGeom prst="downArrow">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ja-JP" altLang="en-US" sz="1400" dirty="0">
                <a:solidFill>
                  <a:schemeClr val="tx1"/>
                </a:solidFill>
                <a:latin typeface="+mn-ea"/>
              </a:endParaRPr>
            </a:p>
          </p:txBody>
        </p:sp>
        <p:sp>
          <p:nvSpPr>
            <p:cNvPr id="18" name="正方形/長方形 17">
              <a:extLst>
                <a:ext uri="{FF2B5EF4-FFF2-40B4-BE49-F238E27FC236}">
                  <a16:creationId xmlns:a16="http://schemas.microsoft.com/office/drawing/2014/main" id="{4F7B9505-F9BF-48BE-BB11-63BE6AEEFFEB}"/>
                </a:ext>
              </a:extLst>
            </p:cNvPr>
            <p:cNvSpPr/>
            <p:nvPr/>
          </p:nvSpPr>
          <p:spPr>
            <a:xfrm>
              <a:off x="4965867" y="3143986"/>
              <a:ext cx="2416046" cy="584775"/>
            </a:xfrm>
            <a:prstGeom prst="rect">
              <a:avLst/>
            </a:prstGeom>
          </p:spPr>
          <p:txBody>
            <a:bodyPr wrap="none">
              <a:spAutoFit/>
            </a:bodyPr>
            <a:lstStyle/>
            <a:p>
              <a:pPr algn="ctr"/>
              <a:r>
                <a:rPr lang="ja-JP" altLang="en-US" sz="1600" dirty="0">
                  <a:latin typeface="+mn-ea"/>
                </a:rPr>
                <a:t>意味のある単語に分割</a:t>
              </a:r>
              <a:br>
                <a:rPr lang="en-US" altLang="ja-JP" sz="1600" dirty="0">
                  <a:latin typeface="+mn-ea"/>
                </a:rPr>
              </a:br>
              <a:r>
                <a:rPr lang="en-US" altLang="ja-JP" sz="1600" dirty="0">
                  <a:latin typeface="+mn-ea"/>
                </a:rPr>
                <a:t>(</a:t>
              </a:r>
              <a:r>
                <a:rPr lang="ja-JP" altLang="en-US" sz="1600" dirty="0">
                  <a:latin typeface="+mn-ea"/>
                </a:rPr>
                <a:t>品詞や数字、記号ごと</a:t>
              </a:r>
              <a:r>
                <a:rPr lang="en-US" altLang="ja-JP" sz="1600" dirty="0">
                  <a:latin typeface="+mn-ea"/>
                </a:rPr>
                <a:t>)</a:t>
              </a:r>
              <a:endParaRPr lang="ja-JP" altLang="en-US" sz="1600" dirty="0">
                <a:latin typeface="+mn-ea"/>
              </a:endParaRPr>
            </a:p>
          </p:txBody>
        </p:sp>
        <p:grpSp>
          <p:nvGrpSpPr>
            <p:cNvPr id="42" name="グループ化 41">
              <a:extLst>
                <a:ext uri="{FF2B5EF4-FFF2-40B4-BE49-F238E27FC236}">
                  <a16:creationId xmlns:a16="http://schemas.microsoft.com/office/drawing/2014/main" id="{99A439D1-E959-4861-AAAA-3E98B90A9AFF}"/>
                </a:ext>
              </a:extLst>
            </p:cNvPr>
            <p:cNvGrpSpPr/>
            <p:nvPr/>
          </p:nvGrpSpPr>
          <p:grpSpPr>
            <a:xfrm>
              <a:off x="1433312" y="4051998"/>
              <a:ext cx="6277377" cy="1553654"/>
              <a:chOff x="1623236" y="3504042"/>
              <a:chExt cx="6277377" cy="1553654"/>
            </a:xfrm>
          </p:grpSpPr>
          <p:grpSp>
            <p:nvGrpSpPr>
              <p:cNvPr id="41" name="グループ化 40">
                <a:extLst>
                  <a:ext uri="{FF2B5EF4-FFF2-40B4-BE49-F238E27FC236}">
                    <a16:creationId xmlns:a16="http://schemas.microsoft.com/office/drawing/2014/main" id="{F2307EB4-86C8-4D9C-8C57-731981890522}"/>
                  </a:ext>
                </a:extLst>
              </p:cNvPr>
              <p:cNvGrpSpPr/>
              <p:nvPr/>
            </p:nvGrpSpPr>
            <p:grpSpPr>
              <a:xfrm>
                <a:off x="1623236" y="3504042"/>
                <a:ext cx="6277377" cy="1123894"/>
                <a:chOff x="1623236" y="3504042"/>
                <a:chExt cx="6277377" cy="1123894"/>
              </a:xfrm>
            </p:grpSpPr>
            <p:grpSp>
              <p:nvGrpSpPr>
                <p:cNvPr id="31" name="グループ化 30">
                  <a:extLst>
                    <a:ext uri="{FF2B5EF4-FFF2-40B4-BE49-F238E27FC236}">
                      <a16:creationId xmlns:a16="http://schemas.microsoft.com/office/drawing/2014/main" id="{F7AB4366-1C39-438F-82D1-F3D4C36E5686}"/>
                    </a:ext>
                  </a:extLst>
                </p:cNvPr>
                <p:cNvGrpSpPr/>
                <p:nvPr/>
              </p:nvGrpSpPr>
              <p:grpSpPr>
                <a:xfrm>
                  <a:off x="1623236" y="3504042"/>
                  <a:ext cx="902811" cy="932289"/>
                  <a:chOff x="1551782" y="3523037"/>
                  <a:chExt cx="902811" cy="932289"/>
                </a:xfrm>
              </p:grpSpPr>
              <p:sp>
                <p:nvSpPr>
                  <p:cNvPr id="10" name="正方形/長方形 9">
                    <a:extLst>
                      <a:ext uri="{FF2B5EF4-FFF2-40B4-BE49-F238E27FC236}">
                        <a16:creationId xmlns:a16="http://schemas.microsoft.com/office/drawing/2014/main" id="{F7635D9D-3711-4BEA-95DB-C5C1D3829370}"/>
                      </a:ext>
                    </a:extLst>
                  </p:cNvPr>
                  <p:cNvSpPr/>
                  <p:nvPr/>
                </p:nvSpPr>
                <p:spPr>
                  <a:xfrm>
                    <a:off x="1680022" y="4116772"/>
                    <a:ext cx="595035" cy="338554"/>
                  </a:xfrm>
                  <a:prstGeom prst="rect">
                    <a:avLst/>
                  </a:prstGeom>
                </p:spPr>
                <p:txBody>
                  <a:bodyPr wrap="none">
                    <a:spAutoFit/>
                  </a:bodyPr>
                  <a:lstStyle/>
                  <a:p>
                    <a:r>
                      <a:rPr lang="ja-JP" altLang="en-US" sz="1600" dirty="0">
                        <a:latin typeface="+mn-ea"/>
                      </a:rPr>
                      <a:t>名詞</a:t>
                    </a:r>
                  </a:p>
                </p:txBody>
              </p:sp>
              <p:sp>
                <p:nvSpPr>
                  <p:cNvPr id="23" name="正方形/長方形 22">
                    <a:extLst>
                      <a:ext uri="{FF2B5EF4-FFF2-40B4-BE49-F238E27FC236}">
                        <a16:creationId xmlns:a16="http://schemas.microsoft.com/office/drawing/2014/main" id="{6D5DA89D-23CB-43FA-A6E8-0DCCB5CC7B7B}"/>
                      </a:ext>
                    </a:extLst>
                  </p:cNvPr>
                  <p:cNvSpPr/>
                  <p:nvPr/>
                </p:nvSpPr>
                <p:spPr>
                  <a:xfrm>
                    <a:off x="1551782" y="3523037"/>
                    <a:ext cx="902811" cy="523220"/>
                  </a:xfrm>
                  <a:prstGeom prst="rect">
                    <a:avLst/>
                  </a:prstGeom>
                  <a:ln>
                    <a:solidFill>
                      <a:schemeClr val="accent4"/>
                    </a:solidFill>
                  </a:ln>
                </p:spPr>
                <p:txBody>
                  <a:bodyPr wrap="none">
                    <a:spAutoFit/>
                  </a:bodyPr>
                  <a:lstStyle/>
                  <a:p>
                    <a:pPr algn="ctr"/>
                    <a:r>
                      <a:rPr lang="ja-JP" altLang="en-US" sz="2800" b="1" dirty="0">
                        <a:latin typeface="+mn-ea"/>
                      </a:rPr>
                      <a:t>日本</a:t>
                    </a:r>
                  </a:p>
                </p:txBody>
              </p:sp>
            </p:grpSp>
            <p:grpSp>
              <p:nvGrpSpPr>
                <p:cNvPr id="32" name="グループ化 31">
                  <a:extLst>
                    <a:ext uri="{FF2B5EF4-FFF2-40B4-BE49-F238E27FC236}">
                      <a16:creationId xmlns:a16="http://schemas.microsoft.com/office/drawing/2014/main" id="{D97A70DF-780E-40AD-B458-B76EBD4B0517}"/>
                    </a:ext>
                  </a:extLst>
                </p:cNvPr>
                <p:cNvGrpSpPr/>
                <p:nvPr/>
              </p:nvGrpSpPr>
              <p:grpSpPr>
                <a:xfrm>
                  <a:off x="2677241" y="3504042"/>
                  <a:ext cx="595035" cy="932289"/>
                  <a:chOff x="2613021" y="3523037"/>
                  <a:chExt cx="595035" cy="932289"/>
                </a:xfrm>
              </p:grpSpPr>
              <p:sp>
                <p:nvSpPr>
                  <p:cNvPr id="13" name="正方形/長方形 12">
                    <a:extLst>
                      <a:ext uri="{FF2B5EF4-FFF2-40B4-BE49-F238E27FC236}">
                        <a16:creationId xmlns:a16="http://schemas.microsoft.com/office/drawing/2014/main" id="{B7C57359-3B50-4F12-AF93-3272047B6BB4}"/>
                      </a:ext>
                    </a:extLst>
                  </p:cNvPr>
                  <p:cNvSpPr/>
                  <p:nvPr/>
                </p:nvSpPr>
                <p:spPr>
                  <a:xfrm>
                    <a:off x="2613021" y="4116772"/>
                    <a:ext cx="595035" cy="338554"/>
                  </a:xfrm>
                  <a:prstGeom prst="rect">
                    <a:avLst/>
                  </a:prstGeom>
                </p:spPr>
                <p:txBody>
                  <a:bodyPr wrap="none">
                    <a:spAutoFit/>
                  </a:bodyPr>
                  <a:lstStyle/>
                  <a:p>
                    <a:r>
                      <a:rPr lang="ja-JP" altLang="en-US" sz="1600" dirty="0">
                        <a:latin typeface="+mn-ea"/>
                      </a:rPr>
                      <a:t>助詞</a:t>
                    </a:r>
                  </a:p>
                </p:txBody>
              </p:sp>
              <p:sp>
                <p:nvSpPr>
                  <p:cNvPr id="24" name="正方形/長方形 23">
                    <a:extLst>
                      <a:ext uri="{FF2B5EF4-FFF2-40B4-BE49-F238E27FC236}">
                        <a16:creationId xmlns:a16="http://schemas.microsoft.com/office/drawing/2014/main" id="{AE4CF1D8-F8E3-4421-BAFB-0B2955AE4147}"/>
                      </a:ext>
                    </a:extLst>
                  </p:cNvPr>
                  <p:cNvSpPr/>
                  <p:nvPr/>
                </p:nvSpPr>
                <p:spPr>
                  <a:xfrm>
                    <a:off x="2664316" y="3523037"/>
                    <a:ext cx="543739" cy="523220"/>
                  </a:xfrm>
                  <a:prstGeom prst="rect">
                    <a:avLst/>
                  </a:prstGeom>
                  <a:ln>
                    <a:solidFill>
                      <a:schemeClr val="accent4"/>
                    </a:solidFill>
                  </a:ln>
                </p:spPr>
                <p:txBody>
                  <a:bodyPr wrap="none">
                    <a:spAutoFit/>
                  </a:bodyPr>
                  <a:lstStyle/>
                  <a:p>
                    <a:pPr algn="ctr"/>
                    <a:r>
                      <a:rPr lang="ja-JP" altLang="en-US" sz="2800" b="1" dirty="0">
                        <a:latin typeface="+mn-ea"/>
                      </a:rPr>
                      <a:t>の</a:t>
                    </a:r>
                  </a:p>
                </p:txBody>
              </p:sp>
            </p:grpSp>
            <p:grpSp>
              <p:nvGrpSpPr>
                <p:cNvPr id="33" name="グループ化 32">
                  <a:extLst>
                    <a:ext uri="{FF2B5EF4-FFF2-40B4-BE49-F238E27FC236}">
                      <a16:creationId xmlns:a16="http://schemas.microsoft.com/office/drawing/2014/main" id="{191677EB-3EEF-4CFA-B57B-B5C98C5549E5}"/>
                    </a:ext>
                  </a:extLst>
                </p:cNvPr>
                <p:cNvGrpSpPr/>
                <p:nvPr/>
              </p:nvGrpSpPr>
              <p:grpSpPr>
                <a:xfrm>
                  <a:off x="3474766" y="3504042"/>
                  <a:ext cx="902811" cy="932289"/>
                  <a:chOff x="3642414" y="3523037"/>
                  <a:chExt cx="902811" cy="932289"/>
                </a:xfrm>
              </p:grpSpPr>
              <p:sp>
                <p:nvSpPr>
                  <p:cNvPr id="19" name="正方形/長方形 18">
                    <a:extLst>
                      <a:ext uri="{FF2B5EF4-FFF2-40B4-BE49-F238E27FC236}">
                        <a16:creationId xmlns:a16="http://schemas.microsoft.com/office/drawing/2014/main" id="{1742B041-2277-4369-A63B-6E52F130ACE4}"/>
                      </a:ext>
                    </a:extLst>
                  </p:cNvPr>
                  <p:cNvSpPr/>
                  <p:nvPr/>
                </p:nvSpPr>
                <p:spPr>
                  <a:xfrm>
                    <a:off x="3770654" y="4116772"/>
                    <a:ext cx="595035" cy="338554"/>
                  </a:xfrm>
                  <a:prstGeom prst="rect">
                    <a:avLst/>
                  </a:prstGeom>
                </p:spPr>
                <p:txBody>
                  <a:bodyPr wrap="none">
                    <a:spAutoFit/>
                  </a:bodyPr>
                  <a:lstStyle/>
                  <a:p>
                    <a:r>
                      <a:rPr lang="ja-JP" altLang="en-US" sz="1600" dirty="0">
                        <a:latin typeface="+mn-ea"/>
                      </a:rPr>
                      <a:t>名詞</a:t>
                    </a:r>
                  </a:p>
                </p:txBody>
              </p:sp>
              <p:sp>
                <p:nvSpPr>
                  <p:cNvPr id="26" name="正方形/長方形 25">
                    <a:extLst>
                      <a:ext uri="{FF2B5EF4-FFF2-40B4-BE49-F238E27FC236}">
                        <a16:creationId xmlns:a16="http://schemas.microsoft.com/office/drawing/2014/main" id="{E8DFEB5A-AC68-49F5-9DE4-40E868997482}"/>
                      </a:ext>
                    </a:extLst>
                  </p:cNvPr>
                  <p:cNvSpPr/>
                  <p:nvPr/>
                </p:nvSpPr>
                <p:spPr>
                  <a:xfrm>
                    <a:off x="3642414" y="3523037"/>
                    <a:ext cx="902811" cy="523220"/>
                  </a:xfrm>
                  <a:prstGeom prst="rect">
                    <a:avLst/>
                  </a:prstGeom>
                  <a:ln>
                    <a:solidFill>
                      <a:schemeClr val="accent4"/>
                    </a:solidFill>
                  </a:ln>
                </p:spPr>
                <p:txBody>
                  <a:bodyPr wrap="none">
                    <a:spAutoFit/>
                  </a:bodyPr>
                  <a:lstStyle/>
                  <a:p>
                    <a:pPr algn="ctr"/>
                    <a:r>
                      <a:rPr lang="ja-JP" altLang="en-US" sz="2800" b="1" dirty="0">
                        <a:latin typeface="+mn-ea"/>
                      </a:rPr>
                      <a:t>首都</a:t>
                    </a:r>
                  </a:p>
                </p:txBody>
              </p:sp>
            </p:grpSp>
            <p:grpSp>
              <p:nvGrpSpPr>
                <p:cNvPr id="34" name="グループ化 33">
                  <a:extLst>
                    <a:ext uri="{FF2B5EF4-FFF2-40B4-BE49-F238E27FC236}">
                      <a16:creationId xmlns:a16="http://schemas.microsoft.com/office/drawing/2014/main" id="{E437CB85-8DAF-4461-8A5F-8D3B92D03BD0}"/>
                    </a:ext>
                  </a:extLst>
                </p:cNvPr>
                <p:cNvGrpSpPr/>
                <p:nvPr/>
              </p:nvGrpSpPr>
              <p:grpSpPr>
                <a:xfrm>
                  <a:off x="4528771" y="3504042"/>
                  <a:ext cx="595035" cy="932289"/>
                  <a:chOff x="4739646" y="3523037"/>
                  <a:chExt cx="595035" cy="932289"/>
                </a:xfrm>
              </p:grpSpPr>
              <p:sp>
                <p:nvSpPr>
                  <p:cNvPr id="21" name="正方形/長方形 20">
                    <a:extLst>
                      <a:ext uri="{FF2B5EF4-FFF2-40B4-BE49-F238E27FC236}">
                        <a16:creationId xmlns:a16="http://schemas.microsoft.com/office/drawing/2014/main" id="{261E7500-7BBC-4760-BEBC-3B8DBDC94C32}"/>
                      </a:ext>
                    </a:extLst>
                  </p:cNvPr>
                  <p:cNvSpPr/>
                  <p:nvPr/>
                </p:nvSpPr>
                <p:spPr>
                  <a:xfrm>
                    <a:off x="4739646" y="4116772"/>
                    <a:ext cx="595035" cy="338554"/>
                  </a:xfrm>
                  <a:prstGeom prst="rect">
                    <a:avLst/>
                  </a:prstGeom>
                </p:spPr>
                <p:txBody>
                  <a:bodyPr wrap="none">
                    <a:spAutoFit/>
                  </a:bodyPr>
                  <a:lstStyle/>
                  <a:p>
                    <a:r>
                      <a:rPr lang="ja-JP" altLang="en-US" sz="1600" dirty="0">
                        <a:latin typeface="+mn-ea"/>
                      </a:rPr>
                      <a:t>助詞</a:t>
                    </a:r>
                  </a:p>
                </p:txBody>
              </p:sp>
              <p:sp>
                <p:nvSpPr>
                  <p:cNvPr id="27" name="正方形/長方形 26">
                    <a:extLst>
                      <a:ext uri="{FF2B5EF4-FFF2-40B4-BE49-F238E27FC236}">
                        <a16:creationId xmlns:a16="http://schemas.microsoft.com/office/drawing/2014/main" id="{4BACD67B-A98F-45B4-9653-50E1AF203D31}"/>
                      </a:ext>
                    </a:extLst>
                  </p:cNvPr>
                  <p:cNvSpPr/>
                  <p:nvPr/>
                </p:nvSpPr>
                <p:spPr>
                  <a:xfrm>
                    <a:off x="4790942" y="3523037"/>
                    <a:ext cx="543739" cy="523220"/>
                  </a:xfrm>
                  <a:prstGeom prst="rect">
                    <a:avLst/>
                  </a:prstGeom>
                  <a:ln>
                    <a:solidFill>
                      <a:schemeClr val="accent4"/>
                    </a:solidFill>
                  </a:ln>
                </p:spPr>
                <p:txBody>
                  <a:bodyPr wrap="none">
                    <a:spAutoFit/>
                  </a:bodyPr>
                  <a:lstStyle/>
                  <a:p>
                    <a:pPr algn="ctr"/>
                    <a:r>
                      <a:rPr lang="ja-JP" altLang="en-US" sz="2800" b="1" dirty="0">
                        <a:latin typeface="+mn-ea"/>
                      </a:rPr>
                      <a:t>は</a:t>
                    </a:r>
                  </a:p>
                </p:txBody>
              </p:sp>
            </p:grpSp>
            <p:grpSp>
              <p:nvGrpSpPr>
                <p:cNvPr id="35" name="グループ化 34">
                  <a:extLst>
                    <a:ext uri="{FF2B5EF4-FFF2-40B4-BE49-F238E27FC236}">
                      <a16:creationId xmlns:a16="http://schemas.microsoft.com/office/drawing/2014/main" id="{52AFA814-199C-4054-9CC1-617CD7B87994}"/>
                    </a:ext>
                  </a:extLst>
                </p:cNvPr>
                <p:cNvGrpSpPr/>
                <p:nvPr/>
              </p:nvGrpSpPr>
              <p:grpSpPr>
                <a:xfrm>
                  <a:off x="5326296" y="3504042"/>
                  <a:ext cx="902811" cy="932289"/>
                  <a:chOff x="5515792" y="3523037"/>
                  <a:chExt cx="902811" cy="932289"/>
                </a:xfrm>
              </p:grpSpPr>
              <p:sp>
                <p:nvSpPr>
                  <p:cNvPr id="20" name="正方形/長方形 19">
                    <a:extLst>
                      <a:ext uri="{FF2B5EF4-FFF2-40B4-BE49-F238E27FC236}">
                        <a16:creationId xmlns:a16="http://schemas.microsoft.com/office/drawing/2014/main" id="{F8312F7E-4796-40F9-97C2-60D87BC1A78E}"/>
                      </a:ext>
                    </a:extLst>
                  </p:cNvPr>
                  <p:cNvSpPr/>
                  <p:nvPr/>
                </p:nvSpPr>
                <p:spPr>
                  <a:xfrm>
                    <a:off x="5644032" y="4116772"/>
                    <a:ext cx="595035" cy="338554"/>
                  </a:xfrm>
                  <a:prstGeom prst="rect">
                    <a:avLst/>
                  </a:prstGeom>
                </p:spPr>
                <p:txBody>
                  <a:bodyPr wrap="none">
                    <a:spAutoFit/>
                  </a:bodyPr>
                  <a:lstStyle/>
                  <a:p>
                    <a:r>
                      <a:rPr lang="ja-JP" altLang="en-US" sz="1600" dirty="0">
                        <a:latin typeface="+mn-ea"/>
                      </a:rPr>
                      <a:t>名詞</a:t>
                    </a:r>
                  </a:p>
                </p:txBody>
              </p:sp>
              <p:sp>
                <p:nvSpPr>
                  <p:cNvPr id="28" name="正方形/長方形 27">
                    <a:extLst>
                      <a:ext uri="{FF2B5EF4-FFF2-40B4-BE49-F238E27FC236}">
                        <a16:creationId xmlns:a16="http://schemas.microsoft.com/office/drawing/2014/main" id="{6254F769-76D6-4830-ABF7-1C1666A1276D}"/>
                      </a:ext>
                    </a:extLst>
                  </p:cNvPr>
                  <p:cNvSpPr/>
                  <p:nvPr/>
                </p:nvSpPr>
                <p:spPr>
                  <a:xfrm>
                    <a:off x="5515792" y="3523037"/>
                    <a:ext cx="902811" cy="523220"/>
                  </a:xfrm>
                  <a:prstGeom prst="rect">
                    <a:avLst/>
                  </a:prstGeom>
                  <a:ln>
                    <a:solidFill>
                      <a:schemeClr val="accent4"/>
                    </a:solidFill>
                  </a:ln>
                </p:spPr>
                <p:txBody>
                  <a:bodyPr wrap="none">
                    <a:spAutoFit/>
                  </a:bodyPr>
                  <a:lstStyle/>
                  <a:p>
                    <a:pPr algn="ctr"/>
                    <a:r>
                      <a:rPr lang="ja-JP" altLang="en-US" sz="2800" b="1" dirty="0">
                        <a:latin typeface="+mn-ea"/>
                      </a:rPr>
                      <a:t>東京</a:t>
                    </a:r>
                  </a:p>
                </p:txBody>
              </p:sp>
            </p:grpSp>
            <p:grpSp>
              <p:nvGrpSpPr>
                <p:cNvPr id="36" name="グループ化 35">
                  <a:extLst>
                    <a:ext uri="{FF2B5EF4-FFF2-40B4-BE49-F238E27FC236}">
                      <a16:creationId xmlns:a16="http://schemas.microsoft.com/office/drawing/2014/main" id="{746A2E8D-589D-498D-917C-79F83FEE2DD6}"/>
                    </a:ext>
                  </a:extLst>
                </p:cNvPr>
                <p:cNvGrpSpPr/>
                <p:nvPr/>
              </p:nvGrpSpPr>
              <p:grpSpPr>
                <a:xfrm>
                  <a:off x="6388486" y="3504042"/>
                  <a:ext cx="902811" cy="932289"/>
                  <a:chOff x="6634104" y="3523037"/>
                  <a:chExt cx="902811" cy="932289"/>
                </a:xfrm>
              </p:grpSpPr>
              <p:sp>
                <p:nvSpPr>
                  <p:cNvPr id="15" name="正方形/長方形 14">
                    <a:extLst>
                      <a:ext uri="{FF2B5EF4-FFF2-40B4-BE49-F238E27FC236}">
                        <a16:creationId xmlns:a16="http://schemas.microsoft.com/office/drawing/2014/main" id="{3A24CF1A-98E9-4EED-B359-E4AEE96E3838}"/>
                      </a:ext>
                    </a:extLst>
                  </p:cNvPr>
                  <p:cNvSpPr/>
                  <p:nvPr/>
                </p:nvSpPr>
                <p:spPr>
                  <a:xfrm>
                    <a:off x="6646928" y="4116772"/>
                    <a:ext cx="800219" cy="338554"/>
                  </a:xfrm>
                  <a:prstGeom prst="rect">
                    <a:avLst/>
                  </a:prstGeom>
                </p:spPr>
                <p:txBody>
                  <a:bodyPr wrap="none">
                    <a:spAutoFit/>
                  </a:bodyPr>
                  <a:lstStyle/>
                  <a:p>
                    <a:r>
                      <a:rPr lang="ja-JP" altLang="en-US" sz="1600" dirty="0">
                        <a:latin typeface="+mn-ea"/>
                      </a:rPr>
                      <a:t>助動詞</a:t>
                    </a:r>
                  </a:p>
                </p:txBody>
              </p:sp>
              <p:sp>
                <p:nvSpPr>
                  <p:cNvPr id="29" name="正方形/長方形 28">
                    <a:extLst>
                      <a:ext uri="{FF2B5EF4-FFF2-40B4-BE49-F238E27FC236}">
                        <a16:creationId xmlns:a16="http://schemas.microsoft.com/office/drawing/2014/main" id="{48E9030C-C9C6-4EF0-9DE2-F22AF41FAF69}"/>
                      </a:ext>
                    </a:extLst>
                  </p:cNvPr>
                  <p:cNvSpPr/>
                  <p:nvPr/>
                </p:nvSpPr>
                <p:spPr>
                  <a:xfrm>
                    <a:off x="6634104" y="3523037"/>
                    <a:ext cx="902811" cy="523220"/>
                  </a:xfrm>
                  <a:prstGeom prst="rect">
                    <a:avLst/>
                  </a:prstGeom>
                  <a:ln>
                    <a:solidFill>
                      <a:schemeClr val="accent4"/>
                    </a:solidFill>
                  </a:ln>
                </p:spPr>
                <p:txBody>
                  <a:bodyPr wrap="none">
                    <a:spAutoFit/>
                  </a:bodyPr>
                  <a:lstStyle/>
                  <a:p>
                    <a:pPr algn="ctr"/>
                    <a:r>
                      <a:rPr lang="ja-JP" altLang="en-US" sz="2800" b="1" dirty="0">
                        <a:latin typeface="+mn-ea"/>
                      </a:rPr>
                      <a:t>です</a:t>
                    </a:r>
                  </a:p>
                </p:txBody>
              </p:sp>
            </p:grpSp>
            <p:grpSp>
              <p:nvGrpSpPr>
                <p:cNvPr id="37" name="グループ化 36">
                  <a:extLst>
                    <a:ext uri="{FF2B5EF4-FFF2-40B4-BE49-F238E27FC236}">
                      <a16:creationId xmlns:a16="http://schemas.microsoft.com/office/drawing/2014/main" id="{89096F03-55A6-4280-96CC-89D33D93C2D4}"/>
                    </a:ext>
                  </a:extLst>
                </p:cNvPr>
                <p:cNvGrpSpPr/>
                <p:nvPr/>
              </p:nvGrpSpPr>
              <p:grpSpPr>
                <a:xfrm>
                  <a:off x="7305578" y="3504042"/>
                  <a:ext cx="595035" cy="932289"/>
                  <a:chOff x="7587531" y="3523037"/>
                  <a:chExt cx="595035" cy="932289"/>
                </a:xfrm>
              </p:grpSpPr>
              <p:sp>
                <p:nvSpPr>
                  <p:cNvPr id="14" name="正方形/長方形 13">
                    <a:extLst>
                      <a:ext uri="{FF2B5EF4-FFF2-40B4-BE49-F238E27FC236}">
                        <a16:creationId xmlns:a16="http://schemas.microsoft.com/office/drawing/2014/main" id="{29E7DD32-8F95-4B4F-8C0E-A478D7AB5F57}"/>
                      </a:ext>
                    </a:extLst>
                  </p:cNvPr>
                  <p:cNvSpPr/>
                  <p:nvPr/>
                </p:nvSpPr>
                <p:spPr>
                  <a:xfrm>
                    <a:off x="7587531" y="4116772"/>
                    <a:ext cx="595035" cy="338554"/>
                  </a:xfrm>
                  <a:prstGeom prst="rect">
                    <a:avLst/>
                  </a:prstGeom>
                </p:spPr>
                <p:txBody>
                  <a:bodyPr wrap="none">
                    <a:spAutoFit/>
                  </a:bodyPr>
                  <a:lstStyle/>
                  <a:p>
                    <a:r>
                      <a:rPr lang="ja-JP" altLang="en-US" sz="1600" dirty="0">
                        <a:latin typeface="+mn-ea"/>
                      </a:rPr>
                      <a:t>記号</a:t>
                    </a:r>
                  </a:p>
                </p:txBody>
              </p:sp>
              <p:sp>
                <p:nvSpPr>
                  <p:cNvPr id="30" name="正方形/長方形 29">
                    <a:extLst>
                      <a:ext uri="{FF2B5EF4-FFF2-40B4-BE49-F238E27FC236}">
                        <a16:creationId xmlns:a16="http://schemas.microsoft.com/office/drawing/2014/main" id="{C375D0FA-A3B5-4778-BD85-02AE625783AC}"/>
                      </a:ext>
                    </a:extLst>
                  </p:cNvPr>
                  <p:cNvSpPr/>
                  <p:nvPr/>
                </p:nvSpPr>
                <p:spPr>
                  <a:xfrm>
                    <a:off x="7638827" y="3523037"/>
                    <a:ext cx="543739" cy="523220"/>
                  </a:xfrm>
                  <a:prstGeom prst="rect">
                    <a:avLst/>
                  </a:prstGeom>
                  <a:ln>
                    <a:solidFill>
                      <a:schemeClr val="accent4"/>
                    </a:solidFill>
                  </a:ln>
                </p:spPr>
                <p:txBody>
                  <a:bodyPr wrap="none">
                    <a:spAutoFit/>
                  </a:bodyPr>
                  <a:lstStyle/>
                  <a:p>
                    <a:pPr algn="ctr"/>
                    <a:r>
                      <a:rPr lang="ja-JP" altLang="en-US" sz="2800" b="1" dirty="0" err="1">
                        <a:latin typeface="+mn-ea"/>
                      </a:rPr>
                      <a:t>。</a:t>
                    </a:r>
                    <a:endParaRPr lang="ja-JP" altLang="en-US" sz="2800" b="1" dirty="0">
                      <a:latin typeface="+mn-ea"/>
                    </a:endParaRPr>
                  </a:p>
                </p:txBody>
              </p:sp>
            </p:grpSp>
            <p:sp>
              <p:nvSpPr>
                <p:cNvPr id="39" name="左中かっこ 38">
                  <a:extLst>
                    <a:ext uri="{FF2B5EF4-FFF2-40B4-BE49-F238E27FC236}">
                      <a16:creationId xmlns:a16="http://schemas.microsoft.com/office/drawing/2014/main" id="{AC99770F-C7CB-4686-85F9-4192B6DE01DB}"/>
                    </a:ext>
                  </a:extLst>
                </p:cNvPr>
                <p:cNvSpPr/>
                <p:nvPr/>
              </p:nvSpPr>
              <p:spPr>
                <a:xfrm rot="16200000">
                  <a:off x="4730845" y="1589430"/>
                  <a:ext cx="242181" cy="5834831"/>
                </a:xfrm>
                <a:prstGeom prst="leftBrace">
                  <a:avLst>
                    <a:gd name="adj1" fmla="val 82488"/>
                    <a:gd name="adj2" fmla="val 48106"/>
                  </a:avLst>
                </a:prstGeom>
                <a:ln w="12700">
                  <a:solidFill>
                    <a:schemeClr val="tx1"/>
                  </a:solidFill>
                  <a:headEnd type="none" w="med" len="med"/>
                  <a:tailEnd type="none"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kumimoji="1" lang="ja-JP" altLang="en-US" sz="1600">
                    <a:latin typeface="+mn-ea"/>
                  </a:endParaRPr>
                </a:p>
              </p:txBody>
            </p:sp>
          </p:grpSp>
          <p:sp>
            <p:nvSpPr>
              <p:cNvPr id="40" name="正方形/長方形 39">
                <a:extLst>
                  <a:ext uri="{FF2B5EF4-FFF2-40B4-BE49-F238E27FC236}">
                    <a16:creationId xmlns:a16="http://schemas.microsoft.com/office/drawing/2014/main" id="{25C02F41-CD82-4D42-9EE1-8E1C54F6F70F}"/>
                  </a:ext>
                </a:extLst>
              </p:cNvPr>
              <p:cNvSpPr/>
              <p:nvPr/>
            </p:nvSpPr>
            <p:spPr>
              <a:xfrm>
                <a:off x="3284596" y="4688364"/>
                <a:ext cx="2954655" cy="369332"/>
              </a:xfrm>
              <a:prstGeom prst="rect">
                <a:avLst/>
              </a:prstGeom>
            </p:spPr>
            <p:txBody>
              <a:bodyPr wrap="none">
                <a:spAutoFit/>
              </a:bodyPr>
              <a:lstStyle/>
              <a:p>
                <a:r>
                  <a:rPr lang="ja-JP" altLang="en-US" dirty="0">
                    <a:latin typeface="+mn-ea"/>
                  </a:rPr>
                  <a:t>単語ごとに品詞などを判別</a:t>
                </a:r>
              </a:p>
            </p:txBody>
          </p:sp>
        </p:grpSp>
      </p:grpSp>
      <p:sp>
        <p:nvSpPr>
          <p:cNvPr id="5" name="テキスト ボックス 4">
            <a:extLst>
              <a:ext uri="{FF2B5EF4-FFF2-40B4-BE49-F238E27FC236}">
                <a16:creationId xmlns:a16="http://schemas.microsoft.com/office/drawing/2014/main" id="{4D00EC29-8EAB-1BB6-BDF0-BC360F2DC013}"/>
              </a:ext>
            </a:extLst>
          </p:cNvPr>
          <p:cNvSpPr txBox="1"/>
          <p:nvPr/>
        </p:nvSpPr>
        <p:spPr>
          <a:xfrm>
            <a:off x="2659278" y="5458630"/>
            <a:ext cx="6853158" cy="400110"/>
          </a:xfrm>
          <a:prstGeom prst="rect">
            <a:avLst/>
          </a:prstGeom>
          <a:noFill/>
        </p:spPr>
        <p:txBody>
          <a:bodyPr wrap="none" rtlCol="0">
            <a:spAutoFit/>
          </a:bodyPr>
          <a:lstStyle/>
          <a:p>
            <a:pPr algn="ctr" defTabSz="914400" fontAlgn="base">
              <a:spcBef>
                <a:spcPct val="0"/>
              </a:spcBef>
              <a:spcAft>
                <a:spcPct val="0"/>
              </a:spcAft>
            </a:pPr>
            <a:r>
              <a:rPr lang="ja-JP" altLang="en-US" sz="2000">
                <a:latin typeface="+mn-ea"/>
              </a:rPr>
              <a:t>判別したものに数値をふり、頻出度や単語の関係値をみる</a:t>
            </a:r>
            <a:endParaRPr lang="en-US" altLang="ja-JP" sz="2000" dirty="0">
              <a:latin typeface="+mn-ea"/>
            </a:endParaRPr>
          </a:p>
        </p:txBody>
      </p:sp>
      <p:sp>
        <p:nvSpPr>
          <p:cNvPr id="8" name="四角形: 角を丸くする 77">
            <a:extLst>
              <a:ext uri="{FF2B5EF4-FFF2-40B4-BE49-F238E27FC236}">
                <a16:creationId xmlns:a16="http://schemas.microsoft.com/office/drawing/2014/main" id="{B055AF6E-D3EE-4092-5EF0-F8246A5A3D87}"/>
              </a:ext>
            </a:extLst>
          </p:cNvPr>
          <p:cNvSpPr/>
          <p:nvPr/>
        </p:nvSpPr>
        <p:spPr bwMode="auto">
          <a:xfrm>
            <a:off x="756610" y="1148007"/>
            <a:ext cx="10678772" cy="477017"/>
          </a:xfrm>
          <a:prstGeom prst="roundRect">
            <a:avLst>
              <a:gd name="adj" fmla="val 7423"/>
            </a:avLst>
          </a:prstGeom>
          <a:solidFill>
            <a:srgbClr val="FEEDE6"/>
          </a:solidFill>
          <a:ln w="19050" algn="ctr">
            <a:noFill/>
            <a:prstDash val="dash"/>
            <a:round/>
            <a:headEnd/>
            <a:tailEnd/>
          </a:ln>
          <a:effectLst/>
        </p:spPr>
        <p:txBody>
          <a:bodyPr wrap="none" lIns="180000" bIns="0" rtlCol="0" anchor="ctr"/>
          <a:lstStyle/>
          <a:p>
            <a:pPr marL="285750" indent="-285750">
              <a:buFont typeface="Wingdings" panose="05000000000000000000" pitchFamily="2" charset="2"/>
              <a:buChar char="n"/>
            </a:pPr>
            <a:r>
              <a:rPr kumimoji="1" lang="ja-JP" altLang="en-US" sz="2000" b="1">
                <a:solidFill>
                  <a:srgbClr val="F36C37"/>
                </a:solidFill>
                <a:latin typeface="+mj-ea"/>
                <a:ea typeface="+mj-ea"/>
              </a:rPr>
              <a:t>形態素解析</a:t>
            </a:r>
            <a:endParaRPr kumimoji="1" lang="en-US" altLang="ja-JP" sz="2000" b="1" dirty="0">
              <a:solidFill>
                <a:srgbClr val="F36C37"/>
              </a:solidFill>
              <a:latin typeface="+mj-ea"/>
              <a:ea typeface="+mj-ea"/>
            </a:endParaRPr>
          </a:p>
        </p:txBody>
      </p:sp>
    </p:spTree>
    <p:extLst>
      <p:ext uri="{BB962C8B-B14F-4D97-AF65-F5344CB8AC3E}">
        <p14:creationId xmlns:p14="http://schemas.microsoft.com/office/powerpoint/2010/main" val="3787325513"/>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lang="en-US" altLang="ja-JP" dirty="0"/>
              <a:t>A1</a:t>
            </a:r>
            <a:r>
              <a:rPr kumimoji="1" lang="en-US" altLang="ja-JP" dirty="0"/>
              <a:t>-2-3.</a:t>
            </a:r>
            <a:r>
              <a:rPr lang="ja-JP" altLang="en-US" dirty="0"/>
              <a:t>データローダーの準備をする</a:t>
            </a:r>
            <a:endParaRPr kumimoji="1" lang="ja-JP" altLang="en-US" dirty="0"/>
          </a:p>
        </p:txBody>
      </p:sp>
      <p:sp>
        <p:nvSpPr>
          <p:cNvPr id="5" name="スライド番号プレースホルダー 4">
            <a:extLst>
              <a:ext uri="{FF2B5EF4-FFF2-40B4-BE49-F238E27FC236}">
                <a16:creationId xmlns:a16="http://schemas.microsoft.com/office/drawing/2014/main" id="{C905B90A-465B-402F-BC68-6932C2B00E04}"/>
              </a:ext>
            </a:extLst>
          </p:cNvPr>
          <p:cNvSpPr>
            <a:spLocks noGrp="1"/>
          </p:cNvSpPr>
          <p:nvPr>
            <p:ph type="sldNum" sz="quarter" idx="10"/>
          </p:nvPr>
        </p:nvSpPr>
        <p:spPr/>
        <p:txBody>
          <a:bodyPr/>
          <a:lstStyle/>
          <a:p>
            <a:fld id="{5D750650-B10A-47BF-93C2-E1678438B37A}" type="slidenum">
              <a:rPr kumimoji="1" lang="ja-JP" altLang="en-US" smtClean="0"/>
              <a:pPr/>
              <a:t>370</a:t>
            </a:fld>
            <a:endParaRPr kumimoji="1" lang="ja-JP" altLang="en-US"/>
          </a:p>
        </p:txBody>
      </p:sp>
      <p:sp>
        <p:nvSpPr>
          <p:cNvPr id="12" name="正方形/長方形 11">
            <a:extLst>
              <a:ext uri="{FF2B5EF4-FFF2-40B4-BE49-F238E27FC236}">
                <a16:creationId xmlns:a16="http://schemas.microsoft.com/office/drawing/2014/main" id="{62062C14-5D7C-4D79-8CF4-E782502C7964}"/>
              </a:ext>
            </a:extLst>
          </p:cNvPr>
          <p:cNvSpPr/>
          <p:nvPr/>
        </p:nvSpPr>
        <p:spPr bwMode="auto">
          <a:xfrm>
            <a:off x="766761" y="1020773"/>
            <a:ext cx="10658473" cy="2064172"/>
          </a:xfrm>
          <a:prstGeom prst="rect">
            <a:avLst/>
          </a:prstGeom>
          <a:solidFill>
            <a:srgbClr val="ECECEC"/>
          </a:solidFill>
          <a:ln w="12700">
            <a:noFill/>
          </a:ln>
          <a:effectLst/>
        </p:spPr>
        <p:style>
          <a:lnRef idx="1">
            <a:schemeClr val="accent1"/>
          </a:lnRef>
          <a:fillRef idx="2">
            <a:schemeClr val="accent1"/>
          </a:fillRef>
          <a:effectRef idx="1">
            <a:schemeClr val="accent1"/>
          </a:effectRef>
          <a:fontRef idx="minor">
            <a:schemeClr val="dk1"/>
          </a:fontRef>
        </p:style>
        <p:txBody>
          <a:bodyPr vert="horz" wrap="square" lIns="84406" tIns="42203" rIns="84406" bIns="42203" numCol="1" rtlCol="0" anchor="t" anchorCtr="0" compatLnSpc="1">
            <a:prstTxWarp prst="textNoShape">
              <a:avLst/>
            </a:prstTxWarp>
            <a:normAutofit/>
          </a:bodyPr>
          <a:lstStyle/>
          <a:p>
            <a:br>
              <a:rPr lang="en-US" altLang="ja-JP" sz="1400" b="0" dirty="0">
                <a:solidFill>
                  <a:srgbClr val="000000"/>
                </a:solidFill>
                <a:effectLst/>
                <a:latin typeface="Courier New" panose="02070309020205020404" pitchFamily="49" charset="0"/>
              </a:rPr>
            </a:br>
            <a:r>
              <a:rPr lang="en-US" altLang="ja-JP" sz="1400" b="0" dirty="0">
                <a:solidFill>
                  <a:srgbClr val="008000"/>
                </a:solidFill>
                <a:effectLst/>
                <a:latin typeface="+mn-ea"/>
              </a:rPr>
              <a:t># </a:t>
            </a:r>
            <a:r>
              <a:rPr lang="ja-JP" altLang="en-US" sz="1400" b="0" dirty="0">
                <a:solidFill>
                  <a:srgbClr val="008000"/>
                </a:solidFill>
                <a:effectLst/>
                <a:latin typeface="+mn-ea"/>
              </a:rPr>
              <a:t>データローダーの用意</a:t>
            </a:r>
            <a:endParaRPr lang="ja-JP" altLang="en-US" sz="1400" b="0" dirty="0">
              <a:solidFill>
                <a:srgbClr val="000000"/>
              </a:solidFill>
              <a:effectLst/>
              <a:latin typeface="+mn-ea"/>
            </a:endParaRPr>
          </a:p>
          <a:p>
            <a:r>
              <a:rPr lang="en-US" altLang="ja-JP" sz="1400" b="0" dirty="0">
                <a:solidFill>
                  <a:srgbClr val="008000"/>
                </a:solidFill>
                <a:effectLst/>
                <a:latin typeface="+mn-ea"/>
              </a:rPr>
              <a:t># PyTorch</a:t>
            </a:r>
            <a:r>
              <a:rPr lang="ja-JP" altLang="en-US" sz="1400" b="0" dirty="0">
                <a:solidFill>
                  <a:srgbClr val="008000"/>
                </a:solidFill>
                <a:effectLst/>
                <a:latin typeface="+mn-ea"/>
              </a:rPr>
              <a:t>ではデータローダーに格納されたデータセットをバッチサイズで区切って、学習のたびに取り出します</a:t>
            </a:r>
            <a:endParaRPr lang="ja-JP" altLang="en-US" sz="1400" b="0" dirty="0">
              <a:solidFill>
                <a:srgbClr val="000000"/>
              </a:solidFill>
              <a:effectLst/>
              <a:latin typeface="+mn-ea"/>
            </a:endParaRPr>
          </a:p>
          <a:p>
            <a:r>
              <a:rPr lang="en-US" altLang="ja-JP" sz="1400" b="0" dirty="0">
                <a:solidFill>
                  <a:srgbClr val="008000"/>
                </a:solidFill>
                <a:effectLst/>
                <a:latin typeface="+mn-ea"/>
              </a:rPr>
              <a:t># shuffle</a:t>
            </a:r>
            <a:r>
              <a:rPr lang="ja-JP" altLang="en-US" sz="1400" b="0" dirty="0">
                <a:solidFill>
                  <a:srgbClr val="008000"/>
                </a:solidFill>
                <a:effectLst/>
                <a:latin typeface="+mn-ea"/>
              </a:rPr>
              <a:t>を</a:t>
            </a:r>
            <a:r>
              <a:rPr lang="en-US" altLang="ja-JP" sz="1400" b="0" dirty="0">
                <a:solidFill>
                  <a:srgbClr val="008000"/>
                </a:solidFill>
                <a:effectLst/>
                <a:latin typeface="+mn-ea"/>
              </a:rPr>
              <a:t>True</a:t>
            </a:r>
            <a:r>
              <a:rPr lang="ja-JP" altLang="en-US" sz="1400" b="0" dirty="0">
                <a:solidFill>
                  <a:srgbClr val="008000"/>
                </a:solidFill>
                <a:effectLst/>
                <a:latin typeface="+mn-ea"/>
              </a:rPr>
              <a:t>に設定することで、データをシャッフルして取り出します</a:t>
            </a:r>
            <a:endParaRPr lang="en-US" altLang="ja-JP" sz="1400" b="0" dirty="0">
              <a:solidFill>
                <a:srgbClr val="008000"/>
              </a:solidFill>
              <a:effectLst/>
              <a:latin typeface="+mn-ea"/>
            </a:endParaRPr>
          </a:p>
          <a:p>
            <a:r>
              <a:rPr lang="en-US" altLang="ja-JP" sz="1400" b="0" dirty="0">
                <a:solidFill>
                  <a:srgbClr val="000000"/>
                </a:solidFill>
                <a:effectLst/>
                <a:latin typeface="+mn-ea"/>
              </a:rPr>
              <a:t>batch_size = </a:t>
            </a:r>
            <a:r>
              <a:rPr lang="en-US" altLang="ja-JP" sz="1400" b="0" dirty="0">
                <a:solidFill>
                  <a:srgbClr val="09885A"/>
                </a:solidFill>
                <a:effectLst/>
                <a:latin typeface="+mn-ea"/>
              </a:rPr>
              <a:t>32</a:t>
            </a:r>
            <a:endParaRPr lang="en-US" altLang="ja-JP" sz="1400" b="0" dirty="0">
              <a:solidFill>
                <a:srgbClr val="000000"/>
              </a:solidFill>
              <a:effectLst/>
              <a:latin typeface="+mn-ea"/>
            </a:endParaRPr>
          </a:p>
          <a:p>
            <a:r>
              <a:rPr lang="en-US" altLang="ja-JP" sz="1400" b="0" dirty="0">
                <a:solidFill>
                  <a:srgbClr val="000000"/>
                </a:solidFill>
                <a:effectLst/>
                <a:latin typeface="+mn-ea"/>
              </a:rPr>
              <a:t>train_dataloader = torch.utils.data.DataLoader(train_dataset, batch_size=batch_size, shuffle=</a:t>
            </a:r>
            <a:r>
              <a:rPr lang="en-US" altLang="ja-JP" sz="1400" b="0" dirty="0">
                <a:solidFill>
                  <a:srgbClr val="0000FF"/>
                </a:solidFill>
                <a:effectLst/>
                <a:latin typeface="+mn-ea"/>
              </a:rPr>
              <a:t>True</a:t>
            </a:r>
            <a:r>
              <a:rPr lang="en-US" altLang="ja-JP" sz="1400" b="0" dirty="0">
                <a:solidFill>
                  <a:srgbClr val="000000"/>
                </a:solidFill>
                <a:effectLst/>
                <a:latin typeface="+mn-ea"/>
              </a:rPr>
              <a:t>)</a:t>
            </a:r>
          </a:p>
          <a:p>
            <a:r>
              <a:rPr lang="en-US" altLang="ja-JP" sz="1400" b="0" dirty="0">
                <a:solidFill>
                  <a:srgbClr val="000000"/>
                </a:solidFill>
                <a:effectLst/>
                <a:latin typeface="+mn-ea"/>
              </a:rPr>
              <a:t>val_dataloader = torch.utils.data.DataLoader(val_dataset, batch_size=batch_size, shuffle=</a:t>
            </a:r>
            <a:r>
              <a:rPr lang="en-US" altLang="ja-JP" sz="1400" b="0" dirty="0">
                <a:solidFill>
                  <a:srgbClr val="0000FF"/>
                </a:solidFill>
                <a:effectLst/>
                <a:latin typeface="+mn-ea"/>
              </a:rPr>
              <a:t>False</a:t>
            </a:r>
            <a:r>
              <a:rPr lang="en-US" altLang="ja-JP" sz="1400" b="0" dirty="0">
                <a:solidFill>
                  <a:srgbClr val="000000"/>
                </a:solidFill>
                <a:effectLst/>
                <a:latin typeface="+mn-ea"/>
              </a:rPr>
              <a:t>)</a:t>
            </a:r>
          </a:p>
        </p:txBody>
      </p:sp>
    </p:spTree>
    <p:extLst>
      <p:ext uri="{BB962C8B-B14F-4D97-AF65-F5344CB8AC3E}">
        <p14:creationId xmlns:p14="http://schemas.microsoft.com/office/powerpoint/2010/main" val="2265175774"/>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641FD8F3-7060-4792-9905-9A59089CFC8B}"/>
              </a:ext>
            </a:extLst>
          </p:cNvPr>
          <p:cNvSpPr/>
          <p:nvPr/>
        </p:nvSpPr>
        <p:spPr bwMode="auto">
          <a:xfrm>
            <a:off x="253498" y="36513"/>
            <a:ext cx="11724238" cy="6821487"/>
          </a:xfrm>
          <a:prstGeom prst="rect">
            <a:avLst/>
          </a:prstGeom>
          <a:solidFill>
            <a:srgbClr val="ECECEC"/>
          </a:solidFill>
          <a:ln w="12700">
            <a:noFill/>
          </a:ln>
          <a:effectLst/>
        </p:spPr>
        <p:style>
          <a:lnRef idx="1">
            <a:schemeClr val="accent1"/>
          </a:lnRef>
          <a:fillRef idx="2">
            <a:schemeClr val="accent1"/>
          </a:fillRef>
          <a:effectRef idx="1">
            <a:schemeClr val="accent1"/>
          </a:effectRef>
          <a:fontRef idx="minor">
            <a:schemeClr val="dk1"/>
          </a:fontRef>
        </p:style>
        <p:txBody>
          <a:bodyPr vert="horz" wrap="square" lIns="84406" tIns="42203" rIns="84406" bIns="42203" numCol="1" rtlCol="0" anchor="t" anchorCtr="0" compatLnSpc="1">
            <a:prstTxWarp prst="textNoShape">
              <a:avLst/>
            </a:prstTxWarp>
            <a:normAutofit fontScale="92500" lnSpcReduction="10000"/>
          </a:bodyPr>
          <a:lstStyle/>
          <a:p>
            <a:endParaRPr lang="en-US" altLang="ja-JP" sz="1400" b="0" dirty="0">
              <a:solidFill>
                <a:srgbClr val="008000"/>
              </a:solidFill>
              <a:effectLst/>
              <a:latin typeface="+mn-ea"/>
            </a:endParaRPr>
          </a:p>
          <a:p>
            <a:r>
              <a:rPr lang="en-US" altLang="ja-JP" sz="1400" b="0" dirty="0">
                <a:solidFill>
                  <a:srgbClr val="008000"/>
                </a:solidFill>
                <a:effectLst/>
                <a:latin typeface="+mn-ea"/>
              </a:rPr>
              <a:t># </a:t>
            </a:r>
            <a:r>
              <a:rPr lang="ja-JP" altLang="en-US" sz="1400" b="0" dirty="0">
                <a:solidFill>
                  <a:srgbClr val="008000"/>
                </a:solidFill>
                <a:effectLst/>
                <a:latin typeface="+mn-ea"/>
              </a:rPr>
              <a:t>モデルをインスタンス化</a:t>
            </a:r>
            <a:endParaRPr lang="ja-JP" altLang="en-US" sz="1400" b="0" dirty="0">
              <a:solidFill>
                <a:srgbClr val="000000"/>
              </a:solidFill>
              <a:effectLst/>
              <a:latin typeface="+mn-ea"/>
            </a:endParaRPr>
          </a:p>
          <a:p>
            <a:r>
              <a:rPr lang="en-US" altLang="ja-JP" sz="1400" b="0" dirty="0">
                <a:solidFill>
                  <a:srgbClr val="000000"/>
                </a:solidFill>
                <a:effectLst/>
                <a:latin typeface="+mn-ea"/>
              </a:rPr>
              <a:t>net = Net()</a:t>
            </a:r>
          </a:p>
          <a:p>
            <a:r>
              <a:rPr lang="en-US" altLang="ja-JP" sz="1400" b="0" dirty="0">
                <a:solidFill>
                  <a:srgbClr val="000000"/>
                </a:solidFill>
                <a:effectLst/>
                <a:latin typeface="+mn-ea"/>
              </a:rPr>
              <a:t>optimizer = torch.optim.Adam(net.parameters(), lr=</a:t>
            </a:r>
            <a:r>
              <a:rPr lang="en-US" altLang="ja-JP" sz="1400" b="0" dirty="0">
                <a:solidFill>
                  <a:srgbClr val="09885A"/>
                </a:solidFill>
                <a:effectLst/>
                <a:latin typeface="+mn-ea"/>
              </a:rPr>
              <a:t>0.001</a:t>
            </a:r>
            <a:r>
              <a:rPr lang="en-US" altLang="ja-JP" sz="1400" b="0" dirty="0">
                <a:solidFill>
                  <a:srgbClr val="000000"/>
                </a:solidFill>
                <a:effectLst/>
                <a:latin typeface="+mn-ea"/>
              </a:rPr>
              <a:t>) </a:t>
            </a:r>
            <a:r>
              <a:rPr lang="en-US" altLang="ja-JP" sz="1400" b="0" dirty="0">
                <a:solidFill>
                  <a:srgbClr val="008000"/>
                </a:solidFill>
                <a:effectLst/>
                <a:latin typeface="+mn-ea"/>
              </a:rPr>
              <a:t># </a:t>
            </a:r>
            <a:r>
              <a:rPr lang="ja-JP" altLang="en-US" sz="1400" b="0" dirty="0">
                <a:solidFill>
                  <a:srgbClr val="008000"/>
                </a:solidFill>
                <a:effectLst/>
                <a:latin typeface="+mn-ea"/>
              </a:rPr>
              <a:t>最適化手法の用意</a:t>
            </a:r>
            <a:endParaRPr lang="ja-JP" altLang="en-US" sz="1400" b="0" dirty="0">
              <a:solidFill>
                <a:srgbClr val="000000"/>
              </a:solidFill>
              <a:effectLst/>
              <a:latin typeface="+mn-ea"/>
            </a:endParaRPr>
          </a:p>
          <a:p>
            <a:r>
              <a:rPr lang="en-US" altLang="ja-JP" sz="1400" b="0" dirty="0">
                <a:solidFill>
                  <a:srgbClr val="000000"/>
                </a:solidFill>
                <a:effectLst/>
                <a:latin typeface="+mn-ea"/>
              </a:rPr>
              <a:t>criterion = torch.nn.MSELoss() </a:t>
            </a:r>
            <a:r>
              <a:rPr lang="en-US" altLang="ja-JP" sz="1400" b="0" dirty="0">
                <a:solidFill>
                  <a:srgbClr val="008000"/>
                </a:solidFill>
                <a:effectLst/>
                <a:latin typeface="+mn-ea"/>
              </a:rPr>
              <a:t># </a:t>
            </a:r>
            <a:r>
              <a:rPr lang="ja-JP" altLang="en-US" sz="1400" b="0" dirty="0">
                <a:solidFill>
                  <a:srgbClr val="008000"/>
                </a:solidFill>
                <a:effectLst/>
                <a:latin typeface="+mn-ea"/>
              </a:rPr>
              <a:t>誤差関数の用意。回帰なので平均２乗誤差を使う</a:t>
            </a:r>
            <a:r>
              <a:rPr lang="ja-JP" altLang="en-US" sz="1400" dirty="0">
                <a:solidFill>
                  <a:srgbClr val="008000"/>
                </a:solidFill>
                <a:latin typeface="+mn-ea"/>
              </a:rPr>
              <a:t>。</a:t>
            </a:r>
            <a:r>
              <a:rPr lang="en-US" altLang="ja-JP" sz="1400" dirty="0">
                <a:solidFill>
                  <a:srgbClr val="008000"/>
                </a:solidFill>
                <a:latin typeface="+mn-ea"/>
              </a:rPr>
              <a:t>2</a:t>
            </a:r>
            <a:r>
              <a:rPr lang="ja-JP" altLang="en-US" sz="1400" dirty="0">
                <a:solidFill>
                  <a:srgbClr val="008000"/>
                </a:solidFill>
                <a:latin typeface="+mn-ea"/>
              </a:rPr>
              <a:t>値分類なら</a:t>
            </a:r>
            <a:r>
              <a:rPr lang="en-US" altLang="ja-JP" sz="1400" dirty="0">
                <a:solidFill>
                  <a:srgbClr val="008000"/>
                </a:solidFill>
                <a:latin typeface="+mn-ea"/>
              </a:rPr>
              <a:t>BCELoss</a:t>
            </a:r>
            <a:r>
              <a:rPr lang="ja-JP" altLang="en-US" sz="1400" dirty="0">
                <a:solidFill>
                  <a:srgbClr val="008000"/>
                </a:solidFill>
                <a:latin typeface="+mn-ea"/>
              </a:rPr>
              <a:t>、多値分類なら</a:t>
            </a:r>
            <a:r>
              <a:rPr lang="en-US" altLang="ja-JP" sz="1400" b="0" dirty="0">
                <a:solidFill>
                  <a:srgbClr val="008000"/>
                </a:solidFill>
                <a:effectLst/>
                <a:latin typeface="+mn-ea"/>
              </a:rPr>
              <a:t>CrossEntropyLoss</a:t>
            </a:r>
            <a:endParaRPr lang="ja-JP" altLang="en-US" sz="1400" b="0" dirty="0">
              <a:solidFill>
                <a:srgbClr val="008000"/>
              </a:solidFill>
              <a:effectLst/>
              <a:latin typeface="+mn-ea"/>
            </a:endParaRPr>
          </a:p>
          <a:p>
            <a:r>
              <a:rPr lang="en-US" altLang="ja-JP" sz="1400" b="0" dirty="0">
                <a:solidFill>
                  <a:srgbClr val="000000"/>
                </a:solidFill>
                <a:effectLst/>
                <a:latin typeface="+mn-ea"/>
              </a:rPr>
              <a:t>num_epochs = </a:t>
            </a:r>
            <a:r>
              <a:rPr lang="en-US" altLang="ja-JP" sz="1400" b="0" dirty="0">
                <a:solidFill>
                  <a:srgbClr val="09885A"/>
                </a:solidFill>
                <a:effectLst/>
                <a:latin typeface="+mn-ea"/>
              </a:rPr>
              <a:t>700</a:t>
            </a:r>
            <a:endParaRPr lang="en-US" altLang="ja-JP" sz="1400" dirty="0">
              <a:solidFill>
                <a:srgbClr val="000000"/>
              </a:solidFill>
              <a:latin typeface="+mn-ea"/>
            </a:endParaRPr>
          </a:p>
          <a:p>
            <a:endParaRPr lang="en-US" altLang="ja-JP" sz="1400" dirty="0">
              <a:solidFill>
                <a:srgbClr val="008000"/>
              </a:solidFill>
              <a:latin typeface="+mn-ea"/>
            </a:endParaRPr>
          </a:p>
          <a:p>
            <a:r>
              <a:rPr lang="en-US" altLang="ja-JP" sz="1400" b="0" dirty="0">
                <a:solidFill>
                  <a:srgbClr val="008000"/>
                </a:solidFill>
                <a:effectLst/>
                <a:latin typeface="+mn-ea"/>
              </a:rPr>
              <a:t>## </a:t>
            </a:r>
            <a:r>
              <a:rPr lang="ja-JP" altLang="en-US" sz="1400" b="0" dirty="0">
                <a:solidFill>
                  <a:srgbClr val="008000"/>
                </a:solidFill>
                <a:effectLst/>
                <a:latin typeface="+mn-ea"/>
              </a:rPr>
              <a:t>学習時に経過情報を保存する空リストを作成</a:t>
            </a:r>
            <a:endParaRPr lang="ja-JP" altLang="en-US" sz="1400" b="0" dirty="0">
              <a:solidFill>
                <a:srgbClr val="000000"/>
              </a:solidFill>
              <a:effectLst/>
              <a:latin typeface="+mn-ea"/>
            </a:endParaRPr>
          </a:p>
          <a:p>
            <a:r>
              <a:rPr lang="en-US" altLang="ja-JP" sz="1400" b="0" dirty="0">
                <a:solidFill>
                  <a:srgbClr val="000000"/>
                </a:solidFill>
                <a:effectLst/>
                <a:latin typeface="+mn-ea"/>
              </a:rPr>
              <a:t>train_loss_list = []      </a:t>
            </a:r>
            <a:r>
              <a:rPr lang="en-US" altLang="ja-JP" sz="1400" b="0" dirty="0">
                <a:solidFill>
                  <a:srgbClr val="008000"/>
                </a:solidFill>
                <a:effectLst/>
                <a:latin typeface="+mn-ea"/>
              </a:rPr>
              <a:t># </a:t>
            </a:r>
            <a:r>
              <a:rPr lang="ja-JP" altLang="en-US" sz="1400" b="0" dirty="0">
                <a:solidFill>
                  <a:srgbClr val="008000"/>
                </a:solidFill>
                <a:effectLst/>
                <a:latin typeface="+mn-ea"/>
              </a:rPr>
              <a:t>学習データの誤差関数用リスト</a:t>
            </a:r>
            <a:endParaRPr lang="ja-JP" altLang="en-US" sz="1400" b="0" dirty="0">
              <a:solidFill>
                <a:srgbClr val="000000"/>
              </a:solidFill>
              <a:effectLst/>
              <a:latin typeface="+mn-ea"/>
            </a:endParaRPr>
          </a:p>
          <a:p>
            <a:r>
              <a:rPr lang="en-US" altLang="ja-JP" sz="1400" b="0" dirty="0">
                <a:solidFill>
                  <a:srgbClr val="000000"/>
                </a:solidFill>
                <a:effectLst/>
                <a:latin typeface="+mn-ea"/>
              </a:rPr>
              <a:t>val_loss_list = []        </a:t>
            </a:r>
            <a:r>
              <a:rPr lang="en-US" altLang="ja-JP" sz="1400" b="0" dirty="0">
                <a:solidFill>
                  <a:srgbClr val="008000"/>
                </a:solidFill>
                <a:effectLst/>
                <a:latin typeface="+mn-ea"/>
              </a:rPr>
              <a:t># </a:t>
            </a:r>
            <a:r>
              <a:rPr lang="ja-JP" altLang="en-US" sz="1400" b="0" dirty="0">
                <a:solidFill>
                  <a:srgbClr val="008000"/>
                </a:solidFill>
                <a:effectLst/>
                <a:latin typeface="+mn-ea"/>
              </a:rPr>
              <a:t>検証データの誤差関数用リスト</a:t>
            </a:r>
            <a:endParaRPr lang="ja-JP" altLang="en-US" sz="1400" b="0" dirty="0">
              <a:solidFill>
                <a:srgbClr val="000000"/>
              </a:solidFill>
              <a:effectLst/>
              <a:latin typeface="+mn-ea"/>
            </a:endParaRPr>
          </a:p>
          <a:p>
            <a:endParaRPr lang="en-US" altLang="ja-JP" sz="1400" b="0" dirty="0">
              <a:solidFill>
                <a:srgbClr val="AF00DB"/>
              </a:solidFill>
              <a:effectLst/>
              <a:latin typeface="+mn-ea"/>
            </a:endParaRPr>
          </a:p>
          <a:p>
            <a:r>
              <a:rPr lang="en-US" altLang="ja-JP" sz="1400" b="0" dirty="0">
                <a:solidFill>
                  <a:srgbClr val="AF00DB"/>
                </a:solidFill>
                <a:effectLst/>
                <a:latin typeface="+mn-ea"/>
              </a:rPr>
              <a:t>for</a:t>
            </a:r>
            <a:r>
              <a:rPr lang="en-US" altLang="ja-JP" sz="1400" b="0" dirty="0">
                <a:solidFill>
                  <a:srgbClr val="000000"/>
                </a:solidFill>
                <a:effectLst/>
                <a:latin typeface="+mn-ea"/>
              </a:rPr>
              <a:t> epoch </a:t>
            </a:r>
            <a:r>
              <a:rPr lang="en-US" altLang="ja-JP" sz="1400" b="0" dirty="0">
                <a:solidFill>
                  <a:srgbClr val="0000FF"/>
                </a:solidFill>
                <a:effectLst/>
                <a:latin typeface="+mn-ea"/>
              </a:rPr>
              <a:t>in</a:t>
            </a:r>
            <a:r>
              <a:rPr lang="en-US" altLang="ja-JP" sz="1400" b="0" dirty="0">
                <a:solidFill>
                  <a:srgbClr val="000000"/>
                </a:solidFill>
                <a:effectLst/>
                <a:latin typeface="+mn-ea"/>
              </a:rPr>
              <a:t> </a:t>
            </a:r>
            <a:r>
              <a:rPr lang="en-US" altLang="ja-JP" sz="1400" b="0" dirty="0">
                <a:solidFill>
                  <a:srgbClr val="795E26"/>
                </a:solidFill>
                <a:effectLst/>
                <a:latin typeface="+mn-ea"/>
              </a:rPr>
              <a:t>range</a:t>
            </a:r>
            <a:r>
              <a:rPr lang="en-US" altLang="ja-JP" sz="1400" b="0" dirty="0">
                <a:solidFill>
                  <a:srgbClr val="000000"/>
                </a:solidFill>
                <a:effectLst/>
                <a:latin typeface="+mn-ea"/>
              </a:rPr>
              <a:t>(num_epochs):</a:t>
            </a:r>
          </a:p>
          <a:p>
            <a:r>
              <a:rPr lang="en-US" altLang="ja-JP" sz="1400" b="0" dirty="0">
                <a:solidFill>
                  <a:srgbClr val="000000"/>
                </a:solidFill>
                <a:effectLst/>
                <a:latin typeface="+mn-ea"/>
              </a:rPr>
              <a:t>    </a:t>
            </a:r>
          </a:p>
          <a:p>
            <a:r>
              <a:rPr lang="en-US" altLang="ja-JP" sz="1400" b="0" dirty="0">
                <a:solidFill>
                  <a:srgbClr val="000000"/>
                </a:solidFill>
                <a:effectLst/>
                <a:latin typeface="+mn-ea"/>
              </a:rPr>
              <a:t>    </a:t>
            </a:r>
            <a:r>
              <a:rPr lang="en-US" altLang="ja-JP" sz="1400" b="0" dirty="0">
                <a:solidFill>
                  <a:srgbClr val="008000"/>
                </a:solidFill>
                <a:effectLst/>
                <a:latin typeface="+mn-ea"/>
              </a:rPr>
              <a:t>#</a:t>
            </a:r>
            <a:r>
              <a:rPr lang="ja-JP" altLang="en-US" sz="1400" b="0" dirty="0">
                <a:solidFill>
                  <a:srgbClr val="008000"/>
                </a:solidFill>
                <a:effectLst/>
                <a:latin typeface="+mn-ea"/>
              </a:rPr>
              <a:t>学習の進行状況を表示</a:t>
            </a:r>
            <a:endParaRPr lang="ja-JP" altLang="en-US" sz="1400" b="0" dirty="0">
              <a:solidFill>
                <a:srgbClr val="000000"/>
              </a:solidFill>
              <a:effectLst/>
              <a:latin typeface="+mn-ea"/>
            </a:endParaRPr>
          </a:p>
          <a:p>
            <a:r>
              <a:rPr lang="ja-JP" altLang="en-US" sz="1400" b="0" dirty="0">
                <a:solidFill>
                  <a:srgbClr val="000000"/>
                </a:solidFill>
                <a:effectLst/>
                <a:latin typeface="+mn-ea"/>
              </a:rPr>
              <a:t>    </a:t>
            </a:r>
            <a:r>
              <a:rPr lang="en-US" altLang="ja-JP" sz="1400" b="0" dirty="0">
                <a:solidFill>
                  <a:srgbClr val="795E26"/>
                </a:solidFill>
                <a:effectLst/>
                <a:latin typeface="+mn-ea"/>
              </a:rPr>
              <a:t>print</a:t>
            </a:r>
            <a:r>
              <a:rPr lang="en-US" altLang="ja-JP" sz="1400" b="0" dirty="0">
                <a:solidFill>
                  <a:srgbClr val="000000"/>
                </a:solidFill>
                <a:effectLst/>
                <a:latin typeface="+mn-ea"/>
              </a:rPr>
              <a:t>(</a:t>
            </a:r>
            <a:r>
              <a:rPr lang="en-US" altLang="ja-JP" sz="1400" b="0" dirty="0">
                <a:solidFill>
                  <a:srgbClr val="A31515"/>
                </a:solidFill>
                <a:effectLst/>
                <a:latin typeface="+mn-ea"/>
              </a:rPr>
              <a:t>'--------'</a:t>
            </a:r>
            <a:r>
              <a:rPr lang="en-US" altLang="ja-JP" sz="1400" b="0" dirty="0">
                <a:solidFill>
                  <a:srgbClr val="000000"/>
                </a:solidFill>
                <a:effectLst/>
                <a:latin typeface="+mn-ea"/>
              </a:rPr>
              <a:t>)</a:t>
            </a:r>
          </a:p>
          <a:p>
            <a:r>
              <a:rPr lang="en-US" altLang="ja-JP" sz="1400" b="0" dirty="0">
                <a:solidFill>
                  <a:srgbClr val="000000"/>
                </a:solidFill>
                <a:effectLst/>
                <a:latin typeface="+mn-ea"/>
              </a:rPr>
              <a:t>    </a:t>
            </a:r>
            <a:r>
              <a:rPr lang="en-US" altLang="ja-JP" sz="1400" b="0" dirty="0">
                <a:solidFill>
                  <a:srgbClr val="795E26"/>
                </a:solidFill>
                <a:effectLst/>
                <a:latin typeface="+mn-ea"/>
              </a:rPr>
              <a:t>print</a:t>
            </a:r>
            <a:r>
              <a:rPr lang="en-US" altLang="ja-JP" sz="1400" b="0" dirty="0">
                <a:solidFill>
                  <a:srgbClr val="000000"/>
                </a:solidFill>
                <a:effectLst/>
                <a:latin typeface="+mn-ea"/>
              </a:rPr>
              <a:t>(</a:t>
            </a:r>
            <a:r>
              <a:rPr lang="en-US" altLang="ja-JP" sz="1400" b="0" dirty="0">
                <a:solidFill>
                  <a:srgbClr val="A31515"/>
                </a:solidFill>
                <a:effectLst/>
                <a:latin typeface="+mn-ea"/>
              </a:rPr>
              <a:t>"Epoch: {}/{}"</a:t>
            </a:r>
            <a:r>
              <a:rPr lang="en-US" altLang="ja-JP" sz="1400" b="0" dirty="0">
                <a:solidFill>
                  <a:srgbClr val="000000"/>
                </a:solidFill>
                <a:effectLst/>
                <a:latin typeface="+mn-ea"/>
              </a:rPr>
              <a:t>.</a:t>
            </a:r>
            <a:r>
              <a:rPr lang="en-US" altLang="ja-JP" sz="1400" b="0" dirty="0">
                <a:solidFill>
                  <a:srgbClr val="795E26"/>
                </a:solidFill>
                <a:effectLst/>
                <a:latin typeface="+mn-ea"/>
              </a:rPr>
              <a:t>format</a:t>
            </a:r>
            <a:r>
              <a:rPr lang="en-US" altLang="ja-JP" sz="1400" b="0" dirty="0">
                <a:solidFill>
                  <a:srgbClr val="000000"/>
                </a:solidFill>
                <a:effectLst/>
                <a:latin typeface="+mn-ea"/>
              </a:rPr>
              <a:t>(epoch + </a:t>
            </a:r>
            <a:r>
              <a:rPr lang="en-US" altLang="ja-JP" sz="1400" b="0" dirty="0">
                <a:solidFill>
                  <a:srgbClr val="09885A"/>
                </a:solidFill>
                <a:effectLst/>
                <a:latin typeface="+mn-ea"/>
              </a:rPr>
              <a:t>1</a:t>
            </a:r>
            <a:r>
              <a:rPr lang="en-US" altLang="ja-JP" sz="1400" b="0" dirty="0">
                <a:solidFill>
                  <a:srgbClr val="000000"/>
                </a:solidFill>
                <a:effectLst/>
                <a:latin typeface="+mn-ea"/>
              </a:rPr>
              <a:t>, num_epochs))</a:t>
            </a:r>
          </a:p>
          <a:p>
            <a:br>
              <a:rPr lang="en-US" altLang="ja-JP" sz="1400" b="0" dirty="0">
                <a:solidFill>
                  <a:srgbClr val="000000"/>
                </a:solidFill>
                <a:effectLst/>
                <a:latin typeface="+mn-ea"/>
              </a:rPr>
            </a:br>
            <a:r>
              <a:rPr lang="en-US" altLang="ja-JP" sz="1400" b="0" dirty="0">
                <a:solidFill>
                  <a:srgbClr val="000000"/>
                </a:solidFill>
                <a:effectLst/>
                <a:latin typeface="+mn-ea"/>
              </a:rPr>
              <a:t>    </a:t>
            </a:r>
            <a:r>
              <a:rPr lang="en-US" altLang="ja-JP" sz="1400" b="0" dirty="0">
                <a:solidFill>
                  <a:srgbClr val="008000"/>
                </a:solidFill>
                <a:effectLst/>
                <a:latin typeface="+mn-ea"/>
              </a:rPr>
              <a:t># </a:t>
            </a:r>
            <a:r>
              <a:rPr lang="ja-JP" altLang="en-US" sz="1400" b="0" dirty="0">
                <a:solidFill>
                  <a:srgbClr val="008000"/>
                </a:solidFill>
                <a:effectLst/>
                <a:latin typeface="+mn-ea"/>
              </a:rPr>
              <a:t>損失の初期化</a:t>
            </a:r>
            <a:endParaRPr lang="ja-JP" altLang="en-US" sz="1400" b="0" dirty="0">
              <a:solidFill>
                <a:srgbClr val="000000"/>
              </a:solidFill>
              <a:effectLst/>
              <a:latin typeface="+mn-ea"/>
            </a:endParaRPr>
          </a:p>
          <a:p>
            <a:r>
              <a:rPr lang="ja-JP" altLang="en-US" sz="1400" b="0" dirty="0">
                <a:solidFill>
                  <a:srgbClr val="000000"/>
                </a:solidFill>
                <a:effectLst/>
                <a:latin typeface="+mn-ea"/>
              </a:rPr>
              <a:t>    </a:t>
            </a:r>
            <a:r>
              <a:rPr lang="en-US" altLang="ja-JP" sz="1400" b="0" dirty="0">
                <a:solidFill>
                  <a:srgbClr val="000000"/>
                </a:solidFill>
                <a:effectLst/>
                <a:latin typeface="+mn-ea"/>
              </a:rPr>
              <a:t>train_loss = </a:t>
            </a:r>
            <a:r>
              <a:rPr lang="en-US" altLang="ja-JP" sz="1400" b="0" dirty="0">
                <a:solidFill>
                  <a:srgbClr val="09885A"/>
                </a:solidFill>
                <a:effectLst/>
                <a:latin typeface="+mn-ea"/>
              </a:rPr>
              <a:t>0</a:t>
            </a:r>
            <a:r>
              <a:rPr lang="en-US" altLang="ja-JP" sz="1400" b="0" dirty="0">
                <a:solidFill>
                  <a:srgbClr val="000000"/>
                </a:solidFill>
                <a:effectLst/>
                <a:latin typeface="+mn-ea"/>
              </a:rPr>
              <a:t>        </a:t>
            </a:r>
            <a:r>
              <a:rPr lang="en-US" altLang="ja-JP" sz="1400" b="0" dirty="0">
                <a:solidFill>
                  <a:srgbClr val="008000"/>
                </a:solidFill>
                <a:effectLst/>
                <a:latin typeface="+mn-ea"/>
              </a:rPr>
              <a:t># </a:t>
            </a:r>
            <a:r>
              <a:rPr lang="ja-JP" altLang="en-US" sz="1400" b="0" dirty="0">
                <a:solidFill>
                  <a:srgbClr val="008000"/>
                </a:solidFill>
                <a:effectLst/>
                <a:latin typeface="+mn-ea"/>
              </a:rPr>
              <a:t>学習データの誤差関数</a:t>
            </a:r>
            <a:endParaRPr lang="ja-JP" altLang="en-US" sz="1400" b="0" dirty="0">
              <a:solidFill>
                <a:srgbClr val="000000"/>
              </a:solidFill>
              <a:effectLst/>
              <a:latin typeface="+mn-ea"/>
            </a:endParaRPr>
          </a:p>
          <a:p>
            <a:r>
              <a:rPr lang="ja-JP" altLang="en-US" sz="1400" b="0" dirty="0">
                <a:solidFill>
                  <a:srgbClr val="000000"/>
                </a:solidFill>
                <a:effectLst/>
                <a:latin typeface="+mn-ea"/>
              </a:rPr>
              <a:t>    </a:t>
            </a:r>
            <a:r>
              <a:rPr lang="en-US" altLang="ja-JP" sz="1400" b="0" dirty="0">
                <a:solidFill>
                  <a:srgbClr val="000000"/>
                </a:solidFill>
                <a:effectLst/>
                <a:latin typeface="+mn-ea"/>
              </a:rPr>
              <a:t>val_loss = </a:t>
            </a:r>
            <a:r>
              <a:rPr lang="en-US" altLang="ja-JP" sz="1400" b="0" dirty="0">
                <a:solidFill>
                  <a:srgbClr val="09885A"/>
                </a:solidFill>
                <a:effectLst/>
                <a:latin typeface="+mn-ea"/>
              </a:rPr>
              <a:t>0</a:t>
            </a:r>
            <a:r>
              <a:rPr lang="en-US" altLang="ja-JP" sz="1400" b="0" dirty="0">
                <a:solidFill>
                  <a:srgbClr val="000000"/>
                </a:solidFill>
                <a:effectLst/>
                <a:latin typeface="+mn-ea"/>
              </a:rPr>
              <a:t>          </a:t>
            </a:r>
            <a:r>
              <a:rPr lang="en-US" altLang="ja-JP" sz="1400" b="0" dirty="0">
                <a:solidFill>
                  <a:srgbClr val="008000"/>
                </a:solidFill>
                <a:effectLst/>
                <a:latin typeface="+mn-ea"/>
              </a:rPr>
              <a:t># </a:t>
            </a:r>
            <a:r>
              <a:rPr lang="ja-JP" altLang="en-US" sz="1400" b="0" dirty="0">
                <a:solidFill>
                  <a:srgbClr val="008000"/>
                </a:solidFill>
                <a:effectLst/>
                <a:latin typeface="+mn-ea"/>
              </a:rPr>
              <a:t>検証データの誤差関数</a:t>
            </a:r>
            <a:endParaRPr lang="ja-JP" altLang="en-US" sz="1400" b="0" dirty="0">
              <a:solidFill>
                <a:srgbClr val="000000"/>
              </a:solidFill>
              <a:effectLst/>
              <a:latin typeface="+mn-ea"/>
            </a:endParaRPr>
          </a:p>
          <a:p>
            <a:r>
              <a:rPr lang="ja-JP" altLang="en-US" sz="1400" b="0" dirty="0">
                <a:solidFill>
                  <a:srgbClr val="000000"/>
                </a:solidFill>
                <a:effectLst/>
                <a:latin typeface="+mn-ea"/>
              </a:rPr>
              <a:t>    </a:t>
            </a:r>
          </a:p>
          <a:p>
            <a:r>
              <a:rPr lang="ja-JP" altLang="en-US" sz="1400" b="0" dirty="0">
                <a:solidFill>
                  <a:srgbClr val="000000"/>
                </a:solidFill>
                <a:effectLst/>
                <a:latin typeface="+mn-ea"/>
              </a:rPr>
              <a:t>    </a:t>
            </a:r>
            <a:r>
              <a:rPr lang="en-US" altLang="ja-JP" sz="1400" b="0" dirty="0">
                <a:solidFill>
                  <a:srgbClr val="008000"/>
                </a:solidFill>
                <a:effectLst/>
                <a:latin typeface="+mn-ea"/>
              </a:rPr>
              <a:t>#=====</a:t>
            </a:r>
            <a:r>
              <a:rPr lang="ja-JP" altLang="en-US" sz="1400" b="0" dirty="0">
                <a:solidFill>
                  <a:srgbClr val="008000"/>
                </a:solidFill>
                <a:effectLst/>
                <a:latin typeface="+mn-ea"/>
              </a:rPr>
              <a:t>学習パート</a:t>
            </a:r>
            <a:r>
              <a:rPr lang="en-US" altLang="ja-JP" sz="1400" b="0" dirty="0">
                <a:solidFill>
                  <a:srgbClr val="008000"/>
                </a:solidFill>
                <a:effectLst/>
                <a:latin typeface="+mn-ea"/>
              </a:rPr>
              <a:t>=======</a:t>
            </a:r>
            <a:endParaRPr lang="ja-JP" altLang="en-US" sz="1400" b="0" dirty="0">
              <a:solidFill>
                <a:srgbClr val="000000"/>
              </a:solidFill>
              <a:effectLst/>
              <a:latin typeface="+mn-ea"/>
            </a:endParaRPr>
          </a:p>
          <a:p>
            <a:r>
              <a:rPr lang="ja-JP" altLang="en-US" sz="1400" b="0" dirty="0">
                <a:solidFill>
                  <a:srgbClr val="000000"/>
                </a:solidFill>
                <a:effectLst/>
                <a:latin typeface="+mn-ea"/>
              </a:rPr>
              <a:t>    </a:t>
            </a:r>
            <a:r>
              <a:rPr lang="en-US" altLang="ja-JP" sz="1400" b="0" dirty="0">
                <a:solidFill>
                  <a:srgbClr val="008000"/>
                </a:solidFill>
                <a:effectLst/>
                <a:latin typeface="+mn-ea"/>
              </a:rPr>
              <a:t># </a:t>
            </a:r>
            <a:r>
              <a:rPr lang="ja-JP" altLang="en-US" sz="1400" b="0" dirty="0">
                <a:solidFill>
                  <a:srgbClr val="008000"/>
                </a:solidFill>
                <a:effectLst/>
                <a:latin typeface="+mn-ea"/>
              </a:rPr>
              <a:t>学習モードに設定</a:t>
            </a:r>
            <a:endParaRPr lang="ja-JP" altLang="en-US" sz="1400" b="0" dirty="0">
              <a:solidFill>
                <a:srgbClr val="000000"/>
              </a:solidFill>
              <a:effectLst/>
              <a:latin typeface="+mn-ea"/>
            </a:endParaRPr>
          </a:p>
          <a:p>
            <a:r>
              <a:rPr lang="ja-JP" altLang="en-US" sz="1400" b="0" dirty="0">
                <a:solidFill>
                  <a:srgbClr val="000000"/>
                </a:solidFill>
                <a:effectLst/>
                <a:latin typeface="+mn-ea"/>
              </a:rPr>
              <a:t>    </a:t>
            </a:r>
            <a:r>
              <a:rPr lang="en-US" altLang="ja-JP" sz="1400" b="0" dirty="0">
                <a:solidFill>
                  <a:srgbClr val="008000"/>
                </a:solidFill>
                <a:effectLst/>
                <a:latin typeface="+mn-ea"/>
              </a:rPr>
              <a:t># PyTorch</a:t>
            </a:r>
            <a:r>
              <a:rPr lang="ja-JP" altLang="en-US" sz="1400" b="0" dirty="0">
                <a:solidFill>
                  <a:srgbClr val="008000"/>
                </a:solidFill>
                <a:effectLst/>
                <a:latin typeface="+mn-ea"/>
              </a:rPr>
              <a:t>では学習時と評価時でモードを切り替える</a:t>
            </a:r>
            <a:endParaRPr lang="ja-JP" altLang="en-US" sz="1400" b="0" dirty="0">
              <a:solidFill>
                <a:srgbClr val="000000"/>
              </a:solidFill>
              <a:effectLst/>
              <a:latin typeface="+mn-ea"/>
            </a:endParaRPr>
          </a:p>
          <a:p>
            <a:r>
              <a:rPr lang="ja-JP" altLang="en-US" sz="1400" b="0" dirty="0">
                <a:solidFill>
                  <a:srgbClr val="000000"/>
                </a:solidFill>
                <a:effectLst/>
                <a:latin typeface="+mn-ea"/>
              </a:rPr>
              <a:t>    </a:t>
            </a:r>
            <a:r>
              <a:rPr lang="en-US" altLang="ja-JP" sz="1400" b="0" dirty="0">
                <a:solidFill>
                  <a:srgbClr val="000000"/>
                </a:solidFill>
                <a:effectLst/>
                <a:latin typeface="+mn-ea"/>
              </a:rPr>
              <a:t>net.train()</a:t>
            </a:r>
          </a:p>
          <a:p>
            <a:br>
              <a:rPr lang="en-US" altLang="ja-JP" sz="1400" b="0" dirty="0">
                <a:solidFill>
                  <a:srgbClr val="000000"/>
                </a:solidFill>
                <a:effectLst/>
                <a:latin typeface="+mn-ea"/>
              </a:rPr>
            </a:br>
            <a:r>
              <a:rPr lang="en-US" altLang="ja-JP" sz="1400" b="0" dirty="0">
                <a:solidFill>
                  <a:srgbClr val="000000"/>
                </a:solidFill>
                <a:effectLst/>
                <a:latin typeface="+mn-ea"/>
              </a:rPr>
              <a:t>    </a:t>
            </a:r>
            <a:r>
              <a:rPr lang="en-US" altLang="ja-JP" sz="1400" b="0" dirty="0">
                <a:solidFill>
                  <a:srgbClr val="008000"/>
                </a:solidFill>
                <a:effectLst/>
                <a:latin typeface="+mn-ea"/>
              </a:rPr>
              <a:t>#</a:t>
            </a:r>
            <a:r>
              <a:rPr lang="ja-JP" altLang="en-US" sz="1400" b="0" dirty="0">
                <a:solidFill>
                  <a:srgbClr val="008000"/>
                </a:solidFill>
                <a:effectLst/>
                <a:latin typeface="+mn-ea"/>
              </a:rPr>
              <a:t>ミニバッチごとにデータをロードして学習</a:t>
            </a:r>
            <a:endParaRPr lang="ja-JP" altLang="en-US" sz="1400" b="0" dirty="0">
              <a:solidFill>
                <a:srgbClr val="000000"/>
              </a:solidFill>
              <a:effectLst/>
              <a:latin typeface="+mn-ea"/>
            </a:endParaRPr>
          </a:p>
          <a:p>
            <a:r>
              <a:rPr lang="ja-JP" altLang="en-US" sz="1400" b="0" dirty="0">
                <a:solidFill>
                  <a:srgbClr val="000000"/>
                </a:solidFill>
                <a:effectLst/>
                <a:latin typeface="+mn-ea"/>
              </a:rPr>
              <a:t>    </a:t>
            </a:r>
            <a:r>
              <a:rPr lang="en-US" altLang="ja-JP" sz="1400" b="0" dirty="0">
                <a:solidFill>
                  <a:srgbClr val="AF00DB"/>
                </a:solidFill>
                <a:effectLst/>
                <a:latin typeface="+mn-ea"/>
              </a:rPr>
              <a:t>for</a:t>
            </a:r>
            <a:r>
              <a:rPr lang="en-US" altLang="ja-JP" sz="1400" b="0" dirty="0">
                <a:solidFill>
                  <a:srgbClr val="000000"/>
                </a:solidFill>
                <a:effectLst/>
                <a:latin typeface="+mn-ea"/>
              </a:rPr>
              <a:t> x, y </a:t>
            </a:r>
            <a:r>
              <a:rPr lang="en-US" altLang="ja-JP" sz="1400" b="0" dirty="0">
                <a:solidFill>
                  <a:srgbClr val="0000FF"/>
                </a:solidFill>
                <a:effectLst/>
                <a:latin typeface="+mn-ea"/>
              </a:rPr>
              <a:t>in</a:t>
            </a:r>
            <a:r>
              <a:rPr lang="en-US" altLang="ja-JP" sz="1400" b="0" dirty="0">
                <a:solidFill>
                  <a:srgbClr val="000000"/>
                </a:solidFill>
                <a:effectLst/>
                <a:latin typeface="+mn-ea"/>
              </a:rPr>
              <a:t> train_dataloader:</a:t>
            </a:r>
          </a:p>
          <a:p>
            <a:r>
              <a:rPr lang="en-US" altLang="ja-JP" sz="1400" b="0" dirty="0">
                <a:solidFill>
                  <a:srgbClr val="000000"/>
                </a:solidFill>
                <a:effectLst/>
                <a:latin typeface="+mn-ea"/>
              </a:rPr>
              <a:t>        preds = net(x)                            </a:t>
            </a:r>
            <a:r>
              <a:rPr lang="en-US" altLang="ja-JP" sz="1400" b="0" dirty="0">
                <a:solidFill>
                  <a:srgbClr val="008000"/>
                </a:solidFill>
                <a:effectLst/>
                <a:latin typeface="+mn-ea"/>
              </a:rPr>
              <a:t># </a:t>
            </a:r>
            <a:r>
              <a:rPr lang="ja-JP" altLang="en-US" sz="1400" b="0" dirty="0">
                <a:solidFill>
                  <a:srgbClr val="008000"/>
                </a:solidFill>
                <a:effectLst/>
                <a:latin typeface="+mn-ea"/>
              </a:rPr>
              <a:t>順伝搬で予測を実行</a:t>
            </a:r>
            <a:endParaRPr lang="ja-JP" altLang="en-US" sz="1400" b="0" dirty="0">
              <a:solidFill>
                <a:srgbClr val="000000"/>
              </a:solidFill>
              <a:effectLst/>
              <a:latin typeface="+mn-ea"/>
            </a:endParaRPr>
          </a:p>
          <a:p>
            <a:r>
              <a:rPr lang="ja-JP" altLang="en-US" sz="1400" b="0" dirty="0">
                <a:solidFill>
                  <a:srgbClr val="000000"/>
                </a:solidFill>
                <a:effectLst/>
                <a:latin typeface="+mn-ea"/>
              </a:rPr>
              <a:t>        </a:t>
            </a:r>
            <a:r>
              <a:rPr lang="en-US" altLang="ja-JP" sz="1400" b="0" dirty="0">
                <a:solidFill>
                  <a:srgbClr val="000000"/>
                </a:solidFill>
                <a:effectLst/>
                <a:latin typeface="+mn-ea"/>
              </a:rPr>
              <a:t>loss = criterion(preds, y)                </a:t>
            </a:r>
            <a:r>
              <a:rPr lang="en-US" altLang="ja-JP" sz="1400" b="0" dirty="0">
                <a:solidFill>
                  <a:srgbClr val="008000"/>
                </a:solidFill>
                <a:effectLst/>
                <a:latin typeface="+mn-ea"/>
              </a:rPr>
              <a:t># </a:t>
            </a:r>
            <a:r>
              <a:rPr lang="ja-JP" altLang="en-US" sz="1400" b="0" dirty="0">
                <a:solidFill>
                  <a:srgbClr val="008000"/>
                </a:solidFill>
                <a:effectLst/>
                <a:latin typeface="+mn-ea"/>
              </a:rPr>
              <a:t>誤差関数を計算</a:t>
            </a:r>
            <a:endParaRPr lang="ja-JP" altLang="en-US" sz="1400" b="0" dirty="0">
              <a:solidFill>
                <a:srgbClr val="000000"/>
              </a:solidFill>
              <a:effectLst/>
              <a:latin typeface="+mn-ea"/>
            </a:endParaRPr>
          </a:p>
          <a:p>
            <a:r>
              <a:rPr lang="ja-JP" altLang="en-US" sz="1400" b="0" dirty="0">
                <a:solidFill>
                  <a:srgbClr val="000000"/>
                </a:solidFill>
                <a:effectLst/>
                <a:latin typeface="+mn-ea"/>
              </a:rPr>
              <a:t>        </a:t>
            </a:r>
            <a:r>
              <a:rPr lang="en-US" altLang="ja-JP" sz="1400" b="0" dirty="0">
                <a:solidFill>
                  <a:srgbClr val="000000"/>
                </a:solidFill>
                <a:effectLst/>
                <a:latin typeface="+mn-ea"/>
              </a:rPr>
              <a:t>optimizer.zero_grad()                     </a:t>
            </a:r>
            <a:r>
              <a:rPr lang="en-US" altLang="ja-JP" sz="1400" b="0" dirty="0">
                <a:solidFill>
                  <a:srgbClr val="008000"/>
                </a:solidFill>
                <a:effectLst/>
                <a:latin typeface="+mn-ea"/>
              </a:rPr>
              <a:t># </a:t>
            </a:r>
            <a:r>
              <a:rPr lang="ja-JP" altLang="en-US" sz="1400" b="0" dirty="0">
                <a:solidFill>
                  <a:srgbClr val="008000"/>
                </a:solidFill>
                <a:effectLst/>
                <a:latin typeface="+mn-ea"/>
              </a:rPr>
              <a:t>勾配を初期化</a:t>
            </a:r>
            <a:endParaRPr lang="ja-JP" altLang="en-US" sz="1400" b="0" dirty="0">
              <a:solidFill>
                <a:srgbClr val="000000"/>
              </a:solidFill>
              <a:effectLst/>
              <a:latin typeface="+mn-ea"/>
            </a:endParaRPr>
          </a:p>
          <a:p>
            <a:r>
              <a:rPr lang="ja-JP" altLang="en-US" sz="1400" b="0" dirty="0">
                <a:solidFill>
                  <a:srgbClr val="000000"/>
                </a:solidFill>
                <a:effectLst/>
                <a:latin typeface="+mn-ea"/>
              </a:rPr>
              <a:t>        </a:t>
            </a:r>
            <a:r>
              <a:rPr lang="en-US" altLang="ja-JP" sz="1400" b="0" dirty="0">
                <a:solidFill>
                  <a:srgbClr val="000000"/>
                </a:solidFill>
                <a:effectLst/>
                <a:latin typeface="+mn-ea"/>
              </a:rPr>
              <a:t>loss.backward()                           </a:t>
            </a:r>
            <a:r>
              <a:rPr lang="en-US" altLang="ja-JP" sz="1400" b="0" dirty="0">
                <a:solidFill>
                  <a:srgbClr val="008000"/>
                </a:solidFill>
                <a:effectLst/>
                <a:latin typeface="+mn-ea"/>
              </a:rPr>
              <a:t># </a:t>
            </a:r>
            <a:r>
              <a:rPr lang="ja-JP" altLang="en-US" sz="1400" b="0" dirty="0">
                <a:solidFill>
                  <a:srgbClr val="008000"/>
                </a:solidFill>
                <a:effectLst/>
                <a:latin typeface="+mn-ea"/>
              </a:rPr>
              <a:t>勾配を計算</a:t>
            </a:r>
            <a:endParaRPr lang="ja-JP" altLang="en-US" sz="1400" b="0" dirty="0">
              <a:solidFill>
                <a:srgbClr val="000000"/>
              </a:solidFill>
              <a:effectLst/>
              <a:latin typeface="+mn-ea"/>
            </a:endParaRPr>
          </a:p>
          <a:p>
            <a:r>
              <a:rPr lang="ja-JP" altLang="en-US" sz="1400" b="0" dirty="0">
                <a:solidFill>
                  <a:srgbClr val="000000"/>
                </a:solidFill>
                <a:effectLst/>
                <a:latin typeface="+mn-ea"/>
              </a:rPr>
              <a:t>        </a:t>
            </a:r>
            <a:r>
              <a:rPr lang="en-US" altLang="ja-JP" sz="1400" b="0" dirty="0">
                <a:solidFill>
                  <a:srgbClr val="000000"/>
                </a:solidFill>
                <a:effectLst/>
                <a:latin typeface="+mn-ea"/>
              </a:rPr>
              <a:t>optimizer.step()                          </a:t>
            </a:r>
            <a:r>
              <a:rPr lang="en-US" altLang="ja-JP" sz="1400" b="0" dirty="0">
                <a:solidFill>
                  <a:srgbClr val="008000"/>
                </a:solidFill>
                <a:effectLst/>
                <a:latin typeface="+mn-ea"/>
              </a:rPr>
              <a:t># </a:t>
            </a:r>
            <a:r>
              <a:rPr lang="ja-JP" altLang="en-US" sz="1400" b="0" dirty="0">
                <a:solidFill>
                  <a:srgbClr val="008000"/>
                </a:solidFill>
                <a:effectLst/>
                <a:latin typeface="+mn-ea"/>
              </a:rPr>
              <a:t>パラメータ更新</a:t>
            </a:r>
            <a:endParaRPr lang="ja-JP" altLang="en-US" sz="1400" b="0" dirty="0">
              <a:solidFill>
                <a:srgbClr val="000000"/>
              </a:solidFill>
              <a:effectLst/>
              <a:latin typeface="+mn-ea"/>
            </a:endParaRPr>
          </a:p>
          <a:p>
            <a:r>
              <a:rPr lang="ja-JP" altLang="en-US" sz="1400" b="0" dirty="0">
                <a:solidFill>
                  <a:srgbClr val="000000"/>
                </a:solidFill>
                <a:effectLst/>
                <a:latin typeface="+mn-ea"/>
              </a:rPr>
              <a:t>        </a:t>
            </a:r>
            <a:r>
              <a:rPr lang="en-US" altLang="ja-JP" sz="1400" b="0" dirty="0">
                <a:solidFill>
                  <a:srgbClr val="000000"/>
                </a:solidFill>
                <a:effectLst/>
                <a:latin typeface="+mn-ea"/>
              </a:rPr>
              <a:t>train_loss += loss.data.numpy().tolist()  </a:t>
            </a:r>
            <a:r>
              <a:rPr lang="en-US" altLang="ja-JP" sz="1200" b="0" dirty="0">
                <a:solidFill>
                  <a:srgbClr val="008000"/>
                </a:solidFill>
                <a:effectLst/>
                <a:latin typeface="+mn-ea"/>
              </a:rPr>
              <a:t># </a:t>
            </a:r>
            <a:r>
              <a:rPr lang="ja-JP" altLang="en-US" sz="1200" b="0" dirty="0">
                <a:solidFill>
                  <a:srgbClr val="008000"/>
                </a:solidFill>
                <a:effectLst/>
                <a:latin typeface="+mn-ea"/>
              </a:rPr>
              <a:t>ミニバッチごとの損失を格納   </a:t>
            </a:r>
            <a:endParaRPr lang="ja-JP" altLang="en-US" sz="1200" b="0" dirty="0">
              <a:solidFill>
                <a:srgbClr val="000000"/>
              </a:solidFill>
              <a:effectLst/>
              <a:latin typeface="+mn-ea"/>
            </a:endParaRPr>
          </a:p>
          <a:p>
            <a:r>
              <a:rPr lang="ja-JP" altLang="en-US" sz="1400" b="0" dirty="0">
                <a:solidFill>
                  <a:srgbClr val="000000"/>
                </a:solidFill>
                <a:effectLst/>
                <a:latin typeface="+mn-ea"/>
              </a:rPr>
              <a:t>    </a:t>
            </a:r>
            <a:r>
              <a:rPr lang="en-US" altLang="ja-JP" sz="1400" b="0" dirty="0">
                <a:solidFill>
                  <a:srgbClr val="008000"/>
                </a:solidFill>
                <a:effectLst/>
                <a:latin typeface="+mn-ea"/>
              </a:rPr>
              <a:t>#</a:t>
            </a:r>
            <a:r>
              <a:rPr lang="ja-JP" altLang="en-US" sz="1400" b="0" dirty="0">
                <a:solidFill>
                  <a:srgbClr val="008000"/>
                </a:solidFill>
                <a:effectLst/>
                <a:latin typeface="+mn-ea"/>
              </a:rPr>
              <a:t>ミニバッチの平均の損失を計算</a:t>
            </a:r>
            <a:endParaRPr lang="ja-JP" altLang="en-US" sz="1400" b="0" dirty="0">
              <a:solidFill>
                <a:srgbClr val="000000"/>
              </a:solidFill>
              <a:effectLst/>
              <a:latin typeface="+mn-ea"/>
            </a:endParaRPr>
          </a:p>
          <a:p>
            <a:r>
              <a:rPr lang="ja-JP" altLang="en-US" sz="1400" b="0" dirty="0">
                <a:solidFill>
                  <a:srgbClr val="000000"/>
                </a:solidFill>
                <a:effectLst/>
                <a:latin typeface="+mn-ea"/>
              </a:rPr>
              <a:t>    </a:t>
            </a:r>
            <a:r>
              <a:rPr lang="en-US" altLang="ja-JP" sz="1400" b="0" dirty="0">
                <a:solidFill>
                  <a:srgbClr val="000000"/>
                </a:solidFill>
                <a:effectLst/>
                <a:latin typeface="+mn-ea"/>
              </a:rPr>
              <a:t>batch_train_loss = train_loss / </a:t>
            </a:r>
            <a:r>
              <a:rPr lang="en-US" altLang="ja-JP" sz="1400" b="0" dirty="0">
                <a:solidFill>
                  <a:srgbClr val="795E26"/>
                </a:solidFill>
                <a:effectLst/>
                <a:latin typeface="+mn-ea"/>
              </a:rPr>
              <a:t>len</a:t>
            </a:r>
            <a:r>
              <a:rPr lang="en-US" altLang="ja-JP" sz="1400" b="0" dirty="0">
                <a:solidFill>
                  <a:srgbClr val="000000"/>
                </a:solidFill>
                <a:effectLst/>
                <a:latin typeface="+mn-ea"/>
              </a:rPr>
              <a:t>(train_dataloader)</a:t>
            </a:r>
          </a:p>
          <a:p>
            <a:r>
              <a:rPr lang="en-US" altLang="ja-JP" sz="1400" b="0" dirty="0">
                <a:solidFill>
                  <a:srgbClr val="000000"/>
                </a:solidFill>
                <a:effectLst/>
                <a:latin typeface="+mn-ea"/>
              </a:rPr>
              <a:t>    </a:t>
            </a:r>
          </a:p>
          <a:p>
            <a:endParaRPr lang="en-US" altLang="ja-JP" sz="1400" b="0" dirty="0">
              <a:solidFill>
                <a:srgbClr val="000000"/>
              </a:solidFill>
              <a:effectLst/>
              <a:latin typeface="+mn-ea"/>
            </a:endParaRPr>
          </a:p>
        </p:txBody>
      </p:sp>
      <p:sp>
        <p:nvSpPr>
          <p:cNvPr id="5" name="テキスト ボックス 4">
            <a:extLst>
              <a:ext uri="{FF2B5EF4-FFF2-40B4-BE49-F238E27FC236}">
                <a16:creationId xmlns:a16="http://schemas.microsoft.com/office/drawing/2014/main" id="{89E3C35E-FC98-488F-A17D-9828B1A99FEA}"/>
              </a:ext>
            </a:extLst>
          </p:cNvPr>
          <p:cNvSpPr txBox="1"/>
          <p:nvPr/>
        </p:nvSpPr>
        <p:spPr>
          <a:xfrm>
            <a:off x="6246891" y="1202613"/>
            <a:ext cx="5306840" cy="646331"/>
          </a:xfrm>
          <a:prstGeom prst="rect">
            <a:avLst/>
          </a:prstGeom>
          <a:noFill/>
        </p:spPr>
        <p:txBody>
          <a:bodyPr wrap="square" rtlCol="0">
            <a:spAutoFit/>
          </a:bodyPr>
          <a:lstStyle/>
          <a:p>
            <a:pPr algn="ctr" defTabSz="914400" fontAlgn="base">
              <a:spcBef>
                <a:spcPct val="0"/>
              </a:spcBef>
              <a:spcAft>
                <a:spcPct val="0"/>
              </a:spcAft>
            </a:pPr>
            <a:r>
              <a:rPr kumimoji="1" lang="en-US" altLang="ja-JP" sz="3600" b="1" u="sng" dirty="0">
                <a:solidFill>
                  <a:srgbClr val="E94823"/>
                </a:solidFill>
                <a:effectLst>
                  <a:outerShdw blurRad="38100" dist="38100" dir="2700000" algn="tl">
                    <a:srgbClr val="000000">
                      <a:alpha val="43137"/>
                    </a:srgbClr>
                  </a:outerShdw>
                </a:effectLst>
                <a:latin typeface="+mn-ea"/>
              </a:rPr>
              <a:t>A1-2-4</a:t>
            </a:r>
            <a:r>
              <a:rPr kumimoji="1" lang="en-US" altLang="ja-JP" sz="2800" b="1" u="sng" dirty="0">
                <a:solidFill>
                  <a:srgbClr val="E94823"/>
                </a:solidFill>
                <a:effectLst>
                  <a:outerShdw blurRad="38100" dist="38100" dir="2700000" algn="tl">
                    <a:srgbClr val="000000">
                      <a:alpha val="43137"/>
                    </a:srgbClr>
                  </a:outerShdw>
                </a:effectLst>
                <a:latin typeface="+mn-ea"/>
              </a:rPr>
              <a:t>.</a:t>
            </a:r>
            <a:r>
              <a:rPr kumimoji="1" lang="en-US" altLang="ja-JP" sz="2000" b="1" u="sng" dirty="0">
                <a:solidFill>
                  <a:srgbClr val="E94823"/>
                </a:solidFill>
                <a:effectLst>
                  <a:outerShdw blurRad="38100" dist="38100" dir="2700000" algn="tl">
                    <a:srgbClr val="000000">
                      <a:alpha val="43137"/>
                    </a:srgbClr>
                  </a:outerShdw>
                </a:effectLst>
                <a:latin typeface="+mn-ea"/>
              </a:rPr>
              <a:t>PyTorch</a:t>
            </a:r>
            <a:r>
              <a:rPr kumimoji="1" lang="ja-JP" altLang="en-US" sz="2000" b="1" u="sng" dirty="0">
                <a:solidFill>
                  <a:srgbClr val="E94823"/>
                </a:solidFill>
                <a:effectLst>
                  <a:outerShdw blurRad="38100" dist="38100" dir="2700000" algn="tl">
                    <a:srgbClr val="000000">
                      <a:alpha val="43137"/>
                    </a:srgbClr>
                  </a:outerShdw>
                </a:effectLst>
                <a:latin typeface="+mn-ea"/>
              </a:rPr>
              <a:t>で学習を行う</a:t>
            </a:r>
            <a:endParaRPr kumimoji="1" lang="ja-JP" altLang="en-US" sz="1600" b="1" u="sng" dirty="0">
              <a:solidFill>
                <a:srgbClr val="E94823"/>
              </a:solidFill>
              <a:effectLst>
                <a:outerShdw blurRad="38100" dist="38100" dir="2700000" algn="tl">
                  <a:srgbClr val="000000">
                    <a:alpha val="43137"/>
                  </a:srgbClr>
                </a:outerShdw>
              </a:effectLst>
              <a:latin typeface="+mn-ea"/>
            </a:endParaRPr>
          </a:p>
        </p:txBody>
      </p:sp>
      <p:sp>
        <p:nvSpPr>
          <p:cNvPr id="6" name="正方形/長方形 5">
            <a:extLst>
              <a:ext uri="{FF2B5EF4-FFF2-40B4-BE49-F238E27FC236}">
                <a16:creationId xmlns:a16="http://schemas.microsoft.com/office/drawing/2014/main" id="{4039B612-2535-48FE-BBB7-B4A46C9D41FE}"/>
              </a:ext>
            </a:extLst>
          </p:cNvPr>
          <p:cNvSpPr/>
          <p:nvPr/>
        </p:nvSpPr>
        <p:spPr bwMode="auto">
          <a:xfrm>
            <a:off x="6246891" y="3295509"/>
            <a:ext cx="5730845" cy="3271979"/>
          </a:xfrm>
          <a:prstGeom prst="rect">
            <a:avLst/>
          </a:prstGeom>
          <a:solidFill>
            <a:srgbClr val="ECECEC"/>
          </a:solidFill>
          <a:ln w="12700">
            <a:solidFill>
              <a:srgbClr val="494949"/>
            </a:solidFill>
          </a:ln>
          <a:effectLst/>
        </p:spPr>
        <p:style>
          <a:lnRef idx="1">
            <a:schemeClr val="accent1"/>
          </a:lnRef>
          <a:fillRef idx="2">
            <a:schemeClr val="accent1"/>
          </a:fillRef>
          <a:effectRef idx="1">
            <a:schemeClr val="accent1"/>
          </a:effectRef>
          <a:fontRef idx="minor">
            <a:schemeClr val="dk1"/>
          </a:fontRef>
        </p:style>
        <p:txBody>
          <a:bodyPr vert="horz" wrap="square" lIns="84406" tIns="42203" rIns="84406" bIns="42203" numCol="1" rtlCol="0" anchor="t" anchorCtr="0" compatLnSpc="1">
            <a:prstTxWarp prst="textNoShape">
              <a:avLst/>
            </a:prstTxWarp>
            <a:normAutofit fontScale="92500" lnSpcReduction="20000"/>
          </a:bodyPr>
          <a:lstStyle/>
          <a:p>
            <a:r>
              <a:rPr lang="en-US" altLang="ja-JP" sz="1400" b="0" dirty="0">
                <a:solidFill>
                  <a:srgbClr val="000000"/>
                </a:solidFill>
                <a:effectLst/>
                <a:latin typeface="+mn-ea"/>
              </a:rPr>
              <a:t>    </a:t>
            </a:r>
          </a:p>
          <a:p>
            <a:r>
              <a:rPr lang="en-US" altLang="ja-JP" sz="1400" b="0" dirty="0">
                <a:solidFill>
                  <a:srgbClr val="000000"/>
                </a:solidFill>
                <a:effectLst/>
                <a:latin typeface="+mn-ea"/>
              </a:rPr>
              <a:t>    </a:t>
            </a:r>
            <a:r>
              <a:rPr lang="en-US" altLang="ja-JP" sz="1400" b="0" dirty="0">
                <a:solidFill>
                  <a:srgbClr val="008000"/>
                </a:solidFill>
                <a:effectLst/>
                <a:latin typeface="+mn-ea"/>
              </a:rPr>
              <a:t>#=====</a:t>
            </a:r>
            <a:r>
              <a:rPr lang="ja-JP" altLang="en-US" sz="1400" b="0" dirty="0">
                <a:solidFill>
                  <a:srgbClr val="008000"/>
                </a:solidFill>
                <a:effectLst/>
                <a:latin typeface="+mn-ea"/>
              </a:rPr>
              <a:t>評価パート</a:t>
            </a:r>
            <a:r>
              <a:rPr lang="en-US" altLang="ja-JP" sz="1400" b="0" dirty="0">
                <a:solidFill>
                  <a:srgbClr val="008000"/>
                </a:solidFill>
                <a:effectLst/>
                <a:latin typeface="+mn-ea"/>
              </a:rPr>
              <a:t>(</a:t>
            </a:r>
            <a:r>
              <a:rPr lang="ja-JP" altLang="en-US" sz="1400" b="0" dirty="0">
                <a:solidFill>
                  <a:srgbClr val="008000"/>
                </a:solidFill>
                <a:effectLst/>
                <a:latin typeface="+mn-ea"/>
              </a:rPr>
              <a:t>検証データ</a:t>
            </a:r>
            <a:r>
              <a:rPr lang="en-US" altLang="ja-JP" sz="1400" b="0" dirty="0">
                <a:solidFill>
                  <a:srgbClr val="008000"/>
                </a:solidFill>
                <a:effectLst/>
                <a:latin typeface="+mn-ea"/>
              </a:rPr>
              <a:t>)=======</a:t>
            </a:r>
            <a:endParaRPr lang="ja-JP" altLang="en-US" sz="1400" b="0" dirty="0">
              <a:solidFill>
                <a:srgbClr val="000000"/>
              </a:solidFill>
              <a:effectLst/>
              <a:latin typeface="+mn-ea"/>
            </a:endParaRPr>
          </a:p>
          <a:p>
            <a:r>
              <a:rPr lang="ja-JP" altLang="en-US" sz="1400" b="0" dirty="0">
                <a:solidFill>
                  <a:srgbClr val="000000"/>
                </a:solidFill>
                <a:effectLst/>
                <a:latin typeface="+mn-ea"/>
              </a:rPr>
              <a:t>    </a:t>
            </a:r>
            <a:r>
              <a:rPr lang="en-US" altLang="ja-JP" sz="1400" b="0" dirty="0">
                <a:solidFill>
                  <a:srgbClr val="008000"/>
                </a:solidFill>
                <a:effectLst/>
                <a:latin typeface="+mn-ea"/>
              </a:rPr>
              <a:t># </a:t>
            </a:r>
            <a:r>
              <a:rPr lang="ja-JP" altLang="en-US" sz="1400" b="0" dirty="0">
                <a:solidFill>
                  <a:srgbClr val="008000"/>
                </a:solidFill>
                <a:effectLst/>
                <a:latin typeface="+mn-ea"/>
              </a:rPr>
              <a:t>評価モードに設定</a:t>
            </a:r>
            <a:endParaRPr lang="ja-JP" altLang="en-US" sz="1400" b="0" dirty="0">
              <a:solidFill>
                <a:srgbClr val="000000"/>
              </a:solidFill>
              <a:effectLst/>
              <a:latin typeface="+mn-ea"/>
            </a:endParaRPr>
          </a:p>
          <a:p>
            <a:r>
              <a:rPr lang="ja-JP" altLang="en-US" sz="1400" b="0" dirty="0">
                <a:solidFill>
                  <a:srgbClr val="000000"/>
                </a:solidFill>
                <a:effectLst/>
                <a:latin typeface="+mn-ea"/>
              </a:rPr>
              <a:t>    </a:t>
            </a:r>
            <a:r>
              <a:rPr lang="en-US" altLang="ja-JP" sz="1400" b="0" dirty="0">
                <a:solidFill>
                  <a:srgbClr val="000000"/>
                </a:solidFill>
                <a:effectLst/>
                <a:latin typeface="+mn-ea"/>
              </a:rPr>
              <a:t>net.</a:t>
            </a:r>
            <a:r>
              <a:rPr lang="en-US" altLang="ja-JP" sz="1400" b="0" dirty="0">
                <a:solidFill>
                  <a:srgbClr val="795E26"/>
                </a:solidFill>
                <a:effectLst/>
                <a:latin typeface="+mn-ea"/>
              </a:rPr>
              <a:t>eval</a:t>
            </a:r>
            <a:r>
              <a:rPr lang="en-US" altLang="ja-JP" sz="1400" b="0" dirty="0">
                <a:solidFill>
                  <a:srgbClr val="000000"/>
                </a:solidFill>
                <a:effectLst/>
                <a:latin typeface="+mn-ea"/>
              </a:rPr>
              <a:t>()</a:t>
            </a:r>
          </a:p>
          <a:p>
            <a:r>
              <a:rPr lang="en-US" altLang="ja-JP" sz="1400" b="0" dirty="0">
                <a:solidFill>
                  <a:srgbClr val="000000"/>
                </a:solidFill>
                <a:effectLst/>
                <a:latin typeface="+mn-ea"/>
              </a:rPr>
              <a:t>    </a:t>
            </a:r>
            <a:r>
              <a:rPr lang="en-US" altLang="ja-JP" sz="1400" b="0" dirty="0">
                <a:solidFill>
                  <a:srgbClr val="008000"/>
                </a:solidFill>
                <a:effectLst/>
                <a:latin typeface="+mn-ea"/>
              </a:rPr>
              <a:t># </a:t>
            </a:r>
            <a:r>
              <a:rPr lang="ja-JP" altLang="en-US" sz="1400" b="0" dirty="0">
                <a:solidFill>
                  <a:srgbClr val="008000"/>
                </a:solidFill>
                <a:effectLst/>
                <a:latin typeface="+mn-ea"/>
              </a:rPr>
              <a:t>評価時は勾配計算は不要なので、勾配計算を無効にして負荷を下げる</a:t>
            </a:r>
            <a:endParaRPr lang="ja-JP" altLang="en-US" sz="1400" b="0" dirty="0">
              <a:solidFill>
                <a:srgbClr val="000000"/>
              </a:solidFill>
              <a:effectLst/>
              <a:latin typeface="+mn-ea"/>
            </a:endParaRPr>
          </a:p>
          <a:p>
            <a:r>
              <a:rPr lang="ja-JP" altLang="en-US" sz="1400" b="0" dirty="0">
                <a:solidFill>
                  <a:srgbClr val="000000"/>
                </a:solidFill>
                <a:effectLst/>
                <a:latin typeface="+mn-ea"/>
              </a:rPr>
              <a:t>    </a:t>
            </a:r>
            <a:r>
              <a:rPr lang="en-US" altLang="ja-JP" sz="1400" b="0" dirty="0">
                <a:solidFill>
                  <a:srgbClr val="AF00DB"/>
                </a:solidFill>
                <a:effectLst/>
                <a:latin typeface="+mn-ea"/>
              </a:rPr>
              <a:t>with</a:t>
            </a:r>
            <a:r>
              <a:rPr lang="en-US" altLang="ja-JP" sz="1400" b="0" dirty="0">
                <a:solidFill>
                  <a:srgbClr val="000000"/>
                </a:solidFill>
                <a:effectLst/>
                <a:latin typeface="+mn-ea"/>
              </a:rPr>
              <a:t> torch.no_grad():</a:t>
            </a:r>
          </a:p>
          <a:p>
            <a:r>
              <a:rPr lang="en-US" altLang="ja-JP" sz="1400" b="0" dirty="0">
                <a:solidFill>
                  <a:srgbClr val="000000"/>
                </a:solidFill>
                <a:effectLst/>
                <a:latin typeface="+mn-ea"/>
              </a:rPr>
              <a:t>        </a:t>
            </a:r>
            <a:r>
              <a:rPr lang="en-US" altLang="ja-JP" sz="1400" b="0" dirty="0">
                <a:solidFill>
                  <a:srgbClr val="AF00DB"/>
                </a:solidFill>
                <a:effectLst/>
                <a:latin typeface="+mn-ea"/>
              </a:rPr>
              <a:t>for</a:t>
            </a:r>
            <a:r>
              <a:rPr lang="en-US" altLang="ja-JP" sz="1400" b="0" dirty="0">
                <a:solidFill>
                  <a:srgbClr val="000000"/>
                </a:solidFill>
                <a:effectLst/>
                <a:latin typeface="+mn-ea"/>
              </a:rPr>
              <a:t> x, y </a:t>
            </a:r>
            <a:r>
              <a:rPr lang="en-US" altLang="ja-JP" sz="1400" b="0" dirty="0">
                <a:solidFill>
                  <a:srgbClr val="0000FF"/>
                </a:solidFill>
                <a:effectLst/>
                <a:latin typeface="+mn-ea"/>
              </a:rPr>
              <a:t>in</a:t>
            </a:r>
            <a:r>
              <a:rPr lang="en-US" altLang="ja-JP" sz="1400" b="0" dirty="0">
                <a:solidFill>
                  <a:srgbClr val="000000"/>
                </a:solidFill>
                <a:effectLst/>
                <a:latin typeface="+mn-ea"/>
              </a:rPr>
              <a:t> val_dataloader:</a:t>
            </a:r>
          </a:p>
          <a:p>
            <a:r>
              <a:rPr lang="en-US" altLang="ja-JP" sz="1400" b="0" dirty="0">
                <a:solidFill>
                  <a:srgbClr val="000000"/>
                </a:solidFill>
                <a:effectLst/>
                <a:latin typeface="+mn-ea"/>
              </a:rPr>
              <a:t>            preds = net(x)                        </a:t>
            </a:r>
            <a:r>
              <a:rPr lang="en-US" altLang="ja-JP" sz="1400" b="0" dirty="0">
                <a:solidFill>
                  <a:srgbClr val="008000"/>
                </a:solidFill>
                <a:effectLst/>
                <a:latin typeface="+mn-ea"/>
              </a:rPr>
              <a:t># </a:t>
            </a:r>
            <a:r>
              <a:rPr lang="ja-JP" altLang="en-US" sz="1400" b="0" dirty="0">
                <a:solidFill>
                  <a:srgbClr val="008000"/>
                </a:solidFill>
                <a:effectLst/>
                <a:latin typeface="+mn-ea"/>
              </a:rPr>
              <a:t>順伝搬で予測を実行</a:t>
            </a:r>
            <a:endParaRPr lang="ja-JP" altLang="en-US" sz="1400" b="0" dirty="0">
              <a:solidFill>
                <a:srgbClr val="000000"/>
              </a:solidFill>
              <a:effectLst/>
              <a:latin typeface="+mn-ea"/>
            </a:endParaRPr>
          </a:p>
          <a:p>
            <a:r>
              <a:rPr lang="ja-JP" altLang="en-US" sz="1400" b="0" dirty="0">
                <a:solidFill>
                  <a:srgbClr val="000000"/>
                </a:solidFill>
                <a:effectLst/>
                <a:latin typeface="+mn-ea"/>
              </a:rPr>
              <a:t>            </a:t>
            </a:r>
            <a:r>
              <a:rPr lang="en-US" altLang="ja-JP" sz="1400" b="0" dirty="0">
                <a:solidFill>
                  <a:srgbClr val="000000"/>
                </a:solidFill>
                <a:effectLst/>
                <a:latin typeface="+mn-ea"/>
              </a:rPr>
              <a:t>loss = criterion(preds, y)         </a:t>
            </a:r>
            <a:r>
              <a:rPr lang="en-US" altLang="ja-JP" sz="1400" b="0" dirty="0">
                <a:solidFill>
                  <a:srgbClr val="008000"/>
                </a:solidFill>
                <a:effectLst/>
                <a:latin typeface="+mn-ea"/>
              </a:rPr>
              <a:t># </a:t>
            </a:r>
            <a:r>
              <a:rPr lang="ja-JP" altLang="en-US" sz="1400" b="0" dirty="0">
                <a:solidFill>
                  <a:srgbClr val="008000"/>
                </a:solidFill>
                <a:effectLst/>
                <a:latin typeface="+mn-ea"/>
              </a:rPr>
              <a:t>誤差関数を計算</a:t>
            </a:r>
            <a:endParaRPr lang="ja-JP" altLang="en-US" sz="1400" b="0" dirty="0">
              <a:solidFill>
                <a:srgbClr val="000000"/>
              </a:solidFill>
              <a:effectLst/>
              <a:latin typeface="+mn-ea"/>
            </a:endParaRPr>
          </a:p>
          <a:p>
            <a:r>
              <a:rPr lang="ja-JP" altLang="en-US" sz="1400" b="0" dirty="0">
                <a:solidFill>
                  <a:srgbClr val="000000"/>
                </a:solidFill>
                <a:effectLst/>
                <a:latin typeface="+mn-ea"/>
              </a:rPr>
              <a:t>            </a:t>
            </a:r>
            <a:r>
              <a:rPr lang="en-US" altLang="ja-JP" sz="1400" b="0" dirty="0">
                <a:solidFill>
                  <a:srgbClr val="000000"/>
                </a:solidFill>
                <a:effectLst/>
                <a:latin typeface="+mn-ea"/>
              </a:rPr>
              <a:t>val_loss += loss.item()            </a:t>
            </a:r>
            <a:r>
              <a:rPr lang="en-US" altLang="ja-JP" sz="1200" b="0" dirty="0">
                <a:solidFill>
                  <a:srgbClr val="008000"/>
                </a:solidFill>
                <a:effectLst/>
                <a:latin typeface="+mn-ea"/>
              </a:rPr>
              <a:t># </a:t>
            </a:r>
            <a:r>
              <a:rPr lang="ja-JP" altLang="en-US" sz="1200" b="0" dirty="0">
                <a:solidFill>
                  <a:srgbClr val="008000"/>
                </a:solidFill>
                <a:effectLst/>
                <a:latin typeface="+mn-ea"/>
              </a:rPr>
              <a:t>ミニバッチごとの損失を格納    </a:t>
            </a:r>
            <a:endParaRPr lang="ja-JP" altLang="en-US" sz="1400" b="0" dirty="0">
              <a:solidFill>
                <a:srgbClr val="000000"/>
              </a:solidFill>
              <a:effectLst/>
              <a:latin typeface="+mn-ea"/>
            </a:endParaRPr>
          </a:p>
          <a:p>
            <a:r>
              <a:rPr lang="ja-JP" altLang="en-US" sz="1400" b="0" dirty="0">
                <a:solidFill>
                  <a:srgbClr val="000000"/>
                </a:solidFill>
                <a:effectLst/>
                <a:latin typeface="+mn-ea"/>
              </a:rPr>
              <a:t>    </a:t>
            </a:r>
            <a:r>
              <a:rPr lang="en-US" altLang="ja-JP" sz="1400" b="0" dirty="0">
                <a:solidFill>
                  <a:srgbClr val="008000"/>
                </a:solidFill>
                <a:effectLst/>
                <a:latin typeface="+mn-ea"/>
              </a:rPr>
              <a:t>#</a:t>
            </a:r>
            <a:r>
              <a:rPr lang="ja-JP" altLang="en-US" sz="1400" b="0" dirty="0">
                <a:solidFill>
                  <a:srgbClr val="008000"/>
                </a:solidFill>
                <a:effectLst/>
                <a:latin typeface="+mn-ea"/>
              </a:rPr>
              <a:t>ミニバッチの平均の損失を計算</a:t>
            </a:r>
            <a:endParaRPr lang="ja-JP" altLang="en-US" sz="1400" b="0" dirty="0">
              <a:solidFill>
                <a:srgbClr val="000000"/>
              </a:solidFill>
              <a:effectLst/>
              <a:latin typeface="+mn-ea"/>
            </a:endParaRPr>
          </a:p>
          <a:p>
            <a:r>
              <a:rPr lang="ja-JP" altLang="en-US" sz="1400" b="0" dirty="0">
                <a:solidFill>
                  <a:srgbClr val="000000"/>
                </a:solidFill>
                <a:effectLst/>
                <a:latin typeface="+mn-ea"/>
              </a:rPr>
              <a:t>    </a:t>
            </a:r>
            <a:r>
              <a:rPr lang="en-US" altLang="ja-JP" sz="1400" b="0" dirty="0">
                <a:solidFill>
                  <a:srgbClr val="000000"/>
                </a:solidFill>
                <a:effectLst/>
                <a:latin typeface="+mn-ea"/>
              </a:rPr>
              <a:t>batch_val_loss = val_loss / </a:t>
            </a:r>
            <a:r>
              <a:rPr lang="en-US" altLang="ja-JP" sz="1400" b="0" dirty="0">
                <a:solidFill>
                  <a:srgbClr val="795E26"/>
                </a:solidFill>
                <a:effectLst/>
                <a:latin typeface="+mn-ea"/>
              </a:rPr>
              <a:t>len</a:t>
            </a:r>
            <a:r>
              <a:rPr lang="en-US" altLang="ja-JP" sz="1400" b="0" dirty="0">
                <a:solidFill>
                  <a:srgbClr val="000000"/>
                </a:solidFill>
                <a:effectLst/>
                <a:latin typeface="+mn-ea"/>
              </a:rPr>
              <a:t>(val_dataloader)</a:t>
            </a:r>
          </a:p>
          <a:p>
            <a:r>
              <a:rPr lang="en-US" altLang="ja-JP" sz="1400" b="0" dirty="0">
                <a:solidFill>
                  <a:srgbClr val="000000"/>
                </a:solidFill>
                <a:effectLst/>
                <a:latin typeface="+mn-ea"/>
              </a:rPr>
              <a:t>    </a:t>
            </a:r>
          </a:p>
          <a:p>
            <a:r>
              <a:rPr lang="en-US" altLang="ja-JP" sz="1400" b="0" dirty="0">
                <a:solidFill>
                  <a:srgbClr val="000000"/>
                </a:solidFill>
                <a:effectLst/>
                <a:latin typeface="+mn-ea"/>
              </a:rPr>
              <a:t>    </a:t>
            </a:r>
            <a:r>
              <a:rPr lang="en-US" altLang="ja-JP" sz="1400" b="0" dirty="0">
                <a:solidFill>
                  <a:srgbClr val="008000"/>
                </a:solidFill>
                <a:effectLst/>
                <a:latin typeface="+mn-ea"/>
              </a:rPr>
              <a:t>#</a:t>
            </a:r>
            <a:r>
              <a:rPr lang="ja-JP" altLang="en-US" sz="1400" b="0" dirty="0">
                <a:solidFill>
                  <a:srgbClr val="008000"/>
                </a:solidFill>
                <a:effectLst/>
                <a:latin typeface="+mn-ea"/>
              </a:rPr>
              <a:t>エポックごとに損失を表示</a:t>
            </a:r>
            <a:endParaRPr lang="ja-JP" altLang="en-US" sz="1400" b="0" dirty="0">
              <a:solidFill>
                <a:srgbClr val="000000"/>
              </a:solidFill>
              <a:effectLst/>
              <a:latin typeface="+mn-ea"/>
            </a:endParaRPr>
          </a:p>
          <a:p>
            <a:r>
              <a:rPr lang="ja-JP" altLang="en-US" sz="1400" b="0" dirty="0">
                <a:solidFill>
                  <a:srgbClr val="000000"/>
                </a:solidFill>
                <a:effectLst/>
                <a:latin typeface="+mn-ea"/>
              </a:rPr>
              <a:t>    </a:t>
            </a:r>
            <a:r>
              <a:rPr lang="en-US" altLang="ja-JP" sz="1400" b="0" dirty="0">
                <a:solidFill>
                  <a:srgbClr val="795E26"/>
                </a:solidFill>
                <a:effectLst/>
                <a:latin typeface="+mn-ea"/>
              </a:rPr>
              <a:t>print</a:t>
            </a:r>
            <a:r>
              <a:rPr lang="en-US" altLang="ja-JP" sz="1400" b="0" dirty="0">
                <a:solidFill>
                  <a:srgbClr val="000000"/>
                </a:solidFill>
                <a:effectLst/>
                <a:latin typeface="+mn-ea"/>
              </a:rPr>
              <a:t>(</a:t>
            </a:r>
            <a:r>
              <a:rPr lang="en-US" altLang="ja-JP" sz="1400" b="0" dirty="0">
                <a:solidFill>
                  <a:srgbClr val="A31515"/>
                </a:solidFill>
                <a:effectLst/>
                <a:latin typeface="+mn-ea"/>
              </a:rPr>
              <a:t>"Train_Loss: {:.4f}"</a:t>
            </a:r>
            <a:r>
              <a:rPr lang="en-US" altLang="ja-JP" sz="1400" b="0" dirty="0">
                <a:solidFill>
                  <a:srgbClr val="000000"/>
                </a:solidFill>
                <a:effectLst/>
                <a:latin typeface="+mn-ea"/>
              </a:rPr>
              <a:t>.</a:t>
            </a:r>
            <a:r>
              <a:rPr lang="en-US" altLang="ja-JP" sz="1400" b="0" dirty="0">
                <a:solidFill>
                  <a:srgbClr val="795E26"/>
                </a:solidFill>
                <a:effectLst/>
                <a:latin typeface="+mn-ea"/>
              </a:rPr>
              <a:t>format</a:t>
            </a:r>
            <a:r>
              <a:rPr lang="en-US" altLang="ja-JP" sz="1400" b="0" dirty="0">
                <a:solidFill>
                  <a:srgbClr val="000000"/>
                </a:solidFill>
                <a:effectLst/>
                <a:latin typeface="+mn-ea"/>
              </a:rPr>
              <a:t>(batch_train_loss))</a:t>
            </a:r>
          </a:p>
          <a:p>
            <a:r>
              <a:rPr lang="en-US" altLang="ja-JP" sz="1400" b="0" dirty="0">
                <a:solidFill>
                  <a:srgbClr val="000000"/>
                </a:solidFill>
                <a:effectLst/>
                <a:latin typeface="+mn-ea"/>
              </a:rPr>
              <a:t>    </a:t>
            </a:r>
            <a:r>
              <a:rPr lang="en-US" altLang="ja-JP" sz="1400" b="0" dirty="0">
                <a:solidFill>
                  <a:srgbClr val="795E26"/>
                </a:solidFill>
                <a:effectLst/>
                <a:latin typeface="+mn-ea"/>
              </a:rPr>
              <a:t>print</a:t>
            </a:r>
            <a:r>
              <a:rPr lang="en-US" altLang="ja-JP" sz="1400" b="0" dirty="0">
                <a:solidFill>
                  <a:srgbClr val="000000"/>
                </a:solidFill>
                <a:effectLst/>
                <a:latin typeface="+mn-ea"/>
              </a:rPr>
              <a:t>(</a:t>
            </a:r>
            <a:r>
              <a:rPr lang="en-US" altLang="ja-JP" sz="1400" b="0" dirty="0">
                <a:solidFill>
                  <a:srgbClr val="A31515"/>
                </a:solidFill>
                <a:effectLst/>
                <a:latin typeface="+mn-ea"/>
              </a:rPr>
              <a:t>"val_loss: {:.4f}"</a:t>
            </a:r>
            <a:r>
              <a:rPr lang="en-US" altLang="ja-JP" sz="1400" b="0" dirty="0">
                <a:solidFill>
                  <a:srgbClr val="000000"/>
                </a:solidFill>
                <a:effectLst/>
                <a:latin typeface="+mn-ea"/>
              </a:rPr>
              <a:t>.</a:t>
            </a:r>
            <a:r>
              <a:rPr lang="en-US" altLang="ja-JP" sz="1400" b="0" dirty="0">
                <a:solidFill>
                  <a:srgbClr val="795E26"/>
                </a:solidFill>
                <a:effectLst/>
                <a:latin typeface="+mn-ea"/>
              </a:rPr>
              <a:t>format</a:t>
            </a:r>
            <a:r>
              <a:rPr lang="en-US" altLang="ja-JP" sz="1400" b="0" dirty="0">
                <a:solidFill>
                  <a:srgbClr val="000000"/>
                </a:solidFill>
                <a:effectLst/>
                <a:latin typeface="+mn-ea"/>
              </a:rPr>
              <a:t>(batch_val_loss))</a:t>
            </a:r>
          </a:p>
          <a:p>
            <a:r>
              <a:rPr lang="en-US" altLang="ja-JP" sz="1400" b="0" dirty="0">
                <a:solidFill>
                  <a:srgbClr val="000000"/>
                </a:solidFill>
                <a:effectLst/>
                <a:latin typeface="+mn-ea"/>
              </a:rPr>
              <a:t>    </a:t>
            </a:r>
            <a:r>
              <a:rPr lang="en-US" altLang="ja-JP" sz="1400" b="0" dirty="0">
                <a:solidFill>
                  <a:srgbClr val="008000"/>
                </a:solidFill>
                <a:effectLst/>
                <a:latin typeface="+mn-ea"/>
              </a:rPr>
              <a:t>#</a:t>
            </a:r>
            <a:r>
              <a:rPr lang="ja-JP" altLang="en-US" sz="1400" b="0" dirty="0">
                <a:solidFill>
                  <a:srgbClr val="008000"/>
                </a:solidFill>
                <a:effectLst/>
                <a:latin typeface="+mn-ea"/>
              </a:rPr>
              <a:t>損失をリスト化して保存</a:t>
            </a:r>
            <a:endParaRPr lang="ja-JP" altLang="en-US" sz="1400" b="0" dirty="0">
              <a:solidFill>
                <a:srgbClr val="000000"/>
              </a:solidFill>
              <a:effectLst/>
              <a:latin typeface="+mn-ea"/>
            </a:endParaRPr>
          </a:p>
          <a:p>
            <a:r>
              <a:rPr lang="ja-JP" altLang="en-US" sz="1400" b="0" dirty="0">
                <a:solidFill>
                  <a:srgbClr val="000000"/>
                </a:solidFill>
                <a:effectLst/>
                <a:latin typeface="+mn-ea"/>
              </a:rPr>
              <a:t>    </a:t>
            </a:r>
            <a:r>
              <a:rPr lang="en-US" altLang="ja-JP" sz="1400" b="0" dirty="0">
                <a:solidFill>
                  <a:srgbClr val="000000"/>
                </a:solidFill>
                <a:effectLst/>
                <a:latin typeface="+mn-ea"/>
              </a:rPr>
              <a:t>train_loss_list.append(batch_train_loss)</a:t>
            </a:r>
          </a:p>
          <a:p>
            <a:r>
              <a:rPr lang="en-US" altLang="ja-JP" sz="1400" b="0" dirty="0">
                <a:solidFill>
                  <a:srgbClr val="000000"/>
                </a:solidFill>
                <a:effectLst/>
                <a:latin typeface="+mn-ea"/>
              </a:rPr>
              <a:t>    val_loss_list.append(batch_val_loss)</a:t>
            </a:r>
          </a:p>
          <a:p>
            <a:endParaRPr lang="en-US" altLang="ja-JP" sz="1400" b="0" dirty="0">
              <a:solidFill>
                <a:srgbClr val="000000"/>
              </a:solidFill>
              <a:effectLst/>
              <a:latin typeface="+mn-ea"/>
            </a:endParaRPr>
          </a:p>
        </p:txBody>
      </p:sp>
      <p:sp>
        <p:nvSpPr>
          <p:cNvPr id="13" name="フリーフォーム: 図形 12">
            <a:extLst>
              <a:ext uri="{FF2B5EF4-FFF2-40B4-BE49-F238E27FC236}">
                <a16:creationId xmlns:a16="http://schemas.microsoft.com/office/drawing/2014/main" id="{C9A5D23E-93F8-4DEB-9C8B-100326E0A9A8}"/>
              </a:ext>
            </a:extLst>
          </p:cNvPr>
          <p:cNvSpPr/>
          <p:nvPr/>
        </p:nvSpPr>
        <p:spPr>
          <a:xfrm>
            <a:off x="4801354" y="2868642"/>
            <a:ext cx="1982709" cy="3495646"/>
          </a:xfrm>
          <a:custGeom>
            <a:avLst/>
            <a:gdLst>
              <a:gd name="connsiteX0" fmla="*/ 0 w 1982709"/>
              <a:gd name="connsiteY0" fmla="*/ 3485345 h 3495646"/>
              <a:gd name="connsiteX1" fmla="*/ 1041149 w 1982709"/>
              <a:gd name="connsiteY1" fmla="*/ 2978351 h 3495646"/>
              <a:gd name="connsiteX2" fmla="*/ 1520982 w 1982709"/>
              <a:gd name="connsiteY2" fmla="*/ 144616 h 3495646"/>
              <a:gd name="connsiteX3" fmla="*/ 1982709 w 1982709"/>
              <a:gd name="connsiteY3" fmla="*/ 669717 h 3495646"/>
            </a:gdLst>
            <a:ahLst/>
            <a:cxnLst>
              <a:cxn ang="0">
                <a:pos x="connsiteX0" y="connsiteY0"/>
              </a:cxn>
              <a:cxn ang="0">
                <a:pos x="connsiteX1" y="connsiteY1"/>
              </a:cxn>
              <a:cxn ang="0">
                <a:pos x="connsiteX2" y="connsiteY2"/>
              </a:cxn>
              <a:cxn ang="0">
                <a:pos x="connsiteX3" y="connsiteY3"/>
              </a:cxn>
            </a:cxnLst>
            <a:rect l="l" t="t" r="r" b="b"/>
            <a:pathLst>
              <a:path w="1982709" h="3495646">
                <a:moveTo>
                  <a:pt x="0" y="3485345"/>
                </a:moveTo>
                <a:cubicBezTo>
                  <a:pt x="393826" y="3510242"/>
                  <a:pt x="787652" y="3535139"/>
                  <a:pt x="1041149" y="2978351"/>
                </a:cubicBezTo>
                <a:cubicBezTo>
                  <a:pt x="1294646" y="2421563"/>
                  <a:pt x="1364055" y="529388"/>
                  <a:pt x="1520982" y="144616"/>
                </a:cubicBezTo>
                <a:cubicBezTo>
                  <a:pt x="1677909" y="-240156"/>
                  <a:pt x="1830309" y="214780"/>
                  <a:pt x="1982709" y="669717"/>
                </a:cubicBezTo>
              </a:path>
            </a:pathLst>
          </a:custGeom>
          <a:ln w="38100" cap="flat" cmpd="sng" algn="ctr">
            <a:solidFill>
              <a:srgbClr val="E9482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kumimoji="1" lang="ja-JP" altLang="en-US"/>
          </a:p>
        </p:txBody>
      </p:sp>
      <p:sp>
        <p:nvSpPr>
          <p:cNvPr id="3" name="スライド番号プレースホルダー 2">
            <a:extLst>
              <a:ext uri="{FF2B5EF4-FFF2-40B4-BE49-F238E27FC236}">
                <a16:creationId xmlns:a16="http://schemas.microsoft.com/office/drawing/2014/main" id="{E490C52A-1191-4D9A-85FF-13A4B9B19665}"/>
              </a:ext>
            </a:extLst>
          </p:cNvPr>
          <p:cNvSpPr>
            <a:spLocks noGrp="1"/>
          </p:cNvSpPr>
          <p:nvPr>
            <p:ph type="sldNum" sz="quarter" idx="4294967295"/>
          </p:nvPr>
        </p:nvSpPr>
        <p:spPr>
          <a:xfrm>
            <a:off x="9303944" y="6364288"/>
            <a:ext cx="2743200" cy="203200"/>
          </a:xfrm>
        </p:spPr>
        <p:txBody>
          <a:bodyPr/>
          <a:lstStyle/>
          <a:p>
            <a:fld id="{5D750650-B10A-47BF-93C2-E1678438B37A}" type="slidenum">
              <a:rPr lang="en-US" altLang="ja-JP" smtClean="0"/>
              <a:pPr/>
              <a:t>371</a:t>
            </a:fld>
            <a:endParaRPr lang="en-US" altLang="ja-JP" dirty="0"/>
          </a:p>
        </p:txBody>
      </p:sp>
    </p:spTree>
    <p:extLst>
      <p:ext uri="{BB962C8B-B14F-4D97-AF65-F5344CB8AC3E}">
        <p14:creationId xmlns:p14="http://schemas.microsoft.com/office/powerpoint/2010/main" val="670783610"/>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lang="en-US" altLang="ja-JP" dirty="0"/>
              <a:t>A1</a:t>
            </a:r>
            <a:r>
              <a:rPr kumimoji="1" lang="en-US" altLang="ja-JP" dirty="0"/>
              <a:t>-2-5.</a:t>
            </a:r>
            <a:r>
              <a:rPr lang="en-US" altLang="ja-JP" dirty="0"/>
              <a:t>PyTorch</a:t>
            </a:r>
            <a:r>
              <a:rPr lang="ja-JP" altLang="en-US" dirty="0"/>
              <a:t>でニューラルネットワークモデルを評価する</a:t>
            </a:r>
            <a:endParaRPr kumimoji="1" lang="ja-JP" altLang="en-US" dirty="0"/>
          </a:p>
        </p:txBody>
      </p:sp>
      <p:sp>
        <p:nvSpPr>
          <p:cNvPr id="5" name="スライド番号プレースホルダー 4">
            <a:extLst>
              <a:ext uri="{FF2B5EF4-FFF2-40B4-BE49-F238E27FC236}">
                <a16:creationId xmlns:a16="http://schemas.microsoft.com/office/drawing/2014/main" id="{C905B90A-465B-402F-BC68-6932C2B00E04}"/>
              </a:ext>
            </a:extLst>
          </p:cNvPr>
          <p:cNvSpPr>
            <a:spLocks noGrp="1"/>
          </p:cNvSpPr>
          <p:nvPr>
            <p:ph type="sldNum" sz="quarter" idx="10"/>
          </p:nvPr>
        </p:nvSpPr>
        <p:spPr/>
        <p:txBody>
          <a:bodyPr/>
          <a:lstStyle/>
          <a:p>
            <a:fld id="{5D750650-B10A-47BF-93C2-E1678438B37A}" type="slidenum">
              <a:rPr kumimoji="1" lang="ja-JP" altLang="en-US" smtClean="0"/>
              <a:pPr/>
              <a:t>372</a:t>
            </a:fld>
            <a:endParaRPr kumimoji="1" lang="ja-JP" altLang="en-US"/>
          </a:p>
        </p:txBody>
      </p:sp>
      <p:sp>
        <p:nvSpPr>
          <p:cNvPr id="12" name="正方形/長方形 11">
            <a:extLst>
              <a:ext uri="{FF2B5EF4-FFF2-40B4-BE49-F238E27FC236}">
                <a16:creationId xmlns:a16="http://schemas.microsoft.com/office/drawing/2014/main" id="{62062C14-5D7C-4D79-8CF4-E782502C7964}"/>
              </a:ext>
            </a:extLst>
          </p:cNvPr>
          <p:cNvSpPr/>
          <p:nvPr/>
        </p:nvSpPr>
        <p:spPr bwMode="auto">
          <a:xfrm>
            <a:off x="766763" y="1027523"/>
            <a:ext cx="10658473" cy="5373260"/>
          </a:xfrm>
          <a:prstGeom prst="rect">
            <a:avLst/>
          </a:prstGeom>
          <a:solidFill>
            <a:srgbClr val="ECECEC"/>
          </a:solidFill>
          <a:ln w="12700">
            <a:noFill/>
          </a:ln>
          <a:effectLst/>
        </p:spPr>
        <p:style>
          <a:lnRef idx="1">
            <a:schemeClr val="accent1"/>
          </a:lnRef>
          <a:fillRef idx="2">
            <a:schemeClr val="accent1"/>
          </a:fillRef>
          <a:effectRef idx="1">
            <a:schemeClr val="accent1"/>
          </a:effectRef>
          <a:fontRef idx="minor">
            <a:schemeClr val="dk1"/>
          </a:fontRef>
        </p:style>
        <p:txBody>
          <a:bodyPr vert="horz" wrap="square" lIns="84406" tIns="42203" rIns="84406" bIns="42203" numCol="1" rtlCol="0" anchor="t" anchorCtr="0" compatLnSpc="1">
            <a:prstTxWarp prst="textNoShape">
              <a:avLst/>
            </a:prstTxWarp>
            <a:normAutofit fontScale="92500" lnSpcReduction="20000"/>
          </a:bodyPr>
          <a:lstStyle/>
          <a:p>
            <a:r>
              <a:rPr lang="en-US" altLang="ja-JP" sz="1400" b="0" dirty="0">
                <a:solidFill>
                  <a:srgbClr val="008000"/>
                </a:solidFill>
                <a:effectLst/>
                <a:latin typeface="+mn-ea"/>
              </a:rPr>
              <a:t># </a:t>
            </a:r>
            <a:r>
              <a:rPr lang="ja-JP" altLang="en-US" sz="1400" b="0" dirty="0">
                <a:solidFill>
                  <a:srgbClr val="008000"/>
                </a:solidFill>
                <a:effectLst/>
                <a:latin typeface="+mn-ea"/>
              </a:rPr>
              <a:t>誤差関数の可視化</a:t>
            </a:r>
            <a:endParaRPr lang="ja-JP" altLang="en-US" sz="1400" b="0" dirty="0">
              <a:solidFill>
                <a:srgbClr val="000000"/>
              </a:solidFill>
              <a:effectLst/>
              <a:latin typeface="+mn-ea"/>
            </a:endParaRPr>
          </a:p>
          <a:p>
            <a:r>
              <a:rPr lang="en-US" altLang="ja-JP" sz="1400" b="0" dirty="0">
                <a:solidFill>
                  <a:srgbClr val="000000"/>
                </a:solidFill>
                <a:effectLst/>
                <a:latin typeface="+mn-ea"/>
              </a:rPr>
              <a:t>fig = plt.figure() </a:t>
            </a:r>
            <a:r>
              <a:rPr lang="en-US" altLang="ja-JP" sz="1400" b="0" dirty="0">
                <a:solidFill>
                  <a:srgbClr val="008000"/>
                </a:solidFill>
                <a:effectLst/>
                <a:latin typeface="+mn-ea"/>
              </a:rPr>
              <a:t># </a:t>
            </a:r>
            <a:r>
              <a:rPr lang="ja-JP" altLang="en-US" sz="1400" b="0" dirty="0">
                <a:solidFill>
                  <a:srgbClr val="008000"/>
                </a:solidFill>
                <a:effectLst/>
                <a:latin typeface="+mn-ea"/>
              </a:rPr>
              <a:t>グラフの描画領域全体のオブジェクトを取得</a:t>
            </a:r>
            <a:endParaRPr lang="ja-JP" altLang="en-US" sz="1400" b="0" dirty="0">
              <a:solidFill>
                <a:srgbClr val="000000"/>
              </a:solidFill>
              <a:effectLst/>
              <a:latin typeface="+mn-ea"/>
            </a:endParaRPr>
          </a:p>
          <a:p>
            <a:r>
              <a:rPr lang="en-US" altLang="ja-JP" sz="1400" b="0" dirty="0">
                <a:solidFill>
                  <a:srgbClr val="000000"/>
                </a:solidFill>
                <a:effectLst/>
                <a:latin typeface="+mn-ea"/>
              </a:rPr>
              <a:t>fig.set_figheight(</a:t>
            </a:r>
            <a:r>
              <a:rPr lang="en-US" altLang="ja-JP" sz="1400" b="0" dirty="0">
                <a:solidFill>
                  <a:srgbClr val="09885A"/>
                </a:solidFill>
                <a:effectLst/>
                <a:latin typeface="+mn-ea"/>
              </a:rPr>
              <a:t>8</a:t>
            </a:r>
            <a:r>
              <a:rPr lang="en-US" altLang="ja-JP" sz="1400" b="0" dirty="0">
                <a:solidFill>
                  <a:srgbClr val="000000"/>
                </a:solidFill>
                <a:effectLst/>
                <a:latin typeface="+mn-ea"/>
              </a:rPr>
              <a:t>) </a:t>
            </a:r>
            <a:r>
              <a:rPr lang="en-US" altLang="ja-JP" sz="1400" b="0" dirty="0">
                <a:solidFill>
                  <a:srgbClr val="008000"/>
                </a:solidFill>
                <a:effectLst/>
                <a:latin typeface="+mn-ea"/>
              </a:rPr>
              <a:t># </a:t>
            </a:r>
            <a:r>
              <a:rPr lang="ja-JP" altLang="en-US" sz="1400" b="0" dirty="0">
                <a:solidFill>
                  <a:srgbClr val="008000"/>
                </a:solidFill>
                <a:effectLst/>
                <a:latin typeface="+mn-ea"/>
              </a:rPr>
              <a:t>縦の幅を指定</a:t>
            </a:r>
            <a:endParaRPr lang="ja-JP" altLang="en-US" sz="1400" b="0" dirty="0">
              <a:solidFill>
                <a:srgbClr val="000000"/>
              </a:solidFill>
              <a:effectLst/>
              <a:latin typeface="+mn-ea"/>
            </a:endParaRPr>
          </a:p>
          <a:p>
            <a:r>
              <a:rPr lang="en-US" altLang="ja-JP" sz="1400" b="0" dirty="0">
                <a:solidFill>
                  <a:srgbClr val="000000"/>
                </a:solidFill>
                <a:effectLst/>
                <a:latin typeface="+mn-ea"/>
              </a:rPr>
              <a:t>fig.set_figwidth(</a:t>
            </a:r>
            <a:r>
              <a:rPr lang="en-US" altLang="ja-JP" sz="1400" b="0" dirty="0">
                <a:solidFill>
                  <a:srgbClr val="09885A"/>
                </a:solidFill>
                <a:effectLst/>
                <a:latin typeface="+mn-ea"/>
              </a:rPr>
              <a:t>12</a:t>
            </a:r>
            <a:r>
              <a:rPr lang="en-US" altLang="ja-JP" sz="1400" b="0" dirty="0">
                <a:solidFill>
                  <a:srgbClr val="000000"/>
                </a:solidFill>
                <a:effectLst/>
                <a:latin typeface="+mn-ea"/>
              </a:rPr>
              <a:t>) </a:t>
            </a:r>
            <a:r>
              <a:rPr lang="en-US" altLang="ja-JP" sz="1400" b="0" dirty="0">
                <a:solidFill>
                  <a:srgbClr val="008000"/>
                </a:solidFill>
                <a:effectLst/>
                <a:latin typeface="+mn-ea"/>
              </a:rPr>
              <a:t># </a:t>
            </a:r>
            <a:r>
              <a:rPr lang="ja-JP" altLang="en-US" sz="1400" b="0" dirty="0">
                <a:solidFill>
                  <a:srgbClr val="008000"/>
                </a:solidFill>
                <a:effectLst/>
                <a:latin typeface="+mn-ea"/>
              </a:rPr>
              <a:t>横の幅を指定</a:t>
            </a:r>
            <a:endParaRPr lang="ja-JP" altLang="en-US" sz="1400" b="0" dirty="0">
              <a:solidFill>
                <a:srgbClr val="000000"/>
              </a:solidFill>
              <a:effectLst/>
              <a:latin typeface="+mn-ea"/>
            </a:endParaRPr>
          </a:p>
          <a:p>
            <a:r>
              <a:rPr lang="en-US" altLang="ja-JP" sz="1400" b="0" dirty="0">
                <a:solidFill>
                  <a:srgbClr val="000000"/>
                </a:solidFill>
                <a:effectLst/>
                <a:latin typeface="+mn-ea"/>
              </a:rPr>
              <a:t>plt.plot(train_loss_list, color=</a:t>
            </a:r>
            <a:r>
              <a:rPr lang="en-US" altLang="ja-JP" sz="1400" b="0" dirty="0">
                <a:solidFill>
                  <a:srgbClr val="A31515"/>
                </a:solidFill>
                <a:effectLst/>
                <a:latin typeface="+mn-ea"/>
              </a:rPr>
              <a:t>'b'</a:t>
            </a:r>
            <a:r>
              <a:rPr lang="en-US" altLang="ja-JP" sz="1400" b="0" dirty="0">
                <a:solidFill>
                  <a:srgbClr val="000000"/>
                </a:solidFill>
                <a:effectLst/>
                <a:latin typeface="+mn-ea"/>
              </a:rPr>
              <a:t>, label=</a:t>
            </a:r>
            <a:r>
              <a:rPr lang="en-US" altLang="ja-JP" sz="1400" b="0" dirty="0">
                <a:solidFill>
                  <a:srgbClr val="A31515"/>
                </a:solidFill>
                <a:effectLst/>
                <a:latin typeface="+mn-ea"/>
              </a:rPr>
              <a:t>'train_Loss'</a:t>
            </a:r>
            <a:r>
              <a:rPr lang="en-US" altLang="ja-JP" sz="1400" b="0" dirty="0">
                <a:solidFill>
                  <a:srgbClr val="000000"/>
                </a:solidFill>
                <a:effectLst/>
                <a:latin typeface="+mn-ea"/>
              </a:rPr>
              <a:t>)</a:t>
            </a:r>
          </a:p>
          <a:p>
            <a:r>
              <a:rPr lang="en-US" altLang="ja-JP" sz="1400" b="0" dirty="0">
                <a:solidFill>
                  <a:srgbClr val="000000"/>
                </a:solidFill>
                <a:effectLst/>
                <a:latin typeface="+mn-ea"/>
              </a:rPr>
              <a:t>plt.plot( val_loss_list, color=</a:t>
            </a:r>
            <a:r>
              <a:rPr lang="en-US" altLang="ja-JP" sz="1400" b="0" dirty="0">
                <a:solidFill>
                  <a:srgbClr val="A31515"/>
                </a:solidFill>
                <a:effectLst/>
                <a:latin typeface="+mn-ea"/>
              </a:rPr>
              <a:t>'m'</a:t>
            </a:r>
            <a:r>
              <a:rPr lang="en-US" altLang="ja-JP" sz="1400" b="0" dirty="0">
                <a:solidFill>
                  <a:srgbClr val="000000"/>
                </a:solidFill>
                <a:effectLst/>
                <a:latin typeface="+mn-ea"/>
              </a:rPr>
              <a:t>, label=</a:t>
            </a:r>
            <a:r>
              <a:rPr lang="en-US" altLang="ja-JP" sz="1400" b="0" dirty="0">
                <a:solidFill>
                  <a:srgbClr val="A31515"/>
                </a:solidFill>
                <a:effectLst/>
                <a:latin typeface="+mn-ea"/>
              </a:rPr>
              <a:t>'val_loss'</a:t>
            </a:r>
            <a:r>
              <a:rPr lang="en-US" altLang="ja-JP" sz="1400" b="0" dirty="0">
                <a:solidFill>
                  <a:srgbClr val="000000"/>
                </a:solidFill>
                <a:effectLst/>
                <a:latin typeface="+mn-ea"/>
              </a:rPr>
              <a:t>)</a:t>
            </a:r>
          </a:p>
          <a:p>
            <a:r>
              <a:rPr lang="en-US" altLang="ja-JP" sz="1400" b="0" dirty="0">
                <a:solidFill>
                  <a:srgbClr val="000000"/>
                </a:solidFill>
                <a:effectLst/>
                <a:latin typeface="+mn-ea"/>
              </a:rPr>
              <a:t>plt.xlabel(</a:t>
            </a:r>
            <a:r>
              <a:rPr lang="en-US" altLang="ja-JP" sz="1400" b="0" dirty="0">
                <a:solidFill>
                  <a:srgbClr val="A31515"/>
                </a:solidFill>
                <a:effectLst/>
                <a:latin typeface="+mn-ea"/>
              </a:rPr>
              <a:t>'epoch'</a:t>
            </a:r>
            <a:r>
              <a:rPr lang="en-US" altLang="ja-JP" sz="1400" b="0" dirty="0">
                <a:solidFill>
                  <a:srgbClr val="000000"/>
                </a:solidFill>
                <a:effectLst/>
                <a:latin typeface="+mn-ea"/>
              </a:rPr>
              <a:t>)</a:t>
            </a:r>
          </a:p>
          <a:p>
            <a:r>
              <a:rPr lang="en-US" altLang="ja-JP" sz="1400" b="0" dirty="0">
                <a:solidFill>
                  <a:srgbClr val="000000"/>
                </a:solidFill>
                <a:effectLst/>
                <a:latin typeface="+mn-ea"/>
              </a:rPr>
              <a:t>plt.ylabel(</a:t>
            </a:r>
            <a:r>
              <a:rPr lang="en-US" altLang="ja-JP" sz="1400" b="0" dirty="0">
                <a:solidFill>
                  <a:srgbClr val="A31515"/>
                </a:solidFill>
                <a:effectLst/>
                <a:latin typeface="+mn-ea"/>
              </a:rPr>
              <a:t>'loss'</a:t>
            </a:r>
            <a:r>
              <a:rPr lang="en-US" altLang="ja-JP" sz="1400" b="0" dirty="0">
                <a:solidFill>
                  <a:srgbClr val="000000"/>
                </a:solidFill>
                <a:effectLst/>
                <a:latin typeface="+mn-ea"/>
              </a:rPr>
              <a:t>)</a:t>
            </a:r>
          </a:p>
          <a:p>
            <a:r>
              <a:rPr lang="en-US" altLang="ja-JP" sz="1400" b="0" dirty="0">
                <a:solidFill>
                  <a:srgbClr val="000000"/>
                </a:solidFill>
                <a:effectLst/>
                <a:latin typeface="+mn-ea"/>
              </a:rPr>
              <a:t>plt.legend()</a:t>
            </a:r>
          </a:p>
          <a:p>
            <a:r>
              <a:rPr lang="en-US" altLang="ja-JP" sz="1400" b="0" dirty="0">
                <a:solidFill>
                  <a:srgbClr val="000000"/>
                </a:solidFill>
                <a:effectLst/>
                <a:latin typeface="+mn-ea"/>
              </a:rPr>
              <a:t>plt.show()</a:t>
            </a:r>
          </a:p>
          <a:p>
            <a:endParaRPr lang="en-US" altLang="ja-JP" sz="1400" dirty="0">
              <a:solidFill>
                <a:srgbClr val="494949"/>
              </a:solidFill>
              <a:latin typeface="+mn-ea"/>
            </a:endParaRPr>
          </a:p>
          <a:p>
            <a:r>
              <a:rPr lang="en-US" altLang="ja-JP" sz="1400" dirty="0">
                <a:solidFill>
                  <a:srgbClr val="008000"/>
                </a:solidFill>
                <a:latin typeface="+mn-ea"/>
              </a:rPr>
              <a:t># </a:t>
            </a:r>
            <a:r>
              <a:rPr lang="ja-JP" altLang="en-US" sz="1400" dirty="0">
                <a:solidFill>
                  <a:srgbClr val="008000"/>
                </a:solidFill>
                <a:latin typeface="+mn-ea"/>
              </a:rPr>
              <a:t>テストデータで予測をしてみる</a:t>
            </a:r>
            <a:endParaRPr lang="en-US" altLang="ja-JP" sz="1400" dirty="0">
              <a:solidFill>
                <a:srgbClr val="008000"/>
              </a:solidFill>
              <a:latin typeface="+mn-ea"/>
            </a:endParaRPr>
          </a:p>
          <a:p>
            <a:endParaRPr lang="en-US" altLang="ja-JP" sz="1400" dirty="0">
              <a:solidFill>
                <a:srgbClr val="494949"/>
              </a:solidFill>
              <a:latin typeface="+mn-ea"/>
            </a:endParaRPr>
          </a:p>
          <a:p>
            <a:r>
              <a:rPr lang="en-US" altLang="ja-JP" sz="1400" b="0" dirty="0">
                <a:solidFill>
                  <a:srgbClr val="000000"/>
                </a:solidFill>
                <a:effectLst/>
                <a:latin typeface="+mn-ea"/>
              </a:rPr>
              <a:t>net.</a:t>
            </a:r>
            <a:r>
              <a:rPr lang="en-US" altLang="ja-JP" sz="1400" b="0" dirty="0">
                <a:solidFill>
                  <a:srgbClr val="795E26"/>
                </a:solidFill>
                <a:effectLst/>
                <a:latin typeface="+mn-ea"/>
              </a:rPr>
              <a:t>eval</a:t>
            </a:r>
            <a:r>
              <a:rPr lang="en-US" altLang="ja-JP" sz="1400" b="0" dirty="0">
                <a:solidFill>
                  <a:srgbClr val="000000"/>
                </a:solidFill>
                <a:effectLst/>
                <a:latin typeface="+mn-ea"/>
              </a:rPr>
              <a:t>() </a:t>
            </a:r>
            <a:r>
              <a:rPr lang="en-US" altLang="ja-JP" sz="1400" b="0" dirty="0">
                <a:solidFill>
                  <a:srgbClr val="008000"/>
                </a:solidFill>
                <a:effectLst/>
                <a:latin typeface="+mn-ea"/>
              </a:rPr>
              <a:t># </a:t>
            </a:r>
            <a:r>
              <a:rPr lang="ja-JP" altLang="en-US" sz="1400" b="0" dirty="0">
                <a:solidFill>
                  <a:srgbClr val="008000"/>
                </a:solidFill>
                <a:effectLst/>
                <a:latin typeface="+mn-ea"/>
              </a:rPr>
              <a:t>モデルを評価モードにする</a:t>
            </a:r>
            <a:br>
              <a:rPr lang="ja-JP" altLang="en-US" sz="1400" b="0" dirty="0">
                <a:solidFill>
                  <a:srgbClr val="000000"/>
                </a:solidFill>
                <a:effectLst/>
                <a:latin typeface="+mn-ea"/>
              </a:rPr>
            </a:br>
            <a:r>
              <a:rPr lang="en-US" altLang="ja-JP" sz="1400" b="0" dirty="0">
                <a:solidFill>
                  <a:srgbClr val="008000"/>
                </a:solidFill>
                <a:effectLst/>
                <a:latin typeface="+mn-ea"/>
              </a:rPr>
              <a:t># </a:t>
            </a:r>
            <a:r>
              <a:rPr lang="ja-JP" altLang="en-US" sz="1400" b="0" dirty="0">
                <a:solidFill>
                  <a:srgbClr val="008000"/>
                </a:solidFill>
                <a:effectLst/>
                <a:latin typeface="+mn-ea"/>
              </a:rPr>
              <a:t>テストデータ用のデータローダを用意</a:t>
            </a:r>
            <a:endParaRPr lang="ja-JP" altLang="en-US" sz="1400" b="0" dirty="0">
              <a:solidFill>
                <a:srgbClr val="000000"/>
              </a:solidFill>
              <a:effectLst/>
              <a:latin typeface="+mn-ea"/>
            </a:endParaRPr>
          </a:p>
          <a:p>
            <a:r>
              <a:rPr lang="en-US" altLang="ja-JP" sz="1400" b="0" dirty="0">
                <a:solidFill>
                  <a:srgbClr val="000000"/>
                </a:solidFill>
                <a:effectLst/>
                <a:latin typeface="+mn-ea"/>
              </a:rPr>
              <a:t>test_dataloader = torch.utils.data.DataLoader(test_dataset, batch_size=</a:t>
            </a:r>
            <a:r>
              <a:rPr lang="en-US" altLang="ja-JP" sz="1400" b="0" dirty="0">
                <a:solidFill>
                  <a:srgbClr val="09885A"/>
                </a:solidFill>
                <a:effectLst/>
                <a:latin typeface="+mn-ea"/>
              </a:rPr>
              <a:t>64</a:t>
            </a:r>
            <a:r>
              <a:rPr lang="en-US" altLang="ja-JP" sz="1400" b="0" dirty="0">
                <a:solidFill>
                  <a:srgbClr val="000000"/>
                </a:solidFill>
                <a:effectLst/>
                <a:latin typeface="+mn-ea"/>
              </a:rPr>
              <a:t>, shuffle=</a:t>
            </a:r>
            <a:r>
              <a:rPr lang="en-US" altLang="ja-JP" sz="1400" b="0" dirty="0">
                <a:solidFill>
                  <a:srgbClr val="0000FF"/>
                </a:solidFill>
                <a:effectLst/>
                <a:latin typeface="+mn-ea"/>
              </a:rPr>
              <a:t>False</a:t>
            </a:r>
            <a:r>
              <a:rPr lang="en-US" altLang="ja-JP" sz="1400" b="0" dirty="0">
                <a:solidFill>
                  <a:srgbClr val="000000"/>
                </a:solidFill>
                <a:effectLst/>
                <a:latin typeface="+mn-ea"/>
              </a:rPr>
              <a:t>)</a:t>
            </a:r>
          </a:p>
          <a:p>
            <a:br>
              <a:rPr lang="en-US" altLang="ja-JP" sz="1400" b="0" dirty="0">
                <a:solidFill>
                  <a:srgbClr val="000000"/>
                </a:solidFill>
                <a:effectLst/>
                <a:latin typeface="+mn-ea"/>
              </a:rPr>
            </a:br>
            <a:r>
              <a:rPr lang="en-US" altLang="ja-JP" sz="1400" b="0" dirty="0">
                <a:solidFill>
                  <a:srgbClr val="000000"/>
                </a:solidFill>
                <a:effectLst/>
                <a:latin typeface="+mn-ea"/>
              </a:rPr>
              <a:t>y_pred = </a:t>
            </a:r>
            <a:r>
              <a:rPr lang="en-US" altLang="ja-JP" sz="1400" b="0" dirty="0">
                <a:solidFill>
                  <a:srgbClr val="0000FF"/>
                </a:solidFill>
                <a:effectLst/>
                <a:latin typeface="+mn-ea"/>
              </a:rPr>
              <a:t>None</a:t>
            </a:r>
            <a:endParaRPr lang="en-US" altLang="ja-JP" sz="1400" b="0" dirty="0">
              <a:solidFill>
                <a:srgbClr val="000000"/>
              </a:solidFill>
              <a:effectLst/>
              <a:latin typeface="+mn-ea"/>
            </a:endParaRPr>
          </a:p>
          <a:p>
            <a:r>
              <a:rPr lang="en-US" altLang="ja-JP" sz="1400" b="0" dirty="0">
                <a:solidFill>
                  <a:srgbClr val="AF00DB"/>
                </a:solidFill>
                <a:effectLst/>
                <a:latin typeface="+mn-ea"/>
              </a:rPr>
              <a:t>with</a:t>
            </a:r>
            <a:r>
              <a:rPr lang="en-US" altLang="ja-JP" sz="1400" b="0" dirty="0">
                <a:solidFill>
                  <a:srgbClr val="000000"/>
                </a:solidFill>
                <a:effectLst/>
                <a:latin typeface="+mn-ea"/>
              </a:rPr>
              <a:t> torch.no_grad():</a:t>
            </a:r>
          </a:p>
          <a:p>
            <a:r>
              <a:rPr lang="en-US" altLang="ja-JP" sz="1400" b="0" dirty="0">
                <a:solidFill>
                  <a:srgbClr val="000000"/>
                </a:solidFill>
                <a:effectLst/>
                <a:latin typeface="+mn-ea"/>
              </a:rPr>
              <a:t>    </a:t>
            </a:r>
            <a:r>
              <a:rPr lang="en-US" altLang="ja-JP" sz="1400" b="0" dirty="0">
                <a:solidFill>
                  <a:srgbClr val="008000"/>
                </a:solidFill>
                <a:effectLst/>
                <a:latin typeface="+mn-ea"/>
              </a:rPr>
              <a:t># </a:t>
            </a:r>
            <a:r>
              <a:rPr lang="ja-JP" altLang="en-US" sz="1400" b="0" dirty="0">
                <a:solidFill>
                  <a:srgbClr val="008000"/>
                </a:solidFill>
                <a:effectLst/>
                <a:latin typeface="+mn-ea"/>
              </a:rPr>
              <a:t>ミニバッチで取り出しながら、最初のバッチは</a:t>
            </a:r>
            <a:r>
              <a:rPr lang="en-US" altLang="ja-JP" sz="1400" b="0" dirty="0">
                <a:solidFill>
                  <a:srgbClr val="008000"/>
                </a:solidFill>
                <a:effectLst/>
                <a:latin typeface="+mn-ea"/>
              </a:rPr>
              <a:t>y_pred</a:t>
            </a:r>
            <a:r>
              <a:rPr lang="ja-JP" altLang="en-US" sz="1400" b="0" dirty="0">
                <a:solidFill>
                  <a:srgbClr val="008000"/>
                </a:solidFill>
                <a:effectLst/>
                <a:latin typeface="+mn-ea"/>
              </a:rPr>
              <a:t>に設定し、</a:t>
            </a:r>
            <a:endParaRPr lang="ja-JP" altLang="en-US" sz="1400" b="0" dirty="0">
              <a:solidFill>
                <a:srgbClr val="000000"/>
              </a:solidFill>
              <a:effectLst/>
              <a:latin typeface="+mn-ea"/>
            </a:endParaRPr>
          </a:p>
          <a:p>
            <a:r>
              <a:rPr lang="ja-JP" altLang="en-US" sz="1400" b="0" dirty="0">
                <a:solidFill>
                  <a:srgbClr val="000000"/>
                </a:solidFill>
                <a:effectLst/>
                <a:latin typeface="+mn-ea"/>
              </a:rPr>
              <a:t>    </a:t>
            </a:r>
            <a:r>
              <a:rPr lang="en-US" altLang="ja-JP" sz="1400" b="0" dirty="0">
                <a:solidFill>
                  <a:srgbClr val="008000"/>
                </a:solidFill>
                <a:effectLst/>
                <a:latin typeface="+mn-ea"/>
              </a:rPr>
              <a:t># 2</a:t>
            </a:r>
            <a:r>
              <a:rPr lang="ja-JP" altLang="en-US" sz="1400" b="0" dirty="0">
                <a:solidFill>
                  <a:srgbClr val="008000"/>
                </a:solidFill>
                <a:effectLst/>
                <a:latin typeface="+mn-ea"/>
              </a:rPr>
              <a:t>回目以降はそこへ</a:t>
            </a:r>
            <a:r>
              <a:rPr lang="en-US" altLang="ja-JP" sz="1400" b="0" dirty="0">
                <a:solidFill>
                  <a:srgbClr val="008000"/>
                </a:solidFill>
                <a:effectLst/>
                <a:latin typeface="+mn-ea"/>
              </a:rPr>
              <a:t>numpy</a:t>
            </a:r>
            <a:r>
              <a:rPr lang="ja-JP" altLang="en-US" sz="1400" b="0" dirty="0">
                <a:solidFill>
                  <a:srgbClr val="008000"/>
                </a:solidFill>
                <a:effectLst/>
                <a:latin typeface="+mn-ea"/>
              </a:rPr>
              <a:t>配列で接続していく</a:t>
            </a:r>
            <a:endParaRPr lang="ja-JP" altLang="en-US" sz="1400" b="0" dirty="0">
              <a:solidFill>
                <a:srgbClr val="000000"/>
              </a:solidFill>
              <a:effectLst/>
              <a:latin typeface="+mn-ea"/>
            </a:endParaRPr>
          </a:p>
          <a:p>
            <a:r>
              <a:rPr lang="ja-JP" altLang="en-US" sz="1400" b="0" dirty="0">
                <a:solidFill>
                  <a:srgbClr val="000000"/>
                </a:solidFill>
                <a:effectLst/>
                <a:latin typeface="+mn-ea"/>
              </a:rPr>
              <a:t>    </a:t>
            </a:r>
            <a:r>
              <a:rPr lang="en-US" altLang="ja-JP" sz="1400" b="0" dirty="0">
                <a:solidFill>
                  <a:srgbClr val="AF00DB"/>
                </a:solidFill>
                <a:effectLst/>
                <a:latin typeface="+mn-ea"/>
              </a:rPr>
              <a:t>for</a:t>
            </a:r>
            <a:r>
              <a:rPr lang="en-US" altLang="ja-JP" sz="1400" b="0" dirty="0">
                <a:solidFill>
                  <a:srgbClr val="000000"/>
                </a:solidFill>
                <a:effectLst/>
                <a:latin typeface="+mn-ea"/>
              </a:rPr>
              <a:t> inputs, labels </a:t>
            </a:r>
            <a:r>
              <a:rPr lang="en-US" altLang="ja-JP" sz="1400" b="0" dirty="0">
                <a:solidFill>
                  <a:srgbClr val="0000FF"/>
                </a:solidFill>
                <a:effectLst/>
                <a:latin typeface="+mn-ea"/>
              </a:rPr>
              <a:t>in</a:t>
            </a:r>
            <a:r>
              <a:rPr lang="en-US" altLang="ja-JP" sz="1400" b="0" dirty="0">
                <a:solidFill>
                  <a:srgbClr val="000000"/>
                </a:solidFill>
                <a:effectLst/>
                <a:latin typeface="+mn-ea"/>
              </a:rPr>
              <a:t> test_dataloader:</a:t>
            </a:r>
          </a:p>
          <a:p>
            <a:r>
              <a:rPr lang="en-US" altLang="ja-JP" sz="1400" b="0" dirty="0">
                <a:solidFill>
                  <a:srgbClr val="000000"/>
                </a:solidFill>
                <a:effectLst/>
                <a:latin typeface="+mn-ea"/>
              </a:rPr>
              <a:t>        outputs = net(inputs)</a:t>
            </a:r>
          </a:p>
          <a:p>
            <a:r>
              <a:rPr lang="en-US" altLang="ja-JP" sz="1400" b="0" dirty="0">
                <a:solidFill>
                  <a:srgbClr val="000000"/>
                </a:solidFill>
                <a:effectLst/>
                <a:latin typeface="+mn-ea"/>
              </a:rPr>
              <a:t>        </a:t>
            </a:r>
            <a:r>
              <a:rPr lang="en-US" altLang="ja-JP" sz="1400" b="0" dirty="0">
                <a:solidFill>
                  <a:srgbClr val="AF00DB"/>
                </a:solidFill>
                <a:effectLst/>
                <a:latin typeface="+mn-ea"/>
              </a:rPr>
              <a:t>if</a:t>
            </a:r>
            <a:r>
              <a:rPr lang="en-US" altLang="ja-JP" sz="1400" b="0" dirty="0">
                <a:solidFill>
                  <a:srgbClr val="000000"/>
                </a:solidFill>
                <a:effectLst/>
                <a:latin typeface="+mn-ea"/>
              </a:rPr>
              <a:t> y_pred </a:t>
            </a:r>
            <a:r>
              <a:rPr lang="en-US" altLang="ja-JP" sz="1400" b="0" dirty="0">
                <a:solidFill>
                  <a:srgbClr val="0000FF"/>
                </a:solidFill>
                <a:effectLst/>
                <a:latin typeface="+mn-ea"/>
              </a:rPr>
              <a:t>is</a:t>
            </a:r>
            <a:r>
              <a:rPr lang="en-US" altLang="ja-JP" sz="1400" b="0" dirty="0">
                <a:solidFill>
                  <a:srgbClr val="000000"/>
                </a:solidFill>
                <a:effectLst/>
                <a:latin typeface="+mn-ea"/>
              </a:rPr>
              <a:t> </a:t>
            </a:r>
            <a:r>
              <a:rPr lang="en-US" altLang="ja-JP" sz="1400" b="0" dirty="0">
                <a:solidFill>
                  <a:srgbClr val="0000FF"/>
                </a:solidFill>
                <a:effectLst/>
                <a:latin typeface="+mn-ea"/>
              </a:rPr>
              <a:t>None</a:t>
            </a:r>
            <a:r>
              <a:rPr lang="en-US" altLang="ja-JP" sz="1400" b="0" dirty="0">
                <a:solidFill>
                  <a:srgbClr val="000000"/>
                </a:solidFill>
                <a:effectLst/>
                <a:latin typeface="+mn-ea"/>
              </a:rPr>
              <a:t>:</a:t>
            </a:r>
          </a:p>
          <a:p>
            <a:r>
              <a:rPr lang="en-US" altLang="ja-JP" sz="1400" b="0" dirty="0">
                <a:solidFill>
                  <a:srgbClr val="000000"/>
                </a:solidFill>
                <a:effectLst/>
                <a:latin typeface="+mn-ea"/>
              </a:rPr>
              <a:t>            y_pred = outputs.data.numpy()</a:t>
            </a:r>
          </a:p>
          <a:p>
            <a:r>
              <a:rPr lang="en-US" altLang="ja-JP" sz="1400" b="0" dirty="0">
                <a:solidFill>
                  <a:srgbClr val="000000"/>
                </a:solidFill>
                <a:effectLst/>
                <a:latin typeface="+mn-ea"/>
              </a:rPr>
              <a:t>        </a:t>
            </a:r>
            <a:r>
              <a:rPr lang="en-US" altLang="ja-JP" sz="1400" b="0" dirty="0">
                <a:solidFill>
                  <a:srgbClr val="AF00DB"/>
                </a:solidFill>
                <a:effectLst/>
                <a:latin typeface="+mn-ea"/>
              </a:rPr>
              <a:t>else</a:t>
            </a:r>
            <a:r>
              <a:rPr lang="en-US" altLang="ja-JP" sz="1400" b="0" dirty="0">
                <a:solidFill>
                  <a:srgbClr val="000000"/>
                </a:solidFill>
                <a:effectLst/>
                <a:latin typeface="+mn-ea"/>
              </a:rPr>
              <a:t>:</a:t>
            </a:r>
          </a:p>
          <a:p>
            <a:r>
              <a:rPr lang="en-US" altLang="ja-JP" sz="1400" b="0" dirty="0">
                <a:solidFill>
                  <a:srgbClr val="000000"/>
                </a:solidFill>
                <a:effectLst/>
                <a:latin typeface="+mn-ea"/>
              </a:rPr>
              <a:t>            y_pred = np.concatenate([y_pred, outputs.data.numpy()])</a:t>
            </a:r>
          </a:p>
          <a:p>
            <a:br>
              <a:rPr lang="en-US" altLang="ja-JP" sz="1400" b="0" dirty="0">
                <a:solidFill>
                  <a:srgbClr val="000000"/>
                </a:solidFill>
                <a:effectLst/>
                <a:latin typeface="+mn-ea"/>
              </a:rPr>
            </a:br>
            <a:r>
              <a:rPr lang="en-US" altLang="ja-JP" sz="1400" b="0" dirty="0">
                <a:solidFill>
                  <a:srgbClr val="000000"/>
                </a:solidFill>
                <a:effectLst/>
                <a:latin typeface="+mn-ea"/>
              </a:rPr>
              <a:t>y_pred = y_pred.reshape(</a:t>
            </a:r>
            <a:r>
              <a:rPr lang="en-US" altLang="ja-JP" sz="1400" b="0" dirty="0">
                <a:solidFill>
                  <a:srgbClr val="09885A"/>
                </a:solidFill>
                <a:effectLst/>
                <a:latin typeface="+mn-ea"/>
              </a:rPr>
              <a:t>-1</a:t>
            </a:r>
            <a:r>
              <a:rPr lang="en-US" altLang="ja-JP" sz="1400" b="0" dirty="0">
                <a:solidFill>
                  <a:srgbClr val="000000"/>
                </a:solidFill>
                <a:effectLst/>
                <a:latin typeface="+mn-ea"/>
              </a:rPr>
              <a:t>)</a:t>
            </a:r>
          </a:p>
          <a:p>
            <a:br>
              <a:rPr lang="en-US" altLang="ja-JP" sz="1400" b="0" dirty="0">
                <a:solidFill>
                  <a:srgbClr val="000000"/>
                </a:solidFill>
                <a:effectLst/>
                <a:latin typeface="+mn-ea"/>
              </a:rPr>
            </a:br>
            <a:r>
              <a:rPr lang="en-US" altLang="ja-JP" sz="1400" b="0" dirty="0">
                <a:solidFill>
                  <a:srgbClr val="000000"/>
                </a:solidFill>
                <a:effectLst/>
                <a:latin typeface="+mn-ea"/>
              </a:rPr>
              <a:t>test_acc = r2_score(test_y, y_pred)</a:t>
            </a:r>
          </a:p>
          <a:p>
            <a:r>
              <a:rPr lang="en-US" altLang="ja-JP" sz="1400" b="0" dirty="0">
                <a:solidFill>
                  <a:srgbClr val="795E26"/>
                </a:solidFill>
                <a:effectLst/>
                <a:latin typeface="+mn-ea"/>
              </a:rPr>
              <a:t>print</a:t>
            </a:r>
            <a:r>
              <a:rPr lang="en-US" altLang="ja-JP" sz="1400" b="0" dirty="0">
                <a:solidFill>
                  <a:srgbClr val="000000"/>
                </a:solidFill>
                <a:effectLst/>
                <a:latin typeface="+mn-ea"/>
              </a:rPr>
              <a:t>(</a:t>
            </a:r>
            <a:r>
              <a:rPr lang="en-US" altLang="ja-JP" sz="1400" b="0" dirty="0">
                <a:solidFill>
                  <a:srgbClr val="A31515"/>
                </a:solidFill>
                <a:effectLst/>
                <a:latin typeface="+mn-ea"/>
              </a:rPr>
              <a:t>'</a:t>
            </a:r>
            <a:r>
              <a:rPr lang="ja-JP" altLang="en-US" sz="1400" b="0" dirty="0">
                <a:solidFill>
                  <a:srgbClr val="A31515"/>
                </a:solidFill>
                <a:effectLst/>
                <a:latin typeface="+mn-ea"/>
              </a:rPr>
              <a:t>テストデータに対する予測精度：</a:t>
            </a:r>
            <a:r>
              <a:rPr lang="en-US" altLang="ja-JP" sz="1400" b="0" dirty="0">
                <a:solidFill>
                  <a:srgbClr val="A31515"/>
                </a:solidFill>
                <a:effectLst/>
                <a:latin typeface="+mn-ea"/>
              </a:rPr>
              <a:t>{:.6f}\n'</a:t>
            </a:r>
            <a:r>
              <a:rPr lang="en-US" altLang="ja-JP" sz="1400" b="0" dirty="0">
                <a:solidFill>
                  <a:srgbClr val="000000"/>
                </a:solidFill>
                <a:effectLst/>
                <a:latin typeface="+mn-ea"/>
              </a:rPr>
              <a:t>.</a:t>
            </a:r>
            <a:r>
              <a:rPr lang="en-US" altLang="ja-JP" sz="1400" b="0" dirty="0">
                <a:solidFill>
                  <a:srgbClr val="795E26"/>
                </a:solidFill>
                <a:effectLst/>
                <a:latin typeface="+mn-ea"/>
              </a:rPr>
              <a:t>format</a:t>
            </a:r>
            <a:r>
              <a:rPr lang="en-US" altLang="ja-JP" sz="1400" b="0" dirty="0">
                <a:solidFill>
                  <a:srgbClr val="000000"/>
                </a:solidFill>
                <a:effectLst/>
                <a:latin typeface="+mn-ea"/>
              </a:rPr>
              <a:t>(test_acc))</a:t>
            </a:r>
          </a:p>
        </p:txBody>
      </p:sp>
      <p:sp>
        <p:nvSpPr>
          <p:cNvPr id="8" name="吹き出し: 線 7">
            <a:extLst>
              <a:ext uri="{FF2B5EF4-FFF2-40B4-BE49-F238E27FC236}">
                <a16:creationId xmlns:a16="http://schemas.microsoft.com/office/drawing/2014/main" id="{96C6C9AE-7FD2-4A58-B42C-4EC41151EFD1}"/>
              </a:ext>
            </a:extLst>
          </p:cNvPr>
          <p:cNvSpPr/>
          <p:nvPr/>
        </p:nvSpPr>
        <p:spPr>
          <a:xfrm>
            <a:off x="6469745" y="940372"/>
            <a:ext cx="3197964" cy="2292461"/>
          </a:xfrm>
          <a:prstGeom prst="borderCallout1">
            <a:avLst>
              <a:gd name="adj1" fmla="val 52660"/>
              <a:gd name="adj2" fmla="val -128"/>
              <a:gd name="adj3" fmla="val 71421"/>
              <a:gd name="adj4" fmla="val -87349"/>
            </a:avLst>
          </a:prstGeom>
          <a:solidFill>
            <a:schemeClr val="bg1"/>
          </a:solid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kumimoji="1" lang="ja-JP" altLang="en-US" sz="1400" dirty="0">
              <a:solidFill>
                <a:srgbClr val="494949"/>
              </a:solidFill>
              <a:latin typeface="+mn-ea"/>
            </a:endParaRPr>
          </a:p>
        </p:txBody>
      </p:sp>
      <p:sp>
        <p:nvSpPr>
          <p:cNvPr id="11" name="吹き出し: 線 10">
            <a:extLst>
              <a:ext uri="{FF2B5EF4-FFF2-40B4-BE49-F238E27FC236}">
                <a16:creationId xmlns:a16="http://schemas.microsoft.com/office/drawing/2014/main" id="{491F9550-5EA8-4F16-9AC0-49274EC489DB}"/>
              </a:ext>
            </a:extLst>
          </p:cNvPr>
          <p:cNvSpPr/>
          <p:nvPr/>
        </p:nvSpPr>
        <p:spPr>
          <a:xfrm>
            <a:off x="6350881" y="3885117"/>
            <a:ext cx="5145794" cy="566929"/>
          </a:xfrm>
          <a:prstGeom prst="borderCallout1">
            <a:avLst>
              <a:gd name="adj1" fmla="val 15502"/>
              <a:gd name="adj2" fmla="val -735"/>
              <a:gd name="adj3" fmla="val 14863"/>
              <a:gd name="adj4" fmla="val -71890"/>
            </a:avLst>
          </a:prstGeom>
          <a:solidFill>
            <a:schemeClr val="bg1"/>
          </a:solid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ja-JP" altLang="en-US" sz="1200" dirty="0">
                <a:solidFill>
                  <a:srgbClr val="494949"/>
                </a:solidFill>
                <a:latin typeface="+mn-ea"/>
              </a:rPr>
              <a:t>勾配計算を不可に設定。予測時に勾配計算は不要なため、勾配計算に使用する情報を保持させないことでメモリの消費を抑えることができる</a:t>
            </a:r>
            <a:endParaRPr lang="en-US" altLang="ja-JP" sz="1200" b="0" dirty="0">
              <a:solidFill>
                <a:srgbClr val="494949"/>
              </a:solidFill>
              <a:effectLst/>
              <a:latin typeface="+mn-ea"/>
            </a:endParaRPr>
          </a:p>
        </p:txBody>
      </p:sp>
      <p:cxnSp>
        <p:nvCxnSpPr>
          <p:cNvPr id="4" name="直線矢印コネクタ 3">
            <a:extLst>
              <a:ext uri="{FF2B5EF4-FFF2-40B4-BE49-F238E27FC236}">
                <a16:creationId xmlns:a16="http://schemas.microsoft.com/office/drawing/2014/main" id="{80627787-3BE1-4B6F-809A-F50B1093D6CE}"/>
              </a:ext>
            </a:extLst>
          </p:cNvPr>
          <p:cNvCxnSpPr/>
          <p:nvPr/>
        </p:nvCxnSpPr>
        <p:spPr>
          <a:xfrm flipV="1">
            <a:off x="6732140" y="1172480"/>
            <a:ext cx="0" cy="1894787"/>
          </a:xfrm>
          <a:prstGeom prst="straightConnector1">
            <a:avLst/>
          </a:prstGeom>
          <a:ln w="19050">
            <a:solidFill>
              <a:srgbClr val="494949"/>
            </a:solidFill>
            <a:headEnd type="none" w="med" len="med"/>
            <a:tailEnd type="triangle"/>
          </a:ln>
        </p:spPr>
        <p:style>
          <a:lnRef idx="3">
            <a:schemeClr val="accent1"/>
          </a:lnRef>
          <a:fillRef idx="0">
            <a:schemeClr val="accent1"/>
          </a:fillRef>
          <a:effectRef idx="2">
            <a:schemeClr val="accent1"/>
          </a:effectRef>
          <a:fontRef idx="minor">
            <a:schemeClr val="tx1"/>
          </a:fontRef>
        </p:style>
      </p:cxnSp>
      <p:cxnSp>
        <p:nvCxnSpPr>
          <p:cNvPr id="17" name="直線矢印コネクタ 16">
            <a:extLst>
              <a:ext uri="{FF2B5EF4-FFF2-40B4-BE49-F238E27FC236}">
                <a16:creationId xmlns:a16="http://schemas.microsoft.com/office/drawing/2014/main" id="{6756F3C0-8C32-4D49-B618-3CC21827C0A3}"/>
              </a:ext>
            </a:extLst>
          </p:cNvPr>
          <p:cNvCxnSpPr>
            <a:cxnSpLocks/>
          </p:cNvCxnSpPr>
          <p:nvPr/>
        </p:nvCxnSpPr>
        <p:spPr>
          <a:xfrm>
            <a:off x="6597022" y="2922724"/>
            <a:ext cx="2793478" cy="0"/>
          </a:xfrm>
          <a:prstGeom prst="straightConnector1">
            <a:avLst/>
          </a:prstGeom>
          <a:ln w="19050">
            <a:solidFill>
              <a:srgbClr val="494949"/>
            </a:solidFill>
            <a:headEnd type="none" w="med" len="med"/>
            <a:tailEnd type="triangle"/>
          </a:ln>
        </p:spPr>
        <p:style>
          <a:lnRef idx="3">
            <a:schemeClr val="accent1"/>
          </a:lnRef>
          <a:fillRef idx="0">
            <a:schemeClr val="accent1"/>
          </a:fillRef>
          <a:effectRef idx="2">
            <a:schemeClr val="accent1"/>
          </a:effectRef>
          <a:fontRef idx="minor">
            <a:schemeClr val="tx1"/>
          </a:fontRef>
        </p:style>
      </p:cxnSp>
      <p:sp>
        <p:nvSpPr>
          <p:cNvPr id="7" name="フリーフォーム: 図形 6">
            <a:extLst>
              <a:ext uri="{FF2B5EF4-FFF2-40B4-BE49-F238E27FC236}">
                <a16:creationId xmlns:a16="http://schemas.microsoft.com/office/drawing/2014/main" id="{9121104A-EB18-45E5-829E-D70DA11C3589}"/>
              </a:ext>
            </a:extLst>
          </p:cNvPr>
          <p:cNvSpPr/>
          <p:nvPr/>
        </p:nvSpPr>
        <p:spPr>
          <a:xfrm>
            <a:off x="6835834" y="1415220"/>
            <a:ext cx="2328420" cy="1407191"/>
          </a:xfrm>
          <a:custGeom>
            <a:avLst/>
            <a:gdLst>
              <a:gd name="connsiteX0" fmla="*/ 0 w 2328420"/>
              <a:gd name="connsiteY0" fmla="*/ 0 h 1602797"/>
              <a:gd name="connsiteX1" fmla="*/ 499620 w 2328420"/>
              <a:gd name="connsiteY1" fmla="*/ 1338606 h 1602797"/>
              <a:gd name="connsiteX2" fmla="*/ 2328420 w 2328420"/>
              <a:gd name="connsiteY2" fmla="*/ 1602557 h 1602797"/>
            </a:gdLst>
            <a:ahLst/>
            <a:cxnLst>
              <a:cxn ang="0">
                <a:pos x="connsiteX0" y="connsiteY0"/>
              </a:cxn>
              <a:cxn ang="0">
                <a:pos x="connsiteX1" y="connsiteY1"/>
              </a:cxn>
              <a:cxn ang="0">
                <a:pos x="connsiteX2" y="connsiteY2"/>
              </a:cxn>
            </a:cxnLst>
            <a:rect l="l" t="t" r="r" b="b"/>
            <a:pathLst>
              <a:path w="2328420" h="1602797">
                <a:moveTo>
                  <a:pt x="0" y="0"/>
                </a:moveTo>
                <a:cubicBezTo>
                  <a:pt x="55775" y="535756"/>
                  <a:pt x="111550" y="1071513"/>
                  <a:pt x="499620" y="1338606"/>
                </a:cubicBezTo>
                <a:cubicBezTo>
                  <a:pt x="887690" y="1605699"/>
                  <a:pt x="1608055" y="1604128"/>
                  <a:pt x="2328420" y="1602557"/>
                </a:cubicBezTo>
              </a:path>
            </a:pathLst>
          </a:cu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フリーフォーム: 図形 17">
            <a:extLst>
              <a:ext uri="{FF2B5EF4-FFF2-40B4-BE49-F238E27FC236}">
                <a16:creationId xmlns:a16="http://schemas.microsoft.com/office/drawing/2014/main" id="{0947DDB6-FBDD-458A-83D3-6A9E1FAD919A}"/>
              </a:ext>
            </a:extLst>
          </p:cNvPr>
          <p:cNvSpPr/>
          <p:nvPr/>
        </p:nvSpPr>
        <p:spPr>
          <a:xfrm>
            <a:off x="6835833" y="1219614"/>
            <a:ext cx="2328419" cy="1470578"/>
          </a:xfrm>
          <a:custGeom>
            <a:avLst/>
            <a:gdLst>
              <a:gd name="connsiteX0" fmla="*/ 0 w 2328420"/>
              <a:gd name="connsiteY0" fmla="*/ 0 h 1602797"/>
              <a:gd name="connsiteX1" fmla="*/ 499620 w 2328420"/>
              <a:gd name="connsiteY1" fmla="*/ 1338606 h 1602797"/>
              <a:gd name="connsiteX2" fmla="*/ 2328420 w 2328420"/>
              <a:gd name="connsiteY2" fmla="*/ 1602557 h 1602797"/>
            </a:gdLst>
            <a:ahLst/>
            <a:cxnLst>
              <a:cxn ang="0">
                <a:pos x="connsiteX0" y="connsiteY0"/>
              </a:cxn>
              <a:cxn ang="0">
                <a:pos x="connsiteX1" y="connsiteY1"/>
              </a:cxn>
              <a:cxn ang="0">
                <a:pos x="connsiteX2" y="connsiteY2"/>
              </a:cxn>
            </a:cxnLst>
            <a:rect l="l" t="t" r="r" b="b"/>
            <a:pathLst>
              <a:path w="2328420" h="1602797">
                <a:moveTo>
                  <a:pt x="0" y="0"/>
                </a:moveTo>
                <a:cubicBezTo>
                  <a:pt x="55775" y="535756"/>
                  <a:pt x="111550" y="1071513"/>
                  <a:pt x="499620" y="1338606"/>
                </a:cubicBezTo>
                <a:cubicBezTo>
                  <a:pt x="887690" y="1605699"/>
                  <a:pt x="1608055" y="1604128"/>
                  <a:pt x="2328420" y="1602557"/>
                </a:cubicBezTo>
              </a:path>
            </a:pathLst>
          </a:custGeom>
          <a:noFill/>
          <a:ln w="19050">
            <a:solidFill>
              <a:srgbClr val="F931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96C1B1DE-5834-4E48-A9B2-2C840FB97D9B}"/>
              </a:ext>
            </a:extLst>
          </p:cNvPr>
          <p:cNvSpPr txBox="1"/>
          <p:nvPr/>
        </p:nvSpPr>
        <p:spPr>
          <a:xfrm>
            <a:off x="8396904" y="2933601"/>
            <a:ext cx="993596" cy="276999"/>
          </a:xfrm>
          <a:prstGeom prst="rect">
            <a:avLst/>
          </a:prstGeom>
          <a:noFill/>
        </p:spPr>
        <p:txBody>
          <a:bodyPr wrap="square" rtlCol="0">
            <a:spAutoFit/>
          </a:bodyPr>
          <a:lstStyle/>
          <a:p>
            <a:pPr algn="ctr" defTabSz="914400" fontAlgn="base">
              <a:spcBef>
                <a:spcPct val="0"/>
              </a:spcBef>
              <a:spcAft>
                <a:spcPct val="0"/>
              </a:spcAft>
            </a:pPr>
            <a:r>
              <a:rPr kumimoji="1" lang="ja-JP" altLang="en-US" sz="1200" dirty="0">
                <a:solidFill>
                  <a:srgbClr val="000000"/>
                </a:solidFill>
                <a:latin typeface="+mn-ea"/>
              </a:rPr>
              <a:t>エポック</a:t>
            </a:r>
          </a:p>
        </p:txBody>
      </p:sp>
      <p:sp>
        <p:nvSpPr>
          <p:cNvPr id="19" name="テキスト ボックス 18">
            <a:extLst>
              <a:ext uri="{FF2B5EF4-FFF2-40B4-BE49-F238E27FC236}">
                <a16:creationId xmlns:a16="http://schemas.microsoft.com/office/drawing/2014/main" id="{B3598030-A6B3-4DAC-B0C8-521830CCF731}"/>
              </a:ext>
            </a:extLst>
          </p:cNvPr>
          <p:cNvSpPr txBox="1"/>
          <p:nvPr/>
        </p:nvSpPr>
        <p:spPr>
          <a:xfrm>
            <a:off x="6469745" y="929863"/>
            <a:ext cx="563461" cy="276999"/>
          </a:xfrm>
          <a:prstGeom prst="rect">
            <a:avLst/>
          </a:prstGeom>
          <a:noFill/>
        </p:spPr>
        <p:txBody>
          <a:bodyPr wrap="square" rtlCol="0">
            <a:spAutoFit/>
          </a:bodyPr>
          <a:lstStyle/>
          <a:p>
            <a:pPr algn="ctr" defTabSz="914400" fontAlgn="base">
              <a:spcBef>
                <a:spcPct val="0"/>
              </a:spcBef>
              <a:spcAft>
                <a:spcPct val="0"/>
              </a:spcAft>
            </a:pPr>
            <a:r>
              <a:rPr kumimoji="1" lang="ja-JP" altLang="en-US" sz="1200" dirty="0">
                <a:solidFill>
                  <a:srgbClr val="000000"/>
                </a:solidFill>
                <a:latin typeface="+mn-ea"/>
              </a:rPr>
              <a:t>損失</a:t>
            </a:r>
          </a:p>
        </p:txBody>
      </p:sp>
      <p:sp>
        <p:nvSpPr>
          <p:cNvPr id="13" name="吹き出し: 線 12">
            <a:extLst>
              <a:ext uri="{FF2B5EF4-FFF2-40B4-BE49-F238E27FC236}">
                <a16:creationId xmlns:a16="http://schemas.microsoft.com/office/drawing/2014/main" id="{95382604-9591-483E-BF31-FDA186BE62BD}"/>
              </a:ext>
            </a:extLst>
          </p:cNvPr>
          <p:cNvSpPr/>
          <p:nvPr/>
        </p:nvSpPr>
        <p:spPr>
          <a:xfrm>
            <a:off x="8326117" y="3493311"/>
            <a:ext cx="3197964" cy="327375"/>
          </a:xfrm>
          <a:prstGeom prst="borderCallout1">
            <a:avLst>
              <a:gd name="adj1" fmla="val 76342"/>
              <a:gd name="adj2" fmla="val -735"/>
              <a:gd name="adj3" fmla="val 36987"/>
              <a:gd name="adj4" fmla="val -10385"/>
            </a:avLst>
          </a:prstGeom>
          <a:solidFill>
            <a:schemeClr val="bg1"/>
          </a:solid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ja-JP" altLang="en-US" sz="1200" dirty="0">
                <a:solidFill>
                  <a:srgbClr val="494949"/>
                </a:solidFill>
                <a:latin typeface="+mn-ea"/>
              </a:rPr>
              <a:t>テストデータの予測にシャッフルは不要</a:t>
            </a:r>
            <a:endParaRPr lang="en-US" altLang="ja-JP" sz="1200" b="0" dirty="0">
              <a:solidFill>
                <a:srgbClr val="494949"/>
              </a:solidFill>
              <a:effectLst/>
              <a:latin typeface="+mn-ea"/>
            </a:endParaRPr>
          </a:p>
        </p:txBody>
      </p:sp>
      <p:sp>
        <p:nvSpPr>
          <p:cNvPr id="14" name="吹き出し: 線 13">
            <a:extLst>
              <a:ext uri="{FF2B5EF4-FFF2-40B4-BE49-F238E27FC236}">
                <a16:creationId xmlns:a16="http://schemas.microsoft.com/office/drawing/2014/main" id="{C525F1C8-F338-41BB-A8E3-53442162BC6B}"/>
              </a:ext>
            </a:extLst>
          </p:cNvPr>
          <p:cNvSpPr/>
          <p:nvPr/>
        </p:nvSpPr>
        <p:spPr>
          <a:xfrm>
            <a:off x="6469744" y="5519953"/>
            <a:ext cx="4638857" cy="327375"/>
          </a:xfrm>
          <a:prstGeom prst="borderCallout1">
            <a:avLst>
              <a:gd name="adj1" fmla="val 76342"/>
              <a:gd name="adj2" fmla="val -735"/>
              <a:gd name="adj3" fmla="val 103359"/>
              <a:gd name="adj4" fmla="val -57106"/>
            </a:avLst>
          </a:prstGeom>
          <a:solidFill>
            <a:schemeClr val="bg1"/>
          </a:solid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en-US" altLang="ja-JP" sz="1200" dirty="0">
                <a:solidFill>
                  <a:srgbClr val="494949"/>
                </a:solidFill>
                <a:latin typeface="+mn-ea"/>
              </a:rPr>
              <a:t>scikit-learn</a:t>
            </a:r>
            <a:r>
              <a:rPr kumimoji="1" lang="ja-JP" altLang="en-US" sz="1200" dirty="0">
                <a:solidFill>
                  <a:srgbClr val="494949"/>
                </a:solidFill>
                <a:latin typeface="+mn-ea"/>
              </a:rPr>
              <a:t>の</a:t>
            </a:r>
            <a:r>
              <a:rPr kumimoji="1" lang="en-US" altLang="ja-JP" sz="1200" dirty="0">
                <a:solidFill>
                  <a:srgbClr val="494949"/>
                </a:solidFill>
                <a:latin typeface="+mn-ea"/>
              </a:rPr>
              <a:t>r2_score</a:t>
            </a:r>
            <a:r>
              <a:rPr kumimoji="1" lang="ja-JP" altLang="en-US" sz="1200" dirty="0">
                <a:solidFill>
                  <a:srgbClr val="494949"/>
                </a:solidFill>
                <a:latin typeface="+mn-ea"/>
              </a:rPr>
              <a:t>メソッドを使用して決定係数を求める</a:t>
            </a:r>
            <a:endParaRPr lang="en-US" altLang="ja-JP" sz="1200" b="0" dirty="0">
              <a:solidFill>
                <a:srgbClr val="494949"/>
              </a:solidFill>
              <a:effectLst/>
              <a:latin typeface="+mn-ea"/>
            </a:endParaRPr>
          </a:p>
        </p:txBody>
      </p:sp>
    </p:spTree>
    <p:extLst>
      <p:ext uri="{BB962C8B-B14F-4D97-AF65-F5344CB8AC3E}">
        <p14:creationId xmlns:p14="http://schemas.microsoft.com/office/powerpoint/2010/main" val="3938280962"/>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lang="en-US" altLang="ja-JP" dirty="0"/>
              <a:t>A1</a:t>
            </a:r>
            <a:r>
              <a:rPr kumimoji="1" lang="en-US" altLang="ja-JP" dirty="0"/>
              <a:t>-2-6.PyTorch</a:t>
            </a:r>
            <a:r>
              <a:rPr lang="ja-JP" altLang="en-US" dirty="0"/>
              <a:t>ハンズオン</a:t>
            </a:r>
            <a:endParaRPr kumimoji="1" lang="ja-JP" altLang="en-US" dirty="0"/>
          </a:p>
        </p:txBody>
      </p:sp>
      <p:sp>
        <p:nvSpPr>
          <p:cNvPr id="5" name="スライド番号プレースホルダー 4">
            <a:extLst>
              <a:ext uri="{FF2B5EF4-FFF2-40B4-BE49-F238E27FC236}">
                <a16:creationId xmlns:a16="http://schemas.microsoft.com/office/drawing/2014/main" id="{C905B90A-465B-402F-BC68-6932C2B00E04}"/>
              </a:ext>
            </a:extLst>
          </p:cNvPr>
          <p:cNvSpPr>
            <a:spLocks noGrp="1"/>
          </p:cNvSpPr>
          <p:nvPr>
            <p:ph type="sldNum" sz="quarter" idx="10"/>
          </p:nvPr>
        </p:nvSpPr>
        <p:spPr/>
        <p:txBody>
          <a:bodyPr/>
          <a:lstStyle/>
          <a:p>
            <a:fld id="{5D750650-B10A-47BF-93C2-E1678438B37A}" type="slidenum">
              <a:rPr kumimoji="1" lang="ja-JP" altLang="en-US" smtClean="0"/>
              <a:pPr/>
              <a:t>373</a:t>
            </a:fld>
            <a:endParaRPr kumimoji="1" lang="ja-JP" altLang="en-US"/>
          </a:p>
        </p:txBody>
      </p:sp>
      <p:sp>
        <p:nvSpPr>
          <p:cNvPr id="4" name="テキスト ボックス 3">
            <a:extLst>
              <a:ext uri="{FF2B5EF4-FFF2-40B4-BE49-F238E27FC236}">
                <a16:creationId xmlns:a16="http://schemas.microsoft.com/office/drawing/2014/main" id="{EB308ADB-2C24-40A0-9C1C-3E0C25EC8182}"/>
              </a:ext>
            </a:extLst>
          </p:cNvPr>
          <p:cNvSpPr txBox="1"/>
          <p:nvPr/>
        </p:nvSpPr>
        <p:spPr>
          <a:xfrm>
            <a:off x="766763" y="980499"/>
            <a:ext cx="10658473" cy="869469"/>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20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pPr>
              <a:lnSpc>
                <a:spcPct val="130000"/>
              </a:lnSpc>
            </a:pPr>
            <a:r>
              <a:rPr lang="en-US" altLang="ja-JP" dirty="0"/>
              <a:t>mlho/ exercise </a:t>
            </a:r>
            <a:r>
              <a:rPr lang="ja-JP" altLang="en-US" dirty="0"/>
              <a:t>フォルダの中の</a:t>
            </a:r>
            <a:endParaRPr lang="en-US" altLang="ja-JP" dirty="0"/>
          </a:p>
          <a:p>
            <a:pPr>
              <a:lnSpc>
                <a:spcPct val="130000"/>
              </a:lnSpc>
            </a:pPr>
            <a:r>
              <a:rPr lang="ja-JP" altLang="en-US" dirty="0"/>
              <a:t>「 </a:t>
            </a:r>
            <a:r>
              <a:rPr lang="en-US" altLang="ja-JP" dirty="0"/>
              <a:t>6-2_Pytorch</a:t>
            </a:r>
            <a:r>
              <a:rPr lang="ja-JP" altLang="en-US" dirty="0"/>
              <a:t>による自動車の燃費予測</a:t>
            </a:r>
            <a:r>
              <a:rPr lang="en-US" altLang="ja-JP" dirty="0"/>
              <a:t>.ipynb</a:t>
            </a:r>
            <a:r>
              <a:rPr lang="ja-JP" altLang="en-US" dirty="0"/>
              <a:t>」を実行する</a:t>
            </a:r>
          </a:p>
        </p:txBody>
      </p:sp>
      <p:sp>
        <p:nvSpPr>
          <p:cNvPr id="12" name="四角形: 角を丸くする 11">
            <a:extLst>
              <a:ext uri="{FF2B5EF4-FFF2-40B4-BE49-F238E27FC236}">
                <a16:creationId xmlns:a16="http://schemas.microsoft.com/office/drawing/2014/main" id="{D9087632-89E8-4B86-9784-C818E91780DA}"/>
              </a:ext>
            </a:extLst>
          </p:cNvPr>
          <p:cNvSpPr/>
          <p:nvPr/>
        </p:nvSpPr>
        <p:spPr>
          <a:xfrm>
            <a:off x="766763" y="1888824"/>
            <a:ext cx="10599737" cy="2616942"/>
          </a:xfrm>
          <a:prstGeom prst="roundRect">
            <a:avLst>
              <a:gd name="adj" fmla="val 1884"/>
            </a:avLst>
          </a:prstGeom>
          <a:solidFill>
            <a:srgbClr val="FFF4E1"/>
          </a:solidFill>
          <a:ln w="19050" algn="ctr">
            <a:noFill/>
            <a:prstDash val="dash"/>
            <a:round/>
            <a:headEnd/>
            <a:tailEnd/>
          </a:ln>
          <a:effectLst/>
        </p:spPr>
        <p:txBody>
          <a:bodyPr rot="0" spcFirstLastPara="0" vertOverflow="overflow" horzOverflow="overflow" vert="horz" wrap="square" lIns="180000" tIns="72000" rIns="180000" bIns="72000" numCol="1" spcCol="0" rtlCol="0" fromWordArt="0" anchor="ctr" anchorCtr="0" forceAA="0" compatLnSpc="1">
            <a:prstTxWarp prst="textNoShape">
              <a:avLst/>
            </a:prstTxWarp>
            <a:noAutofit/>
          </a:bodyPr>
          <a:lstStyle/>
          <a:p>
            <a:pPr marL="171450" indent="-171450" algn="just">
              <a:lnSpc>
                <a:spcPct val="120000"/>
              </a:lnSpc>
              <a:spcAft>
                <a:spcPts val="400"/>
              </a:spcAft>
              <a:buClr>
                <a:srgbClr val="F36C37"/>
              </a:buClr>
              <a:buFont typeface="Wingdings" panose="05000000000000000000" pitchFamily="2" charset="2"/>
              <a:buChar char="l"/>
            </a:pPr>
            <a:endParaRPr lang="ja-JP" altLang="en-US" sz="1100" spc="150" dirty="0">
              <a:solidFill>
                <a:schemeClr val="tx1"/>
              </a:solidFill>
              <a:latin typeface="+mj-ea"/>
              <a:ea typeface="+mj-ea"/>
            </a:endParaRPr>
          </a:p>
        </p:txBody>
      </p:sp>
      <p:pic>
        <p:nvPicPr>
          <p:cNvPr id="11" name="図 10" descr="グラフィカル ユーザー インターフェイス, アプリケーション&#10;&#10;自動的に生成された説明">
            <a:extLst>
              <a:ext uri="{FF2B5EF4-FFF2-40B4-BE49-F238E27FC236}">
                <a16:creationId xmlns:a16="http://schemas.microsoft.com/office/drawing/2014/main" id="{D291127B-E84F-4D8F-B816-6299FECB45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24327" y="4124334"/>
            <a:ext cx="3243747" cy="2018226"/>
          </a:xfrm>
          <a:prstGeom prst="rect">
            <a:avLst/>
          </a:prstGeom>
        </p:spPr>
      </p:pic>
      <p:sp>
        <p:nvSpPr>
          <p:cNvPr id="13" name="コンテンツ プレースホルダー 2">
            <a:extLst>
              <a:ext uri="{FF2B5EF4-FFF2-40B4-BE49-F238E27FC236}">
                <a16:creationId xmlns:a16="http://schemas.microsoft.com/office/drawing/2014/main" id="{EF96ADA1-9B2A-4DD3-9BB0-2401B4B06B52}"/>
              </a:ext>
            </a:extLst>
          </p:cNvPr>
          <p:cNvSpPr txBox="1">
            <a:spLocks/>
          </p:cNvSpPr>
          <p:nvPr/>
        </p:nvSpPr>
        <p:spPr bwMode="auto">
          <a:xfrm>
            <a:off x="1113954" y="2070963"/>
            <a:ext cx="9964088" cy="2251449"/>
          </a:xfrm>
          <a:prstGeom prst="rect">
            <a:avLst/>
          </a:prstGeom>
        </p:spPr>
        <p:txBody>
          <a:bodyPr vert="horz" wrap="square" lIns="91440" tIns="45720" rIns="91440" bIns="45720" rtlCol="0" anchor="ctr">
            <a:noAutofit/>
          </a:bodyPr>
          <a:lstStyle>
            <a:lvl1pPr marL="357188" marR="0" indent="-357188"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n"/>
              <a:tabLst/>
              <a:defRPr kumimoji="1" lang="en-US" altLang="ja-JP"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1pPr>
            <a:lvl2pPr marL="742950" marR="0" indent="-28575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l"/>
              <a:tabLst/>
              <a:defRPr kumimoji="1" lang="ja-JP" altLang="en-US"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2pPr>
            <a:lvl3pPr marL="1143000" marR="0" indent="-2286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3pPr>
            <a:lvl4pPr marL="1714500" marR="0" indent="-3429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4pPr>
            <a:lvl5pPr marL="2114550" marR="0" indent="-28575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lnSpc>
                <a:spcPct val="120000"/>
              </a:lnSpc>
              <a:spcBef>
                <a:spcPts val="0"/>
              </a:spcBef>
              <a:spcAft>
                <a:spcPts val="2400"/>
              </a:spcAft>
              <a:buClr>
                <a:srgbClr val="F36C37"/>
              </a:buClr>
              <a:buFont typeface="Wingdings" panose="05000000000000000000" pitchFamily="2" charset="2"/>
              <a:buNone/>
            </a:pPr>
            <a:r>
              <a:rPr lang="en-US" altLang="ja-JP" sz="2000" b="1" dirty="0">
                <a:solidFill>
                  <a:srgbClr val="F36C37"/>
                </a:solidFill>
              </a:rPr>
              <a:t>PyTorch</a:t>
            </a:r>
            <a:r>
              <a:rPr lang="ja-JP" altLang="en-US" sz="2000" b="1" dirty="0">
                <a:solidFill>
                  <a:srgbClr val="F36C37"/>
                </a:solidFill>
              </a:rPr>
              <a:t>のプログラムを実行してみます。</a:t>
            </a:r>
            <a:br>
              <a:rPr lang="en-US" altLang="ja-JP" sz="2000" b="1" dirty="0">
                <a:solidFill>
                  <a:srgbClr val="F36C37"/>
                </a:solidFill>
              </a:rPr>
            </a:br>
            <a:r>
              <a:rPr lang="ja-JP" altLang="en-US" sz="2000" b="1" dirty="0">
                <a:solidFill>
                  <a:srgbClr val="F36C37"/>
                </a:solidFill>
              </a:rPr>
              <a:t>このプログラムでは、</a:t>
            </a:r>
            <a:r>
              <a:rPr lang="en-US" altLang="ja-JP" sz="2000" b="1" dirty="0">
                <a:solidFill>
                  <a:srgbClr val="F36C37"/>
                </a:solidFill>
              </a:rPr>
              <a:t>1970</a:t>
            </a:r>
            <a:r>
              <a:rPr lang="ja-JP" altLang="en-US" sz="2000" b="1" dirty="0">
                <a:solidFill>
                  <a:srgbClr val="F36C37"/>
                </a:solidFill>
              </a:rPr>
              <a:t>年代後半から</a:t>
            </a:r>
            <a:r>
              <a:rPr lang="en-US" altLang="ja-JP" sz="2000" b="1" dirty="0">
                <a:solidFill>
                  <a:srgbClr val="F36C37"/>
                </a:solidFill>
              </a:rPr>
              <a:t>1980</a:t>
            </a:r>
            <a:r>
              <a:rPr lang="ja-JP" altLang="en-US" sz="2000" b="1" dirty="0">
                <a:solidFill>
                  <a:srgbClr val="F36C37"/>
                </a:solidFill>
              </a:rPr>
              <a:t>年台初めの自動車の情報から、</a:t>
            </a:r>
            <a:br>
              <a:rPr lang="en-US" altLang="ja-JP" sz="2000" b="1" dirty="0">
                <a:solidFill>
                  <a:srgbClr val="F36C37"/>
                </a:solidFill>
              </a:rPr>
            </a:br>
            <a:r>
              <a:rPr lang="ja-JP" altLang="en-US" sz="2000" b="1" dirty="0">
                <a:solidFill>
                  <a:srgbClr val="F36C37"/>
                </a:solidFill>
              </a:rPr>
              <a:t>燃費</a:t>
            </a:r>
            <a:r>
              <a:rPr lang="en-US" altLang="ja-JP" sz="2000" b="1" dirty="0">
                <a:solidFill>
                  <a:srgbClr val="F36C37"/>
                </a:solidFill>
              </a:rPr>
              <a:t>(1</a:t>
            </a:r>
            <a:r>
              <a:rPr lang="ja-JP" altLang="en-US" sz="2000" b="1" dirty="0">
                <a:solidFill>
                  <a:srgbClr val="F36C37"/>
                </a:solidFill>
              </a:rPr>
              <a:t>ガロンのガソリンでどれだけ走れるか</a:t>
            </a:r>
            <a:r>
              <a:rPr lang="en-US" altLang="ja-JP" sz="2000" b="1" dirty="0">
                <a:solidFill>
                  <a:srgbClr val="F36C37"/>
                </a:solidFill>
              </a:rPr>
              <a:t>)</a:t>
            </a:r>
            <a:r>
              <a:rPr lang="ja-JP" altLang="en-US" sz="2000" b="1" dirty="0">
                <a:solidFill>
                  <a:srgbClr val="F36C37"/>
                </a:solidFill>
              </a:rPr>
              <a:t>を予測するモデルを</a:t>
            </a:r>
            <a:br>
              <a:rPr lang="en-US" altLang="ja-JP" sz="2000" b="1" dirty="0">
                <a:solidFill>
                  <a:srgbClr val="F36C37"/>
                </a:solidFill>
              </a:rPr>
            </a:br>
            <a:r>
              <a:rPr lang="en-US" altLang="ja-JP" sz="2000" b="1" dirty="0">
                <a:solidFill>
                  <a:srgbClr val="F36C37"/>
                </a:solidFill>
              </a:rPr>
              <a:t>PyTorch</a:t>
            </a:r>
            <a:r>
              <a:rPr lang="ja-JP" altLang="en-US" sz="2000" b="1" dirty="0">
                <a:solidFill>
                  <a:srgbClr val="F36C37"/>
                </a:solidFill>
              </a:rPr>
              <a:t>で作成します。</a:t>
            </a:r>
            <a:endParaRPr lang="en-US" altLang="ja-JP" sz="2000" b="1" dirty="0">
              <a:solidFill>
                <a:srgbClr val="F36C37"/>
              </a:solidFill>
            </a:endParaRPr>
          </a:p>
          <a:p>
            <a:pPr marL="0" indent="0" algn="ctr">
              <a:lnSpc>
                <a:spcPct val="120000"/>
              </a:lnSpc>
              <a:spcBef>
                <a:spcPts val="0"/>
              </a:spcBef>
              <a:spcAft>
                <a:spcPts val="2400"/>
              </a:spcAft>
              <a:buClr>
                <a:srgbClr val="F36C37"/>
              </a:buClr>
              <a:buFont typeface="Wingdings" panose="05000000000000000000" pitchFamily="2" charset="2"/>
              <a:buNone/>
            </a:pPr>
            <a:r>
              <a:rPr lang="ja-JP" altLang="en-US" sz="2000" b="1" dirty="0">
                <a:solidFill>
                  <a:srgbClr val="F36C37"/>
                </a:solidFill>
              </a:rPr>
              <a:t>まずは基本的なニューラルネットワークを実装してみましょう。</a:t>
            </a:r>
            <a:endParaRPr lang="en-US" altLang="ja-JP" sz="2000" b="1" dirty="0">
              <a:solidFill>
                <a:srgbClr val="F36C37"/>
              </a:solidFill>
            </a:endParaRPr>
          </a:p>
        </p:txBody>
      </p:sp>
    </p:spTree>
    <p:extLst>
      <p:ext uri="{BB962C8B-B14F-4D97-AF65-F5344CB8AC3E}">
        <p14:creationId xmlns:p14="http://schemas.microsoft.com/office/powerpoint/2010/main" val="933619403"/>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タイトル 1">
            <a:extLst>
              <a:ext uri="{FF2B5EF4-FFF2-40B4-BE49-F238E27FC236}">
                <a16:creationId xmlns:a16="http://schemas.microsoft.com/office/drawing/2014/main" id="{2DA76E4A-E82F-4E3B-913C-6408054281D8}"/>
              </a:ext>
            </a:extLst>
          </p:cNvPr>
          <p:cNvSpPr txBox="1">
            <a:spLocks/>
          </p:cNvSpPr>
          <p:nvPr/>
        </p:nvSpPr>
        <p:spPr bwMode="auto">
          <a:xfrm>
            <a:off x="666514" y="851958"/>
            <a:ext cx="10922105" cy="4826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kumimoji="1" sz="2800" b="1" kern="1200" baseline="0">
                <a:solidFill>
                  <a:schemeClr val="tx1">
                    <a:lumMod val="75000"/>
                    <a:lumOff val="25000"/>
                  </a:schemeClr>
                </a:solidFill>
                <a:latin typeface="メイリオ" panose="020B0604030504040204" pitchFamily="50" charset="-128"/>
                <a:ea typeface="メイリオ" panose="020B0604030504040204" pitchFamily="50" charset="-128"/>
                <a:cs typeface="+mj-cs"/>
              </a:defRPr>
            </a:lvl1pPr>
          </a:lstStyle>
          <a:p>
            <a:r>
              <a:rPr lang="ja-JP" altLang="en-US" sz="3200" spc="150" dirty="0">
                <a:solidFill>
                  <a:srgbClr val="F36C37"/>
                </a:solidFill>
              </a:rPr>
              <a:t>付録　ディープラーニング </a:t>
            </a:r>
            <a:r>
              <a:rPr lang="en-US" altLang="ja-JP" sz="2000" spc="150" dirty="0">
                <a:solidFill>
                  <a:srgbClr val="F36C37"/>
                </a:solidFill>
              </a:rPr>
              <a:t>– </a:t>
            </a:r>
            <a:r>
              <a:rPr lang="en-US" altLang="ja-JP" sz="2000" spc="150" dirty="0" err="1">
                <a:solidFill>
                  <a:srgbClr val="F36C37"/>
                </a:solidFill>
              </a:rPr>
              <a:t>PyTorch</a:t>
            </a:r>
            <a:r>
              <a:rPr lang="ja-JP" altLang="en-US" sz="2000" spc="150" dirty="0">
                <a:solidFill>
                  <a:srgbClr val="F36C37"/>
                </a:solidFill>
              </a:rPr>
              <a:t>での実装</a:t>
            </a:r>
            <a:r>
              <a:rPr lang="en-US" altLang="ja-JP" sz="2000" spc="150" dirty="0">
                <a:solidFill>
                  <a:srgbClr val="F36C37"/>
                </a:solidFill>
              </a:rPr>
              <a:t> -</a:t>
            </a:r>
            <a:endParaRPr lang="en-US" altLang="ja-JP" sz="3200" spc="150" dirty="0">
              <a:solidFill>
                <a:srgbClr val="F36C37"/>
              </a:solidFill>
            </a:endParaRPr>
          </a:p>
        </p:txBody>
      </p:sp>
      <p:sp>
        <p:nvSpPr>
          <p:cNvPr id="2" name="スライド番号プレースホルダー 1">
            <a:extLst>
              <a:ext uri="{FF2B5EF4-FFF2-40B4-BE49-F238E27FC236}">
                <a16:creationId xmlns:a16="http://schemas.microsoft.com/office/drawing/2014/main" id="{FAA47C63-520D-4F7C-8DAB-2526094CB5B4}"/>
              </a:ext>
            </a:extLst>
          </p:cNvPr>
          <p:cNvSpPr>
            <a:spLocks noGrp="1"/>
          </p:cNvSpPr>
          <p:nvPr>
            <p:ph type="sldNum" sz="quarter" idx="10"/>
          </p:nvPr>
        </p:nvSpPr>
        <p:spPr>
          <a:xfrm>
            <a:off x="9265299" y="6465214"/>
            <a:ext cx="2743200" cy="204403"/>
          </a:xfrm>
        </p:spPr>
        <p:txBody>
          <a:bodyPr/>
          <a:lstStyle/>
          <a:p>
            <a:fld id="{5D750650-B10A-47BF-93C2-E1678438B37A}" type="slidenum">
              <a:rPr kumimoji="1" lang="ja-JP" altLang="en-US" smtClean="0"/>
              <a:pPr/>
              <a:t>374</a:t>
            </a:fld>
            <a:endParaRPr kumimoji="1" lang="ja-JP" altLang="en-US" dirty="0"/>
          </a:p>
        </p:txBody>
      </p:sp>
      <p:sp>
        <p:nvSpPr>
          <p:cNvPr id="9" name="四角形: 角を丸くする 8">
            <a:extLst>
              <a:ext uri="{FF2B5EF4-FFF2-40B4-BE49-F238E27FC236}">
                <a16:creationId xmlns:a16="http://schemas.microsoft.com/office/drawing/2014/main" id="{17C76A4F-9917-404E-810D-D4C278F81FF6}"/>
              </a:ext>
            </a:extLst>
          </p:cNvPr>
          <p:cNvSpPr/>
          <p:nvPr/>
        </p:nvSpPr>
        <p:spPr bwMode="auto">
          <a:xfrm>
            <a:off x="735085" y="1751579"/>
            <a:ext cx="2208068" cy="358390"/>
          </a:xfrm>
          <a:prstGeom prst="roundRect">
            <a:avLst>
              <a:gd name="adj" fmla="val 50000"/>
            </a:avLst>
          </a:prstGeom>
          <a:solidFill>
            <a:srgbClr val="F36C37"/>
          </a:solidFill>
          <a:ln w="19050" algn="ctr">
            <a:noFill/>
            <a:prstDash val="dash"/>
            <a:round/>
            <a:headEnd/>
            <a:tailEnd/>
          </a:ln>
          <a:effectLst/>
        </p:spPr>
        <p:txBody>
          <a:bodyPr wrap="none" lIns="108000" tIns="108000" rtlCol="0" anchor="ctr"/>
          <a:lstStyle/>
          <a:p>
            <a:pPr algn="ctr"/>
            <a:r>
              <a:rPr kumimoji="1" lang="ja-JP" altLang="en-US" b="1" spc="300" dirty="0">
                <a:solidFill>
                  <a:schemeClr val="bg1"/>
                </a:solidFill>
                <a:latin typeface="+mn-ea"/>
              </a:rPr>
              <a:t>章の目次</a:t>
            </a:r>
          </a:p>
        </p:txBody>
      </p:sp>
      <p:sp>
        <p:nvSpPr>
          <p:cNvPr id="10" name="コンテンツ プレースホルダー 5">
            <a:extLst>
              <a:ext uri="{FF2B5EF4-FFF2-40B4-BE49-F238E27FC236}">
                <a16:creationId xmlns:a16="http://schemas.microsoft.com/office/drawing/2014/main" id="{2A231A49-86B3-4817-904B-36C2F1103794}"/>
              </a:ext>
            </a:extLst>
          </p:cNvPr>
          <p:cNvSpPr txBox="1">
            <a:spLocks/>
          </p:cNvSpPr>
          <p:nvPr/>
        </p:nvSpPr>
        <p:spPr>
          <a:xfrm>
            <a:off x="1061853" y="2481587"/>
            <a:ext cx="10353860" cy="2733632"/>
          </a:xfrm>
          <a:prstGeom prst="rect">
            <a:avLst/>
          </a:prstGeom>
        </p:spPr>
        <p:txBody>
          <a:bodyPr vert="horz" lIns="91440" tIns="45720" rIns="91440" bIns="45720" rtlCol="0" anchor="t"/>
          <a:lstStyle>
            <a:defPPr>
              <a:defRPr lang="en-US"/>
            </a:defPPr>
            <a:lvl1pPr marL="0" algn="r" defTabSz="457200" rtl="0" eaLnBrk="1" latinLnBrk="0" hangingPunct="1">
              <a:defRPr sz="900" b="0" kern="1200">
                <a:solidFill>
                  <a:schemeClr val="tx1">
                    <a:lumMod val="50000"/>
                    <a:lumOff val="50000"/>
                  </a:schemeClr>
                </a:solidFill>
                <a:latin typeface="メイリオ" panose="020B0604030504040204" pitchFamily="50" charset="-128"/>
                <a:ea typeface="メイリオ" panose="020B0604030504040204" pitchFamily="50" charset="-128"/>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lnSpc>
                <a:spcPct val="150000"/>
              </a:lnSpc>
            </a:pPr>
            <a:r>
              <a:rPr lang="en-US" altLang="ja-JP" sz="2800" b="1" spc="300" dirty="0">
                <a:solidFill>
                  <a:srgbClr val="BFBFBF"/>
                </a:solidFill>
              </a:rPr>
              <a:t>A1-1.PyTorch</a:t>
            </a:r>
          </a:p>
          <a:p>
            <a:pPr algn="l">
              <a:lnSpc>
                <a:spcPct val="150000"/>
              </a:lnSpc>
            </a:pPr>
            <a:r>
              <a:rPr lang="en-US" altLang="ja-JP" sz="2800" b="1" spc="300" dirty="0">
                <a:solidFill>
                  <a:srgbClr val="BFBFBF"/>
                </a:solidFill>
              </a:rPr>
              <a:t>A1-2.PyTorch</a:t>
            </a:r>
            <a:r>
              <a:rPr lang="ja-JP" altLang="en-US" sz="2800" b="1" spc="300" dirty="0">
                <a:solidFill>
                  <a:srgbClr val="BFBFBF"/>
                </a:solidFill>
              </a:rPr>
              <a:t>によるディープラーニングの実装</a:t>
            </a:r>
            <a:endParaRPr lang="en-US" altLang="ja-JP" sz="2800" b="1" spc="300" dirty="0">
              <a:solidFill>
                <a:srgbClr val="BFBFBF"/>
              </a:solidFill>
            </a:endParaRPr>
          </a:p>
          <a:p>
            <a:pPr algn="l">
              <a:lnSpc>
                <a:spcPct val="150000"/>
              </a:lnSpc>
            </a:pPr>
            <a:r>
              <a:rPr lang="en-US" altLang="ja-JP" sz="2800" b="1" spc="300" dirty="0">
                <a:solidFill>
                  <a:schemeClr val="tx1">
                    <a:lumMod val="75000"/>
                    <a:lumOff val="25000"/>
                  </a:schemeClr>
                </a:solidFill>
              </a:rPr>
              <a:t>A1-3.PyTorch</a:t>
            </a:r>
            <a:r>
              <a:rPr lang="ja-JP" altLang="en-US" sz="2800" b="1" spc="300" dirty="0">
                <a:solidFill>
                  <a:schemeClr val="tx1">
                    <a:lumMod val="75000"/>
                    <a:lumOff val="25000"/>
                  </a:schemeClr>
                </a:solidFill>
              </a:rPr>
              <a:t>によるディープラーニングモデルの改良</a:t>
            </a:r>
            <a:endParaRPr lang="en-US" altLang="ja-JP" sz="2800" b="1" spc="300" dirty="0">
              <a:solidFill>
                <a:schemeClr val="tx1">
                  <a:lumMod val="75000"/>
                  <a:lumOff val="25000"/>
                </a:schemeClr>
              </a:solidFill>
            </a:endParaRPr>
          </a:p>
        </p:txBody>
      </p:sp>
    </p:spTree>
    <p:extLst>
      <p:ext uri="{BB962C8B-B14F-4D97-AF65-F5344CB8AC3E}">
        <p14:creationId xmlns:p14="http://schemas.microsoft.com/office/powerpoint/2010/main" val="3899118104"/>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lang="en-US" altLang="ja-JP" dirty="0"/>
              <a:t>A1</a:t>
            </a:r>
            <a:r>
              <a:rPr kumimoji="1" lang="en-US" altLang="ja-JP" dirty="0"/>
              <a:t>-3-1.</a:t>
            </a:r>
            <a:r>
              <a:rPr lang="en-US" altLang="ja-JP" dirty="0"/>
              <a:t>PyTorch</a:t>
            </a:r>
            <a:r>
              <a:rPr lang="ja-JP" altLang="en-US" dirty="0"/>
              <a:t>でドロップアウトを実装する</a:t>
            </a:r>
            <a:endParaRPr kumimoji="1" lang="ja-JP" altLang="en-US" dirty="0"/>
          </a:p>
        </p:txBody>
      </p:sp>
      <p:sp>
        <p:nvSpPr>
          <p:cNvPr id="5" name="スライド番号プレースホルダー 4">
            <a:extLst>
              <a:ext uri="{FF2B5EF4-FFF2-40B4-BE49-F238E27FC236}">
                <a16:creationId xmlns:a16="http://schemas.microsoft.com/office/drawing/2014/main" id="{C905B90A-465B-402F-BC68-6932C2B00E04}"/>
              </a:ext>
            </a:extLst>
          </p:cNvPr>
          <p:cNvSpPr>
            <a:spLocks noGrp="1"/>
          </p:cNvSpPr>
          <p:nvPr>
            <p:ph type="sldNum" sz="quarter" idx="10"/>
          </p:nvPr>
        </p:nvSpPr>
        <p:spPr/>
        <p:txBody>
          <a:bodyPr/>
          <a:lstStyle/>
          <a:p>
            <a:fld id="{5D750650-B10A-47BF-93C2-E1678438B37A}" type="slidenum">
              <a:rPr kumimoji="1" lang="ja-JP" altLang="en-US" smtClean="0"/>
              <a:pPr/>
              <a:t>375</a:t>
            </a:fld>
            <a:endParaRPr kumimoji="1" lang="ja-JP" altLang="en-US"/>
          </a:p>
        </p:txBody>
      </p:sp>
      <p:sp>
        <p:nvSpPr>
          <p:cNvPr id="12" name="正方形/長方形 11">
            <a:extLst>
              <a:ext uri="{FF2B5EF4-FFF2-40B4-BE49-F238E27FC236}">
                <a16:creationId xmlns:a16="http://schemas.microsoft.com/office/drawing/2014/main" id="{62062C14-5D7C-4D79-8CF4-E782502C7964}"/>
              </a:ext>
            </a:extLst>
          </p:cNvPr>
          <p:cNvSpPr/>
          <p:nvPr/>
        </p:nvSpPr>
        <p:spPr bwMode="auto">
          <a:xfrm>
            <a:off x="731837" y="1687992"/>
            <a:ext cx="10658473" cy="4712808"/>
          </a:xfrm>
          <a:prstGeom prst="rect">
            <a:avLst/>
          </a:prstGeom>
          <a:solidFill>
            <a:srgbClr val="ECECEC"/>
          </a:solidFill>
          <a:ln w="12700">
            <a:noFill/>
          </a:ln>
          <a:effectLst/>
        </p:spPr>
        <p:style>
          <a:lnRef idx="1">
            <a:schemeClr val="accent1"/>
          </a:lnRef>
          <a:fillRef idx="2">
            <a:schemeClr val="accent1"/>
          </a:fillRef>
          <a:effectRef idx="1">
            <a:schemeClr val="accent1"/>
          </a:effectRef>
          <a:fontRef idx="minor">
            <a:schemeClr val="dk1"/>
          </a:fontRef>
        </p:style>
        <p:txBody>
          <a:bodyPr vert="horz" wrap="square" lIns="84406" tIns="42203" rIns="84406" bIns="42203" numCol="1" rtlCol="0" anchor="t" anchorCtr="0" compatLnSpc="1">
            <a:prstTxWarp prst="textNoShape">
              <a:avLst/>
            </a:prstTxWarp>
            <a:normAutofit fontScale="92500" lnSpcReduction="10000"/>
          </a:bodyPr>
          <a:lstStyle/>
          <a:p>
            <a:r>
              <a:rPr lang="en-US" altLang="ja-JP" sz="1400" b="0" dirty="0">
                <a:solidFill>
                  <a:srgbClr val="008000"/>
                </a:solidFill>
                <a:effectLst/>
                <a:latin typeface="+mn-ea"/>
              </a:rPr>
              <a:t># </a:t>
            </a:r>
            <a:r>
              <a:rPr lang="ja-JP" altLang="en-US" sz="1400" b="0" dirty="0">
                <a:solidFill>
                  <a:srgbClr val="008000"/>
                </a:solidFill>
                <a:effectLst/>
                <a:latin typeface="+mn-ea"/>
              </a:rPr>
              <a:t>ニューラルネットワークを定義</a:t>
            </a:r>
            <a:endParaRPr lang="ja-JP" altLang="en-US" sz="1400" b="0" dirty="0">
              <a:solidFill>
                <a:srgbClr val="000000"/>
              </a:solidFill>
              <a:effectLst/>
              <a:latin typeface="+mn-ea"/>
            </a:endParaRPr>
          </a:p>
          <a:p>
            <a:r>
              <a:rPr lang="en-US" altLang="ja-JP" sz="1400" b="0" dirty="0">
                <a:solidFill>
                  <a:srgbClr val="0000FF"/>
                </a:solidFill>
                <a:effectLst/>
                <a:latin typeface="+mn-ea"/>
              </a:rPr>
              <a:t>class</a:t>
            </a:r>
            <a:r>
              <a:rPr lang="en-US" altLang="ja-JP" sz="1400" b="0" dirty="0">
                <a:solidFill>
                  <a:srgbClr val="000000"/>
                </a:solidFill>
                <a:effectLst/>
                <a:latin typeface="+mn-ea"/>
              </a:rPr>
              <a:t> </a:t>
            </a:r>
            <a:r>
              <a:rPr lang="en-US" altLang="ja-JP" sz="1400" b="0" dirty="0">
                <a:solidFill>
                  <a:srgbClr val="267F99"/>
                </a:solidFill>
                <a:effectLst/>
                <a:latin typeface="+mn-ea"/>
              </a:rPr>
              <a:t>Net</a:t>
            </a:r>
            <a:r>
              <a:rPr lang="en-US" altLang="ja-JP" sz="1400" b="0" dirty="0">
                <a:solidFill>
                  <a:srgbClr val="000000"/>
                </a:solidFill>
                <a:effectLst/>
                <a:latin typeface="+mn-ea"/>
              </a:rPr>
              <a:t>(</a:t>
            </a:r>
            <a:r>
              <a:rPr lang="en-US" altLang="ja-JP" sz="1400" b="0" dirty="0">
                <a:solidFill>
                  <a:srgbClr val="267F99"/>
                </a:solidFill>
                <a:effectLst/>
                <a:latin typeface="+mn-ea"/>
              </a:rPr>
              <a:t>torch</a:t>
            </a:r>
            <a:r>
              <a:rPr lang="en-US" altLang="ja-JP" sz="1400" b="0" dirty="0">
                <a:solidFill>
                  <a:srgbClr val="000000"/>
                </a:solidFill>
                <a:effectLst/>
                <a:latin typeface="+mn-ea"/>
              </a:rPr>
              <a:t>.</a:t>
            </a:r>
            <a:r>
              <a:rPr lang="en-US" altLang="ja-JP" sz="1400" b="0" dirty="0">
                <a:solidFill>
                  <a:srgbClr val="267F99"/>
                </a:solidFill>
                <a:effectLst/>
                <a:latin typeface="+mn-ea"/>
              </a:rPr>
              <a:t>nn</a:t>
            </a:r>
            <a:r>
              <a:rPr lang="en-US" altLang="ja-JP" sz="1400" b="0" dirty="0">
                <a:solidFill>
                  <a:srgbClr val="000000"/>
                </a:solidFill>
                <a:effectLst/>
                <a:latin typeface="+mn-ea"/>
              </a:rPr>
              <a:t>.</a:t>
            </a:r>
            <a:r>
              <a:rPr lang="en-US" altLang="ja-JP" sz="1400" b="0" dirty="0">
                <a:solidFill>
                  <a:srgbClr val="267F99"/>
                </a:solidFill>
                <a:effectLst/>
                <a:latin typeface="+mn-ea"/>
              </a:rPr>
              <a:t>Module</a:t>
            </a:r>
            <a:r>
              <a:rPr lang="en-US" altLang="ja-JP" sz="1400" b="0" dirty="0">
                <a:solidFill>
                  <a:srgbClr val="000000"/>
                </a:solidFill>
                <a:effectLst/>
                <a:latin typeface="+mn-ea"/>
              </a:rPr>
              <a:t>):</a:t>
            </a:r>
          </a:p>
          <a:p>
            <a:br>
              <a:rPr lang="en-US" altLang="ja-JP" sz="1400" b="0" dirty="0">
                <a:solidFill>
                  <a:srgbClr val="000000"/>
                </a:solidFill>
                <a:effectLst/>
                <a:latin typeface="+mn-ea"/>
              </a:rPr>
            </a:br>
            <a:r>
              <a:rPr lang="en-US" altLang="ja-JP" sz="1400" b="0" dirty="0">
                <a:solidFill>
                  <a:srgbClr val="000000"/>
                </a:solidFill>
                <a:effectLst/>
                <a:latin typeface="+mn-ea"/>
              </a:rPr>
              <a:t>  </a:t>
            </a:r>
            <a:r>
              <a:rPr lang="en-US" altLang="ja-JP" sz="1400" b="0" dirty="0">
                <a:solidFill>
                  <a:srgbClr val="008000"/>
                </a:solidFill>
                <a:effectLst/>
                <a:latin typeface="+mn-ea"/>
              </a:rPr>
              <a:t># </a:t>
            </a:r>
            <a:r>
              <a:rPr lang="ja-JP" altLang="en-US" sz="1400" b="0" dirty="0">
                <a:solidFill>
                  <a:srgbClr val="008000"/>
                </a:solidFill>
                <a:effectLst/>
                <a:latin typeface="+mn-ea"/>
              </a:rPr>
              <a:t>必要な層や活性化関数を定義する</a:t>
            </a:r>
            <a:endParaRPr lang="ja-JP" altLang="en-US" sz="1400" b="0" dirty="0">
              <a:solidFill>
                <a:srgbClr val="000000"/>
              </a:solidFill>
              <a:effectLst/>
              <a:latin typeface="+mn-ea"/>
            </a:endParaRPr>
          </a:p>
          <a:p>
            <a:r>
              <a:rPr lang="ja-JP" altLang="en-US" sz="1400" b="0" dirty="0">
                <a:solidFill>
                  <a:srgbClr val="000000"/>
                </a:solidFill>
                <a:effectLst/>
                <a:latin typeface="+mn-ea"/>
              </a:rPr>
              <a:t>  </a:t>
            </a:r>
            <a:r>
              <a:rPr lang="en-US" altLang="ja-JP" sz="1400" b="0" dirty="0">
                <a:solidFill>
                  <a:srgbClr val="0000FF"/>
                </a:solidFill>
                <a:effectLst/>
                <a:latin typeface="+mn-ea"/>
              </a:rPr>
              <a:t>def</a:t>
            </a:r>
            <a:r>
              <a:rPr lang="en-US" altLang="ja-JP" sz="1400" b="0" dirty="0">
                <a:solidFill>
                  <a:srgbClr val="000000"/>
                </a:solidFill>
                <a:effectLst/>
                <a:latin typeface="+mn-ea"/>
              </a:rPr>
              <a:t> </a:t>
            </a:r>
            <a:r>
              <a:rPr lang="en-US" altLang="ja-JP" sz="1400" b="0" dirty="0">
                <a:solidFill>
                  <a:srgbClr val="795E26"/>
                </a:solidFill>
                <a:effectLst/>
                <a:latin typeface="+mn-ea"/>
              </a:rPr>
              <a:t>__init__</a:t>
            </a:r>
            <a:r>
              <a:rPr lang="en-US" altLang="ja-JP" sz="1400" b="0" dirty="0">
                <a:solidFill>
                  <a:srgbClr val="000000"/>
                </a:solidFill>
                <a:effectLst/>
                <a:latin typeface="+mn-ea"/>
              </a:rPr>
              <a:t>(</a:t>
            </a:r>
            <a:r>
              <a:rPr lang="en-US" altLang="ja-JP" sz="1400" b="0" dirty="0">
                <a:solidFill>
                  <a:srgbClr val="001080"/>
                </a:solidFill>
                <a:effectLst/>
                <a:latin typeface="+mn-ea"/>
              </a:rPr>
              <a:t>self</a:t>
            </a:r>
            <a:r>
              <a:rPr lang="en-US" altLang="ja-JP" sz="1400" b="0" dirty="0">
                <a:solidFill>
                  <a:srgbClr val="000000"/>
                </a:solidFill>
                <a:effectLst/>
                <a:latin typeface="+mn-ea"/>
              </a:rPr>
              <a:t>):</a:t>
            </a:r>
          </a:p>
          <a:p>
            <a:r>
              <a:rPr lang="en-US" altLang="ja-JP" sz="1400" b="0" dirty="0">
                <a:solidFill>
                  <a:srgbClr val="000000"/>
                </a:solidFill>
                <a:effectLst/>
                <a:latin typeface="+mn-ea"/>
              </a:rPr>
              <a:t>    super(Net, </a:t>
            </a:r>
            <a:r>
              <a:rPr lang="en-US" altLang="ja-JP" sz="1400" b="0" dirty="0">
                <a:solidFill>
                  <a:srgbClr val="001080"/>
                </a:solidFill>
                <a:effectLst/>
                <a:latin typeface="+mn-ea"/>
              </a:rPr>
              <a:t>self</a:t>
            </a:r>
            <a:r>
              <a:rPr lang="en-US" altLang="ja-JP" sz="1400" b="0" dirty="0">
                <a:solidFill>
                  <a:srgbClr val="000000"/>
                </a:solidFill>
                <a:effectLst/>
                <a:latin typeface="+mn-ea"/>
              </a:rPr>
              <a:t>).</a:t>
            </a:r>
            <a:r>
              <a:rPr lang="en-US" altLang="ja-JP" sz="1400" b="0" dirty="0">
                <a:solidFill>
                  <a:srgbClr val="795E26"/>
                </a:solidFill>
                <a:effectLst/>
                <a:latin typeface="+mn-ea"/>
              </a:rPr>
              <a:t>__init__</a:t>
            </a:r>
            <a:r>
              <a:rPr lang="en-US" altLang="ja-JP" sz="1400" b="0" dirty="0">
                <a:solidFill>
                  <a:srgbClr val="000000"/>
                </a:solidFill>
                <a:effectLst/>
                <a:latin typeface="+mn-ea"/>
              </a:rPr>
              <a:t>()</a:t>
            </a:r>
          </a:p>
          <a:p>
            <a:r>
              <a:rPr lang="en-US" altLang="ja-JP" sz="1400" b="0" dirty="0">
                <a:solidFill>
                  <a:srgbClr val="000000"/>
                </a:solidFill>
                <a:effectLst/>
                <a:latin typeface="+mn-ea"/>
              </a:rPr>
              <a:t>    </a:t>
            </a:r>
            <a:r>
              <a:rPr lang="en-US" altLang="ja-JP" sz="1400" b="0" dirty="0">
                <a:solidFill>
                  <a:srgbClr val="001080"/>
                </a:solidFill>
                <a:effectLst/>
                <a:latin typeface="+mn-ea"/>
              </a:rPr>
              <a:t>self</a:t>
            </a:r>
            <a:r>
              <a:rPr lang="en-US" altLang="ja-JP" sz="1400" b="0" dirty="0">
                <a:solidFill>
                  <a:srgbClr val="000000"/>
                </a:solidFill>
                <a:effectLst/>
                <a:latin typeface="+mn-ea"/>
              </a:rPr>
              <a:t>.l1 = torch.nn.Linear(train_x.shape[</a:t>
            </a:r>
            <a:r>
              <a:rPr lang="en-US" altLang="ja-JP" sz="1400" b="0" dirty="0">
                <a:solidFill>
                  <a:srgbClr val="09885A"/>
                </a:solidFill>
                <a:effectLst/>
                <a:latin typeface="+mn-ea"/>
              </a:rPr>
              <a:t>1</a:t>
            </a:r>
            <a:r>
              <a:rPr lang="en-US" altLang="ja-JP" sz="1400" b="0" dirty="0">
                <a:solidFill>
                  <a:srgbClr val="000000"/>
                </a:solidFill>
                <a:effectLst/>
                <a:latin typeface="+mn-ea"/>
              </a:rPr>
              <a:t>], </a:t>
            </a:r>
            <a:r>
              <a:rPr lang="en-US" altLang="ja-JP" sz="1400" b="0" dirty="0">
                <a:solidFill>
                  <a:srgbClr val="09885A"/>
                </a:solidFill>
                <a:effectLst/>
                <a:latin typeface="+mn-ea"/>
              </a:rPr>
              <a:t>128</a:t>
            </a:r>
            <a:r>
              <a:rPr lang="en-US" altLang="ja-JP" sz="1400" b="0" dirty="0">
                <a:solidFill>
                  <a:srgbClr val="000000"/>
                </a:solidFill>
                <a:effectLst/>
                <a:latin typeface="+mn-ea"/>
              </a:rPr>
              <a:t>)     </a:t>
            </a:r>
            <a:r>
              <a:rPr lang="en-US" altLang="ja-JP" sz="1400" b="0" dirty="0">
                <a:solidFill>
                  <a:srgbClr val="008000"/>
                </a:solidFill>
                <a:effectLst/>
                <a:latin typeface="+mn-ea"/>
              </a:rPr>
              <a:t># </a:t>
            </a:r>
            <a:r>
              <a:rPr lang="ja-JP" altLang="en-US" sz="1400" b="0" dirty="0">
                <a:solidFill>
                  <a:srgbClr val="008000"/>
                </a:solidFill>
                <a:effectLst/>
                <a:latin typeface="+mn-ea"/>
              </a:rPr>
              <a:t>中間層</a:t>
            </a:r>
            <a:r>
              <a:rPr lang="en-US" altLang="ja-JP" sz="1400" b="0" dirty="0">
                <a:solidFill>
                  <a:srgbClr val="008000"/>
                </a:solidFill>
                <a:effectLst/>
                <a:latin typeface="+mn-ea"/>
              </a:rPr>
              <a:t>1</a:t>
            </a:r>
            <a:endParaRPr lang="ja-JP" altLang="en-US" sz="1400" b="0" dirty="0">
              <a:solidFill>
                <a:srgbClr val="000000"/>
              </a:solidFill>
              <a:effectLst/>
              <a:latin typeface="+mn-ea"/>
            </a:endParaRPr>
          </a:p>
          <a:p>
            <a:r>
              <a:rPr lang="ja-JP" altLang="en-US" sz="1400" b="0" dirty="0">
                <a:solidFill>
                  <a:srgbClr val="000000"/>
                </a:solidFill>
                <a:effectLst/>
                <a:latin typeface="+mn-ea"/>
              </a:rPr>
              <a:t>    </a:t>
            </a:r>
            <a:r>
              <a:rPr lang="en-US" altLang="ja-JP" sz="1400" b="0" dirty="0">
                <a:solidFill>
                  <a:srgbClr val="001080"/>
                </a:solidFill>
                <a:effectLst/>
                <a:latin typeface="+mn-ea"/>
              </a:rPr>
              <a:t>self</a:t>
            </a:r>
            <a:r>
              <a:rPr lang="en-US" altLang="ja-JP" sz="1400" b="0" dirty="0">
                <a:solidFill>
                  <a:srgbClr val="000000"/>
                </a:solidFill>
                <a:effectLst/>
                <a:latin typeface="+mn-ea"/>
              </a:rPr>
              <a:t>.a1 = torch.nn.ReLU()             </a:t>
            </a:r>
            <a:r>
              <a:rPr lang="en-US" altLang="ja-JP" sz="1400" b="0" dirty="0">
                <a:solidFill>
                  <a:srgbClr val="008000"/>
                </a:solidFill>
                <a:effectLst/>
                <a:latin typeface="+mn-ea"/>
              </a:rPr>
              <a:t># </a:t>
            </a:r>
            <a:r>
              <a:rPr lang="ja-JP" altLang="en-US" sz="1400" b="0" dirty="0">
                <a:solidFill>
                  <a:srgbClr val="008000"/>
                </a:solidFill>
                <a:effectLst/>
                <a:latin typeface="+mn-ea"/>
              </a:rPr>
              <a:t>活性化関数</a:t>
            </a:r>
            <a:r>
              <a:rPr lang="en-US" altLang="ja-JP" sz="1400" b="0" dirty="0">
                <a:solidFill>
                  <a:srgbClr val="008000"/>
                </a:solidFill>
                <a:effectLst/>
                <a:latin typeface="+mn-ea"/>
              </a:rPr>
              <a:t>1</a:t>
            </a:r>
            <a:endParaRPr lang="ja-JP" altLang="en-US" sz="1400" b="0" dirty="0">
              <a:solidFill>
                <a:srgbClr val="000000"/>
              </a:solidFill>
              <a:effectLst/>
              <a:latin typeface="+mn-ea"/>
            </a:endParaRPr>
          </a:p>
          <a:p>
            <a:r>
              <a:rPr lang="ja-JP" altLang="en-US" sz="1400" b="0" dirty="0">
                <a:solidFill>
                  <a:srgbClr val="000000"/>
                </a:solidFill>
                <a:effectLst/>
                <a:latin typeface="+mn-ea"/>
              </a:rPr>
              <a:t>    </a:t>
            </a:r>
            <a:r>
              <a:rPr lang="en-US" altLang="ja-JP" sz="1400" b="0" dirty="0">
                <a:solidFill>
                  <a:srgbClr val="001080"/>
                </a:solidFill>
                <a:effectLst/>
                <a:latin typeface="+mn-ea"/>
              </a:rPr>
              <a:t>self</a:t>
            </a:r>
            <a:r>
              <a:rPr lang="en-US" altLang="ja-JP" sz="1400" b="0" dirty="0">
                <a:solidFill>
                  <a:srgbClr val="000000"/>
                </a:solidFill>
                <a:effectLst/>
                <a:latin typeface="+mn-ea"/>
              </a:rPr>
              <a:t>.d1 = torch.nn.Dropout(</a:t>
            </a:r>
            <a:r>
              <a:rPr lang="en-US" altLang="ja-JP" sz="1400" b="0" dirty="0">
                <a:solidFill>
                  <a:srgbClr val="09885A"/>
                </a:solidFill>
                <a:effectLst/>
                <a:latin typeface="+mn-ea"/>
              </a:rPr>
              <a:t>0.2</a:t>
            </a:r>
            <a:r>
              <a:rPr lang="en-US" altLang="ja-JP" sz="1400" b="0" dirty="0">
                <a:solidFill>
                  <a:srgbClr val="000000"/>
                </a:solidFill>
                <a:effectLst/>
                <a:latin typeface="+mn-ea"/>
              </a:rPr>
              <a:t>)       </a:t>
            </a:r>
            <a:r>
              <a:rPr lang="en-US" altLang="ja-JP" sz="1400" b="0" dirty="0">
                <a:solidFill>
                  <a:srgbClr val="008000"/>
                </a:solidFill>
                <a:effectLst/>
                <a:latin typeface="+mn-ea"/>
              </a:rPr>
              <a:t># ★</a:t>
            </a:r>
            <a:r>
              <a:rPr lang="ja-JP" altLang="en-US" sz="1400" b="0" dirty="0">
                <a:solidFill>
                  <a:srgbClr val="008000"/>
                </a:solidFill>
                <a:effectLst/>
                <a:latin typeface="+mn-ea"/>
              </a:rPr>
              <a:t>ドロップアウト層</a:t>
            </a:r>
            <a:r>
              <a:rPr lang="en-US" altLang="ja-JP" sz="1400" b="0" dirty="0">
                <a:solidFill>
                  <a:srgbClr val="008000"/>
                </a:solidFill>
                <a:effectLst/>
                <a:latin typeface="+mn-ea"/>
              </a:rPr>
              <a:t>1★</a:t>
            </a:r>
            <a:endParaRPr lang="ja-JP" altLang="en-US" sz="1400" b="0" dirty="0">
              <a:solidFill>
                <a:srgbClr val="000000"/>
              </a:solidFill>
              <a:effectLst/>
              <a:latin typeface="+mn-ea"/>
            </a:endParaRPr>
          </a:p>
          <a:p>
            <a:r>
              <a:rPr lang="ja-JP" altLang="en-US" sz="1400" b="0" dirty="0">
                <a:solidFill>
                  <a:srgbClr val="000000"/>
                </a:solidFill>
                <a:effectLst/>
                <a:latin typeface="+mn-ea"/>
              </a:rPr>
              <a:t>    </a:t>
            </a:r>
            <a:r>
              <a:rPr lang="en-US" altLang="ja-JP" sz="1400" b="0" dirty="0">
                <a:solidFill>
                  <a:srgbClr val="001080"/>
                </a:solidFill>
                <a:effectLst/>
                <a:latin typeface="+mn-ea"/>
              </a:rPr>
              <a:t>self</a:t>
            </a:r>
            <a:r>
              <a:rPr lang="en-US" altLang="ja-JP" sz="1400" b="0" dirty="0">
                <a:solidFill>
                  <a:srgbClr val="000000"/>
                </a:solidFill>
                <a:effectLst/>
                <a:latin typeface="+mn-ea"/>
              </a:rPr>
              <a:t>.l2 = torch.nn.Linear(</a:t>
            </a:r>
            <a:r>
              <a:rPr lang="en-US" altLang="ja-JP" sz="1400" b="0" dirty="0">
                <a:solidFill>
                  <a:srgbClr val="09885A"/>
                </a:solidFill>
                <a:effectLst/>
                <a:latin typeface="+mn-ea"/>
              </a:rPr>
              <a:t>128</a:t>
            </a:r>
            <a:r>
              <a:rPr lang="en-US" altLang="ja-JP" sz="1400" b="0" dirty="0">
                <a:solidFill>
                  <a:srgbClr val="000000"/>
                </a:solidFill>
                <a:effectLst/>
                <a:latin typeface="+mn-ea"/>
              </a:rPr>
              <a:t>, </a:t>
            </a:r>
            <a:r>
              <a:rPr lang="en-US" altLang="ja-JP" sz="1400" b="0" dirty="0">
                <a:solidFill>
                  <a:srgbClr val="09885A"/>
                </a:solidFill>
                <a:effectLst/>
                <a:latin typeface="+mn-ea"/>
              </a:rPr>
              <a:t>128</a:t>
            </a:r>
            <a:r>
              <a:rPr lang="en-US" altLang="ja-JP" sz="1400" b="0" dirty="0">
                <a:solidFill>
                  <a:srgbClr val="000000"/>
                </a:solidFill>
                <a:effectLst/>
                <a:latin typeface="+mn-ea"/>
              </a:rPr>
              <a:t>)   </a:t>
            </a:r>
            <a:r>
              <a:rPr lang="en-US" altLang="ja-JP" sz="1400" b="0" dirty="0">
                <a:solidFill>
                  <a:srgbClr val="008000"/>
                </a:solidFill>
                <a:effectLst/>
                <a:latin typeface="+mn-ea"/>
              </a:rPr>
              <a:t># </a:t>
            </a:r>
            <a:r>
              <a:rPr lang="ja-JP" altLang="en-US" sz="1400" b="0" dirty="0">
                <a:solidFill>
                  <a:srgbClr val="008000"/>
                </a:solidFill>
                <a:effectLst/>
                <a:latin typeface="+mn-ea"/>
              </a:rPr>
              <a:t>中間層</a:t>
            </a:r>
            <a:r>
              <a:rPr lang="en-US" altLang="ja-JP" sz="1400" b="0" dirty="0">
                <a:solidFill>
                  <a:srgbClr val="008000"/>
                </a:solidFill>
                <a:effectLst/>
                <a:latin typeface="+mn-ea"/>
              </a:rPr>
              <a:t>2</a:t>
            </a:r>
            <a:endParaRPr lang="ja-JP" altLang="en-US" sz="1400" b="0" dirty="0">
              <a:solidFill>
                <a:srgbClr val="000000"/>
              </a:solidFill>
              <a:effectLst/>
              <a:latin typeface="+mn-ea"/>
            </a:endParaRPr>
          </a:p>
          <a:p>
            <a:r>
              <a:rPr lang="ja-JP" altLang="en-US" sz="1400" b="0" dirty="0">
                <a:solidFill>
                  <a:srgbClr val="000000"/>
                </a:solidFill>
                <a:effectLst/>
                <a:latin typeface="+mn-ea"/>
              </a:rPr>
              <a:t>    </a:t>
            </a:r>
            <a:r>
              <a:rPr lang="en-US" altLang="ja-JP" sz="1400" b="0" dirty="0">
                <a:solidFill>
                  <a:srgbClr val="001080"/>
                </a:solidFill>
                <a:effectLst/>
                <a:latin typeface="+mn-ea"/>
              </a:rPr>
              <a:t>self</a:t>
            </a:r>
            <a:r>
              <a:rPr lang="en-US" altLang="ja-JP" sz="1400" b="0" dirty="0">
                <a:solidFill>
                  <a:srgbClr val="000000"/>
                </a:solidFill>
                <a:effectLst/>
                <a:latin typeface="+mn-ea"/>
              </a:rPr>
              <a:t>.a2 = torch.nn.ReLU()             </a:t>
            </a:r>
            <a:r>
              <a:rPr lang="en-US" altLang="ja-JP" sz="1400" b="0" dirty="0">
                <a:solidFill>
                  <a:srgbClr val="008000"/>
                </a:solidFill>
                <a:effectLst/>
                <a:latin typeface="+mn-ea"/>
              </a:rPr>
              <a:t># </a:t>
            </a:r>
            <a:r>
              <a:rPr lang="ja-JP" altLang="en-US" sz="1400" b="0" dirty="0">
                <a:solidFill>
                  <a:srgbClr val="008000"/>
                </a:solidFill>
                <a:effectLst/>
                <a:latin typeface="+mn-ea"/>
              </a:rPr>
              <a:t>活性化関数</a:t>
            </a:r>
            <a:r>
              <a:rPr lang="en-US" altLang="ja-JP" sz="1400" b="0" dirty="0">
                <a:solidFill>
                  <a:srgbClr val="008000"/>
                </a:solidFill>
                <a:effectLst/>
                <a:latin typeface="+mn-ea"/>
              </a:rPr>
              <a:t>2</a:t>
            </a:r>
            <a:endParaRPr lang="ja-JP" altLang="en-US" sz="1400" b="0" dirty="0">
              <a:solidFill>
                <a:srgbClr val="000000"/>
              </a:solidFill>
              <a:effectLst/>
              <a:latin typeface="+mn-ea"/>
            </a:endParaRPr>
          </a:p>
          <a:p>
            <a:r>
              <a:rPr lang="ja-JP" altLang="en-US" sz="1400" b="0" dirty="0">
                <a:solidFill>
                  <a:srgbClr val="000000"/>
                </a:solidFill>
                <a:effectLst/>
                <a:latin typeface="+mn-ea"/>
              </a:rPr>
              <a:t>    </a:t>
            </a:r>
            <a:r>
              <a:rPr lang="en-US" altLang="ja-JP" sz="1400" b="0" dirty="0">
                <a:solidFill>
                  <a:srgbClr val="001080"/>
                </a:solidFill>
                <a:effectLst/>
                <a:latin typeface="+mn-ea"/>
              </a:rPr>
              <a:t>self</a:t>
            </a:r>
            <a:r>
              <a:rPr lang="en-US" altLang="ja-JP" sz="1400" b="0" dirty="0">
                <a:solidFill>
                  <a:srgbClr val="000000"/>
                </a:solidFill>
                <a:effectLst/>
                <a:latin typeface="+mn-ea"/>
              </a:rPr>
              <a:t>.d2 = torch.nn.Dropout(</a:t>
            </a:r>
            <a:r>
              <a:rPr lang="en-US" altLang="ja-JP" sz="1400" b="0" dirty="0">
                <a:solidFill>
                  <a:srgbClr val="09885A"/>
                </a:solidFill>
                <a:effectLst/>
                <a:latin typeface="+mn-ea"/>
              </a:rPr>
              <a:t>0.2</a:t>
            </a:r>
            <a:r>
              <a:rPr lang="en-US" altLang="ja-JP" sz="1400" b="0" dirty="0">
                <a:solidFill>
                  <a:srgbClr val="000000"/>
                </a:solidFill>
                <a:effectLst/>
                <a:latin typeface="+mn-ea"/>
              </a:rPr>
              <a:t>)       </a:t>
            </a:r>
            <a:r>
              <a:rPr lang="en-US" altLang="ja-JP" sz="1400" b="0" dirty="0">
                <a:solidFill>
                  <a:srgbClr val="008000"/>
                </a:solidFill>
                <a:effectLst/>
                <a:latin typeface="+mn-ea"/>
              </a:rPr>
              <a:t># ★</a:t>
            </a:r>
            <a:r>
              <a:rPr lang="ja-JP" altLang="en-US" sz="1400" b="0" dirty="0">
                <a:solidFill>
                  <a:srgbClr val="008000"/>
                </a:solidFill>
                <a:effectLst/>
                <a:latin typeface="+mn-ea"/>
              </a:rPr>
              <a:t>ドロップアウト層</a:t>
            </a:r>
            <a:r>
              <a:rPr lang="en-US" altLang="ja-JP" sz="1400" b="0" dirty="0">
                <a:solidFill>
                  <a:srgbClr val="008000"/>
                </a:solidFill>
                <a:effectLst/>
                <a:latin typeface="+mn-ea"/>
              </a:rPr>
              <a:t>2★</a:t>
            </a:r>
            <a:endParaRPr lang="ja-JP" altLang="en-US" sz="1400" b="0" dirty="0">
              <a:solidFill>
                <a:srgbClr val="000000"/>
              </a:solidFill>
              <a:effectLst/>
              <a:latin typeface="+mn-ea"/>
            </a:endParaRPr>
          </a:p>
          <a:p>
            <a:r>
              <a:rPr lang="ja-JP" altLang="en-US" sz="1400" b="0" dirty="0">
                <a:solidFill>
                  <a:srgbClr val="000000"/>
                </a:solidFill>
                <a:effectLst/>
                <a:latin typeface="+mn-ea"/>
              </a:rPr>
              <a:t>    </a:t>
            </a:r>
            <a:r>
              <a:rPr lang="en-US" altLang="ja-JP" sz="1400" b="0" dirty="0">
                <a:solidFill>
                  <a:srgbClr val="001080"/>
                </a:solidFill>
                <a:effectLst/>
                <a:latin typeface="+mn-ea"/>
              </a:rPr>
              <a:t>self</a:t>
            </a:r>
            <a:r>
              <a:rPr lang="en-US" altLang="ja-JP" sz="1400" b="0" dirty="0">
                <a:solidFill>
                  <a:srgbClr val="000000"/>
                </a:solidFill>
                <a:effectLst/>
                <a:latin typeface="+mn-ea"/>
              </a:rPr>
              <a:t>.l3 = torch.nn.Linear(</a:t>
            </a:r>
            <a:r>
              <a:rPr lang="en-US" altLang="ja-JP" sz="1400" b="0" dirty="0">
                <a:solidFill>
                  <a:srgbClr val="09885A"/>
                </a:solidFill>
                <a:effectLst/>
                <a:latin typeface="+mn-ea"/>
              </a:rPr>
              <a:t>128</a:t>
            </a:r>
            <a:r>
              <a:rPr lang="en-US" altLang="ja-JP" sz="1400" b="0" dirty="0">
                <a:solidFill>
                  <a:srgbClr val="000000"/>
                </a:solidFill>
                <a:effectLst/>
                <a:latin typeface="+mn-ea"/>
              </a:rPr>
              <a:t>, </a:t>
            </a:r>
            <a:r>
              <a:rPr lang="en-US" altLang="ja-JP" sz="1400" b="0" dirty="0">
                <a:solidFill>
                  <a:srgbClr val="09885A"/>
                </a:solidFill>
                <a:effectLst/>
                <a:latin typeface="+mn-ea"/>
              </a:rPr>
              <a:t>1</a:t>
            </a:r>
            <a:r>
              <a:rPr lang="en-US" altLang="ja-JP" sz="1400" b="0" dirty="0">
                <a:solidFill>
                  <a:srgbClr val="000000"/>
                </a:solidFill>
                <a:effectLst/>
                <a:latin typeface="+mn-ea"/>
              </a:rPr>
              <a:t>)     </a:t>
            </a:r>
            <a:r>
              <a:rPr lang="en-US" altLang="ja-JP" sz="1400" b="0" dirty="0">
                <a:solidFill>
                  <a:srgbClr val="008000"/>
                </a:solidFill>
                <a:effectLst/>
                <a:latin typeface="+mn-ea"/>
              </a:rPr>
              <a:t># </a:t>
            </a:r>
            <a:r>
              <a:rPr lang="ja-JP" altLang="en-US" sz="1400" b="0" dirty="0">
                <a:solidFill>
                  <a:srgbClr val="008000"/>
                </a:solidFill>
                <a:effectLst/>
                <a:latin typeface="+mn-ea"/>
              </a:rPr>
              <a:t>出力層</a:t>
            </a:r>
            <a:endParaRPr lang="ja-JP" altLang="en-US" sz="1400" b="0" dirty="0">
              <a:solidFill>
                <a:srgbClr val="000000"/>
              </a:solidFill>
              <a:effectLst/>
              <a:latin typeface="+mn-ea"/>
            </a:endParaRPr>
          </a:p>
          <a:p>
            <a:br>
              <a:rPr lang="ja-JP" altLang="en-US" sz="1400" b="0" dirty="0">
                <a:solidFill>
                  <a:srgbClr val="000000"/>
                </a:solidFill>
                <a:effectLst/>
                <a:latin typeface="+mn-ea"/>
              </a:rPr>
            </a:br>
            <a:r>
              <a:rPr lang="ja-JP" altLang="en-US" sz="1400" b="0" dirty="0">
                <a:solidFill>
                  <a:srgbClr val="000000"/>
                </a:solidFill>
                <a:effectLst/>
                <a:latin typeface="+mn-ea"/>
              </a:rPr>
              <a:t>  </a:t>
            </a:r>
            <a:r>
              <a:rPr lang="en-US" altLang="ja-JP" sz="1400" b="0" dirty="0">
                <a:solidFill>
                  <a:srgbClr val="008000"/>
                </a:solidFill>
                <a:effectLst/>
                <a:latin typeface="+mn-ea"/>
              </a:rPr>
              <a:t># </a:t>
            </a:r>
            <a:r>
              <a:rPr lang="ja-JP" altLang="en-US" sz="1400" b="0" dirty="0">
                <a:solidFill>
                  <a:srgbClr val="008000"/>
                </a:solidFill>
                <a:effectLst/>
                <a:latin typeface="+mn-ea"/>
              </a:rPr>
              <a:t>順伝搬を定義。引数の</a:t>
            </a:r>
            <a:r>
              <a:rPr lang="en-US" altLang="ja-JP" sz="1400" b="0" dirty="0">
                <a:solidFill>
                  <a:srgbClr val="008000"/>
                </a:solidFill>
                <a:effectLst/>
                <a:latin typeface="+mn-ea"/>
              </a:rPr>
              <a:t>x</a:t>
            </a:r>
            <a:r>
              <a:rPr lang="ja-JP" altLang="en-US" sz="1400" b="0" dirty="0">
                <a:solidFill>
                  <a:srgbClr val="008000"/>
                </a:solidFill>
                <a:effectLst/>
                <a:latin typeface="+mn-ea"/>
              </a:rPr>
              <a:t>は、説明変数。</a:t>
            </a:r>
            <a:endParaRPr lang="ja-JP" altLang="en-US" sz="1400" b="0" dirty="0">
              <a:solidFill>
                <a:srgbClr val="000000"/>
              </a:solidFill>
              <a:effectLst/>
              <a:latin typeface="+mn-ea"/>
            </a:endParaRPr>
          </a:p>
          <a:p>
            <a:r>
              <a:rPr lang="ja-JP" altLang="en-US" sz="1400" b="0" dirty="0">
                <a:solidFill>
                  <a:srgbClr val="000000"/>
                </a:solidFill>
                <a:effectLst/>
                <a:latin typeface="+mn-ea"/>
              </a:rPr>
              <a:t>  </a:t>
            </a:r>
            <a:r>
              <a:rPr lang="en-US" altLang="ja-JP" sz="1400" b="0" dirty="0">
                <a:solidFill>
                  <a:srgbClr val="008000"/>
                </a:solidFill>
                <a:effectLst/>
                <a:latin typeface="+mn-ea"/>
              </a:rPr>
              <a:t># </a:t>
            </a:r>
            <a:r>
              <a:rPr lang="ja-JP" altLang="en-US" sz="1400" b="0" dirty="0">
                <a:solidFill>
                  <a:srgbClr val="008000"/>
                </a:solidFill>
                <a:effectLst/>
                <a:latin typeface="+mn-ea"/>
              </a:rPr>
              <a:t>順番に関数を実行し、その結果を次の関数に渡していく</a:t>
            </a:r>
            <a:endParaRPr lang="ja-JP" altLang="en-US" sz="1400" b="0" dirty="0">
              <a:solidFill>
                <a:srgbClr val="000000"/>
              </a:solidFill>
              <a:effectLst/>
              <a:latin typeface="+mn-ea"/>
            </a:endParaRPr>
          </a:p>
          <a:p>
            <a:r>
              <a:rPr lang="ja-JP" altLang="en-US" sz="1400" b="0" dirty="0">
                <a:solidFill>
                  <a:srgbClr val="000000"/>
                </a:solidFill>
                <a:effectLst/>
                <a:latin typeface="+mn-ea"/>
              </a:rPr>
              <a:t>  </a:t>
            </a:r>
            <a:r>
              <a:rPr lang="en-US" altLang="ja-JP" sz="1400" b="0" dirty="0">
                <a:solidFill>
                  <a:srgbClr val="0000FF"/>
                </a:solidFill>
                <a:effectLst/>
                <a:latin typeface="+mn-ea"/>
              </a:rPr>
              <a:t>def</a:t>
            </a:r>
            <a:r>
              <a:rPr lang="en-US" altLang="ja-JP" sz="1400" b="0" dirty="0">
                <a:solidFill>
                  <a:srgbClr val="000000"/>
                </a:solidFill>
                <a:effectLst/>
                <a:latin typeface="+mn-ea"/>
              </a:rPr>
              <a:t> </a:t>
            </a:r>
            <a:r>
              <a:rPr lang="en-US" altLang="ja-JP" sz="1400" b="0" dirty="0">
                <a:solidFill>
                  <a:srgbClr val="795E26"/>
                </a:solidFill>
                <a:effectLst/>
                <a:latin typeface="+mn-ea"/>
              </a:rPr>
              <a:t>forward</a:t>
            </a:r>
            <a:r>
              <a:rPr lang="en-US" altLang="ja-JP" sz="1400" b="0" dirty="0">
                <a:solidFill>
                  <a:srgbClr val="000000"/>
                </a:solidFill>
                <a:effectLst/>
                <a:latin typeface="+mn-ea"/>
              </a:rPr>
              <a:t>(</a:t>
            </a:r>
            <a:r>
              <a:rPr lang="en-US" altLang="ja-JP" sz="1400" b="0" dirty="0">
                <a:solidFill>
                  <a:srgbClr val="001080"/>
                </a:solidFill>
                <a:effectLst/>
                <a:latin typeface="+mn-ea"/>
              </a:rPr>
              <a:t>self</a:t>
            </a:r>
            <a:r>
              <a:rPr lang="en-US" altLang="ja-JP" sz="1400" b="0" dirty="0">
                <a:solidFill>
                  <a:srgbClr val="000000"/>
                </a:solidFill>
                <a:effectLst/>
                <a:latin typeface="+mn-ea"/>
              </a:rPr>
              <a:t>, </a:t>
            </a:r>
            <a:r>
              <a:rPr lang="en-US" altLang="ja-JP" sz="1400" b="0" dirty="0">
                <a:solidFill>
                  <a:srgbClr val="001080"/>
                </a:solidFill>
                <a:effectLst/>
                <a:latin typeface="+mn-ea"/>
              </a:rPr>
              <a:t>x</a:t>
            </a:r>
            <a:r>
              <a:rPr lang="en-US" altLang="ja-JP" sz="1400" b="0" dirty="0">
                <a:solidFill>
                  <a:srgbClr val="000000"/>
                </a:solidFill>
                <a:effectLst/>
                <a:latin typeface="+mn-ea"/>
              </a:rPr>
              <a:t>):</a:t>
            </a:r>
          </a:p>
          <a:p>
            <a:r>
              <a:rPr lang="en-US" altLang="ja-JP" sz="1400" b="0" dirty="0">
                <a:solidFill>
                  <a:srgbClr val="000000"/>
                </a:solidFill>
                <a:effectLst/>
                <a:latin typeface="+mn-ea"/>
              </a:rPr>
              <a:t>    x = </a:t>
            </a:r>
            <a:r>
              <a:rPr lang="en-US" altLang="ja-JP" sz="1400" b="0" dirty="0">
                <a:solidFill>
                  <a:srgbClr val="001080"/>
                </a:solidFill>
                <a:effectLst/>
                <a:latin typeface="+mn-ea"/>
              </a:rPr>
              <a:t>self</a:t>
            </a:r>
            <a:r>
              <a:rPr lang="en-US" altLang="ja-JP" sz="1400" b="0" dirty="0">
                <a:solidFill>
                  <a:srgbClr val="000000"/>
                </a:solidFill>
                <a:effectLst/>
                <a:latin typeface="+mn-ea"/>
              </a:rPr>
              <a:t>.l1(x)</a:t>
            </a:r>
          </a:p>
          <a:p>
            <a:r>
              <a:rPr lang="en-US" altLang="ja-JP" sz="1400" b="0" dirty="0">
                <a:solidFill>
                  <a:srgbClr val="000000"/>
                </a:solidFill>
                <a:effectLst/>
                <a:latin typeface="+mn-ea"/>
              </a:rPr>
              <a:t>    x = </a:t>
            </a:r>
            <a:r>
              <a:rPr lang="en-US" altLang="ja-JP" sz="1400" b="0" dirty="0">
                <a:solidFill>
                  <a:srgbClr val="001080"/>
                </a:solidFill>
                <a:effectLst/>
                <a:latin typeface="+mn-ea"/>
              </a:rPr>
              <a:t>self</a:t>
            </a:r>
            <a:r>
              <a:rPr lang="en-US" altLang="ja-JP" sz="1400" b="0" dirty="0">
                <a:solidFill>
                  <a:srgbClr val="000000"/>
                </a:solidFill>
                <a:effectLst/>
                <a:latin typeface="+mn-ea"/>
              </a:rPr>
              <a:t>.a1(x)</a:t>
            </a:r>
          </a:p>
          <a:p>
            <a:r>
              <a:rPr lang="en-US" altLang="ja-JP" sz="1400" b="0" dirty="0">
                <a:solidFill>
                  <a:srgbClr val="000000"/>
                </a:solidFill>
                <a:effectLst/>
                <a:latin typeface="+mn-ea"/>
              </a:rPr>
              <a:t>    x = </a:t>
            </a:r>
            <a:r>
              <a:rPr lang="en-US" altLang="ja-JP" sz="1400" b="0" dirty="0">
                <a:solidFill>
                  <a:srgbClr val="001080"/>
                </a:solidFill>
                <a:effectLst/>
                <a:latin typeface="+mn-ea"/>
              </a:rPr>
              <a:t>self</a:t>
            </a:r>
            <a:r>
              <a:rPr lang="en-US" altLang="ja-JP" sz="1400" b="0" dirty="0">
                <a:solidFill>
                  <a:srgbClr val="000000"/>
                </a:solidFill>
                <a:effectLst/>
                <a:latin typeface="+mn-ea"/>
              </a:rPr>
              <a:t>.d1(x) </a:t>
            </a:r>
            <a:r>
              <a:rPr lang="en-US" altLang="ja-JP" sz="1400" b="0" dirty="0">
                <a:solidFill>
                  <a:srgbClr val="008000"/>
                </a:solidFill>
                <a:effectLst/>
                <a:latin typeface="+mn-ea"/>
              </a:rPr>
              <a:t># ★</a:t>
            </a:r>
            <a:r>
              <a:rPr lang="ja-JP" altLang="en-US" sz="1400" b="0" dirty="0">
                <a:solidFill>
                  <a:srgbClr val="008000"/>
                </a:solidFill>
                <a:effectLst/>
                <a:latin typeface="+mn-ea"/>
              </a:rPr>
              <a:t>ドロップアウト層</a:t>
            </a:r>
            <a:r>
              <a:rPr lang="en-US" altLang="ja-JP" sz="1400" b="0" dirty="0">
                <a:solidFill>
                  <a:srgbClr val="008000"/>
                </a:solidFill>
                <a:effectLst/>
                <a:latin typeface="+mn-ea"/>
              </a:rPr>
              <a:t>1★</a:t>
            </a:r>
            <a:endParaRPr lang="ja-JP" altLang="en-US" sz="1400" b="0" dirty="0">
              <a:solidFill>
                <a:srgbClr val="000000"/>
              </a:solidFill>
              <a:effectLst/>
              <a:latin typeface="+mn-ea"/>
            </a:endParaRPr>
          </a:p>
          <a:p>
            <a:r>
              <a:rPr lang="ja-JP" altLang="en-US" sz="1400" b="0" dirty="0">
                <a:solidFill>
                  <a:srgbClr val="000000"/>
                </a:solidFill>
                <a:effectLst/>
                <a:latin typeface="+mn-ea"/>
              </a:rPr>
              <a:t>    </a:t>
            </a:r>
            <a:r>
              <a:rPr lang="en-US" altLang="ja-JP" sz="1400" b="0" dirty="0">
                <a:solidFill>
                  <a:srgbClr val="000000"/>
                </a:solidFill>
                <a:effectLst/>
                <a:latin typeface="+mn-ea"/>
              </a:rPr>
              <a:t>x = </a:t>
            </a:r>
            <a:r>
              <a:rPr lang="en-US" altLang="ja-JP" sz="1400" b="0" dirty="0">
                <a:solidFill>
                  <a:srgbClr val="001080"/>
                </a:solidFill>
                <a:effectLst/>
                <a:latin typeface="+mn-ea"/>
              </a:rPr>
              <a:t>self</a:t>
            </a:r>
            <a:r>
              <a:rPr lang="en-US" altLang="ja-JP" sz="1400" b="0" dirty="0">
                <a:solidFill>
                  <a:srgbClr val="000000"/>
                </a:solidFill>
                <a:effectLst/>
                <a:latin typeface="+mn-ea"/>
              </a:rPr>
              <a:t>.l2(x)</a:t>
            </a:r>
          </a:p>
          <a:p>
            <a:r>
              <a:rPr lang="en-US" altLang="ja-JP" sz="1400" b="0" dirty="0">
                <a:solidFill>
                  <a:srgbClr val="000000"/>
                </a:solidFill>
                <a:effectLst/>
                <a:latin typeface="+mn-ea"/>
              </a:rPr>
              <a:t>    x = </a:t>
            </a:r>
            <a:r>
              <a:rPr lang="en-US" altLang="ja-JP" sz="1400" b="0" dirty="0">
                <a:solidFill>
                  <a:srgbClr val="001080"/>
                </a:solidFill>
                <a:effectLst/>
                <a:latin typeface="+mn-ea"/>
              </a:rPr>
              <a:t>self</a:t>
            </a:r>
            <a:r>
              <a:rPr lang="en-US" altLang="ja-JP" sz="1400" b="0" dirty="0">
                <a:solidFill>
                  <a:srgbClr val="000000"/>
                </a:solidFill>
                <a:effectLst/>
                <a:latin typeface="+mn-ea"/>
              </a:rPr>
              <a:t>.a2(x)</a:t>
            </a:r>
          </a:p>
          <a:p>
            <a:r>
              <a:rPr lang="en-US" altLang="ja-JP" sz="1400" b="0" dirty="0">
                <a:solidFill>
                  <a:srgbClr val="000000"/>
                </a:solidFill>
                <a:effectLst/>
                <a:latin typeface="+mn-ea"/>
              </a:rPr>
              <a:t>    x = </a:t>
            </a:r>
            <a:r>
              <a:rPr lang="en-US" altLang="ja-JP" sz="1400" b="0" dirty="0">
                <a:solidFill>
                  <a:srgbClr val="001080"/>
                </a:solidFill>
                <a:effectLst/>
                <a:latin typeface="+mn-ea"/>
              </a:rPr>
              <a:t>self</a:t>
            </a:r>
            <a:r>
              <a:rPr lang="en-US" altLang="ja-JP" sz="1400" b="0" dirty="0">
                <a:solidFill>
                  <a:srgbClr val="000000"/>
                </a:solidFill>
                <a:effectLst/>
                <a:latin typeface="+mn-ea"/>
              </a:rPr>
              <a:t>.d2(x) </a:t>
            </a:r>
            <a:r>
              <a:rPr lang="en-US" altLang="ja-JP" sz="1400" b="0" dirty="0">
                <a:solidFill>
                  <a:srgbClr val="008000"/>
                </a:solidFill>
                <a:effectLst/>
                <a:latin typeface="+mn-ea"/>
              </a:rPr>
              <a:t># ★</a:t>
            </a:r>
            <a:r>
              <a:rPr lang="ja-JP" altLang="en-US" sz="1400" b="0" dirty="0">
                <a:solidFill>
                  <a:srgbClr val="008000"/>
                </a:solidFill>
                <a:effectLst/>
                <a:latin typeface="+mn-ea"/>
              </a:rPr>
              <a:t>ドロップアウト層</a:t>
            </a:r>
            <a:r>
              <a:rPr lang="en-US" altLang="ja-JP" sz="1400" b="0" dirty="0">
                <a:solidFill>
                  <a:srgbClr val="008000"/>
                </a:solidFill>
                <a:effectLst/>
                <a:latin typeface="+mn-ea"/>
              </a:rPr>
              <a:t>2★</a:t>
            </a:r>
            <a:endParaRPr lang="ja-JP" altLang="en-US" sz="1400" b="0" dirty="0">
              <a:solidFill>
                <a:srgbClr val="000000"/>
              </a:solidFill>
              <a:effectLst/>
              <a:latin typeface="+mn-ea"/>
            </a:endParaRPr>
          </a:p>
          <a:p>
            <a:r>
              <a:rPr lang="ja-JP" altLang="en-US" sz="1400" b="0" dirty="0">
                <a:solidFill>
                  <a:srgbClr val="000000"/>
                </a:solidFill>
                <a:effectLst/>
                <a:latin typeface="+mn-ea"/>
              </a:rPr>
              <a:t>    </a:t>
            </a:r>
            <a:r>
              <a:rPr lang="en-US" altLang="ja-JP" sz="1400" b="0" dirty="0">
                <a:solidFill>
                  <a:srgbClr val="000000"/>
                </a:solidFill>
                <a:effectLst/>
                <a:latin typeface="+mn-ea"/>
              </a:rPr>
              <a:t>x = </a:t>
            </a:r>
            <a:r>
              <a:rPr lang="en-US" altLang="ja-JP" sz="1400" b="0" dirty="0">
                <a:solidFill>
                  <a:srgbClr val="001080"/>
                </a:solidFill>
                <a:effectLst/>
                <a:latin typeface="+mn-ea"/>
              </a:rPr>
              <a:t>self</a:t>
            </a:r>
            <a:r>
              <a:rPr lang="en-US" altLang="ja-JP" sz="1400" b="0" dirty="0">
                <a:solidFill>
                  <a:srgbClr val="000000"/>
                </a:solidFill>
                <a:effectLst/>
                <a:latin typeface="+mn-ea"/>
              </a:rPr>
              <a:t>.l3(x)</a:t>
            </a:r>
          </a:p>
          <a:p>
            <a:r>
              <a:rPr lang="en-US" altLang="ja-JP" sz="1400" b="0" dirty="0">
                <a:solidFill>
                  <a:srgbClr val="000000"/>
                </a:solidFill>
                <a:effectLst/>
                <a:latin typeface="+mn-ea"/>
              </a:rPr>
              <a:t>    </a:t>
            </a:r>
            <a:r>
              <a:rPr lang="en-US" altLang="ja-JP" sz="1400" b="0" dirty="0">
                <a:solidFill>
                  <a:srgbClr val="AF00DB"/>
                </a:solidFill>
                <a:effectLst/>
                <a:latin typeface="+mn-ea"/>
              </a:rPr>
              <a:t>return</a:t>
            </a:r>
            <a:r>
              <a:rPr lang="en-US" altLang="ja-JP" sz="1400" b="0" dirty="0">
                <a:solidFill>
                  <a:srgbClr val="000000"/>
                </a:solidFill>
                <a:effectLst/>
                <a:latin typeface="+mn-ea"/>
              </a:rPr>
              <a:t> x</a:t>
            </a:r>
          </a:p>
          <a:p>
            <a:endParaRPr lang="en-US" altLang="ja-JP" sz="1400" dirty="0">
              <a:solidFill>
                <a:srgbClr val="000000"/>
              </a:solidFill>
              <a:latin typeface="+mn-ea"/>
            </a:endParaRPr>
          </a:p>
          <a:p>
            <a:endParaRPr lang="en-US" altLang="ja-JP" sz="1400" b="0" dirty="0">
              <a:solidFill>
                <a:srgbClr val="000000"/>
              </a:solidFill>
              <a:effectLst/>
              <a:latin typeface="+mn-ea"/>
            </a:endParaRPr>
          </a:p>
          <a:p>
            <a:endParaRPr lang="en-US" altLang="ja-JP" sz="1400" b="0" dirty="0">
              <a:solidFill>
                <a:srgbClr val="000000"/>
              </a:solidFill>
              <a:effectLst/>
              <a:latin typeface="+mn-ea"/>
            </a:endParaRPr>
          </a:p>
        </p:txBody>
      </p:sp>
      <p:sp>
        <p:nvSpPr>
          <p:cNvPr id="17" name="四角形: 角を丸くする 16">
            <a:extLst>
              <a:ext uri="{FF2B5EF4-FFF2-40B4-BE49-F238E27FC236}">
                <a16:creationId xmlns:a16="http://schemas.microsoft.com/office/drawing/2014/main" id="{AE342855-16CD-4D24-92DB-96366D4C36E1}"/>
              </a:ext>
            </a:extLst>
          </p:cNvPr>
          <p:cNvSpPr/>
          <p:nvPr/>
        </p:nvSpPr>
        <p:spPr bwMode="auto">
          <a:xfrm>
            <a:off x="731838" y="1001439"/>
            <a:ext cx="10678772" cy="477017"/>
          </a:xfrm>
          <a:prstGeom prst="roundRect">
            <a:avLst>
              <a:gd name="adj" fmla="val 7423"/>
            </a:avLst>
          </a:prstGeom>
          <a:solidFill>
            <a:srgbClr val="FEEDE6"/>
          </a:solidFill>
          <a:ln w="19050" algn="ctr">
            <a:noFill/>
            <a:prstDash val="dash"/>
            <a:round/>
            <a:headEnd/>
            <a:tailEnd/>
          </a:ln>
          <a:effectLst/>
        </p:spPr>
        <p:txBody>
          <a:bodyPr wrap="none" lIns="180000" bIns="0" rtlCol="0" anchor="ctr"/>
          <a:lstStyle/>
          <a:p>
            <a:pPr marL="285750" indent="-285750">
              <a:buFont typeface="Wingdings" panose="05000000000000000000" pitchFamily="2" charset="2"/>
              <a:buChar char="n"/>
            </a:pPr>
            <a:r>
              <a:rPr kumimoji="1" lang="ja-JP" altLang="en-US" sz="2000" b="1" dirty="0">
                <a:solidFill>
                  <a:srgbClr val="F36C37"/>
                </a:solidFill>
                <a:latin typeface="+mj-ea"/>
                <a:ea typeface="+mj-ea"/>
              </a:rPr>
              <a:t>ドロップアウトの実装</a:t>
            </a:r>
            <a:endParaRPr kumimoji="1" lang="en-US" altLang="ja-JP" sz="2000" b="1" dirty="0">
              <a:solidFill>
                <a:srgbClr val="F36C37"/>
              </a:solidFill>
              <a:latin typeface="+mj-ea"/>
              <a:ea typeface="+mj-ea"/>
            </a:endParaRPr>
          </a:p>
        </p:txBody>
      </p:sp>
      <p:sp>
        <p:nvSpPr>
          <p:cNvPr id="10" name="吹き出し: 線 9">
            <a:extLst>
              <a:ext uri="{FF2B5EF4-FFF2-40B4-BE49-F238E27FC236}">
                <a16:creationId xmlns:a16="http://schemas.microsoft.com/office/drawing/2014/main" id="{27110255-6077-4753-AD0B-1CEB62E6CD67}"/>
              </a:ext>
            </a:extLst>
          </p:cNvPr>
          <p:cNvSpPr/>
          <p:nvPr/>
        </p:nvSpPr>
        <p:spPr>
          <a:xfrm>
            <a:off x="4706003" y="2027388"/>
            <a:ext cx="3630374" cy="394948"/>
          </a:xfrm>
          <a:prstGeom prst="borderCallout1">
            <a:avLst>
              <a:gd name="adj1" fmla="val 44905"/>
              <a:gd name="adj2" fmla="val -1651"/>
              <a:gd name="adj3" fmla="val 275341"/>
              <a:gd name="adj4" fmla="val -32375"/>
            </a:avLst>
          </a:prstGeom>
          <a:solidFill>
            <a:schemeClr val="bg1"/>
          </a:solidFill>
          <a:ln w="19050">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ja-JP" altLang="en-US" sz="1400" dirty="0">
                <a:solidFill>
                  <a:srgbClr val="494949"/>
                </a:solidFill>
                <a:latin typeface="+mn-ea"/>
              </a:rPr>
              <a:t>ドロップアウトするノードの割合</a:t>
            </a:r>
          </a:p>
        </p:txBody>
      </p:sp>
    </p:spTree>
    <p:extLst>
      <p:ext uri="{BB962C8B-B14F-4D97-AF65-F5344CB8AC3E}">
        <p14:creationId xmlns:p14="http://schemas.microsoft.com/office/powerpoint/2010/main" val="1139504854"/>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lang="en-US" altLang="ja-JP" dirty="0"/>
              <a:t>A1</a:t>
            </a:r>
            <a:r>
              <a:rPr kumimoji="1" lang="en-US" altLang="ja-JP" dirty="0"/>
              <a:t>-3-2.</a:t>
            </a:r>
            <a:r>
              <a:rPr lang="en-US" altLang="ja-JP" dirty="0"/>
              <a:t>PyTorch</a:t>
            </a:r>
            <a:r>
              <a:rPr lang="ja-JP" altLang="en-US" dirty="0"/>
              <a:t>で</a:t>
            </a:r>
            <a:r>
              <a:rPr lang="en-US" altLang="ja-JP" dirty="0"/>
              <a:t>Early-Stopping</a:t>
            </a:r>
            <a:r>
              <a:rPr lang="ja-JP" altLang="en-US" dirty="0"/>
              <a:t>を実装する①</a:t>
            </a:r>
            <a:endParaRPr kumimoji="1" lang="ja-JP" altLang="en-US" dirty="0"/>
          </a:p>
        </p:txBody>
      </p:sp>
      <p:sp>
        <p:nvSpPr>
          <p:cNvPr id="5" name="スライド番号プレースホルダー 4">
            <a:extLst>
              <a:ext uri="{FF2B5EF4-FFF2-40B4-BE49-F238E27FC236}">
                <a16:creationId xmlns:a16="http://schemas.microsoft.com/office/drawing/2014/main" id="{C905B90A-465B-402F-BC68-6932C2B00E04}"/>
              </a:ext>
            </a:extLst>
          </p:cNvPr>
          <p:cNvSpPr>
            <a:spLocks noGrp="1"/>
          </p:cNvSpPr>
          <p:nvPr>
            <p:ph type="sldNum" sz="quarter" idx="10"/>
          </p:nvPr>
        </p:nvSpPr>
        <p:spPr/>
        <p:txBody>
          <a:bodyPr/>
          <a:lstStyle/>
          <a:p>
            <a:fld id="{5D750650-B10A-47BF-93C2-E1678438B37A}" type="slidenum">
              <a:rPr kumimoji="1" lang="ja-JP" altLang="en-US" smtClean="0"/>
              <a:pPr/>
              <a:t>376</a:t>
            </a:fld>
            <a:endParaRPr kumimoji="1" lang="ja-JP" altLang="en-US"/>
          </a:p>
        </p:txBody>
      </p:sp>
      <p:sp>
        <p:nvSpPr>
          <p:cNvPr id="11" name="正方形/長方形 10">
            <a:extLst>
              <a:ext uri="{FF2B5EF4-FFF2-40B4-BE49-F238E27FC236}">
                <a16:creationId xmlns:a16="http://schemas.microsoft.com/office/drawing/2014/main" id="{B4A3BA0E-C5BE-415E-8C08-724924F3FCB7}"/>
              </a:ext>
            </a:extLst>
          </p:cNvPr>
          <p:cNvSpPr/>
          <p:nvPr/>
        </p:nvSpPr>
        <p:spPr bwMode="auto">
          <a:xfrm>
            <a:off x="791541" y="2851841"/>
            <a:ext cx="10658473" cy="3613373"/>
          </a:xfrm>
          <a:prstGeom prst="rect">
            <a:avLst/>
          </a:prstGeom>
          <a:solidFill>
            <a:srgbClr val="ECECEC"/>
          </a:solidFill>
          <a:ln w="12700">
            <a:noFill/>
          </a:ln>
          <a:effectLst/>
        </p:spPr>
        <p:style>
          <a:lnRef idx="1">
            <a:schemeClr val="accent1"/>
          </a:lnRef>
          <a:fillRef idx="2">
            <a:schemeClr val="accent1"/>
          </a:fillRef>
          <a:effectRef idx="1">
            <a:schemeClr val="accent1"/>
          </a:effectRef>
          <a:fontRef idx="minor">
            <a:schemeClr val="dk1"/>
          </a:fontRef>
        </p:style>
        <p:txBody>
          <a:bodyPr vert="horz" wrap="square" lIns="84406" tIns="42203" rIns="84406" bIns="42203" numCol="1" rtlCol="0" anchor="t" anchorCtr="0" compatLnSpc="1">
            <a:prstTxWarp prst="textNoShape">
              <a:avLst/>
            </a:prstTxWarp>
            <a:normAutofit lnSpcReduction="10000"/>
          </a:bodyPr>
          <a:lstStyle/>
          <a:p>
            <a:r>
              <a:rPr lang="en-US" altLang="ja-JP" sz="1400" b="0" dirty="0">
                <a:solidFill>
                  <a:srgbClr val="008000"/>
                </a:solidFill>
                <a:effectLst/>
                <a:latin typeface="+mn-ea"/>
              </a:rPr>
              <a:t># Early-Stopping</a:t>
            </a:r>
            <a:r>
              <a:rPr lang="ja-JP" altLang="en-US" sz="1400" b="0" dirty="0">
                <a:solidFill>
                  <a:srgbClr val="008000"/>
                </a:solidFill>
                <a:effectLst/>
                <a:latin typeface="+mn-ea"/>
              </a:rPr>
              <a:t>機能を実装したクラス</a:t>
            </a:r>
            <a:endParaRPr lang="ja-JP" altLang="en-US" sz="1400" b="0" dirty="0">
              <a:solidFill>
                <a:srgbClr val="000000"/>
              </a:solidFill>
              <a:effectLst/>
              <a:latin typeface="+mn-ea"/>
            </a:endParaRPr>
          </a:p>
          <a:p>
            <a:r>
              <a:rPr lang="en-US" altLang="ja-JP" sz="1400" b="0" dirty="0">
                <a:solidFill>
                  <a:srgbClr val="0000FF"/>
                </a:solidFill>
                <a:effectLst/>
                <a:latin typeface="+mn-ea"/>
              </a:rPr>
              <a:t>class</a:t>
            </a:r>
            <a:r>
              <a:rPr lang="en-US" altLang="ja-JP" sz="1400" b="0" dirty="0">
                <a:solidFill>
                  <a:srgbClr val="000000"/>
                </a:solidFill>
                <a:effectLst/>
                <a:latin typeface="+mn-ea"/>
              </a:rPr>
              <a:t> EarlyStopping:</a:t>
            </a:r>
          </a:p>
          <a:p>
            <a:br>
              <a:rPr lang="en-US" altLang="ja-JP" sz="1400" b="0" dirty="0">
                <a:solidFill>
                  <a:srgbClr val="000000"/>
                </a:solidFill>
                <a:effectLst/>
                <a:latin typeface="+mn-ea"/>
              </a:rPr>
            </a:br>
            <a:r>
              <a:rPr lang="en-US" altLang="ja-JP" sz="1400" b="0" dirty="0">
                <a:solidFill>
                  <a:srgbClr val="000000"/>
                </a:solidFill>
                <a:effectLst/>
                <a:latin typeface="+mn-ea"/>
              </a:rPr>
              <a:t>  </a:t>
            </a:r>
            <a:r>
              <a:rPr lang="en-US" altLang="ja-JP" sz="1400" b="0" dirty="0">
                <a:solidFill>
                  <a:srgbClr val="0000FF"/>
                </a:solidFill>
                <a:effectLst/>
                <a:latin typeface="+mn-ea"/>
              </a:rPr>
              <a:t>def</a:t>
            </a:r>
            <a:r>
              <a:rPr lang="en-US" altLang="ja-JP" sz="1400" b="0" dirty="0">
                <a:solidFill>
                  <a:srgbClr val="000000"/>
                </a:solidFill>
                <a:effectLst/>
                <a:latin typeface="+mn-ea"/>
              </a:rPr>
              <a:t> </a:t>
            </a:r>
            <a:r>
              <a:rPr lang="en-US" altLang="ja-JP" sz="1400" b="0" dirty="0">
                <a:solidFill>
                  <a:srgbClr val="795E26"/>
                </a:solidFill>
                <a:effectLst/>
                <a:latin typeface="+mn-ea"/>
              </a:rPr>
              <a:t>__init__</a:t>
            </a:r>
            <a:r>
              <a:rPr lang="en-US" altLang="ja-JP" sz="1400" b="0" dirty="0">
                <a:solidFill>
                  <a:srgbClr val="000000"/>
                </a:solidFill>
                <a:effectLst/>
                <a:latin typeface="+mn-ea"/>
              </a:rPr>
              <a:t>(</a:t>
            </a:r>
            <a:r>
              <a:rPr lang="en-US" altLang="ja-JP" sz="1400" b="0" dirty="0">
                <a:solidFill>
                  <a:srgbClr val="001080"/>
                </a:solidFill>
                <a:effectLst/>
                <a:latin typeface="+mn-ea"/>
              </a:rPr>
              <a:t>self</a:t>
            </a:r>
            <a:r>
              <a:rPr lang="en-US" altLang="ja-JP" sz="1400" b="0" dirty="0">
                <a:solidFill>
                  <a:srgbClr val="000000"/>
                </a:solidFill>
                <a:effectLst/>
                <a:latin typeface="+mn-ea"/>
              </a:rPr>
              <a:t>, </a:t>
            </a:r>
            <a:r>
              <a:rPr lang="en-US" altLang="ja-JP" sz="1400" b="0" dirty="0">
                <a:solidFill>
                  <a:srgbClr val="001080"/>
                </a:solidFill>
                <a:effectLst/>
                <a:latin typeface="+mn-ea"/>
              </a:rPr>
              <a:t>patience</a:t>
            </a:r>
            <a:r>
              <a:rPr lang="en-US" altLang="ja-JP" sz="1400" b="0" dirty="0">
                <a:solidFill>
                  <a:srgbClr val="000000"/>
                </a:solidFill>
                <a:effectLst/>
                <a:latin typeface="+mn-ea"/>
              </a:rPr>
              <a:t>=</a:t>
            </a:r>
            <a:r>
              <a:rPr lang="en-US" altLang="ja-JP" sz="1400" b="0" dirty="0">
                <a:solidFill>
                  <a:srgbClr val="09885A"/>
                </a:solidFill>
                <a:effectLst/>
                <a:latin typeface="+mn-ea"/>
              </a:rPr>
              <a:t>0</a:t>
            </a:r>
            <a:r>
              <a:rPr lang="en-US" altLang="ja-JP" sz="1400" b="0" dirty="0">
                <a:solidFill>
                  <a:srgbClr val="000000"/>
                </a:solidFill>
                <a:effectLst/>
                <a:latin typeface="+mn-ea"/>
              </a:rPr>
              <a:t>):</a:t>
            </a:r>
          </a:p>
          <a:p>
            <a:r>
              <a:rPr lang="en-US" altLang="ja-JP" sz="1400" b="0" dirty="0">
                <a:solidFill>
                  <a:srgbClr val="000000"/>
                </a:solidFill>
                <a:effectLst/>
                <a:latin typeface="+mn-ea"/>
              </a:rPr>
              <a:t>    </a:t>
            </a:r>
            <a:r>
              <a:rPr lang="en-US" altLang="ja-JP" sz="1400" b="0" dirty="0">
                <a:solidFill>
                  <a:srgbClr val="001080"/>
                </a:solidFill>
                <a:effectLst/>
                <a:latin typeface="+mn-ea"/>
              </a:rPr>
              <a:t>self</a:t>
            </a:r>
            <a:r>
              <a:rPr lang="en-US" altLang="ja-JP" sz="1400" b="0" dirty="0">
                <a:solidFill>
                  <a:srgbClr val="000000"/>
                </a:solidFill>
                <a:effectLst/>
                <a:latin typeface="+mn-ea"/>
              </a:rPr>
              <a:t>._step = </a:t>
            </a:r>
            <a:r>
              <a:rPr lang="en-US" altLang="ja-JP" sz="1400" b="0" dirty="0">
                <a:solidFill>
                  <a:srgbClr val="09885A"/>
                </a:solidFill>
                <a:effectLst/>
                <a:latin typeface="+mn-ea"/>
              </a:rPr>
              <a:t>0</a:t>
            </a:r>
            <a:r>
              <a:rPr lang="en-US" altLang="ja-JP" sz="1400" b="0" dirty="0">
                <a:solidFill>
                  <a:srgbClr val="000000"/>
                </a:solidFill>
                <a:effectLst/>
                <a:latin typeface="+mn-ea"/>
              </a:rPr>
              <a:t>              </a:t>
            </a:r>
            <a:r>
              <a:rPr lang="en-US" altLang="ja-JP" sz="1400" b="0" dirty="0">
                <a:solidFill>
                  <a:srgbClr val="008000"/>
                </a:solidFill>
                <a:effectLst/>
                <a:latin typeface="+mn-ea"/>
              </a:rPr>
              <a:t># loss</a:t>
            </a:r>
            <a:r>
              <a:rPr lang="ja-JP" altLang="en-US" sz="1400" b="0" dirty="0">
                <a:solidFill>
                  <a:srgbClr val="008000"/>
                </a:solidFill>
                <a:effectLst/>
                <a:latin typeface="+mn-ea"/>
              </a:rPr>
              <a:t>が改善しなかった連続回数をカウントする。先頭の</a:t>
            </a:r>
            <a:r>
              <a:rPr lang="en-US" altLang="ja-JP" sz="1400" b="0" dirty="0">
                <a:solidFill>
                  <a:srgbClr val="008000"/>
                </a:solidFill>
                <a:effectLst/>
                <a:latin typeface="+mn-ea"/>
              </a:rPr>
              <a:t>_</a:t>
            </a:r>
            <a:r>
              <a:rPr lang="ja-JP" altLang="en-US" sz="1400" b="0" dirty="0">
                <a:solidFill>
                  <a:srgbClr val="008000"/>
                </a:solidFill>
                <a:effectLst/>
                <a:latin typeface="+mn-ea"/>
              </a:rPr>
              <a:t>は内部的であることを表わしています</a:t>
            </a:r>
            <a:endParaRPr lang="ja-JP" altLang="en-US" sz="1400" b="0" dirty="0">
              <a:solidFill>
                <a:srgbClr val="000000"/>
              </a:solidFill>
              <a:effectLst/>
              <a:latin typeface="+mn-ea"/>
            </a:endParaRPr>
          </a:p>
          <a:p>
            <a:r>
              <a:rPr lang="ja-JP" altLang="en-US" sz="1400" b="0" dirty="0">
                <a:solidFill>
                  <a:srgbClr val="000000"/>
                </a:solidFill>
                <a:effectLst/>
                <a:latin typeface="+mn-ea"/>
              </a:rPr>
              <a:t>    </a:t>
            </a:r>
            <a:r>
              <a:rPr lang="en-US" altLang="ja-JP" sz="1400" b="0" dirty="0">
                <a:solidFill>
                  <a:srgbClr val="001080"/>
                </a:solidFill>
                <a:effectLst/>
                <a:latin typeface="+mn-ea"/>
              </a:rPr>
              <a:t>self</a:t>
            </a:r>
            <a:r>
              <a:rPr lang="en-US" altLang="ja-JP" sz="1400" b="0" dirty="0">
                <a:solidFill>
                  <a:srgbClr val="000000"/>
                </a:solidFill>
                <a:effectLst/>
                <a:latin typeface="+mn-ea"/>
              </a:rPr>
              <a:t>._loss = </a:t>
            </a:r>
            <a:r>
              <a:rPr lang="en-US" altLang="ja-JP" sz="1400" b="0" dirty="0">
                <a:solidFill>
                  <a:srgbClr val="267F99"/>
                </a:solidFill>
                <a:effectLst/>
                <a:latin typeface="+mn-ea"/>
              </a:rPr>
              <a:t>float</a:t>
            </a:r>
            <a:r>
              <a:rPr lang="en-US" altLang="ja-JP" sz="1400" b="0" dirty="0">
                <a:solidFill>
                  <a:srgbClr val="000000"/>
                </a:solidFill>
                <a:effectLst/>
                <a:latin typeface="+mn-ea"/>
              </a:rPr>
              <a:t>(</a:t>
            </a:r>
            <a:r>
              <a:rPr lang="en-US" altLang="ja-JP" sz="1400" b="0" dirty="0">
                <a:solidFill>
                  <a:srgbClr val="A31515"/>
                </a:solidFill>
                <a:effectLst/>
                <a:latin typeface="+mn-ea"/>
              </a:rPr>
              <a:t>'inf'</a:t>
            </a:r>
            <a:r>
              <a:rPr lang="en-US" altLang="ja-JP" sz="1400" b="0" dirty="0">
                <a:solidFill>
                  <a:srgbClr val="000000"/>
                </a:solidFill>
                <a:effectLst/>
                <a:latin typeface="+mn-ea"/>
              </a:rPr>
              <a:t>)   </a:t>
            </a:r>
            <a:r>
              <a:rPr lang="en-US" altLang="ja-JP" sz="1400" b="0" dirty="0">
                <a:solidFill>
                  <a:srgbClr val="008000"/>
                </a:solidFill>
                <a:effectLst/>
                <a:latin typeface="+mn-ea"/>
              </a:rPr>
              <a:t># </a:t>
            </a:r>
            <a:r>
              <a:rPr lang="ja-JP" altLang="en-US" sz="1400" b="0" dirty="0">
                <a:solidFill>
                  <a:srgbClr val="008000"/>
                </a:solidFill>
                <a:effectLst/>
                <a:latin typeface="+mn-ea"/>
              </a:rPr>
              <a:t>そこまでで最も改善が見られた</a:t>
            </a:r>
            <a:r>
              <a:rPr lang="en-US" altLang="ja-JP" sz="1400" b="0" dirty="0">
                <a:solidFill>
                  <a:srgbClr val="008000"/>
                </a:solidFill>
                <a:effectLst/>
                <a:latin typeface="+mn-ea"/>
              </a:rPr>
              <a:t>loss</a:t>
            </a:r>
            <a:r>
              <a:rPr lang="ja-JP" altLang="en-US" sz="1400" b="0" dirty="0">
                <a:solidFill>
                  <a:srgbClr val="008000"/>
                </a:solidFill>
                <a:effectLst/>
                <a:latin typeface="+mn-ea"/>
              </a:rPr>
              <a:t>の値を格納する</a:t>
            </a:r>
            <a:endParaRPr lang="ja-JP" altLang="en-US" sz="1400" b="0" dirty="0">
              <a:solidFill>
                <a:srgbClr val="000000"/>
              </a:solidFill>
              <a:effectLst/>
              <a:latin typeface="+mn-ea"/>
            </a:endParaRPr>
          </a:p>
          <a:p>
            <a:r>
              <a:rPr lang="ja-JP" altLang="en-US" sz="1400" b="0" dirty="0">
                <a:solidFill>
                  <a:srgbClr val="000000"/>
                </a:solidFill>
                <a:effectLst/>
                <a:latin typeface="+mn-ea"/>
              </a:rPr>
              <a:t>    </a:t>
            </a:r>
            <a:r>
              <a:rPr lang="en-US" altLang="ja-JP" sz="1400" b="0" dirty="0">
                <a:solidFill>
                  <a:srgbClr val="001080"/>
                </a:solidFill>
                <a:effectLst/>
                <a:latin typeface="+mn-ea"/>
              </a:rPr>
              <a:t>self</a:t>
            </a:r>
            <a:r>
              <a:rPr lang="en-US" altLang="ja-JP" sz="1400" b="0" dirty="0">
                <a:solidFill>
                  <a:srgbClr val="000000"/>
                </a:solidFill>
                <a:effectLst/>
                <a:latin typeface="+mn-ea"/>
              </a:rPr>
              <a:t>.patience = patience    </a:t>
            </a:r>
            <a:r>
              <a:rPr lang="en-US" altLang="ja-JP" sz="1400" b="0" dirty="0">
                <a:solidFill>
                  <a:srgbClr val="008000"/>
                </a:solidFill>
                <a:effectLst/>
                <a:latin typeface="+mn-ea"/>
              </a:rPr>
              <a:t># </a:t>
            </a:r>
            <a:r>
              <a:rPr lang="ja-JP" altLang="en-US" sz="1400" b="0" dirty="0">
                <a:solidFill>
                  <a:srgbClr val="008000"/>
                </a:solidFill>
                <a:effectLst/>
                <a:latin typeface="+mn-ea"/>
              </a:rPr>
              <a:t>引数で指定する、何回改善されなかったら早期終了するかの回数</a:t>
            </a:r>
            <a:endParaRPr lang="ja-JP" altLang="en-US" sz="1400" b="0" dirty="0">
              <a:solidFill>
                <a:srgbClr val="000000"/>
              </a:solidFill>
              <a:effectLst/>
              <a:latin typeface="+mn-ea"/>
            </a:endParaRPr>
          </a:p>
          <a:p>
            <a:br>
              <a:rPr lang="ja-JP" altLang="en-US" sz="1400" b="0" dirty="0">
                <a:solidFill>
                  <a:srgbClr val="000000"/>
                </a:solidFill>
                <a:effectLst/>
                <a:latin typeface="+mn-ea"/>
              </a:rPr>
            </a:br>
            <a:r>
              <a:rPr lang="ja-JP" altLang="en-US" sz="1400" b="0" dirty="0">
                <a:solidFill>
                  <a:srgbClr val="000000"/>
                </a:solidFill>
                <a:effectLst/>
                <a:latin typeface="+mn-ea"/>
              </a:rPr>
              <a:t>  </a:t>
            </a:r>
            <a:r>
              <a:rPr lang="en-US" altLang="ja-JP" sz="1400" b="0" dirty="0">
                <a:solidFill>
                  <a:srgbClr val="0000FF"/>
                </a:solidFill>
                <a:effectLst/>
                <a:latin typeface="+mn-ea"/>
              </a:rPr>
              <a:t>def</a:t>
            </a:r>
            <a:r>
              <a:rPr lang="en-US" altLang="ja-JP" sz="1400" b="0" dirty="0">
                <a:solidFill>
                  <a:srgbClr val="000000"/>
                </a:solidFill>
                <a:effectLst/>
                <a:latin typeface="+mn-ea"/>
              </a:rPr>
              <a:t> </a:t>
            </a:r>
            <a:r>
              <a:rPr lang="en-US" altLang="ja-JP" sz="1400" b="0" dirty="0">
                <a:solidFill>
                  <a:srgbClr val="795E26"/>
                </a:solidFill>
                <a:effectLst/>
                <a:latin typeface="+mn-ea"/>
              </a:rPr>
              <a:t>__call__</a:t>
            </a:r>
            <a:r>
              <a:rPr lang="en-US" altLang="ja-JP" sz="1400" b="0" dirty="0">
                <a:solidFill>
                  <a:srgbClr val="000000"/>
                </a:solidFill>
                <a:effectLst/>
                <a:latin typeface="+mn-ea"/>
              </a:rPr>
              <a:t>(</a:t>
            </a:r>
            <a:r>
              <a:rPr lang="en-US" altLang="ja-JP" sz="1400" b="0" dirty="0">
                <a:solidFill>
                  <a:srgbClr val="001080"/>
                </a:solidFill>
                <a:effectLst/>
                <a:latin typeface="+mn-ea"/>
              </a:rPr>
              <a:t>self</a:t>
            </a:r>
            <a:r>
              <a:rPr lang="en-US" altLang="ja-JP" sz="1400" b="0" dirty="0">
                <a:solidFill>
                  <a:srgbClr val="000000"/>
                </a:solidFill>
                <a:effectLst/>
                <a:latin typeface="+mn-ea"/>
              </a:rPr>
              <a:t>, </a:t>
            </a:r>
            <a:r>
              <a:rPr lang="en-US" altLang="ja-JP" sz="1400" b="0" dirty="0">
                <a:solidFill>
                  <a:srgbClr val="001080"/>
                </a:solidFill>
                <a:effectLst/>
                <a:latin typeface="+mn-ea"/>
              </a:rPr>
              <a:t>loss</a:t>
            </a:r>
            <a:r>
              <a:rPr lang="en-US" altLang="ja-JP" sz="1400" b="0" dirty="0">
                <a:solidFill>
                  <a:srgbClr val="000000"/>
                </a:solidFill>
                <a:effectLst/>
                <a:latin typeface="+mn-ea"/>
              </a:rPr>
              <a:t>):</a:t>
            </a:r>
          </a:p>
          <a:p>
            <a:r>
              <a:rPr lang="en-US" altLang="ja-JP" sz="1400" b="0" dirty="0">
                <a:solidFill>
                  <a:srgbClr val="000000"/>
                </a:solidFill>
                <a:effectLst/>
                <a:latin typeface="+mn-ea"/>
              </a:rPr>
              <a:t>    </a:t>
            </a:r>
            <a:r>
              <a:rPr lang="en-US" altLang="ja-JP" sz="1400" b="0" dirty="0">
                <a:solidFill>
                  <a:srgbClr val="AF00DB"/>
                </a:solidFill>
                <a:effectLst/>
                <a:latin typeface="+mn-ea"/>
              </a:rPr>
              <a:t>if</a:t>
            </a:r>
            <a:r>
              <a:rPr lang="en-US" altLang="ja-JP" sz="1400" b="0" dirty="0">
                <a:solidFill>
                  <a:srgbClr val="000000"/>
                </a:solidFill>
                <a:effectLst/>
                <a:latin typeface="+mn-ea"/>
              </a:rPr>
              <a:t> </a:t>
            </a:r>
            <a:r>
              <a:rPr lang="en-US" altLang="ja-JP" sz="1400" b="0" dirty="0">
                <a:solidFill>
                  <a:srgbClr val="001080"/>
                </a:solidFill>
                <a:effectLst/>
                <a:latin typeface="+mn-ea"/>
              </a:rPr>
              <a:t>self</a:t>
            </a:r>
            <a:r>
              <a:rPr lang="en-US" altLang="ja-JP" sz="1400" b="0" dirty="0">
                <a:solidFill>
                  <a:srgbClr val="000000"/>
                </a:solidFill>
                <a:effectLst/>
                <a:latin typeface="+mn-ea"/>
              </a:rPr>
              <a:t>._loss &lt; loss:</a:t>
            </a:r>
          </a:p>
          <a:p>
            <a:r>
              <a:rPr lang="en-US" altLang="ja-JP" sz="1400" b="0" dirty="0">
                <a:solidFill>
                  <a:srgbClr val="000000"/>
                </a:solidFill>
                <a:effectLst/>
                <a:latin typeface="+mn-ea"/>
              </a:rPr>
              <a:t>      </a:t>
            </a:r>
            <a:r>
              <a:rPr lang="en-US" altLang="ja-JP" sz="1400" b="0" dirty="0">
                <a:solidFill>
                  <a:srgbClr val="001080"/>
                </a:solidFill>
                <a:effectLst/>
                <a:latin typeface="+mn-ea"/>
              </a:rPr>
              <a:t>self</a:t>
            </a:r>
            <a:r>
              <a:rPr lang="en-US" altLang="ja-JP" sz="1400" b="0" dirty="0">
                <a:solidFill>
                  <a:srgbClr val="000000"/>
                </a:solidFill>
                <a:effectLst/>
                <a:latin typeface="+mn-ea"/>
              </a:rPr>
              <a:t>._step += </a:t>
            </a:r>
            <a:r>
              <a:rPr lang="en-US" altLang="ja-JP" sz="1400" b="0" dirty="0">
                <a:solidFill>
                  <a:srgbClr val="09885A"/>
                </a:solidFill>
                <a:effectLst/>
                <a:latin typeface="+mn-ea"/>
              </a:rPr>
              <a:t>1</a:t>
            </a:r>
            <a:r>
              <a:rPr lang="en-US" altLang="ja-JP" sz="1400" b="0" dirty="0">
                <a:solidFill>
                  <a:srgbClr val="000000"/>
                </a:solidFill>
                <a:effectLst/>
                <a:latin typeface="+mn-ea"/>
              </a:rPr>
              <a:t>   </a:t>
            </a:r>
            <a:r>
              <a:rPr lang="en-US" altLang="ja-JP" sz="1400" b="0" dirty="0">
                <a:solidFill>
                  <a:srgbClr val="008000"/>
                </a:solidFill>
                <a:effectLst/>
                <a:latin typeface="+mn-ea"/>
              </a:rPr>
              <a:t># loss</a:t>
            </a:r>
            <a:r>
              <a:rPr lang="ja-JP" altLang="en-US" sz="1400" b="0" dirty="0">
                <a:solidFill>
                  <a:srgbClr val="008000"/>
                </a:solidFill>
                <a:effectLst/>
                <a:latin typeface="+mn-ea"/>
              </a:rPr>
              <a:t>が改善しなければ</a:t>
            </a:r>
            <a:r>
              <a:rPr lang="en-US" altLang="ja-JP" sz="1400" b="0" dirty="0">
                <a:solidFill>
                  <a:srgbClr val="008000"/>
                </a:solidFill>
                <a:effectLst/>
                <a:latin typeface="+mn-ea"/>
              </a:rPr>
              <a:t>_step</a:t>
            </a:r>
            <a:r>
              <a:rPr lang="ja-JP" altLang="en-US" sz="1400" b="0" dirty="0">
                <a:solidFill>
                  <a:srgbClr val="008000"/>
                </a:solidFill>
                <a:effectLst/>
                <a:latin typeface="+mn-ea"/>
              </a:rPr>
              <a:t>を</a:t>
            </a:r>
            <a:r>
              <a:rPr lang="en-US" altLang="ja-JP" sz="1400" b="0" dirty="0">
                <a:solidFill>
                  <a:srgbClr val="008000"/>
                </a:solidFill>
                <a:effectLst/>
                <a:latin typeface="+mn-ea"/>
              </a:rPr>
              <a:t>1</a:t>
            </a:r>
            <a:r>
              <a:rPr lang="ja-JP" altLang="en-US" sz="1400" b="0" dirty="0">
                <a:solidFill>
                  <a:srgbClr val="008000"/>
                </a:solidFill>
                <a:effectLst/>
                <a:latin typeface="+mn-ea"/>
              </a:rPr>
              <a:t>増やす</a:t>
            </a:r>
            <a:endParaRPr lang="ja-JP" altLang="en-US" sz="1400" b="0" dirty="0">
              <a:solidFill>
                <a:srgbClr val="000000"/>
              </a:solidFill>
              <a:effectLst/>
              <a:latin typeface="+mn-ea"/>
            </a:endParaRPr>
          </a:p>
          <a:p>
            <a:r>
              <a:rPr lang="ja-JP" altLang="en-US" sz="1400" b="0" dirty="0">
                <a:solidFill>
                  <a:srgbClr val="000000"/>
                </a:solidFill>
                <a:effectLst/>
                <a:latin typeface="+mn-ea"/>
              </a:rPr>
              <a:t>      </a:t>
            </a:r>
            <a:r>
              <a:rPr lang="en-US" altLang="ja-JP" sz="1400" b="0" dirty="0">
                <a:solidFill>
                  <a:srgbClr val="AF00DB"/>
                </a:solidFill>
                <a:effectLst/>
                <a:latin typeface="+mn-ea"/>
              </a:rPr>
              <a:t>if</a:t>
            </a:r>
            <a:r>
              <a:rPr lang="en-US" altLang="ja-JP" sz="1400" b="0" dirty="0">
                <a:solidFill>
                  <a:srgbClr val="000000"/>
                </a:solidFill>
                <a:effectLst/>
                <a:latin typeface="+mn-ea"/>
              </a:rPr>
              <a:t> </a:t>
            </a:r>
            <a:r>
              <a:rPr lang="en-US" altLang="ja-JP" sz="1400" b="0" dirty="0">
                <a:solidFill>
                  <a:srgbClr val="001080"/>
                </a:solidFill>
                <a:effectLst/>
                <a:latin typeface="+mn-ea"/>
              </a:rPr>
              <a:t>self</a:t>
            </a:r>
            <a:r>
              <a:rPr lang="en-US" altLang="ja-JP" sz="1400" b="0" dirty="0">
                <a:solidFill>
                  <a:srgbClr val="000000"/>
                </a:solidFill>
                <a:effectLst/>
                <a:latin typeface="+mn-ea"/>
              </a:rPr>
              <a:t>._step &gt;= </a:t>
            </a:r>
            <a:r>
              <a:rPr lang="en-US" altLang="ja-JP" sz="1400" b="0" dirty="0">
                <a:solidFill>
                  <a:srgbClr val="001080"/>
                </a:solidFill>
                <a:effectLst/>
                <a:latin typeface="+mn-ea"/>
              </a:rPr>
              <a:t>self</a:t>
            </a:r>
            <a:r>
              <a:rPr lang="en-US" altLang="ja-JP" sz="1400" b="0" dirty="0">
                <a:solidFill>
                  <a:srgbClr val="000000"/>
                </a:solidFill>
                <a:effectLst/>
                <a:latin typeface="+mn-ea"/>
              </a:rPr>
              <a:t>.patience:    </a:t>
            </a:r>
            <a:r>
              <a:rPr lang="en-US" altLang="ja-JP" sz="1400" b="0" dirty="0">
                <a:solidFill>
                  <a:srgbClr val="008000"/>
                </a:solidFill>
                <a:effectLst/>
                <a:latin typeface="+mn-ea"/>
              </a:rPr>
              <a:t># patience</a:t>
            </a:r>
            <a:r>
              <a:rPr lang="ja-JP" altLang="en-US" sz="1400" b="0" dirty="0">
                <a:solidFill>
                  <a:srgbClr val="008000"/>
                </a:solidFill>
                <a:effectLst/>
                <a:latin typeface="+mn-ea"/>
              </a:rPr>
              <a:t>の回数改善しなかったら早期終了する</a:t>
            </a:r>
            <a:endParaRPr lang="ja-JP" altLang="en-US" sz="1400" b="0" dirty="0">
              <a:solidFill>
                <a:srgbClr val="000000"/>
              </a:solidFill>
              <a:effectLst/>
              <a:latin typeface="+mn-ea"/>
            </a:endParaRPr>
          </a:p>
          <a:p>
            <a:r>
              <a:rPr lang="ja-JP" altLang="en-US" sz="1400" b="0" dirty="0">
                <a:solidFill>
                  <a:srgbClr val="000000"/>
                </a:solidFill>
                <a:effectLst/>
                <a:latin typeface="+mn-ea"/>
              </a:rPr>
              <a:t>        </a:t>
            </a:r>
            <a:r>
              <a:rPr lang="en-US" altLang="ja-JP" sz="1400" b="0" dirty="0">
                <a:solidFill>
                  <a:srgbClr val="795E26"/>
                </a:solidFill>
                <a:effectLst/>
                <a:latin typeface="+mn-ea"/>
              </a:rPr>
              <a:t>print</a:t>
            </a:r>
            <a:r>
              <a:rPr lang="en-US" altLang="ja-JP" sz="1400" b="0" dirty="0">
                <a:solidFill>
                  <a:srgbClr val="000000"/>
                </a:solidFill>
                <a:effectLst/>
                <a:latin typeface="+mn-ea"/>
              </a:rPr>
              <a:t>(</a:t>
            </a:r>
            <a:r>
              <a:rPr lang="en-US" altLang="ja-JP" sz="1400" b="0" dirty="0">
                <a:solidFill>
                  <a:srgbClr val="A31515"/>
                </a:solidFill>
                <a:effectLst/>
                <a:latin typeface="+mn-ea"/>
              </a:rPr>
              <a:t>'early stopping'</a:t>
            </a:r>
            <a:r>
              <a:rPr lang="en-US" altLang="ja-JP" sz="1400" b="0" dirty="0">
                <a:solidFill>
                  <a:srgbClr val="000000"/>
                </a:solidFill>
                <a:effectLst/>
                <a:latin typeface="+mn-ea"/>
              </a:rPr>
              <a:t>)</a:t>
            </a:r>
          </a:p>
          <a:p>
            <a:r>
              <a:rPr lang="en-US" altLang="ja-JP" sz="1400" b="0" dirty="0">
                <a:solidFill>
                  <a:srgbClr val="000000"/>
                </a:solidFill>
                <a:effectLst/>
                <a:latin typeface="+mn-ea"/>
              </a:rPr>
              <a:t>        </a:t>
            </a:r>
            <a:r>
              <a:rPr lang="en-US" altLang="ja-JP" sz="1400" b="0" dirty="0">
                <a:solidFill>
                  <a:srgbClr val="AF00DB"/>
                </a:solidFill>
                <a:effectLst/>
                <a:latin typeface="+mn-ea"/>
              </a:rPr>
              <a:t>return</a:t>
            </a:r>
            <a:r>
              <a:rPr lang="en-US" altLang="ja-JP" sz="1400" b="0" dirty="0">
                <a:solidFill>
                  <a:srgbClr val="000000"/>
                </a:solidFill>
                <a:effectLst/>
                <a:latin typeface="+mn-ea"/>
              </a:rPr>
              <a:t> </a:t>
            </a:r>
            <a:r>
              <a:rPr lang="en-US" altLang="ja-JP" sz="1400" b="0" dirty="0">
                <a:solidFill>
                  <a:srgbClr val="0000FF"/>
                </a:solidFill>
                <a:effectLst/>
                <a:latin typeface="+mn-ea"/>
              </a:rPr>
              <a:t>True</a:t>
            </a:r>
            <a:endParaRPr lang="en-US" altLang="ja-JP" sz="1400" b="0" dirty="0">
              <a:solidFill>
                <a:srgbClr val="000000"/>
              </a:solidFill>
              <a:effectLst/>
              <a:latin typeface="+mn-ea"/>
            </a:endParaRPr>
          </a:p>
          <a:p>
            <a:r>
              <a:rPr lang="en-US" altLang="ja-JP" sz="1400" b="0" dirty="0">
                <a:solidFill>
                  <a:srgbClr val="000000"/>
                </a:solidFill>
                <a:effectLst/>
                <a:latin typeface="+mn-ea"/>
              </a:rPr>
              <a:t>    </a:t>
            </a:r>
            <a:r>
              <a:rPr lang="en-US" altLang="ja-JP" sz="1400" b="0" dirty="0">
                <a:solidFill>
                  <a:srgbClr val="AF00DB"/>
                </a:solidFill>
                <a:effectLst/>
                <a:latin typeface="+mn-ea"/>
              </a:rPr>
              <a:t>else</a:t>
            </a:r>
            <a:r>
              <a:rPr lang="en-US" altLang="ja-JP" sz="1400" b="0" dirty="0">
                <a:solidFill>
                  <a:srgbClr val="000000"/>
                </a:solidFill>
                <a:effectLst/>
                <a:latin typeface="+mn-ea"/>
              </a:rPr>
              <a:t>:               </a:t>
            </a:r>
            <a:r>
              <a:rPr lang="en-US" altLang="ja-JP" sz="1400" b="0" dirty="0">
                <a:solidFill>
                  <a:srgbClr val="008000"/>
                </a:solidFill>
                <a:effectLst/>
                <a:latin typeface="+mn-ea"/>
              </a:rPr>
              <a:t># loss</a:t>
            </a:r>
            <a:r>
              <a:rPr lang="ja-JP" altLang="en-US" sz="1400" b="0" dirty="0">
                <a:solidFill>
                  <a:srgbClr val="008000"/>
                </a:solidFill>
                <a:effectLst/>
                <a:latin typeface="+mn-ea"/>
              </a:rPr>
              <a:t>が改善した場合は</a:t>
            </a:r>
            <a:r>
              <a:rPr lang="en-US" altLang="ja-JP" sz="1400" b="0" dirty="0">
                <a:solidFill>
                  <a:srgbClr val="008000"/>
                </a:solidFill>
                <a:effectLst/>
                <a:latin typeface="+mn-ea"/>
              </a:rPr>
              <a:t>_step</a:t>
            </a:r>
            <a:r>
              <a:rPr lang="ja-JP" altLang="en-US" sz="1400" b="0" dirty="0">
                <a:solidFill>
                  <a:srgbClr val="008000"/>
                </a:solidFill>
                <a:effectLst/>
                <a:latin typeface="+mn-ea"/>
              </a:rPr>
              <a:t>を</a:t>
            </a:r>
            <a:r>
              <a:rPr lang="en-US" altLang="ja-JP" sz="1400" b="0" dirty="0">
                <a:solidFill>
                  <a:srgbClr val="008000"/>
                </a:solidFill>
                <a:effectLst/>
                <a:latin typeface="+mn-ea"/>
              </a:rPr>
              <a:t>0</a:t>
            </a:r>
            <a:r>
              <a:rPr lang="ja-JP" altLang="en-US" sz="1400" b="0" dirty="0">
                <a:solidFill>
                  <a:srgbClr val="008000"/>
                </a:solidFill>
                <a:effectLst/>
                <a:latin typeface="+mn-ea"/>
              </a:rPr>
              <a:t>にして</a:t>
            </a:r>
            <a:r>
              <a:rPr lang="en-US" altLang="ja-JP" sz="1400" b="0" dirty="0">
                <a:solidFill>
                  <a:srgbClr val="008000"/>
                </a:solidFill>
                <a:effectLst/>
                <a:latin typeface="+mn-ea"/>
              </a:rPr>
              <a:t>_loss</a:t>
            </a:r>
            <a:r>
              <a:rPr lang="ja-JP" altLang="en-US" sz="1400" b="0" dirty="0">
                <a:solidFill>
                  <a:srgbClr val="008000"/>
                </a:solidFill>
                <a:effectLst/>
                <a:latin typeface="+mn-ea"/>
              </a:rPr>
              <a:t>を更新する</a:t>
            </a:r>
            <a:endParaRPr lang="ja-JP" altLang="en-US" sz="1400" b="0" dirty="0">
              <a:solidFill>
                <a:srgbClr val="000000"/>
              </a:solidFill>
              <a:effectLst/>
              <a:latin typeface="+mn-ea"/>
            </a:endParaRPr>
          </a:p>
          <a:p>
            <a:r>
              <a:rPr lang="ja-JP" altLang="en-US" sz="1400" b="0" dirty="0">
                <a:solidFill>
                  <a:srgbClr val="000000"/>
                </a:solidFill>
                <a:effectLst/>
                <a:latin typeface="+mn-ea"/>
              </a:rPr>
              <a:t>      </a:t>
            </a:r>
            <a:r>
              <a:rPr lang="en-US" altLang="ja-JP" sz="1400" b="0" dirty="0">
                <a:solidFill>
                  <a:srgbClr val="001080"/>
                </a:solidFill>
                <a:effectLst/>
                <a:latin typeface="+mn-ea"/>
              </a:rPr>
              <a:t>self</a:t>
            </a:r>
            <a:r>
              <a:rPr lang="en-US" altLang="ja-JP" sz="1400" b="0" dirty="0">
                <a:solidFill>
                  <a:srgbClr val="000000"/>
                </a:solidFill>
                <a:effectLst/>
                <a:latin typeface="+mn-ea"/>
              </a:rPr>
              <a:t>._step = </a:t>
            </a:r>
            <a:r>
              <a:rPr lang="en-US" altLang="ja-JP" sz="1400" b="0" dirty="0">
                <a:solidFill>
                  <a:srgbClr val="09885A"/>
                </a:solidFill>
                <a:effectLst/>
                <a:latin typeface="+mn-ea"/>
              </a:rPr>
              <a:t>0</a:t>
            </a:r>
            <a:endParaRPr lang="en-US" altLang="ja-JP" sz="1400" b="0" dirty="0">
              <a:solidFill>
                <a:srgbClr val="000000"/>
              </a:solidFill>
              <a:effectLst/>
              <a:latin typeface="+mn-ea"/>
            </a:endParaRPr>
          </a:p>
          <a:p>
            <a:r>
              <a:rPr lang="en-US" altLang="ja-JP" sz="1400" b="0" dirty="0">
                <a:solidFill>
                  <a:srgbClr val="000000"/>
                </a:solidFill>
                <a:effectLst/>
                <a:latin typeface="+mn-ea"/>
              </a:rPr>
              <a:t>      </a:t>
            </a:r>
            <a:r>
              <a:rPr lang="en-US" altLang="ja-JP" sz="1400" b="0" dirty="0">
                <a:solidFill>
                  <a:srgbClr val="001080"/>
                </a:solidFill>
                <a:effectLst/>
                <a:latin typeface="+mn-ea"/>
              </a:rPr>
              <a:t>self</a:t>
            </a:r>
            <a:r>
              <a:rPr lang="en-US" altLang="ja-JP" sz="1400" b="0" dirty="0">
                <a:solidFill>
                  <a:srgbClr val="000000"/>
                </a:solidFill>
                <a:effectLst/>
                <a:latin typeface="+mn-ea"/>
              </a:rPr>
              <a:t>._loss = loss</a:t>
            </a:r>
          </a:p>
          <a:p>
            <a:r>
              <a:rPr lang="en-US" altLang="ja-JP" sz="1400" b="0" dirty="0">
                <a:solidFill>
                  <a:srgbClr val="000000"/>
                </a:solidFill>
                <a:effectLst/>
                <a:latin typeface="+mn-ea"/>
              </a:rPr>
              <a:t>    </a:t>
            </a:r>
            <a:r>
              <a:rPr lang="en-US" altLang="ja-JP" sz="1400" b="0" dirty="0">
                <a:solidFill>
                  <a:srgbClr val="AF00DB"/>
                </a:solidFill>
                <a:effectLst/>
                <a:latin typeface="+mn-ea"/>
              </a:rPr>
              <a:t>return</a:t>
            </a:r>
            <a:r>
              <a:rPr lang="en-US" altLang="ja-JP" sz="1400" b="0" dirty="0">
                <a:solidFill>
                  <a:srgbClr val="000000"/>
                </a:solidFill>
                <a:effectLst/>
                <a:latin typeface="+mn-ea"/>
              </a:rPr>
              <a:t> </a:t>
            </a:r>
            <a:r>
              <a:rPr lang="en-US" altLang="ja-JP" sz="1400" b="0" dirty="0">
                <a:solidFill>
                  <a:srgbClr val="0000FF"/>
                </a:solidFill>
                <a:effectLst/>
                <a:latin typeface="+mn-ea"/>
              </a:rPr>
              <a:t>False</a:t>
            </a:r>
            <a:endParaRPr lang="en-US" altLang="ja-JP" sz="1400" b="0" dirty="0">
              <a:solidFill>
                <a:srgbClr val="000000"/>
              </a:solidFill>
              <a:effectLst/>
              <a:latin typeface="+mn-ea"/>
            </a:endParaRPr>
          </a:p>
        </p:txBody>
      </p:sp>
      <p:sp>
        <p:nvSpPr>
          <p:cNvPr id="18" name="四角形: 角を丸くする 17">
            <a:extLst>
              <a:ext uri="{FF2B5EF4-FFF2-40B4-BE49-F238E27FC236}">
                <a16:creationId xmlns:a16="http://schemas.microsoft.com/office/drawing/2014/main" id="{B3271F0C-6406-40D8-BF90-98286BB61C1D}"/>
              </a:ext>
            </a:extLst>
          </p:cNvPr>
          <p:cNvSpPr/>
          <p:nvPr/>
        </p:nvSpPr>
        <p:spPr bwMode="auto">
          <a:xfrm>
            <a:off x="791541" y="947392"/>
            <a:ext cx="10678772" cy="477017"/>
          </a:xfrm>
          <a:prstGeom prst="roundRect">
            <a:avLst>
              <a:gd name="adj" fmla="val 7423"/>
            </a:avLst>
          </a:prstGeom>
          <a:solidFill>
            <a:srgbClr val="FEEDE6"/>
          </a:solidFill>
          <a:ln w="19050" algn="ctr">
            <a:noFill/>
            <a:prstDash val="dash"/>
            <a:round/>
            <a:headEnd/>
            <a:tailEnd/>
          </a:ln>
          <a:effectLst/>
        </p:spPr>
        <p:txBody>
          <a:bodyPr wrap="none" lIns="180000" bIns="0" rtlCol="0" anchor="ctr"/>
          <a:lstStyle/>
          <a:p>
            <a:pPr marL="285750" indent="-285750">
              <a:buFont typeface="Wingdings" panose="05000000000000000000" pitchFamily="2" charset="2"/>
              <a:buChar char="n"/>
            </a:pPr>
            <a:r>
              <a:rPr kumimoji="1" lang="en-US" altLang="ja-JP" sz="2000" b="1" dirty="0">
                <a:solidFill>
                  <a:srgbClr val="F36C37"/>
                </a:solidFill>
                <a:latin typeface="+mj-ea"/>
                <a:ea typeface="+mj-ea"/>
              </a:rPr>
              <a:t>Early-Stopping</a:t>
            </a:r>
            <a:r>
              <a:rPr kumimoji="1" lang="ja-JP" altLang="en-US" sz="2000" b="1" dirty="0">
                <a:solidFill>
                  <a:srgbClr val="F36C37"/>
                </a:solidFill>
                <a:latin typeface="+mj-ea"/>
                <a:ea typeface="+mj-ea"/>
              </a:rPr>
              <a:t>機能の用意</a:t>
            </a:r>
            <a:endParaRPr kumimoji="1" lang="en-US" altLang="ja-JP" sz="2000" b="1" dirty="0">
              <a:solidFill>
                <a:srgbClr val="F36C37"/>
              </a:solidFill>
              <a:latin typeface="+mj-ea"/>
              <a:ea typeface="+mj-ea"/>
            </a:endParaRPr>
          </a:p>
        </p:txBody>
      </p:sp>
      <p:sp>
        <p:nvSpPr>
          <p:cNvPr id="13" name="テキスト ボックス 12">
            <a:extLst>
              <a:ext uri="{FF2B5EF4-FFF2-40B4-BE49-F238E27FC236}">
                <a16:creationId xmlns:a16="http://schemas.microsoft.com/office/drawing/2014/main" id="{355B63F6-CA72-48E7-AFE8-4AD9476680B0}"/>
              </a:ext>
            </a:extLst>
          </p:cNvPr>
          <p:cNvSpPr txBox="1"/>
          <p:nvPr/>
        </p:nvSpPr>
        <p:spPr>
          <a:xfrm>
            <a:off x="1038991" y="1591108"/>
            <a:ext cx="10386245" cy="465620"/>
          </a:xfrm>
          <a:prstGeom prst="rect">
            <a:avLst/>
          </a:prstGeom>
        </p:spPr>
        <p:txBody>
          <a:bodyPr vert="horz" wrap="none" lIns="91440" tIns="45720" rIns="91440" bIns="45720" rtlCol="0">
            <a:noAutofit/>
          </a:bodyPr>
          <a:lstStyle>
            <a:defPPr>
              <a:defRPr lang="en-US"/>
            </a:defPPr>
            <a:lvl1pPr marL="357188" marR="0" indent="-357188" defTabSz="914400" fontAlgn="base">
              <a:lnSpc>
                <a:spcPct val="100000"/>
              </a:lnSpc>
              <a:spcBef>
                <a:spcPts val="0"/>
              </a:spcBef>
              <a:spcAft>
                <a:spcPts val="600"/>
              </a:spcAft>
              <a:buClr>
                <a:schemeClr val="tx1">
                  <a:lumMod val="75000"/>
                  <a:lumOff val="25000"/>
                </a:schemeClr>
              </a:buClr>
              <a:buSzTx/>
              <a:buFont typeface="Wingdings" panose="05000000000000000000" pitchFamily="2" charset="2"/>
              <a:buChar char="n"/>
              <a:tabLst/>
              <a:defRPr kumimoji="1" sz="2000" b="1" baseline="0">
                <a:solidFill>
                  <a:schemeClr val="tx1">
                    <a:lumMod val="75000"/>
                    <a:lumOff val="25000"/>
                  </a:schemeClr>
                </a:solidFill>
                <a:latin typeface="メイリオ" panose="020B0604030504040204" pitchFamily="50" charset="-128"/>
                <a:ea typeface="メイリオ" panose="020B0604030504040204" pitchFamily="50" charset="-128"/>
              </a:defRPr>
            </a:lvl1pPr>
            <a:lvl2pPr marL="742950" marR="0" indent="-285750" defTabSz="914400" fontAlgn="base">
              <a:lnSpc>
                <a:spcPct val="100000"/>
              </a:lnSpc>
              <a:spcBef>
                <a:spcPct val="20000"/>
              </a:spcBef>
              <a:spcAft>
                <a:spcPct val="0"/>
              </a:spcAft>
              <a:buClr>
                <a:schemeClr val="tx1"/>
              </a:buClr>
              <a:buSzTx/>
              <a:buFont typeface="Wingdings" panose="05000000000000000000" pitchFamily="2" charset="2"/>
              <a:buChar char="l"/>
              <a:tabLst/>
              <a:defRPr kumimoji="1" sz="2800" baseline="0">
                <a:solidFill>
                  <a:schemeClr val="tx1">
                    <a:lumMod val="75000"/>
                    <a:lumOff val="25000"/>
                  </a:schemeClr>
                </a:solidFill>
                <a:latin typeface="メイリオ" panose="020B0604030504040204" pitchFamily="50" charset="-128"/>
                <a:ea typeface="メイリオ" panose="020B0604030504040204" pitchFamily="50" charset="-128"/>
              </a:defRPr>
            </a:lvl2pPr>
            <a:lvl3pPr marL="1143000" marR="0" indent="-22860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3pPr>
            <a:lvl4pPr marL="1714500" marR="0" indent="-34290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4pPr>
            <a:lvl5pPr marL="2114550" marR="0" indent="-28575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5pPr>
            <a:lvl6pPr marL="2514600" indent="-228600" defTabSz="914400">
              <a:lnSpc>
                <a:spcPct val="90000"/>
              </a:lnSpc>
              <a:spcBef>
                <a:spcPts val="500"/>
              </a:spcBef>
              <a:buFont typeface="Arial" panose="020B0604020202020204" pitchFamily="34" charset="0"/>
              <a:buChar char="•"/>
              <a:defRPr kumimoji="1"/>
            </a:lvl6pPr>
            <a:lvl7pPr marL="2971800" indent="-228600" defTabSz="914400">
              <a:lnSpc>
                <a:spcPct val="90000"/>
              </a:lnSpc>
              <a:spcBef>
                <a:spcPts val="500"/>
              </a:spcBef>
              <a:buFont typeface="Arial" panose="020B0604020202020204" pitchFamily="34" charset="0"/>
              <a:buChar char="•"/>
              <a:defRPr kumimoji="1"/>
            </a:lvl7pPr>
            <a:lvl8pPr marL="3429000" indent="-228600" defTabSz="914400">
              <a:lnSpc>
                <a:spcPct val="90000"/>
              </a:lnSpc>
              <a:spcBef>
                <a:spcPts val="500"/>
              </a:spcBef>
              <a:buFont typeface="Arial" panose="020B0604020202020204" pitchFamily="34" charset="0"/>
              <a:buChar char="•"/>
              <a:defRPr kumimoji="1"/>
            </a:lvl8pPr>
            <a:lvl9pPr marL="3886200" indent="-228600" defTabSz="914400">
              <a:lnSpc>
                <a:spcPct val="90000"/>
              </a:lnSpc>
              <a:spcBef>
                <a:spcPts val="500"/>
              </a:spcBef>
              <a:buFont typeface="Arial" panose="020B0604020202020204" pitchFamily="34" charset="0"/>
              <a:buChar char="•"/>
              <a:defRPr kumimoji="1"/>
            </a:lvl9pPr>
          </a:lstStyle>
          <a:p>
            <a:pPr>
              <a:buClr>
                <a:srgbClr val="F36C37"/>
              </a:buClr>
              <a:buFont typeface="Wingdings" panose="05000000000000000000" pitchFamily="2" charset="2"/>
              <a:buChar char="l"/>
            </a:pPr>
            <a:r>
              <a:rPr lang="en-US" altLang="ja-JP" sz="1800" dirty="0"/>
              <a:t>PyTorch</a:t>
            </a:r>
            <a:r>
              <a:rPr lang="ja-JP" altLang="en-US" sz="1800" dirty="0"/>
              <a:t>にはデフォルトで、</a:t>
            </a:r>
            <a:r>
              <a:rPr lang="en-US" altLang="ja-JP" sz="1800" dirty="0"/>
              <a:t>Early-Stopping</a:t>
            </a:r>
            <a:r>
              <a:rPr lang="ja-JP" altLang="en-US" sz="1800" dirty="0"/>
              <a:t>の機能は提供されていないため、独自に用意する</a:t>
            </a:r>
            <a:br>
              <a:rPr lang="en-US" altLang="ja-JP" sz="1800" dirty="0"/>
            </a:br>
            <a:r>
              <a:rPr lang="ja-JP" altLang="en-US" sz="1800" dirty="0"/>
              <a:t>ことが一般的です</a:t>
            </a:r>
            <a:r>
              <a:rPr lang="en-US" altLang="ja-JP" sz="1800" dirty="0"/>
              <a:t>(GitHub</a:t>
            </a:r>
            <a:r>
              <a:rPr lang="ja-JP" altLang="en-US" sz="1800" dirty="0"/>
              <a:t>などで公開されているプログラムを利用することもできます</a:t>
            </a:r>
            <a:r>
              <a:rPr lang="en-US" altLang="ja-JP" sz="1800" dirty="0"/>
              <a:t>)</a:t>
            </a:r>
            <a:r>
              <a:rPr lang="ja-JP" altLang="en-US" sz="1800" dirty="0"/>
              <a:t>。</a:t>
            </a:r>
            <a:endParaRPr lang="en-US" altLang="ja-JP" sz="1800" dirty="0"/>
          </a:p>
          <a:p>
            <a:pPr>
              <a:buClr>
                <a:srgbClr val="F36C37"/>
              </a:buClr>
              <a:buFont typeface="Wingdings" panose="05000000000000000000" pitchFamily="2" charset="2"/>
              <a:buChar char="l"/>
            </a:pPr>
            <a:r>
              <a:rPr lang="ja-JP" altLang="en-US" sz="1800" dirty="0"/>
              <a:t>今回は以下のようなクラスを用意しました。このクラスの機能を学習ループの中で</a:t>
            </a:r>
            <a:br>
              <a:rPr lang="en-US" altLang="ja-JP" sz="1800" dirty="0"/>
            </a:br>
            <a:r>
              <a:rPr lang="ja-JP" altLang="en-US" sz="1800" dirty="0"/>
              <a:t>呼び出すことで、</a:t>
            </a:r>
            <a:r>
              <a:rPr lang="en-US" altLang="ja-JP" sz="1800" dirty="0"/>
              <a:t>Early-Stopping</a:t>
            </a:r>
            <a:r>
              <a:rPr lang="ja-JP" altLang="en-US" sz="1800" dirty="0"/>
              <a:t>を実装します。</a:t>
            </a:r>
          </a:p>
        </p:txBody>
      </p:sp>
    </p:spTree>
    <p:extLst>
      <p:ext uri="{BB962C8B-B14F-4D97-AF65-F5344CB8AC3E}">
        <p14:creationId xmlns:p14="http://schemas.microsoft.com/office/powerpoint/2010/main" val="1875382924"/>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lang="en-US" altLang="ja-JP" dirty="0"/>
              <a:t>A1</a:t>
            </a:r>
            <a:r>
              <a:rPr kumimoji="1" lang="en-US" altLang="ja-JP" dirty="0"/>
              <a:t>-3-3.</a:t>
            </a:r>
            <a:r>
              <a:rPr lang="en-US" altLang="ja-JP" dirty="0"/>
              <a:t>PyTorch</a:t>
            </a:r>
            <a:r>
              <a:rPr lang="ja-JP" altLang="en-US" dirty="0"/>
              <a:t>で</a:t>
            </a:r>
            <a:r>
              <a:rPr lang="en-US" altLang="ja-JP" dirty="0"/>
              <a:t>Early-Stopping</a:t>
            </a:r>
            <a:r>
              <a:rPr lang="ja-JP" altLang="en-US" dirty="0"/>
              <a:t>を実装する②</a:t>
            </a:r>
            <a:endParaRPr kumimoji="1" lang="ja-JP" altLang="en-US" dirty="0"/>
          </a:p>
        </p:txBody>
      </p:sp>
      <p:sp>
        <p:nvSpPr>
          <p:cNvPr id="5" name="スライド番号プレースホルダー 4">
            <a:extLst>
              <a:ext uri="{FF2B5EF4-FFF2-40B4-BE49-F238E27FC236}">
                <a16:creationId xmlns:a16="http://schemas.microsoft.com/office/drawing/2014/main" id="{C905B90A-465B-402F-BC68-6932C2B00E04}"/>
              </a:ext>
            </a:extLst>
          </p:cNvPr>
          <p:cNvSpPr>
            <a:spLocks noGrp="1"/>
          </p:cNvSpPr>
          <p:nvPr>
            <p:ph type="sldNum" sz="quarter" idx="10"/>
          </p:nvPr>
        </p:nvSpPr>
        <p:spPr/>
        <p:txBody>
          <a:bodyPr/>
          <a:lstStyle/>
          <a:p>
            <a:fld id="{5D750650-B10A-47BF-93C2-E1678438B37A}" type="slidenum">
              <a:rPr kumimoji="1" lang="ja-JP" altLang="en-US" smtClean="0"/>
              <a:pPr/>
              <a:t>377</a:t>
            </a:fld>
            <a:endParaRPr kumimoji="1" lang="ja-JP" altLang="en-US"/>
          </a:p>
        </p:txBody>
      </p:sp>
      <p:sp>
        <p:nvSpPr>
          <p:cNvPr id="11" name="正方形/長方形 10">
            <a:extLst>
              <a:ext uri="{FF2B5EF4-FFF2-40B4-BE49-F238E27FC236}">
                <a16:creationId xmlns:a16="http://schemas.microsoft.com/office/drawing/2014/main" id="{B4A3BA0E-C5BE-415E-8C08-724924F3FCB7}"/>
              </a:ext>
            </a:extLst>
          </p:cNvPr>
          <p:cNvSpPr/>
          <p:nvPr/>
        </p:nvSpPr>
        <p:spPr bwMode="auto">
          <a:xfrm>
            <a:off x="741986" y="1714500"/>
            <a:ext cx="10658473" cy="2857500"/>
          </a:xfrm>
          <a:prstGeom prst="rect">
            <a:avLst/>
          </a:prstGeom>
          <a:solidFill>
            <a:srgbClr val="ECECEC"/>
          </a:solidFill>
          <a:ln w="12700">
            <a:noFill/>
          </a:ln>
          <a:effectLst/>
        </p:spPr>
        <p:style>
          <a:lnRef idx="1">
            <a:schemeClr val="accent1"/>
          </a:lnRef>
          <a:fillRef idx="2">
            <a:schemeClr val="accent1"/>
          </a:fillRef>
          <a:effectRef idx="1">
            <a:schemeClr val="accent1"/>
          </a:effectRef>
          <a:fontRef idx="minor">
            <a:schemeClr val="dk1"/>
          </a:fontRef>
        </p:style>
        <p:txBody>
          <a:bodyPr vert="horz" wrap="square" lIns="84406" tIns="42203" rIns="84406" bIns="42203" numCol="1" rtlCol="0" anchor="t" anchorCtr="0" compatLnSpc="1">
            <a:prstTxWarp prst="textNoShape">
              <a:avLst/>
            </a:prstTxWarp>
            <a:normAutofit/>
          </a:bodyPr>
          <a:lstStyle/>
          <a:p>
            <a:r>
              <a:rPr lang="en-US" altLang="ja-JP" sz="1400" b="0" dirty="0">
                <a:solidFill>
                  <a:srgbClr val="008000"/>
                </a:solidFill>
                <a:effectLst/>
                <a:latin typeface="+mn-ea"/>
              </a:rPr>
              <a:t># ★</a:t>
            </a:r>
            <a:r>
              <a:rPr lang="ja-JP" altLang="en-US" sz="1400" b="0" dirty="0">
                <a:solidFill>
                  <a:srgbClr val="008000"/>
                </a:solidFill>
                <a:effectLst/>
                <a:latin typeface="+mn-ea"/>
              </a:rPr>
              <a:t>早期終了のクラスをインスタンスを準備★</a:t>
            </a:r>
            <a:endParaRPr lang="ja-JP" altLang="en-US" sz="1400" b="0" dirty="0">
              <a:solidFill>
                <a:srgbClr val="000000"/>
              </a:solidFill>
              <a:effectLst/>
              <a:latin typeface="+mn-ea"/>
            </a:endParaRPr>
          </a:p>
          <a:p>
            <a:r>
              <a:rPr lang="en-US" altLang="ja-JP" sz="1400" b="0" dirty="0">
                <a:solidFill>
                  <a:srgbClr val="000000"/>
                </a:solidFill>
                <a:effectLst/>
                <a:latin typeface="+mn-ea"/>
              </a:rPr>
              <a:t>es = EarlyStopping(patience=</a:t>
            </a:r>
            <a:r>
              <a:rPr lang="en-US" altLang="ja-JP" sz="1400" b="0" dirty="0">
                <a:solidFill>
                  <a:srgbClr val="09885A"/>
                </a:solidFill>
                <a:effectLst/>
                <a:latin typeface="+mn-ea"/>
              </a:rPr>
              <a:t>10</a:t>
            </a:r>
            <a:r>
              <a:rPr lang="en-US" altLang="ja-JP" sz="1400" b="0" dirty="0">
                <a:solidFill>
                  <a:srgbClr val="000000"/>
                </a:solidFill>
                <a:effectLst/>
                <a:latin typeface="+mn-ea"/>
              </a:rPr>
              <a:t>)</a:t>
            </a:r>
          </a:p>
          <a:p>
            <a:endParaRPr lang="en-US" altLang="ja-JP" sz="1400" dirty="0">
              <a:solidFill>
                <a:srgbClr val="000000"/>
              </a:solidFill>
              <a:latin typeface="+mn-ea"/>
            </a:endParaRPr>
          </a:p>
          <a:p>
            <a:r>
              <a:rPr lang="en-US" altLang="ja-JP" sz="1400" b="0" dirty="0">
                <a:solidFill>
                  <a:srgbClr val="008000"/>
                </a:solidFill>
                <a:effectLst/>
                <a:latin typeface="+mn-ea"/>
              </a:rPr>
              <a:t># </a:t>
            </a:r>
            <a:r>
              <a:rPr lang="ja-JP" altLang="en-US" sz="1400" b="0" dirty="0">
                <a:solidFill>
                  <a:srgbClr val="008000"/>
                </a:solidFill>
                <a:effectLst/>
                <a:latin typeface="+mn-ea"/>
              </a:rPr>
              <a:t>エポック分の繰り返し</a:t>
            </a:r>
            <a:endParaRPr lang="ja-JP" altLang="en-US" sz="1400" b="0" dirty="0">
              <a:solidFill>
                <a:srgbClr val="000000"/>
              </a:solidFill>
              <a:effectLst/>
              <a:latin typeface="+mn-ea"/>
            </a:endParaRPr>
          </a:p>
          <a:p>
            <a:r>
              <a:rPr lang="en-US" altLang="ja-JP" sz="1400" b="0" dirty="0">
                <a:solidFill>
                  <a:srgbClr val="AF00DB"/>
                </a:solidFill>
                <a:effectLst/>
                <a:latin typeface="+mn-ea"/>
              </a:rPr>
              <a:t>for</a:t>
            </a:r>
            <a:r>
              <a:rPr lang="en-US" altLang="ja-JP" sz="1400" b="0" dirty="0">
                <a:solidFill>
                  <a:srgbClr val="000000"/>
                </a:solidFill>
                <a:effectLst/>
                <a:latin typeface="+mn-ea"/>
              </a:rPr>
              <a:t> epoch </a:t>
            </a:r>
            <a:r>
              <a:rPr lang="en-US" altLang="ja-JP" sz="1400" b="0" dirty="0">
                <a:solidFill>
                  <a:srgbClr val="0000FF"/>
                </a:solidFill>
                <a:effectLst/>
                <a:latin typeface="+mn-ea"/>
              </a:rPr>
              <a:t>in</a:t>
            </a:r>
            <a:r>
              <a:rPr lang="en-US" altLang="ja-JP" sz="1400" b="0" dirty="0">
                <a:solidFill>
                  <a:srgbClr val="000000"/>
                </a:solidFill>
                <a:effectLst/>
                <a:latin typeface="+mn-ea"/>
              </a:rPr>
              <a:t> </a:t>
            </a:r>
            <a:r>
              <a:rPr lang="en-US" altLang="ja-JP" sz="1400" b="0" dirty="0">
                <a:solidFill>
                  <a:srgbClr val="795E26"/>
                </a:solidFill>
                <a:effectLst/>
                <a:latin typeface="+mn-ea"/>
              </a:rPr>
              <a:t>range</a:t>
            </a:r>
            <a:r>
              <a:rPr lang="en-US" altLang="ja-JP" sz="1400" b="0" dirty="0">
                <a:solidFill>
                  <a:srgbClr val="000000"/>
                </a:solidFill>
                <a:effectLst/>
                <a:latin typeface="+mn-ea"/>
              </a:rPr>
              <a:t>(num_epochs):</a:t>
            </a:r>
          </a:p>
          <a:p>
            <a:endParaRPr lang="en-US" altLang="ja-JP" sz="1400" b="0" dirty="0">
              <a:solidFill>
                <a:srgbClr val="000000"/>
              </a:solidFill>
              <a:effectLst/>
              <a:latin typeface="+mn-ea"/>
            </a:endParaRPr>
          </a:p>
          <a:p>
            <a:r>
              <a:rPr lang="en-US" altLang="ja-JP" sz="1400" b="0" dirty="0">
                <a:solidFill>
                  <a:srgbClr val="000000"/>
                </a:solidFill>
                <a:effectLst/>
                <a:latin typeface="+mn-ea"/>
              </a:rPr>
              <a:t>	</a:t>
            </a:r>
            <a:r>
              <a:rPr lang="en-US" altLang="ja-JP" sz="1400" b="0" dirty="0">
                <a:solidFill>
                  <a:srgbClr val="008000"/>
                </a:solidFill>
                <a:effectLst/>
                <a:latin typeface="+mn-ea"/>
              </a:rPr>
              <a:t># </a:t>
            </a:r>
            <a:r>
              <a:rPr lang="ja-JP" altLang="en-US" sz="1400" b="0" dirty="0">
                <a:solidFill>
                  <a:srgbClr val="008000"/>
                </a:solidFill>
                <a:effectLst/>
                <a:latin typeface="+mn-ea"/>
              </a:rPr>
              <a:t>～学習及び評価を中略～</a:t>
            </a:r>
            <a:endParaRPr lang="en-US" altLang="ja-JP" sz="1400" b="0" dirty="0">
              <a:solidFill>
                <a:srgbClr val="008000"/>
              </a:solidFill>
              <a:effectLst/>
              <a:latin typeface="+mn-ea"/>
            </a:endParaRPr>
          </a:p>
          <a:p>
            <a:endParaRPr lang="en-US" altLang="ja-JP" sz="1400" b="0" dirty="0">
              <a:solidFill>
                <a:srgbClr val="000000"/>
              </a:solidFill>
              <a:effectLst/>
              <a:latin typeface="+mn-ea"/>
            </a:endParaRPr>
          </a:p>
          <a:p>
            <a:r>
              <a:rPr lang="en-US" altLang="ja-JP" sz="1400" dirty="0">
                <a:solidFill>
                  <a:srgbClr val="000000"/>
                </a:solidFill>
                <a:latin typeface="+mn-ea"/>
              </a:rPr>
              <a:t>	</a:t>
            </a:r>
            <a:r>
              <a:rPr lang="en-US" altLang="ja-JP" sz="1400" b="0" dirty="0">
                <a:solidFill>
                  <a:srgbClr val="008000"/>
                </a:solidFill>
                <a:effectLst/>
                <a:latin typeface="+mn-ea"/>
              </a:rPr>
              <a:t># ★</a:t>
            </a:r>
            <a:r>
              <a:rPr lang="ja-JP" altLang="en-US" sz="1400" b="0" dirty="0">
                <a:solidFill>
                  <a:srgbClr val="008000"/>
                </a:solidFill>
                <a:effectLst/>
                <a:latin typeface="+mn-ea"/>
              </a:rPr>
              <a:t>早期終了判定★</a:t>
            </a:r>
            <a:endParaRPr lang="ja-JP" altLang="en-US" sz="1400" b="0" dirty="0">
              <a:solidFill>
                <a:srgbClr val="000000"/>
              </a:solidFill>
              <a:effectLst/>
              <a:latin typeface="+mn-ea"/>
            </a:endParaRPr>
          </a:p>
          <a:p>
            <a:r>
              <a:rPr lang="ja-JP" altLang="en-US" sz="1400" b="0" dirty="0">
                <a:solidFill>
                  <a:srgbClr val="000000"/>
                </a:solidFill>
                <a:effectLst/>
                <a:latin typeface="+mn-ea"/>
              </a:rPr>
              <a:t>    </a:t>
            </a:r>
            <a:r>
              <a:rPr lang="en-US" altLang="ja-JP" sz="1400" b="0" dirty="0">
                <a:solidFill>
                  <a:srgbClr val="000000"/>
                </a:solidFill>
                <a:effectLst/>
                <a:latin typeface="+mn-ea"/>
              </a:rPr>
              <a:t>	</a:t>
            </a:r>
            <a:r>
              <a:rPr lang="en-US" altLang="ja-JP" sz="1400" b="0" dirty="0">
                <a:solidFill>
                  <a:srgbClr val="AF00DB"/>
                </a:solidFill>
                <a:effectLst/>
                <a:latin typeface="+mn-ea"/>
              </a:rPr>
              <a:t>if</a:t>
            </a:r>
            <a:r>
              <a:rPr lang="en-US" altLang="ja-JP" sz="1400" b="0" dirty="0">
                <a:solidFill>
                  <a:srgbClr val="000000"/>
                </a:solidFill>
                <a:effectLst/>
                <a:latin typeface="+mn-ea"/>
              </a:rPr>
              <a:t> es(batch_val_loss):</a:t>
            </a:r>
          </a:p>
          <a:p>
            <a:r>
              <a:rPr lang="en-US" altLang="ja-JP" sz="1400" b="0" dirty="0">
                <a:solidFill>
                  <a:srgbClr val="000000"/>
                </a:solidFill>
                <a:effectLst/>
                <a:latin typeface="+mn-ea"/>
              </a:rPr>
              <a:t>      		</a:t>
            </a:r>
            <a:r>
              <a:rPr lang="en-US" altLang="ja-JP" sz="1400" b="0" dirty="0">
                <a:solidFill>
                  <a:srgbClr val="AF00DB"/>
                </a:solidFill>
                <a:effectLst/>
                <a:latin typeface="+mn-ea"/>
              </a:rPr>
              <a:t>break</a:t>
            </a:r>
            <a:endParaRPr lang="en-US" altLang="ja-JP" sz="1400" b="0" dirty="0">
              <a:solidFill>
                <a:srgbClr val="000000"/>
              </a:solidFill>
              <a:effectLst/>
              <a:latin typeface="+mn-ea"/>
            </a:endParaRPr>
          </a:p>
          <a:p>
            <a:endParaRPr lang="en-US" altLang="ja-JP" sz="1400" b="0" dirty="0">
              <a:solidFill>
                <a:srgbClr val="000000"/>
              </a:solidFill>
              <a:effectLst/>
              <a:latin typeface="+mn-ea"/>
            </a:endParaRPr>
          </a:p>
        </p:txBody>
      </p:sp>
      <p:sp>
        <p:nvSpPr>
          <p:cNvPr id="18" name="四角形: 角を丸くする 17">
            <a:extLst>
              <a:ext uri="{FF2B5EF4-FFF2-40B4-BE49-F238E27FC236}">
                <a16:creationId xmlns:a16="http://schemas.microsoft.com/office/drawing/2014/main" id="{B3271F0C-6406-40D8-BF90-98286BB61C1D}"/>
              </a:ext>
            </a:extLst>
          </p:cNvPr>
          <p:cNvSpPr/>
          <p:nvPr/>
        </p:nvSpPr>
        <p:spPr bwMode="auto">
          <a:xfrm>
            <a:off x="791541" y="947392"/>
            <a:ext cx="10678772" cy="477017"/>
          </a:xfrm>
          <a:prstGeom prst="roundRect">
            <a:avLst>
              <a:gd name="adj" fmla="val 7423"/>
            </a:avLst>
          </a:prstGeom>
          <a:solidFill>
            <a:srgbClr val="FEEDE6"/>
          </a:solidFill>
          <a:ln w="19050" algn="ctr">
            <a:noFill/>
            <a:prstDash val="dash"/>
            <a:round/>
            <a:headEnd/>
            <a:tailEnd/>
          </a:ln>
          <a:effectLst/>
        </p:spPr>
        <p:txBody>
          <a:bodyPr wrap="none" lIns="180000" bIns="0" rtlCol="0" anchor="ctr"/>
          <a:lstStyle/>
          <a:p>
            <a:pPr marL="285750" indent="-285750">
              <a:buFont typeface="Wingdings" panose="05000000000000000000" pitchFamily="2" charset="2"/>
              <a:buChar char="n"/>
            </a:pPr>
            <a:r>
              <a:rPr kumimoji="1" lang="en-US" altLang="ja-JP" sz="2000" b="1" dirty="0">
                <a:solidFill>
                  <a:srgbClr val="F36C37"/>
                </a:solidFill>
                <a:latin typeface="+mj-ea"/>
                <a:ea typeface="+mj-ea"/>
              </a:rPr>
              <a:t>Early-Stopping</a:t>
            </a:r>
            <a:r>
              <a:rPr kumimoji="1" lang="ja-JP" altLang="en-US" sz="2000" b="1" dirty="0">
                <a:solidFill>
                  <a:srgbClr val="F36C37"/>
                </a:solidFill>
                <a:latin typeface="+mj-ea"/>
                <a:ea typeface="+mj-ea"/>
              </a:rPr>
              <a:t>を学習ループの中で呼び出す</a:t>
            </a:r>
            <a:endParaRPr kumimoji="1" lang="en-US" altLang="ja-JP" sz="2000" b="1" dirty="0">
              <a:solidFill>
                <a:srgbClr val="F36C37"/>
              </a:solidFill>
              <a:latin typeface="+mj-ea"/>
              <a:ea typeface="+mj-ea"/>
            </a:endParaRPr>
          </a:p>
        </p:txBody>
      </p:sp>
      <p:sp>
        <p:nvSpPr>
          <p:cNvPr id="7" name="吹き出し: 線 6">
            <a:extLst>
              <a:ext uri="{FF2B5EF4-FFF2-40B4-BE49-F238E27FC236}">
                <a16:creationId xmlns:a16="http://schemas.microsoft.com/office/drawing/2014/main" id="{A98AD58C-581B-4E5C-B25F-FC39E2AB99E6}"/>
              </a:ext>
            </a:extLst>
          </p:cNvPr>
          <p:cNvSpPr/>
          <p:nvPr/>
        </p:nvSpPr>
        <p:spPr>
          <a:xfrm>
            <a:off x="4081749" y="2950997"/>
            <a:ext cx="3630374" cy="836377"/>
          </a:xfrm>
          <a:prstGeom prst="borderCallout1">
            <a:avLst>
              <a:gd name="adj1" fmla="val 44905"/>
              <a:gd name="adj2" fmla="val -1651"/>
              <a:gd name="adj3" fmla="val 75724"/>
              <a:gd name="adj4" fmla="val -20508"/>
            </a:avLst>
          </a:prstGeom>
          <a:solidFill>
            <a:schemeClr val="bg1"/>
          </a:solidFill>
          <a:ln w="19050">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ja-JP" altLang="en-US" sz="1400" dirty="0">
                <a:solidFill>
                  <a:srgbClr val="494949"/>
                </a:solidFill>
                <a:latin typeface="+mn-ea"/>
              </a:rPr>
              <a:t>学習ループの最後で呼び出すことにより、既定の回数改善が見られなかった場合は学習ループを中断する</a:t>
            </a:r>
          </a:p>
        </p:txBody>
      </p:sp>
    </p:spTree>
    <p:extLst>
      <p:ext uri="{BB962C8B-B14F-4D97-AF65-F5344CB8AC3E}">
        <p14:creationId xmlns:p14="http://schemas.microsoft.com/office/powerpoint/2010/main" val="2985376985"/>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lang="en-US" altLang="ja-JP" dirty="0"/>
              <a:t>A1</a:t>
            </a:r>
            <a:r>
              <a:rPr kumimoji="1" lang="en-US" altLang="ja-JP" dirty="0"/>
              <a:t>-3-4.PyTorch</a:t>
            </a:r>
            <a:r>
              <a:rPr kumimoji="1" lang="ja-JP" altLang="en-US" dirty="0"/>
              <a:t>ハンズオン モデルを改良する</a:t>
            </a:r>
          </a:p>
        </p:txBody>
      </p:sp>
      <p:sp>
        <p:nvSpPr>
          <p:cNvPr id="5" name="スライド番号プレースホルダー 4">
            <a:extLst>
              <a:ext uri="{FF2B5EF4-FFF2-40B4-BE49-F238E27FC236}">
                <a16:creationId xmlns:a16="http://schemas.microsoft.com/office/drawing/2014/main" id="{C905B90A-465B-402F-BC68-6932C2B00E04}"/>
              </a:ext>
            </a:extLst>
          </p:cNvPr>
          <p:cNvSpPr>
            <a:spLocks noGrp="1"/>
          </p:cNvSpPr>
          <p:nvPr>
            <p:ph type="sldNum" sz="quarter" idx="10"/>
          </p:nvPr>
        </p:nvSpPr>
        <p:spPr/>
        <p:txBody>
          <a:bodyPr/>
          <a:lstStyle/>
          <a:p>
            <a:fld id="{5D750650-B10A-47BF-93C2-E1678438B37A}" type="slidenum">
              <a:rPr kumimoji="1" lang="ja-JP" altLang="en-US" smtClean="0"/>
              <a:pPr/>
              <a:t>378</a:t>
            </a:fld>
            <a:endParaRPr kumimoji="1" lang="ja-JP" altLang="en-US"/>
          </a:p>
        </p:txBody>
      </p:sp>
      <p:sp>
        <p:nvSpPr>
          <p:cNvPr id="4" name="テキスト ボックス 3">
            <a:extLst>
              <a:ext uri="{FF2B5EF4-FFF2-40B4-BE49-F238E27FC236}">
                <a16:creationId xmlns:a16="http://schemas.microsoft.com/office/drawing/2014/main" id="{EB308ADB-2C24-40A0-9C1C-3E0C25EC8182}"/>
              </a:ext>
            </a:extLst>
          </p:cNvPr>
          <p:cNvSpPr txBox="1"/>
          <p:nvPr/>
        </p:nvSpPr>
        <p:spPr>
          <a:xfrm>
            <a:off x="766763" y="980499"/>
            <a:ext cx="10658473" cy="869469"/>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20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pPr>
              <a:lnSpc>
                <a:spcPct val="130000"/>
              </a:lnSpc>
            </a:pPr>
            <a:r>
              <a:rPr lang="ja-JP" altLang="en-US" dirty="0"/>
              <a:t>さきほどの続きから </a:t>
            </a:r>
            <a:r>
              <a:rPr lang="en-US" altLang="ja-JP" dirty="0"/>
              <a:t>mlho/ exercise </a:t>
            </a:r>
            <a:r>
              <a:rPr lang="ja-JP" altLang="en-US" dirty="0"/>
              <a:t>フォルダの中の</a:t>
            </a:r>
            <a:endParaRPr lang="en-US" altLang="ja-JP" dirty="0"/>
          </a:p>
          <a:p>
            <a:pPr>
              <a:lnSpc>
                <a:spcPct val="130000"/>
              </a:lnSpc>
            </a:pPr>
            <a:r>
              <a:rPr lang="ja-JP" altLang="en-US" dirty="0"/>
              <a:t>「 </a:t>
            </a:r>
            <a:r>
              <a:rPr lang="en-US" altLang="ja-JP" dirty="0"/>
              <a:t>6-2_Pytorch</a:t>
            </a:r>
            <a:r>
              <a:rPr lang="ja-JP" altLang="en-US" dirty="0"/>
              <a:t>による自動車の燃費予測</a:t>
            </a:r>
            <a:r>
              <a:rPr lang="en-US" altLang="ja-JP" dirty="0"/>
              <a:t>.ipynb</a:t>
            </a:r>
            <a:r>
              <a:rPr lang="ja-JP" altLang="en-US" dirty="0"/>
              <a:t>」を実行する</a:t>
            </a:r>
          </a:p>
        </p:txBody>
      </p:sp>
      <p:sp>
        <p:nvSpPr>
          <p:cNvPr id="12" name="四角形: 角を丸くする 11">
            <a:extLst>
              <a:ext uri="{FF2B5EF4-FFF2-40B4-BE49-F238E27FC236}">
                <a16:creationId xmlns:a16="http://schemas.microsoft.com/office/drawing/2014/main" id="{D9087632-89E8-4B86-9784-C818E91780DA}"/>
              </a:ext>
            </a:extLst>
          </p:cNvPr>
          <p:cNvSpPr/>
          <p:nvPr/>
        </p:nvSpPr>
        <p:spPr>
          <a:xfrm>
            <a:off x="766763" y="1888824"/>
            <a:ext cx="10599737" cy="2616942"/>
          </a:xfrm>
          <a:prstGeom prst="roundRect">
            <a:avLst>
              <a:gd name="adj" fmla="val 1884"/>
            </a:avLst>
          </a:prstGeom>
          <a:solidFill>
            <a:srgbClr val="FFF4E1"/>
          </a:solidFill>
          <a:ln w="19050" algn="ctr">
            <a:noFill/>
            <a:prstDash val="dash"/>
            <a:round/>
            <a:headEnd/>
            <a:tailEnd/>
          </a:ln>
          <a:effectLst/>
        </p:spPr>
        <p:txBody>
          <a:bodyPr rot="0" spcFirstLastPara="0" vertOverflow="overflow" horzOverflow="overflow" vert="horz" wrap="square" lIns="180000" tIns="72000" rIns="180000" bIns="72000" numCol="1" spcCol="0" rtlCol="0" fromWordArt="0" anchor="ctr" anchorCtr="0" forceAA="0" compatLnSpc="1">
            <a:prstTxWarp prst="textNoShape">
              <a:avLst/>
            </a:prstTxWarp>
            <a:noAutofit/>
          </a:bodyPr>
          <a:lstStyle/>
          <a:p>
            <a:pPr marL="171450" indent="-171450" algn="just">
              <a:lnSpc>
                <a:spcPct val="120000"/>
              </a:lnSpc>
              <a:spcAft>
                <a:spcPts val="400"/>
              </a:spcAft>
              <a:buClr>
                <a:srgbClr val="F36C37"/>
              </a:buClr>
              <a:buFont typeface="Wingdings" panose="05000000000000000000" pitchFamily="2" charset="2"/>
              <a:buChar char="l"/>
            </a:pPr>
            <a:endParaRPr lang="ja-JP" altLang="en-US" sz="1100" spc="150" dirty="0">
              <a:solidFill>
                <a:schemeClr val="tx1"/>
              </a:solidFill>
              <a:latin typeface="+mj-ea"/>
              <a:ea typeface="+mj-ea"/>
            </a:endParaRPr>
          </a:p>
        </p:txBody>
      </p:sp>
      <p:pic>
        <p:nvPicPr>
          <p:cNvPr id="11" name="図 10" descr="グラフィカル ユーザー インターフェイス, アプリケーション&#10;&#10;自動的に生成された説明">
            <a:extLst>
              <a:ext uri="{FF2B5EF4-FFF2-40B4-BE49-F238E27FC236}">
                <a16:creationId xmlns:a16="http://schemas.microsoft.com/office/drawing/2014/main" id="{D291127B-E84F-4D8F-B816-6299FECB45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24327" y="4124334"/>
            <a:ext cx="3243747" cy="2018226"/>
          </a:xfrm>
          <a:prstGeom prst="rect">
            <a:avLst/>
          </a:prstGeom>
        </p:spPr>
      </p:pic>
      <p:sp>
        <p:nvSpPr>
          <p:cNvPr id="13" name="コンテンツ プレースホルダー 2">
            <a:extLst>
              <a:ext uri="{FF2B5EF4-FFF2-40B4-BE49-F238E27FC236}">
                <a16:creationId xmlns:a16="http://schemas.microsoft.com/office/drawing/2014/main" id="{EF96ADA1-9B2A-4DD3-9BB0-2401B4B06B52}"/>
              </a:ext>
            </a:extLst>
          </p:cNvPr>
          <p:cNvSpPr txBox="1">
            <a:spLocks/>
          </p:cNvSpPr>
          <p:nvPr/>
        </p:nvSpPr>
        <p:spPr bwMode="auto">
          <a:xfrm>
            <a:off x="1113954" y="2070963"/>
            <a:ext cx="9964088" cy="2251449"/>
          </a:xfrm>
          <a:prstGeom prst="rect">
            <a:avLst/>
          </a:prstGeom>
        </p:spPr>
        <p:txBody>
          <a:bodyPr vert="horz" wrap="square" lIns="91440" tIns="45720" rIns="91440" bIns="45720" rtlCol="0" anchor="ctr">
            <a:noAutofit/>
          </a:bodyPr>
          <a:lstStyle>
            <a:lvl1pPr marL="357188" marR="0" indent="-357188"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n"/>
              <a:tabLst/>
              <a:defRPr kumimoji="1" lang="en-US" altLang="ja-JP"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1pPr>
            <a:lvl2pPr marL="742950" marR="0" indent="-28575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l"/>
              <a:tabLst/>
              <a:defRPr kumimoji="1" lang="ja-JP" altLang="en-US"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2pPr>
            <a:lvl3pPr marL="1143000" marR="0" indent="-2286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3pPr>
            <a:lvl4pPr marL="1714500" marR="0" indent="-3429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4pPr>
            <a:lvl5pPr marL="2114550" marR="0" indent="-28575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lnSpc>
                <a:spcPct val="120000"/>
              </a:lnSpc>
              <a:spcBef>
                <a:spcPts val="0"/>
              </a:spcBef>
              <a:spcAft>
                <a:spcPts val="2400"/>
              </a:spcAft>
              <a:buClr>
                <a:srgbClr val="F36C37"/>
              </a:buClr>
              <a:buFont typeface="Wingdings" panose="05000000000000000000" pitchFamily="2" charset="2"/>
              <a:buNone/>
            </a:pPr>
            <a:r>
              <a:rPr lang="ja-JP" altLang="en-US" sz="2000" b="1" dirty="0">
                <a:solidFill>
                  <a:srgbClr val="F36C37"/>
                </a:solidFill>
              </a:rPr>
              <a:t>先ほどの</a:t>
            </a:r>
            <a:r>
              <a:rPr lang="en-US" altLang="ja-JP" sz="2000" b="1" dirty="0">
                <a:solidFill>
                  <a:srgbClr val="F36C37"/>
                </a:solidFill>
              </a:rPr>
              <a:t>PyTorch</a:t>
            </a:r>
            <a:r>
              <a:rPr lang="ja-JP" altLang="en-US" sz="2000" b="1" dirty="0">
                <a:solidFill>
                  <a:srgbClr val="F36C37"/>
                </a:solidFill>
              </a:rPr>
              <a:t>を用いた自動車の燃費予測モデルに</a:t>
            </a:r>
            <a:br>
              <a:rPr lang="en-US" altLang="ja-JP" sz="2000" b="1" dirty="0">
                <a:solidFill>
                  <a:srgbClr val="F36C37"/>
                </a:solidFill>
              </a:rPr>
            </a:br>
            <a:r>
              <a:rPr lang="en-US" altLang="ja-JP" sz="2000" b="1" dirty="0">
                <a:solidFill>
                  <a:srgbClr val="F36C37"/>
                </a:solidFill>
              </a:rPr>
              <a:t>Early-Stopping</a:t>
            </a:r>
            <a:r>
              <a:rPr lang="ja-JP" altLang="en-US" sz="2000" b="1" dirty="0">
                <a:solidFill>
                  <a:srgbClr val="F36C37"/>
                </a:solidFill>
              </a:rPr>
              <a:t>とドロップアウトを用いてみましょう。</a:t>
            </a:r>
            <a:br>
              <a:rPr lang="en-US" altLang="ja-JP" sz="2000" b="1" dirty="0">
                <a:solidFill>
                  <a:srgbClr val="F36C37"/>
                </a:solidFill>
              </a:rPr>
            </a:br>
            <a:br>
              <a:rPr lang="en-US" altLang="ja-JP" sz="2000" b="1" dirty="0">
                <a:solidFill>
                  <a:srgbClr val="F36C37"/>
                </a:solidFill>
              </a:rPr>
            </a:br>
            <a:r>
              <a:rPr lang="en-US" altLang="ja-JP" sz="1600" b="1" dirty="0">
                <a:solidFill>
                  <a:srgbClr val="494949"/>
                </a:solidFill>
              </a:rPr>
              <a:t>(Colab</a:t>
            </a:r>
            <a:r>
              <a:rPr lang="ja-JP" altLang="en-US" sz="1600" b="1" dirty="0">
                <a:solidFill>
                  <a:srgbClr val="494949"/>
                </a:solidFill>
              </a:rPr>
              <a:t> ノートブックの接続が終了している場合には始めから再度実行します</a:t>
            </a:r>
            <a:r>
              <a:rPr lang="en-US" altLang="ja-JP" sz="1600" b="1" dirty="0">
                <a:solidFill>
                  <a:srgbClr val="494949"/>
                </a:solidFill>
              </a:rPr>
              <a:t>)</a:t>
            </a:r>
          </a:p>
          <a:p>
            <a:pPr marL="0" indent="0" algn="ctr">
              <a:lnSpc>
                <a:spcPct val="120000"/>
              </a:lnSpc>
              <a:spcBef>
                <a:spcPts val="0"/>
              </a:spcBef>
              <a:spcAft>
                <a:spcPts val="2400"/>
              </a:spcAft>
              <a:buClr>
                <a:srgbClr val="F36C37"/>
              </a:buClr>
              <a:buFont typeface="Wingdings" panose="05000000000000000000" pitchFamily="2" charset="2"/>
              <a:buNone/>
            </a:pPr>
            <a:endParaRPr lang="en-US" altLang="ja-JP" sz="2000" b="1" dirty="0">
              <a:solidFill>
                <a:srgbClr val="F36C37"/>
              </a:solidFill>
            </a:endParaRPr>
          </a:p>
        </p:txBody>
      </p:sp>
    </p:spTree>
    <p:extLst>
      <p:ext uri="{BB962C8B-B14F-4D97-AF65-F5344CB8AC3E}">
        <p14:creationId xmlns:p14="http://schemas.microsoft.com/office/powerpoint/2010/main" val="2178500481"/>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タイトル 1">
            <a:extLst>
              <a:ext uri="{FF2B5EF4-FFF2-40B4-BE49-F238E27FC236}">
                <a16:creationId xmlns:a16="http://schemas.microsoft.com/office/drawing/2014/main" id="{2DA76E4A-E82F-4E3B-913C-6408054281D8}"/>
              </a:ext>
            </a:extLst>
          </p:cNvPr>
          <p:cNvSpPr txBox="1">
            <a:spLocks/>
          </p:cNvSpPr>
          <p:nvPr/>
        </p:nvSpPr>
        <p:spPr bwMode="auto">
          <a:xfrm>
            <a:off x="666514" y="851958"/>
            <a:ext cx="10922105" cy="4826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kumimoji="1" sz="2800" b="1" kern="1200" baseline="0">
                <a:solidFill>
                  <a:schemeClr val="tx1">
                    <a:lumMod val="75000"/>
                    <a:lumOff val="25000"/>
                  </a:schemeClr>
                </a:solidFill>
                <a:latin typeface="メイリオ" panose="020B0604030504040204" pitchFamily="50" charset="-128"/>
                <a:ea typeface="メイリオ" panose="020B0604030504040204" pitchFamily="50" charset="-128"/>
                <a:cs typeface="+mj-cs"/>
              </a:defRPr>
            </a:lvl1pPr>
          </a:lstStyle>
          <a:p>
            <a:r>
              <a:rPr lang="ja-JP" altLang="en-US" sz="3200" spc="150" dirty="0">
                <a:solidFill>
                  <a:srgbClr val="F36C37"/>
                </a:solidFill>
              </a:rPr>
              <a:t>付録</a:t>
            </a:r>
            <a:r>
              <a:rPr lang="ja-JP" altLang="en-US" spc="150" dirty="0">
                <a:solidFill>
                  <a:srgbClr val="F36C37"/>
                </a:solidFill>
              </a:rPr>
              <a:t>　</a:t>
            </a:r>
            <a:r>
              <a:rPr lang="en-US" altLang="ja-JP" sz="3200" spc="150" dirty="0">
                <a:solidFill>
                  <a:srgbClr val="F36C37"/>
                </a:solidFill>
              </a:rPr>
              <a:t>CNN</a:t>
            </a:r>
            <a:r>
              <a:rPr lang="ja-JP" altLang="en-US" sz="3200" spc="150" dirty="0">
                <a:solidFill>
                  <a:srgbClr val="F36C37"/>
                </a:solidFill>
              </a:rPr>
              <a:t>による画像分類 </a:t>
            </a:r>
            <a:r>
              <a:rPr lang="en-US" altLang="ja-JP" sz="2000" spc="150" dirty="0">
                <a:solidFill>
                  <a:srgbClr val="F36C37"/>
                </a:solidFill>
              </a:rPr>
              <a:t>– </a:t>
            </a:r>
            <a:r>
              <a:rPr lang="en-US" altLang="ja-JP" sz="2000" spc="150" dirty="0" err="1">
                <a:solidFill>
                  <a:srgbClr val="F36C37"/>
                </a:solidFill>
              </a:rPr>
              <a:t>PyTorch</a:t>
            </a:r>
            <a:r>
              <a:rPr lang="ja-JP" altLang="en-US" sz="2000" spc="150" dirty="0">
                <a:solidFill>
                  <a:srgbClr val="F36C37"/>
                </a:solidFill>
              </a:rPr>
              <a:t>での実装</a:t>
            </a:r>
            <a:r>
              <a:rPr lang="en-US" altLang="ja-JP" sz="2000" spc="150" dirty="0">
                <a:solidFill>
                  <a:srgbClr val="F36C37"/>
                </a:solidFill>
              </a:rPr>
              <a:t> -</a:t>
            </a:r>
            <a:endParaRPr lang="en-US" altLang="ja-JP" sz="3200" spc="150" dirty="0">
              <a:solidFill>
                <a:srgbClr val="F36C37"/>
              </a:solidFill>
            </a:endParaRPr>
          </a:p>
        </p:txBody>
      </p:sp>
      <p:sp>
        <p:nvSpPr>
          <p:cNvPr id="2" name="スライド番号プレースホルダー 1">
            <a:extLst>
              <a:ext uri="{FF2B5EF4-FFF2-40B4-BE49-F238E27FC236}">
                <a16:creationId xmlns:a16="http://schemas.microsoft.com/office/drawing/2014/main" id="{FAA47C63-520D-4F7C-8DAB-2526094CB5B4}"/>
              </a:ext>
            </a:extLst>
          </p:cNvPr>
          <p:cNvSpPr>
            <a:spLocks noGrp="1"/>
          </p:cNvSpPr>
          <p:nvPr>
            <p:ph type="sldNum" sz="quarter" idx="10"/>
          </p:nvPr>
        </p:nvSpPr>
        <p:spPr>
          <a:xfrm>
            <a:off x="9265299" y="6465214"/>
            <a:ext cx="2743200" cy="204403"/>
          </a:xfrm>
        </p:spPr>
        <p:txBody>
          <a:bodyPr/>
          <a:lstStyle/>
          <a:p>
            <a:fld id="{5D750650-B10A-47BF-93C2-E1678438B37A}" type="slidenum">
              <a:rPr kumimoji="1" lang="ja-JP" altLang="en-US" smtClean="0"/>
              <a:pPr/>
              <a:t>379</a:t>
            </a:fld>
            <a:endParaRPr kumimoji="1" lang="ja-JP" altLang="en-US" dirty="0"/>
          </a:p>
        </p:txBody>
      </p:sp>
      <p:sp>
        <p:nvSpPr>
          <p:cNvPr id="9" name="四角形: 角を丸くする 8">
            <a:extLst>
              <a:ext uri="{FF2B5EF4-FFF2-40B4-BE49-F238E27FC236}">
                <a16:creationId xmlns:a16="http://schemas.microsoft.com/office/drawing/2014/main" id="{17C76A4F-9917-404E-810D-D4C278F81FF6}"/>
              </a:ext>
            </a:extLst>
          </p:cNvPr>
          <p:cNvSpPr/>
          <p:nvPr/>
        </p:nvSpPr>
        <p:spPr bwMode="auto">
          <a:xfrm>
            <a:off x="735085" y="1751579"/>
            <a:ext cx="2208068" cy="358390"/>
          </a:xfrm>
          <a:prstGeom prst="roundRect">
            <a:avLst>
              <a:gd name="adj" fmla="val 50000"/>
            </a:avLst>
          </a:prstGeom>
          <a:solidFill>
            <a:srgbClr val="F36C37"/>
          </a:solidFill>
          <a:ln w="19050" algn="ctr">
            <a:noFill/>
            <a:prstDash val="dash"/>
            <a:round/>
            <a:headEnd/>
            <a:tailEnd/>
          </a:ln>
          <a:effectLst/>
        </p:spPr>
        <p:txBody>
          <a:bodyPr wrap="none" lIns="108000" tIns="108000" rtlCol="0" anchor="ctr"/>
          <a:lstStyle/>
          <a:p>
            <a:pPr algn="ctr"/>
            <a:r>
              <a:rPr kumimoji="1" lang="ja-JP" altLang="en-US" b="1" spc="300" dirty="0">
                <a:solidFill>
                  <a:schemeClr val="bg1"/>
                </a:solidFill>
                <a:latin typeface="+mn-ea"/>
              </a:rPr>
              <a:t>章の目次</a:t>
            </a:r>
          </a:p>
        </p:txBody>
      </p:sp>
      <p:sp>
        <p:nvSpPr>
          <p:cNvPr id="10" name="コンテンツ プレースホルダー 5">
            <a:extLst>
              <a:ext uri="{FF2B5EF4-FFF2-40B4-BE49-F238E27FC236}">
                <a16:creationId xmlns:a16="http://schemas.microsoft.com/office/drawing/2014/main" id="{2A231A49-86B3-4817-904B-36C2F1103794}"/>
              </a:ext>
            </a:extLst>
          </p:cNvPr>
          <p:cNvSpPr txBox="1">
            <a:spLocks/>
          </p:cNvSpPr>
          <p:nvPr/>
        </p:nvSpPr>
        <p:spPr>
          <a:xfrm>
            <a:off x="1071378" y="2431708"/>
            <a:ext cx="10353860" cy="2733632"/>
          </a:xfrm>
          <a:prstGeom prst="rect">
            <a:avLst/>
          </a:prstGeom>
        </p:spPr>
        <p:txBody>
          <a:bodyPr vert="horz" lIns="91440" tIns="45720" rIns="91440" bIns="45720" rtlCol="0" anchor="t"/>
          <a:lstStyle>
            <a:defPPr>
              <a:defRPr lang="en-US"/>
            </a:defPPr>
            <a:lvl1pPr marL="0" algn="r" defTabSz="457200" rtl="0" eaLnBrk="1" latinLnBrk="0" hangingPunct="1">
              <a:defRPr sz="900" b="0" kern="1200">
                <a:solidFill>
                  <a:schemeClr val="tx1">
                    <a:lumMod val="50000"/>
                    <a:lumOff val="50000"/>
                  </a:schemeClr>
                </a:solidFill>
                <a:latin typeface="メイリオ" panose="020B0604030504040204" pitchFamily="50" charset="-128"/>
                <a:ea typeface="メイリオ" panose="020B0604030504040204" pitchFamily="50" charset="-128"/>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lnSpc>
                <a:spcPct val="150000"/>
              </a:lnSpc>
            </a:pPr>
            <a:r>
              <a:rPr lang="en-US" altLang="ja-JP" sz="2800" b="1" spc="300" dirty="0">
                <a:solidFill>
                  <a:schemeClr val="tx1">
                    <a:lumMod val="75000"/>
                    <a:lumOff val="25000"/>
                  </a:schemeClr>
                </a:solidFill>
              </a:rPr>
              <a:t>A2.PyTorch</a:t>
            </a:r>
            <a:r>
              <a:rPr lang="ja-JP" altLang="en-US" sz="2800" b="1" spc="300" dirty="0">
                <a:solidFill>
                  <a:schemeClr val="tx1">
                    <a:lumMod val="75000"/>
                    <a:lumOff val="25000"/>
                  </a:schemeClr>
                </a:solidFill>
              </a:rPr>
              <a:t>による</a:t>
            </a:r>
            <a:r>
              <a:rPr lang="en-US" altLang="ja-JP" sz="2800" b="1" spc="300" dirty="0">
                <a:solidFill>
                  <a:schemeClr val="tx1">
                    <a:lumMod val="75000"/>
                    <a:lumOff val="25000"/>
                  </a:schemeClr>
                </a:solidFill>
              </a:rPr>
              <a:t>CNN</a:t>
            </a:r>
            <a:r>
              <a:rPr lang="ja-JP" altLang="en-US" sz="2800" b="1" spc="300" dirty="0">
                <a:solidFill>
                  <a:schemeClr val="tx1">
                    <a:lumMod val="75000"/>
                    <a:lumOff val="25000"/>
                  </a:schemeClr>
                </a:solidFill>
              </a:rPr>
              <a:t>画像分類</a:t>
            </a:r>
            <a:endParaRPr lang="en-US" altLang="ja-JP" sz="2800" b="1" spc="300" dirty="0">
              <a:solidFill>
                <a:schemeClr val="tx1">
                  <a:lumMod val="75000"/>
                  <a:lumOff val="25000"/>
                </a:schemeClr>
              </a:solidFill>
            </a:endParaRPr>
          </a:p>
        </p:txBody>
      </p:sp>
    </p:spTree>
    <p:extLst>
      <p:ext uri="{BB962C8B-B14F-4D97-AF65-F5344CB8AC3E}">
        <p14:creationId xmlns:p14="http://schemas.microsoft.com/office/powerpoint/2010/main" val="411139232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6F476E3-B02F-2A41-DCE0-E23913BCDFBD}"/>
              </a:ext>
            </a:extLst>
          </p:cNvPr>
          <p:cNvSpPr>
            <a:spLocks noGrp="1"/>
          </p:cNvSpPr>
          <p:nvPr>
            <p:ph type="title"/>
          </p:nvPr>
        </p:nvSpPr>
        <p:spPr/>
        <p:txBody>
          <a:bodyPr/>
          <a:lstStyle/>
          <a:p>
            <a:r>
              <a:rPr kumimoji="1" lang="ja-JP" altLang="en-US"/>
              <a:t>生成</a:t>
            </a:r>
            <a:r>
              <a:rPr kumimoji="1" lang="en-US" altLang="ja-JP" dirty="0"/>
              <a:t> AI</a:t>
            </a:r>
            <a:endParaRPr kumimoji="1" lang="ja-JP" altLang="en-US"/>
          </a:p>
        </p:txBody>
      </p:sp>
      <p:sp>
        <p:nvSpPr>
          <p:cNvPr id="3" name="四角形: 角を丸くする 8">
            <a:extLst>
              <a:ext uri="{FF2B5EF4-FFF2-40B4-BE49-F238E27FC236}">
                <a16:creationId xmlns:a16="http://schemas.microsoft.com/office/drawing/2014/main" id="{67CCAD1F-C704-A9AD-806F-B29D34B62819}"/>
              </a:ext>
            </a:extLst>
          </p:cNvPr>
          <p:cNvSpPr/>
          <p:nvPr/>
        </p:nvSpPr>
        <p:spPr bwMode="auto">
          <a:xfrm>
            <a:off x="766762" y="1250476"/>
            <a:ext cx="10658475" cy="1820242"/>
          </a:xfrm>
          <a:prstGeom prst="roundRect">
            <a:avLst>
              <a:gd name="adj" fmla="val 4381"/>
            </a:avLst>
          </a:prstGeom>
          <a:solidFill>
            <a:srgbClr val="FEEDE6"/>
          </a:solidFill>
          <a:ln w="19050" algn="ctr">
            <a:solidFill>
              <a:srgbClr val="F36C37"/>
            </a:solidFill>
            <a:prstDash val="solid"/>
            <a:round/>
            <a:headEnd/>
            <a:tailEnd/>
          </a:ln>
          <a:effectLst/>
        </p:spPr>
        <p:txBody>
          <a:bodyPr wrap="none" rtlCol="0" anchor="ctr"/>
          <a:lstStyle/>
          <a:p>
            <a:pPr algn="ctr"/>
            <a:endParaRPr kumimoji="1" lang="ja-JP" altLang="en-US" sz="2400" dirty="0">
              <a:solidFill>
                <a:schemeClr val="bg1"/>
              </a:solidFill>
            </a:endParaRPr>
          </a:p>
        </p:txBody>
      </p:sp>
      <p:grpSp>
        <p:nvGrpSpPr>
          <p:cNvPr id="4" name="グループ化 3">
            <a:extLst>
              <a:ext uri="{FF2B5EF4-FFF2-40B4-BE49-F238E27FC236}">
                <a16:creationId xmlns:a16="http://schemas.microsoft.com/office/drawing/2014/main" id="{3234E58B-6BE2-DDF1-C57A-6814882CB2A6}"/>
              </a:ext>
            </a:extLst>
          </p:cNvPr>
          <p:cNvGrpSpPr/>
          <p:nvPr/>
        </p:nvGrpSpPr>
        <p:grpSpPr>
          <a:xfrm>
            <a:off x="2683248" y="1019095"/>
            <a:ext cx="6825504" cy="468736"/>
            <a:chOff x="2154608" y="3539394"/>
            <a:chExt cx="6825505" cy="426124"/>
          </a:xfrm>
        </p:grpSpPr>
        <p:sp>
          <p:nvSpPr>
            <p:cNvPr id="5" name="四角形: 角を丸くする 13">
              <a:extLst>
                <a:ext uri="{FF2B5EF4-FFF2-40B4-BE49-F238E27FC236}">
                  <a16:creationId xmlns:a16="http://schemas.microsoft.com/office/drawing/2014/main" id="{B009CC96-9EB1-AFB7-063D-57B803911F02}"/>
                </a:ext>
              </a:extLst>
            </p:cNvPr>
            <p:cNvSpPr/>
            <p:nvPr/>
          </p:nvSpPr>
          <p:spPr bwMode="auto">
            <a:xfrm>
              <a:off x="2154608" y="3539394"/>
              <a:ext cx="6825505" cy="394229"/>
            </a:xfrm>
            <a:prstGeom prst="roundRect">
              <a:avLst>
                <a:gd name="adj" fmla="val 50000"/>
              </a:avLst>
            </a:prstGeom>
            <a:solidFill>
              <a:srgbClr val="F36C37"/>
            </a:solidFill>
            <a:ln w="19050" algn="ctr">
              <a:noFill/>
              <a:prstDash val="dash"/>
              <a:round/>
              <a:headEnd/>
              <a:tailEnd/>
            </a:ln>
            <a:effectLst/>
          </p:spPr>
          <p:txBody>
            <a:bodyPr wrap="none" rtlCol="0" anchor="ctr"/>
            <a:lstStyle/>
            <a:p>
              <a:pPr algn="ctr"/>
              <a:endParaRPr kumimoji="1" lang="ja-JP" altLang="en-US" sz="2400" b="1" dirty="0">
                <a:solidFill>
                  <a:schemeClr val="bg1"/>
                </a:solidFill>
                <a:latin typeface="+mn-ea"/>
              </a:endParaRPr>
            </a:p>
          </p:txBody>
        </p:sp>
        <p:sp>
          <p:nvSpPr>
            <p:cNvPr id="6" name="正方形/長方形 5">
              <a:extLst>
                <a:ext uri="{FF2B5EF4-FFF2-40B4-BE49-F238E27FC236}">
                  <a16:creationId xmlns:a16="http://schemas.microsoft.com/office/drawing/2014/main" id="{07B0729F-A316-AC79-8D2C-FC90A1568E54}"/>
                </a:ext>
              </a:extLst>
            </p:cNvPr>
            <p:cNvSpPr/>
            <p:nvPr/>
          </p:nvSpPr>
          <p:spPr>
            <a:xfrm>
              <a:off x="4567134" y="3565408"/>
              <a:ext cx="1981633" cy="400110"/>
            </a:xfrm>
            <a:prstGeom prst="rect">
              <a:avLst/>
            </a:prstGeom>
            <a:noFill/>
            <a:ln w="19050" algn="ctr">
              <a:noFill/>
              <a:prstDash val="dash"/>
              <a:round/>
              <a:headEnd/>
              <a:tailEn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2400" b="1" spc="150">
                  <a:solidFill>
                    <a:schemeClr val="bg1"/>
                  </a:solidFill>
                  <a:latin typeface="+mn-ea"/>
                </a:rPr>
                <a:t>生成</a:t>
              </a:r>
              <a:r>
                <a:rPr lang="en-US" altLang="ja-JP" sz="2400" b="1" spc="150" dirty="0">
                  <a:solidFill>
                    <a:schemeClr val="bg1"/>
                  </a:solidFill>
                  <a:latin typeface="+mn-ea"/>
                </a:rPr>
                <a:t> AI</a:t>
              </a:r>
            </a:p>
          </p:txBody>
        </p:sp>
      </p:grpSp>
      <p:sp>
        <p:nvSpPr>
          <p:cNvPr id="7" name="テキスト ボックス 6">
            <a:extLst>
              <a:ext uri="{FF2B5EF4-FFF2-40B4-BE49-F238E27FC236}">
                <a16:creationId xmlns:a16="http://schemas.microsoft.com/office/drawing/2014/main" id="{400DAF23-3C9E-04D9-1538-A56DD2600171}"/>
              </a:ext>
            </a:extLst>
          </p:cNvPr>
          <p:cNvSpPr txBox="1"/>
          <p:nvPr/>
        </p:nvSpPr>
        <p:spPr>
          <a:xfrm>
            <a:off x="825500" y="1671928"/>
            <a:ext cx="10548545" cy="1184940"/>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ja-JP"/>
            </a:defPPr>
            <a:lvl1pPr>
              <a:lnSpc>
                <a:spcPct val="120000"/>
              </a:lnSpc>
              <a:defRPr sz="1200" b="1" spc="150">
                <a:latin typeface="+mj-ea"/>
                <a:ea typeface="+mj-ea"/>
              </a:defRPr>
            </a:lvl1pPr>
            <a:lvl2pPr marL="914400" indent="-457200" eaLnBrk="1" hangingPunct="1">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eaLnBrk="1" hangingPunct="1">
              <a:spcBef>
                <a:spcPct val="20000"/>
              </a:spcBef>
              <a:buClr>
                <a:schemeClr val="tx1"/>
              </a:buClr>
              <a:buFont typeface="HGPｺﾞｼｯｸE" pitchFamily="50" charset="-128"/>
              <a:buChar char="-"/>
              <a:defRPr sz="1800">
                <a:latin typeface="Meiryo UI" panose="020B0604030504040204" pitchFamily="50" charset="-128"/>
                <a:ea typeface="Meiryo UI" panose="020B0604030504040204" pitchFamily="50" charset="-128"/>
              </a:defRPr>
            </a:lvl3pPr>
            <a:lvl4pPr marL="1600200" indent="-228600" eaLnBrk="1" hangingPunct="1">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eaLnBrk="1" hangingPunct="1">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defRPr>
                <a:latin typeface="+mn-lt"/>
                <a:ea typeface="+mn-ea"/>
              </a:defRPr>
            </a:lvl6pPr>
            <a:lvl7pPr marL="2971800" indent="-228600" fontAlgn="base">
              <a:spcBef>
                <a:spcPct val="20000"/>
              </a:spcBef>
              <a:spcAft>
                <a:spcPct val="0"/>
              </a:spcAft>
              <a:buClr>
                <a:schemeClr val="tx1"/>
              </a:buClr>
              <a:buFont typeface="Wingdings" pitchFamily="2" charset="2"/>
              <a:defRPr>
                <a:latin typeface="+mn-lt"/>
                <a:ea typeface="+mn-ea"/>
              </a:defRPr>
            </a:lvl7pPr>
            <a:lvl8pPr marL="3429000" indent="-228600" fontAlgn="base">
              <a:spcBef>
                <a:spcPct val="20000"/>
              </a:spcBef>
              <a:spcAft>
                <a:spcPct val="0"/>
              </a:spcAft>
              <a:buClr>
                <a:schemeClr val="tx1"/>
              </a:buClr>
              <a:buFont typeface="Wingdings" pitchFamily="2" charset="2"/>
              <a:defRPr>
                <a:latin typeface="+mn-lt"/>
                <a:ea typeface="+mn-ea"/>
              </a:defRPr>
            </a:lvl8pPr>
            <a:lvl9pPr marL="3886200" indent="-228600" fontAlgn="base">
              <a:spcBef>
                <a:spcPct val="20000"/>
              </a:spcBef>
              <a:spcAft>
                <a:spcPct val="0"/>
              </a:spcAft>
              <a:buClr>
                <a:schemeClr val="tx1"/>
              </a:buClr>
              <a:buFont typeface="Wingdings" pitchFamily="2" charset="2"/>
              <a:defRPr>
                <a:latin typeface="+mn-lt"/>
                <a:ea typeface="+mn-ea"/>
              </a:defRPr>
            </a:lvl9pPr>
          </a:lstStyle>
          <a:p>
            <a:r>
              <a:rPr lang="ja-JP" altLang="en-US" sz="2000" spc="0">
                <a:solidFill>
                  <a:srgbClr val="494949"/>
                </a:solidFill>
              </a:rPr>
              <a:t>生成</a:t>
            </a:r>
            <a:r>
              <a:rPr lang="en-US" altLang="ja-JP" sz="2000" spc="0" dirty="0">
                <a:solidFill>
                  <a:srgbClr val="494949"/>
                </a:solidFill>
              </a:rPr>
              <a:t> AI </a:t>
            </a:r>
            <a:r>
              <a:rPr lang="ja-JP" altLang="en-US" sz="2000" spc="0">
                <a:solidFill>
                  <a:srgbClr val="494949"/>
                </a:solidFill>
              </a:rPr>
              <a:t>は自然言語処理の一種です。</a:t>
            </a:r>
            <a:endParaRPr lang="en-US" altLang="ja-JP" sz="2000" spc="0" dirty="0">
              <a:solidFill>
                <a:srgbClr val="494949"/>
              </a:solidFill>
            </a:endParaRPr>
          </a:p>
          <a:p>
            <a:r>
              <a:rPr lang="en-US" altLang="ja-JP" sz="2000" spc="0" dirty="0">
                <a:solidFill>
                  <a:srgbClr val="494949"/>
                </a:solidFill>
              </a:rPr>
              <a:t>Google </a:t>
            </a:r>
            <a:r>
              <a:rPr lang="ja-JP" altLang="en-US" sz="2000" spc="0">
                <a:solidFill>
                  <a:srgbClr val="494949"/>
                </a:solidFill>
              </a:rPr>
              <a:t>が発表した</a:t>
            </a:r>
            <a:r>
              <a:rPr lang="en-US" altLang="ja-JP" sz="2000" spc="0" dirty="0">
                <a:solidFill>
                  <a:srgbClr val="494949"/>
                </a:solidFill>
              </a:rPr>
              <a:t> Transformer  </a:t>
            </a:r>
            <a:r>
              <a:rPr lang="ja-JP" altLang="en-US" sz="2000" spc="0">
                <a:solidFill>
                  <a:srgbClr val="494949"/>
                </a:solidFill>
              </a:rPr>
              <a:t>という技術を用いて発展しました。テキストだけではなく、画像などの生成も可能です。</a:t>
            </a:r>
            <a:endParaRPr lang="ja-JP" altLang="en-US" sz="2000" spc="0" dirty="0">
              <a:solidFill>
                <a:srgbClr val="494949"/>
              </a:solidFill>
            </a:endParaRPr>
          </a:p>
        </p:txBody>
      </p:sp>
      <p:sp>
        <p:nvSpPr>
          <p:cNvPr id="22" name="テキスト ボックス 21">
            <a:extLst>
              <a:ext uri="{FF2B5EF4-FFF2-40B4-BE49-F238E27FC236}">
                <a16:creationId xmlns:a16="http://schemas.microsoft.com/office/drawing/2014/main" id="{201B4E2B-D036-8BDB-EC62-3835BCFB12F3}"/>
              </a:ext>
            </a:extLst>
          </p:cNvPr>
          <p:cNvSpPr txBox="1"/>
          <p:nvPr/>
        </p:nvSpPr>
        <p:spPr>
          <a:xfrm>
            <a:off x="3244428" y="3472070"/>
            <a:ext cx="1338828" cy="369332"/>
          </a:xfrm>
          <a:prstGeom prst="rect">
            <a:avLst/>
          </a:prstGeom>
          <a:noFill/>
        </p:spPr>
        <p:txBody>
          <a:bodyPr wrap="none" rtlCol="0">
            <a:spAutoFit/>
          </a:bodyPr>
          <a:lstStyle/>
          <a:p>
            <a:pPr algn="ctr" defTabSz="914400" fontAlgn="base">
              <a:spcBef>
                <a:spcPct val="0"/>
              </a:spcBef>
              <a:spcAft>
                <a:spcPct val="0"/>
              </a:spcAft>
            </a:pPr>
            <a:r>
              <a:rPr kumimoji="1" lang="ja-JP" altLang="en-US" b="1">
                <a:solidFill>
                  <a:srgbClr val="F36C37"/>
                </a:solidFill>
                <a:latin typeface="+mn-ea"/>
              </a:rPr>
              <a:t>コード生成</a:t>
            </a:r>
            <a:endParaRPr kumimoji="1" lang="ja-JP" altLang="en-US" b="1" dirty="0">
              <a:solidFill>
                <a:srgbClr val="F36C37"/>
              </a:solidFill>
              <a:latin typeface="+mn-ea"/>
            </a:endParaRPr>
          </a:p>
        </p:txBody>
      </p:sp>
      <p:sp>
        <p:nvSpPr>
          <p:cNvPr id="36" name="テキスト ボックス 35">
            <a:extLst>
              <a:ext uri="{FF2B5EF4-FFF2-40B4-BE49-F238E27FC236}">
                <a16:creationId xmlns:a16="http://schemas.microsoft.com/office/drawing/2014/main" id="{5D5D2C38-C5FE-A663-A273-B35257C3BBC4}"/>
              </a:ext>
            </a:extLst>
          </p:cNvPr>
          <p:cNvSpPr txBox="1"/>
          <p:nvPr/>
        </p:nvSpPr>
        <p:spPr>
          <a:xfrm>
            <a:off x="8192170" y="3472070"/>
            <a:ext cx="1107997" cy="369332"/>
          </a:xfrm>
          <a:prstGeom prst="rect">
            <a:avLst/>
          </a:prstGeom>
          <a:noFill/>
        </p:spPr>
        <p:txBody>
          <a:bodyPr wrap="none" rtlCol="0">
            <a:spAutoFit/>
          </a:bodyPr>
          <a:lstStyle/>
          <a:p>
            <a:pPr algn="ctr" defTabSz="914400" fontAlgn="base">
              <a:spcBef>
                <a:spcPct val="0"/>
              </a:spcBef>
              <a:spcAft>
                <a:spcPct val="0"/>
              </a:spcAft>
            </a:pPr>
            <a:r>
              <a:rPr kumimoji="1" lang="ja-JP" altLang="en-US" b="1">
                <a:solidFill>
                  <a:srgbClr val="F36C37"/>
                </a:solidFill>
                <a:latin typeface="+mn-ea"/>
              </a:rPr>
              <a:t>画像生成</a:t>
            </a:r>
            <a:endParaRPr kumimoji="1" lang="ja-JP" altLang="en-US" b="1" dirty="0">
              <a:solidFill>
                <a:srgbClr val="F36C37"/>
              </a:solidFill>
              <a:latin typeface="+mn-ea"/>
            </a:endParaRPr>
          </a:p>
        </p:txBody>
      </p:sp>
      <p:pic>
        <p:nvPicPr>
          <p:cNvPr id="33" name="図 32">
            <a:extLst>
              <a:ext uri="{FF2B5EF4-FFF2-40B4-BE49-F238E27FC236}">
                <a16:creationId xmlns:a16="http://schemas.microsoft.com/office/drawing/2014/main" id="{AF781856-BBA6-F081-DFA0-087CB1EE160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85954" y="4235999"/>
            <a:ext cx="823262" cy="1029506"/>
          </a:xfrm>
          <a:prstGeom prst="rect">
            <a:avLst/>
          </a:prstGeom>
        </p:spPr>
      </p:pic>
      <p:sp>
        <p:nvSpPr>
          <p:cNvPr id="35" name="矢印: 右 27">
            <a:extLst>
              <a:ext uri="{FF2B5EF4-FFF2-40B4-BE49-F238E27FC236}">
                <a16:creationId xmlns:a16="http://schemas.microsoft.com/office/drawing/2014/main" id="{251127AE-1474-C05D-591D-0E2FC9602C1B}"/>
              </a:ext>
            </a:extLst>
          </p:cNvPr>
          <p:cNvSpPr/>
          <p:nvPr/>
        </p:nvSpPr>
        <p:spPr>
          <a:xfrm>
            <a:off x="2906377" y="4680533"/>
            <a:ext cx="625103" cy="335384"/>
          </a:xfrm>
          <a:prstGeom prst="rightArrow">
            <a:avLst/>
          </a:prstGeom>
          <a:solidFill>
            <a:srgbClr val="F36C3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mn-ea"/>
            </a:endParaRPr>
          </a:p>
        </p:txBody>
      </p:sp>
      <p:sp>
        <p:nvSpPr>
          <p:cNvPr id="38" name="吹き出し: 角を丸めた四角形 28">
            <a:extLst>
              <a:ext uri="{FF2B5EF4-FFF2-40B4-BE49-F238E27FC236}">
                <a16:creationId xmlns:a16="http://schemas.microsoft.com/office/drawing/2014/main" id="{E7976C5B-EF62-2919-9523-B85FB7300B7A}"/>
              </a:ext>
            </a:extLst>
          </p:cNvPr>
          <p:cNvSpPr/>
          <p:nvPr/>
        </p:nvSpPr>
        <p:spPr>
          <a:xfrm>
            <a:off x="4393193" y="3983404"/>
            <a:ext cx="1210588" cy="366586"/>
          </a:xfrm>
          <a:prstGeom prst="wedgeRoundRectCallout">
            <a:avLst>
              <a:gd name="adj1" fmla="val -71958"/>
              <a:gd name="adj2" fmla="val 34782"/>
              <a:gd name="adj3" fmla="val 16667"/>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sz="1400" b="1">
                <a:solidFill>
                  <a:srgbClr val="494949"/>
                </a:solidFill>
                <a:latin typeface="+mn-ea"/>
              </a:rPr>
              <a:t>こちらは？</a:t>
            </a:r>
            <a:endParaRPr kumimoji="1" lang="ja-JP" altLang="en-US" sz="1400" b="1" dirty="0">
              <a:solidFill>
                <a:srgbClr val="494949"/>
              </a:solidFill>
              <a:latin typeface="+mn-ea"/>
            </a:endParaRPr>
          </a:p>
        </p:txBody>
      </p:sp>
      <p:sp>
        <p:nvSpPr>
          <p:cNvPr id="39" name="テキスト ボックス 38">
            <a:extLst>
              <a:ext uri="{FF2B5EF4-FFF2-40B4-BE49-F238E27FC236}">
                <a16:creationId xmlns:a16="http://schemas.microsoft.com/office/drawing/2014/main" id="{30F5053B-FA2E-3E4C-9C9D-7E10A0CA8B4C}"/>
              </a:ext>
            </a:extLst>
          </p:cNvPr>
          <p:cNvSpPr txBox="1"/>
          <p:nvPr/>
        </p:nvSpPr>
        <p:spPr>
          <a:xfrm>
            <a:off x="3485955" y="5265505"/>
            <a:ext cx="823261" cy="307777"/>
          </a:xfrm>
          <a:prstGeom prst="rect">
            <a:avLst/>
          </a:prstGeom>
          <a:noFill/>
        </p:spPr>
        <p:txBody>
          <a:bodyPr wrap="square" rtlCol="0">
            <a:spAutoFit/>
          </a:bodyPr>
          <a:lstStyle/>
          <a:p>
            <a:pPr algn="ctr" defTabSz="914400" fontAlgn="base">
              <a:spcBef>
                <a:spcPct val="0"/>
              </a:spcBef>
              <a:spcAft>
                <a:spcPct val="0"/>
              </a:spcAft>
            </a:pPr>
            <a:r>
              <a:rPr kumimoji="1" lang="ja-JP" altLang="en-US" sz="1400" b="1" dirty="0">
                <a:solidFill>
                  <a:srgbClr val="494949"/>
                </a:solidFill>
                <a:latin typeface="+mn-ea"/>
              </a:rPr>
              <a:t>予測</a:t>
            </a:r>
          </a:p>
        </p:txBody>
      </p:sp>
      <p:pic>
        <p:nvPicPr>
          <p:cNvPr id="40" name="図 39">
            <a:extLst>
              <a:ext uri="{FF2B5EF4-FFF2-40B4-BE49-F238E27FC236}">
                <a16:creationId xmlns:a16="http://schemas.microsoft.com/office/drawing/2014/main" id="{5FE1DD97-F0B7-5859-EBF7-977BC65279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34539" y="4165795"/>
            <a:ext cx="823262" cy="1029506"/>
          </a:xfrm>
          <a:prstGeom prst="rect">
            <a:avLst/>
          </a:prstGeom>
        </p:spPr>
      </p:pic>
      <p:sp>
        <p:nvSpPr>
          <p:cNvPr id="42" name="矢印: 右 27">
            <a:extLst>
              <a:ext uri="{FF2B5EF4-FFF2-40B4-BE49-F238E27FC236}">
                <a16:creationId xmlns:a16="http://schemas.microsoft.com/office/drawing/2014/main" id="{873FB401-1430-14A7-3F0E-F7E92EDAD620}"/>
              </a:ext>
            </a:extLst>
          </p:cNvPr>
          <p:cNvSpPr/>
          <p:nvPr/>
        </p:nvSpPr>
        <p:spPr>
          <a:xfrm>
            <a:off x="7716955" y="4610329"/>
            <a:ext cx="625103" cy="335384"/>
          </a:xfrm>
          <a:prstGeom prst="rightArrow">
            <a:avLst/>
          </a:prstGeom>
          <a:solidFill>
            <a:srgbClr val="F36C3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mn-ea"/>
            </a:endParaRPr>
          </a:p>
        </p:txBody>
      </p:sp>
      <p:sp>
        <p:nvSpPr>
          <p:cNvPr id="43" name="テキスト ボックス 42">
            <a:extLst>
              <a:ext uri="{FF2B5EF4-FFF2-40B4-BE49-F238E27FC236}">
                <a16:creationId xmlns:a16="http://schemas.microsoft.com/office/drawing/2014/main" id="{E9658CFC-094E-CFFF-0D92-444F2FBC11F2}"/>
              </a:ext>
            </a:extLst>
          </p:cNvPr>
          <p:cNvSpPr txBox="1"/>
          <p:nvPr/>
        </p:nvSpPr>
        <p:spPr>
          <a:xfrm>
            <a:off x="6095998" y="4524085"/>
            <a:ext cx="1620957" cy="584775"/>
          </a:xfrm>
          <a:prstGeom prst="rect">
            <a:avLst/>
          </a:prstGeom>
          <a:noFill/>
        </p:spPr>
        <p:txBody>
          <a:bodyPr wrap="none" rtlCol="0">
            <a:spAutoFit/>
          </a:bodyPr>
          <a:lstStyle/>
          <a:p>
            <a:pPr algn="ctr" defTabSz="914400" fontAlgn="base">
              <a:spcBef>
                <a:spcPct val="0"/>
              </a:spcBef>
              <a:spcAft>
                <a:spcPct val="0"/>
              </a:spcAft>
            </a:pPr>
            <a:r>
              <a:rPr kumimoji="1" lang="ja-JP" altLang="en-US" sz="1600">
                <a:solidFill>
                  <a:srgbClr val="000000"/>
                </a:solidFill>
                <a:latin typeface="+mn-ea"/>
              </a:rPr>
              <a:t>スケートボード</a:t>
            </a:r>
            <a:endParaRPr kumimoji="1" lang="en-US" altLang="ja-JP" sz="1600" dirty="0">
              <a:solidFill>
                <a:srgbClr val="000000"/>
              </a:solidFill>
              <a:latin typeface="+mn-ea"/>
            </a:endParaRPr>
          </a:p>
          <a:p>
            <a:pPr algn="ctr" defTabSz="914400" fontAlgn="base">
              <a:spcBef>
                <a:spcPct val="0"/>
              </a:spcBef>
              <a:spcAft>
                <a:spcPct val="0"/>
              </a:spcAft>
            </a:pPr>
            <a:r>
              <a:rPr kumimoji="1" lang="ja-JP" altLang="en-US" sz="1600">
                <a:solidFill>
                  <a:srgbClr val="000000"/>
                </a:solidFill>
                <a:latin typeface="+mn-ea"/>
              </a:rPr>
              <a:t>に乗った熊</a:t>
            </a:r>
            <a:endParaRPr kumimoji="1" lang="ja-JP" altLang="en-US" sz="1600" dirty="0">
              <a:solidFill>
                <a:srgbClr val="000000"/>
              </a:solidFill>
              <a:latin typeface="+mn-ea"/>
            </a:endParaRPr>
          </a:p>
        </p:txBody>
      </p:sp>
      <p:sp>
        <p:nvSpPr>
          <p:cNvPr id="45" name="テキスト ボックス 44">
            <a:extLst>
              <a:ext uri="{FF2B5EF4-FFF2-40B4-BE49-F238E27FC236}">
                <a16:creationId xmlns:a16="http://schemas.microsoft.com/office/drawing/2014/main" id="{504D8A7F-D818-EE1F-B39D-DF5BEDD535CB}"/>
              </a:ext>
            </a:extLst>
          </p:cNvPr>
          <p:cNvSpPr txBox="1"/>
          <p:nvPr/>
        </p:nvSpPr>
        <p:spPr>
          <a:xfrm>
            <a:off x="8334539" y="5171282"/>
            <a:ext cx="823261" cy="307777"/>
          </a:xfrm>
          <a:prstGeom prst="rect">
            <a:avLst/>
          </a:prstGeom>
          <a:noFill/>
        </p:spPr>
        <p:txBody>
          <a:bodyPr wrap="square" rtlCol="0">
            <a:spAutoFit/>
          </a:bodyPr>
          <a:lstStyle/>
          <a:p>
            <a:pPr algn="ctr" defTabSz="914400" fontAlgn="base">
              <a:spcBef>
                <a:spcPct val="0"/>
              </a:spcBef>
              <a:spcAft>
                <a:spcPct val="0"/>
              </a:spcAft>
            </a:pPr>
            <a:r>
              <a:rPr kumimoji="1" lang="ja-JP" altLang="en-US" sz="1400" b="1" dirty="0">
                <a:solidFill>
                  <a:srgbClr val="494949"/>
                </a:solidFill>
                <a:latin typeface="+mn-ea"/>
              </a:rPr>
              <a:t>予測</a:t>
            </a:r>
          </a:p>
        </p:txBody>
      </p:sp>
      <p:pic>
        <p:nvPicPr>
          <p:cNvPr id="9" name="図 8" descr="アイコン&#10;&#10;自動的に生成された説明">
            <a:extLst>
              <a:ext uri="{FF2B5EF4-FFF2-40B4-BE49-F238E27FC236}">
                <a16:creationId xmlns:a16="http://schemas.microsoft.com/office/drawing/2014/main" id="{2FF9FCCA-3753-5EB3-C347-163C387259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66144" y="4510319"/>
            <a:ext cx="583128" cy="583128"/>
          </a:xfrm>
          <a:prstGeom prst="rect">
            <a:avLst/>
          </a:prstGeom>
          <a:effectLst>
            <a:outerShdw blurRad="50800" dist="38100" dir="2700000" algn="tl" rotWithShape="0">
              <a:prstClr val="black">
                <a:alpha val="40000"/>
              </a:prstClr>
            </a:outerShdw>
          </a:effectLst>
        </p:spPr>
      </p:pic>
      <p:sp>
        <p:nvSpPr>
          <p:cNvPr id="10" name="矢印: 右 27">
            <a:extLst>
              <a:ext uri="{FF2B5EF4-FFF2-40B4-BE49-F238E27FC236}">
                <a16:creationId xmlns:a16="http://schemas.microsoft.com/office/drawing/2014/main" id="{3FDD08DA-EC33-59A4-8938-639A596A838E}"/>
              </a:ext>
            </a:extLst>
          </p:cNvPr>
          <p:cNvSpPr/>
          <p:nvPr/>
        </p:nvSpPr>
        <p:spPr>
          <a:xfrm>
            <a:off x="4206585" y="4680533"/>
            <a:ext cx="625103" cy="335384"/>
          </a:xfrm>
          <a:prstGeom prst="rightArrow">
            <a:avLst/>
          </a:prstGeom>
          <a:solidFill>
            <a:srgbClr val="F36C3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mn-ea"/>
            </a:endParaRPr>
          </a:p>
        </p:txBody>
      </p:sp>
      <p:sp>
        <p:nvSpPr>
          <p:cNvPr id="11" name="テキスト ボックス 10">
            <a:extLst>
              <a:ext uri="{FF2B5EF4-FFF2-40B4-BE49-F238E27FC236}">
                <a16:creationId xmlns:a16="http://schemas.microsoft.com/office/drawing/2014/main" id="{533791DC-A47D-3909-2978-CC13271FEBE1}"/>
              </a:ext>
            </a:extLst>
          </p:cNvPr>
          <p:cNvSpPr txBox="1"/>
          <p:nvPr/>
        </p:nvSpPr>
        <p:spPr>
          <a:xfrm>
            <a:off x="799917" y="4555837"/>
            <a:ext cx="2236510" cy="584775"/>
          </a:xfrm>
          <a:prstGeom prst="rect">
            <a:avLst/>
          </a:prstGeom>
          <a:noFill/>
        </p:spPr>
        <p:txBody>
          <a:bodyPr wrap="none" rtlCol="0">
            <a:spAutoFit/>
          </a:bodyPr>
          <a:lstStyle/>
          <a:p>
            <a:pPr algn="ctr" defTabSz="914400" fontAlgn="base">
              <a:spcBef>
                <a:spcPct val="0"/>
              </a:spcBef>
              <a:spcAft>
                <a:spcPct val="0"/>
              </a:spcAft>
            </a:pPr>
            <a:r>
              <a:rPr kumimoji="1" lang="ja-JP" altLang="en-US" sz="1600">
                <a:solidFill>
                  <a:srgbClr val="000000"/>
                </a:solidFill>
                <a:latin typeface="+mn-ea"/>
              </a:rPr>
              <a:t>このデータを使用して</a:t>
            </a:r>
            <a:endParaRPr kumimoji="1" lang="en-US" altLang="ja-JP" sz="1600" dirty="0">
              <a:solidFill>
                <a:srgbClr val="000000"/>
              </a:solidFill>
              <a:latin typeface="+mn-ea"/>
            </a:endParaRPr>
          </a:p>
          <a:p>
            <a:pPr algn="ctr" defTabSz="914400" fontAlgn="base">
              <a:spcBef>
                <a:spcPct val="0"/>
              </a:spcBef>
              <a:spcAft>
                <a:spcPct val="0"/>
              </a:spcAft>
            </a:pPr>
            <a:r>
              <a:rPr kumimoji="1" lang="ja-JP" altLang="en-US" sz="1600">
                <a:solidFill>
                  <a:srgbClr val="000000"/>
                </a:solidFill>
                <a:latin typeface="+mn-ea"/>
              </a:rPr>
              <a:t>分析してください。</a:t>
            </a:r>
            <a:endParaRPr kumimoji="1" lang="ja-JP" altLang="en-US" sz="1600" dirty="0">
              <a:solidFill>
                <a:srgbClr val="000000"/>
              </a:solidFill>
              <a:latin typeface="+mn-ea"/>
            </a:endParaRPr>
          </a:p>
        </p:txBody>
      </p:sp>
      <p:sp>
        <p:nvSpPr>
          <p:cNvPr id="12" name="矢印: 右 27">
            <a:extLst>
              <a:ext uri="{FF2B5EF4-FFF2-40B4-BE49-F238E27FC236}">
                <a16:creationId xmlns:a16="http://schemas.microsoft.com/office/drawing/2014/main" id="{BB83E7A6-2D3E-F7EF-DA38-A49A31BC16E8}"/>
              </a:ext>
            </a:extLst>
          </p:cNvPr>
          <p:cNvSpPr/>
          <p:nvPr/>
        </p:nvSpPr>
        <p:spPr>
          <a:xfrm>
            <a:off x="9182639" y="4615725"/>
            <a:ext cx="625103" cy="335384"/>
          </a:xfrm>
          <a:prstGeom prst="rightArrow">
            <a:avLst/>
          </a:prstGeom>
          <a:solidFill>
            <a:srgbClr val="F36C3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mn-ea"/>
            </a:endParaRPr>
          </a:p>
        </p:txBody>
      </p:sp>
      <p:pic>
        <p:nvPicPr>
          <p:cNvPr id="14" name="図 13" descr="歩道の上にあるクマのぬいぐるみ&#10;&#10;中程度の精度で自動的に生成された説明">
            <a:extLst>
              <a:ext uri="{FF2B5EF4-FFF2-40B4-BE49-F238E27FC236}">
                <a16:creationId xmlns:a16="http://schemas.microsoft.com/office/drawing/2014/main" id="{47DC8167-3170-1EA8-FB3C-C94A9778509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15096" y="4051898"/>
            <a:ext cx="1268046" cy="1257300"/>
          </a:xfrm>
          <a:prstGeom prst="rect">
            <a:avLst/>
          </a:prstGeom>
        </p:spPr>
      </p:pic>
      <p:sp>
        <p:nvSpPr>
          <p:cNvPr id="8" name="スライド番号プレースホルダー 2">
            <a:extLst>
              <a:ext uri="{FF2B5EF4-FFF2-40B4-BE49-F238E27FC236}">
                <a16:creationId xmlns:a16="http://schemas.microsoft.com/office/drawing/2014/main" id="{F2C7CFF6-F018-76F9-B93B-CE710A6771F8}"/>
              </a:ext>
            </a:extLst>
          </p:cNvPr>
          <p:cNvSpPr>
            <a:spLocks noGrp="1"/>
          </p:cNvSpPr>
          <p:nvPr>
            <p:ph type="sldNum" sz="quarter" idx="10"/>
          </p:nvPr>
        </p:nvSpPr>
        <p:spPr>
          <a:xfrm>
            <a:off x="9265299" y="6465214"/>
            <a:ext cx="2743200" cy="204403"/>
          </a:xfrm>
        </p:spPr>
        <p:txBody>
          <a:bodyPr/>
          <a:lstStyle/>
          <a:p>
            <a:fld id="{5D750650-B10A-47BF-93C2-E1678438B37A}" type="slidenum">
              <a:rPr lang="en-US" altLang="ja-JP" smtClean="0"/>
              <a:pPr/>
              <a:t>38</a:t>
            </a:fld>
            <a:endParaRPr lang="en-US" altLang="ja-JP" dirty="0"/>
          </a:p>
        </p:txBody>
      </p:sp>
    </p:spTree>
    <p:extLst>
      <p:ext uri="{BB962C8B-B14F-4D97-AF65-F5344CB8AC3E}">
        <p14:creationId xmlns:p14="http://schemas.microsoft.com/office/powerpoint/2010/main" val="1189205417"/>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kumimoji="1" lang="en-US" altLang="ja-JP" dirty="0"/>
              <a:t>A2-1.</a:t>
            </a:r>
            <a:r>
              <a:rPr lang="en-US" altLang="ja-JP" dirty="0"/>
              <a:t>PyTorch</a:t>
            </a:r>
            <a:r>
              <a:rPr lang="ja-JP" altLang="en-US" dirty="0"/>
              <a:t>で画像分類を行う</a:t>
            </a:r>
            <a:endParaRPr kumimoji="1" lang="ja-JP" altLang="en-US" dirty="0"/>
          </a:p>
        </p:txBody>
      </p:sp>
      <p:sp>
        <p:nvSpPr>
          <p:cNvPr id="5" name="スライド番号プレースホルダー 4">
            <a:extLst>
              <a:ext uri="{FF2B5EF4-FFF2-40B4-BE49-F238E27FC236}">
                <a16:creationId xmlns:a16="http://schemas.microsoft.com/office/drawing/2014/main" id="{C905B90A-465B-402F-BC68-6932C2B00E04}"/>
              </a:ext>
            </a:extLst>
          </p:cNvPr>
          <p:cNvSpPr>
            <a:spLocks noGrp="1"/>
          </p:cNvSpPr>
          <p:nvPr>
            <p:ph type="sldNum" sz="quarter" idx="10"/>
          </p:nvPr>
        </p:nvSpPr>
        <p:spPr/>
        <p:txBody>
          <a:bodyPr/>
          <a:lstStyle/>
          <a:p>
            <a:fld id="{5D750650-B10A-47BF-93C2-E1678438B37A}" type="slidenum">
              <a:rPr kumimoji="1" lang="ja-JP" altLang="en-US" smtClean="0"/>
              <a:pPr/>
              <a:t>380</a:t>
            </a:fld>
            <a:endParaRPr kumimoji="1" lang="ja-JP" altLang="en-US"/>
          </a:p>
        </p:txBody>
      </p:sp>
      <p:sp>
        <p:nvSpPr>
          <p:cNvPr id="11" name="テキスト ボックス 10">
            <a:extLst>
              <a:ext uri="{FF2B5EF4-FFF2-40B4-BE49-F238E27FC236}">
                <a16:creationId xmlns:a16="http://schemas.microsoft.com/office/drawing/2014/main" id="{48ED5F22-7121-47D0-83CB-F1ECFEB1CBCE}"/>
              </a:ext>
            </a:extLst>
          </p:cNvPr>
          <p:cNvSpPr txBox="1"/>
          <p:nvPr/>
        </p:nvSpPr>
        <p:spPr>
          <a:xfrm>
            <a:off x="596537" y="1552302"/>
            <a:ext cx="10998926" cy="4235006"/>
          </a:xfrm>
          <a:prstGeom prst="rect">
            <a:avLst/>
          </a:prstGeom>
          <a:solidFill>
            <a:srgbClr val="FFF4E1"/>
          </a:solid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20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pPr algn="l">
              <a:lnSpc>
                <a:spcPct val="130000"/>
              </a:lnSpc>
            </a:pPr>
            <a:r>
              <a:rPr lang="ja-JP" altLang="en-US" sz="1600" u="sng" dirty="0">
                <a:solidFill>
                  <a:srgbClr val="494949"/>
                </a:solidFill>
              </a:rPr>
              <a:t>データセット＆データ変換用ライブラリ </a:t>
            </a:r>
            <a:r>
              <a:rPr lang="en-US" altLang="ja-JP" sz="1600" u="sng" dirty="0">
                <a:solidFill>
                  <a:srgbClr val="494949"/>
                </a:solidFill>
              </a:rPr>
              <a:t>torchvision</a:t>
            </a:r>
          </a:p>
          <a:p>
            <a:pPr algn="l">
              <a:lnSpc>
                <a:spcPct val="130000"/>
              </a:lnSpc>
            </a:pPr>
            <a:r>
              <a:rPr lang="ja-JP" altLang="en-US" sz="1600" dirty="0">
                <a:solidFill>
                  <a:srgbClr val="E94823"/>
                </a:solidFill>
              </a:rPr>
              <a:t>　</a:t>
            </a:r>
            <a:r>
              <a:rPr lang="en-US" altLang="ja-JP" sz="1600" dirty="0">
                <a:solidFill>
                  <a:srgbClr val="E94823"/>
                </a:solidFill>
              </a:rPr>
              <a:t>PyTorch</a:t>
            </a:r>
            <a:r>
              <a:rPr lang="ja-JP" altLang="en-US" sz="1600" dirty="0">
                <a:solidFill>
                  <a:srgbClr val="E94823"/>
                </a:solidFill>
              </a:rPr>
              <a:t>には、</a:t>
            </a:r>
            <a:r>
              <a:rPr lang="en-US" altLang="ja-JP" sz="1600" dirty="0">
                <a:solidFill>
                  <a:srgbClr val="E94823"/>
                </a:solidFill>
              </a:rPr>
              <a:t>torchvision</a:t>
            </a:r>
            <a:r>
              <a:rPr lang="ja-JP" altLang="en-US" sz="1600" dirty="0">
                <a:solidFill>
                  <a:srgbClr val="E94823"/>
                </a:solidFill>
              </a:rPr>
              <a:t>という</a:t>
            </a:r>
            <a:r>
              <a:rPr lang="en-US" altLang="ja-JP" sz="1600" dirty="0">
                <a:solidFill>
                  <a:srgbClr val="E94823"/>
                </a:solidFill>
              </a:rPr>
              <a:t>PyTorch</a:t>
            </a:r>
            <a:r>
              <a:rPr lang="ja-JP" altLang="en-US" sz="1600" dirty="0">
                <a:solidFill>
                  <a:srgbClr val="E94823"/>
                </a:solidFill>
              </a:rPr>
              <a:t>と連携するデータセットやデータ変換用のライブラリが用意されています。今回はこの</a:t>
            </a:r>
            <a:r>
              <a:rPr lang="en-US" altLang="ja-JP" sz="1600" dirty="0">
                <a:solidFill>
                  <a:srgbClr val="E94823"/>
                </a:solidFill>
              </a:rPr>
              <a:t>torchvision</a:t>
            </a:r>
            <a:r>
              <a:rPr lang="ja-JP" altLang="en-US" sz="1600" dirty="0">
                <a:solidFill>
                  <a:srgbClr val="E94823"/>
                </a:solidFill>
              </a:rPr>
              <a:t>も使用していきます。</a:t>
            </a:r>
            <a:endParaRPr lang="en-US" altLang="ja-JP" sz="1600" dirty="0">
              <a:solidFill>
                <a:srgbClr val="E94823"/>
              </a:solidFill>
            </a:endParaRPr>
          </a:p>
          <a:p>
            <a:pPr algn="l">
              <a:lnSpc>
                <a:spcPct val="130000"/>
              </a:lnSpc>
            </a:pPr>
            <a:endParaRPr lang="en-US" altLang="ja-JP" sz="1600" dirty="0">
              <a:solidFill>
                <a:srgbClr val="E94823"/>
              </a:solidFill>
            </a:endParaRPr>
          </a:p>
          <a:p>
            <a:pPr algn="l">
              <a:lnSpc>
                <a:spcPct val="130000"/>
              </a:lnSpc>
            </a:pPr>
            <a:r>
              <a:rPr lang="ja-JP" altLang="en-US" sz="1600" dirty="0">
                <a:solidFill>
                  <a:srgbClr val="E94823"/>
                </a:solidFill>
              </a:rPr>
              <a:t>　</a:t>
            </a:r>
            <a:r>
              <a:rPr lang="en-US" altLang="ja-JP" sz="1600" dirty="0">
                <a:solidFill>
                  <a:srgbClr val="E94823"/>
                </a:solidFill>
              </a:rPr>
              <a:t>torchvision</a:t>
            </a:r>
            <a:r>
              <a:rPr lang="ja-JP" altLang="en-US" sz="1600" dirty="0">
                <a:solidFill>
                  <a:srgbClr val="E94823"/>
                </a:solidFill>
              </a:rPr>
              <a:t>の</a:t>
            </a:r>
            <a:r>
              <a:rPr lang="en-US" altLang="ja-JP" sz="1600" dirty="0">
                <a:solidFill>
                  <a:srgbClr val="E94823"/>
                </a:solidFill>
              </a:rPr>
              <a:t>dataset</a:t>
            </a:r>
            <a:r>
              <a:rPr lang="ja-JP" altLang="en-US" sz="1600" dirty="0">
                <a:solidFill>
                  <a:srgbClr val="E94823"/>
                </a:solidFill>
              </a:rPr>
              <a:t>には、スケールを</a:t>
            </a:r>
            <a:r>
              <a:rPr lang="en-US" altLang="ja-JP" sz="1600" dirty="0">
                <a:solidFill>
                  <a:srgbClr val="E94823"/>
                </a:solidFill>
              </a:rPr>
              <a:t>0</a:t>
            </a:r>
            <a:r>
              <a:rPr lang="ja-JP" altLang="en-US" sz="1600" dirty="0">
                <a:solidFill>
                  <a:srgbClr val="E94823"/>
                </a:solidFill>
              </a:rPr>
              <a:t>～１に正規化済みの</a:t>
            </a:r>
            <a:r>
              <a:rPr lang="en-US" altLang="ja-JP" sz="1600" dirty="0">
                <a:solidFill>
                  <a:srgbClr val="E94823"/>
                </a:solidFill>
              </a:rPr>
              <a:t>MNIST</a:t>
            </a:r>
            <a:r>
              <a:rPr lang="ja-JP" altLang="en-US" sz="1600" dirty="0">
                <a:solidFill>
                  <a:srgbClr val="E94823"/>
                </a:solidFill>
              </a:rPr>
              <a:t>の画像データがあります。また、</a:t>
            </a:r>
            <a:r>
              <a:rPr lang="en-US" altLang="ja-JP" sz="1600" dirty="0">
                <a:solidFill>
                  <a:srgbClr val="E94823"/>
                </a:solidFill>
              </a:rPr>
              <a:t>torchvision</a:t>
            </a:r>
            <a:r>
              <a:rPr lang="ja-JP" altLang="en-US" sz="1600" dirty="0">
                <a:solidFill>
                  <a:srgbClr val="E94823"/>
                </a:solidFill>
              </a:rPr>
              <a:t>の</a:t>
            </a:r>
            <a:r>
              <a:rPr lang="en-US" altLang="ja-JP" sz="1600" dirty="0">
                <a:solidFill>
                  <a:srgbClr val="E94823"/>
                </a:solidFill>
              </a:rPr>
              <a:t>transforms</a:t>
            </a:r>
            <a:r>
              <a:rPr lang="ja-JP" altLang="en-US" sz="1600" dirty="0">
                <a:solidFill>
                  <a:srgbClr val="E94823"/>
                </a:solidFill>
              </a:rPr>
              <a:t>を利用するとデータの</a:t>
            </a:r>
            <a:r>
              <a:rPr lang="en-US" altLang="ja-JP" sz="1600" dirty="0">
                <a:solidFill>
                  <a:srgbClr val="E94823"/>
                </a:solidFill>
              </a:rPr>
              <a:t>tensor</a:t>
            </a:r>
            <a:r>
              <a:rPr lang="ja-JP" altLang="en-US" sz="1600" dirty="0">
                <a:solidFill>
                  <a:srgbClr val="E94823"/>
                </a:solidFill>
              </a:rPr>
              <a:t>化などの前処理をダウンロードと同時に行うことができます。</a:t>
            </a:r>
            <a:endParaRPr lang="en-US" altLang="ja-JP" sz="1600" dirty="0">
              <a:solidFill>
                <a:srgbClr val="E94823"/>
              </a:solidFill>
            </a:endParaRPr>
          </a:p>
          <a:p>
            <a:pPr algn="l">
              <a:lnSpc>
                <a:spcPct val="130000"/>
              </a:lnSpc>
            </a:pPr>
            <a:endParaRPr lang="en-US" altLang="ja-JP" sz="1600" dirty="0">
              <a:solidFill>
                <a:srgbClr val="E94823"/>
              </a:solidFill>
            </a:endParaRPr>
          </a:p>
          <a:p>
            <a:pPr algn="l">
              <a:lnSpc>
                <a:spcPct val="130000"/>
              </a:lnSpc>
            </a:pPr>
            <a:r>
              <a:rPr lang="en-US" altLang="ja-JP" sz="1600" u="sng" dirty="0">
                <a:solidFill>
                  <a:srgbClr val="494949"/>
                </a:solidFill>
              </a:rPr>
              <a:t>PyTorch</a:t>
            </a:r>
            <a:r>
              <a:rPr lang="ja-JP" altLang="en-US" sz="1600" u="sng" dirty="0">
                <a:solidFill>
                  <a:srgbClr val="494949"/>
                </a:solidFill>
              </a:rPr>
              <a:t>の出力層について</a:t>
            </a:r>
            <a:endParaRPr lang="en-US" altLang="ja-JP" sz="1600" u="sng" dirty="0">
              <a:solidFill>
                <a:srgbClr val="494949"/>
              </a:solidFill>
            </a:endParaRPr>
          </a:p>
          <a:p>
            <a:pPr algn="l">
              <a:lnSpc>
                <a:spcPct val="130000"/>
              </a:lnSpc>
            </a:pPr>
            <a:r>
              <a:rPr lang="ja-JP" altLang="en-US" sz="1600" dirty="0">
                <a:solidFill>
                  <a:srgbClr val="E94823"/>
                </a:solidFill>
              </a:rPr>
              <a:t>　通常のニューラルネットワークと同様に</a:t>
            </a:r>
            <a:r>
              <a:rPr lang="en-US" altLang="ja-JP" sz="1600" dirty="0">
                <a:solidFill>
                  <a:srgbClr val="E94823"/>
                </a:solidFill>
              </a:rPr>
              <a:t>PyTorch</a:t>
            </a:r>
            <a:r>
              <a:rPr lang="ja-JP" altLang="en-US" sz="1600" dirty="0">
                <a:solidFill>
                  <a:srgbClr val="E94823"/>
                </a:solidFill>
              </a:rPr>
              <a:t>では出力層で回帰の場合・分類の場合どちらの場合においても活性化関数は入りません。</a:t>
            </a:r>
          </a:p>
          <a:p>
            <a:pPr algn="l">
              <a:lnSpc>
                <a:spcPct val="130000"/>
              </a:lnSpc>
            </a:pPr>
            <a:r>
              <a:rPr lang="ja-JP" altLang="en-US" sz="1600" dirty="0">
                <a:solidFill>
                  <a:srgbClr val="E94823"/>
                </a:solidFill>
              </a:rPr>
              <a:t>　分類の場合、交差エントロピー誤差などの損失関数の計算の中に、</a:t>
            </a:r>
            <a:r>
              <a:rPr lang="en-US" altLang="ja-JP" sz="1600" dirty="0">
                <a:solidFill>
                  <a:srgbClr val="E94823"/>
                </a:solidFill>
              </a:rPr>
              <a:t>sigmoid</a:t>
            </a:r>
            <a:r>
              <a:rPr lang="ja-JP" altLang="en-US" sz="1600" dirty="0">
                <a:solidFill>
                  <a:srgbClr val="E94823"/>
                </a:solidFill>
              </a:rPr>
              <a:t>関数や</a:t>
            </a:r>
            <a:r>
              <a:rPr lang="en-US" altLang="ja-JP" sz="1600" dirty="0">
                <a:solidFill>
                  <a:srgbClr val="E94823"/>
                </a:solidFill>
              </a:rPr>
              <a:t>softmax</a:t>
            </a:r>
            <a:r>
              <a:rPr lang="ja-JP" altLang="en-US" sz="1600" dirty="0">
                <a:solidFill>
                  <a:srgbClr val="E94823"/>
                </a:solidFill>
              </a:rPr>
              <a:t>関数に当たる計算が含まれているため、目的変数を</a:t>
            </a:r>
            <a:r>
              <a:rPr lang="en-US" altLang="ja-JP" sz="1600" dirty="0">
                <a:solidFill>
                  <a:srgbClr val="E94823"/>
                </a:solidFill>
              </a:rPr>
              <a:t>One-Hot</a:t>
            </a:r>
            <a:r>
              <a:rPr lang="ja-JP" altLang="en-US" sz="1600" dirty="0">
                <a:solidFill>
                  <a:srgbClr val="E94823"/>
                </a:solidFill>
              </a:rPr>
              <a:t>表現にする必要がありません。</a:t>
            </a:r>
          </a:p>
        </p:txBody>
      </p:sp>
      <p:sp>
        <p:nvSpPr>
          <p:cNvPr id="17" name="テキスト ボックス 16">
            <a:extLst>
              <a:ext uri="{FF2B5EF4-FFF2-40B4-BE49-F238E27FC236}">
                <a16:creationId xmlns:a16="http://schemas.microsoft.com/office/drawing/2014/main" id="{141E65F0-ABDC-4A54-B4A3-7497B92B38AC}"/>
              </a:ext>
            </a:extLst>
          </p:cNvPr>
          <p:cNvSpPr txBox="1"/>
          <p:nvPr/>
        </p:nvSpPr>
        <p:spPr>
          <a:xfrm>
            <a:off x="766763" y="916122"/>
            <a:ext cx="10658473" cy="431657"/>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20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pPr>
              <a:lnSpc>
                <a:spcPct val="130000"/>
              </a:lnSpc>
            </a:pPr>
            <a:r>
              <a:rPr lang="en-US" altLang="ja-JP" sz="1800" dirty="0"/>
              <a:t>PyTorch</a:t>
            </a:r>
            <a:r>
              <a:rPr lang="ja-JP" altLang="en-US" sz="1800" dirty="0"/>
              <a:t>で</a:t>
            </a:r>
            <a:r>
              <a:rPr lang="en-US" altLang="ja-JP" sz="1800" dirty="0"/>
              <a:t>CNN</a:t>
            </a:r>
            <a:r>
              <a:rPr lang="ja-JP" altLang="en-US" sz="1800" dirty="0"/>
              <a:t>画像分類を行います</a:t>
            </a:r>
          </a:p>
        </p:txBody>
      </p:sp>
    </p:spTree>
    <p:extLst>
      <p:ext uri="{BB962C8B-B14F-4D97-AF65-F5344CB8AC3E}">
        <p14:creationId xmlns:p14="http://schemas.microsoft.com/office/powerpoint/2010/main" val="1653542191"/>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516F791-1956-49EC-ADB8-5C6710567F7B}"/>
              </a:ext>
            </a:extLst>
          </p:cNvPr>
          <p:cNvSpPr>
            <a:spLocks noGrp="1"/>
          </p:cNvSpPr>
          <p:nvPr>
            <p:ph type="title"/>
          </p:nvPr>
        </p:nvSpPr>
        <p:spPr/>
        <p:txBody>
          <a:bodyPr/>
          <a:lstStyle/>
          <a:p>
            <a:r>
              <a:rPr kumimoji="1" lang="en-US" altLang="ja-JP" dirty="0"/>
              <a:t>A2-2.</a:t>
            </a:r>
            <a:r>
              <a:rPr lang="en-US" altLang="ja-JP" dirty="0"/>
              <a:t>PyTorch</a:t>
            </a:r>
            <a:r>
              <a:rPr lang="ja-JP" altLang="en-US" dirty="0"/>
              <a:t>で画像分類の準備をする</a:t>
            </a:r>
            <a:endParaRPr kumimoji="1" lang="ja-JP" altLang="en-US" dirty="0"/>
          </a:p>
        </p:txBody>
      </p:sp>
      <p:sp>
        <p:nvSpPr>
          <p:cNvPr id="3" name="スライド番号プレースホルダー 2">
            <a:extLst>
              <a:ext uri="{FF2B5EF4-FFF2-40B4-BE49-F238E27FC236}">
                <a16:creationId xmlns:a16="http://schemas.microsoft.com/office/drawing/2014/main" id="{33A2FAD8-5B8A-472F-861F-D103843BE786}"/>
              </a:ext>
            </a:extLst>
          </p:cNvPr>
          <p:cNvSpPr>
            <a:spLocks noGrp="1"/>
          </p:cNvSpPr>
          <p:nvPr>
            <p:ph type="sldNum" sz="quarter" idx="10"/>
          </p:nvPr>
        </p:nvSpPr>
        <p:spPr/>
        <p:txBody>
          <a:bodyPr/>
          <a:lstStyle/>
          <a:p>
            <a:fld id="{5D750650-B10A-47BF-93C2-E1678438B37A}" type="slidenum">
              <a:rPr lang="en-US" altLang="ja-JP" smtClean="0"/>
              <a:pPr/>
              <a:t>381</a:t>
            </a:fld>
            <a:endParaRPr lang="en-US" altLang="ja-JP" dirty="0"/>
          </a:p>
        </p:txBody>
      </p:sp>
      <p:sp>
        <p:nvSpPr>
          <p:cNvPr id="4" name="正方形/長方形 3">
            <a:extLst>
              <a:ext uri="{FF2B5EF4-FFF2-40B4-BE49-F238E27FC236}">
                <a16:creationId xmlns:a16="http://schemas.microsoft.com/office/drawing/2014/main" id="{4ECAA6F2-6375-455A-A354-1E1A8EDE85AB}"/>
              </a:ext>
            </a:extLst>
          </p:cNvPr>
          <p:cNvSpPr/>
          <p:nvPr/>
        </p:nvSpPr>
        <p:spPr bwMode="auto">
          <a:xfrm>
            <a:off x="766763" y="1160389"/>
            <a:ext cx="10658473" cy="4993219"/>
          </a:xfrm>
          <a:prstGeom prst="rect">
            <a:avLst/>
          </a:prstGeom>
          <a:solidFill>
            <a:srgbClr val="ECECEC"/>
          </a:solidFill>
          <a:ln w="12700">
            <a:noFill/>
          </a:ln>
          <a:effectLst/>
        </p:spPr>
        <p:style>
          <a:lnRef idx="1">
            <a:schemeClr val="accent1"/>
          </a:lnRef>
          <a:fillRef idx="2">
            <a:schemeClr val="accent1"/>
          </a:fillRef>
          <a:effectRef idx="1">
            <a:schemeClr val="accent1"/>
          </a:effectRef>
          <a:fontRef idx="minor">
            <a:schemeClr val="dk1"/>
          </a:fontRef>
        </p:style>
        <p:txBody>
          <a:bodyPr vert="horz" wrap="square" lIns="84406" tIns="42203" rIns="84406" bIns="42203" numCol="1" rtlCol="0" anchor="t" anchorCtr="0" compatLnSpc="1">
            <a:prstTxWarp prst="textNoShape">
              <a:avLst/>
            </a:prstTxWarp>
            <a:normAutofit/>
          </a:bodyPr>
          <a:lstStyle/>
          <a:p>
            <a:r>
              <a:rPr lang="en-US" altLang="ja-JP" sz="1400" b="0" dirty="0">
                <a:solidFill>
                  <a:srgbClr val="AF00DB"/>
                </a:solidFill>
                <a:effectLst/>
                <a:latin typeface="+mn-ea"/>
              </a:rPr>
              <a:t>import</a:t>
            </a:r>
            <a:r>
              <a:rPr lang="en-US" altLang="ja-JP" sz="1400" b="0" dirty="0">
                <a:solidFill>
                  <a:srgbClr val="000000"/>
                </a:solidFill>
                <a:effectLst/>
                <a:latin typeface="+mn-ea"/>
              </a:rPr>
              <a:t> torchvision.datasets </a:t>
            </a:r>
            <a:r>
              <a:rPr lang="en-US" altLang="ja-JP" sz="1400" b="0" dirty="0">
                <a:solidFill>
                  <a:srgbClr val="AF00DB"/>
                </a:solidFill>
                <a:effectLst/>
                <a:latin typeface="+mn-ea"/>
              </a:rPr>
              <a:t>as</a:t>
            </a:r>
            <a:r>
              <a:rPr lang="en-US" altLang="ja-JP" sz="1400" b="0" dirty="0">
                <a:solidFill>
                  <a:srgbClr val="000000"/>
                </a:solidFill>
                <a:effectLst/>
                <a:latin typeface="+mn-ea"/>
              </a:rPr>
              <a:t> datasets</a:t>
            </a:r>
          </a:p>
          <a:p>
            <a:r>
              <a:rPr lang="en-US" altLang="ja-JP" sz="1400" b="0" dirty="0">
                <a:solidFill>
                  <a:srgbClr val="AF00DB"/>
                </a:solidFill>
                <a:effectLst/>
                <a:latin typeface="+mn-ea"/>
              </a:rPr>
              <a:t>import</a:t>
            </a:r>
            <a:r>
              <a:rPr lang="en-US" altLang="ja-JP" sz="1400" b="0" dirty="0">
                <a:solidFill>
                  <a:srgbClr val="000000"/>
                </a:solidFill>
                <a:effectLst/>
                <a:latin typeface="+mn-ea"/>
              </a:rPr>
              <a:t> torchvision.transforms </a:t>
            </a:r>
            <a:r>
              <a:rPr lang="en-US" altLang="ja-JP" sz="1400" b="0" dirty="0">
                <a:solidFill>
                  <a:srgbClr val="AF00DB"/>
                </a:solidFill>
                <a:effectLst/>
                <a:latin typeface="+mn-ea"/>
              </a:rPr>
              <a:t>as</a:t>
            </a:r>
            <a:r>
              <a:rPr lang="en-US" altLang="ja-JP" sz="1400" b="0" dirty="0">
                <a:solidFill>
                  <a:srgbClr val="000000"/>
                </a:solidFill>
                <a:effectLst/>
                <a:latin typeface="+mn-ea"/>
              </a:rPr>
              <a:t> transforms</a:t>
            </a:r>
          </a:p>
          <a:p>
            <a:endParaRPr lang="en-US" altLang="ja-JP" sz="1400" b="0" dirty="0">
              <a:solidFill>
                <a:srgbClr val="000000"/>
              </a:solidFill>
              <a:effectLst/>
              <a:latin typeface="+mn-ea"/>
            </a:endParaRPr>
          </a:p>
          <a:p>
            <a:r>
              <a:rPr lang="en-US" altLang="ja-JP" sz="1400" b="0" dirty="0">
                <a:solidFill>
                  <a:srgbClr val="008000"/>
                </a:solidFill>
                <a:effectLst/>
                <a:latin typeface="+mn-ea"/>
              </a:rPr>
              <a:t># </a:t>
            </a:r>
            <a:r>
              <a:rPr lang="ja-JP" altLang="en-US" sz="1400" b="0" dirty="0">
                <a:solidFill>
                  <a:srgbClr val="008000"/>
                </a:solidFill>
                <a:effectLst/>
                <a:latin typeface="+mn-ea"/>
              </a:rPr>
              <a:t>データ変換用関数 </a:t>
            </a:r>
            <a:r>
              <a:rPr lang="en-US" altLang="ja-JP" sz="1400" b="0" dirty="0">
                <a:solidFill>
                  <a:srgbClr val="008000"/>
                </a:solidFill>
                <a:effectLst/>
                <a:latin typeface="+mn-ea"/>
              </a:rPr>
              <a:t>Transforms</a:t>
            </a:r>
            <a:endParaRPr lang="en-US" altLang="ja-JP" sz="1400" b="0" dirty="0">
              <a:solidFill>
                <a:srgbClr val="000000"/>
              </a:solidFill>
              <a:effectLst/>
              <a:latin typeface="+mn-ea"/>
            </a:endParaRPr>
          </a:p>
          <a:p>
            <a:r>
              <a:rPr lang="en-US" altLang="ja-JP" sz="1400" b="0" dirty="0">
                <a:solidFill>
                  <a:srgbClr val="000000"/>
                </a:solidFill>
                <a:effectLst/>
                <a:latin typeface="+mn-ea"/>
              </a:rPr>
              <a:t>transform = transforms.Compose([</a:t>
            </a:r>
          </a:p>
          <a:p>
            <a:r>
              <a:rPr lang="en-US" altLang="ja-JP" sz="1400" b="0" dirty="0">
                <a:solidFill>
                  <a:srgbClr val="000000"/>
                </a:solidFill>
                <a:effectLst/>
                <a:latin typeface="+mn-ea"/>
              </a:rPr>
              <a:t>    </a:t>
            </a:r>
            <a:r>
              <a:rPr lang="en-US" altLang="ja-JP" sz="1400" b="0" dirty="0">
                <a:solidFill>
                  <a:srgbClr val="008000"/>
                </a:solidFill>
                <a:effectLst/>
                <a:latin typeface="+mn-ea"/>
              </a:rPr>
              <a:t># </a:t>
            </a:r>
            <a:r>
              <a:rPr lang="ja-JP" altLang="en-US" sz="1400" b="0" dirty="0">
                <a:solidFill>
                  <a:srgbClr val="008000"/>
                </a:solidFill>
                <a:effectLst/>
                <a:latin typeface="+mn-ea"/>
              </a:rPr>
              <a:t>データのテンソル化</a:t>
            </a:r>
            <a:endParaRPr lang="ja-JP" altLang="en-US" sz="1400" b="0" dirty="0">
              <a:solidFill>
                <a:srgbClr val="000000"/>
              </a:solidFill>
              <a:effectLst/>
              <a:latin typeface="+mn-ea"/>
            </a:endParaRPr>
          </a:p>
          <a:p>
            <a:r>
              <a:rPr lang="ja-JP" altLang="en-US" sz="1400" b="0" dirty="0">
                <a:solidFill>
                  <a:srgbClr val="000000"/>
                </a:solidFill>
                <a:effectLst/>
                <a:latin typeface="+mn-ea"/>
              </a:rPr>
              <a:t>    </a:t>
            </a:r>
            <a:r>
              <a:rPr lang="en-US" altLang="ja-JP" sz="1400" b="0" dirty="0">
                <a:solidFill>
                  <a:srgbClr val="000000"/>
                </a:solidFill>
                <a:effectLst/>
                <a:latin typeface="+mn-ea"/>
              </a:rPr>
              <a:t>transforms.ToTensor(),</a:t>
            </a:r>
          </a:p>
          <a:p>
            <a:r>
              <a:rPr lang="en-US" altLang="ja-JP" sz="1400" b="0" dirty="0">
                <a:solidFill>
                  <a:srgbClr val="000000"/>
                </a:solidFill>
                <a:effectLst/>
                <a:latin typeface="+mn-ea"/>
              </a:rPr>
              <a:t>])</a:t>
            </a:r>
          </a:p>
          <a:p>
            <a:endParaRPr lang="en-US" altLang="ja-JP" sz="1400" b="0" dirty="0">
              <a:solidFill>
                <a:srgbClr val="008000"/>
              </a:solidFill>
              <a:effectLst/>
              <a:latin typeface="+mn-ea"/>
            </a:endParaRPr>
          </a:p>
          <a:p>
            <a:r>
              <a:rPr lang="en-US" altLang="ja-JP" sz="1400" b="0" dirty="0">
                <a:solidFill>
                  <a:srgbClr val="008000"/>
                </a:solidFill>
                <a:effectLst/>
                <a:latin typeface="+mn-ea"/>
              </a:rPr>
              <a:t># </a:t>
            </a:r>
            <a:r>
              <a:rPr lang="ja-JP" altLang="en-US" sz="1400" b="0" dirty="0">
                <a:solidFill>
                  <a:srgbClr val="008000"/>
                </a:solidFill>
                <a:effectLst/>
                <a:latin typeface="+mn-ea"/>
              </a:rPr>
              <a:t>訓練用データセットの定義</a:t>
            </a:r>
            <a:endParaRPr lang="ja-JP" altLang="en-US" sz="1400" b="0" dirty="0">
              <a:solidFill>
                <a:srgbClr val="000000"/>
              </a:solidFill>
              <a:effectLst/>
              <a:latin typeface="+mn-ea"/>
            </a:endParaRPr>
          </a:p>
          <a:p>
            <a:r>
              <a:rPr lang="en-US" altLang="ja-JP" sz="1400" b="0" dirty="0">
                <a:solidFill>
                  <a:srgbClr val="000000"/>
                </a:solidFill>
                <a:effectLst/>
                <a:latin typeface="+mn-ea"/>
              </a:rPr>
              <a:t>train_set = datasets.MNIST(</a:t>
            </a:r>
          </a:p>
          <a:p>
            <a:r>
              <a:rPr lang="en-US" altLang="ja-JP" sz="1400" b="0" dirty="0">
                <a:solidFill>
                  <a:srgbClr val="000000"/>
                </a:solidFill>
                <a:effectLst/>
                <a:latin typeface="+mn-ea"/>
              </a:rPr>
              <a:t>    root = </a:t>
            </a:r>
            <a:r>
              <a:rPr lang="en-US" altLang="ja-JP" sz="1400" b="0" dirty="0">
                <a:solidFill>
                  <a:srgbClr val="A31515"/>
                </a:solidFill>
                <a:effectLst/>
                <a:latin typeface="+mn-ea"/>
              </a:rPr>
              <a:t>'./data'</a:t>
            </a:r>
            <a:r>
              <a:rPr lang="en-US" altLang="ja-JP" sz="1400" b="0" dirty="0">
                <a:solidFill>
                  <a:srgbClr val="000000"/>
                </a:solidFill>
                <a:effectLst/>
                <a:latin typeface="+mn-ea"/>
              </a:rPr>
              <a:t>, </a:t>
            </a:r>
            <a:r>
              <a:rPr lang="en-US" altLang="ja-JP" sz="1400" b="0" dirty="0">
                <a:solidFill>
                  <a:srgbClr val="008000"/>
                </a:solidFill>
                <a:effectLst/>
                <a:latin typeface="+mn-ea"/>
              </a:rPr>
              <a:t># </a:t>
            </a:r>
            <a:r>
              <a:rPr lang="ja-JP" altLang="en-US" sz="1400" b="0" dirty="0">
                <a:solidFill>
                  <a:srgbClr val="008000"/>
                </a:solidFill>
                <a:effectLst/>
                <a:latin typeface="+mn-ea"/>
              </a:rPr>
              <a:t>ダウンロード先ディレクトリ名 </a:t>
            </a:r>
            <a:endParaRPr lang="ja-JP" altLang="en-US" sz="1400" b="0" dirty="0">
              <a:solidFill>
                <a:srgbClr val="000000"/>
              </a:solidFill>
              <a:effectLst/>
              <a:latin typeface="+mn-ea"/>
            </a:endParaRPr>
          </a:p>
          <a:p>
            <a:r>
              <a:rPr lang="ja-JP" altLang="en-US" sz="1400" b="0" dirty="0">
                <a:solidFill>
                  <a:srgbClr val="000000"/>
                </a:solidFill>
                <a:effectLst/>
                <a:latin typeface="+mn-ea"/>
              </a:rPr>
              <a:t>    </a:t>
            </a:r>
            <a:r>
              <a:rPr lang="en-US" altLang="ja-JP" sz="1400" b="0" dirty="0">
                <a:solidFill>
                  <a:srgbClr val="000000"/>
                </a:solidFill>
                <a:effectLst/>
                <a:latin typeface="+mn-ea"/>
              </a:rPr>
              <a:t>train = </a:t>
            </a:r>
            <a:r>
              <a:rPr lang="en-US" altLang="ja-JP" sz="1400" b="0" dirty="0">
                <a:solidFill>
                  <a:srgbClr val="0000FF"/>
                </a:solidFill>
                <a:effectLst/>
                <a:latin typeface="+mn-ea"/>
              </a:rPr>
              <a:t>True</a:t>
            </a:r>
            <a:r>
              <a:rPr lang="en-US" altLang="ja-JP" sz="1400" b="0" dirty="0">
                <a:solidFill>
                  <a:srgbClr val="000000"/>
                </a:solidFill>
                <a:effectLst/>
                <a:latin typeface="+mn-ea"/>
              </a:rPr>
              <a:t>,</a:t>
            </a:r>
          </a:p>
          <a:p>
            <a:r>
              <a:rPr lang="en-US" altLang="ja-JP" sz="1400" b="0" dirty="0">
                <a:solidFill>
                  <a:srgbClr val="000000"/>
                </a:solidFill>
                <a:effectLst/>
                <a:latin typeface="+mn-ea"/>
              </a:rPr>
              <a:t>    download = </a:t>
            </a:r>
            <a:r>
              <a:rPr lang="en-US" altLang="ja-JP" sz="1400" b="0" dirty="0">
                <a:solidFill>
                  <a:srgbClr val="0000FF"/>
                </a:solidFill>
                <a:effectLst/>
                <a:latin typeface="+mn-ea"/>
              </a:rPr>
              <a:t>True</a:t>
            </a:r>
            <a:r>
              <a:rPr lang="en-US" altLang="ja-JP" sz="1400" b="0" dirty="0">
                <a:solidFill>
                  <a:srgbClr val="000000"/>
                </a:solidFill>
                <a:effectLst/>
                <a:latin typeface="+mn-ea"/>
              </a:rPr>
              <a:t>,</a:t>
            </a:r>
          </a:p>
          <a:p>
            <a:r>
              <a:rPr lang="en-US" altLang="ja-JP" sz="1400" b="0" dirty="0">
                <a:solidFill>
                  <a:srgbClr val="000000"/>
                </a:solidFill>
                <a:effectLst/>
                <a:latin typeface="+mn-ea"/>
              </a:rPr>
              <a:t>    transform = transform)</a:t>
            </a:r>
          </a:p>
          <a:p>
            <a:br>
              <a:rPr lang="en-US" altLang="ja-JP" sz="1400" b="0" dirty="0">
                <a:solidFill>
                  <a:srgbClr val="000000"/>
                </a:solidFill>
                <a:effectLst/>
                <a:latin typeface="+mn-ea"/>
              </a:rPr>
            </a:br>
            <a:r>
              <a:rPr lang="en-US" altLang="ja-JP" sz="1400" b="0" dirty="0">
                <a:solidFill>
                  <a:srgbClr val="008000"/>
                </a:solidFill>
                <a:effectLst/>
                <a:latin typeface="+mn-ea"/>
              </a:rPr>
              <a:t># </a:t>
            </a:r>
            <a:r>
              <a:rPr lang="ja-JP" altLang="en-US" sz="1400" b="0" dirty="0">
                <a:solidFill>
                  <a:srgbClr val="008000"/>
                </a:solidFill>
                <a:effectLst/>
                <a:latin typeface="+mn-ea"/>
              </a:rPr>
              <a:t>検証データセットの定義</a:t>
            </a:r>
            <a:endParaRPr lang="ja-JP" altLang="en-US" sz="1400" b="0" dirty="0">
              <a:solidFill>
                <a:srgbClr val="000000"/>
              </a:solidFill>
              <a:effectLst/>
              <a:latin typeface="+mn-ea"/>
            </a:endParaRPr>
          </a:p>
          <a:p>
            <a:r>
              <a:rPr lang="en-US" altLang="ja-JP" sz="1400" b="0" dirty="0">
                <a:solidFill>
                  <a:srgbClr val="000000"/>
                </a:solidFill>
                <a:effectLst/>
                <a:latin typeface="+mn-ea"/>
              </a:rPr>
              <a:t>val_set = datasets.MNIST(</a:t>
            </a:r>
          </a:p>
          <a:p>
            <a:r>
              <a:rPr lang="en-US" altLang="ja-JP" sz="1400" b="0" dirty="0">
                <a:solidFill>
                  <a:srgbClr val="000000"/>
                </a:solidFill>
                <a:effectLst/>
                <a:latin typeface="+mn-ea"/>
              </a:rPr>
              <a:t>    root = </a:t>
            </a:r>
            <a:r>
              <a:rPr lang="en-US" altLang="ja-JP" sz="1400" b="0" dirty="0">
                <a:solidFill>
                  <a:srgbClr val="A31515"/>
                </a:solidFill>
                <a:effectLst/>
                <a:latin typeface="+mn-ea"/>
              </a:rPr>
              <a:t>'./data'</a:t>
            </a:r>
            <a:r>
              <a:rPr lang="en-US" altLang="ja-JP" sz="1400" b="0" dirty="0">
                <a:solidFill>
                  <a:srgbClr val="000000"/>
                </a:solidFill>
                <a:effectLst/>
                <a:latin typeface="+mn-ea"/>
              </a:rPr>
              <a:t>, </a:t>
            </a:r>
          </a:p>
          <a:p>
            <a:r>
              <a:rPr lang="en-US" altLang="ja-JP" sz="1400" b="0" dirty="0">
                <a:solidFill>
                  <a:srgbClr val="000000"/>
                </a:solidFill>
                <a:effectLst/>
                <a:latin typeface="+mn-ea"/>
              </a:rPr>
              <a:t>    train = </a:t>
            </a:r>
            <a:r>
              <a:rPr lang="en-US" altLang="ja-JP" sz="1400" b="0" dirty="0">
                <a:solidFill>
                  <a:srgbClr val="0000FF"/>
                </a:solidFill>
                <a:effectLst/>
                <a:latin typeface="+mn-ea"/>
              </a:rPr>
              <a:t>False</a:t>
            </a:r>
            <a:r>
              <a:rPr lang="en-US" altLang="ja-JP" sz="1400" b="0" dirty="0">
                <a:solidFill>
                  <a:srgbClr val="000000"/>
                </a:solidFill>
                <a:effectLst/>
                <a:latin typeface="+mn-ea"/>
              </a:rPr>
              <a:t>, </a:t>
            </a:r>
          </a:p>
          <a:p>
            <a:r>
              <a:rPr lang="en-US" altLang="ja-JP" sz="1400" b="0" dirty="0">
                <a:solidFill>
                  <a:srgbClr val="000000"/>
                </a:solidFill>
                <a:effectLst/>
                <a:latin typeface="+mn-ea"/>
              </a:rPr>
              <a:t>    download = </a:t>
            </a:r>
            <a:r>
              <a:rPr lang="en-US" altLang="ja-JP" sz="1400" b="0" dirty="0">
                <a:solidFill>
                  <a:srgbClr val="0000FF"/>
                </a:solidFill>
                <a:effectLst/>
                <a:latin typeface="+mn-ea"/>
              </a:rPr>
              <a:t>True</a:t>
            </a:r>
            <a:r>
              <a:rPr lang="en-US" altLang="ja-JP" sz="1400" b="0" dirty="0">
                <a:solidFill>
                  <a:srgbClr val="000000"/>
                </a:solidFill>
                <a:effectLst/>
                <a:latin typeface="+mn-ea"/>
              </a:rPr>
              <a:t>, </a:t>
            </a:r>
          </a:p>
          <a:p>
            <a:r>
              <a:rPr lang="en-US" altLang="ja-JP" sz="1400" b="0" dirty="0">
                <a:solidFill>
                  <a:srgbClr val="000000"/>
                </a:solidFill>
                <a:effectLst/>
                <a:latin typeface="+mn-ea"/>
              </a:rPr>
              <a:t>    transform = transform)</a:t>
            </a:r>
          </a:p>
          <a:p>
            <a:endParaRPr lang="en-US" altLang="ja-JP" sz="1400" b="0" dirty="0">
              <a:solidFill>
                <a:srgbClr val="000000"/>
              </a:solidFill>
              <a:effectLst/>
              <a:latin typeface="+mn-ea"/>
            </a:endParaRPr>
          </a:p>
        </p:txBody>
      </p:sp>
      <p:sp>
        <p:nvSpPr>
          <p:cNvPr id="5" name="吹き出し: 線 4">
            <a:extLst>
              <a:ext uri="{FF2B5EF4-FFF2-40B4-BE49-F238E27FC236}">
                <a16:creationId xmlns:a16="http://schemas.microsoft.com/office/drawing/2014/main" id="{C71DA933-C214-48F3-990B-C58C1EBD4BC1}"/>
              </a:ext>
            </a:extLst>
          </p:cNvPr>
          <p:cNvSpPr/>
          <p:nvPr/>
        </p:nvSpPr>
        <p:spPr>
          <a:xfrm>
            <a:off x="5643511" y="1620828"/>
            <a:ext cx="4825496" cy="573397"/>
          </a:xfrm>
          <a:prstGeom prst="borderCallout1">
            <a:avLst>
              <a:gd name="adj1" fmla="val 52660"/>
              <a:gd name="adj2" fmla="val -128"/>
              <a:gd name="adj3" fmla="val 97164"/>
              <a:gd name="adj4" fmla="val -32863"/>
            </a:avLst>
          </a:prstGeom>
          <a:solidFill>
            <a:schemeClr val="bg1"/>
          </a:solid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en-US" altLang="ja-JP" sz="1400" dirty="0">
                <a:solidFill>
                  <a:srgbClr val="494949"/>
                </a:solidFill>
                <a:latin typeface="+mn-ea"/>
              </a:rPr>
              <a:t>Transforms</a:t>
            </a:r>
            <a:r>
              <a:rPr kumimoji="1" lang="ja-JP" altLang="en-US" sz="1400" dirty="0">
                <a:solidFill>
                  <a:srgbClr val="494949"/>
                </a:solidFill>
                <a:latin typeface="+mn-ea"/>
              </a:rPr>
              <a:t>はまず、どのような変換を行うのか定義し、その後その変換をデータに対して適用する</a:t>
            </a:r>
          </a:p>
        </p:txBody>
      </p:sp>
      <p:sp>
        <p:nvSpPr>
          <p:cNvPr id="6" name="吹き出し: 線 5">
            <a:extLst>
              <a:ext uri="{FF2B5EF4-FFF2-40B4-BE49-F238E27FC236}">
                <a16:creationId xmlns:a16="http://schemas.microsoft.com/office/drawing/2014/main" id="{A94D7169-B08F-4F6B-8D84-BAE38F4D6EAE}"/>
              </a:ext>
            </a:extLst>
          </p:cNvPr>
          <p:cNvSpPr/>
          <p:nvPr/>
        </p:nvSpPr>
        <p:spPr>
          <a:xfrm>
            <a:off x="5728352" y="2825697"/>
            <a:ext cx="4825496" cy="1662601"/>
          </a:xfrm>
          <a:prstGeom prst="borderCallout1">
            <a:avLst>
              <a:gd name="adj1" fmla="val 52660"/>
              <a:gd name="adj2" fmla="val -128"/>
              <a:gd name="adj3" fmla="val 67680"/>
              <a:gd name="adj4" fmla="val -25440"/>
            </a:avLst>
          </a:prstGeom>
          <a:solidFill>
            <a:schemeClr val="bg1"/>
          </a:solid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en-US" altLang="ja-JP" sz="1400" dirty="0">
                <a:solidFill>
                  <a:srgbClr val="494949"/>
                </a:solidFill>
                <a:latin typeface="+mn-ea"/>
              </a:rPr>
              <a:t>torchvision</a:t>
            </a:r>
            <a:r>
              <a:rPr kumimoji="1" lang="ja-JP" altLang="en-US" sz="1400" dirty="0">
                <a:solidFill>
                  <a:srgbClr val="494949"/>
                </a:solidFill>
                <a:latin typeface="+mn-ea"/>
              </a:rPr>
              <a:t>から</a:t>
            </a:r>
            <a:r>
              <a:rPr kumimoji="1" lang="en-US" altLang="ja-JP" sz="1400" dirty="0">
                <a:solidFill>
                  <a:srgbClr val="494949"/>
                </a:solidFill>
                <a:latin typeface="+mn-ea"/>
              </a:rPr>
              <a:t>MNIST</a:t>
            </a:r>
            <a:r>
              <a:rPr kumimoji="1" lang="ja-JP" altLang="en-US" sz="1400" dirty="0">
                <a:solidFill>
                  <a:srgbClr val="494949"/>
                </a:solidFill>
                <a:latin typeface="+mn-ea"/>
              </a:rPr>
              <a:t>データセットをダウンロードする。</a:t>
            </a:r>
            <a:endParaRPr kumimoji="1" lang="en-US" altLang="ja-JP" sz="1400" dirty="0">
              <a:solidFill>
                <a:srgbClr val="494949"/>
              </a:solidFill>
              <a:latin typeface="+mn-ea"/>
            </a:endParaRPr>
          </a:p>
          <a:p>
            <a:r>
              <a:rPr kumimoji="1" lang="ja-JP" altLang="en-US" sz="1400" dirty="0">
                <a:solidFill>
                  <a:srgbClr val="494949"/>
                </a:solidFill>
                <a:latin typeface="+mn-ea"/>
              </a:rPr>
              <a:t>あらかじめデータセットとして定義されている、学習用、検証用データを</a:t>
            </a:r>
            <a:r>
              <a:rPr kumimoji="1" lang="en-US" altLang="ja-JP" sz="1400" dirty="0">
                <a:solidFill>
                  <a:srgbClr val="494949"/>
                </a:solidFill>
                <a:latin typeface="+mn-ea"/>
              </a:rPr>
              <a:t>Train = True</a:t>
            </a:r>
            <a:r>
              <a:rPr kumimoji="1" lang="ja-JP" altLang="en-US" sz="1400" dirty="0">
                <a:solidFill>
                  <a:srgbClr val="494949"/>
                </a:solidFill>
                <a:latin typeface="+mn-ea"/>
              </a:rPr>
              <a:t>、</a:t>
            </a:r>
            <a:r>
              <a:rPr kumimoji="1" lang="en-US" altLang="ja-JP" sz="1400" dirty="0">
                <a:solidFill>
                  <a:srgbClr val="494949"/>
                </a:solidFill>
                <a:latin typeface="+mn-ea"/>
              </a:rPr>
              <a:t>False</a:t>
            </a:r>
            <a:r>
              <a:rPr kumimoji="1" lang="ja-JP" altLang="en-US" sz="1400" dirty="0">
                <a:solidFill>
                  <a:srgbClr val="494949"/>
                </a:solidFill>
                <a:latin typeface="+mn-ea"/>
              </a:rPr>
              <a:t>で指定する。</a:t>
            </a:r>
            <a:endParaRPr kumimoji="1" lang="en-US" altLang="ja-JP" sz="1400" dirty="0">
              <a:solidFill>
                <a:srgbClr val="494949"/>
              </a:solidFill>
              <a:latin typeface="+mn-ea"/>
            </a:endParaRPr>
          </a:p>
          <a:p>
            <a:r>
              <a:rPr kumimoji="1" lang="en-US" altLang="ja-JP" sz="1400" dirty="0">
                <a:solidFill>
                  <a:srgbClr val="494949"/>
                </a:solidFill>
                <a:latin typeface="+mn-ea"/>
              </a:rPr>
              <a:t>Download</a:t>
            </a:r>
            <a:r>
              <a:rPr kumimoji="1" lang="ja-JP" altLang="en-US" sz="1400" dirty="0">
                <a:solidFill>
                  <a:srgbClr val="494949"/>
                </a:solidFill>
                <a:latin typeface="+mn-ea"/>
              </a:rPr>
              <a:t>はすでにダウンロードされている場合にそのデータを使うかどうかを指定。</a:t>
            </a:r>
            <a:endParaRPr kumimoji="1" lang="en-US" altLang="ja-JP" sz="1400" dirty="0">
              <a:solidFill>
                <a:srgbClr val="494949"/>
              </a:solidFill>
              <a:latin typeface="+mn-ea"/>
            </a:endParaRPr>
          </a:p>
          <a:p>
            <a:r>
              <a:rPr kumimoji="1" lang="en-US" altLang="ja-JP" sz="1400" dirty="0">
                <a:solidFill>
                  <a:srgbClr val="494949"/>
                </a:solidFill>
                <a:latin typeface="+mn-ea"/>
              </a:rPr>
              <a:t>Transform</a:t>
            </a:r>
            <a:r>
              <a:rPr kumimoji="1" lang="ja-JP" altLang="en-US" sz="1400" dirty="0">
                <a:solidFill>
                  <a:srgbClr val="494949"/>
                </a:solidFill>
                <a:latin typeface="+mn-ea"/>
              </a:rPr>
              <a:t>を指定することで、事前に定義した</a:t>
            </a:r>
            <a:r>
              <a:rPr kumimoji="1" lang="en-US" altLang="ja-JP" sz="1400" dirty="0">
                <a:solidFill>
                  <a:srgbClr val="494949"/>
                </a:solidFill>
                <a:latin typeface="+mn-ea"/>
              </a:rPr>
              <a:t>transforms</a:t>
            </a:r>
            <a:r>
              <a:rPr kumimoji="1" lang="ja-JP" altLang="en-US" sz="1400" dirty="0">
                <a:solidFill>
                  <a:srgbClr val="494949"/>
                </a:solidFill>
                <a:latin typeface="+mn-ea"/>
              </a:rPr>
              <a:t>の機能を使用して変換を行う。</a:t>
            </a:r>
          </a:p>
        </p:txBody>
      </p:sp>
    </p:spTree>
    <p:extLst>
      <p:ext uri="{BB962C8B-B14F-4D97-AF65-F5344CB8AC3E}">
        <p14:creationId xmlns:p14="http://schemas.microsoft.com/office/powerpoint/2010/main" val="3263624352"/>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516F791-1956-49EC-ADB8-5C6710567F7B}"/>
              </a:ext>
            </a:extLst>
          </p:cNvPr>
          <p:cNvSpPr>
            <a:spLocks noGrp="1"/>
          </p:cNvSpPr>
          <p:nvPr>
            <p:ph type="title"/>
          </p:nvPr>
        </p:nvSpPr>
        <p:spPr/>
        <p:txBody>
          <a:bodyPr/>
          <a:lstStyle/>
          <a:p>
            <a:r>
              <a:rPr kumimoji="1" lang="en-US" altLang="ja-JP" dirty="0"/>
              <a:t>A2-3.</a:t>
            </a:r>
            <a:r>
              <a:rPr lang="en-US" altLang="ja-JP" dirty="0"/>
              <a:t>PyTorch</a:t>
            </a:r>
            <a:r>
              <a:rPr lang="ja-JP" altLang="en-US" dirty="0"/>
              <a:t>で画像分類モデルを準備する</a:t>
            </a:r>
            <a:endParaRPr kumimoji="1" lang="ja-JP" altLang="en-US" dirty="0"/>
          </a:p>
        </p:txBody>
      </p:sp>
      <p:sp>
        <p:nvSpPr>
          <p:cNvPr id="3" name="スライド番号プレースホルダー 2">
            <a:extLst>
              <a:ext uri="{FF2B5EF4-FFF2-40B4-BE49-F238E27FC236}">
                <a16:creationId xmlns:a16="http://schemas.microsoft.com/office/drawing/2014/main" id="{33A2FAD8-5B8A-472F-861F-D103843BE786}"/>
              </a:ext>
            </a:extLst>
          </p:cNvPr>
          <p:cNvSpPr>
            <a:spLocks noGrp="1"/>
          </p:cNvSpPr>
          <p:nvPr>
            <p:ph type="sldNum" sz="quarter" idx="10"/>
          </p:nvPr>
        </p:nvSpPr>
        <p:spPr/>
        <p:txBody>
          <a:bodyPr/>
          <a:lstStyle/>
          <a:p>
            <a:fld id="{5D750650-B10A-47BF-93C2-E1678438B37A}" type="slidenum">
              <a:rPr lang="en-US" altLang="ja-JP" smtClean="0"/>
              <a:pPr/>
              <a:t>382</a:t>
            </a:fld>
            <a:endParaRPr lang="en-US" altLang="ja-JP" dirty="0"/>
          </a:p>
        </p:txBody>
      </p:sp>
      <p:sp>
        <p:nvSpPr>
          <p:cNvPr id="4" name="正方形/長方形 3">
            <a:extLst>
              <a:ext uri="{FF2B5EF4-FFF2-40B4-BE49-F238E27FC236}">
                <a16:creationId xmlns:a16="http://schemas.microsoft.com/office/drawing/2014/main" id="{4ECAA6F2-6375-455A-A354-1E1A8EDE85AB}"/>
              </a:ext>
            </a:extLst>
          </p:cNvPr>
          <p:cNvSpPr/>
          <p:nvPr/>
        </p:nvSpPr>
        <p:spPr bwMode="auto">
          <a:xfrm>
            <a:off x="870459" y="1047207"/>
            <a:ext cx="10435370" cy="4731364"/>
          </a:xfrm>
          <a:prstGeom prst="rect">
            <a:avLst/>
          </a:prstGeom>
          <a:solidFill>
            <a:srgbClr val="ECECEC"/>
          </a:solidFill>
          <a:ln w="12700">
            <a:noFill/>
          </a:ln>
          <a:effectLst/>
        </p:spPr>
        <p:style>
          <a:lnRef idx="1">
            <a:schemeClr val="accent1"/>
          </a:lnRef>
          <a:fillRef idx="2">
            <a:schemeClr val="accent1"/>
          </a:fillRef>
          <a:effectRef idx="1">
            <a:schemeClr val="accent1"/>
          </a:effectRef>
          <a:fontRef idx="minor">
            <a:schemeClr val="dk1"/>
          </a:fontRef>
        </p:style>
        <p:txBody>
          <a:bodyPr vert="horz" wrap="square" lIns="84406" tIns="42203" rIns="84406" bIns="42203" numCol="1" rtlCol="0" anchor="t" anchorCtr="0" compatLnSpc="1">
            <a:prstTxWarp prst="textNoShape">
              <a:avLst/>
            </a:prstTxWarp>
            <a:normAutofit/>
          </a:bodyPr>
          <a:lstStyle/>
          <a:p>
            <a:r>
              <a:rPr lang="en-US" altLang="ja-JP" sz="1400" b="0" dirty="0">
                <a:solidFill>
                  <a:srgbClr val="008000"/>
                </a:solidFill>
                <a:effectLst/>
                <a:latin typeface="Courier New" panose="02070309020205020404" pitchFamily="49" charset="0"/>
              </a:rPr>
              <a:t># </a:t>
            </a:r>
            <a:r>
              <a:rPr lang="ja-JP" altLang="en-US" sz="1400" b="0" dirty="0">
                <a:solidFill>
                  <a:srgbClr val="008000"/>
                </a:solidFill>
                <a:effectLst/>
                <a:latin typeface="Courier New" panose="02070309020205020404" pitchFamily="49" charset="0"/>
              </a:rPr>
              <a:t>モデルの定義</a:t>
            </a:r>
            <a:br>
              <a:rPr lang="ja-JP" altLang="en-US" sz="1400" b="0" dirty="0">
                <a:solidFill>
                  <a:srgbClr val="000000"/>
                </a:solidFill>
                <a:effectLst/>
                <a:latin typeface="Courier New" panose="02070309020205020404" pitchFamily="49" charset="0"/>
              </a:rPr>
            </a:br>
            <a:r>
              <a:rPr lang="en-US" altLang="ja-JP" sz="1400" b="0" dirty="0">
                <a:solidFill>
                  <a:srgbClr val="0000FF"/>
                </a:solidFill>
                <a:effectLst/>
                <a:latin typeface="Courier New" panose="02070309020205020404" pitchFamily="49" charset="0"/>
              </a:rPr>
              <a:t>class</a:t>
            </a:r>
            <a:r>
              <a:rPr lang="en-US" altLang="ja-JP" sz="1400" b="0" dirty="0">
                <a:solidFill>
                  <a:srgbClr val="000000"/>
                </a:solidFill>
                <a:effectLst/>
                <a:latin typeface="Courier New" panose="02070309020205020404" pitchFamily="49" charset="0"/>
              </a:rPr>
              <a:t> </a:t>
            </a:r>
            <a:r>
              <a:rPr lang="en-US" altLang="ja-JP" sz="1400" b="0" dirty="0">
                <a:solidFill>
                  <a:srgbClr val="267F99"/>
                </a:solidFill>
                <a:effectLst/>
                <a:latin typeface="Courier New" panose="02070309020205020404" pitchFamily="49" charset="0"/>
              </a:rPr>
              <a:t>Net</a:t>
            </a:r>
            <a:r>
              <a:rPr lang="en-US" altLang="ja-JP" sz="1400" b="0" dirty="0">
                <a:solidFill>
                  <a:srgbClr val="000000"/>
                </a:solidFill>
                <a:effectLst/>
                <a:latin typeface="Courier New" panose="02070309020205020404" pitchFamily="49" charset="0"/>
              </a:rPr>
              <a:t>(</a:t>
            </a:r>
            <a:r>
              <a:rPr lang="en-US" altLang="ja-JP" sz="1400" b="0" dirty="0">
                <a:solidFill>
                  <a:srgbClr val="267F99"/>
                </a:solidFill>
                <a:effectLst/>
                <a:latin typeface="Courier New" panose="02070309020205020404" pitchFamily="49" charset="0"/>
              </a:rPr>
              <a:t>torch</a:t>
            </a:r>
            <a:r>
              <a:rPr lang="en-US" altLang="ja-JP" sz="1400" b="0" dirty="0">
                <a:solidFill>
                  <a:srgbClr val="000000"/>
                </a:solidFill>
                <a:effectLst/>
                <a:latin typeface="Courier New" panose="02070309020205020404" pitchFamily="49" charset="0"/>
              </a:rPr>
              <a:t>.</a:t>
            </a:r>
            <a:r>
              <a:rPr lang="en-US" altLang="ja-JP" sz="1400" b="0" dirty="0">
                <a:solidFill>
                  <a:srgbClr val="267F99"/>
                </a:solidFill>
                <a:effectLst/>
                <a:latin typeface="Courier New" panose="02070309020205020404" pitchFamily="49" charset="0"/>
              </a:rPr>
              <a:t>nn</a:t>
            </a:r>
            <a:r>
              <a:rPr lang="en-US" altLang="ja-JP" sz="1400" b="0" dirty="0">
                <a:solidFill>
                  <a:srgbClr val="000000"/>
                </a:solidFill>
                <a:effectLst/>
                <a:latin typeface="Courier New" panose="02070309020205020404" pitchFamily="49" charset="0"/>
              </a:rPr>
              <a:t>.</a:t>
            </a:r>
            <a:r>
              <a:rPr lang="en-US" altLang="ja-JP" sz="1400" b="0" dirty="0">
                <a:solidFill>
                  <a:srgbClr val="267F99"/>
                </a:solidFill>
                <a:effectLst/>
                <a:latin typeface="Courier New" panose="02070309020205020404" pitchFamily="49" charset="0"/>
              </a:rPr>
              <a:t>Module</a:t>
            </a:r>
            <a:r>
              <a:rPr lang="en-US" altLang="ja-JP" sz="1400" b="0" dirty="0">
                <a:solidFill>
                  <a:srgbClr val="000000"/>
                </a:solidFill>
                <a:effectLst/>
                <a:latin typeface="Courier New" panose="02070309020205020404" pitchFamily="49" charset="0"/>
              </a:rPr>
              <a:t>):</a:t>
            </a:r>
          </a:p>
          <a:p>
            <a:r>
              <a:rPr lang="en-US" altLang="ja-JP" sz="1400" b="0" dirty="0">
                <a:solidFill>
                  <a:srgbClr val="000000"/>
                </a:solidFill>
                <a:effectLst/>
                <a:latin typeface="Courier New" panose="02070309020205020404" pitchFamily="49" charset="0"/>
              </a:rPr>
              <a:t>    </a:t>
            </a:r>
            <a:r>
              <a:rPr lang="en-US" altLang="ja-JP" sz="1400" b="0" dirty="0">
                <a:solidFill>
                  <a:srgbClr val="0000FF"/>
                </a:solidFill>
                <a:effectLst/>
                <a:latin typeface="Courier New" panose="02070309020205020404" pitchFamily="49" charset="0"/>
              </a:rPr>
              <a:t>def</a:t>
            </a:r>
            <a:r>
              <a:rPr lang="en-US" altLang="ja-JP" sz="1400" b="0" dirty="0">
                <a:solidFill>
                  <a:srgbClr val="000000"/>
                </a:solidFill>
                <a:effectLst/>
                <a:latin typeface="Courier New" panose="02070309020205020404" pitchFamily="49" charset="0"/>
              </a:rPr>
              <a:t> </a:t>
            </a:r>
            <a:r>
              <a:rPr lang="en-US" altLang="ja-JP" sz="1400" b="0" dirty="0">
                <a:solidFill>
                  <a:srgbClr val="795E26"/>
                </a:solidFill>
                <a:effectLst/>
                <a:latin typeface="Courier New" panose="02070309020205020404" pitchFamily="49" charset="0"/>
              </a:rPr>
              <a:t>__init__</a:t>
            </a:r>
            <a:r>
              <a:rPr lang="en-US" altLang="ja-JP" sz="1400" b="0" dirty="0">
                <a:solidFill>
                  <a:srgbClr val="000000"/>
                </a:solidFill>
                <a:effectLst/>
                <a:latin typeface="Courier New" panose="02070309020205020404" pitchFamily="49" charset="0"/>
              </a:rPr>
              <a:t>(</a:t>
            </a:r>
            <a:r>
              <a:rPr lang="en-US" altLang="ja-JP" sz="1400" b="0" dirty="0">
                <a:solidFill>
                  <a:srgbClr val="001080"/>
                </a:solidFill>
                <a:effectLst/>
                <a:latin typeface="Courier New" panose="02070309020205020404" pitchFamily="49" charset="0"/>
              </a:rPr>
              <a:t>self</a:t>
            </a:r>
            <a:r>
              <a:rPr lang="en-US" altLang="ja-JP" sz="1400" b="0" dirty="0">
                <a:solidFill>
                  <a:srgbClr val="000000"/>
                </a:solidFill>
                <a:effectLst/>
                <a:latin typeface="Courier New" panose="02070309020205020404" pitchFamily="49" charset="0"/>
              </a:rPr>
              <a:t>):</a:t>
            </a:r>
          </a:p>
          <a:p>
            <a:r>
              <a:rPr lang="en-US" altLang="ja-JP" sz="1400" b="0" dirty="0">
                <a:solidFill>
                  <a:srgbClr val="000000"/>
                </a:solidFill>
                <a:effectLst/>
                <a:latin typeface="Courier New" panose="02070309020205020404" pitchFamily="49" charset="0"/>
              </a:rPr>
              <a:t>        super().</a:t>
            </a:r>
            <a:r>
              <a:rPr lang="en-US" altLang="ja-JP" sz="1400" b="0" dirty="0">
                <a:solidFill>
                  <a:srgbClr val="795E26"/>
                </a:solidFill>
                <a:effectLst/>
                <a:latin typeface="Courier New" panose="02070309020205020404" pitchFamily="49" charset="0"/>
              </a:rPr>
              <a:t>__init__</a:t>
            </a:r>
            <a:r>
              <a:rPr lang="en-US" altLang="ja-JP" sz="1400" b="0" dirty="0">
                <a:solidFill>
                  <a:srgbClr val="000000"/>
                </a:solidFill>
                <a:effectLst/>
                <a:latin typeface="Courier New" panose="02070309020205020404" pitchFamily="49" charset="0"/>
              </a:rPr>
              <a:t>()</a:t>
            </a:r>
          </a:p>
          <a:p>
            <a:r>
              <a:rPr lang="en-US" altLang="ja-JP" sz="1400" b="0" dirty="0">
                <a:solidFill>
                  <a:srgbClr val="000000"/>
                </a:solidFill>
                <a:effectLst/>
                <a:latin typeface="Courier New" panose="02070309020205020404" pitchFamily="49" charset="0"/>
              </a:rPr>
              <a:t>        </a:t>
            </a:r>
            <a:r>
              <a:rPr lang="en-US" altLang="ja-JP" sz="1400" b="0" dirty="0">
                <a:solidFill>
                  <a:srgbClr val="008000"/>
                </a:solidFill>
                <a:effectLst/>
                <a:latin typeface="Courier New" panose="02070309020205020404" pitchFamily="49" charset="0"/>
              </a:rPr>
              <a:t># </a:t>
            </a:r>
            <a:r>
              <a:rPr lang="ja-JP" altLang="en-US" sz="1400" b="0" dirty="0">
                <a:solidFill>
                  <a:srgbClr val="008000"/>
                </a:solidFill>
                <a:effectLst/>
                <a:latin typeface="Courier New" panose="02070309020205020404" pitchFamily="49" charset="0"/>
              </a:rPr>
              <a:t>畳み込み層</a:t>
            </a:r>
            <a:endParaRPr lang="ja-JP" altLang="en-US" sz="1400" b="0" dirty="0">
              <a:solidFill>
                <a:srgbClr val="000000"/>
              </a:solidFill>
              <a:effectLst/>
              <a:latin typeface="Courier New" panose="02070309020205020404" pitchFamily="49" charset="0"/>
            </a:endParaRPr>
          </a:p>
          <a:p>
            <a:r>
              <a:rPr lang="ja-JP" altLang="en-US" sz="1400" b="0" dirty="0">
                <a:solidFill>
                  <a:srgbClr val="000000"/>
                </a:solidFill>
                <a:effectLst/>
                <a:latin typeface="Courier New" panose="02070309020205020404" pitchFamily="49" charset="0"/>
              </a:rPr>
              <a:t>        </a:t>
            </a:r>
            <a:r>
              <a:rPr lang="en-US" altLang="ja-JP" sz="1400" b="0" dirty="0">
                <a:solidFill>
                  <a:srgbClr val="008000"/>
                </a:solidFill>
                <a:effectLst/>
                <a:latin typeface="Courier New" panose="02070309020205020404" pitchFamily="49" charset="0"/>
              </a:rPr>
              <a:t># </a:t>
            </a:r>
            <a:r>
              <a:rPr lang="ja-JP" altLang="en-US" sz="1400" b="0" dirty="0">
                <a:solidFill>
                  <a:srgbClr val="008000"/>
                </a:solidFill>
                <a:effectLst/>
                <a:latin typeface="Courier New" panose="02070309020205020404" pitchFamily="49" charset="0"/>
              </a:rPr>
              <a:t>引数は順番に「入力チャネル数」「出力チャネル数」「畳み込みカーネルの一辺のサイズ」</a:t>
            </a:r>
            <a:endParaRPr lang="ja-JP" altLang="en-US" sz="1400" b="0" dirty="0">
              <a:solidFill>
                <a:srgbClr val="000000"/>
              </a:solidFill>
              <a:effectLst/>
              <a:latin typeface="Courier New" panose="02070309020205020404" pitchFamily="49" charset="0"/>
            </a:endParaRPr>
          </a:p>
          <a:p>
            <a:r>
              <a:rPr lang="ja-JP" altLang="en-US" sz="1400" b="0" dirty="0">
                <a:solidFill>
                  <a:srgbClr val="000000"/>
                </a:solidFill>
                <a:effectLst/>
                <a:latin typeface="Courier New" panose="02070309020205020404" pitchFamily="49" charset="0"/>
              </a:rPr>
              <a:t>        </a:t>
            </a:r>
            <a:r>
              <a:rPr lang="en-US" altLang="ja-JP" sz="1400" b="0" dirty="0">
                <a:solidFill>
                  <a:srgbClr val="008000"/>
                </a:solidFill>
                <a:effectLst/>
                <a:latin typeface="Courier New" panose="02070309020205020404" pitchFamily="49" charset="0"/>
              </a:rPr>
              <a:t># padding</a:t>
            </a:r>
            <a:r>
              <a:rPr lang="ja-JP" altLang="en-US" sz="1400" b="0" dirty="0">
                <a:solidFill>
                  <a:srgbClr val="008000"/>
                </a:solidFill>
                <a:effectLst/>
                <a:latin typeface="Courier New" panose="02070309020205020404" pitchFamily="49" charset="0"/>
              </a:rPr>
              <a:t>オプションで入力画像の外側に縦横</a:t>
            </a:r>
            <a:r>
              <a:rPr lang="en-US" altLang="ja-JP" sz="1400" b="0" dirty="0">
                <a:solidFill>
                  <a:srgbClr val="008000"/>
                </a:solidFill>
                <a:effectLst/>
                <a:latin typeface="Courier New" panose="02070309020205020404" pitchFamily="49" charset="0"/>
              </a:rPr>
              <a:t>2</a:t>
            </a:r>
            <a:r>
              <a:rPr lang="ja-JP" altLang="en-US" sz="1400" b="0" dirty="0">
                <a:solidFill>
                  <a:srgbClr val="008000"/>
                </a:solidFill>
                <a:effectLst/>
                <a:latin typeface="Courier New" panose="02070309020205020404" pitchFamily="49" charset="0"/>
              </a:rPr>
              <a:t>ピクセルのパディングを行い、畳み込み後も画像サイズを維持する。</a:t>
            </a:r>
            <a:endParaRPr lang="ja-JP" altLang="en-US" sz="1400" b="0" dirty="0">
              <a:solidFill>
                <a:srgbClr val="000000"/>
              </a:solidFill>
              <a:effectLst/>
              <a:latin typeface="Courier New" panose="02070309020205020404" pitchFamily="49" charset="0"/>
            </a:endParaRPr>
          </a:p>
          <a:p>
            <a:r>
              <a:rPr lang="ja-JP" altLang="en-US" sz="1400" b="0" dirty="0">
                <a:solidFill>
                  <a:srgbClr val="000000"/>
                </a:solidFill>
                <a:effectLst/>
                <a:latin typeface="Courier New" panose="02070309020205020404" pitchFamily="49" charset="0"/>
              </a:rPr>
              <a:t>        </a:t>
            </a:r>
            <a:r>
              <a:rPr lang="en-US" altLang="ja-JP" sz="1400" b="0" dirty="0">
                <a:solidFill>
                  <a:srgbClr val="001080"/>
                </a:solidFill>
                <a:effectLst/>
                <a:latin typeface="Courier New" panose="02070309020205020404" pitchFamily="49" charset="0"/>
              </a:rPr>
              <a:t>self</a:t>
            </a:r>
            <a:r>
              <a:rPr lang="en-US" altLang="ja-JP" sz="1400" b="0" dirty="0">
                <a:solidFill>
                  <a:srgbClr val="000000"/>
                </a:solidFill>
                <a:effectLst/>
                <a:latin typeface="Courier New" panose="02070309020205020404" pitchFamily="49" charset="0"/>
              </a:rPr>
              <a:t>.conv = torch.nn.Conv2d(</a:t>
            </a:r>
            <a:r>
              <a:rPr lang="en-US" altLang="ja-JP" sz="1400" b="0" dirty="0">
                <a:solidFill>
                  <a:srgbClr val="09885A"/>
                </a:solidFill>
                <a:effectLst/>
                <a:latin typeface="Courier New" panose="02070309020205020404" pitchFamily="49" charset="0"/>
              </a:rPr>
              <a:t>1</a:t>
            </a:r>
            <a:r>
              <a:rPr lang="en-US" altLang="ja-JP" sz="1400" b="0" dirty="0">
                <a:solidFill>
                  <a:srgbClr val="000000"/>
                </a:solidFill>
                <a:effectLst/>
                <a:latin typeface="Courier New" panose="02070309020205020404" pitchFamily="49" charset="0"/>
              </a:rPr>
              <a:t>, </a:t>
            </a:r>
            <a:r>
              <a:rPr lang="en-US" altLang="ja-JP" sz="1400" b="0" dirty="0">
                <a:solidFill>
                  <a:srgbClr val="09885A"/>
                </a:solidFill>
                <a:effectLst/>
                <a:latin typeface="Courier New" panose="02070309020205020404" pitchFamily="49" charset="0"/>
              </a:rPr>
              <a:t>16</a:t>
            </a:r>
            <a:r>
              <a:rPr lang="en-US" altLang="ja-JP" sz="1400" b="0" dirty="0">
                <a:solidFill>
                  <a:srgbClr val="000000"/>
                </a:solidFill>
                <a:effectLst/>
                <a:latin typeface="Courier New" panose="02070309020205020404" pitchFamily="49" charset="0"/>
              </a:rPr>
              <a:t>, </a:t>
            </a:r>
            <a:r>
              <a:rPr lang="en-US" altLang="ja-JP" sz="1400" b="0" dirty="0">
                <a:solidFill>
                  <a:srgbClr val="09885A"/>
                </a:solidFill>
                <a:effectLst/>
                <a:latin typeface="Courier New" panose="02070309020205020404" pitchFamily="49" charset="0"/>
              </a:rPr>
              <a:t>5</a:t>
            </a:r>
            <a:r>
              <a:rPr lang="en-US" altLang="ja-JP" sz="1400" b="0" dirty="0">
                <a:solidFill>
                  <a:srgbClr val="000000"/>
                </a:solidFill>
                <a:effectLst/>
                <a:latin typeface="Courier New" panose="02070309020205020404" pitchFamily="49" charset="0"/>
              </a:rPr>
              <a:t>, padding=(</a:t>
            </a:r>
            <a:r>
              <a:rPr lang="en-US" altLang="ja-JP" sz="1400" b="0" dirty="0">
                <a:solidFill>
                  <a:srgbClr val="09885A"/>
                </a:solidFill>
                <a:effectLst/>
                <a:latin typeface="Courier New" panose="02070309020205020404" pitchFamily="49" charset="0"/>
              </a:rPr>
              <a:t>2</a:t>
            </a:r>
            <a:r>
              <a:rPr lang="en-US" altLang="ja-JP" sz="1400" b="0" dirty="0">
                <a:solidFill>
                  <a:srgbClr val="000000"/>
                </a:solidFill>
                <a:effectLst/>
                <a:latin typeface="Courier New" panose="02070309020205020404" pitchFamily="49" charset="0"/>
              </a:rPr>
              <a:t>,</a:t>
            </a:r>
            <a:r>
              <a:rPr lang="en-US" altLang="ja-JP" sz="1400" b="0" dirty="0">
                <a:solidFill>
                  <a:srgbClr val="09885A"/>
                </a:solidFill>
                <a:effectLst/>
                <a:latin typeface="Courier New" panose="02070309020205020404" pitchFamily="49" charset="0"/>
              </a:rPr>
              <a:t>2</a:t>
            </a:r>
            <a:r>
              <a:rPr lang="en-US" altLang="ja-JP" sz="1400" b="0" dirty="0">
                <a:solidFill>
                  <a:srgbClr val="000000"/>
                </a:solidFill>
                <a:effectLst/>
                <a:latin typeface="Courier New" panose="02070309020205020404" pitchFamily="49" charset="0"/>
              </a:rPr>
              <a:t>))</a:t>
            </a:r>
          </a:p>
          <a:p>
            <a:r>
              <a:rPr lang="en-US" altLang="ja-JP" sz="1400" b="0" dirty="0">
                <a:solidFill>
                  <a:srgbClr val="000000"/>
                </a:solidFill>
                <a:effectLst/>
                <a:latin typeface="Courier New" panose="02070309020205020404" pitchFamily="49" charset="0"/>
              </a:rPr>
              <a:t>        </a:t>
            </a:r>
            <a:r>
              <a:rPr lang="en-US" altLang="ja-JP" sz="1400" b="0" dirty="0">
                <a:solidFill>
                  <a:srgbClr val="008000"/>
                </a:solidFill>
                <a:effectLst/>
                <a:latin typeface="Courier New" panose="02070309020205020404" pitchFamily="49" charset="0"/>
              </a:rPr>
              <a:t># </a:t>
            </a:r>
            <a:r>
              <a:rPr lang="ja-JP" altLang="en-US" sz="1400" b="0" dirty="0">
                <a:solidFill>
                  <a:srgbClr val="008000"/>
                </a:solidFill>
                <a:effectLst/>
                <a:latin typeface="Courier New" panose="02070309020205020404" pitchFamily="49" charset="0"/>
              </a:rPr>
              <a:t>活性化関数</a:t>
            </a:r>
            <a:r>
              <a:rPr lang="en-US" altLang="ja-JP" sz="1400" b="0" dirty="0">
                <a:solidFill>
                  <a:srgbClr val="008000"/>
                </a:solidFill>
                <a:effectLst/>
                <a:latin typeface="Courier New" panose="02070309020205020404" pitchFamily="49" charset="0"/>
              </a:rPr>
              <a:t>ReLU</a:t>
            </a:r>
            <a:endParaRPr lang="en-US" altLang="ja-JP" sz="1400" b="0" dirty="0">
              <a:solidFill>
                <a:srgbClr val="000000"/>
              </a:solidFill>
              <a:effectLst/>
              <a:latin typeface="Courier New" panose="02070309020205020404" pitchFamily="49" charset="0"/>
            </a:endParaRPr>
          </a:p>
          <a:p>
            <a:r>
              <a:rPr lang="en-US" altLang="ja-JP" sz="1400" b="0" dirty="0">
                <a:solidFill>
                  <a:srgbClr val="000000"/>
                </a:solidFill>
                <a:effectLst/>
                <a:latin typeface="Courier New" panose="02070309020205020404" pitchFamily="49" charset="0"/>
              </a:rPr>
              <a:t>        </a:t>
            </a:r>
            <a:r>
              <a:rPr lang="en-US" altLang="ja-JP" sz="1400" b="0" dirty="0">
                <a:solidFill>
                  <a:srgbClr val="001080"/>
                </a:solidFill>
                <a:effectLst/>
                <a:latin typeface="Courier New" panose="02070309020205020404" pitchFamily="49" charset="0"/>
              </a:rPr>
              <a:t>self</a:t>
            </a:r>
            <a:r>
              <a:rPr lang="en-US" altLang="ja-JP" sz="1400" b="0" dirty="0">
                <a:solidFill>
                  <a:srgbClr val="000000"/>
                </a:solidFill>
                <a:effectLst/>
                <a:latin typeface="Courier New" panose="02070309020205020404" pitchFamily="49" charset="0"/>
              </a:rPr>
              <a:t>.relu = torch.nn.ReLU(inplace=</a:t>
            </a:r>
            <a:r>
              <a:rPr lang="en-US" altLang="ja-JP" sz="1400" b="0" dirty="0">
                <a:solidFill>
                  <a:srgbClr val="0000FF"/>
                </a:solidFill>
                <a:effectLst/>
                <a:latin typeface="Courier New" panose="02070309020205020404" pitchFamily="49" charset="0"/>
              </a:rPr>
              <a:t>True</a:t>
            </a:r>
            <a:r>
              <a:rPr lang="en-US" altLang="ja-JP" sz="1400" b="0" dirty="0">
                <a:solidFill>
                  <a:srgbClr val="000000"/>
                </a:solidFill>
                <a:effectLst/>
                <a:latin typeface="Courier New" panose="02070309020205020404" pitchFamily="49" charset="0"/>
              </a:rPr>
              <a:t>)</a:t>
            </a:r>
          </a:p>
          <a:p>
            <a:r>
              <a:rPr lang="en-US" altLang="ja-JP" sz="1400" b="0" dirty="0">
                <a:solidFill>
                  <a:srgbClr val="000000"/>
                </a:solidFill>
                <a:effectLst/>
                <a:latin typeface="Courier New" panose="02070309020205020404" pitchFamily="49" charset="0"/>
              </a:rPr>
              <a:t>        </a:t>
            </a:r>
            <a:r>
              <a:rPr lang="en-US" altLang="ja-JP" sz="1400" b="0" dirty="0">
                <a:solidFill>
                  <a:srgbClr val="001080"/>
                </a:solidFill>
                <a:effectLst/>
                <a:latin typeface="Courier New" panose="02070309020205020404" pitchFamily="49" charset="0"/>
              </a:rPr>
              <a:t>self</a:t>
            </a:r>
            <a:r>
              <a:rPr lang="en-US" altLang="ja-JP" sz="1400" b="0" dirty="0">
                <a:solidFill>
                  <a:srgbClr val="000000"/>
                </a:solidFill>
                <a:effectLst/>
                <a:latin typeface="Courier New" panose="02070309020205020404" pitchFamily="49" charset="0"/>
              </a:rPr>
              <a:t>.dropout1 = torch.nn.Dropout(</a:t>
            </a:r>
            <a:r>
              <a:rPr lang="en-US" altLang="ja-JP" sz="1400" b="0" dirty="0">
                <a:solidFill>
                  <a:srgbClr val="09885A"/>
                </a:solidFill>
                <a:effectLst/>
                <a:latin typeface="Courier New" panose="02070309020205020404" pitchFamily="49" charset="0"/>
              </a:rPr>
              <a:t>0.3</a:t>
            </a:r>
            <a:r>
              <a:rPr lang="en-US" altLang="ja-JP" sz="1400" b="0" dirty="0">
                <a:solidFill>
                  <a:srgbClr val="000000"/>
                </a:solidFill>
                <a:effectLst/>
                <a:latin typeface="Courier New" panose="02070309020205020404" pitchFamily="49" charset="0"/>
              </a:rPr>
              <a:t>)</a:t>
            </a:r>
          </a:p>
          <a:p>
            <a:r>
              <a:rPr lang="en-US" altLang="ja-JP" sz="1400" b="0" dirty="0">
                <a:solidFill>
                  <a:srgbClr val="000000"/>
                </a:solidFill>
                <a:effectLst/>
                <a:latin typeface="Courier New" panose="02070309020205020404" pitchFamily="49" charset="0"/>
              </a:rPr>
              <a:t>        </a:t>
            </a:r>
            <a:r>
              <a:rPr lang="en-US" altLang="ja-JP" sz="1400" b="0" dirty="0">
                <a:solidFill>
                  <a:srgbClr val="008000"/>
                </a:solidFill>
                <a:effectLst/>
                <a:latin typeface="Courier New" panose="02070309020205020404" pitchFamily="49" charset="0"/>
              </a:rPr>
              <a:t># </a:t>
            </a:r>
            <a:r>
              <a:rPr lang="ja-JP" altLang="en-US" sz="1400" b="0" dirty="0">
                <a:solidFill>
                  <a:srgbClr val="008000"/>
                </a:solidFill>
                <a:effectLst/>
                <a:latin typeface="Courier New" panose="02070309020205020404" pitchFamily="49" charset="0"/>
              </a:rPr>
              <a:t>プーリング層</a:t>
            </a:r>
            <a:endParaRPr lang="ja-JP" altLang="en-US" sz="1400" b="0" dirty="0">
              <a:solidFill>
                <a:srgbClr val="000000"/>
              </a:solidFill>
              <a:effectLst/>
              <a:latin typeface="Courier New" panose="02070309020205020404" pitchFamily="49" charset="0"/>
            </a:endParaRPr>
          </a:p>
          <a:p>
            <a:r>
              <a:rPr lang="ja-JP" altLang="en-US" sz="1400" b="0" dirty="0">
                <a:solidFill>
                  <a:srgbClr val="000000"/>
                </a:solidFill>
                <a:effectLst/>
                <a:latin typeface="Courier New" panose="02070309020205020404" pitchFamily="49" charset="0"/>
              </a:rPr>
              <a:t>        </a:t>
            </a:r>
            <a:r>
              <a:rPr lang="en-US" altLang="ja-JP" sz="1400" b="0" dirty="0">
                <a:solidFill>
                  <a:srgbClr val="001080"/>
                </a:solidFill>
                <a:effectLst/>
                <a:latin typeface="Courier New" panose="02070309020205020404" pitchFamily="49" charset="0"/>
              </a:rPr>
              <a:t>self</a:t>
            </a:r>
            <a:r>
              <a:rPr lang="en-US" altLang="ja-JP" sz="1400" b="0" dirty="0">
                <a:solidFill>
                  <a:srgbClr val="000000"/>
                </a:solidFill>
                <a:effectLst/>
                <a:latin typeface="Courier New" panose="02070309020205020404" pitchFamily="49" charset="0"/>
              </a:rPr>
              <a:t>.maxpool = torch.nn.MaxPool2d((</a:t>
            </a:r>
            <a:r>
              <a:rPr lang="en-US" altLang="ja-JP" sz="1400" b="0" dirty="0">
                <a:solidFill>
                  <a:srgbClr val="09885A"/>
                </a:solidFill>
                <a:effectLst/>
                <a:latin typeface="Courier New" panose="02070309020205020404" pitchFamily="49" charset="0"/>
              </a:rPr>
              <a:t>2</a:t>
            </a:r>
            <a:r>
              <a:rPr lang="en-US" altLang="ja-JP" sz="1400" b="0" dirty="0">
                <a:solidFill>
                  <a:srgbClr val="000000"/>
                </a:solidFill>
                <a:effectLst/>
                <a:latin typeface="Courier New" panose="02070309020205020404" pitchFamily="49" charset="0"/>
              </a:rPr>
              <a:t>,</a:t>
            </a:r>
            <a:r>
              <a:rPr lang="en-US" altLang="ja-JP" sz="1400" b="0" dirty="0">
                <a:solidFill>
                  <a:srgbClr val="09885A"/>
                </a:solidFill>
                <a:effectLst/>
                <a:latin typeface="Courier New" panose="02070309020205020404" pitchFamily="49" charset="0"/>
              </a:rPr>
              <a:t>2</a:t>
            </a:r>
            <a:r>
              <a:rPr lang="en-US" altLang="ja-JP" sz="1400" b="0" dirty="0">
                <a:solidFill>
                  <a:srgbClr val="000000"/>
                </a:solidFill>
                <a:effectLst/>
                <a:latin typeface="Courier New" panose="02070309020205020404" pitchFamily="49" charset="0"/>
              </a:rPr>
              <a:t>))</a:t>
            </a:r>
          </a:p>
          <a:p>
            <a:r>
              <a:rPr lang="en-US" altLang="ja-JP" sz="1400" b="0" dirty="0">
                <a:solidFill>
                  <a:srgbClr val="000000"/>
                </a:solidFill>
                <a:effectLst/>
                <a:latin typeface="Courier New" panose="02070309020205020404" pitchFamily="49" charset="0"/>
              </a:rPr>
              <a:t>        </a:t>
            </a:r>
            <a:r>
              <a:rPr lang="en-US" altLang="ja-JP" sz="1400" b="0" dirty="0">
                <a:solidFill>
                  <a:srgbClr val="008000"/>
                </a:solidFill>
                <a:effectLst/>
                <a:latin typeface="Courier New" panose="02070309020205020404" pitchFamily="49" charset="0"/>
              </a:rPr>
              <a:t># </a:t>
            </a:r>
            <a:r>
              <a:rPr lang="ja-JP" altLang="en-US" sz="1400" b="0" dirty="0">
                <a:solidFill>
                  <a:srgbClr val="008000"/>
                </a:solidFill>
                <a:effectLst/>
                <a:latin typeface="Courier New" panose="02070309020205020404" pitchFamily="49" charset="0"/>
              </a:rPr>
              <a:t>全結合層</a:t>
            </a:r>
            <a:endParaRPr lang="ja-JP" altLang="en-US" sz="1400" b="0" dirty="0">
              <a:solidFill>
                <a:srgbClr val="000000"/>
              </a:solidFill>
              <a:effectLst/>
              <a:latin typeface="Courier New" panose="02070309020205020404" pitchFamily="49" charset="0"/>
            </a:endParaRPr>
          </a:p>
          <a:p>
            <a:r>
              <a:rPr lang="ja-JP" altLang="en-US" sz="1400" b="0" dirty="0">
                <a:solidFill>
                  <a:srgbClr val="000000"/>
                </a:solidFill>
                <a:effectLst/>
                <a:latin typeface="Courier New" panose="02070309020205020404" pitchFamily="49" charset="0"/>
              </a:rPr>
              <a:t>        </a:t>
            </a:r>
            <a:r>
              <a:rPr lang="en-US" altLang="ja-JP" sz="1400" b="0" dirty="0">
                <a:solidFill>
                  <a:srgbClr val="001080"/>
                </a:solidFill>
                <a:effectLst/>
                <a:latin typeface="Courier New" panose="02070309020205020404" pitchFamily="49" charset="0"/>
              </a:rPr>
              <a:t>self</a:t>
            </a:r>
            <a:r>
              <a:rPr lang="en-US" altLang="ja-JP" sz="1400" b="0" dirty="0">
                <a:solidFill>
                  <a:srgbClr val="000000"/>
                </a:solidFill>
                <a:effectLst/>
                <a:latin typeface="Courier New" panose="02070309020205020404" pitchFamily="49" charset="0"/>
              </a:rPr>
              <a:t>.flatten = torch.nn.Flatten()</a:t>
            </a:r>
          </a:p>
          <a:p>
            <a:r>
              <a:rPr lang="en-US" altLang="ja-JP" sz="1400" b="0" dirty="0">
                <a:solidFill>
                  <a:srgbClr val="000000"/>
                </a:solidFill>
                <a:effectLst/>
                <a:latin typeface="Courier New" panose="02070309020205020404" pitchFamily="49" charset="0"/>
              </a:rPr>
              <a:t>        </a:t>
            </a:r>
            <a:r>
              <a:rPr lang="en-US" altLang="ja-JP" sz="1400" b="0" dirty="0">
                <a:solidFill>
                  <a:srgbClr val="001080"/>
                </a:solidFill>
                <a:effectLst/>
                <a:latin typeface="Courier New" panose="02070309020205020404" pitchFamily="49" charset="0"/>
              </a:rPr>
              <a:t>self</a:t>
            </a:r>
            <a:r>
              <a:rPr lang="en-US" altLang="ja-JP" sz="1400" b="0" dirty="0">
                <a:solidFill>
                  <a:srgbClr val="000000"/>
                </a:solidFill>
                <a:effectLst/>
                <a:latin typeface="Courier New" panose="02070309020205020404" pitchFamily="49" charset="0"/>
              </a:rPr>
              <a:t>.linear1 = torch.nn.Linear(</a:t>
            </a:r>
            <a:r>
              <a:rPr lang="en-US" altLang="ja-JP" sz="1400" b="0" dirty="0">
                <a:solidFill>
                  <a:srgbClr val="09885A"/>
                </a:solidFill>
                <a:effectLst/>
                <a:latin typeface="Courier New" panose="02070309020205020404" pitchFamily="49" charset="0"/>
              </a:rPr>
              <a:t>3136</a:t>
            </a:r>
            <a:r>
              <a:rPr lang="en-US" altLang="ja-JP" sz="1400" b="0" dirty="0">
                <a:solidFill>
                  <a:srgbClr val="000000"/>
                </a:solidFill>
                <a:effectLst/>
                <a:latin typeface="Courier New" panose="02070309020205020404" pitchFamily="49" charset="0"/>
              </a:rPr>
              <a:t>, </a:t>
            </a:r>
            <a:r>
              <a:rPr lang="en-US" altLang="ja-JP" sz="1400" b="0" dirty="0">
                <a:solidFill>
                  <a:srgbClr val="09885A"/>
                </a:solidFill>
                <a:effectLst/>
                <a:latin typeface="Courier New" panose="02070309020205020404" pitchFamily="49" charset="0"/>
              </a:rPr>
              <a:t>1024</a:t>
            </a:r>
            <a:r>
              <a:rPr lang="en-US" altLang="ja-JP" sz="1400" b="0" dirty="0">
                <a:solidFill>
                  <a:srgbClr val="000000"/>
                </a:solidFill>
                <a:effectLst/>
                <a:latin typeface="Courier New" panose="02070309020205020404" pitchFamily="49" charset="0"/>
              </a:rPr>
              <a:t>)</a:t>
            </a:r>
          </a:p>
          <a:p>
            <a:r>
              <a:rPr lang="en-US" altLang="ja-JP" sz="1400" b="0" dirty="0">
                <a:solidFill>
                  <a:srgbClr val="000000"/>
                </a:solidFill>
                <a:effectLst/>
                <a:latin typeface="Courier New" panose="02070309020205020404" pitchFamily="49" charset="0"/>
              </a:rPr>
              <a:t>        </a:t>
            </a:r>
            <a:r>
              <a:rPr lang="en-US" altLang="ja-JP" sz="1400" b="0" dirty="0">
                <a:solidFill>
                  <a:srgbClr val="008000"/>
                </a:solidFill>
                <a:effectLst/>
                <a:latin typeface="Courier New" panose="02070309020205020404" pitchFamily="49" charset="0"/>
              </a:rPr>
              <a:t># forward</a:t>
            </a:r>
            <a:r>
              <a:rPr lang="ja-JP" altLang="en-US" sz="1400" b="0" dirty="0">
                <a:solidFill>
                  <a:srgbClr val="008000"/>
                </a:solidFill>
                <a:effectLst/>
                <a:latin typeface="Courier New" panose="02070309020205020404" pitchFamily="49" charset="0"/>
              </a:rPr>
              <a:t>定義時にここに</a:t>
            </a:r>
            <a:r>
              <a:rPr lang="en-US" altLang="ja-JP" sz="1400" b="0" dirty="0">
                <a:solidFill>
                  <a:srgbClr val="008000"/>
                </a:solidFill>
                <a:effectLst/>
                <a:latin typeface="Courier New" panose="02070309020205020404" pitchFamily="49" charset="0"/>
              </a:rPr>
              <a:t>ReLU</a:t>
            </a:r>
            <a:r>
              <a:rPr lang="ja-JP" altLang="en-US" sz="1400" b="0" dirty="0">
                <a:solidFill>
                  <a:srgbClr val="008000"/>
                </a:solidFill>
                <a:effectLst/>
                <a:latin typeface="Courier New" panose="02070309020205020404" pitchFamily="49" charset="0"/>
              </a:rPr>
              <a:t>を挟む</a:t>
            </a:r>
            <a:endParaRPr lang="ja-JP" altLang="en-US" sz="1400" b="0" dirty="0">
              <a:solidFill>
                <a:srgbClr val="000000"/>
              </a:solidFill>
              <a:effectLst/>
              <a:latin typeface="Courier New" panose="02070309020205020404" pitchFamily="49" charset="0"/>
            </a:endParaRPr>
          </a:p>
          <a:p>
            <a:r>
              <a:rPr lang="ja-JP" altLang="en-US" sz="1400" b="0" dirty="0">
                <a:solidFill>
                  <a:srgbClr val="000000"/>
                </a:solidFill>
                <a:effectLst/>
                <a:latin typeface="Courier New" panose="02070309020205020404" pitchFamily="49" charset="0"/>
              </a:rPr>
              <a:t>        </a:t>
            </a:r>
            <a:r>
              <a:rPr lang="en-US" altLang="ja-JP" sz="1400" b="0" dirty="0">
                <a:solidFill>
                  <a:srgbClr val="001080"/>
                </a:solidFill>
                <a:effectLst/>
                <a:latin typeface="Courier New" panose="02070309020205020404" pitchFamily="49" charset="0"/>
              </a:rPr>
              <a:t>self</a:t>
            </a:r>
            <a:r>
              <a:rPr lang="en-US" altLang="ja-JP" sz="1400" b="0" dirty="0">
                <a:solidFill>
                  <a:srgbClr val="000000"/>
                </a:solidFill>
                <a:effectLst/>
                <a:latin typeface="Courier New" panose="02070309020205020404" pitchFamily="49" charset="0"/>
              </a:rPr>
              <a:t>.dropout2 = torch.nn.Dropout(</a:t>
            </a:r>
            <a:r>
              <a:rPr lang="en-US" altLang="ja-JP" sz="1400" b="0" dirty="0">
                <a:solidFill>
                  <a:srgbClr val="09885A"/>
                </a:solidFill>
                <a:effectLst/>
                <a:latin typeface="Courier New" panose="02070309020205020404" pitchFamily="49" charset="0"/>
              </a:rPr>
              <a:t>0.3</a:t>
            </a:r>
            <a:r>
              <a:rPr lang="en-US" altLang="ja-JP" sz="1400" b="0" dirty="0">
                <a:solidFill>
                  <a:srgbClr val="000000"/>
                </a:solidFill>
                <a:effectLst/>
                <a:latin typeface="Courier New" panose="02070309020205020404" pitchFamily="49" charset="0"/>
              </a:rPr>
              <a:t>)</a:t>
            </a:r>
          </a:p>
          <a:p>
            <a:r>
              <a:rPr lang="en-US" altLang="ja-JP" sz="1400" b="0" dirty="0">
                <a:solidFill>
                  <a:srgbClr val="000000"/>
                </a:solidFill>
                <a:effectLst/>
                <a:latin typeface="Courier New" panose="02070309020205020404" pitchFamily="49" charset="0"/>
              </a:rPr>
              <a:t>        </a:t>
            </a:r>
            <a:r>
              <a:rPr lang="en-US" altLang="ja-JP" sz="1400" b="0" dirty="0">
                <a:solidFill>
                  <a:srgbClr val="001080"/>
                </a:solidFill>
                <a:effectLst/>
                <a:latin typeface="Courier New" panose="02070309020205020404" pitchFamily="49" charset="0"/>
              </a:rPr>
              <a:t>self</a:t>
            </a:r>
            <a:r>
              <a:rPr lang="en-US" altLang="ja-JP" sz="1400" b="0" dirty="0">
                <a:solidFill>
                  <a:srgbClr val="000000"/>
                </a:solidFill>
                <a:effectLst/>
                <a:latin typeface="Courier New" panose="02070309020205020404" pitchFamily="49" charset="0"/>
              </a:rPr>
              <a:t>.linear2 = torch.nn.Linear(</a:t>
            </a:r>
            <a:r>
              <a:rPr lang="en-US" altLang="ja-JP" sz="1400" b="0" dirty="0">
                <a:solidFill>
                  <a:srgbClr val="09885A"/>
                </a:solidFill>
                <a:effectLst/>
                <a:latin typeface="Courier New" panose="02070309020205020404" pitchFamily="49" charset="0"/>
              </a:rPr>
              <a:t>1024</a:t>
            </a:r>
            <a:r>
              <a:rPr lang="en-US" altLang="ja-JP" sz="1400" b="0" dirty="0">
                <a:solidFill>
                  <a:srgbClr val="000000"/>
                </a:solidFill>
                <a:effectLst/>
                <a:latin typeface="Courier New" panose="02070309020205020404" pitchFamily="49" charset="0"/>
              </a:rPr>
              <a:t>, </a:t>
            </a:r>
            <a:r>
              <a:rPr lang="en-US" altLang="ja-JP" sz="1400" b="0" dirty="0">
                <a:solidFill>
                  <a:srgbClr val="09885A"/>
                </a:solidFill>
                <a:effectLst/>
                <a:latin typeface="Courier New" panose="02070309020205020404" pitchFamily="49" charset="0"/>
              </a:rPr>
              <a:t>10</a:t>
            </a:r>
            <a:r>
              <a:rPr lang="en-US" altLang="ja-JP" sz="1400" b="0" dirty="0">
                <a:solidFill>
                  <a:srgbClr val="000000"/>
                </a:solidFill>
                <a:effectLst/>
                <a:latin typeface="Courier New" panose="02070309020205020404" pitchFamily="49" charset="0"/>
              </a:rPr>
              <a:t>)</a:t>
            </a:r>
          </a:p>
          <a:p>
            <a:endParaRPr lang="en-US" altLang="ja-JP" sz="1400" b="0" dirty="0">
              <a:solidFill>
                <a:srgbClr val="000000"/>
              </a:solidFill>
              <a:effectLst/>
              <a:latin typeface="+mn-ea"/>
            </a:endParaRPr>
          </a:p>
        </p:txBody>
      </p:sp>
      <p:sp>
        <p:nvSpPr>
          <p:cNvPr id="7" name="テキスト ボックス 6">
            <a:extLst>
              <a:ext uri="{FF2B5EF4-FFF2-40B4-BE49-F238E27FC236}">
                <a16:creationId xmlns:a16="http://schemas.microsoft.com/office/drawing/2014/main" id="{25F0129E-821A-4ECB-8F86-D3DCFEB5880B}"/>
              </a:ext>
            </a:extLst>
          </p:cNvPr>
          <p:cNvSpPr txBox="1"/>
          <p:nvPr/>
        </p:nvSpPr>
        <p:spPr>
          <a:xfrm>
            <a:off x="766761" y="5720593"/>
            <a:ext cx="10658473" cy="791755"/>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20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pPr>
              <a:lnSpc>
                <a:spcPct val="130000"/>
              </a:lnSpc>
            </a:pPr>
            <a:r>
              <a:rPr lang="ja-JP" altLang="en-US" sz="1800" dirty="0"/>
              <a:t>学習評価は通常のニューラルネットワークと同じです。学習には</a:t>
            </a:r>
            <a:r>
              <a:rPr lang="en-US" altLang="ja-JP" sz="1800" dirty="0"/>
              <a:t>GPU</a:t>
            </a:r>
            <a:r>
              <a:rPr lang="ja-JP" altLang="en-US" sz="1800" dirty="0"/>
              <a:t>を利用するので、</a:t>
            </a:r>
            <a:r>
              <a:rPr lang="en-US" altLang="ja-JP" sz="1800" dirty="0"/>
              <a:t>Colab</a:t>
            </a:r>
            <a:r>
              <a:rPr lang="ja-JP" altLang="en-US" sz="1800" dirty="0"/>
              <a:t>ノートブックには</a:t>
            </a:r>
            <a:r>
              <a:rPr lang="en-US" altLang="ja-JP" sz="1800" dirty="0"/>
              <a:t>GPU</a:t>
            </a:r>
            <a:r>
              <a:rPr lang="ja-JP" altLang="en-US" sz="1800" dirty="0"/>
              <a:t>を使用するためのプログラムも記載しています</a:t>
            </a:r>
            <a:endParaRPr lang="en-US" altLang="ja-JP" sz="1800" dirty="0"/>
          </a:p>
        </p:txBody>
      </p:sp>
      <p:sp>
        <p:nvSpPr>
          <p:cNvPr id="8" name="正方形/長方形 7">
            <a:extLst>
              <a:ext uri="{FF2B5EF4-FFF2-40B4-BE49-F238E27FC236}">
                <a16:creationId xmlns:a16="http://schemas.microsoft.com/office/drawing/2014/main" id="{51CC3379-698E-40B4-B830-0B445BEAE92B}"/>
              </a:ext>
            </a:extLst>
          </p:cNvPr>
          <p:cNvSpPr/>
          <p:nvPr/>
        </p:nvSpPr>
        <p:spPr bwMode="auto">
          <a:xfrm>
            <a:off x="6834433" y="3176772"/>
            <a:ext cx="4471396" cy="2601798"/>
          </a:xfrm>
          <a:prstGeom prst="rect">
            <a:avLst/>
          </a:prstGeom>
          <a:solidFill>
            <a:srgbClr val="ECECEC"/>
          </a:solidFill>
          <a:ln w="9525">
            <a:solidFill>
              <a:schemeClr val="tx1"/>
            </a:solidFill>
          </a:ln>
          <a:effectLst/>
        </p:spPr>
        <p:style>
          <a:lnRef idx="1">
            <a:schemeClr val="accent1"/>
          </a:lnRef>
          <a:fillRef idx="2">
            <a:schemeClr val="accent1"/>
          </a:fillRef>
          <a:effectRef idx="1">
            <a:schemeClr val="accent1"/>
          </a:effectRef>
          <a:fontRef idx="minor">
            <a:schemeClr val="dk1"/>
          </a:fontRef>
        </p:style>
        <p:txBody>
          <a:bodyPr vert="horz" wrap="square" lIns="84406" tIns="42203" rIns="84406" bIns="42203" numCol="1" rtlCol="0" anchor="t" anchorCtr="0" compatLnSpc="1">
            <a:prstTxWarp prst="textNoShape">
              <a:avLst/>
            </a:prstTxWarp>
            <a:normAutofit lnSpcReduction="10000"/>
          </a:bodyPr>
          <a:lstStyle/>
          <a:p>
            <a:r>
              <a:rPr lang="en-US" altLang="ja-JP" sz="1400" b="0" dirty="0">
                <a:solidFill>
                  <a:srgbClr val="000000"/>
                </a:solidFill>
                <a:effectLst/>
                <a:latin typeface="Courier New" panose="02070309020205020404" pitchFamily="49" charset="0"/>
              </a:rPr>
              <a:t>   </a:t>
            </a:r>
          </a:p>
          <a:p>
            <a:r>
              <a:rPr lang="en-US" altLang="ja-JP" sz="1400" b="0" dirty="0">
                <a:solidFill>
                  <a:srgbClr val="000000"/>
                </a:solidFill>
                <a:effectLst/>
                <a:latin typeface="Courier New" panose="02070309020205020404" pitchFamily="49" charset="0"/>
              </a:rPr>
              <a:t>    </a:t>
            </a:r>
            <a:r>
              <a:rPr lang="en-US" altLang="ja-JP" sz="1400" b="0" dirty="0">
                <a:solidFill>
                  <a:srgbClr val="0000FF"/>
                </a:solidFill>
                <a:effectLst/>
                <a:latin typeface="Courier New" panose="02070309020205020404" pitchFamily="49" charset="0"/>
              </a:rPr>
              <a:t>def</a:t>
            </a:r>
            <a:r>
              <a:rPr lang="en-US" altLang="ja-JP" sz="1400" b="0" dirty="0">
                <a:solidFill>
                  <a:srgbClr val="000000"/>
                </a:solidFill>
                <a:effectLst/>
                <a:latin typeface="Courier New" panose="02070309020205020404" pitchFamily="49" charset="0"/>
              </a:rPr>
              <a:t> </a:t>
            </a:r>
            <a:r>
              <a:rPr lang="en-US" altLang="ja-JP" sz="1400" b="0" dirty="0">
                <a:solidFill>
                  <a:srgbClr val="795E26"/>
                </a:solidFill>
                <a:effectLst/>
                <a:latin typeface="Courier New" panose="02070309020205020404" pitchFamily="49" charset="0"/>
              </a:rPr>
              <a:t>forward</a:t>
            </a:r>
            <a:r>
              <a:rPr lang="en-US" altLang="ja-JP" sz="1400" b="0" dirty="0">
                <a:solidFill>
                  <a:srgbClr val="000000"/>
                </a:solidFill>
                <a:effectLst/>
                <a:latin typeface="Courier New" panose="02070309020205020404" pitchFamily="49" charset="0"/>
              </a:rPr>
              <a:t>(</a:t>
            </a:r>
            <a:r>
              <a:rPr lang="en-US" altLang="ja-JP" sz="1400" b="0" dirty="0">
                <a:solidFill>
                  <a:srgbClr val="001080"/>
                </a:solidFill>
                <a:effectLst/>
                <a:latin typeface="Courier New" panose="02070309020205020404" pitchFamily="49" charset="0"/>
              </a:rPr>
              <a:t>self</a:t>
            </a:r>
            <a:r>
              <a:rPr lang="en-US" altLang="ja-JP" sz="1400" b="0" dirty="0">
                <a:solidFill>
                  <a:srgbClr val="000000"/>
                </a:solidFill>
                <a:effectLst/>
                <a:latin typeface="Courier New" panose="02070309020205020404" pitchFamily="49" charset="0"/>
              </a:rPr>
              <a:t>, </a:t>
            </a:r>
            <a:r>
              <a:rPr lang="en-US" altLang="ja-JP" sz="1400" b="0" dirty="0">
                <a:solidFill>
                  <a:srgbClr val="001080"/>
                </a:solidFill>
                <a:effectLst/>
                <a:latin typeface="Courier New" panose="02070309020205020404" pitchFamily="49" charset="0"/>
              </a:rPr>
              <a:t>x</a:t>
            </a:r>
            <a:r>
              <a:rPr lang="en-US" altLang="ja-JP" sz="1400" b="0" dirty="0">
                <a:solidFill>
                  <a:srgbClr val="000000"/>
                </a:solidFill>
                <a:effectLst/>
                <a:latin typeface="Courier New" panose="02070309020205020404" pitchFamily="49" charset="0"/>
              </a:rPr>
              <a:t>):</a:t>
            </a:r>
          </a:p>
          <a:p>
            <a:r>
              <a:rPr lang="en-US" altLang="ja-JP" sz="1400" b="0" dirty="0">
                <a:solidFill>
                  <a:srgbClr val="000000"/>
                </a:solidFill>
                <a:effectLst/>
                <a:latin typeface="Courier New" panose="02070309020205020404" pitchFamily="49" charset="0"/>
              </a:rPr>
              <a:t>        x = </a:t>
            </a:r>
            <a:r>
              <a:rPr lang="en-US" altLang="ja-JP" sz="1400" b="0" dirty="0">
                <a:solidFill>
                  <a:srgbClr val="001080"/>
                </a:solidFill>
                <a:effectLst/>
                <a:latin typeface="Courier New" panose="02070309020205020404" pitchFamily="49" charset="0"/>
              </a:rPr>
              <a:t>self</a:t>
            </a:r>
            <a:r>
              <a:rPr lang="en-US" altLang="ja-JP" sz="1400" b="0" dirty="0">
                <a:solidFill>
                  <a:srgbClr val="000000"/>
                </a:solidFill>
                <a:effectLst/>
                <a:latin typeface="Courier New" panose="02070309020205020404" pitchFamily="49" charset="0"/>
              </a:rPr>
              <a:t>.conv(x)</a:t>
            </a:r>
          </a:p>
          <a:p>
            <a:r>
              <a:rPr lang="en-US" altLang="ja-JP" sz="1400" b="0" dirty="0">
                <a:solidFill>
                  <a:srgbClr val="000000"/>
                </a:solidFill>
                <a:effectLst/>
                <a:latin typeface="Courier New" panose="02070309020205020404" pitchFamily="49" charset="0"/>
              </a:rPr>
              <a:t>        x = </a:t>
            </a:r>
            <a:r>
              <a:rPr lang="en-US" altLang="ja-JP" sz="1400" b="0" dirty="0">
                <a:solidFill>
                  <a:srgbClr val="001080"/>
                </a:solidFill>
                <a:effectLst/>
                <a:latin typeface="Courier New" panose="02070309020205020404" pitchFamily="49" charset="0"/>
              </a:rPr>
              <a:t>self</a:t>
            </a:r>
            <a:r>
              <a:rPr lang="en-US" altLang="ja-JP" sz="1400" b="0" dirty="0">
                <a:solidFill>
                  <a:srgbClr val="000000"/>
                </a:solidFill>
                <a:effectLst/>
                <a:latin typeface="Courier New" panose="02070309020205020404" pitchFamily="49" charset="0"/>
              </a:rPr>
              <a:t>.relu(x)</a:t>
            </a:r>
          </a:p>
          <a:p>
            <a:r>
              <a:rPr lang="en-US" altLang="ja-JP" sz="1400" b="0" dirty="0">
                <a:solidFill>
                  <a:srgbClr val="000000"/>
                </a:solidFill>
                <a:effectLst/>
                <a:latin typeface="Courier New" panose="02070309020205020404" pitchFamily="49" charset="0"/>
              </a:rPr>
              <a:t>        x = </a:t>
            </a:r>
            <a:r>
              <a:rPr lang="en-US" altLang="ja-JP" sz="1400" b="0" dirty="0">
                <a:solidFill>
                  <a:srgbClr val="001080"/>
                </a:solidFill>
                <a:effectLst/>
                <a:latin typeface="Courier New" panose="02070309020205020404" pitchFamily="49" charset="0"/>
              </a:rPr>
              <a:t>self</a:t>
            </a:r>
            <a:r>
              <a:rPr lang="en-US" altLang="ja-JP" sz="1400" b="0" dirty="0">
                <a:solidFill>
                  <a:srgbClr val="000000"/>
                </a:solidFill>
                <a:effectLst/>
                <a:latin typeface="Courier New" panose="02070309020205020404" pitchFamily="49" charset="0"/>
              </a:rPr>
              <a:t>.dropout1(x)</a:t>
            </a:r>
          </a:p>
          <a:p>
            <a:r>
              <a:rPr lang="en-US" altLang="ja-JP" sz="1400" b="0" dirty="0">
                <a:solidFill>
                  <a:srgbClr val="000000"/>
                </a:solidFill>
                <a:effectLst/>
                <a:latin typeface="Courier New" panose="02070309020205020404" pitchFamily="49" charset="0"/>
              </a:rPr>
              <a:t>        x = </a:t>
            </a:r>
            <a:r>
              <a:rPr lang="en-US" altLang="ja-JP" sz="1400" b="0" dirty="0">
                <a:solidFill>
                  <a:srgbClr val="001080"/>
                </a:solidFill>
                <a:effectLst/>
                <a:latin typeface="Courier New" panose="02070309020205020404" pitchFamily="49" charset="0"/>
              </a:rPr>
              <a:t>self</a:t>
            </a:r>
            <a:r>
              <a:rPr lang="en-US" altLang="ja-JP" sz="1400" b="0" dirty="0">
                <a:solidFill>
                  <a:srgbClr val="000000"/>
                </a:solidFill>
                <a:effectLst/>
                <a:latin typeface="Courier New" panose="02070309020205020404" pitchFamily="49" charset="0"/>
              </a:rPr>
              <a:t>.maxpool(x)</a:t>
            </a:r>
          </a:p>
          <a:p>
            <a:r>
              <a:rPr lang="en-US" altLang="ja-JP" sz="1400" b="0" dirty="0">
                <a:solidFill>
                  <a:srgbClr val="000000"/>
                </a:solidFill>
                <a:effectLst/>
                <a:latin typeface="Courier New" panose="02070309020205020404" pitchFamily="49" charset="0"/>
              </a:rPr>
              <a:t>        x = </a:t>
            </a:r>
            <a:r>
              <a:rPr lang="en-US" altLang="ja-JP" sz="1400" b="0" dirty="0">
                <a:solidFill>
                  <a:srgbClr val="001080"/>
                </a:solidFill>
                <a:effectLst/>
                <a:latin typeface="Courier New" panose="02070309020205020404" pitchFamily="49" charset="0"/>
              </a:rPr>
              <a:t>self</a:t>
            </a:r>
            <a:r>
              <a:rPr lang="en-US" altLang="ja-JP" sz="1400" b="0" dirty="0">
                <a:solidFill>
                  <a:srgbClr val="000000"/>
                </a:solidFill>
                <a:effectLst/>
                <a:latin typeface="Courier New" panose="02070309020205020404" pitchFamily="49" charset="0"/>
              </a:rPr>
              <a:t>.flatten(x)</a:t>
            </a:r>
          </a:p>
          <a:p>
            <a:r>
              <a:rPr lang="en-US" altLang="ja-JP" sz="1400" b="0" dirty="0">
                <a:solidFill>
                  <a:srgbClr val="000000"/>
                </a:solidFill>
                <a:effectLst/>
                <a:latin typeface="Courier New" panose="02070309020205020404" pitchFamily="49" charset="0"/>
              </a:rPr>
              <a:t>        x = </a:t>
            </a:r>
            <a:r>
              <a:rPr lang="en-US" altLang="ja-JP" sz="1400" b="0" dirty="0">
                <a:solidFill>
                  <a:srgbClr val="001080"/>
                </a:solidFill>
                <a:effectLst/>
                <a:latin typeface="Courier New" panose="02070309020205020404" pitchFamily="49" charset="0"/>
              </a:rPr>
              <a:t>self</a:t>
            </a:r>
            <a:r>
              <a:rPr lang="en-US" altLang="ja-JP" sz="1400" b="0" dirty="0">
                <a:solidFill>
                  <a:srgbClr val="000000"/>
                </a:solidFill>
                <a:effectLst/>
                <a:latin typeface="Courier New" panose="02070309020205020404" pitchFamily="49" charset="0"/>
              </a:rPr>
              <a:t>.linear1(x)</a:t>
            </a:r>
          </a:p>
          <a:p>
            <a:r>
              <a:rPr lang="en-US" altLang="ja-JP" sz="1400" b="0" dirty="0">
                <a:solidFill>
                  <a:srgbClr val="000000"/>
                </a:solidFill>
                <a:effectLst/>
                <a:latin typeface="Courier New" panose="02070309020205020404" pitchFamily="49" charset="0"/>
              </a:rPr>
              <a:t>        x = </a:t>
            </a:r>
            <a:r>
              <a:rPr lang="en-US" altLang="ja-JP" sz="1400" b="0" dirty="0">
                <a:solidFill>
                  <a:srgbClr val="001080"/>
                </a:solidFill>
                <a:effectLst/>
                <a:latin typeface="Courier New" panose="02070309020205020404" pitchFamily="49" charset="0"/>
              </a:rPr>
              <a:t>self</a:t>
            </a:r>
            <a:r>
              <a:rPr lang="en-US" altLang="ja-JP" sz="1400" b="0" dirty="0">
                <a:solidFill>
                  <a:srgbClr val="000000"/>
                </a:solidFill>
                <a:effectLst/>
                <a:latin typeface="Courier New" panose="02070309020205020404" pitchFamily="49" charset="0"/>
              </a:rPr>
              <a:t>.relu(x)</a:t>
            </a:r>
          </a:p>
          <a:p>
            <a:r>
              <a:rPr lang="en-US" altLang="ja-JP" sz="1400" b="0" dirty="0">
                <a:solidFill>
                  <a:srgbClr val="000000"/>
                </a:solidFill>
                <a:effectLst/>
                <a:latin typeface="Courier New" panose="02070309020205020404" pitchFamily="49" charset="0"/>
              </a:rPr>
              <a:t>        x = </a:t>
            </a:r>
            <a:r>
              <a:rPr lang="en-US" altLang="ja-JP" sz="1400" b="0" dirty="0">
                <a:solidFill>
                  <a:srgbClr val="001080"/>
                </a:solidFill>
                <a:effectLst/>
                <a:latin typeface="Courier New" panose="02070309020205020404" pitchFamily="49" charset="0"/>
              </a:rPr>
              <a:t>self</a:t>
            </a:r>
            <a:r>
              <a:rPr lang="en-US" altLang="ja-JP" sz="1400" b="0" dirty="0">
                <a:solidFill>
                  <a:srgbClr val="000000"/>
                </a:solidFill>
                <a:effectLst/>
                <a:latin typeface="Courier New" panose="02070309020205020404" pitchFamily="49" charset="0"/>
              </a:rPr>
              <a:t>.dropout2(x)</a:t>
            </a:r>
          </a:p>
          <a:p>
            <a:r>
              <a:rPr lang="en-US" altLang="ja-JP" sz="1400" b="0" dirty="0">
                <a:solidFill>
                  <a:srgbClr val="000000"/>
                </a:solidFill>
                <a:effectLst/>
                <a:latin typeface="Courier New" panose="02070309020205020404" pitchFamily="49" charset="0"/>
              </a:rPr>
              <a:t>        x = </a:t>
            </a:r>
            <a:r>
              <a:rPr lang="en-US" altLang="ja-JP" sz="1400" b="0" dirty="0">
                <a:solidFill>
                  <a:srgbClr val="001080"/>
                </a:solidFill>
                <a:effectLst/>
                <a:latin typeface="Courier New" panose="02070309020205020404" pitchFamily="49" charset="0"/>
              </a:rPr>
              <a:t>self</a:t>
            </a:r>
            <a:r>
              <a:rPr lang="en-US" altLang="ja-JP" sz="1400" b="0" dirty="0">
                <a:solidFill>
                  <a:srgbClr val="000000"/>
                </a:solidFill>
                <a:effectLst/>
                <a:latin typeface="Courier New" panose="02070309020205020404" pitchFamily="49" charset="0"/>
              </a:rPr>
              <a:t>.linear2(x)</a:t>
            </a:r>
          </a:p>
          <a:p>
            <a:r>
              <a:rPr lang="en-US" altLang="ja-JP" sz="1400" b="0" dirty="0">
                <a:solidFill>
                  <a:srgbClr val="000000"/>
                </a:solidFill>
                <a:effectLst/>
                <a:latin typeface="Courier New" panose="02070309020205020404" pitchFamily="49" charset="0"/>
              </a:rPr>
              <a:t>        </a:t>
            </a:r>
            <a:r>
              <a:rPr lang="en-US" altLang="ja-JP" sz="1400" b="0" dirty="0">
                <a:solidFill>
                  <a:srgbClr val="AF00DB"/>
                </a:solidFill>
                <a:effectLst/>
                <a:latin typeface="Courier New" panose="02070309020205020404" pitchFamily="49" charset="0"/>
              </a:rPr>
              <a:t>return</a:t>
            </a:r>
            <a:r>
              <a:rPr lang="en-US" altLang="ja-JP" sz="1400" b="0" dirty="0">
                <a:solidFill>
                  <a:srgbClr val="000000"/>
                </a:solidFill>
                <a:effectLst/>
                <a:latin typeface="Courier New" panose="02070309020205020404" pitchFamily="49" charset="0"/>
              </a:rPr>
              <a:t> x</a:t>
            </a:r>
          </a:p>
          <a:p>
            <a:endParaRPr lang="en-US" altLang="ja-JP" sz="1400" b="0" dirty="0">
              <a:solidFill>
                <a:srgbClr val="000000"/>
              </a:solidFill>
              <a:effectLst/>
              <a:latin typeface="+mn-ea"/>
            </a:endParaRPr>
          </a:p>
        </p:txBody>
      </p:sp>
      <p:sp>
        <p:nvSpPr>
          <p:cNvPr id="9" name="フリーフォーム: 図形 8">
            <a:extLst>
              <a:ext uri="{FF2B5EF4-FFF2-40B4-BE49-F238E27FC236}">
                <a16:creationId xmlns:a16="http://schemas.microsoft.com/office/drawing/2014/main" id="{72FE3C1A-40BB-4A22-A5AF-4A8A53DC3DB1}"/>
              </a:ext>
            </a:extLst>
          </p:cNvPr>
          <p:cNvSpPr/>
          <p:nvPr/>
        </p:nvSpPr>
        <p:spPr>
          <a:xfrm>
            <a:off x="5843078" y="2840032"/>
            <a:ext cx="1982709" cy="2744395"/>
          </a:xfrm>
          <a:custGeom>
            <a:avLst/>
            <a:gdLst>
              <a:gd name="connsiteX0" fmla="*/ 0 w 1982709"/>
              <a:gd name="connsiteY0" fmla="*/ 3485345 h 3495646"/>
              <a:gd name="connsiteX1" fmla="*/ 1041149 w 1982709"/>
              <a:gd name="connsiteY1" fmla="*/ 2978351 h 3495646"/>
              <a:gd name="connsiteX2" fmla="*/ 1520982 w 1982709"/>
              <a:gd name="connsiteY2" fmla="*/ 144616 h 3495646"/>
              <a:gd name="connsiteX3" fmla="*/ 1982709 w 1982709"/>
              <a:gd name="connsiteY3" fmla="*/ 669717 h 3495646"/>
            </a:gdLst>
            <a:ahLst/>
            <a:cxnLst>
              <a:cxn ang="0">
                <a:pos x="connsiteX0" y="connsiteY0"/>
              </a:cxn>
              <a:cxn ang="0">
                <a:pos x="connsiteX1" y="connsiteY1"/>
              </a:cxn>
              <a:cxn ang="0">
                <a:pos x="connsiteX2" y="connsiteY2"/>
              </a:cxn>
              <a:cxn ang="0">
                <a:pos x="connsiteX3" y="connsiteY3"/>
              </a:cxn>
            </a:cxnLst>
            <a:rect l="l" t="t" r="r" b="b"/>
            <a:pathLst>
              <a:path w="1982709" h="3495646">
                <a:moveTo>
                  <a:pt x="0" y="3485345"/>
                </a:moveTo>
                <a:cubicBezTo>
                  <a:pt x="393826" y="3510242"/>
                  <a:pt x="787652" y="3535139"/>
                  <a:pt x="1041149" y="2978351"/>
                </a:cubicBezTo>
                <a:cubicBezTo>
                  <a:pt x="1294646" y="2421563"/>
                  <a:pt x="1364055" y="529388"/>
                  <a:pt x="1520982" y="144616"/>
                </a:cubicBezTo>
                <a:cubicBezTo>
                  <a:pt x="1677909" y="-240156"/>
                  <a:pt x="1830309" y="214780"/>
                  <a:pt x="1982709" y="669717"/>
                </a:cubicBezTo>
              </a:path>
            </a:pathLst>
          </a:custGeom>
          <a:ln w="38100" cap="flat" cmpd="sng" algn="ctr">
            <a:solidFill>
              <a:srgbClr val="E9482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kumimoji="1" lang="ja-JP" altLang="en-US"/>
          </a:p>
        </p:txBody>
      </p:sp>
    </p:spTree>
    <p:extLst>
      <p:ext uri="{BB962C8B-B14F-4D97-AF65-F5344CB8AC3E}">
        <p14:creationId xmlns:p14="http://schemas.microsoft.com/office/powerpoint/2010/main" val="3323777049"/>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kumimoji="1" lang="en-US" altLang="ja-JP" dirty="0"/>
              <a:t>A2-4.PyTorch</a:t>
            </a:r>
            <a:r>
              <a:rPr kumimoji="1" lang="ja-JP" altLang="en-US" dirty="0"/>
              <a:t>ハンズオン（</a:t>
            </a:r>
            <a:r>
              <a:rPr kumimoji="1" lang="en-US" altLang="ja-JP" dirty="0"/>
              <a:t>CNN</a:t>
            </a:r>
            <a:r>
              <a:rPr kumimoji="1" lang="ja-JP" altLang="en-US" dirty="0"/>
              <a:t>）</a:t>
            </a:r>
          </a:p>
        </p:txBody>
      </p:sp>
      <p:sp>
        <p:nvSpPr>
          <p:cNvPr id="5" name="スライド番号プレースホルダー 4">
            <a:extLst>
              <a:ext uri="{FF2B5EF4-FFF2-40B4-BE49-F238E27FC236}">
                <a16:creationId xmlns:a16="http://schemas.microsoft.com/office/drawing/2014/main" id="{C905B90A-465B-402F-BC68-6932C2B00E04}"/>
              </a:ext>
            </a:extLst>
          </p:cNvPr>
          <p:cNvSpPr>
            <a:spLocks noGrp="1"/>
          </p:cNvSpPr>
          <p:nvPr>
            <p:ph type="sldNum" sz="quarter" idx="10"/>
          </p:nvPr>
        </p:nvSpPr>
        <p:spPr/>
        <p:txBody>
          <a:bodyPr/>
          <a:lstStyle/>
          <a:p>
            <a:fld id="{5D750650-B10A-47BF-93C2-E1678438B37A}" type="slidenum">
              <a:rPr kumimoji="1" lang="ja-JP" altLang="en-US" smtClean="0"/>
              <a:pPr/>
              <a:t>383</a:t>
            </a:fld>
            <a:endParaRPr kumimoji="1" lang="ja-JP" altLang="en-US"/>
          </a:p>
        </p:txBody>
      </p:sp>
      <p:sp>
        <p:nvSpPr>
          <p:cNvPr id="4" name="テキスト ボックス 3">
            <a:extLst>
              <a:ext uri="{FF2B5EF4-FFF2-40B4-BE49-F238E27FC236}">
                <a16:creationId xmlns:a16="http://schemas.microsoft.com/office/drawing/2014/main" id="{EB308ADB-2C24-40A0-9C1C-3E0C25EC8182}"/>
              </a:ext>
            </a:extLst>
          </p:cNvPr>
          <p:cNvSpPr txBox="1"/>
          <p:nvPr/>
        </p:nvSpPr>
        <p:spPr>
          <a:xfrm>
            <a:off x="766763" y="980499"/>
            <a:ext cx="10658473" cy="869469"/>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20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pPr>
              <a:lnSpc>
                <a:spcPct val="130000"/>
              </a:lnSpc>
            </a:pPr>
            <a:r>
              <a:rPr lang="en-US" altLang="ja-JP" dirty="0"/>
              <a:t>mlho/ exercise </a:t>
            </a:r>
            <a:r>
              <a:rPr lang="ja-JP" altLang="en-US" dirty="0"/>
              <a:t>フォルダの中の</a:t>
            </a:r>
            <a:endParaRPr lang="en-US" altLang="ja-JP" dirty="0"/>
          </a:p>
          <a:p>
            <a:pPr>
              <a:lnSpc>
                <a:spcPct val="130000"/>
              </a:lnSpc>
            </a:pPr>
            <a:r>
              <a:rPr lang="ja-JP" altLang="en-US" dirty="0"/>
              <a:t>「 </a:t>
            </a:r>
            <a:r>
              <a:rPr lang="en-US" altLang="ja-JP" dirty="0"/>
              <a:t>7-2_PyTorch</a:t>
            </a:r>
            <a:r>
              <a:rPr lang="ja-JP" altLang="en-US" dirty="0"/>
              <a:t>による画像分類</a:t>
            </a:r>
            <a:r>
              <a:rPr lang="en-US" altLang="ja-JP" dirty="0"/>
              <a:t>.ipynb</a:t>
            </a:r>
            <a:r>
              <a:rPr lang="ja-JP" altLang="en-US" dirty="0"/>
              <a:t>」を実行する</a:t>
            </a:r>
          </a:p>
        </p:txBody>
      </p:sp>
      <p:sp>
        <p:nvSpPr>
          <p:cNvPr id="12" name="四角形: 角を丸くする 11">
            <a:extLst>
              <a:ext uri="{FF2B5EF4-FFF2-40B4-BE49-F238E27FC236}">
                <a16:creationId xmlns:a16="http://schemas.microsoft.com/office/drawing/2014/main" id="{D9087632-89E8-4B86-9784-C818E91780DA}"/>
              </a:ext>
            </a:extLst>
          </p:cNvPr>
          <p:cNvSpPr/>
          <p:nvPr/>
        </p:nvSpPr>
        <p:spPr>
          <a:xfrm>
            <a:off x="766763" y="1888824"/>
            <a:ext cx="10599737" cy="2616942"/>
          </a:xfrm>
          <a:prstGeom prst="roundRect">
            <a:avLst>
              <a:gd name="adj" fmla="val 1884"/>
            </a:avLst>
          </a:prstGeom>
          <a:solidFill>
            <a:srgbClr val="FFF4E1"/>
          </a:solidFill>
          <a:ln w="19050" algn="ctr">
            <a:noFill/>
            <a:prstDash val="dash"/>
            <a:round/>
            <a:headEnd/>
            <a:tailEnd/>
          </a:ln>
          <a:effectLst/>
        </p:spPr>
        <p:txBody>
          <a:bodyPr rot="0" spcFirstLastPara="0" vertOverflow="overflow" horzOverflow="overflow" vert="horz" wrap="square" lIns="180000" tIns="72000" rIns="180000" bIns="72000" numCol="1" spcCol="0" rtlCol="0" fromWordArt="0" anchor="ctr" anchorCtr="0" forceAA="0" compatLnSpc="1">
            <a:prstTxWarp prst="textNoShape">
              <a:avLst/>
            </a:prstTxWarp>
            <a:noAutofit/>
          </a:bodyPr>
          <a:lstStyle/>
          <a:p>
            <a:pPr marL="171450" indent="-171450" algn="just">
              <a:lnSpc>
                <a:spcPct val="120000"/>
              </a:lnSpc>
              <a:spcAft>
                <a:spcPts val="400"/>
              </a:spcAft>
              <a:buClr>
                <a:srgbClr val="F36C37"/>
              </a:buClr>
              <a:buFont typeface="Wingdings" panose="05000000000000000000" pitchFamily="2" charset="2"/>
              <a:buChar char="l"/>
            </a:pPr>
            <a:endParaRPr lang="ja-JP" altLang="en-US" sz="1100" spc="150" dirty="0">
              <a:solidFill>
                <a:schemeClr val="tx1"/>
              </a:solidFill>
              <a:latin typeface="+mj-ea"/>
              <a:ea typeface="+mj-ea"/>
            </a:endParaRPr>
          </a:p>
        </p:txBody>
      </p:sp>
      <p:pic>
        <p:nvPicPr>
          <p:cNvPr id="11" name="図 10" descr="グラフィカル ユーザー インターフェイス, アプリケーション&#10;&#10;自動的に生成された説明">
            <a:extLst>
              <a:ext uri="{FF2B5EF4-FFF2-40B4-BE49-F238E27FC236}">
                <a16:creationId xmlns:a16="http://schemas.microsoft.com/office/drawing/2014/main" id="{D291127B-E84F-4D8F-B816-6299FECB45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24327" y="4124334"/>
            <a:ext cx="3243747" cy="2018226"/>
          </a:xfrm>
          <a:prstGeom prst="rect">
            <a:avLst/>
          </a:prstGeom>
        </p:spPr>
      </p:pic>
      <p:sp>
        <p:nvSpPr>
          <p:cNvPr id="10" name="コンテンツ プレースホルダー 2">
            <a:extLst>
              <a:ext uri="{FF2B5EF4-FFF2-40B4-BE49-F238E27FC236}">
                <a16:creationId xmlns:a16="http://schemas.microsoft.com/office/drawing/2014/main" id="{98FDC600-E928-416C-9564-9C76ED64164E}"/>
              </a:ext>
            </a:extLst>
          </p:cNvPr>
          <p:cNvSpPr txBox="1">
            <a:spLocks/>
          </p:cNvSpPr>
          <p:nvPr/>
        </p:nvSpPr>
        <p:spPr bwMode="auto">
          <a:xfrm>
            <a:off x="1113954" y="2070963"/>
            <a:ext cx="9964088" cy="2251449"/>
          </a:xfrm>
          <a:prstGeom prst="rect">
            <a:avLst/>
          </a:prstGeom>
        </p:spPr>
        <p:txBody>
          <a:bodyPr vert="horz" wrap="square" lIns="91440" tIns="45720" rIns="91440" bIns="45720" rtlCol="0" anchor="ctr">
            <a:noAutofit/>
          </a:bodyPr>
          <a:lstStyle>
            <a:lvl1pPr marL="357188" marR="0" indent="-357188"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n"/>
              <a:tabLst/>
              <a:defRPr kumimoji="1" lang="en-US" altLang="ja-JP"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1pPr>
            <a:lvl2pPr marL="742950" marR="0" indent="-28575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l"/>
              <a:tabLst/>
              <a:defRPr kumimoji="1" lang="ja-JP" altLang="en-US"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2pPr>
            <a:lvl3pPr marL="1143000" marR="0" indent="-2286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3pPr>
            <a:lvl4pPr marL="1714500" marR="0" indent="-3429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4pPr>
            <a:lvl5pPr marL="2114550" marR="0" indent="-28575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lnSpc>
                <a:spcPct val="120000"/>
              </a:lnSpc>
              <a:spcBef>
                <a:spcPts val="0"/>
              </a:spcBef>
              <a:spcAft>
                <a:spcPts val="2400"/>
              </a:spcAft>
              <a:buClr>
                <a:srgbClr val="F36C37"/>
              </a:buClr>
              <a:buFont typeface="Wingdings" panose="05000000000000000000" pitchFamily="2" charset="2"/>
              <a:buNone/>
            </a:pPr>
            <a:r>
              <a:rPr lang="en-US" altLang="ja-JP" sz="2000" b="1" dirty="0">
                <a:solidFill>
                  <a:srgbClr val="F36C37"/>
                </a:solidFill>
              </a:rPr>
              <a:t>PyTorch</a:t>
            </a:r>
            <a:r>
              <a:rPr lang="ja-JP" altLang="en-US" sz="2000" b="1" dirty="0">
                <a:solidFill>
                  <a:srgbClr val="F36C37"/>
                </a:solidFill>
              </a:rPr>
              <a:t>のプログラムを実行してみます。</a:t>
            </a:r>
            <a:br>
              <a:rPr lang="en-US" altLang="ja-JP" sz="2000" b="1" dirty="0">
                <a:solidFill>
                  <a:srgbClr val="F36C37"/>
                </a:solidFill>
              </a:rPr>
            </a:br>
            <a:r>
              <a:rPr lang="ja-JP" altLang="en-US" sz="2000" b="1" dirty="0">
                <a:solidFill>
                  <a:srgbClr val="F36C37"/>
                </a:solidFill>
              </a:rPr>
              <a:t>このプログラムでは、</a:t>
            </a:r>
            <a:r>
              <a:rPr lang="en-US" altLang="ja-JP" sz="2000" b="1" dirty="0">
                <a:solidFill>
                  <a:srgbClr val="F36C37"/>
                </a:solidFill>
              </a:rPr>
              <a:t>0</a:t>
            </a:r>
            <a:r>
              <a:rPr lang="ja-JP" altLang="en-US" sz="2000" b="1" dirty="0">
                <a:solidFill>
                  <a:srgbClr val="F36C37"/>
                </a:solidFill>
              </a:rPr>
              <a:t>～</a:t>
            </a:r>
            <a:r>
              <a:rPr lang="en-US" altLang="ja-JP" sz="2000" b="1" dirty="0">
                <a:solidFill>
                  <a:srgbClr val="F36C37"/>
                </a:solidFill>
              </a:rPr>
              <a:t>9</a:t>
            </a:r>
            <a:r>
              <a:rPr lang="ja-JP" altLang="en-US" sz="2000" b="1" dirty="0">
                <a:solidFill>
                  <a:srgbClr val="F36C37"/>
                </a:solidFill>
              </a:rPr>
              <a:t>までの手書き文字画像データ</a:t>
            </a:r>
            <a:br>
              <a:rPr lang="en-US" altLang="ja-JP" sz="2000" b="1" dirty="0">
                <a:solidFill>
                  <a:srgbClr val="F36C37"/>
                </a:solidFill>
              </a:rPr>
            </a:br>
            <a:r>
              <a:rPr lang="ja-JP" altLang="en-US" sz="2000" b="1" dirty="0">
                <a:solidFill>
                  <a:srgbClr val="F36C37"/>
                </a:solidFill>
              </a:rPr>
              <a:t>「</a:t>
            </a:r>
            <a:r>
              <a:rPr lang="en-US" altLang="ja-JP" sz="2000" b="1" dirty="0">
                <a:solidFill>
                  <a:srgbClr val="F36C37"/>
                </a:solidFill>
              </a:rPr>
              <a:t>MNIST</a:t>
            </a:r>
            <a:r>
              <a:rPr lang="ja-JP" altLang="en-US" sz="2000" b="1" dirty="0">
                <a:solidFill>
                  <a:srgbClr val="F36C37"/>
                </a:solidFill>
              </a:rPr>
              <a:t>」を画像分類するモデルを</a:t>
            </a:r>
            <a:r>
              <a:rPr lang="en-US" altLang="ja-JP" sz="2000" b="1" dirty="0">
                <a:solidFill>
                  <a:srgbClr val="F36C37"/>
                </a:solidFill>
              </a:rPr>
              <a:t>PyTorch</a:t>
            </a:r>
            <a:r>
              <a:rPr lang="ja-JP" altLang="en-US" sz="2000" b="1" dirty="0">
                <a:solidFill>
                  <a:srgbClr val="F36C37"/>
                </a:solidFill>
              </a:rPr>
              <a:t>で作成します。</a:t>
            </a:r>
            <a:endParaRPr lang="en-US" altLang="ja-JP" sz="2000" b="1" dirty="0">
              <a:solidFill>
                <a:srgbClr val="F36C37"/>
              </a:solidFill>
            </a:endParaRPr>
          </a:p>
          <a:p>
            <a:pPr marL="0" indent="0" algn="ctr">
              <a:lnSpc>
                <a:spcPct val="120000"/>
              </a:lnSpc>
              <a:spcBef>
                <a:spcPts val="0"/>
              </a:spcBef>
              <a:spcAft>
                <a:spcPts val="2400"/>
              </a:spcAft>
              <a:buClr>
                <a:srgbClr val="F36C37"/>
              </a:buClr>
              <a:buFont typeface="Wingdings" panose="05000000000000000000" pitchFamily="2" charset="2"/>
              <a:buNone/>
            </a:pPr>
            <a:r>
              <a:rPr lang="ja-JP" altLang="en-US" sz="2000" b="1" dirty="0">
                <a:solidFill>
                  <a:srgbClr val="F36C37"/>
                </a:solidFill>
              </a:rPr>
              <a:t>基本的な画像分類を実装してみましょう。</a:t>
            </a:r>
            <a:endParaRPr lang="en-US" altLang="ja-JP" sz="2000" b="1" dirty="0">
              <a:solidFill>
                <a:srgbClr val="F36C37"/>
              </a:solidFill>
            </a:endParaRPr>
          </a:p>
        </p:txBody>
      </p:sp>
    </p:spTree>
    <p:extLst>
      <p:ext uri="{BB962C8B-B14F-4D97-AF65-F5344CB8AC3E}">
        <p14:creationId xmlns:p14="http://schemas.microsoft.com/office/powerpoint/2010/main" val="2382116261"/>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四角形: 角を丸くする 4">
            <a:extLst>
              <a:ext uri="{FF2B5EF4-FFF2-40B4-BE49-F238E27FC236}">
                <a16:creationId xmlns:a16="http://schemas.microsoft.com/office/drawing/2014/main" id="{E8CC6938-1770-4D8B-BA32-37364ADE112B}"/>
              </a:ext>
            </a:extLst>
          </p:cNvPr>
          <p:cNvSpPr/>
          <p:nvPr/>
        </p:nvSpPr>
        <p:spPr bwMode="auto">
          <a:xfrm>
            <a:off x="766763" y="848784"/>
            <a:ext cx="10658475" cy="5458710"/>
          </a:xfrm>
          <a:prstGeom prst="roundRect">
            <a:avLst>
              <a:gd name="adj" fmla="val 0"/>
            </a:avLst>
          </a:prstGeom>
          <a:solidFill>
            <a:srgbClr val="FFF4E1"/>
          </a:solidFill>
          <a:ln w="19050" algn="ctr">
            <a:noFill/>
            <a:prstDash val="solid"/>
            <a:round/>
            <a:headEnd/>
            <a:tailEnd/>
          </a:ln>
          <a:effectLst/>
        </p:spPr>
        <p:txBody>
          <a:bodyPr wrap="none" rtlCol="0" anchor="ctr"/>
          <a:lstStyle/>
          <a:p>
            <a:pPr algn="ctr"/>
            <a:endParaRPr kumimoji="1" lang="ja-JP" altLang="en-US" sz="2400" dirty="0">
              <a:solidFill>
                <a:schemeClr val="bg1"/>
              </a:solidFill>
            </a:endParaRPr>
          </a:p>
        </p:txBody>
      </p:sp>
      <p:sp>
        <p:nvSpPr>
          <p:cNvPr id="2" name="タイトル 1">
            <a:extLst>
              <a:ext uri="{FF2B5EF4-FFF2-40B4-BE49-F238E27FC236}">
                <a16:creationId xmlns:a16="http://schemas.microsoft.com/office/drawing/2014/main" id="{EB565C69-5B99-4FF5-ABE1-BF871E10069C}"/>
              </a:ext>
            </a:extLst>
          </p:cNvPr>
          <p:cNvSpPr>
            <a:spLocks noGrp="1"/>
          </p:cNvSpPr>
          <p:nvPr>
            <p:ph type="title"/>
          </p:nvPr>
        </p:nvSpPr>
        <p:spPr/>
        <p:txBody>
          <a:bodyPr/>
          <a:lstStyle/>
          <a:p>
            <a:r>
              <a:rPr kumimoji="1" lang="ja-JP" altLang="en-US" dirty="0"/>
              <a:t>参考資料・文献</a:t>
            </a:r>
          </a:p>
        </p:txBody>
      </p:sp>
      <p:sp>
        <p:nvSpPr>
          <p:cNvPr id="4" name="スライド番号プレースホルダー 3">
            <a:extLst>
              <a:ext uri="{FF2B5EF4-FFF2-40B4-BE49-F238E27FC236}">
                <a16:creationId xmlns:a16="http://schemas.microsoft.com/office/drawing/2014/main" id="{31834A64-B588-424C-B1E7-B0FC2F87C2C6}"/>
              </a:ext>
            </a:extLst>
          </p:cNvPr>
          <p:cNvSpPr>
            <a:spLocks noGrp="1"/>
          </p:cNvSpPr>
          <p:nvPr>
            <p:ph type="sldNum" sz="quarter" idx="10"/>
          </p:nvPr>
        </p:nvSpPr>
        <p:spPr/>
        <p:txBody>
          <a:bodyPr/>
          <a:lstStyle/>
          <a:p>
            <a:fld id="{5D750650-B10A-47BF-93C2-E1678438B37A}" type="slidenum">
              <a:rPr kumimoji="1" lang="ja-JP" altLang="en-US" smtClean="0"/>
              <a:pPr/>
              <a:t>384</a:t>
            </a:fld>
            <a:endParaRPr kumimoji="1" lang="ja-JP" altLang="en-US"/>
          </a:p>
        </p:txBody>
      </p:sp>
      <p:pic>
        <p:nvPicPr>
          <p:cNvPr id="1026" name="Picture 2" descr="勉強">
            <a:extLst>
              <a:ext uri="{FF2B5EF4-FFF2-40B4-BE49-F238E27FC236}">
                <a16:creationId xmlns:a16="http://schemas.microsoft.com/office/drawing/2014/main" id="{E88076C1-31D5-4E4A-AB7C-79422BCD3C9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168" t="17256" r="11397" b="13368"/>
          <a:stretch/>
        </p:blipFill>
        <p:spPr bwMode="auto">
          <a:xfrm>
            <a:off x="9265300" y="4288356"/>
            <a:ext cx="2159938" cy="1935161"/>
          </a:xfrm>
          <a:prstGeom prst="rect">
            <a:avLst/>
          </a:prstGeom>
          <a:noFill/>
          <a:extLst>
            <a:ext uri="{909E8E84-426E-40DD-AFC4-6F175D3DCCD1}">
              <a14:hiddenFill xmlns:a14="http://schemas.microsoft.com/office/drawing/2010/main">
                <a:solidFill>
                  <a:srgbClr val="FFFFFF"/>
                </a:solidFill>
              </a14:hiddenFill>
            </a:ext>
          </a:extLst>
        </p:spPr>
      </p:pic>
      <p:sp>
        <p:nvSpPr>
          <p:cNvPr id="6" name="コンテンツ プレースホルダー 5">
            <a:extLst>
              <a:ext uri="{FF2B5EF4-FFF2-40B4-BE49-F238E27FC236}">
                <a16:creationId xmlns:a16="http://schemas.microsoft.com/office/drawing/2014/main" id="{AE19FC32-9FB9-4F05-AF6F-2D87D6C91486}"/>
              </a:ext>
            </a:extLst>
          </p:cNvPr>
          <p:cNvSpPr txBox="1">
            <a:spLocks/>
          </p:cNvSpPr>
          <p:nvPr/>
        </p:nvSpPr>
        <p:spPr>
          <a:xfrm>
            <a:off x="623794" y="895834"/>
            <a:ext cx="10658475" cy="482600"/>
          </a:xfrm>
          <a:prstGeom prst="rect">
            <a:avLst/>
          </a:prstGeom>
        </p:spPr>
        <p:txBody>
          <a:bodyPr vert="horz" lIns="91440" tIns="45720" rIns="91440" bIns="45720" rtlCol="0" anchor="t"/>
          <a:lstStyle>
            <a:defPPr>
              <a:defRPr lang="en-US"/>
            </a:defPPr>
            <a:lvl1pPr marL="0" algn="r" defTabSz="457200" rtl="0" eaLnBrk="1" latinLnBrk="0" hangingPunct="1">
              <a:defRPr sz="900" b="0" kern="1200">
                <a:solidFill>
                  <a:schemeClr val="tx1">
                    <a:lumMod val="50000"/>
                    <a:lumOff val="50000"/>
                  </a:schemeClr>
                </a:solidFill>
                <a:latin typeface="メイリオ" panose="020B0604030504040204" pitchFamily="50" charset="-128"/>
                <a:ea typeface="メイリオ" panose="020B0604030504040204" pitchFamily="50" charset="-128"/>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800100" lvl="1" indent="-342900">
              <a:lnSpc>
                <a:spcPct val="150000"/>
              </a:lnSpc>
              <a:buFont typeface="Wingdings" panose="05000000000000000000" pitchFamily="2" charset="2"/>
              <a:buChar char="n"/>
            </a:pPr>
            <a:r>
              <a:rPr kumimoji="1" lang="en-US" altLang="ja-JP" sz="1000" b="1" spc="300" dirty="0">
                <a:solidFill>
                  <a:srgbClr val="F36C37"/>
                </a:solidFill>
              </a:rPr>
              <a:t>Python</a:t>
            </a:r>
            <a:r>
              <a:rPr kumimoji="1" lang="ja-JP" altLang="en-US" sz="1000" b="1" spc="300" dirty="0">
                <a:solidFill>
                  <a:srgbClr val="F36C37"/>
                </a:solidFill>
              </a:rPr>
              <a:t>ではじめる機械学習 </a:t>
            </a:r>
            <a:r>
              <a:rPr kumimoji="1" lang="en-US" altLang="ja-JP" sz="1000" b="1" spc="300" dirty="0">
                <a:solidFill>
                  <a:srgbClr val="F36C37"/>
                </a:solidFill>
              </a:rPr>
              <a:t>―scikit-learn</a:t>
            </a:r>
            <a:r>
              <a:rPr kumimoji="1" lang="ja-JP" altLang="en-US" sz="1000" b="1" spc="300" dirty="0">
                <a:solidFill>
                  <a:srgbClr val="F36C37"/>
                </a:solidFill>
              </a:rPr>
              <a:t>で学ぶ特徴量エンジニアリングと機械学習の基礎</a:t>
            </a:r>
          </a:p>
          <a:p>
            <a:pPr marL="800100" lvl="1" indent="-342900">
              <a:lnSpc>
                <a:spcPct val="150000"/>
              </a:lnSpc>
              <a:buFont typeface="Wingdings" panose="05000000000000000000" pitchFamily="2" charset="2"/>
              <a:buChar char="n"/>
            </a:pPr>
            <a:r>
              <a:rPr kumimoji="1" lang="en-US" altLang="ja-JP" sz="1000" b="1" spc="300" dirty="0">
                <a:solidFill>
                  <a:srgbClr val="F36C37"/>
                </a:solidFill>
              </a:rPr>
              <a:t>TensorFlow</a:t>
            </a:r>
            <a:r>
              <a:rPr kumimoji="1" lang="ja-JP" altLang="en-US" sz="1000" b="1" spc="300" dirty="0">
                <a:solidFill>
                  <a:srgbClr val="F36C37"/>
                </a:solidFill>
              </a:rPr>
              <a:t>と</a:t>
            </a:r>
            <a:r>
              <a:rPr kumimoji="1" lang="en-US" altLang="ja-JP" sz="1000" b="1" spc="300" dirty="0">
                <a:solidFill>
                  <a:srgbClr val="F36C37"/>
                </a:solidFill>
              </a:rPr>
              <a:t>Keras</a:t>
            </a:r>
            <a:r>
              <a:rPr kumimoji="1" lang="ja-JP" altLang="en-US" sz="1000" b="1" spc="300" dirty="0">
                <a:solidFill>
                  <a:srgbClr val="F36C37"/>
                </a:solidFill>
              </a:rPr>
              <a:t>で動かしながら学ぶ ディープラーニングの仕組み</a:t>
            </a:r>
            <a:br>
              <a:rPr kumimoji="1" lang="en-US" altLang="ja-JP" sz="1000" b="1" spc="300" dirty="0">
                <a:solidFill>
                  <a:srgbClr val="F36C37"/>
                </a:solidFill>
              </a:rPr>
            </a:br>
            <a:r>
              <a:rPr kumimoji="1" lang="ja-JP" altLang="en-US" sz="1000" b="1" spc="300" dirty="0">
                <a:solidFill>
                  <a:srgbClr val="F36C37"/>
                </a:solidFill>
              </a:rPr>
              <a:t>畳み込みニューラルネットワーク徹底解説</a:t>
            </a:r>
          </a:p>
          <a:p>
            <a:pPr marL="800100" lvl="1" indent="-342900">
              <a:lnSpc>
                <a:spcPct val="150000"/>
              </a:lnSpc>
              <a:buFont typeface="Wingdings" panose="05000000000000000000" pitchFamily="2" charset="2"/>
              <a:buChar char="n"/>
            </a:pPr>
            <a:r>
              <a:rPr kumimoji="1" lang="ja-JP" altLang="en-US" sz="1000" b="1" spc="300" dirty="0">
                <a:solidFill>
                  <a:srgbClr val="F36C37"/>
                </a:solidFill>
              </a:rPr>
              <a:t>ゼロから作る</a:t>
            </a:r>
            <a:r>
              <a:rPr kumimoji="1" lang="en-US" altLang="ja-JP" sz="1000" b="1" spc="300" dirty="0">
                <a:solidFill>
                  <a:srgbClr val="F36C37"/>
                </a:solidFill>
              </a:rPr>
              <a:t>Deep Learning ―Python</a:t>
            </a:r>
            <a:r>
              <a:rPr kumimoji="1" lang="ja-JP" altLang="en-US" sz="1000" b="1" spc="300" dirty="0">
                <a:solidFill>
                  <a:srgbClr val="F36C37"/>
                </a:solidFill>
              </a:rPr>
              <a:t>で学ぶディープラーニングの理論と実装 </a:t>
            </a:r>
          </a:p>
          <a:p>
            <a:pPr marL="800100" lvl="1" indent="-342900">
              <a:lnSpc>
                <a:spcPct val="150000"/>
              </a:lnSpc>
              <a:buFont typeface="Wingdings" panose="05000000000000000000" pitchFamily="2" charset="2"/>
              <a:buChar char="n"/>
            </a:pPr>
            <a:r>
              <a:rPr kumimoji="1" lang="en-US" altLang="ja-JP" sz="1000" b="1" spc="300" dirty="0">
                <a:solidFill>
                  <a:srgbClr val="F36C37"/>
                </a:solidFill>
              </a:rPr>
              <a:t>Kaggle</a:t>
            </a:r>
            <a:r>
              <a:rPr kumimoji="1" lang="ja-JP" altLang="en-US" sz="1000" b="1" spc="300" dirty="0">
                <a:solidFill>
                  <a:srgbClr val="F36C37"/>
                </a:solidFill>
              </a:rPr>
              <a:t>で勝つデータ分析の技術</a:t>
            </a:r>
          </a:p>
          <a:p>
            <a:pPr marL="800100" lvl="1" indent="-342900">
              <a:lnSpc>
                <a:spcPct val="150000"/>
              </a:lnSpc>
              <a:buFont typeface="Wingdings" panose="05000000000000000000" pitchFamily="2" charset="2"/>
              <a:buChar char="n"/>
            </a:pPr>
            <a:r>
              <a:rPr kumimoji="1" lang="en-US" altLang="ja-JP" sz="1000" b="1" spc="300" dirty="0">
                <a:solidFill>
                  <a:srgbClr val="F36C37"/>
                </a:solidFill>
              </a:rPr>
              <a:t>Python</a:t>
            </a:r>
            <a:r>
              <a:rPr kumimoji="1" lang="ja-JP" altLang="en-US" sz="1000" b="1" spc="300" dirty="0">
                <a:solidFill>
                  <a:srgbClr val="F36C37"/>
                </a:solidFill>
              </a:rPr>
              <a:t>データサイエンスハンドブック </a:t>
            </a:r>
            <a:r>
              <a:rPr kumimoji="1" lang="en-US" altLang="ja-JP" sz="1000" b="1" spc="300" dirty="0">
                <a:solidFill>
                  <a:srgbClr val="F36C37"/>
                </a:solidFill>
              </a:rPr>
              <a:t>―Jupyter</a:t>
            </a:r>
            <a:r>
              <a:rPr kumimoji="1" lang="ja-JP" altLang="en-US" sz="1000" b="1" spc="300" dirty="0">
                <a:solidFill>
                  <a:srgbClr val="F36C37"/>
                </a:solidFill>
              </a:rPr>
              <a:t>、</a:t>
            </a:r>
            <a:r>
              <a:rPr kumimoji="1" lang="en-US" altLang="ja-JP" sz="1000" b="1" spc="300" dirty="0">
                <a:solidFill>
                  <a:srgbClr val="F36C37"/>
                </a:solidFill>
              </a:rPr>
              <a:t>NumPy</a:t>
            </a:r>
            <a:r>
              <a:rPr kumimoji="1" lang="ja-JP" altLang="en-US" sz="1000" b="1" spc="300" dirty="0">
                <a:solidFill>
                  <a:srgbClr val="F36C37"/>
                </a:solidFill>
              </a:rPr>
              <a:t>、</a:t>
            </a:r>
            <a:r>
              <a:rPr kumimoji="1" lang="en-US" altLang="ja-JP" sz="1000" b="1" spc="300" dirty="0">
                <a:solidFill>
                  <a:srgbClr val="F36C37"/>
                </a:solidFill>
              </a:rPr>
              <a:t>pandas</a:t>
            </a:r>
            <a:r>
              <a:rPr kumimoji="1" lang="ja-JP" altLang="en-US" sz="1000" b="1" spc="300" dirty="0">
                <a:solidFill>
                  <a:srgbClr val="F36C37"/>
                </a:solidFill>
              </a:rPr>
              <a:t>、</a:t>
            </a:r>
            <a:r>
              <a:rPr kumimoji="1" lang="en-US" altLang="ja-JP" sz="1000" b="1" spc="300" dirty="0">
                <a:solidFill>
                  <a:srgbClr val="F36C37"/>
                </a:solidFill>
              </a:rPr>
              <a:t>Matplotlib</a:t>
            </a:r>
            <a:r>
              <a:rPr kumimoji="1" lang="ja-JP" altLang="en-US" sz="1000" b="1" spc="300" dirty="0">
                <a:solidFill>
                  <a:srgbClr val="F36C37"/>
                </a:solidFill>
              </a:rPr>
              <a:t>、</a:t>
            </a:r>
            <a:br>
              <a:rPr kumimoji="1" lang="en-US" altLang="ja-JP" sz="1000" b="1" spc="300" dirty="0">
                <a:solidFill>
                  <a:srgbClr val="F36C37"/>
                </a:solidFill>
              </a:rPr>
            </a:br>
            <a:r>
              <a:rPr kumimoji="1" lang="en-US" altLang="ja-JP" sz="1000" b="1" spc="300" dirty="0">
                <a:solidFill>
                  <a:srgbClr val="F36C37"/>
                </a:solidFill>
              </a:rPr>
              <a:t>scikit-learn</a:t>
            </a:r>
            <a:r>
              <a:rPr kumimoji="1" lang="ja-JP" altLang="en-US" sz="1000" b="1" spc="300" dirty="0">
                <a:solidFill>
                  <a:srgbClr val="F36C37"/>
                </a:solidFill>
              </a:rPr>
              <a:t>を使ったデータ分析、機械学習</a:t>
            </a:r>
          </a:p>
          <a:p>
            <a:pPr marL="800100" lvl="1" indent="-342900">
              <a:lnSpc>
                <a:spcPct val="150000"/>
              </a:lnSpc>
              <a:buFont typeface="Wingdings" panose="05000000000000000000" pitchFamily="2" charset="2"/>
              <a:buChar char="n"/>
            </a:pPr>
            <a:r>
              <a:rPr kumimoji="1" lang="en-US" altLang="ja-JP" sz="1000" b="1" spc="300" dirty="0">
                <a:solidFill>
                  <a:srgbClr val="F36C37"/>
                </a:solidFill>
              </a:rPr>
              <a:t>AI</a:t>
            </a:r>
            <a:r>
              <a:rPr kumimoji="1" lang="ja-JP" altLang="en-US" sz="1000" b="1" spc="300" dirty="0">
                <a:solidFill>
                  <a:srgbClr val="F36C37"/>
                </a:solidFill>
              </a:rPr>
              <a:t>・データ分析プロジェクトのすべて</a:t>
            </a:r>
            <a:r>
              <a:rPr kumimoji="1" lang="en-US" altLang="ja-JP" sz="1000" b="1" spc="300" dirty="0">
                <a:solidFill>
                  <a:srgbClr val="F36C37"/>
                </a:solidFill>
              </a:rPr>
              <a:t>[</a:t>
            </a:r>
            <a:r>
              <a:rPr kumimoji="1" lang="ja-JP" altLang="en-US" sz="1000" b="1" spc="300" dirty="0">
                <a:solidFill>
                  <a:srgbClr val="F36C37"/>
                </a:solidFill>
              </a:rPr>
              <a:t>ビジネス力</a:t>
            </a:r>
            <a:r>
              <a:rPr kumimoji="1" lang="en-US" altLang="ja-JP" sz="1000" b="1" spc="300" dirty="0">
                <a:solidFill>
                  <a:srgbClr val="F36C37"/>
                </a:solidFill>
              </a:rPr>
              <a:t>×</a:t>
            </a:r>
            <a:r>
              <a:rPr kumimoji="1" lang="ja-JP" altLang="en-US" sz="1000" b="1" spc="300" dirty="0">
                <a:solidFill>
                  <a:srgbClr val="F36C37"/>
                </a:solidFill>
              </a:rPr>
              <a:t>技術力</a:t>
            </a:r>
            <a:r>
              <a:rPr kumimoji="1" lang="en-US" altLang="ja-JP" sz="1000" b="1" spc="300" dirty="0">
                <a:solidFill>
                  <a:srgbClr val="F36C37"/>
                </a:solidFill>
              </a:rPr>
              <a:t>=</a:t>
            </a:r>
            <a:r>
              <a:rPr kumimoji="1" lang="ja-JP" altLang="en-US" sz="1000" b="1" spc="300" dirty="0">
                <a:solidFill>
                  <a:srgbClr val="F36C37"/>
                </a:solidFill>
              </a:rPr>
              <a:t>価値創出</a:t>
            </a:r>
            <a:r>
              <a:rPr kumimoji="1" lang="en-US" altLang="ja-JP" sz="1000" b="1" spc="300" dirty="0">
                <a:solidFill>
                  <a:srgbClr val="F36C37"/>
                </a:solidFill>
              </a:rPr>
              <a:t>]</a:t>
            </a:r>
          </a:p>
          <a:p>
            <a:pPr marL="800100" lvl="1" indent="-342900">
              <a:lnSpc>
                <a:spcPct val="150000"/>
              </a:lnSpc>
              <a:buFont typeface="Wingdings" panose="05000000000000000000" pitchFamily="2" charset="2"/>
              <a:buChar char="n"/>
            </a:pPr>
            <a:r>
              <a:rPr kumimoji="1" lang="ja-JP" altLang="en-US" sz="1000" b="1" spc="300" dirty="0">
                <a:solidFill>
                  <a:srgbClr val="F36C37"/>
                </a:solidFill>
              </a:rPr>
              <a:t>最短コースでわかる </a:t>
            </a:r>
            <a:r>
              <a:rPr kumimoji="1" lang="en-US" altLang="ja-JP" sz="1000" b="1" spc="300" dirty="0">
                <a:solidFill>
                  <a:srgbClr val="F36C37"/>
                </a:solidFill>
              </a:rPr>
              <a:t>PyTorch &amp;</a:t>
            </a:r>
            <a:r>
              <a:rPr kumimoji="1" lang="ja-JP" altLang="en-US" sz="1000" b="1" spc="300" dirty="0">
                <a:solidFill>
                  <a:srgbClr val="F36C37"/>
                </a:solidFill>
              </a:rPr>
              <a:t>深層学習プログラミング</a:t>
            </a:r>
          </a:p>
          <a:p>
            <a:pPr marL="800100" lvl="1" indent="-342900">
              <a:lnSpc>
                <a:spcPct val="150000"/>
              </a:lnSpc>
              <a:buFont typeface="Wingdings" panose="05000000000000000000" pitchFamily="2" charset="2"/>
              <a:buChar char="n"/>
            </a:pPr>
            <a:r>
              <a:rPr kumimoji="1" lang="ja-JP" altLang="en-US" sz="1000" b="1" spc="300" dirty="0">
                <a:solidFill>
                  <a:srgbClr val="F36C37"/>
                </a:solidFill>
              </a:rPr>
              <a:t>詳解ディープラーニング 第</a:t>
            </a:r>
            <a:r>
              <a:rPr kumimoji="1" lang="en-US" altLang="ja-JP" sz="1000" b="1" spc="300" dirty="0">
                <a:solidFill>
                  <a:srgbClr val="F36C37"/>
                </a:solidFill>
              </a:rPr>
              <a:t>2</a:t>
            </a:r>
            <a:r>
              <a:rPr kumimoji="1" lang="ja-JP" altLang="en-US" sz="1000" b="1" spc="300" dirty="0">
                <a:solidFill>
                  <a:srgbClr val="F36C37"/>
                </a:solidFill>
              </a:rPr>
              <a:t>版 </a:t>
            </a:r>
            <a:r>
              <a:rPr kumimoji="1" lang="en-US" altLang="ja-JP" sz="1000" b="1" spc="300" dirty="0">
                <a:solidFill>
                  <a:srgbClr val="F36C37"/>
                </a:solidFill>
              </a:rPr>
              <a:t>~TensorFlow/Keras</a:t>
            </a:r>
            <a:r>
              <a:rPr kumimoji="1" lang="ja-JP" altLang="en-US" sz="1000" b="1" spc="300" dirty="0">
                <a:solidFill>
                  <a:srgbClr val="F36C37"/>
                </a:solidFill>
              </a:rPr>
              <a:t>・</a:t>
            </a:r>
            <a:r>
              <a:rPr kumimoji="1" lang="en-US" altLang="ja-JP" sz="1000" b="1" spc="300" dirty="0">
                <a:solidFill>
                  <a:srgbClr val="F36C37"/>
                </a:solidFill>
              </a:rPr>
              <a:t>PyTorch</a:t>
            </a:r>
            <a:r>
              <a:rPr kumimoji="1" lang="ja-JP" altLang="en-US" sz="1000" b="1" spc="300" dirty="0">
                <a:solidFill>
                  <a:srgbClr val="F36C37"/>
                </a:solidFill>
              </a:rPr>
              <a:t>による時系列データ処理</a:t>
            </a:r>
            <a:r>
              <a:rPr kumimoji="1" lang="en-US" altLang="ja-JP" sz="1000" b="1" spc="300" dirty="0">
                <a:solidFill>
                  <a:srgbClr val="F36C37"/>
                </a:solidFill>
              </a:rPr>
              <a:t>~</a:t>
            </a:r>
          </a:p>
          <a:p>
            <a:pPr marL="800100" lvl="1" indent="-342900">
              <a:lnSpc>
                <a:spcPct val="150000"/>
              </a:lnSpc>
              <a:buFont typeface="Wingdings" panose="05000000000000000000" pitchFamily="2" charset="2"/>
              <a:buChar char="n"/>
            </a:pPr>
            <a:r>
              <a:rPr kumimoji="1" lang="ja-JP" altLang="en-US" sz="1000" b="1" spc="300" dirty="0">
                <a:solidFill>
                  <a:srgbClr val="F36C37"/>
                </a:solidFill>
              </a:rPr>
              <a:t>ディープラーニング活用の教科書</a:t>
            </a:r>
          </a:p>
          <a:p>
            <a:pPr marL="800100" lvl="1" indent="-342900">
              <a:lnSpc>
                <a:spcPct val="150000"/>
              </a:lnSpc>
              <a:buFont typeface="Wingdings" panose="05000000000000000000" pitchFamily="2" charset="2"/>
              <a:buChar char="n"/>
            </a:pPr>
            <a:r>
              <a:rPr kumimoji="1" lang="en-US" altLang="ja-JP" sz="1000" b="1" spc="300" dirty="0">
                <a:solidFill>
                  <a:srgbClr val="F36C37"/>
                </a:solidFill>
              </a:rPr>
              <a:t>Keras</a:t>
            </a:r>
            <a:r>
              <a:rPr kumimoji="1" lang="ja-JP" altLang="en-US" sz="1000" b="1" spc="300" dirty="0">
                <a:solidFill>
                  <a:srgbClr val="F36C37"/>
                </a:solidFill>
              </a:rPr>
              <a:t>公式ドキュメント</a:t>
            </a:r>
            <a:br>
              <a:rPr kumimoji="1" lang="en-US" altLang="ja-JP" sz="1000" b="1" spc="300" dirty="0">
                <a:solidFill>
                  <a:srgbClr val="F36C37"/>
                </a:solidFill>
              </a:rPr>
            </a:br>
            <a:r>
              <a:rPr kumimoji="1" lang="en-US" altLang="ja-JP" sz="1000" b="1" spc="300" dirty="0">
                <a:solidFill>
                  <a:srgbClr val="F36C37"/>
                </a:solidFill>
                <a:hlinkClick r:id="rId4"/>
              </a:rPr>
              <a:t>https://keras.io/ja/why-use-keras/</a:t>
            </a:r>
            <a:endParaRPr kumimoji="1" lang="en-US" altLang="ja-JP" sz="1000" b="1" spc="300" dirty="0">
              <a:solidFill>
                <a:srgbClr val="F36C37"/>
              </a:solidFill>
            </a:endParaRPr>
          </a:p>
          <a:p>
            <a:pPr marL="800100" lvl="1" indent="-342900">
              <a:lnSpc>
                <a:spcPct val="150000"/>
              </a:lnSpc>
              <a:buFont typeface="Wingdings" panose="05000000000000000000" pitchFamily="2" charset="2"/>
              <a:buChar char="n"/>
            </a:pPr>
            <a:r>
              <a:rPr kumimoji="1" lang="en-US" altLang="ja-JP" sz="1000" b="1" spc="300" dirty="0">
                <a:solidFill>
                  <a:srgbClr val="F36C37"/>
                </a:solidFill>
              </a:rPr>
              <a:t>PyTorch</a:t>
            </a:r>
            <a:r>
              <a:rPr kumimoji="1" lang="ja-JP" altLang="en-US" sz="1000" b="1" spc="300" dirty="0">
                <a:solidFill>
                  <a:srgbClr val="F36C37"/>
                </a:solidFill>
              </a:rPr>
              <a:t>公式ドキュメント</a:t>
            </a:r>
            <a:br>
              <a:rPr kumimoji="1" lang="en-US" altLang="ja-JP" sz="1000" b="1" spc="300" dirty="0">
                <a:solidFill>
                  <a:srgbClr val="F36C37"/>
                </a:solidFill>
              </a:rPr>
            </a:br>
            <a:r>
              <a:rPr kumimoji="1" lang="en-US" altLang="ja-JP" sz="1000" b="1" spc="300" dirty="0">
                <a:solidFill>
                  <a:srgbClr val="F36C37"/>
                </a:solidFill>
                <a:hlinkClick r:id="rId5"/>
              </a:rPr>
              <a:t>https://pytorch.org/docs/stable/index.html</a:t>
            </a:r>
            <a:endParaRPr kumimoji="1" lang="en-US" altLang="ja-JP" sz="1000" b="1" spc="300" dirty="0">
              <a:solidFill>
                <a:srgbClr val="F36C37"/>
              </a:solidFill>
            </a:endParaRPr>
          </a:p>
          <a:p>
            <a:pPr marL="800100" lvl="1" indent="-342900">
              <a:lnSpc>
                <a:spcPct val="150000"/>
              </a:lnSpc>
              <a:buFont typeface="Wingdings" panose="05000000000000000000" pitchFamily="2" charset="2"/>
              <a:buChar char="n"/>
            </a:pPr>
            <a:r>
              <a:rPr kumimoji="1" lang="en-US" altLang="ja-JP" sz="1000" b="1" spc="300" dirty="0">
                <a:solidFill>
                  <a:srgbClr val="F36C37"/>
                </a:solidFill>
              </a:rPr>
              <a:t>scikit-learn</a:t>
            </a:r>
            <a:r>
              <a:rPr kumimoji="1" lang="ja-JP" altLang="en-US" sz="1000" b="1" spc="300" dirty="0">
                <a:solidFill>
                  <a:srgbClr val="F36C37"/>
                </a:solidFill>
              </a:rPr>
              <a:t>公式ドキュメント</a:t>
            </a:r>
            <a:br>
              <a:rPr kumimoji="1" lang="en-US" altLang="ja-JP" sz="1000" b="1" spc="300" dirty="0">
                <a:solidFill>
                  <a:srgbClr val="F36C37"/>
                </a:solidFill>
              </a:rPr>
            </a:br>
            <a:r>
              <a:rPr kumimoji="1" lang="en-US" altLang="ja-JP" sz="1000" b="1" spc="300" dirty="0">
                <a:solidFill>
                  <a:srgbClr val="F36C37"/>
                </a:solidFill>
                <a:hlinkClick r:id="rId6"/>
              </a:rPr>
              <a:t>https://scikit-learn.org/stable/</a:t>
            </a:r>
            <a:endParaRPr kumimoji="1" lang="en-US" altLang="ja-JP" sz="1000" b="1" spc="300" dirty="0">
              <a:solidFill>
                <a:srgbClr val="F36C37"/>
              </a:solidFill>
            </a:endParaRPr>
          </a:p>
          <a:p>
            <a:pPr marL="800100" lvl="1" indent="-342900">
              <a:lnSpc>
                <a:spcPct val="150000"/>
              </a:lnSpc>
              <a:buFont typeface="Wingdings" panose="05000000000000000000" pitchFamily="2" charset="2"/>
              <a:buChar char="n"/>
            </a:pPr>
            <a:r>
              <a:rPr kumimoji="1" lang="en-US" altLang="ja-JP" sz="1000" b="1" spc="300" dirty="0">
                <a:solidFill>
                  <a:srgbClr val="F36C37"/>
                </a:solidFill>
              </a:rPr>
              <a:t>matplotlib</a:t>
            </a:r>
            <a:r>
              <a:rPr kumimoji="1" lang="ja-JP" altLang="en-US" sz="1000" b="1" spc="300" dirty="0">
                <a:solidFill>
                  <a:srgbClr val="F36C37"/>
                </a:solidFill>
              </a:rPr>
              <a:t>公式ドキュメント</a:t>
            </a:r>
            <a:br>
              <a:rPr kumimoji="1" lang="en-US" altLang="ja-JP" sz="1000" b="1" spc="300" dirty="0">
                <a:solidFill>
                  <a:srgbClr val="F36C37"/>
                </a:solidFill>
              </a:rPr>
            </a:br>
            <a:r>
              <a:rPr kumimoji="1" lang="en-US" altLang="ja-JP" sz="1000" b="1" spc="300" dirty="0">
                <a:solidFill>
                  <a:srgbClr val="F36C37"/>
                </a:solidFill>
                <a:hlinkClick r:id="rId7"/>
              </a:rPr>
              <a:t>https://matplotlib.org/stable/contents.html</a:t>
            </a:r>
            <a:endParaRPr kumimoji="1" lang="en-US" altLang="ja-JP" sz="1000" b="1" spc="300" dirty="0">
              <a:solidFill>
                <a:srgbClr val="F36C37"/>
              </a:solidFill>
            </a:endParaRPr>
          </a:p>
          <a:p>
            <a:pPr marL="800100" lvl="1" indent="-342900">
              <a:lnSpc>
                <a:spcPct val="150000"/>
              </a:lnSpc>
              <a:buFont typeface="Wingdings" panose="05000000000000000000" pitchFamily="2" charset="2"/>
              <a:buChar char="n"/>
            </a:pPr>
            <a:r>
              <a:rPr kumimoji="1" lang="en-US" altLang="ja-JP" sz="1000" b="1" spc="300" dirty="0">
                <a:solidFill>
                  <a:srgbClr val="F36C37"/>
                </a:solidFill>
              </a:rPr>
              <a:t>pandas</a:t>
            </a:r>
            <a:r>
              <a:rPr kumimoji="1" lang="ja-JP" altLang="en-US" sz="1000" b="1" spc="300" dirty="0">
                <a:solidFill>
                  <a:srgbClr val="F36C37"/>
                </a:solidFill>
              </a:rPr>
              <a:t>公式ドキュメント</a:t>
            </a:r>
            <a:br>
              <a:rPr kumimoji="1" lang="en-US" altLang="ja-JP" sz="1000" b="1" spc="300" dirty="0">
                <a:solidFill>
                  <a:srgbClr val="F36C37"/>
                </a:solidFill>
              </a:rPr>
            </a:br>
            <a:r>
              <a:rPr kumimoji="1" lang="en-US" altLang="ja-JP" sz="1000" b="1" spc="300" dirty="0">
                <a:solidFill>
                  <a:srgbClr val="F36C37"/>
                </a:solidFill>
                <a:hlinkClick r:id="rId8"/>
              </a:rPr>
              <a:t>https://pandas.pydata.org/docs/</a:t>
            </a:r>
            <a:endParaRPr kumimoji="1" lang="en-US" altLang="ja-JP" sz="1000" b="1" spc="300" dirty="0">
              <a:solidFill>
                <a:srgbClr val="F36C37"/>
              </a:solidFill>
            </a:endParaRPr>
          </a:p>
          <a:p>
            <a:pPr marL="800100" lvl="1" indent="-342900">
              <a:lnSpc>
                <a:spcPct val="150000"/>
              </a:lnSpc>
              <a:buFont typeface="Wingdings" panose="05000000000000000000" pitchFamily="2" charset="2"/>
              <a:buChar char="n"/>
            </a:pPr>
            <a:r>
              <a:rPr kumimoji="1" lang="en-US" altLang="ja-JP" sz="1000" b="1" spc="300" dirty="0">
                <a:solidFill>
                  <a:srgbClr val="F36C37"/>
                </a:solidFill>
              </a:rPr>
              <a:t>LightGBM</a:t>
            </a:r>
            <a:r>
              <a:rPr kumimoji="1" lang="ja-JP" altLang="en-US" sz="1000" b="1" spc="300" dirty="0">
                <a:solidFill>
                  <a:srgbClr val="F36C37"/>
                </a:solidFill>
              </a:rPr>
              <a:t>公式ドキュメント</a:t>
            </a:r>
            <a:br>
              <a:rPr kumimoji="1" lang="en-US" altLang="ja-JP" sz="1000" b="1" spc="300" dirty="0">
                <a:solidFill>
                  <a:srgbClr val="F36C37"/>
                </a:solidFill>
              </a:rPr>
            </a:br>
            <a:r>
              <a:rPr kumimoji="1" lang="en-US" altLang="ja-JP" sz="1000" b="1" spc="300" dirty="0">
                <a:solidFill>
                  <a:srgbClr val="F36C37"/>
                </a:solidFill>
                <a:hlinkClick r:id="rId9"/>
              </a:rPr>
              <a:t>https://lightgbm.readthedocs.io/en/latest/</a:t>
            </a:r>
            <a:endParaRPr kumimoji="1" lang="en-US" altLang="ja-JP" sz="1000" b="1" spc="300" dirty="0">
              <a:solidFill>
                <a:srgbClr val="F36C37"/>
              </a:solidFill>
            </a:endParaRPr>
          </a:p>
          <a:p>
            <a:pPr marL="800100" lvl="1" indent="-342900">
              <a:lnSpc>
                <a:spcPct val="150000"/>
              </a:lnSpc>
              <a:buFont typeface="Wingdings" panose="05000000000000000000" pitchFamily="2" charset="2"/>
              <a:buChar char="n"/>
            </a:pPr>
            <a:endParaRPr kumimoji="1" lang="ja-JP" altLang="en-US" sz="100" b="1" spc="300" dirty="0">
              <a:solidFill>
                <a:srgbClr val="F36C37"/>
              </a:solidFill>
            </a:endParaRPr>
          </a:p>
        </p:txBody>
      </p:sp>
    </p:spTree>
    <p:extLst>
      <p:ext uri="{BB962C8B-B14F-4D97-AF65-F5344CB8AC3E}">
        <p14:creationId xmlns:p14="http://schemas.microsoft.com/office/powerpoint/2010/main" val="239648139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sp>
        <p:nvSpPr>
          <p:cNvPr id="59" name="Google Shape;59;p11"/>
          <p:cNvSpPr txBox="1">
            <a:spLocks noGrp="1"/>
          </p:cNvSpPr>
          <p:nvPr>
            <p:ph type="body" idx="4294967295"/>
          </p:nvPr>
        </p:nvSpPr>
        <p:spPr>
          <a:xfrm>
            <a:off x="671513" y="2370295"/>
            <a:ext cx="11520487" cy="2117409"/>
          </a:xfrm>
          <a:prstGeom prst="rect">
            <a:avLst/>
          </a:prstGeom>
          <a:noFill/>
          <a:ln>
            <a:noFill/>
          </a:ln>
        </p:spPr>
        <p:txBody>
          <a:bodyPr spcFirstLastPara="1" vert="horz" wrap="square" lIns="91425" tIns="45700" rIns="91425" bIns="45700" rtlCol="0" anchor="t" anchorCtr="0">
            <a:noAutofit/>
          </a:bodyPr>
          <a:lstStyle/>
          <a:p>
            <a:pPr>
              <a:spcBef>
                <a:spcPts val="0"/>
              </a:spcBef>
              <a:buFont typeface="Wingdings" pitchFamily="2" charset="2"/>
              <a:buChar char="ü"/>
            </a:pPr>
            <a:r>
              <a:rPr lang="en-US" dirty="0">
                <a:solidFill>
                  <a:srgbClr val="F36C37"/>
                </a:solidFill>
              </a:rPr>
              <a:t>AI </a:t>
            </a:r>
            <a:r>
              <a:rPr lang="en-US" dirty="0" err="1">
                <a:solidFill>
                  <a:srgbClr val="F36C37"/>
                </a:solidFill>
              </a:rPr>
              <a:t>とは</a:t>
            </a:r>
            <a:endParaRPr dirty="0">
              <a:solidFill>
                <a:srgbClr val="F36C37"/>
              </a:solidFill>
            </a:endParaRPr>
          </a:p>
          <a:p>
            <a:pPr>
              <a:buFont typeface="Wingdings" pitchFamily="2" charset="2"/>
              <a:buChar char="ü"/>
            </a:pPr>
            <a:r>
              <a:rPr lang="en-US" dirty="0">
                <a:solidFill>
                  <a:srgbClr val="F36C37"/>
                </a:solidFill>
              </a:rPr>
              <a:t>AI </a:t>
            </a:r>
            <a:r>
              <a:rPr lang="en-US" dirty="0" err="1">
                <a:solidFill>
                  <a:srgbClr val="F36C37"/>
                </a:solidFill>
              </a:rPr>
              <a:t>への誤認識</a:t>
            </a:r>
            <a:endParaRPr lang="en-US" dirty="0">
              <a:solidFill>
                <a:srgbClr val="F36C37"/>
              </a:solidFill>
            </a:endParaRPr>
          </a:p>
          <a:p>
            <a:pPr>
              <a:buFont typeface="Wingdings" pitchFamily="2" charset="2"/>
              <a:buChar char="ü"/>
            </a:pPr>
            <a:r>
              <a:rPr lang="en-US" altLang="ja-JP" dirty="0">
                <a:solidFill>
                  <a:srgbClr val="F36C37"/>
                </a:solidFill>
              </a:rPr>
              <a:t>AI </a:t>
            </a:r>
            <a:r>
              <a:rPr lang="ja-JP" altLang="en-US">
                <a:solidFill>
                  <a:srgbClr val="F36C37"/>
                </a:solidFill>
              </a:rPr>
              <a:t>のタスクと分野</a:t>
            </a:r>
            <a:endParaRPr lang="en-US" altLang="ja-JP" dirty="0">
              <a:solidFill>
                <a:srgbClr val="F36C37"/>
              </a:solidFill>
            </a:endParaRPr>
          </a:p>
          <a:p>
            <a:pPr>
              <a:buFont typeface="Wingdings" pitchFamily="2" charset="2"/>
              <a:buChar char="ü"/>
            </a:pPr>
            <a:r>
              <a:rPr lang="en-US" altLang="ja-JP" b="1" dirty="0">
                <a:solidFill>
                  <a:srgbClr val="F36C37"/>
                </a:solidFill>
              </a:rPr>
              <a:t>AI </a:t>
            </a:r>
            <a:r>
              <a:rPr lang="ja-JP" altLang="en-US" b="1">
                <a:solidFill>
                  <a:srgbClr val="F36C37"/>
                </a:solidFill>
              </a:rPr>
              <a:t>の原則</a:t>
            </a:r>
            <a:endParaRPr lang="en-US" altLang="ja-JP" b="1" dirty="0">
              <a:solidFill>
                <a:srgbClr val="F36C37"/>
              </a:solidFill>
            </a:endParaRPr>
          </a:p>
          <a:p>
            <a:pPr>
              <a:buFont typeface="Wingdings" pitchFamily="2" charset="2"/>
              <a:buChar char="ü"/>
            </a:pPr>
            <a:endParaRPr dirty="0"/>
          </a:p>
          <a:p>
            <a:pPr marL="635000" indent="-457200">
              <a:buFont typeface="Wingdings" pitchFamily="2" charset="2"/>
              <a:buChar char="ü"/>
            </a:pPr>
            <a:endParaRPr dirty="0"/>
          </a:p>
        </p:txBody>
      </p:sp>
      <p:sp>
        <p:nvSpPr>
          <p:cNvPr id="2" name="タイトル 1">
            <a:extLst>
              <a:ext uri="{FF2B5EF4-FFF2-40B4-BE49-F238E27FC236}">
                <a16:creationId xmlns:a16="http://schemas.microsoft.com/office/drawing/2014/main" id="{33A50074-F553-6701-A2E7-7F4B9794049E}"/>
              </a:ext>
            </a:extLst>
          </p:cNvPr>
          <p:cNvSpPr txBox="1">
            <a:spLocks/>
          </p:cNvSpPr>
          <p:nvPr/>
        </p:nvSpPr>
        <p:spPr bwMode="auto">
          <a:xfrm>
            <a:off x="666515" y="851958"/>
            <a:ext cx="8858485" cy="4826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kumimoji="1" sz="2800" b="1" kern="1200" baseline="0">
                <a:solidFill>
                  <a:schemeClr val="tx1">
                    <a:lumMod val="75000"/>
                    <a:lumOff val="25000"/>
                  </a:schemeClr>
                </a:solidFill>
                <a:latin typeface="メイリオ" panose="020B0604030504040204" pitchFamily="50" charset="-128"/>
                <a:ea typeface="メイリオ" panose="020B0604030504040204" pitchFamily="50" charset="-128"/>
                <a:cs typeface="+mj-cs"/>
              </a:defRPr>
            </a:lvl1pPr>
          </a:lstStyle>
          <a:p>
            <a:r>
              <a:rPr lang="ja-JP" altLang="en-US" sz="3600" spc="150" dirty="0">
                <a:solidFill>
                  <a:srgbClr val="F36C37"/>
                </a:solidFill>
              </a:rPr>
              <a:t>第</a:t>
            </a:r>
            <a:r>
              <a:rPr lang="en-US" altLang="ja-JP" sz="6000" spc="150" dirty="0">
                <a:solidFill>
                  <a:srgbClr val="F36C37"/>
                </a:solidFill>
              </a:rPr>
              <a:t>1</a:t>
            </a:r>
            <a:r>
              <a:rPr lang="ja-JP" altLang="en-US" sz="3600" spc="150" dirty="0">
                <a:solidFill>
                  <a:srgbClr val="F36C37"/>
                </a:solidFill>
              </a:rPr>
              <a:t>章　機械学習の概要</a:t>
            </a:r>
          </a:p>
        </p:txBody>
      </p:sp>
      <p:sp>
        <p:nvSpPr>
          <p:cNvPr id="3" name="四角形: 角を丸くする 8">
            <a:extLst>
              <a:ext uri="{FF2B5EF4-FFF2-40B4-BE49-F238E27FC236}">
                <a16:creationId xmlns:a16="http://schemas.microsoft.com/office/drawing/2014/main" id="{844D4A92-B35E-F50B-F591-4CC956F191B6}"/>
              </a:ext>
            </a:extLst>
          </p:cNvPr>
          <p:cNvSpPr/>
          <p:nvPr/>
        </p:nvSpPr>
        <p:spPr bwMode="auto">
          <a:xfrm>
            <a:off x="735085" y="1751579"/>
            <a:ext cx="2208068" cy="358390"/>
          </a:xfrm>
          <a:prstGeom prst="roundRect">
            <a:avLst>
              <a:gd name="adj" fmla="val 50000"/>
            </a:avLst>
          </a:prstGeom>
          <a:solidFill>
            <a:srgbClr val="F36C37"/>
          </a:solidFill>
          <a:ln w="19050" algn="ctr">
            <a:noFill/>
            <a:prstDash val="dash"/>
            <a:round/>
            <a:headEnd/>
            <a:tailEnd/>
          </a:ln>
          <a:effectLst/>
        </p:spPr>
        <p:txBody>
          <a:bodyPr wrap="none" lIns="108000" tIns="108000" rtlCol="0" anchor="ctr"/>
          <a:lstStyle/>
          <a:p>
            <a:pPr algn="ctr"/>
            <a:r>
              <a:rPr kumimoji="1" lang="ja-JP" altLang="en-US" b="1" spc="300" dirty="0">
                <a:solidFill>
                  <a:schemeClr val="bg1"/>
                </a:solidFill>
                <a:latin typeface="+mn-ea"/>
              </a:rPr>
              <a:t>章の目次</a:t>
            </a:r>
          </a:p>
        </p:txBody>
      </p:sp>
    </p:spTree>
    <p:extLst>
      <p:ext uri="{BB962C8B-B14F-4D97-AF65-F5344CB8AC3E}">
        <p14:creationId xmlns:p14="http://schemas.microsoft.com/office/powerpoint/2010/main" val="19567613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36D3CDB1-011E-4E76-86CB-7A8B27E635DA}"/>
              </a:ext>
            </a:extLst>
          </p:cNvPr>
          <p:cNvSpPr/>
          <p:nvPr/>
        </p:nvSpPr>
        <p:spPr>
          <a:xfrm>
            <a:off x="4379166" y="1322063"/>
            <a:ext cx="2634144" cy="4937551"/>
          </a:xfrm>
          <a:prstGeom prst="rect">
            <a:avLst/>
          </a:prstGeom>
          <a:solidFill>
            <a:srgbClr val="FFF4E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9" name="円: 塗りつぶしなし 8">
            <a:extLst>
              <a:ext uri="{FF2B5EF4-FFF2-40B4-BE49-F238E27FC236}">
                <a16:creationId xmlns:a16="http://schemas.microsoft.com/office/drawing/2014/main" id="{35E6028A-ABC1-4582-AA80-3E619254EA7D}"/>
              </a:ext>
            </a:extLst>
          </p:cNvPr>
          <p:cNvSpPr/>
          <p:nvPr/>
        </p:nvSpPr>
        <p:spPr>
          <a:xfrm>
            <a:off x="5315705" y="2120505"/>
            <a:ext cx="681347" cy="681347"/>
          </a:xfrm>
          <a:prstGeom prst="donut">
            <a:avLst>
              <a:gd name="adj" fmla="val 21336"/>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solidFill>
                <a:schemeClr val="tx1"/>
              </a:solidFill>
              <a:latin typeface="BIZ UDPゴシック" panose="020B0400000000000000" pitchFamily="50" charset="-128"/>
              <a:ea typeface="BIZ UDPゴシック" panose="020B0400000000000000" pitchFamily="50" charset="-128"/>
            </a:endParaRPr>
          </a:p>
        </p:txBody>
      </p:sp>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lang="ja-JP" altLang="en-US" dirty="0"/>
              <a:t>本コースで学べること、学べないこと</a:t>
            </a:r>
            <a:endParaRPr kumimoji="1" lang="ja-JP" altLang="en-US" dirty="0"/>
          </a:p>
        </p:txBody>
      </p:sp>
      <p:sp>
        <p:nvSpPr>
          <p:cNvPr id="3" name="スライド番号プレースホルダー 2">
            <a:extLst>
              <a:ext uri="{FF2B5EF4-FFF2-40B4-BE49-F238E27FC236}">
                <a16:creationId xmlns:a16="http://schemas.microsoft.com/office/drawing/2014/main" id="{47338203-6CAA-400B-88DA-C93E39644BDF}"/>
              </a:ext>
            </a:extLst>
          </p:cNvPr>
          <p:cNvSpPr>
            <a:spLocks noGrp="1"/>
          </p:cNvSpPr>
          <p:nvPr>
            <p:ph type="sldNum" sz="quarter" idx="10"/>
          </p:nvPr>
        </p:nvSpPr>
        <p:spPr/>
        <p:txBody>
          <a:bodyPr/>
          <a:lstStyle/>
          <a:p>
            <a:fld id="{5D750650-B10A-47BF-93C2-E1678438B37A}" type="slidenum">
              <a:rPr kumimoji="1" lang="ja-JP" altLang="en-US" smtClean="0"/>
              <a:pPr/>
              <a:t>4</a:t>
            </a:fld>
            <a:endParaRPr kumimoji="1" lang="ja-JP" altLang="en-US"/>
          </a:p>
        </p:txBody>
      </p:sp>
      <p:grpSp>
        <p:nvGrpSpPr>
          <p:cNvPr id="8" name="グループ化 7">
            <a:extLst>
              <a:ext uri="{FF2B5EF4-FFF2-40B4-BE49-F238E27FC236}">
                <a16:creationId xmlns:a16="http://schemas.microsoft.com/office/drawing/2014/main" id="{B11A77EE-BF2B-4E35-B6BC-2CFE98A40813}"/>
              </a:ext>
            </a:extLst>
          </p:cNvPr>
          <p:cNvGrpSpPr/>
          <p:nvPr/>
        </p:nvGrpSpPr>
        <p:grpSpPr>
          <a:xfrm>
            <a:off x="5334684" y="4111354"/>
            <a:ext cx="643388" cy="554645"/>
            <a:chOff x="2105795" y="1036646"/>
            <a:chExt cx="643388" cy="554645"/>
          </a:xfrm>
        </p:grpSpPr>
        <p:sp>
          <p:nvSpPr>
            <p:cNvPr id="6" name="二等辺三角形 5">
              <a:extLst>
                <a:ext uri="{FF2B5EF4-FFF2-40B4-BE49-F238E27FC236}">
                  <a16:creationId xmlns:a16="http://schemas.microsoft.com/office/drawing/2014/main" id="{456A4559-EE74-4FDD-B0E3-42C6901A5ACB}"/>
                </a:ext>
              </a:extLst>
            </p:cNvPr>
            <p:cNvSpPr/>
            <p:nvPr/>
          </p:nvSpPr>
          <p:spPr>
            <a:xfrm>
              <a:off x="2105795" y="1036646"/>
              <a:ext cx="643388" cy="554645"/>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10" name="二等辺三角形 9">
              <a:extLst>
                <a:ext uri="{FF2B5EF4-FFF2-40B4-BE49-F238E27FC236}">
                  <a16:creationId xmlns:a16="http://schemas.microsoft.com/office/drawing/2014/main" id="{8C56520C-B5B6-4230-A878-6B2F90EFF01C}"/>
                </a:ext>
              </a:extLst>
            </p:cNvPr>
            <p:cNvSpPr/>
            <p:nvPr/>
          </p:nvSpPr>
          <p:spPr>
            <a:xfrm>
              <a:off x="2251406" y="1196117"/>
              <a:ext cx="352165" cy="303591"/>
            </a:xfrm>
            <a:prstGeom prst="triangle">
              <a:avLst/>
            </a:prstGeom>
            <a:solidFill>
              <a:srgbClr val="FFF4E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grpSp>
      <p:grpSp>
        <p:nvGrpSpPr>
          <p:cNvPr id="14" name="グループ化 13">
            <a:extLst>
              <a:ext uri="{FF2B5EF4-FFF2-40B4-BE49-F238E27FC236}">
                <a16:creationId xmlns:a16="http://schemas.microsoft.com/office/drawing/2014/main" id="{B66108BA-953F-46A3-B56D-80DF92681F23}"/>
              </a:ext>
            </a:extLst>
          </p:cNvPr>
          <p:cNvGrpSpPr/>
          <p:nvPr/>
        </p:nvGrpSpPr>
        <p:grpSpPr>
          <a:xfrm>
            <a:off x="5334684" y="4863586"/>
            <a:ext cx="643388" cy="554645"/>
            <a:chOff x="2105795" y="1036646"/>
            <a:chExt cx="643388" cy="554645"/>
          </a:xfrm>
        </p:grpSpPr>
        <p:sp>
          <p:nvSpPr>
            <p:cNvPr id="15" name="二等辺三角形 14">
              <a:extLst>
                <a:ext uri="{FF2B5EF4-FFF2-40B4-BE49-F238E27FC236}">
                  <a16:creationId xmlns:a16="http://schemas.microsoft.com/office/drawing/2014/main" id="{6DAFA436-B41A-484D-BB8F-C8EB71152EFA}"/>
                </a:ext>
              </a:extLst>
            </p:cNvPr>
            <p:cNvSpPr/>
            <p:nvPr/>
          </p:nvSpPr>
          <p:spPr>
            <a:xfrm>
              <a:off x="2105795" y="1036646"/>
              <a:ext cx="643388" cy="554645"/>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16" name="二等辺三角形 15">
              <a:extLst>
                <a:ext uri="{FF2B5EF4-FFF2-40B4-BE49-F238E27FC236}">
                  <a16:creationId xmlns:a16="http://schemas.microsoft.com/office/drawing/2014/main" id="{2BEECD20-0297-43C1-85F1-443B15C260B7}"/>
                </a:ext>
              </a:extLst>
            </p:cNvPr>
            <p:cNvSpPr/>
            <p:nvPr/>
          </p:nvSpPr>
          <p:spPr>
            <a:xfrm>
              <a:off x="2251406" y="1196117"/>
              <a:ext cx="352165" cy="303591"/>
            </a:xfrm>
            <a:prstGeom prst="triangle">
              <a:avLst/>
            </a:prstGeom>
            <a:solidFill>
              <a:srgbClr val="FFF4E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grpSp>
      <p:grpSp>
        <p:nvGrpSpPr>
          <p:cNvPr id="17" name="グループ化 16">
            <a:extLst>
              <a:ext uri="{FF2B5EF4-FFF2-40B4-BE49-F238E27FC236}">
                <a16:creationId xmlns:a16="http://schemas.microsoft.com/office/drawing/2014/main" id="{A679B019-4ABB-4C46-8290-1AEEAD61DF09}"/>
              </a:ext>
            </a:extLst>
          </p:cNvPr>
          <p:cNvGrpSpPr/>
          <p:nvPr/>
        </p:nvGrpSpPr>
        <p:grpSpPr>
          <a:xfrm>
            <a:off x="5334684" y="5623830"/>
            <a:ext cx="643388" cy="554645"/>
            <a:chOff x="2105795" y="1036646"/>
            <a:chExt cx="643388" cy="554645"/>
          </a:xfrm>
        </p:grpSpPr>
        <p:sp>
          <p:nvSpPr>
            <p:cNvPr id="18" name="二等辺三角形 17">
              <a:extLst>
                <a:ext uri="{FF2B5EF4-FFF2-40B4-BE49-F238E27FC236}">
                  <a16:creationId xmlns:a16="http://schemas.microsoft.com/office/drawing/2014/main" id="{EF169F26-0693-48F4-A04C-AB4C114F863D}"/>
                </a:ext>
              </a:extLst>
            </p:cNvPr>
            <p:cNvSpPr/>
            <p:nvPr/>
          </p:nvSpPr>
          <p:spPr>
            <a:xfrm>
              <a:off x="2105795" y="1036646"/>
              <a:ext cx="643388" cy="554645"/>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19" name="二等辺三角形 18">
              <a:extLst>
                <a:ext uri="{FF2B5EF4-FFF2-40B4-BE49-F238E27FC236}">
                  <a16:creationId xmlns:a16="http://schemas.microsoft.com/office/drawing/2014/main" id="{91680045-B1A1-42EC-ABAA-56A3B1189DAE}"/>
                </a:ext>
              </a:extLst>
            </p:cNvPr>
            <p:cNvSpPr/>
            <p:nvPr/>
          </p:nvSpPr>
          <p:spPr>
            <a:xfrm>
              <a:off x="2251406" y="1196117"/>
              <a:ext cx="352165" cy="303591"/>
            </a:xfrm>
            <a:prstGeom prst="triangle">
              <a:avLst/>
            </a:prstGeom>
            <a:solidFill>
              <a:srgbClr val="FFF4E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grpSp>
      <p:sp>
        <p:nvSpPr>
          <p:cNvPr id="20" name="円: 塗りつぶしなし 19">
            <a:extLst>
              <a:ext uri="{FF2B5EF4-FFF2-40B4-BE49-F238E27FC236}">
                <a16:creationId xmlns:a16="http://schemas.microsoft.com/office/drawing/2014/main" id="{4884900D-7710-4069-8B8B-24F54016867E}"/>
              </a:ext>
            </a:extLst>
          </p:cNvPr>
          <p:cNvSpPr/>
          <p:nvPr/>
        </p:nvSpPr>
        <p:spPr>
          <a:xfrm>
            <a:off x="5315705" y="3120838"/>
            <a:ext cx="681347" cy="681347"/>
          </a:xfrm>
          <a:prstGeom prst="donut">
            <a:avLst>
              <a:gd name="adj" fmla="val 21336"/>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solidFill>
                <a:schemeClr val="tx1"/>
              </a:solidFill>
              <a:latin typeface="BIZ UDPゴシック" panose="020B0400000000000000" pitchFamily="50" charset="-128"/>
              <a:ea typeface="BIZ UDPゴシック" panose="020B0400000000000000" pitchFamily="50" charset="-128"/>
            </a:endParaRPr>
          </a:p>
        </p:txBody>
      </p:sp>
      <p:sp>
        <p:nvSpPr>
          <p:cNvPr id="21" name="円: 塗りつぶしなし 20">
            <a:extLst>
              <a:ext uri="{FF2B5EF4-FFF2-40B4-BE49-F238E27FC236}">
                <a16:creationId xmlns:a16="http://schemas.microsoft.com/office/drawing/2014/main" id="{7D7F5596-7039-4C65-9E9D-E309AF5D0E0F}"/>
              </a:ext>
            </a:extLst>
          </p:cNvPr>
          <p:cNvSpPr/>
          <p:nvPr/>
        </p:nvSpPr>
        <p:spPr>
          <a:xfrm>
            <a:off x="5315705" y="1348357"/>
            <a:ext cx="681347" cy="681347"/>
          </a:xfrm>
          <a:prstGeom prst="donut">
            <a:avLst>
              <a:gd name="adj" fmla="val 21336"/>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solidFill>
                <a:schemeClr val="tx1"/>
              </a:solidFill>
              <a:latin typeface="BIZ UDPゴシック" panose="020B0400000000000000" pitchFamily="50" charset="-128"/>
              <a:ea typeface="BIZ UDPゴシック" panose="020B0400000000000000" pitchFamily="50" charset="-128"/>
            </a:endParaRPr>
          </a:p>
        </p:txBody>
      </p:sp>
      <p:graphicFrame>
        <p:nvGraphicFramePr>
          <p:cNvPr id="4" name="表 4">
            <a:extLst>
              <a:ext uri="{FF2B5EF4-FFF2-40B4-BE49-F238E27FC236}">
                <a16:creationId xmlns:a16="http://schemas.microsoft.com/office/drawing/2014/main" id="{342FAAA9-3491-4AEC-A66D-AE7A0DB4F758}"/>
              </a:ext>
            </a:extLst>
          </p:cNvPr>
          <p:cNvGraphicFramePr>
            <a:graphicFrameLocks noGrp="1"/>
          </p:cNvGraphicFramePr>
          <p:nvPr>
            <p:extLst>
              <p:ext uri="{D42A27DB-BD31-4B8C-83A1-F6EECF244321}">
                <p14:modId xmlns:p14="http://schemas.microsoft.com/office/powerpoint/2010/main" val="2919109633"/>
              </p:ext>
            </p:extLst>
          </p:nvPr>
        </p:nvGraphicFramePr>
        <p:xfrm>
          <a:off x="844467" y="1322064"/>
          <a:ext cx="10324150" cy="4960624"/>
        </p:xfrm>
        <a:graphic>
          <a:graphicData uri="http://schemas.openxmlformats.org/drawingml/2006/table">
            <a:tbl>
              <a:tblPr firstRow="1" bandRow="1">
                <a:tableStyleId>{5C22544A-7EE6-4342-B048-85BDC9FD1C3A}</a:tableStyleId>
              </a:tblPr>
              <a:tblGrid>
                <a:gridCol w="3531765">
                  <a:extLst>
                    <a:ext uri="{9D8B030D-6E8A-4147-A177-3AD203B41FA5}">
                      <a16:colId xmlns:a16="http://schemas.microsoft.com/office/drawing/2014/main" val="2124925438"/>
                    </a:ext>
                  </a:extLst>
                </a:gridCol>
                <a:gridCol w="2637120">
                  <a:extLst>
                    <a:ext uri="{9D8B030D-6E8A-4147-A177-3AD203B41FA5}">
                      <a16:colId xmlns:a16="http://schemas.microsoft.com/office/drawing/2014/main" val="216490531"/>
                    </a:ext>
                  </a:extLst>
                </a:gridCol>
                <a:gridCol w="4155265">
                  <a:extLst>
                    <a:ext uri="{9D8B030D-6E8A-4147-A177-3AD203B41FA5}">
                      <a16:colId xmlns:a16="http://schemas.microsoft.com/office/drawing/2014/main" val="1317616764"/>
                    </a:ext>
                  </a:extLst>
                </a:gridCol>
              </a:tblGrid>
              <a:tr h="735772">
                <a:tc>
                  <a:txBody>
                    <a:bodyPr/>
                    <a:lstStyle/>
                    <a:p>
                      <a:pPr algn="ctr"/>
                      <a:r>
                        <a:rPr kumimoji="1" lang="ja-JP" altLang="en-US" sz="1600" b="1" dirty="0">
                          <a:solidFill>
                            <a:schemeClr val="tx1">
                              <a:lumMod val="75000"/>
                              <a:lumOff val="25000"/>
                            </a:schemeClr>
                          </a:solidFill>
                          <a:latin typeface="メイリオ" panose="020B0604030504040204" pitchFamily="50" charset="-128"/>
                          <a:ea typeface="メイリオ" panose="020B0604030504040204" pitchFamily="50" charset="-128"/>
                        </a:rPr>
                        <a:t>機械学習 ＆ ディープラーニング</a:t>
                      </a:r>
                      <a:endParaRPr kumimoji="1" lang="en-US" altLang="ja-JP" sz="1600" b="1" dirty="0">
                        <a:solidFill>
                          <a:schemeClr val="tx1">
                            <a:lumMod val="75000"/>
                            <a:lumOff val="25000"/>
                          </a:schemeClr>
                        </a:solidFill>
                        <a:latin typeface="メイリオ" panose="020B0604030504040204" pitchFamily="50" charset="-128"/>
                        <a:ea typeface="メイリオ" panose="020B0604030504040204" pitchFamily="50" charset="-128"/>
                      </a:endParaRPr>
                    </a:p>
                  </a:txBody>
                  <a:tcPr anchor="ct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solidFill>
                      <a:schemeClr val="bg2">
                        <a:lumMod val="95000"/>
                      </a:schemeClr>
                    </a:solidFill>
                  </a:tcPr>
                </a:tc>
                <a:tc>
                  <a:txBody>
                    <a:bodyPr/>
                    <a:lstStyle/>
                    <a:p>
                      <a:pPr marL="0" indent="0">
                        <a:spcAft>
                          <a:spcPts val="300"/>
                        </a:spcAft>
                        <a:buFont typeface="Wingdings" panose="05000000000000000000" pitchFamily="2" charset="2"/>
                        <a:buNone/>
                      </a:pPr>
                      <a:endParaRPr kumimoji="1" lang="ja-JP" altLang="en-US" sz="1600" b="1" dirty="0">
                        <a:solidFill>
                          <a:srgbClr val="F36C37"/>
                        </a:solidFill>
                        <a:latin typeface="メイリオ" panose="020B0604030504040204" pitchFamily="50" charset="-128"/>
                        <a:ea typeface="メイリオ" panose="020B0604030504040204" pitchFamily="50" charset="-128"/>
                      </a:endParaRPr>
                    </a:p>
                  </a:txBody>
                  <a:tcPr anchor="ct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noFill/>
                  </a:tcPr>
                </a:tc>
                <a:tc>
                  <a:txBody>
                    <a:bodyPr/>
                    <a:lstStyle/>
                    <a:p>
                      <a:pPr marL="285750" indent="-285750">
                        <a:spcAft>
                          <a:spcPts val="300"/>
                        </a:spcAft>
                        <a:buFont typeface="Wingdings" panose="05000000000000000000" pitchFamily="2" charset="2"/>
                        <a:buChar char="l"/>
                      </a:pPr>
                      <a:r>
                        <a:rPr kumimoji="1" lang="ja-JP" altLang="en-US" sz="1500" b="1" dirty="0">
                          <a:solidFill>
                            <a:srgbClr val="00879E"/>
                          </a:solidFill>
                          <a:latin typeface="メイリオ" panose="020B0604030504040204" pitchFamily="50" charset="-128"/>
                          <a:ea typeface="メイリオ" panose="020B0604030504040204" pitchFamily="50" charset="-128"/>
                        </a:rPr>
                        <a:t>特に教師あり学習を学ぶことができます。</a:t>
                      </a:r>
                    </a:p>
                  </a:txBody>
                  <a:tcPr anchor="ct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solidFill>
                      <a:srgbClr val="ECF6F8"/>
                    </a:solidFill>
                  </a:tcPr>
                </a:tc>
                <a:extLst>
                  <a:ext uri="{0D108BD9-81ED-4DB2-BD59-A6C34878D82A}">
                    <a16:rowId xmlns:a16="http://schemas.microsoft.com/office/drawing/2014/main" val="4116426651"/>
                  </a:ext>
                </a:extLst>
              </a:tr>
              <a:tr h="794404">
                <a:tc>
                  <a:txBody>
                    <a:bodyPr/>
                    <a:lstStyle/>
                    <a:p>
                      <a:pPr algn="ctr"/>
                      <a:r>
                        <a:rPr kumimoji="1" lang="en-US" altLang="ja-JP" sz="1600" b="1" dirty="0">
                          <a:solidFill>
                            <a:schemeClr val="tx1">
                              <a:lumMod val="75000"/>
                              <a:lumOff val="25000"/>
                            </a:schemeClr>
                          </a:solidFill>
                          <a:latin typeface="メイリオ" panose="020B0604030504040204" pitchFamily="50" charset="-128"/>
                          <a:ea typeface="メイリオ" panose="020B0604030504040204" pitchFamily="50" charset="-128"/>
                        </a:rPr>
                        <a:t>AI </a:t>
                      </a:r>
                      <a:r>
                        <a:rPr kumimoji="1" lang="ja-JP" altLang="en-US" sz="1600" b="1">
                          <a:solidFill>
                            <a:schemeClr val="tx1">
                              <a:lumMod val="75000"/>
                              <a:lumOff val="25000"/>
                            </a:schemeClr>
                          </a:solidFill>
                          <a:latin typeface="メイリオ" panose="020B0604030504040204" pitchFamily="50" charset="-128"/>
                          <a:ea typeface="メイリオ" panose="020B0604030504040204" pitchFamily="50" charset="-128"/>
                        </a:rPr>
                        <a:t>の活用方法</a:t>
                      </a:r>
                      <a:endParaRPr kumimoji="1" lang="ja-JP" altLang="en-US" sz="1600" b="1" dirty="0">
                        <a:solidFill>
                          <a:schemeClr val="tx1">
                            <a:lumMod val="75000"/>
                            <a:lumOff val="25000"/>
                          </a:schemeClr>
                        </a:solidFill>
                        <a:latin typeface="メイリオ" panose="020B0604030504040204" pitchFamily="50" charset="-128"/>
                        <a:ea typeface="メイリオ" panose="020B0604030504040204" pitchFamily="50" charset="-128"/>
                      </a:endParaRPr>
                    </a:p>
                  </a:txBody>
                  <a:tcPr anchor="ct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solidFill>
                      <a:schemeClr val="bg2">
                        <a:lumMod val="95000"/>
                      </a:schemeClr>
                    </a:solidFill>
                  </a:tcPr>
                </a:tc>
                <a:tc>
                  <a:txBody>
                    <a:bodyPr/>
                    <a:lstStyle/>
                    <a:p>
                      <a:pPr marL="0" indent="0">
                        <a:spcAft>
                          <a:spcPts val="300"/>
                        </a:spcAft>
                        <a:buFont typeface="Wingdings" panose="05000000000000000000" pitchFamily="2" charset="2"/>
                        <a:buNone/>
                      </a:pPr>
                      <a:endParaRPr kumimoji="1" lang="ja-JP" altLang="en-US" sz="1600" b="1" dirty="0">
                        <a:solidFill>
                          <a:srgbClr val="F36C37"/>
                        </a:solidFill>
                        <a:latin typeface="メイリオ" panose="020B0604030504040204" pitchFamily="50" charset="-128"/>
                        <a:ea typeface="メイリオ" panose="020B0604030504040204" pitchFamily="50" charset="-128"/>
                      </a:endParaRPr>
                    </a:p>
                  </a:txBody>
                  <a:tcPr anchor="ct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noFill/>
                  </a:tcPr>
                </a:tc>
                <a:tc>
                  <a:txBody>
                    <a:bodyPr/>
                    <a:lstStyle/>
                    <a:p>
                      <a:pPr marL="285750" indent="-285750">
                        <a:spcAft>
                          <a:spcPts val="300"/>
                        </a:spcAft>
                        <a:buFont typeface="Wingdings" panose="05000000000000000000" pitchFamily="2" charset="2"/>
                        <a:buChar char="l"/>
                      </a:pPr>
                      <a:r>
                        <a:rPr kumimoji="1" lang="ja-JP" altLang="en-US" sz="1500" b="1">
                          <a:solidFill>
                            <a:srgbClr val="00879E"/>
                          </a:solidFill>
                          <a:latin typeface="メイリオ" panose="020B0604030504040204" pitchFamily="50" charset="-128"/>
                          <a:ea typeface="メイリオ" panose="020B0604030504040204" pitchFamily="50" charset="-128"/>
                        </a:rPr>
                        <a:t>活用例や開発の流れを紹介します。</a:t>
                      </a:r>
                      <a:endParaRPr kumimoji="1" lang="en-US" altLang="ja-JP" sz="1500" b="1" dirty="0">
                        <a:solidFill>
                          <a:srgbClr val="00879E"/>
                        </a:solidFill>
                        <a:latin typeface="メイリオ" panose="020B0604030504040204" pitchFamily="50" charset="-128"/>
                        <a:ea typeface="メイリオ" panose="020B0604030504040204" pitchFamily="50" charset="-128"/>
                      </a:endParaRPr>
                    </a:p>
                  </a:txBody>
                  <a:tcPr anchor="ct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solidFill>
                      <a:srgbClr val="ECF6F8"/>
                    </a:solidFill>
                  </a:tcPr>
                </a:tc>
                <a:extLst>
                  <a:ext uri="{0D108BD9-81ED-4DB2-BD59-A6C34878D82A}">
                    <a16:rowId xmlns:a16="http://schemas.microsoft.com/office/drawing/2014/main" val="1822275160"/>
                  </a:ext>
                </a:extLst>
              </a:tr>
              <a:tr h="1144876">
                <a:tc>
                  <a:txBody>
                    <a:bodyPr/>
                    <a:lstStyle/>
                    <a:p>
                      <a:pPr algn="ctr"/>
                      <a:r>
                        <a:rPr kumimoji="1" lang="en-US" altLang="ja-JP" sz="1600" b="1" dirty="0">
                          <a:solidFill>
                            <a:schemeClr val="tx1">
                              <a:lumMod val="75000"/>
                              <a:lumOff val="25000"/>
                            </a:schemeClr>
                          </a:solidFill>
                          <a:latin typeface="メイリオ" panose="020B0604030504040204" pitchFamily="50" charset="-128"/>
                          <a:ea typeface="メイリオ" panose="020B0604030504040204" pitchFamily="50" charset="-128"/>
                        </a:rPr>
                        <a:t>AI </a:t>
                      </a:r>
                      <a:r>
                        <a:rPr kumimoji="1" lang="ja-JP" altLang="en-US" sz="1600" b="1">
                          <a:solidFill>
                            <a:schemeClr val="tx1">
                              <a:lumMod val="75000"/>
                              <a:lumOff val="25000"/>
                            </a:schemeClr>
                          </a:solidFill>
                          <a:latin typeface="メイリオ" panose="020B0604030504040204" pitchFamily="50" charset="-128"/>
                          <a:ea typeface="メイリオ" panose="020B0604030504040204" pitchFamily="50" charset="-128"/>
                        </a:rPr>
                        <a:t>開発の全体像</a:t>
                      </a:r>
                      <a:endParaRPr kumimoji="1" lang="ja-JP" altLang="en-US" sz="1600" b="1" dirty="0">
                        <a:solidFill>
                          <a:schemeClr val="tx1">
                            <a:lumMod val="75000"/>
                            <a:lumOff val="25000"/>
                          </a:schemeClr>
                        </a:solidFill>
                        <a:latin typeface="メイリオ" panose="020B0604030504040204" pitchFamily="50" charset="-128"/>
                        <a:ea typeface="メイリオ" panose="020B0604030504040204" pitchFamily="50" charset="-128"/>
                      </a:endParaRPr>
                    </a:p>
                  </a:txBody>
                  <a:tcPr anchor="ct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solidFill>
                      <a:srgbClr val="F2F2F2"/>
                    </a:solidFill>
                  </a:tcPr>
                </a:tc>
                <a:tc>
                  <a:txBody>
                    <a:bodyPr/>
                    <a:lstStyle/>
                    <a:p>
                      <a:pPr marL="0" indent="0">
                        <a:spcAft>
                          <a:spcPts val="300"/>
                        </a:spcAft>
                        <a:buFont typeface="Wingdings" panose="05000000000000000000" pitchFamily="2" charset="2"/>
                        <a:buNone/>
                      </a:pPr>
                      <a:endParaRPr kumimoji="1" lang="ja-JP" altLang="en-US" sz="1600" b="1" dirty="0">
                        <a:solidFill>
                          <a:schemeClr val="tx1">
                            <a:lumMod val="75000"/>
                            <a:lumOff val="25000"/>
                          </a:schemeClr>
                        </a:solidFill>
                        <a:latin typeface="メイリオ" panose="020B0604030504040204" pitchFamily="50" charset="-128"/>
                        <a:ea typeface="メイリオ" panose="020B0604030504040204" pitchFamily="50" charset="-128"/>
                      </a:endParaRPr>
                    </a:p>
                  </a:txBody>
                  <a:tcPr anchor="ct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noFill/>
                  </a:tcPr>
                </a:tc>
                <a:tc>
                  <a:txBody>
                    <a:bodyPr/>
                    <a:lstStyle/>
                    <a:p>
                      <a:pPr marL="285750" indent="-285750">
                        <a:spcAft>
                          <a:spcPts val="300"/>
                        </a:spcAft>
                        <a:buFont typeface="Wingdings" panose="05000000000000000000" pitchFamily="2" charset="2"/>
                        <a:buChar char="l"/>
                      </a:pPr>
                      <a:r>
                        <a:rPr kumimoji="1" lang="ja-JP" altLang="en-US" sz="1500" b="1">
                          <a:solidFill>
                            <a:srgbClr val="00879E"/>
                          </a:solidFill>
                          <a:latin typeface="メイリオ" panose="020B0604030504040204" pitchFamily="50" charset="-128"/>
                          <a:ea typeface="メイリオ" panose="020B0604030504040204" pitchFamily="50" charset="-128"/>
                        </a:rPr>
                        <a:t>活用例や開発の流れ、評価指標など、技術項目について学びます。</a:t>
                      </a:r>
                      <a:endParaRPr kumimoji="1" lang="en-US" altLang="ja-JP" sz="1500" b="1" dirty="0">
                        <a:solidFill>
                          <a:srgbClr val="00879E"/>
                        </a:solidFill>
                        <a:latin typeface="メイリオ" panose="020B0604030504040204" pitchFamily="50" charset="-128"/>
                        <a:ea typeface="メイリオ" panose="020B0604030504040204" pitchFamily="50" charset="-128"/>
                      </a:endParaRPr>
                    </a:p>
                  </a:txBody>
                  <a:tcPr anchor="ct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solidFill>
                      <a:srgbClr val="ECF6F8"/>
                    </a:solidFill>
                  </a:tcPr>
                </a:tc>
                <a:extLst>
                  <a:ext uri="{0D108BD9-81ED-4DB2-BD59-A6C34878D82A}">
                    <a16:rowId xmlns:a16="http://schemas.microsoft.com/office/drawing/2014/main" val="925352603"/>
                  </a:ext>
                </a:extLst>
              </a:tr>
              <a:tr h="754166">
                <a:tc>
                  <a:txBody>
                    <a:bodyPr/>
                    <a:lstStyle/>
                    <a:p>
                      <a:pPr algn="ctr"/>
                      <a:r>
                        <a:rPr kumimoji="1" lang="ja-JP" altLang="en-US" sz="1600" b="1">
                          <a:solidFill>
                            <a:schemeClr val="tx1">
                              <a:lumMod val="75000"/>
                              <a:lumOff val="25000"/>
                            </a:schemeClr>
                          </a:solidFill>
                          <a:latin typeface="メイリオ" panose="020B0604030504040204" pitchFamily="50" charset="-128"/>
                          <a:ea typeface="メイリオ" panose="020B0604030504040204" pitchFamily="50" charset="-128"/>
                        </a:rPr>
                        <a:t>機械学習の実装</a:t>
                      </a:r>
                      <a:endParaRPr kumimoji="1" lang="ja-JP" altLang="en-US" sz="1600" b="1" dirty="0">
                        <a:solidFill>
                          <a:schemeClr val="tx1">
                            <a:lumMod val="75000"/>
                            <a:lumOff val="25000"/>
                          </a:schemeClr>
                        </a:solidFill>
                        <a:latin typeface="メイリオ" panose="020B0604030504040204" pitchFamily="50" charset="-128"/>
                        <a:ea typeface="メイリオ" panose="020B0604030504040204" pitchFamily="50" charset="-128"/>
                      </a:endParaRPr>
                    </a:p>
                  </a:txBody>
                  <a:tcPr anchor="ct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solidFill>
                      <a:srgbClr val="F2F2F2"/>
                    </a:solidFill>
                  </a:tcPr>
                </a:tc>
                <a:tc>
                  <a:txBody>
                    <a:bodyPr/>
                    <a:lstStyle/>
                    <a:p>
                      <a:pPr marL="285750" indent="-285750">
                        <a:spcAft>
                          <a:spcPts val="300"/>
                        </a:spcAft>
                        <a:buFont typeface="Wingdings" panose="05000000000000000000" pitchFamily="2" charset="2"/>
                        <a:buChar char="l"/>
                      </a:pPr>
                      <a:endParaRPr kumimoji="1" lang="ja-JP" altLang="en-US" sz="1600" b="1" dirty="0">
                        <a:solidFill>
                          <a:schemeClr val="tx1">
                            <a:lumMod val="75000"/>
                            <a:lumOff val="25000"/>
                          </a:schemeClr>
                        </a:solidFill>
                        <a:latin typeface="メイリオ" panose="020B0604030504040204" pitchFamily="50" charset="-128"/>
                        <a:ea typeface="メイリオ" panose="020B0604030504040204" pitchFamily="50" charset="-128"/>
                      </a:endParaRPr>
                    </a:p>
                  </a:txBody>
                  <a:tcPr anchor="ct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noFill/>
                  </a:tcPr>
                </a:tc>
                <a:tc>
                  <a:txBody>
                    <a:bodyPr/>
                    <a:lstStyle/>
                    <a:p>
                      <a:pPr marL="285750" indent="-285750">
                        <a:spcAft>
                          <a:spcPts val="300"/>
                        </a:spcAft>
                        <a:buFont typeface="Wingdings" panose="05000000000000000000" pitchFamily="2" charset="2"/>
                        <a:buChar char="l"/>
                      </a:pPr>
                      <a:r>
                        <a:rPr kumimoji="1" lang="ja-JP" altLang="en-US" sz="1500" b="1">
                          <a:solidFill>
                            <a:srgbClr val="00879E"/>
                          </a:solidFill>
                          <a:latin typeface="メイリオ" panose="020B0604030504040204" pitchFamily="50" charset="-128"/>
                          <a:ea typeface="メイリオ" panose="020B0604030504040204" pitchFamily="50" charset="-128"/>
                        </a:rPr>
                        <a:t>クラウドを用いて実装</a:t>
                      </a:r>
                      <a:r>
                        <a:rPr kumimoji="1" lang="ja-JP" altLang="en-US" sz="1500" b="1" dirty="0">
                          <a:solidFill>
                            <a:srgbClr val="00879E"/>
                          </a:solidFill>
                          <a:latin typeface="メイリオ" panose="020B0604030504040204" pitchFamily="50" charset="-128"/>
                          <a:ea typeface="メイリオ" panose="020B0604030504040204" pitchFamily="50" charset="-128"/>
                        </a:rPr>
                        <a:t>します</a:t>
                      </a:r>
                      <a:r>
                        <a:rPr kumimoji="1" lang="ja-JP" altLang="en-US" sz="1500" b="1">
                          <a:solidFill>
                            <a:srgbClr val="00879E"/>
                          </a:solidFill>
                          <a:latin typeface="メイリオ" panose="020B0604030504040204" pitchFamily="50" charset="-128"/>
                          <a:ea typeface="メイリオ" panose="020B0604030504040204" pitchFamily="50" charset="-128"/>
                        </a:rPr>
                        <a:t>が、簡単なもの絞って</a:t>
                      </a:r>
                      <a:r>
                        <a:rPr kumimoji="1" lang="ja-JP" altLang="en-US" sz="1500" b="1" dirty="0">
                          <a:solidFill>
                            <a:srgbClr val="00879E"/>
                          </a:solidFill>
                          <a:latin typeface="メイリオ" panose="020B0604030504040204" pitchFamily="50" charset="-128"/>
                          <a:ea typeface="メイリオ" panose="020B0604030504040204" pitchFamily="50" charset="-128"/>
                        </a:rPr>
                        <a:t>います。</a:t>
                      </a:r>
                    </a:p>
                  </a:txBody>
                  <a:tcPr anchor="ct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solidFill>
                      <a:srgbClr val="ECF6F8"/>
                    </a:solidFill>
                  </a:tcPr>
                </a:tc>
                <a:extLst>
                  <a:ext uri="{0D108BD9-81ED-4DB2-BD59-A6C34878D82A}">
                    <a16:rowId xmlns:a16="http://schemas.microsoft.com/office/drawing/2014/main" val="1091650711"/>
                  </a:ext>
                </a:extLst>
              </a:tr>
              <a:tr h="754166">
                <a:tc>
                  <a:txBody>
                    <a:bodyPr/>
                    <a:lstStyle/>
                    <a:p>
                      <a:pPr algn="ctr"/>
                      <a:r>
                        <a:rPr kumimoji="1" lang="ja-JP" altLang="en-US" sz="1600" b="1" dirty="0">
                          <a:solidFill>
                            <a:schemeClr val="tx1">
                              <a:lumMod val="75000"/>
                              <a:lumOff val="25000"/>
                            </a:schemeClr>
                          </a:solidFill>
                          <a:latin typeface="メイリオ" panose="020B0604030504040204" pitchFamily="50" charset="-128"/>
                          <a:ea typeface="メイリオ" panose="020B0604030504040204" pitchFamily="50" charset="-128"/>
                        </a:rPr>
                        <a:t>機械学習の数学・理論</a:t>
                      </a:r>
                    </a:p>
                  </a:txBody>
                  <a:tcPr anchor="ct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solidFill>
                      <a:srgbClr val="F2F2F2"/>
                    </a:solidFill>
                  </a:tcPr>
                </a:tc>
                <a:tc>
                  <a:txBody>
                    <a:bodyPr/>
                    <a:lstStyle/>
                    <a:p>
                      <a:pPr marL="285750" indent="-285750">
                        <a:spcAft>
                          <a:spcPts val="300"/>
                        </a:spcAft>
                        <a:buFont typeface="Wingdings" panose="05000000000000000000" pitchFamily="2" charset="2"/>
                        <a:buChar char="l"/>
                      </a:pPr>
                      <a:endParaRPr kumimoji="1" lang="ja-JP" altLang="en-US" sz="1600" b="1" dirty="0">
                        <a:solidFill>
                          <a:schemeClr val="tx1">
                            <a:lumMod val="75000"/>
                            <a:lumOff val="25000"/>
                          </a:schemeClr>
                        </a:solidFill>
                        <a:latin typeface="メイリオ" panose="020B0604030504040204" pitchFamily="50" charset="-128"/>
                        <a:ea typeface="メイリオ" panose="020B0604030504040204" pitchFamily="50" charset="-128"/>
                      </a:endParaRPr>
                    </a:p>
                  </a:txBody>
                  <a:tcPr anchor="ct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noFill/>
                  </a:tcPr>
                </a:tc>
                <a:tc>
                  <a:txBody>
                    <a:bodyPr/>
                    <a:lstStyle/>
                    <a:p>
                      <a:pPr marL="285750" indent="-285750">
                        <a:spcAft>
                          <a:spcPts val="300"/>
                        </a:spcAft>
                        <a:buFont typeface="Wingdings" panose="05000000000000000000" pitchFamily="2" charset="2"/>
                        <a:buChar char="l"/>
                      </a:pPr>
                      <a:r>
                        <a:rPr kumimoji="1" lang="ja-JP" altLang="en-US" sz="1500" b="1" dirty="0">
                          <a:solidFill>
                            <a:srgbClr val="00879E"/>
                          </a:solidFill>
                          <a:latin typeface="メイリオ" panose="020B0604030504040204" pitchFamily="50" charset="-128"/>
                          <a:ea typeface="メイリオ" panose="020B0604030504040204" pitchFamily="50" charset="-128"/>
                        </a:rPr>
                        <a:t>必要最小限にとどめます</a:t>
                      </a:r>
                    </a:p>
                  </a:txBody>
                  <a:tcPr anchor="ct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solidFill>
                      <a:srgbClr val="ECF6F8"/>
                    </a:solidFill>
                  </a:tcPr>
                </a:tc>
                <a:extLst>
                  <a:ext uri="{0D108BD9-81ED-4DB2-BD59-A6C34878D82A}">
                    <a16:rowId xmlns:a16="http://schemas.microsoft.com/office/drawing/2014/main" val="141130300"/>
                  </a:ext>
                </a:extLst>
              </a:tr>
              <a:tr h="754166">
                <a:tc>
                  <a:txBody>
                    <a:bodyPr/>
                    <a:lstStyle/>
                    <a:p>
                      <a:pPr algn="ctr"/>
                      <a:r>
                        <a:rPr kumimoji="1" lang="ja-JP" altLang="en-US" sz="1600" b="1">
                          <a:solidFill>
                            <a:schemeClr val="tx1">
                              <a:lumMod val="75000"/>
                              <a:lumOff val="25000"/>
                            </a:schemeClr>
                          </a:solidFill>
                          <a:latin typeface="メイリオ" panose="020B0604030504040204" pitchFamily="50" charset="-128"/>
                          <a:ea typeface="メイリオ" panose="020B0604030504040204" pitchFamily="50" charset="-128"/>
                        </a:rPr>
                        <a:t>ビジネス視点での</a:t>
                      </a:r>
                      <a:r>
                        <a:rPr kumimoji="1" lang="en-US" altLang="ja-JP" sz="1600" b="1" dirty="0">
                          <a:solidFill>
                            <a:schemeClr val="tx1">
                              <a:lumMod val="75000"/>
                              <a:lumOff val="25000"/>
                            </a:schemeClr>
                          </a:solidFill>
                          <a:latin typeface="メイリオ" panose="020B0604030504040204" pitchFamily="50" charset="-128"/>
                          <a:ea typeface="メイリオ" panose="020B0604030504040204" pitchFamily="50" charset="-128"/>
                        </a:rPr>
                        <a:t>AI </a:t>
                      </a:r>
                      <a:r>
                        <a:rPr kumimoji="1" lang="ja-JP" altLang="en-US" sz="1600" b="1">
                          <a:solidFill>
                            <a:schemeClr val="tx1">
                              <a:lumMod val="75000"/>
                              <a:lumOff val="25000"/>
                            </a:schemeClr>
                          </a:solidFill>
                          <a:latin typeface="メイリオ" panose="020B0604030504040204" pitchFamily="50" charset="-128"/>
                          <a:ea typeface="メイリオ" panose="020B0604030504040204" pitchFamily="50" charset="-128"/>
                        </a:rPr>
                        <a:t>プロジェクト</a:t>
                      </a:r>
                      <a:endParaRPr kumimoji="1" lang="ja-JP" altLang="en-US" sz="1600" b="1" dirty="0">
                        <a:solidFill>
                          <a:schemeClr val="tx1">
                            <a:lumMod val="75000"/>
                            <a:lumOff val="25000"/>
                          </a:schemeClr>
                        </a:solidFill>
                        <a:latin typeface="メイリオ" panose="020B0604030504040204" pitchFamily="50" charset="-128"/>
                        <a:ea typeface="メイリオ" panose="020B0604030504040204" pitchFamily="50" charset="-128"/>
                      </a:endParaRPr>
                    </a:p>
                  </a:txBody>
                  <a:tcPr anchor="ct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solidFill>
                      <a:srgbClr val="F2F2F2"/>
                    </a:solidFill>
                  </a:tcPr>
                </a:tc>
                <a:tc>
                  <a:txBody>
                    <a:bodyPr/>
                    <a:lstStyle/>
                    <a:p>
                      <a:pPr marL="285750" indent="-285750">
                        <a:spcAft>
                          <a:spcPts val="300"/>
                        </a:spcAft>
                        <a:buFont typeface="Wingdings" panose="05000000000000000000" pitchFamily="2" charset="2"/>
                        <a:buChar char="l"/>
                      </a:pPr>
                      <a:endParaRPr kumimoji="1" lang="ja-JP" altLang="en-US" sz="1600" b="1" dirty="0">
                        <a:solidFill>
                          <a:schemeClr val="tx1">
                            <a:lumMod val="75000"/>
                            <a:lumOff val="25000"/>
                          </a:schemeClr>
                        </a:solidFill>
                        <a:latin typeface="メイリオ" panose="020B0604030504040204" pitchFamily="50" charset="-128"/>
                        <a:ea typeface="メイリオ" panose="020B0604030504040204" pitchFamily="50" charset="-128"/>
                      </a:endParaRPr>
                    </a:p>
                  </a:txBody>
                  <a:tcPr anchor="ct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noFill/>
                  </a:tcPr>
                </a:tc>
                <a:tc>
                  <a:txBody>
                    <a:bodyPr/>
                    <a:lstStyle/>
                    <a:p>
                      <a:pPr marL="285750" marR="0" lvl="0" indent="-285750" algn="l" defTabSz="914400" rtl="0" eaLnBrk="1" fontAlgn="auto" latinLnBrk="0" hangingPunct="1">
                        <a:lnSpc>
                          <a:spcPct val="100000"/>
                        </a:lnSpc>
                        <a:spcBef>
                          <a:spcPts val="0"/>
                        </a:spcBef>
                        <a:spcAft>
                          <a:spcPts val="300"/>
                        </a:spcAft>
                        <a:buClrTx/>
                        <a:buSzTx/>
                        <a:buFont typeface="Wingdings" panose="05000000000000000000" pitchFamily="2" charset="2"/>
                        <a:buChar char="l"/>
                        <a:tabLst/>
                        <a:defRPr/>
                      </a:pPr>
                      <a:r>
                        <a:rPr kumimoji="1" lang="ja-JP" altLang="en-US" sz="1500" b="1" dirty="0">
                          <a:solidFill>
                            <a:srgbClr val="00879E"/>
                          </a:solidFill>
                          <a:latin typeface="メイリオ" panose="020B0604030504040204" pitchFamily="50" charset="-128"/>
                          <a:ea typeface="メイリオ" panose="020B0604030504040204" pitchFamily="50" charset="-128"/>
                        </a:rPr>
                        <a:t>活用例や開発の流れを扱います</a:t>
                      </a:r>
                      <a:r>
                        <a:rPr kumimoji="1" lang="ja-JP" altLang="en-US" sz="1500" b="1">
                          <a:solidFill>
                            <a:srgbClr val="00879E"/>
                          </a:solidFill>
                          <a:latin typeface="メイリオ" panose="020B0604030504040204" pitchFamily="50" charset="-128"/>
                          <a:ea typeface="メイリオ" panose="020B0604030504040204" pitchFamily="50" charset="-128"/>
                        </a:rPr>
                        <a:t>が、</a:t>
                      </a:r>
                      <a:r>
                        <a:rPr kumimoji="1" lang="en-US" altLang="ja-JP" sz="1500" b="1" dirty="0">
                          <a:solidFill>
                            <a:srgbClr val="00879E"/>
                          </a:solidFill>
                          <a:latin typeface="メイリオ" panose="020B0604030504040204" pitchFamily="50" charset="-128"/>
                          <a:ea typeface="メイリオ" panose="020B0604030504040204" pitchFamily="50" charset="-128"/>
                        </a:rPr>
                        <a:t>KPI </a:t>
                      </a:r>
                      <a:r>
                        <a:rPr kumimoji="1" lang="ja-JP" altLang="en-US" sz="1500" b="1">
                          <a:solidFill>
                            <a:srgbClr val="00879E"/>
                          </a:solidFill>
                          <a:latin typeface="メイリオ" panose="020B0604030504040204" pitchFamily="50" charset="-128"/>
                          <a:ea typeface="メイリオ" panose="020B0604030504040204" pitchFamily="50" charset="-128"/>
                        </a:rPr>
                        <a:t>や業務改善のビジネス目線ではなく、技術目線での講座です。</a:t>
                      </a:r>
                      <a:endParaRPr kumimoji="1" lang="ja-JP" altLang="en-US" sz="1500" b="1" dirty="0">
                        <a:solidFill>
                          <a:srgbClr val="00879E"/>
                        </a:solidFill>
                        <a:latin typeface="メイリオ" panose="020B0604030504040204" pitchFamily="50" charset="-128"/>
                        <a:ea typeface="メイリオ" panose="020B0604030504040204" pitchFamily="50" charset="-128"/>
                      </a:endParaRPr>
                    </a:p>
                  </a:txBody>
                  <a:tcPr anchor="ct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solidFill>
                      <a:srgbClr val="ECF6F8"/>
                    </a:solidFill>
                  </a:tcPr>
                </a:tc>
                <a:extLst>
                  <a:ext uri="{0D108BD9-81ED-4DB2-BD59-A6C34878D82A}">
                    <a16:rowId xmlns:a16="http://schemas.microsoft.com/office/drawing/2014/main" val="3770362601"/>
                  </a:ext>
                </a:extLst>
              </a:tr>
            </a:tbl>
          </a:graphicData>
        </a:graphic>
      </p:graphicFrame>
    </p:spTree>
    <p:extLst>
      <p:ext uri="{BB962C8B-B14F-4D97-AF65-F5344CB8AC3E}">
        <p14:creationId xmlns:p14="http://schemas.microsoft.com/office/powerpoint/2010/main" val="359142357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C607E39-8B16-7E92-E649-A7BEE48524D4}"/>
              </a:ext>
            </a:extLst>
          </p:cNvPr>
          <p:cNvSpPr>
            <a:spLocks noGrp="1"/>
          </p:cNvSpPr>
          <p:nvPr>
            <p:ph type="title"/>
          </p:nvPr>
        </p:nvSpPr>
        <p:spPr/>
        <p:txBody>
          <a:bodyPr/>
          <a:lstStyle/>
          <a:p>
            <a:r>
              <a:rPr kumimoji="1" lang="ja-JP" altLang="en-US"/>
              <a:t>問</a:t>
            </a:r>
            <a:r>
              <a:rPr kumimoji="1" lang="en-US" altLang="ja-JP" dirty="0"/>
              <a:t> 1 </a:t>
            </a:r>
            <a:endParaRPr kumimoji="1" lang="ja-JP" altLang="en-US"/>
          </a:p>
        </p:txBody>
      </p:sp>
      <p:sp>
        <p:nvSpPr>
          <p:cNvPr id="3" name="スライド番号プレースホルダー 2">
            <a:extLst>
              <a:ext uri="{FF2B5EF4-FFF2-40B4-BE49-F238E27FC236}">
                <a16:creationId xmlns:a16="http://schemas.microsoft.com/office/drawing/2014/main" id="{DA1D30FC-1F44-BB85-ED9E-C173342C103D}"/>
              </a:ext>
            </a:extLst>
          </p:cNvPr>
          <p:cNvSpPr>
            <a:spLocks noGrp="1"/>
          </p:cNvSpPr>
          <p:nvPr>
            <p:ph type="sldNum" sz="quarter" idx="10"/>
          </p:nvPr>
        </p:nvSpPr>
        <p:spPr/>
        <p:txBody>
          <a:bodyPr/>
          <a:lstStyle/>
          <a:p>
            <a:fld id="{5D750650-B10A-47BF-93C2-E1678438B37A}" type="slidenum">
              <a:rPr lang="en-US" altLang="ja-JP" smtClean="0"/>
              <a:pPr/>
              <a:t>40</a:t>
            </a:fld>
            <a:endParaRPr lang="en-US" altLang="ja-JP" dirty="0"/>
          </a:p>
        </p:txBody>
      </p:sp>
      <p:sp>
        <p:nvSpPr>
          <p:cNvPr id="4" name="四角形: 角を丸くする 4">
            <a:extLst>
              <a:ext uri="{FF2B5EF4-FFF2-40B4-BE49-F238E27FC236}">
                <a16:creationId xmlns:a16="http://schemas.microsoft.com/office/drawing/2014/main" id="{AF31E50B-510A-AE23-3EEE-3A4E8D74E2B0}"/>
              </a:ext>
            </a:extLst>
          </p:cNvPr>
          <p:cNvSpPr/>
          <p:nvPr/>
        </p:nvSpPr>
        <p:spPr>
          <a:xfrm>
            <a:off x="766763" y="1038877"/>
            <a:ext cx="10599737" cy="1651314"/>
          </a:xfrm>
          <a:prstGeom prst="roundRect">
            <a:avLst>
              <a:gd name="adj" fmla="val 1884"/>
            </a:avLst>
          </a:prstGeom>
          <a:solidFill>
            <a:srgbClr val="FFF4E1"/>
          </a:solidFill>
          <a:ln w="19050" algn="ctr">
            <a:noFill/>
            <a:prstDash val="dash"/>
            <a:round/>
            <a:headEnd/>
            <a:tailEnd/>
          </a:ln>
          <a:effectLst/>
        </p:spPr>
        <p:txBody>
          <a:bodyPr rot="0" spcFirstLastPara="0" vertOverflow="overflow" horzOverflow="overflow" vert="horz" wrap="square" lIns="180000" tIns="72000" rIns="180000" bIns="72000" numCol="1" spcCol="0" rtlCol="0" fromWordArt="0" anchor="ctr" anchorCtr="0" forceAA="0" compatLnSpc="1">
            <a:prstTxWarp prst="textNoShape">
              <a:avLst/>
            </a:prstTxWarp>
            <a:noAutofit/>
          </a:bodyPr>
          <a:lstStyle/>
          <a:p>
            <a:pPr algn="just">
              <a:lnSpc>
                <a:spcPct val="120000"/>
              </a:lnSpc>
              <a:spcAft>
                <a:spcPts val="400"/>
              </a:spcAft>
              <a:buClr>
                <a:srgbClr val="F36C37"/>
              </a:buClr>
            </a:pPr>
            <a:r>
              <a:rPr lang="en-US" altLang="ja-JP" sz="2000" spc="150" dirty="0">
                <a:latin typeface="+mj-ea"/>
                <a:ea typeface="+mj-ea"/>
              </a:rPr>
              <a:t>AI</a:t>
            </a:r>
            <a:r>
              <a:rPr lang="ja-JP" altLang="en-US" sz="2000" spc="150">
                <a:latin typeface="+mj-ea"/>
                <a:ea typeface="+mj-ea"/>
              </a:rPr>
              <a:t>を開発・導入する際にビジネス視点以外で何を考慮すべきですか？</a:t>
            </a:r>
            <a:endParaRPr lang="ja-JP" altLang="en-US" sz="2000" spc="150" dirty="0">
              <a:solidFill>
                <a:schemeClr val="tx1"/>
              </a:solidFill>
              <a:latin typeface="+mj-ea"/>
              <a:ea typeface="+mj-ea"/>
            </a:endParaRPr>
          </a:p>
        </p:txBody>
      </p:sp>
    </p:spTree>
    <p:extLst>
      <p:ext uri="{BB962C8B-B14F-4D97-AF65-F5344CB8AC3E}">
        <p14:creationId xmlns:p14="http://schemas.microsoft.com/office/powerpoint/2010/main" val="78088468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6F476E3-B02F-2A41-DCE0-E23913BCDFBD}"/>
              </a:ext>
            </a:extLst>
          </p:cNvPr>
          <p:cNvSpPr>
            <a:spLocks noGrp="1"/>
          </p:cNvSpPr>
          <p:nvPr>
            <p:ph type="title"/>
          </p:nvPr>
        </p:nvSpPr>
        <p:spPr/>
        <p:txBody>
          <a:bodyPr/>
          <a:lstStyle/>
          <a:p>
            <a:pPr algn="ctr"/>
            <a:r>
              <a:rPr lang="en-US" altLang="ja-JP" sz="2400" b="1" spc="150" dirty="0">
                <a:solidFill>
                  <a:schemeClr val="bg1"/>
                </a:solidFill>
                <a:latin typeface="+mn-ea"/>
              </a:rPr>
              <a:t>Microsoft </a:t>
            </a:r>
            <a:r>
              <a:rPr lang="ja-JP" altLang="en-US" sz="2400" b="1" spc="150">
                <a:solidFill>
                  <a:schemeClr val="bg1"/>
                </a:solidFill>
                <a:latin typeface="+mn-ea"/>
              </a:rPr>
              <a:t>の責任ある </a:t>
            </a:r>
            <a:r>
              <a:rPr lang="en-US" altLang="ja-JP" sz="2400" b="1" spc="150" dirty="0">
                <a:solidFill>
                  <a:schemeClr val="bg1"/>
                </a:solidFill>
                <a:latin typeface="+mn-ea"/>
              </a:rPr>
              <a:t>AI </a:t>
            </a:r>
            <a:r>
              <a:rPr lang="ja-JP" altLang="en-US" sz="2400" b="1" spc="150">
                <a:solidFill>
                  <a:schemeClr val="bg1"/>
                </a:solidFill>
                <a:latin typeface="+mn-ea"/>
              </a:rPr>
              <a:t>における </a:t>
            </a:r>
            <a:r>
              <a:rPr lang="en-US" altLang="ja-JP" sz="2400" b="1" spc="150" dirty="0">
                <a:solidFill>
                  <a:schemeClr val="bg1"/>
                </a:solidFill>
                <a:latin typeface="+mn-ea"/>
              </a:rPr>
              <a:t>6 </a:t>
            </a:r>
            <a:r>
              <a:rPr lang="ja-JP" altLang="en-US" sz="2400" b="1" spc="150">
                <a:solidFill>
                  <a:schemeClr val="bg1"/>
                </a:solidFill>
                <a:latin typeface="+mn-ea"/>
              </a:rPr>
              <a:t>つの原則</a:t>
            </a:r>
            <a:endParaRPr lang="en-US" altLang="ja-JP" sz="2400" b="1" spc="150" dirty="0">
              <a:solidFill>
                <a:schemeClr val="bg1"/>
              </a:solidFill>
              <a:latin typeface="+mn-ea"/>
            </a:endParaRPr>
          </a:p>
        </p:txBody>
      </p:sp>
      <p:sp>
        <p:nvSpPr>
          <p:cNvPr id="24" name="テキスト ボックス 23">
            <a:extLst>
              <a:ext uri="{FF2B5EF4-FFF2-40B4-BE49-F238E27FC236}">
                <a16:creationId xmlns:a16="http://schemas.microsoft.com/office/drawing/2014/main" id="{7CED1903-09DC-4AB3-E38E-E1CCE4CB927B}"/>
              </a:ext>
            </a:extLst>
          </p:cNvPr>
          <p:cNvSpPr txBox="1"/>
          <p:nvPr/>
        </p:nvSpPr>
        <p:spPr>
          <a:xfrm>
            <a:off x="1183433" y="1005418"/>
            <a:ext cx="9825127" cy="369332"/>
          </a:xfrm>
          <a:prstGeom prst="rect">
            <a:avLst/>
          </a:prstGeom>
          <a:noFill/>
        </p:spPr>
        <p:txBody>
          <a:bodyPr wrap="none" rtlCol="0">
            <a:spAutoFit/>
          </a:bodyPr>
          <a:lstStyle/>
          <a:p>
            <a:pPr algn="ctr" defTabSz="914400" fontAlgn="base">
              <a:spcBef>
                <a:spcPct val="0"/>
              </a:spcBef>
              <a:spcAft>
                <a:spcPct val="0"/>
              </a:spcAft>
            </a:pPr>
            <a:r>
              <a:rPr kumimoji="1" lang="ja-JP" altLang="en-US">
                <a:solidFill>
                  <a:srgbClr val="F36C37"/>
                </a:solidFill>
                <a:latin typeface="+mn-ea"/>
              </a:rPr>
              <a:t>安全で信頼できる倫理的な方法で </a:t>
            </a:r>
            <a:r>
              <a:rPr kumimoji="1" lang="en-US" altLang="ja-JP" dirty="0">
                <a:solidFill>
                  <a:srgbClr val="F36C37"/>
                </a:solidFill>
                <a:latin typeface="+mn-ea"/>
              </a:rPr>
              <a:t>AI </a:t>
            </a:r>
            <a:r>
              <a:rPr kumimoji="1" lang="ja-JP" altLang="en-US">
                <a:solidFill>
                  <a:srgbClr val="F36C37"/>
                </a:solidFill>
                <a:latin typeface="+mn-ea"/>
              </a:rPr>
              <a:t>システムを開発、評価、デプロイするためのアプローチ</a:t>
            </a:r>
            <a:endParaRPr kumimoji="1" lang="ja-JP" altLang="en-US" dirty="0">
              <a:solidFill>
                <a:srgbClr val="F36C37"/>
              </a:solidFill>
              <a:latin typeface="+mn-ea"/>
            </a:endParaRPr>
          </a:p>
        </p:txBody>
      </p:sp>
      <p:sp>
        <p:nvSpPr>
          <p:cNvPr id="25" name="テキスト ボックス 24">
            <a:extLst>
              <a:ext uri="{FF2B5EF4-FFF2-40B4-BE49-F238E27FC236}">
                <a16:creationId xmlns:a16="http://schemas.microsoft.com/office/drawing/2014/main" id="{20CB450A-1271-03C0-DE31-97DE1D834F5E}"/>
              </a:ext>
            </a:extLst>
          </p:cNvPr>
          <p:cNvSpPr txBox="1"/>
          <p:nvPr/>
        </p:nvSpPr>
        <p:spPr>
          <a:xfrm>
            <a:off x="2169881" y="5779871"/>
            <a:ext cx="7852232" cy="646331"/>
          </a:xfrm>
          <a:prstGeom prst="rect">
            <a:avLst/>
          </a:prstGeom>
          <a:noFill/>
        </p:spPr>
        <p:txBody>
          <a:bodyPr wrap="square" rtlCol="0">
            <a:spAutoFit/>
          </a:bodyPr>
          <a:lstStyle/>
          <a:p>
            <a:pPr defTabSz="914400" fontAlgn="base">
              <a:spcBef>
                <a:spcPct val="0"/>
              </a:spcBef>
              <a:spcAft>
                <a:spcPct val="0"/>
              </a:spcAft>
            </a:pPr>
            <a:r>
              <a:rPr kumimoji="1" lang="ja-JP" altLang="en-US" b="1">
                <a:solidFill>
                  <a:srgbClr val="F36C37"/>
                </a:solidFill>
                <a:latin typeface="+mn-ea"/>
              </a:rPr>
              <a:t>公平性・信頼と安全性・アカウンタビリティ（責任）・包括性・プライバシーとセキュリティ・信頼と安全性</a:t>
            </a:r>
            <a:r>
              <a:rPr kumimoji="1" lang="ja-JP" altLang="en-US">
                <a:solidFill>
                  <a:srgbClr val="000000"/>
                </a:solidFill>
                <a:latin typeface="+mn-ea"/>
              </a:rPr>
              <a:t>の</a:t>
            </a:r>
            <a:r>
              <a:rPr kumimoji="1" lang="en-US" altLang="ja-JP" dirty="0">
                <a:solidFill>
                  <a:srgbClr val="000000"/>
                </a:solidFill>
                <a:latin typeface="+mn-ea"/>
              </a:rPr>
              <a:t> 6 </a:t>
            </a:r>
            <a:r>
              <a:rPr kumimoji="1" lang="ja-JP" altLang="en-US">
                <a:solidFill>
                  <a:srgbClr val="000000"/>
                </a:solidFill>
                <a:latin typeface="+mn-ea"/>
              </a:rPr>
              <a:t>つの柱から成り立つ</a:t>
            </a:r>
            <a:endParaRPr kumimoji="1" lang="ja-JP" altLang="en-US" dirty="0">
              <a:solidFill>
                <a:srgbClr val="000000"/>
              </a:solidFill>
              <a:latin typeface="+mn-ea"/>
            </a:endParaRPr>
          </a:p>
        </p:txBody>
      </p:sp>
      <p:sp>
        <p:nvSpPr>
          <p:cNvPr id="27" name="正方形/長方形 26">
            <a:extLst>
              <a:ext uri="{FF2B5EF4-FFF2-40B4-BE49-F238E27FC236}">
                <a16:creationId xmlns:a16="http://schemas.microsoft.com/office/drawing/2014/main" id="{785EFE98-2F1C-69D5-2DC6-79FA90A235DA}"/>
              </a:ext>
            </a:extLst>
          </p:cNvPr>
          <p:cNvSpPr/>
          <p:nvPr/>
        </p:nvSpPr>
        <p:spPr>
          <a:xfrm>
            <a:off x="1090004" y="1517959"/>
            <a:ext cx="2496456" cy="1667554"/>
          </a:xfrm>
          <a:prstGeom prst="rect">
            <a:avLst/>
          </a:prstGeom>
          <a:solidFill>
            <a:srgbClr val="F36C3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b="1" dirty="0">
              <a:latin typeface="+mn-ea"/>
            </a:endParaRPr>
          </a:p>
        </p:txBody>
      </p:sp>
      <p:sp>
        <p:nvSpPr>
          <p:cNvPr id="28" name="正方形/長方形 27">
            <a:extLst>
              <a:ext uri="{FF2B5EF4-FFF2-40B4-BE49-F238E27FC236}">
                <a16:creationId xmlns:a16="http://schemas.microsoft.com/office/drawing/2014/main" id="{FF194145-2A34-1D0B-40B5-89FFB7BCF121}"/>
              </a:ext>
            </a:extLst>
          </p:cNvPr>
          <p:cNvSpPr/>
          <p:nvPr/>
        </p:nvSpPr>
        <p:spPr>
          <a:xfrm>
            <a:off x="4667775" y="1517959"/>
            <a:ext cx="2496456" cy="1667554"/>
          </a:xfrm>
          <a:prstGeom prst="rect">
            <a:avLst/>
          </a:prstGeom>
          <a:solidFill>
            <a:srgbClr val="F36C3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sz="2400" b="1">
                <a:latin typeface="+mn-ea"/>
              </a:rPr>
              <a:t>透明性</a:t>
            </a:r>
            <a:endParaRPr kumimoji="1" lang="ja-JP" altLang="en-US" sz="2400" b="1" dirty="0">
              <a:latin typeface="+mn-ea"/>
            </a:endParaRPr>
          </a:p>
        </p:txBody>
      </p:sp>
      <p:sp>
        <p:nvSpPr>
          <p:cNvPr id="29" name="正方形/長方形 28">
            <a:extLst>
              <a:ext uri="{FF2B5EF4-FFF2-40B4-BE49-F238E27FC236}">
                <a16:creationId xmlns:a16="http://schemas.microsoft.com/office/drawing/2014/main" id="{2C37CC21-81B9-0009-6EF3-7C8FE3A9F080}"/>
              </a:ext>
            </a:extLst>
          </p:cNvPr>
          <p:cNvSpPr/>
          <p:nvPr/>
        </p:nvSpPr>
        <p:spPr>
          <a:xfrm>
            <a:off x="8252276" y="1517959"/>
            <a:ext cx="3191712" cy="1667554"/>
          </a:xfrm>
          <a:prstGeom prst="rect">
            <a:avLst/>
          </a:prstGeom>
          <a:solidFill>
            <a:srgbClr val="F36C3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sz="2400" b="1">
                <a:latin typeface="+mn-ea"/>
              </a:rPr>
              <a:t>プライバシー</a:t>
            </a:r>
            <a:endParaRPr kumimoji="1" lang="en-US" altLang="ja-JP" sz="2400" b="1" dirty="0">
              <a:latin typeface="+mn-ea"/>
            </a:endParaRPr>
          </a:p>
          <a:p>
            <a:pPr algn="ctr"/>
            <a:r>
              <a:rPr kumimoji="1" lang="ja-JP" altLang="en-US" sz="2400" b="1">
                <a:latin typeface="+mn-ea"/>
              </a:rPr>
              <a:t>セキュリティ</a:t>
            </a:r>
            <a:endParaRPr kumimoji="1" lang="ja-JP" altLang="en-US" sz="2400" b="1" dirty="0">
              <a:latin typeface="+mn-ea"/>
            </a:endParaRPr>
          </a:p>
        </p:txBody>
      </p:sp>
      <p:sp>
        <p:nvSpPr>
          <p:cNvPr id="30" name="正方形/長方形 29">
            <a:extLst>
              <a:ext uri="{FF2B5EF4-FFF2-40B4-BE49-F238E27FC236}">
                <a16:creationId xmlns:a16="http://schemas.microsoft.com/office/drawing/2014/main" id="{39AA99B8-142E-5B19-6858-5ACCD6E31F3B}"/>
              </a:ext>
            </a:extLst>
          </p:cNvPr>
          <p:cNvSpPr/>
          <p:nvPr/>
        </p:nvSpPr>
        <p:spPr>
          <a:xfrm>
            <a:off x="1081261" y="3640134"/>
            <a:ext cx="2496456" cy="1667554"/>
          </a:xfrm>
          <a:prstGeom prst="rect">
            <a:avLst/>
          </a:prstGeom>
          <a:solidFill>
            <a:srgbClr val="F36C3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sz="2400" b="1">
                <a:latin typeface="+mn-ea"/>
              </a:rPr>
              <a:t>包括性</a:t>
            </a:r>
            <a:endParaRPr kumimoji="1" lang="ja-JP" altLang="en-US" sz="2400" b="1" dirty="0">
              <a:latin typeface="+mn-ea"/>
            </a:endParaRPr>
          </a:p>
        </p:txBody>
      </p:sp>
      <p:sp>
        <p:nvSpPr>
          <p:cNvPr id="31" name="正方形/長方形 30">
            <a:extLst>
              <a:ext uri="{FF2B5EF4-FFF2-40B4-BE49-F238E27FC236}">
                <a16:creationId xmlns:a16="http://schemas.microsoft.com/office/drawing/2014/main" id="{FB6AF2B7-AF44-58DF-E7E2-57A0ADE1D58E}"/>
              </a:ext>
            </a:extLst>
          </p:cNvPr>
          <p:cNvSpPr/>
          <p:nvPr/>
        </p:nvSpPr>
        <p:spPr>
          <a:xfrm>
            <a:off x="4667775" y="3632328"/>
            <a:ext cx="2496456" cy="1667554"/>
          </a:xfrm>
          <a:prstGeom prst="rect">
            <a:avLst/>
          </a:prstGeom>
          <a:solidFill>
            <a:srgbClr val="F36C3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sz="2400" b="1">
                <a:latin typeface="+mn-ea"/>
              </a:rPr>
              <a:t>信頼と</a:t>
            </a:r>
            <a:endParaRPr kumimoji="1" lang="en-US" altLang="ja-JP" sz="2400" b="1" dirty="0">
              <a:latin typeface="+mn-ea"/>
            </a:endParaRPr>
          </a:p>
          <a:p>
            <a:pPr algn="ctr"/>
            <a:r>
              <a:rPr kumimoji="1" lang="ja-JP" altLang="en-US" sz="2400" b="1">
                <a:latin typeface="+mn-ea"/>
              </a:rPr>
              <a:t>安全性</a:t>
            </a:r>
          </a:p>
        </p:txBody>
      </p:sp>
      <p:sp>
        <p:nvSpPr>
          <p:cNvPr id="32" name="正方形/長方形 31">
            <a:extLst>
              <a:ext uri="{FF2B5EF4-FFF2-40B4-BE49-F238E27FC236}">
                <a16:creationId xmlns:a16="http://schemas.microsoft.com/office/drawing/2014/main" id="{63064EE2-7807-99C6-89A6-3F1E4CB481F5}"/>
              </a:ext>
            </a:extLst>
          </p:cNvPr>
          <p:cNvSpPr/>
          <p:nvPr/>
        </p:nvSpPr>
        <p:spPr>
          <a:xfrm>
            <a:off x="8232462" y="3640134"/>
            <a:ext cx="3191712" cy="1667554"/>
          </a:xfrm>
          <a:prstGeom prst="rect">
            <a:avLst/>
          </a:prstGeom>
          <a:solidFill>
            <a:srgbClr val="F36C3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sz="2400" b="1">
                <a:latin typeface="+mn-ea"/>
              </a:rPr>
              <a:t>アカウンタビリティ</a:t>
            </a:r>
            <a:endParaRPr kumimoji="1" lang="en-US" altLang="ja-JP" sz="2400" b="1" dirty="0">
              <a:latin typeface="+mn-ea"/>
            </a:endParaRPr>
          </a:p>
          <a:p>
            <a:pPr algn="ctr"/>
            <a:r>
              <a:rPr kumimoji="1" lang="ja-JP" altLang="en-US" sz="2400" b="1">
                <a:latin typeface="+mn-ea"/>
              </a:rPr>
              <a:t>（説明責任）</a:t>
            </a:r>
            <a:endParaRPr kumimoji="1" lang="ja-JP" altLang="en-US" sz="2400" b="1" dirty="0">
              <a:latin typeface="+mn-ea"/>
            </a:endParaRPr>
          </a:p>
        </p:txBody>
      </p:sp>
      <p:pic>
        <p:nvPicPr>
          <p:cNvPr id="49" name="グラフィックス 48" descr="目 枠線">
            <a:extLst>
              <a:ext uri="{FF2B5EF4-FFF2-40B4-BE49-F238E27FC236}">
                <a16:creationId xmlns:a16="http://schemas.microsoft.com/office/drawing/2014/main" id="{43ECBA40-ADD0-E45C-B273-34A6D42F639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294826" y="1367971"/>
            <a:ext cx="914400" cy="914400"/>
          </a:xfrm>
          <a:prstGeom prst="rect">
            <a:avLst/>
          </a:prstGeom>
        </p:spPr>
      </p:pic>
      <p:pic>
        <p:nvPicPr>
          <p:cNvPr id="51" name="グラフィックス 50" descr="盾 枠線">
            <a:extLst>
              <a:ext uri="{FF2B5EF4-FFF2-40B4-BE49-F238E27FC236}">
                <a16:creationId xmlns:a16="http://schemas.microsoft.com/office/drawing/2014/main" id="{3D333124-AA18-DB77-432B-2680FC54EC4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335081" y="3596700"/>
            <a:ext cx="869405" cy="869405"/>
          </a:xfrm>
          <a:prstGeom prst="rect">
            <a:avLst/>
          </a:prstGeom>
        </p:spPr>
      </p:pic>
      <p:pic>
        <p:nvPicPr>
          <p:cNvPr id="53" name="グラフィックス 52" descr="ロック 枠線">
            <a:extLst>
              <a:ext uri="{FF2B5EF4-FFF2-40B4-BE49-F238E27FC236}">
                <a16:creationId xmlns:a16="http://schemas.microsoft.com/office/drawing/2014/main" id="{1141A76F-2E87-578C-B517-A868B30ACBE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44796" y="1437336"/>
            <a:ext cx="914400" cy="914400"/>
          </a:xfrm>
          <a:prstGeom prst="rect">
            <a:avLst/>
          </a:prstGeom>
        </p:spPr>
      </p:pic>
      <p:pic>
        <p:nvPicPr>
          <p:cNvPr id="55" name="グラフィックス 54" descr="裁きの天秤 枠線">
            <a:extLst>
              <a:ext uri="{FF2B5EF4-FFF2-40B4-BE49-F238E27FC236}">
                <a16:creationId xmlns:a16="http://schemas.microsoft.com/office/drawing/2014/main" id="{A9C7A20C-F633-66CD-B43E-AD673BB78BF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640119" y="1418932"/>
            <a:ext cx="914400" cy="914400"/>
          </a:xfrm>
          <a:prstGeom prst="rect">
            <a:avLst/>
          </a:prstGeom>
        </p:spPr>
      </p:pic>
      <p:pic>
        <p:nvPicPr>
          <p:cNvPr id="57" name="グラフィックス 56" descr="ユーザー 枠線">
            <a:extLst>
              <a:ext uri="{FF2B5EF4-FFF2-40B4-BE49-F238E27FC236}">
                <a16:creationId xmlns:a16="http://schemas.microsoft.com/office/drawing/2014/main" id="{972B4066-B851-B52C-D879-B6C071C2CAF9}"/>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672060" y="3449973"/>
            <a:ext cx="914400" cy="914400"/>
          </a:xfrm>
          <a:prstGeom prst="rect">
            <a:avLst/>
          </a:prstGeom>
        </p:spPr>
      </p:pic>
      <p:pic>
        <p:nvPicPr>
          <p:cNvPr id="59" name="グラフィックス 58" descr="握手 枠線">
            <a:extLst>
              <a:ext uri="{FF2B5EF4-FFF2-40B4-BE49-F238E27FC236}">
                <a16:creationId xmlns:a16="http://schemas.microsoft.com/office/drawing/2014/main" id="{3EE3D9E9-C07C-92A4-A64A-4D5A0EFE4FD2}"/>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0522857" y="3449973"/>
            <a:ext cx="914400" cy="914400"/>
          </a:xfrm>
          <a:prstGeom prst="rect">
            <a:avLst/>
          </a:prstGeom>
        </p:spPr>
      </p:pic>
      <p:sp>
        <p:nvSpPr>
          <p:cNvPr id="60" name="テキスト ボックス 59">
            <a:extLst>
              <a:ext uri="{FF2B5EF4-FFF2-40B4-BE49-F238E27FC236}">
                <a16:creationId xmlns:a16="http://schemas.microsoft.com/office/drawing/2014/main" id="{5887A284-8425-D6AA-45A5-F5B6428B6246}"/>
              </a:ext>
            </a:extLst>
          </p:cNvPr>
          <p:cNvSpPr txBox="1"/>
          <p:nvPr/>
        </p:nvSpPr>
        <p:spPr>
          <a:xfrm>
            <a:off x="1861178" y="2306584"/>
            <a:ext cx="954108" cy="400110"/>
          </a:xfrm>
          <a:prstGeom prst="rect">
            <a:avLst/>
          </a:prstGeom>
          <a:noFill/>
        </p:spPr>
        <p:txBody>
          <a:bodyPr wrap="none" rtlCol="0">
            <a:spAutoFit/>
          </a:bodyPr>
          <a:lstStyle/>
          <a:p>
            <a:pPr algn="ctr" defTabSz="914400" fontAlgn="base">
              <a:spcBef>
                <a:spcPct val="0"/>
              </a:spcBef>
              <a:spcAft>
                <a:spcPct val="0"/>
              </a:spcAft>
            </a:pPr>
            <a:r>
              <a:rPr kumimoji="1" lang="ja-JP" altLang="en-US" sz="2000" b="1">
                <a:solidFill>
                  <a:schemeClr val="bg1"/>
                </a:solidFill>
                <a:latin typeface="+mn-ea"/>
              </a:rPr>
              <a:t>公平性</a:t>
            </a:r>
            <a:endParaRPr kumimoji="1" lang="ja-JP" altLang="en-US" sz="2000" b="1" dirty="0">
              <a:solidFill>
                <a:schemeClr val="bg1"/>
              </a:solidFill>
              <a:latin typeface="+mn-ea"/>
            </a:endParaRPr>
          </a:p>
        </p:txBody>
      </p:sp>
      <p:sp>
        <p:nvSpPr>
          <p:cNvPr id="3" name="スライド番号プレースホルダー 2">
            <a:extLst>
              <a:ext uri="{FF2B5EF4-FFF2-40B4-BE49-F238E27FC236}">
                <a16:creationId xmlns:a16="http://schemas.microsoft.com/office/drawing/2014/main" id="{A7C9A2F1-411A-04A6-AD01-31BC99D25B9A}"/>
              </a:ext>
            </a:extLst>
          </p:cNvPr>
          <p:cNvSpPr>
            <a:spLocks noGrp="1"/>
          </p:cNvSpPr>
          <p:nvPr>
            <p:ph type="sldNum" sz="quarter" idx="10"/>
          </p:nvPr>
        </p:nvSpPr>
        <p:spPr>
          <a:xfrm>
            <a:off x="9265299" y="6465214"/>
            <a:ext cx="2743200" cy="204403"/>
          </a:xfrm>
        </p:spPr>
        <p:txBody>
          <a:bodyPr/>
          <a:lstStyle/>
          <a:p>
            <a:fld id="{5D750650-B10A-47BF-93C2-E1678438B37A}" type="slidenum">
              <a:rPr lang="en-US" altLang="ja-JP" smtClean="0"/>
              <a:pPr/>
              <a:t>41</a:t>
            </a:fld>
            <a:endParaRPr lang="en-US" altLang="ja-JP" dirty="0"/>
          </a:p>
        </p:txBody>
      </p:sp>
      <p:sp>
        <p:nvSpPr>
          <p:cNvPr id="4" name="テキスト ボックス 3">
            <a:extLst>
              <a:ext uri="{FF2B5EF4-FFF2-40B4-BE49-F238E27FC236}">
                <a16:creationId xmlns:a16="http://schemas.microsoft.com/office/drawing/2014/main" id="{E824FA30-93AA-F1EB-21D6-ED66A082A08A}"/>
              </a:ext>
            </a:extLst>
          </p:cNvPr>
          <p:cNvSpPr txBox="1"/>
          <p:nvPr/>
        </p:nvSpPr>
        <p:spPr>
          <a:xfrm>
            <a:off x="4432180" y="5318951"/>
            <a:ext cx="7127016" cy="338554"/>
          </a:xfrm>
          <a:prstGeom prst="rect">
            <a:avLst/>
          </a:prstGeom>
          <a:noFill/>
        </p:spPr>
        <p:txBody>
          <a:bodyPr wrap="none" rtlCol="0">
            <a:spAutoFit/>
          </a:bodyPr>
          <a:lstStyle/>
          <a:p>
            <a:pPr algn="ctr" defTabSz="914400" fontAlgn="base">
              <a:spcBef>
                <a:spcPct val="0"/>
              </a:spcBef>
              <a:spcAft>
                <a:spcPct val="0"/>
              </a:spcAft>
            </a:pPr>
            <a:r>
              <a:rPr kumimoji="1" lang="ja-JP" altLang="en-US" sz="1600" b="1">
                <a:solidFill>
                  <a:srgbClr val="000000"/>
                </a:solidFill>
                <a:latin typeface="+mn-ea"/>
              </a:rPr>
              <a:t>出典：</a:t>
            </a:r>
            <a:r>
              <a:rPr lang="ja-JP" altLang="en-US" sz="1600">
                <a:hlinkClick r:id="rId15"/>
              </a:rPr>
              <a:t>責任ある信頼された </a:t>
            </a:r>
            <a:r>
              <a:rPr lang="en-US" altLang="ja-JP" sz="1600" dirty="0">
                <a:hlinkClick r:id="rId15"/>
              </a:rPr>
              <a:t>AI - Cloud Adoption Framework | Microsoft Learn</a:t>
            </a:r>
            <a:endParaRPr kumimoji="1" lang="ja-JP" altLang="en-US" sz="1600" b="1">
              <a:solidFill>
                <a:srgbClr val="000000"/>
              </a:solidFill>
              <a:latin typeface="+mn-ea"/>
            </a:endParaRPr>
          </a:p>
        </p:txBody>
      </p:sp>
    </p:spTree>
    <p:extLst>
      <p:ext uri="{BB962C8B-B14F-4D97-AF65-F5344CB8AC3E}">
        <p14:creationId xmlns:p14="http://schemas.microsoft.com/office/powerpoint/2010/main" val="211135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6F476E3-B02F-2A41-DCE0-E23913BCDFBD}"/>
              </a:ext>
            </a:extLst>
          </p:cNvPr>
          <p:cNvSpPr>
            <a:spLocks noGrp="1"/>
          </p:cNvSpPr>
          <p:nvPr>
            <p:ph type="title"/>
          </p:nvPr>
        </p:nvSpPr>
        <p:spPr/>
        <p:txBody>
          <a:bodyPr/>
          <a:lstStyle/>
          <a:p>
            <a:pPr algn="ctr"/>
            <a:r>
              <a:rPr lang="ja-JP" altLang="en-US" sz="2400" b="1" spc="150">
                <a:solidFill>
                  <a:schemeClr val="bg1"/>
                </a:solidFill>
                <a:latin typeface="+mn-ea"/>
              </a:rPr>
              <a:t>公平性</a:t>
            </a:r>
            <a:endParaRPr lang="en-US" altLang="ja-JP" sz="2400" b="1" spc="150" dirty="0">
              <a:solidFill>
                <a:schemeClr val="bg1"/>
              </a:solidFill>
              <a:latin typeface="+mn-ea"/>
            </a:endParaRPr>
          </a:p>
        </p:txBody>
      </p:sp>
      <p:sp>
        <p:nvSpPr>
          <p:cNvPr id="24" name="テキスト ボックス 23">
            <a:extLst>
              <a:ext uri="{FF2B5EF4-FFF2-40B4-BE49-F238E27FC236}">
                <a16:creationId xmlns:a16="http://schemas.microsoft.com/office/drawing/2014/main" id="{7CED1903-09DC-4AB3-E38E-E1CCE4CB927B}"/>
              </a:ext>
            </a:extLst>
          </p:cNvPr>
          <p:cNvSpPr txBox="1"/>
          <p:nvPr/>
        </p:nvSpPr>
        <p:spPr>
          <a:xfrm>
            <a:off x="2169881" y="947810"/>
            <a:ext cx="8030573" cy="646331"/>
          </a:xfrm>
          <a:prstGeom prst="rect">
            <a:avLst/>
          </a:prstGeom>
          <a:noFill/>
        </p:spPr>
        <p:txBody>
          <a:bodyPr wrap="square" rtlCol="0">
            <a:spAutoFit/>
          </a:bodyPr>
          <a:lstStyle/>
          <a:p>
            <a:pPr algn="ctr" defTabSz="914400" fontAlgn="base">
              <a:spcBef>
                <a:spcPct val="0"/>
              </a:spcBef>
              <a:spcAft>
                <a:spcPct val="0"/>
              </a:spcAft>
            </a:pPr>
            <a:r>
              <a:rPr kumimoji="1" lang="en-US" altLang="ja-JP" dirty="0">
                <a:solidFill>
                  <a:srgbClr val="F36C37"/>
                </a:solidFill>
                <a:latin typeface="+mn-ea"/>
              </a:rPr>
              <a:t>AI </a:t>
            </a:r>
            <a:r>
              <a:rPr kumimoji="1" lang="ja-JP" altLang="en-US">
                <a:solidFill>
                  <a:srgbClr val="F36C37"/>
                </a:solidFill>
                <a:latin typeface="+mn-ea"/>
              </a:rPr>
              <a:t>システムは、</a:t>
            </a:r>
            <a:r>
              <a:rPr kumimoji="1" lang="ja-JP" altLang="en-US" b="1">
                <a:solidFill>
                  <a:srgbClr val="F36C37"/>
                </a:solidFill>
                <a:latin typeface="+mn-ea"/>
              </a:rPr>
              <a:t>すべての人を公平</a:t>
            </a:r>
            <a:r>
              <a:rPr kumimoji="1" lang="ja-JP" altLang="en-US">
                <a:solidFill>
                  <a:srgbClr val="F36C37"/>
                </a:solidFill>
                <a:latin typeface="+mn-ea"/>
              </a:rPr>
              <a:t>に扱い、同じ状況に置かれた人た</a:t>
            </a:r>
            <a:endParaRPr kumimoji="1" lang="en-US" altLang="ja-JP" dirty="0">
              <a:solidFill>
                <a:srgbClr val="F36C37"/>
              </a:solidFill>
              <a:latin typeface="+mn-ea"/>
            </a:endParaRPr>
          </a:p>
          <a:p>
            <a:pPr algn="ctr" defTabSz="914400" fontAlgn="base">
              <a:spcBef>
                <a:spcPct val="0"/>
              </a:spcBef>
              <a:spcAft>
                <a:spcPct val="0"/>
              </a:spcAft>
            </a:pPr>
            <a:r>
              <a:rPr kumimoji="1" lang="ja-JP" altLang="en-US">
                <a:solidFill>
                  <a:srgbClr val="F36C37"/>
                </a:solidFill>
                <a:latin typeface="+mn-ea"/>
              </a:rPr>
              <a:t>ちのグループが異なる方法で影響を受けることを回避する</a:t>
            </a:r>
          </a:p>
        </p:txBody>
      </p:sp>
      <p:sp>
        <p:nvSpPr>
          <p:cNvPr id="25" name="テキスト ボックス 24">
            <a:extLst>
              <a:ext uri="{FF2B5EF4-FFF2-40B4-BE49-F238E27FC236}">
                <a16:creationId xmlns:a16="http://schemas.microsoft.com/office/drawing/2014/main" id="{20CB450A-1271-03C0-DE31-97DE1D834F5E}"/>
              </a:ext>
            </a:extLst>
          </p:cNvPr>
          <p:cNvSpPr txBox="1"/>
          <p:nvPr/>
        </p:nvSpPr>
        <p:spPr>
          <a:xfrm>
            <a:off x="2169881" y="5737000"/>
            <a:ext cx="7852232" cy="400110"/>
          </a:xfrm>
          <a:prstGeom prst="rect">
            <a:avLst/>
          </a:prstGeom>
          <a:noFill/>
        </p:spPr>
        <p:txBody>
          <a:bodyPr wrap="square" rtlCol="0">
            <a:spAutoFit/>
          </a:bodyPr>
          <a:lstStyle/>
          <a:p>
            <a:pPr algn="ctr" defTabSz="914400" fontAlgn="base">
              <a:spcBef>
                <a:spcPct val="0"/>
              </a:spcBef>
              <a:spcAft>
                <a:spcPct val="0"/>
              </a:spcAft>
            </a:pPr>
            <a:r>
              <a:rPr kumimoji="1" lang="ja-JP" altLang="en-US" sz="2000" b="1">
                <a:solidFill>
                  <a:srgbClr val="F36C37"/>
                </a:solidFill>
                <a:latin typeface="+mn-ea"/>
              </a:rPr>
              <a:t>性別や人種、肌の色等が</a:t>
            </a:r>
            <a:r>
              <a:rPr kumimoji="1" lang="en-US" altLang="ja-JP" sz="2000" b="1" dirty="0">
                <a:solidFill>
                  <a:srgbClr val="F36C37"/>
                </a:solidFill>
                <a:latin typeface="+mn-ea"/>
              </a:rPr>
              <a:t> </a:t>
            </a:r>
            <a:r>
              <a:rPr kumimoji="1" lang="en-US" altLang="ja-JP" sz="2000" dirty="0">
                <a:solidFill>
                  <a:srgbClr val="F36C37"/>
                </a:solidFill>
                <a:latin typeface="+mn-ea"/>
              </a:rPr>
              <a:t>AI </a:t>
            </a:r>
            <a:r>
              <a:rPr kumimoji="1" lang="ja-JP" altLang="en-US" sz="2000">
                <a:solidFill>
                  <a:srgbClr val="F36C37"/>
                </a:solidFill>
                <a:latin typeface="+mn-ea"/>
              </a:rPr>
              <a:t>の予測結果に影響を与えない</a:t>
            </a:r>
            <a:endParaRPr kumimoji="1" lang="ja-JP" altLang="en-US" sz="2000" dirty="0">
              <a:solidFill>
                <a:srgbClr val="000000"/>
              </a:solidFill>
              <a:latin typeface="+mn-ea"/>
            </a:endParaRPr>
          </a:p>
        </p:txBody>
      </p:sp>
      <p:sp>
        <p:nvSpPr>
          <p:cNvPr id="27" name="正方形/長方形 26">
            <a:extLst>
              <a:ext uri="{FF2B5EF4-FFF2-40B4-BE49-F238E27FC236}">
                <a16:creationId xmlns:a16="http://schemas.microsoft.com/office/drawing/2014/main" id="{785EFE98-2F1C-69D5-2DC6-79FA90A235DA}"/>
              </a:ext>
            </a:extLst>
          </p:cNvPr>
          <p:cNvSpPr/>
          <p:nvPr/>
        </p:nvSpPr>
        <p:spPr>
          <a:xfrm>
            <a:off x="1083273" y="1678205"/>
            <a:ext cx="2496456" cy="1667554"/>
          </a:xfrm>
          <a:prstGeom prst="rect">
            <a:avLst/>
          </a:prstGeom>
          <a:solidFill>
            <a:srgbClr val="F36C3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b="1" dirty="0">
              <a:latin typeface="+mn-ea"/>
            </a:endParaRPr>
          </a:p>
        </p:txBody>
      </p:sp>
      <p:sp>
        <p:nvSpPr>
          <p:cNvPr id="28" name="正方形/長方形 27">
            <a:extLst>
              <a:ext uri="{FF2B5EF4-FFF2-40B4-BE49-F238E27FC236}">
                <a16:creationId xmlns:a16="http://schemas.microsoft.com/office/drawing/2014/main" id="{FF194145-2A34-1D0B-40B5-89FFB7BCF121}"/>
              </a:ext>
            </a:extLst>
          </p:cNvPr>
          <p:cNvSpPr/>
          <p:nvPr/>
        </p:nvSpPr>
        <p:spPr>
          <a:xfrm>
            <a:off x="4661044" y="1678205"/>
            <a:ext cx="2496456" cy="166755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sz="2400" b="1">
                <a:latin typeface="+mn-ea"/>
              </a:rPr>
              <a:t>透明性</a:t>
            </a:r>
            <a:endParaRPr kumimoji="1" lang="ja-JP" altLang="en-US" sz="2400" b="1" dirty="0">
              <a:latin typeface="+mn-ea"/>
            </a:endParaRPr>
          </a:p>
        </p:txBody>
      </p:sp>
      <p:sp>
        <p:nvSpPr>
          <p:cNvPr id="29" name="正方形/長方形 28">
            <a:extLst>
              <a:ext uri="{FF2B5EF4-FFF2-40B4-BE49-F238E27FC236}">
                <a16:creationId xmlns:a16="http://schemas.microsoft.com/office/drawing/2014/main" id="{2C37CC21-81B9-0009-6EF3-7C8FE3A9F080}"/>
              </a:ext>
            </a:extLst>
          </p:cNvPr>
          <p:cNvSpPr/>
          <p:nvPr/>
        </p:nvSpPr>
        <p:spPr>
          <a:xfrm>
            <a:off x="8245545" y="1678205"/>
            <a:ext cx="3191712" cy="166755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sz="2400" b="1">
                <a:latin typeface="+mn-ea"/>
              </a:rPr>
              <a:t>プライバシー</a:t>
            </a:r>
            <a:endParaRPr kumimoji="1" lang="en-US" altLang="ja-JP" sz="2400" b="1" dirty="0">
              <a:latin typeface="+mn-ea"/>
            </a:endParaRPr>
          </a:p>
          <a:p>
            <a:pPr algn="ctr"/>
            <a:r>
              <a:rPr kumimoji="1" lang="ja-JP" altLang="en-US" sz="2400" b="1">
                <a:latin typeface="+mn-ea"/>
              </a:rPr>
              <a:t>セキュリティ</a:t>
            </a:r>
            <a:endParaRPr kumimoji="1" lang="ja-JP" altLang="en-US" sz="2400" b="1" dirty="0">
              <a:latin typeface="+mn-ea"/>
            </a:endParaRPr>
          </a:p>
        </p:txBody>
      </p:sp>
      <p:sp>
        <p:nvSpPr>
          <p:cNvPr id="30" name="正方形/長方形 29">
            <a:extLst>
              <a:ext uri="{FF2B5EF4-FFF2-40B4-BE49-F238E27FC236}">
                <a16:creationId xmlns:a16="http://schemas.microsoft.com/office/drawing/2014/main" id="{39AA99B8-142E-5B19-6858-5ACCD6E31F3B}"/>
              </a:ext>
            </a:extLst>
          </p:cNvPr>
          <p:cNvSpPr/>
          <p:nvPr/>
        </p:nvSpPr>
        <p:spPr>
          <a:xfrm>
            <a:off x="1081261" y="3640134"/>
            <a:ext cx="2496456" cy="166755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sz="2400" b="1">
                <a:latin typeface="+mn-ea"/>
              </a:rPr>
              <a:t>包括性</a:t>
            </a:r>
            <a:endParaRPr kumimoji="1" lang="ja-JP" altLang="en-US" sz="2400" b="1" dirty="0">
              <a:latin typeface="+mn-ea"/>
            </a:endParaRPr>
          </a:p>
        </p:txBody>
      </p:sp>
      <p:sp>
        <p:nvSpPr>
          <p:cNvPr id="31" name="正方形/長方形 30">
            <a:extLst>
              <a:ext uri="{FF2B5EF4-FFF2-40B4-BE49-F238E27FC236}">
                <a16:creationId xmlns:a16="http://schemas.microsoft.com/office/drawing/2014/main" id="{FB6AF2B7-AF44-58DF-E7E2-57A0ADE1D58E}"/>
              </a:ext>
            </a:extLst>
          </p:cNvPr>
          <p:cNvSpPr/>
          <p:nvPr/>
        </p:nvSpPr>
        <p:spPr>
          <a:xfrm>
            <a:off x="4667775" y="3632328"/>
            <a:ext cx="2496456" cy="166755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sz="2400" b="1">
                <a:latin typeface="+mn-ea"/>
              </a:rPr>
              <a:t>信頼と</a:t>
            </a:r>
            <a:endParaRPr kumimoji="1" lang="en-US" altLang="ja-JP" sz="2400" b="1" dirty="0">
              <a:latin typeface="+mn-ea"/>
            </a:endParaRPr>
          </a:p>
          <a:p>
            <a:pPr algn="ctr"/>
            <a:r>
              <a:rPr kumimoji="1" lang="ja-JP" altLang="en-US" sz="2400" b="1">
                <a:latin typeface="+mn-ea"/>
              </a:rPr>
              <a:t>安全性</a:t>
            </a:r>
          </a:p>
        </p:txBody>
      </p:sp>
      <p:sp>
        <p:nvSpPr>
          <p:cNvPr id="32" name="正方形/長方形 31">
            <a:extLst>
              <a:ext uri="{FF2B5EF4-FFF2-40B4-BE49-F238E27FC236}">
                <a16:creationId xmlns:a16="http://schemas.microsoft.com/office/drawing/2014/main" id="{63064EE2-7807-99C6-89A6-3F1E4CB481F5}"/>
              </a:ext>
            </a:extLst>
          </p:cNvPr>
          <p:cNvSpPr/>
          <p:nvPr/>
        </p:nvSpPr>
        <p:spPr>
          <a:xfrm>
            <a:off x="8232462" y="3640134"/>
            <a:ext cx="3191712" cy="166755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sz="2400" b="1">
                <a:latin typeface="+mn-ea"/>
              </a:rPr>
              <a:t>アカウンタビリティ</a:t>
            </a:r>
            <a:endParaRPr kumimoji="1" lang="en-US" altLang="ja-JP" sz="2400" b="1" dirty="0">
              <a:latin typeface="+mn-ea"/>
            </a:endParaRPr>
          </a:p>
          <a:p>
            <a:pPr algn="ctr"/>
            <a:r>
              <a:rPr kumimoji="1" lang="ja-JP" altLang="en-US" sz="2400" b="1">
                <a:latin typeface="+mn-ea"/>
              </a:rPr>
              <a:t>（説明責任）</a:t>
            </a:r>
            <a:endParaRPr kumimoji="1" lang="ja-JP" altLang="en-US" sz="2400" b="1" dirty="0">
              <a:latin typeface="+mn-ea"/>
            </a:endParaRPr>
          </a:p>
        </p:txBody>
      </p:sp>
      <p:pic>
        <p:nvPicPr>
          <p:cNvPr id="49" name="グラフィックス 48" descr="目 枠線">
            <a:extLst>
              <a:ext uri="{FF2B5EF4-FFF2-40B4-BE49-F238E27FC236}">
                <a16:creationId xmlns:a16="http://schemas.microsoft.com/office/drawing/2014/main" id="{43ECBA40-ADD0-E45C-B273-34A6D42F639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288095" y="1528217"/>
            <a:ext cx="914400" cy="914400"/>
          </a:xfrm>
          <a:prstGeom prst="rect">
            <a:avLst/>
          </a:prstGeom>
        </p:spPr>
      </p:pic>
      <p:pic>
        <p:nvPicPr>
          <p:cNvPr id="51" name="グラフィックス 50" descr="盾 枠線">
            <a:extLst>
              <a:ext uri="{FF2B5EF4-FFF2-40B4-BE49-F238E27FC236}">
                <a16:creationId xmlns:a16="http://schemas.microsoft.com/office/drawing/2014/main" id="{3D333124-AA18-DB77-432B-2680FC54EC4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335081" y="3596700"/>
            <a:ext cx="869405" cy="869405"/>
          </a:xfrm>
          <a:prstGeom prst="rect">
            <a:avLst/>
          </a:prstGeom>
        </p:spPr>
      </p:pic>
      <p:pic>
        <p:nvPicPr>
          <p:cNvPr id="53" name="グラフィックス 52" descr="ロック 枠線">
            <a:extLst>
              <a:ext uri="{FF2B5EF4-FFF2-40B4-BE49-F238E27FC236}">
                <a16:creationId xmlns:a16="http://schemas.microsoft.com/office/drawing/2014/main" id="{1141A76F-2E87-578C-B517-A868B30ACBE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38065" y="1597582"/>
            <a:ext cx="914400" cy="914400"/>
          </a:xfrm>
          <a:prstGeom prst="rect">
            <a:avLst/>
          </a:prstGeom>
        </p:spPr>
      </p:pic>
      <p:pic>
        <p:nvPicPr>
          <p:cNvPr id="55" name="グラフィックス 54" descr="裁きの天秤 枠線">
            <a:extLst>
              <a:ext uri="{FF2B5EF4-FFF2-40B4-BE49-F238E27FC236}">
                <a16:creationId xmlns:a16="http://schemas.microsoft.com/office/drawing/2014/main" id="{A9C7A20C-F633-66CD-B43E-AD673BB78BF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633388" y="1579178"/>
            <a:ext cx="914400" cy="914400"/>
          </a:xfrm>
          <a:prstGeom prst="rect">
            <a:avLst/>
          </a:prstGeom>
        </p:spPr>
      </p:pic>
      <p:pic>
        <p:nvPicPr>
          <p:cNvPr id="57" name="グラフィックス 56" descr="ユーザー 枠線">
            <a:extLst>
              <a:ext uri="{FF2B5EF4-FFF2-40B4-BE49-F238E27FC236}">
                <a16:creationId xmlns:a16="http://schemas.microsoft.com/office/drawing/2014/main" id="{972B4066-B851-B52C-D879-B6C071C2CAF9}"/>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672060" y="3449973"/>
            <a:ext cx="914400" cy="914400"/>
          </a:xfrm>
          <a:prstGeom prst="rect">
            <a:avLst/>
          </a:prstGeom>
        </p:spPr>
      </p:pic>
      <p:pic>
        <p:nvPicPr>
          <p:cNvPr id="59" name="グラフィックス 58" descr="握手 枠線">
            <a:extLst>
              <a:ext uri="{FF2B5EF4-FFF2-40B4-BE49-F238E27FC236}">
                <a16:creationId xmlns:a16="http://schemas.microsoft.com/office/drawing/2014/main" id="{3EE3D9E9-C07C-92A4-A64A-4D5A0EFE4FD2}"/>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0522857" y="3449973"/>
            <a:ext cx="914400" cy="914400"/>
          </a:xfrm>
          <a:prstGeom prst="rect">
            <a:avLst/>
          </a:prstGeom>
        </p:spPr>
      </p:pic>
      <p:sp>
        <p:nvSpPr>
          <p:cNvPr id="60" name="テキスト ボックス 59">
            <a:extLst>
              <a:ext uri="{FF2B5EF4-FFF2-40B4-BE49-F238E27FC236}">
                <a16:creationId xmlns:a16="http://schemas.microsoft.com/office/drawing/2014/main" id="{5887A284-8425-D6AA-45A5-F5B6428B6246}"/>
              </a:ext>
            </a:extLst>
          </p:cNvPr>
          <p:cNvSpPr txBox="1"/>
          <p:nvPr/>
        </p:nvSpPr>
        <p:spPr>
          <a:xfrm>
            <a:off x="1854447" y="2466830"/>
            <a:ext cx="954108" cy="400110"/>
          </a:xfrm>
          <a:prstGeom prst="rect">
            <a:avLst/>
          </a:prstGeom>
          <a:noFill/>
        </p:spPr>
        <p:txBody>
          <a:bodyPr wrap="none" rtlCol="0">
            <a:spAutoFit/>
          </a:bodyPr>
          <a:lstStyle/>
          <a:p>
            <a:pPr algn="ctr" defTabSz="914400" fontAlgn="base">
              <a:spcBef>
                <a:spcPct val="0"/>
              </a:spcBef>
              <a:spcAft>
                <a:spcPct val="0"/>
              </a:spcAft>
            </a:pPr>
            <a:r>
              <a:rPr kumimoji="1" lang="ja-JP" altLang="en-US" sz="2000" b="1">
                <a:solidFill>
                  <a:schemeClr val="bg1"/>
                </a:solidFill>
                <a:latin typeface="+mn-ea"/>
              </a:rPr>
              <a:t>公平性</a:t>
            </a:r>
            <a:endParaRPr kumimoji="1" lang="ja-JP" altLang="en-US" sz="2000" b="1" dirty="0">
              <a:solidFill>
                <a:schemeClr val="bg1"/>
              </a:solidFill>
              <a:latin typeface="+mn-ea"/>
            </a:endParaRPr>
          </a:p>
        </p:txBody>
      </p:sp>
      <p:sp>
        <p:nvSpPr>
          <p:cNvPr id="3" name="スライド番号プレースホルダー 2">
            <a:extLst>
              <a:ext uri="{FF2B5EF4-FFF2-40B4-BE49-F238E27FC236}">
                <a16:creationId xmlns:a16="http://schemas.microsoft.com/office/drawing/2014/main" id="{14AFE129-CE9B-4A18-EA6D-4A4B4B7C1577}"/>
              </a:ext>
            </a:extLst>
          </p:cNvPr>
          <p:cNvSpPr>
            <a:spLocks noGrp="1"/>
          </p:cNvSpPr>
          <p:nvPr>
            <p:ph type="sldNum" sz="quarter" idx="10"/>
          </p:nvPr>
        </p:nvSpPr>
        <p:spPr>
          <a:xfrm>
            <a:off x="9265299" y="6465214"/>
            <a:ext cx="2743200" cy="204403"/>
          </a:xfrm>
        </p:spPr>
        <p:txBody>
          <a:bodyPr/>
          <a:lstStyle/>
          <a:p>
            <a:fld id="{5D750650-B10A-47BF-93C2-E1678438B37A}" type="slidenum">
              <a:rPr lang="en-US" altLang="ja-JP" smtClean="0"/>
              <a:pPr/>
              <a:t>42</a:t>
            </a:fld>
            <a:endParaRPr lang="en-US" altLang="ja-JP" dirty="0"/>
          </a:p>
        </p:txBody>
      </p:sp>
      <p:sp>
        <p:nvSpPr>
          <p:cNvPr id="4" name="テキスト ボックス 3">
            <a:extLst>
              <a:ext uri="{FF2B5EF4-FFF2-40B4-BE49-F238E27FC236}">
                <a16:creationId xmlns:a16="http://schemas.microsoft.com/office/drawing/2014/main" id="{73C69BD2-F496-840B-FBE7-85DE436A0405}"/>
              </a:ext>
            </a:extLst>
          </p:cNvPr>
          <p:cNvSpPr txBox="1"/>
          <p:nvPr/>
        </p:nvSpPr>
        <p:spPr>
          <a:xfrm>
            <a:off x="4440507" y="5281620"/>
            <a:ext cx="7127016" cy="338554"/>
          </a:xfrm>
          <a:prstGeom prst="rect">
            <a:avLst/>
          </a:prstGeom>
          <a:noFill/>
        </p:spPr>
        <p:txBody>
          <a:bodyPr wrap="none" rtlCol="0">
            <a:spAutoFit/>
          </a:bodyPr>
          <a:lstStyle/>
          <a:p>
            <a:pPr algn="ctr" defTabSz="914400" fontAlgn="base">
              <a:spcBef>
                <a:spcPct val="0"/>
              </a:spcBef>
              <a:spcAft>
                <a:spcPct val="0"/>
              </a:spcAft>
            </a:pPr>
            <a:r>
              <a:rPr kumimoji="1" lang="ja-JP" altLang="en-US" sz="1600" b="1">
                <a:solidFill>
                  <a:srgbClr val="000000"/>
                </a:solidFill>
                <a:latin typeface="+mn-ea"/>
              </a:rPr>
              <a:t>出典：</a:t>
            </a:r>
            <a:r>
              <a:rPr lang="ja-JP" altLang="en-US" sz="1600">
                <a:hlinkClick r:id="rId15"/>
              </a:rPr>
              <a:t>責任ある信頼された </a:t>
            </a:r>
            <a:r>
              <a:rPr lang="en-US" altLang="ja-JP" sz="1600" dirty="0">
                <a:hlinkClick r:id="rId15"/>
              </a:rPr>
              <a:t>AI - Cloud Adoption Framework | Microsoft Learn</a:t>
            </a:r>
            <a:endParaRPr kumimoji="1" lang="ja-JP" altLang="en-US" sz="1600" b="1">
              <a:solidFill>
                <a:srgbClr val="000000"/>
              </a:solidFill>
              <a:latin typeface="+mn-ea"/>
            </a:endParaRPr>
          </a:p>
        </p:txBody>
      </p:sp>
    </p:spTree>
    <p:extLst>
      <p:ext uri="{BB962C8B-B14F-4D97-AF65-F5344CB8AC3E}">
        <p14:creationId xmlns:p14="http://schemas.microsoft.com/office/powerpoint/2010/main" val="17154557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6F476E3-B02F-2A41-DCE0-E23913BCDFBD}"/>
              </a:ext>
            </a:extLst>
          </p:cNvPr>
          <p:cNvSpPr>
            <a:spLocks noGrp="1"/>
          </p:cNvSpPr>
          <p:nvPr>
            <p:ph type="title"/>
          </p:nvPr>
        </p:nvSpPr>
        <p:spPr/>
        <p:txBody>
          <a:bodyPr/>
          <a:lstStyle/>
          <a:p>
            <a:pPr algn="ctr"/>
            <a:r>
              <a:rPr lang="ja-JP" altLang="en-US" sz="2400" b="1" spc="150">
                <a:solidFill>
                  <a:schemeClr val="bg1"/>
                </a:solidFill>
                <a:latin typeface="+mn-ea"/>
              </a:rPr>
              <a:t>透明性</a:t>
            </a:r>
            <a:endParaRPr lang="en-US" altLang="ja-JP" sz="2400" b="1" spc="150" dirty="0">
              <a:solidFill>
                <a:schemeClr val="bg1"/>
              </a:solidFill>
              <a:latin typeface="+mn-ea"/>
            </a:endParaRPr>
          </a:p>
        </p:txBody>
      </p:sp>
      <p:sp>
        <p:nvSpPr>
          <p:cNvPr id="24" name="テキスト ボックス 23">
            <a:extLst>
              <a:ext uri="{FF2B5EF4-FFF2-40B4-BE49-F238E27FC236}">
                <a16:creationId xmlns:a16="http://schemas.microsoft.com/office/drawing/2014/main" id="{7CED1903-09DC-4AB3-E38E-E1CCE4CB927B}"/>
              </a:ext>
            </a:extLst>
          </p:cNvPr>
          <p:cNvSpPr txBox="1"/>
          <p:nvPr/>
        </p:nvSpPr>
        <p:spPr>
          <a:xfrm>
            <a:off x="2169881" y="1078828"/>
            <a:ext cx="8030573" cy="369332"/>
          </a:xfrm>
          <a:prstGeom prst="rect">
            <a:avLst/>
          </a:prstGeom>
          <a:noFill/>
        </p:spPr>
        <p:txBody>
          <a:bodyPr wrap="square" rtlCol="0">
            <a:spAutoFit/>
          </a:bodyPr>
          <a:lstStyle/>
          <a:p>
            <a:pPr algn="ctr" defTabSz="914400" fontAlgn="base">
              <a:spcBef>
                <a:spcPct val="0"/>
              </a:spcBef>
              <a:spcAft>
                <a:spcPct val="0"/>
              </a:spcAft>
            </a:pPr>
            <a:r>
              <a:rPr kumimoji="1" lang="en-US" altLang="ja-JP" dirty="0">
                <a:solidFill>
                  <a:srgbClr val="F36C37"/>
                </a:solidFill>
                <a:latin typeface="+mn-ea"/>
              </a:rPr>
              <a:t>AI </a:t>
            </a:r>
            <a:r>
              <a:rPr kumimoji="1" lang="ja-JP" altLang="en-US">
                <a:solidFill>
                  <a:srgbClr val="F36C37"/>
                </a:solidFill>
                <a:latin typeface="+mn-ea"/>
              </a:rPr>
              <a:t>の予測結果における解釈可能性の確保を開発者、ユーザに向けて行う</a:t>
            </a:r>
          </a:p>
        </p:txBody>
      </p:sp>
      <p:sp>
        <p:nvSpPr>
          <p:cNvPr id="25" name="テキスト ボックス 24">
            <a:extLst>
              <a:ext uri="{FF2B5EF4-FFF2-40B4-BE49-F238E27FC236}">
                <a16:creationId xmlns:a16="http://schemas.microsoft.com/office/drawing/2014/main" id="{20CB450A-1271-03C0-DE31-97DE1D834F5E}"/>
              </a:ext>
            </a:extLst>
          </p:cNvPr>
          <p:cNvSpPr txBox="1"/>
          <p:nvPr/>
        </p:nvSpPr>
        <p:spPr>
          <a:xfrm>
            <a:off x="2169881" y="5710135"/>
            <a:ext cx="7852232" cy="707886"/>
          </a:xfrm>
          <a:prstGeom prst="rect">
            <a:avLst/>
          </a:prstGeom>
          <a:noFill/>
        </p:spPr>
        <p:txBody>
          <a:bodyPr wrap="square" rtlCol="0">
            <a:spAutoFit/>
          </a:bodyPr>
          <a:lstStyle/>
          <a:p>
            <a:pPr algn="ctr" defTabSz="914400" fontAlgn="base">
              <a:spcBef>
                <a:spcPct val="0"/>
              </a:spcBef>
              <a:spcAft>
                <a:spcPct val="0"/>
              </a:spcAft>
            </a:pPr>
            <a:r>
              <a:rPr kumimoji="1" lang="ja-JP" altLang="en-US" sz="2000" b="1">
                <a:solidFill>
                  <a:srgbClr val="F36C37"/>
                </a:solidFill>
                <a:latin typeface="+mn-ea"/>
              </a:rPr>
              <a:t>なぜこの予測結果となったのかを明確にする</a:t>
            </a:r>
            <a:endParaRPr kumimoji="1" lang="en-US" altLang="ja-JP" sz="2000" b="1" dirty="0">
              <a:solidFill>
                <a:srgbClr val="F36C37"/>
              </a:solidFill>
              <a:latin typeface="+mn-ea"/>
            </a:endParaRPr>
          </a:p>
          <a:p>
            <a:pPr algn="ctr" defTabSz="914400" fontAlgn="base">
              <a:spcBef>
                <a:spcPct val="0"/>
              </a:spcBef>
              <a:spcAft>
                <a:spcPct val="0"/>
              </a:spcAft>
            </a:pPr>
            <a:r>
              <a:rPr kumimoji="1" lang="ja-JP" altLang="en-US" sz="2000">
                <a:solidFill>
                  <a:srgbClr val="F36C37"/>
                </a:solidFill>
                <a:latin typeface="+mn-ea"/>
              </a:rPr>
              <a:t>アルゴリズムやデータの変換などプロセスをチーム内で明確化する</a:t>
            </a:r>
            <a:endParaRPr kumimoji="1" lang="ja-JP" altLang="en-US" sz="2000" dirty="0">
              <a:solidFill>
                <a:srgbClr val="000000"/>
              </a:solidFill>
              <a:latin typeface="+mn-ea"/>
            </a:endParaRPr>
          </a:p>
        </p:txBody>
      </p:sp>
      <p:sp>
        <p:nvSpPr>
          <p:cNvPr id="27" name="正方形/長方形 26">
            <a:extLst>
              <a:ext uri="{FF2B5EF4-FFF2-40B4-BE49-F238E27FC236}">
                <a16:creationId xmlns:a16="http://schemas.microsoft.com/office/drawing/2014/main" id="{785EFE98-2F1C-69D5-2DC6-79FA90A235DA}"/>
              </a:ext>
            </a:extLst>
          </p:cNvPr>
          <p:cNvSpPr/>
          <p:nvPr/>
        </p:nvSpPr>
        <p:spPr>
          <a:xfrm>
            <a:off x="1081261" y="1678205"/>
            <a:ext cx="2496456" cy="166755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b="1" dirty="0">
              <a:latin typeface="+mn-ea"/>
            </a:endParaRPr>
          </a:p>
        </p:txBody>
      </p:sp>
      <p:sp>
        <p:nvSpPr>
          <p:cNvPr id="28" name="正方形/長方形 27">
            <a:extLst>
              <a:ext uri="{FF2B5EF4-FFF2-40B4-BE49-F238E27FC236}">
                <a16:creationId xmlns:a16="http://schemas.microsoft.com/office/drawing/2014/main" id="{FF194145-2A34-1D0B-40B5-89FFB7BCF121}"/>
              </a:ext>
            </a:extLst>
          </p:cNvPr>
          <p:cNvSpPr/>
          <p:nvPr/>
        </p:nvSpPr>
        <p:spPr>
          <a:xfrm>
            <a:off x="4661044" y="1678205"/>
            <a:ext cx="2496456" cy="1667554"/>
          </a:xfrm>
          <a:prstGeom prst="rect">
            <a:avLst/>
          </a:prstGeom>
          <a:solidFill>
            <a:srgbClr val="F36C3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sz="2400" b="1">
                <a:latin typeface="+mn-ea"/>
              </a:rPr>
              <a:t>透明性</a:t>
            </a:r>
            <a:endParaRPr kumimoji="1" lang="ja-JP" altLang="en-US" sz="2400" b="1" dirty="0">
              <a:latin typeface="+mn-ea"/>
            </a:endParaRPr>
          </a:p>
        </p:txBody>
      </p:sp>
      <p:sp>
        <p:nvSpPr>
          <p:cNvPr id="29" name="正方形/長方形 28">
            <a:extLst>
              <a:ext uri="{FF2B5EF4-FFF2-40B4-BE49-F238E27FC236}">
                <a16:creationId xmlns:a16="http://schemas.microsoft.com/office/drawing/2014/main" id="{2C37CC21-81B9-0009-6EF3-7C8FE3A9F080}"/>
              </a:ext>
            </a:extLst>
          </p:cNvPr>
          <p:cNvSpPr/>
          <p:nvPr/>
        </p:nvSpPr>
        <p:spPr>
          <a:xfrm>
            <a:off x="8245545" y="1678205"/>
            <a:ext cx="3191712" cy="166755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sz="2400" b="1">
                <a:latin typeface="+mn-ea"/>
              </a:rPr>
              <a:t>プライバシー</a:t>
            </a:r>
            <a:endParaRPr kumimoji="1" lang="en-US" altLang="ja-JP" sz="2400" b="1" dirty="0">
              <a:latin typeface="+mn-ea"/>
            </a:endParaRPr>
          </a:p>
          <a:p>
            <a:pPr algn="ctr"/>
            <a:r>
              <a:rPr kumimoji="1" lang="ja-JP" altLang="en-US" sz="2400" b="1">
                <a:latin typeface="+mn-ea"/>
              </a:rPr>
              <a:t>セキュリティ</a:t>
            </a:r>
            <a:endParaRPr kumimoji="1" lang="ja-JP" altLang="en-US" sz="2400" b="1" dirty="0">
              <a:latin typeface="+mn-ea"/>
            </a:endParaRPr>
          </a:p>
        </p:txBody>
      </p:sp>
      <p:sp>
        <p:nvSpPr>
          <p:cNvPr id="30" name="正方形/長方形 29">
            <a:extLst>
              <a:ext uri="{FF2B5EF4-FFF2-40B4-BE49-F238E27FC236}">
                <a16:creationId xmlns:a16="http://schemas.microsoft.com/office/drawing/2014/main" id="{39AA99B8-142E-5B19-6858-5ACCD6E31F3B}"/>
              </a:ext>
            </a:extLst>
          </p:cNvPr>
          <p:cNvSpPr/>
          <p:nvPr/>
        </p:nvSpPr>
        <p:spPr>
          <a:xfrm>
            <a:off x="1081261" y="3640134"/>
            <a:ext cx="2496456" cy="166755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sz="2400" b="1">
                <a:latin typeface="+mn-ea"/>
              </a:rPr>
              <a:t>包括性</a:t>
            </a:r>
            <a:endParaRPr kumimoji="1" lang="ja-JP" altLang="en-US" sz="2400" b="1" dirty="0">
              <a:latin typeface="+mn-ea"/>
            </a:endParaRPr>
          </a:p>
        </p:txBody>
      </p:sp>
      <p:sp>
        <p:nvSpPr>
          <p:cNvPr id="31" name="正方形/長方形 30">
            <a:extLst>
              <a:ext uri="{FF2B5EF4-FFF2-40B4-BE49-F238E27FC236}">
                <a16:creationId xmlns:a16="http://schemas.microsoft.com/office/drawing/2014/main" id="{FB6AF2B7-AF44-58DF-E7E2-57A0ADE1D58E}"/>
              </a:ext>
            </a:extLst>
          </p:cNvPr>
          <p:cNvSpPr/>
          <p:nvPr/>
        </p:nvSpPr>
        <p:spPr>
          <a:xfrm>
            <a:off x="4667775" y="3632328"/>
            <a:ext cx="2496456" cy="166755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sz="2400" b="1">
                <a:latin typeface="+mn-ea"/>
              </a:rPr>
              <a:t>信頼と</a:t>
            </a:r>
            <a:endParaRPr kumimoji="1" lang="en-US" altLang="ja-JP" sz="2400" b="1" dirty="0">
              <a:latin typeface="+mn-ea"/>
            </a:endParaRPr>
          </a:p>
          <a:p>
            <a:pPr algn="ctr"/>
            <a:r>
              <a:rPr kumimoji="1" lang="ja-JP" altLang="en-US" sz="2400" b="1">
                <a:latin typeface="+mn-ea"/>
              </a:rPr>
              <a:t>安全性</a:t>
            </a:r>
          </a:p>
        </p:txBody>
      </p:sp>
      <p:sp>
        <p:nvSpPr>
          <p:cNvPr id="32" name="正方形/長方形 31">
            <a:extLst>
              <a:ext uri="{FF2B5EF4-FFF2-40B4-BE49-F238E27FC236}">
                <a16:creationId xmlns:a16="http://schemas.microsoft.com/office/drawing/2014/main" id="{63064EE2-7807-99C6-89A6-3F1E4CB481F5}"/>
              </a:ext>
            </a:extLst>
          </p:cNvPr>
          <p:cNvSpPr/>
          <p:nvPr/>
        </p:nvSpPr>
        <p:spPr>
          <a:xfrm>
            <a:off x="8232462" y="3640134"/>
            <a:ext cx="3191712" cy="166755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sz="2400" b="1">
                <a:latin typeface="+mn-ea"/>
              </a:rPr>
              <a:t>アカウンタビリティ</a:t>
            </a:r>
            <a:endParaRPr kumimoji="1" lang="en-US" altLang="ja-JP" sz="2400" b="1" dirty="0">
              <a:latin typeface="+mn-ea"/>
            </a:endParaRPr>
          </a:p>
          <a:p>
            <a:pPr algn="ctr"/>
            <a:r>
              <a:rPr kumimoji="1" lang="ja-JP" altLang="en-US" sz="2400" b="1">
                <a:latin typeface="+mn-ea"/>
              </a:rPr>
              <a:t>（説明責任）</a:t>
            </a:r>
            <a:endParaRPr kumimoji="1" lang="ja-JP" altLang="en-US" sz="2400" b="1" dirty="0">
              <a:latin typeface="+mn-ea"/>
            </a:endParaRPr>
          </a:p>
        </p:txBody>
      </p:sp>
      <p:pic>
        <p:nvPicPr>
          <p:cNvPr id="49" name="グラフィックス 48" descr="目 枠線">
            <a:extLst>
              <a:ext uri="{FF2B5EF4-FFF2-40B4-BE49-F238E27FC236}">
                <a16:creationId xmlns:a16="http://schemas.microsoft.com/office/drawing/2014/main" id="{43ECBA40-ADD0-E45C-B273-34A6D42F639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288095" y="1528217"/>
            <a:ext cx="914400" cy="914400"/>
          </a:xfrm>
          <a:prstGeom prst="rect">
            <a:avLst/>
          </a:prstGeom>
        </p:spPr>
      </p:pic>
      <p:pic>
        <p:nvPicPr>
          <p:cNvPr id="51" name="グラフィックス 50" descr="盾 枠線">
            <a:extLst>
              <a:ext uri="{FF2B5EF4-FFF2-40B4-BE49-F238E27FC236}">
                <a16:creationId xmlns:a16="http://schemas.microsoft.com/office/drawing/2014/main" id="{3D333124-AA18-DB77-432B-2680FC54EC4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335081" y="3596700"/>
            <a:ext cx="869405" cy="869405"/>
          </a:xfrm>
          <a:prstGeom prst="rect">
            <a:avLst/>
          </a:prstGeom>
        </p:spPr>
      </p:pic>
      <p:pic>
        <p:nvPicPr>
          <p:cNvPr id="53" name="グラフィックス 52" descr="ロック 枠線">
            <a:extLst>
              <a:ext uri="{FF2B5EF4-FFF2-40B4-BE49-F238E27FC236}">
                <a16:creationId xmlns:a16="http://schemas.microsoft.com/office/drawing/2014/main" id="{1141A76F-2E87-578C-B517-A868B30ACBE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38065" y="1597582"/>
            <a:ext cx="914400" cy="914400"/>
          </a:xfrm>
          <a:prstGeom prst="rect">
            <a:avLst/>
          </a:prstGeom>
        </p:spPr>
      </p:pic>
      <p:pic>
        <p:nvPicPr>
          <p:cNvPr id="55" name="グラフィックス 54" descr="裁きの天秤 枠線">
            <a:extLst>
              <a:ext uri="{FF2B5EF4-FFF2-40B4-BE49-F238E27FC236}">
                <a16:creationId xmlns:a16="http://schemas.microsoft.com/office/drawing/2014/main" id="{A9C7A20C-F633-66CD-B43E-AD673BB78BF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633388" y="1579178"/>
            <a:ext cx="914400" cy="914400"/>
          </a:xfrm>
          <a:prstGeom prst="rect">
            <a:avLst/>
          </a:prstGeom>
        </p:spPr>
      </p:pic>
      <p:pic>
        <p:nvPicPr>
          <p:cNvPr id="57" name="グラフィックス 56" descr="ユーザー 枠線">
            <a:extLst>
              <a:ext uri="{FF2B5EF4-FFF2-40B4-BE49-F238E27FC236}">
                <a16:creationId xmlns:a16="http://schemas.microsoft.com/office/drawing/2014/main" id="{972B4066-B851-B52C-D879-B6C071C2CAF9}"/>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672060" y="3449973"/>
            <a:ext cx="914400" cy="914400"/>
          </a:xfrm>
          <a:prstGeom prst="rect">
            <a:avLst/>
          </a:prstGeom>
        </p:spPr>
      </p:pic>
      <p:pic>
        <p:nvPicPr>
          <p:cNvPr id="59" name="グラフィックス 58" descr="握手 枠線">
            <a:extLst>
              <a:ext uri="{FF2B5EF4-FFF2-40B4-BE49-F238E27FC236}">
                <a16:creationId xmlns:a16="http://schemas.microsoft.com/office/drawing/2014/main" id="{3EE3D9E9-C07C-92A4-A64A-4D5A0EFE4FD2}"/>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0522857" y="3449973"/>
            <a:ext cx="914400" cy="914400"/>
          </a:xfrm>
          <a:prstGeom prst="rect">
            <a:avLst/>
          </a:prstGeom>
        </p:spPr>
      </p:pic>
      <p:sp>
        <p:nvSpPr>
          <p:cNvPr id="60" name="テキスト ボックス 59">
            <a:extLst>
              <a:ext uri="{FF2B5EF4-FFF2-40B4-BE49-F238E27FC236}">
                <a16:creationId xmlns:a16="http://schemas.microsoft.com/office/drawing/2014/main" id="{5887A284-8425-D6AA-45A5-F5B6428B6246}"/>
              </a:ext>
            </a:extLst>
          </p:cNvPr>
          <p:cNvSpPr txBox="1"/>
          <p:nvPr/>
        </p:nvSpPr>
        <p:spPr>
          <a:xfrm>
            <a:off x="1854447" y="2466830"/>
            <a:ext cx="954108" cy="400110"/>
          </a:xfrm>
          <a:prstGeom prst="rect">
            <a:avLst/>
          </a:prstGeom>
          <a:noFill/>
        </p:spPr>
        <p:txBody>
          <a:bodyPr wrap="none" rtlCol="0">
            <a:spAutoFit/>
          </a:bodyPr>
          <a:lstStyle/>
          <a:p>
            <a:pPr algn="ctr" defTabSz="914400" fontAlgn="base">
              <a:spcBef>
                <a:spcPct val="0"/>
              </a:spcBef>
              <a:spcAft>
                <a:spcPct val="0"/>
              </a:spcAft>
            </a:pPr>
            <a:r>
              <a:rPr kumimoji="1" lang="ja-JP" altLang="en-US" sz="2000" b="1">
                <a:solidFill>
                  <a:schemeClr val="bg1"/>
                </a:solidFill>
                <a:latin typeface="+mn-ea"/>
              </a:rPr>
              <a:t>公平性</a:t>
            </a:r>
            <a:endParaRPr kumimoji="1" lang="ja-JP" altLang="en-US" sz="2000" b="1" dirty="0">
              <a:solidFill>
                <a:schemeClr val="bg1"/>
              </a:solidFill>
              <a:latin typeface="+mn-ea"/>
            </a:endParaRPr>
          </a:p>
        </p:txBody>
      </p:sp>
      <p:sp>
        <p:nvSpPr>
          <p:cNvPr id="3" name="スライド番号プレースホルダー 2">
            <a:extLst>
              <a:ext uri="{FF2B5EF4-FFF2-40B4-BE49-F238E27FC236}">
                <a16:creationId xmlns:a16="http://schemas.microsoft.com/office/drawing/2014/main" id="{7377F393-5458-E6FE-C5F7-2EC81C8AF225}"/>
              </a:ext>
            </a:extLst>
          </p:cNvPr>
          <p:cNvSpPr>
            <a:spLocks noGrp="1"/>
          </p:cNvSpPr>
          <p:nvPr>
            <p:ph type="sldNum" sz="quarter" idx="10"/>
          </p:nvPr>
        </p:nvSpPr>
        <p:spPr>
          <a:xfrm>
            <a:off x="9265299" y="6465214"/>
            <a:ext cx="2743200" cy="204403"/>
          </a:xfrm>
        </p:spPr>
        <p:txBody>
          <a:bodyPr/>
          <a:lstStyle/>
          <a:p>
            <a:fld id="{5D750650-B10A-47BF-93C2-E1678438B37A}" type="slidenum">
              <a:rPr lang="en-US" altLang="ja-JP" smtClean="0"/>
              <a:pPr/>
              <a:t>43</a:t>
            </a:fld>
            <a:endParaRPr lang="en-US" altLang="ja-JP" dirty="0"/>
          </a:p>
        </p:txBody>
      </p:sp>
      <p:sp>
        <p:nvSpPr>
          <p:cNvPr id="4" name="テキスト ボックス 3">
            <a:extLst>
              <a:ext uri="{FF2B5EF4-FFF2-40B4-BE49-F238E27FC236}">
                <a16:creationId xmlns:a16="http://schemas.microsoft.com/office/drawing/2014/main" id="{0E1A78A6-A791-F1B9-9A7E-87DF626D9997}"/>
              </a:ext>
            </a:extLst>
          </p:cNvPr>
          <p:cNvSpPr txBox="1"/>
          <p:nvPr/>
        </p:nvSpPr>
        <p:spPr>
          <a:xfrm>
            <a:off x="4440507" y="5281620"/>
            <a:ext cx="7127016" cy="338554"/>
          </a:xfrm>
          <a:prstGeom prst="rect">
            <a:avLst/>
          </a:prstGeom>
          <a:noFill/>
        </p:spPr>
        <p:txBody>
          <a:bodyPr wrap="none" rtlCol="0">
            <a:spAutoFit/>
          </a:bodyPr>
          <a:lstStyle/>
          <a:p>
            <a:pPr algn="ctr" defTabSz="914400" fontAlgn="base">
              <a:spcBef>
                <a:spcPct val="0"/>
              </a:spcBef>
              <a:spcAft>
                <a:spcPct val="0"/>
              </a:spcAft>
            </a:pPr>
            <a:r>
              <a:rPr kumimoji="1" lang="ja-JP" altLang="en-US" sz="1600" b="1">
                <a:solidFill>
                  <a:srgbClr val="000000"/>
                </a:solidFill>
                <a:latin typeface="+mn-ea"/>
              </a:rPr>
              <a:t>出典：</a:t>
            </a:r>
            <a:r>
              <a:rPr lang="ja-JP" altLang="en-US" sz="1600">
                <a:hlinkClick r:id="rId15"/>
              </a:rPr>
              <a:t>責任ある信頼された </a:t>
            </a:r>
            <a:r>
              <a:rPr lang="en-US" altLang="ja-JP" sz="1600" dirty="0">
                <a:hlinkClick r:id="rId15"/>
              </a:rPr>
              <a:t>AI - Cloud Adoption Framework | Microsoft Learn</a:t>
            </a:r>
            <a:endParaRPr kumimoji="1" lang="ja-JP" altLang="en-US" sz="1600" b="1">
              <a:solidFill>
                <a:srgbClr val="000000"/>
              </a:solidFill>
              <a:latin typeface="+mn-ea"/>
            </a:endParaRPr>
          </a:p>
        </p:txBody>
      </p:sp>
    </p:spTree>
    <p:extLst>
      <p:ext uri="{BB962C8B-B14F-4D97-AF65-F5344CB8AC3E}">
        <p14:creationId xmlns:p14="http://schemas.microsoft.com/office/powerpoint/2010/main" val="49231348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6F476E3-B02F-2A41-DCE0-E23913BCDFBD}"/>
              </a:ext>
            </a:extLst>
          </p:cNvPr>
          <p:cNvSpPr>
            <a:spLocks noGrp="1"/>
          </p:cNvSpPr>
          <p:nvPr>
            <p:ph type="title"/>
          </p:nvPr>
        </p:nvSpPr>
        <p:spPr/>
        <p:txBody>
          <a:bodyPr/>
          <a:lstStyle/>
          <a:p>
            <a:pPr algn="ctr"/>
            <a:r>
              <a:rPr lang="ja-JP" altLang="en-US" sz="2400" b="1" spc="150">
                <a:solidFill>
                  <a:schemeClr val="bg1"/>
                </a:solidFill>
                <a:latin typeface="+mn-ea"/>
              </a:rPr>
              <a:t>プライバシーとセキュリティ</a:t>
            </a:r>
            <a:endParaRPr lang="en-US" altLang="ja-JP" sz="2400" b="1" spc="150" dirty="0">
              <a:solidFill>
                <a:schemeClr val="bg1"/>
              </a:solidFill>
              <a:latin typeface="+mn-ea"/>
            </a:endParaRPr>
          </a:p>
        </p:txBody>
      </p:sp>
      <p:sp>
        <p:nvSpPr>
          <p:cNvPr id="24" name="テキスト ボックス 23">
            <a:extLst>
              <a:ext uri="{FF2B5EF4-FFF2-40B4-BE49-F238E27FC236}">
                <a16:creationId xmlns:a16="http://schemas.microsoft.com/office/drawing/2014/main" id="{7CED1903-09DC-4AB3-E38E-E1CCE4CB927B}"/>
              </a:ext>
            </a:extLst>
          </p:cNvPr>
          <p:cNvSpPr txBox="1"/>
          <p:nvPr/>
        </p:nvSpPr>
        <p:spPr>
          <a:xfrm>
            <a:off x="2169881" y="1078828"/>
            <a:ext cx="8030573" cy="369332"/>
          </a:xfrm>
          <a:prstGeom prst="rect">
            <a:avLst/>
          </a:prstGeom>
          <a:noFill/>
        </p:spPr>
        <p:txBody>
          <a:bodyPr wrap="square" rtlCol="0">
            <a:spAutoFit/>
          </a:bodyPr>
          <a:lstStyle/>
          <a:p>
            <a:pPr algn="ctr" defTabSz="914400" fontAlgn="base">
              <a:spcBef>
                <a:spcPct val="0"/>
              </a:spcBef>
              <a:spcAft>
                <a:spcPct val="0"/>
              </a:spcAft>
            </a:pPr>
            <a:r>
              <a:rPr kumimoji="1" lang="ja-JP" altLang="en-US">
                <a:solidFill>
                  <a:srgbClr val="F36C37"/>
                </a:solidFill>
                <a:latin typeface="+mn-ea"/>
              </a:rPr>
              <a:t>データ保有者は、</a:t>
            </a:r>
            <a:r>
              <a:rPr kumimoji="1" lang="en-US" altLang="ja-JP" dirty="0">
                <a:solidFill>
                  <a:srgbClr val="F36C37"/>
                </a:solidFill>
                <a:latin typeface="+mn-ea"/>
              </a:rPr>
              <a:t>AI </a:t>
            </a:r>
            <a:r>
              <a:rPr kumimoji="1" lang="ja-JP" altLang="en-US">
                <a:solidFill>
                  <a:srgbClr val="F36C37"/>
                </a:solidFill>
                <a:latin typeface="+mn-ea"/>
              </a:rPr>
              <a:t>システム内のデータを保護する義務がある</a:t>
            </a:r>
          </a:p>
        </p:txBody>
      </p:sp>
      <p:sp>
        <p:nvSpPr>
          <p:cNvPr id="25" name="テキスト ボックス 24">
            <a:extLst>
              <a:ext uri="{FF2B5EF4-FFF2-40B4-BE49-F238E27FC236}">
                <a16:creationId xmlns:a16="http://schemas.microsoft.com/office/drawing/2014/main" id="{20CB450A-1271-03C0-DE31-97DE1D834F5E}"/>
              </a:ext>
            </a:extLst>
          </p:cNvPr>
          <p:cNvSpPr txBox="1"/>
          <p:nvPr/>
        </p:nvSpPr>
        <p:spPr>
          <a:xfrm>
            <a:off x="2169881" y="5710135"/>
            <a:ext cx="7852232" cy="707886"/>
          </a:xfrm>
          <a:prstGeom prst="rect">
            <a:avLst/>
          </a:prstGeom>
          <a:noFill/>
        </p:spPr>
        <p:txBody>
          <a:bodyPr wrap="square" rtlCol="0">
            <a:spAutoFit/>
          </a:bodyPr>
          <a:lstStyle/>
          <a:p>
            <a:pPr algn="ctr" defTabSz="914400" fontAlgn="base">
              <a:spcBef>
                <a:spcPct val="0"/>
              </a:spcBef>
              <a:spcAft>
                <a:spcPct val="0"/>
              </a:spcAft>
            </a:pPr>
            <a:r>
              <a:rPr kumimoji="1" lang="en-US" altLang="ja-JP" sz="2000" dirty="0">
                <a:solidFill>
                  <a:srgbClr val="F36C37"/>
                </a:solidFill>
                <a:latin typeface="+mn-ea"/>
              </a:rPr>
              <a:t>AI </a:t>
            </a:r>
            <a:r>
              <a:rPr kumimoji="1" lang="ja-JP" altLang="en-US" sz="2000">
                <a:solidFill>
                  <a:srgbClr val="F36C37"/>
                </a:solidFill>
                <a:latin typeface="+mn-ea"/>
              </a:rPr>
              <a:t>に使用するデータの保護</a:t>
            </a:r>
            <a:endParaRPr kumimoji="1" lang="en-US" altLang="ja-JP" sz="2000" dirty="0">
              <a:solidFill>
                <a:srgbClr val="F36C37"/>
              </a:solidFill>
              <a:latin typeface="+mn-ea"/>
            </a:endParaRPr>
          </a:p>
          <a:p>
            <a:pPr algn="ctr" defTabSz="914400" fontAlgn="base">
              <a:spcBef>
                <a:spcPct val="0"/>
              </a:spcBef>
              <a:spcAft>
                <a:spcPct val="0"/>
              </a:spcAft>
            </a:pPr>
            <a:r>
              <a:rPr kumimoji="1" lang="ja-JP" altLang="en-US" sz="2000" b="1">
                <a:solidFill>
                  <a:srgbClr val="F36C37"/>
                </a:solidFill>
                <a:latin typeface="+mn-ea"/>
              </a:rPr>
              <a:t>予測結果から個人が特定できない</a:t>
            </a:r>
            <a:r>
              <a:rPr kumimoji="1" lang="ja-JP" altLang="en-US" sz="2000">
                <a:solidFill>
                  <a:srgbClr val="F36C37"/>
                </a:solidFill>
                <a:latin typeface="+mn-ea"/>
              </a:rPr>
              <a:t>ようプライバシーを確保する</a:t>
            </a:r>
            <a:endParaRPr kumimoji="1" lang="ja-JP" altLang="en-US" sz="2000" dirty="0">
              <a:solidFill>
                <a:srgbClr val="000000"/>
              </a:solidFill>
              <a:latin typeface="+mn-ea"/>
            </a:endParaRPr>
          </a:p>
        </p:txBody>
      </p:sp>
      <p:sp>
        <p:nvSpPr>
          <p:cNvPr id="27" name="正方形/長方形 26">
            <a:extLst>
              <a:ext uri="{FF2B5EF4-FFF2-40B4-BE49-F238E27FC236}">
                <a16:creationId xmlns:a16="http://schemas.microsoft.com/office/drawing/2014/main" id="{785EFE98-2F1C-69D5-2DC6-79FA90A235DA}"/>
              </a:ext>
            </a:extLst>
          </p:cNvPr>
          <p:cNvSpPr/>
          <p:nvPr/>
        </p:nvSpPr>
        <p:spPr>
          <a:xfrm>
            <a:off x="1081261" y="1678205"/>
            <a:ext cx="2496456" cy="166755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b="1" dirty="0">
              <a:latin typeface="+mn-ea"/>
            </a:endParaRPr>
          </a:p>
        </p:txBody>
      </p:sp>
      <p:sp>
        <p:nvSpPr>
          <p:cNvPr id="28" name="正方形/長方形 27">
            <a:extLst>
              <a:ext uri="{FF2B5EF4-FFF2-40B4-BE49-F238E27FC236}">
                <a16:creationId xmlns:a16="http://schemas.microsoft.com/office/drawing/2014/main" id="{FF194145-2A34-1D0B-40B5-89FFB7BCF121}"/>
              </a:ext>
            </a:extLst>
          </p:cNvPr>
          <p:cNvSpPr/>
          <p:nvPr/>
        </p:nvSpPr>
        <p:spPr>
          <a:xfrm>
            <a:off x="4661044" y="1678205"/>
            <a:ext cx="2496456" cy="166755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sz="2400" b="1">
                <a:latin typeface="+mn-ea"/>
              </a:rPr>
              <a:t>透明性</a:t>
            </a:r>
            <a:endParaRPr kumimoji="1" lang="ja-JP" altLang="en-US" sz="2400" b="1" dirty="0">
              <a:latin typeface="+mn-ea"/>
            </a:endParaRPr>
          </a:p>
        </p:txBody>
      </p:sp>
      <p:sp>
        <p:nvSpPr>
          <p:cNvPr id="29" name="正方形/長方形 28">
            <a:extLst>
              <a:ext uri="{FF2B5EF4-FFF2-40B4-BE49-F238E27FC236}">
                <a16:creationId xmlns:a16="http://schemas.microsoft.com/office/drawing/2014/main" id="{2C37CC21-81B9-0009-6EF3-7C8FE3A9F080}"/>
              </a:ext>
            </a:extLst>
          </p:cNvPr>
          <p:cNvSpPr/>
          <p:nvPr/>
        </p:nvSpPr>
        <p:spPr>
          <a:xfrm>
            <a:off x="8245545" y="1678205"/>
            <a:ext cx="3191712" cy="1667554"/>
          </a:xfrm>
          <a:prstGeom prst="rect">
            <a:avLst/>
          </a:prstGeom>
          <a:solidFill>
            <a:srgbClr val="F36C3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sz="2400" b="1">
                <a:latin typeface="+mn-ea"/>
              </a:rPr>
              <a:t>プライバシー</a:t>
            </a:r>
            <a:endParaRPr kumimoji="1" lang="en-US" altLang="ja-JP" sz="2400" b="1" dirty="0">
              <a:latin typeface="+mn-ea"/>
            </a:endParaRPr>
          </a:p>
          <a:p>
            <a:pPr algn="ctr"/>
            <a:r>
              <a:rPr kumimoji="1" lang="ja-JP" altLang="en-US" sz="2400" b="1">
                <a:latin typeface="+mn-ea"/>
              </a:rPr>
              <a:t>セキュリティ</a:t>
            </a:r>
            <a:endParaRPr kumimoji="1" lang="ja-JP" altLang="en-US" sz="2400" b="1" dirty="0">
              <a:latin typeface="+mn-ea"/>
            </a:endParaRPr>
          </a:p>
        </p:txBody>
      </p:sp>
      <p:sp>
        <p:nvSpPr>
          <p:cNvPr id="30" name="正方形/長方形 29">
            <a:extLst>
              <a:ext uri="{FF2B5EF4-FFF2-40B4-BE49-F238E27FC236}">
                <a16:creationId xmlns:a16="http://schemas.microsoft.com/office/drawing/2014/main" id="{39AA99B8-142E-5B19-6858-5ACCD6E31F3B}"/>
              </a:ext>
            </a:extLst>
          </p:cNvPr>
          <p:cNvSpPr/>
          <p:nvPr/>
        </p:nvSpPr>
        <p:spPr>
          <a:xfrm>
            <a:off x="1081261" y="3640134"/>
            <a:ext cx="2496456" cy="166755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sz="2400" b="1">
                <a:latin typeface="+mn-ea"/>
              </a:rPr>
              <a:t>包括性</a:t>
            </a:r>
            <a:endParaRPr kumimoji="1" lang="ja-JP" altLang="en-US" sz="2400" b="1" dirty="0">
              <a:latin typeface="+mn-ea"/>
            </a:endParaRPr>
          </a:p>
        </p:txBody>
      </p:sp>
      <p:sp>
        <p:nvSpPr>
          <p:cNvPr id="31" name="正方形/長方形 30">
            <a:extLst>
              <a:ext uri="{FF2B5EF4-FFF2-40B4-BE49-F238E27FC236}">
                <a16:creationId xmlns:a16="http://schemas.microsoft.com/office/drawing/2014/main" id="{FB6AF2B7-AF44-58DF-E7E2-57A0ADE1D58E}"/>
              </a:ext>
            </a:extLst>
          </p:cNvPr>
          <p:cNvSpPr/>
          <p:nvPr/>
        </p:nvSpPr>
        <p:spPr>
          <a:xfrm>
            <a:off x="4667775" y="3632328"/>
            <a:ext cx="2496456" cy="166755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sz="2400" b="1">
                <a:latin typeface="+mn-ea"/>
              </a:rPr>
              <a:t>信頼と</a:t>
            </a:r>
            <a:endParaRPr kumimoji="1" lang="en-US" altLang="ja-JP" sz="2400" b="1" dirty="0">
              <a:latin typeface="+mn-ea"/>
            </a:endParaRPr>
          </a:p>
          <a:p>
            <a:pPr algn="ctr"/>
            <a:r>
              <a:rPr kumimoji="1" lang="ja-JP" altLang="en-US" sz="2400" b="1">
                <a:latin typeface="+mn-ea"/>
              </a:rPr>
              <a:t>安全性</a:t>
            </a:r>
          </a:p>
        </p:txBody>
      </p:sp>
      <p:sp>
        <p:nvSpPr>
          <p:cNvPr id="32" name="正方形/長方形 31">
            <a:extLst>
              <a:ext uri="{FF2B5EF4-FFF2-40B4-BE49-F238E27FC236}">
                <a16:creationId xmlns:a16="http://schemas.microsoft.com/office/drawing/2014/main" id="{63064EE2-7807-99C6-89A6-3F1E4CB481F5}"/>
              </a:ext>
            </a:extLst>
          </p:cNvPr>
          <p:cNvSpPr/>
          <p:nvPr/>
        </p:nvSpPr>
        <p:spPr>
          <a:xfrm>
            <a:off x="8232462" y="3640134"/>
            <a:ext cx="3191712" cy="166755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sz="2400" b="1">
                <a:latin typeface="+mn-ea"/>
              </a:rPr>
              <a:t>アカウンタビリティ</a:t>
            </a:r>
            <a:endParaRPr kumimoji="1" lang="en-US" altLang="ja-JP" sz="2400" b="1" dirty="0">
              <a:latin typeface="+mn-ea"/>
            </a:endParaRPr>
          </a:p>
          <a:p>
            <a:pPr algn="ctr"/>
            <a:r>
              <a:rPr kumimoji="1" lang="ja-JP" altLang="en-US" sz="2400" b="1">
                <a:latin typeface="+mn-ea"/>
              </a:rPr>
              <a:t>（説明責任）</a:t>
            </a:r>
            <a:endParaRPr kumimoji="1" lang="ja-JP" altLang="en-US" sz="2400" b="1" dirty="0">
              <a:latin typeface="+mn-ea"/>
            </a:endParaRPr>
          </a:p>
        </p:txBody>
      </p:sp>
      <p:pic>
        <p:nvPicPr>
          <p:cNvPr id="49" name="グラフィックス 48" descr="目 枠線">
            <a:extLst>
              <a:ext uri="{FF2B5EF4-FFF2-40B4-BE49-F238E27FC236}">
                <a16:creationId xmlns:a16="http://schemas.microsoft.com/office/drawing/2014/main" id="{43ECBA40-ADD0-E45C-B273-34A6D42F639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288095" y="1528217"/>
            <a:ext cx="914400" cy="914400"/>
          </a:xfrm>
          <a:prstGeom prst="rect">
            <a:avLst/>
          </a:prstGeom>
        </p:spPr>
      </p:pic>
      <p:pic>
        <p:nvPicPr>
          <p:cNvPr id="51" name="グラフィックス 50" descr="盾 枠線">
            <a:extLst>
              <a:ext uri="{FF2B5EF4-FFF2-40B4-BE49-F238E27FC236}">
                <a16:creationId xmlns:a16="http://schemas.microsoft.com/office/drawing/2014/main" id="{3D333124-AA18-DB77-432B-2680FC54EC4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335081" y="3596700"/>
            <a:ext cx="869405" cy="869405"/>
          </a:xfrm>
          <a:prstGeom prst="rect">
            <a:avLst/>
          </a:prstGeom>
        </p:spPr>
      </p:pic>
      <p:pic>
        <p:nvPicPr>
          <p:cNvPr id="53" name="グラフィックス 52" descr="ロック 枠線">
            <a:extLst>
              <a:ext uri="{FF2B5EF4-FFF2-40B4-BE49-F238E27FC236}">
                <a16:creationId xmlns:a16="http://schemas.microsoft.com/office/drawing/2014/main" id="{1141A76F-2E87-578C-B517-A868B30ACBE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38065" y="1597582"/>
            <a:ext cx="914400" cy="914400"/>
          </a:xfrm>
          <a:prstGeom prst="rect">
            <a:avLst/>
          </a:prstGeom>
        </p:spPr>
      </p:pic>
      <p:pic>
        <p:nvPicPr>
          <p:cNvPr id="55" name="グラフィックス 54" descr="裁きの天秤 枠線">
            <a:extLst>
              <a:ext uri="{FF2B5EF4-FFF2-40B4-BE49-F238E27FC236}">
                <a16:creationId xmlns:a16="http://schemas.microsoft.com/office/drawing/2014/main" id="{A9C7A20C-F633-66CD-B43E-AD673BB78BF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633388" y="1579178"/>
            <a:ext cx="914400" cy="914400"/>
          </a:xfrm>
          <a:prstGeom prst="rect">
            <a:avLst/>
          </a:prstGeom>
        </p:spPr>
      </p:pic>
      <p:pic>
        <p:nvPicPr>
          <p:cNvPr id="57" name="グラフィックス 56" descr="ユーザー 枠線">
            <a:extLst>
              <a:ext uri="{FF2B5EF4-FFF2-40B4-BE49-F238E27FC236}">
                <a16:creationId xmlns:a16="http://schemas.microsoft.com/office/drawing/2014/main" id="{972B4066-B851-B52C-D879-B6C071C2CAF9}"/>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672060" y="3449973"/>
            <a:ext cx="914400" cy="914400"/>
          </a:xfrm>
          <a:prstGeom prst="rect">
            <a:avLst/>
          </a:prstGeom>
        </p:spPr>
      </p:pic>
      <p:pic>
        <p:nvPicPr>
          <p:cNvPr id="59" name="グラフィックス 58" descr="握手 枠線">
            <a:extLst>
              <a:ext uri="{FF2B5EF4-FFF2-40B4-BE49-F238E27FC236}">
                <a16:creationId xmlns:a16="http://schemas.microsoft.com/office/drawing/2014/main" id="{3EE3D9E9-C07C-92A4-A64A-4D5A0EFE4FD2}"/>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0522857" y="3449973"/>
            <a:ext cx="914400" cy="914400"/>
          </a:xfrm>
          <a:prstGeom prst="rect">
            <a:avLst/>
          </a:prstGeom>
        </p:spPr>
      </p:pic>
      <p:sp>
        <p:nvSpPr>
          <p:cNvPr id="60" name="テキスト ボックス 59">
            <a:extLst>
              <a:ext uri="{FF2B5EF4-FFF2-40B4-BE49-F238E27FC236}">
                <a16:creationId xmlns:a16="http://schemas.microsoft.com/office/drawing/2014/main" id="{5887A284-8425-D6AA-45A5-F5B6428B6246}"/>
              </a:ext>
            </a:extLst>
          </p:cNvPr>
          <p:cNvSpPr txBox="1"/>
          <p:nvPr/>
        </p:nvSpPr>
        <p:spPr>
          <a:xfrm>
            <a:off x="1854447" y="2466830"/>
            <a:ext cx="954108" cy="400110"/>
          </a:xfrm>
          <a:prstGeom prst="rect">
            <a:avLst/>
          </a:prstGeom>
          <a:noFill/>
        </p:spPr>
        <p:txBody>
          <a:bodyPr wrap="none" rtlCol="0">
            <a:spAutoFit/>
          </a:bodyPr>
          <a:lstStyle/>
          <a:p>
            <a:pPr algn="ctr" defTabSz="914400" fontAlgn="base">
              <a:spcBef>
                <a:spcPct val="0"/>
              </a:spcBef>
              <a:spcAft>
                <a:spcPct val="0"/>
              </a:spcAft>
            </a:pPr>
            <a:r>
              <a:rPr kumimoji="1" lang="ja-JP" altLang="en-US" sz="2000" b="1">
                <a:solidFill>
                  <a:schemeClr val="bg1"/>
                </a:solidFill>
                <a:latin typeface="+mn-ea"/>
              </a:rPr>
              <a:t>公平性</a:t>
            </a:r>
            <a:endParaRPr kumimoji="1" lang="ja-JP" altLang="en-US" sz="2000" b="1" dirty="0">
              <a:solidFill>
                <a:schemeClr val="bg1"/>
              </a:solidFill>
              <a:latin typeface="+mn-ea"/>
            </a:endParaRPr>
          </a:p>
        </p:txBody>
      </p:sp>
      <p:sp>
        <p:nvSpPr>
          <p:cNvPr id="3" name="スライド番号プレースホルダー 2">
            <a:extLst>
              <a:ext uri="{FF2B5EF4-FFF2-40B4-BE49-F238E27FC236}">
                <a16:creationId xmlns:a16="http://schemas.microsoft.com/office/drawing/2014/main" id="{B7D56EAD-658E-CF3D-BB09-A57BE500D610}"/>
              </a:ext>
            </a:extLst>
          </p:cNvPr>
          <p:cNvSpPr>
            <a:spLocks noGrp="1"/>
          </p:cNvSpPr>
          <p:nvPr>
            <p:ph type="sldNum" sz="quarter" idx="10"/>
          </p:nvPr>
        </p:nvSpPr>
        <p:spPr>
          <a:xfrm>
            <a:off x="9265299" y="6465214"/>
            <a:ext cx="2743200" cy="204403"/>
          </a:xfrm>
        </p:spPr>
        <p:txBody>
          <a:bodyPr/>
          <a:lstStyle/>
          <a:p>
            <a:fld id="{5D750650-B10A-47BF-93C2-E1678438B37A}" type="slidenum">
              <a:rPr lang="en-US" altLang="ja-JP" smtClean="0"/>
              <a:pPr/>
              <a:t>44</a:t>
            </a:fld>
            <a:endParaRPr lang="en-US" altLang="ja-JP" dirty="0"/>
          </a:p>
        </p:txBody>
      </p:sp>
      <p:sp>
        <p:nvSpPr>
          <p:cNvPr id="4" name="テキスト ボックス 3">
            <a:extLst>
              <a:ext uri="{FF2B5EF4-FFF2-40B4-BE49-F238E27FC236}">
                <a16:creationId xmlns:a16="http://schemas.microsoft.com/office/drawing/2014/main" id="{A88A2E38-D01E-5EF2-7495-12F3C0DD0A8B}"/>
              </a:ext>
            </a:extLst>
          </p:cNvPr>
          <p:cNvSpPr txBox="1"/>
          <p:nvPr/>
        </p:nvSpPr>
        <p:spPr>
          <a:xfrm>
            <a:off x="4440507" y="5281620"/>
            <a:ext cx="7127016" cy="338554"/>
          </a:xfrm>
          <a:prstGeom prst="rect">
            <a:avLst/>
          </a:prstGeom>
          <a:noFill/>
        </p:spPr>
        <p:txBody>
          <a:bodyPr wrap="none" rtlCol="0">
            <a:spAutoFit/>
          </a:bodyPr>
          <a:lstStyle/>
          <a:p>
            <a:pPr algn="ctr" defTabSz="914400" fontAlgn="base">
              <a:spcBef>
                <a:spcPct val="0"/>
              </a:spcBef>
              <a:spcAft>
                <a:spcPct val="0"/>
              </a:spcAft>
            </a:pPr>
            <a:r>
              <a:rPr kumimoji="1" lang="ja-JP" altLang="en-US" sz="1600" b="1">
                <a:solidFill>
                  <a:srgbClr val="000000"/>
                </a:solidFill>
                <a:latin typeface="+mn-ea"/>
              </a:rPr>
              <a:t>出典：</a:t>
            </a:r>
            <a:r>
              <a:rPr lang="ja-JP" altLang="en-US" sz="1600">
                <a:hlinkClick r:id="rId15"/>
              </a:rPr>
              <a:t>責任ある信頼された </a:t>
            </a:r>
            <a:r>
              <a:rPr lang="en-US" altLang="ja-JP" sz="1600" dirty="0">
                <a:hlinkClick r:id="rId15"/>
              </a:rPr>
              <a:t>AI - Cloud Adoption Framework | Microsoft Learn</a:t>
            </a:r>
            <a:endParaRPr kumimoji="1" lang="ja-JP" altLang="en-US" sz="1600" b="1">
              <a:solidFill>
                <a:srgbClr val="000000"/>
              </a:solidFill>
              <a:latin typeface="+mn-ea"/>
            </a:endParaRPr>
          </a:p>
        </p:txBody>
      </p:sp>
    </p:spTree>
    <p:extLst>
      <p:ext uri="{BB962C8B-B14F-4D97-AF65-F5344CB8AC3E}">
        <p14:creationId xmlns:p14="http://schemas.microsoft.com/office/powerpoint/2010/main" val="49234326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6F476E3-B02F-2A41-DCE0-E23913BCDFBD}"/>
              </a:ext>
            </a:extLst>
          </p:cNvPr>
          <p:cNvSpPr>
            <a:spLocks noGrp="1"/>
          </p:cNvSpPr>
          <p:nvPr>
            <p:ph type="title"/>
          </p:nvPr>
        </p:nvSpPr>
        <p:spPr/>
        <p:txBody>
          <a:bodyPr/>
          <a:lstStyle/>
          <a:p>
            <a:pPr algn="ctr"/>
            <a:r>
              <a:rPr lang="ja-JP" altLang="en-US" sz="2400" b="1" spc="150">
                <a:solidFill>
                  <a:schemeClr val="bg1"/>
                </a:solidFill>
                <a:latin typeface="+mn-ea"/>
              </a:rPr>
              <a:t>包括性</a:t>
            </a:r>
            <a:endParaRPr lang="en-US" altLang="ja-JP" sz="2400" b="1" spc="150" dirty="0">
              <a:solidFill>
                <a:schemeClr val="bg1"/>
              </a:solidFill>
              <a:latin typeface="+mn-ea"/>
            </a:endParaRPr>
          </a:p>
        </p:txBody>
      </p:sp>
      <p:sp>
        <p:nvSpPr>
          <p:cNvPr id="24" name="テキスト ボックス 23">
            <a:extLst>
              <a:ext uri="{FF2B5EF4-FFF2-40B4-BE49-F238E27FC236}">
                <a16:creationId xmlns:a16="http://schemas.microsoft.com/office/drawing/2014/main" id="{7CED1903-09DC-4AB3-E38E-E1CCE4CB927B}"/>
              </a:ext>
            </a:extLst>
          </p:cNvPr>
          <p:cNvSpPr txBox="1"/>
          <p:nvPr/>
        </p:nvSpPr>
        <p:spPr>
          <a:xfrm>
            <a:off x="794046" y="999961"/>
            <a:ext cx="10603903" cy="369332"/>
          </a:xfrm>
          <a:prstGeom prst="rect">
            <a:avLst/>
          </a:prstGeom>
          <a:noFill/>
        </p:spPr>
        <p:txBody>
          <a:bodyPr wrap="square" rtlCol="0">
            <a:spAutoFit/>
          </a:bodyPr>
          <a:lstStyle/>
          <a:p>
            <a:pPr algn="ctr" defTabSz="914400" fontAlgn="base">
              <a:spcBef>
                <a:spcPct val="0"/>
              </a:spcBef>
              <a:spcAft>
                <a:spcPct val="0"/>
              </a:spcAft>
            </a:pPr>
            <a:r>
              <a:rPr kumimoji="1" lang="ja-JP" altLang="en-US">
                <a:solidFill>
                  <a:srgbClr val="F36C37"/>
                </a:solidFill>
                <a:latin typeface="+mn-ea"/>
              </a:rPr>
              <a:t>システム開発者が意図せずに人々を排除してしまう可能性のある潜在的な障壁を理解し、それに対処</a:t>
            </a:r>
          </a:p>
        </p:txBody>
      </p:sp>
      <p:sp>
        <p:nvSpPr>
          <p:cNvPr id="25" name="テキスト ボックス 24">
            <a:extLst>
              <a:ext uri="{FF2B5EF4-FFF2-40B4-BE49-F238E27FC236}">
                <a16:creationId xmlns:a16="http://schemas.microsoft.com/office/drawing/2014/main" id="{20CB450A-1271-03C0-DE31-97DE1D834F5E}"/>
              </a:ext>
            </a:extLst>
          </p:cNvPr>
          <p:cNvSpPr txBox="1"/>
          <p:nvPr/>
        </p:nvSpPr>
        <p:spPr>
          <a:xfrm>
            <a:off x="2361979" y="5607078"/>
            <a:ext cx="7852232" cy="1015663"/>
          </a:xfrm>
          <a:prstGeom prst="rect">
            <a:avLst/>
          </a:prstGeom>
          <a:noFill/>
        </p:spPr>
        <p:txBody>
          <a:bodyPr wrap="square" rtlCol="0">
            <a:spAutoFit/>
          </a:bodyPr>
          <a:lstStyle/>
          <a:p>
            <a:pPr algn="ctr" defTabSz="914400" fontAlgn="base">
              <a:spcBef>
                <a:spcPct val="0"/>
              </a:spcBef>
              <a:spcAft>
                <a:spcPct val="0"/>
              </a:spcAft>
            </a:pPr>
            <a:r>
              <a:rPr kumimoji="1" lang="ja-JP" altLang="en-US" sz="2000" b="1">
                <a:solidFill>
                  <a:srgbClr val="F36C37"/>
                </a:solidFill>
                <a:latin typeface="+mn-ea"/>
              </a:rPr>
              <a:t>聴覚、視覚、その他の障碍を持つ人々を支援</a:t>
            </a:r>
            <a:r>
              <a:rPr kumimoji="1" lang="ja-JP" altLang="en-US" sz="2000">
                <a:solidFill>
                  <a:srgbClr val="F36C37"/>
                </a:solidFill>
                <a:latin typeface="+mn-ea"/>
              </a:rPr>
              <a:t>するため、可能な限り、音声テキスト変換、テキスト読み上げ、画像認識テクノロジを使用する必要がある</a:t>
            </a:r>
            <a:endParaRPr kumimoji="1" lang="ja-JP" altLang="en-US" sz="2000" dirty="0">
              <a:solidFill>
                <a:srgbClr val="000000"/>
              </a:solidFill>
              <a:latin typeface="+mn-ea"/>
            </a:endParaRPr>
          </a:p>
        </p:txBody>
      </p:sp>
      <p:sp>
        <p:nvSpPr>
          <p:cNvPr id="27" name="正方形/長方形 26">
            <a:extLst>
              <a:ext uri="{FF2B5EF4-FFF2-40B4-BE49-F238E27FC236}">
                <a16:creationId xmlns:a16="http://schemas.microsoft.com/office/drawing/2014/main" id="{785EFE98-2F1C-69D5-2DC6-79FA90A235DA}"/>
              </a:ext>
            </a:extLst>
          </p:cNvPr>
          <p:cNvSpPr/>
          <p:nvPr/>
        </p:nvSpPr>
        <p:spPr>
          <a:xfrm>
            <a:off x="1081261" y="1678205"/>
            <a:ext cx="2496456" cy="166755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b="1" dirty="0">
              <a:latin typeface="+mn-ea"/>
            </a:endParaRPr>
          </a:p>
        </p:txBody>
      </p:sp>
      <p:sp>
        <p:nvSpPr>
          <p:cNvPr id="28" name="正方形/長方形 27">
            <a:extLst>
              <a:ext uri="{FF2B5EF4-FFF2-40B4-BE49-F238E27FC236}">
                <a16:creationId xmlns:a16="http://schemas.microsoft.com/office/drawing/2014/main" id="{FF194145-2A34-1D0B-40B5-89FFB7BCF121}"/>
              </a:ext>
            </a:extLst>
          </p:cNvPr>
          <p:cNvSpPr/>
          <p:nvPr/>
        </p:nvSpPr>
        <p:spPr>
          <a:xfrm>
            <a:off x="4661044" y="1678205"/>
            <a:ext cx="2496456" cy="166755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sz="2400" b="1">
                <a:latin typeface="+mn-ea"/>
              </a:rPr>
              <a:t>透明性</a:t>
            </a:r>
            <a:endParaRPr kumimoji="1" lang="ja-JP" altLang="en-US" sz="2400" b="1" dirty="0">
              <a:latin typeface="+mn-ea"/>
            </a:endParaRPr>
          </a:p>
        </p:txBody>
      </p:sp>
      <p:sp>
        <p:nvSpPr>
          <p:cNvPr id="29" name="正方形/長方形 28">
            <a:extLst>
              <a:ext uri="{FF2B5EF4-FFF2-40B4-BE49-F238E27FC236}">
                <a16:creationId xmlns:a16="http://schemas.microsoft.com/office/drawing/2014/main" id="{2C37CC21-81B9-0009-6EF3-7C8FE3A9F080}"/>
              </a:ext>
            </a:extLst>
          </p:cNvPr>
          <p:cNvSpPr/>
          <p:nvPr/>
        </p:nvSpPr>
        <p:spPr>
          <a:xfrm>
            <a:off x="8245545" y="1678205"/>
            <a:ext cx="3191712" cy="166755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sz="2400" b="1">
                <a:latin typeface="+mn-ea"/>
              </a:rPr>
              <a:t>プライバシー</a:t>
            </a:r>
            <a:endParaRPr kumimoji="1" lang="en-US" altLang="ja-JP" sz="2400" b="1" dirty="0">
              <a:latin typeface="+mn-ea"/>
            </a:endParaRPr>
          </a:p>
          <a:p>
            <a:pPr algn="ctr"/>
            <a:r>
              <a:rPr kumimoji="1" lang="ja-JP" altLang="en-US" sz="2400" b="1">
                <a:latin typeface="+mn-ea"/>
              </a:rPr>
              <a:t>セキュリティ</a:t>
            </a:r>
            <a:endParaRPr kumimoji="1" lang="ja-JP" altLang="en-US" sz="2400" b="1" dirty="0">
              <a:latin typeface="+mn-ea"/>
            </a:endParaRPr>
          </a:p>
        </p:txBody>
      </p:sp>
      <p:sp>
        <p:nvSpPr>
          <p:cNvPr id="30" name="正方形/長方形 29">
            <a:extLst>
              <a:ext uri="{FF2B5EF4-FFF2-40B4-BE49-F238E27FC236}">
                <a16:creationId xmlns:a16="http://schemas.microsoft.com/office/drawing/2014/main" id="{39AA99B8-142E-5B19-6858-5ACCD6E31F3B}"/>
              </a:ext>
            </a:extLst>
          </p:cNvPr>
          <p:cNvSpPr/>
          <p:nvPr/>
        </p:nvSpPr>
        <p:spPr>
          <a:xfrm>
            <a:off x="1081261" y="3640134"/>
            <a:ext cx="2496456" cy="1667554"/>
          </a:xfrm>
          <a:prstGeom prst="rect">
            <a:avLst/>
          </a:prstGeom>
          <a:solidFill>
            <a:srgbClr val="F36C3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sz="2400" b="1">
                <a:latin typeface="+mn-ea"/>
              </a:rPr>
              <a:t>包括性</a:t>
            </a:r>
            <a:endParaRPr kumimoji="1" lang="ja-JP" altLang="en-US" sz="2400" b="1" dirty="0">
              <a:latin typeface="+mn-ea"/>
            </a:endParaRPr>
          </a:p>
        </p:txBody>
      </p:sp>
      <p:sp>
        <p:nvSpPr>
          <p:cNvPr id="31" name="正方形/長方形 30">
            <a:extLst>
              <a:ext uri="{FF2B5EF4-FFF2-40B4-BE49-F238E27FC236}">
                <a16:creationId xmlns:a16="http://schemas.microsoft.com/office/drawing/2014/main" id="{FB6AF2B7-AF44-58DF-E7E2-57A0ADE1D58E}"/>
              </a:ext>
            </a:extLst>
          </p:cNvPr>
          <p:cNvSpPr/>
          <p:nvPr/>
        </p:nvSpPr>
        <p:spPr>
          <a:xfrm>
            <a:off x="4667775" y="3632328"/>
            <a:ext cx="2496456" cy="166755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sz="2400" b="1">
                <a:latin typeface="+mn-ea"/>
              </a:rPr>
              <a:t>信頼と</a:t>
            </a:r>
            <a:endParaRPr kumimoji="1" lang="en-US" altLang="ja-JP" sz="2400" b="1" dirty="0">
              <a:latin typeface="+mn-ea"/>
            </a:endParaRPr>
          </a:p>
          <a:p>
            <a:pPr algn="ctr"/>
            <a:r>
              <a:rPr kumimoji="1" lang="ja-JP" altLang="en-US" sz="2400" b="1">
                <a:latin typeface="+mn-ea"/>
              </a:rPr>
              <a:t>安全性</a:t>
            </a:r>
          </a:p>
        </p:txBody>
      </p:sp>
      <p:sp>
        <p:nvSpPr>
          <p:cNvPr id="32" name="正方形/長方形 31">
            <a:extLst>
              <a:ext uri="{FF2B5EF4-FFF2-40B4-BE49-F238E27FC236}">
                <a16:creationId xmlns:a16="http://schemas.microsoft.com/office/drawing/2014/main" id="{63064EE2-7807-99C6-89A6-3F1E4CB481F5}"/>
              </a:ext>
            </a:extLst>
          </p:cNvPr>
          <p:cNvSpPr/>
          <p:nvPr/>
        </p:nvSpPr>
        <p:spPr>
          <a:xfrm>
            <a:off x="8232462" y="3640134"/>
            <a:ext cx="3191712" cy="166755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sz="2400" b="1">
                <a:latin typeface="+mn-ea"/>
              </a:rPr>
              <a:t>アカウンタビリティ</a:t>
            </a:r>
            <a:endParaRPr kumimoji="1" lang="en-US" altLang="ja-JP" sz="2400" b="1" dirty="0">
              <a:latin typeface="+mn-ea"/>
            </a:endParaRPr>
          </a:p>
          <a:p>
            <a:pPr algn="ctr"/>
            <a:r>
              <a:rPr kumimoji="1" lang="ja-JP" altLang="en-US" sz="2400" b="1">
                <a:latin typeface="+mn-ea"/>
              </a:rPr>
              <a:t>（説明責任）</a:t>
            </a:r>
            <a:endParaRPr kumimoji="1" lang="ja-JP" altLang="en-US" sz="2400" b="1" dirty="0">
              <a:latin typeface="+mn-ea"/>
            </a:endParaRPr>
          </a:p>
        </p:txBody>
      </p:sp>
      <p:pic>
        <p:nvPicPr>
          <p:cNvPr id="49" name="グラフィックス 48" descr="目 枠線">
            <a:extLst>
              <a:ext uri="{FF2B5EF4-FFF2-40B4-BE49-F238E27FC236}">
                <a16:creationId xmlns:a16="http://schemas.microsoft.com/office/drawing/2014/main" id="{43ECBA40-ADD0-E45C-B273-34A6D42F639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288095" y="1528217"/>
            <a:ext cx="914400" cy="914400"/>
          </a:xfrm>
          <a:prstGeom prst="rect">
            <a:avLst/>
          </a:prstGeom>
        </p:spPr>
      </p:pic>
      <p:pic>
        <p:nvPicPr>
          <p:cNvPr id="51" name="グラフィックス 50" descr="盾 枠線">
            <a:extLst>
              <a:ext uri="{FF2B5EF4-FFF2-40B4-BE49-F238E27FC236}">
                <a16:creationId xmlns:a16="http://schemas.microsoft.com/office/drawing/2014/main" id="{3D333124-AA18-DB77-432B-2680FC54EC4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335081" y="3596700"/>
            <a:ext cx="869405" cy="869405"/>
          </a:xfrm>
          <a:prstGeom prst="rect">
            <a:avLst/>
          </a:prstGeom>
        </p:spPr>
      </p:pic>
      <p:pic>
        <p:nvPicPr>
          <p:cNvPr id="53" name="グラフィックス 52" descr="ロック 枠線">
            <a:extLst>
              <a:ext uri="{FF2B5EF4-FFF2-40B4-BE49-F238E27FC236}">
                <a16:creationId xmlns:a16="http://schemas.microsoft.com/office/drawing/2014/main" id="{1141A76F-2E87-578C-B517-A868B30ACBE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38065" y="1597582"/>
            <a:ext cx="914400" cy="914400"/>
          </a:xfrm>
          <a:prstGeom prst="rect">
            <a:avLst/>
          </a:prstGeom>
        </p:spPr>
      </p:pic>
      <p:pic>
        <p:nvPicPr>
          <p:cNvPr id="55" name="グラフィックス 54" descr="裁きの天秤 枠線">
            <a:extLst>
              <a:ext uri="{FF2B5EF4-FFF2-40B4-BE49-F238E27FC236}">
                <a16:creationId xmlns:a16="http://schemas.microsoft.com/office/drawing/2014/main" id="{A9C7A20C-F633-66CD-B43E-AD673BB78BF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633388" y="1579178"/>
            <a:ext cx="914400" cy="914400"/>
          </a:xfrm>
          <a:prstGeom prst="rect">
            <a:avLst/>
          </a:prstGeom>
        </p:spPr>
      </p:pic>
      <p:pic>
        <p:nvPicPr>
          <p:cNvPr id="57" name="グラフィックス 56" descr="ユーザー 枠線">
            <a:extLst>
              <a:ext uri="{FF2B5EF4-FFF2-40B4-BE49-F238E27FC236}">
                <a16:creationId xmlns:a16="http://schemas.microsoft.com/office/drawing/2014/main" id="{972B4066-B851-B52C-D879-B6C071C2CAF9}"/>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672060" y="3449973"/>
            <a:ext cx="914400" cy="914400"/>
          </a:xfrm>
          <a:prstGeom prst="rect">
            <a:avLst/>
          </a:prstGeom>
        </p:spPr>
      </p:pic>
      <p:pic>
        <p:nvPicPr>
          <p:cNvPr id="59" name="グラフィックス 58" descr="握手 枠線">
            <a:extLst>
              <a:ext uri="{FF2B5EF4-FFF2-40B4-BE49-F238E27FC236}">
                <a16:creationId xmlns:a16="http://schemas.microsoft.com/office/drawing/2014/main" id="{3EE3D9E9-C07C-92A4-A64A-4D5A0EFE4FD2}"/>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0522857" y="3449973"/>
            <a:ext cx="914400" cy="914400"/>
          </a:xfrm>
          <a:prstGeom prst="rect">
            <a:avLst/>
          </a:prstGeom>
        </p:spPr>
      </p:pic>
      <p:sp>
        <p:nvSpPr>
          <p:cNvPr id="60" name="テキスト ボックス 59">
            <a:extLst>
              <a:ext uri="{FF2B5EF4-FFF2-40B4-BE49-F238E27FC236}">
                <a16:creationId xmlns:a16="http://schemas.microsoft.com/office/drawing/2014/main" id="{5887A284-8425-D6AA-45A5-F5B6428B6246}"/>
              </a:ext>
            </a:extLst>
          </p:cNvPr>
          <p:cNvSpPr txBox="1"/>
          <p:nvPr/>
        </p:nvSpPr>
        <p:spPr>
          <a:xfrm>
            <a:off x="1854447" y="2466830"/>
            <a:ext cx="954108" cy="400110"/>
          </a:xfrm>
          <a:prstGeom prst="rect">
            <a:avLst/>
          </a:prstGeom>
          <a:noFill/>
        </p:spPr>
        <p:txBody>
          <a:bodyPr wrap="none" rtlCol="0">
            <a:spAutoFit/>
          </a:bodyPr>
          <a:lstStyle/>
          <a:p>
            <a:pPr algn="ctr" defTabSz="914400" fontAlgn="base">
              <a:spcBef>
                <a:spcPct val="0"/>
              </a:spcBef>
              <a:spcAft>
                <a:spcPct val="0"/>
              </a:spcAft>
            </a:pPr>
            <a:r>
              <a:rPr kumimoji="1" lang="ja-JP" altLang="en-US" sz="2000" b="1">
                <a:solidFill>
                  <a:schemeClr val="bg1"/>
                </a:solidFill>
                <a:latin typeface="+mn-ea"/>
              </a:rPr>
              <a:t>公平性</a:t>
            </a:r>
            <a:endParaRPr kumimoji="1" lang="ja-JP" altLang="en-US" sz="2000" b="1" dirty="0">
              <a:solidFill>
                <a:schemeClr val="bg1"/>
              </a:solidFill>
              <a:latin typeface="+mn-ea"/>
            </a:endParaRPr>
          </a:p>
        </p:txBody>
      </p:sp>
      <p:sp>
        <p:nvSpPr>
          <p:cNvPr id="3" name="スライド番号プレースホルダー 2">
            <a:extLst>
              <a:ext uri="{FF2B5EF4-FFF2-40B4-BE49-F238E27FC236}">
                <a16:creationId xmlns:a16="http://schemas.microsoft.com/office/drawing/2014/main" id="{7F15FC88-4CBB-5A1F-80B5-2A92F6066EDB}"/>
              </a:ext>
            </a:extLst>
          </p:cNvPr>
          <p:cNvSpPr>
            <a:spLocks noGrp="1"/>
          </p:cNvSpPr>
          <p:nvPr>
            <p:ph type="sldNum" sz="quarter" idx="10"/>
          </p:nvPr>
        </p:nvSpPr>
        <p:spPr>
          <a:xfrm>
            <a:off x="9265299" y="6465214"/>
            <a:ext cx="2743200" cy="204403"/>
          </a:xfrm>
        </p:spPr>
        <p:txBody>
          <a:bodyPr/>
          <a:lstStyle/>
          <a:p>
            <a:fld id="{5D750650-B10A-47BF-93C2-E1678438B37A}" type="slidenum">
              <a:rPr lang="en-US" altLang="ja-JP" smtClean="0"/>
              <a:pPr/>
              <a:t>45</a:t>
            </a:fld>
            <a:endParaRPr lang="en-US" altLang="ja-JP" dirty="0"/>
          </a:p>
        </p:txBody>
      </p:sp>
      <p:sp>
        <p:nvSpPr>
          <p:cNvPr id="4" name="テキスト ボックス 3">
            <a:extLst>
              <a:ext uri="{FF2B5EF4-FFF2-40B4-BE49-F238E27FC236}">
                <a16:creationId xmlns:a16="http://schemas.microsoft.com/office/drawing/2014/main" id="{74796BB6-3EAC-C933-0AD5-0BD89F4D3F8E}"/>
              </a:ext>
            </a:extLst>
          </p:cNvPr>
          <p:cNvSpPr txBox="1"/>
          <p:nvPr/>
        </p:nvSpPr>
        <p:spPr>
          <a:xfrm>
            <a:off x="4440507" y="5281620"/>
            <a:ext cx="7127016" cy="338554"/>
          </a:xfrm>
          <a:prstGeom prst="rect">
            <a:avLst/>
          </a:prstGeom>
          <a:noFill/>
        </p:spPr>
        <p:txBody>
          <a:bodyPr wrap="none" rtlCol="0">
            <a:spAutoFit/>
          </a:bodyPr>
          <a:lstStyle/>
          <a:p>
            <a:pPr algn="ctr" defTabSz="914400" fontAlgn="base">
              <a:spcBef>
                <a:spcPct val="0"/>
              </a:spcBef>
              <a:spcAft>
                <a:spcPct val="0"/>
              </a:spcAft>
            </a:pPr>
            <a:r>
              <a:rPr kumimoji="1" lang="ja-JP" altLang="en-US" sz="1600" b="1">
                <a:solidFill>
                  <a:srgbClr val="000000"/>
                </a:solidFill>
                <a:latin typeface="+mn-ea"/>
              </a:rPr>
              <a:t>出典：</a:t>
            </a:r>
            <a:r>
              <a:rPr lang="ja-JP" altLang="en-US" sz="1600">
                <a:hlinkClick r:id="rId15"/>
              </a:rPr>
              <a:t>責任ある信頼された </a:t>
            </a:r>
            <a:r>
              <a:rPr lang="en-US" altLang="ja-JP" sz="1600" dirty="0">
                <a:hlinkClick r:id="rId15"/>
              </a:rPr>
              <a:t>AI - Cloud Adoption Framework | Microsoft Learn</a:t>
            </a:r>
            <a:endParaRPr kumimoji="1" lang="ja-JP" altLang="en-US" sz="1600" b="1">
              <a:solidFill>
                <a:srgbClr val="000000"/>
              </a:solidFill>
              <a:latin typeface="+mn-ea"/>
            </a:endParaRPr>
          </a:p>
        </p:txBody>
      </p:sp>
    </p:spTree>
    <p:extLst>
      <p:ext uri="{BB962C8B-B14F-4D97-AF65-F5344CB8AC3E}">
        <p14:creationId xmlns:p14="http://schemas.microsoft.com/office/powerpoint/2010/main" val="21884399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6F476E3-B02F-2A41-DCE0-E23913BCDFBD}"/>
              </a:ext>
            </a:extLst>
          </p:cNvPr>
          <p:cNvSpPr>
            <a:spLocks noGrp="1"/>
          </p:cNvSpPr>
          <p:nvPr>
            <p:ph type="title"/>
          </p:nvPr>
        </p:nvSpPr>
        <p:spPr/>
        <p:txBody>
          <a:bodyPr/>
          <a:lstStyle/>
          <a:p>
            <a:pPr algn="ctr"/>
            <a:r>
              <a:rPr lang="ja-JP" altLang="en-US" sz="2400" b="1" spc="150">
                <a:solidFill>
                  <a:schemeClr val="bg1"/>
                </a:solidFill>
                <a:latin typeface="+mn-ea"/>
              </a:rPr>
              <a:t>信頼と安全性</a:t>
            </a:r>
            <a:endParaRPr lang="en-US" altLang="ja-JP" sz="2400" b="1" spc="150" dirty="0">
              <a:solidFill>
                <a:schemeClr val="bg1"/>
              </a:solidFill>
              <a:latin typeface="+mn-ea"/>
            </a:endParaRPr>
          </a:p>
        </p:txBody>
      </p:sp>
      <p:sp>
        <p:nvSpPr>
          <p:cNvPr id="24" name="テキスト ボックス 23">
            <a:extLst>
              <a:ext uri="{FF2B5EF4-FFF2-40B4-BE49-F238E27FC236}">
                <a16:creationId xmlns:a16="http://schemas.microsoft.com/office/drawing/2014/main" id="{7CED1903-09DC-4AB3-E38E-E1CCE4CB927B}"/>
              </a:ext>
            </a:extLst>
          </p:cNvPr>
          <p:cNvSpPr txBox="1"/>
          <p:nvPr/>
        </p:nvSpPr>
        <p:spPr>
          <a:xfrm>
            <a:off x="1404706" y="933437"/>
            <a:ext cx="9382584" cy="646331"/>
          </a:xfrm>
          <a:prstGeom prst="rect">
            <a:avLst/>
          </a:prstGeom>
          <a:noFill/>
        </p:spPr>
        <p:txBody>
          <a:bodyPr wrap="square" rtlCol="0">
            <a:spAutoFit/>
          </a:bodyPr>
          <a:lstStyle/>
          <a:p>
            <a:pPr algn="ctr" defTabSz="914400" fontAlgn="base">
              <a:spcBef>
                <a:spcPct val="0"/>
              </a:spcBef>
              <a:spcAft>
                <a:spcPct val="0"/>
              </a:spcAft>
            </a:pPr>
            <a:r>
              <a:rPr kumimoji="1" lang="en-US" altLang="ja-JP" dirty="0">
                <a:solidFill>
                  <a:srgbClr val="F36C37"/>
                </a:solidFill>
                <a:latin typeface="+mn-ea"/>
              </a:rPr>
              <a:t>AI </a:t>
            </a:r>
            <a:r>
              <a:rPr kumimoji="1" lang="ja-JP" altLang="en-US">
                <a:solidFill>
                  <a:srgbClr val="F36C37"/>
                </a:solidFill>
                <a:latin typeface="+mn-ea"/>
              </a:rPr>
              <a:t>は信頼性が高く安全である必要があります。 システムが本来設計されたとおりに動作し、新しい状況にも安全に対応できる</a:t>
            </a:r>
          </a:p>
        </p:txBody>
      </p:sp>
      <p:sp>
        <p:nvSpPr>
          <p:cNvPr id="25" name="テキスト ボックス 24">
            <a:extLst>
              <a:ext uri="{FF2B5EF4-FFF2-40B4-BE49-F238E27FC236}">
                <a16:creationId xmlns:a16="http://schemas.microsoft.com/office/drawing/2014/main" id="{20CB450A-1271-03C0-DE31-97DE1D834F5E}"/>
              </a:ext>
            </a:extLst>
          </p:cNvPr>
          <p:cNvSpPr txBox="1"/>
          <p:nvPr/>
        </p:nvSpPr>
        <p:spPr>
          <a:xfrm>
            <a:off x="1365132" y="5724508"/>
            <a:ext cx="9461731" cy="707886"/>
          </a:xfrm>
          <a:prstGeom prst="rect">
            <a:avLst/>
          </a:prstGeom>
          <a:noFill/>
        </p:spPr>
        <p:txBody>
          <a:bodyPr wrap="square" rtlCol="0">
            <a:spAutoFit/>
          </a:bodyPr>
          <a:lstStyle/>
          <a:p>
            <a:pPr algn="ctr" defTabSz="914400" fontAlgn="base">
              <a:spcBef>
                <a:spcPct val="0"/>
              </a:spcBef>
              <a:spcAft>
                <a:spcPct val="0"/>
              </a:spcAft>
            </a:pPr>
            <a:r>
              <a:rPr kumimoji="1" lang="en-US" altLang="ja-JP" sz="2000" dirty="0">
                <a:solidFill>
                  <a:srgbClr val="F36C37"/>
                </a:solidFill>
                <a:latin typeface="+mn-ea"/>
              </a:rPr>
              <a:t>AI </a:t>
            </a:r>
            <a:r>
              <a:rPr kumimoji="1" lang="ja-JP" altLang="en-US" sz="2000" b="1">
                <a:solidFill>
                  <a:srgbClr val="F36C37"/>
                </a:solidFill>
                <a:latin typeface="+mn-ea"/>
              </a:rPr>
              <a:t>システムの可用性</a:t>
            </a:r>
            <a:r>
              <a:rPr kumimoji="1" lang="ja-JP" altLang="en-US" sz="2000">
                <a:solidFill>
                  <a:srgbClr val="F36C37"/>
                </a:solidFill>
                <a:latin typeface="+mn-ea"/>
              </a:rPr>
              <a:t>や予期しない</a:t>
            </a:r>
            <a:r>
              <a:rPr kumimoji="1" lang="ja-JP" altLang="en-US" sz="2000" b="1">
                <a:solidFill>
                  <a:srgbClr val="F36C37"/>
                </a:solidFill>
                <a:latin typeface="+mn-ea"/>
              </a:rPr>
              <a:t>予測を行う場合にも正しく</a:t>
            </a:r>
            <a:r>
              <a:rPr kumimoji="1" lang="en-US" altLang="ja-JP" sz="2000" b="1" dirty="0">
                <a:solidFill>
                  <a:srgbClr val="F36C37"/>
                </a:solidFill>
                <a:latin typeface="+mn-ea"/>
              </a:rPr>
              <a:t> </a:t>
            </a:r>
          </a:p>
          <a:p>
            <a:pPr algn="ctr" defTabSz="914400" fontAlgn="base">
              <a:spcBef>
                <a:spcPct val="0"/>
              </a:spcBef>
              <a:spcAft>
                <a:spcPct val="0"/>
              </a:spcAft>
            </a:pPr>
            <a:r>
              <a:rPr kumimoji="1" lang="en-US" altLang="ja-JP" sz="2000" b="1" dirty="0">
                <a:solidFill>
                  <a:srgbClr val="F36C37"/>
                </a:solidFill>
                <a:latin typeface="+mn-ea"/>
              </a:rPr>
              <a:t>AI </a:t>
            </a:r>
            <a:r>
              <a:rPr kumimoji="1" lang="ja-JP" altLang="en-US" sz="2000" b="1">
                <a:solidFill>
                  <a:srgbClr val="F36C37"/>
                </a:solidFill>
                <a:latin typeface="+mn-ea"/>
              </a:rPr>
              <a:t>が動作</a:t>
            </a:r>
            <a:r>
              <a:rPr kumimoji="1" lang="ja-JP" altLang="en-US" sz="2000">
                <a:solidFill>
                  <a:srgbClr val="F36C37"/>
                </a:solidFill>
                <a:latin typeface="+mn-ea"/>
              </a:rPr>
              <a:t>する必要がある</a:t>
            </a:r>
            <a:endParaRPr kumimoji="1" lang="en-US" altLang="ja-JP" sz="2000" dirty="0">
              <a:solidFill>
                <a:srgbClr val="F36C37"/>
              </a:solidFill>
              <a:latin typeface="+mn-ea"/>
            </a:endParaRPr>
          </a:p>
        </p:txBody>
      </p:sp>
      <p:sp>
        <p:nvSpPr>
          <p:cNvPr id="27" name="正方形/長方形 26">
            <a:extLst>
              <a:ext uri="{FF2B5EF4-FFF2-40B4-BE49-F238E27FC236}">
                <a16:creationId xmlns:a16="http://schemas.microsoft.com/office/drawing/2014/main" id="{785EFE98-2F1C-69D5-2DC6-79FA90A235DA}"/>
              </a:ext>
            </a:extLst>
          </p:cNvPr>
          <p:cNvSpPr/>
          <p:nvPr/>
        </p:nvSpPr>
        <p:spPr>
          <a:xfrm>
            <a:off x="1081261" y="1678205"/>
            <a:ext cx="2496456" cy="166755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b="1" dirty="0">
              <a:latin typeface="+mn-ea"/>
            </a:endParaRPr>
          </a:p>
        </p:txBody>
      </p:sp>
      <p:sp>
        <p:nvSpPr>
          <p:cNvPr id="28" name="正方形/長方形 27">
            <a:extLst>
              <a:ext uri="{FF2B5EF4-FFF2-40B4-BE49-F238E27FC236}">
                <a16:creationId xmlns:a16="http://schemas.microsoft.com/office/drawing/2014/main" id="{FF194145-2A34-1D0B-40B5-89FFB7BCF121}"/>
              </a:ext>
            </a:extLst>
          </p:cNvPr>
          <p:cNvSpPr/>
          <p:nvPr/>
        </p:nvSpPr>
        <p:spPr>
          <a:xfrm>
            <a:off x="4661044" y="1678205"/>
            <a:ext cx="2496456" cy="166755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sz="2400" b="1">
                <a:latin typeface="+mn-ea"/>
              </a:rPr>
              <a:t>透明性</a:t>
            </a:r>
            <a:endParaRPr kumimoji="1" lang="ja-JP" altLang="en-US" sz="2400" b="1" dirty="0">
              <a:latin typeface="+mn-ea"/>
            </a:endParaRPr>
          </a:p>
        </p:txBody>
      </p:sp>
      <p:sp>
        <p:nvSpPr>
          <p:cNvPr id="29" name="正方形/長方形 28">
            <a:extLst>
              <a:ext uri="{FF2B5EF4-FFF2-40B4-BE49-F238E27FC236}">
                <a16:creationId xmlns:a16="http://schemas.microsoft.com/office/drawing/2014/main" id="{2C37CC21-81B9-0009-6EF3-7C8FE3A9F080}"/>
              </a:ext>
            </a:extLst>
          </p:cNvPr>
          <p:cNvSpPr/>
          <p:nvPr/>
        </p:nvSpPr>
        <p:spPr>
          <a:xfrm>
            <a:off x="8245545" y="1678205"/>
            <a:ext cx="3191712" cy="166755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sz="2400" b="1">
                <a:latin typeface="+mn-ea"/>
              </a:rPr>
              <a:t>プライバシー</a:t>
            </a:r>
            <a:endParaRPr kumimoji="1" lang="en-US" altLang="ja-JP" sz="2400" b="1" dirty="0">
              <a:latin typeface="+mn-ea"/>
            </a:endParaRPr>
          </a:p>
          <a:p>
            <a:pPr algn="ctr"/>
            <a:r>
              <a:rPr kumimoji="1" lang="ja-JP" altLang="en-US" sz="2400" b="1">
                <a:latin typeface="+mn-ea"/>
              </a:rPr>
              <a:t>セキュリティ</a:t>
            </a:r>
            <a:endParaRPr kumimoji="1" lang="ja-JP" altLang="en-US" sz="2400" b="1" dirty="0">
              <a:latin typeface="+mn-ea"/>
            </a:endParaRPr>
          </a:p>
        </p:txBody>
      </p:sp>
      <p:sp>
        <p:nvSpPr>
          <p:cNvPr id="30" name="正方形/長方形 29">
            <a:extLst>
              <a:ext uri="{FF2B5EF4-FFF2-40B4-BE49-F238E27FC236}">
                <a16:creationId xmlns:a16="http://schemas.microsoft.com/office/drawing/2014/main" id="{39AA99B8-142E-5B19-6858-5ACCD6E31F3B}"/>
              </a:ext>
            </a:extLst>
          </p:cNvPr>
          <p:cNvSpPr/>
          <p:nvPr/>
        </p:nvSpPr>
        <p:spPr>
          <a:xfrm>
            <a:off x="1081261" y="3640134"/>
            <a:ext cx="2496456" cy="166755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sz="2400" b="1">
                <a:latin typeface="+mn-ea"/>
              </a:rPr>
              <a:t>包括性</a:t>
            </a:r>
            <a:endParaRPr kumimoji="1" lang="ja-JP" altLang="en-US" sz="2400" b="1" dirty="0">
              <a:latin typeface="+mn-ea"/>
            </a:endParaRPr>
          </a:p>
        </p:txBody>
      </p:sp>
      <p:sp>
        <p:nvSpPr>
          <p:cNvPr id="31" name="正方形/長方形 30">
            <a:extLst>
              <a:ext uri="{FF2B5EF4-FFF2-40B4-BE49-F238E27FC236}">
                <a16:creationId xmlns:a16="http://schemas.microsoft.com/office/drawing/2014/main" id="{FB6AF2B7-AF44-58DF-E7E2-57A0ADE1D58E}"/>
              </a:ext>
            </a:extLst>
          </p:cNvPr>
          <p:cNvSpPr/>
          <p:nvPr/>
        </p:nvSpPr>
        <p:spPr>
          <a:xfrm>
            <a:off x="4667775" y="3632328"/>
            <a:ext cx="2496456" cy="1667554"/>
          </a:xfrm>
          <a:prstGeom prst="rect">
            <a:avLst/>
          </a:prstGeom>
          <a:solidFill>
            <a:srgbClr val="F36C3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sz="2400" b="1">
                <a:latin typeface="+mn-ea"/>
              </a:rPr>
              <a:t>信頼と</a:t>
            </a:r>
            <a:endParaRPr kumimoji="1" lang="en-US" altLang="ja-JP" sz="2400" b="1" dirty="0">
              <a:latin typeface="+mn-ea"/>
            </a:endParaRPr>
          </a:p>
          <a:p>
            <a:pPr algn="ctr"/>
            <a:r>
              <a:rPr kumimoji="1" lang="ja-JP" altLang="en-US" sz="2400" b="1">
                <a:latin typeface="+mn-ea"/>
              </a:rPr>
              <a:t>安全性</a:t>
            </a:r>
          </a:p>
        </p:txBody>
      </p:sp>
      <p:sp>
        <p:nvSpPr>
          <p:cNvPr id="32" name="正方形/長方形 31">
            <a:extLst>
              <a:ext uri="{FF2B5EF4-FFF2-40B4-BE49-F238E27FC236}">
                <a16:creationId xmlns:a16="http://schemas.microsoft.com/office/drawing/2014/main" id="{63064EE2-7807-99C6-89A6-3F1E4CB481F5}"/>
              </a:ext>
            </a:extLst>
          </p:cNvPr>
          <p:cNvSpPr/>
          <p:nvPr/>
        </p:nvSpPr>
        <p:spPr>
          <a:xfrm>
            <a:off x="8232462" y="3640134"/>
            <a:ext cx="3191712" cy="166755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sz="2400" b="1">
                <a:latin typeface="+mn-ea"/>
              </a:rPr>
              <a:t>アカウンタビリティ</a:t>
            </a:r>
            <a:endParaRPr kumimoji="1" lang="en-US" altLang="ja-JP" sz="2400" b="1" dirty="0">
              <a:latin typeface="+mn-ea"/>
            </a:endParaRPr>
          </a:p>
          <a:p>
            <a:pPr algn="ctr"/>
            <a:r>
              <a:rPr kumimoji="1" lang="ja-JP" altLang="en-US" sz="2400" b="1">
                <a:latin typeface="+mn-ea"/>
              </a:rPr>
              <a:t>（説明責任）</a:t>
            </a:r>
            <a:endParaRPr kumimoji="1" lang="ja-JP" altLang="en-US" sz="2400" b="1" dirty="0">
              <a:latin typeface="+mn-ea"/>
            </a:endParaRPr>
          </a:p>
        </p:txBody>
      </p:sp>
      <p:pic>
        <p:nvPicPr>
          <p:cNvPr id="49" name="グラフィックス 48" descr="目 枠線">
            <a:extLst>
              <a:ext uri="{FF2B5EF4-FFF2-40B4-BE49-F238E27FC236}">
                <a16:creationId xmlns:a16="http://schemas.microsoft.com/office/drawing/2014/main" id="{43ECBA40-ADD0-E45C-B273-34A6D42F639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288095" y="1528217"/>
            <a:ext cx="914400" cy="914400"/>
          </a:xfrm>
          <a:prstGeom prst="rect">
            <a:avLst/>
          </a:prstGeom>
        </p:spPr>
      </p:pic>
      <p:pic>
        <p:nvPicPr>
          <p:cNvPr id="51" name="グラフィックス 50" descr="盾 枠線">
            <a:extLst>
              <a:ext uri="{FF2B5EF4-FFF2-40B4-BE49-F238E27FC236}">
                <a16:creationId xmlns:a16="http://schemas.microsoft.com/office/drawing/2014/main" id="{3D333124-AA18-DB77-432B-2680FC54EC4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335081" y="3596700"/>
            <a:ext cx="869405" cy="869405"/>
          </a:xfrm>
          <a:prstGeom prst="rect">
            <a:avLst/>
          </a:prstGeom>
        </p:spPr>
      </p:pic>
      <p:pic>
        <p:nvPicPr>
          <p:cNvPr id="53" name="グラフィックス 52" descr="ロック 枠線">
            <a:extLst>
              <a:ext uri="{FF2B5EF4-FFF2-40B4-BE49-F238E27FC236}">
                <a16:creationId xmlns:a16="http://schemas.microsoft.com/office/drawing/2014/main" id="{1141A76F-2E87-578C-B517-A868B30ACBE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38065" y="1597582"/>
            <a:ext cx="914400" cy="914400"/>
          </a:xfrm>
          <a:prstGeom prst="rect">
            <a:avLst/>
          </a:prstGeom>
        </p:spPr>
      </p:pic>
      <p:pic>
        <p:nvPicPr>
          <p:cNvPr id="55" name="グラフィックス 54" descr="裁きの天秤 枠線">
            <a:extLst>
              <a:ext uri="{FF2B5EF4-FFF2-40B4-BE49-F238E27FC236}">
                <a16:creationId xmlns:a16="http://schemas.microsoft.com/office/drawing/2014/main" id="{A9C7A20C-F633-66CD-B43E-AD673BB78BF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633388" y="1579178"/>
            <a:ext cx="914400" cy="914400"/>
          </a:xfrm>
          <a:prstGeom prst="rect">
            <a:avLst/>
          </a:prstGeom>
        </p:spPr>
      </p:pic>
      <p:pic>
        <p:nvPicPr>
          <p:cNvPr id="57" name="グラフィックス 56" descr="ユーザー 枠線">
            <a:extLst>
              <a:ext uri="{FF2B5EF4-FFF2-40B4-BE49-F238E27FC236}">
                <a16:creationId xmlns:a16="http://schemas.microsoft.com/office/drawing/2014/main" id="{972B4066-B851-B52C-D879-B6C071C2CAF9}"/>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672060" y="3449973"/>
            <a:ext cx="914400" cy="914400"/>
          </a:xfrm>
          <a:prstGeom prst="rect">
            <a:avLst/>
          </a:prstGeom>
        </p:spPr>
      </p:pic>
      <p:pic>
        <p:nvPicPr>
          <p:cNvPr id="59" name="グラフィックス 58" descr="握手 枠線">
            <a:extLst>
              <a:ext uri="{FF2B5EF4-FFF2-40B4-BE49-F238E27FC236}">
                <a16:creationId xmlns:a16="http://schemas.microsoft.com/office/drawing/2014/main" id="{3EE3D9E9-C07C-92A4-A64A-4D5A0EFE4FD2}"/>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0522857" y="3449973"/>
            <a:ext cx="914400" cy="914400"/>
          </a:xfrm>
          <a:prstGeom prst="rect">
            <a:avLst/>
          </a:prstGeom>
        </p:spPr>
      </p:pic>
      <p:sp>
        <p:nvSpPr>
          <p:cNvPr id="60" name="テキスト ボックス 59">
            <a:extLst>
              <a:ext uri="{FF2B5EF4-FFF2-40B4-BE49-F238E27FC236}">
                <a16:creationId xmlns:a16="http://schemas.microsoft.com/office/drawing/2014/main" id="{5887A284-8425-D6AA-45A5-F5B6428B6246}"/>
              </a:ext>
            </a:extLst>
          </p:cNvPr>
          <p:cNvSpPr txBox="1"/>
          <p:nvPr/>
        </p:nvSpPr>
        <p:spPr>
          <a:xfrm>
            <a:off x="1854447" y="2466830"/>
            <a:ext cx="954108" cy="400110"/>
          </a:xfrm>
          <a:prstGeom prst="rect">
            <a:avLst/>
          </a:prstGeom>
          <a:noFill/>
        </p:spPr>
        <p:txBody>
          <a:bodyPr wrap="none" rtlCol="0">
            <a:spAutoFit/>
          </a:bodyPr>
          <a:lstStyle/>
          <a:p>
            <a:pPr algn="ctr" defTabSz="914400" fontAlgn="base">
              <a:spcBef>
                <a:spcPct val="0"/>
              </a:spcBef>
              <a:spcAft>
                <a:spcPct val="0"/>
              </a:spcAft>
            </a:pPr>
            <a:r>
              <a:rPr kumimoji="1" lang="ja-JP" altLang="en-US" sz="2000" b="1">
                <a:solidFill>
                  <a:schemeClr val="bg1"/>
                </a:solidFill>
                <a:latin typeface="+mn-ea"/>
              </a:rPr>
              <a:t>公平性</a:t>
            </a:r>
            <a:endParaRPr kumimoji="1" lang="ja-JP" altLang="en-US" sz="2000" b="1" dirty="0">
              <a:solidFill>
                <a:schemeClr val="bg1"/>
              </a:solidFill>
              <a:latin typeface="+mn-ea"/>
            </a:endParaRPr>
          </a:p>
        </p:txBody>
      </p:sp>
      <p:sp>
        <p:nvSpPr>
          <p:cNvPr id="3" name="スライド番号プレースホルダー 2">
            <a:extLst>
              <a:ext uri="{FF2B5EF4-FFF2-40B4-BE49-F238E27FC236}">
                <a16:creationId xmlns:a16="http://schemas.microsoft.com/office/drawing/2014/main" id="{BE5D0A5A-134D-B926-B657-5114A452D6BD}"/>
              </a:ext>
            </a:extLst>
          </p:cNvPr>
          <p:cNvSpPr>
            <a:spLocks noGrp="1"/>
          </p:cNvSpPr>
          <p:nvPr>
            <p:ph type="sldNum" sz="quarter" idx="10"/>
          </p:nvPr>
        </p:nvSpPr>
        <p:spPr>
          <a:xfrm>
            <a:off x="9265299" y="6465214"/>
            <a:ext cx="2743200" cy="204403"/>
          </a:xfrm>
        </p:spPr>
        <p:txBody>
          <a:bodyPr/>
          <a:lstStyle/>
          <a:p>
            <a:fld id="{5D750650-B10A-47BF-93C2-E1678438B37A}" type="slidenum">
              <a:rPr lang="en-US" altLang="ja-JP" smtClean="0"/>
              <a:pPr/>
              <a:t>46</a:t>
            </a:fld>
            <a:endParaRPr lang="en-US" altLang="ja-JP" dirty="0"/>
          </a:p>
        </p:txBody>
      </p:sp>
      <p:sp>
        <p:nvSpPr>
          <p:cNvPr id="4" name="テキスト ボックス 3">
            <a:extLst>
              <a:ext uri="{FF2B5EF4-FFF2-40B4-BE49-F238E27FC236}">
                <a16:creationId xmlns:a16="http://schemas.microsoft.com/office/drawing/2014/main" id="{98007837-DA83-C05B-A809-0FAA7EA1CF38}"/>
              </a:ext>
            </a:extLst>
          </p:cNvPr>
          <p:cNvSpPr txBox="1"/>
          <p:nvPr/>
        </p:nvSpPr>
        <p:spPr>
          <a:xfrm>
            <a:off x="4440507" y="5281620"/>
            <a:ext cx="7127016" cy="338554"/>
          </a:xfrm>
          <a:prstGeom prst="rect">
            <a:avLst/>
          </a:prstGeom>
          <a:noFill/>
        </p:spPr>
        <p:txBody>
          <a:bodyPr wrap="none" rtlCol="0">
            <a:spAutoFit/>
          </a:bodyPr>
          <a:lstStyle/>
          <a:p>
            <a:pPr algn="ctr" defTabSz="914400" fontAlgn="base">
              <a:spcBef>
                <a:spcPct val="0"/>
              </a:spcBef>
              <a:spcAft>
                <a:spcPct val="0"/>
              </a:spcAft>
            </a:pPr>
            <a:r>
              <a:rPr kumimoji="1" lang="ja-JP" altLang="en-US" sz="1600" b="1">
                <a:solidFill>
                  <a:srgbClr val="000000"/>
                </a:solidFill>
                <a:latin typeface="+mn-ea"/>
              </a:rPr>
              <a:t>出典：</a:t>
            </a:r>
            <a:r>
              <a:rPr lang="ja-JP" altLang="en-US" sz="1600">
                <a:hlinkClick r:id="rId15"/>
              </a:rPr>
              <a:t>責任ある信頼された </a:t>
            </a:r>
            <a:r>
              <a:rPr lang="en-US" altLang="ja-JP" sz="1600" dirty="0">
                <a:hlinkClick r:id="rId15"/>
              </a:rPr>
              <a:t>AI - Cloud Adoption Framework | Microsoft Learn</a:t>
            </a:r>
            <a:endParaRPr kumimoji="1" lang="ja-JP" altLang="en-US" sz="1600" b="1">
              <a:solidFill>
                <a:srgbClr val="000000"/>
              </a:solidFill>
              <a:latin typeface="+mn-ea"/>
            </a:endParaRPr>
          </a:p>
        </p:txBody>
      </p:sp>
    </p:spTree>
    <p:extLst>
      <p:ext uri="{BB962C8B-B14F-4D97-AF65-F5344CB8AC3E}">
        <p14:creationId xmlns:p14="http://schemas.microsoft.com/office/powerpoint/2010/main" val="246801399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6F476E3-B02F-2A41-DCE0-E23913BCDFBD}"/>
              </a:ext>
            </a:extLst>
          </p:cNvPr>
          <p:cNvSpPr>
            <a:spLocks noGrp="1"/>
          </p:cNvSpPr>
          <p:nvPr>
            <p:ph type="title"/>
          </p:nvPr>
        </p:nvSpPr>
        <p:spPr/>
        <p:txBody>
          <a:bodyPr/>
          <a:lstStyle/>
          <a:p>
            <a:pPr algn="ctr"/>
            <a:r>
              <a:rPr lang="ja-JP" altLang="en-US" sz="2400" b="1" spc="150">
                <a:solidFill>
                  <a:schemeClr val="bg1"/>
                </a:solidFill>
                <a:latin typeface="+mn-ea"/>
              </a:rPr>
              <a:t>アカウンタビリティ（説明責任）</a:t>
            </a:r>
            <a:endParaRPr lang="en-US" altLang="ja-JP" sz="2400" b="1" spc="150" dirty="0">
              <a:solidFill>
                <a:schemeClr val="bg1"/>
              </a:solidFill>
              <a:latin typeface="+mn-ea"/>
            </a:endParaRPr>
          </a:p>
        </p:txBody>
      </p:sp>
      <p:sp>
        <p:nvSpPr>
          <p:cNvPr id="24" name="テキスト ボックス 23">
            <a:extLst>
              <a:ext uri="{FF2B5EF4-FFF2-40B4-BE49-F238E27FC236}">
                <a16:creationId xmlns:a16="http://schemas.microsoft.com/office/drawing/2014/main" id="{7CED1903-09DC-4AB3-E38E-E1CCE4CB927B}"/>
              </a:ext>
            </a:extLst>
          </p:cNvPr>
          <p:cNvSpPr txBox="1"/>
          <p:nvPr/>
        </p:nvSpPr>
        <p:spPr>
          <a:xfrm>
            <a:off x="1022117" y="918212"/>
            <a:ext cx="10147759" cy="707886"/>
          </a:xfrm>
          <a:prstGeom prst="rect">
            <a:avLst/>
          </a:prstGeom>
          <a:noFill/>
        </p:spPr>
        <p:txBody>
          <a:bodyPr wrap="square" rtlCol="0">
            <a:spAutoFit/>
          </a:bodyPr>
          <a:lstStyle/>
          <a:p>
            <a:pPr algn="ctr" defTabSz="914400" fontAlgn="base">
              <a:spcBef>
                <a:spcPct val="0"/>
              </a:spcBef>
              <a:spcAft>
                <a:spcPct val="0"/>
              </a:spcAft>
            </a:pPr>
            <a:r>
              <a:rPr kumimoji="1" lang="en-US" altLang="ja-JP" sz="2000" dirty="0">
                <a:solidFill>
                  <a:srgbClr val="F36C37"/>
                </a:solidFill>
                <a:latin typeface="+mn-ea"/>
              </a:rPr>
              <a:t>AI </a:t>
            </a:r>
            <a:r>
              <a:rPr kumimoji="1" lang="ja-JP" altLang="en-US" sz="2000">
                <a:solidFill>
                  <a:srgbClr val="F36C37"/>
                </a:solidFill>
                <a:latin typeface="+mn-ea"/>
              </a:rPr>
              <a:t>システム展開する人たちは、システムがどのように動作するかについて説明責任があります。組織は、業界標準に基づいて説明責任の基準を策定する必要があります。</a:t>
            </a:r>
          </a:p>
        </p:txBody>
      </p:sp>
      <p:sp>
        <p:nvSpPr>
          <p:cNvPr id="25" name="テキスト ボックス 24">
            <a:extLst>
              <a:ext uri="{FF2B5EF4-FFF2-40B4-BE49-F238E27FC236}">
                <a16:creationId xmlns:a16="http://schemas.microsoft.com/office/drawing/2014/main" id="{20CB450A-1271-03C0-DE31-97DE1D834F5E}"/>
              </a:ext>
            </a:extLst>
          </p:cNvPr>
          <p:cNvSpPr txBox="1"/>
          <p:nvPr/>
        </p:nvSpPr>
        <p:spPr>
          <a:xfrm>
            <a:off x="1365132" y="5724508"/>
            <a:ext cx="9461731" cy="707886"/>
          </a:xfrm>
          <a:prstGeom prst="rect">
            <a:avLst/>
          </a:prstGeom>
          <a:noFill/>
        </p:spPr>
        <p:txBody>
          <a:bodyPr wrap="square" rtlCol="0">
            <a:spAutoFit/>
          </a:bodyPr>
          <a:lstStyle/>
          <a:p>
            <a:pPr algn="ctr" defTabSz="914400" fontAlgn="base">
              <a:spcBef>
                <a:spcPct val="0"/>
              </a:spcBef>
              <a:spcAft>
                <a:spcPct val="0"/>
              </a:spcAft>
            </a:pPr>
            <a:r>
              <a:rPr kumimoji="1" lang="en-US" altLang="ja-JP" sz="2000" dirty="0">
                <a:solidFill>
                  <a:srgbClr val="F36C37"/>
                </a:solidFill>
                <a:latin typeface="+mn-ea"/>
              </a:rPr>
              <a:t>AI </a:t>
            </a:r>
            <a:r>
              <a:rPr kumimoji="1" lang="ja-JP" altLang="en-US" sz="2000">
                <a:solidFill>
                  <a:srgbClr val="F36C37"/>
                </a:solidFill>
                <a:latin typeface="+mn-ea"/>
              </a:rPr>
              <a:t>システム動作において責任を追う</a:t>
            </a:r>
            <a:endParaRPr kumimoji="1" lang="en-US" altLang="ja-JP" sz="2000" dirty="0">
              <a:solidFill>
                <a:srgbClr val="F36C37"/>
              </a:solidFill>
              <a:latin typeface="+mn-ea"/>
            </a:endParaRPr>
          </a:p>
          <a:p>
            <a:pPr algn="ctr" defTabSz="914400" fontAlgn="base">
              <a:spcBef>
                <a:spcPct val="0"/>
              </a:spcBef>
              <a:spcAft>
                <a:spcPct val="0"/>
              </a:spcAft>
            </a:pPr>
            <a:r>
              <a:rPr kumimoji="1" lang="ja-JP" altLang="en-US" sz="2000">
                <a:solidFill>
                  <a:srgbClr val="F36C37"/>
                </a:solidFill>
                <a:latin typeface="+mn-ea"/>
              </a:rPr>
              <a:t>責任者を明確にする必要がある</a:t>
            </a:r>
            <a:endParaRPr kumimoji="1" lang="en-US" altLang="ja-JP" sz="2000" dirty="0">
              <a:solidFill>
                <a:srgbClr val="F36C37"/>
              </a:solidFill>
              <a:latin typeface="+mn-ea"/>
            </a:endParaRPr>
          </a:p>
        </p:txBody>
      </p:sp>
      <p:sp>
        <p:nvSpPr>
          <p:cNvPr id="27" name="正方形/長方形 26">
            <a:extLst>
              <a:ext uri="{FF2B5EF4-FFF2-40B4-BE49-F238E27FC236}">
                <a16:creationId xmlns:a16="http://schemas.microsoft.com/office/drawing/2014/main" id="{785EFE98-2F1C-69D5-2DC6-79FA90A235DA}"/>
              </a:ext>
            </a:extLst>
          </p:cNvPr>
          <p:cNvSpPr/>
          <p:nvPr/>
        </p:nvSpPr>
        <p:spPr>
          <a:xfrm>
            <a:off x="1081261" y="1678205"/>
            <a:ext cx="2496456" cy="166755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b="1" dirty="0">
              <a:latin typeface="+mn-ea"/>
            </a:endParaRPr>
          </a:p>
        </p:txBody>
      </p:sp>
      <p:sp>
        <p:nvSpPr>
          <p:cNvPr id="28" name="正方形/長方形 27">
            <a:extLst>
              <a:ext uri="{FF2B5EF4-FFF2-40B4-BE49-F238E27FC236}">
                <a16:creationId xmlns:a16="http://schemas.microsoft.com/office/drawing/2014/main" id="{FF194145-2A34-1D0B-40B5-89FFB7BCF121}"/>
              </a:ext>
            </a:extLst>
          </p:cNvPr>
          <p:cNvSpPr/>
          <p:nvPr/>
        </p:nvSpPr>
        <p:spPr>
          <a:xfrm>
            <a:off x="4661044" y="1678205"/>
            <a:ext cx="2496456" cy="166755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sz="2400" b="1">
                <a:latin typeface="+mn-ea"/>
              </a:rPr>
              <a:t>透明性</a:t>
            </a:r>
            <a:endParaRPr kumimoji="1" lang="ja-JP" altLang="en-US" sz="2400" b="1" dirty="0">
              <a:latin typeface="+mn-ea"/>
            </a:endParaRPr>
          </a:p>
        </p:txBody>
      </p:sp>
      <p:sp>
        <p:nvSpPr>
          <p:cNvPr id="29" name="正方形/長方形 28">
            <a:extLst>
              <a:ext uri="{FF2B5EF4-FFF2-40B4-BE49-F238E27FC236}">
                <a16:creationId xmlns:a16="http://schemas.microsoft.com/office/drawing/2014/main" id="{2C37CC21-81B9-0009-6EF3-7C8FE3A9F080}"/>
              </a:ext>
            </a:extLst>
          </p:cNvPr>
          <p:cNvSpPr/>
          <p:nvPr/>
        </p:nvSpPr>
        <p:spPr>
          <a:xfrm>
            <a:off x="8245545" y="1678205"/>
            <a:ext cx="3191712" cy="166755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sz="2400" b="1">
                <a:latin typeface="+mn-ea"/>
              </a:rPr>
              <a:t>プライバシー</a:t>
            </a:r>
            <a:endParaRPr kumimoji="1" lang="en-US" altLang="ja-JP" sz="2400" b="1" dirty="0">
              <a:latin typeface="+mn-ea"/>
            </a:endParaRPr>
          </a:p>
          <a:p>
            <a:pPr algn="ctr"/>
            <a:r>
              <a:rPr kumimoji="1" lang="ja-JP" altLang="en-US" sz="2400" b="1">
                <a:latin typeface="+mn-ea"/>
              </a:rPr>
              <a:t>セキュリティ</a:t>
            </a:r>
            <a:endParaRPr kumimoji="1" lang="ja-JP" altLang="en-US" sz="2400" b="1" dirty="0">
              <a:latin typeface="+mn-ea"/>
            </a:endParaRPr>
          </a:p>
        </p:txBody>
      </p:sp>
      <p:sp>
        <p:nvSpPr>
          <p:cNvPr id="30" name="正方形/長方形 29">
            <a:extLst>
              <a:ext uri="{FF2B5EF4-FFF2-40B4-BE49-F238E27FC236}">
                <a16:creationId xmlns:a16="http://schemas.microsoft.com/office/drawing/2014/main" id="{39AA99B8-142E-5B19-6858-5ACCD6E31F3B}"/>
              </a:ext>
            </a:extLst>
          </p:cNvPr>
          <p:cNvSpPr/>
          <p:nvPr/>
        </p:nvSpPr>
        <p:spPr>
          <a:xfrm>
            <a:off x="1081261" y="3640134"/>
            <a:ext cx="2496456" cy="166755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sz="2400" b="1">
                <a:latin typeface="+mn-ea"/>
              </a:rPr>
              <a:t>包括性</a:t>
            </a:r>
            <a:endParaRPr kumimoji="1" lang="ja-JP" altLang="en-US" sz="2400" b="1" dirty="0">
              <a:latin typeface="+mn-ea"/>
            </a:endParaRPr>
          </a:p>
        </p:txBody>
      </p:sp>
      <p:sp>
        <p:nvSpPr>
          <p:cNvPr id="31" name="正方形/長方形 30">
            <a:extLst>
              <a:ext uri="{FF2B5EF4-FFF2-40B4-BE49-F238E27FC236}">
                <a16:creationId xmlns:a16="http://schemas.microsoft.com/office/drawing/2014/main" id="{FB6AF2B7-AF44-58DF-E7E2-57A0ADE1D58E}"/>
              </a:ext>
            </a:extLst>
          </p:cNvPr>
          <p:cNvSpPr/>
          <p:nvPr/>
        </p:nvSpPr>
        <p:spPr>
          <a:xfrm>
            <a:off x="4667775" y="3632328"/>
            <a:ext cx="2496456" cy="166755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sz="2400" b="1">
                <a:latin typeface="+mn-ea"/>
              </a:rPr>
              <a:t>信頼と</a:t>
            </a:r>
            <a:endParaRPr kumimoji="1" lang="en-US" altLang="ja-JP" sz="2400" b="1" dirty="0">
              <a:latin typeface="+mn-ea"/>
            </a:endParaRPr>
          </a:p>
          <a:p>
            <a:pPr algn="ctr"/>
            <a:r>
              <a:rPr kumimoji="1" lang="ja-JP" altLang="en-US" sz="2400" b="1">
                <a:latin typeface="+mn-ea"/>
              </a:rPr>
              <a:t>安全性</a:t>
            </a:r>
          </a:p>
        </p:txBody>
      </p:sp>
      <p:sp>
        <p:nvSpPr>
          <p:cNvPr id="32" name="正方形/長方形 31">
            <a:extLst>
              <a:ext uri="{FF2B5EF4-FFF2-40B4-BE49-F238E27FC236}">
                <a16:creationId xmlns:a16="http://schemas.microsoft.com/office/drawing/2014/main" id="{63064EE2-7807-99C6-89A6-3F1E4CB481F5}"/>
              </a:ext>
            </a:extLst>
          </p:cNvPr>
          <p:cNvSpPr/>
          <p:nvPr/>
        </p:nvSpPr>
        <p:spPr>
          <a:xfrm>
            <a:off x="8232462" y="3640134"/>
            <a:ext cx="3191712" cy="1667554"/>
          </a:xfrm>
          <a:prstGeom prst="rect">
            <a:avLst/>
          </a:prstGeom>
          <a:solidFill>
            <a:srgbClr val="F36C3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sz="2400" b="1">
                <a:latin typeface="+mn-ea"/>
              </a:rPr>
              <a:t>アカウンタビリティ</a:t>
            </a:r>
            <a:endParaRPr kumimoji="1" lang="en-US" altLang="ja-JP" sz="2400" b="1" dirty="0">
              <a:latin typeface="+mn-ea"/>
            </a:endParaRPr>
          </a:p>
          <a:p>
            <a:pPr algn="ctr"/>
            <a:r>
              <a:rPr kumimoji="1" lang="ja-JP" altLang="en-US" sz="2400" b="1">
                <a:latin typeface="+mn-ea"/>
              </a:rPr>
              <a:t>（説明責任）</a:t>
            </a:r>
            <a:endParaRPr kumimoji="1" lang="ja-JP" altLang="en-US" sz="2400" b="1" dirty="0">
              <a:latin typeface="+mn-ea"/>
            </a:endParaRPr>
          </a:p>
        </p:txBody>
      </p:sp>
      <p:pic>
        <p:nvPicPr>
          <p:cNvPr id="49" name="グラフィックス 48" descr="目 枠線">
            <a:extLst>
              <a:ext uri="{FF2B5EF4-FFF2-40B4-BE49-F238E27FC236}">
                <a16:creationId xmlns:a16="http://schemas.microsoft.com/office/drawing/2014/main" id="{43ECBA40-ADD0-E45C-B273-34A6D42F639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288095" y="1528217"/>
            <a:ext cx="914400" cy="914400"/>
          </a:xfrm>
          <a:prstGeom prst="rect">
            <a:avLst/>
          </a:prstGeom>
        </p:spPr>
      </p:pic>
      <p:pic>
        <p:nvPicPr>
          <p:cNvPr id="51" name="グラフィックス 50" descr="盾 枠線">
            <a:extLst>
              <a:ext uri="{FF2B5EF4-FFF2-40B4-BE49-F238E27FC236}">
                <a16:creationId xmlns:a16="http://schemas.microsoft.com/office/drawing/2014/main" id="{3D333124-AA18-DB77-432B-2680FC54EC4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335081" y="3596700"/>
            <a:ext cx="869405" cy="869405"/>
          </a:xfrm>
          <a:prstGeom prst="rect">
            <a:avLst/>
          </a:prstGeom>
        </p:spPr>
      </p:pic>
      <p:pic>
        <p:nvPicPr>
          <p:cNvPr id="53" name="グラフィックス 52" descr="ロック 枠線">
            <a:extLst>
              <a:ext uri="{FF2B5EF4-FFF2-40B4-BE49-F238E27FC236}">
                <a16:creationId xmlns:a16="http://schemas.microsoft.com/office/drawing/2014/main" id="{1141A76F-2E87-578C-B517-A868B30ACBE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38065" y="1597582"/>
            <a:ext cx="914400" cy="914400"/>
          </a:xfrm>
          <a:prstGeom prst="rect">
            <a:avLst/>
          </a:prstGeom>
        </p:spPr>
      </p:pic>
      <p:pic>
        <p:nvPicPr>
          <p:cNvPr id="55" name="グラフィックス 54" descr="裁きの天秤 枠線">
            <a:extLst>
              <a:ext uri="{FF2B5EF4-FFF2-40B4-BE49-F238E27FC236}">
                <a16:creationId xmlns:a16="http://schemas.microsoft.com/office/drawing/2014/main" id="{A9C7A20C-F633-66CD-B43E-AD673BB78BF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633388" y="1579178"/>
            <a:ext cx="914400" cy="914400"/>
          </a:xfrm>
          <a:prstGeom prst="rect">
            <a:avLst/>
          </a:prstGeom>
        </p:spPr>
      </p:pic>
      <p:pic>
        <p:nvPicPr>
          <p:cNvPr id="57" name="グラフィックス 56" descr="ユーザー 枠線">
            <a:extLst>
              <a:ext uri="{FF2B5EF4-FFF2-40B4-BE49-F238E27FC236}">
                <a16:creationId xmlns:a16="http://schemas.microsoft.com/office/drawing/2014/main" id="{972B4066-B851-B52C-D879-B6C071C2CAF9}"/>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672060" y="3449973"/>
            <a:ext cx="914400" cy="914400"/>
          </a:xfrm>
          <a:prstGeom prst="rect">
            <a:avLst/>
          </a:prstGeom>
        </p:spPr>
      </p:pic>
      <p:pic>
        <p:nvPicPr>
          <p:cNvPr id="59" name="グラフィックス 58" descr="握手 枠線">
            <a:extLst>
              <a:ext uri="{FF2B5EF4-FFF2-40B4-BE49-F238E27FC236}">
                <a16:creationId xmlns:a16="http://schemas.microsoft.com/office/drawing/2014/main" id="{3EE3D9E9-C07C-92A4-A64A-4D5A0EFE4FD2}"/>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0522857" y="3449973"/>
            <a:ext cx="914400" cy="914400"/>
          </a:xfrm>
          <a:prstGeom prst="rect">
            <a:avLst/>
          </a:prstGeom>
        </p:spPr>
      </p:pic>
      <p:sp>
        <p:nvSpPr>
          <p:cNvPr id="60" name="テキスト ボックス 59">
            <a:extLst>
              <a:ext uri="{FF2B5EF4-FFF2-40B4-BE49-F238E27FC236}">
                <a16:creationId xmlns:a16="http://schemas.microsoft.com/office/drawing/2014/main" id="{5887A284-8425-D6AA-45A5-F5B6428B6246}"/>
              </a:ext>
            </a:extLst>
          </p:cNvPr>
          <p:cNvSpPr txBox="1"/>
          <p:nvPr/>
        </p:nvSpPr>
        <p:spPr>
          <a:xfrm>
            <a:off x="1854447" y="2466830"/>
            <a:ext cx="954108" cy="400110"/>
          </a:xfrm>
          <a:prstGeom prst="rect">
            <a:avLst/>
          </a:prstGeom>
          <a:noFill/>
        </p:spPr>
        <p:txBody>
          <a:bodyPr wrap="none" rtlCol="0">
            <a:spAutoFit/>
          </a:bodyPr>
          <a:lstStyle/>
          <a:p>
            <a:pPr algn="ctr" defTabSz="914400" fontAlgn="base">
              <a:spcBef>
                <a:spcPct val="0"/>
              </a:spcBef>
              <a:spcAft>
                <a:spcPct val="0"/>
              </a:spcAft>
            </a:pPr>
            <a:r>
              <a:rPr kumimoji="1" lang="ja-JP" altLang="en-US" sz="2000" b="1">
                <a:solidFill>
                  <a:schemeClr val="bg1"/>
                </a:solidFill>
                <a:latin typeface="+mn-ea"/>
              </a:rPr>
              <a:t>公平性</a:t>
            </a:r>
            <a:endParaRPr kumimoji="1" lang="ja-JP" altLang="en-US" sz="2000" b="1" dirty="0">
              <a:solidFill>
                <a:schemeClr val="bg1"/>
              </a:solidFill>
              <a:latin typeface="+mn-ea"/>
            </a:endParaRPr>
          </a:p>
        </p:txBody>
      </p:sp>
      <p:sp>
        <p:nvSpPr>
          <p:cNvPr id="3" name="スライド番号プレースホルダー 2">
            <a:extLst>
              <a:ext uri="{FF2B5EF4-FFF2-40B4-BE49-F238E27FC236}">
                <a16:creationId xmlns:a16="http://schemas.microsoft.com/office/drawing/2014/main" id="{32C043D9-892A-21C6-73CA-371A3F0C7789}"/>
              </a:ext>
            </a:extLst>
          </p:cNvPr>
          <p:cNvSpPr>
            <a:spLocks noGrp="1"/>
          </p:cNvSpPr>
          <p:nvPr>
            <p:ph type="sldNum" sz="quarter" idx="10"/>
          </p:nvPr>
        </p:nvSpPr>
        <p:spPr>
          <a:xfrm>
            <a:off x="9265299" y="6465214"/>
            <a:ext cx="2743200" cy="204403"/>
          </a:xfrm>
        </p:spPr>
        <p:txBody>
          <a:bodyPr/>
          <a:lstStyle/>
          <a:p>
            <a:fld id="{5D750650-B10A-47BF-93C2-E1678438B37A}" type="slidenum">
              <a:rPr lang="en-US" altLang="ja-JP" smtClean="0"/>
              <a:pPr/>
              <a:t>47</a:t>
            </a:fld>
            <a:endParaRPr lang="en-US" altLang="ja-JP" dirty="0"/>
          </a:p>
        </p:txBody>
      </p:sp>
      <p:sp>
        <p:nvSpPr>
          <p:cNvPr id="4" name="テキスト ボックス 3">
            <a:extLst>
              <a:ext uri="{FF2B5EF4-FFF2-40B4-BE49-F238E27FC236}">
                <a16:creationId xmlns:a16="http://schemas.microsoft.com/office/drawing/2014/main" id="{357CEEB5-89E1-2229-9B39-F609A310A66A}"/>
              </a:ext>
            </a:extLst>
          </p:cNvPr>
          <p:cNvSpPr txBox="1"/>
          <p:nvPr/>
        </p:nvSpPr>
        <p:spPr>
          <a:xfrm>
            <a:off x="4440507" y="5281620"/>
            <a:ext cx="7127016" cy="338554"/>
          </a:xfrm>
          <a:prstGeom prst="rect">
            <a:avLst/>
          </a:prstGeom>
          <a:noFill/>
        </p:spPr>
        <p:txBody>
          <a:bodyPr wrap="none" rtlCol="0">
            <a:spAutoFit/>
          </a:bodyPr>
          <a:lstStyle/>
          <a:p>
            <a:pPr algn="ctr" defTabSz="914400" fontAlgn="base">
              <a:spcBef>
                <a:spcPct val="0"/>
              </a:spcBef>
              <a:spcAft>
                <a:spcPct val="0"/>
              </a:spcAft>
            </a:pPr>
            <a:r>
              <a:rPr kumimoji="1" lang="ja-JP" altLang="en-US" sz="1600" b="1">
                <a:solidFill>
                  <a:srgbClr val="000000"/>
                </a:solidFill>
                <a:latin typeface="+mn-ea"/>
              </a:rPr>
              <a:t>出典：</a:t>
            </a:r>
            <a:r>
              <a:rPr lang="ja-JP" altLang="en-US" sz="1600">
                <a:hlinkClick r:id="rId15"/>
              </a:rPr>
              <a:t>責任ある信頼された </a:t>
            </a:r>
            <a:r>
              <a:rPr lang="en-US" altLang="ja-JP" sz="1600" dirty="0">
                <a:hlinkClick r:id="rId15"/>
              </a:rPr>
              <a:t>AI - Cloud Adoption Framework | Microsoft Learn</a:t>
            </a:r>
            <a:endParaRPr kumimoji="1" lang="ja-JP" altLang="en-US" sz="1600" b="1">
              <a:solidFill>
                <a:srgbClr val="000000"/>
              </a:solidFill>
              <a:latin typeface="+mn-ea"/>
            </a:endParaRPr>
          </a:p>
        </p:txBody>
      </p:sp>
    </p:spTree>
    <p:extLst>
      <p:ext uri="{BB962C8B-B14F-4D97-AF65-F5344CB8AC3E}">
        <p14:creationId xmlns:p14="http://schemas.microsoft.com/office/powerpoint/2010/main" val="1119648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6F476E3-B02F-2A41-DCE0-E23913BCDFBD}"/>
              </a:ext>
            </a:extLst>
          </p:cNvPr>
          <p:cNvSpPr>
            <a:spLocks noGrp="1"/>
          </p:cNvSpPr>
          <p:nvPr>
            <p:ph type="title"/>
          </p:nvPr>
        </p:nvSpPr>
        <p:spPr/>
        <p:txBody>
          <a:bodyPr/>
          <a:lstStyle/>
          <a:p>
            <a:pPr algn="ctr"/>
            <a:r>
              <a:rPr lang="ja-JP" altLang="en-US" sz="2400" b="1" spc="150">
                <a:solidFill>
                  <a:schemeClr val="bg1"/>
                </a:solidFill>
                <a:latin typeface="+mn-ea"/>
              </a:rPr>
              <a:t>信頼できる</a:t>
            </a:r>
            <a:r>
              <a:rPr lang="en-US" altLang="ja-JP" sz="2400" b="1" spc="150" dirty="0">
                <a:solidFill>
                  <a:schemeClr val="bg1"/>
                </a:solidFill>
                <a:latin typeface="+mn-ea"/>
              </a:rPr>
              <a:t> AI </a:t>
            </a:r>
            <a:r>
              <a:rPr lang="ja-JP" altLang="en-US" sz="2400" b="1" spc="150">
                <a:solidFill>
                  <a:schemeClr val="bg1"/>
                </a:solidFill>
                <a:latin typeface="+mn-ea"/>
              </a:rPr>
              <a:t>のフレームワーク</a:t>
            </a:r>
            <a:endParaRPr lang="en-US" altLang="ja-JP" sz="2400" b="1" spc="150" dirty="0">
              <a:solidFill>
                <a:schemeClr val="bg1"/>
              </a:solidFill>
              <a:latin typeface="+mn-ea"/>
            </a:endParaRPr>
          </a:p>
        </p:txBody>
      </p:sp>
      <p:pic>
        <p:nvPicPr>
          <p:cNvPr id="3" name="図 2">
            <a:extLst>
              <a:ext uri="{FF2B5EF4-FFF2-40B4-BE49-F238E27FC236}">
                <a16:creationId xmlns:a16="http://schemas.microsoft.com/office/drawing/2014/main" id="{41324FC0-3658-778F-E929-A35A792A8258}"/>
              </a:ext>
            </a:extLst>
          </p:cNvPr>
          <p:cNvPicPr>
            <a:picLocks noChangeAspect="1"/>
          </p:cNvPicPr>
          <p:nvPr/>
        </p:nvPicPr>
        <p:blipFill>
          <a:blip r:embed="rId3"/>
          <a:stretch>
            <a:fillRect/>
          </a:stretch>
        </p:blipFill>
        <p:spPr>
          <a:xfrm>
            <a:off x="6428208" y="2090070"/>
            <a:ext cx="5162286" cy="2677860"/>
          </a:xfrm>
          <a:prstGeom prst="rect">
            <a:avLst/>
          </a:prstGeom>
        </p:spPr>
      </p:pic>
      <p:sp>
        <p:nvSpPr>
          <p:cNvPr id="4" name="テキスト ボックス 3">
            <a:extLst>
              <a:ext uri="{FF2B5EF4-FFF2-40B4-BE49-F238E27FC236}">
                <a16:creationId xmlns:a16="http://schemas.microsoft.com/office/drawing/2014/main" id="{1D04D9B3-D249-15DD-679D-FA27A002BAD1}"/>
              </a:ext>
            </a:extLst>
          </p:cNvPr>
          <p:cNvSpPr txBox="1"/>
          <p:nvPr/>
        </p:nvSpPr>
        <p:spPr>
          <a:xfrm>
            <a:off x="4526391" y="5493292"/>
            <a:ext cx="7297319" cy="369332"/>
          </a:xfrm>
          <a:prstGeom prst="rect">
            <a:avLst/>
          </a:prstGeom>
          <a:noFill/>
        </p:spPr>
        <p:txBody>
          <a:bodyPr wrap="none" rtlCol="0">
            <a:spAutoFit/>
          </a:bodyPr>
          <a:lstStyle/>
          <a:p>
            <a:r>
              <a:rPr lang="ja-JP" altLang="en-US">
                <a:hlinkClick r:id="rId4"/>
              </a:rPr>
              <a:t>責任ある信頼された </a:t>
            </a:r>
            <a:r>
              <a:rPr lang="en-US" altLang="ja-JP" dirty="0">
                <a:hlinkClick r:id="rId4"/>
              </a:rPr>
              <a:t>AI - Cloud Adoption Framework | Microsoft Learn</a:t>
            </a:r>
            <a:endParaRPr kumimoji="1" lang="ja-JP" altLang="en-US"/>
          </a:p>
        </p:txBody>
      </p:sp>
      <p:sp>
        <p:nvSpPr>
          <p:cNvPr id="6" name="テキスト ボックス 5">
            <a:extLst>
              <a:ext uri="{FF2B5EF4-FFF2-40B4-BE49-F238E27FC236}">
                <a16:creationId xmlns:a16="http://schemas.microsoft.com/office/drawing/2014/main" id="{B89C7C41-C8CF-8619-4C55-9207F5F60DC7}"/>
              </a:ext>
            </a:extLst>
          </p:cNvPr>
          <p:cNvSpPr txBox="1"/>
          <p:nvPr/>
        </p:nvSpPr>
        <p:spPr>
          <a:xfrm>
            <a:off x="3108641" y="952603"/>
            <a:ext cx="5974713" cy="400110"/>
          </a:xfrm>
          <a:prstGeom prst="rect">
            <a:avLst/>
          </a:prstGeom>
          <a:noFill/>
        </p:spPr>
        <p:txBody>
          <a:bodyPr wrap="none" rtlCol="0">
            <a:spAutoFit/>
          </a:bodyPr>
          <a:lstStyle/>
          <a:p>
            <a:pPr algn="ctr" defTabSz="914400" fontAlgn="base">
              <a:spcBef>
                <a:spcPct val="0"/>
              </a:spcBef>
              <a:spcAft>
                <a:spcPct val="0"/>
              </a:spcAft>
            </a:pPr>
            <a:r>
              <a:rPr kumimoji="1" lang="en-US" altLang="ja-JP" sz="2000" dirty="0">
                <a:solidFill>
                  <a:srgbClr val="F36C37"/>
                </a:solidFill>
                <a:latin typeface="+mn-ea"/>
              </a:rPr>
              <a:t>AI </a:t>
            </a:r>
            <a:r>
              <a:rPr kumimoji="1" lang="ja-JP" altLang="en-US" sz="2000">
                <a:solidFill>
                  <a:srgbClr val="F36C37"/>
                </a:solidFill>
                <a:latin typeface="+mn-ea"/>
              </a:rPr>
              <a:t>システムの構築・運用に関わる人を名確認する</a:t>
            </a:r>
            <a:endParaRPr kumimoji="1" lang="ja-JP" altLang="en-US" sz="2000" dirty="0">
              <a:solidFill>
                <a:srgbClr val="F36C37"/>
              </a:solidFill>
              <a:latin typeface="+mn-ea"/>
            </a:endParaRPr>
          </a:p>
        </p:txBody>
      </p:sp>
      <p:sp>
        <p:nvSpPr>
          <p:cNvPr id="7" name="テキスト ボックス 6">
            <a:extLst>
              <a:ext uri="{FF2B5EF4-FFF2-40B4-BE49-F238E27FC236}">
                <a16:creationId xmlns:a16="http://schemas.microsoft.com/office/drawing/2014/main" id="{794F57FA-89A3-54E5-19A8-4A04CAA9B8F1}"/>
              </a:ext>
            </a:extLst>
          </p:cNvPr>
          <p:cNvSpPr txBox="1"/>
          <p:nvPr/>
        </p:nvSpPr>
        <p:spPr>
          <a:xfrm>
            <a:off x="469259" y="1804118"/>
            <a:ext cx="1358064" cy="400110"/>
          </a:xfrm>
          <a:prstGeom prst="rect">
            <a:avLst/>
          </a:prstGeom>
          <a:noFill/>
        </p:spPr>
        <p:txBody>
          <a:bodyPr wrap="none" rtlCol="0">
            <a:spAutoFit/>
          </a:bodyPr>
          <a:lstStyle/>
          <a:p>
            <a:pPr algn="ctr" defTabSz="914400" fontAlgn="base">
              <a:spcBef>
                <a:spcPct val="0"/>
              </a:spcBef>
              <a:spcAft>
                <a:spcPct val="0"/>
              </a:spcAft>
            </a:pPr>
            <a:r>
              <a:rPr kumimoji="1" lang="en-US" altLang="ja-JP" sz="2000" b="1" dirty="0">
                <a:solidFill>
                  <a:srgbClr val="F36C37"/>
                </a:solidFill>
                <a:latin typeface="+mn-ea"/>
              </a:rPr>
              <a:t>AI </a:t>
            </a:r>
            <a:r>
              <a:rPr kumimoji="1" lang="ja-JP" altLang="en-US" sz="2000" b="1">
                <a:solidFill>
                  <a:srgbClr val="F36C37"/>
                </a:solidFill>
                <a:latin typeface="+mn-ea"/>
              </a:rPr>
              <a:t>設計者</a:t>
            </a:r>
            <a:endParaRPr kumimoji="1" lang="ja-JP" altLang="en-US" sz="2000" b="1" dirty="0">
              <a:solidFill>
                <a:srgbClr val="F36C37"/>
              </a:solidFill>
              <a:latin typeface="+mn-ea"/>
            </a:endParaRPr>
          </a:p>
        </p:txBody>
      </p:sp>
      <p:sp>
        <p:nvSpPr>
          <p:cNvPr id="8" name="テキスト ボックス 7">
            <a:extLst>
              <a:ext uri="{FF2B5EF4-FFF2-40B4-BE49-F238E27FC236}">
                <a16:creationId xmlns:a16="http://schemas.microsoft.com/office/drawing/2014/main" id="{685A027C-2429-BAA1-91B5-C5B15CA5722A}"/>
              </a:ext>
            </a:extLst>
          </p:cNvPr>
          <p:cNvSpPr txBox="1"/>
          <p:nvPr/>
        </p:nvSpPr>
        <p:spPr>
          <a:xfrm>
            <a:off x="429490" y="3075040"/>
            <a:ext cx="2383987" cy="400110"/>
          </a:xfrm>
          <a:prstGeom prst="rect">
            <a:avLst/>
          </a:prstGeom>
          <a:noFill/>
        </p:spPr>
        <p:txBody>
          <a:bodyPr wrap="none" rtlCol="0">
            <a:spAutoFit/>
          </a:bodyPr>
          <a:lstStyle/>
          <a:p>
            <a:pPr algn="ctr" defTabSz="914400" fontAlgn="base">
              <a:spcBef>
                <a:spcPct val="0"/>
              </a:spcBef>
              <a:spcAft>
                <a:spcPct val="0"/>
              </a:spcAft>
            </a:pPr>
            <a:r>
              <a:rPr kumimoji="1" lang="en-US" altLang="ja-JP" sz="2000" b="1" dirty="0">
                <a:solidFill>
                  <a:srgbClr val="F36C37"/>
                </a:solidFill>
                <a:latin typeface="+mn-ea"/>
              </a:rPr>
              <a:t>AI </a:t>
            </a:r>
            <a:r>
              <a:rPr kumimoji="1" lang="ja-JP" altLang="en-US" sz="2000" b="1">
                <a:solidFill>
                  <a:srgbClr val="F36C37"/>
                </a:solidFill>
                <a:latin typeface="+mn-ea"/>
              </a:rPr>
              <a:t>管理者と責任者</a:t>
            </a:r>
            <a:endParaRPr kumimoji="1" lang="ja-JP" altLang="en-US" sz="2000" b="1" dirty="0">
              <a:solidFill>
                <a:srgbClr val="F36C37"/>
              </a:solidFill>
              <a:latin typeface="+mn-ea"/>
            </a:endParaRPr>
          </a:p>
        </p:txBody>
      </p:sp>
      <p:sp>
        <p:nvSpPr>
          <p:cNvPr id="9" name="テキスト ボックス 8">
            <a:extLst>
              <a:ext uri="{FF2B5EF4-FFF2-40B4-BE49-F238E27FC236}">
                <a16:creationId xmlns:a16="http://schemas.microsoft.com/office/drawing/2014/main" id="{55C890BE-95DA-7970-F3E0-FDF1BF13C50F}"/>
              </a:ext>
            </a:extLst>
          </p:cNvPr>
          <p:cNvSpPr txBox="1"/>
          <p:nvPr/>
        </p:nvSpPr>
        <p:spPr>
          <a:xfrm>
            <a:off x="489296" y="4311185"/>
            <a:ext cx="3153427" cy="400110"/>
          </a:xfrm>
          <a:prstGeom prst="rect">
            <a:avLst/>
          </a:prstGeom>
          <a:noFill/>
        </p:spPr>
        <p:txBody>
          <a:bodyPr wrap="none" rtlCol="0">
            <a:spAutoFit/>
          </a:bodyPr>
          <a:lstStyle/>
          <a:p>
            <a:pPr defTabSz="914400" fontAlgn="base">
              <a:spcBef>
                <a:spcPct val="0"/>
              </a:spcBef>
              <a:spcAft>
                <a:spcPct val="0"/>
              </a:spcAft>
            </a:pPr>
            <a:r>
              <a:rPr kumimoji="1" lang="en-US" altLang="ja-JP" sz="2000" b="1" dirty="0">
                <a:solidFill>
                  <a:srgbClr val="F36C37"/>
                </a:solidFill>
                <a:latin typeface="+mn-ea"/>
              </a:rPr>
              <a:t>AI </a:t>
            </a:r>
            <a:r>
              <a:rPr kumimoji="1" lang="ja-JP" altLang="en-US" sz="2000" b="1">
                <a:solidFill>
                  <a:srgbClr val="F36C37"/>
                </a:solidFill>
                <a:latin typeface="+mn-ea"/>
              </a:rPr>
              <a:t>ビジネスコンシューマ</a:t>
            </a:r>
            <a:endParaRPr kumimoji="1" lang="en-US" altLang="ja-JP" sz="2000" b="1" dirty="0">
              <a:solidFill>
                <a:srgbClr val="F36C37"/>
              </a:solidFill>
              <a:latin typeface="+mn-ea"/>
            </a:endParaRPr>
          </a:p>
        </p:txBody>
      </p:sp>
      <p:sp>
        <p:nvSpPr>
          <p:cNvPr id="11" name="テキスト ボックス 10">
            <a:extLst>
              <a:ext uri="{FF2B5EF4-FFF2-40B4-BE49-F238E27FC236}">
                <a16:creationId xmlns:a16="http://schemas.microsoft.com/office/drawing/2014/main" id="{0E51318E-B93B-47A5-7D50-E866A528A7FC}"/>
              </a:ext>
            </a:extLst>
          </p:cNvPr>
          <p:cNvSpPr txBox="1"/>
          <p:nvPr/>
        </p:nvSpPr>
        <p:spPr>
          <a:xfrm>
            <a:off x="449528" y="3452530"/>
            <a:ext cx="5955476" cy="646331"/>
          </a:xfrm>
          <a:prstGeom prst="rect">
            <a:avLst/>
          </a:prstGeom>
          <a:noFill/>
        </p:spPr>
        <p:txBody>
          <a:bodyPr wrap="none" rtlCol="0">
            <a:spAutoFit/>
          </a:bodyPr>
          <a:lstStyle/>
          <a:p>
            <a:pPr defTabSz="914400" fontAlgn="base">
              <a:spcBef>
                <a:spcPct val="0"/>
              </a:spcBef>
              <a:spcAft>
                <a:spcPct val="0"/>
              </a:spcAft>
            </a:pPr>
            <a:r>
              <a:rPr kumimoji="1" lang="en-US" altLang="ja-JP" dirty="0">
                <a:solidFill>
                  <a:srgbClr val="000000"/>
                </a:solidFill>
                <a:latin typeface="+mn-ea"/>
              </a:rPr>
              <a:t>AI</a:t>
            </a:r>
            <a:r>
              <a:rPr kumimoji="1" lang="ja-JP" altLang="en-US">
                <a:solidFill>
                  <a:srgbClr val="000000"/>
                </a:solidFill>
                <a:latin typeface="+mn-ea"/>
              </a:rPr>
              <a:t>、ガバナンス、監査フレームワークの運用と</a:t>
            </a:r>
            <a:endParaRPr kumimoji="1" lang="en-US" altLang="ja-JP" dirty="0">
              <a:solidFill>
                <a:srgbClr val="000000"/>
              </a:solidFill>
              <a:latin typeface="+mn-ea"/>
            </a:endParaRPr>
          </a:p>
          <a:p>
            <a:pPr defTabSz="914400" fontAlgn="base">
              <a:spcBef>
                <a:spcPct val="0"/>
              </a:spcBef>
              <a:spcAft>
                <a:spcPct val="0"/>
              </a:spcAft>
            </a:pPr>
            <a:r>
              <a:rPr kumimoji="1" lang="ja-JP" altLang="en-US">
                <a:solidFill>
                  <a:srgbClr val="000000"/>
                </a:solidFill>
                <a:latin typeface="+mn-ea"/>
              </a:rPr>
              <a:t>パフォーマンスメトリック、ビジネス投資収益率を監視</a:t>
            </a:r>
            <a:endParaRPr kumimoji="1" lang="en-US" altLang="ja-JP" dirty="0">
              <a:solidFill>
                <a:srgbClr val="000000"/>
              </a:solidFill>
              <a:latin typeface="+mn-ea"/>
            </a:endParaRPr>
          </a:p>
        </p:txBody>
      </p:sp>
      <p:sp>
        <p:nvSpPr>
          <p:cNvPr id="12" name="テキスト ボックス 11">
            <a:extLst>
              <a:ext uri="{FF2B5EF4-FFF2-40B4-BE49-F238E27FC236}">
                <a16:creationId xmlns:a16="http://schemas.microsoft.com/office/drawing/2014/main" id="{D9C3B08B-1D1F-91D3-09B0-D2220F3E589F}"/>
              </a:ext>
            </a:extLst>
          </p:cNvPr>
          <p:cNvSpPr txBox="1"/>
          <p:nvPr/>
        </p:nvSpPr>
        <p:spPr>
          <a:xfrm>
            <a:off x="489296" y="2198448"/>
            <a:ext cx="4668266" cy="646331"/>
          </a:xfrm>
          <a:prstGeom prst="rect">
            <a:avLst/>
          </a:prstGeom>
          <a:noFill/>
        </p:spPr>
        <p:txBody>
          <a:bodyPr wrap="none" rtlCol="0">
            <a:spAutoFit/>
          </a:bodyPr>
          <a:lstStyle/>
          <a:p>
            <a:pPr defTabSz="914400" fontAlgn="base">
              <a:spcBef>
                <a:spcPct val="0"/>
              </a:spcBef>
              <a:spcAft>
                <a:spcPct val="0"/>
              </a:spcAft>
            </a:pPr>
            <a:r>
              <a:rPr kumimoji="1" lang="en-US" altLang="ja-JP" dirty="0">
                <a:solidFill>
                  <a:srgbClr val="000000"/>
                </a:solidFill>
                <a:latin typeface="+mn-ea"/>
              </a:rPr>
              <a:t>AI </a:t>
            </a:r>
            <a:r>
              <a:rPr kumimoji="1" lang="ja-JP" altLang="en-US">
                <a:solidFill>
                  <a:srgbClr val="000000"/>
                </a:solidFill>
                <a:latin typeface="+mn-ea"/>
              </a:rPr>
              <a:t>モデルの構築、データの品質チェック、</a:t>
            </a:r>
            <a:endParaRPr kumimoji="1" lang="en-US" altLang="ja-JP" dirty="0">
              <a:solidFill>
                <a:srgbClr val="000000"/>
              </a:solidFill>
              <a:latin typeface="+mn-ea"/>
            </a:endParaRPr>
          </a:p>
          <a:p>
            <a:pPr defTabSz="914400" fontAlgn="base">
              <a:spcBef>
                <a:spcPct val="0"/>
              </a:spcBef>
              <a:spcAft>
                <a:spcPct val="0"/>
              </a:spcAft>
            </a:pPr>
            <a:r>
              <a:rPr kumimoji="1" lang="ja-JP" altLang="en-US">
                <a:solidFill>
                  <a:srgbClr val="000000"/>
                </a:solidFill>
                <a:latin typeface="+mn-ea"/>
              </a:rPr>
              <a:t>監視・アラートの最適化、設定</a:t>
            </a:r>
            <a:endParaRPr kumimoji="1" lang="en-US" altLang="ja-JP" dirty="0">
              <a:solidFill>
                <a:srgbClr val="000000"/>
              </a:solidFill>
              <a:latin typeface="+mn-ea"/>
            </a:endParaRPr>
          </a:p>
        </p:txBody>
      </p:sp>
      <p:sp>
        <p:nvSpPr>
          <p:cNvPr id="13" name="テキスト ボックス 12">
            <a:extLst>
              <a:ext uri="{FF2B5EF4-FFF2-40B4-BE49-F238E27FC236}">
                <a16:creationId xmlns:a16="http://schemas.microsoft.com/office/drawing/2014/main" id="{72DA30CD-4E3A-821E-076B-7B41878C5558}"/>
              </a:ext>
            </a:extLst>
          </p:cNvPr>
          <p:cNvSpPr txBox="1"/>
          <p:nvPr/>
        </p:nvSpPr>
        <p:spPr>
          <a:xfrm>
            <a:off x="449528" y="4716437"/>
            <a:ext cx="7738017" cy="369332"/>
          </a:xfrm>
          <a:prstGeom prst="rect">
            <a:avLst/>
          </a:prstGeom>
          <a:noFill/>
        </p:spPr>
        <p:txBody>
          <a:bodyPr wrap="none" rtlCol="0">
            <a:spAutoFit/>
          </a:bodyPr>
          <a:lstStyle/>
          <a:p>
            <a:pPr algn="ctr" defTabSz="914400" fontAlgn="base">
              <a:spcBef>
                <a:spcPct val="0"/>
              </a:spcBef>
              <a:spcAft>
                <a:spcPct val="0"/>
              </a:spcAft>
            </a:pPr>
            <a:r>
              <a:rPr kumimoji="1" lang="en-US" altLang="ja-JP" dirty="0">
                <a:solidFill>
                  <a:srgbClr val="000000"/>
                </a:solidFill>
                <a:latin typeface="+mn-ea"/>
              </a:rPr>
              <a:t>6 </a:t>
            </a:r>
            <a:r>
              <a:rPr kumimoji="1" lang="ja-JP" altLang="en-US">
                <a:solidFill>
                  <a:srgbClr val="000000"/>
                </a:solidFill>
                <a:latin typeface="+mn-ea"/>
              </a:rPr>
              <a:t>つの原則を使用した</a:t>
            </a:r>
            <a:r>
              <a:rPr kumimoji="1" lang="en-US" altLang="ja-JP" dirty="0">
                <a:solidFill>
                  <a:srgbClr val="000000"/>
                </a:solidFill>
                <a:latin typeface="+mn-ea"/>
              </a:rPr>
              <a:t> AI </a:t>
            </a:r>
            <a:r>
              <a:rPr kumimoji="1" lang="ja-JP" altLang="en-US">
                <a:solidFill>
                  <a:srgbClr val="000000"/>
                </a:solidFill>
                <a:latin typeface="+mn-ea"/>
              </a:rPr>
              <a:t>の評価、設計者への情報提供、意思決定を行う</a:t>
            </a:r>
          </a:p>
        </p:txBody>
      </p:sp>
    </p:spTree>
    <p:extLst>
      <p:ext uri="{BB962C8B-B14F-4D97-AF65-F5344CB8AC3E}">
        <p14:creationId xmlns:p14="http://schemas.microsoft.com/office/powerpoint/2010/main" val="382189539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FA439B4-1F63-345E-DD92-215CAF746711}"/>
              </a:ext>
            </a:extLst>
          </p:cNvPr>
          <p:cNvSpPr>
            <a:spLocks noGrp="1"/>
          </p:cNvSpPr>
          <p:nvPr>
            <p:ph type="title"/>
          </p:nvPr>
        </p:nvSpPr>
        <p:spPr/>
        <p:txBody>
          <a:bodyPr/>
          <a:lstStyle/>
          <a:p>
            <a:r>
              <a:rPr kumimoji="1" lang="en-US" altLang="ja-JP" dirty="0"/>
              <a:t>AI </a:t>
            </a:r>
            <a:r>
              <a:rPr kumimoji="1" lang="ja-JP" altLang="en-US"/>
              <a:t>の構築</a:t>
            </a:r>
          </a:p>
        </p:txBody>
      </p:sp>
      <p:sp>
        <p:nvSpPr>
          <p:cNvPr id="5" name="テキスト ボックス 4">
            <a:extLst>
              <a:ext uri="{FF2B5EF4-FFF2-40B4-BE49-F238E27FC236}">
                <a16:creationId xmlns:a16="http://schemas.microsoft.com/office/drawing/2014/main" id="{10A7AFD2-2D08-526C-5D18-844DDB6ABF93}"/>
              </a:ext>
            </a:extLst>
          </p:cNvPr>
          <p:cNvSpPr txBox="1"/>
          <p:nvPr/>
        </p:nvSpPr>
        <p:spPr>
          <a:xfrm>
            <a:off x="1664884" y="3513652"/>
            <a:ext cx="1980029" cy="400110"/>
          </a:xfrm>
          <a:prstGeom prst="rect">
            <a:avLst/>
          </a:prstGeom>
          <a:noFill/>
        </p:spPr>
        <p:txBody>
          <a:bodyPr wrap="none" rtlCol="0">
            <a:spAutoFit/>
          </a:bodyPr>
          <a:lstStyle/>
          <a:p>
            <a:r>
              <a:rPr kumimoji="1" lang="ja-JP" altLang="en-US" sz="2000"/>
              <a:t>実装の振り返り</a:t>
            </a:r>
            <a:endParaRPr kumimoji="1" lang="en-US" altLang="ja-JP" sz="2000" dirty="0"/>
          </a:p>
        </p:txBody>
      </p:sp>
      <p:sp>
        <p:nvSpPr>
          <p:cNvPr id="6" name="テキスト ボックス 5">
            <a:extLst>
              <a:ext uri="{FF2B5EF4-FFF2-40B4-BE49-F238E27FC236}">
                <a16:creationId xmlns:a16="http://schemas.microsoft.com/office/drawing/2014/main" id="{14A5D6D2-185C-31B9-BEE0-1A7C1DB24FB9}"/>
              </a:ext>
            </a:extLst>
          </p:cNvPr>
          <p:cNvSpPr txBox="1"/>
          <p:nvPr/>
        </p:nvSpPr>
        <p:spPr>
          <a:xfrm>
            <a:off x="1664884" y="3913762"/>
            <a:ext cx="1755609" cy="400110"/>
          </a:xfrm>
          <a:prstGeom prst="rect">
            <a:avLst/>
          </a:prstGeom>
          <a:noFill/>
        </p:spPr>
        <p:txBody>
          <a:bodyPr wrap="none" rtlCol="0">
            <a:spAutoFit/>
          </a:bodyPr>
          <a:lstStyle/>
          <a:p>
            <a:pPr marL="285750" indent="-285750">
              <a:buClr>
                <a:srgbClr val="F36C37"/>
              </a:buClr>
              <a:buFont typeface="Wingdings" pitchFamily="2" charset="2"/>
              <a:buChar char="n"/>
            </a:pPr>
            <a:r>
              <a:rPr kumimoji="1" lang="ja-JP" altLang="en-US" sz="2000"/>
              <a:t>実装の感想</a:t>
            </a:r>
            <a:endParaRPr kumimoji="1" lang="en-US" altLang="ja-JP" sz="2000" dirty="0"/>
          </a:p>
        </p:txBody>
      </p:sp>
      <p:sp>
        <p:nvSpPr>
          <p:cNvPr id="3" name="テキスト ボックス 2">
            <a:extLst>
              <a:ext uri="{FF2B5EF4-FFF2-40B4-BE49-F238E27FC236}">
                <a16:creationId xmlns:a16="http://schemas.microsoft.com/office/drawing/2014/main" id="{4C33C7C1-B3AE-6B3B-EC1D-AB19A6C7FD55}"/>
              </a:ext>
            </a:extLst>
          </p:cNvPr>
          <p:cNvSpPr txBox="1"/>
          <p:nvPr/>
        </p:nvSpPr>
        <p:spPr>
          <a:xfrm>
            <a:off x="1664884" y="1696191"/>
            <a:ext cx="9260112" cy="769441"/>
          </a:xfrm>
          <a:prstGeom prst="rect">
            <a:avLst/>
          </a:prstGeom>
          <a:noFill/>
        </p:spPr>
        <p:txBody>
          <a:bodyPr wrap="square" rtlCol="0">
            <a:spAutoFit/>
          </a:bodyPr>
          <a:lstStyle/>
          <a:p>
            <a:r>
              <a:rPr kumimoji="1" lang="en-US" altLang="ja-JP" sz="2400" dirty="0" err="1">
                <a:solidFill>
                  <a:srgbClr val="F36C37"/>
                </a:solidFill>
              </a:rPr>
              <a:t>Micorsoft</a:t>
            </a:r>
            <a:r>
              <a:rPr kumimoji="1" lang="en-US" altLang="ja-JP" sz="2400" dirty="0">
                <a:solidFill>
                  <a:srgbClr val="F36C37"/>
                </a:solidFill>
              </a:rPr>
              <a:t> Azure </a:t>
            </a:r>
            <a:r>
              <a:rPr kumimoji="1" lang="ja-JP" altLang="en-US" sz="2400">
                <a:solidFill>
                  <a:srgbClr val="F36C37"/>
                </a:solidFill>
              </a:rPr>
              <a:t>の</a:t>
            </a:r>
            <a:r>
              <a:rPr kumimoji="1" lang="en-US" altLang="ja-JP" sz="2400" dirty="0">
                <a:solidFill>
                  <a:srgbClr val="F36C37"/>
                </a:solidFill>
              </a:rPr>
              <a:t> Azure ML </a:t>
            </a:r>
            <a:r>
              <a:rPr kumimoji="1" lang="ja-JP" altLang="en-US" sz="2400">
                <a:solidFill>
                  <a:srgbClr val="F36C37"/>
                </a:solidFill>
              </a:rPr>
              <a:t>を用いて</a:t>
            </a:r>
            <a:r>
              <a:rPr kumimoji="1" lang="ja-JP" altLang="en-US" sz="2400" b="1">
                <a:solidFill>
                  <a:srgbClr val="F36C37"/>
                </a:solidFill>
              </a:rPr>
              <a:t>回帰モデルを構築</a:t>
            </a:r>
            <a:r>
              <a:rPr kumimoji="1" lang="ja-JP" altLang="en-US" sz="2400">
                <a:solidFill>
                  <a:srgbClr val="F36C37"/>
                </a:solidFill>
              </a:rPr>
              <a:t>する</a:t>
            </a:r>
            <a:endParaRPr kumimoji="1" lang="en-US" altLang="ja-JP" sz="2400" dirty="0">
              <a:solidFill>
                <a:srgbClr val="F36C37"/>
              </a:solidFill>
            </a:endParaRPr>
          </a:p>
          <a:p>
            <a:r>
              <a:rPr kumimoji="1" lang="ja-JP" altLang="en-US" sz="2000">
                <a:solidFill>
                  <a:srgbClr val="F36C37"/>
                </a:solidFill>
              </a:rPr>
              <a:t>＊進捗や環境によってはデモとします。</a:t>
            </a:r>
            <a:endParaRPr kumimoji="1" lang="en-US" altLang="ja-JP" sz="2000" dirty="0">
              <a:solidFill>
                <a:srgbClr val="F36C37"/>
              </a:solidFill>
            </a:endParaRPr>
          </a:p>
        </p:txBody>
      </p:sp>
      <p:sp>
        <p:nvSpPr>
          <p:cNvPr id="7" name="角丸四角形 6">
            <a:extLst>
              <a:ext uri="{FF2B5EF4-FFF2-40B4-BE49-F238E27FC236}">
                <a16:creationId xmlns:a16="http://schemas.microsoft.com/office/drawing/2014/main" id="{61067ED8-F694-7873-E243-2FCD449002FE}"/>
              </a:ext>
            </a:extLst>
          </p:cNvPr>
          <p:cNvSpPr/>
          <p:nvPr/>
        </p:nvSpPr>
        <p:spPr>
          <a:xfrm>
            <a:off x="1364340" y="1346422"/>
            <a:ext cx="9463315" cy="1436914"/>
          </a:xfrm>
          <a:prstGeom prst="roundRect">
            <a:avLst/>
          </a:prstGeom>
          <a:noFill/>
          <a:ln w="25400">
            <a:solidFill>
              <a:srgbClr val="F36C3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8" name="テキスト ボックス 7">
            <a:extLst>
              <a:ext uri="{FF2B5EF4-FFF2-40B4-BE49-F238E27FC236}">
                <a16:creationId xmlns:a16="http://schemas.microsoft.com/office/drawing/2014/main" id="{8F311B53-E777-31AF-B54B-011A01059030}"/>
              </a:ext>
            </a:extLst>
          </p:cNvPr>
          <p:cNvSpPr txBox="1"/>
          <p:nvPr/>
        </p:nvSpPr>
        <p:spPr>
          <a:xfrm>
            <a:off x="5489901" y="1146367"/>
            <a:ext cx="1212191" cy="400110"/>
          </a:xfrm>
          <a:prstGeom prst="rect">
            <a:avLst/>
          </a:prstGeom>
          <a:solidFill>
            <a:schemeClr val="bg1"/>
          </a:solidFill>
          <a:ln w="25400">
            <a:solidFill>
              <a:srgbClr val="F36C37"/>
            </a:solidFill>
          </a:ln>
        </p:spPr>
        <p:txBody>
          <a:bodyPr wrap="none" rtlCol="0">
            <a:spAutoFit/>
          </a:bodyPr>
          <a:lstStyle/>
          <a:p>
            <a:pPr algn="ctr" defTabSz="914400" fontAlgn="base">
              <a:spcBef>
                <a:spcPct val="0"/>
              </a:spcBef>
              <a:spcAft>
                <a:spcPct val="0"/>
              </a:spcAft>
            </a:pPr>
            <a:r>
              <a:rPr kumimoji="1" lang="ja-JP" altLang="en-US" sz="2000" b="1">
                <a:solidFill>
                  <a:srgbClr val="F36C37"/>
                </a:solidFill>
                <a:latin typeface="+mn-ea"/>
              </a:rPr>
              <a:t>ワーク</a:t>
            </a:r>
            <a:r>
              <a:rPr kumimoji="1" lang="en-US" altLang="ja-JP" sz="2000" b="1" dirty="0">
                <a:solidFill>
                  <a:srgbClr val="F36C37"/>
                </a:solidFill>
                <a:latin typeface="+mn-ea"/>
              </a:rPr>
              <a:t> 2</a:t>
            </a:r>
            <a:endParaRPr kumimoji="1" lang="ja-JP" altLang="en-US" sz="2000" b="1" dirty="0">
              <a:solidFill>
                <a:srgbClr val="F36C37"/>
              </a:solidFill>
              <a:latin typeface="+mn-ea"/>
            </a:endParaRPr>
          </a:p>
        </p:txBody>
      </p:sp>
      <p:sp>
        <p:nvSpPr>
          <p:cNvPr id="4" name="スライド番号プレースホルダー 2">
            <a:extLst>
              <a:ext uri="{FF2B5EF4-FFF2-40B4-BE49-F238E27FC236}">
                <a16:creationId xmlns:a16="http://schemas.microsoft.com/office/drawing/2014/main" id="{2DEAB5CB-B8A6-C49F-CC66-4D89928B12DA}"/>
              </a:ext>
            </a:extLst>
          </p:cNvPr>
          <p:cNvSpPr>
            <a:spLocks noGrp="1"/>
          </p:cNvSpPr>
          <p:nvPr>
            <p:ph type="sldNum" sz="quarter" idx="10"/>
          </p:nvPr>
        </p:nvSpPr>
        <p:spPr>
          <a:xfrm>
            <a:off x="9265299" y="6465214"/>
            <a:ext cx="2743200" cy="204403"/>
          </a:xfrm>
        </p:spPr>
        <p:txBody>
          <a:bodyPr/>
          <a:lstStyle/>
          <a:p>
            <a:fld id="{5D750650-B10A-47BF-93C2-E1678438B37A}" type="slidenum">
              <a:rPr lang="en-US" altLang="ja-JP" smtClean="0"/>
              <a:pPr/>
              <a:t>49</a:t>
            </a:fld>
            <a:endParaRPr lang="en-US" altLang="ja-JP" dirty="0"/>
          </a:p>
        </p:txBody>
      </p:sp>
    </p:spTree>
    <p:extLst>
      <p:ext uri="{BB962C8B-B14F-4D97-AF65-F5344CB8AC3E}">
        <p14:creationId xmlns:p14="http://schemas.microsoft.com/office/powerpoint/2010/main" val="32010177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C9422C9-EA4D-494C-A9C4-51836C80107E}"/>
              </a:ext>
            </a:extLst>
          </p:cNvPr>
          <p:cNvSpPr>
            <a:spLocks noGrp="1"/>
          </p:cNvSpPr>
          <p:nvPr>
            <p:ph type="title"/>
          </p:nvPr>
        </p:nvSpPr>
        <p:spPr/>
        <p:txBody>
          <a:bodyPr/>
          <a:lstStyle/>
          <a:p>
            <a:r>
              <a:rPr kumimoji="1" lang="ja-JP" altLang="en-US" dirty="0"/>
              <a:t>本コースの位置づけと関連コース</a:t>
            </a:r>
          </a:p>
        </p:txBody>
      </p:sp>
      <p:sp>
        <p:nvSpPr>
          <p:cNvPr id="3" name="スライド番号プレースホルダー 2">
            <a:extLst>
              <a:ext uri="{FF2B5EF4-FFF2-40B4-BE49-F238E27FC236}">
                <a16:creationId xmlns:a16="http://schemas.microsoft.com/office/drawing/2014/main" id="{0D86B2BC-6FA2-4B34-B63C-AC6D88C5A80D}"/>
              </a:ext>
            </a:extLst>
          </p:cNvPr>
          <p:cNvSpPr>
            <a:spLocks noGrp="1"/>
          </p:cNvSpPr>
          <p:nvPr>
            <p:ph type="sldNum" sz="quarter" idx="10"/>
          </p:nvPr>
        </p:nvSpPr>
        <p:spPr/>
        <p:txBody>
          <a:bodyPr/>
          <a:lstStyle/>
          <a:p>
            <a:fld id="{5D750650-B10A-47BF-93C2-E1678438B37A}" type="slidenum">
              <a:rPr kumimoji="1" lang="ja-JP" altLang="en-US" smtClean="0"/>
              <a:pPr/>
              <a:t>5</a:t>
            </a:fld>
            <a:endParaRPr kumimoji="1" lang="ja-JP" altLang="en-US"/>
          </a:p>
        </p:txBody>
      </p:sp>
      <p:sp>
        <p:nvSpPr>
          <p:cNvPr id="76" name="フリーフォーム: 図形 75">
            <a:extLst>
              <a:ext uri="{FF2B5EF4-FFF2-40B4-BE49-F238E27FC236}">
                <a16:creationId xmlns:a16="http://schemas.microsoft.com/office/drawing/2014/main" id="{74DF0430-919D-4661-9B2F-7BCB17FA4D5E}"/>
              </a:ext>
            </a:extLst>
          </p:cNvPr>
          <p:cNvSpPr/>
          <p:nvPr/>
        </p:nvSpPr>
        <p:spPr bwMode="auto">
          <a:xfrm>
            <a:off x="926871" y="2675007"/>
            <a:ext cx="3875656" cy="676770"/>
          </a:xfrm>
          <a:custGeom>
            <a:avLst/>
            <a:gdLst>
              <a:gd name="connsiteX0" fmla="*/ 0 w 3875656"/>
              <a:gd name="connsiteY0" fmla="*/ 0 h 676770"/>
              <a:gd name="connsiteX1" fmla="*/ 3537271 w 3875656"/>
              <a:gd name="connsiteY1" fmla="*/ 0 h 676770"/>
              <a:gd name="connsiteX2" fmla="*/ 3875656 w 3875656"/>
              <a:gd name="connsiteY2" fmla="*/ 338385 h 676770"/>
              <a:gd name="connsiteX3" fmla="*/ 3875655 w 3875656"/>
              <a:gd name="connsiteY3" fmla="*/ 338385 h 676770"/>
              <a:gd name="connsiteX4" fmla="*/ 3537270 w 3875656"/>
              <a:gd name="connsiteY4" fmla="*/ 676770 h 676770"/>
              <a:gd name="connsiteX5" fmla="*/ 88244 w 3875656"/>
              <a:gd name="connsiteY5" fmla="*/ 676770 h 676770"/>
              <a:gd name="connsiteX6" fmla="*/ 0 w 3875656"/>
              <a:gd name="connsiteY6" fmla="*/ 0 h 676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75656" h="676770">
                <a:moveTo>
                  <a:pt x="0" y="0"/>
                </a:moveTo>
                <a:lnTo>
                  <a:pt x="3537271" y="0"/>
                </a:lnTo>
                <a:cubicBezTo>
                  <a:pt x="3724156" y="0"/>
                  <a:pt x="3875656" y="151500"/>
                  <a:pt x="3875656" y="338385"/>
                </a:cubicBezTo>
                <a:lnTo>
                  <a:pt x="3875655" y="338385"/>
                </a:lnTo>
                <a:cubicBezTo>
                  <a:pt x="3875655" y="525270"/>
                  <a:pt x="3724155" y="676770"/>
                  <a:pt x="3537270" y="676770"/>
                </a:cubicBezTo>
                <a:lnTo>
                  <a:pt x="88244" y="676770"/>
                </a:lnTo>
                <a:lnTo>
                  <a:pt x="0" y="0"/>
                </a:lnTo>
                <a:close/>
              </a:path>
            </a:pathLst>
          </a:custGeom>
          <a:gradFill>
            <a:gsLst>
              <a:gs pos="0">
                <a:srgbClr val="F47D4E"/>
              </a:gs>
              <a:gs pos="100000">
                <a:srgbClr val="F36C37"/>
              </a:gs>
            </a:gsLst>
            <a:lin ang="18900000" scaled="1"/>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0000" tIns="72000" rtlCol="0" anchor="ctr"/>
          <a:lstStyle/>
          <a:p>
            <a:pPr algn="ctr"/>
            <a:r>
              <a:rPr kumimoji="1" lang="en-US" altLang="ja-JP" sz="1600" b="1" spc="300" dirty="0">
                <a:effectLst>
                  <a:outerShdw blurRad="38100" dist="38100" dir="2700000" algn="tl">
                    <a:srgbClr val="000000">
                      <a:alpha val="43137"/>
                    </a:srgbClr>
                  </a:outerShdw>
                </a:effectLst>
              </a:rPr>
              <a:t>Python</a:t>
            </a:r>
            <a:r>
              <a:rPr kumimoji="1" lang="ja-JP" altLang="en-US" sz="1600" b="1" spc="300" dirty="0">
                <a:effectLst>
                  <a:outerShdw blurRad="38100" dist="38100" dir="2700000" algn="tl">
                    <a:srgbClr val="000000">
                      <a:alpha val="43137"/>
                    </a:srgbClr>
                  </a:outerShdw>
                </a:effectLst>
              </a:rPr>
              <a:t>プログラミング</a:t>
            </a:r>
            <a:r>
              <a:rPr kumimoji="1" lang="en-US" altLang="ja-JP" sz="2400" b="1" spc="300" dirty="0">
                <a:effectLst>
                  <a:outerShdw blurRad="38100" dist="38100" dir="2700000" algn="tl">
                    <a:srgbClr val="000000">
                      <a:alpha val="43137"/>
                    </a:srgbClr>
                  </a:outerShdw>
                </a:effectLst>
              </a:rPr>
              <a:t>1</a:t>
            </a:r>
            <a:endParaRPr kumimoji="1" lang="en-US" altLang="ja-JP" sz="1600" b="1" spc="300" dirty="0">
              <a:effectLst>
                <a:outerShdw blurRad="38100" dist="38100" dir="2700000" algn="tl">
                  <a:srgbClr val="000000">
                    <a:alpha val="43137"/>
                  </a:srgbClr>
                </a:outerShdw>
              </a:effectLst>
            </a:endParaRPr>
          </a:p>
          <a:p>
            <a:pPr algn="ctr"/>
            <a:r>
              <a:rPr kumimoji="1" lang="ja-JP" altLang="en-US" sz="1600" b="1" spc="300" dirty="0">
                <a:effectLst>
                  <a:outerShdw blurRad="38100" dist="38100" dir="2700000" algn="tl">
                    <a:srgbClr val="000000">
                      <a:alpha val="43137"/>
                    </a:srgbClr>
                  </a:outerShdw>
                </a:effectLst>
              </a:rPr>
              <a:t>基本文法編</a:t>
            </a:r>
            <a:endParaRPr kumimoji="1" lang="ja-JP" altLang="en-US" sz="2200" b="1" spc="300" dirty="0">
              <a:solidFill>
                <a:schemeClr val="lt1"/>
              </a:solidFill>
              <a:effectLst>
                <a:outerShdw blurRad="38100" dist="38100" dir="2700000" algn="tl">
                  <a:srgbClr val="000000">
                    <a:alpha val="43137"/>
                  </a:srgbClr>
                </a:outerShdw>
              </a:effectLst>
            </a:endParaRPr>
          </a:p>
        </p:txBody>
      </p:sp>
      <p:sp>
        <p:nvSpPr>
          <p:cNvPr id="77" name="フリーフォーム: 図形 76">
            <a:extLst>
              <a:ext uri="{FF2B5EF4-FFF2-40B4-BE49-F238E27FC236}">
                <a16:creationId xmlns:a16="http://schemas.microsoft.com/office/drawing/2014/main" id="{F8E69AC2-9E3B-48E9-A4DE-72C39D7FA801}"/>
              </a:ext>
            </a:extLst>
          </p:cNvPr>
          <p:cNvSpPr/>
          <p:nvPr/>
        </p:nvSpPr>
        <p:spPr bwMode="auto">
          <a:xfrm>
            <a:off x="1007331" y="3998838"/>
            <a:ext cx="3875656" cy="676770"/>
          </a:xfrm>
          <a:custGeom>
            <a:avLst/>
            <a:gdLst>
              <a:gd name="connsiteX0" fmla="*/ 0 w 3875656"/>
              <a:gd name="connsiteY0" fmla="*/ 0 h 676770"/>
              <a:gd name="connsiteX1" fmla="*/ 3537271 w 3875656"/>
              <a:gd name="connsiteY1" fmla="*/ 0 h 676770"/>
              <a:gd name="connsiteX2" fmla="*/ 3875656 w 3875656"/>
              <a:gd name="connsiteY2" fmla="*/ 338385 h 676770"/>
              <a:gd name="connsiteX3" fmla="*/ 3875655 w 3875656"/>
              <a:gd name="connsiteY3" fmla="*/ 338385 h 676770"/>
              <a:gd name="connsiteX4" fmla="*/ 3537270 w 3875656"/>
              <a:gd name="connsiteY4" fmla="*/ 676770 h 676770"/>
              <a:gd name="connsiteX5" fmla="*/ 88244 w 3875656"/>
              <a:gd name="connsiteY5" fmla="*/ 676770 h 676770"/>
              <a:gd name="connsiteX6" fmla="*/ 0 w 3875656"/>
              <a:gd name="connsiteY6" fmla="*/ 0 h 676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75656" h="676770">
                <a:moveTo>
                  <a:pt x="0" y="0"/>
                </a:moveTo>
                <a:lnTo>
                  <a:pt x="3537271" y="0"/>
                </a:lnTo>
                <a:cubicBezTo>
                  <a:pt x="3724156" y="0"/>
                  <a:pt x="3875656" y="151500"/>
                  <a:pt x="3875656" y="338385"/>
                </a:cubicBezTo>
                <a:lnTo>
                  <a:pt x="3875655" y="338385"/>
                </a:lnTo>
                <a:cubicBezTo>
                  <a:pt x="3875655" y="525270"/>
                  <a:pt x="3724155" y="676770"/>
                  <a:pt x="3537270" y="676770"/>
                </a:cubicBezTo>
                <a:lnTo>
                  <a:pt x="88244" y="676770"/>
                </a:lnTo>
                <a:lnTo>
                  <a:pt x="0" y="0"/>
                </a:lnTo>
                <a:close/>
              </a:path>
            </a:pathLst>
          </a:custGeom>
          <a:gradFill>
            <a:gsLst>
              <a:gs pos="0">
                <a:srgbClr val="70CFF5"/>
              </a:gs>
              <a:gs pos="100000">
                <a:srgbClr val="0FAEF0"/>
              </a:gs>
            </a:gsLst>
            <a:lin ang="18900000" scaled="1"/>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0000" tIns="7200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ja-JP" sz="1600" b="1" i="0" u="none" strike="noStrike" kern="1200" cap="none" spc="300" normalizeH="0" baseline="0" noProof="0" dirty="0">
                <a:ln>
                  <a:noFill/>
                </a:ln>
                <a:solidFill>
                  <a:srgbClr val="FFFFFF"/>
                </a:solidFill>
                <a:effectLst>
                  <a:outerShdw blurRad="38100" dist="38100" dir="2700000" algn="tl">
                    <a:srgbClr val="000000">
                      <a:alpha val="43137"/>
                    </a:srgbClr>
                  </a:outerShdw>
                </a:effectLst>
                <a:uLnTx/>
                <a:uFillTx/>
                <a:latin typeface="Arial"/>
                <a:ea typeface="メイリオ"/>
                <a:cs typeface="+mn-cs"/>
              </a:rPr>
              <a:t>Python</a:t>
            </a:r>
            <a:r>
              <a:rPr kumimoji="1" lang="ja-JP" altLang="en-US" sz="1600" b="1" i="0" u="none" strike="noStrike" kern="1200" cap="none" spc="300" normalizeH="0" baseline="0" noProof="0" dirty="0">
                <a:ln>
                  <a:noFill/>
                </a:ln>
                <a:solidFill>
                  <a:srgbClr val="FFFFFF"/>
                </a:solidFill>
                <a:effectLst>
                  <a:outerShdw blurRad="38100" dist="38100" dir="2700000" algn="tl">
                    <a:srgbClr val="000000">
                      <a:alpha val="43137"/>
                    </a:srgbClr>
                  </a:outerShdw>
                </a:effectLst>
                <a:uLnTx/>
                <a:uFillTx/>
                <a:latin typeface="Arial"/>
                <a:ea typeface="メイリオ"/>
                <a:cs typeface="+mn-cs"/>
              </a:rPr>
              <a:t>プログラミング</a:t>
            </a:r>
            <a:r>
              <a:rPr kumimoji="1" lang="en-US" altLang="ja-JP" sz="2400" b="1" i="0" u="none" strike="noStrike" kern="1200" cap="none" spc="300" normalizeH="0" baseline="0" noProof="0" dirty="0">
                <a:ln>
                  <a:noFill/>
                </a:ln>
                <a:solidFill>
                  <a:srgbClr val="FFFFFF"/>
                </a:solidFill>
                <a:effectLst>
                  <a:outerShdw blurRad="38100" dist="38100" dir="2700000" algn="tl">
                    <a:srgbClr val="000000">
                      <a:alpha val="43137"/>
                    </a:srgbClr>
                  </a:outerShdw>
                </a:effectLst>
                <a:uLnTx/>
                <a:uFillTx/>
                <a:latin typeface="Arial"/>
                <a:ea typeface="メイリオ"/>
                <a:cs typeface="+mn-cs"/>
              </a:rPr>
              <a:t>2</a:t>
            </a:r>
            <a:endParaRPr kumimoji="1" lang="en-US" altLang="ja-JP" sz="1600" b="1" i="0" u="none" strike="noStrike" kern="1200" cap="none" spc="300" normalizeH="0" baseline="0" noProof="0" dirty="0">
              <a:ln>
                <a:noFill/>
              </a:ln>
              <a:solidFill>
                <a:srgbClr val="FFFFFF"/>
              </a:solidFill>
              <a:effectLst>
                <a:outerShdw blurRad="38100" dist="38100" dir="2700000" algn="tl">
                  <a:srgbClr val="000000">
                    <a:alpha val="43137"/>
                  </a:srgbClr>
                </a:outerShdw>
              </a:effectLst>
              <a:uLnTx/>
              <a:uFillTx/>
              <a:latin typeface="Arial"/>
              <a:ea typeface="メイリオ"/>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1600" b="1" spc="300" dirty="0">
                <a:solidFill>
                  <a:srgbClr val="FFFFFF"/>
                </a:solidFill>
                <a:effectLst>
                  <a:outerShdw blurRad="38100" dist="38100" dir="2700000" algn="tl">
                    <a:srgbClr val="000000">
                      <a:alpha val="43137"/>
                    </a:srgbClr>
                  </a:outerShdw>
                </a:effectLst>
                <a:latin typeface="Arial"/>
                <a:ea typeface="メイリオ"/>
              </a:rPr>
              <a:t>オブジェクト指向編</a:t>
            </a:r>
            <a:endParaRPr kumimoji="1" lang="ja-JP" altLang="en-US" sz="2200" b="1" i="0" u="none" strike="noStrike" kern="1200" cap="none" spc="300" normalizeH="0" baseline="0" noProof="0" dirty="0">
              <a:ln>
                <a:noFill/>
              </a:ln>
              <a:solidFill>
                <a:srgbClr val="FFFFFF"/>
              </a:solidFill>
              <a:effectLst>
                <a:outerShdw blurRad="38100" dist="38100" dir="2700000" algn="tl">
                  <a:srgbClr val="000000">
                    <a:alpha val="43137"/>
                  </a:srgbClr>
                </a:outerShdw>
              </a:effectLst>
              <a:uLnTx/>
              <a:uFillTx/>
              <a:latin typeface="Arial"/>
              <a:ea typeface="メイリオ"/>
              <a:cs typeface="+mn-cs"/>
            </a:endParaRPr>
          </a:p>
        </p:txBody>
      </p:sp>
      <p:sp>
        <p:nvSpPr>
          <p:cNvPr id="78" name="フリーフォーム: 図形 77">
            <a:extLst>
              <a:ext uri="{FF2B5EF4-FFF2-40B4-BE49-F238E27FC236}">
                <a16:creationId xmlns:a16="http://schemas.microsoft.com/office/drawing/2014/main" id="{E13AC79A-4507-41F6-8956-2FFD64C92432}"/>
              </a:ext>
            </a:extLst>
          </p:cNvPr>
          <p:cNvSpPr/>
          <p:nvPr/>
        </p:nvSpPr>
        <p:spPr bwMode="auto">
          <a:xfrm>
            <a:off x="6884072" y="2684810"/>
            <a:ext cx="3875656" cy="676770"/>
          </a:xfrm>
          <a:custGeom>
            <a:avLst/>
            <a:gdLst>
              <a:gd name="connsiteX0" fmla="*/ 0 w 3875656"/>
              <a:gd name="connsiteY0" fmla="*/ 0 h 676770"/>
              <a:gd name="connsiteX1" fmla="*/ 3537271 w 3875656"/>
              <a:gd name="connsiteY1" fmla="*/ 0 h 676770"/>
              <a:gd name="connsiteX2" fmla="*/ 3875656 w 3875656"/>
              <a:gd name="connsiteY2" fmla="*/ 338385 h 676770"/>
              <a:gd name="connsiteX3" fmla="*/ 3875655 w 3875656"/>
              <a:gd name="connsiteY3" fmla="*/ 338385 h 676770"/>
              <a:gd name="connsiteX4" fmla="*/ 3537270 w 3875656"/>
              <a:gd name="connsiteY4" fmla="*/ 676770 h 676770"/>
              <a:gd name="connsiteX5" fmla="*/ 88244 w 3875656"/>
              <a:gd name="connsiteY5" fmla="*/ 676770 h 676770"/>
              <a:gd name="connsiteX6" fmla="*/ 0 w 3875656"/>
              <a:gd name="connsiteY6" fmla="*/ 0 h 676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75656" h="676770">
                <a:moveTo>
                  <a:pt x="0" y="0"/>
                </a:moveTo>
                <a:lnTo>
                  <a:pt x="3537271" y="0"/>
                </a:lnTo>
                <a:cubicBezTo>
                  <a:pt x="3724156" y="0"/>
                  <a:pt x="3875656" y="151500"/>
                  <a:pt x="3875656" y="338385"/>
                </a:cubicBezTo>
                <a:lnTo>
                  <a:pt x="3875655" y="338385"/>
                </a:lnTo>
                <a:cubicBezTo>
                  <a:pt x="3875655" y="525270"/>
                  <a:pt x="3724155" y="676770"/>
                  <a:pt x="3537270" y="676770"/>
                </a:cubicBezTo>
                <a:lnTo>
                  <a:pt x="88244" y="676770"/>
                </a:lnTo>
                <a:lnTo>
                  <a:pt x="0" y="0"/>
                </a:lnTo>
                <a:close/>
              </a:path>
            </a:pathLst>
          </a:custGeom>
          <a:gradFill>
            <a:gsLst>
              <a:gs pos="0">
                <a:srgbClr val="FEC22E"/>
              </a:gs>
              <a:gs pos="100000">
                <a:srgbClr val="FF9600"/>
              </a:gs>
            </a:gsLst>
            <a:lin ang="18900000" scaled="1"/>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0000" tIns="7200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ja-JP" sz="1600" b="1" i="0" u="none" strike="noStrike" kern="1200" cap="none" spc="300" normalizeH="0" baseline="0" noProof="0" dirty="0">
                <a:ln>
                  <a:noFill/>
                </a:ln>
                <a:solidFill>
                  <a:srgbClr val="FFFFFF"/>
                </a:solidFill>
                <a:effectLst>
                  <a:outerShdw blurRad="38100" dist="38100" dir="2700000" algn="tl">
                    <a:srgbClr val="000000">
                      <a:alpha val="43137"/>
                    </a:srgbClr>
                  </a:outerShdw>
                </a:effectLst>
                <a:uLnTx/>
                <a:uFillTx/>
                <a:latin typeface="Arial"/>
                <a:ea typeface="メイリオ"/>
                <a:cs typeface="+mn-cs"/>
              </a:rPr>
              <a:t>Python</a:t>
            </a:r>
            <a:r>
              <a:rPr kumimoji="1" lang="ja-JP" altLang="en-US" sz="1600" b="1" i="0" u="none" strike="noStrike" kern="1200" cap="none" spc="300" normalizeH="0" baseline="0" noProof="0" dirty="0">
                <a:ln>
                  <a:noFill/>
                </a:ln>
                <a:solidFill>
                  <a:srgbClr val="FFFFFF"/>
                </a:solidFill>
                <a:effectLst>
                  <a:outerShdw blurRad="38100" dist="38100" dir="2700000" algn="tl">
                    <a:srgbClr val="000000">
                      <a:alpha val="43137"/>
                    </a:srgbClr>
                  </a:outerShdw>
                </a:effectLst>
                <a:uLnTx/>
                <a:uFillTx/>
                <a:latin typeface="Arial"/>
                <a:ea typeface="メイリオ"/>
                <a:cs typeface="+mn-cs"/>
              </a:rPr>
              <a:t>による</a:t>
            </a:r>
            <a:r>
              <a:rPr kumimoji="1" lang="ja-JP" altLang="en-US" sz="1600" b="1" spc="300" dirty="0">
                <a:solidFill>
                  <a:srgbClr val="FFFFFF"/>
                </a:solidFill>
                <a:effectLst>
                  <a:outerShdw blurRad="38100" dist="38100" dir="2700000" algn="tl">
                    <a:srgbClr val="000000">
                      <a:alpha val="43137"/>
                    </a:srgbClr>
                  </a:outerShdw>
                </a:effectLst>
                <a:latin typeface="Arial"/>
                <a:ea typeface="メイリオ"/>
              </a:rPr>
              <a:t>データ分析入門</a:t>
            </a:r>
            <a:endParaRPr kumimoji="1" lang="ja-JP" altLang="en-US" sz="2200" b="1" i="0" u="none" strike="noStrike" kern="1200" cap="none" spc="300" normalizeH="0" baseline="0" noProof="0" dirty="0">
              <a:ln>
                <a:noFill/>
              </a:ln>
              <a:solidFill>
                <a:srgbClr val="FFFFFF"/>
              </a:solidFill>
              <a:effectLst>
                <a:outerShdw blurRad="38100" dist="38100" dir="2700000" algn="tl">
                  <a:srgbClr val="000000">
                    <a:alpha val="43137"/>
                  </a:srgbClr>
                </a:outerShdw>
              </a:effectLst>
              <a:uLnTx/>
              <a:uFillTx/>
              <a:latin typeface="Arial"/>
              <a:ea typeface="メイリオ"/>
              <a:cs typeface="+mn-cs"/>
            </a:endParaRPr>
          </a:p>
        </p:txBody>
      </p:sp>
      <p:sp>
        <p:nvSpPr>
          <p:cNvPr id="79" name="フリーフォーム: 図形 78">
            <a:extLst>
              <a:ext uri="{FF2B5EF4-FFF2-40B4-BE49-F238E27FC236}">
                <a16:creationId xmlns:a16="http://schemas.microsoft.com/office/drawing/2014/main" id="{6132CD2C-3DB9-440E-979D-C57C283D6483}"/>
              </a:ext>
            </a:extLst>
          </p:cNvPr>
          <p:cNvSpPr/>
          <p:nvPr/>
        </p:nvSpPr>
        <p:spPr bwMode="auto">
          <a:xfrm>
            <a:off x="3856857" y="1405950"/>
            <a:ext cx="3875656" cy="676770"/>
          </a:xfrm>
          <a:custGeom>
            <a:avLst/>
            <a:gdLst>
              <a:gd name="connsiteX0" fmla="*/ 0 w 3875656"/>
              <a:gd name="connsiteY0" fmla="*/ 0 h 676770"/>
              <a:gd name="connsiteX1" fmla="*/ 3537271 w 3875656"/>
              <a:gd name="connsiteY1" fmla="*/ 0 h 676770"/>
              <a:gd name="connsiteX2" fmla="*/ 3875656 w 3875656"/>
              <a:gd name="connsiteY2" fmla="*/ 338385 h 676770"/>
              <a:gd name="connsiteX3" fmla="*/ 3875655 w 3875656"/>
              <a:gd name="connsiteY3" fmla="*/ 338385 h 676770"/>
              <a:gd name="connsiteX4" fmla="*/ 3537270 w 3875656"/>
              <a:gd name="connsiteY4" fmla="*/ 676770 h 676770"/>
              <a:gd name="connsiteX5" fmla="*/ 88244 w 3875656"/>
              <a:gd name="connsiteY5" fmla="*/ 676770 h 676770"/>
              <a:gd name="connsiteX6" fmla="*/ 0 w 3875656"/>
              <a:gd name="connsiteY6" fmla="*/ 0 h 676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75656" h="676770">
                <a:moveTo>
                  <a:pt x="0" y="0"/>
                </a:moveTo>
                <a:lnTo>
                  <a:pt x="3537271" y="0"/>
                </a:lnTo>
                <a:cubicBezTo>
                  <a:pt x="3724156" y="0"/>
                  <a:pt x="3875656" y="151500"/>
                  <a:pt x="3875656" y="338385"/>
                </a:cubicBezTo>
                <a:lnTo>
                  <a:pt x="3875655" y="338385"/>
                </a:lnTo>
                <a:cubicBezTo>
                  <a:pt x="3875655" y="525270"/>
                  <a:pt x="3724155" y="676770"/>
                  <a:pt x="3537270" y="676770"/>
                </a:cubicBezTo>
                <a:lnTo>
                  <a:pt x="88244" y="676770"/>
                </a:lnTo>
                <a:lnTo>
                  <a:pt x="0" y="0"/>
                </a:lnTo>
                <a:close/>
              </a:path>
            </a:pathLst>
          </a:custGeom>
          <a:gradFill>
            <a:gsLst>
              <a:gs pos="0">
                <a:srgbClr val="9994EF"/>
              </a:gs>
              <a:gs pos="100000">
                <a:srgbClr val="A74DF1"/>
              </a:gs>
            </a:gsLst>
            <a:lin ang="18900000" scaled="1"/>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0000" tIns="7200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1600" b="1" spc="300" dirty="0">
                <a:solidFill>
                  <a:srgbClr val="FFFFFF"/>
                </a:solidFill>
                <a:effectLst>
                  <a:outerShdw blurRad="38100" dist="38100" dir="2700000" algn="tl">
                    <a:srgbClr val="000000">
                      <a:alpha val="43137"/>
                    </a:srgbClr>
                  </a:outerShdw>
                </a:effectLst>
                <a:latin typeface="Arial"/>
                <a:ea typeface="メイリオ"/>
              </a:rPr>
              <a:t>マシンラーニング</a:t>
            </a:r>
            <a:endParaRPr kumimoji="1" lang="en-US" altLang="ja-JP" sz="1600" b="1" spc="300" dirty="0">
              <a:solidFill>
                <a:srgbClr val="FFFFFF"/>
              </a:solidFill>
              <a:effectLst>
                <a:outerShdw blurRad="38100" dist="38100" dir="2700000" algn="tl">
                  <a:srgbClr val="000000">
                    <a:alpha val="43137"/>
                  </a:srgbClr>
                </a:outerShdw>
              </a:effectLst>
              <a:latin typeface="Arial"/>
              <a:ea typeface="メイリオ"/>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1600" b="1" spc="300" dirty="0">
                <a:solidFill>
                  <a:srgbClr val="FFFFFF"/>
                </a:solidFill>
                <a:effectLst>
                  <a:outerShdw blurRad="38100" dist="38100" dir="2700000" algn="tl">
                    <a:srgbClr val="000000">
                      <a:alpha val="43137"/>
                    </a:srgbClr>
                  </a:outerShdw>
                </a:effectLst>
                <a:latin typeface="Arial"/>
                <a:ea typeface="メイリオ"/>
              </a:rPr>
              <a:t>オーバービュー</a:t>
            </a:r>
            <a:endParaRPr kumimoji="1" lang="en-US" altLang="ja-JP" sz="1600" b="1" i="0" u="none" strike="noStrike" kern="1200" cap="none" spc="300" normalizeH="0" baseline="0" noProof="0" dirty="0">
              <a:ln>
                <a:noFill/>
              </a:ln>
              <a:solidFill>
                <a:srgbClr val="FFFFFF"/>
              </a:solidFill>
              <a:effectLst>
                <a:outerShdw blurRad="38100" dist="38100" dir="2700000" algn="tl">
                  <a:srgbClr val="000000">
                    <a:alpha val="43137"/>
                  </a:srgbClr>
                </a:outerShdw>
              </a:effectLst>
              <a:uLnTx/>
              <a:uFillTx/>
              <a:latin typeface="Arial"/>
              <a:ea typeface="メイリオ"/>
              <a:cs typeface="+mn-cs"/>
            </a:endParaRPr>
          </a:p>
        </p:txBody>
      </p:sp>
      <p:sp>
        <p:nvSpPr>
          <p:cNvPr id="80" name="フリーフォーム: 図形 79">
            <a:extLst>
              <a:ext uri="{FF2B5EF4-FFF2-40B4-BE49-F238E27FC236}">
                <a16:creationId xmlns:a16="http://schemas.microsoft.com/office/drawing/2014/main" id="{DB0C0B5E-5512-452F-9F0B-D2D911C8159E}"/>
              </a:ext>
            </a:extLst>
          </p:cNvPr>
          <p:cNvSpPr/>
          <p:nvPr/>
        </p:nvSpPr>
        <p:spPr bwMode="auto">
          <a:xfrm>
            <a:off x="6884071" y="3998838"/>
            <a:ext cx="4027309" cy="728176"/>
          </a:xfrm>
          <a:custGeom>
            <a:avLst/>
            <a:gdLst>
              <a:gd name="connsiteX0" fmla="*/ 0 w 3875656"/>
              <a:gd name="connsiteY0" fmla="*/ 0 h 676770"/>
              <a:gd name="connsiteX1" fmla="*/ 3537271 w 3875656"/>
              <a:gd name="connsiteY1" fmla="*/ 0 h 676770"/>
              <a:gd name="connsiteX2" fmla="*/ 3875656 w 3875656"/>
              <a:gd name="connsiteY2" fmla="*/ 338385 h 676770"/>
              <a:gd name="connsiteX3" fmla="*/ 3875655 w 3875656"/>
              <a:gd name="connsiteY3" fmla="*/ 338385 h 676770"/>
              <a:gd name="connsiteX4" fmla="*/ 3537270 w 3875656"/>
              <a:gd name="connsiteY4" fmla="*/ 676770 h 676770"/>
              <a:gd name="connsiteX5" fmla="*/ 88244 w 3875656"/>
              <a:gd name="connsiteY5" fmla="*/ 676770 h 676770"/>
              <a:gd name="connsiteX6" fmla="*/ 0 w 3875656"/>
              <a:gd name="connsiteY6" fmla="*/ 0 h 676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75656" h="676770">
                <a:moveTo>
                  <a:pt x="0" y="0"/>
                </a:moveTo>
                <a:lnTo>
                  <a:pt x="3537271" y="0"/>
                </a:lnTo>
                <a:cubicBezTo>
                  <a:pt x="3724156" y="0"/>
                  <a:pt x="3875656" y="151500"/>
                  <a:pt x="3875656" y="338385"/>
                </a:cubicBezTo>
                <a:lnTo>
                  <a:pt x="3875655" y="338385"/>
                </a:lnTo>
                <a:cubicBezTo>
                  <a:pt x="3875655" y="525270"/>
                  <a:pt x="3724155" y="676770"/>
                  <a:pt x="3537270" y="676770"/>
                </a:cubicBezTo>
                <a:lnTo>
                  <a:pt x="88244" y="676770"/>
                </a:lnTo>
                <a:lnTo>
                  <a:pt x="0" y="0"/>
                </a:lnTo>
                <a:close/>
              </a:path>
            </a:pathLst>
          </a:custGeom>
          <a:gradFill>
            <a:gsLst>
              <a:gs pos="0">
                <a:srgbClr val="58E2A6"/>
              </a:gs>
              <a:gs pos="100000">
                <a:srgbClr val="15BC9E"/>
              </a:gs>
            </a:gsLst>
            <a:lin ang="18900000" scaled="1"/>
          </a:gradFill>
          <a:ln w="57150">
            <a:solidFill>
              <a:srgbClr val="00879E"/>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0000" tIns="7200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ja-JP" sz="1400" b="1" i="0" u="none" strike="noStrike" kern="1200" cap="none" spc="300" normalizeH="0" baseline="0" noProof="0" dirty="0">
                <a:ln>
                  <a:noFill/>
                </a:ln>
                <a:solidFill>
                  <a:srgbClr val="FFFFFF"/>
                </a:solidFill>
                <a:effectLst>
                  <a:outerShdw blurRad="38100" dist="38100" dir="2700000" algn="tl">
                    <a:srgbClr val="000000">
                      <a:alpha val="43137"/>
                    </a:srgbClr>
                  </a:outerShdw>
                </a:effectLst>
                <a:uLnTx/>
                <a:uFillTx/>
                <a:latin typeface="Arial"/>
                <a:ea typeface="メイリオ"/>
                <a:cs typeface="+mn-cs"/>
              </a:rPr>
              <a:t>Python</a:t>
            </a:r>
            <a:r>
              <a:rPr kumimoji="1" lang="ja-JP" altLang="en-US" sz="1400" b="1" spc="300" dirty="0">
                <a:solidFill>
                  <a:srgbClr val="FFFFFF"/>
                </a:solidFill>
                <a:effectLst>
                  <a:outerShdw blurRad="38100" dist="38100" dir="2700000" algn="tl">
                    <a:srgbClr val="000000">
                      <a:alpha val="43137"/>
                    </a:srgbClr>
                  </a:outerShdw>
                </a:effectLst>
                <a:latin typeface="Arial"/>
                <a:ea typeface="メイリオ"/>
              </a:rPr>
              <a:t>で学ぶ</a:t>
            </a:r>
            <a:br>
              <a:rPr kumimoji="1" lang="en-US" altLang="ja-JP" sz="1400" b="1" spc="300" dirty="0">
                <a:solidFill>
                  <a:srgbClr val="FFFFFF"/>
                </a:solidFill>
                <a:effectLst>
                  <a:outerShdw blurRad="38100" dist="38100" dir="2700000" algn="tl">
                    <a:srgbClr val="000000">
                      <a:alpha val="43137"/>
                    </a:srgbClr>
                  </a:outerShdw>
                </a:effectLst>
                <a:latin typeface="Arial"/>
                <a:ea typeface="メイリオ"/>
              </a:rPr>
            </a:br>
            <a:r>
              <a:rPr kumimoji="1" lang="ja-JP" altLang="en-US" sz="1400" b="1" spc="300" dirty="0">
                <a:solidFill>
                  <a:srgbClr val="FFFFFF"/>
                </a:solidFill>
                <a:effectLst>
                  <a:outerShdw blurRad="38100" dist="38100" dir="2700000" algn="tl">
                    <a:srgbClr val="000000">
                      <a:alpha val="43137"/>
                    </a:srgbClr>
                  </a:outerShdw>
                </a:effectLst>
                <a:latin typeface="Arial"/>
                <a:ea typeface="メイリオ"/>
              </a:rPr>
              <a:t>機械学習 </a:t>
            </a:r>
            <a:r>
              <a:rPr kumimoji="1" lang="en-US" altLang="ja-JP" sz="1400" b="1" spc="300" dirty="0">
                <a:solidFill>
                  <a:srgbClr val="FFFFFF"/>
                </a:solidFill>
                <a:effectLst>
                  <a:outerShdw blurRad="38100" dist="38100" dir="2700000" algn="tl">
                    <a:srgbClr val="000000">
                      <a:alpha val="43137"/>
                    </a:srgbClr>
                  </a:outerShdw>
                </a:effectLst>
                <a:latin typeface="Arial"/>
                <a:ea typeface="メイリオ"/>
              </a:rPr>
              <a:t>&amp; </a:t>
            </a:r>
            <a:r>
              <a:rPr kumimoji="1" lang="ja-JP" altLang="en-US" sz="1400" b="1" spc="300" dirty="0">
                <a:solidFill>
                  <a:srgbClr val="FFFFFF"/>
                </a:solidFill>
                <a:effectLst>
                  <a:outerShdw blurRad="38100" dist="38100" dir="2700000" algn="tl">
                    <a:srgbClr val="000000">
                      <a:alpha val="43137"/>
                    </a:srgbClr>
                  </a:outerShdw>
                </a:effectLst>
                <a:latin typeface="Arial"/>
                <a:ea typeface="メイリオ"/>
              </a:rPr>
              <a:t>ディープラーニング ハンズオン</a:t>
            </a:r>
            <a:endParaRPr kumimoji="1" lang="en-US" altLang="ja-JP" sz="1400" b="1" i="0" u="none" strike="noStrike" kern="1200" cap="none" spc="300" normalizeH="0" baseline="0" noProof="0" dirty="0">
              <a:ln>
                <a:noFill/>
              </a:ln>
              <a:solidFill>
                <a:srgbClr val="FFFFFF"/>
              </a:solidFill>
              <a:effectLst>
                <a:outerShdw blurRad="38100" dist="38100" dir="2700000" algn="tl">
                  <a:srgbClr val="000000">
                    <a:alpha val="43137"/>
                  </a:srgbClr>
                </a:outerShdw>
              </a:effectLst>
              <a:uLnTx/>
              <a:uFillTx/>
              <a:latin typeface="Arial"/>
              <a:ea typeface="メイリオ"/>
              <a:cs typeface="+mn-cs"/>
            </a:endParaRPr>
          </a:p>
        </p:txBody>
      </p:sp>
      <p:sp>
        <p:nvSpPr>
          <p:cNvPr id="4" name="テキスト ボックス 3">
            <a:extLst>
              <a:ext uri="{FF2B5EF4-FFF2-40B4-BE49-F238E27FC236}">
                <a16:creationId xmlns:a16="http://schemas.microsoft.com/office/drawing/2014/main" id="{A0444C02-DAE9-4C1B-BA4E-D67F9AB7B2C2}"/>
              </a:ext>
            </a:extLst>
          </p:cNvPr>
          <p:cNvSpPr txBox="1"/>
          <p:nvPr/>
        </p:nvSpPr>
        <p:spPr>
          <a:xfrm>
            <a:off x="2017135" y="5378916"/>
            <a:ext cx="7759816" cy="461665"/>
          </a:xfrm>
          <a:prstGeom prst="rect">
            <a:avLst/>
          </a:prstGeom>
          <a:noFill/>
        </p:spPr>
        <p:txBody>
          <a:bodyPr wrap="square" rtlCol="0">
            <a:spAutoFit/>
          </a:bodyPr>
          <a:lstStyle/>
          <a:p>
            <a:pPr algn="l" defTabSz="914400" fontAlgn="base">
              <a:spcBef>
                <a:spcPct val="0"/>
              </a:spcBef>
              <a:spcAft>
                <a:spcPct val="0"/>
              </a:spcAft>
            </a:pPr>
            <a:r>
              <a:rPr kumimoji="1" lang="en-US" altLang="ja-JP" sz="2400" dirty="0">
                <a:solidFill>
                  <a:schemeClr val="tx2">
                    <a:lumMod val="75000"/>
                    <a:lumOff val="25000"/>
                  </a:schemeClr>
                </a:solidFill>
                <a:latin typeface="+mn-ea"/>
              </a:rPr>
              <a:t>※ </a:t>
            </a:r>
            <a:r>
              <a:rPr kumimoji="1" lang="ja-JP" altLang="en-US" sz="2400" dirty="0">
                <a:solidFill>
                  <a:schemeClr val="tx2">
                    <a:lumMod val="75000"/>
                    <a:lumOff val="25000"/>
                  </a:schemeClr>
                </a:solidFill>
                <a:latin typeface="+mn-ea"/>
              </a:rPr>
              <a:t>本コースに必須なのは</a:t>
            </a:r>
            <a:r>
              <a:rPr kumimoji="1" lang="en-US" altLang="ja-JP" sz="2400" dirty="0">
                <a:solidFill>
                  <a:schemeClr val="tx2">
                    <a:lumMod val="75000"/>
                    <a:lumOff val="25000"/>
                  </a:schemeClr>
                </a:solidFill>
                <a:latin typeface="+mn-ea"/>
              </a:rPr>
              <a:t>Python</a:t>
            </a:r>
            <a:r>
              <a:rPr kumimoji="1" lang="ja-JP" altLang="en-US" sz="2400" dirty="0">
                <a:solidFill>
                  <a:schemeClr val="tx2">
                    <a:lumMod val="75000"/>
                    <a:lumOff val="25000"/>
                  </a:schemeClr>
                </a:solidFill>
                <a:latin typeface="+mn-ea"/>
              </a:rPr>
              <a:t>基本文法です。</a:t>
            </a:r>
            <a:endParaRPr kumimoji="1" lang="en-US" altLang="ja-JP" sz="2400" dirty="0">
              <a:solidFill>
                <a:schemeClr val="tx2">
                  <a:lumMod val="75000"/>
                  <a:lumOff val="25000"/>
                </a:schemeClr>
              </a:solidFill>
              <a:latin typeface="+mn-ea"/>
            </a:endParaRPr>
          </a:p>
        </p:txBody>
      </p:sp>
      <p:cxnSp>
        <p:nvCxnSpPr>
          <p:cNvPr id="6" name="直線矢印コネクタ 5">
            <a:extLst>
              <a:ext uri="{FF2B5EF4-FFF2-40B4-BE49-F238E27FC236}">
                <a16:creationId xmlns:a16="http://schemas.microsoft.com/office/drawing/2014/main" id="{52519088-904F-4FF8-BF41-793D7D6CD691}"/>
              </a:ext>
            </a:extLst>
          </p:cNvPr>
          <p:cNvCxnSpPr>
            <a:cxnSpLocks/>
          </p:cNvCxnSpPr>
          <p:nvPr/>
        </p:nvCxnSpPr>
        <p:spPr>
          <a:xfrm flipV="1">
            <a:off x="4969607" y="3023195"/>
            <a:ext cx="1854872" cy="10968"/>
          </a:xfrm>
          <a:prstGeom prst="straightConnector1">
            <a:avLst/>
          </a:prstGeom>
          <a:ln w="57150">
            <a:solidFill>
              <a:schemeClr val="tx2">
                <a:lumMod val="75000"/>
                <a:lumOff val="25000"/>
              </a:schemeClr>
            </a:solidFill>
            <a:headEnd type="none" w="med" len="med"/>
            <a:tailEnd type="triangle"/>
          </a:ln>
        </p:spPr>
        <p:style>
          <a:lnRef idx="3">
            <a:schemeClr val="accent1"/>
          </a:lnRef>
          <a:fillRef idx="0">
            <a:schemeClr val="accent1"/>
          </a:fillRef>
          <a:effectRef idx="2">
            <a:schemeClr val="accent1"/>
          </a:effectRef>
          <a:fontRef idx="minor">
            <a:schemeClr val="tx1"/>
          </a:fontRef>
        </p:style>
      </p:cxnSp>
      <p:cxnSp>
        <p:nvCxnSpPr>
          <p:cNvPr id="19" name="直線矢印コネクタ 18">
            <a:extLst>
              <a:ext uri="{FF2B5EF4-FFF2-40B4-BE49-F238E27FC236}">
                <a16:creationId xmlns:a16="http://schemas.microsoft.com/office/drawing/2014/main" id="{3B31F270-4BF5-41E0-9BE6-DEB6B9EB8535}"/>
              </a:ext>
            </a:extLst>
          </p:cNvPr>
          <p:cNvCxnSpPr>
            <a:cxnSpLocks/>
          </p:cNvCxnSpPr>
          <p:nvPr/>
        </p:nvCxnSpPr>
        <p:spPr>
          <a:xfrm>
            <a:off x="4969607" y="3177163"/>
            <a:ext cx="1834005" cy="1023430"/>
          </a:xfrm>
          <a:prstGeom prst="straightConnector1">
            <a:avLst/>
          </a:prstGeom>
          <a:ln w="57150">
            <a:solidFill>
              <a:srgbClr val="EB0046"/>
            </a:solidFill>
            <a:headEnd type="none" w="med" len="med"/>
            <a:tailEnd type="triangle"/>
          </a:ln>
        </p:spPr>
        <p:style>
          <a:lnRef idx="3">
            <a:schemeClr val="accent1"/>
          </a:lnRef>
          <a:fillRef idx="0">
            <a:schemeClr val="accent1"/>
          </a:fillRef>
          <a:effectRef idx="2">
            <a:schemeClr val="accent1"/>
          </a:effectRef>
          <a:fontRef idx="minor">
            <a:schemeClr val="tx1"/>
          </a:fontRef>
        </p:style>
      </p:cxnSp>
      <p:cxnSp>
        <p:nvCxnSpPr>
          <p:cNvPr id="25" name="直線矢印コネクタ 24">
            <a:extLst>
              <a:ext uri="{FF2B5EF4-FFF2-40B4-BE49-F238E27FC236}">
                <a16:creationId xmlns:a16="http://schemas.microsoft.com/office/drawing/2014/main" id="{A63DD831-548F-4E6A-BFDE-7758A09363C4}"/>
              </a:ext>
            </a:extLst>
          </p:cNvPr>
          <p:cNvCxnSpPr>
            <a:cxnSpLocks/>
          </p:cNvCxnSpPr>
          <p:nvPr/>
        </p:nvCxnSpPr>
        <p:spPr>
          <a:xfrm>
            <a:off x="8688488" y="3403126"/>
            <a:ext cx="0" cy="583500"/>
          </a:xfrm>
          <a:prstGeom prst="straightConnector1">
            <a:avLst/>
          </a:prstGeom>
          <a:ln w="57150">
            <a:solidFill>
              <a:schemeClr val="tx2">
                <a:lumMod val="75000"/>
                <a:lumOff val="25000"/>
              </a:schemeClr>
            </a:solidFill>
            <a:headEnd type="triangle" w="med" len="med"/>
            <a:tailEnd type="triangle" w="med" len="med"/>
          </a:ln>
        </p:spPr>
        <p:style>
          <a:lnRef idx="3">
            <a:schemeClr val="accent1"/>
          </a:lnRef>
          <a:fillRef idx="0">
            <a:schemeClr val="accent1"/>
          </a:fillRef>
          <a:effectRef idx="2">
            <a:schemeClr val="accent1"/>
          </a:effectRef>
          <a:fontRef idx="minor">
            <a:schemeClr val="tx1"/>
          </a:fontRef>
        </p:style>
      </p:cxnSp>
      <p:cxnSp>
        <p:nvCxnSpPr>
          <p:cNvPr id="28" name="直線矢印コネクタ 27">
            <a:extLst>
              <a:ext uri="{FF2B5EF4-FFF2-40B4-BE49-F238E27FC236}">
                <a16:creationId xmlns:a16="http://schemas.microsoft.com/office/drawing/2014/main" id="{3C70E358-AC43-4270-9AC8-2DAAA78F59D3}"/>
              </a:ext>
            </a:extLst>
          </p:cNvPr>
          <p:cNvCxnSpPr>
            <a:cxnSpLocks/>
          </p:cNvCxnSpPr>
          <p:nvPr/>
        </p:nvCxnSpPr>
        <p:spPr>
          <a:xfrm>
            <a:off x="2864699" y="3403126"/>
            <a:ext cx="0" cy="583500"/>
          </a:xfrm>
          <a:prstGeom prst="straightConnector1">
            <a:avLst/>
          </a:prstGeom>
          <a:ln w="57150">
            <a:solidFill>
              <a:schemeClr val="tx2">
                <a:lumMod val="75000"/>
                <a:lumOff val="25000"/>
              </a:schemeClr>
            </a:solidFill>
            <a:headEnd type="none" w="med" len="med"/>
            <a:tailEnd type="triangle" w="med" len="med"/>
          </a:ln>
        </p:spPr>
        <p:style>
          <a:lnRef idx="3">
            <a:schemeClr val="accent1"/>
          </a:lnRef>
          <a:fillRef idx="0">
            <a:schemeClr val="accent1"/>
          </a:fillRef>
          <a:effectRef idx="2">
            <a:schemeClr val="accent1"/>
          </a:effectRef>
          <a:fontRef idx="minor">
            <a:schemeClr val="tx1"/>
          </a:fontRef>
        </p:style>
      </p:cxnSp>
      <p:cxnSp>
        <p:nvCxnSpPr>
          <p:cNvPr id="29" name="直線矢印コネクタ 28">
            <a:extLst>
              <a:ext uri="{FF2B5EF4-FFF2-40B4-BE49-F238E27FC236}">
                <a16:creationId xmlns:a16="http://schemas.microsoft.com/office/drawing/2014/main" id="{74CDDD19-27FA-4797-861B-A05211018406}"/>
              </a:ext>
            </a:extLst>
          </p:cNvPr>
          <p:cNvCxnSpPr>
            <a:cxnSpLocks/>
          </p:cNvCxnSpPr>
          <p:nvPr/>
        </p:nvCxnSpPr>
        <p:spPr>
          <a:xfrm flipV="1">
            <a:off x="4998384" y="4361641"/>
            <a:ext cx="1854872" cy="10968"/>
          </a:xfrm>
          <a:prstGeom prst="straightConnector1">
            <a:avLst/>
          </a:prstGeom>
          <a:ln w="57150">
            <a:solidFill>
              <a:schemeClr val="tx2">
                <a:lumMod val="75000"/>
                <a:lumOff val="25000"/>
              </a:schemeClr>
            </a:solidFill>
            <a:headEnd type="triangle" w="med" len="med"/>
            <a:tailEnd type="triangle"/>
          </a:ln>
        </p:spPr>
        <p:style>
          <a:lnRef idx="3">
            <a:schemeClr val="accent1"/>
          </a:lnRef>
          <a:fillRef idx="0">
            <a:schemeClr val="accent1"/>
          </a:fillRef>
          <a:effectRef idx="2">
            <a:schemeClr val="accent1"/>
          </a:effectRef>
          <a:fontRef idx="minor">
            <a:schemeClr val="tx1"/>
          </a:fontRef>
        </p:style>
      </p:cxnSp>
      <p:cxnSp>
        <p:nvCxnSpPr>
          <p:cNvPr id="32" name="直線矢印コネクタ 31">
            <a:extLst>
              <a:ext uri="{FF2B5EF4-FFF2-40B4-BE49-F238E27FC236}">
                <a16:creationId xmlns:a16="http://schemas.microsoft.com/office/drawing/2014/main" id="{64762B47-FD87-4A51-985D-0985496CA071}"/>
              </a:ext>
            </a:extLst>
          </p:cNvPr>
          <p:cNvCxnSpPr>
            <a:cxnSpLocks/>
          </p:cNvCxnSpPr>
          <p:nvPr/>
        </p:nvCxnSpPr>
        <p:spPr>
          <a:xfrm flipV="1">
            <a:off x="4998384" y="3177163"/>
            <a:ext cx="1826095" cy="1041126"/>
          </a:xfrm>
          <a:prstGeom prst="straightConnector1">
            <a:avLst/>
          </a:prstGeom>
          <a:ln w="57150">
            <a:solidFill>
              <a:schemeClr val="tx2">
                <a:lumMod val="75000"/>
                <a:lumOff val="25000"/>
              </a:schemeClr>
            </a:solidFill>
            <a:headEnd type="triangle" w="med" len="med"/>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58377994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1F22619-98E5-0B2E-4708-7FB0F3DE5980}"/>
              </a:ext>
            </a:extLst>
          </p:cNvPr>
          <p:cNvSpPr>
            <a:spLocks noGrp="1"/>
          </p:cNvSpPr>
          <p:nvPr>
            <p:ph type="title"/>
          </p:nvPr>
        </p:nvSpPr>
        <p:spPr/>
        <p:txBody>
          <a:bodyPr/>
          <a:lstStyle/>
          <a:p>
            <a:r>
              <a:rPr lang="ja-JP" altLang="en-US"/>
              <a:t>章のまとめ</a:t>
            </a:r>
            <a:endParaRPr kumimoji="1" lang="ja-JP" altLang="en-US"/>
          </a:p>
        </p:txBody>
      </p:sp>
      <p:sp>
        <p:nvSpPr>
          <p:cNvPr id="3" name="スライド番号プレースホルダー 2">
            <a:extLst>
              <a:ext uri="{FF2B5EF4-FFF2-40B4-BE49-F238E27FC236}">
                <a16:creationId xmlns:a16="http://schemas.microsoft.com/office/drawing/2014/main" id="{9E201010-0A81-B78A-3DF4-1F73711DAD40}"/>
              </a:ext>
            </a:extLst>
          </p:cNvPr>
          <p:cNvSpPr>
            <a:spLocks noGrp="1"/>
          </p:cNvSpPr>
          <p:nvPr>
            <p:ph type="sldNum" sz="quarter" idx="10"/>
          </p:nvPr>
        </p:nvSpPr>
        <p:spPr/>
        <p:txBody>
          <a:bodyPr/>
          <a:lstStyle/>
          <a:p>
            <a:fld id="{5D750650-B10A-47BF-93C2-E1678438B37A}" type="slidenum">
              <a:rPr lang="en-US" altLang="ja-JP" smtClean="0"/>
              <a:pPr/>
              <a:t>50</a:t>
            </a:fld>
            <a:endParaRPr lang="en-US" altLang="ja-JP" dirty="0"/>
          </a:p>
        </p:txBody>
      </p:sp>
      <p:sp>
        <p:nvSpPr>
          <p:cNvPr id="4" name="テキスト ボックス 3">
            <a:extLst>
              <a:ext uri="{FF2B5EF4-FFF2-40B4-BE49-F238E27FC236}">
                <a16:creationId xmlns:a16="http://schemas.microsoft.com/office/drawing/2014/main" id="{EB9E706E-72A7-D963-048E-A2FD84FDCF40}"/>
              </a:ext>
            </a:extLst>
          </p:cNvPr>
          <p:cNvSpPr txBox="1"/>
          <p:nvPr/>
        </p:nvSpPr>
        <p:spPr>
          <a:xfrm>
            <a:off x="1615810" y="1400410"/>
            <a:ext cx="3474028" cy="4770537"/>
          </a:xfrm>
          <a:prstGeom prst="rect">
            <a:avLst/>
          </a:prstGeom>
          <a:noFill/>
        </p:spPr>
        <p:txBody>
          <a:bodyPr wrap="none" rtlCol="0">
            <a:spAutoFit/>
          </a:bodyPr>
          <a:lstStyle/>
          <a:p>
            <a:pPr defTabSz="914400" fontAlgn="base">
              <a:spcBef>
                <a:spcPct val="0"/>
              </a:spcBef>
              <a:spcAft>
                <a:spcPct val="0"/>
              </a:spcAft>
            </a:pPr>
            <a:r>
              <a:rPr kumimoji="1" lang="en-US" altLang="ja-JP" sz="2000" b="1" dirty="0">
                <a:solidFill>
                  <a:srgbClr val="F36C37"/>
                </a:solidFill>
                <a:latin typeface="+mn-ea"/>
              </a:rPr>
              <a:t>AI </a:t>
            </a:r>
            <a:r>
              <a:rPr kumimoji="1" lang="ja-JP" altLang="en-US" sz="2000" b="1">
                <a:solidFill>
                  <a:srgbClr val="F36C37"/>
                </a:solidFill>
                <a:latin typeface="+mn-ea"/>
              </a:rPr>
              <a:t>とは</a:t>
            </a:r>
            <a:endParaRPr kumimoji="1" lang="en-US" altLang="ja-JP" sz="2000" b="1" dirty="0">
              <a:solidFill>
                <a:srgbClr val="F36C37"/>
              </a:solidFill>
              <a:latin typeface="+mn-ea"/>
            </a:endParaRPr>
          </a:p>
          <a:p>
            <a:pPr marL="742950" lvl="1" indent="-285750" defTabSz="914400" fontAlgn="base">
              <a:spcBef>
                <a:spcPct val="0"/>
              </a:spcBef>
              <a:spcAft>
                <a:spcPct val="0"/>
              </a:spcAft>
              <a:buFont typeface="Wingdings" pitchFamily="2" charset="2"/>
              <a:buChar char="ü"/>
            </a:pPr>
            <a:r>
              <a:rPr kumimoji="1" lang="ja-JP" altLang="en-US">
                <a:solidFill>
                  <a:srgbClr val="000000"/>
                </a:solidFill>
                <a:latin typeface="+mn-ea"/>
              </a:rPr>
              <a:t>機械学習とは</a:t>
            </a:r>
            <a:endParaRPr kumimoji="1" lang="en-US" altLang="ja-JP" dirty="0">
              <a:solidFill>
                <a:srgbClr val="000000"/>
              </a:solidFill>
              <a:latin typeface="+mn-ea"/>
            </a:endParaRPr>
          </a:p>
          <a:p>
            <a:pPr marL="1200150" lvl="2" indent="-285750" defTabSz="914400" fontAlgn="base">
              <a:spcBef>
                <a:spcPct val="0"/>
              </a:spcBef>
              <a:spcAft>
                <a:spcPct val="0"/>
              </a:spcAft>
              <a:buFont typeface="Wingdings" pitchFamily="2" charset="2"/>
              <a:buChar char="ü"/>
            </a:pPr>
            <a:r>
              <a:rPr kumimoji="1" lang="ja-JP" altLang="en-US">
                <a:solidFill>
                  <a:srgbClr val="000000"/>
                </a:solidFill>
                <a:latin typeface="+mn-ea"/>
              </a:rPr>
              <a:t>教師あり学習</a:t>
            </a:r>
            <a:endParaRPr kumimoji="1" lang="en-US" altLang="ja-JP" dirty="0">
              <a:solidFill>
                <a:srgbClr val="000000"/>
              </a:solidFill>
              <a:latin typeface="+mn-ea"/>
            </a:endParaRPr>
          </a:p>
          <a:p>
            <a:pPr marL="1657350" lvl="3" indent="-285750" defTabSz="914400" fontAlgn="base">
              <a:spcBef>
                <a:spcPct val="0"/>
              </a:spcBef>
              <a:spcAft>
                <a:spcPct val="0"/>
              </a:spcAft>
              <a:buFont typeface="Wingdings" pitchFamily="2" charset="2"/>
              <a:buChar char="ü"/>
            </a:pPr>
            <a:r>
              <a:rPr kumimoji="1" lang="ja-JP" altLang="en-US">
                <a:solidFill>
                  <a:srgbClr val="000000"/>
                </a:solidFill>
                <a:latin typeface="+mn-ea"/>
              </a:rPr>
              <a:t>回帰</a:t>
            </a:r>
            <a:endParaRPr kumimoji="1" lang="en-US" altLang="ja-JP" dirty="0">
              <a:solidFill>
                <a:srgbClr val="000000"/>
              </a:solidFill>
              <a:latin typeface="+mn-ea"/>
            </a:endParaRPr>
          </a:p>
          <a:p>
            <a:pPr marL="1657350" lvl="3" indent="-285750" defTabSz="914400" fontAlgn="base">
              <a:spcBef>
                <a:spcPct val="0"/>
              </a:spcBef>
              <a:spcAft>
                <a:spcPct val="0"/>
              </a:spcAft>
              <a:buFont typeface="Wingdings" pitchFamily="2" charset="2"/>
              <a:buChar char="ü"/>
            </a:pPr>
            <a:r>
              <a:rPr kumimoji="1" lang="ja-JP" altLang="en-US">
                <a:solidFill>
                  <a:srgbClr val="000000"/>
                </a:solidFill>
                <a:latin typeface="+mn-ea"/>
              </a:rPr>
              <a:t>分類</a:t>
            </a:r>
            <a:endParaRPr kumimoji="1" lang="en-US" altLang="ja-JP" dirty="0">
              <a:solidFill>
                <a:srgbClr val="000000"/>
              </a:solidFill>
              <a:latin typeface="+mn-ea"/>
            </a:endParaRPr>
          </a:p>
          <a:p>
            <a:pPr marL="1200150" lvl="2" indent="-285750" defTabSz="914400" fontAlgn="base">
              <a:spcBef>
                <a:spcPct val="0"/>
              </a:spcBef>
              <a:spcAft>
                <a:spcPct val="0"/>
              </a:spcAft>
              <a:buFont typeface="Wingdings" pitchFamily="2" charset="2"/>
              <a:buChar char="ü"/>
            </a:pPr>
            <a:r>
              <a:rPr kumimoji="1" lang="ja-JP" altLang="en-US">
                <a:solidFill>
                  <a:srgbClr val="000000"/>
                </a:solidFill>
                <a:latin typeface="+mn-ea"/>
              </a:rPr>
              <a:t>教師なし学習</a:t>
            </a:r>
            <a:endParaRPr kumimoji="1" lang="en-US" altLang="ja-JP" dirty="0">
              <a:solidFill>
                <a:srgbClr val="000000"/>
              </a:solidFill>
              <a:latin typeface="+mn-ea"/>
            </a:endParaRPr>
          </a:p>
          <a:p>
            <a:pPr marL="1657350" lvl="3" indent="-285750" defTabSz="914400" fontAlgn="base">
              <a:spcBef>
                <a:spcPct val="0"/>
              </a:spcBef>
              <a:spcAft>
                <a:spcPct val="0"/>
              </a:spcAft>
              <a:buFont typeface="Wingdings" pitchFamily="2" charset="2"/>
              <a:buChar char="ü"/>
            </a:pPr>
            <a:r>
              <a:rPr kumimoji="1" lang="ja-JP" altLang="en-US">
                <a:solidFill>
                  <a:srgbClr val="000000"/>
                </a:solidFill>
                <a:latin typeface="+mn-ea"/>
              </a:rPr>
              <a:t>クラスタリング</a:t>
            </a:r>
            <a:endParaRPr kumimoji="1" lang="en-US" altLang="ja-JP" dirty="0">
              <a:solidFill>
                <a:srgbClr val="000000"/>
              </a:solidFill>
              <a:latin typeface="+mn-ea"/>
            </a:endParaRPr>
          </a:p>
          <a:p>
            <a:pPr marL="1200150" lvl="2" indent="-285750" defTabSz="914400" fontAlgn="base">
              <a:spcBef>
                <a:spcPct val="0"/>
              </a:spcBef>
              <a:spcAft>
                <a:spcPct val="0"/>
              </a:spcAft>
              <a:buFont typeface="Wingdings" pitchFamily="2" charset="2"/>
              <a:buChar char="ü"/>
            </a:pPr>
            <a:r>
              <a:rPr kumimoji="1" lang="ja-JP" altLang="en-US">
                <a:solidFill>
                  <a:srgbClr val="000000"/>
                </a:solidFill>
                <a:latin typeface="+mn-ea"/>
              </a:rPr>
              <a:t>教科学習</a:t>
            </a:r>
            <a:endParaRPr kumimoji="1" lang="en-US" altLang="ja-JP" dirty="0">
              <a:solidFill>
                <a:srgbClr val="000000"/>
              </a:solidFill>
              <a:latin typeface="+mn-ea"/>
            </a:endParaRPr>
          </a:p>
          <a:p>
            <a:pPr marL="742950" lvl="1" indent="-285750" defTabSz="914400" fontAlgn="base">
              <a:spcBef>
                <a:spcPct val="0"/>
              </a:spcBef>
              <a:spcAft>
                <a:spcPct val="0"/>
              </a:spcAft>
              <a:buFont typeface="Wingdings" pitchFamily="2" charset="2"/>
              <a:buChar char="ü"/>
            </a:pPr>
            <a:r>
              <a:rPr kumimoji="1" lang="ja-JP" altLang="en-US">
                <a:solidFill>
                  <a:srgbClr val="000000"/>
                </a:solidFill>
                <a:latin typeface="+mn-ea"/>
              </a:rPr>
              <a:t>ディープラーニングとは</a:t>
            </a:r>
            <a:endParaRPr kumimoji="1" lang="en-US" altLang="ja-JP" dirty="0">
              <a:solidFill>
                <a:srgbClr val="000000"/>
              </a:solidFill>
              <a:latin typeface="+mn-ea"/>
            </a:endParaRPr>
          </a:p>
          <a:p>
            <a:pPr defTabSz="914400" fontAlgn="base">
              <a:spcBef>
                <a:spcPct val="0"/>
              </a:spcBef>
              <a:spcAft>
                <a:spcPct val="0"/>
              </a:spcAft>
            </a:pPr>
            <a:r>
              <a:rPr kumimoji="1" lang="en-US" altLang="ja-JP" sz="2000" b="1" dirty="0">
                <a:solidFill>
                  <a:srgbClr val="F36C37"/>
                </a:solidFill>
                <a:latin typeface="+mn-ea"/>
              </a:rPr>
              <a:t>AI </a:t>
            </a:r>
            <a:r>
              <a:rPr kumimoji="1" lang="ja-JP" altLang="en-US" sz="2000" b="1">
                <a:solidFill>
                  <a:srgbClr val="F36C37"/>
                </a:solidFill>
                <a:latin typeface="+mn-ea"/>
              </a:rPr>
              <a:t>のタスク</a:t>
            </a:r>
            <a:endParaRPr kumimoji="1" lang="en-US" altLang="ja-JP" sz="2000" b="1" dirty="0">
              <a:solidFill>
                <a:srgbClr val="F36C37"/>
              </a:solidFill>
              <a:latin typeface="+mn-ea"/>
            </a:endParaRPr>
          </a:p>
          <a:p>
            <a:pPr marL="742950" lvl="1" indent="-285750" defTabSz="914400" fontAlgn="base">
              <a:spcBef>
                <a:spcPct val="0"/>
              </a:spcBef>
              <a:spcAft>
                <a:spcPct val="0"/>
              </a:spcAft>
              <a:buFont typeface="Wingdings" pitchFamily="2" charset="2"/>
              <a:buChar char="ü"/>
            </a:pPr>
            <a:r>
              <a:rPr kumimoji="1" lang="ja-JP" altLang="en-US">
                <a:solidFill>
                  <a:srgbClr val="000000"/>
                </a:solidFill>
                <a:latin typeface="+mn-ea"/>
              </a:rPr>
              <a:t>画像処理</a:t>
            </a:r>
            <a:endParaRPr kumimoji="1" lang="en-US" altLang="ja-JP" dirty="0">
              <a:solidFill>
                <a:srgbClr val="000000"/>
              </a:solidFill>
              <a:latin typeface="+mn-ea"/>
            </a:endParaRPr>
          </a:p>
          <a:p>
            <a:pPr marL="742950" lvl="1" indent="-285750" defTabSz="914400" fontAlgn="base">
              <a:spcBef>
                <a:spcPct val="0"/>
              </a:spcBef>
              <a:spcAft>
                <a:spcPct val="0"/>
              </a:spcAft>
              <a:buFont typeface="Wingdings" pitchFamily="2" charset="2"/>
              <a:buChar char="ü"/>
            </a:pPr>
            <a:r>
              <a:rPr kumimoji="1" lang="ja-JP" altLang="en-US">
                <a:solidFill>
                  <a:srgbClr val="000000"/>
                </a:solidFill>
                <a:latin typeface="+mn-ea"/>
              </a:rPr>
              <a:t>自然言語処理</a:t>
            </a:r>
            <a:endParaRPr kumimoji="1" lang="en-US" altLang="ja-JP" dirty="0">
              <a:solidFill>
                <a:srgbClr val="000000"/>
              </a:solidFill>
              <a:latin typeface="+mn-ea"/>
            </a:endParaRPr>
          </a:p>
          <a:p>
            <a:pPr marL="742950" lvl="1" indent="-285750" defTabSz="914400" fontAlgn="base">
              <a:spcBef>
                <a:spcPct val="0"/>
              </a:spcBef>
              <a:spcAft>
                <a:spcPct val="0"/>
              </a:spcAft>
              <a:buFont typeface="Wingdings" pitchFamily="2" charset="2"/>
              <a:buChar char="ü"/>
            </a:pPr>
            <a:r>
              <a:rPr kumimoji="1" lang="ja-JP" altLang="en-US">
                <a:solidFill>
                  <a:srgbClr val="000000"/>
                </a:solidFill>
                <a:latin typeface="+mn-ea"/>
              </a:rPr>
              <a:t>時系列</a:t>
            </a:r>
            <a:endParaRPr kumimoji="1" lang="en-US" altLang="ja-JP" dirty="0">
              <a:solidFill>
                <a:srgbClr val="000000"/>
              </a:solidFill>
              <a:latin typeface="+mn-ea"/>
            </a:endParaRPr>
          </a:p>
          <a:p>
            <a:pPr marL="742950" lvl="1" indent="-285750" defTabSz="914400" fontAlgn="base">
              <a:spcBef>
                <a:spcPct val="0"/>
              </a:spcBef>
              <a:spcAft>
                <a:spcPct val="0"/>
              </a:spcAft>
              <a:buFont typeface="Wingdings" pitchFamily="2" charset="2"/>
              <a:buChar char="ü"/>
            </a:pPr>
            <a:r>
              <a:rPr kumimoji="1" lang="ja-JP" altLang="en-US">
                <a:solidFill>
                  <a:srgbClr val="000000"/>
                </a:solidFill>
                <a:latin typeface="+mn-ea"/>
              </a:rPr>
              <a:t>生成</a:t>
            </a:r>
            <a:r>
              <a:rPr kumimoji="1" lang="en-US" altLang="ja-JP" dirty="0">
                <a:solidFill>
                  <a:srgbClr val="000000"/>
                </a:solidFill>
                <a:latin typeface="+mn-ea"/>
              </a:rPr>
              <a:t>AI</a:t>
            </a:r>
          </a:p>
          <a:p>
            <a:pPr defTabSz="914400" fontAlgn="base">
              <a:spcBef>
                <a:spcPct val="0"/>
              </a:spcBef>
              <a:spcAft>
                <a:spcPct val="0"/>
              </a:spcAft>
            </a:pPr>
            <a:r>
              <a:rPr kumimoji="1" lang="en-US" altLang="ja-JP" sz="2000" b="1" dirty="0">
                <a:solidFill>
                  <a:srgbClr val="F36C37"/>
                </a:solidFill>
                <a:latin typeface="+mn-ea"/>
              </a:rPr>
              <a:t>AI </a:t>
            </a:r>
            <a:r>
              <a:rPr kumimoji="1" lang="ja-JP" altLang="en-US" sz="2000" b="1">
                <a:solidFill>
                  <a:srgbClr val="F36C37"/>
                </a:solidFill>
                <a:latin typeface="+mn-ea"/>
              </a:rPr>
              <a:t>の誤認識</a:t>
            </a:r>
            <a:endParaRPr kumimoji="1" lang="en-US" altLang="ja-JP" sz="2000" b="1" dirty="0">
              <a:solidFill>
                <a:srgbClr val="F36C37"/>
              </a:solidFill>
              <a:latin typeface="+mn-ea"/>
            </a:endParaRPr>
          </a:p>
          <a:p>
            <a:pPr defTabSz="914400" fontAlgn="base">
              <a:spcBef>
                <a:spcPct val="0"/>
              </a:spcBef>
              <a:spcAft>
                <a:spcPct val="0"/>
              </a:spcAft>
            </a:pPr>
            <a:r>
              <a:rPr kumimoji="1" lang="ja-JP" altLang="en-US" sz="2000" b="1">
                <a:solidFill>
                  <a:srgbClr val="F36C37"/>
                </a:solidFill>
                <a:latin typeface="+mn-ea"/>
              </a:rPr>
              <a:t>責任ある</a:t>
            </a:r>
            <a:r>
              <a:rPr kumimoji="1" lang="en-US" altLang="ja-JP" sz="2000" b="1" dirty="0">
                <a:solidFill>
                  <a:srgbClr val="F36C37"/>
                </a:solidFill>
                <a:latin typeface="+mn-ea"/>
              </a:rPr>
              <a:t> AI </a:t>
            </a:r>
            <a:r>
              <a:rPr kumimoji="1" lang="ja-JP" altLang="en-US" sz="2000" b="1">
                <a:solidFill>
                  <a:srgbClr val="F36C37"/>
                </a:solidFill>
                <a:latin typeface="+mn-ea"/>
              </a:rPr>
              <a:t>の原則</a:t>
            </a:r>
            <a:endParaRPr kumimoji="1" lang="en-US" altLang="ja-JP" sz="2000" b="1" dirty="0">
              <a:solidFill>
                <a:srgbClr val="F36C37"/>
              </a:solidFill>
              <a:latin typeface="+mn-ea"/>
            </a:endParaRPr>
          </a:p>
        </p:txBody>
      </p:sp>
    </p:spTree>
    <p:extLst>
      <p:ext uri="{BB962C8B-B14F-4D97-AF65-F5344CB8AC3E}">
        <p14:creationId xmlns:p14="http://schemas.microsoft.com/office/powerpoint/2010/main" val="321484341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52"/>
        <p:cNvGrpSpPr/>
        <p:nvPr/>
      </p:nvGrpSpPr>
      <p:grpSpPr>
        <a:xfrm>
          <a:off x="0" y="0"/>
          <a:ext cx="0" cy="0"/>
          <a:chOff x="0" y="0"/>
          <a:chExt cx="0" cy="0"/>
        </a:xfrm>
      </p:grpSpPr>
      <p:sp>
        <p:nvSpPr>
          <p:cNvPr id="53" name="Google Shape;53;p10"/>
          <p:cNvSpPr txBox="1">
            <a:spLocks noGrp="1"/>
          </p:cNvSpPr>
          <p:nvPr>
            <p:ph type="ctrTitle" idx="4294967295"/>
          </p:nvPr>
        </p:nvSpPr>
        <p:spPr>
          <a:xfrm>
            <a:off x="815975" y="3070797"/>
            <a:ext cx="10560050" cy="479425"/>
          </a:xfrm>
          <a:prstGeom prst="rect">
            <a:avLst/>
          </a:prstGeom>
          <a:noFill/>
          <a:ln>
            <a:noFill/>
          </a:ln>
        </p:spPr>
        <p:txBody>
          <a:bodyPr spcFirstLastPara="1" vert="horz" wrap="square" lIns="91425" tIns="45700" rIns="91425" bIns="45700" rtlCol="0" anchor="b" anchorCtr="1">
            <a:noAutofit/>
          </a:bodyPr>
          <a:lstStyle/>
          <a:p>
            <a:r>
              <a:rPr lang="en-US" dirty="0"/>
              <a:t>第2章 </a:t>
            </a:r>
            <a:r>
              <a:rPr lang="en-US" altLang="ja-JP" dirty="0"/>
              <a:t>AI </a:t>
            </a:r>
            <a:r>
              <a:rPr lang="ja-JP" altLang="en-US"/>
              <a:t>プロジェクトの全体像</a:t>
            </a:r>
            <a:endParaRPr dirty="0"/>
          </a:p>
        </p:txBody>
      </p:sp>
    </p:spTree>
    <p:extLst>
      <p:ext uri="{BB962C8B-B14F-4D97-AF65-F5344CB8AC3E}">
        <p14:creationId xmlns:p14="http://schemas.microsoft.com/office/powerpoint/2010/main" val="250443216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四角形: 角を丸くする 4">
            <a:extLst>
              <a:ext uri="{FF2B5EF4-FFF2-40B4-BE49-F238E27FC236}">
                <a16:creationId xmlns:a16="http://schemas.microsoft.com/office/drawing/2014/main" id="{235D25D0-2B40-4B95-B459-FAA9DFF054E5}"/>
              </a:ext>
            </a:extLst>
          </p:cNvPr>
          <p:cNvSpPr/>
          <p:nvPr/>
        </p:nvSpPr>
        <p:spPr>
          <a:xfrm>
            <a:off x="766763" y="1038877"/>
            <a:ext cx="10599737" cy="2616942"/>
          </a:xfrm>
          <a:prstGeom prst="roundRect">
            <a:avLst>
              <a:gd name="adj" fmla="val 1884"/>
            </a:avLst>
          </a:prstGeom>
          <a:solidFill>
            <a:srgbClr val="FFF4E1"/>
          </a:solidFill>
          <a:ln w="19050" algn="ctr">
            <a:noFill/>
            <a:prstDash val="dash"/>
            <a:round/>
            <a:headEnd/>
            <a:tailEnd/>
          </a:ln>
          <a:effectLst/>
        </p:spPr>
        <p:txBody>
          <a:bodyPr rot="0" spcFirstLastPara="0" vertOverflow="overflow" horzOverflow="overflow" vert="horz" wrap="square" lIns="180000" tIns="72000" rIns="180000" bIns="72000" numCol="1" spcCol="0" rtlCol="0" fromWordArt="0" anchor="ctr" anchorCtr="0" forceAA="0" compatLnSpc="1">
            <a:prstTxWarp prst="textNoShape">
              <a:avLst/>
            </a:prstTxWarp>
            <a:noAutofit/>
          </a:bodyPr>
          <a:lstStyle/>
          <a:p>
            <a:pPr marL="171450" indent="-171450" algn="just">
              <a:lnSpc>
                <a:spcPct val="120000"/>
              </a:lnSpc>
              <a:spcAft>
                <a:spcPts val="400"/>
              </a:spcAft>
              <a:buClr>
                <a:srgbClr val="F36C37"/>
              </a:buClr>
              <a:buFont typeface="Wingdings" panose="05000000000000000000" pitchFamily="2" charset="2"/>
              <a:buChar char="l"/>
            </a:pPr>
            <a:endParaRPr lang="ja-JP" altLang="en-US" sz="1100" spc="150" dirty="0">
              <a:solidFill>
                <a:schemeClr val="tx1"/>
              </a:solidFill>
              <a:latin typeface="+mj-ea"/>
              <a:ea typeface="+mj-ea"/>
            </a:endParaRPr>
          </a:p>
        </p:txBody>
      </p:sp>
      <p:sp>
        <p:nvSpPr>
          <p:cNvPr id="2" name="タイトル 1">
            <a:extLst>
              <a:ext uri="{FF2B5EF4-FFF2-40B4-BE49-F238E27FC236}">
                <a16:creationId xmlns:a16="http://schemas.microsoft.com/office/drawing/2014/main" id="{5FE14325-B25E-453C-9481-5E4B9FE0B34A}"/>
              </a:ext>
            </a:extLst>
          </p:cNvPr>
          <p:cNvSpPr>
            <a:spLocks noGrp="1"/>
          </p:cNvSpPr>
          <p:nvPr>
            <p:ph type="title"/>
          </p:nvPr>
        </p:nvSpPr>
        <p:spPr/>
        <p:txBody>
          <a:bodyPr/>
          <a:lstStyle/>
          <a:p>
            <a:r>
              <a:rPr lang="ja-JP" altLang="en-US" dirty="0"/>
              <a:t>章の概要</a:t>
            </a:r>
            <a:endParaRPr kumimoji="1" lang="ja-JP" altLang="en-US" dirty="0"/>
          </a:p>
        </p:txBody>
      </p:sp>
      <p:sp>
        <p:nvSpPr>
          <p:cNvPr id="3" name="コンテンツ プレースホルダー 2">
            <a:extLst>
              <a:ext uri="{FF2B5EF4-FFF2-40B4-BE49-F238E27FC236}">
                <a16:creationId xmlns:a16="http://schemas.microsoft.com/office/drawing/2014/main" id="{10EE556C-FDAE-4EEE-A2E7-11A707D60D55}"/>
              </a:ext>
            </a:extLst>
          </p:cNvPr>
          <p:cNvSpPr>
            <a:spLocks noGrp="1"/>
          </p:cNvSpPr>
          <p:nvPr>
            <p:ph sz="quarter" idx="4294967295"/>
          </p:nvPr>
        </p:nvSpPr>
        <p:spPr>
          <a:xfrm>
            <a:off x="1113954" y="1221016"/>
            <a:ext cx="9964088" cy="2251449"/>
          </a:xfrm>
        </p:spPr>
        <p:txBody>
          <a:bodyPr vert="horz" wrap="square" lIns="91440" tIns="45720" rIns="91440" bIns="45720" rtlCol="0" anchor="ctr">
            <a:noAutofit/>
          </a:bodyPr>
          <a:lstStyle/>
          <a:p>
            <a:pPr marL="0" indent="0" algn="ctr">
              <a:lnSpc>
                <a:spcPct val="120000"/>
              </a:lnSpc>
              <a:spcBef>
                <a:spcPts val="0"/>
              </a:spcBef>
              <a:spcAft>
                <a:spcPts val="2400"/>
              </a:spcAft>
              <a:buClr>
                <a:srgbClr val="F36C37"/>
              </a:buClr>
              <a:buNone/>
            </a:pPr>
            <a:r>
              <a:rPr lang="ja-JP" altLang="en-US" sz="2000" b="1" dirty="0">
                <a:solidFill>
                  <a:srgbClr val="F36C37"/>
                </a:solidFill>
              </a:rPr>
              <a:t>この章で</a:t>
            </a:r>
            <a:r>
              <a:rPr lang="ja-JP" altLang="en-US" sz="2000" b="1">
                <a:solidFill>
                  <a:srgbClr val="F36C37"/>
                </a:solidFill>
              </a:rPr>
              <a:t>は、</a:t>
            </a:r>
            <a:r>
              <a:rPr lang="en-US" altLang="ja-JP" sz="2000" b="1" dirty="0">
                <a:solidFill>
                  <a:srgbClr val="F36C37"/>
                </a:solidFill>
              </a:rPr>
              <a:t>AI </a:t>
            </a:r>
            <a:r>
              <a:rPr lang="ja-JP" altLang="en-US" sz="2000" b="1">
                <a:solidFill>
                  <a:srgbClr val="F36C37"/>
                </a:solidFill>
              </a:rPr>
              <a:t>プロジェクトの全体像についてお話します。</a:t>
            </a:r>
            <a:endParaRPr lang="en-US" altLang="ja-JP" sz="2000" b="1" dirty="0">
              <a:solidFill>
                <a:srgbClr val="F36C37"/>
              </a:solidFill>
            </a:endParaRPr>
          </a:p>
          <a:p>
            <a:pPr marL="0" indent="0" algn="ctr">
              <a:lnSpc>
                <a:spcPct val="120000"/>
              </a:lnSpc>
              <a:spcBef>
                <a:spcPts val="0"/>
              </a:spcBef>
              <a:spcAft>
                <a:spcPts val="2400"/>
              </a:spcAft>
              <a:buClr>
                <a:srgbClr val="F36C37"/>
              </a:buClr>
              <a:buNone/>
            </a:pPr>
            <a:r>
              <a:rPr lang="en-US" altLang="ja-JP" sz="2000" b="1" dirty="0">
                <a:solidFill>
                  <a:srgbClr val="F36C37"/>
                </a:solidFill>
              </a:rPr>
              <a:t>AI </a:t>
            </a:r>
            <a:r>
              <a:rPr lang="ja-JP" altLang="en-US" sz="2000" b="1">
                <a:solidFill>
                  <a:srgbClr val="F36C37"/>
                </a:solidFill>
              </a:rPr>
              <a:t>の導入を成功に導くうえでどのような手順で導入を進めるのか、データエンジニアリングなどの</a:t>
            </a:r>
            <a:r>
              <a:rPr lang="en-US" altLang="ja-JP" sz="2000" b="1" dirty="0">
                <a:solidFill>
                  <a:srgbClr val="F36C37"/>
                </a:solidFill>
              </a:rPr>
              <a:t> AI </a:t>
            </a:r>
            <a:r>
              <a:rPr lang="ja-JP" altLang="en-US" sz="2000" b="1">
                <a:solidFill>
                  <a:srgbClr val="F36C37"/>
                </a:solidFill>
              </a:rPr>
              <a:t>と密接に関わるコンポーネントについてお話します。</a:t>
            </a:r>
            <a:endParaRPr lang="en-US" altLang="ja-JP" sz="2000" b="1" dirty="0">
              <a:solidFill>
                <a:srgbClr val="F36C37"/>
              </a:solidFill>
            </a:endParaRPr>
          </a:p>
        </p:txBody>
      </p:sp>
      <p:sp>
        <p:nvSpPr>
          <p:cNvPr id="4" name="スライド番号プレースホルダー 3">
            <a:extLst>
              <a:ext uri="{FF2B5EF4-FFF2-40B4-BE49-F238E27FC236}">
                <a16:creationId xmlns:a16="http://schemas.microsoft.com/office/drawing/2014/main" id="{31E61FCF-A60C-432C-8A79-2693CCE4D99F}"/>
              </a:ext>
            </a:extLst>
          </p:cNvPr>
          <p:cNvSpPr>
            <a:spLocks noGrp="1"/>
          </p:cNvSpPr>
          <p:nvPr>
            <p:ph type="sldNum" sz="quarter" idx="10"/>
          </p:nvPr>
        </p:nvSpPr>
        <p:spPr/>
        <p:txBody>
          <a:bodyPr/>
          <a:lstStyle/>
          <a:p>
            <a:fld id="{5D750650-B10A-47BF-93C2-E1678438B37A}" type="slidenum">
              <a:rPr kumimoji="1" lang="ja-JP" altLang="en-US" smtClean="0"/>
              <a:pPr/>
              <a:t>52</a:t>
            </a:fld>
            <a:endParaRPr kumimoji="1" lang="ja-JP" altLang="en-US"/>
          </a:p>
        </p:txBody>
      </p:sp>
      <p:sp>
        <p:nvSpPr>
          <p:cNvPr id="8" name="コンテンツ プレースホルダー 2">
            <a:extLst>
              <a:ext uri="{FF2B5EF4-FFF2-40B4-BE49-F238E27FC236}">
                <a16:creationId xmlns:a16="http://schemas.microsoft.com/office/drawing/2014/main" id="{733E62C9-1A65-4181-ACD0-3065DF9AF0E5}"/>
              </a:ext>
            </a:extLst>
          </p:cNvPr>
          <p:cNvSpPr txBox="1">
            <a:spLocks/>
          </p:cNvSpPr>
          <p:nvPr/>
        </p:nvSpPr>
        <p:spPr bwMode="auto">
          <a:xfrm>
            <a:off x="920082" y="4701731"/>
            <a:ext cx="10493870" cy="819789"/>
          </a:xfrm>
          <a:prstGeom prst="rect">
            <a:avLst/>
          </a:prstGeom>
        </p:spPr>
        <p:txBody>
          <a:bodyPr vert="horz" wrap="none" lIns="91440" tIns="45720" rIns="91440" bIns="45720" rtlCol="0">
            <a:noAutofit/>
          </a:bodyPr>
          <a:lstStyle>
            <a:lvl1pPr marL="357188" marR="0" indent="-357188"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n"/>
              <a:tabLst/>
              <a:defRPr kumimoji="1" lang="en-US" altLang="ja-JP"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1pPr>
            <a:lvl2pPr marL="742950" marR="0" indent="-28575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l"/>
              <a:tabLst/>
              <a:defRPr kumimoji="1" lang="ja-JP" altLang="en-US"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2pPr>
            <a:lvl3pPr marL="1143000" marR="0" indent="-2286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3pPr>
            <a:lvl4pPr marL="1714500" marR="0" indent="-3429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4pPr>
            <a:lvl5pPr marL="2114550" marR="0" indent="-28575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514350" indent="-514350">
              <a:spcBef>
                <a:spcPts val="0"/>
              </a:spcBef>
            </a:pPr>
            <a:r>
              <a:rPr lang="ja-JP" altLang="en-US" sz="2000"/>
              <a:t>業務改善と新規ビジネスにおける</a:t>
            </a:r>
            <a:r>
              <a:rPr lang="en-US" altLang="ja-JP" sz="2000" dirty="0"/>
              <a:t> AI </a:t>
            </a:r>
            <a:r>
              <a:rPr lang="ja-JP" altLang="en-US" sz="2000"/>
              <a:t>導入の違いが説明できる</a:t>
            </a:r>
            <a:endParaRPr lang="en-US" altLang="ja-JP" sz="2000" dirty="0"/>
          </a:p>
          <a:p>
            <a:pPr marL="514350" indent="-514350">
              <a:spcBef>
                <a:spcPts val="0"/>
              </a:spcBef>
            </a:pPr>
            <a:r>
              <a:rPr lang="ja-JP" altLang="en-US" sz="2000"/>
              <a:t>機会機械システムに求められる要素が説明できる</a:t>
            </a:r>
            <a:endParaRPr lang="en-US" altLang="ja-JP" sz="2000" dirty="0"/>
          </a:p>
          <a:p>
            <a:pPr marL="514350" indent="-514350">
              <a:spcBef>
                <a:spcPts val="0"/>
              </a:spcBef>
            </a:pPr>
            <a:r>
              <a:rPr lang="ja-JP" altLang="en-US" sz="2000"/>
              <a:t>データエンジニアリングとはなにか説明できる</a:t>
            </a:r>
            <a:endParaRPr lang="en-US" altLang="ja-JP" sz="2000" dirty="0"/>
          </a:p>
          <a:p>
            <a:pPr marL="514350" indent="-514350">
              <a:spcBef>
                <a:spcPts val="0"/>
              </a:spcBef>
            </a:pPr>
            <a:endParaRPr lang="en-US" altLang="ja-JP" sz="2000" dirty="0"/>
          </a:p>
          <a:p>
            <a:pPr marL="514350" indent="-514350">
              <a:spcBef>
                <a:spcPts val="0"/>
              </a:spcBef>
            </a:pPr>
            <a:endParaRPr lang="ja-JP" altLang="en-US" sz="2000"/>
          </a:p>
        </p:txBody>
      </p:sp>
      <p:sp>
        <p:nvSpPr>
          <p:cNvPr id="9" name="四角形: 角を丸くする 8">
            <a:extLst>
              <a:ext uri="{FF2B5EF4-FFF2-40B4-BE49-F238E27FC236}">
                <a16:creationId xmlns:a16="http://schemas.microsoft.com/office/drawing/2014/main" id="{6D456DDF-4B7D-4596-9982-ABD670D6C992}"/>
              </a:ext>
            </a:extLst>
          </p:cNvPr>
          <p:cNvSpPr/>
          <p:nvPr/>
        </p:nvSpPr>
        <p:spPr bwMode="auto">
          <a:xfrm>
            <a:off x="856302" y="3840493"/>
            <a:ext cx="10493870" cy="577189"/>
          </a:xfrm>
          <a:prstGeom prst="roundRect">
            <a:avLst>
              <a:gd name="adj" fmla="val 13183"/>
            </a:avLst>
          </a:prstGeom>
          <a:solidFill>
            <a:srgbClr val="00879E"/>
          </a:solidFill>
          <a:ln w="19050" algn="ctr">
            <a:solidFill>
              <a:srgbClr val="00879E"/>
            </a:solidFill>
            <a:prstDash val="solid"/>
            <a:round/>
            <a:headEnd/>
            <a:tailEnd/>
          </a:ln>
          <a:effectLst/>
        </p:spPr>
        <p:txBody>
          <a:bodyPr wrap="none" rtlCol="0" anchor="ctr"/>
          <a:lstStyle/>
          <a:p>
            <a:pPr algn="ctr" fontAlgn="base">
              <a:spcBef>
                <a:spcPct val="0"/>
              </a:spcBef>
              <a:spcAft>
                <a:spcPct val="0"/>
              </a:spcAft>
            </a:pPr>
            <a:endParaRPr kumimoji="1" lang="ja-JP" altLang="en-US" dirty="0">
              <a:solidFill>
                <a:schemeClr val="bg1"/>
              </a:solidFill>
              <a:latin typeface="Arial" pitchFamily="34" charset="0"/>
              <a:ea typeface="ＭＳ Ｐゴシック" pitchFamily="50" charset="-128"/>
            </a:endParaRPr>
          </a:p>
        </p:txBody>
      </p:sp>
      <p:sp>
        <p:nvSpPr>
          <p:cNvPr id="10" name="正方形/長方形 9">
            <a:extLst>
              <a:ext uri="{FF2B5EF4-FFF2-40B4-BE49-F238E27FC236}">
                <a16:creationId xmlns:a16="http://schemas.microsoft.com/office/drawing/2014/main" id="{990BDE5C-254C-433A-BD74-EE2771F57294}"/>
              </a:ext>
            </a:extLst>
          </p:cNvPr>
          <p:cNvSpPr/>
          <p:nvPr/>
        </p:nvSpPr>
        <p:spPr>
          <a:xfrm>
            <a:off x="1551347" y="3940880"/>
            <a:ext cx="7525251" cy="440120"/>
          </a:xfrm>
          <a:prstGeom prst="rect">
            <a:avLst/>
          </a:prstGeom>
          <a:noFill/>
          <a:ln w="19050" algn="ctr">
            <a:noFill/>
            <a:prstDash val="dash"/>
            <a:round/>
            <a:headEnd/>
            <a:tailEnd/>
          </a:ln>
          <a:effectLst/>
        </p:spPr>
        <p:txBody>
          <a:bodyPr wrap="none" rtlCol="0" anchor="ctr"/>
          <a:lstStyle/>
          <a:p>
            <a:pPr algn="ctr" fontAlgn="base">
              <a:spcBef>
                <a:spcPct val="0"/>
              </a:spcBef>
              <a:spcAft>
                <a:spcPct val="0"/>
              </a:spcAft>
            </a:pPr>
            <a:r>
              <a:rPr kumimoji="1" lang="ja-JP" altLang="en-US" sz="2200" b="1" spc="300" dirty="0">
                <a:solidFill>
                  <a:schemeClr val="bg1"/>
                </a:solidFill>
                <a:latin typeface="+mj-ea"/>
                <a:ea typeface="+mj-ea"/>
              </a:rPr>
              <a:t>この章の目標</a:t>
            </a:r>
          </a:p>
        </p:txBody>
      </p:sp>
      <p:pic>
        <p:nvPicPr>
          <p:cNvPr id="11" name="図 10" descr="アイコン&#10;&#10;自動的に生成された説明">
            <a:extLst>
              <a:ext uri="{FF2B5EF4-FFF2-40B4-BE49-F238E27FC236}">
                <a16:creationId xmlns:a16="http://schemas.microsoft.com/office/drawing/2014/main" id="{7720435F-DF30-4A16-B0F1-9BE9EB8B68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75732" y="3904198"/>
            <a:ext cx="426733" cy="427586"/>
          </a:xfrm>
          <a:prstGeom prst="rect">
            <a:avLst/>
          </a:prstGeom>
        </p:spPr>
      </p:pic>
      <p:pic>
        <p:nvPicPr>
          <p:cNvPr id="12" name="図 11" descr="グラフィカル ユーザー インターフェイス, アプリケーション&#10;&#10;自動的に生成された説明">
            <a:extLst>
              <a:ext uri="{FF2B5EF4-FFF2-40B4-BE49-F238E27FC236}">
                <a16:creationId xmlns:a16="http://schemas.microsoft.com/office/drawing/2014/main" id="{713DDCC5-F6A5-4972-A4E5-4F6AE2A8C21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05088" y="4409105"/>
            <a:ext cx="4029075" cy="1954101"/>
          </a:xfrm>
          <a:prstGeom prst="rect">
            <a:avLst/>
          </a:prstGeom>
        </p:spPr>
      </p:pic>
    </p:spTree>
    <p:extLst>
      <p:ext uri="{BB962C8B-B14F-4D97-AF65-F5344CB8AC3E}">
        <p14:creationId xmlns:p14="http://schemas.microsoft.com/office/powerpoint/2010/main" val="273799114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sp>
        <p:nvSpPr>
          <p:cNvPr id="59" name="Google Shape;59;p11"/>
          <p:cNvSpPr txBox="1">
            <a:spLocks noGrp="1"/>
          </p:cNvSpPr>
          <p:nvPr>
            <p:ph type="body" idx="4294967295"/>
          </p:nvPr>
        </p:nvSpPr>
        <p:spPr>
          <a:xfrm>
            <a:off x="671513" y="2370295"/>
            <a:ext cx="11520487" cy="2117409"/>
          </a:xfrm>
          <a:prstGeom prst="rect">
            <a:avLst/>
          </a:prstGeom>
          <a:noFill/>
          <a:ln>
            <a:noFill/>
          </a:ln>
        </p:spPr>
        <p:txBody>
          <a:bodyPr spcFirstLastPara="1" vert="horz" wrap="square" lIns="91425" tIns="45700" rIns="91425" bIns="45700" rtlCol="0" anchor="t" anchorCtr="0">
            <a:noAutofit/>
          </a:bodyPr>
          <a:lstStyle/>
          <a:p>
            <a:pPr>
              <a:spcBef>
                <a:spcPts val="0"/>
              </a:spcBef>
              <a:buFont typeface="Wingdings" pitchFamily="2" charset="2"/>
              <a:buChar char="ü"/>
            </a:pPr>
            <a:r>
              <a:rPr lang="en-US" dirty="0">
                <a:solidFill>
                  <a:srgbClr val="F36C37"/>
                </a:solidFill>
              </a:rPr>
              <a:t>AI </a:t>
            </a:r>
            <a:r>
              <a:rPr lang="en-US" dirty="0" err="1">
                <a:solidFill>
                  <a:srgbClr val="F36C37"/>
                </a:solidFill>
              </a:rPr>
              <a:t>プロジェクトの導入プロセス</a:t>
            </a:r>
            <a:endParaRPr lang="en-US" dirty="0">
              <a:solidFill>
                <a:srgbClr val="F36C37"/>
              </a:solidFill>
            </a:endParaRPr>
          </a:p>
          <a:p>
            <a:pPr>
              <a:spcBef>
                <a:spcPts val="0"/>
              </a:spcBef>
              <a:buFont typeface="Wingdings" pitchFamily="2" charset="2"/>
              <a:buChar char="ü"/>
            </a:pPr>
            <a:r>
              <a:rPr lang="ja-JP" altLang="en-US">
                <a:solidFill>
                  <a:srgbClr val="F36C37"/>
                </a:solidFill>
              </a:rPr>
              <a:t>目的設定とプロジェクトスコープ</a:t>
            </a:r>
            <a:endParaRPr lang="en-US" altLang="ja-JP" dirty="0">
              <a:solidFill>
                <a:srgbClr val="F36C37"/>
              </a:solidFill>
            </a:endParaRPr>
          </a:p>
          <a:p>
            <a:pPr>
              <a:spcBef>
                <a:spcPts val="0"/>
              </a:spcBef>
              <a:buFont typeface="Wingdings" pitchFamily="2" charset="2"/>
              <a:buChar char="ü"/>
            </a:pPr>
            <a:r>
              <a:rPr lang="ja-JP" altLang="en-US">
                <a:solidFill>
                  <a:srgbClr val="F36C37"/>
                </a:solidFill>
              </a:rPr>
              <a:t>データエンジニアリング</a:t>
            </a:r>
            <a:endParaRPr dirty="0"/>
          </a:p>
          <a:p>
            <a:pPr marL="635000" indent="-457200">
              <a:buFont typeface="Wingdings" pitchFamily="2" charset="2"/>
              <a:buChar char="ü"/>
            </a:pPr>
            <a:endParaRPr dirty="0"/>
          </a:p>
        </p:txBody>
      </p:sp>
      <p:sp>
        <p:nvSpPr>
          <p:cNvPr id="2" name="タイトル 1">
            <a:extLst>
              <a:ext uri="{FF2B5EF4-FFF2-40B4-BE49-F238E27FC236}">
                <a16:creationId xmlns:a16="http://schemas.microsoft.com/office/drawing/2014/main" id="{33A50074-F553-6701-A2E7-7F4B9794049E}"/>
              </a:ext>
            </a:extLst>
          </p:cNvPr>
          <p:cNvSpPr txBox="1">
            <a:spLocks/>
          </p:cNvSpPr>
          <p:nvPr/>
        </p:nvSpPr>
        <p:spPr bwMode="auto">
          <a:xfrm>
            <a:off x="666515" y="851958"/>
            <a:ext cx="8858485" cy="4826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kumimoji="1" sz="2800" b="1" kern="1200" baseline="0">
                <a:solidFill>
                  <a:schemeClr val="tx1">
                    <a:lumMod val="75000"/>
                    <a:lumOff val="25000"/>
                  </a:schemeClr>
                </a:solidFill>
                <a:latin typeface="メイリオ" panose="020B0604030504040204" pitchFamily="50" charset="-128"/>
                <a:ea typeface="メイリオ" panose="020B0604030504040204" pitchFamily="50" charset="-128"/>
                <a:cs typeface="+mj-cs"/>
              </a:defRPr>
            </a:lvl1pPr>
          </a:lstStyle>
          <a:p>
            <a:r>
              <a:rPr lang="ja-JP" altLang="en-US" sz="3600" spc="150">
                <a:solidFill>
                  <a:srgbClr val="F36C37"/>
                </a:solidFill>
              </a:rPr>
              <a:t>第</a:t>
            </a:r>
            <a:r>
              <a:rPr lang="en-US" altLang="ja-JP" sz="3600" spc="150" dirty="0">
                <a:solidFill>
                  <a:srgbClr val="F36C37"/>
                </a:solidFill>
              </a:rPr>
              <a:t>2</a:t>
            </a:r>
            <a:r>
              <a:rPr lang="ja-JP" altLang="en-US" sz="3600" spc="150">
                <a:solidFill>
                  <a:srgbClr val="F36C37"/>
                </a:solidFill>
              </a:rPr>
              <a:t>章　</a:t>
            </a:r>
            <a:r>
              <a:rPr lang="en-US" altLang="ja-JP" sz="3600" spc="150" dirty="0">
                <a:solidFill>
                  <a:srgbClr val="F36C37"/>
                </a:solidFill>
              </a:rPr>
              <a:t>AI </a:t>
            </a:r>
            <a:r>
              <a:rPr lang="ja-JP" altLang="en-US" sz="3600" spc="150">
                <a:solidFill>
                  <a:srgbClr val="F36C37"/>
                </a:solidFill>
              </a:rPr>
              <a:t>プロジェクトの全体像</a:t>
            </a:r>
            <a:endParaRPr lang="ja-JP" altLang="en-US" sz="3600" spc="150" dirty="0">
              <a:solidFill>
                <a:srgbClr val="F36C37"/>
              </a:solidFill>
            </a:endParaRPr>
          </a:p>
        </p:txBody>
      </p:sp>
      <p:sp>
        <p:nvSpPr>
          <p:cNvPr id="3" name="四角形: 角を丸くする 8">
            <a:extLst>
              <a:ext uri="{FF2B5EF4-FFF2-40B4-BE49-F238E27FC236}">
                <a16:creationId xmlns:a16="http://schemas.microsoft.com/office/drawing/2014/main" id="{844D4A92-B35E-F50B-F591-4CC956F191B6}"/>
              </a:ext>
            </a:extLst>
          </p:cNvPr>
          <p:cNvSpPr/>
          <p:nvPr/>
        </p:nvSpPr>
        <p:spPr bwMode="auto">
          <a:xfrm>
            <a:off x="735085" y="1751579"/>
            <a:ext cx="2208068" cy="358390"/>
          </a:xfrm>
          <a:prstGeom prst="roundRect">
            <a:avLst>
              <a:gd name="adj" fmla="val 50000"/>
            </a:avLst>
          </a:prstGeom>
          <a:solidFill>
            <a:srgbClr val="F36C37"/>
          </a:solidFill>
          <a:ln w="19050" algn="ctr">
            <a:noFill/>
            <a:prstDash val="dash"/>
            <a:round/>
            <a:headEnd/>
            <a:tailEnd/>
          </a:ln>
          <a:effectLst/>
        </p:spPr>
        <p:txBody>
          <a:bodyPr wrap="none" lIns="108000" tIns="108000" rtlCol="0" anchor="ctr"/>
          <a:lstStyle/>
          <a:p>
            <a:pPr algn="ctr"/>
            <a:r>
              <a:rPr kumimoji="1" lang="ja-JP" altLang="en-US" b="1" spc="300" dirty="0">
                <a:solidFill>
                  <a:schemeClr val="bg1"/>
                </a:solidFill>
                <a:latin typeface="+mn-ea"/>
              </a:rPr>
              <a:t>章の目次</a:t>
            </a:r>
          </a:p>
        </p:txBody>
      </p:sp>
    </p:spTree>
    <p:extLst>
      <p:ext uri="{BB962C8B-B14F-4D97-AF65-F5344CB8AC3E}">
        <p14:creationId xmlns:p14="http://schemas.microsoft.com/office/powerpoint/2010/main" val="123011953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397DFDCB-846C-66F2-DE01-81246B7AA35F}"/>
              </a:ext>
            </a:extLst>
          </p:cNvPr>
          <p:cNvSpPr>
            <a:spLocks noGrp="1"/>
          </p:cNvSpPr>
          <p:nvPr>
            <p:ph type="title"/>
          </p:nvPr>
        </p:nvSpPr>
        <p:spPr/>
        <p:txBody>
          <a:bodyPr anchor="ctr">
            <a:normAutofit/>
          </a:bodyPr>
          <a:lstStyle/>
          <a:p>
            <a:r>
              <a:rPr lang="en-US" altLang="ja-JP" dirty="0"/>
              <a:t>AI </a:t>
            </a:r>
            <a:r>
              <a:rPr lang="ja-JP" altLang="en-US"/>
              <a:t>プロジェクトの導入プロセス</a:t>
            </a:r>
          </a:p>
        </p:txBody>
      </p:sp>
      <p:sp>
        <p:nvSpPr>
          <p:cNvPr id="15" name="Slide Number Placeholder 3">
            <a:extLst>
              <a:ext uri="{FF2B5EF4-FFF2-40B4-BE49-F238E27FC236}">
                <a16:creationId xmlns:a16="http://schemas.microsoft.com/office/drawing/2014/main" id="{253BAF50-3D18-470A-DE52-63C98E72C84F}"/>
              </a:ext>
            </a:extLst>
          </p:cNvPr>
          <p:cNvSpPr>
            <a:spLocks noGrp="1"/>
          </p:cNvSpPr>
          <p:nvPr>
            <p:ph type="sldNum" sz="quarter" idx="10"/>
          </p:nvPr>
        </p:nvSpPr>
        <p:spPr/>
        <p:txBody>
          <a:bodyPr/>
          <a:lstStyle/>
          <a:p>
            <a:pPr>
              <a:spcAft>
                <a:spcPts val="600"/>
              </a:spcAft>
            </a:pPr>
            <a:fld id="{46BB8D49-91AB-4BE8-B7F4-8EAFE2BF815D}" type="slidenum">
              <a:rPr kumimoji="1" lang="ja-JP" altLang="en-US" smtClean="0"/>
              <a:pPr>
                <a:spcAft>
                  <a:spcPts val="600"/>
                </a:spcAft>
              </a:pPr>
              <a:t>54</a:t>
            </a:fld>
            <a:endParaRPr kumimoji="1" lang="ja-JP" altLang="en-US"/>
          </a:p>
        </p:txBody>
      </p:sp>
      <p:sp>
        <p:nvSpPr>
          <p:cNvPr id="4" name="テキスト ボックス 3">
            <a:extLst>
              <a:ext uri="{FF2B5EF4-FFF2-40B4-BE49-F238E27FC236}">
                <a16:creationId xmlns:a16="http://schemas.microsoft.com/office/drawing/2014/main" id="{C8F42D49-DA2B-EF4A-2762-95528C309384}"/>
              </a:ext>
            </a:extLst>
          </p:cNvPr>
          <p:cNvSpPr txBox="1"/>
          <p:nvPr/>
        </p:nvSpPr>
        <p:spPr>
          <a:xfrm>
            <a:off x="4265852" y="1533284"/>
            <a:ext cx="3486852" cy="369332"/>
          </a:xfrm>
          <a:prstGeom prst="rect">
            <a:avLst/>
          </a:prstGeom>
          <a:solidFill>
            <a:srgbClr val="F36C37"/>
          </a:solidFill>
          <a:ln w="31750">
            <a:noFill/>
          </a:ln>
        </p:spPr>
        <p:txBody>
          <a:bodyPr wrap="none" rtlCol="0">
            <a:spAutoFit/>
          </a:bodyPr>
          <a:lstStyle/>
          <a:p>
            <a:pPr algn="ctr" defTabSz="996696" fontAlgn="base">
              <a:spcBef>
                <a:spcPct val="0"/>
              </a:spcBef>
              <a:spcAft>
                <a:spcPts val="600"/>
              </a:spcAft>
            </a:pPr>
            <a:r>
              <a:rPr kumimoji="1" lang="en-US" altLang="ja-JP" b="1" kern="1200" dirty="0">
                <a:solidFill>
                  <a:schemeClr val="bg1"/>
                </a:solidFill>
                <a:latin typeface="+mn-ea"/>
                <a:ea typeface="+mn-ea"/>
                <a:cs typeface="+mn-cs"/>
              </a:rPr>
              <a:t>1. </a:t>
            </a:r>
            <a:r>
              <a:rPr kumimoji="1" lang="ja-JP" altLang="en-US" b="1" kern="1200" dirty="0">
                <a:solidFill>
                  <a:schemeClr val="bg1"/>
                </a:solidFill>
                <a:latin typeface="+mn-ea"/>
                <a:ea typeface="+mn-ea"/>
                <a:cs typeface="+mn-cs"/>
              </a:rPr>
              <a:t>プロジェクトスコープの決定</a:t>
            </a:r>
            <a:endParaRPr kumimoji="1" lang="ja-JP" altLang="en-US" b="1" dirty="0">
              <a:solidFill>
                <a:schemeClr val="bg1"/>
              </a:solidFill>
              <a:latin typeface="+mn-ea"/>
            </a:endParaRPr>
          </a:p>
        </p:txBody>
      </p:sp>
      <p:sp>
        <p:nvSpPr>
          <p:cNvPr id="5" name="テキスト ボックス 4">
            <a:extLst>
              <a:ext uri="{FF2B5EF4-FFF2-40B4-BE49-F238E27FC236}">
                <a16:creationId xmlns:a16="http://schemas.microsoft.com/office/drawing/2014/main" id="{D97490CA-FEA6-9755-263D-C417ACE73CD3}"/>
              </a:ext>
            </a:extLst>
          </p:cNvPr>
          <p:cNvSpPr txBox="1"/>
          <p:nvPr/>
        </p:nvSpPr>
        <p:spPr>
          <a:xfrm>
            <a:off x="7752704" y="2430149"/>
            <a:ext cx="3025188" cy="369332"/>
          </a:xfrm>
          <a:prstGeom prst="rect">
            <a:avLst/>
          </a:prstGeom>
          <a:solidFill>
            <a:srgbClr val="F36C37"/>
          </a:solidFill>
          <a:ln w="31750">
            <a:noFill/>
          </a:ln>
        </p:spPr>
        <p:txBody>
          <a:bodyPr wrap="none" rtlCol="0">
            <a:spAutoFit/>
          </a:bodyPr>
          <a:lstStyle/>
          <a:p>
            <a:pPr algn="ctr" defTabSz="996696" fontAlgn="base">
              <a:spcBef>
                <a:spcPct val="0"/>
              </a:spcBef>
              <a:spcAft>
                <a:spcPts val="600"/>
              </a:spcAft>
            </a:pPr>
            <a:r>
              <a:rPr kumimoji="1" lang="en-US" altLang="ja-JP" b="1" kern="1200">
                <a:solidFill>
                  <a:schemeClr val="bg1"/>
                </a:solidFill>
                <a:latin typeface="+mn-ea"/>
                <a:ea typeface="+mn-ea"/>
                <a:cs typeface="+mn-cs"/>
              </a:rPr>
              <a:t>2. </a:t>
            </a:r>
            <a:r>
              <a:rPr kumimoji="1" lang="ja-JP" altLang="en-US" b="1" kern="1200">
                <a:solidFill>
                  <a:schemeClr val="bg1"/>
                </a:solidFill>
                <a:latin typeface="+mn-ea"/>
                <a:ea typeface="+mn-ea"/>
                <a:cs typeface="+mn-cs"/>
              </a:rPr>
              <a:t>データエンジニアリング</a:t>
            </a:r>
            <a:endParaRPr kumimoji="1" lang="ja-JP" altLang="en-US" b="1">
              <a:solidFill>
                <a:schemeClr val="bg1"/>
              </a:solidFill>
              <a:latin typeface="+mn-ea"/>
            </a:endParaRPr>
          </a:p>
        </p:txBody>
      </p:sp>
      <p:sp>
        <p:nvSpPr>
          <p:cNvPr id="6" name="テキスト ボックス 5">
            <a:extLst>
              <a:ext uri="{FF2B5EF4-FFF2-40B4-BE49-F238E27FC236}">
                <a16:creationId xmlns:a16="http://schemas.microsoft.com/office/drawing/2014/main" id="{BDC4B95F-799A-4682-BFF2-F6AE39840C09}"/>
              </a:ext>
            </a:extLst>
          </p:cNvPr>
          <p:cNvSpPr txBox="1"/>
          <p:nvPr/>
        </p:nvSpPr>
        <p:spPr>
          <a:xfrm>
            <a:off x="7983536" y="3961495"/>
            <a:ext cx="2563523" cy="369332"/>
          </a:xfrm>
          <a:prstGeom prst="rect">
            <a:avLst/>
          </a:prstGeom>
          <a:solidFill>
            <a:srgbClr val="F36C37"/>
          </a:solidFill>
          <a:ln w="31750">
            <a:noFill/>
          </a:ln>
        </p:spPr>
        <p:txBody>
          <a:bodyPr wrap="none" rtlCol="0">
            <a:spAutoFit/>
          </a:bodyPr>
          <a:lstStyle/>
          <a:p>
            <a:pPr algn="ctr" defTabSz="996696" fontAlgn="base">
              <a:spcBef>
                <a:spcPct val="0"/>
              </a:spcBef>
              <a:spcAft>
                <a:spcPts val="600"/>
              </a:spcAft>
            </a:pPr>
            <a:r>
              <a:rPr kumimoji="1" lang="en-US" altLang="ja-JP" b="1" kern="1200">
                <a:solidFill>
                  <a:schemeClr val="bg1"/>
                </a:solidFill>
                <a:latin typeface="+mn-ea"/>
                <a:ea typeface="+mn-ea"/>
                <a:cs typeface="+mn-cs"/>
              </a:rPr>
              <a:t>3. </a:t>
            </a:r>
            <a:r>
              <a:rPr kumimoji="1" lang="ja-JP" altLang="en-US" b="1" kern="1200">
                <a:solidFill>
                  <a:schemeClr val="bg1"/>
                </a:solidFill>
                <a:latin typeface="+mn-ea"/>
                <a:ea typeface="+mn-ea"/>
                <a:cs typeface="+mn-cs"/>
              </a:rPr>
              <a:t>機械学習モデル開発</a:t>
            </a:r>
            <a:endParaRPr kumimoji="1" lang="ja-JP" altLang="en-US" b="1">
              <a:solidFill>
                <a:schemeClr val="bg1"/>
              </a:solidFill>
              <a:latin typeface="+mn-ea"/>
            </a:endParaRPr>
          </a:p>
        </p:txBody>
      </p:sp>
      <p:sp>
        <p:nvSpPr>
          <p:cNvPr id="7" name="テキスト ボックス 6">
            <a:extLst>
              <a:ext uri="{FF2B5EF4-FFF2-40B4-BE49-F238E27FC236}">
                <a16:creationId xmlns:a16="http://schemas.microsoft.com/office/drawing/2014/main" id="{0ED33A42-601B-7CDB-F57C-792C1633E8AD}"/>
              </a:ext>
            </a:extLst>
          </p:cNvPr>
          <p:cNvSpPr txBox="1"/>
          <p:nvPr/>
        </p:nvSpPr>
        <p:spPr>
          <a:xfrm>
            <a:off x="5298987" y="5030803"/>
            <a:ext cx="1420582" cy="369332"/>
          </a:xfrm>
          <a:prstGeom prst="rect">
            <a:avLst/>
          </a:prstGeom>
          <a:solidFill>
            <a:srgbClr val="F36C37"/>
          </a:solidFill>
          <a:ln w="31750">
            <a:noFill/>
          </a:ln>
        </p:spPr>
        <p:txBody>
          <a:bodyPr wrap="none" rtlCol="0">
            <a:spAutoFit/>
          </a:bodyPr>
          <a:lstStyle/>
          <a:p>
            <a:pPr algn="ctr" defTabSz="996696" fontAlgn="base">
              <a:spcBef>
                <a:spcPct val="0"/>
              </a:spcBef>
              <a:spcAft>
                <a:spcPts val="600"/>
              </a:spcAft>
            </a:pPr>
            <a:r>
              <a:rPr kumimoji="1" lang="en-US" altLang="ja-JP" b="1" kern="1200" dirty="0">
                <a:solidFill>
                  <a:schemeClr val="bg1"/>
                </a:solidFill>
                <a:latin typeface="+mn-ea"/>
                <a:ea typeface="+mn-ea"/>
                <a:cs typeface="+mn-cs"/>
              </a:rPr>
              <a:t>4. </a:t>
            </a:r>
            <a:r>
              <a:rPr kumimoji="1" lang="ja-JP" altLang="en-US" b="1" kern="1200">
                <a:solidFill>
                  <a:schemeClr val="bg1"/>
                </a:solidFill>
                <a:latin typeface="+mn-ea"/>
                <a:ea typeface="+mn-ea"/>
                <a:cs typeface="+mn-cs"/>
              </a:rPr>
              <a:t>デプロイ</a:t>
            </a:r>
            <a:endParaRPr kumimoji="1" lang="ja-JP" altLang="en-US" b="1">
              <a:solidFill>
                <a:schemeClr val="bg1"/>
              </a:solidFill>
              <a:latin typeface="+mn-ea"/>
            </a:endParaRPr>
          </a:p>
        </p:txBody>
      </p:sp>
      <p:sp>
        <p:nvSpPr>
          <p:cNvPr id="8" name="テキスト ボックス 7">
            <a:extLst>
              <a:ext uri="{FF2B5EF4-FFF2-40B4-BE49-F238E27FC236}">
                <a16:creationId xmlns:a16="http://schemas.microsoft.com/office/drawing/2014/main" id="{D9D72066-43F7-B8FE-2821-F80F88C10FDF}"/>
              </a:ext>
            </a:extLst>
          </p:cNvPr>
          <p:cNvSpPr txBox="1"/>
          <p:nvPr/>
        </p:nvSpPr>
        <p:spPr>
          <a:xfrm>
            <a:off x="1585522" y="3961495"/>
            <a:ext cx="2101858" cy="369332"/>
          </a:xfrm>
          <a:prstGeom prst="rect">
            <a:avLst/>
          </a:prstGeom>
          <a:solidFill>
            <a:srgbClr val="F36C37"/>
          </a:solidFill>
          <a:ln w="31750">
            <a:noFill/>
          </a:ln>
        </p:spPr>
        <p:txBody>
          <a:bodyPr wrap="none" rtlCol="0">
            <a:spAutoFit/>
          </a:bodyPr>
          <a:lstStyle/>
          <a:p>
            <a:pPr algn="ctr" defTabSz="996696" fontAlgn="base">
              <a:spcBef>
                <a:spcPct val="0"/>
              </a:spcBef>
              <a:spcAft>
                <a:spcPts val="600"/>
              </a:spcAft>
            </a:pPr>
            <a:r>
              <a:rPr kumimoji="1" lang="en-US" altLang="ja-JP" b="1" kern="1200">
                <a:solidFill>
                  <a:schemeClr val="bg1"/>
                </a:solidFill>
                <a:latin typeface="+mn-ea"/>
                <a:ea typeface="+mn-ea"/>
                <a:cs typeface="+mn-cs"/>
              </a:rPr>
              <a:t>5. </a:t>
            </a:r>
            <a:r>
              <a:rPr kumimoji="1" lang="ja-JP" altLang="en-US" b="1" kern="1200">
                <a:solidFill>
                  <a:schemeClr val="bg1"/>
                </a:solidFill>
                <a:latin typeface="+mn-ea"/>
                <a:ea typeface="+mn-ea"/>
                <a:cs typeface="+mn-cs"/>
              </a:rPr>
              <a:t>監視と継続学習</a:t>
            </a:r>
            <a:endParaRPr kumimoji="1" lang="ja-JP" altLang="en-US" b="1">
              <a:solidFill>
                <a:schemeClr val="bg1"/>
              </a:solidFill>
              <a:latin typeface="+mn-ea"/>
            </a:endParaRPr>
          </a:p>
        </p:txBody>
      </p:sp>
      <p:sp>
        <p:nvSpPr>
          <p:cNvPr id="9" name="テキスト ボックス 8">
            <a:extLst>
              <a:ext uri="{FF2B5EF4-FFF2-40B4-BE49-F238E27FC236}">
                <a16:creationId xmlns:a16="http://schemas.microsoft.com/office/drawing/2014/main" id="{9F87E811-0E5B-60F6-E89B-93A870870633}"/>
              </a:ext>
            </a:extLst>
          </p:cNvPr>
          <p:cNvSpPr txBox="1"/>
          <p:nvPr/>
        </p:nvSpPr>
        <p:spPr>
          <a:xfrm>
            <a:off x="1700937" y="2430149"/>
            <a:ext cx="1871026" cy="369332"/>
          </a:xfrm>
          <a:prstGeom prst="rect">
            <a:avLst/>
          </a:prstGeom>
          <a:solidFill>
            <a:srgbClr val="F36C37"/>
          </a:solidFill>
          <a:ln w="31750">
            <a:noFill/>
          </a:ln>
        </p:spPr>
        <p:txBody>
          <a:bodyPr wrap="none" rtlCol="0">
            <a:spAutoFit/>
          </a:bodyPr>
          <a:lstStyle/>
          <a:p>
            <a:pPr algn="ctr" defTabSz="996696" fontAlgn="base">
              <a:spcBef>
                <a:spcPct val="0"/>
              </a:spcBef>
              <a:spcAft>
                <a:spcPts val="600"/>
              </a:spcAft>
            </a:pPr>
            <a:r>
              <a:rPr kumimoji="1" lang="en-US" altLang="ja-JP" b="1" kern="1200" dirty="0">
                <a:solidFill>
                  <a:schemeClr val="bg1"/>
                </a:solidFill>
                <a:latin typeface="+mn-ea"/>
                <a:ea typeface="+mn-ea"/>
                <a:cs typeface="+mn-cs"/>
              </a:rPr>
              <a:t>6. </a:t>
            </a:r>
            <a:r>
              <a:rPr kumimoji="1" lang="ja-JP" altLang="en-US" b="1" kern="1200">
                <a:solidFill>
                  <a:schemeClr val="bg1"/>
                </a:solidFill>
                <a:latin typeface="+mn-ea"/>
                <a:ea typeface="+mn-ea"/>
                <a:cs typeface="+mn-cs"/>
              </a:rPr>
              <a:t>ビジネス分析</a:t>
            </a:r>
            <a:endParaRPr kumimoji="1" lang="ja-JP" altLang="en-US" b="1">
              <a:solidFill>
                <a:schemeClr val="bg1"/>
              </a:solidFill>
              <a:latin typeface="+mn-ea"/>
            </a:endParaRPr>
          </a:p>
        </p:txBody>
      </p:sp>
      <p:cxnSp>
        <p:nvCxnSpPr>
          <p:cNvPr id="11" name="カギ線コネクタ 10">
            <a:extLst>
              <a:ext uri="{FF2B5EF4-FFF2-40B4-BE49-F238E27FC236}">
                <a16:creationId xmlns:a16="http://schemas.microsoft.com/office/drawing/2014/main" id="{5AB3347B-0D46-3820-5AAF-269F616650A4}"/>
              </a:ext>
            </a:extLst>
          </p:cNvPr>
          <p:cNvCxnSpPr>
            <a:cxnSpLocks/>
            <a:stCxn id="4" idx="3"/>
            <a:endCxn id="5" idx="0"/>
          </p:cNvCxnSpPr>
          <p:nvPr/>
        </p:nvCxnSpPr>
        <p:spPr>
          <a:xfrm>
            <a:off x="7752704" y="1717950"/>
            <a:ext cx="1512594" cy="712199"/>
          </a:xfrm>
          <a:prstGeom prst="bentConnector2">
            <a:avLst/>
          </a:prstGeom>
          <a:ln w="47625">
            <a:solidFill>
              <a:schemeClr val="tx1">
                <a:lumMod val="50000"/>
                <a:lumOff val="50000"/>
              </a:schemeClr>
            </a:solidFill>
            <a:headEnd type="none" w="med" len="med"/>
            <a:tailEnd type="triangle"/>
          </a:ln>
        </p:spPr>
        <p:style>
          <a:lnRef idx="3">
            <a:schemeClr val="accent1"/>
          </a:lnRef>
          <a:fillRef idx="0">
            <a:schemeClr val="accent1"/>
          </a:fillRef>
          <a:effectRef idx="2">
            <a:schemeClr val="accent1"/>
          </a:effectRef>
          <a:fontRef idx="minor">
            <a:schemeClr val="tx1"/>
          </a:fontRef>
        </p:style>
      </p:cxnSp>
      <p:cxnSp>
        <p:nvCxnSpPr>
          <p:cNvPr id="13" name="カギ線コネクタ 12">
            <a:extLst>
              <a:ext uri="{FF2B5EF4-FFF2-40B4-BE49-F238E27FC236}">
                <a16:creationId xmlns:a16="http://schemas.microsoft.com/office/drawing/2014/main" id="{0137172B-FDE0-CE13-E751-A85CCDCEA2B5}"/>
              </a:ext>
            </a:extLst>
          </p:cNvPr>
          <p:cNvCxnSpPr>
            <a:cxnSpLocks/>
            <a:stCxn id="6" idx="2"/>
            <a:endCxn id="7" idx="3"/>
          </p:cNvCxnSpPr>
          <p:nvPr/>
        </p:nvCxnSpPr>
        <p:spPr>
          <a:xfrm rot="5400000">
            <a:off x="7550113" y="3500284"/>
            <a:ext cx="884642" cy="2545729"/>
          </a:xfrm>
          <a:prstGeom prst="bentConnector2">
            <a:avLst/>
          </a:prstGeom>
          <a:ln w="47625">
            <a:solidFill>
              <a:schemeClr val="tx1">
                <a:lumMod val="50000"/>
                <a:lumOff val="50000"/>
              </a:schemeClr>
            </a:solidFill>
            <a:headEnd type="none" w="med" len="med"/>
            <a:tailEnd type="triangle"/>
          </a:ln>
        </p:spPr>
        <p:style>
          <a:lnRef idx="3">
            <a:schemeClr val="accent1"/>
          </a:lnRef>
          <a:fillRef idx="0">
            <a:schemeClr val="accent1"/>
          </a:fillRef>
          <a:effectRef idx="2">
            <a:schemeClr val="accent1"/>
          </a:effectRef>
          <a:fontRef idx="minor">
            <a:schemeClr val="tx1"/>
          </a:fontRef>
        </p:style>
      </p:cxnSp>
      <p:cxnSp>
        <p:nvCxnSpPr>
          <p:cNvPr id="17" name="カギ線コネクタ 16">
            <a:extLst>
              <a:ext uri="{FF2B5EF4-FFF2-40B4-BE49-F238E27FC236}">
                <a16:creationId xmlns:a16="http://schemas.microsoft.com/office/drawing/2014/main" id="{0545F141-00B1-33A0-EB1C-6BFD8103B209}"/>
              </a:ext>
            </a:extLst>
          </p:cNvPr>
          <p:cNvCxnSpPr>
            <a:cxnSpLocks/>
            <a:stCxn id="7" idx="1"/>
            <a:endCxn id="8" idx="2"/>
          </p:cNvCxnSpPr>
          <p:nvPr/>
        </p:nvCxnSpPr>
        <p:spPr>
          <a:xfrm rot="10800000">
            <a:off x="2636451" y="4330827"/>
            <a:ext cx="2662536" cy="884642"/>
          </a:xfrm>
          <a:prstGeom prst="bentConnector2">
            <a:avLst/>
          </a:prstGeom>
          <a:ln w="47625">
            <a:solidFill>
              <a:schemeClr val="tx1">
                <a:lumMod val="50000"/>
                <a:lumOff val="50000"/>
              </a:schemeClr>
            </a:solidFill>
            <a:headEnd type="none" w="med" len="med"/>
            <a:tailEnd type="triangle"/>
          </a:ln>
        </p:spPr>
        <p:style>
          <a:lnRef idx="3">
            <a:schemeClr val="accent1"/>
          </a:lnRef>
          <a:fillRef idx="0">
            <a:schemeClr val="accent1"/>
          </a:fillRef>
          <a:effectRef idx="2">
            <a:schemeClr val="accent1"/>
          </a:effectRef>
          <a:fontRef idx="minor">
            <a:schemeClr val="tx1"/>
          </a:fontRef>
        </p:style>
      </p:cxnSp>
      <p:cxnSp>
        <p:nvCxnSpPr>
          <p:cNvPr id="20" name="カギ線コネクタ 19">
            <a:extLst>
              <a:ext uri="{FF2B5EF4-FFF2-40B4-BE49-F238E27FC236}">
                <a16:creationId xmlns:a16="http://schemas.microsoft.com/office/drawing/2014/main" id="{8BA27D23-6F16-24CD-89E9-3DA3B6708820}"/>
              </a:ext>
            </a:extLst>
          </p:cNvPr>
          <p:cNvCxnSpPr>
            <a:cxnSpLocks/>
            <a:stCxn id="9" idx="0"/>
            <a:endCxn id="4" idx="1"/>
          </p:cNvCxnSpPr>
          <p:nvPr/>
        </p:nvCxnSpPr>
        <p:spPr>
          <a:xfrm rot="5400000" flipH="1" flipV="1">
            <a:off x="3095052" y="1259349"/>
            <a:ext cx="712199" cy="1629402"/>
          </a:xfrm>
          <a:prstGeom prst="bentConnector2">
            <a:avLst/>
          </a:prstGeom>
          <a:ln w="47625">
            <a:solidFill>
              <a:schemeClr val="tx1">
                <a:lumMod val="50000"/>
                <a:lumOff val="50000"/>
              </a:schemeClr>
            </a:solidFill>
            <a:headEnd type="none" w="med" len="med"/>
            <a:tailEnd type="triangle"/>
          </a:ln>
        </p:spPr>
        <p:style>
          <a:lnRef idx="3">
            <a:schemeClr val="accent1"/>
          </a:lnRef>
          <a:fillRef idx="0">
            <a:schemeClr val="accent1"/>
          </a:fillRef>
          <a:effectRef idx="2">
            <a:schemeClr val="accent1"/>
          </a:effectRef>
          <a:fontRef idx="minor">
            <a:schemeClr val="tx1"/>
          </a:fontRef>
        </p:style>
      </p:cxnSp>
      <p:cxnSp>
        <p:nvCxnSpPr>
          <p:cNvPr id="28" name="直線矢印コネクタ 27">
            <a:extLst>
              <a:ext uri="{FF2B5EF4-FFF2-40B4-BE49-F238E27FC236}">
                <a16:creationId xmlns:a16="http://schemas.microsoft.com/office/drawing/2014/main" id="{20613DAC-BCDE-0330-6CD4-A70307F3FEA2}"/>
              </a:ext>
            </a:extLst>
          </p:cNvPr>
          <p:cNvCxnSpPr>
            <a:stCxn id="8" idx="0"/>
            <a:endCxn id="9" idx="2"/>
          </p:cNvCxnSpPr>
          <p:nvPr/>
        </p:nvCxnSpPr>
        <p:spPr>
          <a:xfrm flipH="1" flipV="1">
            <a:off x="2636450" y="2799481"/>
            <a:ext cx="1" cy="1162014"/>
          </a:xfrm>
          <a:prstGeom prst="straightConnector1">
            <a:avLst/>
          </a:prstGeom>
          <a:ln w="47625">
            <a:solidFill>
              <a:schemeClr val="tx1">
                <a:lumMod val="50000"/>
                <a:lumOff val="50000"/>
              </a:schemeClr>
            </a:solidFill>
            <a:headEnd type="none" w="med" len="med"/>
            <a:tailEnd type="triangle"/>
          </a:ln>
        </p:spPr>
        <p:style>
          <a:lnRef idx="3">
            <a:schemeClr val="accent1"/>
          </a:lnRef>
          <a:fillRef idx="0">
            <a:schemeClr val="accent1"/>
          </a:fillRef>
          <a:effectRef idx="2">
            <a:schemeClr val="accent1"/>
          </a:effectRef>
          <a:fontRef idx="minor">
            <a:schemeClr val="tx1"/>
          </a:fontRef>
        </p:style>
      </p:cxnSp>
      <p:cxnSp>
        <p:nvCxnSpPr>
          <p:cNvPr id="30" name="直線矢印コネクタ 29">
            <a:extLst>
              <a:ext uri="{FF2B5EF4-FFF2-40B4-BE49-F238E27FC236}">
                <a16:creationId xmlns:a16="http://schemas.microsoft.com/office/drawing/2014/main" id="{004908FA-E412-659E-2E05-26D072EBD43F}"/>
              </a:ext>
            </a:extLst>
          </p:cNvPr>
          <p:cNvCxnSpPr>
            <a:stCxn id="5" idx="2"/>
            <a:endCxn id="6" idx="0"/>
          </p:cNvCxnSpPr>
          <p:nvPr/>
        </p:nvCxnSpPr>
        <p:spPr>
          <a:xfrm>
            <a:off x="9265298" y="2799481"/>
            <a:ext cx="0" cy="1162014"/>
          </a:xfrm>
          <a:prstGeom prst="straightConnector1">
            <a:avLst/>
          </a:prstGeom>
          <a:ln w="47625">
            <a:solidFill>
              <a:schemeClr val="tx1">
                <a:lumMod val="50000"/>
                <a:lumOff val="50000"/>
              </a:schemeClr>
            </a:solidFill>
            <a:headEnd type="none" w="med" len="med"/>
            <a:tailEnd type="triangle"/>
          </a:ln>
        </p:spPr>
        <p:style>
          <a:lnRef idx="3">
            <a:schemeClr val="accent1"/>
          </a:lnRef>
          <a:fillRef idx="0">
            <a:schemeClr val="accent1"/>
          </a:fillRef>
          <a:effectRef idx="2">
            <a:schemeClr val="accent1"/>
          </a:effectRef>
          <a:fontRef idx="minor">
            <a:schemeClr val="tx1"/>
          </a:fontRef>
        </p:style>
      </p:cxnSp>
      <p:cxnSp>
        <p:nvCxnSpPr>
          <p:cNvPr id="32" name="直線矢印コネクタ 31">
            <a:extLst>
              <a:ext uri="{FF2B5EF4-FFF2-40B4-BE49-F238E27FC236}">
                <a16:creationId xmlns:a16="http://schemas.microsoft.com/office/drawing/2014/main" id="{C562192E-7377-B9E4-048B-C50443EC2B51}"/>
              </a:ext>
            </a:extLst>
          </p:cNvPr>
          <p:cNvCxnSpPr>
            <a:endCxn id="5" idx="1"/>
          </p:cNvCxnSpPr>
          <p:nvPr/>
        </p:nvCxnSpPr>
        <p:spPr>
          <a:xfrm>
            <a:off x="3687380" y="2612571"/>
            <a:ext cx="4065324" cy="2244"/>
          </a:xfrm>
          <a:prstGeom prst="straightConnector1">
            <a:avLst/>
          </a:prstGeom>
          <a:ln w="47625">
            <a:solidFill>
              <a:schemeClr val="tx1">
                <a:lumMod val="50000"/>
                <a:lumOff val="50000"/>
              </a:schemeClr>
            </a:solidFill>
            <a:prstDash val="sysDot"/>
            <a:headEnd type="triangle"/>
            <a:tailEnd type="triangle"/>
          </a:ln>
        </p:spPr>
        <p:style>
          <a:lnRef idx="3">
            <a:schemeClr val="accent1"/>
          </a:lnRef>
          <a:fillRef idx="0">
            <a:schemeClr val="accent1"/>
          </a:fillRef>
          <a:effectRef idx="2">
            <a:schemeClr val="accent1"/>
          </a:effectRef>
          <a:fontRef idx="minor">
            <a:schemeClr val="tx1"/>
          </a:fontRef>
        </p:style>
      </p:cxnSp>
      <p:cxnSp>
        <p:nvCxnSpPr>
          <p:cNvPr id="33" name="直線矢印コネクタ 32">
            <a:extLst>
              <a:ext uri="{FF2B5EF4-FFF2-40B4-BE49-F238E27FC236}">
                <a16:creationId xmlns:a16="http://schemas.microsoft.com/office/drawing/2014/main" id="{5BFF386B-BE91-AD38-3C55-B98AB5EA7ED8}"/>
              </a:ext>
            </a:extLst>
          </p:cNvPr>
          <p:cNvCxnSpPr>
            <a:cxnSpLocks/>
            <a:stCxn id="8" idx="3"/>
            <a:endCxn id="6" idx="1"/>
          </p:cNvCxnSpPr>
          <p:nvPr/>
        </p:nvCxnSpPr>
        <p:spPr>
          <a:xfrm>
            <a:off x="3687380" y="4146161"/>
            <a:ext cx="4296156" cy="0"/>
          </a:xfrm>
          <a:prstGeom prst="straightConnector1">
            <a:avLst/>
          </a:prstGeom>
          <a:ln w="47625">
            <a:solidFill>
              <a:schemeClr val="tx1">
                <a:lumMod val="50000"/>
                <a:lumOff val="50000"/>
              </a:schemeClr>
            </a:solidFill>
            <a:prstDash val="sysDot"/>
            <a:headEnd type="triangle"/>
            <a:tailEnd type="triangle"/>
          </a:ln>
        </p:spPr>
        <p:style>
          <a:lnRef idx="3">
            <a:schemeClr val="accent1"/>
          </a:lnRef>
          <a:fillRef idx="0">
            <a:schemeClr val="accent1"/>
          </a:fillRef>
          <a:effectRef idx="2">
            <a:schemeClr val="accent1"/>
          </a:effectRef>
          <a:fontRef idx="minor">
            <a:schemeClr val="tx1"/>
          </a:fontRef>
        </p:style>
      </p:cxnSp>
      <p:cxnSp>
        <p:nvCxnSpPr>
          <p:cNvPr id="36" name="直線矢印コネクタ 35">
            <a:extLst>
              <a:ext uri="{FF2B5EF4-FFF2-40B4-BE49-F238E27FC236}">
                <a16:creationId xmlns:a16="http://schemas.microsoft.com/office/drawing/2014/main" id="{31AF3FF5-385F-D40C-CBBD-2BBE5768B632}"/>
              </a:ext>
            </a:extLst>
          </p:cNvPr>
          <p:cNvCxnSpPr>
            <a:cxnSpLocks/>
          </p:cNvCxnSpPr>
          <p:nvPr/>
        </p:nvCxnSpPr>
        <p:spPr>
          <a:xfrm>
            <a:off x="3687380" y="2799481"/>
            <a:ext cx="4296156" cy="1144044"/>
          </a:xfrm>
          <a:prstGeom prst="straightConnector1">
            <a:avLst/>
          </a:prstGeom>
          <a:ln w="47625">
            <a:solidFill>
              <a:schemeClr val="tx1">
                <a:lumMod val="50000"/>
                <a:lumOff val="50000"/>
              </a:schemeClr>
            </a:solidFill>
            <a:prstDash val="sysDot"/>
            <a:headEnd type="triangle"/>
            <a:tailEnd type="triangle"/>
          </a:ln>
        </p:spPr>
        <p:style>
          <a:lnRef idx="3">
            <a:schemeClr val="accent1"/>
          </a:lnRef>
          <a:fillRef idx="0">
            <a:schemeClr val="accent1"/>
          </a:fillRef>
          <a:effectRef idx="2">
            <a:schemeClr val="accent1"/>
          </a:effectRef>
          <a:fontRef idx="minor">
            <a:schemeClr val="tx1"/>
          </a:fontRef>
        </p:style>
      </p:cxnSp>
      <p:cxnSp>
        <p:nvCxnSpPr>
          <p:cNvPr id="39" name="直線矢印コネクタ 38">
            <a:extLst>
              <a:ext uri="{FF2B5EF4-FFF2-40B4-BE49-F238E27FC236}">
                <a16:creationId xmlns:a16="http://schemas.microsoft.com/office/drawing/2014/main" id="{BD83E051-E13C-9401-20A2-BCA25F2E6DD7}"/>
              </a:ext>
            </a:extLst>
          </p:cNvPr>
          <p:cNvCxnSpPr>
            <a:cxnSpLocks/>
          </p:cNvCxnSpPr>
          <p:nvPr/>
        </p:nvCxnSpPr>
        <p:spPr>
          <a:xfrm flipV="1">
            <a:off x="3705871" y="2776391"/>
            <a:ext cx="4046833" cy="1189692"/>
          </a:xfrm>
          <a:prstGeom prst="straightConnector1">
            <a:avLst/>
          </a:prstGeom>
          <a:ln w="47625">
            <a:solidFill>
              <a:schemeClr val="tx1">
                <a:lumMod val="50000"/>
                <a:lumOff val="50000"/>
              </a:schemeClr>
            </a:solidFill>
            <a:prstDash val="sysDot"/>
            <a:headEnd type="triangle"/>
            <a:tailEnd type="triangle"/>
          </a:ln>
        </p:spPr>
        <p:style>
          <a:lnRef idx="3">
            <a:schemeClr val="accent1"/>
          </a:lnRef>
          <a:fillRef idx="0">
            <a:schemeClr val="accent1"/>
          </a:fillRef>
          <a:effectRef idx="2">
            <a:schemeClr val="accent1"/>
          </a:effectRef>
          <a:fontRef idx="minor">
            <a:schemeClr val="tx1"/>
          </a:fontRef>
        </p:style>
      </p:cxnSp>
      <p:sp>
        <p:nvSpPr>
          <p:cNvPr id="42" name="テキスト ボックス 41">
            <a:extLst>
              <a:ext uri="{FF2B5EF4-FFF2-40B4-BE49-F238E27FC236}">
                <a16:creationId xmlns:a16="http://schemas.microsoft.com/office/drawing/2014/main" id="{D0C59A69-09FC-F180-EA4A-897C17AFF236}"/>
              </a:ext>
            </a:extLst>
          </p:cNvPr>
          <p:cNvSpPr txBox="1"/>
          <p:nvPr/>
        </p:nvSpPr>
        <p:spPr>
          <a:xfrm>
            <a:off x="2861246" y="6100111"/>
            <a:ext cx="6083718" cy="400110"/>
          </a:xfrm>
          <a:prstGeom prst="rect">
            <a:avLst/>
          </a:prstGeom>
          <a:noFill/>
        </p:spPr>
        <p:txBody>
          <a:bodyPr wrap="none" rtlCol="0">
            <a:spAutoFit/>
          </a:bodyPr>
          <a:lstStyle/>
          <a:p>
            <a:pPr algn="ctr" defTabSz="914400" fontAlgn="base">
              <a:spcBef>
                <a:spcPct val="0"/>
              </a:spcBef>
              <a:spcAft>
                <a:spcPct val="0"/>
              </a:spcAft>
            </a:pPr>
            <a:r>
              <a:rPr kumimoji="1" lang="ja-JP" altLang="en-US" sz="2000" b="1">
                <a:solidFill>
                  <a:srgbClr val="F36C37"/>
                </a:solidFill>
                <a:latin typeface="+mn-ea"/>
              </a:rPr>
              <a:t>機械学習モデルの導入には各ステップを行き来する</a:t>
            </a:r>
            <a:endParaRPr kumimoji="1" lang="en-US" altLang="ja-JP" sz="2000" b="1" dirty="0">
              <a:solidFill>
                <a:srgbClr val="F36C37"/>
              </a:solidFill>
              <a:latin typeface="+mn-ea"/>
            </a:endParaRPr>
          </a:p>
        </p:txBody>
      </p:sp>
      <p:sp>
        <p:nvSpPr>
          <p:cNvPr id="2" name="テキスト ボックス 1">
            <a:extLst>
              <a:ext uri="{FF2B5EF4-FFF2-40B4-BE49-F238E27FC236}">
                <a16:creationId xmlns:a16="http://schemas.microsoft.com/office/drawing/2014/main" id="{7BDA9FD3-3D06-4D4F-A873-08E30EC0E987}"/>
              </a:ext>
            </a:extLst>
          </p:cNvPr>
          <p:cNvSpPr txBox="1"/>
          <p:nvPr/>
        </p:nvSpPr>
        <p:spPr>
          <a:xfrm>
            <a:off x="7983536" y="5526985"/>
            <a:ext cx="3090910" cy="261610"/>
          </a:xfrm>
          <a:prstGeom prst="rect">
            <a:avLst/>
          </a:prstGeom>
          <a:noFill/>
        </p:spPr>
        <p:txBody>
          <a:bodyPr wrap="none" rtlCol="0">
            <a:spAutoFit/>
          </a:bodyPr>
          <a:lstStyle/>
          <a:p>
            <a:pPr algn="ctr" defTabSz="914400" fontAlgn="base">
              <a:spcBef>
                <a:spcPct val="0"/>
              </a:spcBef>
              <a:spcAft>
                <a:spcPct val="0"/>
              </a:spcAft>
            </a:pPr>
            <a:r>
              <a:rPr kumimoji="1" lang="ja-JP" altLang="en-US" sz="1100">
                <a:solidFill>
                  <a:srgbClr val="000000"/>
                </a:solidFill>
                <a:latin typeface="+mn-ea"/>
              </a:rPr>
              <a:t>出典：機械学習システムデザイン（</a:t>
            </a:r>
            <a:r>
              <a:rPr kumimoji="1" lang="en-US" altLang="ja-JP" sz="1100" dirty="0">
                <a:solidFill>
                  <a:srgbClr val="000000"/>
                </a:solidFill>
                <a:latin typeface="+mn-ea"/>
              </a:rPr>
              <a:t>O’Reilly</a:t>
            </a:r>
            <a:r>
              <a:rPr kumimoji="1" lang="ja-JP" altLang="en-US" sz="1100">
                <a:solidFill>
                  <a:srgbClr val="000000"/>
                </a:solidFill>
                <a:latin typeface="+mn-ea"/>
              </a:rPr>
              <a:t>）</a:t>
            </a:r>
            <a:endParaRPr kumimoji="1" lang="ja-JP" altLang="en-US" sz="1100" dirty="0">
              <a:solidFill>
                <a:srgbClr val="000000"/>
              </a:solidFill>
              <a:latin typeface="+mn-ea"/>
            </a:endParaRPr>
          </a:p>
        </p:txBody>
      </p:sp>
    </p:spTree>
    <p:extLst>
      <p:ext uri="{BB962C8B-B14F-4D97-AF65-F5344CB8AC3E}">
        <p14:creationId xmlns:p14="http://schemas.microsoft.com/office/powerpoint/2010/main" val="1353755181"/>
      </p:ext>
    </p:extLst>
  </p:cSld>
  <p:clrMapOvr>
    <a:masterClrMapping/>
  </p:clrMapOvr>
  <p:extLst>
    <p:ext uri="{6950BFC3-D8DA-4A85-94F7-54DA5524770B}">
      <p188:commentRel xmlns:p188="http://schemas.microsoft.com/office/powerpoint/2018/8/main" r:id="rId3"/>
    </p:ext>
  </p:extLs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397DFDCB-846C-66F2-DE01-81246B7AA35F}"/>
              </a:ext>
            </a:extLst>
          </p:cNvPr>
          <p:cNvSpPr>
            <a:spLocks noGrp="1"/>
          </p:cNvSpPr>
          <p:nvPr>
            <p:ph type="title"/>
          </p:nvPr>
        </p:nvSpPr>
        <p:spPr/>
        <p:txBody>
          <a:bodyPr anchor="ctr">
            <a:normAutofit/>
          </a:bodyPr>
          <a:lstStyle/>
          <a:p>
            <a:r>
              <a:rPr lang="en-US" altLang="ja-JP" dirty="0"/>
              <a:t>AI </a:t>
            </a:r>
            <a:r>
              <a:rPr lang="ja-JP" altLang="en-US"/>
              <a:t>の全体像</a:t>
            </a:r>
          </a:p>
        </p:txBody>
      </p:sp>
      <p:sp>
        <p:nvSpPr>
          <p:cNvPr id="15" name="Slide Number Placeholder 3">
            <a:extLst>
              <a:ext uri="{FF2B5EF4-FFF2-40B4-BE49-F238E27FC236}">
                <a16:creationId xmlns:a16="http://schemas.microsoft.com/office/drawing/2014/main" id="{253BAF50-3D18-470A-DE52-63C98E72C84F}"/>
              </a:ext>
            </a:extLst>
          </p:cNvPr>
          <p:cNvSpPr>
            <a:spLocks noGrp="1"/>
          </p:cNvSpPr>
          <p:nvPr>
            <p:ph type="sldNum" sz="quarter" idx="10"/>
          </p:nvPr>
        </p:nvSpPr>
        <p:spPr/>
        <p:txBody>
          <a:bodyPr/>
          <a:lstStyle/>
          <a:p>
            <a:pPr>
              <a:spcAft>
                <a:spcPts val="600"/>
              </a:spcAft>
            </a:pPr>
            <a:fld id="{46BB8D49-91AB-4BE8-B7F4-8EAFE2BF815D}" type="slidenum">
              <a:rPr kumimoji="1" lang="ja-JP" altLang="en-US" smtClean="0"/>
              <a:pPr>
                <a:spcAft>
                  <a:spcPts val="600"/>
                </a:spcAft>
              </a:pPr>
              <a:t>55</a:t>
            </a:fld>
            <a:endParaRPr kumimoji="1" lang="ja-JP" altLang="en-US"/>
          </a:p>
        </p:txBody>
      </p:sp>
      <p:sp>
        <p:nvSpPr>
          <p:cNvPr id="4" name="テキスト ボックス 3">
            <a:extLst>
              <a:ext uri="{FF2B5EF4-FFF2-40B4-BE49-F238E27FC236}">
                <a16:creationId xmlns:a16="http://schemas.microsoft.com/office/drawing/2014/main" id="{C8F42D49-DA2B-EF4A-2762-95528C309384}"/>
              </a:ext>
            </a:extLst>
          </p:cNvPr>
          <p:cNvSpPr txBox="1"/>
          <p:nvPr/>
        </p:nvSpPr>
        <p:spPr>
          <a:xfrm>
            <a:off x="4265852" y="1892514"/>
            <a:ext cx="3486852" cy="369332"/>
          </a:xfrm>
          <a:prstGeom prst="rect">
            <a:avLst/>
          </a:prstGeom>
          <a:solidFill>
            <a:srgbClr val="F36C37"/>
          </a:solidFill>
          <a:ln w="31750">
            <a:noFill/>
          </a:ln>
        </p:spPr>
        <p:txBody>
          <a:bodyPr wrap="none" rtlCol="0">
            <a:spAutoFit/>
          </a:bodyPr>
          <a:lstStyle/>
          <a:p>
            <a:pPr algn="ctr" defTabSz="996696" fontAlgn="base">
              <a:spcBef>
                <a:spcPct val="0"/>
              </a:spcBef>
              <a:spcAft>
                <a:spcPts val="600"/>
              </a:spcAft>
            </a:pPr>
            <a:r>
              <a:rPr kumimoji="1" lang="en-US" altLang="ja-JP" b="1" kern="1200" dirty="0">
                <a:solidFill>
                  <a:schemeClr val="bg1"/>
                </a:solidFill>
                <a:latin typeface="+mn-ea"/>
                <a:ea typeface="+mn-ea"/>
                <a:cs typeface="+mn-cs"/>
              </a:rPr>
              <a:t>1. </a:t>
            </a:r>
            <a:r>
              <a:rPr kumimoji="1" lang="ja-JP" altLang="en-US" b="1" kern="1200">
                <a:solidFill>
                  <a:schemeClr val="bg1"/>
                </a:solidFill>
                <a:latin typeface="+mn-ea"/>
                <a:ea typeface="+mn-ea"/>
                <a:cs typeface="+mn-cs"/>
              </a:rPr>
              <a:t>プロジェクトスコープの決定</a:t>
            </a:r>
            <a:endParaRPr kumimoji="1" lang="ja-JP" altLang="en-US" b="1">
              <a:solidFill>
                <a:schemeClr val="bg1"/>
              </a:solidFill>
              <a:latin typeface="+mn-ea"/>
            </a:endParaRPr>
          </a:p>
        </p:txBody>
      </p:sp>
      <p:sp>
        <p:nvSpPr>
          <p:cNvPr id="5" name="テキスト ボックス 4">
            <a:extLst>
              <a:ext uri="{FF2B5EF4-FFF2-40B4-BE49-F238E27FC236}">
                <a16:creationId xmlns:a16="http://schemas.microsoft.com/office/drawing/2014/main" id="{D97490CA-FEA6-9755-263D-C417ACE73CD3}"/>
              </a:ext>
            </a:extLst>
          </p:cNvPr>
          <p:cNvSpPr txBox="1"/>
          <p:nvPr/>
        </p:nvSpPr>
        <p:spPr>
          <a:xfrm>
            <a:off x="7752704" y="2789379"/>
            <a:ext cx="3025188" cy="369332"/>
          </a:xfrm>
          <a:prstGeom prst="rect">
            <a:avLst/>
          </a:prstGeom>
          <a:solidFill>
            <a:schemeClr val="tx1">
              <a:lumMod val="50000"/>
              <a:lumOff val="50000"/>
            </a:schemeClr>
          </a:solidFill>
          <a:ln w="31750">
            <a:noFill/>
          </a:ln>
        </p:spPr>
        <p:txBody>
          <a:bodyPr wrap="none" rtlCol="0">
            <a:spAutoFit/>
          </a:bodyPr>
          <a:lstStyle/>
          <a:p>
            <a:pPr algn="ctr" defTabSz="996696" fontAlgn="base">
              <a:spcBef>
                <a:spcPct val="0"/>
              </a:spcBef>
              <a:spcAft>
                <a:spcPts val="600"/>
              </a:spcAft>
            </a:pPr>
            <a:r>
              <a:rPr kumimoji="1" lang="en-US" altLang="ja-JP" b="1" kern="1200">
                <a:solidFill>
                  <a:schemeClr val="bg1"/>
                </a:solidFill>
                <a:latin typeface="+mn-ea"/>
                <a:ea typeface="+mn-ea"/>
                <a:cs typeface="+mn-cs"/>
              </a:rPr>
              <a:t>2. </a:t>
            </a:r>
            <a:r>
              <a:rPr kumimoji="1" lang="ja-JP" altLang="en-US" b="1" kern="1200">
                <a:solidFill>
                  <a:schemeClr val="bg1"/>
                </a:solidFill>
                <a:latin typeface="+mn-ea"/>
                <a:ea typeface="+mn-ea"/>
                <a:cs typeface="+mn-cs"/>
              </a:rPr>
              <a:t>データエンジニアリング</a:t>
            </a:r>
            <a:endParaRPr kumimoji="1" lang="ja-JP" altLang="en-US" b="1">
              <a:solidFill>
                <a:schemeClr val="bg1"/>
              </a:solidFill>
              <a:latin typeface="+mn-ea"/>
            </a:endParaRPr>
          </a:p>
        </p:txBody>
      </p:sp>
      <p:sp>
        <p:nvSpPr>
          <p:cNvPr id="6" name="テキスト ボックス 5">
            <a:extLst>
              <a:ext uri="{FF2B5EF4-FFF2-40B4-BE49-F238E27FC236}">
                <a16:creationId xmlns:a16="http://schemas.microsoft.com/office/drawing/2014/main" id="{BDC4B95F-799A-4682-BFF2-F6AE39840C09}"/>
              </a:ext>
            </a:extLst>
          </p:cNvPr>
          <p:cNvSpPr txBox="1"/>
          <p:nvPr/>
        </p:nvSpPr>
        <p:spPr>
          <a:xfrm>
            <a:off x="7983536" y="4320725"/>
            <a:ext cx="2563523" cy="369332"/>
          </a:xfrm>
          <a:prstGeom prst="rect">
            <a:avLst/>
          </a:prstGeom>
          <a:solidFill>
            <a:schemeClr val="tx1">
              <a:lumMod val="50000"/>
              <a:lumOff val="50000"/>
            </a:schemeClr>
          </a:solidFill>
          <a:ln w="31750">
            <a:noFill/>
          </a:ln>
        </p:spPr>
        <p:txBody>
          <a:bodyPr wrap="none" rtlCol="0">
            <a:spAutoFit/>
          </a:bodyPr>
          <a:lstStyle/>
          <a:p>
            <a:pPr algn="ctr" defTabSz="996696" fontAlgn="base">
              <a:spcBef>
                <a:spcPct val="0"/>
              </a:spcBef>
              <a:spcAft>
                <a:spcPts val="600"/>
              </a:spcAft>
            </a:pPr>
            <a:r>
              <a:rPr kumimoji="1" lang="en-US" altLang="ja-JP" b="1" kern="1200">
                <a:solidFill>
                  <a:schemeClr val="bg1"/>
                </a:solidFill>
                <a:latin typeface="+mn-ea"/>
                <a:ea typeface="+mn-ea"/>
                <a:cs typeface="+mn-cs"/>
              </a:rPr>
              <a:t>3. </a:t>
            </a:r>
            <a:r>
              <a:rPr kumimoji="1" lang="ja-JP" altLang="en-US" b="1" kern="1200">
                <a:solidFill>
                  <a:schemeClr val="bg1"/>
                </a:solidFill>
                <a:latin typeface="+mn-ea"/>
                <a:ea typeface="+mn-ea"/>
                <a:cs typeface="+mn-cs"/>
              </a:rPr>
              <a:t>機械学習モデル開発</a:t>
            </a:r>
            <a:endParaRPr kumimoji="1" lang="ja-JP" altLang="en-US" b="1">
              <a:solidFill>
                <a:schemeClr val="bg1"/>
              </a:solidFill>
              <a:latin typeface="+mn-ea"/>
            </a:endParaRPr>
          </a:p>
        </p:txBody>
      </p:sp>
      <p:sp>
        <p:nvSpPr>
          <p:cNvPr id="7" name="テキスト ボックス 6">
            <a:extLst>
              <a:ext uri="{FF2B5EF4-FFF2-40B4-BE49-F238E27FC236}">
                <a16:creationId xmlns:a16="http://schemas.microsoft.com/office/drawing/2014/main" id="{0ED33A42-601B-7CDB-F57C-792C1633E8AD}"/>
              </a:ext>
            </a:extLst>
          </p:cNvPr>
          <p:cNvSpPr txBox="1"/>
          <p:nvPr/>
        </p:nvSpPr>
        <p:spPr>
          <a:xfrm>
            <a:off x="5298987" y="5390033"/>
            <a:ext cx="1420582" cy="369332"/>
          </a:xfrm>
          <a:prstGeom prst="rect">
            <a:avLst/>
          </a:prstGeom>
          <a:solidFill>
            <a:schemeClr val="tx1">
              <a:lumMod val="50000"/>
              <a:lumOff val="50000"/>
            </a:schemeClr>
          </a:solidFill>
          <a:ln w="31750">
            <a:noFill/>
          </a:ln>
        </p:spPr>
        <p:txBody>
          <a:bodyPr wrap="none" rtlCol="0">
            <a:spAutoFit/>
          </a:bodyPr>
          <a:lstStyle/>
          <a:p>
            <a:pPr algn="ctr" defTabSz="996696" fontAlgn="base">
              <a:spcBef>
                <a:spcPct val="0"/>
              </a:spcBef>
              <a:spcAft>
                <a:spcPts val="600"/>
              </a:spcAft>
            </a:pPr>
            <a:r>
              <a:rPr kumimoji="1" lang="en-US" altLang="ja-JP" b="1" kern="1200" dirty="0">
                <a:solidFill>
                  <a:schemeClr val="bg1"/>
                </a:solidFill>
                <a:latin typeface="+mn-ea"/>
                <a:ea typeface="+mn-ea"/>
                <a:cs typeface="+mn-cs"/>
              </a:rPr>
              <a:t>4. </a:t>
            </a:r>
            <a:r>
              <a:rPr kumimoji="1" lang="ja-JP" altLang="en-US" b="1" kern="1200">
                <a:solidFill>
                  <a:schemeClr val="bg1"/>
                </a:solidFill>
                <a:latin typeface="+mn-ea"/>
                <a:ea typeface="+mn-ea"/>
                <a:cs typeface="+mn-cs"/>
              </a:rPr>
              <a:t>デプロイ</a:t>
            </a:r>
            <a:endParaRPr kumimoji="1" lang="ja-JP" altLang="en-US" b="1">
              <a:solidFill>
                <a:schemeClr val="bg1"/>
              </a:solidFill>
              <a:latin typeface="+mn-ea"/>
            </a:endParaRPr>
          </a:p>
        </p:txBody>
      </p:sp>
      <p:sp>
        <p:nvSpPr>
          <p:cNvPr id="8" name="テキスト ボックス 7">
            <a:extLst>
              <a:ext uri="{FF2B5EF4-FFF2-40B4-BE49-F238E27FC236}">
                <a16:creationId xmlns:a16="http://schemas.microsoft.com/office/drawing/2014/main" id="{D9D72066-43F7-B8FE-2821-F80F88C10FDF}"/>
              </a:ext>
            </a:extLst>
          </p:cNvPr>
          <p:cNvSpPr txBox="1"/>
          <p:nvPr/>
        </p:nvSpPr>
        <p:spPr>
          <a:xfrm>
            <a:off x="1585522" y="4320725"/>
            <a:ext cx="2101858" cy="369332"/>
          </a:xfrm>
          <a:prstGeom prst="rect">
            <a:avLst/>
          </a:prstGeom>
          <a:solidFill>
            <a:schemeClr val="tx1">
              <a:lumMod val="50000"/>
              <a:lumOff val="50000"/>
            </a:schemeClr>
          </a:solidFill>
          <a:ln w="31750">
            <a:noFill/>
          </a:ln>
        </p:spPr>
        <p:txBody>
          <a:bodyPr wrap="none" rtlCol="0">
            <a:spAutoFit/>
          </a:bodyPr>
          <a:lstStyle/>
          <a:p>
            <a:pPr algn="ctr" defTabSz="996696" fontAlgn="base">
              <a:spcBef>
                <a:spcPct val="0"/>
              </a:spcBef>
              <a:spcAft>
                <a:spcPts val="600"/>
              </a:spcAft>
            </a:pPr>
            <a:r>
              <a:rPr kumimoji="1" lang="en-US" altLang="ja-JP" b="1" kern="1200">
                <a:solidFill>
                  <a:schemeClr val="bg1"/>
                </a:solidFill>
                <a:latin typeface="+mn-ea"/>
                <a:ea typeface="+mn-ea"/>
                <a:cs typeface="+mn-cs"/>
              </a:rPr>
              <a:t>5. </a:t>
            </a:r>
            <a:r>
              <a:rPr kumimoji="1" lang="ja-JP" altLang="en-US" b="1" kern="1200">
                <a:solidFill>
                  <a:schemeClr val="bg1"/>
                </a:solidFill>
                <a:latin typeface="+mn-ea"/>
                <a:ea typeface="+mn-ea"/>
                <a:cs typeface="+mn-cs"/>
              </a:rPr>
              <a:t>監視と継続学習</a:t>
            </a:r>
            <a:endParaRPr kumimoji="1" lang="ja-JP" altLang="en-US" b="1">
              <a:solidFill>
                <a:schemeClr val="bg1"/>
              </a:solidFill>
              <a:latin typeface="+mn-ea"/>
            </a:endParaRPr>
          </a:p>
        </p:txBody>
      </p:sp>
      <p:sp>
        <p:nvSpPr>
          <p:cNvPr id="9" name="テキスト ボックス 8">
            <a:extLst>
              <a:ext uri="{FF2B5EF4-FFF2-40B4-BE49-F238E27FC236}">
                <a16:creationId xmlns:a16="http://schemas.microsoft.com/office/drawing/2014/main" id="{9F87E811-0E5B-60F6-E89B-93A870870633}"/>
              </a:ext>
            </a:extLst>
          </p:cNvPr>
          <p:cNvSpPr txBox="1"/>
          <p:nvPr/>
        </p:nvSpPr>
        <p:spPr>
          <a:xfrm>
            <a:off x="1700937" y="2789379"/>
            <a:ext cx="1871026" cy="369332"/>
          </a:xfrm>
          <a:prstGeom prst="rect">
            <a:avLst/>
          </a:prstGeom>
          <a:solidFill>
            <a:schemeClr val="tx1">
              <a:lumMod val="50000"/>
              <a:lumOff val="50000"/>
            </a:schemeClr>
          </a:solidFill>
          <a:ln w="31750">
            <a:noFill/>
          </a:ln>
        </p:spPr>
        <p:txBody>
          <a:bodyPr wrap="none" rtlCol="0">
            <a:spAutoFit/>
          </a:bodyPr>
          <a:lstStyle/>
          <a:p>
            <a:pPr algn="ctr" defTabSz="996696" fontAlgn="base">
              <a:spcBef>
                <a:spcPct val="0"/>
              </a:spcBef>
              <a:spcAft>
                <a:spcPts val="600"/>
              </a:spcAft>
            </a:pPr>
            <a:r>
              <a:rPr kumimoji="1" lang="en-US" altLang="ja-JP" b="1" kern="1200" dirty="0">
                <a:solidFill>
                  <a:schemeClr val="bg1"/>
                </a:solidFill>
                <a:latin typeface="+mn-ea"/>
                <a:ea typeface="+mn-ea"/>
                <a:cs typeface="+mn-cs"/>
              </a:rPr>
              <a:t>6. </a:t>
            </a:r>
            <a:r>
              <a:rPr kumimoji="1" lang="ja-JP" altLang="en-US" b="1" kern="1200">
                <a:solidFill>
                  <a:schemeClr val="bg1"/>
                </a:solidFill>
                <a:latin typeface="+mn-ea"/>
                <a:ea typeface="+mn-ea"/>
                <a:cs typeface="+mn-cs"/>
              </a:rPr>
              <a:t>ビジネス分析</a:t>
            </a:r>
            <a:endParaRPr kumimoji="1" lang="ja-JP" altLang="en-US" b="1">
              <a:solidFill>
                <a:schemeClr val="bg1"/>
              </a:solidFill>
              <a:latin typeface="+mn-ea"/>
            </a:endParaRPr>
          </a:p>
        </p:txBody>
      </p:sp>
      <p:cxnSp>
        <p:nvCxnSpPr>
          <p:cNvPr id="11" name="カギ線コネクタ 10">
            <a:extLst>
              <a:ext uri="{FF2B5EF4-FFF2-40B4-BE49-F238E27FC236}">
                <a16:creationId xmlns:a16="http://schemas.microsoft.com/office/drawing/2014/main" id="{5AB3347B-0D46-3820-5AAF-269F616650A4}"/>
              </a:ext>
            </a:extLst>
          </p:cNvPr>
          <p:cNvCxnSpPr>
            <a:cxnSpLocks/>
            <a:stCxn id="4" idx="3"/>
            <a:endCxn id="5" idx="0"/>
          </p:cNvCxnSpPr>
          <p:nvPr/>
        </p:nvCxnSpPr>
        <p:spPr>
          <a:xfrm>
            <a:off x="7752704" y="2077180"/>
            <a:ext cx="1512594" cy="712199"/>
          </a:xfrm>
          <a:prstGeom prst="bentConnector2">
            <a:avLst/>
          </a:prstGeom>
          <a:ln w="47625">
            <a:solidFill>
              <a:schemeClr val="tx1">
                <a:lumMod val="50000"/>
                <a:lumOff val="50000"/>
              </a:schemeClr>
            </a:solidFill>
            <a:headEnd type="none" w="med" len="med"/>
            <a:tailEnd type="triangle"/>
          </a:ln>
        </p:spPr>
        <p:style>
          <a:lnRef idx="3">
            <a:schemeClr val="accent1"/>
          </a:lnRef>
          <a:fillRef idx="0">
            <a:schemeClr val="accent1"/>
          </a:fillRef>
          <a:effectRef idx="2">
            <a:schemeClr val="accent1"/>
          </a:effectRef>
          <a:fontRef idx="minor">
            <a:schemeClr val="tx1"/>
          </a:fontRef>
        </p:style>
      </p:cxnSp>
      <p:cxnSp>
        <p:nvCxnSpPr>
          <p:cNvPr id="13" name="カギ線コネクタ 12">
            <a:extLst>
              <a:ext uri="{FF2B5EF4-FFF2-40B4-BE49-F238E27FC236}">
                <a16:creationId xmlns:a16="http://schemas.microsoft.com/office/drawing/2014/main" id="{0137172B-FDE0-CE13-E751-A85CCDCEA2B5}"/>
              </a:ext>
            </a:extLst>
          </p:cNvPr>
          <p:cNvCxnSpPr>
            <a:cxnSpLocks/>
            <a:stCxn id="6" idx="2"/>
            <a:endCxn id="7" idx="3"/>
          </p:cNvCxnSpPr>
          <p:nvPr/>
        </p:nvCxnSpPr>
        <p:spPr>
          <a:xfrm rot="5400000">
            <a:off x="7550113" y="3859514"/>
            <a:ext cx="884642" cy="2545729"/>
          </a:xfrm>
          <a:prstGeom prst="bentConnector2">
            <a:avLst/>
          </a:prstGeom>
          <a:ln w="47625">
            <a:solidFill>
              <a:schemeClr val="tx1">
                <a:lumMod val="50000"/>
                <a:lumOff val="50000"/>
              </a:schemeClr>
            </a:solidFill>
            <a:headEnd type="none" w="med" len="med"/>
            <a:tailEnd type="triangle"/>
          </a:ln>
        </p:spPr>
        <p:style>
          <a:lnRef idx="3">
            <a:schemeClr val="accent1"/>
          </a:lnRef>
          <a:fillRef idx="0">
            <a:schemeClr val="accent1"/>
          </a:fillRef>
          <a:effectRef idx="2">
            <a:schemeClr val="accent1"/>
          </a:effectRef>
          <a:fontRef idx="minor">
            <a:schemeClr val="tx1"/>
          </a:fontRef>
        </p:style>
      </p:cxnSp>
      <p:cxnSp>
        <p:nvCxnSpPr>
          <p:cNvPr id="17" name="カギ線コネクタ 16">
            <a:extLst>
              <a:ext uri="{FF2B5EF4-FFF2-40B4-BE49-F238E27FC236}">
                <a16:creationId xmlns:a16="http://schemas.microsoft.com/office/drawing/2014/main" id="{0545F141-00B1-33A0-EB1C-6BFD8103B209}"/>
              </a:ext>
            </a:extLst>
          </p:cNvPr>
          <p:cNvCxnSpPr>
            <a:cxnSpLocks/>
            <a:stCxn id="7" idx="1"/>
            <a:endCxn id="8" idx="2"/>
          </p:cNvCxnSpPr>
          <p:nvPr/>
        </p:nvCxnSpPr>
        <p:spPr>
          <a:xfrm rot="10800000">
            <a:off x="2636451" y="4690057"/>
            <a:ext cx="2662536" cy="884642"/>
          </a:xfrm>
          <a:prstGeom prst="bentConnector2">
            <a:avLst/>
          </a:prstGeom>
          <a:ln w="47625">
            <a:solidFill>
              <a:schemeClr val="tx1">
                <a:lumMod val="50000"/>
                <a:lumOff val="50000"/>
              </a:schemeClr>
            </a:solidFill>
            <a:headEnd type="none" w="med" len="med"/>
            <a:tailEnd type="triangle"/>
          </a:ln>
        </p:spPr>
        <p:style>
          <a:lnRef idx="3">
            <a:schemeClr val="accent1"/>
          </a:lnRef>
          <a:fillRef idx="0">
            <a:schemeClr val="accent1"/>
          </a:fillRef>
          <a:effectRef idx="2">
            <a:schemeClr val="accent1"/>
          </a:effectRef>
          <a:fontRef idx="minor">
            <a:schemeClr val="tx1"/>
          </a:fontRef>
        </p:style>
      </p:cxnSp>
      <p:cxnSp>
        <p:nvCxnSpPr>
          <p:cNvPr id="20" name="カギ線コネクタ 19">
            <a:extLst>
              <a:ext uri="{FF2B5EF4-FFF2-40B4-BE49-F238E27FC236}">
                <a16:creationId xmlns:a16="http://schemas.microsoft.com/office/drawing/2014/main" id="{8BA27D23-6F16-24CD-89E9-3DA3B6708820}"/>
              </a:ext>
            </a:extLst>
          </p:cNvPr>
          <p:cNvCxnSpPr>
            <a:cxnSpLocks/>
            <a:stCxn id="9" idx="0"/>
            <a:endCxn id="4" idx="1"/>
          </p:cNvCxnSpPr>
          <p:nvPr/>
        </p:nvCxnSpPr>
        <p:spPr>
          <a:xfrm rot="5400000" flipH="1" flipV="1">
            <a:off x="3095052" y="1618579"/>
            <a:ext cx="712199" cy="1629402"/>
          </a:xfrm>
          <a:prstGeom prst="bentConnector2">
            <a:avLst/>
          </a:prstGeom>
          <a:ln w="47625">
            <a:solidFill>
              <a:schemeClr val="tx1">
                <a:lumMod val="50000"/>
                <a:lumOff val="50000"/>
              </a:schemeClr>
            </a:solidFill>
            <a:headEnd type="none" w="med" len="med"/>
            <a:tailEnd type="triangle"/>
          </a:ln>
        </p:spPr>
        <p:style>
          <a:lnRef idx="3">
            <a:schemeClr val="accent1"/>
          </a:lnRef>
          <a:fillRef idx="0">
            <a:schemeClr val="accent1"/>
          </a:fillRef>
          <a:effectRef idx="2">
            <a:schemeClr val="accent1"/>
          </a:effectRef>
          <a:fontRef idx="minor">
            <a:schemeClr val="tx1"/>
          </a:fontRef>
        </p:style>
      </p:cxnSp>
      <p:cxnSp>
        <p:nvCxnSpPr>
          <p:cNvPr id="28" name="直線矢印コネクタ 27">
            <a:extLst>
              <a:ext uri="{FF2B5EF4-FFF2-40B4-BE49-F238E27FC236}">
                <a16:creationId xmlns:a16="http://schemas.microsoft.com/office/drawing/2014/main" id="{20613DAC-BCDE-0330-6CD4-A70307F3FEA2}"/>
              </a:ext>
            </a:extLst>
          </p:cNvPr>
          <p:cNvCxnSpPr>
            <a:stCxn id="8" idx="0"/>
            <a:endCxn id="9" idx="2"/>
          </p:cNvCxnSpPr>
          <p:nvPr/>
        </p:nvCxnSpPr>
        <p:spPr>
          <a:xfrm flipH="1" flipV="1">
            <a:off x="2636450" y="3158711"/>
            <a:ext cx="1" cy="1162014"/>
          </a:xfrm>
          <a:prstGeom prst="straightConnector1">
            <a:avLst/>
          </a:prstGeom>
          <a:ln w="47625">
            <a:solidFill>
              <a:schemeClr val="tx1">
                <a:lumMod val="50000"/>
                <a:lumOff val="50000"/>
              </a:schemeClr>
            </a:solidFill>
            <a:headEnd type="none" w="med" len="med"/>
            <a:tailEnd type="triangle"/>
          </a:ln>
        </p:spPr>
        <p:style>
          <a:lnRef idx="3">
            <a:schemeClr val="accent1"/>
          </a:lnRef>
          <a:fillRef idx="0">
            <a:schemeClr val="accent1"/>
          </a:fillRef>
          <a:effectRef idx="2">
            <a:schemeClr val="accent1"/>
          </a:effectRef>
          <a:fontRef idx="minor">
            <a:schemeClr val="tx1"/>
          </a:fontRef>
        </p:style>
      </p:cxnSp>
      <p:cxnSp>
        <p:nvCxnSpPr>
          <p:cNvPr id="30" name="直線矢印コネクタ 29">
            <a:extLst>
              <a:ext uri="{FF2B5EF4-FFF2-40B4-BE49-F238E27FC236}">
                <a16:creationId xmlns:a16="http://schemas.microsoft.com/office/drawing/2014/main" id="{004908FA-E412-659E-2E05-26D072EBD43F}"/>
              </a:ext>
            </a:extLst>
          </p:cNvPr>
          <p:cNvCxnSpPr>
            <a:stCxn id="5" idx="2"/>
            <a:endCxn id="6" idx="0"/>
          </p:cNvCxnSpPr>
          <p:nvPr/>
        </p:nvCxnSpPr>
        <p:spPr>
          <a:xfrm>
            <a:off x="9265298" y="3158711"/>
            <a:ext cx="0" cy="1162014"/>
          </a:xfrm>
          <a:prstGeom prst="straightConnector1">
            <a:avLst/>
          </a:prstGeom>
          <a:ln w="47625">
            <a:solidFill>
              <a:schemeClr val="tx1">
                <a:lumMod val="50000"/>
                <a:lumOff val="50000"/>
              </a:schemeClr>
            </a:solidFill>
            <a:headEnd type="none" w="med" len="med"/>
            <a:tailEnd type="triangle"/>
          </a:ln>
        </p:spPr>
        <p:style>
          <a:lnRef idx="3">
            <a:schemeClr val="accent1"/>
          </a:lnRef>
          <a:fillRef idx="0">
            <a:schemeClr val="accent1"/>
          </a:fillRef>
          <a:effectRef idx="2">
            <a:schemeClr val="accent1"/>
          </a:effectRef>
          <a:fontRef idx="minor">
            <a:schemeClr val="tx1"/>
          </a:fontRef>
        </p:style>
      </p:cxnSp>
      <p:cxnSp>
        <p:nvCxnSpPr>
          <p:cNvPr id="32" name="直線矢印コネクタ 31">
            <a:extLst>
              <a:ext uri="{FF2B5EF4-FFF2-40B4-BE49-F238E27FC236}">
                <a16:creationId xmlns:a16="http://schemas.microsoft.com/office/drawing/2014/main" id="{C562192E-7377-B9E4-048B-C50443EC2B51}"/>
              </a:ext>
            </a:extLst>
          </p:cNvPr>
          <p:cNvCxnSpPr>
            <a:endCxn id="5" idx="1"/>
          </p:cNvCxnSpPr>
          <p:nvPr/>
        </p:nvCxnSpPr>
        <p:spPr>
          <a:xfrm>
            <a:off x="3687380" y="2971801"/>
            <a:ext cx="4065324" cy="2244"/>
          </a:xfrm>
          <a:prstGeom prst="straightConnector1">
            <a:avLst/>
          </a:prstGeom>
          <a:ln w="47625">
            <a:solidFill>
              <a:schemeClr val="tx1">
                <a:lumMod val="50000"/>
                <a:lumOff val="50000"/>
              </a:schemeClr>
            </a:solidFill>
            <a:prstDash val="sysDot"/>
            <a:headEnd type="triangle"/>
            <a:tailEnd type="triangle"/>
          </a:ln>
        </p:spPr>
        <p:style>
          <a:lnRef idx="3">
            <a:schemeClr val="accent1"/>
          </a:lnRef>
          <a:fillRef idx="0">
            <a:schemeClr val="accent1"/>
          </a:fillRef>
          <a:effectRef idx="2">
            <a:schemeClr val="accent1"/>
          </a:effectRef>
          <a:fontRef idx="minor">
            <a:schemeClr val="tx1"/>
          </a:fontRef>
        </p:style>
      </p:cxnSp>
      <p:cxnSp>
        <p:nvCxnSpPr>
          <p:cNvPr id="33" name="直線矢印コネクタ 32">
            <a:extLst>
              <a:ext uri="{FF2B5EF4-FFF2-40B4-BE49-F238E27FC236}">
                <a16:creationId xmlns:a16="http://schemas.microsoft.com/office/drawing/2014/main" id="{5BFF386B-BE91-AD38-3C55-B98AB5EA7ED8}"/>
              </a:ext>
            </a:extLst>
          </p:cNvPr>
          <p:cNvCxnSpPr>
            <a:cxnSpLocks/>
            <a:stCxn id="8" idx="3"/>
            <a:endCxn id="6" idx="1"/>
          </p:cNvCxnSpPr>
          <p:nvPr/>
        </p:nvCxnSpPr>
        <p:spPr>
          <a:xfrm>
            <a:off x="3687380" y="4505391"/>
            <a:ext cx="4296156" cy="0"/>
          </a:xfrm>
          <a:prstGeom prst="straightConnector1">
            <a:avLst/>
          </a:prstGeom>
          <a:ln w="47625">
            <a:solidFill>
              <a:schemeClr val="tx1">
                <a:lumMod val="50000"/>
                <a:lumOff val="50000"/>
              </a:schemeClr>
            </a:solidFill>
            <a:prstDash val="sysDot"/>
            <a:headEnd type="triangle"/>
            <a:tailEnd type="triangle"/>
          </a:ln>
        </p:spPr>
        <p:style>
          <a:lnRef idx="3">
            <a:schemeClr val="accent1"/>
          </a:lnRef>
          <a:fillRef idx="0">
            <a:schemeClr val="accent1"/>
          </a:fillRef>
          <a:effectRef idx="2">
            <a:schemeClr val="accent1"/>
          </a:effectRef>
          <a:fontRef idx="minor">
            <a:schemeClr val="tx1"/>
          </a:fontRef>
        </p:style>
      </p:cxnSp>
      <p:cxnSp>
        <p:nvCxnSpPr>
          <p:cNvPr id="36" name="直線矢印コネクタ 35">
            <a:extLst>
              <a:ext uri="{FF2B5EF4-FFF2-40B4-BE49-F238E27FC236}">
                <a16:creationId xmlns:a16="http://schemas.microsoft.com/office/drawing/2014/main" id="{31AF3FF5-385F-D40C-CBBD-2BBE5768B632}"/>
              </a:ext>
            </a:extLst>
          </p:cNvPr>
          <p:cNvCxnSpPr>
            <a:cxnSpLocks/>
          </p:cNvCxnSpPr>
          <p:nvPr/>
        </p:nvCxnSpPr>
        <p:spPr>
          <a:xfrm>
            <a:off x="3687380" y="3158711"/>
            <a:ext cx="4296156" cy="1144044"/>
          </a:xfrm>
          <a:prstGeom prst="straightConnector1">
            <a:avLst/>
          </a:prstGeom>
          <a:ln w="47625">
            <a:solidFill>
              <a:schemeClr val="tx1">
                <a:lumMod val="50000"/>
                <a:lumOff val="50000"/>
              </a:schemeClr>
            </a:solidFill>
            <a:prstDash val="sysDot"/>
            <a:headEnd type="triangle"/>
            <a:tailEnd type="triangle"/>
          </a:ln>
        </p:spPr>
        <p:style>
          <a:lnRef idx="3">
            <a:schemeClr val="accent1"/>
          </a:lnRef>
          <a:fillRef idx="0">
            <a:schemeClr val="accent1"/>
          </a:fillRef>
          <a:effectRef idx="2">
            <a:schemeClr val="accent1"/>
          </a:effectRef>
          <a:fontRef idx="minor">
            <a:schemeClr val="tx1"/>
          </a:fontRef>
        </p:style>
      </p:cxnSp>
      <p:cxnSp>
        <p:nvCxnSpPr>
          <p:cNvPr id="39" name="直線矢印コネクタ 38">
            <a:extLst>
              <a:ext uri="{FF2B5EF4-FFF2-40B4-BE49-F238E27FC236}">
                <a16:creationId xmlns:a16="http://schemas.microsoft.com/office/drawing/2014/main" id="{BD83E051-E13C-9401-20A2-BCA25F2E6DD7}"/>
              </a:ext>
            </a:extLst>
          </p:cNvPr>
          <p:cNvCxnSpPr>
            <a:cxnSpLocks/>
          </p:cNvCxnSpPr>
          <p:nvPr/>
        </p:nvCxnSpPr>
        <p:spPr>
          <a:xfrm flipV="1">
            <a:off x="3705871" y="3135621"/>
            <a:ext cx="4046833" cy="1189692"/>
          </a:xfrm>
          <a:prstGeom prst="straightConnector1">
            <a:avLst/>
          </a:prstGeom>
          <a:ln w="47625">
            <a:solidFill>
              <a:schemeClr val="tx1">
                <a:lumMod val="50000"/>
                <a:lumOff val="50000"/>
              </a:schemeClr>
            </a:solidFill>
            <a:prstDash val="sysDot"/>
            <a:headEnd type="triangle"/>
            <a:tailEnd type="triangle"/>
          </a:ln>
        </p:spPr>
        <p:style>
          <a:lnRef idx="3">
            <a:schemeClr val="accent1"/>
          </a:lnRef>
          <a:fillRef idx="0">
            <a:schemeClr val="accent1"/>
          </a:fillRef>
          <a:effectRef idx="2">
            <a:schemeClr val="accent1"/>
          </a:effectRef>
          <a:fontRef idx="minor">
            <a:schemeClr val="tx1"/>
          </a:fontRef>
        </p:style>
      </p:cxnSp>
      <p:sp>
        <p:nvSpPr>
          <p:cNvPr id="10" name="テキスト ボックス 9">
            <a:extLst>
              <a:ext uri="{FF2B5EF4-FFF2-40B4-BE49-F238E27FC236}">
                <a16:creationId xmlns:a16="http://schemas.microsoft.com/office/drawing/2014/main" id="{65405B85-BBBA-44B1-F026-E2C20C338E88}"/>
              </a:ext>
            </a:extLst>
          </p:cNvPr>
          <p:cNvSpPr txBox="1"/>
          <p:nvPr/>
        </p:nvSpPr>
        <p:spPr>
          <a:xfrm>
            <a:off x="520384" y="1145022"/>
            <a:ext cx="3185487" cy="369332"/>
          </a:xfrm>
          <a:prstGeom prst="rect">
            <a:avLst/>
          </a:prstGeom>
          <a:solidFill>
            <a:srgbClr val="F36C37"/>
          </a:solidFill>
          <a:ln w="31750">
            <a:noFill/>
          </a:ln>
        </p:spPr>
        <p:txBody>
          <a:bodyPr wrap="none" rtlCol="0">
            <a:spAutoFit/>
          </a:bodyPr>
          <a:lstStyle/>
          <a:p>
            <a:pPr algn="ctr" defTabSz="996696" fontAlgn="base">
              <a:spcBef>
                <a:spcPct val="0"/>
              </a:spcBef>
              <a:spcAft>
                <a:spcPts val="600"/>
              </a:spcAft>
            </a:pPr>
            <a:r>
              <a:rPr kumimoji="1" lang="ja-JP" altLang="en-US" b="1" kern="1200">
                <a:solidFill>
                  <a:schemeClr val="bg1"/>
                </a:solidFill>
                <a:latin typeface="+mn-ea"/>
                <a:ea typeface="+mn-ea"/>
                <a:cs typeface="+mn-cs"/>
              </a:rPr>
              <a:t>プロジェクトスコープの目的</a:t>
            </a:r>
            <a:endParaRPr kumimoji="1" lang="ja-JP" altLang="en-US" b="1">
              <a:solidFill>
                <a:schemeClr val="bg1"/>
              </a:solidFill>
              <a:latin typeface="+mn-ea"/>
            </a:endParaRPr>
          </a:p>
        </p:txBody>
      </p:sp>
      <p:cxnSp>
        <p:nvCxnSpPr>
          <p:cNvPr id="18" name="カギ線コネクタ 17">
            <a:extLst>
              <a:ext uri="{FF2B5EF4-FFF2-40B4-BE49-F238E27FC236}">
                <a16:creationId xmlns:a16="http://schemas.microsoft.com/office/drawing/2014/main" id="{94AC05EC-A9B4-F6AE-B25A-47D68B3E9979}"/>
              </a:ext>
            </a:extLst>
          </p:cNvPr>
          <p:cNvCxnSpPr>
            <a:stCxn id="10" idx="3"/>
            <a:endCxn id="4" idx="0"/>
          </p:cNvCxnSpPr>
          <p:nvPr/>
        </p:nvCxnSpPr>
        <p:spPr>
          <a:xfrm>
            <a:off x="3705871" y="1329688"/>
            <a:ext cx="2303407" cy="562826"/>
          </a:xfrm>
          <a:prstGeom prst="bentConnector2">
            <a:avLst/>
          </a:prstGeom>
          <a:ln w="47625">
            <a:solidFill>
              <a:srgbClr val="F36C37"/>
            </a:solidFill>
            <a:headEnd type="none" w="med" len="med"/>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32385204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0DD9C88-E3F2-4EB4-3F71-6029AB454B5E}"/>
              </a:ext>
            </a:extLst>
          </p:cNvPr>
          <p:cNvSpPr>
            <a:spLocks noGrp="1"/>
          </p:cNvSpPr>
          <p:nvPr>
            <p:ph type="title"/>
          </p:nvPr>
        </p:nvSpPr>
        <p:spPr/>
        <p:txBody>
          <a:bodyPr/>
          <a:lstStyle/>
          <a:p>
            <a:r>
              <a:rPr kumimoji="1" lang="ja-JP" altLang="en-US"/>
              <a:t>プロジェクトスコープ</a:t>
            </a:r>
          </a:p>
        </p:txBody>
      </p:sp>
      <p:sp>
        <p:nvSpPr>
          <p:cNvPr id="3" name="スライド番号プレースホルダー 2">
            <a:extLst>
              <a:ext uri="{FF2B5EF4-FFF2-40B4-BE49-F238E27FC236}">
                <a16:creationId xmlns:a16="http://schemas.microsoft.com/office/drawing/2014/main" id="{0D1097FE-9CFC-85FE-1067-AC61494BBFAD}"/>
              </a:ext>
            </a:extLst>
          </p:cNvPr>
          <p:cNvSpPr>
            <a:spLocks noGrp="1"/>
          </p:cNvSpPr>
          <p:nvPr>
            <p:ph type="sldNum" sz="quarter" idx="10"/>
          </p:nvPr>
        </p:nvSpPr>
        <p:spPr/>
        <p:txBody>
          <a:bodyPr/>
          <a:lstStyle/>
          <a:p>
            <a:fld id="{5D750650-B10A-47BF-93C2-E1678438B37A}" type="slidenum">
              <a:rPr lang="en-US" altLang="ja-JP" smtClean="0"/>
              <a:pPr/>
              <a:t>56</a:t>
            </a:fld>
            <a:endParaRPr lang="en-US" altLang="ja-JP" dirty="0"/>
          </a:p>
        </p:txBody>
      </p:sp>
      <p:sp>
        <p:nvSpPr>
          <p:cNvPr id="4" name="テキスト ボックス 3">
            <a:extLst>
              <a:ext uri="{FF2B5EF4-FFF2-40B4-BE49-F238E27FC236}">
                <a16:creationId xmlns:a16="http://schemas.microsoft.com/office/drawing/2014/main" id="{63413170-A01E-9FCD-0F84-535A0490DA26}"/>
              </a:ext>
            </a:extLst>
          </p:cNvPr>
          <p:cNvSpPr txBox="1"/>
          <p:nvPr/>
        </p:nvSpPr>
        <p:spPr>
          <a:xfrm>
            <a:off x="1027971" y="2721114"/>
            <a:ext cx="2492991" cy="400110"/>
          </a:xfrm>
          <a:prstGeom prst="rect">
            <a:avLst/>
          </a:prstGeom>
          <a:noFill/>
          <a:ln>
            <a:noFill/>
          </a:ln>
        </p:spPr>
        <p:txBody>
          <a:bodyPr wrap="none" rtlCol="0">
            <a:spAutoFit/>
          </a:bodyPr>
          <a:lstStyle/>
          <a:p>
            <a:pPr algn="ctr" defTabSz="914400" fontAlgn="base">
              <a:spcBef>
                <a:spcPct val="0"/>
              </a:spcBef>
              <a:spcAft>
                <a:spcPct val="0"/>
              </a:spcAft>
            </a:pPr>
            <a:r>
              <a:rPr kumimoji="1" lang="ja-JP" altLang="en-US" sz="2000" b="1">
                <a:solidFill>
                  <a:srgbClr val="F36C37"/>
                </a:solidFill>
                <a:latin typeface="+mn-ea"/>
              </a:rPr>
              <a:t>プロジェクトの目的</a:t>
            </a:r>
            <a:endParaRPr kumimoji="1" lang="ja-JP" altLang="en-US" sz="2000" b="1" dirty="0">
              <a:solidFill>
                <a:srgbClr val="F36C37"/>
              </a:solidFill>
              <a:latin typeface="+mn-ea"/>
            </a:endParaRPr>
          </a:p>
        </p:txBody>
      </p:sp>
      <p:sp>
        <p:nvSpPr>
          <p:cNvPr id="5" name="テキスト ボックス 4">
            <a:extLst>
              <a:ext uri="{FF2B5EF4-FFF2-40B4-BE49-F238E27FC236}">
                <a16:creationId xmlns:a16="http://schemas.microsoft.com/office/drawing/2014/main" id="{65393467-B3DF-35CC-D5B5-1FCCE42A1E3B}"/>
              </a:ext>
            </a:extLst>
          </p:cNvPr>
          <p:cNvSpPr txBox="1"/>
          <p:nvPr/>
        </p:nvSpPr>
        <p:spPr>
          <a:xfrm>
            <a:off x="4605224" y="2721114"/>
            <a:ext cx="2749472" cy="400110"/>
          </a:xfrm>
          <a:prstGeom prst="rect">
            <a:avLst/>
          </a:prstGeom>
          <a:noFill/>
          <a:ln>
            <a:noFill/>
          </a:ln>
        </p:spPr>
        <p:txBody>
          <a:bodyPr wrap="none" rtlCol="0">
            <a:spAutoFit/>
          </a:bodyPr>
          <a:lstStyle/>
          <a:p>
            <a:pPr algn="ctr" defTabSz="914400" fontAlgn="base">
              <a:spcBef>
                <a:spcPct val="0"/>
              </a:spcBef>
              <a:spcAft>
                <a:spcPct val="0"/>
              </a:spcAft>
            </a:pPr>
            <a:r>
              <a:rPr kumimoji="1" lang="ja-JP" altLang="en-US" sz="2000" b="1">
                <a:solidFill>
                  <a:srgbClr val="F36C37"/>
                </a:solidFill>
                <a:latin typeface="+mn-ea"/>
              </a:rPr>
              <a:t>プロジェクトスコープ</a:t>
            </a:r>
            <a:endParaRPr kumimoji="1" lang="ja-JP" altLang="en-US" sz="2000" b="1" dirty="0">
              <a:solidFill>
                <a:srgbClr val="F36C37"/>
              </a:solidFill>
              <a:latin typeface="+mn-ea"/>
            </a:endParaRPr>
          </a:p>
        </p:txBody>
      </p:sp>
      <p:cxnSp>
        <p:nvCxnSpPr>
          <p:cNvPr id="7" name="直線矢印コネクタ 6">
            <a:extLst>
              <a:ext uri="{FF2B5EF4-FFF2-40B4-BE49-F238E27FC236}">
                <a16:creationId xmlns:a16="http://schemas.microsoft.com/office/drawing/2014/main" id="{C985144A-75EB-C759-0574-366021151791}"/>
              </a:ext>
            </a:extLst>
          </p:cNvPr>
          <p:cNvCxnSpPr>
            <a:cxnSpLocks/>
          </p:cNvCxnSpPr>
          <p:nvPr/>
        </p:nvCxnSpPr>
        <p:spPr>
          <a:xfrm>
            <a:off x="3520962" y="2872183"/>
            <a:ext cx="1084262" cy="0"/>
          </a:xfrm>
          <a:prstGeom prst="straightConnector1">
            <a:avLst/>
          </a:prstGeom>
          <a:ln w="47625">
            <a:solidFill>
              <a:srgbClr val="F36C37"/>
            </a:solidFill>
            <a:headEnd type="none" w="med" len="med"/>
            <a:tailEnd type="triangle"/>
          </a:ln>
        </p:spPr>
        <p:style>
          <a:lnRef idx="3">
            <a:schemeClr val="accent1"/>
          </a:lnRef>
          <a:fillRef idx="0">
            <a:schemeClr val="accent1"/>
          </a:fillRef>
          <a:effectRef idx="2">
            <a:schemeClr val="accent1"/>
          </a:effectRef>
          <a:fontRef idx="minor">
            <a:schemeClr val="tx1"/>
          </a:fontRef>
        </p:style>
      </p:cxnSp>
      <p:sp>
        <p:nvSpPr>
          <p:cNvPr id="10" name="右カーブ矢印 9">
            <a:extLst>
              <a:ext uri="{FF2B5EF4-FFF2-40B4-BE49-F238E27FC236}">
                <a16:creationId xmlns:a16="http://schemas.microsoft.com/office/drawing/2014/main" id="{584A0624-6389-0CDA-E11D-3FF9F76C3F17}"/>
              </a:ext>
            </a:extLst>
          </p:cNvPr>
          <p:cNvSpPr/>
          <p:nvPr/>
        </p:nvSpPr>
        <p:spPr>
          <a:xfrm>
            <a:off x="7949101" y="2267133"/>
            <a:ext cx="979714" cy="1708181"/>
          </a:xfrm>
          <a:prstGeom prst="curvedRightArrow">
            <a:avLst/>
          </a:prstGeom>
          <a:solidFill>
            <a:srgbClr val="F36C3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solidFill>
                <a:schemeClr val="tx1"/>
              </a:solidFill>
              <a:latin typeface="BIZ UDPゴシック" panose="020B0400000000000000" pitchFamily="50" charset="-128"/>
              <a:ea typeface="BIZ UDPゴシック" panose="020B0400000000000000" pitchFamily="50" charset="-128"/>
            </a:endParaRPr>
          </a:p>
        </p:txBody>
      </p:sp>
      <p:sp>
        <p:nvSpPr>
          <p:cNvPr id="11" name="テキスト ボックス 10">
            <a:extLst>
              <a:ext uri="{FF2B5EF4-FFF2-40B4-BE49-F238E27FC236}">
                <a16:creationId xmlns:a16="http://schemas.microsoft.com/office/drawing/2014/main" id="{E85C3FEC-DBD2-BD3D-81E2-C77CE1BAD91C}"/>
              </a:ext>
            </a:extLst>
          </p:cNvPr>
          <p:cNvSpPr txBox="1"/>
          <p:nvPr/>
        </p:nvSpPr>
        <p:spPr>
          <a:xfrm>
            <a:off x="8760513" y="2613391"/>
            <a:ext cx="3063197" cy="1015663"/>
          </a:xfrm>
          <a:prstGeom prst="rect">
            <a:avLst/>
          </a:prstGeom>
          <a:noFill/>
        </p:spPr>
        <p:txBody>
          <a:bodyPr wrap="square" rtlCol="0">
            <a:spAutoFit/>
          </a:bodyPr>
          <a:lstStyle/>
          <a:p>
            <a:pPr algn="ctr" defTabSz="914400" fontAlgn="base">
              <a:spcBef>
                <a:spcPct val="0"/>
              </a:spcBef>
              <a:spcAft>
                <a:spcPct val="0"/>
              </a:spcAft>
            </a:pPr>
            <a:r>
              <a:rPr lang="ja-JP" altLang="en-US" sz="2000" b="0" i="0">
                <a:solidFill>
                  <a:srgbClr val="F36C37"/>
                </a:solidFill>
                <a:effectLst/>
                <a:highlight>
                  <a:srgbClr val="FFFFFF"/>
                </a:highlight>
                <a:latin typeface="Roboto" panose="02000000000000000000" pitchFamily="2" charset="0"/>
              </a:rPr>
              <a:t>プロジェクトで取り組むべき具体的な作業内容</a:t>
            </a:r>
            <a:r>
              <a:rPr kumimoji="1" lang="ja-JP" altLang="en-US" sz="2000">
                <a:solidFill>
                  <a:srgbClr val="F36C37"/>
                </a:solidFill>
                <a:highlight>
                  <a:srgbClr val="FFFFFF"/>
                </a:highlight>
                <a:latin typeface="+mn-ea"/>
              </a:rPr>
              <a:t>、</a:t>
            </a:r>
            <a:endParaRPr kumimoji="1" lang="en-US" altLang="ja-JP" sz="2000" dirty="0">
              <a:solidFill>
                <a:srgbClr val="F36C37"/>
              </a:solidFill>
              <a:highlight>
                <a:srgbClr val="FFFFFF"/>
              </a:highlight>
              <a:latin typeface="+mn-ea"/>
            </a:endParaRPr>
          </a:p>
          <a:p>
            <a:pPr algn="ctr" defTabSz="914400" fontAlgn="base">
              <a:spcBef>
                <a:spcPct val="0"/>
              </a:spcBef>
              <a:spcAft>
                <a:spcPct val="0"/>
              </a:spcAft>
            </a:pPr>
            <a:r>
              <a:rPr kumimoji="1" lang="ja-JP" altLang="en-US" sz="2000" b="0" i="0">
                <a:solidFill>
                  <a:srgbClr val="F36C37"/>
                </a:solidFill>
                <a:effectLst/>
                <a:highlight>
                  <a:srgbClr val="FFFFFF"/>
                </a:highlight>
                <a:latin typeface="+mn-ea"/>
              </a:rPr>
              <a:t>成果物を決める</a:t>
            </a:r>
            <a:endParaRPr kumimoji="1" lang="en-US" altLang="ja-JP" sz="2000" b="0" i="0" dirty="0">
              <a:solidFill>
                <a:srgbClr val="F36C37"/>
              </a:solidFill>
              <a:effectLst/>
              <a:highlight>
                <a:srgbClr val="FFFFFF"/>
              </a:highlight>
              <a:latin typeface="+mn-ea"/>
            </a:endParaRPr>
          </a:p>
        </p:txBody>
      </p:sp>
      <p:sp>
        <p:nvSpPr>
          <p:cNvPr id="12" name="テキスト ボックス 11">
            <a:extLst>
              <a:ext uri="{FF2B5EF4-FFF2-40B4-BE49-F238E27FC236}">
                <a16:creationId xmlns:a16="http://schemas.microsoft.com/office/drawing/2014/main" id="{8BAEC081-DB6B-FE2F-3FA6-AE6C45008EE5}"/>
              </a:ext>
            </a:extLst>
          </p:cNvPr>
          <p:cNvSpPr txBox="1"/>
          <p:nvPr/>
        </p:nvSpPr>
        <p:spPr>
          <a:xfrm>
            <a:off x="1270979" y="5093311"/>
            <a:ext cx="9417963" cy="461665"/>
          </a:xfrm>
          <a:prstGeom prst="rect">
            <a:avLst/>
          </a:prstGeom>
          <a:noFill/>
        </p:spPr>
        <p:txBody>
          <a:bodyPr wrap="none" rtlCol="0">
            <a:spAutoFit/>
          </a:bodyPr>
          <a:lstStyle/>
          <a:p>
            <a:pPr algn="ctr" defTabSz="914400" fontAlgn="base">
              <a:spcBef>
                <a:spcPct val="0"/>
              </a:spcBef>
              <a:spcAft>
                <a:spcPct val="0"/>
              </a:spcAft>
            </a:pPr>
            <a:r>
              <a:rPr kumimoji="1" lang="ja-JP" altLang="en-US" sz="2400">
                <a:solidFill>
                  <a:srgbClr val="F36C37"/>
                </a:solidFill>
                <a:latin typeface="+mn-ea"/>
              </a:rPr>
              <a:t>目的を達成するために何をどのようにおこなうのかを決定すること</a:t>
            </a:r>
            <a:endParaRPr kumimoji="1" lang="ja-JP" altLang="en-US" sz="2400" dirty="0">
              <a:solidFill>
                <a:srgbClr val="F36C37"/>
              </a:solidFill>
              <a:latin typeface="+mn-ea"/>
            </a:endParaRPr>
          </a:p>
        </p:txBody>
      </p:sp>
    </p:spTree>
    <p:extLst>
      <p:ext uri="{BB962C8B-B14F-4D97-AF65-F5344CB8AC3E}">
        <p14:creationId xmlns:p14="http://schemas.microsoft.com/office/powerpoint/2010/main" val="60837024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正方形/長方形 23">
            <a:extLst>
              <a:ext uri="{FF2B5EF4-FFF2-40B4-BE49-F238E27FC236}">
                <a16:creationId xmlns:a16="http://schemas.microsoft.com/office/drawing/2014/main" id="{1DF31412-70F2-75C3-EF23-4AE86D4A5B51}"/>
              </a:ext>
            </a:extLst>
          </p:cNvPr>
          <p:cNvSpPr/>
          <p:nvPr/>
        </p:nvSpPr>
        <p:spPr>
          <a:xfrm>
            <a:off x="368287" y="1711518"/>
            <a:ext cx="11640212" cy="1306521"/>
          </a:xfrm>
          <a:prstGeom prst="rect">
            <a:avLst/>
          </a:prstGeom>
          <a:noFill/>
          <a:ln w="25400">
            <a:solidFill>
              <a:srgbClr val="F36C3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2" name="タイトル 1">
            <a:extLst>
              <a:ext uri="{FF2B5EF4-FFF2-40B4-BE49-F238E27FC236}">
                <a16:creationId xmlns:a16="http://schemas.microsoft.com/office/drawing/2014/main" id="{6FFD74D9-4D8B-6846-FB1B-1973294DD44D}"/>
              </a:ext>
            </a:extLst>
          </p:cNvPr>
          <p:cNvSpPr>
            <a:spLocks noGrp="1"/>
          </p:cNvSpPr>
          <p:nvPr>
            <p:ph type="title"/>
          </p:nvPr>
        </p:nvSpPr>
        <p:spPr/>
        <p:txBody>
          <a:bodyPr/>
          <a:lstStyle/>
          <a:p>
            <a:r>
              <a:rPr kumimoji="1" lang="ja-JP" altLang="en-US"/>
              <a:t>プロジェクトの目的</a:t>
            </a:r>
          </a:p>
        </p:txBody>
      </p:sp>
      <p:sp>
        <p:nvSpPr>
          <p:cNvPr id="3" name="スライド番号プレースホルダー 2">
            <a:extLst>
              <a:ext uri="{FF2B5EF4-FFF2-40B4-BE49-F238E27FC236}">
                <a16:creationId xmlns:a16="http://schemas.microsoft.com/office/drawing/2014/main" id="{D0853BCB-5A3F-D2DC-BB87-85CB89F3F2BF}"/>
              </a:ext>
            </a:extLst>
          </p:cNvPr>
          <p:cNvSpPr>
            <a:spLocks noGrp="1"/>
          </p:cNvSpPr>
          <p:nvPr>
            <p:ph type="sldNum" sz="quarter" idx="10"/>
          </p:nvPr>
        </p:nvSpPr>
        <p:spPr/>
        <p:txBody>
          <a:bodyPr/>
          <a:lstStyle/>
          <a:p>
            <a:fld id="{5D750650-B10A-47BF-93C2-E1678438B37A}" type="slidenum">
              <a:rPr lang="en-US" altLang="ja-JP" smtClean="0"/>
              <a:pPr/>
              <a:t>57</a:t>
            </a:fld>
            <a:endParaRPr lang="en-US" altLang="ja-JP" dirty="0"/>
          </a:p>
        </p:txBody>
      </p:sp>
      <p:sp>
        <p:nvSpPr>
          <p:cNvPr id="6" name="テキスト ボックス 5">
            <a:extLst>
              <a:ext uri="{FF2B5EF4-FFF2-40B4-BE49-F238E27FC236}">
                <a16:creationId xmlns:a16="http://schemas.microsoft.com/office/drawing/2014/main" id="{FE8459E7-3A7E-B272-BA02-831626CFE5AF}"/>
              </a:ext>
            </a:extLst>
          </p:cNvPr>
          <p:cNvSpPr txBox="1"/>
          <p:nvPr/>
        </p:nvSpPr>
        <p:spPr>
          <a:xfrm>
            <a:off x="368287" y="1960141"/>
            <a:ext cx="5963560" cy="923330"/>
          </a:xfrm>
          <a:prstGeom prst="rect">
            <a:avLst/>
          </a:prstGeom>
          <a:noFill/>
        </p:spPr>
        <p:txBody>
          <a:bodyPr wrap="square" rtlCol="0">
            <a:spAutoFit/>
          </a:bodyPr>
          <a:lstStyle/>
          <a:p>
            <a:pPr defTabSz="914400" fontAlgn="base">
              <a:spcBef>
                <a:spcPct val="0"/>
              </a:spcBef>
              <a:spcAft>
                <a:spcPct val="0"/>
              </a:spcAft>
            </a:pPr>
            <a:r>
              <a:rPr kumimoji="1" lang="en-US" altLang="ja-JP" dirty="0">
                <a:solidFill>
                  <a:srgbClr val="000000"/>
                </a:solidFill>
                <a:latin typeface="+mn-ea"/>
              </a:rPr>
              <a:t>1. </a:t>
            </a:r>
            <a:r>
              <a:rPr kumimoji="1" lang="ja-JP" altLang="en-US">
                <a:solidFill>
                  <a:srgbClr val="000000"/>
                </a:solidFill>
                <a:latin typeface="+mn-ea"/>
              </a:rPr>
              <a:t>コールセンターの残業時間が膨大。</a:t>
            </a:r>
            <a:r>
              <a:rPr kumimoji="1" lang="en-US" altLang="ja-JP" dirty="0">
                <a:solidFill>
                  <a:srgbClr val="000000"/>
                </a:solidFill>
                <a:latin typeface="+mn-ea"/>
              </a:rPr>
              <a:t>AI </a:t>
            </a:r>
            <a:r>
              <a:rPr kumimoji="1" lang="ja-JP" altLang="en-US">
                <a:solidFill>
                  <a:srgbClr val="000000"/>
                </a:solidFill>
                <a:latin typeface="+mn-ea"/>
              </a:rPr>
              <a:t>の自動応答を導入し課題解決を行い、コールセンター人員の業務負荷の軽減・残業時間の削減</a:t>
            </a:r>
            <a:endParaRPr kumimoji="1" lang="ja-JP" altLang="en-US" dirty="0">
              <a:solidFill>
                <a:srgbClr val="000000"/>
              </a:solidFill>
              <a:latin typeface="+mn-ea"/>
            </a:endParaRPr>
          </a:p>
        </p:txBody>
      </p:sp>
      <p:sp>
        <p:nvSpPr>
          <p:cNvPr id="7" name="テキスト ボックス 6">
            <a:extLst>
              <a:ext uri="{FF2B5EF4-FFF2-40B4-BE49-F238E27FC236}">
                <a16:creationId xmlns:a16="http://schemas.microsoft.com/office/drawing/2014/main" id="{5D5340C4-4C62-70A3-2E06-8F3989D97996}"/>
              </a:ext>
            </a:extLst>
          </p:cNvPr>
          <p:cNvSpPr txBox="1"/>
          <p:nvPr/>
        </p:nvSpPr>
        <p:spPr>
          <a:xfrm>
            <a:off x="6679872" y="1960141"/>
            <a:ext cx="4980601" cy="646331"/>
          </a:xfrm>
          <a:prstGeom prst="rect">
            <a:avLst/>
          </a:prstGeom>
          <a:noFill/>
        </p:spPr>
        <p:txBody>
          <a:bodyPr wrap="square" rtlCol="0">
            <a:spAutoFit/>
          </a:bodyPr>
          <a:lstStyle/>
          <a:p>
            <a:pPr defTabSz="914400" fontAlgn="base">
              <a:spcBef>
                <a:spcPct val="0"/>
              </a:spcBef>
              <a:spcAft>
                <a:spcPct val="0"/>
              </a:spcAft>
            </a:pPr>
            <a:r>
              <a:rPr kumimoji="1" lang="en-US" altLang="ja-JP" dirty="0">
                <a:solidFill>
                  <a:srgbClr val="000000"/>
                </a:solidFill>
                <a:latin typeface="+mn-ea"/>
              </a:rPr>
              <a:t>2.</a:t>
            </a:r>
            <a:r>
              <a:rPr kumimoji="1" lang="ja-JP" altLang="en-US">
                <a:solidFill>
                  <a:srgbClr val="000000"/>
                </a:solidFill>
                <a:latin typeface="+mn-ea"/>
              </a:rPr>
              <a:t>オフィスのドアを顔認証を使用して効率的にロックを解除する。</a:t>
            </a:r>
            <a:endParaRPr kumimoji="1" lang="en-US" altLang="ja-JP" dirty="0">
              <a:solidFill>
                <a:srgbClr val="000000"/>
              </a:solidFill>
              <a:latin typeface="+mn-ea"/>
            </a:endParaRPr>
          </a:p>
        </p:txBody>
      </p:sp>
      <p:sp>
        <p:nvSpPr>
          <p:cNvPr id="11" name="テキスト ボックス 10">
            <a:extLst>
              <a:ext uri="{FF2B5EF4-FFF2-40B4-BE49-F238E27FC236}">
                <a16:creationId xmlns:a16="http://schemas.microsoft.com/office/drawing/2014/main" id="{BEDD210A-6353-2D6F-7814-8834C4AE587F}"/>
              </a:ext>
            </a:extLst>
          </p:cNvPr>
          <p:cNvSpPr txBox="1"/>
          <p:nvPr/>
        </p:nvSpPr>
        <p:spPr>
          <a:xfrm>
            <a:off x="5618946" y="3310070"/>
            <a:ext cx="954107" cy="400110"/>
          </a:xfrm>
          <a:prstGeom prst="rect">
            <a:avLst/>
          </a:prstGeom>
          <a:noFill/>
        </p:spPr>
        <p:txBody>
          <a:bodyPr wrap="none" rtlCol="0">
            <a:spAutoFit/>
          </a:bodyPr>
          <a:lstStyle/>
          <a:p>
            <a:pPr algn="ctr" defTabSz="914400" fontAlgn="base">
              <a:spcBef>
                <a:spcPct val="0"/>
              </a:spcBef>
              <a:spcAft>
                <a:spcPct val="0"/>
              </a:spcAft>
            </a:pPr>
            <a:r>
              <a:rPr kumimoji="1" lang="ja-JP" altLang="en-US" sz="2000" b="1">
                <a:solidFill>
                  <a:srgbClr val="000000"/>
                </a:solidFill>
                <a:latin typeface="+mn-ea"/>
              </a:rPr>
              <a:t>目的△</a:t>
            </a:r>
            <a:endParaRPr kumimoji="1" lang="ja-JP" altLang="en-US" sz="2000" b="1" dirty="0">
              <a:solidFill>
                <a:srgbClr val="000000"/>
              </a:solidFill>
              <a:latin typeface="+mn-ea"/>
            </a:endParaRPr>
          </a:p>
        </p:txBody>
      </p:sp>
      <p:sp>
        <p:nvSpPr>
          <p:cNvPr id="12" name="テキスト ボックス 11">
            <a:extLst>
              <a:ext uri="{FF2B5EF4-FFF2-40B4-BE49-F238E27FC236}">
                <a16:creationId xmlns:a16="http://schemas.microsoft.com/office/drawing/2014/main" id="{BB093E52-63D9-24B9-2410-4527965B56A6}"/>
              </a:ext>
            </a:extLst>
          </p:cNvPr>
          <p:cNvSpPr txBox="1"/>
          <p:nvPr/>
        </p:nvSpPr>
        <p:spPr>
          <a:xfrm>
            <a:off x="852073" y="4448616"/>
            <a:ext cx="10959548" cy="707886"/>
          </a:xfrm>
          <a:prstGeom prst="rect">
            <a:avLst/>
          </a:prstGeom>
          <a:noFill/>
        </p:spPr>
        <p:txBody>
          <a:bodyPr wrap="square" rtlCol="0">
            <a:spAutoFit/>
          </a:bodyPr>
          <a:lstStyle/>
          <a:p>
            <a:pPr defTabSz="914400" fontAlgn="base">
              <a:spcBef>
                <a:spcPct val="0"/>
              </a:spcBef>
              <a:spcAft>
                <a:spcPct val="0"/>
              </a:spcAft>
            </a:pPr>
            <a:r>
              <a:rPr kumimoji="1" lang="en-US" altLang="ja-JP" sz="2000" b="1" dirty="0">
                <a:solidFill>
                  <a:srgbClr val="F36C37"/>
                </a:solidFill>
                <a:latin typeface="+mn-ea"/>
              </a:rPr>
              <a:t>AI </a:t>
            </a:r>
            <a:r>
              <a:rPr kumimoji="1" lang="ja-JP" altLang="en-US" sz="2000" b="1">
                <a:solidFill>
                  <a:srgbClr val="F36C37"/>
                </a:solidFill>
                <a:latin typeface="+mn-ea"/>
              </a:rPr>
              <a:t>はあくまで手段（</a:t>
            </a:r>
            <a:r>
              <a:rPr kumimoji="1" lang="en-US" altLang="ja-JP" sz="2000" b="1" dirty="0">
                <a:solidFill>
                  <a:srgbClr val="F36C37"/>
                </a:solidFill>
                <a:latin typeface="+mn-ea"/>
              </a:rPr>
              <a:t>HOW)</a:t>
            </a:r>
            <a:r>
              <a:rPr kumimoji="1" lang="ja-JP" altLang="en-US" sz="2000" b="1">
                <a:solidFill>
                  <a:srgbClr val="F36C37"/>
                </a:solidFill>
                <a:latin typeface="+mn-ea"/>
              </a:rPr>
              <a:t>であるため目的にはならない。本質的な課題の解決が目的。</a:t>
            </a:r>
            <a:endParaRPr kumimoji="1" lang="en-US" altLang="ja-JP" sz="2000" b="1" dirty="0">
              <a:solidFill>
                <a:srgbClr val="F36C37"/>
              </a:solidFill>
              <a:latin typeface="+mn-ea"/>
            </a:endParaRPr>
          </a:p>
          <a:p>
            <a:pPr defTabSz="914400" fontAlgn="base">
              <a:spcBef>
                <a:spcPct val="0"/>
              </a:spcBef>
              <a:spcAft>
                <a:spcPct val="0"/>
              </a:spcAft>
            </a:pPr>
            <a:r>
              <a:rPr kumimoji="1" lang="ja-JP" altLang="en-US" sz="2000">
                <a:solidFill>
                  <a:srgbClr val="F36C37"/>
                </a:solidFill>
                <a:latin typeface="+mn-ea"/>
              </a:rPr>
              <a:t>測定する目標値は、目的達成のための</a:t>
            </a:r>
            <a:r>
              <a:rPr kumimoji="1" lang="en-US" altLang="ja-JP" sz="2000" dirty="0">
                <a:solidFill>
                  <a:srgbClr val="F36C37"/>
                </a:solidFill>
                <a:latin typeface="+mn-ea"/>
              </a:rPr>
              <a:t> KPI </a:t>
            </a:r>
            <a:r>
              <a:rPr kumimoji="1" lang="ja-JP" altLang="en-US" sz="2000">
                <a:solidFill>
                  <a:srgbClr val="F36C37"/>
                </a:solidFill>
                <a:latin typeface="+mn-ea"/>
              </a:rPr>
              <a:t>であり、目標達成が目的にならないように注意する</a:t>
            </a:r>
            <a:endParaRPr kumimoji="1" lang="ja-JP" altLang="en-US" sz="2000" dirty="0">
              <a:solidFill>
                <a:srgbClr val="F36C37"/>
              </a:solidFill>
              <a:latin typeface="+mn-ea"/>
            </a:endParaRPr>
          </a:p>
        </p:txBody>
      </p:sp>
      <p:cxnSp>
        <p:nvCxnSpPr>
          <p:cNvPr id="18" name="直線矢印コネクタ 17">
            <a:extLst>
              <a:ext uri="{FF2B5EF4-FFF2-40B4-BE49-F238E27FC236}">
                <a16:creationId xmlns:a16="http://schemas.microsoft.com/office/drawing/2014/main" id="{D254F716-4F16-AFB4-FCBA-E91BCD5A9A7B}"/>
              </a:ext>
            </a:extLst>
          </p:cNvPr>
          <p:cNvCxnSpPr>
            <a:cxnSpLocks/>
            <a:endCxn id="11" idx="1"/>
          </p:cNvCxnSpPr>
          <p:nvPr/>
        </p:nvCxnSpPr>
        <p:spPr>
          <a:xfrm>
            <a:off x="3363686" y="3022153"/>
            <a:ext cx="2255260" cy="487972"/>
          </a:xfrm>
          <a:prstGeom prst="straightConnector1">
            <a:avLst/>
          </a:prstGeom>
          <a:ln w="25400">
            <a:solidFill>
              <a:srgbClr val="F36C37"/>
            </a:solidFill>
            <a:headEnd type="none" w="med" len="med"/>
            <a:tailEnd type="triangle"/>
          </a:ln>
        </p:spPr>
        <p:style>
          <a:lnRef idx="3">
            <a:schemeClr val="accent1"/>
          </a:lnRef>
          <a:fillRef idx="0">
            <a:schemeClr val="accent1"/>
          </a:fillRef>
          <a:effectRef idx="2">
            <a:schemeClr val="accent1"/>
          </a:effectRef>
          <a:fontRef idx="minor">
            <a:schemeClr val="tx1"/>
          </a:fontRef>
        </p:style>
      </p:cxnSp>
      <p:cxnSp>
        <p:nvCxnSpPr>
          <p:cNvPr id="19" name="直線矢印コネクタ 18">
            <a:extLst>
              <a:ext uri="{FF2B5EF4-FFF2-40B4-BE49-F238E27FC236}">
                <a16:creationId xmlns:a16="http://schemas.microsoft.com/office/drawing/2014/main" id="{CC40A741-12C5-518A-5A06-84BD7A750009}"/>
              </a:ext>
            </a:extLst>
          </p:cNvPr>
          <p:cNvCxnSpPr>
            <a:cxnSpLocks/>
            <a:endCxn id="11" idx="3"/>
          </p:cNvCxnSpPr>
          <p:nvPr/>
        </p:nvCxnSpPr>
        <p:spPr>
          <a:xfrm flipH="1">
            <a:off x="6573053" y="3003952"/>
            <a:ext cx="2554618" cy="506173"/>
          </a:xfrm>
          <a:prstGeom prst="straightConnector1">
            <a:avLst/>
          </a:prstGeom>
          <a:ln w="25400">
            <a:solidFill>
              <a:srgbClr val="F36C37"/>
            </a:solidFill>
            <a:headEnd type="none" w="med" len="med"/>
            <a:tailEnd type="triangle"/>
          </a:ln>
        </p:spPr>
        <p:style>
          <a:lnRef idx="3">
            <a:schemeClr val="accent1"/>
          </a:lnRef>
          <a:fillRef idx="0">
            <a:schemeClr val="accent1"/>
          </a:fillRef>
          <a:effectRef idx="2">
            <a:schemeClr val="accent1"/>
          </a:effectRef>
          <a:fontRef idx="minor">
            <a:schemeClr val="tx1"/>
          </a:fontRef>
        </p:style>
      </p:cxnSp>
      <p:sp>
        <p:nvSpPr>
          <p:cNvPr id="23" name="テキスト ボックス 22">
            <a:extLst>
              <a:ext uri="{FF2B5EF4-FFF2-40B4-BE49-F238E27FC236}">
                <a16:creationId xmlns:a16="http://schemas.microsoft.com/office/drawing/2014/main" id="{5DC1B8C4-618F-7369-28B7-F343756F24EE}"/>
              </a:ext>
            </a:extLst>
          </p:cNvPr>
          <p:cNvSpPr txBox="1"/>
          <p:nvPr/>
        </p:nvSpPr>
        <p:spPr>
          <a:xfrm>
            <a:off x="824484" y="1487225"/>
            <a:ext cx="1569660" cy="369332"/>
          </a:xfrm>
          <a:prstGeom prst="rect">
            <a:avLst/>
          </a:prstGeom>
          <a:solidFill>
            <a:schemeClr val="bg1"/>
          </a:solidFill>
          <a:ln w="25400">
            <a:solidFill>
              <a:srgbClr val="F36C37"/>
            </a:solidFill>
          </a:ln>
        </p:spPr>
        <p:txBody>
          <a:bodyPr wrap="none" rtlCol="0">
            <a:spAutoFit/>
          </a:bodyPr>
          <a:lstStyle/>
          <a:p>
            <a:pPr algn="ctr" defTabSz="914400" fontAlgn="base">
              <a:spcBef>
                <a:spcPct val="0"/>
              </a:spcBef>
              <a:spcAft>
                <a:spcPct val="0"/>
              </a:spcAft>
            </a:pPr>
            <a:r>
              <a:rPr kumimoji="1" lang="ja-JP" altLang="en-US">
                <a:solidFill>
                  <a:srgbClr val="000000"/>
                </a:solidFill>
                <a:latin typeface="+mn-ea"/>
              </a:rPr>
              <a:t>ユースケース</a:t>
            </a:r>
            <a:endParaRPr kumimoji="1" lang="ja-JP" altLang="en-US" dirty="0">
              <a:solidFill>
                <a:srgbClr val="000000"/>
              </a:solidFill>
              <a:latin typeface="+mn-ea"/>
            </a:endParaRPr>
          </a:p>
        </p:txBody>
      </p:sp>
    </p:spTree>
    <p:extLst>
      <p:ext uri="{BB962C8B-B14F-4D97-AF65-F5344CB8AC3E}">
        <p14:creationId xmlns:p14="http://schemas.microsoft.com/office/powerpoint/2010/main" val="4233954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CD2B208-D8B6-D182-C8C5-3E111B40B754}"/>
              </a:ext>
            </a:extLst>
          </p:cNvPr>
          <p:cNvSpPr>
            <a:spLocks noGrp="1"/>
          </p:cNvSpPr>
          <p:nvPr>
            <p:ph type="title"/>
          </p:nvPr>
        </p:nvSpPr>
        <p:spPr/>
        <p:txBody>
          <a:bodyPr/>
          <a:lstStyle/>
          <a:p>
            <a:r>
              <a:rPr lang="ja-JP" altLang="en-US"/>
              <a:t>目的設定の流れ</a:t>
            </a:r>
            <a:endParaRPr kumimoji="1" lang="ja-JP" altLang="en-US"/>
          </a:p>
        </p:txBody>
      </p:sp>
      <p:sp>
        <p:nvSpPr>
          <p:cNvPr id="3" name="スライド番号プレースホルダー 2">
            <a:extLst>
              <a:ext uri="{FF2B5EF4-FFF2-40B4-BE49-F238E27FC236}">
                <a16:creationId xmlns:a16="http://schemas.microsoft.com/office/drawing/2014/main" id="{D94733B2-455C-E973-40C7-09928CFF0A92}"/>
              </a:ext>
            </a:extLst>
          </p:cNvPr>
          <p:cNvSpPr>
            <a:spLocks noGrp="1"/>
          </p:cNvSpPr>
          <p:nvPr>
            <p:ph type="sldNum" sz="quarter" idx="10"/>
          </p:nvPr>
        </p:nvSpPr>
        <p:spPr/>
        <p:txBody>
          <a:bodyPr/>
          <a:lstStyle/>
          <a:p>
            <a:fld id="{5D750650-B10A-47BF-93C2-E1678438B37A}" type="slidenum">
              <a:rPr lang="en-US" altLang="ja-JP" smtClean="0"/>
              <a:pPr/>
              <a:t>58</a:t>
            </a:fld>
            <a:endParaRPr lang="en-US" altLang="ja-JP" dirty="0"/>
          </a:p>
        </p:txBody>
      </p:sp>
      <p:sp>
        <p:nvSpPr>
          <p:cNvPr id="4" name="テキスト ボックス 3">
            <a:extLst>
              <a:ext uri="{FF2B5EF4-FFF2-40B4-BE49-F238E27FC236}">
                <a16:creationId xmlns:a16="http://schemas.microsoft.com/office/drawing/2014/main" id="{56F05909-7FD1-7AA7-FF8B-4032F9509FDB}"/>
              </a:ext>
            </a:extLst>
          </p:cNvPr>
          <p:cNvSpPr txBox="1"/>
          <p:nvPr/>
        </p:nvSpPr>
        <p:spPr>
          <a:xfrm>
            <a:off x="1461844" y="1478732"/>
            <a:ext cx="2749471" cy="400110"/>
          </a:xfrm>
          <a:prstGeom prst="rect">
            <a:avLst/>
          </a:prstGeom>
          <a:noFill/>
        </p:spPr>
        <p:txBody>
          <a:bodyPr wrap="none" rtlCol="0">
            <a:spAutoFit/>
          </a:bodyPr>
          <a:lstStyle/>
          <a:p>
            <a:pPr algn="ctr" defTabSz="914400" fontAlgn="base">
              <a:spcBef>
                <a:spcPct val="0"/>
              </a:spcBef>
              <a:spcAft>
                <a:spcPct val="0"/>
              </a:spcAft>
            </a:pPr>
            <a:r>
              <a:rPr kumimoji="1" lang="ja-JP" altLang="en-US" sz="2000">
                <a:solidFill>
                  <a:srgbClr val="000000"/>
                </a:solidFill>
                <a:latin typeface="+mn-ea"/>
              </a:rPr>
              <a:t>感情・行動の書き出し</a:t>
            </a:r>
            <a:endParaRPr kumimoji="1" lang="ja-JP" altLang="en-US" sz="2000" dirty="0">
              <a:solidFill>
                <a:srgbClr val="000000"/>
              </a:solidFill>
              <a:latin typeface="+mn-ea"/>
            </a:endParaRPr>
          </a:p>
        </p:txBody>
      </p:sp>
      <p:sp>
        <p:nvSpPr>
          <p:cNvPr id="5" name="テキスト ボックス 4">
            <a:extLst>
              <a:ext uri="{FF2B5EF4-FFF2-40B4-BE49-F238E27FC236}">
                <a16:creationId xmlns:a16="http://schemas.microsoft.com/office/drawing/2014/main" id="{CEC0664B-D474-5087-FC49-818EAB2F3BAE}"/>
              </a:ext>
            </a:extLst>
          </p:cNvPr>
          <p:cNvSpPr txBox="1"/>
          <p:nvPr/>
        </p:nvSpPr>
        <p:spPr>
          <a:xfrm>
            <a:off x="8041721" y="1463166"/>
            <a:ext cx="2236510" cy="400110"/>
          </a:xfrm>
          <a:prstGeom prst="rect">
            <a:avLst/>
          </a:prstGeom>
          <a:noFill/>
        </p:spPr>
        <p:txBody>
          <a:bodyPr wrap="none" rtlCol="0">
            <a:spAutoFit/>
          </a:bodyPr>
          <a:lstStyle/>
          <a:p>
            <a:pPr algn="ctr" defTabSz="914400" fontAlgn="base">
              <a:spcBef>
                <a:spcPct val="0"/>
              </a:spcBef>
              <a:spcAft>
                <a:spcPct val="0"/>
              </a:spcAft>
            </a:pPr>
            <a:r>
              <a:rPr kumimoji="1" lang="ja-JP" altLang="en-US" sz="2000">
                <a:solidFill>
                  <a:srgbClr val="000000"/>
                </a:solidFill>
                <a:latin typeface="+mn-ea"/>
              </a:rPr>
              <a:t>理想の状態の抽出</a:t>
            </a:r>
            <a:endParaRPr kumimoji="1" lang="ja-JP" altLang="en-US" sz="2000" dirty="0">
              <a:solidFill>
                <a:srgbClr val="000000"/>
              </a:solidFill>
              <a:latin typeface="+mn-ea"/>
            </a:endParaRPr>
          </a:p>
        </p:txBody>
      </p:sp>
      <p:sp>
        <p:nvSpPr>
          <p:cNvPr id="6" name="正方形/長方形 5">
            <a:extLst>
              <a:ext uri="{FF2B5EF4-FFF2-40B4-BE49-F238E27FC236}">
                <a16:creationId xmlns:a16="http://schemas.microsoft.com/office/drawing/2014/main" id="{7AAF74B5-680A-A008-1660-6B8665FD5EC3}"/>
              </a:ext>
            </a:extLst>
          </p:cNvPr>
          <p:cNvSpPr/>
          <p:nvPr/>
        </p:nvSpPr>
        <p:spPr>
          <a:xfrm>
            <a:off x="774797" y="2344908"/>
            <a:ext cx="1926771" cy="156754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7" name="正方形/長方形 6">
            <a:extLst>
              <a:ext uri="{FF2B5EF4-FFF2-40B4-BE49-F238E27FC236}">
                <a16:creationId xmlns:a16="http://schemas.microsoft.com/office/drawing/2014/main" id="{1764AEE5-D7D5-C16A-F1DB-12487A3300EA}"/>
              </a:ext>
            </a:extLst>
          </p:cNvPr>
          <p:cNvSpPr/>
          <p:nvPr/>
        </p:nvSpPr>
        <p:spPr>
          <a:xfrm>
            <a:off x="3194567" y="2344907"/>
            <a:ext cx="1926771" cy="156754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8" name="正方形/長方形 7">
            <a:extLst>
              <a:ext uri="{FF2B5EF4-FFF2-40B4-BE49-F238E27FC236}">
                <a16:creationId xmlns:a16="http://schemas.microsoft.com/office/drawing/2014/main" id="{960E8E68-8107-FB9E-AA52-51D2D4867F56}"/>
              </a:ext>
            </a:extLst>
          </p:cNvPr>
          <p:cNvSpPr/>
          <p:nvPr/>
        </p:nvSpPr>
        <p:spPr>
          <a:xfrm>
            <a:off x="774796" y="4255051"/>
            <a:ext cx="1926771" cy="156754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9" name="正方形/長方形 8">
            <a:extLst>
              <a:ext uri="{FF2B5EF4-FFF2-40B4-BE49-F238E27FC236}">
                <a16:creationId xmlns:a16="http://schemas.microsoft.com/office/drawing/2014/main" id="{7A5DE21A-3A84-894D-3553-937AA8E64DFA}"/>
              </a:ext>
            </a:extLst>
          </p:cNvPr>
          <p:cNvSpPr/>
          <p:nvPr/>
        </p:nvSpPr>
        <p:spPr>
          <a:xfrm>
            <a:off x="3194566" y="4255051"/>
            <a:ext cx="1926771" cy="156754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10" name="正方形/長方形 9">
            <a:extLst>
              <a:ext uri="{FF2B5EF4-FFF2-40B4-BE49-F238E27FC236}">
                <a16:creationId xmlns:a16="http://schemas.microsoft.com/office/drawing/2014/main" id="{A3B3193E-65A0-A3F7-3B16-99768F6175AF}"/>
              </a:ext>
            </a:extLst>
          </p:cNvPr>
          <p:cNvSpPr/>
          <p:nvPr/>
        </p:nvSpPr>
        <p:spPr>
          <a:xfrm>
            <a:off x="7070662" y="2344908"/>
            <a:ext cx="1926771" cy="156754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11" name="正方形/長方形 10">
            <a:extLst>
              <a:ext uri="{FF2B5EF4-FFF2-40B4-BE49-F238E27FC236}">
                <a16:creationId xmlns:a16="http://schemas.microsoft.com/office/drawing/2014/main" id="{3369B929-D6D3-B460-2B3E-95674F3F3D5A}"/>
              </a:ext>
            </a:extLst>
          </p:cNvPr>
          <p:cNvSpPr/>
          <p:nvPr/>
        </p:nvSpPr>
        <p:spPr>
          <a:xfrm>
            <a:off x="9490432" y="2344908"/>
            <a:ext cx="1926771" cy="156754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12" name="正方形/長方形 11">
            <a:extLst>
              <a:ext uri="{FF2B5EF4-FFF2-40B4-BE49-F238E27FC236}">
                <a16:creationId xmlns:a16="http://schemas.microsoft.com/office/drawing/2014/main" id="{DB7BB22B-8D85-166F-B41A-8C5BD44B543C}"/>
              </a:ext>
            </a:extLst>
          </p:cNvPr>
          <p:cNvSpPr/>
          <p:nvPr/>
        </p:nvSpPr>
        <p:spPr>
          <a:xfrm>
            <a:off x="7070661" y="4255051"/>
            <a:ext cx="1926771" cy="156754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13" name="正方形/長方形 12">
            <a:extLst>
              <a:ext uri="{FF2B5EF4-FFF2-40B4-BE49-F238E27FC236}">
                <a16:creationId xmlns:a16="http://schemas.microsoft.com/office/drawing/2014/main" id="{60C2077E-24F9-6804-5B0C-9093E53B4F0D}"/>
              </a:ext>
            </a:extLst>
          </p:cNvPr>
          <p:cNvSpPr/>
          <p:nvPr/>
        </p:nvSpPr>
        <p:spPr>
          <a:xfrm>
            <a:off x="9490432" y="4255051"/>
            <a:ext cx="1926771" cy="156754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14" name="テキスト ボックス 13">
            <a:extLst>
              <a:ext uri="{FF2B5EF4-FFF2-40B4-BE49-F238E27FC236}">
                <a16:creationId xmlns:a16="http://schemas.microsoft.com/office/drawing/2014/main" id="{991F549F-0CE7-BFF7-4A9E-2892E7795E63}"/>
              </a:ext>
            </a:extLst>
          </p:cNvPr>
          <p:cNvSpPr txBox="1"/>
          <p:nvPr/>
        </p:nvSpPr>
        <p:spPr>
          <a:xfrm>
            <a:off x="711558" y="2861611"/>
            <a:ext cx="1990009" cy="584775"/>
          </a:xfrm>
          <a:prstGeom prst="rect">
            <a:avLst/>
          </a:prstGeom>
          <a:noFill/>
        </p:spPr>
        <p:txBody>
          <a:bodyPr wrap="square" rtlCol="0">
            <a:spAutoFit/>
          </a:bodyPr>
          <a:lstStyle/>
          <a:p>
            <a:pPr algn="ctr" defTabSz="914400" fontAlgn="base">
              <a:spcBef>
                <a:spcPct val="0"/>
              </a:spcBef>
              <a:spcAft>
                <a:spcPct val="0"/>
              </a:spcAft>
            </a:pPr>
            <a:r>
              <a:rPr kumimoji="1" lang="ja-JP" altLang="en-US" sz="1600">
                <a:solidFill>
                  <a:srgbClr val="000000"/>
                </a:solidFill>
                <a:latin typeface="+mn-ea"/>
              </a:rPr>
              <a:t>〇〇さんが急に休んで大変だった</a:t>
            </a:r>
            <a:endParaRPr kumimoji="1" lang="ja-JP" altLang="en-US" sz="1600" dirty="0">
              <a:solidFill>
                <a:srgbClr val="000000"/>
              </a:solidFill>
              <a:latin typeface="+mn-ea"/>
            </a:endParaRPr>
          </a:p>
        </p:txBody>
      </p:sp>
      <p:sp>
        <p:nvSpPr>
          <p:cNvPr id="15" name="テキスト ボックス 14">
            <a:extLst>
              <a:ext uri="{FF2B5EF4-FFF2-40B4-BE49-F238E27FC236}">
                <a16:creationId xmlns:a16="http://schemas.microsoft.com/office/drawing/2014/main" id="{B54D36B3-D217-8709-C613-B6C6881BE504}"/>
              </a:ext>
            </a:extLst>
          </p:cNvPr>
          <p:cNvSpPr txBox="1"/>
          <p:nvPr/>
        </p:nvSpPr>
        <p:spPr>
          <a:xfrm>
            <a:off x="3216311" y="2861611"/>
            <a:ext cx="1990009" cy="584775"/>
          </a:xfrm>
          <a:prstGeom prst="rect">
            <a:avLst/>
          </a:prstGeom>
          <a:noFill/>
        </p:spPr>
        <p:txBody>
          <a:bodyPr wrap="square" rtlCol="0">
            <a:spAutoFit/>
          </a:bodyPr>
          <a:lstStyle/>
          <a:p>
            <a:pPr algn="ctr" defTabSz="914400" fontAlgn="base">
              <a:spcBef>
                <a:spcPct val="0"/>
              </a:spcBef>
              <a:spcAft>
                <a:spcPct val="0"/>
              </a:spcAft>
            </a:pPr>
            <a:r>
              <a:rPr kumimoji="1" lang="ja-JP" altLang="en-US" sz="1600">
                <a:solidFill>
                  <a:srgbClr val="000000"/>
                </a:solidFill>
                <a:latin typeface="+mn-ea"/>
              </a:rPr>
              <a:t>説明書がわかりにくい</a:t>
            </a:r>
            <a:endParaRPr kumimoji="1" lang="ja-JP" altLang="en-US" sz="1600" dirty="0">
              <a:solidFill>
                <a:srgbClr val="000000"/>
              </a:solidFill>
              <a:latin typeface="+mn-ea"/>
            </a:endParaRPr>
          </a:p>
        </p:txBody>
      </p:sp>
      <p:sp>
        <p:nvSpPr>
          <p:cNvPr id="16" name="テキスト ボックス 15">
            <a:extLst>
              <a:ext uri="{FF2B5EF4-FFF2-40B4-BE49-F238E27FC236}">
                <a16:creationId xmlns:a16="http://schemas.microsoft.com/office/drawing/2014/main" id="{463A9440-B261-7831-B66E-D86CE69837F7}"/>
              </a:ext>
            </a:extLst>
          </p:cNvPr>
          <p:cNvSpPr txBox="1"/>
          <p:nvPr/>
        </p:nvSpPr>
        <p:spPr>
          <a:xfrm>
            <a:off x="927702" y="4869544"/>
            <a:ext cx="1620957" cy="338554"/>
          </a:xfrm>
          <a:prstGeom prst="rect">
            <a:avLst/>
          </a:prstGeom>
          <a:noFill/>
        </p:spPr>
        <p:txBody>
          <a:bodyPr wrap="none" rtlCol="0">
            <a:spAutoFit/>
          </a:bodyPr>
          <a:lstStyle/>
          <a:p>
            <a:pPr algn="ctr" defTabSz="914400" fontAlgn="base">
              <a:spcBef>
                <a:spcPct val="0"/>
              </a:spcBef>
              <a:spcAft>
                <a:spcPct val="0"/>
              </a:spcAft>
            </a:pPr>
            <a:r>
              <a:rPr kumimoji="1" lang="ja-JP" altLang="en-US" sz="1600">
                <a:solidFill>
                  <a:srgbClr val="000000"/>
                </a:solidFill>
                <a:latin typeface="+mn-ea"/>
              </a:rPr>
              <a:t>鍵の管理が面倒</a:t>
            </a:r>
            <a:endParaRPr kumimoji="1" lang="ja-JP" altLang="en-US" sz="1600" dirty="0">
              <a:solidFill>
                <a:srgbClr val="000000"/>
              </a:solidFill>
              <a:latin typeface="+mn-ea"/>
            </a:endParaRPr>
          </a:p>
        </p:txBody>
      </p:sp>
      <p:sp>
        <p:nvSpPr>
          <p:cNvPr id="17" name="テキスト ボックス 16">
            <a:extLst>
              <a:ext uri="{FF2B5EF4-FFF2-40B4-BE49-F238E27FC236}">
                <a16:creationId xmlns:a16="http://schemas.microsoft.com/office/drawing/2014/main" id="{7460943A-FF37-052A-C22B-EFC0094829CC}"/>
              </a:ext>
            </a:extLst>
          </p:cNvPr>
          <p:cNvSpPr txBox="1"/>
          <p:nvPr/>
        </p:nvSpPr>
        <p:spPr>
          <a:xfrm>
            <a:off x="3216310" y="4623322"/>
            <a:ext cx="1905027" cy="830997"/>
          </a:xfrm>
          <a:prstGeom prst="rect">
            <a:avLst/>
          </a:prstGeom>
          <a:noFill/>
        </p:spPr>
        <p:txBody>
          <a:bodyPr wrap="square" rtlCol="0">
            <a:spAutoFit/>
          </a:bodyPr>
          <a:lstStyle/>
          <a:p>
            <a:pPr algn="ctr" defTabSz="914400" fontAlgn="base">
              <a:spcBef>
                <a:spcPct val="0"/>
              </a:spcBef>
              <a:spcAft>
                <a:spcPct val="0"/>
              </a:spcAft>
            </a:pPr>
            <a:r>
              <a:rPr kumimoji="1" lang="ja-JP" altLang="en-US" sz="1600">
                <a:solidFill>
                  <a:srgbClr val="000000"/>
                </a:solidFill>
                <a:latin typeface="+mn-ea"/>
              </a:rPr>
              <a:t>パスワードの更新頻度が多く</a:t>
            </a:r>
            <a:endParaRPr kumimoji="1" lang="en-US" altLang="ja-JP" sz="1600" dirty="0">
              <a:solidFill>
                <a:srgbClr val="000000"/>
              </a:solidFill>
              <a:latin typeface="+mn-ea"/>
            </a:endParaRPr>
          </a:p>
          <a:p>
            <a:pPr algn="ctr" defTabSz="914400" fontAlgn="base">
              <a:spcBef>
                <a:spcPct val="0"/>
              </a:spcBef>
              <a:spcAft>
                <a:spcPct val="0"/>
              </a:spcAft>
            </a:pPr>
            <a:r>
              <a:rPr kumimoji="1" lang="ja-JP" altLang="en-US" sz="1600">
                <a:solidFill>
                  <a:srgbClr val="000000"/>
                </a:solidFill>
                <a:latin typeface="+mn-ea"/>
              </a:rPr>
              <a:t>暗記がストレス</a:t>
            </a:r>
            <a:endParaRPr kumimoji="1" lang="en-US" altLang="ja-JP" sz="1600" dirty="0">
              <a:solidFill>
                <a:srgbClr val="000000"/>
              </a:solidFill>
              <a:latin typeface="+mn-ea"/>
            </a:endParaRPr>
          </a:p>
        </p:txBody>
      </p:sp>
      <p:sp>
        <p:nvSpPr>
          <p:cNvPr id="18" name="テキスト ボックス 17">
            <a:extLst>
              <a:ext uri="{FF2B5EF4-FFF2-40B4-BE49-F238E27FC236}">
                <a16:creationId xmlns:a16="http://schemas.microsoft.com/office/drawing/2014/main" id="{90064FAC-ED9D-B13A-34D6-D564B7A658AC}"/>
              </a:ext>
            </a:extLst>
          </p:cNvPr>
          <p:cNvSpPr txBox="1"/>
          <p:nvPr/>
        </p:nvSpPr>
        <p:spPr>
          <a:xfrm>
            <a:off x="7073091" y="2861612"/>
            <a:ext cx="1924341" cy="584775"/>
          </a:xfrm>
          <a:prstGeom prst="rect">
            <a:avLst/>
          </a:prstGeom>
          <a:noFill/>
        </p:spPr>
        <p:txBody>
          <a:bodyPr wrap="square" rtlCol="0">
            <a:spAutoFit/>
          </a:bodyPr>
          <a:lstStyle/>
          <a:p>
            <a:pPr algn="ctr" defTabSz="914400" fontAlgn="base">
              <a:spcBef>
                <a:spcPct val="0"/>
              </a:spcBef>
              <a:spcAft>
                <a:spcPct val="0"/>
              </a:spcAft>
            </a:pPr>
            <a:r>
              <a:rPr kumimoji="1" lang="ja-JP" altLang="en-US" sz="1600">
                <a:solidFill>
                  <a:srgbClr val="000000"/>
                </a:solidFill>
                <a:latin typeface="+mn-ea"/>
              </a:rPr>
              <a:t>属人化から脱却している</a:t>
            </a:r>
            <a:endParaRPr kumimoji="1" lang="ja-JP" altLang="en-US" sz="1600" dirty="0">
              <a:solidFill>
                <a:srgbClr val="000000"/>
              </a:solidFill>
              <a:latin typeface="+mn-ea"/>
            </a:endParaRPr>
          </a:p>
        </p:txBody>
      </p:sp>
      <p:sp>
        <p:nvSpPr>
          <p:cNvPr id="19" name="テキスト ボックス 18">
            <a:extLst>
              <a:ext uri="{FF2B5EF4-FFF2-40B4-BE49-F238E27FC236}">
                <a16:creationId xmlns:a16="http://schemas.microsoft.com/office/drawing/2014/main" id="{F369F364-60B8-C071-13D0-611870A467C2}"/>
              </a:ext>
            </a:extLst>
          </p:cNvPr>
          <p:cNvSpPr txBox="1"/>
          <p:nvPr/>
        </p:nvSpPr>
        <p:spPr>
          <a:xfrm>
            <a:off x="9553671" y="2615390"/>
            <a:ext cx="1926771" cy="1077218"/>
          </a:xfrm>
          <a:prstGeom prst="rect">
            <a:avLst/>
          </a:prstGeom>
          <a:noFill/>
        </p:spPr>
        <p:txBody>
          <a:bodyPr wrap="square" rtlCol="0">
            <a:spAutoFit/>
          </a:bodyPr>
          <a:lstStyle/>
          <a:p>
            <a:pPr algn="ctr" defTabSz="914400" fontAlgn="base">
              <a:spcBef>
                <a:spcPct val="0"/>
              </a:spcBef>
              <a:spcAft>
                <a:spcPct val="0"/>
              </a:spcAft>
            </a:pPr>
            <a:r>
              <a:rPr kumimoji="1" lang="ja-JP" altLang="en-US" sz="1600">
                <a:solidFill>
                  <a:srgbClr val="000000"/>
                </a:solidFill>
                <a:latin typeface="+mn-ea"/>
              </a:rPr>
              <a:t>説明書がわかりやすく、</a:t>
            </a:r>
            <a:endParaRPr kumimoji="1" lang="en-US" altLang="ja-JP" sz="1600" dirty="0">
              <a:solidFill>
                <a:srgbClr val="000000"/>
              </a:solidFill>
              <a:latin typeface="+mn-ea"/>
            </a:endParaRPr>
          </a:p>
          <a:p>
            <a:pPr algn="ctr" defTabSz="914400" fontAlgn="base">
              <a:spcBef>
                <a:spcPct val="0"/>
              </a:spcBef>
              <a:spcAft>
                <a:spcPct val="0"/>
              </a:spcAft>
            </a:pPr>
            <a:r>
              <a:rPr kumimoji="1" lang="ja-JP" altLang="en-US" sz="1600">
                <a:solidFill>
                  <a:srgbClr val="000000"/>
                </a:solidFill>
                <a:latin typeface="+mn-ea"/>
              </a:rPr>
              <a:t>問い合わせの必要がない</a:t>
            </a:r>
            <a:endParaRPr kumimoji="1" lang="ja-JP" altLang="en-US" sz="1600" dirty="0">
              <a:solidFill>
                <a:srgbClr val="000000"/>
              </a:solidFill>
              <a:latin typeface="+mn-ea"/>
            </a:endParaRPr>
          </a:p>
        </p:txBody>
      </p:sp>
      <p:sp>
        <p:nvSpPr>
          <p:cNvPr id="20" name="テキスト ボックス 19">
            <a:extLst>
              <a:ext uri="{FF2B5EF4-FFF2-40B4-BE49-F238E27FC236}">
                <a16:creationId xmlns:a16="http://schemas.microsoft.com/office/drawing/2014/main" id="{37E9C894-E612-9A6B-A5B2-77B73B141B45}"/>
              </a:ext>
            </a:extLst>
          </p:cNvPr>
          <p:cNvSpPr txBox="1"/>
          <p:nvPr/>
        </p:nvSpPr>
        <p:spPr>
          <a:xfrm>
            <a:off x="7231242" y="4869545"/>
            <a:ext cx="1620957" cy="338554"/>
          </a:xfrm>
          <a:prstGeom prst="rect">
            <a:avLst/>
          </a:prstGeom>
          <a:noFill/>
        </p:spPr>
        <p:txBody>
          <a:bodyPr wrap="none" rtlCol="0">
            <a:spAutoFit/>
          </a:bodyPr>
          <a:lstStyle/>
          <a:p>
            <a:pPr algn="ctr" defTabSz="914400" fontAlgn="base">
              <a:spcBef>
                <a:spcPct val="0"/>
              </a:spcBef>
              <a:spcAft>
                <a:spcPct val="0"/>
              </a:spcAft>
            </a:pPr>
            <a:r>
              <a:rPr kumimoji="1" lang="ja-JP" altLang="en-US" sz="1600">
                <a:solidFill>
                  <a:srgbClr val="000000"/>
                </a:solidFill>
                <a:latin typeface="+mn-ea"/>
              </a:rPr>
              <a:t>鍵の管理が不要</a:t>
            </a:r>
            <a:endParaRPr kumimoji="1" lang="ja-JP" altLang="en-US" sz="1600" dirty="0">
              <a:solidFill>
                <a:srgbClr val="000000"/>
              </a:solidFill>
              <a:latin typeface="+mn-ea"/>
            </a:endParaRPr>
          </a:p>
        </p:txBody>
      </p:sp>
      <p:sp>
        <p:nvSpPr>
          <p:cNvPr id="21" name="テキスト ボックス 20">
            <a:extLst>
              <a:ext uri="{FF2B5EF4-FFF2-40B4-BE49-F238E27FC236}">
                <a16:creationId xmlns:a16="http://schemas.microsoft.com/office/drawing/2014/main" id="{4FD68DBC-66B9-1EA7-E4DD-602CA2F13DEB}"/>
              </a:ext>
            </a:extLst>
          </p:cNvPr>
          <p:cNvSpPr txBox="1"/>
          <p:nvPr/>
        </p:nvSpPr>
        <p:spPr>
          <a:xfrm>
            <a:off x="9490431" y="4623323"/>
            <a:ext cx="1926772" cy="830997"/>
          </a:xfrm>
          <a:prstGeom prst="rect">
            <a:avLst/>
          </a:prstGeom>
          <a:noFill/>
        </p:spPr>
        <p:txBody>
          <a:bodyPr wrap="square" rtlCol="0">
            <a:spAutoFit/>
          </a:bodyPr>
          <a:lstStyle/>
          <a:p>
            <a:pPr algn="ctr" defTabSz="914400" fontAlgn="base">
              <a:spcBef>
                <a:spcPct val="0"/>
              </a:spcBef>
              <a:spcAft>
                <a:spcPct val="0"/>
              </a:spcAft>
            </a:pPr>
            <a:r>
              <a:rPr kumimoji="1" lang="ja-JP" altLang="en-US" sz="1600">
                <a:solidFill>
                  <a:srgbClr val="000000"/>
                </a:solidFill>
                <a:latin typeface="+mn-ea"/>
              </a:rPr>
              <a:t>パスワードを暗記している必要がない</a:t>
            </a:r>
            <a:endParaRPr kumimoji="1" lang="ja-JP" altLang="en-US" sz="1600" dirty="0">
              <a:solidFill>
                <a:srgbClr val="000000"/>
              </a:solidFill>
              <a:latin typeface="+mn-ea"/>
            </a:endParaRPr>
          </a:p>
        </p:txBody>
      </p:sp>
      <p:sp>
        <p:nvSpPr>
          <p:cNvPr id="22" name="右矢印 21">
            <a:extLst>
              <a:ext uri="{FF2B5EF4-FFF2-40B4-BE49-F238E27FC236}">
                <a16:creationId xmlns:a16="http://schemas.microsoft.com/office/drawing/2014/main" id="{DBDA6A61-EE3C-FF6B-FAB4-4E5FB1973CDF}"/>
              </a:ext>
            </a:extLst>
          </p:cNvPr>
          <p:cNvSpPr/>
          <p:nvPr/>
        </p:nvSpPr>
        <p:spPr>
          <a:xfrm>
            <a:off x="5535517" y="3030614"/>
            <a:ext cx="1205948" cy="398386"/>
          </a:xfrm>
          <a:prstGeom prst="rightArrow">
            <a:avLst/>
          </a:prstGeom>
          <a:solidFill>
            <a:srgbClr val="F36C3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23" name="右矢印 22">
            <a:extLst>
              <a:ext uri="{FF2B5EF4-FFF2-40B4-BE49-F238E27FC236}">
                <a16:creationId xmlns:a16="http://schemas.microsoft.com/office/drawing/2014/main" id="{DF7AD2A3-6212-8EB5-1DDD-1BB113A19026}"/>
              </a:ext>
            </a:extLst>
          </p:cNvPr>
          <p:cNvSpPr/>
          <p:nvPr/>
        </p:nvSpPr>
        <p:spPr>
          <a:xfrm>
            <a:off x="5540102" y="4869544"/>
            <a:ext cx="1205948" cy="398386"/>
          </a:xfrm>
          <a:prstGeom prst="rightArrow">
            <a:avLst/>
          </a:prstGeom>
          <a:solidFill>
            <a:srgbClr val="F36C3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22258977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50DD1E2-DF94-33D9-0F0B-33E8C6A0F664}"/>
              </a:ext>
            </a:extLst>
          </p:cNvPr>
          <p:cNvSpPr>
            <a:spLocks noGrp="1"/>
          </p:cNvSpPr>
          <p:nvPr>
            <p:ph type="title"/>
          </p:nvPr>
        </p:nvSpPr>
        <p:spPr/>
        <p:txBody>
          <a:bodyPr/>
          <a:lstStyle/>
          <a:p>
            <a:r>
              <a:rPr kumimoji="1" lang="ja-JP" altLang="en-US"/>
              <a:t>目的の設定</a:t>
            </a:r>
          </a:p>
        </p:txBody>
      </p:sp>
      <p:sp>
        <p:nvSpPr>
          <p:cNvPr id="3" name="スライド番号プレースホルダー 2">
            <a:extLst>
              <a:ext uri="{FF2B5EF4-FFF2-40B4-BE49-F238E27FC236}">
                <a16:creationId xmlns:a16="http://schemas.microsoft.com/office/drawing/2014/main" id="{079E3338-E9B1-6DB3-B980-9318A2591738}"/>
              </a:ext>
            </a:extLst>
          </p:cNvPr>
          <p:cNvSpPr>
            <a:spLocks noGrp="1"/>
          </p:cNvSpPr>
          <p:nvPr>
            <p:ph type="sldNum" sz="quarter" idx="10"/>
          </p:nvPr>
        </p:nvSpPr>
        <p:spPr/>
        <p:txBody>
          <a:bodyPr/>
          <a:lstStyle/>
          <a:p>
            <a:fld id="{5D750650-B10A-47BF-93C2-E1678438B37A}" type="slidenum">
              <a:rPr lang="en-US" altLang="ja-JP" smtClean="0"/>
              <a:pPr/>
              <a:t>59</a:t>
            </a:fld>
            <a:endParaRPr lang="en-US" altLang="ja-JP" dirty="0"/>
          </a:p>
        </p:txBody>
      </p:sp>
      <p:sp>
        <p:nvSpPr>
          <p:cNvPr id="4" name="テキスト ボックス 3">
            <a:extLst>
              <a:ext uri="{FF2B5EF4-FFF2-40B4-BE49-F238E27FC236}">
                <a16:creationId xmlns:a16="http://schemas.microsoft.com/office/drawing/2014/main" id="{97BEA4A1-8B4B-CDC1-2870-30514A72FDF2}"/>
              </a:ext>
            </a:extLst>
          </p:cNvPr>
          <p:cNvSpPr txBox="1"/>
          <p:nvPr/>
        </p:nvSpPr>
        <p:spPr>
          <a:xfrm>
            <a:off x="1737063" y="1265168"/>
            <a:ext cx="2236510" cy="400110"/>
          </a:xfrm>
          <a:prstGeom prst="rect">
            <a:avLst/>
          </a:prstGeom>
          <a:noFill/>
        </p:spPr>
        <p:txBody>
          <a:bodyPr wrap="none" rtlCol="0">
            <a:spAutoFit/>
          </a:bodyPr>
          <a:lstStyle/>
          <a:p>
            <a:pPr algn="ctr" defTabSz="914400" fontAlgn="base">
              <a:spcBef>
                <a:spcPct val="0"/>
              </a:spcBef>
              <a:spcAft>
                <a:spcPct val="0"/>
              </a:spcAft>
            </a:pPr>
            <a:r>
              <a:rPr kumimoji="1" lang="ja-JP" altLang="en-US" sz="2000">
                <a:solidFill>
                  <a:srgbClr val="000000"/>
                </a:solidFill>
                <a:latin typeface="+mn-ea"/>
              </a:rPr>
              <a:t>理想の状態の抽出</a:t>
            </a:r>
            <a:endParaRPr kumimoji="1" lang="ja-JP" altLang="en-US" sz="2000" dirty="0">
              <a:solidFill>
                <a:srgbClr val="000000"/>
              </a:solidFill>
              <a:latin typeface="+mn-ea"/>
            </a:endParaRPr>
          </a:p>
        </p:txBody>
      </p:sp>
      <p:sp>
        <p:nvSpPr>
          <p:cNvPr id="5" name="正方形/長方形 4">
            <a:extLst>
              <a:ext uri="{FF2B5EF4-FFF2-40B4-BE49-F238E27FC236}">
                <a16:creationId xmlns:a16="http://schemas.microsoft.com/office/drawing/2014/main" id="{00AE634F-AA64-593A-980F-7A0BEA1A5B09}"/>
              </a:ext>
            </a:extLst>
          </p:cNvPr>
          <p:cNvSpPr/>
          <p:nvPr/>
        </p:nvSpPr>
        <p:spPr>
          <a:xfrm>
            <a:off x="590418" y="1907526"/>
            <a:ext cx="1926771" cy="156754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6" name="正方形/長方形 5">
            <a:extLst>
              <a:ext uri="{FF2B5EF4-FFF2-40B4-BE49-F238E27FC236}">
                <a16:creationId xmlns:a16="http://schemas.microsoft.com/office/drawing/2014/main" id="{3EF9BB6D-0F23-3D31-22CF-3DFFB19CC091}"/>
              </a:ext>
            </a:extLst>
          </p:cNvPr>
          <p:cNvSpPr/>
          <p:nvPr/>
        </p:nvSpPr>
        <p:spPr>
          <a:xfrm>
            <a:off x="3010188" y="1907526"/>
            <a:ext cx="1926771" cy="156754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9" name="テキスト ボックス 8">
            <a:extLst>
              <a:ext uri="{FF2B5EF4-FFF2-40B4-BE49-F238E27FC236}">
                <a16:creationId xmlns:a16="http://schemas.microsoft.com/office/drawing/2014/main" id="{07012DF2-1B36-1253-0AF0-F2DE29920259}"/>
              </a:ext>
            </a:extLst>
          </p:cNvPr>
          <p:cNvSpPr txBox="1"/>
          <p:nvPr/>
        </p:nvSpPr>
        <p:spPr>
          <a:xfrm>
            <a:off x="592847" y="2424230"/>
            <a:ext cx="1924341" cy="584775"/>
          </a:xfrm>
          <a:prstGeom prst="rect">
            <a:avLst/>
          </a:prstGeom>
          <a:noFill/>
        </p:spPr>
        <p:txBody>
          <a:bodyPr wrap="square" rtlCol="0">
            <a:spAutoFit/>
          </a:bodyPr>
          <a:lstStyle/>
          <a:p>
            <a:pPr algn="ctr" defTabSz="914400" fontAlgn="base">
              <a:spcBef>
                <a:spcPct val="0"/>
              </a:spcBef>
              <a:spcAft>
                <a:spcPct val="0"/>
              </a:spcAft>
            </a:pPr>
            <a:r>
              <a:rPr kumimoji="1" lang="ja-JP" altLang="en-US" sz="1600">
                <a:solidFill>
                  <a:srgbClr val="000000"/>
                </a:solidFill>
                <a:latin typeface="+mn-ea"/>
              </a:rPr>
              <a:t>属人化から脱却している</a:t>
            </a:r>
            <a:endParaRPr kumimoji="1" lang="ja-JP" altLang="en-US" sz="1600" dirty="0">
              <a:solidFill>
                <a:srgbClr val="000000"/>
              </a:solidFill>
              <a:latin typeface="+mn-ea"/>
            </a:endParaRPr>
          </a:p>
        </p:txBody>
      </p:sp>
      <p:sp>
        <p:nvSpPr>
          <p:cNvPr id="10" name="テキスト ボックス 9">
            <a:extLst>
              <a:ext uri="{FF2B5EF4-FFF2-40B4-BE49-F238E27FC236}">
                <a16:creationId xmlns:a16="http://schemas.microsoft.com/office/drawing/2014/main" id="{D6644195-79D0-4D00-DE48-0A6C6E1C1F1F}"/>
              </a:ext>
            </a:extLst>
          </p:cNvPr>
          <p:cNvSpPr txBox="1"/>
          <p:nvPr/>
        </p:nvSpPr>
        <p:spPr>
          <a:xfrm>
            <a:off x="3073427" y="2178008"/>
            <a:ext cx="1926771" cy="1077218"/>
          </a:xfrm>
          <a:prstGeom prst="rect">
            <a:avLst/>
          </a:prstGeom>
          <a:noFill/>
        </p:spPr>
        <p:txBody>
          <a:bodyPr wrap="square" rtlCol="0">
            <a:spAutoFit/>
          </a:bodyPr>
          <a:lstStyle/>
          <a:p>
            <a:pPr algn="ctr" defTabSz="914400" fontAlgn="base">
              <a:spcBef>
                <a:spcPct val="0"/>
              </a:spcBef>
              <a:spcAft>
                <a:spcPct val="0"/>
              </a:spcAft>
            </a:pPr>
            <a:r>
              <a:rPr kumimoji="1" lang="ja-JP" altLang="en-US" sz="1600">
                <a:solidFill>
                  <a:srgbClr val="000000"/>
                </a:solidFill>
                <a:latin typeface="+mn-ea"/>
              </a:rPr>
              <a:t>説明書がわかりやすく、</a:t>
            </a:r>
            <a:endParaRPr kumimoji="1" lang="en-US" altLang="ja-JP" sz="1600" dirty="0">
              <a:solidFill>
                <a:srgbClr val="000000"/>
              </a:solidFill>
              <a:latin typeface="+mn-ea"/>
            </a:endParaRPr>
          </a:p>
          <a:p>
            <a:pPr algn="ctr" defTabSz="914400" fontAlgn="base">
              <a:spcBef>
                <a:spcPct val="0"/>
              </a:spcBef>
              <a:spcAft>
                <a:spcPct val="0"/>
              </a:spcAft>
            </a:pPr>
            <a:r>
              <a:rPr kumimoji="1" lang="ja-JP" altLang="en-US" sz="1600">
                <a:solidFill>
                  <a:srgbClr val="000000"/>
                </a:solidFill>
                <a:latin typeface="+mn-ea"/>
              </a:rPr>
              <a:t>問い合わせの必要がない</a:t>
            </a:r>
            <a:endParaRPr kumimoji="1" lang="ja-JP" altLang="en-US" sz="1600" dirty="0">
              <a:solidFill>
                <a:srgbClr val="000000"/>
              </a:solidFill>
              <a:latin typeface="+mn-ea"/>
            </a:endParaRPr>
          </a:p>
        </p:txBody>
      </p:sp>
      <p:sp>
        <p:nvSpPr>
          <p:cNvPr id="16" name="テキスト ボックス 15">
            <a:extLst>
              <a:ext uri="{FF2B5EF4-FFF2-40B4-BE49-F238E27FC236}">
                <a16:creationId xmlns:a16="http://schemas.microsoft.com/office/drawing/2014/main" id="{76DDED91-2FF5-9D22-D7A8-15DBA2834B84}"/>
              </a:ext>
            </a:extLst>
          </p:cNvPr>
          <p:cNvSpPr txBox="1"/>
          <p:nvPr/>
        </p:nvSpPr>
        <p:spPr>
          <a:xfrm>
            <a:off x="5940398" y="1171006"/>
            <a:ext cx="5743394" cy="1077218"/>
          </a:xfrm>
          <a:prstGeom prst="rect">
            <a:avLst/>
          </a:prstGeom>
          <a:noFill/>
        </p:spPr>
        <p:txBody>
          <a:bodyPr wrap="square" rtlCol="0">
            <a:spAutoFit/>
          </a:bodyPr>
          <a:lstStyle/>
          <a:p>
            <a:pPr defTabSz="914400" fontAlgn="base">
              <a:spcBef>
                <a:spcPct val="0"/>
              </a:spcBef>
              <a:spcAft>
                <a:spcPct val="0"/>
              </a:spcAft>
            </a:pPr>
            <a:r>
              <a:rPr kumimoji="1" lang="en-US" altLang="ja-JP" sz="1600" dirty="0">
                <a:solidFill>
                  <a:srgbClr val="000000"/>
                </a:solidFill>
                <a:latin typeface="+mn-ea"/>
              </a:rPr>
              <a:t>KGI</a:t>
            </a:r>
          </a:p>
          <a:p>
            <a:pPr marL="285750" indent="-285750" defTabSz="914400" fontAlgn="base">
              <a:spcBef>
                <a:spcPct val="0"/>
              </a:spcBef>
              <a:spcAft>
                <a:spcPct val="0"/>
              </a:spcAft>
              <a:buFont typeface="Wingdings" pitchFamily="2" charset="2"/>
              <a:buChar char="ü"/>
            </a:pPr>
            <a:r>
              <a:rPr lang="ja-JP" altLang="en-US" sz="1600">
                <a:latin typeface="+mn-ea"/>
              </a:rPr>
              <a:t>〇〇さんが不在でも、他のメンバーが同等の対応ができる状態を達成する。</a:t>
            </a:r>
            <a:endParaRPr lang="en-US" altLang="ja-JP" sz="1600" dirty="0">
              <a:latin typeface="+mn-ea"/>
            </a:endParaRPr>
          </a:p>
          <a:p>
            <a:pPr marL="285750" indent="-285750" defTabSz="914400" fontAlgn="base">
              <a:spcBef>
                <a:spcPct val="0"/>
              </a:spcBef>
              <a:spcAft>
                <a:spcPct val="0"/>
              </a:spcAft>
              <a:buFont typeface="Wingdings" pitchFamily="2" charset="2"/>
              <a:buChar char="ü"/>
            </a:pPr>
            <a:r>
              <a:rPr lang="ja-JP" altLang="en-US" sz="1600">
                <a:latin typeface="+mn-ea"/>
              </a:rPr>
              <a:t>説明書を改善し、問い合わせ件数を</a:t>
            </a:r>
            <a:r>
              <a:rPr lang="en-US" altLang="ja-JP" sz="1600" dirty="0">
                <a:latin typeface="+mn-ea"/>
              </a:rPr>
              <a:t>XX%</a:t>
            </a:r>
            <a:r>
              <a:rPr lang="ja-JP" altLang="en-US" sz="1600">
                <a:latin typeface="+mn-ea"/>
              </a:rPr>
              <a:t>削減する。</a:t>
            </a:r>
          </a:p>
        </p:txBody>
      </p:sp>
      <p:sp>
        <p:nvSpPr>
          <p:cNvPr id="17" name="テキスト ボックス 16">
            <a:extLst>
              <a:ext uri="{FF2B5EF4-FFF2-40B4-BE49-F238E27FC236}">
                <a16:creationId xmlns:a16="http://schemas.microsoft.com/office/drawing/2014/main" id="{D3E45D70-A98F-801D-B357-03CF6EA64B51}"/>
              </a:ext>
            </a:extLst>
          </p:cNvPr>
          <p:cNvSpPr txBox="1"/>
          <p:nvPr/>
        </p:nvSpPr>
        <p:spPr>
          <a:xfrm>
            <a:off x="5940398" y="2347285"/>
            <a:ext cx="5743394" cy="1323439"/>
          </a:xfrm>
          <a:prstGeom prst="rect">
            <a:avLst/>
          </a:prstGeom>
          <a:noFill/>
        </p:spPr>
        <p:txBody>
          <a:bodyPr wrap="square" rtlCol="0">
            <a:spAutoFit/>
          </a:bodyPr>
          <a:lstStyle/>
          <a:p>
            <a:pPr defTabSz="914400" fontAlgn="base">
              <a:spcBef>
                <a:spcPct val="0"/>
              </a:spcBef>
              <a:spcAft>
                <a:spcPct val="0"/>
              </a:spcAft>
            </a:pPr>
            <a:r>
              <a:rPr kumimoji="1" lang="en-US" altLang="ja-JP" sz="1600" dirty="0">
                <a:solidFill>
                  <a:srgbClr val="000000"/>
                </a:solidFill>
                <a:latin typeface="+mn-ea"/>
              </a:rPr>
              <a:t>KPI</a:t>
            </a:r>
          </a:p>
          <a:p>
            <a:pPr marL="285750" indent="-285750" defTabSz="914400" fontAlgn="base">
              <a:spcBef>
                <a:spcPct val="0"/>
              </a:spcBef>
              <a:spcAft>
                <a:spcPct val="0"/>
              </a:spcAft>
              <a:buFont typeface="Wingdings" pitchFamily="2" charset="2"/>
              <a:buChar char="ü"/>
            </a:pPr>
            <a:r>
              <a:rPr lang="ja-JP" altLang="en-US" sz="1600"/>
              <a:t>社員全員が対応できるよう、業務マニュアルを全体の</a:t>
            </a:r>
            <a:r>
              <a:rPr lang="en-US" altLang="ja-JP" sz="1600" dirty="0"/>
              <a:t>80%</a:t>
            </a:r>
            <a:r>
              <a:rPr lang="ja-JP" altLang="en-US" sz="1600"/>
              <a:t>以上整備する</a:t>
            </a:r>
            <a:r>
              <a:rPr lang="ja-JP" altLang="en-US" sz="1600">
                <a:latin typeface="+mn-ea"/>
              </a:rPr>
              <a:t>。</a:t>
            </a:r>
            <a:endParaRPr lang="en-US" altLang="ja-JP" sz="1600" dirty="0">
              <a:latin typeface="+mn-ea"/>
            </a:endParaRPr>
          </a:p>
          <a:p>
            <a:pPr marL="285750" indent="-285750" defTabSz="914400" fontAlgn="base">
              <a:spcBef>
                <a:spcPct val="0"/>
              </a:spcBef>
              <a:spcAft>
                <a:spcPct val="0"/>
              </a:spcAft>
              <a:buFont typeface="Wingdings" pitchFamily="2" charset="2"/>
              <a:buChar char="ü"/>
            </a:pPr>
            <a:r>
              <a:rPr lang="ja-JP" altLang="en-US" sz="1600"/>
              <a:t>説明書に関する問い合わせ件数を、改善後</a:t>
            </a:r>
            <a:r>
              <a:rPr lang="en-US" altLang="ja-JP" sz="1600" dirty="0"/>
              <a:t>3</a:t>
            </a:r>
            <a:r>
              <a:rPr lang="ja-JP" altLang="en-US" sz="1600"/>
              <a:t>か月以内に</a:t>
            </a:r>
            <a:r>
              <a:rPr lang="en-US" altLang="ja-JP" sz="1600" dirty="0"/>
              <a:t>20%</a:t>
            </a:r>
            <a:r>
              <a:rPr lang="ja-JP" altLang="en-US" sz="1600"/>
              <a:t>以上削減する。</a:t>
            </a:r>
            <a:endParaRPr lang="ja-JP" altLang="en-US" sz="1600">
              <a:latin typeface="+mn-ea"/>
            </a:endParaRPr>
          </a:p>
        </p:txBody>
      </p:sp>
      <p:sp>
        <p:nvSpPr>
          <p:cNvPr id="26" name="左中かっこ 25">
            <a:extLst>
              <a:ext uri="{FF2B5EF4-FFF2-40B4-BE49-F238E27FC236}">
                <a16:creationId xmlns:a16="http://schemas.microsoft.com/office/drawing/2014/main" id="{4FF79E72-4AAB-2949-7694-26D5F9D8846A}"/>
              </a:ext>
            </a:extLst>
          </p:cNvPr>
          <p:cNvSpPr/>
          <p:nvPr/>
        </p:nvSpPr>
        <p:spPr>
          <a:xfrm rot="16200000">
            <a:off x="5810038" y="-1400178"/>
            <a:ext cx="204403" cy="10643644"/>
          </a:xfrm>
          <a:prstGeom prst="leftBrace">
            <a:avLst/>
          </a:prstGeom>
          <a:ln w="47625">
            <a:solidFill>
              <a:srgbClr val="F36C37"/>
            </a:solidFill>
            <a:headEnd type="none" w="med" len="med"/>
            <a:tailEnd type="none"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kumimoji="1" lang="ja-JP" altLang="en-US"/>
          </a:p>
        </p:txBody>
      </p:sp>
      <p:sp>
        <p:nvSpPr>
          <p:cNvPr id="27" name="テキスト ボックス 26">
            <a:extLst>
              <a:ext uri="{FF2B5EF4-FFF2-40B4-BE49-F238E27FC236}">
                <a16:creationId xmlns:a16="http://schemas.microsoft.com/office/drawing/2014/main" id="{4AFB1EC5-9214-CD76-00AF-394416BAFF94}"/>
              </a:ext>
            </a:extLst>
          </p:cNvPr>
          <p:cNvSpPr txBox="1"/>
          <p:nvPr/>
        </p:nvSpPr>
        <p:spPr>
          <a:xfrm>
            <a:off x="5563425" y="4081051"/>
            <a:ext cx="697627" cy="400110"/>
          </a:xfrm>
          <a:prstGeom prst="rect">
            <a:avLst/>
          </a:prstGeom>
          <a:noFill/>
        </p:spPr>
        <p:txBody>
          <a:bodyPr wrap="none" rtlCol="0">
            <a:spAutoFit/>
          </a:bodyPr>
          <a:lstStyle/>
          <a:p>
            <a:pPr algn="ctr" defTabSz="914400" fontAlgn="base">
              <a:spcBef>
                <a:spcPct val="0"/>
              </a:spcBef>
              <a:spcAft>
                <a:spcPct val="0"/>
              </a:spcAft>
            </a:pPr>
            <a:r>
              <a:rPr kumimoji="1" lang="ja-JP" altLang="en-US" sz="2000" b="1">
                <a:solidFill>
                  <a:srgbClr val="F36C37"/>
                </a:solidFill>
                <a:latin typeface="+mn-ea"/>
              </a:rPr>
              <a:t>目的</a:t>
            </a:r>
            <a:endParaRPr kumimoji="1" lang="ja-JP" altLang="en-US" sz="2000" b="1" dirty="0">
              <a:solidFill>
                <a:srgbClr val="F36C37"/>
              </a:solidFill>
              <a:latin typeface="+mn-ea"/>
            </a:endParaRPr>
          </a:p>
        </p:txBody>
      </p:sp>
      <p:sp>
        <p:nvSpPr>
          <p:cNvPr id="28" name="テキスト ボックス 27">
            <a:extLst>
              <a:ext uri="{FF2B5EF4-FFF2-40B4-BE49-F238E27FC236}">
                <a16:creationId xmlns:a16="http://schemas.microsoft.com/office/drawing/2014/main" id="{94301575-568E-724C-CD51-5EC53716996D}"/>
              </a:ext>
            </a:extLst>
          </p:cNvPr>
          <p:cNvSpPr txBox="1"/>
          <p:nvPr/>
        </p:nvSpPr>
        <p:spPr>
          <a:xfrm>
            <a:off x="1996006" y="4846487"/>
            <a:ext cx="7134837" cy="707886"/>
          </a:xfrm>
          <a:prstGeom prst="rect">
            <a:avLst/>
          </a:prstGeom>
          <a:noFill/>
        </p:spPr>
        <p:txBody>
          <a:bodyPr wrap="none" rtlCol="0">
            <a:spAutoFit/>
          </a:bodyPr>
          <a:lstStyle/>
          <a:p>
            <a:pPr marL="342900" indent="-342900" defTabSz="914400" fontAlgn="base">
              <a:spcBef>
                <a:spcPct val="0"/>
              </a:spcBef>
              <a:spcAft>
                <a:spcPct val="0"/>
              </a:spcAft>
              <a:buFont typeface="Wingdings" pitchFamily="2" charset="2"/>
              <a:buChar char="ü"/>
            </a:pPr>
            <a:r>
              <a:rPr kumimoji="1" lang="en-US" altLang="ja-JP" sz="2000" b="1" dirty="0">
                <a:solidFill>
                  <a:srgbClr val="F36C37"/>
                </a:solidFill>
                <a:latin typeface="+mn-ea"/>
              </a:rPr>
              <a:t>KGI :</a:t>
            </a:r>
            <a:r>
              <a:rPr kumimoji="1" lang="ja-JP" altLang="en-US" sz="2000">
                <a:solidFill>
                  <a:srgbClr val="F36C37"/>
                </a:solidFill>
                <a:latin typeface="+mn-ea"/>
              </a:rPr>
              <a:t>理想の状態をになるための具体的で測定可能な指標</a:t>
            </a:r>
            <a:endParaRPr kumimoji="1" lang="en-US" altLang="ja-JP" sz="2000" dirty="0">
              <a:solidFill>
                <a:srgbClr val="F36C37"/>
              </a:solidFill>
              <a:latin typeface="+mn-ea"/>
            </a:endParaRPr>
          </a:p>
          <a:p>
            <a:pPr marL="342900" indent="-342900" defTabSz="914400" fontAlgn="base">
              <a:spcBef>
                <a:spcPct val="0"/>
              </a:spcBef>
              <a:spcAft>
                <a:spcPct val="0"/>
              </a:spcAft>
              <a:buFont typeface="Wingdings" pitchFamily="2" charset="2"/>
              <a:buChar char="ü"/>
            </a:pPr>
            <a:r>
              <a:rPr kumimoji="1" lang="en-US" altLang="ja-JP" sz="2000" b="1" dirty="0">
                <a:solidFill>
                  <a:srgbClr val="F36C37"/>
                </a:solidFill>
                <a:latin typeface="+mn-ea"/>
              </a:rPr>
              <a:t>KPI:</a:t>
            </a:r>
            <a:r>
              <a:rPr kumimoji="1" lang="en-US" altLang="ja-JP" sz="2000" dirty="0">
                <a:solidFill>
                  <a:srgbClr val="F36C37"/>
                </a:solidFill>
                <a:latin typeface="+mn-ea"/>
              </a:rPr>
              <a:t>KGI </a:t>
            </a:r>
            <a:r>
              <a:rPr kumimoji="1" lang="ja-JP" altLang="en-US" sz="2000">
                <a:solidFill>
                  <a:srgbClr val="F36C37"/>
                </a:solidFill>
                <a:latin typeface="+mn-ea"/>
              </a:rPr>
              <a:t>を達成するための数値目標</a:t>
            </a:r>
          </a:p>
        </p:txBody>
      </p:sp>
    </p:spTree>
    <p:extLst>
      <p:ext uri="{BB962C8B-B14F-4D97-AF65-F5344CB8AC3E}">
        <p14:creationId xmlns:p14="http://schemas.microsoft.com/office/powerpoint/2010/main" val="24502163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12E9695-99B4-4200-82EE-56C495D4B508}"/>
              </a:ext>
            </a:extLst>
          </p:cNvPr>
          <p:cNvSpPr>
            <a:spLocks noGrp="1"/>
          </p:cNvSpPr>
          <p:nvPr>
            <p:ph type="title"/>
          </p:nvPr>
        </p:nvSpPr>
        <p:spPr/>
        <p:txBody>
          <a:bodyPr/>
          <a:lstStyle/>
          <a:p>
            <a:r>
              <a:rPr kumimoji="1" lang="ja-JP" altLang="en-US" dirty="0"/>
              <a:t>コース目次</a:t>
            </a:r>
          </a:p>
        </p:txBody>
      </p:sp>
      <p:sp>
        <p:nvSpPr>
          <p:cNvPr id="4" name="スライド番号プレースホルダー 3">
            <a:extLst>
              <a:ext uri="{FF2B5EF4-FFF2-40B4-BE49-F238E27FC236}">
                <a16:creationId xmlns:a16="http://schemas.microsoft.com/office/drawing/2014/main" id="{F9F5AB26-6024-4A57-87CA-E883195BC8E0}"/>
              </a:ext>
            </a:extLst>
          </p:cNvPr>
          <p:cNvSpPr>
            <a:spLocks noGrp="1"/>
          </p:cNvSpPr>
          <p:nvPr>
            <p:ph type="sldNum" sz="quarter" idx="10"/>
          </p:nvPr>
        </p:nvSpPr>
        <p:spPr/>
        <p:txBody>
          <a:bodyPr/>
          <a:lstStyle/>
          <a:p>
            <a:fld id="{5D750650-B10A-47BF-93C2-E1678438B37A}" type="slidenum">
              <a:rPr kumimoji="1" lang="ja-JP" altLang="en-US" smtClean="0"/>
              <a:pPr/>
              <a:t>6</a:t>
            </a:fld>
            <a:endParaRPr kumimoji="1" lang="ja-JP" altLang="en-US"/>
          </a:p>
        </p:txBody>
      </p:sp>
      <p:sp>
        <p:nvSpPr>
          <p:cNvPr id="23" name="コンテンツ プレースホルダー 2">
            <a:extLst>
              <a:ext uri="{FF2B5EF4-FFF2-40B4-BE49-F238E27FC236}">
                <a16:creationId xmlns:a16="http://schemas.microsoft.com/office/drawing/2014/main" id="{64DE3A60-9D98-45AB-91AE-6630982B7E49}"/>
              </a:ext>
            </a:extLst>
          </p:cNvPr>
          <p:cNvSpPr txBox="1">
            <a:spLocks/>
          </p:cNvSpPr>
          <p:nvPr/>
        </p:nvSpPr>
        <p:spPr bwMode="auto">
          <a:xfrm>
            <a:off x="2227912" y="1732743"/>
            <a:ext cx="9964088" cy="363736"/>
          </a:xfrm>
          <a:prstGeom prst="rect">
            <a:avLst/>
          </a:prstGeom>
        </p:spPr>
        <p:txBody>
          <a:bodyPr vert="horz" wrap="square" lIns="91440" tIns="45720" rIns="91440" bIns="45720" rtlCol="0" anchor="ctr">
            <a:noAutofit/>
          </a:bodyPr>
          <a:lstStyle>
            <a:lvl1pPr marL="357188" marR="0" indent="-357188"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n"/>
              <a:tabLst/>
              <a:defRPr kumimoji="1" lang="en-US" altLang="ja-JP"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1pPr>
            <a:lvl2pPr marL="742950" marR="0" indent="-28575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l"/>
              <a:tabLst/>
              <a:defRPr kumimoji="1" lang="ja-JP" altLang="en-US"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2pPr>
            <a:lvl3pPr marL="1143000" marR="0" indent="-2286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3pPr>
            <a:lvl4pPr marL="1714500" marR="0" indent="-3429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4pPr>
            <a:lvl5pPr marL="2114550" marR="0" indent="-28575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nSpc>
                <a:spcPct val="120000"/>
              </a:lnSpc>
              <a:spcBef>
                <a:spcPts val="0"/>
              </a:spcBef>
              <a:spcAft>
                <a:spcPts val="2400"/>
              </a:spcAft>
              <a:buClr>
                <a:srgbClr val="E94823"/>
              </a:buClr>
              <a:buNone/>
            </a:pPr>
            <a:r>
              <a:rPr lang="ja-JP" altLang="en-US" sz="2400" b="1" dirty="0">
                <a:solidFill>
                  <a:srgbClr val="F36C37"/>
                </a:solidFill>
              </a:rPr>
              <a:t>はじめに</a:t>
            </a:r>
          </a:p>
        </p:txBody>
      </p:sp>
      <p:cxnSp>
        <p:nvCxnSpPr>
          <p:cNvPr id="30" name="直線コネクタ 29">
            <a:extLst>
              <a:ext uri="{FF2B5EF4-FFF2-40B4-BE49-F238E27FC236}">
                <a16:creationId xmlns:a16="http://schemas.microsoft.com/office/drawing/2014/main" id="{1360AEAD-58E4-4F85-AB58-2F945CE50DF6}"/>
              </a:ext>
            </a:extLst>
          </p:cNvPr>
          <p:cNvCxnSpPr>
            <a:cxnSpLocks/>
          </p:cNvCxnSpPr>
          <p:nvPr/>
        </p:nvCxnSpPr>
        <p:spPr>
          <a:xfrm>
            <a:off x="3735421" y="1928081"/>
            <a:ext cx="7689817" cy="0"/>
          </a:xfrm>
          <a:prstGeom prst="line">
            <a:avLst/>
          </a:prstGeom>
          <a:ln>
            <a:solidFill>
              <a:srgbClr val="F36C37"/>
            </a:solidFill>
          </a:ln>
        </p:spPr>
        <p:style>
          <a:lnRef idx="1">
            <a:schemeClr val="accent1"/>
          </a:lnRef>
          <a:fillRef idx="0">
            <a:schemeClr val="accent1"/>
          </a:fillRef>
          <a:effectRef idx="0">
            <a:schemeClr val="accent1"/>
          </a:effectRef>
          <a:fontRef idx="minor">
            <a:schemeClr val="tx1"/>
          </a:fontRef>
        </p:style>
      </p:cxnSp>
      <p:sp>
        <p:nvSpPr>
          <p:cNvPr id="45" name="コンテンツ プレースホルダー 2">
            <a:extLst>
              <a:ext uri="{FF2B5EF4-FFF2-40B4-BE49-F238E27FC236}">
                <a16:creationId xmlns:a16="http://schemas.microsoft.com/office/drawing/2014/main" id="{DEA78417-88D3-451C-8B52-194BE0A29B20}"/>
              </a:ext>
            </a:extLst>
          </p:cNvPr>
          <p:cNvSpPr txBox="1">
            <a:spLocks/>
          </p:cNvSpPr>
          <p:nvPr/>
        </p:nvSpPr>
        <p:spPr bwMode="auto">
          <a:xfrm>
            <a:off x="2227912" y="2345852"/>
            <a:ext cx="9964088" cy="363736"/>
          </a:xfrm>
          <a:prstGeom prst="rect">
            <a:avLst/>
          </a:prstGeom>
        </p:spPr>
        <p:txBody>
          <a:bodyPr vert="horz" wrap="square" lIns="91440" tIns="45720" rIns="91440" bIns="45720" rtlCol="0" anchor="ctr">
            <a:noAutofit/>
          </a:bodyPr>
          <a:lstStyle>
            <a:lvl1pPr marL="357188" marR="0" indent="-357188"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n"/>
              <a:tabLst/>
              <a:defRPr kumimoji="1" lang="en-US" altLang="ja-JP"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1pPr>
            <a:lvl2pPr marL="742950" marR="0" indent="-28575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l"/>
              <a:tabLst/>
              <a:defRPr kumimoji="1" lang="ja-JP" altLang="en-US"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2pPr>
            <a:lvl3pPr marL="1143000" marR="0" indent="-2286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3pPr>
            <a:lvl4pPr marL="1714500" marR="0" indent="-3429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4pPr>
            <a:lvl5pPr marL="2114550" marR="0" indent="-28575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nSpc>
                <a:spcPct val="120000"/>
              </a:lnSpc>
              <a:spcBef>
                <a:spcPts val="0"/>
              </a:spcBef>
              <a:spcAft>
                <a:spcPts val="2400"/>
              </a:spcAft>
              <a:buClr>
                <a:srgbClr val="E94823"/>
              </a:buClr>
              <a:buNone/>
            </a:pPr>
            <a:r>
              <a:rPr lang="en-US" altLang="ja-JP" sz="2400" b="1" dirty="0">
                <a:solidFill>
                  <a:srgbClr val="F36C37"/>
                </a:solidFill>
              </a:rPr>
              <a:t>AI </a:t>
            </a:r>
            <a:r>
              <a:rPr lang="ja-JP" altLang="en-US" sz="2400" b="1">
                <a:solidFill>
                  <a:srgbClr val="F36C37"/>
                </a:solidFill>
              </a:rPr>
              <a:t>とは</a:t>
            </a:r>
            <a:endParaRPr lang="ja-JP" altLang="en-US" sz="2400" b="1" dirty="0">
              <a:solidFill>
                <a:srgbClr val="F36C37"/>
              </a:solidFill>
            </a:endParaRPr>
          </a:p>
        </p:txBody>
      </p:sp>
      <p:cxnSp>
        <p:nvCxnSpPr>
          <p:cNvPr id="46" name="直線コネクタ 45">
            <a:extLst>
              <a:ext uri="{FF2B5EF4-FFF2-40B4-BE49-F238E27FC236}">
                <a16:creationId xmlns:a16="http://schemas.microsoft.com/office/drawing/2014/main" id="{19C619A6-5770-4607-BECC-28503ECB67C3}"/>
              </a:ext>
            </a:extLst>
          </p:cNvPr>
          <p:cNvCxnSpPr>
            <a:cxnSpLocks/>
          </p:cNvCxnSpPr>
          <p:nvPr/>
        </p:nvCxnSpPr>
        <p:spPr>
          <a:xfrm>
            <a:off x="4639112" y="2541190"/>
            <a:ext cx="6786126" cy="0"/>
          </a:xfrm>
          <a:prstGeom prst="line">
            <a:avLst/>
          </a:prstGeom>
          <a:ln>
            <a:solidFill>
              <a:srgbClr val="F36C37"/>
            </a:solidFill>
          </a:ln>
        </p:spPr>
        <p:style>
          <a:lnRef idx="1">
            <a:schemeClr val="accent1"/>
          </a:lnRef>
          <a:fillRef idx="0">
            <a:schemeClr val="accent1"/>
          </a:fillRef>
          <a:effectRef idx="0">
            <a:schemeClr val="accent1"/>
          </a:effectRef>
          <a:fontRef idx="minor">
            <a:schemeClr val="tx1"/>
          </a:fontRef>
        </p:style>
      </p:cxnSp>
      <p:sp>
        <p:nvSpPr>
          <p:cNvPr id="48" name="コンテンツ プレースホルダー 2">
            <a:extLst>
              <a:ext uri="{FF2B5EF4-FFF2-40B4-BE49-F238E27FC236}">
                <a16:creationId xmlns:a16="http://schemas.microsoft.com/office/drawing/2014/main" id="{F1EF285C-1112-4EA3-948B-E769AE3AF35A}"/>
              </a:ext>
            </a:extLst>
          </p:cNvPr>
          <p:cNvSpPr txBox="1">
            <a:spLocks/>
          </p:cNvSpPr>
          <p:nvPr/>
        </p:nvSpPr>
        <p:spPr bwMode="auto">
          <a:xfrm>
            <a:off x="2227912" y="2967003"/>
            <a:ext cx="9964088" cy="363736"/>
          </a:xfrm>
          <a:prstGeom prst="rect">
            <a:avLst/>
          </a:prstGeom>
        </p:spPr>
        <p:txBody>
          <a:bodyPr vert="horz" wrap="square" lIns="91440" tIns="45720" rIns="91440" bIns="45720" rtlCol="0" anchor="ctr">
            <a:noAutofit/>
          </a:bodyPr>
          <a:lstStyle>
            <a:lvl1pPr marL="357188" marR="0" indent="-357188"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n"/>
              <a:tabLst/>
              <a:defRPr kumimoji="1" lang="en-US" altLang="ja-JP"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1pPr>
            <a:lvl2pPr marL="742950" marR="0" indent="-28575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l"/>
              <a:tabLst/>
              <a:defRPr kumimoji="1" lang="ja-JP" altLang="en-US"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2pPr>
            <a:lvl3pPr marL="1143000" marR="0" indent="-2286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3pPr>
            <a:lvl4pPr marL="1714500" marR="0" indent="-3429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4pPr>
            <a:lvl5pPr marL="2114550" marR="0" indent="-28575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nSpc>
                <a:spcPct val="120000"/>
              </a:lnSpc>
              <a:spcBef>
                <a:spcPts val="0"/>
              </a:spcBef>
              <a:spcAft>
                <a:spcPts val="2400"/>
              </a:spcAft>
              <a:buClr>
                <a:srgbClr val="E94823"/>
              </a:buClr>
              <a:buNone/>
            </a:pPr>
            <a:r>
              <a:rPr lang="en-US" altLang="ja-JP" sz="2400" b="1" dirty="0">
                <a:solidFill>
                  <a:srgbClr val="F36C37"/>
                </a:solidFill>
              </a:rPr>
              <a:t>AI </a:t>
            </a:r>
            <a:r>
              <a:rPr lang="ja-JP" altLang="en-US" sz="2400" b="1">
                <a:solidFill>
                  <a:srgbClr val="F36C37"/>
                </a:solidFill>
              </a:rPr>
              <a:t>プロジェクトの全体像</a:t>
            </a:r>
            <a:endParaRPr lang="ja-JP" altLang="en-US" sz="2400" b="1" dirty="0">
              <a:solidFill>
                <a:srgbClr val="F36C37"/>
              </a:solidFill>
            </a:endParaRPr>
          </a:p>
        </p:txBody>
      </p:sp>
      <p:cxnSp>
        <p:nvCxnSpPr>
          <p:cNvPr id="49" name="直線コネクタ 48">
            <a:extLst>
              <a:ext uri="{FF2B5EF4-FFF2-40B4-BE49-F238E27FC236}">
                <a16:creationId xmlns:a16="http://schemas.microsoft.com/office/drawing/2014/main" id="{5305A9A4-3C36-4F31-BA32-1A29E2668444}"/>
              </a:ext>
            </a:extLst>
          </p:cNvPr>
          <p:cNvCxnSpPr>
            <a:cxnSpLocks/>
          </p:cNvCxnSpPr>
          <p:nvPr/>
        </p:nvCxnSpPr>
        <p:spPr>
          <a:xfrm>
            <a:off x="6096000" y="3162341"/>
            <a:ext cx="5329238" cy="0"/>
          </a:xfrm>
          <a:prstGeom prst="line">
            <a:avLst/>
          </a:prstGeom>
          <a:ln>
            <a:solidFill>
              <a:srgbClr val="F36C37"/>
            </a:solidFill>
          </a:ln>
        </p:spPr>
        <p:style>
          <a:lnRef idx="1">
            <a:schemeClr val="accent1"/>
          </a:lnRef>
          <a:fillRef idx="0">
            <a:schemeClr val="accent1"/>
          </a:fillRef>
          <a:effectRef idx="0">
            <a:schemeClr val="accent1"/>
          </a:effectRef>
          <a:fontRef idx="minor">
            <a:schemeClr val="tx1"/>
          </a:fontRef>
        </p:style>
      </p:cxnSp>
      <p:sp>
        <p:nvSpPr>
          <p:cNvPr id="51" name="コンテンツ プレースホルダー 2">
            <a:extLst>
              <a:ext uri="{FF2B5EF4-FFF2-40B4-BE49-F238E27FC236}">
                <a16:creationId xmlns:a16="http://schemas.microsoft.com/office/drawing/2014/main" id="{827E6EEC-1989-4D27-9638-5ACB6A4BED58}"/>
              </a:ext>
            </a:extLst>
          </p:cNvPr>
          <p:cNvSpPr txBox="1">
            <a:spLocks/>
          </p:cNvSpPr>
          <p:nvPr/>
        </p:nvSpPr>
        <p:spPr bwMode="auto">
          <a:xfrm>
            <a:off x="2227912" y="3582502"/>
            <a:ext cx="6792263" cy="363736"/>
          </a:xfrm>
          <a:prstGeom prst="rect">
            <a:avLst/>
          </a:prstGeom>
        </p:spPr>
        <p:txBody>
          <a:bodyPr vert="horz" wrap="square" lIns="91440" tIns="45720" rIns="91440" bIns="45720" rtlCol="0" anchor="ctr">
            <a:noAutofit/>
          </a:bodyPr>
          <a:lstStyle>
            <a:lvl1pPr marL="357188" marR="0" indent="-357188"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n"/>
              <a:tabLst/>
              <a:defRPr kumimoji="1" lang="en-US" altLang="ja-JP"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1pPr>
            <a:lvl2pPr marL="742950" marR="0" indent="-28575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l"/>
              <a:tabLst/>
              <a:defRPr kumimoji="1" lang="ja-JP" altLang="en-US"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2pPr>
            <a:lvl3pPr marL="1143000" marR="0" indent="-2286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3pPr>
            <a:lvl4pPr marL="1714500" marR="0" indent="-3429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4pPr>
            <a:lvl5pPr marL="2114550" marR="0" indent="-28575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nSpc>
                <a:spcPct val="120000"/>
              </a:lnSpc>
              <a:spcBef>
                <a:spcPts val="0"/>
              </a:spcBef>
              <a:spcAft>
                <a:spcPts val="2400"/>
              </a:spcAft>
              <a:buClr>
                <a:srgbClr val="E94823"/>
              </a:buClr>
              <a:buNone/>
            </a:pPr>
            <a:r>
              <a:rPr lang="en-US" altLang="ja-JP" sz="2400" b="1" dirty="0">
                <a:solidFill>
                  <a:srgbClr val="F36C37"/>
                </a:solidFill>
              </a:rPr>
              <a:t>AI </a:t>
            </a:r>
            <a:r>
              <a:rPr lang="ja-JP" altLang="en-US" sz="2400" b="1">
                <a:solidFill>
                  <a:srgbClr val="F36C37"/>
                </a:solidFill>
              </a:rPr>
              <a:t>開発のプロセス</a:t>
            </a:r>
            <a:endParaRPr lang="ja-JP" altLang="en-US" sz="2400" b="1" dirty="0">
              <a:solidFill>
                <a:srgbClr val="F36C37"/>
              </a:solidFill>
            </a:endParaRPr>
          </a:p>
        </p:txBody>
      </p:sp>
      <p:cxnSp>
        <p:nvCxnSpPr>
          <p:cNvPr id="52" name="直線コネクタ 51">
            <a:extLst>
              <a:ext uri="{FF2B5EF4-FFF2-40B4-BE49-F238E27FC236}">
                <a16:creationId xmlns:a16="http://schemas.microsoft.com/office/drawing/2014/main" id="{FAEFFA7A-7357-458A-B118-809EFB1D5E34}"/>
              </a:ext>
            </a:extLst>
          </p:cNvPr>
          <p:cNvCxnSpPr>
            <a:cxnSpLocks/>
          </p:cNvCxnSpPr>
          <p:nvPr/>
        </p:nvCxnSpPr>
        <p:spPr>
          <a:xfrm>
            <a:off x="6096000" y="3777840"/>
            <a:ext cx="5324759" cy="0"/>
          </a:xfrm>
          <a:prstGeom prst="line">
            <a:avLst/>
          </a:prstGeom>
          <a:ln>
            <a:solidFill>
              <a:srgbClr val="F36C37"/>
            </a:solidFill>
          </a:ln>
        </p:spPr>
        <p:style>
          <a:lnRef idx="1">
            <a:schemeClr val="accent1"/>
          </a:lnRef>
          <a:fillRef idx="0">
            <a:schemeClr val="accent1"/>
          </a:fillRef>
          <a:effectRef idx="0">
            <a:schemeClr val="accent1"/>
          </a:effectRef>
          <a:fontRef idx="minor">
            <a:schemeClr val="tx1"/>
          </a:fontRef>
        </p:style>
      </p:cxnSp>
      <p:sp>
        <p:nvSpPr>
          <p:cNvPr id="63" name="四角形: 角を丸くする 62">
            <a:extLst>
              <a:ext uri="{FF2B5EF4-FFF2-40B4-BE49-F238E27FC236}">
                <a16:creationId xmlns:a16="http://schemas.microsoft.com/office/drawing/2014/main" id="{1CA243B0-B100-4019-90B5-3C02E73FADB5}"/>
              </a:ext>
            </a:extLst>
          </p:cNvPr>
          <p:cNvSpPr/>
          <p:nvPr/>
        </p:nvSpPr>
        <p:spPr bwMode="auto">
          <a:xfrm>
            <a:off x="551309" y="1703543"/>
            <a:ext cx="1475981" cy="394229"/>
          </a:xfrm>
          <a:prstGeom prst="roundRect">
            <a:avLst>
              <a:gd name="adj" fmla="val 50000"/>
            </a:avLst>
          </a:prstGeom>
          <a:solidFill>
            <a:srgbClr val="F36C37"/>
          </a:solidFill>
          <a:ln w="19050" algn="ctr">
            <a:noFill/>
            <a:prstDash val="dash"/>
            <a:round/>
            <a:headEnd/>
            <a:tailEnd/>
          </a:ln>
          <a:effectLst/>
        </p:spPr>
        <p:txBody>
          <a:bodyPr wrap="none" lIns="108000" tIns="108000" rtlCol="0" anchor="ctr"/>
          <a:lstStyle/>
          <a:p>
            <a:pPr algn="ctr"/>
            <a:r>
              <a:rPr kumimoji="1" lang="ja-JP" altLang="en-US" sz="2400" b="1" dirty="0">
                <a:solidFill>
                  <a:schemeClr val="bg1"/>
                </a:solidFill>
                <a:latin typeface="+mn-ea"/>
              </a:rPr>
              <a:t>第</a:t>
            </a:r>
            <a:r>
              <a:rPr kumimoji="1" lang="en-US" altLang="ja-JP" sz="2400" b="1" dirty="0">
                <a:solidFill>
                  <a:schemeClr val="bg1"/>
                </a:solidFill>
                <a:latin typeface="+mn-ea"/>
              </a:rPr>
              <a:t>0</a:t>
            </a:r>
            <a:r>
              <a:rPr kumimoji="1" lang="ja-JP" altLang="en-US" sz="2400" b="1" dirty="0">
                <a:solidFill>
                  <a:schemeClr val="bg1"/>
                </a:solidFill>
                <a:latin typeface="+mn-ea"/>
              </a:rPr>
              <a:t>章</a:t>
            </a:r>
          </a:p>
        </p:txBody>
      </p:sp>
      <p:sp>
        <p:nvSpPr>
          <p:cNvPr id="64" name="四角形: 角を丸くする 63">
            <a:extLst>
              <a:ext uri="{FF2B5EF4-FFF2-40B4-BE49-F238E27FC236}">
                <a16:creationId xmlns:a16="http://schemas.microsoft.com/office/drawing/2014/main" id="{49C7EFAA-A220-46E2-B6D5-36A6E9E390EA}"/>
              </a:ext>
            </a:extLst>
          </p:cNvPr>
          <p:cNvSpPr/>
          <p:nvPr/>
        </p:nvSpPr>
        <p:spPr bwMode="auto">
          <a:xfrm>
            <a:off x="551309" y="2321652"/>
            <a:ext cx="1475981" cy="394229"/>
          </a:xfrm>
          <a:prstGeom prst="roundRect">
            <a:avLst>
              <a:gd name="adj" fmla="val 50000"/>
            </a:avLst>
          </a:prstGeom>
          <a:solidFill>
            <a:srgbClr val="F36C37"/>
          </a:solidFill>
          <a:ln w="19050" algn="ctr">
            <a:noFill/>
            <a:prstDash val="dash"/>
            <a:round/>
            <a:headEnd/>
            <a:tailEnd/>
          </a:ln>
          <a:effectLst/>
        </p:spPr>
        <p:txBody>
          <a:bodyPr wrap="none" lIns="108000" tIns="108000" rtlCol="0" anchor="ctr"/>
          <a:lstStyle/>
          <a:p>
            <a:pPr algn="ctr"/>
            <a:r>
              <a:rPr kumimoji="1" lang="ja-JP" altLang="en-US" sz="2400" b="1" dirty="0">
                <a:solidFill>
                  <a:schemeClr val="bg1"/>
                </a:solidFill>
                <a:latin typeface="+mn-ea"/>
              </a:rPr>
              <a:t>第</a:t>
            </a:r>
            <a:r>
              <a:rPr kumimoji="1" lang="en-US" altLang="ja-JP" sz="2400" b="1" dirty="0">
                <a:solidFill>
                  <a:schemeClr val="bg1"/>
                </a:solidFill>
                <a:latin typeface="+mn-ea"/>
              </a:rPr>
              <a:t>1</a:t>
            </a:r>
            <a:r>
              <a:rPr kumimoji="1" lang="ja-JP" altLang="en-US" sz="2400" b="1" dirty="0">
                <a:solidFill>
                  <a:schemeClr val="bg1"/>
                </a:solidFill>
                <a:latin typeface="+mn-ea"/>
              </a:rPr>
              <a:t>章</a:t>
            </a:r>
          </a:p>
        </p:txBody>
      </p:sp>
      <p:sp>
        <p:nvSpPr>
          <p:cNvPr id="65" name="四角形: 角を丸くする 64">
            <a:extLst>
              <a:ext uri="{FF2B5EF4-FFF2-40B4-BE49-F238E27FC236}">
                <a16:creationId xmlns:a16="http://schemas.microsoft.com/office/drawing/2014/main" id="{47312FB0-808F-42F2-880B-34ED2F93D7D4}"/>
              </a:ext>
            </a:extLst>
          </p:cNvPr>
          <p:cNvSpPr/>
          <p:nvPr/>
        </p:nvSpPr>
        <p:spPr bwMode="auto">
          <a:xfrm>
            <a:off x="551309" y="2939761"/>
            <a:ext cx="1475981" cy="394229"/>
          </a:xfrm>
          <a:prstGeom prst="roundRect">
            <a:avLst>
              <a:gd name="adj" fmla="val 50000"/>
            </a:avLst>
          </a:prstGeom>
          <a:solidFill>
            <a:srgbClr val="F36C37"/>
          </a:solidFill>
          <a:ln w="19050" algn="ctr">
            <a:noFill/>
            <a:prstDash val="dash"/>
            <a:round/>
            <a:headEnd/>
            <a:tailEnd/>
          </a:ln>
          <a:effectLst/>
        </p:spPr>
        <p:txBody>
          <a:bodyPr wrap="none" lIns="108000" tIns="108000" rtlCol="0" anchor="ctr"/>
          <a:lstStyle/>
          <a:p>
            <a:pPr algn="ctr"/>
            <a:r>
              <a:rPr kumimoji="1" lang="ja-JP" altLang="en-US" sz="2400" b="1" dirty="0">
                <a:solidFill>
                  <a:schemeClr val="bg1"/>
                </a:solidFill>
                <a:latin typeface="+mn-ea"/>
              </a:rPr>
              <a:t>第</a:t>
            </a:r>
            <a:r>
              <a:rPr kumimoji="1" lang="en-US" altLang="ja-JP" sz="2400" b="1" dirty="0">
                <a:solidFill>
                  <a:schemeClr val="bg1"/>
                </a:solidFill>
                <a:latin typeface="+mn-ea"/>
              </a:rPr>
              <a:t>2</a:t>
            </a:r>
            <a:r>
              <a:rPr kumimoji="1" lang="ja-JP" altLang="en-US" sz="2400" b="1" dirty="0">
                <a:solidFill>
                  <a:schemeClr val="bg1"/>
                </a:solidFill>
                <a:latin typeface="+mn-ea"/>
              </a:rPr>
              <a:t>章</a:t>
            </a:r>
          </a:p>
        </p:txBody>
      </p:sp>
      <p:sp>
        <p:nvSpPr>
          <p:cNvPr id="66" name="四角形: 角を丸くする 65">
            <a:extLst>
              <a:ext uri="{FF2B5EF4-FFF2-40B4-BE49-F238E27FC236}">
                <a16:creationId xmlns:a16="http://schemas.microsoft.com/office/drawing/2014/main" id="{ACCC8F8F-0CAA-4905-968B-37105426CA61}"/>
              </a:ext>
            </a:extLst>
          </p:cNvPr>
          <p:cNvSpPr/>
          <p:nvPr/>
        </p:nvSpPr>
        <p:spPr bwMode="auto">
          <a:xfrm>
            <a:off x="551309" y="3557870"/>
            <a:ext cx="1475981" cy="394229"/>
          </a:xfrm>
          <a:prstGeom prst="roundRect">
            <a:avLst>
              <a:gd name="adj" fmla="val 50000"/>
            </a:avLst>
          </a:prstGeom>
          <a:solidFill>
            <a:srgbClr val="F36C37"/>
          </a:solidFill>
          <a:ln w="19050" algn="ctr">
            <a:noFill/>
            <a:prstDash val="dash"/>
            <a:round/>
            <a:headEnd/>
            <a:tailEnd/>
          </a:ln>
          <a:effectLst/>
        </p:spPr>
        <p:txBody>
          <a:bodyPr wrap="none" lIns="108000" tIns="108000" rtlCol="0" anchor="ctr"/>
          <a:lstStyle/>
          <a:p>
            <a:pPr algn="ctr"/>
            <a:r>
              <a:rPr kumimoji="1" lang="ja-JP" altLang="en-US" sz="2400" b="1" dirty="0">
                <a:solidFill>
                  <a:schemeClr val="bg1"/>
                </a:solidFill>
                <a:latin typeface="+mn-ea"/>
              </a:rPr>
              <a:t>第</a:t>
            </a:r>
            <a:r>
              <a:rPr kumimoji="1" lang="en-US" altLang="ja-JP" sz="2400" b="1" dirty="0">
                <a:solidFill>
                  <a:schemeClr val="bg1"/>
                </a:solidFill>
                <a:latin typeface="+mn-ea"/>
              </a:rPr>
              <a:t>3</a:t>
            </a:r>
            <a:r>
              <a:rPr kumimoji="1" lang="ja-JP" altLang="en-US" sz="2400" b="1" dirty="0">
                <a:solidFill>
                  <a:schemeClr val="bg1"/>
                </a:solidFill>
                <a:latin typeface="+mn-ea"/>
              </a:rPr>
              <a:t>章</a:t>
            </a:r>
          </a:p>
        </p:txBody>
      </p:sp>
      <p:sp>
        <p:nvSpPr>
          <p:cNvPr id="20" name="コンテンツ プレースホルダー 2">
            <a:extLst>
              <a:ext uri="{FF2B5EF4-FFF2-40B4-BE49-F238E27FC236}">
                <a16:creationId xmlns:a16="http://schemas.microsoft.com/office/drawing/2014/main" id="{1D9BCBB7-3771-460C-8A68-9992CB3C7849}"/>
              </a:ext>
            </a:extLst>
          </p:cNvPr>
          <p:cNvSpPr txBox="1">
            <a:spLocks/>
          </p:cNvSpPr>
          <p:nvPr/>
        </p:nvSpPr>
        <p:spPr bwMode="auto">
          <a:xfrm>
            <a:off x="2227912" y="4204839"/>
            <a:ext cx="6792263" cy="363736"/>
          </a:xfrm>
          <a:prstGeom prst="rect">
            <a:avLst/>
          </a:prstGeom>
        </p:spPr>
        <p:txBody>
          <a:bodyPr vert="horz" wrap="square" lIns="91440" tIns="45720" rIns="91440" bIns="45720" rtlCol="0" anchor="ctr">
            <a:noAutofit/>
          </a:bodyPr>
          <a:lstStyle>
            <a:lvl1pPr marL="357188" marR="0" indent="-357188"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n"/>
              <a:tabLst/>
              <a:defRPr kumimoji="1" lang="en-US" altLang="ja-JP"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1pPr>
            <a:lvl2pPr marL="742950" marR="0" indent="-28575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l"/>
              <a:tabLst/>
              <a:defRPr kumimoji="1" lang="ja-JP" altLang="en-US"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2pPr>
            <a:lvl3pPr marL="1143000" marR="0" indent="-2286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3pPr>
            <a:lvl4pPr marL="1714500" marR="0" indent="-3429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4pPr>
            <a:lvl5pPr marL="2114550" marR="0" indent="-28575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nSpc>
                <a:spcPct val="120000"/>
              </a:lnSpc>
              <a:spcBef>
                <a:spcPts val="0"/>
              </a:spcBef>
              <a:spcAft>
                <a:spcPts val="2400"/>
              </a:spcAft>
              <a:buClr>
                <a:srgbClr val="E94823"/>
              </a:buClr>
              <a:buNone/>
            </a:pPr>
            <a:r>
              <a:rPr lang="en-US" altLang="ja-JP" sz="2400" b="1" dirty="0">
                <a:solidFill>
                  <a:srgbClr val="F36C37"/>
                </a:solidFill>
              </a:rPr>
              <a:t>AI </a:t>
            </a:r>
            <a:r>
              <a:rPr lang="ja-JP" altLang="en-US" sz="2400" b="1">
                <a:solidFill>
                  <a:srgbClr val="F36C37"/>
                </a:solidFill>
              </a:rPr>
              <a:t>の導入事例から学ぶ</a:t>
            </a:r>
            <a:r>
              <a:rPr lang="en-US" altLang="ja-JP" sz="2400" b="1" dirty="0">
                <a:solidFill>
                  <a:srgbClr val="F36C37"/>
                </a:solidFill>
              </a:rPr>
              <a:t> </a:t>
            </a:r>
            <a:endParaRPr lang="ja-JP" altLang="en-US" sz="2400" b="1" dirty="0">
              <a:solidFill>
                <a:srgbClr val="F36C37"/>
              </a:solidFill>
            </a:endParaRPr>
          </a:p>
        </p:txBody>
      </p:sp>
      <p:cxnSp>
        <p:nvCxnSpPr>
          <p:cNvPr id="21" name="直線コネクタ 20">
            <a:extLst>
              <a:ext uri="{FF2B5EF4-FFF2-40B4-BE49-F238E27FC236}">
                <a16:creationId xmlns:a16="http://schemas.microsoft.com/office/drawing/2014/main" id="{15D77E46-89E3-43FC-85C8-A3F03339F704}"/>
              </a:ext>
            </a:extLst>
          </p:cNvPr>
          <p:cNvCxnSpPr>
            <a:cxnSpLocks/>
          </p:cNvCxnSpPr>
          <p:nvPr/>
        </p:nvCxnSpPr>
        <p:spPr>
          <a:xfrm>
            <a:off x="6096000" y="4400177"/>
            <a:ext cx="5329238" cy="0"/>
          </a:xfrm>
          <a:prstGeom prst="line">
            <a:avLst/>
          </a:prstGeom>
          <a:ln>
            <a:solidFill>
              <a:srgbClr val="F36C37"/>
            </a:solidFill>
          </a:ln>
        </p:spPr>
        <p:style>
          <a:lnRef idx="1">
            <a:schemeClr val="accent1"/>
          </a:lnRef>
          <a:fillRef idx="0">
            <a:schemeClr val="accent1"/>
          </a:fillRef>
          <a:effectRef idx="0">
            <a:schemeClr val="accent1"/>
          </a:effectRef>
          <a:fontRef idx="minor">
            <a:schemeClr val="tx1"/>
          </a:fontRef>
        </p:style>
      </p:cxnSp>
      <p:sp>
        <p:nvSpPr>
          <p:cNvPr id="22" name="四角形: 角を丸くする 21">
            <a:extLst>
              <a:ext uri="{FF2B5EF4-FFF2-40B4-BE49-F238E27FC236}">
                <a16:creationId xmlns:a16="http://schemas.microsoft.com/office/drawing/2014/main" id="{7B6C3809-DB08-4728-8DD6-5F7B19889C7B}"/>
              </a:ext>
            </a:extLst>
          </p:cNvPr>
          <p:cNvSpPr/>
          <p:nvPr/>
        </p:nvSpPr>
        <p:spPr bwMode="auto">
          <a:xfrm>
            <a:off x="551309" y="4175979"/>
            <a:ext cx="1475981" cy="394229"/>
          </a:xfrm>
          <a:prstGeom prst="roundRect">
            <a:avLst>
              <a:gd name="adj" fmla="val 50000"/>
            </a:avLst>
          </a:prstGeom>
          <a:solidFill>
            <a:srgbClr val="F36C37"/>
          </a:solidFill>
          <a:ln w="19050" algn="ctr">
            <a:noFill/>
            <a:prstDash val="dash"/>
            <a:round/>
            <a:headEnd/>
            <a:tailEnd/>
          </a:ln>
          <a:effectLst/>
        </p:spPr>
        <p:txBody>
          <a:bodyPr wrap="none" lIns="108000" tIns="108000" rtlCol="0" anchor="ctr"/>
          <a:lstStyle/>
          <a:p>
            <a:pPr algn="ctr"/>
            <a:r>
              <a:rPr kumimoji="1" lang="ja-JP" altLang="en-US" sz="2400" b="1" dirty="0">
                <a:solidFill>
                  <a:schemeClr val="bg1"/>
                </a:solidFill>
                <a:latin typeface="+mn-ea"/>
              </a:rPr>
              <a:t>第</a:t>
            </a:r>
            <a:r>
              <a:rPr kumimoji="1" lang="en-US" altLang="ja-JP" sz="2400" b="1" dirty="0">
                <a:solidFill>
                  <a:schemeClr val="bg1"/>
                </a:solidFill>
                <a:latin typeface="+mn-ea"/>
              </a:rPr>
              <a:t>4</a:t>
            </a:r>
            <a:r>
              <a:rPr kumimoji="1" lang="ja-JP" altLang="en-US" sz="2400" b="1" dirty="0">
                <a:solidFill>
                  <a:schemeClr val="bg1"/>
                </a:solidFill>
                <a:latin typeface="+mn-ea"/>
              </a:rPr>
              <a:t>章</a:t>
            </a:r>
          </a:p>
        </p:txBody>
      </p:sp>
      <p:sp>
        <p:nvSpPr>
          <p:cNvPr id="19" name="コンテンツ プレースホルダー 2">
            <a:extLst>
              <a:ext uri="{FF2B5EF4-FFF2-40B4-BE49-F238E27FC236}">
                <a16:creationId xmlns:a16="http://schemas.microsoft.com/office/drawing/2014/main" id="{839245D6-133F-4ABD-9676-03F157732380}"/>
              </a:ext>
            </a:extLst>
          </p:cNvPr>
          <p:cNvSpPr txBox="1">
            <a:spLocks/>
          </p:cNvSpPr>
          <p:nvPr/>
        </p:nvSpPr>
        <p:spPr bwMode="auto">
          <a:xfrm>
            <a:off x="2227912" y="4820069"/>
            <a:ext cx="6792263" cy="363736"/>
          </a:xfrm>
          <a:prstGeom prst="rect">
            <a:avLst/>
          </a:prstGeom>
        </p:spPr>
        <p:txBody>
          <a:bodyPr vert="horz" wrap="square" lIns="91440" tIns="45720" rIns="91440" bIns="45720" rtlCol="0" anchor="ctr">
            <a:noAutofit/>
          </a:bodyPr>
          <a:lstStyle>
            <a:lvl1pPr marL="357188" marR="0" indent="-357188"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n"/>
              <a:tabLst/>
              <a:defRPr kumimoji="1" lang="en-US" altLang="ja-JP"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1pPr>
            <a:lvl2pPr marL="742950" marR="0" indent="-28575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l"/>
              <a:tabLst/>
              <a:defRPr kumimoji="1" lang="ja-JP" altLang="en-US"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2pPr>
            <a:lvl3pPr marL="1143000" marR="0" indent="-2286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3pPr>
            <a:lvl4pPr marL="1714500" marR="0" indent="-3429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4pPr>
            <a:lvl5pPr marL="2114550" marR="0" indent="-28575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nSpc>
                <a:spcPct val="120000"/>
              </a:lnSpc>
              <a:spcBef>
                <a:spcPts val="0"/>
              </a:spcBef>
              <a:spcAft>
                <a:spcPts val="2400"/>
              </a:spcAft>
              <a:buClr>
                <a:srgbClr val="E94823"/>
              </a:buClr>
              <a:buNone/>
            </a:pPr>
            <a:r>
              <a:rPr lang="en-US" altLang="ja-JP" sz="2400" b="1" dirty="0">
                <a:solidFill>
                  <a:srgbClr val="F36C37"/>
                </a:solidFill>
              </a:rPr>
              <a:t>AI </a:t>
            </a:r>
            <a:r>
              <a:rPr lang="ja-JP" altLang="en-US" sz="2400" b="1">
                <a:solidFill>
                  <a:srgbClr val="F36C37"/>
                </a:solidFill>
              </a:rPr>
              <a:t>のプロジェクト企画</a:t>
            </a:r>
            <a:endParaRPr lang="ja-JP" altLang="en-US" sz="2400" b="1" dirty="0">
              <a:solidFill>
                <a:srgbClr val="F36C37"/>
              </a:solidFill>
            </a:endParaRPr>
          </a:p>
        </p:txBody>
      </p:sp>
      <p:cxnSp>
        <p:nvCxnSpPr>
          <p:cNvPr id="24" name="直線コネクタ 23">
            <a:extLst>
              <a:ext uri="{FF2B5EF4-FFF2-40B4-BE49-F238E27FC236}">
                <a16:creationId xmlns:a16="http://schemas.microsoft.com/office/drawing/2014/main" id="{D17E4ED4-79BF-4D2E-B57E-EB05F0EA9050}"/>
              </a:ext>
            </a:extLst>
          </p:cNvPr>
          <p:cNvCxnSpPr>
            <a:cxnSpLocks/>
          </p:cNvCxnSpPr>
          <p:nvPr/>
        </p:nvCxnSpPr>
        <p:spPr>
          <a:xfrm>
            <a:off x="6096000" y="5015407"/>
            <a:ext cx="5329238" cy="0"/>
          </a:xfrm>
          <a:prstGeom prst="line">
            <a:avLst/>
          </a:prstGeom>
          <a:ln>
            <a:solidFill>
              <a:srgbClr val="F36C37"/>
            </a:solidFill>
          </a:ln>
        </p:spPr>
        <p:style>
          <a:lnRef idx="1">
            <a:schemeClr val="accent1"/>
          </a:lnRef>
          <a:fillRef idx="0">
            <a:schemeClr val="accent1"/>
          </a:fillRef>
          <a:effectRef idx="0">
            <a:schemeClr val="accent1"/>
          </a:effectRef>
          <a:fontRef idx="minor">
            <a:schemeClr val="tx1"/>
          </a:fontRef>
        </p:style>
      </p:cxnSp>
      <p:sp>
        <p:nvSpPr>
          <p:cNvPr id="25" name="四角形: 角を丸くする 24">
            <a:extLst>
              <a:ext uri="{FF2B5EF4-FFF2-40B4-BE49-F238E27FC236}">
                <a16:creationId xmlns:a16="http://schemas.microsoft.com/office/drawing/2014/main" id="{B920CCFC-03D5-44A4-8139-F7771049EA2E}"/>
              </a:ext>
            </a:extLst>
          </p:cNvPr>
          <p:cNvSpPr/>
          <p:nvPr/>
        </p:nvSpPr>
        <p:spPr bwMode="auto">
          <a:xfrm>
            <a:off x="551309" y="4794088"/>
            <a:ext cx="1475981" cy="394229"/>
          </a:xfrm>
          <a:prstGeom prst="roundRect">
            <a:avLst>
              <a:gd name="adj" fmla="val 50000"/>
            </a:avLst>
          </a:prstGeom>
          <a:solidFill>
            <a:srgbClr val="F36C37"/>
          </a:solidFill>
          <a:ln w="19050" algn="ctr">
            <a:noFill/>
            <a:prstDash val="dash"/>
            <a:round/>
            <a:headEnd/>
            <a:tailEnd/>
          </a:ln>
          <a:effectLst/>
        </p:spPr>
        <p:txBody>
          <a:bodyPr wrap="none" lIns="108000" tIns="108000" rtlCol="0" anchor="ctr"/>
          <a:lstStyle/>
          <a:p>
            <a:pPr algn="ctr"/>
            <a:r>
              <a:rPr kumimoji="1" lang="ja-JP" altLang="en-US" sz="2400" b="1" dirty="0">
                <a:solidFill>
                  <a:schemeClr val="bg1"/>
                </a:solidFill>
                <a:latin typeface="+mn-ea"/>
              </a:rPr>
              <a:t>第</a:t>
            </a:r>
            <a:r>
              <a:rPr kumimoji="1" lang="en-US" altLang="ja-JP" sz="2400" b="1" dirty="0">
                <a:solidFill>
                  <a:schemeClr val="bg1"/>
                </a:solidFill>
                <a:latin typeface="+mn-ea"/>
              </a:rPr>
              <a:t>5</a:t>
            </a:r>
            <a:r>
              <a:rPr kumimoji="1" lang="ja-JP" altLang="en-US" sz="2400" b="1" dirty="0">
                <a:solidFill>
                  <a:schemeClr val="bg1"/>
                </a:solidFill>
                <a:latin typeface="+mn-ea"/>
              </a:rPr>
              <a:t>章</a:t>
            </a:r>
          </a:p>
        </p:txBody>
      </p:sp>
    </p:spTree>
    <p:extLst>
      <p:ext uri="{BB962C8B-B14F-4D97-AF65-F5344CB8AC3E}">
        <p14:creationId xmlns:p14="http://schemas.microsoft.com/office/powerpoint/2010/main" val="280514696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2FB26F-0418-05F3-8C77-85CCED25DF78}"/>
              </a:ext>
            </a:extLst>
          </p:cNvPr>
          <p:cNvSpPr>
            <a:spLocks noGrp="1"/>
          </p:cNvSpPr>
          <p:nvPr>
            <p:ph type="title"/>
          </p:nvPr>
        </p:nvSpPr>
        <p:spPr/>
        <p:txBody>
          <a:bodyPr/>
          <a:lstStyle/>
          <a:p>
            <a:r>
              <a:rPr kumimoji="1" lang="ja-JP" altLang="en-US"/>
              <a:t>目的の設定</a:t>
            </a:r>
          </a:p>
        </p:txBody>
      </p:sp>
      <p:sp>
        <p:nvSpPr>
          <p:cNvPr id="3" name="スライド番号プレースホルダー 2">
            <a:extLst>
              <a:ext uri="{FF2B5EF4-FFF2-40B4-BE49-F238E27FC236}">
                <a16:creationId xmlns:a16="http://schemas.microsoft.com/office/drawing/2014/main" id="{4B73EF0F-016D-FC01-EFBE-D142DD6190FB}"/>
              </a:ext>
            </a:extLst>
          </p:cNvPr>
          <p:cNvSpPr>
            <a:spLocks noGrp="1"/>
          </p:cNvSpPr>
          <p:nvPr>
            <p:ph type="sldNum" sz="quarter" idx="10"/>
          </p:nvPr>
        </p:nvSpPr>
        <p:spPr/>
        <p:txBody>
          <a:bodyPr/>
          <a:lstStyle/>
          <a:p>
            <a:fld id="{5D750650-B10A-47BF-93C2-E1678438B37A}" type="slidenum">
              <a:rPr lang="en-US" altLang="ja-JP" smtClean="0"/>
              <a:pPr/>
              <a:t>60</a:t>
            </a:fld>
            <a:endParaRPr lang="en-US" altLang="ja-JP" dirty="0"/>
          </a:p>
        </p:txBody>
      </p:sp>
      <p:sp>
        <p:nvSpPr>
          <p:cNvPr id="4" name="正方形/長方形 3">
            <a:extLst>
              <a:ext uri="{FF2B5EF4-FFF2-40B4-BE49-F238E27FC236}">
                <a16:creationId xmlns:a16="http://schemas.microsoft.com/office/drawing/2014/main" id="{9F5D3F95-A192-D266-F360-1477E672B39F}"/>
              </a:ext>
            </a:extLst>
          </p:cNvPr>
          <p:cNvSpPr/>
          <p:nvPr/>
        </p:nvSpPr>
        <p:spPr>
          <a:xfrm>
            <a:off x="590417" y="1861457"/>
            <a:ext cx="1926771" cy="156754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5" name="正方形/長方形 4">
            <a:extLst>
              <a:ext uri="{FF2B5EF4-FFF2-40B4-BE49-F238E27FC236}">
                <a16:creationId xmlns:a16="http://schemas.microsoft.com/office/drawing/2014/main" id="{ED6D35C7-8629-32AD-8502-A451F32AFCC0}"/>
              </a:ext>
            </a:extLst>
          </p:cNvPr>
          <p:cNvSpPr/>
          <p:nvPr/>
        </p:nvSpPr>
        <p:spPr>
          <a:xfrm>
            <a:off x="3010188" y="1861457"/>
            <a:ext cx="1926771" cy="156754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6" name="テキスト ボックス 5">
            <a:extLst>
              <a:ext uri="{FF2B5EF4-FFF2-40B4-BE49-F238E27FC236}">
                <a16:creationId xmlns:a16="http://schemas.microsoft.com/office/drawing/2014/main" id="{B8729484-B617-736B-F6A6-AD7841F8B6D8}"/>
              </a:ext>
            </a:extLst>
          </p:cNvPr>
          <p:cNvSpPr txBox="1"/>
          <p:nvPr/>
        </p:nvSpPr>
        <p:spPr>
          <a:xfrm>
            <a:off x="750998" y="2475951"/>
            <a:ext cx="1620957" cy="338554"/>
          </a:xfrm>
          <a:prstGeom prst="rect">
            <a:avLst/>
          </a:prstGeom>
          <a:noFill/>
        </p:spPr>
        <p:txBody>
          <a:bodyPr wrap="none" rtlCol="0">
            <a:spAutoFit/>
          </a:bodyPr>
          <a:lstStyle/>
          <a:p>
            <a:pPr algn="ctr" defTabSz="914400" fontAlgn="base">
              <a:spcBef>
                <a:spcPct val="0"/>
              </a:spcBef>
              <a:spcAft>
                <a:spcPct val="0"/>
              </a:spcAft>
            </a:pPr>
            <a:r>
              <a:rPr kumimoji="1" lang="ja-JP" altLang="en-US" sz="1600">
                <a:solidFill>
                  <a:srgbClr val="000000"/>
                </a:solidFill>
                <a:latin typeface="+mn-ea"/>
              </a:rPr>
              <a:t>鍵の管理が不要</a:t>
            </a:r>
            <a:endParaRPr kumimoji="1" lang="ja-JP" altLang="en-US" sz="1600" dirty="0">
              <a:solidFill>
                <a:srgbClr val="000000"/>
              </a:solidFill>
              <a:latin typeface="+mn-ea"/>
            </a:endParaRPr>
          </a:p>
        </p:txBody>
      </p:sp>
      <p:sp>
        <p:nvSpPr>
          <p:cNvPr id="7" name="テキスト ボックス 6">
            <a:extLst>
              <a:ext uri="{FF2B5EF4-FFF2-40B4-BE49-F238E27FC236}">
                <a16:creationId xmlns:a16="http://schemas.microsoft.com/office/drawing/2014/main" id="{EEC5EF44-0963-06B2-60C4-58D31F2E4409}"/>
              </a:ext>
            </a:extLst>
          </p:cNvPr>
          <p:cNvSpPr txBox="1"/>
          <p:nvPr/>
        </p:nvSpPr>
        <p:spPr>
          <a:xfrm>
            <a:off x="3010187" y="2229729"/>
            <a:ext cx="1926772" cy="830997"/>
          </a:xfrm>
          <a:prstGeom prst="rect">
            <a:avLst/>
          </a:prstGeom>
          <a:noFill/>
        </p:spPr>
        <p:txBody>
          <a:bodyPr wrap="square" rtlCol="0">
            <a:spAutoFit/>
          </a:bodyPr>
          <a:lstStyle/>
          <a:p>
            <a:pPr algn="ctr" defTabSz="914400" fontAlgn="base">
              <a:spcBef>
                <a:spcPct val="0"/>
              </a:spcBef>
              <a:spcAft>
                <a:spcPct val="0"/>
              </a:spcAft>
            </a:pPr>
            <a:r>
              <a:rPr kumimoji="1" lang="ja-JP" altLang="en-US" sz="1600">
                <a:solidFill>
                  <a:srgbClr val="000000"/>
                </a:solidFill>
                <a:latin typeface="+mn-ea"/>
              </a:rPr>
              <a:t>パスワードを暗記している必要がない</a:t>
            </a:r>
            <a:endParaRPr kumimoji="1" lang="ja-JP" altLang="en-US" sz="1600" dirty="0">
              <a:solidFill>
                <a:srgbClr val="000000"/>
              </a:solidFill>
              <a:latin typeface="+mn-ea"/>
            </a:endParaRPr>
          </a:p>
        </p:txBody>
      </p:sp>
      <p:sp>
        <p:nvSpPr>
          <p:cNvPr id="8" name="テキスト ボックス 7">
            <a:extLst>
              <a:ext uri="{FF2B5EF4-FFF2-40B4-BE49-F238E27FC236}">
                <a16:creationId xmlns:a16="http://schemas.microsoft.com/office/drawing/2014/main" id="{8F43144F-DF89-A8C7-CE93-F01DAAA00CFA}"/>
              </a:ext>
            </a:extLst>
          </p:cNvPr>
          <p:cNvSpPr txBox="1"/>
          <p:nvPr/>
        </p:nvSpPr>
        <p:spPr>
          <a:xfrm>
            <a:off x="5896003" y="1232829"/>
            <a:ext cx="5743394" cy="1077218"/>
          </a:xfrm>
          <a:prstGeom prst="rect">
            <a:avLst/>
          </a:prstGeom>
          <a:noFill/>
        </p:spPr>
        <p:txBody>
          <a:bodyPr wrap="square" rtlCol="0">
            <a:spAutoFit/>
          </a:bodyPr>
          <a:lstStyle/>
          <a:p>
            <a:pPr defTabSz="914400" fontAlgn="base">
              <a:spcBef>
                <a:spcPct val="0"/>
              </a:spcBef>
              <a:spcAft>
                <a:spcPct val="0"/>
              </a:spcAft>
            </a:pPr>
            <a:r>
              <a:rPr kumimoji="1" lang="en-US" altLang="ja-JP" sz="1600" dirty="0">
                <a:solidFill>
                  <a:srgbClr val="000000"/>
                </a:solidFill>
                <a:latin typeface="+mn-ea"/>
              </a:rPr>
              <a:t>KGI</a:t>
            </a:r>
          </a:p>
          <a:p>
            <a:pPr marL="285750" indent="-285750" defTabSz="914400" fontAlgn="base">
              <a:spcBef>
                <a:spcPct val="0"/>
              </a:spcBef>
              <a:spcAft>
                <a:spcPct val="0"/>
              </a:spcAft>
              <a:buFont typeface="Wingdings" pitchFamily="2" charset="2"/>
              <a:buChar char="ü"/>
            </a:pPr>
            <a:r>
              <a:rPr lang="ja-JP" altLang="en-US" sz="1600"/>
              <a:t>フィスの鍵管理をデジタルシステムや他の管理方法で完全に自動化</a:t>
            </a:r>
            <a:endParaRPr lang="en-US" altLang="ja-JP" sz="1600" dirty="0"/>
          </a:p>
          <a:p>
            <a:pPr marL="285750" indent="-285750" defTabSz="914400" fontAlgn="base">
              <a:spcBef>
                <a:spcPct val="0"/>
              </a:spcBef>
              <a:spcAft>
                <a:spcPct val="0"/>
              </a:spcAft>
              <a:buFont typeface="Wingdings" pitchFamily="2" charset="2"/>
              <a:buChar char="ü"/>
            </a:pPr>
            <a:r>
              <a:rPr lang="ja-JP" altLang="en-US" sz="1600"/>
              <a:t>パスワードを覚える必要がない認証方法を導入</a:t>
            </a:r>
            <a:endParaRPr lang="ja-JP" altLang="en-US" sz="1600">
              <a:latin typeface="+mn-ea"/>
            </a:endParaRPr>
          </a:p>
        </p:txBody>
      </p:sp>
      <p:sp>
        <p:nvSpPr>
          <p:cNvPr id="9" name="テキスト ボックス 8">
            <a:extLst>
              <a:ext uri="{FF2B5EF4-FFF2-40B4-BE49-F238E27FC236}">
                <a16:creationId xmlns:a16="http://schemas.microsoft.com/office/drawing/2014/main" id="{07980F2B-445E-8F78-B880-7671DE51FC1A}"/>
              </a:ext>
            </a:extLst>
          </p:cNvPr>
          <p:cNvSpPr txBox="1"/>
          <p:nvPr/>
        </p:nvSpPr>
        <p:spPr>
          <a:xfrm>
            <a:off x="5896003" y="2399006"/>
            <a:ext cx="5743394" cy="1323439"/>
          </a:xfrm>
          <a:prstGeom prst="rect">
            <a:avLst/>
          </a:prstGeom>
          <a:noFill/>
        </p:spPr>
        <p:txBody>
          <a:bodyPr wrap="square" rtlCol="0">
            <a:spAutoFit/>
          </a:bodyPr>
          <a:lstStyle/>
          <a:p>
            <a:pPr defTabSz="914400" fontAlgn="base">
              <a:spcBef>
                <a:spcPct val="0"/>
              </a:spcBef>
              <a:spcAft>
                <a:spcPct val="0"/>
              </a:spcAft>
            </a:pPr>
            <a:r>
              <a:rPr kumimoji="1" lang="en-US" altLang="ja-JP" sz="1600" dirty="0">
                <a:solidFill>
                  <a:srgbClr val="000000"/>
                </a:solidFill>
                <a:latin typeface="+mn-ea"/>
              </a:rPr>
              <a:t>KPI</a:t>
            </a:r>
          </a:p>
          <a:p>
            <a:pPr marL="285750" indent="-285750" defTabSz="914400" fontAlgn="base">
              <a:spcBef>
                <a:spcPct val="0"/>
              </a:spcBef>
              <a:spcAft>
                <a:spcPct val="0"/>
              </a:spcAft>
              <a:buFont typeface="Wingdings" pitchFamily="2" charset="2"/>
              <a:buChar char="ü"/>
            </a:pPr>
            <a:r>
              <a:rPr lang="ja-JP" altLang="en-US" sz="1600"/>
              <a:t>鍵の物理的な管理に関する問い合わせやトラブル件数をゼロ</a:t>
            </a:r>
            <a:endParaRPr lang="en-US" altLang="ja-JP" sz="1600" dirty="0">
              <a:latin typeface="+mn-ea"/>
            </a:endParaRPr>
          </a:p>
          <a:p>
            <a:pPr marL="285750" indent="-285750" defTabSz="914400" fontAlgn="base">
              <a:spcBef>
                <a:spcPct val="0"/>
              </a:spcBef>
              <a:spcAft>
                <a:spcPct val="0"/>
              </a:spcAft>
              <a:buFont typeface="Wingdings" pitchFamily="2" charset="2"/>
              <a:buChar char="ü"/>
            </a:pPr>
            <a:r>
              <a:rPr lang="ja-JP" altLang="en-US" sz="1600"/>
              <a:t>新しい認証方法に対する従業員の満足度を、ユーザーテストで</a:t>
            </a:r>
            <a:r>
              <a:rPr lang="en-US" altLang="ja-JP" sz="1600" dirty="0"/>
              <a:t>90%</a:t>
            </a:r>
            <a:r>
              <a:rPr lang="ja-JP" altLang="en-US" sz="1600"/>
              <a:t>以上</a:t>
            </a:r>
            <a:endParaRPr lang="ja-JP" altLang="en-US" sz="1600">
              <a:latin typeface="+mn-ea"/>
            </a:endParaRPr>
          </a:p>
        </p:txBody>
      </p:sp>
      <p:sp>
        <p:nvSpPr>
          <p:cNvPr id="10" name="テキスト ボックス 9">
            <a:extLst>
              <a:ext uri="{FF2B5EF4-FFF2-40B4-BE49-F238E27FC236}">
                <a16:creationId xmlns:a16="http://schemas.microsoft.com/office/drawing/2014/main" id="{B6F2B385-DDC4-7FF6-32EB-B85C5AAC0F7B}"/>
              </a:ext>
            </a:extLst>
          </p:cNvPr>
          <p:cNvSpPr txBox="1"/>
          <p:nvPr/>
        </p:nvSpPr>
        <p:spPr>
          <a:xfrm>
            <a:off x="1737063" y="1265168"/>
            <a:ext cx="2236510" cy="400110"/>
          </a:xfrm>
          <a:prstGeom prst="rect">
            <a:avLst/>
          </a:prstGeom>
          <a:noFill/>
        </p:spPr>
        <p:txBody>
          <a:bodyPr wrap="none" rtlCol="0">
            <a:spAutoFit/>
          </a:bodyPr>
          <a:lstStyle/>
          <a:p>
            <a:pPr algn="ctr" defTabSz="914400" fontAlgn="base">
              <a:spcBef>
                <a:spcPct val="0"/>
              </a:spcBef>
              <a:spcAft>
                <a:spcPct val="0"/>
              </a:spcAft>
            </a:pPr>
            <a:r>
              <a:rPr kumimoji="1" lang="ja-JP" altLang="en-US" sz="2000">
                <a:solidFill>
                  <a:srgbClr val="000000"/>
                </a:solidFill>
                <a:latin typeface="+mn-ea"/>
              </a:rPr>
              <a:t>理想の状態の抽出</a:t>
            </a:r>
            <a:endParaRPr kumimoji="1" lang="ja-JP" altLang="en-US" sz="2000" dirty="0">
              <a:solidFill>
                <a:srgbClr val="000000"/>
              </a:solidFill>
              <a:latin typeface="+mn-ea"/>
            </a:endParaRPr>
          </a:p>
        </p:txBody>
      </p:sp>
      <p:sp>
        <p:nvSpPr>
          <p:cNvPr id="11" name="左中かっこ 10">
            <a:extLst>
              <a:ext uri="{FF2B5EF4-FFF2-40B4-BE49-F238E27FC236}">
                <a16:creationId xmlns:a16="http://schemas.microsoft.com/office/drawing/2014/main" id="{1D611E5E-F5E4-97EE-BC0E-6C2FA4491166}"/>
              </a:ext>
            </a:extLst>
          </p:cNvPr>
          <p:cNvSpPr/>
          <p:nvPr/>
        </p:nvSpPr>
        <p:spPr>
          <a:xfrm rot="16200000">
            <a:off x="5810038" y="-1400178"/>
            <a:ext cx="204403" cy="10643644"/>
          </a:xfrm>
          <a:prstGeom prst="leftBrace">
            <a:avLst/>
          </a:prstGeom>
          <a:ln w="47625">
            <a:solidFill>
              <a:srgbClr val="F36C37"/>
            </a:solidFill>
            <a:headEnd type="none" w="med" len="med"/>
            <a:tailEnd type="none"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kumimoji="1" lang="ja-JP" altLang="en-US"/>
          </a:p>
        </p:txBody>
      </p:sp>
      <p:sp>
        <p:nvSpPr>
          <p:cNvPr id="12" name="テキスト ボックス 11">
            <a:extLst>
              <a:ext uri="{FF2B5EF4-FFF2-40B4-BE49-F238E27FC236}">
                <a16:creationId xmlns:a16="http://schemas.microsoft.com/office/drawing/2014/main" id="{1449AE58-ECE2-15AE-E225-A7C6E4E4364A}"/>
              </a:ext>
            </a:extLst>
          </p:cNvPr>
          <p:cNvSpPr txBox="1"/>
          <p:nvPr/>
        </p:nvSpPr>
        <p:spPr>
          <a:xfrm>
            <a:off x="5563425" y="4081051"/>
            <a:ext cx="697627" cy="400110"/>
          </a:xfrm>
          <a:prstGeom prst="rect">
            <a:avLst/>
          </a:prstGeom>
          <a:noFill/>
        </p:spPr>
        <p:txBody>
          <a:bodyPr wrap="none" rtlCol="0">
            <a:spAutoFit/>
          </a:bodyPr>
          <a:lstStyle/>
          <a:p>
            <a:pPr algn="ctr" defTabSz="914400" fontAlgn="base">
              <a:spcBef>
                <a:spcPct val="0"/>
              </a:spcBef>
              <a:spcAft>
                <a:spcPct val="0"/>
              </a:spcAft>
            </a:pPr>
            <a:r>
              <a:rPr kumimoji="1" lang="ja-JP" altLang="en-US" sz="2000" b="1">
                <a:solidFill>
                  <a:srgbClr val="F36C37"/>
                </a:solidFill>
                <a:latin typeface="+mn-ea"/>
              </a:rPr>
              <a:t>目的</a:t>
            </a:r>
            <a:endParaRPr kumimoji="1" lang="ja-JP" altLang="en-US" sz="2000" b="1" dirty="0">
              <a:solidFill>
                <a:srgbClr val="F36C37"/>
              </a:solidFill>
              <a:latin typeface="+mn-ea"/>
            </a:endParaRPr>
          </a:p>
        </p:txBody>
      </p:sp>
      <p:sp>
        <p:nvSpPr>
          <p:cNvPr id="13" name="テキスト ボックス 12">
            <a:extLst>
              <a:ext uri="{FF2B5EF4-FFF2-40B4-BE49-F238E27FC236}">
                <a16:creationId xmlns:a16="http://schemas.microsoft.com/office/drawing/2014/main" id="{06DE5A3D-6F42-1A2C-B151-A00F7B1BEA85}"/>
              </a:ext>
            </a:extLst>
          </p:cNvPr>
          <p:cNvSpPr txBox="1"/>
          <p:nvPr/>
        </p:nvSpPr>
        <p:spPr>
          <a:xfrm>
            <a:off x="1996006" y="4846487"/>
            <a:ext cx="7134837" cy="707886"/>
          </a:xfrm>
          <a:prstGeom prst="rect">
            <a:avLst/>
          </a:prstGeom>
          <a:noFill/>
        </p:spPr>
        <p:txBody>
          <a:bodyPr wrap="none" rtlCol="0">
            <a:spAutoFit/>
          </a:bodyPr>
          <a:lstStyle/>
          <a:p>
            <a:pPr marL="342900" indent="-342900" defTabSz="914400" fontAlgn="base">
              <a:spcBef>
                <a:spcPct val="0"/>
              </a:spcBef>
              <a:spcAft>
                <a:spcPct val="0"/>
              </a:spcAft>
              <a:buFont typeface="Wingdings" pitchFamily="2" charset="2"/>
              <a:buChar char="ü"/>
            </a:pPr>
            <a:r>
              <a:rPr kumimoji="1" lang="en-US" altLang="ja-JP" sz="2000" b="1" dirty="0">
                <a:solidFill>
                  <a:srgbClr val="F36C37"/>
                </a:solidFill>
                <a:latin typeface="+mn-ea"/>
              </a:rPr>
              <a:t>KGI :</a:t>
            </a:r>
            <a:r>
              <a:rPr kumimoji="1" lang="ja-JP" altLang="en-US" sz="2000">
                <a:solidFill>
                  <a:srgbClr val="F36C37"/>
                </a:solidFill>
                <a:latin typeface="+mn-ea"/>
              </a:rPr>
              <a:t>理想の状態をになるための具体的で測定可能な指標</a:t>
            </a:r>
            <a:endParaRPr kumimoji="1" lang="en-US" altLang="ja-JP" sz="2000" dirty="0">
              <a:solidFill>
                <a:srgbClr val="F36C37"/>
              </a:solidFill>
              <a:latin typeface="+mn-ea"/>
            </a:endParaRPr>
          </a:p>
          <a:p>
            <a:pPr marL="342900" indent="-342900" defTabSz="914400" fontAlgn="base">
              <a:spcBef>
                <a:spcPct val="0"/>
              </a:spcBef>
              <a:spcAft>
                <a:spcPct val="0"/>
              </a:spcAft>
              <a:buFont typeface="Wingdings" pitchFamily="2" charset="2"/>
              <a:buChar char="ü"/>
            </a:pPr>
            <a:r>
              <a:rPr kumimoji="1" lang="en-US" altLang="ja-JP" sz="2000" b="1" dirty="0">
                <a:solidFill>
                  <a:srgbClr val="F36C37"/>
                </a:solidFill>
                <a:latin typeface="+mn-ea"/>
              </a:rPr>
              <a:t>KPI:</a:t>
            </a:r>
            <a:r>
              <a:rPr kumimoji="1" lang="en-US" altLang="ja-JP" sz="2000" dirty="0">
                <a:solidFill>
                  <a:srgbClr val="F36C37"/>
                </a:solidFill>
                <a:latin typeface="+mn-ea"/>
              </a:rPr>
              <a:t>KGI </a:t>
            </a:r>
            <a:r>
              <a:rPr kumimoji="1" lang="ja-JP" altLang="en-US" sz="2000">
                <a:solidFill>
                  <a:srgbClr val="F36C37"/>
                </a:solidFill>
                <a:latin typeface="+mn-ea"/>
              </a:rPr>
              <a:t>を達成するための数値目標</a:t>
            </a:r>
          </a:p>
        </p:txBody>
      </p:sp>
    </p:spTree>
    <p:extLst>
      <p:ext uri="{BB962C8B-B14F-4D97-AF65-F5344CB8AC3E}">
        <p14:creationId xmlns:p14="http://schemas.microsoft.com/office/powerpoint/2010/main" val="390836240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B0DDD23-05B5-DAD8-EBD4-3AE5CCFA787D}"/>
              </a:ext>
            </a:extLst>
          </p:cNvPr>
          <p:cNvSpPr>
            <a:spLocks noGrp="1"/>
          </p:cNvSpPr>
          <p:nvPr>
            <p:ph type="title"/>
          </p:nvPr>
        </p:nvSpPr>
        <p:spPr/>
        <p:txBody>
          <a:bodyPr/>
          <a:lstStyle/>
          <a:p>
            <a:r>
              <a:rPr lang="ja-JP" altLang="en-US"/>
              <a:t>分析の手法：</a:t>
            </a:r>
            <a:r>
              <a:rPr lang="en-US" altLang="ja-JP" dirty="0"/>
              <a:t>SWOT</a:t>
            </a:r>
            <a:endParaRPr kumimoji="1" lang="ja-JP" altLang="en-US"/>
          </a:p>
        </p:txBody>
      </p:sp>
      <p:pic>
        <p:nvPicPr>
          <p:cNvPr id="4" name="図 3">
            <a:extLst>
              <a:ext uri="{FF2B5EF4-FFF2-40B4-BE49-F238E27FC236}">
                <a16:creationId xmlns:a16="http://schemas.microsoft.com/office/drawing/2014/main" id="{8447B0DF-54C8-5577-C04A-ABE2E1A89B5C}"/>
              </a:ext>
            </a:extLst>
          </p:cNvPr>
          <p:cNvPicPr>
            <a:picLocks noChangeAspect="1"/>
          </p:cNvPicPr>
          <p:nvPr/>
        </p:nvPicPr>
        <p:blipFill>
          <a:blip r:embed="rId4"/>
          <a:stretch>
            <a:fillRect/>
          </a:stretch>
        </p:blipFill>
        <p:spPr>
          <a:xfrm>
            <a:off x="368287" y="1431582"/>
            <a:ext cx="5774422" cy="3994836"/>
          </a:xfrm>
          <a:prstGeom prst="rect">
            <a:avLst/>
          </a:prstGeom>
        </p:spPr>
      </p:pic>
      <p:sp>
        <p:nvSpPr>
          <p:cNvPr id="5" name="テキスト ボックス 4">
            <a:extLst>
              <a:ext uri="{FF2B5EF4-FFF2-40B4-BE49-F238E27FC236}">
                <a16:creationId xmlns:a16="http://schemas.microsoft.com/office/drawing/2014/main" id="{97947962-6FC9-EE61-512A-91144C331319}"/>
              </a:ext>
            </a:extLst>
          </p:cNvPr>
          <p:cNvSpPr txBox="1"/>
          <p:nvPr/>
        </p:nvSpPr>
        <p:spPr>
          <a:xfrm>
            <a:off x="4552260" y="5426418"/>
            <a:ext cx="1664238" cy="338554"/>
          </a:xfrm>
          <a:prstGeom prst="rect">
            <a:avLst/>
          </a:prstGeom>
          <a:noFill/>
        </p:spPr>
        <p:txBody>
          <a:bodyPr wrap="none" rtlCol="0">
            <a:spAutoFit/>
          </a:bodyPr>
          <a:lstStyle/>
          <a:p>
            <a:pPr algn="ctr" defTabSz="914400" fontAlgn="base">
              <a:spcBef>
                <a:spcPct val="0"/>
              </a:spcBef>
              <a:spcAft>
                <a:spcPct val="0"/>
              </a:spcAft>
            </a:pPr>
            <a:r>
              <a:rPr kumimoji="1" lang="ja-JP" altLang="en-US" sz="1600">
                <a:solidFill>
                  <a:srgbClr val="000000"/>
                </a:solidFill>
                <a:latin typeface="+mn-ea"/>
              </a:rPr>
              <a:t>出典：</a:t>
            </a:r>
            <a:r>
              <a:rPr kumimoji="1" lang="en-US" altLang="ja-JP" sz="1600">
                <a:solidFill>
                  <a:srgbClr val="000000"/>
                </a:solidFill>
                <a:latin typeface="+mn-ea"/>
              </a:rPr>
              <a:t>Note pm</a:t>
            </a:r>
            <a:endParaRPr kumimoji="1" lang="ja-JP" altLang="en-US" sz="1600">
              <a:solidFill>
                <a:srgbClr val="000000"/>
              </a:solidFill>
              <a:latin typeface="+mn-ea"/>
            </a:endParaRPr>
          </a:p>
        </p:txBody>
      </p:sp>
      <p:sp>
        <p:nvSpPr>
          <p:cNvPr id="6" name="テキスト ボックス 5">
            <a:extLst>
              <a:ext uri="{FF2B5EF4-FFF2-40B4-BE49-F238E27FC236}">
                <a16:creationId xmlns:a16="http://schemas.microsoft.com/office/drawing/2014/main" id="{678953B2-2308-81FF-9213-52B243DC044E}"/>
              </a:ext>
            </a:extLst>
          </p:cNvPr>
          <p:cNvSpPr txBox="1"/>
          <p:nvPr/>
        </p:nvSpPr>
        <p:spPr>
          <a:xfrm>
            <a:off x="6599266" y="2322565"/>
            <a:ext cx="4160879" cy="584775"/>
          </a:xfrm>
          <a:prstGeom prst="rect">
            <a:avLst/>
          </a:prstGeom>
          <a:noFill/>
        </p:spPr>
        <p:txBody>
          <a:bodyPr wrap="square" rtlCol="0">
            <a:spAutoFit/>
          </a:bodyPr>
          <a:lstStyle/>
          <a:p>
            <a:pPr algn="ctr" defTabSz="914400" fontAlgn="base">
              <a:spcBef>
                <a:spcPct val="0"/>
              </a:spcBef>
              <a:spcAft>
                <a:spcPct val="0"/>
              </a:spcAft>
            </a:pPr>
            <a:r>
              <a:rPr kumimoji="1" lang="ja-JP" altLang="en-US" sz="1600">
                <a:solidFill>
                  <a:srgbClr val="5694D0"/>
                </a:solidFill>
                <a:latin typeface="+mn-ea"/>
              </a:rPr>
              <a:t>自社の強み・不利な点・競合の状態や情勢など様々な視点で現状把握</a:t>
            </a:r>
          </a:p>
        </p:txBody>
      </p:sp>
      <p:sp>
        <p:nvSpPr>
          <p:cNvPr id="7" name="下矢印 6">
            <a:extLst>
              <a:ext uri="{FF2B5EF4-FFF2-40B4-BE49-F238E27FC236}">
                <a16:creationId xmlns:a16="http://schemas.microsoft.com/office/drawing/2014/main" id="{84B8F39A-577C-7EDC-4825-7325652D523F}"/>
              </a:ext>
            </a:extLst>
          </p:cNvPr>
          <p:cNvSpPr/>
          <p:nvPr/>
        </p:nvSpPr>
        <p:spPr>
          <a:xfrm>
            <a:off x="8190609" y="3429000"/>
            <a:ext cx="978195" cy="552893"/>
          </a:xfrm>
          <a:prstGeom prst="downArrow">
            <a:avLst/>
          </a:prstGeom>
          <a:solidFill>
            <a:srgbClr val="F36C3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a:latin typeface="BIZ UDPゴシック" panose="020B0400000000000000" pitchFamily="50" charset="-128"/>
              <a:ea typeface="BIZ UDPゴシック" panose="020B0400000000000000" pitchFamily="50" charset="-128"/>
            </a:endParaRPr>
          </a:p>
        </p:txBody>
      </p:sp>
      <p:sp>
        <p:nvSpPr>
          <p:cNvPr id="8" name="テキスト ボックス 7">
            <a:extLst>
              <a:ext uri="{FF2B5EF4-FFF2-40B4-BE49-F238E27FC236}">
                <a16:creationId xmlns:a16="http://schemas.microsoft.com/office/drawing/2014/main" id="{447D4D2A-8DF9-5593-0FE3-5FE22E067664}"/>
              </a:ext>
            </a:extLst>
          </p:cNvPr>
          <p:cNvSpPr txBox="1"/>
          <p:nvPr/>
        </p:nvSpPr>
        <p:spPr>
          <a:xfrm>
            <a:off x="6740715" y="4503553"/>
            <a:ext cx="4019430" cy="584775"/>
          </a:xfrm>
          <a:prstGeom prst="rect">
            <a:avLst/>
          </a:prstGeom>
          <a:noFill/>
        </p:spPr>
        <p:txBody>
          <a:bodyPr wrap="square" rtlCol="0">
            <a:spAutoFit/>
          </a:bodyPr>
          <a:lstStyle/>
          <a:p>
            <a:pPr algn="ctr" defTabSz="914400" fontAlgn="base">
              <a:spcBef>
                <a:spcPct val="0"/>
              </a:spcBef>
              <a:spcAft>
                <a:spcPct val="0"/>
              </a:spcAft>
            </a:pPr>
            <a:r>
              <a:rPr kumimoji="1" lang="ja-JP" altLang="en-US" sz="1600" b="1">
                <a:solidFill>
                  <a:srgbClr val="F36C37"/>
                </a:solidFill>
                <a:latin typeface="+mn-ea"/>
              </a:rPr>
              <a:t>分析における仮説設定のキーワード抽出</a:t>
            </a:r>
            <a:endParaRPr kumimoji="1" lang="en-US" altLang="ja-JP" sz="1600" b="1">
              <a:solidFill>
                <a:srgbClr val="F36C37"/>
              </a:solidFill>
              <a:latin typeface="+mn-ea"/>
            </a:endParaRPr>
          </a:p>
          <a:p>
            <a:pPr algn="ctr" defTabSz="914400" fontAlgn="base">
              <a:spcBef>
                <a:spcPct val="0"/>
              </a:spcBef>
              <a:spcAft>
                <a:spcPct val="0"/>
              </a:spcAft>
            </a:pPr>
            <a:r>
              <a:rPr kumimoji="1" lang="ja-JP" altLang="en-US" sz="1600" b="1">
                <a:solidFill>
                  <a:srgbClr val="F36C37"/>
                </a:solidFill>
                <a:latin typeface="+mn-ea"/>
              </a:rPr>
              <a:t>分析課題の理解や現状把握が可能</a:t>
            </a:r>
          </a:p>
        </p:txBody>
      </p:sp>
      <p:sp>
        <p:nvSpPr>
          <p:cNvPr id="3" name="スライド番号プレースホルダー 2">
            <a:extLst>
              <a:ext uri="{FF2B5EF4-FFF2-40B4-BE49-F238E27FC236}">
                <a16:creationId xmlns:a16="http://schemas.microsoft.com/office/drawing/2014/main" id="{526D8732-ADF2-040D-0683-64B1F0E97246}"/>
              </a:ext>
            </a:extLst>
          </p:cNvPr>
          <p:cNvSpPr>
            <a:spLocks noGrp="1"/>
          </p:cNvSpPr>
          <p:nvPr>
            <p:ph type="sldNum" sz="quarter" idx="10"/>
          </p:nvPr>
        </p:nvSpPr>
        <p:spPr>
          <a:xfrm>
            <a:off x="9265299" y="6465214"/>
            <a:ext cx="2743200" cy="204403"/>
          </a:xfrm>
        </p:spPr>
        <p:txBody>
          <a:bodyPr/>
          <a:lstStyle/>
          <a:p>
            <a:fld id="{5D750650-B10A-47BF-93C2-E1678438B37A}" type="slidenum">
              <a:rPr lang="en-US" altLang="ja-JP" smtClean="0"/>
              <a:pPr/>
              <a:t>61</a:t>
            </a:fld>
            <a:endParaRPr lang="en-US" altLang="ja-JP"/>
          </a:p>
        </p:txBody>
      </p:sp>
    </p:spTree>
    <p:extLst>
      <p:ext uri="{BB962C8B-B14F-4D97-AF65-F5344CB8AC3E}">
        <p14:creationId xmlns:p14="http://schemas.microsoft.com/office/powerpoint/2010/main" val="2680470240"/>
      </p:ext>
    </p:extLst>
  </p:cSld>
  <p:clrMapOvr>
    <a:masterClrMapping/>
  </p:clrMapOvr>
  <p:extLst>
    <p:ext uri="{6950BFC3-D8DA-4A85-94F7-54DA5524770B}">
      <p188:commentRel xmlns:p188="http://schemas.microsoft.com/office/powerpoint/2018/8/main" r:id="rId3"/>
    </p:ext>
  </p:extLs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a:extLst>
              <a:ext uri="{FF2B5EF4-FFF2-40B4-BE49-F238E27FC236}">
                <a16:creationId xmlns:a16="http://schemas.microsoft.com/office/drawing/2014/main" id="{58513DDB-14F1-4CA3-93CB-39E6EF895C4E}"/>
              </a:ext>
            </a:extLst>
          </p:cNvPr>
          <p:cNvSpPr>
            <a:spLocks noGrp="1"/>
          </p:cNvSpPr>
          <p:nvPr>
            <p:ph type="title"/>
          </p:nvPr>
        </p:nvSpPr>
        <p:spPr/>
        <p:txBody>
          <a:bodyPr/>
          <a:lstStyle/>
          <a:p>
            <a:r>
              <a:rPr lang="ja-JP" altLang="en-US">
                <a:latin typeface="Meiryo UI" panose="020B0604030504040204" pitchFamily="50" charset="-128"/>
              </a:rPr>
              <a:t>プロジェクトスコープの決定</a:t>
            </a:r>
            <a:endParaRPr lang="ja-JP" altLang="en-US" dirty="0">
              <a:latin typeface="Meiryo UI" panose="020B0604030504040204" pitchFamily="50" charset="-128"/>
            </a:endParaRPr>
          </a:p>
        </p:txBody>
      </p:sp>
      <p:sp>
        <p:nvSpPr>
          <p:cNvPr id="2" name="テキスト ボックス 1">
            <a:extLst>
              <a:ext uri="{FF2B5EF4-FFF2-40B4-BE49-F238E27FC236}">
                <a16:creationId xmlns:a16="http://schemas.microsoft.com/office/drawing/2014/main" id="{63824616-3472-9A0A-7A3E-A2E6E4C8E2CE}"/>
              </a:ext>
            </a:extLst>
          </p:cNvPr>
          <p:cNvSpPr txBox="1"/>
          <p:nvPr/>
        </p:nvSpPr>
        <p:spPr>
          <a:xfrm>
            <a:off x="-2" y="2644170"/>
            <a:ext cx="12192000" cy="1569660"/>
          </a:xfrm>
          <a:prstGeom prst="rect">
            <a:avLst/>
          </a:prstGeom>
          <a:noFill/>
        </p:spPr>
        <p:txBody>
          <a:bodyPr wrap="square" rtlCol="0">
            <a:spAutoFit/>
          </a:bodyPr>
          <a:lstStyle/>
          <a:p>
            <a:pPr marL="800100" lvl="1" indent="-342900">
              <a:buClr>
                <a:srgbClr val="F36C37"/>
              </a:buClr>
              <a:buFont typeface="Wingdings" pitchFamily="2" charset="2"/>
              <a:buChar char="n"/>
            </a:pPr>
            <a:r>
              <a:rPr lang="en-US" altLang="ja-JP" sz="2400" dirty="0"/>
              <a:t>KPI</a:t>
            </a:r>
            <a:r>
              <a:rPr lang="ja-JP" altLang="en-US" sz="2400"/>
              <a:t>（目的）</a:t>
            </a:r>
            <a:r>
              <a:rPr lang="en-US" altLang="ja-JP" sz="2400" dirty="0"/>
              <a:t> </a:t>
            </a:r>
            <a:r>
              <a:rPr lang="ja-JP" altLang="en-US" sz="2400"/>
              <a:t>を達成するための成果物・作業項目</a:t>
            </a:r>
            <a:endParaRPr lang="en-US" altLang="ja-JP" sz="2400" dirty="0"/>
          </a:p>
          <a:p>
            <a:pPr marL="1257300" lvl="2" indent="-342900">
              <a:buClr>
                <a:srgbClr val="F36C37"/>
              </a:buClr>
              <a:buFont typeface="Wingdings" pitchFamily="2" charset="2"/>
              <a:buChar char="n"/>
            </a:pPr>
            <a:r>
              <a:rPr lang="en-US" altLang="ja-JP" sz="2400" dirty="0"/>
              <a:t>AI </a:t>
            </a:r>
            <a:r>
              <a:rPr lang="ja-JP" altLang="en-US" sz="2400"/>
              <a:t>に限らず、目的達成の手段を洗い出す</a:t>
            </a:r>
            <a:endParaRPr lang="en-US" altLang="ja-JP" sz="2400" dirty="0"/>
          </a:p>
          <a:p>
            <a:pPr marL="1257300" lvl="2" indent="-342900">
              <a:buClr>
                <a:srgbClr val="F36C37"/>
              </a:buClr>
              <a:buFont typeface="Wingdings" pitchFamily="2" charset="2"/>
              <a:buChar char="n"/>
            </a:pPr>
            <a:r>
              <a:rPr lang="ja-JP" altLang="en-US" sz="2400"/>
              <a:t>検討した結果、</a:t>
            </a:r>
            <a:r>
              <a:rPr lang="en-US" altLang="ja-JP" sz="2400" dirty="0"/>
              <a:t>AI</a:t>
            </a:r>
            <a:r>
              <a:rPr lang="ja-JP" altLang="en-US" sz="2400"/>
              <a:t>を導入しないという判断も◯</a:t>
            </a:r>
            <a:endParaRPr lang="en-US" altLang="ja-JP" sz="2400" dirty="0"/>
          </a:p>
          <a:p>
            <a:pPr marL="1257300" lvl="2" indent="-342900">
              <a:buClr>
                <a:srgbClr val="F36C37"/>
              </a:buClr>
              <a:buFont typeface="Wingdings" pitchFamily="2" charset="2"/>
              <a:buChar char="n"/>
            </a:pPr>
            <a:r>
              <a:rPr lang="en-US" altLang="ja-JP" sz="2400" dirty="0"/>
              <a:t>AI </a:t>
            </a:r>
            <a:r>
              <a:rPr lang="ja-JP" altLang="en-US" sz="2400"/>
              <a:t>の導入を行う場合は</a:t>
            </a:r>
            <a:r>
              <a:rPr lang="ja-JP" altLang="en-US" sz="2400" b="1"/>
              <a:t>データやタスク・指標など具体的な内容を検討する</a:t>
            </a:r>
            <a:endParaRPr lang="en-US" altLang="ja-JP" sz="2400" b="1" dirty="0"/>
          </a:p>
        </p:txBody>
      </p:sp>
      <p:sp>
        <p:nvSpPr>
          <p:cNvPr id="4" name="テキスト ボックス 3">
            <a:extLst>
              <a:ext uri="{FF2B5EF4-FFF2-40B4-BE49-F238E27FC236}">
                <a16:creationId xmlns:a16="http://schemas.microsoft.com/office/drawing/2014/main" id="{34699C8A-B693-4808-08CC-7C64C2B41FA4}"/>
              </a:ext>
            </a:extLst>
          </p:cNvPr>
          <p:cNvSpPr txBox="1"/>
          <p:nvPr/>
        </p:nvSpPr>
        <p:spPr>
          <a:xfrm>
            <a:off x="368287" y="1734954"/>
            <a:ext cx="4185761" cy="461665"/>
          </a:xfrm>
          <a:prstGeom prst="rect">
            <a:avLst/>
          </a:prstGeom>
          <a:noFill/>
        </p:spPr>
        <p:txBody>
          <a:bodyPr wrap="none" rtlCol="0">
            <a:spAutoFit/>
          </a:bodyPr>
          <a:lstStyle/>
          <a:p>
            <a:pPr algn="ctr" defTabSz="914400" fontAlgn="base">
              <a:spcBef>
                <a:spcPct val="0"/>
              </a:spcBef>
              <a:spcAft>
                <a:spcPct val="0"/>
              </a:spcAft>
            </a:pPr>
            <a:r>
              <a:rPr lang="ja-JP" altLang="en-US" sz="2400"/>
              <a:t>プロジェクトスコープの検討</a:t>
            </a:r>
            <a:endParaRPr lang="en-US" altLang="ja-JP" sz="2400" dirty="0"/>
          </a:p>
        </p:txBody>
      </p:sp>
    </p:spTree>
    <p:extLst>
      <p:ext uri="{BB962C8B-B14F-4D97-AF65-F5344CB8AC3E}">
        <p14:creationId xmlns:p14="http://schemas.microsoft.com/office/powerpoint/2010/main" val="227481997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93050C5-A1A0-D1BA-9DDF-886FBB1AE9ED}"/>
              </a:ext>
            </a:extLst>
          </p:cNvPr>
          <p:cNvSpPr>
            <a:spLocks noGrp="1"/>
          </p:cNvSpPr>
          <p:nvPr>
            <p:ph type="title"/>
          </p:nvPr>
        </p:nvSpPr>
        <p:spPr/>
        <p:txBody>
          <a:bodyPr/>
          <a:lstStyle/>
          <a:p>
            <a:r>
              <a:rPr kumimoji="1" lang="ja-JP" altLang="en-US"/>
              <a:t>ワークシートの記入</a:t>
            </a:r>
          </a:p>
        </p:txBody>
      </p:sp>
      <p:sp>
        <p:nvSpPr>
          <p:cNvPr id="3" name="スライド番号プレースホルダー 2">
            <a:extLst>
              <a:ext uri="{FF2B5EF4-FFF2-40B4-BE49-F238E27FC236}">
                <a16:creationId xmlns:a16="http://schemas.microsoft.com/office/drawing/2014/main" id="{57404AF4-A94F-827A-282F-D8BF7D44C686}"/>
              </a:ext>
            </a:extLst>
          </p:cNvPr>
          <p:cNvSpPr>
            <a:spLocks noGrp="1"/>
          </p:cNvSpPr>
          <p:nvPr>
            <p:ph type="sldNum" sz="quarter" idx="10"/>
          </p:nvPr>
        </p:nvSpPr>
        <p:spPr/>
        <p:txBody>
          <a:bodyPr/>
          <a:lstStyle/>
          <a:p>
            <a:fld id="{5D750650-B10A-47BF-93C2-E1678438B37A}" type="slidenum">
              <a:rPr lang="en-US" altLang="ja-JP" smtClean="0"/>
              <a:pPr/>
              <a:t>63</a:t>
            </a:fld>
            <a:endParaRPr lang="en-US" altLang="ja-JP" dirty="0"/>
          </a:p>
        </p:txBody>
      </p:sp>
      <p:pic>
        <p:nvPicPr>
          <p:cNvPr id="5" name="図 4" descr="グラフィカル ユーザー インターフェイス, テキスト, アプリケーション, テーブル&#10;&#10;自動的に生成された説明">
            <a:extLst>
              <a:ext uri="{FF2B5EF4-FFF2-40B4-BE49-F238E27FC236}">
                <a16:creationId xmlns:a16="http://schemas.microsoft.com/office/drawing/2014/main" id="{E0E442FA-EB26-5F5E-564A-F69F6D14CF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64340" y="3307403"/>
            <a:ext cx="9607408" cy="1980698"/>
          </a:xfrm>
          <a:prstGeom prst="rect">
            <a:avLst/>
          </a:prstGeom>
        </p:spPr>
      </p:pic>
      <p:sp>
        <p:nvSpPr>
          <p:cNvPr id="7" name="角丸四角形 6">
            <a:extLst>
              <a:ext uri="{FF2B5EF4-FFF2-40B4-BE49-F238E27FC236}">
                <a16:creationId xmlns:a16="http://schemas.microsoft.com/office/drawing/2014/main" id="{C15E58D8-F28D-2668-580F-CEA9373BB0CC}"/>
              </a:ext>
            </a:extLst>
          </p:cNvPr>
          <p:cNvSpPr/>
          <p:nvPr/>
        </p:nvSpPr>
        <p:spPr>
          <a:xfrm>
            <a:off x="1364340" y="1346422"/>
            <a:ext cx="9463315" cy="1436914"/>
          </a:xfrm>
          <a:prstGeom prst="roundRect">
            <a:avLst/>
          </a:prstGeom>
          <a:noFill/>
          <a:ln w="25400">
            <a:solidFill>
              <a:srgbClr val="F36C3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8" name="テキスト ボックス 7">
            <a:extLst>
              <a:ext uri="{FF2B5EF4-FFF2-40B4-BE49-F238E27FC236}">
                <a16:creationId xmlns:a16="http://schemas.microsoft.com/office/drawing/2014/main" id="{D494E246-0E1D-4499-4758-4D30EE0E50AB}"/>
              </a:ext>
            </a:extLst>
          </p:cNvPr>
          <p:cNvSpPr txBox="1"/>
          <p:nvPr/>
        </p:nvSpPr>
        <p:spPr>
          <a:xfrm>
            <a:off x="5576463" y="1146367"/>
            <a:ext cx="1039066" cy="400110"/>
          </a:xfrm>
          <a:prstGeom prst="rect">
            <a:avLst/>
          </a:prstGeom>
          <a:solidFill>
            <a:schemeClr val="bg1"/>
          </a:solidFill>
          <a:ln w="25400">
            <a:solidFill>
              <a:srgbClr val="F36C37"/>
            </a:solidFill>
          </a:ln>
        </p:spPr>
        <p:txBody>
          <a:bodyPr wrap="none" rtlCol="0">
            <a:spAutoFit/>
          </a:bodyPr>
          <a:lstStyle/>
          <a:p>
            <a:pPr algn="ctr" defTabSz="914400" fontAlgn="base">
              <a:spcBef>
                <a:spcPct val="0"/>
              </a:spcBef>
              <a:spcAft>
                <a:spcPct val="0"/>
              </a:spcAft>
            </a:pPr>
            <a:r>
              <a:rPr kumimoji="1" lang="ja-JP" altLang="en-US" sz="2000" b="1">
                <a:solidFill>
                  <a:srgbClr val="F36C37"/>
                </a:solidFill>
                <a:latin typeface="+mn-ea"/>
              </a:rPr>
              <a:t>ワーク</a:t>
            </a:r>
            <a:r>
              <a:rPr kumimoji="1" lang="en-US" altLang="ja-JP" sz="2000" b="1" dirty="0">
                <a:solidFill>
                  <a:srgbClr val="F36C37"/>
                </a:solidFill>
                <a:latin typeface="+mn-ea"/>
              </a:rPr>
              <a:t> </a:t>
            </a:r>
            <a:endParaRPr kumimoji="1" lang="ja-JP" altLang="en-US" sz="2000" b="1" dirty="0">
              <a:solidFill>
                <a:srgbClr val="F36C37"/>
              </a:solidFill>
              <a:latin typeface="+mn-ea"/>
            </a:endParaRPr>
          </a:p>
        </p:txBody>
      </p:sp>
      <p:sp>
        <p:nvSpPr>
          <p:cNvPr id="9" name="テキスト ボックス 8">
            <a:extLst>
              <a:ext uri="{FF2B5EF4-FFF2-40B4-BE49-F238E27FC236}">
                <a16:creationId xmlns:a16="http://schemas.microsoft.com/office/drawing/2014/main" id="{452E477A-4A66-8F7A-A4F1-A4896AB972C8}"/>
              </a:ext>
            </a:extLst>
          </p:cNvPr>
          <p:cNvSpPr txBox="1"/>
          <p:nvPr/>
        </p:nvSpPr>
        <p:spPr>
          <a:xfrm>
            <a:off x="1691816" y="1810963"/>
            <a:ext cx="8431898" cy="707886"/>
          </a:xfrm>
          <a:prstGeom prst="rect">
            <a:avLst/>
          </a:prstGeom>
          <a:noFill/>
        </p:spPr>
        <p:txBody>
          <a:bodyPr wrap="square" rtlCol="0">
            <a:spAutoFit/>
          </a:bodyPr>
          <a:lstStyle/>
          <a:p>
            <a:pPr defTabSz="914400" fontAlgn="base">
              <a:spcBef>
                <a:spcPct val="0"/>
              </a:spcBef>
              <a:spcAft>
                <a:spcPct val="0"/>
              </a:spcAft>
            </a:pPr>
            <a:r>
              <a:rPr kumimoji="1" lang="ja-JP" altLang="en-US" sz="2000">
                <a:solidFill>
                  <a:srgbClr val="000000"/>
                </a:solidFill>
                <a:latin typeface="+mn-ea"/>
              </a:rPr>
              <a:t>ここまでの学びを元に、講義のはじめに洗い出した課題から１つ選択し</a:t>
            </a:r>
            <a:r>
              <a:rPr kumimoji="1" lang="en-US" altLang="ja-JP" sz="2000" dirty="0">
                <a:solidFill>
                  <a:srgbClr val="000000"/>
                </a:solidFill>
                <a:latin typeface="+mn-ea"/>
              </a:rPr>
              <a:t>Step1 </a:t>
            </a:r>
            <a:r>
              <a:rPr kumimoji="1" lang="ja-JP" altLang="en-US" sz="2000">
                <a:solidFill>
                  <a:srgbClr val="000000"/>
                </a:solidFill>
                <a:latin typeface="+mn-ea"/>
              </a:rPr>
              <a:t>の目的設定を行いましょう</a:t>
            </a:r>
            <a:endParaRPr kumimoji="1" lang="ja-JP" altLang="en-US" sz="2000" dirty="0">
              <a:solidFill>
                <a:srgbClr val="000000"/>
              </a:solidFill>
              <a:latin typeface="+mn-ea"/>
            </a:endParaRPr>
          </a:p>
        </p:txBody>
      </p:sp>
    </p:spTree>
    <p:extLst>
      <p:ext uri="{BB962C8B-B14F-4D97-AF65-F5344CB8AC3E}">
        <p14:creationId xmlns:p14="http://schemas.microsoft.com/office/powerpoint/2010/main" val="123881494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397DFDCB-846C-66F2-DE01-81246B7AA35F}"/>
              </a:ext>
            </a:extLst>
          </p:cNvPr>
          <p:cNvSpPr>
            <a:spLocks noGrp="1"/>
          </p:cNvSpPr>
          <p:nvPr>
            <p:ph type="title"/>
          </p:nvPr>
        </p:nvSpPr>
        <p:spPr/>
        <p:txBody>
          <a:bodyPr anchor="ctr">
            <a:normAutofit/>
          </a:bodyPr>
          <a:lstStyle/>
          <a:p>
            <a:r>
              <a:rPr lang="en-US" altLang="ja-JP" dirty="0"/>
              <a:t>AI </a:t>
            </a:r>
            <a:r>
              <a:rPr lang="ja-JP" altLang="en-US"/>
              <a:t>に関わる役割</a:t>
            </a:r>
          </a:p>
        </p:txBody>
      </p:sp>
      <p:sp>
        <p:nvSpPr>
          <p:cNvPr id="15" name="Slide Number Placeholder 3">
            <a:extLst>
              <a:ext uri="{FF2B5EF4-FFF2-40B4-BE49-F238E27FC236}">
                <a16:creationId xmlns:a16="http://schemas.microsoft.com/office/drawing/2014/main" id="{253BAF50-3D18-470A-DE52-63C98E72C84F}"/>
              </a:ext>
            </a:extLst>
          </p:cNvPr>
          <p:cNvSpPr>
            <a:spLocks noGrp="1"/>
          </p:cNvSpPr>
          <p:nvPr>
            <p:ph type="sldNum" sz="quarter" idx="10"/>
          </p:nvPr>
        </p:nvSpPr>
        <p:spPr/>
        <p:txBody>
          <a:bodyPr/>
          <a:lstStyle/>
          <a:p>
            <a:pPr>
              <a:spcAft>
                <a:spcPts val="600"/>
              </a:spcAft>
            </a:pPr>
            <a:fld id="{46BB8D49-91AB-4BE8-B7F4-8EAFE2BF815D}" type="slidenum">
              <a:rPr kumimoji="1" lang="ja-JP" altLang="en-US" smtClean="0"/>
              <a:pPr>
                <a:spcAft>
                  <a:spcPts val="600"/>
                </a:spcAft>
              </a:pPr>
              <a:t>64</a:t>
            </a:fld>
            <a:endParaRPr kumimoji="1" lang="ja-JP" altLang="en-US"/>
          </a:p>
        </p:txBody>
      </p:sp>
      <p:sp>
        <p:nvSpPr>
          <p:cNvPr id="4" name="テキスト ボックス 3">
            <a:extLst>
              <a:ext uri="{FF2B5EF4-FFF2-40B4-BE49-F238E27FC236}">
                <a16:creationId xmlns:a16="http://schemas.microsoft.com/office/drawing/2014/main" id="{C8F42D49-DA2B-EF4A-2762-95528C309384}"/>
              </a:ext>
            </a:extLst>
          </p:cNvPr>
          <p:cNvSpPr txBox="1"/>
          <p:nvPr/>
        </p:nvSpPr>
        <p:spPr>
          <a:xfrm>
            <a:off x="4265852" y="1533284"/>
            <a:ext cx="3486852" cy="369332"/>
          </a:xfrm>
          <a:prstGeom prst="rect">
            <a:avLst/>
          </a:prstGeom>
          <a:solidFill>
            <a:srgbClr val="F36C37"/>
          </a:solidFill>
          <a:ln w="31750">
            <a:noFill/>
          </a:ln>
        </p:spPr>
        <p:txBody>
          <a:bodyPr wrap="none" rtlCol="0">
            <a:spAutoFit/>
          </a:bodyPr>
          <a:lstStyle/>
          <a:p>
            <a:pPr algn="ctr" defTabSz="996696" fontAlgn="base">
              <a:spcBef>
                <a:spcPct val="0"/>
              </a:spcBef>
              <a:spcAft>
                <a:spcPts val="600"/>
              </a:spcAft>
            </a:pPr>
            <a:r>
              <a:rPr kumimoji="1" lang="en-US" altLang="ja-JP" b="1" kern="1200" dirty="0">
                <a:solidFill>
                  <a:schemeClr val="bg1"/>
                </a:solidFill>
                <a:latin typeface="+mn-ea"/>
                <a:ea typeface="+mn-ea"/>
                <a:cs typeface="+mn-cs"/>
              </a:rPr>
              <a:t>1. </a:t>
            </a:r>
            <a:r>
              <a:rPr kumimoji="1" lang="ja-JP" altLang="en-US" b="1" kern="1200" dirty="0">
                <a:solidFill>
                  <a:schemeClr val="bg1"/>
                </a:solidFill>
                <a:latin typeface="+mn-ea"/>
                <a:ea typeface="+mn-ea"/>
                <a:cs typeface="+mn-cs"/>
              </a:rPr>
              <a:t>プロジェクトスコープの決定</a:t>
            </a:r>
            <a:endParaRPr kumimoji="1" lang="ja-JP" altLang="en-US" b="1" dirty="0">
              <a:solidFill>
                <a:schemeClr val="bg1"/>
              </a:solidFill>
              <a:latin typeface="+mn-ea"/>
            </a:endParaRPr>
          </a:p>
        </p:txBody>
      </p:sp>
      <p:sp>
        <p:nvSpPr>
          <p:cNvPr id="5" name="テキスト ボックス 4">
            <a:extLst>
              <a:ext uri="{FF2B5EF4-FFF2-40B4-BE49-F238E27FC236}">
                <a16:creationId xmlns:a16="http://schemas.microsoft.com/office/drawing/2014/main" id="{D97490CA-FEA6-9755-263D-C417ACE73CD3}"/>
              </a:ext>
            </a:extLst>
          </p:cNvPr>
          <p:cNvSpPr txBox="1"/>
          <p:nvPr/>
        </p:nvSpPr>
        <p:spPr>
          <a:xfrm>
            <a:off x="7752704" y="2430149"/>
            <a:ext cx="3025188" cy="369332"/>
          </a:xfrm>
          <a:prstGeom prst="rect">
            <a:avLst/>
          </a:prstGeom>
          <a:solidFill>
            <a:srgbClr val="F36C37"/>
          </a:solidFill>
          <a:ln w="31750">
            <a:noFill/>
          </a:ln>
        </p:spPr>
        <p:txBody>
          <a:bodyPr wrap="none" rtlCol="0">
            <a:spAutoFit/>
          </a:bodyPr>
          <a:lstStyle/>
          <a:p>
            <a:pPr algn="ctr" defTabSz="996696" fontAlgn="base">
              <a:spcBef>
                <a:spcPct val="0"/>
              </a:spcBef>
              <a:spcAft>
                <a:spcPts val="600"/>
              </a:spcAft>
            </a:pPr>
            <a:r>
              <a:rPr kumimoji="1" lang="en-US" altLang="ja-JP" b="1" kern="1200">
                <a:solidFill>
                  <a:schemeClr val="bg1"/>
                </a:solidFill>
                <a:latin typeface="+mn-ea"/>
                <a:ea typeface="+mn-ea"/>
                <a:cs typeface="+mn-cs"/>
              </a:rPr>
              <a:t>2. </a:t>
            </a:r>
            <a:r>
              <a:rPr kumimoji="1" lang="ja-JP" altLang="en-US" b="1" kern="1200">
                <a:solidFill>
                  <a:schemeClr val="bg1"/>
                </a:solidFill>
                <a:latin typeface="+mn-ea"/>
                <a:ea typeface="+mn-ea"/>
                <a:cs typeface="+mn-cs"/>
              </a:rPr>
              <a:t>データエンジニアリング</a:t>
            </a:r>
            <a:endParaRPr kumimoji="1" lang="ja-JP" altLang="en-US" b="1">
              <a:solidFill>
                <a:schemeClr val="bg1"/>
              </a:solidFill>
              <a:latin typeface="+mn-ea"/>
            </a:endParaRPr>
          </a:p>
        </p:txBody>
      </p:sp>
      <p:sp>
        <p:nvSpPr>
          <p:cNvPr id="6" name="テキスト ボックス 5">
            <a:extLst>
              <a:ext uri="{FF2B5EF4-FFF2-40B4-BE49-F238E27FC236}">
                <a16:creationId xmlns:a16="http://schemas.microsoft.com/office/drawing/2014/main" id="{BDC4B95F-799A-4682-BFF2-F6AE39840C09}"/>
              </a:ext>
            </a:extLst>
          </p:cNvPr>
          <p:cNvSpPr txBox="1"/>
          <p:nvPr/>
        </p:nvSpPr>
        <p:spPr>
          <a:xfrm>
            <a:off x="7983536" y="3961495"/>
            <a:ext cx="2563523" cy="369332"/>
          </a:xfrm>
          <a:prstGeom prst="rect">
            <a:avLst/>
          </a:prstGeom>
          <a:solidFill>
            <a:srgbClr val="F36C37"/>
          </a:solidFill>
          <a:ln w="31750">
            <a:noFill/>
          </a:ln>
        </p:spPr>
        <p:txBody>
          <a:bodyPr wrap="none" rtlCol="0">
            <a:spAutoFit/>
          </a:bodyPr>
          <a:lstStyle/>
          <a:p>
            <a:pPr algn="ctr" defTabSz="996696" fontAlgn="base">
              <a:spcBef>
                <a:spcPct val="0"/>
              </a:spcBef>
              <a:spcAft>
                <a:spcPts val="600"/>
              </a:spcAft>
            </a:pPr>
            <a:r>
              <a:rPr kumimoji="1" lang="en-US" altLang="ja-JP" b="1" kern="1200">
                <a:solidFill>
                  <a:schemeClr val="bg1"/>
                </a:solidFill>
                <a:latin typeface="+mn-ea"/>
                <a:ea typeface="+mn-ea"/>
                <a:cs typeface="+mn-cs"/>
              </a:rPr>
              <a:t>3. </a:t>
            </a:r>
            <a:r>
              <a:rPr kumimoji="1" lang="ja-JP" altLang="en-US" b="1" kern="1200">
                <a:solidFill>
                  <a:schemeClr val="bg1"/>
                </a:solidFill>
                <a:latin typeface="+mn-ea"/>
                <a:ea typeface="+mn-ea"/>
                <a:cs typeface="+mn-cs"/>
              </a:rPr>
              <a:t>機械学習モデル開発</a:t>
            </a:r>
            <a:endParaRPr kumimoji="1" lang="ja-JP" altLang="en-US" b="1">
              <a:solidFill>
                <a:schemeClr val="bg1"/>
              </a:solidFill>
              <a:latin typeface="+mn-ea"/>
            </a:endParaRPr>
          </a:p>
        </p:txBody>
      </p:sp>
      <p:sp>
        <p:nvSpPr>
          <p:cNvPr id="7" name="テキスト ボックス 6">
            <a:extLst>
              <a:ext uri="{FF2B5EF4-FFF2-40B4-BE49-F238E27FC236}">
                <a16:creationId xmlns:a16="http://schemas.microsoft.com/office/drawing/2014/main" id="{0ED33A42-601B-7CDB-F57C-792C1633E8AD}"/>
              </a:ext>
            </a:extLst>
          </p:cNvPr>
          <p:cNvSpPr txBox="1"/>
          <p:nvPr/>
        </p:nvSpPr>
        <p:spPr>
          <a:xfrm>
            <a:off x="5298987" y="5030803"/>
            <a:ext cx="1420582" cy="369332"/>
          </a:xfrm>
          <a:prstGeom prst="rect">
            <a:avLst/>
          </a:prstGeom>
          <a:solidFill>
            <a:srgbClr val="F36C37"/>
          </a:solidFill>
          <a:ln w="31750">
            <a:noFill/>
          </a:ln>
        </p:spPr>
        <p:txBody>
          <a:bodyPr wrap="none" rtlCol="0">
            <a:spAutoFit/>
          </a:bodyPr>
          <a:lstStyle/>
          <a:p>
            <a:pPr algn="ctr" defTabSz="996696" fontAlgn="base">
              <a:spcBef>
                <a:spcPct val="0"/>
              </a:spcBef>
              <a:spcAft>
                <a:spcPts val="600"/>
              </a:spcAft>
            </a:pPr>
            <a:r>
              <a:rPr kumimoji="1" lang="en-US" altLang="ja-JP" b="1" kern="1200" dirty="0">
                <a:solidFill>
                  <a:schemeClr val="bg1"/>
                </a:solidFill>
                <a:latin typeface="+mn-ea"/>
                <a:ea typeface="+mn-ea"/>
                <a:cs typeface="+mn-cs"/>
              </a:rPr>
              <a:t>4. </a:t>
            </a:r>
            <a:r>
              <a:rPr kumimoji="1" lang="ja-JP" altLang="en-US" b="1" kern="1200">
                <a:solidFill>
                  <a:schemeClr val="bg1"/>
                </a:solidFill>
                <a:latin typeface="+mn-ea"/>
                <a:ea typeface="+mn-ea"/>
                <a:cs typeface="+mn-cs"/>
              </a:rPr>
              <a:t>デプロイ</a:t>
            </a:r>
            <a:endParaRPr kumimoji="1" lang="ja-JP" altLang="en-US" b="1">
              <a:solidFill>
                <a:schemeClr val="bg1"/>
              </a:solidFill>
              <a:latin typeface="+mn-ea"/>
            </a:endParaRPr>
          </a:p>
        </p:txBody>
      </p:sp>
      <p:sp>
        <p:nvSpPr>
          <p:cNvPr id="8" name="テキスト ボックス 7">
            <a:extLst>
              <a:ext uri="{FF2B5EF4-FFF2-40B4-BE49-F238E27FC236}">
                <a16:creationId xmlns:a16="http://schemas.microsoft.com/office/drawing/2014/main" id="{D9D72066-43F7-B8FE-2821-F80F88C10FDF}"/>
              </a:ext>
            </a:extLst>
          </p:cNvPr>
          <p:cNvSpPr txBox="1"/>
          <p:nvPr/>
        </p:nvSpPr>
        <p:spPr>
          <a:xfrm>
            <a:off x="1585522" y="3961495"/>
            <a:ext cx="2101858" cy="369332"/>
          </a:xfrm>
          <a:prstGeom prst="rect">
            <a:avLst/>
          </a:prstGeom>
          <a:solidFill>
            <a:srgbClr val="F36C37"/>
          </a:solidFill>
          <a:ln w="31750">
            <a:noFill/>
          </a:ln>
        </p:spPr>
        <p:txBody>
          <a:bodyPr wrap="none" rtlCol="0">
            <a:spAutoFit/>
          </a:bodyPr>
          <a:lstStyle/>
          <a:p>
            <a:pPr algn="ctr" defTabSz="996696" fontAlgn="base">
              <a:spcBef>
                <a:spcPct val="0"/>
              </a:spcBef>
              <a:spcAft>
                <a:spcPts val="600"/>
              </a:spcAft>
            </a:pPr>
            <a:r>
              <a:rPr kumimoji="1" lang="en-US" altLang="ja-JP" b="1" kern="1200">
                <a:solidFill>
                  <a:schemeClr val="bg1"/>
                </a:solidFill>
                <a:latin typeface="+mn-ea"/>
                <a:ea typeface="+mn-ea"/>
                <a:cs typeface="+mn-cs"/>
              </a:rPr>
              <a:t>5. </a:t>
            </a:r>
            <a:r>
              <a:rPr kumimoji="1" lang="ja-JP" altLang="en-US" b="1" kern="1200">
                <a:solidFill>
                  <a:schemeClr val="bg1"/>
                </a:solidFill>
                <a:latin typeface="+mn-ea"/>
                <a:ea typeface="+mn-ea"/>
                <a:cs typeface="+mn-cs"/>
              </a:rPr>
              <a:t>監視と継続学習</a:t>
            </a:r>
            <a:endParaRPr kumimoji="1" lang="ja-JP" altLang="en-US" b="1">
              <a:solidFill>
                <a:schemeClr val="bg1"/>
              </a:solidFill>
              <a:latin typeface="+mn-ea"/>
            </a:endParaRPr>
          </a:p>
        </p:txBody>
      </p:sp>
      <p:sp>
        <p:nvSpPr>
          <p:cNvPr id="9" name="テキスト ボックス 8">
            <a:extLst>
              <a:ext uri="{FF2B5EF4-FFF2-40B4-BE49-F238E27FC236}">
                <a16:creationId xmlns:a16="http://schemas.microsoft.com/office/drawing/2014/main" id="{9F87E811-0E5B-60F6-E89B-93A870870633}"/>
              </a:ext>
            </a:extLst>
          </p:cNvPr>
          <p:cNvSpPr txBox="1"/>
          <p:nvPr/>
        </p:nvSpPr>
        <p:spPr>
          <a:xfrm>
            <a:off x="1700937" y="2430149"/>
            <a:ext cx="1871026" cy="369332"/>
          </a:xfrm>
          <a:prstGeom prst="rect">
            <a:avLst/>
          </a:prstGeom>
          <a:solidFill>
            <a:srgbClr val="F36C37"/>
          </a:solidFill>
          <a:ln w="31750">
            <a:noFill/>
          </a:ln>
        </p:spPr>
        <p:txBody>
          <a:bodyPr wrap="none" rtlCol="0">
            <a:spAutoFit/>
          </a:bodyPr>
          <a:lstStyle/>
          <a:p>
            <a:pPr algn="ctr" defTabSz="996696" fontAlgn="base">
              <a:spcBef>
                <a:spcPct val="0"/>
              </a:spcBef>
              <a:spcAft>
                <a:spcPts val="600"/>
              </a:spcAft>
            </a:pPr>
            <a:r>
              <a:rPr kumimoji="1" lang="en-US" altLang="ja-JP" b="1" kern="1200" dirty="0">
                <a:solidFill>
                  <a:schemeClr val="bg1"/>
                </a:solidFill>
                <a:latin typeface="+mn-ea"/>
                <a:ea typeface="+mn-ea"/>
                <a:cs typeface="+mn-cs"/>
              </a:rPr>
              <a:t>6. </a:t>
            </a:r>
            <a:r>
              <a:rPr kumimoji="1" lang="ja-JP" altLang="en-US" b="1" kern="1200">
                <a:solidFill>
                  <a:schemeClr val="bg1"/>
                </a:solidFill>
                <a:latin typeface="+mn-ea"/>
                <a:ea typeface="+mn-ea"/>
                <a:cs typeface="+mn-cs"/>
              </a:rPr>
              <a:t>ビジネス分析</a:t>
            </a:r>
            <a:endParaRPr kumimoji="1" lang="ja-JP" altLang="en-US" b="1">
              <a:solidFill>
                <a:schemeClr val="bg1"/>
              </a:solidFill>
              <a:latin typeface="+mn-ea"/>
            </a:endParaRPr>
          </a:p>
        </p:txBody>
      </p:sp>
      <p:cxnSp>
        <p:nvCxnSpPr>
          <p:cNvPr id="11" name="カギ線コネクタ 10">
            <a:extLst>
              <a:ext uri="{FF2B5EF4-FFF2-40B4-BE49-F238E27FC236}">
                <a16:creationId xmlns:a16="http://schemas.microsoft.com/office/drawing/2014/main" id="{5AB3347B-0D46-3820-5AAF-269F616650A4}"/>
              </a:ext>
            </a:extLst>
          </p:cNvPr>
          <p:cNvCxnSpPr>
            <a:cxnSpLocks/>
            <a:stCxn id="4" idx="3"/>
            <a:endCxn id="5" idx="0"/>
          </p:cNvCxnSpPr>
          <p:nvPr/>
        </p:nvCxnSpPr>
        <p:spPr>
          <a:xfrm>
            <a:off x="7752704" y="1717950"/>
            <a:ext cx="1512594" cy="712199"/>
          </a:xfrm>
          <a:prstGeom prst="bentConnector2">
            <a:avLst/>
          </a:prstGeom>
          <a:ln w="47625">
            <a:solidFill>
              <a:schemeClr val="tx1">
                <a:lumMod val="50000"/>
                <a:lumOff val="50000"/>
              </a:schemeClr>
            </a:solidFill>
            <a:headEnd type="none" w="med" len="med"/>
            <a:tailEnd type="triangle"/>
          </a:ln>
        </p:spPr>
        <p:style>
          <a:lnRef idx="3">
            <a:schemeClr val="accent1"/>
          </a:lnRef>
          <a:fillRef idx="0">
            <a:schemeClr val="accent1"/>
          </a:fillRef>
          <a:effectRef idx="2">
            <a:schemeClr val="accent1"/>
          </a:effectRef>
          <a:fontRef idx="minor">
            <a:schemeClr val="tx1"/>
          </a:fontRef>
        </p:style>
      </p:cxnSp>
      <p:cxnSp>
        <p:nvCxnSpPr>
          <p:cNvPr id="13" name="カギ線コネクタ 12">
            <a:extLst>
              <a:ext uri="{FF2B5EF4-FFF2-40B4-BE49-F238E27FC236}">
                <a16:creationId xmlns:a16="http://schemas.microsoft.com/office/drawing/2014/main" id="{0137172B-FDE0-CE13-E751-A85CCDCEA2B5}"/>
              </a:ext>
            </a:extLst>
          </p:cNvPr>
          <p:cNvCxnSpPr>
            <a:cxnSpLocks/>
            <a:stCxn id="6" idx="2"/>
            <a:endCxn id="7" idx="3"/>
          </p:cNvCxnSpPr>
          <p:nvPr/>
        </p:nvCxnSpPr>
        <p:spPr>
          <a:xfrm rot="5400000">
            <a:off x="7550113" y="3500284"/>
            <a:ext cx="884642" cy="2545729"/>
          </a:xfrm>
          <a:prstGeom prst="bentConnector2">
            <a:avLst/>
          </a:prstGeom>
          <a:ln w="47625">
            <a:solidFill>
              <a:schemeClr val="tx1">
                <a:lumMod val="50000"/>
                <a:lumOff val="50000"/>
              </a:schemeClr>
            </a:solidFill>
            <a:headEnd type="none" w="med" len="med"/>
            <a:tailEnd type="triangle"/>
          </a:ln>
        </p:spPr>
        <p:style>
          <a:lnRef idx="3">
            <a:schemeClr val="accent1"/>
          </a:lnRef>
          <a:fillRef idx="0">
            <a:schemeClr val="accent1"/>
          </a:fillRef>
          <a:effectRef idx="2">
            <a:schemeClr val="accent1"/>
          </a:effectRef>
          <a:fontRef idx="minor">
            <a:schemeClr val="tx1"/>
          </a:fontRef>
        </p:style>
      </p:cxnSp>
      <p:cxnSp>
        <p:nvCxnSpPr>
          <p:cNvPr id="17" name="カギ線コネクタ 16">
            <a:extLst>
              <a:ext uri="{FF2B5EF4-FFF2-40B4-BE49-F238E27FC236}">
                <a16:creationId xmlns:a16="http://schemas.microsoft.com/office/drawing/2014/main" id="{0545F141-00B1-33A0-EB1C-6BFD8103B209}"/>
              </a:ext>
            </a:extLst>
          </p:cNvPr>
          <p:cNvCxnSpPr>
            <a:cxnSpLocks/>
            <a:stCxn id="7" idx="1"/>
            <a:endCxn id="8" idx="2"/>
          </p:cNvCxnSpPr>
          <p:nvPr/>
        </p:nvCxnSpPr>
        <p:spPr>
          <a:xfrm rot="10800000">
            <a:off x="2636451" y="4330827"/>
            <a:ext cx="2662536" cy="884642"/>
          </a:xfrm>
          <a:prstGeom prst="bentConnector2">
            <a:avLst/>
          </a:prstGeom>
          <a:ln w="47625">
            <a:solidFill>
              <a:schemeClr val="tx1">
                <a:lumMod val="50000"/>
                <a:lumOff val="50000"/>
              </a:schemeClr>
            </a:solidFill>
            <a:headEnd type="none" w="med" len="med"/>
            <a:tailEnd type="triangle"/>
          </a:ln>
        </p:spPr>
        <p:style>
          <a:lnRef idx="3">
            <a:schemeClr val="accent1"/>
          </a:lnRef>
          <a:fillRef idx="0">
            <a:schemeClr val="accent1"/>
          </a:fillRef>
          <a:effectRef idx="2">
            <a:schemeClr val="accent1"/>
          </a:effectRef>
          <a:fontRef idx="minor">
            <a:schemeClr val="tx1"/>
          </a:fontRef>
        </p:style>
      </p:cxnSp>
      <p:cxnSp>
        <p:nvCxnSpPr>
          <p:cNvPr id="20" name="カギ線コネクタ 19">
            <a:extLst>
              <a:ext uri="{FF2B5EF4-FFF2-40B4-BE49-F238E27FC236}">
                <a16:creationId xmlns:a16="http://schemas.microsoft.com/office/drawing/2014/main" id="{8BA27D23-6F16-24CD-89E9-3DA3B6708820}"/>
              </a:ext>
            </a:extLst>
          </p:cNvPr>
          <p:cNvCxnSpPr>
            <a:cxnSpLocks/>
            <a:stCxn id="9" idx="0"/>
            <a:endCxn id="4" idx="1"/>
          </p:cNvCxnSpPr>
          <p:nvPr/>
        </p:nvCxnSpPr>
        <p:spPr>
          <a:xfrm rot="5400000" flipH="1" flipV="1">
            <a:off x="3095052" y="1259349"/>
            <a:ext cx="712199" cy="1629402"/>
          </a:xfrm>
          <a:prstGeom prst="bentConnector2">
            <a:avLst/>
          </a:prstGeom>
          <a:ln w="47625">
            <a:solidFill>
              <a:schemeClr val="tx1">
                <a:lumMod val="50000"/>
                <a:lumOff val="50000"/>
              </a:schemeClr>
            </a:solidFill>
            <a:headEnd type="none" w="med" len="med"/>
            <a:tailEnd type="triangle"/>
          </a:ln>
        </p:spPr>
        <p:style>
          <a:lnRef idx="3">
            <a:schemeClr val="accent1"/>
          </a:lnRef>
          <a:fillRef idx="0">
            <a:schemeClr val="accent1"/>
          </a:fillRef>
          <a:effectRef idx="2">
            <a:schemeClr val="accent1"/>
          </a:effectRef>
          <a:fontRef idx="minor">
            <a:schemeClr val="tx1"/>
          </a:fontRef>
        </p:style>
      </p:cxnSp>
      <p:cxnSp>
        <p:nvCxnSpPr>
          <p:cNvPr id="28" name="直線矢印コネクタ 27">
            <a:extLst>
              <a:ext uri="{FF2B5EF4-FFF2-40B4-BE49-F238E27FC236}">
                <a16:creationId xmlns:a16="http://schemas.microsoft.com/office/drawing/2014/main" id="{20613DAC-BCDE-0330-6CD4-A70307F3FEA2}"/>
              </a:ext>
            </a:extLst>
          </p:cNvPr>
          <p:cNvCxnSpPr>
            <a:stCxn id="8" idx="0"/>
            <a:endCxn id="9" idx="2"/>
          </p:cNvCxnSpPr>
          <p:nvPr/>
        </p:nvCxnSpPr>
        <p:spPr>
          <a:xfrm flipH="1" flipV="1">
            <a:off x="2636450" y="2799481"/>
            <a:ext cx="1" cy="1162014"/>
          </a:xfrm>
          <a:prstGeom prst="straightConnector1">
            <a:avLst/>
          </a:prstGeom>
          <a:ln w="47625">
            <a:solidFill>
              <a:schemeClr val="tx1">
                <a:lumMod val="50000"/>
                <a:lumOff val="50000"/>
              </a:schemeClr>
            </a:solidFill>
            <a:headEnd type="none" w="med" len="med"/>
            <a:tailEnd type="triangle"/>
          </a:ln>
        </p:spPr>
        <p:style>
          <a:lnRef idx="3">
            <a:schemeClr val="accent1"/>
          </a:lnRef>
          <a:fillRef idx="0">
            <a:schemeClr val="accent1"/>
          </a:fillRef>
          <a:effectRef idx="2">
            <a:schemeClr val="accent1"/>
          </a:effectRef>
          <a:fontRef idx="minor">
            <a:schemeClr val="tx1"/>
          </a:fontRef>
        </p:style>
      </p:cxnSp>
      <p:cxnSp>
        <p:nvCxnSpPr>
          <p:cNvPr id="30" name="直線矢印コネクタ 29">
            <a:extLst>
              <a:ext uri="{FF2B5EF4-FFF2-40B4-BE49-F238E27FC236}">
                <a16:creationId xmlns:a16="http://schemas.microsoft.com/office/drawing/2014/main" id="{004908FA-E412-659E-2E05-26D072EBD43F}"/>
              </a:ext>
            </a:extLst>
          </p:cNvPr>
          <p:cNvCxnSpPr>
            <a:stCxn id="5" idx="2"/>
            <a:endCxn id="6" idx="0"/>
          </p:cNvCxnSpPr>
          <p:nvPr/>
        </p:nvCxnSpPr>
        <p:spPr>
          <a:xfrm>
            <a:off x="9265298" y="2799481"/>
            <a:ext cx="0" cy="1162014"/>
          </a:xfrm>
          <a:prstGeom prst="straightConnector1">
            <a:avLst/>
          </a:prstGeom>
          <a:ln w="47625">
            <a:solidFill>
              <a:schemeClr val="tx1">
                <a:lumMod val="50000"/>
                <a:lumOff val="50000"/>
              </a:schemeClr>
            </a:solidFill>
            <a:headEnd type="none" w="med" len="med"/>
            <a:tailEnd type="triangle"/>
          </a:ln>
        </p:spPr>
        <p:style>
          <a:lnRef idx="3">
            <a:schemeClr val="accent1"/>
          </a:lnRef>
          <a:fillRef idx="0">
            <a:schemeClr val="accent1"/>
          </a:fillRef>
          <a:effectRef idx="2">
            <a:schemeClr val="accent1"/>
          </a:effectRef>
          <a:fontRef idx="minor">
            <a:schemeClr val="tx1"/>
          </a:fontRef>
        </p:style>
      </p:cxnSp>
      <p:cxnSp>
        <p:nvCxnSpPr>
          <p:cNvPr id="32" name="直線矢印コネクタ 31">
            <a:extLst>
              <a:ext uri="{FF2B5EF4-FFF2-40B4-BE49-F238E27FC236}">
                <a16:creationId xmlns:a16="http://schemas.microsoft.com/office/drawing/2014/main" id="{C562192E-7377-B9E4-048B-C50443EC2B51}"/>
              </a:ext>
            </a:extLst>
          </p:cNvPr>
          <p:cNvCxnSpPr>
            <a:cxnSpLocks/>
            <a:endCxn id="5" idx="1"/>
          </p:cNvCxnSpPr>
          <p:nvPr/>
        </p:nvCxnSpPr>
        <p:spPr>
          <a:xfrm>
            <a:off x="3687380" y="2612571"/>
            <a:ext cx="4065324" cy="2244"/>
          </a:xfrm>
          <a:prstGeom prst="straightConnector1">
            <a:avLst/>
          </a:prstGeom>
          <a:ln w="47625">
            <a:solidFill>
              <a:schemeClr val="tx1">
                <a:lumMod val="50000"/>
                <a:lumOff val="50000"/>
              </a:schemeClr>
            </a:solidFill>
            <a:prstDash val="sysDot"/>
            <a:headEnd type="triangle"/>
            <a:tailEnd type="triangle"/>
          </a:ln>
        </p:spPr>
        <p:style>
          <a:lnRef idx="3">
            <a:schemeClr val="accent1"/>
          </a:lnRef>
          <a:fillRef idx="0">
            <a:schemeClr val="accent1"/>
          </a:fillRef>
          <a:effectRef idx="2">
            <a:schemeClr val="accent1"/>
          </a:effectRef>
          <a:fontRef idx="minor">
            <a:schemeClr val="tx1"/>
          </a:fontRef>
        </p:style>
      </p:cxnSp>
      <p:cxnSp>
        <p:nvCxnSpPr>
          <p:cNvPr id="33" name="直線矢印コネクタ 32">
            <a:extLst>
              <a:ext uri="{FF2B5EF4-FFF2-40B4-BE49-F238E27FC236}">
                <a16:creationId xmlns:a16="http://schemas.microsoft.com/office/drawing/2014/main" id="{5BFF386B-BE91-AD38-3C55-B98AB5EA7ED8}"/>
              </a:ext>
            </a:extLst>
          </p:cNvPr>
          <p:cNvCxnSpPr>
            <a:cxnSpLocks/>
            <a:stCxn id="8" idx="3"/>
            <a:endCxn id="6" idx="1"/>
          </p:cNvCxnSpPr>
          <p:nvPr/>
        </p:nvCxnSpPr>
        <p:spPr>
          <a:xfrm>
            <a:off x="3687380" y="4146161"/>
            <a:ext cx="4296156" cy="0"/>
          </a:xfrm>
          <a:prstGeom prst="straightConnector1">
            <a:avLst/>
          </a:prstGeom>
          <a:ln w="47625">
            <a:solidFill>
              <a:schemeClr val="tx1">
                <a:lumMod val="50000"/>
                <a:lumOff val="50000"/>
              </a:schemeClr>
            </a:solidFill>
            <a:prstDash val="sysDot"/>
            <a:headEnd type="triangle"/>
            <a:tailEnd type="triangle"/>
          </a:ln>
        </p:spPr>
        <p:style>
          <a:lnRef idx="3">
            <a:schemeClr val="accent1"/>
          </a:lnRef>
          <a:fillRef idx="0">
            <a:schemeClr val="accent1"/>
          </a:fillRef>
          <a:effectRef idx="2">
            <a:schemeClr val="accent1"/>
          </a:effectRef>
          <a:fontRef idx="minor">
            <a:schemeClr val="tx1"/>
          </a:fontRef>
        </p:style>
      </p:cxnSp>
      <p:cxnSp>
        <p:nvCxnSpPr>
          <p:cNvPr id="36" name="直線矢印コネクタ 35">
            <a:extLst>
              <a:ext uri="{FF2B5EF4-FFF2-40B4-BE49-F238E27FC236}">
                <a16:creationId xmlns:a16="http://schemas.microsoft.com/office/drawing/2014/main" id="{31AF3FF5-385F-D40C-CBBD-2BBE5768B632}"/>
              </a:ext>
            </a:extLst>
          </p:cNvPr>
          <p:cNvCxnSpPr>
            <a:cxnSpLocks/>
          </p:cNvCxnSpPr>
          <p:nvPr/>
        </p:nvCxnSpPr>
        <p:spPr>
          <a:xfrm>
            <a:off x="3687380" y="2799481"/>
            <a:ext cx="4296156" cy="1144044"/>
          </a:xfrm>
          <a:prstGeom prst="straightConnector1">
            <a:avLst/>
          </a:prstGeom>
          <a:ln w="47625">
            <a:solidFill>
              <a:schemeClr val="tx1">
                <a:lumMod val="50000"/>
                <a:lumOff val="50000"/>
              </a:schemeClr>
            </a:solidFill>
            <a:prstDash val="sysDot"/>
            <a:headEnd type="triangle"/>
            <a:tailEnd type="triangle"/>
          </a:ln>
        </p:spPr>
        <p:style>
          <a:lnRef idx="3">
            <a:schemeClr val="accent1"/>
          </a:lnRef>
          <a:fillRef idx="0">
            <a:schemeClr val="accent1"/>
          </a:fillRef>
          <a:effectRef idx="2">
            <a:schemeClr val="accent1"/>
          </a:effectRef>
          <a:fontRef idx="minor">
            <a:schemeClr val="tx1"/>
          </a:fontRef>
        </p:style>
      </p:cxnSp>
      <p:cxnSp>
        <p:nvCxnSpPr>
          <p:cNvPr id="39" name="直線矢印コネクタ 38">
            <a:extLst>
              <a:ext uri="{FF2B5EF4-FFF2-40B4-BE49-F238E27FC236}">
                <a16:creationId xmlns:a16="http://schemas.microsoft.com/office/drawing/2014/main" id="{BD83E051-E13C-9401-20A2-BCA25F2E6DD7}"/>
              </a:ext>
            </a:extLst>
          </p:cNvPr>
          <p:cNvCxnSpPr>
            <a:cxnSpLocks/>
          </p:cNvCxnSpPr>
          <p:nvPr/>
        </p:nvCxnSpPr>
        <p:spPr>
          <a:xfrm flipV="1">
            <a:off x="3705871" y="2776391"/>
            <a:ext cx="4046833" cy="1189692"/>
          </a:xfrm>
          <a:prstGeom prst="straightConnector1">
            <a:avLst/>
          </a:prstGeom>
          <a:ln w="47625">
            <a:solidFill>
              <a:schemeClr val="tx1">
                <a:lumMod val="50000"/>
                <a:lumOff val="50000"/>
              </a:schemeClr>
            </a:solidFill>
            <a:prstDash val="sysDot"/>
            <a:headEnd type="triangle"/>
            <a:tailEnd type="triangle"/>
          </a:ln>
        </p:spPr>
        <p:style>
          <a:lnRef idx="3">
            <a:schemeClr val="accent1"/>
          </a:lnRef>
          <a:fillRef idx="0">
            <a:schemeClr val="accent1"/>
          </a:fillRef>
          <a:effectRef idx="2">
            <a:schemeClr val="accent1"/>
          </a:effectRef>
          <a:fontRef idx="minor">
            <a:schemeClr val="tx1"/>
          </a:fontRef>
        </p:style>
      </p:cxnSp>
      <p:sp>
        <p:nvSpPr>
          <p:cNvPr id="2" name="テキスト ボックス 1">
            <a:extLst>
              <a:ext uri="{FF2B5EF4-FFF2-40B4-BE49-F238E27FC236}">
                <a16:creationId xmlns:a16="http://schemas.microsoft.com/office/drawing/2014/main" id="{7BDA9FD3-3D06-4D4F-A873-08E30EC0E987}"/>
              </a:ext>
            </a:extLst>
          </p:cNvPr>
          <p:cNvSpPr txBox="1"/>
          <p:nvPr/>
        </p:nvSpPr>
        <p:spPr>
          <a:xfrm>
            <a:off x="7983536" y="5526985"/>
            <a:ext cx="3090910" cy="261610"/>
          </a:xfrm>
          <a:prstGeom prst="rect">
            <a:avLst/>
          </a:prstGeom>
          <a:noFill/>
        </p:spPr>
        <p:txBody>
          <a:bodyPr wrap="none" rtlCol="0">
            <a:spAutoFit/>
          </a:bodyPr>
          <a:lstStyle/>
          <a:p>
            <a:pPr algn="ctr" defTabSz="914400" fontAlgn="base">
              <a:spcBef>
                <a:spcPct val="0"/>
              </a:spcBef>
              <a:spcAft>
                <a:spcPct val="0"/>
              </a:spcAft>
            </a:pPr>
            <a:r>
              <a:rPr kumimoji="1" lang="ja-JP" altLang="en-US" sz="1100">
                <a:solidFill>
                  <a:srgbClr val="000000"/>
                </a:solidFill>
                <a:latin typeface="+mn-ea"/>
              </a:rPr>
              <a:t>出典：機械学習システムデザイン（</a:t>
            </a:r>
            <a:r>
              <a:rPr kumimoji="1" lang="en-US" altLang="ja-JP" sz="1100" dirty="0">
                <a:solidFill>
                  <a:srgbClr val="000000"/>
                </a:solidFill>
                <a:latin typeface="+mn-ea"/>
              </a:rPr>
              <a:t>O’Reilly</a:t>
            </a:r>
            <a:r>
              <a:rPr kumimoji="1" lang="ja-JP" altLang="en-US" sz="1100">
                <a:solidFill>
                  <a:srgbClr val="000000"/>
                </a:solidFill>
                <a:latin typeface="+mn-ea"/>
              </a:rPr>
              <a:t>）</a:t>
            </a:r>
            <a:endParaRPr kumimoji="1" lang="ja-JP" altLang="en-US" sz="1100" dirty="0">
              <a:solidFill>
                <a:srgbClr val="000000"/>
              </a:solidFill>
              <a:latin typeface="+mn-ea"/>
            </a:endParaRPr>
          </a:p>
        </p:txBody>
      </p:sp>
      <p:sp>
        <p:nvSpPr>
          <p:cNvPr id="10" name="TextBox 23">
            <a:extLst>
              <a:ext uri="{FF2B5EF4-FFF2-40B4-BE49-F238E27FC236}">
                <a16:creationId xmlns:a16="http://schemas.microsoft.com/office/drawing/2014/main" id="{07C0B8B6-50A0-FC1C-343A-33605C02306E}"/>
              </a:ext>
            </a:extLst>
          </p:cNvPr>
          <p:cNvSpPr txBox="1"/>
          <p:nvPr/>
        </p:nvSpPr>
        <p:spPr>
          <a:xfrm>
            <a:off x="6380930" y="898646"/>
            <a:ext cx="1602606" cy="584775"/>
          </a:xfrm>
          <a:prstGeom prst="rect">
            <a:avLst/>
          </a:prstGeom>
          <a:noFill/>
        </p:spPr>
        <p:txBody>
          <a:bodyPr wrap="square" lIns="0" rIns="0" rtlCol="0">
            <a:spAutoFit/>
          </a:bodyPr>
          <a:lstStyle/>
          <a:p>
            <a:pPr algn="ctr"/>
            <a:r>
              <a:rPr lang="en-US" sz="1600" dirty="0" err="1">
                <a:latin typeface="メイリオ"/>
                <a:ea typeface="メイリオ"/>
              </a:rPr>
              <a:t>ビジネス</a:t>
            </a:r>
            <a:endParaRPr lang="en-US" sz="1600" dirty="0">
              <a:latin typeface="メイリオ"/>
              <a:ea typeface="メイリオ"/>
            </a:endParaRPr>
          </a:p>
          <a:p>
            <a:pPr algn="ctr"/>
            <a:r>
              <a:rPr lang="en-US" sz="1600" dirty="0" err="1">
                <a:latin typeface="メイリオ"/>
                <a:ea typeface="メイリオ"/>
              </a:rPr>
              <a:t>アナリスト</a:t>
            </a:r>
            <a:endParaRPr lang="en-US" sz="1600" dirty="0">
              <a:latin typeface="メイリオ"/>
              <a:ea typeface="メイリオ"/>
            </a:endParaRPr>
          </a:p>
        </p:txBody>
      </p:sp>
      <p:pic>
        <p:nvPicPr>
          <p:cNvPr id="12" name="Graphic 67">
            <a:extLst>
              <a:ext uri="{FF2B5EF4-FFF2-40B4-BE49-F238E27FC236}">
                <a16:creationId xmlns:a16="http://schemas.microsoft.com/office/drawing/2014/main" id="{262DBC6C-E31C-3BD7-6D93-09D85A37355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933889" y="688558"/>
            <a:ext cx="894082" cy="894082"/>
          </a:xfrm>
          <a:prstGeom prst="rect">
            <a:avLst/>
          </a:prstGeom>
        </p:spPr>
      </p:pic>
      <p:sp>
        <p:nvSpPr>
          <p:cNvPr id="14" name="TextBox 19">
            <a:extLst>
              <a:ext uri="{FF2B5EF4-FFF2-40B4-BE49-F238E27FC236}">
                <a16:creationId xmlns:a16="http://schemas.microsoft.com/office/drawing/2014/main" id="{8FD63D2D-75F5-6978-28BE-5DC4E941EB82}"/>
              </a:ext>
            </a:extLst>
          </p:cNvPr>
          <p:cNvSpPr txBox="1"/>
          <p:nvPr/>
        </p:nvSpPr>
        <p:spPr>
          <a:xfrm>
            <a:off x="9923878" y="1740617"/>
            <a:ext cx="1298150" cy="584775"/>
          </a:xfrm>
          <a:prstGeom prst="rect">
            <a:avLst/>
          </a:prstGeom>
          <a:noFill/>
        </p:spPr>
        <p:txBody>
          <a:bodyPr wrap="square" lIns="0" rIns="0" rtlCol="0">
            <a:spAutoFit/>
          </a:bodyPr>
          <a:lstStyle/>
          <a:p>
            <a:pPr algn="ctr"/>
            <a:r>
              <a:rPr lang="en-US" sz="1600" dirty="0" err="1">
                <a:latin typeface="メイリオ"/>
                <a:ea typeface="メイリオ"/>
              </a:rPr>
              <a:t>データ</a:t>
            </a:r>
            <a:endParaRPr lang="en-US" sz="1600" dirty="0">
              <a:latin typeface="メイリオ"/>
              <a:ea typeface="メイリオ"/>
            </a:endParaRPr>
          </a:p>
          <a:p>
            <a:pPr algn="ctr"/>
            <a:r>
              <a:rPr lang="en-US" sz="1600" dirty="0" err="1">
                <a:latin typeface="メイリオ"/>
                <a:ea typeface="メイリオ"/>
              </a:rPr>
              <a:t>エンジニア</a:t>
            </a:r>
            <a:endParaRPr lang="en-US" sz="1600" dirty="0">
              <a:latin typeface="メイリオ"/>
              <a:ea typeface="メイリオ"/>
            </a:endParaRPr>
          </a:p>
        </p:txBody>
      </p:sp>
      <p:pic>
        <p:nvPicPr>
          <p:cNvPr id="16" name="Graphic 70">
            <a:extLst>
              <a:ext uri="{FF2B5EF4-FFF2-40B4-BE49-F238E27FC236}">
                <a16:creationId xmlns:a16="http://schemas.microsoft.com/office/drawing/2014/main" id="{567E6604-3F85-4402-E2E8-E87420FD9E1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232879" y="1483421"/>
            <a:ext cx="1027741" cy="1027741"/>
          </a:xfrm>
          <a:prstGeom prst="rect">
            <a:avLst/>
          </a:prstGeom>
        </p:spPr>
      </p:pic>
      <p:sp>
        <p:nvSpPr>
          <p:cNvPr id="18" name="TextBox 21">
            <a:extLst>
              <a:ext uri="{FF2B5EF4-FFF2-40B4-BE49-F238E27FC236}">
                <a16:creationId xmlns:a16="http://schemas.microsoft.com/office/drawing/2014/main" id="{1B0AAB40-822E-062D-0AE2-4F7F884A3199}"/>
              </a:ext>
            </a:extLst>
          </p:cNvPr>
          <p:cNvSpPr txBox="1"/>
          <p:nvPr/>
        </p:nvSpPr>
        <p:spPr>
          <a:xfrm>
            <a:off x="9809764" y="3272120"/>
            <a:ext cx="2274732" cy="584775"/>
          </a:xfrm>
          <a:prstGeom prst="rect">
            <a:avLst/>
          </a:prstGeom>
          <a:noFill/>
        </p:spPr>
        <p:txBody>
          <a:bodyPr wrap="square" lIns="0" rIns="0" rtlCol="0">
            <a:spAutoFit/>
          </a:bodyPr>
          <a:lstStyle/>
          <a:p>
            <a:pPr algn="ctr"/>
            <a:r>
              <a:rPr lang="en-US" sz="1600" dirty="0" err="1">
                <a:latin typeface="メイリオ"/>
                <a:ea typeface="メイリオ"/>
              </a:rPr>
              <a:t>データ</a:t>
            </a:r>
            <a:endParaRPr lang="en-US" sz="1600" dirty="0">
              <a:latin typeface="メイリオ"/>
              <a:ea typeface="メイリオ"/>
            </a:endParaRPr>
          </a:p>
          <a:p>
            <a:pPr algn="ctr"/>
            <a:r>
              <a:rPr lang="en-US" sz="1600" dirty="0" err="1">
                <a:latin typeface="メイリオ"/>
                <a:ea typeface="メイリオ"/>
              </a:rPr>
              <a:t>サイエンティスト</a:t>
            </a:r>
            <a:endParaRPr lang="en-US" sz="1600" dirty="0">
              <a:latin typeface="メイリオ"/>
              <a:ea typeface="メイリオ"/>
            </a:endParaRPr>
          </a:p>
        </p:txBody>
      </p:sp>
      <p:pic>
        <p:nvPicPr>
          <p:cNvPr id="19" name="Graphic 68">
            <a:extLst>
              <a:ext uri="{FF2B5EF4-FFF2-40B4-BE49-F238E27FC236}">
                <a16:creationId xmlns:a16="http://schemas.microsoft.com/office/drawing/2014/main" id="{0DB5C46B-1A66-6881-BC33-AE6D705485D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257293" y="3032007"/>
            <a:ext cx="1003323" cy="1003323"/>
          </a:xfrm>
          <a:prstGeom prst="rect">
            <a:avLst/>
          </a:prstGeom>
        </p:spPr>
      </p:pic>
      <p:sp>
        <p:nvSpPr>
          <p:cNvPr id="21" name="TextBox 29">
            <a:extLst>
              <a:ext uri="{FF2B5EF4-FFF2-40B4-BE49-F238E27FC236}">
                <a16:creationId xmlns:a16="http://schemas.microsoft.com/office/drawing/2014/main" id="{B6C9B466-0029-3E80-8526-0095D60D2755}"/>
              </a:ext>
            </a:extLst>
          </p:cNvPr>
          <p:cNvSpPr txBox="1"/>
          <p:nvPr/>
        </p:nvSpPr>
        <p:spPr>
          <a:xfrm>
            <a:off x="3074684" y="5359578"/>
            <a:ext cx="1786069" cy="584775"/>
          </a:xfrm>
          <a:prstGeom prst="rect">
            <a:avLst/>
          </a:prstGeom>
          <a:noFill/>
        </p:spPr>
        <p:txBody>
          <a:bodyPr wrap="square" lIns="0" rIns="0" rtlCol="0">
            <a:spAutoFit/>
          </a:bodyPr>
          <a:lstStyle/>
          <a:p>
            <a:pPr algn="ctr"/>
            <a:r>
              <a:rPr lang="en-US" sz="1600" dirty="0" err="1">
                <a:latin typeface="メイリオ"/>
                <a:ea typeface="メイリオ"/>
              </a:rPr>
              <a:t>ソフトウェア</a:t>
            </a:r>
            <a:endParaRPr lang="en-US" sz="1600" dirty="0">
              <a:latin typeface="メイリオ"/>
              <a:ea typeface="メイリオ"/>
            </a:endParaRPr>
          </a:p>
          <a:p>
            <a:pPr algn="ctr"/>
            <a:r>
              <a:rPr lang="en-US" sz="1600" dirty="0" err="1">
                <a:latin typeface="メイリオ"/>
                <a:ea typeface="メイリオ"/>
              </a:rPr>
              <a:t>エンジニア</a:t>
            </a:r>
            <a:endParaRPr lang="en-US" sz="1600" dirty="0">
              <a:latin typeface="メイリオ"/>
              <a:ea typeface="メイリオ"/>
            </a:endParaRPr>
          </a:p>
        </p:txBody>
      </p:sp>
      <p:pic>
        <p:nvPicPr>
          <p:cNvPr id="22" name="Graphic 71">
            <a:extLst>
              <a:ext uri="{FF2B5EF4-FFF2-40B4-BE49-F238E27FC236}">
                <a16:creationId xmlns:a16="http://schemas.microsoft.com/office/drawing/2014/main" id="{7CD6D52B-F388-FC83-93B8-4FAF2900A45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396633" y="5041108"/>
            <a:ext cx="1087387" cy="1087387"/>
          </a:xfrm>
          <a:prstGeom prst="rect">
            <a:avLst/>
          </a:prstGeom>
        </p:spPr>
      </p:pic>
      <p:sp>
        <p:nvSpPr>
          <p:cNvPr id="23" name="TextBox 23">
            <a:extLst>
              <a:ext uri="{FF2B5EF4-FFF2-40B4-BE49-F238E27FC236}">
                <a16:creationId xmlns:a16="http://schemas.microsoft.com/office/drawing/2014/main" id="{1A883A48-89D5-8B13-9D92-B93B68F35B4E}"/>
              </a:ext>
            </a:extLst>
          </p:cNvPr>
          <p:cNvSpPr txBox="1"/>
          <p:nvPr/>
        </p:nvSpPr>
        <p:spPr>
          <a:xfrm>
            <a:off x="516836" y="1870425"/>
            <a:ext cx="1602606" cy="584775"/>
          </a:xfrm>
          <a:prstGeom prst="rect">
            <a:avLst/>
          </a:prstGeom>
          <a:noFill/>
        </p:spPr>
        <p:txBody>
          <a:bodyPr wrap="square" lIns="0" rIns="0" rtlCol="0">
            <a:spAutoFit/>
          </a:bodyPr>
          <a:lstStyle/>
          <a:p>
            <a:pPr algn="ctr"/>
            <a:r>
              <a:rPr lang="en-US" sz="1600" dirty="0" err="1">
                <a:latin typeface="メイリオ"/>
                <a:ea typeface="メイリオ"/>
              </a:rPr>
              <a:t>ビジネス</a:t>
            </a:r>
            <a:endParaRPr lang="en-US" sz="1600" dirty="0">
              <a:latin typeface="メイリオ"/>
              <a:ea typeface="メイリオ"/>
            </a:endParaRPr>
          </a:p>
          <a:p>
            <a:pPr algn="ctr"/>
            <a:r>
              <a:rPr lang="en-US" sz="1600" dirty="0" err="1">
                <a:latin typeface="メイリオ"/>
                <a:ea typeface="メイリオ"/>
              </a:rPr>
              <a:t>アナリスト</a:t>
            </a:r>
            <a:endParaRPr lang="en-US" sz="1600" dirty="0">
              <a:latin typeface="メイリオ"/>
              <a:ea typeface="メイリオ"/>
            </a:endParaRPr>
          </a:p>
        </p:txBody>
      </p:sp>
      <p:pic>
        <p:nvPicPr>
          <p:cNvPr id="24" name="Graphic 67">
            <a:extLst>
              <a:ext uri="{FF2B5EF4-FFF2-40B4-BE49-F238E27FC236}">
                <a16:creationId xmlns:a16="http://schemas.microsoft.com/office/drawing/2014/main" id="{389F89F8-9D56-FF57-8159-1E61C67F8CB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9795" y="1660337"/>
            <a:ext cx="894082" cy="894082"/>
          </a:xfrm>
          <a:prstGeom prst="rect">
            <a:avLst/>
          </a:prstGeom>
        </p:spPr>
      </p:pic>
      <p:sp>
        <p:nvSpPr>
          <p:cNvPr id="25" name="TextBox 21">
            <a:extLst>
              <a:ext uri="{FF2B5EF4-FFF2-40B4-BE49-F238E27FC236}">
                <a16:creationId xmlns:a16="http://schemas.microsoft.com/office/drawing/2014/main" id="{18D29605-C325-F015-5DBF-519C4DDFC683}"/>
              </a:ext>
            </a:extLst>
          </p:cNvPr>
          <p:cNvSpPr txBox="1"/>
          <p:nvPr/>
        </p:nvSpPr>
        <p:spPr>
          <a:xfrm>
            <a:off x="635925" y="3375526"/>
            <a:ext cx="2274732" cy="584775"/>
          </a:xfrm>
          <a:prstGeom prst="rect">
            <a:avLst/>
          </a:prstGeom>
          <a:noFill/>
        </p:spPr>
        <p:txBody>
          <a:bodyPr wrap="square" lIns="0" rIns="0" rtlCol="0">
            <a:spAutoFit/>
          </a:bodyPr>
          <a:lstStyle/>
          <a:p>
            <a:pPr algn="ctr"/>
            <a:r>
              <a:rPr lang="en-US" sz="1600" dirty="0" err="1">
                <a:latin typeface="メイリオ"/>
                <a:ea typeface="メイリオ"/>
              </a:rPr>
              <a:t>データ</a:t>
            </a:r>
            <a:endParaRPr lang="en-US" sz="1600" dirty="0">
              <a:latin typeface="メイリオ"/>
              <a:ea typeface="メイリオ"/>
            </a:endParaRPr>
          </a:p>
          <a:p>
            <a:pPr algn="ctr"/>
            <a:r>
              <a:rPr lang="en-US" sz="1600" dirty="0" err="1">
                <a:latin typeface="メイリオ"/>
                <a:ea typeface="メイリオ"/>
              </a:rPr>
              <a:t>サイエンティスト</a:t>
            </a:r>
            <a:endParaRPr lang="en-US" sz="1600" dirty="0">
              <a:latin typeface="メイリオ"/>
              <a:ea typeface="メイリオ"/>
            </a:endParaRPr>
          </a:p>
        </p:txBody>
      </p:sp>
      <p:pic>
        <p:nvPicPr>
          <p:cNvPr id="26" name="Graphic 68">
            <a:extLst>
              <a:ext uri="{FF2B5EF4-FFF2-40B4-BE49-F238E27FC236}">
                <a16:creationId xmlns:a16="http://schemas.microsoft.com/office/drawing/2014/main" id="{1FD053EA-48F6-A2ED-7DBC-31A927537BD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6851" y="3062845"/>
            <a:ext cx="1003323" cy="1003323"/>
          </a:xfrm>
          <a:prstGeom prst="rect">
            <a:avLst/>
          </a:prstGeom>
        </p:spPr>
      </p:pic>
      <p:sp>
        <p:nvSpPr>
          <p:cNvPr id="29" name="テキスト ボックス 28">
            <a:extLst>
              <a:ext uri="{FF2B5EF4-FFF2-40B4-BE49-F238E27FC236}">
                <a16:creationId xmlns:a16="http://schemas.microsoft.com/office/drawing/2014/main" id="{73B70437-5ACF-8DDC-788C-9408679E4EBA}"/>
              </a:ext>
            </a:extLst>
          </p:cNvPr>
          <p:cNvSpPr txBox="1"/>
          <p:nvPr/>
        </p:nvSpPr>
        <p:spPr>
          <a:xfrm>
            <a:off x="520384" y="1145022"/>
            <a:ext cx="3185487" cy="369332"/>
          </a:xfrm>
          <a:prstGeom prst="rect">
            <a:avLst/>
          </a:prstGeom>
          <a:solidFill>
            <a:srgbClr val="F36C37"/>
          </a:solidFill>
          <a:ln w="31750">
            <a:noFill/>
          </a:ln>
        </p:spPr>
        <p:txBody>
          <a:bodyPr wrap="none" rtlCol="0">
            <a:spAutoFit/>
          </a:bodyPr>
          <a:lstStyle/>
          <a:p>
            <a:pPr algn="ctr" defTabSz="996696" fontAlgn="base">
              <a:spcBef>
                <a:spcPct val="0"/>
              </a:spcBef>
              <a:spcAft>
                <a:spcPts val="600"/>
              </a:spcAft>
            </a:pPr>
            <a:r>
              <a:rPr kumimoji="1" lang="ja-JP" altLang="en-US" b="1" kern="1200">
                <a:solidFill>
                  <a:schemeClr val="bg1"/>
                </a:solidFill>
                <a:latin typeface="+mn-ea"/>
                <a:ea typeface="+mn-ea"/>
                <a:cs typeface="+mn-cs"/>
              </a:rPr>
              <a:t>プロジェクトスコープの目的</a:t>
            </a:r>
            <a:endParaRPr kumimoji="1" lang="ja-JP" altLang="en-US" b="1">
              <a:solidFill>
                <a:schemeClr val="bg1"/>
              </a:solidFill>
              <a:latin typeface="+mn-ea"/>
            </a:endParaRPr>
          </a:p>
        </p:txBody>
      </p:sp>
      <p:cxnSp>
        <p:nvCxnSpPr>
          <p:cNvPr id="31" name="カギ線コネクタ 30">
            <a:extLst>
              <a:ext uri="{FF2B5EF4-FFF2-40B4-BE49-F238E27FC236}">
                <a16:creationId xmlns:a16="http://schemas.microsoft.com/office/drawing/2014/main" id="{D813EE58-C21A-F348-EA86-775793108FFD}"/>
              </a:ext>
            </a:extLst>
          </p:cNvPr>
          <p:cNvCxnSpPr>
            <a:stCxn id="29" idx="3"/>
          </p:cNvCxnSpPr>
          <p:nvPr/>
        </p:nvCxnSpPr>
        <p:spPr>
          <a:xfrm>
            <a:off x="3705871" y="1329688"/>
            <a:ext cx="2303407" cy="562826"/>
          </a:xfrm>
          <a:prstGeom prst="bentConnector2">
            <a:avLst/>
          </a:prstGeom>
          <a:ln w="47625">
            <a:solidFill>
              <a:srgbClr val="F36C37"/>
            </a:solidFill>
            <a:headEnd type="none" w="med" len="med"/>
            <a:tailEnd type="triangle"/>
          </a:ln>
        </p:spPr>
        <p:style>
          <a:lnRef idx="3">
            <a:schemeClr val="accent1"/>
          </a:lnRef>
          <a:fillRef idx="0">
            <a:schemeClr val="accent1"/>
          </a:fillRef>
          <a:effectRef idx="2">
            <a:schemeClr val="accent1"/>
          </a:effectRef>
          <a:fontRef idx="minor">
            <a:schemeClr val="tx1"/>
          </a:fontRef>
        </p:style>
      </p:cxnSp>
      <p:sp>
        <p:nvSpPr>
          <p:cNvPr id="34" name="テキスト ボックス 33">
            <a:extLst>
              <a:ext uri="{FF2B5EF4-FFF2-40B4-BE49-F238E27FC236}">
                <a16:creationId xmlns:a16="http://schemas.microsoft.com/office/drawing/2014/main" id="{6E7311DF-9E4A-7961-CBA2-24D39E0188D7}"/>
              </a:ext>
            </a:extLst>
          </p:cNvPr>
          <p:cNvSpPr txBox="1"/>
          <p:nvPr/>
        </p:nvSpPr>
        <p:spPr>
          <a:xfrm>
            <a:off x="2541178" y="6104762"/>
            <a:ext cx="7109640" cy="369332"/>
          </a:xfrm>
          <a:prstGeom prst="rect">
            <a:avLst/>
          </a:prstGeom>
          <a:solidFill>
            <a:srgbClr val="F36C37"/>
          </a:solidFill>
          <a:ln>
            <a:solidFill>
              <a:srgbClr val="F36C37"/>
            </a:solidFill>
          </a:ln>
        </p:spPr>
        <p:txBody>
          <a:bodyPr wrap="none" rtlCol="0">
            <a:spAutoFit/>
          </a:bodyPr>
          <a:lstStyle/>
          <a:p>
            <a:pPr algn="ctr" defTabSz="914400" fontAlgn="base">
              <a:spcBef>
                <a:spcPct val="0"/>
              </a:spcBef>
              <a:spcAft>
                <a:spcPct val="0"/>
              </a:spcAft>
            </a:pPr>
            <a:r>
              <a:rPr kumimoji="1" lang="ja-JP" altLang="en-US" b="1">
                <a:solidFill>
                  <a:schemeClr val="bg1"/>
                </a:solidFill>
                <a:latin typeface="+mn-ea"/>
              </a:rPr>
              <a:t>スコープを決定するには各作業内容を網羅的に理解する必要がある</a:t>
            </a:r>
            <a:endParaRPr kumimoji="1" lang="ja-JP" altLang="en-US" b="1" dirty="0">
              <a:solidFill>
                <a:schemeClr val="bg1"/>
              </a:solidFill>
              <a:latin typeface="+mn-ea"/>
            </a:endParaRPr>
          </a:p>
        </p:txBody>
      </p:sp>
    </p:spTree>
    <p:extLst>
      <p:ext uri="{BB962C8B-B14F-4D97-AF65-F5344CB8AC3E}">
        <p14:creationId xmlns:p14="http://schemas.microsoft.com/office/powerpoint/2010/main" val="4261082433"/>
      </p:ext>
    </p:extLst>
  </p:cSld>
  <p:clrMapOvr>
    <a:masterClrMapping/>
  </p:clrMapOvr>
  <p:extLst>
    <p:ext uri="{6950BFC3-D8DA-4A85-94F7-54DA5524770B}">
      <p188:commentRel xmlns:p188="http://schemas.microsoft.com/office/powerpoint/2018/8/main" r:id="rId3"/>
    </p:ext>
  </p:extLst>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矢印: 五方向 6">
            <a:extLst>
              <a:ext uri="{FF2B5EF4-FFF2-40B4-BE49-F238E27FC236}">
                <a16:creationId xmlns:a16="http://schemas.microsoft.com/office/drawing/2014/main" id="{4C09B8CB-2474-46FC-96E4-4A16E2A173AF}"/>
              </a:ext>
            </a:extLst>
          </p:cNvPr>
          <p:cNvSpPr/>
          <p:nvPr/>
        </p:nvSpPr>
        <p:spPr>
          <a:xfrm rot="5400000">
            <a:off x="2365258" y="4626827"/>
            <a:ext cx="2016224" cy="1713756"/>
          </a:xfrm>
          <a:prstGeom prst="homePlate">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Meiryo UI" panose="020B0604030504040204" pitchFamily="50" charset="-128"/>
              <a:ea typeface="Meiryo UI" panose="020B0604030504040204" pitchFamily="50" charset="-128"/>
            </a:endParaRPr>
          </a:p>
        </p:txBody>
      </p:sp>
      <p:sp>
        <p:nvSpPr>
          <p:cNvPr id="6" name="矢印: 五方向 5">
            <a:extLst>
              <a:ext uri="{FF2B5EF4-FFF2-40B4-BE49-F238E27FC236}">
                <a16:creationId xmlns:a16="http://schemas.microsoft.com/office/drawing/2014/main" id="{003A2F41-03C0-492F-9DF2-4B0726946EF1}"/>
              </a:ext>
            </a:extLst>
          </p:cNvPr>
          <p:cNvSpPr/>
          <p:nvPr/>
        </p:nvSpPr>
        <p:spPr>
          <a:xfrm rot="5400000">
            <a:off x="2311590" y="2898462"/>
            <a:ext cx="2016224" cy="1713756"/>
          </a:xfrm>
          <a:prstGeom prst="homePlate">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Meiryo UI" panose="020B0604030504040204" pitchFamily="50" charset="-128"/>
              <a:ea typeface="Meiryo UI" panose="020B0604030504040204" pitchFamily="50" charset="-128"/>
            </a:endParaRPr>
          </a:p>
        </p:txBody>
      </p:sp>
      <p:sp>
        <p:nvSpPr>
          <p:cNvPr id="9" name="タイトル 8">
            <a:extLst>
              <a:ext uri="{FF2B5EF4-FFF2-40B4-BE49-F238E27FC236}">
                <a16:creationId xmlns:a16="http://schemas.microsoft.com/office/drawing/2014/main" id="{98DACF35-9EFB-4090-99F3-E4B8741C2CD5}"/>
              </a:ext>
            </a:extLst>
          </p:cNvPr>
          <p:cNvSpPr>
            <a:spLocks noGrp="1"/>
          </p:cNvSpPr>
          <p:nvPr>
            <p:ph type="title"/>
          </p:nvPr>
        </p:nvSpPr>
        <p:spPr/>
        <p:txBody>
          <a:bodyPr/>
          <a:lstStyle/>
          <a:p>
            <a:r>
              <a:rPr lang="ja-JP" altLang="en-US" dirty="0"/>
              <a:t>適用領域の検討</a:t>
            </a:r>
            <a:endParaRPr kumimoji="1" lang="ja-JP" altLang="en-US" dirty="0"/>
          </a:p>
        </p:txBody>
      </p:sp>
      <p:sp>
        <p:nvSpPr>
          <p:cNvPr id="5" name="矢印: 五方向 4">
            <a:extLst>
              <a:ext uri="{FF2B5EF4-FFF2-40B4-BE49-F238E27FC236}">
                <a16:creationId xmlns:a16="http://schemas.microsoft.com/office/drawing/2014/main" id="{1ECBE9A1-B6BA-4B7A-BBB9-17603D4C6EFC}"/>
              </a:ext>
            </a:extLst>
          </p:cNvPr>
          <p:cNvSpPr/>
          <p:nvPr/>
        </p:nvSpPr>
        <p:spPr>
          <a:xfrm rot="5400000">
            <a:off x="2257922" y="1168308"/>
            <a:ext cx="2016224" cy="1713756"/>
          </a:xfrm>
          <a:prstGeom prst="homePlate">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Meiryo UI" panose="020B0604030504040204" pitchFamily="50" charset="-128"/>
              <a:ea typeface="Meiryo UI" panose="020B0604030504040204" pitchFamily="50" charset="-128"/>
            </a:endParaRPr>
          </a:p>
        </p:txBody>
      </p:sp>
      <p:sp>
        <p:nvSpPr>
          <p:cNvPr id="8" name="テキスト ボックス 7">
            <a:extLst>
              <a:ext uri="{FF2B5EF4-FFF2-40B4-BE49-F238E27FC236}">
                <a16:creationId xmlns:a16="http://schemas.microsoft.com/office/drawing/2014/main" id="{4AE02D87-FD2F-41F5-8512-14B3CD8C9D09}"/>
              </a:ext>
            </a:extLst>
          </p:cNvPr>
          <p:cNvSpPr txBox="1"/>
          <p:nvPr/>
        </p:nvSpPr>
        <p:spPr>
          <a:xfrm>
            <a:off x="2517498" y="1322662"/>
            <a:ext cx="1619850" cy="923330"/>
          </a:xfrm>
          <a:prstGeom prst="rect">
            <a:avLst/>
          </a:prstGeom>
          <a:noFill/>
        </p:spPr>
        <p:txBody>
          <a:bodyPr wrap="square" rtlCol="0">
            <a:spAutoFit/>
          </a:bodyPr>
          <a:lstStyle/>
          <a:p>
            <a:pPr algn="ctr"/>
            <a:r>
              <a:rPr kumimoji="1" lang="en-US" altLang="ja-JP" b="1" dirty="0">
                <a:solidFill>
                  <a:schemeClr val="bg1"/>
                </a:solidFill>
                <a:latin typeface="Meiryo UI" panose="020B0604030504040204" pitchFamily="50" charset="-128"/>
                <a:ea typeface="Meiryo UI" panose="020B0604030504040204" pitchFamily="50" charset="-128"/>
              </a:rPr>
              <a:t>Step1</a:t>
            </a:r>
            <a:r>
              <a:rPr kumimoji="1" lang="ja-JP" altLang="en-US" b="1" dirty="0">
                <a:solidFill>
                  <a:schemeClr val="bg1"/>
                </a:solidFill>
                <a:latin typeface="Meiryo UI" panose="020B0604030504040204" pitchFamily="50" charset="-128"/>
                <a:ea typeface="Meiryo UI" panose="020B0604030504040204" pitchFamily="50" charset="-128"/>
              </a:rPr>
              <a:t>：</a:t>
            </a:r>
            <a:endParaRPr kumimoji="1" lang="en-US" altLang="ja-JP" b="1" dirty="0">
              <a:solidFill>
                <a:schemeClr val="bg1"/>
              </a:solidFill>
              <a:latin typeface="Meiryo UI" panose="020B0604030504040204" pitchFamily="50" charset="-128"/>
              <a:ea typeface="Meiryo UI" panose="020B0604030504040204" pitchFamily="50" charset="-128"/>
            </a:endParaRPr>
          </a:p>
          <a:p>
            <a:pPr algn="ctr"/>
            <a:r>
              <a:rPr kumimoji="1" lang="en-US" altLang="ja-JP" b="1" dirty="0">
                <a:solidFill>
                  <a:schemeClr val="bg1"/>
                </a:solidFill>
                <a:latin typeface="Meiryo UI" panose="020B0604030504040204" pitchFamily="50" charset="-128"/>
                <a:ea typeface="Meiryo UI" panose="020B0604030504040204" pitchFamily="50" charset="-128"/>
              </a:rPr>
              <a:t>AI</a:t>
            </a:r>
            <a:r>
              <a:rPr kumimoji="1" lang="ja-JP" altLang="en-US" b="1" dirty="0">
                <a:solidFill>
                  <a:schemeClr val="bg1"/>
                </a:solidFill>
                <a:latin typeface="Meiryo UI" panose="020B0604030504040204" pitchFamily="50" charset="-128"/>
                <a:ea typeface="Meiryo UI" panose="020B0604030504040204" pitchFamily="50" charset="-128"/>
              </a:rPr>
              <a:t>でどんな</a:t>
            </a:r>
            <a:endParaRPr kumimoji="1" lang="en-US" altLang="ja-JP" b="1" dirty="0">
              <a:solidFill>
                <a:schemeClr val="bg1"/>
              </a:solidFill>
              <a:latin typeface="Meiryo UI" panose="020B0604030504040204" pitchFamily="50" charset="-128"/>
              <a:ea typeface="Meiryo UI" panose="020B0604030504040204" pitchFamily="50" charset="-128"/>
            </a:endParaRPr>
          </a:p>
          <a:p>
            <a:pPr algn="ctr"/>
            <a:r>
              <a:rPr kumimoji="1" lang="ja-JP" altLang="en-US" b="1" dirty="0">
                <a:solidFill>
                  <a:schemeClr val="bg1"/>
                </a:solidFill>
                <a:latin typeface="Meiryo UI" panose="020B0604030504040204" pitchFamily="50" charset="-128"/>
                <a:ea typeface="Meiryo UI" panose="020B0604030504040204" pitchFamily="50" charset="-128"/>
              </a:rPr>
              <a:t>効果を出すか</a:t>
            </a:r>
          </a:p>
        </p:txBody>
      </p:sp>
      <p:sp>
        <p:nvSpPr>
          <p:cNvPr id="12" name="テキスト ボックス 11">
            <a:extLst>
              <a:ext uri="{FF2B5EF4-FFF2-40B4-BE49-F238E27FC236}">
                <a16:creationId xmlns:a16="http://schemas.microsoft.com/office/drawing/2014/main" id="{1AF36942-EC8A-4110-AB4F-7BCD2C4BBA91}"/>
              </a:ext>
            </a:extLst>
          </p:cNvPr>
          <p:cNvSpPr txBox="1"/>
          <p:nvPr/>
        </p:nvSpPr>
        <p:spPr>
          <a:xfrm>
            <a:off x="2434026" y="3115536"/>
            <a:ext cx="1809136" cy="923330"/>
          </a:xfrm>
          <a:prstGeom prst="rect">
            <a:avLst/>
          </a:prstGeom>
          <a:noFill/>
        </p:spPr>
        <p:txBody>
          <a:bodyPr wrap="square" rtlCol="0">
            <a:spAutoFit/>
          </a:bodyPr>
          <a:lstStyle/>
          <a:p>
            <a:pPr algn="ctr"/>
            <a:r>
              <a:rPr kumimoji="1" lang="en-US" altLang="ja-JP" b="1" dirty="0">
                <a:solidFill>
                  <a:schemeClr val="bg1"/>
                </a:solidFill>
                <a:latin typeface="Meiryo UI" panose="020B0604030504040204" pitchFamily="50" charset="-128"/>
                <a:ea typeface="Meiryo UI" panose="020B0604030504040204" pitchFamily="50" charset="-128"/>
              </a:rPr>
              <a:t>Step2:</a:t>
            </a:r>
          </a:p>
          <a:p>
            <a:pPr algn="ctr"/>
            <a:r>
              <a:rPr kumimoji="1" lang="ja-JP" altLang="en-US" b="1" dirty="0">
                <a:solidFill>
                  <a:schemeClr val="bg1"/>
                </a:solidFill>
                <a:latin typeface="Meiryo UI" panose="020B0604030504040204" pitchFamily="50" charset="-128"/>
                <a:ea typeface="Meiryo UI" panose="020B0604030504040204" pitchFamily="50" charset="-128"/>
              </a:rPr>
              <a:t>今のビジネスはどうなっているのか</a:t>
            </a:r>
          </a:p>
        </p:txBody>
      </p:sp>
      <p:sp>
        <p:nvSpPr>
          <p:cNvPr id="13" name="テキスト ボックス 12">
            <a:extLst>
              <a:ext uri="{FF2B5EF4-FFF2-40B4-BE49-F238E27FC236}">
                <a16:creationId xmlns:a16="http://schemas.microsoft.com/office/drawing/2014/main" id="{30DA6BB0-FEC9-4602-BC30-FB562A65EC67}"/>
              </a:ext>
            </a:extLst>
          </p:cNvPr>
          <p:cNvSpPr txBox="1"/>
          <p:nvPr/>
        </p:nvSpPr>
        <p:spPr>
          <a:xfrm>
            <a:off x="2516492" y="4797846"/>
            <a:ext cx="1780338" cy="1200329"/>
          </a:xfrm>
          <a:prstGeom prst="rect">
            <a:avLst/>
          </a:prstGeom>
          <a:noFill/>
        </p:spPr>
        <p:txBody>
          <a:bodyPr wrap="square" rtlCol="0">
            <a:spAutoFit/>
          </a:bodyPr>
          <a:lstStyle/>
          <a:p>
            <a:pPr algn="ctr"/>
            <a:r>
              <a:rPr kumimoji="1" lang="en-US" altLang="ja-JP" b="1" dirty="0">
                <a:solidFill>
                  <a:schemeClr val="bg1"/>
                </a:solidFill>
                <a:latin typeface="Meiryo UI" panose="020B0604030504040204" pitchFamily="50" charset="-128"/>
                <a:ea typeface="Meiryo UI" panose="020B0604030504040204" pitchFamily="50" charset="-128"/>
              </a:rPr>
              <a:t>Step3</a:t>
            </a:r>
            <a:r>
              <a:rPr kumimoji="1" lang="ja-JP" altLang="en-US" b="1" dirty="0">
                <a:solidFill>
                  <a:schemeClr val="bg1"/>
                </a:solidFill>
                <a:latin typeface="Meiryo UI" panose="020B0604030504040204" pitchFamily="50" charset="-128"/>
                <a:ea typeface="Meiryo UI" panose="020B0604030504040204" pitchFamily="50" charset="-128"/>
              </a:rPr>
              <a:t>：</a:t>
            </a:r>
            <a:endParaRPr kumimoji="1" lang="en-US" altLang="ja-JP" b="1" dirty="0">
              <a:solidFill>
                <a:schemeClr val="bg1"/>
              </a:solidFill>
              <a:latin typeface="Meiryo UI" panose="020B0604030504040204" pitchFamily="50" charset="-128"/>
              <a:ea typeface="Meiryo UI" panose="020B0604030504040204" pitchFamily="50" charset="-128"/>
            </a:endParaRPr>
          </a:p>
          <a:p>
            <a:pPr algn="ctr"/>
            <a:r>
              <a:rPr kumimoji="1" lang="ja-JP" altLang="en-US" b="1" dirty="0">
                <a:solidFill>
                  <a:schemeClr val="bg1"/>
                </a:solidFill>
                <a:latin typeface="Meiryo UI" panose="020B0604030504040204" pitchFamily="50" charset="-128"/>
                <a:ea typeface="Meiryo UI" panose="020B0604030504040204" pitchFamily="50" charset="-128"/>
              </a:rPr>
              <a:t>導入したらどんなビジネスになるのか</a:t>
            </a:r>
          </a:p>
        </p:txBody>
      </p:sp>
      <p:sp>
        <p:nvSpPr>
          <p:cNvPr id="14" name="正方形/長方形 13">
            <a:extLst>
              <a:ext uri="{FF2B5EF4-FFF2-40B4-BE49-F238E27FC236}">
                <a16:creationId xmlns:a16="http://schemas.microsoft.com/office/drawing/2014/main" id="{F53AC0E4-1FB3-4E59-9B13-DC5979A2FB5D}"/>
              </a:ext>
            </a:extLst>
          </p:cNvPr>
          <p:cNvSpPr/>
          <p:nvPr/>
        </p:nvSpPr>
        <p:spPr>
          <a:xfrm>
            <a:off x="3746405" y="1216183"/>
            <a:ext cx="6775950" cy="5078313"/>
          </a:xfrm>
          <a:prstGeom prst="rect">
            <a:avLst/>
          </a:prstGeom>
        </p:spPr>
        <p:txBody>
          <a:bodyPr wrap="square">
            <a:spAutoFit/>
          </a:bodyPr>
          <a:lstStyle/>
          <a:p>
            <a:pPr lvl="1"/>
            <a:r>
              <a:rPr lang="en-US" altLang="ja-JP" sz="2400" dirty="0">
                <a:solidFill>
                  <a:schemeClr val="accent5"/>
                </a:solidFill>
                <a:latin typeface="Meiryo UI" panose="020B0604030504040204" pitchFamily="50" charset="-128"/>
                <a:ea typeface="Meiryo UI" panose="020B0604030504040204" pitchFamily="50" charset="-128"/>
              </a:rPr>
              <a:t>Step1</a:t>
            </a:r>
            <a:r>
              <a:rPr lang="ja-JP" altLang="en-US" sz="2400" dirty="0">
                <a:solidFill>
                  <a:schemeClr val="accent5"/>
                </a:solidFill>
                <a:latin typeface="Meiryo UI" panose="020B0604030504040204" pitchFamily="50" charset="-128"/>
                <a:ea typeface="Meiryo UI" panose="020B0604030504040204" pitchFamily="50" charset="-128"/>
              </a:rPr>
              <a:t>：</a:t>
            </a:r>
            <a:r>
              <a:rPr lang="en-US" altLang="ja-JP" sz="2400" dirty="0">
                <a:solidFill>
                  <a:schemeClr val="accent5"/>
                </a:solidFill>
                <a:latin typeface="Meiryo UI" panose="020B0604030504040204" pitchFamily="50" charset="-128"/>
                <a:ea typeface="Meiryo UI" panose="020B0604030504040204" pitchFamily="50" charset="-128"/>
              </a:rPr>
              <a:t>AI</a:t>
            </a:r>
            <a:r>
              <a:rPr lang="ja-JP" altLang="en-US" sz="2400" dirty="0">
                <a:solidFill>
                  <a:schemeClr val="accent5"/>
                </a:solidFill>
                <a:latin typeface="Meiryo UI" panose="020B0604030504040204" pitchFamily="50" charset="-128"/>
                <a:ea typeface="Meiryo UI" panose="020B0604030504040204" pitchFamily="50" charset="-128"/>
              </a:rPr>
              <a:t>導入のゴールを検討する</a:t>
            </a:r>
            <a:endParaRPr lang="en-US" altLang="ja-JP" sz="2400" dirty="0">
              <a:solidFill>
                <a:schemeClr val="accent5"/>
              </a:solidFill>
              <a:latin typeface="Meiryo UI" panose="020B0604030504040204" pitchFamily="50" charset="-128"/>
              <a:ea typeface="Meiryo UI" panose="020B0604030504040204" pitchFamily="50" charset="-128"/>
            </a:endParaRPr>
          </a:p>
          <a:p>
            <a:pPr marL="1257300" lvl="2" indent="-342900">
              <a:buFont typeface="Arial" panose="020B0604020202020204" pitchFamily="34" charset="0"/>
              <a:buChar char="•"/>
            </a:pPr>
            <a:r>
              <a:rPr lang="en-US" altLang="ja-JP" sz="2000" dirty="0">
                <a:latin typeface="Meiryo UI" panose="020B0604030504040204" pitchFamily="50" charset="-128"/>
                <a:ea typeface="Meiryo UI" panose="020B0604030504040204" pitchFamily="50" charset="-128"/>
              </a:rPr>
              <a:t>	3</a:t>
            </a:r>
            <a:r>
              <a:rPr lang="ja-JP" altLang="en-US" sz="2000" dirty="0">
                <a:latin typeface="Meiryo UI" panose="020B0604030504040204" pitchFamily="50" charset="-128"/>
                <a:ea typeface="Meiryo UI" panose="020B0604030504040204" pitchFamily="50" charset="-128"/>
              </a:rPr>
              <a:t>つの問で考える</a:t>
            </a:r>
            <a:endParaRPr lang="en-US" altLang="ja-JP" sz="2000" dirty="0">
              <a:latin typeface="Meiryo UI" panose="020B0604030504040204" pitchFamily="50" charset="-128"/>
              <a:ea typeface="Meiryo UI" panose="020B0604030504040204" pitchFamily="50" charset="-128"/>
            </a:endParaRPr>
          </a:p>
          <a:p>
            <a:pPr marL="1257300" lvl="2" indent="-342900">
              <a:buFont typeface="Arial" panose="020B0604020202020204" pitchFamily="34" charset="0"/>
              <a:buChar char="•"/>
            </a:pPr>
            <a:r>
              <a:rPr lang="en-US" altLang="ja-JP" sz="2000" dirty="0">
                <a:latin typeface="Meiryo UI" panose="020B0604030504040204" pitchFamily="50" charset="-128"/>
                <a:ea typeface="Meiryo UI" panose="020B0604030504040204" pitchFamily="50" charset="-128"/>
              </a:rPr>
              <a:t>	</a:t>
            </a:r>
            <a:r>
              <a:rPr lang="ja-JP" altLang="en-US" sz="2000" dirty="0">
                <a:latin typeface="Meiryo UI" panose="020B0604030504040204" pitchFamily="50" charset="-128"/>
                <a:ea typeface="Meiryo UI" panose="020B0604030504040204" pitchFamily="50" charset="-128"/>
              </a:rPr>
              <a:t>なぜ、どのように、</a:t>
            </a:r>
            <a:r>
              <a:rPr lang="ja-JP" altLang="en-US" sz="2000">
                <a:latin typeface="Meiryo UI" panose="020B0604030504040204" pitchFamily="50" charset="-128"/>
                <a:ea typeface="Meiryo UI" panose="020B0604030504040204" pitchFamily="50" charset="-128"/>
              </a:rPr>
              <a:t>なにを</a:t>
            </a:r>
            <a:endParaRPr lang="en-US" altLang="ja-JP" sz="2000" dirty="0">
              <a:latin typeface="Meiryo UI" panose="020B0604030504040204" pitchFamily="50" charset="-128"/>
              <a:ea typeface="Meiryo UI" panose="020B0604030504040204" pitchFamily="50" charset="-128"/>
            </a:endParaRPr>
          </a:p>
          <a:p>
            <a:pPr marL="1257300" lvl="2" indent="-342900">
              <a:buFont typeface="Arial" panose="020B0604020202020204" pitchFamily="34" charset="0"/>
              <a:buChar char="•"/>
            </a:pPr>
            <a:r>
              <a:rPr lang="en-US" altLang="ja-JP" sz="2000" dirty="0">
                <a:latin typeface="Meiryo UI" panose="020B0604030504040204" pitchFamily="50" charset="-128"/>
                <a:ea typeface="Meiryo UI" panose="020B0604030504040204" pitchFamily="50" charset="-128"/>
              </a:rPr>
              <a:t>AI </a:t>
            </a:r>
            <a:r>
              <a:rPr lang="ja-JP" altLang="en-US" sz="2000">
                <a:latin typeface="Meiryo UI" panose="020B0604030504040204" pitchFamily="50" charset="-128"/>
                <a:ea typeface="Meiryo UI" panose="020B0604030504040204" pitchFamily="50" charset="-128"/>
              </a:rPr>
              <a:t>の評価</a:t>
            </a:r>
            <a:endParaRPr lang="en-US" altLang="ja-JP" sz="2000" dirty="0">
              <a:latin typeface="Meiryo UI" panose="020B0604030504040204" pitchFamily="50" charset="-128"/>
              <a:ea typeface="Meiryo UI" panose="020B0604030504040204" pitchFamily="50" charset="-128"/>
            </a:endParaRPr>
          </a:p>
          <a:p>
            <a:pPr marL="1257300" lvl="2" indent="-342900">
              <a:buFont typeface="Arial" panose="020B0604020202020204" pitchFamily="34" charset="0"/>
              <a:buChar char="•"/>
            </a:pPr>
            <a:r>
              <a:rPr lang="ja-JP" altLang="en-US" sz="2000">
                <a:latin typeface="Meiryo UI" panose="020B0604030504040204" pitchFamily="50" charset="-128"/>
                <a:ea typeface="Meiryo UI" panose="020B0604030504040204" pitchFamily="50" charset="-128"/>
              </a:rPr>
              <a:t>現状分析（</a:t>
            </a:r>
            <a:r>
              <a:rPr lang="en-US" altLang="ja-JP" sz="2000" dirty="0">
                <a:latin typeface="Meiryo UI" panose="020B0604030504040204" pitchFamily="50" charset="-128"/>
                <a:ea typeface="Meiryo UI" panose="020B0604030504040204" pitchFamily="50" charset="-128"/>
              </a:rPr>
              <a:t>Step 2 </a:t>
            </a:r>
            <a:r>
              <a:rPr lang="ja-JP" altLang="en-US" sz="2000">
                <a:latin typeface="Meiryo UI" panose="020B0604030504040204" pitchFamily="50" charset="-128"/>
                <a:ea typeface="Meiryo UI" panose="020B0604030504040204" pitchFamily="50" charset="-128"/>
              </a:rPr>
              <a:t>より荒い）</a:t>
            </a:r>
            <a:endParaRPr lang="en-US" altLang="ja-JP" sz="2000" dirty="0">
              <a:latin typeface="Meiryo UI" panose="020B0604030504040204" pitchFamily="50" charset="-128"/>
              <a:ea typeface="Meiryo UI" panose="020B0604030504040204" pitchFamily="50" charset="-128"/>
            </a:endParaRPr>
          </a:p>
          <a:p>
            <a:pPr marL="1257300" lvl="2" indent="-342900">
              <a:buFont typeface="Arial" panose="020B0604020202020204" pitchFamily="34" charset="0"/>
              <a:buChar char="•"/>
            </a:pPr>
            <a:endParaRPr lang="ja-JP" altLang="en-US" sz="2400" dirty="0">
              <a:latin typeface="Meiryo UI" panose="020B0604030504040204" pitchFamily="50" charset="-128"/>
              <a:ea typeface="Meiryo UI" panose="020B0604030504040204" pitchFamily="50" charset="-128"/>
            </a:endParaRPr>
          </a:p>
          <a:p>
            <a:pPr lvl="1"/>
            <a:endParaRPr lang="en-US" altLang="ja-JP" sz="2400" dirty="0">
              <a:solidFill>
                <a:schemeClr val="tx1">
                  <a:lumMod val="25000"/>
                  <a:lumOff val="75000"/>
                </a:schemeClr>
              </a:solidFill>
              <a:latin typeface="Meiryo UI" panose="020B0604030504040204" pitchFamily="50" charset="-128"/>
              <a:ea typeface="Meiryo UI" panose="020B0604030504040204" pitchFamily="50" charset="-128"/>
            </a:endParaRPr>
          </a:p>
          <a:p>
            <a:pPr lvl="1"/>
            <a:r>
              <a:rPr lang="en-US" altLang="ja-JP" sz="2400" dirty="0">
                <a:solidFill>
                  <a:schemeClr val="tx1">
                    <a:lumMod val="25000"/>
                    <a:lumOff val="75000"/>
                  </a:schemeClr>
                </a:solidFill>
                <a:latin typeface="Meiryo UI" panose="020B0604030504040204" pitchFamily="50" charset="-128"/>
                <a:ea typeface="Meiryo UI" panose="020B0604030504040204" pitchFamily="50" charset="-128"/>
              </a:rPr>
              <a:t>Step2</a:t>
            </a:r>
            <a:r>
              <a:rPr lang="ja-JP" altLang="en-US" sz="2400" dirty="0">
                <a:solidFill>
                  <a:schemeClr val="tx1">
                    <a:lumMod val="25000"/>
                    <a:lumOff val="75000"/>
                  </a:schemeClr>
                </a:solidFill>
                <a:latin typeface="Meiryo UI" panose="020B0604030504040204" pitchFamily="50" charset="-128"/>
                <a:ea typeface="Meiryo UI" panose="020B0604030504040204" pitchFamily="50" charset="-128"/>
              </a:rPr>
              <a:t>：現状のビジネスモデルを可視化する</a:t>
            </a:r>
          </a:p>
          <a:p>
            <a:pPr marL="1257300" lvl="2" indent="-342900">
              <a:buFont typeface="Arial" panose="020B0604020202020204" pitchFamily="34" charset="0"/>
              <a:buChar char="•"/>
            </a:pPr>
            <a:r>
              <a:rPr lang="ja-JP" altLang="en-US" sz="2000" dirty="0">
                <a:solidFill>
                  <a:schemeClr val="tx1">
                    <a:lumMod val="25000"/>
                    <a:lumOff val="75000"/>
                  </a:schemeClr>
                </a:solidFill>
                <a:latin typeface="Meiryo UI" panose="020B0604030504040204" pitchFamily="50" charset="-128"/>
                <a:ea typeface="Meiryo UI" panose="020B0604030504040204" pitchFamily="50" charset="-128"/>
              </a:rPr>
              <a:t>ビジネスモデルキャンバスで</a:t>
            </a:r>
            <a:r>
              <a:rPr lang="ja-JP" altLang="en-US" sz="2000">
                <a:solidFill>
                  <a:schemeClr val="tx1">
                    <a:lumMod val="25000"/>
                    <a:lumOff val="75000"/>
                  </a:schemeClr>
                </a:solidFill>
                <a:latin typeface="Meiryo UI" panose="020B0604030504040204" pitchFamily="50" charset="-128"/>
                <a:ea typeface="Meiryo UI" panose="020B0604030504040204" pitchFamily="50" charset="-128"/>
              </a:rPr>
              <a:t>表現する</a:t>
            </a:r>
            <a:endParaRPr lang="en-US" altLang="ja-JP" sz="2400" dirty="0">
              <a:solidFill>
                <a:schemeClr val="tx1">
                  <a:lumMod val="25000"/>
                  <a:lumOff val="75000"/>
                </a:schemeClr>
              </a:solidFill>
              <a:latin typeface="Meiryo UI" panose="020B0604030504040204" pitchFamily="50" charset="-128"/>
              <a:ea typeface="Meiryo UI" panose="020B0604030504040204" pitchFamily="50" charset="-128"/>
            </a:endParaRPr>
          </a:p>
          <a:p>
            <a:pPr lvl="2"/>
            <a:endParaRPr lang="en-US" altLang="ja-JP" sz="2400" dirty="0">
              <a:latin typeface="Meiryo UI" panose="020B0604030504040204" pitchFamily="50" charset="-128"/>
              <a:ea typeface="Meiryo UI" panose="020B0604030504040204" pitchFamily="50" charset="-128"/>
            </a:endParaRPr>
          </a:p>
          <a:p>
            <a:pPr lvl="1"/>
            <a:r>
              <a:rPr lang="en-US" altLang="ja-JP" sz="2400" dirty="0">
                <a:solidFill>
                  <a:schemeClr val="tx1">
                    <a:lumMod val="25000"/>
                    <a:lumOff val="75000"/>
                  </a:schemeClr>
                </a:solidFill>
                <a:latin typeface="Meiryo UI" panose="020B0604030504040204" pitchFamily="50" charset="-128"/>
                <a:ea typeface="Meiryo UI" panose="020B0604030504040204" pitchFamily="50" charset="-128"/>
              </a:rPr>
              <a:t>Step3</a:t>
            </a:r>
            <a:r>
              <a:rPr lang="ja-JP" altLang="en-US" sz="2400" dirty="0">
                <a:solidFill>
                  <a:schemeClr val="tx1">
                    <a:lumMod val="25000"/>
                    <a:lumOff val="75000"/>
                  </a:schemeClr>
                </a:solidFill>
                <a:latin typeface="Meiryo UI" panose="020B0604030504040204" pitchFamily="50" charset="-128"/>
                <a:ea typeface="Meiryo UI" panose="020B0604030504040204" pitchFamily="50" charset="-128"/>
              </a:rPr>
              <a:t>：</a:t>
            </a:r>
            <a:r>
              <a:rPr lang="en-US" altLang="ja-JP" sz="2400" dirty="0">
                <a:solidFill>
                  <a:schemeClr val="tx1">
                    <a:lumMod val="25000"/>
                    <a:lumOff val="75000"/>
                  </a:schemeClr>
                </a:solidFill>
                <a:latin typeface="Meiryo UI" panose="020B0604030504040204" pitchFamily="50" charset="-128"/>
                <a:ea typeface="Meiryo UI" panose="020B0604030504040204" pitchFamily="50" charset="-128"/>
              </a:rPr>
              <a:t>AI</a:t>
            </a:r>
            <a:r>
              <a:rPr lang="ja-JP" altLang="en-US" sz="2400" dirty="0">
                <a:solidFill>
                  <a:schemeClr val="tx1">
                    <a:lumMod val="25000"/>
                    <a:lumOff val="75000"/>
                  </a:schemeClr>
                </a:solidFill>
                <a:latin typeface="Meiryo UI" panose="020B0604030504040204" pitchFamily="50" charset="-128"/>
                <a:ea typeface="Meiryo UI" panose="020B0604030504040204" pitchFamily="50" charset="-128"/>
              </a:rPr>
              <a:t>導入後のビジネスモデルを可視化する</a:t>
            </a:r>
            <a:endParaRPr lang="en-US" altLang="ja-JP" sz="2400" dirty="0">
              <a:solidFill>
                <a:schemeClr val="tx1">
                  <a:lumMod val="25000"/>
                  <a:lumOff val="75000"/>
                </a:schemeClr>
              </a:solidFill>
              <a:latin typeface="Meiryo UI" panose="020B0604030504040204" pitchFamily="50" charset="-128"/>
              <a:ea typeface="Meiryo UI" panose="020B0604030504040204" pitchFamily="50" charset="-128"/>
            </a:endParaRPr>
          </a:p>
          <a:p>
            <a:pPr marL="1257300" lvl="2" indent="-342900">
              <a:buFont typeface="Arial" panose="020B0604020202020204" pitchFamily="34" charset="0"/>
              <a:buChar char="•"/>
            </a:pPr>
            <a:r>
              <a:rPr lang="en-US" altLang="ja-JP" sz="2000" dirty="0">
                <a:solidFill>
                  <a:schemeClr val="tx1">
                    <a:lumMod val="25000"/>
                    <a:lumOff val="75000"/>
                  </a:schemeClr>
                </a:solidFill>
                <a:latin typeface="Meiryo UI" panose="020B0604030504040204" pitchFamily="50" charset="-128"/>
                <a:ea typeface="Meiryo UI" panose="020B0604030504040204" pitchFamily="50" charset="-128"/>
              </a:rPr>
              <a:t>AI</a:t>
            </a:r>
            <a:r>
              <a:rPr lang="ja-JP" altLang="en-US" sz="2000" dirty="0">
                <a:solidFill>
                  <a:schemeClr val="tx1">
                    <a:lumMod val="25000"/>
                    <a:lumOff val="75000"/>
                  </a:schemeClr>
                </a:solidFill>
                <a:latin typeface="Meiryo UI" panose="020B0604030504040204" pitchFamily="50" charset="-128"/>
                <a:ea typeface="Meiryo UI" panose="020B0604030504040204" pitchFamily="50" charset="-128"/>
              </a:rPr>
              <a:t>導入の影響を</a:t>
            </a:r>
            <a:r>
              <a:rPr lang="ja-JP" altLang="en-US" sz="2000">
                <a:solidFill>
                  <a:schemeClr val="tx1">
                    <a:lumMod val="25000"/>
                    <a:lumOff val="75000"/>
                  </a:schemeClr>
                </a:solidFill>
                <a:latin typeface="Meiryo UI" panose="020B0604030504040204" pitchFamily="50" charset="-128"/>
                <a:ea typeface="Meiryo UI" panose="020B0604030504040204" pitchFamily="50" charset="-128"/>
              </a:rPr>
              <a:t>検討する</a:t>
            </a:r>
            <a:endParaRPr lang="en-US" altLang="ja-JP" sz="2000" dirty="0">
              <a:solidFill>
                <a:schemeClr val="tx1">
                  <a:lumMod val="25000"/>
                  <a:lumOff val="75000"/>
                </a:schemeClr>
              </a:solidFill>
              <a:latin typeface="Meiryo UI" panose="020B0604030504040204" pitchFamily="50" charset="-128"/>
              <a:ea typeface="Meiryo UI" panose="020B0604030504040204" pitchFamily="50" charset="-128"/>
            </a:endParaRPr>
          </a:p>
          <a:p>
            <a:pPr marL="1257300" lvl="2" indent="-342900">
              <a:buFont typeface="Arial" panose="020B0604020202020204" pitchFamily="34" charset="0"/>
              <a:buChar char="•"/>
            </a:pPr>
            <a:r>
              <a:rPr lang="en-US" altLang="ja-JP" sz="2000" dirty="0">
                <a:solidFill>
                  <a:schemeClr val="tx1">
                    <a:lumMod val="25000"/>
                    <a:lumOff val="75000"/>
                  </a:schemeClr>
                </a:solidFill>
                <a:latin typeface="Meiryo UI" panose="020B0604030504040204" pitchFamily="50" charset="-128"/>
                <a:ea typeface="Meiryo UI" panose="020B0604030504040204" pitchFamily="50" charset="-128"/>
              </a:rPr>
              <a:t>AI</a:t>
            </a:r>
            <a:r>
              <a:rPr lang="ja-JP" altLang="en-US" sz="2000" dirty="0">
                <a:solidFill>
                  <a:schemeClr val="tx1">
                    <a:lumMod val="25000"/>
                    <a:lumOff val="75000"/>
                  </a:schemeClr>
                </a:solidFill>
                <a:latin typeface="Meiryo UI" panose="020B0604030504040204" pitchFamily="50" charset="-128"/>
                <a:ea typeface="Meiryo UI" panose="020B0604030504040204" pitchFamily="50" charset="-128"/>
              </a:rPr>
              <a:t>を導入したビジネスモデルをビジネスモデルキャンバスで</a:t>
            </a:r>
            <a:r>
              <a:rPr lang="ja-JP" altLang="en-US" sz="2000">
                <a:solidFill>
                  <a:schemeClr val="tx1">
                    <a:lumMod val="25000"/>
                    <a:lumOff val="75000"/>
                  </a:schemeClr>
                </a:solidFill>
                <a:latin typeface="Meiryo UI" panose="020B0604030504040204" pitchFamily="50" charset="-128"/>
                <a:ea typeface="Meiryo UI" panose="020B0604030504040204" pitchFamily="50" charset="-128"/>
              </a:rPr>
              <a:t>表現する</a:t>
            </a:r>
            <a:endParaRPr lang="en-US" altLang="ja-JP" sz="2000" dirty="0">
              <a:solidFill>
                <a:schemeClr val="tx1">
                  <a:lumMod val="25000"/>
                  <a:lumOff val="75000"/>
                </a:schemeClr>
              </a:solidFill>
              <a:latin typeface="Meiryo UI" panose="020B0604030504040204" pitchFamily="50" charset="-128"/>
              <a:ea typeface="Meiryo UI" panose="020B0604030504040204" pitchFamily="50" charset="-128"/>
            </a:endParaRPr>
          </a:p>
          <a:p>
            <a:pPr marL="1257300" lvl="2" indent="-342900">
              <a:buFont typeface="Arial" panose="020B0604020202020204" pitchFamily="34" charset="0"/>
              <a:buChar char="•"/>
            </a:pPr>
            <a:r>
              <a:rPr lang="ja-JP" altLang="en-US" sz="2000">
                <a:solidFill>
                  <a:schemeClr val="tx1">
                    <a:lumMod val="25000"/>
                    <a:lumOff val="75000"/>
                  </a:schemeClr>
                </a:solidFill>
                <a:latin typeface="Meiryo UI" panose="020B0604030504040204" pitchFamily="50" charset="-128"/>
                <a:ea typeface="Meiryo UI" panose="020B0604030504040204" pitchFamily="50" charset="-128"/>
              </a:rPr>
              <a:t>まとめの演習</a:t>
            </a:r>
            <a:endParaRPr lang="ja-JP" altLang="en-US" sz="2000" dirty="0">
              <a:solidFill>
                <a:schemeClr val="tx1">
                  <a:lumMod val="25000"/>
                  <a:lumOff val="75000"/>
                </a:schemeClr>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75170261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四角形: 角を丸くする 4">
            <a:extLst>
              <a:ext uri="{FF2B5EF4-FFF2-40B4-BE49-F238E27FC236}">
                <a16:creationId xmlns:a16="http://schemas.microsoft.com/office/drawing/2014/main" id="{909E4066-F317-414E-960C-2DB2B3BC7176}"/>
              </a:ext>
            </a:extLst>
          </p:cNvPr>
          <p:cNvSpPr/>
          <p:nvPr/>
        </p:nvSpPr>
        <p:spPr>
          <a:xfrm>
            <a:off x="2214489" y="3248555"/>
            <a:ext cx="2483021" cy="307774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buFont typeface="Wingdings" panose="05000000000000000000" pitchFamily="2" charset="2"/>
              <a:buChar char="n"/>
            </a:pPr>
            <a:r>
              <a:rPr kumimoji="1" lang="en-US" altLang="ja-JP" dirty="0">
                <a:solidFill>
                  <a:schemeClr val="tx1"/>
                </a:solidFill>
                <a:latin typeface="Meiryo UI" panose="020B0604030504040204" pitchFamily="50" charset="-128"/>
                <a:ea typeface="Meiryo UI" panose="020B0604030504040204" pitchFamily="50" charset="-128"/>
              </a:rPr>
              <a:t>AI</a:t>
            </a:r>
            <a:r>
              <a:rPr kumimoji="1" lang="ja-JP" altLang="en-US" dirty="0">
                <a:solidFill>
                  <a:schemeClr val="tx1"/>
                </a:solidFill>
                <a:latin typeface="Meiryo UI" panose="020B0604030504040204" pitchFamily="50" charset="-128"/>
                <a:ea typeface="Meiryo UI" panose="020B0604030504040204" pitchFamily="50" charset="-128"/>
              </a:rPr>
              <a:t>でなければならない理由とは</a:t>
            </a:r>
            <a:r>
              <a:rPr kumimoji="1" lang="en-US" altLang="ja-JP" dirty="0">
                <a:solidFill>
                  <a:schemeClr val="tx1"/>
                </a:solidFill>
                <a:latin typeface="Meiryo UI" panose="020B0604030504040204" pitchFamily="50" charset="-128"/>
                <a:ea typeface="Meiryo UI" panose="020B0604030504040204" pitchFamily="50" charset="-128"/>
              </a:rPr>
              <a:t>?</a:t>
            </a:r>
          </a:p>
          <a:p>
            <a:pPr marL="285750" indent="-285750">
              <a:buFont typeface="Wingdings" panose="05000000000000000000" pitchFamily="2" charset="2"/>
              <a:buChar char="n"/>
            </a:pPr>
            <a:r>
              <a:rPr kumimoji="1" lang="en-US" altLang="ja-JP" dirty="0">
                <a:solidFill>
                  <a:schemeClr val="tx1"/>
                </a:solidFill>
                <a:latin typeface="Meiryo UI" panose="020B0604030504040204" pitchFamily="50" charset="-128"/>
                <a:ea typeface="Meiryo UI" panose="020B0604030504040204" pitchFamily="50" charset="-128"/>
              </a:rPr>
              <a:t>AI</a:t>
            </a:r>
            <a:r>
              <a:rPr kumimoji="1" lang="ja-JP" altLang="en-US" dirty="0">
                <a:solidFill>
                  <a:schemeClr val="tx1"/>
                </a:solidFill>
                <a:latin typeface="Meiryo UI" panose="020B0604030504040204" pitchFamily="50" charset="-128"/>
                <a:ea typeface="Meiryo UI" panose="020B0604030504040204" pitchFamily="50" charset="-128"/>
              </a:rPr>
              <a:t>以外の選択肢があるか</a:t>
            </a:r>
            <a:r>
              <a:rPr kumimoji="1" lang="en-US" altLang="ja-JP" dirty="0">
                <a:solidFill>
                  <a:schemeClr val="tx1"/>
                </a:solidFill>
                <a:latin typeface="Meiryo UI" panose="020B0604030504040204" pitchFamily="50" charset="-128"/>
                <a:ea typeface="Meiryo UI" panose="020B0604030504040204" pitchFamily="50" charset="-128"/>
              </a:rPr>
              <a:t>?</a:t>
            </a:r>
          </a:p>
          <a:p>
            <a:pPr marL="285750" indent="-285750">
              <a:buFont typeface="Wingdings" panose="05000000000000000000" pitchFamily="2" charset="2"/>
              <a:buChar char="n"/>
            </a:pPr>
            <a:r>
              <a:rPr kumimoji="1" lang="en-US" altLang="ja-JP" dirty="0">
                <a:solidFill>
                  <a:schemeClr val="tx1"/>
                </a:solidFill>
                <a:latin typeface="Meiryo UI" panose="020B0604030504040204" pitchFamily="50" charset="-128"/>
                <a:ea typeface="Meiryo UI" panose="020B0604030504040204" pitchFamily="50" charset="-128"/>
              </a:rPr>
              <a:t>AI</a:t>
            </a:r>
            <a:r>
              <a:rPr kumimoji="1" lang="ja-JP" altLang="en-US" dirty="0">
                <a:solidFill>
                  <a:schemeClr val="tx1"/>
                </a:solidFill>
                <a:latin typeface="Meiryo UI" panose="020B0604030504040204" pitchFamily="50" charset="-128"/>
                <a:ea typeface="Meiryo UI" panose="020B0604030504040204" pitchFamily="50" charset="-128"/>
              </a:rPr>
              <a:t>と人間の役割をどう定義するか</a:t>
            </a:r>
            <a:r>
              <a:rPr kumimoji="1" lang="en-US" altLang="ja-JP" dirty="0">
                <a:solidFill>
                  <a:schemeClr val="tx1"/>
                </a:solidFill>
                <a:latin typeface="Meiryo UI" panose="020B0604030504040204" pitchFamily="50" charset="-128"/>
                <a:ea typeface="Meiryo UI" panose="020B0604030504040204" pitchFamily="50" charset="-128"/>
              </a:rPr>
              <a:t>?</a:t>
            </a:r>
          </a:p>
          <a:p>
            <a:pPr marL="285750" indent="-285750">
              <a:buFont typeface="Wingdings" panose="05000000000000000000" pitchFamily="2" charset="2"/>
              <a:buChar char="n"/>
            </a:pPr>
            <a:endParaRPr kumimoji="1" lang="en-US" altLang="ja-JP" dirty="0">
              <a:solidFill>
                <a:schemeClr val="tx1"/>
              </a:solidFill>
              <a:latin typeface="Meiryo UI" panose="020B0604030504040204" pitchFamily="50" charset="-128"/>
              <a:ea typeface="Meiryo UI" panose="020B0604030504040204" pitchFamily="50" charset="-128"/>
            </a:endParaRPr>
          </a:p>
          <a:p>
            <a:pPr marL="285750" indent="-285750">
              <a:buFont typeface="Wingdings" panose="05000000000000000000" pitchFamily="2" charset="2"/>
              <a:buChar char="n"/>
            </a:pPr>
            <a:endParaRPr kumimoji="1" lang="ja-JP" altLang="en-US" dirty="0">
              <a:solidFill>
                <a:schemeClr val="tx1"/>
              </a:solidFill>
              <a:latin typeface="Meiryo UI" panose="020B0604030504040204" pitchFamily="50" charset="-128"/>
              <a:ea typeface="Meiryo UI" panose="020B0604030504040204" pitchFamily="50" charset="-128"/>
            </a:endParaRPr>
          </a:p>
        </p:txBody>
      </p:sp>
      <p:sp>
        <p:nvSpPr>
          <p:cNvPr id="7" name="四角形: 角を丸くする 6">
            <a:extLst>
              <a:ext uri="{FF2B5EF4-FFF2-40B4-BE49-F238E27FC236}">
                <a16:creationId xmlns:a16="http://schemas.microsoft.com/office/drawing/2014/main" id="{0077A5E9-60DF-41D9-AAB1-A1BD2C3026FE}"/>
              </a:ext>
            </a:extLst>
          </p:cNvPr>
          <p:cNvSpPr/>
          <p:nvPr/>
        </p:nvSpPr>
        <p:spPr>
          <a:xfrm>
            <a:off x="2281771" y="1598254"/>
            <a:ext cx="2250141" cy="1165412"/>
          </a:xfrm>
          <a:prstGeom prst="roundRect">
            <a:avLst/>
          </a:prstGeom>
          <a:solidFill>
            <a:srgbClr val="F36C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000" b="1" dirty="0">
                <a:latin typeface="Meiryo UI" panose="020B0604030504040204" pitchFamily="50" charset="-128"/>
                <a:ea typeface="Meiryo UI" panose="020B0604030504040204" pitchFamily="50" charset="-128"/>
              </a:rPr>
              <a:t>Why?</a:t>
            </a:r>
            <a:endParaRPr kumimoji="1" lang="ja-JP" altLang="en-US" sz="2000" b="1" dirty="0">
              <a:latin typeface="Meiryo UI" panose="020B0604030504040204" pitchFamily="50" charset="-128"/>
              <a:ea typeface="Meiryo UI" panose="020B0604030504040204" pitchFamily="50" charset="-128"/>
            </a:endParaRPr>
          </a:p>
        </p:txBody>
      </p:sp>
      <p:sp>
        <p:nvSpPr>
          <p:cNvPr id="8" name="四角形: 角を丸くする 7">
            <a:extLst>
              <a:ext uri="{FF2B5EF4-FFF2-40B4-BE49-F238E27FC236}">
                <a16:creationId xmlns:a16="http://schemas.microsoft.com/office/drawing/2014/main" id="{BC44AD4D-5D45-4550-8A4E-E275F1E89AD4}"/>
              </a:ext>
            </a:extLst>
          </p:cNvPr>
          <p:cNvSpPr/>
          <p:nvPr/>
        </p:nvSpPr>
        <p:spPr>
          <a:xfrm>
            <a:off x="4805335" y="1598254"/>
            <a:ext cx="2250141" cy="1165412"/>
          </a:xfrm>
          <a:prstGeom prst="roundRect">
            <a:avLst/>
          </a:prstGeom>
          <a:solidFill>
            <a:srgbClr val="F36C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000" b="1" dirty="0">
                <a:latin typeface="Meiryo UI" panose="020B0604030504040204" pitchFamily="50" charset="-128"/>
                <a:ea typeface="Meiryo UI" panose="020B0604030504040204" pitchFamily="50" charset="-128"/>
              </a:rPr>
              <a:t>How?</a:t>
            </a:r>
            <a:endParaRPr kumimoji="1" lang="ja-JP" altLang="en-US" sz="2000" b="1" dirty="0">
              <a:latin typeface="Meiryo UI" panose="020B0604030504040204" pitchFamily="50" charset="-128"/>
              <a:ea typeface="Meiryo UI" panose="020B0604030504040204" pitchFamily="50" charset="-128"/>
            </a:endParaRPr>
          </a:p>
        </p:txBody>
      </p:sp>
      <p:sp>
        <p:nvSpPr>
          <p:cNvPr id="9" name="四角形: 角を丸くする 8">
            <a:extLst>
              <a:ext uri="{FF2B5EF4-FFF2-40B4-BE49-F238E27FC236}">
                <a16:creationId xmlns:a16="http://schemas.microsoft.com/office/drawing/2014/main" id="{E4B947BC-7606-4A04-83E8-ADABB9DBA10F}"/>
              </a:ext>
            </a:extLst>
          </p:cNvPr>
          <p:cNvSpPr/>
          <p:nvPr/>
        </p:nvSpPr>
        <p:spPr>
          <a:xfrm>
            <a:off x="7328899" y="1598254"/>
            <a:ext cx="2250141" cy="1165412"/>
          </a:xfrm>
          <a:prstGeom prst="roundRect">
            <a:avLst/>
          </a:prstGeom>
          <a:solidFill>
            <a:srgbClr val="F36C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000" b="1" dirty="0">
                <a:latin typeface="Meiryo UI" panose="020B0604030504040204" pitchFamily="50" charset="-128"/>
                <a:ea typeface="Meiryo UI" panose="020B0604030504040204" pitchFamily="50" charset="-128"/>
              </a:rPr>
              <a:t>What?</a:t>
            </a:r>
            <a:endParaRPr kumimoji="1" lang="ja-JP" altLang="en-US" sz="2000" b="1" dirty="0">
              <a:latin typeface="Meiryo UI" panose="020B0604030504040204" pitchFamily="50" charset="-128"/>
              <a:ea typeface="Meiryo UI" panose="020B0604030504040204" pitchFamily="50" charset="-128"/>
            </a:endParaRPr>
          </a:p>
        </p:txBody>
      </p:sp>
      <p:sp>
        <p:nvSpPr>
          <p:cNvPr id="10" name="四角形: 角を丸くする 9">
            <a:extLst>
              <a:ext uri="{FF2B5EF4-FFF2-40B4-BE49-F238E27FC236}">
                <a16:creationId xmlns:a16="http://schemas.microsoft.com/office/drawing/2014/main" id="{45A5A37B-E7F4-4BF1-AD25-4FC8F25D33EA}"/>
              </a:ext>
            </a:extLst>
          </p:cNvPr>
          <p:cNvSpPr/>
          <p:nvPr/>
        </p:nvSpPr>
        <p:spPr>
          <a:xfrm>
            <a:off x="4805335" y="3229959"/>
            <a:ext cx="2483022" cy="307774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buFont typeface="Wingdings" panose="05000000000000000000" pitchFamily="2" charset="2"/>
              <a:buChar char="n"/>
            </a:pPr>
            <a:r>
              <a:rPr kumimoji="1" lang="ja-JP" altLang="en-US" dirty="0">
                <a:solidFill>
                  <a:schemeClr val="tx1"/>
                </a:solidFill>
                <a:latin typeface="Meiryo UI" panose="020B0604030504040204" pitchFamily="50" charset="-128"/>
                <a:ea typeface="Meiryo UI" panose="020B0604030504040204" pitchFamily="50" charset="-128"/>
              </a:rPr>
              <a:t>作業の自動化？</a:t>
            </a:r>
            <a:endParaRPr kumimoji="1" lang="en-US" altLang="ja-JP" dirty="0">
              <a:solidFill>
                <a:schemeClr val="tx1"/>
              </a:solidFill>
              <a:latin typeface="Meiryo UI" panose="020B0604030504040204" pitchFamily="50" charset="-128"/>
              <a:ea typeface="Meiryo UI" panose="020B0604030504040204" pitchFamily="50" charset="-128"/>
            </a:endParaRPr>
          </a:p>
          <a:p>
            <a:pPr marL="285750" indent="-285750">
              <a:buFont typeface="Wingdings" panose="05000000000000000000" pitchFamily="2" charset="2"/>
              <a:buChar char="n"/>
            </a:pPr>
            <a:r>
              <a:rPr kumimoji="1" lang="ja-JP" altLang="en-US" dirty="0">
                <a:solidFill>
                  <a:schemeClr val="tx1"/>
                </a:solidFill>
                <a:latin typeface="Meiryo UI" panose="020B0604030504040204" pitchFamily="50" charset="-128"/>
                <a:ea typeface="Meiryo UI" panose="020B0604030504040204" pitchFamily="50" charset="-128"/>
              </a:rPr>
              <a:t>データを元にした意思決定支援？</a:t>
            </a:r>
            <a:endParaRPr kumimoji="1" lang="en-US" altLang="ja-JP" dirty="0">
              <a:solidFill>
                <a:schemeClr val="tx1"/>
              </a:solidFill>
              <a:latin typeface="Meiryo UI" panose="020B0604030504040204" pitchFamily="50" charset="-128"/>
              <a:ea typeface="Meiryo UI" panose="020B0604030504040204" pitchFamily="50" charset="-128"/>
            </a:endParaRPr>
          </a:p>
          <a:p>
            <a:pPr marL="285750" indent="-285750">
              <a:buFont typeface="Wingdings" panose="05000000000000000000" pitchFamily="2" charset="2"/>
              <a:buChar char="n"/>
            </a:pPr>
            <a:r>
              <a:rPr kumimoji="1" lang="en-US" altLang="ja-JP" dirty="0">
                <a:solidFill>
                  <a:schemeClr val="tx1"/>
                </a:solidFill>
                <a:latin typeface="Meiryo UI" panose="020B0604030504040204" pitchFamily="50" charset="-128"/>
                <a:ea typeface="Meiryo UI" panose="020B0604030504040204" pitchFamily="50" charset="-128"/>
              </a:rPr>
              <a:t>AI</a:t>
            </a:r>
            <a:r>
              <a:rPr kumimoji="1" lang="ja-JP" altLang="en-US" dirty="0">
                <a:solidFill>
                  <a:schemeClr val="tx1"/>
                </a:solidFill>
                <a:latin typeface="Meiryo UI" panose="020B0604030504040204" pitchFamily="50" charset="-128"/>
                <a:ea typeface="Meiryo UI" panose="020B0604030504040204" pitchFamily="50" charset="-128"/>
              </a:rPr>
              <a:t>自身が人間の思考を肩代わり</a:t>
            </a:r>
            <a:br>
              <a:rPr kumimoji="1" lang="en-US" altLang="ja-JP" dirty="0">
                <a:solidFill>
                  <a:schemeClr val="tx1"/>
                </a:solidFill>
                <a:latin typeface="Meiryo UI" panose="020B0604030504040204" pitchFamily="50" charset="-128"/>
                <a:ea typeface="Meiryo UI" panose="020B0604030504040204" pitchFamily="50" charset="-128"/>
              </a:rPr>
            </a:br>
            <a:r>
              <a:rPr kumimoji="1" lang="ja-JP" altLang="en-US" dirty="0">
                <a:solidFill>
                  <a:schemeClr val="tx1"/>
                </a:solidFill>
                <a:latin typeface="Meiryo UI" panose="020B0604030504040204" pitchFamily="50" charset="-128"/>
                <a:ea typeface="Meiryo UI" panose="020B0604030504040204" pitchFamily="50" charset="-128"/>
              </a:rPr>
              <a:t>する？</a:t>
            </a:r>
            <a:endParaRPr kumimoji="1" lang="en-US" altLang="ja-JP" dirty="0">
              <a:solidFill>
                <a:schemeClr val="tx1"/>
              </a:solidFill>
              <a:latin typeface="Meiryo UI" panose="020B0604030504040204" pitchFamily="50" charset="-128"/>
              <a:ea typeface="Meiryo UI" panose="020B0604030504040204" pitchFamily="50" charset="-128"/>
            </a:endParaRPr>
          </a:p>
          <a:p>
            <a:pPr marL="285750" indent="-285750">
              <a:buFont typeface="Wingdings" panose="05000000000000000000" pitchFamily="2" charset="2"/>
              <a:buChar char="n"/>
            </a:pPr>
            <a:r>
              <a:rPr kumimoji="1" lang="ja-JP" altLang="en-US" dirty="0">
                <a:solidFill>
                  <a:schemeClr val="tx1"/>
                </a:solidFill>
                <a:latin typeface="Meiryo UI" panose="020B0604030504040204" pitchFamily="50" charset="-128"/>
                <a:ea typeface="Meiryo UI" panose="020B0604030504040204" pitchFamily="50" charset="-128"/>
              </a:rPr>
              <a:t>どんなデータが</a:t>
            </a:r>
            <a:br>
              <a:rPr kumimoji="1" lang="en-US" altLang="ja-JP" dirty="0">
                <a:solidFill>
                  <a:schemeClr val="tx1"/>
                </a:solidFill>
                <a:latin typeface="Meiryo UI" panose="020B0604030504040204" pitchFamily="50" charset="-128"/>
                <a:ea typeface="Meiryo UI" panose="020B0604030504040204" pitchFamily="50" charset="-128"/>
              </a:rPr>
            </a:br>
            <a:r>
              <a:rPr kumimoji="1" lang="ja-JP" altLang="en-US" dirty="0">
                <a:solidFill>
                  <a:schemeClr val="tx1"/>
                </a:solidFill>
                <a:latin typeface="Meiryo UI" panose="020B0604030504040204" pitchFamily="50" charset="-128"/>
                <a:ea typeface="Meiryo UI" panose="020B0604030504040204" pitchFamily="50" charset="-128"/>
              </a:rPr>
              <a:t>分析可能？</a:t>
            </a:r>
          </a:p>
        </p:txBody>
      </p:sp>
      <p:sp>
        <p:nvSpPr>
          <p:cNvPr id="11" name="四角形: 角を丸くする 10">
            <a:extLst>
              <a:ext uri="{FF2B5EF4-FFF2-40B4-BE49-F238E27FC236}">
                <a16:creationId xmlns:a16="http://schemas.microsoft.com/office/drawing/2014/main" id="{FF30E765-684D-4E35-87BC-FEAF21F34844}"/>
              </a:ext>
            </a:extLst>
          </p:cNvPr>
          <p:cNvSpPr/>
          <p:nvPr/>
        </p:nvSpPr>
        <p:spPr>
          <a:xfrm>
            <a:off x="7289797" y="3248555"/>
            <a:ext cx="2483022" cy="307774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buFont typeface="Wingdings" panose="05000000000000000000" pitchFamily="2" charset="2"/>
              <a:buChar char="n"/>
            </a:pPr>
            <a:r>
              <a:rPr kumimoji="1" lang="ja-JP" altLang="en-US" dirty="0">
                <a:solidFill>
                  <a:schemeClr val="tx1"/>
                </a:solidFill>
                <a:latin typeface="Meiryo UI" panose="020B0604030504040204" pitchFamily="50" charset="-128"/>
                <a:ea typeface="Meiryo UI" panose="020B0604030504040204" pitchFamily="50" charset="-128"/>
              </a:rPr>
              <a:t>顧客分析の時間を短縮、自動化</a:t>
            </a:r>
            <a:endParaRPr kumimoji="1" lang="en-US" altLang="ja-JP" dirty="0">
              <a:solidFill>
                <a:schemeClr val="tx1"/>
              </a:solidFill>
              <a:latin typeface="Meiryo UI" panose="020B0604030504040204" pitchFamily="50" charset="-128"/>
              <a:ea typeface="Meiryo UI" panose="020B0604030504040204" pitchFamily="50" charset="-128"/>
            </a:endParaRPr>
          </a:p>
          <a:p>
            <a:pPr marL="285750" indent="-285750">
              <a:buFont typeface="Wingdings" panose="05000000000000000000" pitchFamily="2" charset="2"/>
              <a:buChar char="n"/>
            </a:pPr>
            <a:r>
              <a:rPr kumimoji="1" lang="ja-JP" altLang="en-US" dirty="0">
                <a:solidFill>
                  <a:schemeClr val="tx1"/>
                </a:solidFill>
                <a:latin typeface="Meiryo UI" panose="020B0604030504040204" pitchFamily="50" charset="-128"/>
                <a:ea typeface="Meiryo UI" panose="020B0604030504040204" pitchFamily="50" charset="-128"/>
              </a:rPr>
              <a:t>売上創造機会と喪失機会の検知</a:t>
            </a:r>
            <a:endParaRPr kumimoji="1" lang="en-US" altLang="ja-JP" dirty="0">
              <a:solidFill>
                <a:schemeClr val="tx1"/>
              </a:solidFill>
              <a:latin typeface="Meiryo UI" panose="020B0604030504040204" pitchFamily="50" charset="-128"/>
              <a:ea typeface="Meiryo UI" panose="020B0604030504040204" pitchFamily="50" charset="-128"/>
            </a:endParaRPr>
          </a:p>
          <a:p>
            <a:pPr marL="285750" indent="-285750">
              <a:buFont typeface="Wingdings" panose="05000000000000000000" pitchFamily="2" charset="2"/>
              <a:buChar char="n"/>
            </a:pPr>
            <a:endParaRPr kumimoji="1" lang="ja-JP" altLang="en-US" dirty="0">
              <a:solidFill>
                <a:schemeClr val="tx1"/>
              </a:solidFill>
              <a:latin typeface="Meiryo UI" panose="020B0604030504040204" pitchFamily="50" charset="-128"/>
              <a:ea typeface="Meiryo UI" panose="020B0604030504040204" pitchFamily="50" charset="-128"/>
            </a:endParaRPr>
          </a:p>
        </p:txBody>
      </p:sp>
      <p:sp>
        <p:nvSpPr>
          <p:cNvPr id="12" name="四角形: 角を丸くする 11">
            <a:extLst>
              <a:ext uri="{FF2B5EF4-FFF2-40B4-BE49-F238E27FC236}">
                <a16:creationId xmlns:a16="http://schemas.microsoft.com/office/drawing/2014/main" id="{07C59172-E40F-46B1-B1BD-778BDEB942D7}"/>
              </a:ext>
            </a:extLst>
          </p:cNvPr>
          <p:cNvSpPr/>
          <p:nvPr/>
        </p:nvSpPr>
        <p:spPr>
          <a:xfrm>
            <a:off x="2286499" y="3029753"/>
            <a:ext cx="2250141" cy="3077748"/>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buFont typeface="Wingdings" panose="05000000000000000000" pitchFamily="2" charset="2"/>
              <a:buChar char="n"/>
            </a:pPr>
            <a:endParaRPr kumimoji="1" lang="en-US" altLang="ja-JP" dirty="0">
              <a:solidFill>
                <a:schemeClr val="tx1"/>
              </a:solidFill>
              <a:latin typeface="Meiryo UI" panose="020B0604030504040204" pitchFamily="50" charset="-128"/>
              <a:ea typeface="Meiryo UI" panose="020B0604030504040204" pitchFamily="50" charset="-128"/>
            </a:endParaRPr>
          </a:p>
          <a:p>
            <a:pPr marL="285750" indent="-285750">
              <a:buFont typeface="Wingdings" panose="05000000000000000000" pitchFamily="2" charset="2"/>
              <a:buChar char="n"/>
            </a:pPr>
            <a:endParaRPr kumimoji="1" lang="ja-JP" altLang="en-US" dirty="0">
              <a:solidFill>
                <a:schemeClr val="tx1"/>
              </a:solidFill>
              <a:latin typeface="Meiryo UI" panose="020B0604030504040204" pitchFamily="50" charset="-128"/>
              <a:ea typeface="Meiryo UI" panose="020B0604030504040204" pitchFamily="50" charset="-128"/>
            </a:endParaRPr>
          </a:p>
        </p:txBody>
      </p:sp>
      <p:sp>
        <p:nvSpPr>
          <p:cNvPr id="13" name="四角形: 角を丸くする 12">
            <a:extLst>
              <a:ext uri="{FF2B5EF4-FFF2-40B4-BE49-F238E27FC236}">
                <a16:creationId xmlns:a16="http://schemas.microsoft.com/office/drawing/2014/main" id="{2F5B6622-FD83-4BA2-A463-DEC1D16B96C0}"/>
              </a:ext>
            </a:extLst>
          </p:cNvPr>
          <p:cNvSpPr/>
          <p:nvPr/>
        </p:nvSpPr>
        <p:spPr>
          <a:xfrm>
            <a:off x="4832393" y="2972594"/>
            <a:ext cx="2250141" cy="3077748"/>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buFont typeface="Wingdings" panose="05000000000000000000" pitchFamily="2" charset="2"/>
              <a:buChar char="n"/>
            </a:pPr>
            <a:endParaRPr kumimoji="1" lang="en-US" altLang="ja-JP" dirty="0">
              <a:solidFill>
                <a:schemeClr val="tx1"/>
              </a:solidFill>
              <a:latin typeface="Meiryo UI" panose="020B0604030504040204" pitchFamily="50" charset="-128"/>
              <a:ea typeface="Meiryo UI" panose="020B0604030504040204" pitchFamily="50" charset="-128"/>
            </a:endParaRPr>
          </a:p>
          <a:p>
            <a:pPr marL="285750" indent="-285750">
              <a:buFont typeface="Wingdings" panose="05000000000000000000" pitchFamily="2" charset="2"/>
              <a:buChar char="n"/>
            </a:pPr>
            <a:endParaRPr kumimoji="1" lang="ja-JP" altLang="en-US" dirty="0">
              <a:solidFill>
                <a:schemeClr val="tx1"/>
              </a:solidFill>
              <a:latin typeface="Meiryo UI" panose="020B0604030504040204" pitchFamily="50" charset="-128"/>
              <a:ea typeface="Meiryo UI" panose="020B0604030504040204" pitchFamily="50" charset="-128"/>
            </a:endParaRPr>
          </a:p>
        </p:txBody>
      </p:sp>
      <p:sp>
        <p:nvSpPr>
          <p:cNvPr id="14" name="四角形: 角を丸くする 13">
            <a:extLst>
              <a:ext uri="{FF2B5EF4-FFF2-40B4-BE49-F238E27FC236}">
                <a16:creationId xmlns:a16="http://schemas.microsoft.com/office/drawing/2014/main" id="{1D435A0D-0AE0-4DF4-9F0E-7CC276EA2DD5}"/>
              </a:ext>
            </a:extLst>
          </p:cNvPr>
          <p:cNvSpPr/>
          <p:nvPr/>
        </p:nvSpPr>
        <p:spPr>
          <a:xfrm>
            <a:off x="7328897" y="2972594"/>
            <a:ext cx="2250141" cy="3077748"/>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buFont typeface="Wingdings" panose="05000000000000000000" pitchFamily="2" charset="2"/>
              <a:buChar char="n"/>
            </a:pPr>
            <a:endParaRPr kumimoji="1" lang="en-US" altLang="ja-JP" dirty="0">
              <a:solidFill>
                <a:schemeClr val="tx1"/>
              </a:solidFill>
              <a:latin typeface="Meiryo UI" panose="020B0604030504040204" pitchFamily="50" charset="-128"/>
              <a:ea typeface="Meiryo UI" panose="020B0604030504040204" pitchFamily="50" charset="-128"/>
            </a:endParaRPr>
          </a:p>
          <a:p>
            <a:pPr marL="285750" indent="-285750">
              <a:buFont typeface="Wingdings" panose="05000000000000000000" pitchFamily="2" charset="2"/>
              <a:buChar char="n"/>
            </a:pPr>
            <a:endParaRPr kumimoji="1" lang="ja-JP" altLang="en-US" dirty="0">
              <a:solidFill>
                <a:schemeClr val="tx1"/>
              </a:solidFill>
              <a:latin typeface="Meiryo UI" panose="020B0604030504040204" pitchFamily="50" charset="-128"/>
              <a:ea typeface="Meiryo UI" panose="020B0604030504040204" pitchFamily="50" charset="-128"/>
            </a:endParaRPr>
          </a:p>
        </p:txBody>
      </p:sp>
      <p:sp>
        <p:nvSpPr>
          <p:cNvPr id="15" name="テキスト ボックス 14">
            <a:extLst>
              <a:ext uri="{FF2B5EF4-FFF2-40B4-BE49-F238E27FC236}">
                <a16:creationId xmlns:a16="http://schemas.microsoft.com/office/drawing/2014/main" id="{14986B68-071B-4987-81A2-6A966ABD4648}"/>
              </a:ext>
            </a:extLst>
          </p:cNvPr>
          <p:cNvSpPr txBox="1"/>
          <p:nvPr/>
        </p:nvSpPr>
        <p:spPr>
          <a:xfrm>
            <a:off x="2398729" y="1038797"/>
            <a:ext cx="2016224" cy="400110"/>
          </a:xfrm>
          <a:prstGeom prst="rect">
            <a:avLst/>
          </a:prstGeom>
          <a:noFill/>
        </p:spPr>
        <p:txBody>
          <a:bodyPr wrap="square" rtlCol="0">
            <a:spAutoFit/>
          </a:bodyPr>
          <a:lstStyle/>
          <a:p>
            <a:pPr algn="ctr"/>
            <a:r>
              <a:rPr kumimoji="1" lang="ja-JP" altLang="en-US" sz="2000" dirty="0">
                <a:solidFill>
                  <a:srgbClr val="002060"/>
                </a:solidFill>
                <a:latin typeface="Meiryo UI" panose="020B0604030504040204" pitchFamily="50" charset="-128"/>
                <a:ea typeface="Meiryo UI" panose="020B0604030504040204" pitchFamily="50" charset="-128"/>
              </a:rPr>
              <a:t>なぜ</a:t>
            </a:r>
            <a:r>
              <a:rPr kumimoji="1" lang="en-US" altLang="ja-JP" sz="2000" dirty="0">
                <a:solidFill>
                  <a:srgbClr val="002060"/>
                </a:solidFill>
                <a:latin typeface="Meiryo UI" panose="020B0604030504040204" pitchFamily="50" charset="-128"/>
                <a:ea typeface="Meiryo UI" panose="020B0604030504040204" pitchFamily="50" charset="-128"/>
              </a:rPr>
              <a:t>AI</a:t>
            </a:r>
            <a:r>
              <a:rPr kumimoji="1" lang="ja-JP" altLang="en-US" sz="2000" dirty="0">
                <a:solidFill>
                  <a:srgbClr val="002060"/>
                </a:solidFill>
                <a:latin typeface="Meiryo UI" panose="020B0604030504040204" pitchFamily="50" charset="-128"/>
                <a:ea typeface="Meiryo UI" panose="020B0604030504040204" pitchFamily="50" charset="-128"/>
              </a:rPr>
              <a:t>なのか？</a:t>
            </a:r>
          </a:p>
        </p:txBody>
      </p:sp>
      <p:sp>
        <p:nvSpPr>
          <p:cNvPr id="16" name="テキスト ボックス 15">
            <a:extLst>
              <a:ext uri="{FF2B5EF4-FFF2-40B4-BE49-F238E27FC236}">
                <a16:creationId xmlns:a16="http://schemas.microsoft.com/office/drawing/2014/main" id="{5907E3DA-A9D2-4580-AAF6-47809A97D902}"/>
              </a:ext>
            </a:extLst>
          </p:cNvPr>
          <p:cNvSpPr txBox="1"/>
          <p:nvPr/>
        </p:nvSpPr>
        <p:spPr>
          <a:xfrm>
            <a:off x="4845967" y="867379"/>
            <a:ext cx="2016224" cy="707886"/>
          </a:xfrm>
          <a:prstGeom prst="rect">
            <a:avLst/>
          </a:prstGeom>
          <a:noFill/>
        </p:spPr>
        <p:txBody>
          <a:bodyPr wrap="square" rtlCol="0">
            <a:spAutoFit/>
          </a:bodyPr>
          <a:lstStyle/>
          <a:p>
            <a:pPr marL="180975" lvl="1" algn="ctr"/>
            <a:r>
              <a:rPr lang="ja-JP" altLang="en-US" sz="2000" dirty="0">
                <a:solidFill>
                  <a:srgbClr val="002060"/>
                </a:solidFill>
                <a:latin typeface="Meiryo UI" panose="020B0604030504040204" pitchFamily="50" charset="-128"/>
                <a:ea typeface="Meiryo UI" panose="020B0604030504040204" pitchFamily="50" charset="-128"/>
              </a:rPr>
              <a:t>どのように</a:t>
            </a:r>
            <a:r>
              <a:rPr lang="en-US" altLang="ja-JP" sz="2000" dirty="0">
                <a:solidFill>
                  <a:srgbClr val="002060"/>
                </a:solidFill>
                <a:latin typeface="Meiryo UI" panose="020B0604030504040204" pitchFamily="50" charset="-128"/>
                <a:ea typeface="Meiryo UI" panose="020B0604030504040204" pitchFamily="50" charset="-128"/>
              </a:rPr>
              <a:t>AI</a:t>
            </a:r>
            <a:r>
              <a:rPr lang="ja-JP" altLang="en-US" sz="2000" dirty="0">
                <a:solidFill>
                  <a:srgbClr val="002060"/>
                </a:solidFill>
                <a:latin typeface="Meiryo UI" panose="020B0604030504040204" pitchFamily="50" charset="-128"/>
                <a:ea typeface="Meiryo UI" panose="020B0604030504040204" pitchFamily="50" charset="-128"/>
              </a:rPr>
              <a:t>を</a:t>
            </a:r>
            <a:br>
              <a:rPr lang="en-US" altLang="ja-JP" sz="2000" dirty="0">
                <a:solidFill>
                  <a:srgbClr val="002060"/>
                </a:solidFill>
                <a:latin typeface="Meiryo UI" panose="020B0604030504040204" pitchFamily="50" charset="-128"/>
                <a:ea typeface="Meiryo UI" panose="020B0604030504040204" pitchFamily="50" charset="-128"/>
              </a:rPr>
            </a:br>
            <a:r>
              <a:rPr lang="ja-JP" altLang="en-US" sz="2000" dirty="0">
                <a:solidFill>
                  <a:srgbClr val="002060"/>
                </a:solidFill>
                <a:latin typeface="Meiryo UI" panose="020B0604030504040204" pitchFamily="50" charset="-128"/>
                <a:ea typeface="Meiryo UI" panose="020B0604030504040204" pitchFamily="50" charset="-128"/>
              </a:rPr>
              <a:t>使うのか？</a:t>
            </a:r>
            <a:endParaRPr lang="en-US" altLang="ja-JP" sz="2000" dirty="0">
              <a:solidFill>
                <a:srgbClr val="002060"/>
              </a:solidFill>
              <a:latin typeface="Meiryo UI" panose="020B0604030504040204" pitchFamily="50" charset="-128"/>
              <a:ea typeface="Meiryo UI" panose="020B0604030504040204" pitchFamily="50" charset="-128"/>
            </a:endParaRPr>
          </a:p>
        </p:txBody>
      </p:sp>
      <p:sp>
        <p:nvSpPr>
          <p:cNvPr id="17" name="テキスト ボックス 16">
            <a:extLst>
              <a:ext uri="{FF2B5EF4-FFF2-40B4-BE49-F238E27FC236}">
                <a16:creationId xmlns:a16="http://schemas.microsoft.com/office/drawing/2014/main" id="{AE624347-7433-46EC-9724-06032AF3810C}"/>
              </a:ext>
            </a:extLst>
          </p:cNvPr>
          <p:cNvSpPr txBox="1"/>
          <p:nvPr/>
        </p:nvSpPr>
        <p:spPr>
          <a:xfrm>
            <a:off x="7007531" y="913842"/>
            <a:ext cx="2798596" cy="707886"/>
          </a:xfrm>
          <a:prstGeom prst="rect">
            <a:avLst/>
          </a:prstGeom>
          <a:noFill/>
        </p:spPr>
        <p:txBody>
          <a:bodyPr wrap="square" rtlCol="0">
            <a:spAutoFit/>
          </a:bodyPr>
          <a:lstStyle/>
          <a:p>
            <a:pPr marL="556303" lvl="1" indent="-170541" algn="ctr"/>
            <a:r>
              <a:rPr lang="en-US" altLang="ja-JP" sz="2000" dirty="0">
                <a:solidFill>
                  <a:srgbClr val="002060"/>
                </a:solidFill>
                <a:latin typeface="Meiryo UI" panose="020B0604030504040204" pitchFamily="50" charset="-128"/>
                <a:ea typeface="Meiryo UI" panose="020B0604030504040204" pitchFamily="50" charset="-128"/>
              </a:rPr>
              <a:t>AI</a:t>
            </a:r>
            <a:r>
              <a:rPr lang="ja-JP" altLang="en-US" sz="2000" dirty="0">
                <a:solidFill>
                  <a:srgbClr val="002060"/>
                </a:solidFill>
                <a:latin typeface="Meiryo UI" panose="020B0604030504040204" pitchFamily="50" charset="-128"/>
                <a:ea typeface="Meiryo UI" panose="020B0604030504040204" pitchFamily="50" charset="-128"/>
              </a:rPr>
              <a:t>を使ってなにを</a:t>
            </a:r>
            <a:br>
              <a:rPr lang="en-US" altLang="ja-JP" sz="2000" dirty="0">
                <a:solidFill>
                  <a:srgbClr val="002060"/>
                </a:solidFill>
                <a:latin typeface="Meiryo UI" panose="020B0604030504040204" pitchFamily="50" charset="-128"/>
                <a:ea typeface="Meiryo UI" panose="020B0604030504040204" pitchFamily="50" charset="-128"/>
              </a:rPr>
            </a:br>
            <a:r>
              <a:rPr lang="ja-JP" altLang="en-US" sz="2000" dirty="0">
                <a:solidFill>
                  <a:srgbClr val="002060"/>
                </a:solidFill>
                <a:latin typeface="Meiryo UI" panose="020B0604030504040204" pitchFamily="50" charset="-128"/>
                <a:ea typeface="Meiryo UI" panose="020B0604030504040204" pitchFamily="50" charset="-128"/>
              </a:rPr>
              <a:t>解決するのか？</a:t>
            </a:r>
            <a:endParaRPr lang="en-US" altLang="ja-JP" sz="2000" dirty="0">
              <a:solidFill>
                <a:srgbClr val="002060"/>
              </a:solidFill>
              <a:latin typeface="Meiryo UI" panose="020B0604030504040204" pitchFamily="50" charset="-128"/>
              <a:ea typeface="Meiryo UI" panose="020B0604030504040204" pitchFamily="50" charset="-128"/>
            </a:endParaRPr>
          </a:p>
        </p:txBody>
      </p:sp>
      <p:sp>
        <p:nvSpPr>
          <p:cNvPr id="18" name="タイトル 17">
            <a:extLst>
              <a:ext uri="{FF2B5EF4-FFF2-40B4-BE49-F238E27FC236}">
                <a16:creationId xmlns:a16="http://schemas.microsoft.com/office/drawing/2014/main" id="{0CFFC551-2815-402B-8BC7-4B3EEBC1A09A}"/>
              </a:ext>
            </a:extLst>
          </p:cNvPr>
          <p:cNvSpPr>
            <a:spLocks noGrp="1"/>
          </p:cNvSpPr>
          <p:nvPr>
            <p:ph type="title"/>
          </p:nvPr>
        </p:nvSpPr>
        <p:spPr/>
        <p:txBody>
          <a:bodyPr/>
          <a:lstStyle/>
          <a:p>
            <a:r>
              <a:rPr lang="en-US" altLang="ja-JP" dirty="0"/>
              <a:t>AI</a:t>
            </a:r>
            <a:r>
              <a:rPr lang="ja-JP" altLang="en-US" dirty="0"/>
              <a:t>導入のゴールを検討する</a:t>
            </a:r>
          </a:p>
        </p:txBody>
      </p:sp>
      <p:sp>
        <p:nvSpPr>
          <p:cNvPr id="2" name="スライド番号プレースホルダー 2">
            <a:extLst>
              <a:ext uri="{FF2B5EF4-FFF2-40B4-BE49-F238E27FC236}">
                <a16:creationId xmlns:a16="http://schemas.microsoft.com/office/drawing/2014/main" id="{B17DC258-3CF1-C9F9-0767-8F482C04470A}"/>
              </a:ext>
            </a:extLst>
          </p:cNvPr>
          <p:cNvSpPr>
            <a:spLocks noGrp="1"/>
          </p:cNvSpPr>
          <p:nvPr>
            <p:ph type="sldNum" sz="quarter" idx="10"/>
          </p:nvPr>
        </p:nvSpPr>
        <p:spPr>
          <a:xfrm>
            <a:off x="9265299" y="6465214"/>
            <a:ext cx="2743200" cy="204403"/>
          </a:xfrm>
        </p:spPr>
        <p:txBody>
          <a:bodyPr/>
          <a:lstStyle/>
          <a:p>
            <a:fld id="{5D750650-B10A-47BF-93C2-E1678438B37A}" type="slidenum">
              <a:rPr lang="en-US" altLang="ja-JP" smtClean="0"/>
              <a:pPr/>
              <a:t>66</a:t>
            </a:fld>
            <a:endParaRPr lang="en-US" altLang="ja-JP" dirty="0"/>
          </a:p>
        </p:txBody>
      </p:sp>
    </p:spTree>
    <p:extLst>
      <p:ext uri="{BB962C8B-B14F-4D97-AF65-F5344CB8AC3E}">
        <p14:creationId xmlns:p14="http://schemas.microsoft.com/office/powerpoint/2010/main" val="23947188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48B2407-238A-4CBD-919F-F18085F3F062}"/>
              </a:ext>
            </a:extLst>
          </p:cNvPr>
          <p:cNvSpPr>
            <a:spLocks noGrp="1"/>
          </p:cNvSpPr>
          <p:nvPr>
            <p:ph type="title"/>
          </p:nvPr>
        </p:nvSpPr>
        <p:spPr/>
        <p:txBody>
          <a:bodyPr>
            <a:normAutofit/>
          </a:bodyPr>
          <a:lstStyle/>
          <a:p>
            <a:r>
              <a:rPr lang="en-US" altLang="ja-JP" kern="100" dirty="0"/>
              <a:t>AI</a:t>
            </a:r>
            <a:r>
              <a:rPr lang="ja-JP" altLang="en-US" kern="100" dirty="0"/>
              <a:t>のビジネスでの活用領域と先進事例</a:t>
            </a:r>
            <a:endParaRPr kumimoji="1" lang="ja-JP" altLang="en-US" dirty="0"/>
          </a:p>
        </p:txBody>
      </p:sp>
      <p:pic>
        <p:nvPicPr>
          <p:cNvPr id="5" name="図 4">
            <a:extLst>
              <a:ext uri="{FF2B5EF4-FFF2-40B4-BE49-F238E27FC236}">
                <a16:creationId xmlns:a16="http://schemas.microsoft.com/office/drawing/2014/main" id="{AFF47F1E-6D3D-4AE2-B878-A7FD76F38EEB}"/>
              </a:ext>
            </a:extLst>
          </p:cNvPr>
          <p:cNvPicPr>
            <a:picLocks noChangeAspect="1"/>
          </p:cNvPicPr>
          <p:nvPr/>
        </p:nvPicPr>
        <p:blipFill>
          <a:blip r:embed="rId3"/>
          <a:stretch>
            <a:fillRect/>
          </a:stretch>
        </p:blipFill>
        <p:spPr>
          <a:xfrm>
            <a:off x="1525704" y="1431110"/>
            <a:ext cx="5169712" cy="2962418"/>
          </a:xfrm>
          <a:prstGeom prst="rect">
            <a:avLst/>
          </a:prstGeom>
        </p:spPr>
      </p:pic>
      <p:sp>
        <p:nvSpPr>
          <p:cNvPr id="4" name="正方形/長方形 3">
            <a:extLst>
              <a:ext uri="{FF2B5EF4-FFF2-40B4-BE49-F238E27FC236}">
                <a16:creationId xmlns:a16="http://schemas.microsoft.com/office/drawing/2014/main" id="{8DC2F3B6-23C6-4DF9-877D-F77CF72988DD}"/>
              </a:ext>
            </a:extLst>
          </p:cNvPr>
          <p:cNvSpPr/>
          <p:nvPr/>
        </p:nvSpPr>
        <p:spPr>
          <a:xfrm>
            <a:off x="4110560" y="4293961"/>
            <a:ext cx="2410468" cy="276999"/>
          </a:xfrm>
          <a:prstGeom prst="rect">
            <a:avLst/>
          </a:prstGeom>
        </p:spPr>
        <p:txBody>
          <a:bodyPr wrap="none">
            <a:spAutoFit/>
          </a:bodyPr>
          <a:lstStyle/>
          <a:p>
            <a:pPr marL="170541" indent="-170541" algn="r"/>
            <a:r>
              <a:rPr lang="ja-JP" altLang="en-US" sz="1200" dirty="0">
                <a:latin typeface="Meiryo UI" panose="020B0604030504040204" pitchFamily="50" charset="-128"/>
                <a:ea typeface="Meiryo UI" panose="020B0604030504040204" pitchFamily="50" charset="-128"/>
              </a:rPr>
              <a:t>https://www.uber.com/jp/</a:t>
            </a:r>
            <a:r>
              <a:rPr lang="ja-JP" altLang="en-US" sz="1200">
                <a:latin typeface="Meiryo UI" panose="020B0604030504040204" pitchFamily="50" charset="-128"/>
                <a:ea typeface="Meiryo UI" panose="020B0604030504040204" pitchFamily="50" charset="-128"/>
              </a:rPr>
              <a:t>ja/</a:t>
            </a:r>
            <a:endParaRPr lang="en-US" altLang="ja-JP" sz="12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8E06FE2D-C4EF-3FF3-5FDB-7C8C5C9C32DA}"/>
              </a:ext>
            </a:extLst>
          </p:cNvPr>
          <p:cNvSpPr txBox="1"/>
          <p:nvPr/>
        </p:nvSpPr>
        <p:spPr>
          <a:xfrm>
            <a:off x="6521028" y="2235907"/>
            <a:ext cx="4800601" cy="1477328"/>
          </a:xfrm>
          <a:prstGeom prst="rect">
            <a:avLst/>
          </a:prstGeom>
          <a:noFill/>
        </p:spPr>
        <p:txBody>
          <a:bodyPr wrap="square" rtlCol="0">
            <a:spAutoFit/>
          </a:bodyPr>
          <a:lstStyle/>
          <a:p>
            <a:pPr lvl="1"/>
            <a:r>
              <a:rPr lang="en-US" altLang="ja-JP" dirty="0"/>
              <a:t>Uber</a:t>
            </a:r>
            <a:r>
              <a:rPr lang="ja-JP" altLang="en-US"/>
              <a:t>の例</a:t>
            </a:r>
          </a:p>
          <a:p>
            <a:pPr lvl="2"/>
            <a:r>
              <a:rPr lang="ja-JP" altLang="en-US"/>
              <a:t>仕事の目的</a:t>
            </a:r>
            <a:endParaRPr lang="en-US" altLang="ja-JP" dirty="0"/>
          </a:p>
          <a:p>
            <a:pPr lvl="2"/>
            <a:r>
              <a:rPr lang="ja-JP" altLang="en-US" b="1">
                <a:solidFill>
                  <a:srgbClr val="F36C37"/>
                </a:solidFill>
              </a:rPr>
              <a:t>「目的地にたどりつくこと」</a:t>
            </a:r>
          </a:p>
          <a:p>
            <a:pPr lvl="2"/>
            <a:r>
              <a:rPr lang="ja-JP" altLang="en-US"/>
              <a:t>顧客が「目的地にたどりつくこと」の障害を可能なかぎり取り除く</a:t>
            </a:r>
            <a:endParaRPr lang="en-US" altLang="ja-JP" dirty="0"/>
          </a:p>
        </p:txBody>
      </p:sp>
      <p:sp>
        <p:nvSpPr>
          <p:cNvPr id="6" name="角丸四角形 5">
            <a:extLst>
              <a:ext uri="{FF2B5EF4-FFF2-40B4-BE49-F238E27FC236}">
                <a16:creationId xmlns:a16="http://schemas.microsoft.com/office/drawing/2014/main" id="{8DF39507-1752-8D0F-070F-5E0C4735FF7C}"/>
              </a:ext>
            </a:extLst>
          </p:cNvPr>
          <p:cNvSpPr/>
          <p:nvPr/>
        </p:nvSpPr>
        <p:spPr>
          <a:xfrm>
            <a:off x="1525704" y="5009081"/>
            <a:ext cx="9463315" cy="1203460"/>
          </a:xfrm>
          <a:prstGeom prst="roundRect">
            <a:avLst/>
          </a:prstGeom>
          <a:noFill/>
          <a:ln w="25400">
            <a:solidFill>
              <a:srgbClr val="F36C3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7" name="テキスト ボックス 6">
            <a:extLst>
              <a:ext uri="{FF2B5EF4-FFF2-40B4-BE49-F238E27FC236}">
                <a16:creationId xmlns:a16="http://schemas.microsoft.com/office/drawing/2014/main" id="{0CF3498E-4524-B614-7F90-1F480DB84285}"/>
              </a:ext>
            </a:extLst>
          </p:cNvPr>
          <p:cNvSpPr txBox="1"/>
          <p:nvPr/>
        </p:nvSpPr>
        <p:spPr>
          <a:xfrm>
            <a:off x="1967480" y="4839804"/>
            <a:ext cx="1798890" cy="338554"/>
          </a:xfrm>
          <a:prstGeom prst="rect">
            <a:avLst/>
          </a:prstGeom>
          <a:solidFill>
            <a:schemeClr val="bg1"/>
          </a:solidFill>
          <a:ln w="25400">
            <a:solidFill>
              <a:srgbClr val="F36C37"/>
            </a:solidFill>
          </a:ln>
        </p:spPr>
        <p:txBody>
          <a:bodyPr wrap="none" rtlCol="0">
            <a:spAutoFit/>
          </a:bodyPr>
          <a:lstStyle/>
          <a:p>
            <a:pPr algn="ctr" defTabSz="914400" fontAlgn="base">
              <a:spcBef>
                <a:spcPct val="0"/>
              </a:spcBef>
              <a:spcAft>
                <a:spcPct val="0"/>
              </a:spcAft>
            </a:pPr>
            <a:r>
              <a:rPr kumimoji="1" lang="en-US" altLang="ja-JP" sz="1600" b="1" dirty="0">
                <a:solidFill>
                  <a:srgbClr val="F36C37"/>
                </a:solidFill>
                <a:latin typeface="+mn-ea"/>
              </a:rPr>
              <a:t>Uber </a:t>
            </a:r>
            <a:r>
              <a:rPr kumimoji="1" lang="ja-JP" altLang="en-US" sz="1600" b="1">
                <a:solidFill>
                  <a:srgbClr val="F36C37"/>
                </a:solidFill>
                <a:latin typeface="+mn-ea"/>
              </a:rPr>
              <a:t>の阻害要因</a:t>
            </a:r>
            <a:endParaRPr kumimoji="1" lang="ja-JP" altLang="en-US" sz="1600" b="1" dirty="0">
              <a:solidFill>
                <a:srgbClr val="F36C37"/>
              </a:solidFill>
              <a:latin typeface="+mn-ea"/>
            </a:endParaRPr>
          </a:p>
        </p:txBody>
      </p:sp>
      <p:sp>
        <p:nvSpPr>
          <p:cNvPr id="8" name="スライド番号プレースホルダー 2">
            <a:extLst>
              <a:ext uri="{FF2B5EF4-FFF2-40B4-BE49-F238E27FC236}">
                <a16:creationId xmlns:a16="http://schemas.microsoft.com/office/drawing/2014/main" id="{9E0AD6E3-917C-77D3-B219-EF57C4C6E3EB}"/>
              </a:ext>
            </a:extLst>
          </p:cNvPr>
          <p:cNvSpPr>
            <a:spLocks noGrp="1"/>
          </p:cNvSpPr>
          <p:nvPr>
            <p:ph type="sldNum" sz="quarter" idx="10"/>
          </p:nvPr>
        </p:nvSpPr>
        <p:spPr>
          <a:xfrm>
            <a:off x="9265299" y="6465214"/>
            <a:ext cx="2743200" cy="204403"/>
          </a:xfrm>
        </p:spPr>
        <p:txBody>
          <a:bodyPr/>
          <a:lstStyle/>
          <a:p>
            <a:fld id="{5D750650-B10A-47BF-93C2-E1678438B37A}" type="slidenum">
              <a:rPr lang="en-US" altLang="ja-JP" smtClean="0"/>
              <a:pPr/>
              <a:t>67</a:t>
            </a:fld>
            <a:endParaRPr lang="en-US" altLang="ja-JP" dirty="0"/>
          </a:p>
        </p:txBody>
      </p:sp>
    </p:spTree>
    <p:extLst>
      <p:ext uri="{BB962C8B-B14F-4D97-AF65-F5344CB8AC3E}">
        <p14:creationId xmlns:p14="http://schemas.microsoft.com/office/powerpoint/2010/main" val="108738479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48B2407-238A-4CBD-919F-F18085F3F062}"/>
              </a:ext>
            </a:extLst>
          </p:cNvPr>
          <p:cNvSpPr>
            <a:spLocks noGrp="1"/>
          </p:cNvSpPr>
          <p:nvPr>
            <p:ph type="title"/>
          </p:nvPr>
        </p:nvSpPr>
        <p:spPr/>
        <p:txBody>
          <a:bodyPr>
            <a:normAutofit/>
          </a:bodyPr>
          <a:lstStyle/>
          <a:p>
            <a:r>
              <a:rPr lang="en-US" altLang="ja-JP" kern="100" dirty="0"/>
              <a:t>AI</a:t>
            </a:r>
            <a:r>
              <a:rPr lang="ja-JP" altLang="en-US" kern="100" dirty="0"/>
              <a:t>のビジネスでの活用領域と先進事例</a:t>
            </a:r>
            <a:endParaRPr kumimoji="1" lang="ja-JP" altLang="en-US" dirty="0"/>
          </a:p>
        </p:txBody>
      </p:sp>
      <p:pic>
        <p:nvPicPr>
          <p:cNvPr id="5" name="図 4">
            <a:extLst>
              <a:ext uri="{FF2B5EF4-FFF2-40B4-BE49-F238E27FC236}">
                <a16:creationId xmlns:a16="http://schemas.microsoft.com/office/drawing/2014/main" id="{AFF47F1E-6D3D-4AE2-B878-A7FD76F38EEB}"/>
              </a:ext>
            </a:extLst>
          </p:cNvPr>
          <p:cNvPicPr>
            <a:picLocks noChangeAspect="1"/>
          </p:cNvPicPr>
          <p:nvPr/>
        </p:nvPicPr>
        <p:blipFill>
          <a:blip r:embed="rId3"/>
          <a:stretch>
            <a:fillRect/>
          </a:stretch>
        </p:blipFill>
        <p:spPr>
          <a:xfrm>
            <a:off x="1525704" y="1431110"/>
            <a:ext cx="5169712" cy="2962418"/>
          </a:xfrm>
          <a:prstGeom prst="rect">
            <a:avLst/>
          </a:prstGeom>
        </p:spPr>
      </p:pic>
      <p:sp>
        <p:nvSpPr>
          <p:cNvPr id="4" name="正方形/長方形 3">
            <a:extLst>
              <a:ext uri="{FF2B5EF4-FFF2-40B4-BE49-F238E27FC236}">
                <a16:creationId xmlns:a16="http://schemas.microsoft.com/office/drawing/2014/main" id="{8DC2F3B6-23C6-4DF9-877D-F77CF72988DD}"/>
              </a:ext>
            </a:extLst>
          </p:cNvPr>
          <p:cNvSpPr/>
          <p:nvPr/>
        </p:nvSpPr>
        <p:spPr>
          <a:xfrm>
            <a:off x="4110560" y="4293961"/>
            <a:ext cx="2410468" cy="276999"/>
          </a:xfrm>
          <a:prstGeom prst="rect">
            <a:avLst/>
          </a:prstGeom>
        </p:spPr>
        <p:txBody>
          <a:bodyPr wrap="none">
            <a:spAutoFit/>
          </a:bodyPr>
          <a:lstStyle/>
          <a:p>
            <a:pPr marL="170541" indent="-170541" algn="r"/>
            <a:r>
              <a:rPr lang="ja-JP" altLang="en-US" sz="1200" dirty="0">
                <a:latin typeface="Meiryo UI" panose="020B0604030504040204" pitchFamily="50" charset="-128"/>
                <a:ea typeface="Meiryo UI" panose="020B0604030504040204" pitchFamily="50" charset="-128"/>
              </a:rPr>
              <a:t>https://www.uber.com/jp/</a:t>
            </a:r>
            <a:r>
              <a:rPr lang="ja-JP" altLang="en-US" sz="1200">
                <a:latin typeface="Meiryo UI" panose="020B0604030504040204" pitchFamily="50" charset="-128"/>
                <a:ea typeface="Meiryo UI" panose="020B0604030504040204" pitchFamily="50" charset="-128"/>
              </a:rPr>
              <a:t>ja/</a:t>
            </a:r>
            <a:endParaRPr lang="en-US" altLang="ja-JP" sz="12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8E06FE2D-C4EF-3FF3-5FDB-7C8C5C9C32DA}"/>
              </a:ext>
            </a:extLst>
          </p:cNvPr>
          <p:cNvSpPr txBox="1"/>
          <p:nvPr/>
        </p:nvSpPr>
        <p:spPr>
          <a:xfrm>
            <a:off x="6521028" y="2235907"/>
            <a:ext cx="4800601" cy="1754326"/>
          </a:xfrm>
          <a:prstGeom prst="rect">
            <a:avLst/>
          </a:prstGeom>
          <a:noFill/>
        </p:spPr>
        <p:txBody>
          <a:bodyPr wrap="square" rtlCol="0">
            <a:spAutoFit/>
          </a:bodyPr>
          <a:lstStyle/>
          <a:p>
            <a:pPr lvl="1"/>
            <a:r>
              <a:rPr lang="en-US" altLang="ja-JP" dirty="0"/>
              <a:t>Uber</a:t>
            </a:r>
            <a:r>
              <a:rPr lang="ja-JP" altLang="en-US"/>
              <a:t>の例</a:t>
            </a:r>
          </a:p>
          <a:p>
            <a:pPr lvl="2"/>
            <a:r>
              <a:rPr lang="ja-JP" altLang="en-US"/>
              <a:t>仕事の目的</a:t>
            </a:r>
            <a:endParaRPr lang="en-US" altLang="ja-JP" dirty="0"/>
          </a:p>
          <a:p>
            <a:pPr lvl="2"/>
            <a:r>
              <a:rPr lang="ja-JP" altLang="en-US" b="1">
                <a:solidFill>
                  <a:srgbClr val="F36C37"/>
                </a:solidFill>
              </a:rPr>
              <a:t>「目的地にたどりつくこと」</a:t>
            </a:r>
          </a:p>
          <a:p>
            <a:pPr lvl="2"/>
            <a:r>
              <a:rPr lang="ja-JP" altLang="en-US"/>
              <a:t>顧客・ユーザーが「目的地にたどりつくこと」の障害を可能なかぎり取り除く</a:t>
            </a:r>
            <a:endParaRPr lang="en-US" altLang="ja-JP" dirty="0"/>
          </a:p>
        </p:txBody>
      </p:sp>
      <p:sp>
        <p:nvSpPr>
          <p:cNvPr id="6" name="角丸四角形 5">
            <a:extLst>
              <a:ext uri="{FF2B5EF4-FFF2-40B4-BE49-F238E27FC236}">
                <a16:creationId xmlns:a16="http://schemas.microsoft.com/office/drawing/2014/main" id="{8DF39507-1752-8D0F-070F-5E0C4735FF7C}"/>
              </a:ext>
            </a:extLst>
          </p:cNvPr>
          <p:cNvSpPr/>
          <p:nvPr/>
        </p:nvSpPr>
        <p:spPr>
          <a:xfrm>
            <a:off x="1525704" y="5009081"/>
            <a:ext cx="9463315" cy="1203460"/>
          </a:xfrm>
          <a:prstGeom prst="roundRect">
            <a:avLst/>
          </a:prstGeom>
          <a:noFill/>
          <a:ln w="25400">
            <a:solidFill>
              <a:srgbClr val="F36C3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7" name="テキスト ボックス 6">
            <a:extLst>
              <a:ext uri="{FF2B5EF4-FFF2-40B4-BE49-F238E27FC236}">
                <a16:creationId xmlns:a16="http://schemas.microsoft.com/office/drawing/2014/main" id="{0CF3498E-4524-B614-7F90-1F480DB84285}"/>
              </a:ext>
            </a:extLst>
          </p:cNvPr>
          <p:cNvSpPr txBox="1"/>
          <p:nvPr/>
        </p:nvSpPr>
        <p:spPr>
          <a:xfrm>
            <a:off x="1792669" y="4839804"/>
            <a:ext cx="1798890" cy="338554"/>
          </a:xfrm>
          <a:prstGeom prst="rect">
            <a:avLst/>
          </a:prstGeom>
          <a:solidFill>
            <a:schemeClr val="bg1"/>
          </a:solidFill>
          <a:ln w="25400">
            <a:solidFill>
              <a:srgbClr val="F36C37"/>
            </a:solidFill>
          </a:ln>
        </p:spPr>
        <p:txBody>
          <a:bodyPr wrap="none" rtlCol="0">
            <a:spAutoFit/>
          </a:bodyPr>
          <a:lstStyle/>
          <a:p>
            <a:pPr algn="ctr" defTabSz="914400" fontAlgn="base">
              <a:spcBef>
                <a:spcPct val="0"/>
              </a:spcBef>
              <a:spcAft>
                <a:spcPct val="0"/>
              </a:spcAft>
            </a:pPr>
            <a:r>
              <a:rPr kumimoji="1" lang="en-US" altLang="ja-JP" sz="1600" b="1" dirty="0">
                <a:solidFill>
                  <a:srgbClr val="F36C37"/>
                </a:solidFill>
                <a:latin typeface="+mn-ea"/>
              </a:rPr>
              <a:t>Uber </a:t>
            </a:r>
            <a:r>
              <a:rPr kumimoji="1" lang="ja-JP" altLang="en-US" sz="1600" b="1">
                <a:solidFill>
                  <a:srgbClr val="F36C37"/>
                </a:solidFill>
                <a:latin typeface="+mn-ea"/>
              </a:rPr>
              <a:t>の阻害要因</a:t>
            </a:r>
            <a:endParaRPr kumimoji="1" lang="ja-JP" altLang="en-US" sz="1600" b="1" dirty="0">
              <a:solidFill>
                <a:srgbClr val="F36C37"/>
              </a:solidFill>
              <a:latin typeface="+mn-ea"/>
            </a:endParaRPr>
          </a:p>
        </p:txBody>
      </p:sp>
      <p:sp>
        <p:nvSpPr>
          <p:cNvPr id="8" name="テキスト ボックス 7">
            <a:extLst>
              <a:ext uri="{FF2B5EF4-FFF2-40B4-BE49-F238E27FC236}">
                <a16:creationId xmlns:a16="http://schemas.microsoft.com/office/drawing/2014/main" id="{FFA2854B-D7F4-13C8-BA38-E89DDC0C213C}"/>
              </a:ext>
            </a:extLst>
          </p:cNvPr>
          <p:cNvSpPr txBox="1"/>
          <p:nvPr/>
        </p:nvSpPr>
        <p:spPr>
          <a:xfrm>
            <a:off x="5080335" y="5135323"/>
            <a:ext cx="2173993" cy="1077218"/>
          </a:xfrm>
          <a:prstGeom prst="rect">
            <a:avLst/>
          </a:prstGeom>
          <a:noFill/>
        </p:spPr>
        <p:txBody>
          <a:bodyPr wrap="none" rtlCol="0">
            <a:spAutoFit/>
          </a:bodyPr>
          <a:lstStyle/>
          <a:p>
            <a:pPr defTabSz="914400" fontAlgn="base">
              <a:spcBef>
                <a:spcPct val="0"/>
              </a:spcBef>
              <a:spcAft>
                <a:spcPct val="0"/>
              </a:spcAft>
            </a:pPr>
            <a:r>
              <a:rPr kumimoji="1" lang="ja-JP" altLang="en-US" sz="1600">
                <a:solidFill>
                  <a:srgbClr val="000000"/>
                </a:solidFill>
                <a:latin typeface="+mn-ea"/>
              </a:rPr>
              <a:t>タクシーを探す手間</a:t>
            </a:r>
            <a:endParaRPr kumimoji="1" lang="en-US" altLang="ja-JP" sz="1600" dirty="0">
              <a:solidFill>
                <a:srgbClr val="000000"/>
              </a:solidFill>
              <a:latin typeface="+mn-ea"/>
            </a:endParaRPr>
          </a:p>
          <a:p>
            <a:pPr defTabSz="914400" fontAlgn="base">
              <a:spcBef>
                <a:spcPct val="0"/>
              </a:spcBef>
              <a:spcAft>
                <a:spcPct val="0"/>
              </a:spcAft>
            </a:pPr>
            <a:r>
              <a:rPr kumimoji="1" lang="ja-JP" altLang="en-US" sz="1600">
                <a:solidFill>
                  <a:srgbClr val="000000"/>
                </a:solidFill>
                <a:latin typeface="+mn-ea"/>
              </a:rPr>
              <a:t>目的地を指示する</a:t>
            </a:r>
            <a:endParaRPr kumimoji="1" lang="en-US" altLang="ja-JP" sz="1600" dirty="0">
              <a:solidFill>
                <a:srgbClr val="000000"/>
              </a:solidFill>
              <a:latin typeface="+mn-ea"/>
            </a:endParaRPr>
          </a:p>
          <a:p>
            <a:pPr defTabSz="914400" fontAlgn="base">
              <a:spcBef>
                <a:spcPct val="0"/>
              </a:spcBef>
              <a:spcAft>
                <a:spcPct val="0"/>
              </a:spcAft>
            </a:pPr>
            <a:r>
              <a:rPr kumimoji="1" lang="ja-JP" altLang="en-US" sz="1600">
                <a:solidFill>
                  <a:srgbClr val="000000"/>
                </a:solidFill>
                <a:latin typeface="+mn-ea"/>
              </a:rPr>
              <a:t>支払う</a:t>
            </a:r>
            <a:endParaRPr kumimoji="1" lang="en-US" altLang="ja-JP" sz="1600" dirty="0">
              <a:solidFill>
                <a:srgbClr val="000000"/>
              </a:solidFill>
              <a:latin typeface="+mn-ea"/>
            </a:endParaRPr>
          </a:p>
          <a:p>
            <a:pPr defTabSz="914400" fontAlgn="base">
              <a:spcBef>
                <a:spcPct val="0"/>
              </a:spcBef>
              <a:spcAft>
                <a:spcPct val="0"/>
              </a:spcAft>
            </a:pPr>
            <a:r>
              <a:rPr kumimoji="1" lang="ja-JP" altLang="en-US" sz="1600">
                <a:solidFill>
                  <a:srgbClr val="000000"/>
                </a:solidFill>
                <a:latin typeface="+mn-ea"/>
              </a:rPr>
              <a:t>運転手が始業する</a:t>
            </a:r>
            <a:r>
              <a:rPr kumimoji="1" lang="en-US" altLang="ja-JP" sz="1600" dirty="0">
                <a:solidFill>
                  <a:srgbClr val="000000"/>
                </a:solidFill>
                <a:latin typeface="+mn-ea"/>
              </a:rPr>
              <a:t> …</a:t>
            </a:r>
            <a:endParaRPr kumimoji="1" lang="ja-JP" altLang="en-US" sz="1600" dirty="0">
              <a:solidFill>
                <a:srgbClr val="000000"/>
              </a:solidFill>
              <a:latin typeface="+mn-ea"/>
            </a:endParaRPr>
          </a:p>
        </p:txBody>
      </p:sp>
      <p:sp>
        <p:nvSpPr>
          <p:cNvPr id="9" name="スライド番号プレースホルダー 2">
            <a:extLst>
              <a:ext uri="{FF2B5EF4-FFF2-40B4-BE49-F238E27FC236}">
                <a16:creationId xmlns:a16="http://schemas.microsoft.com/office/drawing/2014/main" id="{491F9D03-FB06-D232-1624-26E4ABF6BBE9}"/>
              </a:ext>
            </a:extLst>
          </p:cNvPr>
          <p:cNvSpPr>
            <a:spLocks noGrp="1"/>
          </p:cNvSpPr>
          <p:nvPr>
            <p:ph type="sldNum" sz="quarter" idx="10"/>
          </p:nvPr>
        </p:nvSpPr>
        <p:spPr>
          <a:xfrm>
            <a:off x="9265299" y="6451767"/>
            <a:ext cx="2743200" cy="204403"/>
          </a:xfrm>
        </p:spPr>
        <p:txBody>
          <a:bodyPr/>
          <a:lstStyle/>
          <a:p>
            <a:fld id="{5D750650-B10A-47BF-93C2-E1678438B37A}" type="slidenum">
              <a:rPr lang="en-US" altLang="ja-JP" smtClean="0"/>
              <a:pPr/>
              <a:t>68</a:t>
            </a:fld>
            <a:endParaRPr lang="en-US" altLang="ja-JP" dirty="0"/>
          </a:p>
        </p:txBody>
      </p:sp>
    </p:spTree>
    <p:extLst>
      <p:ext uri="{BB962C8B-B14F-4D97-AF65-F5344CB8AC3E}">
        <p14:creationId xmlns:p14="http://schemas.microsoft.com/office/powerpoint/2010/main" val="337746006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7F682BF-6ACB-CC5C-B240-C19AEA3F09DD}"/>
              </a:ext>
            </a:extLst>
          </p:cNvPr>
          <p:cNvSpPr>
            <a:spLocks noGrp="1"/>
          </p:cNvSpPr>
          <p:nvPr>
            <p:ph type="title"/>
          </p:nvPr>
        </p:nvSpPr>
        <p:spPr/>
        <p:txBody>
          <a:bodyPr/>
          <a:lstStyle/>
          <a:p>
            <a:r>
              <a:rPr kumimoji="1" lang="ja-JP" altLang="en-US"/>
              <a:t>課題を抽出する</a:t>
            </a:r>
          </a:p>
        </p:txBody>
      </p:sp>
      <p:sp>
        <p:nvSpPr>
          <p:cNvPr id="3" name="スライド番号プレースホルダー 2">
            <a:extLst>
              <a:ext uri="{FF2B5EF4-FFF2-40B4-BE49-F238E27FC236}">
                <a16:creationId xmlns:a16="http://schemas.microsoft.com/office/drawing/2014/main" id="{A67B2705-32D3-45EE-C8FE-FB345DB3B5AD}"/>
              </a:ext>
            </a:extLst>
          </p:cNvPr>
          <p:cNvSpPr>
            <a:spLocks noGrp="1"/>
          </p:cNvSpPr>
          <p:nvPr>
            <p:ph type="sldNum" sz="quarter" idx="10"/>
          </p:nvPr>
        </p:nvSpPr>
        <p:spPr/>
        <p:txBody>
          <a:bodyPr/>
          <a:lstStyle/>
          <a:p>
            <a:fld id="{5D750650-B10A-47BF-93C2-E1678438B37A}" type="slidenum">
              <a:rPr lang="en-US" altLang="ja-JP" smtClean="0"/>
              <a:pPr/>
              <a:t>69</a:t>
            </a:fld>
            <a:endParaRPr lang="en-US" altLang="ja-JP" dirty="0"/>
          </a:p>
        </p:txBody>
      </p:sp>
      <p:graphicFrame>
        <p:nvGraphicFramePr>
          <p:cNvPr id="4" name="表 3">
            <a:extLst>
              <a:ext uri="{FF2B5EF4-FFF2-40B4-BE49-F238E27FC236}">
                <a16:creationId xmlns:a16="http://schemas.microsoft.com/office/drawing/2014/main" id="{4E945DDF-77AA-4826-2338-FF9EA2233E18}"/>
              </a:ext>
            </a:extLst>
          </p:cNvPr>
          <p:cNvGraphicFramePr>
            <a:graphicFrameLocks noGrp="1"/>
          </p:cNvGraphicFramePr>
          <p:nvPr>
            <p:extLst>
              <p:ext uri="{D42A27DB-BD31-4B8C-83A1-F6EECF244321}">
                <p14:modId xmlns:p14="http://schemas.microsoft.com/office/powerpoint/2010/main" val="3472331772"/>
              </p:ext>
            </p:extLst>
          </p:nvPr>
        </p:nvGraphicFramePr>
        <p:xfrm>
          <a:off x="790144" y="2054860"/>
          <a:ext cx="10611707" cy="2748280"/>
        </p:xfrm>
        <a:graphic>
          <a:graphicData uri="http://schemas.openxmlformats.org/drawingml/2006/table">
            <a:tbl>
              <a:tblPr firstRow="1" bandRow="1">
                <a:tableStyleId>{5C22544A-7EE6-4342-B048-85BDC9FD1C3A}</a:tableStyleId>
              </a:tblPr>
              <a:tblGrid>
                <a:gridCol w="1213468">
                  <a:extLst>
                    <a:ext uri="{9D8B030D-6E8A-4147-A177-3AD203B41FA5}">
                      <a16:colId xmlns:a16="http://schemas.microsoft.com/office/drawing/2014/main" val="172621413"/>
                    </a:ext>
                  </a:extLst>
                </a:gridCol>
                <a:gridCol w="4092385">
                  <a:extLst>
                    <a:ext uri="{9D8B030D-6E8A-4147-A177-3AD203B41FA5}">
                      <a16:colId xmlns:a16="http://schemas.microsoft.com/office/drawing/2014/main" val="2880170672"/>
                    </a:ext>
                  </a:extLst>
                </a:gridCol>
                <a:gridCol w="2652927">
                  <a:extLst>
                    <a:ext uri="{9D8B030D-6E8A-4147-A177-3AD203B41FA5}">
                      <a16:colId xmlns:a16="http://schemas.microsoft.com/office/drawing/2014/main" val="156030568"/>
                    </a:ext>
                  </a:extLst>
                </a:gridCol>
                <a:gridCol w="2652927">
                  <a:extLst>
                    <a:ext uri="{9D8B030D-6E8A-4147-A177-3AD203B41FA5}">
                      <a16:colId xmlns:a16="http://schemas.microsoft.com/office/drawing/2014/main" val="1535228546"/>
                    </a:ext>
                  </a:extLst>
                </a:gridCol>
              </a:tblGrid>
              <a:tr h="370840">
                <a:tc>
                  <a:txBody>
                    <a:bodyPr/>
                    <a:lstStyle/>
                    <a:p>
                      <a:endParaRPr kumimoji="1" lang="ja-JP" altLang="en-US"/>
                    </a:p>
                  </a:txBody>
                  <a:tcPr/>
                </a:tc>
                <a:tc>
                  <a:txBody>
                    <a:bodyPr/>
                    <a:lstStyle/>
                    <a:p>
                      <a:pPr algn="ctr"/>
                      <a:r>
                        <a:rPr kumimoji="1" lang="ja-JP" altLang="en-US"/>
                        <a:t>タクシーを探す</a:t>
                      </a:r>
                    </a:p>
                  </a:txBody>
                  <a:tcPr/>
                </a:tc>
                <a:tc>
                  <a:txBody>
                    <a:bodyPr/>
                    <a:lstStyle/>
                    <a:p>
                      <a:pPr algn="ctr"/>
                      <a:r>
                        <a:rPr kumimoji="1" lang="ja-JP" altLang="en-US"/>
                        <a:t>目的地を指示する</a:t>
                      </a:r>
                    </a:p>
                  </a:txBody>
                  <a:tcPr/>
                </a:tc>
                <a:tc>
                  <a:txBody>
                    <a:bodyPr/>
                    <a:lstStyle/>
                    <a:p>
                      <a:pPr algn="ctr"/>
                      <a:r>
                        <a:rPr kumimoji="1" lang="ja-JP" altLang="en-US"/>
                        <a:t>支払う</a:t>
                      </a:r>
                    </a:p>
                  </a:txBody>
                  <a:tcPr/>
                </a:tc>
                <a:extLst>
                  <a:ext uri="{0D108BD9-81ED-4DB2-BD59-A6C34878D82A}">
                    <a16:rowId xmlns:a16="http://schemas.microsoft.com/office/drawing/2014/main" val="3017607618"/>
                  </a:ext>
                </a:extLst>
              </a:tr>
              <a:tr h="370840">
                <a:tc>
                  <a:txBody>
                    <a:bodyPr/>
                    <a:lstStyle/>
                    <a:p>
                      <a:r>
                        <a:rPr kumimoji="1" lang="ja-JP" altLang="en-US"/>
                        <a:t>運転手</a:t>
                      </a:r>
                      <a:endParaRPr kumimoji="1" lang="en-US" altLang="ja-JP" dirty="0"/>
                    </a:p>
                  </a:txBody>
                  <a:tcPr/>
                </a:tc>
                <a:tc>
                  <a:txBody>
                    <a:bodyPr/>
                    <a:lstStyle/>
                    <a:p>
                      <a:r>
                        <a:rPr kumimoji="1" lang="ja-JP" altLang="en-US"/>
                        <a:t>・効率的にお客様を見つけたい</a:t>
                      </a:r>
                      <a:br>
                        <a:rPr kumimoji="1" lang="en-US" altLang="ja-JP" dirty="0"/>
                      </a:br>
                      <a:r>
                        <a:rPr kumimoji="1" lang="ja-JP" altLang="en-US"/>
                        <a:t>・空き者情報を有効活用したい</a:t>
                      </a:r>
                      <a:endParaRPr kumimoji="1" lang="en-US" altLang="ja-JP" dirty="0"/>
                    </a:p>
                    <a:p>
                      <a:r>
                        <a:rPr kumimoji="1" lang="ja-JP" altLang="en-US"/>
                        <a:t>・すぐに運転ができる用にしたい</a:t>
                      </a:r>
                    </a:p>
                  </a:txBody>
                  <a:tcPr/>
                </a:tc>
                <a:tc>
                  <a:txBody>
                    <a:bodyPr/>
                    <a:lstStyle/>
                    <a:p>
                      <a:r>
                        <a:rPr kumimoji="1" lang="ja-JP" altLang="en-US"/>
                        <a:t>・事前に目的地を把握し、最短ルートを把握したい</a:t>
                      </a:r>
                    </a:p>
                  </a:txBody>
                  <a:tcPr/>
                </a:tc>
                <a:tc>
                  <a:txBody>
                    <a:bodyPr/>
                    <a:lstStyle/>
                    <a:p>
                      <a:r>
                        <a:rPr kumimoji="1" lang="ja-JP" altLang="en-US"/>
                        <a:t>・金銭のやり取りを減らしたい</a:t>
                      </a:r>
                      <a:br>
                        <a:rPr kumimoji="1" lang="en-US" altLang="ja-JP" dirty="0"/>
                      </a:br>
                      <a:r>
                        <a:rPr kumimoji="1" lang="ja-JP" altLang="en-US"/>
                        <a:t>・支払いをスムーズにしたい</a:t>
                      </a:r>
                    </a:p>
                  </a:txBody>
                  <a:tcPr/>
                </a:tc>
                <a:extLst>
                  <a:ext uri="{0D108BD9-81ED-4DB2-BD59-A6C34878D82A}">
                    <a16:rowId xmlns:a16="http://schemas.microsoft.com/office/drawing/2014/main" val="3616396463"/>
                  </a:ext>
                </a:extLst>
              </a:tr>
              <a:tr h="370840">
                <a:tc>
                  <a:txBody>
                    <a:bodyPr/>
                    <a:lstStyle/>
                    <a:p>
                      <a:r>
                        <a:rPr kumimoji="1" lang="ja-JP" altLang="en-US"/>
                        <a:t>乗客</a:t>
                      </a:r>
                    </a:p>
                  </a:txBody>
                  <a:tcPr/>
                </a:tc>
                <a:tc>
                  <a:txBody>
                    <a:bodyPr/>
                    <a:lstStyle/>
                    <a:p>
                      <a:r>
                        <a:rPr kumimoji="1" lang="ja-JP" altLang="en-US"/>
                        <a:t>・すぐに呼びたい</a:t>
                      </a:r>
                      <a:endParaRPr kumimoji="1" lang="en-US" altLang="ja-JP" dirty="0"/>
                    </a:p>
                    <a:p>
                      <a:r>
                        <a:rPr kumimoji="1" lang="ja-JP" altLang="en-US"/>
                        <a:t>・ドライバーの走行傾向を知りたい</a:t>
                      </a:r>
                    </a:p>
                  </a:txBody>
                  <a:tcPr/>
                </a:tc>
                <a:tc>
                  <a:txBody>
                    <a:bodyPr/>
                    <a:lstStyle/>
                    <a:p>
                      <a:r>
                        <a:rPr kumimoji="1" lang="ja-JP" altLang="en-US"/>
                        <a:t>・事前に目的地を伝えたい</a:t>
                      </a:r>
                    </a:p>
                  </a:txBody>
                  <a:tcPr/>
                </a:tc>
                <a:tc>
                  <a:txBody>
                    <a:bodyPr/>
                    <a:lstStyle/>
                    <a:p>
                      <a:r>
                        <a:rPr kumimoji="1" lang="ja-JP" altLang="en-US"/>
                        <a:t>・事前に料金を把握したい</a:t>
                      </a:r>
                      <a:endParaRPr kumimoji="1" lang="en-US" altLang="ja-JP" dirty="0"/>
                    </a:p>
                    <a:p>
                      <a:r>
                        <a:rPr kumimoji="1" lang="ja-JP" altLang="en-US"/>
                        <a:t>・事前に支払いをしたい</a:t>
                      </a:r>
                    </a:p>
                  </a:txBody>
                  <a:tcPr/>
                </a:tc>
                <a:extLst>
                  <a:ext uri="{0D108BD9-81ED-4DB2-BD59-A6C34878D82A}">
                    <a16:rowId xmlns:a16="http://schemas.microsoft.com/office/drawing/2014/main" val="272952566"/>
                  </a:ext>
                </a:extLst>
              </a:tr>
            </a:tbl>
          </a:graphicData>
        </a:graphic>
      </p:graphicFrame>
    </p:spTree>
    <p:extLst>
      <p:ext uri="{BB962C8B-B14F-4D97-AF65-F5344CB8AC3E}">
        <p14:creationId xmlns:p14="http://schemas.microsoft.com/office/powerpoint/2010/main" val="16077409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lang="ja-JP" altLang="en-US"/>
              <a:t>なぜ学ぶのか</a:t>
            </a:r>
            <a:endParaRPr lang="ja-JP" altLang="en-US" dirty="0"/>
          </a:p>
        </p:txBody>
      </p:sp>
      <p:sp>
        <p:nvSpPr>
          <p:cNvPr id="5" name="スライド番号プレースホルダー 4">
            <a:extLst>
              <a:ext uri="{FF2B5EF4-FFF2-40B4-BE49-F238E27FC236}">
                <a16:creationId xmlns:a16="http://schemas.microsoft.com/office/drawing/2014/main" id="{F28FC8B0-B684-4BFC-A81E-160AA33BEF36}"/>
              </a:ext>
            </a:extLst>
          </p:cNvPr>
          <p:cNvSpPr>
            <a:spLocks noGrp="1"/>
          </p:cNvSpPr>
          <p:nvPr>
            <p:ph type="sldNum" sz="quarter" idx="10"/>
          </p:nvPr>
        </p:nvSpPr>
        <p:spPr/>
        <p:txBody>
          <a:bodyPr/>
          <a:lstStyle/>
          <a:p>
            <a:fld id="{5D750650-B10A-47BF-93C2-E1678438B37A}" type="slidenum">
              <a:rPr kumimoji="1" lang="ja-JP" altLang="en-US" smtClean="0"/>
              <a:pPr/>
              <a:t>7</a:t>
            </a:fld>
            <a:endParaRPr kumimoji="1" lang="ja-JP" altLang="en-US"/>
          </a:p>
        </p:txBody>
      </p:sp>
      <p:sp>
        <p:nvSpPr>
          <p:cNvPr id="13" name="四角形: 角を丸くする 12">
            <a:extLst>
              <a:ext uri="{FF2B5EF4-FFF2-40B4-BE49-F238E27FC236}">
                <a16:creationId xmlns:a16="http://schemas.microsoft.com/office/drawing/2014/main" id="{7EFD6D7F-6998-4A03-AAAA-AADB4C49AB14}"/>
              </a:ext>
            </a:extLst>
          </p:cNvPr>
          <p:cNvSpPr/>
          <p:nvPr/>
        </p:nvSpPr>
        <p:spPr bwMode="auto">
          <a:xfrm>
            <a:off x="766762" y="1260153"/>
            <a:ext cx="10658475" cy="1739973"/>
          </a:xfrm>
          <a:prstGeom prst="roundRect">
            <a:avLst>
              <a:gd name="adj" fmla="val 4381"/>
            </a:avLst>
          </a:prstGeom>
          <a:solidFill>
            <a:srgbClr val="FEEDE6"/>
          </a:solidFill>
          <a:ln w="19050" algn="ctr">
            <a:solidFill>
              <a:srgbClr val="F36C37"/>
            </a:solidFill>
            <a:prstDash val="solid"/>
            <a:round/>
            <a:headEnd/>
            <a:tailEnd/>
          </a:ln>
          <a:effectLst/>
        </p:spPr>
        <p:txBody>
          <a:bodyPr wrap="none" rtlCol="0" anchor="ctr"/>
          <a:lstStyle/>
          <a:p>
            <a:pPr algn="ctr"/>
            <a:endParaRPr kumimoji="1" lang="ja-JP" altLang="en-US" sz="2400" dirty="0">
              <a:solidFill>
                <a:schemeClr val="bg1"/>
              </a:solidFill>
            </a:endParaRPr>
          </a:p>
        </p:txBody>
      </p:sp>
      <p:grpSp>
        <p:nvGrpSpPr>
          <p:cNvPr id="14" name="グループ化 13">
            <a:extLst>
              <a:ext uri="{FF2B5EF4-FFF2-40B4-BE49-F238E27FC236}">
                <a16:creationId xmlns:a16="http://schemas.microsoft.com/office/drawing/2014/main" id="{DDA1438B-3BCB-4EBC-993E-597EC3FCDE4B}"/>
              </a:ext>
            </a:extLst>
          </p:cNvPr>
          <p:cNvGrpSpPr/>
          <p:nvPr/>
        </p:nvGrpSpPr>
        <p:grpSpPr>
          <a:xfrm>
            <a:off x="2683248" y="1028771"/>
            <a:ext cx="6825504" cy="468736"/>
            <a:chOff x="2154608" y="3539394"/>
            <a:chExt cx="6825505" cy="426124"/>
          </a:xfrm>
        </p:grpSpPr>
        <p:sp>
          <p:nvSpPr>
            <p:cNvPr id="15" name="四角形: 角を丸くする 14">
              <a:extLst>
                <a:ext uri="{FF2B5EF4-FFF2-40B4-BE49-F238E27FC236}">
                  <a16:creationId xmlns:a16="http://schemas.microsoft.com/office/drawing/2014/main" id="{2344D331-DBBD-4582-A32A-90BD94837049}"/>
                </a:ext>
              </a:extLst>
            </p:cNvPr>
            <p:cNvSpPr/>
            <p:nvPr/>
          </p:nvSpPr>
          <p:spPr bwMode="auto">
            <a:xfrm>
              <a:off x="2154608" y="3539394"/>
              <a:ext cx="6825505" cy="394229"/>
            </a:xfrm>
            <a:prstGeom prst="roundRect">
              <a:avLst>
                <a:gd name="adj" fmla="val 50000"/>
              </a:avLst>
            </a:prstGeom>
            <a:solidFill>
              <a:srgbClr val="F36C37"/>
            </a:solidFill>
            <a:ln w="19050" algn="ctr">
              <a:noFill/>
              <a:prstDash val="dash"/>
              <a:round/>
              <a:headEnd/>
              <a:tailEnd/>
            </a:ln>
            <a:effectLst/>
          </p:spPr>
          <p:txBody>
            <a:bodyPr wrap="none" rtlCol="0" anchor="ctr"/>
            <a:lstStyle/>
            <a:p>
              <a:pPr algn="ctr"/>
              <a:endParaRPr kumimoji="1" lang="ja-JP" altLang="en-US" sz="2400" b="1" dirty="0">
                <a:solidFill>
                  <a:schemeClr val="bg1"/>
                </a:solidFill>
                <a:latin typeface="+mn-ea"/>
              </a:endParaRPr>
            </a:p>
          </p:txBody>
        </p:sp>
        <p:sp>
          <p:nvSpPr>
            <p:cNvPr id="16" name="正方形/長方形 15">
              <a:extLst>
                <a:ext uri="{FF2B5EF4-FFF2-40B4-BE49-F238E27FC236}">
                  <a16:creationId xmlns:a16="http://schemas.microsoft.com/office/drawing/2014/main" id="{0B9B517C-A02C-44A4-9DEC-49378065A9EA}"/>
                </a:ext>
              </a:extLst>
            </p:cNvPr>
            <p:cNvSpPr/>
            <p:nvPr/>
          </p:nvSpPr>
          <p:spPr>
            <a:xfrm>
              <a:off x="4567134" y="3565408"/>
              <a:ext cx="1981633" cy="400110"/>
            </a:xfrm>
            <a:prstGeom prst="rect">
              <a:avLst/>
            </a:prstGeom>
            <a:noFill/>
            <a:ln w="19050" algn="ctr">
              <a:noFill/>
              <a:prstDash val="dash"/>
              <a:round/>
              <a:headEnd/>
              <a:tailEn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altLang="ja-JP" sz="2400" b="1" spc="150" dirty="0">
                  <a:solidFill>
                    <a:schemeClr val="bg1"/>
                  </a:solidFill>
                  <a:latin typeface="+mn-ea"/>
                </a:rPr>
                <a:t>AI</a:t>
              </a:r>
              <a:r>
                <a:rPr lang="ja-JP" altLang="en-US" sz="2400" b="1" spc="150" dirty="0">
                  <a:solidFill>
                    <a:schemeClr val="bg1"/>
                  </a:solidFill>
                  <a:latin typeface="+mn-ea"/>
                </a:rPr>
                <a:t>利用の広がり</a:t>
              </a:r>
              <a:endParaRPr lang="en-US" altLang="ja-JP" sz="2400" b="1" spc="150" dirty="0">
                <a:solidFill>
                  <a:schemeClr val="bg1"/>
                </a:solidFill>
                <a:latin typeface="+mn-ea"/>
              </a:endParaRPr>
            </a:p>
          </p:txBody>
        </p:sp>
      </p:grpSp>
      <p:sp>
        <p:nvSpPr>
          <p:cNvPr id="17" name="テキスト ボックス 16">
            <a:extLst>
              <a:ext uri="{FF2B5EF4-FFF2-40B4-BE49-F238E27FC236}">
                <a16:creationId xmlns:a16="http://schemas.microsoft.com/office/drawing/2014/main" id="{373AF159-D87C-43E5-BADF-6F39E21ED4A2}"/>
              </a:ext>
            </a:extLst>
          </p:cNvPr>
          <p:cNvSpPr txBox="1"/>
          <p:nvPr/>
        </p:nvSpPr>
        <p:spPr>
          <a:xfrm>
            <a:off x="1767384" y="1580294"/>
            <a:ext cx="9657853" cy="1184940"/>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ja-JP"/>
            </a:defPPr>
            <a:lvl1pPr>
              <a:lnSpc>
                <a:spcPct val="120000"/>
              </a:lnSpc>
              <a:defRPr sz="1200" b="1" spc="150">
                <a:latin typeface="+mj-ea"/>
                <a:ea typeface="+mj-ea"/>
              </a:defRPr>
            </a:lvl1pPr>
            <a:lvl2pPr marL="914400" indent="-457200" eaLnBrk="1" hangingPunct="1">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eaLnBrk="1" hangingPunct="1">
              <a:spcBef>
                <a:spcPct val="20000"/>
              </a:spcBef>
              <a:buClr>
                <a:schemeClr val="tx1"/>
              </a:buClr>
              <a:buFont typeface="HGPｺﾞｼｯｸE" pitchFamily="50" charset="-128"/>
              <a:buChar char="-"/>
              <a:defRPr sz="1800">
                <a:latin typeface="Meiryo UI" panose="020B0604030504040204" pitchFamily="50" charset="-128"/>
                <a:ea typeface="Meiryo UI" panose="020B0604030504040204" pitchFamily="50" charset="-128"/>
              </a:defRPr>
            </a:lvl3pPr>
            <a:lvl4pPr marL="1600200" indent="-228600" eaLnBrk="1" hangingPunct="1">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eaLnBrk="1" hangingPunct="1">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defRPr>
                <a:latin typeface="+mn-lt"/>
                <a:ea typeface="+mn-ea"/>
              </a:defRPr>
            </a:lvl6pPr>
            <a:lvl7pPr marL="2971800" indent="-228600" fontAlgn="base">
              <a:spcBef>
                <a:spcPct val="20000"/>
              </a:spcBef>
              <a:spcAft>
                <a:spcPct val="0"/>
              </a:spcAft>
              <a:buClr>
                <a:schemeClr val="tx1"/>
              </a:buClr>
              <a:buFont typeface="Wingdings" pitchFamily="2" charset="2"/>
              <a:defRPr>
                <a:latin typeface="+mn-lt"/>
                <a:ea typeface="+mn-ea"/>
              </a:defRPr>
            </a:lvl7pPr>
            <a:lvl8pPr marL="3429000" indent="-228600" fontAlgn="base">
              <a:spcBef>
                <a:spcPct val="20000"/>
              </a:spcBef>
              <a:spcAft>
                <a:spcPct val="0"/>
              </a:spcAft>
              <a:buClr>
                <a:schemeClr val="tx1"/>
              </a:buClr>
              <a:buFont typeface="Wingdings" pitchFamily="2" charset="2"/>
              <a:defRPr>
                <a:latin typeface="+mn-lt"/>
                <a:ea typeface="+mn-ea"/>
              </a:defRPr>
            </a:lvl8pPr>
            <a:lvl9pPr marL="3886200" indent="-228600" fontAlgn="base">
              <a:spcBef>
                <a:spcPct val="20000"/>
              </a:spcBef>
              <a:spcAft>
                <a:spcPct val="0"/>
              </a:spcAft>
              <a:buClr>
                <a:schemeClr val="tx1"/>
              </a:buClr>
              <a:buFont typeface="Wingdings" pitchFamily="2" charset="2"/>
              <a:defRPr>
                <a:latin typeface="+mn-lt"/>
                <a:ea typeface="+mn-ea"/>
              </a:defRPr>
            </a:lvl9pPr>
          </a:lstStyle>
          <a:p>
            <a:pPr algn="ctr"/>
            <a:r>
              <a:rPr lang="ja-JP" altLang="en-US" sz="2000" spc="0" dirty="0">
                <a:solidFill>
                  <a:schemeClr val="tx1">
                    <a:lumMod val="75000"/>
                    <a:lumOff val="25000"/>
                  </a:schemeClr>
                </a:solidFill>
              </a:rPr>
              <a:t>技術の進展に伴い、</a:t>
            </a:r>
            <a:r>
              <a:rPr lang="en-US" altLang="ja-JP" sz="2000" spc="0" dirty="0">
                <a:solidFill>
                  <a:schemeClr val="tx1">
                    <a:lumMod val="75000"/>
                    <a:lumOff val="25000"/>
                  </a:schemeClr>
                </a:solidFill>
              </a:rPr>
              <a:t>AI</a:t>
            </a:r>
            <a:r>
              <a:rPr lang="ja-JP" altLang="en-US" sz="2000" spc="0" dirty="0">
                <a:solidFill>
                  <a:schemeClr val="tx1">
                    <a:lumMod val="75000"/>
                    <a:lumOff val="25000"/>
                  </a:schemeClr>
                </a:solidFill>
              </a:rPr>
              <a:t>を利用したビジネス変革への挑戦が増えています。</a:t>
            </a:r>
            <a:endParaRPr lang="en-US" altLang="ja-JP" sz="2000" spc="0" dirty="0">
              <a:solidFill>
                <a:schemeClr val="tx1">
                  <a:lumMod val="75000"/>
                  <a:lumOff val="25000"/>
                </a:schemeClr>
              </a:solidFill>
            </a:endParaRPr>
          </a:p>
          <a:p>
            <a:pPr algn="ctr"/>
            <a:r>
              <a:rPr lang="ja-JP" altLang="en-US" sz="2000" spc="0" dirty="0">
                <a:solidFill>
                  <a:schemeClr val="tx1">
                    <a:lumMod val="75000"/>
                    <a:lumOff val="25000"/>
                  </a:schemeClr>
                </a:solidFill>
              </a:rPr>
              <a:t>業務効率化・生産性向上・新たなユーザー体験など</a:t>
            </a:r>
            <a:r>
              <a:rPr lang="en-US" altLang="ja-JP" sz="2000" spc="0" dirty="0">
                <a:solidFill>
                  <a:schemeClr val="tx1">
                    <a:lumMod val="75000"/>
                    <a:lumOff val="25000"/>
                  </a:schemeClr>
                </a:solidFill>
              </a:rPr>
              <a:t>AI</a:t>
            </a:r>
            <a:r>
              <a:rPr lang="ja-JP" altLang="en-US" sz="2000" spc="0" dirty="0">
                <a:solidFill>
                  <a:schemeClr val="tx1">
                    <a:lumMod val="75000"/>
                    <a:lumOff val="25000"/>
                  </a:schemeClr>
                </a:solidFill>
              </a:rPr>
              <a:t>は多方面で活躍し、</a:t>
            </a:r>
            <a:endParaRPr lang="en-US" altLang="ja-JP" sz="2000" spc="0" dirty="0">
              <a:solidFill>
                <a:schemeClr val="tx1">
                  <a:lumMod val="75000"/>
                  <a:lumOff val="25000"/>
                </a:schemeClr>
              </a:solidFill>
            </a:endParaRPr>
          </a:p>
          <a:p>
            <a:pPr algn="ctr"/>
            <a:r>
              <a:rPr lang="ja-JP" altLang="en-US" sz="2000" spc="0" dirty="0">
                <a:solidFill>
                  <a:schemeClr val="tx1">
                    <a:lumMod val="75000"/>
                    <a:lumOff val="25000"/>
                  </a:schemeClr>
                </a:solidFill>
              </a:rPr>
              <a:t>夢の技術から一般的な技術へと変貌しつつあります。</a:t>
            </a:r>
          </a:p>
        </p:txBody>
      </p:sp>
      <p:grpSp>
        <p:nvGrpSpPr>
          <p:cNvPr id="26" name="グループ化 25">
            <a:extLst>
              <a:ext uri="{FF2B5EF4-FFF2-40B4-BE49-F238E27FC236}">
                <a16:creationId xmlns:a16="http://schemas.microsoft.com/office/drawing/2014/main" id="{9FAC49A4-6502-4F25-A19A-1359EF023EA0}"/>
              </a:ext>
            </a:extLst>
          </p:cNvPr>
          <p:cNvGrpSpPr/>
          <p:nvPr/>
        </p:nvGrpSpPr>
        <p:grpSpPr>
          <a:xfrm>
            <a:off x="2683248" y="3283646"/>
            <a:ext cx="6825504" cy="468736"/>
            <a:chOff x="2154608" y="3539394"/>
            <a:chExt cx="6825505" cy="426124"/>
          </a:xfrm>
        </p:grpSpPr>
        <p:sp>
          <p:nvSpPr>
            <p:cNvPr id="27" name="四角形: 角を丸くする 26">
              <a:extLst>
                <a:ext uri="{FF2B5EF4-FFF2-40B4-BE49-F238E27FC236}">
                  <a16:creationId xmlns:a16="http://schemas.microsoft.com/office/drawing/2014/main" id="{399B731D-D648-4183-8926-F8D8D821A1D4}"/>
                </a:ext>
              </a:extLst>
            </p:cNvPr>
            <p:cNvSpPr/>
            <p:nvPr/>
          </p:nvSpPr>
          <p:spPr bwMode="auto">
            <a:xfrm>
              <a:off x="2154608" y="3539394"/>
              <a:ext cx="6825505" cy="394229"/>
            </a:xfrm>
            <a:prstGeom prst="roundRect">
              <a:avLst>
                <a:gd name="adj" fmla="val 50000"/>
              </a:avLst>
            </a:prstGeom>
            <a:solidFill>
              <a:srgbClr val="00879E"/>
            </a:solidFill>
            <a:ln w="19050" algn="ctr">
              <a:noFill/>
              <a:prstDash val="dash"/>
              <a:round/>
              <a:headEnd/>
              <a:tailEnd/>
            </a:ln>
            <a:effectLst/>
          </p:spPr>
          <p:txBody>
            <a:bodyPr wrap="none" rtlCol="0" anchor="ctr"/>
            <a:lstStyle/>
            <a:p>
              <a:pPr algn="ctr"/>
              <a:endParaRPr kumimoji="1" lang="ja-JP" altLang="en-US" sz="2400" b="1" dirty="0">
                <a:solidFill>
                  <a:schemeClr val="bg1"/>
                </a:solidFill>
                <a:latin typeface="+mn-ea"/>
              </a:endParaRPr>
            </a:p>
          </p:txBody>
        </p:sp>
        <p:sp>
          <p:nvSpPr>
            <p:cNvPr id="28" name="正方形/長方形 27">
              <a:extLst>
                <a:ext uri="{FF2B5EF4-FFF2-40B4-BE49-F238E27FC236}">
                  <a16:creationId xmlns:a16="http://schemas.microsoft.com/office/drawing/2014/main" id="{053175B5-BE32-45D2-8DEA-99B5D15A556E}"/>
                </a:ext>
              </a:extLst>
            </p:cNvPr>
            <p:cNvSpPr/>
            <p:nvPr/>
          </p:nvSpPr>
          <p:spPr>
            <a:xfrm>
              <a:off x="4567134" y="3565408"/>
              <a:ext cx="1981633" cy="400110"/>
            </a:xfrm>
            <a:prstGeom prst="rect">
              <a:avLst/>
            </a:prstGeom>
            <a:noFill/>
            <a:ln w="19050" algn="ctr">
              <a:noFill/>
              <a:prstDash val="dash"/>
              <a:round/>
              <a:headEnd/>
              <a:tailEn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altLang="ja-JP" sz="2400" b="1" spc="150" dirty="0">
                  <a:solidFill>
                    <a:schemeClr val="bg1"/>
                  </a:solidFill>
                  <a:latin typeface="+mn-ea"/>
                </a:rPr>
                <a:t>AI</a:t>
              </a:r>
              <a:r>
                <a:rPr lang="ja-JP" altLang="en-US" sz="2400" b="1" spc="150" dirty="0">
                  <a:solidFill>
                    <a:schemeClr val="bg1"/>
                  </a:solidFill>
                  <a:latin typeface="+mn-ea"/>
                </a:rPr>
                <a:t>で何ができるのか？活用例</a:t>
              </a:r>
            </a:p>
          </p:txBody>
        </p:sp>
      </p:grpSp>
      <p:sp>
        <p:nvSpPr>
          <p:cNvPr id="29" name="四角形: 角を丸くする 28">
            <a:extLst>
              <a:ext uri="{FF2B5EF4-FFF2-40B4-BE49-F238E27FC236}">
                <a16:creationId xmlns:a16="http://schemas.microsoft.com/office/drawing/2014/main" id="{18EFE405-2D58-4D77-BDF4-535E96277765}"/>
              </a:ext>
            </a:extLst>
          </p:cNvPr>
          <p:cNvSpPr/>
          <p:nvPr/>
        </p:nvSpPr>
        <p:spPr bwMode="auto">
          <a:xfrm>
            <a:off x="766762" y="3852079"/>
            <a:ext cx="2387499" cy="2523554"/>
          </a:xfrm>
          <a:prstGeom prst="roundRect">
            <a:avLst>
              <a:gd name="adj" fmla="val 5515"/>
            </a:avLst>
          </a:prstGeom>
          <a:solidFill>
            <a:srgbClr val="FFF4E1"/>
          </a:solidFill>
          <a:ln w="19050" algn="ctr">
            <a:noFill/>
            <a:prstDash val="dash"/>
            <a:round/>
            <a:headEnd/>
            <a:tailEnd/>
          </a:ln>
          <a:effectLst>
            <a:outerShdw blurRad="50800" dist="38100" dir="2700000" algn="tl" rotWithShape="0">
              <a:prstClr val="black">
                <a:alpha val="40000"/>
              </a:prstClr>
            </a:outerShdw>
          </a:effectLst>
        </p:spPr>
        <p:txBody>
          <a:bodyPr wrap="none" rtlCol="0" anchor="ctr"/>
          <a:lstStyle/>
          <a:p>
            <a:pPr algn="ctr"/>
            <a:endParaRPr kumimoji="1" lang="ja-JP" altLang="en-US" sz="2400" dirty="0">
              <a:solidFill>
                <a:schemeClr val="bg1"/>
              </a:solidFill>
            </a:endParaRPr>
          </a:p>
        </p:txBody>
      </p:sp>
      <p:sp>
        <p:nvSpPr>
          <p:cNvPr id="30" name="正方形/長方形 29">
            <a:extLst>
              <a:ext uri="{FF2B5EF4-FFF2-40B4-BE49-F238E27FC236}">
                <a16:creationId xmlns:a16="http://schemas.microsoft.com/office/drawing/2014/main" id="{D401CCE5-9AF8-4DE6-9C06-B245FCEDDCA1}"/>
              </a:ext>
            </a:extLst>
          </p:cNvPr>
          <p:cNvSpPr/>
          <p:nvPr/>
        </p:nvSpPr>
        <p:spPr>
          <a:xfrm>
            <a:off x="766762" y="4022849"/>
            <a:ext cx="2387499" cy="430887"/>
          </a:xfrm>
          <a:prstGeom prst="rect">
            <a:avLst/>
          </a:prstGeom>
        </p:spPr>
        <p:txBody>
          <a:bodyPr wrap="square">
            <a:spAutoFit/>
          </a:bodyPr>
          <a:lstStyle/>
          <a:p>
            <a:pPr algn="ctr"/>
            <a:r>
              <a:rPr lang="ja-JP" altLang="en-US" sz="2200" b="1" dirty="0">
                <a:solidFill>
                  <a:srgbClr val="E94823"/>
                </a:solidFill>
                <a:latin typeface="+mn-ea"/>
                <a:cs typeface="ヒラギノ角ゴ Pro W6"/>
              </a:rPr>
              <a:t>認識型</a:t>
            </a:r>
            <a:r>
              <a:rPr lang="en-US" altLang="ja-JP" sz="2200" dirty="0">
                <a:solidFill>
                  <a:schemeClr val="tx2">
                    <a:lumMod val="75000"/>
                    <a:lumOff val="25000"/>
                  </a:schemeClr>
                </a:solidFill>
                <a:latin typeface="+mn-ea"/>
                <a:cs typeface="ヒラギノ角ゴ Pro W6"/>
              </a:rPr>
              <a:t>AI</a:t>
            </a:r>
            <a:endParaRPr lang="ja-JP" altLang="en-US" sz="2200" dirty="0">
              <a:solidFill>
                <a:schemeClr val="tx2">
                  <a:lumMod val="75000"/>
                  <a:lumOff val="25000"/>
                </a:schemeClr>
              </a:solidFill>
              <a:latin typeface="+mn-ea"/>
              <a:cs typeface="ヒラギノ角ゴ Pro W6"/>
            </a:endParaRPr>
          </a:p>
        </p:txBody>
      </p:sp>
      <p:sp>
        <p:nvSpPr>
          <p:cNvPr id="47" name="正方形/長方形 46">
            <a:extLst>
              <a:ext uri="{FF2B5EF4-FFF2-40B4-BE49-F238E27FC236}">
                <a16:creationId xmlns:a16="http://schemas.microsoft.com/office/drawing/2014/main" id="{13BC1708-60FB-41AC-9338-E425C31EA66E}"/>
              </a:ext>
            </a:extLst>
          </p:cNvPr>
          <p:cNvSpPr/>
          <p:nvPr/>
        </p:nvSpPr>
        <p:spPr>
          <a:xfrm>
            <a:off x="766762" y="4509417"/>
            <a:ext cx="2387499" cy="1708160"/>
          </a:xfrm>
          <a:prstGeom prst="rect">
            <a:avLst/>
          </a:prstGeom>
        </p:spPr>
        <p:txBody>
          <a:bodyPr wrap="square">
            <a:spAutoFit/>
          </a:bodyPr>
          <a:lstStyle/>
          <a:p>
            <a:r>
              <a:rPr lang="ja-JP" altLang="en-US" sz="2000" b="1" dirty="0">
                <a:solidFill>
                  <a:srgbClr val="E94823"/>
                </a:solidFill>
                <a:latin typeface="+mn-ea"/>
                <a:cs typeface="ヒラギノ角ゴ Pro W6"/>
              </a:rPr>
              <a:t>・画像認識</a:t>
            </a:r>
            <a:endParaRPr lang="en-US" altLang="ja-JP" sz="2000" b="1" dirty="0">
              <a:solidFill>
                <a:srgbClr val="E94823"/>
              </a:solidFill>
              <a:latin typeface="+mn-ea"/>
              <a:cs typeface="ヒラギノ角ゴ Pro W6"/>
            </a:endParaRPr>
          </a:p>
          <a:p>
            <a:r>
              <a:rPr lang="ja-JP" altLang="en-US" sz="2000" b="1" dirty="0">
                <a:solidFill>
                  <a:srgbClr val="E94823"/>
                </a:solidFill>
                <a:latin typeface="+mn-ea"/>
                <a:cs typeface="ヒラギノ角ゴ Pro W6"/>
              </a:rPr>
              <a:t>・音声認識</a:t>
            </a:r>
            <a:endParaRPr lang="en-US" altLang="ja-JP" sz="2000" b="1" dirty="0">
              <a:solidFill>
                <a:srgbClr val="E94823"/>
              </a:solidFill>
              <a:latin typeface="+mn-ea"/>
              <a:cs typeface="ヒラギノ角ゴ Pro W6"/>
            </a:endParaRPr>
          </a:p>
          <a:p>
            <a:r>
              <a:rPr lang="ja-JP" altLang="en-US" sz="2000" b="1" dirty="0">
                <a:solidFill>
                  <a:srgbClr val="E94823"/>
                </a:solidFill>
                <a:latin typeface="+mn-ea"/>
                <a:cs typeface="ヒラギノ角ゴ Pro W6"/>
              </a:rPr>
              <a:t>・自然言語認識</a:t>
            </a:r>
            <a:endParaRPr lang="en-US" altLang="ja-JP" sz="2000" b="1" dirty="0">
              <a:solidFill>
                <a:srgbClr val="E94823"/>
              </a:solidFill>
              <a:latin typeface="+mn-ea"/>
              <a:cs typeface="ヒラギノ角ゴ Pro W6"/>
            </a:endParaRPr>
          </a:p>
          <a:p>
            <a:pPr>
              <a:spcBef>
                <a:spcPts val="600"/>
              </a:spcBef>
            </a:pPr>
            <a:r>
              <a:rPr lang="en-US" altLang="ja-JP" sz="2200" b="1" dirty="0">
                <a:solidFill>
                  <a:srgbClr val="E94823"/>
                </a:solidFill>
                <a:latin typeface="+mn-ea"/>
                <a:cs typeface="ヒラギノ角ゴ Pro W6"/>
              </a:rPr>
              <a:t> </a:t>
            </a:r>
            <a:r>
              <a:rPr lang="ja-JP" altLang="en-US" b="1" dirty="0">
                <a:solidFill>
                  <a:schemeClr val="tx2">
                    <a:lumMod val="75000"/>
                    <a:lumOff val="25000"/>
                  </a:schemeClr>
                </a:solidFill>
                <a:latin typeface="+mn-ea"/>
                <a:cs typeface="ヒラギノ角ゴ Pro W6"/>
              </a:rPr>
              <a:t>利用例</a:t>
            </a:r>
            <a:endParaRPr lang="en-US" altLang="ja-JP" b="1" dirty="0">
              <a:solidFill>
                <a:schemeClr val="tx2">
                  <a:lumMod val="75000"/>
                  <a:lumOff val="25000"/>
                </a:schemeClr>
              </a:solidFill>
              <a:latin typeface="+mn-ea"/>
              <a:cs typeface="ヒラギノ角ゴ Pro W6"/>
            </a:endParaRPr>
          </a:p>
          <a:p>
            <a:r>
              <a:rPr lang="ja-JP" altLang="en-US" b="1" dirty="0">
                <a:solidFill>
                  <a:schemeClr val="tx2">
                    <a:lumMod val="75000"/>
                    <a:lumOff val="25000"/>
                  </a:schemeClr>
                </a:solidFill>
                <a:latin typeface="+mn-ea"/>
                <a:cs typeface="ヒラギノ角ゴ Pro W6"/>
              </a:rPr>
              <a:t> 工場での検品作業</a:t>
            </a:r>
          </a:p>
        </p:txBody>
      </p:sp>
      <p:sp>
        <p:nvSpPr>
          <p:cNvPr id="48" name="四角形: 角を丸くする 47">
            <a:extLst>
              <a:ext uri="{FF2B5EF4-FFF2-40B4-BE49-F238E27FC236}">
                <a16:creationId xmlns:a16="http://schemas.microsoft.com/office/drawing/2014/main" id="{3532EAE9-FFE7-4680-BD29-AA39809B0711}"/>
              </a:ext>
            </a:extLst>
          </p:cNvPr>
          <p:cNvSpPr/>
          <p:nvPr/>
        </p:nvSpPr>
        <p:spPr bwMode="auto">
          <a:xfrm>
            <a:off x="3489819" y="3852079"/>
            <a:ext cx="2387499" cy="2523554"/>
          </a:xfrm>
          <a:prstGeom prst="roundRect">
            <a:avLst>
              <a:gd name="adj" fmla="val 5515"/>
            </a:avLst>
          </a:prstGeom>
          <a:solidFill>
            <a:srgbClr val="FFF4E1"/>
          </a:solidFill>
          <a:ln w="19050" algn="ctr">
            <a:noFill/>
            <a:prstDash val="dash"/>
            <a:round/>
            <a:headEnd/>
            <a:tailEnd/>
          </a:ln>
          <a:effectLst>
            <a:outerShdw blurRad="50800" dist="38100" dir="2700000" algn="tl" rotWithShape="0">
              <a:prstClr val="black">
                <a:alpha val="40000"/>
              </a:prstClr>
            </a:outerShdw>
          </a:effectLst>
        </p:spPr>
        <p:txBody>
          <a:bodyPr wrap="none" rtlCol="0" anchor="ctr"/>
          <a:lstStyle/>
          <a:p>
            <a:pPr algn="ctr"/>
            <a:endParaRPr kumimoji="1" lang="ja-JP" altLang="en-US" sz="2400" dirty="0">
              <a:solidFill>
                <a:schemeClr val="bg1"/>
              </a:solidFill>
            </a:endParaRPr>
          </a:p>
        </p:txBody>
      </p:sp>
      <p:sp>
        <p:nvSpPr>
          <p:cNvPr id="49" name="正方形/長方形 48">
            <a:extLst>
              <a:ext uri="{FF2B5EF4-FFF2-40B4-BE49-F238E27FC236}">
                <a16:creationId xmlns:a16="http://schemas.microsoft.com/office/drawing/2014/main" id="{11E1A67A-9639-4CCA-9A6F-5B5023F1A26F}"/>
              </a:ext>
            </a:extLst>
          </p:cNvPr>
          <p:cNvSpPr/>
          <p:nvPr/>
        </p:nvSpPr>
        <p:spPr>
          <a:xfrm>
            <a:off x="3489819" y="4022849"/>
            <a:ext cx="2387499" cy="430887"/>
          </a:xfrm>
          <a:prstGeom prst="rect">
            <a:avLst/>
          </a:prstGeom>
        </p:spPr>
        <p:txBody>
          <a:bodyPr wrap="square">
            <a:spAutoFit/>
          </a:bodyPr>
          <a:lstStyle/>
          <a:p>
            <a:pPr algn="ctr"/>
            <a:r>
              <a:rPr lang="ja-JP" altLang="en-US" sz="2200" b="1" dirty="0">
                <a:solidFill>
                  <a:srgbClr val="E94823"/>
                </a:solidFill>
                <a:latin typeface="+mn-ea"/>
                <a:cs typeface="ヒラギノ角ゴ Pro W6"/>
              </a:rPr>
              <a:t>会話型</a:t>
            </a:r>
            <a:r>
              <a:rPr lang="en-US" altLang="ja-JP" sz="2200" dirty="0">
                <a:solidFill>
                  <a:schemeClr val="tx2">
                    <a:lumMod val="75000"/>
                    <a:lumOff val="25000"/>
                  </a:schemeClr>
                </a:solidFill>
                <a:latin typeface="+mn-ea"/>
                <a:cs typeface="ヒラギノ角ゴ Pro W6"/>
              </a:rPr>
              <a:t>AI</a:t>
            </a:r>
            <a:endParaRPr lang="ja-JP" altLang="en-US" sz="2200" dirty="0">
              <a:solidFill>
                <a:schemeClr val="tx2">
                  <a:lumMod val="75000"/>
                  <a:lumOff val="25000"/>
                </a:schemeClr>
              </a:solidFill>
              <a:latin typeface="+mn-ea"/>
              <a:cs typeface="ヒラギノ角ゴ Pro W6"/>
            </a:endParaRPr>
          </a:p>
        </p:txBody>
      </p:sp>
      <p:sp>
        <p:nvSpPr>
          <p:cNvPr id="50" name="正方形/長方形 49">
            <a:extLst>
              <a:ext uri="{FF2B5EF4-FFF2-40B4-BE49-F238E27FC236}">
                <a16:creationId xmlns:a16="http://schemas.microsoft.com/office/drawing/2014/main" id="{DACC9BAD-2E03-4ADB-8B39-C8B765A0960F}"/>
              </a:ext>
            </a:extLst>
          </p:cNvPr>
          <p:cNvSpPr/>
          <p:nvPr/>
        </p:nvSpPr>
        <p:spPr>
          <a:xfrm>
            <a:off x="3489819" y="4509417"/>
            <a:ext cx="2387499" cy="1708160"/>
          </a:xfrm>
          <a:prstGeom prst="rect">
            <a:avLst/>
          </a:prstGeom>
        </p:spPr>
        <p:txBody>
          <a:bodyPr wrap="square">
            <a:spAutoFit/>
          </a:bodyPr>
          <a:lstStyle/>
          <a:p>
            <a:r>
              <a:rPr lang="ja-JP" altLang="en-US" sz="2000" b="1" dirty="0">
                <a:solidFill>
                  <a:srgbClr val="E94823"/>
                </a:solidFill>
                <a:latin typeface="+mn-ea"/>
                <a:cs typeface="ヒラギノ角ゴ Pro W6"/>
              </a:rPr>
              <a:t>・チャットボット</a:t>
            </a:r>
            <a:endParaRPr lang="en-US" altLang="ja-JP" sz="2000" b="1" dirty="0">
              <a:solidFill>
                <a:srgbClr val="E94823"/>
              </a:solidFill>
              <a:latin typeface="+mn-ea"/>
              <a:cs typeface="ヒラギノ角ゴ Pro W6"/>
            </a:endParaRPr>
          </a:p>
          <a:p>
            <a:r>
              <a:rPr lang="ja-JP" altLang="en-US" sz="2000" b="1" dirty="0">
                <a:solidFill>
                  <a:srgbClr val="E94823"/>
                </a:solidFill>
                <a:latin typeface="+mn-ea"/>
                <a:cs typeface="ヒラギノ角ゴ Pro W6"/>
              </a:rPr>
              <a:t>・音声合成</a:t>
            </a:r>
            <a:endParaRPr lang="en-US" altLang="ja-JP" sz="2000" b="1" dirty="0">
              <a:solidFill>
                <a:srgbClr val="E94823"/>
              </a:solidFill>
              <a:latin typeface="+mn-ea"/>
              <a:cs typeface="ヒラギノ角ゴ Pro W6"/>
            </a:endParaRPr>
          </a:p>
          <a:p>
            <a:r>
              <a:rPr lang="ja-JP" altLang="en-US" sz="2000" b="1" dirty="0">
                <a:solidFill>
                  <a:srgbClr val="E94823"/>
                </a:solidFill>
                <a:latin typeface="+mn-ea"/>
                <a:cs typeface="ヒラギノ角ゴ Pro W6"/>
              </a:rPr>
              <a:t>・翻訳</a:t>
            </a:r>
            <a:endParaRPr lang="en-US" altLang="ja-JP" sz="2000" b="1" dirty="0">
              <a:solidFill>
                <a:srgbClr val="E94823"/>
              </a:solidFill>
              <a:latin typeface="+mn-ea"/>
              <a:cs typeface="ヒラギノ角ゴ Pro W6"/>
            </a:endParaRPr>
          </a:p>
          <a:p>
            <a:pPr>
              <a:spcBef>
                <a:spcPts val="600"/>
              </a:spcBef>
            </a:pPr>
            <a:r>
              <a:rPr lang="en-US" altLang="ja-JP" sz="2200" b="1" dirty="0">
                <a:solidFill>
                  <a:srgbClr val="E94823"/>
                </a:solidFill>
                <a:latin typeface="+mn-ea"/>
                <a:cs typeface="ヒラギノ角ゴ Pro W6"/>
              </a:rPr>
              <a:t> </a:t>
            </a:r>
            <a:r>
              <a:rPr lang="ja-JP" altLang="en-US" b="1" dirty="0">
                <a:solidFill>
                  <a:schemeClr val="tx2">
                    <a:lumMod val="75000"/>
                    <a:lumOff val="25000"/>
                  </a:schemeClr>
                </a:solidFill>
                <a:latin typeface="+mn-ea"/>
                <a:cs typeface="ヒラギノ角ゴ Pro W6"/>
              </a:rPr>
              <a:t>利用例</a:t>
            </a:r>
            <a:endParaRPr lang="en-US" altLang="ja-JP" b="1" dirty="0">
              <a:solidFill>
                <a:schemeClr val="tx2">
                  <a:lumMod val="75000"/>
                  <a:lumOff val="25000"/>
                </a:schemeClr>
              </a:solidFill>
              <a:latin typeface="+mn-ea"/>
              <a:cs typeface="ヒラギノ角ゴ Pro W6"/>
            </a:endParaRPr>
          </a:p>
          <a:p>
            <a:r>
              <a:rPr lang="ja-JP" altLang="en-US" b="1" dirty="0">
                <a:solidFill>
                  <a:schemeClr val="tx2">
                    <a:lumMod val="75000"/>
                    <a:lumOff val="25000"/>
                  </a:schemeClr>
                </a:solidFill>
                <a:latin typeface="+mn-ea"/>
                <a:cs typeface="ヒラギノ角ゴ Pro W6"/>
              </a:rPr>
              <a:t> コールセンター対応</a:t>
            </a:r>
          </a:p>
        </p:txBody>
      </p:sp>
      <p:sp>
        <p:nvSpPr>
          <p:cNvPr id="51" name="四角形: 角を丸くする 50">
            <a:extLst>
              <a:ext uri="{FF2B5EF4-FFF2-40B4-BE49-F238E27FC236}">
                <a16:creationId xmlns:a16="http://schemas.microsoft.com/office/drawing/2014/main" id="{2D4F84E1-FF97-4CDC-BCB1-AF4033D0F32A}"/>
              </a:ext>
            </a:extLst>
          </p:cNvPr>
          <p:cNvSpPr/>
          <p:nvPr/>
        </p:nvSpPr>
        <p:spPr bwMode="auto">
          <a:xfrm>
            <a:off x="6314681" y="3852079"/>
            <a:ext cx="2387499" cy="2523554"/>
          </a:xfrm>
          <a:prstGeom prst="roundRect">
            <a:avLst>
              <a:gd name="adj" fmla="val 5515"/>
            </a:avLst>
          </a:prstGeom>
          <a:solidFill>
            <a:srgbClr val="FFF4E1"/>
          </a:solidFill>
          <a:ln w="19050" algn="ctr">
            <a:noFill/>
            <a:prstDash val="dash"/>
            <a:round/>
            <a:headEnd/>
            <a:tailEnd/>
          </a:ln>
          <a:effectLst>
            <a:outerShdw blurRad="50800" dist="38100" dir="2700000" algn="tl" rotWithShape="0">
              <a:prstClr val="black">
                <a:alpha val="40000"/>
              </a:prstClr>
            </a:outerShdw>
          </a:effectLst>
        </p:spPr>
        <p:txBody>
          <a:bodyPr wrap="none" rtlCol="0" anchor="ctr"/>
          <a:lstStyle/>
          <a:p>
            <a:pPr algn="ctr"/>
            <a:endParaRPr kumimoji="1" lang="ja-JP" altLang="en-US" sz="2400" dirty="0">
              <a:solidFill>
                <a:schemeClr val="bg1"/>
              </a:solidFill>
            </a:endParaRPr>
          </a:p>
        </p:txBody>
      </p:sp>
      <p:sp>
        <p:nvSpPr>
          <p:cNvPr id="52" name="正方形/長方形 51">
            <a:extLst>
              <a:ext uri="{FF2B5EF4-FFF2-40B4-BE49-F238E27FC236}">
                <a16:creationId xmlns:a16="http://schemas.microsoft.com/office/drawing/2014/main" id="{23E0EF12-AED1-40ED-937F-C75E844B897D}"/>
              </a:ext>
            </a:extLst>
          </p:cNvPr>
          <p:cNvSpPr/>
          <p:nvPr/>
        </p:nvSpPr>
        <p:spPr>
          <a:xfrm>
            <a:off x="6314681" y="4022849"/>
            <a:ext cx="2387499" cy="430887"/>
          </a:xfrm>
          <a:prstGeom prst="rect">
            <a:avLst/>
          </a:prstGeom>
        </p:spPr>
        <p:txBody>
          <a:bodyPr wrap="square">
            <a:spAutoFit/>
          </a:bodyPr>
          <a:lstStyle/>
          <a:p>
            <a:pPr algn="ctr"/>
            <a:r>
              <a:rPr lang="ja-JP" altLang="en-US" sz="2200" b="1" dirty="0">
                <a:solidFill>
                  <a:srgbClr val="E94823"/>
                </a:solidFill>
                <a:latin typeface="+mn-ea"/>
                <a:cs typeface="ヒラギノ角ゴ Pro W6"/>
              </a:rPr>
              <a:t>予測型</a:t>
            </a:r>
            <a:r>
              <a:rPr lang="en-US" altLang="ja-JP" sz="2200" dirty="0">
                <a:solidFill>
                  <a:schemeClr val="tx2">
                    <a:lumMod val="75000"/>
                    <a:lumOff val="25000"/>
                  </a:schemeClr>
                </a:solidFill>
                <a:latin typeface="+mn-ea"/>
                <a:cs typeface="ヒラギノ角ゴ Pro W6"/>
              </a:rPr>
              <a:t>AI</a:t>
            </a:r>
            <a:endParaRPr lang="ja-JP" altLang="en-US" sz="2200" dirty="0">
              <a:solidFill>
                <a:schemeClr val="tx2">
                  <a:lumMod val="75000"/>
                  <a:lumOff val="25000"/>
                </a:schemeClr>
              </a:solidFill>
              <a:latin typeface="+mn-ea"/>
              <a:cs typeface="ヒラギノ角ゴ Pro W6"/>
            </a:endParaRPr>
          </a:p>
        </p:txBody>
      </p:sp>
      <p:sp>
        <p:nvSpPr>
          <p:cNvPr id="53" name="正方形/長方形 52">
            <a:extLst>
              <a:ext uri="{FF2B5EF4-FFF2-40B4-BE49-F238E27FC236}">
                <a16:creationId xmlns:a16="http://schemas.microsoft.com/office/drawing/2014/main" id="{AE66D292-5DEF-485A-A8D9-734071435C25}"/>
              </a:ext>
            </a:extLst>
          </p:cNvPr>
          <p:cNvSpPr/>
          <p:nvPr/>
        </p:nvSpPr>
        <p:spPr>
          <a:xfrm>
            <a:off x="6314681" y="4509417"/>
            <a:ext cx="2387499" cy="1708160"/>
          </a:xfrm>
          <a:prstGeom prst="rect">
            <a:avLst/>
          </a:prstGeom>
        </p:spPr>
        <p:txBody>
          <a:bodyPr wrap="square">
            <a:spAutoFit/>
          </a:bodyPr>
          <a:lstStyle/>
          <a:p>
            <a:r>
              <a:rPr lang="ja-JP" altLang="en-US" sz="2000" b="1" dirty="0">
                <a:solidFill>
                  <a:srgbClr val="E94823"/>
                </a:solidFill>
                <a:latin typeface="+mn-ea"/>
                <a:cs typeface="ヒラギノ角ゴ Pro W6"/>
              </a:rPr>
              <a:t>・需要予測</a:t>
            </a:r>
            <a:endParaRPr lang="en-US" altLang="ja-JP" sz="2000" b="1" dirty="0">
              <a:solidFill>
                <a:srgbClr val="E94823"/>
              </a:solidFill>
              <a:latin typeface="+mn-ea"/>
              <a:cs typeface="ヒラギノ角ゴ Pro W6"/>
            </a:endParaRPr>
          </a:p>
          <a:p>
            <a:r>
              <a:rPr lang="ja-JP" altLang="en-US" sz="2000" b="1" dirty="0">
                <a:solidFill>
                  <a:srgbClr val="E94823"/>
                </a:solidFill>
                <a:latin typeface="+mn-ea"/>
                <a:cs typeface="ヒラギノ角ゴ Pro W6"/>
              </a:rPr>
              <a:t>・異常検知</a:t>
            </a:r>
            <a:endParaRPr lang="en-US" altLang="ja-JP" sz="2000" b="1" dirty="0">
              <a:solidFill>
                <a:srgbClr val="E94823"/>
              </a:solidFill>
              <a:latin typeface="+mn-ea"/>
              <a:cs typeface="ヒラギノ角ゴ Pro W6"/>
            </a:endParaRPr>
          </a:p>
          <a:p>
            <a:r>
              <a:rPr lang="ja-JP" altLang="en-US" sz="2000" b="1" dirty="0">
                <a:solidFill>
                  <a:srgbClr val="E94823"/>
                </a:solidFill>
                <a:latin typeface="+mn-ea"/>
                <a:cs typeface="ヒラギノ角ゴ Pro W6"/>
              </a:rPr>
              <a:t>・顧客行動予測</a:t>
            </a:r>
            <a:endParaRPr lang="en-US" altLang="ja-JP" sz="2000" b="1" dirty="0">
              <a:solidFill>
                <a:srgbClr val="E94823"/>
              </a:solidFill>
              <a:latin typeface="+mn-ea"/>
              <a:cs typeface="ヒラギノ角ゴ Pro W6"/>
            </a:endParaRPr>
          </a:p>
          <a:p>
            <a:pPr>
              <a:spcBef>
                <a:spcPts val="600"/>
              </a:spcBef>
            </a:pPr>
            <a:r>
              <a:rPr lang="en-US" altLang="ja-JP" sz="2200" b="1" dirty="0">
                <a:solidFill>
                  <a:srgbClr val="E94823"/>
                </a:solidFill>
                <a:latin typeface="+mn-ea"/>
                <a:cs typeface="ヒラギノ角ゴ Pro W6"/>
              </a:rPr>
              <a:t> </a:t>
            </a:r>
            <a:r>
              <a:rPr lang="ja-JP" altLang="en-US" b="1" dirty="0">
                <a:solidFill>
                  <a:schemeClr val="tx2">
                    <a:lumMod val="75000"/>
                    <a:lumOff val="25000"/>
                  </a:schemeClr>
                </a:solidFill>
                <a:latin typeface="+mn-ea"/>
                <a:cs typeface="ヒラギノ角ゴ Pro W6"/>
              </a:rPr>
              <a:t>利用例</a:t>
            </a:r>
            <a:endParaRPr lang="en-US" altLang="ja-JP" b="1" dirty="0">
              <a:solidFill>
                <a:schemeClr val="tx2">
                  <a:lumMod val="75000"/>
                  <a:lumOff val="25000"/>
                </a:schemeClr>
              </a:solidFill>
              <a:latin typeface="+mn-ea"/>
              <a:cs typeface="ヒラギノ角ゴ Pro W6"/>
            </a:endParaRPr>
          </a:p>
          <a:p>
            <a:r>
              <a:rPr lang="ja-JP" altLang="en-US" b="1" dirty="0">
                <a:solidFill>
                  <a:schemeClr val="tx2">
                    <a:lumMod val="75000"/>
                    <a:lumOff val="25000"/>
                  </a:schemeClr>
                </a:solidFill>
                <a:latin typeface="+mn-ea"/>
                <a:cs typeface="ヒラギノ角ゴ Pro W6"/>
              </a:rPr>
              <a:t> ローンの審査</a:t>
            </a:r>
          </a:p>
        </p:txBody>
      </p:sp>
      <p:sp>
        <p:nvSpPr>
          <p:cNvPr id="54" name="四角形: 角を丸くする 53">
            <a:extLst>
              <a:ext uri="{FF2B5EF4-FFF2-40B4-BE49-F238E27FC236}">
                <a16:creationId xmlns:a16="http://schemas.microsoft.com/office/drawing/2014/main" id="{832B2742-C8CF-42C1-A595-BA72A0724370}"/>
              </a:ext>
            </a:extLst>
          </p:cNvPr>
          <p:cNvSpPr/>
          <p:nvPr/>
        </p:nvSpPr>
        <p:spPr bwMode="auto">
          <a:xfrm>
            <a:off x="9037738" y="3852079"/>
            <a:ext cx="2387499" cy="2523554"/>
          </a:xfrm>
          <a:prstGeom prst="roundRect">
            <a:avLst>
              <a:gd name="adj" fmla="val 5515"/>
            </a:avLst>
          </a:prstGeom>
          <a:solidFill>
            <a:srgbClr val="FFF4E1"/>
          </a:solidFill>
          <a:ln w="19050" algn="ctr">
            <a:noFill/>
            <a:prstDash val="dash"/>
            <a:round/>
            <a:headEnd/>
            <a:tailEnd/>
          </a:ln>
          <a:effectLst>
            <a:outerShdw blurRad="50800" dist="38100" dir="2700000" algn="tl" rotWithShape="0">
              <a:prstClr val="black">
                <a:alpha val="40000"/>
              </a:prstClr>
            </a:outerShdw>
          </a:effectLst>
        </p:spPr>
        <p:txBody>
          <a:bodyPr wrap="none" rtlCol="0" anchor="ctr"/>
          <a:lstStyle/>
          <a:p>
            <a:pPr algn="ctr"/>
            <a:endParaRPr kumimoji="1" lang="ja-JP" altLang="en-US" sz="2400" dirty="0">
              <a:solidFill>
                <a:schemeClr val="bg1"/>
              </a:solidFill>
            </a:endParaRPr>
          </a:p>
        </p:txBody>
      </p:sp>
      <p:sp>
        <p:nvSpPr>
          <p:cNvPr id="55" name="正方形/長方形 54">
            <a:extLst>
              <a:ext uri="{FF2B5EF4-FFF2-40B4-BE49-F238E27FC236}">
                <a16:creationId xmlns:a16="http://schemas.microsoft.com/office/drawing/2014/main" id="{0EC8D6B9-A454-412E-9C01-8AC96434B538}"/>
              </a:ext>
            </a:extLst>
          </p:cNvPr>
          <p:cNvSpPr/>
          <p:nvPr/>
        </p:nvSpPr>
        <p:spPr>
          <a:xfrm>
            <a:off x="9037738" y="4022849"/>
            <a:ext cx="2387499" cy="430887"/>
          </a:xfrm>
          <a:prstGeom prst="rect">
            <a:avLst/>
          </a:prstGeom>
        </p:spPr>
        <p:txBody>
          <a:bodyPr wrap="square">
            <a:spAutoFit/>
          </a:bodyPr>
          <a:lstStyle/>
          <a:p>
            <a:pPr algn="ctr"/>
            <a:r>
              <a:rPr lang="ja-JP" altLang="en-US" sz="2200" b="1" dirty="0">
                <a:solidFill>
                  <a:srgbClr val="E94823"/>
                </a:solidFill>
                <a:latin typeface="+mn-ea"/>
                <a:cs typeface="ヒラギノ角ゴ Pro W6"/>
              </a:rPr>
              <a:t>実行型</a:t>
            </a:r>
            <a:r>
              <a:rPr lang="en-US" altLang="ja-JP" sz="2200" dirty="0">
                <a:solidFill>
                  <a:schemeClr val="tx2">
                    <a:lumMod val="75000"/>
                    <a:lumOff val="25000"/>
                  </a:schemeClr>
                </a:solidFill>
                <a:latin typeface="+mn-ea"/>
                <a:cs typeface="ヒラギノ角ゴ Pro W6"/>
              </a:rPr>
              <a:t>AI</a:t>
            </a:r>
            <a:endParaRPr lang="ja-JP" altLang="en-US" sz="2200" dirty="0">
              <a:solidFill>
                <a:schemeClr val="tx2">
                  <a:lumMod val="75000"/>
                  <a:lumOff val="25000"/>
                </a:schemeClr>
              </a:solidFill>
              <a:latin typeface="+mn-ea"/>
              <a:cs typeface="ヒラギノ角ゴ Pro W6"/>
            </a:endParaRPr>
          </a:p>
        </p:txBody>
      </p:sp>
      <p:sp>
        <p:nvSpPr>
          <p:cNvPr id="56" name="正方形/長方形 55">
            <a:extLst>
              <a:ext uri="{FF2B5EF4-FFF2-40B4-BE49-F238E27FC236}">
                <a16:creationId xmlns:a16="http://schemas.microsoft.com/office/drawing/2014/main" id="{F5FFD602-85DC-4680-908B-75B8DD6E12C8}"/>
              </a:ext>
            </a:extLst>
          </p:cNvPr>
          <p:cNvSpPr/>
          <p:nvPr/>
        </p:nvSpPr>
        <p:spPr>
          <a:xfrm>
            <a:off x="9037738" y="4509417"/>
            <a:ext cx="2387499" cy="1708160"/>
          </a:xfrm>
          <a:prstGeom prst="rect">
            <a:avLst/>
          </a:prstGeom>
        </p:spPr>
        <p:txBody>
          <a:bodyPr wrap="square">
            <a:spAutoFit/>
          </a:bodyPr>
          <a:lstStyle/>
          <a:p>
            <a:r>
              <a:rPr lang="ja-JP" altLang="en-US" sz="2000" b="1" dirty="0">
                <a:solidFill>
                  <a:srgbClr val="E94823"/>
                </a:solidFill>
                <a:latin typeface="+mn-ea"/>
                <a:cs typeface="ヒラギノ角ゴ Pro W6"/>
              </a:rPr>
              <a:t>・マシン制御</a:t>
            </a:r>
            <a:endParaRPr lang="en-US" altLang="ja-JP" sz="2000" b="1" dirty="0">
              <a:solidFill>
                <a:srgbClr val="E94823"/>
              </a:solidFill>
              <a:latin typeface="+mn-ea"/>
              <a:cs typeface="ヒラギノ角ゴ Pro W6"/>
            </a:endParaRPr>
          </a:p>
          <a:p>
            <a:r>
              <a:rPr lang="ja-JP" altLang="en-US" sz="2000" b="1" dirty="0">
                <a:solidFill>
                  <a:srgbClr val="E94823"/>
                </a:solidFill>
                <a:latin typeface="+mn-ea"/>
                <a:cs typeface="ヒラギノ角ゴ Pro W6"/>
              </a:rPr>
              <a:t>・自動運転</a:t>
            </a:r>
            <a:endParaRPr lang="en-US" altLang="ja-JP" sz="2000" b="1" dirty="0">
              <a:solidFill>
                <a:srgbClr val="E94823"/>
              </a:solidFill>
              <a:latin typeface="+mn-ea"/>
              <a:cs typeface="ヒラギノ角ゴ Pro W6"/>
            </a:endParaRPr>
          </a:p>
          <a:p>
            <a:r>
              <a:rPr lang="ja-JP" altLang="en-US" sz="2000" b="1" dirty="0">
                <a:solidFill>
                  <a:srgbClr val="E94823"/>
                </a:solidFill>
                <a:latin typeface="+mn-ea"/>
                <a:cs typeface="ヒラギノ角ゴ Pro W6"/>
              </a:rPr>
              <a:t>・ゲーム対戦強化</a:t>
            </a:r>
            <a:endParaRPr lang="en-US" altLang="ja-JP" sz="2000" b="1" dirty="0">
              <a:solidFill>
                <a:srgbClr val="E94823"/>
              </a:solidFill>
              <a:latin typeface="+mn-ea"/>
              <a:cs typeface="ヒラギノ角ゴ Pro W6"/>
            </a:endParaRPr>
          </a:p>
          <a:p>
            <a:pPr>
              <a:spcBef>
                <a:spcPts val="600"/>
              </a:spcBef>
            </a:pPr>
            <a:r>
              <a:rPr lang="en-US" altLang="ja-JP" sz="2200" b="1" dirty="0">
                <a:solidFill>
                  <a:srgbClr val="E94823"/>
                </a:solidFill>
                <a:latin typeface="+mn-ea"/>
                <a:cs typeface="ヒラギノ角ゴ Pro W6"/>
              </a:rPr>
              <a:t> </a:t>
            </a:r>
            <a:r>
              <a:rPr lang="ja-JP" altLang="en-US" b="1" dirty="0">
                <a:solidFill>
                  <a:schemeClr val="tx2">
                    <a:lumMod val="75000"/>
                    <a:lumOff val="25000"/>
                  </a:schemeClr>
                </a:solidFill>
                <a:latin typeface="+mn-ea"/>
                <a:cs typeface="ヒラギノ角ゴ Pro W6"/>
              </a:rPr>
              <a:t>利用例</a:t>
            </a:r>
            <a:endParaRPr lang="en-US" altLang="ja-JP" b="1" dirty="0">
              <a:solidFill>
                <a:schemeClr val="tx2">
                  <a:lumMod val="75000"/>
                  <a:lumOff val="25000"/>
                </a:schemeClr>
              </a:solidFill>
              <a:latin typeface="+mn-ea"/>
              <a:cs typeface="ヒラギノ角ゴ Pro W6"/>
            </a:endParaRPr>
          </a:p>
          <a:p>
            <a:r>
              <a:rPr lang="ja-JP" altLang="en-US" b="1" dirty="0">
                <a:solidFill>
                  <a:schemeClr val="tx2">
                    <a:lumMod val="75000"/>
                    <a:lumOff val="25000"/>
                  </a:schemeClr>
                </a:solidFill>
                <a:latin typeface="+mn-ea"/>
                <a:cs typeface="ヒラギノ角ゴ Pro W6"/>
              </a:rPr>
              <a:t> 自動車の自動運転</a:t>
            </a:r>
          </a:p>
        </p:txBody>
      </p:sp>
      <p:pic>
        <p:nvPicPr>
          <p:cNvPr id="9" name="図 8">
            <a:extLst>
              <a:ext uri="{FF2B5EF4-FFF2-40B4-BE49-F238E27FC236}">
                <a16:creationId xmlns:a16="http://schemas.microsoft.com/office/drawing/2014/main" id="{693402E5-020E-4516-AC8F-0F68C3FD0B3B}"/>
              </a:ext>
            </a:extLst>
          </p:cNvPr>
          <p:cNvPicPr>
            <a:picLocks noChangeAspect="1"/>
          </p:cNvPicPr>
          <p:nvPr/>
        </p:nvPicPr>
        <p:blipFill rotWithShape="1">
          <a:blip r:embed="rId3">
            <a:extLst>
              <a:ext uri="{28A0092B-C50C-407E-A947-70E740481C1C}">
                <a14:useLocalDpi xmlns:a14="http://schemas.microsoft.com/office/drawing/2010/main" val="0"/>
              </a:ext>
            </a:extLst>
          </a:blip>
          <a:srcRect l="47673" t="737" r="1" b="14541"/>
          <a:stretch/>
        </p:blipFill>
        <p:spPr>
          <a:xfrm>
            <a:off x="10636899" y="1945487"/>
            <a:ext cx="1227179" cy="1996988"/>
          </a:xfrm>
          <a:prstGeom prst="rect">
            <a:avLst/>
          </a:prstGeom>
        </p:spPr>
      </p:pic>
      <p:pic>
        <p:nvPicPr>
          <p:cNvPr id="57" name="図 56" descr="グラフィカル ユーザー インターフェイス, アプリケーション, アイコン&#10;&#10;自動的に生成された説明">
            <a:extLst>
              <a:ext uri="{FF2B5EF4-FFF2-40B4-BE49-F238E27FC236}">
                <a16:creationId xmlns:a16="http://schemas.microsoft.com/office/drawing/2014/main" id="{73135791-1CE6-4DC9-82B9-CA690591B6E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1903" y="1849633"/>
            <a:ext cx="1330572" cy="1831202"/>
          </a:xfrm>
          <a:prstGeom prst="rect">
            <a:avLst/>
          </a:prstGeom>
        </p:spPr>
      </p:pic>
    </p:spTree>
    <p:extLst>
      <p:ext uri="{BB962C8B-B14F-4D97-AF65-F5344CB8AC3E}">
        <p14:creationId xmlns:p14="http://schemas.microsoft.com/office/powerpoint/2010/main" val="291681217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四角形: 角を丸くする 4">
            <a:extLst>
              <a:ext uri="{FF2B5EF4-FFF2-40B4-BE49-F238E27FC236}">
                <a16:creationId xmlns:a16="http://schemas.microsoft.com/office/drawing/2014/main" id="{3EAA7895-F657-48C9-AF8B-1903641A1B66}"/>
              </a:ext>
            </a:extLst>
          </p:cNvPr>
          <p:cNvSpPr/>
          <p:nvPr/>
        </p:nvSpPr>
        <p:spPr>
          <a:xfrm>
            <a:off x="1322636" y="1643208"/>
            <a:ext cx="2422927" cy="1165412"/>
          </a:xfrm>
          <a:prstGeom prst="roundRect">
            <a:avLst/>
          </a:prstGeom>
          <a:solidFill>
            <a:srgbClr val="F36C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b="1" dirty="0">
                <a:latin typeface="Meiryo UI" panose="020B0604030504040204" pitchFamily="50" charset="-128"/>
                <a:ea typeface="Meiryo UI" panose="020B0604030504040204" pitchFamily="50" charset="-128"/>
              </a:rPr>
              <a:t>Why?</a:t>
            </a:r>
            <a:endParaRPr kumimoji="1" lang="ja-JP" altLang="en-US" sz="2400" b="1" dirty="0">
              <a:latin typeface="Meiryo UI" panose="020B0604030504040204" pitchFamily="50" charset="-128"/>
              <a:ea typeface="Meiryo UI" panose="020B0604030504040204" pitchFamily="50" charset="-128"/>
            </a:endParaRPr>
          </a:p>
        </p:txBody>
      </p:sp>
      <p:sp>
        <p:nvSpPr>
          <p:cNvPr id="8" name="四角形: 角を丸くする 7">
            <a:extLst>
              <a:ext uri="{FF2B5EF4-FFF2-40B4-BE49-F238E27FC236}">
                <a16:creationId xmlns:a16="http://schemas.microsoft.com/office/drawing/2014/main" id="{4695E5DA-1EF3-4527-B08D-F607E54A2A25}"/>
              </a:ext>
            </a:extLst>
          </p:cNvPr>
          <p:cNvSpPr/>
          <p:nvPr/>
        </p:nvSpPr>
        <p:spPr>
          <a:xfrm>
            <a:off x="4970931" y="1622612"/>
            <a:ext cx="2479236" cy="1165412"/>
          </a:xfrm>
          <a:prstGeom prst="roundRect">
            <a:avLst/>
          </a:prstGeom>
          <a:solidFill>
            <a:srgbClr val="F36C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b="1" dirty="0">
                <a:latin typeface="Meiryo UI" panose="020B0604030504040204" pitchFamily="50" charset="-128"/>
                <a:ea typeface="Meiryo UI" panose="020B0604030504040204" pitchFamily="50" charset="-128"/>
              </a:rPr>
              <a:t>How?</a:t>
            </a:r>
            <a:endParaRPr kumimoji="1" lang="ja-JP" altLang="en-US" sz="2400" b="1" dirty="0">
              <a:latin typeface="Meiryo UI" panose="020B0604030504040204" pitchFamily="50" charset="-128"/>
              <a:ea typeface="Meiryo UI" panose="020B0604030504040204" pitchFamily="50" charset="-128"/>
            </a:endParaRPr>
          </a:p>
        </p:txBody>
      </p:sp>
      <p:sp>
        <p:nvSpPr>
          <p:cNvPr id="9" name="四角形: 角を丸くする 8">
            <a:extLst>
              <a:ext uri="{FF2B5EF4-FFF2-40B4-BE49-F238E27FC236}">
                <a16:creationId xmlns:a16="http://schemas.microsoft.com/office/drawing/2014/main" id="{1612C636-1507-4560-8F43-35239454D3CA}"/>
              </a:ext>
            </a:extLst>
          </p:cNvPr>
          <p:cNvSpPr/>
          <p:nvPr/>
        </p:nvSpPr>
        <p:spPr>
          <a:xfrm>
            <a:off x="8378870" y="1622612"/>
            <a:ext cx="2502480" cy="1165412"/>
          </a:xfrm>
          <a:prstGeom prst="roundRect">
            <a:avLst/>
          </a:prstGeom>
          <a:solidFill>
            <a:srgbClr val="F36C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b="1" dirty="0">
                <a:latin typeface="Meiryo UI" panose="020B0604030504040204" pitchFamily="50" charset="-128"/>
                <a:ea typeface="Meiryo UI" panose="020B0604030504040204" pitchFamily="50" charset="-128"/>
              </a:rPr>
              <a:t>What?</a:t>
            </a:r>
            <a:endParaRPr kumimoji="1" lang="ja-JP" altLang="en-US" sz="2400" b="1" dirty="0">
              <a:latin typeface="Meiryo UI" panose="020B0604030504040204" pitchFamily="50" charset="-128"/>
              <a:ea typeface="Meiryo UI" panose="020B0604030504040204" pitchFamily="50" charset="-128"/>
            </a:endParaRPr>
          </a:p>
        </p:txBody>
      </p:sp>
      <p:sp>
        <p:nvSpPr>
          <p:cNvPr id="10" name="四角形: 角を丸くする 9">
            <a:extLst>
              <a:ext uri="{FF2B5EF4-FFF2-40B4-BE49-F238E27FC236}">
                <a16:creationId xmlns:a16="http://schemas.microsoft.com/office/drawing/2014/main" id="{6457F512-CDD9-47D0-8C11-1A43F70AC32D}"/>
              </a:ext>
            </a:extLst>
          </p:cNvPr>
          <p:cNvSpPr/>
          <p:nvPr/>
        </p:nvSpPr>
        <p:spPr>
          <a:xfrm>
            <a:off x="1150117" y="3020984"/>
            <a:ext cx="2644087" cy="307774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kumimoji="1" lang="en-US" altLang="ja-JP" dirty="0">
              <a:solidFill>
                <a:schemeClr val="tx1"/>
              </a:solidFill>
              <a:latin typeface="Meiryo UI" panose="020B0604030504040204" pitchFamily="50" charset="-128"/>
              <a:ea typeface="Meiryo UI" panose="020B0604030504040204" pitchFamily="50" charset="-128"/>
            </a:endParaRPr>
          </a:p>
          <a:p>
            <a:pPr marL="285750" indent="-285750">
              <a:buFont typeface="Wingdings" panose="05000000000000000000" pitchFamily="2" charset="2"/>
              <a:buChar char="n"/>
            </a:pPr>
            <a:r>
              <a:rPr kumimoji="1" lang="ja-JP" altLang="en-US" dirty="0">
                <a:solidFill>
                  <a:schemeClr val="tx1"/>
                </a:solidFill>
                <a:latin typeface="Meiryo UI" panose="020B0604030504040204" pitchFamily="50" charset="-128"/>
                <a:ea typeface="Meiryo UI" panose="020B0604030504040204" pitchFamily="50" charset="-128"/>
              </a:rPr>
              <a:t>ドライバーの経験と勘に頼ったサービスを改善したい</a:t>
            </a:r>
            <a:endParaRPr kumimoji="1" lang="en-US" altLang="ja-JP" dirty="0">
              <a:solidFill>
                <a:schemeClr val="tx1"/>
              </a:solidFill>
              <a:latin typeface="Meiryo UI" panose="020B0604030504040204" pitchFamily="50" charset="-128"/>
              <a:ea typeface="Meiryo UI" panose="020B0604030504040204" pitchFamily="50" charset="-128"/>
            </a:endParaRPr>
          </a:p>
          <a:p>
            <a:pPr marL="285750" indent="-285750">
              <a:buFont typeface="Wingdings" panose="05000000000000000000" pitchFamily="2" charset="2"/>
              <a:buChar char="n"/>
            </a:pPr>
            <a:r>
              <a:rPr kumimoji="1" lang="ja-JP" altLang="en-US">
                <a:solidFill>
                  <a:schemeClr val="tx1"/>
                </a:solidFill>
                <a:latin typeface="Meiryo UI" panose="020B0604030504040204" pitchFamily="50" charset="-128"/>
                <a:ea typeface="Meiryo UI" panose="020B0604030504040204" pitchFamily="50" charset="-128"/>
              </a:rPr>
              <a:t>効率的にお客様を見つけたい</a:t>
            </a:r>
            <a:endParaRPr kumimoji="1" lang="en-US" altLang="ja-JP" dirty="0">
              <a:solidFill>
                <a:schemeClr val="tx1"/>
              </a:solidFill>
              <a:latin typeface="Meiryo UI" panose="020B0604030504040204" pitchFamily="50" charset="-128"/>
              <a:ea typeface="Meiryo UI" panose="020B0604030504040204" pitchFamily="50" charset="-128"/>
            </a:endParaRPr>
          </a:p>
          <a:p>
            <a:pPr marL="285750" indent="-285750">
              <a:buFont typeface="Wingdings" panose="05000000000000000000" pitchFamily="2" charset="2"/>
              <a:buChar char="n"/>
            </a:pPr>
            <a:r>
              <a:rPr kumimoji="1" lang="ja-JP" altLang="en-US">
                <a:solidFill>
                  <a:schemeClr val="tx1"/>
                </a:solidFill>
                <a:latin typeface="Meiryo UI" panose="020B0604030504040204" pitchFamily="50" charset="-128"/>
                <a:ea typeface="Meiryo UI" panose="020B0604030504040204" pitchFamily="50" charset="-128"/>
              </a:rPr>
              <a:t>すぐに配車したい</a:t>
            </a:r>
            <a:endParaRPr kumimoji="1" lang="en-US" altLang="ja-JP" dirty="0">
              <a:solidFill>
                <a:schemeClr val="tx1"/>
              </a:solidFill>
              <a:latin typeface="Meiryo UI" panose="020B0604030504040204" pitchFamily="50" charset="-128"/>
              <a:ea typeface="Meiryo UI" panose="020B0604030504040204" pitchFamily="50" charset="-128"/>
            </a:endParaRPr>
          </a:p>
          <a:p>
            <a:pPr marL="285750" indent="-285750">
              <a:buFont typeface="Wingdings" panose="05000000000000000000" pitchFamily="2" charset="2"/>
              <a:buChar char="n"/>
            </a:pPr>
            <a:r>
              <a:rPr kumimoji="1" lang="ja-JP" altLang="en-US">
                <a:solidFill>
                  <a:schemeClr val="tx1"/>
                </a:solidFill>
                <a:latin typeface="Meiryo UI" panose="020B0604030504040204" pitchFamily="50" charset="-128"/>
                <a:ea typeface="Meiryo UI" panose="020B0604030504040204" pitchFamily="50" charset="-128"/>
              </a:rPr>
              <a:t>始業の効率化をしたい</a:t>
            </a:r>
            <a:endParaRPr kumimoji="1" lang="en-US" altLang="ja-JP" dirty="0">
              <a:solidFill>
                <a:schemeClr val="tx1"/>
              </a:solidFill>
              <a:latin typeface="Meiryo UI" panose="020B0604030504040204" pitchFamily="50" charset="-128"/>
              <a:ea typeface="Meiryo UI" panose="020B0604030504040204" pitchFamily="50" charset="-128"/>
            </a:endParaRPr>
          </a:p>
          <a:p>
            <a:pPr marL="285750" indent="-285750">
              <a:buFont typeface="Wingdings" panose="05000000000000000000" pitchFamily="2" charset="2"/>
              <a:buChar char="n"/>
            </a:pPr>
            <a:endParaRPr kumimoji="1" lang="ja-JP" altLang="en-US" dirty="0">
              <a:solidFill>
                <a:schemeClr val="tx1"/>
              </a:solidFill>
              <a:latin typeface="Meiryo UI" panose="020B0604030504040204" pitchFamily="50" charset="-128"/>
              <a:ea typeface="Meiryo UI" panose="020B0604030504040204" pitchFamily="50" charset="-128"/>
            </a:endParaRPr>
          </a:p>
        </p:txBody>
      </p:sp>
      <p:sp>
        <p:nvSpPr>
          <p:cNvPr id="11" name="四角形: 角を丸くする 10">
            <a:extLst>
              <a:ext uri="{FF2B5EF4-FFF2-40B4-BE49-F238E27FC236}">
                <a16:creationId xmlns:a16="http://schemas.microsoft.com/office/drawing/2014/main" id="{4B32C36D-CE47-454D-8B81-658FAB704EF8}"/>
              </a:ext>
            </a:extLst>
          </p:cNvPr>
          <p:cNvSpPr/>
          <p:nvPr/>
        </p:nvSpPr>
        <p:spPr>
          <a:xfrm>
            <a:off x="4931332" y="3032428"/>
            <a:ext cx="2518834" cy="307774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buFont typeface="Wingdings" panose="05000000000000000000" pitchFamily="2" charset="2"/>
              <a:buChar char="n"/>
            </a:pPr>
            <a:r>
              <a:rPr kumimoji="1" lang="ja-JP" altLang="en-US" dirty="0">
                <a:solidFill>
                  <a:schemeClr val="tx1"/>
                </a:solidFill>
                <a:latin typeface="Meiryo UI" panose="020B0604030504040204" pitchFamily="50" charset="-128"/>
                <a:ea typeface="Meiryo UI" panose="020B0604030504040204" pitchFamily="50" charset="-128"/>
              </a:rPr>
              <a:t>ドライバー配置と経路の相関を分析する</a:t>
            </a:r>
          </a:p>
          <a:p>
            <a:pPr marL="285750" indent="-285750">
              <a:buFont typeface="Wingdings" panose="05000000000000000000" pitchFamily="2" charset="2"/>
              <a:buChar char="n"/>
            </a:pPr>
            <a:r>
              <a:rPr kumimoji="1" lang="ja-JP" altLang="en-US" dirty="0">
                <a:solidFill>
                  <a:schemeClr val="tx1"/>
                </a:solidFill>
                <a:latin typeface="Meiryo UI" panose="020B0604030504040204" pitchFamily="50" charset="-128"/>
                <a:ea typeface="Meiryo UI" panose="020B0604030504040204" pitchFamily="50" charset="-128"/>
              </a:rPr>
              <a:t>時間帯・エリア別の配車状況や空き状況を分析する</a:t>
            </a:r>
            <a:endParaRPr kumimoji="1" lang="en-US" altLang="ja-JP" dirty="0">
              <a:solidFill>
                <a:schemeClr val="tx1"/>
              </a:solidFill>
              <a:latin typeface="Meiryo UI" panose="020B0604030504040204" pitchFamily="50" charset="-128"/>
              <a:ea typeface="Meiryo UI" panose="020B0604030504040204" pitchFamily="50" charset="-128"/>
            </a:endParaRPr>
          </a:p>
          <a:p>
            <a:pPr marL="285750" indent="-285750">
              <a:buFont typeface="Wingdings" panose="05000000000000000000" pitchFamily="2" charset="2"/>
              <a:buChar char="n"/>
            </a:pPr>
            <a:r>
              <a:rPr kumimoji="1" lang="ja-JP" altLang="en-US" dirty="0">
                <a:solidFill>
                  <a:schemeClr val="tx1"/>
                </a:solidFill>
                <a:latin typeface="Meiryo UI" panose="020B0604030504040204" pitchFamily="50" charset="-128"/>
                <a:ea typeface="Meiryo UI" panose="020B0604030504040204" pitchFamily="50" charset="-128"/>
              </a:rPr>
              <a:t>空車情報を共有して最適配車を</a:t>
            </a:r>
            <a:r>
              <a:rPr kumimoji="1" lang="ja-JP" altLang="en-US">
                <a:solidFill>
                  <a:schemeClr val="tx1"/>
                </a:solidFill>
                <a:latin typeface="Meiryo UI" panose="020B0604030504040204" pitchFamily="50" charset="-128"/>
                <a:ea typeface="Meiryo UI" panose="020B0604030504040204" pitchFamily="50" charset="-128"/>
              </a:rPr>
              <a:t>実現する</a:t>
            </a:r>
            <a:endParaRPr kumimoji="1" lang="en-US" altLang="ja-JP" dirty="0">
              <a:solidFill>
                <a:schemeClr val="tx1"/>
              </a:solidFill>
              <a:latin typeface="Meiryo UI" panose="020B0604030504040204" pitchFamily="50" charset="-128"/>
              <a:ea typeface="Meiryo UI" panose="020B0604030504040204" pitchFamily="50" charset="-128"/>
            </a:endParaRPr>
          </a:p>
          <a:p>
            <a:pPr marL="285750" indent="-285750">
              <a:buFont typeface="Wingdings" panose="05000000000000000000" pitchFamily="2" charset="2"/>
              <a:buChar char="n"/>
            </a:pPr>
            <a:r>
              <a:rPr kumimoji="1" lang="ja-JP" altLang="en-US">
                <a:solidFill>
                  <a:schemeClr val="tx1"/>
                </a:solidFill>
                <a:latin typeface="Meiryo UI" panose="020B0604030504040204" pitchFamily="50" charset="-128"/>
                <a:ea typeface="Meiryo UI" panose="020B0604030504040204" pitchFamily="50" charset="-128"/>
              </a:rPr>
              <a:t>ドライバーの認証</a:t>
            </a:r>
            <a:endParaRPr kumimoji="1" lang="ja-JP" altLang="en-US" dirty="0">
              <a:solidFill>
                <a:schemeClr val="tx1"/>
              </a:solidFill>
              <a:latin typeface="Meiryo UI" panose="020B0604030504040204" pitchFamily="50" charset="-128"/>
              <a:ea typeface="Meiryo UI" panose="020B0604030504040204" pitchFamily="50" charset="-128"/>
            </a:endParaRPr>
          </a:p>
        </p:txBody>
      </p:sp>
      <p:sp>
        <p:nvSpPr>
          <p:cNvPr id="12" name="四角形: 角を丸くする 11">
            <a:extLst>
              <a:ext uri="{FF2B5EF4-FFF2-40B4-BE49-F238E27FC236}">
                <a16:creationId xmlns:a16="http://schemas.microsoft.com/office/drawing/2014/main" id="{4704BC8D-C709-430D-98D1-5F22FE623B1C}"/>
              </a:ext>
            </a:extLst>
          </p:cNvPr>
          <p:cNvSpPr/>
          <p:nvPr/>
        </p:nvSpPr>
        <p:spPr>
          <a:xfrm>
            <a:off x="8382528" y="3053024"/>
            <a:ext cx="2502481" cy="307774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buFont typeface="Wingdings" panose="05000000000000000000" pitchFamily="2" charset="2"/>
              <a:buChar char="n"/>
            </a:pPr>
            <a:r>
              <a:rPr kumimoji="1" lang="ja-JP" altLang="en-US" dirty="0">
                <a:solidFill>
                  <a:schemeClr val="tx1"/>
                </a:solidFill>
                <a:latin typeface="Meiryo UI" panose="020B0604030504040204" pitchFamily="50" charset="-128"/>
                <a:ea typeface="Meiryo UI" panose="020B0604030504040204" pitchFamily="50" charset="-128"/>
              </a:rPr>
              <a:t>最短経路情報の提供</a:t>
            </a:r>
            <a:endParaRPr kumimoji="1" lang="en-US" altLang="ja-JP" dirty="0">
              <a:solidFill>
                <a:schemeClr val="tx1"/>
              </a:solidFill>
              <a:latin typeface="Meiryo UI" panose="020B0604030504040204" pitchFamily="50" charset="-128"/>
              <a:ea typeface="Meiryo UI" panose="020B0604030504040204" pitchFamily="50" charset="-128"/>
            </a:endParaRPr>
          </a:p>
          <a:p>
            <a:pPr marL="285750" indent="-285750">
              <a:buFont typeface="Wingdings" panose="05000000000000000000" pitchFamily="2" charset="2"/>
              <a:buChar char="n"/>
            </a:pPr>
            <a:r>
              <a:rPr kumimoji="1" lang="ja-JP" altLang="en-US" dirty="0">
                <a:solidFill>
                  <a:schemeClr val="tx1"/>
                </a:solidFill>
                <a:latin typeface="Meiryo UI" panose="020B0604030504040204" pitchFamily="50" charset="-128"/>
                <a:ea typeface="Meiryo UI" panose="020B0604030504040204" pitchFamily="50" charset="-128"/>
              </a:rPr>
              <a:t>決済の短縮化、最適化</a:t>
            </a:r>
            <a:endParaRPr kumimoji="1" lang="en-US" altLang="ja-JP" dirty="0">
              <a:solidFill>
                <a:schemeClr val="tx1"/>
              </a:solidFill>
              <a:latin typeface="Meiryo UI" panose="020B0604030504040204" pitchFamily="50" charset="-128"/>
              <a:ea typeface="Meiryo UI" panose="020B0604030504040204" pitchFamily="50" charset="-128"/>
            </a:endParaRPr>
          </a:p>
          <a:p>
            <a:pPr marL="285750" indent="-285750">
              <a:buFont typeface="Wingdings" panose="05000000000000000000" pitchFamily="2" charset="2"/>
              <a:buChar char="n"/>
            </a:pPr>
            <a:r>
              <a:rPr kumimoji="1" lang="ja-JP" altLang="en-US" dirty="0">
                <a:solidFill>
                  <a:schemeClr val="tx1"/>
                </a:solidFill>
                <a:latin typeface="Meiryo UI" panose="020B0604030504040204" pitchFamily="50" charset="-128"/>
                <a:ea typeface="Meiryo UI" panose="020B0604030504040204" pitchFamily="50" charset="-128"/>
              </a:rPr>
              <a:t>ドライバーの雇用</a:t>
            </a:r>
            <a:r>
              <a:rPr kumimoji="1" lang="ja-JP" altLang="en-US">
                <a:solidFill>
                  <a:schemeClr val="tx1"/>
                </a:solidFill>
                <a:latin typeface="Meiryo UI" panose="020B0604030504040204" pitchFamily="50" charset="-128"/>
                <a:ea typeface="Meiryo UI" panose="020B0604030504040204" pitchFamily="50" charset="-128"/>
              </a:rPr>
              <a:t>機会創出</a:t>
            </a:r>
            <a:endParaRPr kumimoji="1" lang="en-US" altLang="ja-JP" dirty="0">
              <a:solidFill>
                <a:schemeClr val="tx1"/>
              </a:solidFill>
              <a:latin typeface="Meiryo UI" panose="020B0604030504040204" pitchFamily="50" charset="-128"/>
              <a:ea typeface="Meiryo UI" panose="020B0604030504040204" pitchFamily="50" charset="-128"/>
            </a:endParaRPr>
          </a:p>
          <a:p>
            <a:pPr marL="285750" indent="-285750">
              <a:buFont typeface="Wingdings" panose="05000000000000000000" pitchFamily="2" charset="2"/>
              <a:buChar char="n"/>
            </a:pPr>
            <a:r>
              <a:rPr kumimoji="1" lang="ja-JP" altLang="en-US">
                <a:solidFill>
                  <a:schemeClr val="tx1"/>
                </a:solidFill>
                <a:latin typeface="Meiryo UI" panose="020B0604030504040204" pitchFamily="50" charset="-128"/>
                <a:ea typeface="Meiryo UI" panose="020B0604030504040204" pitchFamily="50" charset="-128"/>
              </a:rPr>
              <a:t>ドライバーの顔認証</a:t>
            </a:r>
            <a:endParaRPr kumimoji="1" lang="en-US" altLang="ja-JP" dirty="0">
              <a:solidFill>
                <a:schemeClr val="tx1"/>
              </a:solidFill>
              <a:latin typeface="Meiryo UI" panose="020B0604030504040204" pitchFamily="50" charset="-128"/>
              <a:ea typeface="Meiryo UI" panose="020B0604030504040204" pitchFamily="50" charset="-128"/>
            </a:endParaRPr>
          </a:p>
          <a:p>
            <a:pPr marL="285750" indent="-285750">
              <a:buFont typeface="Wingdings" panose="05000000000000000000" pitchFamily="2" charset="2"/>
              <a:buChar char="n"/>
            </a:pPr>
            <a:endParaRPr kumimoji="1" lang="en-US" altLang="ja-JP" dirty="0">
              <a:solidFill>
                <a:schemeClr val="tx1"/>
              </a:solidFill>
              <a:latin typeface="Meiryo UI" panose="020B0604030504040204" pitchFamily="50" charset="-128"/>
              <a:ea typeface="Meiryo UI" panose="020B0604030504040204" pitchFamily="50" charset="-128"/>
            </a:endParaRPr>
          </a:p>
        </p:txBody>
      </p:sp>
      <p:sp>
        <p:nvSpPr>
          <p:cNvPr id="13" name="四角形: 角を丸くする 12">
            <a:extLst>
              <a:ext uri="{FF2B5EF4-FFF2-40B4-BE49-F238E27FC236}">
                <a16:creationId xmlns:a16="http://schemas.microsoft.com/office/drawing/2014/main" id="{97EC1BB1-B9F6-4FF9-8266-3FCEFC31A198}"/>
              </a:ext>
            </a:extLst>
          </p:cNvPr>
          <p:cNvSpPr/>
          <p:nvPr/>
        </p:nvSpPr>
        <p:spPr>
          <a:xfrm>
            <a:off x="1322636" y="2934127"/>
            <a:ext cx="2502481" cy="3437706"/>
          </a:xfrm>
          <a:prstGeom prst="roundRect">
            <a:avLst/>
          </a:prstGeom>
          <a:noFill/>
          <a:ln>
            <a:solidFill>
              <a:srgbClr val="F36C37"/>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buFont typeface="Wingdings" panose="05000000000000000000" pitchFamily="2" charset="2"/>
              <a:buChar char="n"/>
            </a:pPr>
            <a:endParaRPr kumimoji="1" lang="en-US" altLang="ja-JP" dirty="0">
              <a:solidFill>
                <a:schemeClr val="tx1"/>
              </a:solidFill>
              <a:latin typeface="Meiryo UI" panose="020B0604030504040204" pitchFamily="50" charset="-128"/>
              <a:ea typeface="Meiryo UI" panose="020B0604030504040204" pitchFamily="50" charset="-128"/>
            </a:endParaRPr>
          </a:p>
          <a:p>
            <a:pPr marL="285750" indent="-285750">
              <a:buFont typeface="Wingdings" panose="05000000000000000000" pitchFamily="2" charset="2"/>
              <a:buChar char="n"/>
            </a:pPr>
            <a:endParaRPr kumimoji="1" lang="ja-JP" altLang="en-US" dirty="0">
              <a:solidFill>
                <a:schemeClr val="tx1"/>
              </a:solidFill>
              <a:latin typeface="Meiryo UI" panose="020B0604030504040204" pitchFamily="50" charset="-128"/>
              <a:ea typeface="Meiryo UI" panose="020B0604030504040204" pitchFamily="50" charset="-128"/>
            </a:endParaRPr>
          </a:p>
        </p:txBody>
      </p:sp>
      <p:sp>
        <p:nvSpPr>
          <p:cNvPr id="14" name="四角形: 角を丸くする 13">
            <a:extLst>
              <a:ext uri="{FF2B5EF4-FFF2-40B4-BE49-F238E27FC236}">
                <a16:creationId xmlns:a16="http://schemas.microsoft.com/office/drawing/2014/main" id="{1AD20B60-96FB-4B0A-99BB-342BAED39729}"/>
              </a:ext>
            </a:extLst>
          </p:cNvPr>
          <p:cNvSpPr/>
          <p:nvPr/>
        </p:nvSpPr>
        <p:spPr>
          <a:xfrm>
            <a:off x="4953999" y="2945570"/>
            <a:ext cx="2502481" cy="3437705"/>
          </a:xfrm>
          <a:prstGeom prst="roundRect">
            <a:avLst/>
          </a:prstGeom>
          <a:noFill/>
          <a:ln>
            <a:solidFill>
              <a:srgbClr val="F36C37"/>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buFont typeface="Wingdings" panose="05000000000000000000" pitchFamily="2" charset="2"/>
              <a:buChar char="n"/>
            </a:pPr>
            <a:endParaRPr kumimoji="1" lang="en-US" altLang="ja-JP" dirty="0">
              <a:solidFill>
                <a:schemeClr val="tx1"/>
              </a:solidFill>
              <a:latin typeface="Meiryo UI" panose="020B0604030504040204" pitchFamily="50" charset="-128"/>
              <a:ea typeface="Meiryo UI" panose="020B0604030504040204" pitchFamily="50" charset="-128"/>
            </a:endParaRPr>
          </a:p>
          <a:p>
            <a:pPr marL="285750" indent="-285750">
              <a:buFont typeface="Wingdings" panose="05000000000000000000" pitchFamily="2" charset="2"/>
              <a:buChar char="n"/>
            </a:pPr>
            <a:endParaRPr kumimoji="1" lang="ja-JP" altLang="en-US" dirty="0">
              <a:solidFill>
                <a:schemeClr val="tx1"/>
              </a:solidFill>
              <a:latin typeface="Meiryo UI" panose="020B0604030504040204" pitchFamily="50" charset="-128"/>
              <a:ea typeface="Meiryo UI" panose="020B0604030504040204" pitchFamily="50" charset="-128"/>
            </a:endParaRPr>
          </a:p>
        </p:txBody>
      </p:sp>
      <p:sp>
        <p:nvSpPr>
          <p:cNvPr id="15" name="四角形: 角を丸くする 14">
            <a:extLst>
              <a:ext uri="{FF2B5EF4-FFF2-40B4-BE49-F238E27FC236}">
                <a16:creationId xmlns:a16="http://schemas.microsoft.com/office/drawing/2014/main" id="{B77CD740-BFB2-4C60-9C81-B650915B0F2B}"/>
              </a:ext>
            </a:extLst>
          </p:cNvPr>
          <p:cNvSpPr/>
          <p:nvPr/>
        </p:nvSpPr>
        <p:spPr>
          <a:xfrm>
            <a:off x="8378869" y="2966167"/>
            <a:ext cx="2502481" cy="3437704"/>
          </a:xfrm>
          <a:prstGeom prst="roundRect">
            <a:avLst/>
          </a:prstGeom>
          <a:noFill/>
          <a:ln>
            <a:solidFill>
              <a:srgbClr val="F36C37"/>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buFont typeface="Wingdings" panose="05000000000000000000" pitchFamily="2" charset="2"/>
              <a:buChar char="n"/>
            </a:pPr>
            <a:endParaRPr kumimoji="1" lang="en-US" altLang="ja-JP" dirty="0">
              <a:solidFill>
                <a:schemeClr val="tx1"/>
              </a:solidFill>
              <a:latin typeface="Meiryo UI" panose="020B0604030504040204" pitchFamily="50" charset="-128"/>
              <a:ea typeface="Meiryo UI" panose="020B0604030504040204" pitchFamily="50" charset="-128"/>
            </a:endParaRPr>
          </a:p>
          <a:p>
            <a:pPr marL="285750" indent="-285750">
              <a:buFont typeface="Wingdings" panose="05000000000000000000" pitchFamily="2" charset="2"/>
              <a:buChar char="n"/>
            </a:pPr>
            <a:endParaRPr kumimoji="1" lang="ja-JP" altLang="en-US" dirty="0">
              <a:solidFill>
                <a:schemeClr val="tx1"/>
              </a:solidFill>
              <a:latin typeface="Meiryo UI" panose="020B0604030504040204" pitchFamily="50" charset="-128"/>
              <a:ea typeface="Meiryo UI" panose="020B0604030504040204" pitchFamily="50" charset="-128"/>
            </a:endParaRPr>
          </a:p>
        </p:txBody>
      </p:sp>
      <p:sp>
        <p:nvSpPr>
          <p:cNvPr id="19" name="テキスト ボックス 18">
            <a:extLst>
              <a:ext uri="{FF2B5EF4-FFF2-40B4-BE49-F238E27FC236}">
                <a16:creationId xmlns:a16="http://schemas.microsoft.com/office/drawing/2014/main" id="{7EB2331F-B4E0-4C98-9A2E-68C3553AAB94}"/>
              </a:ext>
            </a:extLst>
          </p:cNvPr>
          <p:cNvSpPr txBox="1"/>
          <p:nvPr/>
        </p:nvSpPr>
        <p:spPr>
          <a:xfrm>
            <a:off x="1525987" y="889074"/>
            <a:ext cx="2016224" cy="707886"/>
          </a:xfrm>
          <a:prstGeom prst="rect">
            <a:avLst/>
          </a:prstGeom>
          <a:noFill/>
        </p:spPr>
        <p:txBody>
          <a:bodyPr wrap="square" rtlCol="0">
            <a:spAutoFit/>
          </a:bodyPr>
          <a:lstStyle/>
          <a:p>
            <a:pPr algn="ctr"/>
            <a:r>
              <a:rPr kumimoji="1" lang="ja-JP" altLang="en-US" sz="2000" dirty="0">
                <a:solidFill>
                  <a:srgbClr val="002060"/>
                </a:solidFill>
                <a:latin typeface="Meiryo UI" panose="020B0604030504040204" pitchFamily="50" charset="-128"/>
                <a:ea typeface="Meiryo UI" panose="020B0604030504040204" pitchFamily="50" charset="-128"/>
              </a:rPr>
              <a:t>なぜ</a:t>
            </a:r>
            <a:r>
              <a:rPr kumimoji="1" lang="en-US" altLang="ja-JP" sz="2000" dirty="0">
                <a:solidFill>
                  <a:srgbClr val="002060"/>
                </a:solidFill>
                <a:latin typeface="Meiryo UI" panose="020B0604030504040204" pitchFamily="50" charset="-128"/>
                <a:ea typeface="Meiryo UI" panose="020B0604030504040204" pitchFamily="50" charset="-128"/>
              </a:rPr>
              <a:t>AI</a:t>
            </a:r>
            <a:r>
              <a:rPr kumimoji="1" lang="ja-JP" altLang="en-US" sz="2000">
                <a:solidFill>
                  <a:srgbClr val="002060"/>
                </a:solidFill>
                <a:latin typeface="Meiryo UI" panose="020B0604030504040204" pitchFamily="50" charset="-128"/>
                <a:ea typeface="Meiryo UI" panose="020B0604030504040204" pitchFamily="50" charset="-128"/>
              </a:rPr>
              <a:t>なのか？</a:t>
            </a:r>
            <a:endParaRPr kumimoji="1" lang="en-US" altLang="ja-JP" sz="2000" dirty="0">
              <a:solidFill>
                <a:srgbClr val="002060"/>
              </a:solidFill>
              <a:latin typeface="Meiryo UI" panose="020B0604030504040204" pitchFamily="50" charset="-128"/>
              <a:ea typeface="Meiryo UI" panose="020B0604030504040204" pitchFamily="50" charset="-128"/>
            </a:endParaRPr>
          </a:p>
          <a:p>
            <a:pPr algn="ctr"/>
            <a:r>
              <a:rPr kumimoji="1" lang="ja-JP" altLang="en-US" sz="2000">
                <a:solidFill>
                  <a:srgbClr val="002060"/>
                </a:solidFill>
                <a:latin typeface="Meiryo UI" panose="020B0604030504040204" pitchFamily="50" charset="-128"/>
                <a:ea typeface="Meiryo UI" panose="020B0604030504040204" pitchFamily="50" charset="-128"/>
              </a:rPr>
              <a:t>（課題）</a:t>
            </a:r>
            <a:endParaRPr kumimoji="1" lang="ja-JP" altLang="en-US" sz="2000" dirty="0">
              <a:solidFill>
                <a:srgbClr val="002060"/>
              </a:solidFill>
              <a:latin typeface="Meiryo UI" panose="020B0604030504040204" pitchFamily="50" charset="-128"/>
              <a:ea typeface="Meiryo UI" panose="020B0604030504040204" pitchFamily="50" charset="-128"/>
            </a:endParaRPr>
          </a:p>
        </p:txBody>
      </p:sp>
      <p:sp>
        <p:nvSpPr>
          <p:cNvPr id="20" name="テキスト ボックス 19">
            <a:extLst>
              <a:ext uri="{FF2B5EF4-FFF2-40B4-BE49-F238E27FC236}">
                <a16:creationId xmlns:a16="http://schemas.microsoft.com/office/drawing/2014/main" id="{04C039DC-2292-4910-94B9-76590E52D4F0}"/>
              </a:ext>
            </a:extLst>
          </p:cNvPr>
          <p:cNvSpPr txBox="1"/>
          <p:nvPr/>
        </p:nvSpPr>
        <p:spPr>
          <a:xfrm>
            <a:off x="5087886" y="881296"/>
            <a:ext cx="2016224" cy="707886"/>
          </a:xfrm>
          <a:prstGeom prst="rect">
            <a:avLst/>
          </a:prstGeom>
          <a:noFill/>
        </p:spPr>
        <p:txBody>
          <a:bodyPr wrap="square" rtlCol="0">
            <a:spAutoFit/>
          </a:bodyPr>
          <a:lstStyle/>
          <a:p>
            <a:pPr marL="180975" lvl="1" algn="ctr"/>
            <a:r>
              <a:rPr lang="ja-JP" altLang="en-US" sz="2000" dirty="0">
                <a:solidFill>
                  <a:srgbClr val="002060"/>
                </a:solidFill>
                <a:latin typeface="Meiryo UI" panose="020B0604030504040204" pitchFamily="50" charset="-128"/>
                <a:ea typeface="Meiryo UI" panose="020B0604030504040204" pitchFamily="50" charset="-128"/>
              </a:rPr>
              <a:t>どのように</a:t>
            </a:r>
            <a:r>
              <a:rPr lang="en-US" altLang="ja-JP" sz="2000" dirty="0">
                <a:solidFill>
                  <a:srgbClr val="002060"/>
                </a:solidFill>
                <a:latin typeface="Meiryo UI" panose="020B0604030504040204" pitchFamily="50" charset="-128"/>
                <a:ea typeface="Meiryo UI" panose="020B0604030504040204" pitchFamily="50" charset="-128"/>
              </a:rPr>
              <a:t>AI</a:t>
            </a:r>
            <a:r>
              <a:rPr lang="ja-JP" altLang="en-US" sz="2000" dirty="0">
                <a:solidFill>
                  <a:srgbClr val="002060"/>
                </a:solidFill>
                <a:latin typeface="Meiryo UI" panose="020B0604030504040204" pitchFamily="50" charset="-128"/>
                <a:ea typeface="Meiryo UI" panose="020B0604030504040204" pitchFamily="50" charset="-128"/>
              </a:rPr>
              <a:t>を</a:t>
            </a:r>
            <a:endParaRPr lang="en-US" altLang="ja-JP" sz="2000" dirty="0">
              <a:solidFill>
                <a:srgbClr val="002060"/>
              </a:solidFill>
              <a:latin typeface="Meiryo UI" panose="020B0604030504040204" pitchFamily="50" charset="-128"/>
              <a:ea typeface="Meiryo UI" panose="020B0604030504040204" pitchFamily="50" charset="-128"/>
            </a:endParaRPr>
          </a:p>
          <a:p>
            <a:pPr marL="180975" lvl="1" algn="ctr"/>
            <a:r>
              <a:rPr lang="ja-JP" altLang="en-US" sz="2000" dirty="0">
                <a:solidFill>
                  <a:srgbClr val="002060"/>
                </a:solidFill>
                <a:latin typeface="Meiryo UI" panose="020B0604030504040204" pitchFamily="50" charset="-128"/>
                <a:ea typeface="Meiryo UI" panose="020B0604030504040204" pitchFamily="50" charset="-128"/>
              </a:rPr>
              <a:t>使うのか？</a:t>
            </a:r>
            <a:endParaRPr lang="en-US" altLang="ja-JP" sz="2000" dirty="0">
              <a:solidFill>
                <a:srgbClr val="002060"/>
              </a:solidFill>
              <a:latin typeface="Meiryo UI" panose="020B0604030504040204" pitchFamily="50" charset="-128"/>
              <a:ea typeface="Meiryo UI" panose="020B0604030504040204" pitchFamily="50" charset="-128"/>
            </a:endParaRPr>
          </a:p>
        </p:txBody>
      </p:sp>
      <p:sp>
        <p:nvSpPr>
          <p:cNvPr id="21" name="テキスト ボックス 20">
            <a:extLst>
              <a:ext uri="{FF2B5EF4-FFF2-40B4-BE49-F238E27FC236}">
                <a16:creationId xmlns:a16="http://schemas.microsoft.com/office/drawing/2014/main" id="{E09512F1-529C-46EA-A58B-5D33CD0D558D}"/>
              </a:ext>
            </a:extLst>
          </p:cNvPr>
          <p:cNvSpPr txBox="1"/>
          <p:nvPr/>
        </p:nvSpPr>
        <p:spPr>
          <a:xfrm>
            <a:off x="7975276" y="871298"/>
            <a:ext cx="2798596" cy="707886"/>
          </a:xfrm>
          <a:prstGeom prst="rect">
            <a:avLst/>
          </a:prstGeom>
          <a:noFill/>
        </p:spPr>
        <p:txBody>
          <a:bodyPr wrap="square" rtlCol="0">
            <a:spAutoFit/>
          </a:bodyPr>
          <a:lstStyle/>
          <a:p>
            <a:pPr marL="556303" lvl="1" indent="-170541" algn="ctr"/>
            <a:r>
              <a:rPr lang="en-US" altLang="ja-JP" sz="2000" dirty="0">
                <a:solidFill>
                  <a:srgbClr val="002060"/>
                </a:solidFill>
                <a:latin typeface="Meiryo UI" panose="020B0604030504040204" pitchFamily="50" charset="-128"/>
                <a:ea typeface="Meiryo UI" panose="020B0604030504040204" pitchFamily="50" charset="-128"/>
              </a:rPr>
              <a:t>AI</a:t>
            </a:r>
            <a:r>
              <a:rPr lang="ja-JP" altLang="en-US" sz="2000" dirty="0">
                <a:solidFill>
                  <a:srgbClr val="002060"/>
                </a:solidFill>
                <a:latin typeface="Meiryo UI" panose="020B0604030504040204" pitchFamily="50" charset="-128"/>
                <a:ea typeface="Meiryo UI" panose="020B0604030504040204" pitchFamily="50" charset="-128"/>
              </a:rPr>
              <a:t>を使ってなにを</a:t>
            </a:r>
            <a:br>
              <a:rPr lang="en-US" altLang="ja-JP" sz="2000" dirty="0">
                <a:solidFill>
                  <a:srgbClr val="002060"/>
                </a:solidFill>
                <a:latin typeface="Meiryo UI" panose="020B0604030504040204" pitchFamily="50" charset="-128"/>
                <a:ea typeface="Meiryo UI" panose="020B0604030504040204" pitchFamily="50" charset="-128"/>
              </a:rPr>
            </a:br>
            <a:r>
              <a:rPr lang="ja-JP" altLang="en-US" sz="2000" dirty="0">
                <a:solidFill>
                  <a:srgbClr val="002060"/>
                </a:solidFill>
                <a:latin typeface="Meiryo UI" panose="020B0604030504040204" pitchFamily="50" charset="-128"/>
                <a:ea typeface="Meiryo UI" panose="020B0604030504040204" pitchFamily="50" charset="-128"/>
              </a:rPr>
              <a:t>解決するのか？</a:t>
            </a:r>
            <a:endParaRPr lang="en-US" altLang="ja-JP" sz="2000" dirty="0">
              <a:solidFill>
                <a:srgbClr val="002060"/>
              </a:solidFill>
              <a:latin typeface="Meiryo UI" panose="020B0604030504040204" pitchFamily="50" charset="-128"/>
              <a:ea typeface="Meiryo UI" panose="020B0604030504040204" pitchFamily="50" charset="-128"/>
            </a:endParaRPr>
          </a:p>
        </p:txBody>
      </p:sp>
      <p:sp>
        <p:nvSpPr>
          <p:cNvPr id="7" name="タイトル 6">
            <a:extLst>
              <a:ext uri="{FF2B5EF4-FFF2-40B4-BE49-F238E27FC236}">
                <a16:creationId xmlns:a16="http://schemas.microsoft.com/office/drawing/2014/main" id="{1F4573DB-7949-4559-A244-D504403CA295}"/>
              </a:ext>
            </a:extLst>
          </p:cNvPr>
          <p:cNvSpPr>
            <a:spLocks noGrp="1"/>
          </p:cNvSpPr>
          <p:nvPr>
            <p:ph type="title"/>
          </p:nvPr>
        </p:nvSpPr>
        <p:spPr/>
        <p:txBody>
          <a:bodyPr/>
          <a:lstStyle/>
          <a:p>
            <a:r>
              <a:rPr lang="ja-JP" altLang="en-US"/>
              <a:t>現状・</a:t>
            </a:r>
            <a:r>
              <a:rPr lang="en-US" altLang="ja-JP" dirty="0"/>
              <a:t>AI</a:t>
            </a:r>
            <a:r>
              <a:rPr lang="ja-JP" altLang="en-US"/>
              <a:t>導入後のビジネスモデルを把握する</a:t>
            </a:r>
            <a:endParaRPr lang="ja-JP" altLang="en-US" dirty="0"/>
          </a:p>
        </p:txBody>
      </p:sp>
      <p:sp>
        <p:nvSpPr>
          <p:cNvPr id="2" name="スライド番号プレースホルダー 2">
            <a:extLst>
              <a:ext uri="{FF2B5EF4-FFF2-40B4-BE49-F238E27FC236}">
                <a16:creationId xmlns:a16="http://schemas.microsoft.com/office/drawing/2014/main" id="{CA9DB7E5-1972-60BF-DCBA-97517C3147AF}"/>
              </a:ext>
            </a:extLst>
          </p:cNvPr>
          <p:cNvSpPr>
            <a:spLocks noGrp="1"/>
          </p:cNvSpPr>
          <p:nvPr>
            <p:ph type="sldNum" sz="quarter" idx="10"/>
          </p:nvPr>
        </p:nvSpPr>
        <p:spPr>
          <a:xfrm>
            <a:off x="9265299" y="6465214"/>
            <a:ext cx="2743200" cy="204403"/>
          </a:xfrm>
        </p:spPr>
        <p:txBody>
          <a:bodyPr/>
          <a:lstStyle/>
          <a:p>
            <a:fld id="{5D750650-B10A-47BF-93C2-E1678438B37A}" type="slidenum">
              <a:rPr lang="en-US" altLang="ja-JP" smtClean="0"/>
              <a:pPr/>
              <a:t>70</a:t>
            </a:fld>
            <a:endParaRPr lang="en-US" altLang="ja-JP" dirty="0"/>
          </a:p>
        </p:txBody>
      </p:sp>
    </p:spTree>
    <p:extLst>
      <p:ext uri="{BB962C8B-B14F-4D97-AF65-F5344CB8AC3E}">
        <p14:creationId xmlns:p14="http://schemas.microsoft.com/office/powerpoint/2010/main" val="96390132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8FAE463F-15AD-4D0D-A576-6DAF0BBA38B8}"/>
              </a:ext>
            </a:extLst>
          </p:cNvPr>
          <p:cNvSpPr>
            <a:spLocks noGrp="1"/>
          </p:cNvSpPr>
          <p:nvPr>
            <p:ph type="title"/>
          </p:nvPr>
        </p:nvSpPr>
        <p:spPr/>
        <p:txBody>
          <a:bodyPr/>
          <a:lstStyle/>
          <a:p>
            <a:r>
              <a:rPr lang="en-US" altLang="ja-JP" dirty="0">
                <a:latin typeface="Meiryo UI" panose="020B0604030504040204" pitchFamily="50" charset="-128"/>
              </a:rPr>
              <a:t>3.2 </a:t>
            </a:r>
            <a:r>
              <a:rPr lang="ja-JP" altLang="en-US" dirty="0">
                <a:latin typeface="Meiryo UI" panose="020B0604030504040204" pitchFamily="50" charset="-128"/>
              </a:rPr>
              <a:t>現状のビジネスモデルを可視化する</a:t>
            </a:r>
          </a:p>
        </p:txBody>
      </p:sp>
      <p:sp>
        <p:nvSpPr>
          <p:cNvPr id="6" name="コンテンツ プレースホルダー 5">
            <a:extLst>
              <a:ext uri="{FF2B5EF4-FFF2-40B4-BE49-F238E27FC236}">
                <a16:creationId xmlns:a16="http://schemas.microsoft.com/office/drawing/2014/main" id="{8A4B94DB-01F6-45D3-BF0D-EEA24C5E09D3}"/>
              </a:ext>
            </a:extLst>
          </p:cNvPr>
          <p:cNvSpPr>
            <a:spLocks noGrp="1"/>
          </p:cNvSpPr>
          <p:nvPr>
            <p:ph sz="quarter" idx="4294967295"/>
          </p:nvPr>
        </p:nvSpPr>
        <p:spPr>
          <a:xfrm>
            <a:off x="629546" y="1075695"/>
            <a:ext cx="8118216" cy="482600"/>
          </a:xfrm>
        </p:spPr>
        <p:txBody>
          <a:bodyPr>
            <a:normAutofit fontScale="92500" lnSpcReduction="10000"/>
          </a:bodyPr>
          <a:lstStyle/>
          <a:p>
            <a:r>
              <a:rPr lang="en-US" altLang="ja-JP" dirty="0"/>
              <a:t>AI</a:t>
            </a:r>
            <a:r>
              <a:rPr lang="ja-JP" altLang="en-US" dirty="0"/>
              <a:t>の導入を行うために「ビジネスを可視化</a:t>
            </a:r>
            <a:r>
              <a:rPr lang="ja-JP" altLang="en-US"/>
              <a:t>」する</a:t>
            </a:r>
            <a:endParaRPr lang="en-US" altLang="ja-JP" dirty="0"/>
          </a:p>
        </p:txBody>
      </p:sp>
      <p:pic>
        <p:nvPicPr>
          <p:cNvPr id="24" name="グラフィックス 23" descr="ユーザー">
            <a:extLst>
              <a:ext uri="{FF2B5EF4-FFF2-40B4-BE49-F238E27FC236}">
                <a16:creationId xmlns:a16="http://schemas.microsoft.com/office/drawing/2014/main" id="{D2EFC235-344F-4B3E-8759-ADBEFA610997}"/>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394300" y="4380681"/>
            <a:ext cx="914400" cy="914400"/>
          </a:xfrm>
          <a:prstGeom prst="rect">
            <a:avLst/>
          </a:prstGeom>
        </p:spPr>
      </p:pic>
      <p:pic>
        <p:nvPicPr>
          <p:cNvPr id="23" name="図 22">
            <a:extLst>
              <a:ext uri="{FF2B5EF4-FFF2-40B4-BE49-F238E27FC236}">
                <a16:creationId xmlns:a16="http://schemas.microsoft.com/office/drawing/2014/main" id="{521633B8-E2F3-484E-BC21-8079D3643C3D}"/>
              </a:ext>
            </a:extLst>
          </p:cNvPr>
          <p:cNvPicPr>
            <a:picLocks noChangeAspect="1"/>
          </p:cNvPicPr>
          <p:nvPr/>
        </p:nvPicPr>
        <p:blipFill>
          <a:blip r:embed="rId5"/>
          <a:stretch>
            <a:fillRect/>
          </a:stretch>
        </p:blipFill>
        <p:spPr>
          <a:xfrm>
            <a:off x="6024888" y="2897357"/>
            <a:ext cx="2461615" cy="1696716"/>
          </a:xfrm>
          <a:prstGeom prst="rect">
            <a:avLst/>
          </a:prstGeom>
        </p:spPr>
      </p:pic>
      <p:sp>
        <p:nvSpPr>
          <p:cNvPr id="26" name="思考の吹き出し: 雲形 25">
            <a:extLst>
              <a:ext uri="{FF2B5EF4-FFF2-40B4-BE49-F238E27FC236}">
                <a16:creationId xmlns:a16="http://schemas.microsoft.com/office/drawing/2014/main" id="{2FA47B32-6CFF-4D39-A338-39BC9D69C8B7}"/>
              </a:ext>
            </a:extLst>
          </p:cNvPr>
          <p:cNvSpPr/>
          <p:nvPr/>
        </p:nvSpPr>
        <p:spPr>
          <a:xfrm>
            <a:off x="2472457" y="3199313"/>
            <a:ext cx="2413751" cy="1512168"/>
          </a:xfrm>
          <a:prstGeom prst="cloudCallou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latin typeface="Meiryo UI" panose="020B0604030504040204" pitchFamily="50" charset="-128"/>
                <a:ea typeface="Meiryo UI" panose="020B0604030504040204" pitchFamily="50" charset="-128"/>
              </a:rPr>
              <a:t>ビジネス</a:t>
            </a:r>
          </a:p>
        </p:txBody>
      </p:sp>
      <p:sp>
        <p:nvSpPr>
          <p:cNvPr id="27" name="矢印: 右 26">
            <a:extLst>
              <a:ext uri="{FF2B5EF4-FFF2-40B4-BE49-F238E27FC236}">
                <a16:creationId xmlns:a16="http://schemas.microsoft.com/office/drawing/2014/main" id="{77DA0398-56ED-4F59-80B7-000DD3A859FB}"/>
              </a:ext>
            </a:extLst>
          </p:cNvPr>
          <p:cNvSpPr/>
          <p:nvPr/>
        </p:nvSpPr>
        <p:spPr>
          <a:xfrm>
            <a:off x="5266899" y="3365723"/>
            <a:ext cx="428946" cy="997272"/>
          </a:xfrm>
          <a:prstGeom prst="rightArrow">
            <a:avLst/>
          </a:prstGeom>
          <a:ln>
            <a:solidFill>
              <a:schemeClr val="tx1"/>
            </a:solidFill>
          </a:ln>
        </p:spPr>
        <p:txBody>
          <a:bodyPr wrap="none" rtlCol="0" anchor="ctr">
            <a:noAutofit/>
          </a:bodyPr>
          <a:lstStyle/>
          <a:p>
            <a:pPr algn="ctr"/>
            <a:endParaRPr kumimoji="1"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8" name="正方形/長方形 27">
            <a:extLst>
              <a:ext uri="{FF2B5EF4-FFF2-40B4-BE49-F238E27FC236}">
                <a16:creationId xmlns:a16="http://schemas.microsoft.com/office/drawing/2014/main" id="{6649446D-5B6A-42D7-91F9-F74ED48A439F}"/>
              </a:ext>
            </a:extLst>
          </p:cNvPr>
          <p:cNvSpPr/>
          <p:nvPr/>
        </p:nvSpPr>
        <p:spPr>
          <a:xfrm>
            <a:off x="6402739" y="4683994"/>
            <a:ext cx="1705916" cy="307777"/>
          </a:xfrm>
          <a:prstGeom prst="rect">
            <a:avLst/>
          </a:prstGeom>
        </p:spPr>
        <p:txBody>
          <a:bodyPr wrap="none">
            <a:spAutoFit/>
          </a:bodyPr>
          <a:lstStyle/>
          <a:p>
            <a:pPr algn="ctr">
              <a:buNone/>
            </a:pPr>
            <a:r>
              <a:rPr lang="ja-JP" altLang="en-US" sz="1400" dirty="0">
                <a:latin typeface="Meiryo UI" panose="020B0604030504040204" pitchFamily="50" charset="-128"/>
                <a:ea typeface="Meiryo UI" panose="020B0604030504040204" pitchFamily="50" charset="-128"/>
              </a:rPr>
              <a:t>可視化されたビジネス</a:t>
            </a:r>
            <a:endParaRPr lang="en-US" altLang="ja-JP" sz="1400" dirty="0">
              <a:latin typeface="Meiryo UI" panose="020B0604030504040204" pitchFamily="50" charset="-128"/>
              <a:ea typeface="Meiryo UI" panose="020B0604030504040204" pitchFamily="50" charset="-128"/>
            </a:endParaRPr>
          </a:p>
        </p:txBody>
      </p:sp>
      <p:sp>
        <p:nvSpPr>
          <p:cNvPr id="2" name="テキスト ボックス 1">
            <a:extLst>
              <a:ext uri="{FF2B5EF4-FFF2-40B4-BE49-F238E27FC236}">
                <a16:creationId xmlns:a16="http://schemas.microsoft.com/office/drawing/2014/main" id="{E50CB478-F4AB-A7E5-526D-5334E91452EF}"/>
              </a:ext>
            </a:extLst>
          </p:cNvPr>
          <p:cNvSpPr txBox="1"/>
          <p:nvPr/>
        </p:nvSpPr>
        <p:spPr>
          <a:xfrm>
            <a:off x="649613" y="1572324"/>
            <a:ext cx="10584443" cy="1169551"/>
          </a:xfrm>
          <a:prstGeom prst="rect">
            <a:avLst/>
          </a:prstGeom>
          <a:noFill/>
        </p:spPr>
        <p:txBody>
          <a:bodyPr wrap="square" rtlCol="0">
            <a:spAutoFit/>
          </a:bodyPr>
          <a:lstStyle/>
          <a:p>
            <a:pPr lvl="1"/>
            <a:r>
              <a:rPr lang="en-US" altLang="ja-JP" dirty="0"/>
              <a:t>AI</a:t>
            </a:r>
            <a:r>
              <a:rPr lang="ja-JP" altLang="en-US"/>
              <a:t>導入の検討にあたり「</a:t>
            </a:r>
            <a:r>
              <a:rPr lang="en-US" altLang="ja-JP" dirty="0"/>
              <a:t>What</a:t>
            </a:r>
            <a:r>
              <a:rPr lang="ja-JP" altLang="en-US"/>
              <a:t>」をクリアにイメージするため、現状のビジネスモデルを明らかに</a:t>
            </a:r>
            <a:r>
              <a:rPr lang="en-US" altLang="ja-JP" dirty="0"/>
              <a:t>AI</a:t>
            </a:r>
            <a:r>
              <a:rPr lang="ja-JP" altLang="en-US"/>
              <a:t>の適用範囲を検討しやすくする</a:t>
            </a:r>
            <a:endParaRPr lang="en-US" altLang="ja-JP" dirty="0"/>
          </a:p>
          <a:p>
            <a:pPr lvl="2"/>
            <a:r>
              <a:rPr lang="en-US" altLang="ja-JP" dirty="0"/>
              <a:t>AI</a:t>
            </a:r>
            <a:r>
              <a:rPr lang="ja-JP" altLang="en-US"/>
              <a:t>による影響が社内にも説明しやすくなる</a:t>
            </a:r>
            <a:endParaRPr lang="en-US" altLang="ja-JP" dirty="0"/>
          </a:p>
          <a:p>
            <a:pPr algn="ctr" defTabSz="914400" fontAlgn="base">
              <a:spcBef>
                <a:spcPct val="0"/>
              </a:spcBef>
              <a:spcAft>
                <a:spcPct val="0"/>
              </a:spcAft>
            </a:pPr>
            <a:endParaRPr kumimoji="1" lang="ja-JP" altLang="en-US" sz="1600" dirty="0">
              <a:solidFill>
                <a:srgbClr val="000000"/>
              </a:solidFill>
              <a:latin typeface="+mn-ea"/>
            </a:endParaRPr>
          </a:p>
        </p:txBody>
      </p:sp>
      <p:sp>
        <p:nvSpPr>
          <p:cNvPr id="3" name="テキスト ボックス 2">
            <a:extLst>
              <a:ext uri="{FF2B5EF4-FFF2-40B4-BE49-F238E27FC236}">
                <a16:creationId xmlns:a16="http://schemas.microsoft.com/office/drawing/2014/main" id="{95C6762E-5E00-1F41-00DB-435A4CD3CB60}"/>
              </a:ext>
            </a:extLst>
          </p:cNvPr>
          <p:cNvSpPr txBox="1"/>
          <p:nvPr/>
        </p:nvSpPr>
        <p:spPr>
          <a:xfrm>
            <a:off x="649613" y="4992462"/>
            <a:ext cx="6633477" cy="1169551"/>
          </a:xfrm>
          <a:prstGeom prst="rect">
            <a:avLst/>
          </a:prstGeom>
          <a:noFill/>
        </p:spPr>
        <p:txBody>
          <a:bodyPr wrap="square" rtlCol="0">
            <a:spAutoFit/>
          </a:bodyPr>
          <a:lstStyle/>
          <a:p>
            <a:pPr lvl="2"/>
            <a:endParaRPr lang="en-US" altLang="ja-JP" dirty="0"/>
          </a:p>
          <a:p>
            <a:pPr lvl="1"/>
            <a:r>
              <a:rPr lang="ja-JP" altLang="en-US"/>
              <a:t>ビジネスを可視化するための方法論→</a:t>
            </a:r>
            <a:endParaRPr lang="en-US" altLang="ja-JP" dirty="0"/>
          </a:p>
          <a:p>
            <a:pPr lvl="1"/>
            <a:r>
              <a:rPr lang="ja-JP" altLang="en-US"/>
              <a:t>ビジネスモデルキャンバスを使う</a:t>
            </a:r>
            <a:endParaRPr lang="en-US" altLang="ja-JP" dirty="0"/>
          </a:p>
          <a:p>
            <a:pPr algn="ctr" defTabSz="914400" fontAlgn="base">
              <a:spcBef>
                <a:spcPct val="0"/>
              </a:spcBef>
              <a:spcAft>
                <a:spcPct val="0"/>
              </a:spcAft>
            </a:pPr>
            <a:endParaRPr kumimoji="1" lang="ja-JP" altLang="en-US" sz="1600" dirty="0">
              <a:solidFill>
                <a:srgbClr val="000000"/>
              </a:solidFill>
              <a:latin typeface="+mn-ea"/>
            </a:endParaRPr>
          </a:p>
        </p:txBody>
      </p:sp>
    </p:spTree>
    <p:extLst>
      <p:ext uri="{BB962C8B-B14F-4D97-AF65-F5344CB8AC3E}">
        <p14:creationId xmlns:p14="http://schemas.microsoft.com/office/powerpoint/2010/main" val="245851366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楕円 3">
            <a:extLst>
              <a:ext uri="{FF2B5EF4-FFF2-40B4-BE49-F238E27FC236}">
                <a16:creationId xmlns:a16="http://schemas.microsoft.com/office/drawing/2014/main" id="{62644543-12E0-4BEE-A5A1-608C74971C2A}"/>
              </a:ext>
            </a:extLst>
          </p:cNvPr>
          <p:cNvSpPr/>
          <p:nvPr/>
        </p:nvSpPr>
        <p:spPr>
          <a:xfrm>
            <a:off x="3276217" y="1952856"/>
            <a:ext cx="2592288" cy="1980200"/>
          </a:xfrm>
          <a:prstGeom prst="ellipse">
            <a:avLst/>
          </a:prstGeom>
          <a:solidFill>
            <a:srgbClr val="E6571A">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Meiryo UI" panose="020B0604030504040204" pitchFamily="50" charset="-128"/>
              <a:ea typeface="Meiryo UI" panose="020B0604030504040204" pitchFamily="50" charset="-128"/>
            </a:endParaRPr>
          </a:p>
        </p:txBody>
      </p:sp>
      <p:sp>
        <p:nvSpPr>
          <p:cNvPr id="8" name="タイトル 7">
            <a:extLst>
              <a:ext uri="{FF2B5EF4-FFF2-40B4-BE49-F238E27FC236}">
                <a16:creationId xmlns:a16="http://schemas.microsoft.com/office/drawing/2014/main" id="{BC71F4B9-658B-473E-AD97-C9A02C3B0B20}"/>
              </a:ext>
            </a:extLst>
          </p:cNvPr>
          <p:cNvSpPr>
            <a:spLocks noGrp="1"/>
          </p:cNvSpPr>
          <p:nvPr>
            <p:ph type="title"/>
          </p:nvPr>
        </p:nvSpPr>
        <p:spPr/>
        <p:txBody>
          <a:bodyPr/>
          <a:lstStyle/>
          <a:p>
            <a:r>
              <a:rPr lang="en-US" altLang="ja-JP" dirty="0"/>
              <a:t>4.1 AI</a:t>
            </a:r>
            <a:r>
              <a:rPr lang="ja-JP" altLang="en-US" dirty="0"/>
              <a:t>導入プロジェクトを提案する</a:t>
            </a:r>
          </a:p>
        </p:txBody>
      </p:sp>
      <p:graphicFrame>
        <p:nvGraphicFramePr>
          <p:cNvPr id="23" name="図表 22">
            <a:extLst>
              <a:ext uri="{FF2B5EF4-FFF2-40B4-BE49-F238E27FC236}">
                <a16:creationId xmlns:a16="http://schemas.microsoft.com/office/drawing/2014/main" id="{CEF08401-6899-482E-A6D0-8521A2A1AF0D}"/>
              </a:ext>
            </a:extLst>
          </p:cNvPr>
          <p:cNvGraphicFramePr/>
          <p:nvPr/>
        </p:nvGraphicFramePr>
        <p:xfrm>
          <a:off x="1970515" y="1844824"/>
          <a:ext cx="8532440" cy="224802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矢印: 上カーブ 5">
            <a:extLst>
              <a:ext uri="{FF2B5EF4-FFF2-40B4-BE49-F238E27FC236}">
                <a16:creationId xmlns:a16="http://schemas.microsoft.com/office/drawing/2014/main" id="{C3519762-DDAA-4F58-BE2F-CF18175F1684}"/>
              </a:ext>
            </a:extLst>
          </p:cNvPr>
          <p:cNvSpPr/>
          <p:nvPr/>
        </p:nvSpPr>
        <p:spPr>
          <a:xfrm>
            <a:off x="2639616" y="3573016"/>
            <a:ext cx="1368152" cy="648072"/>
          </a:xfrm>
          <a:prstGeom prst="curvedUp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latin typeface="Meiryo UI" panose="020B0604030504040204" pitchFamily="50" charset="-128"/>
              <a:ea typeface="Meiryo UI" panose="020B0604030504040204" pitchFamily="50" charset="-128"/>
            </a:endParaRPr>
          </a:p>
        </p:txBody>
      </p:sp>
      <p:sp>
        <p:nvSpPr>
          <p:cNvPr id="29" name="矢印: 上カーブ 28">
            <a:extLst>
              <a:ext uri="{FF2B5EF4-FFF2-40B4-BE49-F238E27FC236}">
                <a16:creationId xmlns:a16="http://schemas.microsoft.com/office/drawing/2014/main" id="{990782C5-730D-4C6D-BB7B-480B8E425CC2}"/>
              </a:ext>
            </a:extLst>
          </p:cNvPr>
          <p:cNvSpPr/>
          <p:nvPr/>
        </p:nvSpPr>
        <p:spPr>
          <a:xfrm>
            <a:off x="4655357" y="3573016"/>
            <a:ext cx="1368152" cy="648072"/>
          </a:xfrm>
          <a:prstGeom prst="curvedUp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latin typeface="Meiryo UI" panose="020B0604030504040204" pitchFamily="50" charset="-128"/>
              <a:ea typeface="Meiryo UI" panose="020B0604030504040204" pitchFamily="50" charset="-128"/>
            </a:endParaRPr>
          </a:p>
        </p:txBody>
      </p:sp>
      <p:sp>
        <p:nvSpPr>
          <p:cNvPr id="30" name="矢印: 上カーブ 29">
            <a:extLst>
              <a:ext uri="{FF2B5EF4-FFF2-40B4-BE49-F238E27FC236}">
                <a16:creationId xmlns:a16="http://schemas.microsoft.com/office/drawing/2014/main" id="{FB65AC1B-B18C-4629-B6DD-5A253FB8C86A}"/>
              </a:ext>
            </a:extLst>
          </p:cNvPr>
          <p:cNvSpPr/>
          <p:nvPr/>
        </p:nvSpPr>
        <p:spPr>
          <a:xfrm>
            <a:off x="6528048" y="3573016"/>
            <a:ext cx="1368152" cy="648072"/>
          </a:xfrm>
          <a:prstGeom prst="curvedUp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latin typeface="Meiryo UI" panose="020B0604030504040204" pitchFamily="50" charset="-128"/>
              <a:ea typeface="Meiryo UI" panose="020B0604030504040204" pitchFamily="50" charset="-128"/>
            </a:endParaRPr>
          </a:p>
        </p:txBody>
      </p:sp>
      <p:sp>
        <p:nvSpPr>
          <p:cNvPr id="31" name="矢印: 上カーブ 30">
            <a:extLst>
              <a:ext uri="{FF2B5EF4-FFF2-40B4-BE49-F238E27FC236}">
                <a16:creationId xmlns:a16="http://schemas.microsoft.com/office/drawing/2014/main" id="{B07B6D5F-D619-4CA6-991F-52BDC2FEE3E2}"/>
              </a:ext>
            </a:extLst>
          </p:cNvPr>
          <p:cNvSpPr/>
          <p:nvPr/>
        </p:nvSpPr>
        <p:spPr>
          <a:xfrm>
            <a:off x="8184232" y="3573016"/>
            <a:ext cx="1368152" cy="648072"/>
          </a:xfrm>
          <a:prstGeom prst="curvedUp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latin typeface="Meiryo UI" panose="020B0604030504040204" pitchFamily="50" charset="-128"/>
              <a:ea typeface="Meiryo UI" panose="020B0604030504040204" pitchFamily="50" charset="-128"/>
            </a:endParaRPr>
          </a:p>
        </p:txBody>
      </p:sp>
      <p:sp>
        <p:nvSpPr>
          <p:cNvPr id="22" name="テキスト ボックス 21">
            <a:extLst>
              <a:ext uri="{FF2B5EF4-FFF2-40B4-BE49-F238E27FC236}">
                <a16:creationId xmlns:a16="http://schemas.microsoft.com/office/drawing/2014/main" id="{FB0D8DA2-15CA-4DD2-9ACB-6A46E4A86044}"/>
              </a:ext>
            </a:extLst>
          </p:cNvPr>
          <p:cNvSpPr txBox="1"/>
          <p:nvPr/>
        </p:nvSpPr>
        <p:spPr>
          <a:xfrm>
            <a:off x="2519626" y="4408317"/>
            <a:ext cx="1608133" cy="923330"/>
          </a:xfrm>
          <a:prstGeom prst="rect">
            <a:avLst/>
          </a:prstGeom>
          <a:noFill/>
        </p:spPr>
        <p:txBody>
          <a:bodyPr wrap="none" rtlCol="0">
            <a:spAutoFit/>
          </a:bodyPr>
          <a:lstStyle/>
          <a:p>
            <a:r>
              <a:rPr lang="ja-JP" altLang="en-US" kern="100" dirty="0">
                <a:latin typeface="Meiryo UI" panose="020B0604030504040204" pitchFamily="50" charset="-128"/>
                <a:ea typeface="Meiryo UI" panose="020B0604030504040204" pitchFamily="50" charset="-128"/>
              </a:rPr>
              <a:t>説明・提案</a:t>
            </a:r>
            <a:endParaRPr lang="en-US" altLang="ja-JP" kern="100" dirty="0">
              <a:latin typeface="Meiryo UI" panose="020B0604030504040204" pitchFamily="50" charset="-128"/>
              <a:ea typeface="Meiryo UI" panose="020B0604030504040204" pitchFamily="50" charset="-128"/>
            </a:endParaRPr>
          </a:p>
          <a:p>
            <a:r>
              <a:rPr lang="ja-JP" altLang="en-US" kern="100" dirty="0">
                <a:latin typeface="Meiryo UI" panose="020B0604030504040204" pitchFamily="50" charset="-128"/>
                <a:ea typeface="Meiryo UI" panose="020B0604030504040204" pitchFamily="50" charset="-128"/>
              </a:rPr>
              <a:t>　→承認・同意</a:t>
            </a:r>
          </a:p>
          <a:p>
            <a:endParaRPr kumimoji="1" lang="ja-JP" altLang="en-US" dirty="0">
              <a:latin typeface="Meiryo UI" panose="020B0604030504040204" pitchFamily="50" charset="-128"/>
              <a:ea typeface="Meiryo UI" panose="020B0604030504040204" pitchFamily="50" charset="-128"/>
            </a:endParaRPr>
          </a:p>
        </p:txBody>
      </p:sp>
      <p:sp>
        <p:nvSpPr>
          <p:cNvPr id="32" name="テキスト ボックス 31">
            <a:extLst>
              <a:ext uri="{FF2B5EF4-FFF2-40B4-BE49-F238E27FC236}">
                <a16:creationId xmlns:a16="http://schemas.microsoft.com/office/drawing/2014/main" id="{ECF270E6-E1C7-470B-AAD5-0121522B1327}"/>
              </a:ext>
            </a:extLst>
          </p:cNvPr>
          <p:cNvSpPr txBox="1"/>
          <p:nvPr/>
        </p:nvSpPr>
        <p:spPr>
          <a:xfrm>
            <a:off x="4535367" y="4408317"/>
            <a:ext cx="1608133" cy="923330"/>
          </a:xfrm>
          <a:prstGeom prst="rect">
            <a:avLst/>
          </a:prstGeom>
          <a:noFill/>
        </p:spPr>
        <p:txBody>
          <a:bodyPr wrap="none" rtlCol="0">
            <a:spAutoFit/>
          </a:bodyPr>
          <a:lstStyle/>
          <a:p>
            <a:r>
              <a:rPr lang="ja-JP" altLang="en-US" kern="100" dirty="0">
                <a:latin typeface="Meiryo UI" panose="020B0604030504040204" pitchFamily="50" charset="-128"/>
                <a:ea typeface="Meiryo UI" panose="020B0604030504040204" pitchFamily="50" charset="-128"/>
              </a:rPr>
              <a:t>説明・提案</a:t>
            </a:r>
            <a:endParaRPr lang="en-US" altLang="ja-JP" kern="100" dirty="0">
              <a:latin typeface="Meiryo UI" panose="020B0604030504040204" pitchFamily="50" charset="-128"/>
              <a:ea typeface="Meiryo UI" panose="020B0604030504040204" pitchFamily="50" charset="-128"/>
            </a:endParaRPr>
          </a:p>
          <a:p>
            <a:r>
              <a:rPr lang="ja-JP" altLang="en-US" kern="100" dirty="0">
                <a:latin typeface="Meiryo UI" panose="020B0604030504040204" pitchFamily="50" charset="-128"/>
                <a:ea typeface="Meiryo UI" panose="020B0604030504040204" pitchFamily="50" charset="-128"/>
              </a:rPr>
              <a:t>　→承認・同意</a:t>
            </a:r>
          </a:p>
          <a:p>
            <a:endParaRPr kumimoji="1" lang="ja-JP" altLang="en-US" dirty="0">
              <a:latin typeface="Meiryo UI" panose="020B0604030504040204" pitchFamily="50" charset="-128"/>
              <a:ea typeface="Meiryo UI" panose="020B0604030504040204" pitchFamily="50" charset="-128"/>
            </a:endParaRPr>
          </a:p>
        </p:txBody>
      </p:sp>
      <p:sp>
        <p:nvSpPr>
          <p:cNvPr id="33" name="テキスト ボックス 32">
            <a:extLst>
              <a:ext uri="{FF2B5EF4-FFF2-40B4-BE49-F238E27FC236}">
                <a16:creationId xmlns:a16="http://schemas.microsoft.com/office/drawing/2014/main" id="{BE86D3A6-83FC-4C27-A02D-F86DA633F2CB}"/>
              </a:ext>
            </a:extLst>
          </p:cNvPr>
          <p:cNvSpPr txBox="1"/>
          <p:nvPr/>
        </p:nvSpPr>
        <p:spPr>
          <a:xfrm>
            <a:off x="6408058" y="4408317"/>
            <a:ext cx="1608133" cy="923330"/>
          </a:xfrm>
          <a:prstGeom prst="rect">
            <a:avLst/>
          </a:prstGeom>
          <a:noFill/>
        </p:spPr>
        <p:txBody>
          <a:bodyPr wrap="none" rtlCol="0">
            <a:spAutoFit/>
          </a:bodyPr>
          <a:lstStyle/>
          <a:p>
            <a:r>
              <a:rPr lang="ja-JP" altLang="en-US" kern="100" dirty="0">
                <a:latin typeface="Meiryo UI" panose="020B0604030504040204" pitchFamily="50" charset="-128"/>
                <a:ea typeface="Meiryo UI" panose="020B0604030504040204" pitchFamily="50" charset="-128"/>
              </a:rPr>
              <a:t>説明・提案</a:t>
            </a:r>
            <a:endParaRPr lang="en-US" altLang="ja-JP" kern="100" dirty="0">
              <a:latin typeface="Meiryo UI" panose="020B0604030504040204" pitchFamily="50" charset="-128"/>
              <a:ea typeface="Meiryo UI" panose="020B0604030504040204" pitchFamily="50" charset="-128"/>
            </a:endParaRPr>
          </a:p>
          <a:p>
            <a:r>
              <a:rPr lang="ja-JP" altLang="en-US" kern="100" dirty="0">
                <a:latin typeface="Meiryo UI" panose="020B0604030504040204" pitchFamily="50" charset="-128"/>
                <a:ea typeface="Meiryo UI" panose="020B0604030504040204" pitchFamily="50" charset="-128"/>
              </a:rPr>
              <a:t>　→承認・同意</a:t>
            </a:r>
          </a:p>
          <a:p>
            <a:endParaRPr kumimoji="1" lang="ja-JP" altLang="en-US" dirty="0">
              <a:latin typeface="Meiryo UI" panose="020B0604030504040204" pitchFamily="50" charset="-128"/>
              <a:ea typeface="Meiryo UI" panose="020B0604030504040204" pitchFamily="50" charset="-128"/>
            </a:endParaRPr>
          </a:p>
        </p:txBody>
      </p:sp>
      <p:sp>
        <p:nvSpPr>
          <p:cNvPr id="34" name="テキスト ボックス 33">
            <a:extLst>
              <a:ext uri="{FF2B5EF4-FFF2-40B4-BE49-F238E27FC236}">
                <a16:creationId xmlns:a16="http://schemas.microsoft.com/office/drawing/2014/main" id="{6FECBEE7-748F-4DCD-9A4E-4F1B090AD203}"/>
              </a:ext>
            </a:extLst>
          </p:cNvPr>
          <p:cNvSpPr txBox="1"/>
          <p:nvPr/>
        </p:nvSpPr>
        <p:spPr>
          <a:xfrm>
            <a:off x="8280749" y="4408317"/>
            <a:ext cx="1608133" cy="923330"/>
          </a:xfrm>
          <a:prstGeom prst="rect">
            <a:avLst/>
          </a:prstGeom>
          <a:noFill/>
        </p:spPr>
        <p:txBody>
          <a:bodyPr wrap="none" rtlCol="0">
            <a:spAutoFit/>
          </a:bodyPr>
          <a:lstStyle/>
          <a:p>
            <a:r>
              <a:rPr lang="ja-JP" altLang="en-US" kern="100" dirty="0">
                <a:latin typeface="Meiryo UI" panose="020B0604030504040204" pitchFamily="50" charset="-128"/>
                <a:ea typeface="Meiryo UI" panose="020B0604030504040204" pitchFamily="50" charset="-128"/>
              </a:rPr>
              <a:t>説明・提案</a:t>
            </a:r>
            <a:endParaRPr lang="en-US" altLang="ja-JP" kern="100" dirty="0">
              <a:latin typeface="Meiryo UI" panose="020B0604030504040204" pitchFamily="50" charset="-128"/>
              <a:ea typeface="Meiryo UI" panose="020B0604030504040204" pitchFamily="50" charset="-128"/>
            </a:endParaRPr>
          </a:p>
          <a:p>
            <a:r>
              <a:rPr lang="ja-JP" altLang="en-US" kern="100" dirty="0">
                <a:latin typeface="Meiryo UI" panose="020B0604030504040204" pitchFamily="50" charset="-128"/>
                <a:ea typeface="Meiryo UI" panose="020B0604030504040204" pitchFamily="50" charset="-128"/>
              </a:rPr>
              <a:t>　→承認・同意</a:t>
            </a:r>
          </a:p>
          <a:p>
            <a:endParaRPr kumimoji="1" lang="ja-JP" altLang="en-US" dirty="0">
              <a:latin typeface="Meiryo UI" panose="020B0604030504040204" pitchFamily="50" charset="-128"/>
              <a:ea typeface="Meiryo UI" panose="020B0604030504040204" pitchFamily="50" charset="-128"/>
            </a:endParaRPr>
          </a:p>
        </p:txBody>
      </p:sp>
      <p:sp>
        <p:nvSpPr>
          <p:cNvPr id="7" name="テキスト ボックス 6">
            <a:extLst>
              <a:ext uri="{FF2B5EF4-FFF2-40B4-BE49-F238E27FC236}">
                <a16:creationId xmlns:a16="http://schemas.microsoft.com/office/drawing/2014/main" id="{750BF694-0DD1-6625-30A1-E315A5498C1B}"/>
              </a:ext>
            </a:extLst>
          </p:cNvPr>
          <p:cNvSpPr txBox="1"/>
          <p:nvPr/>
        </p:nvSpPr>
        <p:spPr>
          <a:xfrm>
            <a:off x="647864" y="1004278"/>
            <a:ext cx="12170318" cy="461665"/>
          </a:xfrm>
          <a:prstGeom prst="rect">
            <a:avLst/>
          </a:prstGeom>
          <a:noFill/>
        </p:spPr>
        <p:txBody>
          <a:bodyPr wrap="none" rtlCol="0">
            <a:spAutoFit/>
          </a:bodyPr>
          <a:lstStyle/>
          <a:p>
            <a:pPr algn="ctr" defTabSz="914400" fontAlgn="base">
              <a:spcBef>
                <a:spcPct val="0"/>
              </a:spcBef>
              <a:spcAft>
                <a:spcPct val="0"/>
              </a:spcAft>
            </a:pPr>
            <a:r>
              <a:rPr lang="en-US" altLang="ja-JP" sz="2400" b="0" i="0" u="none" strike="noStrike" kern="100" baseline="0" dirty="0"/>
              <a:t>AI</a:t>
            </a:r>
            <a:r>
              <a:rPr lang="ja-JP" altLang="en-US" sz="2400" b="0" i="0" u="none" strike="noStrike" kern="100" baseline="0"/>
              <a:t>導入プロセスを進めていくには、利害関係者に説明し、受け入れてもらう必要がある</a:t>
            </a:r>
            <a:endParaRPr lang="en-US" altLang="ja-JP" sz="2400" b="0" i="0" u="none" strike="noStrike" kern="100" baseline="0" dirty="0"/>
          </a:p>
        </p:txBody>
      </p:sp>
    </p:spTree>
    <p:extLst>
      <p:ext uri="{BB962C8B-B14F-4D97-AF65-F5344CB8AC3E}">
        <p14:creationId xmlns:p14="http://schemas.microsoft.com/office/powerpoint/2010/main" val="362075748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タイトル 6">
            <a:extLst>
              <a:ext uri="{FF2B5EF4-FFF2-40B4-BE49-F238E27FC236}">
                <a16:creationId xmlns:a16="http://schemas.microsoft.com/office/drawing/2014/main" id="{6BEED677-0D11-4EF2-A3D6-ACDCA3E1659A}"/>
              </a:ext>
            </a:extLst>
          </p:cNvPr>
          <p:cNvSpPr>
            <a:spLocks noGrp="1"/>
          </p:cNvSpPr>
          <p:nvPr>
            <p:ph type="title"/>
          </p:nvPr>
        </p:nvSpPr>
        <p:spPr/>
        <p:txBody>
          <a:bodyPr/>
          <a:lstStyle/>
          <a:p>
            <a:r>
              <a:rPr lang="ja-JP" altLang="en-US" dirty="0"/>
              <a:t>企画提案の流れ</a:t>
            </a:r>
          </a:p>
        </p:txBody>
      </p:sp>
      <p:sp>
        <p:nvSpPr>
          <p:cNvPr id="13" name="ホームベース 14">
            <a:extLst>
              <a:ext uri="{FF2B5EF4-FFF2-40B4-BE49-F238E27FC236}">
                <a16:creationId xmlns:a16="http://schemas.microsoft.com/office/drawing/2014/main" id="{EE707D06-A5A7-453E-B654-85ECE4BB93CE}"/>
              </a:ext>
            </a:extLst>
          </p:cNvPr>
          <p:cNvSpPr/>
          <p:nvPr/>
        </p:nvSpPr>
        <p:spPr bwMode="auto">
          <a:xfrm>
            <a:off x="1830668" y="3151483"/>
            <a:ext cx="1331430" cy="1008112"/>
          </a:xfrm>
          <a:prstGeom prst="homePlate">
            <a:avLst>
              <a:gd name="adj" fmla="val 40798"/>
            </a:avLst>
          </a:prstGeom>
          <a:solidFill>
            <a:schemeClr val="tx1">
              <a:lumMod val="10000"/>
              <a:lumOff val="90000"/>
            </a:schemeClr>
          </a:solidFill>
          <a:ln w="19050" cap="flat" cmpd="sng" algn="ctr">
            <a:solidFill>
              <a:schemeClr val="bg1">
                <a:lumMod val="65000"/>
              </a:schemeClr>
            </a:solidFill>
            <a:prstDash val="solid"/>
            <a:round/>
            <a:headEnd type="none" w="med" len="med"/>
            <a:tailEnd type="none" w="med" len="med"/>
          </a:ln>
          <a:effectLst/>
        </p:spPr>
        <p:txBody>
          <a:bodyPr vert="horz" wrap="none" lIns="73884" tIns="36942" rIns="73884" bIns="36942" numCol="1" rtlCol="0" anchor="ctr" anchorCtr="0" compatLnSpc="1">
            <a:prstTxWarp prst="textNoShape">
              <a:avLst/>
            </a:prstTxWarp>
            <a:normAutofit/>
          </a:bodyPr>
          <a:lstStyle/>
          <a:p>
            <a:pPr algn="ctr" defTabSz="871538" fontAlgn="base">
              <a:spcBef>
                <a:spcPct val="0"/>
              </a:spcBef>
              <a:spcAft>
                <a:spcPct val="0"/>
              </a:spcAft>
              <a:defRPr/>
            </a:pPr>
            <a:r>
              <a:rPr kumimoji="1" lang="en-US" altLang="ja-JP" sz="1400" kern="0" dirty="0">
                <a:solidFill>
                  <a:sysClr val="windowText" lastClr="000000"/>
                </a:solidFill>
                <a:latin typeface="Meiryo UI" panose="020B0604030504040204" pitchFamily="50" charset="-128"/>
                <a:ea typeface="Meiryo UI" panose="020B0604030504040204" pitchFamily="50" charset="-128"/>
              </a:rPr>
              <a:t>1 </a:t>
            </a:r>
            <a:r>
              <a:rPr kumimoji="1" lang="ja-JP" altLang="en-US" sz="1400" kern="0" dirty="0">
                <a:solidFill>
                  <a:sysClr val="windowText" lastClr="000000"/>
                </a:solidFill>
                <a:latin typeface="Meiryo UI" panose="020B0604030504040204" pitchFamily="50" charset="-128"/>
                <a:ea typeface="Meiryo UI" panose="020B0604030504040204" pitchFamily="50" charset="-128"/>
              </a:rPr>
              <a:t>仮説の</a:t>
            </a:r>
            <a:endParaRPr kumimoji="1" lang="en-US" altLang="ja-JP" sz="1400" kern="0" dirty="0">
              <a:solidFill>
                <a:sysClr val="windowText" lastClr="000000"/>
              </a:solidFill>
              <a:latin typeface="Meiryo UI" panose="020B0604030504040204" pitchFamily="50" charset="-128"/>
              <a:ea typeface="Meiryo UI" panose="020B0604030504040204" pitchFamily="50" charset="-128"/>
            </a:endParaRPr>
          </a:p>
          <a:p>
            <a:pPr algn="ctr" defTabSz="871538" fontAlgn="base">
              <a:spcBef>
                <a:spcPct val="0"/>
              </a:spcBef>
              <a:spcAft>
                <a:spcPct val="0"/>
              </a:spcAft>
              <a:defRPr/>
            </a:pPr>
            <a:r>
              <a:rPr kumimoji="1" lang="ja-JP" altLang="en-US" sz="1400" kern="0" dirty="0">
                <a:solidFill>
                  <a:sysClr val="windowText" lastClr="000000"/>
                </a:solidFill>
                <a:latin typeface="Meiryo UI" panose="020B0604030504040204" pitchFamily="50" charset="-128"/>
                <a:ea typeface="Meiryo UI" panose="020B0604030504040204" pitchFamily="50" charset="-128"/>
              </a:rPr>
              <a:t>設定</a:t>
            </a:r>
          </a:p>
        </p:txBody>
      </p:sp>
      <p:sp>
        <p:nvSpPr>
          <p:cNvPr id="14" name="ホームベース 15">
            <a:extLst>
              <a:ext uri="{FF2B5EF4-FFF2-40B4-BE49-F238E27FC236}">
                <a16:creationId xmlns:a16="http://schemas.microsoft.com/office/drawing/2014/main" id="{878A25CC-BDB5-47DD-A1F3-04467E573D3D}"/>
              </a:ext>
            </a:extLst>
          </p:cNvPr>
          <p:cNvSpPr/>
          <p:nvPr/>
        </p:nvSpPr>
        <p:spPr bwMode="auto">
          <a:xfrm>
            <a:off x="3210602" y="3160260"/>
            <a:ext cx="1170130" cy="1008112"/>
          </a:xfrm>
          <a:prstGeom prst="homePlate">
            <a:avLst>
              <a:gd name="adj" fmla="val 40798"/>
            </a:avLst>
          </a:prstGeom>
          <a:solidFill>
            <a:schemeClr val="tx1">
              <a:lumMod val="10000"/>
              <a:lumOff val="90000"/>
            </a:schemeClr>
          </a:solidFill>
          <a:ln w="19050" cap="flat" cmpd="sng" algn="ctr">
            <a:solidFill>
              <a:schemeClr val="bg1">
                <a:lumMod val="65000"/>
              </a:schemeClr>
            </a:solidFill>
            <a:prstDash val="solid"/>
            <a:round/>
            <a:headEnd type="none" w="med" len="med"/>
            <a:tailEnd type="none" w="med" len="med"/>
          </a:ln>
          <a:effectLst/>
        </p:spPr>
        <p:txBody>
          <a:bodyPr vert="horz" wrap="none" lIns="73884" tIns="36942" rIns="73884" bIns="36942" numCol="1" rtlCol="0" anchor="ctr" anchorCtr="0" compatLnSpc="1">
            <a:prstTxWarp prst="textNoShape">
              <a:avLst/>
            </a:prstTxWarp>
            <a:normAutofit/>
          </a:bodyPr>
          <a:lstStyle/>
          <a:p>
            <a:pPr algn="ctr" defTabSz="871538" fontAlgn="base">
              <a:spcBef>
                <a:spcPct val="0"/>
              </a:spcBef>
              <a:spcAft>
                <a:spcPct val="0"/>
              </a:spcAft>
              <a:defRPr/>
            </a:pPr>
            <a:r>
              <a:rPr kumimoji="1" lang="en-US" altLang="ja-JP" sz="1400" kern="0" dirty="0">
                <a:solidFill>
                  <a:sysClr val="windowText" lastClr="000000"/>
                </a:solidFill>
                <a:latin typeface="Meiryo UI" panose="020B0604030504040204" pitchFamily="50" charset="-128"/>
                <a:ea typeface="Meiryo UI" panose="020B0604030504040204" pitchFamily="50" charset="-128"/>
              </a:rPr>
              <a:t>2 </a:t>
            </a:r>
            <a:r>
              <a:rPr kumimoji="1" lang="ja-JP" altLang="en-US" sz="1400" kern="0" dirty="0">
                <a:solidFill>
                  <a:sysClr val="windowText" lastClr="000000"/>
                </a:solidFill>
                <a:latin typeface="Meiryo UI" panose="020B0604030504040204" pitchFamily="50" charset="-128"/>
                <a:ea typeface="Meiryo UI" panose="020B0604030504040204" pitchFamily="50" charset="-128"/>
              </a:rPr>
              <a:t>課題の</a:t>
            </a:r>
            <a:endParaRPr kumimoji="1" lang="en-US" altLang="ja-JP" sz="1400" kern="0" dirty="0">
              <a:solidFill>
                <a:sysClr val="windowText" lastClr="000000"/>
              </a:solidFill>
              <a:latin typeface="Meiryo UI" panose="020B0604030504040204" pitchFamily="50" charset="-128"/>
              <a:ea typeface="Meiryo UI" panose="020B0604030504040204" pitchFamily="50" charset="-128"/>
            </a:endParaRPr>
          </a:p>
          <a:p>
            <a:pPr algn="ctr" defTabSz="871538" fontAlgn="base">
              <a:spcBef>
                <a:spcPct val="0"/>
              </a:spcBef>
              <a:spcAft>
                <a:spcPct val="0"/>
              </a:spcAft>
              <a:defRPr/>
            </a:pPr>
            <a:r>
              <a:rPr kumimoji="1" lang="ja-JP" altLang="en-US" sz="1400" kern="0" dirty="0">
                <a:solidFill>
                  <a:sysClr val="windowText" lastClr="000000"/>
                </a:solidFill>
                <a:latin typeface="Meiryo UI" panose="020B0604030504040204" pitchFamily="50" charset="-128"/>
                <a:ea typeface="Meiryo UI" panose="020B0604030504040204" pitchFamily="50" charset="-128"/>
              </a:rPr>
              <a:t>収集</a:t>
            </a:r>
            <a:endParaRPr kumimoji="1" lang="en-US" altLang="ja-JP" sz="1400" kern="0" dirty="0">
              <a:solidFill>
                <a:sysClr val="windowText" lastClr="000000"/>
              </a:solidFill>
              <a:latin typeface="Meiryo UI" panose="020B0604030504040204" pitchFamily="50" charset="-128"/>
              <a:ea typeface="Meiryo UI" panose="020B0604030504040204" pitchFamily="50" charset="-128"/>
            </a:endParaRPr>
          </a:p>
          <a:p>
            <a:pPr algn="ctr" defTabSz="871538" fontAlgn="base">
              <a:spcBef>
                <a:spcPct val="0"/>
              </a:spcBef>
              <a:spcAft>
                <a:spcPct val="0"/>
              </a:spcAft>
              <a:defRPr/>
            </a:pPr>
            <a:r>
              <a:rPr kumimoji="1" lang="ja-JP" altLang="en-US" sz="1400" kern="0" dirty="0">
                <a:solidFill>
                  <a:sysClr val="windowText" lastClr="000000"/>
                </a:solidFill>
                <a:latin typeface="Meiryo UI" panose="020B0604030504040204" pitchFamily="50" charset="-128"/>
                <a:ea typeface="Meiryo UI" panose="020B0604030504040204" pitchFamily="50" charset="-128"/>
              </a:rPr>
              <a:t>現状分析</a:t>
            </a:r>
          </a:p>
        </p:txBody>
      </p:sp>
      <p:sp>
        <p:nvSpPr>
          <p:cNvPr id="15" name="ホームベース 16">
            <a:extLst>
              <a:ext uri="{FF2B5EF4-FFF2-40B4-BE49-F238E27FC236}">
                <a16:creationId xmlns:a16="http://schemas.microsoft.com/office/drawing/2014/main" id="{5BB5B8EB-8544-4AEA-873C-193D0EA2460E}"/>
              </a:ext>
            </a:extLst>
          </p:cNvPr>
          <p:cNvSpPr/>
          <p:nvPr/>
        </p:nvSpPr>
        <p:spPr bwMode="auto">
          <a:xfrm>
            <a:off x="4429236" y="3160260"/>
            <a:ext cx="1170130" cy="1008112"/>
          </a:xfrm>
          <a:prstGeom prst="homePlate">
            <a:avLst>
              <a:gd name="adj" fmla="val 40798"/>
            </a:avLst>
          </a:prstGeom>
          <a:solidFill>
            <a:schemeClr val="tx1">
              <a:lumMod val="10000"/>
              <a:lumOff val="90000"/>
            </a:schemeClr>
          </a:solidFill>
          <a:ln w="19050" cap="flat" cmpd="sng" algn="ctr">
            <a:solidFill>
              <a:schemeClr val="bg1">
                <a:lumMod val="65000"/>
              </a:schemeClr>
            </a:solidFill>
            <a:prstDash val="solid"/>
            <a:round/>
            <a:headEnd type="none" w="med" len="med"/>
            <a:tailEnd type="none" w="med" len="med"/>
          </a:ln>
          <a:effectLst/>
        </p:spPr>
        <p:txBody>
          <a:bodyPr vert="horz" wrap="none" lIns="73884" tIns="36942" rIns="73884" bIns="36942" numCol="1" rtlCol="0" anchor="ctr" anchorCtr="0" compatLnSpc="1">
            <a:prstTxWarp prst="textNoShape">
              <a:avLst/>
            </a:prstTxWarp>
            <a:normAutofit/>
          </a:bodyPr>
          <a:lstStyle/>
          <a:p>
            <a:pPr algn="ctr" defTabSz="871538" fontAlgn="base">
              <a:spcBef>
                <a:spcPct val="0"/>
              </a:spcBef>
              <a:spcAft>
                <a:spcPct val="0"/>
              </a:spcAft>
              <a:defRPr/>
            </a:pPr>
            <a:r>
              <a:rPr kumimoji="1" lang="en-US" altLang="ja-JP" sz="1400" kern="0" dirty="0">
                <a:solidFill>
                  <a:sysClr val="windowText" lastClr="000000"/>
                </a:solidFill>
                <a:latin typeface="Meiryo UI" panose="020B0604030504040204" pitchFamily="50" charset="-128"/>
                <a:ea typeface="Meiryo UI" panose="020B0604030504040204" pitchFamily="50" charset="-128"/>
              </a:rPr>
              <a:t>3 </a:t>
            </a:r>
            <a:r>
              <a:rPr kumimoji="1" lang="ja-JP" altLang="en-US" sz="1400" kern="0" dirty="0">
                <a:solidFill>
                  <a:sysClr val="windowText" lastClr="000000"/>
                </a:solidFill>
                <a:latin typeface="Meiryo UI" panose="020B0604030504040204" pitchFamily="50" charset="-128"/>
                <a:ea typeface="Meiryo UI" panose="020B0604030504040204" pitchFamily="50" charset="-128"/>
              </a:rPr>
              <a:t>解決策の</a:t>
            </a:r>
            <a:endParaRPr kumimoji="1" lang="en-US" altLang="ja-JP" sz="1400" kern="0" dirty="0">
              <a:solidFill>
                <a:sysClr val="windowText" lastClr="000000"/>
              </a:solidFill>
              <a:latin typeface="Meiryo UI" panose="020B0604030504040204" pitchFamily="50" charset="-128"/>
              <a:ea typeface="Meiryo UI" panose="020B0604030504040204" pitchFamily="50" charset="-128"/>
            </a:endParaRPr>
          </a:p>
          <a:p>
            <a:pPr algn="ctr" defTabSz="871538" fontAlgn="base">
              <a:spcBef>
                <a:spcPct val="0"/>
              </a:spcBef>
              <a:spcAft>
                <a:spcPct val="0"/>
              </a:spcAft>
              <a:defRPr/>
            </a:pPr>
            <a:r>
              <a:rPr kumimoji="1" lang="ja-JP" altLang="en-US" sz="1400" kern="0" dirty="0">
                <a:solidFill>
                  <a:sysClr val="windowText" lastClr="000000"/>
                </a:solidFill>
                <a:latin typeface="Meiryo UI" panose="020B0604030504040204" pitchFamily="50" charset="-128"/>
                <a:ea typeface="Meiryo UI" panose="020B0604030504040204" pitchFamily="50" charset="-128"/>
              </a:rPr>
              <a:t>立案</a:t>
            </a:r>
          </a:p>
        </p:txBody>
      </p:sp>
      <p:sp>
        <p:nvSpPr>
          <p:cNvPr id="16" name="ホームベース 17">
            <a:extLst>
              <a:ext uri="{FF2B5EF4-FFF2-40B4-BE49-F238E27FC236}">
                <a16:creationId xmlns:a16="http://schemas.microsoft.com/office/drawing/2014/main" id="{7A34252C-7B93-4A9E-9173-9BEE8CBFA018}"/>
              </a:ext>
            </a:extLst>
          </p:cNvPr>
          <p:cNvSpPr/>
          <p:nvPr/>
        </p:nvSpPr>
        <p:spPr bwMode="auto">
          <a:xfrm>
            <a:off x="5647870" y="3160260"/>
            <a:ext cx="1170130" cy="1008112"/>
          </a:xfrm>
          <a:prstGeom prst="homePlate">
            <a:avLst>
              <a:gd name="adj" fmla="val 40798"/>
            </a:avLst>
          </a:prstGeom>
          <a:solidFill>
            <a:schemeClr val="tx1">
              <a:lumMod val="10000"/>
              <a:lumOff val="90000"/>
            </a:schemeClr>
          </a:solidFill>
          <a:ln w="19050" cap="flat" cmpd="sng" algn="ctr">
            <a:solidFill>
              <a:schemeClr val="bg1">
                <a:lumMod val="65000"/>
              </a:schemeClr>
            </a:solidFill>
            <a:prstDash val="solid"/>
            <a:round/>
            <a:headEnd type="none" w="med" len="med"/>
            <a:tailEnd type="none" w="med" len="med"/>
          </a:ln>
          <a:effectLst/>
        </p:spPr>
        <p:txBody>
          <a:bodyPr vert="horz" wrap="none" lIns="73884" tIns="36942" rIns="73884" bIns="36942" numCol="1" rtlCol="0" anchor="ctr" anchorCtr="0" compatLnSpc="1">
            <a:prstTxWarp prst="textNoShape">
              <a:avLst/>
            </a:prstTxWarp>
            <a:normAutofit/>
          </a:bodyPr>
          <a:lstStyle/>
          <a:p>
            <a:pPr algn="ctr" defTabSz="871538" fontAlgn="base">
              <a:spcBef>
                <a:spcPct val="0"/>
              </a:spcBef>
              <a:spcAft>
                <a:spcPct val="0"/>
              </a:spcAft>
              <a:defRPr/>
            </a:pPr>
            <a:r>
              <a:rPr kumimoji="1" lang="en-US" altLang="ja-JP" sz="1400" kern="0" dirty="0">
                <a:solidFill>
                  <a:sysClr val="windowText" lastClr="000000"/>
                </a:solidFill>
                <a:latin typeface="Meiryo UI" panose="020B0604030504040204" pitchFamily="50" charset="-128"/>
                <a:ea typeface="Meiryo UI" panose="020B0604030504040204" pitchFamily="50" charset="-128"/>
              </a:rPr>
              <a:t>4 </a:t>
            </a:r>
            <a:r>
              <a:rPr kumimoji="1" lang="ja-JP" altLang="en-US" sz="1400" kern="0" dirty="0">
                <a:solidFill>
                  <a:sysClr val="windowText" lastClr="000000"/>
                </a:solidFill>
                <a:latin typeface="Meiryo UI" panose="020B0604030504040204" pitchFamily="50" charset="-128"/>
                <a:ea typeface="Meiryo UI" panose="020B0604030504040204" pitchFamily="50" charset="-128"/>
              </a:rPr>
              <a:t>アクション</a:t>
            </a:r>
            <a:endParaRPr kumimoji="1" lang="en-US" altLang="ja-JP" sz="1400" kern="0" dirty="0">
              <a:solidFill>
                <a:sysClr val="windowText" lastClr="000000"/>
              </a:solidFill>
              <a:latin typeface="Meiryo UI" panose="020B0604030504040204" pitchFamily="50" charset="-128"/>
              <a:ea typeface="Meiryo UI" panose="020B0604030504040204" pitchFamily="50" charset="-128"/>
            </a:endParaRPr>
          </a:p>
          <a:p>
            <a:pPr algn="ctr" defTabSz="871538" fontAlgn="base">
              <a:spcBef>
                <a:spcPct val="0"/>
              </a:spcBef>
              <a:spcAft>
                <a:spcPct val="0"/>
              </a:spcAft>
              <a:defRPr/>
            </a:pPr>
            <a:r>
              <a:rPr kumimoji="1" lang="ja-JP" altLang="en-US" sz="1400" kern="0" dirty="0">
                <a:solidFill>
                  <a:sysClr val="windowText" lastClr="000000"/>
                </a:solidFill>
                <a:latin typeface="Meiryo UI" panose="020B0604030504040204" pitchFamily="50" charset="-128"/>
                <a:ea typeface="Meiryo UI" panose="020B0604030504040204" pitchFamily="50" charset="-128"/>
              </a:rPr>
              <a:t>プラン策定</a:t>
            </a:r>
          </a:p>
        </p:txBody>
      </p:sp>
      <p:sp>
        <p:nvSpPr>
          <p:cNvPr id="17" name="ホームベース 18">
            <a:extLst>
              <a:ext uri="{FF2B5EF4-FFF2-40B4-BE49-F238E27FC236}">
                <a16:creationId xmlns:a16="http://schemas.microsoft.com/office/drawing/2014/main" id="{BEE3BE35-0697-4C17-80A0-780EEDA4DA38}"/>
              </a:ext>
            </a:extLst>
          </p:cNvPr>
          <p:cNvSpPr/>
          <p:nvPr/>
        </p:nvSpPr>
        <p:spPr bwMode="auto">
          <a:xfrm>
            <a:off x="6866504" y="3160260"/>
            <a:ext cx="1170130" cy="1008112"/>
          </a:xfrm>
          <a:prstGeom prst="homePlate">
            <a:avLst>
              <a:gd name="adj" fmla="val 40798"/>
            </a:avLst>
          </a:prstGeom>
          <a:solidFill>
            <a:schemeClr val="tx1">
              <a:lumMod val="10000"/>
              <a:lumOff val="90000"/>
            </a:schemeClr>
          </a:solidFill>
          <a:ln w="19050" cap="flat" cmpd="sng" algn="ctr">
            <a:solidFill>
              <a:schemeClr val="bg1">
                <a:lumMod val="65000"/>
              </a:schemeClr>
            </a:solidFill>
            <a:prstDash val="solid"/>
            <a:round/>
            <a:headEnd type="none" w="med" len="med"/>
            <a:tailEnd type="none" w="med" len="med"/>
          </a:ln>
          <a:effectLst/>
        </p:spPr>
        <p:txBody>
          <a:bodyPr vert="horz" wrap="none" lIns="73884" tIns="36942" rIns="73884" bIns="36942" numCol="1" rtlCol="0" anchor="ctr" anchorCtr="0" compatLnSpc="1">
            <a:prstTxWarp prst="textNoShape">
              <a:avLst/>
            </a:prstTxWarp>
            <a:normAutofit/>
          </a:bodyPr>
          <a:lstStyle/>
          <a:p>
            <a:pPr algn="ctr" defTabSz="871538" fontAlgn="base">
              <a:spcBef>
                <a:spcPct val="0"/>
              </a:spcBef>
              <a:spcAft>
                <a:spcPct val="0"/>
              </a:spcAft>
              <a:defRPr/>
            </a:pPr>
            <a:r>
              <a:rPr kumimoji="1" lang="en-US" altLang="ja-JP" sz="1400" kern="0" dirty="0">
                <a:solidFill>
                  <a:sysClr val="windowText" lastClr="000000"/>
                </a:solidFill>
                <a:latin typeface="Meiryo UI" panose="020B0604030504040204" pitchFamily="50" charset="-128"/>
                <a:ea typeface="Meiryo UI" panose="020B0604030504040204" pitchFamily="50" charset="-128"/>
              </a:rPr>
              <a:t>5 </a:t>
            </a:r>
            <a:r>
              <a:rPr kumimoji="1" lang="ja-JP" altLang="en-US" sz="1400" kern="0" dirty="0">
                <a:solidFill>
                  <a:sysClr val="windowText" lastClr="000000"/>
                </a:solidFill>
                <a:latin typeface="Meiryo UI" panose="020B0604030504040204" pitchFamily="50" charset="-128"/>
                <a:ea typeface="Meiryo UI" panose="020B0604030504040204" pitchFamily="50" charset="-128"/>
              </a:rPr>
              <a:t>提案</a:t>
            </a:r>
            <a:endParaRPr kumimoji="1" lang="en-US" altLang="ja-JP" sz="1400" kern="0" dirty="0">
              <a:solidFill>
                <a:sysClr val="windowText" lastClr="000000"/>
              </a:solidFill>
              <a:latin typeface="Meiryo UI" panose="020B0604030504040204" pitchFamily="50" charset="-128"/>
              <a:ea typeface="Meiryo UI" panose="020B0604030504040204" pitchFamily="50" charset="-128"/>
            </a:endParaRPr>
          </a:p>
          <a:p>
            <a:pPr algn="ctr" defTabSz="871538" fontAlgn="base">
              <a:spcBef>
                <a:spcPct val="0"/>
              </a:spcBef>
              <a:spcAft>
                <a:spcPct val="0"/>
              </a:spcAft>
              <a:defRPr/>
            </a:pPr>
            <a:r>
              <a:rPr kumimoji="1" lang="ja-JP" altLang="en-US" sz="1400" kern="0" dirty="0">
                <a:solidFill>
                  <a:sysClr val="windowText" lastClr="000000"/>
                </a:solidFill>
                <a:latin typeface="Meiryo UI" panose="020B0604030504040204" pitchFamily="50" charset="-128"/>
                <a:ea typeface="Meiryo UI" panose="020B0604030504040204" pitchFamily="50" charset="-128"/>
              </a:rPr>
              <a:t>準備</a:t>
            </a:r>
          </a:p>
        </p:txBody>
      </p:sp>
      <p:sp>
        <p:nvSpPr>
          <p:cNvPr id="18" name="ホームベース 19">
            <a:extLst>
              <a:ext uri="{FF2B5EF4-FFF2-40B4-BE49-F238E27FC236}">
                <a16:creationId xmlns:a16="http://schemas.microsoft.com/office/drawing/2014/main" id="{EA4AEAAC-6415-49A6-A84E-BE07E1D62DAF}"/>
              </a:ext>
            </a:extLst>
          </p:cNvPr>
          <p:cNvSpPr/>
          <p:nvPr/>
        </p:nvSpPr>
        <p:spPr bwMode="auto">
          <a:xfrm>
            <a:off x="8085138" y="3160260"/>
            <a:ext cx="1170130" cy="1008112"/>
          </a:xfrm>
          <a:prstGeom prst="homePlate">
            <a:avLst>
              <a:gd name="adj" fmla="val 40798"/>
            </a:avLst>
          </a:prstGeom>
          <a:solidFill>
            <a:schemeClr val="tx1">
              <a:lumMod val="10000"/>
              <a:lumOff val="90000"/>
            </a:schemeClr>
          </a:solidFill>
          <a:ln w="19050" cap="flat" cmpd="sng" algn="ctr">
            <a:solidFill>
              <a:schemeClr val="bg1">
                <a:lumMod val="65000"/>
              </a:schemeClr>
            </a:solidFill>
            <a:prstDash val="solid"/>
            <a:round/>
            <a:headEnd type="none" w="med" len="med"/>
            <a:tailEnd type="none" w="med" len="med"/>
          </a:ln>
          <a:effectLst/>
        </p:spPr>
        <p:txBody>
          <a:bodyPr vert="horz" wrap="none" lIns="73884" tIns="36942" rIns="73884" bIns="36942" numCol="1" rtlCol="0" anchor="ctr" anchorCtr="0" compatLnSpc="1">
            <a:prstTxWarp prst="textNoShape">
              <a:avLst/>
            </a:prstTxWarp>
            <a:normAutofit/>
          </a:bodyPr>
          <a:lstStyle/>
          <a:p>
            <a:pPr algn="ctr" defTabSz="871538" fontAlgn="base">
              <a:spcBef>
                <a:spcPct val="0"/>
              </a:spcBef>
              <a:spcAft>
                <a:spcPct val="0"/>
              </a:spcAft>
              <a:defRPr/>
            </a:pPr>
            <a:r>
              <a:rPr kumimoji="1" lang="en-US" altLang="ja-JP" sz="1400" kern="0" dirty="0">
                <a:solidFill>
                  <a:sysClr val="windowText" lastClr="000000"/>
                </a:solidFill>
                <a:latin typeface="Meiryo UI" panose="020B0604030504040204" pitchFamily="50" charset="-128"/>
                <a:ea typeface="Meiryo UI" panose="020B0604030504040204" pitchFamily="50" charset="-128"/>
              </a:rPr>
              <a:t>6 </a:t>
            </a:r>
            <a:r>
              <a:rPr kumimoji="1" lang="ja-JP" altLang="en-US" sz="1400" kern="0" dirty="0">
                <a:solidFill>
                  <a:sysClr val="windowText" lastClr="000000"/>
                </a:solidFill>
                <a:latin typeface="Meiryo UI" panose="020B0604030504040204" pitchFamily="50" charset="-128"/>
                <a:ea typeface="Meiryo UI" panose="020B0604030504040204" pitchFamily="50" charset="-128"/>
              </a:rPr>
              <a:t>提案</a:t>
            </a:r>
          </a:p>
        </p:txBody>
      </p:sp>
      <p:sp>
        <p:nvSpPr>
          <p:cNvPr id="19" name="ホームベース 20">
            <a:extLst>
              <a:ext uri="{FF2B5EF4-FFF2-40B4-BE49-F238E27FC236}">
                <a16:creationId xmlns:a16="http://schemas.microsoft.com/office/drawing/2014/main" id="{0A0896C6-F96B-4614-9A7F-ECDCA136E63F}"/>
              </a:ext>
            </a:extLst>
          </p:cNvPr>
          <p:cNvSpPr/>
          <p:nvPr/>
        </p:nvSpPr>
        <p:spPr bwMode="auto">
          <a:xfrm>
            <a:off x="9303770" y="3151483"/>
            <a:ext cx="1170130" cy="1008112"/>
          </a:xfrm>
          <a:prstGeom prst="homePlate">
            <a:avLst>
              <a:gd name="adj" fmla="val 40798"/>
            </a:avLst>
          </a:prstGeom>
          <a:solidFill>
            <a:schemeClr val="tx1">
              <a:lumMod val="10000"/>
              <a:lumOff val="90000"/>
            </a:schemeClr>
          </a:solidFill>
          <a:ln w="19050" cap="flat" cmpd="sng" algn="ctr">
            <a:solidFill>
              <a:schemeClr val="bg1">
                <a:lumMod val="65000"/>
              </a:schemeClr>
            </a:solidFill>
            <a:prstDash val="solid"/>
            <a:round/>
            <a:headEnd type="none" w="med" len="med"/>
            <a:tailEnd type="none" w="med" len="med"/>
          </a:ln>
          <a:effectLst/>
        </p:spPr>
        <p:txBody>
          <a:bodyPr vert="horz" wrap="none" lIns="73884" tIns="36942" rIns="73884" bIns="36942" numCol="1" rtlCol="0" anchor="ctr" anchorCtr="0" compatLnSpc="1">
            <a:prstTxWarp prst="textNoShape">
              <a:avLst/>
            </a:prstTxWarp>
            <a:normAutofit/>
          </a:bodyPr>
          <a:lstStyle/>
          <a:p>
            <a:pPr algn="ctr" defTabSz="871538" fontAlgn="base">
              <a:spcBef>
                <a:spcPct val="0"/>
              </a:spcBef>
              <a:spcAft>
                <a:spcPct val="0"/>
              </a:spcAft>
              <a:defRPr/>
            </a:pPr>
            <a:r>
              <a:rPr kumimoji="1" lang="en-US" altLang="ja-JP" sz="1400" kern="0" dirty="0">
                <a:solidFill>
                  <a:sysClr val="windowText" lastClr="000000"/>
                </a:solidFill>
                <a:latin typeface="Meiryo UI" panose="020B0604030504040204" pitchFamily="50" charset="-128"/>
                <a:ea typeface="Meiryo UI" panose="020B0604030504040204" pitchFamily="50" charset="-128"/>
              </a:rPr>
              <a:t>7 </a:t>
            </a:r>
            <a:r>
              <a:rPr kumimoji="1" lang="ja-JP" altLang="en-US" sz="1400" kern="0" dirty="0">
                <a:solidFill>
                  <a:sysClr val="windowText" lastClr="000000"/>
                </a:solidFill>
                <a:latin typeface="Meiryo UI" panose="020B0604030504040204" pitchFamily="50" charset="-128"/>
                <a:ea typeface="Meiryo UI" panose="020B0604030504040204" pitchFamily="50" charset="-128"/>
              </a:rPr>
              <a:t>フォロー</a:t>
            </a:r>
            <a:br>
              <a:rPr kumimoji="1" lang="en-US" altLang="ja-JP" sz="1400" kern="0" dirty="0">
                <a:solidFill>
                  <a:sysClr val="windowText" lastClr="000000"/>
                </a:solidFill>
                <a:latin typeface="Meiryo UI" panose="020B0604030504040204" pitchFamily="50" charset="-128"/>
                <a:ea typeface="Meiryo UI" panose="020B0604030504040204" pitchFamily="50" charset="-128"/>
              </a:rPr>
            </a:br>
            <a:r>
              <a:rPr kumimoji="1" lang="ja-JP" altLang="en-US" sz="1400" kern="0" dirty="0">
                <a:solidFill>
                  <a:sysClr val="windowText" lastClr="000000"/>
                </a:solidFill>
                <a:latin typeface="Meiryo UI" panose="020B0604030504040204" pitchFamily="50" charset="-128"/>
                <a:ea typeface="Meiryo UI" panose="020B0604030504040204" pitchFamily="50" charset="-128"/>
              </a:rPr>
              <a:t>アップ</a:t>
            </a:r>
          </a:p>
        </p:txBody>
      </p:sp>
      <p:sp>
        <p:nvSpPr>
          <p:cNvPr id="12" name="ホームベース 14">
            <a:extLst>
              <a:ext uri="{FF2B5EF4-FFF2-40B4-BE49-F238E27FC236}">
                <a16:creationId xmlns:a16="http://schemas.microsoft.com/office/drawing/2014/main" id="{91BE417E-75EC-434D-A429-2FCC486AC85E}"/>
              </a:ext>
            </a:extLst>
          </p:cNvPr>
          <p:cNvSpPr/>
          <p:nvPr/>
        </p:nvSpPr>
        <p:spPr bwMode="auto">
          <a:xfrm>
            <a:off x="1830668" y="4738991"/>
            <a:ext cx="1331430" cy="1008112"/>
          </a:xfrm>
          <a:prstGeom prst="homePlate">
            <a:avLst>
              <a:gd name="adj" fmla="val 40798"/>
            </a:avLst>
          </a:prstGeom>
          <a:solidFill>
            <a:schemeClr val="accent1">
              <a:lumMod val="40000"/>
              <a:lumOff val="60000"/>
            </a:schemeClr>
          </a:solidFill>
          <a:ln w="19050" cap="flat" cmpd="sng" algn="ctr">
            <a:solidFill>
              <a:schemeClr val="bg1">
                <a:lumMod val="65000"/>
              </a:schemeClr>
            </a:solidFill>
            <a:prstDash val="solid"/>
            <a:round/>
            <a:headEnd type="none" w="med" len="med"/>
            <a:tailEnd type="none" w="med" len="med"/>
          </a:ln>
          <a:effectLst/>
        </p:spPr>
        <p:txBody>
          <a:bodyPr vert="horz" wrap="none" lIns="73884" tIns="36942" rIns="73884" bIns="36942" numCol="1" rtlCol="0" anchor="ctr" anchorCtr="0" compatLnSpc="1">
            <a:prstTxWarp prst="textNoShape">
              <a:avLst/>
            </a:prstTxWarp>
            <a:normAutofit/>
          </a:bodyPr>
          <a:lstStyle/>
          <a:p>
            <a:pPr algn="ctr" defTabSz="871538" fontAlgn="base">
              <a:spcBef>
                <a:spcPct val="0"/>
              </a:spcBef>
              <a:spcAft>
                <a:spcPct val="0"/>
              </a:spcAft>
              <a:defRPr/>
            </a:pPr>
            <a:r>
              <a:rPr kumimoji="1" lang="en-US" altLang="ja-JP" sz="1400" kern="0" dirty="0">
                <a:solidFill>
                  <a:sysClr val="windowText" lastClr="000000"/>
                </a:solidFill>
                <a:latin typeface="Meiryo UI" panose="020B0604030504040204" pitchFamily="50" charset="-128"/>
                <a:ea typeface="Meiryo UI" panose="020B0604030504040204" pitchFamily="50" charset="-128"/>
              </a:rPr>
              <a:t>AI</a:t>
            </a:r>
            <a:r>
              <a:rPr kumimoji="1" lang="ja-JP" altLang="en-US" sz="1400" kern="0" dirty="0">
                <a:solidFill>
                  <a:sysClr val="windowText" lastClr="000000"/>
                </a:solidFill>
                <a:latin typeface="Meiryo UI" panose="020B0604030504040204" pitchFamily="50" charset="-128"/>
                <a:ea typeface="Meiryo UI" panose="020B0604030504040204" pitchFamily="50" charset="-128"/>
              </a:rPr>
              <a:t>が支援</a:t>
            </a:r>
            <a:br>
              <a:rPr kumimoji="1" lang="en-US" altLang="ja-JP" sz="1400" kern="0" dirty="0">
                <a:solidFill>
                  <a:sysClr val="windowText" lastClr="000000"/>
                </a:solidFill>
                <a:latin typeface="Meiryo UI" panose="020B0604030504040204" pitchFamily="50" charset="-128"/>
                <a:ea typeface="Meiryo UI" panose="020B0604030504040204" pitchFamily="50" charset="-128"/>
              </a:rPr>
            </a:br>
            <a:r>
              <a:rPr kumimoji="1" lang="ja-JP" altLang="en-US" sz="1400" kern="0" dirty="0">
                <a:solidFill>
                  <a:sysClr val="windowText" lastClr="000000"/>
                </a:solidFill>
                <a:latin typeface="Meiryo UI" panose="020B0604030504040204" pitchFamily="50" charset="-128"/>
                <a:ea typeface="Meiryo UI" panose="020B0604030504040204" pitchFamily="50" charset="-128"/>
              </a:rPr>
              <a:t>できることは？</a:t>
            </a:r>
          </a:p>
        </p:txBody>
      </p:sp>
      <p:sp>
        <p:nvSpPr>
          <p:cNvPr id="20" name="ホームベース 15">
            <a:extLst>
              <a:ext uri="{FF2B5EF4-FFF2-40B4-BE49-F238E27FC236}">
                <a16:creationId xmlns:a16="http://schemas.microsoft.com/office/drawing/2014/main" id="{E1E2031F-C00B-42AC-9E95-0A917795B5FB}"/>
              </a:ext>
            </a:extLst>
          </p:cNvPr>
          <p:cNvSpPr/>
          <p:nvPr/>
        </p:nvSpPr>
        <p:spPr bwMode="auto">
          <a:xfrm>
            <a:off x="3210602" y="4747768"/>
            <a:ext cx="1170130" cy="1008112"/>
          </a:xfrm>
          <a:prstGeom prst="homePlate">
            <a:avLst>
              <a:gd name="adj" fmla="val 40798"/>
            </a:avLst>
          </a:prstGeom>
          <a:solidFill>
            <a:schemeClr val="accent1">
              <a:lumMod val="40000"/>
              <a:lumOff val="60000"/>
            </a:schemeClr>
          </a:solidFill>
          <a:ln w="19050" cap="flat" cmpd="sng" algn="ctr">
            <a:solidFill>
              <a:schemeClr val="bg1">
                <a:lumMod val="65000"/>
              </a:schemeClr>
            </a:solidFill>
            <a:prstDash val="solid"/>
            <a:round/>
            <a:headEnd type="none" w="med" len="med"/>
            <a:tailEnd type="none" w="med" len="med"/>
          </a:ln>
          <a:effectLst/>
        </p:spPr>
        <p:txBody>
          <a:bodyPr vert="horz" wrap="none" lIns="73884" tIns="36942" rIns="73884" bIns="36942" numCol="1" rtlCol="0" anchor="ctr" anchorCtr="0" compatLnSpc="1">
            <a:prstTxWarp prst="textNoShape">
              <a:avLst/>
            </a:prstTxWarp>
            <a:normAutofit/>
          </a:bodyPr>
          <a:lstStyle/>
          <a:p>
            <a:pPr algn="ctr" defTabSz="871538" fontAlgn="base">
              <a:spcBef>
                <a:spcPct val="0"/>
              </a:spcBef>
              <a:spcAft>
                <a:spcPct val="0"/>
              </a:spcAft>
              <a:defRPr/>
            </a:pPr>
            <a:r>
              <a:rPr kumimoji="1" lang="ja-JP" altLang="en-US" sz="1400" kern="0" dirty="0">
                <a:solidFill>
                  <a:sysClr val="windowText" lastClr="000000"/>
                </a:solidFill>
                <a:latin typeface="Meiryo UI" panose="020B0604030504040204" pitchFamily="50" charset="-128"/>
                <a:ea typeface="Meiryo UI" panose="020B0604030504040204" pitchFamily="50" charset="-128"/>
              </a:rPr>
              <a:t>仮説検証に</a:t>
            </a:r>
            <a:br>
              <a:rPr kumimoji="1" lang="en-US" altLang="ja-JP" sz="1400" kern="0" dirty="0">
                <a:solidFill>
                  <a:sysClr val="windowText" lastClr="000000"/>
                </a:solidFill>
                <a:latin typeface="Meiryo UI" panose="020B0604030504040204" pitchFamily="50" charset="-128"/>
                <a:ea typeface="Meiryo UI" panose="020B0604030504040204" pitchFamily="50" charset="-128"/>
              </a:rPr>
            </a:br>
            <a:r>
              <a:rPr kumimoji="1" lang="ja-JP" altLang="en-US" sz="1400" kern="0" dirty="0">
                <a:solidFill>
                  <a:sysClr val="windowText" lastClr="000000"/>
                </a:solidFill>
                <a:latin typeface="Meiryo UI" panose="020B0604030504040204" pitchFamily="50" charset="-128"/>
                <a:ea typeface="Meiryo UI" panose="020B0604030504040204" pitchFamily="50" charset="-128"/>
              </a:rPr>
              <a:t>必要な</a:t>
            </a:r>
            <a:br>
              <a:rPr kumimoji="1" lang="en-US" altLang="ja-JP" sz="1400" kern="0" dirty="0">
                <a:solidFill>
                  <a:sysClr val="windowText" lastClr="000000"/>
                </a:solidFill>
                <a:latin typeface="Meiryo UI" panose="020B0604030504040204" pitchFamily="50" charset="-128"/>
                <a:ea typeface="Meiryo UI" panose="020B0604030504040204" pitchFamily="50" charset="-128"/>
              </a:rPr>
            </a:br>
            <a:r>
              <a:rPr kumimoji="1" lang="ja-JP" altLang="en-US" sz="1400" kern="0" dirty="0">
                <a:solidFill>
                  <a:sysClr val="windowText" lastClr="000000"/>
                </a:solidFill>
                <a:latin typeface="Meiryo UI" panose="020B0604030504040204" pitchFamily="50" charset="-128"/>
                <a:ea typeface="Meiryo UI" panose="020B0604030504040204" pitchFamily="50" charset="-128"/>
              </a:rPr>
              <a:t>データは？</a:t>
            </a:r>
          </a:p>
        </p:txBody>
      </p:sp>
      <p:sp>
        <p:nvSpPr>
          <p:cNvPr id="21" name="ホームベース 16">
            <a:extLst>
              <a:ext uri="{FF2B5EF4-FFF2-40B4-BE49-F238E27FC236}">
                <a16:creationId xmlns:a16="http://schemas.microsoft.com/office/drawing/2014/main" id="{F98E4C9B-1F79-4234-BDB2-F45BDEC492EC}"/>
              </a:ext>
            </a:extLst>
          </p:cNvPr>
          <p:cNvSpPr/>
          <p:nvPr/>
        </p:nvSpPr>
        <p:spPr bwMode="auto">
          <a:xfrm>
            <a:off x="4429236" y="4747768"/>
            <a:ext cx="1170130" cy="1008112"/>
          </a:xfrm>
          <a:prstGeom prst="homePlate">
            <a:avLst>
              <a:gd name="adj" fmla="val 40798"/>
            </a:avLst>
          </a:prstGeom>
          <a:solidFill>
            <a:schemeClr val="accent1">
              <a:lumMod val="40000"/>
              <a:lumOff val="60000"/>
            </a:schemeClr>
          </a:solidFill>
          <a:ln w="19050" cap="flat" cmpd="sng" algn="ctr">
            <a:solidFill>
              <a:schemeClr val="bg1">
                <a:lumMod val="65000"/>
              </a:schemeClr>
            </a:solidFill>
            <a:prstDash val="solid"/>
            <a:round/>
            <a:headEnd type="none" w="med" len="med"/>
            <a:tailEnd type="none" w="med" len="med"/>
          </a:ln>
          <a:effectLst/>
        </p:spPr>
        <p:txBody>
          <a:bodyPr vert="horz" wrap="none" lIns="73884" tIns="36942" rIns="73884" bIns="36942" numCol="1" rtlCol="0" anchor="ctr" anchorCtr="0" compatLnSpc="1">
            <a:prstTxWarp prst="textNoShape">
              <a:avLst/>
            </a:prstTxWarp>
            <a:normAutofit/>
          </a:bodyPr>
          <a:lstStyle/>
          <a:p>
            <a:pPr algn="ctr" defTabSz="871538" fontAlgn="base">
              <a:spcBef>
                <a:spcPct val="0"/>
              </a:spcBef>
              <a:spcAft>
                <a:spcPct val="0"/>
              </a:spcAft>
              <a:defRPr/>
            </a:pPr>
            <a:r>
              <a:rPr kumimoji="1" lang="ja-JP" altLang="en-US" sz="1400" kern="0" dirty="0">
                <a:solidFill>
                  <a:sysClr val="windowText" lastClr="000000"/>
                </a:solidFill>
                <a:latin typeface="Meiryo UI" panose="020B0604030504040204" pitchFamily="50" charset="-128"/>
                <a:ea typeface="Meiryo UI" panose="020B0604030504040204" pitchFamily="50" charset="-128"/>
              </a:rPr>
              <a:t>課題解決に</a:t>
            </a:r>
            <a:br>
              <a:rPr kumimoji="1" lang="en-US" altLang="ja-JP" sz="1400" kern="0" dirty="0">
                <a:solidFill>
                  <a:sysClr val="windowText" lastClr="000000"/>
                </a:solidFill>
                <a:latin typeface="Meiryo UI" panose="020B0604030504040204" pitchFamily="50" charset="-128"/>
                <a:ea typeface="Meiryo UI" panose="020B0604030504040204" pitchFamily="50" charset="-128"/>
              </a:rPr>
            </a:br>
            <a:r>
              <a:rPr kumimoji="1" lang="en-US" altLang="ja-JP" sz="1400" kern="0" dirty="0">
                <a:solidFill>
                  <a:sysClr val="windowText" lastClr="000000"/>
                </a:solidFill>
                <a:latin typeface="Meiryo UI" panose="020B0604030504040204" pitchFamily="50" charset="-128"/>
                <a:ea typeface="Meiryo UI" panose="020B0604030504040204" pitchFamily="50" charset="-128"/>
              </a:rPr>
              <a:t>AI</a:t>
            </a:r>
            <a:r>
              <a:rPr kumimoji="1" lang="ja-JP" altLang="en-US" sz="1400" kern="0" dirty="0">
                <a:solidFill>
                  <a:sysClr val="windowText" lastClr="000000"/>
                </a:solidFill>
                <a:latin typeface="Meiryo UI" panose="020B0604030504040204" pitchFamily="50" charset="-128"/>
                <a:ea typeface="Meiryo UI" panose="020B0604030504040204" pitchFamily="50" charset="-128"/>
              </a:rPr>
              <a:t>を活用</a:t>
            </a:r>
            <a:br>
              <a:rPr kumimoji="1" lang="en-US" altLang="ja-JP" sz="1400" kern="0" dirty="0">
                <a:solidFill>
                  <a:sysClr val="windowText" lastClr="000000"/>
                </a:solidFill>
                <a:latin typeface="Meiryo UI" panose="020B0604030504040204" pitchFamily="50" charset="-128"/>
                <a:ea typeface="Meiryo UI" panose="020B0604030504040204" pitchFamily="50" charset="-128"/>
              </a:rPr>
            </a:br>
            <a:r>
              <a:rPr kumimoji="1" lang="ja-JP" altLang="en-US" sz="1400" kern="0" dirty="0">
                <a:solidFill>
                  <a:sysClr val="windowText" lastClr="000000"/>
                </a:solidFill>
                <a:latin typeface="Meiryo UI" panose="020B0604030504040204" pitchFamily="50" charset="-128"/>
                <a:ea typeface="Meiryo UI" panose="020B0604030504040204" pitchFamily="50" charset="-128"/>
              </a:rPr>
              <a:t>できるか？</a:t>
            </a:r>
          </a:p>
        </p:txBody>
      </p:sp>
      <p:sp>
        <p:nvSpPr>
          <p:cNvPr id="4" name="矢印: 下 3">
            <a:extLst>
              <a:ext uri="{FF2B5EF4-FFF2-40B4-BE49-F238E27FC236}">
                <a16:creationId xmlns:a16="http://schemas.microsoft.com/office/drawing/2014/main" id="{317C5A68-BE3A-457F-AF57-5882BFC9AD53}"/>
              </a:ext>
            </a:extLst>
          </p:cNvPr>
          <p:cNvSpPr/>
          <p:nvPr/>
        </p:nvSpPr>
        <p:spPr>
          <a:xfrm>
            <a:off x="2805744" y="4282902"/>
            <a:ext cx="1800200" cy="331977"/>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Meiryo UI" panose="020B0604030504040204" pitchFamily="50" charset="-128"/>
              <a:ea typeface="Meiryo UI" panose="020B0604030504040204" pitchFamily="50" charset="-128"/>
            </a:endParaRPr>
          </a:p>
        </p:txBody>
      </p:sp>
      <p:sp>
        <p:nvSpPr>
          <p:cNvPr id="2" name="テキスト ボックス 1">
            <a:extLst>
              <a:ext uri="{FF2B5EF4-FFF2-40B4-BE49-F238E27FC236}">
                <a16:creationId xmlns:a16="http://schemas.microsoft.com/office/drawing/2014/main" id="{13B1EC6D-E33D-EC1D-3DF0-4456E0C851F7}"/>
              </a:ext>
            </a:extLst>
          </p:cNvPr>
          <p:cNvSpPr txBox="1"/>
          <p:nvPr/>
        </p:nvSpPr>
        <p:spPr>
          <a:xfrm>
            <a:off x="1381346" y="1279236"/>
            <a:ext cx="9092554" cy="830997"/>
          </a:xfrm>
          <a:prstGeom prst="rect">
            <a:avLst/>
          </a:prstGeom>
          <a:noFill/>
        </p:spPr>
        <p:txBody>
          <a:bodyPr wrap="none" rtlCol="0">
            <a:spAutoFit/>
          </a:bodyPr>
          <a:lstStyle/>
          <a:p>
            <a:r>
              <a:rPr lang="en-US" altLang="ja-JP" sz="2400" dirty="0"/>
              <a:t>AI</a:t>
            </a:r>
            <a:r>
              <a:rPr lang="ja-JP" altLang="en-US" sz="2400"/>
              <a:t>導入後のビジネスモデルをどのように提案し、合意を得るか？</a:t>
            </a:r>
          </a:p>
          <a:p>
            <a:r>
              <a:rPr lang="ja-JP" altLang="en-US" sz="2400"/>
              <a:t>企画提案の流れを参考にすると効率的に進めることができる</a:t>
            </a:r>
          </a:p>
        </p:txBody>
      </p:sp>
    </p:spTree>
    <p:extLst>
      <p:ext uri="{BB962C8B-B14F-4D97-AF65-F5344CB8AC3E}">
        <p14:creationId xmlns:p14="http://schemas.microsoft.com/office/powerpoint/2010/main" val="163529853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5FA8D86-D098-856B-7472-9BB4CDF9BFEC}"/>
              </a:ext>
            </a:extLst>
          </p:cNvPr>
          <p:cNvSpPr>
            <a:spLocks noGrp="1"/>
          </p:cNvSpPr>
          <p:nvPr>
            <p:ph type="title"/>
          </p:nvPr>
        </p:nvSpPr>
        <p:spPr/>
        <p:txBody>
          <a:bodyPr anchor="ctr">
            <a:normAutofit/>
          </a:bodyPr>
          <a:lstStyle/>
          <a:p>
            <a:r>
              <a:rPr kumimoji="1" lang="en-US" altLang="ja-JP" dirty="0"/>
              <a:t>AI </a:t>
            </a:r>
            <a:r>
              <a:rPr kumimoji="1" lang="ja-JP" altLang="en-US"/>
              <a:t>導入後のビジネスモデルを把握する</a:t>
            </a:r>
          </a:p>
        </p:txBody>
      </p:sp>
      <p:sp>
        <p:nvSpPr>
          <p:cNvPr id="9" name="Slide Number Placeholder 3">
            <a:extLst>
              <a:ext uri="{FF2B5EF4-FFF2-40B4-BE49-F238E27FC236}">
                <a16:creationId xmlns:a16="http://schemas.microsoft.com/office/drawing/2014/main" id="{C6C87720-3B4A-D848-8B98-35D8B7719B4E}"/>
              </a:ext>
            </a:extLst>
          </p:cNvPr>
          <p:cNvSpPr>
            <a:spLocks noGrp="1"/>
          </p:cNvSpPr>
          <p:nvPr>
            <p:ph type="sldNum" sz="quarter" idx="10"/>
          </p:nvPr>
        </p:nvSpPr>
        <p:spPr/>
        <p:txBody>
          <a:bodyPr/>
          <a:lstStyle/>
          <a:p>
            <a:pPr>
              <a:spcAft>
                <a:spcPts val="600"/>
              </a:spcAft>
            </a:pPr>
            <a:fld id="{46BB8D49-91AB-4BE8-B7F4-8EAFE2BF815D}" type="slidenum">
              <a:rPr kumimoji="1" lang="ja-JP" altLang="en-US" smtClean="0"/>
              <a:pPr>
                <a:spcAft>
                  <a:spcPts val="600"/>
                </a:spcAft>
              </a:pPr>
              <a:t>74</a:t>
            </a:fld>
            <a:endParaRPr kumimoji="1" lang="ja-JP" altLang="en-US"/>
          </a:p>
        </p:txBody>
      </p:sp>
      <p:graphicFrame>
        <p:nvGraphicFramePr>
          <p:cNvPr id="4" name="表 3">
            <a:extLst>
              <a:ext uri="{FF2B5EF4-FFF2-40B4-BE49-F238E27FC236}">
                <a16:creationId xmlns:a16="http://schemas.microsoft.com/office/drawing/2014/main" id="{9DC3F0B6-8180-7BC4-B466-05D6035D6D48}"/>
              </a:ext>
            </a:extLst>
          </p:cNvPr>
          <p:cNvGraphicFramePr>
            <a:graphicFrameLocks noGrp="1"/>
          </p:cNvGraphicFramePr>
          <p:nvPr>
            <p:extLst>
              <p:ext uri="{D42A27DB-BD31-4B8C-83A1-F6EECF244321}">
                <p14:modId xmlns:p14="http://schemas.microsoft.com/office/powerpoint/2010/main" val="1635292967"/>
              </p:ext>
            </p:extLst>
          </p:nvPr>
        </p:nvGraphicFramePr>
        <p:xfrm>
          <a:off x="498663" y="2345940"/>
          <a:ext cx="11194669" cy="2166120"/>
        </p:xfrm>
        <a:graphic>
          <a:graphicData uri="http://schemas.openxmlformats.org/drawingml/2006/table">
            <a:tbl>
              <a:tblPr firstRow="1">
                <a:tableStyleId>{69012ECD-51FC-41F1-AA8D-1B2483CD663E}</a:tableStyleId>
              </a:tblPr>
              <a:tblGrid>
                <a:gridCol w="1571606">
                  <a:extLst>
                    <a:ext uri="{9D8B030D-6E8A-4147-A177-3AD203B41FA5}">
                      <a16:colId xmlns:a16="http://schemas.microsoft.com/office/drawing/2014/main" val="3150432040"/>
                    </a:ext>
                  </a:extLst>
                </a:gridCol>
                <a:gridCol w="5301239">
                  <a:extLst>
                    <a:ext uri="{9D8B030D-6E8A-4147-A177-3AD203B41FA5}">
                      <a16:colId xmlns:a16="http://schemas.microsoft.com/office/drawing/2014/main" val="1776329390"/>
                    </a:ext>
                  </a:extLst>
                </a:gridCol>
                <a:gridCol w="4321824">
                  <a:extLst>
                    <a:ext uri="{9D8B030D-6E8A-4147-A177-3AD203B41FA5}">
                      <a16:colId xmlns:a16="http://schemas.microsoft.com/office/drawing/2014/main" val="288294013"/>
                    </a:ext>
                  </a:extLst>
                </a:gridCol>
              </a:tblGrid>
              <a:tr h="295890">
                <a:tc>
                  <a:txBody>
                    <a:bodyPr/>
                    <a:lstStyle/>
                    <a:p>
                      <a:pPr algn="l" fontAlgn="b">
                        <a:spcBef>
                          <a:spcPts val="0"/>
                        </a:spcBef>
                        <a:spcAft>
                          <a:spcPts val="0"/>
                        </a:spcAft>
                      </a:pPr>
                      <a:r>
                        <a:rPr lang="ja-JP" altLang="en-US" sz="1800" b="1" u="none" strike="noStrike">
                          <a:solidFill>
                            <a:schemeClr val="bg1"/>
                          </a:solidFill>
                          <a:effectLst/>
                        </a:rPr>
                        <a:t>項目</a:t>
                      </a:r>
                      <a:endParaRPr lang="ja-JP" altLang="en-US" sz="1800" b="0" i="0" u="none" strike="noStrike">
                        <a:solidFill>
                          <a:schemeClr val="bg1"/>
                        </a:solidFill>
                        <a:effectLst/>
                        <a:latin typeface="Arial" panose="020B0604020202020204" pitchFamily="34" charset="0"/>
                      </a:endParaRPr>
                    </a:p>
                  </a:txBody>
                  <a:tcPr marL="107190" marR="107190" marT="53595" marB="5359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spcBef>
                          <a:spcPts val="0"/>
                        </a:spcBef>
                        <a:spcAft>
                          <a:spcPts val="0"/>
                        </a:spcAft>
                      </a:pPr>
                      <a:r>
                        <a:rPr lang="ja-JP" altLang="en-US" sz="1800" b="1" u="none" strike="noStrike">
                          <a:solidFill>
                            <a:schemeClr val="bg1"/>
                          </a:solidFill>
                          <a:effectLst/>
                        </a:rPr>
                        <a:t>新規ビジネスでの</a:t>
                      </a:r>
                      <a:r>
                        <a:rPr lang="en-US" sz="1800" b="1" u="none" strike="noStrike" dirty="0">
                          <a:solidFill>
                            <a:schemeClr val="bg1"/>
                          </a:solidFill>
                          <a:effectLst/>
                        </a:rPr>
                        <a:t>AI</a:t>
                      </a:r>
                      <a:r>
                        <a:rPr lang="ja-JP" altLang="en-US" sz="1800" b="1" u="none" strike="noStrike">
                          <a:solidFill>
                            <a:schemeClr val="bg1"/>
                          </a:solidFill>
                          <a:effectLst/>
                        </a:rPr>
                        <a:t>導入</a:t>
                      </a:r>
                      <a:endParaRPr lang="ja-JP" altLang="en-US" sz="1800" b="0" i="0" u="none" strike="noStrike">
                        <a:solidFill>
                          <a:schemeClr val="bg1"/>
                        </a:solidFill>
                        <a:effectLst/>
                        <a:latin typeface="Arial" panose="020B0604020202020204" pitchFamily="34" charset="0"/>
                      </a:endParaRPr>
                    </a:p>
                  </a:txBody>
                  <a:tcPr marL="107190" marR="107190" marT="53595" marB="5359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spcBef>
                          <a:spcPts val="0"/>
                        </a:spcBef>
                        <a:spcAft>
                          <a:spcPts val="0"/>
                        </a:spcAft>
                      </a:pPr>
                      <a:r>
                        <a:rPr lang="ja-JP" altLang="en-US" sz="1800" b="1" u="none" strike="noStrike">
                          <a:solidFill>
                            <a:schemeClr val="bg1"/>
                          </a:solidFill>
                          <a:effectLst/>
                        </a:rPr>
                        <a:t>業務改善での</a:t>
                      </a:r>
                      <a:r>
                        <a:rPr lang="en-US" sz="1800" b="1" u="none" strike="noStrike" dirty="0">
                          <a:solidFill>
                            <a:schemeClr val="bg1"/>
                          </a:solidFill>
                          <a:effectLst/>
                        </a:rPr>
                        <a:t>AI</a:t>
                      </a:r>
                      <a:r>
                        <a:rPr lang="ja-JP" altLang="en-US" sz="1800" b="1" u="none" strike="noStrike">
                          <a:solidFill>
                            <a:schemeClr val="bg1"/>
                          </a:solidFill>
                          <a:effectLst/>
                        </a:rPr>
                        <a:t>導入</a:t>
                      </a:r>
                      <a:endParaRPr lang="ja-JP" altLang="en-US" sz="1800" b="0" i="0" u="none" strike="noStrike">
                        <a:solidFill>
                          <a:schemeClr val="bg1"/>
                        </a:solidFill>
                        <a:effectLst/>
                        <a:latin typeface="Arial" panose="020B0604020202020204" pitchFamily="34" charset="0"/>
                      </a:endParaRPr>
                    </a:p>
                  </a:txBody>
                  <a:tcPr marL="107190" marR="107190" marT="53595" marB="5359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02766898"/>
                  </a:ext>
                </a:extLst>
              </a:tr>
              <a:tr h="508646">
                <a:tc>
                  <a:txBody>
                    <a:bodyPr/>
                    <a:lstStyle/>
                    <a:p>
                      <a:pPr algn="ctr" fontAlgn="base">
                        <a:spcBef>
                          <a:spcPts val="0"/>
                        </a:spcBef>
                        <a:spcAft>
                          <a:spcPts val="0"/>
                        </a:spcAft>
                      </a:pPr>
                      <a:r>
                        <a:rPr lang="ja-JP" altLang="en-US" sz="1600" b="0" u="none" strike="noStrike">
                          <a:solidFill>
                            <a:schemeClr val="tx1"/>
                          </a:solidFill>
                          <a:effectLst/>
                        </a:rPr>
                        <a:t>目的</a:t>
                      </a:r>
                      <a:endParaRPr lang="ja-JP" altLang="en-US" sz="1600" b="0" i="0" u="none" strike="noStrike">
                        <a:solidFill>
                          <a:schemeClr val="tx1"/>
                        </a:solidFill>
                        <a:effectLst/>
                        <a:latin typeface="Arial" panose="020B0604020202020204" pitchFamily="34" charset="0"/>
                      </a:endParaRPr>
                    </a:p>
                  </a:txBody>
                  <a:tcPr marL="107190" marR="107190" marT="53595" marB="5359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ase">
                        <a:spcBef>
                          <a:spcPts val="0"/>
                        </a:spcBef>
                        <a:spcAft>
                          <a:spcPts val="0"/>
                        </a:spcAft>
                      </a:pPr>
                      <a:r>
                        <a:rPr lang="ja-JP" altLang="en-US" sz="1600" b="0" u="none" strike="noStrike">
                          <a:solidFill>
                            <a:schemeClr val="tx1"/>
                          </a:solidFill>
                          <a:effectLst/>
                        </a:rPr>
                        <a:t>新しい市場やビジネスモデルを作成し、競争力を高める</a:t>
                      </a:r>
                      <a:endParaRPr lang="ja-JP" altLang="en-US" sz="1600" b="0" i="0" u="none" strike="noStrike">
                        <a:solidFill>
                          <a:schemeClr val="tx1"/>
                        </a:solidFill>
                        <a:effectLst/>
                        <a:latin typeface="Arial" panose="020B0604020202020204" pitchFamily="34" charset="0"/>
                      </a:endParaRPr>
                    </a:p>
                  </a:txBody>
                  <a:tcPr marL="107190" marR="107190" marT="53595" marB="5359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ase">
                        <a:spcBef>
                          <a:spcPts val="0"/>
                        </a:spcBef>
                        <a:spcAft>
                          <a:spcPts val="0"/>
                        </a:spcAft>
                      </a:pPr>
                      <a:r>
                        <a:rPr lang="ja-JP" altLang="en-US" sz="1600" b="0" u="none" strike="noStrike">
                          <a:solidFill>
                            <a:schemeClr val="tx1"/>
                          </a:solidFill>
                          <a:effectLst/>
                        </a:rPr>
                        <a:t>既存の業務プロセスや問題を改善して効率を向上させる</a:t>
                      </a:r>
                      <a:endParaRPr lang="ja-JP" altLang="en-US" sz="1600" b="0" i="0" u="none" strike="noStrike">
                        <a:solidFill>
                          <a:schemeClr val="tx1"/>
                        </a:solidFill>
                        <a:effectLst/>
                        <a:latin typeface="Arial" panose="020B0604020202020204" pitchFamily="34" charset="0"/>
                      </a:endParaRPr>
                    </a:p>
                  </a:txBody>
                  <a:tcPr marL="107190" marR="107190" marT="53595" marB="5359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43972682"/>
                  </a:ext>
                </a:extLst>
              </a:tr>
              <a:tr h="508646">
                <a:tc>
                  <a:txBody>
                    <a:bodyPr/>
                    <a:lstStyle/>
                    <a:p>
                      <a:pPr algn="ctr" fontAlgn="base">
                        <a:spcBef>
                          <a:spcPts val="0"/>
                        </a:spcBef>
                        <a:spcAft>
                          <a:spcPts val="0"/>
                        </a:spcAft>
                      </a:pPr>
                      <a:r>
                        <a:rPr lang="ja-JP" altLang="en-US" sz="1600" b="0" u="none" strike="noStrike">
                          <a:solidFill>
                            <a:schemeClr val="tx1"/>
                          </a:solidFill>
                          <a:effectLst/>
                        </a:rPr>
                        <a:t>リスク</a:t>
                      </a:r>
                      <a:endParaRPr lang="ja-JP" altLang="en-US" sz="1600" b="0" i="0" u="none" strike="noStrike">
                        <a:solidFill>
                          <a:schemeClr val="tx1"/>
                        </a:solidFill>
                        <a:effectLst/>
                        <a:latin typeface="Arial" panose="020B0604020202020204" pitchFamily="34" charset="0"/>
                      </a:endParaRPr>
                    </a:p>
                  </a:txBody>
                  <a:tcPr marL="107190" marR="107190" marT="53595" marB="5359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ase">
                        <a:spcBef>
                          <a:spcPts val="0"/>
                        </a:spcBef>
                        <a:spcAft>
                          <a:spcPts val="0"/>
                        </a:spcAft>
                      </a:pPr>
                      <a:r>
                        <a:rPr lang="ja-JP" altLang="en-US" sz="1600" b="0" u="none" strike="noStrike">
                          <a:solidFill>
                            <a:schemeClr val="tx1"/>
                          </a:solidFill>
                          <a:effectLst/>
                        </a:rPr>
                        <a:t>リスクが高い（市場の受け入れ、技術の未熟さなど）</a:t>
                      </a:r>
                      <a:endParaRPr lang="ja-JP" altLang="en-US" sz="1600" b="0" i="0" u="none" strike="noStrike">
                        <a:solidFill>
                          <a:schemeClr val="tx1"/>
                        </a:solidFill>
                        <a:effectLst/>
                        <a:latin typeface="Arial" panose="020B0604020202020204" pitchFamily="34" charset="0"/>
                      </a:endParaRPr>
                    </a:p>
                  </a:txBody>
                  <a:tcPr marL="107190" marR="107190" marT="53595" marB="5359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ase">
                        <a:spcBef>
                          <a:spcPts val="0"/>
                        </a:spcBef>
                        <a:spcAft>
                          <a:spcPts val="0"/>
                        </a:spcAft>
                      </a:pPr>
                      <a:r>
                        <a:rPr lang="ja-JP" altLang="en-US" sz="1600" b="0" u="none" strike="noStrike">
                          <a:solidFill>
                            <a:schemeClr val="tx1"/>
                          </a:solidFill>
                          <a:effectLst/>
                        </a:rPr>
                        <a:t>リスクが比較的低い（既存のビジネスに基づく）</a:t>
                      </a:r>
                      <a:endParaRPr lang="ja-JP" altLang="en-US" sz="1600" b="0" i="0" u="none" strike="noStrike">
                        <a:solidFill>
                          <a:schemeClr val="tx1"/>
                        </a:solidFill>
                        <a:effectLst/>
                        <a:latin typeface="Arial" panose="020B0604020202020204" pitchFamily="34" charset="0"/>
                      </a:endParaRPr>
                    </a:p>
                  </a:txBody>
                  <a:tcPr marL="107190" marR="107190" marT="53595" marB="5359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30027249"/>
                  </a:ext>
                </a:extLst>
              </a:tr>
              <a:tr h="0">
                <a:tc>
                  <a:txBody>
                    <a:bodyPr/>
                    <a:lstStyle/>
                    <a:p>
                      <a:pPr algn="ctr" fontAlgn="base">
                        <a:spcBef>
                          <a:spcPts val="0"/>
                        </a:spcBef>
                        <a:spcAft>
                          <a:spcPts val="0"/>
                        </a:spcAft>
                      </a:pPr>
                      <a:r>
                        <a:rPr lang="ja-JP" altLang="en-US" sz="1600" b="0" u="none" strike="noStrike">
                          <a:solidFill>
                            <a:schemeClr val="tx1"/>
                          </a:solidFill>
                          <a:effectLst/>
                        </a:rPr>
                        <a:t>成功要因</a:t>
                      </a:r>
                      <a:endParaRPr lang="ja-JP" altLang="en-US" sz="1600" b="0" i="0" u="none" strike="noStrike">
                        <a:solidFill>
                          <a:schemeClr val="tx1"/>
                        </a:solidFill>
                        <a:effectLst/>
                        <a:latin typeface="Arial" panose="020B0604020202020204" pitchFamily="34" charset="0"/>
                      </a:endParaRPr>
                    </a:p>
                  </a:txBody>
                  <a:tcPr marL="107190" marR="107190" marT="53595" marB="5359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ase">
                        <a:spcBef>
                          <a:spcPts val="0"/>
                        </a:spcBef>
                        <a:spcAft>
                          <a:spcPts val="0"/>
                        </a:spcAft>
                      </a:pPr>
                      <a:r>
                        <a:rPr lang="ja-JP" altLang="en-US" sz="1600" b="0" u="none" strike="noStrike">
                          <a:solidFill>
                            <a:schemeClr val="tx1"/>
                          </a:solidFill>
                          <a:effectLst/>
                        </a:rPr>
                        <a:t>ユーザーのニーズや市場動向の正確な理解</a:t>
                      </a:r>
                      <a:endParaRPr lang="ja-JP" altLang="en-US" sz="1600" b="0" i="0" u="none" strike="noStrike">
                        <a:solidFill>
                          <a:schemeClr val="tx1"/>
                        </a:solidFill>
                        <a:effectLst/>
                        <a:latin typeface="Arial" panose="020B0604020202020204" pitchFamily="34" charset="0"/>
                      </a:endParaRPr>
                    </a:p>
                  </a:txBody>
                  <a:tcPr marL="107190" marR="107190" marT="53595" marB="5359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ase">
                        <a:spcBef>
                          <a:spcPts val="0"/>
                        </a:spcBef>
                        <a:spcAft>
                          <a:spcPts val="0"/>
                        </a:spcAft>
                      </a:pPr>
                      <a:r>
                        <a:rPr lang="ja-JP" altLang="en-US" sz="1600" b="0" u="none" strike="noStrike">
                          <a:solidFill>
                            <a:schemeClr val="tx1"/>
                          </a:solidFill>
                          <a:effectLst/>
                        </a:rPr>
                        <a:t>ビジネスプロセスの深い理解、組織内の協力と文化変革</a:t>
                      </a:r>
                      <a:endParaRPr lang="ja-JP" altLang="en-US" sz="1600" b="0" i="0" u="none" strike="noStrike">
                        <a:solidFill>
                          <a:schemeClr val="tx1"/>
                        </a:solidFill>
                        <a:effectLst/>
                        <a:latin typeface="Arial" panose="020B0604020202020204" pitchFamily="34" charset="0"/>
                      </a:endParaRPr>
                    </a:p>
                  </a:txBody>
                  <a:tcPr marL="107190" marR="107190" marT="53595" marB="5359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28443562"/>
                  </a:ext>
                </a:extLst>
              </a:tr>
            </a:tbl>
          </a:graphicData>
        </a:graphic>
      </p:graphicFrame>
      <p:sp>
        <p:nvSpPr>
          <p:cNvPr id="6" name="四角形: 角を丸くする 9">
            <a:extLst>
              <a:ext uri="{FF2B5EF4-FFF2-40B4-BE49-F238E27FC236}">
                <a16:creationId xmlns:a16="http://schemas.microsoft.com/office/drawing/2014/main" id="{C9B6ACEE-A395-3488-5922-1684D9626D11}"/>
              </a:ext>
            </a:extLst>
          </p:cNvPr>
          <p:cNvSpPr/>
          <p:nvPr/>
        </p:nvSpPr>
        <p:spPr bwMode="auto">
          <a:xfrm>
            <a:off x="551393" y="1334128"/>
            <a:ext cx="10678772" cy="477017"/>
          </a:xfrm>
          <a:prstGeom prst="roundRect">
            <a:avLst>
              <a:gd name="adj" fmla="val 7423"/>
            </a:avLst>
          </a:prstGeom>
          <a:solidFill>
            <a:srgbClr val="FEEDE6"/>
          </a:solidFill>
          <a:ln w="19050" algn="ctr">
            <a:noFill/>
            <a:prstDash val="dash"/>
            <a:round/>
            <a:headEnd/>
            <a:tailEnd/>
          </a:ln>
          <a:effectLst/>
        </p:spPr>
        <p:txBody>
          <a:bodyPr wrap="none" lIns="180000" bIns="0" rtlCol="0" anchor="ctr"/>
          <a:lstStyle/>
          <a:p>
            <a:pPr marL="285750" indent="-285750">
              <a:buFont typeface="Wingdings" panose="05000000000000000000" pitchFamily="2" charset="2"/>
              <a:buChar char="n"/>
            </a:pPr>
            <a:r>
              <a:rPr kumimoji="1" lang="ja-JP" altLang="en-US" sz="2000" b="1">
                <a:solidFill>
                  <a:srgbClr val="F36C37"/>
                </a:solidFill>
                <a:latin typeface="+mj-ea"/>
                <a:ea typeface="+mj-ea"/>
              </a:rPr>
              <a:t>目的・リスク・成功要因を把握する</a:t>
            </a:r>
          </a:p>
        </p:txBody>
      </p:sp>
    </p:spTree>
    <p:extLst>
      <p:ext uri="{BB962C8B-B14F-4D97-AF65-F5344CB8AC3E}">
        <p14:creationId xmlns:p14="http://schemas.microsoft.com/office/powerpoint/2010/main" val="404470961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5FA8D86-D098-856B-7472-9BB4CDF9BFEC}"/>
              </a:ext>
            </a:extLst>
          </p:cNvPr>
          <p:cNvSpPr>
            <a:spLocks noGrp="1"/>
          </p:cNvSpPr>
          <p:nvPr>
            <p:ph type="title"/>
          </p:nvPr>
        </p:nvSpPr>
        <p:spPr/>
        <p:txBody>
          <a:bodyPr anchor="ctr">
            <a:normAutofit/>
          </a:bodyPr>
          <a:lstStyle/>
          <a:p>
            <a:r>
              <a:rPr kumimoji="1" lang="en-US" altLang="ja-JP" dirty="0"/>
              <a:t>AI </a:t>
            </a:r>
            <a:r>
              <a:rPr kumimoji="1" lang="ja-JP" altLang="en-US"/>
              <a:t>導入後のビジネスモデルを把握する（生成</a:t>
            </a:r>
            <a:r>
              <a:rPr kumimoji="1" lang="en-US" altLang="ja-JP" dirty="0"/>
              <a:t>AI</a:t>
            </a:r>
            <a:r>
              <a:rPr kumimoji="1" lang="ja-JP" altLang="en-US"/>
              <a:t>）</a:t>
            </a:r>
          </a:p>
        </p:txBody>
      </p:sp>
      <p:sp>
        <p:nvSpPr>
          <p:cNvPr id="9" name="Slide Number Placeholder 3">
            <a:extLst>
              <a:ext uri="{FF2B5EF4-FFF2-40B4-BE49-F238E27FC236}">
                <a16:creationId xmlns:a16="http://schemas.microsoft.com/office/drawing/2014/main" id="{C6C87720-3B4A-D848-8B98-35D8B7719B4E}"/>
              </a:ext>
            </a:extLst>
          </p:cNvPr>
          <p:cNvSpPr>
            <a:spLocks noGrp="1"/>
          </p:cNvSpPr>
          <p:nvPr>
            <p:ph type="sldNum" sz="quarter" idx="10"/>
          </p:nvPr>
        </p:nvSpPr>
        <p:spPr/>
        <p:txBody>
          <a:bodyPr/>
          <a:lstStyle/>
          <a:p>
            <a:pPr>
              <a:spcAft>
                <a:spcPts val="600"/>
              </a:spcAft>
            </a:pPr>
            <a:fld id="{46BB8D49-91AB-4BE8-B7F4-8EAFE2BF815D}" type="slidenum">
              <a:rPr kumimoji="1" lang="ja-JP" altLang="en-US" smtClean="0"/>
              <a:pPr>
                <a:spcAft>
                  <a:spcPts val="600"/>
                </a:spcAft>
              </a:pPr>
              <a:t>75</a:t>
            </a:fld>
            <a:endParaRPr kumimoji="1" lang="ja-JP" altLang="en-US"/>
          </a:p>
        </p:txBody>
      </p:sp>
      <p:sp>
        <p:nvSpPr>
          <p:cNvPr id="5" name="テキスト ボックス 4">
            <a:extLst>
              <a:ext uri="{FF2B5EF4-FFF2-40B4-BE49-F238E27FC236}">
                <a16:creationId xmlns:a16="http://schemas.microsoft.com/office/drawing/2014/main" id="{D2DCE372-B4BC-8DB0-E30B-B122D3FA745D}"/>
              </a:ext>
            </a:extLst>
          </p:cNvPr>
          <p:cNvSpPr txBox="1"/>
          <p:nvPr/>
        </p:nvSpPr>
        <p:spPr>
          <a:xfrm>
            <a:off x="985681" y="1327616"/>
            <a:ext cx="2236510" cy="400110"/>
          </a:xfrm>
          <a:prstGeom prst="rect">
            <a:avLst/>
          </a:prstGeom>
          <a:noFill/>
        </p:spPr>
        <p:txBody>
          <a:bodyPr wrap="none" rtlCol="0">
            <a:spAutoFit/>
          </a:bodyPr>
          <a:lstStyle/>
          <a:p>
            <a:pPr algn="ctr" defTabSz="914400" fontAlgn="base">
              <a:spcBef>
                <a:spcPct val="0"/>
              </a:spcBef>
              <a:spcAft>
                <a:spcPct val="0"/>
              </a:spcAft>
            </a:pPr>
            <a:r>
              <a:rPr kumimoji="1" lang="ja-JP" altLang="en-US" sz="2000" b="1">
                <a:solidFill>
                  <a:srgbClr val="F36C37"/>
                </a:solidFill>
                <a:latin typeface="+mn-ea"/>
              </a:rPr>
              <a:t>オリジナルが人間</a:t>
            </a:r>
            <a:endParaRPr kumimoji="1" lang="ja-JP" altLang="en-US" sz="2000" b="1" dirty="0">
              <a:solidFill>
                <a:srgbClr val="F36C37"/>
              </a:solidFill>
              <a:latin typeface="+mn-ea"/>
            </a:endParaRPr>
          </a:p>
        </p:txBody>
      </p:sp>
      <p:sp>
        <p:nvSpPr>
          <p:cNvPr id="6" name="テキスト ボックス 5">
            <a:extLst>
              <a:ext uri="{FF2B5EF4-FFF2-40B4-BE49-F238E27FC236}">
                <a16:creationId xmlns:a16="http://schemas.microsoft.com/office/drawing/2014/main" id="{2DFD0468-8F42-BA3C-62BB-8513344457DF}"/>
              </a:ext>
            </a:extLst>
          </p:cNvPr>
          <p:cNvSpPr txBox="1"/>
          <p:nvPr/>
        </p:nvSpPr>
        <p:spPr>
          <a:xfrm>
            <a:off x="1082662" y="5269852"/>
            <a:ext cx="2042547" cy="400110"/>
          </a:xfrm>
          <a:prstGeom prst="rect">
            <a:avLst/>
          </a:prstGeom>
          <a:noFill/>
        </p:spPr>
        <p:txBody>
          <a:bodyPr wrap="none" rtlCol="0">
            <a:spAutoFit/>
          </a:bodyPr>
          <a:lstStyle/>
          <a:p>
            <a:pPr algn="ctr" defTabSz="914400" fontAlgn="base">
              <a:spcBef>
                <a:spcPct val="0"/>
              </a:spcBef>
              <a:spcAft>
                <a:spcPct val="0"/>
              </a:spcAft>
            </a:pPr>
            <a:r>
              <a:rPr kumimoji="1" lang="ja-JP" altLang="en-US" sz="2000" b="1">
                <a:solidFill>
                  <a:schemeClr val="tx1">
                    <a:lumMod val="50000"/>
                    <a:lumOff val="50000"/>
                  </a:schemeClr>
                </a:solidFill>
                <a:latin typeface="+mn-ea"/>
              </a:rPr>
              <a:t>オリジナルが</a:t>
            </a:r>
            <a:r>
              <a:rPr kumimoji="1" lang="en-US" altLang="ja-JP" sz="2000" b="1" dirty="0">
                <a:solidFill>
                  <a:schemeClr val="tx1">
                    <a:lumMod val="50000"/>
                    <a:lumOff val="50000"/>
                  </a:schemeClr>
                </a:solidFill>
                <a:latin typeface="+mn-ea"/>
              </a:rPr>
              <a:t>AI</a:t>
            </a:r>
            <a:endParaRPr kumimoji="1" lang="ja-JP" altLang="en-US" sz="2000" b="1" dirty="0">
              <a:solidFill>
                <a:schemeClr val="tx1">
                  <a:lumMod val="50000"/>
                  <a:lumOff val="50000"/>
                </a:schemeClr>
              </a:solidFill>
              <a:latin typeface="+mn-ea"/>
            </a:endParaRPr>
          </a:p>
        </p:txBody>
      </p:sp>
      <p:sp>
        <p:nvSpPr>
          <p:cNvPr id="7" name="上下矢印 6">
            <a:extLst>
              <a:ext uri="{FF2B5EF4-FFF2-40B4-BE49-F238E27FC236}">
                <a16:creationId xmlns:a16="http://schemas.microsoft.com/office/drawing/2014/main" id="{84BBA207-7AE0-5132-BFBD-2E6A672E332F}"/>
              </a:ext>
            </a:extLst>
          </p:cNvPr>
          <p:cNvSpPr/>
          <p:nvPr/>
        </p:nvSpPr>
        <p:spPr>
          <a:xfrm>
            <a:off x="1855741" y="1965849"/>
            <a:ext cx="496388" cy="3085636"/>
          </a:xfrm>
          <a:prstGeom prst="upDownArrow">
            <a:avLst/>
          </a:prstGeom>
          <a:gradFill>
            <a:gsLst>
              <a:gs pos="86000">
                <a:schemeClr val="accent1">
                  <a:lumMod val="5000"/>
                  <a:lumOff val="95000"/>
                </a:schemeClr>
              </a:gs>
              <a:gs pos="37000">
                <a:schemeClr val="accent1">
                  <a:lumMod val="45000"/>
                  <a:lumOff val="55000"/>
                </a:schemeClr>
              </a:gs>
              <a:gs pos="0">
                <a:schemeClr val="accent1">
                  <a:lumMod val="45000"/>
                  <a:lumOff val="55000"/>
                </a:schemeClr>
              </a:gs>
              <a:gs pos="71000">
                <a:schemeClr val="accent1">
                  <a:lumMod val="30000"/>
                  <a:lumOff val="7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8" name="テキスト ボックス 7">
            <a:extLst>
              <a:ext uri="{FF2B5EF4-FFF2-40B4-BE49-F238E27FC236}">
                <a16:creationId xmlns:a16="http://schemas.microsoft.com/office/drawing/2014/main" id="{4D08E583-24FF-6F41-E667-7BC4E5423EB0}"/>
              </a:ext>
            </a:extLst>
          </p:cNvPr>
          <p:cNvSpPr txBox="1"/>
          <p:nvPr/>
        </p:nvSpPr>
        <p:spPr>
          <a:xfrm>
            <a:off x="4053801" y="1327616"/>
            <a:ext cx="1210589" cy="400110"/>
          </a:xfrm>
          <a:prstGeom prst="rect">
            <a:avLst/>
          </a:prstGeom>
          <a:noFill/>
        </p:spPr>
        <p:txBody>
          <a:bodyPr wrap="none" rtlCol="0">
            <a:spAutoFit/>
          </a:bodyPr>
          <a:lstStyle/>
          <a:p>
            <a:pPr algn="ctr" defTabSz="914400" fontAlgn="base">
              <a:spcBef>
                <a:spcPct val="0"/>
              </a:spcBef>
              <a:spcAft>
                <a:spcPct val="0"/>
              </a:spcAft>
            </a:pPr>
            <a:r>
              <a:rPr kumimoji="1" lang="ja-JP" altLang="en-US" sz="2000" b="1">
                <a:solidFill>
                  <a:srgbClr val="F36C37"/>
                </a:solidFill>
                <a:latin typeface="+mn-ea"/>
              </a:rPr>
              <a:t>自然言語</a:t>
            </a:r>
            <a:endParaRPr kumimoji="1" lang="ja-JP" altLang="en-US" sz="2000" b="1" dirty="0">
              <a:solidFill>
                <a:srgbClr val="F36C37"/>
              </a:solidFill>
              <a:latin typeface="+mn-ea"/>
            </a:endParaRPr>
          </a:p>
        </p:txBody>
      </p:sp>
      <p:sp>
        <p:nvSpPr>
          <p:cNvPr id="10" name="テキスト ボックス 9">
            <a:extLst>
              <a:ext uri="{FF2B5EF4-FFF2-40B4-BE49-F238E27FC236}">
                <a16:creationId xmlns:a16="http://schemas.microsoft.com/office/drawing/2014/main" id="{47A6AFDC-B0A6-17F1-3755-D0DD42EE3ED7}"/>
              </a:ext>
            </a:extLst>
          </p:cNvPr>
          <p:cNvSpPr txBox="1"/>
          <p:nvPr/>
        </p:nvSpPr>
        <p:spPr>
          <a:xfrm>
            <a:off x="6930570" y="1327423"/>
            <a:ext cx="1723550" cy="400110"/>
          </a:xfrm>
          <a:prstGeom prst="rect">
            <a:avLst/>
          </a:prstGeom>
          <a:noFill/>
        </p:spPr>
        <p:txBody>
          <a:bodyPr wrap="none" rtlCol="0">
            <a:spAutoFit/>
          </a:bodyPr>
          <a:lstStyle/>
          <a:p>
            <a:pPr algn="ctr" defTabSz="914400" fontAlgn="base">
              <a:spcBef>
                <a:spcPct val="0"/>
              </a:spcBef>
              <a:spcAft>
                <a:spcPct val="0"/>
              </a:spcAft>
            </a:pPr>
            <a:r>
              <a:rPr kumimoji="1" lang="ja-JP" altLang="en-US" sz="2000" b="1">
                <a:solidFill>
                  <a:srgbClr val="F36C37"/>
                </a:solidFill>
                <a:latin typeface="+mn-ea"/>
              </a:rPr>
              <a:t>ユースケース</a:t>
            </a:r>
            <a:endParaRPr kumimoji="1" lang="ja-JP" altLang="en-US" sz="2000" b="1" dirty="0">
              <a:solidFill>
                <a:srgbClr val="F36C37"/>
              </a:solidFill>
              <a:latin typeface="+mn-ea"/>
            </a:endParaRPr>
          </a:p>
        </p:txBody>
      </p:sp>
      <p:sp>
        <p:nvSpPr>
          <p:cNvPr id="11" name="テキスト ボックス 10">
            <a:extLst>
              <a:ext uri="{FF2B5EF4-FFF2-40B4-BE49-F238E27FC236}">
                <a16:creationId xmlns:a16="http://schemas.microsoft.com/office/drawing/2014/main" id="{E2806ADF-F54E-AEEA-75AE-BC1FAD2B386F}"/>
              </a:ext>
            </a:extLst>
          </p:cNvPr>
          <p:cNvSpPr txBox="1"/>
          <p:nvPr/>
        </p:nvSpPr>
        <p:spPr>
          <a:xfrm>
            <a:off x="3746025" y="1965849"/>
            <a:ext cx="1826141" cy="338554"/>
          </a:xfrm>
          <a:prstGeom prst="rect">
            <a:avLst/>
          </a:prstGeom>
          <a:noFill/>
        </p:spPr>
        <p:txBody>
          <a:bodyPr wrap="none" rtlCol="0">
            <a:spAutoFit/>
          </a:bodyPr>
          <a:lstStyle/>
          <a:p>
            <a:pPr algn="ctr" defTabSz="914400" fontAlgn="base">
              <a:spcBef>
                <a:spcPct val="0"/>
              </a:spcBef>
              <a:spcAft>
                <a:spcPct val="0"/>
              </a:spcAft>
            </a:pPr>
            <a:r>
              <a:rPr kumimoji="1" lang="ja-JP" altLang="en-US" sz="1600">
                <a:latin typeface="+mn-ea"/>
              </a:rPr>
              <a:t>文章の校閲・修正</a:t>
            </a:r>
            <a:endParaRPr kumimoji="1" lang="ja-JP" altLang="en-US" sz="1600" dirty="0">
              <a:latin typeface="+mn-ea"/>
            </a:endParaRPr>
          </a:p>
        </p:txBody>
      </p:sp>
      <p:sp>
        <p:nvSpPr>
          <p:cNvPr id="12" name="テキスト ボックス 11">
            <a:extLst>
              <a:ext uri="{FF2B5EF4-FFF2-40B4-BE49-F238E27FC236}">
                <a16:creationId xmlns:a16="http://schemas.microsoft.com/office/drawing/2014/main" id="{BA71A31B-1DB7-DF47-AEFF-99D9CCF5D1C5}"/>
              </a:ext>
            </a:extLst>
          </p:cNvPr>
          <p:cNvSpPr txBox="1"/>
          <p:nvPr/>
        </p:nvSpPr>
        <p:spPr>
          <a:xfrm>
            <a:off x="3746025" y="2658361"/>
            <a:ext cx="1826141" cy="338554"/>
          </a:xfrm>
          <a:prstGeom prst="rect">
            <a:avLst/>
          </a:prstGeom>
          <a:noFill/>
        </p:spPr>
        <p:txBody>
          <a:bodyPr wrap="none" rtlCol="0">
            <a:spAutoFit/>
          </a:bodyPr>
          <a:lstStyle/>
          <a:p>
            <a:pPr algn="ctr" defTabSz="914400" fontAlgn="base">
              <a:spcBef>
                <a:spcPct val="0"/>
              </a:spcBef>
              <a:spcAft>
                <a:spcPct val="0"/>
              </a:spcAft>
            </a:pPr>
            <a:r>
              <a:rPr kumimoji="1" lang="ja-JP" altLang="en-US" sz="1600">
                <a:latin typeface="+mn-ea"/>
              </a:rPr>
              <a:t>文章や概念の要約</a:t>
            </a:r>
            <a:endParaRPr kumimoji="1" lang="ja-JP" altLang="en-US" sz="1600" dirty="0">
              <a:latin typeface="+mn-ea"/>
            </a:endParaRPr>
          </a:p>
        </p:txBody>
      </p:sp>
      <p:sp>
        <p:nvSpPr>
          <p:cNvPr id="13" name="テキスト ボックス 12">
            <a:extLst>
              <a:ext uri="{FF2B5EF4-FFF2-40B4-BE49-F238E27FC236}">
                <a16:creationId xmlns:a16="http://schemas.microsoft.com/office/drawing/2014/main" id="{D5581839-E80B-DA27-C01D-7C365A09EB76}"/>
              </a:ext>
            </a:extLst>
          </p:cNvPr>
          <p:cNvSpPr txBox="1"/>
          <p:nvPr/>
        </p:nvSpPr>
        <p:spPr>
          <a:xfrm>
            <a:off x="3540840" y="3238730"/>
            <a:ext cx="2236510" cy="584775"/>
          </a:xfrm>
          <a:prstGeom prst="rect">
            <a:avLst/>
          </a:prstGeom>
          <a:noFill/>
        </p:spPr>
        <p:txBody>
          <a:bodyPr wrap="none" rtlCol="0">
            <a:spAutoFit/>
          </a:bodyPr>
          <a:lstStyle/>
          <a:p>
            <a:pPr algn="ctr" defTabSz="914400" fontAlgn="base">
              <a:spcBef>
                <a:spcPct val="0"/>
              </a:spcBef>
              <a:spcAft>
                <a:spcPct val="0"/>
              </a:spcAft>
            </a:pPr>
            <a:r>
              <a:rPr kumimoji="1" lang="ja-JP" altLang="en-US" sz="1600">
                <a:latin typeface="+mn-ea"/>
              </a:rPr>
              <a:t>壁打ち・</a:t>
            </a:r>
            <a:endParaRPr kumimoji="1" lang="en-US" altLang="ja-JP" sz="1600" dirty="0">
              <a:latin typeface="+mn-ea"/>
            </a:endParaRPr>
          </a:p>
          <a:p>
            <a:pPr algn="ctr" defTabSz="914400" fontAlgn="base">
              <a:spcBef>
                <a:spcPct val="0"/>
              </a:spcBef>
              <a:spcAft>
                <a:spcPct val="0"/>
              </a:spcAft>
            </a:pPr>
            <a:r>
              <a:rPr kumimoji="1" lang="ja-JP" altLang="en-US" sz="1600">
                <a:latin typeface="+mn-ea"/>
              </a:rPr>
              <a:t>ブレインストーミング</a:t>
            </a:r>
            <a:endParaRPr kumimoji="1" lang="ja-JP" altLang="en-US" sz="1600" dirty="0">
              <a:latin typeface="+mn-ea"/>
            </a:endParaRPr>
          </a:p>
        </p:txBody>
      </p:sp>
      <p:sp>
        <p:nvSpPr>
          <p:cNvPr id="14" name="テキスト ボックス 13">
            <a:extLst>
              <a:ext uri="{FF2B5EF4-FFF2-40B4-BE49-F238E27FC236}">
                <a16:creationId xmlns:a16="http://schemas.microsoft.com/office/drawing/2014/main" id="{3EE37175-98A1-CABD-6D02-4104B91CEA1C}"/>
              </a:ext>
            </a:extLst>
          </p:cNvPr>
          <p:cNvSpPr txBox="1"/>
          <p:nvPr/>
        </p:nvSpPr>
        <p:spPr>
          <a:xfrm>
            <a:off x="3313488" y="4331313"/>
            <a:ext cx="2646878" cy="338554"/>
          </a:xfrm>
          <a:prstGeom prst="rect">
            <a:avLst/>
          </a:prstGeom>
          <a:noFill/>
        </p:spPr>
        <p:txBody>
          <a:bodyPr wrap="none" rtlCol="0">
            <a:spAutoFit/>
          </a:bodyPr>
          <a:lstStyle/>
          <a:p>
            <a:pPr algn="ctr" defTabSz="914400" fontAlgn="base">
              <a:spcBef>
                <a:spcPct val="0"/>
              </a:spcBef>
              <a:spcAft>
                <a:spcPct val="0"/>
              </a:spcAft>
            </a:pPr>
            <a:r>
              <a:rPr kumimoji="1" lang="ja-JP" altLang="en-US" sz="1600">
                <a:latin typeface="+mn-ea"/>
              </a:rPr>
              <a:t>リサーチ・論点の洗い出し</a:t>
            </a:r>
            <a:endParaRPr kumimoji="1" lang="ja-JP" altLang="en-US" sz="1600" dirty="0">
              <a:latin typeface="+mn-ea"/>
            </a:endParaRPr>
          </a:p>
        </p:txBody>
      </p:sp>
      <p:sp>
        <p:nvSpPr>
          <p:cNvPr id="15" name="テキスト ボックス 14">
            <a:extLst>
              <a:ext uri="{FF2B5EF4-FFF2-40B4-BE49-F238E27FC236}">
                <a16:creationId xmlns:a16="http://schemas.microsoft.com/office/drawing/2014/main" id="{79487F3D-8748-24F7-9090-7D0C489EFBF6}"/>
              </a:ext>
            </a:extLst>
          </p:cNvPr>
          <p:cNvSpPr txBox="1"/>
          <p:nvPr/>
        </p:nvSpPr>
        <p:spPr>
          <a:xfrm>
            <a:off x="3951209" y="5266735"/>
            <a:ext cx="1415772" cy="338554"/>
          </a:xfrm>
          <a:prstGeom prst="rect">
            <a:avLst/>
          </a:prstGeom>
          <a:noFill/>
        </p:spPr>
        <p:txBody>
          <a:bodyPr wrap="none" rtlCol="0">
            <a:spAutoFit/>
          </a:bodyPr>
          <a:lstStyle/>
          <a:p>
            <a:pPr algn="ctr" defTabSz="914400" fontAlgn="base">
              <a:spcBef>
                <a:spcPct val="0"/>
              </a:spcBef>
              <a:spcAft>
                <a:spcPct val="0"/>
              </a:spcAft>
            </a:pPr>
            <a:r>
              <a:rPr kumimoji="1" lang="ja-JP" altLang="en-US" sz="1600">
                <a:latin typeface="+mn-ea"/>
              </a:rPr>
              <a:t>アイデア提案</a:t>
            </a:r>
            <a:endParaRPr kumimoji="1" lang="ja-JP" altLang="en-US" sz="1600" dirty="0">
              <a:latin typeface="+mn-ea"/>
            </a:endParaRPr>
          </a:p>
        </p:txBody>
      </p:sp>
      <p:sp>
        <p:nvSpPr>
          <p:cNvPr id="16" name="テキスト ボックス 15">
            <a:extLst>
              <a:ext uri="{FF2B5EF4-FFF2-40B4-BE49-F238E27FC236}">
                <a16:creationId xmlns:a16="http://schemas.microsoft.com/office/drawing/2014/main" id="{C71BE7F0-7083-DC41-48C5-4B0DF3A47E4B}"/>
              </a:ext>
            </a:extLst>
          </p:cNvPr>
          <p:cNvSpPr txBox="1"/>
          <p:nvPr/>
        </p:nvSpPr>
        <p:spPr>
          <a:xfrm>
            <a:off x="6192981" y="1964035"/>
            <a:ext cx="3550972" cy="338554"/>
          </a:xfrm>
          <a:prstGeom prst="rect">
            <a:avLst/>
          </a:prstGeom>
          <a:noFill/>
        </p:spPr>
        <p:txBody>
          <a:bodyPr wrap="none" rtlCol="0">
            <a:spAutoFit/>
          </a:bodyPr>
          <a:lstStyle/>
          <a:p>
            <a:pPr marL="285750" indent="-285750" defTabSz="914400" fontAlgn="base">
              <a:spcBef>
                <a:spcPct val="0"/>
              </a:spcBef>
              <a:spcAft>
                <a:spcPct val="0"/>
              </a:spcAft>
              <a:buFont typeface="Wingdings" pitchFamily="2" charset="2"/>
              <a:buChar char="ü"/>
            </a:pPr>
            <a:r>
              <a:rPr kumimoji="1" lang="ja-JP" altLang="en-US" sz="1600">
                <a:solidFill>
                  <a:srgbClr val="000000"/>
                </a:solidFill>
                <a:latin typeface="+mn-ea"/>
              </a:rPr>
              <a:t>文法のミスや内容の改善点の指摘</a:t>
            </a:r>
            <a:endParaRPr kumimoji="1" lang="ja-JP" altLang="en-US" sz="1600" dirty="0">
              <a:solidFill>
                <a:srgbClr val="000000"/>
              </a:solidFill>
              <a:latin typeface="+mn-ea"/>
            </a:endParaRPr>
          </a:p>
        </p:txBody>
      </p:sp>
      <p:sp>
        <p:nvSpPr>
          <p:cNvPr id="17" name="テキスト ボックス 16">
            <a:extLst>
              <a:ext uri="{FF2B5EF4-FFF2-40B4-BE49-F238E27FC236}">
                <a16:creationId xmlns:a16="http://schemas.microsoft.com/office/drawing/2014/main" id="{858F49BA-6A95-B63E-8099-DB9D2EBFACA3}"/>
              </a:ext>
            </a:extLst>
          </p:cNvPr>
          <p:cNvSpPr txBox="1"/>
          <p:nvPr/>
        </p:nvSpPr>
        <p:spPr>
          <a:xfrm>
            <a:off x="6192981" y="2657268"/>
            <a:ext cx="2525051" cy="338554"/>
          </a:xfrm>
          <a:prstGeom prst="rect">
            <a:avLst/>
          </a:prstGeom>
          <a:noFill/>
        </p:spPr>
        <p:txBody>
          <a:bodyPr wrap="none" rtlCol="0">
            <a:spAutoFit/>
          </a:bodyPr>
          <a:lstStyle/>
          <a:p>
            <a:pPr marL="285750" indent="-285750" defTabSz="914400" fontAlgn="base">
              <a:spcBef>
                <a:spcPct val="0"/>
              </a:spcBef>
              <a:spcAft>
                <a:spcPct val="0"/>
              </a:spcAft>
              <a:buFont typeface="Wingdings" pitchFamily="2" charset="2"/>
              <a:buChar char="ü"/>
            </a:pPr>
            <a:r>
              <a:rPr kumimoji="1" lang="ja-JP" altLang="en-US" sz="1600">
                <a:solidFill>
                  <a:srgbClr val="000000"/>
                </a:solidFill>
                <a:latin typeface="+mn-ea"/>
              </a:rPr>
              <a:t>文字数を指定して要約</a:t>
            </a:r>
            <a:endParaRPr kumimoji="1" lang="ja-JP" altLang="en-US" sz="1600" dirty="0">
              <a:solidFill>
                <a:srgbClr val="000000"/>
              </a:solidFill>
              <a:latin typeface="+mn-ea"/>
            </a:endParaRPr>
          </a:p>
        </p:txBody>
      </p:sp>
      <p:sp>
        <p:nvSpPr>
          <p:cNvPr id="18" name="テキスト ボックス 17">
            <a:extLst>
              <a:ext uri="{FF2B5EF4-FFF2-40B4-BE49-F238E27FC236}">
                <a16:creationId xmlns:a16="http://schemas.microsoft.com/office/drawing/2014/main" id="{5AF6A6F8-05C0-8E9A-7096-AFE3F2AE8D2F}"/>
              </a:ext>
            </a:extLst>
          </p:cNvPr>
          <p:cNvSpPr txBox="1"/>
          <p:nvPr/>
        </p:nvSpPr>
        <p:spPr>
          <a:xfrm>
            <a:off x="6192981" y="3238537"/>
            <a:ext cx="4049507" cy="584775"/>
          </a:xfrm>
          <a:prstGeom prst="rect">
            <a:avLst/>
          </a:prstGeom>
          <a:noFill/>
        </p:spPr>
        <p:txBody>
          <a:bodyPr wrap="none" rtlCol="0">
            <a:spAutoFit/>
          </a:bodyPr>
          <a:lstStyle/>
          <a:p>
            <a:pPr marL="285750" indent="-285750" defTabSz="914400" fontAlgn="base">
              <a:spcBef>
                <a:spcPct val="0"/>
              </a:spcBef>
              <a:spcAft>
                <a:spcPct val="0"/>
              </a:spcAft>
              <a:buFont typeface="Wingdings" pitchFamily="2" charset="2"/>
              <a:buChar char="ü"/>
            </a:pPr>
            <a:r>
              <a:rPr kumimoji="1" lang="ja-JP" altLang="en-US" sz="1600">
                <a:solidFill>
                  <a:srgbClr val="000000"/>
                </a:solidFill>
                <a:latin typeface="+mn-ea"/>
              </a:rPr>
              <a:t>〇〇という考えの抜けている点を指摘</a:t>
            </a:r>
            <a:endParaRPr kumimoji="1" lang="en-US" altLang="ja-JP" sz="1600" dirty="0">
              <a:solidFill>
                <a:srgbClr val="000000"/>
              </a:solidFill>
              <a:latin typeface="+mn-ea"/>
            </a:endParaRPr>
          </a:p>
          <a:p>
            <a:pPr marL="285750" indent="-285750" defTabSz="914400" fontAlgn="base">
              <a:spcBef>
                <a:spcPct val="0"/>
              </a:spcBef>
              <a:spcAft>
                <a:spcPct val="0"/>
              </a:spcAft>
              <a:buFont typeface="Wingdings" pitchFamily="2" charset="2"/>
              <a:buChar char="ü"/>
            </a:pPr>
            <a:r>
              <a:rPr kumimoji="1" lang="en-US" altLang="ja-JP" sz="1600" dirty="0">
                <a:solidFill>
                  <a:srgbClr val="000000"/>
                </a:solidFill>
                <a:latin typeface="+mn-ea"/>
              </a:rPr>
              <a:t>AI </a:t>
            </a:r>
            <a:r>
              <a:rPr kumimoji="1" lang="ja-JP" altLang="en-US" sz="1600">
                <a:solidFill>
                  <a:srgbClr val="000000"/>
                </a:solidFill>
                <a:latin typeface="+mn-ea"/>
              </a:rPr>
              <a:t>と人間で会話しながらアイデア創出</a:t>
            </a:r>
            <a:endParaRPr kumimoji="1" lang="en-US" altLang="ja-JP" sz="1600" dirty="0">
              <a:solidFill>
                <a:srgbClr val="000000"/>
              </a:solidFill>
              <a:latin typeface="+mn-ea"/>
            </a:endParaRPr>
          </a:p>
        </p:txBody>
      </p:sp>
      <p:sp>
        <p:nvSpPr>
          <p:cNvPr id="19" name="テキスト ボックス 18">
            <a:extLst>
              <a:ext uri="{FF2B5EF4-FFF2-40B4-BE49-F238E27FC236}">
                <a16:creationId xmlns:a16="http://schemas.microsoft.com/office/drawing/2014/main" id="{D4CADDB3-513E-6D67-8EE1-BCA77DE26B67}"/>
              </a:ext>
            </a:extLst>
          </p:cNvPr>
          <p:cNvSpPr txBox="1"/>
          <p:nvPr/>
        </p:nvSpPr>
        <p:spPr>
          <a:xfrm>
            <a:off x="6192981" y="4058700"/>
            <a:ext cx="3550972" cy="830997"/>
          </a:xfrm>
          <a:prstGeom prst="rect">
            <a:avLst/>
          </a:prstGeom>
          <a:noFill/>
        </p:spPr>
        <p:txBody>
          <a:bodyPr wrap="none" rtlCol="0">
            <a:spAutoFit/>
          </a:bodyPr>
          <a:lstStyle/>
          <a:p>
            <a:pPr marL="285750" indent="-285750" defTabSz="914400" fontAlgn="base">
              <a:spcBef>
                <a:spcPct val="0"/>
              </a:spcBef>
              <a:spcAft>
                <a:spcPct val="0"/>
              </a:spcAft>
              <a:buFont typeface="Wingdings" pitchFamily="2" charset="2"/>
              <a:buChar char="ü"/>
            </a:pPr>
            <a:r>
              <a:rPr kumimoji="1" lang="ja-JP" altLang="en-US" sz="1600">
                <a:solidFill>
                  <a:srgbClr val="000000"/>
                </a:solidFill>
                <a:latin typeface="+mn-ea"/>
              </a:rPr>
              <a:t>〇〇について要点だけ説明</a:t>
            </a:r>
            <a:endParaRPr kumimoji="1" lang="en-US" altLang="ja-JP" sz="1600" dirty="0">
              <a:solidFill>
                <a:srgbClr val="000000"/>
              </a:solidFill>
              <a:latin typeface="+mn-ea"/>
            </a:endParaRPr>
          </a:p>
          <a:p>
            <a:pPr marL="285750" indent="-285750" defTabSz="914400" fontAlgn="base">
              <a:spcBef>
                <a:spcPct val="0"/>
              </a:spcBef>
              <a:spcAft>
                <a:spcPct val="0"/>
              </a:spcAft>
              <a:buFont typeface="Wingdings" pitchFamily="2" charset="2"/>
              <a:buChar char="ü"/>
            </a:pPr>
            <a:r>
              <a:rPr kumimoji="1" lang="ja-JP" altLang="en-US" sz="1600">
                <a:solidFill>
                  <a:srgbClr val="000000"/>
                </a:solidFill>
                <a:latin typeface="+mn-ea"/>
              </a:rPr>
              <a:t>ディベートふうに論点の洗い出し</a:t>
            </a:r>
            <a:endParaRPr kumimoji="1" lang="en-US" altLang="ja-JP" sz="1600" dirty="0">
              <a:solidFill>
                <a:srgbClr val="000000"/>
              </a:solidFill>
              <a:latin typeface="+mn-ea"/>
            </a:endParaRPr>
          </a:p>
          <a:p>
            <a:pPr marL="285750" indent="-285750" defTabSz="914400" fontAlgn="base">
              <a:spcBef>
                <a:spcPct val="0"/>
              </a:spcBef>
              <a:spcAft>
                <a:spcPct val="0"/>
              </a:spcAft>
              <a:buFont typeface="Wingdings" pitchFamily="2" charset="2"/>
              <a:buChar char="ü"/>
            </a:pPr>
            <a:r>
              <a:rPr kumimoji="1" lang="ja-JP" altLang="en-US" sz="1600">
                <a:solidFill>
                  <a:srgbClr val="000000"/>
                </a:solidFill>
                <a:latin typeface="+mn-ea"/>
              </a:rPr>
              <a:t>表形式で作成</a:t>
            </a:r>
            <a:endParaRPr kumimoji="1" lang="ja-JP" altLang="en-US" sz="1600" dirty="0">
              <a:solidFill>
                <a:srgbClr val="000000"/>
              </a:solidFill>
              <a:latin typeface="+mn-ea"/>
            </a:endParaRPr>
          </a:p>
        </p:txBody>
      </p:sp>
      <p:sp>
        <p:nvSpPr>
          <p:cNvPr id="20" name="テキスト ボックス 19">
            <a:extLst>
              <a:ext uri="{FF2B5EF4-FFF2-40B4-BE49-F238E27FC236}">
                <a16:creationId xmlns:a16="http://schemas.microsoft.com/office/drawing/2014/main" id="{7FBB6CFE-8527-07BF-C7F8-D8A056AED6C8}"/>
              </a:ext>
            </a:extLst>
          </p:cNvPr>
          <p:cNvSpPr txBox="1"/>
          <p:nvPr/>
        </p:nvSpPr>
        <p:spPr>
          <a:xfrm>
            <a:off x="6192981" y="5051292"/>
            <a:ext cx="3550972" cy="830997"/>
          </a:xfrm>
          <a:prstGeom prst="rect">
            <a:avLst/>
          </a:prstGeom>
          <a:noFill/>
        </p:spPr>
        <p:txBody>
          <a:bodyPr wrap="none" rtlCol="0">
            <a:spAutoFit/>
          </a:bodyPr>
          <a:lstStyle/>
          <a:p>
            <a:pPr marL="285750" indent="-285750" defTabSz="914400" fontAlgn="base">
              <a:spcBef>
                <a:spcPct val="0"/>
              </a:spcBef>
              <a:spcAft>
                <a:spcPct val="0"/>
              </a:spcAft>
              <a:buFont typeface="Wingdings" pitchFamily="2" charset="2"/>
              <a:buChar char="ü"/>
            </a:pPr>
            <a:r>
              <a:rPr kumimoji="1" lang="ja-JP" altLang="en-US" sz="1600">
                <a:solidFill>
                  <a:srgbClr val="000000"/>
                </a:solidFill>
                <a:latin typeface="+mn-ea"/>
              </a:rPr>
              <a:t>広告文の自動生成</a:t>
            </a:r>
            <a:endParaRPr kumimoji="1" lang="en-US" altLang="ja-JP" sz="1600" dirty="0">
              <a:solidFill>
                <a:srgbClr val="000000"/>
              </a:solidFill>
              <a:latin typeface="+mn-ea"/>
            </a:endParaRPr>
          </a:p>
          <a:p>
            <a:pPr marL="285750" indent="-285750" defTabSz="914400" fontAlgn="base">
              <a:spcBef>
                <a:spcPct val="0"/>
              </a:spcBef>
              <a:spcAft>
                <a:spcPct val="0"/>
              </a:spcAft>
              <a:buFont typeface="Wingdings" pitchFamily="2" charset="2"/>
              <a:buChar char="ü"/>
            </a:pPr>
            <a:r>
              <a:rPr kumimoji="1" lang="ja-JP" altLang="en-US" sz="1600">
                <a:solidFill>
                  <a:srgbClr val="000000"/>
                </a:solidFill>
                <a:latin typeface="+mn-ea"/>
              </a:rPr>
              <a:t>なにかになりきって答える</a:t>
            </a:r>
            <a:endParaRPr kumimoji="1" lang="en-US" altLang="ja-JP" sz="1600" dirty="0">
              <a:solidFill>
                <a:srgbClr val="000000"/>
              </a:solidFill>
              <a:latin typeface="+mn-ea"/>
            </a:endParaRPr>
          </a:p>
          <a:p>
            <a:pPr marL="285750" indent="-285750" defTabSz="914400" fontAlgn="base">
              <a:spcBef>
                <a:spcPct val="0"/>
              </a:spcBef>
              <a:spcAft>
                <a:spcPct val="0"/>
              </a:spcAft>
              <a:buFont typeface="Wingdings" pitchFamily="2" charset="2"/>
              <a:buChar char="ü"/>
            </a:pPr>
            <a:r>
              <a:rPr kumimoji="1" lang="ja-JP" altLang="en-US" sz="1600">
                <a:solidFill>
                  <a:srgbClr val="000000"/>
                </a:solidFill>
                <a:latin typeface="+mn-ea"/>
              </a:rPr>
              <a:t>人気の出るブログの内容案の提案</a:t>
            </a:r>
            <a:endParaRPr kumimoji="1" lang="ja-JP" altLang="en-US" sz="1600" dirty="0">
              <a:solidFill>
                <a:srgbClr val="000000"/>
              </a:solidFill>
              <a:latin typeface="+mn-ea"/>
            </a:endParaRPr>
          </a:p>
        </p:txBody>
      </p:sp>
      <p:sp>
        <p:nvSpPr>
          <p:cNvPr id="22" name="テキスト ボックス 21">
            <a:extLst>
              <a:ext uri="{FF2B5EF4-FFF2-40B4-BE49-F238E27FC236}">
                <a16:creationId xmlns:a16="http://schemas.microsoft.com/office/drawing/2014/main" id="{5D92D480-214E-6317-0D25-C8BA4788A014}"/>
              </a:ext>
            </a:extLst>
          </p:cNvPr>
          <p:cNvSpPr txBox="1"/>
          <p:nvPr/>
        </p:nvSpPr>
        <p:spPr>
          <a:xfrm>
            <a:off x="10277486" y="1327423"/>
            <a:ext cx="954108" cy="400110"/>
          </a:xfrm>
          <a:prstGeom prst="rect">
            <a:avLst/>
          </a:prstGeom>
          <a:noFill/>
        </p:spPr>
        <p:txBody>
          <a:bodyPr wrap="none" rtlCol="0">
            <a:spAutoFit/>
          </a:bodyPr>
          <a:lstStyle/>
          <a:p>
            <a:pPr algn="ctr" defTabSz="914400" fontAlgn="base">
              <a:spcBef>
                <a:spcPct val="0"/>
              </a:spcBef>
              <a:spcAft>
                <a:spcPct val="0"/>
              </a:spcAft>
            </a:pPr>
            <a:r>
              <a:rPr kumimoji="1" lang="ja-JP" altLang="en-US" sz="2000" b="1">
                <a:solidFill>
                  <a:srgbClr val="F36C37"/>
                </a:solidFill>
                <a:latin typeface="+mn-ea"/>
              </a:rPr>
              <a:t>精度高</a:t>
            </a:r>
            <a:endParaRPr kumimoji="1" lang="ja-JP" altLang="en-US" sz="2000" b="1" dirty="0">
              <a:solidFill>
                <a:srgbClr val="F36C37"/>
              </a:solidFill>
              <a:latin typeface="+mn-ea"/>
            </a:endParaRPr>
          </a:p>
        </p:txBody>
      </p:sp>
      <p:sp>
        <p:nvSpPr>
          <p:cNvPr id="23" name="テキスト ボックス 22">
            <a:extLst>
              <a:ext uri="{FF2B5EF4-FFF2-40B4-BE49-F238E27FC236}">
                <a16:creationId xmlns:a16="http://schemas.microsoft.com/office/drawing/2014/main" id="{56613E51-CEE7-B117-2438-B3952F9F0821}"/>
              </a:ext>
            </a:extLst>
          </p:cNvPr>
          <p:cNvSpPr txBox="1"/>
          <p:nvPr/>
        </p:nvSpPr>
        <p:spPr>
          <a:xfrm>
            <a:off x="10272595" y="5266735"/>
            <a:ext cx="954107" cy="400110"/>
          </a:xfrm>
          <a:prstGeom prst="rect">
            <a:avLst/>
          </a:prstGeom>
          <a:noFill/>
        </p:spPr>
        <p:txBody>
          <a:bodyPr wrap="none" rtlCol="0">
            <a:spAutoFit/>
          </a:bodyPr>
          <a:lstStyle/>
          <a:p>
            <a:pPr algn="ctr" defTabSz="914400" fontAlgn="base">
              <a:spcBef>
                <a:spcPct val="0"/>
              </a:spcBef>
              <a:spcAft>
                <a:spcPct val="0"/>
              </a:spcAft>
            </a:pPr>
            <a:r>
              <a:rPr kumimoji="1" lang="ja-JP" altLang="en-US" sz="2000" b="1">
                <a:solidFill>
                  <a:schemeClr val="tx1">
                    <a:lumMod val="50000"/>
                    <a:lumOff val="50000"/>
                  </a:schemeClr>
                </a:solidFill>
                <a:latin typeface="+mn-ea"/>
              </a:rPr>
              <a:t>精度低</a:t>
            </a:r>
            <a:endParaRPr kumimoji="1" lang="ja-JP" altLang="en-US" sz="2000" b="1" dirty="0">
              <a:solidFill>
                <a:schemeClr val="tx1">
                  <a:lumMod val="50000"/>
                  <a:lumOff val="50000"/>
                </a:schemeClr>
              </a:solidFill>
              <a:latin typeface="+mn-ea"/>
            </a:endParaRPr>
          </a:p>
        </p:txBody>
      </p:sp>
      <p:sp>
        <p:nvSpPr>
          <p:cNvPr id="24" name="上下矢印 23">
            <a:extLst>
              <a:ext uri="{FF2B5EF4-FFF2-40B4-BE49-F238E27FC236}">
                <a16:creationId xmlns:a16="http://schemas.microsoft.com/office/drawing/2014/main" id="{91E02B22-EA77-CCBC-AB8A-74FECEF34764}"/>
              </a:ext>
            </a:extLst>
          </p:cNvPr>
          <p:cNvSpPr/>
          <p:nvPr/>
        </p:nvSpPr>
        <p:spPr>
          <a:xfrm>
            <a:off x="10641460" y="1964035"/>
            <a:ext cx="496388" cy="3085636"/>
          </a:xfrm>
          <a:prstGeom prst="upDownArrow">
            <a:avLst/>
          </a:prstGeom>
          <a:gradFill>
            <a:gsLst>
              <a:gs pos="86000">
                <a:schemeClr val="accent1">
                  <a:lumMod val="5000"/>
                  <a:lumOff val="95000"/>
                </a:schemeClr>
              </a:gs>
              <a:gs pos="37000">
                <a:schemeClr val="accent1">
                  <a:lumMod val="45000"/>
                  <a:lumOff val="55000"/>
                </a:schemeClr>
              </a:gs>
              <a:gs pos="0">
                <a:schemeClr val="accent1">
                  <a:lumMod val="45000"/>
                  <a:lumOff val="55000"/>
                </a:schemeClr>
              </a:gs>
              <a:gs pos="71000">
                <a:schemeClr val="accent1">
                  <a:lumMod val="30000"/>
                  <a:lumOff val="7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cxnSp>
        <p:nvCxnSpPr>
          <p:cNvPr id="27" name="直線コネクタ 26">
            <a:extLst>
              <a:ext uri="{FF2B5EF4-FFF2-40B4-BE49-F238E27FC236}">
                <a16:creationId xmlns:a16="http://schemas.microsoft.com/office/drawing/2014/main" id="{99D9BA6C-84E6-8124-81DE-E2715994FF93}"/>
              </a:ext>
            </a:extLst>
          </p:cNvPr>
          <p:cNvCxnSpPr/>
          <p:nvPr/>
        </p:nvCxnSpPr>
        <p:spPr>
          <a:xfrm>
            <a:off x="3222191" y="2451251"/>
            <a:ext cx="6711383" cy="0"/>
          </a:xfrm>
          <a:prstGeom prst="line">
            <a:avLst/>
          </a:prstGeom>
          <a:ln w="47625">
            <a:solidFill>
              <a:srgbClr val="5694D0"/>
            </a:solidFill>
            <a:prstDash val="sysDot"/>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28" name="直線コネクタ 27">
            <a:extLst>
              <a:ext uri="{FF2B5EF4-FFF2-40B4-BE49-F238E27FC236}">
                <a16:creationId xmlns:a16="http://schemas.microsoft.com/office/drawing/2014/main" id="{05225807-A615-8F69-84A2-69A8433DBEC9}"/>
              </a:ext>
            </a:extLst>
          </p:cNvPr>
          <p:cNvCxnSpPr/>
          <p:nvPr/>
        </p:nvCxnSpPr>
        <p:spPr>
          <a:xfrm>
            <a:off x="3222191" y="3145760"/>
            <a:ext cx="6711383" cy="0"/>
          </a:xfrm>
          <a:prstGeom prst="line">
            <a:avLst/>
          </a:prstGeom>
          <a:ln w="47625">
            <a:solidFill>
              <a:srgbClr val="5694D0"/>
            </a:solidFill>
            <a:prstDash val="sysDot"/>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29" name="直線コネクタ 28">
            <a:extLst>
              <a:ext uri="{FF2B5EF4-FFF2-40B4-BE49-F238E27FC236}">
                <a16:creationId xmlns:a16="http://schemas.microsoft.com/office/drawing/2014/main" id="{6AD57E80-2111-E6A1-520C-C299F252A339}"/>
              </a:ext>
            </a:extLst>
          </p:cNvPr>
          <p:cNvCxnSpPr/>
          <p:nvPr/>
        </p:nvCxnSpPr>
        <p:spPr>
          <a:xfrm>
            <a:off x="3222190" y="3936063"/>
            <a:ext cx="6711383" cy="0"/>
          </a:xfrm>
          <a:prstGeom prst="line">
            <a:avLst/>
          </a:prstGeom>
          <a:ln w="47625">
            <a:solidFill>
              <a:srgbClr val="5694D0"/>
            </a:solidFill>
            <a:prstDash val="sysDot"/>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30" name="直線コネクタ 29">
            <a:extLst>
              <a:ext uri="{FF2B5EF4-FFF2-40B4-BE49-F238E27FC236}">
                <a16:creationId xmlns:a16="http://schemas.microsoft.com/office/drawing/2014/main" id="{2A376BBB-69A2-6C8A-22B1-325496BD1359}"/>
              </a:ext>
            </a:extLst>
          </p:cNvPr>
          <p:cNvCxnSpPr/>
          <p:nvPr/>
        </p:nvCxnSpPr>
        <p:spPr>
          <a:xfrm>
            <a:off x="3222189" y="4889697"/>
            <a:ext cx="6711383" cy="0"/>
          </a:xfrm>
          <a:prstGeom prst="line">
            <a:avLst/>
          </a:prstGeom>
          <a:ln w="47625">
            <a:solidFill>
              <a:srgbClr val="5694D0"/>
            </a:solidFill>
            <a:prstDash val="sysDot"/>
            <a:headEnd type="none" w="med" len="med"/>
            <a:tailEnd type="none" w="med" len="med"/>
          </a:ln>
        </p:spPr>
        <p:style>
          <a:lnRef idx="3">
            <a:schemeClr val="accent1"/>
          </a:lnRef>
          <a:fillRef idx="0">
            <a:schemeClr val="accent1"/>
          </a:fillRef>
          <a:effectRef idx="2">
            <a:schemeClr val="accent1"/>
          </a:effectRef>
          <a:fontRef idx="minor">
            <a:schemeClr val="tx1"/>
          </a:fontRef>
        </p:style>
      </p:cxnSp>
      <p:sp>
        <p:nvSpPr>
          <p:cNvPr id="26" name="テキスト ボックス 25">
            <a:extLst>
              <a:ext uri="{FF2B5EF4-FFF2-40B4-BE49-F238E27FC236}">
                <a16:creationId xmlns:a16="http://schemas.microsoft.com/office/drawing/2014/main" id="{FE9BD1C4-4E40-38CC-151B-9F711986694F}"/>
              </a:ext>
            </a:extLst>
          </p:cNvPr>
          <p:cNvSpPr txBox="1"/>
          <p:nvPr/>
        </p:nvSpPr>
        <p:spPr>
          <a:xfrm>
            <a:off x="3222189" y="6028522"/>
            <a:ext cx="5742277" cy="584775"/>
          </a:xfrm>
          <a:prstGeom prst="rect">
            <a:avLst/>
          </a:prstGeom>
          <a:noFill/>
        </p:spPr>
        <p:txBody>
          <a:bodyPr wrap="none" rtlCol="0">
            <a:spAutoFit/>
          </a:bodyPr>
          <a:lstStyle/>
          <a:p>
            <a:pPr algn="ctr" defTabSz="914400" fontAlgn="base">
              <a:spcBef>
                <a:spcPct val="0"/>
              </a:spcBef>
              <a:spcAft>
                <a:spcPct val="0"/>
              </a:spcAft>
            </a:pPr>
            <a:r>
              <a:rPr kumimoji="1" lang="ja-JP" altLang="en-US" sz="1600" b="1">
                <a:solidFill>
                  <a:srgbClr val="F36C37"/>
                </a:solidFill>
                <a:latin typeface="+mn-ea"/>
              </a:rPr>
              <a:t>従来の</a:t>
            </a:r>
            <a:r>
              <a:rPr kumimoji="1" lang="en-US" altLang="ja-JP" sz="1600" b="1" dirty="0">
                <a:solidFill>
                  <a:srgbClr val="F36C37"/>
                </a:solidFill>
                <a:latin typeface="+mn-ea"/>
              </a:rPr>
              <a:t>AI</a:t>
            </a:r>
            <a:r>
              <a:rPr kumimoji="1" lang="ja-JP" altLang="en-US" sz="1600" b="1">
                <a:solidFill>
                  <a:srgbClr val="F36C37"/>
                </a:solidFill>
                <a:latin typeface="+mn-ea"/>
              </a:rPr>
              <a:t>が汎化性能（未知のデータに対しての性能）を重視</a:t>
            </a:r>
            <a:endParaRPr kumimoji="1" lang="en-US" altLang="ja-JP" sz="1600" b="1" dirty="0">
              <a:solidFill>
                <a:srgbClr val="F36C37"/>
              </a:solidFill>
              <a:latin typeface="+mn-ea"/>
            </a:endParaRPr>
          </a:p>
          <a:p>
            <a:pPr algn="ctr" defTabSz="914400" fontAlgn="base">
              <a:spcBef>
                <a:spcPct val="0"/>
              </a:spcBef>
              <a:spcAft>
                <a:spcPct val="0"/>
              </a:spcAft>
            </a:pPr>
            <a:r>
              <a:rPr kumimoji="1" lang="ja-JP" altLang="en-US" sz="1600" b="1">
                <a:solidFill>
                  <a:srgbClr val="F36C37"/>
                </a:solidFill>
                <a:latin typeface="+mn-ea"/>
              </a:rPr>
              <a:t>大規模言語モデルは「覚えて」いる。必要な程度に汎化</a:t>
            </a:r>
          </a:p>
        </p:txBody>
      </p:sp>
      <p:sp>
        <p:nvSpPr>
          <p:cNvPr id="3" name="テキスト ボックス 2">
            <a:extLst>
              <a:ext uri="{FF2B5EF4-FFF2-40B4-BE49-F238E27FC236}">
                <a16:creationId xmlns:a16="http://schemas.microsoft.com/office/drawing/2014/main" id="{94D108BE-D859-20C2-248B-343FC98C0636}"/>
              </a:ext>
            </a:extLst>
          </p:cNvPr>
          <p:cNvSpPr txBox="1"/>
          <p:nvPr/>
        </p:nvSpPr>
        <p:spPr>
          <a:xfrm>
            <a:off x="5572589" y="5766884"/>
            <a:ext cx="5654113" cy="276999"/>
          </a:xfrm>
          <a:prstGeom prst="rect">
            <a:avLst/>
          </a:prstGeom>
          <a:noFill/>
        </p:spPr>
        <p:txBody>
          <a:bodyPr wrap="none" rtlCol="0">
            <a:spAutoFit/>
          </a:bodyPr>
          <a:lstStyle/>
          <a:p>
            <a:pPr algn="ctr" defTabSz="914400" fontAlgn="base">
              <a:spcBef>
                <a:spcPct val="0"/>
              </a:spcBef>
              <a:spcAft>
                <a:spcPct val="0"/>
              </a:spcAft>
            </a:pPr>
            <a:r>
              <a:rPr kumimoji="1" lang="ja-JP" altLang="en-US" sz="1200">
                <a:solidFill>
                  <a:srgbClr val="000000"/>
                </a:solidFill>
                <a:latin typeface="+mn-ea"/>
              </a:rPr>
              <a:t>出典：</a:t>
            </a:r>
            <a:r>
              <a:rPr kumimoji="1" lang="en-US" altLang="ja-JP" sz="1200" dirty="0">
                <a:solidFill>
                  <a:srgbClr val="000000"/>
                </a:solidFill>
                <a:latin typeface="+mn-ea"/>
                <a:hlinkClick r:id="rId3"/>
              </a:rPr>
              <a:t>https://www.mhlw.go.jp/content/11601000/001125241.pdf</a:t>
            </a:r>
            <a:r>
              <a:rPr kumimoji="1" lang="ja-JP" altLang="en-US" sz="1200">
                <a:solidFill>
                  <a:srgbClr val="000000"/>
                </a:solidFill>
                <a:latin typeface="+mn-ea"/>
              </a:rPr>
              <a:t>　</a:t>
            </a:r>
            <a:r>
              <a:rPr kumimoji="1" lang="en-US" altLang="ja-JP" sz="1200" dirty="0">
                <a:solidFill>
                  <a:srgbClr val="000000"/>
                </a:solidFill>
                <a:latin typeface="+mn-ea"/>
              </a:rPr>
              <a:t>P09</a:t>
            </a:r>
            <a:endParaRPr kumimoji="1" lang="ja-JP" altLang="en-US" sz="1200">
              <a:solidFill>
                <a:srgbClr val="000000"/>
              </a:solidFill>
              <a:latin typeface="+mn-ea"/>
            </a:endParaRPr>
          </a:p>
        </p:txBody>
      </p:sp>
    </p:spTree>
    <p:extLst>
      <p:ext uri="{BB962C8B-B14F-4D97-AF65-F5344CB8AC3E}">
        <p14:creationId xmlns:p14="http://schemas.microsoft.com/office/powerpoint/2010/main" val="95907861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2970C46-B265-B3EA-F550-4742A70E75E1}"/>
              </a:ext>
            </a:extLst>
          </p:cNvPr>
          <p:cNvSpPr>
            <a:spLocks noGrp="1"/>
          </p:cNvSpPr>
          <p:nvPr>
            <p:ph type="title"/>
          </p:nvPr>
        </p:nvSpPr>
        <p:spPr/>
        <p:txBody>
          <a:bodyPr/>
          <a:lstStyle/>
          <a:p>
            <a:r>
              <a:rPr kumimoji="1" lang="ja-JP" altLang="en-US"/>
              <a:t>機械学習システムに求められる要件</a:t>
            </a:r>
          </a:p>
        </p:txBody>
      </p:sp>
      <p:graphicFrame>
        <p:nvGraphicFramePr>
          <p:cNvPr id="3" name="表 2">
            <a:extLst>
              <a:ext uri="{FF2B5EF4-FFF2-40B4-BE49-F238E27FC236}">
                <a16:creationId xmlns:a16="http://schemas.microsoft.com/office/drawing/2014/main" id="{848A9AA4-5BA1-B19B-4AF7-13BEDD502F7E}"/>
              </a:ext>
            </a:extLst>
          </p:cNvPr>
          <p:cNvGraphicFramePr>
            <a:graphicFrameLocks noGrp="1"/>
          </p:cNvGraphicFramePr>
          <p:nvPr>
            <p:extLst>
              <p:ext uri="{D42A27DB-BD31-4B8C-83A1-F6EECF244321}">
                <p14:modId xmlns:p14="http://schemas.microsoft.com/office/powerpoint/2010/main" val="3070020469"/>
              </p:ext>
            </p:extLst>
          </p:nvPr>
        </p:nvGraphicFramePr>
        <p:xfrm>
          <a:off x="975361" y="1453876"/>
          <a:ext cx="10241277" cy="4372156"/>
        </p:xfrm>
        <a:graphic>
          <a:graphicData uri="http://schemas.openxmlformats.org/drawingml/2006/table">
            <a:tbl>
              <a:tblPr firstRow="1">
                <a:tableStyleId>{69012ECD-51FC-41F1-AA8D-1B2483CD663E}</a:tableStyleId>
              </a:tblPr>
              <a:tblGrid>
                <a:gridCol w="2917370">
                  <a:extLst>
                    <a:ext uri="{9D8B030D-6E8A-4147-A177-3AD203B41FA5}">
                      <a16:colId xmlns:a16="http://schemas.microsoft.com/office/drawing/2014/main" val="2319416749"/>
                    </a:ext>
                  </a:extLst>
                </a:gridCol>
                <a:gridCol w="3910148">
                  <a:extLst>
                    <a:ext uri="{9D8B030D-6E8A-4147-A177-3AD203B41FA5}">
                      <a16:colId xmlns:a16="http://schemas.microsoft.com/office/drawing/2014/main" val="911568676"/>
                    </a:ext>
                  </a:extLst>
                </a:gridCol>
                <a:gridCol w="3413759">
                  <a:extLst>
                    <a:ext uri="{9D8B030D-6E8A-4147-A177-3AD203B41FA5}">
                      <a16:colId xmlns:a16="http://schemas.microsoft.com/office/drawing/2014/main" val="1030066955"/>
                    </a:ext>
                  </a:extLst>
                </a:gridCol>
              </a:tblGrid>
              <a:tr h="426552">
                <a:tc>
                  <a:txBody>
                    <a:bodyPr/>
                    <a:lstStyle/>
                    <a:p>
                      <a:pPr algn="ctr" fontAlgn="b"/>
                      <a:r>
                        <a:rPr lang="ja-JP" altLang="en-US" b="1">
                          <a:effectLst/>
                        </a:rPr>
                        <a:t>特性</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ja-JP" altLang="en-US" b="1">
                          <a:effectLst/>
                        </a:rPr>
                        <a:t>意味</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ja-JP" altLang="en-US" b="1">
                          <a:effectLst/>
                        </a:rPr>
                        <a:t>主な要素</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79903642"/>
                  </a:ext>
                </a:extLst>
              </a:tr>
              <a:tr h="746467">
                <a:tc>
                  <a:txBody>
                    <a:bodyPr/>
                    <a:lstStyle/>
                    <a:p>
                      <a:pPr algn="ctr" fontAlgn="base"/>
                      <a:r>
                        <a:rPr lang="ja-JP" altLang="en-US">
                          <a:effectLst/>
                        </a:rPr>
                        <a:t>信頼性</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base"/>
                      <a:r>
                        <a:rPr lang="ja-JP" altLang="en-US">
                          <a:effectLst/>
                        </a:rPr>
                        <a:t>正確で信頼性が高い結果を提供すること。</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base"/>
                      <a:r>
                        <a:rPr lang="ja-JP" altLang="en-US">
                          <a:effectLst/>
                        </a:rPr>
                        <a:t>モデルの正確性、データの品質、システムの安定性</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35615866"/>
                  </a:ext>
                </a:extLst>
              </a:tr>
              <a:tr h="1066379">
                <a:tc>
                  <a:txBody>
                    <a:bodyPr/>
                    <a:lstStyle/>
                    <a:p>
                      <a:pPr algn="ctr" fontAlgn="base"/>
                      <a:r>
                        <a:rPr lang="ja-JP" altLang="en-US">
                          <a:effectLst/>
                        </a:rPr>
                        <a:t>拡張性</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base"/>
                      <a:r>
                        <a:rPr lang="ja-JP" altLang="en-US">
                          <a:effectLst/>
                        </a:rPr>
                        <a:t>増加する負荷やデータ量に対して効率的に処理できること。</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base"/>
                      <a:r>
                        <a:rPr lang="ja-JP" altLang="en-US">
                          <a:effectLst/>
                        </a:rPr>
                        <a:t>システムの性能向上、リソースの効率的な利用、並列処理のサポート</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73613320"/>
                  </a:ext>
                </a:extLst>
              </a:tr>
              <a:tr h="1066379">
                <a:tc>
                  <a:txBody>
                    <a:bodyPr/>
                    <a:lstStyle/>
                    <a:p>
                      <a:pPr algn="ctr" fontAlgn="base"/>
                      <a:r>
                        <a:rPr lang="ja-JP" altLang="en-US">
                          <a:effectLst/>
                        </a:rPr>
                        <a:t>保守性</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base"/>
                      <a:r>
                        <a:rPr lang="ja-JP" altLang="en-US">
                          <a:effectLst/>
                        </a:rPr>
                        <a:t>システムを簡単に修正、更新、管理できること。</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base"/>
                      <a:r>
                        <a:rPr lang="ja-JP" altLang="en-US">
                          <a:effectLst/>
                        </a:rPr>
                        <a:t>コードの可読性、ドキュメントの充実、モジュール化された設計</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95035581"/>
                  </a:ext>
                </a:extLst>
              </a:tr>
              <a:tr h="1066379">
                <a:tc>
                  <a:txBody>
                    <a:bodyPr/>
                    <a:lstStyle/>
                    <a:p>
                      <a:pPr algn="ctr" fontAlgn="base"/>
                      <a:r>
                        <a:rPr lang="ja-JP" altLang="en-US">
                          <a:effectLst/>
                        </a:rPr>
                        <a:t>適応性</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base"/>
                      <a:r>
                        <a:rPr lang="ja-JP" altLang="en-US">
                          <a:effectLst/>
                        </a:rPr>
                        <a:t>新しい環境やデータに対応し、適切に機能すること。</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base"/>
                      <a:r>
                        <a:rPr lang="ja-JP" altLang="en-US">
                          <a:effectLst/>
                        </a:rPr>
                        <a:t>ドメインの変化への対応、モデルの柔軟性、自動調整機能</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87238991"/>
                  </a:ext>
                </a:extLst>
              </a:tr>
            </a:tbl>
          </a:graphicData>
        </a:graphic>
      </p:graphicFrame>
    </p:spTree>
    <p:extLst>
      <p:ext uri="{BB962C8B-B14F-4D97-AF65-F5344CB8AC3E}">
        <p14:creationId xmlns:p14="http://schemas.microsoft.com/office/powerpoint/2010/main" val="191922606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5" name="図表 4">
            <a:extLst>
              <a:ext uri="{FF2B5EF4-FFF2-40B4-BE49-F238E27FC236}">
                <a16:creationId xmlns:a16="http://schemas.microsoft.com/office/drawing/2014/main" id="{89EEE81A-0557-48B5-B389-321EC8150B35}"/>
              </a:ext>
            </a:extLst>
          </p:cNvPr>
          <p:cNvGraphicFramePr/>
          <p:nvPr/>
        </p:nvGraphicFramePr>
        <p:xfrm>
          <a:off x="2058191" y="377299"/>
          <a:ext cx="8075613" cy="32561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タイトル 2">
            <a:extLst>
              <a:ext uri="{FF2B5EF4-FFF2-40B4-BE49-F238E27FC236}">
                <a16:creationId xmlns:a16="http://schemas.microsoft.com/office/drawing/2014/main" id="{466D1A09-D508-4328-BCDD-66CD049F9F6A}"/>
              </a:ext>
            </a:extLst>
          </p:cNvPr>
          <p:cNvSpPr>
            <a:spLocks noGrp="1"/>
          </p:cNvSpPr>
          <p:nvPr>
            <p:ph type="title"/>
          </p:nvPr>
        </p:nvSpPr>
        <p:spPr/>
        <p:txBody>
          <a:bodyPr/>
          <a:lstStyle/>
          <a:p>
            <a:r>
              <a:rPr kumimoji="1" lang="en-US" altLang="ja-JP" dirty="0"/>
              <a:t>AI</a:t>
            </a:r>
            <a:r>
              <a:rPr kumimoji="1" lang="ja-JP" altLang="en-US"/>
              <a:t>導入プロセス</a:t>
            </a:r>
            <a:endParaRPr kumimoji="1" lang="ja-JP" altLang="en-US" dirty="0"/>
          </a:p>
        </p:txBody>
      </p:sp>
      <p:graphicFrame>
        <p:nvGraphicFramePr>
          <p:cNvPr id="6" name="図表 5">
            <a:extLst>
              <a:ext uri="{FF2B5EF4-FFF2-40B4-BE49-F238E27FC236}">
                <a16:creationId xmlns:a16="http://schemas.microsoft.com/office/drawing/2014/main" id="{71280FCB-97D3-48F3-A438-7DA8E649A327}"/>
              </a:ext>
            </a:extLst>
          </p:cNvPr>
          <p:cNvGraphicFramePr/>
          <p:nvPr/>
        </p:nvGraphicFramePr>
        <p:xfrm>
          <a:off x="3391434" y="3446138"/>
          <a:ext cx="1729886" cy="1296143"/>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aphicFrame>
        <p:nvGraphicFramePr>
          <p:cNvPr id="21" name="図表 20">
            <a:extLst>
              <a:ext uri="{FF2B5EF4-FFF2-40B4-BE49-F238E27FC236}">
                <a16:creationId xmlns:a16="http://schemas.microsoft.com/office/drawing/2014/main" id="{3E3C508C-8537-4644-950A-B1E9FFB40710}"/>
              </a:ext>
            </a:extLst>
          </p:cNvPr>
          <p:cNvGraphicFramePr/>
          <p:nvPr/>
        </p:nvGraphicFramePr>
        <p:xfrm>
          <a:off x="5294023" y="3284372"/>
          <a:ext cx="2215594" cy="2141371"/>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sp>
        <p:nvSpPr>
          <p:cNvPr id="8" name="矢印: 下 7">
            <a:extLst>
              <a:ext uri="{FF2B5EF4-FFF2-40B4-BE49-F238E27FC236}">
                <a16:creationId xmlns:a16="http://schemas.microsoft.com/office/drawing/2014/main" id="{4B591FAF-1EB5-4769-A1AE-7618FC189668}"/>
              </a:ext>
            </a:extLst>
          </p:cNvPr>
          <p:cNvSpPr/>
          <p:nvPr/>
        </p:nvSpPr>
        <p:spPr>
          <a:xfrm>
            <a:off x="3971991" y="2820518"/>
            <a:ext cx="568772" cy="612088"/>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Meiryo UI" panose="020B0604030504040204" pitchFamily="50" charset="-128"/>
              <a:ea typeface="Meiryo UI" panose="020B0604030504040204" pitchFamily="50" charset="-128"/>
            </a:endParaRPr>
          </a:p>
        </p:txBody>
      </p:sp>
      <p:sp>
        <p:nvSpPr>
          <p:cNvPr id="15" name="矢印: 下 14">
            <a:extLst>
              <a:ext uri="{FF2B5EF4-FFF2-40B4-BE49-F238E27FC236}">
                <a16:creationId xmlns:a16="http://schemas.microsoft.com/office/drawing/2014/main" id="{72B13ECC-03E7-4BDD-AAB4-66BC3E020993}"/>
              </a:ext>
            </a:extLst>
          </p:cNvPr>
          <p:cNvSpPr/>
          <p:nvPr/>
        </p:nvSpPr>
        <p:spPr>
          <a:xfrm>
            <a:off x="6125023" y="2816912"/>
            <a:ext cx="568772" cy="612088"/>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Meiryo UI" panose="020B0604030504040204" pitchFamily="50" charset="-128"/>
              <a:ea typeface="Meiryo UI" panose="020B0604030504040204" pitchFamily="50" charset="-128"/>
            </a:endParaRPr>
          </a:p>
        </p:txBody>
      </p:sp>
      <p:graphicFrame>
        <p:nvGraphicFramePr>
          <p:cNvPr id="16" name="図表 15">
            <a:extLst>
              <a:ext uri="{FF2B5EF4-FFF2-40B4-BE49-F238E27FC236}">
                <a16:creationId xmlns:a16="http://schemas.microsoft.com/office/drawing/2014/main" id="{3D42A8C6-1493-45F9-90B6-C5EC418D92DD}"/>
              </a:ext>
            </a:extLst>
          </p:cNvPr>
          <p:cNvGraphicFramePr/>
          <p:nvPr/>
        </p:nvGraphicFramePr>
        <p:xfrm>
          <a:off x="7503218" y="3622319"/>
          <a:ext cx="2836633" cy="2415668"/>
        </p:xfrm>
        <a:graphic>
          <a:graphicData uri="http://schemas.openxmlformats.org/drawingml/2006/diagram">
            <dgm:relIds xmlns:dgm="http://schemas.openxmlformats.org/drawingml/2006/diagram" xmlns:r="http://schemas.openxmlformats.org/officeDocument/2006/relationships" r:dm="rId18" r:lo="rId19" r:qs="rId20" r:cs="rId21"/>
          </a:graphicData>
        </a:graphic>
      </p:graphicFrame>
      <p:sp>
        <p:nvSpPr>
          <p:cNvPr id="17" name="矢印: 下 16">
            <a:extLst>
              <a:ext uri="{FF2B5EF4-FFF2-40B4-BE49-F238E27FC236}">
                <a16:creationId xmlns:a16="http://schemas.microsoft.com/office/drawing/2014/main" id="{A028F8E2-9768-4AD1-A25F-106DB2387F53}"/>
              </a:ext>
            </a:extLst>
          </p:cNvPr>
          <p:cNvSpPr/>
          <p:nvPr/>
        </p:nvSpPr>
        <p:spPr>
          <a:xfrm>
            <a:off x="8637147" y="2820518"/>
            <a:ext cx="568772" cy="612088"/>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Meiryo UI" panose="020B0604030504040204" pitchFamily="50" charset="-128"/>
              <a:ea typeface="Meiryo UI" panose="020B0604030504040204" pitchFamily="50" charset="-128"/>
            </a:endParaRPr>
          </a:p>
        </p:txBody>
      </p:sp>
      <p:sp>
        <p:nvSpPr>
          <p:cNvPr id="19" name="正方形/長方形 18">
            <a:extLst>
              <a:ext uri="{FF2B5EF4-FFF2-40B4-BE49-F238E27FC236}">
                <a16:creationId xmlns:a16="http://schemas.microsoft.com/office/drawing/2014/main" id="{66CC3CA4-D382-4423-981C-2627BBB259E0}"/>
              </a:ext>
            </a:extLst>
          </p:cNvPr>
          <p:cNvSpPr/>
          <p:nvPr/>
        </p:nvSpPr>
        <p:spPr>
          <a:xfrm>
            <a:off x="2075542" y="3865362"/>
            <a:ext cx="1047082" cy="307777"/>
          </a:xfrm>
          <a:prstGeom prst="rect">
            <a:avLst/>
          </a:prstGeom>
        </p:spPr>
        <p:txBody>
          <a:bodyPr wrap="none">
            <a:spAutoFit/>
          </a:bodyPr>
          <a:lstStyle/>
          <a:p>
            <a:pPr algn="ctr">
              <a:buNone/>
            </a:pPr>
            <a:r>
              <a:rPr lang="ja-JP" altLang="en-US" sz="1400" dirty="0">
                <a:latin typeface="Meiryo UI" panose="020B0604030504040204" pitchFamily="50" charset="-128"/>
                <a:ea typeface="Meiryo UI" panose="020B0604030504040204" pitchFamily="50" charset="-128"/>
              </a:rPr>
              <a:t>アクティビティ</a:t>
            </a:r>
            <a:endParaRPr lang="en-US" altLang="ja-JP" sz="1400" dirty="0">
              <a:latin typeface="Meiryo UI" panose="020B0604030504040204" pitchFamily="50" charset="-128"/>
              <a:ea typeface="Meiryo UI" panose="020B0604030504040204" pitchFamily="50" charset="-128"/>
            </a:endParaRPr>
          </a:p>
        </p:txBody>
      </p:sp>
      <p:sp>
        <p:nvSpPr>
          <p:cNvPr id="2" name="スライド番号プレースホルダー 2">
            <a:extLst>
              <a:ext uri="{FF2B5EF4-FFF2-40B4-BE49-F238E27FC236}">
                <a16:creationId xmlns:a16="http://schemas.microsoft.com/office/drawing/2014/main" id="{6503F1CB-BD06-2403-57D7-C14832A201D1}"/>
              </a:ext>
            </a:extLst>
          </p:cNvPr>
          <p:cNvSpPr>
            <a:spLocks noGrp="1"/>
          </p:cNvSpPr>
          <p:nvPr>
            <p:ph type="sldNum" sz="quarter" idx="10"/>
          </p:nvPr>
        </p:nvSpPr>
        <p:spPr>
          <a:xfrm>
            <a:off x="9265299" y="6465214"/>
            <a:ext cx="2743200" cy="204403"/>
          </a:xfrm>
        </p:spPr>
        <p:txBody>
          <a:bodyPr/>
          <a:lstStyle/>
          <a:p>
            <a:fld id="{5D750650-B10A-47BF-93C2-E1678438B37A}" type="slidenum">
              <a:rPr lang="en-US" altLang="ja-JP" smtClean="0"/>
              <a:pPr/>
              <a:t>77</a:t>
            </a:fld>
            <a:endParaRPr lang="en-US" altLang="ja-JP" dirty="0"/>
          </a:p>
        </p:txBody>
      </p:sp>
    </p:spTree>
    <p:extLst>
      <p:ext uri="{BB962C8B-B14F-4D97-AF65-F5344CB8AC3E}">
        <p14:creationId xmlns:p14="http://schemas.microsoft.com/office/powerpoint/2010/main" val="153505698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D050EC0-E876-10A2-C692-7E19424E7F54}"/>
              </a:ext>
            </a:extLst>
          </p:cNvPr>
          <p:cNvSpPr>
            <a:spLocks noGrp="1"/>
          </p:cNvSpPr>
          <p:nvPr>
            <p:ph type="title"/>
          </p:nvPr>
        </p:nvSpPr>
        <p:spPr/>
        <p:txBody>
          <a:bodyPr/>
          <a:lstStyle/>
          <a:p>
            <a:r>
              <a:rPr lang="ja-JP" altLang="en-US"/>
              <a:t>生成</a:t>
            </a:r>
            <a:r>
              <a:rPr lang="en-US" altLang="ja-JP" dirty="0"/>
              <a:t> AI </a:t>
            </a:r>
            <a:r>
              <a:rPr lang="ja-JP" altLang="en-US"/>
              <a:t>の事例</a:t>
            </a:r>
            <a:endParaRPr kumimoji="1" lang="ja-JP" altLang="en-US"/>
          </a:p>
        </p:txBody>
      </p:sp>
      <p:sp>
        <p:nvSpPr>
          <p:cNvPr id="3" name="スライド番号プレースホルダー 2">
            <a:extLst>
              <a:ext uri="{FF2B5EF4-FFF2-40B4-BE49-F238E27FC236}">
                <a16:creationId xmlns:a16="http://schemas.microsoft.com/office/drawing/2014/main" id="{B0FDB55B-3BB4-5605-D5C1-9DB5189D6D65}"/>
              </a:ext>
            </a:extLst>
          </p:cNvPr>
          <p:cNvSpPr>
            <a:spLocks noGrp="1"/>
          </p:cNvSpPr>
          <p:nvPr>
            <p:ph type="sldNum" sz="quarter" idx="10"/>
          </p:nvPr>
        </p:nvSpPr>
        <p:spPr/>
        <p:txBody>
          <a:bodyPr/>
          <a:lstStyle/>
          <a:p>
            <a:fld id="{5D750650-B10A-47BF-93C2-E1678438B37A}" type="slidenum">
              <a:rPr lang="en-US" altLang="ja-JP" smtClean="0"/>
              <a:pPr/>
              <a:t>78</a:t>
            </a:fld>
            <a:endParaRPr lang="en-US" altLang="ja-JP" dirty="0"/>
          </a:p>
        </p:txBody>
      </p:sp>
      <p:sp>
        <p:nvSpPr>
          <p:cNvPr id="4" name="テキスト ボックス 3">
            <a:extLst>
              <a:ext uri="{FF2B5EF4-FFF2-40B4-BE49-F238E27FC236}">
                <a16:creationId xmlns:a16="http://schemas.microsoft.com/office/drawing/2014/main" id="{A2C56D7E-68E0-0A63-7F11-5EDF9DC7F7A3}"/>
              </a:ext>
            </a:extLst>
          </p:cNvPr>
          <p:cNvSpPr txBox="1"/>
          <p:nvPr/>
        </p:nvSpPr>
        <p:spPr>
          <a:xfrm>
            <a:off x="722816" y="1229716"/>
            <a:ext cx="1800494" cy="369332"/>
          </a:xfrm>
          <a:prstGeom prst="rect">
            <a:avLst/>
          </a:prstGeom>
          <a:noFill/>
        </p:spPr>
        <p:txBody>
          <a:bodyPr wrap="none" rtlCol="0">
            <a:spAutoFit/>
          </a:bodyPr>
          <a:lstStyle/>
          <a:p>
            <a:pPr algn="ctr" defTabSz="914400" fontAlgn="base">
              <a:spcBef>
                <a:spcPct val="0"/>
              </a:spcBef>
              <a:spcAft>
                <a:spcPct val="0"/>
              </a:spcAft>
            </a:pPr>
            <a:r>
              <a:rPr kumimoji="1" lang="ja-JP" altLang="en-US">
                <a:solidFill>
                  <a:srgbClr val="000000"/>
                </a:solidFill>
                <a:latin typeface="+mn-ea"/>
              </a:rPr>
              <a:t>株式会社プラブ</a:t>
            </a:r>
            <a:endParaRPr kumimoji="1" lang="ja-JP" altLang="en-US" dirty="0">
              <a:solidFill>
                <a:srgbClr val="000000"/>
              </a:solidFill>
              <a:latin typeface="+mn-ea"/>
            </a:endParaRPr>
          </a:p>
        </p:txBody>
      </p:sp>
      <p:pic>
        <p:nvPicPr>
          <p:cNvPr id="1026" name="Picture 2" descr="「パッケージデザインAI」のメリット">
            <a:extLst>
              <a:ext uri="{FF2B5EF4-FFF2-40B4-BE49-F238E27FC236}">
                <a16:creationId xmlns:a16="http://schemas.microsoft.com/office/drawing/2014/main" id="{40613EF8-5DC4-1736-6C31-02680A3003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9040" y="1543381"/>
            <a:ext cx="7153911" cy="3422871"/>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a:extLst>
              <a:ext uri="{FF2B5EF4-FFF2-40B4-BE49-F238E27FC236}">
                <a16:creationId xmlns:a16="http://schemas.microsoft.com/office/drawing/2014/main" id="{CC5DBB3F-4FD2-B733-225F-CFC7A12BA9FC}"/>
              </a:ext>
            </a:extLst>
          </p:cNvPr>
          <p:cNvSpPr txBox="1"/>
          <p:nvPr/>
        </p:nvSpPr>
        <p:spPr>
          <a:xfrm>
            <a:off x="1934976" y="5339588"/>
            <a:ext cx="3467616" cy="338554"/>
          </a:xfrm>
          <a:prstGeom prst="rect">
            <a:avLst/>
          </a:prstGeom>
          <a:noFill/>
        </p:spPr>
        <p:txBody>
          <a:bodyPr wrap="none" rtlCol="0">
            <a:spAutoFit/>
          </a:bodyPr>
          <a:lstStyle/>
          <a:p>
            <a:pPr algn="ctr" defTabSz="914400" fontAlgn="base">
              <a:spcBef>
                <a:spcPct val="0"/>
              </a:spcBef>
              <a:spcAft>
                <a:spcPct val="0"/>
              </a:spcAft>
            </a:pPr>
            <a:r>
              <a:rPr kumimoji="1" lang="ja-JP" altLang="en-US" sz="1600" b="1">
                <a:solidFill>
                  <a:srgbClr val="F36C37"/>
                </a:solidFill>
                <a:latin typeface="+mn-ea"/>
              </a:rPr>
              <a:t>ペットボトルラベルのデザイン生成</a:t>
            </a:r>
            <a:endParaRPr kumimoji="1" lang="ja-JP" altLang="en-US" sz="1600" b="1" dirty="0">
              <a:solidFill>
                <a:srgbClr val="F36C37"/>
              </a:solidFill>
              <a:latin typeface="+mn-ea"/>
            </a:endParaRPr>
          </a:p>
        </p:txBody>
      </p:sp>
      <p:sp>
        <p:nvSpPr>
          <p:cNvPr id="8" name="右矢印 7">
            <a:extLst>
              <a:ext uri="{FF2B5EF4-FFF2-40B4-BE49-F238E27FC236}">
                <a16:creationId xmlns:a16="http://schemas.microsoft.com/office/drawing/2014/main" id="{9C2AE58E-54EC-6985-88D8-F235CDFA9722}"/>
              </a:ext>
            </a:extLst>
          </p:cNvPr>
          <p:cNvSpPr/>
          <p:nvPr/>
        </p:nvSpPr>
        <p:spPr>
          <a:xfrm>
            <a:off x="5787436" y="5125086"/>
            <a:ext cx="617127" cy="670661"/>
          </a:xfrm>
          <a:prstGeom prst="rightArrow">
            <a:avLst/>
          </a:prstGeom>
          <a:solidFill>
            <a:srgbClr val="F36C3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9" name="テキスト ボックス 8">
            <a:extLst>
              <a:ext uri="{FF2B5EF4-FFF2-40B4-BE49-F238E27FC236}">
                <a16:creationId xmlns:a16="http://schemas.microsoft.com/office/drawing/2014/main" id="{9CC6929F-716A-9E9F-2CBB-C68785A11869}"/>
              </a:ext>
            </a:extLst>
          </p:cNvPr>
          <p:cNvSpPr txBox="1"/>
          <p:nvPr/>
        </p:nvSpPr>
        <p:spPr>
          <a:xfrm>
            <a:off x="6954132" y="5107269"/>
            <a:ext cx="3467616" cy="338554"/>
          </a:xfrm>
          <a:prstGeom prst="rect">
            <a:avLst/>
          </a:prstGeom>
          <a:noFill/>
        </p:spPr>
        <p:txBody>
          <a:bodyPr wrap="none" rtlCol="0">
            <a:spAutoFit/>
          </a:bodyPr>
          <a:lstStyle/>
          <a:p>
            <a:pPr algn="ctr" defTabSz="914400" fontAlgn="base">
              <a:spcBef>
                <a:spcPct val="0"/>
              </a:spcBef>
              <a:spcAft>
                <a:spcPct val="0"/>
              </a:spcAft>
            </a:pPr>
            <a:r>
              <a:rPr kumimoji="1" lang="ja-JP" altLang="en-US" sz="1600" b="1">
                <a:solidFill>
                  <a:srgbClr val="F36C37"/>
                </a:solidFill>
                <a:latin typeface="+mn-ea"/>
              </a:rPr>
              <a:t>マーケティングデータの収集・活用</a:t>
            </a:r>
            <a:endParaRPr kumimoji="1" lang="ja-JP" altLang="en-US" sz="1600" b="1" dirty="0">
              <a:solidFill>
                <a:srgbClr val="F36C37"/>
              </a:solidFill>
              <a:latin typeface="+mn-ea"/>
            </a:endParaRPr>
          </a:p>
        </p:txBody>
      </p:sp>
      <p:sp>
        <p:nvSpPr>
          <p:cNvPr id="11" name="テキスト ボックス 10">
            <a:extLst>
              <a:ext uri="{FF2B5EF4-FFF2-40B4-BE49-F238E27FC236}">
                <a16:creationId xmlns:a16="http://schemas.microsoft.com/office/drawing/2014/main" id="{4434C03B-F460-B38D-D37F-575987C2EBF0}"/>
              </a:ext>
            </a:extLst>
          </p:cNvPr>
          <p:cNvSpPr txBox="1"/>
          <p:nvPr/>
        </p:nvSpPr>
        <p:spPr>
          <a:xfrm>
            <a:off x="7774874" y="5508865"/>
            <a:ext cx="1826141" cy="338554"/>
          </a:xfrm>
          <a:prstGeom prst="rect">
            <a:avLst/>
          </a:prstGeom>
          <a:noFill/>
        </p:spPr>
        <p:txBody>
          <a:bodyPr wrap="none" rtlCol="0">
            <a:spAutoFit/>
          </a:bodyPr>
          <a:lstStyle/>
          <a:p>
            <a:pPr algn="ctr" defTabSz="914400" fontAlgn="base">
              <a:spcBef>
                <a:spcPct val="0"/>
              </a:spcBef>
              <a:spcAft>
                <a:spcPct val="0"/>
              </a:spcAft>
            </a:pPr>
            <a:r>
              <a:rPr kumimoji="1" lang="ja-JP" altLang="en-US" sz="1600" b="1">
                <a:solidFill>
                  <a:srgbClr val="F36C37"/>
                </a:solidFill>
                <a:latin typeface="+mn-ea"/>
              </a:rPr>
              <a:t>対応範囲の国際化</a:t>
            </a:r>
            <a:endParaRPr kumimoji="1" lang="ja-JP" altLang="en-US" sz="1600" b="1" dirty="0">
              <a:solidFill>
                <a:srgbClr val="F36C37"/>
              </a:solidFill>
              <a:latin typeface="+mn-ea"/>
            </a:endParaRPr>
          </a:p>
        </p:txBody>
      </p:sp>
      <p:sp>
        <p:nvSpPr>
          <p:cNvPr id="12" name="テキスト ボックス 11">
            <a:extLst>
              <a:ext uri="{FF2B5EF4-FFF2-40B4-BE49-F238E27FC236}">
                <a16:creationId xmlns:a16="http://schemas.microsoft.com/office/drawing/2014/main" id="{DBCC4976-DC69-1978-0318-1121D80CD15C}"/>
              </a:ext>
            </a:extLst>
          </p:cNvPr>
          <p:cNvSpPr txBox="1"/>
          <p:nvPr/>
        </p:nvSpPr>
        <p:spPr>
          <a:xfrm>
            <a:off x="4875149" y="5969024"/>
            <a:ext cx="2441695" cy="338554"/>
          </a:xfrm>
          <a:prstGeom prst="rect">
            <a:avLst/>
          </a:prstGeom>
          <a:noFill/>
        </p:spPr>
        <p:txBody>
          <a:bodyPr wrap="none" rtlCol="0">
            <a:spAutoFit/>
          </a:bodyPr>
          <a:lstStyle/>
          <a:p>
            <a:pPr algn="ctr" defTabSz="914400" fontAlgn="base">
              <a:spcBef>
                <a:spcPct val="0"/>
              </a:spcBef>
              <a:spcAft>
                <a:spcPct val="0"/>
              </a:spcAft>
            </a:pPr>
            <a:r>
              <a:rPr kumimoji="1" lang="ja-JP" altLang="en-US" sz="1600" b="1">
                <a:solidFill>
                  <a:srgbClr val="F36C37"/>
                </a:solidFill>
                <a:latin typeface="+mn-ea"/>
              </a:rPr>
              <a:t>新規ビジネス＋絞り込み</a:t>
            </a:r>
            <a:endParaRPr kumimoji="1" lang="ja-JP" altLang="en-US" sz="1600" b="1" dirty="0">
              <a:solidFill>
                <a:srgbClr val="F36C37"/>
              </a:solidFill>
              <a:latin typeface="+mn-ea"/>
            </a:endParaRPr>
          </a:p>
        </p:txBody>
      </p:sp>
    </p:spTree>
    <p:extLst>
      <p:ext uri="{BB962C8B-B14F-4D97-AF65-F5344CB8AC3E}">
        <p14:creationId xmlns:p14="http://schemas.microsoft.com/office/powerpoint/2010/main" val="246667086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397DFDCB-846C-66F2-DE01-81246B7AA35F}"/>
              </a:ext>
            </a:extLst>
          </p:cNvPr>
          <p:cNvSpPr>
            <a:spLocks noGrp="1"/>
          </p:cNvSpPr>
          <p:nvPr>
            <p:ph type="title"/>
          </p:nvPr>
        </p:nvSpPr>
        <p:spPr/>
        <p:txBody>
          <a:bodyPr anchor="ctr">
            <a:normAutofit/>
          </a:bodyPr>
          <a:lstStyle/>
          <a:p>
            <a:r>
              <a:rPr lang="en-US" altLang="ja-JP" dirty="0"/>
              <a:t>AI </a:t>
            </a:r>
            <a:r>
              <a:rPr lang="ja-JP" altLang="en-US"/>
              <a:t>の全体像</a:t>
            </a:r>
          </a:p>
        </p:txBody>
      </p:sp>
      <p:sp>
        <p:nvSpPr>
          <p:cNvPr id="15" name="Slide Number Placeholder 3">
            <a:extLst>
              <a:ext uri="{FF2B5EF4-FFF2-40B4-BE49-F238E27FC236}">
                <a16:creationId xmlns:a16="http://schemas.microsoft.com/office/drawing/2014/main" id="{253BAF50-3D18-470A-DE52-63C98E72C84F}"/>
              </a:ext>
            </a:extLst>
          </p:cNvPr>
          <p:cNvSpPr>
            <a:spLocks noGrp="1"/>
          </p:cNvSpPr>
          <p:nvPr>
            <p:ph type="sldNum" sz="quarter" idx="10"/>
          </p:nvPr>
        </p:nvSpPr>
        <p:spPr/>
        <p:txBody>
          <a:bodyPr/>
          <a:lstStyle/>
          <a:p>
            <a:pPr>
              <a:spcAft>
                <a:spcPts val="600"/>
              </a:spcAft>
            </a:pPr>
            <a:fld id="{46BB8D49-91AB-4BE8-B7F4-8EAFE2BF815D}" type="slidenum">
              <a:rPr kumimoji="1" lang="ja-JP" altLang="en-US" smtClean="0"/>
              <a:pPr>
                <a:spcAft>
                  <a:spcPts val="600"/>
                </a:spcAft>
              </a:pPr>
              <a:t>79</a:t>
            </a:fld>
            <a:endParaRPr kumimoji="1" lang="ja-JP" altLang="en-US"/>
          </a:p>
        </p:txBody>
      </p:sp>
      <p:sp>
        <p:nvSpPr>
          <p:cNvPr id="4" name="テキスト ボックス 3">
            <a:extLst>
              <a:ext uri="{FF2B5EF4-FFF2-40B4-BE49-F238E27FC236}">
                <a16:creationId xmlns:a16="http://schemas.microsoft.com/office/drawing/2014/main" id="{C8F42D49-DA2B-EF4A-2762-95528C309384}"/>
              </a:ext>
            </a:extLst>
          </p:cNvPr>
          <p:cNvSpPr txBox="1"/>
          <p:nvPr/>
        </p:nvSpPr>
        <p:spPr>
          <a:xfrm>
            <a:off x="4265852" y="1533284"/>
            <a:ext cx="3486852" cy="369332"/>
          </a:xfrm>
          <a:prstGeom prst="rect">
            <a:avLst/>
          </a:prstGeom>
          <a:solidFill>
            <a:schemeClr val="tx1">
              <a:lumMod val="50000"/>
              <a:lumOff val="50000"/>
            </a:schemeClr>
          </a:solidFill>
          <a:ln w="31750">
            <a:noFill/>
          </a:ln>
        </p:spPr>
        <p:txBody>
          <a:bodyPr wrap="none" rtlCol="0">
            <a:spAutoFit/>
          </a:bodyPr>
          <a:lstStyle/>
          <a:p>
            <a:pPr algn="ctr" defTabSz="996696" fontAlgn="base">
              <a:spcBef>
                <a:spcPct val="0"/>
              </a:spcBef>
              <a:spcAft>
                <a:spcPts val="600"/>
              </a:spcAft>
            </a:pPr>
            <a:r>
              <a:rPr kumimoji="1" lang="en-US" altLang="ja-JP" b="1" kern="1200">
                <a:solidFill>
                  <a:schemeClr val="bg1"/>
                </a:solidFill>
                <a:latin typeface="+mn-ea"/>
                <a:ea typeface="+mn-ea"/>
                <a:cs typeface="+mn-cs"/>
              </a:rPr>
              <a:t>1. </a:t>
            </a:r>
            <a:r>
              <a:rPr kumimoji="1" lang="ja-JP" altLang="en-US" b="1" kern="1200">
                <a:solidFill>
                  <a:schemeClr val="bg1"/>
                </a:solidFill>
                <a:latin typeface="+mn-ea"/>
                <a:ea typeface="+mn-ea"/>
                <a:cs typeface="+mn-cs"/>
              </a:rPr>
              <a:t>プロジェクトスコープの決定</a:t>
            </a:r>
            <a:endParaRPr kumimoji="1" lang="ja-JP" altLang="en-US" b="1">
              <a:solidFill>
                <a:schemeClr val="bg1"/>
              </a:solidFill>
              <a:latin typeface="+mn-ea"/>
            </a:endParaRPr>
          </a:p>
        </p:txBody>
      </p:sp>
      <p:sp>
        <p:nvSpPr>
          <p:cNvPr id="5" name="テキスト ボックス 4">
            <a:extLst>
              <a:ext uri="{FF2B5EF4-FFF2-40B4-BE49-F238E27FC236}">
                <a16:creationId xmlns:a16="http://schemas.microsoft.com/office/drawing/2014/main" id="{D97490CA-FEA6-9755-263D-C417ACE73CD3}"/>
              </a:ext>
            </a:extLst>
          </p:cNvPr>
          <p:cNvSpPr txBox="1"/>
          <p:nvPr/>
        </p:nvSpPr>
        <p:spPr>
          <a:xfrm>
            <a:off x="7752704" y="2430149"/>
            <a:ext cx="3025188" cy="369332"/>
          </a:xfrm>
          <a:prstGeom prst="rect">
            <a:avLst/>
          </a:prstGeom>
          <a:solidFill>
            <a:srgbClr val="F36C37"/>
          </a:solidFill>
          <a:ln w="31750">
            <a:noFill/>
          </a:ln>
        </p:spPr>
        <p:txBody>
          <a:bodyPr wrap="none" rtlCol="0">
            <a:spAutoFit/>
          </a:bodyPr>
          <a:lstStyle/>
          <a:p>
            <a:pPr algn="ctr" defTabSz="996696" fontAlgn="base">
              <a:spcBef>
                <a:spcPct val="0"/>
              </a:spcBef>
              <a:spcAft>
                <a:spcPts val="600"/>
              </a:spcAft>
            </a:pPr>
            <a:r>
              <a:rPr kumimoji="1" lang="en-US" altLang="ja-JP" b="1" kern="1200">
                <a:solidFill>
                  <a:schemeClr val="bg1"/>
                </a:solidFill>
                <a:latin typeface="+mn-ea"/>
                <a:ea typeface="+mn-ea"/>
                <a:cs typeface="+mn-cs"/>
              </a:rPr>
              <a:t>2. </a:t>
            </a:r>
            <a:r>
              <a:rPr kumimoji="1" lang="ja-JP" altLang="en-US" b="1" kern="1200">
                <a:solidFill>
                  <a:schemeClr val="bg1"/>
                </a:solidFill>
                <a:latin typeface="+mn-ea"/>
                <a:ea typeface="+mn-ea"/>
                <a:cs typeface="+mn-cs"/>
              </a:rPr>
              <a:t>データエンジニアリング</a:t>
            </a:r>
            <a:endParaRPr kumimoji="1" lang="ja-JP" altLang="en-US" b="1">
              <a:solidFill>
                <a:schemeClr val="bg1"/>
              </a:solidFill>
              <a:latin typeface="+mn-ea"/>
            </a:endParaRPr>
          </a:p>
        </p:txBody>
      </p:sp>
      <p:sp>
        <p:nvSpPr>
          <p:cNvPr id="6" name="テキスト ボックス 5">
            <a:extLst>
              <a:ext uri="{FF2B5EF4-FFF2-40B4-BE49-F238E27FC236}">
                <a16:creationId xmlns:a16="http://schemas.microsoft.com/office/drawing/2014/main" id="{BDC4B95F-799A-4682-BFF2-F6AE39840C09}"/>
              </a:ext>
            </a:extLst>
          </p:cNvPr>
          <p:cNvSpPr txBox="1"/>
          <p:nvPr/>
        </p:nvSpPr>
        <p:spPr>
          <a:xfrm>
            <a:off x="7983536" y="3961495"/>
            <a:ext cx="2563523" cy="369332"/>
          </a:xfrm>
          <a:prstGeom prst="rect">
            <a:avLst/>
          </a:prstGeom>
          <a:solidFill>
            <a:schemeClr val="tx1">
              <a:lumMod val="50000"/>
              <a:lumOff val="50000"/>
            </a:schemeClr>
          </a:solidFill>
          <a:ln w="31750">
            <a:noFill/>
          </a:ln>
        </p:spPr>
        <p:txBody>
          <a:bodyPr wrap="none" rtlCol="0">
            <a:spAutoFit/>
          </a:bodyPr>
          <a:lstStyle/>
          <a:p>
            <a:pPr algn="ctr" defTabSz="996696" fontAlgn="base">
              <a:spcBef>
                <a:spcPct val="0"/>
              </a:spcBef>
              <a:spcAft>
                <a:spcPts val="600"/>
              </a:spcAft>
            </a:pPr>
            <a:r>
              <a:rPr kumimoji="1" lang="en-US" altLang="ja-JP" b="1" kern="1200">
                <a:solidFill>
                  <a:schemeClr val="bg1"/>
                </a:solidFill>
                <a:latin typeface="+mn-ea"/>
                <a:ea typeface="+mn-ea"/>
                <a:cs typeface="+mn-cs"/>
              </a:rPr>
              <a:t>3. </a:t>
            </a:r>
            <a:r>
              <a:rPr kumimoji="1" lang="ja-JP" altLang="en-US" b="1" kern="1200">
                <a:solidFill>
                  <a:schemeClr val="bg1"/>
                </a:solidFill>
                <a:latin typeface="+mn-ea"/>
                <a:ea typeface="+mn-ea"/>
                <a:cs typeface="+mn-cs"/>
              </a:rPr>
              <a:t>機械学習モデル開発</a:t>
            </a:r>
            <a:endParaRPr kumimoji="1" lang="ja-JP" altLang="en-US" b="1">
              <a:solidFill>
                <a:schemeClr val="bg1"/>
              </a:solidFill>
              <a:latin typeface="+mn-ea"/>
            </a:endParaRPr>
          </a:p>
        </p:txBody>
      </p:sp>
      <p:sp>
        <p:nvSpPr>
          <p:cNvPr id="7" name="テキスト ボックス 6">
            <a:extLst>
              <a:ext uri="{FF2B5EF4-FFF2-40B4-BE49-F238E27FC236}">
                <a16:creationId xmlns:a16="http://schemas.microsoft.com/office/drawing/2014/main" id="{0ED33A42-601B-7CDB-F57C-792C1633E8AD}"/>
              </a:ext>
            </a:extLst>
          </p:cNvPr>
          <p:cNvSpPr txBox="1"/>
          <p:nvPr/>
        </p:nvSpPr>
        <p:spPr>
          <a:xfrm>
            <a:off x="5298987" y="5030803"/>
            <a:ext cx="1420582" cy="369332"/>
          </a:xfrm>
          <a:prstGeom prst="rect">
            <a:avLst/>
          </a:prstGeom>
          <a:solidFill>
            <a:schemeClr val="tx1">
              <a:lumMod val="50000"/>
              <a:lumOff val="50000"/>
            </a:schemeClr>
          </a:solidFill>
          <a:ln w="31750">
            <a:noFill/>
          </a:ln>
        </p:spPr>
        <p:txBody>
          <a:bodyPr wrap="none" rtlCol="0">
            <a:spAutoFit/>
          </a:bodyPr>
          <a:lstStyle/>
          <a:p>
            <a:pPr algn="ctr" defTabSz="996696" fontAlgn="base">
              <a:spcBef>
                <a:spcPct val="0"/>
              </a:spcBef>
              <a:spcAft>
                <a:spcPts val="600"/>
              </a:spcAft>
            </a:pPr>
            <a:r>
              <a:rPr kumimoji="1" lang="en-US" altLang="ja-JP" b="1" kern="1200" dirty="0">
                <a:solidFill>
                  <a:schemeClr val="bg1"/>
                </a:solidFill>
                <a:latin typeface="+mn-ea"/>
                <a:ea typeface="+mn-ea"/>
                <a:cs typeface="+mn-cs"/>
              </a:rPr>
              <a:t>4. </a:t>
            </a:r>
            <a:r>
              <a:rPr kumimoji="1" lang="ja-JP" altLang="en-US" b="1" kern="1200">
                <a:solidFill>
                  <a:schemeClr val="bg1"/>
                </a:solidFill>
                <a:latin typeface="+mn-ea"/>
                <a:ea typeface="+mn-ea"/>
                <a:cs typeface="+mn-cs"/>
              </a:rPr>
              <a:t>デプロイ</a:t>
            </a:r>
            <a:endParaRPr kumimoji="1" lang="ja-JP" altLang="en-US" b="1">
              <a:solidFill>
                <a:schemeClr val="bg1"/>
              </a:solidFill>
              <a:latin typeface="+mn-ea"/>
            </a:endParaRPr>
          </a:p>
        </p:txBody>
      </p:sp>
      <p:sp>
        <p:nvSpPr>
          <p:cNvPr id="8" name="テキスト ボックス 7">
            <a:extLst>
              <a:ext uri="{FF2B5EF4-FFF2-40B4-BE49-F238E27FC236}">
                <a16:creationId xmlns:a16="http://schemas.microsoft.com/office/drawing/2014/main" id="{D9D72066-43F7-B8FE-2821-F80F88C10FDF}"/>
              </a:ext>
            </a:extLst>
          </p:cNvPr>
          <p:cNvSpPr txBox="1"/>
          <p:nvPr/>
        </p:nvSpPr>
        <p:spPr>
          <a:xfrm>
            <a:off x="1585522" y="3961495"/>
            <a:ext cx="2101858" cy="369332"/>
          </a:xfrm>
          <a:prstGeom prst="rect">
            <a:avLst/>
          </a:prstGeom>
          <a:solidFill>
            <a:schemeClr val="tx1">
              <a:lumMod val="50000"/>
              <a:lumOff val="50000"/>
            </a:schemeClr>
          </a:solidFill>
          <a:ln w="31750">
            <a:noFill/>
          </a:ln>
        </p:spPr>
        <p:txBody>
          <a:bodyPr wrap="none" rtlCol="0">
            <a:spAutoFit/>
          </a:bodyPr>
          <a:lstStyle/>
          <a:p>
            <a:pPr algn="ctr" defTabSz="996696" fontAlgn="base">
              <a:spcBef>
                <a:spcPct val="0"/>
              </a:spcBef>
              <a:spcAft>
                <a:spcPts val="600"/>
              </a:spcAft>
            </a:pPr>
            <a:r>
              <a:rPr kumimoji="1" lang="en-US" altLang="ja-JP" b="1" kern="1200">
                <a:solidFill>
                  <a:schemeClr val="bg1"/>
                </a:solidFill>
                <a:latin typeface="+mn-ea"/>
                <a:ea typeface="+mn-ea"/>
                <a:cs typeface="+mn-cs"/>
              </a:rPr>
              <a:t>5. </a:t>
            </a:r>
            <a:r>
              <a:rPr kumimoji="1" lang="ja-JP" altLang="en-US" b="1" kern="1200">
                <a:solidFill>
                  <a:schemeClr val="bg1"/>
                </a:solidFill>
                <a:latin typeface="+mn-ea"/>
                <a:ea typeface="+mn-ea"/>
                <a:cs typeface="+mn-cs"/>
              </a:rPr>
              <a:t>監視と継続学習</a:t>
            </a:r>
            <a:endParaRPr kumimoji="1" lang="ja-JP" altLang="en-US" b="1">
              <a:solidFill>
                <a:schemeClr val="bg1"/>
              </a:solidFill>
              <a:latin typeface="+mn-ea"/>
            </a:endParaRPr>
          </a:p>
        </p:txBody>
      </p:sp>
      <p:sp>
        <p:nvSpPr>
          <p:cNvPr id="9" name="テキスト ボックス 8">
            <a:extLst>
              <a:ext uri="{FF2B5EF4-FFF2-40B4-BE49-F238E27FC236}">
                <a16:creationId xmlns:a16="http://schemas.microsoft.com/office/drawing/2014/main" id="{9F87E811-0E5B-60F6-E89B-93A870870633}"/>
              </a:ext>
            </a:extLst>
          </p:cNvPr>
          <p:cNvSpPr txBox="1"/>
          <p:nvPr/>
        </p:nvSpPr>
        <p:spPr>
          <a:xfrm>
            <a:off x="1700937" y="2430149"/>
            <a:ext cx="1871026" cy="369332"/>
          </a:xfrm>
          <a:prstGeom prst="rect">
            <a:avLst/>
          </a:prstGeom>
          <a:solidFill>
            <a:schemeClr val="tx1">
              <a:lumMod val="50000"/>
              <a:lumOff val="50000"/>
            </a:schemeClr>
          </a:solidFill>
          <a:ln w="31750">
            <a:noFill/>
          </a:ln>
        </p:spPr>
        <p:txBody>
          <a:bodyPr wrap="none" rtlCol="0">
            <a:spAutoFit/>
          </a:bodyPr>
          <a:lstStyle/>
          <a:p>
            <a:pPr algn="ctr" defTabSz="996696" fontAlgn="base">
              <a:spcBef>
                <a:spcPct val="0"/>
              </a:spcBef>
              <a:spcAft>
                <a:spcPts val="600"/>
              </a:spcAft>
            </a:pPr>
            <a:r>
              <a:rPr kumimoji="1" lang="en-US" altLang="ja-JP" b="1" kern="1200" dirty="0">
                <a:solidFill>
                  <a:schemeClr val="bg1"/>
                </a:solidFill>
                <a:latin typeface="+mn-ea"/>
                <a:ea typeface="+mn-ea"/>
                <a:cs typeface="+mn-cs"/>
              </a:rPr>
              <a:t>6. </a:t>
            </a:r>
            <a:r>
              <a:rPr kumimoji="1" lang="ja-JP" altLang="en-US" b="1" kern="1200">
                <a:solidFill>
                  <a:schemeClr val="bg1"/>
                </a:solidFill>
                <a:latin typeface="+mn-ea"/>
                <a:ea typeface="+mn-ea"/>
                <a:cs typeface="+mn-cs"/>
              </a:rPr>
              <a:t>ビジネス分析</a:t>
            </a:r>
            <a:endParaRPr kumimoji="1" lang="ja-JP" altLang="en-US" b="1">
              <a:solidFill>
                <a:schemeClr val="bg1"/>
              </a:solidFill>
              <a:latin typeface="+mn-ea"/>
            </a:endParaRPr>
          </a:p>
        </p:txBody>
      </p:sp>
      <p:cxnSp>
        <p:nvCxnSpPr>
          <p:cNvPr id="11" name="カギ線コネクタ 10">
            <a:extLst>
              <a:ext uri="{FF2B5EF4-FFF2-40B4-BE49-F238E27FC236}">
                <a16:creationId xmlns:a16="http://schemas.microsoft.com/office/drawing/2014/main" id="{5AB3347B-0D46-3820-5AAF-269F616650A4}"/>
              </a:ext>
            </a:extLst>
          </p:cNvPr>
          <p:cNvCxnSpPr>
            <a:cxnSpLocks/>
            <a:stCxn id="4" idx="3"/>
            <a:endCxn id="5" idx="0"/>
          </p:cNvCxnSpPr>
          <p:nvPr/>
        </p:nvCxnSpPr>
        <p:spPr>
          <a:xfrm>
            <a:off x="7752704" y="1717950"/>
            <a:ext cx="1512594" cy="712199"/>
          </a:xfrm>
          <a:prstGeom prst="bentConnector2">
            <a:avLst/>
          </a:prstGeom>
          <a:ln w="47625">
            <a:solidFill>
              <a:schemeClr val="tx1">
                <a:lumMod val="50000"/>
                <a:lumOff val="50000"/>
              </a:schemeClr>
            </a:solidFill>
            <a:headEnd type="none" w="med" len="med"/>
            <a:tailEnd type="triangle"/>
          </a:ln>
        </p:spPr>
        <p:style>
          <a:lnRef idx="3">
            <a:schemeClr val="accent1"/>
          </a:lnRef>
          <a:fillRef idx="0">
            <a:schemeClr val="accent1"/>
          </a:fillRef>
          <a:effectRef idx="2">
            <a:schemeClr val="accent1"/>
          </a:effectRef>
          <a:fontRef idx="minor">
            <a:schemeClr val="tx1"/>
          </a:fontRef>
        </p:style>
      </p:cxnSp>
      <p:cxnSp>
        <p:nvCxnSpPr>
          <p:cNvPr id="13" name="カギ線コネクタ 12">
            <a:extLst>
              <a:ext uri="{FF2B5EF4-FFF2-40B4-BE49-F238E27FC236}">
                <a16:creationId xmlns:a16="http://schemas.microsoft.com/office/drawing/2014/main" id="{0137172B-FDE0-CE13-E751-A85CCDCEA2B5}"/>
              </a:ext>
            </a:extLst>
          </p:cNvPr>
          <p:cNvCxnSpPr>
            <a:cxnSpLocks/>
            <a:stCxn id="6" idx="2"/>
            <a:endCxn id="7" idx="3"/>
          </p:cNvCxnSpPr>
          <p:nvPr/>
        </p:nvCxnSpPr>
        <p:spPr>
          <a:xfrm rot="5400000">
            <a:off x="7550113" y="3500284"/>
            <a:ext cx="884642" cy="2545729"/>
          </a:xfrm>
          <a:prstGeom prst="bentConnector2">
            <a:avLst/>
          </a:prstGeom>
          <a:ln w="47625">
            <a:solidFill>
              <a:schemeClr val="tx1">
                <a:lumMod val="50000"/>
                <a:lumOff val="50000"/>
              </a:schemeClr>
            </a:solidFill>
            <a:headEnd type="none" w="med" len="med"/>
            <a:tailEnd type="triangle"/>
          </a:ln>
        </p:spPr>
        <p:style>
          <a:lnRef idx="3">
            <a:schemeClr val="accent1"/>
          </a:lnRef>
          <a:fillRef idx="0">
            <a:schemeClr val="accent1"/>
          </a:fillRef>
          <a:effectRef idx="2">
            <a:schemeClr val="accent1"/>
          </a:effectRef>
          <a:fontRef idx="minor">
            <a:schemeClr val="tx1"/>
          </a:fontRef>
        </p:style>
      </p:cxnSp>
      <p:cxnSp>
        <p:nvCxnSpPr>
          <p:cNvPr id="17" name="カギ線コネクタ 16">
            <a:extLst>
              <a:ext uri="{FF2B5EF4-FFF2-40B4-BE49-F238E27FC236}">
                <a16:creationId xmlns:a16="http://schemas.microsoft.com/office/drawing/2014/main" id="{0545F141-00B1-33A0-EB1C-6BFD8103B209}"/>
              </a:ext>
            </a:extLst>
          </p:cNvPr>
          <p:cNvCxnSpPr>
            <a:cxnSpLocks/>
            <a:stCxn id="7" idx="1"/>
            <a:endCxn id="8" idx="2"/>
          </p:cNvCxnSpPr>
          <p:nvPr/>
        </p:nvCxnSpPr>
        <p:spPr>
          <a:xfrm rot="10800000">
            <a:off x="2636451" y="4330827"/>
            <a:ext cx="2662536" cy="884642"/>
          </a:xfrm>
          <a:prstGeom prst="bentConnector2">
            <a:avLst/>
          </a:prstGeom>
          <a:ln w="47625">
            <a:solidFill>
              <a:schemeClr val="tx1">
                <a:lumMod val="50000"/>
                <a:lumOff val="50000"/>
              </a:schemeClr>
            </a:solidFill>
            <a:headEnd type="none" w="med" len="med"/>
            <a:tailEnd type="triangle"/>
          </a:ln>
        </p:spPr>
        <p:style>
          <a:lnRef idx="3">
            <a:schemeClr val="accent1"/>
          </a:lnRef>
          <a:fillRef idx="0">
            <a:schemeClr val="accent1"/>
          </a:fillRef>
          <a:effectRef idx="2">
            <a:schemeClr val="accent1"/>
          </a:effectRef>
          <a:fontRef idx="minor">
            <a:schemeClr val="tx1"/>
          </a:fontRef>
        </p:style>
      </p:cxnSp>
      <p:cxnSp>
        <p:nvCxnSpPr>
          <p:cNvPr id="20" name="カギ線コネクタ 19">
            <a:extLst>
              <a:ext uri="{FF2B5EF4-FFF2-40B4-BE49-F238E27FC236}">
                <a16:creationId xmlns:a16="http://schemas.microsoft.com/office/drawing/2014/main" id="{8BA27D23-6F16-24CD-89E9-3DA3B6708820}"/>
              </a:ext>
            </a:extLst>
          </p:cNvPr>
          <p:cNvCxnSpPr>
            <a:cxnSpLocks/>
            <a:stCxn id="9" idx="0"/>
            <a:endCxn id="4" idx="1"/>
          </p:cNvCxnSpPr>
          <p:nvPr/>
        </p:nvCxnSpPr>
        <p:spPr>
          <a:xfrm rot="5400000" flipH="1" flipV="1">
            <a:off x="3095052" y="1259349"/>
            <a:ext cx="712199" cy="1629402"/>
          </a:xfrm>
          <a:prstGeom prst="bentConnector2">
            <a:avLst/>
          </a:prstGeom>
          <a:ln w="47625">
            <a:solidFill>
              <a:schemeClr val="tx1">
                <a:lumMod val="50000"/>
                <a:lumOff val="50000"/>
              </a:schemeClr>
            </a:solidFill>
            <a:headEnd type="none" w="med" len="med"/>
            <a:tailEnd type="triangle"/>
          </a:ln>
        </p:spPr>
        <p:style>
          <a:lnRef idx="3">
            <a:schemeClr val="accent1"/>
          </a:lnRef>
          <a:fillRef idx="0">
            <a:schemeClr val="accent1"/>
          </a:fillRef>
          <a:effectRef idx="2">
            <a:schemeClr val="accent1"/>
          </a:effectRef>
          <a:fontRef idx="minor">
            <a:schemeClr val="tx1"/>
          </a:fontRef>
        </p:style>
      </p:cxnSp>
      <p:cxnSp>
        <p:nvCxnSpPr>
          <p:cNvPr id="28" name="直線矢印コネクタ 27">
            <a:extLst>
              <a:ext uri="{FF2B5EF4-FFF2-40B4-BE49-F238E27FC236}">
                <a16:creationId xmlns:a16="http://schemas.microsoft.com/office/drawing/2014/main" id="{20613DAC-BCDE-0330-6CD4-A70307F3FEA2}"/>
              </a:ext>
            </a:extLst>
          </p:cNvPr>
          <p:cNvCxnSpPr>
            <a:stCxn id="8" idx="0"/>
            <a:endCxn id="9" idx="2"/>
          </p:cNvCxnSpPr>
          <p:nvPr/>
        </p:nvCxnSpPr>
        <p:spPr>
          <a:xfrm flipH="1" flipV="1">
            <a:off x="2636450" y="2799481"/>
            <a:ext cx="1" cy="1162014"/>
          </a:xfrm>
          <a:prstGeom prst="straightConnector1">
            <a:avLst/>
          </a:prstGeom>
          <a:ln w="47625">
            <a:solidFill>
              <a:schemeClr val="tx1">
                <a:lumMod val="50000"/>
                <a:lumOff val="50000"/>
              </a:schemeClr>
            </a:solidFill>
            <a:headEnd type="none" w="med" len="med"/>
            <a:tailEnd type="triangle"/>
          </a:ln>
        </p:spPr>
        <p:style>
          <a:lnRef idx="3">
            <a:schemeClr val="accent1"/>
          </a:lnRef>
          <a:fillRef idx="0">
            <a:schemeClr val="accent1"/>
          </a:fillRef>
          <a:effectRef idx="2">
            <a:schemeClr val="accent1"/>
          </a:effectRef>
          <a:fontRef idx="minor">
            <a:schemeClr val="tx1"/>
          </a:fontRef>
        </p:style>
      </p:cxnSp>
      <p:cxnSp>
        <p:nvCxnSpPr>
          <p:cNvPr id="30" name="直線矢印コネクタ 29">
            <a:extLst>
              <a:ext uri="{FF2B5EF4-FFF2-40B4-BE49-F238E27FC236}">
                <a16:creationId xmlns:a16="http://schemas.microsoft.com/office/drawing/2014/main" id="{004908FA-E412-659E-2E05-26D072EBD43F}"/>
              </a:ext>
            </a:extLst>
          </p:cNvPr>
          <p:cNvCxnSpPr>
            <a:stCxn id="5" idx="2"/>
            <a:endCxn id="6" idx="0"/>
          </p:cNvCxnSpPr>
          <p:nvPr/>
        </p:nvCxnSpPr>
        <p:spPr>
          <a:xfrm>
            <a:off x="9265298" y="2799481"/>
            <a:ext cx="0" cy="1162014"/>
          </a:xfrm>
          <a:prstGeom prst="straightConnector1">
            <a:avLst/>
          </a:prstGeom>
          <a:ln w="47625">
            <a:solidFill>
              <a:schemeClr val="tx1">
                <a:lumMod val="50000"/>
                <a:lumOff val="50000"/>
              </a:schemeClr>
            </a:solidFill>
            <a:headEnd type="none" w="med" len="med"/>
            <a:tailEnd type="triangle"/>
          </a:ln>
        </p:spPr>
        <p:style>
          <a:lnRef idx="3">
            <a:schemeClr val="accent1"/>
          </a:lnRef>
          <a:fillRef idx="0">
            <a:schemeClr val="accent1"/>
          </a:fillRef>
          <a:effectRef idx="2">
            <a:schemeClr val="accent1"/>
          </a:effectRef>
          <a:fontRef idx="minor">
            <a:schemeClr val="tx1"/>
          </a:fontRef>
        </p:style>
      </p:cxnSp>
      <p:cxnSp>
        <p:nvCxnSpPr>
          <p:cNvPr id="32" name="直線矢印コネクタ 31">
            <a:extLst>
              <a:ext uri="{FF2B5EF4-FFF2-40B4-BE49-F238E27FC236}">
                <a16:creationId xmlns:a16="http://schemas.microsoft.com/office/drawing/2014/main" id="{C562192E-7377-B9E4-048B-C50443EC2B51}"/>
              </a:ext>
            </a:extLst>
          </p:cNvPr>
          <p:cNvCxnSpPr>
            <a:endCxn id="5" idx="1"/>
          </p:cNvCxnSpPr>
          <p:nvPr/>
        </p:nvCxnSpPr>
        <p:spPr>
          <a:xfrm>
            <a:off x="3687380" y="2612571"/>
            <a:ext cx="4065324" cy="2244"/>
          </a:xfrm>
          <a:prstGeom prst="straightConnector1">
            <a:avLst/>
          </a:prstGeom>
          <a:ln w="47625">
            <a:solidFill>
              <a:schemeClr val="tx1">
                <a:lumMod val="50000"/>
                <a:lumOff val="50000"/>
              </a:schemeClr>
            </a:solidFill>
            <a:prstDash val="sysDot"/>
            <a:headEnd type="triangle"/>
            <a:tailEnd type="triangle"/>
          </a:ln>
        </p:spPr>
        <p:style>
          <a:lnRef idx="3">
            <a:schemeClr val="accent1"/>
          </a:lnRef>
          <a:fillRef idx="0">
            <a:schemeClr val="accent1"/>
          </a:fillRef>
          <a:effectRef idx="2">
            <a:schemeClr val="accent1"/>
          </a:effectRef>
          <a:fontRef idx="minor">
            <a:schemeClr val="tx1"/>
          </a:fontRef>
        </p:style>
      </p:cxnSp>
      <p:cxnSp>
        <p:nvCxnSpPr>
          <p:cNvPr id="33" name="直線矢印コネクタ 32">
            <a:extLst>
              <a:ext uri="{FF2B5EF4-FFF2-40B4-BE49-F238E27FC236}">
                <a16:creationId xmlns:a16="http://schemas.microsoft.com/office/drawing/2014/main" id="{5BFF386B-BE91-AD38-3C55-B98AB5EA7ED8}"/>
              </a:ext>
            </a:extLst>
          </p:cNvPr>
          <p:cNvCxnSpPr>
            <a:cxnSpLocks/>
            <a:stCxn id="8" idx="3"/>
            <a:endCxn id="6" idx="1"/>
          </p:cNvCxnSpPr>
          <p:nvPr/>
        </p:nvCxnSpPr>
        <p:spPr>
          <a:xfrm>
            <a:off x="3687380" y="4146161"/>
            <a:ext cx="4296156" cy="0"/>
          </a:xfrm>
          <a:prstGeom prst="straightConnector1">
            <a:avLst/>
          </a:prstGeom>
          <a:ln w="47625">
            <a:solidFill>
              <a:schemeClr val="tx1">
                <a:lumMod val="50000"/>
                <a:lumOff val="50000"/>
              </a:schemeClr>
            </a:solidFill>
            <a:prstDash val="sysDot"/>
            <a:headEnd type="triangle"/>
            <a:tailEnd type="triangle"/>
          </a:ln>
        </p:spPr>
        <p:style>
          <a:lnRef idx="3">
            <a:schemeClr val="accent1"/>
          </a:lnRef>
          <a:fillRef idx="0">
            <a:schemeClr val="accent1"/>
          </a:fillRef>
          <a:effectRef idx="2">
            <a:schemeClr val="accent1"/>
          </a:effectRef>
          <a:fontRef idx="minor">
            <a:schemeClr val="tx1"/>
          </a:fontRef>
        </p:style>
      </p:cxnSp>
      <p:cxnSp>
        <p:nvCxnSpPr>
          <p:cNvPr id="36" name="直線矢印コネクタ 35">
            <a:extLst>
              <a:ext uri="{FF2B5EF4-FFF2-40B4-BE49-F238E27FC236}">
                <a16:creationId xmlns:a16="http://schemas.microsoft.com/office/drawing/2014/main" id="{31AF3FF5-385F-D40C-CBBD-2BBE5768B632}"/>
              </a:ext>
            </a:extLst>
          </p:cNvPr>
          <p:cNvCxnSpPr>
            <a:cxnSpLocks/>
          </p:cNvCxnSpPr>
          <p:nvPr/>
        </p:nvCxnSpPr>
        <p:spPr>
          <a:xfrm>
            <a:off x="3687380" y="2799481"/>
            <a:ext cx="4296156" cy="1144044"/>
          </a:xfrm>
          <a:prstGeom prst="straightConnector1">
            <a:avLst/>
          </a:prstGeom>
          <a:ln w="47625">
            <a:solidFill>
              <a:schemeClr val="tx1">
                <a:lumMod val="50000"/>
                <a:lumOff val="50000"/>
              </a:schemeClr>
            </a:solidFill>
            <a:prstDash val="sysDot"/>
            <a:headEnd type="triangle"/>
            <a:tailEnd type="triangle"/>
          </a:ln>
        </p:spPr>
        <p:style>
          <a:lnRef idx="3">
            <a:schemeClr val="accent1"/>
          </a:lnRef>
          <a:fillRef idx="0">
            <a:schemeClr val="accent1"/>
          </a:fillRef>
          <a:effectRef idx="2">
            <a:schemeClr val="accent1"/>
          </a:effectRef>
          <a:fontRef idx="minor">
            <a:schemeClr val="tx1"/>
          </a:fontRef>
        </p:style>
      </p:cxnSp>
      <p:cxnSp>
        <p:nvCxnSpPr>
          <p:cNvPr id="39" name="直線矢印コネクタ 38">
            <a:extLst>
              <a:ext uri="{FF2B5EF4-FFF2-40B4-BE49-F238E27FC236}">
                <a16:creationId xmlns:a16="http://schemas.microsoft.com/office/drawing/2014/main" id="{BD83E051-E13C-9401-20A2-BCA25F2E6DD7}"/>
              </a:ext>
            </a:extLst>
          </p:cNvPr>
          <p:cNvCxnSpPr>
            <a:cxnSpLocks/>
          </p:cNvCxnSpPr>
          <p:nvPr/>
        </p:nvCxnSpPr>
        <p:spPr>
          <a:xfrm flipV="1">
            <a:off x="3705871" y="2776391"/>
            <a:ext cx="4046833" cy="1189692"/>
          </a:xfrm>
          <a:prstGeom prst="straightConnector1">
            <a:avLst/>
          </a:prstGeom>
          <a:ln w="47625">
            <a:solidFill>
              <a:schemeClr val="tx1">
                <a:lumMod val="50000"/>
                <a:lumOff val="50000"/>
              </a:schemeClr>
            </a:solidFill>
            <a:prstDash val="sysDot"/>
            <a:headEnd type="triangle"/>
            <a:tailEnd type="triangle"/>
          </a:ln>
        </p:spPr>
        <p:style>
          <a:lnRef idx="3">
            <a:schemeClr val="accent1"/>
          </a:lnRef>
          <a:fillRef idx="0">
            <a:schemeClr val="accent1"/>
          </a:fillRef>
          <a:effectRef idx="2">
            <a:schemeClr val="accent1"/>
          </a:effectRef>
          <a:fontRef idx="minor">
            <a:schemeClr val="tx1"/>
          </a:fontRef>
        </p:style>
      </p:cxnSp>
      <p:sp>
        <p:nvSpPr>
          <p:cNvPr id="42" name="テキスト ボックス 41">
            <a:extLst>
              <a:ext uri="{FF2B5EF4-FFF2-40B4-BE49-F238E27FC236}">
                <a16:creationId xmlns:a16="http://schemas.microsoft.com/office/drawing/2014/main" id="{D0C59A69-09FC-F180-EA4A-897C17AFF236}"/>
              </a:ext>
            </a:extLst>
          </p:cNvPr>
          <p:cNvSpPr txBox="1"/>
          <p:nvPr/>
        </p:nvSpPr>
        <p:spPr>
          <a:xfrm>
            <a:off x="2967419" y="5862172"/>
            <a:ext cx="6083718" cy="400110"/>
          </a:xfrm>
          <a:prstGeom prst="rect">
            <a:avLst/>
          </a:prstGeom>
          <a:noFill/>
        </p:spPr>
        <p:txBody>
          <a:bodyPr wrap="none" rtlCol="0">
            <a:spAutoFit/>
          </a:bodyPr>
          <a:lstStyle/>
          <a:p>
            <a:pPr algn="ctr" defTabSz="914400" fontAlgn="base">
              <a:spcBef>
                <a:spcPct val="0"/>
              </a:spcBef>
              <a:spcAft>
                <a:spcPct val="0"/>
              </a:spcAft>
            </a:pPr>
            <a:r>
              <a:rPr kumimoji="1" lang="ja-JP" altLang="en-US" sz="2000" b="1">
                <a:solidFill>
                  <a:srgbClr val="F36C37"/>
                </a:solidFill>
                <a:latin typeface="+mn-ea"/>
              </a:rPr>
              <a:t>機械学習モデルの導入には各ステップを行き来する</a:t>
            </a:r>
            <a:endParaRPr kumimoji="1" lang="en-US" altLang="ja-JP" sz="2000" b="1" dirty="0">
              <a:solidFill>
                <a:srgbClr val="F36C37"/>
              </a:solidFill>
              <a:latin typeface="+mn-ea"/>
            </a:endParaRPr>
          </a:p>
        </p:txBody>
      </p:sp>
    </p:spTree>
    <p:extLst>
      <p:ext uri="{BB962C8B-B14F-4D97-AF65-F5344CB8AC3E}">
        <p14:creationId xmlns:p14="http://schemas.microsoft.com/office/powerpoint/2010/main" val="6405339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8FF5E30-BD77-07A9-2F26-94D5FA6A8DE4}"/>
              </a:ext>
            </a:extLst>
          </p:cNvPr>
          <p:cNvSpPr>
            <a:spLocks noGrp="1"/>
          </p:cNvSpPr>
          <p:nvPr>
            <p:ph type="title"/>
          </p:nvPr>
        </p:nvSpPr>
        <p:spPr/>
        <p:txBody>
          <a:bodyPr/>
          <a:lstStyle/>
          <a:p>
            <a:r>
              <a:rPr lang="ja-JP" altLang="en-US"/>
              <a:t>ワーク</a:t>
            </a:r>
            <a:r>
              <a:rPr lang="en-US" altLang="ja-JP" dirty="0"/>
              <a:t> </a:t>
            </a:r>
            <a:endParaRPr lang="ja-JP" altLang="en-US"/>
          </a:p>
        </p:txBody>
      </p:sp>
      <p:sp>
        <p:nvSpPr>
          <p:cNvPr id="3" name="テキスト ボックス 2">
            <a:extLst>
              <a:ext uri="{FF2B5EF4-FFF2-40B4-BE49-F238E27FC236}">
                <a16:creationId xmlns:a16="http://schemas.microsoft.com/office/drawing/2014/main" id="{3F8A0292-1D73-3E6C-0B1C-6BDCFD247B97}"/>
              </a:ext>
            </a:extLst>
          </p:cNvPr>
          <p:cNvSpPr txBox="1"/>
          <p:nvPr/>
        </p:nvSpPr>
        <p:spPr>
          <a:xfrm>
            <a:off x="1587583" y="1864824"/>
            <a:ext cx="9016825" cy="400110"/>
          </a:xfrm>
          <a:prstGeom prst="rect">
            <a:avLst/>
          </a:prstGeom>
          <a:noFill/>
        </p:spPr>
        <p:txBody>
          <a:bodyPr wrap="square" rtlCol="0">
            <a:spAutoFit/>
          </a:bodyPr>
          <a:lstStyle/>
          <a:p>
            <a:pPr algn="ctr" defTabSz="914400" fontAlgn="base">
              <a:spcBef>
                <a:spcPct val="0"/>
              </a:spcBef>
              <a:spcAft>
                <a:spcPct val="0"/>
              </a:spcAft>
            </a:pPr>
            <a:r>
              <a:rPr kumimoji="1" lang="ja-JP" altLang="en-US" sz="2000" b="1">
                <a:solidFill>
                  <a:srgbClr val="F36C37"/>
                </a:solidFill>
                <a:latin typeface="+mn-ea"/>
              </a:rPr>
              <a:t>身近な業務や生活の中で解決したい課題をワークシートに書き出しましょう。</a:t>
            </a:r>
            <a:endParaRPr kumimoji="1" lang="ja-JP" altLang="en-US" sz="2000" b="1" dirty="0">
              <a:solidFill>
                <a:srgbClr val="F36C37"/>
              </a:solidFill>
              <a:latin typeface="+mn-ea"/>
            </a:endParaRPr>
          </a:p>
        </p:txBody>
      </p:sp>
      <p:sp>
        <p:nvSpPr>
          <p:cNvPr id="4" name="角丸四角形 3">
            <a:extLst>
              <a:ext uri="{FF2B5EF4-FFF2-40B4-BE49-F238E27FC236}">
                <a16:creationId xmlns:a16="http://schemas.microsoft.com/office/drawing/2014/main" id="{5CEE2F08-AC0D-3F2F-B90C-FFFB2C02580E}"/>
              </a:ext>
            </a:extLst>
          </p:cNvPr>
          <p:cNvSpPr/>
          <p:nvPr/>
        </p:nvSpPr>
        <p:spPr>
          <a:xfrm>
            <a:off x="1364340" y="1346422"/>
            <a:ext cx="9463315" cy="1436914"/>
          </a:xfrm>
          <a:prstGeom prst="roundRect">
            <a:avLst/>
          </a:prstGeom>
          <a:noFill/>
          <a:ln w="25400">
            <a:solidFill>
              <a:srgbClr val="F36C3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5" name="テキスト ボックス 4">
            <a:extLst>
              <a:ext uri="{FF2B5EF4-FFF2-40B4-BE49-F238E27FC236}">
                <a16:creationId xmlns:a16="http://schemas.microsoft.com/office/drawing/2014/main" id="{C23BA1D9-3415-1ED6-15B5-AEABA5E39ACD}"/>
              </a:ext>
            </a:extLst>
          </p:cNvPr>
          <p:cNvSpPr txBox="1"/>
          <p:nvPr/>
        </p:nvSpPr>
        <p:spPr>
          <a:xfrm>
            <a:off x="5576463" y="1146367"/>
            <a:ext cx="1039066" cy="400110"/>
          </a:xfrm>
          <a:prstGeom prst="rect">
            <a:avLst/>
          </a:prstGeom>
          <a:solidFill>
            <a:schemeClr val="bg1"/>
          </a:solidFill>
          <a:ln w="25400">
            <a:solidFill>
              <a:srgbClr val="F36C37"/>
            </a:solidFill>
          </a:ln>
        </p:spPr>
        <p:txBody>
          <a:bodyPr wrap="none" rtlCol="0">
            <a:spAutoFit/>
          </a:bodyPr>
          <a:lstStyle/>
          <a:p>
            <a:pPr algn="ctr" defTabSz="914400" fontAlgn="base">
              <a:spcBef>
                <a:spcPct val="0"/>
              </a:spcBef>
              <a:spcAft>
                <a:spcPct val="0"/>
              </a:spcAft>
            </a:pPr>
            <a:r>
              <a:rPr kumimoji="1" lang="ja-JP" altLang="en-US" sz="2000" b="1">
                <a:solidFill>
                  <a:srgbClr val="F36C37"/>
                </a:solidFill>
                <a:latin typeface="+mn-ea"/>
              </a:rPr>
              <a:t>ワーク</a:t>
            </a:r>
            <a:r>
              <a:rPr kumimoji="1" lang="en-US" altLang="ja-JP" sz="2000" b="1" dirty="0">
                <a:solidFill>
                  <a:srgbClr val="F36C37"/>
                </a:solidFill>
                <a:latin typeface="+mn-ea"/>
              </a:rPr>
              <a:t> </a:t>
            </a:r>
            <a:endParaRPr kumimoji="1" lang="ja-JP" altLang="en-US" sz="2000" b="1" dirty="0">
              <a:solidFill>
                <a:srgbClr val="F36C37"/>
              </a:solidFill>
              <a:latin typeface="+mn-ea"/>
            </a:endParaRPr>
          </a:p>
        </p:txBody>
      </p:sp>
    </p:spTree>
    <p:extLst>
      <p:ext uri="{BB962C8B-B14F-4D97-AF65-F5344CB8AC3E}">
        <p14:creationId xmlns:p14="http://schemas.microsoft.com/office/powerpoint/2010/main" val="109310668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正方形/長方形 23">
            <a:extLst>
              <a:ext uri="{FF2B5EF4-FFF2-40B4-BE49-F238E27FC236}">
                <a16:creationId xmlns:a16="http://schemas.microsoft.com/office/drawing/2014/main" id="{AD5C34E0-A074-0E54-01BA-380A89CEB781}"/>
              </a:ext>
            </a:extLst>
          </p:cNvPr>
          <p:cNvSpPr/>
          <p:nvPr/>
        </p:nvSpPr>
        <p:spPr>
          <a:xfrm>
            <a:off x="3408173" y="1830585"/>
            <a:ext cx="2390503" cy="2911232"/>
          </a:xfrm>
          <a:prstGeom prst="rect">
            <a:avLst/>
          </a:prstGeom>
          <a:noFill/>
          <a:ln w="25400">
            <a:solidFill>
              <a:srgbClr val="F36C3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25" name="正方形/長方形 24">
            <a:extLst>
              <a:ext uri="{FF2B5EF4-FFF2-40B4-BE49-F238E27FC236}">
                <a16:creationId xmlns:a16="http://schemas.microsoft.com/office/drawing/2014/main" id="{8EDEA093-F13B-5BD0-B8E9-EE1C4F8EA99F}"/>
              </a:ext>
            </a:extLst>
          </p:cNvPr>
          <p:cNvSpPr/>
          <p:nvPr/>
        </p:nvSpPr>
        <p:spPr>
          <a:xfrm>
            <a:off x="6384330" y="1825307"/>
            <a:ext cx="2390503" cy="2911232"/>
          </a:xfrm>
          <a:prstGeom prst="rect">
            <a:avLst/>
          </a:prstGeom>
          <a:noFill/>
          <a:ln w="25400">
            <a:solidFill>
              <a:srgbClr val="F36C3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26" name="正方形/長方形 25">
            <a:extLst>
              <a:ext uri="{FF2B5EF4-FFF2-40B4-BE49-F238E27FC236}">
                <a16:creationId xmlns:a16="http://schemas.microsoft.com/office/drawing/2014/main" id="{9E85DBA6-F41A-7148-FCBD-812E3468C7F5}"/>
              </a:ext>
            </a:extLst>
          </p:cNvPr>
          <p:cNvSpPr/>
          <p:nvPr/>
        </p:nvSpPr>
        <p:spPr>
          <a:xfrm>
            <a:off x="9370655" y="1825307"/>
            <a:ext cx="2390503" cy="2911232"/>
          </a:xfrm>
          <a:prstGeom prst="rect">
            <a:avLst/>
          </a:prstGeom>
          <a:noFill/>
          <a:ln w="25400">
            <a:solidFill>
              <a:srgbClr val="F36C3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22" name="正方形/長方形 21">
            <a:extLst>
              <a:ext uri="{FF2B5EF4-FFF2-40B4-BE49-F238E27FC236}">
                <a16:creationId xmlns:a16="http://schemas.microsoft.com/office/drawing/2014/main" id="{90B6B0D3-6019-490C-029A-C3168734CE3F}"/>
              </a:ext>
            </a:extLst>
          </p:cNvPr>
          <p:cNvSpPr/>
          <p:nvPr/>
        </p:nvSpPr>
        <p:spPr>
          <a:xfrm>
            <a:off x="430842" y="1830585"/>
            <a:ext cx="2390503" cy="2911232"/>
          </a:xfrm>
          <a:prstGeom prst="rect">
            <a:avLst/>
          </a:prstGeom>
          <a:noFill/>
          <a:ln w="25400">
            <a:solidFill>
              <a:srgbClr val="F36C3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2" name="タイトル 1">
            <a:extLst>
              <a:ext uri="{FF2B5EF4-FFF2-40B4-BE49-F238E27FC236}">
                <a16:creationId xmlns:a16="http://schemas.microsoft.com/office/drawing/2014/main" id="{04C17136-8BF0-54BC-52B2-4167EBEC6ABD}"/>
              </a:ext>
            </a:extLst>
          </p:cNvPr>
          <p:cNvSpPr>
            <a:spLocks noGrp="1"/>
          </p:cNvSpPr>
          <p:nvPr>
            <p:ph type="title"/>
          </p:nvPr>
        </p:nvSpPr>
        <p:spPr/>
        <p:txBody>
          <a:bodyPr/>
          <a:lstStyle/>
          <a:p>
            <a:r>
              <a:rPr kumimoji="1" lang="ja-JP" altLang="en-US"/>
              <a:t>データエンジニアリング</a:t>
            </a:r>
          </a:p>
        </p:txBody>
      </p:sp>
      <p:sp>
        <p:nvSpPr>
          <p:cNvPr id="3" name="テキスト ボックス 2">
            <a:extLst>
              <a:ext uri="{FF2B5EF4-FFF2-40B4-BE49-F238E27FC236}">
                <a16:creationId xmlns:a16="http://schemas.microsoft.com/office/drawing/2014/main" id="{1FCFF621-B29A-6D20-D990-B7533E9C635C}"/>
              </a:ext>
            </a:extLst>
          </p:cNvPr>
          <p:cNvSpPr txBox="1"/>
          <p:nvPr/>
        </p:nvSpPr>
        <p:spPr>
          <a:xfrm>
            <a:off x="1023185" y="5271547"/>
            <a:ext cx="10187404" cy="954107"/>
          </a:xfrm>
          <a:prstGeom prst="rect">
            <a:avLst/>
          </a:prstGeom>
          <a:noFill/>
        </p:spPr>
        <p:txBody>
          <a:bodyPr wrap="none" rtlCol="0">
            <a:spAutoFit/>
          </a:bodyPr>
          <a:lstStyle/>
          <a:p>
            <a:pPr algn="ctr" defTabSz="914400" fontAlgn="base">
              <a:spcBef>
                <a:spcPct val="0"/>
              </a:spcBef>
              <a:spcAft>
                <a:spcPct val="0"/>
              </a:spcAft>
            </a:pPr>
            <a:r>
              <a:rPr kumimoji="1" lang="ja-JP" altLang="en-US" sz="2000" b="1">
                <a:solidFill>
                  <a:srgbClr val="F36C37"/>
                </a:solidFill>
                <a:latin typeface="+mn-ea"/>
              </a:rPr>
              <a:t>データ活用のためのデータを定期的に収集・加工・蓄積を繰り返すデータパイプライン</a:t>
            </a:r>
            <a:endParaRPr kumimoji="1" lang="en-US" altLang="ja-JP" sz="2000" b="1" dirty="0">
              <a:solidFill>
                <a:srgbClr val="F36C37"/>
              </a:solidFill>
              <a:latin typeface="+mn-ea"/>
            </a:endParaRPr>
          </a:p>
          <a:p>
            <a:pPr marL="342900" indent="-342900" defTabSz="914400" fontAlgn="base">
              <a:spcBef>
                <a:spcPct val="0"/>
              </a:spcBef>
              <a:spcAft>
                <a:spcPct val="0"/>
              </a:spcAft>
              <a:buFont typeface="Wingdings" pitchFamily="2" charset="2"/>
              <a:buChar char="ü"/>
            </a:pPr>
            <a:r>
              <a:rPr kumimoji="1" lang="en-US" altLang="ja-JP" b="1" dirty="0">
                <a:solidFill>
                  <a:srgbClr val="F36C37"/>
                </a:solidFill>
                <a:latin typeface="+mn-ea"/>
              </a:rPr>
              <a:t>AI </a:t>
            </a:r>
            <a:r>
              <a:rPr kumimoji="1" lang="ja-JP" altLang="en-US" b="1">
                <a:solidFill>
                  <a:srgbClr val="F36C37"/>
                </a:solidFill>
                <a:latin typeface="+mn-ea"/>
              </a:rPr>
              <a:t>活用におけるデータの流れを把握する</a:t>
            </a:r>
            <a:endParaRPr kumimoji="1" lang="en-US" altLang="ja-JP" b="1" dirty="0">
              <a:solidFill>
                <a:srgbClr val="F36C37"/>
              </a:solidFill>
              <a:latin typeface="+mn-ea"/>
            </a:endParaRPr>
          </a:p>
          <a:p>
            <a:pPr marL="342900" indent="-342900" defTabSz="914400" fontAlgn="base">
              <a:spcBef>
                <a:spcPct val="0"/>
              </a:spcBef>
              <a:spcAft>
                <a:spcPct val="0"/>
              </a:spcAft>
              <a:buFont typeface="Wingdings" pitchFamily="2" charset="2"/>
              <a:buChar char="ü"/>
            </a:pPr>
            <a:r>
              <a:rPr kumimoji="1" lang="ja-JP" altLang="en-US" b="1">
                <a:solidFill>
                  <a:srgbClr val="F36C37"/>
                </a:solidFill>
                <a:latin typeface="+mn-ea"/>
              </a:rPr>
              <a:t>パイプラインの構築・運用のコストを盛り込む</a:t>
            </a:r>
            <a:endParaRPr kumimoji="1" lang="en-US" altLang="ja-JP" b="1" dirty="0">
              <a:solidFill>
                <a:srgbClr val="F36C37"/>
              </a:solidFill>
              <a:latin typeface="+mn-ea"/>
            </a:endParaRPr>
          </a:p>
        </p:txBody>
      </p:sp>
      <p:sp>
        <p:nvSpPr>
          <p:cNvPr id="4" name="テキスト ボックス 3">
            <a:extLst>
              <a:ext uri="{FF2B5EF4-FFF2-40B4-BE49-F238E27FC236}">
                <a16:creationId xmlns:a16="http://schemas.microsoft.com/office/drawing/2014/main" id="{36DFFD41-446B-FA99-2EE0-F42D5CE2F544}"/>
              </a:ext>
            </a:extLst>
          </p:cNvPr>
          <p:cNvSpPr txBox="1"/>
          <p:nvPr/>
        </p:nvSpPr>
        <p:spPr>
          <a:xfrm>
            <a:off x="841263" y="1669324"/>
            <a:ext cx="1569660" cy="369332"/>
          </a:xfrm>
          <a:prstGeom prst="rect">
            <a:avLst/>
          </a:prstGeom>
          <a:solidFill>
            <a:schemeClr val="bg1"/>
          </a:solidFill>
          <a:ln w="25400">
            <a:solidFill>
              <a:srgbClr val="F36C37"/>
            </a:solidFill>
          </a:ln>
        </p:spPr>
        <p:txBody>
          <a:bodyPr wrap="none" rtlCol="0">
            <a:spAutoFit/>
          </a:bodyPr>
          <a:lstStyle/>
          <a:p>
            <a:pPr algn="ctr" defTabSz="914400" fontAlgn="base">
              <a:spcBef>
                <a:spcPct val="0"/>
              </a:spcBef>
              <a:spcAft>
                <a:spcPct val="0"/>
              </a:spcAft>
            </a:pPr>
            <a:r>
              <a:rPr kumimoji="1" lang="ja-JP" altLang="en-US" b="1">
                <a:solidFill>
                  <a:srgbClr val="F36C37"/>
                </a:solidFill>
                <a:latin typeface="+mn-ea"/>
              </a:rPr>
              <a:t>データソース</a:t>
            </a:r>
            <a:endParaRPr kumimoji="1" lang="ja-JP" altLang="en-US" b="1" dirty="0">
              <a:solidFill>
                <a:srgbClr val="F36C37"/>
              </a:solidFill>
              <a:latin typeface="+mn-ea"/>
            </a:endParaRPr>
          </a:p>
        </p:txBody>
      </p:sp>
      <p:sp>
        <p:nvSpPr>
          <p:cNvPr id="5" name="テキスト ボックス 4">
            <a:extLst>
              <a:ext uri="{FF2B5EF4-FFF2-40B4-BE49-F238E27FC236}">
                <a16:creationId xmlns:a16="http://schemas.microsoft.com/office/drawing/2014/main" id="{52F877DF-C561-73DB-E5A0-F6195EE878E1}"/>
              </a:ext>
            </a:extLst>
          </p:cNvPr>
          <p:cNvSpPr txBox="1"/>
          <p:nvPr/>
        </p:nvSpPr>
        <p:spPr>
          <a:xfrm>
            <a:off x="3934011" y="1640641"/>
            <a:ext cx="1338828" cy="369332"/>
          </a:xfrm>
          <a:prstGeom prst="rect">
            <a:avLst/>
          </a:prstGeom>
          <a:solidFill>
            <a:schemeClr val="bg1"/>
          </a:solidFill>
          <a:ln w="25400">
            <a:solidFill>
              <a:srgbClr val="F36C37"/>
            </a:solidFill>
          </a:ln>
        </p:spPr>
        <p:txBody>
          <a:bodyPr wrap="none" rtlCol="0">
            <a:spAutoFit/>
          </a:bodyPr>
          <a:lstStyle/>
          <a:p>
            <a:pPr algn="ctr" defTabSz="914400" fontAlgn="base">
              <a:spcBef>
                <a:spcPct val="0"/>
              </a:spcBef>
              <a:spcAft>
                <a:spcPct val="0"/>
              </a:spcAft>
            </a:pPr>
            <a:r>
              <a:rPr kumimoji="1" lang="ja-JP" altLang="en-US" b="1">
                <a:solidFill>
                  <a:srgbClr val="F36C37"/>
                </a:solidFill>
                <a:latin typeface="+mn-ea"/>
              </a:rPr>
              <a:t>データ収集</a:t>
            </a:r>
            <a:endParaRPr kumimoji="1" lang="ja-JP" altLang="en-US" b="1" dirty="0">
              <a:solidFill>
                <a:srgbClr val="F36C37"/>
              </a:solidFill>
              <a:latin typeface="+mn-ea"/>
            </a:endParaRPr>
          </a:p>
        </p:txBody>
      </p:sp>
      <p:sp>
        <p:nvSpPr>
          <p:cNvPr id="6" name="テキスト ボックス 5">
            <a:extLst>
              <a:ext uri="{FF2B5EF4-FFF2-40B4-BE49-F238E27FC236}">
                <a16:creationId xmlns:a16="http://schemas.microsoft.com/office/drawing/2014/main" id="{BAED7E3B-215B-2057-FEB7-40C1FCB95571}"/>
              </a:ext>
            </a:extLst>
          </p:cNvPr>
          <p:cNvSpPr txBox="1"/>
          <p:nvPr/>
        </p:nvSpPr>
        <p:spPr>
          <a:xfrm>
            <a:off x="6873809" y="1640641"/>
            <a:ext cx="1338828" cy="369332"/>
          </a:xfrm>
          <a:prstGeom prst="rect">
            <a:avLst/>
          </a:prstGeom>
          <a:solidFill>
            <a:schemeClr val="bg1"/>
          </a:solidFill>
          <a:ln w="25400">
            <a:solidFill>
              <a:srgbClr val="F36C37"/>
            </a:solidFill>
          </a:ln>
        </p:spPr>
        <p:txBody>
          <a:bodyPr wrap="none" rtlCol="0">
            <a:spAutoFit/>
          </a:bodyPr>
          <a:lstStyle/>
          <a:p>
            <a:pPr algn="ctr" defTabSz="914400" fontAlgn="base">
              <a:spcBef>
                <a:spcPct val="0"/>
              </a:spcBef>
              <a:spcAft>
                <a:spcPct val="0"/>
              </a:spcAft>
            </a:pPr>
            <a:r>
              <a:rPr kumimoji="1" lang="ja-JP" altLang="en-US" b="1">
                <a:solidFill>
                  <a:srgbClr val="F36C37"/>
                </a:solidFill>
                <a:latin typeface="+mn-ea"/>
              </a:rPr>
              <a:t>データ処理</a:t>
            </a:r>
            <a:endParaRPr kumimoji="1" lang="ja-JP" altLang="en-US" b="1" dirty="0">
              <a:solidFill>
                <a:srgbClr val="F36C37"/>
              </a:solidFill>
              <a:latin typeface="+mn-ea"/>
            </a:endParaRPr>
          </a:p>
        </p:txBody>
      </p:sp>
      <p:sp>
        <p:nvSpPr>
          <p:cNvPr id="7" name="テキスト ボックス 6">
            <a:extLst>
              <a:ext uri="{FF2B5EF4-FFF2-40B4-BE49-F238E27FC236}">
                <a16:creationId xmlns:a16="http://schemas.microsoft.com/office/drawing/2014/main" id="{CC1F2B47-679F-C14B-FD8B-C01F8773FF04}"/>
              </a:ext>
            </a:extLst>
          </p:cNvPr>
          <p:cNvSpPr txBox="1"/>
          <p:nvPr/>
        </p:nvSpPr>
        <p:spPr>
          <a:xfrm>
            <a:off x="9823775" y="1640641"/>
            <a:ext cx="1338828" cy="369332"/>
          </a:xfrm>
          <a:prstGeom prst="rect">
            <a:avLst/>
          </a:prstGeom>
          <a:solidFill>
            <a:schemeClr val="bg1"/>
          </a:solidFill>
          <a:ln w="25400">
            <a:solidFill>
              <a:srgbClr val="F36C37"/>
            </a:solidFill>
          </a:ln>
        </p:spPr>
        <p:txBody>
          <a:bodyPr wrap="none" rtlCol="0">
            <a:spAutoFit/>
          </a:bodyPr>
          <a:lstStyle/>
          <a:p>
            <a:pPr algn="ctr" defTabSz="914400" fontAlgn="base">
              <a:spcBef>
                <a:spcPct val="0"/>
              </a:spcBef>
              <a:spcAft>
                <a:spcPct val="0"/>
              </a:spcAft>
            </a:pPr>
            <a:r>
              <a:rPr kumimoji="1" lang="ja-JP" altLang="en-US" b="1">
                <a:solidFill>
                  <a:srgbClr val="F36C37"/>
                </a:solidFill>
                <a:latin typeface="+mn-ea"/>
              </a:rPr>
              <a:t>データ蓄積</a:t>
            </a:r>
            <a:endParaRPr kumimoji="1" lang="ja-JP" altLang="en-US" b="1" dirty="0">
              <a:solidFill>
                <a:srgbClr val="F36C37"/>
              </a:solidFill>
              <a:latin typeface="+mn-ea"/>
            </a:endParaRPr>
          </a:p>
        </p:txBody>
      </p:sp>
      <p:pic>
        <p:nvPicPr>
          <p:cNvPr id="9" name="図 8" descr="アプリケーション&#10;&#10;自動的に生成された説明">
            <a:extLst>
              <a:ext uri="{FF2B5EF4-FFF2-40B4-BE49-F238E27FC236}">
                <a16:creationId xmlns:a16="http://schemas.microsoft.com/office/drawing/2014/main" id="{C6C14226-05AF-F9FA-6252-2FB01F4C76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6908" y="2441944"/>
            <a:ext cx="1689344" cy="1461282"/>
          </a:xfrm>
          <a:prstGeom prst="rect">
            <a:avLst/>
          </a:prstGeom>
        </p:spPr>
      </p:pic>
      <p:pic>
        <p:nvPicPr>
          <p:cNvPr id="11" name="図 10">
            <a:extLst>
              <a:ext uri="{FF2B5EF4-FFF2-40B4-BE49-F238E27FC236}">
                <a16:creationId xmlns:a16="http://schemas.microsoft.com/office/drawing/2014/main" id="{71B3ACBE-BA7D-3B53-0A7E-9FD041603251}"/>
              </a:ext>
            </a:extLst>
          </p:cNvPr>
          <p:cNvPicPr>
            <a:picLocks noChangeAspect="1"/>
          </p:cNvPicPr>
          <p:nvPr/>
        </p:nvPicPr>
        <p:blipFill>
          <a:blip r:embed="rId3"/>
          <a:stretch>
            <a:fillRect/>
          </a:stretch>
        </p:blipFill>
        <p:spPr>
          <a:xfrm>
            <a:off x="4076375" y="2624501"/>
            <a:ext cx="1054100" cy="1143000"/>
          </a:xfrm>
          <a:prstGeom prst="rect">
            <a:avLst/>
          </a:prstGeom>
        </p:spPr>
      </p:pic>
      <p:pic>
        <p:nvPicPr>
          <p:cNvPr id="12" name="図 11">
            <a:extLst>
              <a:ext uri="{FF2B5EF4-FFF2-40B4-BE49-F238E27FC236}">
                <a16:creationId xmlns:a16="http://schemas.microsoft.com/office/drawing/2014/main" id="{B51EF650-6FC5-A388-7EB9-999D31940217}"/>
              </a:ext>
            </a:extLst>
          </p:cNvPr>
          <p:cNvPicPr>
            <a:picLocks noChangeAspect="1"/>
          </p:cNvPicPr>
          <p:nvPr/>
        </p:nvPicPr>
        <p:blipFill>
          <a:blip r:embed="rId4"/>
          <a:stretch>
            <a:fillRect/>
          </a:stretch>
        </p:blipFill>
        <p:spPr>
          <a:xfrm>
            <a:off x="6734910" y="3006350"/>
            <a:ext cx="1689344" cy="891598"/>
          </a:xfrm>
          <a:prstGeom prst="rect">
            <a:avLst/>
          </a:prstGeom>
        </p:spPr>
      </p:pic>
      <p:pic>
        <p:nvPicPr>
          <p:cNvPr id="15" name="図 14">
            <a:extLst>
              <a:ext uri="{FF2B5EF4-FFF2-40B4-BE49-F238E27FC236}">
                <a16:creationId xmlns:a16="http://schemas.microsoft.com/office/drawing/2014/main" id="{C71C6DEE-4B1B-06AB-2F97-EFC8CDE973AE}"/>
              </a:ext>
            </a:extLst>
          </p:cNvPr>
          <p:cNvPicPr>
            <a:picLocks noChangeAspect="1"/>
          </p:cNvPicPr>
          <p:nvPr/>
        </p:nvPicPr>
        <p:blipFill>
          <a:blip r:embed="rId5"/>
          <a:stretch>
            <a:fillRect/>
          </a:stretch>
        </p:blipFill>
        <p:spPr>
          <a:xfrm>
            <a:off x="6538651" y="2009973"/>
            <a:ext cx="1885603" cy="1294355"/>
          </a:xfrm>
          <a:prstGeom prst="rect">
            <a:avLst/>
          </a:prstGeom>
        </p:spPr>
      </p:pic>
      <p:pic>
        <p:nvPicPr>
          <p:cNvPr id="18" name="図 17">
            <a:extLst>
              <a:ext uri="{FF2B5EF4-FFF2-40B4-BE49-F238E27FC236}">
                <a16:creationId xmlns:a16="http://schemas.microsoft.com/office/drawing/2014/main" id="{8EFC321F-00D3-D5FD-1CA3-4C7F60F82F31}"/>
              </a:ext>
            </a:extLst>
          </p:cNvPr>
          <p:cNvPicPr>
            <a:picLocks noChangeAspect="1"/>
          </p:cNvPicPr>
          <p:nvPr/>
        </p:nvPicPr>
        <p:blipFill>
          <a:blip r:embed="rId6"/>
          <a:stretch>
            <a:fillRect/>
          </a:stretch>
        </p:blipFill>
        <p:spPr>
          <a:xfrm>
            <a:off x="9627355" y="2624501"/>
            <a:ext cx="2057400" cy="1143000"/>
          </a:xfrm>
          <a:prstGeom prst="rect">
            <a:avLst/>
          </a:prstGeom>
        </p:spPr>
      </p:pic>
      <p:sp>
        <p:nvSpPr>
          <p:cNvPr id="19" name="テキスト ボックス 18">
            <a:extLst>
              <a:ext uri="{FF2B5EF4-FFF2-40B4-BE49-F238E27FC236}">
                <a16:creationId xmlns:a16="http://schemas.microsoft.com/office/drawing/2014/main" id="{5B2D4D05-F937-F1E4-2122-DD74E178BA6F}"/>
              </a:ext>
            </a:extLst>
          </p:cNvPr>
          <p:cNvSpPr txBox="1"/>
          <p:nvPr/>
        </p:nvSpPr>
        <p:spPr>
          <a:xfrm>
            <a:off x="3895539" y="4153013"/>
            <a:ext cx="1415772" cy="338554"/>
          </a:xfrm>
          <a:prstGeom prst="rect">
            <a:avLst/>
          </a:prstGeom>
          <a:noFill/>
        </p:spPr>
        <p:txBody>
          <a:bodyPr wrap="none" rtlCol="0">
            <a:spAutoFit/>
          </a:bodyPr>
          <a:lstStyle/>
          <a:p>
            <a:pPr algn="ctr" defTabSz="914400" fontAlgn="base">
              <a:spcBef>
                <a:spcPct val="0"/>
              </a:spcBef>
              <a:spcAft>
                <a:spcPct val="0"/>
              </a:spcAft>
            </a:pPr>
            <a:r>
              <a:rPr kumimoji="1" lang="ja-JP" altLang="en-US" sz="1600">
                <a:solidFill>
                  <a:srgbClr val="F36C37"/>
                </a:solidFill>
                <a:latin typeface="+mn-ea"/>
              </a:rPr>
              <a:t>データレイク</a:t>
            </a:r>
            <a:endParaRPr kumimoji="1" lang="ja-JP" altLang="en-US" sz="1600" dirty="0">
              <a:solidFill>
                <a:srgbClr val="F36C37"/>
              </a:solidFill>
              <a:latin typeface="+mn-ea"/>
            </a:endParaRPr>
          </a:p>
        </p:txBody>
      </p:sp>
      <p:sp>
        <p:nvSpPr>
          <p:cNvPr id="20" name="テキスト ボックス 19">
            <a:extLst>
              <a:ext uri="{FF2B5EF4-FFF2-40B4-BE49-F238E27FC236}">
                <a16:creationId xmlns:a16="http://schemas.microsoft.com/office/drawing/2014/main" id="{79D2F28E-117B-56E0-62A9-2074BC03A7EA}"/>
              </a:ext>
            </a:extLst>
          </p:cNvPr>
          <p:cNvSpPr txBox="1"/>
          <p:nvPr/>
        </p:nvSpPr>
        <p:spPr>
          <a:xfrm>
            <a:off x="6978750" y="4153013"/>
            <a:ext cx="1005403" cy="338554"/>
          </a:xfrm>
          <a:prstGeom prst="rect">
            <a:avLst/>
          </a:prstGeom>
          <a:noFill/>
        </p:spPr>
        <p:txBody>
          <a:bodyPr wrap="none" rtlCol="0">
            <a:spAutoFit/>
          </a:bodyPr>
          <a:lstStyle/>
          <a:p>
            <a:pPr algn="ctr" defTabSz="914400" fontAlgn="base">
              <a:spcBef>
                <a:spcPct val="0"/>
              </a:spcBef>
              <a:spcAft>
                <a:spcPct val="0"/>
              </a:spcAft>
            </a:pPr>
            <a:r>
              <a:rPr kumimoji="1" lang="ja-JP" altLang="en-US" sz="1600">
                <a:solidFill>
                  <a:srgbClr val="F36C37"/>
                </a:solidFill>
                <a:latin typeface="+mn-ea"/>
              </a:rPr>
              <a:t>並列処理</a:t>
            </a:r>
            <a:endParaRPr kumimoji="1" lang="ja-JP" altLang="en-US" sz="1600" dirty="0">
              <a:solidFill>
                <a:srgbClr val="F36C37"/>
              </a:solidFill>
              <a:latin typeface="+mn-ea"/>
            </a:endParaRPr>
          </a:p>
        </p:txBody>
      </p:sp>
      <p:sp>
        <p:nvSpPr>
          <p:cNvPr id="21" name="テキスト ボックス 20">
            <a:extLst>
              <a:ext uri="{FF2B5EF4-FFF2-40B4-BE49-F238E27FC236}">
                <a16:creationId xmlns:a16="http://schemas.microsoft.com/office/drawing/2014/main" id="{208135C2-A2E1-A2ED-9FC5-5E7C3FB37E84}"/>
              </a:ext>
            </a:extLst>
          </p:cNvPr>
          <p:cNvSpPr txBox="1"/>
          <p:nvPr/>
        </p:nvSpPr>
        <p:spPr>
          <a:xfrm>
            <a:off x="9544433" y="4153013"/>
            <a:ext cx="2031325" cy="584775"/>
          </a:xfrm>
          <a:prstGeom prst="rect">
            <a:avLst/>
          </a:prstGeom>
          <a:noFill/>
        </p:spPr>
        <p:txBody>
          <a:bodyPr wrap="none" rtlCol="0">
            <a:spAutoFit/>
          </a:bodyPr>
          <a:lstStyle/>
          <a:p>
            <a:pPr algn="ctr" defTabSz="914400" fontAlgn="base">
              <a:spcBef>
                <a:spcPct val="0"/>
              </a:spcBef>
              <a:spcAft>
                <a:spcPct val="0"/>
              </a:spcAft>
            </a:pPr>
            <a:r>
              <a:rPr kumimoji="1" lang="ja-JP" altLang="en-US" sz="1600">
                <a:solidFill>
                  <a:srgbClr val="F36C37"/>
                </a:solidFill>
                <a:latin typeface="+mn-ea"/>
              </a:rPr>
              <a:t>データウェアハウス</a:t>
            </a:r>
            <a:endParaRPr kumimoji="1" lang="en-US" altLang="ja-JP" sz="1600" dirty="0">
              <a:solidFill>
                <a:srgbClr val="F36C37"/>
              </a:solidFill>
              <a:latin typeface="+mn-ea"/>
            </a:endParaRPr>
          </a:p>
          <a:p>
            <a:pPr algn="ctr" defTabSz="914400" fontAlgn="base">
              <a:spcBef>
                <a:spcPct val="0"/>
              </a:spcBef>
              <a:spcAft>
                <a:spcPct val="0"/>
              </a:spcAft>
            </a:pPr>
            <a:r>
              <a:rPr kumimoji="1" lang="ja-JP" altLang="en-US" sz="1600">
                <a:solidFill>
                  <a:srgbClr val="F36C37"/>
                </a:solidFill>
                <a:latin typeface="+mn-ea"/>
              </a:rPr>
              <a:t>（</a:t>
            </a:r>
            <a:r>
              <a:rPr kumimoji="1" lang="en-US" altLang="ja-JP" sz="1600" dirty="0">
                <a:solidFill>
                  <a:srgbClr val="F36C37"/>
                </a:solidFill>
                <a:latin typeface="+mn-ea"/>
              </a:rPr>
              <a:t>DWH</a:t>
            </a:r>
            <a:r>
              <a:rPr kumimoji="1" lang="ja-JP" altLang="en-US" sz="1600">
                <a:solidFill>
                  <a:srgbClr val="F36C37"/>
                </a:solidFill>
                <a:latin typeface="+mn-ea"/>
              </a:rPr>
              <a:t>）</a:t>
            </a:r>
            <a:endParaRPr kumimoji="1" lang="ja-JP" altLang="en-US" sz="1600" dirty="0">
              <a:solidFill>
                <a:srgbClr val="F36C37"/>
              </a:solidFill>
              <a:latin typeface="+mn-ea"/>
            </a:endParaRPr>
          </a:p>
        </p:txBody>
      </p:sp>
      <p:sp>
        <p:nvSpPr>
          <p:cNvPr id="23" name="テキスト ボックス 22">
            <a:extLst>
              <a:ext uri="{FF2B5EF4-FFF2-40B4-BE49-F238E27FC236}">
                <a16:creationId xmlns:a16="http://schemas.microsoft.com/office/drawing/2014/main" id="{A6AC9AC0-A91A-C1F2-D363-0E41B8C55B6F}"/>
              </a:ext>
            </a:extLst>
          </p:cNvPr>
          <p:cNvSpPr txBox="1"/>
          <p:nvPr/>
        </p:nvSpPr>
        <p:spPr>
          <a:xfrm>
            <a:off x="616242" y="4035180"/>
            <a:ext cx="2117887" cy="584775"/>
          </a:xfrm>
          <a:prstGeom prst="rect">
            <a:avLst/>
          </a:prstGeom>
          <a:noFill/>
        </p:spPr>
        <p:txBody>
          <a:bodyPr wrap="none" rtlCol="0">
            <a:spAutoFit/>
          </a:bodyPr>
          <a:lstStyle/>
          <a:p>
            <a:pPr algn="ctr" defTabSz="914400" fontAlgn="base">
              <a:spcBef>
                <a:spcPct val="0"/>
              </a:spcBef>
              <a:spcAft>
                <a:spcPct val="0"/>
              </a:spcAft>
            </a:pPr>
            <a:r>
              <a:rPr kumimoji="1" lang="en-US" altLang="ja-JP" sz="1600" dirty="0">
                <a:solidFill>
                  <a:srgbClr val="F36C37"/>
                </a:solidFill>
                <a:latin typeface="+mn-ea"/>
              </a:rPr>
              <a:t>IoT </a:t>
            </a:r>
            <a:r>
              <a:rPr kumimoji="1" lang="ja-JP" altLang="en-US" sz="1600">
                <a:solidFill>
                  <a:srgbClr val="F36C37"/>
                </a:solidFill>
                <a:latin typeface="+mn-ea"/>
              </a:rPr>
              <a:t>デバイス・</a:t>
            </a:r>
            <a:endParaRPr kumimoji="1" lang="en-US" altLang="ja-JP" sz="1600" dirty="0">
              <a:solidFill>
                <a:srgbClr val="F36C37"/>
              </a:solidFill>
              <a:latin typeface="+mn-ea"/>
            </a:endParaRPr>
          </a:p>
          <a:p>
            <a:pPr algn="ctr" defTabSz="914400" fontAlgn="base">
              <a:spcBef>
                <a:spcPct val="0"/>
              </a:spcBef>
              <a:spcAft>
                <a:spcPct val="0"/>
              </a:spcAft>
            </a:pPr>
            <a:r>
              <a:rPr kumimoji="1" lang="ja-JP" altLang="en-US" sz="1600">
                <a:solidFill>
                  <a:srgbClr val="F36C37"/>
                </a:solidFill>
                <a:latin typeface="+mn-ea"/>
              </a:rPr>
              <a:t>ストレージ・</a:t>
            </a:r>
            <a:r>
              <a:rPr kumimoji="1" lang="en-US" altLang="ja-JP" sz="1600" dirty="0">
                <a:solidFill>
                  <a:srgbClr val="F36C37"/>
                </a:solidFill>
                <a:latin typeface="+mn-ea"/>
              </a:rPr>
              <a:t>DB</a:t>
            </a:r>
            <a:r>
              <a:rPr kumimoji="1" lang="ja-JP" altLang="en-US" sz="1600">
                <a:solidFill>
                  <a:srgbClr val="F36C37"/>
                </a:solidFill>
                <a:latin typeface="+mn-ea"/>
              </a:rPr>
              <a:t>など</a:t>
            </a:r>
            <a:endParaRPr kumimoji="1" lang="ja-JP" altLang="en-US" sz="1600" dirty="0">
              <a:solidFill>
                <a:srgbClr val="F36C37"/>
              </a:solidFill>
              <a:latin typeface="+mn-ea"/>
            </a:endParaRPr>
          </a:p>
        </p:txBody>
      </p:sp>
      <p:sp>
        <p:nvSpPr>
          <p:cNvPr id="27" name="右矢印 26">
            <a:extLst>
              <a:ext uri="{FF2B5EF4-FFF2-40B4-BE49-F238E27FC236}">
                <a16:creationId xmlns:a16="http://schemas.microsoft.com/office/drawing/2014/main" id="{0BCF5117-31A9-C39C-DBB2-0DF64B8562B2}"/>
              </a:ext>
            </a:extLst>
          </p:cNvPr>
          <p:cNvSpPr/>
          <p:nvPr/>
        </p:nvSpPr>
        <p:spPr>
          <a:xfrm>
            <a:off x="2820758" y="3006350"/>
            <a:ext cx="586828" cy="297978"/>
          </a:xfrm>
          <a:prstGeom prst="rightArrow">
            <a:avLst/>
          </a:prstGeom>
          <a:solidFill>
            <a:srgbClr val="F36C3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28" name="右矢印 27">
            <a:extLst>
              <a:ext uri="{FF2B5EF4-FFF2-40B4-BE49-F238E27FC236}">
                <a16:creationId xmlns:a16="http://schemas.microsoft.com/office/drawing/2014/main" id="{0E9CED73-627D-5DDC-960C-AE3E655FBC2A}"/>
              </a:ext>
            </a:extLst>
          </p:cNvPr>
          <p:cNvSpPr/>
          <p:nvPr/>
        </p:nvSpPr>
        <p:spPr>
          <a:xfrm>
            <a:off x="5823473" y="3022013"/>
            <a:ext cx="586828" cy="297978"/>
          </a:xfrm>
          <a:prstGeom prst="rightArrow">
            <a:avLst/>
          </a:prstGeom>
          <a:solidFill>
            <a:srgbClr val="F36C3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29" name="右矢印 28">
            <a:extLst>
              <a:ext uri="{FF2B5EF4-FFF2-40B4-BE49-F238E27FC236}">
                <a16:creationId xmlns:a16="http://schemas.microsoft.com/office/drawing/2014/main" id="{58BF5EC5-F7F6-BC90-E37E-B744A4D4B82A}"/>
              </a:ext>
            </a:extLst>
          </p:cNvPr>
          <p:cNvSpPr/>
          <p:nvPr/>
        </p:nvSpPr>
        <p:spPr>
          <a:xfrm>
            <a:off x="8806028" y="3025350"/>
            <a:ext cx="586828" cy="297978"/>
          </a:xfrm>
          <a:prstGeom prst="rightArrow">
            <a:avLst/>
          </a:prstGeom>
          <a:solidFill>
            <a:srgbClr val="F36C3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8" name="スライド番号プレースホルダー 2">
            <a:extLst>
              <a:ext uri="{FF2B5EF4-FFF2-40B4-BE49-F238E27FC236}">
                <a16:creationId xmlns:a16="http://schemas.microsoft.com/office/drawing/2014/main" id="{65A58CE4-DA50-882E-F341-C599B3FDE681}"/>
              </a:ext>
            </a:extLst>
          </p:cNvPr>
          <p:cNvSpPr>
            <a:spLocks noGrp="1"/>
          </p:cNvSpPr>
          <p:nvPr>
            <p:ph type="sldNum" sz="quarter" idx="10"/>
          </p:nvPr>
        </p:nvSpPr>
        <p:spPr>
          <a:xfrm>
            <a:off x="9265299" y="6465214"/>
            <a:ext cx="2743200" cy="204403"/>
          </a:xfrm>
        </p:spPr>
        <p:txBody>
          <a:bodyPr/>
          <a:lstStyle/>
          <a:p>
            <a:fld id="{5D750650-B10A-47BF-93C2-E1678438B37A}" type="slidenum">
              <a:rPr lang="en-US" altLang="ja-JP" smtClean="0"/>
              <a:pPr/>
              <a:t>80</a:t>
            </a:fld>
            <a:endParaRPr lang="en-US" altLang="ja-JP" dirty="0"/>
          </a:p>
        </p:txBody>
      </p:sp>
    </p:spTree>
    <p:extLst>
      <p:ext uri="{BB962C8B-B14F-4D97-AF65-F5344CB8AC3E}">
        <p14:creationId xmlns:p14="http://schemas.microsoft.com/office/powerpoint/2010/main" val="296011888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C439C87-C5B4-2828-07E7-722487AA5638}"/>
              </a:ext>
            </a:extLst>
          </p:cNvPr>
          <p:cNvSpPr>
            <a:spLocks noGrp="1"/>
          </p:cNvSpPr>
          <p:nvPr>
            <p:ph type="title"/>
          </p:nvPr>
        </p:nvSpPr>
        <p:spPr/>
        <p:txBody>
          <a:bodyPr/>
          <a:lstStyle/>
          <a:p>
            <a:r>
              <a:rPr kumimoji="1" lang="ja-JP" altLang="en-US"/>
              <a:t>データエンジニアリングが求められてる理由１</a:t>
            </a:r>
          </a:p>
        </p:txBody>
      </p:sp>
      <p:sp>
        <p:nvSpPr>
          <p:cNvPr id="3" name="スライド番号プレースホルダー 2">
            <a:extLst>
              <a:ext uri="{FF2B5EF4-FFF2-40B4-BE49-F238E27FC236}">
                <a16:creationId xmlns:a16="http://schemas.microsoft.com/office/drawing/2014/main" id="{DD0084BA-53CF-ACDF-18BB-2298F769CAA0}"/>
              </a:ext>
            </a:extLst>
          </p:cNvPr>
          <p:cNvSpPr>
            <a:spLocks noGrp="1"/>
          </p:cNvSpPr>
          <p:nvPr>
            <p:ph type="sldNum" sz="quarter" idx="10"/>
          </p:nvPr>
        </p:nvSpPr>
        <p:spPr/>
        <p:txBody>
          <a:bodyPr/>
          <a:lstStyle/>
          <a:p>
            <a:fld id="{5D750650-B10A-47BF-93C2-E1678438B37A}" type="slidenum">
              <a:rPr lang="en-US" altLang="ja-JP" smtClean="0"/>
              <a:pPr/>
              <a:t>81</a:t>
            </a:fld>
            <a:endParaRPr lang="en-US" altLang="ja-JP" dirty="0"/>
          </a:p>
        </p:txBody>
      </p:sp>
      <p:sp>
        <p:nvSpPr>
          <p:cNvPr id="4" name="正方形/長方形 3">
            <a:extLst>
              <a:ext uri="{FF2B5EF4-FFF2-40B4-BE49-F238E27FC236}">
                <a16:creationId xmlns:a16="http://schemas.microsoft.com/office/drawing/2014/main" id="{FCCB36AB-BA83-BD37-95FD-9CE2928210EB}"/>
              </a:ext>
            </a:extLst>
          </p:cNvPr>
          <p:cNvSpPr/>
          <p:nvPr/>
        </p:nvSpPr>
        <p:spPr>
          <a:xfrm>
            <a:off x="3274009" y="1536731"/>
            <a:ext cx="2390503" cy="2911232"/>
          </a:xfrm>
          <a:prstGeom prst="rect">
            <a:avLst/>
          </a:prstGeom>
          <a:noFill/>
          <a:ln w="25400">
            <a:solidFill>
              <a:srgbClr val="F36C3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5" name="テキスト ボックス 4">
            <a:extLst>
              <a:ext uri="{FF2B5EF4-FFF2-40B4-BE49-F238E27FC236}">
                <a16:creationId xmlns:a16="http://schemas.microsoft.com/office/drawing/2014/main" id="{1536858F-CB6A-79FE-1A33-235C9CF54731}"/>
              </a:ext>
            </a:extLst>
          </p:cNvPr>
          <p:cNvSpPr txBox="1"/>
          <p:nvPr/>
        </p:nvSpPr>
        <p:spPr>
          <a:xfrm>
            <a:off x="3684430" y="1375470"/>
            <a:ext cx="1569660" cy="369332"/>
          </a:xfrm>
          <a:prstGeom prst="rect">
            <a:avLst/>
          </a:prstGeom>
          <a:solidFill>
            <a:schemeClr val="bg1"/>
          </a:solidFill>
          <a:ln w="25400">
            <a:solidFill>
              <a:srgbClr val="F36C37"/>
            </a:solidFill>
          </a:ln>
        </p:spPr>
        <p:txBody>
          <a:bodyPr wrap="none" rtlCol="0">
            <a:spAutoFit/>
          </a:bodyPr>
          <a:lstStyle/>
          <a:p>
            <a:pPr algn="ctr" defTabSz="914400" fontAlgn="base">
              <a:spcBef>
                <a:spcPct val="0"/>
              </a:spcBef>
              <a:spcAft>
                <a:spcPct val="0"/>
              </a:spcAft>
            </a:pPr>
            <a:r>
              <a:rPr kumimoji="1" lang="ja-JP" altLang="en-US" b="1">
                <a:solidFill>
                  <a:srgbClr val="F36C37"/>
                </a:solidFill>
                <a:latin typeface="+mn-ea"/>
              </a:rPr>
              <a:t>データソース</a:t>
            </a:r>
            <a:endParaRPr kumimoji="1" lang="ja-JP" altLang="en-US" b="1" dirty="0">
              <a:solidFill>
                <a:srgbClr val="F36C37"/>
              </a:solidFill>
              <a:latin typeface="+mn-ea"/>
            </a:endParaRPr>
          </a:p>
        </p:txBody>
      </p:sp>
      <p:pic>
        <p:nvPicPr>
          <p:cNvPr id="6" name="図 5" descr="アプリケーション&#10;&#10;自動的に生成された説明">
            <a:extLst>
              <a:ext uri="{FF2B5EF4-FFF2-40B4-BE49-F238E27FC236}">
                <a16:creationId xmlns:a16="http://schemas.microsoft.com/office/drawing/2014/main" id="{1AB5BFEB-E87F-C9BF-E233-3D049E3E37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50075" y="2148090"/>
            <a:ext cx="1689344" cy="1461282"/>
          </a:xfrm>
          <a:prstGeom prst="rect">
            <a:avLst/>
          </a:prstGeom>
        </p:spPr>
      </p:pic>
      <p:sp>
        <p:nvSpPr>
          <p:cNvPr id="7" name="テキスト ボックス 6">
            <a:extLst>
              <a:ext uri="{FF2B5EF4-FFF2-40B4-BE49-F238E27FC236}">
                <a16:creationId xmlns:a16="http://schemas.microsoft.com/office/drawing/2014/main" id="{7F9B6294-1FCA-07AF-ECB3-852878DABF53}"/>
              </a:ext>
            </a:extLst>
          </p:cNvPr>
          <p:cNvSpPr txBox="1"/>
          <p:nvPr/>
        </p:nvSpPr>
        <p:spPr>
          <a:xfrm>
            <a:off x="3459409" y="3741326"/>
            <a:ext cx="2117887" cy="584775"/>
          </a:xfrm>
          <a:prstGeom prst="rect">
            <a:avLst/>
          </a:prstGeom>
          <a:noFill/>
        </p:spPr>
        <p:txBody>
          <a:bodyPr wrap="none" rtlCol="0">
            <a:spAutoFit/>
          </a:bodyPr>
          <a:lstStyle/>
          <a:p>
            <a:pPr algn="ctr" defTabSz="914400" fontAlgn="base">
              <a:spcBef>
                <a:spcPct val="0"/>
              </a:spcBef>
              <a:spcAft>
                <a:spcPct val="0"/>
              </a:spcAft>
            </a:pPr>
            <a:r>
              <a:rPr kumimoji="1" lang="en-US" altLang="ja-JP" sz="1600" dirty="0">
                <a:solidFill>
                  <a:srgbClr val="F36C37"/>
                </a:solidFill>
                <a:latin typeface="+mn-ea"/>
              </a:rPr>
              <a:t>IoT </a:t>
            </a:r>
            <a:r>
              <a:rPr kumimoji="1" lang="ja-JP" altLang="en-US" sz="1600">
                <a:solidFill>
                  <a:srgbClr val="F36C37"/>
                </a:solidFill>
                <a:latin typeface="+mn-ea"/>
              </a:rPr>
              <a:t>デバイス・</a:t>
            </a:r>
            <a:endParaRPr kumimoji="1" lang="en-US" altLang="ja-JP" sz="1600" dirty="0">
              <a:solidFill>
                <a:srgbClr val="F36C37"/>
              </a:solidFill>
              <a:latin typeface="+mn-ea"/>
            </a:endParaRPr>
          </a:p>
          <a:p>
            <a:pPr algn="ctr" defTabSz="914400" fontAlgn="base">
              <a:spcBef>
                <a:spcPct val="0"/>
              </a:spcBef>
              <a:spcAft>
                <a:spcPct val="0"/>
              </a:spcAft>
            </a:pPr>
            <a:r>
              <a:rPr kumimoji="1" lang="ja-JP" altLang="en-US" sz="1600">
                <a:solidFill>
                  <a:srgbClr val="F36C37"/>
                </a:solidFill>
                <a:latin typeface="+mn-ea"/>
              </a:rPr>
              <a:t>ストレージ・</a:t>
            </a:r>
            <a:r>
              <a:rPr kumimoji="1" lang="en-US" altLang="ja-JP" sz="1600" dirty="0">
                <a:solidFill>
                  <a:srgbClr val="F36C37"/>
                </a:solidFill>
                <a:latin typeface="+mn-ea"/>
              </a:rPr>
              <a:t>DB</a:t>
            </a:r>
            <a:r>
              <a:rPr kumimoji="1" lang="ja-JP" altLang="en-US" sz="1600">
                <a:solidFill>
                  <a:srgbClr val="F36C37"/>
                </a:solidFill>
                <a:latin typeface="+mn-ea"/>
              </a:rPr>
              <a:t>など</a:t>
            </a:r>
            <a:endParaRPr kumimoji="1" lang="ja-JP" altLang="en-US" sz="1600" dirty="0">
              <a:solidFill>
                <a:srgbClr val="F36C37"/>
              </a:solidFill>
              <a:latin typeface="+mn-ea"/>
            </a:endParaRPr>
          </a:p>
        </p:txBody>
      </p:sp>
      <p:sp>
        <p:nvSpPr>
          <p:cNvPr id="8" name="左中かっこ 7">
            <a:extLst>
              <a:ext uri="{FF2B5EF4-FFF2-40B4-BE49-F238E27FC236}">
                <a16:creationId xmlns:a16="http://schemas.microsoft.com/office/drawing/2014/main" id="{3AD91B39-641D-5E37-471D-A8B3AC1ABF75}"/>
              </a:ext>
            </a:extLst>
          </p:cNvPr>
          <p:cNvSpPr/>
          <p:nvPr/>
        </p:nvSpPr>
        <p:spPr>
          <a:xfrm>
            <a:off x="5849912" y="2302463"/>
            <a:ext cx="410422" cy="1485969"/>
          </a:xfrm>
          <a:prstGeom prst="leftBrace">
            <a:avLst/>
          </a:prstGeom>
          <a:ln w="47625">
            <a:solidFill>
              <a:srgbClr val="F36C37"/>
            </a:solidFill>
            <a:headEnd type="none" w="med" len="med"/>
            <a:tailEnd type="none"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kumimoji="1" lang="ja-JP" altLang="en-US">
              <a:solidFill>
                <a:srgbClr val="F36C37"/>
              </a:solidFill>
            </a:endParaRPr>
          </a:p>
        </p:txBody>
      </p:sp>
      <p:sp>
        <p:nvSpPr>
          <p:cNvPr id="9" name="テキスト ボックス 8">
            <a:extLst>
              <a:ext uri="{FF2B5EF4-FFF2-40B4-BE49-F238E27FC236}">
                <a16:creationId xmlns:a16="http://schemas.microsoft.com/office/drawing/2014/main" id="{249CA99A-F135-C34F-92B8-72BA262C3A71}"/>
              </a:ext>
            </a:extLst>
          </p:cNvPr>
          <p:cNvSpPr txBox="1"/>
          <p:nvPr/>
        </p:nvSpPr>
        <p:spPr>
          <a:xfrm>
            <a:off x="6260334" y="2460866"/>
            <a:ext cx="3935693" cy="1200329"/>
          </a:xfrm>
          <a:prstGeom prst="rect">
            <a:avLst/>
          </a:prstGeom>
          <a:noFill/>
        </p:spPr>
        <p:txBody>
          <a:bodyPr wrap="none" rtlCol="0">
            <a:spAutoFit/>
          </a:bodyPr>
          <a:lstStyle/>
          <a:p>
            <a:pPr marL="285750" indent="-285750" defTabSz="914400" fontAlgn="base">
              <a:spcBef>
                <a:spcPct val="0"/>
              </a:spcBef>
              <a:spcAft>
                <a:spcPct val="0"/>
              </a:spcAft>
              <a:buFont typeface="Wingdings" pitchFamily="2" charset="2"/>
              <a:buChar char="ü"/>
            </a:pPr>
            <a:r>
              <a:rPr kumimoji="1" lang="ja-JP" altLang="en-US">
                <a:solidFill>
                  <a:srgbClr val="000000"/>
                </a:solidFill>
                <a:latin typeface="+mn-ea"/>
              </a:rPr>
              <a:t>アプリケーションのログ</a:t>
            </a:r>
            <a:endParaRPr kumimoji="1" lang="en-US" altLang="ja-JP" dirty="0">
              <a:solidFill>
                <a:srgbClr val="000000"/>
              </a:solidFill>
              <a:latin typeface="+mn-ea"/>
            </a:endParaRPr>
          </a:p>
          <a:p>
            <a:pPr marL="285750" indent="-285750" defTabSz="914400" fontAlgn="base">
              <a:spcBef>
                <a:spcPct val="0"/>
              </a:spcBef>
              <a:spcAft>
                <a:spcPct val="0"/>
              </a:spcAft>
              <a:buFont typeface="Wingdings" pitchFamily="2" charset="2"/>
              <a:buChar char="ü"/>
            </a:pPr>
            <a:r>
              <a:rPr kumimoji="1" lang="ja-JP" altLang="en-US">
                <a:solidFill>
                  <a:srgbClr val="000000"/>
                </a:solidFill>
                <a:latin typeface="+mn-ea"/>
              </a:rPr>
              <a:t>ユーザ情報・購買履歴</a:t>
            </a:r>
            <a:endParaRPr kumimoji="1" lang="en-US" altLang="ja-JP" dirty="0">
              <a:solidFill>
                <a:srgbClr val="000000"/>
              </a:solidFill>
              <a:latin typeface="+mn-ea"/>
            </a:endParaRPr>
          </a:p>
          <a:p>
            <a:pPr marL="285750" indent="-285750" defTabSz="914400" fontAlgn="base">
              <a:spcBef>
                <a:spcPct val="0"/>
              </a:spcBef>
              <a:spcAft>
                <a:spcPct val="0"/>
              </a:spcAft>
              <a:buFont typeface="Wingdings" pitchFamily="2" charset="2"/>
              <a:buChar char="ü"/>
            </a:pPr>
            <a:r>
              <a:rPr kumimoji="1" lang="ja-JP" altLang="en-US">
                <a:solidFill>
                  <a:srgbClr val="000000"/>
                </a:solidFill>
                <a:latin typeface="+mn-ea"/>
              </a:rPr>
              <a:t>天気予報などの第三者提供データ</a:t>
            </a:r>
            <a:endParaRPr kumimoji="1" lang="en-US" altLang="ja-JP" dirty="0">
              <a:solidFill>
                <a:srgbClr val="000000"/>
              </a:solidFill>
              <a:latin typeface="+mn-ea"/>
            </a:endParaRPr>
          </a:p>
          <a:p>
            <a:pPr marL="285750" indent="-285750" defTabSz="914400" fontAlgn="base">
              <a:spcBef>
                <a:spcPct val="0"/>
              </a:spcBef>
              <a:spcAft>
                <a:spcPct val="0"/>
              </a:spcAft>
              <a:buFont typeface="Wingdings" pitchFamily="2" charset="2"/>
              <a:buChar char="ü"/>
            </a:pPr>
            <a:r>
              <a:rPr kumimoji="1" lang="ja-JP" altLang="en-US">
                <a:solidFill>
                  <a:srgbClr val="000000"/>
                </a:solidFill>
                <a:latin typeface="+mn-ea"/>
              </a:rPr>
              <a:t>センサーデータ</a:t>
            </a:r>
            <a:r>
              <a:rPr kumimoji="1" lang="en-US" altLang="ja-JP" dirty="0">
                <a:solidFill>
                  <a:srgbClr val="000000"/>
                </a:solidFill>
                <a:latin typeface="+mn-ea"/>
              </a:rPr>
              <a:t>…</a:t>
            </a:r>
            <a:endParaRPr kumimoji="1" lang="ja-JP" altLang="en-US" dirty="0">
              <a:solidFill>
                <a:srgbClr val="000000"/>
              </a:solidFill>
              <a:latin typeface="+mn-ea"/>
            </a:endParaRPr>
          </a:p>
        </p:txBody>
      </p:sp>
      <p:sp>
        <p:nvSpPr>
          <p:cNvPr id="10" name="テキスト ボックス 9">
            <a:extLst>
              <a:ext uri="{FF2B5EF4-FFF2-40B4-BE49-F238E27FC236}">
                <a16:creationId xmlns:a16="http://schemas.microsoft.com/office/drawing/2014/main" id="{2CDD8D8C-FF37-961D-06EB-812554091FEC}"/>
              </a:ext>
            </a:extLst>
          </p:cNvPr>
          <p:cNvSpPr txBox="1"/>
          <p:nvPr/>
        </p:nvSpPr>
        <p:spPr>
          <a:xfrm>
            <a:off x="335111" y="5036254"/>
            <a:ext cx="11673388" cy="892552"/>
          </a:xfrm>
          <a:prstGeom prst="rect">
            <a:avLst/>
          </a:prstGeom>
          <a:noFill/>
        </p:spPr>
        <p:txBody>
          <a:bodyPr wrap="none" rtlCol="0">
            <a:spAutoFit/>
          </a:bodyPr>
          <a:lstStyle/>
          <a:p>
            <a:pPr algn="ctr" defTabSz="914400" fontAlgn="base">
              <a:spcBef>
                <a:spcPct val="0"/>
              </a:spcBef>
              <a:spcAft>
                <a:spcPct val="0"/>
              </a:spcAft>
            </a:pPr>
            <a:r>
              <a:rPr kumimoji="1" lang="en-US" altLang="ja-JP" sz="2000" b="1" dirty="0">
                <a:solidFill>
                  <a:srgbClr val="F36C37"/>
                </a:solidFill>
                <a:latin typeface="+mn-ea"/>
              </a:rPr>
              <a:t>AI </a:t>
            </a:r>
            <a:r>
              <a:rPr kumimoji="1" lang="ja-JP" altLang="en-US" sz="2000" b="1">
                <a:solidFill>
                  <a:srgbClr val="F36C37"/>
                </a:solidFill>
                <a:latin typeface="+mn-ea"/>
              </a:rPr>
              <a:t>開発・データ分析に使用するデータの殆どは別の目的で収集され、様々な場所に様々な形で存在</a:t>
            </a:r>
            <a:endParaRPr kumimoji="1" lang="en-US" altLang="ja-JP" sz="2000" b="1" dirty="0">
              <a:solidFill>
                <a:srgbClr val="F36C37"/>
              </a:solidFill>
              <a:latin typeface="+mn-ea"/>
            </a:endParaRPr>
          </a:p>
          <a:p>
            <a:pPr defTabSz="914400" fontAlgn="base">
              <a:spcBef>
                <a:spcPct val="0"/>
              </a:spcBef>
              <a:spcAft>
                <a:spcPct val="0"/>
              </a:spcAft>
            </a:pPr>
            <a:r>
              <a:rPr kumimoji="1" lang="ja-JP" altLang="en-US" sz="1600">
                <a:solidFill>
                  <a:srgbClr val="000000"/>
                </a:solidFill>
                <a:latin typeface="+mn-ea"/>
              </a:rPr>
              <a:t>例）飲食店の売上分析を行うとき、売上情報は</a:t>
            </a:r>
            <a:r>
              <a:rPr kumimoji="1" lang="en-US" altLang="ja-JP" sz="1600" dirty="0" err="1">
                <a:solidFill>
                  <a:srgbClr val="000000"/>
                </a:solidFill>
                <a:latin typeface="+mn-ea"/>
              </a:rPr>
              <a:t>PoS</a:t>
            </a:r>
            <a:r>
              <a:rPr kumimoji="1" lang="ja-JP" altLang="en-US" sz="1600">
                <a:solidFill>
                  <a:srgbClr val="000000"/>
                </a:solidFill>
                <a:latin typeface="+mn-ea"/>
              </a:rPr>
              <a:t>レジ</a:t>
            </a:r>
            <a:endParaRPr kumimoji="1" lang="en-US" altLang="ja-JP" sz="1600" dirty="0">
              <a:solidFill>
                <a:srgbClr val="000000"/>
              </a:solidFill>
              <a:latin typeface="+mn-ea"/>
            </a:endParaRPr>
          </a:p>
          <a:p>
            <a:pPr defTabSz="914400" fontAlgn="base">
              <a:spcBef>
                <a:spcPct val="0"/>
              </a:spcBef>
              <a:spcAft>
                <a:spcPct val="0"/>
              </a:spcAft>
            </a:pPr>
            <a:r>
              <a:rPr kumimoji="1" lang="ja-JP" altLang="en-US" sz="1600">
                <a:solidFill>
                  <a:srgbClr val="000000"/>
                </a:solidFill>
                <a:latin typeface="+mn-ea"/>
              </a:rPr>
              <a:t>売上に関わる天気や近隣のイベント情報は気象庁など別の場所に存在</a:t>
            </a:r>
            <a:endParaRPr kumimoji="1" lang="en-US" altLang="ja-JP" sz="1600" dirty="0">
              <a:solidFill>
                <a:srgbClr val="000000"/>
              </a:solidFill>
              <a:latin typeface="+mn-ea"/>
            </a:endParaRPr>
          </a:p>
        </p:txBody>
      </p:sp>
    </p:spTree>
    <p:extLst>
      <p:ext uri="{BB962C8B-B14F-4D97-AF65-F5344CB8AC3E}">
        <p14:creationId xmlns:p14="http://schemas.microsoft.com/office/powerpoint/2010/main" val="51036082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2844896-B611-ED22-FD43-5A4F665CE461}"/>
              </a:ext>
            </a:extLst>
          </p:cNvPr>
          <p:cNvSpPr>
            <a:spLocks noGrp="1"/>
          </p:cNvSpPr>
          <p:nvPr>
            <p:ph type="title"/>
          </p:nvPr>
        </p:nvSpPr>
        <p:spPr/>
        <p:txBody>
          <a:bodyPr/>
          <a:lstStyle/>
          <a:p>
            <a:r>
              <a:rPr kumimoji="1" lang="ja-JP" altLang="en-US"/>
              <a:t>データエンジニアリングが求められる理由２</a:t>
            </a:r>
          </a:p>
        </p:txBody>
      </p:sp>
      <p:sp>
        <p:nvSpPr>
          <p:cNvPr id="3" name="スライド番号プレースホルダー 2">
            <a:extLst>
              <a:ext uri="{FF2B5EF4-FFF2-40B4-BE49-F238E27FC236}">
                <a16:creationId xmlns:a16="http://schemas.microsoft.com/office/drawing/2014/main" id="{943B485B-5B6A-CCE9-1752-4897B08FB249}"/>
              </a:ext>
            </a:extLst>
          </p:cNvPr>
          <p:cNvSpPr>
            <a:spLocks noGrp="1"/>
          </p:cNvSpPr>
          <p:nvPr>
            <p:ph type="sldNum" sz="quarter" idx="10"/>
          </p:nvPr>
        </p:nvSpPr>
        <p:spPr/>
        <p:txBody>
          <a:bodyPr/>
          <a:lstStyle/>
          <a:p>
            <a:fld id="{5D750650-B10A-47BF-93C2-E1678438B37A}" type="slidenum">
              <a:rPr lang="en-US" altLang="ja-JP" smtClean="0"/>
              <a:pPr/>
              <a:t>82</a:t>
            </a:fld>
            <a:endParaRPr lang="en-US" altLang="ja-JP" dirty="0"/>
          </a:p>
        </p:txBody>
      </p:sp>
      <p:pic>
        <p:nvPicPr>
          <p:cNvPr id="2050" name="Picture 2">
            <a:extLst>
              <a:ext uri="{FF2B5EF4-FFF2-40B4-BE49-F238E27FC236}">
                <a16:creationId xmlns:a16="http://schemas.microsoft.com/office/drawing/2014/main" id="{7906E576-8D91-287A-1CE8-6FA9E49DB7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29028" y="1594085"/>
            <a:ext cx="9481361" cy="2803774"/>
          </a:xfrm>
          <a:prstGeom prst="rect">
            <a:avLst/>
          </a:prstGeom>
          <a:noFill/>
          <a:extLst>
            <a:ext uri="{909E8E84-426E-40DD-AFC4-6F175D3DCCD1}">
              <a14:hiddenFill xmlns:a14="http://schemas.microsoft.com/office/drawing/2010/main">
                <a:solidFill>
                  <a:srgbClr val="FFFFFF"/>
                </a:solidFill>
              </a14:hiddenFill>
            </a:ext>
          </a:extLst>
        </p:spPr>
      </p:pic>
      <p:sp>
        <p:nvSpPr>
          <p:cNvPr id="7" name="下矢印 6">
            <a:extLst>
              <a:ext uri="{FF2B5EF4-FFF2-40B4-BE49-F238E27FC236}">
                <a16:creationId xmlns:a16="http://schemas.microsoft.com/office/drawing/2014/main" id="{AD57E73D-D343-F363-B0E9-E6E8AFDC364C}"/>
              </a:ext>
            </a:extLst>
          </p:cNvPr>
          <p:cNvSpPr/>
          <p:nvPr/>
        </p:nvSpPr>
        <p:spPr>
          <a:xfrm>
            <a:off x="4352108" y="5177902"/>
            <a:ext cx="3545956" cy="342129"/>
          </a:xfrm>
          <a:prstGeom prst="downArrow">
            <a:avLst/>
          </a:prstGeom>
          <a:solidFill>
            <a:srgbClr val="F36C3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8" name="テキスト ボックス 7">
            <a:extLst>
              <a:ext uri="{FF2B5EF4-FFF2-40B4-BE49-F238E27FC236}">
                <a16:creationId xmlns:a16="http://schemas.microsoft.com/office/drawing/2014/main" id="{218263C5-FF53-9C9E-5426-38F800CA9789}"/>
              </a:ext>
            </a:extLst>
          </p:cNvPr>
          <p:cNvSpPr txBox="1"/>
          <p:nvPr/>
        </p:nvSpPr>
        <p:spPr>
          <a:xfrm>
            <a:off x="2797658" y="4593738"/>
            <a:ext cx="6596678" cy="400110"/>
          </a:xfrm>
          <a:prstGeom prst="rect">
            <a:avLst/>
          </a:prstGeom>
          <a:noFill/>
        </p:spPr>
        <p:txBody>
          <a:bodyPr wrap="none" rtlCol="0">
            <a:spAutoFit/>
          </a:bodyPr>
          <a:lstStyle/>
          <a:p>
            <a:pPr algn="ctr" defTabSz="914400" fontAlgn="base">
              <a:spcBef>
                <a:spcPct val="0"/>
              </a:spcBef>
              <a:spcAft>
                <a:spcPct val="0"/>
              </a:spcAft>
            </a:pPr>
            <a:r>
              <a:rPr kumimoji="1" lang="ja-JP" altLang="en-US" sz="2000">
                <a:solidFill>
                  <a:srgbClr val="F36C37"/>
                </a:solidFill>
                <a:latin typeface="+mn-ea"/>
              </a:rPr>
              <a:t>技術はあっても基盤がないため大規模な導入ができない</a:t>
            </a:r>
            <a:endParaRPr kumimoji="1" lang="en-US" altLang="ja-JP" sz="2000" dirty="0">
              <a:solidFill>
                <a:srgbClr val="F36C37"/>
              </a:solidFill>
              <a:latin typeface="+mn-ea"/>
            </a:endParaRPr>
          </a:p>
        </p:txBody>
      </p:sp>
      <p:sp>
        <p:nvSpPr>
          <p:cNvPr id="9" name="テキスト ボックス 8">
            <a:extLst>
              <a:ext uri="{FF2B5EF4-FFF2-40B4-BE49-F238E27FC236}">
                <a16:creationId xmlns:a16="http://schemas.microsoft.com/office/drawing/2014/main" id="{36BEC9BA-9038-52F9-BDD9-8BFA9DC4A5B3}"/>
              </a:ext>
            </a:extLst>
          </p:cNvPr>
          <p:cNvSpPr txBox="1"/>
          <p:nvPr/>
        </p:nvSpPr>
        <p:spPr>
          <a:xfrm>
            <a:off x="2028217" y="5704085"/>
            <a:ext cx="8135560" cy="400110"/>
          </a:xfrm>
          <a:prstGeom prst="rect">
            <a:avLst/>
          </a:prstGeom>
          <a:noFill/>
        </p:spPr>
        <p:txBody>
          <a:bodyPr wrap="none" rtlCol="0">
            <a:spAutoFit/>
          </a:bodyPr>
          <a:lstStyle/>
          <a:p>
            <a:pPr algn="ctr" defTabSz="914400" fontAlgn="base">
              <a:spcBef>
                <a:spcPct val="0"/>
              </a:spcBef>
              <a:spcAft>
                <a:spcPct val="0"/>
              </a:spcAft>
            </a:pPr>
            <a:r>
              <a:rPr kumimoji="1" lang="ja-JP" altLang="en-US" sz="2000" b="1">
                <a:solidFill>
                  <a:srgbClr val="F36C37"/>
                </a:solidFill>
                <a:latin typeface="+mn-ea"/>
              </a:rPr>
              <a:t>データの種類・保存場所・収集の可否・成約等を限りなく明確化する</a:t>
            </a:r>
          </a:p>
        </p:txBody>
      </p:sp>
      <p:sp>
        <p:nvSpPr>
          <p:cNvPr id="10" name="テキスト ボックス 9">
            <a:extLst>
              <a:ext uri="{FF2B5EF4-FFF2-40B4-BE49-F238E27FC236}">
                <a16:creationId xmlns:a16="http://schemas.microsoft.com/office/drawing/2014/main" id="{C5CF1FA6-D70F-499F-5FBD-85186C91CAEE}"/>
              </a:ext>
            </a:extLst>
          </p:cNvPr>
          <p:cNvSpPr txBox="1"/>
          <p:nvPr/>
        </p:nvSpPr>
        <p:spPr>
          <a:xfrm>
            <a:off x="8626461" y="3907329"/>
            <a:ext cx="2236511" cy="338554"/>
          </a:xfrm>
          <a:prstGeom prst="rect">
            <a:avLst/>
          </a:prstGeom>
          <a:noFill/>
        </p:spPr>
        <p:txBody>
          <a:bodyPr wrap="none" rtlCol="0">
            <a:spAutoFit/>
          </a:bodyPr>
          <a:lstStyle/>
          <a:p>
            <a:pPr algn="ctr" defTabSz="914400" fontAlgn="base">
              <a:spcBef>
                <a:spcPct val="0"/>
              </a:spcBef>
              <a:spcAft>
                <a:spcPct val="0"/>
              </a:spcAft>
            </a:pPr>
            <a:r>
              <a:rPr lang="ja-JP" altLang="en-US" sz="1600" b="0" i="0">
                <a:effectLst/>
                <a:highlight>
                  <a:srgbClr val="FFFFFF"/>
                </a:highlight>
                <a:latin typeface="メイリオ" panose="020B0604030504040204" pitchFamily="34" charset="-128"/>
                <a:ea typeface="メイリオ" panose="020B0604030504040204" pitchFamily="34" charset="-128"/>
              </a:rPr>
              <a:t>多数の導入／高い成果</a:t>
            </a:r>
            <a:endParaRPr kumimoji="1" lang="ja-JP" altLang="en-US" sz="1600" dirty="0">
              <a:latin typeface="+mn-ea"/>
            </a:endParaRPr>
          </a:p>
        </p:txBody>
      </p:sp>
      <p:sp>
        <p:nvSpPr>
          <p:cNvPr id="12" name="テキスト ボックス 11">
            <a:extLst>
              <a:ext uri="{FF2B5EF4-FFF2-40B4-BE49-F238E27FC236}">
                <a16:creationId xmlns:a16="http://schemas.microsoft.com/office/drawing/2014/main" id="{C4AD8D3A-5BC5-24E3-0211-5EA5D89C1D0F}"/>
              </a:ext>
            </a:extLst>
          </p:cNvPr>
          <p:cNvSpPr txBox="1"/>
          <p:nvPr/>
        </p:nvSpPr>
        <p:spPr>
          <a:xfrm>
            <a:off x="6125086" y="3907329"/>
            <a:ext cx="2236511" cy="338554"/>
          </a:xfrm>
          <a:prstGeom prst="rect">
            <a:avLst/>
          </a:prstGeom>
          <a:noFill/>
        </p:spPr>
        <p:txBody>
          <a:bodyPr wrap="none" rtlCol="0">
            <a:spAutoFit/>
          </a:bodyPr>
          <a:lstStyle/>
          <a:p>
            <a:pPr algn="ctr" defTabSz="914400" fontAlgn="base">
              <a:spcBef>
                <a:spcPct val="0"/>
              </a:spcBef>
              <a:spcAft>
                <a:spcPct val="0"/>
              </a:spcAft>
            </a:pPr>
            <a:r>
              <a:rPr lang="ja-JP" altLang="en-US" sz="1600" b="0" i="0">
                <a:effectLst/>
                <a:highlight>
                  <a:srgbClr val="FFFFFF"/>
                </a:highlight>
                <a:latin typeface="メイリオ" panose="020B0604030504040204" pitchFamily="34" charset="-128"/>
                <a:ea typeface="メイリオ" panose="020B0604030504040204" pitchFamily="34" charset="-128"/>
              </a:rPr>
              <a:t>少数の導入／高い成果</a:t>
            </a:r>
            <a:endParaRPr kumimoji="1" lang="ja-JP" altLang="en-US" sz="1600" dirty="0">
              <a:latin typeface="+mn-ea"/>
            </a:endParaRPr>
          </a:p>
        </p:txBody>
      </p:sp>
      <p:sp>
        <p:nvSpPr>
          <p:cNvPr id="15" name="テキスト ボックス 14">
            <a:extLst>
              <a:ext uri="{FF2B5EF4-FFF2-40B4-BE49-F238E27FC236}">
                <a16:creationId xmlns:a16="http://schemas.microsoft.com/office/drawing/2014/main" id="{5FDBC0A9-DC9F-AA6C-B7D2-BCB85E653E50}"/>
              </a:ext>
            </a:extLst>
          </p:cNvPr>
          <p:cNvSpPr txBox="1"/>
          <p:nvPr/>
        </p:nvSpPr>
        <p:spPr>
          <a:xfrm>
            <a:off x="3673219" y="3907329"/>
            <a:ext cx="2236511" cy="338554"/>
          </a:xfrm>
          <a:prstGeom prst="rect">
            <a:avLst/>
          </a:prstGeom>
          <a:noFill/>
        </p:spPr>
        <p:txBody>
          <a:bodyPr wrap="none" rtlCol="0">
            <a:spAutoFit/>
          </a:bodyPr>
          <a:lstStyle/>
          <a:p>
            <a:pPr algn="ctr" defTabSz="914400" fontAlgn="base">
              <a:spcBef>
                <a:spcPct val="0"/>
              </a:spcBef>
              <a:spcAft>
                <a:spcPct val="0"/>
              </a:spcAft>
            </a:pPr>
            <a:r>
              <a:rPr lang="ja-JP" altLang="en-US" sz="1600" b="0" i="0">
                <a:effectLst/>
                <a:highlight>
                  <a:srgbClr val="FFFFFF"/>
                </a:highlight>
                <a:latin typeface="メイリオ" panose="020B0604030504040204" pitchFamily="34" charset="-128"/>
                <a:ea typeface="メイリオ" panose="020B0604030504040204" pitchFamily="34" charset="-128"/>
              </a:rPr>
              <a:t>多数の導入／低い成果</a:t>
            </a:r>
            <a:endParaRPr kumimoji="1" lang="ja-JP" altLang="en-US" sz="1600" dirty="0">
              <a:latin typeface="+mn-ea"/>
            </a:endParaRPr>
          </a:p>
        </p:txBody>
      </p:sp>
      <p:sp>
        <p:nvSpPr>
          <p:cNvPr id="16" name="テキスト ボックス 15">
            <a:extLst>
              <a:ext uri="{FF2B5EF4-FFF2-40B4-BE49-F238E27FC236}">
                <a16:creationId xmlns:a16="http://schemas.microsoft.com/office/drawing/2014/main" id="{24848184-41E5-F38F-B257-0DEB1301E734}"/>
              </a:ext>
            </a:extLst>
          </p:cNvPr>
          <p:cNvSpPr txBox="1"/>
          <p:nvPr/>
        </p:nvSpPr>
        <p:spPr>
          <a:xfrm>
            <a:off x="1329030" y="3907329"/>
            <a:ext cx="2236511" cy="338554"/>
          </a:xfrm>
          <a:prstGeom prst="rect">
            <a:avLst/>
          </a:prstGeom>
          <a:noFill/>
        </p:spPr>
        <p:txBody>
          <a:bodyPr wrap="none" rtlCol="0">
            <a:spAutoFit/>
          </a:bodyPr>
          <a:lstStyle/>
          <a:p>
            <a:pPr algn="ctr" defTabSz="914400" fontAlgn="base">
              <a:spcBef>
                <a:spcPct val="0"/>
              </a:spcBef>
              <a:spcAft>
                <a:spcPct val="0"/>
              </a:spcAft>
            </a:pPr>
            <a:r>
              <a:rPr lang="ja-JP" altLang="en-US" sz="1600" b="0" i="0">
                <a:effectLst/>
                <a:highlight>
                  <a:srgbClr val="FFFFFF"/>
                </a:highlight>
                <a:latin typeface="メイリオ" panose="020B0604030504040204" pitchFamily="34" charset="-128"/>
                <a:ea typeface="メイリオ" panose="020B0604030504040204" pitchFamily="34" charset="-128"/>
              </a:rPr>
              <a:t>多数の導入／低い成果</a:t>
            </a:r>
            <a:endParaRPr kumimoji="1" lang="ja-JP" altLang="en-US" sz="1600" dirty="0">
              <a:latin typeface="+mn-ea"/>
            </a:endParaRPr>
          </a:p>
        </p:txBody>
      </p:sp>
      <p:sp>
        <p:nvSpPr>
          <p:cNvPr id="5" name="テキスト ボックス 4">
            <a:extLst>
              <a:ext uri="{FF2B5EF4-FFF2-40B4-BE49-F238E27FC236}">
                <a16:creationId xmlns:a16="http://schemas.microsoft.com/office/drawing/2014/main" id="{7DA20612-5AE0-92A9-D30B-19AA828E1AEE}"/>
              </a:ext>
            </a:extLst>
          </p:cNvPr>
          <p:cNvSpPr txBox="1"/>
          <p:nvPr/>
        </p:nvSpPr>
        <p:spPr>
          <a:xfrm>
            <a:off x="368287" y="1174238"/>
            <a:ext cx="3166252" cy="369332"/>
          </a:xfrm>
          <a:prstGeom prst="rect">
            <a:avLst/>
          </a:prstGeom>
          <a:noFill/>
        </p:spPr>
        <p:txBody>
          <a:bodyPr wrap="none" rtlCol="0">
            <a:spAutoFit/>
          </a:bodyPr>
          <a:lstStyle/>
          <a:p>
            <a:pPr algn="ctr" defTabSz="914400" fontAlgn="base">
              <a:spcBef>
                <a:spcPct val="0"/>
              </a:spcBef>
              <a:spcAft>
                <a:spcPct val="0"/>
              </a:spcAft>
            </a:pPr>
            <a:r>
              <a:rPr kumimoji="1" lang="ja-JP" altLang="en-US" b="1">
                <a:solidFill>
                  <a:srgbClr val="F36C37"/>
                </a:solidFill>
                <a:latin typeface="+mn-ea"/>
              </a:rPr>
              <a:t>企業における</a:t>
            </a:r>
            <a:r>
              <a:rPr kumimoji="1" lang="en-US" altLang="ja-JP" b="1" dirty="0">
                <a:solidFill>
                  <a:srgbClr val="F36C37"/>
                </a:solidFill>
                <a:latin typeface="+mn-ea"/>
              </a:rPr>
              <a:t> AI </a:t>
            </a:r>
            <a:r>
              <a:rPr kumimoji="1" lang="ja-JP" altLang="en-US" b="1">
                <a:solidFill>
                  <a:srgbClr val="F36C37"/>
                </a:solidFill>
                <a:latin typeface="+mn-ea"/>
              </a:rPr>
              <a:t>導入の現状</a:t>
            </a:r>
            <a:endParaRPr kumimoji="1" lang="ja-JP" altLang="en-US" b="1" dirty="0">
              <a:solidFill>
                <a:srgbClr val="F36C37"/>
              </a:solidFill>
              <a:latin typeface="+mn-ea"/>
            </a:endParaRPr>
          </a:p>
        </p:txBody>
      </p:sp>
      <p:sp>
        <p:nvSpPr>
          <p:cNvPr id="6" name="テキスト ボックス 5">
            <a:extLst>
              <a:ext uri="{FF2B5EF4-FFF2-40B4-BE49-F238E27FC236}">
                <a16:creationId xmlns:a16="http://schemas.microsoft.com/office/drawing/2014/main" id="{2F5155F9-B106-7E53-63D5-DB5AC743E3CC}"/>
              </a:ext>
            </a:extLst>
          </p:cNvPr>
          <p:cNvSpPr txBox="1"/>
          <p:nvPr/>
        </p:nvSpPr>
        <p:spPr>
          <a:xfrm>
            <a:off x="1047734" y="6214818"/>
            <a:ext cx="10154704" cy="276999"/>
          </a:xfrm>
          <a:prstGeom prst="rect">
            <a:avLst/>
          </a:prstGeom>
          <a:noFill/>
        </p:spPr>
        <p:txBody>
          <a:bodyPr wrap="none" rtlCol="0">
            <a:spAutoFit/>
          </a:bodyPr>
          <a:lstStyle/>
          <a:p>
            <a:pPr algn="ctr" defTabSz="914400" fontAlgn="base">
              <a:spcBef>
                <a:spcPct val="0"/>
              </a:spcBef>
              <a:spcAft>
                <a:spcPct val="0"/>
              </a:spcAft>
            </a:pPr>
            <a:r>
              <a:rPr kumimoji="1" lang="ja-JP" altLang="en-US" sz="1200">
                <a:solidFill>
                  <a:srgbClr val="000000"/>
                </a:solidFill>
                <a:latin typeface="+mn-ea"/>
              </a:rPr>
              <a:t>出典：デロイト：</a:t>
            </a:r>
            <a:r>
              <a:rPr kumimoji="1" lang="en-US" altLang="ja-JP" sz="1200" dirty="0">
                <a:solidFill>
                  <a:srgbClr val="000000"/>
                </a:solidFill>
                <a:latin typeface="+mn-ea"/>
              </a:rPr>
              <a:t>https://www2.deloitte.com/</a:t>
            </a:r>
            <a:r>
              <a:rPr kumimoji="1" lang="en-US" altLang="ja-JP" sz="1200" dirty="0" err="1">
                <a:solidFill>
                  <a:srgbClr val="000000"/>
                </a:solidFill>
                <a:latin typeface="+mn-ea"/>
              </a:rPr>
              <a:t>jp</a:t>
            </a:r>
            <a:r>
              <a:rPr kumimoji="1" lang="en-US" altLang="ja-JP" sz="1200" dirty="0">
                <a:solidFill>
                  <a:srgbClr val="000000"/>
                </a:solidFill>
                <a:latin typeface="+mn-ea"/>
              </a:rPr>
              <a:t>/ja/pages/about-</a:t>
            </a:r>
            <a:r>
              <a:rPr kumimoji="1" lang="en-US" altLang="ja-JP" sz="1200" dirty="0" err="1">
                <a:solidFill>
                  <a:srgbClr val="000000"/>
                </a:solidFill>
                <a:latin typeface="+mn-ea"/>
              </a:rPr>
              <a:t>deloitte</a:t>
            </a:r>
            <a:r>
              <a:rPr kumimoji="1" lang="en-US" altLang="ja-JP" sz="1200" dirty="0">
                <a:solidFill>
                  <a:srgbClr val="000000"/>
                </a:solidFill>
                <a:latin typeface="+mn-ea"/>
              </a:rPr>
              <a:t>/articles/ai-institute/state-of-generative-ai-in-</a:t>
            </a:r>
            <a:r>
              <a:rPr kumimoji="1" lang="en-US" altLang="ja-JP" sz="1200" dirty="0" err="1">
                <a:solidFill>
                  <a:srgbClr val="000000"/>
                </a:solidFill>
                <a:latin typeface="+mn-ea"/>
              </a:rPr>
              <a:t>enterprise.html</a:t>
            </a:r>
            <a:endParaRPr kumimoji="1" lang="ja-JP" altLang="en-US" sz="1200">
              <a:solidFill>
                <a:srgbClr val="000000"/>
              </a:solidFill>
              <a:latin typeface="+mn-ea"/>
            </a:endParaRPr>
          </a:p>
        </p:txBody>
      </p:sp>
    </p:spTree>
    <p:extLst>
      <p:ext uri="{BB962C8B-B14F-4D97-AF65-F5344CB8AC3E}">
        <p14:creationId xmlns:p14="http://schemas.microsoft.com/office/powerpoint/2010/main" val="421280023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397DFDCB-846C-66F2-DE01-81246B7AA35F}"/>
              </a:ext>
            </a:extLst>
          </p:cNvPr>
          <p:cNvSpPr>
            <a:spLocks noGrp="1"/>
          </p:cNvSpPr>
          <p:nvPr>
            <p:ph type="title"/>
          </p:nvPr>
        </p:nvSpPr>
        <p:spPr/>
        <p:txBody>
          <a:bodyPr anchor="ctr">
            <a:normAutofit/>
          </a:bodyPr>
          <a:lstStyle/>
          <a:p>
            <a:r>
              <a:rPr lang="en-US" altLang="ja-JP" dirty="0"/>
              <a:t>AI </a:t>
            </a:r>
            <a:r>
              <a:rPr lang="ja-JP" altLang="en-US"/>
              <a:t>の全体像</a:t>
            </a:r>
          </a:p>
        </p:txBody>
      </p:sp>
      <p:sp>
        <p:nvSpPr>
          <p:cNvPr id="15" name="Slide Number Placeholder 3">
            <a:extLst>
              <a:ext uri="{FF2B5EF4-FFF2-40B4-BE49-F238E27FC236}">
                <a16:creationId xmlns:a16="http://schemas.microsoft.com/office/drawing/2014/main" id="{253BAF50-3D18-470A-DE52-63C98E72C84F}"/>
              </a:ext>
            </a:extLst>
          </p:cNvPr>
          <p:cNvSpPr>
            <a:spLocks noGrp="1"/>
          </p:cNvSpPr>
          <p:nvPr>
            <p:ph type="sldNum" sz="quarter" idx="10"/>
          </p:nvPr>
        </p:nvSpPr>
        <p:spPr/>
        <p:txBody>
          <a:bodyPr/>
          <a:lstStyle/>
          <a:p>
            <a:pPr>
              <a:spcAft>
                <a:spcPts val="600"/>
              </a:spcAft>
            </a:pPr>
            <a:fld id="{46BB8D49-91AB-4BE8-B7F4-8EAFE2BF815D}" type="slidenum">
              <a:rPr kumimoji="1" lang="ja-JP" altLang="en-US" smtClean="0"/>
              <a:pPr>
                <a:spcAft>
                  <a:spcPts val="600"/>
                </a:spcAft>
              </a:pPr>
              <a:t>83</a:t>
            </a:fld>
            <a:endParaRPr kumimoji="1" lang="ja-JP" altLang="en-US"/>
          </a:p>
        </p:txBody>
      </p:sp>
      <p:sp>
        <p:nvSpPr>
          <p:cNvPr id="4" name="テキスト ボックス 3">
            <a:extLst>
              <a:ext uri="{FF2B5EF4-FFF2-40B4-BE49-F238E27FC236}">
                <a16:creationId xmlns:a16="http://schemas.microsoft.com/office/drawing/2014/main" id="{C8F42D49-DA2B-EF4A-2762-95528C309384}"/>
              </a:ext>
            </a:extLst>
          </p:cNvPr>
          <p:cNvSpPr txBox="1"/>
          <p:nvPr/>
        </p:nvSpPr>
        <p:spPr>
          <a:xfrm>
            <a:off x="4265852" y="1533284"/>
            <a:ext cx="3486852" cy="369332"/>
          </a:xfrm>
          <a:prstGeom prst="rect">
            <a:avLst/>
          </a:prstGeom>
          <a:solidFill>
            <a:schemeClr val="tx1">
              <a:lumMod val="50000"/>
              <a:lumOff val="50000"/>
            </a:schemeClr>
          </a:solidFill>
          <a:ln w="31750">
            <a:noFill/>
          </a:ln>
        </p:spPr>
        <p:txBody>
          <a:bodyPr wrap="none" rtlCol="0">
            <a:spAutoFit/>
          </a:bodyPr>
          <a:lstStyle/>
          <a:p>
            <a:pPr algn="ctr" defTabSz="996696" fontAlgn="base">
              <a:spcBef>
                <a:spcPct val="0"/>
              </a:spcBef>
              <a:spcAft>
                <a:spcPts val="600"/>
              </a:spcAft>
            </a:pPr>
            <a:r>
              <a:rPr kumimoji="1" lang="en-US" altLang="ja-JP" b="1" kern="1200">
                <a:solidFill>
                  <a:schemeClr val="bg1"/>
                </a:solidFill>
                <a:latin typeface="+mn-ea"/>
                <a:ea typeface="+mn-ea"/>
                <a:cs typeface="+mn-cs"/>
              </a:rPr>
              <a:t>1. </a:t>
            </a:r>
            <a:r>
              <a:rPr kumimoji="1" lang="ja-JP" altLang="en-US" b="1" kern="1200">
                <a:solidFill>
                  <a:schemeClr val="bg1"/>
                </a:solidFill>
                <a:latin typeface="+mn-ea"/>
                <a:ea typeface="+mn-ea"/>
                <a:cs typeface="+mn-cs"/>
              </a:rPr>
              <a:t>プロジェクトスコープの決定</a:t>
            </a:r>
            <a:endParaRPr kumimoji="1" lang="ja-JP" altLang="en-US" b="1">
              <a:solidFill>
                <a:schemeClr val="bg1"/>
              </a:solidFill>
              <a:latin typeface="+mn-ea"/>
            </a:endParaRPr>
          </a:p>
        </p:txBody>
      </p:sp>
      <p:sp>
        <p:nvSpPr>
          <p:cNvPr id="5" name="テキスト ボックス 4">
            <a:extLst>
              <a:ext uri="{FF2B5EF4-FFF2-40B4-BE49-F238E27FC236}">
                <a16:creationId xmlns:a16="http://schemas.microsoft.com/office/drawing/2014/main" id="{D97490CA-FEA6-9755-263D-C417ACE73CD3}"/>
              </a:ext>
            </a:extLst>
          </p:cNvPr>
          <p:cNvSpPr txBox="1"/>
          <p:nvPr/>
        </p:nvSpPr>
        <p:spPr>
          <a:xfrm>
            <a:off x="7752704" y="2430149"/>
            <a:ext cx="3025188" cy="369332"/>
          </a:xfrm>
          <a:prstGeom prst="rect">
            <a:avLst/>
          </a:prstGeom>
          <a:solidFill>
            <a:schemeClr val="tx1">
              <a:lumMod val="50000"/>
              <a:lumOff val="50000"/>
            </a:schemeClr>
          </a:solidFill>
          <a:ln w="31750">
            <a:noFill/>
          </a:ln>
        </p:spPr>
        <p:txBody>
          <a:bodyPr wrap="none" rtlCol="0">
            <a:spAutoFit/>
          </a:bodyPr>
          <a:lstStyle/>
          <a:p>
            <a:pPr algn="ctr" defTabSz="996696" fontAlgn="base">
              <a:spcBef>
                <a:spcPct val="0"/>
              </a:spcBef>
              <a:spcAft>
                <a:spcPts val="600"/>
              </a:spcAft>
            </a:pPr>
            <a:r>
              <a:rPr kumimoji="1" lang="en-US" altLang="ja-JP" b="1" kern="1200">
                <a:solidFill>
                  <a:schemeClr val="bg1"/>
                </a:solidFill>
                <a:latin typeface="+mn-ea"/>
                <a:ea typeface="+mn-ea"/>
                <a:cs typeface="+mn-cs"/>
              </a:rPr>
              <a:t>2. </a:t>
            </a:r>
            <a:r>
              <a:rPr kumimoji="1" lang="ja-JP" altLang="en-US" b="1" kern="1200">
                <a:solidFill>
                  <a:schemeClr val="bg1"/>
                </a:solidFill>
                <a:latin typeface="+mn-ea"/>
                <a:ea typeface="+mn-ea"/>
                <a:cs typeface="+mn-cs"/>
              </a:rPr>
              <a:t>データエンジニアリング</a:t>
            </a:r>
            <a:endParaRPr kumimoji="1" lang="ja-JP" altLang="en-US" b="1">
              <a:solidFill>
                <a:schemeClr val="bg1"/>
              </a:solidFill>
              <a:latin typeface="+mn-ea"/>
            </a:endParaRPr>
          </a:p>
        </p:txBody>
      </p:sp>
      <p:sp>
        <p:nvSpPr>
          <p:cNvPr id="6" name="テキスト ボックス 5">
            <a:extLst>
              <a:ext uri="{FF2B5EF4-FFF2-40B4-BE49-F238E27FC236}">
                <a16:creationId xmlns:a16="http://schemas.microsoft.com/office/drawing/2014/main" id="{BDC4B95F-799A-4682-BFF2-F6AE39840C09}"/>
              </a:ext>
            </a:extLst>
          </p:cNvPr>
          <p:cNvSpPr txBox="1"/>
          <p:nvPr/>
        </p:nvSpPr>
        <p:spPr>
          <a:xfrm>
            <a:off x="7983536" y="3961495"/>
            <a:ext cx="2563523" cy="369332"/>
          </a:xfrm>
          <a:prstGeom prst="rect">
            <a:avLst/>
          </a:prstGeom>
          <a:solidFill>
            <a:srgbClr val="F36C37"/>
          </a:solidFill>
          <a:ln w="31750">
            <a:noFill/>
          </a:ln>
        </p:spPr>
        <p:txBody>
          <a:bodyPr wrap="none" rtlCol="0">
            <a:spAutoFit/>
          </a:bodyPr>
          <a:lstStyle/>
          <a:p>
            <a:pPr algn="ctr" defTabSz="996696" fontAlgn="base">
              <a:spcBef>
                <a:spcPct val="0"/>
              </a:spcBef>
              <a:spcAft>
                <a:spcPts val="600"/>
              </a:spcAft>
            </a:pPr>
            <a:r>
              <a:rPr kumimoji="1" lang="en-US" altLang="ja-JP" b="1" kern="1200">
                <a:solidFill>
                  <a:schemeClr val="bg1"/>
                </a:solidFill>
                <a:latin typeface="+mn-ea"/>
                <a:ea typeface="+mn-ea"/>
                <a:cs typeface="+mn-cs"/>
              </a:rPr>
              <a:t>3. </a:t>
            </a:r>
            <a:r>
              <a:rPr kumimoji="1" lang="ja-JP" altLang="en-US" b="1" kern="1200">
                <a:solidFill>
                  <a:schemeClr val="bg1"/>
                </a:solidFill>
                <a:latin typeface="+mn-ea"/>
                <a:ea typeface="+mn-ea"/>
                <a:cs typeface="+mn-cs"/>
              </a:rPr>
              <a:t>機械学習モデル開発</a:t>
            </a:r>
            <a:endParaRPr kumimoji="1" lang="ja-JP" altLang="en-US" b="1">
              <a:solidFill>
                <a:schemeClr val="bg1"/>
              </a:solidFill>
              <a:latin typeface="+mn-ea"/>
            </a:endParaRPr>
          </a:p>
        </p:txBody>
      </p:sp>
      <p:sp>
        <p:nvSpPr>
          <p:cNvPr id="7" name="テキスト ボックス 6">
            <a:extLst>
              <a:ext uri="{FF2B5EF4-FFF2-40B4-BE49-F238E27FC236}">
                <a16:creationId xmlns:a16="http://schemas.microsoft.com/office/drawing/2014/main" id="{0ED33A42-601B-7CDB-F57C-792C1633E8AD}"/>
              </a:ext>
            </a:extLst>
          </p:cNvPr>
          <p:cNvSpPr txBox="1"/>
          <p:nvPr/>
        </p:nvSpPr>
        <p:spPr>
          <a:xfrm>
            <a:off x="5298987" y="5030803"/>
            <a:ext cx="1420582" cy="369332"/>
          </a:xfrm>
          <a:prstGeom prst="rect">
            <a:avLst/>
          </a:prstGeom>
          <a:solidFill>
            <a:schemeClr val="tx1">
              <a:lumMod val="50000"/>
              <a:lumOff val="50000"/>
            </a:schemeClr>
          </a:solidFill>
          <a:ln w="31750">
            <a:noFill/>
          </a:ln>
        </p:spPr>
        <p:txBody>
          <a:bodyPr wrap="none" rtlCol="0">
            <a:spAutoFit/>
          </a:bodyPr>
          <a:lstStyle/>
          <a:p>
            <a:pPr algn="ctr" defTabSz="996696" fontAlgn="base">
              <a:spcBef>
                <a:spcPct val="0"/>
              </a:spcBef>
              <a:spcAft>
                <a:spcPts val="600"/>
              </a:spcAft>
            </a:pPr>
            <a:r>
              <a:rPr kumimoji="1" lang="en-US" altLang="ja-JP" b="1" kern="1200" dirty="0">
                <a:solidFill>
                  <a:schemeClr val="bg1"/>
                </a:solidFill>
                <a:latin typeface="+mn-ea"/>
                <a:ea typeface="+mn-ea"/>
                <a:cs typeface="+mn-cs"/>
              </a:rPr>
              <a:t>4. </a:t>
            </a:r>
            <a:r>
              <a:rPr kumimoji="1" lang="ja-JP" altLang="en-US" b="1" kern="1200">
                <a:solidFill>
                  <a:schemeClr val="bg1"/>
                </a:solidFill>
                <a:latin typeface="+mn-ea"/>
                <a:ea typeface="+mn-ea"/>
                <a:cs typeface="+mn-cs"/>
              </a:rPr>
              <a:t>デプロイ</a:t>
            </a:r>
            <a:endParaRPr kumimoji="1" lang="ja-JP" altLang="en-US" b="1">
              <a:solidFill>
                <a:schemeClr val="bg1"/>
              </a:solidFill>
              <a:latin typeface="+mn-ea"/>
            </a:endParaRPr>
          </a:p>
        </p:txBody>
      </p:sp>
      <p:sp>
        <p:nvSpPr>
          <p:cNvPr id="8" name="テキスト ボックス 7">
            <a:extLst>
              <a:ext uri="{FF2B5EF4-FFF2-40B4-BE49-F238E27FC236}">
                <a16:creationId xmlns:a16="http://schemas.microsoft.com/office/drawing/2014/main" id="{D9D72066-43F7-B8FE-2821-F80F88C10FDF}"/>
              </a:ext>
            </a:extLst>
          </p:cNvPr>
          <p:cNvSpPr txBox="1"/>
          <p:nvPr/>
        </p:nvSpPr>
        <p:spPr>
          <a:xfrm>
            <a:off x="1585522" y="3961495"/>
            <a:ext cx="2101858" cy="369332"/>
          </a:xfrm>
          <a:prstGeom prst="rect">
            <a:avLst/>
          </a:prstGeom>
          <a:solidFill>
            <a:schemeClr val="tx1">
              <a:lumMod val="50000"/>
              <a:lumOff val="50000"/>
            </a:schemeClr>
          </a:solidFill>
          <a:ln w="31750">
            <a:noFill/>
          </a:ln>
        </p:spPr>
        <p:txBody>
          <a:bodyPr wrap="none" rtlCol="0">
            <a:spAutoFit/>
          </a:bodyPr>
          <a:lstStyle/>
          <a:p>
            <a:pPr algn="ctr" defTabSz="996696" fontAlgn="base">
              <a:spcBef>
                <a:spcPct val="0"/>
              </a:spcBef>
              <a:spcAft>
                <a:spcPts val="600"/>
              </a:spcAft>
            </a:pPr>
            <a:r>
              <a:rPr kumimoji="1" lang="en-US" altLang="ja-JP" b="1" kern="1200">
                <a:solidFill>
                  <a:schemeClr val="bg1"/>
                </a:solidFill>
                <a:latin typeface="+mn-ea"/>
                <a:ea typeface="+mn-ea"/>
                <a:cs typeface="+mn-cs"/>
              </a:rPr>
              <a:t>5. </a:t>
            </a:r>
            <a:r>
              <a:rPr kumimoji="1" lang="ja-JP" altLang="en-US" b="1" kern="1200">
                <a:solidFill>
                  <a:schemeClr val="bg1"/>
                </a:solidFill>
                <a:latin typeface="+mn-ea"/>
                <a:ea typeface="+mn-ea"/>
                <a:cs typeface="+mn-cs"/>
              </a:rPr>
              <a:t>監視と継続学習</a:t>
            </a:r>
            <a:endParaRPr kumimoji="1" lang="ja-JP" altLang="en-US" b="1">
              <a:solidFill>
                <a:schemeClr val="bg1"/>
              </a:solidFill>
              <a:latin typeface="+mn-ea"/>
            </a:endParaRPr>
          </a:p>
        </p:txBody>
      </p:sp>
      <p:sp>
        <p:nvSpPr>
          <p:cNvPr id="9" name="テキスト ボックス 8">
            <a:extLst>
              <a:ext uri="{FF2B5EF4-FFF2-40B4-BE49-F238E27FC236}">
                <a16:creationId xmlns:a16="http://schemas.microsoft.com/office/drawing/2014/main" id="{9F87E811-0E5B-60F6-E89B-93A870870633}"/>
              </a:ext>
            </a:extLst>
          </p:cNvPr>
          <p:cNvSpPr txBox="1"/>
          <p:nvPr/>
        </p:nvSpPr>
        <p:spPr>
          <a:xfrm>
            <a:off x="1700937" y="2430149"/>
            <a:ext cx="1871026" cy="369332"/>
          </a:xfrm>
          <a:prstGeom prst="rect">
            <a:avLst/>
          </a:prstGeom>
          <a:solidFill>
            <a:schemeClr val="tx1">
              <a:lumMod val="50000"/>
              <a:lumOff val="50000"/>
            </a:schemeClr>
          </a:solidFill>
          <a:ln w="31750">
            <a:noFill/>
          </a:ln>
        </p:spPr>
        <p:txBody>
          <a:bodyPr wrap="none" rtlCol="0">
            <a:spAutoFit/>
          </a:bodyPr>
          <a:lstStyle/>
          <a:p>
            <a:pPr algn="ctr" defTabSz="996696" fontAlgn="base">
              <a:spcBef>
                <a:spcPct val="0"/>
              </a:spcBef>
              <a:spcAft>
                <a:spcPts val="600"/>
              </a:spcAft>
            </a:pPr>
            <a:r>
              <a:rPr kumimoji="1" lang="en-US" altLang="ja-JP" b="1" kern="1200" dirty="0">
                <a:solidFill>
                  <a:schemeClr val="bg1"/>
                </a:solidFill>
                <a:latin typeface="+mn-ea"/>
                <a:ea typeface="+mn-ea"/>
                <a:cs typeface="+mn-cs"/>
              </a:rPr>
              <a:t>6. </a:t>
            </a:r>
            <a:r>
              <a:rPr kumimoji="1" lang="ja-JP" altLang="en-US" b="1" kern="1200">
                <a:solidFill>
                  <a:schemeClr val="bg1"/>
                </a:solidFill>
                <a:latin typeface="+mn-ea"/>
                <a:ea typeface="+mn-ea"/>
                <a:cs typeface="+mn-cs"/>
              </a:rPr>
              <a:t>ビジネス分析</a:t>
            </a:r>
            <a:endParaRPr kumimoji="1" lang="ja-JP" altLang="en-US" b="1">
              <a:solidFill>
                <a:schemeClr val="bg1"/>
              </a:solidFill>
              <a:latin typeface="+mn-ea"/>
            </a:endParaRPr>
          </a:p>
        </p:txBody>
      </p:sp>
      <p:cxnSp>
        <p:nvCxnSpPr>
          <p:cNvPr id="11" name="カギ線コネクタ 10">
            <a:extLst>
              <a:ext uri="{FF2B5EF4-FFF2-40B4-BE49-F238E27FC236}">
                <a16:creationId xmlns:a16="http://schemas.microsoft.com/office/drawing/2014/main" id="{5AB3347B-0D46-3820-5AAF-269F616650A4}"/>
              </a:ext>
            </a:extLst>
          </p:cNvPr>
          <p:cNvCxnSpPr>
            <a:cxnSpLocks/>
            <a:stCxn id="4" idx="3"/>
            <a:endCxn id="5" idx="0"/>
          </p:cNvCxnSpPr>
          <p:nvPr/>
        </p:nvCxnSpPr>
        <p:spPr>
          <a:xfrm>
            <a:off x="7752704" y="1717950"/>
            <a:ext cx="1512594" cy="712199"/>
          </a:xfrm>
          <a:prstGeom prst="bentConnector2">
            <a:avLst/>
          </a:prstGeom>
          <a:ln w="47625">
            <a:solidFill>
              <a:schemeClr val="tx1">
                <a:lumMod val="50000"/>
                <a:lumOff val="50000"/>
              </a:schemeClr>
            </a:solidFill>
            <a:headEnd type="none" w="med" len="med"/>
            <a:tailEnd type="triangle"/>
          </a:ln>
        </p:spPr>
        <p:style>
          <a:lnRef idx="3">
            <a:schemeClr val="accent1"/>
          </a:lnRef>
          <a:fillRef idx="0">
            <a:schemeClr val="accent1"/>
          </a:fillRef>
          <a:effectRef idx="2">
            <a:schemeClr val="accent1"/>
          </a:effectRef>
          <a:fontRef idx="minor">
            <a:schemeClr val="tx1"/>
          </a:fontRef>
        </p:style>
      </p:cxnSp>
      <p:cxnSp>
        <p:nvCxnSpPr>
          <p:cNvPr id="13" name="カギ線コネクタ 12">
            <a:extLst>
              <a:ext uri="{FF2B5EF4-FFF2-40B4-BE49-F238E27FC236}">
                <a16:creationId xmlns:a16="http://schemas.microsoft.com/office/drawing/2014/main" id="{0137172B-FDE0-CE13-E751-A85CCDCEA2B5}"/>
              </a:ext>
            </a:extLst>
          </p:cNvPr>
          <p:cNvCxnSpPr>
            <a:cxnSpLocks/>
            <a:stCxn id="6" idx="2"/>
            <a:endCxn id="7" idx="3"/>
          </p:cNvCxnSpPr>
          <p:nvPr/>
        </p:nvCxnSpPr>
        <p:spPr>
          <a:xfrm rot="5400000">
            <a:off x="7550113" y="3500284"/>
            <a:ext cx="884642" cy="2545729"/>
          </a:xfrm>
          <a:prstGeom prst="bentConnector2">
            <a:avLst/>
          </a:prstGeom>
          <a:ln w="47625">
            <a:solidFill>
              <a:schemeClr val="tx1">
                <a:lumMod val="50000"/>
                <a:lumOff val="50000"/>
              </a:schemeClr>
            </a:solidFill>
            <a:headEnd type="none" w="med" len="med"/>
            <a:tailEnd type="triangle"/>
          </a:ln>
        </p:spPr>
        <p:style>
          <a:lnRef idx="3">
            <a:schemeClr val="accent1"/>
          </a:lnRef>
          <a:fillRef idx="0">
            <a:schemeClr val="accent1"/>
          </a:fillRef>
          <a:effectRef idx="2">
            <a:schemeClr val="accent1"/>
          </a:effectRef>
          <a:fontRef idx="minor">
            <a:schemeClr val="tx1"/>
          </a:fontRef>
        </p:style>
      </p:cxnSp>
      <p:cxnSp>
        <p:nvCxnSpPr>
          <p:cNvPr id="17" name="カギ線コネクタ 16">
            <a:extLst>
              <a:ext uri="{FF2B5EF4-FFF2-40B4-BE49-F238E27FC236}">
                <a16:creationId xmlns:a16="http://schemas.microsoft.com/office/drawing/2014/main" id="{0545F141-00B1-33A0-EB1C-6BFD8103B209}"/>
              </a:ext>
            </a:extLst>
          </p:cNvPr>
          <p:cNvCxnSpPr>
            <a:cxnSpLocks/>
            <a:stCxn id="7" idx="1"/>
            <a:endCxn id="8" idx="2"/>
          </p:cNvCxnSpPr>
          <p:nvPr/>
        </p:nvCxnSpPr>
        <p:spPr>
          <a:xfrm rot="10800000">
            <a:off x="2636451" y="4330827"/>
            <a:ext cx="2662536" cy="884642"/>
          </a:xfrm>
          <a:prstGeom prst="bentConnector2">
            <a:avLst/>
          </a:prstGeom>
          <a:ln w="47625">
            <a:solidFill>
              <a:schemeClr val="tx1">
                <a:lumMod val="50000"/>
                <a:lumOff val="50000"/>
              </a:schemeClr>
            </a:solidFill>
            <a:headEnd type="none" w="med" len="med"/>
            <a:tailEnd type="triangle"/>
          </a:ln>
        </p:spPr>
        <p:style>
          <a:lnRef idx="3">
            <a:schemeClr val="accent1"/>
          </a:lnRef>
          <a:fillRef idx="0">
            <a:schemeClr val="accent1"/>
          </a:fillRef>
          <a:effectRef idx="2">
            <a:schemeClr val="accent1"/>
          </a:effectRef>
          <a:fontRef idx="minor">
            <a:schemeClr val="tx1"/>
          </a:fontRef>
        </p:style>
      </p:cxnSp>
      <p:cxnSp>
        <p:nvCxnSpPr>
          <p:cNvPr id="20" name="カギ線コネクタ 19">
            <a:extLst>
              <a:ext uri="{FF2B5EF4-FFF2-40B4-BE49-F238E27FC236}">
                <a16:creationId xmlns:a16="http://schemas.microsoft.com/office/drawing/2014/main" id="{8BA27D23-6F16-24CD-89E9-3DA3B6708820}"/>
              </a:ext>
            </a:extLst>
          </p:cNvPr>
          <p:cNvCxnSpPr>
            <a:cxnSpLocks/>
            <a:stCxn id="9" idx="0"/>
            <a:endCxn id="4" idx="1"/>
          </p:cNvCxnSpPr>
          <p:nvPr/>
        </p:nvCxnSpPr>
        <p:spPr>
          <a:xfrm rot="5400000" flipH="1" flipV="1">
            <a:off x="3095052" y="1259349"/>
            <a:ext cx="712199" cy="1629402"/>
          </a:xfrm>
          <a:prstGeom prst="bentConnector2">
            <a:avLst/>
          </a:prstGeom>
          <a:ln w="47625">
            <a:solidFill>
              <a:schemeClr val="tx1">
                <a:lumMod val="50000"/>
                <a:lumOff val="50000"/>
              </a:schemeClr>
            </a:solidFill>
            <a:headEnd type="none" w="med" len="med"/>
            <a:tailEnd type="triangle"/>
          </a:ln>
        </p:spPr>
        <p:style>
          <a:lnRef idx="3">
            <a:schemeClr val="accent1"/>
          </a:lnRef>
          <a:fillRef idx="0">
            <a:schemeClr val="accent1"/>
          </a:fillRef>
          <a:effectRef idx="2">
            <a:schemeClr val="accent1"/>
          </a:effectRef>
          <a:fontRef idx="minor">
            <a:schemeClr val="tx1"/>
          </a:fontRef>
        </p:style>
      </p:cxnSp>
      <p:cxnSp>
        <p:nvCxnSpPr>
          <p:cNvPr id="28" name="直線矢印コネクタ 27">
            <a:extLst>
              <a:ext uri="{FF2B5EF4-FFF2-40B4-BE49-F238E27FC236}">
                <a16:creationId xmlns:a16="http://schemas.microsoft.com/office/drawing/2014/main" id="{20613DAC-BCDE-0330-6CD4-A70307F3FEA2}"/>
              </a:ext>
            </a:extLst>
          </p:cNvPr>
          <p:cNvCxnSpPr>
            <a:stCxn id="8" idx="0"/>
            <a:endCxn id="9" idx="2"/>
          </p:cNvCxnSpPr>
          <p:nvPr/>
        </p:nvCxnSpPr>
        <p:spPr>
          <a:xfrm flipH="1" flipV="1">
            <a:off x="2636450" y="2799481"/>
            <a:ext cx="1" cy="1162014"/>
          </a:xfrm>
          <a:prstGeom prst="straightConnector1">
            <a:avLst/>
          </a:prstGeom>
          <a:ln w="47625">
            <a:solidFill>
              <a:schemeClr val="tx1">
                <a:lumMod val="50000"/>
                <a:lumOff val="50000"/>
              </a:schemeClr>
            </a:solidFill>
            <a:headEnd type="none" w="med" len="med"/>
            <a:tailEnd type="triangle"/>
          </a:ln>
        </p:spPr>
        <p:style>
          <a:lnRef idx="3">
            <a:schemeClr val="accent1"/>
          </a:lnRef>
          <a:fillRef idx="0">
            <a:schemeClr val="accent1"/>
          </a:fillRef>
          <a:effectRef idx="2">
            <a:schemeClr val="accent1"/>
          </a:effectRef>
          <a:fontRef idx="minor">
            <a:schemeClr val="tx1"/>
          </a:fontRef>
        </p:style>
      </p:cxnSp>
      <p:cxnSp>
        <p:nvCxnSpPr>
          <p:cNvPr id="30" name="直線矢印コネクタ 29">
            <a:extLst>
              <a:ext uri="{FF2B5EF4-FFF2-40B4-BE49-F238E27FC236}">
                <a16:creationId xmlns:a16="http://schemas.microsoft.com/office/drawing/2014/main" id="{004908FA-E412-659E-2E05-26D072EBD43F}"/>
              </a:ext>
            </a:extLst>
          </p:cNvPr>
          <p:cNvCxnSpPr>
            <a:stCxn id="5" idx="2"/>
            <a:endCxn id="6" idx="0"/>
          </p:cNvCxnSpPr>
          <p:nvPr/>
        </p:nvCxnSpPr>
        <p:spPr>
          <a:xfrm>
            <a:off x="9265298" y="2799481"/>
            <a:ext cx="0" cy="1162014"/>
          </a:xfrm>
          <a:prstGeom prst="straightConnector1">
            <a:avLst/>
          </a:prstGeom>
          <a:ln w="47625">
            <a:solidFill>
              <a:schemeClr val="tx1">
                <a:lumMod val="50000"/>
                <a:lumOff val="50000"/>
              </a:schemeClr>
            </a:solidFill>
            <a:headEnd type="none" w="med" len="med"/>
            <a:tailEnd type="triangle"/>
          </a:ln>
        </p:spPr>
        <p:style>
          <a:lnRef idx="3">
            <a:schemeClr val="accent1"/>
          </a:lnRef>
          <a:fillRef idx="0">
            <a:schemeClr val="accent1"/>
          </a:fillRef>
          <a:effectRef idx="2">
            <a:schemeClr val="accent1"/>
          </a:effectRef>
          <a:fontRef idx="minor">
            <a:schemeClr val="tx1"/>
          </a:fontRef>
        </p:style>
      </p:cxnSp>
      <p:cxnSp>
        <p:nvCxnSpPr>
          <p:cNvPr id="32" name="直線矢印コネクタ 31">
            <a:extLst>
              <a:ext uri="{FF2B5EF4-FFF2-40B4-BE49-F238E27FC236}">
                <a16:creationId xmlns:a16="http://schemas.microsoft.com/office/drawing/2014/main" id="{C562192E-7377-B9E4-048B-C50443EC2B51}"/>
              </a:ext>
            </a:extLst>
          </p:cNvPr>
          <p:cNvCxnSpPr>
            <a:endCxn id="5" idx="1"/>
          </p:cNvCxnSpPr>
          <p:nvPr/>
        </p:nvCxnSpPr>
        <p:spPr>
          <a:xfrm>
            <a:off x="3687380" y="2612571"/>
            <a:ext cx="4065324" cy="2244"/>
          </a:xfrm>
          <a:prstGeom prst="straightConnector1">
            <a:avLst/>
          </a:prstGeom>
          <a:ln w="47625">
            <a:solidFill>
              <a:schemeClr val="tx1">
                <a:lumMod val="50000"/>
                <a:lumOff val="50000"/>
              </a:schemeClr>
            </a:solidFill>
            <a:prstDash val="sysDot"/>
            <a:headEnd type="triangle"/>
            <a:tailEnd type="triangle"/>
          </a:ln>
        </p:spPr>
        <p:style>
          <a:lnRef idx="3">
            <a:schemeClr val="accent1"/>
          </a:lnRef>
          <a:fillRef idx="0">
            <a:schemeClr val="accent1"/>
          </a:fillRef>
          <a:effectRef idx="2">
            <a:schemeClr val="accent1"/>
          </a:effectRef>
          <a:fontRef idx="minor">
            <a:schemeClr val="tx1"/>
          </a:fontRef>
        </p:style>
      </p:cxnSp>
      <p:cxnSp>
        <p:nvCxnSpPr>
          <p:cNvPr id="33" name="直線矢印コネクタ 32">
            <a:extLst>
              <a:ext uri="{FF2B5EF4-FFF2-40B4-BE49-F238E27FC236}">
                <a16:creationId xmlns:a16="http://schemas.microsoft.com/office/drawing/2014/main" id="{5BFF386B-BE91-AD38-3C55-B98AB5EA7ED8}"/>
              </a:ext>
            </a:extLst>
          </p:cNvPr>
          <p:cNvCxnSpPr>
            <a:cxnSpLocks/>
            <a:stCxn id="8" idx="3"/>
            <a:endCxn id="6" idx="1"/>
          </p:cNvCxnSpPr>
          <p:nvPr/>
        </p:nvCxnSpPr>
        <p:spPr>
          <a:xfrm>
            <a:off x="3687380" y="4146161"/>
            <a:ext cx="4296156" cy="0"/>
          </a:xfrm>
          <a:prstGeom prst="straightConnector1">
            <a:avLst/>
          </a:prstGeom>
          <a:ln w="47625">
            <a:solidFill>
              <a:schemeClr val="tx1">
                <a:lumMod val="50000"/>
                <a:lumOff val="50000"/>
              </a:schemeClr>
            </a:solidFill>
            <a:prstDash val="sysDot"/>
            <a:headEnd type="triangle"/>
            <a:tailEnd type="triangle"/>
          </a:ln>
        </p:spPr>
        <p:style>
          <a:lnRef idx="3">
            <a:schemeClr val="accent1"/>
          </a:lnRef>
          <a:fillRef idx="0">
            <a:schemeClr val="accent1"/>
          </a:fillRef>
          <a:effectRef idx="2">
            <a:schemeClr val="accent1"/>
          </a:effectRef>
          <a:fontRef idx="minor">
            <a:schemeClr val="tx1"/>
          </a:fontRef>
        </p:style>
      </p:cxnSp>
      <p:cxnSp>
        <p:nvCxnSpPr>
          <p:cNvPr id="36" name="直線矢印コネクタ 35">
            <a:extLst>
              <a:ext uri="{FF2B5EF4-FFF2-40B4-BE49-F238E27FC236}">
                <a16:creationId xmlns:a16="http://schemas.microsoft.com/office/drawing/2014/main" id="{31AF3FF5-385F-D40C-CBBD-2BBE5768B632}"/>
              </a:ext>
            </a:extLst>
          </p:cNvPr>
          <p:cNvCxnSpPr>
            <a:cxnSpLocks/>
          </p:cNvCxnSpPr>
          <p:nvPr/>
        </p:nvCxnSpPr>
        <p:spPr>
          <a:xfrm>
            <a:off x="3687380" y="2799481"/>
            <a:ext cx="4296156" cy="1144044"/>
          </a:xfrm>
          <a:prstGeom prst="straightConnector1">
            <a:avLst/>
          </a:prstGeom>
          <a:ln w="47625">
            <a:solidFill>
              <a:schemeClr val="tx1">
                <a:lumMod val="50000"/>
                <a:lumOff val="50000"/>
              </a:schemeClr>
            </a:solidFill>
            <a:prstDash val="sysDot"/>
            <a:headEnd type="triangle"/>
            <a:tailEnd type="triangle"/>
          </a:ln>
        </p:spPr>
        <p:style>
          <a:lnRef idx="3">
            <a:schemeClr val="accent1"/>
          </a:lnRef>
          <a:fillRef idx="0">
            <a:schemeClr val="accent1"/>
          </a:fillRef>
          <a:effectRef idx="2">
            <a:schemeClr val="accent1"/>
          </a:effectRef>
          <a:fontRef idx="minor">
            <a:schemeClr val="tx1"/>
          </a:fontRef>
        </p:style>
      </p:cxnSp>
      <p:cxnSp>
        <p:nvCxnSpPr>
          <p:cNvPr id="39" name="直線矢印コネクタ 38">
            <a:extLst>
              <a:ext uri="{FF2B5EF4-FFF2-40B4-BE49-F238E27FC236}">
                <a16:creationId xmlns:a16="http://schemas.microsoft.com/office/drawing/2014/main" id="{BD83E051-E13C-9401-20A2-BCA25F2E6DD7}"/>
              </a:ext>
            </a:extLst>
          </p:cNvPr>
          <p:cNvCxnSpPr>
            <a:cxnSpLocks/>
          </p:cNvCxnSpPr>
          <p:nvPr/>
        </p:nvCxnSpPr>
        <p:spPr>
          <a:xfrm flipV="1">
            <a:off x="3705871" y="2776391"/>
            <a:ext cx="4046833" cy="1189692"/>
          </a:xfrm>
          <a:prstGeom prst="straightConnector1">
            <a:avLst/>
          </a:prstGeom>
          <a:ln w="47625">
            <a:solidFill>
              <a:schemeClr val="tx1">
                <a:lumMod val="50000"/>
                <a:lumOff val="50000"/>
              </a:schemeClr>
            </a:solidFill>
            <a:prstDash val="sysDot"/>
            <a:headEnd type="triangle"/>
            <a:tailEnd type="triangle"/>
          </a:ln>
        </p:spPr>
        <p:style>
          <a:lnRef idx="3">
            <a:schemeClr val="accent1"/>
          </a:lnRef>
          <a:fillRef idx="0">
            <a:schemeClr val="accent1"/>
          </a:fillRef>
          <a:effectRef idx="2">
            <a:schemeClr val="accent1"/>
          </a:effectRef>
          <a:fontRef idx="minor">
            <a:schemeClr val="tx1"/>
          </a:fontRef>
        </p:style>
      </p:cxnSp>
      <p:sp>
        <p:nvSpPr>
          <p:cNvPr id="42" name="テキスト ボックス 41">
            <a:extLst>
              <a:ext uri="{FF2B5EF4-FFF2-40B4-BE49-F238E27FC236}">
                <a16:creationId xmlns:a16="http://schemas.microsoft.com/office/drawing/2014/main" id="{D0C59A69-09FC-F180-EA4A-897C17AFF236}"/>
              </a:ext>
            </a:extLst>
          </p:cNvPr>
          <p:cNvSpPr txBox="1"/>
          <p:nvPr/>
        </p:nvSpPr>
        <p:spPr>
          <a:xfrm>
            <a:off x="2967419" y="5862172"/>
            <a:ext cx="6083718" cy="400110"/>
          </a:xfrm>
          <a:prstGeom prst="rect">
            <a:avLst/>
          </a:prstGeom>
          <a:noFill/>
        </p:spPr>
        <p:txBody>
          <a:bodyPr wrap="none" rtlCol="0">
            <a:spAutoFit/>
          </a:bodyPr>
          <a:lstStyle/>
          <a:p>
            <a:pPr algn="ctr" defTabSz="914400" fontAlgn="base">
              <a:spcBef>
                <a:spcPct val="0"/>
              </a:spcBef>
              <a:spcAft>
                <a:spcPct val="0"/>
              </a:spcAft>
            </a:pPr>
            <a:r>
              <a:rPr kumimoji="1" lang="ja-JP" altLang="en-US" sz="2000" b="1">
                <a:solidFill>
                  <a:srgbClr val="F36C37"/>
                </a:solidFill>
                <a:latin typeface="+mn-ea"/>
              </a:rPr>
              <a:t>機械学習モデルの導入には各ステップを行き来する</a:t>
            </a:r>
            <a:endParaRPr kumimoji="1" lang="en-US" altLang="ja-JP" sz="2000" b="1" dirty="0">
              <a:solidFill>
                <a:srgbClr val="F36C37"/>
              </a:solidFill>
              <a:latin typeface="+mn-ea"/>
            </a:endParaRPr>
          </a:p>
        </p:txBody>
      </p:sp>
    </p:spTree>
    <p:extLst>
      <p:ext uri="{BB962C8B-B14F-4D97-AF65-F5344CB8AC3E}">
        <p14:creationId xmlns:p14="http://schemas.microsoft.com/office/powerpoint/2010/main" val="139365345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1F22619-98E5-0B2E-4708-7FB0F3DE5980}"/>
              </a:ext>
            </a:extLst>
          </p:cNvPr>
          <p:cNvSpPr>
            <a:spLocks noGrp="1"/>
          </p:cNvSpPr>
          <p:nvPr>
            <p:ph type="title"/>
          </p:nvPr>
        </p:nvSpPr>
        <p:spPr/>
        <p:txBody>
          <a:bodyPr/>
          <a:lstStyle/>
          <a:p>
            <a:r>
              <a:rPr lang="ja-JP" altLang="en-US"/>
              <a:t>章のまとめ</a:t>
            </a:r>
            <a:endParaRPr kumimoji="1" lang="ja-JP" altLang="en-US"/>
          </a:p>
        </p:txBody>
      </p:sp>
      <p:sp>
        <p:nvSpPr>
          <p:cNvPr id="3" name="スライド番号プレースホルダー 2">
            <a:extLst>
              <a:ext uri="{FF2B5EF4-FFF2-40B4-BE49-F238E27FC236}">
                <a16:creationId xmlns:a16="http://schemas.microsoft.com/office/drawing/2014/main" id="{9E201010-0A81-B78A-3DF4-1F73711DAD40}"/>
              </a:ext>
            </a:extLst>
          </p:cNvPr>
          <p:cNvSpPr>
            <a:spLocks noGrp="1"/>
          </p:cNvSpPr>
          <p:nvPr>
            <p:ph type="sldNum" sz="quarter" idx="10"/>
          </p:nvPr>
        </p:nvSpPr>
        <p:spPr/>
        <p:txBody>
          <a:bodyPr/>
          <a:lstStyle/>
          <a:p>
            <a:fld id="{5D750650-B10A-47BF-93C2-E1678438B37A}" type="slidenum">
              <a:rPr lang="en-US" altLang="ja-JP" smtClean="0"/>
              <a:pPr/>
              <a:t>84</a:t>
            </a:fld>
            <a:endParaRPr lang="en-US" altLang="ja-JP" dirty="0"/>
          </a:p>
        </p:txBody>
      </p:sp>
      <p:sp>
        <p:nvSpPr>
          <p:cNvPr id="4" name="テキスト ボックス 3">
            <a:extLst>
              <a:ext uri="{FF2B5EF4-FFF2-40B4-BE49-F238E27FC236}">
                <a16:creationId xmlns:a16="http://schemas.microsoft.com/office/drawing/2014/main" id="{EB9E706E-72A7-D963-048E-A2FD84FDCF40}"/>
              </a:ext>
            </a:extLst>
          </p:cNvPr>
          <p:cNvSpPr txBox="1"/>
          <p:nvPr/>
        </p:nvSpPr>
        <p:spPr>
          <a:xfrm>
            <a:off x="943262" y="1472271"/>
            <a:ext cx="4269117" cy="1692771"/>
          </a:xfrm>
          <a:prstGeom prst="rect">
            <a:avLst/>
          </a:prstGeom>
          <a:noFill/>
        </p:spPr>
        <p:txBody>
          <a:bodyPr wrap="none" rtlCol="0">
            <a:spAutoFit/>
          </a:bodyPr>
          <a:lstStyle/>
          <a:p>
            <a:pPr defTabSz="914400" fontAlgn="base">
              <a:spcBef>
                <a:spcPct val="0"/>
              </a:spcBef>
              <a:spcAft>
                <a:spcPct val="0"/>
              </a:spcAft>
            </a:pPr>
            <a:r>
              <a:rPr kumimoji="1" lang="en-US" altLang="ja-JP" sz="2400" b="1" dirty="0">
                <a:solidFill>
                  <a:srgbClr val="F36C37"/>
                </a:solidFill>
                <a:latin typeface="+mn-ea"/>
              </a:rPr>
              <a:t>AI </a:t>
            </a:r>
            <a:r>
              <a:rPr kumimoji="1" lang="ja-JP" altLang="en-US" sz="2400" b="1">
                <a:solidFill>
                  <a:srgbClr val="F36C37"/>
                </a:solidFill>
                <a:latin typeface="+mn-ea"/>
              </a:rPr>
              <a:t>開発の全体像</a:t>
            </a:r>
            <a:endParaRPr kumimoji="1" lang="en-US" altLang="ja-JP" sz="2400" b="1" dirty="0">
              <a:solidFill>
                <a:srgbClr val="F36C37"/>
              </a:solidFill>
              <a:latin typeface="+mn-ea"/>
            </a:endParaRPr>
          </a:p>
          <a:p>
            <a:pPr marL="742950" lvl="1" indent="-285750" defTabSz="914400" fontAlgn="base">
              <a:spcBef>
                <a:spcPct val="0"/>
              </a:spcBef>
              <a:spcAft>
                <a:spcPct val="0"/>
              </a:spcAft>
              <a:buFont typeface="Wingdings" pitchFamily="2" charset="2"/>
              <a:buChar char="ü"/>
            </a:pPr>
            <a:r>
              <a:rPr kumimoji="1" lang="ja-JP" altLang="en-US" sz="2000">
                <a:solidFill>
                  <a:srgbClr val="000000"/>
                </a:solidFill>
                <a:latin typeface="+mn-ea"/>
              </a:rPr>
              <a:t>プロジェクトの目的設定</a:t>
            </a:r>
            <a:endParaRPr kumimoji="1" lang="en-US" altLang="ja-JP" sz="2000" dirty="0">
              <a:solidFill>
                <a:srgbClr val="000000"/>
              </a:solidFill>
              <a:latin typeface="+mn-ea"/>
            </a:endParaRPr>
          </a:p>
          <a:p>
            <a:pPr marL="1200150" lvl="2" indent="-285750" defTabSz="914400" fontAlgn="base">
              <a:spcBef>
                <a:spcPct val="0"/>
              </a:spcBef>
              <a:spcAft>
                <a:spcPct val="0"/>
              </a:spcAft>
              <a:buFont typeface="Wingdings" pitchFamily="2" charset="2"/>
              <a:buChar char="ü"/>
            </a:pPr>
            <a:r>
              <a:rPr kumimoji="1" lang="ja-JP" altLang="en-US" sz="2000">
                <a:solidFill>
                  <a:srgbClr val="000000"/>
                </a:solidFill>
                <a:latin typeface="+mn-ea"/>
              </a:rPr>
              <a:t>目的の洗い出し</a:t>
            </a:r>
            <a:endParaRPr kumimoji="1" lang="en-US" altLang="ja-JP" sz="2000" dirty="0">
              <a:solidFill>
                <a:srgbClr val="000000"/>
              </a:solidFill>
              <a:latin typeface="+mn-ea"/>
            </a:endParaRPr>
          </a:p>
          <a:p>
            <a:pPr marL="742950" lvl="1" indent="-285750" defTabSz="914400" fontAlgn="base">
              <a:spcBef>
                <a:spcPct val="0"/>
              </a:spcBef>
              <a:spcAft>
                <a:spcPct val="0"/>
              </a:spcAft>
              <a:buFont typeface="Wingdings" pitchFamily="2" charset="2"/>
              <a:buChar char="ü"/>
            </a:pPr>
            <a:r>
              <a:rPr kumimoji="1" lang="ja-JP" altLang="en-US" sz="2000">
                <a:solidFill>
                  <a:srgbClr val="000000"/>
                </a:solidFill>
                <a:latin typeface="+mn-ea"/>
              </a:rPr>
              <a:t>プロジェクトスコープの決定</a:t>
            </a:r>
            <a:endParaRPr kumimoji="1" lang="en-US" altLang="ja-JP" sz="2000" dirty="0">
              <a:solidFill>
                <a:srgbClr val="000000"/>
              </a:solidFill>
              <a:latin typeface="+mn-ea"/>
            </a:endParaRPr>
          </a:p>
          <a:p>
            <a:pPr marL="742950" lvl="1" indent="-285750" defTabSz="914400" fontAlgn="base">
              <a:spcBef>
                <a:spcPct val="0"/>
              </a:spcBef>
              <a:spcAft>
                <a:spcPct val="0"/>
              </a:spcAft>
              <a:buFont typeface="Wingdings" pitchFamily="2" charset="2"/>
              <a:buChar char="ü"/>
            </a:pPr>
            <a:r>
              <a:rPr kumimoji="1" lang="ja-JP" altLang="en-US" sz="2000">
                <a:solidFill>
                  <a:srgbClr val="000000"/>
                </a:solidFill>
                <a:latin typeface="+mn-ea"/>
              </a:rPr>
              <a:t>データエンジニアリング</a:t>
            </a:r>
            <a:endParaRPr kumimoji="1" lang="en-US" altLang="ja-JP" sz="2000" dirty="0">
              <a:solidFill>
                <a:srgbClr val="000000"/>
              </a:solidFill>
              <a:latin typeface="+mn-ea"/>
            </a:endParaRPr>
          </a:p>
        </p:txBody>
      </p:sp>
    </p:spTree>
    <p:extLst>
      <p:ext uri="{BB962C8B-B14F-4D97-AF65-F5344CB8AC3E}">
        <p14:creationId xmlns:p14="http://schemas.microsoft.com/office/powerpoint/2010/main" val="192077973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52"/>
        <p:cNvGrpSpPr/>
        <p:nvPr/>
      </p:nvGrpSpPr>
      <p:grpSpPr>
        <a:xfrm>
          <a:off x="0" y="0"/>
          <a:ext cx="0" cy="0"/>
          <a:chOff x="0" y="0"/>
          <a:chExt cx="0" cy="0"/>
        </a:xfrm>
      </p:grpSpPr>
      <p:sp>
        <p:nvSpPr>
          <p:cNvPr id="53" name="Google Shape;53;p10"/>
          <p:cNvSpPr txBox="1">
            <a:spLocks noGrp="1"/>
          </p:cNvSpPr>
          <p:nvPr>
            <p:ph type="ctrTitle" idx="4294967295"/>
          </p:nvPr>
        </p:nvSpPr>
        <p:spPr>
          <a:xfrm>
            <a:off x="815975" y="3070797"/>
            <a:ext cx="10560050" cy="479425"/>
          </a:xfrm>
          <a:prstGeom prst="rect">
            <a:avLst/>
          </a:prstGeom>
          <a:noFill/>
          <a:ln>
            <a:noFill/>
          </a:ln>
        </p:spPr>
        <p:txBody>
          <a:bodyPr spcFirstLastPara="1" vert="horz" wrap="square" lIns="91425" tIns="45700" rIns="91425" bIns="45700" rtlCol="0" anchor="b" anchorCtr="1">
            <a:noAutofit/>
          </a:bodyPr>
          <a:lstStyle/>
          <a:p>
            <a:r>
              <a:rPr lang="en-US" dirty="0" err="1"/>
              <a:t>第</a:t>
            </a:r>
            <a:r>
              <a:rPr lang="en-US" dirty="0"/>
              <a:t> 3 </a:t>
            </a:r>
            <a:r>
              <a:rPr lang="en-US" dirty="0" err="1"/>
              <a:t>章</a:t>
            </a:r>
            <a:r>
              <a:rPr lang="en-US" dirty="0"/>
              <a:t> </a:t>
            </a:r>
            <a:r>
              <a:rPr lang="en-US" altLang="ja-JP" dirty="0"/>
              <a:t>AI </a:t>
            </a:r>
            <a:r>
              <a:rPr lang="ja-JP" altLang="en-US"/>
              <a:t>の開発プロセス</a:t>
            </a:r>
            <a:endParaRPr dirty="0"/>
          </a:p>
        </p:txBody>
      </p:sp>
    </p:spTree>
    <p:extLst>
      <p:ext uri="{BB962C8B-B14F-4D97-AF65-F5344CB8AC3E}">
        <p14:creationId xmlns:p14="http://schemas.microsoft.com/office/powerpoint/2010/main" val="312255685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四角形: 角を丸くする 4">
            <a:extLst>
              <a:ext uri="{FF2B5EF4-FFF2-40B4-BE49-F238E27FC236}">
                <a16:creationId xmlns:a16="http://schemas.microsoft.com/office/drawing/2014/main" id="{235D25D0-2B40-4B95-B459-FAA9DFF054E5}"/>
              </a:ext>
            </a:extLst>
          </p:cNvPr>
          <p:cNvSpPr/>
          <p:nvPr/>
        </p:nvSpPr>
        <p:spPr>
          <a:xfrm>
            <a:off x="766763" y="1038877"/>
            <a:ext cx="10599737" cy="2616942"/>
          </a:xfrm>
          <a:prstGeom prst="roundRect">
            <a:avLst>
              <a:gd name="adj" fmla="val 1884"/>
            </a:avLst>
          </a:prstGeom>
          <a:solidFill>
            <a:srgbClr val="FFF4E1"/>
          </a:solidFill>
          <a:ln w="19050" algn="ctr">
            <a:noFill/>
            <a:prstDash val="dash"/>
            <a:round/>
            <a:headEnd/>
            <a:tailEnd/>
          </a:ln>
          <a:effectLst/>
        </p:spPr>
        <p:txBody>
          <a:bodyPr rot="0" spcFirstLastPara="0" vertOverflow="overflow" horzOverflow="overflow" vert="horz" wrap="square" lIns="180000" tIns="72000" rIns="180000" bIns="72000" numCol="1" spcCol="0" rtlCol="0" fromWordArt="0" anchor="ctr" anchorCtr="0" forceAA="0" compatLnSpc="1">
            <a:prstTxWarp prst="textNoShape">
              <a:avLst/>
            </a:prstTxWarp>
            <a:noAutofit/>
          </a:bodyPr>
          <a:lstStyle/>
          <a:p>
            <a:pPr marL="171450" indent="-171450" algn="just">
              <a:lnSpc>
                <a:spcPct val="120000"/>
              </a:lnSpc>
              <a:spcAft>
                <a:spcPts val="400"/>
              </a:spcAft>
              <a:buClr>
                <a:srgbClr val="F36C37"/>
              </a:buClr>
              <a:buFont typeface="Wingdings" panose="05000000000000000000" pitchFamily="2" charset="2"/>
              <a:buChar char="l"/>
            </a:pPr>
            <a:endParaRPr lang="ja-JP" altLang="en-US" sz="1100" spc="150" dirty="0">
              <a:solidFill>
                <a:schemeClr val="tx1"/>
              </a:solidFill>
              <a:latin typeface="+mj-ea"/>
              <a:ea typeface="+mj-ea"/>
            </a:endParaRPr>
          </a:p>
        </p:txBody>
      </p:sp>
      <p:sp>
        <p:nvSpPr>
          <p:cNvPr id="2" name="タイトル 1">
            <a:extLst>
              <a:ext uri="{FF2B5EF4-FFF2-40B4-BE49-F238E27FC236}">
                <a16:creationId xmlns:a16="http://schemas.microsoft.com/office/drawing/2014/main" id="{5FE14325-B25E-453C-9481-5E4B9FE0B34A}"/>
              </a:ext>
            </a:extLst>
          </p:cNvPr>
          <p:cNvSpPr>
            <a:spLocks noGrp="1"/>
          </p:cNvSpPr>
          <p:nvPr>
            <p:ph type="title"/>
          </p:nvPr>
        </p:nvSpPr>
        <p:spPr/>
        <p:txBody>
          <a:bodyPr/>
          <a:lstStyle/>
          <a:p>
            <a:r>
              <a:rPr lang="ja-JP" altLang="en-US" dirty="0"/>
              <a:t>章の概要</a:t>
            </a:r>
            <a:endParaRPr kumimoji="1" lang="ja-JP" altLang="en-US" dirty="0"/>
          </a:p>
        </p:txBody>
      </p:sp>
      <p:sp>
        <p:nvSpPr>
          <p:cNvPr id="3" name="コンテンツ プレースホルダー 2">
            <a:extLst>
              <a:ext uri="{FF2B5EF4-FFF2-40B4-BE49-F238E27FC236}">
                <a16:creationId xmlns:a16="http://schemas.microsoft.com/office/drawing/2014/main" id="{10EE556C-FDAE-4EEE-A2E7-11A707D60D55}"/>
              </a:ext>
            </a:extLst>
          </p:cNvPr>
          <p:cNvSpPr>
            <a:spLocks noGrp="1"/>
          </p:cNvSpPr>
          <p:nvPr>
            <p:ph sz="quarter" idx="4294967295"/>
          </p:nvPr>
        </p:nvSpPr>
        <p:spPr>
          <a:xfrm>
            <a:off x="1113954" y="1221016"/>
            <a:ext cx="9964088" cy="2251449"/>
          </a:xfrm>
        </p:spPr>
        <p:txBody>
          <a:bodyPr vert="horz" wrap="square" lIns="91440" tIns="45720" rIns="91440" bIns="45720" rtlCol="0" anchor="ctr">
            <a:noAutofit/>
          </a:bodyPr>
          <a:lstStyle/>
          <a:p>
            <a:pPr marL="0" indent="0" algn="ctr">
              <a:lnSpc>
                <a:spcPct val="120000"/>
              </a:lnSpc>
              <a:spcBef>
                <a:spcPts val="0"/>
              </a:spcBef>
              <a:spcAft>
                <a:spcPts val="2400"/>
              </a:spcAft>
              <a:buClr>
                <a:srgbClr val="F36C37"/>
              </a:buClr>
              <a:buNone/>
            </a:pPr>
            <a:r>
              <a:rPr lang="ja-JP" altLang="en-US" sz="2000" b="1" dirty="0">
                <a:solidFill>
                  <a:srgbClr val="F36C37"/>
                </a:solidFill>
              </a:rPr>
              <a:t>この章で</a:t>
            </a:r>
            <a:r>
              <a:rPr lang="ja-JP" altLang="en-US" sz="2000" b="1">
                <a:solidFill>
                  <a:srgbClr val="F36C37"/>
                </a:solidFill>
              </a:rPr>
              <a:t>は、</a:t>
            </a:r>
            <a:r>
              <a:rPr lang="en-US" altLang="ja-JP" sz="2000" b="1" dirty="0">
                <a:solidFill>
                  <a:srgbClr val="F36C37"/>
                </a:solidFill>
              </a:rPr>
              <a:t>AI </a:t>
            </a:r>
            <a:r>
              <a:rPr lang="ja-JP" altLang="en-US" sz="2000" b="1">
                <a:solidFill>
                  <a:srgbClr val="F36C37"/>
                </a:solidFill>
              </a:rPr>
              <a:t>開発の全体像についてお話します。</a:t>
            </a:r>
            <a:br>
              <a:rPr lang="en-US" altLang="ja-JP" sz="2000" b="1" dirty="0">
                <a:solidFill>
                  <a:srgbClr val="F36C37"/>
                </a:solidFill>
              </a:rPr>
            </a:br>
            <a:r>
              <a:rPr lang="en-US" altLang="ja-JP" sz="2000" b="1" dirty="0">
                <a:solidFill>
                  <a:srgbClr val="F36C37"/>
                </a:solidFill>
              </a:rPr>
              <a:t>AI </a:t>
            </a:r>
            <a:r>
              <a:rPr lang="ja-JP" altLang="en-US" sz="2000" b="1">
                <a:solidFill>
                  <a:srgbClr val="F36C37"/>
                </a:solidFill>
              </a:rPr>
              <a:t>構築に時間のかかる部分や重要な点を抑えたうえで最適な</a:t>
            </a:r>
            <a:r>
              <a:rPr lang="en-US" altLang="ja-JP" sz="2000" b="1" dirty="0">
                <a:solidFill>
                  <a:srgbClr val="F36C37"/>
                </a:solidFill>
              </a:rPr>
              <a:t>AI</a:t>
            </a:r>
            <a:r>
              <a:rPr lang="ja-JP" altLang="en-US" sz="2000" b="1">
                <a:solidFill>
                  <a:srgbClr val="F36C37"/>
                </a:solidFill>
              </a:rPr>
              <a:t>開発の設計が出来るようになりましょう。</a:t>
            </a:r>
            <a:endParaRPr lang="en-US" altLang="ja-JP" sz="2000" b="1" dirty="0">
              <a:solidFill>
                <a:srgbClr val="F36C37"/>
              </a:solidFill>
            </a:endParaRPr>
          </a:p>
        </p:txBody>
      </p:sp>
      <p:sp>
        <p:nvSpPr>
          <p:cNvPr id="4" name="スライド番号プレースホルダー 3">
            <a:extLst>
              <a:ext uri="{FF2B5EF4-FFF2-40B4-BE49-F238E27FC236}">
                <a16:creationId xmlns:a16="http://schemas.microsoft.com/office/drawing/2014/main" id="{31E61FCF-A60C-432C-8A79-2693CCE4D99F}"/>
              </a:ext>
            </a:extLst>
          </p:cNvPr>
          <p:cNvSpPr>
            <a:spLocks noGrp="1"/>
          </p:cNvSpPr>
          <p:nvPr>
            <p:ph type="sldNum" sz="quarter" idx="10"/>
          </p:nvPr>
        </p:nvSpPr>
        <p:spPr/>
        <p:txBody>
          <a:bodyPr/>
          <a:lstStyle/>
          <a:p>
            <a:fld id="{5D750650-B10A-47BF-93C2-E1678438B37A}" type="slidenum">
              <a:rPr kumimoji="1" lang="ja-JP" altLang="en-US" smtClean="0"/>
              <a:pPr/>
              <a:t>86</a:t>
            </a:fld>
            <a:endParaRPr kumimoji="1" lang="ja-JP" altLang="en-US"/>
          </a:p>
        </p:txBody>
      </p:sp>
      <p:sp>
        <p:nvSpPr>
          <p:cNvPr id="8" name="コンテンツ プレースホルダー 2">
            <a:extLst>
              <a:ext uri="{FF2B5EF4-FFF2-40B4-BE49-F238E27FC236}">
                <a16:creationId xmlns:a16="http://schemas.microsoft.com/office/drawing/2014/main" id="{733E62C9-1A65-4181-ACD0-3065DF9AF0E5}"/>
              </a:ext>
            </a:extLst>
          </p:cNvPr>
          <p:cNvSpPr txBox="1">
            <a:spLocks/>
          </p:cNvSpPr>
          <p:nvPr/>
        </p:nvSpPr>
        <p:spPr bwMode="auto">
          <a:xfrm>
            <a:off x="920082" y="4701731"/>
            <a:ext cx="10493870" cy="819789"/>
          </a:xfrm>
          <a:prstGeom prst="rect">
            <a:avLst/>
          </a:prstGeom>
        </p:spPr>
        <p:txBody>
          <a:bodyPr vert="horz" wrap="none" lIns="91440" tIns="45720" rIns="91440" bIns="45720" rtlCol="0">
            <a:noAutofit/>
          </a:bodyPr>
          <a:lstStyle>
            <a:lvl1pPr marL="357188" marR="0" indent="-357188"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n"/>
              <a:tabLst/>
              <a:defRPr kumimoji="1" lang="en-US" altLang="ja-JP"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1pPr>
            <a:lvl2pPr marL="742950" marR="0" indent="-28575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l"/>
              <a:tabLst/>
              <a:defRPr kumimoji="1" lang="ja-JP" altLang="en-US"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2pPr>
            <a:lvl3pPr marL="1143000" marR="0" indent="-2286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3pPr>
            <a:lvl4pPr marL="1714500" marR="0" indent="-3429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4pPr>
            <a:lvl5pPr marL="2114550" marR="0" indent="-28575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514350" indent="-514350">
              <a:spcBef>
                <a:spcPts val="0"/>
              </a:spcBef>
            </a:pPr>
            <a:r>
              <a:rPr lang="en-US" altLang="ja-JP" sz="2000" dirty="0"/>
              <a:t>AI </a:t>
            </a:r>
            <a:r>
              <a:rPr lang="ja-JP" altLang="en-US" sz="2000"/>
              <a:t>開発の流れが説明できる</a:t>
            </a:r>
            <a:endParaRPr lang="en-US" altLang="ja-JP" sz="2000" dirty="0"/>
          </a:p>
          <a:p>
            <a:pPr marL="514350" indent="-514350">
              <a:spcBef>
                <a:spcPts val="0"/>
              </a:spcBef>
            </a:pPr>
            <a:r>
              <a:rPr lang="ja-JP" altLang="en-US" sz="2000"/>
              <a:t>評価指標の特徴を説明し使い分けができる</a:t>
            </a:r>
            <a:endParaRPr lang="en-US" altLang="ja-JP" sz="2000" dirty="0"/>
          </a:p>
          <a:p>
            <a:pPr marL="514350" indent="-514350">
              <a:spcBef>
                <a:spcPts val="0"/>
              </a:spcBef>
            </a:pPr>
            <a:r>
              <a:rPr lang="ja-JP" altLang="en-US" sz="2000"/>
              <a:t>生成</a:t>
            </a:r>
            <a:r>
              <a:rPr lang="en-US" altLang="ja-JP" sz="2000" dirty="0"/>
              <a:t> AI </a:t>
            </a:r>
            <a:r>
              <a:rPr lang="ja-JP" altLang="en-US" sz="2000"/>
              <a:t>と特化型</a:t>
            </a:r>
            <a:r>
              <a:rPr lang="en-US" altLang="ja-JP" sz="2000" dirty="0"/>
              <a:t> AI </a:t>
            </a:r>
            <a:r>
              <a:rPr lang="ja-JP" altLang="en-US" sz="2000"/>
              <a:t>の使い分けができる</a:t>
            </a:r>
            <a:endParaRPr lang="en-US" altLang="ja-JP" sz="2000" dirty="0"/>
          </a:p>
          <a:p>
            <a:pPr marL="514350" indent="-514350">
              <a:spcBef>
                <a:spcPts val="0"/>
              </a:spcBef>
            </a:pPr>
            <a:endParaRPr lang="ja-JP" altLang="en-US" sz="2000"/>
          </a:p>
        </p:txBody>
      </p:sp>
      <p:sp>
        <p:nvSpPr>
          <p:cNvPr id="9" name="四角形: 角を丸くする 8">
            <a:extLst>
              <a:ext uri="{FF2B5EF4-FFF2-40B4-BE49-F238E27FC236}">
                <a16:creationId xmlns:a16="http://schemas.microsoft.com/office/drawing/2014/main" id="{6D456DDF-4B7D-4596-9982-ABD670D6C992}"/>
              </a:ext>
            </a:extLst>
          </p:cNvPr>
          <p:cNvSpPr/>
          <p:nvPr/>
        </p:nvSpPr>
        <p:spPr bwMode="auto">
          <a:xfrm>
            <a:off x="856302" y="3840493"/>
            <a:ext cx="10493870" cy="577189"/>
          </a:xfrm>
          <a:prstGeom prst="roundRect">
            <a:avLst>
              <a:gd name="adj" fmla="val 13183"/>
            </a:avLst>
          </a:prstGeom>
          <a:solidFill>
            <a:srgbClr val="00879E"/>
          </a:solidFill>
          <a:ln w="19050" algn="ctr">
            <a:solidFill>
              <a:srgbClr val="00879E"/>
            </a:solidFill>
            <a:prstDash val="solid"/>
            <a:round/>
            <a:headEnd/>
            <a:tailEnd/>
          </a:ln>
          <a:effectLst/>
        </p:spPr>
        <p:txBody>
          <a:bodyPr wrap="none" rtlCol="0" anchor="ctr"/>
          <a:lstStyle/>
          <a:p>
            <a:pPr algn="ctr" fontAlgn="base">
              <a:spcBef>
                <a:spcPct val="0"/>
              </a:spcBef>
              <a:spcAft>
                <a:spcPct val="0"/>
              </a:spcAft>
            </a:pPr>
            <a:endParaRPr kumimoji="1" lang="ja-JP" altLang="en-US" dirty="0">
              <a:solidFill>
                <a:schemeClr val="bg1"/>
              </a:solidFill>
              <a:latin typeface="Arial" pitchFamily="34" charset="0"/>
              <a:ea typeface="ＭＳ Ｐゴシック" pitchFamily="50" charset="-128"/>
            </a:endParaRPr>
          </a:p>
        </p:txBody>
      </p:sp>
      <p:sp>
        <p:nvSpPr>
          <p:cNvPr id="10" name="正方形/長方形 9">
            <a:extLst>
              <a:ext uri="{FF2B5EF4-FFF2-40B4-BE49-F238E27FC236}">
                <a16:creationId xmlns:a16="http://schemas.microsoft.com/office/drawing/2014/main" id="{990BDE5C-254C-433A-BD74-EE2771F57294}"/>
              </a:ext>
            </a:extLst>
          </p:cNvPr>
          <p:cNvSpPr/>
          <p:nvPr/>
        </p:nvSpPr>
        <p:spPr>
          <a:xfrm>
            <a:off x="1551347" y="3940880"/>
            <a:ext cx="7525251" cy="440120"/>
          </a:xfrm>
          <a:prstGeom prst="rect">
            <a:avLst/>
          </a:prstGeom>
          <a:noFill/>
          <a:ln w="19050" algn="ctr">
            <a:noFill/>
            <a:prstDash val="dash"/>
            <a:round/>
            <a:headEnd/>
            <a:tailEnd/>
          </a:ln>
          <a:effectLst/>
        </p:spPr>
        <p:txBody>
          <a:bodyPr wrap="none" rtlCol="0" anchor="ctr"/>
          <a:lstStyle/>
          <a:p>
            <a:pPr algn="ctr" fontAlgn="base">
              <a:spcBef>
                <a:spcPct val="0"/>
              </a:spcBef>
              <a:spcAft>
                <a:spcPct val="0"/>
              </a:spcAft>
            </a:pPr>
            <a:r>
              <a:rPr kumimoji="1" lang="ja-JP" altLang="en-US" sz="2200" b="1" spc="300" dirty="0">
                <a:solidFill>
                  <a:schemeClr val="bg1"/>
                </a:solidFill>
                <a:latin typeface="+mj-ea"/>
                <a:ea typeface="+mj-ea"/>
              </a:rPr>
              <a:t>この章の目標</a:t>
            </a:r>
          </a:p>
        </p:txBody>
      </p:sp>
      <p:pic>
        <p:nvPicPr>
          <p:cNvPr id="11" name="図 10" descr="アイコン&#10;&#10;自動的に生成された説明">
            <a:extLst>
              <a:ext uri="{FF2B5EF4-FFF2-40B4-BE49-F238E27FC236}">
                <a16:creationId xmlns:a16="http://schemas.microsoft.com/office/drawing/2014/main" id="{7720435F-DF30-4A16-B0F1-9BE9EB8B68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75732" y="3904198"/>
            <a:ext cx="426733" cy="427586"/>
          </a:xfrm>
          <a:prstGeom prst="rect">
            <a:avLst/>
          </a:prstGeom>
        </p:spPr>
      </p:pic>
      <p:pic>
        <p:nvPicPr>
          <p:cNvPr id="12" name="図 11" descr="グラフィカル ユーザー インターフェイス, アプリケーション&#10;&#10;自動的に生成された説明">
            <a:extLst>
              <a:ext uri="{FF2B5EF4-FFF2-40B4-BE49-F238E27FC236}">
                <a16:creationId xmlns:a16="http://schemas.microsoft.com/office/drawing/2014/main" id="{713DDCC5-F6A5-4972-A4E5-4F6AE2A8C21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05088" y="4409105"/>
            <a:ext cx="4029075" cy="1954101"/>
          </a:xfrm>
          <a:prstGeom prst="rect">
            <a:avLst/>
          </a:prstGeom>
        </p:spPr>
      </p:pic>
    </p:spTree>
    <p:extLst>
      <p:ext uri="{BB962C8B-B14F-4D97-AF65-F5344CB8AC3E}">
        <p14:creationId xmlns:p14="http://schemas.microsoft.com/office/powerpoint/2010/main" val="237602874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1F22619-98E5-0B2E-4708-7FB0F3DE5980}"/>
              </a:ext>
            </a:extLst>
          </p:cNvPr>
          <p:cNvSpPr>
            <a:spLocks noGrp="1"/>
          </p:cNvSpPr>
          <p:nvPr>
            <p:ph type="title"/>
          </p:nvPr>
        </p:nvSpPr>
        <p:spPr/>
        <p:txBody>
          <a:bodyPr/>
          <a:lstStyle/>
          <a:p>
            <a:r>
              <a:rPr lang="ja-JP" altLang="en-US"/>
              <a:t>章のまとめ</a:t>
            </a:r>
            <a:endParaRPr kumimoji="1" lang="ja-JP" altLang="en-US"/>
          </a:p>
        </p:txBody>
      </p:sp>
      <p:sp>
        <p:nvSpPr>
          <p:cNvPr id="3" name="スライド番号プレースホルダー 2">
            <a:extLst>
              <a:ext uri="{FF2B5EF4-FFF2-40B4-BE49-F238E27FC236}">
                <a16:creationId xmlns:a16="http://schemas.microsoft.com/office/drawing/2014/main" id="{9E201010-0A81-B78A-3DF4-1F73711DAD40}"/>
              </a:ext>
            </a:extLst>
          </p:cNvPr>
          <p:cNvSpPr>
            <a:spLocks noGrp="1"/>
          </p:cNvSpPr>
          <p:nvPr>
            <p:ph type="sldNum" sz="quarter" idx="10"/>
          </p:nvPr>
        </p:nvSpPr>
        <p:spPr/>
        <p:txBody>
          <a:bodyPr/>
          <a:lstStyle/>
          <a:p>
            <a:fld id="{5D750650-B10A-47BF-93C2-E1678438B37A}" type="slidenum">
              <a:rPr lang="en-US" altLang="ja-JP" smtClean="0"/>
              <a:pPr/>
              <a:t>87</a:t>
            </a:fld>
            <a:endParaRPr lang="en-US" altLang="ja-JP" dirty="0"/>
          </a:p>
        </p:txBody>
      </p:sp>
      <p:sp>
        <p:nvSpPr>
          <p:cNvPr id="4" name="テキスト ボックス 3">
            <a:extLst>
              <a:ext uri="{FF2B5EF4-FFF2-40B4-BE49-F238E27FC236}">
                <a16:creationId xmlns:a16="http://schemas.microsoft.com/office/drawing/2014/main" id="{EB9E706E-72A7-D963-048E-A2FD84FDCF40}"/>
              </a:ext>
            </a:extLst>
          </p:cNvPr>
          <p:cNvSpPr txBox="1"/>
          <p:nvPr/>
        </p:nvSpPr>
        <p:spPr>
          <a:xfrm>
            <a:off x="1615810" y="1400410"/>
            <a:ext cx="3474028" cy="4770537"/>
          </a:xfrm>
          <a:prstGeom prst="rect">
            <a:avLst/>
          </a:prstGeom>
          <a:noFill/>
        </p:spPr>
        <p:txBody>
          <a:bodyPr wrap="none" rtlCol="0">
            <a:spAutoFit/>
          </a:bodyPr>
          <a:lstStyle/>
          <a:p>
            <a:pPr defTabSz="914400" fontAlgn="base">
              <a:spcBef>
                <a:spcPct val="0"/>
              </a:spcBef>
              <a:spcAft>
                <a:spcPct val="0"/>
              </a:spcAft>
            </a:pPr>
            <a:r>
              <a:rPr kumimoji="1" lang="en-US" altLang="ja-JP" sz="2000" b="1" dirty="0">
                <a:solidFill>
                  <a:srgbClr val="F36C37"/>
                </a:solidFill>
                <a:latin typeface="+mn-ea"/>
              </a:rPr>
              <a:t>AI </a:t>
            </a:r>
            <a:r>
              <a:rPr kumimoji="1" lang="ja-JP" altLang="en-US" sz="2000" b="1">
                <a:solidFill>
                  <a:srgbClr val="F36C37"/>
                </a:solidFill>
                <a:latin typeface="+mn-ea"/>
              </a:rPr>
              <a:t>とは</a:t>
            </a:r>
            <a:endParaRPr kumimoji="1" lang="en-US" altLang="ja-JP" sz="2000" b="1" dirty="0">
              <a:solidFill>
                <a:srgbClr val="F36C37"/>
              </a:solidFill>
              <a:latin typeface="+mn-ea"/>
            </a:endParaRPr>
          </a:p>
          <a:p>
            <a:pPr marL="742950" lvl="1" indent="-285750" defTabSz="914400" fontAlgn="base">
              <a:spcBef>
                <a:spcPct val="0"/>
              </a:spcBef>
              <a:spcAft>
                <a:spcPct val="0"/>
              </a:spcAft>
              <a:buFont typeface="Wingdings" pitchFamily="2" charset="2"/>
              <a:buChar char="ü"/>
            </a:pPr>
            <a:r>
              <a:rPr kumimoji="1" lang="ja-JP" altLang="en-US">
                <a:solidFill>
                  <a:srgbClr val="000000"/>
                </a:solidFill>
                <a:latin typeface="+mn-ea"/>
              </a:rPr>
              <a:t>機械学習とは</a:t>
            </a:r>
            <a:endParaRPr kumimoji="1" lang="en-US" altLang="ja-JP" dirty="0">
              <a:solidFill>
                <a:srgbClr val="000000"/>
              </a:solidFill>
              <a:latin typeface="+mn-ea"/>
            </a:endParaRPr>
          </a:p>
          <a:p>
            <a:pPr marL="1200150" lvl="2" indent="-285750" defTabSz="914400" fontAlgn="base">
              <a:spcBef>
                <a:spcPct val="0"/>
              </a:spcBef>
              <a:spcAft>
                <a:spcPct val="0"/>
              </a:spcAft>
              <a:buFont typeface="Wingdings" pitchFamily="2" charset="2"/>
              <a:buChar char="ü"/>
            </a:pPr>
            <a:r>
              <a:rPr kumimoji="1" lang="ja-JP" altLang="en-US">
                <a:solidFill>
                  <a:srgbClr val="000000"/>
                </a:solidFill>
                <a:latin typeface="+mn-ea"/>
              </a:rPr>
              <a:t>教師あり学習</a:t>
            </a:r>
            <a:endParaRPr kumimoji="1" lang="en-US" altLang="ja-JP" dirty="0">
              <a:solidFill>
                <a:srgbClr val="000000"/>
              </a:solidFill>
              <a:latin typeface="+mn-ea"/>
            </a:endParaRPr>
          </a:p>
          <a:p>
            <a:pPr marL="1657350" lvl="3" indent="-285750" defTabSz="914400" fontAlgn="base">
              <a:spcBef>
                <a:spcPct val="0"/>
              </a:spcBef>
              <a:spcAft>
                <a:spcPct val="0"/>
              </a:spcAft>
              <a:buFont typeface="Wingdings" pitchFamily="2" charset="2"/>
              <a:buChar char="ü"/>
            </a:pPr>
            <a:r>
              <a:rPr kumimoji="1" lang="ja-JP" altLang="en-US">
                <a:solidFill>
                  <a:srgbClr val="000000"/>
                </a:solidFill>
                <a:latin typeface="+mn-ea"/>
              </a:rPr>
              <a:t>回帰</a:t>
            </a:r>
            <a:endParaRPr kumimoji="1" lang="en-US" altLang="ja-JP" dirty="0">
              <a:solidFill>
                <a:srgbClr val="000000"/>
              </a:solidFill>
              <a:latin typeface="+mn-ea"/>
            </a:endParaRPr>
          </a:p>
          <a:p>
            <a:pPr marL="1657350" lvl="3" indent="-285750" defTabSz="914400" fontAlgn="base">
              <a:spcBef>
                <a:spcPct val="0"/>
              </a:spcBef>
              <a:spcAft>
                <a:spcPct val="0"/>
              </a:spcAft>
              <a:buFont typeface="Wingdings" pitchFamily="2" charset="2"/>
              <a:buChar char="ü"/>
            </a:pPr>
            <a:r>
              <a:rPr kumimoji="1" lang="ja-JP" altLang="en-US">
                <a:solidFill>
                  <a:srgbClr val="000000"/>
                </a:solidFill>
                <a:latin typeface="+mn-ea"/>
              </a:rPr>
              <a:t>分類</a:t>
            </a:r>
            <a:endParaRPr kumimoji="1" lang="en-US" altLang="ja-JP" dirty="0">
              <a:solidFill>
                <a:srgbClr val="000000"/>
              </a:solidFill>
              <a:latin typeface="+mn-ea"/>
            </a:endParaRPr>
          </a:p>
          <a:p>
            <a:pPr marL="1200150" lvl="2" indent="-285750" defTabSz="914400" fontAlgn="base">
              <a:spcBef>
                <a:spcPct val="0"/>
              </a:spcBef>
              <a:spcAft>
                <a:spcPct val="0"/>
              </a:spcAft>
              <a:buFont typeface="Wingdings" pitchFamily="2" charset="2"/>
              <a:buChar char="ü"/>
            </a:pPr>
            <a:r>
              <a:rPr kumimoji="1" lang="ja-JP" altLang="en-US">
                <a:solidFill>
                  <a:srgbClr val="000000"/>
                </a:solidFill>
                <a:latin typeface="+mn-ea"/>
              </a:rPr>
              <a:t>教師なし学習</a:t>
            </a:r>
            <a:endParaRPr kumimoji="1" lang="en-US" altLang="ja-JP" dirty="0">
              <a:solidFill>
                <a:srgbClr val="000000"/>
              </a:solidFill>
              <a:latin typeface="+mn-ea"/>
            </a:endParaRPr>
          </a:p>
          <a:p>
            <a:pPr marL="1657350" lvl="3" indent="-285750" defTabSz="914400" fontAlgn="base">
              <a:spcBef>
                <a:spcPct val="0"/>
              </a:spcBef>
              <a:spcAft>
                <a:spcPct val="0"/>
              </a:spcAft>
              <a:buFont typeface="Wingdings" pitchFamily="2" charset="2"/>
              <a:buChar char="ü"/>
            </a:pPr>
            <a:r>
              <a:rPr kumimoji="1" lang="ja-JP" altLang="en-US">
                <a:solidFill>
                  <a:srgbClr val="000000"/>
                </a:solidFill>
                <a:latin typeface="+mn-ea"/>
              </a:rPr>
              <a:t>クラスタリング</a:t>
            </a:r>
            <a:endParaRPr kumimoji="1" lang="en-US" altLang="ja-JP" dirty="0">
              <a:solidFill>
                <a:srgbClr val="000000"/>
              </a:solidFill>
              <a:latin typeface="+mn-ea"/>
            </a:endParaRPr>
          </a:p>
          <a:p>
            <a:pPr marL="1200150" lvl="2" indent="-285750" defTabSz="914400" fontAlgn="base">
              <a:spcBef>
                <a:spcPct val="0"/>
              </a:spcBef>
              <a:spcAft>
                <a:spcPct val="0"/>
              </a:spcAft>
              <a:buFont typeface="Wingdings" pitchFamily="2" charset="2"/>
              <a:buChar char="ü"/>
            </a:pPr>
            <a:r>
              <a:rPr kumimoji="1" lang="ja-JP" altLang="en-US">
                <a:solidFill>
                  <a:srgbClr val="000000"/>
                </a:solidFill>
                <a:latin typeface="+mn-ea"/>
              </a:rPr>
              <a:t>教科学習</a:t>
            </a:r>
            <a:endParaRPr kumimoji="1" lang="en-US" altLang="ja-JP" dirty="0">
              <a:solidFill>
                <a:srgbClr val="000000"/>
              </a:solidFill>
              <a:latin typeface="+mn-ea"/>
            </a:endParaRPr>
          </a:p>
          <a:p>
            <a:pPr marL="742950" lvl="1" indent="-285750" defTabSz="914400" fontAlgn="base">
              <a:spcBef>
                <a:spcPct val="0"/>
              </a:spcBef>
              <a:spcAft>
                <a:spcPct val="0"/>
              </a:spcAft>
              <a:buFont typeface="Wingdings" pitchFamily="2" charset="2"/>
              <a:buChar char="ü"/>
            </a:pPr>
            <a:r>
              <a:rPr kumimoji="1" lang="ja-JP" altLang="en-US">
                <a:solidFill>
                  <a:srgbClr val="000000"/>
                </a:solidFill>
                <a:latin typeface="+mn-ea"/>
              </a:rPr>
              <a:t>ディープラーニングとは</a:t>
            </a:r>
            <a:endParaRPr kumimoji="1" lang="en-US" altLang="ja-JP" dirty="0">
              <a:solidFill>
                <a:srgbClr val="000000"/>
              </a:solidFill>
              <a:latin typeface="+mn-ea"/>
            </a:endParaRPr>
          </a:p>
          <a:p>
            <a:pPr defTabSz="914400" fontAlgn="base">
              <a:spcBef>
                <a:spcPct val="0"/>
              </a:spcBef>
              <a:spcAft>
                <a:spcPct val="0"/>
              </a:spcAft>
            </a:pPr>
            <a:r>
              <a:rPr kumimoji="1" lang="en-US" altLang="ja-JP" sz="2000" b="1" dirty="0">
                <a:solidFill>
                  <a:srgbClr val="F36C37"/>
                </a:solidFill>
                <a:latin typeface="+mn-ea"/>
              </a:rPr>
              <a:t>AI </a:t>
            </a:r>
            <a:r>
              <a:rPr kumimoji="1" lang="ja-JP" altLang="en-US" sz="2000" b="1">
                <a:solidFill>
                  <a:srgbClr val="F36C37"/>
                </a:solidFill>
                <a:latin typeface="+mn-ea"/>
              </a:rPr>
              <a:t>のタスク</a:t>
            </a:r>
            <a:endParaRPr kumimoji="1" lang="en-US" altLang="ja-JP" sz="2000" b="1" dirty="0">
              <a:solidFill>
                <a:srgbClr val="F36C37"/>
              </a:solidFill>
              <a:latin typeface="+mn-ea"/>
            </a:endParaRPr>
          </a:p>
          <a:p>
            <a:pPr marL="742950" lvl="1" indent="-285750" defTabSz="914400" fontAlgn="base">
              <a:spcBef>
                <a:spcPct val="0"/>
              </a:spcBef>
              <a:spcAft>
                <a:spcPct val="0"/>
              </a:spcAft>
              <a:buFont typeface="Wingdings" pitchFamily="2" charset="2"/>
              <a:buChar char="ü"/>
            </a:pPr>
            <a:r>
              <a:rPr kumimoji="1" lang="ja-JP" altLang="en-US">
                <a:solidFill>
                  <a:srgbClr val="000000"/>
                </a:solidFill>
                <a:latin typeface="+mn-ea"/>
              </a:rPr>
              <a:t>画像処理</a:t>
            </a:r>
            <a:endParaRPr kumimoji="1" lang="en-US" altLang="ja-JP" dirty="0">
              <a:solidFill>
                <a:srgbClr val="000000"/>
              </a:solidFill>
              <a:latin typeface="+mn-ea"/>
            </a:endParaRPr>
          </a:p>
          <a:p>
            <a:pPr marL="742950" lvl="1" indent="-285750" defTabSz="914400" fontAlgn="base">
              <a:spcBef>
                <a:spcPct val="0"/>
              </a:spcBef>
              <a:spcAft>
                <a:spcPct val="0"/>
              </a:spcAft>
              <a:buFont typeface="Wingdings" pitchFamily="2" charset="2"/>
              <a:buChar char="ü"/>
            </a:pPr>
            <a:r>
              <a:rPr kumimoji="1" lang="ja-JP" altLang="en-US">
                <a:solidFill>
                  <a:srgbClr val="000000"/>
                </a:solidFill>
                <a:latin typeface="+mn-ea"/>
              </a:rPr>
              <a:t>自然言語処理</a:t>
            </a:r>
            <a:endParaRPr kumimoji="1" lang="en-US" altLang="ja-JP" dirty="0">
              <a:solidFill>
                <a:srgbClr val="000000"/>
              </a:solidFill>
              <a:latin typeface="+mn-ea"/>
            </a:endParaRPr>
          </a:p>
          <a:p>
            <a:pPr marL="742950" lvl="1" indent="-285750" defTabSz="914400" fontAlgn="base">
              <a:spcBef>
                <a:spcPct val="0"/>
              </a:spcBef>
              <a:spcAft>
                <a:spcPct val="0"/>
              </a:spcAft>
              <a:buFont typeface="Wingdings" pitchFamily="2" charset="2"/>
              <a:buChar char="ü"/>
            </a:pPr>
            <a:r>
              <a:rPr kumimoji="1" lang="ja-JP" altLang="en-US">
                <a:solidFill>
                  <a:srgbClr val="000000"/>
                </a:solidFill>
                <a:latin typeface="+mn-ea"/>
              </a:rPr>
              <a:t>時系列</a:t>
            </a:r>
            <a:endParaRPr kumimoji="1" lang="en-US" altLang="ja-JP" dirty="0">
              <a:solidFill>
                <a:srgbClr val="000000"/>
              </a:solidFill>
              <a:latin typeface="+mn-ea"/>
            </a:endParaRPr>
          </a:p>
          <a:p>
            <a:pPr marL="742950" lvl="1" indent="-285750" defTabSz="914400" fontAlgn="base">
              <a:spcBef>
                <a:spcPct val="0"/>
              </a:spcBef>
              <a:spcAft>
                <a:spcPct val="0"/>
              </a:spcAft>
              <a:buFont typeface="Wingdings" pitchFamily="2" charset="2"/>
              <a:buChar char="ü"/>
            </a:pPr>
            <a:r>
              <a:rPr kumimoji="1" lang="ja-JP" altLang="en-US">
                <a:solidFill>
                  <a:srgbClr val="000000"/>
                </a:solidFill>
                <a:latin typeface="+mn-ea"/>
              </a:rPr>
              <a:t>生成</a:t>
            </a:r>
            <a:r>
              <a:rPr kumimoji="1" lang="en-US" altLang="ja-JP" dirty="0">
                <a:solidFill>
                  <a:srgbClr val="000000"/>
                </a:solidFill>
                <a:latin typeface="+mn-ea"/>
              </a:rPr>
              <a:t>AI</a:t>
            </a:r>
          </a:p>
          <a:p>
            <a:pPr defTabSz="914400" fontAlgn="base">
              <a:spcBef>
                <a:spcPct val="0"/>
              </a:spcBef>
              <a:spcAft>
                <a:spcPct val="0"/>
              </a:spcAft>
            </a:pPr>
            <a:r>
              <a:rPr kumimoji="1" lang="en-US" altLang="ja-JP" sz="2000" b="1" dirty="0">
                <a:solidFill>
                  <a:srgbClr val="F36C37"/>
                </a:solidFill>
                <a:latin typeface="+mn-ea"/>
              </a:rPr>
              <a:t>AI </a:t>
            </a:r>
            <a:r>
              <a:rPr kumimoji="1" lang="ja-JP" altLang="en-US" sz="2000" b="1">
                <a:solidFill>
                  <a:srgbClr val="F36C37"/>
                </a:solidFill>
                <a:latin typeface="+mn-ea"/>
              </a:rPr>
              <a:t>の誤認識</a:t>
            </a:r>
            <a:endParaRPr kumimoji="1" lang="en-US" altLang="ja-JP" sz="2000" b="1" dirty="0">
              <a:solidFill>
                <a:srgbClr val="F36C37"/>
              </a:solidFill>
              <a:latin typeface="+mn-ea"/>
            </a:endParaRPr>
          </a:p>
          <a:p>
            <a:pPr defTabSz="914400" fontAlgn="base">
              <a:spcBef>
                <a:spcPct val="0"/>
              </a:spcBef>
              <a:spcAft>
                <a:spcPct val="0"/>
              </a:spcAft>
            </a:pPr>
            <a:r>
              <a:rPr kumimoji="1" lang="ja-JP" altLang="en-US" sz="2000" b="1">
                <a:solidFill>
                  <a:srgbClr val="F36C37"/>
                </a:solidFill>
                <a:latin typeface="+mn-ea"/>
              </a:rPr>
              <a:t>責任ある</a:t>
            </a:r>
            <a:r>
              <a:rPr kumimoji="1" lang="en-US" altLang="ja-JP" sz="2000" b="1" dirty="0">
                <a:solidFill>
                  <a:srgbClr val="F36C37"/>
                </a:solidFill>
                <a:latin typeface="+mn-ea"/>
              </a:rPr>
              <a:t> AI </a:t>
            </a:r>
            <a:r>
              <a:rPr kumimoji="1" lang="ja-JP" altLang="en-US" sz="2000" b="1">
                <a:solidFill>
                  <a:srgbClr val="F36C37"/>
                </a:solidFill>
                <a:latin typeface="+mn-ea"/>
              </a:rPr>
              <a:t>の原則</a:t>
            </a:r>
            <a:endParaRPr kumimoji="1" lang="en-US" altLang="ja-JP" sz="2000" b="1" dirty="0">
              <a:solidFill>
                <a:srgbClr val="F36C37"/>
              </a:solidFill>
              <a:latin typeface="+mn-ea"/>
            </a:endParaRPr>
          </a:p>
        </p:txBody>
      </p:sp>
    </p:spTree>
    <p:extLst>
      <p:ext uri="{BB962C8B-B14F-4D97-AF65-F5344CB8AC3E}">
        <p14:creationId xmlns:p14="http://schemas.microsoft.com/office/powerpoint/2010/main" val="261866324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sp>
        <p:nvSpPr>
          <p:cNvPr id="59" name="Google Shape;59;p11"/>
          <p:cNvSpPr txBox="1">
            <a:spLocks noGrp="1"/>
          </p:cNvSpPr>
          <p:nvPr>
            <p:ph type="body" idx="4294967295"/>
          </p:nvPr>
        </p:nvSpPr>
        <p:spPr>
          <a:xfrm>
            <a:off x="671513" y="2370295"/>
            <a:ext cx="11520487" cy="2117409"/>
          </a:xfrm>
          <a:prstGeom prst="rect">
            <a:avLst/>
          </a:prstGeom>
          <a:noFill/>
          <a:ln>
            <a:noFill/>
          </a:ln>
        </p:spPr>
        <p:txBody>
          <a:bodyPr spcFirstLastPara="1" vert="horz" wrap="square" lIns="91425" tIns="45700" rIns="91425" bIns="45700" rtlCol="0" anchor="t" anchorCtr="0">
            <a:noAutofit/>
          </a:bodyPr>
          <a:lstStyle/>
          <a:p>
            <a:pPr>
              <a:spcBef>
                <a:spcPts val="0"/>
              </a:spcBef>
              <a:buFont typeface="Wingdings" pitchFamily="2" charset="2"/>
              <a:buChar char="ü"/>
            </a:pPr>
            <a:r>
              <a:rPr lang="ja-JP" altLang="en-US">
                <a:solidFill>
                  <a:srgbClr val="F36C37"/>
                </a:solidFill>
              </a:rPr>
              <a:t>データの収集</a:t>
            </a:r>
            <a:endParaRPr lang="en-US" altLang="ja-JP" dirty="0">
              <a:solidFill>
                <a:srgbClr val="F36C37"/>
              </a:solidFill>
            </a:endParaRPr>
          </a:p>
          <a:p>
            <a:pPr>
              <a:spcBef>
                <a:spcPts val="0"/>
              </a:spcBef>
              <a:buFont typeface="Wingdings" pitchFamily="2" charset="2"/>
              <a:buChar char="ü"/>
            </a:pPr>
            <a:r>
              <a:rPr lang="ja-JP" altLang="en-US">
                <a:solidFill>
                  <a:srgbClr val="F36C37"/>
                </a:solidFill>
              </a:rPr>
              <a:t>データの前処理</a:t>
            </a:r>
            <a:endParaRPr lang="en-US" altLang="ja-JP" dirty="0">
              <a:solidFill>
                <a:srgbClr val="F36C37"/>
              </a:solidFill>
            </a:endParaRPr>
          </a:p>
          <a:p>
            <a:pPr>
              <a:spcBef>
                <a:spcPts val="0"/>
              </a:spcBef>
              <a:buFont typeface="Wingdings" pitchFamily="2" charset="2"/>
              <a:buChar char="ü"/>
            </a:pPr>
            <a:r>
              <a:rPr lang="ja-JP" altLang="en-US">
                <a:solidFill>
                  <a:srgbClr val="F36C37"/>
                </a:solidFill>
              </a:rPr>
              <a:t>アルゴリズムの選択・モデル構築</a:t>
            </a:r>
            <a:endParaRPr lang="en-US" altLang="ja-JP" dirty="0">
              <a:solidFill>
                <a:srgbClr val="F36C37"/>
              </a:solidFill>
            </a:endParaRPr>
          </a:p>
          <a:p>
            <a:pPr>
              <a:spcBef>
                <a:spcPts val="0"/>
              </a:spcBef>
              <a:buFont typeface="Wingdings" pitchFamily="2" charset="2"/>
              <a:buChar char="ü"/>
            </a:pPr>
            <a:r>
              <a:rPr lang="ja-JP" altLang="en-US">
                <a:solidFill>
                  <a:srgbClr val="F36C37"/>
                </a:solidFill>
              </a:rPr>
              <a:t>モデルの評価</a:t>
            </a:r>
            <a:endParaRPr lang="en-US" altLang="ja-JP" dirty="0">
              <a:solidFill>
                <a:srgbClr val="F36C37"/>
              </a:solidFill>
            </a:endParaRPr>
          </a:p>
          <a:p>
            <a:pPr>
              <a:spcBef>
                <a:spcPts val="0"/>
              </a:spcBef>
              <a:buFont typeface="Wingdings" pitchFamily="2" charset="2"/>
              <a:buChar char="ü"/>
            </a:pPr>
            <a:endParaRPr dirty="0"/>
          </a:p>
        </p:txBody>
      </p:sp>
      <p:sp>
        <p:nvSpPr>
          <p:cNvPr id="2" name="タイトル 1">
            <a:extLst>
              <a:ext uri="{FF2B5EF4-FFF2-40B4-BE49-F238E27FC236}">
                <a16:creationId xmlns:a16="http://schemas.microsoft.com/office/drawing/2014/main" id="{33A50074-F553-6701-A2E7-7F4B9794049E}"/>
              </a:ext>
            </a:extLst>
          </p:cNvPr>
          <p:cNvSpPr txBox="1">
            <a:spLocks/>
          </p:cNvSpPr>
          <p:nvPr/>
        </p:nvSpPr>
        <p:spPr bwMode="auto">
          <a:xfrm>
            <a:off x="666515" y="851958"/>
            <a:ext cx="8858485" cy="4826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kumimoji="1" sz="2800" b="1" kern="1200" baseline="0">
                <a:solidFill>
                  <a:schemeClr val="tx1">
                    <a:lumMod val="75000"/>
                    <a:lumOff val="25000"/>
                  </a:schemeClr>
                </a:solidFill>
                <a:latin typeface="メイリオ" panose="020B0604030504040204" pitchFamily="50" charset="-128"/>
                <a:ea typeface="メイリオ" panose="020B0604030504040204" pitchFamily="50" charset="-128"/>
                <a:cs typeface="+mj-cs"/>
              </a:defRPr>
            </a:lvl1pPr>
          </a:lstStyle>
          <a:p>
            <a:r>
              <a:rPr lang="ja-JP" altLang="en-US" sz="3600" spc="150">
                <a:solidFill>
                  <a:srgbClr val="F36C37"/>
                </a:solidFill>
              </a:rPr>
              <a:t>第</a:t>
            </a:r>
            <a:r>
              <a:rPr lang="en-US" altLang="ja-JP" sz="3600" spc="150" dirty="0">
                <a:solidFill>
                  <a:srgbClr val="F36C37"/>
                </a:solidFill>
              </a:rPr>
              <a:t> 3 </a:t>
            </a:r>
            <a:r>
              <a:rPr lang="ja-JP" altLang="en-US" sz="3600" spc="150">
                <a:solidFill>
                  <a:srgbClr val="F36C37"/>
                </a:solidFill>
              </a:rPr>
              <a:t>章　</a:t>
            </a:r>
            <a:r>
              <a:rPr lang="en-US" altLang="ja-JP" sz="3600" spc="150" dirty="0">
                <a:solidFill>
                  <a:srgbClr val="F36C37"/>
                </a:solidFill>
              </a:rPr>
              <a:t>AI </a:t>
            </a:r>
            <a:r>
              <a:rPr lang="ja-JP" altLang="en-US" sz="3600" spc="150">
                <a:solidFill>
                  <a:srgbClr val="F36C37"/>
                </a:solidFill>
              </a:rPr>
              <a:t>の開発プロセス</a:t>
            </a:r>
            <a:endParaRPr lang="ja-JP" altLang="en-US" sz="3600" spc="150" dirty="0">
              <a:solidFill>
                <a:srgbClr val="F36C37"/>
              </a:solidFill>
            </a:endParaRPr>
          </a:p>
        </p:txBody>
      </p:sp>
      <p:sp>
        <p:nvSpPr>
          <p:cNvPr id="3" name="四角形: 角を丸くする 8">
            <a:extLst>
              <a:ext uri="{FF2B5EF4-FFF2-40B4-BE49-F238E27FC236}">
                <a16:creationId xmlns:a16="http://schemas.microsoft.com/office/drawing/2014/main" id="{844D4A92-B35E-F50B-F591-4CC956F191B6}"/>
              </a:ext>
            </a:extLst>
          </p:cNvPr>
          <p:cNvSpPr/>
          <p:nvPr/>
        </p:nvSpPr>
        <p:spPr bwMode="auto">
          <a:xfrm>
            <a:off x="735085" y="1751579"/>
            <a:ext cx="2208068" cy="358390"/>
          </a:xfrm>
          <a:prstGeom prst="roundRect">
            <a:avLst>
              <a:gd name="adj" fmla="val 50000"/>
            </a:avLst>
          </a:prstGeom>
          <a:solidFill>
            <a:srgbClr val="F36C37"/>
          </a:solidFill>
          <a:ln w="19050" algn="ctr">
            <a:noFill/>
            <a:prstDash val="dash"/>
            <a:round/>
            <a:headEnd/>
            <a:tailEnd/>
          </a:ln>
          <a:effectLst/>
        </p:spPr>
        <p:txBody>
          <a:bodyPr wrap="none" lIns="108000" tIns="108000" rtlCol="0" anchor="ctr"/>
          <a:lstStyle/>
          <a:p>
            <a:pPr algn="ctr"/>
            <a:r>
              <a:rPr kumimoji="1" lang="ja-JP" altLang="en-US" b="1" spc="300" dirty="0">
                <a:solidFill>
                  <a:schemeClr val="bg1"/>
                </a:solidFill>
                <a:latin typeface="+mn-ea"/>
              </a:rPr>
              <a:t>章の目次</a:t>
            </a:r>
          </a:p>
        </p:txBody>
      </p:sp>
    </p:spTree>
    <p:extLst>
      <p:ext uri="{BB962C8B-B14F-4D97-AF65-F5344CB8AC3E}">
        <p14:creationId xmlns:p14="http://schemas.microsoft.com/office/powerpoint/2010/main" val="325988975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52"/>
        <p:cNvGrpSpPr/>
        <p:nvPr/>
      </p:nvGrpSpPr>
      <p:grpSpPr>
        <a:xfrm>
          <a:off x="0" y="0"/>
          <a:ext cx="0" cy="0"/>
          <a:chOff x="0" y="0"/>
          <a:chExt cx="0" cy="0"/>
        </a:xfrm>
      </p:grpSpPr>
      <p:sp>
        <p:nvSpPr>
          <p:cNvPr id="18" name="右矢印 17">
            <a:extLst>
              <a:ext uri="{FF2B5EF4-FFF2-40B4-BE49-F238E27FC236}">
                <a16:creationId xmlns:a16="http://schemas.microsoft.com/office/drawing/2014/main" id="{9F7FF212-DAB3-6557-1C24-4376041817D7}"/>
              </a:ext>
            </a:extLst>
          </p:cNvPr>
          <p:cNvSpPr/>
          <p:nvPr/>
        </p:nvSpPr>
        <p:spPr>
          <a:xfrm>
            <a:off x="756735" y="2985576"/>
            <a:ext cx="10568761" cy="881743"/>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13" name="角丸四角形 12">
            <a:extLst>
              <a:ext uri="{FF2B5EF4-FFF2-40B4-BE49-F238E27FC236}">
                <a16:creationId xmlns:a16="http://schemas.microsoft.com/office/drawing/2014/main" id="{310CE122-2D77-B45C-2547-722038ED1EBC}"/>
              </a:ext>
            </a:extLst>
          </p:cNvPr>
          <p:cNvSpPr/>
          <p:nvPr/>
        </p:nvSpPr>
        <p:spPr>
          <a:xfrm>
            <a:off x="3803012" y="1750422"/>
            <a:ext cx="1005840" cy="3357155"/>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14" name="角丸四角形 13">
            <a:extLst>
              <a:ext uri="{FF2B5EF4-FFF2-40B4-BE49-F238E27FC236}">
                <a16:creationId xmlns:a16="http://schemas.microsoft.com/office/drawing/2014/main" id="{22090DC9-F254-19F5-F9D5-91364E133B9C}"/>
              </a:ext>
            </a:extLst>
          </p:cNvPr>
          <p:cNvSpPr/>
          <p:nvPr/>
        </p:nvSpPr>
        <p:spPr>
          <a:xfrm>
            <a:off x="9802359" y="1750422"/>
            <a:ext cx="1005840" cy="3357155"/>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15" name="角丸四角形 14">
            <a:extLst>
              <a:ext uri="{FF2B5EF4-FFF2-40B4-BE49-F238E27FC236}">
                <a16:creationId xmlns:a16="http://schemas.microsoft.com/office/drawing/2014/main" id="{FE29CE6C-6BD2-31EA-C954-93D01537064C}"/>
              </a:ext>
            </a:extLst>
          </p:cNvPr>
          <p:cNvSpPr/>
          <p:nvPr/>
        </p:nvSpPr>
        <p:spPr>
          <a:xfrm>
            <a:off x="8369889" y="1750422"/>
            <a:ext cx="1005840" cy="3357155"/>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16" name="角丸四角形 15">
            <a:extLst>
              <a:ext uri="{FF2B5EF4-FFF2-40B4-BE49-F238E27FC236}">
                <a16:creationId xmlns:a16="http://schemas.microsoft.com/office/drawing/2014/main" id="{5DBD2E16-F351-391A-71E8-76509BF2ED9B}"/>
              </a:ext>
            </a:extLst>
          </p:cNvPr>
          <p:cNvSpPr/>
          <p:nvPr/>
        </p:nvSpPr>
        <p:spPr>
          <a:xfrm>
            <a:off x="6846751" y="1750422"/>
            <a:ext cx="1005840" cy="3357155"/>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17" name="角丸四角形 16">
            <a:extLst>
              <a:ext uri="{FF2B5EF4-FFF2-40B4-BE49-F238E27FC236}">
                <a16:creationId xmlns:a16="http://schemas.microsoft.com/office/drawing/2014/main" id="{A4685C2F-CF3E-F80C-F659-A9BF2A655E58}"/>
              </a:ext>
            </a:extLst>
          </p:cNvPr>
          <p:cNvSpPr/>
          <p:nvPr/>
        </p:nvSpPr>
        <p:spPr>
          <a:xfrm>
            <a:off x="5326150" y="1750422"/>
            <a:ext cx="1005840" cy="3357155"/>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12" name="角丸四角形 11">
            <a:extLst>
              <a:ext uri="{FF2B5EF4-FFF2-40B4-BE49-F238E27FC236}">
                <a16:creationId xmlns:a16="http://schemas.microsoft.com/office/drawing/2014/main" id="{F5A30B1A-B00C-2230-A206-9C9CE8605ADA}"/>
              </a:ext>
            </a:extLst>
          </p:cNvPr>
          <p:cNvSpPr/>
          <p:nvPr/>
        </p:nvSpPr>
        <p:spPr>
          <a:xfrm>
            <a:off x="2279874" y="1750422"/>
            <a:ext cx="1005840" cy="3357155"/>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53" name="Google Shape;53;p10"/>
          <p:cNvSpPr txBox="1">
            <a:spLocks noGrp="1"/>
          </p:cNvSpPr>
          <p:nvPr>
            <p:ph type="title"/>
          </p:nvPr>
        </p:nvSpPr>
        <p:spPr>
          <a:prstGeom prst="rect">
            <a:avLst/>
          </a:prstGeom>
          <a:noFill/>
          <a:ln>
            <a:noFill/>
          </a:ln>
        </p:spPr>
        <p:txBody>
          <a:bodyPr spcFirstLastPara="1" vert="horz" wrap="square" lIns="91425" tIns="45700" rIns="91425" bIns="45700" rtlCol="0" anchor="b" anchorCtr="1">
            <a:noAutofit/>
          </a:bodyPr>
          <a:lstStyle/>
          <a:p>
            <a:r>
              <a:rPr lang="en-US" dirty="0"/>
              <a:t>第3章 AI </a:t>
            </a:r>
            <a:r>
              <a:rPr lang="ja-JP" altLang="en-US"/>
              <a:t>の開発プロセス</a:t>
            </a:r>
            <a:endParaRPr dirty="0"/>
          </a:p>
        </p:txBody>
      </p:sp>
      <p:sp>
        <p:nvSpPr>
          <p:cNvPr id="2" name="テキスト ボックス 1">
            <a:extLst>
              <a:ext uri="{FF2B5EF4-FFF2-40B4-BE49-F238E27FC236}">
                <a16:creationId xmlns:a16="http://schemas.microsoft.com/office/drawing/2014/main" id="{F65E9EB4-6CFA-F409-1557-1AF8B96BCED2}"/>
              </a:ext>
            </a:extLst>
          </p:cNvPr>
          <p:cNvSpPr txBox="1"/>
          <p:nvPr/>
        </p:nvSpPr>
        <p:spPr>
          <a:xfrm>
            <a:off x="2505795" y="2459503"/>
            <a:ext cx="553998" cy="1938992"/>
          </a:xfrm>
          <a:prstGeom prst="rect">
            <a:avLst/>
          </a:prstGeom>
          <a:noFill/>
        </p:spPr>
        <p:txBody>
          <a:bodyPr vert="eaVert" wrap="none" rtlCol="0">
            <a:spAutoFit/>
          </a:bodyPr>
          <a:lstStyle/>
          <a:p>
            <a:pPr algn="ctr" defTabSz="914400" fontAlgn="base">
              <a:spcBef>
                <a:spcPct val="0"/>
              </a:spcBef>
              <a:spcAft>
                <a:spcPct val="0"/>
              </a:spcAft>
            </a:pPr>
            <a:r>
              <a:rPr kumimoji="1" lang="ja-JP" altLang="en-US" sz="2400" b="1">
                <a:solidFill>
                  <a:srgbClr val="F36C37"/>
                </a:solidFill>
                <a:latin typeface="+mn-ea"/>
              </a:rPr>
              <a:t>データの収集</a:t>
            </a:r>
            <a:endParaRPr kumimoji="1" lang="ja-JP" altLang="en-US" sz="2400" b="1" dirty="0">
              <a:solidFill>
                <a:srgbClr val="F36C37"/>
              </a:solidFill>
              <a:latin typeface="+mn-ea"/>
            </a:endParaRPr>
          </a:p>
        </p:txBody>
      </p:sp>
      <p:sp>
        <p:nvSpPr>
          <p:cNvPr id="3" name="テキスト ボックス 2">
            <a:extLst>
              <a:ext uri="{FF2B5EF4-FFF2-40B4-BE49-F238E27FC236}">
                <a16:creationId xmlns:a16="http://schemas.microsoft.com/office/drawing/2014/main" id="{42C7F3CE-065F-FE83-6587-9E0C7871DF6B}"/>
              </a:ext>
            </a:extLst>
          </p:cNvPr>
          <p:cNvSpPr txBox="1"/>
          <p:nvPr/>
        </p:nvSpPr>
        <p:spPr>
          <a:xfrm>
            <a:off x="4027894" y="2305614"/>
            <a:ext cx="553998" cy="2246769"/>
          </a:xfrm>
          <a:prstGeom prst="rect">
            <a:avLst/>
          </a:prstGeom>
          <a:noFill/>
        </p:spPr>
        <p:txBody>
          <a:bodyPr vert="eaVert" wrap="none" rtlCol="0">
            <a:spAutoFit/>
          </a:bodyPr>
          <a:lstStyle/>
          <a:p>
            <a:pPr algn="ctr" defTabSz="914400" fontAlgn="base">
              <a:spcBef>
                <a:spcPct val="0"/>
              </a:spcBef>
              <a:spcAft>
                <a:spcPct val="0"/>
              </a:spcAft>
            </a:pPr>
            <a:r>
              <a:rPr kumimoji="1" lang="ja-JP" altLang="en-US" sz="2400" b="1">
                <a:solidFill>
                  <a:srgbClr val="F36C37"/>
                </a:solidFill>
                <a:latin typeface="+mn-ea"/>
              </a:rPr>
              <a:t>データの前処理</a:t>
            </a:r>
            <a:endParaRPr kumimoji="1" lang="ja-JP" altLang="en-US" sz="2400" b="1" dirty="0">
              <a:solidFill>
                <a:srgbClr val="F36C37"/>
              </a:solidFill>
              <a:latin typeface="+mn-ea"/>
            </a:endParaRPr>
          </a:p>
        </p:txBody>
      </p:sp>
      <p:sp>
        <p:nvSpPr>
          <p:cNvPr id="4" name="テキスト ボックス 3">
            <a:extLst>
              <a:ext uri="{FF2B5EF4-FFF2-40B4-BE49-F238E27FC236}">
                <a16:creationId xmlns:a16="http://schemas.microsoft.com/office/drawing/2014/main" id="{25E6CE98-888D-73C1-B747-2DC59F08CB05}"/>
              </a:ext>
            </a:extLst>
          </p:cNvPr>
          <p:cNvSpPr txBox="1"/>
          <p:nvPr/>
        </p:nvSpPr>
        <p:spPr>
          <a:xfrm>
            <a:off x="5551032" y="2025450"/>
            <a:ext cx="553998" cy="2554545"/>
          </a:xfrm>
          <a:prstGeom prst="rect">
            <a:avLst/>
          </a:prstGeom>
          <a:noFill/>
        </p:spPr>
        <p:txBody>
          <a:bodyPr vert="eaVert" wrap="none" rtlCol="0">
            <a:spAutoFit/>
          </a:bodyPr>
          <a:lstStyle/>
          <a:p>
            <a:pPr algn="ctr" defTabSz="914400" fontAlgn="base">
              <a:spcBef>
                <a:spcPct val="0"/>
              </a:spcBef>
              <a:spcAft>
                <a:spcPct val="0"/>
              </a:spcAft>
            </a:pPr>
            <a:r>
              <a:rPr kumimoji="1" lang="ja-JP" altLang="en-US" sz="2400" b="1">
                <a:solidFill>
                  <a:srgbClr val="F36C37"/>
                </a:solidFill>
                <a:latin typeface="+mn-ea"/>
              </a:rPr>
              <a:t>アルゴリズム選択</a:t>
            </a:r>
            <a:endParaRPr kumimoji="1" lang="ja-JP" altLang="en-US" sz="2400" b="1" dirty="0">
              <a:solidFill>
                <a:srgbClr val="F36C37"/>
              </a:solidFill>
              <a:latin typeface="+mn-ea"/>
            </a:endParaRPr>
          </a:p>
        </p:txBody>
      </p:sp>
      <p:sp>
        <p:nvSpPr>
          <p:cNvPr id="5" name="テキスト ボックス 4">
            <a:extLst>
              <a:ext uri="{FF2B5EF4-FFF2-40B4-BE49-F238E27FC236}">
                <a16:creationId xmlns:a16="http://schemas.microsoft.com/office/drawing/2014/main" id="{DEF44041-DBC1-03A3-5368-A17A86AF3D80}"/>
              </a:ext>
            </a:extLst>
          </p:cNvPr>
          <p:cNvSpPr txBox="1"/>
          <p:nvPr/>
        </p:nvSpPr>
        <p:spPr>
          <a:xfrm>
            <a:off x="7071633" y="2459503"/>
            <a:ext cx="553998" cy="1938992"/>
          </a:xfrm>
          <a:prstGeom prst="rect">
            <a:avLst/>
          </a:prstGeom>
          <a:noFill/>
        </p:spPr>
        <p:txBody>
          <a:bodyPr vert="eaVert" wrap="none" rtlCol="0">
            <a:spAutoFit/>
          </a:bodyPr>
          <a:lstStyle/>
          <a:p>
            <a:pPr algn="ctr" defTabSz="914400" fontAlgn="base">
              <a:spcBef>
                <a:spcPct val="0"/>
              </a:spcBef>
              <a:spcAft>
                <a:spcPct val="0"/>
              </a:spcAft>
            </a:pPr>
            <a:r>
              <a:rPr kumimoji="1" lang="ja-JP" altLang="en-US" sz="2400" b="1">
                <a:solidFill>
                  <a:srgbClr val="F36C37"/>
                </a:solidFill>
                <a:latin typeface="+mn-ea"/>
              </a:rPr>
              <a:t>モデルの学習</a:t>
            </a:r>
            <a:endParaRPr kumimoji="1" lang="ja-JP" altLang="en-US" sz="2400" b="1" dirty="0">
              <a:solidFill>
                <a:srgbClr val="F36C37"/>
              </a:solidFill>
              <a:latin typeface="+mn-ea"/>
            </a:endParaRPr>
          </a:p>
        </p:txBody>
      </p:sp>
      <p:sp>
        <p:nvSpPr>
          <p:cNvPr id="6" name="テキスト ボックス 5">
            <a:extLst>
              <a:ext uri="{FF2B5EF4-FFF2-40B4-BE49-F238E27FC236}">
                <a16:creationId xmlns:a16="http://schemas.microsoft.com/office/drawing/2014/main" id="{D6CA4E30-B38A-43A8-28DD-8187F75545AA}"/>
              </a:ext>
            </a:extLst>
          </p:cNvPr>
          <p:cNvSpPr txBox="1"/>
          <p:nvPr/>
        </p:nvSpPr>
        <p:spPr>
          <a:xfrm>
            <a:off x="8597057" y="2433378"/>
            <a:ext cx="553998" cy="1938992"/>
          </a:xfrm>
          <a:prstGeom prst="rect">
            <a:avLst/>
          </a:prstGeom>
          <a:noFill/>
        </p:spPr>
        <p:txBody>
          <a:bodyPr vert="eaVert" wrap="none" rtlCol="0">
            <a:spAutoFit/>
          </a:bodyPr>
          <a:lstStyle/>
          <a:p>
            <a:pPr algn="ctr" defTabSz="914400" fontAlgn="base">
              <a:spcBef>
                <a:spcPct val="0"/>
              </a:spcBef>
              <a:spcAft>
                <a:spcPct val="0"/>
              </a:spcAft>
            </a:pPr>
            <a:r>
              <a:rPr kumimoji="1" lang="ja-JP" altLang="en-US" sz="2400" b="1">
                <a:solidFill>
                  <a:srgbClr val="F36C37"/>
                </a:solidFill>
                <a:latin typeface="+mn-ea"/>
              </a:rPr>
              <a:t>モデルの検証</a:t>
            </a:r>
            <a:endParaRPr kumimoji="1" lang="ja-JP" altLang="en-US" sz="2400" b="1" dirty="0">
              <a:solidFill>
                <a:srgbClr val="F36C37"/>
              </a:solidFill>
              <a:latin typeface="+mn-ea"/>
            </a:endParaRPr>
          </a:p>
        </p:txBody>
      </p:sp>
      <p:sp>
        <p:nvSpPr>
          <p:cNvPr id="7" name="テキスト ボックス 6">
            <a:extLst>
              <a:ext uri="{FF2B5EF4-FFF2-40B4-BE49-F238E27FC236}">
                <a16:creationId xmlns:a16="http://schemas.microsoft.com/office/drawing/2014/main" id="{1F366158-061F-1F95-9011-A6A2BDA7C7A5}"/>
              </a:ext>
            </a:extLst>
          </p:cNvPr>
          <p:cNvSpPr txBox="1"/>
          <p:nvPr/>
        </p:nvSpPr>
        <p:spPr>
          <a:xfrm>
            <a:off x="10028280" y="2459503"/>
            <a:ext cx="553998" cy="1938992"/>
          </a:xfrm>
          <a:prstGeom prst="rect">
            <a:avLst/>
          </a:prstGeom>
          <a:noFill/>
        </p:spPr>
        <p:txBody>
          <a:bodyPr vert="eaVert" wrap="none" rtlCol="0">
            <a:spAutoFit/>
          </a:bodyPr>
          <a:lstStyle/>
          <a:p>
            <a:pPr algn="ctr" defTabSz="914400" fontAlgn="base">
              <a:spcBef>
                <a:spcPct val="0"/>
              </a:spcBef>
              <a:spcAft>
                <a:spcPct val="0"/>
              </a:spcAft>
            </a:pPr>
            <a:r>
              <a:rPr kumimoji="1" lang="ja-JP" altLang="en-US" sz="2400" b="1">
                <a:solidFill>
                  <a:srgbClr val="F36C37"/>
                </a:solidFill>
                <a:latin typeface="+mn-ea"/>
              </a:rPr>
              <a:t>モデルの評価</a:t>
            </a:r>
            <a:endParaRPr kumimoji="1" lang="ja-JP" altLang="en-US" sz="2400" b="1" dirty="0">
              <a:solidFill>
                <a:srgbClr val="F36C37"/>
              </a:solidFill>
              <a:latin typeface="+mn-ea"/>
            </a:endParaRPr>
          </a:p>
        </p:txBody>
      </p:sp>
      <p:sp>
        <p:nvSpPr>
          <p:cNvPr id="8" name="角丸四角形 7">
            <a:extLst>
              <a:ext uri="{FF2B5EF4-FFF2-40B4-BE49-F238E27FC236}">
                <a16:creationId xmlns:a16="http://schemas.microsoft.com/office/drawing/2014/main" id="{B2522D51-833C-567F-DF54-12F9EBA2E271}"/>
              </a:ext>
            </a:extLst>
          </p:cNvPr>
          <p:cNvSpPr/>
          <p:nvPr/>
        </p:nvSpPr>
        <p:spPr>
          <a:xfrm>
            <a:off x="756736" y="1750422"/>
            <a:ext cx="1005840" cy="3357155"/>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9" name="テキスト ボックス 8">
            <a:extLst>
              <a:ext uri="{FF2B5EF4-FFF2-40B4-BE49-F238E27FC236}">
                <a16:creationId xmlns:a16="http://schemas.microsoft.com/office/drawing/2014/main" id="{4274B67D-4344-E284-2BD7-138C6BE4DFBB}"/>
              </a:ext>
            </a:extLst>
          </p:cNvPr>
          <p:cNvSpPr txBox="1"/>
          <p:nvPr/>
        </p:nvSpPr>
        <p:spPr>
          <a:xfrm>
            <a:off x="982657" y="2767280"/>
            <a:ext cx="553998" cy="1323439"/>
          </a:xfrm>
          <a:prstGeom prst="rect">
            <a:avLst/>
          </a:prstGeom>
          <a:noFill/>
        </p:spPr>
        <p:txBody>
          <a:bodyPr vert="eaVert" wrap="none" rtlCol="0">
            <a:spAutoFit/>
          </a:bodyPr>
          <a:lstStyle/>
          <a:p>
            <a:pPr algn="ctr" defTabSz="914400" fontAlgn="base">
              <a:spcBef>
                <a:spcPct val="0"/>
              </a:spcBef>
              <a:spcAft>
                <a:spcPct val="0"/>
              </a:spcAft>
            </a:pPr>
            <a:r>
              <a:rPr kumimoji="1" lang="ja-JP" altLang="en-US" sz="2400" b="1">
                <a:solidFill>
                  <a:srgbClr val="F36C37"/>
                </a:solidFill>
                <a:latin typeface="+mn-ea"/>
              </a:rPr>
              <a:t>問題提議</a:t>
            </a:r>
            <a:endParaRPr kumimoji="1" lang="ja-JP" altLang="en-US" sz="2400" b="1" dirty="0">
              <a:solidFill>
                <a:srgbClr val="F36C37"/>
              </a:solidFill>
              <a:latin typeface="+mn-ea"/>
            </a:endParaRPr>
          </a:p>
        </p:txBody>
      </p:sp>
    </p:spTree>
    <p:extLst>
      <p:ext uri="{BB962C8B-B14F-4D97-AF65-F5344CB8AC3E}">
        <p14:creationId xmlns:p14="http://schemas.microsoft.com/office/powerpoint/2010/main" val="27826869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5" name="図表 4">
            <a:extLst>
              <a:ext uri="{FF2B5EF4-FFF2-40B4-BE49-F238E27FC236}">
                <a16:creationId xmlns:a16="http://schemas.microsoft.com/office/drawing/2014/main" id="{89EEE81A-0557-48B5-B389-321EC8150B35}"/>
              </a:ext>
            </a:extLst>
          </p:cNvPr>
          <p:cNvGraphicFramePr/>
          <p:nvPr>
            <p:extLst>
              <p:ext uri="{D42A27DB-BD31-4B8C-83A1-F6EECF244321}">
                <p14:modId xmlns:p14="http://schemas.microsoft.com/office/powerpoint/2010/main" val="2251431518"/>
              </p:ext>
            </p:extLst>
          </p:nvPr>
        </p:nvGraphicFramePr>
        <p:xfrm>
          <a:off x="1935881" y="659106"/>
          <a:ext cx="8532440" cy="224802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タイトル 5">
            <a:extLst>
              <a:ext uri="{FF2B5EF4-FFF2-40B4-BE49-F238E27FC236}">
                <a16:creationId xmlns:a16="http://schemas.microsoft.com/office/drawing/2014/main" id="{15DAAC0C-7CC0-4EED-8735-595FC60DEF3A}"/>
              </a:ext>
            </a:extLst>
          </p:cNvPr>
          <p:cNvSpPr>
            <a:spLocks noGrp="1"/>
          </p:cNvSpPr>
          <p:nvPr>
            <p:ph type="title"/>
          </p:nvPr>
        </p:nvSpPr>
        <p:spPr/>
        <p:txBody>
          <a:bodyPr>
            <a:normAutofit/>
          </a:bodyPr>
          <a:lstStyle/>
          <a:p>
            <a:r>
              <a:rPr lang="ja-JP" altLang="en-US"/>
              <a:t>なぜ学ぶのか</a:t>
            </a:r>
            <a:endParaRPr lang="ja-JP" altLang="en-US" dirty="0"/>
          </a:p>
        </p:txBody>
      </p:sp>
      <p:sp>
        <p:nvSpPr>
          <p:cNvPr id="14" name="正方形/長方形 13">
            <a:extLst>
              <a:ext uri="{FF2B5EF4-FFF2-40B4-BE49-F238E27FC236}">
                <a16:creationId xmlns:a16="http://schemas.microsoft.com/office/drawing/2014/main" id="{6F6950C7-5B23-43C3-BC00-20B3977EC176}"/>
              </a:ext>
            </a:extLst>
          </p:cNvPr>
          <p:cNvSpPr/>
          <p:nvPr/>
        </p:nvSpPr>
        <p:spPr>
          <a:xfrm>
            <a:off x="1801678" y="2228850"/>
            <a:ext cx="1747280" cy="1006629"/>
          </a:xfrm>
          <a:prstGeom prst="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kumimoji="1" lang="ja-JP" altLang="en-US" sz="1600" dirty="0">
                <a:solidFill>
                  <a:srgbClr val="262626"/>
                </a:solidFill>
                <a:latin typeface="Meiryo UI" panose="020B0604030504040204" pitchFamily="50" charset="-128"/>
                <a:ea typeface="Meiryo UI" panose="020B0604030504040204" pitchFamily="50" charset="-128"/>
                <a:cs typeface="+mj-cs"/>
              </a:rPr>
              <a:t>ゴール設定</a:t>
            </a:r>
            <a:endParaRPr kumimoji="1" lang="en-US" altLang="ja-JP" sz="1600" dirty="0">
              <a:solidFill>
                <a:srgbClr val="262626"/>
              </a:solidFill>
              <a:latin typeface="Meiryo UI" panose="020B0604030504040204" pitchFamily="50" charset="-128"/>
              <a:ea typeface="Meiryo UI" panose="020B0604030504040204" pitchFamily="50" charset="-128"/>
              <a:cs typeface="+mj-cs"/>
            </a:endParaRPr>
          </a:p>
          <a:p>
            <a:pPr marL="285750" indent="-285750">
              <a:buFont typeface="Arial" panose="020B0604020202020204" pitchFamily="34" charset="0"/>
              <a:buChar char="•"/>
            </a:pPr>
            <a:r>
              <a:rPr kumimoji="1" lang="ja-JP" altLang="en-US" sz="1600" dirty="0">
                <a:solidFill>
                  <a:srgbClr val="262626"/>
                </a:solidFill>
                <a:latin typeface="Meiryo UI" panose="020B0604030504040204" pitchFamily="50" charset="-128"/>
                <a:ea typeface="Meiryo UI" panose="020B0604030504040204" pitchFamily="50" charset="-128"/>
                <a:cs typeface="+mj-cs"/>
              </a:rPr>
              <a:t>スコープ検討</a:t>
            </a:r>
            <a:endParaRPr kumimoji="1" lang="en-US" altLang="ja-JP" sz="1600" dirty="0">
              <a:solidFill>
                <a:srgbClr val="262626"/>
              </a:solidFill>
              <a:latin typeface="Meiryo UI" panose="020B0604030504040204" pitchFamily="50" charset="-128"/>
              <a:ea typeface="Meiryo UI" panose="020B0604030504040204" pitchFamily="50" charset="-128"/>
              <a:cs typeface="+mj-cs"/>
            </a:endParaRPr>
          </a:p>
          <a:p>
            <a:pPr marL="285750" indent="-285750">
              <a:buFont typeface="Arial" panose="020B0604020202020204" pitchFamily="34" charset="0"/>
              <a:buChar char="•"/>
            </a:pPr>
            <a:r>
              <a:rPr kumimoji="1" lang="ja-JP" altLang="en-US" sz="1600" dirty="0">
                <a:solidFill>
                  <a:srgbClr val="262626"/>
                </a:solidFill>
                <a:latin typeface="Meiryo UI" panose="020B0604030504040204" pitchFamily="50" charset="-128"/>
                <a:ea typeface="Meiryo UI" panose="020B0604030504040204" pitchFamily="50" charset="-128"/>
                <a:cs typeface="+mj-cs"/>
              </a:rPr>
              <a:t>業務分析</a:t>
            </a:r>
            <a:endParaRPr kumimoji="1" lang="en-US" altLang="ja-JP" sz="1600" dirty="0">
              <a:solidFill>
                <a:srgbClr val="262626"/>
              </a:solidFill>
              <a:latin typeface="Meiryo UI" panose="020B0604030504040204" pitchFamily="50" charset="-128"/>
              <a:ea typeface="Meiryo UI" panose="020B0604030504040204" pitchFamily="50" charset="-128"/>
              <a:cs typeface="+mj-cs"/>
            </a:endParaRPr>
          </a:p>
        </p:txBody>
      </p:sp>
      <p:sp>
        <p:nvSpPr>
          <p:cNvPr id="15" name="正方形/長方形 14">
            <a:extLst>
              <a:ext uri="{FF2B5EF4-FFF2-40B4-BE49-F238E27FC236}">
                <a16:creationId xmlns:a16="http://schemas.microsoft.com/office/drawing/2014/main" id="{5F89572E-5664-44C0-B90C-82DF3D2E7FDA}"/>
              </a:ext>
            </a:extLst>
          </p:cNvPr>
          <p:cNvSpPr/>
          <p:nvPr/>
        </p:nvSpPr>
        <p:spPr>
          <a:xfrm>
            <a:off x="3680382" y="2228850"/>
            <a:ext cx="1747280" cy="1006629"/>
          </a:xfrm>
          <a:prstGeom prst="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kumimoji="1" lang="ja-JP" altLang="en-US" sz="1600" dirty="0">
                <a:solidFill>
                  <a:srgbClr val="262626"/>
                </a:solidFill>
                <a:latin typeface="Meiryo UI" panose="020B0604030504040204" pitchFamily="50" charset="-128"/>
                <a:ea typeface="Meiryo UI" panose="020B0604030504040204" pitchFamily="50" charset="-128"/>
                <a:cs typeface="+mj-cs"/>
              </a:rPr>
              <a:t>技術検証</a:t>
            </a:r>
            <a:endParaRPr kumimoji="1" lang="en-US" altLang="ja-JP" sz="1600" dirty="0">
              <a:solidFill>
                <a:srgbClr val="262626"/>
              </a:solidFill>
              <a:latin typeface="Meiryo UI" panose="020B0604030504040204" pitchFamily="50" charset="-128"/>
              <a:ea typeface="Meiryo UI" panose="020B0604030504040204" pitchFamily="50" charset="-128"/>
              <a:cs typeface="+mj-cs"/>
            </a:endParaRPr>
          </a:p>
          <a:p>
            <a:pPr marL="285750" indent="-285750">
              <a:buFont typeface="Arial" panose="020B0604020202020204" pitchFamily="34" charset="0"/>
              <a:buChar char="•"/>
            </a:pPr>
            <a:r>
              <a:rPr kumimoji="1" lang="ja-JP" altLang="en-US" sz="1600" dirty="0">
                <a:solidFill>
                  <a:srgbClr val="262626"/>
                </a:solidFill>
                <a:latin typeface="Meiryo UI" panose="020B0604030504040204" pitchFamily="50" charset="-128"/>
                <a:ea typeface="Meiryo UI" panose="020B0604030504040204" pitchFamily="50" charset="-128"/>
                <a:cs typeface="+mj-cs"/>
              </a:rPr>
              <a:t>モデル作成</a:t>
            </a:r>
            <a:endParaRPr kumimoji="1" lang="en-US" altLang="ja-JP" sz="1600" dirty="0">
              <a:solidFill>
                <a:srgbClr val="262626"/>
              </a:solidFill>
              <a:latin typeface="Meiryo UI" panose="020B0604030504040204" pitchFamily="50" charset="-128"/>
              <a:ea typeface="Meiryo UI" panose="020B0604030504040204" pitchFamily="50" charset="-128"/>
              <a:cs typeface="+mj-cs"/>
            </a:endParaRPr>
          </a:p>
          <a:p>
            <a:pPr marL="285750" indent="-285750">
              <a:buFont typeface="Arial" panose="020B0604020202020204" pitchFamily="34" charset="0"/>
              <a:buChar char="•"/>
            </a:pPr>
            <a:r>
              <a:rPr kumimoji="1" lang="ja-JP" altLang="en-US" sz="1600" dirty="0">
                <a:solidFill>
                  <a:srgbClr val="262626"/>
                </a:solidFill>
                <a:latin typeface="Meiryo UI" panose="020B0604030504040204" pitchFamily="50" charset="-128"/>
                <a:ea typeface="Meiryo UI" panose="020B0604030504040204" pitchFamily="50" charset="-128"/>
                <a:cs typeface="+mj-cs"/>
              </a:rPr>
              <a:t>機械学習</a:t>
            </a:r>
            <a:endParaRPr kumimoji="1" lang="en-US" altLang="ja-JP" sz="1600" dirty="0">
              <a:solidFill>
                <a:srgbClr val="262626"/>
              </a:solidFill>
              <a:latin typeface="Meiryo UI" panose="020B0604030504040204" pitchFamily="50" charset="-128"/>
              <a:ea typeface="Meiryo UI" panose="020B0604030504040204" pitchFamily="50" charset="-128"/>
              <a:cs typeface="+mj-cs"/>
            </a:endParaRPr>
          </a:p>
          <a:p>
            <a:pPr marL="285750" indent="-285750">
              <a:buFont typeface="Arial" panose="020B0604020202020204" pitchFamily="34" charset="0"/>
              <a:buChar char="•"/>
            </a:pPr>
            <a:r>
              <a:rPr kumimoji="1" lang="ja-JP" altLang="en-US" sz="1600" dirty="0">
                <a:solidFill>
                  <a:srgbClr val="262626"/>
                </a:solidFill>
                <a:latin typeface="Meiryo UI" panose="020B0604030504040204" pitchFamily="50" charset="-128"/>
                <a:ea typeface="Meiryo UI" panose="020B0604030504040204" pitchFamily="50" charset="-128"/>
                <a:cs typeface="+mj-cs"/>
              </a:rPr>
              <a:t>サンプル</a:t>
            </a:r>
            <a:endParaRPr kumimoji="1" lang="en-US" altLang="ja-JP" sz="1600" dirty="0">
              <a:solidFill>
                <a:srgbClr val="262626"/>
              </a:solidFill>
              <a:latin typeface="Meiryo UI" panose="020B0604030504040204" pitchFamily="50" charset="-128"/>
              <a:ea typeface="Meiryo UI" panose="020B0604030504040204" pitchFamily="50" charset="-128"/>
              <a:cs typeface="+mj-cs"/>
            </a:endParaRPr>
          </a:p>
        </p:txBody>
      </p:sp>
      <p:sp>
        <p:nvSpPr>
          <p:cNvPr id="18" name="正方形/長方形 17">
            <a:extLst>
              <a:ext uri="{FF2B5EF4-FFF2-40B4-BE49-F238E27FC236}">
                <a16:creationId xmlns:a16="http://schemas.microsoft.com/office/drawing/2014/main" id="{FFC28DF6-4B51-4681-AF8A-169354A51BAC}"/>
              </a:ext>
            </a:extLst>
          </p:cNvPr>
          <p:cNvSpPr/>
          <p:nvPr/>
        </p:nvSpPr>
        <p:spPr>
          <a:xfrm>
            <a:off x="5461507" y="2228849"/>
            <a:ext cx="1584834" cy="1006629"/>
          </a:xfrm>
          <a:prstGeom prst="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kumimoji="1" lang="ja-JP" altLang="en-US" sz="1600" dirty="0">
                <a:solidFill>
                  <a:schemeClr val="tx1"/>
                </a:solidFill>
                <a:latin typeface="Meiryo UI" panose="020B0604030504040204" pitchFamily="50" charset="-128"/>
                <a:ea typeface="Meiryo UI" panose="020B0604030504040204" pitchFamily="50" charset="-128"/>
                <a:cs typeface="+mj-cs"/>
              </a:rPr>
              <a:t>業務データ</a:t>
            </a:r>
            <a:endParaRPr kumimoji="1" lang="en-US" altLang="ja-JP" sz="1600" dirty="0">
              <a:solidFill>
                <a:schemeClr val="tx1"/>
              </a:solidFill>
              <a:latin typeface="Meiryo UI" panose="020B0604030504040204" pitchFamily="50" charset="-128"/>
              <a:ea typeface="Meiryo UI" panose="020B0604030504040204" pitchFamily="50" charset="-128"/>
              <a:cs typeface="+mj-cs"/>
            </a:endParaRPr>
          </a:p>
          <a:p>
            <a:pPr marL="285750" indent="-285750">
              <a:buFont typeface="Arial" panose="020B0604020202020204" pitchFamily="34" charset="0"/>
              <a:buChar char="•"/>
            </a:pPr>
            <a:r>
              <a:rPr kumimoji="1" lang="ja-JP" altLang="en-US" sz="1600" dirty="0">
                <a:solidFill>
                  <a:schemeClr val="tx1"/>
                </a:solidFill>
                <a:latin typeface="Meiryo UI" panose="020B0604030504040204" pitchFamily="50" charset="-128"/>
                <a:ea typeface="Meiryo UI" panose="020B0604030504040204" pitchFamily="50" charset="-128"/>
                <a:cs typeface="+mj-cs"/>
              </a:rPr>
              <a:t>限定的導入</a:t>
            </a:r>
            <a:endParaRPr kumimoji="1" lang="en-US" altLang="ja-JP" sz="1600" dirty="0">
              <a:solidFill>
                <a:schemeClr val="tx1"/>
              </a:solidFill>
              <a:latin typeface="Meiryo UI" panose="020B0604030504040204" pitchFamily="50" charset="-128"/>
              <a:ea typeface="Meiryo UI" panose="020B0604030504040204" pitchFamily="50" charset="-128"/>
              <a:cs typeface="+mj-cs"/>
            </a:endParaRPr>
          </a:p>
        </p:txBody>
      </p:sp>
      <p:sp>
        <p:nvSpPr>
          <p:cNvPr id="19" name="正方形/長方形 18">
            <a:extLst>
              <a:ext uri="{FF2B5EF4-FFF2-40B4-BE49-F238E27FC236}">
                <a16:creationId xmlns:a16="http://schemas.microsoft.com/office/drawing/2014/main" id="{97674681-B7B5-4A0E-9D7D-63CB4D705D11}"/>
              </a:ext>
            </a:extLst>
          </p:cNvPr>
          <p:cNvSpPr/>
          <p:nvPr/>
        </p:nvSpPr>
        <p:spPr>
          <a:xfrm>
            <a:off x="7207388" y="2228849"/>
            <a:ext cx="1333069" cy="1006629"/>
          </a:xfrm>
          <a:prstGeom prst="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kumimoji="1" lang="ja-JP" altLang="en-US" sz="1600" dirty="0">
                <a:solidFill>
                  <a:schemeClr val="tx1"/>
                </a:solidFill>
                <a:latin typeface="Meiryo UI" panose="020B0604030504040204" pitchFamily="50" charset="-128"/>
                <a:ea typeface="Meiryo UI" panose="020B0604030504040204" pitchFamily="50" charset="-128"/>
                <a:cs typeface="+mj-cs"/>
              </a:rPr>
              <a:t>効果測定</a:t>
            </a:r>
            <a:endParaRPr kumimoji="1" lang="en-US" altLang="ja-JP" sz="1600" dirty="0">
              <a:solidFill>
                <a:schemeClr val="tx1"/>
              </a:solidFill>
              <a:latin typeface="Meiryo UI" panose="020B0604030504040204" pitchFamily="50" charset="-128"/>
              <a:ea typeface="Meiryo UI" panose="020B0604030504040204" pitchFamily="50" charset="-128"/>
              <a:cs typeface="+mj-cs"/>
            </a:endParaRPr>
          </a:p>
          <a:p>
            <a:pPr marL="285750" indent="-285750">
              <a:buFont typeface="Arial" panose="020B0604020202020204" pitchFamily="34" charset="0"/>
              <a:buChar char="•"/>
            </a:pPr>
            <a:r>
              <a:rPr kumimoji="1" lang="ja-JP" altLang="en-US" sz="1600" dirty="0">
                <a:solidFill>
                  <a:schemeClr val="tx1"/>
                </a:solidFill>
                <a:latin typeface="Meiryo UI" panose="020B0604030504040204" pitchFamily="50" charset="-128"/>
                <a:ea typeface="Meiryo UI" panose="020B0604030504040204" pitchFamily="50" charset="-128"/>
                <a:cs typeface="+mj-cs"/>
              </a:rPr>
              <a:t>インパクト測定</a:t>
            </a:r>
            <a:endParaRPr kumimoji="1" lang="en-US" altLang="ja-JP" sz="1600" dirty="0">
              <a:solidFill>
                <a:schemeClr val="tx1"/>
              </a:solidFill>
              <a:latin typeface="Meiryo UI" panose="020B0604030504040204" pitchFamily="50" charset="-128"/>
              <a:ea typeface="Meiryo UI" panose="020B0604030504040204" pitchFamily="50" charset="-128"/>
              <a:cs typeface="+mj-cs"/>
            </a:endParaRPr>
          </a:p>
        </p:txBody>
      </p:sp>
      <p:sp>
        <p:nvSpPr>
          <p:cNvPr id="20" name="正方形/長方形 19">
            <a:extLst>
              <a:ext uri="{FF2B5EF4-FFF2-40B4-BE49-F238E27FC236}">
                <a16:creationId xmlns:a16="http://schemas.microsoft.com/office/drawing/2014/main" id="{B7CD4D02-AB20-4546-AA6E-BFCD2584CF2C}"/>
              </a:ext>
            </a:extLst>
          </p:cNvPr>
          <p:cNvSpPr/>
          <p:nvPr/>
        </p:nvSpPr>
        <p:spPr>
          <a:xfrm>
            <a:off x="8721041" y="2199199"/>
            <a:ext cx="1747280" cy="1006629"/>
          </a:xfrm>
          <a:prstGeom prst="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kumimoji="1" lang="ja-JP" altLang="en-US" sz="1600" dirty="0">
                <a:solidFill>
                  <a:schemeClr val="tx1"/>
                </a:solidFill>
                <a:latin typeface="Meiryo UI" panose="020B0604030504040204" pitchFamily="50" charset="-128"/>
                <a:ea typeface="Meiryo UI" panose="020B0604030504040204" pitchFamily="50" charset="-128"/>
                <a:cs typeface="+mj-cs"/>
              </a:rPr>
              <a:t>運用開始</a:t>
            </a:r>
            <a:endParaRPr kumimoji="1" lang="en-US" altLang="ja-JP" sz="1600" dirty="0">
              <a:solidFill>
                <a:schemeClr val="tx1"/>
              </a:solidFill>
              <a:latin typeface="Meiryo UI" panose="020B0604030504040204" pitchFamily="50" charset="-128"/>
              <a:ea typeface="Meiryo UI" panose="020B0604030504040204" pitchFamily="50" charset="-128"/>
              <a:cs typeface="+mj-cs"/>
            </a:endParaRPr>
          </a:p>
        </p:txBody>
      </p:sp>
      <p:sp>
        <p:nvSpPr>
          <p:cNvPr id="3" name="正方形/長方形 2">
            <a:extLst>
              <a:ext uri="{FF2B5EF4-FFF2-40B4-BE49-F238E27FC236}">
                <a16:creationId xmlns:a16="http://schemas.microsoft.com/office/drawing/2014/main" id="{250B02B3-E71D-8A0F-7E17-CE39C5B89B03}"/>
              </a:ext>
            </a:extLst>
          </p:cNvPr>
          <p:cNvSpPr/>
          <p:nvPr/>
        </p:nvSpPr>
        <p:spPr>
          <a:xfrm>
            <a:off x="1414040" y="1141707"/>
            <a:ext cx="9363919" cy="2654519"/>
          </a:xfrm>
          <a:prstGeom prst="rect">
            <a:avLst/>
          </a:prstGeom>
          <a:noFill/>
          <a:ln w="25400">
            <a:solidFill>
              <a:srgbClr val="F36C3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4" name="正方形/長方形 3">
            <a:extLst>
              <a:ext uri="{FF2B5EF4-FFF2-40B4-BE49-F238E27FC236}">
                <a16:creationId xmlns:a16="http://schemas.microsoft.com/office/drawing/2014/main" id="{049877F0-F670-E350-5599-7C5157F16E0A}"/>
              </a:ext>
            </a:extLst>
          </p:cNvPr>
          <p:cNvSpPr/>
          <p:nvPr/>
        </p:nvSpPr>
        <p:spPr>
          <a:xfrm>
            <a:off x="4947602" y="981069"/>
            <a:ext cx="2777924" cy="358816"/>
          </a:xfrm>
          <a:prstGeom prst="rect">
            <a:avLst/>
          </a:prstGeom>
          <a:solidFill>
            <a:schemeClr val="bg1"/>
          </a:solidFill>
          <a:ln w="25400">
            <a:solidFill>
              <a:srgbClr val="F36C3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2000" dirty="0">
                <a:solidFill>
                  <a:srgbClr val="F36C37"/>
                </a:solidFill>
                <a:latin typeface="+mn-ea"/>
              </a:rPr>
              <a:t>AI </a:t>
            </a:r>
            <a:r>
              <a:rPr kumimoji="1" lang="ja-JP" altLang="en-US" sz="2000">
                <a:solidFill>
                  <a:srgbClr val="F36C37"/>
                </a:solidFill>
                <a:latin typeface="+mn-ea"/>
              </a:rPr>
              <a:t>導入のフロー</a:t>
            </a:r>
            <a:endParaRPr kumimoji="1" lang="ja-JP" altLang="en-US" sz="2000" dirty="0">
              <a:solidFill>
                <a:srgbClr val="F36C37"/>
              </a:solidFill>
              <a:latin typeface="+mn-ea"/>
            </a:endParaRPr>
          </a:p>
        </p:txBody>
      </p:sp>
      <p:sp>
        <p:nvSpPr>
          <p:cNvPr id="7" name="テキスト ボックス 6">
            <a:extLst>
              <a:ext uri="{FF2B5EF4-FFF2-40B4-BE49-F238E27FC236}">
                <a16:creationId xmlns:a16="http://schemas.microsoft.com/office/drawing/2014/main" id="{409A768D-EEA9-9293-D0CD-3C08B9558595}"/>
              </a:ext>
            </a:extLst>
          </p:cNvPr>
          <p:cNvSpPr txBox="1"/>
          <p:nvPr/>
        </p:nvSpPr>
        <p:spPr>
          <a:xfrm>
            <a:off x="3460500" y="3395984"/>
            <a:ext cx="5270995" cy="400110"/>
          </a:xfrm>
          <a:prstGeom prst="rect">
            <a:avLst/>
          </a:prstGeom>
          <a:noFill/>
        </p:spPr>
        <p:txBody>
          <a:bodyPr wrap="none" rtlCol="0">
            <a:spAutoFit/>
          </a:bodyPr>
          <a:lstStyle/>
          <a:p>
            <a:pPr algn="ctr" defTabSz="914400" fontAlgn="base">
              <a:spcBef>
                <a:spcPct val="0"/>
              </a:spcBef>
              <a:spcAft>
                <a:spcPct val="0"/>
              </a:spcAft>
            </a:pPr>
            <a:r>
              <a:rPr kumimoji="1" lang="ja-JP" altLang="en-US" sz="2000" b="1">
                <a:solidFill>
                  <a:srgbClr val="F36C37"/>
                </a:solidFill>
                <a:latin typeface="+mn-ea"/>
              </a:rPr>
              <a:t>各工程で数十</a:t>
            </a:r>
            <a:r>
              <a:rPr kumimoji="1" lang="en-US" altLang="ja-JP" sz="2000" b="1" dirty="0">
                <a:solidFill>
                  <a:srgbClr val="F36C37"/>
                </a:solidFill>
                <a:latin typeface="+mn-ea"/>
              </a:rPr>
              <a:t>~</a:t>
            </a:r>
            <a:r>
              <a:rPr kumimoji="1" lang="ja-JP" altLang="en-US" sz="2000" b="1">
                <a:solidFill>
                  <a:srgbClr val="F36C37"/>
                </a:solidFill>
                <a:latin typeface="+mn-ea"/>
              </a:rPr>
              <a:t>数千万円のコストが発生する</a:t>
            </a:r>
            <a:endParaRPr kumimoji="1" lang="ja-JP" altLang="en-US" sz="2000" b="1" dirty="0">
              <a:solidFill>
                <a:srgbClr val="F36C37"/>
              </a:solidFill>
              <a:latin typeface="+mn-ea"/>
            </a:endParaRPr>
          </a:p>
        </p:txBody>
      </p:sp>
      <p:pic>
        <p:nvPicPr>
          <p:cNvPr id="9" name="Picture 2" descr="図１：データサイエンティストに求められるスキルセット">
            <a:extLst>
              <a:ext uri="{FF2B5EF4-FFF2-40B4-BE49-F238E27FC236}">
                <a16:creationId xmlns:a16="http://schemas.microsoft.com/office/drawing/2014/main" id="{6054E1D5-65AA-619C-CBC6-A3D04D8673D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46251" y="4089150"/>
            <a:ext cx="3401351" cy="2199612"/>
          </a:xfrm>
          <a:prstGeom prst="rect">
            <a:avLst/>
          </a:prstGeom>
          <a:noFill/>
          <a:extLst>
            <a:ext uri="{909E8E84-426E-40DD-AFC4-6F175D3DCCD1}">
              <a14:hiddenFill xmlns:a14="http://schemas.microsoft.com/office/drawing/2010/main">
                <a:solidFill>
                  <a:srgbClr val="FFFFFF"/>
                </a:solidFill>
              </a14:hiddenFill>
            </a:ext>
          </a:extLst>
        </p:spPr>
      </p:pic>
      <p:sp>
        <p:nvSpPr>
          <p:cNvPr id="10" name="テキスト ボックス 9">
            <a:extLst>
              <a:ext uri="{FF2B5EF4-FFF2-40B4-BE49-F238E27FC236}">
                <a16:creationId xmlns:a16="http://schemas.microsoft.com/office/drawing/2014/main" id="{CD79619B-12BE-5B62-92D4-1A79FF654132}"/>
              </a:ext>
            </a:extLst>
          </p:cNvPr>
          <p:cNvSpPr txBox="1"/>
          <p:nvPr/>
        </p:nvSpPr>
        <p:spPr>
          <a:xfrm>
            <a:off x="5427662" y="4883368"/>
            <a:ext cx="5314275" cy="646331"/>
          </a:xfrm>
          <a:prstGeom prst="rect">
            <a:avLst/>
          </a:prstGeom>
          <a:noFill/>
        </p:spPr>
        <p:txBody>
          <a:bodyPr wrap="none" rtlCol="0">
            <a:spAutoFit/>
          </a:bodyPr>
          <a:lstStyle/>
          <a:p>
            <a:pPr algn="ctr" defTabSz="914400" fontAlgn="base">
              <a:spcBef>
                <a:spcPct val="0"/>
              </a:spcBef>
              <a:spcAft>
                <a:spcPct val="0"/>
              </a:spcAft>
            </a:pPr>
            <a:r>
              <a:rPr kumimoji="1" lang="ja-JP" altLang="en-US" sz="1600" b="1">
                <a:solidFill>
                  <a:srgbClr val="F36C37"/>
                </a:solidFill>
                <a:latin typeface="+mn-ea"/>
              </a:rPr>
              <a:t>特定のスキルだけではなく、幅広いスキルを身につける</a:t>
            </a:r>
            <a:endParaRPr kumimoji="1" lang="en-US" altLang="ja-JP" sz="1600" b="1" dirty="0">
              <a:solidFill>
                <a:srgbClr val="F36C37"/>
              </a:solidFill>
              <a:latin typeface="+mn-ea"/>
            </a:endParaRPr>
          </a:p>
          <a:p>
            <a:pPr algn="ctr" defTabSz="914400" fontAlgn="base">
              <a:spcBef>
                <a:spcPct val="0"/>
              </a:spcBef>
              <a:spcAft>
                <a:spcPct val="0"/>
              </a:spcAft>
            </a:pPr>
            <a:r>
              <a:rPr kumimoji="1" lang="ja-JP" altLang="en-US" sz="2000" b="1">
                <a:solidFill>
                  <a:srgbClr val="F36C37"/>
                </a:solidFill>
                <a:latin typeface="+mn-ea"/>
              </a:rPr>
              <a:t>→プロジェクトを成功に導く</a:t>
            </a:r>
            <a:endParaRPr kumimoji="1" lang="ja-JP" altLang="en-US" sz="2000" b="1" dirty="0">
              <a:solidFill>
                <a:srgbClr val="F36C37"/>
              </a:solidFill>
              <a:latin typeface="+mn-ea"/>
            </a:endParaRPr>
          </a:p>
        </p:txBody>
      </p:sp>
      <p:sp>
        <p:nvSpPr>
          <p:cNvPr id="11" name="テキスト ボックス 10">
            <a:extLst>
              <a:ext uri="{FF2B5EF4-FFF2-40B4-BE49-F238E27FC236}">
                <a16:creationId xmlns:a16="http://schemas.microsoft.com/office/drawing/2014/main" id="{759E77C7-DE72-D629-AEE9-BF905243832B}"/>
              </a:ext>
            </a:extLst>
          </p:cNvPr>
          <p:cNvSpPr txBox="1"/>
          <p:nvPr/>
        </p:nvSpPr>
        <p:spPr>
          <a:xfrm>
            <a:off x="3262525" y="6288762"/>
            <a:ext cx="1685077" cy="230832"/>
          </a:xfrm>
          <a:prstGeom prst="rect">
            <a:avLst/>
          </a:prstGeom>
          <a:noFill/>
        </p:spPr>
        <p:txBody>
          <a:bodyPr wrap="none" rtlCol="0">
            <a:spAutoFit/>
          </a:bodyPr>
          <a:lstStyle/>
          <a:p>
            <a:pPr algn="ctr" defTabSz="914400" fontAlgn="base">
              <a:spcBef>
                <a:spcPct val="0"/>
              </a:spcBef>
              <a:spcAft>
                <a:spcPct val="0"/>
              </a:spcAft>
            </a:pPr>
            <a:r>
              <a:rPr kumimoji="1" lang="ja-JP" altLang="en-US" sz="900">
                <a:solidFill>
                  <a:srgbClr val="000000"/>
                </a:solidFill>
                <a:latin typeface="+mn-ea"/>
              </a:rPr>
              <a:t>データサイエンティスト協会</a:t>
            </a:r>
            <a:endParaRPr kumimoji="1" lang="ja-JP" altLang="en-US" sz="900" dirty="0">
              <a:solidFill>
                <a:srgbClr val="000000"/>
              </a:solidFill>
              <a:latin typeface="+mn-ea"/>
            </a:endParaRPr>
          </a:p>
        </p:txBody>
      </p:sp>
    </p:spTree>
    <p:extLst>
      <p:ext uri="{BB962C8B-B14F-4D97-AF65-F5344CB8AC3E}">
        <p14:creationId xmlns:p14="http://schemas.microsoft.com/office/powerpoint/2010/main" val="324649752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52"/>
        <p:cNvGrpSpPr/>
        <p:nvPr/>
      </p:nvGrpSpPr>
      <p:grpSpPr>
        <a:xfrm>
          <a:off x="0" y="0"/>
          <a:ext cx="0" cy="0"/>
          <a:chOff x="0" y="0"/>
          <a:chExt cx="0" cy="0"/>
        </a:xfrm>
      </p:grpSpPr>
      <p:sp>
        <p:nvSpPr>
          <p:cNvPr id="18" name="右矢印 17">
            <a:extLst>
              <a:ext uri="{FF2B5EF4-FFF2-40B4-BE49-F238E27FC236}">
                <a16:creationId xmlns:a16="http://schemas.microsoft.com/office/drawing/2014/main" id="{9F7FF212-DAB3-6557-1C24-4376041817D7}"/>
              </a:ext>
            </a:extLst>
          </p:cNvPr>
          <p:cNvSpPr/>
          <p:nvPr/>
        </p:nvSpPr>
        <p:spPr>
          <a:xfrm>
            <a:off x="756735" y="2985576"/>
            <a:ext cx="10568761" cy="881743"/>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13" name="角丸四角形 12">
            <a:extLst>
              <a:ext uri="{FF2B5EF4-FFF2-40B4-BE49-F238E27FC236}">
                <a16:creationId xmlns:a16="http://schemas.microsoft.com/office/drawing/2014/main" id="{310CE122-2D77-B45C-2547-722038ED1EBC}"/>
              </a:ext>
            </a:extLst>
          </p:cNvPr>
          <p:cNvSpPr/>
          <p:nvPr/>
        </p:nvSpPr>
        <p:spPr>
          <a:xfrm>
            <a:off x="3803012" y="1750422"/>
            <a:ext cx="1005840" cy="3357155"/>
          </a:xfrm>
          <a:prstGeom prst="roundRect">
            <a:avLst/>
          </a:prstGeom>
          <a:solidFill>
            <a:schemeClr val="tx1">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solidFill>
                <a:schemeClr val="bg1"/>
              </a:solidFill>
              <a:latin typeface="BIZ UDPゴシック" panose="020B0400000000000000" pitchFamily="50" charset="-128"/>
              <a:ea typeface="BIZ UDPゴシック" panose="020B0400000000000000" pitchFamily="50" charset="-128"/>
            </a:endParaRPr>
          </a:p>
        </p:txBody>
      </p:sp>
      <p:sp>
        <p:nvSpPr>
          <p:cNvPr id="14" name="角丸四角形 13">
            <a:extLst>
              <a:ext uri="{FF2B5EF4-FFF2-40B4-BE49-F238E27FC236}">
                <a16:creationId xmlns:a16="http://schemas.microsoft.com/office/drawing/2014/main" id="{22090DC9-F254-19F5-F9D5-91364E133B9C}"/>
              </a:ext>
            </a:extLst>
          </p:cNvPr>
          <p:cNvSpPr/>
          <p:nvPr/>
        </p:nvSpPr>
        <p:spPr>
          <a:xfrm>
            <a:off x="9802359" y="1750422"/>
            <a:ext cx="1005840" cy="3357155"/>
          </a:xfrm>
          <a:prstGeom prst="roundRect">
            <a:avLst/>
          </a:prstGeom>
          <a:solidFill>
            <a:schemeClr val="tx1">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solidFill>
                <a:schemeClr val="bg1"/>
              </a:solidFill>
              <a:latin typeface="BIZ UDPゴシック" panose="020B0400000000000000" pitchFamily="50" charset="-128"/>
              <a:ea typeface="BIZ UDPゴシック" panose="020B0400000000000000" pitchFamily="50" charset="-128"/>
            </a:endParaRPr>
          </a:p>
        </p:txBody>
      </p:sp>
      <p:sp>
        <p:nvSpPr>
          <p:cNvPr id="15" name="角丸四角形 14">
            <a:extLst>
              <a:ext uri="{FF2B5EF4-FFF2-40B4-BE49-F238E27FC236}">
                <a16:creationId xmlns:a16="http://schemas.microsoft.com/office/drawing/2014/main" id="{FE29CE6C-6BD2-31EA-C954-93D01537064C}"/>
              </a:ext>
            </a:extLst>
          </p:cNvPr>
          <p:cNvSpPr/>
          <p:nvPr/>
        </p:nvSpPr>
        <p:spPr>
          <a:xfrm>
            <a:off x="8369889" y="1750422"/>
            <a:ext cx="1005840" cy="3357155"/>
          </a:xfrm>
          <a:prstGeom prst="roundRect">
            <a:avLst/>
          </a:prstGeom>
          <a:solidFill>
            <a:schemeClr val="tx1">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solidFill>
                <a:schemeClr val="bg1"/>
              </a:solidFill>
              <a:latin typeface="BIZ UDPゴシック" panose="020B0400000000000000" pitchFamily="50" charset="-128"/>
              <a:ea typeface="BIZ UDPゴシック" panose="020B0400000000000000" pitchFamily="50" charset="-128"/>
            </a:endParaRPr>
          </a:p>
        </p:txBody>
      </p:sp>
      <p:sp>
        <p:nvSpPr>
          <p:cNvPr id="16" name="角丸四角形 15">
            <a:extLst>
              <a:ext uri="{FF2B5EF4-FFF2-40B4-BE49-F238E27FC236}">
                <a16:creationId xmlns:a16="http://schemas.microsoft.com/office/drawing/2014/main" id="{5DBD2E16-F351-391A-71E8-76509BF2ED9B}"/>
              </a:ext>
            </a:extLst>
          </p:cNvPr>
          <p:cNvSpPr/>
          <p:nvPr/>
        </p:nvSpPr>
        <p:spPr>
          <a:xfrm>
            <a:off x="6846751" y="1750422"/>
            <a:ext cx="1005840" cy="3357155"/>
          </a:xfrm>
          <a:prstGeom prst="roundRect">
            <a:avLst/>
          </a:prstGeom>
          <a:solidFill>
            <a:schemeClr val="tx1">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solidFill>
                <a:schemeClr val="bg1"/>
              </a:solidFill>
              <a:latin typeface="BIZ UDPゴシック" panose="020B0400000000000000" pitchFamily="50" charset="-128"/>
              <a:ea typeface="BIZ UDPゴシック" panose="020B0400000000000000" pitchFamily="50" charset="-128"/>
            </a:endParaRPr>
          </a:p>
        </p:txBody>
      </p:sp>
      <p:sp>
        <p:nvSpPr>
          <p:cNvPr id="17" name="角丸四角形 16">
            <a:extLst>
              <a:ext uri="{FF2B5EF4-FFF2-40B4-BE49-F238E27FC236}">
                <a16:creationId xmlns:a16="http://schemas.microsoft.com/office/drawing/2014/main" id="{A4685C2F-CF3E-F80C-F659-A9BF2A655E58}"/>
              </a:ext>
            </a:extLst>
          </p:cNvPr>
          <p:cNvSpPr/>
          <p:nvPr/>
        </p:nvSpPr>
        <p:spPr>
          <a:xfrm>
            <a:off x="5326150" y="1750422"/>
            <a:ext cx="1005840" cy="3357155"/>
          </a:xfrm>
          <a:prstGeom prst="roundRect">
            <a:avLst/>
          </a:prstGeom>
          <a:solidFill>
            <a:schemeClr val="tx1">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solidFill>
                <a:schemeClr val="bg1"/>
              </a:solidFill>
              <a:latin typeface="BIZ UDPゴシック" panose="020B0400000000000000" pitchFamily="50" charset="-128"/>
              <a:ea typeface="BIZ UDPゴシック" panose="020B0400000000000000" pitchFamily="50" charset="-128"/>
            </a:endParaRPr>
          </a:p>
        </p:txBody>
      </p:sp>
      <p:sp>
        <p:nvSpPr>
          <p:cNvPr id="12" name="角丸四角形 11">
            <a:extLst>
              <a:ext uri="{FF2B5EF4-FFF2-40B4-BE49-F238E27FC236}">
                <a16:creationId xmlns:a16="http://schemas.microsoft.com/office/drawing/2014/main" id="{F5A30B1A-B00C-2230-A206-9C9CE8605ADA}"/>
              </a:ext>
            </a:extLst>
          </p:cNvPr>
          <p:cNvSpPr/>
          <p:nvPr/>
        </p:nvSpPr>
        <p:spPr>
          <a:xfrm>
            <a:off x="2279874" y="1750422"/>
            <a:ext cx="1005840" cy="3357155"/>
          </a:xfrm>
          <a:prstGeom prst="roundRect">
            <a:avLst/>
          </a:prstGeom>
          <a:solidFill>
            <a:schemeClr val="tx1">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solidFill>
                <a:schemeClr val="bg1"/>
              </a:solidFill>
              <a:latin typeface="BIZ UDPゴシック" panose="020B0400000000000000" pitchFamily="50" charset="-128"/>
              <a:ea typeface="BIZ UDPゴシック" panose="020B0400000000000000" pitchFamily="50" charset="-128"/>
            </a:endParaRPr>
          </a:p>
        </p:txBody>
      </p:sp>
      <p:sp>
        <p:nvSpPr>
          <p:cNvPr id="53" name="Google Shape;53;p10"/>
          <p:cNvSpPr txBox="1">
            <a:spLocks noGrp="1"/>
          </p:cNvSpPr>
          <p:nvPr>
            <p:ph type="title"/>
          </p:nvPr>
        </p:nvSpPr>
        <p:spPr>
          <a:prstGeom prst="rect">
            <a:avLst/>
          </a:prstGeom>
          <a:noFill/>
          <a:ln>
            <a:noFill/>
          </a:ln>
        </p:spPr>
        <p:txBody>
          <a:bodyPr spcFirstLastPara="1" vert="horz" wrap="square" lIns="91425" tIns="45700" rIns="91425" bIns="45700" rtlCol="0" anchor="b" anchorCtr="1">
            <a:noAutofit/>
          </a:bodyPr>
          <a:lstStyle/>
          <a:p>
            <a:r>
              <a:rPr lang="en-US" dirty="0"/>
              <a:t>第3章 AI </a:t>
            </a:r>
            <a:r>
              <a:rPr lang="ja-JP" altLang="en-US"/>
              <a:t>の開発プロセス</a:t>
            </a:r>
            <a:endParaRPr dirty="0"/>
          </a:p>
        </p:txBody>
      </p:sp>
      <p:sp>
        <p:nvSpPr>
          <p:cNvPr id="2" name="テキスト ボックス 1">
            <a:extLst>
              <a:ext uri="{FF2B5EF4-FFF2-40B4-BE49-F238E27FC236}">
                <a16:creationId xmlns:a16="http://schemas.microsoft.com/office/drawing/2014/main" id="{F65E9EB4-6CFA-F409-1557-1AF8B96BCED2}"/>
              </a:ext>
            </a:extLst>
          </p:cNvPr>
          <p:cNvSpPr txBox="1"/>
          <p:nvPr/>
        </p:nvSpPr>
        <p:spPr>
          <a:xfrm>
            <a:off x="2505795" y="2459503"/>
            <a:ext cx="553998" cy="1938992"/>
          </a:xfrm>
          <a:prstGeom prst="rect">
            <a:avLst/>
          </a:prstGeom>
          <a:solidFill>
            <a:schemeClr val="tx1">
              <a:lumMod val="25000"/>
              <a:lumOff val="75000"/>
            </a:schemeClr>
          </a:solidFill>
        </p:spPr>
        <p:txBody>
          <a:bodyPr vert="eaVert" wrap="none" rtlCol="0">
            <a:spAutoFit/>
          </a:bodyPr>
          <a:lstStyle/>
          <a:p>
            <a:pPr algn="ctr" defTabSz="914400" fontAlgn="base">
              <a:spcBef>
                <a:spcPct val="0"/>
              </a:spcBef>
              <a:spcAft>
                <a:spcPct val="0"/>
              </a:spcAft>
            </a:pPr>
            <a:r>
              <a:rPr kumimoji="1" lang="ja-JP" altLang="en-US" sz="2400" b="1">
                <a:solidFill>
                  <a:schemeClr val="bg1"/>
                </a:solidFill>
                <a:latin typeface="+mn-ea"/>
              </a:rPr>
              <a:t>データの収集</a:t>
            </a:r>
            <a:endParaRPr kumimoji="1" lang="ja-JP" altLang="en-US" sz="2400" b="1" dirty="0">
              <a:solidFill>
                <a:schemeClr val="bg1"/>
              </a:solidFill>
              <a:latin typeface="+mn-ea"/>
            </a:endParaRPr>
          </a:p>
        </p:txBody>
      </p:sp>
      <p:sp>
        <p:nvSpPr>
          <p:cNvPr id="3" name="テキスト ボックス 2">
            <a:extLst>
              <a:ext uri="{FF2B5EF4-FFF2-40B4-BE49-F238E27FC236}">
                <a16:creationId xmlns:a16="http://schemas.microsoft.com/office/drawing/2014/main" id="{42C7F3CE-065F-FE83-6587-9E0C7871DF6B}"/>
              </a:ext>
            </a:extLst>
          </p:cNvPr>
          <p:cNvSpPr txBox="1"/>
          <p:nvPr/>
        </p:nvSpPr>
        <p:spPr>
          <a:xfrm>
            <a:off x="4027894" y="2305614"/>
            <a:ext cx="553998" cy="2246769"/>
          </a:xfrm>
          <a:prstGeom prst="rect">
            <a:avLst/>
          </a:prstGeom>
          <a:solidFill>
            <a:schemeClr val="tx1">
              <a:lumMod val="25000"/>
              <a:lumOff val="75000"/>
            </a:schemeClr>
          </a:solidFill>
        </p:spPr>
        <p:txBody>
          <a:bodyPr vert="eaVert" wrap="none" rtlCol="0">
            <a:spAutoFit/>
          </a:bodyPr>
          <a:lstStyle/>
          <a:p>
            <a:pPr algn="ctr" defTabSz="914400" fontAlgn="base">
              <a:spcBef>
                <a:spcPct val="0"/>
              </a:spcBef>
              <a:spcAft>
                <a:spcPct val="0"/>
              </a:spcAft>
            </a:pPr>
            <a:r>
              <a:rPr kumimoji="1" lang="ja-JP" altLang="en-US" sz="2400" b="1">
                <a:solidFill>
                  <a:schemeClr val="bg1"/>
                </a:solidFill>
                <a:latin typeface="+mn-ea"/>
              </a:rPr>
              <a:t>データの前処理</a:t>
            </a:r>
            <a:endParaRPr kumimoji="1" lang="ja-JP" altLang="en-US" sz="2400" b="1" dirty="0">
              <a:solidFill>
                <a:schemeClr val="bg1"/>
              </a:solidFill>
              <a:latin typeface="+mn-ea"/>
            </a:endParaRPr>
          </a:p>
        </p:txBody>
      </p:sp>
      <p:sp>
        <p:nvSpPr>
          <p:cNvPr id="4" name="テキスト ボックス 3">
            <a:extLst>
              <a:ext uri="{FF2B5EF4-FFF2-40B4-BE49-F238E27FC236}">
                <a16:creationId xmlns:a16="http://schemas.microsoft.com/office/drawing/2014/main" id="{25E6CE98-888D-73C1-B747-2DC59F08CB05}"/>
              </a:ext>
            </a:extLst>
          </p:cNvPr>
          <p:cNvSpPr txBox="1"/>
          <p:nvPr/>
        </p:nvSpPr>
        <p:spPr>
          <a:xfrm>
            <a:off x="5551032" y="2025450"/>
            <a:ext cx="553998" cy="2554545"/>
          </a:xfrm>
          <a:prstGeom prst="rect">
            <a:avLst/>
          </a:prstGeom>
          <a:solidFill>
            <a:schemeClr val="tx1">
              <a:lumMod val="25000"/>
              <a:lumOff val="75000"/>
            </a:schemeClr>
          </a:solidFill>
        </p:spPr>
        <p:txBody>
          <a:bodyPr vert="eaVert" wrap="none" rtlCol="0">
            <a:spAutoFit/>
          </a:bodyPr>
          <a:lstStyle/>
          <a:p>
            <a:pPr algn="ctr" defTabSz="914400" fontAlgn="base">
              <a:spcBef>
                <a:spcPct val="0"/>
              </a:spcBef>
              <a:spcAft>
                <a:spcPct val="0"/>
              </a:spcAft>
            </a:pPr>
            <a:r>
              <a:rPr kumimoji="1" lang="ja-JP" altLang="en-US" sz="2400" b="1">
                <a:solidFill>
                  <a:schemeClr val="bg1"/>
                </a:solidFill>
                <a:latin typeface="+mn-ea"/>
              </a:rPr>
              <a:t>アルゴリズム選択</a:t>
            </a:r>
            <a:endParaRPr kumimoji="1" lang="ja-JP" altLang="en-US" sz="2400" b="1" dirty="0">
              <a:solidFill>
                <a:schemeClr val="bg1"/>
              </a:solidFill>
              <a:latin typeface="+mn-ea"/>
            </a:endParaRPr>
          </a:p>
        </p:txBody>
      </p:sp>
      <p:sp>
        <p:nvSpPr>
          <p:cNvPr id="5" name="テキスト ボックス 4">
            <a:extLst>
              <a:ext uri="{FF2B5EF4-FFF2-40B4-BE49-F238E27FC236}">
                <a16:creationId xmlns:a16="http://schemas.microsoft.com/office/drawing/2014/main" id="{DEF44041-DBC1-03A3-5368-A17A86AF3D80}"/>
              </a:ext>
            </a:extLst>
          </p:cNvPr>
          <p:cNvSpPr txBox="1"/>
          <p:nvPr/>
        </p:nvSpPr>
        <p:spPr>
          <a:xfrm>
            <a:off x="7071633" y="2459503"/>
            <a:ext cx="553998" cy="1938992"/>
          </a:xfrm>
          <a:prstGeom prst="rect">
            <a:avLst/>
          </a:prstGeom>
          <a:solidFill>
            <a:schemeClr val="tx1">
              <a:lumMod val="25000"/>
              <a:lumOff val="75000"/>
            </a:schemeClr>
          </a:solidFill>
        </p:spPr>
        <p:txBody>
          <a:bodyPr vert="eaVert" wrap="none" rtlCol="0">
            <a:spAutoFit/>
          </a:bodyPr>
          <a:lstStyle/>
          <a:p>
            <a:pPr algn="ctr" defTabSz="914400" fontAlgn="base">
              <a:spcBef>
                <a:spcPct val="0"/>
              </a:spcBef>
              <a:spcAft>
                <a:spcPct val="0"/>
              </a:spcAft>
            </a:pPr>
            <a:r>
              <a:rPr kumimoji="1" lang="ja-JP" altLang="en-US" sz="2400" b="1">
                <a:solidFill>
                  <a:schemeClr val="bg1"/>
                </a:solidFill>
                <a:latin typeface="+mn-ea"/>
              </a:rPr>
              <a:t>モデルの学習</a:t>
            </a:r>
            <a:endParaRPr kumimoji="1" lang="ja-JP" altLang="en-US" sz="2400" b="1" dirty="0">
              <a:solidFill>
                <a:schemeClr val="bg1"/>
              </a:solidFill>
              <a:latin typeface="+mn-ea"/>
            </a:endParaRPr>
          </a:p>
        </p:txBody>
      </p:sp>
      <p:sp>
        <p:nvSpPr>
          <p:cNvPr id="6" name="テキスト ボックス 5">
            <a:extLst>
              <a:ext uri="{FF2B5EF4-FFF2-40B4-BE49-F238E27FC236}">
                <a16:creationId xmlns:a16="http://schemas.microsoft.com/office/drawing/2014/main" id="{D6CA4E30-B38A-43A8-28DD-8187F75545AA}"/>
              </a:ext>
            </a:extLst>
          </p:cNvPr>
          <p:cNvSpPr txBox="1"/>
          <p:nvPr/>
        </p:nvSpPr>
        <p:spPr>
          <a:xfrm>
            <a:off x="8597057" y="2433378"/>
            <a:ext cx="553998" cy="1938992"/>
          </a:xfrm>
          <a:prstGeom prst="rect">
            <a:avLst/>
          </a:prstGeom>
          <a:solidFill>
            <a:schemeClr val="tx1">
              <a:lumMod val="25000"/>
              <a:lumOff val="75000"/>
            </a:schemeClr>
          </a:solidFill>
        </p:spPr>
        <p:txBody>
          <a:bodyPr vert="eaVert" wrap="none" rtlCol="0">
            <a:spAutoFit/>
          </a:bodyPr>
          <a:lstStyle/>
          <a:p>
            <a:pPr algn="ctr" defTabSz="914400" fontAlgn="base">
              <a:spcBef>
                <a:spcPct val="0"/>
              </a:spcBef>
              <a:spcAft>
                <a:spcPct val="0"/>
              </a:spcAft>
            </a:pPr>
            <a:r>
              <a:rPr kumimoji="1" lang="ja-JP" altLang="en-US" sz="2400" b="1">
                <a:solidFill>
                  <a:schemeClr val="bg1"/>
                </a:solidFill>
                <a:latin typeface="+mn-ea"/>
              </a:rPr>
              <a:t>モデルの検証</a:t>
            </a:r>
            <a:endParaRPr kumimoji="1" lang="ja-JP" altLang="en-US" sz="2400" b="1" dirty="0">
              <a:solidFill>
                <a:schemeClr val="bg1"/>
              </a:solidFill>
              <a:latin typeface="+mn-ea"/>
            </a:endParaRPr>
          </a:p>
        </p:txBody>
      </p:sp>
      <p:sp>
        <p:nvSpPr>
          <p:cNvPr id="7" name="テキスト ボックス 6">
            <a:extLst>
              <a:ext uri="{FF2B5EF4-FFF2-40B4-BE49-F238E27FC236}">
                <a16:creationId xmlns:a16="http://schemas.microsoft.com/office/drawing/2014/main" id="{1F366158-061F-1F95-9011-A6A2BDA7C7A5}"/>
              </a:ext>
            </a:extLst>
          </p:cNvPr>
          <p:cNvSpPr txBox="1"/>
          <p:nvPr/>
        </p:nvSpPr>
        <p:spPr>
          <a:xfrm>
            <a:off x="10028280" y="2459503"/>
            <a:ext cx="553998" cy="1938992"/>
          </a:xfrm>
          <a:prstGeom prst="rect">
            <a:avLst/>
          </a:prstGeom>
          <a:solidFill>
            <a:schemeClr val="tx1">
              <a:lumMod val="25000"/>
              <a:lumOff val="75000"/>
            </a:schemeClr>
          </a:solidFill>
        </p:spPr>
        <p:txBody>
          <a:bodyPr vert="eaVert" wrap="none" rtlCol="0">
            <a:spAutoFit/>
          </a:bodyPr>
          <a:lstStyle/>
          <a:p>
            <a:pPr algn="ctr" defTabSz="914400" fontAlgn="base">
              <a:spcBef>
                <a:spcPct val="0"/>
              </a:spcBef>
              <a:spcAft>
                <a:spcPct val="0"/>
              </a:spcAft>
            </a:pPr>
            <a:r>
              <a:rPr kumimoji="1" lang="ja-JP" altLang="en-US" sz="2400" b="1">
                <a:solidFill>
                  <a:schemeClr val="bg1"/>
                </a:solidFill>
                <a:latin typeface="+mn-ea"/>
              </a:rPr>
              <a:t>モデルの評価</a:t>
            </a:r>
            <a:endParaRPr kumimoji="1" lang="ja-JP" altLang="en-US" sz="2400" b="1" dirty="0">
              <a:solidFill>
                <a:schemeClr val="bg1"/>
              </a:solidFill>
              <a:latin typeface="+mn-ea"/>
            </a:endParaRPr>
          </a:p>
        </p:txBody>
      </p:sp>
      <p:sp>
        <p:nvSpPr>
          <p:cNvPr id="8" name="角丸四角形 7">
            <a:extLst>
              <a:ext uri="{FF2B5EF4-FFF2-40B4-BE49-F238E27FC236}">
                <a16:creationId xmlns:a16="http://schemas.microsoft.com/office/drawing/2014/main" id="{B2522D51-833C-567F-DF54-12F9EBA2E271}"/>
              </a:ext>
            </a:extLst>
          </p:cNvPr>
          <p:cNvSpPr/>
          <p:nvPr/>
        </p:nvSpPr>
        <p:spPr>
          <a:xfrm>
            <a:off x="756736" y="1750422"/>
            <a:ext cx="1005840" cy="3357155"/>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9" name="テキスト ボックス 8">
            <a:extLst>
              <a:ext uri="{FF2B5EF4-FFF2-40B4-BE49-F238E27FC236}">
                <a16:creationId xmlns:a16="http://schemas.microsoft.com/office/drawing/2014/main" id="{4274B67D-4344-E284-2BD7-138C6BE4DFBB}"/>
              </a:ext>
            </a:extLst>
          </p:cNvPr>
          <p:cNvSpPr txBox="1"/>
          <p:nvPr/>
        </p:nvSpPr>
        <p:spPr>
          <a:xfrm>
            <a:off x="982657" y="1997837"/>
            <a:ext cx="553998" cy="2862322"/>
          </a:xfrm>
          <a:prstGeom prst="rect">
            <a:avLst/>
          </a:prstGeom>
          <a:noFill/>
        </p:spPr>
        <p:txBody>
          <a:bodyPr vert="eaVert" wrap="none" rtlCol="0">
            <a:spAutoFit/>
          </a:bodyPr>
          <a:lstStyle/>
          <a:p>
            <a:pPr algn="ctr" defTabSz="914400" fontAlgn="base">
              <a:spcBef>
                <a:spcPct val="0"/>
              </a:spcBef>
              <a:spcAft>
                <a:spcPct val="0"/>
              </a:spcAft>
            </a:pPr>
            <a:r>
              <a:rPr kumimoji="1" lang="ja-JP" altLang="en-US" sz="2400" b="1">
                <a:solidFill>
                  <a:srgbClr val="F36C37"/>
                </a:solidFill>
                <a:latin typeface="+mn-ea"/>
              </a:rPr>
              <a:t>開発スコープの確認</a:t>
            </a:r>
            <a:endParaRPr kumimoji="1" lang="ja-JP" altLang="en-US" sz="2400" b="1" dirty="0">
              <a:solidFill>
                <a:srgbClr val="F36C37"/>
              </a:solidFill>
              <a:latin typeface="+mn-ea"/>
            </a:endParaRPr>
          </a:p>
        </p:txBody>
      </p:sp>
    </p:spTree>
    <p:extLst>
      <p:ext uri="{BB962C8B-B14F-4D97-AF65-F5344CB8AC3E}">
        <p14:creationId xmlns:p14="http://schemas.microsoft.com/office/powerpoint/2010/main" val="88654822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461CC79-4661-A96C-2F67-5D7920AC72BC}"/>
              </a:ext>
            </a:extLst>
          </p:cNvPr>
          <p:cNvSpPr>
            <a:spLocks noGrp="1"/>
          </p:cNvSpPr>
          <p:nvPr>
            <p:ph type="title"/>
          </p:nvPr>
        </p:nvSpPr>
        <p:spPr/>
        <p:txBody>
          <a:bodyPr/>
          <a:lstStyle/>
          <a:p>
            <a:r>
              <a:rPr kumimoji="1" lang="en-US" altLang="ja-JP" dirty="0"/>
              <a:t>AI </a:t>
            </a:r>
            <a:r>
              <a:rPr kumimoji="1" lang="ja-JP" altLang="en-US"/>
              <a:t>開発スコープ</a:t>
            </a:r>
          </a:p>
        </p:txBody>
      </p:sp>
      <p:sp>
        <p:nvSpPr>
          <p:cNvPr id="3" name="スライド番号プレースホルダー 2">
            <a:extLst>
              <a:ext uri="{FF2B5EF4-FFF2-40B4-BE49-F238E27FC236}">
                <a16:creationId xmlns:a16="http://schemas.microsoft.com/office/drawing/2014/main" id="{CA50E60C-F60C-E82A-5091-6160654415AF}"/>
              </a:ext>
            </a:extLst>
          </p:cNvPr>
          <p:cNvSpPr>
            <a:spLocks noGrp="1"/>
          </p:cNvSpPr>
          <p:nvPr>
            <p:ph type="sldNum" sz="quarter" idx="10"/>
          </p:nvPr>
        </p:nvSpPr>
        <p:spPr/>
        <p:txBody>
          <a:bodyPr/>
          <a:lstStyle/>
          <a:p>
            <a:fld id="{5D750650-B10A-47BF-93C2-E1678438B37A}" type="slidenum">
              <a:rPr lang="en-US" altLang="ja-JP" smtClean="0"/>
              <a:pPr/>
              <a:t>91</a:t>
            </a:fld>
            <a:endParaRPr lang="en-US" altLang="ja-JP" dirty="0"/>
          </a:p>
        </p:txBody>
      </p:sp>
      <p:sp>
        <p:nvSpPr>
          <p:cNvPr id="6" name="テキスト ボックス 5">
            <a:extLst>
              <a:ext uri="{FF2B5EF4-FFF2-40B4-BE49-F238E27FC236}">
                <a16:creationId xmlns:a16="http://schemas.microsoft.com/office/drawing/2014/main" id="{D20128F5-A1ED-7E04-A8FE-AF6AFD8C1724}"/>
              </a:ext>
            </a:extLst>
          </p:cNvPr>
          <p:cNvSpPr txBox="1"/>
          <p:nvPr/>
        </p:nvSpPr>
        <p:spPr>
          <a:xfrm>
            <a:off x="468313" y="1234545"/>
            <a:ext cx="6936514" cy="1200329"/>
          </a:xfrm>
          <a:prstGeom prst="rect">
            <a:avLst/>
          </a:prstGeom>
          <a:noFill/>
        </p:spPr>
        <p:txBody>
          <a:bodyPr wrap="none" rtlCol="0">
            <a:spAutoFit/>
          </a:bodyPr>
          <a:lstStyle/>
          <a:p>
            <a:pPr marL="285750" indent="-285750" defTabSz="914400" fontAlgn="base">
              <a:spcBef>
                <a:spcPct val="0"/>
              </a:spcBef>
              <a:spcAft>
                <a:spcPct val="0"/>
              </a:spcAft>
              <a:buFont typeface="Wingdings" pitchFamily="2" charset="2"/>
              <a:buChar char="ü"/>
            </a:pPr>
            <a:r>
              <a:rPr kumimoji="1" lang="ja-JP" altLang="en-US" sz="2400">
                <a:solidFill>
                  <a:srgbClr val="F36C37"/>
                </a:solidFill>
                <a:latin typeface="+mn-ea"/>
              </a:rPr>
              <a:t>モデルの</a:t>
            </a:r>
            <a:r>
              <a:rPr kumimoji="1" lang="ja-JP" altLang="en-US" sz="2400" b="1">
                <a:solidFill>
                  <a:srgbClr val="F36C37"/>
                </a:solidFill>
                <a:latin typeface="+mn-ea"/>
              </a:rPr>
              <a:t>出力</a:t>
            </a:r>
            <a:r>
              <a:rPr kumimoji="1" lang="ja-JP" altLang="en-US" sz="2400">
                <a:solidFill>
                  <a:srgbClr val="F36C37"/>
                </a:solidFill>
                <a:latin typeface="+mn-ea"/>
              </a:rPr>
              <a:t>は？</a:t>
            </a:r>
            <a:endParaRPr kumimoji="1" lang="en-US" altLang="ja-JP" sz="2400" dirty="0">
              <a:solidFill>
                <a:srgbClr val="F36C37"/>
              </a:solidFill>
              <a:latin typeface="+mn-ea"/>
            </a:endParaRPr>
          </a:p>
          <a:p>
            <a:pPr marL="285750" indent="-285750" defTabSz="914400" fontAlgn="base">
              <a:spcBef>
                <a:spcPct val="0"/>
              </a:spcBef>
              <a:spcAft>
                <a:spcPct val="0"/>
              </a:spcAft>
              <a:buFont typeface="Wingdings" pitchFamily="2" charset="2"/>
              <a:buChar char="ü"/>
            </a:pPr>
            <a:r>
              <a:rPr kumimoji="1" lang="ja-JP" altLang="en-US" sz="2400">
                <a:solidFill>
                  <a:srgbClr val="F36C37"/>
                </a:solidFill>
                <a:latin typeface="+mn-ea"/>
              </a:rPr>
              <a:t>機械学習の</a:t>
            </a:r>
            <a:r>
              <a:rPr kumimoji="1" lang="ja-JP" altLang="en-US" sz="2400" b="1">
                <a:solidFill>
                  <a:srgbClr val="F36C37"/>
                </a:solidFill>
                <a:latin typeface="+mn-ea"/>
              </a:rPr>
              <a:t>タスク</a:t>
            </a:r>
            <a:r>
              <a:rPr kumimoji="1" lang="ja-JP" altLang="en-US" sz="2400">
                <a:solidFill>
                  <a:srgbClr val="F36C37"/>
                </a:solidFill>
                <a:latin typeface="+mn-ea"/>
              </a:rPr>
              <a:t>は？</a:t>
            </a:r>
            <a:endParaRPr kumimoji="1" lang="en-US" altLang="ja-JP" sz="2400" dirty="0">
              <a:solidFill>
                <a:srgbClr val="F36C37"/>
              </a:solidFill>
              <a:latin typeface="+mn-ea"/>
            </a:endParaRPr>
          </a:p>
          <a:p>
            <a:pPr marL="285750" indent="-285750" defTabSz="914400" fontAlgn="base">
              <a:spcBef>
                <a:spcPct val="0"/>
              </a:spcBef>
              <a:spcAft>
                <a:spcPct val="0"/>
              </a:spcAft>
              <a:buFont typeface="Wingdings" pitchFamily="2" charset="2"/>
              <a:buChar char="ü"/>
            </a:pPr>
            <a:r>
              <a:rPr kumimoji="1" lang="ja-JP" altLang="en-US" sz="2400">
                <a:solidFill>
                  <a:srgbClr val="F36C37"/>
                </a:solidFill>
                <a:latin typeface="+mn-ea"/>
              </a:rPr>
              <a:t>どのような条件の場合に</a:t>
            </a:r>
            <a:r>
              <a:rPr kumimoji="1" lang="ja-JP" altLang="en-US" sz="2400" b="1">
                <a:solidFill>
                  <a:srgbClr val="F36C37"/>
                </a:solidFill>
                <a:latin typeface="+mn-ea"/>
              </a:rPr>
              <a:t>モデルを成功</a:t>
            </a:r>
            <a:r>
              <a:rPr kumimoji="1" lang="ja-JP" altLang="en-US" sz="2400">
                <a:solidFill>
                  <a:srgbClr val="F36C37"/>
                </a:solidFill>
                <a:latin typeface="+mn-ea"/>
              </a:rPr>
              <a:t>とする？</a:t>
            </a:r>
            <a:endParaRPr kumimoji="1" lang="ja-JP" altLang="en-US" sz="2400" dirty="0">
              <a:solidFill>
                <a:srgbClr val="F36C37"/>
              </a:solidFill>
              <a:latin typeface="+mn-ea"/>
            </a:endParaRPr>
          </a:p>
        </p:txBody>
      </p:sp>
      <p:graphicFrame>
        <p:nvGraphicFramePr>
          <p:cNvPr id="147" name="表 146">
            <a:extLst>
              <a:ext uri="{FF2B5EF4-FFF2-40B4-BE49-F238E27FC236}">
                <a16:creationId xmlns:a16="http://schemas.microsoft.com/office/drawing/2014/main" id="{0A6C5108-B950-E229-89C4-49E58753296D}"/>
              </a:ext>
            </a:extLst>
          </p:cNvPr>
          <p:cNvGraphicFramePr>
            <a:graphicFrameLocks noGrp="1"/>
          </p:cNvGraphicFramePr>
          <p:nvPr/>
        </p:nvGraphicFramePr>
        <p:xfrm>
          <a:off x="852488" y="2941108"/>
          <a:ext cx="6049055" cy="3116456"/>
        </p:xfrm>
        <a:graphic>
          <a:graphicData uri="http://schemas.openxmlformats.org/drawingml/2006/table">
            <a:tbl>
              <a:tblPr firstRow="1" bandRow="1">
                <a:tableStyleId>{B301B821-A1FF-4177-AEE7-76D212191A09}</a:tableStyleId>
              </a:tblPr>
              <a:tblGrid>
                <a:gridCol w="1879309">
                  <a:extLst>
                    <a:ext uri="{9D8B030D-6E8A-4147-A177-3AD203B41FA5}">
                      <a16:colId xmlns:a16="http://schemas.microsoft.com/office/drawing/2014/main" val="2387944037"/>
                    </a:ext>
                  </a:extLst>
                </a:gridCol>
                <a:gridCol w="4169746">
                  <a:extLst>
                    <a:ext uri="{9D8B030D-6E8A-4147-A177-3AD203B41FA5}">
                      <a16:colId xmlns:a16="http://schemas.microsoft.com/office/drawing/2014/main" val="3622802678"/>
                    </a:ext>
                  </a:extLst>
                </a:gridCol>
              </a:tblGrid>
              <a:tr h="386589">
                <a:tc>
                  <a:txBody>
                    <a:bodyPr/>
                    <a:lstStyle/>
                    <a:p>
                      <a:pPr algn="ctr"/>
                      <a:r>
                        <a:rPr lang="ja-JP" altLang="en-US" sz="1800"/>
                        <a:t>タスク</a:t>
                      </a:r>
                    </a:p>
                  </a:txBody>
                  <a:tcPr anchor="ctr"/>
                </a:tc>
                <a:tc>
                  <a:txBody>
                    <a:bodyPr/>
                    <a:lstStyle/>
                    <a:p>
                      <a:pPr algn="ctr"/>
                      <a:r>
                        <a:rPr lang="ja-JP" altLang="en-US" sz="1800"/>
                        <a:t>出力</a:t>
                      </a:r>
                    </a:p>
                  </a:txBody>
                  <a:tcPr anchor="ctr"/>
                </a:tc>
                <a:extLst>
                  <a:ext uri="{0D108BD9-81ED-4DB2-BD59-A6C34878D82A}">
                    <a16:rowId xmlns:a16="http://schemas.microsoft.com/office/drawing/2014/main" val="3841848393"/>
                  </a:ext>
                </a:extLst>
              </a:tr>
              <a:tr h="386589">
                <a:tc>
                  <a:txBody>
                    <a:bodyPr/>
                    <a:lstStyle/>
                    <a:p>
                      <a:pPr algn="l"/>
                      <a:r>
                        <a:rPr lang="ja-JP" altLang="en-US" sz="1800"/>
                        <a:t>分類</a:t>
                      </a:r>
                    </a:p>
                  </a:txBody>
                  <a:tcPr anchor="ctr"/>
                </a:tc>
                <a:tc>
                  <a:txBody>
                    <a:bodyPr/>
                    <a:lstStyle/>
                    <a:p>
                      <a:r>
                        <a:rPr lang="ja-JP" altLang="en-US" sz="1800"/>
                        <a:t>カテゴリ値を予測</a:t>
                      </a:r>
                    </a:p>
                  </a:txBody>
                  <a:tcPr anchor="ctr"/>
                </a:tc>
                <a:extLst>
                  <a:ext uri="{0D108BD9-81ED-4DB2-BD59-A6C34878D82A}">
                    <a16:rowId xmlns:a16="http://schemas.microsoft.com/office/drawing/2014/main" val="3805143114"/>
                  </a:ext>
                </a:extLst>
              </a:tr>
              <a:tr h="386589">
                <a:tc>
                  <a:txBody>
                    <a:bodyPr/>
                    <a:lstStyle/>
                    <a:p>
                      <a:pPr algn="l"/>
                      <a:r>
                        <a:rPr lang="ja-JP" altLang="en-US" sz="1800"/>
                        <a:t>回帰</a:t>
                      </a:r>
                    </a:p>
                  </a:txBody>
                  <a:tcPr anchor="ctr"/>
                </a:tc>
                <a:tc>
                  <a:txBody>
                    <a:bodyPr/>
                    <a:lstStyle/>
                    <a:p>
                      <a:r>
                        <a:rPr lang="ja-JP" altLang="en-US" sz="1800"/>
                        <a:t>数値を予測</a:t>
                      </a:r>
                    </a:p>
                  </a:txBody>
                  <a:tcPr anchor="ctr"/>
                </a:tc>
                <a:extLst>
                  <a:ext uri="{0D108BD9-81ED-4DB2-BD59-A6C34878D82A}">
                    <a16:rowId xmlns:a16="http://schemas.microsoft.com/office/drawing/2014/main" val="1109854305"/>
                  </a:ext>
                </a:extLst>
              </a:tr>
              <a:tr h="386589">
                <a:tc>
                  <a:txBody>
                    <a:bodyPr/>
                    <a:lstStyle/>
                    <a:p>
                      <a:pPr algn="l"/>
                      <a:r>
                        <a:rPr lang="ja-JP" altLang="en-US" sz="1800"/>
                        <a:t>時系列予測</a:t>
                      </a:r>
                    </a:p>
                  </a:txBody>
                  <a:tcPr anchor="ctr"/>
                </a:tc>
                <a:tc>
                  <a:txBody>
                    <a:bodyPr/>
                    <a:lstStyle/>
                    <a:p>
                      <a:r>
                        <a:rPr lang="ja-JP" altLang="en-US" sz="1800"/>
                        <a:t>時系列データに基づいて将来の数値を予測</a:t>
                      </a:r>
                    </a:p>
                  </a:txBody>
                  <a:tcPr anchor="ctr"/>
                </a:tc>
                <a:extLst>
                  <a:ext uri="{0D108BD9-81ED-4DB2-BD59-A6C34878D82A}">
                    <a16:rowId xmlns:a16="http://schemas.microsoft.com/office/drawing/2014/main" val="3025300504"/>
                  </a:ext>
                </a:extLst>
              </a:tr>
              <a:tr h="676529">
                <a:tc>
                  <a:txBody>
                    <a:bodyPr/>
                    <a:lstStyle/>
                    <a:p>
                      <a:pPr algn="l"/>
                      <a:r>
                        <a:rPr lang="en-US" sz="1800" dirty="0"/>
                        <a:t>Computer Vision</a:t>
                      </a:r>
                    </a:p>
                  </a:txBody>
                  <a:tcPr anchor="ctr"/>
                </a:tc>
                <a:tc>
                  <a:txBody>
                    <a:bodyPr/>
                    <a:lstStyle/>
                    <a:p>
                      <a:r>
                        <a:rPr lang="ja-JP" altLang="en-US" sz="1800"/>
                        <a:t>画像を分類したり、画像内のオブジェクトを検出</a:t>
                      </a:r>
                    </a:p>
                  </a:txBody>
                  <a:tcPr anchor="ctr"/>
                </a:tc>
                <a:extLst>
                  <a:ext uri="{0D108BD9-81ED-4DB2-BD59-A6C34878D82A}">
                    <a16:rowId xmlns:a16="http://schemas.microsoft.com/office/drawing/2014/main" val="1083785089"/>
                  </a:ext>
                </a:extLst>
              </a:tr>
              <a:tr h="386589">
                <a:tc>
                  <a:txBody>
                    <a:bodyPr/>
                    <a:lstStyle/>
                    <a:p>
                      <a:pPr algn="l"/>
                      <a:r>
                        <a:rPr lang="ja-JP" altLang="en-US" sz="1800"/>
                        <a:t>自然言語処理 </a:t>
                      </a:r>
                      <a:r>
                        <a:rPr lang="en-US" altLang="ja-JP" sz="1800" dirty="0"/>
                        <a:t>(</a:t>
                      </a:r>
                      <a:r>
                        <a:rPr lang="en-US" sz="1800" dirty="0"/>
                        <a:t>NLP)</a:t>
                      </a:r>
                    </a:p>
                  </a:txBody>
                  <a:tcPr anchor="ctr"/>
                </a:tc>
                <a:tc>
                  <a:txBody>
                    <a:bodyPr/>
                    <a:lstStyle/>
                    <a:p>
                      <a:r>
                        <a:rPr lang="ja-JP" altLang="en-US" sz="1800"/>
                        <a:t>テキストから分析情報を抽出</a:t>
                      </a:r>
                    </a:p>
                  </a:txBody>
                  <a:tcPr anchor="ctr"/>
                </a:tc>
                <a:extLst>
                  <a:ext uri="{0D108BD9-81ED-4DB2-BD59-A6C34878D82A}">
                    <a16:rowId xmlns:a16="http://schemas.microsoft.com/office/drawing/2014/main" val="41918816"/>
                  </a:ext>
                </a:extLst>
              </a:tr>
            </a:tbl>
          </a:graphicData>
        </a:graphic>
      </p:graphicFrame>
      <p:sp>
        <p:nvSpPr>
          <p:cNvPr id="149" name="AutoShape 133" descr="play sound">
            <a:extLst>
              <a:ext uri="{FF2B5EF4-FFF2-40B4-BE49-F238E27FC236}">
                <a16:creationId xmlns:a16="http://schemas.microsoft.com/office/drawing/2014/main" id="{ED7DA3CE-8B0A-3972-D47F-A245D26AD2C3}"/>
              </a:ext>
            </a:extLst>
          </p:cNvPr>
          <p:cNvSpPr>
            <a:spLocks noChangeAspect="1" noChangeArrowheads="1"/>
          </p:cNvSpPr>
          <p:nvPr/>
        </p:nvSpPr>
        <p:spPr bwMode="auto">
          <a:xfrm>
            <a:off x="468313" y="-5245576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50" name="AutoShape 134" descr="play sound">
            <a:extLst>
              <a:ext uri="{FF2B5EF4-FFF2-40B4-BE49-F238E27FC236}">
                <a16:creationId xmlns:a16="http://schemas.microsoft.com/office/drawing/2014/main" id="{2EFC916B-5FEF-330D-0396-13E9DF444429}"/>
              </a:ext>
            </a:extLst>
          </p:cNvPr>
          <p:cNvSpPr>
            <a:spLocks noChangeAspect="1" noChangeArrowheads="1"/>
          </p:cNvSpPr>
          <p:nvPr/>
        </p:nvSpPr>
        <p:spPr bwMode="auto">
          <a:xfrm>
            <a:off x="992188" y="-5245576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51" name="AutoShape 135" descr="loader">
            <a:extLst>
              <a:ext uri="{FF2B5EF4-FFF2-40B4-BE49-F238E27FC236}">
                <a16:creationId xmlns:a16="http://schemas.microsoft.com/office/drawing/2014/main" id="{480032EC-0C99-DC13-A724-BAC8BC4B0E1F}"/>
              </a:ext>
            </a:extLst>
          </p:cNvPr>
          <p:cNvSpPr>
            <a:spLocks noChangeAspect="1" noChangeArrowheads="1"/>
          </p:cNvSpPr>
          <p:nvPr/>
        </p:nvSpPr>
        <p:spPr bwMode="auto">
          <a:xfrm>
            <a:off x="1516063" y="-5245576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52" name="AutoShape 136" descr="logo with text">
            <a:extLst>
              <a:ext uri="{FF2B5EF4-FFF2-40B4-BE49-F238E27FC236}">
                <a16:creationId xmlns:a16="http://schemas.microsoft.com/office/drawing/2014/main" id="{CC260F98-18F4-8458-92BD-754519248A94}"/>
              </a:ext>
            </a:extLst>
          </p:cNvPr>
          <p:cNvSpPr>
            <a:spLocks noChangeAspect="1" noChangeArrowheads="1"/>
          </p:cNvSpPr>
          <p:nvPr/>
        </p:nvSpPr>
        <p:spPr bwMode="auto">
          <a:xfrm>
            <a:off x="468313" y="-5216683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53" name="AutoShape 137" descr="close button">
            <a:extLst>
              <a:ext uri="{FF2B5EF4-FFF2-40B4-BE49-F238E27FC236}">
                <a16:creationId xmlns:a16="http://schemas.microsoft.com/office/drawing/2014/main" id="{741CA815-57DB-B3D2-232F-A543C879EFF3}"/>
              </a:ext>
            </a:extLst>
          </p:cNvPr>
          <p:cNvSpPr>
            <a:spLocks noChangeAspect="1" noChangeArrowheads="1"/>
          </p:cNvSpPr>
          <p:nvPr/>
        </p:nvSpPr>
        <p:spPr bwMode="auto">
          <a:xfrm>
            <a:off x="468313" y="-518763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54" name="AutoShape 138" descr="dropdown arrow">
            <a:extLst>
              <a:ext uri="{FF2B5EF4-FFF2-40B4-BE49-F238E27FC236}">
                <a16:creationId xmlns:a16="http://schemas.microsoft.com/office/drawing/2014/main" id="{31C80C90-F07F-DFC6-269E-62073D164D2D}"/>
              </a:ext>
            </a:extLst>
          </p:cNvPr>
          <p:cNvSpPr>
            <a:spLocks noChangeAspect="1" noChangeArrowheads="1"/>
          </p:cNvSpPr>
          <p:nvPr/>
        </p:nvSpPr>
        <p:spPr bwMode="auto">
          <a:xfrm>
            <a:off x="468313" y="-51282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55" name="AutoShape 139" descr="reverse  language">
            <a:extLst>
              <a:ext uri="{FF2B5EF4-FFF2-40B4-BE49-F238E27FC236}">
                <a16:creationId xmlns:a16="http://schemas.microsoft.com/office/drawing/2014/main" id="{772C978A-EBA4-3CDB-5669-5EDD9961E0F9}"/>
              </a:ext>
            </a:extLst>
          </p:cNvPr>
          <p:cNvSpPr>
            <a:spLocks noChangeAspect="1" noChangeArrowheads="1"/>
          </p:cNvSpPr>
          <p:nvPr/>
        </p:nvSpPr>
        <p:spPr bwMode="auto">
          <a:xfrm>
            <a:off x="468313" y="-509936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56" name="AutoShape 140" descr="dropdown arrow">
            <a:extLst>
              <a:ext uri="{FF2B5EF4-FFF2-40B4-BE49-F238E27FC236}">
                <a16:creationId xmlns:a16="http://schemas.microsoft.com/office/drawing/2014/main" id="{4AF167E2-0CF8-6EC9-CE14-A673848B71C0}"/>
              </a:ext>
            </a:extLst>
          </p:cNvPr>
          <p:cNvSpPr>
            <a:spLocks noChangeAspect="1" noChangeArrowheads="1"/>
          </p:cNvSpPr>
          <p:nvPr/>
        </p:nvSpPr>
        <p:spPr bwMode="auto">
          <a:xfrm>
            <a:off x="468313" y="-50428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57" name="AutoShape 141" descr="play sound">
            <a:extLst>
              <a:ext uri="{FF2B5EF4-FFF2-40B4-BE49-F238E27FC236}">
                <a16:creationId xmlns:a16="http://schemas.microsoft.com/office/drawing/2014/main" id="{707F915E-C10D-7A7B-478A-9272FCB929A7}"/>
              </a:ext>
            </a:extLst>
          </p:cNvPr>
          <p:cNvSpPr>
            <a:spLocks noChangeAspect="1" noChangeArrowheads="1"/>
          </p:cNvSpPr>
          <p:nvPr/>
        </p:nvSpPr>
        <p:spPr bwMode="auto">
          <a:xfrm>
            <a:off x="468313" y="-4986496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58" name="AutoShape 142" descr="play sound">
            <a:extLst>
              <a:ext uri="{FF2B5EF4-FFF2-40B4-BE49-F238E27FC236}">
                <a16:creationId xmlns:a16="http://schemas.microsoft.com/office/drawing/2014/main" id="{D627B962-BA73-3B75-A3C1-FDAB1A0A7A25}"/>
              </a:ext>
            </a:extLst>
          </p:cNvPr>
          <p:cNvSpPr>
            <a:spLocks noChangeAspect="1" noChangeArrowheads="1"/>
          </p:cNvSpPr>
          <p:nvPr/>
        </p:nvSpPr>
        <p:spPr bwMode="auto">
          <a:xfrm>
            <a:off x="992188" y="-4986496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59" name="AutoShape 143" descr="loader">
            <a:extLst>
              <a:ext uri="{FF2B5EF4-FFF2-40B4-BE49-F238E27FC236}">
                <a16:creationId xmlns:a16="http://schemas.microsoft.com/office/drawing/2014/main" id="{3004E343-EDDF-3A59-8A8F-80EEC3E63CB9}"/>
              </a:ext>
            </a:extLst>
          </p:cNvPr>
          <p:cNvSpPr>
            <a:spLocks noChangeAspect="1" noChangeArrowheads="1"/>
          </p:cNvSpPr>
          <p:nvPr/>
        </p:nvSpPr>
        <p:spPr bwMode="auto">
          <a:xfrm>
            <a:off x="1516063" y="-4986496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60" name="AutoShape 144">
            <a:extLst>
              <a:ext uri="{FF2B5EF4-FFF2-40B4-BE49-F238E27FC236}">
                <a16:creationId xmlns:a16="http://schemas.microsoft.com/office/drawing/2014/main" id="{81A9D1D7-EC04-4A4F-C047-4137B9337E2C}"/>
              </a:ext>
            </a:extLst>
          </p:cNvPr>
          <p:cNvSpPr>
            <a:spLocks noChangeAspect="1" noChangeArrowheads="1"/>
          </p:cNvSpPr>
          <p:nvPr/>
        </p:nvSpPr>
        <p:spPr bwMode="auto">
          <a:xfrm>
            <a:off x="468313" y="-4957603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61" name="AutoShape 145" descr="play sound">
            <a:extLst>
              <a:ext uri="{FF2B5EF4-FFF2-40B4-BE49-F238E27FC236}">
                <a16:creationId xmlns:a16="http://schemas.microsoft.com/office/drawing/2014/main" id="{95025BD7-21BE-C6DA-A5FA-F8B5B97AE284}"/>
              </a:ext>
            </a:extLst>
          </p:cNvPr>
          <p:cNvSpPr>
            <a:spLocks noChangeAspect="1" noChangeArrowheads="1"/>
          </p:cNvSpPr>
          <p:nvPr/>
        </p:nvSpPr>
        <p:spPr bwMode="auto">
          <a:xfrm>
            <a:off x="468313" y="-49285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62" name="AutoShape 146" descr="play sound">
            <a:extLst>
              <a:ext uri="{FF2B5EF4-FFF2-40B4-BE49-F238E27FC236}">
                <a16:creationId xmlns:a16="http://schemas.microsoft.com/office/drawing/2014/main" id="{3146C7F2-E2BB-D724-EA2E-4D88B3AFA14A}"/>
              </a:ext>
            </a:extLst>
          </p:cNvPr>
          <p:cNvSpPr>
            <a:spLocks noChangeAspect="1" noChangeArrowheads="1"/>
          </p:cNvSpPr>
          <p:nvPr/>
        </p:nvSpPr>
        <p:spPr bwMode="auto">
          <a:xfrm>
            <a:off x="992188" y="-49285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63" name="AutoShape 147" descr="loader">
            <a:extLst>
              <a:ext uri="{FF2B5EF4-FFF2-40B4-BE49-F238E27FC236}">
                <a16:creationId xmlns:a16="http://schemas.microsoft.com/office/drawing/2014/main" id="{11629107-4C51-D94A-D405-73C6B5787CF5}"/>
              </a:ext>
            </a:extLst>
          </p:cNvPr>
          <p:cNvSpPr>
            <a:spLocks noChangeAspect="1" noChangeArrowheads="1"/>
          </p:cNvSpPr>
          <p:nvPr/>
        </p:nvSpPr>
        <p:spPr bwMode="auto">
          <a:xfrm>
            <a:off x="1516063" y="-49285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64" name="AutoShape 148" descr="add to bookmark">
            <a:extLst>
              <a:ext uri="{FF2B5EF4-FFF2-40B4-BE49-F238E27FC236}">
                <a16:creationId xmlns:a16="http://schemas.microsoft.com/office/drawing/2014/main" id="{C1DA5264-D358-4156-2592-0D6A83037AEC}"/>
              </a:ext>
            </a:extLst>
          </p:cNvPr>
          <p:cNvSpPr>
            <a:spLocks noChangeAspect="1" noChangeArrowheads="1"/>
          </p:cNvSpPr>
          <p:nvPr/>
        </p:nvSpPr>
        <p:spPr bwMode="auto">
          <a:xfrm>
            <a:off x="547688" y="-4899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65" name="AutoShape 149">
            <a:extLst>
              <a:ext uri="{FF2B5EF4-FFF2-40B4-BE49-F238E27FC236}">
                <a16:creationId xmlns:a16="http://schemas.microsoft.com/office/drawing/2014/main" id="{E729A509-5511-B845-B604-4D0C286EB696}"/>
              </a:ext>
            </a:extLst>
          </p:cNvPr>
          <p:cNvSpPr>
            <a:spLocks noChangeAspect="1" noChangeArrowheads="1"/>
          </p:cNvSpPr>
          <p:nvPr/>
        </p:nvSpPr>
        <p:spPr bwMode="auto">
          <a:xfrm>
            <a:off x="468313" y="-487076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66" name="AutoShape 150" descr="arrow right">
            <a:extLst>
              <a:ext uri="{FF2B5EF4-FFF2-40B4-BE49-F238E27FC236}">
                <a16:creationId xmlns:a16="http://schemas.microsoft.com/office/drawing/2014/main" id="{78A2473D-D927-21DA-4D0F-A802B2AA79B9}"/>
              </a:ext>
            </a:extLst>
          </p:cNvPr>
          <p:cNvSpPr>
            <a:spLocks noChangeAspect="1" noChangeArrowheads="1"/>
          </p:cNvSpPr>
          <p:nvPr/>
        </p:nvSpPr>
        <p:spPr bwMode="auto">
          <a:xfrm>
            <a:off x="468313" y="-4841716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67" name="AutoShape 151">
            <a:extLst>
              <a:ext uri="{FF2B5EF4-FFF2-40B4-BE49-F238E27FC236}">
                <a16:creationId xmlns:a16="http://schemas.microsoft.com/office/drawing/2014/main" id="{A890F1EA-1468-0B67-646A-F4B989D3085D}"/>
              </a:ext>
            </a:extLst>
          </p:cNvPr>
          <p:cNvSpPr>
            <a:spLocks noChangeAspect="1" noChangeArrowheads="1"/>
          </p:cNvSpPr>
          <p:nvPr/>
        </p:nvSpPr>
        <p:spPr bwMode="auto">
          <a:xfrm>
            <a:off x="468313" y="-4812823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68" name="AutoShape 152" descr="delete history element">
            <a:extLst>
              <a:ext uri="{FF2B5EF4-FFF2-40B4-BE49-F238E27FC236}">
                <a16:creationId xmlns:a16="http://schemas.microsoft.com/office/drawing/2014/main" id="{232D6682-4DD8-B8C2-91A1-66A84EA4A50F}"/>
              </a:ext>
            </a:extLst>
          </p:cNvPr>
          <p:cNvSpPr>
            <a:spLocks noChangeAspect="1" noChangeArrowheads="1"/>
          </p:cNvSpPr>
          <p:nvPr/>
        </p:nvSpPr>
        <p:spPr bwMode="auto">
          <a:xfrm>
            <a:off x="468313" y="-475646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69" name="AutoShape 153" descr="add to bookmark">
            <a:extLst>
              <a:ext uri="{FF2B5EF4-FFF2-40B4-BE49-F238E27FC236}">
                <a16:creationId xmlns:a16="http://schemas.microsoft.com/office/drawing/2014/main" id="{49802C62-6638-E829-8648-8A8409BCE6D9}"/>
              </a:ext>
            </a:extLst>
          </p:cNvPr>
          <p:cNvSpPr>
            <a:spLocks noChangeAspect="1" noChangeArrowheads="1"/>
          </p:cNvSpPr>
          <p:nvPr/>
        </p:nvSpPr>
        <p:spPr bwMode="auto">
          <a:xfrm>
            <a:off x="547688" y="-4727416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70" name="AutoShape 154">
            <a:extLst>
              <a:ext uri="{FF2B5EF4-FFF2-40B4-BE49-F238E27FC236}">
                <a16:creationId xmlns:a16="http://schemas.microsoft.com/office/drawing/2014/main" id="{8824F99D-6A9A-AEDF-75BC-B042730D23ED}"/>
              </a:ext>
            </a:extLst>
          </p:cNvPr>
          <p:cNvSpPr>
            <a:spLocks noChangeAspect="1" noChangeArrowheads="1"/>
          </p:cNvSpPr>
          <p:nvPr/>
        </p:nvSpPr>
        <p:spPr bwMode="auto">
          <a:xfrm>
            <a:off x="468313" y="-4698523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71" name="AutoShape 155" descr="arrow right">
            <a:extLst>
              <a:ext uri="{FF2B5EF4-FFF2-40B4-BE49-F238E27FC236}">
                <a16:creationId xmlns:a16="http://schemas.microsoft.com/office/drawing/2014/main" id="{BB50DF66-666B-8ED1-8363-C8D6DCF8DAE7}"/>
              </a:ext>
            </a:extLst>
          </p:cNvPr>
          <p:cNvSpPr>
            <a:spLocks noChangeAspect="1" noChangeArrowheads="1"/>
          </p:cNvSpPr>
          <p:nvPr/>
        </p:nvSpPr>
        <p:spPr bwMode="auto">
          <a:xfrm>
            <a:off x="468313" y="-466947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72" name="AutoShape 156">
            <a:extLst>
              <a:ext uri="{FF2B5EF4-FFF2-40B4-BE49-F238E27FC236}">
                <a16:creationId xmlns:a16="http://schemas.microsoft.com/office/drawing/2014/main" id="{CA36B0DE-7BD5-6821-021C-9607D1676966}"/>
              </a:ext>
            </a:extLst>
          </p:cNvPr>
          <p:cNvSpPr>
            <a:spLocks noChangeAspect="1" noChangeArrowheads="1"/>
          </p:cNvSpPr>
          <p:nvPr/>
        </p:nvSpPr>
        <p:spPr bwMode="auto">
          <a:xfrm>
            <a:off x="468313" y="-46405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73" name="AutoShape 157" descr="delete history element">
            <a:extLst>
              <a:ext uri="{FF2B5EF4-FFF2-40B4-BE49-F238E27FC236}">
                <a16:creationId xmlns:a16="http://schemas.microsoft.com/office/drawing/2014/main" id="{24752220-661E-DA7B-3B6A-C9615DE7825D}"/>
              </a:ext>
            </a:extLst>
          </p:cNvPr>
          <p:cNvSpPr>
            <a:spLocks noChangeAspect="1" noChangeArrowheads="1"/>
          </p:cNvSpPr>
          <p:nvPr/>
        </p:nvSpPr>
        <p:spPr bwMode="auto">
          <a:xfrm>
            <a:off x="468313" y="-4584223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74" name="AutoShape 158" descr="add to bookmark">
            <a:extLst>
              <a:ext uri="{FF2B5EF4-FFF2-40B4-BE49-F238E27FC236}">
                <a16:creationId xmlns:a16="http://schemas.microsoft.com/office/drawing/2014/main" id="{7C06FAED-7A4C-C04B-FE67-CC4566F9FBF0}"/>
              </a:ext>
            </a:extLst>
          </p:cNvPr>
          <p:cNvSpPr>
            <a:spLocks noChangeAspect="1" noChangeArrowheads="1"/>
          </p:cNvSpPr>
          <p:nvPr/>
        </p:nvSpPr>
        <p:spPr bwMode="auto">
          <a:xfrm>
            <a:off x="547688" y="-455517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75" name="AutoShape 159">
            <a:extLst>
              <a:ext uri="{FF2B5EF4-FFF2-40B4-BE49-F238E27FC236}">
                <a16:creationId xmlns:a16="http://schemas.microsoft.com/office/drawing/2014/main" id="{CD927C54-2FF9-C4B1-B843-50EFC86F18D3}"/>
              </a:ext>
            </a:extLst>
          </p:cNvPr>
          <p:cNvSpPr>
            <a:spLocks noChangeAspect="1" noChangeArrowheads="1"/>
          </p:cNvSpPr>
          <p:nvPr/>
        </p:nvSpPr>
        <p:spPr bwMode="auto">
          <a:xfrm>
            <a:off x="468313" y="-45262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76" name="AutoShape 160" descr="arrow right">
            <a:extLst>
              <a:ext uri="{FF2B5EF4-FFF2-40B4-BE49-F238E27FC236}">
                <a16:creationId xmlns:a16="http://schemas.microsoft.com/office/drawing/2014/main" id="{CF5197C6-9B67-6EFC-38E5-FF06DA32A17E}"/>
              </a:ext>
            </a:extLst>
          </p:cNvPr>
          <p:cNvSpPr>
            <a:spLocks noChangeAspect="1" noChangeArrowheads="1"/>
          </p:cNvSpPr>
          <p:nvPr/>
        </p:nvSpPr>
        <p:spPr bwMode="auto">
          <a:xfrm>
            <a:off x="468313" y="-449738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77" name="AutoShape 161">
            <a:extLst>
              <a:ext uri="{FF2B5EF4-FFF2-40B4-BE49-F238E27FC236}">
                <a16:creationId xmlns:a16="http://schemas.microsoft.com/office/drawing/2014/main" id="{47028346-D8ED-237C-9607-F593E8A3C2F3}"/>
              </a:ext>
            </a:extLst>
          </p:cNvPr>
          <p:cNvSpPr>
            <a:spLocks noChangeAspect="1" noChangeArrowheads="1"/>
          </p:cNvSpPr>
          <p:nvPr/>
        </p:nvSpPr>
        <p:spPr bwMode="auto">
          <a:xfrm>
            <a:off x="468313" y="-4468336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78" name="AutoShape 162" descr="delete history element">
            <a:extLst>
              <a:ext uri="{FF2B5EF4-FFF2-40B4-BE49-F238E27FC236}">
                <a16:creationId xmlns:a16="http://schemas.microsoft.com/office/drawing/2014/main" id="{6899BD11-FFCB-C3E8-DF1E-876A38671E3B}"/>
              </a:ext>
            </a:extLst>
          </p:cNvPr>
          <p:cNvSpPr>
            <a:spLocks noChangeAspect="1" noChangeArrowheads="1"/>
          </p:cNvSpPr>
          <p:nvPr/>
        </p:nvSpPr>
        <p:spPr bwMode="auto">
          <a:xfrm>
            <a:off x="468313" y="-44119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79" name="AutoShape 163" descr="add to bookmark">
            <a:extLst>
              <a:ext uri="{FF2B5EF4-FFF2-40B4-BE49-F238E27FC236}">
                <a16:creationId xmlns:a16="http://schemas.microsoft.com/office/drawing/2014/main" id="{785BE4BA-0381-FF87-22C7-E5A58D4AD27C}"/>
              </a:ext>
            </a:extLst>
          </p:cNvPr>
          <p:cNvSpPr>
            <a:spLocks noChangeAspect="1" noChangeArrowheads="1"/>
          </p:cNvSpPr>
          <p:nvPr/>
        </p:nvSpPr>
        <p:spPr bwMode="auto">
          <a:xfrm>
            <a:off x="547688" y="-438308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80" name="AutoShape 164">
            <a:extLst>
              <a:ext uri="{FF2B5EF4-FFF2-40B4-BE49-F238E27FC236}">
                <a16:creationId xmlns:a16="http://schemas.microsoft.com/office/drawing/2014/main" id="{1C52FBF4-EAF4-D0E4-2667-A416FD158326}"/>
              </a:ext>
            </a:extLst>
          </p:cNvPr>
          <p:cNvSpPr>
            <a:spLocks noChangeAspect="1" noChangeArrowheads="1"/>
          </p:cNvSpPr>
          <p:nvPr/>
        </p:nvSpPr>
        <p:spPr bwMode="auto">
          <a:xfrm>
            <a:off x="468313" y="-4354036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81" name="AutoShape 165" descr="arrow right">
            <a:extLst>
              <a:ext uri="{FF2B5EF4-FFF2-40B4-BE49-F238E27FC236}">
                <a16:creationId xmlns:a16="http://schemas.microsoft.com/office/drawing/2014/main" id="{82E8633A-2C44-DC6E-3D58-F0291B5E4C55}"/>
              </a:ext>
            </a:extLst>
          </p:cNvPr>
          <p:cNvSpPr>
            <a:spLocks noChangeAspect="1" noChangeArrowheads="1"/>
          </p:cNvSpPr>
          <p:nvPr/>
        </p:nvSpPr>
        <p:spPr bwMode="auto">
          <a:xfrm>
            <a:off x="468313" y="-4325143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82" name="AutoShape 166">
            <a:extLst>
              <a:ext uri="{FF2B5EF4-FFF2-40B4-BE49-F238E27FC236}">
                <a16:creationId xmlns:a16="http://schemas.microsoft.com/office/drawing/2014/main" id="{DBE9F62C-BC8B-7E47-2CBC-CE9FDB4863B9}"/>
              </a:ext>
            </a:extLst>
          </p:cNvPr>
          <p:cNvSpPr>
            <a:spLocks noChangeAspect="1" noChangeArrowheads="1"/>
          </p:cNvSpPr>
          <p:nvPr/>
        </p:nvSpPr>
        <p:spPr bwMode="auto">
          <a:xfrm>
            <a:off x="468313" y="-429609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83" name="AutoShape 167" descr="delete history element">
            <a:extLst>
              <a:ext uri="{FF2B5EF4-FFF2-40B4-BE49-F238E27FC236}">
                <a16:creationId xmlns:a16="http://schemas.microsoft.com/office/drawing/2014/main" id="{5F9A90BC-C4E6-866C-1303-CB525034C61A}"/>
              </a:ext>
            </a:extLst>
          </p:cNvPr>
          <p:cNvSpPr>
            <a:spLocks noChangeAspect="1" noChangeArrowheads="1"/>
          </p:cNvSpPr>
          <p:nvPr/>
        </p:nvSpPr>
        <p:spPr bwMode="auto">
          <a:xfrm>
            <a:off x="468313" y="-4239736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84" name="AutoShape 168" descr="add to bookmark">
            <a:extLst>
              <a:ext uri="{FF2B5EF4-FFF2-40B4-BE49-F238E27FC236}">
                <a16:creationId xmlns:a16="http://schemas.microsoft.com/office/drawing/2014/main" id="{FE045F3F-0E1C-F031-7816-A6AB183EDFAA}"/>
              </a:ext>
            </a:extLst>
          </p:cNvPr>
          <p:cNvSpPr>
            <a:spLocks noChangeAspect="1" noChangeArrowheads="1"/>
          </p:cNvSpPr>
          <p:nvPr/>
        </p:nvSpPr>
        <p:spPr bwMode="auto">
          <a:xfrm>
            <a:off x="547688" y="-4210843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85" name="AutoShape 169">
            <a:extLst>
              <a:ext uri="{FF2B5EF4-FFF2-40B4-BE49-F238E27FC236}">
                <a16:creationId xmlns:a16="http://schemas.microsoft.com/office/drawing/2014/main" id="{F2F47684-6D40-A5F5-B654-580B70EB8436}"/>
              </a:ext>
            </a:extLst>
          </p:cNvPr>
          <p:cNvSpPr>
            <a:spLocks noChangeAspect="1" noChangeArrowheads="1"/>
          </p:cNvSpPr>
          <p:nvPr/>
        </p:nvSpPr>
        <p:spPr bwMode="auto">
          <a:xfrm>
            <a:off x="468313" y="-418179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86" name="AutoShape 170" descr="arrow right">
            <a:extLst>
              <a:ext uri="{FF2B5EF4-FFF2-40B4-BE49-F238E27FC236}">
                <a16:creationId xmlns:a16="http://schemas.microsoft.com/office/drawing/2014/main" id="{1C64CBF5-17BA-DBD1-A735-ACF75A22FD57}"/>
              </a:ext>
            </a:extLst>
          </p:cNvPr>
          <p:cNvSpPr>
            <a:spLocks noChangeAspect="1" noChangeArrowheads="1"/>
          </p:cNvSpPr>
          <p:nvPr/>
        </p:nvSpPr>
        <p:spPr bwMode="auto">
          <a:xfrm>
            <a:off x="468313" y="-415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87" name="AutoShape 171">
            <a:extLst>
              <a:ext uri="{FF2B5EF4-FFF2-40B4-BE49-F238E27FC236}">
                <a16:creationId xmlns:a16="http://schemas.microsoft.com/office/drawing/2014/main" id="{55DFBDC0-ED71-24A5-8634-782D3B8F8AF4}"/>
              </a:ext>
            </a:extLst>
          </p:cNvPr>
          <p:cNvSpPr>
            <a:spLocks noChangeAspect="1" noChangeArrowheads="1"/>
          </p:cNvSpPr>
          <p:nvPr/>
        </p:nvSpPr>
        <p:spPr bwMode="auto">
          <a:xfrm>
            <a:off x="468313" y="-412400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88" name="AutoShape 172" descr="delete history element">
            <a:extLst>
              <a:ext uri="{FF2B5EF4-FFF2-40B4-BE49-F238E27FC236}">
                <a16:creationId xmlns:a16="http://schemas.microsoft.com/office/drawing/2014/main" id="{801FCA58-EDDC-DFCB-BDFD-B6187A0EEA1B}"/>
              </a:ext>
            </a:extLst>
          </p:cNvPr>
          <p:cNvSpPr>
            <a:spLocks noChangeAspect="1" noChangeArrowheads="1"/>
          </p:cNvSpPr>
          <p:nvPr/>
        </p:nvSpPr>
        <p:spPr bwMode="auto">
          <a:xfrm>
            <a:off x="468313" y="-406749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89" name="AutoShape 173" descr="add to bookmark">
            <a:extLst>
              <a:ext uri="{FF2B5EF4-FFF2-40B4-BE49-F238E27FC236}">
                <a16:creationId xmlns:a16="http://schemas.microsoft.com/office/drawing/2014/main" id="{14058F53-0BF4-703E-44D0-495F1AB0A9FC}"/>
              </a:ext>
            </a:extLst>
          </p:cNvPr>
          <p:cNvSpPr>
            <a:spLocks noChangeAspect="1" noChangeArrowheads="1"/>
          </p:cNvSpPr>
          <p:nvPr/>
        </p:nvSpPr>
        <p:spPr bwMode="auto">
          <a:xfrm>
            <a:off x="547688" y="-40386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90" name="AutoShape 174">
            <a:extLst>
              <a:ext uri="{FF2B5EF4-FFF2-40B4-BE49-F238E27FC236}">
                <a16:creationId xmlns:a16="http://schemas.microsoft.com/office/drawing/2014/main" id="{C5856142-9465-B4D6-8F90-7B6B8707EAC6}"/>
              </a:ext>
            </a:extLst>
          </p:cNvPr>
          <p:cNvSpPr>
            <a:spLocks noChangeAspect="1" noChangeArrowheads="1"/>
          </p:cNvSpPr>
          <p:nvPr/>
        </p:nvSpPr>
        <p:spPr bwMode="auto">
          <a:xfrm>
            <a:off x="468313" y="-400970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91" name="AutoShape 175" descr="arrow right">
            <a:extLst>
              <a:ext uri="{FF2B5EF4-FFF2-40B4-BE49-F238E27FC236}">
                <a16:creationId xmlns:a16="http://schemas.microsoft.com/office/drawing/2014/main" id="{C316159D-BC7D-3CA8-AFF3-4D915240ED0B}"/>
              </a:ext>
            </a:extLst>
          </p:cNvPr>
          <p:cNvSpPr>
            <a:spLocks noChangeAspect="1" noChangeArrowheads="1"/>
          </p:cNvSpPr>
          <p:nvPr/>
        </p:nvSpPr>
        <p:spPr bwMode="auto">
          <a:xfrm>
            <a:off x="468313" y="-3980656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92" name="AutoShape 176">
            <a:extLst>
              <a:ext uri="{FF2B5EF4-FFF2-40B4-BE49-F238E27FC236}">
                <a16:creationId xmlns:a16="http://schemas.microsoft.com/office/drawing/2014/main" id="{B364AF69-C63A-864A-67FF-EC897BC8AD39}"/>
              </a:ext>
            </a:extLst>
          </p:cNvPr>
          <p:cNvSpPr>
            <a:spLocks noChangeAspect="1" noChangeArrowheads="1"/>
          </p:cNvSpPr>
          <p:nvPr/>
        </p:nvSpPr>
        <p:spPr bwMode="auto">
          <a:xfrm>
            <a:off x="468313" y="-3951763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93" name="AutoShape 177" descr="delete history element">
            <a:extLst>
              <a:ext uri="{FF2B5EF4-FFF2-40B4-BE49-F238E27FC236}">
                <a16:creationId xmlns:a16="http://schemas.microsoft.com/office/drawing/2014/main" id="{B92B972D-D971-DDCC-8898-93E4D87E1B73}"/>
              </a:ext>
            </a:extLst>
          </p:cNvPr>
          <p:cNvSpPr>
            <a:spLocks noChangeAspect="1" noChangeArrowheads="1"/>
          </p:cNvSpPr>
          <p:nvPr/>
        </p:nvSpPr>
        <p:spPr bwMode="auto">
          <a:xfrm>
            <a:off x="468313" y="-389540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94" name="AutoShape 178" descr="add to bookmark">
            <a:extLst>
              <a:ext uri="{FF2B5EF4-FFF2-40B4-BE49-F238E27FC236}">
                <a16:creationId xmlns:a16="http://schemas.microsoft.com/office/drawing/2014/main" id="{BDF54A0E-F81D-1802-EF0B-F15B4C09200F}"/>
              </a:ext>
            </a:extLst>
          </p:cNvPr>
          <p:cNvSpPr>
            <a:spLocks noChangeAspect="1" noChangeArrowheads="1"/>
          </p:cNvSpPr>
          <p:nvPr/>
        </p:nvSpPr>
        <p:spPr bwMode="auto">
          <a:xfrm>
            <a:off x="547688" y="-3866356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95" name="AutoShape 179">
            <a:extLst>
              <a:ext uri="{FF2B5EF4-FFF2-40B4-BE49-F238E27FC236}">
                <a16:creationId xmlns:a16="http://schemas.microsoft.com/office/drawing/2014/main" id="{B395EA4A-C550-2621-2AEB-55B955404847}"/>
              </a:ext>
            </a:extLst>
          </p:cNvPr>
          <p:cNvSpPr>
            <a:spLocks noChangeAspect="1" noChangeArrowheads="1"/>
          </p:cNvSpPr>
          <p:nvPr/>
        </p:nvSpPr>
        <p:spPr bwMode="auto">
          <a:xfrm>
            <a:off x="468313" y="-3837463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96" name="AutoShape 180" descr="arrow right">
            <a:extLst>
              <a:ext uri="{FF2B5EF4-FFF2-40B4-BE49-F238E27FC236}">
                <a16:creationId xmlns:a16="http://schemas.microsoft.com/office/drawing/2014/main" id="{648B0926-EFB4-CA19-C1BA-53204D736431}"/>
              </a:ext>
            </a:extLst>
          </p:cNvPr>
          <p:cNvSpPr>
            <a:spLocks noChangeAspect="1" noChangeArrowheads="1"/>
          </p:cNvSpPr>
          <p:nvPr/>
        </p:nvSpPr>
        <p:spPr bwMode="auto">
          <a:xfrm>
            <a:off x="468313" y="-380841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97" name="AutoShape 181">
            <a:extLst>
              <a:ext uri="{FF2B5EF4-FFF2-40B4-BE49-F238E27FC236}">
                <a16:creationId xmlns:a16="http://schemas.microsoft.com/office/drawing/2014/main" id="{243F8DB7-6A7E-94D6-B55D-D6512C1FE922}"/>
              </a:ext>
            </a:extLst>
          </p:cNvPr>
          <p:cNvSpPr>
            <a:spLocks noChangeAspect="1" noChangeArrowheads="1"/>
          </p:cNvSpPr>
          <p:nvPr/>
        </p:nvSpPr>
        <p:spPr bwMode="auto">
          <a:xfrm>
            <a:off x="468313" y="-377952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98" name="AutoShape 182" descr="delete history element">
            <a:extLst>
              <a:ext uri="{FF2B5EF4-FFF2-40B4-BE49-F238E27FC236}">
                <a16:creationId xmlns:a16="http://schemas.microsoft.com/office/drawing/2014/main" id="{F862D58A-9C94-ED8C-69D6-809732E5F052}"/>
              </a:ext>
            </a:extLst>
          </p:cNvPr>
          <p:cNvSpPr>
            <a:spLocks noChangeAspect="1" noChangeArrowheads="1"/>
          </p:cNvSpPr>
          <p:nvPr/>
        </p:nvSpPr>
        <p:spPr bwMode="auto">
          <a:xfrm>
            <a:off x="468313" y="-3723163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99" name="AutoShape 183" descr="add to bookmark">
            <a:extLst>
              <a:ext uri="{FF2B5EF4-FFF2-40B4-BE49-F238E27FC236}">
                <a16:creationId xmlns:a16="http://schemas.microsoft.com/office/drawing/2014/main" id="{C5FB4F2C-9E01-7326-1170-52EA9CEE24BF}"/>
              </a:ext>
            </a:extLst>
          </p:cNvPr>
          <p:cNvSpPr>
            <a:spLocks noChangeAspect="1" noChangeArrowheads="1"/>
          </p:cNvSpPr>
          <p:nvPr/>
        </p:nvSpPr>
        <p:spPr bwMode="auto">
          <a:xfrm>
            <a:off x="547688" y="-369411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00" name="AutoShape 184">
            <a:extLst>
              <a:ext uri="{FF2B5EF4-FFF2-40B4-BE49-F238E27FC236}">
                <a16:creationId xmlns:a16="http://schemas.microsoft.com/office/drawing/2014/main" id="{A3D128B3-FD05-BD9B-E249-B9B239543F33}"/>
              </a:ext>
            </a:extLst>
          </p:cNvPr>
          <p:cNvSpPr>
            <a:spLocks noChangeAspect="1" noChangeArrowheads="1"/>
          </p:cNvSpPr>
          <p:nvPr/>
        </p:nvSpPr>
        <p:spPr bwMode="auto">
          <a:xfrm>
            <a:off x="468313" y="-366522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01" name="AutoShape 185" descr="arrow right">
            <a:extLst>
              <a:ext uri="{FF2B5EF4-FFF2-40B4-BE49-F238E27FC236}">
                <a16:creationId xmlns:a16="http://schemas.microsoft.com/office/drawing/2014/main" id="{6F11E37E-D825-BE24-0BEF-88626C34C5C2}"/>
              </a:ext>
            </a:extLst>
          </p:cNvPr>
          <p:cNvSpPr>
            <a:spLocks noChangeAspect="1" noChangeArrowheads="1"/>
          </p:cNvSpPr>
          <p:nvPr/>
        </p:nvSpPr>
        <p:spPr bwMode="auto">
          <a:xfrm>
            <a:off x="468313" y="-363632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02" name="AutoShape 186">
            <a:extLst>
              <a:ext uri="{FF2B5EF4-FFF2-40B4-BE49-F238E27FC236}">
                <a16:creationId xmlns:a16="http://schemas.microsoft.com/office/drawing/2014/main" id="{6A6450D1-F6EF-3B2F-3A9F-E3EE14F0A86A}"/>
              </a:ext>
            </a:extLst>
          </p:cNvPr>
          <p:cNvSpPr>
            <a:spLocks noChangeAspect="1" noChangeArrowheads="1"/>
          </p:cNvSpPr>
          <p:nvPr/>
        </p:nvSpPr>
        <p:spPr bwMode="auto">
          <a:xfrm>
            <a:off x="468313" y="-3607276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03" name="AutoShape 187" descr="delete history element">
            <a:extLst>
              <a:ext uri="{FF2B5EF4-FFF2-40B4-BE49-F238E27FC236}">
                <a16:creationId xmlns:a16="http://schemas.microsoft.com/office/drawing/2014/main" id="{F3DE6D53-6D50-52F6-91F2-8ACE2D259908}"/>
              </a:ext>
            </a:extLst>
          </p:cNvPr>
          <p:cNvSpPr>
            <a:spLocks noChangeAspect="1" noChangeArrowheads="1"/>
          </p:cNvSpPr>
          <p:nvPr/>
        </p:nvSpPr>
        <p:spPr bwMode="auto">
          <a:xfrm>
            <a:off x="468313" y="-355092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04" name="AutoShape 188" descr="add to bookmark">
            <a:extLst>
              <a:ext uri="{FF2B5EF4-FFF2-40B4-BE49-F238E27FC236}">
                <a16:creationId xmlns:a16="http://schemas.microsoft.com/office/drawing/2014/main" id="{DF8A5F48-3A97-52F2-0327-C931DD51F98B}"/>
              </a:ext>
            </a:extLst>
          </p:cNvPr>
          <p:cNvSpPr>
            <a:spLocks noChangeAspect="1" noChangeArrowheads="1"/>
          </p:cNvSpPr>
          <p:nvPr/>
        </p:nvSpPr>
        <p:spPr bwMode="auto">
          <a:xfrm>
            <a:off x="547688" y="-352202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05" name="AutoShape 189">
            <a:extLst>
              <a:ext uri="{FF2B5EF4-FFF2-40B4-BE49-F238E27FC236}">
                <a16:creationId xmlns:a16="http://schemas.microsoft.com/office/drawing/2014/main" id="{6B92FB27-0556-28C2-2165-E6D6433691BF}"/>
              </a:ext>
            </a:extLst>
          </p:cNvPr>
          <p:cNvSpPr>
            <a:spLocks noChangeAspect="1" noChangeArrowheads="1"/>
          </p:cNvSpPr>
          <p:nvPr/>
        </p:nvSpPr>
        <p:spPr bwMode="auto">
          <a:xfrm>
            <a:off x="468313" y="-3492976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06" name="AutoShape 190" descr="arrow right">
            <a:extLst>
              <a:ext uri="{FF2B5EF4-FFF2-40B4-BE49-F238E27FC236}">
                <a16:creationId xmlns:a16="http://schemas.microsoft.com/office/drawing/2014/main" id="{A7A3C856-959A-E13D-21A0-594CBC52EE24}"/>
              </a:ext>
            </a:extLst>
          </p:cNvPr>
          <p:cNvSpPr>
            <a:spLocks noChangeAspect="1" noChangeArrowheads="1"/>
          </p:cNvSpPr>
          <p:nvPr/>
        </p:nvSpPr>
        <p:spPr bwMode="auto">
          <a:xfrm>
            <a:off x="468313" y="-3464083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07" name="AutoShape 191">
            <a:extLst>
              <a:ext uri="{FF2B5EF4-FFF2-40B4-BE49-F238E27FC236}">
                <a16:creationId xmlns:a16="http://schemas.microsoft.com/office/drawing/2014/main" id="{3384C9A7-CB7C-C52C-78E8-19EB7B58AC77}"/>
              </a:ext>
            </a:extLst>
          </p:cNvPr>
          <p:cNvSpPr>
            <a:spLocks noChangeAspect="1" noChangeArrowheads="1"/>
          </p:cNvSpPr>
          <p:nvPr/>
        </p:nvSpPr>
        <p:spPr bwMode="auto">
          <a:xfrm>
            <a:off x="468313" y="-343503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08" name="AutoShape 192" descr="delete history element">
            <a:extLst>
              <a:ext uri="{FF2B5EF4-FFF2-40B4-BE49-F238E27FC236}">
                <a16:creationId xmlns:a16="http://schemas.microsoft.com/office/drawing/2014/main" id="{E26F9040-0D65-E07B-1CBD-10E0CCFF77B2}"/>
              </a:ext>
            </a:extLst>
          </p:cNvPr>
          <p:cNvSpPr>
            <a:spLocks noChangeAspect="1" noChangeArrowheads="1"/>
          </p:cNvSpPr>
          <p:nvPr/>
        </p:nvSpPr>
        <p:spPr bwMode="auto">
          <a:xfrm>
            <a:off x="468313" y="-3378676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09" name="AutoShape 193" descr="add to bookmark">
            <a:extLst>
              <a:ext uri="{FF2B5EF4-FFF2-40B4-BE49-F238E27FC236}">
                <a16:creationId xmlns:a16="http://schemas.microsoft.com/office/drawing/2014/main" id="{904B0AC9-4801-6B0A-385D-145B79EAFAEB}"/>
              </a:ext>
            </a:extLst>
          </p:cNvPr>
          <p:cNvSpPr>
            <a:spLocks noChangeAspect="1" noChangeArrowheads="1"/>
          </p:cNvSpPr>
          <p:nvPr/>
        </p:nvSpPr>
        <p:spPr bwMode="auto">
          <a:xfrm>
            <a:off x="547688" y="-3349783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10" name="AutoShape 194">
            <a:extLst>
              <a:ext uri="{FF2B5EF4-FFF2-40B4-BE49-F238E27FC236}">
                <a16:creationId xmlns:a16="http://schemas.microsoft.com/office/drawing/2014/main" id="{E234A94D-4EFD-46CB-12FB-3B7A1FB47EB1}"/>
              </a:ext>
            </a:extLst>
          </p:cNvPr>
          <p:cNvSpPr>
            <a:spLocks noChangeAspect="1" noChangeArrowheads="1"/>
          </p:cNvSpPr>
          <p:nvPr/>
        </p:nvSpPr>
        <p:spPr bwMode="auto">
          <a:xfrm>
            <a:off x="468313" y="-332073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11" name="AutoShape 195" descr="arrow right">
            <a:extLst>
              <a:ext uri="{FF2B5EF4-FFF2-40B4-BE49-F238E27FC236}">
                <a16:creationId xmlns:a16="http://schemas.microsoft.com/office/drawing/2014/main" id="{1D811913-BF36-F692-74CC-A465050906C2}"/>
              </a:ext>
            </a:extLst>
          </p:cNvPr>
          <p:cNvSpPr>
            <a:spLocks noChangeAspect="1" noChangeArrowheads="1"/>
          </p:cNvSpPr>
          <p:nvPr/>
        </p:nvSpPr>
        <p:spPr bwMode="auto">
          <a:xfrm>
            <a:off x="468313" y="-32918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12" name="AutoShape 196">
            <a:extLst>
              <a:ext uri="{FF2B5EF4-FFF2-40B4-BE49-F238E27FC236}">
                <a16:creationId xmlns:a16="http://schemas.microsoft.com/office/drawing/2014/main" id="{52E31C4E-237E-5937-94CE-46FEF7D8FFEF}"/>
              </a:ext>
            </a:extLst>
          </p:cNvPr>
          <p:cNvSpPr>
            <a:spLocks noChangeAspect="1" noChangeArrowheads="1"/>
          </p:cNvSpPr>
          <p:nvPr/>
        </p:nvSpPr>
        <p:spPr bwMode="auto">
          <a:xfrm>
            <a:off x="468313" y="-326294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13" name="AutoShape 197" descr="delete history element">
            <a:extLst>
              <a:ext uri="{FF2B5EF4-FFF2-40B4-BE49-F238E27FC236}">
                <a16:creationId xmlns:a16="http://schemas.microsoft.com/office/drawing/2014/main" id="{BBF20EE4-5D40-F4EA-582F-2B418B416060}"/>
              </a:ext>
            </a:extLst>
          </p:cNvPr>
          <p:cNvSpPr>
            <a:spLocks noChangeAspect="1" noChangeArrowheads="1"/>
          </p:cNvSpPr>
          <p:nvPr/>
        </p:nvSpPr>
        <p:spPr bwMode="auto">
          <a:xfrm>
            <a:off x="468313" y="-320643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14" name="AutoShape 198" descr="add to bookmark">
            <a:extLst>
              <a:ext uri="{FF2B5EF4-FFF2-40B4-BE49-F238E27FC236}">
                <a16:creationId xmlns:a16="http://schemas.microsoft.com/office/drawing/2014/main" id="{5D3BA7E4-569D-F103-4070-E1A4EE6EF53E}"/>
              </a:ext>
            </a:extLst>
          </p:cNvPr>
          <p:cNvSpPr>
            <a:spLocks noChangeAspect="1" noChangeArrowheads="1"/>
          </p:cNvSpPr>
          <p:nvPr/>
        </p:nvSpPr>
        <p:spPr bwMode="auto">
          <a:xfrm>
            <a:off x="547688" y="-31775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15" name="AutoShape 199">
            <a:extLst>
              <a:ext uri="{FF2B5EF4-FFF2-40B4-BE49-F238E27FC236}">
                <a16:creationId xmlns:a16="http://schemas.microsoft.com/office/drawing/2014/main" id="{9BB0E5A2-2087-42C9-3E97-E243320509F9}"/>
              </a:ext>
            </a:extLst>
          </p:cNvPr>
          <p:cNvSpPr>
            <a:spLocks noChangeAspect="1" noChangeArrowheads="1"/>
          </p:cNvSpPr>
          <p:nvPr/>
        </p:nvSpPr>
        <p:spPr bwMode="auto">
          <a:xfrm>
            <a:off x="468313" y="-314864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16" name="AutoShape 200" descr="arrow right">
            <a:extLst>
              <a:ext uri="{FF2B5EF4-FFF2-40B4-BE49-F238E27FC236}">
                <a16:creationId xmlns:a16="http://schemas.microsoft.com/office/drawing/2014/main" id="{D70E985F-7F8E-EDFB-3320-519B33B446FE}"/>
              </a:ext>
            </a:extLst>
          </p:cNvPr>
          <p:cNvSpPr>
            <a:spLocks noChangeAspect="1" noChangeArrowheads="1"/>
          </p:cNvSpPr>
          <p:nvPr/>
        </p:nvSpPr>
        <p:spPr bwMode="auto">
          <a:xfrm>
            <a:off x="468313" y="-3119596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17" name="AutoShape 201">
            <a:extLst>
              <a:ext uri="{FF2B5EF4-FFF2-40B4-BE49-F238E27FC236}">
                <a16:creationId xmlns:a16="http://schemas.microsoft.com/office/drawing/2014/main" id="{740B2250-F257-E2A9-71DE-73E36EB7B4FB}"/>
              </a:ext>
            </a:extLst>
          </p:cNvPr>
          <p:cNvSpPr>
            <a:spLocks noChangeAspect="1" noChangeArrowheads="1"/>
          </p:cNvSpPr>
          <p:nvPr/>
        </p:nvSpPr>
        <p:spPr bwMode="auto">
          <a:xfrm>
            <a:off x="468313" y="-3090703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18" name="AutoShape 202" descr="delete history element">
            <a:extLst>
              <a:ext uri="{FF2B5EF4-FFF2-40B4-BE49-F238E27FC236}">
                <a16:creationId xmlns:a16="http://schemas.microsoft.com/office/drawing/2014/main" id="{E04E811D-98CD-8DF1-3D46-93641FF4AA68}"/>
              </a:ext>
            </a:extLst>
          </p:cNvPr>
          <p:cNvSpPr>
            <a:spLocks noChangeAspect="1" noChangeArrowheads="1"/>
          </p:cNvSpPr>
          <p:nvPr/>
        </p:nvSpPr>
        <p:spPr bwMode="auto">
          <a:xfrm>
            <a:off x="468313" y="-303434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19" name="AutoShape 203" descr="add to bookmark">
            <a:extLst>
              <a:ext uri="{FF2B5EF4-FFF2-40B4-BE49-F238E27FC236}">
                <a16:creationId xmlns:a16="http://schemas.microsoft.com/office/drawing/2014/main" id="{826939E0-D565-177D-012A-94A2EE54693C}"/>
              </a:ext>
            </a:extLst>
          </p:cNvPr>
          <p:cNvSpPr>
            <a:spLocks noChangeAspect="1" noChangeArrowheads="1"/>
          </p:cNvSpPr>
          <p:nvPr/>
        </p:nvSpPr>
        <p:spPr bwMode="auto">
          <a:xfrm>
            <a:off x="547688" y="-3005296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20" name="AutoShape 204">
            <a:extLst>
              <a:ext uri="{FF2B5EF4-FFF2-40B4-BE49-F238E27FC236}">
                <a16:creationId xmlns:a16="http://schemas.microsoft.com/office/drawing/2014/main" id="{480BB27A-3DAB-9B9F-DF52-C312B8BB4295}"/>
              </a:ext>
            </a:extLst>
          </p:cNvPr>
          <p:cNvSpPr>
            <a:spLocks noChangeAspect="1" noChangeArrowheads="1"/>
          </p:cNvSpPr>
          <p:nvPr/>
        </p:nvSpPr>
        <p:spPr bwMode="auto">
          <a:xfrm>
            <a:off x="468313" y="-2976403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21" name="AutoShape 205" descr="arrow right">
            <a:extLst>
              <a:ext uri="{FF2B5EF4-FFF2-40B4-BE49-F238E27FC236}">
                <a16:creationId xmlns:a16="http://schemas.microsoft.com/office/drawing/2014/main" id="{B089706A-D745-7E44-E393-2B11B65B1FCE}"/>
              </a:ext>
            </a:extLst>
          </p:cNvPr>
          <p:cNvSpPr>
            <a:spLocks noChangeAspect="1" noChangeArrowheads="1"/>
          </p:cNvSpPr>
          <p:nvPr/>
        </p:nvSpPr>
        <p:spPr bwMode="auto">
          <a:xfrm>
            <a:off x="468313" y="-29473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22" name="AutoShape 206">
            <a:extLst>
              <a:ext uri="{FF2B5EF4-FFF2-40B4-BE49-F238E27FC236}">
                <a16:creationId xmlns:a16="http://schemas.microsoft.com/office/drawing/2014/main" id="{872376DA-0C61-CBE2-8028-44853DCF6415}"/>
              </a:ext>
            </a:extLst>
          </p:cNvPr>
          <p:cNvSpPr>
            <a:spLocks noChangeAspect="1" noChangeArrowheads="1"/>
          </p:cNvSpPr>
          <p:nvPr/>
        </p:nvSpPr>
        <p:spPr bwMode="auto">
          <a:xfrm>
            <a:off x="468313" y="-29184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23" name="AutoShape 207" descr="delete history element">
            <a:extLst>
              <a:ext uri="{FF2B5EF4-FFF2-40B4-BE49-F238E27FC236}">
                <a16:creationId xmlns:a16="http://schemas.microsoft.com/office/drawing/2014/main" id="{087BFD26-5764-5A7A-C375-FC5C742FCF6A}"/>
              </a:ext>
            </a:extLst>
          </p:cNvPr>
          <p:cNvSpPr>
            <a:spLocks noChangeAspect="1" noChangeArrowheads="1"/>
          </p:cNvSpPr>
          <p:nvPr/>
        </p:nvSpPr>
        <p:spPr bwMode="auto">
          <a:xfrm>
            <a:off x="468313" y="-2862103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24" name="AutoShape 208" descr="add to bookmark">
            <a:extLst>
              <a:ext uri="{FF2B5EF4-FFF2-40B4-BE49-F238E27FC236}">
                <a16:creationId xmlns:a16="http://schemas.microsoft.com/office/drawing/2014/main" id="{6082A7CB-2F8C-4184-0478-708D837E1DFD}"/>
              </a:ext>
            </a:extLst>
          </p:cNvPr>
          <p:cNvSpPr>
            <a:spLocks noChangeAspect="1" noChangeArrowheads="1"/>
          </p:cNvSpPr>
          <p:nvPr/>
        </p:nvSpPr>
        <p:spPr bwMode="auto">
          <a:xfrm>
            <a:off x="547688" y="-28330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25" name="AutoShape 209">
            <a:extLst>
              <a:ext uri="{FF2B5EF4-FFF2-40B4-BE49-F238E27FC236}">
                <a16:creationId xmlns:a16="http://schemas.microsoft.com/office/drawing/2014/main" id="{4F1DF823-3D9A-9D3B-3CF1-1A4F2EE4CBAF}"/>
              </a:ext>
            </a:extLst>
          </p:cNvPr>
          <p:cNvSpPr>
            <a:spLocks noChangeAspect="1" noChangeArrowheads="1"/>
          </p:cNvSpPr>
          <p:nvPr/>
        </p:nvSpPr>
        <p:spPr bwMode="auto">
          <a:xfrm>
            <a:off x="468313" y="-28041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26" name="AutoShape 210" descr="arrow right">
            <a:extLst>
              <a:ext uri="{FF2B5EF4-FFF2-40B4-BE49-F238E27FC236}">
                <a16:creationId xmlns:a16="http://schemas.microsoft.com/office/drawing/2014/main" id="{B36C40D5-1B1F-C354-9858-26D7A808DF27}"/>
              </a:ext>
            </a:extLst>
          </p:cNvPr>
          <p:cNvSpPr>
            <a:spLocks noChangeAspect="1" noChangeArrowheads="1"/>
          </p:cNvSpPr>
          <p:nvPr/>
        </p:nvSpPr>
        <p:spPr bwMode="auto">
          <a:xfrm>
            <a:off x="468313" y="-277526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27" name="AutoShape 211">
            <a:extLst>
              <a:ext uri="{FF2B5EF4-FFF2-40B4-BE49-F238E27FC236}">
                <a16:creationId xmlns:a16="http://schemas.microsoft.com/office/drawing/2014/main" id="{82CA241D-D51E-E508-A49F-42572E4A94CD}"/>
              </a:ext>
            </a:extLst>
          </p:cNvPr>
          <p:cNvSpPr>
            <a:spLocks noChangeAspect="1" noChangeArrowheads="1"/>
          </p:cNvSpPr>
          <p:nvPr/>
        </p:nvSpPr>
        <p:spPr bwMode="auto">
          <a:xfrm>
            <a:off x="468313" y="-2746216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28" name="AutoShape 212" descr="delete history element">
            <a:extLst>
              <a:ext uri="{FF2B5EF4-FFF2-40B4-BE49-F238E27FC236}">
                <a16:creationId xmlns:a16="http://schemas.microsoft.com/office/drawing/2014/main" id="{C0AED830-A4E8-4837-D131-FBEA72C80FDF}"/>
              </a:ext>
            </a:extLst>
          </p:cNvPr>
          <p:cNvSpPr>
            <a:spLocks noChangeAspect="1" noChangeArrowheads="1"/>
          </p:cNvSpPr>
          <p:nvPr/>
        </p:nvSpPr>
        <p:spPr bwMode="auto">
          <a:xfrm>
            <a:off x="468313" y="-26898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29" name="AutoShape 213" descr="add to bookmark">
            <a:extLst>
              <a:ext uri="{FF2B5EF4-FFF2-40B4-BE49-F238E27FC236}">
                <a16:creationId xmlns:a16="http://schemas.microsoft.com/office/drawing/2014/main" id="{ECA8012C-DEA8-0563-C0D0-0E428AD7A99D}"/>
              </a:ext>
            </a:extLst>
          </p:cNvPr>
          <p:cNvSpPr>
            <a:spLocks noChangeAspect="1" noChangeArrowheads="1"/>
          </p:cNvSpPr>
          <p:nvPr/>
        </p:nvSpPr>
        <p:spPr bwMode="auto">
          <a:xfrm>
            <a:off x="547688" y="-266096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30" name="AutoShape 214">
            <a:extLst>
              <a:ext uri="{FF2B5EF4-FFF2-40B4-BE49-F238E27FC236}">
                <a16:creationId xmlns:a16="http://schemas.microsoft.com/office/drawing/2014/main" id="{D8D85E3F-A5E5-EE81-6C4C-8322DEB01AFA}"/>
              </a:ext>
            </a:extLst>
          </p:cNvPr>
          <p:cNvSpPr>
            <a:spLocks noChangeAspect="1" noChangeArrowheads="1"/>
          </p:cNvSpPr>
          <p:nvPr/>
        </p:nvSpPr>
        <p:spPr bwMode="auto">
          <a:xfrm>
            <a:off x="468313" y="-2631916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31" name="AutoShape 215" descr="arrow right">
            <a:extLst>
              <a:ext uri="{FF2B5EF4-FFF2-40B4-BE49-F238E27FC236}">
                <a16:creationId xmlns:a16="http://schemas.microsoft.com/office/drawing/2014/main" id="{7AC6BEAE-B39B-E269-8C5D-9ACD453D71AA}"/>
              </a:ext>
            </a:extLst>
          </p:cNvPr>
          <p:cNvSpPr>
            <a:spLocks noChangeAspect="1" noChangeArrowheads="1"/>
          </p:cNvSpPr>
          <p:nvPr/>
        </p:nvSpPr>
        <p:spPr bwMode="auto">
          <a:xfrm>
            <a:off x="468313" y="-2603023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32" name="AutoShape 216">
            <a:extLst>
              <a:ext uri="{FF2B5EF4-FFF2-40B4-BE49-F238E27FC236}">
                <a16:creationId xmlns:a16="http://schemas.microsoft.com/office/drawing/2014/main" id="{42DDEB4C-9015-1EEF-6B15-758C5017D4AC}"/>
              </a:ext>
            </a:extLst>
          </p:cNvPr>
          <p:cNvSpPr>
            <a:spLocks noChangeAspect="1" noChangeArrowheads="1"/>
          </p:cNvSpPr>
          <p:nvPr/>
        </p:nvSpPr>
        <p:spPr bwMode="auto">
          <a:xfrm>
            <a:off x="468313" y="-257397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33" name="AutoShape 217" descr="delete history element">
            <a:extLst>
              <a:ext uri="{FF2B5EF4-FFF2-40B4-BE49-F238E27FC236}">
                <a16:creationId xmlns:a16="http://schemas.microsoft.com/office/drawing/2014/main" id="{E983ADEA-C0EA-1E0B-BC2A-728494E3C5DC}"/>
              </a:ext>
            </a:extLst>
          </p:cNvPr>
          <p:cNvSpPr>
            <a:spLocks noChangeAspect="1" noChangeArrowheads="1"/>
          </p:cNvSpPr>
          <p:nvPr/>
        </p:nvSpPr>
        <p:spPr bwMode="auto">
          <a:xfrm>
            <a:off x="468313" y="-2517616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34" name="AutoShape 218" descr="add to bookmark">
            <a:extLst>
              <a:ext uri="{FF2B5EF4-FFF2-40B4-BE49-F238E27FC236}">
                <a16:creationId xmlns:a16="http://schemas.microsoft.com/office/drawing/2014/main" id="{F323B299-F7CD-7408-EF45-B70AE7BEA2A7}"/>
              </a:ext>
            </a:extLst>
          </p:cNvPr>
          <p:cNvSpPr>
            <a:spLocks noChangeAspect="1" noChangeArrowheads="1"/>
          </p:cNvSpPr>
          <p:nvPr/>
        </p:nvSpPr>
        <p:spPr bwMode="auto">
          <a:xfrm>
            <a:off x="547688" y="-2488723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35" name="AutoShape 219">
            <a:extLst>
              <a:ext uri="{FF2B5EF4-FFF2-40B4-BE49-F238E27FC236}">
                <a16:creationId xmlns:a16="http://schemas.microsoft.com/office/drawing/2014/main" id="{1205F3BD-00D3-DA08-FA3F-ED94D460162C}"/>
              </a:ext>
            </a:extLst>
          </p:cNvPr>
          <p:cNvSpPr>
            <a:spLocks noChangeAspect="1" noChangeArrowheads="1"/>
          </p:cNvSpPr>
          <p:nvPr/>
        </p:nvSpPr>
        <p:spPr bwMode="auto">
          <a:xfrm>
            <a:off x="468313" y="-245967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36" name="AutoShape 220" descr="arrow right">
            <a:extLst>
              <a:ext uri="{FF2B5EF4-FFF2-40B4-BE49-F238E27FC236}">
                <a16:creationId xmlns:a16="http://schemas.microsoft.com/office/drawing/2014/main" id="{83C7E29A-7D44-1817-9451-206618FA45BA}"/>
              </a:ext>
            </a:extLst>
          </p:cNvPr>
          <p:cNvSpPr>
            <a:spLocks noChangeAspect="1" noChangeArrowheads="1"/>
          </p:cNvSpPr>
          <p:nvPr/>
        </p:nvSpPr>
        <p:spPr bwMode="auto">
          <a:xfrm>
            <a:off x="468313" y="-24307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37" name="AutoShape 221">
            <a:extLst>
              <a:ext uri="{FF2B5EF4-FFF2-40B4-BE49-F238E27FC236}">
                <a16:creationId xmlns:a16="http://schemas.microsoft.com/office/drawing/2014/main" id="{4198A981-FBCB-B2FB-EE3F-7CAD8E172018}"/>
              </a:ext>
            </a:extLst>
          </p:cNvPr>
          <p:cNvSpPr>
            <a:spLocks noChangeAspect="1" noChangeArrowheads="1"/>
          </p:cNvSpPr>
          <p:nvPr/>
        </p:nvSpPr>
        <p:spPr bwMode="auto">
          <a:xfrm>
            <a:off x="468313" y="-240188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38" name="AutoShape 222" descr="delete history element">
            <a:extLst>
              <a:ext uri="{FF2B5EF4-FFF2-40B4-BE49-F238E27FC236}">
                <a16:creationId xmlns:a16="http://schemas.microsoft.com/office/drawing/2014/main" id="{E3395D8B-6851-9F64-BD3D-6B7623136CB5}"/>
              </a:ext>
            </a:extLst>
          </p:cNvPr>
          <p:cNvSpPr>
            <a:spLocks noChangeAspect="1" noChangeArrowheads="1"/>
          </p:cNvSpPr>
          <p:nvPr/>
        </p:nvSpPr>
        <p:spPr bwMode="auto">
          <a:xfrm>
            <a:off x="468313" y="-234537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39" name="AutoShape 223" descr="add to bookmark">
            <a:extLst>
              <a:ext uri="{FF2B5EF4-FFF2-40B4-BE49-F238E27FC236}">
                <a16:creationId xmlns:a16="http://schemas.microsoft.com/office/drawing/2014/main" id="{3CB54800-8D4B-11C6-A9D6-CAE4E41A8EA7}"/>
              </a:ext>
            </a:extLst>
          </p:cNvPr>
          <p:cNvSpPr>
            <a:spLocks noChangeAspect="1" noChangeArrowheads="1"/>
          </p:cNvSpPr>
          <p:nvPr/>
        </p:nvSpPr>
        <p:spPr bwMode="auto">
          <a:xfrm>
            <a:off x="547688" y="-2316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40" name="AutoShape 224">
            <a:extLst>
              <a:ext uri="{FF2B5EF4-FFF2-40B4-BE49-F238E27FC236}">
                <a16:creationId xmlns:a16="http://schemas.microsoft.com/office/drawing/2014/main" id="{31B30365-5F6A-59DB-65BD-65FFD203ED4B}"/>
              </a:ext>
            </a:extLst>
          </p:cNvPr>
          <p:cNvSpPr>
            <a:spLocks noChangeAspect="1" noChangeArrowheads="1"/>
          </p:cNvSpPr>
          <p:nvPr/>
        </p:nvSpPr>
        <p:spPr bwMode="auto">
          <a:xfrm>
            <a:off x="468313" y="-228758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41" name="AutoShape 225" descr="arrow right">
            <a:extLst>
              <a:ext uri="{FF2B5EF4-FFF2-40B4-BE49-F238E27FC236}">
                <a16:creationId xmlns:a16="http://schemas.microsoft.com/office/drawing/2014/main" id="{4F7B2F95-430C-AE21-2AA5-8DAD0FAF5205}"/>
              </a:ext>
            </a:extLst>
          </p:cNvPr>
          <p:cNvSpPr>
            <a:spLocks noChangeAspect="1" noChangeArrowheads="1"/>
          </p:cNvSpPr>
          <p:nvPr/>
        </p:nvSpPr>
        <p:spPr bwMode="auto">
          <a:xfrm>
            <a:off x="468313" y="-2258536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42" name="AutoShape 226">
            <a:extLst>
              <a:ext uri="{FF2B5EF4-FFF2-40B4-BE49-F238E27FC236}">
                <a16:creationId xmlns:a16="http://schemas.microsoft.com/office/drawing/2014/main" id="{50967674-8AAF-483D-21F6-C55A3FDEEC4C}"/>
              </a:ext>
            </a:extLst>
          </p:cNvPr>
          <p:cNvSpPr>
            <a:spLocks noChangeAspect="1" noChangeArrowheads="1"/>
          </p:cNvSpPr>
          <p:nvPr/>
        </p:nvSpPr>
        <p:spPr bwMode="auto">
          <a:xfrm>
            <a:off x="468313" y="-2229643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43" name="AutoShape 227" descr="delete history element">
            <a:extLst>
              <a:ext uri="{FF2B5EF4-FFF2-40B4-BE49-F238E27FC236}">
                <a16:creationId xmlns:a16="http://schemas.microsoft.com/office/drawing/2014/main" id="{6BDDB057-0035-B88E-3AF9-59D547391220}"/>
              </a:ext>
            </a:extLst>
          </p:cNvPr>
          <p:cNvSpPr>
            <a:spLocks noChangeAspect="1" noChangeArrowheads="1"/>
          </p:cNvSpPr>
          <p:nvPr/>
        </p:nvSpPr>
        <p:spPr bwMode="auto">
          <a:xfrm>
            <a:off x="468313" y="-217328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44" name="AutoShape 228" descr="add to bookmark">
            <a:extLst>
              <a:ext uri="{FF2B5EF4-FFF2-40B4-BE49-F238E27FC236}">
                <a16:creationId xmlns:a16="http://schemas.microsoft.com/office/drawing/2014/main" id="{4E4B932B-5CBB-2BC2-7CB8-1FF3A3FCB93A}"/>
              </a:ext>
            </a:extLst>
          </p:cNvPr>
          <p:cNvSpPr>
            <a:spLocks noChangeAspect="1" noChangeArrowheads="1"/>
          </p:cNvSpPr>
          <p:nvPr/>
        </p:nvSpPr>
        <p:spPr bwMode="auto">
          <a:xfrm>
            <a:off x="547688" y="-2144236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45" name="AutoShape 229">
            <a:extLst>
              <a:ext uri="{FF2B5EF4-FFF2-40B4-BE49-F238E27FC236}">
                <a16:creationId xmlns:a16="http://schemas.microsoft.com/office/drawing/2014/main" id="{685D3C9E-72C4-E0AC-DC66-125349B3A63D}"/>
              </a:ext>
            </a:extLst>
          </p:cNvPr>
          <p:cNvSpPr>
            <a:spLocks noChangeAspect="1" noChangeArrowheads="1"/>
          </p:cNvSpPr>
          <p:nvPr/>
        </p:nvSpPr>
        <p:spPr bwMode="auto">
          <a:xfrm>
            <a:off x="468313" y="-2115343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46" name="AutoShape 230" descr="arrow right">
            <a:extLst>
              <a:ext uri="{FF2B5EF4-FFF2-40B4-BE49-F238E27FC236}">
                <a16:creationId xmlns:a16="http://schemas.microsoft.com/office/drawing/2014/main" id="{55E18394-5B54-A9DB-73FC-ECDE166BA83E}"/>
              </a:ext>
            </a:extLst>
          </p:cNvPr>
          <p:cNvSpPr>
            <a:spLocks noChangeAspect="1" noChangeArrowheads="1"/>
          </p:cNvSpPr>
          <p:nvPr/>
        </p:nvSpPr>
        <p:spPr bwMode="auto">
          <a:xfrm>
            <a:off x="468313" y="-208629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47" name="AutoShape 231">
            <a:extLst>
              <a:ext uri="{FF2B5EF4-FFF2-40B4-BE49-F238E27FC236}">
                <a16:creationId xmlns:a16="http://schemas.microsoft.com/office/drawing/2014/main" id="{5902B1DF-4EE5-17C3-C178-9BBAF6D3C6B5}"/>
              </a:ext>
            </a:extLst>
          </p:cNvPr>
          <p:cNvSpPr>
            <a:spLocks noChangeAspect="1" noChangeArrowheads="1"/>
          </p:cNvSpPr>
          <p:nvPr/>
        </p:nvSpPr>
        <p:spPr bwMode="auto">
          <a:xfrm>
            <a:off x="468313" y="-20574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48" name="AutoShape 232" descr="delete history element">
            <a:extLst>
              <a:ext uri="{FF2B5EF4-FFF2-40B4-BE49-F238E27FC236}">
                <a16:creationId xmlns:a16="http://schemas.microsoft.com/office/drawing/2014/main" id="{14E612F2-E4E2-2462-D161-2B77199D49F0}"/>
              </a:ext>
            </a:extLst>
          </p:cNvPr>
          <p:cNvSpPr>
            <a:spLocks noChangeAspect="1" noChangeArrowheads="1"/>
          </p:cNvSpPr>
          <p:nvPr/>
        </p:nvSpPr>
        <p:spPr bwMode="auto">
          <a:xfrm>
            <a:off x="468313" y="-2001043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49" name="AutoShape 233" descr="add to bookmark">
            <a:extLst>
              <a:ext uri="{FF2B5EF4-FFF2-40B4-BE49-F238E27FC236}">
                <a16:creationId xmlns:a16="http://schemas.microsoft.com/office/drawing/2014/main" id="{44A6895E-3A75-1096-1B13-529320001AC1}"/>
              </a:ext>
            </a:extLst>
          </p:cNvPr>
          <p:cNvSpPr>
            <a:spLocks noChangeAspect="1" noChangeArrowheads="1"/>
          </p:cNvSpPr>
          <p:nvPr/>
        </p:nvSpPr>
        <p:spPr bwMode="auto">
          <a:xfrm>
            <a:off x="547688" y="-197199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50" name="AutoShape 234">
            <a:extLst>
              <a:ext uri="{FF2B5EF4-FFF2-40B4-BE49-F238E27FC236}">
                <a16:creationId xmlns:a16="http://schemas.microsoft.com/office/drawing/2014/main" id="{40059801-34AA-946F-9699-1C996F5DEC10}"/>
              </a:ext>
            </a:extLst>
          </p:cNvPr>
          <p:cNvSpPr>
            <a:spLocks noChangeAspect="1" noChangeArrowheads="1"/>
          </p:cNvSpPr>
          <p:nvPr/>
        </p:nvSpPr>
        <p:spPr bwMode="auto">
          <a:xfrm>
            <a:off x="468313" y="-19431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51" name="AutoShape 235" descr="arrow right">
            <a:extLst>
              <a:ext uri="{FF2B5EF4-FFF2-40B4-BE49-F238E27FC236}">
                <a16:creationId xmlns:a16="http://schemas.microsoft.com/office/drawing/2014/main" id="{79F0EE80-35B3-6DEC-8864-F0B9EC28EA8A}"/>
              </a:ext>
            </a:extLst>
          </p:cNvPr>
          <p:cNvSpPr>
            <a:spLocks noChangeAspect="1" noChangeArrowheads="1"/>
          </p:cNvSpPr>
          <p:nvPr/>
        </p:nvSpPr>
        <p:spPr bwMode="auto">
          <a:xfrm>
            <a:off x="468313" y="-191420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52" name="AutoShape 236">
            <a:extLst>
              <a:ext uri="{FF2B5EF4-FFF2-40B4-BE49-F238E27FC236}">
                <a16:creationId xmlns:a16="http://schemas.microsoft.com/office/drawing/2014/main" id="{6B5C176D-ADBD-A48F-1050-FEB7328905BB}"/>
              </a:ext>
            </a:extLst>
          </p:cNvPr>
          <p:cNvSpPr>
            <a:spLocks noChangeAspect="1" noChangeArrowheads="1"/>
          </p:cNvSpPr>
          <p:nvPr/>
        </p:nvSpPr>
        <p:spPr bwMode="auto">
          <a:xfrm>
            <a:off x="468313" y="-1885156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53" name="AutoShape 237" descr="delete history element">
            <a:extLst>
              <a:ext uri="{FF2B5EF4-FFF2-40B4-BE49-F238E27FC236}">
                <a16:creationId xmlns:a16="http://schemas.microsoft.com/office/drawing/2014/main" id="{BC65EE15-E583-17BE-1F46-059EE8F3E5DC}"/>
              </a:ext>
            </a:extLst>
          </p:cNvPr>
          <p:cNvSpPr>
            <a:spLocks noChangeAspect="1" noChangeArrowheads="1"/>
          </p:cNvSpPr>
          <p:nvPr/>
        </p:nvSpPr>
        <p:spPr bwMode="auto">
          <a:xfrm>
            <a:off x="468313" y="-18288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54" name="AutoShape 238" descr="add to bookmark">
            <a:extLst>
              <a:ext uri="{FF2B5EF4-FFF2-40B4-BE49-F238E27FC236}">
                <a16:creationId xmlns:a16="http://schemas.microsoft.com/office/drawing/2014/main" id="{ED45E5A5-4DAE-7006-4496-84F241A3F91C}"/>
              </a:ext>
            </a:extLst>
          </p:cNvPr>
          <p:cNvSpPr>
            <a:spLocks noChangeAspect="1" noChangeArrowheads="1"/>
          </p:cNvSpPr>
          <p:nvPr/>
        </p:nvSpPr>
        <p:spPr bwMode="auto">
          <a:xfrm>
            <a:off x="547688" y="-179990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55" name="AutoShape 239">
            <a:extLst>
              <a:ext uri="{FF2B5EF4-FFF2-40B4-BE49-F238E27FC236}">
                <a16:creationId xmlns:a16="http://schemas.microsoft.com/office/drawing/2014/main" id="{58B167F0-5E80-9685-D9FE-D0C931AA6776}"/>
              </a:ext>
            </a:extLst>
          </p:cNvPr>
          <p:cNvSpPr>
            <a:spLocks noChangeAspect="1" noChangeArrowheads="1"/>
          </p:cNvSpPr>
          <p:nvPr/>
        </p:nvSpPr>
        <p:spPr bwMode="auto">
          <a:xfrm>
            <a:off x="468313" y="-1770856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56" name="AutoShape 240" descr="arrow right">
            <a:extLst>
              <a:ext uri="{FF2B5EF4-FFF2-40B4-BE49-F238E27FC236}">
                <a16:creationId xmlns:a16="http://schemas.microsoft.com/office/drawing/2014/main" id="{9C2D7B9E-6376-C123-7AED-D3A520B9BD48}"/>
              </a:ext>
            </a:extLst>
          </p:cNvPr>
          <p:cNvSpPr>
            <a:spLocks noChangeAspect="1" noChangeArrowheads="1"/>
          </p:cNvSpPr>
          <p:nvPr/>
        </p:nvSpPr>
        <p:spPr bwMode="auto">
          <a:xfrm>
            <a:off x="468313" y="-1741963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57" name="AutoShape 241">
            <a:extLst>
              <a:ext uri="{FF2B5EF4-FFF2-40B4-BE49-F238E27FC236}">
                <a16:creationId xmlns:a16="http://schemas.microsoft.com/office/drawing/2014/main" id="{C44C81BF-FF68-C870-FEB9-EC871E7408F5}"/>
              </a:ext>
            </a:extLst>
          </p:cNvPr>
          <p:cNvSpPr>
            <a:spLocks noChangeAspect="1" noChangeArrowheads="1"/>
          </p:cNvSpPr>
          <p:nvPr/>
        </p:nvSpPr>
        <p:spPr bwMode="auto">
          <a:xfrm>
            <a:off x="468313" y="-171291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58" name="AutoShape 242" descr="delete history element">
            <a:extLst>
              <a:ext uri="{FF2B5EF4-FFF2-40B4-BE49-F238E27FC236}">
                <a16:creationId xmlns:a16="http://schemas.microsoft.com/office/drawing/2014/main" id="{8CF6F5CF-4DCF-5DB6-D27F-356ADB89B412}"/>
              </a:ext>
            </a:extLst>
          </p:cNvPr>
          <p:cNvSpPr>
            <a:spLocks noChangeAspect="1" noChangeArrowheads="1"/>
          </p:cNvSpPr>
          <p:nvPr/>
        </p:nvSpPr>
        <p:spPr bwMode="auto">
          <a:xfrm>
            <a:off x="468313" y="-1656556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59" name="AutoShape 243" descr="add to bookmark">
            <a:extLst>
              <a:ext uri="{FF2B5EF4-FFF2-40B4-BE49-F238E27FC236}">
                <a16:creationId xmlns:a16="http://schemas.microsoft.com/office/drawing/2014/main" id="{E6CF7DFC-3974-6991-A4FE-BA0AC1318A13}"/>
              </a:ext>
            </a:extLst>
          </p:cNvPr>
          <p:cNvSpPr>
            <a:spLocks noChangeAspect="1" noChangeArrowheads="1"/>
          </p:cNvSpPr>
          <p:nvPr/>
        </p:nvSpPr>
        <p:spPr bwMode="auto">
          <a:xfrm>
            <a:off x="547688" y="-1627663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60" name="AutoShape 244">
            <a:extLst>
              <a:ext uri="{FF2B5EF4-FFF2-40B4-BE49-F238E27FC236}">
                <a16:creationId xmlns:a16="http://schemas.microsoft.com/office/drawing/2014/main" id="{AB008E1A-8AC7-C886-022D-4AC9C20C46C5}"/>
              </a:ext>
            </a:extLst>
          </p:cNvPr>
          <p:cNvSpPr>
            <a:spLocks noChangeAspect="1" noChangeArrowheads="1"/>
          </p:cNvSpPr>
          <p:nvPr/>
        </p:nvSpPr>
        <p:spPr bwMode="auto">
          <a:xfrm>
            <a:off x="468313" y="-159861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61" name="AutoShape 245" descr="arrow right">
            <a:extLst>
              <a:ext uri="{FF2B5EF4-FFF2-40B4-BE49-F238E27FC236}">
                <a16:creationId xmlns:a16="http://schemas.microsoft.com/office/drawing/2014/main" id="{D87B3450-2343-348B-7B6A-4475B8F155C6}"/>
              </a:ext>
            </a:extLst>
          </p:cNvPr>
          <p:cNvSpPr>
            <a:spLocks noChangeAspect="1" noChangeArrowheads="1"/>
          </p:cNvSpPr>
          <p:nvPr/>
        </p:nvSpPr>
        <p:spPr bwMode="auto">
          <a:xfrm>
            <a:off x="468313" y="-156972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62" name="AutoShape 246">
            <a:extLst>
              <a:ext uri="{FF2B5EF4-FFF2-40B4-BE49-F238E27FC236}">
                <a16:creationId xmlns:a16="http://schemas.microsoft.com/office/drawing/2014/main" id="{1F291D2F-B03D-0697-1D6E-3432468C3A43}"/>
              </a:ext>
            </a:extLst>
          </p:cNvPr>
          <p:cNvSpPr>
            <a:spLocks noChangeAspect="1" noChangeArrowheads="1"/>
          </p:cNvSpPr>
          <p:nvPr/>
        </p:nvSpPr>
        <p:spPr bwMode="auto">
          <a:xfrm>
            <a:off x="468313" y="-154082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63" name="AutoShape 247" descr="delete history element">
            <a:extLst>
              <a:ext uri="{FF2B5EF4-FFF2-40B4-BE49-F238E27FC236}">
                <a16:creationId xmlns:a16="http://schemas.microsoft.com/office/drawing/2014/main" id="{D4C4A609-9716-2869-7E93-416A4511C7BF}"/>
              </a:ext>
            </a:extLst>
          </p:cNvPr>
          <p:cNvSpPr>
            <a:spLocks noChangeAspect="1" noChangeArrowheads="1"/>
          </p:cNvSpPr>
          <p:nvPr/>
        </p:nvSpPr>
        <p:spPr bwMode="auto">
          <a:xfrm>
            <a:off x="468313" y="-148431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64" name="AutoShape 248" descr="add to bookmark">
            <a:extLst>
              <a:ext uri="{FF2B5EF4-FFF2-40B4-BE49-F238E27FC236}">
                <a16:creationId xmlns:a16="http://schemas.microsoft.com/office/drawing/2014/main" id="{A101EDC3-F579-649D-FE41-BD5A4ECB814A}"/>
              </a:ext>
            </a:extLst>
          </p:cNvPr>
          <p:cNvSpPr>
            <a:spLocks noChangeAspect="1" noChangeArrowheads="1"/>
          </p:cNvSpPr>
          <p:nvPr/>
        </p:nvSpPr>
        <p:spPr bwMode="auto">
          <a:xfrm>
            <a:off x="547688" y="-145542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65" name="AutoShape 249">
            <a:extLst>
              <a:ext uri="{FF2B5EF4-FFF2-40B4-BE49-F238E27FC236}">
                <a16:creationId xmlns:a16="http://schemas.microsoft.com/office/drawing/2014/main" id="{AFEF0D1C-69F0-08BC-1EE9-89899A8AA6F6}"/>
              </a:ext>
            </a:extLst>
          </p:cNvPr>
          <p:cNvSpPr>
            <a:spLocks noChangeAspect="1" noChangeArrowheads="1"/>
          </p:cNvSpPr>
          <p:nvPr/>
        </p:nvSpPr>
        <p:spPr bwMode="auto">
          <a:xfrm>
            <a:off x="468313" y="-142652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66" name="AutoShape 250" descr="arrow right">
            <a:extLst>
              <a:ext uri="{FF2B5EF4-FFF2-40B4-BE49-F238E27FC236}">
                <a16:creationId xmlns:a16="http://schemas.microsoft.com/office/drawing/2014/main" id="{067A7936-756E-6ADC-2701-218D9A203229}"/>
              </a:ext>
            </a:extLst>
          </p:cNvPr>
          <p:cNvSpPr>
            <a:spLocks noChangeAspect="1" noChangeArrowheads="1"/>
          </p:cNvSpPr>
          <p:nvPr/>
        </p:nvSpPr>
        <p:spPr bwMode="auto">
          <a:xfrm>
            <a:off x="468313" y="-1397476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67" name="AutoShape 251">
            <a:extLst>
              <a:ext uri="{FF2B5EF4-FFF2-40B4-BE49-F238E27FC236}">
                <a16:creationId xmlns:a16="http://schemas.microsoft.com/office/drawing/2014/main" id="{357A04F7-2477-0DE8-EB87-A3312494BD63}"/>
              </a:ext>
            </a:extLst>
          </p:cNvPr>
          <p:cNvSpPr>
            <a:spLocks noChangeAspect="1" noChangeArrowheads="1"/>
          </p:cNvSpPr>
          <p:nvPr/>
        </p:nvSpPr>
        <p:spPr bwMode="auto">
          <a:xfrm>
            <a:off x="468313" y="-1368583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68" name="AutoShape 252" descr="delete history element">
            <a:extLst>
              <a:ext uri="{FF2B5EF4-FFF2-40B4-BE49-F238E27FC236}">
                <a16:creationId xmlns:a16="http://schemas.microsoft.com/office/drawing/2014/main" id="{DCB62EB6-F1F4-7B8E-67B9-95607EA0AF81}"/>
              </a:ext>
            </a:extLst>
          </p:cNvPr>
          <p:cNvSpPr>
            <a:spLocks noChangeAspect="1" noChangeArrowheads="1"/>
          </p:cNvSpPr>
          <p:nvPr/>
        </p:nvSpPr>
        <p:spPr bwMode="auto">
          <a:xfrm>
            <a:off x="468313" y="-131222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69" name="AutoShape 253" descr="add to bookmark">
            <a:extLst>
              <a:ext uri="{FF2B5EF4-FFF2-40B4-BE49-F238E27FC236}">
                <a16:creationId xmlns:a16="http://schemas.microsoft.com/office/drawing/2014/main" id="{E1C41034-955D-0ECE-B2E4-F845558583CB}"/>
              </a:ext>
            </a:extLst>
          </p:cNvPr>
          <p:cNvSpPr>
            <a:spLocks noChangeAspect="1" noChangeArrowheads="1"/>
          </p:cNvSpPr>
          <p:nvPr/>
        </p:nvSpPr>
        <p:spPr bwMode="auto">
          <a:xfrm>
            <a:off x="547688" y="-1283176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70" name="AutoShape 254">
            <a:extLst>
              <a:ext uri="{FF2B5EF4-FFF2-40B4-BE49-F238E27FC236}">
                <a16:creationId xmlns:a16="http://schemas.microsoft.com/office/drawing/2014/main" id="{430D955C-5983-95F7-9701-50C5242E240C}"/>
              </a:ext>
            </a:extLst>
          </p:cNvPr>
          <p:cNvSpPr>
            <a:spLocks noChangeAspect="1" noChangeArrowheads="1"/>
          </p:cNvSpPr>
          <p:nvPr/>
        </p:nvSpPr>
        <p:spPr bwMode="auto">
          <a:xfrm>
            <a:off x="468313" y="-1254283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71" name="AutoShape 255" descr="arrow right">
            <a:extLst>
              <a:ext uri="{FF2B5EF4-FFF2-40B4-BE49-F238E27FC236}">
                <a16:creationId xmlns:a16="http://schemas.microsoft.com/office/drawing/2014/main" id="{91F755D5-CA1D-6B21-DDA5-AEBE87FE8AA8}"/>
              </a:ext>
            </a:extLst>
          </p:cNvPr>
          <p:cNvSpPr>
            <a:spLocks noChangeAspect="1" noChangeArrowheads="1"/>
          </p:cNvSpPr>
          <p:nvPr/>
        </p:nvSpPr>
        <p:spPr bwMode="auto">
          <a:xfrm>
            <a:off x="468313" y="-122523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72" name="AutoShape 256">
            <a:extLst>
              <a:ext uri="{FF2B5EF4-FFF2-40B4-BE49-F238E27FC236}">
                <a16:creationId xmlns:a16="http://schemas.microsoft.com/office/drawing/2014/main" id="{8F4563B6-FBAA-3EFF-BB51-7ABF2CB36EF3}"/>
              </a:ext>
            </a:extLst>
          </p:cNvPr>
          <p:cNvSpPr>
            <a:spLocks noChangeAspect="1" noChangeArrowheads="1"/>
          </p:cNvSpPr>
          <p:nvPr/>
        </p:nvSpPr>
        <p:spPr bwMode="auto">
          <a:xfrm>
            <a:off x="468313" y="-11963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73" name="AutoShape 257" descr="delete history element">
            <a:extLst>
              <a:ext uri="{FF2B5EF4-FFF2-40B4-BE49-F238E27FC236}">
                <a16:creationId xmlns:a16="http://schemas.microsoft.com/office/drawing/2014/main" id="{3BD451B2-506A-B221-F025-BB4DDE4C8B75}"/>
              </a:ext>
            </a:extLst>
          </p:cNvPr>
          <p:cNvSpPr>
            <a:spLocks noChangeAspect="1" noChangeArrowheads="1"/>
          </p:cNvSpPr>
          <p:nvPr/>
        </p:nvSpPr>
        <p:spPr bwMode="auto">
          <a:xfrm>
            <a:off x="468313" y="-1139983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74" name="AutoShape 258" descr="flag">
            <a:extLst>
              <a:ext uri="{FF2B5EF4-FFF2-40B4-BE49-F238E27FC236}">
                <a16:creationId xmlns:a16="http://schemas.microsoft.com/office/drawing/2014/main" id="{D54535AB-E999-FE57-B36A-5C60BB91E50B}"/>
              </a:ext>
            </a:extLst>
          </p:cNvPr>
          <p:cNvSpPr>
            <a:spLocks noChangeAspect="1" noChangeArrowheads="1"/>
          </p:cNvSpPr>
          <p:nvPr/>
        </p:nvSpPr>
        <p:spPr bwMode="auto">
          <a:xfrm>
            <a:off x="468313" y="-111093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75" name="AutoShape 259" descr="flag">
            <a:extLst>
              <a:ext uri="{FF2B5EF4-FFF2-40B4-BE49-F238E27FC236}">
                <a16:creationId xmlns:a16="http://schemas.microsoft.com/office/drawing/2014/main" id="{55445E13-5B2E-E6E6-D8CF-0651E6D29672}"/>
              </a:ext>
            </a:extLst>
          </p:cNvPr>
          <p:cNvSpPr>
            <a:spLocks noChangeAspect="1" noChangeArrowheads="1"/>
          </p:cNvSpPr>
          <p:nvPr/>
        </p:nvSpPr>
        <p:spPr bwMode="auto">
          <a:xfrm>
            <a:off x="992188" y="-111093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76" name="AutoShape 260" descr="speed icon">
            <a:extLst>
              <a:ext uri="{FF2B5EF4-FFF2-40B4-BE49-F238E27FC236}">
                <a16:creationId xmlns:a16="http://schemas.microsoft.com/office/drawing/2014/main" id="{FE469A28-252A-018A-AD05-DC6C5CD1287F}"/>
              </a:ext>
            </a:extLst>
          </p:cNvPr>
          <p:cNvSpPr>
            <a:spLocks noChangeAspect="1" noChangeArrowheads="1"/>
          </p:cNvSpPr>
          <p:nvPr/>
        </p:nvSpPr>
        <p:spPr bwMode="auto">
          <a:xfrm>
            <a:off x="468313" y="-99980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77" name="AutoShape 261" descr="speed icon">
            <a:extLst>
              <a:ext uri="{FF2B5EF4-FFF2-40B4-BE49-F238E27FC236}">
                <a16:creationId xmlns:a16="http://schemas.microsoft.com/office/drawing/2014/main" id="{05C9E378-197D-E583-3404-34FBC06B432F}"/>
              </a:ext>
            </a:extLst>
          </p:cNvPr>
          <p:cNvSpPr>
            <a:spLocks noChangeAspect="1" noChangeArrowheads="1"/>
          </p:cNvSpPr>
          <p:nvPr/>
        </p:nvSpPr>
        <p:spPr bwMode="auto">
          <a:xfrm>
            <a:off x="468313" y="-970756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78" name="AutoShape 262" descr="close button">
            <a:extLst>
              <a:ext uri="{FF2B5EF4-FFF2-40B4-BE49-F238E27FC236}">
                <a16:creationId xmlns:a16="http://schemas.microsoft.com/office/drawing/2014/main" id="{2A8A3237-9FA1-9C67-3D95-00629C080EA0}"/>
              </a:ext>
            </a:extLst>
          </p:cNvPr>
          <p:cNvSpPr>
            <a:spLocks noChangeAspect="1" noChangeArrowheads="1"/>
          </p:cNvSpPr>
          <p:nvPr/>
        </p:nvSpPr>
        <p:spPr bwMode="auto">
          <a:xfrm>
            <a:off x="468313" y="575151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81" name="テキスト ボックス 280">
            <a:extLst>
              <a:ext uri="{FF2B5EF4-FFF2-40B4-BE49-F238E27FC236}">
                <a16:creationId xmlns:a16="http://schemas.microsoft.com/office/drawing/2014/main" id="{7D83B726-8359-9E10-480F-976634613DD5}"/>
              </a:ext>
            </a:extLst>
          </p:cNvPr>
          <p:cNvSpPr txBox="1"/>
          <p:nvPr/>
        </p:nvSpPr>
        <p:spPr>
          <a:xfrm>
            <a:off x="8010121" y="3624815"/>
            <a:ext cx="3608680" cy="2246769"/>
          </a:xfrm>
          <a:prstGeom prst="rect">
            <a:avLst/>
          </a:prstGeom>
          <a:noFill/>
        </p:spPr>
        <p:txBody>
          <a:bodyPr wrap="none" rtlCol="0">
            <a:spAutoFit/>
          </a:bodyPr>
          <a:lstStyle/>
          <a:p>
            <a:pPr marL="342900" indent="-342900" defTabSz="914400" fontAlgn="base">
              <a:spcBef>
                <a:spcPct val="0"/>
              </a:spcBef>
              <a:spcAft>
                <a:spcPct val="0"/>
              </a:spcAft>
              <a:buFont typeface="Wingdings" pitchFamily="2" charset="2"/>
              <a:buChar char="ü"/>
            </a:pPr>
            <a:r>
              <a:rPr kumimoji="1" lang="ja-JP" altLang="en-US" sz="2000">
                <a:solidFill>
                  <a:srgbClr val="000000"/>
                </a:solidFill>
                <a:latin typeface="+mn-ea"/>
              </a:rPr>
              <a:t>当てはまり率（精度）</a:t>
            </a:r>
            <a:endParaRPr kumimoji="1" lang="en-US" altLang="ja-JP" sz="2000" dirty="0">
              <a:solidFill>
                <a:srgbClr val="000000"/>
              </a:solidFill>
              <a:latin typeface="+mn-ea"/>
            </a:endParaRPr>
          </a:p>
          <a:p>
            <a:pPr marL="342900" indent="-342900" defTabSz="914400" fontAlgn="base">
              <a:spcBef>
                <a:spcPct val="0"/>
              </a:spcBef>
              <a:spcAft>
                <a:spcPct val="0"/>
              </a:spcAft>
              <a:buFont typeface="Wingdings" pitchFamily="2" charset="2"/>
              <a:buChar char="ü"/>
            </a:pPr>
            <a:r>
              <a:rPr kumimoji="1" lang="ja-JP" altLang="en-US" sz="2000">
                <a:solidFill>
                  <a:srgbClr val="000000"/>
                </a:solidFill>
                <a:latin typeface="+mn-ea"/>
              </a:rPr>
              <a:t>誤差</a:t>
            </a:r>
            <a:endParaRPr kumimoji="1" lang="en-US" altLang="ja-JP" sz="2000" dirty="0">
              <a:solidFill>
                <a:srgbClr val="000000"/>
              </a:solidFill>
              <a:latin typeface="+mn-ea"/>
            </a:endParaRPr>
          </a:p>
          <a:p>
            <a:pPr marL="342900" indent="-342900" defTabSz="914400" fontAlgn="base">
              <a:spcBef>
                <a:spcPct val="0"/>
              </a:spcBef>
              <a:spcAft>
                <a:spcPct val="0"/>
              </a:spcAft>
              <a:buFont typeface="Wingdings" pitchFamily="2" charset="2"/>
              <a:buChar char="ü"/>
            </a:pPr>
            <a:r>
              <a:rPr kumimoji="1" lang="ja-JP" altLang="en-US" sz="2000">
                <a:solidFill>
                  <a:srgbClr val="000000"/>
                </a:solidFill>
                <a:latin typeface="+mn-ea"/>
              </a:rPr>
              <a:t>検出率</a:t>
            </a:r>
            <a:endParaRPr kumimoji="1" lang="en-US" altLang="ja-JP" sz="2000" dirty="0">
              <a:solidFill>
                <a:srgbClr val="000000"/>
              </a:solidFill>
              <a:latin typeface="+mn-ea"/>
            </a:endParaRPr>
          </a:p>
          <a:p>
            <a:pPr marL="342900" indent="-342900" defTabSz="914400" fontAlgn="base">
              <a:spcBef>
                <a:spcPct val="0"/>
              </a:spcBef>
              <a:spcAft>
                <a:spcPct val="0"/>
              </a:spcAft>
              <a:buFont typeface="Wingdings" pitchFamily="2" charset="2"/>
              <a:buChar char="ü"/>
            </a:pPr>
            <a:r>
              <a:rPr kumimoji="1" lang="ja-JP" altLang="en-US" sz="2000">
                <a:solidFill>
                  <a:srgbClr val="000000"/>
                </a:solidFill>
                <a:latin typeface="+mn-ea"/>
              </a:rPr>
              <a:t>人工評価</a:t>
            </a:r>
            <a:endParaRPr kumimoji="1" lang="en-US" altLang="ja-JP" sz="2000" dirty="0">
              <a:solidFill>
                <a:srgbClr val="000000"/>
              </a:solidFill>
              <a:latin typeface="+mn-ea"/>
            </a:endParaRPr>
          </a:p>
          <a:p>
            <a:pPr marL="342900" indent="-342900" defTabSz="914400" fontAlgn="base">
              <a:spcBef>
                <a:spcPct val="0"/>
              </a:spcBef>
              <a:spcAft>
                <a:spcPct val="0"/>
              </a:spcAft>
              <a:buFont typeface="Wingdings" pitchFamily="2" charset="2"/>
              <a:buChar char="ü"/>
            </a:pPr>
            <a:r>
              <a:rPr kumimoji="1" lang="ja-JP" altLang="en-US" sz="2000">
                <a:solidFill>
                  <a:srgbClr val="000000"/>
                </a:solidFill>
                <a:latin typeface="+mn-ea"/>
              </a:rPr>
              <a:t>推論時間（レイテンシー）</a:t>
            </a:r>
            <a:endParaRPr kumimoji="1" lang="en-US" altLang="ja-JP" sz="2000" dirty="0">
              <a:solidFill>
                <a:srgbClr val="000000"/>
              </a:solidFill>
              <a:latin typeface="+mn-ea"/>
            </a:endParaRPr>
          </a:p>
          <a:p>
            <a:pPr marL="342900" indent="-342900" defTabSz="914400" fontAlgn="base">
              <a:spcBef>
                <a:spcPct val="0"/>
              </a:spcBef>
              <a:spcAft>
                <a:spcPct val="0"/>
              </a:spcAft>
              <a:buFont typeface="Wingdings" pitchFamily="2" charset="2"/>
              <a:buChar char="ü"/>
            </a:pPr>
            <a:r>
              <a:rPr kumimoji="1" lang="ja-JP" altLang="en-US" sz="2000">
                <a:solidFill>
                  <a:srgbClr val="000000"/>
                </a:solidFill>
                <a:latin typeface="+mn-ea"/>
              </a:rPr>
              <a:t>改善率</a:t>
            </a:r>
            <a:endParaRPr kumimoji="1" lang="en-US" altLang="ja-JP" sz="2000" dirty="0">
              <a:solidFill>
                <a:srgbClr val="000000"/>
              </a:solidFill>
              <a:latin typeface="+mn-ea"/>
            </a:endParaRPr>
          </a:p>
          <a:p>
            <a:pPr marL="342900" indent="-342900" defTabSz="914400" fontAlgn="base">
              <a:spcBef>
                <a:spcPct val="0"/>
              </a:spcBef>
              <a:spcAft>
                <a:spcPct val="0"/>
              </a:spcAft>
              <a:buFont typeface="Wingdings" pitchFamily="2" charset="2"/>
              <a:buChar char="ü"/>
            </a:pPr>
            <a:r>
              <a:rPr kumimoji="1" lang="ja-JP" altLang="en-US" sz="2000">
                <a:solidFill>
                  <a:srgbClr val="000000"/>
                </a:solidFill>
                <a:latin typeface="+mn-ea"/>
              </a:rPr>
              <a:t>可用性</a:t>
            </a:r>
            <a:r>
              <a:rPr kumimoji="1" lang="en-US" altLang="ja-JP" sz="2000" dirty="0">
                <a:solidFill>
                  <a:srgbClr val="000000"/>
                </a:solidFill>
                <a:latin typeface="+mn-ea"/>
              </a:rPr>
              <a:t> and more</a:t>
            </a:r>
            <a:endParaRPr kumimoji="1" lang="ja-JP" altLang="en-US" sz="2000" dirty="0">
              <a:solidFill>
                <a:srgbClr val="000000"/>
              </a:solidFill>
              <a:latin typeface="+mn-ea"/>
            </a:endParaRPr>
          </a:p>
        </p:txBody>
      </p:sp>
      <p:sp>
        <p:nvSpPr>
          <p:cNvPr id="282" name="テキスト ボックス 281">
            <a:extLst>
              <a:ext uri="{FF2B5EF4-FFF2-40B4-BE49-F238E27FC236}">
                <a16:creationId xmlns:a16="http://schemas.microsoft.com/office/drawing/2014/main" id="{75E3B7C9-96A7-1D1A-11DE-79D989F4F286}"/>
              </a:ext>
            </a:extLst>
          </p:cNvPr>
          <p:cNvSpPr txBox="1"/>
          <p:nvPr/>
        </p:nvSpPr>
        <p:spPr>
          <a:xfrm>
            <a:off x="7404827" y="3028890"/>
            <a:ext cx="1210589" cy="400110"/>
          </a:xfrm>
          <a:prstGeom prst="rect">
            <a:avLst/>
          </a:prstGeom>
          <a:noFill/>
        </p:spPr>
        <p:txBody>
          <a:bodyPr wrap="none" rtlCol="0">
            <a:spAutoFit/>
          </a:bodyPr>
          <a:lstStyle/>
          <a:p>
            <a:pPr algn="ctr" defTabSz="914400" fontAlgn="base">
              <a:spcBef>
                <a:spcPct val="0"/>
              </a:spcBef>
              <a:spcAft>
                <a:spcPct val="0"/>
              </a:spcAft>
            </a:pPr>
            <a:r>
              <a:rPr kumimoji="1" lang="ja-JP" altLang="en-US" sz="2000">
                <a:solidFill>
                  <a:srgbClr val="000000"/>
                </a:solidFill>
                <a:latin typeface="+mn-ea"/>
              </a:rPr>
              <a:t>成功条件</a:t>
            </a:r>
            <a:endParaRPr kumimoji="1" lang="en-US" altLang="ja-JP" sz="2000" dirty="0">
              <a:solidFill>
                <a:srgbClr val="000000"/>
              </a:solidFill>
              <a:latin typeface="+mn-ea"/>
            </a:endParaRPr>
          </a:p>
        </p:txBody>
      </p:sp>
    </p:spTree>
    <p:extLst>
      <p:ext uri="{BB962C8B-B14F-4D97-AF65-F5344CB8AC3E}">
        <p14:creationId xmlns:p14="http://schemas.microsoft.com/office/powerpoint/2010/main" val="207672517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082248F-2054-2E29-F87D-4FD94F067712}"/>
              </a:ext>
            </a:extLst>
          </p:cNvPr>
          <p:cNvSpPr>
            <a:spLocks noGrp="1"/>
          </p:cNvSpPr>
          <p:nvPr>
            <p:ph type="title"/>
          </p:nvPr>
        </p:nvSpPr>
        <p:spPr/>
        <p:txBody>
          <a:bodyPr/>
          <a:lstStyle/>
          <a:p>
            <a:r>
              <a:rPr kumimoji="1" lang="ja-JP" altLang="en-US"/>
              <a:t>トレーニングの場所</a:t>
            </a:r>
          </a:p>
        </p:txBody>
      </p:sp>
      <p:sp>
        <p:nvSpPr>
          <p:cNvPr id="3" name="スライド番号プレースホルダー 2">
            <a:extLst>
              <a:ext uri="{FF2B5EF4-FFF2-40B4-BE49-F238E27FC236}">
                <a16:creationId xmlns:a16="http://schemas.microsoft.com/office/drawing/2014/main" id="{B7967D12-0B9E-1C4C-CC14-3A9B742DC745}"/>
              </a:ext>
            </a:extLst>
          </p:cNvPr>
          <p:cNvSpPr>
            <a:spLocks noGrp="1"/>
          </p:cNvSpPr>
          <p:nvPr>
            <p:ph type="sldNum" sz="quarter" idx="10"/>
          </p:nvPr>
        </p:nvSpPr>
        <p:spPr/>
        <p:txBody>
          <a:bodyPr/>
          <a:lstStyle/>
          <a:p>
            <a:fld id="{5D750650-B10A-47BF-93C2-E1678438B37A}" type="slidenum">
              <a:rPr lang="en-US" altLang="ja-JP" smtClean="0"/>
              <a:pPr/>
              <a:t>92</a:t>
            </a:fld>
            <a:endParaRPr lang="en-US" altLang="ja-JP" dirty="0"/>
          </a:p>
        </p:txBody>
      </p:sp>
      <p:sp>
        <p:nvSpPr>
          <p:cNvPr id="4" name="テキスト ボックス 3">
            <a:extLst>
              <a:ext uri="{FF2B5EF4-FFF2-40B4-BE49-F238E27FC236}">
                <a16:creationId xmlns:a16="http://schemas.microsoft.com/office/drawing/2014/main" id="{77584A7C-F419-4898-A6E2-83952378FA8F}"/>
              </a:ext>
            </a:extLst>
          </p:cNvPr>
          <p:cNvSpPr txBox="1"/>
          <p:nvPr/>
        </p:nvSpPr>
        <p:spPr>
          <a:xfrm>
            <a:off x="1292805" y="1153313"/>
            <a:ext cx="8905002" cy="707886"/>
          </a:xfrm>
          <a:prstGeom prst="rect">
            <a:avLst/>
          </a:prstGeom>
          <a:noFill/>
        </p:spPr>
        <p:txBody>
          <a:bodyPr wrap="none" rtlCol="0">
            <a:spAutoFit/>
          </a:bodyPr>
          <a:lstStyle/>
          <a:p>
            <a:pPr algn="ctr" defTabSz="914400" fontAlgn="base">
              <a:spcBef>
                <a:spcPct val="0"/>
              </a:spcBef>
              <a:spcAft>
                <a:spcPct val="0"/>
              </a:spcAft>
            </a:pPr>
            <a:r>
              <a:rPr kumimoji="1" lang="ja-JP" altLang="en-US" sz="2000">
                <a:solidFill>
                  <a:srgbClr val="000000"/>
                </a:solidFill>
                <a:latin typeface="+mn-ea"/>
              </a:rPr>
              <a:t>機械学習モデルを構築できるサービスや環境には複数の選択肢があります。</a:t>
            </a:r>
            <a:endParaRPr kumimoji="1" lang="en-US" altLang="ja-JP" sz="2000" dirty="0">
              <a:solidFill>
                <a:srgbClr val="000000"/>
              </a:solidFill>
              <a:latin typeface="+mn-ea"/>
            </a:endParaRPr>
          </a:p>
          <a:p>
            <a:pPr algn="ctr" defTabSz="914400" fontAlgn="base">
              <a:spcBef>
                <a:spcPct val="0"/>
              </a:spcBef>
              <a:spcAft>
                <a:spcPct val="0"/>
              </a:spcAft>
            </a:pPr>
            <a:r>
              <a:rPr kumimoji="1" lang="ja-JP" altLang="en-US" sz="2000">
                <a:solidFill>
                  <a:srgbClr val="000000"/>
                </a:solidFill>
                <a:latin typeface="+mn-ea"/>
              </a:rPr>
              <a:t>自社の要件にあった環境を選択</a:t>
            </a:r>
            <a:endParaRPr kumimoji="1" lang="ja-JP" altLang="en-US" sz="2000" dirty="0">
              <a:solidFill>
                <a:srgbClr val="000000"/>
              </a:solidFill>
              <a:latin typeface="+mn-ea"/>
            </a:endParaRPr>
          </a:p>
        </p:txBody>
      </p:sp>
      <p:sp>
        <p:nvSpPr>
          <p:cNvPr id="5" name="テキスト ボックス 4">
            <a:extLst>
              <a:ext uri="{FF2B5EF4-FFF2-40B4-BE49-F238E27FC236}">
                <a16:creationId xmlns:a16="http://schemas.microsoft.com/office/drawing/2014/main" id="{81210A27-5347-A433-7167-F6C052958B33}"/>
              </a:ext>
            </a:extLst>
          </p:cNvPr>
          <p:cNvSpPr txBox="1"/>
          <p:nvPr/>
        </p:nvSpPr>
        <p:spPr>
          <a:xfrm>
            <a:off x="867540" y="2097085"/>
            <a:ext cx="6768199" cy="1477328"/>
          </a:xfrm>
          <a:prstGeom prst="rect">
            <a:avLst/>
          </a:prstGeom>
          <a:noFill/>
        </p:spPr>
        <p:txBody>
          <a:bodyPr wrap="none" rtlCol="0">
            <a:spAutoFit/>
          </a:bodyPr>
          <a:lstStyle/>
          <a:p>
            <a:pPr marL="285750" indent="-285750" algn="l">
              <a:buFont typeface="Wingdings" pitchFamily="2" charset="2"/>
              <a:buChar char="ü"/>
            </a:pPr>
            <a:r>
              <a:rPr lang="ja-JP" altLang="en-US" b="0" i="0">
                <a:solidFill>
                  <a:srgbClr val="F36C37"/>
                </a:solidFill>
                <a:effectLst/>
                <a:latin typeface="Segoe UI" panose="020B0502040204020203" pitchFamily="34" charset="0"/>
              </a:rPr>
              <a:t>どのような種類のモデルをトレーニングする必要があるか。</a:t>
            </a:r>
          </a:p>
          <a:p>
            <a:pPr marL="285750" indent="-285750" algn="l">
              <a:buFont typeface="Wingdings" pitchFamily="2" charset="2"/>
              <a:buChar char="ü"/>
            </a:pPr>
            <a:r>
              <a:rPr lang="ja-JP" altLang="en-US" b="0" i="0">
                <a:solidFill>
                  <a:srgbClr val="F36C37"/>
                </a:solidFill>
                <a:effectLst/>
                <a:latin typeface="Segoe UI" panose="020B0502040204020203" pitchFamily="34" charset="0"/>
              </a:rPr>
              <a:t>モデル トレーニングを完全に制御する必要があるかどうか。</a:t>
            </a:r>
          </a:p>
          <a:p>
            <a:pPr marL="285750" indent="-285750" algn="l">
              <a:buFont typeface="Wingdings" pitchFamily="2" charset="2"/>
              <a:buChar char="ü"/>
            </a:pPr>
            <a:r>
              <a:rPr lang="ja-JP" altLang="en-US" b="0" i="0">
                <a:solidFill>
                  <a:srgbClr val="F36C37"/>
                </a:solidFill>
                <a:effectLst/>
                <a:latin typeface="Segoe UI" panose="020B0502040204020203" pitchFamily="34" charset="0"/>
              </a:rPr>
              <a:t>モデル トレーニングにどの程度の時間を割くか。</a:t>
            </a:r>
          </a:p>
          <a:p>
            <a:pPr marL="285750" indent="-285750" algn="l">
              <a:buFont typeface="Wingdings" pitchFamily="2" charset="2"/>
              <a:buChar char="ü"/>
            </a:pPr>
            <a:r>
              <a:rPr lang="ja-JP" altLang="en-US" b="0" i="0">
                <a:solidFill>
                  <a:srgbClr val="F36C37"/>
                </a:solidFill>
                <a:effectLst/>
                <a:latin typeface="Segoe UI" panose="020B0502040204020203" pitchFamily="34" charset="0"/>
              </a:rPr>
              <a:t>組織内に既に存在するサービスは何か。</a:t>
            </a:r>
          </a:p>
          <a:p>
            <a:pPr marL="285750" indent="-285750" algn="l">
              <a:buFont typeface="Wingdings" pitchFamily="2" charset="2"/>
              <a:buChar char="ü"/>
            </a:pPr>
            <a:r>
              <a:rPr lang="ja-JP" altLang="en-US" b="0" i="0">
                <a:solidFill>
                  <a:srgbClr val="F36C37"/>
                </a:solidFill>
                <a:effectLst/>
                <a:latin typeface="Segoe UI" panose="020B0502040204020203" pitchFamily="34" charset="0"/>
              </a:rPr>
              <a:t>使い慣れているプログラミング言語は何か。</a:t>
            </a:r>
          </a:p>
        </p:txBody>
      </p:sp>
      <p:sp>
        <p:nvSpPr>
          <p:cNvPr id="6" name="テキスト ボックス 5">
            <a:extLst>
              <a:ext uri="{FF2B5EF4-FFF2-40B4-BE49-F238E27FC236}">
                <a16:creationId xmlns:a16="http://schemas.microsoft.com/office/drawing/2014/main" id="{EB60557E-1B25-A8C5-5C62-0CA3F5E665B9}"/>
              </a:ext>
            </a:extLst>
          </p:cNvPr>
          <p:cNvSpPr txBox="1"/>
          <p:nvPr/>
        </p:nvSpPr>
        <p:spPr>
          <a:xfrm>
            <a:off x="1412412" y="3982102"/>
            <a:ext cx="1723550" cy="400110"/>
          </a:xfrm>
          <a:prstGeom prst="rect">
            <a:avLst/>
          </a:prstGeom>
          <a:noFill/>
        </p:spPr>
        <p:txBody>
          <a:bodyPr wrap="none" rtlCol="0">
            <a:spAutoFit/>
          </a:bodyPr>
          <a:lstStyle/>
          <a:p>
            <a:pPr algn="ctr" defTabSz="914400" fontAlgn="base">
              <a:spcBef>
                <a:spcPct val="0"/>
              </a:spcBef>
              <a:spcAft>
                <a:spcPct val="0"/>
              </a:spcAft>
            </a:pPr>
            <a:r>
              <a:rPr kumimoji="1" lang="ja-JP" altLang="en-US" sz="2000" b="1">
                <a:solidFill>
                  <a:srgbClr val="F36C37"/>
                </a:solidFill>
                <a:latin typeface="+mn-ea"/>
              </a:rPr>
              <a:t>ローカル開発</a:t>
            </a:r>
            <a:endParaRPr kumimoji="1" lang="ja-JP" altLang="en-US" sz="2000" b="1" dirty="0">
              <a:solidFill>
                <a:srgbClr val="F36C37"/>
              </a:solidFill>
              <a:latin typeface="+mn-ea"/>
            </a:endParaRPr>
          </a:p>
        </p:txBody>
      </p:sp>
      <p:sp>
        <p:nvSpPr>
          <p:cNvPr id="7" name="テキスト ボックス 6">
            <a:extLst>
              <a:ext uri="{FF2B5EF4-FFF2-40B4-BE49-F238E27FC236}">
                <a16:creationId xmlns:a16="http://schemas.microsoft.com/office/drawing/2014/main" id="{E2FC68C7-F4AB-C0B4-3325-1630549B9674}"/>
              </a:ext>
            </a:extLst>
          </p:cNvPr>
          <p:cNvSpPr txBox="1"/>
          <p:nvPr/>
        </p:nvSpPr>
        <p:spPr>
          <a:xfrm>
            <a:off x="1260734" y="4686742"/>
            <a:ext cx="1909497" cy="830997"/>
          </a:xfrm>
          <a:prstGeom prst="rect">
            <a:avLst/>
          </a:prstGeom>
          <a:noFill/>
        </p:spPr>
        <p:txBody>
          <a:bodyPr wrap="none" rtlCol="0">
            <a:spAutoFit/>
          </a:bodyPr>
          <a:lstStyle/>
          <a:p>
            <a:pPr marL="285750" indent="-285750" defTabSz="914400" fontAlgn="base">
              <a:spcBef>
                <a:spcPct val="0"/>
              </a:spcBef>
              <a:spcAft>
                <a:spcPct val="0"/>
              </a:spcAft>
              <a:buFont typeface="Wingdings" pitchFamily="2" charset="2"/>
              <a:buChar char="ü"/>
            </a:pPr>
            <a:r>
              <a:rPr kumimoji="1" lang="ja-JP" altLang="en-US" sz="1600">
                <a:solidFill>
                  <a:srgbClr val="000000"/>
                </a:solidFill>
                <a:latin typeface="+mn-ea"/>
              </a:rPr>
              <a:t>セキュア</a:t>
            </a:r>
            <a:endParaRPr kumimoji="1" lang="en-US" altLang="ja-JP" sz="1600" dirty="0">
              <a:solidFill>
                <a:srgbClr val="000000"/>
              </a:solidFill>
              <a:latin typeface="+mn-ea"/>
            </a:endParaRPr>
          </a:p>
          <a:p>
            <a:pPr marL="285750" indent="-285750" defTabSz="914400" fontAlgn="base">
              <a:spcBef>
                <a:spcPct val="0"/>
              </a:spcBef>
              <a:spcAft>
                <a:spcPct val="0"/>
              </a:spcAft>
              <a:buFont typeface="Wingdings" pitchFamily="2" charset="2"/>
              <a:buChar char="ü"/>
            </a:pPr>
            <a:r>
              <a:rPr kumimoji="1" lang="ja-JP" altLang="en-US" sz="1600">
                <a:solidFill>
                  <a:srgbClr val="000000"/>
                </a:solidFill>
                <a:latin typeface="+mn-ea"/>
              </a:rPr>
              <a:t>自社環境が用意</a:t>
            </a:r>
            <a:endParaRPr kumimoji="1" lang="en-US" altLang="ja-JP" sz="1600" dirty="0">
              <a:solidFill>
                <a:srgbClr val="000000"/>
              </a:solidFill>
              <a:latin typeface="+mn-ea"/>
            </a:endParaRPr>
          </a:p>
          <a:p>
            <a:pPr marL="285750" indent="-285750" defTabSz="914400" fontAlgn="base">
              <a:spcBef>
                <a:spcPct val="0"/>
              </a:spcBef>
              <a:spcAft>
                <a:spcPct val="0"/>
              </a:spcAft>
              <a:buFont typeface="Wingdings" pitchFamily="2" charset="2"/>
              <a:buChar char="ü"/>
            </a:pPr>
            <a:r>
              <a:rPr kumimoji="1" lang="ja-JP" altLang="en-US" sz="1600">
                <a:solidFill>
                  <a:srgbClr val="000000"/>
                </a:solidFill>
                <a:latin typeface="+mn-ea"/>
              </a:rPr>
              <a:t>スペックに限り</a:t>
            </a:r>
            <a:endParaRPr kumimoji="1" lang="ja-JP" altLang="en-US" sz="1600" dirty="0">
              <a:solidFill>
                <a:srgbClr val="000000"/>
              </a:solidFill>
              <a:latin typeface="+mn-ea"/>
            </a:endParaRPr>
          </a:p>
        </p:txBody>
      </p:sp>
      <p:sp>
        <p:nvSpPr>
          <p:cNvPr id="8" name="テキスト ボックス 7">
            <a:extLst>
              <a:ext uri="{FF2B5EF4-FFF2-40B4-BE49-F238E27FC236}">
                <a16:creationId xmlns:a16="http://schemas.microsoft.com/office/drawing/2014/main" id="{44B6F00D-D0D9-9450-EC0D-547FDF01ADC7}"/>
              </a:ext>
            </a:extLst>
          </p:cNvPr>
          <p:cNvSpPr txBox="1"/>
          <p:nvPr/>
        </p:nvSpPr>
        <p:spPr>
          <a:xfrm>
            <a:off x="5266103" y="3982102"/>
            <a:ext cx="1442383" cy="400110"/>
          </a:xfrm>
          <a:prstGeom prst="rect">
            <a:avLst/>
          </a:prstGeom>
          <a:noFill/>
        </p:spPr>
        <p:txBody>
          <a:bodyPr wrap="none" rtlCol="0">
            <a:spAutoFit/>
          </a:bodyPr>
          <a:lstStyle/>
          <a:p>
            <a:pPr algn="ctr" defTabSz="914400" fontAlgn="base">
              <a:spcBef>
                <a:spcPct val="0"/>
              </a:spcBef>
              <a:spcAft>
                <a:spcPct val="0"/>
              </a:spcAft>
            </a:pPr>
            <a:r>
              <a:rPr kumimoji="1" lang="en-US" altLang="ja-JP" sz="2000" b="1" dirty="0">
                <a:solidFill>
                  <a:srgbClr val="F36C37"/>
                </a:solidFill>
                <a:latin typeface="+mn-ea"/>
              </a:rPr>
              <a:t>Azure ML</a:t>
            </a:r>
            <a:endParaRPr kumimoji="1" lang="ja-JP" altLang="en-US" sz="2000" b="1" dirty="0">
              <a:solidFill>
                <a:srgbClr val="F36C37"/>
              </a:solidFill>
              <a:latin typeface="+mn-ea"/>
            </a:endParaRPr>
          </a:p>
        </p:txBody>
      </p:sp>
      <p:sp>
        <p:nvSpPr>
          <p:cNvPr id="9" name="テキスト ボックス 8">
            <a:extLst>
              <a:ext uri="{FF2B5EF4-FFF2-40B4-BE49-F238E27FC236}">
                <a16:creationId xmlns:a16="http://schemas.microsoft.com/office/drawing/2014/main" id="{7497D3FB-8748-73D1-89A2-3DA614DBEEEC}"/>
              </a:ext>
            </a:extLst>
          </p:cNvPr>
          <p:cNvSpPr txBox="1"/>
          <p:nvPr/>
        </p:nvSpPr>
        <p:spPr>
          <a:xfrm>
            <a:off x="4423106" y="4211972"/>
            <a:ext cx="3345788" cy="1569660"/>
          </a:xfrm>
          <a:prstGeom prst="rect">
            <a:avLst/>
          </a:prstGeom>
          <a:noFill/>
        </p:spPr>
        <p:txBody>
          <a:bodyPr wrap="none" rtlCol="0">
            <a:spAutoFit/>
          </a:bodyPr>
          <a:lstStyle/>
          <a:p>
            <a:pPr marL="285750" indent="-285750" defTabSz="914400" fontAlgn="base">
              <a:spcBef>
                <a:spcPct val="0"/>
              </a:spcBef>
              <a:spcAft>
                <a:spcPct val="0"/>
              </a:spcAft>
              <a:buFont typeface="Wingdings" pitchFamily="2" charset="2"/>
              <a:buChar char="ü"/>
            </a:pPr>
            <a:endParaRPr kumimoji="1" lang="en-US" altLang="ja-JP" sz="1600" dirty="0">
              <a:solidFill>
                <a:srgbClr val="000000"/>
              </a:solidFill>
              <a:latin typeface="+mn-ea"/>
            </a:endParaRPr>
          </a:p>
          <a:p>
            <a:pPr marL="285750" indent="-285750" defTabSz="914400" fontAlgn="base">
              <a:spcBef>
                <a:spcPct val="0"/>
              </a:spcBef>
              <a:spcAft>
                <a:spcPct val="0"/>
              </a:spcAft>
              <a:buFont typeface="Wingdings" pitchFamily="2" charset="2"/>
              <a:buChar char="ü"/>
            </a:pPr>
            <a:r>
              <a:rPr kumimoji="1" lang="ja-JP" altLang="en-US" sz="1600">
                <a:solidFill>
                  <a:srgbClr val="000000"/>
                </a:solidFill>
                <a:latin typeface="+mn-ea"/>
              </a:rPr>
              <a:t>インターネット経由または</a:t>
            </a:r>
            <a:endParaRPr kumimoji="1" lang="en-US" altLang="ja-JP" sz="1600" dirty="0">
              <a:solidFill>
                <a:srgbClr val="000000"/>
              </a:solidFill>
              <a:latin typeface="+mn-ea"/>
            </a:endParaRPr>
          </a:p>
          <a:p>
            <a:pPr defTabSz="914400" fontAlgn="base">
              <a:spcBef>
                <a:spcPct val="0"/>
              </a:spcBef>
              <a:spcAft>
                <a:spcPct val="0"/>
              </a:spcAft>
            </a:pPr>
            <a:r>
              <a:rPr kumimoji="1" lang="ja-JP" altLang="en-US" sz="1600">
                <a:solidFill>
                  <a:srgbClr val="000000"/>
                </a:solidFill>
                <a:latin typeface="+mn-ea"/>
              </a:rPr>
              <a:t>ネットワーク整備が必要</a:t>
            </a:r>
            <a:endParaRPr kumimoji="1" lang="en-US" altLang="ja-JP" sz="1600" dirty="0">
              <a:solidFill>
                <a:srgbClr val="000000"/>
              </a:solidFill>
              <a:latin typeface="+mn-ea"/>
            </a:endParaRPr>
          </a:p>
          <a:p>
            <a:pPr marL="285750" indent="-285750" defTabSz="914400" fontAlgn="base">
              <a:spcBef>
                <a:spcPct val="0"/>
              </a:spcBef>
              <a:spcAft>
                <a:spcPct val="0"/>
              </a:spcAft>
              <a:buFont typeface="Wingdings" pitchFamily="2" charset="2"/>
              <a:buChar char="ü"/>
            </a:pPr>
            <a:r>
              <a:rPr kumimoji="1" lang="ja-JP" altLang="en-US" sz="1600">
                <a:solidFill>
                  <a:srgbClr val="000000"/>
                </a:solidFill>
                <a:latin typeface="+mn-ea"/>
              </a:rPr>
              <a:t>潤沢なクラウドリソース</a:t>
            </a:r>
            <a:endParaRPr kumimoji="1" lang="en-US" altLang="ja-JP" sz="1600" dirty="0">
              <a:solidFill>
                <a:srgbClr val="000000"/>
              </a:solidFill>
              <a:latin typeface="+mn-ea"/>
            </a:endParaRPr>
          </a:p>
          <a:p>
            <a:pPr marL="285750" indent="-285750" defTabSz="914400" fontAlgn="base">
              <a:spcBef>
                <a:spcPct val="0"/>
              </a:spcBef>
              <a:spcAft>
                <a:spcPct val="0"/>
              </a:spcAft>
              <a:buFont typeface="Wingdings" pitchFamily="2" charset="2"/>
              <a:buChar char="ü"/>
            </a:pPr>
            <a:r>
              <a:rPr kumimoji="1" lang="en-US" altLang="ja-JP" sz="1600" dirty="0">
                <a:solidFill>
                  <a:srgbClr val="000000"/>
                </a:solidFill>
                <a:latin typeface="+mn-ea"/>
              </a:rPr>
              <a:t>No Code AI </a:t>
            </a:r>
            <a:r>
              <a:rPr kumimoji="1" lang="ja-JP" altLang="en-US" sz="1600">
                <a:solidFill>
                  <a:srgbClr val="000000"/>
                </a:solidFill>
                <a:latin typeface="+mn-ea"/>
              </a:rPr>
              <a:t>開発</a:t>
            </a:r>
            <a:endParaRPr kumimoji="1" lang="en-US" altLang="ja-JP" sz="1600" dirty="0">
              <a:solidFill>
                <a:srgbClr val="000000"/>
              </a:solidFill>
              <a:latin typeface="+mn-ea"/>
            </a:endParaRPr>
          </a:p>
          <a:p>
            <a:pPr marL="285750" indent="-285750" defTabSz="914400" fontAlgn="base">
              <a:spcBef>
                <a:spcPct val="0"/>
              </a:spcBef>
              <a:spcAft>
                <a:spcPct val="0"/>
              </a:spcAft>
              <a:buFont typeface="Wingdings" pitchFamily="2" charset="2"/>
              <a:buChar char="ü"/>
            </a:pPr>
            <a:r>
              <a:rPr kumimoji="1" lang="ja-JP" altLang="en-US" sz="1600">
                <a:solidFill>
                  <a:srgbClr val="000000"/>
                </a:solidFill>
                <a:latin typeface="+mn-ea"/>
              </a:rPr>
              <a:t>代表的なライブラリや環境用意</a:t>
            </a:r>
            <a:endParaRPr kumimoji="1" lang="ja-JP" altLang="en-US" sz="1600" dirty="0">
              <a:solidFill>
                <a:srgbClr val="000000"/>
              </a:solidFill>
              <a:latin typeface="+mn-ea"/>
            </a:endParaRPr>
          </a:p>
        </p:txBody>
      </p:sp>
      <p:sp>
        <p:nvSpPr>
          <p:cNvPr id="10" name="テキスト ボックス 9">
            <a:extLst>
              <a:ext uri="{FF2B5EF4-FFF2-40B4-BE49-F238E27FC236}">
                <a16:creationId xmlns:a16="http://schemas.microsoft.com/office/drawing/2014/main" id="{C66C976E-22E1-8AE2-BB7A-56706E90AE94}"/>
              </a:ext>
            </a:extLst>
          </p:cNvPr>
          <p:cNvSpPr txBox="1"/>
          <p:nvPr/>
        </p:nvSpPr>
        <p:spPr>
          <a:xfrm>
            <a:off x="8880646" y="3982102"/>
            <a:ext cx="1630575" cy="400110"/>
          </a:xfrm>
          <a:prstGeom prst="rect">
            <a:avLst/>
          </a:prstGeom>
          <a:noFill/>
        </p:spPr>
        <p:txBody>
          <a:bodyPr wrap="none" rtlCol="0">
            <a:spAutoFit/>
          </a:bodyPr>
          <a:lstStyle/>
          <a:p>
            <a:pPr algn="ctr" defTabSz="914400" fontAlgn="base">
              <a:spcBef>
                <a:spcPct val="0"/>
              </a:spcBef>
              <a:spcAft>
                <a:spcPct val="0"/>
              </a:spcAft>
            </a:pPr>
            <a:r>
              <a:rPr kumimoji="1" lang="en-US" altLang="ja-JP" sz="2000" b="1" dirty="0">
                <a:solidFill>
                  <a:srgbClr val="F36C37"/>
                </a:solidFill>
                <a:latin typeface="+mn-ea"/>
              </a:rPr>
              <a:t>Databricks</a:t>
            </a:r>
            <a:endParaRPr kumimoji="1" lang="ja-JP" altLang="en-US" sz="2000" b="1" dirty="0">
              <a:solidFill>
                <a:srgbClr val="F36C37"/>
              </a:solidFill>
              <a:latin typeface="+mn-ea"/>
            </a:endParaRPr>
          </a:p>
        </p:txBody>
      </p:sp>
      <p:sp>
        <p:nvSpPr>
          <p:cNvPr id="11" name="テキスト ボックス 10">
            <a:extLst>
              <a:ext uri="{FF2B5EF4-FFF2-40B4-BE49-F238E27FC236}">
                <a16:creationId xmlns:a16="http://schemas.microsoft.com/office/drawing/2014/main" id="{25F381CA-E837-C10E-5CD3-376D64EB5E43}"/>
              </a:ext>
            </a:extLst>
          </p:cNvPr>
          <p:cNvSpPr txBox="1"/>
          <p:nvPr/>
        </p:nvSpPr>
        <p:spPr>
          <a:xfrm>
            <a:off x="8202013" y="4211972"/>
            <a:ext cx="3621697" cy="1569660"/>
          </a:xfrm>
          <a:prstGeom prst="rect">
            <a:avLst/>
          </a:prstGeom>
          <a:noFill/>
        </p:spPr>
        <p:txBody>
          <a:bodyPr wrap="none" rtlCol="0">
            <a:spAutoFit/>
          </a:bodyPr>
          <a:lstStyle/>
          <a:p>
            <a:pPr marL="285750" indent="-285750" defTabSz="914400" fontAlgn="base">
              <a:spcBef>
                <a:spcPct val="0"/>
              </a:spcBef>
              <a:spcAft>
                <a:spcPct val="0"/>
              </a:spcAft>
              <a:buFont typeface="Wingdings" pitchFamily="2" charset="2"/>
              <a:buChar char="ü"/>
            </a:pPr>
            <a:endParaRPr kumimoji="1" lang="en-US" altLang="ja-JP" sz="1600" dirty="0">
              <a:solidFill>
                <a:srgbClr val="000000"/>
              </a:solidFill>
              <a:latin typeface="+mn-ea"/>
            </a:endParaRPr>
          </a:p>
          <a:p>
            <a:pPr marL="285750" indent="-285750" defTabSz="914400" fontAlgn="base">
              <a:spcBef>
                <a:spcPct val="0"/>
              </a:spcBef>
              <a:spcAft>
                <a:spcPct val="0"/>
              </a:spcAft>
              <a:buFont typeface="Wingdings" pitchFamily="2" charset="2"/>
              <a:buChar char="ü"/>
            </a:pPr>
            <a:r>
              <a:rPr kumimoji="1" lang="ja-JP" altLang="en-US" sz="1600">
                <a:solidFill>
                  <a:srgbClr val="000000"/>
                </a:solidFill>
                <a:latin typeface="+mn-ea"/>
              </a:rPr>
              <a:t>潤沢なクラウドリソース</a:t>
            </a:r>
            <a:endParaRPr kumimoji="1" lang="en-US" altLang="ja-JP" sz="1600" dirty="0">
              <a:solidFill>
                <a:srgbClr val="000000"/>
              </a:solidFill>
              <a:latin typeface="+mn-ea"/>
            </a:endParaRPr>
          </a:p>
          <a:p>
            <a:pPr marL="285750" indent="-285750" defTabSz="914400" fontAlgn="base">
              <a:spcBef>
                <a:spcPct val="0"/>
              </a:spcBef>
              <a:spcAft>
                <a:spcPct val="0"/>
              </a:spcAft>
              <a:buFont typeface="Wingdings" pitchFamily="2" charset="2"/>
              <a:buChar char="ü"/>
            </a:pPr>
            <a:r>
              <a:rPr kumimoji="1" lang="ja-JP" altLang="en-US" sz="1600">
                <a:solidFill>
                  <a:srgbClr val="000000"/>
                </a:solidFill>
                <a:latin typeface="+mn-ea"/>
              </a:rPr>
              <a:t>代表的なライブラリや環境用意</a:t>
            </a:r>
            <a:endParaRPr kumimoji="1" lang="en-US" altLang="ja-JP" sz="1600" dirty="0">
              <a:solidFill>
                <a:srgbClr val="000000"/>
              </a:solidFill>
              <a:latin typeface="+mn-ea"/>
            </a:endParaRPr>
          </a:p>
          <a:p>
            <a:pPr marL="285750" indent="-285750" defTabSz="914400" fontAlgn="base">
              <a:spcBef>
                <a:spcPct val="0"/>
              </a:spcBef>
              <a:spcAft>
                <a:spcPct val="0"/>
              </a:spcAft>
              <a:buFont typeface="Wingdings" pitchFamily="2" charset="2"/>
              <a:buChar char="ü"/>
            </a:pPr>
            <a:r>
              <a:rPr kumimoji="1" lang="en-US" altLang="ja-JP" sz="1600" dirty="0">
                <a:solidFill>
                  <a:srgbClr val="000000"/>
                </a:solidFill>
                <a:latin typeface="+mn-ea"/>
              </a:rPr>
              <a:t>DE</a:t>
            </a:r>
            <a:r>
              <a:rPr kumimoji="1" lang="ja-JP" altLang="en-US" sz="1600">
                <a:solidFill>
                  <a:srgbClr val="000000"/>
                </a:solidFill>
                <a:latin typeface="+mn-ea"/>
              </a:rPr>
              <a:t>→</a:t>
            </a:r>
            <a:r>
              <a:rPr kumimoji="1" lang="en-US" altLang="ja-JP" sz="1600" dirty="0">
                <a:solidFill>
                  <a:srgbClr val="000000"/>
                </a:solidFill>
                <a:latin typeface="+mn-ea"/>
              </a:rPr>
              <a:t>AI </a:t>
            </a:r>
            <a:r>
              <a:rPr kumimoji="1" lang="ja-JP" altLang="en-US" sz="1600">
                <a:solidFill>
                  <a:srgbClr val="000000"/>
                </a:solidFill>
                <a:latin typeface="+mn-ea"/>
              </a:rPr>
              <a:t>までを一気通貫で実装</a:t>
            </a:r>
            <a:endParaRPr kumimoji="1" lang="en-US" altLang="ja-JP" sz="1600" dirty="0">
              <a:solidFill>
                <a:srgbClr val="000000"/>
              </a:solidFill>
              <a:latin typeface="+mn-ea"/>
            </a:endParaRPr>
          </a:p>
          <a:p>
            <a:pPr marL="285750" indent="-285750" defTabSz="914400" fontAlgn="base">
              <a:spcBef>
                <a:spcPct val="0"/>
              </a:spcBef>
              <a:spcAft>
                <a:spcPct val="0"/>
              </a:spcAft>
              <a:buFont typeface="Wingdings" pitchFamily="2" charset="2"/>
              <a:buChar char="ü"/>
            </a:pPr>
            <a:r>
              <a:rPr kumimoji="1" lang="en-US" altLang="ja-JP" sz="1600" dirty="0">
                <a:solidFill>
                  <a:srgbClr val="000000"/>
                </a:solidFill>
                <a:latin typeface="+mn-ea"/>
              </a:rPr>
              <a:t>Python , R, Scala</a:t>
            </a:r>
            <a:r>
              <a:rPr kumimoji="1" lang="ja-JP" altLang="en-US" sz="1600">
                <a:solidFill>
                  <a:srgbClr val="000000"/>
                </a:solidFill>
                <a:latin typeface="+mn-ea"/>
              </a:rPr>
              <a:t>など様々な言語</a:t>
            </a:r>
            <a:endParaRPr kumimoji="1" lang="en-US" altLang="ja-JP" sz="1600" dirty="0">
              <a:solidFill>
                <a:srgbClr val="000000"/>
              </a:solidFill>
              <a:latin typeface="+mn-ea"/>
            </a:endParaRPr>
          </a:p>
          <a:p>
            <a:pPr marL="285750" indent="-285750" defTabSz="914400" fontAlgn="base">
              <a:spcBef>
                <a:spcPct val="0"/>
              </a:spcBef>
              <a:spcAft>
                <a:spcPct val="0"/>
              </a:spcAft>
              <a:buFont typeface="Wingdings" pitchFamily="2" charset="2"/>
              <a:buChar char="ü"/>
            </a:pPr>
            <a:r>
              <a:rPr kumimoji="1" lang="en-US" altLang="ja-JP" sz="1600" dirty="0">
                <a:solidFill>
                  <a:srgbClr val="000000"/>
                </a:solidFill>
                <a:latin typeface="+mn-ea"/>
              </a:rPr>
              <a:t>Spark </a:t>
            </a:r>
            <a:r>
              <a:rPr kumimoji="1" lang="ja-JP" altLang="en-US" sz="1600">
                <a:solidFill>
                  <a:srgbClr val="000000"/>
                </a:solidFill>
                <a:latin typeface="+mn-ea"/>
              </a:rPr>
              <a:t>実装</a:t>
            </a:r>
            <a:endParaRPr kumimoji="1" lang="ja-JP" altLang="en-US" sz="1600" dirty="0">
              <a:solidFill>
                <a:srgbClr val="000000"/>
              </a:solidFill>
              <a:latin typeface="+mn-ea"/>
            </a:endParaRPr>
          </a:p>
        </p:txBody>
      </p:sp>
    </p:spTree>
    <p:extLst>
      <p:ext uri="{BB962C8B-B14F-4D97-AF65-F5344CB8AC3E}">
        <p14:creationId xmlns:p14="http://schemas.microsoft.com/office/powerpoint/2010/main" val="87189999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52"/>
        <p:cNvGrpSpPr/>
        <p:nvPr/>
      </p:nvGrpSpPr>
      <p:grpSpPr>
        <a:xfrm>
          <a:off x="0" y="0"/>
          <a:ext cx="0" cy="0"/>
          <a:chOff x="0" y="0"/>
          <a:chExt cx="0" cy="0"/>
        </a:xfrm>
      </p:grpSpPr>
      <p:sp>
        <p:nvSpPr>
          <p:cNvPr id="18" name="右矢印 17">
            <a:extLst>
              <a:ext uri="{FF2B5EF4-FFF2-40B4-BE49-F238E27FC236}">
                <a16:creationId xmlns:a16="http://schemas.microsoft.com/office/drawing/2014/main" id="{9F7FF212-DAB3-6557-1C24-4376041817D7}"/>
              </a:ext>
            </a:extLst>
          </p:cNvPr>
          <p:cNvSpPr/>
          <p:nvPr/>
        </p:nvSpPr>
        <p:spPr>
          <a:xfrm>
            <a:off x="756735" y="2985576"/>
            <a:ext cx="10568761" cy="881743"/>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13" name="角丸四角形 12">
            <a:extLst>
              <a:ext uri="{FF2B5EF4-FFF2-40B4-BE49-F238E27FC236}">
                <a16:creationId xmlns:a16="http://schemas.microsoft.com/office/drawing/2014/main" id="{310CE122-2D77-B45C-2547-722038ED1EBC}"/>
              </a:ext>
            </a:extLst>
          </p:cNvPr>
          <p:cNvSpPr/>
          <p:nvPr/>
        </p:nvSpPr>
        <p:spPr>
          <a:xfrm>
            <a:off x="3803012" y="1750422"/>
            <a:ext cx="1005840" cy="3357155"/>
          </a:xfrm>
          <a:prstGeom prst="roundRect">
            <a:avLst/>
          </a:prstGeom>
          <a:solidFill>
            <a:schemeClr val="tx1">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solidFill>
                <a:schemeClr val="bg1"/>
              </a:solidFill>
              <a:latin typeface="BIZ UDPゴシック" panose="020B0400000000000000" pitchFamily="50" charset="-128"/>
              <a:ea typeface="BIZ UDPゴシック" panose="020B0400000000000000" pitchFamily="50" charset="-128"/>
            </a:endParaRPr>
          </a:p>
        </p:txBody>
      </p:sp>
      <p:sp>
        <p:nvSpPr>
          <p:cNvPr id="14" name="角丸四角形 13">
            <a:extLst>
              <a:ext uri="{FF2B5EF4-FFF2-40B4-BE49-F238E27FC236}">
                <a16:creationId xmlns:a16="http://schemas.microsoft.com/office/drawing/2014/main" id="{22090DC9-F254-19F5-F9D5-91364E133B9C}"/>
              </a:ext>
            </a:extLst>
          </p:cNvPr>
          <p:cNvSpPr/>
          <p:nvPr/>
        </p:nvSpPr>
        <p:spPr>
          <a:xfrm>
            <a:off x="9802359" y="1750422"/>
            <a:ext cx="1005840" cy="3357155"/>
          </a:xfrm>
          <a:prstGeom prst="roundRect">
            <a:avLst/>
          </a:prstGeom>
          <a:solidFill>
            <a:schemeClr val="tx1">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solidFill>
                <a:schemeClr val="bg1"/>
              </a:solidFill>
              <a:latin typeface="BIZ UDPゴシック" panose="020B0400000000000000" pitchFamily="50" charset="-128"/>
              <a:ea typeface="BIZ UDPゴシック" panose="020B0400000000000000" pitchFamily="50" charset="-128"/>
            </a:endParaRPr>
          </a:p>
        </p:txBody>
      </p:sp>
      <p:sp>
        <p:nvSpPr>
          <p:cNvPr id="15" name="角丸四角形 14">
            <a:extLst>
              <a:ext uri="{FF2B5EF4-FFF2-40B4-BE49-F238E27FC236}">
                <a16:creationId xmlns:a16="http://schemas.microsoft.com/office/drawing/2014/main" id="{FE29CE6C-6BD2-31EA-C954-93D01537064C}"/>
              </a:ext>
            </a:extLst>
          </p:cNvPr>
          <p:cNvSpPr/>
          <p:nvPr/>
        </p:nvSpPr>
        <p:spPr>
          <a:xfrm>
            <a:off x="8369889" y="1750422"/>
            <a:ext cx="1005840" cy="3357155"/>
          </a:xfrm>
          <a:prstGeom prst="roundRect">
            <a:avLst/>
          </a:prstGeom>
          <a:solidFill>
            <a:schemeClr val="tx1">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solidFill>
                <a:schemeClr val="bg1"/>
              </a:solidFill>
              <a:latin typeface="BIZ UDPゴシック" panose="020B0400000000000000" pitchFamily="50" charset="-128"/>
              <a:ea typeface="BIZ UDPゴシック" panose="020B0400000000000000" pitchFamily="50" charset="-128"/>
            </a:endParaRPr>
          </a:p>
        </p:txBody>
      </p:sp>
      <p:sp>
        <p:nvSpPr>
          <p:cNvPr id="16" name="角丸四角形 15">
            <a:extLst>
              <a:ext uri="{FF2B5EF4-FFF2-40B4-BE49-F238E27FC236}">
                <a16:creationId xmlns:a16="http://schemas.microsoft.com/office/drawing/2014/main" id="{5DBD2E16-F351-391A-71E8-76509BF2ED9B}"/>
              </a:ext>
            </a:extLst>
          </p:cNvPr>
          <p:cNvSpPr/>
          <p:nvPr/>
        </p:nvSpPr>
        <p:spPr>
          <a:xfrm>
            <a:off x="6846751" y="1750422"/>
            <a:ext cx="1005840" cy="3357155"/>
          </a:xfrm>
          <a:prstGeom prst="roundRect">
            <a:avLst/>
          </a:prstGeom>
          <a:solidFill>
            <a:schemeClr val="tx1">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solidFill>
                <a:schemeClr val="bg1"/>
              </a:solidFill>
              <a:latin typeface="BIZ UDPゴシック" panose="020B0400000000000000" pitchFamily="50" charset="-128"/>
              <a:ea typeface="BIZ UDPゴシック" panose="020B0400000000000000" pitchFamily="50" charset="-128"/>
            </a:endParaRPr>
          </a:p>
        </p:txBody>
      </p:sp>
      <p:sp>
        <p:nvSpPr>
          <p:cNvPr id="17" name="角丸四角形 16">
            <a:extLst>
              <a:ext uri="{FF2B5EF4-FFF2-40B4-BE49-F238E27FC236}">
                <a16:creationId xmlns:a16="http://schemas.microsoft.com/office/drawing/2014/main" id="{A4685C2F-CF3E-F80C-F659-A9BF2A655E58}"/>
              </a:ext>
            </a:extLst>
          </p:cNvPr>
          <p:cNvSpPr/>
          <p:nvPr/>
        </p:nvSpPr>
        <p:spPr>
          <a:xfrm>
            <a:off x="5326150" y="1750422"/>
            <a:ext cx="1005840" cy="3357155"/>
          </a:xfrm>
          <a:prstGeom prst="roundRect">
            <a:avLst/>
          </a:prstGeom>
          <a:solidFill>
            <a:schemeClr val="tx1">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solidFill>
                <a:schemeClr val="bg1"/>
              </a:solidFill>
              <a:latin typeface="BIZ UDPゴシック" panose="020B0400000000000000" pitchFamily="50" charset="-128"/>
              <a:ea typeface="BIZ UDPゴシック" panose="020B0400000000000000" pitchFamily="50" charset="-128"/>
            </a:endParaRPr>
          </a:p>
        </p:txBody>
      </p:sp>
      <p:sp>
        <p:nvSpPr>
          <p:cNvPr id="12" name="角丸四角形 11">
            <a:extLst>
              <a:ext uri="{FF2B5EF4-FFF2-40B4-BE49-F238E27FC236}">
                <a16:creationId xmlns:a16="http://schemas.microsoft.com/office/drawing/2014/main" id="{F5A30B1A-B00C-2230-A206-9C9CE8605ADA}"/>
              </a:ext>
            </a:extLst>
          </p:cNvPr>
          <p:cNvSpPr/>
          <p:nvPr/>
        </p:nvSpPr>
        <p:spPr>
          <a:xfrm>
            <a:off x="2279874" y="1750422"/>
            <a:ext cx="1005840" cy="3357155"/>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solidFill>
                <a:schemeClr val="bg1"/>
              </a:solidFill>
              <a:latin typeface="BIZ UDPゴシック" panose="020B0400000000000000" pitchFamily="50" charset="-128"/>
              <a:ea typeface="BIZ UDPゴシック" panose="020B0400000000000000" pitchFamily="50" charset="-128"/>
            </a:endParaRPr>
          </a:p>
        </p:txBody>
      </p:sp>
      <p:sp>
        <p:nvSpPr>
          <p:cNvPr id="53" name="Google Shape;53;p10"/>
          <p:cNvSpPr txBox="1">
            <a:spLocks noGrp="1"/>
          </p:cNvSpPr>
          <p:nvPr>
            <p:ph type="title"/>
          </p:nvPr>
        </p:nvSpPr>
        <p:spPr>
          <a:prstGeom prst="rect">
            <a:avLst/>
          </a:prstGeom>
          <a:noFill/>
          <a:ln>
            <a:noFill/>
          </a:ln>
        </p:spPr>
        <p:txBody>
          <a:bodyPr spcFirstLastPara="1" vert="horz" wrap="square" lIns="91425" tIns="45700" rIns="91425" bIns="45700" rtlCol="0" anchor="b" anchorCtr="1">
            <a:noAutofit/>
          </a:bodyPr>
          <a:lstStyle/>
          <a:p>
            <a:r>
              <a:rPr lang="en-US" dirty="0"/>
              <a:t>第3章 AI </a:t>
            </a:r>
            <a:r>
              <a:rPr lang="ja-JP" altLang="en-US"/>
              <a:t>の開発プロセス</a:t>
            </a:r>
            <a:endParaRPr dirty="0"/>
          </a:p>
        </p:txBody>
      </p:sp>
      <p:sp>
        <p:nvSpPr>
          <p:cNvPr id="2" name="テキスト ボックス 1">
            <a:extLst>
              <a:ext uri="{FF2B5EF4-FFF2-40B4-BE49-F238E27FC236}">
                <a16:creationId xmlns:a16="http://schemas.microsoft.com/office/drawing/2014/main" id="{F65E9EB4-6CFA-F409-1557-1AF8B96BCED2}"/>
              </a:ext>
            </a:extLst>
          </p:cNvPr>
          <p:cNvSpPr txBox="1"/>
          <p:nvPr/>
        </p:nvSpPr>
        <p:spPr>
          <a:xfrm>
            <a:off x="2505795" y="2459503"/>
            <a:ext cx="553998" cy="1938992"/>
          </a:xfrm>
          <a:prstGeom prst="rect">
            <a:avLst/>
          </a:prstGeom>
          <a:noFill/>
        </p:spPr>
        <p:txBody>
          <a:bodyPr vert="eaVert" wrap="none" rtlCol="0">
            <a:spAutoFit/>
          </a:bodyPr>
          <a:lstStyle/>
          <a:p>
            <a:pPr algn="ctr" defTabSz="914400" fontAlgn="base">
              <a:spcBef>
                <a:spcPct val="0"/>
              </a:spcBef>
              <a:spcAft>
                <a:spcPct val="0"/>
              </a:spcAft>
            </a:pPr>
            <a:r>
              <a:rPr kumimoji="1" lang="ja-JP" altLang="en-US" sz="2400" b="1">
                <a:solidFill>
                  <a:srgbClr val="F36C37"/>
                </a:solidFill>
                <a:latin typeface="+mn-ea"/>
              </a:rPr>
              <a:t>データの収集</a:t>
            </a:r>
            <a:endParaRPr kumimoji="1" lang="ja-JP" altLang="en-US" sz="2400" b="1" dirty="0">
              <a:solidFill>
                <a:srgbClr val="F36C37"/>
              </a:solidFill>
              <a:latin typeface="+mn-ea"/>
            </a:endParaRPr>
          </a:p>
        </p:txBody>
      </p:sp>
      <p:sp>
        <p:nvSpPr>
          <p:cNvPr id="3" name="テキスト ボックス 2">
            <a:extLst>
              <a:ext uri="{FF2B5EF4-FFF2-40B4-BE49-F238E27FC236}">
                <a16:creationId xmlns:a16="http://schemas.microsoft.com/office/drawing/2014/main" id="{42C7F3CE-065F-FE83-6587-9E0C7871DF6B}"/>
              </a:ext>
            </a:extLst>
          </p:cNvPr>
          <p:cNvSpPr txBox="1"/>
          <p:nvPr/>
        </p:nvSpPr>
        <p:spPr>
          <a:xfrm>
            <a:off x="4027894" y="2305614"/>
            <a:ext cx="553998" cy="2246769"/>
          </a:xfrm>
          <a:prstGeom prst="rect">
            <a:avLst/>
          </a:prstGeom>
          <a:solidFill>
            <a:schemeClr val="tx1">
              <a:lumMod val="25000"/>
              <a:lumOff val="75000"/>
            </a:schemeClr>
          </a:solidFill>
        </p:spPr>
        <p:txBody>
          <a:bodyPr vert="eaVert" wrap="none" rtlCol="0">
            <a:spAutoFit/>
          </a:bodyPr>
          <a:lstStyle/>
          <a:p>
            <a:pPr algn="ctr" defTabSz="914400" fontAlgn="base">
              <a:spcBef>
                <a:spcPct val="0"/>
              </a:spcBef>
              <a:spcAft>
                <a:spcPct val="0"/>
              </a:spcAft>
            </a:pPr>
            <a:r>
              <a:rPr kumimoji="1" lang="ja-JP" altLang="en-US" sz="2400" b="1">
                <a:solidFill>
                  <a:schemeClr val="bg1"/>
                </a:solidFill>
                <a:latin typeface="+mn-ea"/>
              </a:rPr>
              <a:t>データの前処理</a:t>
            </a:r>
            <a:endParaRPr kumimoji="1" lang="ja-JP" altLang="en-US" sz="2400" b="1" dirty="0">
              <a:solidFill>
                <a:schemeClr val="bg1"/>
              </a:solidFill>
              <a:latin typeface="+mn-ea"/>
            </a:endParaRPr>
          </a:p>
        </p:txBody>
      </p:sp>
      <p:sp>
        <p:nvSpPr>
          <p:cNvPr id="4" name="テキスト ボックス 3">
            <a:extLst>
              <a:ext uri="{FF2B5EF4-FFF2-40B4-BE49-F238E27FC236}">
                <a16:creationId xmlns:a16="http://schemas.microsoft.com/office/drawing/2014/main" id="{25E6CE98-888D-73C1-B747-2DC59F08CB05}"/>
              </a:ext>
            </a:extLst>
          </p:cNvPr>
          <p:cNvSpPr txBox="1"/>
          <p:nvPr/>
        </p:nvSpPr>
        <p:spPr>
          <a:xfrm>
            <a:off x="5551032" y="2025450"/>
            <a:ext cx="553998" cy="2554545"/>
          </a:xfrm>
          <a:prstGeom prst="rect">
            <a:avLst/>
          </a:prstGeom>
          <a:solidFill>
            <a:schemeClr val="tx1">
              <a:lumMod val="25000"/>
              <a:lumOff val="75000"/>
            </a:schemeClr>
          </a:solidFill>
        </p:spPr>
        <p:txBody>
          <a:bodyPr vert="eaVert" wrap="none" rtlCol="0">
            <a:spAutoFit/>
          </a:bodyPr>
          <a:lstStyle/>
          <a:p>
            <a:pPr algn="ctr" defTabSz="914400" fontAlgn="base">
              <a:spcBef>
                <a:spcPct val="0"/>
              </a:spcBef>
              <a:spcAft>
                <a:spcPct val="0"/>
              </a:spcAft>
            </a:pPr>
            <a:r>
              <a:rPr kumimoji="1" lang="ja-JP" altLang="en-US" sz="2400" b="1">
                <a:solidFill>
                  <a:schemeClr val="bg1"/>
                </a:solidFill>
                <a:latin typeface="+mn-ea"/>
              </a:rPr>
              <a:t>アルゴリズム選択</a:t>
            </a:r>
            <a:endParaRPr kumimoji="1" lang="ja-JP" altLang="en-US" sz="2400" b="1" dirty="0">
              <a:solidFill>
                <a:schemeClr val="bg1"/>
              </a:solidFill>
              <a:latin typeface="+mn-ea"/>
            </a:endParaRPr>
          </a:p>
        </p:txBody>
      </p:sp>
      <p:sp>
        <p:nvSpPr>
          <p:cNvPr id="5" name="テキスト ボックス 4">
            <a:extLst>
              <a:ext uri="{FF2B5EF4-FFF2-40B4-BE49-F238E27FC236}">
                <a16:creationId xmlns:a16="http://schemas.microsoft.com/office/drawing/2014/main" id="{DEF44041-DBC1-03A3-5368-A17A86AF3D80}"/>
              </a:ext>
            </a:extLst>
          </p:cNvPr>
          <p:cNvSpPr txBox="1"/>
          <p:nvPr/>
        </p:nvSpPr>
        <p:spPr>
          <a:xfrm>
            <a:off x="7071633" y="2459503"/>
            <a:ext cx="553998" cy="1938992"/>
          </a:xfrm>
          <a:prstGeom prst="rect">
            <a:avLst/>
          </a:prstGeom>
          <a:solidFill>
            <a:schemeClr val="tx1">
              <a:lumMod val="25000"/>
              <a:lumOff val="75000"/>
            </a:schemeClr>
          </a:solidFill>
        </p:spPr>
        <p:txBody>
          <a:bodyPr vert="eaVert" wrap="none" rtlCol="0">
            <a:spAutoFit/>
          </a:bodyPr>
          <a:lstStyle/>
          <a:p>
            <a:pPr algn="ctr" defTabSz="914400" fontAlgn="base">
              <a:spcBef>
                <a:spcPct val="0"/>
              </a:spcBef>
              <a:spcAft>
                <a:spcPct val="0"/>
              </a:spcAft>
            </a:pPr>
            <a:r>
              <a:rPr kumimoji="1" lang="ja-JP" altLang="en-US" sz="2400" b="1">
                <a:solidFill>
                  <a:schemeClr val="bg1"/>
                </a:solidFill>
                <a:latin typeface="+mn-ea"/>
              </a:rPr>
              <a:t>モデルの学習</a:t>
            </a:r>
            <a:endParaRPr kumimoji="1" lang="ja-JP" altLang="en-US" sz="2400" b="1" dirty="0">
              <a:solidFill>
                <a:schemeClr val="bg1"/>
              </a:solidFill>
              <a:latin typeface="+mn-ea"/>
            </a:endParaRPr>
          </a:p>
        </p:txBody>
      </p:sp>
      <p:sp>
        <p:nvSpPr>
          <p:cNvPr id="6" name="テキスト ボックス 5">
            <a:extLst>
              <a:ext uri="{FF2B5EF4-FFF2-40B4-BE49-F238E27FC236}">
                <a16:creationId xmlns:a16="http://schemas.microsoft.com/office/drawing/2014/main" id="{D6CA4E30-B38A-43A8-28DD-8187F75545AA}"/>
              </a:ext>
            </a:extLst>
          </p:cNvPr>
          <p:cNvSpPr txBox="1"/>
          <p:nvPr/>
        </p:nvSpPr>
        <p:spPr>
          <a:xfrm>
            <a:off x="8597057" y="2433378"/>
            <a:ext cx="553998" cy="1938992"/>
          </a:xfrm>
          <a:prstGeom prst="rect">
            <a:avLst/>
          </a:prstGeom>
          <a:solidFill>
            <a:schemeClr val="tx1">
              <a:lumMod val="25000"/>
              <a:lumOff val="75000"/>
            </a:schemeClr>
          </a:solidFill>
        </p:spPr>
        <p:txBody>
          <a:bodyPr vert="eaVert" wrap="none" rtlCol="0">
            <a:spAutoFit/>
          </a:bodyPr>
          <a:lstStyle/>
          <a:p>
            <a:pPr algn="ctr" defTabSz="914400" fontAlgn="base">
              <a:spcBef>
                <a:spcPct val="0"/>
              </a:spcBef>
              <a:spcAft>
                <a:spcPct val="0"/>
              </a:spcAft>
            </a:pPr>
            <a:r>
              <a:rPr kumimoji="1" lang="ja-JP" altLang="en-US" sz="2400" b="1">
                <a:solidFill>
                  <a:schemeClr val="bg1"/>
                </a:solidFill>
                <a:latin typeface="+mn-ea"/>
              </a:rPr>
              <a:t>モデルの検証</a:t>
            </a:r>
            <a:endParaRPr kumimoji="1" lang="ja-JP" altLang="en-US" sz="2400" b="1" dirty="0">
              <a:solidFill>
                <a:schemeClr val="bg1"/>
              </a:solidFill>
              <a:latin typeface="+mn-ea"/>
            </a:endParaRPr>
          </a:p>
        </p:txBody>
      </p:sp>
      <p:sp>
        <p:nvSpPr>
          <p:cNvPr id="7" name="テキスト ボックス 6">
            <a:extLst>
              <a:ext uri="{FF2B5EF4-FFF2-40B4-BE49-F238E27FC236}">
                <a16:creationId xmlns:a16="http://schemas.microsoft.com/office/drawing/2014/main" id="{1F366158-061F-1F95-9011-A6A2BDA7C7A5}"/>
              </a:ext>
            </a:extLst>
          </p:cNvPr>
          <p:cNvSpPr txBox="1"/>
          <p:nvPr/>
        </p:nvSpPr>
        <p:spPr>
          <a:xfrm>
            <a:off x="10028280" y="2459503"/>
            <a:ext cx="553998" cy="1938992"/>
          </a:xfrm>
          <a:prstGeom prst="rect">
            <a:avLst/>
          </a:prstGeom>
          <a:solidFill>
            <a:schemeClr val="tx1">
              <a:lumMod val="25000"/>
              <a:lumOff val="75000"/>
            </a:schemeClr>
          </a:solidFill>
        </p:spPr>
        <p:txBody>
          <a:bodyPr vert="eaVert" wrap="none" rtlCol="0">
            <a:spAutoFit/>
          </a:bodyPr>
          <a:lstStyle/>
          <a:p>
            <a:pPr algn="ctr" defTabSz="914400" fontAlgn="base">
              <a:spcBef>
                <a:spcPct val="0"/>
              </a:spcBef>
              <a:spcAft>
                <a:spcPct val="0"/>
              </a:spcAft>
            </a:pPr>
            <a:r>
              <a:rPr kumimoji="1" lang="ja-JP" altLang="en-US" sz="2400" b="1">
                <a:solidFill>
                  <a:schemeClr val="bg1"/>
                </a:solidFill>
                <a:latin typeface="+mn-ea"/>
              </a:rPr>
              <a:t>モデルの評価</a:t>
            </a:r>
            <a:endParaRPr kumimoji="1" lang="ja-JP" altLang="en-US" sz="2400" b="1" dirty="0">
              <a:solidFill>
                <a:schemeClr val="bg1"/>
              </a:solidFill>
              <a:latin typeface="+mn-ea"/>
            </a:endParaRPr>
          </a:p>
        </p:txBody>
      </p:sp>
      <p:sp>
        <p:nvSpPr>
          <p:cNvPr id="8" name="角丸四角形 7">
            <a:extLst>
              <a:ext uri="{FF2B5EF4-FFF2-40B4-BE49-F238E27FC236}">
                <a16:creationId xmlns:a16="http://schemas.microsoft.com/office/drawing/2014/main" id="{B2522D51-833C-567F-DF54-12F9EBA2E271}"/>
              </a:ext>
            </a:extLst>
          </p:cNvPr>
          <p:cNvSpPr/>
          <p:nvPr/>
        </p:nvSpPr>
        <p:spPr>
          <a:xfrm>
            <a:off x="756736" y="1750422"/>
            <a:ext cx="1005840" cy="3357155"/>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solidFill>
                <a:schemeClr val="bg1"/>
              </a:solidFill>
              <a:latin typeface="BIZ UDPゴシック" panose="020B0400000000000000" pitchFamily="50" charset="-128"/>
              <a:ea typeface="BIZ UDPゴシック" panose="020B0400000000000000" pitchFamily="50" charset="-128"/>
            </a:endParaRPr>
          </a:p>
        </p:txBody>
      </p:sp>
      <p:sp>
        <p:nvSpPr>
          <p:cNvPr id="9" name="テキスト ボックス 8">
            <a:extLst>
              <a:ext uri="{FF2B5EF4-FFF2-40B4-BE49-F238E27FC236}">
                <a16:creationId xmlns:a16="http://schemas.microsoft.com/office/drawing/2014/main" id="{4274B67D-4344-E284-2BD7-138C6BE4DFBB}"/>
              </a:ext>
            </a:extLst>
          </p:cNvPr>
          <p:cNvSpPr txBox="1"/>
          <p:nvPr/>
        </p:nvSpPr>
        <p:spPr>
          <a:xfrm>
            <a:off x="982657" y="1997838"/>
            <a:ext cx="553998" cy="2862322"/>
          </a:xfrm>
          <a:prstGeom prst="rect">
            <a:avLst/>
          </a:prstGeom>
          <a:noFill/>
        </p:spPr>
        <p:txBody>
          <a:bodyPr vert="eaVert" wrap="none" rtlCol="0">
            <a:spAutoFit/>
          </a:bodyPr>
          <a:lstStyle/>
          <a:p>
            <a:pPr algn="ctr" defTabSz="914400" fontAlgn="base">
              <a:spcBef>
                <a:spcPct val="0"/>
              </a:spcBef>
              <a:spcAft>
                <a:spcPct val="0"/>
              </a:spcAft>
            </a:pPr>
            <a:r>
              <a:rPr kumimoji="1" lang="ja-JP" altLang="en-US" sz="2400" b="1">
                <a:solidFill>
                  <a:schemeClr val="bg1"/>
                </a:solidFill>
                <a:latin typeface="+mn-ea"/>
              </a:rPr>
              <a:t>開発スコープの確認</a:t>
            </a:r>
            <a:endParaRPr kumimoji="1" lang="ja-JP" altLang="en-US" sz="2400" b="1" dirty="0">
              <a:solidFill>
                <a:schemeClr val="bg1"/>
              </a:solidFill>
              <a:latin typeface="+mn-ea"/>
            </a:endParaRPr>
          </a:p>
        </p:txBody>
      </p:sp>
    </p:spTree>
    <p:extLst>
      <p:ext uri="{BB962C8B-B14F-4D97-AF65-F5344CB8AC3E}">
        <p14:creationId xmlns:p14="http://schemas.microsoft.com/office/powerpoint/2010/main" val="17906798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C47A877-9CCC-4ED6-5E01-DD76ED36ADA4}"/>
              </a:ext>
            </a:extLst>
          </p:cNvPr>
          <p:cNvSpPr>
            <a:spLocks noGrp="1"/>
          </p:cNvSpPr>
          <p:nvPr>
            <p:ph type="title"/>
          </p:nvPr>
        </p:nvSpPr>
        <p:spPr/>
        <p:txBody>
          <a:bodyPr/>
          <a:lstStyle/>
          <a:p>
            <a:r>
              <a:rPr kumimoji="1" lang="en-US" altLang="ja-JP" dirty="0"/>
              <a:t>Garbage IN , Garbage Out</a:t>
            </a:r>
            <a:endParaRPr kumimoji="1" lang="ja-JP" altLang="en-US"/>
          </a:p>
        </p:txBody>
      </p:sp>
      <p:sp>
        <p:nvSpPr>
          <p:cNvPr id="3" name="スライド番号プレースホルダー 2">
            <a:extLst>
              <a:ext uri="{FF2B5EF4-FFF2-40B4-BE49-F238E27FC236}">
                <a16:creationId xmlns:a16="http://schemas.microsoft.com/office/drawing/2014/main" id="{B8E1F638-79FF-9AAD-EBA8-A9BE7AA654FA}"/>
              </a:ext>
            </a:extLst>
          </p:cNvPr>
          <p:cNvSpPr>
            <a:spLocks noGrp="1"/>
          </p:cNvSpPr>
          <p:nvPr>
            <p:ph type="sldNum" sz="quarter" idx="10"/>
          </p:nvPr>
        </p:nvSpPr>
        <p:spPr/>
        <p:txBody>
          <a:bodyPr/>
          <a:lstStyle/>
          <a:p>
            <a:fld id="{5D750650-B10A-47BF-93C2-E1678438B37A}" type="slidenum">
              <a:rPr lang="en-US" altLang="ja-JP" smtClean="0"/>
              <a:pPr/>
              <a:t>94</a:t>
            </a:fld>
            <a:endParaRPr lang="en-US" altLang="ja-JP" dirty="0"/>
          </a:p>
        </p:txBody>
      </p:sp>
      <p:pic>
        <p:nvPicPr>
          <p:cNvPr id="4" name="図 3">
            <a:extLst>
              <a:ext uri="{FF2B5EF4-FFF2-40B4-BE49-F238E27FC236}">
                <a16:creationId xmlns:a16="http://schemas.microsoft.com/office/drawing/2014/main" id="{D5C040CA-8DEC-A70D-7E29-C3A7099419BF}"/>
              </a:ext>
            </a:extLst>
          </p:cNvPr>
          <p:cNvPicPr>
            <a:picLocks noChangeAspect="1"/>
          </p:cNvPicPr>
          <p:nvPr/>
        </p:nvPicPr>
        <p:blipFill>
          <a:blip r:embed="rId2"/>
          <a:stretch>
            <a:fillRect/>
          </a:stretch>
        </p:blipFill>
        <p:spPr>
          <a:xfrm>
            <a:off x="2205280" y="1358345"/>
            <a:ext cx="7781439" cy="4141309"/>
          </a:xfrm>
          <a:prstGeom prst="rect">
            <a:avLst/>
          </a:prstGeom>
        </p:spPr>
      </p:pic>
      <p:sp>
        <p:nvSpPr>
          <p:cNvPr id="5" name="テキスト ボックス 4">
            <a:extLst>
              <a:ext uri="{FF2B5EF4-FFF2-40B4-BE49-F238E27FC236}">
                <a16:creationId xmlns:a16="http://schemas.microsoft.com/office/drawing/2014/main" id="{C7DD95E6-6ECD-0FF0-AF60-85521810BA41}"/>
              </a:ext>
            </a:extLst>
          </p:cNvPr>
          <p:cNvSpPr txBox="1"/>
          <p:nvPr/>
        </p:nvSpPr>
        <p:spPr>
          <a:xfrm>
            <a:off x="3079787" y="5778383"/>
            <a:ext cx="6032422" cy="461665"/>
          </a:xfrm>
          <a:prstGeom prst="rect">
            <a:avLst/>
          </a:prstGeom>
          <a:noFill/>
        </p:spPr>
        <p:txBody>
          <a:bodyPr wrap="none" rtlCol="0">
            <a:spAutoFit/>
          </a:bodyPr>
          <a:lstStyle/>
          <a:p>
            <a:pPr algn="ctr" defTabSz="914400" fontAlgn="base">
              <a:spcBef>
                <a:spcPct val="0"/>
              </a:spcBef>
              <a:spcAft>
                <a:spcPct val="0"/>
              </a:spcAft>
            </a:pPr>
            <a:r>
              <a:rPr kumimoji="1" lang="ja-JP" altLang="en-US" sz="2400" b="1">
                <a:solidFill>
                  <a:srgbClr val="F36C37"/>
                </a:solidFill>
                <a:latin typeface="+mn-ea"/>
              </a:rPr>
              <a:t>質の高い・関連度の高いデータを収集する</a:t>
            </a:r>
            <a:endParaRPr kumimoji="1" lang="ja-JP" altLang="en-US" sz="2400" b="1" dirty="0">
              <a:solidFill>
                <a:srgbClr val="F36C37"/>
              </a:solidFill>
              <a:latin typeface="+mn-ea"/>
            </a:endParaRPr>
          </a:p>
        </p:txBody>
      </p:sp>
      <p:sp>
        <p:nvSpPr>
          <p:cNvPr id="6" name="テキスト ボックス 5">
            <a:extLst>
              <a:ext uri="{FF2B5EF4-FFF2-40B4-BE49-F238E27FC236}">
                <a16:creationId xmlns:a16="http://schemas.microsoft.com/office/drawing/2014/main" id="{BAC25AEC-FF4D-7503-E5CE-6F2F21918D8A}"/>
              </a:ext>
            </a:extLst>
          </p:cNvPr>
          <p:cNvSpPr txBox="1"/>
          <p:nvPr/>
        </p:nvSpPr>
        <p:spPr>
          <a:xfrm>
            <a:off x="3352801" y="5499654"/>
            <a:ext cx="8839199"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defTabSz="914400" fontAlgn="base">
              <a:spcBef>
                <a:spcPct val="0"/>
              </a:spcBef>
              <a:spcAft>
                <a:spcPct val="0"/>
              </a:spcAft>
            </a:pPr>
            <a:r>
              <a:rPr lang="en-US" altLang="ja-JP" sz="1200">
                <a:hlinkClick r:id="rId3"/>
              </a:rPr>
              <a:t>Garbage In, Garbage Out</a:t>
            </a:r>
            <a:r>
              <a:rPr lang="ja-JP" altLang="en-US" sz="1200">
                <a:hlinkClick r:id="rId3"/>
              </a:rPr>
              <a:t>（ゴミを入れたら、ゴミが出てくる）とは？：</a:t>
            </a:r>
            <a:r>
              <a:rPr lang="en-US" altLang="ja-JP" sz="1200">
                <a:hlinkClick r:id="rId3"/>
              </a:rPr>
              <a:t>AI</a:t>
            </a:r>
            <a:r>
              <a:rPr lang="ja-JP" altLang="en-US" sz="1200">
                <a:hlinkClick r:id="rId3"/>
              </a:rPr>
              <a:t>・機械学習の用語辞典</a:t>
            </a:r>
            <a:r>
              <a:rPr lang="en-US" altLang="ja-JP" sz="1200">
                <a:hlinkClick r:id="rId3"/>
              </a:rPr>
              <a:t> - </a:t>
            </a:r>
            <a:r>
              <a:rPr lang="ja-JP" altLang="en-US" sz="1200">
                <a:hlinkClick r:id="rId3"/>
              </a:rPr>
              <a:t>＠</a:t>
            </a:r>
            <a:r>
              <a:rPr lang="en-US" altLang="ja-JP" sz="1200">
                <a:hlinkClick r:id="rId3"/>
              </a:rPr>
              <a:t>IT (itmedia.co.jp)</a:t>
            </a:r>
            <a:endParaRPr lang="en-US" altLang="ja-JP" sz="1200"/>
          </a:p>
        </p:txBody>
      </p:sp>
    </p:spTree>
    <p:extLst>
      <p:ext uri="{BB962C8B-B14F-4D97-AF65-F5344CB8AC3E}">
        <p14:creationId xmlns:p14="http://schemas.microsoft.com/office/powerpoint/2010/main" val="390585595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52"/>
        <p:cNvGrpSpPr/>
        <p:nvPr/>
      </p:nvGrpSpPr>
      <p:grpSpPr>
        <a:xfrm>
          <a:off x="0" y="0"/>
          <a:ext cx="0" cy="0"/>
          <a:chOff x="0" y="0"/>
          <a:chExt cx="0" cy="0"/>
        </a:xfrm>
      </p:grpSpPr>
      <p:sp>
        <p:nvSpPr>
          <p:cNvPr id="18" name="右矢印 17">
            <a:extLst>
              <a:ext uri="{FF2B5EF4-FFF2-40B4-BE49-F238E27FC236}">
                <a16:creationId xmlns:a16="http://schemas.microsoft.com/office/drawing/2014/main" id="{9F7FF212-DAB3-6557-1C24-4376041817D7}"/>
              </a:ext>
            </a:extLst>
          </p:cNvPr>
          <p:cNvSpPr/>
          <p:nvPr/>
        </p:nvSpPr>
        <p:spPr>
          <a:xfrm>
            <a:off x="756735" y="2985576"/>
            <a:ext cx="10568761" cy="881743"/>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13" name="角丸四角形 12">
            <a:extLst>
              <a:ext uri="{FF2B5EF4-FFF2-40B4-BE49-F238E27FC236}">
                <a16:creationId xmlns:a16="http://schemas.microsoft.com/office/drawing/2014/main" id="{310CE122-2D77-B45C-2547-722038ED1EBC}"/>
              </a:ext>
            </a:extLst>
          </p:cNvPr>
          <p:cNvSpPr/>
          <p:nvPr/>
        </p:nvSpPr>
        <p:spPr>
          <a:xfrm>
            <a:off x="3803012" y="1750422"/>
            <a:ext cx="1005840" cy="3357155"/>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solidFill>
                <a:schemeClr val="bg1"/>
              </a:solidFill>
              <a:latin typeface="BIZ UDPゴシック" panose="020B0400000000000000" pitchFamily="50" charset="-128"/>
              <a:ea typeface="BIZ UDPゴシック" panose="020B0400000000000000" pitchFamily="50" charset="-128"/>
            </a:endParaRPr>
          </a:p>
        </p:txBody>
      </p:sp>
      <p:sp>
        <p:nvSpPr>
          <p:cNvPr id="14" name="角丸四角形 13">
            <a:extLst>
              <a:ext uri="{FF2B5EF4-FFF2-40B4-BE49-F238E27FC236}">
                <a16:creationId xmlns:a16="http://schemas.microsoft.com/office/drawing/2014/main" id="{22090DC9-F254-19F5-F9D5-91364E133B9C}"/>
              </a:ext>
            </a:extLst>
          </p:cNvPr>
          <p:cNvSpPr/>
          <p:nvPr/>
        </p:nvSpPr>
        <p:spPr>
          <a:xfrm>
            <a:off x="9802359" y="1750422"/>
            <a:ext cx="1005840" cy="3357155"/>
          </a:xfrm>
          <a:prstGeom prst="roundRect">
            <a:avLst/>
          </a:prstGeom>
          <a:solidFill>
            <a:schemeClr val="tx1">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solidFill>
                <a:schemeClr val="bg1"/>
              </a:solidFill>
              <a:latin typeface="BIZ UDPゴシック" panose="020B0400000000000000" pitchFamily="50" charset="-128"/>
              <a:ea typeface="BIZ UDPゴシック" panose="020B0400000000000000" pitchFamily="50" charset="-128"/>
            </a:endParaRPr>
          </a:p>
        </p:txBody>
      </p:sp>
      <p:sp>
        <p:nvSpPr>
          <p:cNvPr id="15" name="角丸四角形 14">
            <a:extLst>
              <a:ext uri="{FF2B5EF4-FFF2-40B4-BE49-F238E27FC236}">
                <a16:creationId xmlns:a16="http://schemas.microsoft.com/office/drawing/2014/main" id="{FE29CE6C-6BD2-31EA-C954-93D01537064C}"/>
              </a:ext>
            </a:extLst>
          </p:cNvPr>
          <p:cNvSpPr/>
          <p:nvPr/>
        </p:nvSpPr>
        <p:spPr>
          <a:xfrm>
            <a:off x="8369889" y="1750422"/>
            <a:ext cx="1005840" cy="3357155"/>
          </a:xfrm>
          <a:prstGeom prst="roundRect">
            <a:avLst/>
          </a:prstGeom>
          <a:solidFill>
            <a:schemeClr val="tx1">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solidFill>
                <a:schemeClr val="bg1"/>
              </a:solidFill>
              <a:latin typeface="BIZ UDPゴシック" panose="020B0400000000000000" pitchFamily="50" charset="-128"/>
              <a:ea typeface="BIZ UDPゴシック" panose="020B0400000000000000" pitchFamily="50" charset="-128"/>
            </a:endParaRPr>
          </a:p>
        </p:txBody>
      </p:sp>
      <p:sp>
        <p:nvSpPr>
          <p:cNvPr id="16" name="角丸四角形 15">
            <a:extLst>
              <a:ext uri="{FF2B5EF4-FFF2-40B4-BE49-F238E27FC236}">
                <a16:creationId xmlns:a16="http://schemas.microsoft.com/office/drawing/2014/main" id="{5DBD2E16-F351-391A-71E8-76509BF2ED9B}"/>
              </a:ext>
            </a:extLst>
          </p:cNvPr>
          <p:cNvSpPr/>
          <p:nvPr/>
        </p:nvSpPr>
        <p:spPr>
          <a:xfrm>
            <a:off x="6846751" y="1750422"/>
            <a:ext cx="1005840" cy="3357155"/>
          </a:xfrm>
          <a:prstGeom prst="roundRect">
            <a:avLst/>
          </a:prstGeom>
          <a:solidFill>
            <a:schemeClr val="tx1">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solidFill>
                <a:schemeClr val="bg1"/>
              </a:solidFill>
              <a:latin typeface="BIZ UDPゴシック" panose="020B0400000000000000" pitchFamily="50" charset="-128"/>
              <a:ea typeface="BIZ UDPゴシック" panose="020B0400000000000000" pitchFamily="50" charset="-128"/>
            </a:endParaRPr>
          </a:p>
        </p:txBody>
      </p:sp>
      <p:sp>
        <p:nvSpPr>
          <p:cNvPr id="17" name="角丸四角形 16">
            <a:extLst>
              <a:ext uri="{FF2B5EF4-FFF2-40B4-BE49-F238E27FC236}">
                <a16:creationId xmlns:a16="http://schemas.microsoft.com/office/drawing/2014/main" id="{A4685C2F-CF3E-F80C-F659-A9BF2A655E58}"/>
              </a:ext>
            </a:extLst>
          </p:cNvPr>
          <p:cNvSpPr/>
          <p:nvPr/>
        </p:nvSpPr>
        <p:spPr>
          <a:xfrm>
            <a:off x="5326150" y="1750422"/>
            <a:ext cx="1005840" cy="3357155"/>
          </a:xfrm>
          <a:prstGeom prst="roundRect">
            <a:avLst/>
          </a:prstGeom>
          <a:solidFill>
            <a:schemeClr val="tx1">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solidFill>
                <a:schemeClr val="bg1"/>
              </a:solidFill>
              <a:latin typeface="BIZ UDPゴシック" panose="020B0400000000000000" pitchFamily="50" charset="-128"/>
              <a:ea typeface="BIZ UDPゴシック" panose="020B0400000000000000" pitchFamily="50" charset="-128"/>
            </a:endParaRPr>
          </a:p>
        </p:txBody>
      </p:sp>
      <p:sp>
        <p:nvSpPr>
          <p:cNvPr id="12" name="角丸四角形 11">
            <a:extLst>
              <a:ext uri="{FF2B5EF4-FFF2-40B4-BE49-F238E27FC236}">
                <a16:creationId xmlns:a16="http://schemas.microsoft.com/office/drawing/2014/main" id="{F5A30B1A-B00C-2230-A206-9C9CE8605ADA}"/>
              </a:ext>
            </a:extLst>
          </p:cNvPr>
          <p:cNvSpPr/>
          <p:nvPr/>
        </p:nvSpPr>
        <p:spPr>
          <a:xfrm>
            <a:off x="2279874" y="1750422"/>
            <a:ext cx="1005840" cy="3357155"/>
          </a:xfrm>
          <a:prstGeom prst="roundRect">
            <a:avLst/>
          </a:prstGeom>
          <a:solidFill>
            <a:schemeClr val="tx2">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solidFill>
                <a:schemeClr val="bg1"/>
              </a:solidFill>
              <a:latin typeface="BIZ UDPゴシック" panose="020B0400000000000000" pitchFamily="50" charset="-128"/>
              <a:ea typeface="BIZ UDPゴシック" panose="020B0400000000000000" pitchFamily="50" charset="-128"/>
            </a:endParaRPr>
          </a:p>
        </p:txBody>
      </p:sp>
      <p:sp>
        <p:nvSpPr>
          <p:cNvPr id="53" name="Google Shape;53;p10"/>
          <p:cNvSpPr txBox="1">
            <a:spLocks noGrp="1"/>
          </p:cNvSpPr>
          <p:nvPr>
            <p:ph type="title"/>
          </p:nvPr>
        </p:nvSpPr>
        <p:spPr>
          <a:prstGeom prst="rect">
            <a:avLst/>
          </a:prstGeom>
          <a:noFill/>
          <a:ln>
            <a:noFill/>
          </a:ln>
        </p:spPr>
        <p:txBody>
          <a:bodyPr spcFirstLastPara="1" vert="horz" wrap="square" lIns="91425" tIns="45700" rIns="91425" bIns="45700" rtlCol="0" anchor="b" anchorCtr="1">
            <a:noAutofit/>
          </a:bodyPr>
          <a:lstStyle/>
          <a:p>
            <a:r>
              <a:rPr lang="en-US" dirty="0"/>
              <a:t>第3章 AI </a:t>
            </a:r>
            <a:r>
              <a:rPr lang="ja-JP" altLang="en-US"/>
              <a:t>の開発プロセス</a:t>
            </a:r>
            <a:endParaRPr dirty="0"/>
          </a:p>
        </p:txBody>
      </p:sp>
      <p:sp>
        <p:nvSpPr>
          <p:cNvPr id="2" name="テキスト ボックス 1">
            <a:extLst>
              <a:ext uri="{FF2B5EF4-FFF2-40B4-BE49-F238E27FC236}">
                <a16:creationId xmlns:a16="http://schemas.microsoft.com/office/drawing/2014/main" id="{F65E9EB4-6CFA-F409-1557-1AF8B96BCED2}"/>
              </a:ext>
            </a:extLst>
          </p:cNvPr>
          <p:cNvSpPr txBox="1"/>
          <p:nvPr/>
        </p:nvSpPr>
        <p:spPr>
          <a:xfrm>
            <a:off x="2505795" y="2459503"/>
            <a:ext cx="553998" cy="1938992"/>
          </a:xfrm>
          <a:prstGeom prst="rect">
            <a:avLst/>
          </a:prstGeom>
          <a:noFill/>
        </p:spPr>
        <p:txBody>
          <a:bodyPr vert="eaVert" wrap="none" rtlCol="0">
            <a:spAutoFit/>
          </a:bodyPr>
          <a:lstStyle/>
          <a:p>
            <a:pPr algn="ctr" defTabSz="914400" fontAlgn="base">
              <a:spcBef>
                <a:spcPct val="0"/>
              </a:spcBef>
              <a:spcAft>
                <a:spcPct val="0"/>
              </a:spcAft>
            </a:pPr>
            <a:r>
              <a:rPr kumimoji="1" lang="ja-JP" altLang="en-US" sz="2400" b="1">
                <a:solidFill>
                  <a:schemeClr val="bg1"/>
                </a:solidFill>
                <a:latin typeface="+mn-ea"/>
              </a:rPr>
              <a:t>データの収集</a:t>
            </a:r>
            <a:endParaRPr kumimoji="1" lang="ja-JP" altLang="en-US" sz="2400" b="1" dirty="0">
              <a:solidFill>
                <a:schemeClr val="bg1"/>
              </a:solidFill>
              <a:latin typeface="+mn-ea"/>
            </a:endParaRPr>
          </a:p>
        </p:txBody>
      </p:sp>
      <p:sp>
        <p:nvSpPr>
          <p:cNvPr id="3" name="テキスト ボックス 2">
            <a:extLst>
              <a:ext uri="{FF2B5EF4-FFF2-40B4-BE49-F238E27FC236}">
                <a16:creationId xmlns:a16="http://schemas.microsoft.com/office/drawing/2014/main" id="{42C7F3CE-065F-FE83-6587-9E0C7871DF6B}"/>
              </a:ext>
            </a:extLst>
          </p:cNvPr>
          <p:cNvSpPr txBox="1"/>
          <p:nvPr/>
        </p:nvSpPr>
        <p:spPr>
          <a:xfrm>
            <a:off x="4027894" y="2305614"/>
            <a:ext cx="553998" cy="2246769"/>
          </a:xfrm>
          <a:prstGeom prst="rect">
            <a:avLst/>
          </a:prstGeom>
          <a:noFill/>
        </p:spPr>
        <p:txBody>
          <a:bodyPr vert="eaVert" wrap="none" rtlCol="0">
            <a:spAutoFit/>
          </a:bodyPr>
          <a:lstStyle/>
          <a:p>
            <a:pPr algn="ctr" defTabSz="914400" fontAlgn="base">
              <a:spcBef>
                <a:spcPct val="0"/>
              </a:spcBef>
              <a:spcAft>
                <a:spcPct val="0"/>
              </a:spcAft>
            </a:pPr>
            <a:r>
              <a:rPr kumimoji="1" lang="ja-JP" altLang="en-US" sz="2400" b="1">
                <a:solidFill>
                  <a:srgbClr val="F36C37"/>
                </a:solidFill>
                <a:latin typeface="+mn-ea"/>
              </a:rPr>
              <a:t>データの前処理</a:t>
            </a:r>
            <a:endParaRPr kumimoji="1" lang="ja-JP" altLang="en-US" sz="2400" b="1" dirty="0">
              <a:solidFill>
                <a:srgbClr val="F36C37"/>
              </a:solidFill>
              <a:latin typeface="+mn-ea"/>
            </a:endParaRPr>
          </a:p>
        </p:txBody>
      </p:sp>
      <p:sp>
        <p:nvSpPr>
          <p:cNvPr id="4" name="テキスト ボックス 3">
            <a:extLst>
              <a:ext uri="{FF2B5EF4-FFF2-40B4-BE49-F238E27FC236}">
                <a16:creationId xmlns:a16="http://schemas.microsoft.com/office/drawing/2014/main" id="{25E6CE98-888D-73C1-B747-2DC59F08CB05}"/>
              </a:ext>
            </a:extLst>
          </p:cNvPr>
          <p:cNvSpPr txBox="1"/>
          <p:nvPr/>
        </p:nvSpPr>
        <p:spPr>
          <a:xfrm>
            <a:off x="5551032" y="2025450"/>
            <a:ext cx="553998" cy="2554545"/>
          </a:xfrm>
          <a:prstGeom prst="rect">
            <a:avLst/>
          </a:prstGeom>
          <a:solidFill>
            <a:schemeClr val="tx1">
              <a:lumMod val="25000"/>
              <a:lumOff val="75000"/>
            </a:schemeClr>
          </a:solidFill>
        </p:spPr>
        <p:txBody>
          <a:bodyPr vert="eaVert" wrap="none" rtlCol="0">
            <a:spAutoFit/>
          </a:bodyPr>
          <a:lstStyle/>
          <a:p>
            <a:pPr algn="ctr" defTabSz="914400" fontAlgn="base">
              <a:spcBef>
                <a:spcPct val="0"/>
              </a:spcBef>
              <a:spcAft>
                <a:spcPct val="0"/>
              </a:spcAft>
            </a:pPr>
            <a:r>
              <a:rPr kumimoji="1" lang="ja-JP" altLang="en-US" sz="2400" b="1">
                <a:solidFill>
                  <a:schemeClr val="bg1"/>
                </a:solidFill>
                <a:latin typeface="+mn-ea"/>
              </a:rPr>
              <a:t>アルゴリズム選択</a:t>
            </a:r>
            <a:endParaRPr kumimoji="1" lang="ja-JP" altLang="en-US" sz="2400" b="1" dirty="0">
              <a:solidFill>
                <a:schemeClr val="bg1"/>
              </a:solidFill>
              <a:latin typeface="+mn-ea"/>
            </a:endParaRPr>
          </a:p>
        </p:txBody>
      </p:sp>
      <p:sp>
        <p:nvSpPr>
          <p:cNvPr id="5" name="テキスト ボックス 4">
            <a:extLst>
              <a:ext uri="{FF2B5EF4-FFF2-40B4-BE49-F238E27FC236}">
                <a16:creationId xmlns:a16="http://schemas.microsoft.com/office/drawing/2014/main" id="{DEF44041-DBC1-03A3-5368-A17A86AF3D80}"/>
              </a:ext>
            </a:extLst>
          </p:cNvPr>
          <p:cNvSpPr txBox="1"/>
          <p:nvPr/>
        </p:nvSpPr>
        <p:spPr>
          <a:xfrm>
            <a:off x="7071633" y="2459503"/>
            <a:ext cx="553998" cy="1938992"/>
          </a:xfrm>
          <a:prstGeom prst="rect">
            <a:avLst/>
          </a:prstGeom>
          <a:solidFill>
            <a:schemeClr val="tx1">
              <a:lumMod val="25000"/>
              <a:lumOff val="75000"/>
            </a:schemeClr>
          </a:solidFill>
        </p:spPr>
        <p:txBody>
          <a:bodyPr vert="eaVert" wrap="none" rtlCol="0">
            <a:spAutoFit/>
          </a:bodyPr>
          <a:lstStyle/>
          <a:p>
            <a:pPr algn="ctr" defTabSz="914400" fontAlgn="base">
              <a:spcBef>
                <a:spcPct val="0"/>
              </a:spcBef>
              <a:spcAft>
                <a:spcPct val="0"/>
              </a:spcAft>
            </a:pPr>
            <a:r>
              <a:rPr kumimoji="1" lang="ja-JP" altLang="en-US" sz="2400" b="1">
                <a:solidFill>
                  <a:schemeClr val="bg1"/>
                </a:solidFill>
                <a:latin typeface="+mn-ea"/>
              </a:rPr>
              <a:t>モデルの学習</a:t>
            </a:r>
            <a:endParaRPr kumimoji="1" lang="ja-JP" altLang="en-US" sz="2400" b="1" dirty="0">
              <a:solidFill>
                <a:schemeClr val="bg1"/>
              </a:solidFill>
              <a:latin typeface="+mn-ea"/>
            </a:endParaRPr>
          </a:p>
        </p:txBody>
      </p:sp>
      <p:sp>
        <p:nvSpPr>
          <p:cNvPr id="6" name="テキスト ボックス 5">
            <a:extLst>
              <a:ext uri="{FF2B5EF4-FFF2-40B4-BE49-F238E27FC236}">
                <a16:creationId xmlns:a16="http://schemas.microsoft.com/office/drawing/2014/main" id="{D6CA4E30-B38A-43A8-28DD-8187F75545AA}"/>
              </a:ext>
            </a:extLst>
          </p:cNvPr>
          <p:cNvSpPr txBox="1"/>
          <p:nvPr/>
        </p:nvSpPr>
        <p:spPr>
          <a:xfrm>
            <a:off x="8597057" y="2433378"/>
            <a:ext cx="553998" cy="1938992"/>
          </a:xfrm>
          <a:prstGeom prst="rect">
            <a:avLst/>
          </a:prstGeom>
          <a:solidFill>
            <a:schemeClr val="tx1">
              <a:lumMod val="25000"/>
              <a:lumOff val="75000"/>
            </a:schemeClr>
          </a:solidFill>
        </p:spPr>
        <p:txBody>
          <a:bodyPr vert="eaVert" wrap="none" rtlCol="0">
            <a:spAutoFit/>
          </a:bodyPr>
          <a:lstStyle/>
          <a:p>
            <a:pPr algn="ctr" defTabSz="914400" fontAlgn="base">
              <a:spcBef>
                <a:spcPct val="0"/>
              </a:spcBef>
              <a:spcAft>
                <a:spcPct val="0"/>
              </a:spcAft>
            </a:pPr>
            <a:r>
              <a:rPr kumimoji="1" lang="ja-JP" altLang="en-US" sz="2400" b="1">
                <a:solidFill>
                  <a:schemeClr val="bg1"/>
                </a:solidFill>
                <a:latin typeface="+mn-ea"/>
              </a:rPr>
              <a:t>モデルの検証</a:t>
            </a:r>
            <a:endParaRPr kumimoji="1" lang="ja-JP" altLang="en-US" sz="2400" b="1" dirty="0">
              <a:solidFill>
                <a:schemeClr val="bg1"/>
              </a:solidFill>
              <a:latin typeface="+mn-ea"/>
            </a:endParaRPr>
          </a:p>
        </p:txBody>
      </p:sp>
      <p:sp>
        <p:nvSpPr>
          <p:cNvPr id="7" name="テキスト ボックス 6">
            <a:extLst>
              <a:ext uri="{FF2B5EF4-FFF2-40B4-BE49-F238E27FC236}">
                <a16:creationId xmlns:a16="http://schemas.microsoft.com/office/drawing/2014/main" id="{1F366158-061F-1F95-9011-A6A2BDA7C7A5}"/>
              </a:ext>
            </a:extLst>
          </p:cNvPr>
          <p:cNvSpPr txBox="1"/>
          <p:nvPr/>
        </p:nvSpPr>
        <p:spPr>
          <a:xfrm>
            <a:off x="10028280" y="2459503"/>
            <a:ext cx="553998" cy="1938992"/>
          </a:xfrm>
          <a:prstGeom prst="rect">
            <a:avLst/>
          </a:prstGeom>
          <a:solidFill>
            <a:schemeClr val="tx1">
              <a:lumMod val="25000"/>
              <a:lumOff val="75000"/>
            </a:schemeClr>
          </a:solidFill>
        </p:spPr>
        <p:txBody>
          <a:bodyPr vert="eaVert" wrap="none" rtlCol="0">
            <a:spAutoFit/>
          </a:bodyPr>
          <a:lstStyle/>
          <a:p>
            <a:pPr algn="ctr" defTabSz="914400" fontAlgn="base">
              <a:spcBef>
                <a:spcPct val="0"/>
              </a:spcBef>
              <a:spcAft>
                <a:spcPct val="0"/>
              </a:spcAft>
            </a:pPr>
            <a:r>
              <a:rPr kumimoji="1" lang="ja-JP" altLang="en-US" sz="2400" b="1">
                <a:solidFill>
                  <a:schemeClr val="bg1"/>
                </a:solidFill>
                <a:latin typeface="+mn-ea"/>
              </a:rPr>
              <a:t>モデルの評価</a:t>
            </a:r>
            <a:endParaRPr kumimoji="1" lang="ja-JP" altLang="en-US" sz="2400" b="1" dirty="0">
              <a:solidFill>
                <a:schemeClr val="bg1"/>
              </a:solidFill>
              <a:latin typeface="+mn-ea"/>
            </a:endParaRPr>
          </a:p>
        </p:txBody>
      </p:sp>
      <p:sp>
        <p:nvSpPr>
          <p:cNvPr id="8" name="角丸四角形 7">
            <a:extLst>
              <a:ext uri="{FF2B5EF4-FFF2-40B4-BE49-F238E27FC236}">
                <a16:creationId xmlns:a16="http://schemas.microsoft.com/office/drawing/2014/main" id="{B2522D51-833C-567F-DF54-12F9EBA2E271}"/>
              </a:ext>
            </a:extLst>
          </p:cNvPr>
          <p:cNvSpPr/>
          <p:nvPr/>
        </p:nvSpPr>
        <p:spPr>
          <a:xfrm>
            <a:off x="756736" y="1750422"/>
            <a:ext cx="1005840" cy="3357155"/>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solidFill>
                <a:schemeClr val="bg1"/>
              </a:solidFill>
              <a:latin typeface="BIZ UDPゴシック" panose="020B0400000000000000" pitchFamily="50" charset="-128"/>
              <a:ea typeface="BIZ UDPゴシック" panose="020B0400000000000000" pitchFamily="50" charset="-128"/>
            </a:endParaRPr>
          </a:p>
        </p:txBody>
      </p:sp>
      <p:sp>
        <p:nvSpPr>
          <p:cNvPr id="9" name="テキスト ボックス 8">
            <a:extLst>
              <a:ext uri="{FF2B5EF4-FFF2-40B4-BE49-F238E27FC236}">
                <a16:creationId xmlns:a16="http://schemas.microsoft.com/office/drawing/2014/main" id="{4274B67D-4344-E284-2BD7-138C6BE4DFBB}"/>
              </a:ext>
            </a:extLst>
          </p:cNvPr>
          <p:cNvSpPr txBox="1"/>
          <p:nvPr/>
        </p:nvSpPr>
        <p:spPr>
          <a:xfrm>
            <a:off x="982657" y="1997839"/>
            <a:ext cx="553998" cy="2862322"/>
          </a:xfrm>
          <a:prstGeom prst="rect">
            <a:avLst/>
          </a:prstGeom>
          <a:noFill/>
        </p:spPr>
        <p:txBody>
          <a:bodyPr vert="eaVert" wrap="none" rtlCol="0">
            <a:spAutoFit/>
          </a:bodyPr>
          <a:lstStyle/>
          <a:p>
            <a:pPr algn="ctr" defTabSz="914400" fontAlgn="base">
              <a:spcBef>
                <a:spcPct val="0"/>
              </a:spcBef>
              <a:spcAft>
                <a:spcPct val="0"/>
              </a:spcAft>
            </a:pPr>
            <a:r>
              <a:rPr kumimoji="1" lang="ja-JP" altLang="en-US" sz="2400" b="1">
                <a:solidFill>
                  <a:schemeClr val="bg1"/>
                </a:solidFill>
                <a:latin typeface="+mn-ea"/>
              </a:rPr>
              <a:t>開発スコープの確認</a:t>
            </a:r>
            <a:endParaRPr kumimoji="1" lang="ja-JP" altLang="en-US" sz="2400" b="1" dirty="0">
              <a:solidFill>
                <a:schemeClr val="bg1"/>
              </a:solidFill>
              <a:latin typeface="+mn-ea"/>
            </a:endParaRPr>
          </a:p>
        </p:txBody>
      </p:sp>
      <p:sp>
        <p:nvSpPr>
          <p:cNvPr id="10" name="テキスト ボックス 9">
            <a:extLst>
              <a:ext uri="{FF2B5EF4-FFF2-40B4-BE49-F238E27FC236}">
                <a16:creationId xmlns:a16="http://schemas.microsoft.com/office/drawing/2014/main" id="{730B849D-2851-1710-EBAB-62A45660BACC}"/>
              </a:ext>
            </a:extLst>
          </p:cNvPr>
          <p:cNvSpPr txBox="1"/>
          <p:nvPr/>
        </p:nvSpPr>
        <p:spPr>
          <a:xfrm>
            <a:off x="3582446" y="5633649"/>
            <a:ext cx="5453737" cy="707886"/>
          </a:xfrm>
          <a:prstGeom prst="rect">
            <a:avLst/>
          </a:prstGeom>
          <a:noFill/>
        </p:spPr>
        <p:txBody>
          <a:bodyPr wrap="none" rtlCol="0">
            <a:spAutoFit/>
          </a:bodyPr>
          <a:lstStyle/>
          <a:p>
            <a:pPr marL="285750" indent="-285750" defTabSz="914400" fontAlgn="base">
              <a:spcBef>
                <a:spcPct val="0"/>
              </a:spcBef>
              <a:spcAft>
                <a:spcPct val="0"/>
              </a:spcAft>
              <a:buClr>
                <a:srgbClr val="F36C37"/>
              </a:buClr>
              <a:buFont typeface="Wingdings" pitchFamily="2" charset="2"/>
              <a:buChar char="n"/>
            </a:pPr>
            <a:r>
              <a:rPr kumimoji="1" lang="ja-JP" altLang="en-US" sz="2000" b="1">
                <a:solidFill>
                  <a:srgbClr val="494949"/>
                </a:solidFill>
                <a:latin typeface="+mn-ea"/>
              </a:rPr>
              <a:t>データを学習可能な形に変換する</a:t>
            </a:r>
            <a:endParaRPr kumimoji="1" lang="en-US" altLang="ja-JP" sz="2000" b="1" dirty="0">
              <a:solidFill>
                <a:srgbClr val="494949"/>
              </a:solidFill>
              <a:latin typeface="+mn-ea"/>
            </a:endParaRPr>
          </a:p>
          <a:p>
            <a:pPr marL="285750" indent="-285750" defTabSz="914400" fontAlgn="base">
              <a:spcBef>
                <a:spcPct val="0"/>
              </a:spcBef>
              <a:spcAft>
                <a:spcPct val="0"/>
              </a:spcAft>
              <a:buClr>
                <a:srgbClr val="F36C37"/>
              </a:buClr>
              <a:buFont typeface="Wingdings" pitchFamily="2" charset="2"/>
              <a:buChar char="n"/>
            </a:pPr>
            <a:r>
              <a:rPr kumimoji="1" lang="en-US" altLang="ja-JP" sz="2000" b="1" dirty="0">
                <a:solidFill>
                  <a:srgbClr val="494949"/>
                </a:solidFill>
                <a:latin typeface="+mn-ea"/>
              </a:rPr>
              <a:t>AI </a:t>
            </a:r>
            <a:r>
              <a:rPr kumimoji="1" lang="ja-JP" altLang="en-US" sz="2000" b="1">
                <a:solidFill>
                  <a:srgbClr val="494949"/>
                </a:solidFill>
                <a:latin typeface="+mn-ea"/>
              </a:rPr>
              <a:t>開発において最も時間のかかるプロセス</a:t>
            </a:r>
            <a:endParaRPr kumimoji="1" lang="ja-JP" altLang="en-US" sz="2000" b="1" dirty="0">
              <a:solidFill>
                <a:srgbClr val="494949"/>
              </a:solidFill>
              <a:latin typeface="+mn-ea"/>
            </a:endParaRPr>
          </a:p>
        </p:txBody>
      </p:sp>
    </p:spTree>
    <p:extLst>
      <p:ext uri="{BB962C8B-B14F-4D97-AF65-F5344CB8AC3E}">
        <p14:creationId xmlns:p14="http://schemas.microsoft.com/office/powerpoint/2010/main" val="121240676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22FB368-BBB9-47C6-A85A-E4B0295261B4}"/>
              </a:ext>
            </a:extLst>
          </p:cNvPr>
          <p:cNvSpPr>
            <a:spLocks noGrp="1"/>
          </p:cNvSpPr>
          <p:nvPr>
            <p:ph type="title"/>
          </p:nvPr>
        </p:nvSpPr>
        <p:spPr/>
        <p:txBody>
          <a:bodyPr/>
          <a:lstStyle/>
          <a:p>
            <a:r>
              <a:rPr lang="ja-JP" altLang="en-US" dirty="0"/>
              <a:t>代表的なデータ前処理の手法</a:t>
            </a:r>
            <a:endParaRPr kumimoji="1" lang="ja-JP" altLang="en-US" dirty="0"/>
          </a:p>
        </p:txBody>
      </p:sp>
      <p:sp>
        <p:nvSpPr>
          <p:cNvPr id="4" name="スライド番号プレースホルダー 3">
            <a:extLst>
              <a:ext uri="{FF2B5EF4-FFF2-40B4-BE49-F238E27FC236}">
                <a16:creationId xmlns:a16="http://schemas.microsoft.com/office/drawing/2014/main" id="{BF0482C9-34A5-41DC-AF6B-64855F394FCA}"/>
              </a:ext>
            </a:extLst>
          </p:cNvPr>
          <p:cNvSpPr>
            <a:spLocks noGrp="1"/>
          </p:cNvSpPr>
          <p:nvPr>
            <p:ph type="sldNum" sz="quarter" idx="10"/>
          </p:nvPr>
        </p:nvSpPr>
        <p:spPr/>
        <p:txBody>
          <a:bodyPr/>
          <a:lstStyle/>
          <a:p>
            <a:fld id="{46BB8D49-91AB-4BE8-B7F4-8EAFE2BF815D}" type="slidenum">
              <a:rPr kumimoji="1" lang="ja-JP" altLang="en-US" smtClean="0"/>
              <a:pPr/>
              <a:t>96</a:t>
            </a:fld>
            <a:endParaRPr kumimoji="1" lang="ja-JP" altLang="en-US" dirty="0"/>
          </a:p>
        </p:txBody>
      </p:sp>
      <p:graphicFrame>
        <p:nvGraphicFramePr>
          <p:cNvPr id="5" name="コンテンツ プレースホルダー 3">
            <a:extLst>
              <a:ext uri="{FF2B5EF4-FFF2-40B4-BE49-F238E27FC236}">
                <a16:creationId xmlns:a16="http://schemas.microsoft.com/office/drawing/2014/main" id="{5177FEA0-BFFE-4115-A11A-E6CFA02A8CD6}"/>
              </a:ext>
            </a:extLst>
          </p:cNvPr>
          <p:cNvGraphicFramePr>
            <a:graphicFrameLocks/>
          </p:cNvGraphicFramePr>
          <p:nvPr>
            <p:extLst>
              <p:ext uri="{D42A27DB-BD31-4B8C-83A1-F6EECF244321}">
                <p14:modId xmlns:p14="http://schemas.microsoft.com/office/powerpoint/2010/main" val="3059559725"/>
              </p:ext>
            </p:extLst>
          </p:nvPr>
        </p:nvGraphicFramePr>
        <p:xfrm>
          <a:off x="488206" y="2312532"/>
          <a:ext cx="7746969" cy="3088638"/>
        </p:xfrm>
        <a:graphic>
          <a:graphicData uri="http://schemas.openxmlformats.org/drawingml/2006/table">
            <a:tbl>
              <a:tblPr firstRow="1" bandRow="1">
                <a:tableStyleId>{5C22544A-7EE6-4342-B048-85BDC9FD1C3A}</a:tableStyleId>
              </a:tblPr>
              <a:tblGrid>
                <a:gridCol w="1359118">
                  <a:extLst>
                    <a:ext uri="{9D8B030D-6E8A-4147-A177-3AD203B41FA5}">
                      <a16:colId xmlns:a16="http://schemas.microsoft.com/office/drawing/2014/main" val="3895637247"/>
                    </a:ext>
                  </a:extLst>
                </a:gridCol>
                <a:gridCol w="1359118">
                  <a:extLst>
                    <a:ext uri="{9D8B030D-6E8A-4147-A177-3AD203B41FA5}">
                      <a16:colId xmlns:a16="http://schemas.microsoft.com/office/drawing/2014/main" val="1579296490"/>
                    </a:ext>
                  </a:extLst>
                </a:gridCol>
                <a:gridCol w="1279799">
                  <a:extLst>
                    <a:ext uri="{9D8B030D-6E8A-4147-A177-3AD203B41FA5}">
                      <a16:colId xmlns:a16="http://schemas.microsoft.com/office/drawing/2014/main" val="4097339921"/>
                    </a:ext>
                  </a:extLst>
                </a:gridCol>
                <a:gridCol w="1335789">
                  <a:extLst>
                    <a:ext uri="{9D8B030D-6E8A-4147-A177-3AD203B41FA5}">
                      <a16:colId xmlns:a16="http://schemas.microsoft.com/office/drawing/2014/main" val="1071899408"/>
                    </a:ext>
                  </a:extLst>
                </a:gridCol>
                <a:gridCol w="1567769">
                  <a:extLst>
                    <a:ext uri="{9D8B030D-6E8A-4147-A177-3AD203B41FA5}">
                      <a16:colId xmlns:a16="http://schemas.microsoft.com/office/drawing/2014/main" val="219904017"/>
                    </a:ext>
                  </a:extLst>
                </a:gridCol>
                <a:gridCol w="845376">
                  <a:extLst>
                    <a:ext uri="{9D8B030D-6E8A-4147-A177-3AD203B41FA5}">
                      <a16:colId xmlns:a16="http://schemas.microsoft.com/office/drawing/2014/main" val="238027632"/>
                    </a:ext>
                  </a:extLst>
                </a:gridCol>
              </a:tblGrid>
              <a:tr h="854014">
                <a:tc>
                  <a:txBody>
                    <a:bodyPr/>
                    <a:lstStyle/>
                    <a:p>
                      <a:pPr algn="ctr" fontAlgn="ctr"/>
                      <a:r>
                        <a:rPr lang="ja-JP" altLang="en-US" sz="1400" u="none" strike="noStrike" dirty="0">
                          <a:effectLst/>
                          <a:latin typeface="+mn-lt"/>
                        </a:rPr>
                        <a:t>来訪者</a:t>
                      </a:r>
                      <a:endParaRPr lang="en-US" altLang="ja-JP" sz="1400" b="0" i="0" u="none" strike="noStrike" dirty="0">
                        <a:solidFill>
                          <a:srgbClr val="000000"/>
                        </a:solidFill>
                        <a:effectLst/>
                        <a:latin typeface="+mn-lt"/>
                        <a:ea typeface="游ゴシック" panose="020B0400000000000000" pitchFamily="50" charset="-128"/>
                      </a:endParaRPr>
                    </a:p>
                  </a:txBody>
                  <a:tcPr marL="7620" marR="7620" marT="7620" marB="0" anchor="ctr"/>
                </a:tc>
                <a:tc>
                  <a:txBody>
                    <a:bodyPr/>
                    <a:lstStyle/>
                    <a:p>
                      <a:pPr algn="ctr" fontAlgn="ctr"/>
                      <a:r>
                        <a:rPr kumimoji="1" lang="ja-JP" altLang="en-US" sz="1400" kern="1200" dirty="0">
                          <a:effectLst/>
                          <a:latin typeface="+mn-lt"/>
                        </a:rPr>
                        <a:t>照会物件</a:t>
                      </a:r>
                      <a:br>
                        <a:rPr kumimoji="1" lang="en-US" altLang="ja-JP" sz="1400" kern="1200" dirty="0">
                          <a:effectLst/>
                          <a:latin typeface="+mn-lt"/>
                        </a:rPr>
                      </a:br>
                      <a:r>
                        <a:rPr kumimoji="1" lang="en-US" altLang="ja-JP" sz="1400" kern="1200" dirty="0">
                          <a:effectLst/>
                          <a:latin typeface="+mn-lt"/>
                        </a:rPr>
                        <a:t>(</a:t>
                      </a:r>
                      <a:r>
                        <a:rPr kumimoji="1" lang="ja-JP" altLang="en-US" sz="1400" kern="1200" dirty="0">
                          <a:effectLst/>
                          <a:latin typeface="+mn-lt"/>
                        </a:rPr>
                        <a:t>万円</a:t>
                      </a:r>
                      <a:r>
                        <a:rPr kumimoji="1" lang="en-US" altLang="ja-JP" sz="1400" kern="1200" dirty="0">
                          <a:effectLst/>
                          <a:latin typeface="+mn-lt"/>
                        </a:rPr>
                        <a:t>)</a:t>
                      </a:r>
                      <a:endParaRPr lang="en-US" altLang="ja-JP" sz="1400" b="0" i="0" u="none" strike="noStrike" dirty="0">
                        <a:solidFill>
                          <a:srgbClr val="000000"/>
                        </a:solidFill>
                        <a:effectLst/>
                        <a:latin typeface="+mn-lt"/>
                        <a:ea typeface="游ゴシック" panose="020B0400000000000000" pitchFamily="50" charset="-128"/>
                      </a:endParaRPr>
                    </a:p>
                  </a:txBody>
                  <a:tcPr marL="7620" marR="7620" marT="7620" marB="0" anchor="ctr"/>
                </a:tc>
                <a:tc>
                  <a:txBody>
                    <a:bodyPr/>
                    <a:lstStyle/>
                    <a:p>
                      <a:pPr algn="ctr" fontAlgn="ctr"/>
                      <a:r>
                        <a:rPr lang="ja-JP" altLang="en-US" sz="1400" u="none" strike="noStrike" dirty="0">
                          <a:effectLst/>
                          <a:latin typeface="+mn-lt"/>
                        </a:rPr>
                        <a:t>年収</a:t>
                      </a:r>
                      <a:endParaRPr lang="en-US" altLang="ja-JP" sz="1400" u="none" strike="noStrike" dirty="0">
                        <a:effectLst/>
                        <a:latin typeface="+mn-lt"/>
                      </a:endParaRPr>
                    </a:p>
                    <a:p>
                      <a:pPr algn="ctr" fontAlgn="ctr"/>
                      <a:r>
                        <a:rPr lang="en-US" altLang="ja-JP" sz="1400" u="none" strike="noStrike" dirty="0">
                          <a:effectLst/>
                          <a:latin typeface="+mn-lt"/>
                        </a:rPr>
                        <a:t>(</a:t>
                      </a:r>
                      <a:r>
                        <a:rPr lang="ja-JP" altLang="en-US" sz="1400" u="none" strike="noStrike" dirty="0">
                          <a:effectLst/>
                          <a:latin typeface="+mn-lt"/>
                        </a:rPr>
                        <a:t>万円</a:t>
                      </a:r>
                      <a:r>
                        <a:rPr lang="en-US" altLang="ja-JP" sz="1400" u="none" strike="noStrike" dirty="0">
                          <a:effectLst/>
                          <a:latin typeface="+mn-lt"/>
                        </a:rPr>
                        <a:t>)</a:t>
                      </a:r>
                      <a:endParaRPr lang="en-US" altLang="ja-JP" sz="1400" b="0" i="0" u="none" strike="noStrike" dirty="0">
                        <a:solidFill>
                          <a:srgbClr val="000000"/>
                        </a:solidFill>
                        <a:effectLst/>
                        <a:latin typeface="+mn-lt"/>
                        <a:ea typeface="游ゴシック" panose="020B0400000000000000" pitchFamily="50" charset="-128"/>
                      </a:endParaRPr>
                    </a:p>
                  </a:txBody>
                  <a:tcPr marL="7620" marR="7620" marT="7620" marB="0" anchor="ctr"/>
                </a:tc>
                <a:tc>
                  <a:txBody>
                    <a:bodyPr/>
                    <a:lstStyle/>
                    <a:p>
                      <a:pPr algn="ctr" fontAlgn="ctr"/>
                      <a:r>
                        <a:rPr lang="ja-JP" altLang="en-US" sz="1400" u="none" strike="noStrike" dirty="0">
                          <a:effectLst/>
                          <a:latin typeface="+mn-lt"/>
                        </a:rPr>
                        <a:t>自己資金</a:t>
                      </a:r>
                      <a:endParaRPr lang="en-US" altLang="ja-JP" sz="1400" u="none" strike="noStrike" dirty="0">
                        <a:effectLst/>
                        <a:latin typeface="+mn-lt"/>
                      </a:endParaRPr>
                    </a:p>
                    <a:p>
                      <a:pPr algn="ctr" fontAlgn="ctr"/>
                      <a:r>
                        <a:rPr lang="en-US" altLang="ja-JP" sz="1400" u="none" strike="noStrike" dirty="0">
                          <a:effectLst/>
                          <a:latin typeface="+mn-lt"/>
                        </a:rPr>
                        <a:t>(</a:t>
                      </a:r>
                      <a:r>
                        <a:rPr lang="ja-JP" altLang="en-US" sz="1400" u="none" strike="noStrike" dirty="0">
                          <a:effectLst/>
                          <a:latin typeface="+mn-lt"/>
                        </a:rPr>
                        <a:t>万円</a:t>
                      </a:r>
                      <a:r>
                        <a:rPr lang="en-US" altLang="ja-JP" sz="1400" u="none" strike="noStrike" dirty="0">
                          <a:effectLst/>
                          <a:latin typeface="+mn-lt"/>
                        </a:rPr>
                        <a:t>)</a:t>
                      </a:r>
                      <a:endParaRPr lang="en-US" altLang="ja-JP" sz="1400" b="0" i="0" u="none" strike="noStrike" dirty="0">
                        <a:solidFill>
                          <a:srgbClr val="000000"/>
                        </a:solidFill>
                        <a:effectLst/>
                        <a:latin typeface="+mn-lt"/>
                        <a:ea typeface="游ゴシック" panose="020B0400000000000000" pitchFamily="50" charset="-128"/>
                      </a:endParaRPr>
                    </a:p>
                  </a:txBody>
                  <a:tcPr marL="7620" marR="7620" marT="7620" marB="0" anchor="ctr"/>
                </a:tc>
                <a:tc>
                  <a:txBody>
                    <a:bodyPr/>
                    <a:lstStyle/>
                    <a:p>
                      <a:pPr algn="ctr" fontAlgn="ctr"/>
                      <a:r>
                        <a:rPr lang="ja-JP" altLang="en-US" sz="1400" u="none" strike="noStrike" dirty="0">
                          <a:effectLst/>
                          <a:latin typeface="+mn-lt"/>
                        </a:rPr>
                        <a:t>電話番号</a:t>
                      </a:r>
                      <a:endParaRPr lang="en-US" sz="1400" b="0" i="0" u="none" strike="noStrike" dirty="0">
                        <a:solidFill>
                          <a:srgbClr val="000000"/>
                        </a:solidFill>
                        <a:effectLst/>
                        <a:latin typeface="+mn-lt"/>
                        <a:ea typeface="游ゴシック" panose="020B0400000000000000" pitchFamily="50" charset="-128"/>
                      </a:endParaRPr>
                    </a:p>
                  </a:txBody>
                  <a:tcPr marL="7620" marR="7620" marT="7620" marB="0" anchor="ctr"/>
                </a:tc>
                <a:tc>
                  <a:txBody>
                    <a:bodyPr/>
                    <a:lstStyle/>
                    <a:p>
                      <a:pPr algn="ctr" fontAlgn="ctr"/>
                      <a:r>
                        <a:rPr lang="ja-JP" altLang="en-US" sz="1400" u="none" strike="noStrike" dirty="0">
                          <a:effectLst/>
                          <a:latin typeface="+mn-lt"/>
                        </a:rPr>
                        <a:t>成約</a:t>
                      </a:r>
                      <a:endParaRPr lang="en-US" sz="1400" b="0" i="0" u="none" strike="noStrike" dirty="0">
                        <a:solidFill>
                          <a:srgbClr val="000000"/>
                        </a:solidFill>
                        <a:effectLst/>
                        <a:latin typeface="+mn-lt"/>
                        <a:ea typeface="游ゴシック" panose="020B0400000000000000" pitchFamily="50" charset="-128"/>
                      </a:endParaRPr>
                    </a:p>
                  </a:txBody>
                  <a:tcPr marL="7620" marR="7620" marT="7620" marB="0" anchor="ctr"/>
                </a:tc>
                <a:extLst>
                  <a:ext uri="{0D108BD9-81ED-4DB2-BD59-A6C34878D82A}">
                    <a16:rowId xmlns:a16="http://schemas.microsoft.com/office/drawing/2014/main" val="2847933458"/>
                  </a:ext>
                </a:extLst>
              </a:tr>
              <a:tr h="558656">
                <a:tc>
                  <a:txBody>
                    <a:bodyPr/>
                    <a:lstStyle/>
                    <a:p>
                      <a:pPr algn="ctr" fontAlgn="ctr"/>
                      <a:r>
                        <a:rPr lang="en-US" altLang="ja-JP" sz="1400" u="none" strike="noStrike" dirty="0">
                          <a:effectLst/>
                          <a:latin typeface="+mn-lt"/>
                        </a:rPr>
                        <a:t>ID1</a:t>
                      </a:r>
                      <a:endParaRPr lang="en-US" altLang="ja-JP" sz="1400" b="0" i="0" u="none" strike="noStrike" dirty="0">
                        <a:solidFill>
                          <a:srgbClr val="000000"/>
                        </a:solidFill>
                        <a:effectLst/>
                        <a:latin typeface="+mn-lt"/>
                        <a:ea typeface="游ゴシック" panose="020B0400000000000000" pitchFamily="50" charset="-128"/>
                      </a:endParaRPr>
                    </a:p>
                  </a:txBody>
                  <a:tcPr marL="7620" marR="7620" marT="7620" marB="0" anchor="ctr"/>
                </a:tc>
                <a:tc>
                  <a:txBody>
                    <a:bodyPr/>
                    <a:lstStyle/>
                    <a:p>
                      <a:pPr algn="ctr" fontAlgn="ctr"/>
                      <a:r>
                        <a:rPr lang="en-US" altLang="ja-JP" sz="1400" u="none" strike="noStrike" dirty="0">
                          <a:effectLst/>
                          <a:latin typeface="+mn-lt"/>
                        </a:rPr>
                        <a:t>3,260</a:t>
                      </a:r>
                      <a:endParaRPr lang="en-US" altLang="ja-JP" sz="1400" b="0" i="0" u="none" strike="noStrike" dirty="0">
                        <a:solidFill>
                          <a:srgbClr val="000000"/>
                        </a:solidFill>
                        <a:effectLst/>
                        <a:latin typeface="+mn-lt"/>
                        <a:ea typeface="游ゴシック" panose="020B0400000000000000" pitchFamily="50" charset="-128"/>
                      </a:endParaRPr>
                    </a:p>
                  </a:txBody>
                  <a:tcPr marL="7620" marR="7620" marT="7620" marB="0" anchor="ctr"/>
                </a:tc>
                <a:tc>
                  <a:txBody>
                    <a:bodyPr/>
                    <a:lstStyle/>
                    <a:p>
                      <a:pPr algn="ctr" fontAlgn="ctr"/>
                      <a:r>
                        <a:rPr lang="en-US" altLang="ja-JP" sz="1400" u="none" strike="noStrike" dirty="0">
                          <a:effectLst/>
                          <a:latin typeface="+mn-lt"/>
                        </a:rPr>
                        <a:t>800</a:t>
                      </a:r>
                      <a:endParaRPr lang="en-US" altLang="ja-JP" sz="1400" b="0" i="0" u="none" strike="noStrike" dirty="0">
                        <a:solidFill>
                          <a:srgbClr val="000000"/>
                        </a:solidFill>
                        <a:effectLst/>
                        <a:latin typeface="+mn-lt"/>
                        <a:ea typeface="游ゴシック" panose="020B0400000000000000" pitchFamily="50" charset="-128"/>
                      </a:endParaRPr>
                    </a:p>
                  </a:txBody>
                  <a:tcPr marL="7620" marR="7620" marT="7620" marB="0" anchor="ctr"/>
                </a:tc>
                <a:tc>
                  <a:txBody>
                    <a:bodyPr/>
                    <a:lstStyle/>
                    <a:p>
                      <a:pPr algn="ctr" fontAlgn="ctr"/>
                      <a:endParaRPr lang="en-US" altLang="ja-JP" sz="1400" b="0" i="0" u="none" strike="noStrike" dirty="0">
                        <a:solidFill>
                          <a:srgbClr val="000000"/>
                        </a:solidFill>
                        <a:effectLst/>
                        <a:latin typeface="+mn-lt"/>
                        <a:ea typeface="游ゴシック" panose="020B0400000000000000" pitchFamily="50" charset="-128"/>
                      </a:endParaRPr>
                    </a:p>
                  </a:txBody>
                  <a:tcPr marL="7620" marR="7620" marT="7620" marB="0" anchor="ctr"/>
                </a:tc>
                <a:tc>
                  <a:txBody>
                    <a:bodyPr/>
                    <a:lstStyle/>
                    <a:p>
                      <a:pPr algn="ctr" fontAlgn="ctr"/>
                      <a:r>
                        <a:rPr lang="en-US" sz="1400" u="none" strike="noStrike" dirty="0">
                          <a:effectLst/>
                          <a:latin typeface="+mn-lt"/>
                        </a:rPr>
                        <a:t>090-1111-2222</a:t>
                      </a:r>
                      <a:endParaRPr lang="en-US" sz="1400" b="0" i="0" u="none" strike="noStrike" dirty="0">
                        <a:solidFill>
                          <a:srgbClr val="000000"/>
                        </a:solidFill>
                        <a:effectLst/>
                        <a:latin typeface="+mn-lt"/>
                        <a:ea typeface="游ゴシック" panose="020B0400000000000000" pitchFamily="50" charset="-128"/>
                      </a:endParaRPr>
                    </a:p>
                  </a:txBody>
                  <a:tcPr marL="7620" marR="7620" marT="7620" marB="0" anchor="ctr"/>
                </a:tc>
                <a:tc>
                  <a:txBody>
                    <a:bodyPr/>
                    <a:lstStyle/>
                    <a:p>
                      <a:pPr algn="ctr" fontAlgn="ctr"/>
                      <a:r>
                        <a:rPr lang="en-US" sz="1400" u="none" strike="noStrike" dirty="0">
                          <a:effectLst/>
                          <a:latin typeface="+mn-lt"/>
                        </a:rPr>
                        <a:t>Yes</a:t>
                      </a:r>
                      <a:endParaRPr lang="en-US" sz="1400" b="0" i="0" u="none" strike="noStrike" dirty="0">
                        <a:solidFill>
                          <a:srgbClr val="000000"/>
                        </a:solidFill>
                        <a:effectLst/>
                        <a:latin typeface="+mn-lt"/>
                        <a:ea typeface="游ゴシック" panose="020B0400000000000000" pitchFamily="50" charset="-128"/>
                      </a:endParaRPr>
                    </a:p>
                  </a:txBody>
                  <a:tcPr marL="7620" marR="7620" marT="7620" marB="0" anchor="ctr"/>
                </a:tc>
                <a:extLst>
                  <a:ext uri="{0D108BD9-81ED-4DB2-BD59-A6C34878D82A}">
                    <a16:rowId xmlns:a16="http://schemas.microsoft.com/office/drawing/2014/main" val="3869174452"/>
                  </a:ext>
                </a:extLst>
              </a:tr>
              <a:tr h="558656">
                <a:tc>
                  <a:txBody>
                    <a:bodyPr/>
                    <a:lstStyle/>
                    <a:p>
                      <a:pPr algn="ctr" fontAlgn="ctr"/>
                      <a:r>
                        <a:rPr lang="en-US" altLang="ja-JP" sz="1400" u="none" strike="noStrike" dirty="0">
                          <a:effectLst/>
                          <a:latin typeface="+mn-lt"/>
                        </a:rPr>
                        <a:t>ID2</a:t>
                      </a:r>
                      <a:endParaRPr lang="en-US" altLang="ja-JP" sz="1400" b="0" i="0" u="none" strike="noStrike" dirty="0">
                        <a:solidFill>
                          <a:srgbClr val="000000"/>
                        </a:solidFill>
                        <a:effectLst/>
                        <a:latin typeface="+mn-lt"/>
                        <a:ea typeface="游ゴシック" panose="020B0400000000000000" pitchFamily="50" charset="-128"/>
                      </a:endParaRPr>
                    </a:p>
                  </a:txBody>
                  <a:tcPr marL="7620" marR="7620" marT="7620" marB="0" anchor="ctr"/>
                </a:tc>
                <a:tc>
                  <a:txBody>
                    <a:bodyPr/>
                    <a:lstStyle/>
                    <a:p>
                      <a:pPr algn="ctr" fontAlgn="ctr"/>
                      <a:r>
                        <a:rPr lang="en-US" altLang="ja-JP" sz="1400" u="none" strike="noStrike" dirty="0">
                          <a:effectLst/>
                          <a:latin typeface="+mn-lt"/>
                        </a:rPr>
                        <a:t>2,850</a:t>
                      </a:r>
                      <a:endParaRPr lang="en-US" altLang="ja-JP" sz="1400" b="0" i="0" u="none" strike="noStrike" dirty="0">
                        <a:solidFill>
                          <a:srgbClr val="000000"/>
                        </a:solidFill>
                        <a:effectLst/>
                        <a:latin typeface="+mn-lt"/>
                        <a:ea typeface="游ゴシック" panose="020B0400000000000000" pitchFamily="50" charset="-128"/>
                      </a:endParaRPr>
                    </a:p>
                  </a:txBody>
                  <a:tcPr marL="7620" marR="7620" marT="7620" marB="0" anchor="ctr"/>
                </a:tc>
                <a:tc>
                  <a:txBody>
                    <a:bodyPr/>
                    <a:lstStyle/>
                    <a:p>
                      <a:pPr algn="ctr" fontAlgn="ctr"/>
                      <a:r>
                        <a:rPr lang="en-US" altLang="ja-JP" sz="1400" b="0" i="0" u="none" strike="noStrike" dirty="0">
                          <a:solidFill>
                            <a:srgbClr val="000000"/>
                          </a:solidFill>
                          <a:effectLst/>
                          <a:latin typeface="+mn-lt"/>
                          <a:ea typeface="游ゴシック" panose="020B0400000000000000" pitchFamily="50" charset="-128"/>
                        </a:rPr>
                        <a:t>650</a:t>
                      </a:r>
                    </a:p>
                  </a:txBody>
                  <a:tcPr marL="7620" marR="7620" marT="7620" marB="0" anchor="ctr"/>
                </a:tc>
                <a:tc>
                  <a:txBody>
                    <a:bodyPr/>
                    <a:lstStyle/>
                    <a:p>
                      <a:pPr algn="ctr" fontAlgn="ctr"/>
                      <a:r>
                        <a:rPr lang="en-US" altLang="ja-JP" sz="1400" u="none" strike="noStrike" dirty="0">
                          <a:effectLst/>
                          <a:latin typeface="+mn-lt"/>
                        </a:rPr>
                        <a:t>500</a:t>
                      </a:r>
                      <a:endParaRPr lang="en-US" altLang="ja-JP" sz="1400" b="0" i="0" u="none" strike="noStrike" dirty="0">
                        <a:solidFill>
                          <a:srgbClr val="000000"/>
                        </a:solidFill>
                        <a:effectLst/>
                        <a:latin typeface="+mn-lt"/>
                        <a:ea typeface="游ゴシック" panose="020B0400000000000000" pitchFamily="50" charset="-128"/>
                      </a:endParaRPr>
                    </a:p>
                  </a:txBody>
                  <a:tcPr marL="7620" marR="7620" marT="7620" marB="0" anchor="ctr"/>
                </a:tc>
                <a:tc>
                  <a:txBody>
                    <a:bodyPr/>
                    <a:lstStyle/>
                    <a:p>
                      <a:pPr algn="ctr" fontAlgn="ctr"/>
                      <a:r>
                        <a:rPr lang="en-US" sz="1400" u="none" strike="noStrike" dirty="0">
                          <a:effectLst/>
                          <a:latin typeface="+mn-lt"/>
                        </a:rPr>
                        <a:t>03-3333-4444</a:t>
                      </a:r>
                      <a:endParaRPr lang="en-US" sz="1400" b="0" i="0" u="none" strike="noStrike" dirty="0">
                        <a:solidFill>
                          <a:srgbClr val="000000"/>
                        </a:solidFill>
                        <a:effectLst/>
                        <a:latin typeface="+mn-lt"/>
                        <a:ea typeface="游ゴシック" panose="020B0400000000000000" pitchFamily="50" charset="-128"/>
                      </a:endParaRPr>
                    </a:p>
                  </a:txBody>
                  <a:tcPr marL="7620" marR="7620" marT="7620" marB="0" anchor="ctr"/>
                </a:tc>
                <a:tc>
                  <a:txBody>
                    <a:bodyPr/>
                    <a:lstStyle/>
                    <a:p>
                      <a:pPr algn="ctr" fontAlgn="ctr"/>
                      <a:r>
                        <a:rPr lang="en-US" sz="1400" u="none" strike="noStrike" dirty="0">
                          <a:effectLst/>
                          <a:latin typeface="+mn-lt"/>
                        </a:rPr>
                        <a:t>Yes</a:t>
                      </a:r>
                      <a:endParaRPr lang="en-US" sz="1400" b="0" i="0" u="none" strike="noStrike" dirty="0">
                        <a:solidFill>
                          <a:srgbClr val="000000"/>
                        </a:solidFill>
                        <a:effectLst/>
                        <a:latin typeface="+mn-lt"/>
                        <a:ea typeface="游ゴシック" panose="020B0400000000000000" pitchFamily="50" charset="-128"/>
                      </a:endParaRPr>
                    </a:p>
                  </a:txBody>
                  <a:tcPr marL="7620" marR="7620" marT="7620" marB="0" anchor="ctr"/>
                </a:tc>
                <a:extLst>
                  <a:ext uri="{0D108BD9-81ED-4DB2-BD59-A6C34878D82A}">
                    <a16:rowId xmlns:a16="http://schemas.microsoft.com/office/drawing/2014/main" val="953598498"/>
                  </a:ext>
                </a:extLst>
              </a:tr>
              <a:tr h="558656">
                <a:tc>
                  <a:txBody>
                    <a:bodyPr/>
                    <a:lstStyle/>
                    <a:p>
                      <a:pPr algn="ctr" fontAlgn="ctr"/>
                      <a:r>
                        <a:rPr lang="en-US" altLang="ja-JP" sz="1400" u="none" strike="noStrike" dirty="0">
                          <a:effectLst/>
                          <a:latin typeface="+mn-lt"/>
                        </a:rPr>
                        <a:t>ID3</a:t>
                      </a:r>
                      <a:endParaRPr lang="en-US" altLang="ja-JP" sz="1400" b="0" i="0" u="none" strike="noStrike" dirty="0">
                        <a:solidFill>
                          <a:srgbClr val="000000"/>
                        </a:solidFill>
                        <a:effectLst/>
                        <a:latin typeface="+mn-lt"/>
                        <a:ea typeface="游ゴシック" panose="020B0400000000000000" pitchFamily="50" charset="-128"/>
                      </a:endParaRPr>
                    </a:p>
                  </a:txBody>
                  <a:tcPr marL="7620" marR="7620" marT="7620" marB="0" anchor="ctr"/>
                </a:tc>
                <a:tc>
                  <a:txBody>
                    <a:bodyPr/>
                    <a:lstStyle/>
                    <a:p>
                      <a:pPr algn="ctr" fontAlgn="ctr"/>
                      <a:r>
                        <a:rPr lang="en-US" altLang="ja-JP" sz="1400" u="none" strike="noStrike" dirty="0">
                          <a:effectLst/>
                          <a:latin typeface="+mn-lt"/>
                        </a:rPr>
                        <a:t>192,500</a:t>
                      </a:r>
                      <a:endParaRPr lang="en-US" altLang="ja-JP" sz="1400" b="0" i="0" u="none" strike="noStrike" dirty="0">
                        <a:solidFill>
                          <a:srgbClr val="000000"/>
                        </a:solidFill>
                        <a:effectLst/>
                        <a:latin typeface="+mn-lt"/>
                        <a:ea typeface="游ゴシック" panose="020B0400000000000000" pitchFamily="50" charset="-128"/>
                      </a:endParaRPr>
                    </a:p>
                  </a:txBody>
                  <a:tcPr marL="7620" marR="7620" marT="7620" marB="0" anchor="ctr"/>
                </a:tc>
                <a:tc>
                  <a:txBody>
                    <a:bodyPr/>
                    <a:lstStyle/>
                    <a:p>
                      <a:pPr algn="ctr" fontAlgn="ctr"/>
                      <a:r>
                        <a:rPr lang="en-US" altLang="ja-JP" sz="1400" b="0" i="0" u="none" strike="noStrike" dirty="0">
                          <a:solidFill>
                            <a:srgbClr val="000000"/>
                          </a:solidFill>
                          <a:effectLst/>
                          <a:latin typeface="+mn-lt"/>
                          <a:ea typeface="游ゴシック" panose="020B0400000000000000" pitchFamily="50" charset="-128"/>
                        </a:rPr>
                        <a:t>6,000</a:t>
                      </a:r>
                    </a:p>
                  </a:txBody>
                  <a:tcPr marL="7620" marR="7620" marT="7620" marB="0" anchor="ctr"/>
                </a:tc>
                <a:tc>
                  <a:txBody>
                    <a:bodyPr/>
                    <a:lstStyle/>
                    <a:p>
                      <a:pPr algn="ctr" fontAlgn="ctr"/>
                      <a:r>
                        <a:rPr lang="en-US" altLang="ja-JP" sz="1400" b="0" i="0" u="none" strike="noStrike" dirty="0">
                          <a:solidFill>
                            <a:srgbClr val="000000"/>
                          </a:solidFill>
                          <a:effectLst/>
                          <a:latin typeface="+mn-lt"/>
                          <a:ea typeface="游ゴシック" panose="020B0400000000000000" pitchFamily="50" charset="-128"/>
                        </a:rPr>
                        <a:t>2,000</a:t>
                      </a:r>
                    </a:p>
                  </a:txBody>
                  <a:tcPr marL="7620" marR="7620" marT="7620" marB="0" anchor="ctr"/>
                </a:tc>
                <a:tc>
                  <a:txBody>
                    <a:bodyPr/>
                    <a:lstStyle/>
                    <a:p>
                      <a:pPr algn="ctr" fontAlgn="ctr"/>
                      <a:r>
                        <a:rPr lang="en-US" sz="1400" u="none" strike="noStrike" dirty="0">
                          <a:effectLst/>
                          <a:latin typeface="+mn-lt"/>
                        </a:rPr>
                        <a:t>06-4444-5555</a:t>
                      </a:r>
                      <a:endParaRPr lang="en-US" sz="1400" b="0" i="0" u="none" strike="noStrike" dirty="0">
                        <a:solidFill>
                          <a:srgbClr val="000000"/>
                        </a:solidFill>
                        <a:effectLst/>
                        <a:latin typeface="+mn-lt"/>
                        <a:ea typeface="游ゴシック" panose="020B0400000000000000" pitchFamily="50" charset="-128"/>
                      </a:endParaRPr>
                    </a:p>
                  </a:txBody>
                  <a:tcPr marL="7620" marR="7620" marT="7620" marB="0" anchor="ctr"/>
                </a:tc>
                <a:tc>
                  <a:txBody>
                    <a:bodyPr/>
                    <a:lstStyle/>
                    <a:p>
                      <a:pPr algn="ctr" fontAlgn="ctr"/>
                      <a:r>
                        <a:rPr lang="en-US" sz="1400" u="none" strike="noStrike" dirty="0">
                          <a:effectLst/>
                          <a:latin typeface="+mn-lt"/>
                        </a:rPr>
                        <a:t>No</a:t>
                      </a:r>
                      <a:endParaRPr lang="en-US" sz="1400" b="0" i="0" u="none" strike="noStrike" dirty="0">
                        <a:solidFill>
                          <a:srgbClr val="000000"/>
                        </a:solidFill>
                        <a:effectLst/>
                        <a:latin typeface="+mn-lt"/>
                        <a:ea typeface="游ゴシック" panose="020B0400000000000000" pitchFamily="50" charset="-128"/>
                      </a:endParaRPr>
                    </a:p>
                  </a:txBody>
                  <a:tcPr marL="7620" marR="7620" marT="7620" marB="0" anchor="ctr"/>
                </a:tc>
                <a:extLst>
                  <a:ext uri="{0D108BD9-81ED-4DB2-BD59-A6C34878D82A}">
                    <a16:rowId xmlns:a16="http://schemas.microsoft.com/office/drawing/2014/main" val="3605414374"/>
                  </a:ext>
                </a:extLst>
              </a:tr>
              <a:tr h="558656">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ja-JP" altLang="en-US" sz="1400" u="none" strike="noStrike" dirty="0">
                          <a:effectLst/>
                          <a:latin typeface="+mn-lt"/>
                        </a:rPr>
                        <a:t>・・・</a:t>
                      </a:r>
                      <a:endParaRPr lang="en-US" altLang="ja-JP" sz="1400" b="0" i="0" u="none" strike="noStrike" dirty="0">
                        <a:solidFill>
                          <a:srgbClr val="000000"/>
                        </a:solidFill>
                        <a:effectLst/>
                        <a:latin typeface="+mn-lt"/>
                        <a:ea typeface="游ゴシック" panose="020B0400000000000000" pitchFamily="50" charset="-128"/>
                      </a:endParaRPr>
                    </a:p>
                  </a:txBody>
                  <a:tcPr marL="7620" marR="7620" marT="7620" marB="0" anchor="ctr"/>
                </a:tc>
                <a:tc>
                  <a:txBody>
                    <a:bodyPr/>
                    <a:lstStyle/>
                    <a:p>
                      <a:pPr algn="ctr" fontAlgn="ctr"/>
                      <a:r>
                        <a:rPr lang="ja-JP" altLang="en-US" sz="1400" u="none" strike="noStrike" dirty="0">
                          <a:effectLst/>
                          <a:latin typeface="+mn-lt"/>
                        </a:rPr>
                        <a:t>・・・</a:t>
                      </a:r>
                      <a:endParaRPr lang="en-US" altLang="ja-JP" sz="1400" b="0" i="0" u="none" strike="noStrike" dirty="0">
                        <a:solidFill>
                          <a:srgbClr val="000000"/>
                        </a:solidFill>
                        <a:effectLst/>
                        <a:latin typeface="+mn-lt"/>
                        <a:ea typeface="游ゴシック" panose="020B0400000000000000" pitchFamily="50" charset="-128"/>
                      </a:endParaRPr>
                    </a:p>
                  </a:txBody>
                  <a:tcPr marL="7620" marR="7620" marT="7620" marB="0" anchor="ctr"/>
                </a:tc>
                <a:tc>
                  <a:txBody>
                    <a:bodyPr/>
                    <a:lstStyle/>
                    <a:p>
                      <a:pPr algn="ctr" fontAlgn="ctr"/>
                      <a:r>
                        <a:rPr lang="ja-JP" altLang="en-US" sz="1400" u="none" strike="noStrike" dirty="0">
                          <a:effectLst/>
                          <a:latin typeface="+mn-lt"/>
                        </a:rPr>
                        <a:t>・・・</a:t>
                      </a:r>
                      <a:endParaRPr lang="en-US" altLang="ja-JP" sz="1400" b="0" i="0" u="none" strike="noStrike" dirty="0">
                        <a:solidFill>
                          <a:srgbClr val="000000"/>
                        </a:solidFill>
                        <a:effectLst/>
                        <a:latin typeface="+mn-lt"/>
                        <a:ea typeface="游ゴシック" panose="020B0400000000000000" pitchFamily="50" charset="-128"/>
                      </a:endParaRPr>
                    </a:p>
                  </a:txBody>
                  <a:tcPr marL="7620" marR="7620" marT="7620" marB="0" anchor="ctr"/>
                </a:tc>
                <a:tc>
                  <a:txBody>
                    <a:bodyPr/>
                    <a:lstStyle/>
                    <a:p>
                      <a:pPr algn="ctr" fontAlgn="ctr"/>
                      <a:r>
                        <a:rPr lang="ja-JP" altLang="en-US" sz="1400" u="none" strike="noStrike" dirty="0">
                          <a:effectLst/>
                          <a:latin typeface="+mn-lt"/>
                        </a:rPr>
                        <a:t>・・・</a:t>
                      </a:r>
                      <a:endParaRPr lang="en-US" altLang="ja-JP" sz="1400" b="0" i="0" u="none" strike="noStrike" dirty="0">
                        <a:solidFill>
                          <a:srgbClr val="000000"/>
                        </a:solidFill>
                        <a:effectLst/>
                        <a:latin typeface="+mn-lt"/>
                        <a:ea typeface="游ゴシック" panose="020B0400000000000000" pitchFamily="50" charset="-128"/>
                      </a:endParaRPr>
                    </a:p>
                  </a:txBody>
                  <a:tcPr marL="7620" marR="7620" marT="7620" marB="0" anchor="ctr"/>
                </a:tc>
                <a:tc>
                  <a:txBody>
                    <a:bodyPr/>
                    <a:lstStyle/>
                    <a:p>
                      <a:pPr algn="ctr" fontAlgn="ctr"/>
                      <a:r>
                        <a:rPr lang="ja-JP" altLang="en-US" sz="1400" u="none" strike="noStrike" dirty="0">
                          <a:effectLst/>
                          <a:latin typeface="+mn-lt"/>
                        </a:rPr>
                        <a:t>・・・</a:t>
                      </a:r>
                      <a:endParaRPr lang="en-US" sz="1400" b="0" i="0" u="none" strike="noStrike" dirty="0">
                        <a:solidFill>
                          <a:srgbClr val="000000"/>
                        </a:solidFill>
                        <a:effectLst/>
                        <a:latin typeface="+mn-lt"/>
                        <a:ea typeface="游ゴシック" panose="020B0400000000000000" pitchFamily="50" charset="-128"/>
                      </a:endParaRPr>
                    </a:p>
                  </a:txBody>
                  <a:tcPr marL="7620" marR="7620" marT="762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ja-JP" altLang="en-US" sz="1400" u="none" strike="noStrike" dirty="0">
                          <a:effectLst/>
                          <a:latin typeface="+mn-lt"/>
                        </a:rPr>
                        <a:t>・・・</a:t>
                      </a:r>
                      <a:endParaRPr lang="en-US" sz="1400" b="0" i="0" u="none" strike="noStrike" dirty="0">
                        <a:solidFill>
                          <a:srgbClr val="000000"/>
                        </a:solidFill>
                        <a:effectLst/>
                        <a:latin typeface="+mn-lt"/>
                        <a:ea typeface="游ゴシック" panose="020B0400000000000000" pitchFamily="50" charset="-128"/>
                      </a:endParaRPr>
                    </a:p>
                  </a:txBody>
                  <a:tcPr marL="7620" marR="7620" marT="7620" marB="0" anchor="ctr"/>
                </a:tc>
                <a:extLst>
                  <a:ext uri="{0D108BD9-81ED-4DB2-BD59-A6C34878D82A}">
                    <a16:rowId xmlns:a16="http://schemas.microsoft.com/office/drawing/2014/main" val="1111004895"/>
                  </a:ext>
                </a:extLst>
              </a:tr>
            </a:tbl>
          </a:graphicData>
        </a:graphic>
      </p:graphicFrame>
      <p:sp>
        <p:nvSpPr>
          <p:cNvPr id="7" name="正方形/長方形 6">
            <a:extLst>
              <a:ext uri="{FF2B5EF4-FFF2-40B4-BE49-F238E27FC236}">
                <a16:creationId xmlns:a16="http://schemas.microsoft.com/office/drawing/2014/main" id="{4B4ABDC3-5103-4876-B1B9-0AD016395877}"/>
              </a:ext>
            </a:extLst>
          </p:cNvPr>
          <p:cNvSpPr/>
          <p:nvPr/>
        </p:nvSpPr>
        <p:spPr>
          <a:xfrm>
            <a:off x="7390568" y="2312533"/>
            <a:ext cx="844606" cy="3061434"/>
          </a:xfrm>
          <a:prstGeom prst="rect">
            <a:avLst/>
          </a:prstGeom>
          <a:noFill/>
          <a:ln w="38100">
            <a:solidFill>
              <a:srgbClr val="FF000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sz="1600" dirty="0">
              <a:solidFill>
                <a:schemeClr val="tx1"/>
              </a:solidFill>
            </a:endParaRPr>
          </a:p>
        </p:txBody>
      </p:sp>
      <p:sp>
        <p:nvSpPr>
          <p:cNvPr id="9" name="吹き出し: 四角形 8">
            <a:extLst>
              <a:ext uri="{FF2B5EF4-FFF2-40B4-BE49-F238E27FC236}">
                <a16:creationId xmlns:a16="http://schemas.microsoft.com/office/drawing/2014/main" id="{14856522-EB1E-4259-B721-0D377C20DE5D}"/>
              </a:ext>
            </a:extLst>
          </p:cNvPr>
          <p:cNvSpPr/>
          <p:nvPr/>
        </p:nvSpPr>
        <p:spPr>
          <a:xfrm>
            <a:off x="4282027" y="5810299"/>
            <a:ext cx="3657433" cy="849701"/>
          </a:xfrm>
          <a:prstGeom prst="wedgeRectCallout">
            <a:avLst>
              <a:gd name="adj1" fmla="val 46804"/>
              <a:gd name="adj2" fmla="val -140577"/>
            </a:avLst>
          </a:prstGeom>
          <a:solidFill>
            <a:schemeClr val="bg2"/>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ja-JP" altLang="en-US" sz="1600" b="1" dirty="0">
                <a:solidFill>
                  <a:srgbClr val="F36C37"/>
                </a:solidFill>
              </a:rPr>
              <a:t>ダミー変数</a:t>
            </a:r>
            <a:endParaRPr lang="en-US" altLang="ja-JP" sz="1600" b="1" dirty="0">
              <a:solidFill>
                <a:srgbClr val="F36C37"/>
              </a:solidFill>
            </a:endParaRPr>
          </a:p>
          <a:p>
            <a:r>
              <a:rPr lang="ja-JP" altLang="en-US" sz="1400" dirty="0">
                <a:solidFill>
                  <a:schemeClr val="tx1"/>
                </a:solidFill>
              </a:rPr>
              <a:t>文字列カテゴリカルデータを数字へ変換</a:t>
            </a:r>
            <a:endParaRPr lang="en-US" altLang="ja-JP" sz="1400" dirty="0">
              <a:solidFill>
                <a:schemeClr val="tx1"/>
              </a:solidFill>
            </a:endParaRPr>
          </a:p>
          <a:p>
            <a:r>
              <a:rPr kumimoji="1" lang="ja-JP" altLang="en-US" sz="1400" dirty="0">
                <a:solidFill>
                  <a:schemeClr val="tx1"/>
                </a:solidFill>
              </a:rPr>
              <a:t>例</a:t>
            </a:r>
            <a:r>
              <a:rPr kumimoji="1" lang="en-US" altLang="ja-JP" sz="1400" dirty="0">
                <a:solidFill>
                  <a:schemeClr val="tx1"/>
                </a:solidFill>
              </a:rPr>
              <a:t>:</a:t>
            </a:r>
            <a:r>
              <a:rPr kumimoji="1" lang="ja-JP" altLang="en-US" sz="1400" dirty="0">
                <a:solidFill>
                  <a:schemeClr val="tx1"/>
                </a:solidFill>
              </a:rPr>
              <a:t> </a:t>
            </a:r>
            <a:r>
              <a:rPr kumimoji="1" lang="en-US" altLang="ja-JP" sz="1400" dirty="0">
                <a:solidFill>
                  <a:schemeClr val="tx1"/>
                </a:solidFill>
              </a:rPr>
              <a:t>Yes=0, No=1</a:t>
            </a:r>
            <a:endParaRPr kumimoji="1" lang="ja-JP" altLang="en-US" sz="1400" dirty="0">
              <a:solidFill>
                <a:schemeClr val="tx1"/>
              </a:solidFill>
            </a:endParaRPr>
          </a:p>
        </p:txBody>
      </p:sp>
      <p:sp>
        <p:nvSpPr>
          <p:cNvPr id="19" name="正方形/長方形 18">
            <a:extLst>
              <a:ext uri="{FF2B5EF4-FFF2-40B4-BE49-F238E27FC236}">
                <a16:creationId xmlns:a16="http://schemas.microsoft.com/office/drawing/2014/main" id="{6ED159D9-515D-4D5B-A2CD-6611056AB973}"/>
              </a:ext>
            </a:extLst>
          </p:cNvPr>
          <p:cNvSpPr/>
          <p:nvPr/>
        </p:nvSpPr>
        <p:spPr>
          <a:xfrm>
            <a:off x="4502588" y="3166406"/>
            <a:ext cx="1333500" cy="531304"/>
          </a:xfrm>
          <a:prstGeom prst="rect">
            <a:avLst/>
          </a:prstGeom>
          <a:noFill/>
          <a:ln w="38100">
            <a:solidFill>
              <a:srgbClr val="FF000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sz="1600" dirty="0">
              <a:solidFill>
                <a:schemeClr val="tx1"/>
              </a:solidFill>
            </a:endParaRPr>
          </a:p>
        </p:txBody>
      </p:sp>
      <p:sp>
        <p:nvSpPr>
          <p:cNvPr id="21" name="正方形/長方形 20">
            <a:extLst>
              <a:ext uri="{FF2B5EF4-FFF2-40B4-BE49-F238E27FC236}">
                <a16:creationId xmlns:a16="http://schemas.microsoft.com/office/drawing/2014/main" id="{623D1B1B-9E10-40DA-8D84-691CCDFC783D}"/>
              </a:ext>
            </a:extLst>
          </p:cNvPr>
          <p:cNvSpPr/>
          <p:nvPr/>
        </p:nvSpPr>
        <p:spPr>
          <a:xfrm>
            <a:off x="5836088" y="2312533"/>
            <a:ext cx="1554480" cy="3061434"/>
          </a:xfrm>
          <a:prstGeom prst="rect">
            <a:avLst/>
          </a:prstGeom>
          <a:noFill/>
          <a:ln w="38100">
            <a:solidFill>
              <a:srgbClr val="FF000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sz="1600" dirty="0">
              <a:solidFill>
                <a:schemeClr val="tx1"/>
              </a:solidFill>
            </a:endParaRPr>
          </a:p>
        </p:txBody>
      </p:sp>
      <p:sp>
        <p:nvSpPr>
          <p:cNvPr id="22" name="吹き出し: 四角形 21">
            <a:extLst>
              <a:ext uri="{FF2B5EF4-FFF2-40B4-BE49-F238E27FC236}">
                <a16:creationId xmlns:a16="http://schemas.microsoft.com/office/drawing/2014/main" id="{4A2C7BF6-FAAD-4538-90F6-36556A0E9EA7}"/>
              </a:ext>
            </a:extLst>
          </p:cNvPr>
          <p:cNvSpPr/>
          <p:nvPr/>
        </p:nvSpPr>
        <p:spPr>
          <a:xfrm>
            <a:off x="5169338" y="1162339"/>
            <a:ext cx="4169051" cy="802946"/>
          </a:xfrm>
          <a:prstGeom prst="wedgeRectCallout">
            <a:avLst>
              <a:gd name="adj1" fmla="val -37887"/>
              <a:gd name="adj2" fmla="val 143643"/>
            </a:avLst>
          </a:prstGeom>
          <a:solidFill>
            <a:schemeClr val="bg2"/>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kumimoji="1" lang="ja-JP" altLang="en-US" sz="1600" b="1" dirty="0">
                <a:solidFill>
                  <a:srgbClr val="F36C37"/>
                </a:solidFill>
              </a:rPr>
              <a:t>次元削減</a:t>
            </a:r>
            <a:endParaRPr kumimoji="1" lang="en-US" altLang="ja-JP" sz="1600" b="1" dirty="0">
              <a:solidFill>
                <a:srgbClr val="F36C37"/>
              </a:solidFill>
            </a:endParaRPr>
          </a:p>
          <a:p>
            <a:r>
              <a:rPr kumimoji="1" lang="ja-JP" altLang="en-US" sz="1400" dirty="0">
                <a:solidFill>
                  <a:schemeClr val="tx1"/>
                </a:solidFill>
              </a:rPr>
              <a:t>相関係数の低い変数などノイズになりやすい情報の削除または変数の集約</a:t>
            </a:r>
            <a:endParaRPr kumimoji="1" lang="en-US" altLang="ja-JP" sz="1400" dirty="0">
              <a:solidFill>
                <a:schemeClr val="tx1"/>
              </a:solidFill>
            </a:endParaRPr>
          </a:p>
        </p:txBody>
      </p:sp>
      <p:sp>
        <p:nvSpPr>
          <p:cNvPr id="23" name="正方形/長方形 22">
            <a:extLst>
              <a:ext uri="{FF2B5EF4-FFF2-40B4-BE49-F238E27FC236}">
                <a16:creationId xmlns:a16="http://schemas.microsoft.com/office/drawing/2014/main" id="{F3CAAFDE-C140-43C9-B5CA-DD1B328BFCC5}"/>
              </a:ext>
            </a:extLst>
          </p:cNvPr>
          <p:cNvSpPr/>
          <p:nvPr/>
        </p:nvSpPr>
        <p:spPr>
          <a:xfrm>
            <a:off x="1850565" y="4304326"/>
            <a:ext cx="1346463" cy="531304"/>
          </a:xfrm>
          <a:prstGeom prst="rect">
            <a:avLst/>
          </a:prstGeom>
          <a:noFill/>
          <a:ln w="38100">
            <a:solidFill>
              <a:srgbClr val="FF000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sz="1600" dirty="0">
              <a:solidFill>
                <a:schemeClr val="tx1"/>
              </a:solidFill>
            </a:endParaRPr>
          </a:p>
        </p:txBody>
      </p:sp>
      <p:sp>
        <p:nvSpPr>
          <p:cNvPr id="24" name="吹き出し: 四角形 23">
            <a:extLst>
              <a:ext uri="{FF2B5EF4-FFF2-40B4-BE49-F238E27FC236}">
                <a16:creationId xmlns:a16="http://schemas.microsoft.com/office/drawing/2014/main" id="{A821F5F3-C7A4-4284-B674-FCD69B3F33D7}"/>
              </a:ext>
            </a:extLst>
          </p:cNvPr>
          <p:cNvSpPr/>
          <p:nvPr/>
        </p:nvSpPr>
        <p:spPr>
          <a:xfrm>
            <a:off x="488206" y="5554360"/>
            <a:ext cx="3393101" cy="802946"/>
          </a:xfrm>
          <a:prstGeom prst="wedgeRectCallout">
            <a:avLst>
              <a:gd name="adj1" fmla="val 12700"/>
              <a:gd name="adj2" fmla="val -151450"/>
            </a:avLst>
          </a:prstGeom>
          <a:solidFill>
            <a:schemeClr val="bg2"/>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kumimoji="1" lang="ja-JP" altLang="en-US" sz="1600" b="1" dirty="0">
                <a:solidFill>
                  <a:srgbClr val="F36C37"/>
                </a:solidFill>
              </a:rPr>
              <a:t>外れ値</a:t>
            </a:r>
            <a:r>
              <a:rPr kumimoji="1" lang="en-US" altLang="ja-JP" sz="1600" dirty="0">
                <a:solidFill>
                  <a:srgbClr val="F36C37"/>
                </a:solidFill>
              </a:rPr>
              <a:t>(</a:t>
            </a:r>
            <a:r>
              <a:rPr kumimoji="1" lang="ja-JP" altLang="en-US" sz="1600" dirty="0">
                <a:solidFill>
                  <a:srgbClr val="F36C37"/>
                </a:solidFill>
              </a:rPr>
              <a:t>規格外の値</a:t>
            </a:r>
            <a:r>
              <a:rPr kumimoji="1" lang="en-US" altLang="ja-JP" sz="1600" dirty="0">
                <a:solidFill>
                  <a:srgbClr val="F36C37"/>
                </a:solidFill>
              </a:rPr>
              <a:t>)</a:t>
            </a:r>
          </a:p>
          <a:p>
            <a:r>
              <a:rPr kumimoji="1" lang="ja-JP" altLang="en-US" sz="1400" dirty="0">
                <a:solidFill>
                  <a:schemeClr val="tx1"/>
                </a:solidFill>
              </a:rPr>
              <a:t>外れ値の範囲を定義したうえで、データの削除や値を変換</a:t>
            </a:r>
          </a:p>
        </p:txBody>
      </p:sp>
      <p:sp>
        <p:nvSpPr>
          <p:cNvPr id="25" name="吹き出し: 四角形 24">
            <a:extLst>
              <a:ext uri="{FF2B5EF4-FFF2-40B4-BE49-F238E27FC236}">
                <a16:creationId xmlns:a16="http://schemas.microsoft.com/office/drawing/2014/main" id="{B9EAD077-4F72-40EC-8B37-8378E15D90E1}"/>
              </a:ext>
            </a:extLst>
          </p:cNvPr>
          <p:cNvSpPr/>
          <p:nvPr/>
        </p:nvSpPr>
        <p:spPr>
          <a:xfrm>
            <a:off x="1637414" y="1162339"/>
            <a:ext cx="3393101" cy="802946"/>
          </a:xfrm>
          <a:prstGeom prst="wedgeRectCallout">
            <a:avLst>
              <a:gd name="adj1" fmla="val 45915"/>
              <a:gd name="adj2" fmla="val 240482"/>
            </a:avLst>
          </a:prstGeom>
          <a:solidFill>
            <a:schemeClr val="bg2"/>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kumimoji="1" lang="ja-JP" altLang="en-US" sz="1600" b="1" dirty="0">
                <a:solidFill>
                  <a:srgbClr val="F36C37"/>
                </a:solidFill>
              </a:rPr>
              <a:t>欠損値</a:t>
            </a:r>
            <a:r>
              <a:rPr kumimoji="1" lang="en-US" altLang="ja-JP" sz="1600" dirty="0">
                <a:solidFill>
                  <a:srgbClr val="F36C37"/>
                </a:solidFill>
              </a:rPr>
              <a:t>(</a:t>
            </a:r>
            <a:r>
              <a:rPr kumimoji="1" lang="ja-JP" altLang="en-US" sz="1600" dirty="0">
                <a:solidFill>
                  <a:srgbClr val="F36C37"/>
                </a:solidFill>
              </a:rPr>
              <a:t>欠落している情報</a:t>
            </a:r>
            <a:r>
              <a:rPr kumimoji="1" lang="en-US" altLang="ja-JP" sz="1600" dirty="0">
                <a:solidFill>
                  <a:srgbClr val="F36C37"/>
                </a:solidFill>
              </a:rPr>
              <a:t>)</a:t>
            </a:r>
          </a:p>
          <a:p>
            <a:r>
              <a:rPr kumimoji="1" lang="ja-JP" altLang="en-US" sz="1400" dirty="0">
                <a:solidFill>
                  <a:schemeClr val="tx1"/>
                </a:solidFill>
              </a:rPr>
              <a:t>・平均値や中央値などに置き換え</a:t>
            </a:r>
            <a:endParaRPr kumimoji="1" lang="en-US" altLang="ja-JP" sz="1400" dirty="0">
              <a:solidFill>
                <a:schemeClr val="tx1"/>
              </a:solidFill>
            </a:endParaRPr>
          </a:p>
          <a:p>
            <a:r>
              <a:rPr kumimoji="1" lang="ja-JP" altLang="en-US" sz="1400" dirty="0">
                <a:solidFill>
                  <a:schemeClr val="tx1"/>
                </a:solidFill>
              </a:rPr>
              <a:t>・エントリ自体の削除</a:t>
            </a:r>
          </a:p>
        </p:txBody>
      </p:sp>
      <p:sp>
        <p:nvSpPr>
          <p:cNvPr id="8" name="吹き出し: 四角形 21">
            <a:extLst>
              <a:ext uri="{FF2B5EF4-FFF2-40B4-BE49-F238E27FC236}">
                <a16:creationId xmlns:a16="http://schemas.microsoft.com/office/drawing/2014/main" id="{96B734E2-0B3A-1909-1AF1-1BC0E72CE115}"/>
              </a:ext>
            </a:extLst>
          </p:cNvPr>
          <p:cNvSpPr/>
          <p:nvPr/>
        </p:nvSpPr>
        <p:spPr>
          <a:xfrm>
            <a:off x="8475148" y="2716484"/>
            <a:ext cx="3607452" cy="2280733"/>
          </a:xfrm>
          <a:prstGeom prst="wedgeRectCallout">
            <a:avLst>
              <a:gd name="adj1" fmla="val -30746"/>
              <a:gd name="adj2" fmla="val 48301"/>
            </a:avLst>
          </a:prstGeom>
          <a:solidFill>
            <a:schemeClr val="bg2"/>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kumimoji="1" lang="ja-JP" altLang="en-US" sz="1600" b="1">
                <a:solidFill>
                  <a:srgbClr val="F36C37"/>
                </a:solidFill>
              </a:rPr>
              <a:t>特徴量エンジニアリング</a:t>
            </a:r>
            <a:endParaRPr kumimoji="1" lang="en-US" altLang="ja-JP" sz="1600" b="1" dirty="0">
              <a:solidFill>
                <a:srgbClr val="F36C37"/>
              </a:solidFill>
            </a:endParaRPr>
          </a:p>
          <a:p>
            <a:r>
              <a:rPr kumimoji="1" lang="ja-JP" altLang="en-US" sz="1600">
                <a:solidFill>
                  <a:schemeClr val="tx1"/>
                </a:solidFill>
              </a:rPr>
              <a:t>機械学習モデルに入力される特徴量（データの属性や情報）を適切に設計、変換、選択するプロセス。</a:t>
            </a:r>
            <a:br>
              <a:rPr kumimoji="1" lang="en-US" altLang="ja-JP" sz="1600" dirty="0">
                <a:solidFill>
                  <a:schemeClr val="tx1"/>
                </a:solidFill>
              </a:rPr>
            </a:br>
            <a:r>
              <a:rPr kumimoji="1" lang="ja-JP" altLang="en-US" sz="1600">
                <a:solidFill>
                  <a:schemeClr val="tx1"/>
                </a:solidFill>
              </a:rPr>
              <a:t>例）</a:t>
            </a:r>
            <a:br>
              <a:rPr kumimoji="1" lang="en-US" altLang="ja-JP" sz="1600" dirty="0">
                <a:solidFill>
                  <a:schemeClr val="tx1"/>
                </a:solidFill>
              </a:rPr>
            </a:br>
            <a:r>
              <a:rPr kumimoji="1" lang="ja-JP" altLang="en-US" sz="1600">
                <a:solidFill>
                  <a:schemeClr val="tx1"/>
                </a:solidFill>
              </a:rPr>
              <a:t>りんご、ばなな、みかん→一般果物</a:t>
            </a:r>
            <a:endParaRPr kumimoji="1" lang="en-US" altLang="ja-JP" sz="1600" dirty="0">
              <a:solidFill>
                <a:schemeClr val="tx1"/>
              </a:solidFill>
            </a:endParaRPr>
          </a:p>
          <a:p>
            <a:r>
              <a:rPr kumimoji="1" lang="ja-JP" altLang="en-US" sz="1600">
                <a:solidFill>
                  <a:schemeClr val="tx1"/>
                </a:solidFill>
              </a:rPr>
              <a:t>マンゴー、グアバ→南国果物</a:t>
            </a:r>
            <a:endParaRPr kumimoji="1" lang="en-US" altLang="ja-JP" sz="1600" dirty="0">
              <a:solidFill>
                <a:schemeClr val="tx1"/>
              </a:solidFill>
            </a:endParaRPr>
          </a:p>
          <a:p>
            <a:endParaRPr kumimoji="1" lang="en-US" altLang="ja-JP" sz="1400" dirty="0">
              <a:solidFill>
                <a:schemeClr val="tx1"/>
              </a:solidFill>
            </a:endParaRPr>
          </a:p>
        </p:txBody>
      </p:sp>
    </p:spTree>
    <p:extLst>
      <p:ext uri="{BB962C8B-B14F-4D97-AF65-F5344CB8AC3E}">
        <p14:creationId xmlns:p14="http://schemas.microsoft.com/office/powerpoint/2010/main" val="174807641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lang="ja-JP" altLang="en-US"/>
              <a:t>検証データの用意</a:t>
            </a:r>
            <a:endParaRPr lang="ja-JP" altLang="en-US" dirty="0"/>
          </a:p>
        </p:txBody>
      </p:sp>
      <p:sp>
        <p:nvSpPr>
          <p:cNvPr id="5" name="スライド番号プレースホルダー 4">
            <a:extLst>
              <a:ext uri="{FF2B5EF4-FFF2-40B4-BE49-F238E27FC236}">
                <a16:creationId xmlns:a16="http://schemas.microsoft.com/office/drawing/2014/main" id="{F28FC8B0-B684-4BFC-A81E-160AA33BEF36}"/>
              </a:ext>
            </a:extLst>
          </p:cNvPr>
          <p:cNvSpPr>
            <a:spLocks noGrp="1"/>
          </p:cNvSpPr>
          <p:nvPr>
            <p:ph type="sldNum" sz="quarter" idx="10"/>
          </p:nvPr>
        </p:nvSpPr>
        <p:spPr/>
        <p:txBody>
          <a:bodyPr/>
          <a:lstStyle/>
          <a:p>
            <a:fld id="{5D750650-B10A-47BF-93C2-E1678438B37A}" type="slidenum">
              <a:rPr kumimoji="1" lang="ja-JP" altLang="en-US" smtClean="0"/>
              <a:pPr/>
              <a:t>97</a:t>
            </a:fld>
            <a:endParaRPr kumimoji="1" lang="ja-JP" altLang="en-US"/>
          </a:p>
        </p:txBody>
      </p:sp>
      <p:sp>
        <p:nvSpPr>
          <p:cNvPr id="3" name="コンテンツ プレースホルダー 2">
            <a:extLst>
              <a:ext uri="{FF2B5EF4-FFF2-40B4-BE49-F238E27FC236}">
                <a16:creationId xmlns:a16="http://schemas.microsoft.com/office/drawing/2014/main" id="{82405477-48E5-41FA-8FFD-61F78D7BCE6E}"/>
              </a:ext>
            </a:extLst>
          </p:cNvPr>
          <p:cNvSpPr>
            <a:spLocks noGrp="1"/>
          </p:cNvSpPr>
          <p:nvPr>
            <p:ph sz="quarter" idx="4294967295"/>
          </p:nvPr>
        </p:nvSpPr>
        <p:spPr>
          <a:xfrm>
            <a:off x="6148956" y="4296347"/>
            <a:ext cx="5938150" cy="2195469"/>
          </a:xfrm>
        </p:spPr>
        <p:txBody>
          <a:bodyPr>
            <a:normAutofit/>
          </a:bodyPr>
          <a:lstStyle/>
          <a:p>
            <a:pPr>
              <a:buClr>
                <a:srgbClr val="F36C37"/>
              </a:buClr>
            </a:pPr>
            <a:r>
              <a:rPr lang="ja-JP" altLang="en-US" sz="1600" b="1" dirty="0"/>
              <a:t>データの分割は</a:t>
            </a:r>
            <a:r>
              <a:rPr lang="en-US" altLang="ja-JP" sz="1600" b="1" dirty="0"/>
              <a:t>scikit-learn</a:t>
            </a:r>
            <a:r>
              <a:rPr lang="ja-JP" altLang="en-US" sz="1600" b="1" dirty="0"/>
              <a:t>の</a:t>
            </a:r>
            <a:r>
              <a:rPr lang="en-US" altLang="ja-JP" sz="1600" b="1" dirty="0" err="1">
                <a:solidFill>
                  <a:srgbClr val="F36C37"/>
                </a:solidFill>
              </a:rPr>
              <a:t>train_test_split</a:t>
            </a:r>
            <a:br>
              <a:rPr lang="en-US" altLang="ja-JP" sz="1600" b="1" dirty="0"/>
            </a:br>
            <a:r>
              <a:rPr lang="ja-JP" altLang="en-US" sz="1600" b="1" dirty="0"/>
              <a:t>関数が一般的に利用される。</a:t>
            </a:r>
            <a:endParaRPr lang="en-US" altLang="ja-JP" sz="1600" b="1" dirty="0"/>
          </a:p>
          <a:p>
            <a:pPr>
              <a:buClr>
                <a:srgbClr val="F36C37"/>
              </a:buClr>
            </a:pPr>
            <a:r>
              <a:rPr lang="ja-JP" altLang="en-US" sz="1600" b="1" dirty="0"/>
              <a:t>データ分割はランダムに行われるため、デフォルトの</a:t>
            </a:r>
            <a:br>
              <a:rPr lang="en-US" altLang="ja-JP" sz="1600" b="1" dirty="0"/>
            </a:br>
            <a:r>
              <a:rPr lang="ja-JP" altLang="en-US" sz="1600" b="1" dirty="0"/>
              <a:t>状態では、試行錯誤をするたびにデータが変わってしまい</a:t>
            </a:r>
            <a:br>
              <a:rPr lang="en-US" altLang="ja-JP" sz="1600" b="1" dirty="0"/>
            </a:br>
            <a:r>
              <a:rPr lang="ja-JP" altLang="en-US" sz="1600" b="1" dirty="0"/>
              <a:t>再現性がなくなってしまう。</a:t>
            </a:r>
            <a:br>
              <a:rPr lang="en-US" altLang="ja-JP" sz="1600" b="1" dirty="0"/>
            </a:br>
            <a:r>
              <a:rPr lang="ja-JP" altLang="en-US" sz="1600" b="1" dirty="0"/>
              <a:t>そこで、通常は</a:t>
            </a:r>
            <a:r>
              <a:rPr lang="en-US" altLang="ja-JP" sz="1600" b="1" dirty="0">
                <a:solidFill>
                  <a:srgbClr val="F36C37"/>
                </a:solidFill>
              </a:rPr>
              <a:t>random_state</a:t>
            </a:r>
            <a:r>
              <a:rPr lang="ja-JP" altLang="en-US" sz="1600" b="1" dirty="0"/>
              <a:t>を指定して、内部で</a:t>
            </a:r>
            <a:br>
              <a:rPr lang="en-US" altLang="ja-JP" sz="1600" b="1" dirty="0"/>
            </a:br>
            <a:r>
              <a:rPr lang="ja-JP" altLang="en-US" sz="1600" b="1" dirty="0"/>
              <a:t>使用する</a:t>
            </a:r>
            <a:r>
              <a:rPr lang="ja-JP" altLang="en-US" sz="1600" b="1" dirty="0">
                <a:solidFill>
                  <a:srgbClr val="F36C37"/>
                </a:solidFill>
              </a:rPr>
              <a:t>乱数（乱数シード）を固定する</a:t>
            </a:r>
            <a:r>
              <a:rPr lang="ja-JP" altLang="en-US" sz="1600" b="1" dirty="0"/>
              <a:t>。</a:t>
            </a:r>
          </a:p>
        </p:txBody>
      </p:sp>
      <p:sp>
        <p:nvSpPr>
          <p:cNvPr id="13" name="四角形: 角を丸くする 12">
            <a:extLst>
              <a:ext uri="{FF2B5EF4-FFF2-40B4-BE49-F238E27FC236}">
                <a16:creationId xmlns:a16="http://schemas.microsoft.com/office/drawing/2014/main" id="{7EFD6D7F-6998-4A03-AAAA-AADB4C49AB14}"/>
              </a:ext>
            </a:extLst>
          </p:cNvPr>
          <p:cNvSpPr/>
          <p:nvPr/>
        </p:nvSpPr>
        <p:spPr bwMode="auto">
          <a:xfrm>
            <a:off x="766762" y="1260152"/>
            <a:ext cx="10658475" cy="2758120"/>
          </a:xfrm>
          <a:prstGeom prst="roundRect">
            <a:avLst>
              <a:gd name="adj" fmla="val 4381"/>
            </a:avLst>
          </a:prstGeom>
          <a:solidFill>
            <a:srgbClr val="FEEDE6"/>
          </a:solidFill>
          <a:ln w="19050" algn="ctr">
            <a:solidFill>
              <a:srgbClr val="F36C37"/>
            </a:solidFill>
            <a:prstDash val="solid"/>
            <a:round/>
            <a:headEnd/>
            <a:tailEnd/>
          </a:ln>
          <a:effectLst/>
        </p:spPr>
        <p:txBody>
          <a:bodyPr wrap="none" rtlCol="0" anchor="ctr"/>
          <a:lstStyle/>
          <a:p>
            <a:pPr algn="ctr"/>
            <a:endParaRPr kumimoji="1" lang="ja-JP" altLang="en-US" sz="2400" dirty="0">
              <a:solidFill>
                <a:schemeClr val="bg1"/>
              </a:solidFill>
            </a:endParaRPr>
          </a:p>
        </p:txBody>
      </p:sp>
      <p:grpSp>
        <p:nvGrpSpPr>
          <p:cNvPr id="14" name="グループ化 13">
            <a:extLst>
              <a:ext uri="{FF2B5EF4-FFF2-40B4-BE49-F238E27FC236}">
                <a16:creationId xmlns:a16="http://schemas.microsoft.com/office/drawing/2014/main" id="{DDA1438B-3BCB-4EBC-993E-597EC3FCDE4B}"/>
              </a:ext>
            </a:extLst>
          </p:cNvPr>
          <p:cNvGrpSpPr/>
          <p:nvPr/>
        </p:nvGrpSpPr>
        <p:grpSpPr>
          <a:xfrm>
            <a:off x="2683248" y="1028771"/>
            <a:ext cx="6825504" cy="468736"/>
            <a:chOff x="2154608" y="3539394"/>
            <a:chExt cx="6825505" cy="426124"/>
          </a:xfrm>
        </p:grpSpPr>
        <p:sp>
          <p:nvSpPr>
            <p:cNvPr id="15" name="四角形: 角を丸くする 14">
              <a:extLst>
                <a:ext uri="{FF2B5EF4-FFF2-40B4-BE49-F238E27FC236}">
                  <a16:creationId xmlns:a16="http://schemas.microsoft.com/office/drawing/2014/main" id="{2344D331-DBBD-4582-A32A-90BD94837049}"/>
                </a:ext>
              </a:extLst>
            </p:cNvPr>
            <p:cNvSpPr/>
            <p:nvPr/>
          </p:nvSpPr>
          <p:spPr bwMode="auto">
            <a:xfrm>
              <a:off x="2154608" y="3539394"/>
              <a:ext cx="6825505" cy="394229"/>
            </a:xfrm>
            <a:prstGeom prst="roundRect">
              <a:avLst>
                <a:gd name="adj" fmla="val 50000"/>
              </a:avLst>
            </a:prstGeom>
            <a:solidFill>
              <a:srgbClr val="F36C37"/>
            </a:solidFill>
            <a:ln w="19050" algn="ctr">
              <a:noFill/>
              <a:prstDash val="dash"/>
              <a:round/>
              <a:headEnd/>
              <a:tailEnd/>
            </a:ln>
            <a:effectLst/>
          </p:spPr>
          <p:txBody>
            <a:bodyPr wrap="none" rtlCol="0" anchor="ctr"/>
            <a:lstStyle/>
            <a:p>
              <a:pPr algn="ctr"/>
              <a:endParaRPr kumimoji="1" lang="ja-JP" altLang="en-US" sz="2400" b="1" dirty="0">
                <a:solidFill>
                  <a:schemeClr val="bg1"/>
                </a:solidFill>
                <a:latin typeface="+mn-ea"/>
              </a:endParaRPr>
            </a:p>
          </p:txBody>
        </p:sp>
        <p:sp>
          <p:nvSpPr>
            <p:cNvPr id="16" name="正方形/長方形 15">
              <a:extLst>
                <a:ext uri="{FF2B5EF4-FFF2-40B4-BE49-F238E27FC236}">
                  <a16:creationId xmlns:a16="http://schemas.microsoft.com/office/drawing/2014/main" id="{0B9B517C-A02C-44A4-9DEC-49378065A9EA}"/>
                </a:ext>
              </a:extLst>
            </p:cNvPr>
            <p:cNvSpPr/>
            <p:nvPr/>
          </p:nvSpPr>
          <p:spPr>
            <a:xfrm>
              <a:off x="4567134" y="3565408"/>
              <a:ext cx="1981633" cy="400110"/>
            </a:xfrm>
            <a:prstGeom prst="rect">
              <a:avLst/>
            </a:prstGeom>
            <a:noFill/>
            <a:ln w="19050" algn="ctr">
              <a:noFill/>
              <a:prstDash val="dash"/>
              <a:round/>
              <a:headEnd/>
              <a:tailEn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2400" b="1" spc="150">
                  <a:solidFill>
                    <a:schemeClr val="bg1"/>
                  </a:solidFill>
                  <a:latin typeface="+mn-ea"/>
                </a:rPr>
                <a:t>検証の方法（データ）</a:t>
              </a:r>
              <a:endParaRPr lang="en-US" altLang="ja-JP" sz="2400" b="1" spc="150" dirty="0">
                <a:solidFill>
                  <a:schemeClr val="bg1"/>
                </a:solidFill>
                <a:latin typeface="+mn-ea"/>
              </a:endParaRPr>
            </a:p>
          </p:txBody>
        </p:sp>
      </p:grpSp>
      <p:sp>
        <p:nvSpPr>
          <p:cNvPr id="17" name="テキスト ボックス 16">
            <a:extLst>
              <a:ext uri="{FF2B5EF4-FFF2-40B4-BE49-F238E27FC236}">
                <a16:creationId xmlns:a16="http://schemas.microsoft.com/office/drawing/2014/main" id="{373AF159-D87C-43E5-BADF-6F39E21ED4A2}"/>
              </a:ext>
            </a:extLst>
          </p:cNvPr>
          <p:cNvSpPr txBox="1"/>
          <p:nvPr/>
        </p:nvSpPr>
        <p:spPr>
          <a:xfrm>
            <a:off x="1515046" y="1504091"/>
            <a:ext cx="9161903" cy="2405274"/>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ja-JP"/>
            </a:defPPr>
            <a:lvl1pPr>
              <a:lnSpc>
                <a:spcPct val="120000"/>
              </a:lnSpc>
              <a:defRPr sz="1200" b="1" spc="150">
                <a:latin typeface="+mj-ea"/>
                <a:ea typeface="+mj-ea"/>
              </a:defRPr>
            </a:lvl1pPr>
            <a:lvl2pPr marL="914400" indent="-457200" eaLnBrk="1" hangingPunct="1">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eaLnBrk="1" hangingPunct="1">
              <a:spcBef>
                <a:spcPct val="20000"/>
              </a:spcBef>
              <a:buClr>
                <a:schemeClr val="tx1"/>
              </a:buClr>
              <a:buFont typeface="HGPｺﾞｼｯｸE" pitchFamily="50" charset="-128"/>
              <a:buChar char="-"/>
              <a:defRPr sz="1800">
                <a:latin typeface="Meiryo UI" panose="020B0604030504040204" pitchFamily="50" charset="-128"/>
                <a:ea typeface="Meiryo UI" panose="020B0604030504040204" pitchFamily="50" charset="-128"/>
              </a:defRPr>
            </a:lvl3pPr>
            <a:lvl4pPr marL="1600200" indent="-228600" eaLnBrk="1" hangingPunct="1">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eaLnBrk="1" hangingPunct="1">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defRPr>
                <a:latin typeface="+mn-lt"/>
                <a:ea typeface="+mn-ea"/>
              </a:defRPr>
            </a:lvl6pPr>
            <a:lvl7pPr marL="2971800" indent="-228600" fontAlgn="base">
              <a:spcBef>
                <a:spcPct val="20000"/>
              </a:spcBef>
              <a:spcAft>
                <a:spcPct val="0"/>
              </a:spcAft>
              <a:buClr>
                <a:schemeClr val="tx1"/>
              </a:buClr>
              <a:buFont typeface="Wingdings" pitchFamily="2" charset="2"/>
              <a:defRPr>
                <a:latin typeface="+mn-lt"/>
                <a:ea typeface="+mn-ea"/>
              </a:defRPr>
            </a:lvl7pPr>
            <a:lvl8pPr marL="3429000" indent="-228600" fontAlgn="base">
              <a:spcBef>
                <a:spcPct val="20000"/>
              </a:spcBef>
              <a:spcAft>
                <a:spcPct val="0"/>
              </a:spcAft>
              <a:buClr>
                <a:schemeClr val="tx1"/>
              </a:buClr>
              <a:buFont typeface="Wingdings" pitchFamily="2" charset="2"/>
              <a:defRPr>
                <a:latin typeface="+mn-lt"/>
                <a:ea typeface="+mn-ea"/>
              </a:defRPr>
            </a:lvl8pPr>
            <a:lvl9pPr marL="3886200" indent="-228600" fontAlgn="base">
              <a:spcBef>
                <a:spcPct val="20000"/>
              </a:spcBef>
              <a:spcAft>
                <a:spcPct val="0"/>
              </a:spcAft>
              <a:buClr>
                <a:schemeClr val="tx1"/>
              </a:buClr>
              <a:buFont typeface="Wingdings" pitchFamily="2" charset="2"/>
              <a:defRPr>
                <a:latin typeface="+mn-lt"/>
                <a:ea typeface="+mn-ea"/>
              </a:defRPr>
            </a:lvl9pPr>
          </a:lstStyle>
          <a:p>
            <a:r>
              <a:rPr lang="ja-JP" altLang="en-US" sz="1800" spc="0">
                <a:solidFill>
                  <a:schemeClr val="tx1">
                    <a:lumMod val="75000"/>
                    <a:lumOff val="25000"/>
                  </a:schemeClr>
                </a:solidFill>
              </a:rPr>
              <a:t>演習</a:t>
            </a:r>
            <a:r>
              <a:rPr lang="en-US" altLang="ja-JP" sz="1800" spc="0" dirty="0">
                <a:solidFill>
                  <a:schemeClr val="tx1">
                    <a:lumMod val="75000"/>
                    <a:lumOff val="25000"/>
                  </a:schemeClr>
                </a:solidFill>
              </a:rPr>
              <a:t> 1 </a:t>
            </a:r>
            <a:r>
              <a:rPr lang="ja-JP" altLang="en-US" sz="1800" spc="0">
                <a:solidFill>
                  <a:schemeClr val="tx1">
                    <a:lumMod val="75000"/>
                    <a:lumOff val="25000"/>
                  </a:schemeClr>
                </a:solidFill>
              </a:rPr>
              <a:t>の用に学習</a:t>
            </a:r>
            <a:r>
              <a:rPr lang="ja-JP" altLang="en-US" sz="1800" spc="0" dirty="0">
                <a:solidFill>
                  <a:schemeClr val="tx1">
                    <a:lumMod val="75000"/>
                    <a:lumOff val="25000"/>
                  </a:schemeClr>
                </a:solidFill>
              </a:rPr>
              <a:t>を行った訓練データを使って予測精度の</a:t>
            </a:r>
            <a:r>
              <a:rPr lang="ja-JP" altLang="en-US" sz="1800" spc="0">
                <a:solidFill>
                  <a:schemeClr val="tx1">
                    <a:lumMod val="75000"/>
                    <a:lumOff val="25000"/>
                  </a:schemeClr>
                </a:solidFill>
              </a:rPr>
              <a:t>確認を行う。これ</a:t>
            </a:r>
            <a:r>
              <a:rPr lang="ja-JP" altLang="en-US" sz="1800" spc="0" dirty="0">
                <a:solidFill>
                  <a:schemeClr val="tx1">
                    <a:lumMod val="75000"/>
                    <a:lumOff val="25000"/>
                  </a:schemeClr>
                </a:solidFill>
              </a:rPr>
              <a:t>では</a:t>
            </a:r>
            <a:r>
              <a:rPr lang="ja-JP" altLang="en-US" sz="1800" spc="0" dirty="0">
                <a:solidFill>
                  <a:srgbClr val="F36C37"/>
                </a:solidFill>
              </a:rPr>
              <a:t>信頼できる評価とは言えません</a:t>
            </a:r>
            <a:r>
              <a:rPr lang="ja-JP" altLang="en-US" sz="1800" spc="0" dirty="0">
                <a:solidFill>
                  <a:schemeClr val="tx1">
                    <a:lumMod val="75000"/>
                    <a:lumOff val="25000"/>
                  </a:schemeClr>
                </a:solidFill>
              </a:rPr>
              <a:t>。訓練データ</a:t>
            </a:r>
            <a:r>
              <a:rPr lang="ja-JP" altLang="en-US" sz="1800" spc="0">
                <a:solidFill>
                  <a:schemeClr val="tx1">
                    <a:lumMod val="75000"/>
                    <a:lumOff val="25000"/>
                  </a:schemeClr>
                </a:solidFill>
              </a:rPr>
              <a:t>を利用した</a:t>
            </a:r>
            <a:r>
              <a:rPr lang="ja-JP" altLang="en-US" sz="1800" spc="0" dirty="0">
                <a:solidFill>
                  <a:schemeClr val="tx1">
                    <a:lumMod val="75000"/>
                    <a:lumOff val="25000"/>
                  </a:schemeClr>
                </a:solidFill>
              </a:rPr>
              <a:t>評価は、テストの問題を使ってテスト勉強をしていたようなものなので、</a:t>
            </a:r>
            <a:r>
              <a:rPr lang="ja-JP" altLang="en-US" sz="1800" spc="0">
                <a:solidFill>
                  <a:schemeClr val="tx1">
                    <a:lumMod val="75000"/>
                    <a:lumOff val="25000"/>
                  </a:schemeClr>
                </a:solidFill>
              </a:rPr>
              <a:t>実際に予測</a:t>
            </a:r>
            <a:r>
              <a:rPr lang="ja-JP" altLang="en-US" sz="1800" spc="0" dirty="0">
                <a:solidFill>
                  <a:schemeClr val="tx1">
                    <a:lumMod val="75000"/>
                    <a:lumOff val="25000"/>
                  </a:schemeClr>
                </a:solidFill>
              </a:rPr>
              <a:t>をしたい未知のデータには同じような精度が出せない可能性が高いです。</a:t>
            </a:r>
            <a:endParaRPr lang="en-US" altLang="ja-JP" sz="1800" spc="0" dirty="0">
              <a:solidFill>
                <a:schemeClr val="tx1">
                  <a:lumMod val="75000"/>
                  <a:lumOff val="25000"/>
                </a:schemeClr>
              </a:solidFill>
            </a:endParaRPr>
          </a:p>
          <a:p>
            <a:endParaRPr lang="en-US" altLang="ja-JP" sz="1800" spc="0" dirty="0">
              <a:solidFill>
                <a:schemeClr val="tx1">
                  <a:lumMod val="75000"/>
                  <a:lumOff val="25000"/>
                </a:schemeClr>
              </a:solidFill>
            </a:endParaRPr>
          </a:p>
          <a:p>
            <a:r>
              <a:rPr lang="ja-JP" altLang="en-US" sz="1800" spc="0" dirty="0">
                <a:solidFill>
                  <a:schemeClr val="tx1">
                    <a:lumMod val="75000"/>
                    <a:lumOff val="25000"/>
                  </a:schemeClr>
                </a:solidFill>
              </a:rPr>
              <a:t>そこで、サンプルデータを訓練データと</a:t>
            </a:r>
            <a:r>
              <a:rPr lang="ja-JP" altLang="en-US" sz="1800" spc="0" dirty="0">
                <a:solidFill>
                  <a:srgbClr val="F36C37"/>
                </a:solidFill>
              </a:rPr>
              <a:t>検証データ</a:t>
            </a:r>
            <a:r>
              <a:rPr lang="ja-JP" altLang="en-US" sz="1800" spc="0" dirty="0">
                <a:solidFill>
                  <a:schemeClr val="tx1">
                    <a:lumMod val="75000"/>
                    <a:lumOff val="25000"/>
                  </a:schemeClr>
                </a:solidFill>
              </a:rPr>
              <a:t>に分け、適切に評価を行うために、</a:t>
            </a:r>
            <a:endParaRPr lang="en-US" altLang="ja-JP" sz="1800" spc="0" dirty="0">
              <a:solidFill>
                <a:schemeClr val="tx1">
                  <a:lumMod val="75000"/>
                  <a:lumOff val="25000"/>
                </a:schemeClr>
              </a:solidFill>
            </a:endParaRPr>
          </a:p>
          <a:p>
            <a:r>
              <a:rPr lang="ja-JP" altLang="en-US" sz="1800" spc="0" dirty="0">
                <a:solidFill>
                  <a:srgbClr val="F36C37"/>
                </a:solidFill>
              </a:rPr>
              <a:t>未知のデータとして取っておきます</a:t>
            </a:r>
            <a:r>
              <a:rPr lang="ja-JP" altLang="en-US" sz="1800" spc="0" dirty="0">
                <a:solidFill>
                  <a:schemeClr val="tx1">
                    <a:lumMod val="75000"/>
                    <a:lumOff val="25000"/>
                  </a:schemeClr>
                </a:solidFill>
              </a:rPr>
              <a:t>。</a:t>
            </a:r>
            <a:endParaRPr lang="en-US" altLang="ja-JP" sz="1800" spc="0" dirty="0">
              <a:solidFill>
                <a:schemeClr val="tx1">
                  <a:lumMod val="75000"/>
                  <a:lumOff val="25000"/>
                </a:schemeClr>
              </a:solidFill>
            </a:endParaRPr>
          </a:p>
        </p:txBody>
      </p:sp>
      <p:grpSp>
        <p:nvGrpSpPr>
          <p:cNvPr id="83" name="グループ化 82">
            <a:extLst>
              <a:ext uri="{FF2B5EF4-FFF2-40B4-BE49-F238E27FC236}">
                <a16:creationId xmlns:a16="http://schemas.microsoft.com/office/drawing/2014/main" id="{704F5086-DC40-4FBA-8633-DED4E5BD63A4}"/>
              </a:ext>
            </a:extLst>
          </p:cNvPr>
          <p:cNvGrpSpPr/>
          <p:nvPr/>
        </p:nvGrpSpPr>
        <p:grpSpPr>
          <a:xfrm>
            <a:off x="766762" y="4279500"/>
            <a:ext cx="4999754" cy="2159741"/>
            <a:chOff x="766762" y="4279500"/>
            <a:chExt cx="4999754" cy="2159741"/>
          </a:xfrm>
        </p:grpSpPr>
        <p:sp>
          <p:nvSpPr>
            <p:cNvPr id="52" name="テキスト ボックス 51">
              <a:extLst>
                <a:ext uri="{FF2B5EF4-FFF2-40B4-BE49-F238E27FC236}">
                  <a16:creationId xmlns:a16="http://schemas.microsoft.com/office/drawing/2014/main" id="{1E3DA824-ED75-4B3F-B190-AEBE7D0AD397}"/>
                </a:ext>
              </a:extLst>
            </p:cNvPr>
            <p:cNvSpPr txBox="1"/>
            <p:nvPr/>
          </p:nvSpPr>
          <p:spPr>
            <a:xfrm>
              <a:off x="2420472" y="5049210"/>
              <a:ext cx="1716576" cy="304699"/>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14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r>
                <a:rPr lang="en-US" altLang="ja-JP" sz="1200" dirty="0"/>
                <a:t>70% </a:t>
              </a:r>
              <a:r>
                <a:rPr lang="ja-JP" altLang="en-US" sz="1200" dirty="0"/>
                <a:t>訓練データ</a:t>
              </a:r>
            </a:p>
          </p:txBody>
        </p:sp>
        <p:pic>
          <p:nvPicPr>
            <p:cNvPr id="53" name="図 52" descr="アイコン が含まれている画像&#10;&#10;自動的に生成された説明">
              <a:extLst>
                <a:ext uri="{FF2B5EF4-FFF2-40B4-BE49-F238E27FC236}">
                  <a16:creationId xmlns:a16="http://schemas.microsoft.com/office/drawing/2014/main" id="{F63FD8D7-F3FB-4B7B-B218-1070E898F2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0774" y="4955036"/>
              <a:ext cx="685834" cy="685834"/>
            </a:xfrm>
            <a:prstGeom prst="rect">
              <a:avLst/>
            </a:prstGeom>
            <a:effectLst>
              <a:outerShdw blurRad="50800" dist="38100" dir="2700000" algn="tl" rotWithShape="0">
                <a:prstClr val="black">
                  <a:alpha val="40000"/>
                </a:prstClr>
              </a:outerShdw>
            </a:effectLst>
          </p:spPr>
        </p:pic>
        <p:pic>
          <p:nvPicPr>
            <p:cNvPr id="55" name="図 54" descr="アイコン が含まれている画像&#10;&#10;自動的に生成された説明">
              <a:extLst>
                <a:ext uri="{FF2B5EF4-FFF2-40B4-BE49-F238E27FC236}">
                  <a16:creationId xmlns:a16="http://schemas.microsoft.com/office/drawing/2014/main" id="{2BC458D5-F9BD-4C1E-B347-CFF68B30DF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4106" y="5448708"/>
              <a:ext cx="685834" cy="685834"/>
            </a:xfrm>
            <a:prstGeom prst="rect">
              <a:avLst/>
            </a:prstGeom>
            <a:effectLst>
              <a:outerShdw blurRad="50800" dist="38100" dir="2700000" algn="tl" rotWithShape="0">
                <a:prstClr val="black">
                  <a:alpha val="40000"/>
                </a:prstClr>
              </a:outerShdw>
            </a:effectLst>
          </p:spPr>
        </p:pic>
        <p:pic>
          <p:nvPicPr>
            <p:cNvPr id="56" name="図 55" descr="アイコン が含まれている画像&#10;&#10;自動的に生成された説明">
              <a:extLst>
                <a:ext uri="{FF2B5EF4-FFF2-40B4-BE49-F238E27FC236}">
                  <a16:creationId xmlns:a16="http://schemas.microsoft.com/office/drawing/2014/main" id="{10531925-5C73-4F61-BE45-9EB2755898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61263" y="4371414"/>
              <a:ext cx="685834" cy="685834"/>
            </a:xfrm>
            <a:prstGeom prst="rect">
              <a:avLst/>
            </a:prstGeom>
            <a:effectLst>
              <a:outerShdw blurRad="50800" dist="38100" dir="2700000" algn="tl" rotWithShape="0">
                <a:prstClr val="black">
                  <a:alpha val="40000"/>
                </a:prstClr>
              </a:outerShdw>
            </a:effectLst>
          </p:spPr>
        </p:pic>
        <p:grpSp>
          <p:nvGrpSpPr>
            <p:cNvPr id="57" name="グループ化 56">
              <a:extLst>
                <a:ext uri="{FF2B5EF4-FFF2-40B4-BE49-F238E27FC236}">
                  <a16:creationId xmlns:a16="http://schemas.microsoft.com/office/drawing/2014/main" id="{235CE48E-CF13-443F-828A-0BD3F53AE99D}"/>
                </a:ext>
              </a:extLst>
            </p:cNvPr>
            <p:cNvGrpSpPr/>
            <p:nvPr/>
          </p:nvGrpSpPr>
          <p:grpSpPr>
            <a:xfrm>
              <a:off x="4178617" y="5543313"/>
              <a:ext cx="1587899" cy="870103"/>
              <a:chOff x="8731924" y="2529728"/>
              <a:chExt cx="1587899" cy="870103"/>
            </a:xfrm>
          </p:grpSpPr>
          <p:pic>
            <p:nvPicPr>
              <p:cNvPr id="58" name="図 57">
                <a:extLst>
                  <a:ext uri="{FF2B5EF4-FFF2-40B4-BE49-F238E27FC236}">
                    <a16:creationId xmlns:a16="http://schemas.microsoft.com/office/drawing/2014/main" id="{62CEF0F2-5A50-43E6-9E60-A9FB19E7546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49720" y="2529728"/>
                <a:ext cx="870103" cy="870103"/>
              </a:xfrm>
              <a:prstGeom prst="rect">
                <a:avLst/>
              </a:prstGeom>
              <a:effectLst>
                <a:outerShdw blurRad="50800" dist="38100" dir="2700000" algn="tl" rotWithShape="0">
                  <a:prstClr val="black">
                    <a:alpha val="40000"/>
                  </a:prstClr>
                </a:outerShdw>
              </a:effectLst>
            </p:spPr>
          </p:pic>
          <p:pic>
            <p:nvPicPr>
              <p:cNvPr id="59" name="図 58" descr="アイコン&#10;&#10;自動的に生成された説明">
                <a:extLst>
                  <a:ext uri="{FF2B5EF4-FFF2-40B4-BE49-F238E27FC236}">
                    <a16:creationId xmlns:a16="http://schemas.microsoft.com/office/drawing/2014/main" id="{B57A7CE4-AB20-48B3-8631-2B6E6AEFA47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31924" y="2725178"/>
                <a:ext cx="583128" cy="583128"/>
              </a:xfrm>
              <a:prstGeom prst="rect">
                <a:avLst/>
              </a:prstGeom>
              <a:effectLst>
                <a:outerShdw blurRad="50800" dist="38100" dir="2700000" algn="tl" rotWithShape="0">
                  <a:prstClr val="black">
                    <a:alpha val="40000"/>
                  </a:prstClr>
                </a:outerShdw>
              </a:effectLst>
            </p:spPr>
          </p:pic>
        </p:grpSp>
        <p:grpSp>
          <p:nvGrpSpPr>
            <p:cNvPr id="8" name="グループ化 7">
              <a:extLst>
                <a:ext uri="{FF2B5EF4-FFF2-40B4-BE49-F238E27FC236}">
                  <a16:creationId xmlns:a16="http://schemas.microsoft.com/office/drawing/2014/main" id="{7DBD49C3-8F90-4F80-BF8D-C0F90A414B8E}"/>
                </a:ext>
              </a:extLst>
            </p:cNvPr>
            <p:cNvGrpSpPr/>
            <p:nvPr/>
          </p:nvGrpSpPr>
          <p:grpSpPr>
            <a:xfrm>
              <a:off x="4827646" y="4357826"/>
              <a:ext cx="780704" cy="717507"/>
              <a:chOff x="3228066" y="5416302"/>
              <a:chExt cx="1002417" cy="921272"/>
            </a:xfrm>
          </p:grpSpPr>
          <p:grpSp>
            <p:nvGrpSpPr>
              <p:cNvPr id="70" name="グループ化 69">
                <a:extLst>
                  <a:ext uri="{FF2B5EF4-FFF2-40B4-BE49-F238E27FC236}">
                    <a16:creationId xmlns:a16="http://schemas.microsoft.com/office/drawing/2014/main" id="{47B5D940-2A28-46AD-A5EC-E3F5145B9D4E}"/>
                  </a:ext>
                </a:extLst>
              </p:cNvPr>
              <p:cNvGrpSpPr/>
              <p:nvPr/>
            </p:nvGrpSpPr>
            <p:grpSpPr>
              <a:xfrm>
                <a:off x="3228066" y="5416302"/>
                <a:ext cx="1002417" cy="921272"/>
                <a:chOff x="2371264" y="3642965"/>
                <a:chExt cx="1106239" cy="1016690"/>
              </a:xfrm>
            </p:grpSpPr>
            <p:sp>
              <p:nvSpPr>
                <p:cNvPr id="73" name="正方形/長方形 72">
                  <a:extLst>
                    <a:ext uri="{FF2B5EF4-FFF2-40B4-BE49-F238E27FC236}">
                      <a16:creationId xmlns:a16="http://schemas.microsoft.com/office/drawing/2014/main" id="{D690A002-8B14-4EFA-814A-AF38503CDEB5}"/>
                    </a:ext>
                  </a:extLst>
                </p:cNvPr>
                <p:cNvSpPr/>
                <p:nvPr/>
              </p:nvSpPr>
              <p:spPr bwMode="auto">
                <a:xfrm>
                  <a:off x="2371264" y="3642965"/>
                  <a:ext cx="1106239" cy="1016690"/>
                </a:xfrm>
                <a:prstGeom prst="rect">
                  <a:avLst/>
                </a:prstGeom>
                <a:solidFill>
                  <a:srgbClr val="FBD2C1"/>
                </a:solidFill>
                <a:ln w="38100">
                  <a:solidFill>
                    <a:srgbClr val="F36C37"/>
                  </a:solidFill>
                </a:ln>
                <a:effectLst/>
              </p:spPr>
              <p:style>
                <a:lnRef idx="1">
                  <a:schemeClr val="accent1"/>
                </a:lnRef>
                <a:fillRef idx="2">
                  <a:schemeClr val="accent1"/>
                </a:fillRef>
                <a:effectRef idx="1">
                  <a:schemeClr val="accent1"/>
                </a:effectRef>
                <a:fontRef idx="minor">
                  <a:schemeClr val="dk1"/>
                </a:fontRef>
              </p:style>
              <p:txBody>
                <a:bodyPr vert="horz" wrap="square" lIns="84406" tIns="42203" rIns="84406" bIns="42203" numCol="1" rtlCol="0" anchor="t" anchorCtr="0" compatLnSpc="1">
                  <a:prstTxWarp prst="textNoShape">
                    <a:avLst/>
                  </a:prstTxWarp>
                </a:bodyPr>
                <a:lstStyle/>
                <a:p>
                  <a:pPr algn="ctr">
                    <a:defRPr/>
                  </a:pPr>
                  <a:endParaRPr lang="en-US" altLang="ja-JP" sz="1400" dirty="0">
                    <a:solidFill>
                      <a:prstClr val="black"/>
                    </a:solidFill>
                    <a:latin typeface="メイリオ" panose="020B0604030504040204" pitchFamily="50" charset="-128"/>
                    <a:ea typeface="メイリオ" panose="020B0604030504040204" pitchFamily="50" charset="-128"/>
                  </a:endParaRPr>
                </a:p>
              </p:txBody>
            </p:sp>
            <p:pic>
              <p:nvPicPr>
                <p:cNvPr id="74" name="グラフィックス 73" descr="歯車 2 つ">
                  <a:extLst>
                    <a:ext uri="{FF2B5EF4-FFF2-40B4-BE49-F238E27FC236}">
                      <a16:creationId xmlns:a16="http://schemas.microsoft.com/office/drawing/2014/main" id="{EC56D9D5-1F91-43C2-AC7B-F689946B1E3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649200" y="3889359"/>
                  <a:ext cx="692419" cy="692419"/>
                </a:xfrm>
                <a:prstGeom prst="rect">
                  <a:avLst/>
                </a:prstGeom>
              </p:spPr>
            </p:pic>
          </p:grpSp>
          <p:sp>
            <p:nvSpPr>
              <p:cNvPr id="54" name="テキスト ボックス 53">
                <a:extLst>
                  <a:ext uri="{FF2B5EF4-FFF2-40B4-BE49-F238E27FC236}">
                    <a16:creationId xmlns:a16="http://schemas.microsoft.com/office/drawing/2014/main" id="{DA19A99E-259F-4B3F-BF55-88822158A3F3}"/>
                  </a:ext>
                </a:extLst>
              </p:cNvPr>
              <p:cNvSpPr txBox="1"/>
              <p:nvPr/>
            </p:nvSpPr>
            <p:spPr>
              <a:xfrm>
                <a:off x="3309572" y="5424817"/>
                <a:ext cx="839404" cy="323061"/>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14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r>
                  <a:rPr lang="en-US" altLang="ja-JP" sz="900" dirty="0"/>
                  <a:t>Model</a:t>
                </a:r>
                <a:endParaRPr lang="ja-JP" altLang="en-US" sz="900" dirty="0"/>
              </a:p>
            </p:txBody>
          </p:sp>
        </p:grpSp>
        <p:sp>
          <p:nvSpPr>
            <p:cNvPr id="77" name="テキスト ボックス 76">
              <a:extLst>
                <a:ext uri="{FF2B5EF4-FFF2-40B4-BE49-F238E27FC236}">
                  <a16:creationId xmlns:a16="http://schemas.microsoft.com/office/drawing/2014/main" id="{28C0EB07-2DD4-4887-A1B1-23FAE155F753}"/>
                </a:ext>
              </a:extLst>
            </p:cNvPr>
            <p:cNvSpPr txBox="1"/>
            <p:nvPr/>
          </p:nvSpPr>
          <p:spPr>
            <a:xfrm>
              <a:off x="2461869" y="6134542"/>
              <a:ext cx="1629783" cy="304699"/>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14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r>
                <a:rPr lang="en-US" altLang="ja-JP" sz="1200" dirty="0"/>
                <a:t>30% </a:t>
              </a:r>
              <a:r>
                <a:rPr lang="ja-JP" altLang="en-US" sz="1200" dirty="0"/>
                <a:t>検証データ</a:t>
              </a:r>
            </a:p>
          </p:txBody>
        </p:sp>
        <p:cxnSp>
          <p:nvCxnSpPr>
            <p:cNvPr id="10" name="直線矢印コネクタ 9">
              <a:extLst>
                <a:ext uri="{FF2B5EF4-FFF2-40B4-BE49-F238E27FC236}">
                  <a16:creationId xmlns:a16="http://schemas.microsoft.com/office/drawing/2014/main" id="{78619F4B-A077-42AE-8252-9A26033355EA}"/>
                </a:ext>
              </a:extLst>
            </p:cNvPr>
            <p:cNvCxnSpPr>
              <a:cxnSpLocks/>
              <a:stCxn id="53" idx="3"/>
              <a:endCxn id="56" idx="1"/>
            </p:cNvCxnSpPr>
            <p:nvPr/>
          </p:nvCxnSpPr>
          <p:spPr>
            <a:xfrm flipV="1">
              <a:off x="1646608" y="4714331"/>
              <a:ext cx="1114655" cy="583622"/>
            </a:xfrm>
            <a:prstGeom prst="straightConnector1">
              <a:avLst/>
            </a:prstGeom>
            <a:ln w="47625">
              <a:solidFill>
                <a:srgbClr val="00879E"/>
              </a:solidFill>
              <a:headEnd type="none" w="med" len="med"/>
              <a:tailEnd type="triangle"/>
            </a:ln>
          </p:spPr>
          <p:style>
            <a:lnRef idx="3">
              <a:schemeClr val="accent1"/>
            </a:lnRef>
            <a:fillRef idx="0">
              <a:schemeClr val="accent1"/>
            </a:fillRef>
            <a:effectRef idx="2">
              <a:schemeClr val="accent1"/>
            </a:effectRef>
            <a:fontRef idx="minor">
              <a:schemeClr val="tx1"/>
            </a:fontRef>
          </p:style>
        </p:cxnSp>
        <p:cxnSp>
          <p:nvCxnSpPr>
            <p:cNvPr id="78" name="直線矢印コネクタ 77">
              <a:extLst>
                <a:ext uri="{FF2B5EF4-FFF2-40B4-BE49-F238E27FC236}">
                  <a16:creationId xmlns:a16="http://schemas.microsoft.com/office/drawing/2014/main" id="{88453A39-DF1A-478E-A2A0-F249FEBC79AC}"/>
                </a:ext>
              </a:extLst>
            </p:cNvPr>
            <p:cNvCxnSpPr>
              <a:cxnSpLocks/>
              <a:stCxn id="53" idx="3"/>
              <a:endCxn id="55" idx="1"/>
            </p:cNvCxnSpPr>
            <p:nvPr/>
          </p:nvCxnSpPr>
          <p:spPr>
            <a:xfrm>
              <a:off x="1646608" y="5297953"/>
              <a:ext cx="1137498" cy="493672"/>
            </a:xfrm>
            <a:prstGeom prst="straightConnector1">
              <a:avLst/>
            </a:prstGeom>
            <a:ln w="47625">
              <a:solidFill>
                <a:srgbClr val="00879E"/>
              </a:solidFill>
              <a:headEnd type="none" w="med" len="med"/>
              <a:tailEnd type="triangle"/>
            </a:ln>
          </p:spPr>
          <p:style>
            <a:lnRef idx="3">
              <a:schemeClr val="accent1"/>
            </a:lnRef>
            <a:fillRef idx="0">
              <a:schemeClr val="accent1"/>
            </a:fillRef>
            <a:effectRef idx="2">
              <a:schemeClr val="accent1"/>
            </a:effectRef>
            <a:fontRef idx="minor">
              <a:schemeClr val="tx1"/>
            </a:fontRef>
          </p:style>
        </p:cxnSp>
        <p:sp>
          <p:nvSpPr>
            <p:cNvPr id="79" name="テキスト ボックス 78">
              <a:extLst>
                <a:ext uri="{FF2B5EF4-FFF2-40B4-BE49-F238E27FC236}">
                  <a16:creationId xmlns:a16="http://schemas.microsoft.com/office/drawing/2014/main" id="{407D784D-F20D-41DC-B4C5-522FC7083A7B}"/>
                </a:ext>
              </a:extLst>
            </p:cNvPr>
            <p:cNvSpPr txBox="1"/>
            <p:nvPr/>
          </p:nvSpPr>
          <p:spPr>
            <a:xfrm>
              <a:off x="766762" y="4279500"/>
              <a:ext cx="1927939" cy="526298"/>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14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pPr algn="l"/>
              <a:r>
                <a:rPr lang="en-US" altLang="ja-JP" sz="1200" dirty="0">
                  <a:solidFill>
                    <a:srgbClr val="00879E"/>
                  </a:solidFill>
                </a:rPr>
                <a:t>scikit-learn</a:t>
              </a:r>
            </a:p>
            <a:p>
              <a:pPr algn="l"/>
              <a:r>
                <a:rPr lang="en-US" altLang="ja-JP" sz="1200" dirty="0">
                  <a:solidFill>
                    <a:srgbClr val="00879E"/>
                  </a:solidFill>
                </a:rPr>
                <a:t>train_test_split()</a:t>
              </a:r>
              <a:endParaRPr lang="ja-JP" altLang="en-US" sz="1200" dirty="0">
                <a:solidFill>
                  <a:srgbClr val="00879E"/>
                </a:solidFill>
              </a:endParaRPr>
            </a:p>
          </p:txBody>
        </p:sp>
        <p:cxnSp>
          <p:nvCxnSpPr>
            <p:cNvPr id="80" name="直線矢印コネクタ 79">
              <a:extLst>
                <a:ext uri="{FF2B5EF4-FFF2-40B4-BE49-F238E27FC236}">
                  <a16:creationId xmlns:a16="http://schemas.microsoft.com/office/drawing/2014/main" id="{DD85E69E-5539-4C65-BD94-70B5659039BB}"/>
                </a:ext>
              </a:extLst>
            </p:cNvPr>
            <p:cNvCxnSpPr>
              <a:cxnSpLocks/>
              <a:stCxn id="56" idx="3"/>
              <a:endCxn id="73" idx="1"/>
            </p:cNvCxnSpPr>
            <p:nvPr/>
          </p:nvCxnSpPr>
          <p:spPr>
            <a:xfrm>
              <a:off x="3447097" y="4714331"/>
              <a:ext cx="1380549" cy="2249"/>
            </a:xfrm>
            <a:prstGeom prst="straightConnector1">
              <a:avLst/>
            </a:prstGeom>
            <a:ln w="47625">
              <a:solidFill>
                <a:srgbClr val="00879E"/>
              </a:solidFill>
              <a:headEnd type="none" w="med" len="med"/>
              <a:tailEnd type="triangle"/>
            </a:ln>
          </p:spPr>
          <p:style>
            <a:lnRef idx="3">
              <a:schemeClr val="accent1"/>
            </a:lnRef>
            <a:fillRef idx="0">
              <a:schemeClr val="accent1"/>
            </a:fillRef>
            <a:effectRef idx="2">
              <a:schemeClr val="accent1"/>
            </a:effectRef>
            <a:fontRef idx="minor">
              <a:schemeClr val="tx1"/>
            </a:fontRef>
          </p:style>
        </p:cxnSp>
        <p:sp>
          <p:nvSpPr>
            <p:cNvPr id="81" name="テキスト ボックス 80">
              <a:extLst>
                <a:ext uri="{FF2B5EF4-FFF2-40B4-BE49-F238E27FC236}">
                  <a16:creationId xmlns:a16="http://schemas.microsoft.com/office/drawing/2014/main" id="{B9FF8261-AAC0-43F0-924B-21B084119C60}"/>
                </a:ext>
              </a:extLst>
            </p:cNvPr>
            <p:cNvSpPr txBox="1"/>
            <p:nvPr/>
          </p:nvSpPr>
          <p:spPr>
            <a:xfrm>
              <a:off x="3580781" y="4409632"/>
              <a:ext cx="1108673" cy="304699"/>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14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r>
                <a:rPr lang="ja-JP" altLang="en-US" sz="1200" dirty="0">
                  <a:solidFill>
                    <a:srgbClr val="00879E"/>
                  </a:solidFill>
                </a:rPr>
                <a:t>学習に利用</a:t>
              </a:r>
            </a:p>
          </p:txBody>
        </p:sp>
        <p:cxnSp>
          <p:nvCxnSpPr>
            <p:cNvPr id="24" name="コネクタ: 曲線 23">
              <a:extLst>
                <a:ext uri="{FF2B5EF4-FFF2-40B4-BE49-F238E27FC236}">
                  <a16:creationId xmlns:a16="http://schemas.microsoft.com/office/drawing/2014/main" id="{2949880D-0E7F-4859-B293-B58B1894789B}"/>
                </a:ext>
              </a:extLst>
            </p:cNvPr>
            <p:cNvCxnSpPr>
              <a:stCxn id="55" idx="3"/>
              <a:endCxn id="73" idx="2"/>
            </p:cNvCxnSpPr>
            <p:nvPr/>
          </p:nvCxnSpPr>
          <p:spPr>
            <a:xfrm flipV="1">
              <a:off x="3469940" y="5075333"/>
              <a:ext cx="1748058" cy="716292"/>
            </a:xfrm>
            <a:prstGeom prst="curvedConnector2">
              <a:avLst/>
            </a:prstGeom>
            <a:ln w="47625">
              <a:solidFill>
                <a:srgbClr val="00879E"/>
              </a:solidFill>
              <a:headEnd type="none" w="med" len="med"/>
              <a:tailEnd type="triangle"/>
            </a:ln>
          </p:spPr>
          <p:style>
            <a:lnRef idx="3">
              <a:schemeClr val="accent1"/>
            </a:lnRef>
            <a:fillRef idx="0">
              <a:schemeClr val="accent1"/>
            </a:fillRef>
            <a:effectRef idx="2">
              <a:schemeClr val="accent1"/>
            </a:effectRef>
            <a:fontRef idx="minor">
              <a:schemeClr val="tx1"/>
            </a:fontRef>
          </p:style>
        </p:cxnSp>
        <p:sp>
          <p:nvSpPr>
            <p:cNvPr id="82" name="テキスト ボックス 81">
              <a:extLst>
                <a:ext uri="{FF2B5EF4-FFF2-40B4-BE49-F238E27FC236}">
                  <a16:creationId xmlns:a16="http://schemas.microsoft.com/office/drawing/2014/main" id="{4AB1C578-CF2E-4480-8A4F-921A8B83F93D}"/>
                </a:ext>
              </a:extLst>
            </p:cNvPr>
            <p:cNvSpPr txBox="1"/>
            <p:nvPr/>
          </p:nvSpPr>
          <p:spPr>
            <a:xfrm>
              <a:off x="3613810" y="5295679"/>
              <a:ext cx="1108673" cy="304699"/>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14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r>
                <a:rPr lang="ja-JP" altLang="en-US" sz="1200" dirty="0">
                  <a:solidFill>
                    <a:srgbClr val="00879E"/>
                  </a:solidFill>
                </a:rPr>
                <a:t>評価に利用</a:t>
              </a:r>
            </a:p>
          </p:txBody>
        </p:sp>
      </p:grpSp>
    </p:spTree>
    <p:extLst>
      <p:ext uri="{BB962C8B-B14F-4D97-AF65-F5344CB8AC3E}">
        <p14:creationId xmlns:p14="http://schemas.microsoft.com/office/powerpoint/2010/main" val="341652486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52"/>
        <p:cNvGrpSpPr/>
        <p:nvPr/>
      </p:nvGrpSpPr>
      <p:grpSpPr>
        <a:xfrm>
          <a:off x="0" y="0"/>
          <a:ext cx="0" cy="0"/>
          <a:chOff x="0" y="0"/>
          <a:chExt cx="0" cy="0"/>
        </a:xfrm>
      </p:grpSpPr>
      <p:sp>
        <p:nvSpPr>
          <p:cNvPr id="18" name="右矢印 17">
            <a:extLst>
              <a:ext uri="{FF2B5EF4-FFF2-40B4-BE49-F238E27FC236}">
                <a16:creationId xmlns:a16="http://schemas.microsoft.com/office/drawing/2014/main" id="{9F7FF212-DAB3-6557-1C24-4376041817D7}"/>
              </a:ext>
            </a:extLst>
          </p:cNvPr>
          <p:cNvSpPr/>
          <p:nvPr/>
        </p:nvSpPr>
        <p:spPr>
          <a:xfrm>
            <a:off x="756735" y="2985576"/>
            <a:ext cx="10568761" cy="881743"/>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13" name="角丸四角形 12">
            <a:extLst>
              <a:ext uri="{FF2B5EF4-FFF2-40B4-BE49-F238E27FC236}">
                <a16:creationId xmlns:a16="http://schemas.microsoft.com/office/drawing/2014/main" id="{310CE122-2D77-B45C-2547-722038ED1EBC}"/>
              </a:ext>
            </a:extLst>
          </p:cNvPr>
          <p:cNvSpPr/>
          <p:nvPr/>
        </p:nvSpPr>
        <p:spPr>
          <a:xfrm>
            <a:off x="3803012" y="1750422"/>
            <a:ext cx="1005840" cy="3357155"/>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solidFill>
                <a:schemeClr val="bg1"/>
              </a:solidFill>
              <a:latin typeface="BIZ UDPゴシック" panose="020B0400000000000000" pitchFamily="50" charset="-128"/>
              <a:ea typeface="BIZ UDPゴシック" panose="020B0400000000000000" pitchFamily="50" charset="-128"/>
            </a:endParaRPr>
          </a:p>
        </p:txBody>
      </p:sp>
      <p:sp>
        <p:nvSpPr>
          <p:cNvPr id="14" name="角丸四角形 13">
            <a:extLst>
              <a:ext uri="{FF2B5EF4-FFF2-40B4-BE49-F238E27FC236}">
                <a16:creationId xmlns:a16="http://schemas.microsoft.com/office/drawing/2014/main" id="{22090DC9-F254-19F5-F9D5-91364E133B9C}"/>
              </a:ext>
            </a:extLst>
          </p:cNvPr>
          <p:cNvSpPr/>
          <p:nvPr/>
        </p:nvSpPr>
        <p:spPr>
          <a:xfrm>
            <a:off x="9802359" y="1750422"/>
            <a:ext cx="1005840" cy="3357155"/>
          </a:xfrm>
          <a:prstGeom prst="roundRect">
            <a:avLst/>
          </a:prstGeom>
          <a:solidFill>
            <a:schemeClr val="tx1">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solidFill>
                <a:schemeClr val="bg1"/>
              </a:solidFill>
              <a:latin typeface="BIZ UDPゴシック" panose="020B0400000000000000" pitchFamily="50" charset="-128"/>
              <a:ea typeface="BIZ UDPゴシック" panose="020B0400000000000000" pitchFamily="50" charset="-128"/>
            </a:endParaRPr>
          </a:p>
        </p:txBody>
      </p:sp>
      <p:sp>
        <p:nvSpPr>
          <p:cNvPr id="15" name="角丸四角形 14">
            <a:extLst>
              <a:ext uri="{FF2B5EF4-FFF2-40B4-BE49-F238E27FC236}">
                <a16:creationId xmlns:a16="http://schemas.microsoft.com/office/drawing/2014/main" id="{FE29CE6C-6BD2-31EA-C954-93D01537064C}"/>
              </a:ext>
            </a:extLst>
          </p:cNvPr>
          <p:cNvSpPr/>
          <p:nvPr/>
        </p:nvSpPr>
        <p:spPr>
          <a:xfrm>
            <a:off x="8369889" y="1750422"/>
            <a:ext cx="1005840" cy="3357155"/>
          </a:xfrm>
          <a:prstGeom prst="roundRect">
            <a:avLst/>
          </a:prstGeom>
          <a:solidFill>
            <a:schemeClr val="tx1">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solidFill>
                <a:schemeClr val="bg1"/>
              </a:solidFill>
              <a:latin typeface="BIZ UDPゴシック" panose="020B0400000000000000" pitchFamily="50" charset="-128"/>
              <a:ea typeface="BIZ UDPゴシック" panose="020B0400000000000000" pitchFamily="50" charset="-128"/>
            </a:endParaRPr>
          </a:p>
        </p:txBody>
      </p:sp>
      <p:sp>
        <p:nvSpPr>
          <p:cNvPr id="16" name="角丸四角形 15">
            <a:extLst>
              <a:ext uri="{FF2B5EF4-FFF2-40B4-BE49-F238E27FC236}">
                <a16:creationId xmlns:a16="http://schemas.microsoft.com/office/drawing/2014/main" id="{5DBD2E16-F351-391A-71E8-76509BF2ED9B}"/>
              </a:ext>
            </a:extLst>
          </p:cNvPr>
          <p:cNvSpPr/>
          <p:nvPr/>
        </p:nvSpPr>
        <p:spPr>
          <a:xfrm>
            <a:off x="6846751" y="1750422"/>
            <a:ext cx="1005840" cy="3357155"/>
          </a:xfrm>
          <a:prstGeom prst="roundRect">
            <a:avLst/>
          </a:prstGeom>
          <a:solidFill>
            <a:schemeClr val="tx1">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solidFill>
                <a:schemeClr val="bg1"/>
              </a:solidFill>
              <a:latin typeface="BIZ UDPゴシック" panose="020B0400000000000000" pitchFamily="50" charset="-128"/>
              <a:ea typeface="BIZ UDPゴシック" panose="020B0400000000000000" pitchFamily="50" charset="-128"/>
            </a:endParaRPr>
          </a:p>
        </p:txBody>
      </p:sp>
      <p:sp>
        <p:nvSpPr>
          <p:cNvPr id="17" name="角丸四角形 16">
            <a:extLst>
              <a:ext uri="{FF2B5EF4-FFF2-40B4-BE49-F238E27FC236}">
                <a16:creationId xmlns:a16="http://schemas.microsoft.com/office/drawing/2014/main" id="{A4685C2F-CF3E-F80C-F659-A9BF2A655E58}"/>
              </a:ext>
            </a:extLst>
          </p:cNvPr>
          <p:cNvSpPr/>
          <p:nvPr/>
        </p:nvSpPr>
        <p:spPr>
          <a:xfrm>
            <a:off x="5326150" y="1750422"/>
            <a:ext cx="1005840" cy="3357155"/>
          </a:xfrm>
          <a:prstGeom prst="round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solidFill>
                <a:schemeClr val="bg1"/>
              </a:solidFill>
              <a:latin typeface="BIZ UDPゴシック" panose="020B0400000000000000" pitchFamily="50" charset="-128"/>
              <a:ea typeface="BIZ UDPゴシック" panose="020B0400000000000000" pitchFamily="50" charset="-128"/>
            </a:endParaRPr>
          </a:p>
        </p:txBody>
      </p:sp>
      <p:sp>
        <p:nvSpPr>
          <p:cNvPr id="12" name="角丸四角形 11">
            <a:extLst>
              <a:ext uri="{FF2B5EF4-FFF2-40B4-BE49-F238E27FC236}">
                <a16:creationId xmlns:a16="http://schemas.microsoft.com/office/drawing/2014/main" id="{F5A30B1A-B00C-2230-A206-9C9CE8605ADA}"/>
              </a:ext>
            </a:extLst>
          </p:cNvPr>
          <p:cNvSpPr/>
          <p:nvPr/>
        </p:nvSpPr>
        <p:spPr>
          <a:xfrm>
            <a:off x="2279874" y="1750422"/>
            <a:ext cx="1005840" cy="3357155"/>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solidFill>
                <a:schemeClr val="bg1"/>
              </a:solidFill>
              <a:latin typeface="BIZ UDPゴシック" panose="020B0400000000000000" pitchFamily="50" charset="-128"/>
              <a:ea typeface="BIZ UDPゴシック" panose="020B0400000000000000" pitchFamily="50" charset="-128"/>
            </a:endParaRPr>
          </a:p>
        </p:txBody>
      </p:sp>
      <p:sp>
        <p:nvSpPr>
          <p:cNvPr id="53" name="Google Shape;53;p10"/>
          <p:cNvSpPr txBox="1">
            <a:spLocks noGrp="1"/>
          </p:cNvSpPr>
          <p:nvPr>
            <p:ph type="title"/>
          </p:nvPr>
        </p:nvSpPr>
        <p:spPr>
          <a:prstGeom prst="rect">
            <a:avLst/>
          </a:prstGeom>
          <a:noFill/>
          <a:ln>
            <a:noFill/>
          </a:ln>
        </p:spPr>
        <p:txBody>
          <a:bodyPr spcFirstLastPara="1" vert="horz" wrap="square" lIns="91425" tIns="45700" rIns="91425" bIns="45700" rtlCol="0" anchor="b" anchorCtr="1">
            <a:noAutofit/>
          </a:bodyPr>
          <a:lstStyle/>
          <a:p>
            <a:r>
              <a:rPr lang="en-US" dirty="0"/>
              <a:t>第3章 AI </a:t>
            </a:r>
            <a:r>
              <a:rPr lang="ja-JP" altLang="en-US"/>
              <a:t>の開発プロセス</a:t>
            </a:r>
            <a:endParaRPr dirty="0"/>
          </a:p>
        </p:txBody>
      </p:sp>
      <p:sp>
        <p:nvSpPr>
          <p:cNvPr id="2" name="テキスト ボックス 1">
            <a:extLst>
              <a:ext uri="{FF2B5EF4-FFF2-40B4-BE49-F238E27FC236}">
                <a16:creationId xmlns:a16="http://schemas.microsoft.com/office/drawing/2014/main" id="{F65E9EB4-6CFA-F409-1557-1AF8B96BCED2}"/>
              </a:ext>
            </a:extLst>
          </p:cNvPr>
          <p:cNvSpPr txBox="1"/>
          <p:nvPr/>
        </p:nvSpPr>
        <p:spPr>
          <a:xfrm>
            <a:off x="2505795" y="2459503"/>
            <a:ext cx="553998" cy="1938992"/>
          </a:xfrm>
          <a:prstGeom prst="rect">
            <a:avLst/>
          </a:prstGeom>
          <a:noFill/>
        </p:spPr>
        <p:txBody>
          <a:bodyPr vert="eaVert" wrap="none" rtlCol="0">
            <a:spAutoFit/>
          </a:bodyPr>
          <a:lstStyle/>
          <a:p>
            <a:pPr algn="ctr" defTabSz="914400" fontAlgn="base">
              <a:spcBef>
                <a:spcPct val="0"/>
              </a:spcBef>
              <a:spcAft>
                <a:spcPct val="0"/>
              </a:spcAft>
            </a:pPr>
            <a:r>
              <a:rPr kumimoji="1" lang="ja-JP" altLang="en-US" sz="2400" b="1">
                <a:solidFill>
                  <a:schemeClr val="bg1"/>
                </a:solidFill>
                <a:latin typeface="+mn-ea"/>
              </a:rPr>
              <a:t>データの収集</a:t>
            </a:r>
            <a:endParaRPr kumimoji="1" lang="ja-JP" altLang="en-US" sz="2400" b="1" dirty="0">
              <a:solidFill>
                <a:schemeClr val="bg1"/>
              </a:solidFill>
              <a:latin typeface="+mn-ea"/>
            </a:endParaRPr>
          </a:p>
        </p:txBody>
      </p:sp>
      <p:sp>
        <p:nvSpPr>
          <p:cNvPr id="3" name="テキスト ボックス 2">
            <a:extLst>
              <a:ext uri="{FF2B5EF4-FFF2-40B4-BE49-F238E27FC236}">
                <a16:creationId xmlns:a16="http://schemas.microsoft.com/office/drawing/2014/main" id="{42C7F3CE-065F-FE83-6587-9E0C7871DF6B}"/>
              </a:ext>
            </a:extLst>
          </p:cNvPr>
          <p:cNvSpPr txBox="1"/>
          <p:nvPr/>
        </p:nvSpPr>
        <p:spPr>
          <a:xfrm>
            <a:off x="4027894" y="2305614"/>
            <a:ext cx="553998" cy="2246769"/>
          </a:xfrm>
          <a:prstGeom prst="rect">
            <a:avLst/>
          </a:prstGeom>
          <a:noFill/>
        </p:spPr>
        <p:txBody>
          <a:bodyPr vert="eaVert" wrap="none" rtlCol="0">
            <a:spAutoFit/>
          </a:bodyPr>
          <a:lstStyle/>
          <a:p>
            <a:pPr algn="ctr" defTabSz="914400" fontAlgn="base">
              <a:spcBef>
                <a:spcPct val="0"/>
              </a:spcBef>
              <a:spcAft>
                <a:spcPct val="0"/>
              </a:spcAft>
            </a:pPr>
            <a:r>
              <a:rPr kumimoji="1" lang="ja-JP" altLang="en-US" sz="2400" b="1">
                <a:solidFill>
                  <a:schemeClr val="bg1"/>
                </a:solidFill>
                <a:latin typeface="+mn-ea"/>
              </a:rPr>
              <a:t>データの前処理</a:t>
            </a:r>
            <a:endParaRPr kumimoji="1" lang="ja-JP" altLang="en-US" sz="2400" b="1" dirty="0">
              <a:solidFill>
                <a:schemeClr val="bg1"/>
              </a:solidFill>
              <a:latin typeface="+mn-ea"/>
            </a:endParaRPr>
          </a:p>
        </p:txBody>
      </p:sp>
      <p:sp>
        <p:nvSpPr>
          <p:cNvPr id="4" name="テキスト ボックス 3">
            <a:extLst>
              <a:ext uri="{FF2B5EF4-FFF2-40B4-BE49-F238E27FC236}">
                <a16:creationId xmlns:a16="http://schemas.microsoft.com/office/drawing/2014/main" id="{25E6CE98-888D-73C1-B747-2DC59F08CB05}"/>
              </a:ext>
            </a:extLst>
          </p:cNvPr>
          <p:cNvSpPr txBox="1"/>
          <p:nvPr/>
        </p:nvSpPr>
        <p:spPr>
          <a:xfrm>
            <a:off x="5551032" y="2025450"/>
            <a:ext cx="553998" cy="2554545"/>
          </a:xfrm>
          <a:prstGeom prst="rect">
            <a:avLst/>
          </a:prstGeom>
          <a:solidFill>
            <a:schemeClr val="accent1">
              <a:lumMod val="40000"/>
              <a:lumOff val="60000"/>
            </a:schemeClr>
          </a:solidFill>
        </p:spPr>
        <p:txBody>
          <a:bodyPr vert="eaVert" wrap="none" rtlCol="0">
            <a:spAutoFit/>
          </a:bodyPr>
          <a:lstStyle/>
          <a:p>
            <a:pPr algn="ctr" defTabSz="914400" fontAlgn="base">
              <a:spcBef>
                <a:spcPct val="0"/>
              </a:spcBef>
              <a:spcAft>
                <a:spcPct val="0"/>
              </a:spcAft>
            </a:pPr>
            <a:r>
              <a:rPr kumimoji="1" lang="ja-JP" altLang="en-US" sz="2400" b="1">
                <a:solidFill>
                  <a:srgbClr val="F36C37"/>
                </a:solidFill>
                <a:latin typeface="+mn-ea"/>
              </a:rPr>
              <a:t>アルゴリズム選択</a:t>
            </a:r>
            <a:endParaRPr kumimoji="1" lang="ja-JP" altLang="en-US" sz="2400" b="1" dirty="0">
              <a:solidFill>
                <a:srgbClr val="F36C37"/>
              </a:solidFill>
              <a:latin typeface="+mn-ea"/>
            </a:endParaRPr>
          </a:p>
        </p:txBody>
      </p:sp>
      <p:sp>
        <p:nvSpPr>
          <p:cNvPr id="5" name="テキスト ボックス 4">
            <a:extLst>
              <a:ext uri="{FF2B5EF4-FFF2-40B4-BE49-F238E27FC236}">
                <a16:creationId xmlns:a16="http://schemas.microsoft.com/office/drawing/2014/main" id="{DEF44041-DBC1-03A3-5368-A17A86AF3D80}"/>
              </a:ext>
            </a:extLst>
          </p:cNvPr>
          <p:cNvSpPr txBox="1"/>
          <p:nvPr/>
        </p:nvSpPr>
        <p:spPr>
          <a:xfrm>
            <a:off x="7071633" y="2459503"/>
            <a:ext cx="553998" cy="1938992"/>
          </a:xfrm>
          <a:prstGeom prst="rect">
            <a:avLst/>
          </a:prstGeom>
          <a:solidFill>
            <a:schemeClr val="tx1">
              <a:lumMod val="25000"/>
              <a:lumOff val="75000"/>
            </a:schemeClr>
          </a:solidFill>
        </p:spPr>
        <p:txBody>
          <a:bodyPr vert="eaVert" wrap="none" rtlCol="0">
            <a:spAutoFit/>
          </a:bodyPr>
          <a:lstStyle/>
          <a:p>
            <a:pPr algn="ctr" defTabSz="914400" fontAlgn="base">
              <a:spcBef>
                <a:spcPct val="0"/>
              </a:spcBef>
              <a:spcAft>
                <a:spcPct val="0"/>
              </a:spcAft>
            </a:pPr>
            <a:r>
              <a:rPr kumimoji="1" lang="ja-JP" altLang="en-US" sz="2400" b="1">
                <a:solidFill>
                  <a:schemeClr val="bg1"/>
                </a:solidFill>
                <a:latin typeface="+mn-ea"/>
              </a:rPr>
              <a:t>モデルの学習</a:t>
            </a:r>
            <a:endParaRPr kumimoji="1" lang="ja-JP" altLang="en-US" sz="2400" b="1" dirty="0">
              <a:solidFill>
                <a:schemeClr val="bg1"/>
              </a:solidFill>
              <a:latin typeface="+mn-ea"/>
            </a:endParaRPr>
          </a:p>
        </p:txBody>
      </p:sp>
      <p:sp>
        <p:nvSpPr>
          <p:cNvPr id="6" name="テキスト ボックス 5">
            <a:extLst>
              <a:ext uri="{FF2B5EF4-FFF2-40B4-BE49-F238E27FC236}">
                <a16:creationId xmlns:a16="http://schemas.microsoft.com/office/drawing/2014/main" id="{D6CA4E30-B38A-43A8-28DD-8187F75545AA}"/>
              </a:ext>
            </a:extLst>
          </p:cNvPr>
          <p:cNvSpPr txBox="1"/>
          <p:nvPr/>
        </p:nvSpPr>
        <p:spPr>
          <a:xfrm>
            <a:off x="8597057" y="2433378"/>
            <a:ext cx="553998" cy="1938992"/>
          </a:xfrm>
          <a:prstGeom prst="rect">
            <a:avLst/>
          </a:prstGeom>
          <a:solidFill>
            <a:schemeClr val="tx1">
              <a:lumMod val="25000"/>
              <a:lumOff val="75000"/>
            </a:schemeClr>
          </a:solidFill>
        </p:spPr>
        <p:txBody>
          <a:bodyPr vert="eaVert" wrap="none" rtlCol="0">
            <a:spAutoFit/>
          </a:bodyPr>
          <a:lstStyle/>
          <a:p>
            <a:pPr algn="ctr" defTabSz="914400" fontAlgn="base">
              <a:spcBef>
                <a:spcPct val="0"/>
              </a:spcBef>
              <a:spcAft>
                <a:spcPct val="0"/>
              </a:spcAft>
            </a:pPr>
            <a:r>
              <a:rPr kumimoji="1" lang="ja-JP" altLang="en-US" sz="2400" b="1">
                <a:solidFill>
                  <a:schemeClr val="bg1"/>
                </a:solidFill>
                <a:latin typeface="+mn-ea"/>
              </a:rPr>
              <a:t>モデルの検証</a:t>
            </a:r>
            <a:endParaRPr kumimoji="1" lang="ja-JP" altLang="en-US" sz="2400" b="1" dirty="0">
              <a:solidFill>
                <a:schemeClr val="bg1"/>
              </a:solidFill>
              <a:latin typeface="+mn-ea"/>
            </a:endParaRPr>
          </a:p>
        </p:txBody>
      </p:sp>
      <p:sp>
        <p:nvSpPr>
          <p:cNvPr id="7" name="テキスト ボックス 6">
            <a:extLst>
              <a:ext uri="{FF2B5EF4-FFF2-40B4-BE49-F238E27FC236}">
                <a16:creationId xmlns:a16="http://schemas.microsoft.com/office/drawing/2014/main" id="{1F366158-061F-1F95-9011-A6A2BDA7C7A5}"/>
              </a:ext>
            </a:extLst>
          </p:cNvPr>
          <p:cNvSpPr txBox="1"/>
          <p:nvPr/>
        </p:nvSpPr>
        <p:spPr>
          <a:xfrm>
            <a:off x="10028280" y="2459503"/>
            <a:ext cx="553998" cy="1938992"/>
          </a:xfrm>
          <a:prstGeom prst="rect">
            <a:avLst/>
          </a:prstGeom>
          <a:solidFill>
            <a:schemeClr val="tx1">
              <a:lumMod val="25000"/>
              <a:lumOff val="75000"/>
            </a:schemeClr>
          </a:solidFill>
        </p:spPr>
        <p:txBody>
          <a:bodyPr vert="eaVert" wrap="none" rtlCol="0">
            <a:spAutoFit/>
          </a:bodyPr>
          <a:lstStyle/>
          <a:p>
            <a:pPr algn="ctr" defTabSz="914400" fontAlgn="base">
              <a:spcBef>
                <a:spcPct val="0"/>
              </a:spcBef>
              <a:spcAft>
                <a:spcPct val="0"/>
              </a:spcAft>
            </a:pPr>
            <a:r>
              <a:rPr kumimoji="1" lang="ja-JP" altLang="en-US" sz="2400" b="1">
                <a:solidFill>
                  <a:schemeClr val="bg1"/>
                </a:solidFill>
                <a:latin typeface="+mn-ea"/>
              </a:rPr>
              <a:t>モデルの評価</a:t>
            </a:r>
            <a:endParaRPr kumimoji="1" lang="ja-JP" altLang="en-US" sz="2400" b="1" dirty="0">
              <a:solidFill>
                <a:schemeClr val="bg1"/>
              </a:solidFill>
              <a:latin typeface="+mn-ea"/>
            </a:endParaRPr>
          </a:p>
        </p:txBody>
      </p:sp>
      <p:sp>
        <p:nvSpPr>
          <p:cNvPr id="8" name="角丸四角形 7">
            <a:extLst>
              <a:ext uri="{FF2B5EF4-FFF2-40B4-BE49-F238E27FC236}">
                <a16:creationId xmlns:a16="http://schemas.microsoft.com/office/drawing/2014/main" id="{B2522D51-833C-567F-DF54-12F9EBA2E271}"/>
              </a:ext>
            </a:extLst>
          </p:cNvPr>
          <p:cNvSpPr/>
          <p:nvPr/>
        </p:nvSpPr>
        <p:spPr>
          <a:xfrm>
            <a:off x="756736" y="1750422"/>
            <a:ext cx="1005840" cy="3357155"/>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solidFill>
                <a:schemeClr val="bg1"/>
              </a:solidFill>
              <a:latin typeface="BIZ UDPゴシック" panose="020B0400000000000000" pitchFamily="50" charset="-128"/>
              <a:ea typeface="BIZ UDPゴシック" panose="020B0400000000000000" pitchFamily="50" charset="-128"/>
            </a:endParaRPr>
          </a:p>
        </p:txBody>
      </p:sp>
      <p:sp>
        <p:nvSpPr>
          <p:cNvPr id="9" name="テキスト ボックス 8">
            <a:extLst>
              <a:ext uri="{FF2B5EF4-FFF2-40B4-BE49-F238E27FC236}">
                <a16:creationId xmlns:a16="http://schemas.microsoft.com/office/drawing/2014/main" id="{4274B67D-4344-E284-2BD7-138C6BE4DFBB}"/>
              </a:ext>
            </a:extLst>
          </p:cNvPr>
          <p:cNvSpPr txBox="1"/>
          <p:nvPr/>
        </p:nvSpPr>
        <p:spPr>
          <a:xfrm>
            <a:off x="982657" y="1997839"/>
            <a:ext cx="553998" cy="2862322"/>
          </a:xfrm>
          <a:prstGeom prst="rect">
            <a:avLst/>
          </a:prstGeom>
          <a:noFill/>
        </p:spPr>
        <p:txBody>
          <a:bodyPr vert="eaVert" wrap="none" rtlCol="0">
            <a:spAutoFit/>
          </a:bodyPr>
          <a:lstStyle/>
          <a:p>
            <a:pPr algn="ctr" defTabSz="914400" fontAlgn="base">
              <a:spcBef>
                <a:spcPct val="0"/>
              </a:spcBef>
              <a:spcAft>
                <a:spcPct val="0"/>
              </a:spcAft>
            </a:pPr>
            <a:r>
              <a:rPr kumimoji="1" lang="ja-JP" altLang="en-US" sz="2400" b="1">
                <a:solidFill>
                  <a:schemeClr val="bg1"/>
                </a:solidFill>
                <a:latin typeface="+mn-ea"/>
              </a:rPr>
              <a:t>開発スコープの確認</a:t>
            </a:r>
            <a:endParaRPr kumimoji="1" lang="ja-JP" altLang="en-US" sz="2400" b="1" dirty="0">
              <a:solidFill>
                <a:schemeClr val="bg1"/>
              </a:solidFill>
              <a:latin typeface="+mn-ea"/>
            </a:endParaRPr>
          </a:p>
        </p:txBody>
      </p:sp>
      <p:sp>
        <p:nvSpPr>
          <p:cNvPr id="10" name="テキスト ボックス 9">
            <a:extLst>
              <a:ext uri="{FF2B5EF4-FFF2-40B4-BE49-F238E27FC236}">
                <a16:creationId xmlns:a16="http://schemas.microsoft.com/office/drawing/2014/main" id="{730B849D-2851-1710-EBAB-62A45660BACC}"/>
              </a:ext>
            </a:extLst>
          </p:cNvPr>
          <p:cNvSpPr txBox="1"/>
          <p:nvPr/>
        </p:nvSpPr>
        <p:spPr>
          <a:xfrm>
            <a:off x="4803063" y="5659775"/>
            <a:ext cx="2268570" cy="400110"/>
          </a:xfrm>
          <a:prstGeom prst="rect">
            <a:avLst/>
          </a:prstGeom>
          <a:noFill/>
        </p:spPr>
        <p:txBody>
          <a:bodyPr wrap="none" rtlCol="0">
            <a:spAutoFit/>
          </a:bodyPr>
          <a:lstStyle/>
          <a:p>
            <a:pPr marL="285750" indent="-285750" defTabSz="914400" fontAlgn="base">
              <a:spcBef>
                <a:spcPct val="0"/>
              </a:spcBef>
              <a:spcAft>
                <a:spcPct val="0"/>
              </a:spcAft>
              <a:buClr>
                <a:srgbClr val="F36C37"/>
              </a:buClr>
              <a:buFont typeface="Wingdings" pitchFamily="2" charset="2"/>
              <a:buChar char="n"/>
            </a:pPr>
            <a:r>
              <a:rPr kumimoji="1" lang="ja-JP" altLang="en-US" sz="2000" b="1">
                <a:solidFill>
                  <a:srgbClr val="494949"/>
                </a:solidFill>
                <a:latin typeface="+mn-ea"/>
              </a:rPr>
              <a:t>計算方法の選択</a:t>
            </a:r>
            <a:endParaRPr kumimoji="1" lang="ja-JP" altLang="en-US" sz="2000" b="1" dirty="0">
              <a:solidFill>
                <a:srgbClr val="494949"/>
              </a:solidFill>
              <a:latin typeface="+mn-ea"/>
            </a:endParaRPr>
          </a:p>
        </p:txBody>
      </p:sp>
    </p:spTree>
    <p:extLst>
      <p:ext uri="{BB962C8B-B14F-4D97-AF65-F5344CB8AC3E}">
        <p14:creationId xmlns:p14="http://schemas.microsoft.com/office/powerpoint/2010/main" val="48805987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820A399-7CDC-37AD-D40A-7222C6099579}"/>
              </a:ext>
            </a:extLst>
          </p:cNvPr>
          <p:cNvSpPr>
            <a:spLocks noGrp="1"/>
          </p:cNvSpPr>
          <p:nvPr>
            <p:ph type="title"/>
          </p:nvPr>
        </p:nvSpPr>
        <p:spPr/>
        <p:txBody>
          <a:bodyPr/>
          <a:lstStyle/>
          <a:p>
            <a:r>
              <a:rPr kumimoji="1" lang="ja-JP" altLang="en-US"/>
              <a:t>アルゴリズムの選択</a:t>
            </a:r>
          </a:p>
        </p:txBody>
      </p:sp>
      <p:sp>
        <p:nvSpPr>
          <p:cNvPr id="5" name="テキスト ボックス 4">
            <a:extLst>
              <a:ext uri="{FF2B5EF4-FFF2-40B4-BE49-F238E27FC236}">
                <a16:creationId xmlns:a16="http://schemas.microsoft.com/office/drawing/2014/main" id="{1CF29852-7D5D-EF6C-F051-D9A9E19AF6C3}"/>
              </a:ext>
            </a:extLst>
          </p:cNvPr>
          <p:cNvSpPr txBox="1"/>
          <p:nvPr/>
        </p:nvSpPr>
        <p:spPr>
          <a:xfrm>
            <a:off x="1698168" y="1019080"/>
            <a:ext cx="9388932" cy="707886"/>
          </a:xfrm>
          <a:prstGeom prst="rect">
            <a:avLst/>
          </a:prstGeom>
          <a:noFill/>
        </p:spPr>
        <p:txBody>
          <a:bodyPr wrap="square">
            <a:spAutoFit/>
          </a:bodyPr>
          <a:lstStyle/>
          <a:p>
            <a:pPr lvl="1" algn="ctr"/>
            <a:r>
              <a:rPr lang="en-US" altLang="ja-JP" sz="2000" b="1" dirty="0">
                <a:solidFill>
                  <a:srgbClr val="F36C37"/>
                </a:solidFill>
              </a:rPr>
              <a:t>Step1. </a:t>
            </a:r>
            <a:r>
              <a:rPr lang="ja-JP" altLang="en-US" sz="2000" b="1">
                <a:solidFill>
                  <a:srgbClr val="F36C37"/>
                </a:solidFill>
              </a:rPr>
              <a:t>分類、回帰、クラスタリング、次元削減などのタスクに基づき</a:t>
            </a:r>
            <a:endParaRPr lang="en-US" altLang="ja-JP" sz="2000" b="1" dirty="0">
              <a:solidFill>
                <a:srgbClr val="F36C37"/>
              </a:solidFill>
            </a:endParaRPr>
          </a:p>
          <a:p>
            <a:pPr lvl="1" algn="ctr"/>
            <a:r>
              <a:rPr lang="ja-JP" altLang="en-US" sz="2000" b="1">
                <a:solidFill>
                  <a:srgbClr val="F36C37"/>
                </a:solidFill>
              </a:rPr>
              <a:t>アルゴリズムを絞り込む</a:t>
            </a:r>
            <a:endParaRPr kumimoji="1" lang="ja-JP" altLang="en-US" sz="2000" b="1" dirty="0">
              <a:solidFill>
                <a:srgbClr val="F36C37"/>
              </a:solidFill>
            </a:endParaRPr>
          </a:p>
        </p:txBody>
      </p:sp>
      <p:pic>
        <p:nvPicPr>
          <p:cNvPr id="4098" name="Picture 2">
            <a:extLst>
              <a:ext uri="{FF2B5EF4-FFF2-40B4-BE49-F238E27FC236}">
                <a16:creationId xmlns:a16="http://schemas.microsoft.com/office/drawing/2014/main" id="{98244227-32D3-84AF-A6A1-DB89958DCE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43203" y="1653046"/>
            <a:ext cx="7105589" cy="4600741"/>
          </a:xfrm>
          <a:prstGeom prst="rect">
            <a:avLst/>
          </a:prstGeom>
          <a:noFill/>
          <a:extLst>
            <a:ext uri="{909E8E84-426E-40DD-AFC4-6F175D3DCCD1}">
              <a14:hiddenFill xmlns:a14="http://schemas.microsoft.com/office/drawing/2010/main">
                <a:solidFill>
                  <a:srgbClr val="FFFFFF"/>
                </a:solidFill>
              </a14:hiddenFill>
            </a:ext>
          </a:extLst>
        </p:spPr>
      </p:pic>
      <p:sp>
        <p:nvSpPr>
          <p:cNvPr id="3" name="スライド番号プレースホルダー 2">
            <a:extLst>
              <a:ext uri="{FF2B5EF4-FFF2-40B4-BE49-F238E27FC236}">
                <a16:creationId xmlns:a16="http://schemas.microsoft.com/office/drawing/2014/main" id="{B6CE7BB5-856A-450A-9C8A-67EE28CD4B78}"/>
              </a:ext>
            </a:extLst>
          </p:cNvPr>
          <p:cNvSpPr>
            <a:spLocks noGrp="1"/>
          </p:cNvSpPr>
          <p:nvPr>
            <p:ph type="sldNum" sz="quarter" idx="10"/>
          </p:nvPr>
        </p:nvSpPr>
        <p:spPr>
          <a:xfrm>
            <a:off x="9265299" y="6465214"/>
            <a:ext cx="2743200" cy="204403"/>
          </a:xfrm>
        </p:spPr>
        <p:txBody>
          <a:bodyPr/>
          <a:lstStyle/>
          <a:p>
            <a:fld id="{5D750650-B10A-47BF-93C2-E1678438B37A}" type="slidenum">
              <a:rPr lang="en-US" altLang="ja-JP" smtClean="0"/>
              <a:pPr/>
              <a:t>99</a:t>
            </a:fld>
            <a:endParaRPr lang="en-US" altLang="ja-JP" dirty="0"/>
          </a:p>
        </p:txBody>
      </p:sp>
      <p:sp>
        <p:nvSpPr>
          <p:cNvPr id="6" name="テキスト ボックス 5">
            <a:extLst>
              <a:ext uri="{FF2B5EF4-FFF2-40B4-BE49-F238E27FC236}">
                <a16:creationId xmlns:a16="http://schemas.microsoft.com/office/drawing/2014/main" id="{6B0A8561-C8DE-2AAF-D130-4DA995798ECB}"/>
              </a:ext>
            </a:extLst>
          </p:cNvPr>
          <p:cNvSpPr txBox="1"/>
          <p:nvPr/>
        </p:nvSpPr>
        <p:spPr>
          <a:xfrm>
            <a:off x="1698168" y="6253787"/>
            <a:ext cx="8527888" cy="338554"/>
          </a:xfrm>
          <a:prstGeom prst="rect">
            <a:avLst/>
          </a:prstGeom>
          <a:noFill/>
        </p:spPr>
        <p:txBody>
          <a:bodyPr wrap="square" rtlCol="0">
            <a:spAutoFit/>
          </a:bodyPr>
          <a:lstStyle/>
          <a:p>
            <a:pPr algn="ctr" defTabSz="914400" fontAlgn="base">
              <a:spcBef>
                <a:spcPct val="0"/>
              </a:spcBef>
              <a:spcAft>
                <a:spcPct val="0"/>
              </a:spcAft>
            </a:pPr>
            <a:r>
              <a:rPr kumimoji="1" lang="ja-JP" altLang="en-US" sz="1600">
                <a:solidFill>
                  <a:srgbClr val="000000"/>
                </a:solidFill>
                <a:latin typeface="+mn-ea"/>
              </a:rPr>
              <a:t>出典：</a:t>
            </a:r>
            <a:r>
              <a:rPr lang="en-US" altLang="ja-JP" sz="1600" b="1" i="0" dirty="0">
                <a:solidFill>
                  <a:srgbClr val="333333"/>
                </a:solidFill>
                <a:effectLst/>
                <a:highlight>
                  <a:srgbClr val="FFFFFF"/>
                </a:highlight>
                <a:latin typeface="Open Sans" panose="020B0606030504020204" pitchFamily="34" charset="0"/>
              </a:rPr>
              <a:t> </a:t>
            </a:r>
            <a:r>
              <a:rPr lang="en-US" altLang="ja-JP" sz="1400" b="1" i="0" dirty="0">
                <a:solidFill>
                  <a:srgbClr val="333333"/>
                </a:solidFill>
                <a:effectLst/>
                <a:highlight>
                  <a:srgbClr val="FFFFFF"/>
                </a:highlight>
                <a:latin typeface="Open Sans" panose="020B0606030504020204" pitchFamily="34" charset="0"/>
                <a:hlinkClick r:id="rId3"/>
              </a:rPr>
              <a:t>Microsoft Azure Machine Learning </a:t>
            </a:r>
            <a:r>
              <a:rPr lang="ja-JP" altLang="en-US" sz="1400" b="1" i="0">
                <a:solidFill>
                  <a:srgbClr val="333333"/>
                </a:solidFill>
                <a:effectLst/>
                <a:highlight>
                  <a:srgbClr val="FFFFFF"/>
                </a:highlight>
                <a:latin typeface="Open Sans" panose="020B0606030504020204" pitchFamily="34" charset="0"/>
                <a:hlinkClick r:id="rId3"/>
              </a:rPr>
              <a:t>日本語版アルゴリズムチートシートを公開</a:t>
            </a:r>
            <a:endParaRPr kumimoji="1" lang="ja-JP" altLang="en-US" sz="1600">
              <a:solidFill>
                <a:srgbClr val="000000"/>
              </a:solidFill>
              <a:latin typeface="+mn-ea"/>
            </a:endParaRPr>
          </a:p>
        </p:txBody>
      </p:sp>
    </p:spTree>
    <p:extLst>
      <p:ext uri="{BB962C8B-B14F-4D97-AF65-F5344CB8AC3E}">
        <p14:creationId xmlns:p14="http://schemas.microsoft.com/office/powerpoint/2010/main" val="146231101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ud-trainocate">
  <a:themeElements>
    <a:clrScheme name="Trainocate">
      <a:dk1>
        <a:srgbClr val="0C0C0C"/>
      </a:dk1>
      <a:lt1>
        <a:srgbClr val="FFFFFF"/>
      </a:lt1>
      <a:dk2>
        <a:srgbClr val="262626"/>
      </a:dk2>
      <a:lt2>
        <a:srgbClr val="FFFFFF"/>
      </a:lt2>
      <a:accent1>
        <a:srgbClr val="FF4B00"/>
      </a:accent1>
      <a:accent2>
        <a:srgbClr val="03AF7A"/>
      </a:accent2>
      <a:accent3>
        <a:srgbClr val="005AFF"/>
      </a:accent3>
      <a:accent4>
        <a:srgbClr val="FFF100"/>
      </a:accent4>
      <a:accent5>
        <a:srgbClr val="4DC4FF"/>
      </a:accent5>
      <a:accent6>
        <a:srgbClr val="FF8082"/>
      </a:accent6>
      <a:hlink>
        <a:srgbClr val="990099"/>
      </a:hlink>
      <a:folHlink>
        <a:srgbClr val="804000"/>
      </a:folHlink>
    </a:clrScheme>
    <a:fontScheme name="ユーザー定義 5">
      <a:majorFont>
        <a:latin typeface="Arial Bold"/>
        <a:ea typeface="メイリオ"/>
        <a:cs typeface=""/>
      </a:majorFont>
      <a:minorFont>
        <a:latin typeface="Arial"/>
        <a:ea typeface="メイリオ"/>
        <a:cs typeface=""/>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solidFill>
            <a:schemeClr val="tx1"/>
          </a:solidFill>
        </a:ln>
      </a:spPr>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defPPr algn="ctr">
          <a:defRPr kumimoji="1" sz="2400" dirty="0" smtClean="0">
            <a:latin typeface="BIZ UDPゴシック" panose="020B0400000000000000" pitchFamily="50" charset="-128"/>
            <a:ea typeface="BIZ UDPゴシック" panose="020B0400000000000000" pitchFamily="50" charset="-128"/>
          </a:defRPr>
        </a:defPPr>
      </a:lstStyle>
      <a:style>
        <a:lnRef idx="2">
          <a:schemeClr val="accent1">
            <a:shade val="50000"/>
          </a:schemeClr>
        </a:lnRef>
        <a:fillRef idx="1">
          <a:schemeClr val="accent1"/>
        </a:fillRef>
        <a:effectRef idx="0">
          <a:schemeClr val="accent1"/>
        </a:effectRef>
        <a:fontRef idx="minor">
          <a:schemeClr val="lt1"/>
        </a:fontRef>
      </a:style>
    </a:spDef>
    <a:lnDef>
      <a:spPr>
        <a:ln w="47625">
          <a:solidFill>
            <a:schemeClr val="accent3"/>
          </a:solidFill>
          <a:headEnd type="none" w="med" len="med"/>
          <a:tailEnd type="none" w="med" len="med"/>
        </a:ln>
      </a:spPr>
      <a:bodyPr/>
      <a:lstStyle/>
      <a:style>
        <a:lnRef idx="3">
          <a:schemeClr val="accent1"/>
        </a:lnRef>
        <a:fillRef idx="0">
          <a:schemeClr val="accent1"/>
        </a:fillRef>
        <a:effectRef idx="2">
          <a:schemeClr val="accent1"/>
        </a:effectRef>
        <a:fontRef idx="minor">
          <a:schemeClr val="tx1"/>
        </a:fontRef>
      </a:style>
    </a:lnDef>
    <a:txDef>
      <a:spPr>
        <a:noFill/>
      </a:spPr>
      <a:bodyPr wrap="square" rtlCol="0">
        <a:spAutoFit/>
      </a:bodyPr>
      <a:lstStyle>
        <a:defPPr algn="ctr" defTabSz="914400" fontAlgn="base">
          <a:spcBef>
            <a:spcPct val="0"/>
          </a:spcBef>
          <a:spcAft>
            <a:spcPct val="0"/>
          </a:spcAft>
          <a:defRPr kumimoji="1" sz="1600" dirty="0">
            <a:solidFill>
              <a:srgbClr val="000000"/>
            </a:solidFill>
            <a:latin typeface="+mn-ea"/>
          </a:defRPr>
        </a:defPPr>
      </a:lstStyle>
    </a:txDef>
  </a:objectDefaults>
  <a:extraClrSchemeLst/>
  <a:extLst>
    <a:ext uri="{05A4C25C-085E-4340-85A3-A5531E510DB2}">
      <thm15:themeFamily xmlns:thm15="http://schemas.microsoft.com/office/thememl/2012/main" name="ud-trainocate" id="{6D14202D-94DD-48B5-8BD7-74AAD5975E72}" vid="{E56762C4-87FF-4E2F-A1B8-5EE422797E23}"/>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ドキュメント" ma:contentTypeID="0x0101000E8EEC49DF40384496A30D6C0E706C78" ma:contentTypeVersion="9" ma:contentTypeDescription="新しいドキュメントを作成します。" ma:contentTypeScope="" ma:versionID="98d2cb5fa24c31aab9aca0ef24104c26">
  <xsd:schema xmlns:xsd="http://www.w3.org/2001/XMLSchema" xmlns:xs="http://www.w3.org/2001/XMLSchema" xmlns:p="http://schemas.microsoft.com/office/2006/metadata/properties" xmlns:ns2="e83634e2-e20a-4f4b-af45-d721a89a25da" xmlns:ns3="e47ccf82-5ab8-4fa3-b0c8-e3ecbd98f0a0" targetNamespace="http://schemas.microsoft.com/office/2006/metadata/properties" ma:root="true" ma:fieldsID="7e7813daefc526e18d2d9ea25d755593" ns2:_="" ns3:_="">
    <xsd:import namespace="e83634e2-e20a-4f4b-af45-d721a89a25da"/>
    <xsd:import namespace="e47ccf82-5ab8-4fa3-b0c8-e3ecbd98f0a0"/>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83634e2-e20a-4f4b-af45-d721a89a25d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47ccf82-5ab8-4fa3-b0c8-e3ecbd98f0a0" elementFormDefault="qualified">
    <xsd:import namespace="http://schemas.microsoft.com/office/2006/documentManagement/types"/>
    <xsd:import namespace="http://schemas.microsoft.com/office/infopath/2007/PartnerControls"/>
    <xsd:element name="SharedWithUsers" ma:index="14" nillable="true" ma:displayName="共有相手"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共有相手の詳細情報"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コンテンツ タイプ"/>
        <xsd:element ref="dc:title" minOccurs="0" maxOccurs="1" ma:index="4" ma:displayName="タイトル"/>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3CBE7D1-005C-4932-907B-3A2669807935}">
  <ds:schemaRefs>
    <ds:schemaRef ds:uri="http://purl.org/dc/elements/1.1/"/>
    <ds:schemaRef ds:uri="http://schemas.microsoft.com/office/infopath/2007/PartnerControls"/>
    <ds:schemaRef ds:uri="http://purl.org/dc/dcmitype/"/>
    <ds:schemaRef ds:uri="http://schemas.openxmlformats.org/package/2006/metadata/core-properties"/>
    <ds:schemaRef ds:uri="http://purl.org/dc/terms/"/>
    <ds:schemaRef ds:uri="e47ccf82-5ab8-4fa3-b0c8-e3ecbd98f0a0"/>
    <ds:schemaRef ds:uri="http://schemas.microsoft.com/office/2006/documentManagement/types"/>
    <ds:schemaRef ds:uri="e83634e2-e20a-4f4b-af45-d721a89a25da"/>
    <ds:schemaRef ds:uri="http://schemas.microsoft.com/office/2006/metadata/properties"/>
    <ds:schemaRef ds:uri="http://www.w3.org/XML/1998/namespace"/>
  </ds:schemaRefs>
</ds:datastoreItem>
</file>

<file path=customXml/itemProps2.xml><?xml version="1.0" encoding="utf-8"?>
<ds:datastoreItem xmlns:ds="http://schemas.openxmlformats.org/officeDocument/2006/customXml" ds:itemID="{BBDBA778-EC4D-434C-9E24-FA9EA53EB85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83634e2-e20a-4f4b-af45-d721a89a25da"/>
    <ds:schemaRef ds:uri="e47ccf82-5ab8-4fa3-b0c8-e3ecbd98f0a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140E2AB5-E7D8-42A5-BC48-78C969A0707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0</TotalTime>
  <Words>47352</Words>
  <Application>Microsoft Macintosh PowerPoint</Application>
  <PresentationFormat>ワイド画面</PresentationFormat>
  <Paragraphs>6243</Paragraphs>
  <Slides>384</Slides>
  <Notes>322</Notes>
  <HiddenSlides>270</HiddenSlides>
  <MMClips>0</MMClips>
  <ScaleCrop>false</ScaleCrop>
  <HeadingPairs>
    <vt:vector size="6" baseType="variant">
      <vt:variant>
        <vt:lpstr>使用されているフォント</vt:lpstr>
      </vt:variant>
      <vt:variant>
        <vt:i4>28</vt:i4>
      </vt:variant>
      <vt:variant>
        <vt:lpstr>テーマ</vt:lpstr>
      </vt:variant>
      <vt:variant>
        <vt:i4>1</vt:i4>
      </vt:variant>
      <vt:variant>
        <vt:lpstr>スライド タイトル</vt:lpstr>
      </vt:variant>
      <vt:variant>
        <vt:i4>384</vt:i4>
      </vt:variant>
    </vt:vector>
  </HeadingPairs>
  <TitlesOfParts>
    <vt:vector size="413" baseType="lpstr">
      <vt:lpstr>-apple-system</vt:lpstr>
      <vt:lpstr>(日本語用のフォントを使用)</vt:lpstr>
      <vt:lpstr>Amazon Ember Heavy</vt:lpstr>
      <vt:lpstr>Arial,Sans-Serif</vt:lpstr>
      <vt:lpstr>BIZ UDPゴシック</vt:lpstr>
      <vt:lpstr>HGPｺﾞｼｯｸE</vt:lpstr>
      <vt:lpstr>HGPｺﾞｼｯｸM</vt:lpstr>
      <vt:lpstr>Hiragino Kaku Gothic Pro</vt:lpstr>
      <vt:lpstr>Meiryo UI</vt:lpstr>
      <vt:lpstr>Noto Sans JP</vt:lpstr>
      <vt:lpstr>Times</vt:lpstr>
      <vt:lpstr>UD デジタル 教科書体 NP-B</vt:lpstr>
      <vt:lpstr>var(--artdeco-typography-ja)</vt:lpstr>
      <vt:lpstr>Meiryo</vt:lpstr>
      <vt:lpstr>Meiryo</vt:lpstr>
      <vt:lpstr>游ゴシック</vt:lpstr>
      <vt:lpstr>Arial</vt:lpstr>
      <vt:lpstr>Arial Black</vt:lpstr>
      <vt:lpstr>Book Antiqua</vt:lpstr>
      <vt:lpstr>Calibri</vt:lpstr>
      <vt:lpstr>Cambria Math</vt:lpstr>
      <vt:lpstr>Courier New</vt:lpstr>
      <vt:lpstr>Ink Free</vt:lpstr>
      <vt:lpstr>Lucida Sans Typewriter</vt:lpstr>
      <vt:lpstr>Open Sans</vt:lpstr>
      <vt:lpstr>Roboto</vt:lpstr>
      <vt:lpstr>Segoe UI</vt:lpstr>
      <vt:lpstr>Wingdings</vt:lpstr>
      <vt:lpstr>ud-trainocate</vt:lpstr>
      <vt:lpstr>PowerPoint プレゼンテーション</vt:lpstr>
      <vt:lpstr>第0章　はじめに</vt:lpstr>
      <vt:lpstr>コースの目標</vt:lpstr>
      <vt:lpstr>本コースで学べること、学べないこと</vt:lpstr>
      <vt:lpstr>本コースの位置づけと関連コース</vt:lpstr>
      <vt:lpstr>コース目次</vt:lpstr>
      <vt:lpstr>なぜ学ぶのか</vt:lpstr>
      <vt:lpstr>ワーク </vt:lpstr>
      <vt:lpstr>なぜ学ぶのか</vt:lpstr>
      <vt:lpstr>開発方法の変化</vt:lpstr>
      <vt:lpstr>講師紹介 小池　歩 こいけ　あゆむ</vt:lpstr>
      <vt:lpstr>PowerPoint プレゼンテーション</vt:lpstr>
      <vt:lpstr>第1章 AI とは</vt:lpstr>
      <vt:lpstr>章の概要</vt:lpstr>
      <vt:lpstr>PowerPoint プレゼンテーション</vt:lpstr>
      <vt:lpstr>AI とは</vt:lpstr>
      <vt:lpstr>機械学習とは</vt:lpstr>
      <vt:lpstr>機械学習の種類</vt:lpstr>
      <vt:lpstr>教師あり学習</vt:lpstr>
      <vt:lpstr>教師なし学習</vt:lpstr>
      <vt:lpstr>強化学習</vt:lpstr>
      <vt:lpstr>強化学習で対応できる課題</vt:lpstr>
      <vt:lpstr>PowerPoint プレゼンテーション</vt:lpstr>
      <vt:lpstr>AI ・AI プロジェクトでの誤認識</vt:lpstr>
      <vt:lpstr>目的・課題設定の不足</vt:lpstr>
      <vt:lpstr>AI の誤認識とプロジェクトの失敗事例</vt:lpstr>
      <vt:lpstr>AI の誤認識と環境不足</vt:lpstr>
      <vt:lpstr>AI を導入を検討するポイント</vt:lpstr>
      <vt:lpstr>AI の真のニーズ</vt:lpstr>
      <vt:lpstr>PowerPoint プレゼンテーション</vt:lpstr>
      <vt:lpstr>教師あり学習で対応できる課題</vt:lpstr>
      <vt:lpstr>教師なし学習で対応できる課題</vt:lpstr>
      <vt:lpstr>画像処理</vt:lpstr>
      <vt:lpstr>画像データの扱い</vt:lpstr>
      <vt:lpstr>時系列処理</vt:lpstr>
      <vt:lpstr>自然言語処理</vt:lpstr>
      <vt:lpstr>自然言語の扱い</vt:lpstr>
      <vt:lpstr>生成 AI</vt:lpstr>
      <vt:lpstr>PowerPoint プレゼンテーション</vt:lpstr>
      <vt:lpstr>問 1 </vt:lpstr>
      <vt:lpstr>Microsoft の責任ある AI における 6 つの原則</vt:lpstr>
      <vt:lpstr>公平性</vt:lpstr>
      <vt:lpstr>透明性</vt:lpstr>
      <vt:lpstr>プライバシーとセキュリティ</vt:lpstr>
      <vt:lpstr>包括性</vt:lpstr>
      <vt:lpstr>信頼と安全性</vt:lpstr>
      <vt:lpstr>アカウンタビリティ（説明責任）</vt:lpstr>
      <vt:lpstr>信頼できる AI のフレームワーク</vt:lpstr>
      <vt:lpstr>AI の構築</vt:lpstr>
      <vt:lpstr>章のまとめ</vt:lpstr>
      <vt:lpstr>第2章 AI プロジェクトの全体像</vt:lpstr>
      <vt:lpstr>章の概要</vt:lpstr>
      <vt:lpstr>PowerPoint プレゼンテーション</vt:lpstr>
      <vt:lpstr>AI プロジェクトの導入プロセス</vt:lpstr>
      <vt:lpstr>AI の全体像</vt:lpstr>
      <vt:lpstr>プロジェクトスコープ</vt:lpstr>
      <vt:lpstr>プロジェクトの目的</vt:lpstr>
      <vt:lpstr>目的設定の流れ</vt:lpstr>
      <vt:lpstr>目的の設定</vt:lpstr>
      <vt:lpstr>目的の設定</vt:lpstr>
      <vt:lpstr>分析の手法：SWOT</vt:lpstr>
      <vt:lpstr>プロジェクトスコープの決定</vt:lpstr>
      <vt:lpstr>ワークシートの記入</vt:lpstr>
      <vt:lpstr>AI に関わる役割</vt:lpstr>
      <vt:lpstr>適用領域の検討</vt:lpstr>
      <vt:lpstr>AI導入のゴールを検討する</vt:lpstr>
      <vt:lpstr>AIのビジネスでの活用領域と先進事例</vt:lpstr>
      <vt:lpstr>AIのビジネスでの活用領域と先進事例</vt:lpstr>
      <vt:lpstr>課題を抽出する</vt:lpstr>
      <vt:lpstr>現状・AI導入後のビジネスモデルを把握する</vt:lpstr>
      <vt:lpstr>3.2 現状のビジネスモデルを可視化する</vt:lpstr>
      <vt:lpstr>4.1 AI導入プロジェクトを提案する</vt:lpstr>
      <vt:lpstr>企画提案の流れ</vt:lpstr>
      <vt:lpstr>AI 導入後のビジネスモデルを把握する</vt:lpstr>
      <vt:lpstr>AI 導入後のビジネスモデルを把握する（生成AI）</vt:lpstr>
      <vt:lpstr>機械学習システムに求められる要件</vt:lpstr>
      <vt:lpstr>AI導入プロセス</vt:lpstr>
      <vt:lpstr>生成 AI の事例</vt:lpstr>
      <vt:lpstr>AI の全体像</vt:lpstr>
      <vt:lpstr>データエンジニアリング</vt:lpstr>
      <vt:lpstr>データエンジニアリングが求められてる理由１</vt:lpstr>
      <vt:lpstr>データエンジニアリングが求められる理由２</vt:lpstr>
      <vt:lpstr>AI の全体像</vt:lpstr>
      <vt:lpstr>章のまとめ</vt:lpstr>
      <vt:lpstr>第 3 章 AI の開発プロセス</vt:lpstr>
      <vt:lpstr>章の概要</vt:lpstr>
      <vt:lpstr>章のまとめ</vt:lpstr>
      <vt:lpstr>PowerPoint プレゼンテーション</vt:lpstr>
      <vt:lpstr>第3章 AI の開発プロセス</vt:lpstr>
      <vt:lpstr>第3章 AI の開発プロセス</vt:lpstr>
      <vt:lpstr>AI 開発スコープ</vt:lpstr>
      <vt:lpstr>トレーニングの場所</vt:lpstr>
      <vt:lpstr>第3章 AI の開発プロセス</vt:lpstr>
      <vt:lpstr>Garbage IN , Garbage Out</vt:lpstr>
      <vt:lpstr>第3章 AI の開発プロセス</vt:lpstr>
      <vt:lpstr>代表的なデータ前処理の手法</vt:lpstr>
      <vt:lpstr>検証データの用意</vt:lpstr>
      <vt:lpstr>第3章 AI の開発プロセス</vt:lpstr>
      <vt:lpstr>アルゴリズムの選択</vt:lpstr>
      <vt:lpstr>モデルの構築</vt:lpstr>
      <vt:lpstr>生成AI のモデルの選択</vt:lpstr>
      <vt:lpstr>第3章 AI の開発プロセス</vt:lpstr>
      <vt:lpstr>モデルの学習</vt:lpstr>
      <vt:lpstr>モデル の精度向上</vt:lpstr>
      <vt:lpstr>機械学習モデルの(決定木)のパラメータチューニング</vt:lpstr>
      <vt:lpstr>機械学習モデルの評価</vt:lpstr>
      <vt:lpstr>分類の評価指標</vt:lpstr>
      <vt:lpstr>主な評価指標</vt:lpstr>
      <vt:lpstr>参考: 再現率（Recall)を意識するケース</vt:lpstr>
      <vt:lpstr>参考: 適合率（Precision）を意識するケース</vt:lpstr>
      <vt:lpstr>分類の評価指標（ROC と AUC）</vt:lpstr>
      <vt:lpstr>回帰の代表的な評価指標</vt:lpstr>
      <vt:lpstr>生成 AI の評価指標（補足）</vt:lpstr>
      <vt:lpstr>AI の構築</vt:lpstr>
      <vt:lpstr>【発展】モデルのチューニング</vt:lpstr>
      <vt:lpstr>モデルの精度向上</vt:lpstr>
      <vt:lpstr>パラメータチューニング</vt:lpstr>
      <vt:lpstr>ハイパーパラメータのイメージ</vt:lpstr>
      <vt:lpstr>パラメータチューニング</vt:lpstr>
      <vt:lpstr>Open AI のハイパーパラメータ</vt:lpstr>
      <vt:lpstr>AI の全体像</vt:lpstr>
      <vt:lpstr>デプロイ</vt:lpstr>
      <vt:lpstr>クラウドAI の活用</vt:lpstr>
      <vt:lpstr>実装</vt:lpstr>
      <vt:lpstr>AI API</vt:lpstr>
      <vt:lpstr>クラウドのサービスモデル</vt:lpstr>
      <vt:lpstr>クラウドを活用するポイント</vt:lpstr>
      <vt:lpstr>クラウドでの開発・運用</vt:lpstr>
      <vt:lpstr>AI 活用におけるガバナンスとリスク</vt:lpstr>
      <vt:lpstr>章のまとめ</vt:lpstr>
      <vt:lpstr>第4章 AI プロジェクトの事例</vt:lpstr>
      <vt:lpstr>タクシー配車アプリの事例</vt:lpstr>
      <vt:lpstr>（補足）タクシー配車アプリの事例</vt:lpstr>
      <vt:lpstr>（補足）AI 活用のビジネス考慮事項</vt:lpstr>
      <vt:lpstr>ネジの異常品検知のプロジェクト例</vt:lpstr>
      <vt:lpstr>ネジの異常品検知のプロジェクト例</vt:lpstr>
      <vt:lpstr>A 社 在庫の需要予測のプロジェクト例</vt:lpstr>
      <vt:lpstr>A 社 在庫の需要予測プロジェクトの事例</vt:lpstr>
      <vt:lpstr>第 5 章 AI プロジェクト立案</vt:lpstr>
      <vt:lpstr>タイムスケジュール（適宜変更）</vt:lpstr>
      <vt:lpstr>講座のまとめ</vt:lpstr>
      <vt:lpstr>PowerPoint プレゼンテーション</vt:lpstr>
      <vt:lpstr>章の概要</vt:lpstr>
      <vt:lpstr>PowerPoint プレゼンテーション</vt:lpstr>
      <vt:lpstr>1-1-3.従来型プログラムと機械学習の特徴</vt:lpstr>
      <vt:lpstr>PowerPoint プレゼンテーション</vt:lpstr>
      <vt:lpstr>1-2-1.機械学習を構築・利用するためのプロセス</vt:lpstr>
      <vt:lpstr>1-2-2.機械学習モデルの利用・構築アプローチ</vt:lpstr>
      <vt:lpstr>PowerPoint プレゼンテーション</vt:lpstr>
      <vt:lpstr>1-3-1.機械学習開発の環境</vt:lpstr>
      <vt:lpstr>1-3-2.機械学習開発に必要なハードウェア</vt:lpstr>
      <vt:lpstr>1-3-3.機械学習開発に必要なソフトウェア</vt:lpstr>
      <vt:lpstr>1-3-4.Google Colaboratory</vt:lpstr>
      <vt:lpstr>1-3-5.代表的なPythonの機械学習ライブラリ</vt:lpstr>
      <vt:lpstr>1-3-6.機械学習の代表的なフレームワーク</vt:lpstr>
      <vt:lpstr>PowerPoint プレゼンテーション</vt:lpstr>
      <vt:lpstr>1-4-1.Google Colaboratoryの利用</vt:lpstr>
      <vt:lpstr>1-4-2.Pythonの復習と機械学習の基本ライブラリ</vt:lpstr>
      <vt:lpstr>1-4-3.機械学習基本ライブラリの紹介①</vt:lpstr>
      <vt:lpstr>1-4-4.機械学習基本ライブラリの紹介②</vt:lpstr>
      <vt:lpstr>1-4-5.機械学習基本ライブラリの紹介③</vt:lpstr>
      <vt:lpstr>1章　章末クイズ！</vt:lpstr>
      <vt:lpstr>章のまとめ</vt:lpstr>
      <vt:lpstr>PowerPoint プレゼンテーション</vt:lpstr>
      <vt:lpstr>PowerPoint プレゼンテーション</vt:lpstr>
      <vt:lpstr>章の概要</vt:lpstr>
      <vt:lpstr>PowerPoint プレゼンテーション</vt:lpstr>
      <vt:lpstr>2-1-1.教師あり学習の様々な手法</vt:lpstr>
      <vt:lpstr>2-1-2.線形回帰とは</vt:lpstr>
      <vt:lpstr>2-1-3.ケーススタディ</vt:lpstr>
      <vt:lpstr>2-1-4.単回帰分析ハンズオン</vt:lpstr>
      <vt:lpstr>2-1-5.データを確認する</vt:lpstr>
      <vt:lpstr>2-1-6.単回帰分析とは</vt:lpstr>
      <vt:lpstr>2-1-7.単回帰分析の式</vt:lpstr>
      <vt:lpstr>2-1-8.単回帰分析のモデル定義＆学習 最小二乗法</vt:lpstr>
      <vt:lpstr>2-1-9.回帰分析の評価</vt:lpstr>
      <vt:lpstr>PowerPoint プレゼンテーション</vt:lpstr>
      <vt:lpstr>2-2-1.機械学習基本の4STEP</vt:lpstr>
      <vt:lpstr>PowerPoint プレゼンテーション</vt:lpstr>
      <vt:lpstr>2-3-1.単回帰分析をプログラミングする</vt:lpstr>
      <vt:lpstr>PowerPoint プレゼンテーション</vt:lpstr>
      <vt:lpstr>2-4-1.単回帰分析の結果を振り返る</vt:lpstr>
      <vt:lpstr>2-4-2.重回帰分析ハンズオン</vt:lpstr>
      <vt:lpstr>2-4-3.重回帰分析</vt:lpstr>
      <vt:lpstr>2-4-4.変数の相関（関係性）を確認する</vt:lpstr>
      <vt:lpstr>2-4-5.説明変数の選択</vt:lpstr>
      <vt:lpstr>2-4-6.ダミー変数化</vt:lpstr>
      <vt:lpstr>2-4-7.評価方法の改良</vt:lpstr>
      <vt:lpstr>2-4-8.プログラムのダイジェスト</vt:lpstr>
      <vt:lpstr>PowerPoint プレゼンテーション</vt:lpstr>
      <vt:lpstr>2-5-1.演習1：線形回帰</vt:lpstr>
      <vt:lpstr>（参考）非線形性と特徴量エンジニアリング</vt:lpstr>
      <vt:lpstr>（参考）線形回帰まとめ</vt:lpstr>
      <vt:lpstr>（参考）scikit-learnのOneHotEncoder</vt:lpstr>
      <vt:lpstr>章のまとめ</vt:lpstr>
      <vt:lpstr>PowerPoint プレゼンテーション</vt:lpstr>
      <vt:lpstr>PowerPoint プレゼンテーション</vt:lpstr>
      <vt:lpstr>章の概要</vt:lpstr>
      <vt:lpstr>PowerPoint プレゼンテーション</vt:lpstr>
      <vt:lpstr>3-1-1.ロジスティック回帰とは</vt:lpstr>
      <vt:lpstr>3-1-2. ケーススタディ</vt:lpstr>
      <vt:lpstr>3-1-3.ロジスティック回帰ハンズオン</vt:lpstr>
      <vt:lpstr>3-1-4.データを確認する</vt:lpstr>
      <vt:lpstr>3-1-5.分類課題の種類</vt:lpstr>
      <vt:lpstr>3-1-6.ロジスティック回帰の原理</vt:lpstr>
      <vt:lpstr>3-1-7.分類の評価</vt:lpstr>
      <vt:lpstr>PowerPoint プレゼンテーション</vt:lpstr>
      <vt:lpstr>3-2-1.ロジスティック回帰をプログラミングする</vt:lpstr>
      <vt:lpstr>PowerPoint プレゼンテーション</vt:lpstr>
      <vt:lpstr>3-3-1.ロジスティック回帰の結果を振り返る</vt:lpstr>
      <vt:lpstr>3-3-2.ロジスティック回帰ハンズオン モデルを改良する</vt:lpstr>
      <vt:lpstr>3-3-3.データのスケール</vt:lpstr>
      <vt:lpstr>3-3-4.データの標準化</vt:lpstr>
      <vt:lpstr>3-3-5.標準化の計算</vt:lpstr>
      <vt:lpstr>（参考）StandardScaler</vt:lpstr>
      <vt:lpstr>3-3-6.スケールをそろえる必要があるケースについて</vt:lpstr>
      <vt:lpstr>3-3-7. スケーリングの注意</vt:lpstr>
      <vt:lpstr>3-3-8.正解率以外の評価指標を確認する①</vt:lpstr>
      <vt:lpstr>3-3-9.正解率以外の評価指標を確認する②</vt:lpstr>
      <vt:lpstr>3-3-10.プログラムのダイジェスト</vt:lpstr>
      <vt:lpstr>PowerPoint プレゼンテーション</vt:lpstr>
      <vt:lpstr>3-4-1. 演習2：ロジスティック回帰</vt:lpstr>
      <vt:lpstr>（参考）irisデータセット</vt:lpstr>
      <vt:lpstr>（参考）演習結果についての考察</vt:lpstr>
      <vt:lpstr>（参考）ロジスティック回帰まとめ</vt:lpstr>
      <vt:lpstr>章のまとめ</vt:lpstr>
      <vt:lpstr>PowerPoint プレゼンテーション</vt:lpstr>
      <vt:lpstr>章の概要</vt:lpstr>
      <vt:lpstr>PowerPoint プレゼンテーション</vt:lpstr>
      <vt:lpstr>4-1-1.決定木とは</vt:lpstr>
      <vt:lpstr>4-1-2.ケーススタディ</vt:lpstr>
      <vt:lpstr>4-1-3.決定木ハンズオン</vt:lpstr>
      <vt:lpstr>4-1-4.データを確認する</vt:lpstr>
      <vt:lpstr>PowerPoint プレゼンテーション</vt:lpstr>
      <vt:lpstr>4-2-1.決定木をプログラミングする</vt:lpstr>
      <vt:lpstr>4-2-2.決定木を可視化する</vt:lpstr>
      <vt:lpstr>4-2-3.決定木をプログラミングする③</vt:lpstr>
      <vt:lpstr>4-2-4.過学習（過剰適合）</vt:lpstr>
      <vt:lpstr>PowerPoint プレゼンテーション</vt:lpstr>
      <vt:lpstr>4-3-1.決定木ハンズオン モデルを改良する</vt:lpstr>
      <vt:lpstr>4-3-2.決定木モデルを改良する</vt:lpstr>
      <vt:lpstr>4-3-6.特徴量重要度を確認する</vt:lpstr>
      <vt:lpstr>4-3-7.プログラムのダイジェスト①</vt:lpstr>
      <vt:lpstr>4-3-8.プログラムのダイジェスト②</vt:lpstr>
      <vt:lpstr>PowerPoint プレゼンテーション</vt:lpstr>
      <vt:lpstr>4-4-1.演習3：決定木（オプション）</vt:lpstr>
      <vt:lpstr>（参考）決定木まとめ</vt:lpstr>
      <vt:lpstr>PowerPoint プレゼンテーション</vt:lpstr>
      <vt:lpstr>4-5-1.ランダムフォレストとは</vt:lpstr>
      <vt:lpstr>4-5-2. ケーススタディ</vt:lpstr>
      <vt:lpstr>4-5-3.ランダムフォレストハンズオン</vt:lpstr>
      <vt:lpstr>PowerPoint プレゼンテーション</vt:lpstr>
      <vt:lpstr>4-6-1.ランダムフォレストをプログラミングする</vt:lpstr>
      <vt:lpstr>PowerPoint プレゼンテーション</vt:lpstr>
      <vt:lpstr>4-7-1.ランダムフォレストモデルを改良する</vt:lpstr>
      <vt:lpstr>4-7-2.ランダムフォレストハンズオン モデルを改良する</vt:lpstr>
      <vt:lpstr>4-7-3.パラメータのチューニング</vt:lpstr>
      <vt:lpstr>4-7-4.（参考）Observed-Predicted Plot</vt:lpstr>
      <vt:lpstr>4-7-5.（参考）不均衡データへのパラメータチューニング</vt:lpstr>
      <vt:lpstr>4-7-6.プログラムのダイジェスト</vt:lpstr>
      <vt:lpstr>PowerPoint プレゼンテーション</vt:lpstr>
      <vt:lpstr>4-8-1.演習4：ランダムフォレスト（オプション）</vt:lpstr>
      <vt:lpstr>（参考）ランダムフォレストまとめ</vt:lpstr>
      <vt:lpstr>章のまとめ</vt:lpstr>
      <vt:lpstr>PowerPoint プレゼンテーション</vt:lpstr>
      <vt:lpstr>PowerPoint プレゼンテーション</vt:lpstr>
      <vt:lpstr>章の概要</vt:lpstr>
      <vt:lpstr>PowerPoint プレゼンテーション</vt:lpstr>
      <vt:lpstr>5-1-1.勾配ブースティング木（GBDT）とは</vt:lpstr>
      <vt:lpstr>5-1-2.ケーススタディ</vt:lpstr>
      <vt:lpstr>PowerPoint プレゼンテーション</vt:lpstr>
      <vt:lpstr>5-2-1.勾配ブースティング木の代表的なライブラリ</vt:lpstr>
      <vt:lpstr>5-2-2.勾配ブースティング木をプログラミングする</vt:lpstr>
      <vt:lpstr>5-2-3.勾配ブースティング木ハンズオン</vt:lpstr>
      <vt:lpstr>PowerPoint プレゼンテーション</vt:lpstr>
      <vt:lpstr>5-3-1.LightGBMモデルを改良する</vt:lpstr>
      <vt:lpstr>5-3-2.パラメータのチューニング</vt:lpstr>
      <vt:lpstr>5-3-3.LightGBMハンズオン モデルを改良する</vt:lpstr>
      <vt:lpstr>PowerPoint プレゼンテーション</vt:lpstr>
      <vt:lpstr>5-4-1.交差検証(CV：cross validation)①</vt:lpstr>
      <vt:lpstr>5-4-2.交差検証(CV：cross validation)②</vt:lpstr>
      <vt:lpstr>5-4-3.交差検証(CV：cross validation) ③</vt:lpstr>
      <vt:lpstr>5-4-4.交差検証(CV：cross validation) ④</vt:lpstr>
      <vt:lpstr>5-4-5.グリッドサーチ</vt:lpstr>
      <vt:lpstr>5-4-6.GridsearchCV</vt:lpstr>
      <vt:lpstr>5-4-7.プログラムのダイジェスト①</vt:lpstr>
      <vt:lpstr>5-4-8.プログラムのダイジェスト②</vt:lpstr>
      <vt:lpstr>PowerPoint プレゼンテーション</vt:lpstr>
      <vt:lpstr>5-5-1.演習5：LightGBM</vt:lpstr>
      <vt:lpstr>章のまとめ</vt:lpstr>
      <vt:lpstr>PowerPoint プレゼンテーション</vt:lpstr>
      <vt:lpstr>PowerPoint プレゼンテーション</vt:lpstr>
      <vt:lpstr>章の概要</vt:lpstr>
      <vt:lpstr>PowerPoint プレゼンテーション</vt:lpstr>
      <vt:lpstr>6-1-1.ニューラルネットワークとは</vt:lpstr>
      <vt:lpstr>6-1-2.ディープラーニングとは</vt:lpstr>
      <vt:lpstr>6-1-3.ニューラルネットワークの仕組み①</vt:lpstr>
      <vt:lpstr>6-1-4.ニューラルネットワークの仕組み②</vt:lpstr>
      <vt:lpstr>6-1-5.ニューラルネットワークの仕組み③</vt:lpstr>
      <vt:lpstr>6-1-6.ニューラルネットワークの仕組み④</vt:lpstr>
      <vt:lpstr>6-1-7.ニューラルネットワークの仕組み⑤</vt:lpstr>
      <vt:lpstr>6-1-8.勾配降下法の課題</vt:lpstr>
      <vt:lpstr>6-1-9.ミニバッチ勾配降下法</vt:lpstr>
      <vt:lpstr>6-1-10.ミニバッチ勾配降下法のパラメータ更新ステップ</vt:lpstr>
      <vt:lpstr>6-1-11.パラメータの最適化手法</vt:lpstr>
      <vt:lpstr>6-1-12.ニューラルネットワークの代表的なハイパーパラメータ</vt:lpstr>
      <vt:lpstr>6-1-13.（再掲）ディープラーニングフレームワーク</vt:lpstr>
      <vt:lpstr>PowerPoint プレゼンテーション</vt:lpstr>
      <vt:lpstr>6-2-1.TensorFlow</vt:lpstr>
      <vt:lpstr>6-2-2.Kears</vt:lpstr>
      <vt:lpstr>PowerPoint プレゼンテーション</vt:lpstr>
      <vt:lpstr>6-3-1.TensorFlow / Kerasハンズオン</vt:lpstr>
      <vt:lpstr>6-3-2.Kerasでニューラルネットワークモデルを定義する</vt:lpstr>
      <vt:lpstr>6-3-3.Kerasでニューラルネットワークモデルを学習する</vt:lpstr>
      <vt:lpstr>PowerPoint プレゼンテーション</vt:lpstr>
      <vt:lpstr>6-4-1.ディープラーニングモデルの改良</vt:lpstr>
      <vt:lpstr>6-4-2.Early-Stopping</vt:lpstr>
      <vt:lpstr>6-4-3.ドロップアウト</vt:lpstr>
      <vt:lpstr>PowerPoint プレゼンテーション</vt:lpstr>
      <vt:lpstr>6-5-1.TensorFlow / Kerasハンズオン モデルを改良する</vt:lpstr>
      <vt:lpstr>6-5-2.Kerasのディープラーニングモデルを改良する</vt:lpstr>
      <vt:lpstr>PowerPoint プレゼンテーション</vt:lpstr>
      <vt:lpstr>6-6-1.演習6：TensorFlow /Keras</vt:lpstr>
      <vt:lpstr>PowerPoint プレゼンテーション</vt:lpstr>
      <vt:lpstr>6-7-1.ワーク：課題の説明①</vt:lpstr>
      <vt:lpstr>6-7-2.ワーク：課題の説明②</vt:lpstr>
      <vt:lpstr>6-7-3.ワーク：ワークの進め方</vt:lpstr>
      <vt:lpstr>6-7-4.データを確認する</vt:lpstr>
      <vt:lpstr>6-7-5.ワークシート</vt:lpstr>
      <vt:lpstr>PowerPoint プレゼンテーション</vt:lpstr>
      <vt:lpstr>6-8-1.構造化データへの機械学習の活用例</vt:lpstr>
      <vt:lpstr>章のまとめ</vt:lpstr>
      <vt:lpstr>PowerPoint プレゼンテーション</vt:lpstr>
      <vt:lpstr>PowerPoint プレゼンテーション</vt:lpstr>
      <vt:lpstr>章の概要</vt:lpstr>
      <vt:lpstr>PowerPoint プレゼンテーション</vt:lpstr>
      <vt:lpstr>7-1-3.画像分類とディープラーニング</vt:lpstr>
      <vt:lpstr>7-1-4.畳み込みニューラルネットワーク（CNN）</vt:lpstr>
      <vt:lpstr>7-1-5.サンプルデータセットMNIST</vt:lpstr>
      <vt:lpstr>7-1-6.畳み込み層①</vt:lpstr>
      <vt:lpstr>7-1-7.畳み込み層②</vt:lpstr>
      <vt:lpstr>7-1-8.畳み込み層③</vt:lpstr>
      <vt:lpstr>7-1-9.プーリング層①</vt:lpstr>
      <vt:lpstr>7-1-10.プーリング層②</vt:lpstr>
      <vt:lpstr>7-1-11.全結合層</vt:lpstr>
      <vt:lpstr>7-1-12.畳み込み層・プーリング層の多層化</vt:lpstr>
      <vt:lpstr>7-1-13.(参考)カラー画像の場合</vt:lpstr>
      <vt:lpstr>PowerPoint プレゼンテーション</vt:lpstr>
      <vt:lpstr>7-2-1.TensorFlow / Kerasハンズオン（CNN）</vt:lpstr>
      <vt:lpstr>7-2-2.Kerasで画像分類の準備をする</vt:lpstr>
      <vt:lpstr>7-2-3.KerasでCNNモデルを定義する</vt:lpstr>
      <vt:lpstr>PowerPoint プレゼンテーション</vt:lpstr>
      <vt:lpstr>7-3-1.演習7：CNNを用いた画像分類</vt:lpstr>
      <vt:lpstr>PowerPoint プレゼンテーション</vt:lpstr>
      <vt:lpstr>7-4-1.画像分類の活用例①</vt:lpstr>
      <vt:lpstr>7-4-2.画像分類の活用例②</vt:lpstr>
      <vt:lpstr>章のまとめ</vt:lpstr>
      <vt:lpstr>PowerPoint プレゼンテーション</vt:lpstr>
      <vt:lpstr>コースのまとめ</vt:lpstr>
      <vt:lpstr>これからのワークロード</vt:lpstr>
      <vt:lpstr>PowerPoint プレゼンテーション</vt:lpstr>
      <vt:lpstr>PowerPoint プレゼンテーション</vt:lpstr>
      <vt:lpstr>1章　章末クイズの答え</vt:lpstr>
      <vt:lpstr>6-7-5.ワーク：解答例</vt:lpstr>
      <vt:lpstr>PowerPoint プレゼンテーション</vt:lpstr>
      <vt:lpstr>A1-1-1.PyTorch</vt:lpstr>
      <vt:lpstr>PowerPoint プレゼンテーション</vt:lpstr>
      <vt:lpstr>A1-2-1.データをTensor型に変換する</vt:lpstr>
      <vt:lpstr>A1-2-2.PyTorchでニューラルネットワークモデルを定義する</vt:lpstr>
      <vt:lpstr>A1-2-3.データローダーの準備をする</vt:lpstr>
      <vt:lpstr>PowerPoint プレゼンテーション</vt:lpstr>
      <vt:lpstr>A1-2-5.PyTorchでニューラルネットワークモデルを評価する</vt:lpstr>
      <vt:lpstr>A1-2-6.PyTorchハンズオン</vt:lpstr>
      <vt:lpstr>PowerPoint プレゼンテーション</vt:lpstr>
      <vt:lpstr>A1-3-1.PyTorchでドロップアウトを実装する</vt:lpstr>
      <vt:lpstr>A1-3-2.PyTorchでEarly-Stoppingを実装する①</vt:lpstr>
      <vt:lpstr>A1-3-3.PyTorchでEarly-Stoppingを実装する②</vt:lpstr>
      <vt:lpstr>A1-3-4.PyTorchハンズオン モデルを改良する</vt:lpstr>
      <vt:lpstr>PowerPoint プレゼンテーション</vt:lpstr>
      <vt:lpstr>A2-1.PyTorchで画像分類を行う</vt:lpstr>
      <vt:lpstr>A2-2.PyTorchで画像分類の準備をする</vt:lpstr>
      <vt:lpstr>A2-3.PyTorchで画像分類モデルを準備する</vt:lpstr>
      <vt:lpstr>A2-4.PyTorchハンズオン（CNN）</vt:lpstr>
      <vt:lpstr>参考資料・文献</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
  <cp:lastModifiedBy/>
  <cp:revision>65</cp:revision>
  <dcterms:modified xsi:type="dcterms:W3CDTF">2024-08-18T23:00:56Z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0x0101000E8EEC49DF40384496A30D6C0E706C78</vt:lpwstr>
  </property>
</Properties>
</file>